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106"/>
  </p:notesMasterIdLst>
  <p:handoutMasterIdLst>
    <p:handoutMasterId r:id="rId107"/>
  </p:handoutMasterIdLst>
  <p:sldIdLst>
    <p:sldId id="334" r:id="rId3"/>
    <p:sldId id="608" r:id="rId4"/>
    <p:sldId id="560" r:id="rId5"/>
    <p:sldId id="607" r:id="rId6"/>
    <p:sldId id="616" r:id="rId7"/>
    <p:sldId id="609" r:id="rId8"/>
    <p:sldId id="610" r:id="rId9"/>
    <p:sldId id="611" r:id="rId10"/>
    <p:sldId id="612" r:id="rId11"/>
    <p:sldId id="613" r:id="rId12"/>
    <p:sldId id="617" r:id="rId13"/>
    <p:sldId id="618" r:id="rId14"/>
    <p:sldId id="619" r:id="rId15"/>
    <p:sldId id="620" r:id="rId16"/>
    <p:sldId id="716" r:id="rId17"/>
    <p:sldId id="711" r:id="rId18"/>
    <p:sldId id="717" r:id="rId19"/>
    <p:sldId id="712" r:id="rId20"/>
    <p:sldId id="621" r:id="rId21"/>
    <p:sldId id="622" r:id="rId22"/>
    <p:sldId id="718" r:id="rId23"/>
    <p:sldId id="623" r:id="rId24"/>
    <p:sldId id="624" r:id="rId25"/>
    <p:sldId id="625" r:id="rId26"/>
    <p:sldId id="626" r:id="rId27"/>
    <p:sldId id="642" r:id="rId28"/>
    <p:sldId id="719" r:id="rId29"/>
    <p:sldId id="720" r:id="rId30"/>
    <p:sldId id="643" r:id="rId31"/>
    <p:sldId id="645" r:id="rId32"/>
    <p:sldId id="627" r:id="rId33"/>
    <p:sldId id="629" r:id="rId34"/>
    <p:sldId id="631" r:id="rId35"/>
    <p:sldId id="630" r:id="rId36"/>
    <p:sldId id="634" r:id="rId37"/>
    <p:sldId id="641" r:id="rId38"/>
    <p:sldId id="665" r:id="rId39"/>
    <p:sldId id="640" r:id="rId40"/>
    <p:sldId id="697" r:id="rId41"/>
    <p:sldId id="648" r:id="rId42"/>
    <p:sldId id="649" r:id="rId43"/>
    <p:sldId id="663" r:id="rId44"/>
    <p:sldId id="664" r:id="rId45"/>
    <p:sldId id="726" r:id="rId46"/>
    <p:sldId id="650" r:id="rId47"/>
    <p:sldId id="651" r:id="rId48"/>
    <p:sldId id="687" r:id="rId49"/>
    <p:sldId id="698" r:id="rId50"/>
    <p:sldId id="652" r:id="rId51"/>
    <p:sldId id="667" r:id="rId52"/>
    <p:sldId id="668" r:id="rId53"/>
    <p:sldId id="669" r:id="rId54"/>
    <p:sldId id="670" r:id="rId55"/>
    <p:sldId id="671" r:id="rId56"/>
    <p:sldId id="672" r:id="rId57"/>
    <p:sldId id="673" r:id="rId58"/>
    <p:sldId id="674" r:id="rId59"/>
    <p:sldId id="653" r:id="rId60"/>
    <p:sldId id="654" r:id="rId61"/>
    <p:sldId id="679" r:id="rId62"/>
    <p:sldId id="680" r:id="rId63"/>
    <p:sldId id="708" r:id="rId64"/>
    <p:sldId id="709" r:id="rId65"/>
    <p:sldId id="681" r:id="rId66"/>
    <p:sldId id="682" r:id="rId67"/>
    <p:sldId id="695" r:id="rId68"/>
    <p:sldId id="699" r:id="rId69"/>
    <p:sldId id="576" r:id="rId70"/>
    <p:sldId id="577" r:id="rId71"/>
    <p:sldId id="580" r:id="rId72"/>
    <p:sldId id="583" r:id="rId73"/>
    <p:sldId id="584" r:id="rId74"/>
    <p:sldId id="581" r:id="rId75"/>
    <p:sldId id="700" r:id="rId76"/>
    <p:sldId id="602" r:id="rId77"/>
    <p:sldId id="727" r:id="rId78"/>
    <p:sldId id="603" r:id="rId79"/>
    <p:sldId id="703" r:id="rId80"/>
    <p:sldId id="710" r:id="rId81"/>
    <p:sldId id="704" r:id="rId82"/>
    <p:sldId id="614" r:id="rId83"/>
    <p:sldId id="647" r:id="rId84"/>
    <p:sldId id="655" r:id="rId85"/>
    <p:sldId id="656" r:id="rId86"/>
    <p:sldId id="657" r:id="rId87"/>
    <p:sldId id="658" r:id="rId88"/>
    <p:sldId id="688" r:id="rId89"/>
    <p:sldId id="689" r:id="rId90"/>
    <p:sldId id="690" r:id="rId91"/>
    <p:sldId id="691" r:id="rId92"/>
    <p:sldId id="692" r:id="rId93"/>
    <p:sldId id="693" r:id="rId94"/>
    <p:sldId id="694" r:id="rId95"/>
    <p:sldId id="701" r:id="rId96"/>
    <p:sldId id="702" r:id="rId97"/>
    <p:sldId id="705" r:id="rId98"/>
    <p:sldId id="706" r:id="rId99"/>
    <p:sldId id="707" r:id="rId100"/>
    <p:sldId id="721" r:id="rId101"/>
    <p:sldId id="722" r:id="rId102"/>
    <p:sldId id="723" r:id="rId103"/>
    <p:sldId id="724" r:id="rId104"/>
    <p:sldId id="725" r:id="rId105"/>
  </p:sldIdLst>
  <p:sldSz cx="9144000" cy="6858000" type="screen4x3"/>
  <p:notesSz cx="6985000" cy="9283700"/>
  <p:defaultTextStyle>
    <a:defPPr>
      <a:defRPr lang="en-US"/>
    </a:defPPr>
    <a:lvl1pPr algn="l" rtl="0" eaLnBrk="0" fontAlgn="base" hangingPunct="0">
      <a:spcBef>
        <a:spcPct val="0"/>
      </a:spcBef>
      <a:spcAft>
        <a:spcPct val="0"/>
      </a:spcAft>
      <a:defRPr sz="1000" b="1"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b="1"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b="1"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b="1"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b="1" kern="1200">
        <a:solidFill>
          <a:schemeClr val="tx1"/>
        </a:solidFill>
        <a:latin typeface="Arial Narrow" pitchFamily="34" charset="0"/>
        <a:ea typeface="+mn-ea"/>
        <a:cs typeface="+mn-cs"/>
      </a:defRPr>
    </a:lvl5pPr>
    <a:lvl6pPr marL="2286000" algn="l" defTabSz="914400" rtl="0" eaLnBrk="1" latinLnBrk="0" hangingPunct="1">
      <a:defRPr sz="1000" b="1" kern="1200">
        <a:solidFill>
          <a:schemeClr val="tx1"/>
        </a:solidFill>
        <a:latin typeface="Arial Narrow" pitchFamily="34" charset="0"/>
        <a:ea typeface="+mn-ea"/>
        <a:cs typeface="+mn-cs"/>
      </a:defRPr>
    </a:lvl6pPr>
    <a:lvl7pPr marL="2743200" algn="l" defTabSz="914400" rtl="0" eaLnBrk="1" latinLnBrk="0" hangingPunct="1">
      <a:defRPr sz="1000" b="1" kern="1200">
        <a:solidFill>
          <a:schemeClr val="tx1"/>
        </a:solidFill>
        <a:latin typeface="Arial Narrow" pitchFamily="34" charset="0"/>
        <a:ea typeface="+mn-ea"/>
        <a:cs typeface="+mn-cs"/>
      </a:defRPr>
    </a:lvl7pPr>
    <a:lvl8pPr marL="3200400" algn="l" defTabSz="914400" rtl="0" eaLnBrk="1" latinLnBrk="0" hangingPunct="1">
      <a:defRPr sz="1000" b="1" kern="1200">
        <a:solidFill>
          <a:schemeClr val="tx1"/>
        </a:solidFill>
        <a:latin typeface="Arial Narrow" pitchFamily="34" charset="0"/>
        <a:ea typeface="+mn-ea"/>
        <a:cs typeface="+mn-cs"/>
      </a:defRPr>
    </a:lvl8pPr>
    <a:lvl9pPr marL="3657600" algn="l" defTabSz="914400" rtl="0" eaLnBrk="1" latinLnBrk="0" hangingPunct="1">
      <a:defRPr sz="1000" b="1" kern="1200">
        <a:solidFill>
          <a:schemeClr val="tx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33CC33"/>
    <a:srgbClr val="0000FF"/>
    <a:srgbClr val="CCFFCC"/>
    <a:srgbClr val="FF9900"/>
    <a:srgbClr val="336600"/>
    <a:srgbClr val="CCFFFF"/>
    <a:srgbClr val="FFFF00"/>
    <a:srgbClr val="FFCC00"/>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638" autoAdjust="0"/>
  </p:normalViewPr>
  <p:slideViewPr>
    <p:cSldViewPr snapToGrid="0" showGuides="1">
      <p:cViewPr varScale="1">
        <p:scale>
          <a:sx n="117" d="100"/>
          <a:sy n="117" d="100"/>
        </p:scale>
        <p:origin x="-2334" y="-102"/>
      </p:cViewPr>
      <p:guideLst>
        <p:guide orient="horz" pos="508"/>
        <p:guide orient="horz" pos="2570"/>
        <p:guide orient="horz" pos="1469"/>
        <p:guide orient="horz" pos="3478"/>
        <p:guide orient="horz" pos="3968"/>
        <p:guide/>
        <p:guide pos="5706"/>
        <p:guide pos="5759"/>
        <p:guide pos="3028"/>
        <p:guide pos="5717"/>
        <p:guide pos="249"/>
        <p:guide pos="5702"/>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p:scale>
          <a:sx n="200" d="100"/>
          <a:sy n="200" d="100"/>
        </p:scale>
        <p:origin x="-216" y="5730"/>
      </p:cViewPr>
      <p:guideLst>
        <p:guide orient="horz" pos="2925"/>
        <p:guide pos="22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_rels/viewProps.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slide" Target="slides/slide37.xml"/><Relationship Id="rId1" Type="http://schemas.openxmlformats.org/officeDocument/2006/relationships/slide" Target="slides/slide3.xml"/><Relationship Id="rId5" Type="http://schemas.openxmlformats.org/officeDocument/2006/relationships/slide" Target="slides/slide85.xml"/><Relationship Id="rId4" Type="http://schemas.openxmlformats.org/officeDocument/2006/relationships/slide" Target="slides/slide8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2" y="1"/>
            <a:ext cx="3026621" cy="464185"/>
          </a:xfrm>
          <a:prstGeom prst="rect">
            <a:avLst/>
          </a:prstGeom>
          <a:noFill/>
          <a:ln w="9525">
            <a:noFill/>
            <a:miter lim="800000"/>
            <a:headEnd/>
            <a:tailEnd/>
          </a:ln>
          <a:effectLst/>
        </p:spPr>
        <p:txBody>
          <a:bodyPr vert="horz" wrap="square" lIns="92621" tIns="46311" rIns="92621" bIns="46311" numCol="1" anchor="t" anchorCtr="0" compatLnSpc="1">
            <a:prstTxWarp prst="textNoShape">
              <a:avLst/>
            </a:prstTxWarp>
          </a:bodyPr>
          <a:lstStyle>
            <a:lvl1pPr defTabSz="926928">
              <a:defRPr sz="1200" b="0">
                <a:latin typeface="Times" pitchFamily="18" charset="0"/>
              </a:defRPr>
            </a:lvl1pPr>
          </a:lstStyle>
          <a:p>
            <a:endParaRPr lang="en-US"/>
          </a:p>
        </p:txBody>
      </p:sp>
      <p:sp>
        <p:nvSpPr>
          <p:cNvPr id="53251" name="Rectangle 3"/>
          <p:cNvSpPr>
            <a:spLocks noGrp="1" noChangeArrowheads="1"/>
          </p:cNvSpPr>
          <p:nvPr>
            <p:ph type="dt" sz="quarter" idx="1"/>
          </p:nvPr>
        </p:nvSpPr>
        <p:spPr bwMode="auto">
          <a:xfrm>
            <a:off x="3958381" y="1"/>
            <a:ext cx="3026621" cy="464185"/>
          </a:xfrm>
          <a:prstGeom prst="rect">
            <a:avLst/>
          </a:prstGeom>
          <a:noFill/>
          <a:ln w="9525">
            <a:noFill/>
            <a:miter lim="800000"/>
            <a:headEnd/>
            <a:tailEnd/>
          </a:ln>
          <a:effectLst/>
        </p:spPr>
        <p:txBody>
          <a:bodyPr vert="horz" wrap="square" lIns="92621" tIns="46311" rIns="92621" bIns="46311" numCol="1" anchor="t" anchorCtr="0" compatLnSpc="1">
            <a:prstTxWarp prst="textNoShape">
              <a:avLst/>
            </a:prstTxWarp>
          </a:bodyPr>
          <a:lstStyle>
            <a:lvl1pPr algn="r" defTabSz="926928">
              <a:defRPr sz="1200" b="0">
                <a:latin typeface="Times" pitchFamily="18" charset="0"/>
              </a:defRPr>
            </a:lvl1pPr>
          </a:lstStyle>
          <a:p>
            <a:endParaRPr lang="en-US"/>
          </a:p>
        </p:txBody>
      </p:sp>
      <p:sp>
        <p:nvSpPr>
          <p:cNvPr id="53252" name="Rectangle 4"/>
          <p:cNvSpPr>
            <a:spLocks noGrp="1" noChangeArrowheads="1"/>
          </p:cNvSpPr>
          <p:nvPr>
            <p:ph type="ftr" sz="quarter" idx="2"/>
          </p:nvPr>
        </p:nvSpPr>
        <p:spPr bwMode="auto">
          <a:xfrm>
            <a:off x="2" y="8819516"/>
            <a:ext cx="3026621" cy="464185"/>
          </a:xfrm>
          <a:prstGeom prst="rect">
            <a:avLst/>
          </a:prstGeom>
          <a:noFill/>
          <a:ln w="9525">
            <a:noFill/>
            <a:miter lim="800000"/>
            <a:headEnd/>
            <a:tailEnd/>
          </a:ln>
          <a:effectLst/>
        </p:spPr>
        <p:txBody>
          <a:bodyPr vert="horz" wrap="square" lIns="92621" tIns="46311" rIns="92621" bIns="46311" numCol="1" anchor="b" anchorCtr="0" compatLnSpc="1">
            <a:prstTxWarp prst="textNoShape">
              <a:avLst/>
            </a:prstTxWarp>
          </a:bodyPr>
          <a:lstStyle>
            <a:lvl1pPr defTabSz="926928">
              <a:defRPr sz="1200" b="0">
                <a:latin typeface="Times" pitchFamily="18" charset="0"/>
              </a:defRPr>
            </a:lvl1pPr>
          </a:lstStyle>
          <a:p>
            <a:endParaRPr lang="en-US"/>
          </a:p>
        </p:txBody>
      </p:sp>
      <p:sp>
        <p:nvSpPr>
          <p:cNvPr id="53253" name="Rectangle 5"/>
          <p:cNvSpPr>
            <a:spLocks noGrp="1" noChangeArrowheads="1"/>
          </p:cNvSpPr>
          <p:nvPr>
            <p:ph type="sldNum" sz="quarter" idx="3"/>
          </p:nvPr>
        </p:nvSpPr>
        <p:spPr bwMode="auto">
          <a:xfrm>
            <a:off x="3958381" y="8819516"/>
            <a:ext cx="3026621" cy="464185"/>
          </a:xfrm>
          <a:prstGeom prst="rect">
            <a:avLst/>
          </a:prstGeom>
          <a:noFill/>
          <a:ln w="9525">
            <a:noFill/>
            <a:miter lim="800000"/>
            <a:headEnd/>
            <a:tailEnd/>
          </a:ln>
          <a:effectLst/>
        </p:spPr>
        <p:txBody>
          <a:bodyPr vert="horz" wrap="square" lIns="92621" tIns="46311" rIns="92621" bIns="46311" numCol="1" anchor="b" anchorCtr="0" compatLnSpc="1">
            <a:prstTxWarp prst="textNoShape">
              <a:avLst/>
            </a:prstTxWarp>
          </a:bodyPr>
          <a:lstStyle>
            <a:lvl1pPr algn="r" defTabSz="926928">
              <a:defRPr sz="1200" b="0">
                <a:latin typeface="Times" pitchFamily="18" charset="0"/>
              </a:defRPr>
            </a:lvl1pPr>
          </a:lstStyle>
          <a:p>
            <a:fld id="{8EBEC597-AE71-4B4D-93AE-3EE415631EB7}" type="slidenum">
              <a:rPr lang="en-US"/>
              <a:pPr/>
              <a:t>‹#›</a:t>
            </a:fld>
            <a:endParaRPr lang="en-US"/>
          </a:p>
        </p:txBody>
      </p:sp>
    </p:spTree>
    <p:extLst>
      <p:ext uri="{BB962C8B-B14F-4D97-AF65-F5344CB8AC3E}">
        <p14:creationId xmlns:p14="http://schemas.microsoft.com/office/powerpoint/2010/main" val="143864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2" y="1"/>
            <a:ext cx="3026621" cy="464185"/>
          </a:xfrm>
          <a:prstGeom prst="rect">
            <a:avLst/>
          </a:prstGeom>
          <a:noFill/>
          <a:ln w="9525">
            <a:noFill/>
            <a:miter lim="800000"/>
            <a:headEnd/>
            <a:tailEnd/>
          </a:ln>
          <a:effectLst/>
        </p:spPr>
        <p:txBody>
          <a:bodyPr vert="horz" wrap="square" lIns="92621" tIns="46311" rIns="92621" bIns="46311" numCol="1" anchor="t" anchorCtr="0" compatLnSpc="1">
            <a:prstTxWarp prst="textNoShape">
              <a:avLst/>
            </a:prstTxWarp>
          </a:bodyPr>
          <a:lstStyle>
            <a:lvl1pPr defTabSz="926928">
              <a:defRPr sz="1200" b="0">
                <a:latin typeface="Times" pitchFamily="18" charset="0"/>
              </a:defRPr>
            </a:lvl1pPr>
          </a:lstStyle>
          <a:p>
            <a:endParaRPr lang="en-US"/>
          </a:p>
        </p:txBody>
      </p:sp>
      <p:sp>
        <p:nvSpPr>
          <p:cNvPr id="24579" name="Rectangle 3"/>
          <p:cNvSpPr>
            <a:spLocks noGrp="1" noChangeArrowheads="1"/>
          </p:cNvSpPr>
          <p:nvPr>
            <p:ph type="dt" idx="1"/>
          </p:nvPr>
        </p:nvSpPr>
        <p:spPr bwMode="auto">
          <a:xfrm>
            <a:off x="3958381" y="1"/>
            <a:ext cx="3026621" cy="464185"/>
          </a:xfrm>
          <a:prstGeom prst="rect">
            <a:avLst/>
          </a:prstGeom>
          <a:noFill/>
          <a:ln w="9525">
            <a:noFill/>
            <a:miter lim="800000"/>
            <a:headEnd/>
            <a:tailEnd/>
          </a:ln>
          <a:effectLst/>
        </p:spPr>
        <p:txBody>
          <a:bodyPr vert="horz" wrap="square" lIns="92621" tIns="46311" rIns="92621" bIns="46311" numCol="1" anchor="t" anchorCtr="0" compatLnSpc="1">
            <a:prstTxWarp prst="textNoShape">
              <a:avLst/>
            </a:prstTxWarp>
          </a:bodyPr>
          <a:lstStyle>
            <a:lvl1pPr algn="r" defTabSz="926928">
              <a:defRPr sz="1200" b="0">
                <a:latin typeface="Times" pitchFamily="18" charset="0"/>
              </a:defRPr>
            </a:lvl1pPr>
          </a:lstStyle>
          <a:p>
            <a:endParaRPr lang="en-US"/>
          </a:p>
        </p:txBody>
      </p:sp>
      <p:sp>
        <p:nvSpPr>
          <p:cNvPr id="24580" name="Rectangle 4"/>
          <p:cNvSpPr>
            <a:spLocks noGrp="1" noRot="1" noChangeAspect="1" noChangeArrowheads="1" noTextEdit="1"/>
          </p:cNvSpPr>
          <p:nvPr>
            <p:ph type="sldImg" idx="2"/>
          </p:nvPr>
        </p:nvSpPr>
        <p:spPr bwMode="auto">
          <a:xfrm>
            <a:off x="1174750" y="698500"/>
            <a:ext cx="4638675" cy="3479800"/>
          </a:xfrm>
          <a:prstGeom prst="rect">
            <a:avLst/>
          </a:prstGeom>
          <a:noFill/>
          <a:ln w="9525">
            <a:solidFill>
              <a:srgbClr val="000000"/>
            </a:solidFill>
            <a:miter lim="800000"/>
            <a:headEnd/>
            <a:tailEnd/>
          </a:ln>
          <a:effectLst/>
        </p:spPr>
      </p:sp>
      <p:sp>
        <p:nvSpPr>
          <p:cNvPr id="24581" name="Rectangle 5"/>
          <p:cNvSpPr>
            <a:spLocks noGrp="1" noChangeArrowheads="1"/>
          </p:cNvSpPr>
          <p:nvPr>
            <p:ph type="body" sz="quarter" idx="3"/>
          </p:nvPr>
        </p:nvSpPr>
        <p:spPr bwMode="auto">
          <a:xfrm>
            <a:off x="931757" y="4409758"/>
            <a:ext cx="5121489" cy="4177665"/>
          </a:xfrm>
          <a:prstGeom prst="rect">
            <a:avLst/>
          </a:prstGeom>
          <a:noFill/>
          <a:ln w="9525">
            <a:noFill/>
            <a:miter lim="800000"/>
            <a:headEnd/>
            <a:tailEnd/>
          </a:ln>
          <a:effectLst/>
        </p:spPr>
        <p:txBody>
          <a:bodyPr vert="horz" wrap="square" lIns="92621" tIns="46311" rIns="92621" bIns="463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2" name="Rectangle 6"/>
          <p:cNvSpPr>
            <a:spLocks noGrp="1" noChangeArrowheads="1"/>
          </p:cNvSpPr>
          <p:nvPr>
            <p:ph type="ftr" sz="quarter" idx="4"/>
          </p:nvPr>
        </p:nvSpPr>
        <p:spPr bwMode="auto">
          <a:xfrm>
            <a:off x="2" y="8819516"/>
            <a:ext cx="3026621" cy="464185"/>
          </a:xfrm>
          <a:prstGeom prst="rect">
            <a:avLst/>
          </a:prstGeom>
          <a:noFill/>
          <a:ln w="9525">
            <a:noFill/>
            <a:miter lim="800000"/>
            <a:headEnd/>
            <a:tailEnd/>
          </a:ln>
          <a:effectLst/>
        </p:spPr>
        <p:txBody>
          <a:bodyPr vert="horz" wrap="square" lIns="92621" tIns="46311" rIns="92621" bIns="46311" numCol="1" anchor="b" anchorCtr="0" compatLnSpc="1">
            <a:prstTxWarp prst="textNoShape">
              <a:avLst/>
            </a:prstTxWarp>
          </a:bodyPr>
          <a:lstStyle>
            <a:lvl1pPr defTabSz="926928">
              <a:defRPr sz="1200" b="0">
                <a:latin typeface="Times" pitchFamily="18" charset="0"/>
              </a:defRPr>
            </a:lvl1pPr>
          </a:lstStyle>
          <a:p>
            <a:endParaRPr lang="en-US"/>
          </a:p>
        </p:txBody>
      </p:sp>
      <p:sp>
        <p:nvSpPr>
          <p:cNvPr id="24583" name="Rectangle 7"/>
          <p:cNvSpPr>
            <a:spLocks noGrp="1" noChangeArrowheads="1"/>
          </p:cNvSpPr>
          <p:nvPr>
            <p:ph type="sldNum" sz="quarter" idx="5"/>
          </p:nvPr>
        </p:nvSpPr>
        <p:spPr bwMode="auto">
          <a:xfrm>
            <a:off x="3958381" y="8819516"/>
            <a:ext cx="3026621" cy="464185"/>
          </a:xfrm>
          <a:prstGeom prst="rect">
            <a:avLst/>
          </a:prstGeom>
          <a:noFill/>
          <a:ln w="9525">
            <a:noFill/>
            <a:miter lim="800000"/>
            <a:headEnd/>
            <a:tailEnd/>
          </a:ln>
          <a:effectLst/>
        </p:spPr>
        <p:txBody>
          <a:bodyPr vert="horz" wrap="square" lIns="92621" tIns="46311" rIns="92621" bIns="46311" numCol="1" anchor="b" anchorCtr="0" compatLnSpc="1">
            <a:prstTxWarp prst="textNoShape">
              <a:avLst/>
            </a:prstTxWarp>
          </a:bodyPr>
          <a:lstStyle>
            <a:lvl1pPr algn="r" defTabSz="926928">
              <a:defRPr sz="1200" b="0">
                <a:latin typeface="Times" pitchFamily="18" charset="0"/>
              </a:defRPr>
            </a:lvl1pPr>
          </a:lstStyle>
          <a:p>
            <a:fld id="{3F82929F-46B2-4CC8-ACB9-C77BFB47D6C1}" type="slidenum">
              <a:rPr lang="en-US"/>
              <a:pPr/>
              <a:t>‹#›</a:t>
            </a:fld>
            <a:endParaRPr lang="en-US"/>
          </a:p>
        </p:txBody>
      </p:sp>
    </p:spTree>
    <p:extLst>
      <p:ext uri="{BB962C8B-B14F-4D97-AF65-F5344CB8AC3E}">
        <p14:creationId xmlns:p14="http://schemas.microsoft.com/office/powerpoint/2010/main" val="7264115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18" charset="0"/>
        <a:ea typeface="+mn-ea"/>
        <a:cs typeface="+mn-cs"/>
      </a:defRPr>
    </a:lvl1pPr>
    <a:lvl2pPr marL="457200" algn="l" rtl="0" fontAlgn="base">
      <a:spcBef>
        <a:spcPct val="30000"/>
      </a:spcBef>
      <a:spcAft>
        <a:spcPct val="0"/>
      </a:spcAft>
      <a:defRPr sz="1200" kern="1200">
        <a:solidFill>
          <a:schemeClr val="tx1"/>
        </a:solidFill>
        <a:latin typeface="Times" pitchFamily="18" charset="0"/>
        <a:ea typeface="+mn-ea"/>
        <a:cs typeface="+mn-cs"/>
      </a:defRPr>
    </a:lvl2pPr>
    <a:lvl3pPr marL="914400" algn="l" rtl="0" fontAlgn="base">
      <a:spcBef>
        <a:spcPct val="30000"/>
      </a:spcBef>
      <a:spcAft>
        <a:spcPct val="0"/>
      </a:spcAft>
      <a:defRPr sz="1200" kern="1200">
        <a:solidFill>
          <a:schemeClr val="tx1"/>
        </a:solidFill>
        <a:latin typeface="Times" pitchFamily="18" charset="0"/>
        <a:ea typeface="+mn-ea"/>
        <a:cs typeface="+mn-cs"/>
      </a:defRPr>
    </a:lvl3pPr>
    <a:lvl4pPr marL="1371600" algn="l" rtl="0" fontAlgn="base">
      <a:spcBef>
        <a:spcPct val="30000"/>
      </a:spcBef>
      <a:spcAft>
        <a:spcPct val="0"/>
      </a:spcAft>
      <a:defRPr sz="1200" kern="1200">
        <a:solidFill>
          <a:schemeClr val="tx1"/>
        </a:solidFill>
        <a:latin typeface="Times" pitchFamily="18" charset="0"/>
        <a:ea typeface="+mn-ea"/>
        <a:cs typeface="+mn-cs"/>
      </a:defRPr>
    </a:lvl4pPr>
    <a:lvl5pPr marL="1828800" algn="l" rtl="0" fontAlgn="base">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82929F-46B2-4CC8-ACB9-C77BFB47D6C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To see the first stars we must be able to detect very dim objects indeed.  These objects are estimated to be between 11 and 1 </a:t>
            </a:r>
            <a:r>
              <a:rPr lang="en-US" dirty="0" err="1" smtClean="0"/>
              <a:t>nano-Jansky</a:t>
            </a:r>
            <a:r>
              <a:rPr lang="en-US" dirty="0" smtClean="0"/>
              <a:t>.  One </a:t>
            </a:r>
            <a:r>
              <a:rPr lang="en-US" dirty="0" err="1" smtClean="0"/>
              <a:t>Jansky</a:t>
            </a:r>
            <a:r>
              <a:rPr lang="en-US" dirty="0" smtClean="0"/>
              <a:t> is 10^-26 W/m^2/Hz.  And if that doesn’t clear it up, 20 </a:t>
            </a:r>
            <a:r>
              <a:rPr lang="en-US" dirty="0" err="1" smtClean="0"/>
              <a:t>nJy</a:t>
            </a:r>
            <a:r>
              <a:rPr lang="en-US" dirty="0" smtClean="0"/>
              <a:t> can be simulated by putting a </a:t>
            </a:r>
            <a:r>
              <a:rPr lang="en-US" dirty="0" err="1" smtClean="0"/>
              <a:t>childs</a:t>
            </a:r>
            <a:r>
              <a:rPr lang="en-US" dirty="0" smtClean="0"/>
              <a:t> night light (approximately 5 watts) on the moon and looking at from the earth.</a:t>
            </a:r>
          </a:p>
          <a:p>
            <a:pPr>
              <a:buFont typeface="Arial" pitchFamily="34" charset="0"/>
              <a:buChar char="•"/>
            </a:pPr>
            <a:r>
              <a:rPr lang="en-US" dirty="0" smtClean="0"/>
              <a:t>To achieve this capability we need excellent light collection.  Even with a 6.5 m diameter, 25 sq m aperture Webb will only collect 1 photon per second from these sources </a:t>
            </a:r>
            <a:r>
              <a:rPr lang="en-US" dirty="0" err="1" smtClean="0"/>
              <a:t>ansd</a:t>
            </a:r>
            <a:r>
              <a:rPr lang="en-US" dirty="0" smtClean="0"/>
              <a:t> will only actually record 1 of these out 3 collected.  (The human eye typically collects about 1 million per second from the bright stars we see at night)</a:t>
            </a:r>
          </a:p>
          <a:p>
            <a:pPr>
              <a:buFont typeface="Arial" pitchFamily="34" charset="0"/>
              <a:buChar char="•"/>
            </a:pPr>
            <a:r>
              <a:rPr lang="en-US" dirty="0" smtClean="0"/>
              <a:t>The other aspect to detection is noise control.  Even if JWST generated no noise, the </a:t>
            </a:r>
            <a:r>
              <a:rPr lang="en-US" dirty="0" err="1" smtClean="0"/>
              <a:t>backgound</a:t>
            </a:r>
            <a:r>
              <a:rPr lang="en-US" dirty="0" smtClean="0"/>
              <a:t> light of our solar system (Zodiacal light) will generate 3 times more photon than the signal we are trying to detect.</a:t>
            </a:r>
            <a:endParaRPr lang="en-US" dirty="0"/>
          </a:p>
        </p:txBody>
      </p:sp>
      <p:sp>
        <p:nvSpPr>
          <p:cNvPr id="4" name="Slide Number Placeholder 3"/>
          <p:cNvSpPr>
            <a:spLocks noGrp="1"/>
          </p:cNvSpPr>
          <p:nvPr>
            <p:ph type="sldNum" sz="quarter" idx="10"/>
          </p:nvPr>
        </p:nvSpPr>
        <p:spPr/>
        <p:txBody>
          <a:bodyPr/>
          <a:lstStyle/>
          <a:p>
            <a:fld id="{3F82929F-46B2-4CC8-ACB9-C77BFB47D6C1}"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82929F-46B2-4CC8-ACB9-C77BFB47D6C1}"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82929F-46B2-4CC8-ACB9-C77BFB47D6C1}"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The ability to distinguish small detail or image quality, is limited by the size and quality of the optics due to diffraction.  Even if the optics were made perfectly with no defects they would not focus a point source like a distant star to point, but instead focus it into a small blur pattern called the point spread function.  The size of this pattern is determined by the size of the primary, the larger the primary the smaller the PSF.  The details of the outer part of the pattern is determined by the actual shape of the primary.</a:t>
            </a:r>
          </a:p>
          <a:p>
            <a:pPr>
              <a:buFont typeface="Arial" pitchFamily="34" charset="0"/>
              <a:buChar char="•"/>
            </a:pPr>
            <a:r>
              <a:rPr lang="en-US" dirty="0" smtClean="0"/>
              <a:t>The central parts of the pattern are generally pretty similar and </a:t>
            </a:r>
            <a:r>
              <a:rPr lang="en-US" dirty="0" err="1" smtClean="0"/>
              <a:t>oftern</a:t>
            </a:r>
            <a:r>
              <a:rPr lang="en-US" dirty="0" smtClean="0"/>
              <a:t> approximated by the so-called Airy Function.  The resolution of the telescope is specified by the min angular distance at which two point sources can be distinguished.</a:t>
            </a:r>
          </a:p>
          <a:p>
            <a:pPr>
              <a:buFont typeface="Arial" pitchFamily="34" charset="0"/>
              <a:buChar char="•"/>
            </a:pPr>
            <a:r>
              <a:rPr lang="en-US" dirty="0" smtClean="0"/>
              <a:t>When you add imperfections or WFE to the system, these PSFs get broader (more blurred) and resolution gets degraded.  If however the sum of all these errors is less than about l/14 then they will not be noticeable from the unavoidable affects of diffraction and we have a diffraction limited system.</a:t>
            </a:r>
            <a:endParaRPr lang="en-US" dirty="0"/>
          </a:p>
        </p:txBody>
      </p:sp>
      <p:sp>
        <p:nvSpPr>
          <p:cNvPr id="4" name="Slide Number Placeholder 3"/>
          <p:cNvSpPr>
            <a:spLocks noGrp="1"/>
          </p:cNvSpPr>
          <p:nvPr>
            <p:ph type="sldNum" sz="quarter" idx="10"/>
          </p:nvPr>
        </p:nvSpPr>
        <p:spPr/>
        <p:txBody>
          <a:bodyPr/>
          <a:lstStyle/>
          <a:p>
            <a:fld id="{3F82929F-46B2-4CC8-ACB9-C77BFB47D6C1}" type="slidenum">
              <a:rPr lang="en-US" smtClean="0"/>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82929F-46B2-4CC8-ACB9-C77BFB47D6C1}"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A7A176-0613-4A2F-BB9E-B63853FB8387}" type="slidenum">
              <a:rPr lang="en-US"/>
              <a:pPr/>
              <a:t>25</a:t>
            </a:fld>
            <a:endParaRPr lang="en-US"/>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pPr>
              <a:buFontTx/>
              <a:buChar char="•"/>
            </a:pPr>
            <a:r>
              <a:rPr lang="en-US"/>
              <a:t>System consists of 3 segments as shown:</a:t>
            </a:r>
          </a:p>
          <a:p>
            <a:pPr lvl="1">
              <a:buFontTx/>
              <a:buChar char="•"/>
            </a:pPr>
            <a:r>
              <a:rPr lang="en-US"/>
              <a:t>The launch system consists of the Ariane 5 launch system provided by ESA</a:t>
            </a:r>
          </a:p>
          <a:p>
            <a:pPr lvl="1">
              <a:buFontTx/>
              <a:buChar char="•"/>
            </a:pPr>
            <a:r>
              <a:rPr lang="en-US"/>
              <a:t>The observatory segment is provided by our prime NGST with the ISIM provided by GSFC and the SIs provided by ESA, CSA, European Consortium and JPL and the Uof A</a:t>
            </a:r>
          </a:p>
          <a:p>
            <a:pPr lvl="1">
              <a:buFontTx/>
              <a:buChar char="•"/>
            </a:pPr>
            <a:r>
              <a:rPr lang="en-US"/>
              <a:t>The Ground Segment is provided by the STScI with contributions from the prime, and NASA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82929F-46B2-4CC8-ACB9-C77BFB47D6C1}" type="slidenum">
              <a:rPr lang="en-US" smtClean="0"/>
              <a:pPr/>
              <a:t>28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A5B07B-B9BE-4ACC-89BE-606268009877}" type="slidenum">
              <a:rPr lang="en-US"/>
              <a:pPr/>
              <a:t>29</a:t>
            </a:fld>
            <a:endParaRPr lang="en-US"/>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p:txBody>
          <a:bodyPr/>
          <a:lstStyle/>
          <a:p>
            <a:pPr>
              <a:lnSpc>
                <a:spcPct val="90000"/>
              </a:lnSpc>
              <a:buFontTx/>
              <a:buChar char="•"/>
            </a:pPr>
            <a:r>
              <a:rPr lang="en-US" dirty="0" smtClean="0"/>
              <a:t>The JWST telescope is a tri-mirror anastigmatic, using 3 powered or curved mirrors instead of two as used by HST.  This 3</a:t>
            </a:r>
            <a:r>
              <a:rPr lang="en-US" baseline="30000" dirty="0" smtClean="0"/>
              <a:t>rd</a:t>
            </a:r>
            <a:r>
              <a:rPr lang="en-US" dirty="0" smtClean="0"/>
              <a:t> mirrors allows JWST to have improved image quality over a wider instantaneous FOV.</a:t>
            </a:r>
          </a:p>
          <a:p>
            <a:pPr lvl="1">
              <a:lnSpc>
                <a:spcPct val="90000"/>
              </a:lnSpc>
              <a:buFontTx/>
              <a:buChar char="•"/>
            </a:pPr>
            <a:r>
              <a:rPr lang="en-US" dirty="0" smtClean="0"/>
              <a:t>HST is a Ritchey-Chretien system with 2 curved mirrors (Hyperboloids) that corrects both spherical aberration and coma over an appreciable FOV</a:t>
            </a:r>
          </a:p>
          <a:p>
            <a:pPr lvl="1">
              <a:lnSpc>
                <a:spcPct val="90000"/>
              </a:lnSpc>
              <a:buFontTx/>
              <a:buChar char="•"/>
            </a:pPr>
            <a:r>
              <a:rPr lang="en-US" dirty="0" smtClean="0"/>
              <a:t>The 3</a:t>
            </a:r>
            <a:r>
              <a:rPr lang="en-US" baseline="30000" dirty="0" smtClean="0"/>
              <a:t>rd</a:t>
            </a:r>
            <a:r>
              <a:rPr lang="en-US" dirty="0" smtClean="0"/>
              <a:t> mirror allows for added correction of astigmatism (ellipse, hyperboloid, ellipse)</a:t>
            </a:r>
          </a:p>
          <a:p>
            <a:pPr lvl="1">
              <a:lnSpc>
                <a:spcPct val="90000"/>
              </a:lnSpc>
              <a:buFontTx/>
              <a:buChar char="•"/>
            </a:pPr>
            <a:r>
              <a:rPr lang="en-US" dirty="0" smtClean="0"/>
              <a:t>The primary is an 6.6m diameter f/1.2 ellipse, and the overall system is f/20.</a:t>
            </a:r>
          </a:p>
          <a:p>
            <a:pPr lvl="1">
              <a:lnSpc>
                <a:spcPct val="90000"/>
              </a:lnSpc>
              <a:buFontTx/>
              <a:buChar char="•"/>
            </a:pPr>
            <a:endParaRPr lang="en-US" dirty="0" smtClean="0"/>
          </a:p>
          <a:p>
            <a:pPr>
              <a:lnSpc>
                <a:spcPct val="90000"/>
              </a:lnSpc>
              <a:buFontTx/>
              <a:buChar char="•"/>
            </a:pPr>
            <a:r>
              <a:rPr lang="en-US" dirty="0" smtClean="0"/>
              <a:t>In addition JWST uses a 4</a:t>
            </a:r>
            <a:r>
              <a:rPr lang="en-US" baseline="30000" dirty="0" smtClean="0"/>
              <a:t>th</a:t>
            </a:r>
            <a:r>
              <a:rPr lang="en-US" dirty="0" smtClean="0"/>
              <a:t> mirror that is flat but that moves at a rate of ~1 per second (control bandwidth 0.6 Hz) to correct for pointing errors.  The mirror is called the Fine Steering Mirror, and is controlled by a pointing system that uses a Fine Guidance Sensor to sense telescope </a:t>
            </a:r>
            <a:r>
              <a:rPr lang="en-US" dirty="0" err="1" smtClean="0"/>
              <a:t>mis-pointings</a:t>
            </a:r>
            <a:r>
              <a:rPr lang="en-US" dirty="0" smtClean="0"/>
              <a:t> (every 64 </a:t>
            </a:r>
            <a:r>
              <a:rPr lang="en-US" dirty="0" err="1" smtClean="0"/>
              <a:t>mSec</a:t>
            </a:r>
            <a:r>
              <a:rPr lang="en-US" dirty="0" smtClean="0"/>
              <a:t>).  The command resolution is about 1 </a:t>
            </a:r>
            <a:r>
              <a:rPr lang="en-US" dirty="0" err="1" smtClean="0"/>
              <a:t>mas</a:t>
            </a:r>
            <a:r>
              <a:rPr lang="en-US" dirty="0" smtClean="0"/>
              <a:t> and the total range of the FSM is 100 </a:t>
            </a:r>
            <a:r>
              <a:rPr lang="en-US" dirty="0" err="1" smtClean="0"/>
              <a:t>mas</a:t>
            </a:r>
            <a:r>
              <a:rPr lang="en-US" dirty="0" smtClean="0"/>
              <a:t> in object space.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43E066-5887-46E5-9BC1-9E52815E9269}" type="slidenum">
              <a:rPr lang="en-US"/>
              <a:pPr/>
              <a:t>30</a:t>
            </a:fld>
            <a:endParaRPr lang="en-US"/>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8EFB22-BC4D-4657-9A19-B44CBD50A7B5}" type="slidenum">
              <a:rPr lang="en-US"/>
              <a:pPr/>
              <a:t>31</a:t>
            </a:fld>
            <a:endParaRPr lang="en-US"/>
          </a:p>
        </p:txBody>
      </p:sp>
      <p:sp>
        <p:nvSpPr>
          <p:cNvPr id="424962" name="Rectangle 2"/>
          <p:cNvSpPr>
            <a:spLocks noGrp="1" noRot="1" noChangeAspect="1" noChangeArrowheads="1" noTextEdit="1"/>
          </p:cNvSpPr>
          <p:nvPr>
            <p:ph type="sldImg"/>
          </p:nvPr>
        </p:nvSpPr>
        <p:spPr>
          <a:xfrm>
            <a:off x="1174750" y="698500"/>
            <a:ext cx="4637088" cy="3478213"/>
          </a:xfrm>
          <a:ln/>
        </p:spPr>
      </p:sp>
      <p:sp>
        <p:nvSpPr>
          <p:cNvPr id="424963" name="Rectangle 3"/>
          <p:cNvSpPr>
            <a:spLocks noGrp="1" noChangeArrowheads="1"/>
          </p:cNvSpPr>
          <p:nvPr>
            <p:ph type="body" idx="1"/>
          </p:nvPr>
        </p:nvSpPr>
        <p:spPr>
          <a:xfrm>
            <a:off x="929457" y="4407417"/>
            <a:ext cx="5126089" cy="4180791"/>
          </a:xfrm>
        </p:spPr>
        <p:txBody>
          <a:bodyPr/>
          <a:lstStyle/>
          <a:p>
            <a:pPr>
              <a:lnSpc>
                <a:spcPct val="90000"/>
              </a:lnSpc>
              <a:buFontTx/>
              <a:buChar char="•"/>
            </a:pPr>
            <a:r>
              <a:rPr lang="en-US" sz="900" dirty="0"/>
              <a:t>Start with the launcher.  Puts us almost in a direct inject trajectory.</a:t>
            </a:r>
          </a:p>
          <a:p>
            <a:pPr>
              <a:lnSpc>
                <a:spcPct val="90000"/>
              </a:lnSpc>
              <a:buFontTx/>
              <a:buChar char="•"/>
            </a:pPr>
            <a:r>
              <a:rPr lang="en-US" sz="900" dirty="0"/>
              <a:t>After separation the observatory gets us there and deploys</a:t>
            </a:r>
          </a:p>
          <a:p>
            <a:pPr>
              <a:lnSpc>
                <a:spcPct val="90000"/>
              </a:lnSpc>
              <a:buFontTx/>
              <a:buChar char="•"/>
            </a:pPr>
            <a:r>
              <a:rPr lang="en-US" sz="900" dirty="0"/>
              <a:t>We have identified the assets necessary for communications coverage for all critical events. </a:t>
            </a:r>
          </a:p>
          <a:p>
            <a:pPr lvl="1">
              <a:lnSpc>
                <a:spcPct val="90000"/>
              </a:lnSpc>
              <a:buFontTx/>
              <a:buChar char="•"/>
            </a:pPr>
            <a:r>
              <a:rPr lang="en-US" sz="900" dirty="0"/>
              <a:t>TDRSS East, TDRSS Z and the ESA </a:t>
            </a:r>
            <a:r>
              <a:rPr lang="en-US" sz="900" dirty="0" err="1"/>
              <a:t>Malindi</a:t>
            </a:r>
            <a:r>
              <a:rPr lang="en-US" sz="900" dirty="0"/>
              <a:t> Ground Station are one set of such assets</a:t>
            </a:r>
          </a:p>
          <a:p>
            <a:pPr lvl="1">
              <a:lnSpc>
                <a:spcPct val="90000"/>
              </a:lnSpc>
              <a:buFontTx/>
              <a:buChar char="•"/>
            </a:pPr>
            <a:r>
              <a:rPr lang="en-US" sz="900" dirty="0"/>
              <a:t>Arrangements for these stations is in work by the Ground segment</a:t>
            </a:r>
          </a:p>
          <a:p>
            <a:pPr>
              <a:lnSpc>
                <a:spcPct val="90000"/>
              </a:lnSpc>
              <a:buFontTx/>
              <a:buChar char="•"/>
            </a:pPr>
            <a:r>
              <a:rPr lang="en-US" sz="900" dirty="0"/>
              <a:t>34 meter DSN subnet to be provided, as documented in JWST Deep Space Network Service Agreement.</a:t>
            </a:r>
          </a:p>
          <a:p>
            <a:pPr lvl="1">
              <a:lnSpc>
                <a:spcPct val="90000"/>
              </a:lnSpc>
              <a:buFontTx/>
              <a:buChar char="•"/>
            </a:pPr>
            <a:r>
              <a:rPr lang="en-US" sz="900" dirty="0"/>
              <a:t>70 meter antenna available for emergencies</a:t>
            </a:r>
          </a:p>
          <a:p>
            <a:pPr>
              <a:lnSpc>
                <a:spcPct val="90000"/>
              </a:lnSpc>
              <a:buFontTx/>
              <a:buChar char="•"/>
            </a:pPr>
            <a:r>
              <a:rPr lang="en-US" sz="900" dirty="0"/>
              <a:t>S-band </a:t>
            </a:r>
            <a:r>
              <a:rPr lang="en-US" sz="900" dirty="0" err="1"/>
              <a:t>Cmd</a:t>
            </a:r>
            <a:r>
              <a:rPr lang="en-US" sz="900" dirty="0"/>
              <a:t> Link at 2090.7521 </a:t>
            </a:r>
            <a:r>
              <a:rPr lang="en-US" sz="900" dirty="0" err="1"/>
              <a:t>MHz.</a:t>
            </a:r>
            <a:r>
              <a:rPr lang="en-US" sz="900" dirty="0"/>
              <a:t>  The data rates are specified in FG-1901:</a:t>
            </a:r>
          </a:p>
          <a:p>
            <a:pPr lvl="1">
              <a:lnSpc>
                <a:spcPct val="90000"/>
              </a:lnSpc>
              <a:buFontTx/>
              <a:buChar char="•"/>
            </a:pPr>
            <a:r>
              <a:rPr lang="en-US" sz="900" dirty="0"/>
              <a:t>Low Rate:  0.25 Kbps from separation to L2</a:t>
            </a:r>
          </a:p>
          <a:p>
            <a:pPr lvl="1">
              <a:lnSpc>
                <a:spcPct val="90000"/>
              </a:lnSpc>
              <a:buFontTx/>
              <a:buChar char="•"/>
            </a:pPr>
            <a:r>
              <a:rPr lang="en-US" sz="900" dirty="0"/>
              <a:t>Medium Rate:  2 Kbps from separation to L2</a:t>
            </a:r>
          </a:p>
          <a:p>
            <a:pPr lvl="1">
              <a:lnSpc>
                <a:spcPct val="90000"/>
              </a:lnSpc>
              <a:buFontTx/>
              <a:buChar char="•"/>
            </a:pPr>
            <a:r>
              <a:rPr lang="en-US" sz="900" dirty="0"/>
              <a:t>High Rate: 16 Kbps from HGA/MGA deployment to L2</a:t>
            </a:r>
          </a:p>
          <a:p>
            <a:pPr>
              <a:lnSpc>
                <a:spcPct val="90000"/>
              </a:lnSpc>
              <a:buFontTx/>
              <a:buChar char="•"/>
            </a:pPr>
            <a:r>
              <a:rPr lang="en-US" sz="900" dirty="0"/>
              <a:t>S-Band </a:t>
            </a:r>
            <a:r>
              <a:rPr lang="en-US" sz="900" dirty="0" err="1"/>
              <a:t>Tlm</a:t>
            </a:r>
            <a:r>
              <a:rPr lang="en-US" sz="900" dirty="0"/>
              <a:t> Link at 2270.5 </a:t>
            </a:r>
            <a:r>
              <a:rPr lang="en-US" sz="900" dirty="0" err="1"/>
              <a:t>MHz.</a:t>
            </a:r>
            <a:r>
              <a:rPr lang="en-US" sz="900" dirty="0"/>
              <a:t>  The data rates specified in FG-1895</a:t>
            </a:r>
          </a:p>
          <a:p>
            <a:pPr lvl="1">
              <a:lnSpc>
                <a:spcPct val="90000"/>
              </a:lnSpc>
              <a:buFontTx/>
              <a:buChar char="•"/>
            </a:pPr>
            <a:r>
              <a:rPr lang="en-US" sz="900" dirty="0"/>
              <a:t>200 bps via either </a:t>
            </a:r>
            <a:r>
              <a:rPr lang="en-US" sz="900" dirty="0" err="1"/>
              <a:t>omni</a:t>
            </a:r>
            <a:r>
              <a:rPr lang="en-US" sz="900" dirty="0"/>
              <a:t> for all ranges</a:t>
            </a:r>
          </a:p>
          <a:p>
            <a:pPr lvl="1">
              <a:lnSpc>
                <a:spcPct val="90000"/>
              </a:lnSpc>
              <a:buFontTx/>
              <a:buChar char="•"/>
            </a:pPr>
            <a:r>
              <a:rPr lang="en-US" sz="900" dirty="0"/>
              <a:t>1 Kbps via SCE </a:t>
            </a:r>
            <a:r>
              <a:rPr lang="en-US" sz="900" dirty="0" err="1"/>
              <a:t>omni</a:t>
            </a:r>
            <a:r>
              <a:rPr lang="en-US" sz="900" dirty="0"/>
              <a:t> for all ranges</a:t>
            </a:r>
          </a:p>
          <a:p>
            <a:pPr lvl="1">
              <a:lnSpc>
                <a:spcPct val="90000"/>
              </a:lnSpc>
              <a:buFontTx/>
              <a:buChar char="•"/>
            </a:pPr>
            <a:r>
              <a:rPr lang="en-US" sz="900" dirty="0"/>
              <a:t>2 Kbps via SCE </a:t>
            </a:r>
            <a:r>
              <a:rPr lang="en-US" sz="900" dirty="0" err="1"/>
              <a:t>omni</a:t>
            </a:r>
            <a:r>
              <a:rPr lang="en-US" sz="900" dirty="0"/>
              <a:t> for range less than 7x10^5 km</a:t>
            </a:r>
          </a:p>
          <a:p>
            <a:pPr lvl="1">
              <a:lnSpc>
                <a:spcPct val="90000"/>
              </a:lnSpc>
              <a:buFontTx/>
              <a:buChar char="•"/>
            </a:pPr>
            <a:r>
              <a:rPr lang="en-US" sz="900" dirty="0"/>
              <a:t>4 Kbps via SCE </a:t>
            </a:r>
            <a:r>
              <a:rPr lang="en-US" sz="900" dirty="0" err="1"/>
              <a:t>omni</a:t>
            </a:r>
            <a:r>
              <a:rPr lang="en-US" sz="900" dirty="0"/>
              <a:t> for range less than 5x10^5 km</a:t>
            </a:r>
          </a:p>
          <a:p>
            <a:pPr lvl="1">
              <a:lnSpc>
                <a:spcPct val="90000"/>
              </a:lnSpc>
              <a:buFontTx/>
              <a:buChar char="•"/>
            </a:pPr>
            <a:r>
              <a:rPr lang="en-US" sz="900" dirty="0"/>
              <a:t>8 Kbps via SCE </a:t>
            </a:r>
            <a:r>
              <a:rPr lang="en-US" sz="900" dirty="0" err="1"/>
              <a:t>omni</a:t>
            </a:r>
            <a:r>
              <a:rPr lang="en-US" sz="900" dirty="0"/>
              <a:t> for range less than 3x10^5 km</a:t>
            </a:r>
          </a:p>
          <a:p>
            <a:pPr lvl="1">
              <a:lnSpc>
                <a:spcPct val="90000"/>
              </a:lnSpc>
              <a:buFontTx/>
              <a:buChar char="•"/>
            </a:pPr>
            <a:r>
              <a:rPr lang="en-US" sz="900" dirty="0"/>
              <a:t>20 Kbps or 40Kbps via MGA for range less than 1.8x10^6km</a:t>
            </a:r>
          </a:p>
          <a:p>
            <a:pPr>
              <a:lnSpc>
                <a:spcPct val="90000"/>
              </a:lnSpc>
              <a:buFontTx/>
              <a:buChar char="•"/>
            </a:pPr>
            <a:r>
              <a:rPr lang="en-US" sz="900" dirty="0"/>
              <a:t>Ka-Band High Data Link at 25.9 GHz.  Selectable downlink rates as shown as specified in FG-1885.  Offset </a:t>
            </a:r>
            <a:r>
              <a:rPr lang="en-US" sz="900" dirty="0" err="1"/>
              <a:t>Quadraphase</a:t>
            </a:r>
            <a:r>
              <a:rPr lang="en-US" sz="900" dirty="0"/>
              <a:t> Shift Key modulation.</a:t>
            </a:r>
          </a:p>
          <a:p>
            <a:pPr>
              <a:lnSpc>
                <a:spcPct val="90000"/>
              </a:lnSpc>
              <a:buFontTx/>
              <a:buChar char="•"/>
            </a:pPr>
            <a:r>
              <a:rPr lang="en-US" sz="900" dirty="0"/>
              <a:t>Ground Station parameters called out in FG 795:</a:t>
            </a:r>
          </a:p>
          <a:p>
            <a:pPr lvl="1">
              <a:lnSpc>
                <a:spcPct val="90000"/>
              </a:lnSpc>
              <a:buFontTx/>
              <a:buChar char="•"/>
            </a:pPr>
            <a:r>
              <a:rPr lang="en-US" sz="900" dirty="0"/>
              <a:t>G/T &gt; 54 dB/K</a:t>
            </a:r>
          </a:p>
          <a:p>
            <a:pPr lvl="1">
              <a:lnSpc>
                <a:spcPct val="90000"/>
              </a:lnSpc>
              <a:buFontTx/>
              <a:buChar char="•"/>
            </a:pPr>
            <a:r>
              <a:rPr lang="en-US" sz="900" dirty="0"/>
              <a:t>DSN Pointing Loss &lt;0.5 dB</a:t>
            </a:r>
          </a:p>
          <a:p>
            <a:pPr lvl="1">
              <a:lnSpc>
                <a:spcPct val="90000"/>
              </a:lnSpc>
              <a:buFontTx/>
              <a:buChar char="•"/>
            </a:pPr>
            <a:r>
              <a:rPr lang="en-US" sz="900" dirty="0"/>
              <a:t>Elevation Angle &gt;10 degrees</a:t>
            </a:r>
          </a:p>
          <a:p>
            <a:pPr lvl="1">
              <a:lnSpc>
                <a:spcPct val="90000"/>
              </a:lnSpc>
              <a:buFontTx/>
              <a:buChar char="•"/>
            </a:pPr>
            <a:r>
              <a:rPr lang="en-US" sz="900" dirty="0"/>
              <a:t>RHCP with axial ratio &lt;1 dB</a:t>
            </a:r>
          </a:p>
          <a:p>
            <a:pPr lvl="1">
              <a:lnSpc>
                <a:spcPct val="90000"/>
              </a:lnSpc>
              <a:buFontTx/>
              <a:buChar char="•"/>
            </a:pPr>
            <a:endParaRPr lang="en-US" sz="9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E6A517-67EF-422C-AAF0-7E72808C5C94}" type="slidenum">
              <a:rPr lang="en-US"/>
              <a:pPr/>
              <a:t>3</a:t>
            </a:fld>
            <a:endParaRPr lang="en-US"/>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6D8442-8F04-448D-9C5F-177E207ECD55}" type="slidenum">
              <a:rPr lang="en-US"/>
              <a:pPr/>
              <a:t>32</a:t>
            </a:fld>
            <a:endParaRPr 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a:buFontTx/>
              <a:buChar char="•"/>
            </a:pPr>
            <a:r>
              <a:rPr lang="en-US"/>
              <a:t>Correction IFOV should be about 9’x18’ (arcminutes not arcseconds)</a:t>
            </a:r>
          </a:p>
          <a:p>
            <a:pPr>
              <a:buFontTx/>
              <a:buChar char="•"/>
            </a:pPr>
            <a:r>
              <a:rPr lang="en-US"/>
              <a:t>Top level layout drawing for observatory L327601</a:t>
            </a:r>
          </a:p>
          <a:p>
            <a:pPr>
              <a:buFontTx/>
              <a:buChar cha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A5B07B-B9BE-4ACC-89BE-606268009877}" type="slidenum">
              <a:rPr lang="en-US"/>
              <a:pPr/>
              <a:t>33</a:t>
            </a:fld>
            <a:endParaRPr lang="en-US"/>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p:txBody>
          <a:bodyPr/>
          <a:lstStyle/>
          <a:p>
            <a:pPr>
              <a:lnSpc>
                <a:spcPct val="90000"/>
              </a:lnSpc>
              <a:buFontTx/>
              <a:buChar char="•"/>
            </a:pPr>
            <a:r>
              <a:rPr lang="en-US"/>
              <a:t>Sunshield is 15m x 19 m and has about 200 Kwatts of solar incident on it.  (15 *19 = 285*2/3 square meters * solar constant of 1353 watts/sq meter)</a:t>
            </a:r>
          </a:p>
          <a:p>
            <a:pPr>
              <a:lnSpc>
                <a:spcPct val="90000"/>
              </a:lnSpc>
              <a:buFontTx/>
              <a:buChar char="•"/>
            </a:pPr>
            <a:r>
              <a:rPr lang="en-US"/>
              <a:t>Must attenuate thermal power to about 1 watt</a:t>
            </a:r>
          </a:p>
          <a:p>
            <a:pPr>
              <a:lnSpc>
                <a:spcPct val="90000"/>
              </a:lnSpc>
              <a:buFontTx/>
              <a:buChar char="•"/>
            </a:pPr>
            <a:r>
              <a:rPr lang="en-US"/>
              <a:t>Sunshield Layer 1 is uses a low solar absorptance-to-emittance ratio coating which reflects majority of the visible solar flux.  Other layers use reflective IR coatings to channel heat out of the sides.</a:t>
            </a:r>
          </a:p>
          <a:p>
            <a:pPr lvl="1">
              <a:lnSpc>
                <a:spcPct val="90000"/>
              </a:lnSpc>
              <a:buFontTx/>
              <a:buChar char="•"/>
            </a:pPr>
            <a:r>
              <a:rPr lang="en-US"/>
              <a:t>Layer 2 is a redundant laye for 1 both use a alloyed silicon coating</a:t>
            </a:r>
          </a:p>
          <a:p>
            <a:pPr lvl="1">
              <a:lnSpc>
                <a:spcPct val="90000"/>
              </a:lnSpc>
              <a:buFontTx/>
              <a:buChar char="•"/>
            </a:pPr>
            <a:r>
              <a:rPr lang="en-US"/>
              <a:t>Others layers use Vacuum Deposited Aluminum</a:t>
            </a:r>
          </a:p>
          <a:p>
            <a:pPr lvl="1">
              <a:lnSpc>
                <a:spcPct val="90000"/>
              </a:lnSpc>
              <a:buFontTx/>
              <a:buChar char="•"/>
            </a:pPr>
            <a:r>
              <a:rPr lang="en-US"/>
              <a:t>Kapton E is the membrane material (2 mil and 1 mil)</a:t>
            </a:r>
          </a:p>
          <a:p>
            <a:pPr>
              <a:lnSpc>
                <a:spcPct val="90000"/>
              </a:lnSpc>
              <a:buFontTx/>
              <a:buChar char="•"/>
            </a:pPr>
            <a:r>
              <a:rPr lang="en-US"/>
              <a:t>Rough split of mass OTE: 2420 kg, ISIM 1464, SCE 2367, propellant 270kg</a:t>
            </a:r>
          </a:p>
          <a:p>
            <a:pPr>
              <a:lnSpc>
                <a:spcPct val="90000"/>
              </a:lnSpc>
              <a:buFontTx/>
              <a:buChar char="•"/>
            </a:pPr>
            <a:r>
              <a:rPr lang="en-US"/>
              <a:t>Power:  ISIM 310 watts , SC Bus about 900 Kw, OTE 50 watts, ISIM Region 1 about 400 mWs, Cryo-Cooler about 400 watts.</a:t>
            </a:r>
          </a:p>
          <a:p>
            <a:pPr>
              <a:lnSpc>
                <a:spcPct val="90000"/>
              </a:lnSpc>
              <a:buFontTx/>
              <a:buChar char="•"/>
            </a:pPr>
            <a:r>
              <a:rPr lang="en-US"/>
              <a:t>Temperatures are roughly aas follows:</a:t>
            </a:r>
          </a:p>
          <a:p>
            <a:pPr lvl="1">
              <a:lnSpc>
                <a:spcPct val="90000"/>
              </a:lnSpc>
              <a:buFontTx/>
              <a:buChar char="•"/>
            </a:pPr>
            <a:r>
              <a:rPr lang="en-US"/>
              <a:t>OTE PM Surface 40K to 50K</a:t>
            </a:r>
          </a:p>
          <a:p>
            <a:pPr lvl="1">
              <a:lnSpc>
                <a:spcPct val="90000"/>
              </a:lnSpc>
              <a:buFontTx/>
              <a:buChar char="•"/>
            </a:pPr>
            <a:r>
              <a:rPr lang="en-US"/>
              <a:t>OTE BSF 30K to 80K</a:t>
            </a:r>
          </a:p>
          <a:p>
            <a:pPr lvl="1">
              <a:lnSpc>
                <a:spcPct val="90000"/>
              </a:lnSpc>
              <a:buFontTx/>
              <a:buChar char="•"/>
            </a:pPr>
            <a:r>
              <a:rPr lang="en-US"/>
              <a:t>OTE BP 40K to 60K</a:t>
            </a:r>
          </a:p>
          <a:p>
            <a:pPr lvl="1">
              <a:lnSpc>
                <a:spcPct val="90000"/>
              </a:lnSpc>
              <a:buFontTx/>
              <a:buChar char="•"/>
            </a:pPr>
            <a:r>
              <a:rPr lang="en-US"/>
              <a:t>ISIM Radiators: 31K to 33K</a:t>
            </a:r>
          </a:p>
          <a:p>
            <a:pPr lvl="1">
              <a:lnSpc>
                <a:spcPct val="90000"/>
              </a:lnSpc>
              <a:buFontTx/>
              <a:buChar char="•"/>
            </a:pPr>
            <a:r>
              <a:rPr lang="en-US"/>
              <a:t>Sunshield Layer 5 35K to 132K</a:t>
            </a:r>
          </a:p>
          <a:p>
            <a:pPr lvl="1">
              <a:lnSpc>
                <a:spcPct val="90000"/>
              </a:lnSpc>
              <a:buFontTx/>
              <a:buChar char="•"/>
            </a:pPr>
            <a:r>
              <a:rPr lang="en-US"/>
              <a:t>Sunshield Layer1 ~400K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Deployments occur over the first 2 weeks of the mission.  The solar array is deployed at launch +32 minutes, and the final deployment at about launch +10 days.</a:t>
            </a:r>
          </a:p>
          <a:p>
            <a:pPr>
              <a:buFont typeface="Arial" pitchFamily="34" charset="0"/>
              <a:buChar char="•"/>
            </a:pPr>
            <a:r>
              <a:rPr lang="en-US" dirty="0" smtClean="0"/>
              <a:t>The majority of deployments are not time critical.  The only one that is so far is the deployment of the solar array.</a:t>
            </a:r>
            <a:endParaRPr lang="en-US" dirty="0"/>
          </a:p>
        </p:txBody>
      </p:sp>
      <p:sp>
        <p:nvSpPr>
          <p:cNvPr id="4" name="Slide Number Placeholder 3"/>
          <p:cNvSpPr>
            <a:spLocks noGrp="1"/>
          </p:cNvSpPr>
          <p:nvPr>
            <p:ph type="sldNum" sz="quarter" idx="10"/>
          </p:nvPr>
        </p:nvSpPr>
        <p:spPr/>
        <p:txBody>
          <a:bodyPr/>
          <a:lstStyle/>
          <a:p>
            <a:fld id="{3F82929F-46B2-4CC8-ACB9-C77BFB47D6C1}"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C63F4B-912B-4356-85AB-C25727674451}" type="slidenum">
              <a:rPr lang="en-US"/>
              <a:pPr/>
              <a:t>49</a:t>
            </a:fld>
            <a:endParaRPr lang="en-US"/>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a:buFont typeface="Arial" pitchFamily="34" charset="0"/>
              <a:buChar char="•"/>
            </a:pPr>
            <a:r>
              <a:rPr lang="en-US" dirty="0" smtClean="0"/>
              <a:t>The aperture of HST is computed as follows:</a:t>
            </a:r>
          </a:p>
          <a:p>
            <a:pPr lvl="1">
              <a:buFont typeface="Arial" pitchFamily="34" charset="0"/>
              <a:buChar char="•"/>
            </a:pPr>
            <a:r>
              <a:rPr lang="en-US" dirty="0" smtClean="0"/>
              <a:t>Area of 2.4 m </a:t>
            </a:r>
            <a:r>
              <a:rPr lang="en-US" dirty="0" err="1" smtClean="0"/>
              <a:t>dia</a:t>
            </a:r>
            <a:r>
              <a:rPr lang="en-US" dirty="0" smtClean="0"/>
              <a:t> primary =		4.524 m</a:t>
            </a:r>
            <a:r>
              <a:rPr lang="en-US" baseline="30000" dirty="0" smtClean="0"/>
              <a:t>2</a:t>
            </a:r>
          </a:p>
          <a:p>
            <a:pPr lvl="1">
              <a:buFont typeface="Arial" pitchFamily="34" charset="0"/>
              <a:buChar char="•"/>
            </a:pPr>
            <a:r>
              <a:rPr lang="en-US" dirty="0" smtClean="0"/>
              <a:t>Secondary Mirror Obscuration =		0.493 m</a:t>
            </a:r>
            <a:r>
              <a:rPr lang="en-US" baseline="30000" dirty="0" smtClean="0"/>
              <a:t>2</a:t>
            </a:r>
          </a:p>
          <a:p>
            <a:pPr lvl="1">
              <a:buFont typeface="Arial" pitchFamily="34" charset="0"/>
              <a:buChar char="•"/>
            </a:pPr>
            <a:r>
              <a:rPr lang="en-US" dirty="0" smtClean="0"/>
              <a:t>Obscuration from 3 Mirror Pad Supports = 	0.132 m</a:t>
            </a:r>
            <a:r>
              <a:rPr lang="en-US" baseline="30000" dirty="0" smtClean="0"/>
              <a:t>2</a:t>
            </a:r>
          </a:p>
          <a:p>
            <a:pPr lvl="1">
              <a:buFont typeface="Arial" pitchFamily="34" charset="0"/>
              <a:buChar char="•"/>
            </a:pPr>
            <a:r>
              <a:rPr lang="en-US" dirty="0" smtClean="0"/>
              <a:t>Estimated 2% dust coverage =		0.078 m</a:t>
            </a:r>
            <a:r>
              <a:rPr lang="en-US" baseline="30000" dirty="0" smtClean="0"/>
              <a:t>2</a:t>
            </a:r>
          </a:p>
          <a:p>
            <a:pPr lvl="1">
              <a:buFont typeface="Arial" pitchFamily="34" charset="0"/>
              <a:buChar char="•"/>
            </a:pPr>
            <a:r>
              <a:rPr lang="en-US" dirty="0" smtClean="0"/>
              <a:t>Light Collecting Area =		3.821 m</a:t>
            </a:r>
            <a:r>
              <a:rPr lang="en-US" baseline="30000" dirty="0" smtClean="0"/>
              <a:t>2</a:t>
            </a:r>
          </a:p>
          <a:p>
            <a:pPr>
              <a:buFont typeface="Arial" pitchFamily="34" charset="0"/>
              <a:buChar char="•"/>
            </a:pPr>
            <a:r>
              <a:rPr lang="en-US" dirty="0" smtClean="0"/>
              <a:t>The difficulties of a cryogenic mission should not be overlooked.  For example things manufactured in ambient will distort and change their shape when cooled down to </a:t>
            </a:r>
            <a:r>
              <a:rPr lang="en-US" dirty="0" err="1" smtClean="0"/>
              <a:t>cryo</a:t>
            </a:r>
            <a:r>
              <a:rPr lang="en-US" dirty="0" smtClean="0"/>
              <a:t>.  That means that we had to figure and polish the mirrors to be distorted at ambient so that when they cooled down, they would </a:t>
            </a:r>
            <a:r>
              <a:rPr lang="en-US" dirty="0" err="1" smtClean="0"/>
              <a:t>undistort</a:t>
            </a:r>
            <a:r>
              <a:rPr lang="en-US" dirty="0" smtClean="0"/>
              <a:t> to the correct shape.</a:t>
            </a:r>
          </a:p>
          <a:p>
            <a:pPr lvl="1">
              <a:buFont typeface="Arial" pitchFamily="34" charset="0"/>
              <a:buChar char="•"/>
            </a:pPr>
            <a:r>
              <a:rPr lang="en-US" dirty="0" smtClean="0"/>
              <a:t>Illustrate with how much contraction we experienced in the primary mirror</a:t>
            </a:r>
          </a:p>
          <a:p>
            <a:pPr lvl="1">
              <a:buFont typeface="Arial" pitchFamily="34" charset="0"/>
              <a:buChar char="•"/>
            </a:pPr>
            <a:r>
              <a:rPr lang="en-US" dirty="0" smtClean="0"/>
              <a:t>Material selections</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28DCE7BA-B12B-4FE8-AED9-CB287BA3ACE2}" type="slidenum">
              <a:rPr lang="en-US" smtClean="0"/>
              <a:pPr/>
              <a:t>54</a:t>
            </a:fld>
            <a:endParaRPr lang="en-US" smtClean="0"/>
          </a:p>
        </p:txBody>
      </p:sp>
      <p:sp>
        <p:nvSpPr>
          <p:cNvPr id="59395" name="Rectangle 2"/>
          <p:cNvSpPr>
            <a:spLocks noGrp="1" noRot="1" noChangeAspect="1" noChangeArrowheads="1" noTextEdit="1"/>
          </p:cNvSpPr>
          <p:nvPr>
            <p:ph type="sldImg"/>
          </p:nvPr>
        </p:nvSpPr>
        <p:spPr>
          <a:xfrm>
            <a:off x="1173163" y="693738"/>
            <a:ext cx="4641850" cy="3482975"/>
          </a:xfrm>
          <a:ln/>
        </p:spPr>
      </p:sp>
      <p:sp>
        <p:nvSpPr>
          <p:cNvPr id="59396" name="Rectangle 3"/>
          <p:cNvSpPr>
            <a:spLocks noGrp="1" noChangeArrowheads="1"/>
          </p:cNvSpPr>
          <p:nvPr>
            <p:ph type="body" idx="1"/>
          </p:nvPr>
        </p:nvSpPr>
        <p:spPr>
          <a:xfrm>
            <a:off x="698500" y="4409679"/>
            <a:ext cx="5588000" cy="4179126"/>
          </a:xfrm>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JWST too big to fully test at the observatory </a:t>
            </a:r>
            <a:r>
              <a:rPr lang="en-US" dirty="0" err="1" smtClean="0"/>
              <a:t>l;ike</a:t>
            </a:r>
            <a:r>
              <a:rPr lang="en-US" dirty="0" smtClean="0"/>
              <a:t> normal observatories, had to be tested analytically and final verification done with analytical models</a:t>
            </a:r>
            <a:endParaRPr lang="en-US" dirty="0"/>
          </a:p>
        </p:txBody>
      </p:sp>
      <p:sp>
        <p:nvSpPr>
          <p:cNvPr id="4" name="Slide Number Placeholder 3"/>
          <p:cNvSpPr>
            <a:spLocks noGrp="1"/>
          </p:cNvSpPr>
          <p:nvPr>
            <p:ph type="sldNum" sz="quarter" idx="10"/>
          </p:nvPr>
        </p:nvSpPr>
        <p:spPr/>
        <p:txBody>
          <a:bodyPr/>
          <a:lstStyle/>
          <a:p>
            <a:fld id="{3F82929F-46B2-4CC8-ACB9-C77BFB47D6C1}" type="slidenum">
              <a:rPr lang="en-US" smtClean="0"/>
              <a:pPr/>
              <a:t>66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All the optics are 100% done and satisfy their optical requirements.  Each is generally good to about a </a:t>
            </a:r>
            <a:r>
              <a:rPr lang="en-US" dirty="0" err="1" smtClean="0"/>
              <a:t>wavefront</a:t>
            </a:r>
            <a:r>
              <a:rPr lang="en-US" dirty="0" smtClean="0"/>
              <a:t> error of about 25 nm each.  (A human hair is about 180 microns in diameter so these mirrors are good to about 1.4 x 10-4 of a human hair, one and one half ten thousandths!)</a:t>
            </a:r>
          </a:p>
          <a:p>
            <a:pPr>
              <a:buFont typeface="Arial" pitchFamily="34" charset="0"/>
              <a:buChar char="•"/>
            </a:pPr>
            <a:r>
              <a:rPr lang="en-US" dirty="0" smtClean="0"/>
              <a:t>The telescope backplane, the structure that supports the mirrors is about 75% complete. Being manufactured at ATK in Utah.</a:t>
            </a:r>
          </a:p>
          <a:p>
            <a:pPr>
              <a:buFont typeface="Arial" pitchFamily="34" charset="0"/>
              <a:buChar char="•"/>
            </a:pPr>
            <a:r>
              <a:rPr lang="en-US" dirty="0" smtClean="0"/>
              <a:t>The ISIM structure, the structure that holds all the science instruments precisely in place is about 90% done.  The structure is being manufactured and tested at GSFC.</a:t>
            </a:r>
          </a:p>
          <a:p>
            <a:pPr>
              <a:buFont typeface="Arial" pitchFamily="34" charset="0"/>
              <a:buChar char="•"/>
            </a:pPr>
            <a:r>
              <a:rPr lang="en-US" dirty="0" smtClean="0"/>
              <a:t>All the science instruments are scheduled to be delivered by the end of 2012.  </a:t>
            </a:r>
          </a:p>
          <a:p>
            <a:pPr lvl="1">
              <a:buFont typeface="Arial" pitchFamily="34" charset="0"/>
              <a:buChar char="•"/>
            </a:pPr>
            <a:r>
              <a:rPr lang="en-US" dirty="0" err="1" smtClean="0"/>
              <a:t>NIRSpec</a:t>
            </a:r>
            <a:r>
              <a:rPr lang="en-US" dirty="0" smtClean="0"/>
              <a:t>: Integration, vibration, EMC, and first </a:t>
            </a:r>
            <a:r>
              <a:rPr lang="en-US" dirty="0" err="1" smtClean="0"/>
              <a:t>cryo</a:t>
            </a:r>
            <a:r>
              <a:rPr lang="en-US" dirty="0" smtClean="0"/>
              <a:t> cycle completed.</a:t>
            </a:r>
          </a:p>
          <a:p>
            <a:pPr lvl="1">
              <a:buFont typeface="Arial" pitchFamily="34" charset="0"/>
              <a:buChar char="•"/>
            </a:pPr>
            <a:r>
              <a:rPr lang="en-US" dirty="0" smtClean="0"/>
              <a:t>MIRI: Optical module vibration, alignment, and final </a:t>
            </a:r>
            <a:r>
              <a:rPr lang="en-US" dirty="0" err="1" smtClean="0"/>
              <a:t>cryo</a:t>
            </a:r>
            <a:r>
              <a:rPr lang="en-US" dirty="0" smtClean="0"/>
              <a:t>-vacuum testing completed.  Delivery date to GSFC April 2012.</a:t>
            </a:r>
          </a:p>
          <a:p>
            <a:pPr lvl="1">
              <a:buFont typeface="Arial" pitchFamily="34" charset="0"/>
              <a:buChar char="•"/>
            </a:pPr>
            <a:r>
              <a:rPr lang="en-US" dirty="0" smtClean="0"/>
              <a:t>FGS: Completed vibration and EMC/EMI testing.  Currently in </a:t>
            </a:r>
            <a:r>
              <a:rPr lang="en-US" dirty="0" err="1" smtClean="0"/>
              <a:t>cryovac</a:t>
            </a:r>
            <a:r>
              <a:rPr lang="en-US" dirty="0" smtClean="0"/>
              <a:t> testing.  Expected delivery to GSFC June 2012.</a:t>
            </a:r>
          </a:p>
          <a:p>
            <a:pPr>
              <a:buFont typeface="Arial" pitchFamily="34" charset="0"/>
              <a:buChar char="•"/>
            </a:pPr>
            <a:r>
              <a:rPr lang="en-US" dirty="0" smtClean="0"/>
              <a:t>The sunshield is about 40% complete shown is Layer 3 template</a:t>
            </a:r>
          </a:p>
          <a:p>
            <a:pPr>
              <a:buFont typeface="Arial" pitchFamily="34" charset="0"/>
              <a:buChar char="•"/>
            </a:pPr>
            <a:r>
              <a:rPr lang="en-US" dirty="0" smtClean="0"/>
              <a:t>The spacecraft bus was intentionally left to last, since it is the least risky of all the elements.</a:t>
            </a:r>
          </a:p>
          <a:p>
            <a:pPr lvl="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F82929F-46B2-4CC8-ACB9-C77BFB47D6C1}" type="slidenum">
              <a:rPr lang="en-US" smtClean="0"/>
              <a:pPr/>
              <a:t>68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963009" y="8811921"/>
            <a:ext cx="3021992" cy="471784"/>
          </a:xfrm>
          <a:prstGeom prst="rect">
            <a:avLst/>
          </a:prstGeom>
          <a:noFill/>
          <a:ln w="9525">
            <a:noFill/>
            <a:miter lim="800000"/>
            <a:headEnd/>
            <a:tailEnd/>
          </a:ln>
        </p:spPr>
        <p:txBody>
          <a:bodyPr lIns="93189" tIns="46582" rIns="93189" bIns="46582" anchor="b"/>
          <a:lstStyle/>
          <a:p>
            <a:pPr algn="r" defTabSz="907330"/>
            <a:fld id="{C59230E2-FE7F-45C8-86C4-42032FBE8E0F}" type="slidenum">
              <a:rPr lang="en-US" sz="1200" b="0">
                <a:latin typeface="Helvetica" charset="0"/>
              </a:rPr>
              <a:pPr algn="r" defTabSz="907330"/>
              <a:t>72</a:t>
            </a:fld>
            <a:endParaRPr lang="en-US" sz="1200" b="0" dirty="0">
              <a:latin typeface="Helvetica" charset="0"/>
            </a:endParaRPr>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noFill/>
          <a:ln>
            <a:solidFill>
              <a:srgbClr val="000000"/>
            </a:solidFill>
          </a:ln>
        </p:spPr>
        <p:txBody>
          <a:bodyPr/>
          <a:lstStyle/>
          <a:p>
            <a:endParaRPr lang="en-US" smtClean="0">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82929F-46B2-4CC8-ACB9-C77BFB47D6C1}" type="slidenum">
              <a:rPr lang="en-US" smtClean="0"/>
              <a:pPr/>
              <a:t>73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82929F-46B2-4CC8-ACB9-C77BFB47D6C1}" type="slidenum">
              <a:rPr lang="en-US" smtClean="0"/>
              <a:pPr/>
              <a:t>78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how I explain systems engineering to general public and for those who actually do it, they know it is never this sequential or linear.  In fact most of these tasks are done in any number of </a:t>
            </a:r>
            <a:r>
              <a:rPr lang="en-US" dirty="0" err="1" smtClean="0"/>
              <a:t>cyctels</a:t>
            </a:r>
            <a:r>
              <a:rPr lang="en-US" dirty="0" smtClean="0"/>
              <a:t> during the various phases of a program.  Each cycle </a:t>
            </a:r>
            <a:r>
              <a:rPr lang="en-US" dirty="0" err="1" smtClean="0"/>
              <a:t>beconing</a:t>
            </a:r>
            <a:r>
              <a:rPr lang="en-US" dirty="0" smtClean="0"/>
              <a:t> a little less hard as you converge toward an answer, hopefully by the time you are verifying the system.</a:t>
            </a:r>
          </a:p>
          <a:p>
            <a:endParaRPr lang="en-US" dirty="0" smtClean="0"/>
          </a:p>
          <a:p>
            <a:r>
              <a:rPr lang="en-US" dirty="0" smtClean="0"/>
              <a:t>-I’ll also say that all the tasks of GPR 7123 are in this summary</a:t>
            </a:r>
          </a:p>
          <a:p>
            <a:r>
              <a:rPr lang="en-US" dirty="0" smtClean="0"/>
              <a:t>	Understand Objectives</a:t>
            </a:r>
          </a:p>
          <a:p>
            <a:r>
              <a:rPr lang="en-US" dirty="0" smtClean="0"/>
              <a:t>	Mission Environments</a:t>
            </a:r>
          </a:p>
          <a:p>
            <a:r>
              <a:rPr lang="en-US" dirty="0" smtClean="0"/>
              <a:t>	Ops Concept Development	</a:t>
            </a:r>
          </a:p>
          <a:p>
            <a:r>
              <a:rPr lang="en-US" dirty="0" smtClean="0"/>
              <a:t>	Requirements ID</a:t>
            </a:r>
          </a:p>
          <a:p>
            <a:r>
              <a:rPr lang="en-US" dirty="0" smtClean="0"/>
              <a:t>	Arch Development</a:t>
            </a:r>
          </a:p>
          <a:p>
            <a:r>
              <a:rPr lang="en-US" dirty="0" smtClean="0"/>
              <a:t>	</a:t>
            </a:r>
            <a:r>
              <a:rPr lang="en-US" dirty="0" err="1" smtClean="0"/>
              <a:t>Prodcut</a:t>
            </a:r>
            <a:r>
              <a:rPr lang="en-US" dirty="0" smtClean="0"/>
              <a:t> Implementation	</a:t>
            </a:r>
          </a:p>
          <a:p>
            <a:r>
              <a:rPr lang="en-US" dirty="0" smtClean="0"/>
              <a:t>	Integration</a:t>
            </a:r>
          </a:p>
          <a:p>
            <a:r>
              <a:rPr lang="en-US" dirty="0" smtClean="0"/>
              <a:t>	Validation and Verification</a:t>
            </a:r>
          </a:p>
          <a:p>
            <a:r>
              <a:rPr lang="en-US" dirty="0" smtClean="0"/>
              <a:t>	Transition</a:t>
            </a:r>
            <a:endParaRPr lang="en-US" dirty="0"/>
          </a:p>
        </p:txBody>
      </p:sp>
      <p:sp>
        <p:nvSpPr>
          <p:cNvPr id="4" name="Slide Number Placeholder 3"/>
          <p:cNvSpPr>
            <a:spLocks noGrp="1"/>
          </p:cNvSpPr>
          <p:nvPr>
            <p:ph type="sldNum" sz="quarter" idx="10"/>
          </p:nvPr>
        </p:nvSpPr>
        <p:spPr/>
        <p:txBody>
          <a:bodyPr/>
          <a:lstStyle/>
          <a:p>
            <a:fld id="{3F82929F-46B2-4CC8-ACB9-C77BFB47D6C1}"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82929F-46B2-4CC8-ACB9-C77BFB47D6C1}" type="slidenum">
              <a:rPr lang="en-US" smtClean="0"/>
              <a:pPr/>
              <a:t>79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1D543-3523-4D13-81E2-856C6F102398}" type="slidenum">
              <a:rPr lang="en-US" smtClean="0"/>
              <a:pPr/>
              <a:t>94</a:t>
            </a:fld>
            <a:endParaRPr lang="en-US"/>
          </a:p>
        </p:txBody>
      </p:sp>
    </p:spTree>
    <p:extLst>
      <p:ext uri="{BB962C8B-B14F-4D97-AF65-F5344CB8AC3E}">
        <p14:creationId xmlns:p14="http://schemas.microsoft.com/office/powerpoint/2010/main" val="939093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64048-C7BA-7D40-BEE2-8F52944C846B}" type="slidenum">
              <a:rPr lang="en-US" smtClean="0"/>
              <a:pPr/>
              <a:t>95</a:t>
            </a:fld>
            <a:endParaRPr lang="en-US"/>
          </a:p>
        </p:txBody>
      </p:sp>
    </p:spTree>
    <p:extLst>
      <p:ext uri="{BB962C8B-B14F-4D97-AF65-F5344CB8AC3E}">
        <p14:creationId xmlns:p14="http://schemas.microsoft.com/office/powerpoint/2010/main" val="55124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81718FB-0941-41E1-B831-76D2519962E9}" type="slidenum">
              <a:rPr lang="en-US" smtClean="0"/>
              <a:pPr>
                <a:defRPr/>
              </a:pPr>
              <a:t>96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F82929F-46B2-4CC8-ACB9-C77BFB47D6C1}" type="slidenum">
              <a:rPr lang="en-US" smtClean="0"/>
              <a:pPr/>
              <a:t>102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a:ln/>
        </p:spPr>
        <p:txBody>
          <a:bodyPr/>
          <a:lstStyle/>
          <a:p>
            <a:endParaRPr lang="en-US" smtClean="0">
              <a:latin typeface="Time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JWST is being designed to address four themes of the Origins Program, and the first of these is to see first light objects in our universe.</a:t>
            </a:r>
          </a:p>
          <a:p>
            <a:pPr>
              <a:buFont typeface="Arial" pitchFamily="34" charset="0"/>
              <a:buChar char="•"/>
            </a:pPr>
            <a:r>
              <a:rPr lang="en-US" dirty="0" smtClean="0"/>
              <a:t>It is believed that our universe originated in an event nicknamed the Big Bang approximately 13.7 billion years ago.  Within a second of this event, there was a period of extreme expansion, where the size of the universe increased by many orders of magnitude.  This sudden expansion is called inflation.  After that, expansion proceeded at a much more gradual pace.  </a:t>
            </a:r>
          </a:p>
          <a:p>
            <a:pPr>
              <a:buFont typeface="Arial" pitchFamily="34" charset="0"/>
              <a:buChar char="•"/>
            </a:pPr>
            <a:r>
              <a:rPr lang="en-US" dirty="0" smtClean="0"/>
              <a:t>The matter of the universe began to cool down, and after about 400,000 years this gas became transparent to radiation.  The universe entered what are nicknamed the dark ages.  No sources of light were present, no stars or galaxies, just dark matter and conventional gas that consisted of 75% H and 25% He.</a:t>
            </a:r>
          </a:p>
          <a:p>
            <a:pPr>
              <a:buFont typeface="Arial" pitchFamily="34" charset="0"/>
              <a:buChar char="•"/>
            </a:pPr>
            <a:r>
              <a:rPr lang="en-US" dirty="0" smtClean="0"/>
              <a:t>At about 180 to 200 million years after the big bang, the gas was enough for molecular hydrogen to form.  Molecules can act as an agent to increase gas cooling to possibly enable the formation of stars.  Sometime between 200 and 400 million years, the first stars turned on, but with a mixture of only H and He it is not clear what kind of “stars” could form.  In order to form without dust and heavy elements which are very effective at cooling gas, these objects must have been much larger than the stars we know today.</a:t>
            </a:r>
            <a:endParaRPr lang="en-US" dirty="0"/>
          </a:p>
        </p:txBody>
      </p:sp>
      <p:sp>
        <p:nvSpPr>
          <p:cNvPr id="4" name="Slide Number Placeholder 3"/>
          <p:cNvSpPr>
            <a:spLocks noGrp="1"/>
          </p:cNvSpPr>
          <p:nvPr>
            <p:ph type="sldNum" sz="quarter" idx="10"/>
          </p:nvPr>
        </p:nvSpPr>
        <p:spPr/>
        <p:txBody>
          <a:bodyPr/>
          <a:lstStyle/>
          <a:p>
            <a:fld id="{3F82929F-46B2-4CC8-ACB9-C77BFB47D6C1}"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When we take a picture there are galaxies at all distances and therefore ages seen.  Closer ones are contemporary and farther ones or more primordial.  Therefore we can see the various evolutionary phases of galaxies.</a:t>
            </a:r>
          </a:p>
          <a:p>
            <a:pPr>
              <a:buFont typeface="Arial" pitchFamily="34" charset="0"/>
              <a:buChar char="•"/>
            </a:pPr>
            <a:r>
              <a:rPr lang="en-US" dirty="0" smtClean="0"/>
              <a:t>Contemporary / “present day” galaxies are those which are relatively close to us (therefore within one of two billion LY) are generally structured. They come in two main morphological types, Elliptical galaxies and spiral galaxies.  These account for about 97% of the galaxies  </a:t>
            </a:r>
          </a:p>
          <a:p>
            <a:pPr lvl="1">
              <a:buFont typeface="Arial" pitchFamily="34" charset="0"/>
              <a:buChar char="•"/>
            </a:pPr>
            <a:r>
              <a:rPr lang="en-US" dirty="0" smtClean="0"/>
              <a:t>Approximately 77% of the nearby galaxies are spirals</a:t>
            </a:r>
          </a:p>
          <a:p>
            <a:pPr lvl="1">
              <a:buFont typeface="Arial" pitchFamily="34" charset="0"/>
              <a:buChar char="•"/>
            </a:pPr>
            <a:r>
              <a:rPr lang="en-US" dirty="0" smtClean="0"/>
              <a:t>Approximately 20% are </a:t>
            </a:r>
            <a:r>
              <a:rPr lang="en-US" dirty="0" err="1" smtClean="0"/>
              <a:t>ellipticals</a:t>
            </a:r>
            <a:endParaRPr lang="en-US" dirty="0" smtClean="0"/>
          </a:p>
          <a:p>
            <a:pPr lvl="1">
              <a:buFont typeface="Arial" pitchFamily="34" charset="0"/>
              <a:buChar char="•"/>
            </a:pPr>
            <a:r>
              <a:rPr lang="en-US" dirty="0" smtClean="0"/>
              <a:t>The remainder are called irregular galaxies</a:t>
            </a:r>
          </a:p>
          <a:p>
            <a:pPr lvl="1">
              <a:buFont typeface="Arial" pitchFamily="34" charset="0"/>
              <a:buChar char="•"/>
            </a:pPr>
            <a:endParaRPr lang="en-US" dirty="0" smtClean="0"/>
          </a:p>
          <a:p>
            <a:pPr>
              <a:buFont typeface="Arial" pitchFamily="34" charset="0"/>
              <a:buChar char="•"/>
            </a:pPr>
            <a:r>
              <a:rPr lang="en-US" dirty="0" smtClean="0"/>
              <a:t>The farthest galaxies we see with distances corresponding to light travel times of 10 billion years or more and are fairly small and irregular.</a:t>
            </a:r>
            <a:endParaRPr lang="en-US" dirty="0"/>
          </a:p>
        </p:txBody>
      </p:sp>
      <p:sp>
        <p:nvSpPr>
          <p:cNvPr id="4" name="Slide Number Placeholder 3"/>
          <p:cNvSpPr>
            <a:spLocks noGrp="1"/>
          </p:cNvSpPr>
          <p:nvPr>
            <p:ph type="sldNum" sz="quarter" idx="10"/>
          </p:nvPr>
        </p:nvSpPr>
        <p:spPr/>
        <p:txBody>
          <a:bodyPr/>
          <a:lstStyle/>
          <a:p>
            <a:fld id="{3F82929F-46B2-4CC8-ACB9-C77BFB47D6C1}"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Today we see star formation occurring in Large Molecular Clouds such as the one shown on the left.  Although some of the basics of star formations are understood, there are many phenomena which are still a mystery.  We know that dust and heavy elements cool the gas of these clouds such that their gravity can overcome gas pressure and start their collapse.</a:t>
            </a:r>
          </a:p>
          <a:p>
            <a:pPr>
              <a:buFont typeface="Arial" pitchFamily="34" charset="0"/>
              <a:buChar char="•"/>
            </a:pPr>
            <a:r>
              <a:rPr lang="en-US" dirty="0" smtClean="0"/>
              <a:t>But there are many phenomena such as turbulence, rotation, and magnetic fields which can oppose and obstruct star formation.  In addition there are phenomena such as bipolar jets, as shown in the picture of </a:t>
            </a:r>
            <a:r>
              <a:rPr lang="en-US" dirty="0" err="1" smtClean="0"/>
              <a:t>Herbig-Haro</a:t>
            </a:r>
            <a:r>
              <a:rPr lang="en-US" dirty="0" smtClean="0"/>
              <a:t> 30 shown on the right.  This object shows a dust lane typical of debris disc that forms as a result of the rotation.  It is believed that such discs will evolve into solar systems.</a:t>
            </a:r>
            <a:endParaRPr lang="en-US" dirty="0"/>
          </a:p>
        </p:txBody>
      </p:sp>
      <p:sp>
        <p:nvSpPr>
          <p:cNvPr id="4" name="Slide Number Placeholder 3"/>
          <p:cNvSpPr>
            <a:spLocks noGrp="1"/>
          </p:cNvSpPr>
          <p:nvPr>
            <p:ph type="sldNum" sz="quarter" idx="10"/>
          </p:nvPr>
        </p:nvSpPr>
        <p:spPr/>
        <p:txBody>
          <a:bodyPr/>
          <a:lstStyle/>
          <a:p>
            <a:fld id="{3F82929F-46B2-4CC8-ACB9-C77BFB47D6C1}"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err="1" smtClean="0"/>
              <a:t>Circumstellar</a:t>
            </a:r>
            <a:r>
              <a:rPr lang="en-US" dirty="0" smtClean="0"/>
              <a:t> discs are seen around stars such as </a:t>
            </a:r>
            <a:r>
              <a:rPr lang="en-US" dirty="0" err="1" smtClean="0"/>
              <a:t>Fomalhaut</a:t>
            </a:r>
            <a:r>
              <a:rPr lang="en-US" dirty="0" smtClean="0"/>
              <a:t>, Vega, Beta </a:t>
            </a:r>
            <a:r>
              <a:rPr lang="en-US" dirty="0" err="1" smtClean="0"/>
              <a:t>Pictoris</a:t>
            </a:r>
            <a:r>
              <a:rPr lang="en-US" dirty="0" smtClean="0"/>
              <a:t>.  These discs evolve into solar systems.</a:t>
            </a:r>
          </a:p>
          <a:p>
            <a:pPr>
              <a:buFont typeface="Arial" pitchFamily="34" charset="0"/>
              <a:buChar char="•"/>
            </a:pPr>
            <a:r>
              <a:rPr lang="en-US" dirty="0" smtClean="0"/>
              <a:t>Phenomena such as planet formation, planet migration and the formation of habitable zones in these solar systems are mysteries.</a:t>
            </a:r>
          </a:p>
          <a:p>
            <a:pPr>
              <a:buFont typeface="Arial" pitchFamily="34" charset="0"/>
              <a:buChar char="•"/>
            </a:pPr>
            <a:r>
              <a:rPr lang="en-US" dirty="0" smtClean="0"/>
              <a:t>For example, the existence of water in the inner part of the solar system is not understood.  The heat from the sun should have cleared the inner part of the early debris disc from volatiles.  Therefore many believe that the water that is currently on the earth may have been deposited from comets that originate in the outer solar system.</a:t>
            </a:r>
            <a:endParaRPr lang="en-US" dirty="0"/>
          </a:p>
        </p:txBody>
      </p:sp>
      <p:sp>
        <p:nvSpPr>
          <p:cNvPr id="4" name="Slide Number Placeholder 3"/>
          <p:cNvSpPr>
            <a:spLocks noGrp="1"/>
          </p:cNvSpPr>
          <p:nvPr>
            <p:ph type="sldNum" sz="quarter" idx="10"/>
          </p:nvPr>
        </p:nvSpPr>
        <p:spPr/>
        <p:txBody>
          <a:bodyPr/>
          <a:lstStyle/>
          <a:p>
            <a:fld id="{3F82929F-46B2-4CC8-ACB9-C77BFB47D6C1}"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Finally since the inception of JWST astronomers have discovered over a </a:t>
            </a:r>
            <a:r>
              <a:rPr lang="en-US" dirty="0" err="1" smtClean="0"/>
              <a:t>a</a:t>
            </a:r>
            <a:r>
              <a:rPr lang="en-US" dirty="0" smtClean="0"/>
              <a:t> thousand </a:t>
            </a:r>
            <a:r>
              <a:rPr lang="en-US" dirty="0" err="1" smtClean="0"/>
              <a:t>exo</a:t>
            </a:r>
            <a:r>
              <a:rPr lang="en-US" dirty="0" smtClean="0"/>
              <a:t>-planets, planets around other stars.  These planets are </a:t>
            </a:r>
            <a:r>
              <a:rPr lang="en-US" dirty="0" err="1" smtClean="0"/>
              <a:t>extrenmely</a:t>
            </a:r>
            <a:r>
              <a:rPr lang="en-US" dirty="0" smtClean="0"/>
              <a:t> </a:t>
            </a:r>
            <a:r>
              <a:rPr lang="en-US" dirty="0" err="1" smtClean="0"/>
              <a:t>hjard</a:t>
            </a:r>
            <a:r>
              <a:rPr lang="en-US" dirty="0" smtClean="0"/>
              <a:t> to see since they are 1 billion times fainter than their parent and from the earth appear to be in glare of these stars.  Most of these planets have been found by spacecraft such as </a:t>
            </a:r>
            <a:r>
              <a:rPr lang="en-US" dirty="0" err="1" smtClean="0"/>
              <a:t>Kepler</a:t>
            </a:r>
            <a:r>
              <a:rPr lang="en-US" dirty="0" smtClean="0"/>
              <a:t> which detects the periodic changes in the stars light as they transit or eclipse these stars.  Enhancement of this technique can be used to potential the composition of their atmospheres.</a:t>
            </a:r>
          </a:p>
          <a:p>
            <a:pPr>
              <a:buFont typeface="Arial" pitchFamily="34" charset="0"/>
              <a:buChar char="•"/>
            </a:pPr>
            <a:r>
              <a:rPr lang="en-US" dirty="0" smtClean="0"/>
              <a:t>It is even hoped by some (myself included) that JWST might even image some of the more earth like planets of the closer stars.</a:t>
            </a:r>
            <a:endParaRPr lang="en-US" dirty="0"/>
          </a:p>
        </p:txBody>
      </p:sp>
      <p:sp>
        <p:nvSpPr>
          <p:cNvPr id="4" name="Slide Number Placeholder 3"/>
          <p:cNvSpPr>
            <a:spLocks noGrp="1"/>
          </p:cNvSpPr>
          <p:nvPr>
            <p:ph type="sldNum" sz="quarter" idx="10"/>
          </p:nvPr>
        </p:nvSpPr>
        <p:spPr/>
        <p:txBody>
          <a:bodyPr/>
          <a:lstStyle/>
          <a:p>
            <a:fld id="{3F82929F-46B2-4CC8-ACB9-C77BFB47D6C1}"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2357B-C1D0-43CC-8EF0-AF62402AA3CC}" type="slidenum">
              <a:rPr lang="en-US"/>
              <a:pPr/>
              <a:t>13</a:t>
            </a:fld>
            <a:endParaRPr lang="en-US"/>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4813" y="152400"/>
            <a:ext cx="2198687" cy="637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7163" y="152400"/>
            <a:ext cx="6445250" cy="637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6208713" cy="406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7163" y="1041400"/>
            <a:ext cx="8796337"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7163" y="3860800"/>
            <a:ext cx="8796337"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6208713" cy="406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7163" y="1041400"/>
            <a:ext cx="4321175"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30738" y="1041400"/>
            <a:ext cx="4322762" cy="5486400"/>
          </a:xfrm>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6208713" cy="4064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157163" y="1041400"/>
            <a:ext cx="4321175" cy="5486400"/>
          </a:xfrm>
        </p:spPr>
        <p:txBody>
          <a:bodyPr/>
          <a:lstStyle/>
          <a:p>
            <a:endParaRPr lang="en-US"/>
          </a:p>
        </p:txBody>
      </p:sp>
      <p:sp>
        <p:nvSpPr>
          <p:cNvPr id="4" name="Text Placeholder 3"/>
          <p:cNvSpPr>
            <a:spLocks noGrp="1"/>
          </p:cNvSpPr>
          <p:nvPr>
            <p:ph type="body" sz="half" idx="2"/>
          </p:nvPr>
        </p:nvSpPr>
        <p:spPr>
          <a:xfrm>
            <a:off x="4630738" y="1041400"/>
            <a:ext cx="4322762"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6208713" cy="406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57163" y="1041400"/>
            <a:ext cx="8796337" cy="5486400"/>
          </a:xfrm>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71550" y="130175"/>
            <a:ext cx="5405438" cy="7334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11150" y="887413"/>
            <a:ext cx="4160838" cy="5464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24388" y="887413"/>
            <a:ext cx="4160837" cy="5464175"/>
          </a:xfrm>
        </p:spPr>
        <p:txBody>
          <a:bodyPr/>
          <a:lstStyle/>
          <a:p>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1550" y="130175"/>
            <a:ext cx="5405438" cy="7334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11150" y="887413"/>
            <a:ext cx="8474075" cy="2655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11150" y="3695700"/>
            <a:ext cx="8474075" cy="26558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0D33DE-92AE-4C92-AB7F-FAB59410470F}" type="datetimeFigureOut">
              <a:rPr lang="en-US" smtClean="0"/>
              <a:pPr/>
              <a:t>11/7/2013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2DBC8-CA36-4234-8BC0-079BD6CDD3D1}"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0D33DE-92AE-4C92-AB7F-FAB59410470F}" type="datetimeFigureOut">
              <a:rPr lang="en-US" smtClean="0"/>
              <a:pPr/>
              <a:t>11/7/2013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2DBC8-CA36-4234-8BC0-079BD6CDD3D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0D33DE-92AE-4C92-AB7F-FAB59410470F}" type="datetimeFigureOut">
              <a:rPr lang="en-US" smtClean="0"/>
              <a:pPr/>
              <a:t>11/7/2013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2DBC8-CA36-4234-8BC0-079BD6CDD3D1}"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0D33DE-92AE-4C92-AB7F-FAB59410470F}" type="datetimeFigureOut">
              <a:rPr lang="en-US" smtClean="0"/>
              <a:pPr/>
              <a:t>11/7/2013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2DBC8-CA36-4234-8BC0-079BD6CDD3D1}"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0D33DE-92AE-4C92-AB7F-FAB59410470F}" type="datetimeFigureOut">
              <a:rPr lang="en-US" smtClean="0"/>
              <a:pPr/>
              <a:t>11/7/2013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2DBC8-CA36-4234-8BC0-079BD6CDD3D1}"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0D33DE-92AE-4C92-AB7F-FAB59410470F}" type="datetimeFigureOut">
              <a:rPr lang="en-US" smtClean="0"/>
              <a:pPr/>
              <a:t>11/7/2013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2DBC8-CA36-4234-8BC0-079BD6CDD3D1}"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0D33DE-92AE-4C92-AB7F-FAB59410470F}" type="datetimeFigureOut">
              <a:rPr lang="en-US" smtClean="0"/>
              <a:pPr/>
              <a:t>11/7/2013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2DBC8-CA36-4234-8BC0-079BD6CDD3D1}"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0D33DE-92AE-4C92-AB7F-FAB59410470F}" type="datetimeFigureOut">
              <a:rPr lang="en-US" smtClean="0"/>
              <a:pPr/>
              <a:t>11/7/2013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2DBC8-CA36-4234-8BC0-079BD6CDD3D1}"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0D33DE-92AE-4C92-AB7F-FAB59410470F}" type="datetimeFigureOut">
              <a:rPr lang="en-US" smtClean="0"/>
              <a:pPr/>
              <a:t>11/7/2013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2DBC8-CA36-4234-8BC0-079BD6CDD3D1}"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0D33DE-92AE-4C92-AB7F-FAB59410470F}" type="datetimeFigureOut">
              <a:rPr lang="en-US" smtClean="0"/>
              <a:pPr/>
              <a:t>11/7/2013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2DBC8-CA36-4234-8BC0-079BD6CDD3D1}"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0D33DE-92AE-4C92-AB7F-FAB59410470F}" type="datetimeFigureOut">
              <a:rPr lang="en-US" smtClean="0"/>
              <a:pPr/>
              <a:t>11/7/2013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2DBC8-CA36-4234-8BC0-079BD6CDD3D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7163" y="1041400"/>
            <a:ext cx="4321175"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041400"/>
            <a:ext cx="4322762"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Grp="1" noChangeArrowheads="1"/>
          </p:cNvSpPr>
          <p:nvPr>
            <p:ph type="title"/>
          </p:nvPr>
        </p:nvSpPr>
        <p:spPr bwMode="auto">
          <a:xfrm>
            <a:off x="914400" y="152400"/>
            <a:ext cx="6208713" cy="40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Rectangle 11"/>
          <p:cNvSpPr>
            <a:spLocks noChangeArrowheads="1"/>
          </p:cNvSpPr>
          <p:nvPr userDrawn="1"/>
        </p:nvSpPr>
        <p:spPr bwMode="auto">
          <a:xfrm>
            <a:off x="8669338" y="6592888"/>
            <a:ext cx="369887" cy="257175"/>
          </a:xfrm>
          <a:prstGeom prst="rect">
            <a:avLst/>
          </a:prstGeom>
          <a:noFill/>
          <a:ln w="12700">
            <a:noFill/>
            <a:miter lim="800000"/>
            <a:headEnd/>
            <a:tailEnd/>
          </a:ln>
          <a:effectLst/>
        </p:spPr>
        <p:txBody>
          <a:bodyPr wrap="none">
            <a:spAutoFit/>
          </a:bodyPr>
          <a:lstStyle/>
          <a:p>
            <a:pPr algn="r">
              <a:lnSpc>
                <a:spcPct val="90000"/>
              </a:lnSpc>
            </a:pPr>
            <a:fld id="{A78509EA-5206-4BEE-9460-3C901424C67E}" type="slidenum">
              <a:rPr lang="en-US" sz="1200">
                <a:latin typeface="Helvetica" pitchFamily="34" charset="0"/>
              </a:rPr>
              <a:pPr algn="r">
                <a:lnSpc>
                  <a:spcPct val="90000"/>
                </a:lnSpc>
              </a:pPr>
              <a:t>‹#›</a:t>
            </a:fld>
            <a:endParaRPr lang="en-US" sz="1200">
              <a:latin typeface="Helvetica" pitchFamily="34" charset="0"/>
            </a:endParaRPr>
          </a:p>
        </p:txBody>
      </p:sp>
      <p:sp>
        <p:nvSpPr>
          <p:cNvPr id="1036" name="Text Box 12"/>
          <p:cNvSpPr txBox="1">
            <a:spLocks noChangeArrowheads="1"/>
          </p:cNvSpPr>
          <p:nvPr userDrawn="1"/>
        </p:nvSpPr>
        <p:spPr bwMode="auto">
          <a:xfrm>
            <a:off x="135107" y="6600825"/>
            <a:ext cx="588623" cy="203133"/>
          </a:xfrm>
          <a:prstGeom prst="rect">
            <a:avLst/>
          </a:prstGeom>
          <a:noFill/>
          <a:ln w="12700">
            <a:noFill/>
            <a:miter lim="800000"/>
            <a:headEnd/>
            <a:tailEnd/>
          </a:ln>
          <a:effectLst/>
        </p:spPr>
        <p:txBody>
          <a:bodyPr wrap="none">
            <a:spAutoFit/>
          </a:bodyPr>
          <a:lstStyle/>
          <a:p>
            <a:pPr algn="ctr">
              <a:lnSpc>
                <a:spcPct val="90000"/>
              </a:lnSpc>
            </a:pPr>
            <a:fld id="{CE51F209-B80C-42A1-8EE5-CA6223CD921B}" type="datetime1">
              <a:rPr lang="en-US" sz="800">
                <a:latin typeface="Helvetica" pitchFamily="34" charset="0"/>
              </a:rPr>
              <a:pPr algn="ctr">
                <a:lnSpc>
                  <a:spcPct val="90000"/>
                </a:lnSpc>
              </a:pPr>
              <a:t>11/7/2013</a:t>
            </a:fld>
            <a:endParaRPr lang="en-US" sz="800" dirty="0">
              <a:latin typeface="Helvetica" pitchFamily="34" charset="0"/>
            </a:endParaRPr>
          </a:p>
        </p:txBody>
      </p:sp>
      <p:sp>
        <p:nvSpPr>
          <p:cNvPr id="1037" name="Line 13"/>
          <p:cNvSpPr>
            <a:spLocks noChangeShapeType="1"/>
          </p:cNvSpPr>
          <p:nvPr userDrawn="1"/>
        </p:nvSpPr>
        <p:spPr bwMode="auto">
          <a:xfrm>
            <a:off x="838200" y="685800"/>
            <a:ext cx="7312025" cy="0"/>
          </a:xfrm>
          <a:prstGeom prst="line">
            <a:avLst/>
          </a:prstGeom>
          <a:noFill/>
          <a:ln w="38100">
            <a:solidFill>
              <a:schemeClr val="tx1"/>
            </a:solidFill>
            <a:round/>
            <a:headEnd/>
            <a:tailEnd/>
          </a:ln>
          <a:effectLst/>
        </p:spPr>
        <p:txBody>
          <a:bodyPr wrap="none" anchor="ctr"/>
          <a:lstStyle/>
          <a:p>
            <a:endParaRPr lang="en-US"/>
          </a:p>
        </p:txBody>
      </p:sp>
      <p:pic>
        <p:nvPicPr>
          <p:cNvPr id="1038" name="Picture 14" descr="jwst_circle_design3"/>
          <p:cNvPicPr>
            <a:picLocks noChangeAspect="1" noChangeArrowheads="1"/>
          </p:cNvPicPr>
          <p:nvPr userDrawn="1"/>
        </p:nvPicPr>
        <p:blipFill>
          <a:blip r:embed="rId19" cstate="print"/>
          <a:srcRect/>
          <a:stretch>
            <a:fillRect/>
          </a:stretch>
        </p:blipFill>
        <p:spPr bwMode="auto">
          <a:xfrm>
            <a:off x="8323263" y="12700"/>
            <a:ext cx="795337" cy="795338"/>
          </a:xfrm>
          <a:prstGeom prst="rect">
            <a:avLst/>
          </a:prstGeom>
          <a:noFill/>
        </p:spPr>
      </p:pic>
      <p:sp>
        <p:nvSpPr>
          <p:cNvPr id="1039" name="Rectangle 15"/>
          <p:cNvSpPr>
            <a:spLocks noGrp="1" noChangeArrowheads="1"/>
          </p:cNvSpPr>
          <p:nvPr>
            <p:ph type="body" idx="1"/>
          </p:nvPr>
        </p:nvSpPr>
        <p:spPr bwMode="auto">
          <a:xfrm>
            <a:off x="157163" y="1041400"/>
            <a:ext cx="8796337" cy="548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40" name="Picture 16"/>
          <p:cNvPicPr>
            <a:picLocks noChangeArrowheads="1"/>
          </p:cNvPicPr>
          <p:nvPr userDrawn="1"/>
        </p:nvPicPr>
        <p:blipFill>
          <a:blip r:embed="rId20" cstate="print"/>
          <a:srcRect/>
          <a:stretch>
            <a:fillRect/>
          </a:stretch>
        </p:blipFill>
        <p:spPr bwMode="auto">
          <a:xfrm>
            <a:off x="25400" y="25400"/>
            <a:ext cx="825500" cy="731838"/>
          </a:xfrm>
          <a:prstGeom prst="rect">
            <a:avLst/>
          </a:prstGeom>
          <a:noFill/>
          <a:ln w="12700">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7" r:id="rId12"/>
    <p:sldLayoutId id="2147483679" r:id="rId13"/>
    <p:sldLayoutId id="2147483682" r:id="rId14"/>
    <p:sldLayoutId id="2147483683" r:id="rId15"/>
    <p:sldLayoutId id="2147483684" r:id="rId16"/>
    <p:sldLayoutId id="2147483685" r:id="rId17"/>
  </p:sldLayoutIdLst>
  <p:txStyles>
    <p:titleStyle>
      <a:lvl1pPr algn="l" rtl="0" fontAlgn="base">
        <a:spcBef>
          <a:spcPct val="0"/>
        </a:spcBef>
        <a:spcAft>
          <a:spcPct val="0"/>
        </a:spcAft>
        <a:defRPr sz="24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Helvetica" pitchFamily="34" charset="0"/>
        </a:defRPr>
      </a:lvl2pPr>
      <a:lvl3pPr algn="l" rtl="0" fontAlgn="base">
        <a:spcBef>
          <a:spcPct val="0"/>
        </a:spcBef>
        <a:spcAft>
          <a:spcPct val="0"/>
        </a:spcAft>
        <a:defRPr sz="2400" b="1">
          <a:solidFill>
            <a:schemeClr val="tx1"/>
          </a:solidFill>
          <a:latin typeface="Helvetica" pitchFamily="34" charset="0"/>
        </a:defRPr>
      </a:lvl3pPr>
      <a:lvl4pPr algn="l" rtl="0" fontAlgn="base">
        <a:spcBef>
          <a:spcPct val="0"/>
        </a:spcBef>
        <a:spcAft>
          <a:spcPct val="0"/>
        </a:spcAft>
        <a:defRPr sz="2400" b="1">
          <a:solidFill>
            <a:schemeClr val="tx1"/>
          </a:solidFill>
          <a:latin typeface="Helvetica" pitchFamily="34" charset="0"/>
        </a:defRPr>
      </a:lvl4pPr>
      <a:lvl5pPr algn="l" rtl="0" fontAlgn="base">
        <a:spcBef>
          <a:spcPct val="0"/>
        </a:spcBef>
        <a:spcAft>
          <a:spcPct val="0"/>
        </a:spcAft>
        <a:defRPr sz="2400" b="1">
          <a:solidFill>
            <a:schemeClr val="tx1"/>
          </a:solidFill>
          <a:latin typeface="Helvetica" pitchFamily="34" charset="0"/>
        </a:defRPr>
      </a:lvl5pPr>
      <a:lvl6pPr marL="457200" algn="l" rtl="0" fontAlgn="base">
        <a:spcBef>
          <a:spcPct val="0"/>
        </a:spcBef>
        <a:spcAft>
          <a:spcPct val="0"/>
        </a:spcAft>
        <a:defRPr sz="2400" b="1">
          <a:solidFill>
            <a:schemeClr val="tx1"/>
          </a:solidFill>
          <a:latin typeface="Helvetica" pitchFamily="34" charset="0"/>
        </a:defRPr>
      </a:lvl6pPr>
      <a:lvl7pPr marL="914400" algn="l" rtl="0" fontAlgn="base">
        <a:spcBef>
          <a:spcPct val="0"/>
        </a:spcBef>
        <a:spcAft>
          <a:spcPct val="0"/>
        </a:spcAft>
        <a:defRPr sz="2400" b="1">
          <a:solidFill>
            <a:schemeClr val="tx1"/>
          </a:solidFill>
          <a:latin typeface="Helvetica" pitchFamily="34" charset="0"/>
        </a:defRPr>
      </a:lvl7pPr>
      <a:lvl8pPr marL="1371600" algn="l" rtl="0" fontAlgn="base">
        <a:spcBef>
          <a:spcPct val="0"/>
        </a:spcBef>
        <a:spcAft>
          <a:spcPct val="0"/>
        </a:spcAft>
        <a:defRPr sz="2400" b="1">
          <a:solidFill>
            <a:schemeClr val="tx1"/>
          </a:solidFill>
          <a:latin typeface="Helvetica" pitchFamily="34" charset="0"/>
        </a:defRPr>
      </a:lvl8pPr>
      <a:lvl9pPr marL="1828800" algn="l" rtl="0" fontAlgn="base">
        <a:spcBef>
          <a:spcPct val="0"/>
        </a:spcBef>
        <a:spcAft>
          <a:spcPct val="0"/>
        </a:spcAft>
        <a:defRPr sz="2400" b="1">
          <a:solidFill>
            <a:schemeClr val="tx1"/>
          </a:solidFill>
          <a:latin typeface="Helvetica" pitchFamily="34" charset="0"/>
        </a:defRPr>
      </a:lvl9pPr>
    </p:titleStyle>
    <p:bodyStyle>
      <a:lvl1pPr marL="342900" indent="-342900" algn="l" rtl="0" eaLnBrk="0" fontAlgn="base" hangingPunct="0">
        <a:spcBef>
          <a:spcPct val="20000"/>
        </a:spcBef>
        <a:spcAft>
          <a:spcPct val="40000"/>
        </a:spcAft>
        <a:buClr>
          <a:srgbClr val="BB0018"/>
        </a:buClr>
        <a:buFont typeface="Wingdings" pitchFamily="2" charset="2"/>
        <a:buChar char="l"/>
        <a:defRPr b="1">
          <a:solidFill>
            <a:schemeClr val="tx1"/>
          </a:solidFill>
          <a:latin typeface="+mn-lt"/>
          <a:ea typeface="+mn-ea"/>
          <a:cs typeface="+mn-cs"/>
        </a:defRPr>
      </a:lvl1pPr>
      <a:lvl2pPr marL="742950" indent="-285750" algn="l" rtl="0" eaLnBrk="0" fontAlgn="base" hangingPunct="0">
        <a:spcBef>
          <a:spcPct val="0"/>
        </a:spcBef>
        <a:spcAft>
          <a:spcPct val="35000"/>
        </a:spcAft>
        <a:buClr>
          <a:srgbClr val="BB0018"/>
        </a:buClr>
        <a:buSzPct val="75000"/>
        <a:buFont typeface="Wingdings" pitchFamily="2" charset="2"/>
        <a:buChar char="n"/>
        <a:defRPr>
          <a:solidFill>
            <a:schemeClr val="tx1"/>
          </a:solidFill>
          <a:latin typeface="+mn-lt"/>
        </a:defRPr>
      </a:lvl2pPr>
      <a:lvl3pPr marL="1143000" indent="-228600" algn="l" rtl="0" eaLnBrk="0" fontAlgn="base" hangingPunct="0">
        <a:spcBef>
          <a:spcPct val="0"/>
        </a:spcBef>
        <a:spcAft>
          <a:spcPct val="35000"/>
        </a:spcAft>
        <a:buClr>
          <a:srgbClr val="BB0018"/>
        </a:buClr>
        <a:buChar char="•"/>
        <a:defRPr sz="1600">
          <a:solidFill>
            <a:schemeClr val="tx1"/>
          </a:solidFill>
          <a:latin typeface="+mn-lt"/>
        </a:defRPr>
      </a:lvl3pPr>
      <a:lvl4pPr marL="1600200" indent="-228600" algn="l" rtl="0" eaLnBrk="0" fontAlgn="base" hangingPunct="0">
        <a:spcBef>
          <a:spcPct val="0"/>
        </a:spcBef>
        <a:spcAft>
          <a:spcPct val="35000"/>
        </a:spcAft>
        <a:buClr>
          <a:srgbClr val="BB0018"/>
        </a:buClr>
        <a:buChar char="–"/>
        <a:defRPr sz="1400">
          <a:solidFill>
            <a:schemeClr val="tx1"/>
          </a:solidFill>
          <a:latin typeface="+mn-lt"/>
        </a:defRPr>
      </a:lvl4pPr>
      <a:lvl5pPr marL="2057400" indent="-228600" algn="l" rtl="0" eaLnBrk="0" fontAlgn="base" hangingPunct="0">
        <a:spcBef>
          <a:spcPct val="0"/>
        </a:spcBef>
        <a:spcAft>
          <a:spcPct val="35000"/>
        </a:spcAft>
        <a:buClr>
          <a:srgbClr val="BB0018"/>
        </a:buClr>
        <a:buChar char="»"/>
        <a:defRPr sz="1400">
          <a:solidFill>
            <a:schemeClr val="tx1"/>
          </a:solidFill>
          <a:latin typeface="+mn-lt"/>
        </a:defRPr>
      </a:lvl5pPr>
      <a:lvl6pPr marL="2514600" indent="-228600" algn="l" rtl="0" eaLnBrk="0" fontAlgn="base" hangingPunct="0">
        <a:spcBef>
          <a:spcPct val="0"/>
        </a:spcBef>
        <a:spcAft>
          <a:spcPct val="35000"/>
        </a:spcAft>
        <a:buClr>
          <a:srgbClr val="BB0018"/>
        </a:buClr>
        <a:buChar char="»"/>
        <a:defRPr sz="1400">
          <a:solidFill>
            <a:schemeClr val="tx1"/>
          </a:solidFill>
          <a:latin typeface="+mn-lt"/>
        </a:defRPr>
      </a:lvl6pPr>
      <a:lvl7pPr marL="2971800" indent="-228600" algn="l" rtl="0" eaLnBrk="0" fontAlgn="base" hangingPunct="0">
        <a:spcBef>
          <a:spcPct val="0"/>
        </a:spcBef>
        <a:spcAft>
          <a:spcPct val="35000"/>
        </a:spcAft>
        <a:buClr>
          <a:srgbClr val="BB0018"/>
        </a:buClr>
        <a:buChar char="»"/>
        <a:defRPr sz="1400">
          <a:solidFill>
            <a:schemeClr val="tx1"/>
          </a:solidFill>
          <a:latin typeface="+mn-lt"/>
        </a:defRPr>
      </a:lvl7pPr>
      <a:lvl8pPr marL="3429000" indent="-228600" algn="l" rtl="0" eaLnBrk="0" fontAlgn="base" hangingPunct="0">
        <a:spcBef>
          <a:spcPct val="0"/>
        </a:spcBef>
        <a:spcAft>
          <a:spcPct val="35000"/>
        </a:spcAft>
        <a:buClr>
          <a:srgbClr val="BB0018"/>
        </a:buClr>
        <a:buChar char="»"/>
        <a:defRPr sz="1400">
          <a:solidFill>
            <a:schemeClr val="tx1"/>
          </a:solidFill>
          <a:latin typeface="+mn-lt"/>
        </a:defRPr>
      </a:lvl8pPr>
      <a:lvl9pPr marL="3886200" indent="-228600" algn="l" rtl="0" eaLnBrk="0" fontAlgn="base" hangingPunct="0">
        <a:spcBef>
          <a:spcPct val="0"/>
        </a:spcBef>
        <a:spcAft>
          <a:spcPct val="35000"/>
        </a:spcAft>
        <a:buClr>
          <a:srgbClr val="BB0018"/>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0D33DE-92AE-4C92-AB7F-FAB59410470F}" type="datetimeFigureOut">
              <a:rPr lang="en-US" smtClean="0"/>
              <a:pPr/>
              <a:t>11/7/2013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2DBC8-CA36-4234-8BC0-079BD6CDD3D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45.jpeg"/></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emf"/><Relationship Id="rId12" Type="http://schemas.openxmlformats.org/officeDocument/2006/relationships/image" Target="../media/image16.png"/><Relationship Id="rId2" Type="http://schemas.openxmlformats.org/officeDocument/2006/relationships/image" Target="../media/image6.emf"/><Relationship Id="rId1" Type="http://schemas.openxmlformats.org/officeDocument/2006/relationships/slideLayout" Target="../slideLayouts/slideLayout6.xml"/><Relationship Id="rId6" Type="http://schemas.openxmlformats.org/officeDocument/2006/relationships/image" Target="../media/image10.emf"/><Relationship Id="rId11" Type="http://schemas.openxmlformats.org/officeDocument/2006/relationships/image" Target="../media/image15.jpeg"/><Relationship Id="rId5" Type="http://schemas.openxmlformats.org/officeDocument/2006/relationships/image" Target="../media/image9.wmf"/><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emf"/></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34.wmf"/></Relationships>
</file>

<file path=ppt/slides/_rels/slide1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41.wmf"/><Relationship Id="rId5" Type="http://schemas.openxmlformats.org/officeDocument/2006/relationships/oleObject" Target="../embeddings/oleObject2.bin"/><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43.w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emf"/><Relationship Id="rId12" Type="http://schemas.openxmlformats.org/officeDocument/2006/relationships/image" Target="../media/image16.png"/><Relationship Id="rId2" Type="http://schemas.openxmlformats.org/officeDocument/2006/relationships/image" Target="../media/image6.emf"/><Relationship Id="rId1" Type="http://schemas.openxmlformats.org/officeDocument/2006/relationships/slideLayout" Target="../slideLayouts/slideLayout6.xml"/><Relationship Id="rId6" Type="http://schemas.openxmlformats.org/officeDocument/2006/relationships/image" Target="../media/image10.emf"/><Relationship Id="rId11" Type="http://schemas.openxmlformats.org/officeDocument/2006/relationships/image" Target="../media/image15.jpeg"/><Relationship Id="rId5" Type="http://schemas.openxmlformats.org/officeDocument/2006/relationships/image" Target="../media/image9.wmf"/><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emf"/></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5.jpe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63.png"/><Relationship Id="rId5" Type="http://schemas.openxmlformats.org/officeDocument/2006/relationships/oleObject" Target="../embeddings/oleObject4.bin"/><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ideo" Target="file:///C:\Users\lmacleod\Desktop\Animations\09jwsta_depall_720p_4mbps.wmv" TargetMode="Externa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67.emf"/><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png"/><Relationship Id="rId3" Type="http://schemas.openxmlformats.org/officeDocument/2006/relationships/image" Target="../media/image6.emf"/><Relationship Id="rId7" Type="http://schemas.openxmlformats.org/officeDocument/2006/relationships/image" Target="../media/image10.emf"/><Relationship Id="rId12"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wmf"/><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emf"/><Relationship Id="rId4" Type="http://schemas.openxmlformats.org/officeDocument/2006/relationships/image" Target="../media/image7.pn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13.emf"/><Relationship Id="rId7" Type="http://schemas.openxmlformats.org/officeDocument/2006/relationships/image" Target="../media/image9.wmf"/><Relationship Id="rId12"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5.jpeg"/><Relationship Id="rId5" Type="http://schemas.openxmlformats.org/officeDocument/2006/relationships/image" Target="../media/image7.png"/><Relationship Id="rId10" Type="http://schemas.openxmlformats.org/officeDocument/2006/relationships/image" Target="../media/image14.jpeg"/><Relationship Id="rId4" Type="http://schemas.openxmlformats.org/officeDocument/2006/relationships/image" Target="../media/image6.emf"/><Relationship Id="rId9" Type="http://schemas.openxmlformats.org/officeDocument/2006/relationships/image" Target="../media/image11.emf"/></Relationships>
</file>

<file path=ppt/slides/_rels/slide4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emf"/><Relationship Id="rId12" Type="http://schemas.openxmlformats.org/officeDocument/2006/relationships/image" Target="../media/image16.png"/><Relationship Id="rId2" Type="http://schemas.openxmlformats.org/officeDocument/2006/relationships/image" Target="../media/image6.emf"/><Relationship Id="rId1" Type="http://schemas.openxmlformats.org/officeDocument/2006/relationships/slideLayout" Target="../slideLayouts/slideLayout6.xml"/><Relationship Id="rId6" Type="http://schemas.openxmlformats.org/officeDocument/2006/relationships/image" Target="../media/image10.emf"/><Relationship Id="rId11" Type="http://schemas.openxmlformats.org/officeDocument/2006/relationships/image" Target="../media/image15.jpeg"/><Relationship Id="rId5" Type="http://schemas.openxmlformats.org/officeDocument/2006/relationships/image" Target="../media/image9.wmf"/><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emf"/></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4.xml"/><Relationship Id="rId6" Type="http://schemas.openxmlformats.org/officeDocument/2006/relationships/image" Target="../media/image75.emf"/><Relationship Id="rId11" Type="http://schemas.openxmlformats.org/officeDocument/2006/relationships/image" Target="../media/image80.jpeg"/><Relationship Id="rId5" Type="http://schemas.openxmlformats.org/officeDocument/2006/relationships/image" Target="../media/image74.emf"/><Relationship Id="rId10" Type="http://schemas.openxmlformats.org/officeDocument/2006/relationships/image" Target="../media/image79.jpeg"/><Relationship Id="rId4" Type="http://schemas.openxmlformats.org/officeDocument/2006/relationships/image" Target="../media/image73.emf"/><Relationship Id="rId9" Type="http://schemas.openxmlformats.org/officeDocument/2006/relationships/image" Target="../media/image78.jpeg"/></Relationships>
</file>

<file path=ppt/slides/_rels/slide49.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notesSlide" Target="../notesSlides/notesSlide23.xml"/><Relationship Id="rId7" Type="http://schemas.openxmlformats.org/officeDocument/2006/relationships/image" Target="../media/image83.jpeg"/><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emf"/><Relationship Id="rId7" Type="http://schemas.openxmlformats.org/officeDocument/2006/relationships/image" Target="../media/image88.jpeg"/><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85.wmf"/><Relationship Id="rId5" Type="http://schemas.openxmlformats.org/officeDocument/2006/relationships/oleObject" Target="../embeddings/oleObject6.bin"/><Relationship Id="rId4" Type="http://schemas.openxmlformats.org/officeDocument/2006/relationships/image" Target="../media/image87.jpe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6.emf"/><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4.xml"/><Relationship Id="rId4" Type="http://schemas.openxmlformats.org/officeDocument/2006/relationships/image" Target="../media/image100.emf"/></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7.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emf"/><Relationship Id="rId12" Type="http://schemas.openxmlformats.org/officeDocument/2006/relationships/image" Target="../media/image16.png"/><Relationship Id="rId2" Type="http://schemas.openxmlformats.org/officeDocument/2006/relationships/image" Target="../media/image6.emf"/><Relationship Id="rId1" Type="http://schemas.openxmlformats.org/officeDocument/2006/relationships/slideLayout" Target="../slideLayouts/slideLayout6.xml"/><Relationship Id="rId6" Type="http://schemas.openxmlformats.org/officeDocument/2006/relationships/image" Target="../media/image10.emf"/><Relationship Id="rId11" Type="http://schemas.openxmlformats.org/officeDocument/2006/relationships/image" Target="../media/image15.jpeg"/><Relationship Id="rId5" Type="http://schemas.openxmlformats.org/officeDocument/2006/relationships/image" Target="../media/image9.wmf"/><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emf"/></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w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3.png"/><Relationship Id="rId1" Type="http://schemas.openxmlformats.org/officeDocument/2006/relationships/slideLayout" Target="../slideLayouts/slideLayout4.xml"/><Relationship Id="rId5" Type="http://schemas.openxmlformats.org/officeDocument/2006/relationships/image" Target="../media/image105.jpeg"/><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9.wmf"/><Relationship Id="rId7" Type="http://schemas.openxmlformats.org/officeDocument/2006/relationships/image" Target="../media/image112.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62.png"/><Relationship Id="rId7" Type="http://schemas.openxmlformats.org/officeDocument/2006/relationships/image" Target="../media/image117.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16.jpeg"/><Relationship Id="rId11" Type="http://schemas.openxmlformats.org/officeDocument/2006/relationships/image" Target="../media/image121.jpeg"/><Relationship Id="rId5" Type="http://schemas.openxmlformats.org/officeDocument/2006/relationships/image" Target="../media/image115.jpeg"/><Relationship Id="rId10" Type="http://schemas.openxmlformats.org/officeDocument/2006/relationships/image" Target="../media/image120.jpeg"/><Relationship Id="rId4" Type="http://schemas.openxmlformats.org/officeDocument/2006/relationships/image" Target="../media/image114.jpeg"/><Relationship Id="rId9" Type="http://schemas.openxmlformats.org/officeDocument/2006/relationships/image" Target="../media/image119.jpeg"/></Relationships>
</file>

<file path=ppt/slides/_rels/slide6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xml"/><Relationship Id="rId5" Type="http://schemas.openxmlformats.org/officeDocument/2006/relationships/image" Target="../media/image118.jpeg"/><Relationship Id="rId4" Type="http://schemas.openxmlformats.org/officeDocument/2006/relationships/image" Target="../media/image117.jpeg"/></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28.jpeg"/></Relationships>
</file>

<file path=ppt/slides/_rels/slide7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6.xml"/><Relationship Id="rId1" Type="http://schemas.openxmlformats.org/officeDocument/2006/relationships/vmlDrawing" Target="../drawings/vmlDrawing7.vml"/><Relationship Id="rId6" Type="http://schemas.openxmlformats.org/officeDocument/2006/relationships/image" Target="../media/image131.wmf"/><Relationship Id="rId5" Type="http://schemas.openxmlformats.org/officeDocument/2006/relationships/image" Target="../media/image65.jpeg"/><Relationship Id="rId4" Type="http://schemas.openxmlformats.org/officeDocument/2006/relationships/image" Target="../media/image130.png"/></Relationships>
</file>

<file path=ppt/slides/_rels/slide84.x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134.wmf"/><Relationship Id="rId4" Type="http://schemas.openxmlformats.org/officeDocument/2006/relationships/image" Target="../media/image133.w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JWST_De07"/>
          <p:cNvPicPr>
            <a:picLocks noChangeAspect="1" noChangeArrowheads="1"/>
          </p:cNvPicPr>
          <p:nvPr/>
        </p:nvPicPr>
        <p:blipFill>
          <a:blip r:embed="rId3" cstate="print"/>
          <a:srcRect t="11894" r="5934" b="21214"/>
          <a:stretch>
            <a:fillRect/>
          </a:stretch>
        </p:blipFill>
        <p:spPr bwMode="auto">
          <a:xfrm>
            <a:off x="0" y="0"/>
            <a:ext cx="9144000" cy="6858000"/>
          </a:xfrm>
          <a:prstGeom prst="rect">
            <a:avLst/>
          </a:prstGeom>
          <a:noFill/>
        </p:spPr>
      </p:pic>
      <p:sp>
        <p:nvSpPr>
          <p:cNvPr id="12290" name="Rectangle 2"/>
          <p:cNvSpPr>
            <a:spLocks noChangeArrowheads="1"/>
          </p:cNvSpPr>
          <p:nvPr/>
        </p:nvSpPr>
        <p:spPr bwMode="auto">
          <a:xfrm>
            <a:off x="735013" y="192505"/>
            <a:ext cx="7943850" cy="1756611"/>
          </a:xfrm>
          <a:prstGeom prst="rect">
            <a:avLst/>
          </a:prstGeom>
          <a:noFill/>
          <a:ln w="12700">
            <a:noFill/>
            <a:miter lim="800000"/>
            <a:headEnd/>
            <a:tailEnd/>
          </a:ln>
          <a:effectLst/>
        </p:spPr>
        <p:txBody>
          <a:bodyPr lIns="90487" tIns="44450" rIns="90487" bIns="44450" anchor="ctr"/>
          <a:lstStyle/>
          <a:p>
            <a:pPr algn="ctr" eaLnBrk="1" hangingPunct="1"/>
            <a:r>
              <a:rPr lang="en-US" sz="3200" dirty="0" smtClean="0">
                <a:solidFill>
                  <a:srgbClr val="FFFF00"/>
                </a:solidFill>
                <a:latin typeface="Helvetica" pitchFamily="34" charset="0"/>
              </a:rPr>
              <a:t>Systems Engineering of the</a:t>
            </a:r>
          </a:p>
          <a:p>
            <a:pPr algn="ctr" eaLnBrk="1" hangingPunct="1"/>
            <a:r>
              <a:rPr lang="en-US" sz="3200" dirty="0" smtClean="0">
                <a:solidFill>
                  <a:srgbClr val="FFFF00"/>
                </a:solidFill>
                <a:latin typeface="Helvetica" pitchFamily="34" charset="0"/>
              </a:rPr>
              <a:t>James Webb Space Telescope</a:t>
            </a:r>
            <a:r>
              <a:rPr lang="en-US" sz="3200" dirty="0">
                <a:solidFill>
                  <a:srgbClr val="FFFF00"/>
                </a:solidFill>
                <a:latin typeface="Helvetica" pitchFamily="34" charset="0"/>
              </a:rPr>
              <a:t/>
            </a:r>
            <a:br>
              <a:rPr lang="en-US" sz="3200" dirty="0">
                <a:solidFill>
                  <a:srgbClr val="FFFF00"/>
                </a:solidFill>
                <a:latin typeface="Helvetica" pitchFamily="34" charset="0"/>
              </a:rPr>
            </a:br>
            <a:endParaRPr lang="en-US" sz="3200" dirty="0">
              <a:solidFill>
                <a:srgbClr val="FFFF00"/>
              </a:solidFill>
              <a:latin typeface="Helvetica" pitchFamily="34" charset="0"/>
            </a:endParaRPr>
          </a:p>
        </p:txBody>
      </p:sp>
      <p:sp>
        <p:nvSpPr>
          <p:cNvPr id="12291" name="Rectangle 3"/>
          <p:cNvSpPr>
            <a:spLocks noChangeArrowheads="1"/>
          </p:cNvSpPr>
          <p:nvPr/>
        </p:nvSpPr>
        <p:spPr bwMode="auto">
          <a:xfrm>
            <a:off x="2023872" y="2379996"/>
            <a:ext cx="5620512" cy="774700"/>
          </a:xfrm>
          <a:prstGeom prst="rect">
            <a:avLst/>
          </a:prstGeom>
          <a:noFill/>
          <a:ln w="12700">
            <a:noFill/>
            <a:miter lim="800000"/>
            <a:headEnd/>
            <a:tailEnd/>
          </a:ln>
          <a:effectLst/>
        </p:spPr>
        <p:txBody>
          <a:bodyPr lIns="90487" tIns="44450" rIns="90487" bIns="44450"/>
          <a:lstStyle/>
          <a:p>
            <a:pPr marL="342900" indent="-342900" algn="ctr">
              <a:lnSpc>
                <a:spcPct val="50000"/>
              </a:lnSpc>
              <a:spcBef>
                <a:spcPct val="20000"/>
              </a:spcBef>
              <a:spcAft>
                <a:spcPct val="40000"/>
              </a:spcAft>
              <a:buClr>
                <a:srgbClr val="BB0018"/>
              </a:buClr>
              <a:buFont typeface="Wingdings" pitchFamily="2" charset="2"/>
              <a:buNone/>
            </a:pPr>
            <a:r>
              <a:rPr lang="en-US" sz="2400" dirty="0">
                <a:solidFill>
                  <a:srgbClr val="FFFF00"/>
                </a:solidFill>
                <a:latin typeface="Helvetica" pitchFamily="34" charset="0"/>
              </a:rPr>
              <a:t>Mike </a:t>
            </a:r>
            <a:r>
              <a:rPr lang="en-US" sz="2400" dirty="0" err="1">
                <a:solidFill>
                  <a:srgbClr val="FFFF00"/>
                </a:solidFill>
                <a:latin typeface="Helvetica" pitchFamily="34" charset="0"/>
              </a:rPr>
              <a:t>Menzel</a:t>
            </a:r>
            <a:endParaRPr lang="en-US" sz="2400" dirty="0">
              <a:solidFill>
                <a:srgbClr val="FFFF00"/>
              </a:solidFill>
              <a:latin typeface="Helvetica" pitchFamily="34" charset="0"/>
            </a:endParaRPr>
          </a:p>
          <a:p>
            <a:pPr marL="342900" indent="-342900" algn="ctr">
              <a:lnSpc>
                <a:spcPct val="50000"/>
              </a:lnSpc>
              <a:spcBef>
                <a:spcPct val="20000"/>
              </a:spcBef>
              <a:spcAft>
                <a:spcPct val="40000"/>
              </a:spcAft>
              <a:buClr>
                <a:srgbClr val="BB0018"/>
              </a:buClr>
              <a:buFont typeface="Wingdings" pitchFamily="2" charset="2"/>
              <a:buNone/>
            </a:pPr>
            <a:r>
              <a:rPr lang="en-US" sz="2400" dirty="0">
                <a:solidFill>
                  <a:srgbClr val="FFFF00"/>
                </a:solidFill>
                <a:latin typeface="Helvetica" pitchFamily="34" charset="0"/>
              </a:rPr>
              <a:t>GSFC Mission Systems Engineer</a:t>
            </a:r>
          </a:p>
        </p:txBody>
      </p:sp>
      <p:sp>
        <p:nvSpPr>
          <p:cNvPr id="5" name="TextBox 4"/>
          <p:cNvSpPr txBox="1"/>
          <p:nvPr/>
        </p:nvSpPr>
        <p:spPr>
          <a:xfrm>
            <a:off x="4056244" y="6204605"/>
            <a:ext cx="1713931" cy="338554"/>
          </a:xfrm>
          <a:prstGeom prst="rect">
            <a:avLst/>
          </a:prstGeom>
          <a:noFill/>
        </p:spPr>
        <p:txBody>
          <a:bodyPr wrap="none" rtlCol="0">
            <a:spAutoFit/>
          </a:bodyPr>
          <a:lstStyle/>
          <a:p>
            <a:r>
              <a:rPr lang="en-US" sz="1600" dirty="0" smtClean="0">
                <a:solidFill>
                  <a:srgbClr val="FFFF00"/>
                </a:solidFill>
                <a:latin typeface="+mj-lt"/>
              </a:rPr>
              <a:t>October 1, 2013</a:t>
            </a:r>
            <a:endParaRPr lang="en-US" sz="1600" dirty="0">
              <a:solidFill>
                <a:srgbClr val="FFFF00"/>
              </a:solidFill>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Transiting </a:t>
            </a:r>
            <a:r>
              <a:rPr lang="en-US" dirty="0" err="1" smtClean="0"/>
              <a:t>Exo</a:t>
            </a:r>
            <a:r>
              <a:rPr lang="en-US" dirty="0" smtClean="0"/>
              <a:t>-Planets</a:t>
            </a:r>
            <a:endParaRPr lang="en-US" dirty="0"/>
          </a:p>
        </p:txBody>
      </p:sp>
      <p:pic>
        <p:nvPicPr>
          <p:cNvPr id="9" name="Picture 8"/>
          <p:cNvPicPr>
            <a:picLocks noChangeAspect="1"/>
          </p:cNvPicPr>
          <p:nvPr/>
        </p:nvPicPr>
        <p:blipFill>
          <a:blip r:embed="rId3" cstate="print"/>
          <a:stretch>
            <a:fillRect/>
          </a:stretch>
        </p:blipFill>
        <p:spPr>
          <a:xfrm>
            <a:off x="406400" y="868887"/>
            <a:ext cx="6223000" cy="2199692"/>
          </a:xfrm>
          <a:prstGeom prst="rect">
            <a:avLst/>
          </a:prstGeom>
        </p:spPr>
      </p:pic>
      <p:pic>
        <p:nvPicPr>
          <p:cNvPr id="10" name="Picture 9"/>
          <p:cNvPicPr>
            <a:picLocks noChangeAspect="1"/>
          </p:cNvPicPr>
          <p:nvPr/>
        </p:nvPicPr>
        <p:blipFill>
          <a:blip r:embed="rId4" cstate="print"/>
          <a:stretch>
            <a:fillRect/>
          </a:stretch>
        </p:blipFill>
        <p:spPr>
          <a:xfrm>
            <a:off x="406401" y="3306672"/>
            <a:ext cx="3937000" cy="2675027"/>
          </a:xfrm>
          <a:prstGeom prst="rect">
            <a:avLst/>
          </a:prstGeom>
        </p:spPr>
      </p:pic>
      <p:pic>
        <p:nvPicPr>
          <p:cNvPr id="11" name="Picture 10"/>
          <p:cNvPicPr>
            <a:picLocks noChangeAspect="1"/>
          </p:cNvPicPr>
          <p:nvPr/>
        </p:nvPicPr>
        <p:blipFill>
          <a:blip r:embed="rId5" cstate="print"/>
          <a:stretch>
            <a:fillRect/>
          </a:stretch>
        </p:blipFill>
        <p:spPr>
          <a:xfrm>
            <a:off x="4546600" y="3238500"/>
            <a:ext cx="4016472" cy="2705100"/>
          </a:xfrm>
          <a:prstGeom prst="rect">
            <a:avLst/>
          </a:prstGeom>
        </p:spPr>
      </p:pic>
      <p:sp>
        <p:nvSpPr>
          <p:cNvPr id="12" name="Rectangle 4"/>
          <p:cNvSpPr txBox="1">
            <a:spLocks noChangeArrowheads="1"/>
          </p:cNvSpPr>
          <p:nvPr/>
        </p:nvSpPr>
        <p:spPr bwMode="auto">
          <a:xfrm>
            <a:off x="4610100" y="5918200"/>
            <a:ext cx="4838700" cy="609600"/>
          </a:xfrm>
          <a:prstGeom prst="rect">
            <a:avLst/>
          </a:prstGeom>
          <a:noFill/>
          <a:ln w="9525">
            <a:noFill/>
            <a:miter lim="800000"/>
            <a:headEnd/>
            <a:tailEnd/>
          </a:ln>
        </p:spPr>
        <p:txBody>
          <a:bodyPr vert="horz" wrap="square" lIns="91440" tIns="45720" rIns="132080" bIns="45720" numCol="1" anchor="t" anchorCtr="0" compatLnSpc="1">
            <a:prstTxWarp prst="textNoShape">
              <a:avLst/>
            </a:prstTxWarp>
          </a:bodyPr>
          <a:lstStyle/>
          <a:p>
            <a:pPr marL="274638" lvl="0" indent="-234950" eaLnBrk="0" hangingPunct="0">
              <a:spcBef>
                <a:spcPct val="20000"/>
              </a:spcBef>
              <a:spcAft>
                <a:spcPct val="40000"/>
              </a:spcAft>
            </a:pPr>
            <a:r>
              <a:rPr lang="en-US" sz="1600" kern="0" dirty="0" smtClean="0">
                <a:latin typeface="+mn-lt"/>
              </a:rPr>
              <a:t>Simulated spectrum of a </a:t>
            </a:r>
            <a:r>
              <a:rPr lang="en-US" sz="1600" kern="0" dirty="0" err="1" smtClean="0">
                <a:latin typeface="+mn-lt"/>
              </a:rPr>
              <a:t>superearth</a:t>
            </a:r>
            <a:r>
              <a:rPr lang="en-US" sz="1600" kern="0" dirty="0" smtClean="0">
                <a:latin typeface="+mn-lt"/>
              </a:rPr>
              <a:t> </a:t>
            </a:r>
            <a:endParaRPr kumimoji="0" lang="en-US" sz="1600" b="0" i="0" u="none" strike="noStrike" kern="0" cap="none" spc="0" normalizeH="0" baseline="0" noProof="0" dirty="0">
              <a:ln>
                <a:noFill/>
              </a:ln>
              <a:solidFill>
                <a:schemeClr val="tx1"/>
              </a:solidFill>
              <a:effectLst/>
              <a:uLnTx/>
              <a:uFillTx/>
              <a:latin typeface="+mn-lt"/>
            </a:endParaRPr>
          </a:p>
        </p:txBody>
      </p:sp>
      <p:pic>
        <p:nvPicPr>
          <p:cNvPr id="13" name="Picture 12"/>
          <p:cNvPicPr>
            <a:picLocks noChangeAspect="1"/>
          </p:cNvPicPr>
          <p:nvPr/>
        </p:nvPicPr>
        <p:blipFill>
          <a:blip r:embed="rId6" cstate="print"/>
          <a:stretch>
            <a:fillRect/>
          </a:stretch>
        </p:blipFill>
        <p:spPr>
          <a:xfrm>
            <a:off x="6692900" y="914400"/>
            <a:ext cx="2079093" cy="2108200"/>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Cryo</a:t>
            </a:r>
            <a:r>
              <a:rPr lang="en-US" dirty="0" smtClean="0"/>
              <a:t> Null Figuring the Optics</a:t>
            </a:r>
            <a:endParaRPr lang="en-US" dirty="0"/>
          </a:p>
        </p:txBody>
      </p:sp>
      <p:pic>
        <p:nvPicPr>
          <p:cNvPr id="17" name="Picture 8"/>
          <p:cNvPicPr>
            <a:picLocks noChangeAspect="1" noChangeArrowheads="1"/>
          </p:cNvPicPr>
          <p:nvPr/>
        </p:nvPicPr>
        <p:blipFill>
          <a:blip r:embed="rId2" cstate="print"/>
          <a:srcRect/>
          <a:stretch>
            <a:fillRect/>
          </a:stretch>
        </p:blipFill>
        <p:spPr bwMode="auto">
          <a:xfrm>
            <a:off x="212288" y="4055697"/>
            <a:ext cx="2699354" cy="2427052"/>
          </a:xfrm>
          <a:prstGeom prst="rect">
            <a:avLst/>
          </a:prstGeom>
          <a:noFill/>
          <a:ln w="12700" algn="ctr">
            <a:solidFill>
              <a:srgbClr val="5F5F5F"/>
            </a:solidFill>
            <a:miter lim="800000"/>
            <a:headEnd/>
            <a:tailEnd/>
          </a:ln>
        </p:spPr>
      </p:pic>
      <p:pic>
        <p:nvPicPr>
          <p:cNvPr id="18" name="Picture 9"/>
          <p:cNvPicPr>
            <a:picLocks noChangeAspect="1" noChangeArrowheads="1"/>
          </p:cNvPicPr>
          <p:nvPr/>
        </p:nvPicPr>
        <p:blipFill>
          <a:blip r:embed="rId3" cstate="print"/>
          <a:srcRect/>
          <a:stretch>
            <a:fillRect/>
          </a:stretch>
        </p:blipFill>
        <p:spPr bwMode="auto">
          <a:xfrm>
            <a:off x="3042732" y="4048934"/>
            <a:ext cx="2736166" cy="2460150"/>
          </a:xfrm>
          <a:prstGeom prst="rect">
            <a:avLst/>
          </a:prstGeom>
          <a:noFill/>
          <a:ln w="12700" algn="ctr">
            <a:solidFill>
              <a:srgbClr val="5F5F5F"/>
            </a:solidFill>
            <a:miter lim="800000"/>
            <a:headEnd/>
            <a:tailEnd/>
          </a:ln>
        </p:spPr>
      </p:pic>
      <p:grpSp>
        <p:nvGrpSpPr>
          <p:cNvPr id="4" name="Group 44"/>
          <p:cNvGrpSpPr/>
          <p:nvPr/>
        </p:nvGrpSpPr>
        <p:grpSpPr>
          <a:xfrm>
            <a:off x="6215652" y="885825"/>
            <a:ext cx="2427288" cy="904875"/>
            <a:chOff x="6083300" y="885825"/>
            <a:chExt cx="2427288" cy="904875"/>
          </a:xfrm>
        </p:grpSpPr>
        <p:grpSp>
          <p:nvGrpSpPr>
            <p:cNvPr id="12" name="Group 19"/>
            <p:cNvGrpSpPr/>
            <p:nvPr/>
          </p:nvGrpSpPr>
          <p:grpSpPr>
            <a:xfrm>
              <a:off x="6219825" y="1308852"/>
              <a:ext cx="2001838" cy="283411"/>
              <a:chOff x="742950" y="1900989"/>
              <a:chExt cx="2001838" cy="283411"/>
            </a:xfrm>
          </p:grpSpPr>
          <p:sp>
            <p:nvSpPr>
              <p:cNvPr id="3" name="Rectangle 2"/>
              <p:cNvSpPr/>
              <p:nvPr/>
            </p:nvSpPr>
            <p:spPr bwMode="auto">
              <a:xfrm>
                <a:off x="744538" y="1900989"/>
                <a:ext cx="2000250" cy="28341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 name="Freeform 4"/>
              <p:cNvSpPr/>
              <p:nvPr/>
            </p:nvSpPr>
            <p:spPr bwMode="auto">
              <a:xfrm>
                <a:off x="742950" y="1902619"/>
                <a:ext cx="2000250" cy="175022"/>
              </a:xfrm>
              <a:custGeom>
                <a:avLst/>
                <a:gdLst>
                  <a:gd name="connsiteX0" fmla="*/ 0 w 2000250"/>
                  <a:gd name="connsiteY0" fmla="*/ 0 h 175419"/>
                  <a:gd name="connsiteX1" fmla="*/ 209550 w 2000250"/>
                  <a:gd name="connsiteY1" fmla="*/ 83344 h 175419"/>
                  <a:gd name="connsiteX2" fmla="*/ 783431 w 2000250"/>
                  <a:gd name="connsiteY2" fmla="*/ 159544 h 175419"/>
                  <a:gd name="connsiteX3" fmla="*/ 1081088 w 2000250"/>
                  <a:gd name="connsiteY3" fmla="*/ 173831 h 175419"/>
                  <a:gd name="connsiteX4" fmla="*/ 1450181 w 2000250"/>
                  <a:gd name="connsiteY4" fmla="*/ 150019 h 175419"/>
                  <a:gd name="connsiteX5" fmla="*/ 1769269 w 2000250"/>
                  <a:gd name="connsiteY5" fmla="*/ 88106 h 175419"/>
                  <a:gd name="connsiteX6" fmla="*/ 2000250 w 2000250"/>
                  <a:gd name="connsiteY6" fmla="*/ 2381 h 175419"/>
                  <a:gd name="connsiteX0" fmla="*/ 0 w 2000250"/>
                  <a:gd name="connsiteY0" fmla="*/ 0 h 175022"/>
                  <a:gd name="connsiteX1" fmla="*/ 209550 w 2000250"/>
                  <a:gd name="connsiteY1" fmla="*/ 83344 h 175022"/>
                  <a:gd name="connsiteX2" fmla="*/ 652462 w 2000250"/>
                  <a:gd name="connsiteY2" fmla="*/ 157163 h 175022"/>
                  <a:gd name="connsiteX3" fmla="*/ 1081088 w 2000250"/>
                  <a:gd name="connsiteY3" fmla="*/ 173831 h 175022"/>
                  <a:gd name="connsiteX4" fmla="*/ 1450181 w 2000250"/>
                  <a:gd name="connsiteY4" fmla="*/ 150019 h 175022"/>
                  <a:gd name="connsiteX5" fmla="*/ 1769269 w 2000250"/>
                  <a:gd name="connsiteY5" fmla="*/ 88106 h 175022"/>
                  <a:gd name="connsiteX6" fmla="*/ 2000250 w 2000250"/>
                  <a:gd name="connsiteY6" fmla="*/ 2381 h 17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0" h="175022">
                    <a:moveTo>
                      <a:pt x="0" y="0"/>
                    </a:moveTo>
                    <a:cubicBezTo>
                      <a:pt x="39489" y="28376"/>
                      <a:pt x="100806" y="57150"/>
                      <a:pt x="209550" y="83344"/>
                    </a:cubicBezTo>
                    <a:cubicBezTo>
                      <a:pt x="318294" y="109538"/>
                      <a:pt x="507206" y="142082"/>
                      <a:pt x="652462" y="157163"/>
                    </a:cubicBezTo>
                    <a:cubicBezTo>
                      <a:pt x="797718" y="172244"/>
                      <a:pt x="948135" y="175022"/>
                      <a:pt x="1081088" y="173831"/>
                    </a:cubicBezTo>
                    <a:cubicBezTo>
                      <a:pt x="1214041" y="172640"/>
                      <a:pt x="1335484" y="164306"/>
                      <a:pt x="1450181" y="150019"/>
                    </a:cubicBezTo>
                    <a:cubicBezTo>
                      <a:pt x="1564878" y="135732"/>
                      <a:pt x="1677591" y="112712"/>
                      <a:pt x="1769269" y="88106"/>
                    </a:cubicBezTo>
                    <a:cubicBezTo>
                      <a:pt x="1860947" y="63500"/>
                      <a:pt x="1962547" y="16272"/>
                      <a:pt x="2000250" y="2381"/>
                    </a:cubicBezTo>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19" name="TextBox 18"/>
            <p:cNvSpPr txBox="1"/>
            <p:nvPr/>
          </p:nvSpPr>
          <p:spPr>
            <a:xfrm>
              <a:off x="6329363" y="922338"/>
              <a:ext cx="1794081" cy="246221"/>
            </a:xfrm>
            <a:prstGeom prst="rect">
              <a:avLst/>
            </a:prstGeom>
            <a:noFill/>
          </p:spPr>
          <p:txBody>
            <a:bodyPr wrap="none" rtlCol="0">
              <a:spAutoFit/>
            </a:bodyPr>
            <a:lstStyle/>
            <a:p>
              <a:r>
                <a:rPr lang="en-US" dirty="0" smtClean="0"/>
                <a:t>Perfect Mirror Figure at Ambient</a:t>
              </a:r>
              <a:endParaRPr lang="en-US" dirty="0"/>
            </a:p>
          </p:txBody>
        </p:sp>
        <p:sp>
          <p:nvSpPr>
            <p:cNvPr id="39" name="Rectangle 38"/>
            <p:cNvSpPr/>
            <p:nvPr/>
          </p:nvSpPr>
          <p:spPr bwMode="auto">
            <a:xfrm>
              <a:off x="6083300" y="885825"/>
              <a:ext cx="2427288" cy="90487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13" name="Group 45"/>
          <p:cNvGrpSpPr/>
          <p:nvPr/>
        </p:nvGrpSpPr>
        <p:grpSpPr>
          <a:xfrm>
            <a:off x="6215652" y="2022475"/>
            <a:ext cx="2427288" cy="1573213"/>
            <a:chOff x="6083300" y="2076450"/>
            <a:chExt cx="2427288" cy="1573213"/>
          </a:xfrm>
        </p:grpSpPr>
        <p:grpSp>
          <p:nvGrpSpPr>
            <p:cNvPr id="14" name="Group 20"/>
            <p:cNvGrpSpPr/>
            <p:nvPr/>
          </p:nvGrpSpPr>
          <p:grpSpPr>
            <a:xfrm>
              <a:off x="6219825" y="3205746"/>
              <a:ext cx="2001838" cy="283411"/>
              <a:chOff x="3408363" y="1900989"/>
              <a:chExt cx="2001838" cy="283411"/>
            </a:xfrm>
          </p:grpSpPr>
          <p:sp>
            <p:nvSpPr>
              <p:cNvPr id="6" name="Rectangle 5"/>
              <p:cNvSpPr/>
              <p:nvPr/>
            </p:nvSpPr>
            <p:spPr bwMode="auto">
              <a:xfrm>
                <a:off x="3409951" y="1900989"/>
                <a:ext cx="2000250" cy="28341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7" name="Freeform 6"/>
              <p:cNvSpPr/>
              <p:nvPr/>
            </p:nvSpPr>
            <p:spPr bwMode="auto">
              <a:xfrm>
                <a:off x="3408363" y="1902619"/>
                <a:ext cx="2000250" cy="179387"/>
              </a:xfrm>
              <a:custGeom>
                <a:avLst/>
                <a:gdLst>
                  <a:gd name="connsiteX0" fmla="*/ 0 w 2000250"/>
                  <a:gd name="connsiteY0" fmla="*/ 0 h 175419"/>
                  <a:gd name="connsiteX1" fmla="*/ 209550 w 2000250"/>
                  <a:gd name="connsiteY1" fmla="*/ 83344 h 175419"/>
                  <a:gd name="connsiteX2" fmla="*/ 783431 w 2000250"/>
                  <a:gd name="connsiteY2" fmla="*/ 159544 h 175419"/>
                  <a:gd name="connsiteX3" fmla="*/ 1081088 w 2000250"/>
                  <a:gd name="connsiteY3" fmla="*/ 173831 h 175419"/>
                  <a:gd name="connsiteX4" fmla="*/ 1450181 w 2000250"/>
                  <a:gd name="connsiteY4" fmla="*/ 150019 h 175419"/>
                  <a:gd name="connsiteX5" fmla="*/ 1769269 w 2000250"/>
                  <a:gd name="connsiteY5" fmla="*/ 88106 h 175419"/>
                  <a:gd name="connsiteX6" fmla="*/ 2000250 w 2000250"/>
                  <a:gd name="connsiteY6" fmla="*/ 2381 h 175419"/>
                  <a:gd name="connsiteX0" fmla="*/ 0 w 2000250"/>
                  <a:gd name="connsiteY0" fmla="*/ 0 h 175022"/>
                  <a:gd name="connsiteX1" fmla="*/ 209550 w 2000250"/>
                  <a:gd name="connsiteY1" fmla="*/ 83344 h 175022"/>
                  <a:gd name="connsiteX2" fmla="*/ 652462 w 2000250"/>
                  <a:gd name="connsiteY2" fmla="*/ 157163 h 175022"/>
                  <a:gd name="connsiteX3" fmla="*/ 1081088 w 2000250"/>
                  <a:gd name="connsiteY3" fmla="*/ 173831 h 175022"/>
                  <a:gd name="connsiteX4" fmla="*/ 1450181 w 2000250"/>
                  <a:gd name="connsiteY4" fmla="*/ 150019 h 175022"/>
                  <a:gd name="connsiteX5" fmla="*/ 1769269 w 2000250"/>
                  <a:gd name="connsiteY5" fmla="*/ 88106 h 175022"/>
                  <a:gd name="connsiteX6" fmla="*/ 2000250 w 2000250"/>
                  <a:gd name="connsiteY6" fmla="*/ 2381 h 175022"/>
                  <a:gd name="connsiteX0" fmla="*/ 0 w 2000250"/>
                  <a:gd name="connsiteY0" fmla="*/ 0 h 175022"/>
                  <a:gd name="connsiteX1" fmla="*/ 209550 w 2000250"/>
                  <a:gd name="connsiteY1" fmla="*/ 83344 h 175022"/>
                  <a:gd name="connsiteX2" fmla="*/ 396750 w 2000250"/>
                  <a:gd name="connsiteY2" fmla="*/ 119062 h 175022"/>
                  <a:gd name="connsiteX3" fmla="*/ 652462 w 2000250"/>
                  <a:gd name="connsiteY3" fmla="*/ 157163 h 175022"/>
                  <a:gd name="connsiteX4" fmla="*/ 1081088 w 2000250"/>
                  <a:gd name="connsiteY4" fmla="*/ 173831 h 175022"/>
                  <a:gd name="connsiteX5" fmla="*/ 1450181 w 2000250"/>
                  <a:gd name="connsiteY5" fmla="*/ 150019 h 175022"/>
                  <a:gd name="connsiteX6" fmla="*/ 1769269 w 2000250"/>
                  <a:gd name="connsiteY6" fmla="*/ 88106 h 175022"/>
                  <a:gd name="connsiteX7" fmla="*/ 2000250 w 2000250"/>
                  <a:gd name="connsiteY7" fmla="*/ 2381 h 175022"/>
                  <a:gd name="connsiteX0" fmla="*/ 0 w 2000250"/>
                  <a:gd name="connsiteY0" fmla="*/ 0 h 175022"/>
                  <a:gd name="connsiteX1" fmla="*/ 209550 w 2000250"/>
                  <a:gd name="connsiteY1" fmla="*/ 83344 h 175022"/>
                  <a:gd name="connsiteX2" fmla="*/ 415800 w 2000250"/>
                  <a:gd name="connsiteY2" fmla="*/ 76199 h 175022"/>
                  <a:gd name="connsiteX3" fmla="*/ 652462 w 2000250"/>
                  <a:gd name="connsiteY3" fmla="*/ 157163 h 175022"/>
                  <a:gd name="connsiteX4" fmla="*/ 1081088 w 2000250"/>
                  <a:gd name="connsiteY4" fmla="*/ 173831 h 175022"/>
                  <a:gd name="connsiteX5" fmla="*/ 1450181 w 2000250"/>
                  <a:gd name="connsiteY5" fmla="*/ 150019 h 175022"/>
                  <a:gd name="connsiteX6" fmla="*/ 1769269 w 2000250"/>
                  <a:gd name="connsiteY6" fmla="*/ 88106 h 175022"/>
                  <a:gd name="connsiteX7" fmla="*/ 2000250 w 2000250"/>
                  <a:gd name="connsiteY7" fmla="*/ 2381 h 175022"/>
                  <a:gd name="connsiteX0" fmla="*/ 0 w 2000250"/>
                  <a:gd name="connsiteY0" fmla="*/ 0 h 175815"/>
                  <a:gd name="connsiteX1" fmla="*/ 209550 w 2000250"/>
                  <a:gd name="connsiteY1" fmla="*/ 83344 h 175815"/>
                  <a:gd name="connsiteX2" fmla="*/ 415800 w 2000250"/>
                  <a:gd name="connsiteY2" fmla="*/ 76199 h 175815"/>
                  <a:gd name="connsiteX3" fmla="*/ 652462 w 2000250"/>
                  <a:gd name="connsiteY3" fmla="*/ 157163 h 175815"/>
                  <a:gd name="connsiteX4" fmla="*/ 1081088 w 2000250"/>
                  <a:gd name="connsiteY4" fmla="*/ 173831 h 175815"/>
                  <a:gd name="connsiteX5" fmla="*/ 1254000 w 2000250"/>
                  <a:gd name="connsiteY5" fmla="*/ 169069 h 175815"/>
                  <a:gd name="connsiteX6" fmla="*/ 1450181 w 2000250"/>
                  <a:gd name="connsiteY6" fmla="*/ 150019 h 175815"/>
                  <a:gd name="connsiteX7" fmla="*/ 1769269 w 2000250"/>
                  <a:gd name="connsiteY7" fmla="*/ 88106 h 175815"/>
                  <a:gd name="connsiteX8" fmla="*/ 2000250 w 2000250"/>
                  <a:gd name="connsiteY8" fmla="*/ 2381 h 175815"/>
                  <a:gd name="connsiteX0" fmla="*/ 0 w 2000250"/>
                  <a:gd name="connsiteY0" fmla="*/ 0 h 179387"/>
                  <a:gd name="connsiteX1" fmla="*/ 209550 w 2000250"/>
                  <a:gd name="connsiteY1" fmla="*/ 83344 h 179387"/>
                  <a:gd name="connsiteX2" fmla="*/ 415800 w 2000250"/>
                  <a:gd name="connsiteY2" fmla="*/ 76199 h 179387"/>
                  <a:gd name="connsiteX3" fmla="*/ 652462 w 2000250"/>
                  <a:gd name="connsiteY3" fmla="*/ 157163 h 179387"/>
                  <a:gd name="connsiteX4" fmla="*/ 1081088 w 2000250"/>
                  <a:gd name="connsiteY4" fmla="*/ 173831 h 179387"/>
                  <a:gd name="connsiteX5" fmla="*/ 1258762 w 2000250"/>
                  <a:gd name="connsiteY5" fmla="*/ 123826 h 179387"/>
                  <a:gd name="connsiteX6" fmla="*/ 1450181 w 2000250"/>
                  <a:gd name="connsiteY6" fmla="*/ 150019 h 179387"/>
                  <a:gd name="connsiteX7" fmla="*/ 1769269 w 2000250"/>
                  <a:gd name="connsiteY7" fmla="*/ 88106 h 179387"/>
                  <a:gd name="connsiteX8" fmla="*/ 2000250 w 2000250"/>
                  <a:gd name="connsiteY8" fmla="*/ 2381 h 179387"/>
                  <a:gd name="connsiteX0" fmla="*/ 0 w 2000250"/>
                  <a:gd name="connsiteY0" fmla="*/ 0 h 179387"/>
                  <a:gd name="connsiteX1" fmla="*/ 209550 w 2000250"/>
                  <a:gd name="connsiteY1" fmla="*/ 83344 h 179387"/>
                  <a:gd name="connsiteX2" fmla="*/ 415800 w 2000250"/>
                  <a:gd name="connsiteY2" fmla="*/ 76199 h 179387"/>
                  <a:gd name="connsiteX3" fmla="*/ 652462 w 2000250"/>
                  <a:gd name="connsiteY3" fmla="*/ 157163 h 179387"/>
                  <a:gd name="connsiteX4" fmla="*/ 1081088 w 2000250"/>
                  <a:gd name="connsiteY4" fmla="*/ 173831 h 179387"/>
                  <a:gd name="connsiteX5" fmla="*/ 1258762 w 2000250"/>
                  <a:gd name="connsiteY5" fmla="*/ 123826 h 179387"/>
                  <a:gd name="connsiteX6" fmla="*/ 1450181 w 2000250"/>
                  <a:gd name="connsiteY6" fmla="*/ 150019 h 179387"/>
                  <a:gd name="connsiteX7" fmla="*/ 1639762 w 2000250"/>
                  <a:gd name="connsiteY7" fmla="*/ 121444 h 179387"/>
                  <a:gd name="connsiteX8" fmla="*/ 1769269 w 2000250"/>
                  <a:gd name="connsiteY8" fmla="*/ 88106 h 179387"/>
                  <a:gd name="connsiteX9" fmla="*/ 2000250 w 2000250"/>
                  <a:gd name="connsiteY9" fmla="*/ 2381 h 179387"/>
                  <a:gd name="connsiteX0" fmla="*/ 0 w 2000250"/>
                  <a:gd name="connsiteY0" fmla="*/ 0 h 179387"/>
                  <a:gd name="connsiteX1" fmla="*/ 209550 w 2000250"/>
                  <a:gd name="connsiteY1" fmla="*/ 83344 h 179387"/>
                  <a:gd name="connsiteX2" fmla="*/ 415800 w 2000250"/>
                  <a:gd name="connsiteY2" fmla="*/ 76199 h 179387"/>
                  <a:gd name="connsiteX3" fmla="*/ 652462 w 2000250"/>
                  <a:gd name="connsiteY3" fmla="*/ 157163 h 179387"/>
                  <a:gd name="connsiteX4" fmla="*/ 1081088 w 2000250"/>
                  <a:gd name="connsiteY4" fmla="*/ 173831 h 179387"/>
                  <a:gd name="connsiteX5" fmla="*/ 1258762 w 2000250"/>
                  <a:gd name="connsiteY5" fmla="*/ 123826 h 179387"/>
                  <a:gd name="connsiteX6" fmla="*/ 1450181 w 2000250"/>
                  <a:gd name="connsiteY6" fmla="*/ 150019 h 179387"/>
                  <a:gd name="connsiteX7" fmla="*/ 1634999 w 2000250"/>
                  <a:gd name="connsiteY7" fmla="*/ 90488 h 179387"/>
                  <a:gd name="connsiteX8" fmla="*/ 1769269 w 2000250"/>
                  <a:gd name="connsiteY8" fmla="*/ 88106 h 179387"/>
                  <a:gd name="connsiteX9" fmla="*/ 2000250 w 2000250"/>
                  <a:gd name="connsiteY9" fmla="*/ 2381 h 179387"/>
                  <a:gd name="connsiteX0" fmla="*/ 0 w 2000250"/>
                  <a:gd name="connsiteY0" fmla="*/ 0 h 179387"/>
                  <a:gd name="connsiteX1" fmla="*/ 209550 w 2000250"/>
                  <a:gd name="connsiteY1" fmla="*/ 83344 h 179387"/>
                  <a:gd name="connsiteX2" fmla="*/ 415800 w 2000250"/>
                  <a:gd name="connsiteY2" fmla="*/ 76199 h 179387"/>
                  <a:gd name="connsiteX3" fmla="*/ 652462 w 2000250"/>
                  <a:gd name="connsiteY3" fmla="*/ 157163 h 179387"/>
                  <a:gd name="connsiteX4" fmla="*/ 1081088 w 2000250"/>
                  <a:gd name="connsiteY4" fmla="*/ 173831 h 179387"/>
                  <a:gd name="connsiteX5" fmla="*/ 1258762 w 2000250"/>
                  <a:gd name="connsiteY5" fmla="*/ 123826 h 179387"/>
                  <a:gd name="connsiteX6" fmla="*/ 1450181 w 2000250"/>
                  <a:gd name="connsiteY6" fmla="*/ 150019 h 179387"/>
                  <a:gd name="connsiteX7" fmla="*/ 1627855 w 2000250"/>
                  <a:gd name="connsiteY7" fmla="*/ 78582 h 179387"/>
                  <a:gd name="connsiteX8" fmla="*/ 1769269 w 2000250"/>
                  <a:gd name="connsiteY8" fmla="*/ 88106 h 179387"/>
                  <a:gd name="connsiteX9" fmla="*/ 2000250 w 2000250"/>
                  <a:gd name="connsiteY9" fmla="*/ 2381 h 17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50" h="179387">
                    <a:moveTo>
                      <a:pt x="0" y="0"/>
                    </a:moveTo>
                    <a:cubicBezTo>
                      <a:pt x="39489" y="28376"/>
                      <a:pt x="100806" y="57150"/>
                      <a:pt x="209550" y="83344"/>
                    </a:cubicBezTo>
                    <a:cubicBezTo>
                      <a:pt x="275675" y="103188"/>
                      <a:pt x="341981" y="63896"/>
                      <a:pt x="415800" y="76199"/>
                    </a:cubicBezTo>
                    <a:cubicBezTo>
                      <a:pt x="489619" y="88502"/>
                      <a:pt x="541581" y="140891"/>
                      <a:pt x="652462" y="157163"/>
                    </a:cubicBezTo>
                    <a:cubicBezTo>
                      <a:pt x="763343" y="173435"/>
                      <a:pt x="980038" y="179387"/>
                      <a:pt x="1081088" y="173831"/>
                    </a:cubicBezTo>
                    <a:cubicBezTo>
                      <a:pt x="1182138" y="168275"/>
                      <a:pt x="1197247" y="127795"/>
                      <a:pt x="1258762" y="123826"/>
                    </a:cubicBezTo>
                    <a:cubicBezTo>
                      <a:pt x="1320278" y="119857"/>
                      <a:pt x="1388666" y="157560"/>
                      <a:pt x="1450181" y="150019"/>
                    </a:cubicBezTo>
                    <a:cubicBezTo>
                      <a:pt x="1511697" y="142478"/>
                      <a:pt x="1574674" y="88901"/>
                      <a:pt x="1627855" y="78582"/>
                    </a:cubicBezTo>
                    <a:cubicBezTo>
                      <a:pt x="1681036" y="68263"/>
                      <a:pt x="1707203" y="100806"/>
                      <a:pt x="1769269" y="88106"/>
                    </a:cubicBezTo>
                    <a:cubicBezTo>
                      <a:pt x="1831335" y="75406"/>
                      <a:pt x="1962547" y="16272"/>
                      <a:pt x="2000250" y="2381"/>
                    </a:cubicBezTo>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8" name="Freeform 7"/>
              <p:cNvSpPr/>
              <p:nvPr/>
            </p:nvSpPr>
            <p:spPr bwMode="auto">
              <a:xfrm>
                <a:off x="3409951" y="1903471"/>
                <a:ext cx="2000250" cy="175022"/>
              </a:xfrm>
              <a:custGeom>
                <a:avLst/>
                <a:gdLst>
                  <a:gd name="connsiteX0" fmla="*/ 0 w 2000250"/>
                  <a:gd name="connsiteY0" fmla="*/ 0 h 175419"/>
                  <a:gd name="connsiteX1" fmla="*/ 209550 w 2000250"/>
                  <a:gd name="connsiteY1" fmla="*/ 83344 h 175419"/>
                  <a:gd name="connsiteX2" fmla="*/ 783431 w 2000250"/>
                  <a:gd name="connsiteY2" fmla="*/ 159544 h 175419"/>
                  <a:gd name="connsiteX3" fmla="*/ 1081088 w 2000250"/>
                  <a:gd name="connsiteY3" fmla="*/ 173831 h 175419"/>
                  <a:gd name="connsiteX4" fmla="*/ 1450181 w 2000250"/>
                  <a:gd name="connsiteY4" fmla="*/ 150019 h 175419"/>
                  <a:gd name="connsiteX5" fmla="*/ 1769269 w 2000250"/>
                  <a:gd name="connsiteY5" fmla="*/ 88106 h 175419"/>
                  <a:gd name="connsiteX6" fmla="*/ 2000250 w 2000250"/>
                  <a:gd name="connsiteY6" fmla="*/ 2381 h 175419"/>
                  <a:gd name="connsiteX0" fmla="*/ 0 w 2000250"/>
                  <a:gd name="connsiteY0" fmla="*/ 0 h 175022"/>
                  <a:gd name="connsiteX1" fmla="*/ 209550 w 2000250"/>
                  <a:gd name="connsiteY1" fmla="*/ 83344 h 175022"/>
                  <a:gd name="connsiteX2" fmla="*/ 652462 w 2000250"/>
                  <a:gd name="connsiteY2" fmla="*/ 157163 h 175022"/>
                  <a:gd name="connsiteX3" fmla="*/ 1081088 w 2000250"/>
                  <a:gd name="connsiteY3" fmla="*/ 173831 h 175022"/>
                  <a:gd name="connsiteX4" fmla="*/ 1450181 w 2000250"/>
                  <a:gd name="connsiteY4" fmla="*/ 150019 h 175022"/>
                  <a:gd name="connsiteX5" fmla="*/ 1769269 w 2000250"/>
                  <a:gd name="connsiteY5" fmla="*/ 88106 h 175022"/>
                  <a:gd name="connsiteX6" fmla="*/ 2000250 w 2000250"/>
                  <a:gd name="connsiteY6" fmla="*/ 2381 h 17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0" h="175022">
                    <a:moveTo>
                      <a:pt x="0" y="0"/>
                    </a:moveTo>
                    <a:cubicBezTo>
                      <a:pt x="39489" y="28376"/>
                      <a:pt x="100806" y="57150"/>
                      <a:pt x="209550" y="83344"/>
                    </a:cubicBezTo>
                    <a:cubicBezTo>
                      <a:pt x="318294" y="109538"/>
                      <a:pt x="507206" y="142082"/>
                      <a:pt x="652462" y="157163"/>
                    </a:cubicBezTo>
                    <a:cubicBezTo>
                      <a:pt x="797718" y="172244"/>
                      <a:pt x="948135" y="175022"/>
                      <a:pt x="1081088" y="173831"/>
                    </a:cubicBezTo>
                    <a:cubicBezTo>
                      <a:pt x="1214041" y="172640"/>
                      <a:pt x="1335484" y="164306"/>
                      <a:pt x="1450181" y="150019"/>
                    </a:cubicBezTo>
                    <a:cubicBezTo>
                      <a:pt x="1564878" y="135732"/>
                      <a:pt x="1677591" y="112712"/>
                      <a:pt x="1769269" y="88106"/>
                    </a:cubicBezTo>
                    <a:cubicBezTo>
                      <a:pt x="1860947" y="63500"/>
                      <a:pt x="1962547" y="16272"/>
                      <a:pt x="2000250" y="2381"/>
                    </a:cubicBezTo>
                  </a:path>
                </a:pathLst>
              </a:cu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26" name="TextBox 25"/>
            <p:cNvSpPr txBox="1"/>
            <p:nvPr/>
          </p:nvSpPr>
          <p:spPr>
            <a:xfrm>
              <a:off x="6287923" y="2082384"/>
              <a:ext cx="1850186" cy="707886"/>
            </a:xfrm>
            <a:prstGeom prst="rect">
              <a:avLst/>
            </a:prstGeom>
            <a:noFill/>
          </p:spPr>
          <p:txBody>
            <a:bodyPr wrap="none" rtlCol="0">
              <a:spAutoFit/>
            </a:bodyPr>
            <a:lstStyle/>
            <a:p>
              <a:r>
                <a:rPr lang="en-US" dirty="0" smtClean="0"/>
                <a:t>The Mirror Deforms at Cryogenic </a:t>
              </a:r>
            </a:p>
            <a:p>
              <a:r>
                <a:rPr lang="en-US" dirty="0" smtClean="0"/>
                <a:t>Temperatures.  </a:t>
              </a:r>
              <a:r>
                <a:rPr lang="en-US" dirty="0" err="1" smtClean="0"/>
                <a:t>Wavefront</a:t>
              </a:r>
              <a:r>
                <a:rPr lang="en-US" dirty="0" smtClean="0"/>
                <a:t> Error</a:t>
              </a:r>
            </a:p>
            <a:p>
              <a:r>
                <a:rPr lang="en-US" dirty="0" smtClean="0"/>
                <a:t>Measurements at </a:t>
              </a:r>
              <a:r>
                <a:rPr lang="en-US" dirty="0" err="1" smtClean="0"/>
                <a:t>Cryo</a:t>
              </a:r>
              <a:r>
                <a:rPr lang="en-US" dirty="0" smtClean="0"/>
                <a:t> Identifies </a:t>
              </a:r>
            </a:p>
            <a:p>
              <a:r>
                <a:rPr lang="en-US" dirty="0" smtClean="0"/>
                <a:t>Deformed Regions. </a:t>
              </a:r>
              <a:endParaRPr lang="en-US" dirty="0"/>
            </a:p>
          </p:txBody>
        </p:sp>
        <p:cxnSp>
          <p:nvCxnSpPr>
            <p:cNvPr id="28" name="Straight Arrow Connector 27"/>
            <p:cNvCxnSpPr>
              <a:endCxn id="7" idx="2"/>
            </p:cNvCxnSpPr>
            <p:nvPr/>
          </p:nvCxnSpPr>
          <p:spPr bwMode="auto">
            <a:xfrm flipH="1">
              <a:off x="6635625" y="2790825"/>
              <a:ext cx="122363" cy="492750"/>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30" name="Straight Arrow Connector 29"/>
            <p:cNvCxnSpPr>
              <a:endCxn id="7" idx="5"/>
            </p:cNvCxnSpPr>
            <p:nvPr/>
          </p:nvCxnSpPr>
          <p:spPr bwMode="auto">
            <a:xfrm>
              <a:off x="7091363" y="2790825"/>
              <a:ext cx="387224" cy="540377"/>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33" name="Straight Arrow Connector 32"/>
            <p:cNvCxnSpPr>
              <a:endCxn id="7" idx="7"/>
            </p:cNvCxnSpPr>
            <p:nvPr/>
          </p:nvCxnSpPr>
          <p:spPr bwMode="auto">
            <a:xfrm>
              <a:off x="7448550" y="2733675"/>
              <a:ext cx="399130" cy="552283"/>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sp>
          <p:nvSpPr>
            <p:cNvPr id="40" name="Rectangle 39"/>
            <p:cNvSpPr/>
            <p:nvPr/>
          </p:nvSpPr>
          <p:spPr bwMode="auto">
            <a:xfrm>
              <a:off x="6083300" y="2076450"/>
              <a:ext cx="2427288" cy="157321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15" name="Group 46"/>
          <p:cNvGrpSpPr/>
          <p:nvPr/>
        </p:nvGrpSpPr>
        <p:grpSpPr>
          <a:xfrm>
            <a:off x="6215652" y="3827463"/>
            <a:ext cx="2427288" cy="1519237"/>
            <a:chOff x="6083300" y="3865563"/>
            <a:chExt cx="2427288" cy="1519237"/>
          </a:xfrm>
        </p:grpSpPr>
        <p:grpSp>
          <p:nvGrpSpPr>
            <p:cNvPr id="16" name="Group 21"/>
            <p:cNvGrpSpPr/>
            <p:nvPr/>
          </p:nvGrpSpPr>
          <p:grpSpPr>
            <a:xfrm>
              <a:off x="6227763" y="4918743"/>
              <a:ext cx="2001838" cy="283411"/>
              <a:chOff x="744538" y="3726614"/>
              <a:chExt cx="2001838" cy="283411"/>
            </a:xfrm>
          </p:grpSpPr>
          <p:sp>
            <p:nvSpPr>
              <p:cNvPr id="9" name="Rectangle 8"/>
              <p:cNvSpPr/>
              <p:nvPr/>
            </p:nvSpPr>
            <p:spPr bwMode="auto">
              <a:xfrm>
                <a:off x="746126" y="3726614"/>
                <a:ext cx="2000250" cy="28341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0" name="Freeform 9"/>
              <p:cNvSpPr/>
              <p:nvPr/>
            </p:nvSpPr>
            <p:spPr bwMode="auto">
              <a:xfrm>
                <a:off x="744538" y="3728245"/>
                <a:ext cx="2000250" cy="215901"/>
              </a:xfrm>
              <a:custGeom>
                <a:avLst/>
                <a:gdLst>
                  <a:gd name="connsiteX0" fmla="*/ 0 w 2000250"/>
                  <a:gd name="connsiteY0" fmla="*/ 0 h 175419"/>
                  <a:gd name="connsiteX1" fmla="*/ 209550 w 2000250"/>
                  <a:gd name="connsiteY1" fmla="*/ 83344 h 175419"/>
                  <a:gd name="connsiteX2" fmla="*/ 783431 w 2000250"/>
                  <a:gd name="connsiteY2" fmla="*/ 159544 h 175419"/>
                  <a:gd name="connsiteX3" fmla="*/ 1081088 w 2000250"/>
                  <a:gd name="connsiteY3" fmla="*/ 173831 h 175419"/>
                  <a:gd name="connsiteX4" fmla="*/ 1450181 w 2000250"/>
                  <a:gd name="connsiteY4" fmla="*/ 150019 h 175419"/>
                  <a:gd name="connsiteX5" fmla="*/ 1769269 w 2000250"/>
                  <a:gd name="connsiteY5" fmla="*/ 88106 h 175419"/>
                  <a:gd name="connsiteX6" fmla="*/ 2000250 w 2000250"/>
                  <a:gd name="connsiteY6" fmla="*/ 2381 h 175419"/>
                  <a:gd name="connsiteX0" fmla="*/ 0 w 2000250"/>
                  <a:gd name="connsiteY0" fmla="*/ 0 h 175022"/>
                  <a:gd name="connsiteX1" fmla="*/ 209550 w 2000250"/>
                  <a:gd name="connsiteY1" fmla="*/ 83344 h 175022"/>
                  <a:gd name="connsiteX2" fmla="*/ 652462 w 2000250"/>
                  <a:gd name="connsiteY2" fmla="*/ 157163 h 175022"/>
                  <a:gd name="connsiteX3" fmla="*/ 1081088 w 2000250"/>
                  <a:gd name="connsiteY3" fmla="*/ 173831 h 175022"/>
                  <a:gd name="connsiteX4" fmla="*/ 1450181 w 2000250"/>
                  <a:gd name="connsiteY4" fmla="*/ 150019 h 175022"/>
                  <a:gd name="connsiteX5" fmla="*/ 1769269 w 2000250"/>
                  <a:gd name="connsiteY5" fmla="*/ 88106 h 175022"/>
                  <a:gd name="connsiteX6" fmla="*/ 2000250 w 2000250"/>
                  <a:gd name="connsiteY6" fmla="*/ 2381 h 175022"/>
                  <a:gd name="connsiteX0" fmla="*/ 0 w 2000250"/>
                  <a:gd name="connsiteY0" fmla="*/ 0 h 175022"/>
                  <a:gd name="connsiteX1" fmla="*/ 209550 w 2000250"/>
                  <a:gd name="connsiteY1" fmla="*/ 83344 h 175022"/>
                  <a:gd name="connsiteX2" fmla="*/ 396750 w 2000250"/>
                  <a:gd name="connsiteY2" fmla="*/ 119062 h 175022"/>
                  <a:gd name="connsiteX3" fmla="*/ 652462 w 2000250"/>
                  <a:gd name="connsiteY3" fmla="*/ 157163 h 175022"/>
                  <a:gd name="connsiteX4" fmla="*/ 1081088 w 2000250"/>
                  <a:gd name="connsiteY4" fmla="*/ 173831 h 175022"/>
                  <a:gd name="connsiteX5" fmla="*/ 1450181 w 2000250"/>
                  <a:gd name="connsiteY5" fmla="*/ 150019 h 175022"/>
                  <a:gd name="connsiteX6" fmla="*/ 1769269 w 2000250"/>
                  <a:gd name="connsiteY6" fmla="*/ 88106 h 175022"/>
                  <a:gd name="connsiteX7" fmla="*/ 2000250 w 2000250"/>
                  <a:gd name="connsiteY7" fmla="*/ 2381 h 175022"/>
                  <a:gd name="connsiteX0" fmla="*/ 0 w 2000250"/>
                  <a:gd name="connsiteY0" fmla="*/ 0 h 175022"/>
                  <a:gd name="connsiteX1" fmla="*/ 209550 w 2000250"/>
                  <a:gd name="connsiteY1" fmla="*/ 83344 h 175022"/>
                  <a:gd name="connsiteX2" fmla="*/ 415800 w 2000250"/>
                  <a:gd name="connsiteY2" fmla="*/ 76199 h 175022"/>
                  <a:gd name="connsiteX3" fmla="*/ 652462 w 2000250"/>
                  <a:gd name="connsiteY3" fmla="*/ 157163 h 175022"/>
                  <a:gd name="connsiteX4" fmla="*/ 1081088 w 2000250"/>
                  <a:gd name="connsiteY4" fmla="*/ 173831 h 175022"/>
                  <a:gd name="connsiteX5" fmla="*/ 1450181 w 2000250"/>
                  <a:gd name="connsiteY5" fmla="*/ 150019 h 175022"/>
                  <a:gd name="connsiteX6" fmla="*/ 1769269 w 2000250"/>
                  <a:gd name="connsiteY6" fmla="*/ 88106 h 175022"/>
                  <a:gd name="connsiteX7" fmla="*/ 2000250 w 2000250"/>
                  <a:gd name="connsiteY7" fmla="*/ 2381 h 175022"/>
                  <a:gd name="connsiteX0" fmla="*/ 0 w 2000250"/>
                  <a:gd name="connsiteY0" fmla="*/ 0 h 175815"/>
                  <a:gd name="connsiteX1" fmla="*/ 209550 w 2000250"/>
                  <a:gd name="connsiteY1" fmla="*/ 83344 h 175815"/>
                  <a:gd name="connsiteX2" fmla="*/ 415800 w 2000250"/>
                  <a:gd name="connsiteY2" fmla="*/ 76199 h 175815"/>
                  <a:gd name="connsiteX3" fmla="*/ 652462 w 2000250"/>
                  <a:gd name="connsiteY3" fmla="*/ 157163 h 175815"/>
                  <a:gd name="connsiteX4" fmla="*/ 1081088 w 2000250"/>
                  <a:gd name="connsiteY4" fmla="*/ 173831 h 175815"/>
                  <a:gd name="connsiteX5" fmla="*/ 1254000 w 2000250"/>
                  <a:gd name="connsiteY5" fmla="*/ 169069 h 175815"/>
                  <a:gd name="connsiteX6" fmla="*/ 1450181 w 2000250"/>
                  <a:gd name="connsiteY6" fmla="*/ 150019 h 175815"/>
                  <a:gd name="connsiteX7" fmla="*/ 1769269 w 2000250"/>
                  <a:gd name="connsiteY7" fmla="*/ 88106 h 175815"/>
                  <a:gd name="connsiteX8" fmla="*/ 2000250 w 2000250"/>
                  <a:gd name="connsiteY8" fmla="*/ 2381 h 175815"/>
                  <a:gd name="connsiteX0" fmla="*/ 0 w 2000250"/>
                  <a:gd name="connsiteY0" fmla="*/ 0 h 179387"/>
                  <a:gd name="connsiteX1" fmla="*/ 209550 w 2000250"/>
                  <a:gd name="connsiteY1" fmla="*/ 83344 h 179387"/>
                  <a:gd name="connsiteX2" fmla="*/ 415800 w 2000250"/>
                  <a:gd name="connsiteY2" fmla="*/ 76199 h 179387"/>
                  <a:gd name="connsiteX3" fmla="*/ 652462 w 2000250"/>
                  <a:gd name="connsiteY3" fmla="*/ 157163 h 179387"/>
                  <a:gd name="connsiteX4" fmla="*/ 1081088 w 2000250"/>
                  <a:gd name="connsiteY4" fmla="*/ 173831 h 179387"/>
                  <a:gd name="connsiteX5" fmla="*/ 1258762 w 2000250"/>
                  <a:gd name="connsiteY5" fmla="*/ 123826 h 179387"/>
                  <a:gd name="connsiteX6" fmla="*/ 1450181 w 2000250"/>
                  <a:gd name="connsiteY6" fmla="*/ 150019 h 179387"/>
                  <a:gd name="connsiteX7" fmla="*/ 1769269 w 2000250"/>
                  <a:gd name="connsiteY7" fmla="*/ 88106 h 179387"/>
                  <a:gd name="connsiteX8" fmla="*/ 2000250 w 2000250"/>
                  <a:gd name="connsiteY8" fmla="*/ 2381 h 179387"/>
                  <a:gd name="connsiteX0" fmla="*/ 0 w 2000250"/>
                  <a:gd name="connsiteY0" fmla="*/ 0 h 179387"/>
                  <a:gd name="connsiteX1" fmla="*/ 209550 w 2000250"/>
                  <a:gd name="connsiteY1" fmla="*/ 83344 h 179387"/>
                  <a:gd name="connsiteX2" fmla="*/ 415800 w 2000250"/>
                  <a:gd name="connsiteY2" fmla="*/ 76199 h 179387"/>
                  <a:gd name="connsiteX3" fmla="*/ 652462 w 2000250"/>
                  <a:gd name="connsiteY3" fmla="*/ 157163 h 179387"/>
                  <a:gd name="connsiteX4" fmla="*/ 1081088 w 2000250"/>
                  <a:gd name="connsiteY4" fmla="*/ 173831 h 179387"/>
                  <a:gd name="connsiteX5" fmla="*/ 1258762 w 2000250"/>
                  <a:gd name="connsiteY5" fmla="*/ 123826 h 179387"/>
                  <a:gd name="connsiteX6" fmla="*/ 1450181 w 2000250"/>
                  <a:gd name="connsiteY6" fmla="*/ 150019 h 179387"/>
                  <a:gd name="connsiteX7" fmla="*/ 1639762 w 2000250"/>
                  <a:gd name="connsiteY7" fmla="*/ 121444 h 179387"/>
                  <a:gd name="connsiteX8" fmla="*/ 1769269 w 2000250"/>
                  <a:gd name="connsiteY8" fmla="*/ 88106 h 179387"/>
                  <a:gd name="connsiteX9" fmla="*/ 2000250 w 2000250"/>
                  <a:gd name="connsiteY9" fmla="*/ 2381 h 179387"/>
                  <a:gd name="connsiteX0" fmla="*/ 0 w 2000250"/>
                  <a:gd name="connsiteY0" fmla="*/ 0 h 179387"/>
                  <a:gd name="connsiteX1" fmla="*/ 209550 w 2000250"/>
                  <a:gd name="connsiteY1" fmla="*/ 83344 h 179387"/>
                  <a:gd name="connsiteX2" fmla="*/ 415800 w 2000250"/>
                  <a:gd name="connsiteY2" fmla="*/ 76199 h 179387"/>
                  <a:gd name="connsiteX3" fmla="*/ 652462 w 2000250"/>
                  <a:gd name="connsiteY3" fmla="*/ 157163 h 179387"/>
                  <a:gd name="connsiteX4" fmla="*/ 1081088 w 2000250"/>
                  <a:gd name="connsiteY4" fmla="*/ 173831 h 179387"/>
                  <a:gd name="connsiteX5" fmla="*/ 1258762 w 2000250"/>
                  <a:gd name="connsiteY5" fmla="*/ 123826 h 179387"/>
                  <a:gd name="connsiteX6" fmla="*/ 1450181 w 2000250"/>
                  <a:gd name="connsiteY6" fmla="*/ 150019 h 179387"/>
                  <a:gd name="connsiteX7" fmla="*/ 1634999 w 2000250"/>
                  <a:gd name="connsiteY7" fmla="*/ 90488 h 179387"/>
                  <a:gd name="connsiteX8" fmla="*/ 1769269 w 2000250"/>
                  <a:gd name="connsiteY8" fmla="*/ 88106 h 179387"/>
                  <a:gd name="connsiteX9" fmla="*/ 2000250 w 2000250"/>
                  <a:gd name="connsiteY9" fmla="*/ 2381 h 179387"/>
                  <a:gd name="connsiteX0" fmla="*/ 0 w 2000250"/>
                  <a:gd name="connsiteY0" fmla="*/ 0 h 179387"/>
                  <a:gd name="connsiteX1" fmla="*/ 209550 w 2000250"/>
                  <a:gd name="connsiteY1" fmla="*/ 83344 h 179387"/>
                  <a:gd name="connsiteX2" fmla="*/ 415800 w 2000250"/>
                  <a:gd name="connsiteY2" fmla="*/ 76199 h 179387"/>
                  <a:gd name="connsiteX3" fmla="*/ 652462 w 2000250"/>
                  <a:gd name="connsiteY3" fmla="*/ 157163 h 179387"/>
                  <a:gd name="connsiteX4" fmla="*/ 1081088 w 2000250"/>
                  <a:gd name="connsiteY4" fmla="*/ 173831 h 179387"/>
                  <a:gd name="connsiteX5" fmla="*/ 1258762 w 2000250"/>
                  <a:gd name="connsiteY5" fmla="*/ 123826 h 179387"/>
                  <a:gd name="connsiteX6" fmla="*/ 1450181 w 2000250"/>
                  <a:gd name="connsiteY6" fmla="*/ 150019 h 179387"/>
                  <a:gd name="connsiteX7" fmla="*/ 1627855 w 2000250"/>
                  <a:gd name="connsiteY7" fmla="*/ 78582 h 179387"/>
                  <a:gd name="connsiteX8" fmla="*/ 1769269 w 2000250"/>
                  <a:gd name="connsiteY8" fmla="*/ 88106 h 179387"/>
                  <a:gd name="connsiteX9" fmla="*/ 2000250 w 2000250"/>
                  <a:gd name="connsiteY9" fmla="*/ 2381 h 179387"/>
                  <a:gd name="connsiteX0" fmla="*/ 0 w 2000250"/>
                  <a:gd name="connsiteY0" fmla="*/ 0 h 183752"/>
                  <a:gd name="connsiteX1" fmla="*/ 209550 w 2000250"/>
                  <a:gd name="connsiteY1" fmla="*/ 83344 h 183752"/>
                  <a:gd name="connsiteX2" fmla="*/ 377700 w 2000250"/>
                  <a:gd name="connsiteY2" fmla="*/ 171449 h 183752"/>
                  <a:gd name="connsiteX3" fmla="*/ 652462 w 2000250"/>
                  <a:gd name="connsiteY3" fmla="*/ 157163 h 183752"/>
                  <a:gd name="connsiteX4" fmla="*/ 1081088 w 2000250"/>
                  <a:gd name="connsiteY4" fmla="*/ 173831 h 183752"/>
                  <a:gd name="connsiteX5" fmla="*/ 1258762 w 2000250"/>
                  <a:gd name="connsiteY5" fmla="*/ 123826 h 183752"/>
                  <a:gd name="connsiteX6" fmla="*/ 1450181 w 2000250"/>
                  <a:gd name="connsiteY6" fmla="*/ 150019 h 183752"/>
                  <a:gd name="connsiteX7" fmla="*/ 1627855 w 2000250"/>
                  <a:gd name="connsiteY7" fmla="*/ 78582 h 183752"/>
                  <a:gd name="connsiteX8" fmla="*/ 1769269 w 2000250"/>
                  <a:gd name="connsiteY8" fmla="*/ 88106 h 183752"/>
                  <a:gd name="connsiteX9" fmla="*/ 2000250 w 2000250"/>
                  <a:gd name="connsiteY9" fmla="*/ 2381 h 183752"/>
                  <a:gd name="connsiteX0" fmla="*/ 0 w 2000250"/>
                  <a:gd name="connsiteY0" fmla="*/ 0 h 215901"/>
                  <a:gd name="connsiteX1" fmla="*/ 209550 w 2000250"/>
                  <a:gd name="connsiteY1" fmla="*/ 83344 h 215901"/>
                  <a:gd name="connsiteX2" fmla="*/ 377700 w 2000250"/>
                  <a:gd name="connsiteY2" fmla="*/ 171449 h 215901"/>
                  <a:gd name="connsiteX3" fmla="*/ 652462 w 2000250"/>
                  <a:gd name="connsiteY3" fmla="*/ 157163 h 215901"/>
                  <a:gd name="connsiteX4" fmla="*/ 1081088 w 2000250"/>
                  <a:gd name="connsiteY4" fmla="*/ 173831 h 215901"/>
                  <a:gd name="connsiteX5" fmla="*/ 1263524 w 2000250"/>
                  <a:gd name="connsiteY5" fmla="*/ 211932 h 215901"/>
                  <a:gd name="connsiteX6" fmla="*/ 1450181 w 2000250"/>
                  <a:gd name="connsiteY6" fmla="*/ 150019 h 215901"/>
                  <a:gd name="connsiteX7" fmla="*/ 1627855 w 2000250"/>
                  <a:gd name="connsiteY7" fmla="*/ 78582 h 215901"/>
                  <a:gd name="connsiteX8" fmla="*/ 1769269 w 2000250"/>
                  <a:gd name="connsiteY8" fmla="*/ 88106 h 215901"/>
                  <a:gd name="connsiteX9" fmla="*/ 2000250 w 2000250"/>
                  <a:gd name="connsiteY9" fmla="*/ 2381 h 215901"/>
                  <a:gd name="connsiteX0" fmla="*/ 0 w 2000250"/>
                  <a:gd name="connsiteY0" fmla="*/ 0 h 215901"/>
                  <a:gd name="connsiteX1" fmla="*/ 209550 w 2000250"/>
                  <a:gd name="connsiteY1" fmla="*/ 83344 h 215901"/>
                  <a:gd name="connsiteX2" fmla="*/ 377700 w 2000250"/>
                  <a:gd name="connsiteY2" fmla="*/ 171449 h 215901"/>
                  <a:gd name="connsiteX3" fmla="*/ 652462 w 2000250"/>
                  <a:gd name="connsiteY3" fmla="*/ 157163 h 215901"/>
                  <a:gd name="connsiteX4" fmla="*/ 1081088 w 2000250"/>
                  <a:gd name="connsiteY4" fmla="*/ 173831 h 215901"/>
                  <a:gd name="connsiteX5" fmla="*/ 1263524 w 2000250"/>
                  <a:gd name="connsiteY5" fmla="*/ 211932 h 215901"/>
                  <a:gd name="connsiteX6" fmla="*/ 1450181 w 2000250"/>
                  <a:gd name="connsiteY6" fmla="*/ 150019 h 215901"/>
                  <a:gd name="connsiteX7" fmla="*/ 1658811 w 2000250"/>
                  <a:gd name="connsiteY7" fmla="*/ 161926 h 215901"/>
                  <a:gd name="connsiteX8" fmla="*/ 1769269 w 2000250"/>
                  <a:gd name="connsiteY8" fmla="*/ 88106 h 215901"/>
                  <a:gd name="connsiteX9" fmla="*/ 2000250 w 2000250"/>
                  <a:gd name="connsiteY9" fmla="*/ 2381 h 21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50" h="215901">
                    <a:moveTo>
                      <a:pt x="0" y="0"/>
                    </a:moveTo>
                    <a:cubicBezTo>
                      <a:pt x="39489" y="28376"/>
                      <a:pt x="100806" y="57150"/>
                      <a:pt x="209550" y="83344"/>
                    </a:cubicBezTo>
                    <a:cubicBezTo>
                      <a:pt x="275675" y="103188"/>
                      <a:pt x="303881" y="159146"/>
                      <a:pt x="377700" y="171449"/>
                    </a:cubicBezTo>
                    <a:cubicBezTo>
                      <a:pt x="451519" y="183752"/>
                      <a:pt x="535231" y="156766"/>
                      <a:pt x="652462" y="157163"/>
                    </a:cubicBezTo>
                    <a:cubicBezTo>
                      <a:pt x="769693" y="157560"/>
                      <a:pt x="979244" y="164703"/>
                      <a:pt x="1081088" y="173831"/>
                    </a:cubicBezTo>
                    <a:cubicBezTo>
                      <a:pt x="1182932" y="182959"/>
                      <a:pt x="1202009" y="215901"/>
                      <a:pt x="1263524" y="211932"/>
                    </a:cubicBezTo>
                    <a:cubicBezTo>
                      <a:pt x="1325040" y="207963"/>
                      <a:pt x="1384300" y="158353"/>
                      <a:pt x="1450181" y="150019"/>
                    </a:cubicBezTo>
                    <a:cubicBezTo>
                      <a:pt x="1516062" y="141685"/>
                      <a:pt x="1605630" y="172245"/>
                      <a:pt x="1658811" y="161926"/>
                    </a:cubicBezTo>
                    <a:cubicBezTo>
                      <a:pt x="1711992" y="151607"/>
                      <a:pt x="1712363" y="114697"/>
                      <a:pt x="1769269" y="88106"/>
                    </a:cubicBezTo>
                    <a:cubicBezTo>
                      <a:pt x="1826175" y="61515"/>
                      <a:pt x="1962547" y="16272"/>
                      <a:pt x="2000250" y="2381"/>
                    </a:cubicBezTo>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1" name="Freeform 10"/>
              <p:cNvSpPr/>
              <p:nvPr/>
            </p:nvSpPr>
            <p:spPr bwMode="auto">
              <a:xfrm>
                <a:off x="746126" y="3729096"/>
                <a:ext cx="2000250" cy="175022"/>
              </a:xfrm>
              <a:custGeom>
                <a:avLst/>
                <a:gdLst>
                  <a:gd name="connsiteX0" fmla="*/ 0 w 2000250"/>
                  <a:gd name="connsiteY0" fmla="*/ 0 h 175419"/>
                  <a:gd name="connsiteX1" fmla="*/ 209550 w 2000250"/>
                  <a:gd name="connsiteY1" fmla="*/ 83344 h 175419"/>
                  <a:gd name="connsiteX2" fmla="*/ 783431 w 2000250"/>
                  <a:gd name="connsiteY2" fmla="*/ 159544 h 175419"/>
                  <a:gd name="connsiteX3" fmla="*/ 1081088 w 2000250"/>
                  <a:gd name="connsiteY3" fmla="*/ 173831 h 175419"/>
                  <a:gd name="connsiteX4" fmla="*/ 1450181 w 2000250"/>
                  <a:gd name="connsiteY4" fmla="*/ 150019 h 175419"/>
                  <a:gd name="connsiteX5" fmla="*/ 1769269 w 2000250"/>
                  <a:gd name="connsiteY5" fmla="*/ 88106 h 175419"/>
                  <a:gd name="connsiteX6" fmla="*/ 2000250 w 2000250"/>
                  <a:gd name="connsiteY6" fmla="*/ 2381 h 175419"/>
                  <a:gd name="connsiteX0" fmla="*/ 0 w 2000250"/>
                  <a:gd name="connsiteY0" fmla="*/ 0 h 175022"/>
                  <a:gd name="connsiteX1" fmla="*/ 209550 w 2000250"/>
                  <a:gd name="connsiteY1" fmla="*/ 83344 h 175022"/>
                  <a:gd name="connsiteX2" fmla="*/ 652462 w 2000250"/>
                  <a:gd name="connsiteY2" fmla="*/ 157163 h 175022"/>
                  <a:gd name="connsiteX3" fmla="*/ 1081088 w 2000250"/>
                  <a:gd name="connsiteY3" fmla="*/ 173831 h 175022"/>
                  <a:gd name="connsiteX4" fmla="*/ 1450181 w 2000250"/>
                  <a:gd name="connsiteY4" fmla="*/ 150019 h 175022"/>
                  <a:gd name="connsiteX5" fmla="*/ 1769269 w 2000250"/>
                  <a:gd name="connsiteY5" fmla="*/ 88106 h 175022"/>
                  <a:gd name="connsiteX6" fmla="*/ 2000250 w 2000250"/>
                  <a:gd name="connsiteY6" fmla="*/ 2381 h 17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0" h="175022">
                    <a:moveTo>
                      <a:pt x="0" y="0"/>
                    </a:moveTo>
                    <a:cubicBezTo>
                      <a:pt x="39489" y="28376"/>
                      <a:pt x="100806" y="57150"/>
                      <a:pt x="209550" y="83344"/>
                    </a:cubicBezTo>
                    <a:cubicBezTo>
                      <a:pt x="318294" y="109538"/>
                      <a:pt x="507206" y="142082"/>
                      <a:pt x="652462" y="157163"/>
                    </a:cubicBezTo>
                    <a:cubicBezTo>
                      <a:pt x="797718" y="172244"/>
                      <a:pt x="948135" y="175022"/>
                      <a:pt x="1081088" y="173831"/>
                    </a:cubicBezTo>
                    <a:cubicBezTo>
                      <a:pt x="1214041" y="172640"/>
                      <a:pt x="1335484" y="164306"/>
                      <a:pt x="1450181" y="150019"/>
                    </a:cubicBezTo>
                    <a:cubicBezTo>
                      <a:pt x="1564878" y="135732"/>
                      <a:pt x="1677591" y="112712"/>
                      <a:pt x="1769269" y="88106"/>
                    </a:cubicBezTo>
                    <a:cubicBezTo>
                      <a:pt x="1860947" y="63500"/>
                      <a:pt x="1962547" y="16272"/>
                      <a:pt x="2000250" y="2381"/>
                    </a:cubicBezTo>
                  </a:path>
                </a:pathLst>
              </a:cu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34" name="TextBox 33"/>
            <p:cNvSpPr txBox="1"/>
            <p:nvPr/>
          </p:nvSpPr>
          <p:spPr>
            <a:xfrm>
              <a:off x="6227763" y="3924291"/>
              <a:ext cx="2013693" cy="553998"/>
            </a:xfrm>
            <a:prstGeom prst="rect">
              <a:avLst/>
            </a:prstGeom>
            <a:noFill/>
          </p:spPr>
          <p:txBody>
            <a:bodyPr wrap="none" rtlCol="0">
              <a:spAutoFit/>
            </a:bodyPr>
            <a:lstStyle/>
            <a:p>
              <a:r>
                <a:rPr lang="en-US" dirty="0" smtClean="0"/>
                <a:t>At Ambient Temperatures, the Mirror</a:t>
              </a:r>
            </a:p>
            <a:p>
              <a:r>
                <a:rPr lang="en-US" dirty="0" smtClean="0"/>
                <a:t>is Re-Figured to Compensate the</a:t>
              </a:r>
            </a:p>
            <a:p>
              <a:r>
                <a:rPr lang="en-US" dirty="0" err="1" smtClean="0"/>
                <a:t>Wavefront</a:t>
              </a:r>
              <a:r>
                <a:rPr lang="en-US" dirty="0" smtClean="0"/>
                <a:t> Errors of these Regions </a:t>
              </a:r>
              <a:endParaRPr lang="en-US" dirty="0"/>
            </a:p>
          </p:txBody>
        </p:sp>
        <p:cxnSp>
          <p:nvCxnSpPr>
            <p:cNvPr id="35" name="Straight Arrow Connector 34"/>
            <p:cNvCxnSpPr/>
            <p:nvPr/>
          </p:nvCxnSpPr>
          <p:spPr bwMode="auto">
            <a:xfrm flipH="1">
              <a:off x="6668963" y="4543425"/>
              <a:ext cx="122363" cy="492750"/>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36" name="Straight Arrow Connector 35"/>
            <p:cNvCxnSpPr/>
            <p:nvPr/>
          </p:nvCxnSpPr>
          <p:spPr bwMode="auto">
            <a:xfrm>
              <a:off x="7124701" y="4543425"/>
              <a:ext cx="387224" cy="540377"/>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37" name="Straight Arrow Connector 36"/>
            <p:cNvCxnSpPr/>
            <p:nvPr/>
          </p:nvCxnSpPr>
          <p:spPr bwMode="auto">
            <a:xfrm>
              <a:off x="7481888" y="4486275"/>
              <a:ext cx="399130" cy="552283"/>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sp>
          <p:nvSpPr>
            <p:cNvPr id="41" name="Rectangle 40"/>
            <p:cNvSpPr/>
            <p:nvPr/>
          </p:nvSpPr>
          <p:spPr bwMode="auto">
            <a:xfrm>
              <a:off x="6083300" y="3865563"/>
              <a:ext cx="2427288" cy="151923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20" name="Group 47"/>
          <p:cNvGrpSpPr/>
          <p:nvPr/>
        </p:nvGrpSpPr>
        <p:grpSpPr>
          <a:xfrm>
            <a:off x="6215652" y="5578475"/>
            <a:ext cx="2427288" cy="966704"/>
            <a:chOff x="6083300" y="5578475"/>
            <a:chExt cx="2427288" cy="966704"/>
          </a:xfrm>
        </p:grpSpPr>
        <p:grpSp>
          <p:nvGrpSpPr>
            <p:cNvPr id="21" name="Group 22"/>
            <p:cNvGrpSpPr/>
            <p:nvPr/>
          </p:nvGrpSpPr>
          <p:grpSpPr>
            <a:xfrm>
              <a:off x="6227763" y="6172030"/>
              <a:ext cx="2001838" cy="283411"/>
              <a:chOff x="742950" y="1900989"/>
              <a:chExt cx="2001838" cy="283411"/>
            </a:xfrm>
          </p:grpSpPr>
          <p:sp>
            <p:nvSpPr>
              <p:cNvPr id="24" name="Rectangle 23"/>
              <p:cNvSpPr/>
              <p:nvPr/>
            </p:nvSpPr>
            <p:spPr bwMode="auto">
              <a:xfrm>
                <a:off x="744538" y="1900989"/>
                <a:ext cx="2000250" cy="28341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5" name="Freeform 24"/>
              <p:cNvSpPr/>
              <p:nvPr/>
            </p:nvSpPr>
            <p:spPr bwMode="auto">
              <a:xfrm>
                <a:off x="742950" y="1902619"/>
                <a:ext cx="2000250" cy="175022"/>
              </a:xfrm>
              <a:custGeom>
                <a:avLst/>
                <a:gdLst>
                  <a:gd name="connsiteX0" fmla="*/ 0 w 2000250"/>
                  <a:gd name="connsiteY0" fmla="*/ 0 h 175419"/>
                  <a:gd name="connsiteX1" fmla="*/ 209550 w 2000250"/>
                  <a:gd name="connsiteY1" fmla="*/ 83344 h 175419"/>
                  <a:gd name="connsiteX2" fmla="*/ 783431 w 2000250"/>
                  <a:gd name="connsiteY2" fmla="*/ 159544 h 175419"/>
                  <a:gd name="connsiteX3" fmla="*/ 1081088 w 2000250"/>
                  <a:gd name="connsiteY3" fmla="*/ 173831 h 175419"/>
                  <a:gd name="connsiteX4" fmla="*/ 1450181 w 2000250"/>
                  <a:gd name="connsiteY4" fmla="*/ 150019 h 175419"/>
                  <a:gd name="connsiteX5" fmla="*/ 1769269 w 2000250"/>
                  <a:gd name="connsiteY5" fmla="*/ 88106 h 175419"/>
                  <a:gd name="connsiteX6" fmla="*/ 2000250 w 2000250"/>
                  <a:gd name="connsiteY6" fmla="*/ 2381 h 175419"/>
                  <a:gd name="connsiteX0" fmla="*/ 0 w 2000250"/>
                  <a:gd name="connsiteY0" fmla="*/ 0 h 175022"/>
                  <a:gd name="connsiteX1" fmla="*/ 209550 w 2000250"/>
                  <a:gd name="connsiteY1" fmla="*/ 83344 h 175022"/>
                  <a:gd name="connsiteX2" fmla="*/ 652462 w 2000250"/>
                  <a:gd name="connsiteY2" fmla="*/ 157163 h 175022"/>
                  <a:gd name="connsiteX3" fmla="*/ 1081088 w 2000250"/>
                  <a:gd name="connsiteY3" fmla="*/ 173831 h 175022"/>
                  <a:gd name="connsiteX4" fmla="*/ 1450181 w 2000250"/>
                  <a:gd name="connsiteY4" fmla="*/ 150019 h 175022"/>
                  <a:gd name="connsiteX5" fmla="*/ 1769269 w 2000250"/>
                  <a:gd name="connsiteY5" fmla="*/ 88106 h 175022"/>
                  <a:gd name="connsiteX6" fmla="*/ 2000250 w 2000250"/>
                  <a:gd name="connsiteY6" fmla="*/ 2381 h 17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0" h="175022">
                    <a:moveTo>
                      <a:pt x="0" y="0"/>
                    </a:moveTo>
                    <a:cubicBezTo>
                      <a:pt x="39489" y="28376"/>
                      <a:pt x="100806" y="57150"/>
                      <a:pt x="209550" y="83344"/>
                    </a:cubicBezTo>
                    <a:cubicBezTo>
                      <a:pt x="318294" y="109538"/>
                      <a:pt x="507206" y="142082"/>
                      <a:pt x="652462" y="157163"/>
                    </a:cubicBezTo>
                    <a:cubicBezTo>
                      <a:pt x="797718" y="172244"/>
                      <a:pt x="948135" y="175022"/>
                      <a:pt x="1081088" y="173831"/>
                    </a:cubicBezTo>
                    <a:cubicBezTo>
                      <a:pt x="1214041" y="172640"/>
                      <a:pt x="1335484" y="164306"/>
                      <a:pt x="1450181" y="150019"/>
                    </a:cubicBezTo>
                    <a:cubicBezTo>
                      <a:pt x="1564878" y="135732"/>
                      <a:pt x="1677591" y="112712"/>
                      <a:pt x="1769269" y="88106"/>
                    </a:cubicBezTo>
                    <a:cubicBezTo>
                      <a:pt x="1860947" y="63500"/>
                      <a:pt x="1962547" y="16272"/>
                      <a:pt x="2000250" y="2381"/>
                    </a:cubicBezTo>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38" name="TextBox 37"/>
            <p:cNvSpPr txBox="1"/>
            <p:nvPr/>
          </p:nvSpPr>
          <p:spPr>
            <a:xfrm>
              <a:off x="6091489" y="5629275"/>
              <a:ext cx="2395207" cy="400110"/>
            </a:xfrm>
            <a:prstGeom prst="rect">
              <a:avLst/>
            </a:prstGeom>
            <a:noFill/>
          </p:spPr>
          <p:txBody>
            <a:bodyPr wrap="none" rtlCol="0">
              <a:spAutoFit/>
            </a:bodyPr>
            <a:lstStyle/>
            <a:p>
              <a:r>
                <a:rPr lang="en-US" dirty="0" smtClean="0"/>
                <a:t>After Cool Down to Cryogenic Temperatures</a:t>
              </a:r>
            </a:p>
            <a:p>
              <a:r>
                <a:rPr lang="en-US" dirty="0" smtClean="0"/>
                <a:t>the Mirror Deforms to the Desired Figure</a:t>
              </a:r>
              <a:endParaRPr lang="en-US" dirty="0"/>
            </a:p>
          </p:txBody>
        </p:sp>
        <p:sp>
          <p:nvSpPr>
            <p:cNvPr id="42" name="Rectangle 41"/>
            <p:cNvSpPr/>
            <p:nvPr/>
          </p:nvSpPr>
          <p:spPr bwMode="auto">
            <a:xfrm>
              <a:off x="6083300" y="5578475"/>
              <a:ext cx="2427288" cy="96670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43" name="TextBox 42"/>
          <p:cNvSpPr txBox="1"/>
          <p:nvPr/>
        </p:nvSpPr>
        <p:spPr>
          <a:xfrm>
            <a:off x="624218" y="3787365"/>
            <a:ext cx="1972271" cy="276999"/>
          </a:xfrm>
          <a:prstGeom prst="rect">
            <a:avLst/>
          </a:prstGeom>
          <a:noFill/>
        </p:spPr>
        <p:txBody>
          <a:bodyPr wrap="none" rtlCol="0">
            <a:spAutoFit/>
          </a:bodyPr>
          <a:lstStyle/>
          <a:p>
            <a:r>
              <a:rPr lang="en-US" sz="1200" dirty="0" smtClean="0"/>
              <a:t>Ambient </a:t>
            </a:r>
            <a:r>
              <a:rPr lang="en-US" sz="1200" dirty="0" err="1" smtClean="0"/>
              <a:t>Wavefront</a:t>
            </a:r>
            <a:r>
              <a:rPr lang="en-US" sz="1200" dirty="0" smtClean="0"/>
              <a:t> Error Map</a:t>
            </a:r>
            <a:endParaRPr lang="en-US" sz="1200" dirty="0"/>
          </a:p>
        </p:txBody>
      </p:sp>
      <p:sp>
        <p:nvSpPr>
          <p:cNvPr id="44" name="TextBox 43"/>
          <p:cNvSpPr txBox="1"/>
          <p:nvPr/>
        </p:nvSpPr>
        <p:spPr>
          <a:xfrm>
            <a:off x="3327312" y="3787365"/>
            <a:ext cx="2086084" cy="276999"/>
          </a:xfrm>
          <a:prstGeom prst="rect">
            <a:avLst/>
          </a:prstGeom>
          <a:noFill/>
        </p:spPr>
        <p:txBody>
          <a:bodyPr wrap="none" rtlCol="0">
            <a:spAutoFit/>
          </a:bodyPr>
          <a:lstStyle/>
          <a:p>
            <a:r>
              <a:rPr lang="en-US" sz="1200" dirty="0" smtClean="0"/>
              <a:t>Cryogenic </a:t>
            </a:r>
            <a:r>
              <a:rPr lang="en-US" sz="1200" dirty="0" err="1" smtClean="0"/>
              <a:t>Wavefront</a:t>
            </a:r>
            <a:r>
              <a:rPr lang="en-US" sz="1200" dirty="0" smtClean="0"/>
              <a:t> Error Map</a:t>
            </a:r>
            <a:endParaRPr lang="en-US" sz="1200" dirty="0"/>
          </a:p>
        </p:txBody>
      </p:sp>
      <p:sp>
        <p:nvSpPr>
          <p:cNvPr id="49" name="Content Placeholder 2"/>
          <p:cNvSpPr txBox="1">
            <a:spLocks/>
          </p:cNvSpPr>
          <p:nvPr/>
        </p:nvSpPr>
        <p:spPr>
          <a:xfrm>
            <a:off x="253415" y="885825"/>
            <a:ext cx="5461584" cy="2640263"/>
          </a:xfrm>
          <a:prstGeom prst="rect">
            <a:avLst/>
          </a:prstGeom>
        </p:spPr>
        <p:txBody>
          <a:bodyPr/>
          <a:lstStyle/>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400" b="1" i="0" u="none" strike="noStrike" kern="0" cap="none" spc="0" normalizeH="0" baseline="0" noProof="0" dirty="0" smtClean="0">
                <a:ln>
                  <a:noFill/>
                </a:ln>
                <a:solidFill>
                  <a:schemeClr val="tx1"/>
                </a:solidFill>
                <a:effectLst/>
                <a:uLnTx/>
                <a:uFillTx/>
                <a:latin typeface="+mn-lt"/>
                <a:ea typeface="+mn-ea"/>
                <a:cs typeface="+mn-cs"/>
              </a:rPr>
              <a:t>Optical surfaces deform at cryogenic temperatures due to non-uniformities and anisotropies of material properties.</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400" b="1" i="0" u="none" strike="noStrike" kern="0" cap="none" spc="0" normalizeH="0" baseline="0" noProof="0" dirty="0" smtClean="0">
                <a:ln>
                  <a:noFill/>
                </a:ln>
                <a:solidFill>
                  <a:schemeClr val="tx1"/>
                </a:solidFill>
                <a:effectLst/>
                <a:uLnTx/>
                <a:uFillTx/>
                <a:latin typeface="+mn-lt"/>
                <a:ea typeface="+mn-ea"/>
                <a:cs typeface="+mn-cs"/>
              </a:rPr>
              <a:t>The process of </a:t>
            </a:r>
            <a:r>
              <a:rPr kumimoji="0" lang="en-US" sz="1400" b="1" i="0" u="none" strike="noStrike" kern="0" cap="none" spc="0" normalizeH="0" baseline="0" noProof="0" dirty="0" err="1" smtClean="0">
                <a:ln>
                  <a:noFill/>
                </a:ln>
                <a:solidFill>
                  <a:schemeClr val="tx1"/>
                </a:solidFill>
                <a:effectLst/>
                <a:uLnTx/>
                <a:uFillTx/>
                <a:latin typeface="+mn-lt"/>
                <a:ea typeface="+mn-ea"/>
                <a:cs typeface="+mn-cs"/>
              </a:rPr>
              <a:t>Cryo</a:t>
            </a:r>
            <a:r>
              <a:rPr kumimoji="0" lang="en-US" sz="1400" b="1" i="0" u="none" strike="noStrike" kern="0" cap="none" spc="0" normalizeH="0" baseline="0" noProof="0" dirty="0" smtClean="0">
                <a:ln>
                  <a:noFill/>
                </a:ln>
                <a:solidFill>
                  <a:schemeClr val="tx1"/>
                </a:solidFill>
                <a:effectLst/>
                <a:uLnTx/>
                <a:uFillTx/>
                <a:latin typeface="+mn-lt"/>
                <a:ea typeface="+mn-ea"/>
                <a:cs typeface="+mn-cs"/>
              </a:rPr>
              <a:t>-Null Figuring is used to compensate for these deformations.</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400" b="1" i="0" u="none" strike="noStrike" kern="0" cap="none" spc="0" normalizeH="0" baseline="0" noProof="0" dirty="0" smtClean="0">
                <a:ln>
                  <a:noFill/>
                </a:ln>
                <a:solidFill>
                  <a:schemeClr val="tx1"/>
                </a:solidFill>
                <a:effectLst/>
                <a:uLnTx/>
                <a:uFillTx/>
                <a:latin typeface="+mn-lt"/>
                <a:ea typeface="+mn-ea"/>
                <a:cs typeface="+mn-cs"/>
              </a:rPr>
              <a:t>The process uses iterations of measurements at ambient and cryogenic temperatures with figure correction at ambient.  The Process is illustrated on the right.</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400" b="1" i="0" u="none" strike="noStrike" kern="0" cap="none" spc="0" normalizeH="0" baseline="0" noProof="0" dirty="0" smtClean="0">
                <a:ln>
                  <a:noFill/>
                </a:ln>
                <a:solidFill>
                  <a:schemeClr val="tx1"/>
                </a:solidFill>
                <a:effectLst/>
                <a:uLnTx/>
                <a:uFillTx/>
                <a:latin typeface="+mn-lt"/>
                <a:ea typeface="+mn-ea"/>
                <a:cs typeface="+mn-cs"/>
              </a:rPr>
              <a:t>The final </a:t>
            </a:r>
            <a:r>
              <a:rPr kumimoji="0" lang="en-US" sz="1400" b="1" i="0" u="none" strike="noStrike" kern="0" cap="none" spc="0" normalizeH="0" baseline="0" noProof="0" dirty="0" err="1" smtClean="0">
                <a:ln>
                  <a:noFill/>
                </a:ln>
                <a:solidFill>
                  <a:schemeClr val="tx1"/>
                </a:solidFill>
                <a:effectLst/>
                <a:uLnTx/>
                <a:uFillTx/>
                <a:latin typeface="+mn-lt"/>
                <a:ea typeface="+mn-ea"/>
                <a:cs typeface="+mn-cs"/>
              </a:rPr>
              <a:t>Wavefront</a:t>
            </a:r>
            <a:r>
              <a:rPr kumimoji="0" lang="en-US" sz="1400" b="1" i="0" u="none" strike="noStrike" kern="0" cap="none" spc="0" normalizeH="0" baseline="0" noProof="0" dirty="0" smtClean="0">
                <a:ln>
                  <a:noFill/>
                </a:ln>
                <a:solidFill>
                  <a:schemeClr val="tx1"/>
                </a:solidFill>
                <a:effectLst/>
                <a:uLnTx/>
                <a:uFillTx/>
                <a:latin typeface="+mn-lt"/>
                <a:ea typeface="+mn-ea"/>
                <a:cs typeface="+mn-cs"/>
              </a:rPr>
              <a:t> Error Maps of a mirror segment resulting from this process is shown below. </a:t>
            </a:r>
            <a:endParaRPr kumimoji="0" lang="en-US" sz="14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782643" y="6675437"/>
            <a:ext cx="2133600" cy="365125"/>
          </a:xfrm>
          <a:prstGeom prst="rect">
            <a:avLst/>
          </a:prstGeom>
        </p:spPr>
        <p:txBody>
          <a:bodyPr/>
          <a:lstStyle/>
          <a:p>
            <a:pPr>
              <a:defRPr/>
            </a:pPr>
            <a:fld id="{EDF3D657-AE22-42AB-BB93-0BBBC453DE4B}" type="slidenum">
              <a:rPr lang="en-US" smtClean="0">
                <a:solidFill>
                  <a:srgbClr val="000000"/>
                </a:solidFill>
              </a:rPr>
              <a:pPr>
                <a:defRPr/>
              </a:pPr>
              <a:t>101</a:t>
            </a:fld>
            <a:endParaRPr lang="en-US" dirty="0">
              <a:solidFill>
                <a:srgbClr val="000000"/>
              </a:solidFill>
            </a:endParaRPr>
          </a:p>
        </p:txBody>
      </p:sp>
      <p:sp>
        <p:nvSpPr>
          <p:cNvPr id="3" name="Footer Placeholder 2"/>
          <p:cNvSpPr>
            <a:spLocks noGrp="1"/>
          </p:cNvSpPr>
          <p:nvPr>
            <p:ph type="ftr" sz="quarter" idx="4294967295"/>
          </p:nvPr>
        </p:nvSpPr>
        <p:spPr>
          <a:xfrm>
            <a:off x="7648700" y="6675437"/>
            <a:ext cx="2895600" cy="365125"/>
          </a:xfrm>
          <a:prstGeom prst="rect">
            <a:avLst/>
          </a:prstGeom>
        </p:spPr>
        <p:txBody>
          <a:bodyPr/>
          <a:lstStyle/>
          <a:p>
            <a:pPr>
              <a:defRPr/>
            </a:pPr>
            <a:r>
              <a:rPr lang="en-US" smtClean="0">
                <a:solidFill>
                  <a:srgbClr val="000000"/>
                </a:solidFill>
              </a:rPr>
              <a:t>JWST.ISIM.FEB.MPR</a:t>
            </a:r>
            <a:endParaRPr lang="en-US" dirty="0">
              <a:solidFill>
                <a:srgbClr val="000000"/>
              </a:solidFill>
            </a:endParaRPr>
          </a:p>
        </p:txBody>
      </p:sp>
      <p:pic>
        <p:nvPicPr>
          <p:cNvPr id="4" name="Picture 2"/>
          <p:cNvPicPr>
            <a:picLocks noChangeAspect="1" noChangeArrowheads="1"/>
          </p:cNvPicPr>
          <p:nvPr/>
        </p:nvPicPr>
        <p:blipFill>
          <a:blip r:embed="rId2" cstate="print"/>
          <a:srcRect l="32615" t="5118" r="4938" b="10608"/>
          <a:stretch>
            <a:fillRect/>
          </a:stretch>
        </p:blipFill>
        <p:spPr bwMode="auto">
          <a:xfrm>
            <a:off x="3285873" y="1868558"/>
            <a:ext cx="5754764" cy="4418918"/>
          </a:xfrm>
          <a:prstGeom prst="rect">
            <a:avLst/>
          </a:prstGeom>
          <a:noFill/>
          <a:ln w="9525">
            <a:noFill/>
            <a:miter lim="800000"/>
            <a:headEnd/>
            <a:tailEnd/>
          </a:ln>
          <a:effectLst/>
        </p:spPr>
      </p:pic>
      <p:sp>
        <p:nvSpPr>
          <p:cNvPr id="5" name="Title 1"/>
          <p:cNvSpPr txBox="1">
            <a:spLocks/>
          </p:cNvSpPr>
          <p:nvPr/>
        </p:nvSpPr>
        <p:spPr>
          <a:xfrm>
            <a:off x="574365" y="167647"/>
            <a:ext cx="7972148" cy="581025"/>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2"/>
                </a:solidFill>
                <a:effectLst/>
                <a:uLnTx/>
                <a:uFillTx/>
                <a:latin typeface="+mj-lt"/>
                <a:ea typeface="+mj-ea"/>
                <a:cs typeface="+mj-cs"/>
              </a:rPr>
              <a:t>Composite Cryogenic “Total Surface Figure”</a:t>
            </a:r>
            <a:endParaRPr kumimoji="0" lang="en-US" sz="2800" b="1" i="0" u="none" strike="noStrike" kern="0" cap="none" spc="0" normalizeH="0" baseline="0" noProof="0" dirty="0">
              <a:ln>
                <a:noFill/>
              </a:ln>
              <a:solidFill>
                <a:schemeClr val="tx2"/>
              </a:solidFill>
              <a:effectLst/>
              <a:uLnTx/>
              <a:uFillTx/>
              <a:latin typeface="+mj-lt"/>
              <a:ea typeface="+mj-ea"/>
              <a:cs typeface="+mj-cs"/>
            </a:endParaRPr>
          </a:p>
        </p:txBody>
      </p:sp>
      <p:sp>
        <p:nvSpPr>
          <p:cNvPr id="6" name="TextBox 5"/>
          <p:cNvSpPr txBox="1"/>
          <p:nvPr/>
        </p:nvSpPr>
        <p:spPr>
          <a:xfrm>
            <a:off x="189831" y="6441987"/>
            <a:ext cx="3210594" cy="246221"/>
          </a:xfrm>
          <a:prstGeom prst="rect">
            <a:avLst/>
          </a:prstGeom>
          <a:noFill/>
        </p:spPr>
        <p:txBody>
          <a:bodyPr wrap="square" rtlCol="0">
            <a:spAutoFit/>
          </a:bodyPr>
          <a:lstStyle/>
          <a:p>
            <a:r>
              <a:rPr lang="en-US" sz="1000" b="0" dirty="0" smtClean="0"/>
              <a:t>The Tinsley HF number for C2 is only an estimate.</a:t>
            </a:r>
            <a:endParaRPr lang="en-US" sz="1000" b="0" dirty="0"/>
          </a:p>
        </p:txBody>
      </p:sp>
      <p:graphicFrame>
        <p:nvGraphicFramePr>
          <p:cNvPr id="7" name="Table 6"/>
          <p:cNvGraphicFramePr>
            <a:graphicFrameLocks noGrp="1"/>
          </p:cNvGraphicFramePr>
          <p:nvPr/>
        </p:nvGraphicFramePr>
        <p:xfrm>
          <a:off x="148683" y="1048190"/>
          <a:ext cx="3040565" cy="4876800"/>
        </p:xfrm>
        <a:graphic>
          <a:graphicData uri="http://schemas.openxmlformats.org/drawingml/2006/table">
            <a:tbl>
              <a:tblPr firstRow="1" bandRow="1">
                <a:tableStyleId>{2D5ABB26-0587-4C30-8999-92F81FD0307C}</a:tableStyleId>
              </a:tblPr>
              <a:tblGrid>
                <a:gridCol w="530481"/>
                <a:gridCol w="824115"/>
                <a:gridCol w="920252"/>
                <a:gridCol w="765717"/>
              </a:tblGrid>
              <a:tr h="6263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u="none" dirty="0" smtClean="0">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800" b="1" i="0" u="none" strike="noStrike" dirty="0" smtClean="0">
                        <a:solidFill>
                          <a:srgbClr val="000000"/>
                        </a:solidFill>
                        <a:latin typeface="Arial" pitchFamily="34" charset="0"/>
                        <a:cs typeface="Arial" pitchFamily="34" charset="0"/>
                      </a:endParaRPr>
                    </a:p>
                    <a:p>
                      <a:pPr algn="ctr" fontAlgn="ctr"/>
                      <a:r>
                        <a:rPr lang="en-US" sz="800" b="1" i="0" u="none" strike="noStrike" dirty="0" smtClean="0">
                          <a:solidFill>
                            <a:srgbClr val="000000"/>
                          </a:solidFill>
                          <a:latin typeface="Arial" pitchFamily="34" charset="0"/>
                          <a:cs typeface="Arial" pitchFamily="34" charset="0"/>
                        </a:rPr>
                        <a:t>Total</a:t>
                      </a:r>
                      <a:r>
                        <a:rPr lang="en-US" sz="800" b="1" i="0" u="none" strike="noStrike" baseline="0" dirty="0" smtClean="0">
                          <a:solidFill>
                            <a:srgbClr val="000000"/>
                          </a:solidFill>
                          <a:latin typeface="Arial" pitchFamily="34" charset="0"/>
                          <a:cs typeface="Arial" pitchFamily="34" charset="0"/>
                        </a:rPr>
                        <a:t> Figure</a:t>
                      </a:r>
                    </a:p>
                    <a:p>
                      <a:pPr algn="ctr" fontAlgn="ctr"/>
                      <a:endParaRPr lang="en-US" sz="800" b="1" i="0" u="none" strike="noStrike" baseline="0" dirty="0" smtClean="0">
                        <a:solidFill>
                          <a:srgbClr val="000000"/>
                        </a:solidFill>
                        <a:latin typeface="Arial" pitchFamily="34" charset="0"/>
                        <a:cs typeface="Arial" pitchFamily="34" charset="0"/>
                      </a:endParaRPr>
                    </a:p>
                    <a:p>
                      <a:pPr algn="ctr" fontAlgn="ctr"/>
                      <a:r>
                        <a:rPr lang="en-US" sz="800" b="1" i="0" u="none" strike="noStrike" dirty="0" smtClean="0">
                          <a:solidFill>
                            <a:srgbClr val="000000"/>
                          </a:solidFill>
                          <a:latin typeface="Arial" pitchFamily="34" charset="0"/>
                          <a:cs typeface="Arial" pitchFamily="34" charset="0"/>
                        </a:rPr>
                        <a:t>XRCF</a:t>
                      </a:r>
                      <a:r>
                        <a:rPr lang="en-US" sz="800" b="1" i="0" u="none" strike="noStrike" baseline="0" dirty="0" smtClean="0">
                          <a:solidFill>
                            <a:srgbClr val="000000"/>
                          </a:solidFill>
                          <a:latin typeface="Arial" pitchFamily="34" charset="0"/>
                          <a:cs typeface="Arial" pitchFamily="34" charset="0"/>
                        </a:rPr>
                        <a:t> Measurement</a:t>
                      </a:r>
                      <a:endParaRPr lang="en-US" sz="800" b="1"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1" i="0" u="none" strike="noStrike" kern="1200" dirty="0" smtClean="0">
                          <a:solidFill>
                            <a:srgbClr val="000000"/>
                          </a:solidFill>
                          <a:latin typeface="Arial" pitchFamily="34" charset="0"/>
                          <a:ea typeface="+mn-ea"/>
                          <a:cs typeface="Arial" pitchFamily="34" charset="0"/>
                        </a:rPr>
                        <a:t>Very</a:t>
                      </a:r>
                      <a:r>
                        <a:rPr lang="en-US" sz="800" b="1" i="0" u="none" strike="noStrike" kern="1200" baseline="0" dirty="0" smtClean="0">
                          <a:solidFill>
                            <a:srgbClr val="000000"/>
                          </a:solidFill>
                          <a:latin typeface="Arial" pitchFamily="34" charset="0"/>
                          <a:ea typeface="+mn-ea"/>
                          <a:cs typeface="Arial" pitchFamily="34" charset="0"/>
                        </a:rPr>
                        <a:t> High Freq</a:t>
                      </a:r>
                    </a:p>
                    <a:p>
                      <a:r>
                        <a:rPr lang="en-US" sz="800" b="1" i="0" u="none" strike="noStrike" kern="1200" dirty="0" smtClean="0">
                          <a:solidFill>
                            <a:srgbClr val="000000"/>
                          </a:solidFill>
                          <a:latin typeface="Arial" pitchFamily="34" charset="0"/>
                          <a:ea typeface="+mn-ea"/>
                          <a:cs typeface="Arial" pitchFamily="34" charset="0"/>
                        </a:rPr>
                        <a:t>Sub Aperture </a:t>
                      </a:r>
                      <a:endParaRPr lang="en-US" sz="800" b="1" i="0" u="none" strike="noStrike" kern="1200" baseline="0" dirty="0" smtClean="0">
                        <a:solidFill>
                          <a:srgbClr val="000000"/>
                        </a:solidFill>
                        <a:latin typeface="Arial" pitchFamily="34" charset="0"/>
                        <a:ea typeface="+mn-ea"/>
                        <a:cs typeface="Arial" pitchFamily="34" charset="0"/>
                      </a:endParaRPr>
                    </a:p>
                    <a:p>
                      <a:endParaRPr lang="en-US" sz="800" b="1" i="0" u="none" strike="noStrike" kern="1200" baseline="0" dirty="0" smtClean="0">
                        <a:solidFill>
                          <a:srgbClr val="000000"/>
                        </a:solidFill>
                        <a:latin typeface="Arial" pitchFamily="34" charset="0"/>
                        <a:ea typeface="+mn-ea"/>
                        <a:cs typeface="Arial" pitchFamily="34" charset="0"/>
                      </a:endParaRPr>
                    </a:p>
                    <a:p>
                      <a:r>
                        <a:rPr lang="en-US" sz="800" b="1" i="0" u="none" strike="noStrike" kern="1200" dirty="0" smtClean="0">
                          <a:solidFill>
                            <a:srgbClr val="000000"/>
                          </a:solidFill>
                          <a:latin typeface="Arial" pitchFamily="34" charset="0"/>
                          <a:ea typeface="+mn-ea"/>
                          <a:cs typeface="Arial" pitchFamily="34" charset="0"/>
                        </a:rPr>
                        <a:t>Tinsley </a:t>
                      </a:r>
                    </a:p>
                    <a:p>
                      <a:r>
                        <a:rPr lang="en-US" sz="800" b="1" i="0" u="none" strike="noStrike" kern="1200" dirty="0" smtClean="0">
                          <a:solidFill>
                            <a:srgbClr val="000000"/>
                          </a:solidFill>
                          <a:latin typeface="Arial" pitchFamily="34" charset="0"/>
                          <a:ea typeface="+mn-ea"/>
                          <a:cs typeface="Arial" pitchFamily="34" charset="0"/>
                        </a:rPr>
                        <a:t>Measurement</a:t>
                      </a:r>
                      <a:endParaRPr lang="en-US" sz="800" b="1" i="0" u="none" strike="noStrike" kern="1200" dirty="0">
                        <a:solidFill>
                          <a:srgbClr val="000000"/>
                        </a:solidFill>
                        <a:latin typeface="Arial" pitchFamily="34" charset="0"/>
                        <a:ea typeface="+mn-ea"/>
                        <a:cs typeface="Arial" pitchFamily="34" charset="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b="1" i="0" u="none" strike="noStrike" kern="1200" dirty="0" smtClean="0">
                          <a:solidFill>
                            <a:srgbClr val="000000"/>
                          </a:solidFill>
                          <a:latin typeface="Arial" pitchFamily="34" charset="0"/>
                          <a:ea typeface="+mn-ea"/>
                          <a:cs typeface="Arial" pitchFamily="34" charset="0"/>
                        </a:rPr>
                        <a:t>Metrology Uncertainty</a:t>
                      </a:r>
                      <a:endParaRPr lang="en-US" sz="800" b="1" i="0" u="none" strike="noStrike" kern="1200" dirty="0">
                        <a:solidFill>
                          <a:srgbClr val="000000"/>
                        </a:solidFill>
                        <a:latin typeface="Arial" pitchFamily="34" charset="0"/>
                        <a:ea typeface="+mn-ea"/>
                        <a:cs typeface="Arial" pitchFamily="34" charset="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A1</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smtClean="0">
                          <a:latin typeface="Arial" pitchFamily="34" charset="0"/>
                          <a:cs typeface="Arial" pitchFamily="34" charset="0"/>
                        </a:rPr>
                        <a:t>17.7</a:t>
                      </a:r>
                      <a:endParaRPr lang="en-US" sz="800" b="0" dirty="0">
                        <a:latin typeface="Arial" pitchFamily="34" charset="0"/>
                        <a:cs typeface="Arial" pitchFamily="34" charset="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smtClean="0">
                          <a:latin typeface="Arial" pitchFamily="34" charset="0"/>
                          <a:cs typeface="Arial" pitchFamily="34" charset="0"/>
                        </a:rPr>
                        <a:t>2.9</a:t>
                      </a:r>
                      <a:endParaRPr lang="en-US" sz="800" b="0" dirty="0">
                        <a:latin typeface="Arial" pitchFamily="34" charset="0"/>
                        <a:cs typeface="Arial" pitchFamily="34" charset="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smtClean="0">
                          <a:latin typeface="Arial" pitchFamily="34" charset="0"/>
                          <a:cs typeface="Arial" pitchFamily="34" charset="0"/>
                        </a:rPr>
                        <a:t>8.0</a:t>
                      </a:r>
                      <a:endParaRPr lang="en-US" sz="800" b="0" dirty="0">
                        <a:latin typeface="Arial" pitchFamily="34" charset="0"/>
                        <a:cs typeface="Arial" pitchFamily="34" charset="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A2</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21.9</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3.4</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8.0</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A3</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21.0</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5.8</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8.0</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A4</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16.8</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3.2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8.0</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A5</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15.7</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5.0</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8.0</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A6</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44.0</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4.5</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8.0</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B2</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17.8</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5.7</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B3</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18.2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4.2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B5</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18.0</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3.9</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B6</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17.0</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4.0</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B7</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22.2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4.3</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B8</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23.3</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4.6</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C1</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21.5</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5.1</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C2</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19.5</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6.0</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C3</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17.8</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3.2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C4</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39.2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5.0</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C5</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20.1</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4.2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dirty="0" smtClean="0">
                          <a:latin typeface="Arial" pitchFamily="34" charset="0"/>
                          <a:cs typeface="Arial" pitchFamily="34" charset="0"/>
                        </a:rPr>
                        <a:t>C6</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23.3</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5.4</a:t>
                      </a: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smtClean="0">
                          <a:solidFill>
                            <a:srgbClr val="000000"/>
                          </a:solidFill>
                          <a:latin typeface="Arial" pitchFamily="34" charset="0"/>
                          <a:cs typeface="Arial" pitchFamily="34" charset="0"/>
                        </a:rPr>
                        <a:t>8.2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r>
              <a:tr h="2105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u="none" baseline="0" dirty="0" smtClean="0">
                          <a:latin typeface="Arial" pitchFamily="34" charset="0"/>
                          <a:cs typeface="Arial" pitchFamily="34" charset="0"/>
                        </a:rPr>
                        <a:t>Weighted RMS</a:t>
                      </a:r>
                      <a:endParaRPr lang="en-US" sz="800" b="0" u="none" dirty="0" smtClean="0">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55563" indent="0" algn="ctr" fontAlgn="ctr"/>
                      <a:r>
                        <a:rPr lang="en-US" sz="800" b="0" i="0" u="none" strike="noStrike" dirty="0" smtClean="0">
                          <a:solidFill>
                            <a:srgbClr val="000000"/>
                          </a:solidFill>
                          <a:latin typeface="Arial" pitchFamily="34" charset="0"/>
                          <a:cs typeface="Arial" pitchFamily="34" charset="0"/>
                        </a:rPr>
                        <a:t>23.2*</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800" b="0" i="0" u="none" strike="noStrike" dirty="0" smtClean="0">
                          <a:solidFill>
                            <a:srgbClr val="000000"/>
                          </a:solidFill>
                          <a:latin typeface="Arial" pitchFamily="34" charset="0"/>
                          <a:cs typeface="Arial" pitchFamily="34" charset="0"/>
                        </a:rPr>
                        <a:t>4.6</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800" b="0" i="0" u="none" strike="noStrike" dirty="0" smtClean="0">
                          <a:solidFill>
                            <a:srgbClr val="000000"/>
                          </a:solidFill>
                          <a:latin typeface="Arial" pitchFamily="34" charset="0"/>
                          <a:cs typeface="Arial" pitchFamily="34" charset="0"/>
                        </a:rPr>
                        <a:t>8.1</a:t>
                      </a:r>
                      <a:endParaRPr lang="en-US" sz="800" b="0" i="0" u="none" strike="noStrike" dirty="0">
                        <a:solidFill>
                          <a:srgbClr val="000000"/>
                        </a:solidFill>
                        <a:latin typeface="Arial" pitchFamily="34" charset="0"/>
                        <a:cs typeface="Arial" pitchFamily="34" charset="0"/>
                      </a:endParaRPr>
                    </a:p>
                  </a:txBody>
                  <a:tcPr marL="45720" marR="4572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sp>
        <p:nvSpPr>
          <p:cNvPr id="8" name="TextBox 7"/>
          <p:cNvSpPr txBox="1"/>
          <p:nvPr/>
        </p:nvSpPr>
        <p:spPr>
          <a:xfrm>
            <a:off x="146741" y="5965545"/>
            <a:ext cx="3042508" cy="261610"/>
          </a:xfrm>
          <a:prstGeom prst="rect">
            <a:avLst/>
          </a:prstGeom>
          <a:solidFill>
            <a:schemeClr val="accent1"/>
          </a:solidFill>
          <a:ln>
            <a:solidFill>
              <a:schemeClr val="tx1"/>
            </a:solidFill>
          </a:ln>
        </p:spPr>
        <p:txBody>
          <a:bodyPr wrap="square" rtlCol="0">
            <a:spAutoFit/>
          </a:bodyPr>
          <a:lstStyle/>
          <a:p>
            <a:r>
              <a:rPr lang="en-US" sz="1100" dirty="0" smtClean="0"/>
              <a:t>Total   =  rss(23.2, 4.6, 8.1)  =   25.0 nm rms</a:t>
            </a:r>
            <a:endParaRPr lang="en-US" sz="1100" dirty="0"/>
          </a:p>
        </p:txBody>
      </p:sp>
      <p:sp>
        <p:nvSpPr>
          <p:cNvPr id="9" name="TextBox 8"/>
          <p:cNvSpPr txBox="1"/>
          <p:nvPr/>
        </p:nvSpPr>
        <p:spPr>
          <a:xfrm>
            <a:off x="156699" y="6256895"/>
            <a:ext cx="1277914" cy="246221"/>
          </a:xfrm>
          <a:prstGeom prst="rect">
            <a:avLst/>
          </a:prstGeom>
          <a:noFill/>
        </p:spPr>
        <p:txBody>
          <a:bodyPr wrap="none" rtlCol="0">
            <a:spAutoFit/>
          </a:bodyPr>
          <a:lstStyle/>
          <a:p>
            <a:r>
              <a:rPr lang="en-US" sz="1000" dirty="0" smtClean="0"/>
              <a:t>* Composite Figure</a:t>
            </a:r>
            <a:endParaRPr lang="en-US" sz="1000" dirty="0"/>
          </a:p>
        </p:txBody>
      </p:sp>
      <p:sp>
        <p:nvSpPr>
          <p:cNvPr id="10" name="TextBox 9"/>
          <p:cNvSpPr txBox="1"/>
          <p:nvPr/>
        </p:nvSpPr>
        <p:spPr>
          <a:xfrm>
            <a:off x="5137509" y="4715085"/>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A1</a:t>
            </a:r>
          </a:p>
          <a:p>
            <a:pPr algn="ctr">
              <a:lnSpc>
                <a:spcPts val="1400"/>
              </a:lnSpc>
              <a:spcBef>
                <a:spcPts val="0"/>
              </a:spcBef>
              <a:spcAft>
                <a:spcPts val="0"/>
              </a:spcAft>
              <a:buNone/>
            </a:pPr>
            <a:r>
              <a:rPr lang="en-US" sz="1000" dirty="0" smtClean="0">
                <a:latin typeface="Arial" pitchFamily="34" charset="0"/>
                <a:cs typeface="Arial" pitchFamily="34" charset="0"/>
              </a:rPr>
              <a:t>17.7</a:t>
            </a:r>
            <a:endParaRPr lang="en-US" sz="1000" dirty="0">
              <a:latin typeface="Arial" pitchFamily="34" charset="0"/>
              <a:cs typeface="Arial" pitchFamily="34" charset="0"/>
            </a:endParaRPr>
          </a:p>
        </p:txBody>
      </p:sp>
      <p:sp>
        <p:nvSpPr>
          <p:cNvPr id="11" name="TextBox 10"/>
          <p:cNvSpPr txBox="1"/>
          <p:nvPr/>
        </p:nvSpPr>
        <p:spPr>
          <a:xfrm>
            <a:off x="5936680" y="4302489"/>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A4</a:t>
            </a:r>
          </a:p>
          <a:p>
            <a:pPr algn="ctr">
              <a:lnSpc>
                <a:spcPts val="1400"/>
              </a:lnSpc>
              <a:spcBef>
                <a:spcPts val="0"/>
              </a:spcBef>
              <a:spcAft>
                <a:spcPts val="0"/>
              </a:spcAft>
              <a:buNone/>
            </a:pPr>
            <a:r>
              <a:rPr lang="en-US" sz="1000" dirty="0" smtClean="0">
                <a:latin typeface="Arial" pitchFamily="34" charset="0"/>
                <a:cs typeface="Arial" pitchFamily="34" charset="0"/>
              </a:rPr>
              <a:t>16.8</a:t>
            </a:r>
            <a:endParaRPr lang="en-US" sz="1000" dirty="0">
              <a:latin typeface="Arial" pitchFamily="34" charset="0"/>
              <a:cs typeface="Arial" pitchFamily="34" charset="0"/>
            </a:endParaRPr>
          </a:p>
        </p:txBody>
      </p:sp>
      <p:sp>
        <p:nvSpPr>
          <p:cNvPr id="12" name="TextBox 11"/>
          <p:cNvSpPr txBox="1"/>
          <p:nvPr/>
        </p:nvSpPr>
        <p:spPr>
          <a:xfrm>
            <a:off x="4375509" y="4295056"/>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A2</a:t>
            </a:r>
          </a:p>
          <a:p>
            <a:pPr algn="ctr">
              <a:lnSpc>
                <a:spcPts val="1400"/>
              </a:lnSpc>
              <a:spcBef>
                <a:spcPts val="0"/>
              </a:spcBef>
              <a:spcAft>
                <a:spcPts val="0"/>
              </a:spcAft>
              <a:buNone/>
            </a:pPr>
            <a:r>
              <a:rPr lang="en-US" sz="1000" dirty="0" smtClean="0">
                <a:latin typeface="Arial" pitchFamily="34" charset="0"/>
                <a:cs typeface="Arial" pitchFamily="34" charset="0"/>
              </a:rPr>
              <a:t>21.9</a:t>
            </a:r>
            <a:endParaRPr lang="en-US" sz="1000" dirty="0">
              <a:latin typeface="Arial" pitchFamily="34" charset="0"/>
              <a:cs typeface="Arial" pitchFamily="34" charset="0"/>
            </a:endParaRPr>
          </a:p>
        </p:txBody>
      </p:sp>
      <p:sp>
        <p:nvSpPr>
          <p:cNvPr id="13" name="TextBox 12"/>
          <p:cNvSpPr txBox="1"/>
          <p:nvPr/>
        </p:nvSpPr>
        <p:spPr>
          <a:xfrm>
            <a:off x="5929243" y="3410392"/>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A5</a:t>
            </a:r>
          </a:p>
          <a:p>
            <a:pPr algn="ctr">
              <a:lnSpc>
                <a:spcPts val="1400"/>
              </a:lnSpc>
              <a:spcBef>
                <a:spcPts val="0"/>
              </a:spcBef>
              <a:spcAft>
                <a:spcPts val="0"/>
              </a:spcAft>
              <a:buNone/>
            </a:pPr>
            <a:r>
              <a:rPr lang="en-US" sz="1000" dirty="0" smtClean="0">
                <a:latin typeface="Arial" pitchFamily="34" charset="0"/>
                <a:cs typeface="Arial" pitchFamily="34" charset="0"/>
              </a:rPr>
              <a:t>15.7</a:t>
            </a:r>
            <a:endParaRPr lang="en-US" sz="1000" dirty="0">
              <a:latin typeface="Arial" pitchFamily="34" charset="0"/>
              <a:cs typeface="Arial" pitchFamily="34" charset="0"/>
            </a:endParaRPr>
          </a:p>
        </p:txBody>
      </p:sp>
      <p:sp>
        <p:nvSpPr>
          <p:cNvPr id="14" name="TextBox 13"/>
          <p:cNvSpPr txBox="1"/>
          <p:nvPr/>
        </p:nvSpPr>
        <p:spPr>
          <a:xfrm>
            <a:off x="5163527" y="5581163"/>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B6</a:t>
            </a:r>
          </a:p>
          <a:p>
            <a:pPr algn="ctr">
              <a:lnSpc>
                <a:spcPts val="1400"/>
              </a:lnSpc>
              <a:spcBef>
                <a:spcPts val="0"/>
              </a:spcBef>
              <a:spcAft>
                <a:spcPts val="0"/>
              </a:spcAft>
              <a:buNone/>
            </a:pPr>
            <a:r>
              <a:rPr lang="en-US" sz="1000" dirty="0" smtClean="0">
                <a:latin typeface="Arial" pitchFamily="34" charset="0"/>
                <a:cs typeface="Arial" pitchFamily="34" charset="0"/>
              </a:rPr>
              <a:t>17.0</a:t>
            </a:r>
            <a:endParaRPr lang="en-US" sz="1000" dirty="0">
              <a:latin typeface="Arial" pitchFamily="34" charset="0"/>
              <a:cs typeface="Arial" pitchFamily="34" charset="0"/>
            </a:endParaRPr>
          </a:p>
        </p:txBody>
      </p:sp>
      <p:sp>
        <p:nvSpPr>
          <p:cNvPr id="15" name="TextBox 14"/>
          <p:cNvSpPr txBox="1"/>
          <p:nvPr/>
        </p:nvSpPr>
        <p:spPr>
          <a:xfrm>
            <a:off x="5906943" y="5142548"/>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C4</a:t>
            </a:r>
          </a:p>
          <a:p>
            <a:pPr algn="ctr">
              <a:lnSpc>
                <a:spcPts val="1400"/>
              </a:lnSpc>
              <a:spcBef>
                <a:spcPts val="0"/>
              </a:spcBef>
              <a:spcAft>
                <a:spcPts val="0"/>
              </a:spcAft>
              <a:buNone/>
            </a:pPr>
            <a:r>
              <a:rPr lang="en-US" sz="1000" dirty="0" smtClean="0">
                <a:latin typeface="Arial" pitchFamily="34" charset="0"/>
                <a:cs typeface="Arial" pitchFamily="34" charset="0"/>
              </a:rPr>
              <a:t>39.2</a:t>
            </a:r>
            <a:endParaRPr lang="en-US" sz="1000" dirty="0">
              <a:latin typeface="Arial" pitchFamily="34" charset="0"/>
              <a:cs typeface="Arial" pitchFamily="34" charset="0"/>
            </a:endParaRPr>
          </a:p>
        </p:txBody>
      </p:sp>
      <p:sp>
        <p:nvSpPr>
          <p:cNvPr id="16" name="TextBox 15"/>
          <p:cNvSpPr txBox="1"/>
          <p:nvPr/>
        </p:nvSpPr>
        <p:spPr>
          <a:xfrm>
            <a:off x="4376834" y="3397884"/>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A3</a:t>
            </a:r>
            <a:endParaRPr lang="en-US" sz="1000" dirty="0">
              <a:latin typeface="Arial" pitchFamily="34" charset="0"/>
              <a:cs typeface="Arial" pitchFamily="34" charset="0"/>
            </a:endParaRPr>
          </a:p>
          <a:p>
            <a:pPr algn="ctr">
              <a:lnSpc>
                <a:spcPts val="1400"/>
              </a:lnSpc>
              <a:spcBef>
                <a:spcPts val="0"/>
              </a:spcBef>
              <a:spcAft>
                <a:spcPts val="0"/>
              </a:spcAft>
              <a:buNone/>
            </a:pPr>
            <a:r>
              <a:rPr lang="en-US" sz="1000" dirty="0" smtClean="0">
                <a:latin typeface="Arial" pitchFamily="34" charset="0"/>
                <a:cs typeface="Arial" pitchFamily="34" charset="0"/>
              </a:rPr>
              <a:t>21.0</a:t>
            </a:r>
          </a:p>
        </p:txBody>
      </p:sp>
      <p:sp>
        <p:nvSpPr>
          <p:cNvPr id="17" name="TextBox 16"/>
          <p:cNvSpPr txBox="1"/>
          <p:nvPr/>
        </p:nvSpPr>
        <p:spPr>
          <a:xfrm>
            <a:off x="3638688" y="4703223"/>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B5</a:t>
            </a:r>
            <a:endParaRPr lang="en-US" sz="1000" dirty="0">
              <a:latin typeface="Arial" pitchFamily="34" charset="0"/>
              <a:cs typeface="Arial" pitchFamily="34" charset="0"/>
            </a:endParaRPr>
          </a:p>
          <a:p>
            <a:pPr algn="ctr">
              <a:lnSpc>
                <a:spcPts val="1400"/>
              </a:lnSpc>
              <a:spcBef>
                <a:spcPts val="0"/>
              </a:spcBef>
              <a:spcAft>
                <a:spcPts val="0"/>
              </a:spcAft>
              <a:buNone/>
            </a:pPr>
            <a:r>
              <a:rPr lang="en-US" sz="1000" dirty="0" smtClean="0">
                <a:latin typeface="Arial" pitchFamily="34" charset="0"/>
                <a:cs typeface="Arial" pitchFamily="34" charset="0"/>
              </a:rPr>
              <a:t>18.1</a:t>
            </a:r>
          </a:p>
        </p:txBody>
      </p:sp>
      <p:sp>
        <p:nvSpPr>
          <p:cNvPr id="18" name="TextBox 17"/>
          <p:cNvSpPr txBox="1"/>
          <p:nvPr/>
        </p:nvSpPr>
        <p:spPr>
          <a:xfrm>
            <a:off x="4379484" y="5149822"/>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C5</a:t>
            </a:r>
            <a:endParaRPr lang="en-US" sz="1000" dirty="0">
              <a:latin typeface="Arial" pitchFamily="34" charset="0"/>
              <a:cs typeface="Arial" pitchFamily="34" charset="0"/>
            </a:endParaRPr>
          </a:p>
          <a:p>
            <a:pPr algn="ctr">
              <a:lnSpc>
                <a:spcPts val="1400"/>
              </a:lnSpc>
              <a:spcBef>
                <a:spcPts val="0"/>
              </a:spcBef>
              <a:spcAft>
                <a:spcPts val="0"/>
              </a:spcAft>
              <a:buNone/>
            </a:pPr>
            <a:r>
              <a:rPr lang="en-US" sz="1000" dirty="0" smtClean="0">
                <a:latin typeface="Arial" pitchFamily="34" charset="0"/>
                <a:cs typeface="Arial" pitchFamily="34" charset="0"/>
              </a:rPr>
              <a:t>20.1</a:t>
            </a:r>
          </a:p>
        </p:txBody>
      </p:sp>
      <p:sp>
        <p:nvSpPr>
          <p:cNvPr id="19" name="TextBox 18"/>
          <p:cNvSpPr txBox="1"/>
          <p:nvPr/>
        </p:nvSpPr>
        <p:spPr>
          <a:xfrm>
            <a:off x="6661509" y="4696596"/>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B3</a:t>
            </a:r>
            <a:endParaRPr lang="en-US" sz="1000" dirty="0">
              <a:latin typeface="Arial" pitchFamily="34" charset="0"/>
              <a:cs typeface="Arial" pitchFamily="34" charset="0"/>
            </a:endParaRPr>
          </a:p>
          <a:p>
            <a:pPr algn="ctr">
              <a:lnSpc>
                <a:spcPts val="1400"/>
              </a:lnSpc>
              <a:spcBef>
                <a:spcPts val="0"/>
              </a:spcBef>
              <a:spcAft>
                <a:spcPts val="0"/>
              </a:spcAft>
              <a:buNone/>
            </a:pPr>
            <a:r>
              <a:rPr lang="en-US" sz="1000" dirty="0" smtClean="0">
                <a:latin typeface="Arial" pitchFamily="34" charset="0"/>
                <a:cs typeface="Arial" pitchFamily="34" charset="0"/>
              </a:rPr>
              <a:t>18.3</a:t>
            </a:r>
          </a:p>
        </p:txBody>
      </p:sp>
      <p:sp>
        <p:nvSpPr>
          <p:cNvPr id="20" name="TextBox 19"/>
          <p:cNvSpPr txBox="1"/>
          <p:nvPr/>
        </p:nvSpPr>
        <p:spPr>
          <a:xfrm>
            <a:off x="6654884" y="2948635"/>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B8</a:t>
            </a:r>
            <a:endParaRPr lang="en-US" sz="1000" dirty="0">
              <a:latin typeface="Arial" pitchFamily="34" charset="0"/>
              <a:cs typeface="Arial" pitchFamily="34" charset="0"/>
            </a:endParaRPr>
          </a:p>
          <a:p>
            <a:pPr algn="ctr">
              <a:lnSpc>
                <a:spcPts val="1400"/>
              </a:lnSpc>
              <a:spcBef>
                <a:spcPts val="0"/>
              </a:spcBef>
              <a:spcAft>
                <a:spcPts val="0"/>
              </a:spcAft>
              <a:buNone/>
            </a:pPr>
            <a:r>
              <a:rPr lang="en-US" sz="1000" dirty="0" smtClean="0">
                <a:latin typeface="Arial" pitchFamily="34" charset="0"/>
                <a:cs typeface="Arial" pitchFamily="34" charset="0"/>
              </a:rPr>
              <a:t>23.3</a:t>
            </a:r>
          </a:p>
        </p:txBody>
      </p:sp>
      <p:sp>
        <p:nvSpPr>
          <p:cNvPr id="21" name="TextBox 20"/>
          <p:cNvSpPr txBox="1"/>
          <p:nvPr/>
        </p:nvSpPr>
        <p:spPr>
          <a:xfrm>
            <a:off x="6672112" y="3824603"/>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C3</a:t>
            </a:r>
            <a:endParaRPr lang="en-US" sz="1000" dirty="0">
              <a:latin typeface="Arial" pitchFamily="34" charset="0"/>
              <a:cs typeface="Arial" pitchFamily="34" charset="0"/>
            </a:endParaRPr>
          </a:p>
          <a:p>
            <a:pPr algn="ctr">
              <a:lnSpc>
                <a:spcPts val="1400"/>
              </a:lnSpc>
              <a:spcBef>
                <a:spcPts val="0"/>
              </a:spcBef>
              <a:spcAft>
                <a:spcPts val="0"/>
              </a:spcAft>
              <a:buNone/>
            </a:pPr>
            <a:r>
              <a:rPr lang="en-US" sz="1000" dirty="0" smtClean="0">
                <a:latin typeface="Arial" pitchFamily="34" charset="0"/>
                <a:cs typeface="Arial" pitchFamily="34" charset="0"/>
              </a:rPr>
              <a:t>17.8</a:t>
            </a:r>
          </a:p>
        </p:txBody>
      </p:sp>
      <p:sp>
        <p:nvSpPr>
          <p:cNvPr id="22" name="TextBox 21"/>
          <p:cNvSpPr txBox="1"/>
          <p:nvPr/>
        </p:nvSpPr>
        <p:spPr>
          <a:xfrm>
            <a:off x="3632642" y="3825186"/>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C6</a:t>
            </a:r>
          </a:p>
          <a:p>
            <a:pPr algn="ctr">
              <a:lnSpc>
                <a:spcPts val="1400"/>
              </a:lnSpc>
              <a:spcBef>
                <a:spcPts val="0"/>
              </a:spcBef>
              <a:spcAft>
                <a:spcPts val="0"/>
              </a:spcAft>
              <a:buNone/>
            </a:pPr>
            <a:r>
              <a:rPr lang="en-US" sz="1000" dirty="0" smtClean="0">
                <a:latin typeface="Arial" pitchFamily="34" charset="0"/>
                <a:cs typeface="Arial" pitchFamily="34" charset="0"/>
              </a:rPr>
              <a:t>23.3</a:t>
            </a:r>
            <a:endParaRPr lang="en-US" sz="1000" dirty="0">
              <a:latin typeface="Arial" pitchFamily="34" charset="0"/>
              <a:cs typeface="Arial" pitchFamily="34" charset="0"/>
            </a:endParaRPr>
          </a:p>
        </p:txBody>
      </p:sp>
      <p:sp>
        <p:nvSpPr>
          <p:cNvPr id="23" name="TextBox 22"/>
          <p:cNvSpPr txBox="1"/>
          <p:nvPr/>
        </p:nvSpPr>
        <p:spPr>
          <a:xfrm>
            <a:off x="3618064" y="2935966"/>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B2</a:t>
            </a:r>
          </a:p>
          <a:p>
            <a:pPr algn="ctr">
              <a:lnSpc>
                <a:spcPts val="1400"/>
              </a:lnSpc>
              <a:spcBef>
                <a:spcPts val="0"/>
              </a:spcBef>
              <a:spcAft>
                <a:spcPts val="0"/>
              </a:spcAft>
              <a:buNone/>
            </a:pPr>
            <a:r>
              <a:rPr lang="en-US" sz="1000" dirty="0" smtClean="0">
                <a:latin typeface="Arial" pitchFamily="34" charset="0"/>
                <a:cs typeface="Arial" pitchFamily="34" charset="0"/>
              </a:rPr>
              <a:t>17.8</a:t>
            </a:r>
            <a:endParaRPr lang="en-US" sz="1000" dirty="0">
              <a:latin typeface="Arial" pitchFamily="34" charset="0"/>
              <a:cs typeface="Arial" pitchFamily="34" charset="0"/>
            </a:endParaRPr>
          </a:p>
        </p:txBody>
      </p:sp>
      <p:sp>
        <p:nvSpPr>
          <p:cNvPr id="24" name="TextBox 23"/>
          <p:cNvSpPr txBox="1"/>
          <p:nvPr/>
        </p:nvSpPr>
        <p:spPr>
          <a:xfrm>
            <a:off x="4381389" y="2514546"/>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C2</a:t>
            </a:r>
          </a:p>
          <a:p>
            <a:pPr algn="ctr">
              <a:lnSpc>
                <a:spcPts val="1400"/>
              </a:lnSpc>
              <a:spcBef>
                <a:spcPts val="0"/>
              </a:spcBef>
              <a:spcAft>
                <a:spcPts val="0"/>
              </a:spcAft>
              <a:buNone/>
            </a:pPr>
            <a:r>
              <a:rPr lang="en-US" sz="1000" dirty="0" smtClean="0">
                <a:latin typeface="Arial" pitchFamily="34" charset="0"/>
                <a:cs typeface="Arial" pitchFamily="34" charset="0"/>
              </a:rPr>
              <a:t>19.5</a:t>
            </a:r>
            <a:endParaRPr lang="en-US" sz="1000" dirty="0">
              <a:latin typeface="Arial" pitchFamily="34" charset="0"/>
              <a:cs typeface="Arial" pitchFamily="34" charset="0"/>
            </a:endParaRPr>
          </a:p>
        </p:txBody>
      </p:sp>
      <p:sp>
        <p:nvSpPr>
          <p:cNvPr id="25" name="TextBox 24"/>
          <p:cNvSpPr txBox="1"/>
          <p:nvPr/>
        </p:nvSpPr>
        <p:spPr>
          <a:xfrm>
            <a:off x="5136764" y="2935965"/>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A6</a:t>
            </a:r>
          </a:p>
          <a:p>
            <a:pPr algn="ctr">
              <a:lnSpc>
                <a:spcPts val="1400"/>
              </a:lnSpc>
              <a:spcBef>
                <a:spcPts val="0"/>
              </a:spcBef>
              <a:spcAft>
                <a:spcPts val="0"/>
              </a:spcAft>
              <a:buNone/>
            </a:pPr>
            <a:r>
              <a:rPr lang="en-US" sz="1000" dirty="0" smtClean="0">
                <a:latin typeface="Arial" pitchFamily="34" charset="0"/>
                <a:cs typeface="Arial" pitchFamily="34" charset="0"/>
              </a:rPr>
              <a:t>44.0</a:t>
            </a:r>
            <a:endParaRPr lang="en-US" sz="1000" dirty="0">
              <a:latin typeface="Arial" pitchFamily="34" charset="0"/>
              <a:cs typeface="Arial" pitchFamily="34" charset="0"/>
            </a:endParaRPr>
          </a:p>
        </p:txBody>
      </p:sp>
      <p:sp>
        <p:nvSpPr>
          <p:cNvPr id="26" name="TextBox 25"/>
          <p:cNvSpPr txBox="1"/>
          <p:nvPr/>
        </p:nvSpPr>
        <p:spPr>
          <a:xfrm>
            <a:off x="5122187" y="2070599"/>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B7</a:t>
            </a:r>
          </a:p>
          <a:p>
            <a:pPr algn="ctr">
              <a:lnSpc>
                <a:spcPts val="1400"/>
              </a:lnSpc>
              <a:spcBef>
                <a:spcPts val="0"/>
              </a:spcBef>
              <a:spcAft>
                <a:spcPts val="0"/>
              </a:spcAft>
              <a:buNone/>
            </a:pPr>
            <a:r>
              <a:rPr lang="en-US" sz="1000" dirty="0" smtClean="0">
                <a:latin typeface="Arial" pitchFamily="34" charset="0"/>
                <a:cs typeface="Arial" pitchFamily="34" charset="0"/>
              </a:rPr>
              <a:t>22.2</a:t>
            </a:r>
            <a:endParaRPr lang="en-US" sz="1000" dirty="0">
              <a:latin typeface="Arial" pitchFamily="34" charset="0"/>
              <a:cs typeface="Arial" pitchFamily="34" charset="0"/>
            </a:endParaRPr>
          </a:p>
        </p:txBody>
      </p:sp>
      <p:sp>
        <p:nvSpPr>
          <p:cNvPr id="27" name="TextBox 26"/>
          <p:cNvSpPr txBox="1"/>
          <p:nvPr/>
        </p:nvSpPr>
        <p:spPr>
          <a:xfrm>
            <a:off x="5901415" y="2499968"/>
            <a:ext cx="431529" cy="451406"/>
          </a:xfrm>
          <a:prstGeom prst="rect">
            <a:avLst/>
          </a:prstGeom>
          <a:noFill/>
        </p:spPr>
        <p:txBody>
          <a:bodyPr wrap="none" rtlCol="0">
            <a:spAutoFit/>
          </a:bodyPr>
          <a:lstStyle/>
          <a:p>
            <a:pPr algn="ctr">
              <a:lnSpc>
                <a:spcPts val="1400"/>
              </a:lnSpc>
              <a:spcBef>
                <a:spcPts val="0"/>
              </a:spcBef>
              <a:spcAft>
                <a:spcPts val="0"/>
              </a:spcAft>
              <a:buNone/>
            </a:pPr>
            <a:r>
              <a:rPr lang="en-US" sz="1000" dirty="0" smtClean="0">
                <a:latin typeface="Arial" pitchFamily="34" charset="0"/>
                <a:cs typeface="Arial" pitchFamily="34" charset="0"/>
              </a:rPr>
              <a:t>C1</a:t>
            </a:r>
          </a:p>
          <a:p>
            <a:pPr algn="ctr">
              <a:lnSpc>
                <a:spcPts val="1400"/>
              </a:lnSpc>
              <a:spcBef>
                <a:spcPts val="0"/>
              </a:spcBef>
              <a:spcAft>
                <a:spcPts val="0"/>
              </a:spcAft>
              <a:buNone/>
            </a:pPr>
            <a:r>
              <a:rPr lang="en-US" sz="1000" dirty="0" smtClean="0">
                <a:latin typeface="Arial" pitchFamily="34" charset="0"/>
                <a:cs typeface="Arial" pitchFamily="34" charset="0"/>
              </a:rPr>
              <a:t>21.5</a:t>
            </a:r>
            <a:endParaRPr lang="en-US" sz="1000" dirty="0">
              <a:latin typeface="Arial" pitchFamily="34" charset="0"/>
              <a:cs typeface="Arial" pitchFamily="34" charset="0"/>
            </a:endParaRPr>
          </a:p>
        </p:txBody>
      </p:sp>
      <p:sp>
        <p:nvSpPr>
          <p:cNvPr id="29" name="TextBox 28"/>
          <p:cNvSpPr txBox="1"/>
          <p:nvPr/>
        </p:nvSpPr>
        <p:spPr>
          <a:xfrm>
            <a:off x="3196425" y="1052246"/>
            <a:ext cx="5947576" cy="523220"/>
          </a:xfrm>
          <a:prstGeom prst="rect">
            <a:avLst/>
          </a:prstGeom>
          <a:solidFill>
            <a:schemeClr val="tx2">
              <a:lumMod val="50000"/>
            </a:schemeClr>
          </a:solidFill>
        </p:spPr>
        <p:txBody>
          <a:bodyPr wrap="square" rtlCol="0">
            <a:spAutoFit/>
          </a:bodyPr>
          <a:lstStyle/>
          <a:p>
            <a:pPr marL="631825">
              <a:tabLst>
                <a:tab pos="2346325" algn="l"/>
                <a:tab pos="2632075" algn="l"/>
                <a:tab pos="2973388" algn="l"/>
                <a:tab pos="3203575" algn="l"/>
              </a:tabLst>
            </a:pPr>
            <a:r>
              <a:rPr lang="en-US" dirty="0" smtClean="0">
                <a:solidFill>
                  <a:schemeClr val="bg1"/>
                </a:solidFill>
              </a:rPr>
              <a:t>                                  Requirement	=	25.8 nm rms</a:t>
            </a:r>
          </a:p>
          <a:p>
            <a:pPr marL="631825">
              <a:tabLst>
                <a:tab pos="2346325" algn="l"/>
                <a:tab pos="2632075" algn="l"/>
                <a:tab pos="2973388" algn="l"/>
                <a:tab pos="3203575" algn="l"/>
              </a:tabLst>
            </a:pPr>
            <a:r>
              <a:rPr lang="en-US" dirty="0" smtClean="0">
                <a:solidFill>
                  <a:schemeClr val="bg1"/>
                </a:solidFill>
              </a:rPr>
              <a:t>Total Measurement + Uncertainty	= 	25.0 nm rms</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noFill/>
          <a:ln/>
        </p:spPr>
        <p:txBody>
          <a:bodyPr/>
          <a:lstStyle/>
          <a:p>
            <a:r>
              <a:rPr lang="en-US"/>
              <a:t>Wavefront Sensing and Control (WFSC)</a:t>
            </a:r>
          </a:p>
        </p:txBody>
      </p:sp>
      <p:sp>
        <p:nvSpPr>
          <p:cNvPr id="466947" name="Rectangle 3"/>
          <p:cNvSpPr>
            <a:spLocks noGrp="1" noChangeArrowheads="1"/>
          </p:cNvSpPr>
          <p:nvPr>
            <p:ph type="body" sz="half" idx="2"/>
          </p:nvPr>
        </p:nvSpPr>
        <p:spPr>
          <a:xfrm>
            <a:off x="157163" y="5392738"/>
            <a:ext cx="8796337" cy="1135062"/>
          </a:xfrm>
        </p:spPr>
        <p:txBody>
          <a:bodyPr/>
          <a:lstStyle/>
          <a:p>
            <a:pPr>
              <a:lnSpc>
                <a:spcPct val="90000"/>
              </a:lnSpc>
            </a:pPr>
            <a:r>
              <a:rPr lang="en-US" sz="1400" dirty="0" smtClean="0"/>
              <a:t>The deployment sequence requires that the telescope and all its individual segments must be aligned on orbit.</a:t>
            </a:r>
          </a:p>
          <a:p>
            <a:pPr>
              <a:lnSpc>
                <a:spcPct val="90000"/>
              </a:lnSpc>
            </a:pPr>
            <a:r>
              <a:rPr lang="en-US" sz="1400" dirty="0" smtClean="0"/>
              <a:t>A process called </a:t>
            </a:r>
            <a:r>
              <a:rPr lang="en-US" sz="1400" dirty="0" err="1" smtClean="0"/>
              <a:t>Wavefront</a:t>
            </a:r>
            <a:r>
              <a:rPr lang="en-US" sz="1400" dirty="0" smtClean="0"/>
              <a:t> Sensing and Control will be used to systematically do this alignment.</a:t>
            </a:r>
          </a:p>
          <a:p>
            <a:pPr>
              <a:lnSpc>
                <a:spcPct val="90000"/>
              </a:lnSpc>
            </a:pPr>
            <a:r>
              <a:rPr lang="en-US" sz="1400" dirty="0" smtClean="0"/>
              <a:t>This process was developed as part of the effort to correct the original Hubble Space Telescope optical error.</a:t>
            </a:r>
            <a:endParaRPr lang="en-US" sz="1400" dirty="0"/>
          </a:p>
        </p:txBody>
      </p:sp>
      <p:pic>
        <p:nvPicPr>
          <p:cNvPr id="466948" name="Picture 4"/>
          <p:cNvPicPr>
            <a:picLocks noChangeAspect="1" noChangeArrowheads="1"/>
          </p:cNvPicPr>
          <p:nvPr/>
        </p:nvPicPr>
        <p:blipFill>
          <a:blip r:embed="rId3" cstate="print"/>
          <a:srcRect/>
          <a:stretch>
            <a:fillRect/>
          </a:stretch>
        </p:blipFill>
        <p:spPr bwMode="auto">
          <a:xfrm>
            <a:off x="1377950" y="823913"/>
            <a:ext cx="6707188" cy="4371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914400" y="69573"/>
            <a:ext cx="6208713" cy="558800"/>
          </a:xfrm>
        </p:spPr>
        <p:txBody>
          <a:bodyPr/>
          <a:lstStyle/>
          <a:p>
            <a:r>
              <a:rPr lang="en-US" dirty="0" err="1" smtClean="0"/>
              <a:t>Testbed</a:t>
            </a:r>
            <a:r>
              <a:rPr lang="en-US" dirty="0" smtClean="0"/>
              <a:t> Telescope (TBT) </a:t>
            </a:r>
            <a:br>
              <a:rPr lang="en-US" dirty="0" smtClean="0"/>
            </a:br>
            <a:r>
              <a:rPr lang="en-US" dirty="0" smtClean="0"/>
              <a:t>Used to Validate WSFC Algorithms</a:t>
            </a:r>
          </a:p>
        </p:txBody>
      </p:sp>
      <p:pic>
        <p:nvPicPr>
          <p:cNvPr id="49154" name="Picture 5" descr="05-2136d"/>
          <p:cNvPicPr>
            <a:picLocks noChangeAspect="1" noChangeArrowheads="1"/>
          </p:cNvPicPr>
          <p:nvPr/>
        </p:nvPicPr>
        <p:blipFill>
          <a:blip r:embed="rId3" cstate="print"/>
          <a:srcRect/>
          <a:stretch>
            <a:fillRect/>
          </a:stretch>
        </p:blipFill>
        <p:spPr bwMode="auto">
          <a:xfrm>
            <a:off x="302640" y="837564"/>
            <a:ext cx="3432319" cy="5282820"/>
          </a:xfrm>
          <a:prstGeom prst="rect">
            <a:avLst/>
          </a:prstGeom>
          <a:noFill/>
          <a:ln w="9525">
            <a:solidFill>
              <a:schemeClr val="tx1"/>
            </a:solidFill>
            <a:miter lim="800000"/>
            <a:headEnd/>
            <a:tailEnd/>
          </a:ln>
        </p:spPr>
      </p:pic>
      <p:pic>
        <p:nvPicPr>
          <p:cNvPr id="49155" name="Picture 4" descr="tbt2"/>
          <p:cNvPicPr>
            <a:picLocks noChangeAspect="1" noChangeArrowheads="1"/>
          </p:cNvPicPr>
          <p:nvPr/>
        </p:nvPicPr>
        <p:blipFill>
          <a:blip r:embed="rId4" cstate="print"/>
          <a:srcRect/>
          <a:stretch>
            <a:fillRect/>
          </a:stretch>
        </p:blipFill>
        <p:spPr bwMode="auto">
          <a:xfrm>
            <a:off x="4021138" y="788384"/>
            <a:ext cx="4141689" cy="2957131"/>
          </a:xfrm>
          <a:prstGeom prst="rect">
            <a:avLst/>
          </a:prstGeom>
          <a:noFill/>
          <a:ln w="9525">
            <a:solidFill>
              <a:schemeClr val="tx1"/>
            </a:solidFill>
            <a:miter lim="800000"/>
            <a:headEnd/>
            <a:tailEnd/>
          </a:ln>
        </p:spPr>
      </p:pic>
      <p:sp>
        <p:nvSpPr>
          <p:cNvPr id="49156" name="Text Box 9"/>
          <p:cNvSpPr txBox="1">
            <a:spLocks noChangeArrowheads="1"/>
          </p:cNvSpPr>
          <p:nvPr/>
        </p:nvSpPr>
        <p:spPr bwMode="auto">
          <a:xfrm>
            <a:off x="3864864" y="3889947"/>
            <a:ext cx="5110861" cy="2505301"/>
          </a:xfrm>
          <a:prstGeom prst="rect">
            <a:avLst/>
          </a:prstGeom>
          <a:noFill/>
          <a:ln w="9525">
            <a:noFill/>
            <a:miter lim="800000"/>
            <a:headEnd/>
            <a:tailEnd/>
          </a:ln>
        </p:spPr>
        <p:txBody>
          <a:bodyPr wrap="square">
            <a:spAutoFit/>
          </a:bodyPr>
          <a:lstStyle/>
          <a:p>
            <a:pPr marL="166688" indent="-166688">
              <a:spcBef>
                <a:spcPct val="20000"/>
              </a:spcBef>
              <a:buFontTx/>
              <a:buChar char="•"/>
            </a:pPr>
            <a:r>
              <a:rPr lang="en-US" sz="1600" dirty="0"/>
              <a:t>Primary use is in validation of Flight Algorithms and software</a:t>
            </a:r>
          </a:p>
          <a:p>
            <a:pPr marL="166688" indent="-166688">
              <a:spcBef>
                <a:spcPct val="20000"/>
              </a:spcBef>
              <a:buFontTx/>
              <a:buChar char="•"/>
            </a:pPr>
            <a:r>
              <a:rPr lang="en-US" sz="1600" dirty="0"/>
              <a:t>Will also use to test JSC I&amp;T process</a:t>
            </a:r>
          </a:p>
          <a:p>
            <a:pPr marL="166688" indent="-166688">
              <a:spcBef>
                <a:spcPct val="20000"/>
              </a:spcBef>
              <a:buFontTx/>
              <a:buChar char="•"/>
            </a:pPr>
            <a:r>
              <a:rPr lang="en-US" sz="1600" dirty="0"/>
              <a:t>WFSC </a:t>
            </a:r>
            <a:r>
              <a:rPr lang="en-US" sz="1600" dirty="0" err="1"/>
              <a:t>Testbed</a:t>
            </a:r>
            <a:r>
              <a:rPr lang="en-US" sz="1600" dirty="0"/>
              <a:t> Telescope is a 1/6th scale, fully functional model of the JWST telescope with performance traceable to JWST (TMA, 18 7-dof segments, etc.).</a:t>
            </a:r>
          </a:p>
          <a:p>
            <a:pPr marL="166688" indent="-166688">
              <a:spcBef>
                <a:spcPct val="20000"/>
              </a:spcBef>
              <a:buFontTx/>
              <a:buChar char="•"/>
            </a:pPr>
            <a:r>
              <a:rPr lang="en-US" sz="1600" dirty="0"/>
              <a:t>Used to perform TRL-6 end to end testing.</a:t>
            </a:r>
          </a:p>
          <a:p>
            <a:pPr marL="166688" indent="-166688">
              <a:spcBef>
                <a:spcPct val="20000"/>
              </a:spcBef>
              <a:buFontTx/>
              <a:buChar char="•"/>
            </a:pPr>
            <a:r>
              <a:rPr lang="en-US" sz="1600" dirty="0"/>
              <a:t>Multi-Instrument Multi-Field and </a:t>
            </a:r>
            <a:r>
              <a:rPr lang="en-US" sz="1600" dirty="0" err="1"/>
              <a:t>Vignetting</a:t>
            </a:r>
            <a:r>
              <a:rPr lang="en-US" sz="1600" dirty="0"/>
              <a:t> measurements added late to the plan.</a:t>
            </a:r>
            <a:endParaRPr lang="en-US" sz="1600" b="1" dirty="0">
              <a:latin typeface="Arial Narrow"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526561" y="930875"/>
            <a:ext cx="3513859" cy="1376696"/>
          </a:xfrm>
          <a:prstGeom prst="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 name="Title 1"/>
          <p:cNvSpPr>
            <a:spLocks noGrp="1"/>
          </p:cNvSpPr>
          <p:nvPr>
            <p:ph type="title"/>
          </p:nvPr>
        </p:nvSpPr>
        <p:spPr/>
        <p:txBody>
          <a:bodyPr/>
          <a:lstStyle/>
          <a:p>
            <a:r>
              <a:rPr lang="en-US" dirty="0" smtClean="0"/>
              <a:t>JWST Systems Engineering</a:t>
            </a:r>
            <a:endParaRPr lang="en-US" dirty="0"/>
          </a:p>
        </p:txBody>
      </p:sp>
      <p:sp>
        <p:nvSpPr>
          <p:cNvPr id="8" name="TextBox 7"/>
          <p:cNvSpPr txBox="1"/>
          <p:nvPr/>
        </p:nvSpPr>
        <p:spPr>
          <a:xfrm>
            <a:off x="4492479" y="961773"/>
            <a:ext cx="2513830" cy="307777"/>
          </a:xfrm>
          <a:prstGeom prst="rect">
            <a:avLst/>
          </a:prstGeom>
          <a:noFill/>
        </p:spPr>
        <p:txBody>
          <a:bodyPr wrap="none" rtlCol="0">
            <a:spAutoFit/>
          </a:bodyPr>
          <a:lstStyle/>
          <a:p>
            <a:r>
              <a:rPr lang="en-US" sz="1400" dirty="0" smtClean="0"/>
              <a:t>Formulate Mission Requirements</a:t>
            </a:r>
            <a:endParaRPr lang="en-US" sz="1400" dirty="0"/>
          </a:p>
        </p:txBody>
      </p:sp>
      <p:sp>
        <p:nvSpPr>
          <p:cNvPr id="9" name="TextBox 8"/>
          <p:cNvSpPr txBox="1"/>
          <p:nvPr/>
        </p:nvSpPr>
        <p:spPr>
          <a:xfrm>
            <a:off x="4593540" y="1322211"/>
            <a:ext cx="1697901" cy="861774"/>
          </a:xfrm>
          <a:prstGeom prst="rect">
            <a:avLst/>
          </a:prstGeom>
          <a:noFill/>
        </p:spPr>
        <p:txBody>
          <a:bodyPr wrap="none" rtlCol="0">
            <a:spAutoFit/>
          </a:bodyPr>
          <a:lstStyle/>
          <a:p>
            <a:pPr>
              <a:buFont typeface="Arial" pitchFamily="34" charset="0"/>
              <a:buChar char="•"/>
            </a:pPr>
            <a:r>
              <a:rPr lang="en-US" dirty="0" smtClean="0"/>
              <a:t>Sensitivity</a:t>
            </a:r>
          </a:p>
          <a:p>
            <a:pPr>
              <a:buFont typeface="Arial" pitchFamily="34" charset="0"/>
              <a:buChar char="•"/>
            </a:pPr>
            <a:r>
              <a:rPr lang="en-US" dirty="0" smtClean="0"/>
              <a:t>Image Quality and Resolution</a:t>
            </a:r>
          </a:p>
          <a:p>
            <a:pPr>
              <a:buFont typeface="Arial" pitchFamily="34" charset="0"/>
              <a:buChar char="•"/>
            </a:pPr>
            <a:r>
              <a:rPr lang="en-US" dirty="0" smtClean="0"/>
              <a:t>Field Of View</a:t>
            </a:r>
          </a:p>
          <a:p>
            <a:pPr>
              <a:buFont typeface="Arial" pitchFamily="34" charset="0"/>
              <a:buChar char="•"/>
            </a:pPr>
            <a:r>
              <a:rPr lang="en-US" dirty="0" smtClean="0"/>
              <a:t>Data Throughput</a:t>
            </a:r>
          </a:p>
          <a:p>
            <a:pPr>
              <a:buFont typeface="Arial" pitchFamily="34" charset="0"/>
              <a:buChar char="•"/>
            </a:pPr>
            <a:r>
              <a:rPr lang="en-US" dirty="0" smtClean="0"/>
              <a:t>Observing Efficiency</a:t>
            </a:r>
          </a:p>
        </p:txBody>
      </p:sp>
      <p:pic>
        <p:nvPicPr>
          <p:cNvPr id="10" name="Picture 2"/>
          <p:cNvPicPr>
            <a:picLocks noChangeAspect="1" noChangeArrowheads="1"/>
          </p:cNvPicPr>
          <p:nvPr/>
        </p:nvPicPr>
        <p:blipFill>
          <a:blip r:embed="rId2" cstate="print"/>
          <a:srcRect/>
          <a:stretch>
            <a:fillRect/>
          </a:stretch>
        </p:blipFill>
        <p:spPr bwMode="auto">
          <a:xfrm>
            <a:off x="6998829" y="1108147"/>
            <a:ext cx="859859" cy="1127745"/>
          </a:xfrm>
          <a:prstGeom prst="rect">
            <a:avLst/>
          </a:prstGeom>
          <a:noFill/>
          <a:ln w="9525">
            <a:solidFill>
              <a:schemeClr val="tx1"/>
            </a:solidFill>
            <a:miter lim="800000"/>
            <a:headEnd/>
            <a:tailEnd/>
          </a:ln>
          <a:effectLst/>
        </p:spPr>
      </p:pic>
      <p:grpSp>
        <p:nvGrpSpPr>
          <p:cNvPr id="7" name="Group 72"/>
          <p:cNvGrpSpPr/>
          <p:nvPr/>
        </p:nvGrpSpPr>
        <p:grpSpPr>
          <a:xfrm>
            <a:off x="5573110" y="4737538"/>
            <a:ext cx="3128947" cy="1844565"/>
            <a:chOff x="5573110" y="4737538"/>
            <a:chExt cx="3128947" cy="1844565"/>
          </a:xfrm>
        </p:grpSpPr>
        <p:pic>
          <p:nvPicPr>
            <p:cNvPr id="17" name="Picture 36" descr="ABL"/>
            <p:cNvPicPr>
              <a:picLocks noChangeAspect="1" noChangeArrowheads="1"/>
            </p:cNvPicPr>
            <p:nvPr/>
          </p:nvPicPr>
          <p:blipFill>
            <a:blip r:embed="rId3" cstate="print"/>
            <a:srcRect/>
            <a:stretch>
              <a:fillRect/>
            </a:stretch>
          </p:blipFill>
          <p:spPr bwMode="auto">
            <a:xfrm>
              <a:off x="7559566" y="4769783"/>
              <a:ext cx="1100484" cy="1731141"/>
            </a:xfrm>
            <a:prstGeom prst="rect">
              <a:avLst/>
            </a:prstGeom>
            <a:noFill/>
            <a:ln w="9525">
              <a:noFill/>
              <a:miter lim="800000"/>
              <a:headEnd type="none" w="sm" len="sm"/>
              <a:tailEnd type="none" w="lg" len="lg"/>
            </a:ln>
          </p:spPr>
        </p:pic>
        <p:pic>
          <p:nvPicPr>
            <p:cNvPr id="18" name="Picture 85"/>
            <p:cNvPicPr>
              <a:picLocks noChangeAspect="1" noChangeArrowheads="1"/>
            </p:cNvPicPr>
            <p:nvPr/>
          </p:nvPicPr>
          <p:blipFill>
            <a:blip r:embed="rId4" cstate="print"/>
            <a:srcRect l="18124" t="3125" r="17500" b="9375"/>
            <a:stretch>
              <a:fillRect/>
            </a:stretch>
          </p:blipFill>
          <p:spPr bwMode="auto">
            <a:xfrm>
              <a:off x="6777550" y="5336627"/>
              <a:ext cx="840165" cy="912757"/>
            </a:xfrm>
            <a:prstGeom prst="rect">
              <a:avLst/>
            </a:prstGeom>
            <a:noFill/>
            <a:ln w="9525">
              <a:noFill/>
              <a:miter lim="800000"/>
              <a:headEnd/>
              <a:tailEnd/>
            </a:ln>
            <a:effectLst/>
          </p:spPr>
        </p:pic>
        <p:pic>
          <p:nvPicPr>
            <p:cNvPr id="19" name="Picture 13" descr="JWST Color Square"/>
            <p:cNvPicPr>
              <a:picLocks noChangeAspect="1" noChangeArrowheads="1"/>
            </p:cNvPicPr>
            <p:nvPr/>
          </p:nvPicPr>
          <p:blipFill>
            <a:blip r:embed="rId5" cstate="print"/>
            <a:srcRect/>
            <a:stretch>
              <a:fillRect/>
            </a:stretch>
          </p:blipFill>
          <p:spPr bwMode="auto">
            <a:xfrm>
              <a:off x="5612523" y="5350926"/>
              <a:ext cx="1090227" cy="898930"/>
            </a:xfrm>
            <a:prstGeom prst="rect">
              <a:avLst/>
            </a:prstGeom>
            <a:noFill/>
            <a:ln w="9525">
              <a:noFill/>
              <a:miter lim="800000"/>
              <a:headEnd/>
              <a:tailEnd/>
            </a:ln>
            <a:effectLst/>
          </p:spPr>
        </p:pic>
        <p:sp>
          <p:nvSpPr>
            <p:cNvPr id="20" name="TextBox 19"/>
            <p:cNvSpPr txBox="1"/>
            <p:nvPr/>
          </p:nvSpPr>
          <p:spPr>
            <a:xfrm>
              <a:off x="5583842" y="4749664"/>
              <a:ext cx="1467005" cy="523220"/>
            </a:xfrm>
            <a:prstGeom prst="rect">
              <a:avLst/>
            </a:prstGeom>
            <a:noFill/>
          </p:spPr>
          <p:txBody>
            <a:bodyPr wrap="none" rtlCol="0">
              <a:spAutoFit/>
            </a:bodyPr>
            <a:lstStyle/>
            <a:p>
              <a:r>
                <a:rPr lang="en-US" sz="1400" dirty="0" smtClean="0"/>
                <a:t>Verification of the </a:t>
              </a:r>
            </a:p>
            <a:p>
              <a:r>
                <a:rPr lang="en-US" sz="1400" dirty="0" smtClean="0"/>
                <a:t>“As Built” System</a:t>
              </a:r>
              <a:endParaRPr lang="en-US" sz="1400" dirty="0"/>
            </a:p>
          </p:txBody>
        </p:sp>
        <p:sp>
          <p:nvSpPr>
            <p:cNvPr id="21" name="Rectangle 20"/>
            <p:cNvSpPr/>
            <p:nvPr/>
          </p:nvSpPr>
          <p:spPr bwMode="auto">
            <a:xfrm>
              <a:off x="5573110" y="4737538"/>
              <a:ext cx="3128947" cy="184456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12" name="Group 69"/>
          <p:cNvGrpSpPr/>
          <p:nvPr/>
        </p:nvGrpSpPr>
        <p:grpSpPr>
          <a:xfrm>
            <a:off x="550863" y="2643461"/>
            <a:ext cx="7955463" cy="1723580"/>
            <a:chOff x="550863" y="2674993"/>
            <a:chExt cx="7955463" cy="1723580"/>
          </a:xfrm>
        </p:grpSpPr>
        <p:sp>
          <p:nvSpPr>
            <p:cNvPr id="31" name="Flowchart: Document 30"/>
            <p:cNvSpPr/>
            <p:nvPr/>
          </p:nvSpPr>
          <p:spPr bwMode="auto">
            <a:xfrm>
              <a:off x="7428394" y="3000832"/>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2" name="TextBox 31"/>
            <p:cNvSpPr txBox="1"/>
            <p:nvPr/>
          </p:nvSpPr>
          <p:spPr>
            <a:xfrm>
              <a:off x="7416357" y="3008095"/>
              <a:ext cx="808235" cy="246221"/>
            </a:xfrm>
            <a:prstGeom prst="rect">
              <a:avLst/>
            </a:prstGeom>
            <a:noFill/>
          </p:spPr>
          <p:txBody>
            <a:bodyPr wrap="none" rtlCol="0">
              <a:spAutoFit/>
            </a:bodyPr>
            <a:lstStyle/>
            <a:p>
              <a:r>
                <a:rPr lang="en-US" dirty="0" smtClean="0"/>
                <a:t>WFE Budget</a:t>
              </a:r>
              <a:endParaRPr lang="en-US" dirty="0"/>
            </a:p>
          </p:txBody>
        </p:sp>
        <p:sp>
          <p:nvSpPr>
            <p:cNvPr id="29" name="Flowchart: Document 28"/>
            <p:cNvSpPr/>
            <p:nvPr/>
          </p:nvSpPr>
          <p:spPr bwMode="auto">
            <a:xfrm>
              <a:off x="7178839" y="3257448"/>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3" name="TextBox 12"/>
            <p:cNvSpPr txBox="1"/>
            <p:nvPr/>
          </p:nvSpPr>
          <p:spPr>
            <a:xfrm>
              <a:off x="574927" y="2681261"/>
              <a:ext cx="979755" cy="523220"/>
            </a:xfrm>
            <a:prstGeom prst="rect">
              <a:avLst/>
            </a:prstGeom>
            <a:noFill/>
          </p:spPr>
          <p:txBody>
            <a:bodyPr wrap="none" rtlCol="0">
              <a:spAutoFit/>
            </a:bodyPr>
            <a:lstStyle/>
            <a:p>
              <a:r>
                <a:rPr lang="en-US" sz="1400" dirty="0" smtClean="0"/>
                <a:t>Design the </a:t>
              </a:r>
            </a:p>
            <a:p>
              <a:r>
                <a:rPr lang="en-US" sz="1400" dirty="0" smtClean="0"/>
                <a:t>System</a:t>
              </a:r>
              <a:endParaRPr lang="en-US" sz="1400" dirty="0"/>
            </a:p>
          </p:txBody>
        </p:sp>
        <p:sp>
          <p:nvSpPr>
            <p:cNvPr id="14" name="Rectangle 13"/>
            <p:cNvSpPr/>
            <p:nvPr/>
          </p:nvSpPr>
          <p:spPr bwMode="auto">
            <a:xfrm>
              <a:off x="550863" y="2674993"/>
              <a:ext cx="7955463" cy="172358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pic>
          <p:nvPicPr>
            <p:cNvPr id="15" name="Picture 4"/>
            <p:cNvPicPr>
              <a:picLocks noChangeAspect="1" noChangeArrowheads="1"/>
            </p:cNvPicPr>
            <p:nvPr/>
          </p:nvPicPr>
          <p:blipFill>
            <a:blip r:embed="rId6" cstate="print"/>
            <a:srcRect/>
            <a:stretch>
              <a:fillRect/>
            </a:stretch>
          </p:blipFill>
          <p:spPr bwMode="auto">
            <a:xfrm>
              <a:off x="1282383" y="2801993"/>
              <a:ext cx="3362135" cy="1521954"/>
            </a:xfrm>
            <a:prstGeom prst="rect">
              <a:avLst/>
            </a:prstGeom>
            <a:noFill/>
            <a:ln w="9525">
              <a:noFill/>
              <a:miter lim="800000"/>
              <a:headEnd/>
              <a:tailEnd/>
            </a:ln>
            <a:effectLst/>
          </p:spPr>
        </p:pic>
        <p:pic>
          <p:nvPicPr>
            <p:cNvPr id="428034" name="Picture 2"/>
            <p:cNvPicPr>
              <a:picLocks noChangeAspect="1" noChangeArrowheads="1"/>
            </p:cNvPicPr>
            <p:nvPr/>
          </p:nvPicPr>
          <p:blipFill>
            <a:blip r:embed="rId7" cstate="print"/>
            <a:srcRect/>
            <a:stretch>
              <a:fillRect/>
            </a:stretch>
          </p:blipFill>
          <p:spPr bwMode="auto">
            <a:xfrm>
              <a:off x="4776530" y="2822485"/>
              <a:ext cx="2153653" cy="1438130"/>
            </a:xfrm>
            <a:prstGeom prst="rect">
              <a:avLst/>
            </a:prstGeom>
            <a:noFill/>
            <a:ln w="9525">
              <a:solidFill>
                <a:schemeClr val="tx1"/>
              </a:solidFill>
              <a:miter lim="800000"/>
              <a:headEnd/>
              <a:tailEnd/>
            </a:ln>
            <a:effectLst/>
          </p:spPr>
        </p:pic>
        <p:sp>
          <p:nvSpPr>
            <p:cNvPr id="27" name="Flowchart: Document 26"/>
            <p:cNvSpPr/>
            <p:nvPr/>
          </p:nvSpPr>
          <p:spPr bwMode="auto">
            <a:xfrm>
              <a:off x="7062526" y="3505971"/>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8" name="TextBox 27"/>
            <p:cNvSpPr txBox="1"/>
            <p:nvPr/>
          </p:nvSpPr>
          <p:spPr>
            <a:xfrm>
              <a:off x="7050489" y="3513234"/>
              <a:ext cx="835485" cy="246221"/>
            </a:xfrm>
            <a:prstGeom prst="rect">
              <a:avLst/>
            </a:prstGeom>
            <a:noFill/>
          </p:spPr>
          <p:txBody>
            <a:bodyPr wrap="none" rtlCol="0">
              <a:spAutoFit/>
            </a:bodyPr>
            <a:lstStyle/>
            <a:p>
              <a:r>
                <a:rPr lang="en-US" dirty="0" smtClean="0"/>
                <a:t>Mass Budget</a:t>
              </a:r>
              <a:endParaRPr lang="en-US" dirty="0"/>
            </a:p>
          </p:txBody>
        </p:sp>
        <p:sp>
          <p:nvSpPr>
            <p:cNvPr id="30" name="TextBox 29"/>
            <p:cNvSpPr txBox="1"/>
            <p:nvPr/>
          </p:nvSpPr>
          <p:spPr>
            <a:xfrm>
              <a:off x="7166802" y="3264711"/>
              <a:ext cx="889987" cy="246221"/>
            </a:xfrm>
            <a:prstGeom prst="rect">
              <a:avLst/>
            </a:prstGeom>
            <a:noFill/>
          </p:spPr>
          <p:txBody>
            <a:bodyPr wrap="none" rtlCol="0">
              <a:spAutoFit/>
            </a:bodyPr>
            <a:lstStyle/>
            <a:p>
              <a:r>
                <a:rPr lang="en-US" dirty="0" smtClean="0"/>
                <a:t>Power Budget</a:t>
              </a:r>
              <a:endParaRPr lang="en-US" dirty="0"/>
            </a:p>
          </p:txBody>
        </p:sp>
      </p:grpSp>
      <p:grpSp>
        <p:nvGrpSpPr>
          <p:cNvPr id="16" name="Group 70"/>
          <p:cNvGrpSpPr/>
          <p:nvPr/>
        </p:nvGrpSpPr>
        <p:grpSpPr>
          <a:xfrm>
            <a:off x="550863" y="4761186"/>
            <a:ext cx="2417762" cy="1757855"/>
            <a:chOff x="550863" y="4761186"/>
            <a:chExt cx="2417762" cy="1757855"/>
          </a:xfrm>
        </p:grpSpPr>
        <p:pic>
          <p:nvPicPr>
            <p:cNvPr id="25" name="Picture 17" descr="V:\HC23\CDRmodel_2.jpg"/>
            <p:cNvPicPr>
              <a:picLocks noChangeAspect="1" noChangeArrowheads="1"/>
            </p:cNvPicPr>
            <p:nvPr/>
          </p:nvPicPr>
          <p:blipFill>
            <a:blip r:embed="rId8" cstate="print"/>
            <a:srcRect r="58" b="30"/>
            <a:stretch>
              <a:fillRect/>
            </a:stretch>
          </p:blipFill>
          <p:spPr bwMode="auto">
            <a:xfrm>
              <a:off x="1954055" y="5411522"/>
              <a:ext cx="801185" cy="771379"/>
            </a:xfrm>
            <a:prstGeom prst="rect">
              <a:avLst/>
            </a:prstGeom>
            <a:noFill/>
            <a:ln w="9525">
              <a:noFill/>
              <a:miter lim="800000"/>
              <a:headEnd/>
              <a:tailEnd/>
            </a:ln>
          </p:spPr>
        </p:pic>
        <p:pic>
          <p:nvPicPr>
            <p:cNvPr id="33" name="Picture 4"/>
            <p:cNvPicPr>
              <a:picLocks noChangeAspect="1" noChangeArrowheads="1"/>
            </p:cNvPicPr>
            <p:nvPr/>
          </p:nvPicPr>
          <p:blipFill>
            <a:blip r:embed="rId9" cstate="print"/>
            <a:srcRect/>
            <a:stretch>
              <a:fillRect/>
            </a:stretch>
          </p:blipFill>
          <p:spPr bwMode="auto">
            <a:xfrm>
              <a:off x="550863" y="5360015"/>
              <a:ext cx="1347955" cy="914292"/>
            </a:xfrm>
            <a:prstGeom prst="rect">
              <a:avLst/>
            </a:prstGeom>
            <a:noFill/>
            <a:ln w="9525">
              <a:noFill/>
              <a:miter lim="800000"/>
              <a:headEnd/>
              <a:tailEnd/>
            </a:ln>
          </p:spPr>
        </p:pic>
        <p:sp>
          <p:nvSpPr>
            <p:cNvPr id="34" name="TextBox 33"/>
            <p:cNvSpPr txBox="1"/>
            <p:nvPr/>
          </p:nvSpPr>
          <p:spPr>
            <a:xfrm>
              <a:off x="741857" y="4836686"/>
              <a:ext cx="2070888" cy="523220"/>
            </a:xfrm>
            <a:prstGeom prst="rect">
              <a:avLst/>
            </a:prstGeom>
            <a:noFill/>
          </p:spPr>
          <p:txBody>
            <a:bodyPr wrap="none" rtlCol="0">
              <a:spAutoFit/>
            </a:bodyPr>
            <a:lstStyle/>
            <a:p>
              <a:r>
                <a:rPr lang="en-US" sz="1400" dirty="0" smtClean="0"/>
                <a:t>Systems Analyses and </a:t>
              </a:r>
            </a:p>
            <a:p>
              <a:r>
                <a:rPr lang="en-US" sz="1400" dirty="0" smtClean="0"/>
                <a:t>Performance Assessments</a:t>
              </a:r>
              <a:endParaRPr lang="en-US" sz="1400" dirty="0"/>
            </a:p>
          </p:txBody>
        </p:sp>
        <p:sp>
          <p:nvSpPr>
            <p:cNvPr id="36" name="Rectangle 35"/>
            <p:cNvSpPr/>
            <p:nvPr/>
          </p:nvSpPr>
          <p:spPr bwMode="auto">
            <a:xfrm>
              <a:off x="550863" y="4761186"/>
              <a:ext cx="2417762" cy="175785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22" name="Group 71"/>
          <p:cNvGrpSpPr/>
          <p:nvPr/>
        </p:nvGrpSpPr>
        <p:grpSpPr>
          <a:xfrm>
            <a:off x="3160986" y="4716375"/>
            <a:ext cx="2175642" cy="1842080"/>
            <a:chOff x="3160986" y="4716375"/>
            <a:chExt cx="2175642" cy="1842080"/>
          </a:xfrm>
        </p:grpSpPr>
        <p:pic>
          <p:nvPicPr>
            <p:cNvPr id="23" name="Picture 5" descr="05-2136d"/>
            <p:cNvPicPr>
              <a:picLocks noChangeAspect="1" noChangeArrowheads="1"/>
            </p:cNvPicPr>
            <p:nvPr/>
          </p:nvPicPr>
          <p:blipFill>
            <a:blip r:embed="rId10" cstate="print"/>
            <a:srcRect/>
            <a:stretch>
              <a:fillRect/>
            </a:stretch>
          </p:blipFill>
          <p:spPr bwMode="auto">
            <a:xfrm>
              <a:off x="3425825" y="5385395"/>
              <a:ext cx="669905" cy="1031077"/>
            </a:xfrm>
            <a:prstGeom prst="rect">
              <a:avLst/>
            </a:prstGeom>
            <a:noFill/>
            <a:ln w="9525">
              <a:solidFill>
                <a:schemeClr val="tx1"/>
              </a:solidFill>
              <a:miter lim="800000"/>
              <a:headEnd/>
              <a:tailEnd/>
            </a:ln>
          </p:spPr>
        </p:pic>
        <p:pic>
          <p:nvPicPr>
            <p:cNvPr id="24" name="Picture 7" descr="1_3SSmembrane1 install.bmp"/>
            <p:cNvPicPr>
              <a:picLocks noChangeAspect="1"/>
            </p:cNvPicPr>
            <p:nvPr/>
          </p:nvPicPr>
          <p:blipFill>
            <a:blip r:embed="rId11" cstate="print"/>
            <a:srcRect l="16000" r="28799"/>
            <a:stretch>
              <a:fillRect/>
            </a:stretch>
          </p:blipFill>
          <p:spPr bwMode="auto">
            <a:xfrm>
              <a:off x="4285604" y="5217451"/>
              <a:ext cx="841664" cy="1248868"/>
            </a:xfrm>
            <a:prstGeom prst="rect">
              <a:avLst/>
            </a:prstGeom>
            <a:noFill/>
            <a:ln w="9525">
              <a:noFill/>
              <a:miter lim="800000"/>
              <a:headEnd/>
              <a:tailEnd/>
            </a:ln>
          </p:spPr>
        </p:pic>
        <p:sp>
          <p:nvSpPr>
            <p:cNvPr id="35" name="TextBox 34"/>
            <p:cNvSpPr txBox="1"/>
            <p:nvPr/>
          </p:nvSpPr>
          <p:spPr>
            <a:xfrm>
              <a:off x="3281441" y="4716375"/>
              <a:ext cx="2007729" cy="523220"/>
            </a:xfrm>
            <a:prstGeom prst="rect">
              <a:avLst/>
            </a:prstGeom>
            <a:noFill/>
          </p:spPr>
          <p:txBody>
            <a:bodyPr wrap="none" rtlCol="0">
              <a:spAutoFit/>
            </a:bodyPr>
            <a:lstStyle/>
            <a:p>
              <a:r>
                <a:rPr lang="en-US" sz="1400" dirty="0" smtClean="0"/>
                <a:t>Risk Management and</a:t>
              </a:r>
            </a:p>
            <a:p>
              <a:r>
                <a:rPr lang="en-US" sz="1400" dirty="0" smtClean="0"/>
                <a:t>Technology  Development</a:t>
              </a:r>
              <a:endParaRPr lang="en-US" sz="1400" dirty="0"/>
            </a:p>
          </p:txBody>
        </p:sp>
        <p:sp>
          <p:nvSpPr>
            <p:cNvPr id="37" name="Rectangle 36"/>
            <p:cNvSpPr/>
            <p:nvPr/>
          </p:nvSpPr>
          <p:spPr bwMode="auto">
            <a:xfrm>
              <a:off x="3160986" y="4753303"/>
              <a:ext cx="2175642" cy="1805152"/>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26" name="Group 46"/>
          <p:cNvGrpSpPr/>
          <p:nvPr/>
        </p:nvGrpSpPr>
        <p:grpSpPr>
          <a:xfrm>
            <a:off x="519331" y="873055"/>
            <a:ext cx="4007230" cy="1538883"/>
            <a:chOff x="519331" y="873055"/>
            <a:chExt cx="4007230" cy="1538883"/>
          </a:xfrm>
        </p:grpSpPr>
        <p:pic>
          <p:nvPicPr>
            <p:cNvPr id="4" name="Picture 17"/>
            <p:cNvPicPr>
              <a:picLocks noChangeArrowheads="1"/>
            </p:cNvPicPr>
            <p:nvPr/>
          </p:nvPicPr>
          <p:blipFill>
            <a:blip r:embed="rId12" cstate="print"/>
            <a:srcRect/>
            <a:stretch>
              <a:fillRect/>
            </a:stretch>
          </p:blipFill>
          <p:spPr bwMode="auto">
            <a:xfrm>
              <a:off x="2384980" y="1111779"/>
              <a:ext cx="1510189" cy="1008575"/>
            </a:xfrm>
            <a:prstGeom prst="rect">
              <a:avLst/>
            </a:prstGeom>
            <a:noFill/>
            <a:ln w="25400" cap="flat">
              <a:solidFill>
                <a:srgbClr val="FF0000"/>
              </a:solidFill>
              <a:prstDash val="solid"/>
              <a:miter lim="800000"/>
              <a:headEnd/>
              <a:tailEnd/>
            </a:ln>
          </p:spPr>
        </p:pic>
        <p:sp>
          <p:nvSpPr>
            <p:cNvPr id="5" name="TextBox 4"/>
            <p:cNvSpPr txBox="1"/>
            <p:nvPr/>
          </p:nvSpPr>
          <p:spPr>
            <a:xfrm>
              <a:off x="566961" y="873055"/>
              <a:ext cx="1606530" cy="1538883"/>
            </a:xfrm>
            <a:prstGeom prst="rect">
              <a:avLst/>
            </a:prstGeom>
            <a:noFill/>
          </p:spPr>
          <p:txBody>
            <a:bodyPr wrap="none" rtlCol="0">
              <a:spAutoFit/>
            </a:bodyPr>
            <a:lstStyle/>
            <a:p>
              <a:r>
                <a:rPr lang="en-US" sz="1400" dirty="0" smtClean="0"/>
                <a:t>Science Objective:</a:t>
              </a:r>
            </a:p>
            <a:p>
              <a:pPr marL="112713" indent="-112713">
                <a:buFont typeface="Wingdings" pitchFamily="2" charset="2"/>
                <a:buChar char="§"/>
              </a:pPr>
              <a:r>
                <a:rPr lang="en-US" dirty="0" smtClean="0"/>
                <a:t>Detect and Investigate </a:t>
              </a:r>
            </a:p>
            <a:p>
              <a:pPr marL="112713"/>
              <a:r>
                <a:rPr lang="en-US" dirty="0" smtClean="0"/>
                <a:t>the First Light Sources</a:t>
              </a:r>
            </a:p>
            <a:p>
              <a:pPr marL="112713" indent="-112713">
                <a:buFont typeface="Wingdings" pitchFamily="2" charset="2"/>
                <a:buChar char="§"/>
              </a:pPr>
              <a:r>
                <a:rPr lang="en-US" dirty="0" smtClean="0"/>
                <a:t>Study the Assembly of </a:t>
              </a:r>
            </a:p>
            <a:p>
              <a:pPr marL="112713" indent="1588"/>
              <a:r>
                <a:rPr lang="en-US" dirty="0" smtClean="0"/>
                <a:t>Galaxies Since First Light </a:t>
              </a:r>
            </a:p>
            <a:p>
              <a:pPr marL="112713" indent="-112713">
                <a:buFont typeface="Wingdings" pitchFamily="2" charset="2"/>
                <a:buChar char="§"/>
              </a:pPr>
              <a:r>
                <a:rPr lang="en-US" dirty="0" smtClean="0"/>
                <a:t>Study the Birth of Stars</a:t>
              </a:r>
            </a:p>
            <a:p>
              <a:pPr marL="112713" indent="-112713">
                <a:buFont typeface="Wingdings" pitchFamily="2" charset="2"/>
                <a:buChar char="§"/>
              </a:pPr>
              <a:r>
                <a:rPr lang="en-US" dirty="0" smtClean="0"/>
                <a:t>Study the evolution of</a:t>
              </a:r>
            </a:p>
            <a:p>
              <a:pPr marL="112713"/>
              <a:r>
                <a:rPr lang="en-US" dirty="0" smtClean="0"/>
                <a:t>Planetary Systems</a:t>
              </a:r>
            </a:p>
            <a:p>
              <a:endParaRPr lang="en-US" dirty="0"/>
            </a:p>
          </p:txBody>
        </p:sp>
        <p:sp>
          <p:nvSpPr>
            <p:cNvPr id="6" name="Rectangle 5"/>
            <p:cNvSpPr/>
            <p:nvPr/>
          </p:nvSpPr>
          <p:spPr bwMode="auto">
            <a:xfrm>
              <a:off x="519331" y="884837"/>
              <a:ext cx="3563937" cy="147011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45" name="Elbow Connector 44"/>
            <p:cNvCxnSpPr>
              <a:stCxn id="6" idx="3"/>
              <a:endCxn id="11" idx="1"/>
            </p:cNvCxnSpPr>
            <p:nvPr/>
          </p:nvCxnSpPr>
          <p:spPr bwMode="auto">
            <a:xfrm flipV="1">
              <a:off x="4083268" y="1619223"/>
              <a:ext cx="443293" cy="673"/>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w="med" len="med"/>
            </a:ln>
            <a:effectLst/>
          </p:spPr>
        </p:cxnSp>
      </p:grpSp>
      <p:cxnSp>
        <p:nvCxnSpPr>
          <p:cNvPr id="49" name="Elbow Connector 48"/>
          <p:cNvCxnSpPr>
            <a:stCxn id="11" idx="2"/>
            <a:endCxn id="14" idx="0"/>
          </p:cNvCxnSpPr>
          <p:nvPr/>
        </p:nvCxnSpPr>
        <p:spPr bwMode="auto">
          <a:xfrm rot="5400000">
            <a:off x="5238098" y="1598068"/>
            <a:ext cx="335890" cy="1754896"/>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51" name="Elbow Connector 50"/>
          <p:cNvCxnSpPr>
            <a:stCxn id="57" idx="2"/>
            <a:endCxn id="36" idx="0"/>
          </p:cNvCxnSpPr>
          <p:nvPr/>
        </p:nvCxnSpPr>
        <p:spPr bwMode="auto">
          <a:xfrm rot="10800000" flipV="1">
            <a:off x="1759744" y="4572000"/>
            <a:ext cx="2725544" cy="189185"/>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54" name="Elbow Connector 53"/>
          <p:cNvCxnSpPr>
            <a:stCxn id="57" idx="2"/>
            <a:endCxn id="37" idx="0"/>
          </p:cNvCxnSpPr>
          <p:nvPr/>
        </p:nvCxnSpPr>
        <p:spPr bwMode="auto">
          <a:xfrm rot="10800000" flipV="1">
            <a:off x="4248808" y="4572001"/>
            <a:ext cx="236481" cy="181302"/>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sp>
        <p:nvSpPr>
          <p:cNvPr id="57" name="Oval 56"/>
          <p:cNvSpPr/>
          <p:nvPr/>
        </p:nvSpPr>
        <p:spPr bwMode="auto">
          <a:xfrm>
            <a:off x="4485288" y="4532587"/>
            <a:ext cx="78828" cy="78828"/>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60" name="Elbow Connector 50"/>
          <p:cNvCxnSpPr>
            <a:stCxn id="57" idx="6"/>
            <a:endCxn id="21" idx="0"/>
          </p:cNvCxnSpPr>
          <p:nvPr/>
        </p:nvCxnSpPr>
        <p:spPr bwMode="auto">
          <a:xfrm>
            <a:off x="4564116" y="4572001"/>
            <a:ext cx="2573468" cy="165537"/>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67" name="Elbow Connector 66"/>
          <p:cNvCxnSpPr>
            <a:stCxn id="14" idx="2"/>
            <a:endCxn id="57" idx="0"/>
          </p:cNvCxnSpPr>
          <p:nvPr/>
        </p:nvCxnSpPr>
        <p:spPr bwMode="auto">
          <a:xfrm rot="5400000">
            <a:off x="4443876" y="4447868"/>
            <a:ext cx="165546" cy="3893"/>
          </a:xfrm>
          <a:prstGeom prst="bentConnector3">
            <a:avLst>
              <a:gd name="adj1" fmla="val 50000"/>
            </a:avLst>
          </a:prstGeom>
          <a:solidFill>
            <a:schemeClr val="accent1"/>
          </a:solidFill>
          <a:ln w="2857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Formulation</a:t>
            </a:r>
            <a:endParaRPr lang="en-US" dirty="0"/>
          </a:p>
        </p:txBody>
      </p:sp>
      <p:grpSp>
        <p:nvGrpSpPr>
          <p:cNvPr id="3" name="Group 68"/>
          <p:cNvGrpSpPr/>
          <p:nvPr/>
        </p:nvGrpSpPr>
        <p:grpSpPr>
          <a:xfrm>
            <a:off x="451057" y="1008690"/>
            <a:ext cx="3547941" cy="1376696"/>
            <a:chOff x="4492479" y="930875"/>
            <a:chExt cx="3547941" cy="1376696"/>
          </a:xfrm>
        </p:grpSpPr>
        <p:sp>
          <p:nvSpPr>
            <p:cNvPr id="8" name="TextBox 7"/>
            <p:cNvSpPr txBox="1"/>
            <p:nvPr/>
          </p:nvSpPr>
          <p:spPr>
            <a:xfrm>
              <a:off x="4492479" y="961773"/>
              <a:ext cx="2513830" cy="307777"/>
            </a:xfrm>
            <a:prstGeom prst="rect">
              <a:avLst/>
            </a:prstGeom>
            <a:noFill/>
          </p:spPr>
          <p:txBody>
            <a:bodyPr wrap="none" rtlCol="0">
              <a:spAutoFit/>
            </a:bodyPr>
            <a:lstStyle/>
            <a:p>
              <a:r>
                <a:rPr lang="en-US" sz="1400" dirty="0" smtClean="0"/>
                <a:t>Formulate Mission Requirements</a:t>
              </a:r>
              <a:endParaRPr lang="en-US" sz="1400" dirty="0"/>
            </a:p>
          </p:txBody>
        </p:sp>
        <p:sp>
          <p:nvSpPr>
            <p:cNvPr id="9" name="TextBox 8"/>
            <p:cNvSpPr txBox="1"/>
            <p:nvPr/>
          </p:nvSpPr>
          <p:spPr>
            <a:xfrm>
              <a:off x="4593540" y="1322211"/>
              <a:ext cx="1697901" cy="861774"/>
            </a:xfrm>
            <a:prstGeom prst="rect">
              <a:avLst/>
            </a:prstGeom>
            <a:noFill/>
          </p:spPr>
          <p:txBody>
            <a:bodyPr wrap="none" rtlCol="0">
              <a:spAutoFit/>
            </a:bodyPr>
            <a:lstStyle/>
            <a:p>
              <a:pPr>
                <a:buFont typeface="Arial" pitchFamily="34" charset="0"/>
                <a:buChar char="•"/>
              </a:pPr>
              <a:r>
                <a:rPr lang="en-US" dirty="0" smtClean="0"/>
                <a:t>Sensitivity</a:t>
              </a:r>
            </a:p>
            <a:p>
              <a:pPr>
                <a:buFont typeface="Arial" pitchFamily="34" charset="0"/>
                <a:buChar char="•"/>
              </a:pPr>
              <a:r>
                <a:rPr lang="en-US" dirty="0" smtClean="0"/>
                <a:t>Image Quality and Resolution</a:t>
              </a:r>
            </a:p>
            <a:p>
              <a:pPr>
                <a:buFont typeface="Arial" pitchFamily="34" charset="0"/>
                <a:buChar char="•"/>
              </a:pPr>
              <a:r>
                <a:rPr lang="en-US" dirty="0" smtClean="0"/>
                <a:t>Field Of View</a:t>
              </a:r>
            </a:p>
            <a:p>
              <a:pPr>
                <a:buFont typeface="Arial" pitchFamily="34" charset="0"/>
                <a:buChar char="•"/>
              </a:pPr>
              <a:r>
                <a:rPr lang="en-US" dirty="0" smtClean="0"/>
                <a:t>Data Throughput</a:t>
              </a:r>
            </a:p>
            <a:p>
              <a:pPr>
                <a:buFont typeface="Arial" pitchFamily="34" charset="0"/>
                <a:buChar char="•"/>
              </a:pPr>
              <a:r>
                <a:rPr lang="en-US" dirty="0" smtClean="0"/>
                <a:t>Observing Efficiency</a:t>
              </a:r>
            </a:p>
          </p:txBody>
        </p:sp>
        <p:pic>
          <p:nvPicPr>
            <p:cNvPr id="10" name="Picture 2"/>
            <p:cNvPicPr>
              <a:picLocks noChangeAspect="1" noChangeArrowheads="1"/>
            </p:cNvPicPr>
            <p:nvPr/>
          </p:nvPicPr>
          <p:blipFill>
            <a:blip r:embed="rId2" cstate="print"/>
            <a:srcRect/>
            <a:stretch>
              <a:fillRect/>
            </a:stretch>
          </p:blipFill>
          <p:spPr bwMode="auto">
            <a:xfrm>
              <a:off x="6998829" y="1108147"/>
              <a:ext cx="859859" cy="1127745"/>
            </a:xfrm>
            <a:prstGeom prst="rect">
              <a:avLst/>
            </a:prstGeom>
            <a:noFill/>
            <a:ln w="9525">
              <a:solidFill>
                <a:schemeClr val="tx1"/>
              </a:solidFill>
              <a:miter lim="800000"/>
              <a:headEnd/>
              <a:tailEnd/>
            </a:ln>
            <a:effectLst/>
          </p:spPr>
        </p:pic>
        <p:sp>
          <p:nvSpPr>
            <p:cNvPr id="11" name="Rectangle 10"/>
            <p:cNvSpPr/>
            <p:nvPr/>
          </p:nvSpPr>
          <p:spPr bwMode="auto">
            <a:xfrm>
              <a:off x="4526561" y="930875"/>
              <a:ext cx="3513859" cy="137669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46" name="Content Placeholder 2"/>
          <p:cNvSpPr txBox="1">
            <a:spLocks/>
          </p:cNvSpPr>
          <p:nvPr/>
        </p:nvSpPr>
        <p:spPr>
          <a:xfrm>
            <a:off x="210079" y="2595998"/>
            <a:ext cx="8796337" cy="3579023"/>
          </a:xfrm>
          <a:prstGeom prst="rect">
            <a:avLst/>
          </a:prstGeom>
        </p:spPr>
        <p:txBody>
          <a:bodyPr/>
          <a:lstStyle/>
          <a:p>
            <a:pPr marL="342900" indent="-342900">
              <a:spcBef>
                <a:spcPct val="20000"/>
              </a:spcBef>
              <a:spcAft>
                <a:spcPct val="40000"/>
              </a:spcAft>
              <a:buClr>
                <a:srgbClr val="BB0018"/>
              </a:buClr>
              <a:buFont typeface="Wingdings" pitchFamily="2" charset="2"/>
              <a:buChar char="l"/>
            </a:pPr>
            <a:r>
              <a:rPr lang="en-US" sz="1600" dirty="0" smtClean="0">
                <a:latin typeface="+mn-lt"/>
              </a:rPr>
              <a:t>Engineering requirements are derived from these science objectives.  The following are the primary “drivers’ for the system:</a:t>
            </a:r>
          </a:p>
          <a:p>
            <a:pPr marL="800100" lvl="1" indent="-342900">
              <a:spcBef>
                <a:spcPct val="20000"/>
              </a:spcBef>
              <a:spcAft>
                <a:spcPct val="40000"/>
              </a:spcAft>
              <a:buClr>
                <a:srgbClr val="BB0018"/>
              </a:buClr>
              <a:buFont typeface="Helvetica" pitchFamily="34" charset="0"/>
              <a:buChar char="■"/>
            </a:pPr>
            <a:r>
              <a:rPr lang="en-US" sz="1600" b="0" dirty="0" smtClean="0">
                <a:solidFill>
                  <a:srgbClr val="0000FF"/>
                </a:solidFill>
                <a:latin typeface="+mn-lt"/>
              </a:rPr>
              <a:t>Spectral Coverage</a:t>
            </a:r>
          </a:p>
          <a:p>
            <a:pPr marL="800100" lvl="1" indent="-342900">
              <a:spcBef>
                <a:spcPct val="20000"/>
              </a:spcBef>
              <a:spcAft>
                <a:spcPct val="40000"/>
              </a:spcAft>
              <a:buClr>
                <a:srgbClr val="BB0018"/>
              </a:buClr>
              <a:buFont typeface="Helvetica" pitchFamily="34" charset="0"/>
              <a:buChar char="■"/>
            </a:pPr>
            <a:r>
              <a:rPr lang="en-US" sz="1600" b="0" dirty="0" smtClean="0">
                <a:solidFill>
                  <a:srgbClr val="0000FF"/>
                </a:solidFill>
                <a:latin typeface="+mn-lt"/>
              </a:rPr>
              <a:t>Radiometric Sensitivity</a:t>
            </a:r>
          </a:p>
          <a:p>
            <a:pPr marL="800100" lvl="1" indent="-342900">
              <a:spcBef>
                <a:spcPct val="20000"/>
              </a:spcBef>
              <a:spcAft>
                <a:spcPct val="40000"/>
              </a:spcAft>
              <a:buClr>
                <a:srgbClr val="BB0018"/>
              </a:buClr>
              <a:buFont typeface="Helvetica" pitchFamily="34" charset="0"/>
              <a:buChar char="■"/>
            </a:pPr>
            <a:r>
              <a:rPr lang="en-US" sz="1600" b="0" dirty="0" smtClean="0">
                <a:solidFill>
                  <a:srgbClr val="0000FF"/>
                </a:solidFill>
                <a:latin typeface="+mn-lt"/>
              </a:rPr>
              <a:t>Image Quality and Resolution</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Field of View and Celestial Coverage</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Data Throughput</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Observing Efficiency</a:t>
            </a:r>
          </a:p>
          <a:p>
            <a:pPr marL="342900" indent="-342900">
              <a:spcBef>
                <a:spcPct val="20000"/>
              </a:spcBef>
              <a:spcAft>
                <a:spcPct val="40000"/>
              </a:spcAft>
              <a:buClr>
                <a:srgbClr val="BB0018"/>
              </a:buClr>
              <a:buFont typeface="Wingdings" pitchFamily="2" charset="2"/>
              <a:buChar char="l"/>
            </a:pPr>
            <a:r>
              <a:rPr lang="en-US" sz="1600" dirty="0" smtClean="0">
                <a:latin typeface="+mn-lt"/>
              </a:rPr>
              <a:t>The derivation of engineering requirements must involve preliminary “sizing” of key system attributes to establish feasibility.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868363" y="207963"/>
            <a:ext cx="7994650" cy="477837"/>
          </a:xfrm>
        </p:spPr>
        <p:txBody>
          <a:bodyPr/>
          <a:lstStyle/>
          <a:p>
            <a:r>
              <a:rPr lang="en-US" dirty="0"/>
              <a:t>Science Requires </a:t>
            </a:r>
            <a:r>
              <a:rPr lang="en-US" dirty="0" smtClean="0"/>
              <a:t>an </a:t>
            </a:r>
            <a:r>
              <a:rPr lang="en-US" dirty="0"/>
              <a:t>Infrared Telescope</a:t>
            </a:r>
          </a:p>
        </p:txBody>
      </p:sp>
      <p:pic>
        <p:nvPicPr>
          <p:cNvPr id="275460" name="Picture 4" descr="g7_l"/>
          <p:cNvPicPr>
            <a:picLocks noChangeAspect="1" noChangeArrowheads="1"/>
          </p:cNvPicPr>
          <p:nvPr/>
        </p:nvPicPr>
        <p:blipFill>
          <a:blip r:embed="rId3" cstate="print"/>
          <a:srcRect/>
          <a:stretch>
            <a:fillRect/>
          </a:stretch>
        </p:blipFill>
        <p:spPr bwMode="auto">
          <a:xfrm>
            <a:off x="711835" y="809625"/>
            <a:ext cx="1874266" cy="1517957"/>
          </a:xfrm>
          <a:prstGeom prst="rect">
            <a:avLst/>
          </a:prstGeom>
          <a:noFill/>
        </p:spPr>
      </p:pic>
      <p:sp>
        <p:nvSpPr>
          <p:cNvPr id="275462" name="Text Box 6"/>
          <p:cNvSpPr txBox="1">
            <a:spLocks noChangeArrowheads="1"/>
          </p:cNvSpPr>
          <p:nvPr/>
        </p:nvSpPr>
        <p:spPr bwMode="auto">
          <a:xfrm>
            <a:off x="577016" y="2346325"/>
            <a:ext cx="2141933" cy="461665"/>
          </a:xfrm>
          <a:prstGeom prst="rect">
            <a:avLst/>
          </a:prstGeom>
          <a:noFill/>
          <a:ln w="9525">
            <a:noFill/>
            <a:miter lim="800000"/>
            <a:headEnd/>
            <a:tailEnd/>
          </a:ln>
          <a:effectLst/>
        </p:spPr>
        <p:txBody>
          <a:bodyPr wrap="none">
            <a:spAutoFit/>
          </a:bodyPr>
          <a:lstStyle/>
          <a:p>
            <a:pPr algn="ctr"/>
            <a:r>
              <a:rPr lang="en-US" sz="1200" dirty="0">
                <a:latin typeface="Arial" charset="0"/>
              </a:rPr>
              <a:t>Hubble Deep Field image </a:t>
            </a:r>
            <a:endParaRPr lang="en-US" sz="1200" dirty="0" smtClean="0">
              <a:latin typeface="Arial" charset="0"/>
            </a:endParaRPr>
          </a:p>
          <a:p>
            <a:pPr algn="ctr"/>
            <a:r>
              <a:rPr lang="en-US" sz="1200" dirty="0" smtClean="0">
                <a:latin typeface="Arial" charset="0"/>
              </a:rPr>
              <a:t>shows galaxies </a:t>
            </a:r>
            <a:r>
              <a:rPr lang="en-US" sz="1200" dirty="0">
                <a:latin typeface="Arial" charset="0"/>
              </a:rPr>
              <a:t>out to z~5.</a:t>
            </a:r>
          </a:p>
        </p:txBody>
      </p:sp>
      <p:grpSp>
        <p:nvGrpSpPr>
          <p:cNvPr id="2" name="Group 49"/>
          <p:cNvGrpSpPr/>
          <p:nvPr/>
        </p:nvGrpSpPr>
        <p:grpSpPr>
          <a:xfrm>
            <a:off x="2854325" y="809625"/>
            <a:ext cx="6107869" cy="2183031"/>
            <a:chOff x="2854325" y="809625"/>
            <a:chExt cx="6107869" cy="2183031"/>
          </a:xfrm>
        </p:grpSpPr>
        <p:pic>
          <p:nvPicPr>
            <p:cNvPr id="275459" name="Picture 3" descr="NGST_sim_HSTDF_1"/>
            <p:cNvPicPr>
              <a:picLocks noChangeAspect="1" noChangeArrowheads="1"/>
            </p:cNvPicPr>
            <p:nvPr/>
          </p:nvPicPr>
          <p:blipFill>
            <a:blip r:embed="rId4" cstate="print"/>
            <a:srcRect/>
            <a:stretch>
              <a:fillRect/>
            </a:stretch>
          </p:blipFill>
          <p:spPr bwMode="auto">
            <a:xfrm>
              <a:off x="6951454" y="809625"/>
              <a:ext cx="1536700" cy="1536700"/>
            </a:xfrm>
            <a:prstGeom prst="rect">
              <a:avLst/>
            </a:prstGeom>
            <a:noFill/>
          </p:spPr>
        </p:pic>
        <p:sp>
          <p:nvSpPr>
            <p:cNvPr id="275461" name="AutoShape 5"/>
            <p:cNvSpPr>
              <a:spLocks noChangeArrowheads="1"/>
            </p:cNvSpPr>
            <p:nvPr/>
          </p:nvSpPr>
          <p:spPr bwMode="auto">
            <a:xfrm>
              <a:off x="2962276" y="1908175"/>
              <a:ext cx="3271838" cy="474663"/>
            </a:xfrm>
            <a:prstGeom prst="rightArrow">
              <a:avLst>
                <a:gd name="adj1" fmla="val 50000"/>
                <a:gd name="adj2" fmla="val 55351"/>
              </a:avLst>
            </a:prstGeom>
            <a:gradFill rotWithShape="0">
              <a:gsLst>
                <a:gs pos="0">
                  <a:srgbClr val="CC0000">
                    <a:gamma/>
                    <a:tint val="0"/>
                    <a:invGamma/>
                  </a:srgbClr>
                </a:gs>
                <a:gs pos="100000">
                  <a:srgbClr val="CC0000"/>
                </a:gs>
              </a:gsLst>
              <a:lin ang="0" scaled="1"/>
            </a:gradFill>
            <a:ln w="9525">
              <a:solidFill>
                <a:schemeClr val="tx1"/>
              </a:solidFill>
              <a:miter lim="800000"/>
              <a:headEnd/>
              <a:tailEnd/>
            </a:ln>
            <a:effectLst/>
          </p:spPr>
          <p:txBody>
            <a:bodyPr wrap="none" anchor="ctr"/>
            <a:lstStyle/>
            <a:p>
              <a:endParaRPr lang="en-US"/>
            </a:p>
          </p:txBody>
        </p:sp>
        <p:sp>
          <p:nvSpPr>
            <p:cNvPr id="275463" name="Text Box 7"/>
            <p:cNvSpPr txBox="1">
              <a:spLocks noChangeArrowheads="1"/>
            </p:cNvSpPr>
            <p:nvPr/>
          </p:nvSpPr>
          <p:spPr bwMode="auto">
            <a:xfrm>
              <a:off x="6507676" y="2346325"/>
              <a:ext cx="2454518" cy="646331"/>
            </a:xfrm>
            <a:prstGeom prst="rect">
              <a:avLst/>
            </a:prstGeom>
            <a:noFill/>
            <a:ln w="9525">
              <a:noFill/>
              <a:miter lim="800000"/>
              <a:headEnd/>
              <a:tailEnd/>
            </a:ln>
            <a:effectLst/>
          </p:spPr>
          <p:txBody>
            <a:bodyPr wrap="none">
              <a:spAutoFit/>
            </a:bodyPr>
            <a:lstStyle/>
            <a:p>
              <a:pPr algn="ctr"/>
              <a:r>
                <a:rPr lang="en-US" sz="1200" dirty="0" smtClean="0">
                  <a:latin typeface="Arial" charset="0"/>
                </a:rPr>
                <a:t>JWST </a:t>
              </a:r>
              <a:r>
                <a:rPr lang="en-US" sz="1200" dirty="0">
                  <a:latin typeface="Arial" charset="0"/>
                </a:rPr>
                <a:t>will view the universe at </a:t>
              </a:r>
              <a:endParaRPr lang="en-US" sz="1200" dirty="0" smtClean="0">
                <a:latin typeface="Arial" charset="0"/>
              </a:endParaRPr>
            </a:p>
            <a:p>
              <a:pPr algn="ctr"/>
              <a:r>
                <a:rPr lang="en-US" sz="1200" dirty="0" smtClean="0">
                  <a:latin typeface="Arial" charset="0"/>
                </a:rPr>
                <a:t>red-shift of 10 or greater to </a:t>
              </a:r>
            </a:p>
            <a:p>
              <a:pPr algn="ctr"/>
              <a:r>
                <a:rPr lang="en-US" sz="1200" dirty="0" smtClean="0">
                  <a:latin typeface="Arial" charset="0"/>
                </a:rPr>
                <a:t>search for the first galaxies</a:t>
              </a:r>
            </a:p>
          </p:txBody>
        </p:sp>
        <p:sp>
          <p:nvSpPr>
            <p:cNvPr id="275464" name="Text Box 8"/>
            <p:cNvSpPr txBox="1">
              <a:spLocks noChangeArrowheads="1"/>
            </p:cNvSpPr>
            <p:nvPr/>
          </p:nvSpPr>
          <p:spPr bwMode="auto">
            <a:xfrm>
              <a:off x="2854325" y="2389314"/>
              <a:ext cx="3485249" cy="461665"/>
            </a:xfrm>
            <a:prstGeom prst="rect">
              <a:avLst/>
            </a:prstGeom>
            <a:noFill/>
            <a:ln w="9525">
              <a:noFill/>
              <a:miter lim="800000"/>
              <a:headEnd/>
              <a:tailEnd/>
            </a:ln>
            <a:effectLst/>
          </p:spPr>
          <p:txBody>
            <a:bodyPr wrap="none">
              <a:spAutoFit/>
            </a:bodyPr>
            <a:lstStyle/>
            <a:p>
              <a:pPr algn="ctr"/>
              <a:r>
                <a:rPr lang="en-US" sz="1200" dirty="0" smtClean="0">
                  <a:latin typeface="Arial" charset="0"/>
                </a:rPr>
                <a:t>JWST must operate in the Near Infrared (NIR)</a:t>
              </a:r>
            </a:p>
            <a:p>
              <a:pPr algn="ctr"/>
              <a:r>
                <a:rPr lang="en-US" sz="1200" dirty="0" smtClean="0">
                  <a:latin typeface="Arial" charset="0"/>
                </a:rPr>
                <a:t>wavelengths (0.6 to 5 </a:t>
              </a:r>
              <a:r>
                <a:rPr lang="en-US" sz="1200" dirty="0" err="1" smtClean="0">
                  <a:latin typeface="Arial" charset="0"/>
                </a:rPr>
                <a:t>mircons</a:t>
              </a:r>
              <a:r>
                <a:rPr lang="en-US" sz="1200" dirty="0" smtClean="0">
                  <a:latin typeface="Arial" charset="0"/>
                </a:rPr>
                <a:t>)</a:t>
              </a:r>
              <a:endParaRPr lang="en-US" sz="1200" dirty="0">
                <a:latin typeface="Arial" charset="0"/>
              </a:endParaRPr>
            </a:p>
          </p:txBody>
        </p:sp>
      </p:grpSp>
      <p:grpSp>
        <p:nvGrpSpPr>
          <p:cNvPr id="3" name="Group 50"/>
          <p:cNvGrpSpPr/>
          <p:nvPr/>
        </p:nvGrpSpPr>
        <p:grpSpPr>
          <a:xfrm>
            <a:off x="247269" y="2955585"/>
            <a:ext cx="3302507" cy="2460277"/>
            <a:chOff x="247269" y="3004353"/>
            <a:chExt cx="3302507" cy="2460277"/>
          </a:xfrm>
        </p:grpSpPr>
        <p:sp>
          <p:nvSpPr>
            <p:cNvPr id="275467" name="Text Box 11"/>
            <p:cNvSpPr txBox="1">
              <a:spLocks noChangeArrowheads="1"/>
            </p:cNvSpPr>
            <p:nvPr/>
          </p:nvSpPr>
          <p:spPr bwMode="auto">
            <a:xfrm>
              <a:off x="247269" y="4633633"/>
              <a:ext cx="3302507" cy="830997"/>
            </a:xfrm>
            <a:prstGeom prst="rect">
              <a:avLst/>
            </a:prstGeom>
            <a:noFill/>
            <a:ln w="9525">
              <a:noFill/>
              <a:miter lim="800000"/>
              <a:headEnd/>
              <a:tailEnd/>
            </a:ln>
            <a:effectLst/>
          </p:spPr>
          <p:txBody>
            <a:bodyPr wrap="none">
              <a:spAutoFit/>
            </a:bodyPr>
            <a:lstStyle/>
            <a:p>
              <a:pPr algn="ctr"/>
              <a:r>
                <a:rPr lang="en-US" sz="1200" dirty="0">
                  <a:latin typeface="Arial" charset="0"/>
                </a:rPr>
                <a:t>M16 viewed in </a:t>
              </a:r>
              <a:r>
                <a:rPr lang="en-US" sz="1200" dirty="0" smtClean="0">
                  <a:latin typeface="Arial" charset="0"/>
                </a:rPr>
                <a:t>visible light shows dusty</a:t>
              </a:r>
              <a:endParaRPr lang="en-US" sz="1200" dirty="0">
                <a:latin typeface="Arial" charset="0"/>
              </a:endParaRPr>
            </a:p>
            <a:p>
              <a:pPr algn="ctr"/>
              <a:r>
                <a:rPr lang="en-US" sz="1200" dirty="0">
                  <a:latin typeface="Arial" charset="0"/>
                </a:rPr>
                <a:t>pillars </a:t>
              </a:r>
              <a:r>
                <a:rPr lang="en-US" sz="1200" dirty="0" smtClean="0">
                  <a:latin typeface="Arial" charset="0"/>
                </a:rPr>
                <a:t>and cocoons.  Stars are being born </a:t>
              </a:r>
            </a:p>
            <a:p>
              <a:pPr algn="ctr"/>
              <a:r>
                <a:rPr lang="en-US" sz="1200" dirty="0" smtClean="0">
                  <a:latin typeface="Arial" charset="0"/>
                </a:rPr>
                <a:t>in this dust, but this same dust obscures</a:t>
              </a:r>
            </a:p>
            <a:p>
              <a:pPr algn="ctr"/>
              <a:r>
                <a:rPr lang="en-US" sz="1200" dirty="0" smtClean="0">
                  <a:latin typeface="Arial" charset="0"/>
                </a:rPr>
                <a:t>our view of them.</a:t>
              </a:r>
              <a:endParaRPr lang="en-US" sz="1200" dirty="0">
                <a:latin typeface="Arial" charset="0"/>
              </a:endParaRPr>
            </a:p>
          </p:txBody>
        </p:sp>
        <p:pic>
          <p:nvPicPr>
            <p:cNvPr id="275469" name="Picture 13" descr="JWST Color Square"/>
            <p:cNvPicPr>
              <a:picLocks noChangeAspect="1" noChangeArrowheads="1"/>
            </p:cNvPicPr>
            <p:nvPr/>
          </p:nvPicPr>
          <p:blipFill>
            <a:blip r:embed="rId5" cstate="print"/>
            <a:srcRect/>
            <a:stretch>
              <a:fillRect/>
            </a:stretch>
          </p:blipFill>
          <p:spPr bwMode="auto">
            <a:xfrm>
              <a:off x="1024128" y="3004353"/>
              <a:ext cx="1638110" cy="1612986"/>
            </a:xfrm>
            <a:prstGeom prst="rect">
              <a:avLst/>
            </a:prstGeom>
            <a:noFill/>
            <a:ln w="9525">
              <a:noFill/>
              <a:miter lim="800000"/>
              <a:headEnd/>
              <a:tailEnd/>
            </a:ln>
            <a:effectLst/>
          </p:spPr>
        </p:pic>
      </p:grpSp>
      <p:grpSp>
        <p:nvGrpSpPr>
          <p:cNvPr id="4" name="Group 51"/>
          <p:cNvGrpSpPr/>
          <p:nvPr/>
        </p:nvGrpSpPr>
        <p:grpSpPr>
          <a:xfrm>
            <a:off x="2854325" y="3150489"/>
            <a:ext cx="6158538" cy="2411703"/>
            <a:chOff x="2854325" y="3199257"/>
            <a:chExt cx="6158538" cy="2411703"/>
          </a:xfrm>
        </p:grpSpPr>
        <p:sp>
          <p:nvSpPr>
            <p:cNvPr id="275465" name="AutoShape 9"/>
            <p:cNvSpPr>
              <a:spLocks noChangeArrowheads="1"/>
            </p:cNvSpPr>
            <p:nvPr/>
          </p:nvSpPr>
          <p:spPr bwMode="auto">
            <a:xfrm>
              <a:off x="2854325" y="3531870"/>
              <a:ext cx="3375787" cy="474663"/>
            </a:xfrm>
            <a:prstGeom prst="rightArrow">
              <a:avLst>
                <a:gd name="adj1" fmla="val 50000"/>
                <a:gd name="adj2" fmla="val 51672"/>
              </a:avLst>
            </a:prstGeom>
            <a:gradFill rotWithShape="0">
              <a:gsLst>
                <a:gs pos="0">
                  <a:srgbClr val="CC0000">
                    <a:gamma/>
                    <a:tint val="0"/>
                    <a:invGamma/>
                  </a:srgbClr>
                </a:gs>
                <a:gs pos="100000">
                  <a:srgbClr val="CC0000"/>
                </a:gs>
              </a:gsLst>
              <a:lin ang="0" scaled="1"/>
            </a:gradFill>
            <a:ln w="9525">
              <a:solidFill>
                <a:schemeClr val="tx1"/>
              </a:solidFill>
              <a:miter lim="800000"/>
              <a:headEnd/>
              <a:tailEnd/>
            </a:ln>
            <a:effectLst/>
          </p:spPr>
          <p:txBody>
            <a:bodyPr wrap="none" anchor="ctr"/>
            <a:lstStyle/>
            <a:p>
              <a:endParaRPr lang="en-US"/>
            </a:p>
          </p:txBody>
        </p:sp>
        <p:sp>
          <p:nvSpPr>
            <p:cNvPr id="275466" name="Text Box 10"/>
            <p:cNvSpPr txBox="1">
              <a:spLocks noChangeArrowheads="1"/>
            </p:cNvSpPr>
            <p:nvPr/>
          </p:nvSpPr>
          <p:spPr bwMode="auto">
            <a:xfrm>
              <a:off x="2885250" y="4027171"/>
              <a:ext cx="3429144" cy="461665"/>
            </a:xfrm>
            <a:prstGeom prst="rect">
              <a:avLst/>
            </a:prstGeom>
            <a:noFill/>
            <a:ln w="9525">
              <a:noFill/>
              <a:miter lim="800000"/>
              <a:headEnd/>
              <a:tailEnd/>
            </a:ln>
            <a:effectLst/>
          </p:spPr>
          <p:txBody>
            <a:bodyPr wrap="none">
              <a:spAutoFit/>
            </a:bodyPr>
            <a:lstStyle/>
            <a:p>
              <a:pPr algn="ctr"/>
              <a:r>
                <a:rPr lang="en-US" sz="1200" dirty="0" smtClean="0">
                  <a:latin typeface="Arial" charset="0"/>
                </a:rPr>
                <a:t>JWST must operate in the Mid Infrared (MIR)</a:t>
              </a:r>
            </a:p>
            <a:p>
              <a:pPr algn="ctr"/>
              <a:r>
                <a:rPr lang="en-US" sz="1200" dirty="0" smtClean="0">
                  <a:latin typeface="Arial" charset="0"/>
                </a:rPr>
                <a:t>wavelengths (5 to 28 microns) </a:t>
              </a:r>
            </a:p>
          </p:txBody>
        </p:sp>
        <p:sp>
          <p:nvSpPr>
            <p:cNvPr id="275468" name="Text Box 12"/>
            <p:cNvSpPr txBox="1">
              <a:spLocks noChangeArrowheads="1"/>
            </p:cNvSpPr>
            <p:nvPr/>
          </p:nvSpPr>
          <p:spPr bwMode="auto">
            <a:xfrm>
              <a:off x="5396167" y="4779963"/>
              <a:ext cx="3616696" cy="830997"/>
            </a:xfrm>
            <a:prstGeom prst="rect">
              <a:avLst/>
            </a:prstGeom>
            <a:noFill/>
            <a:ln w="9525">
              <a:noFill/>
              <a:miter lim="800000"/>
              <a:headEnd/>
              <a:tailEnd/>
            </a:ln>
            <a:effectLst/>
          </p:spPr>
          <p:txBody>
            <a:bodyPr wrap="none">
              <a:spAutoFit/>
            </a:bodyPr>
            <a:lstStyle/>
            <a:p>
              <a:pPr algn="ctr"/>
              <a:r>
                <a:rPr lang="en-US" sz="1200" dirty="0" smtClean="0">
                  <a:latin typeface="Arial" charset="0"/>
                </a:rPr>
                <a:t>Infrared light can penetrate dust.  By </a:t>
              </a:r>
            </a:p>
            <a:p>
              <a:pPr algn="ctr"/>
              <a:r>
                <a:rPr lang="en-US" sz="1200" dirty="0" smtClean="0">
                  <a:latin typeface="Arial" charset="0"/>
                </a:rPr>
                <a:t>observing in the infrared we can see into these</a:t>
              </a:r>
            </a:p>
            <a:p>
              <a:pPr algn="ctr"/>
              <a:r>
                <a:rPr lang="en-US" sz="1200" dirty="0" smtClean="0">
                  <a:latin typeface="Arial" charset="0"/>
                </a:rPr>
                <a:t>dust cocoons.  M16 </a:t>
              </a:r>
              <a:r>
                <a:rPr lang="en-US" sz="1200" dirty="0">
                  <a:latin typeface="Arial" charset="0"/>
                </a:rPr>
                <a:t>viewed in the IR </a:t>
              </a:r>
              <a:endParaRPr lang="en-US" sz="1200" dirty="0" smtClean="0">
                <a:latin typeface="Arial" charset="0"/>
              </a:endParaRPr>
            </a:p>
            <a:p>
              <a:pPr algn="ctr"/>
              <a:r>
                <a:rPr lang="en-US" sz="1200" dirty="0" smtClean="0">
                  <a:latin typeface="Arial" charset="0"/>
                </a:rPr>
                <a:t>shows </a:t>
              </a:r>
              <a:r>
                <a:rPr lang="en-US" sz="1200" dirty="0">
                  <a:latin typeface="Arial" charset="0"/>
                </a:rPr>
                <a:t>objects hidden </a:t>
              </a:r>
              <a:r>
                <a:rPr lang="en-US" sz="1200" dirty="0" smtClean="0">
                  <a:latin typeface="Arial" charset="0"/>
                </a:rPr>
                <a:t>by this dust.</a:t>
              </a:r>
              <a:endParaRPr lang="en-US" sz="1200" dirty="0">
                <a:latin typeface="Arial" charset="0"/>
              </a:endParaRPr>
            </a:p>
          </p:txBody>
        </p:sp>
        <p:pic>
          <p:nvPicPr>
            <p:cNvPr id="275470" name="Picture 14" descr="eagle_match_vlt"/>
            <p:cNvPicPr>
              <a:picLocks noChangeAspect="1" noChangeArrowheads="1"/>
            </p:cNvPicPr>
            <p:nvPr/>
          </p:nvPicPr>
          <p:blipFill>
            <a:blip r:embed="rId6" cstate="print"/>
            <a:srcRect/>
            <a:stretch>
              <a:fillRect/>
            </a:stretch>
          </p:blipFill>
          <p:spPr bwMode="auto">
            <a:xfrm>
              <a:off x="6403848" y="3199257"/>
              <a:ext cx="1574927" cy="1550623"/>
            </a:xfrm>
            <a:prstGeom prst="rect">
              <a:avLst/>
            </a:prstGeom>
            <a:noFill/>
          </p:spPr>
        </p:pic>
      </p:grpSp>
      <p:grpSp>
        <p:nvGrpSpPr>
          <p:cNvPr id="5" name="Group 47"/>
          <p:cNvGrpSpPr/>
          <p:nvPr/>
        </p:nvGrpSpPr>
        <p:grpSpPr>
          <a:xfrm>
            <a:off x="2693094" y="885825"/>
            <a:ext cx="1136850" cy="811273"/>
            <a:chOff x="2693094" y="885825"/>
            <a:chExt cx="1136850" cy="811273"/>
          </a:xfrm>
        </p:grpSpPr>
        <p:sp>
          <p:nvSpPr>
            <p:cNvPr id="22" name="Freeform 21"/>
            <p:cNvSpPr/>
            <p:nvPr/>
          </p:nvSpPr>
          <p:spPr bwMode="auto">
            <a:xfrm>
              <a:off x="2779110" y="885825"/>
              <a:ext cx="532210" cy="347267"/>
            </a:xfrm>
            <a:custGeom>
              <a:avLst/>
              <a:gdLst>
                <a:gd name="connsiteX0" fmla="*/ 0 w 1064419"/>
                <a:gd name="connsiteY0" fmla="*/ 305197 h 614759"/>
                <a:gd name="connsiteX1" fmla="*/ 73819 w 1064419"/>
                <a:gd name="connsiteY1" fmla="*/ 2778 h 614759"/>
                <a:gd name="connsiteX2" fmla="*/ 152400 w 1064419"/>
                <a:gd name="connsiteY2" fmla="*/ 307578 h 614759"/>
                <a:gd name="connsiteX3" fmla="*/ 240506 w 1064419"/>
                <a:gd name="connsiteY3" fmla="*/ 614759 h 614759"/>
                <a:gd name="connsiteX4" fmla="*/ 307181 w 1064419"/>
                <a:gd name="connsiteY4" fmla="*/ 307578 h 614759"/>
                <a:gd name="connsiteX5" fmla="*/ 388144 w 1064419"/>
                <a:gd name="connsiteY5" fmla="*/ 5159 h 614759"/>
                <a:gd name="connsiteX6" fmla="*/ 457200 w 1064419"/>
                <a:gd name="connsiteY6" fmla="*/ 300434 h 614759"/>
                <a:gd name="connsiteX7" fmla="*/ 497681 w 1064419"/>
                <a:gd name="connsiteY7" fmla="*/ 612378 h 614759"/>
                <a:gd name="connsiteX8" fmla="*/ 609600 w 1064419"/>
                <a:gd name="connsiteY8" fmla="*/ 307578 h 614759"/>
                <a:gd name="connsiteX9" fmla="*/ 673894 w 1064419"/>
                <a:gd name="connsiteY9" fmla="*/ 5159 h 614759"/>
                <a:gd name="connsiteX10" fmla="*/ 762000 w 1064419"/>
                <a:gd name="connsiteY10" fmla="*/ 309959 h 614759"/>
                <a:gd name="connsiteX11" fmla="*/ 838200 w 1064419"/>
                <a:gd name="connsiteY11" fmla="*/ 612378 h 614759"/>
                <a:gd name="connsiteX12" fmla="*/ 912019 w 1064419"/>
                <a:gd name="connsiteY12" fmla="*/ 305197 h 614759"/>
                <a:gd name="connsiteX13" fmla="*/ 983456 w 1064419"/>
                <a:gd name="connsiteY13" fmla="*/ 397 h 614759"/>
                <a:gd name="connsiteX14" fmla="*/ 1064419 w 1064419"/>
                <a:gd name="connsiteY14" fmla="*/ 307578 h 614759"/>
                <a:gd name="connsiteX0" fmla="*/ 0 w 1064419"/>
                <a:gd name="connsiteY0" fmla="*/ 305197 h 615553"/>
                <a:gd name="connsiteX1" fmla="*/ 73819 w 1064419"/>
                <a:gd name="connsiteY1" fmla="*/ 2778 h 615553"/>
                <a:gd name="connsiteX2" fmla="*/ 152400 w 1064419"/>
                <a:gd name="connsiteY2" fmla="*/ 307578 h 615553"/>
                <a:gd name="connsiteX3" fmla="*/ 234156 w 1064419"/>
                <a:gd name="connsiteY3" fmla="*/ 615553 h 615553"/>
                <a:gd name="connsiteX4" fmla="*/ 307181 w 1064419"/>
                <a:gd name="connsiteY4" fmla="*/ 307578 h 615553"/>
                <a:gd name="connsiteX5" fmla="*/ 388144 w 1064419"/>
                <a:gd name="connsiteY5" fmla="*/ 5159 h 615553"/>
                <a:gd name="connsiteX6" fmla="*/ 457200 w 1064419"/>
                <a:gd name="connsiteY6" fmla="*/ 300434 h 615553"/>
                <a:gd name="connsiteX7" fmla="*/ 497681 w 1064419"/>
                <a:gd name="connsiteY7" fmla="*/ 612378 h 615553"/>
                <a:gd name="connsiteX8" fmla="*/ 609600 w 1064419"/>
                <a:gd name="connsiteY8" fmla="*/ 307578 h 615553"/>
                <a:gd name="connsiteX9" fmla="*/ 673894 w 1064419"/>
                <a:gd name="connsiteY9" fmla="*/ 5159 h 615553"/>
                <a:gd name="connsiteX10" fmla="*/ 762000 w 1064419"/>
                <a:gd name="connsiteY10" fmla="*/ 309959 h 615553"/>
                <a:gd name="connsiteX11" fmla="*/ 838200 w 1064419"/>
                <a:gd name="connsiteY11" fmla="*/ 612378 h 615553"/>
                <a:gd name="connsiteX12" fmla="*/ 912019 w 1064419"/>
                <a:gd name="connsiteY12" fmla="*/ 305197 h 615553"/>
                <a:gd name="connsiteX13" fmla="*/ 983456 w 1064419"/>
                <a:gd name="connsiteY13" fmla="*/ 397 h 615553"/>
                <a:gd name="connsiteX14" fmla="*/ 1064419 w 1064419"/>
                <a:gd name="connsiteY14" fmla="*/ 307578 h 615553"/>
                <a:gd name="connsiteX0" fmla="*/ 0 w 1064419"/>
                <a:gd name="connsiteY0" fmla="*/ 305197 h 616744"/>
                <a:gd name="connsiteX1" fmla="*/ 73819 w 1064419"/>
                <a:gd name="connsiteY1" fmla="*/ 2778 h 616744"/>
                <a:gd name="connsiteX2" fmla="*/ 152400 w 1064419"/>
                <a:gd name="connsiteY2" fmla="*/ 307578 h 616744"/>
                <a:gd name="connsiteX3" fmla="*/ 234156 w 1064419"/>
                <a:gd name="connsiteY3" fmla="*/ 615553 h 616744"/>
                <a:gd name="connsiteX4" fmla="*/ 307181 w 1064419"/>
                <a:gd name="connsiteY4" fmla="*/ 307578 h 616744"/>
                <a:gd name="connsiteX5" fmla="*/ 388144 w 1064419"/>
                <a:gd name="connsiteY5" fmla="*/ 5159 h 616744"/>
                <a:gd name="connsiteX6" fmla="*/ 457200 w 1064419"/>
                <a:gd name="connsiteY6" fmla="*/ 300434 h 616744"/>
                <a:gd name="connsiteX7" fmla="*/ 537369 w 1064419"/>
                <a:gd name="connsiteY7" fmla="*/ 615553 h 616744"/>
                <a:gd name="connsiteX8" fmla="*/ 609600 w 1064419"/>
                <a:gd name="connsiteY8" fmla="*/ 307578 h 616744"/>
                <a:gd name="connsiteX9" fmla="*/ 673894 w 1064419"/>
                <a:gd name="connsiteY9" fmla="*/ 5159 h 616744"/>
                <a:gd name="connsiteX10" fmla="*/ 762000 w 1064419"/>
                <a:gd name="connsiteY10" fmla="*/ 309959 h 616744"/>
                <a:gd name="connsiteX11" fmla="*/ 838200 w 1064419"/>
                <a:gd name="connsiteY11" fmla="*/ 612378 h 616744"/>
                <a:gd name="connsiteX12" fmla="*/ 912019 w 1064419"/>
                <a:gd name="connsiteY12" fmla="*/ 305197 h 616744"/>
                <a:gd name="connsiteX13" fmla="*/ 983456 w 1064419"/>
                <a:gd name="connsiteY13" fmla="*/ 397 h 616744"/>
                <a:gd name="connsiteX14" fmla="*/ 1064419 w 1064419"/>
                <a:gd name="connsiteY14" fmla="*/ 307578 h 616744"/>
                <a:gd name="connsiteX0" fmla="*/ 0 w 1064419"/>
                <a:gd name="connsiteY0" fmla="*/ 305197 h 616744"/>
                <a:gd name="connsiteX1" fmla="*/ 73819 w 1064419"/>
                <a:gd name="connsiteY1" fmla="*/ 2778 h 616744"/>
                <a:gd name="connsiteX2" fmla="*/ 152400 w 1064419"/>
                <a:gd name="connsiteY2" fmla="*/ 307578 h 616744"/>
                <a:gd name="connsiteX3" fmla="*/ 234156 w 1064419"/>
                <a:gd name="connsiteY3" fmla="*/ 615553 h 616744"/>
                <a:gd name="connsiteX4" fmla="*/ 307181 w 1064419"/>
                <a:gd name="connsiteY4" fmla="*/ 307578 h 616744"/>
                <a:gd name="connsiteX5" fmla="*/ 388144 w 1064419"/>
                <a:gd name="connsiteY5" fmla="*/ 5159 h 616744"/>
                <a:gd name="connsiteX6" fmla="*/ 457200 w 1064419"/>
                <a:gd name="connsiteY6" fmla="*/ 300434 h 616744"/>
                <a:gd name="connsiteX7" fmla="*/ 537369 w 1064419"/>
                <a:gd name="connsiteY7" fmla="*/ 615553 h 616744"/>
                <a:gd name="connsiteX8" fmla="*/ 609600 w 1064419"/>
                <a:gd name="connsiteY8" fmla="*/ 307578 h 616744"/>
                <a:gd name="connsiteX9" fmla="*/ 689769 w 1064419"/>
                <a:gd name="connsiteY9" fmla="*/ 4365 h 616744"/>
                <a:gd name="connsiteX10" fmla="*/ 762000 w 1064419"/>
                <a:gd name="connsiteY10" fmla="*/ 309959 h 616744"/>
                <a:gd name="connsiteX11" fmla="*/ 838200 w 1064419"/>
                <a:gd name="connsiteY11" fmla="*/ 612378 h 616744"/>
                <a:gd name="connsiteX12" fmla="*/ 912019 w 1064419"/>
                <a:gd name="connsiteY12" fmla="*/ 305197 h 616744"/>
                <a:gd name="connsiteX13" fmla="*/ 983456 w 1064419"/>
                <a:gd name="connsiteY13" fmla="*/ 397 h 616744"/>
                <a:gd name="connsiteX14" fmla="*/ 1064419 w 1064419"/>
                <a:gd name="connsiteY14" fmla="*/ 307578 h 616744"/>
                <a:gd name="connsiteX0" fmla="*/ 0 w 1064419"/>
                <a:gd name="connsiteY0" fmla="*/ 302816 h 614363"/>
                <a:gd name="connsiteX1" fmla="*/ 73819 w 1064419"/>
                <a:gd name="connsiteY1" fmla="*/ 397 h 614363"/>
                <a:gd name="connsiteX2" fmla="*/ 152400 w 1064419"/>
                <a:gd name="connsiteY2" fmla="*/ 305197 h 614363"/>
                <a:gd name="connsiteX3" fmla="*/ 234156 w 1064419"/>
                <a:gd name="connsiteY3" fmla="*/ 613172 h 614363"/>
                <a:gd name="connsiteX4" fmla="*/ 307181 w 1064419"/>
                <a:gd name="connsiteY4" fmla="*/ 305197 h 614363"/>
                <a:gd name="connsiteX5" fmla="*/ 388144 w 1064419"/>
                <a:gd name="connsiteY5" fmla="*/ 2778 h 614363"/>
                <a:gd name="connsiteX6" fmla="*/ 457200 w 1064419"/>
                <a:gd name="connsiteY6" fmla="*/ 298053 h 614363"/>
                <a:gd name="connsiteX7" fmla="*/ 537369 w 1064419"/>
                <a:gd name="connsiteY7" fmla="*/ 613172 h 614363"/>
                <a:gd name="connsiteX8" fmla="*/ 609600 w 1064419"/>
                <a:gd name="connsiteY8" fmla="*/ 305197 h 614363"/>
                <a:gd name="connsiteX9" fmla="*/ 689769 w 1064419"/>
                <a:gd name="connsiteY9" fmla="*/ 1984 h 614363"/>
                <a:gd name="connsiteX10" fmla="*/ 762000 w 1064419"/>
                <a:gd name="connsiteY10" fmla="*/ 307578 h 614363"/>
                <a:gd name="connsiteX11" fmla="*/ 838200 w 1064419"/>
                <a:gd name="connsiteY11" fmla="*/ 609997 h 614363"/>
                <a:gd name="connsiteX12" fmla="*/ 912019 w 1064419"/>
                <a:gd name="connsiteY12" fmla="*/ 302816 h 614363"/>
                <a:gd name="connsiteX13" fmla="*/ 991394 w 1064419"/>
                <a:gd name="connsiteY13" fmla="*/ 1984 h 614363"/>
                <a:gd name="connsiteX14" fmla="*/ 1064419 w 1064419"/>
                <a:gd name="connsiteY14" fmla="*/ 305197 h 614363"/>
                <a:gd name="connsiteX0" fmla="*/ 0 w 1064419"/>
                <a:gd name="connsiteY0" fmla="*/ 302816 h 614363"/>
                <a:gd name="connsiteX1" fmla="*/ 73819 w 1064419"/>
                <a:gd name="connsiteY1" fmla="*/ 397 h 614363"/>
                <a:gd name="connsiteX2" fmla="*/ 152400 w 1064419"/>
                <a:gd name="connsiteY2" fmla="*/ 305197 h 614363"/>
                <a:gd name="connsiteX3" fmla="*/ 234156 w 1064419"/>
                <a:gd name="connsiteY3" fmla="*/ 613172 h 614363"/>
                <a:gd name="connsiteX4" fmla="*/ 307181 w 1064419"/>
                <a:gd name="connsiteY4" fmla="*/ 305197 h 614363"/>
                <a:gd name="connsiteX5" fmla="*/ 388144 w 1064419"/>
                <a:gd name="connsiteY5" fmla="*/ 2778 h 614363"/>
                <a:gd name="connsiteX6" fmla="*/ 457200 w 1064419"/>
                <a:gd name="connsiteY6" fmla="*/ 298053 h 614363"/>
                <a:gd name="connsiteX7" fmla="*/ 537369 w 1064419"/>
                <a:gd name="connsiteY7" fmla="*/ 613172 h 614363"/>
                <a:gd name="connsiteX8" fmla="*/ 609600 w 1064419"/>
                <a:gd name="connsiteY8" fmla="*/ 305197 h 614363"/>
                <a:gd name="connsiteX9" fmla="*/ 689769 w 1064419"/>
                <a:gd name="connsiteY9" fmla="*/ 1984 h 614363"/>
                <a:gd name="connsiteX10" fmla="*/ 762000 w 1064419"/>
                <a:gd name="connsiteY10" fmla="*/ 307578 h 614363"/>
                <a:gd name="connsiteX11" fmla="*/ 838200 w 1064419"/>
                <a:gd name="connsiteY11" fmla="*/ 609997 h 614363"/>
                <a:gd name="connsiteX12" fmla="*/ 919163 w 1064419"/>
                <a:gd name="connsiteY12" fmla="*/ 305198 h 614363"/>
                <a:gd name="connsiteX13" fmla="*/ 991394 w 1064419"/>
                <a:gd name="connsiteY13" fmla="*/ 1984 h 614363"/>
                <a:gd name="connsiteX14" fmla="*/ 1064419 w 1064419"/>
                <a:gd name="connsiteY14" fmla="*/ 305197 h 61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4419" h="614363">
                  <a:moveTo>
                    <a:pt x="0" y="302816"/>
                  </a:moveTo>
                  <a:cubicBezTo>
                    <a:pt x="24209" y="151408"/>
                    <a:pt x="48419" y="0"/>
                    <a:pt x="73819" y="397"/>
                  </a:cubicBezTo>
                  <a:cubicBezTo>
                    <a:pt x="99219" y="794"/>
                    <a:pt x="125677" y="203068"/>
                    <a:pt x="152400" y="305197"/>
                  </a:cubicBezTo>
                  <a:cubicBezTo>
                    <a:pt x="179123" y="407326"/>
                    <a:pt x="208359" y="613172"/>
                    <a:pt x="234156" y="613172"/>
                  </a:cubicBezTo>
                  <a:cubicBezTo>
                    <a:pt x="259953" y="613172"/>
                    <a:pt x="281516" y="406929"/>
                    <a:pt x="307181" y="305197"/>
                  </a:cubicBezTo>
                  <a:cubicBezTo>
                    <a:pt x="332846" y="203465"/>
                    <a:pt x="363141" y="3969"/>
                    <a:pt x="388144" y="2778"/>
                  </a:cubicBezTo>
                  <a:cubicBezTo>
                    <a:pt x="413147" y="1587"/>
                    <a:pt x="432329" y="196321"/>
                    <a:pt x="457200" y="298053"/>
                  </a:cubicBezTo>
                  <a:cubicBezTo>
                    <a:pt x="482071" y="399785"/>
                    <a:pt x="511969" y="611981"/>
                    <a:pt x="537369" y="613172"/>
                  </a:cubicBezTo>
                  <a:cubicBezTo>
                    <a:pt x="562769" y="614363"/>
                    <a:pt x="584200" y="407062"/>
                    <a:pt x="609600" y="305197"/>
                  </a:cubicBezTo>
                  <a:cubicBezTo>
                    <a:pt x="635000" y="203332"/>
                    <a:pt x="664369" y="1587"/>
                    <a:pt x="689769" y="1984"/>
                  </a:cubicBezTo>
                  <a:cubicBezTo>
                    <a:pt x="715169" y="2381"/>
                    <a:pt x="737262" y="206243"/>
                    <a:pt x="762000" y="307578"/>
                  </a:cubicBezTo>
                  <a:cubicBezTo>
                    <a:pt x="786739" y="408914"/>
                    <a:pt x="812006" y="610394"/>
                    <a:pt x="838200" y="609997"/>
                  </a:cubicBezTo>
                  <a:cubicBezTo>
                    <a:pt x="864394" y="609600"/>
                    <a:pt x="893631" y="406533"/>
                    <a:pt x="919163" y="305198"/>
                  </a:cubicBezTo>
                  <a:cubicBezTo>
                    <a:pt x="944695" y="203863"/>
                    <a:pt x="967185" y="1984"/>
                    <a:pt x="991394" y="1984"/>
                  </a:cubicBezTo>
                  <a:cubicBezTo>
                    <a:pt x="1015603" y="1984"/>
                    <a:pt x="1036637" y="151805"/>
                    <a:pt x="1064419" y="305197"/>
                  </a:cubicBezTo>
                </a:path>
              </a:pathLst>
            </a:cu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5" name="TextBox 24"/>
            <p:cNvSpPr txBox="1"/>
            <p:nvPr/>
          </p:nvSpPr>
          <p:spPr>
            <a:xfrm>
              <a:off x="2693094" y="1296988"/>
              <a:ext cx="1136850" cy="400110"/>
            </a:xfrm>
            <a:prstGeom prst="rect">
              <a:avLst/>
            </a:prstGeom>
            <a:noFill/>
          </p:spPr>
          <p:txBody>
            <a:bodyPr wrap="none" rtlCol="0">
              <a:spAutoFit/>
            </a:bodyPr>
            <a:lstStyle/>
            <a:p>
              <a:r>
                <a:rPr lang="en-US" dirty="0" smtClean="0"/>
                <a:t>Light emitted by</a:t>
              </a:r>
            </a:p>
            <a:p>
              <a:r>
                <a:rPr lang="en-US" dirty="0" smtClean="0"/>
                <a:t>young stars is blue</a:t>
              </a:r>
              <a:endParaRPr lang="en-US" dirty="0"/>
            </a:p>
          </p:txBody>
        </p:sp>
      </p:grpSp>
      <p:grpSp>
        <p:nvGrpSpPr>
          <p:cNvPr id="6" name="Group 48"/>
          <p:cNvGrpSpPr/>
          <p:nvPr/>
        </p:nvGrpSpPr>
        <p:grpSpPr>
          <a:xfrm>
            <a:off x="4646613" y="876300"/>
            <a:ext cx="2106667" cy="1066655"/>
            <a:chOff x="4646613" y="876300"/>
            <a:chExt cx="2106667" cy="1066655"/>
          </a:xfrm>
        </p:grpSpPr>
        <p:sp>
          <p:nvSpPr>
            <p:cNvPr id="24" name="Freeform 23"/>
            <p:cNvSpPr/>
            <p:nvPr/>
          </p:nvSpPr>
          <p:spPr bwMode="auto">
            <a:xfrm>
              <a:off x="4850036" y="876300"/>
              <a:ext cx="1596630" cy="347267"/>
            </a:xfrm>
            <a:custGeom>
              <a:avLst/>
              <a:gdLst>
                <a:gd name="connsiteX0" fmla="*/ 0 w 1064419"/>
                <a:gd name="connsiteY0" fmla="*/ 305197 h 614759"/>
                <a:gd name="connsiteX1" fmla="*/ 73819 w 1064419"/>
                <a:gd name="connsiteY1" fmla="*/ 2778 h 614759"/>
                <a:gd name="connsiteX2" fmla="*/ 152400 w 1064419"/>
                <a:gd name="connsiteY2" fmla="*/ 307578 h 614759"/>
                <a:gd name="connsiteX3" fmla="*/ 240506 w 1064419"/>
                <a:gd name="connsiteY3" fmla="*/ 614759 h 614759"/>
                <a:gd name="connsiteX4" fmla="*/ 307181 w 1064419"/>
                <a:gd name="connsiteY4" fmla="*/ 307578 h 614759"/>
                <a:gd name="connsiteX5" fmla="*/ 388144 w 1064419"/>
                <a:gd name="connsiteY5" fmla="*/ 5159 h 614759"/>
                <a:gd name="connsiteX6" fmla="*/ 457200 w 1064419"/>
                <a:gd name="connsiteY6" fmla="*/ 300434 h 614759"/>
                <a:gd name="connsiteX7" fmla="*/ 497681 w 1064419"/>
                <a:gd name="connsiteY7" fmla="*/ 612378 h 614759"/>
                <a:gd name="connsiteX8" fmla="*/ 609600 w 1064419"/>
                <a:gd name="connsiteY8" fmla="*/ 307578 h 614759"/>
                <a:gd name="connsiteX9" fmla="*/ 673894 w 1064419"/>
                <a:gd name="connsiteY9" fmla="*/ 5159 h 614759"/>
                <a:gd name="connsiteX10" fmla="*/ 762000 w 1064419"/>
                <a:gd name="connsiteY10" fmla="*/ 309959 h 614759"/>
                <a:gd name="connsiteX11" fmla="*/ 838200 w 1064419"/>
                <a:gd name="connsiteY11" fmla="*/ 612378 h 614759"/>
                <a:gd name="connsiteX12" fmla="*/ 912019 w 1064419"/>
                <a:gd name="connsiteY12" fmla="*/ 305197 h 614759"/>
                <a:gd name="connsiteX13" fmla="*/ 983456 w 1064419"/>
                <a:gd name="connsiteY13" fmla="*/ 397 h 614759"/>
                <a:gd name="connsiteX14" fmla="*/ 1064419 w 1064419"/>
                <a:gd name="connsiteY14" fmla="*/ 307578 h 614759"/>
                <a:gd name="connsiteX0" fmla="*/ 0 w 1064419"/>
                <a:gd name="connsiteY0" fmla="*/ 305197 h 615553"/>
                <a:gd name="connsiteX1" fmla="*/ 73819 w 1064419"/>
                <a:gd name="connsiteY1" fmla="*/ 2778 h 615553"/>
                <a:gd name="connsiteX2" fmla="*/ 152400 w 1064419"/>
                <a:gd name="connsiteY2" fmla="*/ 307578 h 615553"/>
                <a:gd name="connsiteX3" fmla="*/ 234156 w 1064419"/>
                <a:gd name="connsiteY3" fmla="*/ 615553 h 615553"/>
                <a:gd name="connsiteX4" fmla="*/ 307181 w 1064419"/>
                <a:gd name="connsiteY4" fmla="*/ 307578 h 615553"/>
                <a:gd name="connsiteX5" fmla="*/ 388144 w 1064419"/>
                <a:gd name="connsiteY5" fmla="*/ 5159 h 615553"/>
                <a:gd name="connsiteX6" fmla="*/ 457200 w 1064419"/>
                <a:gd name="connsiteY6" fmla="*/ 300434 h 615553"/>
                <a:gd name="connsiteX7" fmla="*/ 497681 w 1064419"/>
                <a:gd name="connsiteY7" fmla="*/ 612378 h 615553"/>
                <a:gd name="connsiteX8" fmla="*/ 609600 w 1064419"/>
                <a:gd name="connsiteY8" fmla="*/ 307578 h 615553"/>
                <a:gd name="connsiteX9" fmla="*/ 673894 w 1064419"/>
                <a:gd name="connsiteY9" fmla="*/ 5159 h 615553"/>
                <a:gd name="connsiteX10" fmla="*/ 762000 w 1064419"/>
                <a:gd name="connsiteY10" fmla="*/ 309959 h 615553"/>
                <a:gd name="connsiteX11" fmla="*/ 838200 w 1064419"/>
                <a:gd name="connsiteY11" fmla="*/ 612378 h 615553"/>
                <a:gd name="connsiteX12" fmla="*/ 912019 w 1064419"/>
                <a:gd name="connsiteY12" fmla="*/ 305197 h 615553"/>
                <a:gd name="connsiteX13" fmla="*/ 983456 w 1064419"/>
                <a:gd name="connsiteY13" fmla="*/ 397 h 615553"/>
                <a:gd name="connsiteX14" fmla="*/ 1064419 w 1064419"/>
                <a:gd name="connsiteY14" fmla="*/ 307578 h 615553"/>
                <a:gd name="connsiteX0" fmla="*/ 0 w 1064419"/>
                <a:gd name="connsiteY0" fmla="*/ 305197 h 616744"/>
                <a:gd name="connsiteX1" fmla="*/ 73819 w 1064419"/>
                <a:gd name="connsiteY1" fmla="*/ 2778 h 616744"/>
                <a:gd name="connsiteX2" fmla="*/ 152400 w 1064419"/>
                <a:gd name="connsiteY2" fmla="*/ 307578 h 616744"/>
                <a:gd name="connsiteX3" fmla="*/ 234156 w 1064419"/>
                <a:gd name="connsiteY3" fmla="*/ 615553 h 616744"/>
                <a:gd name="connsiteX4" fmla="*/ 307181 w 1064419"/>
                <a:gd name="connsiteY4" fmla="*/ 307578 h 616744"/>
                <a:gd name="connsiteX5" fmla="*/ 388144 w 1064419"/>
                <a:gd name="connsiteY5" fmla="*/ 5159 h 616744"/>
                <a:gd name="connsiteX6" fmla="*/ 457200 w 1064419"/>
                <a:gd name="connsiteY6" fmla="*/ 300434 h 616744"/>
                <a:gd name="connsiteX7" fmla="*/ 537369 w 1064419"/>
                <a:gd name="connsiteY7" fmla="*/ 615553 h 616744"/>
                <a:gd name="connsiteX8" fmla="*/ 609600 w 1064419"/>
                <a:gd name="connsiteY8" fmla="*/ 307578 h 616744"/>
                <a:gd name="connsiteX9" fmla="*/ 673894 w 1064419"/>
                <a:gd name="connsiteY9" fmla="*/ 5159 h 616744"/>
                <a:gd name="connsiteX10" fmla="*/ 762000 w 1064419"/>
                <a:gd name="connsiteY10" fmla="*/ 309959 h 616744"/>
                <a:gd name="connsiteX11" fmla="*/ 838200 w 1064419"/>
                <a:gd name="connsiteY11" fmla="*/ 612378 h 616744"/>
                <a:gd name="connsiteX12" fmla="*/ 912019 w 1064419"/>
                <a:gd name="connsiteY12" fmla="*/ 305197 h 616744"/>
                <a:gd name="connsiteX13" fmla="*/ 983456 w 1064419"/>
                <a:gd name="connsiteY13" fmla="*/ 397 h 616744"/>
                <a:gd name="connsiteX14" fmla="*/ 1064419 w 1064419"/>
                <a:gd name="connsiteY14" fmla="*/ 307578 h 616744"/>
                <a:gd name="connsiteX0" fmla="*/ 0 w 1064419"/>
                <a:gd name="connsiteY0" fmla="*/ 305197 h 616744"/>
                <a:gd name="connsiteX1" fmla="*/ 73819 w 1064419"/>
                <a:gd name="connsiteY1" fmla="*/ 2778 h 616744"/>
                <a:gd name="connsiteX2" fmla="*/ 152400 w 1064419"/>
                <a:gd name="connsiteY2" fmla="*/ 307578 h 616744"/>
                <a:gd name="connsiteX3" fmla="*/ 234156 w 1064419"/>
                <a:gd name="connsiteY3" fmla="*/ 615553 h 616744"/>
                <a:gd name="connsiteX4" fmla="*/ 307181 w 1064419"/>
                <a:gd name="connsiteY4" fmla="*/ 307578 h 616744"/>
                <a:gd name="connsiteX5" fmla="*/ 388144 w 1064419"/>
                <a:gd name="connsiteY5" fmla="*/ 5159 h 616744"/>
                <a:gd name="connsiteX6" fmla="*/ 457200 w 1064419"/>
                <a:gd name="connsiteY6" fmla="*/ 300434 h 616744"/>
                <a:gd name="connsiteX7" fmla="*/ 537369 w 1064419"/>
                <a:gd name="connsiteY7" fmla="*/ 615553 h 616744"/>
                <a:gd name="connsiteX8" fmla="*/ 609600 w 1064419"/>
                <a:gd name="connsiteY8" fmla="*/ 307578 h 616744"/>
                <a:gd name="connsiteX9" fmla="*/ 689769 w 1064419"/>
                <a:gd name="connsiteY9" fmla="*/ 4365 h 616744"/>
                <a:gd name="connsiteX10" fmla="*/ 762000 w 1064419"/>
                <a:gd name="connsiteY10" fmla="*/ 309959 h 616744"/>
                <a:gd name="connsiteX11" fmla="*/ 838200 w 1064419"/>
                <a:gd name="connsiteY11" fmla="*/ 612378 h 616744"/>
                <a:gd name="connsiteX12" fmla="*/ 912019 w 1064419"/>
                <a:gd name="connsiteY12" fmla="*/ 305197 h 616744"/>
                <a:gd name="connsiteX13" fmla="*/ 983456 w 1064419"/>
                <a:gd name="connsiteY13" fmla="*/ 397 h 616744"/>
                <a:gd name="connsiteX14" fmla="*/ 1064419 w 1064419"/>
                <a:gd name="connsiteY14" fmla="*/ 307578 h 616744"/>
                <a:gd name="connsiteX0" fmla="*/ 0 w 1064419"/>
                <a:gd name="connsiteY0" fmla="*/ 302816 h 614363"/>
                <a:gd name="connsiteX1" fmla="*/ 73819 w 1064419"/>
                <a:gd name="connsiteY1" fmla="*/ 397 h 614363"/>
                <a:gd name="connsiteX2" fmla="*/ 152400 w 1064419"/>
                <a:gd name="connsiteY2" fmla="*/ 305197 h 614363"/>
                <a:gd name="connsiteX3" fmla="*/ 234156 w 1064419"/>
                <a:gd name="connsiteY3" fmla="*/ 613172 h 614363"/>
                <a:gd name="connsiteX4" fmla="*/ 307181 w 1064419"/>
                <a:gd name="connsiteY4" fmla="*/ 305197 h 614363"/>
                <a:gd name="connsiteX5" fmla="*/ 388144 w 1064419"/>
                <a:gd name="connsiteY5" fmla="*/ 2778 h 614363"/>
                <a:gd name="connsiteX6" fmla="*/ 457200 w 1064419"/>
                <a:gd name="connsiteY6" fmla="*/ 298053 h 614363"/>
                <a:gd name="connsiteX7" fmla="*/ 537369 w 1064419"/>
                <a:gd name="connsiteY7" fmla="*/ 613172 h 614363"/>
                <a:gd name="connsiteX8" fmla="*/ 609600 w 1064419"/>
                <a:gd name="connsiteY8" fmla="*/ 305197 h 614363"/>
                <a:gd name="connsiteX9" fmla="*/ 689769 w 1064419"/>
                <a:gd name="connsiteY9" fmla="*/ 1984 h 614363"/>
                <a:gd name="connsiteX10" fmla="*/ 762000 w 1064419"/>
                <a:gd name="connsiteY10" fmla="*/ 307578 h 614363"/>
                <a:gd name="connsiteX11" fmla="*/ 838200 w 1064419"/>
                <a:gd name="connsiteY11" fmla="*/ 609997 h 614363"/>
                <a:gd name="connsiteX12" fmla="*/ 912019 w 1064419"/>
                <a:gd name="connsiteY12" fmla="*/ 302816 h 614363"/>
                <a:gd name="connsiteX13" fmla="*/ 991394 w 1064419"/>
                <a:gd name="connsiteY13" fmla="*/ 1984 h 614363"/>
                <a:gd name="connsiteX14" fmla="*/ 1064419 w 1064419"/>
                <a:gd name="connsiteY14" fmla="*/ 305197 h 614363"/>
                <a:gd name="connsiteX0" fmla="*/ 0 w 1064419"/>
                <a:gd name="connsiteY0" fmla="*/ 302816 h 614363"/>
                <a:gd name="connsiteX1" fmla="*/ 73819 w 1064419"/>
                <a:gd name="connsiteY1" fmla="*/ 397 h 614363"/>
                <a:gd name="connsiteX2" fmla="*/ 152400 w 1064419"/>
                <a:gd name="connsiteY2" fmla="*/ 305197 h 614363"/>
                <a:gd name="connsiteX3" fmla="*/ 234156 w 1064419"/>
                <a:gd name="connsiteY3" fmla="*/ 613172 h 614363"/>
                <a:gd name="connsiteX4" fmla="*/ 307181 w 1064419"/>
                <a:gd name="connsiteY4" fmla="*/ 305197 h 614363"/>
                <a:gd name="connsiteX5" fmla="*/ 388144 w 1064419"/>
                <a:gd name="connsiteY5" fmla="*/ 2778 h 614363"/>
                <a:gd name="connsiteX6" fmla="*/ 457200 w 1064419"/>
                <a:gd name="connsiteY6" fmla="*/ 298053 h 614363"/>
                <a:gd name="connsiteX7" fmla="*/ 537369 w 1064419"/>
                <a:gd name="connsiteY7" fmla="*/ 613172 h 614363"/>
                <a:gd name="connsiteX8" fmla="*/ 609600 w 1064419"/>
                <a:gd name="connsiteY8" fmla="*/ 305197 h 614363"/>
                <a:gd name="connsiteX9" fmla="*/ 689769 w 1064419"/>
                <a:gd name="connsiteY9" fmla="*/ 1984 h 614363"/>
                <a:gd name="connsiteX10" fmla="*/ 762000 w 1064419"/>
                <a:gd name="connsiteY10" fmla="*/ 307578 h 614363"/>
                <a:gd name="connsiteX11" fmla="*/ 838200 w 1064419"/>
                <a:gd name="connsiteY11" fmla="*/ 609997 h 614363"/>
                <a:gd name="connsiteX12" fmla="*/ 919163 w 1064419"/>
                <a:gd name="connsiteY12" fmla="*/ 305198 h 614363"/>
                <a:gd name="connsiteX13" fmla="*/ 991394 w 1064419"/>
                <a:gd name="connsiteY13" fmla="*/ 1984 h 614363"/>
                <a:gd name="connsiteX14" fmla="*/ 1064419 w 1064419"/>
                <a:gd name="connsiteY14" fmla="*/ 305197 h 61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4419" h="614363">
                  <a:moveTo>
                    <a:pt x="0" y="302816"/>
                  </a:moveTo>
                  <a:cubicBezTo>
                    <a:pt x="24209" y="151408"/>
                    <a:pt x="48419" y="0"/>
                    <a:pt x="73819" y="397"/>
                  </a:cubicBezTo>
                  <a:cubicBezTo>
                    <a:pt x="99219" y="794"/>
                    <a:pt x="125677" y="203068"/>
                    <a:pt x="152400" y="305197"/>
                  </a:cubicBezTo>
                  <a:cubicBezTo>
                    <a:pt x="179123" y="407326"/>
                    <a:pt x="208359" y="613172"/>
                    <a:pt x="234156" y="613172"/>
                  </a:cubicBezTo>
                  <a:cubicBezTo>
                    <a:pt x="259953" y="613172"/>
                    <a:pt x="281516" y="406929"/>
                    <a:pt x="307181" y="305197"/>
                  </a:cubicBezTo>
                  <a:cubicBezTo>
                    <a:pt x="332846" y="203465"/>
                    <a:pt x="363141" y="3969"/>
                    <a:pt x="388144" y="2778"/>
                  </a:cubicBezTo>
                  <a:cubicBezTo>
                    <a:pt x="413147" y="1587"/>
                    <a:pt x="432329" y="196321"/>
                    <a:pt x="457200" y="298053"/>
                  </a:cubicBezTo>
                  <a:cubicBezTo>
                    <a:pt x="482071" y="399785"/>
                    <a:pt x="511969" y="611981"/>
                    <a:pt x="537369" y="613172"/>
                  </a:cubicBezTo>
                  <a:cubicBezTo>
                    <a:pt x="562769" y="614363"/>
                    <a:pt x="584200" y="407062"/>
                    <a:pt x="609600" y="305197"/>
                  </a:cubicBezTo>
                  <a:cubicBezTo>
                    <a:pt x="635000" y="203332"/>
                    <a:pt x="664369" y="1587"/>
                    <a:pt x="689769" y="1984"/>
                  </a:cubicBezTo>
                  <a:cubicBezTo>
                    <a:pt x="715169" y="2381"/>
                    <a:pt x="737262" y="206243"/>
                    <a:pt x="762000" y="307578"/>
                  </a:cubicBezTo>
                  <a:cubicBezTo>
                    <a:pt x="786739" y="408914"/>
                    <a:pt x="812006" y="610394"/>
                    <a:pt x="838200" y="609997"/>
                  </a:cubicBezTo>
                  <a:cubicBezTo>
                    <a:pt x="864394" y="609600"/>
                    <a:pt x="893631" y="406533"/>
                    <a:pt x="919163" y="305198"/>
                  </a:cubicBezTo>
                  <a:cubicBezTo>
                    <a:pt x="944695" y="203863"/>
                    <a:pt x="967185" y="1984"/>
                    <a:pt x="991394" y="1984"/>
                  </a:cubicBezTo>
                  <a:cubicBezTo>
                    <a:pt x="1015603" y="1984"/>
                    <a:pt x="1036637" y="151805"/>
                    <a:pt x="1064419" y="305197"/>
                  </a:cubicBezTo>
                </a:path>
              </a:pathLst>
            </a:cu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6" name="TextBox 25"/>
            <p:cNvSpPr txBox="1"/>
            <p:nvPr/>
          </p:nvSpPr>
          <p:spPr>
            <a:xfrm>
              <a:off x="4646613" y="1235069"/>
              <a:ext cx="2106667" cy="707886"/>
            </a:xfrm>
            <a:prstGeom prst="rect">
              <a:avLst/>
            </a:prstGeom>
            <a:noFill/>
          </p:spPr>
          <p:txBody>
            <a:bodyPr wrap="none" rtlCol="0">
              <a:spAutoFit/>
            </a:bodyPr>
            <a:lstStyle/>
            <a:p>
              <a:r>
                <a:rPr lang="en-US" dirty="0" smtClean="0"/>
                <a:t>After traveling 13 billion years thru a</a:t>
              </a:r>
            </a:p>
            <a:p>
              <a:r>
                <a:rPr lang="en-US" dirty="0" smtClean="0"/>
                <a:t>universe that has been expanding </a:t>
              </a:r>
            </a:p>
            <a:p>
              <a:r>
                <a:rPr lang="en-US" dirty="0" smtClean="0"/>
                <a:t>light waves are stretched and become</a:t>
              </a:r>
            </a:p>
            <a:p>
              <a:r>
                <a:rPr lang="en-US" dirty="0" smtClean="0"/>
                <a:t>red or infrared</a:t>
              </a:r>
            </a:p>
          </p:txBody>
        </p:sp>
      </p:grpSp>
      <p:grpSp>
        <p:nvGrpSpPr>
          <p:cNvPr id="7" name="Group 52"/>
          <p:cNvGrpSpPr/>
          <p:nvPr/>
        </p:nvGrpSpPr>
        <p:grpSpPr>
          <a:xfrm>
            <a:off x="1308256" y="5659279"/>
            <a:ext cx="7072836" cy="894175"/>
            <a:chOff x="1308256" y="5659279"/>
            <a:chExt cx="7072836" cy="894175"/>
          </a:xfrm>
        </p:grpSpPr>
        <p:grpSp>
          <p:nvGrpSpPr>
            <p:cNvPr id="8" name="Group 8"/>
            <p:cNvGrpSpPr/>
            <p:nvPr/>
          </p:nvGrpSpPr>
          <p:grpSpPr>
            <a:xfrm>
              <a:off x="1351762" y="6156960"/>
              <a:ext cx="6566054" cy="396494"/>
              <a:chOff x="1516064" y="1165225"/>
              <a:chExt cx="4738686" cy="777875"/>
            </a:xfrm>
          </p:grpSpPr>
          <p:sp>
            <p:nvSpPr>
              <p:cNvPr id="20" name="Rectangle 19"/>
              <p:cNvSpPr/>
              <p:nvPr/>
            </p:nvSpPr>
            <p:spPr bwMode="auto">
              <a:xfrm>
                <a:off x="1516064" y="1165271"/>
                <a:ext cx="312736" cy="772845"/>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1" name="Rectangle 20"/>
              <p:cNvSpPr/>
              <p:nvPr/>
            </p:nvSpPr>
            <p:spPr bwMode="auto">
              <a:xfrm>
                <a:off x="1822038" y="1165225"/>
                <a:ext cx="4432712" cy="777875"/>
              </a:xfrm>
              <a:prstGeom prst="rect">
                <a:avLst/>
              </a:prstGeom>
              <a:gradFill flip="none" rotWithShape="1">
                <a:gsLst>
                  <a:gs pos="0">
                    <a:srgbClr val="FF0000"/>
                  </a:gs>
                  <a:gs pos="25000">
                    <a:srgbClr val="C00000"/>
                  </a:gs>
                  <a:gs pos="75000">
                    <a:srgbClr val="CC3300"/>
                  </a:gs>
                  <a:gs pos="100000">
                    <a:schemeClr val="bg2"/>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30" name="TextBox 29"/>
            <p:cNvSpPr txBox="1"/>
            <p:nvPr/>
          </p:nvSpPr>
          <p:spPr>
            <a:xfrm>
              <a:off x="1308256" y="6239906"/>
              <a:ext cx="521297" cy="246221"/>
            </a:xfrm>
            <a:prstGeom prst="rect">
              <a:avLst/>
            </a:prstGeom>
            <a:noFill/>
          </p:spPr>
          <p:txBody>
            <a:bodyPr wrap="none" rtlCol="0">
              <a:spAutoFit/>
            </a:bodyPr>
            <a:lstStyle/>
            <a:p>
              <a:r>
                <a:rPr lang="en-US" dirty="0" smtClean="0"/>
                <a:t>Visible</a:t>
              </a:r>
              <a:endParaRPr lang="en-US" dirty="0"/>
            </a:p>
          </p:txBody>
        </p:sp>
        <p:sp>
          <p:nvSpPr>
            <p:cNvPr id="32" name="TextBox 31"/>
            <p:cNvSpPr txBox="1"/>
            <p:nvPr/>
          </p:nvSpPr>
          <p:spPr>
            <a:xfrm>
              <a:off x="1906111" y="6239906"/>
              <a:ext cx="837089" cy="246221"/>
            </a:xfrm>
            <a:prstGeom prst="rect">
              <a:avLst/>
            </a:prstGeom>
            <a:noFill/>
          </p:spPr>
          <p:txBody>
            <a:bodyPr wrap="none" rtlCol="0">
              <a:spAutoFit/>
            </a:bodyPr>
            <a:lstStyle/>
            <a:p>
              <a:r>
                <a:rPr lang="en-US" dirty="0" smtClean="0"/>
                <a:t>Near Infrared</a:t>
              </a:r>
              <a:endParaRPr lang="en-US" dirty="0"/>
            </a:p>
          </p:txBody>
        </p:sp>
        <p:sp>
          <p:nvSpPr>
            <p:cNvPr id="34" name="TextBox 33"/>
            <p:cNvSpPr txBox="1"/>
            <p:nvPr/>
          </p:nvSpPr>
          <p:spPr>
            <a:xfrm>
              <a:off x="4719558" y="6239906"/>
              <a:ext cx="843501" cy="246221"/>
            </a:xfrm>
            <a:prstGeom prst="rect">
              <a:avLst/>
            </a:prstGeom>
            <a:noFill/>
          </p:spPr>
          <p:txBody>
            <a:bodyPr wrap="none" rtlCol="0">
              <a:spAutoFit/>
            </a:bodyPr>
            <a:lstStyle/>
            <a:p>
              <a:r>
                <a:rPr lang="en-US" dirty="0" smtClean="0"/>
                <a:t>Mid  Infrared</a:t>
              </a:r>
              <a:endParaRPr lang="en-US" dirty="0"/>
            </a:p>
          </p:txBody>
        </p:sp>
        <p:cxnSp>
          <p:nvCxnSpPr>
            <p:cNvPr id="29" name="Straight Connector 28"/>
            <p:cNvCxnSpPr/>
            <p:nvPr/>
          </p:nvCxnSpPr>
          <p:spPr bwMode="auto">
            <a:xfrm flipV="1">
              <a:off x="1821656" y="5905501"/>
              <a:ext cx="1" cy="24764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flipV="1">
              <a:off x="3293427" y="5905501"/>
              <a:ext cx="0" cy="25003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flipV="1">
              <a:off x="7916863" y="5900739"/>
              <a:ext cx="0" cy="2571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5" name="TextBox 34"/>
            <p:cNvSpPr txBox="1"/>
            <p:nvPr/>
          </p:nvSpPr>
          <p:spPr>
            <a:xfrm>
              <a:off x="1428813" y="5659279"/>
              <a:ext cx="957313" cy="246221"/>
            </a:xfrm>
            <a:prstGeom prst="rect">
              <a:avLst/>
            </a:prstGeom>
            <a:noFill/>
          </p:spPr>
          <p:txBody>
            <a:bodyPr wrap="none" rtlCol="0">
              <a:spAutoFit/>
            </a:bodyPr>
            <a:lstStyle/>
            <a:p>
              <a:r>
                <a:rPr lang="en-US" dirty="0" smtClean="0">
                  <a:latin typeface="Symbol" pitchFamily="18" charset="2"/>
                </a:rPr>
                <a:t>l </a:t>
              </a:r>
              <a:r>
                <a:rPr lang="en-US" dirty="0" smtClean="0"/>
                <a:t>= 0.6 microns</a:t>
              </a:r>
              <a:endParaRPr lang="en-US" dirty="0"/>
            </a:p>
          </p:txBody>
        </p:sp>
        <p:sp>
          <p:nvSpPr>
            <p:cNvPr id="36" name="TextBox 35"/>
            <p:cNvSpPr txBox="1"/>
            <p:nvPr/>
          </p:nvSpPr>
          <p:spPr>
            <a:xfrm>
              <a:off x="2883090" y="5659279"/>
              <a:ext cx="870751" cy="246221"/>
            </a:xfrm>
            <a:prstGeom prst="rect">
              <a:avLst/>
            </a:prstGeom>
            <a:noFill/>
          </p:spPr>
          <p:txBody>
            <a:bodyPr wrap="none" rtlCol="0">
              <a:spAutoFit/>
            </a:bodyPr>
            <a:lstStyle/>
            <a:p>
              <a:r>
                <a:rPr lang="en-US" dirty="0" smtClean="0">
                  <a:latin typeface="Symbol" pitchFamily="18" charset="2"/>
                </a:rPr>
                <a:t>l </a:t>
              </a:r>
              <a:r>
                <a:rPr lang="en-US" dirty="0" smtClean="0"/>
                <a:t>= 5 microns</a:t>
              </a:r>
              <a:endParaRPr lang="en-US" dirty="0"/>
            </a:p>
          </p:txBody>
        </p:sp>
        <p:sp>
          <p:nvSpPr>
            <p:cNvPr id="37" name="TextBox 36"/>
            <p:cNvSpPr txBox="1"/>
            <p:nvPr/>
          </p:nvSpPr>
          <p:spPr>
            <a:xfrm>
              <a:off x="7452633" y="5659279"/>
              <a:ext cx="928459" cy="246221"/>
            </a:xfrm>
            <a:prstGeom prst="rect">
              <a:avLst/>
            </a:prstGeom>
            <a:noFill/>
          </p:spPr>
          <p:txBody>
            <a:bodyPr wrap="none" rtlCol="0">
              <a:spAutoFit/>
            </a:bodyPr>
            <a:lstStyle/>
            <a:p>
              <a:r>
                <a:rPr lang="en-US" dirty="0" smtClean="0">
                  <a:latin typeface="Symbol" pitchFamily="18" charset="2"/>
                </a:rPr>
                <a:t>l </a:t>
              </a:r>
              <a:r>
                <a:rPr lang="en-US" dirty="0" smtClean="0"/>
                <a:t>= 28 microns</a:t>
              </a:r>
              <a:endParaRPr lang="en-US" dirty="0"/>
            </a:p>
          </p:txBody>
        </p:sp>
        <p:cxnSp>
          <p:nvCxnSpPr>
            <p:cNvPr id="44" name="Straight Connector 43"/>
            <p:cNvCxnSpPr/>
            <p:nvPr/>
          </p:nvCxnSpPr>
          <p:spPr bwMode="auto">
            <a:xfrm>
              <a:off x="1828800" y="6027420"/>
              <a:ext cx="6088063" cy="0"/>
            </a:xfrm>
            <a:prstGeom prst="line">
              <a:avLst/>
            </a:prstGeom>
            <a:solidFill>
              <a:schemeClr val="accent1"/>
            </a:solidFill>
            <a:ln w="38100" cap="flat" cmpd="sng" algn="ctr">
              <a:solidFill>
                <a:schemeClr val="tx1"/>
              </a:solidFill>
              <a:prstDash val="solid"/>
              <a:round/>
              <a:headEnd type="triangle" w="med" len="med"/>
              <a:tailEnd type="triangle" w="med" len="med"/>
            </a:ln>
            <a:effectLst/>
          </p:spPr>
        </p:cxnSp>
        <p:sp>
          <p:nvSpPr>
            <p:cNvPr id="42" name="TextBox 41"/>
            <p:cNvSpPr txBox="1"/>
            <p:nvPr/>
          </p:nvSpPr>
          <p:spPr>
            <a:xfrm>
              <a:off x="3702957" y="5864536"/>
              <a:ext cx="1887312" cy="276999"/>
            </a:xfrm>
            <a:prstGeom prst="rect">
              <a:avLst/>
            </a:prstGeom>
            <a:solidFill>
              <a:schemeClr val="bg1"/>
            </a:solidFill>
          </p:spPr>
          <p:txBody>
            <a:bodyPr wrap="none" rtlCol="0">
              <a:spAutoFit/>
            </a:bodyPr>
            <a:lstStyle/>
            <a:p>
              <a:r>
                <a:rPr lang="en-US" sz="1200" dirty="0" smtClean="0"/>
                <a:t>JWST Wavelength Coverage</a:t>
              </a:r>
              <a:endParaRPr lang="en-US" sz="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4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54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292622" cy="406400"/>
          </a:xfrm>
        </p:spPr>
        <p:txBody>
          <a:bodyPr/>
          <a:lstStyle/>
          <a:p>
            <a:r>
              <a:rPr lang="en-US" dirty="0" smtClean="0"/>
              <a:t>Driving Requirements:  Radiometric Sensitivity</a:t>
            </a:r>
            <a:endParaRPr lang="en-US" dirty="0"/>
          </a:p>
        </p:txBody>
      </p:sp>
      <p:grpSp>
        <p:nvGrpSpPr>
          <p:cNvPr id="13" name="Group 132"/>
          <p:cNvGrpSpPr/>
          <p:nvPr/>
        </p:nvGrpSpPr>
        <p:grpSpPr>
          <a:xfrm>
            <a:off x="333601" y="932085"/>
            <a:ext cx="4673827" cy="545654"/>
            <a:chOff x="333601" y="932085"/>
            <a:chExt cx="4673827" cy="545654"/>
          </a:xfrm>
        </p:grpSpPr>
        <p:sp>
          <p:nvSpPr>
            <p:cNvPr id="3" name="TextBox 2"/>
            <p:cNvSpPr txBox="1"/>
            <p:nvPr/>
          </p:nvSpPr>
          <p:spPr>
            <a:xfrm>
              <a:off x="333601" y="932085"/>
              <a:ext cx="4673827" cy="523220"/>
            </a:xfrm>
            <a:prstGeom prst="rect">
              <a:avLst/>
            </a:prstGeom>
            <a:solidFill>
              <a:schemeClr val="bg1"/>
            </a:solidFill>
            <a:ln w="28575">
              <a:solidFill>
                <a:schemeClr val="tx1"/>
              </a:solidFill>
            </a:ln>
          </p:spPr>
          <p:txBody>
            <a:bodyPr wrap="square" rtlCol="0">
              <a:spAutoFit/>
            </a:bodyPr>
            <a:lstStyle/>
            <a:p>
              <a:r>
                <a:rPr lang="en-US" sz="1400" dirty="0" smtClean="0"/>
                <a:t>Sensitivity: Detect 11 </a:t>
              </a:r>
              <a:r>
                <a:rPr lang="en-US" sz="1400" dirty="0" err="1" smtClean="0"/>
                <a:t>nanoJanksy</a:t>
              </a:r>
              <a:r>
                <a:rPr lang="en-US" sz="1400" dirty="0" smtClean="0"/>
                <a:t> Point Sources with a Signal to Noise Ratio of 10 for exposure time of 10,000 sec.</a:t>
              </a:r>
              <a:endParaRPr lang="en-US" sz="1400" dirty="0"/>
            </a:p>
          </p:txBody>
        </p:sp>
        <p:sp>
          <p:nvSpPr>
            <p:cNvPr id="69" name="Oval 68"/>
            <p:cNvSpPr>
              <a:spLocks noChangeAspect="1"/>
            </p:cNvSpPr>
            <p:nvPr/>
          </p:nvSpPr>
          <p:spPr bwMode="auto">
            <a:xfrm>
              <a:off x="587829" y="1434196"/>
              <a:ext cx="43543" cy="43543"/>
            </a:xfrm>
            <a:prstGeom prst="ellipse">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14" name="Group 112"/>
          <p:cNvGrpSpPr/>
          <p:nvPr/>
        </p:nvGrpSpPr>
        <p:grpSpPr>
          <a:xfrm>
            <a:off x="609601" y="836666"/>
            <a:ext cx="8448674" cy="4176060"/>
            <a:chOff x="609601" y="836666"/>
            <a:chExt cx="8448674" cy="4176060"/>
          </a:xfrm>
        </p:grpSpPr>
        <p:grpSp>
          <p:nvGrpSpPr>
            <p:cNvPr id="16" name="Group 51"/>
            <p:cNvGrpSpPr/>
            <p:nvPr/>
          </p:nvGrpSpPr>
          <p:grpSpPr>
            <a:xfrm>
              <a:off x="6851382" y="1548069"/>
              <a:ext cx="1475117" cy="2362422"/>
              <a:chOff x="1526412" y="1630357"/>
              <a:chExt cx="3400243" cy="2362422"/>
            </a:xfrm>
          </p:grpSpPr>
          <p:sp>
            <p:nvSpPr>
              <p:cNvPr id="17" name="Rectangle 16"/>
              <p:cNvSpPr/>
              <p:nvPr/>
            </p:nvSpPr>
            <p:spPr bwMode="auto">
              <a:xfrm>
                <a:off x="1532583" y="1641259"/>
                <a:ext cx="3387144" cy="2351088"/>
              </a:xfrm>
              <a:prstGeom prst="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18" name="Straight Arrow Connector 17"/>
              <p:cNvCxnSpPr/>
              <p:nvPr/>
            </p:nvCxnSpPr>
            <p:spPr bwMode="auto">
              <a:xfrm>
                <a:off x="1544054" y="1630357"/>
                <a:ext cx="3382601" cy="4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p:cNvCxnSpPr/>
              <p:nvPr/>
            </p:nvCxnSpPr>
            <p:spPr bwMode="auto">
              <a:xfrm>
                <a:off x="1526412" y="3992347"/>
                <a:ext cx="3382601" cy="4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61" name="5-Point Star 60"/>
            <p:cNvSpPr/>
            <p:nvPr/>
          </p:nvSpPr>
          <p:spPr bwMode="auto">
            <a:xfrm>
              <a:off x="6189146" y="2551173"/>
              <a:ext cx="193183" cy="206062"/>
            </a:xfrm>
            <a:prstGeom prst="star5">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nvGrpSpPr>
            <p:cNvPr id="20" name="Group 72"/>
            <p:cNvGrpSpPr/>
            <p:nvPr/>
          </p:nvGrpSpPr>
          <p:grpSpPr>
            <a:xfrm>
              <a:off x="7402395" y="1567520"/>
              <a:ext cx="1219200" cy="2362200"/>
              <a:chOff x="4285889" y="3845357"/>
              <a:chExt cx="1219200" cy="2362200"/>
            </a:xfrm>
          </p:grpSpPr>
          <p:sp>
            <p:nvSpPr>
              <p:cNvPr id="21" name="AutoShape 6"/>
              <p:cNvSpPr>
                <a:spLocks noChangeArrowheads="1"/>
              </p:cNvSpPr>
              <p:nvPr/>
            </p:nvSpPr>
            <p:spPr bwMode="auto">
              <a:xfrm rot="16200000" flipH="1">
                <a:off x="4209689" y="4912157"/>
                <a:ext cx="304800" cy="152400"/>
              </a:xfrm>
              <a:prstGeom prst="can">
                <a:avLst>
                  <a:gd name="adj" fmla="val 39583"/>
                </a:avLst>
              </a:prstGeom>
              <a:solidFill>
                <a:srgbClr val="FFC000"/>
              </a:solidFill>
              <a:ln w="9525">
                <a:solidFill>
                  <a:schemeClr val="tx1"/>
                </a:solidFill>
                <a:round/>
                <a:headEnd/>
                <a:tailEnd/>
              </a:ln>
              <a:effectLst/>
            </p:spPr>
            <p:txBody>
              <a:bodyPr wrap="none" anchor="ctr"/>
              <a:lstStyle/>
              <a:p>
                <a:endParaRPr lang="en-US"/>
              </a:p>
            </p:txBody>
          </p:sp>
          <p:sp>
            <p:nvSpPr>
              <p:cNvPr id="22" name="AutoShape 7"/>
              <p:cNvSpPr>
                <a:spLocks noChangeArrowheads="1"/>
              </p:cNvSpPr>
              <p:nvPr/>
            </p:nvSpPr>
            <p:spPr bwMode="auto">
              <a:xfrm flipH="1">
                <a:off x="5124089" y="3845357"/>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23" name="AutoShape 8"/>
              <p:cNvSpPr>
                <a:spLocks noChangeArrowheads="1"/>
              </p:cNvSpPr>
              <p:nvPr/>
            </p:nvSpPr>
            <p:spPr bwMode="auto">
              <a:xfrm flipH="1">
                <a:off x="5124089" y="4318432"/>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24" name="AutoShape 9"/>
              <p:cNvSpPr>
                <a:spLocks noChangeArrowheads="1"/>
              </p:cNvSpPr>
              <p:nvPr/>
            </p:nvSpPr>
            <p:spPr bwMode="auto">
              <a:xfrm flipH="1">
                <a:off x="5124089" y="5261407"/>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25" name="AutoShape 10"/>
              <p:cNvSpPr>
                <a:spLocks noChangeArrowheads="1"/>
              </p:cNvSpPr>
              <p:nvPr/>
            </p:nvSpPr>
            <p:spPr bwMode="auto">
              <a:xfrm flipH="1">
                <a:off x="5009789" y="4553382"/>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26" name="AutoShape 11"/>
              <p:cNvSpPr>
                <a:spLocks noChangeArrowheads="1"/>
              </p:cNvSpPr>
              <p:nvPr/>
            </p:nvSpPr>
            <p:spPr bwMode="auto">
              <a:xfrm flipH="1">
                <a:off x="5009789" y="5026457"/>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27" name="AutoShape 12"/>
              <p:cNvSpPr>
                <a:spLocks noChangeArrowheads="1"/>
              </p:cNvSpPr>
              <p:nvPr/>
            </p:nvSpPr>
            <p:spPr bwMode="auto">
              <a:xfrm flipH="1">
                <a:off x="5009789" y="5499532"/>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28" name="AutoShape 13"/>
              <p:cNvSpPr>
                <a:spLocks noChangeArrowheads="1"/>
              </p:cNvSpPr>
              <p:nvPr/>
            </p:nvSpPr>
            <p:spPr bwMode="auto">
              <a:xfrm flipH="1">
                <a:off x="5009789" y="4080307"/>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29" name="AutoShape 14"/>
              <p:cNvSpPr>
                <a:spLocks noChangeArrowheads="1"/>
              </p:cNvSpPr>
              <p:nvPr/>
            </p:nvSpPr>
            <p:spPr bwMode="auto">
              <a:xfrm flipH="1">
                <a:off x="4895489" y="4791507"/>
                <a:ext cx="152400" cy="469900"/>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30" name="AutoShape 15"/>
              <p:cNvSpPr>
                <a:spLocks noChangeArrowheads="1"/>
              </p:cNvSpPr>
              <p:nvPr/>
            </p:nvSpPr>
            <p:spPr bwMode="auto">
              <a:xfrm flipH="1">
                <a:off x="4895489" y="5261407"/>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31" name="AutoShape 16"/>
              <p:cNvSpPr>
                <a:spLocks noChangeArrowheads="1"/>
              </p:cNvSpPr>
              <p:nvPr/>
            </p:nvSpPr>
            <p:spPr bwMode="auto">
              <a:xfrm flipH="1">
                <a:off x="4895489" y="4318432"/>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32" name="AutoShape 17"/>
              <p:cNvSpPr>
                <a:spLocks noChangeArrowheads="1"/>
              </p:cNvSpPr>
              <p:nvPr/>
            </p:nvSpPr>
            <p:spPr bwMode="auto">
              <a:xfrm flipH="1">
                <a:off x="5124089" y="5734482"/>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33" name="Line 18"/>
              <p:cNvSpPr>
                <a:spLocks noChangeShapeType="1"/>
              </p:cNvSpPr>
              <p:nvPr/>
            </p:nvSpPr>
            <p:spPr bwMode="auto">
              <a:xfrm flipH="1">
                <a:off x="4362089" y="3845357"/>
                <a:ext cx="835025" cy="990600"/>
              </a:xfrm>
              <a:prstGeom prst="line">
                <a:avLst/>
              </a:prstGeom>
              <a:noFill/>
              <a:ln w="19050">
                <a:solidFill>
                  <a:schemeClr val="tx1"/>
                </a:solidFill>
                <a:round/>
                <a:headEnd/>
                <a:tailEnd/>
              </a:ln>
              <a:effectLst/>
            </p:spPr>
            <p:txBody>
              <a:bodyPr/>
              <a:lstStyle/>
              <a:p>
                <a:endParaRPr lang="en-US"/>
              </a:p>
            </p:txBody>
          </p:sp>
          <p:sp>
            <p:nvSpPr>
              <p:cNvPr id="34" name="Line 19"/>
              <p:cNvSpPr>
                <a:spLocks noChangeShapeType="1"/>
              </p:cNvSpPr>
              <p:nvPr/>
            </p:nvSpPr>
            <p:spPr bwMode="auto">
              <a:xfrm>
                <a:off x="4362089" y="5140757"/>
                <a:ext cx="644525" cy="593725"/>
              </a:xfrm>
              <a:prstGeom prst="line">
                <a:avLst/>
              </a:prstGeom>
              <a:noFill/>
              <a:ln w="19050">
                <a:solidFill>
                  <a:schemeClr val="tx1"/>
                </a:solidFill>
                <a:round/>
                <a:headEnd/>
                <a:tailEnd/>
              </a:ln>
              <a:effectLst/>
            </p:spPr>
            <p:txBody>
              <a:bodyPr/>
              <a:lstStyle/>
              <a:p>
                <a:endParaRPr lang="en-US"/>
              </a:p>
            </p:txBody>
          </p:sp>
          <p:sp>
            <p:nvSpPr>
              <p:cNvPr id="35" name="AutoShape 26"/>
              <p:cNvSpPr>
                <a:spLocks noChangeArrowheads="1"/>
              </p:cNvSpPr>
              <p:nvPr/>
            </p:nvSpPr>
            <p:spPr bwMode="auto">
              <a:xfrm flipH="1">
                <a:off x="5238389" y="4080307"/>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36" name="AutoShape 27"/>
              <p:cNvSpPr>
                <a:spLocks noChangeArrowheads="1"/>
              </p:cNvSpPr>
              <p:nvPr/>
            </p:nvSpPr>
            <p:spPr bwMode="auto">
              <a:xfrm flipH="1">
                <a:off x="5238389" y="4553382"/>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37" name="AutoShape 28"/>
              <p:cNvSpPr>
                <a:spLocks noChangeArrowheads="1"/>
              </p:cNvSpPr>
              <p:nvPr/>
            </p:nvSpPr>
            <p:spPr bwMode="auto">
              <a:xfrm flipH="1">
                <a:off x="5238389" y="5026457"/>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38" name="AutoShape 29"/>
              <p:cNvSpPr>
                <a:spLocks noChangeArrowheads="1"/>
              </p:cNvSpPr>
              <p:nvPr/>
            </p:nvSpPr>
            <p:spPr bwMode="auto">
              <a:xfrm flipH="1">
                <a:off x="5238389" y="5499532"/>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39" name="AutoShape 30"/>
              <p:cNvSpPr>
                <a:spLocks noChangeArrowheads="1"/>
              </p:cNvSpPr>
              <p:nvPr/>
            </p:nvSpPr>
            <p:spPr bwMode="auto">
              <a:xfrm flipH="1">
                <a:off x="5352689" y="4318432"/>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40" name="AutoShape 31"/>
              <p:cNvSpPr>
                <a:spLocks noChangeArrowheads="1"/>
              </p:cNvSpPr>
              <p:nvPr/>
            </p:nvSpPr>
            <p:spPr bwMode="auto">
              <a:xfrm flipH="1">
                <a:off x="5352689" y="4791507"/>
                <a:ext cx="152400" cy="469900"/>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41" name="AutoShape 32"/>
              <p:cNvSpPr>
                <a:spLocks noChangeArrowheads="1"/>
              </p:cNvSpPr>
              <p:nvPr/>
            </p:nvSpPr>
            <p:spPr bwMode="auto">
              <a:xfrm flipH="1">
                <a:off x="5352689" y="5261407"/>
                <a:ext cx="152400" cy="473075"/>
              </a:xfrm>
              <a:prstGeom prst="hexagon">
                <a:avLst>
                  <a:gd name="adj" fmla="val 25000"/>
                  <a:gd name="vf" fmla="val 115470"/>
                </a:avLst>
              </a:prstGeom>
              <a:solidFill>
                <a:srgbClr val="FFC000"/>
              </a:solidFill>
              <a:ln w="9525">
                <a:solidFill>
                  <a:schemeClr val="tx1"/>
                </a:solidFill>
                <a:miter lim="800000"/>
                <a:headEnd/>
                <a:tailEnd/>
              </a:ln>
              <a:effectLst/>
            </p:spPr>
            <p:txBody>
              <a:bodyPr wrap="none" anchor="ctr"/>
              <a:lstStyle/>
              <a:p>
                <a:endParaRPr lang="en-US"/>
              </a:p>
            </p:txBody>
          </p:sp>
          <p:sp>
            <p:nvSpPr>
              <p:cNvPr id="42" name="Line 33"/>
              <p:cNvSpPr>
                <a:spLocks noChangeShapeType="1"/>
              </p:cNvSpPr>
              <p:nvPr/>
            </p:nvSpPr>
            <p:spPr bwMode="auto">
              <a:xfrm>
                <a:off x="4362089" y="5064557"/>
                <a:ext cx="1028700" cy="671513"/>
              </a:xfrm>
              <a:prstGeom prst="line">
                <a:avLst/>
              </a:prstGeom>
              <a:noFill/>
              <a:ln w="19050">
                <a:solidFill>
                  <a:schemeClr val="tx1"/>
                </a:solidFill>
                <a:round/>
                <a:headEnd/>
                <a:tailEnd/>
              </a:ln>
              <a:effectLst/>
            </p:spPr>
            <p:txBody>
              <a:bodyPr/>
              <a:lstStyle/>
              <a:p>
                <a:endParaRPr lang="en-US"/>
              </a:p>
            </p:txBody>
          </p:sp>
          <p:sp>
            <p:nvSpPr>
              <p:cNvPr id="43" name="AutoShape 30"/>
              <p:cNvSpPr>
                <a:spLocks noChangeArrowheads="1"/>
              </p:cNvSpPr>
              <p:nvPr/>
            </p:nvSpPr>
            <p:spPr bwMode="auto">
              <a:xfrm flipH="1">
                <a:off x="5124089" y="4792301"/>
                <a:ext cx="152400" cy="473075"/>
              </a:xfrm>
              <a:prstGeom prst="hexagon">
                <a:avLst>
                  <a:gd name="adj" fmla="val 25000"/>
                  <a:gd name="vf" fmla="val 115470"/>
                </a:avLst>
              </a:prstGeom>
              <a:solidFill>
                <a:schemeClr val="tx1"/>
              </a:solidFill>
              <a:ln w="9525">
                <a:solidFill>
                  <a:schemeClr val="tx1"/>
                </a:solidFill>
                <a:miter lim="800000"/>
                <a:headEnd/>
                <a:tailEnd/>
              </a:ln>
              <a:effectLst/>
            </p:spPr>
            <p:txBody>
              <a:bodyPr wrap="none" anchor="ctr"/>
              <a:lstStyle/>
              <a:p>
                <a:endParaRPr lang="en-US"/>
              </a:p>
            </p:txBody>
          </p:sp>
        </p:grpSp>
        <p:sp>
          <p:nvSpPr>
            <p:cNvPr id="44" name="TextBox 43"/>
            <p:cNvSpPr txBox="1"/>
            <p:nvPr/>
          </p:nvSpPr>
          <p:spPr>
            <a:xfrm>
              <a:off x="5616678" y="836666"/>
              <a:ext cx="3316935" cy="584775"/>
            </a:xfrm>
            <a:prstGeom prst="rect">
              <a:avLst/>
            </a:prstGeom>
            <a:noFill/>
          </p:spPr>
          <p:txBody>
            <a:bodyPr wrap="none" rtlCol="0">
              <a:spAutoFit/>
            </a:bodyPr>
            <a:lstStyle/>
            <a:p>
              <a:pPr algn="ctr"/>
              <a:r>
                <a:rPr lang="en-US" sz="1600" b="1" dirty="0" smtClean="0"/>
                <a:t>Infrared Spectrum between 1.4 </a:t>
              </a:r>
              <a:r>
                <a:rPr lang="en-US" sz="1600" b="1" dirty="0" smtClean="0">
                  <a:latin typeface="Symbol" pitchFamily="18" charset="2"/>
                </a:rPr>
                <a:t>m</a:t>
              </a:r>
              <a:r>
                <a:rPr lang="en-US" sz="1600" b="1" dirty="0" smtClean="0"/>
                <a:t>m and</a:t>
              </a:r>
            </a:p>
            <a:p>
              <a:pPr algn="ctr"/>
              <a:r>
                <a:rPr lang="en-US" sz="1600" b="1" dirty="0" smtClean="0"/>
                <a:t>2.6 </a:t>
              </a:r>
              <a:r>
                <a:rPr lang="en-US" sz="1600" b="1" dirty="0" smtClean="0">
                  <a:latin typeface="Symbol" pitchFamily="18" charset="2"/>
                </a:rPr>
                <a:t>m</a:t>
              </a:r>
              <a:r>
                <a:rPr lang="en-US" sz="1600" b="1" dirty="0" smtClean="0"/>
                <a:t>m, centered at 2.0 </a:t>
              </a:r>
              <a:r>
                <a:rPr lang="en-US" sz="1600" b="1" dirty="0" smtClean="0">
                  <a:latin typeface="Symbol" pitchFamily="18" charset="2"/>
                </a:rPr>
                <a:t>m</a:t>
              </a:r>
              <a:r>
                <a:rPr lang="en-US" sz="1600" b="1" dirty="0" smtClean="0"/>
                <a:t>m (R = 1.68)</a:t>
              </a:r>
            </a:p>
          </p:txBody>
        </p:sp>
        <p:sp>
          <p:nvSpPr>
            <p:cNvPr id="45" name="TextBox 44"/>
            <p:cNvSpPr txBox="1"/>
            <p:nvPr/>
          </p:nvSpPr>
          <p:spPr>
            <a:xfrm>
              <a:off x="5470432" y="4181729"/>
              <a:ext cx="3587843" cy="830997"/>
            </a:xfrm>
            <a:prstGeom prst="rect">
              <a:avLst/>
            </a:prstGeom>
            <a:noFill/>
          </p:spPr>
          <p:txBody>
            <a:bodyPr wrap="square" rtlCol="0">
              <a:spAutoFit/>
            </a:bodyPr>
            <a:lstStyle/>
            <a:p>
              <a:pPr marL="228600" indent="-228600">
                <a:buFont typeface="Arial" pitchFamily="34" charset="0"/>
                <a:buChar char="•"/>
              </a:pPr>
              <a:r>
                <a:rPr lang="en-US" sz="1600" b="1" dirty="0" smtClean="0"/>
                <a:t>JWST </a:t>
              </a:r>
              <a:r>
                <a:rPr lang="en-US" sz="1600" dirty="0" smtClean="0"/>
                <a:t>collects 1 photon per second, and  registers one electron every 4 seconds.</a:t>
              </a:r>
            </a:p>
          </p:txBody>
        </p:sp>
        <p:sp>
          <p:nvSpPr>
            <p:cNvPr id="62" name="TextBox 61"/>
            <p:cNvSpPr txBox="1"/>
            <p:nvPr/>
          </p:nvSpPr>
          <p:spPr>
            <a:xfrm>
              <a:off x="5490807" y="2418761"/>
              <a:ext cx="752475" cy="461665"/>
            </a:xfrm>
            <a:prstGeom prst="rect">
              <a:avLst/>
            </a:prstGeom>
            <a:noFill/>
          </p:spPr>
          <p:txBody>
            <a:bodyPr wrap="square" rtlCol="0">
              <a:spAutoFit/>
            </a:bodyPr>
            <a:lstStyle/>
            <a:p>
              <a:pPr algn="ctr"/>
              <a:r>
                <a:rPr lang="en-US" sz="1200" b="1" dirty="0" smtClean="0"/>
                <a:t>Distant Galaxy</a:t>
              </a:r>
              <a:endParaRPr lang="en-US" sz="1200" b="1" dirty="0"/>
            </a:p>
          </p:txBody>
        </p:sp>
        <p:grpSp>
          <p:nvGrpSpPr>
            <p:cNvPr id="46" name="Group 55"/>
            <p:cNvGrpSpPr/>
            <p:nvPr/>
          </p:nvGrpSpPr>
          <p:grpSpPr>
            <a:xfrm>
              <a:off x="6439258" y="2623684"/>
              <a:ext cx="707347" cy="51026"/>
              <a:chOff x="5971160" y="2663318"/>
              <a:chExt cx="707347" cy="51026"/>
            </a:xfrm>
          </p:grpSpPr>
          <p:grpSp>
            <p:nvGrpSpPr>
              <p:cNvPr id="48" name="Group 65"/>
              <p:cNvGrpSpPr>
                <a:grpSpLocks noChangeAspect="1"/>
              </p:cNvGrpSpPr>
              <p:nvPr/>
            </p:nvGrpSpPr>
            <p:grpSpPr>
              <a:xfrm>
                <a:off x="6589361" y="2663318"/>
                <a:ext cx="89146" cy="51026"/>
                <a:chOff x="6593983" y="2837140"/>
                <a:chExt cx="579549" cy="334851"/>
              </a:xfrm>
            </p:grpSpPr>
            <p:sp>
              <p:nvSpPr>
                <p:cNvPr id="66" name="Oval 50"/>
                <p:cNvSpPr/>
                <p:nvPr/>
              </p:nvSpPr>
              <p:spPr bwMode="auto">
                <a:xfrm>
                  <a:off x="6593983" y="2837140"/>
                  <a:ext cx="579549" cy="334851"/>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7" name="Freeform 66"/>
                <p:cNvSpPr/>
                <p:nvPr/>
              </p:nvSpPr>
              <p:spPr bwMode="auto">
                <a:xfrm>
                  <a:off x="6596063" y="2838450"/>
                  <a:ext cx="573881" cy="316706"/>
                </a:xfrm>
                <a:custGeom>
                  <a:avLst/>
                  <a:gdLst>
                    <a:gd name="connsiteX0" fmla="*/ 0 w 573881"/>
                    <a:gd name="connsiteY0" fmla="*/ 166688 h 316706"/>
                    <a:gd name="connsiteX1" fmla="*/ 0 w 573881"/>
                    <a:gd name="connsiteY1" fmla="*/ 166688 h 316706"/>
                    <a:gd name="connsiteX2" fmla="*/ 64293 w 573881"/>
                    <a:gd name="connsiteY2" fmla="*/ 59531 h 316706"/>
                    <a:gd name="connsiteX3" fmla="*/ 166687 w 573881"/>
                    <a:gd name="connsiteY3" fmla="*/ 316706 h 316706"/>
                    <a:gd name="connsiteX4" fmla="*/ 285750 w 573881"/>
                    <a:gd name="connsiteY4" fmla="*/ 0 h 316706"/>
                    <a:gd name="connsiteX5" fmla="*/ 411956 w 573881"/>
                    <a:gd name="connsiteY5" fmla="*/ 311944 h 316706"/>
                    <a:gd name="connsiteX6" fmla="*/ 492918 w 573881"/>
                    <a:gd name="connsiteY6" fmla="*/ 50006 h 316706"/>
                    <a:gd name="connsiteX7" fmla="*/ 573881 w 573881"/>
                    <a:gd name="connsiteY7" fmla="*/ 166688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881" h="316706">
                      <a:moveTo>
                        <a:pt x="0" y="166688"/>
                      </a:moveTo>
                      <a:lnTo>
                        <a:pt x="0" y="166688"/>
                      </a:lnTo>
                      <a:lnTo>
                        <a:pt x="64293" y="59531"/>
                      </a:lnTo>
                      <a:lnTo>
                        <a:pt x="166687" y="316706"/>
                      </a:lnTo>
                      <a:lnTo>
                        <a:pt x="285750" y="0"/>
                      </a:lnTo>
                      <a:lnTo>
                        <a:pt x="411956" y="311944"/>
                      </a:lnTo>
                      <a:lnTo>
                        <a:pt x="492918" y="50006"/>
                      </a:lnTo>
                      <a:lnTo>
                        <a:pt x="573881" y="166688"/>
                      </a:ln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cxnSp>
            <p:nvCxnSpPr>
              <p:cNvPr id="65" name="Straight Arrow Connector 64"/>
              <p:cNvCxnSpPr/>
              <p:nvPr/>
            </p:nvCxnSpPr>
            <p:spPr bwMode="auto">
              <a:xfrm flipV="1">
                <a:off x="5971160" y="2691685"/>
                <a:ext cx="579550" cy="9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49" name="Group 133"/>
            <p:cNvGrpSpPr/>
            <p:nvPr/>
          </p:nvGrpSpPr>
          <p:grpSpPr>
            <a:xfrm>
              <a:off x="920750" y="1611081"/>
              <a:ext cx="1764619" cy="328621"/>
              <a:chOff x="920750" y="1600195"/>
              <a:chExt cx="1764619" cy="328621"/>
            </a:xfrm>
          </p:grpSpPr>
          <p:sp>
            <p:nvSpPr>
              <p:cNvPr id="4" name="TextBox 3"/>
              <p:cNvSpPr txBox="1"/>
              <p:nvPr/>
            </p:nvSpPr>
            <p:spPr>
              <a:xfrm>
                <a:off x="920750" y="1600195"/>
                <a:ext cx="1764619" cy="307777"/>
              </a:xfrm>
              <a:prstGeom prst="rect">
                <a:avLst/>
              </a:prstGeom>
              <a:solidFill>
                <a:schemeClr val="bg1"/>
              </a:solidFill>
              <a:ln w="28575">
                <a:solidFill>
                  <a:schemeClr val="tx1"/>
                </a:solidFill>
              </a:ln>
            </p:spPr>
            <p:txBody>
              <a:bodyPr wrap="square" rtlCol="0">
                <a:spAutoFit/>
              </a:bodyPr>
              <a:lstStyle/>
              <a:p>
                <a:r>
                  <a:rPr lang="en-US" sz="1400" dirty="0" smtClean="0"/>
                  <a:t>High Signal Collection</a:t>
                </a:r>
                <a:endParaRPr lang="en-US" sz="1400" dirty="0"/>
              </a:p>
            </p:txBody>
          </p:sp>
          <p:sp>
            <p:nvSpPr>
              <p:cNvPr id="70" name="Oval 69"/>
              <p:cNvSpPr>
                <a:spLocks noChangeAspect="1"/>
              </p:cNvSpPr>
              <p:nvPr/>
            </p:nvSpPr>
            <p:spPr bwMode="auto">
              <a:xfrm>
                <a:off x="1116921" y="1885273"/>
                <a:ext cx="43543" cy="43543"/>
              </a:xfrm>
              <a:prstGeom prst="ellipse">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cxnSp>
          <p:nvCxnSpPr>
            <p:cNvPr id="75" name="Elbow Connector 74"/>
            <p:cNvCxnSpPr>
              <a:stCxn id="69" idx="4"/>
              <a:endCxn id="4" idx="1"/>
            </p:cNvCxnSpPr>
            <p:nvPr/>
          </p:nvCxnSpPr>
          <p:spPr bwMode="auto">
            <a:xfrm rot="16200000" flipH="1">
              <a:off x="627003" y="1471222"/>
              <a:ext cx="276345" cy="311149"/>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grpSp>
          <p:nvGrpSpPr>
            <p:cNvPr id="50" name="Group 138"/>
            <p:cNvGrpSpPr/>
            <p:nvPr/>
          </p:nvGrpSpPr>
          <p:grpSpPr>
            <a:xfrm>
              <a:off x="1138694" y="1939701"/>
              <a:ext cx="2909201" cy="357188"/>
              <a:chOff x="1138694" y="1939701"/>
              <a:chExt cx="2909201" cy="357188"/>
            </a:xfrm>
          </p:grpSpPr>
          <p:sp>
            <p:nvSpPr>
              <p:cNvPr id="5" name="TextBox 4"/>
              <p:cNvSpPr txBox="1"/>
              <p:nvPr/>
            </p:nvSpPr>
            <p:spPr>
              <a:xfrm>
                <a:off x="1359123" y="1989112"/>
                <a:ext cx="2688772" cy="307777"/>
              </a:xfrm>
              <a:prstGeom prst="rect">
                <a:avLst/>
              </a:prstGeom>
              <a:noFill/>
              <a:ln w="28575">
                <a:solidFill>
                  <a:schemeClr val="tx1"/>
                </a:solidFill>
              </a:ln>
            </p:spPr>
            <p:txBody>
              <a:bodyPr wrap="square" rtlCol="0">
                <a:spAutoFit/>
              </a:bodyPr>
              <a:lstStyle/>
              <a:p>
                <a:r>
                  <a:rPr lang="en-US" sz="1400" dirty="0" smtClean="0"/>
                  <a:t>25 m</a:t>
                </a:r>
                <a:r>
                  <a:rPr lang="en-US" sz="1400" baseline="30000" dirty="0" smtClean="0"/>
                  <a:t>2 </a:t>
                </a:r>
                <a:r>
                  <a:rPr lang="en-US" sz="1400" dirty="0" smtClean="0"/>
                  <a:t>Aperture, 6.5 m Diameter</a:t>
                </a:r>
                <a:endParaRPr lang="en-US" sz="1400" dirty="0"/>
              </a:p>
            </p:txBody>
          </p:sp>
          <p:cxnSp>
            <p:nvCxnSpPr>
              <p:cNvPr id="80" name="Elbow Connector 74"/>
              <p:cNvCxnSpPr>
                <a:stCxn id="70" idx="4"/>
                <a:endCxn id="5" idx="1"/>
              </p:cNvCxnSpPr>
              <p:nvPr/>
            </p:nvCxnSpPr>
            <p:spPr bwMode="auto">
              <a:xfrm rot="16200000" flipH="1">
                <a:off x="1147259" y="1931136"/>
                <a:ext cx="203299" cy="220430"/>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grpSp>
        <p:grpSp>
          <p:nvGrpSpPr>
            <p:cNvPr id="63" name="Group 139"/>
            <p:cNvGrpSpPr/>
            <p:nvPr/>
          </p:nvGrpSpPr>
          <p:grpSpPr>
            <a:xfrm>
              <a:off x="1138693" y="1939702"/>
              <a:ext cx="2673774" cy="708930"/>
              <a:chOff x="1138693" y="1939702"/>
              <a:chExt cx="2673774" cy="708930"/>
            </a:xfrm>
          </p:grpSpPr>
          <p:sp>
            <p:nvSpPr>
              <p:cNvPr id="6" name="TextBox 5"/>
              <p:cNvSpPr txBox="1"/>
              <p:nvPr/>
            </p:nvSpPr>
            <p:spPr>
              <a:xfrm>
                <a:off x="1359123" y="2340855"/>
                <a:ext cx="2453344" cy="307777"/>
              </a:xfrm>
              <a:prstGeom prst="rect">
                <a:avLst/>
              </a:prstGeom>
              <a:noFill/>
              <a:ln w="28575">
                <a:solidFill>
                  <a:schemeClr val="tx1"/>
                </a:solidFill>
              </a:ln>
            </p:spPr>
            <p:txBody>
              <a:bodyPr wrap="square" rtlCol="0">
                <a:spAutoFit/>
              </a:bodyPr>
              <a:lstStyle/>
              <a:p>
                <a:r>
                  <a:rPr lang="en-US" sz="1400" dirty="0" smtClean="0"/>
                  <a:t>Optical Transmission &gt; 52%</a:t>
                </a:r>
                <a:endParaRPr lang="en-US" sz="1400" dirty="0"/>
              </a:p>
            </p:txBody>
          </p:sp>
          <p:cxnSp>
            <p:nvCxnSpPr>
              <p:cNvPr id="83" name="Elbow Connector 74"/>
              <p:cNvCxnSpPr>
                <a:stCxn id="70" idx="4"/>
                <a:endCxn id="6" idx="1"/>
              </p:cNvCxnSpPr>
              <p:nvPr/>
            </p:nvCxnSpPr>
            <p:spPr bwMode="auto">
              <a:xfrm rot="16200000" flipH="1">
                <a:off x="971387" y="2107008"/>
                <a:ext cx="555042" cy="220430"/>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grpSp>
        <p:sp>
          <p:nvSpPr>
            <p:cNvPr id="7" name="TextBox 6"/>
            <p:cNvSpPr txBox="1"/>
            <p:nvPr/>
          </p:nvSpPr>
          <p:spPr>
            <a:xfrm>
              <a:off x="1359123" y="2692598"/>
              <a:ext cx="2881713" cy="307777"/>
            </a:xfrm>
            <a:prstGeom prst="rect">
              <a:avLst/>
            </a:prstGeom>
            <a:noFill/>
            <a:ln w="28575">
              <a:solidFill>
                <a:schemeClr val="tx1"/>
              </a:solidFill>
            </a:ln>
          </p:spPr>
          <p:txBody>
            <a:bodyPr wrap="square" rtlCol="0">
              <a:spAutoFit/>
            </a:bodyPr>
            <a:lstStyle/>
            <a:p>
              <a:r>
                <a:rPr lang="en-US" sz="1400" dirty="0" smtClean="0"/>
                <a:t>Detector Quantum Efficiency &gt; 80%</a:t>
              </a:r>
              <a:endParaRPr lang="en-US" sz="1400" dirty="0"/>
            </a:p>
          </p:txBody>
        </p:sp>
        <p:cxnSp>
          <p:nvCxnSpPr>
            <p:cNvPr id="86" name="Elbow Connector 74"/>
            <p:cNvCxnSpPr>
              <a:stCxn id="70" idx="4"/>
              <a:endCxn id="7" idx="1"/>
            </p:cNvCxnSpPr>
            <p:nvPr/>
          </p:nvCxnSpPr>
          <p:spPr bwMode="auto">
            <a:xfrm rot="16200000" flipH="1">
              <a:off x="795516" y="2282879"/>
              <a:ext cx="906785" cy="220430"/>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sp>
          <p:nvSpPr>
            <p:cNvPr id="102" name="TextBox 101"/>
            <p:cNvSpPr txBox="1"/>
            <p:nvPr/>
          </p:nvSpPr>
          <p:spPr>
            <a:xfrm>
              <a:off x="1359119" y="3073604"/>
              <a:ext cx="2881713" cy="307777"/>
            </a:xfrm>
            <a:prstGeom prst="rect">
              <a:avLst/>
            </a:prstGeom>
            <a:noFill/>
            <a:ln w="28575">
              <a:solidFill>
                <a:schemeClr val="tx1"/>
              </a:solidFill>
            </a:ln>
          </p:spPr>
          <p:txBody>
            <a:bodyPr wrap="square" rtlCol="0">
              <a:spAutoFit/>
            </a:bodyPr>
            <a:lstStyle/>
            <a:p>
              <a:r>
                <a:rPr lang="en-US" sz="1400" dirty="0" smtClean="0"/>
                <a:t>Encircled Energy &gt; 59% to 80 </a:t>
              </a:r>
              <a:r>
                <a:rPr lang="en-US" sz="1400" dirty="0" err="1" smtClean="0"/>
                <a:t>mas</a:t>
              </a:r>
              <a:endParaRPr lang="en-US" sz="1400" dirty="0"/>
            </a:p>
          </p:txBody>
        </p:sp>
        <p:cxnSp>
          <p:nvCxnSpPr>
            <p:cNvPr id="108" name="Elbow Connector 74"/>
            <p:cNvCxnSpPr>
              <a:stCxn id="70" idx="4"/>
              <a:endCxn id="102" idx="1"/>
            </p:cNvCxnSpPr>
            <p:nvPr/>
          </p:nvCxnSpPr>
          <p:spPr bwMode="auto">
            <a:xfrm rot="16200000" flipH="1">
              <a:off x="605011" y="2473384"/>
              <a:ext cx="1287791" cy="220426"/>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grpSp>
      <p:grpSp>
        <p:nvGrpSpPr>
          <p:cNvPr id="64" name="Group 113"/>
          <p:cNvGrpSpPr/>
          <p:nvPr/>
        </p:nvGrpSpPr>
        <p:grpSpPr>
          <a:xfrm>
            <a:off x="609601" y="1477738"/>
            <a:ext cx="8437788" cy="4711071"/>
            <a:chOff x="609601" y="1477738"/>
            <a:chExt cx="8437788" cy="4711071"/>
          </a:xfrm>
        </p:grpSpPr>
        <p:grpSp>
          <p:nvGrpSpPr>
            <p:cNvPr id="68" name="Group 134"/>
            <p:cNvGrpSpPr/>
            <p:nvPr/>
          </p:nvGrpSpPr>
          <p:grpSpPr>
            <a:xfrm>
              <a:off x="920750" y="3562101"/>
              <a:ext cx="957946" cy="330918"/>
              <a:chOff x="920750" y="3181091"/>
              <a:chExt cx="957946" cy="330918"/>
            </a:xfrm>
          </p:grpSpPr>
          <p:sp>
            <p:nvSpPr>
              <p:cNvPr id="8" name="TextBox 7"/>
              <p:cNvSpPr txBox="1"/>
              <p:nvPr/>
            </p:nvSpPr>
            <p:spPr>
              <a:xfrm>
                <a:off x="920750" y="3181091"/>
                <a:ext cx="957946" cy="307777"/>
              </a:xfrm>
              <a:prstGeom prst="rect">
                <a:avLst/>
              </a:prstGeom>
              <a:solidFill>
                <a:schemeClr val="bg1"/>
              </a:solidFill>
              <a:ln w="28575">
                <a:solidFill>
                  <a:schemeClr val="tx1"/>
                </a:solidFill>
              </a:ln>
            </p:spPr>
            <p:txBody>
              <a:bodyPr wrap="square" rtlCol="0">
                <a:spAutoFit/>
              </a:bodyPr>
              <a:lstStyle/>
              <a:p>
                <a:r>
                  <a:rPr lang="en-US" sz="1400" dirty="0" smtClean="0"/>
                  <a:t>Low Noise</a:t>
                </a:r>
                <a:endParaRPr lang="en-US" sz="1400" dirty="0"/>
              </a:p>
            </p:txBody>
          </p:sp>
          <p:sp>
            <p:nvSpPr>
              <p:cNvPr id="71" name="Oval 70"/>
              <p:cNvSpPr>
                <a:spLocks noChangeAspect="1"/>
              </p:cNvSpPr>
              <p:nvPr/>
            </p:nvSpPr>
            <p:spPr bwMode="auto">
              <a:xfrm>
                <a:off x="1117147" y="3468466"/>
                <a:ext cx="43543" cy="43543"/>
              </a:xfrm>
              <a:prstGeom prst="ellipse">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cxnSp>
          <p:nvCxnSpPr>
            <p:cNvPr id="77" name="Elbow Connector 74"/>
            <p:cNvCxnSpPr>
              <a:stCxn id="69" idx="4"/>
              <a:endCxn id="8" idx="1"/>
            </p:cNvCxnSpPr>
            <p:nvPr/>
          </p:nvCxnSpPr>
          <p:spPr bwMode="auto">
            <a:xfrm rot="16200000" flipH="1">
              <a:off x="-353950" y="2441289"/>
              <a:ext cx="2238251" cy="311149"/>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sp>
          <p:nvSpPr>
            <p:cNvPr id="11" name="TextBox 10"/>
            <p:cNvSpPr txBox="1"/>
            <p:nvPr/>
          </p:nvSpPr>
          <p:spPr>
            <a:xfrm>
              <a:off x="1370013" y="4844145"/>
              <a:ext cx="1992086" cy="307777"/>
            </a:xfrm>
            <a:prstGeom prst="rect">
              <a:avLst/>
            </a:prstGeom>
            <a:solidFill>
              <a:schemeClr val="bg1"/>
            </a:solidFill>
            <a:ln w="28575">
              <a:solidFill>
                <a:schemeClr val="tx1"/>
              </a:solidFill>
            </a:ln>
          </p:spPr>
          <p:txBody>
            <a:bodyPr wrap="square" rtlCol="0">
              <a:spAutoFit/>
            </a:bodyPr>
            <a:lstStyle/>
            <a:p>
              <a:r>
                <a:rPr lang="en-US" sz="1400" dirty="0" smtClean="0"/>
                <a:t>Low Electronics Noise</a:t>
              </a:r>
              <a:endParaRPr lang="en-US" sz="1400" dirty="0"/>
            </a:p>
          </p:txBody>
        </p:sp>
        <p:sp>
          <p:nvSpPr>
            <p:cNvPr id="73" name="Oval 72"/>
            <p:cNvSpPr>
              <a:spLocks noChangeAspect="1"/>
            </p:cNvSpPr>
            <p:nvPr/>
          </p:nvSpPr>
          <p:spPr bwMode="auto">
            <a:xfrm>
              <a:off x="1443262" y="5124463"/>
              <a:ext cx="43543" cy="43543"/>
            </a:xfrm>
            <a:prstGeom prst="ellipse">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92" name="Elbow Connector 74"/>
            <p:cNvCxnSpPr>
              <a:stCxn id="71" idx="4"/>
              <a:endCxn id="11" idx="1"/>
            </p:cNvCxnSpPr>
            <p:nvPr/>
          </p:nvCxnSpPr>
          <p:spPr bwMode="auto">
            <a:xfrm rot="16200000" flipH="1">
              <a:off x="707402" y="4335422"/>
              <a:ext cx="1094129" cy="231094"/>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89" name="Elbow Connector 74"/>
            <p:cNvCxnSpPr>
              <a:stCxn id="71" idx="4"/>
              <a:endCxn id="9" idx="1"/>
            </p:cNvCxnSpPr>
            <p:nvPr/>
          </p:nvCxnSpPr>
          <p:spPr bwMode="auto">
            <a:xfrm rot="16200000" flipH="1">
              <a:off x="1134787" y="3897151"/>
              <a:ext cx="239359" cy="231094"/>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grpSp>
          <p:nvGrpSpPr>
            <p:cNvPr id="74" name="Group 135"/>
            <p:cNvGrpSpPr/>
            <p:nvPr/>
          </p:nvGrpSpPr>
          <p:grpSpPr>
            <a:xfrm>
              <a:off x="1370013" y="3978489"/>
              <a:ext cx="4007530" cy="326830"/>
              <a:chOff x="1370013" y="3597479"/>
              <a:chExt cx="3550330" cy="326830"/>
            </a:xfrm>
          </p:grpSpPr>
          <p:sp>
            <p:nvSpPr>
              <p:cNvPr id="9" name="TextBox 8"/>
              <p:cNvSpPr txBox="1"/>
              <p:nvPr/>
            </p:nvSpPr>
            <p:spPr>
              <a:xfrm>
                <a:off x="1370013" y="3597479"/>
                <a:ext cx="3550330" cy="307777"/>
              </a:xfrm>
              <a:prstGeom prst="rect">
                <a:avLst/>
              </a:prstGeom>
              <a:solidFill>
                <a:schemeClr val="bg1"/>
              </a:solidFill>
              <a:ln w="28575">
                <a:solidFill>
                  <a:schemeClr val="tx1"/>
                </a:solidFill>
              </a:ln>
            </p:spPr>
            <p:txBody>
              <a:bodyPr wrap="square" rtlCol="0">
                <a:spAutoFit/>
              </a:bodyPr>
              <a:lstStyle/>
              <a:p>
                <a:r>
                  <a:rPr lang="en-US" sz="1400" dirty="0" smtClean="0"/>
                  <a:t>Low Stray Light Levels (</a:t>
                </a:r>
                <a:r>
                  <a:rPr lang="en-US" sz="1400" dirty="0" err="1" smtClean="0"/>
                  <a:t>Zodi</a:t>
                </a:r>
                <a:r>
                  <a:rPr lang="en-US" sz="1400" dirty="0" smtClean="0"/>
                  <a:t> Limited to </a:t>
                </a:r>
                <a:r>
                  <a:rPr lang="en-US" sz="1400" dirty="0" smtClean="0">
                    <a:latin typeface="Symbol" pitchFamily="18" charset="2"/>
                  </a:rPr>
                  <a:t>l</a:t>
                </a:r>
                <a:r>
                  <a:rPr lang="en-US" sz="1400" dirty="0" smtClean="0"/>
                  <a:t> = 10 </a:t>
                </a:r>
                <a:r>
                  <a:rPr lang="en-US" sz="1400" dirty="0" smtClean="0">
                    <a:latin typeface="Symbol" pitchFamily="18" charset="2"/>
                  </a:rPr>
                  <a:t>m</a:t>
                </a:r>
                <a:r>
                  <a:rPr lang="en-US" sz="1400" dirty="0" smtClean="0"/>
                  <a:t>m)</a:t>
                </a:r>
                <a:endParaRPr lang="en-US" sz="1400" dirty="0"/>
              </a:p>
            </p:txBody>
          </p:sp>
          <p:sp>
            <p:nvSpPr>
              <p:cNvPr id="72" name="Oval 71"/>
              <p:cNvSpPr>
                <a:spLocks noChangeAspect="1"/>
              </p:cNvSpPr>
              <p:nvPr/>
            </p:nvSpPr>
            <p:spPr bwMode="auto">
              <a:xfrm>
                <a:off x="1563009" y="3880766"/>
                <a:ext cx="43543" cy="43543"/>
              </a:xfrm>
              <a:prstGeom prst="ellipse">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10" name="TextBox 9"/>
            <p:cNvSpPr txBox="1"/>
            <p:nvPr/>
          </p:nvSpPr>
          <p:spPr>
            <a:xfrm>
              <a:off x="1847850" y="4386948"/>
              <a:ext cx="2005693" cy="307777"/>
            </a:xfrm>
            <a:prstGeom prst="rect">
              <a:avLst/>
            </a:prstGeom>
            <a:noFill/>
            <a:ln w="28575">
              <a:solidFill>
                <a:schemeClr val="tx1"/>
              </a:solidFill>
            </a:ln>
          </p:spPr>
          <p:txBody>
            <a:bodyPr wrap="square" rtlCol="0">
              <a:spAutoFit/>
            </a:bodyPr>
            <a:lstStyle/>
            <a:p>
              <a:r>
                <a:rPr lang="en-US" sz="1400" dirty="0" smtClean="0"/>
                <a:t>Cold Optics T &lt; 55 K</a:t>
              </a:r>
              <a:endParaRPr lang="en-US" sz="1400" dirty="0"/>
            </a:p>
          </p:txBody>
        </p:sp>
        <p:cxnSp>
          <p:nvCxnSpPr>
            <p:cNvPr id="95" name="Elbow Connector 74"/>
            <p:cNvCxnSpPr>
              <a:stCxn id="72" idx="4"/>
              <a:endCxn id="10" idx="1"/>
            </p:cNvCxnSpPr>
            <p:nvPr/>
          </p:nvCxnSpPr>
          <p:spPr bwMode="auto">
            <a:xfrm rot="16200000" flipH="1">
              <a:off x="1612384" y="4305371"/>
              <a:ext cx="235518" cy="235413"/>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sp>
          <p:nvSpPr>
            <p:cNvPr id="12" name="TextBox 11"/>
            <p:cNvSpPr txBox="1"/>
            <p:nvPr/>
          </p:nvSpPr>
          <p:spPr>
            <a:xfrm>
              <a:off x="1757887" y="5256838"/>
              <a:ext cx="3521681" cy="523220"/>
            </a:xfrm>
            <a:prstGeom prst="rect">
              <a:avLst/>
            </a:prstGeom>
            <a:noFill/>
            <a:ln w="28575">
              <a:solidFill>
                <a:schemeClr val="tx1"/>
              </a:solidFill>
            </a:ln>
          </p:spPr>
          <p:txBody>
            <a:bodyPr wrap="square" rtlCol="0">
              <a:spAutoFit/>
            </a:bodyPr>
            <a:lstStyle/>
            <a:p>
              <a:r>
                <a:rPr lang="en-US" sz="1400" dirty="0" smtClean="0"/>
                <a:t>NIR Detectors Cooled to T &lt; 40 K for 0.1e-/s Dark Currents</a:t>
              </a:r>
              <a:endParaRPr lang="en-US" sz="1400" dirty="0"/>
            </a:p>
          </p:txBody>
        </p:sp>
        <p:cxnSp>
          <p:nvCxnSpPr>
            <p:cNvPr id="98" name="Elbow Connector 74"/>
            <p:cNvCxnSpPr>
              <a:stCxn id="73" idx="4"/>
              <a:endCxn id="12" idx="1"/>
            </p:cNvCxnSpPr>
            <p:nvPr/>
          </p:nvCxnSpPr>
          <p:spPr bwMode="auto">
            <a:xfrm rot="16200000" flipH="1">
              <a:off x="1436239" y="5196800"/>
              <a:ext cx="350442" cy="292853"/>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sp>
          <p:nvSpPr>
            <p:cNvPr id="15" name="TextBox 14"/>
            <p:cNvSpPr txBox="1"/>
            <p:nvPr/>
          </p:nvSpPr>
          <p:spPr>
            <a:xfrm>
              <a:off x="1748718" y="5856194"/>
              <a:ext cx="2176045" cy="307777"/>
            </a:xfrm>
            <a:prstGeom prst="rect">
              <a:avLst/>
            </a:prstGeom>
            <a:noFill/>
            <a:ln w="28575">
              <a:solidFill>
                <a:schemeClr val="tx1"/>
              </a:solidFill>
            </a:ln>
          </p:spPr>
          <p:txBody>
            <a:bodyPr wrap="none" rtlCol="0">
              <a:spAutoFit/>
            </a:bodyPr>
            <a:lstStyle/>
            <a:p>
              <a:r>
                <a:rPr lang="en-US" sz="1400" dirty="0" smtClean="0"/>
                <a:t>Total Electrical Noise &lt; 9e- </a:t>
              </a:r>
              <a:endParaRPr lang="en-US" sz="1400" dirty="0"/>
            </a:p>
          </p:txBody>
        </p:sp>
        <p:cxnSp>
          <p:nvCxnSpPr>
            <p:cNvPr id="104" name="Elbow Connector 74"/>
            <p:cNvCxnSpPr>
              <a:stCxn id="73" idx="4"/>
              <a:endCxn id="15" idx="1"/>
            </p:cNvCxnSpPr>
            <p:nvPr/>
          </p:nvCxnSpPr>
          <p:spPr bwMode="auto">
            <a:xfrm rot="16200000" flipH="1">
              <a:off x="1185838" y="5447202"/>
              <a:ext cx="842077" cy="283684"/>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sp>
          <p:nvSpPr>
            <p:cNvPr id="148" name="TextBox 147"/>
            <p:cNvSpPr txBox="1"/>
            <p:nvPr/>
          </p:nvSpPr>
          <p:spPr>
            <a:xfrm>
              <a:off x="5459546" y="5111591"/>
              <a:ext cx="3587843" cy="1077218"/>
            </a:xfrm>
            <a:prstGeom prst="rect">
              <a:avLst/>
            </a:prstGeom>
            <a:noFill/>
          </p:spPr>
          <p:txBody>
            <a:bodyPr wrap="square" rtlCol="0">
              <a:spAutoFit/>
            </a:bodyPr>
            <a:lstStyle/>
            <a:p>
              <a:pPr marL="228600" indent="-228600">
                <a:buFont typeface="Arial" pitchFamily="34" charset="0"/>
                <a:buChar char="•"/>
              </a:pPr>
              <a:r>
                <a:rPr lang="en-US" sz="1600" b="1" dirty="0" smtClean="0"/>
                <a:t>JWST collects 3 photons per second from the </a:t>
              </a:r>
              <a:r>
                <a:rPr lang="en-US" sz="1600" b="1" dirty="0" err="1" smtClean="0"/>
                <a:t>Zodi</a:t>
              </a:r>
              <a:r>
                <a:rPr lang="en-US" sz="1600" b="1" dirty="0" smtClean="0"/>
                <a:t> Background and registers 3 electrons from this background every 4 seconds.</a:t>
              </a:r>
              <a:endParaRPr lang="en-US" sz="1600" b="1" dirty="0"/>
            </a:p>
          </p:txBody>
        </p:sp>
        <p:grpSp>
          <p:nvGrpSpPr>
            <p:cNvPr id="76" name="Group 57"/>
            <p:cNvGrpSpPr/>
            <p:nvPr/>
          </p:nvGrpSpPr>
          <p:grpSpPr>
            <a:xfrm>
              <a:off x="5341834" y="1531252"/>
              <a:ext cx="2247385" cy="2531315"/>
              <a:chOff x="4928166" y="1418482"/>
              <a:chExt cx="2247385" cy="2531315"/>
            </a:xfrm>
          </p:grpSpPr>
          <p:sp>
            <p:nvSpPr>
              <p:cNvPr id="47" name="Freeform 46"/>
              <p:cNvSpPr/>
              <p:nvPr/>
            </p:nvSpPr>
            <p:spPr bwMode="auto">
              <a:xfrm>
                <a:off x="5900504" y="1592963"/>
                <a:ext cx="347730" cy="2356834"/>
              </a:xfrm>
              <a:custGeom>
                <a:avLst/>
                <a:gdLst>
                  <a:gd name="connsiteX0" fmla="*/ 25758 w 347730"/>
                  <a:gd name="connsiteY0" fmla="*/ 141668 h 2356834"/>
                  <a:gd name="connsiteX1" fmla="*/ 64395 w 347730"/>
                  <a:gd name="connsiteY1" fmla="*/ 399245 h 2356834"/>
                  <a:gd name="connsiteX2" fmla="*/ 51516 w 347730"/>
                  <a:gd name="connsiteY2" fmla="*/ 540913 h 2356834"/>
                  <a:gd name="connsiteX3" fmla="*/ 77274 w 347730"/>
                  <a:gd name="connsiteY3" fmla="*/ 695459 h 2356834"/>
                  <a:gd name="connsiteX4" fmla="*/ 77274 w 347730"/>
                  <a:gd name="connsiteY4" fmla="*/ 927279 h 2356834"/>
                  <a:gd name="connsiteX5" fmla="*/ 180304 w 347730"/>
                  <a:gd name="connsiteY5" fmla="*/ 1107583 h 2356834"/>
                  <a:gd name="connsiteX6" fmla="*/ 115910 w 347730"/>
                  <a:gd name="connsiteY6" fmla="*/ 1275008 h 2356834"/>
                  <a:gd name="connsiteX7" fmla="*/ 193183 w 347730"/>
                  <a:gd name="connsiteY7" fmla="*/ 1532586 h 2356834"/>
                  <a:gd name="connsiteX8" fmla="*/ 64395 w 347730"/>
                  <a:gd name="connsiteY8" fmla="*/ 1751527 h 2356834"/>
                  <a:gd name="connsiteX9" fmla="*/ 115910 w 347730"/>
                  <a:gd name="connsiteY9" fmla="*/ 1996225 h 2356834"/>
                  <a:gd name="connsiteX10" fmla="*/ 0 w 347730"/>
                  <a:gd name="connsiteY10" fmla="*/ 2176529 h 2356834"/>
                  <a:gd name="connsiteX11" fmla="*/ 77274 w 347730"/>
                  <a:gd name="connsiteY11" fmla="*/ 2292439 h 2356834"/>
                  <a:gd name="connsiteX12" fmla="*/ 115910 w 347730"/>
                  <a:gd name="connsiteY12" fmla="*/ 2356834 h 2356834"/>
                  <a:gd name="connsiteX13" fmla="*/ 270457 w 347730"/>
                  <a:gd name="connsiteY13" fmla="*/ 2356834 h 2356834"/>
                  <a:gd name="connsiteX14" fmla="*/ 193183 w 347730"/>
                  <a:gd name="connsiteY14" fmla="*/ 2228045 h 2356834"/>
                  <a:gd name="connsiteX15" fmla="*/ 244699 w 347730"/>
                  <a:gd name="connsiteY15" fmla="*/ 2009104 h 2356834"/>
                  <a:gd name="connsiteX16" fmla="*/ 321972 w 347730"/>
                  <a:gd name="connsiteY16" fmla="*/ 1841679 h 2356834"/>
                  <a:gd name="connsiteX17" fmla="*/ 283335 w 347730"/>
                  <a:gd name="connsiteY17" fmla="*/ 1712890 h 2356834"/>
                  <a:gd name="connsiteX18" fmla="*/ 347730 w 347730"/>
                  <a:gd name="connsiteY18" fmla="*/ 1545465 h 2356834"/>
                  <a:gd name="connsiteX19" fmla="*/ 347730 w 347730"/>
                  <a:gd name="connsiteY19" fmla="*/ 1403797 h 2356834"/>
                  <a:gd name="connsiteX20" fmla="*/ 296214 w 347730"/>
                  <a:gd name="connsiteY20" fmla="*/ 1326524 h 2356834"/>
                  <a:gd name="connsiteX21" fmla="*/ 321972 w 347730"/>
                  <a:gd name="connsiteY21" fmla="*/ 1171977 h 2356834"/>
                  <a:gd name="connsiteX22" fmla="*/ 334851 w 347730"/>
                  <a:gd name="connsiteY22" fmla="*/ 1004552 h 2356834"/>
                  <a:gd name="connsiteX23" fmla="*/ 334851 w 347730"/>
                  <a:gd name="connsiteY23" fmla="*/ 1004552 h 2356834"/>
                  <a:gd name="connsiteX24" fmla="*/ 218941 w 347730"/>
                  <a:gd name="connsiteY24" fmla="*/ 759853 h 2356834"/>
                  <a:gd name="connsiteX25" fmla="*/ 270457 w 347730"/>
                  <a:gd name="connsiteY25" fmla="*/ 592428 h 2356834"/>
                  <a:gd name="connsiteX26" fmla="*/ 193183 w 347730"/>
                  <a:gd name="connsiteY26" fmla="*/ 425003 h 2356834"/>
                  <a:gd name="connsiteX27" fmla="*/ 244699 w 347730"/>
                  <a:gd name="connsiteY27" fmla="*/ 231820 h 2356834"/>
                  <a:gd name="connsiteX28" fmla="*/ 180304 w 347730"/>
                  <a:gd name="connsiteY28" fmla="*/ 128789 h 2356834"/>
                  <a:gd name="connsiteX29" fmla="*/ 193183 w 347730"/>
                  <a:gd name="connsiteY29" fmla="*/ 0 h 2356834"/>
                  <a:gd name="connsiteX30" fmla="*/ 0 w 347730"/>
                  <a:gd name="connsiteY30" fmla="*/ 0 h 2356834"/>
                  <a:gd name="connsiteX31" fmla="*/ 25758 w 347730"/>
                  <a:gd name="connsiteY31" fmla="*/ 141668 h 235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7730" h="2356834">
                    <a:moveTo>
                      <a:pt x="25758" y="141668"/>
                    </a:moveTo>
                    <a:lnTo>
                      <a:pt x="64395" y="399245"/>
                    </a:lnTo>
                    <a:lnTo>
                      <a:pt x="51516" y="540913"/>
                    </a:lnTo>
                    <a:lnTo>
                      <a:pt x="77274" y="695459"/>
                    </a:lnTo>
                    <a:lnTo>
                      <a:pt x="77274" y="927279"/>
                    </a:lnTo>
                    <a:lnTo>
                      <a:pt x="180304" y="1107583"/>
                    </a:lnTo>
                    <a:lnTo>
                      <a:pt x="115910" y="1275008"/>
                    </a:lnTo>
                    <a:lnTo>
                      <a:pt x="193183" y="1532586"/>
                    </a:lnTo>
                    <a:lnTo>
                      <a:pt x="64395" y="1751527"/>
                    </a:lnTo>
                    <a:lnTo>
                      <a:pt x="115910" y="1996225"/>
                    </a:lnTo>
                    <a:lnTo>
                      <a:pt x="0" y="2176529"/>
                    </a:lnTo>
                    <a:lnTo>
                      <a:pt x="77274" y="2292439"/>
                    </a:lnTo>
                    <a:lnTo>
                      <a:pt x="115910" y="2356834"/>
                    </a:lnTo>
                    <a:lnTo>
                      <a:pt x="270457" y="2356834"/>
                    </a:lnTo>
                    <a:lnTo>
                      <a:pt x="193183" y="2228045"/>
                    </a:lnTo>
                    <a:lnTo>
                      <a:pt x="244699" y="2009104"/>
                    </a:lnTo>
                    <a:lnTo>
                      <a:pt x="321972" y="1841679"/>
                    </a:lnTo>
                    <a:lnTo>
                      <a:pt x="283335" y="1712890"/>
                    </a:lnTo>
                    <a:lnTo>
                      <a:pt x="347730" y="1545465"/>
                    </a:lnTo>
                    <a:lnTo>
                      <a:pt x="347730" y="1403797"/>
                    </a:lnTo>
                    <a:lnTo>
                      <a:pt x="296214" y="1326524"/>
                    </a:lnTo>
                    <a:lnTo>
                      <a:pt x="321972" y="1171977"/>
                    </a:lnTo>
                    <a:lnTo>
                      <a:pt x="334851" y="1004552"/>
                    </a:lnTo>
                    <a:lnTo>
                      <a:pt x="334851" y="1004552"/>
                    </a:lnTo>
                    <a:lnTo>
                      <a:pt x="218941" y="759853"/>
                    </a:lnTo>
                    <a:lnTo>
                      <a:pt x="270457" y="592428"/>
                    </a:lnTo>
                    <a:lnTo>
                      <a:pt x="193183" y="425003"/>
                    </a:lnTo>
                    <a:lnTo>
                      <a:pt x="244699" y="231820"/>
                    </a:lnTo>
                    <a:lnTo>
                      <a:pt x="180304" y="128789"/>
                    </a:lnTo>
                    <a:lnTo>
                      <a:pt x="193183" y="0"/>
                    </a:lnTo>
                    <a:lnTo>
                      <a:pt x="0" y="0"/>
                    </a:lnTo>
                    <a:lnTo>
                      <a:pt x="25758" y="141668"/>
                    </a:lnTo>
                    <a:close/>
                  </a:path>
                </a:pathLst>
              </a:cu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nvGrpSpPr>
              <p:cNvPr id="78" name="Group 68"/>
              <p:cNvGrpSpPr>
                <a:grpSpLocks noChangeAspect="1"/>
              </p:cNvGrpSpPr>
              <p:nvPr/>
            </p:nvGrpSpPr>
            <p:grpSpPr>
              <a:xfrm>
                <a:off x="7057830" y="1973471"/>
                <a:ext cx="89146" cy="51026"/>
                <a:chOff x="6593983" y="2837140"/>
                <a:chExt cx="579549" cy="334851"/>
              </a:xfrm>
              <a:solidFill>
                <a:srgbClr val="FFCC99"/>
              </a:solidFill>
            </p:grpSpPr>
            <p:sp>
              <p:nvSpPr>
                <p:cNvPr id="59" name="Oval 58"/>
                <p:cNvSpPr/>
                <p:nvPr/>
              </p:nvSpPr>
              <p:spPr bwMode="auto">
                <a:xfrm>
                  <a:off x="6593983" y="2837140"/>
                  <a:ext cx="579549" cy="334851"/>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0" name="Freeform 59"/>
                <p:cNvSpPr/>
                <p:nvPr/>
              </p:nvSpPr>
              <p:spPr bwMode="auto">
                <a:xfrm>
                  <a:off x="6596063" y="2838450"/>
                  <a:ext cx="573881" cy="316706"/>
                </a:xfrm>
                <a:custGeom>
                  <a:avLst/>
                  <a:gdLst>
                    <a:gd name="connsiteX0" fmla="*/ 0 w 573881"/>
                    <a:gd name="connsiteY0" fmla="*/ 166688 h 316706"/>
                    <a:gd name="connsiteX1" fmla="*/ 0 w 573881"/>
                    <a:gd name="connsiteY1" fmla="*/ 166688 h 316706"/>
                    <a:gd name="connsiteX2" fmla="*/ 64293 w 573881"/>
                    <a:gd name="connsiteY2" fmla="*/ 59531 h 316706"/>
                    <a:gd name="connsiteX3" fmla="*/ 166687 w 573881"/>
                    <a:gd name="connsiteY3" fmla="*/ 316706 h 316706"/>
                    <a:gd name="connsiteX4" fmla="*/ 285750 w 573881"/>
                    <a:gd name="connsiteY4" fmla="*/ 0 h 316706"/>
                    <a:gd name="connsiteX5" fmla="*/ 411956 w 573881"/>
                    <a:gd name="connsiteY5" fmla="*/ 311944 h 316706"/>
                    <a:gd name="connsiteX6" fmla="*/ 492918 w 573881"/>
                    <a:gd name="connsiteY6" fmla="*/ 50006 h 316706"/>
                    <a:gd name="connsiteX7" fmla="*/ 573881 w 573881"/>
                    <a:gd name="connsiteY7" fmla="*/ 166688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881" h="316706">
                      <a:moveTo>
                        <a:pt x="0" y="166688"/>
                      </a:moveTo>
                      <a:lnTo>
                        <a:pt x="0" y="166688"/>
                      </a:lnTo>
                      <a:lnTo>
                        <a:pt x="64293" y="59531"/>
                      </a:lnTo>
                      <a:lnTo>
                        <a:pt x="166687" y="316706"/>
                      </a:lnTo>
                      <a:lnTo>
                        <a:pt x="285750" y="0"/>
                      </a:lnTo>
                      <a:lnTo>
                        <a:pt x="411956" y="311944"/>
                      </a:lnTo>
                      <a:lnTo>
                        <a:pt x="492918" y="50006"/>
                      </a:lnTo>
                      <a:lnTo>
                        <a:pt x="573881" y="166688"/>
                      </a:ln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79" name="Group 73"/>
              <p:cNvGrpSpPr>
                <a:grpSpLocks noChangeAspect="1"/>
              </p:cNvGrpSpPr>
              <p:nvPr/>
            </p:nvGrpSpPr>
            <p:grpSpPr>
              <a:xfrm>
                <a:off x="7029255" y="3659396"/>
                <a:ext cx="89146" cy="51026"/>
                <a:chOff x="6593983" y="2837140"/>
                <a:chExt cx="579549" cy="334851"/>
              </a:xfrm>
              <a:solidFill>
                <a:srgbClr val="FFCC99"/>
              </a:solidFill>
            </p:grpSpPr>
            <p:sp>
              <p:nvSpPr>
                <p:cNvPr id="57" name="Oval 56"/>
                <p:cNvSpPr/>
                <p:nvPr/>
              </p:nvSpPr>
              <p:spPr bwMode="auto">
                <a:xfrm>
                  <a:off x="6593983" y="2837140"/>
                  <a:ext cx="579549" cy="334851"/>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8" name="Freeform 57"/>
                <p:cNvSpPr/>
                <p:nvPr/>
              </p:nvSpPr>
              <p:spPr bwMode="auto">
                <a:xfrm>
                  <a:off x="6596063" y="2838450"/>
                  <a:ext cx="573881" cy="316706"/>
                </a:xfrm>
                <a:custGeom>
                  <a:avLst/>
                  <a:gdLst>
                    <a:gd name="connsiteX0" fmla="*/ 0 w 573881"/>
                    <a:gd name="connsiteY0" fmla="*/ 166688 h 316706"/>
                    <a:gd name="connsiteX1" fmla="*/ 0 w 573881"/>
                    <a:gd name="connsiteY1" fmla="*/ 166688 h 316706"/>
                    <a:gd name="connsiteX2" fmla="*/ 64293 w 573881"/>
                    <a:gd name="connsiteY2" fmla="*/ 59531 h 316706"/>
                    <a:gd name="connsiteX3" fmla="*/ 166687 w 573881"/>
                    <a:gd name="connsiteY3" fmla="*/ 316706 h 316706"/>
                    <a:gd name="connsiteX4" fmla="*/ 285750 w 573881"/>
                    <a:gd name="connsiteY4" fmla="*/ 0 h 316706"/>
                    <a:gd name="connsiteX5" fmla="*/ 411956 w 573881"/>
                    <a:gd name="connsiteY5" fmla="*/ 311944 h 316706"/>
                    <a:gd name="connsiteX6" fmla="*/ 492918 w 573881"/>
                    <a:gd name="connsiteY6" fmla="*/ 50006 h 316706"/>
                    <a:gd name="connsiteX7" fmla="*/ 573881 w 573881"/>
                    <a:gd name="connsiteY7" fmla="*/ 166688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881" h="316706">
                      <a:moveTo>
                        <a:pt x="0" y="166688"/>
                      </a:moveTo>
                      <a:lnTo>
                        <a:pt x="0" y="166688"/>
                      </a:lnTo>
                      <a:lnTo>
                        <a:pt x="64293" y="59531"/>
                      </a:lnTo>
                      <a:lnTo>
                        <a:pt x="166687" y="316706"/>
                      </a:lnTo>
                      <a:lnTo>
                        <a:pt x="285750" y="0"/>
                      </a:lnTo>
                      <a:lnTo>
                        <a:pt x="411956" y="311944"/>
                      </a:lnTo>
                      <a:lnTo>
                        <a:pt x="492918" y="50006"/>
                      </a:lnTo>
                      <a:lnTo>
                        <a:pt x="573881" y="166688"/>
                      </a:ln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81" name="Group 77"/>
              <p:cNvGrpSpPr>
                <a:grpSpLocks noChangeAspect="1"/>
              </p:cNvGrpSpPr>
              <p:nvPr/>
            </p:nvGrpSpPr>
            <p:grpSpPr>
              <a:xfrm>
                <a:off x="7086405" y="3146455"/>
                <a:ext cx="89146" cy="51026"/>
                <a:chOff x="6593983" y="2837140"/>
                <a:chExt cx="579549" cy="334851"/>
              </a:xfrm>
              <a:solidFill>
                <a:srgbClr val="FFCC99"/>
              </a:solidFill>
            </p:grpSpPr>
            <p:sp>
              <p:nvSpPr>
                <p:cNvPr id="55" name="Oval 54"/>
                <p:cNvSpPr/>
                <p:nvPr/>
              </p:nvSpPr>
              <p:spPr bwMode="auto">
                <a:xfrm>
                  <a:off x="6593983" y="2837140"/>
                  <a:ext cx="579549" cy="334851"/>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6" name="Freeform 55"/>
                <p:cNvSpPr/>
                <p:nvPr/>
              </p:nvSpPr>
              <p:spPr bwMode="auto">
                <a:xfrm>
                  <a:off x="6596063" y="2838450"/>
                  <a:ext cx="573881" cy="316706"/>
                </a:xfrm>
                <a:custGeom>
                  <a:avLst/>
                  <a:gdLst>
                    <a:gd name="connsiteX0" fmla="*/ 0 w 573881"/>
                    <a:gd name="connsiteY0" fmla="*/ 166688 h 316706"/>
                    <a:gd name="connsiteX1" fmla="*/ 0 w 573881"/>
                    <a:gd name="connsiteY1" fmla="*/ 166688 h 316706"/>
                    <a:gd name="connsiteX2" fmla="*/ 64293 w 573881"/>
                    <a:gd name="connsiteY2" fmla="*/ 59531 h 316706"/>
                    <a:gd name="connsiteX3" fmla="*/ 166687 w 573881"/>
                    <a:gd name="connsiteY3" fmla="*/ 316706 h 316706"/>
                    <a:gd name="connsiteX4" fmla="*/ 285750 w 573881"/>
                    <a:gd name="connsiteY4" fmla="*/ 0 h 316706"/>
                    <a:gd name="connsiteX5" fmla="*/ 411956 w 573881"/>
                    <a:gd name="connsiteY5" fmla="*/ 311944 h 316706"/>
                    <a:gd name="connsiteX6" fmla="*/ 492918 w 573881"/>
                    <a:gd name="connsiteY6" fmla="*/ 50006 h 316706"/>
                    <a:gd name="connsiteX7" fmla="*/ 573881 w 573881"/>
                    <a:gd name="connsiteY7" fmla="*/ 166688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881" h="316706">
                      <a:moveTo>
                        <a:pt x="0" y="166688"/>
                      </a:moveTo>
                      <a:lnTo>
                        <a:pt x="0" y="166688"/>
                      </a:lnTo>
                      <a:lnTo>
                        <a:pt x="64293" y="59531"/>
                      </a:lnTo>
                      <a:lnTo>
                        <a:pt x="166687" y="316706"/>
                      </a:lnTo>
                      <a:lnTo>
                        <a:pt x="285750" y="0"/>
                      </a:lnTo>
                      <a:lnTo>
                        <a:pt x="411956" y="311944"/>
                      </a:lnTo>
                      <a:lnTo>
                        <a:pt x="492918" y="50006"/>
                      </a:lnTo>
                      <a:lnTo>
                        <a:pt x="573881" y="166688"/>
                      </a:ln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cxnSp>
            <p:nvCxnSpPr>
              <p:cNvPr id="51" name="Straight Arrow Connector 50"/>
              <p:cNvCxnSpPr/>
              <p:nvPr/>
            </p:nvCxnSpPr>
            <p:spPr bwMode="auto">
              <a:xfrm flipV="1">
                <a:off x="6183059" y="2008396"/>
                <a:ext cx="814938" cy="614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2" name="Straight Arrow Connector 51"/>
              <p:cNvCxnSpPr/>
              <p:nvPr/>
            </p:nvCxnSpPr>
            <p:spPr bwMode="auto">
              <a:xfrm>
                <a:off x="6268784" y="3171825"/>
                <a:ext cx="748263" cy="660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p:cNvCxnSpPr/>
              <p:nvPr/>
            </p:nvCxnSpPr>
            <p:spPr bwMode="auto">
              <a:xfrm>
                <a:off x="6175915" y="3693319"/>
                <a:ext cx="774457" cy="100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4" name="TextBox 53"/>
              <p:cNvSpPr txBox="1"/>
              <p:nvPr/>
            </p:nvSpPr>
            <p:spPr>
              <a:xfrm>
                <a:off x="4928166" y="1418482"/>
                <a:ext cx="962025" cy="461665"/>
              </a:xfrm>
              <a:prstGeom prst="rect">
                <a:avLst/>
              </a:prstGeom>
              <a:noFill/>
            </p:spPr>
            <p:txBody>
              <a:bodyPr wrap="square" rtlCol="0">
                <a:spAutoFit/>
              </a:bodyPr>
              <a:lstStyle/>
              <a:p>
                <a:pPr algn="ctr"/>
                <a:r>
                  <a:rPr lang="en-US" sz="1200" b="1" dirty="0" smtClean="0"/>
                  <a:t>Zodiacal Background</a:t>
                </a:r>
                <a:endParaRPr lang="en-US" sz="1200" b="1"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to Noise and Exposure Time</a:t>
            </a:r>
            <a:endParaRPr lang="en-US" dirty="0"/>
          </a:p>
        </p:txBody>
      </p:sp>
      <p:sp>
        <p:nvSpPr>
          <p:cNvPr id="3" name="Content Placeholder 2"/>
          <p:cNvSpPr>
            <a:spLocks noGrp="1"/>
          </p:cNvSpPr>
          <p:nvPr>
            <p:ph sz="half" idx="1"/>
          </p:nvPr>
        </p:nvSpPr>
        <p:spPr>
          <a:xfrm>
            <a:off x="191030" y="804331"/>
            <a:ext cx="4321175" cy="3101625"/>
          </a:xfrm>
        </p:spPr>
        <p:txBody>
          <a:bodyPr/>
          <a:lstStyle/>
          <a:p>
            <a:r>
              <a:rPr lang="en-US" sz="1200" dirty="0" smtClean="0"/>
              <a:t>The critical metric used to quantify the ability to detect a faint source is the signal to noise  (S/N).  Equation 1 defines this for a JWST imager in terms of :</a:t>
            </a:r>
          </a:p>
          <a:p>
            <a:pPr lvl="1"/>
            <a:r>
              <a:rPr lang="en-US" sz="1200" dirty="0" smtClean="0"/>
              <a:t>The Source Counts (S)</a:t>
            </a:r>
          </a:p>
          <a:p>
            <a:pPr lvl="1"/>
            <a:r>
              <a:rPr lang="en-US" sz="1200" dirty="0" smtClean="0"/>
              <a:t>In-Field Background Counts (Z)</a:t>
            </a:r>
          </a:p>
          <a:p>
            <a:pPr lvl="1"/>
            <a:r>
              <a:rPr lang="en-US" sz="1200" dirty="0" smtClean="0"/>
              <a:t>Added Background Counts due to the Observatory (B)  (aka stray light)</a:t>
            </a:r>
          </a:p>
          <a:p>
            <a:pPr lvl="1"/>
            <a:r>
              <a:rPr lang="en-US" sz="1200" dirty="0" smtClean="0"/>
              <a:t>Dark Current Counts (D)</a:t>
            </a:r>
          </a:p>
          <a:p>
            <a:pPr lvl="1"/>
            <a:r>
              <a:rPr lang="en-US" sz="1200" dirty="0" smtClean="0"/>
              <a:t>Electrical Read Noise Counts (Rd)  </a:t>
            </a:r>
          </a:p>
          <a:p>
            <a:r>
              <a:rPr lang="en-US" sz="1200" dirty="0" smtClean="0"/>
              <a:t>Equation 2 shows how exposure time varies with the rates of these parameters to achieve a given S/N.  Note that the exposure time varies with square of the inverse of the source brightness (s)</a:t>
            </a:r>
          </a:p>
          <a:p>
            <a:pPr>
              <a:buNone/>
            </a:pPr>
            <a:endParaRPr lang="en-US" sz="1200" dirty="0"/>
          </a:p>
        </p:txBody>
      </p:sp>
      <p:graphicFrame>
        <p:nvGraphicFramePr>
          <p:cNvPr id="1396738" name="Object 7"/>
          <p:cNvGraphicFramePr>
            <a:graphicFrameLocks noChangeAspect="1"/>
          </p:cNvGraphicFramePr>
          <p:nvPr/>
        </p:nvGraphicFramePr>
        <p:xfrm>
          <a:off x="4627563" y="806450"/>
          <a:ext cx="4424362" cy="5407148"/>
        </p:xfrm>
        <a:graphic>
          <a:graphicData uri="http://schemas.openxmlformats.org/presentationml/2006/ole">
            <mc:AlternateContent xmlns:mc="http://schemas.openxmlformats.org/markup-compatibility/2006">
              <mc:Choice xmlns:v="urn:schemas-microsoft-com:vml" Requires="v">
                <p:oleObj spid="_x0000_s1396739" name="Equation" r:id="rId3" imgW="3035160" imgH="3708360" progId="Equation.3">
                  <p:embed/>
                </p:oleObj>
              </mc:Choice>
              <mc:Fallback>
                <p:oleObj name="Equation" r:id="rId3" imgW="3035160" imgH="370836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7563" y="806450"/>
                        <a:ext cx="4424362" cy="5407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Box 8"/>
          <p:cNvSpPr txBox="1">
            <a:spLocks noChangeArrowheads="1"/>
          </p:cNvSpPr>
          <p:nvPr/>
        </p:nvSpPr>
        <p:spPr bwMode="auto">
          <a:xfrm>
            <a:off x="688801" y="4012141"/>
            <a:ext cx="3296179" cy="2554545"/>
          </a:xfrm>
          <a:prstGeom prst="rect">
            <a:avLst/>
          </a:prstGeom>
          <a:noFill/>
          <a:ln w="9525">
            <a:solidFill>
              <a:schemeClr val="tx1"/>
            </a:solidFill>
            <a:miter lim="800000"/>
            <a:headEnd/>
            <a:tailEnd/>
          </a:ln>
        </p:spPr>
        <p:txBody>
          <a:bodyPr wrap="square">
            <a:spAutoFit/>
          </a:bodyPr>
          <a:lstStyle/>
          <a:p>
            <a:pPr>
              <a:buFont typeface="Symbol" pitchFamily="18" charset="2"/>
              <a:buChar char="x"/>
            </a:pPr>
            <a:r>
              <a:rPr lang="en-US" dirty="0">
                <a:sym typeface="Symbol" pitchFamily="18" charset="2"/>
              </a:rPr>
              <a:t>= Encircled energy in photometric aperture</a:t>
            </a:r>
          </a:p>
          <a:p>
            <a:pPr>
              <a:buFont typeface="Symbol" pitchFamily="18" charset="2"/>
              <a:buNone/>
            </a:pPr>
            <a:r>
              <a:rPr lang="en-US" dirty="0">
                <a:sym typeface="Symbol" pitchFamily="18" charset="2"/>
              </a:rPr>
              <a:t>F</a:t>
            </a:r>
            <a:r>
              <a:rPr lang="en-US" baseline="-25000" dirty="0">
                <a:sym typeface="Symbol" pitchFamily="18" charset="2"/>
              </a:rPr>
              <a:t></a:t>
            </a:r>
            <a:r>
              <a:rPr lang="en-US" dirty="0">
                <a:sym typeface="Symbol" pitchFamily="18" charset="2"/>
              </a:rPr>
              <a:t> = Source flux density in Wm</a:t>
            </a:r>
            <a:r>
              <a:rPr lang="en-US" baseline="30000" dirty="0">
                <a:sym typeface="Symbol" pitchFamily="18" charset="2"/>
              </a:rPr>
              <a:t>-2</a:t>
            </a:r>
            <a:r>
              <a:rPr lang="en-US" dirty="0">
                <a:sym typeface="Symbol" pitchFamily="18" charset="2"/>
              </a:rPr>
              <a:t>Hz</a:t>
            </a:r>
            <a:r>
              <a:rPr lang="en-US" baseline="30000" dirty="0">
                <a:sym typeface="Symbol" pitchFamily="18" charset="2"/>
              </a:rPr>
              <a:t>-1</a:t>
            </a:r>
          </a:p>
          <a:p>
            <a:pPr>
              <a:buFont typeface="Symbol" pitchFamily="18" charset="2"/>
              <a:buChar char="l"/>
            </a:pPr>
            <a:r>
              <a:rPr lang="en-US" dirty="0">
                <a:sym typeface="Symbol" pitchFamily="18" charset="2"/>
              </a:rPr>
              <a:t>= Central </a:t>
            </a:r>
            <a:r>
              <a:rPr lang="en-US" dirty="0" err="1">
                <a:sym typeface="Symbol" pitchFamily="18" charset="2"/>
              </a:rPr>
              <a:t>passband</a:t>
            </a:r>
            <a:r>
              <a:rPr lang="en-US" dirty="0">
                <a:sym typeface="Symbol" pitchFamily="18" charset="2"/>
              </a:rPr>
              <a:t> wavelength in meters</a:t>
            </a:r>
          </a:p>
          <a:p>
            <a:pPr>
              <a:buFont typeface="Symbol" pitchFamily="18" charset="2"/>
              <a:buNone/>
            </a:pPr>
            <a:r>
              <a:rPr lang="en-US" dirty="0">
                <a:sym typeface="Symbol" pitchFamily="18" charset="2"/>
              </a:rPr>
              <a:t> = Wavelength </a:t>
            </a:r>
            <a:r>
              <a:rPr lang="en-US" dirty="0" err="1">
                <a:sym typeface="Symbol" pitchFamily="18" charset="2"/>
              </a:rPr>
              <a:t>passband</a:t>
            </a:r>
            <a:r>
              <a:rPr lang="en-US" dirty="0">
                <a:sym typeface="Symbol" pitchFamily="18" charset="2"/>
              </a:rPr>
              <a:t> width in meters</a:t>
            </a:r>
          </a:p>
          <a:p>
            <a:pPr>
              <a:buFont typeface="Symbol" pitchFamily="18" charset="2"/>
              <a:buNone/>
            </a:pPr>
            <a:r>
              <a:rPr lang="en-US" dirty="0">
                <a:sym typeface="Symbol" pitchFamily="18" charset="2"/>
              </a:rPr>
              <a:t>A</a:t>
            </a:r>
            <a:r>
              <a:rPr lang="en-US" baseline="-25000" dirty="0">
                <a:sym typeface="Symbol" pitchFamily="18" charset="2"/>
              </a:rPr>
              <a:t>OTE</a:t>
            </a:r>
            <a:r>
              <a:rPr lang="en-US" dirty="0">
                <a:sym typeface="Symbol" pitchFamily="18" charset="2"/>
              </a:rPr>
              <a:t> = OTE collection aperture in m</a:t>
            </a:r>
            <a:r>
              <a:rPr lang="en-US" baseline="30000" dirty="0">
                <a:sym typeface="Symbol" pitchFamily="18" charset="2"/>
              </a:rPr>
              <a:t>2</a:t>
            </a:r>
          </a:p>
          <a:p>
            <a:pPr>
              <a:buFont typeface="Symbol" pitchFamily="18" charset="2"/>
              <a:buNone/>
            </a:pPr>
            <a:r>
              <a:rPr lang="en-US" dirty="0">
                <a:sym typeface="Symbol" pitchFamily="18" charset="2"/>
              </a:rPr>
              <a:t></a:t>
            </a:r>
            <a:r>
              <a:rPr lang="en-US" baseline="-25000" dirty="0">
                <a:sym typeface="Symbol" pitchFamily="18" charset="2"/>
              </a:rPr>
              <a:t>OTE</a:t>
            </a:r>
            <a:r>
              <a:rPr lang="en-US" dirty="0">
                <a:sym typeface="Symbol" pitchFamily="18" charset="2"/>
              </a:rPr>
              <a:t> = OTE transmission</a:t>
            </a:r>
          </a:p>
          <a:p>
            <a:pPr>
              <a:buFont typeface="Symbol" pitchFamily="18" charset="2"/>
              <a:buNone/>
            </a:pPr>
            <a:r>
              <a:rPr lang="en-US" dirty="0">
                <a:sym typeface="Symbol" pitchFamily="18" charset="2"/>
              </a:rPr>
              <a:t></a:t>
            </a:r>
            <a:r>
              <a:rPr lang="en-US" baseline="-25000" dirty="0">
                <a:sym typeface="Symbol" pitchFamily="18" charset="2"/>
              </a:rPr>
              <a:t>SI</a:t>
            </a:r>
            <a:r>
              <a:rPr lang="en-US" dirty="0">
                <a:sym typeface="Symbol" pitchFamily="18" charset="2"/>
              </a:rPr>
              <a:t> = Science Instrument transmission</a:t>
            </a:r>
          </a:p>
          <a:p>
            <a:pPr>
              <a:buFont typeface="Symbol" pitchFamily="18" charset="2"/>
              <a:buChar char="h"/>
            </a:pPr>
            <a:r>
              <a:rPr lang="en-US" dirty="0">
                <a:sym typeface="Symbol" pitchFamily="18" charset="2"/>
              </a:rPr>
              <a:t>= Detector quantum efficiency</a:t>
            </a:r>
          </a:p>
          <a:p>
            <a:pPr>
              <a:buFont typeface="Symbol" pitchFamily="18" charset="2"/>
              <a:buNone/>
            </a:pPr>
            <a:r>
              <a:rPr lang="en-US" dirty="0">
                <a:sym typeface="Symbol" pitchFamily="18" charset="2"/>
              </a:rPr>
              <a:t>h = Planck’s constant</a:t>
            </a:r>
          </a:p>
          <a:p>
            <a:pPr>
              <a:buFont typeface="Symbol" pitchFamily="18" charset="2"/>
              <a:buNone/>
            </a:pPr>
            <a:r>
              <a:rPr lang="en-US" dirty="0" err="1">
                <a:sym typeface="Symbol" pitchFamily="18" charset="2"/>
              </a:rPr>
              <a:t>B</a:t>
            </a:r>
            <a:r>
              <a:rPr lang="en-US" baseline="-25000" dirty="0" err="1">
                <a:sym typeface="Symbol" pitchFamily="18" charset="2"/>
              </a:rPr>
              <a:t>Zodi</a:t>
            </a:r>
            <a:r>
              <a:rPr lang="en-US" dirty="0">
                <a:sym typeface="Symbol" pitchFamily="18" charset="2"/>
              </a:rPr>
              <a:t> = </a:t>
            </a:r>
            <a:r>
              <a:rPr lang="en-US" dirty="0" err="1">
                <a:sym typeface="Symbol" pitchFamily="18" charset="2"/>
              </a:rPr>
              <a:t>Zodi</a:t>
            </a:r>
            <a:r>
              <a:rPr lang="en-US" dirty="0">
                <a:sym typeface="Symbol" pitchFamily="18" charset="2"/>
              </a:rPr>
              <a:t> radiance at OTE entrance in Wm</a:t>
            </a:r>
            <a:r>
              <a:rPr lang="en-US" baseline="30000" dirty="0">
                <a:sym typeface="Symbol" pitchFamily="18" charset="2"/>
              </a:rPr>
              <a:t>-2</a:t>
            </a:r>
            <a:r>
              <a:rPr lang="en-US" dirty="0">
                <a:sym typeface="Symbol" pitchFamily="18" charset="2"/>
              </a:rPr>
              <a:t>Hz</a:t>
            </a:r>
            <a:r>
              <a:rPr lang="en-US" baseline="30000" dirty="0">
                <a:sym typeface="Symbol" pitchFamily="18" charset="2"/>
              </a:rPr>
              <a:t>-1</a:t>
            </a:r>
            <a:r>
              <a:rPr lang="en-US" dirty="0">
                <a:sym typeface="Symbol" pitchFamily="18" charset="2"/>
              </a:rPr>
              <a:t>sr</a:t>
            </a:r>
            <a:r>
              <a:rPr lang="en-US" baseline="30000" dirty="0">
                <a:sym typeface="Symbol" pitchFamily="18" charset="2"/>
              </a:rPr>
              <a:t>-1</a:t>
            </a:r>
          </a:p>
          <a:p>
            <a:pPr>
              <a:buFont typeface="Symbol" pitchFamily="18" charset="2"/>
              <a:buChar char="W"/>
            </a:pPr>
            <a:r>
              <a:rPr lang="en-US" dirty="0">
                <a:sym typeface="Symbol" pitchFamily="18" charset="2"/>
              </a:rPr>
              <a:t>= Solid angle of photometric entrance aperture in </a:t>
            </a:r>
            <a:r>
              <a:rPr lang="en-US" dirty="0" err="1">
                <a:sym typeface="Symbol" pitchFamily="18" charset="2"/>
              </a:rPr>
              <a:t>sr</a:t>
            </a:r>
            <a:endParaRPr lang="en-US" dirty="0">
              <a:sym typeface="Symbol" pitchFamily="18" charset="2"/>
            </a:endParaRPr>
          </a:p>
          <a:p>
            <a:pPr>
              <a:buFont typeface="Symbol" pitchFamily="18" charset="2"/>
              <a:buNone/>
            </a:pPr>
            <a:r>
              <a:rPr lang="en-US" dirty="0">
                <a:sym typeface="Symbol" pitchFamily="18" charset="2"/>
              </a:rPr>
              <a:t>B</a:t>
            </a:r>
            <a:r>
              <a:rPr lang="en-US" baseline="-25000" dirty="0">
                <a:sym typeface="Symbol" pitchFamily="18" charset="2"/>
              </a:rPr>
              <a:t>SL</a:t>
            </a:r>
            <a:r>
              <a:rPr lang="en-US" dirty="0">
                <a:sym typeface="Symbol" pitchFamily="18" charset="2"/>
              </a:rPr>
              <a:t> = Stray Light effective radiance at OTE entrance in Wm</a:t>
            </a:r>
            <a:r>
              <a:rPr lang="en-US" baseline="30000" dirty="0">
                <a:sym typeface="Symbol" pitchFamily="18" charset="2"/>
              </a:rPr>
              <a:t>-2</a:t>
            </a:r>
            <a:r>
              <a:rPr lang="en-US" dirty="0">
                <a:sym typeface="Symbol" pitchFamily="18" charset="2"/>
              </a:rPr>
              <a:t>Hz</a:t>
            </a:r>
            <a:r>
              <a:rPr lang="en-US" baseline="30000" dirty="0">
                <a:sym typeface="Symbol" pitchFamily="18" charset="2"/>
              </a:rPr>
              <a:t>-1</a:t>
            </a:r>
            <a:r>
              <a:rPr lang="en-US" dirty="0">
                <a:sym typeface="Symbol" pitchFamily="18" charset="2"/>
              </a:rPr>
              <a:t>sr</a:t>
            </a:r>
            <a:r>
              <a:rPr lang="en-US" baseline="30000" dirty="0">
                <a:sym typeface="Symbol" pitchFamily="18" charset="2"/>
              </a:rPr>
              <a:t>-1</a:t>
            </a:r>
          </a:p>
          <a:p>
            <a:pPr>
              <a:buFont typeface="Symbol" pitchFamily="18" charset="2"/>
              <a:buNone/>
            </a:pPr>
            <a:r>
              <a:rPr lang="en-US" dirty="0" err="1">
                <a:sym typeface="Symbol" pitchFamily="18" charset="2"/>
              </a:rPr>
              <a:t>N</a:t>
            </a:r>
            <a:r>
              <a:rPr lang="en-US" baseline="-25000" dirty="0" err="1">
                <a:sym typeface="Symbol" pitchFamily="18" charset="2"/>
              </a:rPr>
              <a:t>pixels</a:t>
            </a:r>
            <a:r>
              <a:rPr lang="en-US" dirty="0">
                <a:sym typeface="Symbol" pitchFamily="18" charset="2"/>
              </a:rPr>
              <a:t> = Number of pixels in the photometric aperture</a:t>
            </a:r>
          </a:p>
          <a:p>
            <a:pPr>
              <a:buFont typeface="Symbol" pitchFamily="18" charset="2"/>
              <a:buNone/>
            </a:pPr>
            <a:r>
              <a:rPr lang="en-US" dirty="0">
                <a:sym typeface="Symbol" pitchFamily="18" charset="2"/>
              </a:rPr>
              <a:t>I</a:t>
            </a:r>
            <a:r>
              <a:rPr lang="en-US" baseline="-25000" dirty="0">
                <a:sym typeface="Symbol" pitchFamily="18" charset="2"/>
              </a:rPr>
              <a:t>DC</a:t>
            </a:r>
            <a:r>
              <a:rPr lang="en-US" dirty="0">
                <a:sym typeface="Symbol" pitchFamily="18" charset="2"/>
              </a:rPr>
              <a:t> =  Dark current per pixel in e/s</a:t>
            </a:r>
          </a:p>
          <a:p>
            <a:pPr>
              <a:buFont typeface="Symbol" pitchFamily="18" charset="2"/>
              <a:buNone/>
            </a:pPr>
            <a:r>
              <a:rPr lang="en-US" dirty="0">
                <a:sym typeface="Symbol" pitchFamily="18" charset="2"/>
              </a:rPr>
              <a:t>r = Read noise per reset per pixel in 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49067" cy="406400"/>
          </a:xfrm>
          <a:noFill/>
        </p:spPr>
        <p:txBody>
          <a:bodyPr/>
          <a:lstStyle/>
          <a:p>
            <a:r>
              <a:rPr lang="en-US" dirty="0" smtClean="0"/>
              <a:t>How a 10 </a:t>
            </a:r>
            <a:r>
              <a:rPr lang="en-US" dirty="0" err="1" smtClean="0"/>
              <a:t>nanoJanksy</a:t>
            </a:r>
            <a:r>
              <a:rPr lang="en-US" dirty="0" smtClean="0"/>
              <a:t> Point Source Appears Compared to Anticipated  Background</a:t>
            </a:r>
            <a:endParaRPr lang="en-US" dirty="0"/>
          </a:p>
        </p:txBody>
      </p:sp>
      <p:grpSp>
        <p:nvGrpSpPr>
          <p:cNvPr id="5" name="Group 69"/>
          <p:cNvGrpSpPr/>
          <p:nvPr/>
        </p:nvGrpSpPr>
        <p:grpSpPr>
          <a:xfrm>
            <a:off x="5039958" y="1123066"/>
            <a:ext cx="3938416" cy="3840835"/>
            <a:chOff x="4501450" y="1406352"/>
            <a:chExt cx="4178299" cy="4121996"/>
          </a:xfrm>
        </p:grpSpPr>
        <p:sp>
          <p:nvSpPr>
            <p:cNvPr id="3" name="Rectangle 2"/>
            <p:cNvSpPr>
              <a:spLocks noChangeAspect="1"/>
            </p:cNvSpPr>
            <p:nvPr/>
          </p:nvSpPr>
          <p:spPr bwMode="auto">
            <a:xfrm>
              <a:off x="6589366" y="2949300"/>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 name="Rectangle 3"/>
            <p:cNvSpPr>
              <a:spLocks noChangeAspect="1"/>
            </p:cNvSpPr>
            <p:nvPr/>
          </p:nvSpPr>
          <p:spPr bwMode="auto">
            <a:xfrm>
              <a:off x="7114246" y="1923754"/>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7" name="Rectangle 6"/>
            <p:cNvSpPr>
              <a:spLocks noChangeAspect="1"/>
            </p:cNvSpPr>
            <p:nvPr/>
          </p:nvSpPr>
          <p:spPr bwMode="auto">
            <a:xfrm>
              <a:off x="6589366" y="3463616"/>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8" name="Rectangle 7"/>
            <p:cNvSpPr>
              <a:spLocks noChangeAspect="1"/>
            </p:cNvSpPr>
            <p:nvPr/>
          </p:nvSpPr>
          <p:spPr bwMode="auto">
            <a:xfrm>
              <a:off x="6073746" y="2950287"/>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9" name="Rectangle 8"/>
            <p:cNvSpPr>
              <a:spLocks noChangeAspect="1"/>
            </p:cNvSpPr>
            <p:nvPr/>
          </p:nvSpPr>
          <p:spPr bwMode="auto">
            <a:xfrm>
              <a:off x="6073746" y="3464603"/>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0" name="Rectangle 9"/>
            <p:cNvSpPr>
              <a:spLocks noChangeAspect="1"/>
            </p:cNvSpPr>
            <p:nvPr/>
          </p:nvSpPr>
          <p:spPr bwMode="auto">
            <a:xfrm>
              <a:off x="6073746" y="3978919"/>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1" name="Rectangle 10"/>
            <p:cNvSpPr>
              <a:spLocks noChangeAspect="1"/>
            </p:cNvSpPr>
            <p:nvPr/>
          </p:nvSpPr>
          <p:spPr bwMode="auto">
            <a:xfrm>
              <a:off x="6589366" y="3977931"/>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2" name="Rectangle 11"/>
            <p:cNvSpPr>
              <a:spLocks noChangeAspect="1"/>
            </p:cNvSpPr>
            <p:nvPr/>
          </p:nvSpPr>
          <p:spPr bwMode="auto">
            <a:xfrm>
              <a:off x="7114246" y="2952386"/>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3" name="Rectangle 12"/>
            <p:cNvSpPr>
              <a:spLocks noChangeAspect="1"/>
            </p:cNvSpPr>
            <p:nvPr/>
          </p:nvSpPr>
          <p:spPr bwMode="auto">
            <a:xfrm>
              <a:off x="7114246" y="3466702"/>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4" name="Rectangle 13"/>
            <p:cNvSpPr>
              <a:spLocks noChangeAspect="1"/>
            </p:cNvSpPr>
            <p:nvPr/>
          </p:nvSpPr>
          <p:spPr bwMode="auto">
            <a:xfrm>
              <a:off x="7114246" y="3981018"/>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5" name="Rectangle 14"/>
            <p:cNvSpPr>
              <a:spLocks noChangeAspect="1"/>
            </p:cNvSpPr>
            <p:nvPr/>
          </p:nvSpPr>
          <p:spPr bwMode="auto">
            <a:xfrm>
              <a:off x="5549237" y="2954479"/>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6" name="Rectangle 15"/>
            <p:cNvSpPr>
              <a:spLocks noChangeAspect="1"/>
            </p:cNvSpPr>
            <p:nvPr/>
          </p:nvSpPr>
          <p:spPr bwMode="auto">
            <a:xfrm>
              <a:off x="5549237" y="3468795"/>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7" name="Rectangle 16"/>
            <p:cNvSpPr>
              <a:spLocks noChangeAspect="1"/>
            </p:cNvSpPr>
            <p:nvPr/>
          </p:nvSpPr>
          <p:spPr bwMode="auto">
            <a:xfrm>
              <a:off x="5549237" y="3983111"/>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8" name="Rectangle 17"/>
            <p:cNvSpPr>
              <a:spLocks noChangeAspect="1"/>
            </p:cNvSpPr>
            <p:nvPr/>
          </p:nvSpPr>
          <p:spPr bwMode="auto">
            <a:xfrm>
              <a:off x="6589366" y="2434984"/>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9" name="Rectangle 18"/>
            <p:cNvSpPr>
              <a:spLocks noChangeAspect="1"/>
            </p:cNvSpPr>
            <p:nvPr/>
          </p:nvSpPr>
          <p:spPr bwMode="auto">
            <a:xfrm>
              <a:off x="6073746" y="2435971"/>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0" name="Rectangle 19"/>
            <p:cNvSpPr>
              <a:spLocks noChangeAspect="1"/>
            </p:cNvSpPr>
            <p:nvPr/>
          </p:nvSpPr>
          <p:spPr bwMode="auto">
            <a:xfrm>
              <a:off x="7114246" y="2438070"/>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1" name="Rectangle 20"/>
            <p:cNvSpPr>
              <a:spLocks noChangeAspect="1"/>
            </p:cNvSpPr>
            <p:nvPr/>
          </p:nvSpPr>
          <p:spPr bwMode="auto">
            <a:xfrm>
              <a:off x="5549237" y="2440163"/>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2" name="Rectangle 21"/>
            <p:cNvSpPr>
              <a:spLocks noChangeAspect="1"/>
            </p:cNvSpPr>
            <p:nvPr/>
          </p:nvSpPr>
          <p:spPr bwMode="auto">
            <a:xfrm>
              <a:off x="5023985" y="2955467"/>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3" name="Rectangle 22"/>
            <p:cNvSpPr>
              <a:spLocks noChangeAspect="1"/>
            </p:cNvSpPr>
            <p:nvPr/>
          </p:nvSpPr>
          <p:spPr bwMode="auto">
            <a:xfrm>
              <a:off x="5023985" y="3469782"/>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4" name="Rectangle 23"/>
            <p:cNvSpPr>
              <a:spLocks noChangeAspect="1"/>
            </p:cNvSpPr>
            <p:nvPr/>
          </p:nvSpPr>
          <p:spPr bwMode="auto">
            <a:xfrm>
              <a:off x="6073746" y="1921656"/>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5" name="Rectangle 24"/>
            <p:cNvSpPr>
              <a:spLocks noChangeAspect="1"/>
            </p:cNvSpPr>
            <p:nvPr/>
          </p:nvSpPr>
          <p:spPr bwMode="auto">
            <a:xfrm>
              <a:off x="6589366" y="1920668"/>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6" name="Rectangle 25"/>
            <p:cNvSpPr>
              <a:spLocks noChangeAspect="1"/>
            </p:cNvSpPr>
            <p:nvPr/>
          </p:nvSpPr>
          <p:spPr bwMode="auto">
            <a:xfrm>
              <a:off x="6073746" y="4493235"/>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7" name="Rectangle 26"/>
            <p:cNvSpPr>
              <a:spLocks noChangeAspect="1"/>
            </p:cNvSpPr>
            <p:nvPr/>
          </p:nvSpPr>
          <p:spPr bwMode="auto">
            <a:xfrm>
              <a:off x="6589366" y="4492247"/>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8" name="Rectangle 27"/>
            <p:cNvSpPr>
              <a:spLocks noChangeAspect="1"/>
            </p:cNvSpPr>
            <p:nvPr/>
          </p:nvSpPr>
          <p:spPr bwMode="auto">
            <a:xfrm>
              <a:off x="7637768" y="2951398"/>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9" name="Rectangle 28"/>
            <p:cNvSpPr>
              <a:spLocks noChangeAspect="1"/>
            </p:cNvSpPr>
            <p:nvPr/>
          </p:nvSpPr>
          <p:spPr bwMode="auto">
            <a:xfrm>
              <a:off x="7637768" y="3465714"/>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0" name="Rectangle 29"/>
            <p:cNvSpPr>
              <a:spLocks noChangeAspect="1"/>
            </p:cNvSpPr>
            <p:nvPr/>
          </p:nvSpPr>
          <p:spPr bwMode="auto">
            <a:xfrm>
              <a:off x="7637768" y="2437082"/>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1" name="Rectangle 30"/>
            <p:cNvSpPr>
              <a:spLocks noChangeAspect="1"/>
            </p:cNvSpPr>
            <p:nvPr/>
          </p:nvSpPr>
          <p:spPr bwMode="auto">
            <a:xfrm>
              <a:off x="7637768" y="1922766"/>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2" name="Rectangle 31"/>
            <p:cNvSpPr>
              <a:spLocks noChangeAspect="1"/>
            </p:cNvSpPr>
            <p:nvPr/>
          </p:nvSpPr>
          <p:spPr bwMode="auto">
            <a:xfrm>
              <a:off x="5549237" y="1925847"/>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3" name="Rectangle 32"/>
            <p:cNvSpPr>
              <a:spLocks noChangeAspect="1"/>
            </p:cNvSpPr>
            <p:nvPr/>
          </p:nvSpPr>
          <p:spPr bwMode="auto">
            <a:xfrm>
              <a:off x="5023985" y="2441151"/>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4" name="Rectangle 33"/>
            <p:cNvSpPr>
              <a:spLocks noChangeAspect="1"/>
            </p:cNvSpPr>
            <p:nvPr/>
          </p:nvSpPr>
          <p:spPr bwMode="auto">
            <a:xfrm>
              <a:off x="5023985" y="1926835"/>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5" name="Rectangle 34"/>
            <p:cNvSpPr>
              <a:spLocks noChangeAspect="1"/>
            </p:cNvSpPr>
            <p:nvPr/>
          </p:nvSpPr>
          <p:spPr bwMode="auto">
            <a:xfrm>
              <a:off x="5023985" y="3984098"/>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6" name="Rectangle 35"/>
            <p:cNvSpPr>
              <a:spLocks noChangeAspect="1"/>
            </p:cNvSpPr>
            <p:nvPr/>
          </p:nvSpPr>
          <p:spPr bwMode="auto">
            <a:xfrm>
              <a:off x="5549237" y="4497427"/>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7" name="Rectangle 36"/>
            <p:cNvSpPr>
              <a:spLocks noChangeAspect="1"/>
            </p:cNvSpPr>
            <p:nvPr/>
          </p:nvSpPr>
          <p:spPr bwMode="auto">
            <a:xfrm>
              <a:off x="5023985" y="4498414"/>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8" name="Rectangle 37"/>
            <p:cNvSpPr>
              <a:spLocks noChangeAspect="1"/>
            </p:cNvSpPr>
            <p:nvPr/>
          </p:nvSpPr>
          <p:spPr bwMode="auto">
            <a:xfrm>
              <a:off x="7637768" y="3980030"/>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9" name="Rectangle 38"/>
            <p:cNvSpPr>
              <a:spLocks noChangeAspect="1"/>
            </p:cNvSpPr>
            <p:nvPr/>
          </p:nvSpPr>
          <p:spPr bwMode="auto">
            <a:xfrm>
              <a:off x="7114246" y="4495334"/>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0" name="Rectangle 39"/>
            <p:cNvSpPr>
              <a:spLocks noChangeAspect="1"/>
            </p:cNvSpPr>
            <p:nvPr/>
          </p:nvSpPr>
          <p:spPr bwMode="auto">
            <a:xfrm>
              <a:off x="7637768" y="4494346"/>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1" name="Rectangle 40"/>
            <p:cNvSpPr>
              <a:spLocks noChangeAspect="1"/>
            </p:cNvSpPr>
            <p:nvPr/>
          </p:nvSpPr>
          <p:spPr bwMode="auto">
            <a:xfrm>
              <a:off x="5549237" y="1411531"/>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2" name="Rectangle 41"/>
            <p:cNvSpPr>
              <a:spLocks noChangeAspect="1"/>
            </p:cNvSpPr>
            <p:nvPr/>
          </p:nvSpPr>
          <p:spPr bwMode="auto">
            <a:xfrm>
              <a:off x="5023985" y="1412519"/>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3" name="Rectangle 42"/>
            <p:cNvSpPr>
              <a:spLocks noChangeAspect="1"/>
            </p:cNvSpPr>
            <p:nvPr/>
          </p:nvSpPr>
          <p:spPr bwMode="auto">
            <a:xfrm>
              <a:off x="6589366" y="1406352"/>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4" name="Rectangle 43"/>
            <p:cNvSpPr>
              <a:spLocks noChangeAspect="1"/>
            </p:cNvSpPr>
            <p:nvPr/>
          </p:nvSpPr>
          <p:spPr bwMode="auto">
            <a:xfrm>
              <a:off x="6073746" y="1407340"/>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5" name="Rectangle 44"/>
            <p:cNvSpPr>
              <a:spLocks noChangeAspect="1"/>
            </p:cNvSpPr>
            <p:nvPr/>
          </p:nvSpPr>
          <p:spPr bwMode="auto">
            <a:xfrm>
              <a:off x="7637768" y="1408451"/>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6" name="Rectangle 45"/>
            <p:cNvSpPr>
              <a:spLocks noChangeAspect="1"/>
            </p:cNvSpPr>
            <p:nvPr/>
          </p:nvSpPr>
          <p:spPr bwMode="auto">
            <a:xfrm>
              <a:off x="7114246" y="1409438"/>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7" name="Rectangle 46"/>
            <p:cNvSpPr>
              <a:spLocks noChangeAspect="1"/>
            </p:cNvSpPr>
            <p:nvPr/>
          </p:nvSpPr>
          <p:spPr bwMode="auto">
            <a:xfrm>
              <a:off x="5549237" y="5011740"/>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8" name="Rectangle 47"/>
            <p:cNvSpPr>
              <a:spLocks noChangeAspect="1"/>
            </p:cNvSpPr>
            <p:nvPr/>
          </p:nvSpPr>
          <p:spPr bwMode="auto">
            <a:xfrm>
              <a:off x="5023985" y="5012728"/>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9" name="Rectangle 48"/>
            <p:cNvSpPr>
              <a:spLocks noChangeAspect="1"/>
            </p:cNvSpPr>
            <p:nvPr/>
          </p:nvSpPr>
          <p:spPr bwMode="auto">
            <a:xfrm>
              <a:off x="6589366" y="5006561"/>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0" name="Rectangle 49"/>
            <p:cNvSpPr>
              <a:spLocks noChangeAspect="1"/>
            </p:cNvSpPr>
            <p:nvPr/>
          </p:nvSpPr>
          <p:spPr bwMode="auto">
            <a:xfrm>
              <a:off x="6073746" y="5007549"/>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1" name="Rectangle 50"/>
            <p:cNvSpPr>
              <a:spLocks noChangeAspect="1"/>
            </p:cNvSpPr>
            <p:nvPr/>
          </p:nvSpPr>
          <p:spPr bwMode="auto">
            <a:xfrm>
              <a:off x="7637768" y="5008660"/>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2" name="Rectangle 51"/>
            <p:cNvSpPr>
              <a:spLocks noChangeAspect="1"/>
            </p:cNvSpPr>
            <p:nvPr/>
          </p:nvSpPr>
          <p:spPr bwMode="auto">
            <a:xfrm>
              <a:off x="7114246" y="5009647"/>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3" name="Rectangle 52"/>
            <p:cNvSpPr>
              <a:spLocks noChangeAspect="1"/>
            </p:cNvSpPr>
            <p:nvPr/>
          </p:nvSpPr>
          <p:spPr bwMode="auto">
            <a:xfrm>
              <a:off x="4501450" y="2438610"/>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4" name="Rectangle 53"/>
            <p:cNvSpPr>
              <a:spLocks noChangeAspect="1"/>
            </p:cNvSpPr>
            <p:nvPr/>
          </p:nvSpPr>
          <p:spPr bwMode="auto">
            <a:xfrm>
              <a:off x="4501450" y="1925564"/>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5" name="Rectangle 54"/>
            <p:cNvSpPr>
              <a:spLocks noChangeAspect="1"/>
            </p:cNvSpPr>
            <p:nvPr/>
          </p:nvSpPr>
          <p:spPr bwMode="auto">
            <a:xfrm>
              <a:off x="4501450" y="1412519"/>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6" name="Rectangle 55"/>
            <p:cNvSpPr>
              <a:spLocks noChangeAspect="1"/>
            </p:cNvSpPr>
            <p:nvPr/>
          </p:nvSpPr>
          <p:spPr bwMode="auto">
            <a:xfrm>
              <a:off x="4501450" y="3977746"/>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7" name="Rectangle 56"/>
            <p:cNvSpPr>
              <a:spLocks noChangeAspect="1"/>
            </p:cNvSpPr>
            <p:nvPr/>
          </p:nvSpPr>
          <p:spPr bwMode="auto">
            <a:xfrm>
              <a:off x="4501450" y="3464701"/>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8" name="Rectangle 57"/>
            <p:cNvSpPr>
              <a:spLocks noChangeAspect="1"/>
            </p:cNvSpPr>
            <p:nvPr/>
          </p:nvSpPr>
          <p:spPr bwMode="auto">
            <a:xfrm>
              <a:off x="4501450" y="2951655"/>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9" name="Rectangle 58"/>
            <p:cNvSpPr>
              <a:spLocks noChangeAspect="1"/>
            </p:cNvSpPr>
            <p:nvPr/>
          </p:nvSpPr>
          <p:spPr bwMode="auto">
            <a:xfrm>
              <a:off x="4501450" y="4490791"/>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0" name="Rectangle 59"/>
            <p:cNvSpPr>
              <a:spLocks noChangeAspect="1"/>
            </p:cNvSpPr>
            <p:nvPr/>
          </p:nvSpPr>
          <p:spPr bwMode="auto">
            <a:xfrm>
              <a:off x="4501450" y="5011740"/>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1" name="Rectangle 60"/>
            <p:cNvSpPr>
              <a:spLocks noChangeAspect="1"/>
            </p:cNvSpPr>
            <p:nvPr/>
          </p:nvSpPr>
          <p:spPr bwMode="auto">
            <a:xfrm>
              <a:off x="8164129" y="2434658"/>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2" name="Rectangle 61"/>
            <p:cNvSpPr>
              <a:spLocks noChangeAspect="1"/>
            </p:cNvSpPr>
            <p:nvPr/>
          </p:nvSpPr>
          <p:spPr bwMode="auto">
            <a:xfrm>
              <a:off x="8164129" y="1921613"/>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3" name="Rectangle 62"/>
            <p:cNvSpPr>
              <a:spLocks noChangeAspect="1"/>
            </p:cNvSpPr>
            <p:nvPr/>
          </p:nvSpPr>
          <p:spPr bwMode="auto">
            <a:xfrm>
              <a:off x="8164129" y="1408567"/>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4" name="Rectangle 63"/>
            <p:cNvSpPr>
              <a:spLocks noChangeAspect="1"/>
            </p:cNvSpPr>
            <p:nvPr/>
          </p:nvSpPr>
          <p:spPr bwMode="auto">
            <a:xfrm>
              <a:off x="8164129" y="3973794"/>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5" name="Rectangle 64"/>
            <p:cNvSpPr>
              <a:spLocks noChangeAspect="1"/>
            </p:cNvSpPr>
            <p:nvPr/>
          </p:nvSpPr>
          <p:spPr bwMode="auto">
            <a:xfrm>
              <a:off x="8164129" y="3460749"/>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6" name="Rectangle 65"/>
            <p:cNvSpPr>
              <a:spLocks noChangeAspect="1"/>
            </p:cNvSpPr>
            <p:nvPr/>
          </p:nvSpPr>
          <p:spPr bwMode="auto">
            <a:xfrm>
              <a:off x="8164129" y="2947704"/>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7" name="Rectangle 66"/>
            <p:cNvSpPr>
              <a:spLocks noChangeAspect="1"/>
            </p:cNvSpPr>
            <p:nvPr/>
          </p:nvSpPr>
          <p:spPr bwMode="auto">
            <a:xfrm>
              <a:off x="8164129" y="4486840"/>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8" name="Rectangle 67"/>
            <p:cNvSpPr>
              <a:spLocks noChangeAspect="1"/>
            </p:cNvSpPr>
            <p:nvPr/>
          </p:nvSpPr>
          <p:spPr bwMode="auto">
            <a:xfrm>
              <a:off x="8164129" y="5007789"/>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71" name="Oval 70"/>
          <p:cNvSpPr/>
          <p:nvPr/>
        </p:nvSpPr>
        <p:spPr bwMode="auto">
          <a:xfrm>
            <a:off x="5574245" y="1584853"/>
            <a:ext cx="2926290" cy="292629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72" name="TextBox 71"/>
          <p:cNvSpPr txBox="1"/>
          <p:nvPr/>
        </p:nvSpPr>
        <p:spPr>
          <a:xfrm>
            <a:off x="1122202" y="5770343"/>
            <a:ext cx="4471289" cy="584775"/>
          </a:xfrm>
          <a:prstGeom prst="rect">
            <a:avLst/>
          </a:prstGeom>
          <a:noFill/>
          <a:ln>
            <a:solidFill>
              <a:srgbClr val="FF0000"/>
            </a:solidFill>
          </a:ln>
        </p:spPr>
        <p:txBody>
          <a:bodyPr wrap="none" rtlCol="0">
            <a:spAutoFit/>
          </a:bodyPr>
          <a:lstStyle/>
          <a:p>
            <a:r>
              <a:rPr lang="en-US" sz="1600" dirty="0" smtClean="0">
                <a:solidFill>
                  <a:srgbClr val="FF0000"/>
                </a:solidFill>
              </a:rPr>
              <a:t>Each Pixel Within the Core of the Point Source Image </a:t>
            </a:r>
          </a:p>
          <a:p>
            <a:pPr algn="r"/>
            <a:r>
              <a:rPr lang="en-US" sz="1600" dirty="0" smtClean="0">
                <a:solidFill>
                  <a:srgbClr val="FF0000"/>
                </a:solidFill>
              </a:rPr>
              <a:t>Accumulates 2017 Counts</a:t>
            </a:r>
            <a:endParaRPr lang="en-US" sz="1600" dirty="0">
              <a:solidFill>
                <a:srgbClr val="FF0000"/>
              </a:solidFill>
            </a:endParaRPr>
          </a:p>
        </p:txBody>
      </p:sp>
      <p:sp>
        <p:nvSpPr>
          <p:cNvPr id="74" name="TextBox 73"/>
          <p:cNvSpPr txBox="1"/>
          <p:nvPr/>
        </p:nvSpPr>
        <p:spPr>
          <a:xfrm>
            <a:off x="1165068" y="5315239"/>
            <a:ext cx="4176464" cy="338554"/>
          </a:xfrm>
          <a:prstGeom prst="rect">
            <a:avLst/>
          </a:prstGeom>
          <a:noFill/>
          <a:ln>
            <a:solidFill>
              <a:srgbClr val="FF0000"/>
            </a:solidFill>
          </a:ln>
        </p:spPr>
        <p:txBody>
          <a:bodyPr wrap="none" rtlCol="0">
            <a:spAutoFit/>
          </a:bodyPr>
          <a:lstStyle/>
          <a:p>
            <a:r>
              <a:rPr lang="en-US" sz="1600" dirty="0" smtClean="0">
                <a:solidFill>
                  <a:srgbClr val="FF0000"/>
                </a:solidFill>
              </a:rPr>
              <a:t>Each Background Pixel Accumulates 1883 Counts</a:t>
            </a:r>
            <a:endParaRPr lang="en-US" sz="1600" dirty="0">
              <a:solidFill>
                <a:srgbClr val="FF0000"/>
              </a:solidFill>
            </a:endParaRPr>
          </a:p>
        </p:txBody>
      </p:sp>
      <p:sp>
        <p:nvSpPr>
          <p:cNvPr id="75" name="Freeform 74"/>
          <p:cNvSpPr/>
          <p:nvPr/>
        </p:nvSpPr>
        <p:spPr bwMode="auto">
          <a:xfrm>
            <a:off x="5351818" y="4716816"/>
            <a:ext cx="1365956" cy="804510"/>
          </a:xfrm>
          <a:custGeom>
            <a:avLst/>
            <a:gdLst>
              <a:gd name="connsiteX0" fmla="*/ 519289 w 846667"/>
              <a:gd name="connsiteY0" fmla="*/ 666044 h 666044"/>
              <a:gd name="connsiteX1" fmla="*/ 0 w 846667"/>
              <a:gd name="connsiteY1" fmla="*/ 666044 h 666044"/>
              <a:gd name="connsiteX2" fmla="*/ 846667 w 846667"/>
              <a:gd name="connsiteY2" fmla="*/ 0 h 666044"/>
              <a:gd name="connsiteX0" fmla="*/ 304800 w 632178"/>
              <a:gd name="connsiteY0" fmla="*/ 666044 h 666044"/>
              <a:gd name="connsiteX1" fmla="*/ 0 w 632178"/>
              <a:gd name="connsiteY1" fmla="*/ 361244 h 666044"/>
              <a:gd name="connsiteX2" fmla="*/ 632178 w 632178"/>
              <a:gd name="connsiteY2" fmla="*/ 0 h 666044"/>
              <a:gd name="connsiteX0" fmla="*/ 666045 w 993423"/>
              <a:gd name="connsiteY0" fmla="*/ 666044 h 724429"/>
              <a:gd name="connsiteX1" fmla="*/ 0 w 993423"/>
              <a:gd name="connsiteY1" fmla="*/ 724429 h 724429"/>
              <a:gd name="connsiteX2" fmla="*/ 361245 w 993423"/>
              <a:gd name="connsiteY2" fmla="*/ 361244 h 724429"/>
              <a:gd name="connsiteX3" fmla="*/ 993423 w 993423"/>
              <a:gd name="connsiteY3" fmla="*/ 0 h 724429"/>
              <a:gd name="connsiteX0" fmla="*/ 0 w 993423"/>
              <a:gd name="connsiteY0" fmla="*/ 724429 h 724429"/>
              <a:gd name="connsiteX1" fmla="*/ 361245 w 993423"/>
              <a:gd name="connsiteY1" fmla="*/ 361244 h 724429"/>
              <a:gd name="connsiteX2" fmla="*/ 993423 w 993423"/>
              <a:gd name="connsiteY2" fmla="*/ 0 h 724429"/>
              <a:gd name="connsiteX0" fmla="*/ 0 w 993423"/>
              <a:gd name="connsiteY0" fmla="*/ 724429 h 724429"/>
              <a:gd name="connsiteX1" fmla="*/ 11289 w 993423"/>
              <a:gd name="connsiteY1" fmla="*/ 203200 h 724429"/>
              <a:gd name="connsiteX2" fmla="*/ 993423 w 993423"/>
              <a:gd name="connsiteY2" fmla="*/ 0 h 724429"/>
              <a:gd name="connsiteX0" fmla="*/ 0 w 993423"/>
              <a:gd name="connsiteY0" fmla="*/ 724429 h 793222"/>
              <a:gd name="connsiteX1" fmla="*/ 993423 w 993423"/>
              <a:gd name="connsiteY1" fmla="*/ 793222 h 793222"/>
              <a:gd name="connsiteX2" fmla="*/ 993423 w 993423"/>
              <a:gd name="connsiteY2" fmla="*/ 0 h 793222"/>
              <a:gd name="connsiteX0" fmla="*/ 0 w 993423"/>
              <a:gd name="connsiteY0" fmla="*/ 793221 h 793222"/>
              <a:gd name="connsiteX1" fmla="*/ 993423 w 993423"/>
              <a:gd name="connsiteY1" fmla="*/ 793222 h 793222"/>
              <a:gd name="connsiteX2" fmla="*/ 993423 w 993423"/>
              <a:gd name="connsiteY2" fmla="*/ 0 h 793222"/>
              <a:gd name="connsiteX0" fmla="*/ 0 w 1365956"/>
              <a:gd name="connsiteY0" fmla="*/ 804509 h 804510"/>
              <a:gd name="connsiteX1" fmla="*/ 993423 w 1365956"/>
              <a:gd name="connsiteY1" fmla="*/ 804510 h 804510"/>
              <a:gd name="connsiteX2" fmla="*/ 1365956 w 1365956"/>
              <a:gd name="connsiteY2" fmla="*/ 0 h 804510"/>
            </a:gdLst>
            <a:ahLst/>
            <a:cxnLst>
              <a:cxn ang="0">
                <a:pos x="connsiteX0" y="connsiteY0"/>
              </a:cxn>
              <a:cxn ang="0">
                <a:pos x="connsiteX1" y="connsiteY1"/>
              </a:cxn>
              <a:cxn ang="0">
                <a:pos x="connsiteX2" y="connsiteY2"/>
              </a:cxn>
            </a:cxnLst>
            <a:rect l="l" t="t" r="r" b="b"/>
            <a:pathLst>
              <a:path w="1365956" h="804510">
                <a:moveTo>
                  <a:pt x="0" y="804509"/>
                </a:moveTo>
                <a:lnTo>
                  <a:pt x="993423" y="804510"/>
                </a:lnTo>
                <a:lnTo>
                  <a:pt x="1365956" y="0"/>
                </a:lnTo>
              </a:path>
            </a:pathLst>
          </a:cu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76" name="Freeform 75"/>
          <p:cNvSpPr/>
          <p:nvPr/>
        </p:nvSpPr>
        <p:spPr bwMode="auto">
          <a:xfrm>
            <a:off x="5588000" y="4560710"/>
            <a:ext cx="1659469" cy="1389240"/>
          </a:xfrm>
          <a:custGeom>
            <a:avLst/>
            <a:gdLst>
              <a:gd name="connsiteX0" fmla="*/ 620889 w 903111"/>
              <a:gd name="connsiteY0" fmla="*/ 1580444 h 1580444"/>
              <a:gd name="connsiteX1" fmla="*/ 903111 w 903111"/>
              <a:gd name="connsiteY1" fmla="*/ 1580444 h 1580444"/>
              <a:gd name="connsiteX2" fmla="*/ 0 w 903111"/>
              <a:gd name="connsiteY2" fmla="*/ 0 h 1580444"/>
              <a:gd name="connsiteX0" fmla="*/ 2946403 w 3228625"/>
              <a:gd name="connsiteY0" fmla="*/ 1580444 h 1591735"/>
              <a:gd name="connsiteX1" fmla="*/ 0 w 3228625"/>
              <a:gd name="connsiteY1" fmla="*/ 1591735 h 1591735"/>
              <a:gd name="connsiteX2" fmla="*/ 3228625 w 3228625"/>
              <a:gd name="connsiteY2" fmla="*/ 1580444 h 1591735"/>
              <a:gd name="connsiteX3" fmla="*/ 2325514 w 3228625"/>
              <a:gd name="connsiteY3" fmla="*/ 0 h 1591735"/>
              <a:gd name="connsiteX0" fmla="*/ 2946403 w 2946403"/>
              <a:gd name="connsiteY0" fmla="*/ 1580444 h 1614311"/>
              <a:gd name="connsiteX1" fmla="*/ 0 w 2946403"/>
              <a:gd name="connsiteY1" fmla="*/ 1591735 h 1614311"/>
              <a:gd name="connsiteX2" fmla="*/ 1591736 w 2946403"/>
              <a:gd name="connsiteY2" fmla="*/ 1614311 h 1614311"/>
              <a:gd name="connsiteX3" fmla="*/ 2325514 w 2946403"/>
              <a:gd name="connsiteY3" fmla="*/ 0 h 1614311"/>
              <a:gd name="connsiteX0" fmla="*/ 2946403 w 2946403"/>
              <a:gd name="connsiteY0" fmla="*/ 1332089 h 1365956"/>
              <a:gd name="connsiteX1" fmla="*/ 0 w 2946403"/>
              <a:gd name="connsiteY1" fmla="*/ 1343380 h 1365956"/>
              <a:gd name="connsiteX2" fmla="*/ 1591736 w 2946403"/>
              <a:gd name="connsiteY2" fmla="*/ 1365956 h 1365956"/>
              <a:gd name="connsiteX3" fmla="*/ 1670758 w 2946403"/>
              <a:gd name="connsiteY3" fmla="*/ 0 h 1365956"/>
              <a:gd name="connsiteX0" fmla="*/ 0 w 1670758"/>
              <a:gd name="connsiteY0" fmla="*/ 1343380 h 1365956"/>
              <a:gd name="connsiteX1" fmla="*/ 1591736 w 1670758"/>
              <a:gd name="connsiteY1" fmla="*/ 1365956 h 1365956"/>
              <a:gd name="connsiteX2" fmla="*/ 1670758 w 1670758"/>
              <a:gd name="connsiteY2" fmla="*/ 0 h 1365956"/>
              <a:gd name="connsiteX0" fmla="*/ 0 w 1659469"/>
              <a:gd name="connsiteY0" fmla="*/ 1389240 h 1389240"/>
              <a:gd name="connsiteX1" fmla="*/ 1580447 w 1659469"/>
              <a:gd name="connsiteY1" fmla="*/ 1365956 h 1389240"/>
              <a:gd name="connsiteX2" fmla="*/ 1659469 w 1659469"/>
              <a:gd name="connsiteY2" fmla="*/ 0 h 1389240"/>
            </a:gdLst>
            <a:ahLst/>
            <a:cxnLst>
              <a:cxn ang="0">
                <a:pos x="connsiteX0" y="connsiteY0"/>
              </a:cxn>
              <a:cxn ang="0">
                <a:pos x="connsiteX1" y="connsiteY1"/>
              </a:cxn>
              <a:cxn ang="0">
                <a:pos x="connsiteX2" y="connsiteY2"/>
              </a:cxn>
            </a:cxnLst>
            <a:rect l="l" t="t" r="r" b="b"/>
            <a:pathLst>
              <a:path w="1659469" h="1389240">
                <a:moveTo>
                  <a:pt x="0" y="1389240"/>
                </a:moveTo>
                <a:lnTo>
                  <a:pt x="1580447" y="1365956"/>
                </a:lnTo>
                <a:lnTo>
                  <a:pt x="1659469" y="0"/>
                </a:lnTo>
              </a:path>
            </a:pathLst>
          </a:cu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77" name="TextBox 76"/>
          <p:cNvSpPr txBox="1"/>
          <p:nvPr/>
        </p:nvSpPr>
        <p:spPr>
          <a:xfrm>
            <a:off x="688799" y="1296178"/>
            <a:ext cx="3783407" cy="830997"/>
          </a:xfrm>
          <a:prstGeom prst="rect">
            <a:avLst/>
          </a:prstGeom>
          <a:noFill/>
          <a:ln>
            <a:solidFill>
              <a:schemeClr val="tx1"/>
            </a:solidFill>
          </a:ln>
        </p:spPr>
        <p:txBody>
          <a:bodyPr wrap="none" rtlCol="0">
            <a:spAutoFit/>
          </a:bodyPr>
          <a:lstStyle/>
          <a:p>
            <a:pPr algn="ctr"/>
            <a:r>
              <a:rPr lang="en-US" sz="1600" dirty="0" smtClean="0"/>
              <a:t>Electron Counts for a 10 </a:t>
            </a:r>
            <a:r>
              <a:rPr lang="en-US" sz="1600" dirty="0" err="1" smtClean="0"/>
              <a:t>nJy</a:t>
            </a:r>
            <a:r>
              <a:rPr lang="en-US" sz="1600" dirty="0" smtClean="0"/>
              <a:t> Point Source at </a:t>
            </a:r>
          </a:p>
          <a:p>
            <a:pPr algn="ctr">
              <a:buFont typeface="Symbol"/>
              <a:buChar char="l"/>
            </a:pPr>
            <a:r>
              <a:rPr lang="en-US" sz="1600" dirty="0" smtClean="0"/>
              <a:t>= 2 Micron (R=5)  Over 20 pixels For a </a:t>
            </a:r>
          </a:p>
          <a:p>
            <a:pPr algn="ctr"/>
            <a:r>
              <a:rPr lang="en-US" sz="1600" dirty="0" smtClean="0"/>
              <a:t>10,000 Sec Exposure</a:t>
            </a:r>
            <a:endParaRPr lang="en-US" sz="1600" dirty="0"/>
          </a:p>
        </p:txBody>
      </p:sp>
      <p:pic>
        <p:nvPicPr>
          <p:cNvPr id="1309697" name="Picture 1"/>
          <p:cNvPicPr>
            <a:picLocks noChangeAspect="1" noChangeArrowheads="1"/>
          </p:cNvPicPr>
          <p:nvPr/>
        </p:nvPicPr>
        <p:blipFill>
          <a:blip r:embed="rId2" cstate="print"/>
          <a:srcRect/>
          <a:stretch>
            <a:fillRect/>
          </a:stretch>
        </p:blipFill>
        <p:spPr bwMode="auto">
          <a:xfrm>
            <a:off x="384001" y="2339448"/>
            <a:ext cx="4390319" cy="2189713"/>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4" grpId="0" animBg="1"/>
      <p:bldP spid="75" grpId="0" animBg="1"/>
      <p:bldP spid="7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49067" cy="406400"/>
          </a:xfrm>
          <a:noFill/>
        </p:spPr>
        <p:txBody>
          <a:bodyPr/>
          <a:lstStyle/>
          <a:p>
            <a:r>
              <a:rPr lang="en-US" dirty="0" smtClean="0"/>
              <a:t>How a 1 </a:t>
            </a:r>
            <a:r>
              <a:rPr lang="en-US" dirty="0" err="1" smtClean="0"/>
              <a:t>nanoJanksy</a:t>
            </a:r>
            <a:r>
              <a:rPr lang="en-US" dirty="0" smtClean="0"/>
              <a:t> Point Source Appears Compared to Anticipated  Background</a:t>
            </a:r>
            <a:endParaRPr lang="en-US" dirty="0"/>
          </a:p>
        </p:txBody>
      </p:sp>
      <p:grpSp>
        <p:nvGrpSpPr>
          <p:cNvPr id="5" name="Group 69"/>
          <p:cNvGrpSpPr/>
          <p:nvPr/>
        </p:nvGrpSpPr>
        <p:grpSpPr>
          <a:xfrm>
            <a:off x="5039958" y="1123066"/>
            <a:ext cx="3938416" cy="3840835"/>
            <a:chOff x="4501450" y="1406352"/>
            <a:chExt cx="4178299" cy="4121996"/>
          </a:xfrm>
        </p:grpSpPr>
        <p:sp>
          <p:nvSpPr>
            <p:cNvPr id="3" name="Rectangle 2"/>
            <p:cNvSpPr>
              <a:spLocks noChangeAspect="1"/>
            </p:cNvSpPr>
            <p:nvPr/>
          </p:nvSpPr>
          <p:spPr bwMode="auto">
            <a:xfrm>
              <a:off x="6589366" y="2949300"/>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 name="Rectangle 3"/>
            <p:cNvSpPr>
              <a:spLocks noChangeAspect="1"/>
            </p:cNvSpPr>
            <p:nvPr/>
          </p:nvSpPr>
          <p:spPr bwMode="auto">
            <a:xfrm>
              <a:off x="7114246" y="1923754"/>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7" name="Rectangle 6"/>
            <p:cNvSpPr>
              <a:spLocks noChangeAspect="1"/>
            </p:cNvSpPr>
            <p:nvPr/>
          </p:nvSpPr>
          <p:spPr bwMode="auto">
            <a:xfrm>
              <a:off x="6589366" y="3463616"/>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8" name="Rectangle 7"/>
            <p:cNvSpPr>
              <a:spLocks noChangeAspect="1"/>
            </p:cNvSpPr>
            <p:nvPr/>
          </p:nvSpPr>
          <p:spPr bwMode="auto">
            <a:xfrm>
              <a:off x="6073746" y="2950287"/>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9" name="Rectangle 8"/>
            <p:cNvSpPr>
              <a:spLocks noChangeAspect="1"/>
            </p:cNvSpPr>
            <p:nvPr/>
          </p:nvSpPr>
          <p:spPr bwMode="auto">
            <a:xfrm>
              <a:off x="6073746" y="3464603"/>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0" name="Rectangle 9"/>
            <p:cNvSpPr>
              <a:spLocks noChangeAspect="1"/>
            </p:cNvSpPr>
            <p:nvPr/>
          </p:nvSpPr>
          <p:spPr bwMode="auto">
            <a:xfrm>
              <a:off x="6073746" y="3978919"/>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1" name="Rectangle 10"/>
            <p:cNvSpPr>
              <a:spLocks noChangeAspect="1"/>
            </p:cNvSpPr>
            <p:nvPr/>
          </p:nvSpPr>
          <p:spPr bwMode="auto">
            <a:xfrm>
              <a:off x="6589366" y="3977931"/>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2" name="Rectangle 11"/>
            <p:cNvSpPr>
              <a:spLocks noChangeAspect="1"/>
            </p:cNvSpPr>
            <p:nvPr/>
          </p:nvSpPr>
          <p:spPr bwMode="auto">
            <a:xfrm>
              <a:off x="7114246" y="2952386"/>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3" name="Rectangle 12"/>
            <p:cNvSpPr>
              <a:spLocks noChangeAspect="1"/>
            </p:cNvSpPr>
            <p:nvPr/>
          </p:nvSpPr>
          <p:spPr bwMode="auto">
            <a:xfrm>
              <a:off x="7114246" y="3466702"/>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4" name="Rectangle 13"/>
            <p:cNvSpPr>
              <a:spLocks noChangeAspect="1"/>
            </p:cNvSpPr>
            <p:nvPr/>
          </p:nvSpPr>
          <p:spPr bwMode="auto">
            <a:xfrm>
              <a:off x="7114246" y="3981018"/>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5" name="Rectangle 14"/>
            <p:cNvSpPr>
              <a:spLocks noChangeAspect="1"/>
            </p:cNvSpPr>
            <p:nvPr/>
          </p:nvSpPr>
          <p:spPr bwMode="auto">
            <a:xfrm>
              <a:off x="5549237" y="2954479"/>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6" name="Rectangle 15"/>
            <p:cNvSpPr>
              <a:spLocks noChangeAspect="1"/>
            </p:cNvSpPr>
            <p:nvPr/>
          </p:nvSpPr>
          <p:spPr bwMode="auto">
            <a:xfrm>
              <a:off x="5549237" y="3468795"/>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7" name="Rectangle 16"/>
            <p:cNvSpPr>
              <a:spLocks noChangeAspect="1"/>
            </p:cNvSpPr>
            <p:nvPr/>
          </p:nvSpPr>
          <p:spPr bwMode="auto">
            <a:xfrm>
              <a:off x="5549237" y="3983111"/>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8" name="Rectangle 17"/>
            <p:cNvSpPr>
              <a:spLocks noChangeAspect="1"/>
            </p:cNvSpPr>
            <p:nvPr/>
          </p:nvSpPr>
          <p:spPr bwMode="auto">
            <a:xfrm>
              <a:off x="6589366" y="2434984"/>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9" name="Rectangle 18"/>
            <p:cNvSpPr>
              <a:spLocks noChangeAspect="1"/>
            </p:cNvSpPr>
            <p:nvPr/>
          </p:nvSpPr>
          <p:spPr bwMode="auto">
            <a:xfrm>
              <a:off x="6073746" y="2435971"/>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0" name="Rectangle 19"/>
            <p:cNvSpPr>
              <a:spLocks noChangeAspect="1"/>
            </p:cNvSpPr>
            <p:nvPr/>
          </p:nvSpPr>
          <p:spPr bwMode="auto">
            <a:xfrm>
              <a:off x="7114246" y="2438070"/>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1" name="Rectangle 20"/>
            <p:cNvSpPr>
              <a:spLocks noChangeAspect="1"/>
            </p:cNvSpPr>
            <p:nvPr/>
          </p:nvSpPr>
          <p:spPr bwMode="auto">
            <a:xfrm>
              <a:off x="5549237" y="2440163"/>
              <a:ext cx="515620" cy="515620"/>
            </a:xfrm>
            <a:prstGeom prst="rect">
              <a:avLst/>
            </a:prstGeom>
            <a:solidFill>
              <a:srgbClr val="A5A5A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2" name="Rectangle 21"/>
            <p:cNvSpPr>
              <a:spLocks noChangeAspect="1"/>
            </p:cNvSpPr>
            <p:nvPr/>
          </p:nvSpPr>
          <p:spPr bwMode="auto">
            <a:xfrm>
              <a:off x="5023985" y="2955467"/>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3" name="Rectangle 22"/>
            <p:cNvSpPr>
              <a:spLocks noChangeAspect="1"/>
            </p:cNvSpPr>
            <p:nvPr/>
          </p:nvSpPr>
          <p:spPr bwMode="auto">
            <a:xfrm>
              <a:off x="5023985" y="3469782"/>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4" name="Rectangle 23"/>
            <p:cNvSpPr>
              <a:spLocks noChangeAspect="1"/>
            </p:cNvSpPr>
            <p:nvPr/>
          </p:nvSpPr>
          <p:spPr bwMode="auto">
            <a:xfrm>
              <a:off x="6073746" y="1921656"/>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5" name="Rectangle 24"/>
            <p:cNvSpPr>
              <a:spLocks noChangeAspect="1"/>
            </p:cNvSpPr>
            <p:nvPr/>
          </p:nvSpPr>
          <p:spPr bwMode="auto">
            <a:xfrm>
              <a:off x="6589366" y="1920668"/>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6" name="Rectangle 25"/>
            <p:cNvSpPr>
              <a:spLocks noChangeAspect="1"/>
            </p:cNvSpPr>
            <p:nvPr/>
          </p:nvSpPr>
          <p:spPr bwMode="auto">
            <a:xfrm>
              <a:off x="6073746" y="4493235"/>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7" name="Rectangle 26"/>
            <p:cNvSpPr>
              <a:spLocks noChangeAspect="1"/>
            </p:cNvSpPr>
            <p:nvPr/>
          </p:nvSpPr>
          <p:spPr bwMode="auto">
            <a:xfrm>
              <a:off x="6589366" y="4492247"/>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8" name="Rectangle 27"/>
            <p:cNvSpPr>
              <a:spLocks noChangeAspect="1"/>
            </p:cNvSpPr>
            <p:nvPr/>
          </p:nvSpPr>
          <p:spPr bwMode="auto">
            <a:xfrm>
              <a:off x="7637768" y="2951398"/>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9" name="Rectangle 28"/>
            <p:cNvSpPr>
              <a:spLocks noChangeAspect="1"/>
            </p:cNvSpPr>
            <p:nvPr/>
          </p:nvSpPr>
          <p:spPr bwMode="auto">
            <a:xfrm>
              <a:off x="7637768" y="3465714"/>
              <a:ext cx="515620" cy="515620"/>
            </a:xfrm>
            <a:prstGeom prst="rect">
              <a:avLst/>
            </a:prstGeom>
            <a:solidFill>
              <a:srgbClr val="9E9E9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0" name="Rectangle 29"/>
            <p:cNvSpPr>
              <a:spLocks noChangeAspect="1"/>
            </p:cNvSpPr>
            <p:nvPr/>
          </p:nvSpPr>
          <p:spPr bwMode="auto">
            <a:xfrm>
              <a:off x="7637768" y="2437082"/>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1" name="Rectangle 30"/>
            <p:cNvSpPr>
              <a:spLocks noChangeAspect="1"/>
            </p:cNvSpPr>
            <p:nvPr/>
          </p:nvSpPr>
          <p:spPr bwMode="auto">
            <a:xfrm>
              <a:off x="7637768" y="1922766"/>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2" name="Rectangle 31"/>
            <p:cNvSpPr>
              <a:spLocks noChangeAspect="1"/>
            </p:cNvSpPr>
            <p:nvPr/>
          </p:nvSpPr>
          <p:spPr bwMode="auto">
            <a:xfrm>
              <a:off x="5549237" y="1925847"/>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3" name="Rectangle 32"/>
            <p:cNvSpPr>
              <a:spLocks noChangeAspect="1"/>
            </p:cNvSpPr>
            <p:nvPr/>
          </p:nvSpPr>
          <p:spPr bwMode="auto">
            <a:xfrm>
              <a:off x="5023985" y="2441151"/>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4" name="Rectangle 33"/>
            <p:cNvSpPr>
              <a:spLocks noChangeAspect="1"/>
            </p:cNvSpPr>
            <p:nvPr/>
          </p:nvSpPr>
          <p:spPr bwMode="auto">
            <a:xfrm>
              <a:off x="5023985" y="1926835"/>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5" name="Rectangle 34"/>
            <p:cNvSpPr>
              <a:spLocks noChangeAspect="1"/>
            </p:cNvSpPr>
            <p:nvPr/>
          </p:nvSpPr>
          <p:spPr bwMode="auto">
            <a:xfrm>
              <a:off x="5023985" y="3984098"/>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6" name="Rectangle 35"/>
            <p:cNvSpPr>
              <a:spLocks noChangeAspect="1"/>
            </p:cNvSpPr>
            <p:nvPr/>
          </p:nvSpPr>
          <p:spPr bwMode="auto">
            <a:xfrm>
              <a:off x="5549237" y="4497427"/>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7" name="Rectangle 36"/>
            <p:cNvSpPr>
              <a:spLocks noChangeAspect="1"/>
            </p:cNvSpPr>
            <p:nvPr/>
          </p:nvSpPr>
          <p:spPr bwMode="auto">
            <a:xfrm>
              <a:off x="5023985" y="4498414"/>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8" name="Rectangle 37"/>
            <p:cNvSpPr>
              <a:spLocks noChangeAspect="1"/>
            </p:cNvSpPr>
            <p:nvPr/>
          </p:nvSpPr>
          <p:spPr bwMode="auto">
            <a:xfrm>
              <a:off x="7637768" y="3980030"/>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9" name="Rectangle 38"/>
            <p:cNvSpPr>
              <a:spLocks noChangeAspect="1"/>
            </p:cNvSpPr>
            <p:nvPr/>
          </p:nvSpPr>
          <p:spPr bwMode="auto">
            <a:xfrm>
              <a:off x="7114246" y="4495334"/>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0" name="Rectangle 39"/>
            <p:cNvSpPr>
              <a:spLocks noChangeAspect="1"/>
            </p:cNvSpPr>
            <p:nvPr/>
          </p:nvSpPr>
          <p:spPr bwMode="auto">
            <a:xfrm>
              <a:off x="7637768" y="4494346"/>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1" name="Rectangle 40"/>
            <p:cNvSpPr>
              <a:spLocks noChangeAspect="1"/>
            </p:cNvSpPr>
            <p:nvPr/>
          </p:nvSpPr>
          <p:spPr bwMode="auto">
            <a:xfrm>
              <a:off x="5549237" y="1411531"/>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2" name="Rectangle 41"/>
            <p:cNvSpPr>
              <a:spLocks noChangeAspect="1"/>
            </p:cNvSpPr>
            <p:nvPr/>
          </p:nvSpPr>
          <p:spPr bwMode="auto">
            <a:xfrm>
              <a:off x="5023985" y="1412519"/>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3" name="Rectangle 42"/>
            <p:cNvSpPr>
              <a:spLocks noChangeAspect="1"/>
            </p:cNvSpPr>
            <p:nvPr/>
          </p:nvSpPr>
          <p:spPr bwMode="auto">
            <a:xfrm>
              <a:off x="6589366" y="1406352"/>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4" name="Rectangle 43"/>
            <p:cNvSpPr>
              <a:spLocks noChangeAspect="1"/>
            </p:cNvSpPr>
            <p:nvPr/>
          </p:nvSpPr>
          <p:spPr bwMode="auto">
            <a:xfrm>
              <a:off x="6073746" y="1407340"/>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5" name="Rectangle 44"/>
            <p:cNvSpPr>
              <a:spLocks noChangeAspect="1"/>
            </p:cNvSpPr>
            <p:nvPr/>
          </p:nvSpPr>
          <p:spPr bwMode="auto">
            <a:xfrm>
              <a:off x="7637768" y="1408451"/>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6" name="Rectangle 45"/>
            <p:cNvSpPr>
              <a:spLocks noChangeAspect="1"/>
            </p:cNvSpPr>
            <p:nvPr/>
          </p:nvSpPr>
          <p:spPr bwMode="auto">
            <a:xfrm>
              <a:off x="7114246" y="1409438"/>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7" name="Rectangle 46"/>
            <p:cNvSpPr>
              <a:spLocks noChangeAspect="1"/>
            </p:cNvSpPr>
            <p:nvPr/>
          </p:nvSpPr>
          <p:spPr bwMode="auto">
            <a:xfrm>
              <a:off x="5549237" y="5011740"/>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8" name="Rectangle 47"/>
            <p:cNvSpPr>
              <a:spLocks noChangeAspect="1"/>
            </p:cNvSpPr>
            <p:nvPr/>
          </p:nvSpPr>
          <p:spPr bwMode="auto">
            <a:xfrm>
              <a:off x="5023985" y="5012728"/>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9" name="Rectangle 48"/>
            <p:cNvSpPr>
              <a:spLocks noChangeAspect="1"/>
            </p:cNvSpPr>
            <p:nvPr/>
          </p:nvSpPr>
          <p:spPr bwMode="auto">
            <a:xfrm>
              <a:off x="6589366" y="5006561"/>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0" name="Rectangle 49"/>
            <p:cNvSpPr>
              <a:spLocks noChangeAspect="1"/>
            </p:cNvSpPr>
            <p:nvPr/>
          </p:nvSpPr>
          <p:spPr bwMode="auto">
            <a:xfrm>
              <a:off x="6073746" y="5007549"/>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1" name="Rectangle 50"/>
            <p:cNvSpPr>
              <a:spLocks noChangeAspect="1"/>
            </p:cNvSpPr>
            <p:nvPr/>
          </p:nvSpPr>
          <p:spPr bwMode="auto">
            <a:xfrm>
              <a:off x="7637768" y="5008660"/>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2" name="Rectangle 51"/>
            <p:cNvSpPr>
              <a:spLocks noChangeAspect="1"/>
            </p:cNvSpPr>
            <p:nvPr/>
          </p:nvSpPr>
          <p:spPr bwMode="auto">
            <a:xfrm>
              <a:off x="7114246" y="5009647"/>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3" name="Rectangle 52"/>
            <p:cNvSpPr>
              <a:spLocks noChangeAspect="1"/>
            </p:cNvSpPr>
            <p:nvPr/>
          </p:nvSpPr>
          <p:spPr bwMode="auto">
            <a:xfrm>
              <a:off x="4501450" y="2438610"/>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4" name="Rectangle 53"/>
            <p:cNvSpPr>
              <a:spLocks noChangeAspect="1"/>
            </p:cNvSpPr>
            <p:nvPr/>
          </p:nvSpPr>
          <p:spPr bwMode="auto">
            <a:xfrm>
              <a:off x="4501450" y="1925564"/>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5" name="Rectangle 54"/>
            <p:cNvSpPr>
              <a:spLocks noChangeAspect="1"/>
            </p:cNvSpPr>
            <p:nvPr/>
          </p:nvSpPr>
          <p:spPr bwMode="auto">
            <a:xfrm>
              <a:off x="4501450" y="1412519"/>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6" name="Rectangle 55"/>
            <p:cNvSpPr>
              <a:spLocks noChangeAspect="1"/>
            </p:cNvSpPr>
            <p:nvPr/>
          </p:nvSpPr>
          <p:spPr bwMode="auto">
            <a:xfrm>
              <a:off x="4501450" y="3977746"/>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7" name="Rectangle 56"/>
            <p:cNvSpPr>
              <a:spLocks noChangeAspect="1"/>
            </p:cNvSpPr>
            <p:nvPr/>
          </p:nvSpPr>
          <p:spPr bwMode="auto">
            <a:xfrm>
              <a:off x="4501450" y="3464701"/>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8" name="Rectangle 57"/>
            <p:cNvSpPr>
              <a:spLocks noChangeAspect="1"/>
            </p:cNvSpPr>
            <p:nvPr/>
          </p:nvSpPr>
          <p:spPr bwMode="auto">
            <a:xfrm>
              <a:off x="4501450" y="2951655"/>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9" name="Rectangle 58"/>
            <p:cNvSpPr>
              <a:spLocks noChangeAspect="1"/>
            </p:cNvSpPr>
            <p:nvPr/>
          </p:nvSpPr>
          <p:spPr bwMode="auto">
            <a:xfrm>
              <a:off x="4501450" y="4490791"/>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0" name="Rectangle 59"/>
            <p:cNvSpPr>
              <a:spLocks noChangeAspect="1"/>
            </p:cNvSpPr>
            <p:nvPr/>
          </p:nvSpPr>
          <p:spPr bwMode="auto">
            <a:xfrm>
              <a:off x="4501450" y="5011740"/>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1" name="Rectangle 60"/>
            <p:cNvSpPr>
              <a:spLocks noChangeAspect="1"/>
            </p:cNvSpPr>
            <p:nvPr/>
          </p:nvSpPr>
          <p:spPr bwMode="auto">
            <a:xfrm>
              <a:off x="8164129" y="2434658"/>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2" name="Rectangle 61"/>
            <p:cNvSpPr>
              <a:spLocks noChangeAspect="1"/>
            </p:cNvSpPr>
            <p:nvPr/>
          </p:nvSpPr>
          <p:spPr bwMode="auto">
            <a:xfrm>
              <a:off x="8164129" y="1921613"/>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3" name="Rectangle 62"/>
            <p:cNvSpPr>
              <a:spLocks noChangeAspect="1"/>
            </p:cNvSpPr>
            <p:nvPr/>
          </p:nvSpPr>
          <p:spPr bwMode="auto">
            <a:xfrm>
              <a:off x="8164129" y="1408567"/>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4" name="Rectangle 63"/>
            <p:cNvSpPr>
              <a:spLocks noChangeAspect="1"/>
            </p:cNvSpPr>
            <p:nvPr/>
          </p:nvSpPr>
          <p:spPr bwMode="auto">
            <a:xfrm>
              <a:off x="8164129" y="3973794"/>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5" name="Rectangle 64"/>
            <p:cNvSpPr>
              <a:spLocks noChangeAspect="1"/>
            </p:cNvSpPr>
            <p:nvPr/>
          </p:nvSpPr>
          <p:spPr bwMode="auto">
            <a:xfrm>
              <a:off x="8164129" y="3460749"/>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6" name="Rectangle 65"/>
            <p:cNvSpPr>
              <a:spLocks noChangeAspect="1"/>
            </p:cNvSpPr>
            <p:nvPr/>
          </p:nvSpPr>
          <p:spPr bwMode="auto">
            <a:xfrm>
              <a:off x="8164129" y="2947704"/>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7" name="Rectangle 66"/>
            <p:cNvSpPr>
              <a:spLocks noChangeAspect="1"/>
            </p:cNvSpPr>
            <p:nvPr/>
          </p:nvSpPr>
          <p:spPr bwMode="auto">
            <a:xfrm>
              <a:off x="8164129" y="4486840"/>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8" name="Rectangle 67"/>
            <p:cNvSpPr>
              <a:spLocks noChangeAspect="1"/>
            </p:cNvSpPr>
            <p:nvPr/>
          </p:nvSpPr>
          <p:spPr bwMode="auto">
            <a:xfrm>
              <a:off x="8164129" y="5007789"/>
              <a:ext cx="515620" cy="515620"/>
            </a:xfrm>
            <a:prstGeom prst="rect">
              <a:avLst/>
            </a:prstGeom>
            <a:solidFill>
              <a:srgbClr val="9696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71" name="Oval 70"/>
          <p:cNvSpPr/>
          <p:nvPr/>
        </p:nvSpPr>
        <p:spPr bwMode="auto">
          <a:xfrm>
            <a:off x="5574245" y="1584853"/>
            <a:ext cx="2926290" cy="292629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72" name="TextBox 71"/>
          <p:cNvSpPr txBox="1"/>
          <p:nvPr/>
        </p:nvSpPr>
        <p:spPr>
          <a:xfrm>
            <a:off x="1122202" y="5725187"/>
            <a:ext cx="4471289" cy="584775"/>
          </a:xfrm>
          <a:prstGeom prst="rect">
            <a:avLst/>
          </a:prstGeom>
          <a:noFill/>
          <a:ln>
            <a:solidFill>
              <a:srgbClr val="FF0000"/>
            </a:solidFill>
          </a:ln>
        </p:spPr>
        <p:txBody>
          <a:bodyPr wrap="none" rtlCol="0">
            <a:spAutoFit/>
          </a:bodyPr>
          <a:lstStyle/>
          <a:p>
            <a:r>
              <a:rPr lang="en-US" sz="1600" dirty="0" smtClean="0">
                <a:solidFill>
                  <a:srgbClr val="FF0000"/>
                </a:solidFill>
              </a:rPr>
              <a:t>Each Pixel Within the Core of the Point Source Image </a:t>
            </a:r>
          </a:p>
          <a:p>
            <a:pPr algn="r"/>
            <a:r>
              <a:rPr lang="en-US" sz="1600" dirty="0" smtClean="0">
                <a:solidFill>
                  <a:srgbClr val="FF0000"/>
                </a:solidFill>
              </a:rPr>
              <a:t>Accumulates 208454 Counts</a:t>
            </a:r>
            <a:endParaRPr lang="en-US" sz="1600" dirty="0">
              <a:solidFill>
                <a:srgbClr val="FF0000"/>
              </a:solidFill>
            </a:endParaRPr>
          </a:p>
        </p:txBody>
      </p:sp>
      <p:sp>
        <p:nvSpPr>
          <p:cNvPr id="74" name="TextBox 73"/>
          <p:cNvSpPr txBox="1"/>
          <p:nvPr/>
        </p:nvSpPr>
        <p:spPr>
          <a:xfrm>
            <a:off x="973155" y="5315239"/>
            <a:ext cx="4362413" cy="338554"/>
          </a:xfrm>
          <a:prstGeom prst="rect">
            <a:avLst/>
          </a:prstGeom>
          <a:noFill/>
          <a:ln>
            <a:solidFill>
              <a:srgbClr val="FF0000"/>
            </a:solidFill>
          </a:ln>
        </p:spPr>
        <p:txBody>
          <a:bodyPr wrap="none" rtlCol="0">
            <a:spAutoFit/>
          </a:bodyPr>
          <a:lstStyle/>
          <a:p>
            <a:r>
              <a:rPr lang="en-US" sz="1600" dirty="0" smtClean="0">
                <a:solidFill>
                  <a:srgbClr val="FF0000"/>
                </a:solidFill>
              </a:rPr>
              <a:t>Each Background Pixel Accumulates 207077 Counts</a:t>
            </a:r>
            <a:endParaRPr lang="en-US" sz="1600" dirty="0">
              <a:solidFill>
                <a:srgbClr val="FF0000"/>
              </a:solidFill>
            </a:endParaRPr>
          </a:p>
        </p:txBody>
      </p:sp>
      <p:sp>
        <p:nvSpPr>
          <p:cNvPr id="75" name="Freeform 74"/>
          <p:cNvSpPr/>
          <p:nvPr/>
        </p:nvSpPr>
        <p:spPr bwMode="auto">
          <a:xfrm>
            <a:off x="5351818" y="4716816"/>
            <a:ext cx="1365956" cy="804510"/>
          </a:xfrm>
          <a:custGeom>
            <a:avLst/>
            <a:gdLst>
              <a:gd name="connsiteX0" fmla="*/ 519289 w 846667"/>
              <a:gd name="connsiteY0" fmla="*/ 666044 h 666044"/>
              <a:gd name="connsiteX1" fmla="*/ 0 w 846667"/>
              <a:gd name="connsiteY1" fmla="*/ 666044 h 666044"/>
              <a:gd name="connsiteX2" fmla="*/ 846667 w 846667"/>
              <a:gd name="connsiteY2" fmla="*/ 0 h 666044"/>
              <a:gd name="connsiteX0" fmla="*/ 304800 w 632178"/>
              <a:gd name="connsiteY0" fmla="*/ 666044 h 666044"/>
              <a:gd name="connsiteX1" fmla="*/ 0 w 632178"/>
              <a:gd name="connsiteY1" fmla="*/ 361244 h 666044"/>
              <a:gd name="connsiteX2" fmla="*/ 632178 w 632178"/>
              <a:gd name="connsiteY2" fmla="*/ 0 h 666044"/>
              <a:gd name="connsiteX0" fmla="*/ 666045 w 993423"/>
              <a:gd name="connsiteY0" fmla="*/ 666044 h 724429"/>
              <a:gd name="connsiteX1" fmla="*/ 0 w 993423"/>
              <a:gd name="connsiteY1" fmla="*/ 724429 h 724429"/>
              <a:gd name="connsiteX2" fmla="*/ 361245 w 993423"/>
              <a:gd name="connsiteY2" fmla="*/ 361244 h 724429"/>
              <a:gd name="connsiteX3" fmla="*/ 993423 w 993423"/>
              <a:gd name="connsiteY3" fmla="*/ 0 h 724429"/>
              <a:gd name="connsiteX0" fmla="*/ 0 w 993423"/>
              <a:gd name="connsiteY0" fmla="*/ 724429 h 724429"/>
              <a:gd name="connsiteX1" fmla="*/ 361245 w 993423"/>
              <a:gd name="connsiteY1" fmla="*/ 361244 h 724429"/>
              <a:gd name="connsiteX2" fmla="*/ 993423 w 993423"/>
              <a:gd name="connsiteY2" fmla="*/ 0 h 724429"/>
              <a:gd name="connsiteX0" fmla="*/ 0 w 993423"/>
              <a:gd name="connsiteY0" fmla="*/ 724429 h 724429"/>
              <a:gd name="connsiteX1" fmla="*/ 11289 w 993423"/>
              <a:gd name="connsiteY1" fmla="*/ 203200 h 724429"/>
              <a:gd name="connsiteX2" fmla="*/ 993423 w 993423"/>
              <a:gd name="connsiteY2" fmla="*/ 0 h 724429"/>
              <a:gd name="connsiteX0" fmla="*/ 0 w 993423"/>
              <a:gd name="connsiteY0" fmla="*/ 724429 h 793222"/>
              <a:gd name="connsiteX1" fmla="*/ 993423 w 993423"/>
              <a:gd name="connsiteY1" fmla="*/ 793222 h 793222"/>
              <a:gd name="connsiteX2" fmla="*/ 993423 w 993423"/>
              <a:gd name="connsiteY2" fmla="*/ 0 h 793222"/>
              <a:gd name="connsiteX0" fmla="*/ 0 w 993423"/>
              <a:gd name="connsiteY0" fmla="*/ 793221 h 793222"/>
              <a:gd name="connsiteX1" fmla="*/ 993423 w 993423"/>
              <a:gd name="connsiteY1" fmla="*/ 793222 h 793222"/>
              <a:gd name="connsiteX2" fmla="*/ 993423 w 993423"/>
              <a:gd name="connsiteY2" fmla="*/ 0 h 793222"/>
              <a:gd name="connsiteX0" fmla="*/ 0 w 1365956"/>
              <a:gd name="connsiteY0" fmla="*/ 804509 h 804510"/>
              <a:gd name="connsiteX1" fmla="*/ 993423 w 1365956"/>
              <a:gd name="connsiteY1" fmla="*/ 804510 h 804510"/>
              <a:gd name="connsiteX2" fmla="*/ 1365956 w 1365956"/>
              <a:gd name="connsiteY2" fmla="*/ 0 h 804510"/>
            </a:gdLst>
            <a:ahLst/>
            <a:cxnLst>
              <a:cxn ang="0">
                <a:pos x="connsiteX0" y="connsiteY0"/>
              </a:cxn>
              <a:cxn ang="0">
                <a:pos x="connsiteX1" y="connsiteY1"/>
              </a:cxn>
              <a:cxn ang="0">
                <a:pos x="connsiteX2" y="connsiteY2"/>
              </a:cxn>
            </a:cxnLst>
            <a:rect l="l" t="t" r="r" b="b"/>
            <a:pathLst>
              <a:path w="1365956" h="804510">
                <a:moveTo>
                  <a:pt x="0" y="804509"/>
                </a:moveTo>
                <a:lnTo>
                  <a:pt x="993423" y="804510"/>
                </a:lnTo>
                <a:lnTo>
                  <a:pt x="1365956" y="0"/>
                </a:lnTo>
              </a:path>
            </a:pathLst>
          </a:cu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76" name="Freeform 75"/>
          <p:cNvSpPr/>
          <p:nvPr/>
        </p:nvSpPr>
        <p:spPr bwMode="auto">
          <a:xfrm>
            <a:off x="5588000" y="4515554"/>
            <a:ext cx="1659469" cy="1389240"/>
          </a:xfrm>
          <a:custGeom>
            <a:avLst/>
            <a:gdLst>
              <a:gd name="connsiteX0" fmla="*/ 620889 w 903111"/>
              <a:gd name="connsiteY0" fmla="*/ 1580444 h 1580444"/>
              <a:gd name="connsiteX1" fmla="*/ 903111 w 903111"/>
              <a:gd name="connsiteY1" fmla="*/ 1580444 h 1580444"/>
              <a:gd name="connsiteX2" fmla="*/ 0 w 903111"/>
              <a:gd name="connsiteY2" fmla="*/ 0 h 1580444"/>
              <a:gd name="connsiteX0" fmla="*/ 2946403 w 3228625"/>
              <a:gd name="connsiteY0" fmla="*/ 1580444 h 1591735"/>
              <a:gd name="connsiteX1" fmla="*/ 0 w 3228625"/>
              <a:gd name="connsiteY1" fmla="*/ 1591735 h 1591735"/>
              <a:gd name="connsiteX2" fmla="*/ 3228625 w 3228625"/>
              <a:gd name="connsiteY2" fmla="*/ 1580444 h 1591735"/>
              <a:gd name="connsiteX3" fmla="*/ 2325514 w 3228625"/>
              <a:gd name="connsiteY3" fmla="*/ 0 h 1591735"/>
              <a:gd name="connsiteX0" fmla="*/ 2946403 w 2946403"/>
              <a:gd name="connsiteY0" fmla="*/ 1580444 h 1614311"/>
              <a:gd name="connsiteX1" fmla="*/ 0 w 2946403"/>
              <a:gd name="connsiteY1" fmla="*/ 1591735 h 1614311"/>
              <a:gd name="connsiteX2" fmla="*/ 1591736 w 2946403"/>
              <a:gd name="connsiteY2" fmla="*/ 1614311 h 1614311"/>
              <a:gd name="connsiteX3" fmla="*/ 2325514 w 2946403"/>
              <a:gd name="connsiteY3" fmla="*/ 0 h 1614311"/>
              <a:gd name="connsiteX0" fmla="*/ 2946403 w 2946403"/>
              <a:gd name="connsiteY0" fmla="*/ 1332089 h 1365956"/>
              <a:gd name="connsiteX1" fmla="*/ 0 w 2946403"/>
              <a:gd name="connsiteY1" fmla="*/ 1343380 h 1365956"/>
              <a:gd name="connsiteX2" fmla="*/ 1591736 w 2946403"/>
              <a:gd name="connsiteY2" fmla="*/ 1365956 h 1365956"/>
              <a:gd name="connsiteX3" fmla="*/ 1670758 w 2946403"/>
              <a:gd name="connsiteY3" fmla="*/ 0 h 1365956"/>
              <a:gd name="connsiteX0" fmla="*/ 0 w 1670758"/>
              <a:gd name="connsiteY0" fmla="*/ 1343380 h 1365956"/>
              <a:gd name="connsiteX1" fmla="*/ 1591736 w 1670758"/>
              <a:gd name="connsiteY1" fmla="*/ 1365956 h 1365956"/>
              <a:gd name="connsiteX2" fmla="*/ 1670758 w 1670758"/>
              <a:gd name="connsiteY2" fmla="*/ 0 h 1365956"/>
              <a:gd name="connsiteX0" fmla="*/ 0 w 1659469"/>
              <a:gd name="connsiteY0" fmla="*/ 1389240 h 1389240"/>
              <a:gd name="connsiteX1" fmla="*/ 1580447 w 1659469"/>
              <a:gd name="connsiteY1" fmla="*/ 1365956 h 1389240"/>
              <a:gd name="connsiteX2" fmla="*/ 1659469 w 1659469"/>
              <a:gd name="connsiteY2" fmla="*/ 0 h 1389240"/>
            </a:gdLst>
            <a:ahLst/>
            <a:cxnLst>
              <a:cxn ang="0">
                <a:pos x="connsiteX0" y="connsiteY0"/>
              </a:cxn>
              <a:cxn ang="0">
                <a:pos x="connsiteX1" y="connsiteY1"/>
              </a:cxn>
              <a:cxn ang="0">
                <a:pos x="connsiteX2" y="connsiteY2"/>
              </a:cxn>
            </a:cxnLst>
            <a:rect l="l" t="t" r="r" b="b"/>
            <a:pathLst>
              <a:path w="1659469" h="1389240">
                <a:moveTo>
                  <a:pt x="0" y="1389240"/>
                </a:moveTo>
                <a:lnTo>
                  <a:pt x="1580447" y="1365956"/>
                </a:lnTo>
                <a:lnTo>
                  <a:pt x="1659469" y="0"/>
                </a:lnTo>
              </a:path>
            </a:pathLst>
          </a:cu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77" name="TextBox 76"/>
          <p:cNvSpPr txBox="1"/>
          <p:nvPr/>
        </p:nvSpPr>
        <p:spPr>
          <a:xfrm>
            <a:off x="688799" y="1296178"/>
            <a:ext cx="3783407" cy="830997"/>
          </a:xfrm>
          <a:prstGeom prst="rect">
            <a:avLst/>
          </a:prstGeom>
          <a:noFill/>
          <a:ln>
            <a:solidFill>
              <a:schemeClr val="tx1"/>
            </a:solidFill>
          </a:ln>
        </p:spPr>
        <p:txBody>
          <a:bodyPr wrap="none" rtlCol="0">
            <a:spAutoFit/>
          </a:bodyPr>
          <a:lstStyle/>
          <a:p>
            <a:pPr algn="ctr"/>
            <a:r>
              <a:rPr lang="en-US" sz="1600" dirty="0" smtClean="0"/>
              <a:t>Electron Counts for a 1 </a:t>
            </a:r>
            <a:r>
              <a:rPr lang="en-US" sz="1600" dirty="0" err="1" smtClean="0"/>
              <a:t>nJy</a:t>
            </a:r>
            <a:r>
              <a:rPr lang="en-US" sz="1600" dirty="0" smtClean="0"/>
              <a:t> Point Source at </a:t>
            </a:r>
          </a:p>
          <a:p>
            <a:pPr algn="ctr">
              <a:buFont typeface="Symbol"/>
              <a:buChar char="l"/>
            </a:pPr>
            <a:r>
              <a:rPr lang="en-US" sz="1600" dirty="0" smtClean="0"/>
              <a:t>= 2 Micron (R=5)  Over 20 pixels For a </a:t>
            </a:r>
          </a:p>
          <a:p>
            <a:pPr algn="ctr"/>
            <a:r>
              <a:rPr lang="en-US" sz="1600" dirty="0" smtClean="0"/>
              <a:t>1,100,000 Sec Exposure</a:t>
            </a:r>
            <a:endParaRPr lang="en-US" sz="1600" dirty="0"/>
          </a:p>
        </p:txBody>
      </p:sp>
      <p:pic>
        <p:nvPicPr>
          <p:cNvPr id="1397762" name="Picture 2"/>
          <p:cNvPicPr>
            <a:picLocks noChangeAspect="1" noChangeArrowheads="1"/>
          </p:cNvPicPr>
          <p:nvPr/>
        </p:nvPicPr>
        <p:blipFill>
          <a:blip r:embed="rId3" cstate="print"/>
          <a:srcRect/>
          <a:stretch>
            <a:fillRect/>
          </a:stretch>
        </p:blipFill>
        <p:spPr bwMode="auto">
          <a:xfrm>
            <a:off x="395289" y="2332566"/>
            <a:ext cx="4422740" cy="2262012"/>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Comparisons </a:t>
            </a:r>
            <a:br>
              <a:rPr lang="en-US" dirty="0" smtClean="0"/>
            </a:br>
            <a:r>
              <a:rPr lang="en-US" dirty="0" smtClean="0"/>
              <a:t>(Imaging and Spectroscopic)</a:t>
            </a:r>
            <a:endParaRPr lang="en-US" dirty="0"/>
          </a:p>
        </p:txBody>
      </p:sp>
      <p:pic>
        <p:nvPicPr>
          <p:cNvPr id="3" name="Picture 2" descr="newphot.jpg"/>
          <p:cNvPicPr>
            <a:picLocks noChangeAspect="1"/>
          </p:cNvPicPr>
          <p:nvPr/>
        </p:nvPicPr>
        <p:blipFill>
          <a:blip r:embed="rId2" cstate="print"/>
          <a:stretch>
            <a:fillRect/>
          </a:stretch>
        </p:blipFill>
        <p:spPr>
          <a:xfrm>
            <a:off x="267378" y="927369"/>
            <a:ext cx="4228422" cy="2975161"/>
          </a:xfrm>
          <a:prstGeom prst="rect">
            <a:avLst/>
          </a:prstGeom>
          <a:ln>
            <a:solidFill>
              <a:schemeClr val="tx1"/>
            </a:solidFill>
          </a:ln>
        </p:spPr>
      </p:pic>
      <p:pic>
        <p:nvPicPr>
          <p:cNvPr id="4" name="Picture 3" descr="newspec.jpg"/>
          <p:cNvPicPr>
            <a:picLocks noChangeAspect="1"/>
          </p:cNvPicPr>
          <p:nvPr/>
        </p:nvPicPr>
        <p:blipFill>
          <a:blip r:embed="rId3" cstate="print"/>
          <a:stretch>
            <a:fillRect/>
          </a:stretch>
        </p:blipFill>
        <p:spPr>
          <a:xfrm>
            <a:off x="4733925" y="902021"/>
            <a:ext cx="4082423" cy="3000509"/>
          </a:xfrm>
          <a:prstGeom prst="rect">
            <a:avLst/>
          </a:prstGeom>
          <a:ln>
            <a:solidFill>
              <a:schemeClr val="tx1"/>
            </a:solidFill>
          </a:ln>
        </p:spPr>
      </p:pic>
      <p:sp>
        <p:nvSpPr>
          <p:cNvPr id="5" name="Content Placeholder 2"/>
          <p:cNvSpPr txBox="1">
            <a:spLocks/>
          </p:cNvSpPr>
          <p:nvPr/>
        </p:nvSpPr>
        <p:spPr>
          <a:xfrm>
            <a:off x="277813" y="4034971"/>
            <a:ext cx="4239305" cy="2621870"/>
          </a:xfrm>
          <a:prstGeom prst="rect">
            <a:avLst/>
          </a:prstGeom>
        </p:spPr>
        <p:txBody>
          <a:bodyPr/>
          <a:lstStyle/>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Imaging sensitivity is</a:t>
            </a:r>
            <a:r>
              <a:rPr kumimoji="0" lang="en-US" sz="1200" b="1" i="0" u="none" strike="noStrike" kern="0" cap="none" spc="0" normalizeH="0" noProof="0" dirty="0" smtClean="0">
                <a:ln>
                  <a:noFill/>
                </a:ln>
                <a:solidFill>
                  <a:schemeClr val="tx1"/>
                </a:solidFill>
                <a:effectLst/>
                <a:uLnTx/>
                <a:uFillTx/>
                <a:latin typeface="+mn-lt"/>
                <a:ea typeface="+mn-ea"/>
                <a:cs typeface="+mn-cs"/>
              </a:rPr>
              <a:t> measured by the faintest point source flux that can be detected to a signal to noise of 10, in a 10,000 sec (2.78 hour) exposure.</a:t>
            </a:r>
          </a:p>
          <a:p>
            <a:pPr marL="800100" lvl="1" indent="-342900">
              <a:spcBef>
                <a:spcPct val="20000"/>
              </a:spcBef>
              <a:spcAft>
                <a:spcPct val="40000"/>
              </a:spcAft>
              <a:buClr>
                <a:srgbClr val="BB0018"/>
              </a:buClr>
              <a:buFont typeface="Wingdings" pitchFamily="2" charset="2"/>
              <a:buChar char="l"/>
            </a:pPr>
            <a:r>
              <a:rPr lang="en-US" sz="1200" b="0" kern="0" noProof="0" dirty="0" smtClean="0">
                <a:latin typeface="+mn-lt"/>
              </a:rPr>
              <a:t>Limiting flux in </a:t>
            </a:r>
            <a:r>
              <a:rPr lang="en-US" sz="1200" b="0" kern="0" noProof="0" dirty="0" err="1" smtClean="0">
                <a:latin typeface="+mn-lt"/>
              </a:rPr>
              <a:t>Janskys</a:t>
            </a:r>
            <a:r>
              <a:rPr lang="en-US" sz="1200" b="0" kern="0" noProof="0" dirty="0" smtClean="0">
                <a:latin typeface="+mn-lt"/>
              </a:rPr>
              <a:t> (</a:t>
            </a:r>
            <a:r>
              <a:rPr lang="en-US" sz="1200" b="0" kern="0" noProof="0" dirty="0" err="1" smtClean="0">
                <a:latin typeface="+mn-lt"/>
              </a:rPr>
              <a:t>Jy</a:t>
            </a:r>
            <a:r>
              <a:rPr lang="en-US" sz="1200" b="0" kern="0" noProof="0" dirty="0" smtClean="0">
                <a:latin typeface="+mn-lt"/>
              </a:rPr>
              <a:t> = 10</a:t>
            </a:r>
            <a:r>
              <a:rPr lang="en-US" sz="1200" b="0" kern="0" baseline="30000" noProof="0" dirty="0" smtClean="0">
                <a:latin typeface="+mn-lt"/>
              </a:rPr>
              <a:t>-26</a:t>
            </a:r>
            <a:r>
              <a:rPr lang="en-US" sz="1200" b="0" kern="0" noProof="0" dirty="0" smtClean="0">
                <a:latin typeface="+mn-lt"/>
              </a:rPr>
              <a:t> wm</a:t>
            </a:r>
            <a:r>
              <a:rPr lang="en-US" sz="1200" b="0" kern="0" baseline="30000" noProof="0" dirty="0" smtClean="0">
                <a:latin typeface="+mn-lt"/>
              </a:rPr>
              <a:t>-2</a:t>
            </a:r>
            <a:r>
              <a:rPr lang="en-US" sz="1200" b="0" kern="0" noProof="0" dirty="0" smtClean="0">
                <a:latin typeface="+mn-lt"/>
              </a:rPr>
              <a:t>Hz</a:t>
            </a:r>
            <a:r>
              <a:rPr lang="en-US" sz="1200" b="0" kern="0" baseline="30000" noProof="0" dirty="0" smtClean="0">
                <a:latin typeface="+mn-lt"/>
              </a:rPr>
              <a:t>-1</a:t>
            </a:r>
            <a:r>
              <a:rPr lang="en-US" sz="1200" b="0" kern="0" noProof="0" dirty="0" smtClean="0">
                <a:latin typeface="+mn-lt"/>
              </a:rPr>
              <a:t>) for various observatories are plotted above.</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200" b="1" i="0" u="none" strike="noStrike" kern="0" cap="none" spc="0" normalizeH="0" baseline="0" dirty="0" smtClean="0">
                <a:ln>
                  <a:noFill/>
                </a:ln>
                <a:solidFill>
                  <a:schemeClr val="tx1"/>
                </a:solidFill>
                <a:effectLst/>
                <a:uLnTx/>
                <a:uFillTx/>
                <a:latin typeface="+mn-lt"/>
                <a:ea typeface="+mn-ea"/>
                <a:cs typeface="+mn-cs"/>
              </a:rPr>
              <a:t>Within</a:t>
            </a:r>
            <a:r>
              <a:rPr kumimoji="0" lang="en-US" sz="1200" b="1" i="0" u="none" strike="noStrike" kern="0" cap="none" spc="0" normalizeH="0" dirty="0" smtClean="0">
                <a:ln>
                  <a:noFill/>
                </a:ln>
                <a:solidFill>
                  <a:schemeClr val="tx1"/>
                </a:solidFill>
                <a:effectLst/>
                <a:uLnTx/>
                <a:uFillTx/>
                <a:latin typeface="+mn-lt"/>
                <a:ea typeface="+mn-ea"/>
                <a:cs typeface="+mn-cs"/>
              </a:rPr>
              <a:t> the bands where there is commonality, JWST is between and 100 times more sensitive than HST.  (WFC3)</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lang="en-US" sz="1200" kern="0" dirty="0" smtClean="0">
                <a:latin typeface="+mn-lt"/>
              </a:rPr>
              <a:t>JWST is roughly 100 times more sensitive than comparable ground base observatories. (Gemini)</a:t>
            </a:r>
            <a:endParaRPr kumimoji="0" lang="en-US" sz="1200" b="1" i="0" u="none" strike="noStrike" kern="0" cap="none" spc="0" normalizeH="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endParaRPr kumimoji="0" lang="en-US" sz="1200" b="1" i="0" u="none" strike="noStrike" kern="0" cap="none" spc="0" normalizeH="0" baseline="0" noProof="0" dirty="0" smtClean="0">
              <a:ln>
                <a:noFill/>
              </a:ln>
              <a:solidFill>
                <a:schemeClr val="tx1"/>
              </a:solidFill>
              <a:effectLst/>
              <a:uLnTx/>
              <a:uFillTx/>
              <a:latin typeface="+mn-lt"/>
              <a:ea typeface="+mn-ea"/>
              <a:cs typeface="+mn-cs"/>
            </a:endParaRPr>
          </a:p>
        </p:txBody>
      </p:sp>
      <p:sp>
        <p:nvSpPr>
          <p:cNvPr id="7" name="Content Placeholder 2"/>
          <p:cNvSpPr txBox="1">
            <a:spLocks/>
          </p:cNvSpPr>
          <p:nvPr/>
        </p:nvSpPr>
        <p:spPr>
          <a:xfrm>
            <a:off x="4733925" y="4056743"/>
            <a:ext cx="4239305" cy="2621870"/>
          </a:xfrm>
          <a:prstGeom prst="rect">
            <a:avLst/>
          </a:prstGeom>
        </p:spPr>
        <p:txBody>
          <a:bodyPr/>
          <a:lstStyle/>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lang="en-US" sz="1200" kern="0" dirty="0" smtClean="0">
                <a:latin typeface="+mn-lt"/>
              </a:rPr>
              <a:t>Spectroscopic</a:t>
            </a:r>
            <a:r>
              <a:rPr kumimoji="0" lang="en-US" sz="1200" b="1" i="0" u="none" strike="noStrike" kern="0" cap="none" spc="0" normalizeH="0" baseline="0" noProof="0" dirty="0" smtClean="0">
                <a:ln>
                  <a:noFill/>
                </a:ln>
                <a:solidFill>
                  <a:schemeClr val="tx1"/>
                </a:solidFill>
                <a:effectLst/>
                <a:uLnTx/>
                <a:uFillTx/>
                <a:latin typeface="+mn-lt"/>
                <a:ea typeface="+mn-ea"/>
                <a:cs typeface="+mn-cs"/>
              </a:rPr>
              <a:t> sensitivity is</a:t>
            </a:r>
            <a:r>
              <a:rPr kumimoji="0" lang="en-US" sz="1200" b="1" i="0" u="none" strike="noStrike" kern="0" cap="none" spc="0" normalizeH="0" noProof="0" dirty="0" smtClean="0">
                <a:ln>
                  <a:noFill/>
                </a:ln>
                <a:solidFill>
                  <a:schemeClr val="tx1"/>
                </a:solidFill>
                <a:effectLst/>
                <a:uLnTx/>
                <a:uFillTx/>
                <a:latin typeface="+mn-lt"/>
                <a:ea typeface="+mn-ea"/>
                <a:cs typeface="+mn-cs"/>
              </a:rPr>
              <a:t> measured by the faintest line source flux that can be detected to a signal to noise of 10, in a 10,000 sec (2.78 hour) exposure.</a:t>
            </a:r>
          </a:p>
          <a:p>
            <a:pPr marL="800100" lvl="1" indent="-342900">
              <a:spcBef>
                <a:spcPct val="20000"/>
              </a:spcBef>
              <a:spcAft>
                <a:spcPct val="40000"/>
              </a:spcAft>
              <a:buClr>
                <a:srgbClr val="BB0018"/>
              </a:buClr>
              <a:buFont typeface="Wingdings" pitchFamily="2" charset="2"/>
              <a:buChar char="l"/>
            </a:pPr>
            <a:r>
              <a:rPr lang="en-US" sz="1200" b="0" kern="0" noProof="0" dirty="0" smtClean="0">
                <a:latin typeface="+mn-lt"/>
              </a:rPr>
              <a:t>Limiting flux in wm</a:t>
            </a:r>
            <a:r>
              <a:rPr lang="en-US" sz="1200" b="0" kern="0" baseline="30000" noProof="0" dirty="0" smtClean="0">
                <a:latin typeface="+mn-lt"/>
              </a:rPr>
              <a:t>-2</a:t>
            </a:r>
            <a:r>
              <a:rPr lang="en-US" sz="1200" b="0" kern="0" noProof="0" dirty="0" smtClean="0">
                <a:latin typeface="+mn-lt"/>
              </a:rPr>
              <a:t> for various observatories are plotted above.</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lang="en-US" sz="1200" kern="0" dirty="0" smtClean="0">
                <a:latin typeface="+mn-lt"/>
              </a:rPr>
              <a:t>JWST is roughly 100 times more sensitive than comparable ground base observatories.  (Keck, Gemini and the VLT)</a:t>
            </a:r>
            <a:endParaRPr kumimoji="0" lang="en-US" sz="1200" b="1" i="0" u="none" strike="noStrike" kern="0" cap="none" spc="0" normalizeH="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endParaRPr kumimoji="0" lang="en-US" sz="1200" b="1" i="0" u="none" strike="noStrike" kern="0" cap="none" spc="0" normalizeH="0" baseline="0" noProof="0" dirty="0" smtClean="0">
              <a:ln>
                <a:noFill/>
              </a:ln>
              <a:solidFill>
                <a:schemeClr val="tx1"/>
              </a:solidFill>
              <a:effectLst/>
              <a:uLnTx/>
              <a:uFillTx/>
              <a:latin typeface="+mn-lt"/>
              <a:ea typeface="+mn-ea"/>
              <a:cs typeface="+mn-cs"/>
            </a:endParaRPr>
          </a:p>
        </p:txBody>
      </p:sp>
      <p:grpSp>
        <p:nvGrpSpPr>
          <p:cNvPr id="6" name="Group 26"/>
          <p:cNvGrpSpPr/>
          <p:nvPr/>
        </p:nvGrpSpPr>
        <p:grpSpPr>
          <a:xfrm>
            <a:off x="1909762" y="2526848"/>
            <a:ext cx="2332818" cy="909638"/>
            <a:chOff x="1909762" y="2428874"/>
            <a:chExt cx="2332818" cy="909638"/>
          </a:xfrm>
        </p:grpSpPr>
        <p:sp>
          <p:nvSpPr>
            <p:cNvPr id="8" name="Right Brace 7"/>
            <p:cNvSpPr/>
            <p:nvPr/>
          </p:nvSpPr>
          <p:spPr bwMode="auto">
            <a:xfrm>
              <a:off x="1909762" y="2428874"/>
              <a:ext cx="166687" cy="909638"/>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9" name="TextBox 8"/>
            <p:cNvSpPr txBox="1"/>
            <p:nvPr/>
          </p:nvSpPr>
          <p:spPr>
            <a:xfrm>
              <a:off x="3209925" y="2528887"/>
              <a:ext cx="1032655" cy="553998"/>
            </a:xfrm>
            <a:prstGeom prst="rect">
              <a:avLst/>
            </a:prstGeom>
            <a:solidFill>
              <a:schemeClr val="bg1"/>
            </a:solidFill>
            <a:ln>
              <a:solidFill>
                <a:schemeClr val="tx1"/>
              </a:solidFill>
            </a:ln>
          </p:spPr>
          <p:txBody>
            <a:bodyPr wrap="none" rtlCol="0">
              <a:spAutoFit/>
            </a:bodyPr>
            <a:lstStyle/>
            <a:p>
              <a:r>
                <a:rPr lang="en-US" dirty="0" smtClean="0"/>
                <a:t>About 100 times</a:t>
              </a:r>
            </a:p>
            <a:p>
              <a:r>
                <a:rPr lang="en-US" dirty="0" smtClean="0"/>
                <a:t>More sensitive at</a:t>
              </a:r>
            </a:p>
            <a:p>
              <a:r>
                <a:rPr lang="en-US" dirty="0" smtClean="0">
                  <a:latin typeface="Symbol" pitchFamily="18" charset="2"/>
                </a:rPr>
                <a:t>l</a:t>
              </a:r>
              <a:r>
                <a:rPr lang="en-US" dirty="0" smtClean="0"/>
                <a:t> = 2 </a:t>
              </a:r>
              <a:r>
                <a:rPr lang="en-US" dirty="0" smtClean="0">
                  <a:latin typeface="Symbol" pitchFamily="18" charset="2"/>
                </a:rPr>
                <a:t>m</a:t>
              </a:r>
              <a:r>
                <a:rPr lang="en-US" dirty="0" smtClean="0"/>
                <a:t>m</a:t>
              </a:r>
              <a:endParaRPr lang="en-US" dirty="0"/>
            </a:p>
          </p:txBody>
        </p:sp>
        <p:cxnSp>
          <p:nvCxnSpPr>
            <p:cNvPr id="11" name="Straight Connector 10"/>
            <p:cNvCxnSpPr>
              <a:stCxn id="8" idx="1"/>
              <a:endCxn id="9" idx="1"/>
            </p:cNvCxnSpPr>
            <p:nvPr/>
          </p:nvCxnSpPr>
          <p:spPr bwMode="auto">
            <a:xfrm flipV="1">
              <a:off x="2076449" y="2805886"/>
              <a:ext cx="1133476" cy="77807"/>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25"/>
          <p:cNvGrpSpPr/>
          <p:nvPr/>
        </p:nvGrpSpPr>
        <p:grpSpPr>
          <a:xfrm>
            <a:off x="6367462" y="1810093"/>
            <a:ext cx="1819237" cy="1637462"/>
            <a:chOff x="6367462" y="1712119"/>
            <a:chExt cx="1819237" cy="1637462"/>
          </a:xfrm>
        </p:grpSpPr>
        <p:sp>
          <p:nvSpPr>
            <p:cNvPr id="14" name="Left Brace 13"/>
            <p:cNvSpPr/>
            <p:nvPr/>
          </p:nvSpPr>
          <p:spPr bwMode="auto">
            <a:xfrm flipH="1">
              <a:off x="6367462" y="1712119"/>
              <a:ext cx="147633" cy="1054894"/>
            </a:xfrm>
            <a:prstGeom prst="leftBrace">
              <a:avLst>
                <a:gd name="adj1" fmla="val 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5" name="TextBox 14"/>
            <p:cNvSpPr txBox="1"/>
            <p:nvPr/>
          </p:nvSpPr>
          <p:spPr>
            <a:xfrm>
              <a:off x="6910388" y="2795583"/>
              <a:ext cx="1276311" cy="553998"/>
            </a:xfrm>
            <a:prstGeom prst="rect">
              <a:avLst/>
            </a:prstGeom>
            <a:solidFill>
              <a:schemeClr val="bg1"/>
            </a:solidFill>
            <a:ln>
              <a:solidFill>
                <a:schemeClr val="tx1"/>
              </a:solidFill>
            </a:ln>
          </p:spPr>
          <p:txBody>
            <a:bodyPr wrap="none" rtlCol="0">
              <a:spAutoFit/>
            </a:bodyPr>
            <a:lstStyle/>
            <a:p>
              <a:r>
                <a:rPr lang="en-US" dirty="0" smtClean="0"/>
                <a:t>About 100 times more</a:t>
              </a:r>
            </a:p>
            <a:p>
              <a:r>
                <a:rPr lang="en-US" dirty="0" smtClean="0"/>
                <a:t>Sensitive than Keck, </a:t>
              </a:r>
            </a:p>
            <a:p>
              <a:r>
                <a:rPr lang="en-US" dirty="0" smtClean="0"/>
                <a:t>Gemini at </a:t>
              </a:r>
              <a:r>
                <a:rPr lang="en-US" dirty="0" smtClean="0">
                  <a:latin typeface="Symbol" pitchFamily="18" charset="2"/>
                </a:rPr>
                <a:t>l</a:t>
              </a:r>
              <a:r>
                <a:rPr lang="en-US" dirty="0" smtClean="0"/>
                <a:t> = 2 </a:t>
              </a:r>
              <a:r>
                <a:rPr lang="en-US" dirty="0" smtClean="0">
                  <a:latin typeface="Symbol" pitchFamily="18" charset="2"/>
                </a:rPr>
                <a:t>m</a:t>
              </a:r>
              <a:r>
                <a:rPr lang="en-US" dirty="0" smtClean="0"/>
                <a:t>m</a:t>
              </a:r>
              <a:endParaRPr lang="en-US" dirty="0"/>
            </a:p>
          </p:txBody>
        </p:sp>
        <p:cxnSp>
          <p:nvCxnSpPr>
            <p:cNvPr id="22" name="Elbow Connector 21"/>
            <p:cNvCxnSpPr>
              <a:endCxn id="15" idx="0"/>
            </p:cNvCxnSpPr>
            <p:nvPr/>
          </p:nvCxnSpPr>
          <p:spPr bwMode="auto">
            <a:xfrm>
              <a:off x="6486525" y="2238375"/>
              <a:ext cx="1062019" cy="557208"/>
            </a:xfrm>
            <a:prstGeom prst="bentConnector2">
              <a:avLst/>
            </a:prstGeom>
            <a:solidFill>
              <a:schemeClr val="accent1"/>
            </a:solidFill>
            <a:ln w="9525" cap="flat" cmpd="sng" algn="ctr">
              <a:solidFill>
                <a:schemeClr val="tx1"/>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Infrared Observatories Must be Very Cold</a:t>
            </a:r>
            <a:endParaRPr lang="en-US" dirty="0"/>
          </a:p>
        </p:txBody>
      </p:sp>
      <p:sp>
        <p:nvSpPr>
          <p:cNvPr id="4" name="Content Placeholder 2"/>
          <p:cNvSpPr txBox="1">
            <a:spLocks/>
          </p:cNvSpPr>
          <p:nvPr/>
        </p:nvSpPr>
        <p:spPr>
          <a:xfrm>
            <a:off x="230316" y="761784"/>
            <a:ext cx="4161210" cy="5486400"/>
          </a:xfrm>
          <a:prstGeom prst="rect">
            <a:avLst/>
          </a:prstGeom>
        </p:spPr>
        <p:txBody>
          <a:bodyPr/>
          <a:lstStyle/>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400" b="1" i="0" u="none" strike="noStrike" kern="0" cap="none" spc="0" normalizeH="0" baseline="0" noProof="0" dirty="0" smtClean="0">
                <a:ln>
                  <a:noFill/>
                </a:ln>
                <a:solidFill>
                  <a:schemeClr val="tx1"/>
                </a:solidFill>
                <a:effectLst/>
                <a:uLnTx/>
                <a:uFillTx/>
                <a:latin typeface="+mn-lt"/>
                <a:ea typeface="+mn-ea"/>
                <a:cs typeface="+mn-cs"/>
              </a:rPr>
              <a:t>Both the telescope and the instruments glow in the infrared.  To make sure this glow does not overwhelm the faint signal, both the telescope and instruments must be cold.</a:t>
            </a:r>
          </a:p>
          <a:p>
            <a:pPr marL="742950" marR="0" lvl="1" indent="-285750" algn="l" defTabSz="914400" rtl="0" eaLnBrk="0" fontAlgn="base" latinLnBrk="0" hangingPunct="0">
              <a:lnSpc>
                <a:spcPct val="100000"/>
              </a:lnSpc>
              <a:spcBef>
                <a:spcPct val="0"/>
              </a:spcBef>
              <a:spcAft>
                <a:spcPct val="35000"/>
              </a:spcAft>
              <a:buClr>
                <a:srgbClr val="BB0018"/>
              </a:buClr>
              <a:buSzPct val="75000"/>
              <a:buFont typeface="Wingdings" pitchFamily="2" charset="2"/>
              <a:buChar char="n"/>
              <a:tabLst/>
              <a:defRPr/>
            </a:pPr>
            <a:r>
              <a:rPr kumimoji="0" lang="en-US" sz="1200" b="0" i="0" u="none" strike="noStrike" kern="0" cap="none" spc="0" normalizeH="0" baseline="0" noProof="0" dirty="0" smtClean="0">
                <a:ln>
                  <a:noFill/>
                </a:ln>
                <a:solidFill>
                  <a:schemeClr val="tx1"/>
                </a:solidFill>
                <a:effectLst/>
                <a:uLnTx/>
                <a:uFillTx/>
                <a:latin typeface="+mn-lt"/>
              </a:rPr>
              <a:t>Colder than 55 K. (-223° C or -369°F)</a:t>
            </a:r>
          </a:p>
          <a:p>
            <a:pPr marL="742950" marR="0" lvl="1" indent="-285750" algn="l" defTabSz="914400" rtl="0" eaLnBrk="0" fontAlgn="base" latinLnBrk="0" hangingPunct="0">
              <a:lnSpc>
                <a:spcPct val="100000"/>
              </a:lnSpc>
              <a:spcBef>
                <a:spcPct val="0"/>
              </a:spcBef>
              <a:spcAft>
                <a:spcPct val="35000"/>
              </a:spcAft>
              <a:buClr>
                <a:srgbClr val="BB0018"/>
              </a:buClr>
              <a:buSzPct val="75000"/>
              <a:buFont typeface="Wingdings" pitchFamily="2" charset="2"/>
              <a:buChar char="n"/>
              <a:tabLst/>
              <a:defRPr/>
            </a:pPr>
            <a:r>
              <a:rPr kumimoji="0" lang="en-US" sz="1200" b="0" i="0" u="none" strike="noStrike" kern="0" cap="none" spc="0" normalizeH="0" baseline="0" noProof="0" dirty="0" smtClean="0">
                <a:ln>
                  <a:noFill/>
                </a:ln>
                <a:solidFill>
                  <a:schemeClr val="tx1"/>
                </a:solidFill>
                <a:effectLst/>
                <a:uLnTx/>
                <a:uFillTx/>
                <a:latin typeface="+mn-lt"/>
              </a:rPr>
              <a:t>At ambient temperature (300K) the primary mirror would emit over 350 photons at a wavelength of 2 </a:t>
            </a:r>
            <a:r>
              <a:rPr kumimoji="0" lang="en-US" sz="1200" b="0" i="0" u="none" strike="noStrike" kern="0" cap="none" spc="0" normalizeH="0" baseline="0" noProof="0" dirty="0" smtClean="0">
                <a:ln>
                  <a:noFill/>
                </a:ln>
                <a:solidFill>
                  <a:schemeClr val="tx1"/>
                </a:solidFill>
                <a:effectLst/>
                <a:uLnTx/>
                <a:uFillTx/>
                <a:latin typeface="Symbol" pitchFamily="18" charset="2"/>
              </a:rPr>
              <a:t>m</a:t>
            </a:r>
            <a:r>
              <a:rPr kumimoji="0" lang="en-US" sz="1200" b="0" i="0" u="none" strike="noStrike" kern="0" cap="none" spc="0" normalizeH="0" baseline="0" noProof="0" dirty="0" smtClean="0">
                <a:ln>
                  <a:noFill/>
                </a:ln>
                <a:solidFill>
                  <a:schemeClr val="tx1"/>
                </a:solidFill>
                <a:effectLst/>
                <a:uLnTx/>
                <a:uFillTx/>
                <a:latin typeface="+mn-lt"/>
              </a:rPr>
              <a:t>m.</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lang="en-US" sz="1400" kern="0" noProof="0" dirty="0" smtClean="0">
                <a:latin typeface="+mn-lt"/>
              </a:rPr>
              <a:t>JWST is designed to emit less radiation than the natural background out to a wavelength of 10 </a:t>
            </a:r>
            <a:r>
              <a:rPr lang="en-US" sz="1400" kern="0" noProof="0" dirty="0" smtClean="0">
                <a:latin typeface="Symbol" pitchFamily="18" charset="2"/>
              </a:rPr>
              <a:t>m</a:t>
            </a:r>
            <a:r>
              <a:rPr lang="en-US" sz="1400" kern="0" noProof="0" dirty="0" smtClean="0">
                <a:latin typeface="+mn-lt"/>
              </a:rPr>
              <a:t>m.  To achieve this, the optics temperature must be less than 55 k.</a:t>
            </a:r>
          </a:p>
          <a:p>
            <a:pPr marL="800100" lvl="1" indent="-342900">
              <a:spcBef>
                <a:spcPct val="20000"/>
              </a:spcBef>
              <a:spcAft>
                <a:spcPct val="40000"/>
              </a:spcAft>
              <a:buClr>
                <a:srgbClr val="BB0018"/>
              </a:buClr>
              <a:buFont typeface="Wingdings" pitchFamily="2" charset="2"/>
              <a:buChar char="l"/>
            </a:pPr>
            <a:r>
              <a:rPr kumimoji="0" lang="en-US" sz="1200" b="0" i="0" u="none" strike="noStrike" kern="0" cap="none" spc="0" normalizeH="0" baseline="0" dirty="0" smtClean="0">
                <a:ln>
                  <a:noFill/>
                </a:ln>
                <a:solidFill>
                  <a:schemeClr val="tx1"/>
                </a:solidFill>
                <a:effectLst/>
                <a:uLnTx/>
                <a:uFillTx/>
                <a:latin typeface="+mn-lt"/>
                <a:ea typeface="+mn-ea"/>
                <a:cs typeface="+mn-cs"/>
              </a:rPr>
              <a:t>The</a:t>
            </a:r>
            <a:r>
              <a:rPr kumimoji="0" lang="en-US" sz="1200" b="0" i="0" u="none" strike="noStrike" kern="0" cap="none" spc="0" normalizeH="0" dirty="0" smtClean="0">
                <a:ln>
                  <a:noFill/>
                </a:ln>
                <a:solidFill>
                  <a:schemeClr val="tx1"/>
                </a:solidFill>
                <a:effectLst/>
                <a:uLnTx/>
                <a:uFillTx/>
                <a:latin typeface="+mn-lt"/>
                <a:ea typeface="+mn-ea"/>
                <a:cs typeface="+mn-cs"/>
              </a:rPr>
              <a:t> graph to the right compares the thermal emission of the Primary Mirror to that of the natural background (Zodiacal </a:t>
            </a:r>
            <a:r>
              <a:rPr lang="en-US" sz="1200" b="0" kern="0" dirty="0" smtClean="0">
                <a:latin typeface="+mn-lt"/>
              </a:rPr>
              <a:t>Li</a:t>
            </a:r>
            <a:r>
              <a:rPr kumimoji="0" lang="en-US" sz="1200" b="0" i="0" u="none" strike="noStrike" kern="0" cap="none" spc="0" normalizeH="0" dirty="0" smtClean="0">
                <a:ln>
                  <a:noFill/>
                </a:ln>
                <a:solidFill>
                  <a:schemeClr val="tx1"/>
                </a:solidFill>
                <a:effectLst/>
                <a:uLnTx/>
                <a:uFillTx/>
                <a:latin typeface="+mn-lt"/>
                <a:ea typeface="+mn-ea"/>
                <a:cs typeface="+mn-cs"/>
              </a:rPr>
              <a:t>ght ) </a:t>
            </a:r>
            <a:r>
              <a:rPr kumimoji="0" lang="en-US" sz="1200" b="0" i="0" u="none" strike="noStrike" kern="0" cap="none" spc="0" normalizeH="0" dirty="0" err="1" smtClean="0">
                <a:ln>
                  <a:noFill/>
                </a:ln>
                <a:solidFill>
                  <a:schemeClr val="tx1"/>
                </a:solidFill>
                <a:effectLst/>
                <a:uLnTx/>
                <a:uFillTx/>
                <a:latin typeface="+mn-lt"/>
                <a:ea typeface="+mn-ea"/>
                <a:cs typeface="+mn-cs"/>
              </a:rPr>
              <a:t>vs</a:t>
            </a:r>
            <a:r>
              <a:rPr kumimoji="0" lang="en-US" sz="1200" b="0" i="0" u="none" strike="noStrike" kern="0" cap="none" spc="0" normalizeH="0" dirty="0" smtClean="0">
                <a:ln>
                  <a:noFill/>
                </a:ln>
                <a:solidFill>
                  <a:schemeClr val="tx1"/>
                </a:solidFill>
                <a:effectLst/>
                <a:uLnTx/>
                <a:uFillTx/>
                <a:latin typeface="+mn-lt"/>
                <a:ea typeface="+mn-ea"/>
                <a:cs typeface="+mn-cs"/>
              </a:rPr>
              <a:t> wavelength.</a:t>
            </a:r>
          </a:p>
          <a:p>
            <a:pPr marL="342900" indent="-342900">
              <a:spcBef>
                <a:spcPct val="20000"/>
              </a:spcBef>
              <a:spcAft>
                <a:spcPct val="40000"/>
              </a:spcAft>
              <a:buClr>
                <a:srgbClr val="BB0018"/>
              </a:buClr>
              <a:buFont typeface="Wingdings" pitchFamily="2" charset="2"/>
              <a:buChar char="l"/>
            </a:pPr>
            <a:r>
              <a:rPr lang="en-US" sz="1400" kern="0" dirty="0" smtClean="0">
                <a:latin typeface="+mn-lt"/>
              </a:rPr>
              <a:t>Additionally the science Instruments detectors themselves must be cold, or they would generate electronic noise.  (Dark Current Noise).</a:t>
            </a:r>
          </a:p>
          <a:p>
            <a:pPr marL="800100" lvl="1" indent="-342900">
              <a:spcBef>
                <a:spcPct val="20000"/>
              </a:spcBef>
              <a:spcAft>
                <a:spcPct val="40000"/>
              </a:spcAft>
              <a:buClr>
                <a:srgbClr val="BB0018"/>
              </a:buClr>
              <a:buFont typeface="Wingdings" pitchFamily="2" charset="2"/>
              <a:buChar char="l"/>
            </a:pPr>
            <a:r>
              <a:rPr kumimoji="0" lang="en-US" sz="1200" b="0" i="0" u="none" strike="noStrike" kern="0" cap="none" spc="0" normalizeH="0" baseline="0" noProof="0" dirty="0" smtClean="0">
                <a:ln>
                  <a:noFill/>
                </a:ln>
                <a:solidFill>
                  <a:schemeClr val="tx1"/>
                </a:solidFill>
                <a:effectLst/>
                <a:uLnTx/>
                <a:uFillTx/>
                <a:latin typeface="+mn-lt"/>
                <a:ea typeface="+mn-ea"/>
                <a:cs typeface="+mn-cs"/>
              </a:rPr>
              <a:t>The Near Infrared detectors are </a:t>
            </a:r>
            <a:r>
              <a:rPr kumimoji="0" lang="en-US" sz="1200" b="0" i="0" u="none" strike="noStrike" kern="0" cap="none" spc="0" normalizeH="0" baseline="0" noProof="0" dirty="0" err="1" smtClean="0">
                <a:ln>
                  <a:noFill/>
                </a:ln>
                <a:solidFill>
                  <a:schemeClr val="tx1"/>
                </a:solidFill>
                <a:effectLst/>
                <a:uLnTx/>
                <a:uFillTx/>
                <a:latin typeface="+mn-lt"/>
                <a:ea typeface="+mn-ea"/>
                <a:cs typeface="+mn-cs"/>
              </a:rPr>
              <a:t>HgCdTel</a:t>
            </a:r>
            <a:r>
              <a:rPr kumimoji="0" lang="en-US" sz="1200" b="0" i="0" u="none" strike="noStrike" kern="0" cap="none" spc="0" normalizeH="0" baseline="0" noProof="0" dirty="0" smtClean="0">
                <a:ln>
                  <a:noFill/>
                </a:ln>
                <a:solidFill>
                  <a:schemeClr val="tx1"/>
                </a:solidFill>
                <a:effectLst/>
                <a:uLnTx/>
                <a:uFillTx/>
                <a:latin typeface="+mn-lt"/>
                <a:ea typeface="+mn-ea"/>
                <a:cs typeface="+mn-cs"/>
              </a:rPr>
              <a:t> detectors</a:t>
            </a:r>
            <a:r>
              <a:rPr kumimoji="0" lang="en-US" sz="1200" b="0" i="0" u="none" strike="noStrike" kern="0" cap="none" spc="0" normalizeH="0" noProof="0" dirty="0" smtClean="0">
                <a:ln>
                  <a:noFill/>
                </a:ln>
                <a:solidFill>
                  <a:schemeClr val="tx1"/>
                </a:solidFill>
                <a:effectLst/>
                <a:uLnTx/>
                <a:uFillTx/>
                <a:latin typeface="+mn-lt"/>
                <a:ea typeface="+mn-ea"/>
                <a:cs typeface="+mn-cs"/>
              </a:rPr>
              <a:t> and must operate colder than 40K.</a:t>
            </a:r>
          </a:p>
          <a:p>
            <a:pPr marL="800100" lvl="1" indent="-342900">
              <a:spcBef>
                <a:spcPct val="20000"/>
              </a:spcBef>
              <a:spcAft>
                <a:spcPct val="40000"/>
              </a:spcAft>
              <a:buClr>
                <a:srgbClr val="BB0018"/>
              </a:buClr>
              <a:buFont typeface="Wingdings" pitchFamily="2" charset="2"/>
              <a:buChar char="l"/>
            </a:pPr>
            <a:r>
              <a:rPr lang="en-US" sz="1200" b="0" kern="0" baseline="0" dirty="0" smtClean="0">
                <a:latin typeface="+mn-lt"/>
              </a:rPr>
              <a:t>The</a:t>
            </a:r>
            <a:r>
              <a:rPr lang="en-US" sz="1200" b="0" kern="0" dirty="0" smtClean="0">
                <a:latin typeface="+mn-lt"/>
              </a:rPr>
              <a:t> Mid Infrared detector is </a:t>
            </a:r>
            <a:r>
              <a:rPr lang="en-US" sz="1200" b="0" kern="0" dirty="0" err="1" smtClean="0">
                <a:latin typeface="+mn-lt"/>
              </a:rPr>
              <a:t>Si:As</a:t>
            </a:r>
            <a:r>
              <a:rPr lang="en-US" sz="1200" b="0" kern="0" dirty="0" smtClean="0">
                <a:latin typeface="+mn-lt"/>
              </a:rPr>
              <a:t> and must operate at 6K.</a:t>
            </a:r>
            <a:endParaRPr kumimoji="0" lang="en-US" sz="1200" b="0" i="0" u="none" strike="noStrike" kern="0" cap="none" spc="0" normalizeH="0" baseline="0" noProof="0" dirty="0" smtClean="0">
              <a:ln>
                <a:noFill/>
              </a:ln>
              <a:solidFill>
                <a:schemeClr val="tx1"/>
              </a:solidFill>
              <a:effectLst/>
              <a:uLnTx/>
              <a:uFillTx/>
              <a:latin typeface="+mn-lt"/>
              <a:ea typeface="+mn-ea"/>
              <a:cs typeface="+mn-cs"/>
            </a:endParaRPr>
          </a:p>
        </p:txBody>
      </p:sp>
      <p:grpSp>
        <p:nvGrpSpPr>
          <p:cNvPr id="3" name="Group 13"/>
          <p:cNvGrpSpPr/>
          <p:nvPr/>
        </p:nvGrpSpPr>
        <p:grpSpPr>
          <a:xfrm>
            <a:off x="4523503" y="1292122"/>
            <a:ext cx="4401014" cy="4332233"/>
            <a:chOff x="4523503" y="895066"/>
            <a:chExt cx="4401014" cy="4332233"/>
          </a:xfrm>
        </p:grpSpPr>
        <p:pic>
          <p:nvPicPr>
            <p:cNvPr id="229379" name="Picture 3"/>
            <p:cNvPicPr>
              <a:picLocks noChangeAspect="1" noChangeArrowheads="1"/>
            </p:cNvPicPr>
            <p:nvPr/>
          </p:nvPicPr>
          <p:blipFill>
            <a:blip r:embed="rId2" cstate="print"/>
            <a:srcRect l="28450" t="4902" b="10716"/>
            <a:stretch>
              <a:fillRect/>
            </a:stretch>
          </p:blipFill>
          <p:spPr bwMode="auto">
            <a:xfrm>
              <a:off x="4692325" y="1106904"/>
              <a:ext cx="4232192" cy="3946358"/>
            </a:xfrm>
            <a:prstGeom prst="rect">
              <a:avLst/>
            </a:prstGeom>
            <a:noFill/>
            <a:ln w="9525">
              <a:noFill/>
              <a:miter lim="800000"/>
              <a:headEnd/>
              <a:tailEnd/>
            </a:ln>
            <a:effectLst/>
          </p:spPr>
        </p:pic>
        <p:sp>
          <p:nvSpPr>
            <p:cNvPr id="6" name="TextBox 5"/>
            <p:cNvSpPr txBox="1"/>
            <p:nvPr/>
          </p:nvSpPr>
          <p:spPr>
            <a:xfrm>
              <a:off x="6485021" y="4981078"/>
              <a:ext cx="1277914" cy="246221"/>
            </a:xfrm>
            <a:prstGeom prst="rect">
              <a:avLst/>
            </a:prstGeom>
            <a:noFill/>
          </p:spPr>
          <p:txBody>
            <a:bodyPr wrap="none" rtlCol="0">
              <a:spAutoFit/>
            </a:bodyPr>
            <a:lstStyle/>
            <a:p>
              <a:r>
                <a:rPr lang="en-US" dirty="0" smtClean="0"/>
                <a:t>Wavelength (microns)</a:t>
              </a:r>
              <a:endParaRPr lang="en-US" dirty="0"/>
            </a:p>
          </p:txBody>
        </p:sp>
        <p:sp>
          <p:nvSpPr>
            <p:cNvPr id="7" name="TextBox 6"/>
            <p:cNvSpPr txBox="1"/>
            <p:nvPr/>
          </p:nvSpPr>
          <p:spPr>
            <a:xfrm rot="16200000">
              <a:off x="3982009" y="2911648"/>
              <a:ext cx="1329210" cy="246221"/>
            </a:xfrm>
            <a:prstGeom prst="rect">
              <a:avLst/>
            </a:prstGeom>
            <a:noFill/>
          </p:spPr>
          <p:txBody>
            <a:bodyPr wrap="none" rtlCol="0">
              <a:spAutoFit/>
            </a:bodyPr>
            <a:lstStyle/>
            <a:p>
              <a:r>
                <a:rPr lang="en-US" dirty="0" smtClean="0"/>
                <a:t>Radiance (</a:t>
              </a:r>
              <a:r>
                <a:rPr lang="en-US" dirty="0" err="1" smtClean="0"/>
                <a:t>MJksy</a:t>
              </a:r>
              <a:r>
                <a:rPr lang="en-US" dirty="0" smtClean="0"/>
                <a:t>/ </a:t>
              </a:r>
              <a:r>
                <a:rPr lang="en-US" dirty="0" err="1" smtClean="0"/>
                <a:t>Ster</a:t>
              </a:r>
              <a:r>
                <a:rPr lang="en-US" dirty="0" smtClean="0"/>
                <a:t>)</a:t>
              </a:r>
              <a:endParaRPr lang="en-US" dirty="0"/>
            </a:p>
          </p:txBody>
        </p:sp>
        <p:sp>
          <p:nvSpPr>
            <p:cNvPr id="8" name="TextBox 7"/>
            <p:cNvSpPr txBox="1"/>
            <p:nvPr/>
          </p:nvSpPr>
          <p:spPr>
            <a:xfrm>
              <a:off x="5217694" y="895066"/>
              <a:ext cx="3474028" cy="246221"/>
            </a:xfrm>
            <a:prstGeom prst="rect">
              <a:avLst/>
            </a:prstGeom>
            <a:noFill/>
          </p:spPr>
          <p:txBody>
            <a:bodyPr wrap="none" rtlCol="0">
              <a:spAutoFit/>
            </a:bodyPr>
            <a:lstStyle/>
            <a:p>
              <a:r>
                <a:rPr lang="en-US" dirty="0" smtClean="0"/>
                <a:t>Thermal Emission of the Primary Mirror and The </a:t>
              </a:r>
              <a:r>
                <a:rPr lang="en-US" dirty="0" err="1" smtClean="0"/>
                <a:t>Zodi</a:t>
              </a:r>
              <a:r>
                <a:rPr lang="en-US" dirty="0" smtClean="0"/>
                <a:t> Background</a:t>
              </a:r>
              <a:endParaRPr lang="en-US" dirty="0"/>
            </a:p>
          </p:txBody>
        </p:sp>
        <p:sp>
          <p:nvSpPr>
            <p:cNvPr id="12" name="TextBox 11"/>
            <p:cNvSpPr txBox="1"/>
            <p:nvPr/>
          </p:nvSpPr>
          <p:spPr>
            <a:xfrm>
              <a:off x="5907505" y="3549316"/>
              <a:ext cx="910827" cy="246221"/>
            </a:xfrm>
            <a:prstGeom prst="rect">
              <a:avLst/>
            </a:prstGeom>
            <a:noFill/>
          </p:spPr>
          <p:txBody>
            <a:bodyPr wrap="none" rtlCol="0">
              <a:spAutoFit/>
            </a:bodyPr>
            <a:lstStyle/>
            <a:p>
              <a:r>
                <a:rPr lang="en-US" dirty="0" smtClean="0"/>
                <a:t>Primary Mirror</a:t>
              </a:r>
              <a:endParaRPr lang="en-US" dirty="0"/>
            </a:p>
          </p:txBody>
        </p:sp>
        <p:sp>
          <p:nvSpPr>
            <p:cNvPr id="13" name="TextBox 12"/>
            <p:cNvSpPr txBox="1"/>
            <p:nvPr/>
          </p:nvSpPr>
          <p:spPr>
            <a:xfrm>
              <a:off x="5459571" y="1544479"/>
              <a:ext cx="1247457" cy="246221"/>
            </a:xfrm>
            <a:prstGeom prst="rect">
              <a:avLst/>
            </a:prstGeom>
            <a:noFill/>
          </p:spPr>
          <p:txBody>
            <a:bodyPr wrap="none" rtlCol="0">
              <a:spAutoFit/>
            </a:bodyPr>
            <a:lstStyle/>
            <a:p>
              <a:r>
                <a:rPr lang="en-US" dirty="0" smtClean="0"/>
                <a:t>Zodiacal Background</a:t>
              </a:r>
              <a:endParaRPr lang="en-US" dirty="0"/>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 and Challenges</a:t>
            </a:r>
            <a:endParaRPr lang="en-US" dirty="0"/>
          </a:p>
        </p:txBody>
      </p:sp>
      <p:sp>
        <p:nvSpPr>
          <p:cNvPr id="3" name="Content Placeholder 2"/>
          <p:cNvSpPr>
            <a:spLocks noGrp="1"/>
          </p:cNvSpPr>
          <p:nvPr>
            <p:ph idx="1"/>
          </p:nvPr>
        </p:nvSpPr>
        <p:spPr/>
        <p:txBody>
          <a:bodyPr/>
          <a:lstStyle/>
          <a:p>
            <a:r>
              <a:rPr lang="en-US" dirty="0" smtClean="0"/>
              <a:t>Abstract:  This presentation will give an overview of the JWST system and describe some of the more unique systems engineering challenges of this “first of its kind” mission. The presentation will also describe some of the systems engineering techniques used by the team to address these challenges to achieve launch readiness in 2018.</a:t>
            </a:r>
          </a:p>
          <a:p>
            <a:r>
              <a:rPr lang="en-US" dirty="0" smtClean="0"/>
              <a:t>Present an overview of the James Webb Space Telescope via the frame work of the Systems Engineering Process.</a:t>
            </a:r>
          </a:p>
          <a:p>
            <a:pPr lvl="1"/>
            <a:r>
              <a:rPr lang="en-US" dirty="0" smtClean="0"/>
              <a:t>Project Overview</a:t>
            </a:r>
          </a:p>
          <a:p>
            <a:pPr lvl="1"/>
            <a:r>
              <a:rPr lang="en-US" dirty="0" smtClean="0"/>
              <a:t>Science Objectives</a:t>
            </a:r>
          </a:p>
          <a:p>
            <a:pPr lvl="1"/>
            <a:r>
              <a:rPr lang="en-US" dirty="0" smtClean="0"/>
              <a:t>Requirements</a:t>
            </a:r>
          </a:p>
          <a:p>
            <a:pPr lvl="1"/>
            <a:r>
              <a:rPr lang="en-US" dirty="0" smtClean="0"/>
              <a:t>Design and Performance</a:t>
            </a:r>
          </a:p>
          <a:p>
            <a:pPr lvl="1"/>
            <a:r>
              <a:rPr lang="en-US" dirty="0" smtClean="0"/>
              <a:t>Technology Development, Challenges and Risk</a:t>
            </a:r>
          </a:p>
          <a:p>
            <a:pPr lvl="1"/>
            <a:r>
              <a:rPr lang="en-US" dirty="0" smtClean="0"/>
              <a:t>Verification</a:t>
            </a:r>
          </a:p>
          <a:p>
            <a:pPr lvl="1"/>
            <a:r>
              <a:rPr lang="en-US" dirty="0" smtClean="0"/>
              <a:t>Status and Summary </a:t>
            </a:r>
          </a:p>
          <a:p>
            <a:pPr lvl="1"/>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4"/>
          <p:cNvGrpSpPr/>
          <p:nvPr/>
        </p:nvGrpSpPr>
        <p:grpSpPr>
          <a:xfrm>
            <a:off x="4927727" y="4339346"/>
            <a:ext cx="3768826" cy="2391793"/>
            <a:chOff x="4927727" y="4339346"/>
            <a:chExt cx="3768826" cy="2391793"/>
          </a:xfrm>
        </p:grpSpPr>
        <p:pic>
          <p:nvPicPr>
            <p:cNvPr id="5" name="Picture 2"/>
            <p:cNvPicPr>
              <a:picLocks noChangeAspect="1" noChangeArrowheads="1"/>
            </p:cNvPicPr>
            <p:nvPr/>
          </p:nvPicPr>
          <p:blipFill>
            <a:blip r:embed="rId3" cstate="print"/>
            <a:srcRect/>
            <a:stretch>
              <a:fillRect/>
            </a:stretch>
          </p:blipFill>
          <p:spPr bwMode="auto">
            <a:xfrm>
              <a:off x="6010656" y="4375616"/>
              <a:ext cx="1674559" cy="2299503"/>
            </a:xfrm>
            <a:prstGeom prst="rect">
              <a:avLst/>
            </a:prstGeom>
            <a:noFill/>
          </p:spPr>
        </p:pic>
        <p:cxnSp>
          <p:nvCxnSpPr>
            <p:cNvPr id="8" name="Straight Arrow Connector 7"/>
            <p:cNvCxnSpPr/>
            <p:nvPr/>
          </p:nvCxnSpPr>
          <p:spPr bwMode="auto">
            <a:xfrm>
              <a:off x="5144453" y="4657344"/>
              <a:ext cx="963168" cy="0"/>
            </a:xfrm>
            <a:prstGeom prst="straightConnector1">
              <a:avLst/>
            </a:prstGeom>
            <a:solidFill>
              <a:schemeClr val="accent1"/>
            </a:solidFill>
            <a:ln w="76200" cap="flat" cmpd="sng" algn="ctr">
              <a:solidFill>
                <a:srgbClr val="FFC000"/>
              </a:solidFill>
              <a:prstDash val="solid"/>
              <a:round/>
              <a:headEnd type="none" w="med" len="med"/>
              <a:tailEnd type="triangle" w="med" len="med"/>
            </a:ln>
            <a:effectLst/>
          </p:spPr>
        </p:cxnSp>
        <p:cxnSp>
          <p:nvCxnSpPr>
            <p:cNvPr id="9" name="Straight Arrow Connector 8"/>
            <p:cNvCxnSpPr/>
            <p:nvPr/>
          </p:nvCxnSpPr>
          <p:spPr bwMode="auto">
            <a:xfrm>
              <a:off x="5144453" y="5079492"/>
              <a:ext cx="963168" cy="0"/>
            </a:xfrm>
            <a:prstGeom prst="straightConnector1">
              <a:avLst/>
            </a:prstGeom>
            <a:solidFill>
              <a:schemeClr val="accent1"/>
            </a:solidFill>
            <a:ln w="76200" cap="flat" cmpd="sng" algn="ctr">
              <a:solidFill>
                <a:srgbClr val="FFC000"/>
              </a:solidFill>
              <a:prstDash val="solid"/>
              <a:round/>
              <a:headEnd type="none" w="med" len="med"/>
              <a:tailEnd type="triangle" w="med" len="med"/>
            </a:ln>
            <a:effectLst/>
          </p:spPr>
        </p:cxnSp>
        <p:cxnSp>
          <p:nvCxnSpPr>
            <p:cNvPr id="11" name="Straight Arrow Connector 10"/>
            <p:cNvCxnSpPr/>
            <p:nvPr/>
          </p:nvCxnSpPr>
          <p:spPr bwMode="auto">
            <a:xfrm>
              <a:off x="5144453" y="5923788"/>
              <a:ext cx="963168" cy="0"/>
            </a:xfrm>
            <a:prstGeom prst="straightConnector1">
              <a:avLst/>
            </a:prstGeom>
            <a:solidFill>
              <a:schemeClr val="accent1"/>
            </a:solidFill>
            <a:ln w="76200" cap="flat" cmpd="sng" algn="ctr">
              <a:solidFill>
                <a:srgbClr val="FFC000"/>
              </a:solidFill>
              <a:prstDash val="solid"/>
              <a:round/>
              <a:headEnd type="none" w="med" len="med"/>
              <a:tailEnd type="triangle" w="med" len="med"/>
            </a:ln>
            <a:effectLst/>
          </p:spPr>
        </p:cxnSp>
        <p:cxnSp>
          <p:nvCxnSpPr>
            <p:cNvPr id="12" name="Straight Arrow Connector 11"/>
            <p:cNvCxnSpPr/>
            <p:nvPr/>
          </p:nvCxnSpPr>
          <p:spPr bwMode="auto">
            <a:xfrm>
              <a:off x="5144453" y="6345936"/>
              <a:ext cx="963168" cy="0"/>
            </a:xfrm>
            <a:prstGeom prst="straightConnector1">
              <a:avLst/>
            </a:prstGeom>
            <a:solidFill>
              <a:schemeClr val="accent1"/>
            </a:solidFill>
            <a:ln w="76200" cap="flat" cmpd="sng" algn="ctr">
              <a:solidFill>
                <a:srgbClr val="FFC000"/>
              </a:solidFill>
              <a:prstDash val="solid"/>
              <a:round/>
              <a:headEnd type="none" w="med" len="med"/>
              <a:tailEnd type="triangle" w="med" len="med"/>
            </a:ln>
            <a:effectLst/>
          </p:spPr>
        </p:cxnSp>
        <p:sp>
          <p:nvSpPr>
            <p:cNvPr id="13" name="TextBox 12"/>
            <p:cNvSpPr txBox="1"/>
            <p:nvPr/>
          </p:nvSpPr>
          <p:spPr>
            <a:xfrm>
              <a:off x="7274369" y="4339346"/>
              <a:ext cx="1422184" cy="461665"/>
            </a:xfrm>
            <a:prstGeom prst="rect">
              <a:avLst/>
            </a:prstGeom>
            <a:noFill/>
          </p:spPr>
          <p:txBody>
            <a:bodyPr wrap="none" rtlCol="0">
              <a:spAutoFit/>
            </a:bodyPr>
            <a:lstStyle/>
            <a:p>
              <a:r>
                <a:rPr lang="en-US" sz="1200" dirty="0" smtClean="0"/>
                <a:t>Telescope and</a:t>
              </a:r>
            </a:p>
            <a:p>
              <a:r>
                <a:rPr lang="en-US" sz="1200" dirty="0" smtClean="0"/>
                <a:t>Science Instruments</a:t>
              </a:r>
              <a:endParaRPr lang="en-US" sz="1200" dirty="0"/>
            </a:p>
          </p:txBody>
        </p:sp>
        <p:sp>
          <p:nvSpPr>
            <p:cNvPr id="14" name="TextBox 13"/>
            <p:cNvSpPr txBox="1"/>
            <p:nvPr/>
          </p:nvSpPr>
          <p:spPr>
            <a:xfrm>
              <a:off x="5749760" y="6454140"/>
              <a:ext cx="788999" cy="276999"/>
            </a:xfrm>
            <a:prstGeom prst="rect">
              <a:avLst/>
            </a:prstGeom>
            <a:noFill/>
          </p:spPr>
          <p:txBody>
            <a:bodyPr wrap="none" rtlCol="0">
              <a:spAutoFit/>
            </a:bodyPr>
            <a:lstStyle/>
            <a:p>
              <a:r>
                <a:rPr lang="en-US" sz="1200" dirty="0" smtClean="0"/>
                <a:t>Sunshield</a:t>
              </a:r>
            </a:p>
          </p:txBody>
        </p:sp>
        <p:sp>
          <p:nvSpPr>
            <p:cNvPr id="15" name="TextBox 14"/>
            <p:cNvSpPr txBox="1"/>
            <p:nvPr/>
          </p:nvSpPr>
          <p:spPr>
            <a:xfrm>
              <a:off x="4927727" y="5231521"/>
              <a:ext cx="1016881" cy="461665"/>
            </a:xfrm>
            <a:prstGeom prst="rect">
              <a:avLst/>
            </a:prstGeom>
            <a:noFill/>
          </p:spPr>
          <p:txBody>
            <a:bodyPr wrap="none" rtlCol="0">
              <a:spAutoFit/>
            </a:bodyPr>
            <a:lstStyle/>
            <a:p>
              <a:r>
                <a:rPr lang="en-US" sz="1200" dirty="0" smtClean="0"/>
                <a:t>Sun Light</a:t>
              </a:r>
            </a:p>
            <a:p>
              <a:r>
                <a:rPr lang="en-US" sz="1200" dirty="0" smtClean="0"/>
                <a:t>200,000 Watts</a:t>
              </a:r>
            </a:p>
          </p:txBody>
        </p:sp>
        <p:sp>
          <p:nvSpPr>
            <p:cNvPr id="20" name="Freeform 19"/>
            <p:cNvSpPr/>
            <p:nvPr/>
          </p:nvSpPr>
          <p:spPr bwMode="auto">
            <a:xfrm>
              <a:off x="7388352" y="4840224"/>
              <a:ext cx="365760" cy="256032"/>
            </a:xfrm>
            <a:custGeom>
              <a:avLst/>
              <a:gdLst>
                <a:gd name="connsiteX0" fmla="*/ 365760 w 365760"/>
                <a:gd name="connsiteY0" fmla="*/ 0 h 256032"/>
                <a:gd name="connsiteX1" fmla="*/ 353568 w 365760"/>
                <a:gd name="connsiteY1" fmla="*/ 146304 h 256032"/>
                <a:gd name="connsiteX2" fmla="*/ 0 w 365760"/>
                <a:gd name="connsiteY2" fmla="*/ 256032 h 256032"/>
              </a:gdLst>
              <a:ahLst/>
              <a:cxnLst>
                <a:cxn ang="0">
                  <a:pos x="connsiteX0" y="connsiteY0"/>
                </a:cxn>
                <a:cxn ang="0">
                  <a:pos x="connsiteX1" y="connsiteY1"/>
                </a:cxn>
                <a:cxn ang="0">
                  <a:pos x="connsiteX2" y="connsiteY2"/>
                </a:cxn>
              </a:cxnLst>
              <a:rect l="l" t="t" r="r" b="b"/>
              <a:pathLst>
                <a:path w="365760" h="256032">
                  <a:moveTo>
                    <a:pt x="365760" y="0"/>
                  </a:moveTo>
                  <a:lnTo>
                    <a:pt x="353568" y="146304"/>
                  </a:lnTo>
                  <a:lnTo>
                    <a:pt x="0" y="256032"/>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3" name="Freeform 22"/>
            <p:cNvSpPr/>
            <p:nvPr/>
          </p:nvSpPr>
          <p:spPr bwMode="auto">
            <a:xfrm>
              <a:off x="6156960" y="6096000"/>
              <a:ext cx="390144" cy="365760"/>
            </a:xfrm>
            <a:custGeom>
              <a:avLst/>
              <a:gdLst>
                <a:gd name="connsiteX0" fmla="*/ 0 w 390144"/>
                <a:gd name="connsiteY0" fmla="*/ 365760 h 365760"/>
                <a:gd name="connsiteX1" fmla="*/ 0 w 390144"/>
                <a:gd name="connsiteY1" fmla="*/ 195072 h 365760"/>
                <a:gd name="connsiteX2" fmla="*/ 390144 w 390144"/>
                <a:gd name="connsiteY2" fmla="*/ 0 h 365760"/>
              </a:gdLst>
              <a:ahLst/>
              <a:cxnLst>
                <a:cxn ang="0">
                  <a:pos x="connsiteX0" y="connsiteY0"/>
                </a:cxn>
                <a:cxn ang="0">
                  <a:pos x="connsiteX1" y="connsiteY1"/>
                </a:cxn>
                <a:cxn ang="0">
                  <a:pos x="connsiteX2" y="connsiteY2"/>
                </a:cxn>
              </a:cxnLst>
              <a:rect l="l" t="t" r="r" b="b"/>
              <a:pathLst>
                <a:path w="390144" h="365760">
                  <a:moveTo>
                    <a:pt x="0" y="365760"/>
                  </a:moveTo>
                  <a:lnTo>
                    <a:pt x="0" y="195072"/>
                  </a:lnTo>
                  <a:lnTo>
                    <a:pt x="390144" y="0"/>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2" name="Title 1"/>
          <p:cNvSpPr>
            <a:spLocks noGrp="1"/>
          </p:cNvSpPr>
          <p:nvPr>
            <p:ph type="title"/>
          </p:nvPr>
        </p:nvSpPr>
        <p:spPr/>
        <p:txBody>
          <a:bodyPr/>
          <a:lstStyle/>
          <a:p>
            <a:r>
              <a:rPr lang="en-US" dirty="0" smtClean="0"/>
              <a:t>Cooling JWST</a:t>
            </a:r>
            <a:endParaRPr lang="en-US" dirty="0"/>
          </a:p>
        </p:txBody>
      </p:sp>
      <p:sp>
        <p:nvSpPr>
          <p:cNvPr id="3" name="Content Placeholder 2"/>
          <p:cNvSpPr>
            <a:spLocks noGrp="1"/>
          </p:cNvSpPr>
          <p:nvPr>
            <p:ph sz="half" idx="1"/>
          </p:nvPr>
        </p:nvSpPr>
        <p:spPr>
          <a:xfrm>
            <a:off x="230315" y="761784"/>
            <a:ext cx="4321175" cy="5486400"/>
          </a:xfrm>
        </p:spPr>
        <p:txBody>
          <a:bodyPr/>
          <a:lstStyle/>
          <a:p>
            <a:r>
              <a:rPr lang="en-US" sz="1400" dirty="0" smtClean="0"/>
              <a:t>A 6-meter telescope and its instruments are too big to refrigerate.  Therefore we must allow them to cool down “passively” . </a:t>
            </a:r>
          </a:p>
          <a:p>
            <a:pPr lvl="1"/>
            <a:r>
              <a:rPr lang="en-US" sz="1200" dirty="0" smtClean="0"/>
              <a:t>Get it far away from local heat sources, (The Earth, (300K) and the Moon)</a:t>
            </a:r>
          </a:p>
          <a:p>
            <a:pPr lvl="1"/>
            <a:r>
              <a:rPr lang="en-US" sz="1200" dirty="0" smtClean="0"/>
              <a:t>Keep sunlight off the telescope and instruments</a:t>
            </a:r>
          </a:p>
          <a:p>
            <a:r>
              <a:rPr lang="en-US" sz="1400" dirty="0" smtClean="0"/>
              <a:t>Locate the telescope at a point in space called the 2</a:t>
            </a:r>
            <a:r>
              <a:rPr lang="en-US" sz="1400" baseline="30000" dirty="0" smtClean="0"/>
              <a:t>nd</a:t>
            </a:r>
            <a:r>
              <a:rPr lang="en-US" sz="1400" dirty="0" smtClean="0"/>
              <a:t> </a:t>
            </a:r>
            <a:r>
              <a:rPr lang="en-US" sz="1400" dirty="0" err="1" smtClean="0"/>
              <a:t>Lagrangian</a:t>
            </a:r>
            <a:r>
              <a:rPr lang="en-US" sz="1400" dirty="0" smtClean="0"/>
              <a:t> Point.  This is a stable point 1.5 million km from the Earth opposite the Sun.</a:t>
            </a:r>
          </a:p>
          <a:p>
            <a:pPr lvl="1"/>
            <a:r>
              <a:rPr lang="en-US" sz="1200" dirty="0" smtClean="0"/>
              <a:t>The sun, earth and moon are always on the same side of the observatory.</a:t>
            </a:r>
          </a:p>
          <a:p>
            <a:r>
              <a:rPr lang="en-US" sz="1400" dirty="0" smtClean="0"/>
              <a:t>A sunshield (umbrella) can shade the telescope from all 3 of these bodies.</a:t>
            </a:r>
          </a:p>
          <a:p>
            <a:pPr lvl="1"/>
            <a:r>
              <a:rPr lang="en-US" sz="1200" dirty="0" smtClean="0"/>
              <a:t>This sunshield can also shade the telescope from those electronics that must run hot.</a:t>
            </a:r>
          </a:p>
          <a:p>
            <a:r>
              <a:rPr lang="en-US" sz="1400" dirty="0" smtClean="0"/>
              <a:t>The NIR detectors are cooled by dedicated radiators which dump their dissipated power directly to cold space.  (Cold Space is 7K)</a:t>
            </a:r>
          </a:p>
          <a:p>
            <a:r>
              <a:rPr lang="en-US" sz="1400" dirty="0" smtClean="0"/>
              <a:t>The MIR detector must be cooled actively by a </a:t>
            </a:r>
            <a:r>
              <a:rPr lang="en-US" sz="1400" dirty="0" err="1" smtClean="0"/>
              <a:t>cryo</a:t>
            </a:r>
            <a:r>
              <a:rPr lang="en-US" sz="1400" dirty="0" smtClean="0"/>
              <a:t>-cooler to 6K.</a:t>
            </a:r>
          </a:p>
        </p:txBody>
      </p:sp>
      <p:pic>
        <p:nvPicPr>
          <p:cNvPr id="4" name="Picture 5" descr="NGSTl2"/>
          <p:cNvPicPr>
            <a:picLocks noChangeAspect="1" noChangeArrowheads="1"/>
          </p:cNvPicPr>
          <p:nvPr/>
        </p:nvPicPr>
        <p:blipFill>
          <a:blip r:embed="rId4" cstate="print"/>
          <a:srcRect/>
          <a:stretch>
            <a:fillRect/>
          </a:stretch>
        </p:blipFill>
        <p:spPr bwMode="auto">
          <a:xfrm>
            <a:off x="4646613" y="858391"/>
            <a:ext cx="3759274" cy="3208927"/>
          </a:xfrm>
          <a:prstGeom prst="rect">
            <a:avLst/>
          </a:prstGeom>
          <a:noFill/>
          <a:ln w="28575">
            <a:solidFill>
              <a:schemeClr val="tx1"/>
            </a:solidFill>
            <a:miter lim="800000"/>
            <a:headEnd/>
            <a:tailEnd/>
          </a:ln>
        </p:spPr>
      </p:pic>
      <p:grpSp>
        <p:nvGrpSpPr>
          <p:cNvPr id="7" name="Group 25"/>
          <p:cNvGrpSpPr/>
          <p:nvPr/>
        </p:nvGrpSpPr>
        <p:grpSpPr>
          <a:xfrm>
            <a:off x="7065485" y="5295678"/>
            <a:ext cx="1565182" cy="951726"/>
            <a:chOff x="7065485" y="5295678"/>
            <a:chExt cx="1565182" cy="951726"/>
          </a:xfrm>
        </p:grpSpPr>
        <p:sp>
          <p:nvSpPr>
            <p:cNvPr id="16" name="TextBox 15"/>
            <p:cNvSpPr txBox="1"/>
            <p:nvPr/>
          </p:nvSpPr>
          <p:spPr>
            <a:xfrm>
              <a:off x="7065485" y="5785739"/>
              <a:ext cx="1237839" cy="461665"/>
            </a:xfrm>
            <a:prstGeom prst="rect">
              <a:avLst/>
            </a:prstGeom>
            <a:noFill/>
          </p:spPr>
          <p:txBody>
            <a:bodyPr wrap="none" rtlCol="0">
              <a:spAutoFit/>
            </a:bodyPr>
            <a:lstStyle/>
            <a:p>
              <a:r>
                <a:rPr lang="en-US" sz="1200" dirty="0" smtClean="0"/>
                <a:t>Radiators to</a:t>
              </a:r>
            </a:p>
            <a:p>
              <a:r>
                <a:rPr lang="en-US" sz="1200" dirty="0" smtClean="0"/>
                <a:t>Cool the Detector</a:t>
              </a:r>
            </a:p>
          </p:txBody>
        </p:sp>
        <p:cxnSp>
          <p:nvCxnSpPr>
            <p:cNvPr id="17" name="Straight Arrow Connector 16"/>
            <p:cNvCxnSpPr/>
            <p:nvPr/>
          </p:nvCxnSpPr>
          <p:spPr bwMode="auto">
            <a:xfrm>
              <a:off x="7369493" y="5448935"/>
              <a:ext cx="494347" cy="0"/>
            </a:xfrm>
            <a:prstGeom prst="straightConnector1">
              <a:avLst/>
            </a:prstGeom>
            <a:solidFill>
              <a:schemeClr val="accent1"/>
            </a:solidFill>
            <a:ln w="76200" cap="flat" cmpd="sng" algn="ctr">
              <a:solidFill>
                <a:srgbClr val="FF8792"/>
              </a:solidFill>
              <a:prstDash val="solid"/>
              <a:round/>
              <a:headEnd type="none" w="med" len="med"/>
              <a:tailEnd type="triangle" w="med" len="med"/>
            </a:ln>
            <a:effectLst/>
          </p:spPr>
        </p:cxnSp>
        <p:sp>
          <p:nvSpPr>
            <p:cNvPr id="19" name="TextBox 18"/>
            <p:cNvSpPr txBox="1"/>
            <p:nvPr/>
          </p:nvSpPr>
          <p:spPr>
            <a:xfrm>
              <a:off x="7790116" y="5295678"/>
              <a:ext cx="840551" cy="276999"/>
            </a:xfrm>
            <a:prstGeom prst="rect">
              <a:avLst/>
            </a:prstGeom>
            <a:noFill/>
          </p:spPr>
          <p:txBody>
            <a:bodyPr wrap="none" rtlCol="0">
              <a:spAutoFit/>
            </a:bodyPr>
            <a:lstStyle/>
            <a:p>
              <a:r>
                <a:rPr lang="en-US" sz="1200" dirty="0" smtClean="0"/>
                <a:t>.0.85 Watts</a:t>
              </a:r>
              <a:endParaRPr lang="en-US" sz="1200" dirty="0"/>
            </a:p>
          </p:txBody>
        </p:sp>
        <p:sp>
          <p:nvSpPr>
            <p:cNvPr id="22" name="Freeform 21"/>
            <p:cNvSpPr/>
            <p:nvPr/>
          </p:nvSpPr>
          <p:spPr bwMode="auto">
            <a:xfrm>
              <a:off x="7242048" y="5474208"/>
              <a:ext cx="280416" cy="304800"/>
            </a:xfrm>
            <a:custGeom>
              <a:avLst/>
              <a:gdLst>
                <a:gd name="connsiteX0" fmla="*/ 268224 w 280416"/>
                <a:gd name="connsiteY0" fmla="*/ 304800 h 304800"/>
                <a:gd name="connsiteX1" fmla="*/ 280416 w 280416"/>
                <a:gd name="connsiteY1" fmla="*/ 182880 h 304800"/>
                <a:gd name="connsiteX2" fmla="*/ 0 w 280416"/>
                <a:gd name="connsiteY2" fmla="*/ 0 h 304800"/>
              </a:gdLst>
              <a:ahLst/>
              <a:cxnLst>
                <a:cxn ang="0">
                  <a:pos x="connsiteX0" y="connsiteY0"/>
                </a:cxn>
                <a:cxn ang="0">
                  <a:pos x="connsiteX1" y="connsiteY1"/>
                </a:cxn>
                <a:cxn ang="0">
                  <a:pos x="connsiteX2" y="connsiteY2"/>
                </a:cxn>
              </a:cxnLst>
              <a:rect l="l" t="t" r="r" b="b"/>
              <a:pathLst>
                <a:path w="280416" h="304800">
                  <a:moveTo>
                    <a:pt x="268224" y="304800"/>
                  </a:moveTo>
                  <a:lnTo>
                    <a:pt x="280416" y="182880"/>
                  </a:lnTo>
                  <a:lnTo>
                    <a:pt x="0" y="0"/>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82933" cy="406400"/>
          </a:xfrm>
        </p:spPr>
        <p:txBody>
          <a:bodyPr/>
          <a:lstStyle/>
          <a:p>
            <a:r>
              <a:rPr lang="en-US" dirty="0" smtClean="0"/>
              <a:t>Driving Requirements:  Image Quality or Resolution</a:t>
            </a:r>
            <a:endParaRPr lang="en-US" dirty="0"/>
          </a:p>
        </p:txBody>
      </p:sp>
      <p:sp>
        <p:nvSpPr>
          <p:cNvPr id="3" name="Content Placeholder 2"/>
          <p:cNvSpPr>
            <a:spLocks noGrp="1"/>
          </p:cNvSpPr>
          <p:nvPr>
            <p:ph sz="half" idx="1"/>
          </p:nvPr>
        </p:nvSpPr>
        <p:spPr>
          <a:xfrm>
            <a:off x="158497" y="884504"/>
            <a:ext cx="3742943" cy="5486400"/>
          </a:xfrm>
        </p:spPr>
        <p:txBody>
          <a:bodyPr/>
          <a:lstStyle/>
          <a:p>
            <a:r>
              <a:rPr lang="en-US" sz="1400" dirty="0" smtClean="0"/>
              <a:t>Image quality requirements are driven by the need to resolve detail (resolution).</a:t>
            </a:r>
          </a:p>
          <a:p>
            <a:r>
              <a:rPr lang="en-US" sz="1400" dirty="0" smtClean="0"/>
              <a:t>If a system has the best possible image quality, then the resolution is determined by size and shape of the telescope aperture.  Diffraction from the aperture spreads light into a “Point Spread Function” (PSF).</a:t>
            </a:r>
          </a:p>
          <a:p>
            <a:pPr lvl="1"/>
            <a:r>
              <a:rPr lang="en-US" sz="1400" dirty="0" smtClean="0"/>
              <a:t>The illustration on the upper right shows point spread functions for various aperture shapes.</a:t>
            </a:r>
          </a:p>
          <a:p>
            <a:r>
              <a:rPr lang="en-US" sz="1400" dirty="0" smtClean="0"/>
              <a:t>Resolution is commonly specified by the ability of a telescope to discern two stars at a minimum angle apart, </a:t>
            </a:r>
            <a:r>
              <a:rPr lang="en-US" sz="1400" dirty="0" smtClean="0">
                <a:latin typeface="Symbol" pitchFamily="18" charset="2"/>
              </a:rPr>
              <a:t>q</a:t>
            </a:r>
            <a:r>
              <a:rPr lang="en-US" sz="1400" dirty="0" smtClean="0"/>
              <a:t>.  Therefore the ½ width of the point spread functions must be smaller than </a:t>
            </a:r>
            <a:r>
              <a:rPr lang="en-US" sz="1400" dirty="0" smtClean="0">
                <a:latin typeface="Symbol" pitchFamily="18" charset="2"/>
              </a:rPr>
              <a:t>q</a:t>
            </a:r>
            <a:r>
              <a:rPr lang="en-US" sz="1400" dirty="0" smtClean="0"/>
              <a:t>.</a:t>
            </a:r>
          </a:p>
          <a:p>
            <a:pPr lvl="1"/>
            <a:r>
              <a:rPr lang="en-US" sz="1400" dirty="0" smtClean="0"/>
              <a:t>This is illustrated on the lower right which shows the cross-section of the point spread functions of two stars in proximity to one another.</a:t>
            </a:r>
          </a:p>
          <a:p>
            <a:r>
              <a:rPr lang="en-US" sz="1400" dirty="0" smtClean="0"/>
              <a:t>For JWST, the resolution is required to be 0.084 </a:t>
            </a:r>
            <a:r>
              <a:rPr lang="en-US" sz="1400" dirty="0" err="1" smtClean="0"/>
              <a:t>arcsec</a:t>
            </a:r>
            <a:r>
              <a:rPr lang="en-US" sz="1400" dirty="0" smtClean="0"/>
              <a:t>.</a:t>
            </a:r>
          </a:p>
          <a:p>
            <a:pPr lvl="1">
              <a:buNone/>
            </a:pPr>
            <a:endParaRPr lang="en-US" sz="1400" dirty="0" smtClean="0"/>
          </a:p>
        </p:txBody>
      </p:sp>
      <p:pic>
        <p:nvPicPr>
          <p:cNvPr id="4" name="Picture 3" descr="aperture-comparison.jpg"/>
          <p:cNvPicPr>
            <a:picLocks noChangeAspect="1"/>
          </p:cNvPicPr>
          <p:nvPr/>
        </p:nvPicPr>
        <p:blipFill>
          <a:blip r:embed="rId4" cstate="print"/>
          <a:stretch>
            <a:fillRect/>
          </a:stretch>
        </p:blipFill>
        <p:spPr>
          <a:xfrm>
            <a:off x="4045521" y="860838"/>
            <a:ext cx="4865189" cy="3150330"/>
          </a:xfrm>
          <a:prstGeom prst="rect">
            <a:avLst/>
          </a:prstGeom>
        </p:spPr>
      </p:pic>
      <p:grpSp>
        <p:nvGrpSpPr>
          <p:cNvPr id="5" name="Group 17"/>
          <p:cNvGrpSpPr/>
          <p:nvPr/>
        </p:nvGrpSpPr>
        <p:grpSpPr>
          <a:xfrm>
            <a:off x="4457891" y="4378389"/>
            <a:ext cx="4316222" cy="2175192"/>
            <a:chOff x="4457891" y="4378389"/>
            <a:chExt cx="4316222" cy="2175192"/>
          </a:xfrm>
        </p:grpSpPr>
        <p:grpSp>
          <p:nvGrpSpPr>
            <p:cNvPr id="8" name="Group 16"/>
            <p:cNvGrpSpPr>
              <a:grpSpLocks/>
            </p:cNvGrpSpPr>
            <p:nvPr/>
          </p:nvGrpSpPr>
          <p:grpSpPr bwMode="auto">
            <a:xfrm>
              <a:off x="4457891" y="4897819"/>
              <a:ext cx="2625725" cy="1655762"/>
              <a:chOff x="3342" y="1062"/>
              <a:chExt cx="1654" cy="1043"/>
            </a:xfrm>
          </p:grpSpPr>
          <p:sp>
            <p:nvSpPr>
              <p:cNvPr id="6" name="Freeform 17"/>
              <p:cNvSpPr>
                <a:spLocks noChangeAspect="1"/>
              </p:cNvSpPr>
              <p:nvPr/>
            </p:nvSpPr>
            <p:spPr bwMode="auto">
              <a:xfrm>
                <a:off x="4170" y="1062"/>
                <a:ext cx="826" cy="1043"/>
              </a:xfrm>
              <a:custGeom>
                <a:avLst/>
                <a:gdLst/>
                <a:ahLst/>
                <a:cxnLst>
                  <a:cxn ang="0">
                    <a:pos x="0" y="0"/>
                  </a:cxn>
                  <a:cxn ang="0">
                    <a:pos x="105" y="153"/>
                  </a:cxn>
                  <a:cxn ang="0">
                    <a:pos x="238" y="900"/>
                  </a:cxn>
                  <a:cxn ang="0">
                    <a:pos x="297" y="1014"/>
                  </a:cxn>
                  <a:cxn ang="0">
                    <a:pos x="384" y="840"/>
                  </a:cxn>
                  <a:cxn ang="0">
                    <a:pos x="434" y="741"/>
                  </a:cxn>
                  <a:cxn ang="0">
                    <a:pos x="489" y="752"/>
                  </a:cxn>
                  <a:cxn ang="0">
                    <a:pos x="536" y="909"/>
                  </a:cxn>
                  <a:cxn ang="0">
                    <a:pos x="562" y="974"/>
                  </a:cxn>
                  <a:cxn ang="0">
                    <a:pos x="600" y="1015"/>
                  </a:cxn>
                  <a:cxn ang="0">
                    <a:pos x="646" y="928"/>
                  </a:cxn>
                  <a:cxn ang="0">
                    <a:pos x="680" y="868"/>
                  </a:cxn>
                  <a:cxn ang="0">
                    <a:pos x="731" y="874"/>
                  </a:cxn>
                  <a:cxn ang="0">
                    <a:pos x="776" y="975"/>
                  </a:cxn>
                  <a:cxn ang="0">
                    <a:pos x="826" y="1021"/>
                  </a:cxn>
                </a:cxnLst>
                <a:rect l="0" t="0" r="r" b="b"/>
                <a:pathLst>
                  <a:path w="826" h="1043">
                    <a:moveTo>
                      <a:pt x="0" y="0"/>
                    </a:moveTo>
                    <a:cubicBezTo>
                      <a:pt x="17" y="26"/>
                      <a:pt x="65" y="3"/>
                      <a:pt x="105" y="153"/>
                    </a:cubicBezTo>
                    <a:cubicBezTo>
                      <a:pt x="145" y="303"/>
                      <a:pt x="206" y="757"/>
                      <a:pt x="238" y="900"/>
                    </a:cubicBezTo>
                    <a:cubicBezTo>
                      <a:pt x="270" y="1043"/>
                      <a:pt x="273" y="1024"/>
                      <a:pt x="297" y="1014"/>
                    </a:cubicBezTo>
                    <a:cubicBezTo>
                      <a:pt x="321" y="1004"/>
                      <a:pt x="361" y="886"/>
                      <a:pt x="384" y="840"/>
                    </a:cubicBezTo>
                    <a:cubicBezTo>
                      <a:pt x="407" y="794"/>
                      <a:pt x="417" y="756"/>
                      <a:pt x="434" y="741"/>
                    </a:cubicBezTo>
                    <a:cubicBezTo>
                      <a:pt x="451" y="726"/>
                      <a:pt x="472" y="724"/>
                      <a:pt x="489" y="752"/>
                    </a:cubicBezTo>
                    <a:cubicBezTo>
                      <a:pt x="506" y="780"/>
                      <a:pt x="525" y="872"/>
                      <a:pt x="536" y="909"/>
                    </a:cubicBezTo>
                    <a:cubicBezTo>
                      <a:pt x="548" y="946"/>
                      <a:pt x="551" y="957"/>
                      <a:pt x="562" y="974"/>
                    </a:cubicBezTo>
                    <a:cubicBezTo>
                      <a:pt x="573" y="992"/>
                      <a:pt x="586" y="1023"/>
                      <a:pt x="600" y="1015"/>
                    </a:cubicBezTo>
                    <a:cubicBezTo>
                      <a:pt x="614" y="1007"/>
                      <a:pt x="633" y="952"/>
                      <a:pt x="646" y="928"/>
                    </a:cubicBezTo>
                    <a:cubicBezTo>
                      <a:pt x="659" y="903"/>
                      <a:pt x="666" y="878"/>
                      <a:pt x="680" y="868"/>
                    </a:cubicBezTo>
                    <a:cubicBezTo>
                      <a:pt x="694" y="859"/>
                      <a:pt x="715" y="857"/>
                      <a:pt x="731" y="874"/>
                    </a:cubicBezTo>
                    <a:cubicBezTo>
                      <a:pt x="747" y="892"/>
                      <a:pt x="760" y="951"/>
                      <a:pt x="776" y="975"/>
                    </a:cubicBezTo>
                    <a:cubicBezTo>
                      <a:pt x="792" y="1000"/>
                      <a:pt x="815" y="1011"/>
                      <a:pt x="826" y="1021"/>
                    </a:cubicBezTo>
                  </a:path>
                </a:pathLst>
              </a:custGeom>
              <a:noFill/>
              <a:ln w="28575" cmpd="sng">
                <a:solidFill>
                  <a:srgbClr val="0000CC"/>
                </a:solidFill>
                <a:round/>
                <a:headEnd/>
                <a:tailEnd/>
              </a:ln>
              <a:effectLst/>
            </p:spPr>
            <p:txBody>
              <a:bodyPr/>
              <a:lstStyle/>
              <a:p>
                <a:endParaRPr lang="en-US"/>
              </a:p>
            </p:txBody>
          </p:sp>
          <p:sp>
            <p:nvSpPr>
              <p:cNvPr id="7" name="Freeform 18"/>
              <p:cNvSpPr>
                <a:spLocks noChangeAspect="1"/>
              </p:cNvSpPr>
              <p:nvPr/>
            </p:nvSpPr>
            <p:spPr bwMode="auto">
              <a:xfrm flipH="1">
                <a:off x="3342" y="1062"/>
                <a:ext cx="826" cy="1043"/>
              </a:xfrm>
              <a:custGeom>
                <a:avLst/>
                <a:gdLst/>
                <a:ahLst/>
                <a:cxnLst>
                  <a:cxn ang="0">
                    <a:pos x="0" y="0"/>
                  </a:cxn>
                  <a:cxn ang="0">
                    <a:pos x="105" y="153"/>
                  </a:cxn>
                  <a:cxn ang="0">
                    <a:pos x="238" y="900"/>
                  </a:cxn>
                  <a:cxn ang="0">
                    <a:pos x="297" y="1014"/>
                  </a:cxn>
                  <a:cxn ang="0">
                    <a:pos x="384" y="840"/>
                  </a:cxn>
                  <a:cxn ang="0">
                    <a:pos x="434" y="741"/>
                  </a:cxn>
                  <a:cxn ang="0">
                    <a:pos x="489" y="752"/>
                  </a:cxn>
                  <a:cxn ang="0">
                    <a:pos x="536" y="909"/>
                  </a:cxn>
                  <a:cxn ang="0">
                    <a:pos x="562" y="974"/>
                  </a:cxn>
                  <a:cxn ang="0">
                    <a:pos x="600" y="1015"/>
                  </a:cxn>
                  <a:cxn ang="0">
                    <a:pos x="646" y="928"/>
                  </a:cxn>
                  <a:cxn ang="0">
                    <a:pos x="680" y="868"/>
                  </a:cxn>
                  <a:cxn ang="0">
                    <a:pos x="731" y="874"/>
                  </a:cxn>
                  <a:cxn ang="0">
                    <a:pos x="776" y="975"/>
                  </a:cxn>
                  <a:cxn ang="0">
                    <a:pos x="826" y="1021"/>
                  </a:cxn>
                </a:cxnLst>
                <a:rect l="0" t="0" r="r" b="b"/>
                <a:pathLst>
                  <a:path w="826" h="1043">
                    <a:moveTo>
                      <a:pt x="0" y="0"/>
                    </a:moveTo>
                    <a:cubicBezTo>
                      <a:pt x="17" y="26"/>
                      <a:pt x="65" y="3"/>
                      <a:pt x="105" y="153"/>
                    </a:cubicBezTo>
                    <a:cubicBezTo>
                      <a:pt x="145" y="303"/>
                      <a:pt x="206" y="757"/>
                      <a:pt x="238" y="900"/>
                    </a:cubicBezTo>
                    <a:cubicBezTo>
                      <a:pt x="270" y="1043"/>
                      <a:pt x="273" y="1024"/>
                      <a:pt x="297" y="1014"/>
                    </a:cubicBezTo>
                    <a:cubicBezTo>
                      <a:pt x="321" y="1004"/>
                      <a:pt x="361" y="886"/>
                      <a:pt x="384" y="840"/>
                    </a:cubicBezTo>
                    <a:cubicBezTo>
                      <a:pt x="407" y="794"/>
                      <a:pt x="417" y="756"/>
                      <a:pt x="434" y="741"/>
                    </a:cubicBezTo>
                    <a:cubicBezTo>
                      <a:pt x="451" y="726"/>
                      <a:pt x="472" y="724"/>
                      <a:pt x="489" y="752"/>
                    </a:cubicBezTo>
                    <a:cubicBezTo>
                      <a:pt x="506" y="780"/>
                      <a:pt x="525" y="872"/>
                      <a:pt x="536" y="909"/>
                    </a:cubicBezTo>
                    <a:cubicBezTo>
                      <a:pt x="548" y="946"/>
                      <a:pt x="551" y="957"/>
                      <a:pt x="562" y="974"/>
                    </a:cubicBezTo>
                    <a:cubicBezTo>
                      <a:pt x="573" y="992"/>
                      <a:pt x="586" y="1023"/>
                      <a:pt x="600" y="1015"/>
                    </a:cubicBezTo>
                    <a:cubicBezTo>
                      <a:pt x="614" y="1007"/>
                      <a:pt x="633" y="952"/>
                      <a:pt x="646" y="928"/>
                    </a:cubicBezTo>
                    <a:cubicBezTo>
                      <a:pt x="659" y="903"/>
                      <a:pt x="666" y="878"/>
                      <a:pt x="680" y="868"/>
                    </a:cubicBezTo>
                    <a:cubicBezTo>
                      <a:pt x="694" y="859"/>
                      <a:pt x="715" y="857"/>
                      <a:pt x="731" y="874"/>
                    </a:cubicBezTo>
                    <a:cubicBezTo>
                      <a:pt x="747" y="892"/>
                      <a:pt x="760" y="951"/>
                      <a:pt x="776" y="975"/>
                    </a:cubicBezTo>
                    <a:cubicBezTo>
                      <a:pt x="792" y="1000"/>
                      <a:pt x="815" y="1011"/>
                      <a:pt x="826" y="1021"/>
                    </a:cubicBezTo>
                  </a:path>
                </a:pathLst>
              </a:custGeom>
              <a:noFill/>
              <a:ln w="28575" cmpd="sng">
                <a:solidFill>
                  <a:srgbClr val="0000CC"/>
                </a:solidFill>
                <a:round/>
                <a:headEnd/>
                <a:tailEnd/>
              </a:ln>
              <a:effectLst/>
            </p:spPr>
            <p:txBody>
              <a:bodyPr/>
              <a:lstStyle/>
              <a:p>
                <a:endParaRPr lang="en-US"/>
              </a:p>
            </p:txBody>
          </p:sp>
        </p:grpSp>
        <p:grpSp>
          <p:nvGrpSpPr>
            <p:cNvPr id="11" name="Group 16"/>
            <p:cNvGrpSpPr>
              <a:grpSpLocks/>
            </p:cNvGrpSpPr>
            <p:nvPr/>
          </p:nvGrpSpPr>
          <p:grpSpPr bwMode="auto">
            <a:xfrm>
              <a:off x="4984877" y="4897438"/>
              <a:ext cx="2625725" cy="1655762"/>
              <a:chOff x="3342" y="1062"/>
              <a:chExt cx="1654" cy="1043"/>
            </a:xfrm>
          </p:grpSpPr>
          <p:sp>
            <p:nvSpPr>
              <p:cNvPr id="9" name="Freeform 17"/>
              <p:cNvSpPr>
                <a:spLocks noChangeAspect="1"/>
              </p:cNvSpPr>
              <p:nvPr/>
            </p:nvSpPr>
            <p:spPr bwMode="auto">
              <a:xfrm>
                <a:off x="4170" y="1062"/>
                <a:ext cx="826" cy="1043"/>
              </a:xfrm>
              <a:custGeom>
                <a:avLst/>
                <a:gdLst/>
                <a:ahLst/>
                <a:cxnLst>
                  <a:cxn ang="0">
                    <a:pos x="0" y="0"/>
                  </a:cxn>
                  <a:cxn ang="0">
                    <a:pos x="105" y="153"/>
                  </a:cxn>
                  <a:cxn ang="0">
                    <a:pos x="238" y="900"/>
                  </a:cxn>
                  <a:cxn ang="0">
                    <a:pos x="297" y="1014"/>
                  </a:cxn>
                  <a:cxn ang="0">
                    <a:pos x="384" y="840"/>
                  </a:cxn>
                  <a:cxn ang="0">
                    <a:pos x="434" y="741"/>
                  </a:cxn>
                  <a:cxn ang="0">
                    <a:pos x="489" y="752"/>
                  </a:cxn>
                  <a:cxn ang="0">
                    <a:pos x="536" y="909"/>
                  </a:cxn>
                  <a:cxn ang="0">
                    <a:pos x="562" y="974"/>
                  </a:cxn>
                  <a:cxn ang="0">
                    <a:pos x="600" y="1015"/>
                  </a:cxn>
                  <a:cxn ang="0">
                    <a:pos x="646" y="928"/>
                  </a:cxn>
                  <a:cxn ang="0">
                    <a:pos x="680" y="868"/>
                  </a:cxn>
                  <a:cxn ang="0">
                    <a:pos x="731" y="874"/>
                  </a:cxn>
                  <a:cxn ang="0">
                    <a:pos x="776" y="975"/>
                  </a:cxn>
                  <a:cxn ang="0">
                    <a:pos x="826" y="1021"/>
                  </a:cxn>
                </a:cxnLst>
                <a:rect l="0" t="0" r="r" b="b"/>
                <a:pathLst>
                  <a:path w="826" h="1043">
                    <a:moveTo>
                      <a:pt x="0" y="0"/>
                    </a:moveTo>
                    <a:cubicBezTo>
                      <a:pt x="17" y="26"/>
                      <a:pt x="65" y="3"/>
                      <a:pt x="105" y="153"/>
                    </a:cubicBezTo>
                    <a:cubicBezTo>
                      <a:pt x="145" y="303"/>
                      <a:pt x="206" y="757"/>
                      <a:pt x="238" y="900"/>
                    </a:cubicBezTo>
                    <a:cubicBezTo>
                      <a:pt x="270" y="1043"/>
                      <a:pt x="273" y="1024"/>
                      <a:pt x="297" y="1014"/>
                    </a:cubicBezTo>
                    <a:cubicBezTo>
                      <a:pt x="321" y="1004"/>
                      <a:pt x="361" y="886"/>
                      <a:pt x="384" y="840"/>
                    </a:cubicBezTo>
                    <a:cubicBezTo>
                      <a:pt x="407" y="794"/>
                      <a:pt x="417" y="756"/>
                      <a:pt x="434" y="741"/>
                    </a:cubicBezTo>
                    <a:cubicBezTo>
                      <a:pt x="451" y="726"/>
                      <a:pt x="472" y="724"/>
                      <a:pt x="489" y="752"/>
                    </a:cubicBezTo>
                    <a:cubicBezTo>
                      <a:pt x="506" y="780"/>
                      <a:pt x="525" y="872"/>
                      <a:pt x="536" y="909"/>
                    </a:cubicBezTo>
                    <a:cubicBezTo>
                      <a:pt x="548" y="946"/>
                      <a:pt x="551" y="957"/>
                      <a:pt x="562" y="974"/>
                    </a:cubicBezTo>
                    <a:cubicBezTo>
                      <a:pt x="573" y="992"/>
                      <a:pt x="586" y="1023"/>
                      <a:pt x="600" y="1015"/>
                    </a:cubicBezTo>
                    <a:cubicBezTo>
                      <a:pt x="614" y="1007"/>
                      <a:pt x="633" y="952"/>
                      <a:pt x="646" y="928"/>
                    </a:cubicBezTo>
                    <a:cubicBezTo>
                      <a:pt x="659" y="903"/>
                      <a:pt x="666" y="878"/>
                      <a:pt x="680" y="868"/>
                    </a:cubicBezTo>
                    <a:cubicBezTo>
                      <a:pt x="694" y="859"/>
                      <a:pt x="715" y="857"/>
                      <a:pt x="731" y="874"/>
                    </a:cubicBezTo>
                    <a:cubicBezTo>
                      <a:pt x="747" y="892"/>
                      <a:pt x="760" y="951"/>
                      <a:pt x="776" y="975"/>
                    </a:cubicBezTo>
                    <a:cubicBezTo>
                      <a:pt x="792" y="1000"/>
                      <a:pt x="815" y="1011"/>
                      <a:pt x="826" y="1021"/>
                    </a:cubicBezTo>
                  </a:path>
                </a:pathLst>
              </a:custGeom>
              <a:noFill/>
              <a:ln w="28575" cmpd="sng">
                <a:solidFill>
                  <a:srgbClr val="FF0000"/>
                </a:solidFill>
                <a:round/>
                <a:headEnd/>
                <a:tailEnd/>
              </a:ln>
              <a:effectLst/>
            </p:spPr>
            <p:txBody>
              <a:bodyPr/>
              <a:lstStyle/>
              <a:p>
                <a:endParaRPr lang="en-US"/>
              </a:p>
            </p:txBody>
          </p:sp>
          <p:sp>
            <p:nvSpPr>
              <p:cNvPr id="10" name="Freeform 18"/>
              <p:cNvSpPr>
                <a:spLocks noChangeAspect="1"/>
              </p:cNvSpPr>
              <p:nvPr/>
            </p:nvSpPr>
            <p:spPr bwMode="auto">
              <a:xfrm flipH="1">
                <a:off x="3342" y="1062"/>
                <a:ext cx="826" cy="1043"/>
              </a:xfrm>
              <a:custGeom>
                <a:avLst/>
                <a:gdLst/>
                <a:ahLst/>
                <a:cxnLst>
                  <a:cxn ang="0">
                    <a:pos x="0" y="0"/>
                  </a:cxn>
                  <a:cxn ang="0">
                    <a:pos x="105" y="153"/>
                  </a:cxn>
                  <a:cxn ang="0">
                    <a:pos x="238" y="900"/>
                  </a:cxn>
                  <a:cxn ang="0">
                    <a:pos x="297" y="1014"/>
                  </a:cxn>
                  <a:cxn ang="0">
                    <a:pos x="384" y="840"/>
                  </a:cxn>
                  <a:cxn ang="0">
                    <a:pos x="434" y="741"/>
                  </a:cxn>
                  <a:cxn ang="0">
                    <a:pos x="489" y="752"/>
                  </a:cxn>
                  <a:cxn ang="0">
                    <a:pos x="536" y="909"/>
                  </a:cxn>
                  <a:cxn ang="0">
                    <a:pos x="562" y="974"/>
                  </a:cxn>
                  <a:cxn ang="0">
                    <a:pos x="600" y="1015"/>
                  </a:cxn>
                  <a:cxn ang="0">
                    <a:pos x="646" y="928"/>
                  </a:cxn>
                  <a:cxn ang="0">
                    <a:pos x="680" y="868"/>
                  </a:cxn>
                  <a:cxn ang="0">
                    <a:pos x="731" y="874"/>
                  </a:cxn>
                  <a:cxn ang="0">
                    <a:pos x="776" y="975"/>
                  </a:cxn>
                  <a:cxn ang="0">
                    <a:pos x="826" y="1021"/>
                  </a:cxn>
                </a:cxnLst>
                <a:rect l="0" t="0" r="r" b="b"/>
                <a:pathLst>
                  <a:path w="826" h="1043">
                    <a:moveTo>
                      <a:pt x="0" y="0"/>
                    </a:moveTo>
                    <a:cubicBezTo>
                      <a:pt x="17" y="26"/>
                      <a:pt x="65" y="3"/>
                      <a:pt x="105" y="153"/>
                    </a:cubicBezTo>
                    <a:cubicBezTo>
                      <a:pt x="145" y="303"/>
                      <a:pt x="206" y="757"/>
                      <a:pt x="238" y="900"/>
                    </a:cubicBezTo>
                    <a:cubicBezTo>
                      <a:pt x="270" y="1043"/>
                      <a:pt x="273" y="1024"/>
                      <a:pt x="297" y="1014"/>
                    </a:cubicBezTo>
                    <a:cubicBezTo>
                      <a:pt x="321" y="1004"/>
                      <a:pt x="361" y="886"/>
                      <a:pt x="384" y="840"/>
                    </a:cubicBezTo>
                    <a:cubicBezTo>
                      <a:pt x="407" y="794"/>
                      <a:pt x="417" y="756"/>
                      <a:pt x="434" y="741"/>
                    </a:cubicBezTo>
                    <a:cubicBezTo>
                      <a:pt x="451" y="726"/>
                      <a:pt x="472" y="724"/>
                      <a:pt x="489" y="752"/>
                    </a:cubicBezTo>
                    <a:cubicBezTo>
                      <a:pt x="506" y="780"/>
                      <a:pt x="525" y="872"/>
                      <a:pt x="536" y="909"/>
                    </a:cubicBezTo>
                    <a:cubicBezTo>
                      <a:pt x="548" y="946"/>
                      <a:pt x="551" y="957"/>
                      <a:pt x="562" y="974"/>
                    </a:cubicBezTo>
                    <a:cubicBezTo>
                      <a:pt x="573" y="992"/>
                      <a:pt x="586" y="1023"/>
                      <a:pt x="600" y="1015"/>
                    </a:cubicBezTo>
                    <a:cubicBezTo>
                      <a:pt x="614" y="1007"/>
                      <a:pt x="633" y="952"/>
                      <a:pt x="646" y="928"/>
                    </a:cubicBezTo>
                    <a:cubicBezTo>
                      <a:pt x="659" y="903"/>
                      <a:pt x="666" y="878"/>
                      <a:pt x="680" y="868"/>
                    </a:cubicBezTo>
                    <a:cubicBezTo>
                      <a:pt x="694" y="859"/>
                      <a:pt x="715" y="857"/>
                      <a:pt x="731" y="874"/>
                    </a:cubicBezTo>
                    <a:cubicBezTo>
                      <a:pt x="747" y="892"/>
                      <a:pt x="760" y="951"/>
                      <a:pt x="776" y="975"/>
                    </a:cubicBezTo>
                    <a:cubicBezTo>
                      <a:pt x="792" y="1000"/>
                      <a:pt x="815" y="1011"/>
                      <a:pt x="826" y="1021"/>
                    </a:cubicBezTo>
                  </a:path>
                </a:pathLst>
              </a:custGeom>
              <a:noFill/>
              <a:ln w="28575" cmpd="sng">
                <a:solidFill>
                  <a:srgbClr val="FF0000"/>
                </a:solidFill>
                <a:round/>
                <a:headEnd/>
                <a:tailEnd/>
              </a:ln>
              <a:effectLst/>
            </p:spPr>
            <p:txBody>
              <a:bodyPr/>
              <a:lstStyle/>
              <a:p>
                <a:endParaRPr lang="en-US"/>
              </a:p>
            </p:txBody>
          </p:sp>
        </p:grpSp>
        <p:cxnSp>
          <p:nvCxnSpPr>
            <p:cNvPr id="12" name="Straight Connector 11"/>
            <p:cNvCxnSpPr/>
            <p:nvPr/>
          </p:nvCxnSpPr>
          <p:spPr bwMode="auto">
            <a:xfrm flipV="1">
              <a:off x="5775325" y="4513040"/>
              <a:ext cx="0" cy="3738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V="1">
              <a:off x="6297613" y="4513836"/>
              <a:ext cx="0" cy="3738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5775325" y="4670997"/>
              <a:ext cx="522288" cy="0"/>
            </a:xfrm>
            <a:prstGeom prst="line">
              <a:avLst/>
            </a:prstGeom>
            <a:solidFill>
              <a:schemeClr val="accent1"/>
            </a:solidFill>
            <a:ln w="9525" cap="flat" cmpd="sng" algn="ctr">
              <a:solidFill>
                <a:schemeClr val="tx1"/>
              </a:solidFill>
              <a:prstDash val="solid"/>
              <a:round/>
              <a:headEnd type="triangle" w="med" len="med"/>
              <a:tailEnd type="triangle" w="med" len="med"/>
            </a:ln>
            <a:effectLst/>
          </p:spPr>
        </p:cxnSp>
        <p:graphicFrame>
          <p:nvGraphicFramePr>
            <p:cNvPr id="16" name="Object 15"/>
            <p:cNvGraphicFramePr>
              <a:graphicFrameLocks noChangeAspect="1"/>
            </p:cNvGraphicFramePr>
            <p:nvPr/>
          </p:nvGraphicFramePr>
          <p:xfrm>
            <a:off x="7313613" y="4670997"/>
            <a:ext cx="1460500" cy="850900"/>
          </p:xfrm>
          <a:graphic>
            <a:graphicData uri="http://schemas.openxmlformats.org/presentationml/2006/ole">
              <mc:AlternateContent xmlns:mc="http://schemas.openxmlformats.org/markup-compatibility/2006">
                <mc:Choice xmlns:v="urn:schemas-microsoft-com:vml" Requires="v">
                  <p:oleObj spid="_x0000_s1398787" name="Equation" r:id="rId5" imgW="1460160" imgH="850680" progId="Equation.3">
                    <p:embed/>
                  </p:oleObj>
                </mc:Choice>
                <mc:Fallback>
                  <p:oleObj name="Equation" r:id="rId5" imgW="1460160" imgH="85068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3613" y="4670997"/>
                          <a:ext cx="1460500" cy="85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5900928" y="4378389"/>
              <a:ext cx="264816" cy="276999"/>
            </a:xfrm>
            <a:prstGeom prst="rect">
              <a:avLst/>
            </a:prstGeom>
            <a:noFill/>
          </p:spPr>
          <p:txBody>
            <a:bodyPr wrap="none" rtlCol="0">
              <a:spAutoFit/>
            </a:bodyPr>
            <a:lstStyle/>
            <a:p>
              <a:r>
                <a:rPr lang="en-US" sz="1200" dirty="0" smtClean="0">
                  <a:latin typeface="Symbol" pitchFamily="18" charset="2"/>
                </a:rPr>
                <a:t>q</a:t>
              </a:r>
              <a:endParaRPr lang="en-US" sz="1200" dirty="0">
                <a:latin typeface="Symbol" pitchFamily="18" charset="2"/>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Wavefront</a:t>
            </a:r>
            <a:r>
              <a:rPr lang="en-US" dirty="0" smtClean="0"/>
              <a:t> Error Budgets</a:t>
            </a:r>
            <a:endParaRPr lang="en-US" dirty="0"/>
          </a:p>
        </p:txBody>
      </p:sp>
      <p:sp>
        <p:nvSpPr>
          <p:cNvPr id="4" name="TextBox 3"/>
          <p:cNvSpPr txBox="1"/>
          <p:nvPr/>
        </p:nvSpPr>
        <p:spPr>
          <a:xfrm>
            <a:off x="333601" y="932085"/>
            <a:ext cx="5294313" cy="523220"/>
          </a:xfrm>
          <a:prstGeom prst="rect">
            <a:avLst/>
          </a:prstGeom>
          <a:solidFill>
            <a:schemeClr val="bg1"/>
          </a:solidFill>
          <a:ln w="28575">
            <a:solidFill>
              <a:schemeClr val="tx1"/>
            </a:solidFill>
          </a:ln>
        </p:spPr>
        <p:txBody>
          <a:bodyPr wrap="square" rtlCol="0">
            <a:spAutoFit/>
          </a:bodyPr>
          <a:lstStyle/>
          <a:p>
            <a:r>
              <a:rPr lang="en-US" sz="1400" dirty="0" smtClean="0"/>
              <a:t>Image Quality: Diffraction limited at a wavelength of 2.0 </a:t>
            </a:r>
            <a:r>
              <a:rPr lang="en-US" sz="1400" dirty="0" smtClean="0">
                <a:latin typeface="Symbol" pitchFamily="18" charset="2"/>
              </a:rPr>
              <a:t>m</a:t>
            </a:r>
            <a:r>
              <a:rPr lang="en-US" sz="1400" dirty="0" smtClean="0"/>
              <a:t>m,</a:t>
            </a:r>
          </a:p>
          <a:p>
            <a:r>
              <a:rPr lang="en-US" sz="1400" dirty="0" smtClean="0"/>
              <a:t>therefore </a:t>
            </a:r>
            <a:r>
              <a:rPr lang="en-US" sz="1400" dirty="0" err="1" smtClean="0"/>
              <a:t>Strehl</a:t>
            </a:r>
            <a:r>
              <a:rPr lang="en-US" sz="1400" dirty="0" smtClean="0"/>
              <a:t> Ratio &gt; 80%, Total </a:t>
            </a:r>
            <a:r>
              <a:rPr lang="en-US" sz="1400" dirty="0" err="1" smtClean="0"/>
              <a:t>Wavefront</a:t>
            </a:r>
            <a:r>
              <a:rPr lang="en-US" sz="1400" dirty="0" smtClean="0"/>
              <a:t> Error (WFE) &lt; 150 nm</a:t>
            </a:r>
            <a:endParaRPr lang="en-US" sz="1400" dirty="0"/>
          </a:p>
        </p:txBody>
      </p:sp>
      <p:sp>
        <p:nvSpPr>
          <p:cNvPr id="5" name="Oval 4"/>
          <p:cNvSpPr>
            <a:spLocks noChangeAspect="1"/>
          </p:cNvSpPr>
          <p:nvPr/>
        </p:nvSpPr>
        <p:spPr bwMode="auto">
          <a:xfrm>
            <a:off x="621580" y="1434196"/>
            <a:ext cx="49324" cy="43543"/>
          </a:xfrm>
          <a:prstGeom prst="ellipse">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5" name="Line 32"/>
          <p:cNvSpPr>
            <a:spLocks noChangeAspect="1" noChangeShapeType="1"/>
          </p:cNvSpPr>
          <p:nvPr/>
        </p:nvSpPr>
        <p:spPr bwMode="auto">
          <a:xfrm flipV="1">
            <a:off x="7316383" y="3052761"/>
            <a:ext cx="0" cy="1352551"/>
          </a:xfrm>
          <a:prstGeom prst="line">
            <a:avLst/>
          </a:prstGeom>
          <a:noFill/>
          <a:ln w="9525">
            <a:solidFill>
              <a:schemeClr val="tx1"/>
            </a:solidFill>
            <a:round/>
            <a:headEnd/>
            <a:tailEnd type="triangle" w="med" len="med"/>
          </a:ln>
          <a:effectLst/>
        </p:spPr>
        <p:txBody>
          <a:bodyPr/>
          <a:lstStyle/>
          <a:p>
            <a:endParaRPr lang="en-US"/>
          </a:p>
        </p:txBody>
      </p:sp>
      <p:sp>
        <p:nvSpPr>
          <p:cNvPr id="29" name="Line 36"/>
          <p:cNvSpPr>
            <a:spLocks noChangeAspect="1" noChangeShapeType="1"/>
          </p:cNvSpPr>
          <p:nvPr/>
        </p:nvSpPr>
        <p:spPr bwMode="auto">
          <a:xfrm>
            <a:off x="6200773" y="4398606"/>
            <a:ext cx="2046811" cy="0"/>
          </a:xfrm>
          <a:prstGeom prst="line">
            <a:avLst/>
          </a:prstGeom>
          <a:noFill/>
          <a:ln w="9525">
            <a:solidFill>
              <a:schemeClr val="tx1"/>
            </a:solidFill>
            <a:round/>
            <a:headEnd/>
            <a:tailEnd/>
          </a:ln>
          <a:effectLst/>
        </p:spPr>
        <p:txBody>
          <a:bodyPr/>
          <a:lstStyle/>
          <a:p>
            <a:endParaRPr lang="en-US"/>
          </a:p>
        </p:txBody>
      </p:sp>
      <p:sp>
        <p:nvSpPr>
          <p:cNvPr id="30" name="Line 37"/>
          <p:cNvSpPr>
            <a:spLocks noChangeAspect="1" noChangeShapeType="1"/>
          </p:cNvSpPr>
          <p:nvPr/>
        </p:nvSpPr>
        <p:spPr bwMode="auto">
          <a:xfrm>
            <a:off x="7655120" y="4441810"/>
            <a:ext cx="0" cy="151958"/>
          </a:xfrm>
          <a:prstGeom prst="line">
            <a:avLst/>
          </a:prstGeom>
          <a:noFill/>
          <a:ln w="9525">
            <a:solidFill>
              <a:schemeClr val="tx1"/>
            </a:solidFill>
            <a:round/>
            <a:headEnd/>
            <a:tailEnd/>
          </a:ln>
          <a:effectLst/>
        </p:spPr>
        <p:txBody>
          <a:bodyPr wrap="none" anchor="ctr"/>
          <a:lstStyle/>
          <a:p>
            <a:endParaRPr lang="en-US"/>
          </a:p>
        </p:txBody>
      </p:sp>
      <p:sp>
        <p:nvSpPr>
          <p:cNvPr id="31" name="Line 38"/>
          <p:cNvSpPr>
            <a:spLocks noChangeAspect="1" noChangeShapeType="1"/>
          </p:cNvSpPr>
          <p:nvPr/>
        </p:nvSpPr>
        <p:spPr bwMode="auto">
          <a:xfrm>
            <a:off x="6955412" y="4440320"/>
            <a:ext cx="0" cy="151958"/>
          </a:xfrm>
          <a:prstGeom prst="line">
            <a:avLst/>
          </a:prstGeom>
          <a:noFill/>
          <a:ln w="9525">
            <a:solidFill>
              <a:schemeClr val="tx1"/>
            </a:solidFill>
            <a:round/>
            <a:headEnd/>
            <a:tailEnd/>
          </a:ln>
          <a:effectLst/>
        </p:spPr>
        <p:txBody>
          <a:bodyPr wrap="none" anchor="ctr"/>
          <a:lstStyle/>
          <a:p>
            <a:endParaRPr lang="en-US"/>
          </a:p>
        </p:txBody>
      </p:sp>
      <p:sp>
        <p:nvSpPr>
          <p:cNvPr id="44" name="Line 50"/>
          <p:cNvSpPr>
            <a:spLocks noChangeAspect="1" noChangeShapeType="1"/>
          </p:cNvSpPr>
          <p:nvPr/>
        </p:nvSpPr>
        <p:spPr bwMode="auto">
          <a:xfrm>
            <a:off x="6265361" y="6277671"/>
            <a:ext cx="2085276" cy="0"/>
          </a:xfrm>
          <a:prstGeom prst="line">
            <a:avLst/>
          </a:prstGeom>
          <a:noFill/>
          <a:ln w="9525">
            <a:solidFill>
              <a:schemeClr val="tx1"/>
            </a:solidFill>
            <a:round/>
            <a:headEnd/>
            <a:tailEnd/>
          </a:ln>
          <a:effectLst/>
        </p:spPr>
        <p:txBody>
          <a:bodyPr/>
          <a:lstStyle/>
          <a:p>
            <a:endParaRPr lang="en-US"/>
          </a:p>
        </p:txBody>
      </p:sp>
      <p:sp>
        <p:nvSpPr>
          <p:cNvPr id="45" name="Line 51"/>
          <p:cNvSpPr>
            <a:spLocks noChangeAspect="1" noChangeShapeType="1"/>
          </p:cNvSpPr>
          <p:nvPr/>
        </p:nvSpPr>
        <p:spPr bwMode="auto">
          <a:xfrm flipV="1">
            <a:off x="7310663" y="4893414"/>
            <a:ext cx="0" cy="1388324"/>
          </a:xfrm>
          <a:prstGeom prst="line">
            <a:avLst/>
          </a:prstGeom>
          <a:noFill/>
          <a:ln w="9525">
            <a:solidFill>
              <a:schemeClr val="tx1"/>
            </a:solidFill>
            <a:round/>
            <a:headEnd/>
            <a:tailEnd type="triangle" w="med" len="med"/>
          </a:ln>
          <a:effectLst/>
        </p:spPr>
        <p:txBody>
          <a:bodyPr/>
          <a:lstStyle/>
          <a:p>
            <a:endParaRPr lang="en-US"/>
          </a:p>
        </p:txBody>
      </p:sp>
      <p:sp>
        <p:nvSpPr>
          <p:cNvPr id="46" name="Line 52"/>
          <p:cNvSpPr>
            <a:spLocks noChangeAspect="1" noChangeShapeType="1"/>
          </p:cNvSpPr>
          <p:nvPr/>
        </p:nvSpPr>
        <p:spPr bwMode="auto">
          <a:xfrm>
            <a:off x="7655545" y="6297077"/>
            <a:ext cx="0" cy="131957"/>
          </a:xfrm>
          <a:prstGeom prst="line">
            <a:avLst/>
          </a:prstGeom>
          <a:noFill/>
          <a:ln w="9525">
            <a:solidFill>
              <a:schemeClr val="tx1"/>
            </a:solidFill>
            <a:round/>
            <a:headEnd/>
            <a:tailEnd/>
          </a:ln>
          <a:effectLst/>
        </p:spPr>
        <p:txBody>
          <a:bodyPr wrap="none" anchor="ctr"/>
          <a:lstStyle/>
          <a:p>
            <a:endParaRPr lang="en-US"/>
          </a:p>
        </p:txBody>
      </p:sp>
      <p:sp>
        <p:nvSpPr>
          <p:cNvPr id="47" name="Line 53"/>
          <p:cNvSpPr>
            <a:spLocks noChangeAspect="1" noChangeShapeType="1"/>
          </p:cNvSpPr>
          <p:nvPr/>
        </p:nvSpPr>
        <p:spPr bwMode="auto">
          <a:xfrm>
            <a:off x="6943143" y="6295783"/>
            <a:ext cx="0" cy="131957"/>
          </a:xfrm>
          <a:prstGeom prst="line">
            <a:avLst/>
          </a:prstGeom>
          <a:noFill/>
          <a:ln w="9525">
            <a:solidFill>
              <a:schemeClr val="tx1"/>
            </a:solidFill>
            <a:round/>
            <a:headEnd/>
            <a:tailEnd/>
          </a:ln>
          <a:effectLst/>
        </p:spPr>
        <p:txBody>
          <a:bodyPr wrap="none" anchor="ctr"/>
          <a:lstStyle/>
          <a:p>
            <a:endParaRPr lang="en-US"/>
          </a:p>
        </p:txBody>
      </p:sp>
      <p:sp>
        <p:nvSpPr>
          <p:cNvPr id="85" name="Text Box 58" descr="JWST Color Square"/>
          <p:cNvSpPr txBox="1">
            <a:spLocks noChangeArrowheads="1"/>
          </p:cNvSpPr>
          <p:nvPr/>
        </p:nvSpPr>
        <p:spPr bwMode="auto">
          <a:xfrm>
            <a:off x="6684961" y="4517711"/>
            <a:ext cx="523875" cy="244475"/>
          </a:xfrm>
          <a:prstGeom prst="rect">
            <a:avLst/>
          </a:prstGeom>
          <a:noFill/>
          <a:ln w="9525">
            <a:noFill/>
            <a:miter lim="800000"/>
            <a:headEnd/>
            <a:tailEnd/>
          </a:ln>
          <a:effectLst/>
        </p:spPr>
        <p:txBody>
          <a:bodyPr wrap="none">
            <a:spAutoFit/>
          </a:bodyPr>
          <a:lstStyle/>
          <a:p>
            <a:pPr algn="l"/>
            <a:r>
              <a:rPr lang="en-US" dirty="0"/>
              <a:t>80 </a:t>
            </a:r>
            <a:r>
              <a:rPr lang="en-US" dirty="0" err="1"/>
              <a:t>mas</a:t>
            </a:r>
            <a:endParaRPr lang="en-US" dirty="0"/>
          </a:p>
        </p:txBody>
      </p:sp>
      <p:sp>
        <p:nvSpPr>
          <p:cNvPr id="86" name="Text Box 58" descr="JWST Color Square"/>
          <p:cNvSpPr txBox="1">
            <a:spLocks noChangeArrowheads="1"/>
          </p:cNvSpPr>
          <p:nvPr/>
        </p:nvSpPr>
        <p:spPr bwMode="auto">
          <a:xfrm>
            <a:off x="7388225" y="4508182"/>
            <a:ext cx="523875" cy="244475"/>
          </a:xfrm>
          <a:prstGeom prst="rect">
            <a:avLst/>
          </a:prstGeom>
          <a:noFill/>
          <a:ln w="9525">
            <a:noFill/>
            <a:miter lim="800000"/>
            <a:headEnd/>
            <a:tailEnd/>
          </a:ln>
          <a:effectLst/>
        </p:spPr>
        <p:txBody>
          <a:bodyPr wrap="none">
            <a:spAutoFit/>
          </a:bodyPr>
          <a:lstStyle/>
          <a:p>
            <a:pPr algn="l"/>
            <a:r>
              <a:rPr lang="en-US" dirty="0"/>
              <a:t>80 </a:t>
            </a:r>
            <a:r>
              <a:rPr lang="en-US" dirty="0" err="1"/>
              <a:t>mas</a:t>
            </a:r>
            <a:endParaRPr lang="en-US" dirty="0"/>
          </a:p>
        </p:txBody>
      </p:sp>
      <p:sp>
        <p:nvSpPr>
          <p:cNvPr id="87" name="Text Box 58" descr="JWST Color Square"/>
          <p:cNvSpPr txBox="1">
            <a:spLocks noChangeArrowheads="1"/>
          </p:cNvSpPr>
          <p:nvPr/>
        </p:nvSpPr>
        <p:spPr bwMode="auto">
          <a:xfrm>
            <a:off x="6684961" y="6358072"/>
            <a:ext cx="523875" cy="244475"/>
          </a:xfrm>
          <a:prstGeom prst="rect">
            <a:avLst/>
          </a:prstGeom>
          <a:noFill/>
          <a:ln w="9525">
            <a:noFill/>
            <a:miter lim="800000"/>
            <a:headEnd/>
            <a:tailEnd/>
          </a:ln>
          <a:effectLst/>
        </p:spPr>
        <p:txBody>
          <a:bodyPr wrap="none">
            <a:spAutoFit/>
          </a:bodyPr>
          <a:lstStyle/>
          <a:p>
            <a:pPr algn="l"/>
            <a:r>
              <a:rPr lang="en-US" dirty="0"/>
              <a:t>80 </a:t>
            </a:r>
            <a:r>
              <a:rPr lang="en-US" dirty="0" err="1"/>
              <a:t>mas</a:t>
            </a:r>
            <a:endParaRPr lang="en-US" dirty="0"/>
          </a:p>
        </p:txBody>
      </p:sp>
      <p:sp>
        <p:nvSpPr>
          <p:cNvPr id="88" name="Text Box 58" descr="JWST Color Square"/>
          <p:cNvSpPr txBox="1">
            <a:spLocks noChangeArrowheads="1"/>
          </p:cNvSpPr>
          <p:nvPr/>
        </p:nvSpPr>
        <p:spPr bwMode="auto">
          <a:xfrm>
            <a:off x="7388225" y="6348543"/>
            <a:ext cx="523875" cy="244475"/>
          </a:xfrm>
          <a:prstGeom prst="rect">
            <a:avLst/>
          </a:prstGeom>
          <a:noFill/>
          <a:ln w="9525">
            <a:noFill/>
            <a:miter lim="800000"/>
            <a:headEnd/>
            <a:tailEnd/>
          </a:ln>
          <a:effectLst/>
        </p:spPr>
        <p:txBody>
          <a:bodyPr wrap="none">
            <a:spAutoFit/>
          </a:bodyPr>
          <a:lstStyle/>
          <a:p>
            <a:pPr algn="l"/>
            <a:r>
              <a:rPr lang="en-US" dirty="0"/>
              <a:t>80 </a:t>
            </a:r>
            <a:r>
              <a:rPr lang="en-US" dirty="0" err="1"/>
              <a:t>mas</a:t>
            </a:r>
            <a:endParaRPr lang="en-US" dirty="0"/>
          </a:p>
        </p:txBody>
      </p:sp>
      <p:grpSp>
        <p:nvGrpSpPr>
          <p:cNvPr id="3" name="Group 139"/>
          <p:cNvGrpSpPr/>
          <p:nvPr/>
        </p:nvGrpSpPr>
        <p:grpSpPr>
          <a:xfrm>
            <a:off x="6328506" y="3360738"/>
            <a:ext cx="1954364" cy="928181"/>
            <a:chOff x="6328506" y="3360738"/>
            <a:chExt cx="1954364" cy="928181"/>
          </a:xfrm>
        </p:grpSpPr>
        <p:sp>
          <p:nvSpPr>
            <p:cNvPr id="72" name="Freeform 78"/>
            <p:cNvSpPr>
              <a:spLocks noChangeAspect="1"/>
            </p:cNvSpPr>
            <p:nvPr/>
          </p:nvSpPr>
          <p:spPr bwMode="auto">
            <a:xfrm>
              <a:off x="7304819" y="3360738"/>
              <a:ext cx="978051" cy="923418"/>
            </a:xfrm>
            <a:custGeom>
              <a:avLst/>
              <a:gdLst>
                <a:gd name="connsiteX0" fmla="*/ 0 w 10000"/>
                <a:gd name="connsiteY0" fmla="*/ 69 h 10000"/>
                <a:gd name="connsiteX1" fmla="*/ 786 w 10000"/>
                <a:gd name="connsiteY1" fmla="*/ 867 h 10000"/>
                <a:gd name="connsiteX2" fmla="*/ 2044 w 10000"/>
                <a:gd name="connsiteY2" fmla="*/ 5272 h 10000"/>
                <a:gd name="connsiteX3" fmla="*/ 3617 w 10000"/>
                <a:gd name="connsiteY3" fmla="*/ 8693 h 10000"/>
                <a:gd name="connsiteX4" fmla="*/ 4752 w 10000"/>
                <a:gd name="connsiteY4" fmla="*/ 7468 h 10000"/>
                <a:gd name="connsiteX5" fmla="*/ 5441 w 10000"/>
                <a:gd name="connsiteY5" fmla="*/ 6636 h 10000"/>
                <a:gd name="connsiteX6" fmla="*/ 6119 w 10000"/>
                <a:gd name="connsiteY6" fmla="*/ 7191 h 10000"/>
                <a:gd name="connsiteX7" fmla="*/ 7037 w 10000"/>
                <a:gd name="connsiteY7" fmla="*/ 9757 h 10000"/>
                <a:gd name="connsiteX8" fmla="*/ 7654 w 10000"/>
                <a:gd name="connsiteY8" fmla="*/ 8647 h 10000"/>
                <a:gd name="connsiteX9" fmla="*/ 8307 w 10000"/>
                <a:gd name="connsiteY9" fmla="*/ 7988 h 10000"/>
                <a:gd name="connsiteX10" fmla="*/ 8996 w 10000"/>
                <a:gd name="connsiteY10" fmla="*/ 8613 h 10000"/>
                <a:gd name="connsiteX11" fmla="*/ 9287 w 10000"/>
                <a:gd name="connsiteY11" fmla="*/ 9237 h 10000"/>
                <a:gd name="connsiteX12" fmla="*/ 10000 w 10000"/>
                <a:gd name="connsiteY12" fmla="*/ 9792 h 10000"/>
                <a:gd name="connsiteX0" fmla="*/ 0 w 10000"/>
                <a:gd name="connsiteY0" fmla="*/ 69 h 9792"/>
                <a:gd name="connsiteX1" fmla="*/ 786 w 10000"/>
                <a:gd name="connsiteY1" fmla="*/ 867 h 9792"/>
                <a:gd name="connsiteX2" fmla="*/ 2044 w 10000"/>
                <a:gd name="connsiteY2" fmla="*/ 5272 h 9792"/>
                <a:gd name="connsiteX3" fmla="*/ 3617 w 10000"/>
                <a:gd name="connsiteY3" fmla="*/ 8693 h 9792"/>
                <a:gd name="connsiteX4" fmla="*/ 4752 w 10000"/>
                <a:gd name="connsiteY4" fmla="*/ 7468 h 9792"/>
                <a:gd name="connsiteX5" fmla="*/ 5441 w 10000"/>
                <a:gd name="connsiteY5" fmla="*/ 6636 h 9792"/>
                <a:gd name="connsiteX6" fmla="*/ 6119 w 10000"/>
                <a:gd name="connsiteY6" fmla="*/ 7191 h 9792"/>
                <a:gd name="connsiteX7" fmla="*/ 6830 w 10000"/>
                <a:gd name="connsiteY7" fmla="*/ 8372 h 9792"/>
                <a:gd name="connsiteX8" fmla="*/ 7654 w 10000"/>
                <a:gd name="connsiteY8" fmla="*/ 8647 h 9792"/>
                <a:gd name="connsiteX9" fmla="*/ 8307 w 10000"/>
                <a:gd name="connsiteY9" fmla="*/ 7988 h 9792"/>
                <a:gd name="connsiteX10" fmla="*/ 8996 w 10000"/>
                <a:gd name="connsiteY10" fmla="*/ 8613 h 9792"/>
                <a:gd name="connsiteX11" fmla="*/ 9287 w 10000"/>
                <a:gd name="connsiteY11" fmla="*/ 9237 h 9792"/>
                <a:gd name="connsiteX12" fmla="*/ 10000 w 10000"/>
                <a:gd name="connsiteY12" fmla="*/ 9792 h 9792"/>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777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648 w 10000"/>
                <a:gd name="connsiteY5" fmla="*/ 6979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701 w 10000"/>
                <a:gd name="connsiteY11" fmla="*/ 9281 h 10000"/>
                <a:gd name="connsiteX12" fmla="*/ 10000 w 10000"/>
                <a:gd name="connsiteY12" fmla="*/ 10000 h 10000"/>
                <a:gd name="connsiteX0" fmla="*/ 0 w 10621"/>
                <a:gd name="connsiteY0" fmla="*/ 70 h 9798"/>
                <a:gd name="connsiteX1" fmla="*/ 786 w 10621"/>
                <a:gd name="connsiteY1" fmla="*/ 885 h 9798"/>
                <a:gd name="connsiteX2" fmla="*/ 2044 w 10621"/>
                <a:gd name="connsiteY2" fmla="*/ 5384 h 9798"/>
                <a:gd name="connsiteX3" fmla="*/ 3617 w 10621"/>
                <a:gd name="connsiteY3" fmla="*/ 8878 h 9798"/>
                <a:gd name="connsiteX4" fmla="*/ 4752 w 10621"/>
                <a:gd name="connsiteY4" fmla="*/ 7627 h 9798"/>
                <a:gd name="connsiteX5" fmla="*/ 5441 w 10621"/>
                <a:gd name="connsiteY5" fmla="*/ 6928 h 9798"/>
                <a:gd name="connsiteX6" fmla="*/ 6119 w 10621"/>
                <a:gd name="connsiteY6" fmla="*/ 7344 h 9798"/>
                <a:gd name="connsiteX7" fmla="*/ 6830 w 10621"/>
                <a:gd name="connsiteY7" fmla="*/ 8550 h 9798"/>
                <a:gd name="connsiteX8" fmla="*/ 7551 w 10621"/>
                <a:gd name="connsiteY8" fmla="*/ 8528 h 9798"/>
                <a:gd name="connsiteX9" fmla="*/ 8307 w 10621"/>
                <a:gd name="connsiteY9" fmla="*/ 8158 h 9798"/>
                <a:gd name="connsiteX10" fmla="*/ 8996 w 10621"/>
                <a:gd name="connsiteY10" fmla="*/ 8796 h 9798"/>
                <a:gd name="connsiteX11" fmla="*/ 9701 w 10621"/>
                <a:gd name="connsiteY11" fmla="*/ 9281 h 9798"/>
                <a:gd name="connsiteX12" fmla="*/ 10621 w 10621"/>
                <a:gd name="connsiteY12" fmla="*/ 9798 h 9798"/>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470 w 10000"/>
                <a:gd name="connsiteY10" fmla="*/ 8977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211 w 10000"/>
                <a:gd name="connsiteY3" fmla="*/ 9164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0" y="71"/>
                  </a:moveTo>
                  <a:cubicBezTo>
                    <a:pt x="125" y="205"/>
                    <a:pt x="421" y="0"/>
                    <a:pt x="740" y="903"/>
                  </a:cubicBezTo>
                  <a:cubicBezTo>
                    <a:pt x="1059" y="1808"/>
                    <a:pt x="1512" y="4118"/>
                    <a:pt x="1924" y="5495"/>
                  </a:cubicBezTo>
                  <a:cubicBezTo>
                    <a:pt x="2336" y="6872"/>
                    <a:pt x="2790" y="8778"/>
                    <a:pt x="3211" y="9164"/>
                  </a:cubicBezTo>
                  <a:cubicBezTo>
                    <a:pt x="3631" y="9550"/>
                    <a:pt x="4156" y="8133"/>
                    <a:pt x="4474" y="7784"/>
                  </a:cubicBezTo>
                  <a:cubicBezTo>
                    <a:pt x="4792" y="7435"/>
                    <a:pt x="4900" y="7076"/>
                    <a:pt x="5123" y="7071"/>
                  </a:cubicBezTo>
                  <a:cubicBezTo>
                    <a:pt x="5346" y="7066"/>
                    <a:pt x="5593" y="7478"/>
                    <a:pt x="5810" y="7753"/>
                  </a:cubicBezTo>
                  <a:cubicBezTo>
                    <a:pt x="6028" y="8029"/>
                    <a:pt x="6214" y="8568"/>
                    <a:pt x="6431" y="8726"/>
                  </a:cubicBezTo>
                  <a:cubicBezTo>
                    <a:pt x="6648" y="8884"/>
                    <a:pt x="6846" y="8771"/>
                    <a:pt x="7110" y="8704"/>
                  </a:cubicBezTo>
                  <a:cubicBezTo>
                    <a:pt x="7374" y="8637"/>
                    <a:pt x="7765" y="8289"/>
                    <a:pt x="8016" y="8326"/>
                  </a:cubicBezTo>
                  <a:cubicBezTo>
                    <a:pt x="8267" y="8363"/>
                    <a:pt x="8430" y="8734"/>
                    <a:pt x="8616" y="8925"/>
                  </a:cubicBezTo>
                  <a:cubicBezTo>
                    <a:pt x="8802" y="9116"/>
                    <a:pt x="8903" y="9293"/>
                    <a:pt x="9134" y="9472"/>
                  </a:cubicBezTo>
                  <a:cubicBezTo>
                    <a:pt x="9365" y="9651"/>
                    <a:pt x="9886" y="9903"/>
                    <a:pt x="10000" y="10000"/>
                  </a:cubicBezTo>
                </a:path>
              </a:pathLst>
            </a:custGeom>
            <a:noFill/>
            <a:ln w="28575" cmpd="sng">
              <a:solidFill>
                <a:srgbClr val="006600"/>
              </a:solidFill>
              <a:round/>
              <a:headEnd/>
              <a:tailEnd/>
            </a:ln>
            <a:effectLst/>
          </p:spPr>
          <p:txBody>
            <a:bodyPr/>
            <a:lstStyle/>
            <a:p>
              <a:endParaRPr lang="en-US"/>
            </a:p>
          </p:txBody>
        </p:sp>
        <p:sp>
          <p:nvSpPr>
            <p:cNvPr id="73" name="Freeform 78"/>
            <p:cNvSpPr>
              <a:spLocks noChangeAspect="1"/>
            </p:cNvSpPr>
            <p:nvPr/>
          </p:nvSpPr>
          <p:spPr bwMode="auto">
            <a:xfrm flipH="1">
              <a:off x="6328506" y="3365501"/>
              <a:ext cx="978051" cy="923418"/>
            </a:xfrm>
            <a:custGeom>
              <a:avLst/>
              <a:gdLst>
                <a:gd name="connsiteX0" fmla="*/ 0 w 10000"/>
                <a:gd name="connsiteY0" fmla="*/ 69 h 10000"/>
                <a:gd name="connsiteX1" fmla="*/ 786 w 10000"/>
                <a:gd name="connsiteY1" fmla="*/ 867 h 10000"/>
                <a:gd name="connsiteX2" fmla="*/ 2044 w 10000"/>
                <a:gd name="connsiteY2" fmla="*/ 5272 h 10000"/>
                <a:gd name="connsiteX3" fmla="*/ 3617 w 10000"/>
                <a:gd name="connsiteY3" fmla="*/ 8693 h 10000"/>
                <a:gd name="connsiteX4" fmla="*/ 4752 w 10000"/>
                <a:gd name="connsiteY4" fmla="*/ 7468 h 10000"/>
                <a:gd name="connsiteX5" fmla="*/ 5441 w 10000"/>
                <a:gd name="connsiteY5" fmla="*/ 6636 h 10000"/>
                <a:gd name="connsiteX6" fmla="*/ 6119 w 10000"/>
                <a:gd name="connsiteY6" fmla="*/ 7191 h 10000"/>
                <a:gd name="connsiteX7" fmla="*/ 7037 w 10000"/>
                <a:gd name="connsiteY7" fmla="*/ 9757 h 10000"/>
                <a:gd name="connsiteX8" fmla="*/ 7654 w 10000"/>
                <a:gd name="connsiteY8" fmla="*/ 8647 h 10000"/>
                <a:gd name="connsiteX9" fmla="*/ 8307 w 10000"/>
                <a:gd name="connsiteY9" fmla="*/ 7988 h 10000"/>
                <a:gd name="connsiteX10" fmla="*/ 8996 w 10000"/>
                <a:gd name="connsiteY10" fmla="*/ 8613 h 10000"/>
                <a:gd name="connsiteX11" fmla="*/ 9287 w 10000"/>
                <a:gd name="connsiteY11" fmla="*/ 9237 h 10000"/>
                <a:gd name="connsiteX12" fmla="*/ 10000 w 10000"/>
                <a:gd name="connsiteY12" fmla="*/ 9792 h 10000"/>
                <a:gd name="connsiteX0" fmla="*/ 0 w 10000"/>
                <a:gd name="connsiteY0" fmla="*/ 69 h 9792"/>
                <a:gd name="connsiteX1" fmla="*/ 786 w 10000"/>
                <a:gd name="connsiteY1" fmla="*/ 867 h 9792"/>
                <a:gd name="connsiteX2" fmla="*/ 2044 w 10000"/>
                <a:gd name="connsiteY2" fmla="*/ 5272 h 9792"/>
                <a:gd name="connsiteX3" fmla="*/ 3617 w 10000"/>
                <a:gd name="connsiteY3" fmla="*/ 8693 h 9792"/>
                <a:gd name="connsiteX4" fmla="*/ 4752 w 10000"/>
                <a:gd name="connsiteY4" fmla="*/ 7468 h 9792"/>
                <a:gd name="connsiteX5" fmla="*/ 5441 w 10000"/>
                <a:gd name="connsiteY5" fmla="*/ 6636 h 9792"/>
                <a:gd name="connsiteX6" fmla="*/ 6119 w 10000"/>
                <a:gd name="connsiteY6" fmla="*/ 7191 h 9792"/>
                <a:gd name="connsiteX7" fmla="*/ 6830 w 10000"/>
                <a:gd name="connsiteY7" fmla="*/ 8372 h 9792"/>
                <a:gd name="connsiteX8" fmla="*/ 7654 w 10000"/>
                <a:gd name="connsiteY8" fmla="*/ 8647 h 9792"/>
                <a:gd name="connsiteX9" fmla="*/ 8307 w 10000"/>
                <a:gd name="connsiteY9" fmla="*/ 7988 h 9792"/>
                <a:gd name="connsiteX10" fmla="*/ 8996 w 10000"/>
                <a:gd name="connsiteY10" fmla="*/ 8613 h 9792"/>
                <a:gd name="connsiteX11" fmla="*/ 9287 w 10000"/>
                <a:gd name="connsiteY11" fmla="*/ 9237 h 9792"/>
                <a:gd name="connsiteX12" fmla="*/ 10000 w 10000"/>
                <a:gd name="connsiteY12" fmla="*/ 9792 h 9792"/>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777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648 w 10000"/>
                <a:gd name="connsiteY5" fmla="*/ 6979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701 w 10000"/>
                <a:gd name="connsiteY11" fmla="*/ 9281 h 10000"/>
                <a:gd name="connsiteX12" fmla="*/ 10000 w 10000"/>
                <a:gd name="connsiteY12" fmla="*/ 10000 h 10000"/>
                <a:gd name="connsiteX0" fmla="*/ 0 w 10621"/>
                <a:gd name="connsiteY0" fmla="*/ 70 h 9798"/>
                <a:gd name="connsiteX1" fmla="*/ 786 w 10621"/>
                <a:gd name="connsiteY1" fmla="*/ 885 h 9798"/>
                <a:gd name="connsiteX2" fmla="*/ 2044 w 10621"/>
                <a:gd name="connsiteY2" fmla="*/ 5384 h 9798"/>
                <a:gd name="connsiteX3" fmla="*/ 3617 w 10621"/>
                <a:gd name="connsiteY3" fmla="*/ 8878 h 9798"/>
                <a:gd name="connsiteX4" fmla="*/ 4752 w 10621"/>
                <a:gd name="connsiteY4" fmla="*/ 7627 h 9798"/>
                <a:gd name="connsiteX5" fmla="*/ 5441 w 10621"/>
                <a:gd name="connsiteY5" fmla="*/ 6928 h 9798"/>
                <a:gd name="connsiteX6" fmla="*/ 6119 w 10621"/>
                <a:gd name="connsiteY6" fmla="*/ 7344 h 9798"/>
                <a:gd name="connsiteX7" fmla="*/ 6830 w 10621"/>
                <a:gd name="connsiteY7" fmla="*/ 8550 h 9798"/>
                <a:gd name="connsiteX8" fmla="*/ 7551 w 10621"/>
                <a:gd name="connsiteY8" fmla="*/ 8528 h 9798"/>
                <a:gd name="connsiteX9" fmla="*/ 8307 w 10621"/>
                <a:gd name="connsiteY9" fmla="*/ 8158 h 9798"/>
                <a:gd name="connsiteX10" fmla="*/ 8996 w 10621"/>
                <a:gd name="connsiteY10" fmla="*/ 8796 h 9798"/>
                <a:gd name="connsiteX11" fmla="*/ 9701 w 10621"/>
                <a:gd name="connsiteY11" fmla="*/ 9281 h 9798"/>
                <a:gd name="connsiteX12" fmla="*/ 10621 w 10621"/>
                <a:gd name="connsiteY12" fmla="*/ 9798 h 9798"/>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470 w 10000"/>
                <a:gd name="connsiteY10" fmla="*/ 8977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211 w 10000"/>
                <a:gd name="connsiteY3" fmla="*/ 9164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0" y="71"/>
                  </a:moveTo>
                  <a:cubicBezTo>
                    <a:pt x="125" y="205"/>
                    <a:pt x="421" y="0"/>
                    <a:pt x="740" y="903"/>
                  </a:cubicBezTo>
                  <a:cubicBezTo>
                    <a:pt x="1059" y="1808"/>
                    <a:pt x="1512" y="4118"/>
                    <a:pt x="1924" y="5495"/>
                  </a:cubicBezTo>
                  <a:cubicBezTo>
                    <a:pt x="2336" y="6872"/>
                    <a:pt x="2790" y="8778"/>
                    <a:pt x="3211" y="9164"/>
                  </a:cubicBezTo>
                  <a:cubicBezTo>
                    <a:pt x="3631" y="9550"/>
                    <a:pt x="4156" y="8133"/>
                    <a:pt x="4474" y="7784"/>
                  </a:cubicBezTo>
                  <a:cubicBezTo>
                    <a:pt x="4792" y="7435"/>
                    <a:pt x="4900" y="7076"/>
                    <a:pt x="5123" y="7071"/>
                  </a:cubicBezTo>
                  <a:cubicBezTo>
                    <a:pt x="5346" y="7066"/>
                    <a:pt x="5593" y="7478"/>
                    <a:pt x="5810" y="7753"/>
                  </a:cubicBezTo>
                  <a:cubicBezTo>
                    <a:pt x="6028" y="8029"/>
                    <a:pt x="6214" y="8568"/>
                    <a:pt x="6431" y="8726"/>
                  </a:cubicBezTo>
                  <a:cubicBezTo>
                    <a:pt x="6648" y="8884"/>
                    <a:pt x="6846" y="8771"/>
                    <a:pt x="7110" y="8704"/>
                  </a:cubicBezTo>
                  <a:cubicBezTo>
                    <a:pt x="7374" y="8637"/>
                    <a:pt x="7765" y="8289"/>
                    <a:pt x="8016" y="8326"/>
                  </a:cubicBezTo>
                  <a:cubicBezTo>
                    <a:pt x="8267" y="8363"/>
                    <a:pt x="8430" y="8734"/>
                    <a:pt x="8616" y="8925"/>
                  </a:cubicBezTo>
                  <a:cubicBezTo>
                    <a:pt x="8802" y="9116"/>
                    <a:pt x="8903" y="9293"/>
                    <a:pt x="9134" y="9472"/>
                  </a:cubicBezTo>
                  <a:cubicBezTo>
                    <a:pt x="9365" y="9651"/>
                    <a:pt x="9886" y="9903"/>
                    <a:pt x="10000" y="10000"/>
                  </a:cubicBezTo>
                </a:path>
              </a:pathLst>
            </a:custGeom>
            <a:noFill/>
            <a:ln w="28575" cmpd="sng">
              <a:solidFill>
                <a:srgbClr val="006600"/>
              </a:solidFill>
              <a:round/>
              <a:headEnd/>
              <a:tailEnd/>
            </a:ln>
            <a:effectLst/>
          </p:spPr>
          <p:txBody>
            <a:bodyPr/>
            <a:lstStyle/>
            <a:p>
              <a:endParaRPr lang="en-US"/>
            </a:p>
          </p:txBody>
        </p:sp>
      </p:grpSp>
      <p:sp>
        <p:nvSpPr>
          <p:cNvPr id="13" name="Line 42"/>
          <p:cNvSpPr>
            <a:spLocks noChangeAspect="1" noChangeShapeType="1"/>
          </p:cNvSpPr>
          <p:nvPr/>
        </p:nvSpPr>
        <p:spPr bwMode="auto">
          <a:xfrm>
            <a:off x="6279432" y="2323398"/>
            <a:ext cx="2052412" cy="0"/>
          </a:xfrm>
          <a:prstGeom prst="line">
            <a:avLst/>
          </a:prstGeom>
          <a:noFill/>
          <a:ln w="9525">
            <a:solidFill>
              <a:schemeClr val="tx1"/>
            </a:solidFill>
            <a:round/>
            <a:headEnd/>
            <a:tailEnd/>
          </a:ln>
          <a:effectLst/>
        </p:spPr>
        <p:txBody>
          <a:bodyPr/>
          <a:lstStyle/>
          <a:p>
            <a:endParaRPr lang="en-US"/>
          </a:p>
        </p:txBody>
      </p:sp>
      <p:sp>
        <p:nvSpPr>
          <p:cNvPr id="14" name="Line 43"/>
          <p:cNvSpPr>
            <a:spLocks noChangeAspect="1" noChangeShapeType="1"/>
          </p:cNvSpPr>
          <p:nvPr/>
        </p:nvSpPr>
        <p:spPr bwMode="auto">
          <a:xfrm flipV="1">
            <a:off x="7308260" y="921199"/>
            <a:ext cx="0" cy="1407664"/>
          </a:xfrm>
          <a:prstGeom prst="line">
            <a:avLst/>
          </a:prstGeom>
          <a:noFill/>
          <a:ln w="9525">
            <a:solidFill>
              <a:schemeClr val="tx1"/>
            </a:solidFill>
            <a:round/>
            <a:headEnd/>
            <a:tailEnd type="triangle" w="med" len="med"/>
          </a:ln>
          <a:effectLst/>
        </p:spPr>
        <p:txBody>
          <a:bodyPr/>
          <a:lstStyle/>
          <a:p>
            <a:endParaRPr lang="en-US"/>
          </a:p>
        </p:txBody>
      </p:sp>
      <p:grpSp>
        <p:nvGrpSpPr>
          <p:cNvPr id="6" name="Group 44"/>
          <p:cNvGrpSpPr>
            <a:grpSpLocks noChangeAspect="1"/>
          </p:cNvGrpSpPr>
          <p:nvPr/>
        </p:nvGrpSpPr>
        <p:grpSpPr bwMode="auto">
          <a:xfrm>
            <a:off x="6385592" y="1188534"/>
            <a:ext cx="1841405" cy="1161073"/>
            <a:chOff x="3342" y="1062"/>
            <a:chExt cx="1654" cy="1043"/>
          </a:xfrm>
        </p:grpSpPr>
        <p:sp>
          <p:nvSpPr>
            <p:cNvPr id="16" name="Freeform 45"/>
            <p:cNvSpPr>
              <a:spLocks noChangeAspect="1"/>
            </p:cNvSpPr>
            <p:nvPr/>
          </p:nvSpPr>
          <p:spPr bwMode="auto">
            <a:xfrm>
              <a:off x="4170" y="1062"/>
              <a:ext cx="826" cy="1043"/>
            </a:xfrm>
            <a:custGeom>
              <a:avLst/>
              <a:gdLst/>
              <a:ahLst/>
              <a:cxnLst>
                <a:cxn ang="0">
                  <a:pos x="0" y="0"/>
                </a:cxn>
                <a:cxn ang="0">
                  <a:pos x="105" y="153"/>
                </a:cxn>
                <a:cxn ang="0">
                  <a:pos x="238" y="900"/>
                </a:cxn>
                <a:cxn ang="0">
                  <a:pos x="297" y="1014"/>
                </a:cxn>
                <a:cxn ang="0">
                  <a:pos x="384" y="840"/>
                </a:cxn>
                <a:cxn ang="0">
                  <a:pos x="434" y="741"/>
                </a:cxn>
                <a:cxn ang="0">
                  <a:pos x="489" y="752"/>
                </a:cxn>
                <a:cxn ang="0">
                  <a:pos x="536" y="909"/>
                </a:cxn>
                <a:cxn ang="0">
                  <a:pos x="562" y="974"/>
                </a:cxn>
                <a:cxn ang="0">
                  <a:pos x="600" y="1015"/>
                </a:cxn>
                <a:cxn ang="0">
                  <a:pos x="646" y="928"/>
                </a:cxn>
                <a:cxn ang="0">
                  <a:pos x="680" y="868"/>
                </a:cxn>
                <a:cxn ang="0">
                  <a:pos x="731" y="874"/>
                </a:cxn>
                <a:cxn ang="0">
                  <a:pos x="776" y="975"/>
                </a:cxn>
                <a:cxn ang="0">
                  <a:pos x="826" y="1021"/>
                </a:cxn>
              </a:cxnLst>
              <a:rect l="0" t="0" r="r" b="b"/>
              <a:pathLst>
                <a:path w="826" h="1043">
                  <a:moveTo>
                    <a:pt x="0" y="0"/>
                  </a:moveTo>
                  <a:cubicBezTo>
                    <a:pt x="17" y="26"/>
                    <a:pt x="65" y="3"/>
                    <a:pt x="105" y="153"/>
                  </a:cubicBezTo>
                  <a:cubicBezTo>
                    <a:pt x="145" y="303"/>
                    <a:pt x="206" y="757"/>
                    <a:pt x="238" y="900"/>
                  </a:cubicBezTo>
                  <a:cubicBezTo>
                    <a:pt x="270" y="1043"/>
                    <a:pt x="273" y="1024"/>
                    <a:pt x="297" y="1014"/>
                  </a:cubicBezTo>
                  <a:cubicBezTo>
                    <a:pt x="321" y="1004"/>
                    <a:pt x="361" y="886"/>
                    <a:pt x="384" y="840"/>
                  </a:cubicBezTo>
                  <a:cubicBezTo>
                    <a:pt x="407" y="794"/>
                    <a:pt x="417" y="756"/>
                    <a:pt x="434" y="741"/>
                  </a:cubicBezTo>
                  <a:cubicBezTo>
                    <a:pt x="451" y="726"/>
                    <a:pt x="472" y="724"/>
                    <a:pt x="489" y="752"/>
                  </a:cubicBezTo>
                  <a:cubicBezTo>
                    <a:pt x="506" y="780"/>
                    <a:pt x="525" y="872"/>
                    <a:pt x="536" y="909"/>
                  </a:cubicBezTo>
                  <a:cubicBezTo>
                    <a:pt x="548" y="946"/>
                    <a:pt x="551" y="957"/>
                    <a:pt x="562" y="974"/>
                  </a:cubicBezTo>
                  <a:cubicBezTo>
                    <a:pt x="573" y="992"/>
                    <a:pt x="586" y="1023"/>
                    <a:pt x="600" y="1015"/>
                  </a:cubicBezTo>
                  <a:cubicBezTo>
                    <a:pt x="614" y="1007"/>
                    <a:pt x="633" y="952"/>
                    <a:pt x="646" y="928"/>
                  </a:cubicBezTo>
                  <a:cubicBezTo>
                    <a:pt x="659" y="903"/>
                    <a:pt x="666" y="878"/>
                    <a:pt x="680" y="868"/>
                  </a:cubicBezTo>
                  <a:cubicBezTo>
                    <a:pt x="694" y="859"/>
                    <a:pt x="715" y="857"/>
                    <a:pt x="731" y="874"/>
                  </a:cubicBezTo>
                  <a:cubicBezTo>
                    <a:pt x="747" y="892"/>
                    <a:pt x="760" y="951"/>
                    <a:pt x="776" y="975"/>
                  </a:cubicBezTo>
                  <a:cubicBezTo>
                    <a:pt x="792" y="1000"/>
                    <a:pt x="815" y="1011"/>
                    <a:pt x="826" y="1021"/>
                  </a:cubicBezTo>
                </a:path>
              </a:pathLst>
            </a:custGeom>
            <a:noFill/>
            <a:ln w="28575" cmpd="sng">
              <a:solidFill>
                <a:srgbClr val="0000CC"/>
              </a:solidFill>
              <a:round/>
              <a:headEnd/>
              <a:tailEnd/>
            </a:ln>
            <a:effectLst/>
          </p:spPr>
          <p:txBody>
            <a:bodyPr/>
            <a:lstStyle/>
            <a:p>
              <a:endParaRPr lang="en-US"/>
            </a:p>
          </p:txBody>
        </p:sp>
        <p:sp>
          <p:nvSpPr>
            <p:cNvPr id="17" name="Freeform 46"/>
            <p:cNvSpPr>
              <a:spLocks noChangeAspect="1"/>
            </p:cNvSpPr>
            <p:nvPr/>
          </p:nvSpPr>
          <p:spPr bwMode="auto">
            <a:xfrm flipH="1">
              <a:off x="3342" y="1062"/>
              <a:ext cx="826" cy="1043"/>
            </a:xfrm>
            <a:custGeom>
              <a:avLst/>
              <a:gdLst/>
              <a:ahLst/>
              <a:cxnLst>
                <a:cxn ang="0">
                  <a:pos x="0" y="0"/>
                </a:cxn>
                <a:cxn ang="0">
                  <a:pos x="105" y="153"/>
                </a:cxn>
                <a:cxn ang="0">
                  <a:pos x="238" y="900"/>
                </a:cxn>
                <a:cxn ang="0">
                  <a:pos x="297" y="1014"/>
                </a:cxn>
                <a:cxn ang="0">
                  <a:pos x="384" y="840"/>
                </a:cxn>
                <a:cxn ang="0">
                  <a:pos x="434" y="741"/>
                </a:cxn>
                <a:cxn ang="0">
                  <a:pos x="489" y="752"/>
                </a:cxn>
                <a:cxn ang="0">
                  <a:pos x="536" y="909"/>
                </a:cxn>
                <a:cxn ang="0">
                  <a:pos x="562" y="974"/>
                </a:cxn>
                <a:cxn ang="0">
                  <a:pos x="600" y="1015"/>
                </a:cxn>
                <a:cxn ang="0">
                  <a:pos x="646" y="928"/>
                </a:cxn>
                <a:cxn ang="0">
                  <a:pos x="680" y="868"/>
                </a:cxn>
                <a:cxn ang="0">
                  <a:pos x="731" y="874"/>
                </a:cxn>
                <a:cxn ang="0">
                  <a:pos x="776" y="975"/>
                </a:cxn>
                <a:cxn ang="0">
                  <a:pos x="826" y="1021"/>
                </a:cxn>
              </a:cxnLst>
              <a:rect l="0" t="0" r="r" b="b"/>
              <a:pathLst>
                <a:path w="826" h="1043">
                  <a:moveTo>
                    <a:pt x="0" y="0"/>
                  </a:moveTo>
                  <a:cubicBezTo>
                    <a:pt x="17" y="26"/>
                    <a:pt x="65" y="3"/>
                    <a:pt x="105" y="153"/>
                  </a:cubicBezTo>
                  <a:cubicBezTo>
                    <a:pt x="145" y="303"/>
                    <a:pt x="206" y="757"/>
                    <a:pt x="238" y="900"/>
                  </a:cubicBezTo>
                  <a:cubicBezTo>
                    <a:pt x="270" y="1043"/>
                    <a:pt x="273" y="1024"/>
                    <a:pt x="297" y="1014"/>
                  </a:cubicBezTo>
                  <a:cubicBezTo>
                    <a:pt x="321" y="1004"/>
                    <a:pt x="361" y="886"/>
                    <a:pt x="384" y="840"/>
                  </a:cubicBezTo>
                  <a:cubicBezTo>
                    <a:pt x="407" y="794"/>
                    <a:pt x="417" y="756"/>
                    <a:pt x="434" y="741"/>
                  </a:cubicBezTo>
                  <a:cubicBezTo>
                    <a:pt x="451" y="726"/>
                    <a:pt x="472" y="724"/>
                    <a:pt x="489" y="752"/>
                  </a:cubicBezTo>
                  <a:cubicBezTo>
                    <a:pt x="506" y="780"/>
                    <a:pt x="525" y="872"/>
                    <a:pt x="536" y="909"/>
                  </a:cubicBezTo>
                  <a:cubicBezTo>
                    <a:pt x="548" y="946"/>
                    <a:pt x="551" y="957"/>
                    <a:pt x="562" y="974"/>
                  </a:cubicBezTo>
                  <a:cubicBezTo>
                    <a:pt x="573" y="992"/>
                    <a:pt x="586" y="1023"/>
                    <a:pt x="600" y="1015"/>
                  </a:cubicBezTo>
                  <a:cubicBezTo>
                    <a:pt x="614" y="1007"/>
                    <a:pt x="633" y="952"/>
                    <a:pt x="646" y="928"/>
                  </a:cubicBezTo>
                  <a:cubicBezTo>
                    <a:pt x="659" y="903"/>
                    <a:pt x="666" y="878"/>
                    <a:pt x="680" y="868"/>
                  </a:cubicBezTo>
                  <a:cubicBezTo>
                    <a:pt x="694" y="859"/>
                    <a:pt x="715" y="857"/>
                    <a:pt x="731" y="874"/>
                  </a:cubicBezTo>
                  <a:cubicBezTo>
                    <a:pt x="747" y="892"/>
                    <a:pt x="760" y="951"/>
                    <a:pt x="776" y="975"/>
                  </a:cubicBezTo>
                  <a:cubicBezTo>
                    <a:pt x="792" y="1000"/>
                    <a:pt x="815" y="1011"/>
                    <a:pt x="826" y="1021"/>
                  </a:cubicBezTo>
                </a:path>
              </a:pathLst>
            </a:custGeom>
            <a:noFill/>
            <a:ln w="28575" cmpd="sng">
              <a:solidFill>
                <a:srgbClr val="0000CC"/>
              </a:solidFill>
              <a:round/>
              <a:headEnd/>
              <a:tailEnd/>
            </a:ln>
            <a:effectLst/>
          </p:spPr>
          <p:txBody>
            <a:bodyPr/>
            <a:lstStyle/>
            <a:p>
              <a:endParaRPr lang="en-US"/>
            </a:p>
          </p:txBody>
        </p:sp>
      </p:grpSp>
      <p:sp>
        <p:nvSpPr>
          <p:cNvPr id="18" name="Line 47"/>
          <p:cNvSpPr>
            <a:spLocks noChangeAspect="1" noChangeShapeType="1"/>
          </p:cNvSpPr>
          <p:nvPr/>
        </p:nvSpPr>
        <p:spPr bwMode="auto">
          <a:xfrm>
            <a:off x="7647707" y="2343055"/>
            <a:ext cx="0" cy="133668"/>
          </a:xfrm>
          <a:prstGeom prst="line">
            <a:avLst/>
          </a:prstGeom>
          <a:noFill/>
          <a:ln w="9525">
            <a:solidFill>
              <a:schemeClr val="tx1"/>
            </a:solidFill>
            <a:round/>
            <a:headEnd/>
            <a:tailEnd/>
          </a:ln>
          <a:effectLst/>
        </p:spPr>
        <p:txBody>
          <a:bodyPr wrap="none" anchor="ctr"/>
          <a:lstStyle/>
          <a:p>
            <a:endParaRPr lang="en-US"/>
          </a:p>
        </p:txBody>
      </p:sp>
      <p:sp>
        <p:nvSpPr>
          <p:cNvPr id="19" name="Line 48"/>
          <p:cNvSpPr>
            <a:spLocks noChangeAspect="1" noChangeShapeType="1"/>
          </p:cNvSpPr>
          <p:nvPr/>
        </p:nvSpPr>
        <p:spPr bwMode="auto">
          <a:xfrm>
            <a:off x="6946532" y="2341745"/>
            <a:ext cx="0" cy="133668"/>
          </a:xfrm>
          <a:prstGeom prst="line">
            <a:avLst/>
          </a:prstGeom>
          <a:noFill/>
          <a:ln w="9525">
            <a:solidFill>
              <a:schemeClr val="tx1"/>
            </a:solidFill>
            <a:round/>
            <a:headEnd/>
            <a:tailEnd/>
          </a:ln>
          <a:effectLst/>
        </p:spPr>
        <p:txBody>
          <a:bodyPr wrap="none" anchor="ctr"/>
          <a:lstStyle/>
          <a:p>
            <a:endParaRPr lang="en-US"/>
          </a:p>
        </p:txBody>
      </p:sp>
      <p:sp>
        <p:nvSpPr>
          <p:cNvPr id="52" name="Text Box 58" descr="JWST Color Square"/>
          <p:cNvSpPr txBox="1">
            <a:spLocks noChangeArrowheads="1"/>
          </p:cNvSpPr>
          <p:nvPr/>
        </p:nvSpPr>
        <p:spPr bwMode="auto">
          <a:xfrm>
            <a:off x="6684961" y="2407249"/>
            <a:ext cx="523875" cy="244475"/>
          </a:xfrm>
          <a:prstGeom prst="rect">
            <a:avLst/>
          </a:prstGeom>
          <a:noFill/>
          <a:ln w="9525">
            <a:noFill/>
            <a:miter lim="800000"/>
            <a:headEnd/>
            <a:tailEnd/>
          </a:ln>
          <a:effectLst/>
        </p:spPr>
        <p:txBody>
          <a:bodyPr wrap="none">
            <a:spAutoFit/>
          </a:bodyPr>
          <a:lstStyle/>
          <a:p>
            <a:pPr algn="l"/>
            <a:r>
              <a:rPr lang="en-US" dirty="0"/>
              <a:t>80 </a:t>
            </a:r>
            <a:r>
              <a:rPr lang="en-US" dirty="0" err="1"/>
              <a:t>mas</a:t>
            </a:r>
            <a:endParaRPr lang="en-US" dirty="0"/>
          </a:p>
        </p:txBody>
      </p:sp>
      <p:sp>
        <p:nvSpPr>
          <p:cNvPr id="84" name="Text Box 58" descr="JWST Color Square"/>
          <p:cNvSpPr txBox="1">
            <a:spLocks noChangeArrowheads="1"/>
          </p:cNvSpPr>
          <p:nvPr/>
        </p:nvSpPr>
        <p:spPr bwMode="auto">
          <a:xfrm>
            <a:off x="7388225" y="2397720"/>
            <a:ext cx="523875" cy="244475"/>
          </a:xfrm>
          <a:prstGeom prst="rect">
            <a:avLst/>
          </a:prstGeom>
          <a:noFill/>
          <a:ln w="9525">
            <a:noFill/>
            <a:miter lim="800000"/>
            <a:headEnd/>
            <a:tailEnd/>
          </a:ln>
          <a:effectLst/>
        </p:spPr>
        <p:txBody>
          <a:bodyPr wrap="none">
            <a:spAutoFit/>
          </a:bodyPr>
          <a:lstStyle/>
          <a:p>
            <a:pPr algn="l"/>
            <a:r>
              <a:rPr lang="en-US" dirty="0"/>
              <a:t>80 </a:t>
            </a:r>
            <a:r>
              <a:rPr lang="en-US" dirty="0" err="1"/>
              <a:t>mas</a:t>
            </a:r>
            <a:endParaRPr lang="en-US" dirty="0"/>
          </a:p>
        </p:txBody>
      </p:sp>
      <p:sp>
        <p:nvSpPr>
          <p:cNvPr id="106" name="TextBox 105"/>
          <p:cNvSpPr txBox="1"/>
          <p:nvPr/>
        </p:nvSpPr>
        <p:spPr>
          <a:xfrm>
            <a:off x="6509662" y="729337"/>
            <a:ext cx="1608133" cy="246221"/>
          </a:xfrm>
          <a:prstGeom prst="rect">
            <a:avLst/>
          </a:prstGeom>
          <a:noFill/>
        </p:spPr>
        <p:txBody>
          <a:bodyPr wrap="none" rtlCol="0">
            <a:spAutoFit/>
          </a:bodyPr>
          <a:lstStyle/>
          <a:p>
            <a:r>
              <a:rPr lang="en-US" dirty="0" smtClean="0"/>
              <a:t>Point Spread Function (PSF)</a:t>
            </a:r>
            <a:endParaRPr lang="en-US" dirty="0"/>
          </a:p>
        </p:txBody>
      </p:sp>
      <p:cxnSp>
        <p:nvCxnSpPr>
          <p:cNvPr id="108" name="Straight Connector 107"/>
          <p:cNvCxnSpPr/>
          <p:nvPr/>
        </p:nvCxnSpPr>
        <p:spPr bwMode="auto">
          <a:xfrm>
            <a:off x="7391400" y="1193800"/>
            <a:ext cx="90725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11" name="TextBox 110"/>
          <p:cNvSpPr txBox="1"/>
          <p:nvPr/>
        </p:nvSpPr>
        <p:spPr>
          <a:xfrm>
            <a:off x="7522544" y="973927"/>
            <a:ext cx="1016625" cy="246221"/>
          </a:xfrm>
          <a:prstGeom prst="rect">
            <a:avLst/>
          </a:prstGeom>
          <a:noFill/>
        </p:spPr>
        <p:txBody>
          <a:bodyPr wrap="none" rtlCol="0">
            <a:spAutoFit/>
          </a:bodyPr>
          <a:lstStyle/>
          <a:p>
            <a:r>
              <a:rPr lang="en-US" dirty="0" smtClean="0"/>
              <a:t>Max of Ideal PSF</a:t>
            </a:r>
            <a:endParaRPr lang="en-US" dirty="0"/>
          </a:p>
        </p:txBody>
      </p:sp>
      <p:sp>
        <p:nvSpPr>
          <p:cNvPr id="7" name="TextBox 6"/>
          <p:cNvSpPr txBox="1"/>
          <p:nvPr/>
        </p:nvSpPr>
        <p:spPr>
          <a:xfrm>
            <a:off x="1847850" y="2054426"/>
            <a:ext cx="3256421" cy="738664"/>
          </a:xfrm>
          <a:prstGeom prst="rect">
            <a:avLst/>
          </a:prstGeom>
          <a:noFill/>
          <a:ln w="28575">
            <a:solidFill>
              <a:schemeClr val="tx1"/>
            </a:solidFill>
          </a:ln>
        </p:spPr>
        <p:txBody>
          <a:bodyPr wrap="square" rtlCol="0">
            <a:spAutoFit/>
          </a:bodyPr>
          <a:lstStyle/>
          <a:p>
            <a:r>
              <a:rPr lang="en-US" sz="1400" dirty="0" smtClean="0"/>
              <a:t>Static </a:t>
            </a:r>
            <a:r>
              <a:rPr lang="en-US" sz="1400" dirty="0" err="1" smtClean="0"/>
              <a:t>Wavefront</a:t>
            </a:r>
            <a:r>
              <a:rPr lang="en-US" sz="1400" dirty="0" smtClean="0"/>
              <a:t> Error of Optics &lt; 100 nm</a:t>
            </a:r>
          </a:p>
          <a:p>
            <a:pPr marL="119063" indent="-119063">
              <a:buFont typeface="Arial" pitchFamily="34" charset="0"/>
              <a:buChar char="•"/>
            </a:pPr>
            <a:r>
              <a:rPr lang="en-US" sz="1400" dirty="0" smtClean="0"/>
              <a:t>Imperfections in the figure of the optics due to fabrication errors. </a:t>
            </a:r>
            <a:endParaRPr lang="en-US" sz="1400" dirty="0"/>
          </a:p>
        </p:txBody>
      </p:sp>
      <p:cxnSp>
        <p:nvCxnSpPr>
          <p:cNvPr id="8" name="Elbow Connector 74"/>
          <p:cNvCxnSpPr>
            <a:stCxn id="5" idx="4"/>
            <a:endCxn id="7" idx="1"/>
          </p:cNvCxnSpPr>
          <p:nvPr/>
        </p:nvCxnSpPr>
        <p:spPr bwMode="auto">
          <a:xfrm rot="16200000" flipH="1">
            <a:off x="774037" y="1349944"/>
            <a:ext cx="946019" cy="1201608"/>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grpSp>
        <p:nvGrpSpPr>
          <p:cNvPr id="11" name="Group 65"/>
          <p:cNvGrpSpPr/>
          <p:nvPr/>
        </p:nvGrpSpPr>
        <p:grpSpPr>
          <a:xfrm>
            <a:off x="6328507" y="1263232"/>
            <a:ext cx="1954364" cy="928181"/>
            <a:chOff x="6328507" y="1263232"/>
            <a:chExt cx="1954364" cy="928181"/>
          </a:xfrm>
        </p:grpSpPr>
        <p:sp>
          <p:nvSpPr>
            <p:cNvPr id="21" name="Freeform 78"/>
            <p:cNvSpPr>
              <a:spLocks noChangeAspect="1"/>
            </p:cNvSpPr>
            <p:nvPr/>
          </p:nvSpPr>
          <p:spPr bwMode="auto">
            <a:xfrm>
              <a:off x="7304820" y="1263232"/>
              <a:ext cx="978051" cy="923418"/>
            </a:xfrm>
            <a:custGeom>
              <a:avLst/>
              <a:gdLst>
                <a:gd name="connsiteX0" fmla="*/ 0 w 10000"/>
                <a:gd name="connsiteY0" fmla="*/ 69 h 10000"/>
                <a:gd name="connsiteX1" fmla="*/ 786 w 10000"/>
                <a:gd name="connsiteY1" fmla="*/ 867 h 10000"/>
                <a:gd name="connsiteX2" fmla="*/ 2044 w 10000"/>
                <a:gd name="connsiteY2" fmla="*/ 5272 h 10000"/>
                <a:gd name="connsiteX3" fmla="*/ 3617 w 10000"/>
                <a:gd name="connsiteY3" fmla="*/ 8693 h 10000"/>
                <a:gd name="connsiteX4" fmla="*/ 4752 w 10000"/>
                <a:gd name="connsiteY4" fmla="*/ 7468 h 10000"/>
                <a:gd name="connsiteX5" fmla="*/ 5441 w 10000"/>
                <a:gd name="connsiteY5" fmla="*/ 6636 h 10000"/>
                <a:gd name="connsiteX6" fmla="*/ 6119 w 10000"/>
                <a:gd name="connsiteY6" fmla="*/ 7191 h 10000"/>
                <a:gd name="connsiteX7" fmla="*/ 7037 w 10000"/>
                <a:gd name="connsiteY7" fmla="*/ 9757 h 10000"/>
                <a:gd name="connsiteX8" fmla="*/ 7654 w 10000"/>
                <a:gd name="connsiteY8" fmla="*/ 8647 h 10000"/>
                <a:gd name="connsiteX9" fmla="*/ 8307 w 10000"/>
                <a:gd name="connsiteY9" fmla="*/ 7988 h 10000"/>
                <a:gd name="connsiteX10" fmla="*/ 8996 w 10000"/>
                <a:gd name="connsiteY10" fmla="*/ 8613 h 10000"/>
                <a:gd name="connsiteX11" fmla="*/ 9287 w 10000"/>
                <a:gd name="connsiteY11" fmla="*/ 9237 h 10000"/>
                <a:gd name="connsiteX12" fmla="*/ 10000 w 10000"/>
                <a:gd name="connsiteY12" fmla="*/ 9792 h 10000"/>
                <a:gd name="connsiteX0" fmla="*/ 0 w 10000"/>
                <a:gd name="connsiteY0" fmla="*/ 69 h 9792"/>
                <a:gd name="connsiteX1" fmla="*/ 786 w 10000"/>
                <a:gd name="connsiteY1" fmla="*/ 867 h 9792"/>
                <a:gd name="connsiteX2" fmla="*/ 2044 w 10000"/>
                <a:gd name="connsiteY2" fmla="*/ 5272 h 9792"/>
                <a:gd name="connsiteX3" fmla="*/ 3617 w 10000"/>
                <a:gd name="connsiteY3" fmla="*/ 8693 h 9792"/>
                <a:gd name="connsiteX4" fmla="*/ 4752 w 10000"/>
                <a:gd name="connsiteY4" fmla="*/ 7468 h 9792"/>
                <a:gd name="connsiteX5" fmla="*/ 5441 w 10000"/>
                <a:gd name="connsiteY5" fmla="*/ 6636 h 9792"/>
                <a:gd name="connsiteX6" fmla="*/ 6119 w 10000"/>
                <a:gd name="connsiteY6" fmla="*/ 7191 h 9792"/>
                <a:gd name="connsiteX7" fmla="*/ 6830 w 10000"/>
                <a:gd name="connsiteY7" fmla="*/ 8372 h 9792"/>
                <a:gd name="connsiteX8" fmla="*/ 7654 w 10000"/>
                <a:gd name="connsiteY8" fmla="*/ 8647 h 9792"/>
                <a:gd name="connsiteX9" fmla="*/ 8307 w 10000"/>
                <a:gd name="connsiteY9" fmla="*/ 7988 h 9792"/>
                <a:gd name="connsiteX10" fmla="*/ 8996 w 10000"/>
                <a:gd name="connsiteY10" fmla="*/ 8613 h 9792"/>
                <a:gd name="connsiteX11" fmla="*/ 9287 w 10000"/>
                <a:gd name="connsiteY11" fmla="*/ 9237 h 9792"/>
                <a:gd name="connsiteX12" fmla="*/ 10000 w 10000"/>
                <a:gd name="connsiteY12" fmla="*/ 9792 h 9792"/>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777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648 w 10000"/>
                <a:gd name="connsiteY5" fmla="*/ 6979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701 w 10000"/>
                <a:gd name="connsiteY11" fmla="*/ 9281 h 10000"/>
                <a:gd name="connsiteX12" fmla="*/ 10000 w 10000"/>
                <a:gd name="connsiteY12" fmla="*/ 10000 h 10000"/>
                <a:gd name="connsiteX0" fmla="*/ 0 w 10621"/>
                <a:gd name="connsiteY0" fmla="*/ 70 h 9798"/>
                <a:gd name="connsiteX1" fmla="*/ 786 w 10621"/>
                <a:gd name="connsiteY1" fmla="*/ 885 h 9798"/>
                <a:gd name="connsiteX2" fmla="*/ 2044 w 10621"/>
                <a:gd name="connsiteY2" fmla="*/ 5384 h 9798"/>
                <a:gd name="connsiteX3" fmla="*/ 3617 w 10621"/>
                <a:gd name="connsiteY3" fmla="*/ 8878 h 9798"/>
                <a:gd name="connsiteX4" fmla="*/ 4752 w 10621"/>
                <a:gd name="connsiteY4" fmla="*/ 7627 h 9798"/>
                <a:gd name="connsiteX5" fmla="*/ 5441 w 10621"/>
                <a:gd name="connsiteY5" fmla="*/ 6928 h 9798"/>
                <a:gd name="connsiteX6" fmla="*/ 6119 w 10621"/>
                <a:gd name="connsiteY6" fmla="*/ 7344 h 9798"/>
                <a:gd name="connsiteX7" fmla="*/ 6830 w 10621"/>
                <a:gd name="connsiteY7" fmla="*/ 8550 h 9798"/>
                <a:gd name="connsiteX8" fmla="*/ 7551 w 10621"/>
                <a:gd name="connsiteY8" fmla="*/ 8528 h 9798"/>
                <a:gd name="connsiteX9" fmla="*/ 8307 w 10621"/>
                <a:gd name="connsiteY9" fmla="*/ 8158 h 9798"/>
                <a:gd name="connsiteX10" fmla="*/ 8996 w 10621"/>
                <a:gd name="connsiteY10" fmla="*/ 8796 h 9798"/>
                <a:gd name="connsiteX11" fmla="*/ 9701 w 10621"/>
                <a:gd name="connsiteY11" fmla="*/ 9281 h 9798"/>
                <a:gd name="connsiteX12" fmla="*/ 10621 w 10621"/>
                <a:gd name="connsiteY12" fmla="*/ 9798 h 9798"/>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470 w 10000"/>
                <a:gd name="connsiteY10" fmla="*/ 8977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211 w 10000"/>
                <a:gd name="connsiteY3" fmla="*/ 9164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0" y="71"/>
                  </a:moveTo>
                  <a:cubicBezTo>
                    <a:pt x="125" y="205"/>
                    <a:pt x="421" y="0"/>
                    <a:pt x="740" y="903"/>
                  </a:cubicBezTo>
                  <a:cubicBezTo>
                    <a:pt x="1059" y="1808"/>
                    <a:pt x="1512" y="4118"/>
                    <a:pt x="1924" y="5495"/>
                  </a:cubicBezTo>
                  <a:cubicBezTo>
                    <a:pt x="2336" y="6872"/>
                    <a:pt x="2790" y="8778"/>
                    <a:pt x="3211" y="9164"/>
                  </a:cubicBezTo>
                  <a:cubicBezTo>
                    <a:pt x="3631" y="9550"/>
                    <a:pt x="4156" y="8133"/>
                    <a:pt x="4474" y="7784"/>
                  </a:cubicBezTo>
                  <a:cubicBezTo>
                    <a:pt x="4792" y="7435"/>
                    <a:pt x="4900" y="7076"/>
                    <a:pt x="5123" y="7071"/>
                  </a:cubicBezTo>
                  <a:cubicBezTo>
                    <a:pt x="5346" y="7066"/>
                    <a:pt x="5593" y="7478"/>
                    <a:pt x="5810" y="7753"/>
                  </a:cubicBezTo>
                  <a:cubicBezTo>
                    <a:pt x="6028" y="8029"/>
                    <a:pt x="6214" y="8568"/>
                    <a:pt x="6431" y="8726"/>
                  </a:cubicBezTo>
                  <a:cubicBezTo>
                    <a:pt x="6648" y="8884"/>
                    <a:pt x="6846" y="8771"/>
                    <a:pt x="7110" y="8704"/>
                  </a:cubicBezTo>
                  <a:cubicBezTo>
                    <a:pt x="7374" y="8637"/>
                    <a:pt x="7765" y="8289"/>
                    <a:pt x="8016" y="8326"/>
                  </a:cubicBezTo>
                  <a:cubicBezTo>
                    <a:pt x="8267" y="8363"/>
                    <a:pt x="8430" y="8734"/>
                    <a:pt x="8616" y="8925"/>
                  </a:cubicBezTo>
                  <a:cubicBezTo>
                    <a:pt x="8802" y="9116"/>
                    <a:pt x="8903" y="9293"/>
                    <a:pt x="9134" y="9472"/>
                  </a:cubicBezTo>
                  <a:cubicBezTo>
                    <a:pt x="9365" y="9651"/>
                    <a:pt x="9886" y="9903"/>
                    <a:pt x="10000" y="10000"/>
                  </a:cubicBezTo>
                </a:path>
              </a:pathLst>
            </a:custGeom>
            <a:noFill/>
            <a:ln w="28575" cmpd="sng">
              <a:solidFill>
                <a:srgbClr val="006600"/>
              </a:solidFill>
              <a:round/>
              <a:headEnd/>
              <a:tailEnd/>
            </a:ln>
            <a:effectLst/>
          </p:spPr>
          <p:txBody>
            <a:bodyPr/>
            <a:lstStyle/>
            <a:p>
              <a:endParaRPr lang="en-US"/>
            </a:p>
          </p:txBody>
        </p:sp>
        <p:sp>
          <p:nvSpPr>
            <p:cNvPr id="65" name="Freeform 78"/>
            <p:cNvSpPr>
              <a:spLocks noChangeAspect="1"/>
            </p:cNvSpPr>
            <p:nvPr/>
          </p:nvSpPr>
          <p:spPr bwMode="auto">
            <a:xfrm flipH="1">
              <a:off x="6328507" y="1267995"/>
              <a:ext cx="978051" cy="923418"/>
            </a:xfrm>
            <a:custGeom>
              <a:avLst/>
              <a:gdLst>
                <a:gd name="connsiteX0" fmla="*/ 0 w 10000"/>
                <a:gd name="connsiteY0" fmla="*/ 69 h 10000"/>
                <a:gd name="connsiteX1" fmla="*/ 786 w 10000"/>
                <a:gd name="connsiteY1" fmla="*/ 867 h 10000"/>
                <a:gd name="connsiteX2" fmla="*/ 2044 w 10000"/>
                <a:gd name="connsiteY2" fmla="*/ 5272 h 10000"/>
                <a:gd name="connsiteX3" fmla="*/ 3617 w 10000"/>
                <a:gd name="connsiteY3" fmla="*/ 8693 h 10000"/>
                <a:gd name="connsiteX4" fmla="*/ 4752 w 10000"/>
                <a:gd name="connsiteY4" fmla="*/ 7468 h 10000"/>
                <a:gd name="connsiteX5" fmla="*/ 5441 w 10000"/>
                <a:gd name="connsiteY5" fmla="*/ 6636 h 10000"/>
                <a:gd name="connsiteX6" fmla="*/ 6119 w 10000"/>
                <a:gd name="connsiteY6" fmla="*/ 7191 h 10000"/>
                <a:gd name="connsiteX7" fmla="*/ 7037 w 10000"/>
                <a:gd name="connsiteY7" fmla="*/ 9757 h 10000"/>
                <a:gd name="connsiteX8" fmla="*/ 7654 w 10000"/>
                <a:gd name="connsiteY8" fmla="*/ 8647 h 10000"/>
                <a:gd name="connsiteX9" fmla="*/ 8307 w 10000"/>
                <a:gd name="connsiteY9" fmla="*/ 7988 h 10000"/>
                <a:gd name="connsiteX10" fmla="*/ 8996 w 10000"/>
                <a:gd name="connsiteY10" fmla="*/ 8613 h 10000"/>
                <a:gd name="connsiteX11" fmla="*/ 9287 w 10000"/>
                <a:gd name="connsiteY11" fmla="*/ 9237 h 10000"/>
                <a:gd name="connsiteX12" fmla="*/ 10000 w 10000"/>
                <a:gd name="connsiteY12" fmla="*/ 9792 h 10000"/>
                <a:gd name="connsiteX0" fmla="*/ 0 w 10000"/>
                <a:gd name="connsiteY0" fmla="*/ 69 h 9792"/>
                <a:gd name="connsiteX1" fmla="*/ 786 w 10000"/>
                <a:gd name="connsiteY1" fmla="*/ 867 h 9792"/>
                <a:gd name="connsiteX2" fmla="*/ 2044 w 10000"/>
                <a:gd name="connsiteY2" fmla="*/ 5272 h 9792"/>
                <a:gd name="connsiteX3" fmla="*/ 3617 w 10000"/>
                <a:gd name="connsiteY3" fmla="*/ 8693 h 9792"/>
                <a:gd name="connsiteX4" fmla="*/ 4752 w 10000"/>
                <a:gd name="connsiteY4" fmla="*/ 7468 h 9792"/>
                <a:gd name="connsiteX5" fmla="*/ 5441 w 10000"/>
                <a:gd name="connsiteY5" fmla="*/ 6636 h 9792"/>
                <a:gd name="connsiteX6" fmla="*/ 6119 w 10000"/>
                <a:gd name="connsiteY6" fmla="*/ 7191 h 9792"/>
                <a:gd name="connsiteX7" fmla="*/ 6830 w 10000"/>
                <a:gd name="connsiteY7" fmla="*/ 8372 h 9792"/>
                <a:gd name="connsiteX8" fmla="*/ 7654 w 10000"/>
                <a:gd name="connsiteY8" fmla="*/ 8647 h 9792"/>
                <a:gd name="connsiteX9" fmla="*/ 8307 w 10000"/>
                <a:gd name="connsiteY9" fmla="*/ 7988 h 9792"/>
                <a:gd name="connsiteX10" fmla="*/ 8996 w 10000"/>
                <a:gd name="connsiteY10" fmla="*/ 8613 h 9792"/>
                <a:gd name="connsiteX11" fmla="*/ 9287 w 10000"/>
                <a:gd name="connsiteY11" fmla="*/ 9237 h 9792"/>
                <a:gd name="connsiteX12" fmla="*/ 10000 w 10000"/>
                <a:gd name="connsiteY12" fmla="*/ 9792 h 9792"/>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777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648 w 10000"/>
                <a:gd name="connsiteY5" fmla="*/ 6979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701 w 10000"/>
                <a:gd name="connsiteY11" fmla="*/ 9281 h 10000"/>
                <a:gd name="connsiteX12" fmla="*/ 10000 w 10000"/>
                <a:gd name="connsiteY12" fmla="*/ 10000 h 10000"/>
                <a:gd name="connsiteX0" fmla="*/ 0 w 10621"/>
                <a:gd name="connsiteY0" fmla="*/ 70 h 9798"/>
                <a:gd name="connsiteX1" fmla="*/ 786 w 10621"/>
                <a:gd name="connsiteY1" fmla="*/ 885 h 9798"/>
                <a:gd name="connsiteX2" fmla="*/ 2044 w 10621"/>
                <a:gd name="connsiteY2" fmla="*/ 5384 h 9798"/>
                <a:gd name="connsiteX3" fmla="*/ 3617 w 10621"/>
                <a:gd name="connsiteY3" fmla="*/ 8878 h 9798"/>
                <a:gd name="connsiteX4" fmla="*/ 4752 w 10621"/>
                <a:gd name="connsiteY4" fmla="*/ 7627 h 9798"/>
                <a:gd name="connsiteX5" fmla="*/ 5441 w 10621"/>
                <a:gd name="connsiteY5" fmla="*/ 6928 h 9798"/>
                <a:gd name="connsiteX6" fmla="*/ 6119 w 10621"/>
                <a:gd name="connsiteY6" fmla="*/ 7344 h 9798"/>
                <a:gd name="connsiteX7" fmla="*/ 6830 w 10621"/>
                <a:gd name="connsiteY7" fmla="*/ 8550 h 9798"/>
                <a:gd name="connsiteX8" fmla="*/ 7551 w 10621"/>
                <a:gd name="connsiteY8" fmla="*/ 8528 h 9798"/>
                <a:gd name="connsiteX9" fmla="*/ 8307 w 10621"/>
                <a:gd name="connsiteY9" fmla="*/ 8158 h 9798"/>
                <a:gd name="connsiteX10" fmla="*/ 8996 w 10621"/>
                <a:gd name="connsiteY10" fmla="*/ 8796 h 9798"/>
                <a:gd name="connsiteX11" fmla="*/ 9701 w 10621"/>
                <a:gd name="connsiteY11" fmla="*/ 9281 h 9798"/>
                <a:gd name="connsiteX12" fmla="*/ 10621 w 10621"/>
                <a:gd name="connsiteY12" fmla="*/ 9798 h 9798"/>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470 w 10000"/>
                <a:gd name="connsiteY10" fmla="*/ 8977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211 w 10000"/>
                <a:gd name="connsiteY3" fmla="*/ 9164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0" y="71"/>
                  </a:moveTo>
                  <a:cubicBezTo>
                    <a:pt x="125" y="205"/>
                    <a:pt x="421" y="0"/>
                    <a:pt x="740" y="903"/>
                  </a:cubicBezTo>
                  <a:cubicBezTo>
                    <a:pt x="1059" y="1808"/>
                    <a:pt x="1512" y="4118"/>
                    <a:pt x="1924" y="5495"/>
                  </a:cubicBezTo>
                  <a:cubicBezTo>
                    <a:pt x="2336" y="6872"/>
                    <a:pt x="2790" y="8778"/>
                    <a:pt x="3211" y="9164"/>
                  </a:cubicBezTo>
                  <a:cubicBezTo>
                    <a:pt x="3631" y="9550"/>
                    <a:pt x="4156" y="8133"/>
                    <a:pt x="4474" y="7784"/>
                  </a:cubicBezTo>
                  <a:cubicBezTo>
                    <a:pt x="4792" y="7435"/>
                    <a:pt x="4900" y="7076"/>
                    <a:pt x="5123" y="7071"/>
                  </a:cubicBezTo>
                  <a:cubicBezTo>
                    <a:pt x="5346" y="7066"/>
                    <a:pt x="5593" y="7478"/>
                    <a:pt x="5810" y="7753"/>
                  </a:cubicBezTo>
                  <a:cubicBezTo>
                    <a:pt x="6028" y="8029"/>
                    <a:pt x="6214" y="8568"/>
                    <a:pt x="6431" y="8726"/>
                  </a:cubicBezTo>
                  <a:cubicBezTo>
                    <a:pt x="6648" y="8884"/>
                    <a:pt x="6846" y="8771"/>
                    <a:pt x="7110" y="8704"/>
                  </a:cubicBezTo>
                  <a:cubicBezTo>
                    <a:pt x="7374" y="8637"/>
                    <a:pt x="7765" y="8289"/>
                    <a:pt x="8016" y="8326"/>
                  </a:cubicBezTo>
                  <a:cubicBezTo>
                    <a:pt x="8267" y="8363"/>
                    <a:pt x="8430" y="8734"/>
                    <a:pt x="8616" y="8925"/>
                  </a:cubicBezTo>
                  <a:cubicBezTo>
                    <a:pt x="8802" y="9116"/>
                    <a:pt x="8903" y="9293"/>
                    <a:pt x="9134" y="9472"/>
                  </a:cubicBezTo>
                  <a:cubicBezTo>
                    <a:pt x="9365" y="9651"/>
                    <a:pt x="9886" y="9903"/>
                    <a:pt x="10000" y="10000"/>
                  </a:cubicBezTo>
                </a:path>
              </a:pathLst>
            </a:custGeom>
            <a:noFill/>
            <a:ln w="28575" cmpd="sng">
              <a:solidFill>
                <a:srgbClr val="006600"/>
              </a:solidFill>
              <a:round/>
              <a:headEnd/>
              <a:tailEnd/>
            </a:ln>
            <a:effectLst/>
          </p:spPr>
          <p:txBody>
            <a:bodyPr/>
            <a:lstStyle/>
            <a:p>
              <a:endParaRPr lang="en-US"/>
            </a:p>
          </p:txBody>
        </p:sp>
      </p:grpSp>
      <p:cxnSp>
        <p:nvCxnSpPr>
          <p:cNvPr id="109" name="Straight Connector 108"/>
          <p:cNvCxnSpPr/>
          <p:nvPr/>
        </p:nvCxnSpPr>
        <p:spPr bwMode="auto">
          <a:xfrm>
            <a:off x="7445375" y="1282700"/>
            <a:ext cx="8509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13" name="Straight Arrow Connector 112"/>
          <p:cNvCxnSpPr/>
          <p:nvPr/>
        </p:nvCxnSpPr>
        <p:spPr bwMode="auto">
          <a:xfrm>
            <a:off x="8296275" y="1193800"/>
            <a:ext cx="0" cy="88900"/>
          </a:xfrm>
          <a:prstGeom prst="straightConnector1">
            <a:avLst/>
          </a:prstGeom>
          <a:solidFill>
            <a:schemeClr val="accent1"/>
          </a:solidFill>
          <a:ln w="9525" cap="flat" cmpd="sng" algn="ctr">
            <a:solidFill>
              <a:schemeClr val="tx1"/>
            </a:solidFill>
            <a:prstDash val="solid"/>
            <a:round/>
            <a:headEnd type="none" w="med" len="med"/>
            <a:tailEnd type="triangle" w="sm" len="sm"/>
          </a:ln>
          <a:effectLst/>
        </p:spPr>
      </p:cxnSp>
      <p:cxnSp>
        <p:nvCxnSpPr>
          <p:cNvPr id="120" name="Straight Connector 119"/>
          <p:cNvCxnSpPr/>
          <p:nvPr/>
        </p:nvCxnSpPr>
        <p:spPr bwMode="auto">
          <a:xfrm>
            <a:off x="7347572" y="3275011"/>
            <a:ext cx="90725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22" name="TextBox 121"/>
          <p:cNvSpPr txBox="1"/>
          <p:nvPr/>
        </p:nvSpPr>
        <p:spPr>
          <a:xfrm>
            <a:off x="7478716" y="3066024"/>
            <a:ext cx="1016625" cy="246221"/>
          </a:xfrm>
          <a:prstGeom prst="rect">
            <a:avLst/>
          </a:prstGeom>
          <a:noFill/>
        </p:spPr>
        <p:txBody>
          <a:bodyPr wrap="none" rtlCol="0">
            <a:spAutoFit/>
          </a:bodyPr>
          <a:lstStyle/>
          <a:p>
            <a:r>
              <a:rPr lang="en-US" dirty="0" smtClean="0"/>
              <a:t>Max of Ideal PSF</a:t>
            </a:r>
            <a:endParaRPr lang="en-US" dirty="0"/>
          </a:p>
        </p:txBody>
      </p:sp>
      <p:grpSp>
        <p:nvGrpSpPr>
          <p:cNvPr id="12" name="Group 94"/>
          <p:cNvGrpSpPr/>
          <p:nvPr/>
        </p:nvGrpSpPr>
        <p:grpSpPr>
          <a:xfrm>
            <a:off x="6318985" y="5370513"/>
            <a:ext cx="1986052" cy="754322"/>
            <a:chOff x="6323747" y="3486570"/>
            <a:chExt cx="1986052" cy="754322"/>
          </a:xfrm>
        </p:grpSpPr>
        <p:sp>
          <p:nvSpPr>
            <p:cNvPr id="96" name="Freeform 78"/>
            <p:cNvSpPr>
              <a:spLocks noChangeAspect="1"/>
            </p:cNvSpPr>
            <p:nvPr/>
          </p:nvSpPr>
          <p:spPr bwMode="auto">
            <a:xfrm>
              <a:off x="7314347" y="3486570"/>
              <a:ext cx="995452" cy="751567"/>
            </a:xfrm>
            <a:custGeom>
              <a:avLst/>
              <a:gdLst>
                <a:gd name="connsiteX0" fmla="*/ 0 w 10000"/>
                <a:gd name="connsiteY0" fmla="*/ 69 h 10000"/>
                <a:gd name="connsiteX1" fmla="*/ 786 w 10000"/>
                <a:gd name="connsiteY1" fmla="*/ 867 h 10000"/>
                <a:gd name="connsiteX2" fmla="*/ 2044 w 10000"/>
                <a:gd name="connsiteY2" fmla="*/ 5272 h 10000"/>
                <a:gd name="connsiteX3" fmla="*/ 3617 w 10000"/>
                <a:gd name="connsiteY3" fmla="*/ 8693 h 10000"/>
                <a:gd name="connsiteX4" fmla="*/ 4752 w 10000"/>
                <a:gd name="connsiteY4" fmla="*/ 7468 h 10000"/>
                <a:gd name="connsiteX5" fmla="*/ 5441 w 10000"/>
                <a:gd name="connsiteY5" fmla="*/ 6636 h 10000"/>
                <a:gd name="connsiteX6" fmla="*/ 6119 w 10000"/>
                <a:gd name="connsiteY6" fmla="*/ 7191 h 10000"/>
                <a:gd name="connsiteX7" fmla="*/ 7037 w 10000"/>
                <a:gd name="connsiteY7" fmla="*/ 9757 h 10000"/>
                <a:gd name="connsiteX8" fmla="*/ 7654 w 10000"/>
                <a:gd name="connsiteY8" fmla="*/ 8647 h 10000"/>
                <a:gd name="connsiteX9" fmla="*/ 8307 w 10000"/>
                <a:gd name="connsiteY9" fmla="*/ 7988 h 10000"/>
                <a:gd name="connsiteX10" fmla="*/ 8996 w 10000"/>
                <a:gd name="connsiteY10" fmla="*/ 8613 h 10000"/>
                <a:gd name="connsiteX11" fmla="*/ 9287 w 10000"/>
                <a:gd name="connsiteY11" fmla="*/ 9237 h 10000"/>
                <a:gd name="connsiteX12" fmla="*/ 10000 w 10000"/>
                <a:gd name="connsiteY12" fmla="*/ 9792 h 10000"/>
                <a:gd name="connsiteX0" fmla="*/ 0 w 10000"/>
                <a:gd name="connsiteY0" fmla="*/ 69 h 9792"/>
                <a:gd name="connsiteX1" fmla="*/ 786 w 10000"/>
                <a:gd name="connsiteY1" fmla="*/ 867 h 9792"/>
                <a:gd name="connsiteX2" fmla="*/ 2044 w 10000"/>
                <a:gd name="connsiteY2" fmla="*/ 5272 h 9792"/>
                <a:gd name="connsiteX3" fmla="*/ 3617 w 10000"/>
                <a:gd name="connsiteY3" fmla="*/ 8693 h 9792"/>
                <a:gd name="connsiteX4" fmla="*/ 4752 w 10000"/>
                <a:gd name="connsiteY4" fmla="*/ 7468 h 9792"/>
                <a:gd name="connsiteX5" fmla="*/ 5441 w 10000"/>
                <a:gd name="connsiteY5" fmla="*/ 6636 h 9792"/>
                <a:gd name="connsiteX6" fmla="*/ 6119 w 10000"/>
                <a:gd name="connsiteY6" fmla="*/ 7191 h 9792"/>
                <a:gd name="connsiteX7" fmla="*/ 6830 w 10000"/>
                <a:gd name="connsiteY7" fmla="*/ 8372 h 9792"/>
                <a:gd name="connsiteX8" fmla="*/ 7654 w 10000"/>
                <a:gd name="connsiteY8" fmla="*/ 8647 h 9792"/>
                <a:gd name="connsiteX9" fmla="*/ 8307 w 10000"/>
                <a:gd name="connsiteY9" fmla="*/ 7988 h 9792"/>
                <a:gd name="connsiteX10" fmla="*/ 8996 w 10000"/>
                <a:gd name="connsiteY10" fmla="*/ 8613 h 9792"/>
                <a:gd name="connsiteX11" fmla="*/ 9287 w 10000"/>
                <a:gd name="connsiteY11" fmla="*/ 9237 h 9792"/>
                <a:gd name="connsiteX12" fmla="*/ 10000 w 10000"/>
                <a:gd name="connsiteY12" fmla="*/ 9792 h 9792"/>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777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648 w 10000"/>
                <a:gd name="connsiteY5" fmla="*/ 6979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701 w 10000"/>
                <a:gd name="connsiteY11" fmla="*/ 9281 h 10000"/>
                <a:gd name="connsiteX12" fmla="*/ 10000 w 10000"/>
                <a:gd name="connsiteY12" fmla="*/ 10000 h 10000"/>
                <a:gd name="connsiteX0" fmla="*/ 0 w 10621"/>
                <a:gd name="connsiteY0" fmla="*/ 70 h 9798"/>
                <a:gd name="connsiteX1" fmla="*/ 786 w 10621"/>
                <a:gd name="connsiteY1" fmla="*/ 885 h 9798"/>
                <a:gd name="connsiteX2" fmla="*/ 2044 w 10621"/>
                <a:gd name="connsiteY2" fmla="*/ 5384 h 9798"/>
                <a:gd name="connsiteX3" fmla="*/ 3617 w 10621"/>
                <a:gd name="connsiteY3" fmla="*/ 8878 h 9798"/>
                <a:gd name="connsiteX4" fmla="*/ 4752 w 10621"/>
                <a:gd name="connsiteY4" fmla="*/ 7627 h 9798"/>
                <a:gd name="connsiteX5" fmla="*/ 5441 w 10621"/>
                <a:gd name="connsiteY5" fmla="*/ 6928 h 9798"/>
                <a:gd name="connsiteX6" fmla="*/ 6119 w 10621"/>
                <a:gd name="connsiteY6" fmla="*/ 7344 h 9798"/>
                <a:gd name="connsiteX7" fmla="*/ 6830 w 10621"/>
                <a:gd name="connsiteY7" fmla="*/ 8550 h 9798"/>
                <a:gd name="connsiteX8" fmla="*/ 7551 w 10621"/>
                <a:gd name="connsiteY8" fmla="*/ 8528 h 9798"/>
                <a:gd name="connsiteX9" fmla="*/ 8307 w 10621"/>
                <a:gd name="connsiteY9" fmla="*/ 8158 h 9798"/>
                <a:gd name="connsiteX10" fmla="*/ 8996 w 10621"/>
                <a:gd name="connsiteY10" fmla="*/ 8796 h 9798"/>
                <a:gd name="connsiteX11" fmla="*/ 9701 w 10621"/>
                <a:gd name="connsiteY11" fmla="*/ 9281 h 9798"/>
                <a:gd name="connsiteX12" fmla="*/ 10621 w 10621"/>
                <a:gd name="connsiteY12" fmla="*/ 9798 h 9798"/>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470 w 10000"/>
                <a:gd name="connsiteY10" fmla="*/ 8977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211 w 10000"/>
                <a:gd name="connsiteY3" fmla="*/ 9164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46 h 9975"/>
                <a:gd name="connsiteX1" fmla="*/ 740 w 10000"/>
                <a:gd name="connsiteY1" fmla="*/ 878 h 9975"/>
                <a:gd name="connsiteX2" fmla="*/ 2784 w 10000"/>
                <a:gd name="connsiteY2" fmla="*/ 5315 h 9975"/>
                <a:gd name="connsiteX3" fmla="*/ 3211 w 10000"/>
                <a:gd name="connsiteY3" fmla="*/ 9139 h 9975"/>
                <a:gd name="connsiteX4" fmla="*/ 4474 w 10000"/>
                <a:gd name="connsiteY4" fmla="*/ 7759 h 9975"/>
                <a:gd name="connsiteX5" fmla="*/ 5123 w 10000"/>
                <a:gd name="connsiteY5" fmla="*/ 7046 h 9975"/>
                <a:gd name="connsiteX6" fmla="*/ 5810 w 10000"/>
                <a:gd name="connsiteY6" fmla="*/ 7728 h 9975"/>
                <a:gd name="connsiteX7" fmla="*/ 6431 w 10000"/>
                <a:gd name="connsiteY7" fmla="*/ 8701 h 9975"/>
                <a:gd name="connsiteX8" fmla="*/ 7110 w 10000"/>
                <a:gd name="connsiteY8" fmla="*/ 8679 h 9975"/>
                <a:gd name="connsiteX9" fmla="*/ 8016 w 10000"/>
                <a:gd name="connsiteY9" fmla="*/ 8301 h 9975"/>
                <a:gd name="connsiteX10" fmla="*/ 8616 w 10000"/>
                <a:gd name="connsiteY10" fmla="*/ 8900 h 9975"/>
                <a:gd name="connsiteX11" fmla="*/ 9134 w 10000"/>
                <a:gd name="connsiteY11" fmla="*/ 9447 h 9975"/>
                <a:gd name="connsiteX12" fmla="*/ 10000 w 10000"/>
                <a:gd name="connsiteY12" fmla="*/ 9975 h 9975"/>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474 w 10000"/>
                <a:gd name="connsiteY4" fmla="*/ 7778 h 10000"/>
                <a:gd name="connsiteX5" fmla="*/ 5123 w 10000"/>
                <a:gd name="connsiteY5" fmla="*/ 7064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474 w 10000"/>
                <a:gd name="connsiteY4" fmla="*/ 7778 h 10000"/>
                <a:gd name="connsiteX5" fmla="*/ 5366 w 10000"/>
                <a:gd name="connsiteY5" fmla="*/ 5461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366 w 10000"/>
                <a:gd name="connsiteY5" fmla="*/ 5461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7110 w 10000"/>
                <a:gd name="connsiteY8" fmla="*/ 8701 h 10000"/>
                <a:gd name="connsiteX9" fmla="*/ 8616 w 10000"/>
                <a:gd name="connsiteY9" fmla="*/ 8922 h 10000"/>
                <a:gd name="connsiteX10" fmla="*/ 9134 w 10000"/>
                <a:gd name="connsiteY10" fmla="*/ 9471 h 10000"/>
                <a:gd name="connsiteX11" fmla="*/ 10000 w 10000"/>
                <a:gd name="connsiteY11"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8616 w 10000"/>
                <a:gd name="connsiteY9" fmla="*/ 8922 h 10000"/>
                <a:gd name="connsiteX10" fmla="*/ 9134 w 10000"/>
                <a:gd name="connsiteY10" fmla="*/ 9471 h 10000"/>
                <a:gd name="connsiteX11" fmla="*/ 10000 w 10000"/>
                <a:gd name="connsiteY11"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8616 w 10000"/>
                <a:gd name="connsiteY9" fmla="*/ 8922 h 10000"/>
                <a:gd name="connsiteX10" fmla="*/ 10000 w 10000"/>
                <a:gd name="connsiteY10"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9785 w 10000"/>
                <a:gd name="connsiteY9" fmla="*/ 8198 h 10000"/>
                <a:gd name="connsiteX10" fmla="*/ 10000 w 10000"/>
                <a:gd name="connsiteY10" fmla="*/ 10000 h 10000"/>
                <a:gd name="connsiteX0" fmla="*/ 0 w 9785"/>
                <a:gd name="connsiteY0" fmla="*/ 46 h 8198"/>
                <a:gd name="connsiteX1" fmla="*/ 740 w 9785"/>
                <a:gd name="connsiteY1" fmla="*/ 880 h 8198"/>
                <a:gd name="connsiteX2" fmla="*/ 2784 w 9785"/>
                <a:gd name="connsiteY2" fmla="*/ 5328 h 8198"/>
                <a:gd name="connsiteX3" fmla="*/ 3601 w 9785"/>
                <a:gd name="connsiteY3" fmla="*/ 6887 h 8198"/>
                <a:gd name="connsiteX4" fmla="*/ 4133 w 9785"/>
                <a:gd name="connsiteY4" fmla="*/ 6796 h 8198"/>
                <a:gd name="connsiteX5" fmla="*/ 5512 w 9785"/>
                <a:gd name="connsiteY5" fmla="*/ 5306 h 8198"/>
                <a:gd name="connsiteX6" fmla="*/ 6492 w 9785"/>
                <a:gd name="connsiteY6" fmla="*/ 6971 h 8198"/>
                <a:gd name="connsiteX7" fmla="*/ 7941 w 9785"/>
                <a:gd name="connsiteY7" fmla="*/ 6965 h 8198"/>
                <a:gd name="connsiteX8" fmla="*/ 9253 w 9785"/>
                <a:gd name="connsiteY8" fmla="*/ 7564 h 8198"/>
                <a:gd name="connsiteX9" fmla="*/ 9785 w 9785"/>
                <a:gd name="connsiteY9" fmla="*/ 8198 h 8198"/>
                <a:gd name="connsiteX0" fmla="*/ 0 w 10398"/>
                <a:gd name="connsiteY0" fmla="*/ 56 h 9748"/>
                <a:gd name="connsiteX1" fmla="*/ 756 w 10398"/>
                <a:gd name="connsiteY1" fmla="*/ 1073 h 9748"/>
                <a:gd name="connsiteX2" fmla="*/ 2845 w 10398"/>
                <a:gd name="connsiteY2" fmla="*/ 6499 h 9748"/>
                <a:gd name="connsiteX3" fmla="*/ 3680 w 10398"/>
                <a:gd name="connsiteY3" fmla="*/ 8401 h 9748"/>
                <a:gd name="connsiteX4" fmla="*/ 4224 w 10398"/>
                <a:gd name="connsiteY4" fmla="*/ 8290 h 9748"/>
                <a:gd name="connsiteX5" fmla="*/ 5633 w 10398"/>
                <a:gd name="connsiteY5" fmla="*/ 6472 h 9748"/>
                <a:gd name="connsiteX6" fmla="*/ 6635 w 10398"/>
                <a:gd name="connsiteY6" fmla="*/ 8503 h 9748"/>
                <a:gd name="connsiteX7" fmla="*/ 8115 w 10398"/>
                <a:gd name="connsiteY7" fmla="*/ 8496 h 9748"/>
                <a:gd name="connsiteX8" fmla="*/ 9456 w 10398"/>
                <a:gd name="connsiteY8" fmla="*/ 9227 h 9748"/>
                <a:gd name="connsiteX9" fmla="*/ 10398 w 10398"/>
                <a:gd name="connsiteY9" fmla="*/ 9748 h 9748"/>
                <a:gd name="connsiteX0" fmla="*/ 0 w 10000"/>
                <a:gd name="connsiteY0" fmla="*/ 57 h 10000"/>
                <a:gd name="connsiteX1" fmla="*/ 727 w 10000"/>
                <a:gd name="connsiteY1" fmla="*/ 1101 h 10000"/>
                <a:gd name="connsiteX2" fmla="*/ 2736 w 10000"/>
                <a:gd name="connsiteY2" fmla="*/ 6667 h 10000"/>
                <a:gd name="connsiteX3" fmla="*/ 3539 w 10000"/>
                <a:gd name="connsiteY3" fmla="*/ 8618 h 10000"/>
                <a:gd name="connsiteX4" fmla="*/ 4062 w 10000"/>
                <a:gd name="connsiteY4" fmla="*/ 8504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7 h 10000"/>
                <a:gd name="connsiteX1" fmla="*/ 727 w 10000"/>
                <a:gd name="connsiteY1" fmla="*/ 1101 h 10000"/>
                <a:gd name="connsiteX2" fmla="*/ 2736 w 10000"/>
                <a:gd name="connsiteY2" fmla="*/ 6667 h 10000"/>
                <a:gd name="connsiteX3" fmla="*/ 3539 w 10000"/>
                <a:gd name="connsiteY3" fmla="*/ 8618 h 10000"/>
                <a:gd name="connsiteX4" fmla="*/ 4110 w 10000"/>
                <a:gd name="connsiteY4" fmla="*/ 7857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7 h 10000"/>
                <a:gd name="connsiteX1" fmla="*/ 727 w 10000"/>
                <a:gd name="connsiteY1" fmla="*/ 1101 h 10000"/>
                <a:gd name="connsiteX2" fmla="*/ 2736 w 10000"/>
                <a:gd name="connsiteY2" fmla="*/ 6667 h 10000"/>
                <a:gd name="connsiteX3" fmla="*/ 3348 w 10000"/>
                <a:gd name="connsiteY3" fmla="*/ 8230 h 10000"/>
                <a:gd name="connsiteX4" fmla="*/ 4110 w 10000"/>
                <a:gd name="connsiteY4" fmla="*/ 7857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8 h 10001"/>
                <a:gd name="connsiteX1" fmla="*/ 727 w 10000"/>
                <a:gd name="connsiteY1" fmla="*/ 1102 h 10001"/>
                <a:gd name="connsiteX2" fmla="*/ 2545 w 10000"/>
                <a:gd name="connsiteY2" fmla="*/ 6668 h 10001"/>
                <a:gd name="connsiteX3" fmla="*/ 3348 w 10000"/>
                <a:gd name="connsiteY3" fmla="*/ 8231 h 10001"/>
                <a:gd name="connsiteX4" fmla="*/ 4110 w 10000"/>
                <a:gd name="connsiteY4" fmla="*/ 7858 h 10001"/>
                <a:gd name="connsiteX5" fmla="*/ 5417 w 10000"/>
                <a:gd name="connsiteY5" fmla="*/ 6640 h 10001"/>
                <a:gd name="connsiteX6" fmla="*/ 6860 w 10000"/>
                <a:gd name="connsiteY6" fmla="*/ 8530 h 10001"/>
                <a:gd name="connsiteX7" fmla="*/ 7804 w 10000"/>
                <a:gd name="connsiteY7" fmla="*/ 8717 h 10001"/>
                <a:gd name="connsiteX8" fmla="*/ 9094 w 10000"/>
                <a:gd name="connsiteY8" fmla="*/ 9467 h 10001"/>
                <a:gd name="connsiteX9" fmla="*/ 10000 w 10000"/>
                <a:gd name="connsiteY9" fmla="*/ 10001 h 10001"/>
                <a:gd name="connsiteX0" fmla="*/ 0 w 10000"/>
                <a:gd name="connsiteY0" fmla="*/ 58 h 10001"/>
                <a:gd name="connsiteX1" fmla="*/ 727 w 10000"/>
                <a:gd name="connsiteY1" fmla="*/ 1102 h 10001"/>
                <a:gd name="connsiteX2" fmla="*/ 2545 w 10000"/>
                <a:gd name="connsiteY2" fmla="*/ 6668 h 10001"/>
                <a:gd name="connsiteX3" fmla="*/ 3348 w 10000"/>
                <a:gd name="connsiteY3" fmla="*/ 8231 h 10001"/>
                <a:gd name="connsiteX4" fmla="*/ 4110 w 10000"/>
                <a:gd name="connsiteY4" fmla="*/ 7858 h 10001"/>
                <a:gd name="connsiteX5" fmla="*/ 5417 w 10000"/>
                <a:gd name="connsiteY5" fmla="*/ 6640 h 10001"/>
                <a:gd name="connsiteX6" fmla="*/ 6860 w 10000"/>
                <a:gd name="connsiteY6" fmla="*/ 8530 h 10001"/>
                <a:gd name="connsiteX7" fmla="*/ 8043 w 10000"/>
                <a:gd name="connsiteY7" fmla="*/ 8458 h 10001"/>
                <a:gd name="connsiteX8" fmla="*/ 9094 w 10000"/>
                <a:gd name="connsiteY8" fmla="*/ 9467 h 10001"/>
                <a:gd name="connsiteX9" fmla="*/ 10000 w 10000"/>
                <a:gd name="connsiteY9" fmla="*/ 10001 h 10001"/>
                <a:gd name="connsiteX0" fmla="*/ 0 w 10048"/>
                <a:gd name="connsiteY0" fmla="*/ 58 h 10389"/>
                <a:gd name="connsiteX1" fmla="*/ 727 w 10048"/>
                <a:gd name="connsiteY1" fmla="*/ 1102 h 10389"/>
                <a:gd name="connsiteX2" fmla="*/ 2545 w 10048"/>
                <a:gd name="connsiteY2" fmla="*/ 6668 h 10389"/>
                <a:gd name="connsiteX3" fmla="*/ 3348 w 10048"/>
                <a:gd name="connsiteY3" fmla="*/ 8231 h 10389"/>
                <a:gd name="connsiteX4" fmla="*/ 4110 w 10048"/>
                <a:gd name="connsiteY4" fmla="*/ 7858 h 10389"/>
                <a:gd name="connsiteX5" fmla="*/ 5417 w 10048"/>
                <a:gd name="connsiteY5" fmla="*/ 6640 h 10389"/>
                <a:gd name="connsiteX6" fmla="*/ 6860 w 10048"/>
                <a:gd name="connsiteY6" fmla="*/ 8530 h 10389"/>
                <a:gd name="connsiteX7" fmla="*/ 8043 w 10048"/>
                <a:gd name="connsiteY7" fmla="*/ 8458 h 10389"/>
                <a:gd name="connsiteX8" fmla="*/ 9094 w 10048"/>
                <a:gd name="connsiteY8" fmla="*/ 9467 h 10389"/>
                <a:gd name="connsiteX9" fmla="*/ 10048 w 10048"/>
                <a:gd name="connsiteY9" fmla="*/ 10389 h 10389"/>
                <a:gd name="connsiteX0" fmla="*/ 0 w 10479"/>
                <a:gd name="connsiteY0" fmla="*/ 58 h 10389"/>
                <a:gd name="connsiteX1" fmla="*/ 727 w 10479"/>
                <a:gd name="connsiteY1" fmla="*/ 1102 h 10389"/>
                <a:gd name="connsiteX2" fmla="*/ 2545 w 10479"/>
                <a:gd name="connsiteY2" fmla="*/ 6668 h 10389"/>
                <a:gd name="connsiteX3" fmla="*/ 3348 w 10479"/>
                <a:gd name="connsiteY3" fmla="*/ 8231 h 10389"/>
                <a:gd name="connsiteX4" fmla="*/ 4110 w 10479"/>
                <a:gd name="connsiteY4" fmla="*/ 7858 h 10389"/>
                <a:gd name="connsiteX5" fmla="*/ 5417 w 10479"/>
                <a:gd name="connsiteY5" fmla="*/ 6640 h 10389"/>
                <a:gd name="connsiteX6" fmla="*/ 6860 w 10479"/>
                <a:gd name="connsiteY6" fmla="*/ 8530 h 10389"/>
                <a:gd name="connsiteX7" fmla="*/ 8043 w 10479"/>
                <a:gd name="connsiteY7" fmla="*/ 8458 h 10389"/>
                <a:gd name="connsiteX8" fmla="*/ 9094 w 10479"/>
                <a:gd name="connsiteY8" fmla="*/ 9467 h 10389"/>
                <a:gd name="connsiteX9" fmla="*/ 10479 w 10479"/>
                <a:gd name="connsiteY9" fmla="*/ 10389 h 10389"/>
                <a:gd name="connsiteX0" fmla="*/ 0 w 9094"/>
                <a:gd name="connsiteY0" fmla="*/ 58 h 9467"/>
                <a:gd name="connsiteX1" fmla="*/ 727 w 9094"/>
                <a:gd name="connsiteY1" fmla="*/ 1102 h 9467"/>
                <a:gd name="connsiteX2" fmla="*/ 2545 w 9094"/>
                <a:gd name="connsiteY2" fmla="*/ 6668 h 9467"/>
                <a:gd name="connsiteX3" fmla="*/ 3348 w 9094"/>
                <a:gd name="connsiteY3" fmla="*/ 8231 h 9467"/>
                <a:gd name="connsiteX4" fmla="*/ 4110 w 9094"/>
                <a:gd name="connsiteY4" fmla="*/ 7858 h 9467"/>
                <a:gd name="connsiteX5" fmla="*/ 5417 w 9094"/>
                <a:gd name="connsiteY5" fmla="*/ 6640 h 9467"/>
                <a:gd name="connsiteX6" fmla="*/ 6860 w 9094"/>
                <a:gd name="connsiteY6" fmla="*/ 8530 h 9467"/>
                <a:gd name="connsiteX7" fmla="*/ 8043 w 9094"/>
                <a:gd name="connsiteY7" fmla="*/ 8458 h 9467"/>
                <a:gd name="connsiteX8" fmla="*/ 9094 w 9094"/>
                <a:gd name="connsiteY8" fmla="*/ 9467 h 9467"/>
                <a:gd name="connsiteX0" fmla="*/ 0 w 11000"/>
                <a:gd name="connsiteY0" fmla="*/ 61 h 10820"/>
                <a:gd name="connsiteX1" fmla="*/ 799 w 11000"/>
                <a:gd name="connsiteY1" fmla="*/ 1164 h 10820"/>
                <a:gd name="connsiteX2" fmla="*/ 2799 w 11000"/>
                <a:gd name="connsiteY2" fmla="*/ 7043 h 10820"/>
                <a:gd name="connsiteX3" fmla="*/ 3682 w 11000"/>
                <a:gd name="connsiteY3" fmla="*/ 8694 h 10820"/>
                <a:gd name="connsiteX4" fmla="*/ 4519 w 11000"/>
                <a:gd name="connsiteY4" fmla="*/ 8300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694 h 10820"/>
                <a:gd name="connsiteX4" fmla="*/ 4361 w 11000"/>
                <a:gd name="connsiteY4" fmla="*/ 7822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361 w 11000"/>
                <a:gd name="connsiteY4" fmla="*/ 7822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519 w 11000"/>
                <a:gd name="connsiteY4" fmla="*/ 8027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787 w 11000"/>
                <a:gd name="connsiteY3" fmla="*/ 8420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787 w 11000"/>
                <a:gd name="connsiteY3" fmla="*/ 8420 h 10820"/>
                <a:gd name="connsiteX4" fmla="*/ 4361 w 11000"/>
                <a:gd name="connsiteY4" fmla="*/ 7822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830 h 10820"/>
                <a:gd name="connsiteX4" fmla="*/ 4361 w 11000"/>
                <a:gd name="connsiteY4" fmla="*/ 7822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830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26 h 10785"/>
                <a:gd name="connsiteX1" fmla="*/ 799 w 11000"/>
                <a:gd name="connsiteY1" fmla="*/ 1129 h 10785"/>
                <a:gd name="connsiteX2" fmla="*/ 3010 w 11000"/>
                <a:gd name="connsiteY2" fmla="*/ 6803 h 10785"/>
                <a:gd name="connsiteX3" fmla="*/ 3682 w 11000"/>
                <a:gd name="connsiteY3" fmla="*/ 8795 h 10785"/>
                <a:gd name="connsiteX4" fmla="*/ 4519 w 11000"/>
                <a:gd name="connsiteY4" fmla="*/ 7992 h 10785"/>
                <a:gd name="connsiteX5" fmla="*/ 5694 w 11000"/>
                <a:gd name="connsiteY5" fmla="*/ 6911 h 10785"/>
                <a:gd name="connsiteX6" fmla="*/ 7543 w 11000"/>
                <a:gd name="connsiteY6" fmla="*/ 8975 h 10785"/>
                <a:gd name="connsiteX7" fmla="*/ 8844 w 11000"/>
                <a:gd name="connsiteY7" fmla="*/ 8899 h 10785"/>
                <a:gd name="connsiteX8" fmla="*/ 11000 w 11000"/>
                <a:gd name="connsiteY8" fmla="*/ 10785 h 10785"/>
                <a:gd name="connsiteX0" fmla="*/ 0 w 11000"/>
                <a:gd name="connsiteY0" fmla="*/ 26 h 10785"/>
                <a:gd name="connsiteX1" fmla="*/ 799 w 11000"/>
                <a:gd name="connsiteY1" fmla="*/ 1129 h 10785"/>
                <a:gd name="connsiteX2" fmla="*/ 3010 w 11000"/>
                <a:gd name="connsiteY2" fmla="*/ 6803 h 10785"/>
                <a:gd name="connsiteX3" fmla="*/ 3945 w 11000"/>
                <a:gd name="connsiteY3" fmla="*/ 8112 h 10785"/>
                <a:gd name="connsiteX4" fmla="*/ 4519 w 11000"/>
                <a:gd name="connsiteY4" fmla="*/ 7992 h 10785"/>
                <a:gd name="connsiteX5" fmla="*/ 5694 w 11000"/>
                <a:gd name="connsiteY5" fmla="*/ 6911 h 10785"/>
                <a:gd name="connsiteX6" fmla="*/ 7543 w 11000"/>
                <a:gd name="connsiteY6" fmla="*/ 8975 h 10785"/>
                <a:gd name="connsiteX7" fmla="*/ 8844 w 11000"/>
                <a:gd name="connsiteY7" fmla="*/ 8899 h 10785"/>
                <a:gd name="connsiteX8" fmla="*/ 11000 w 11000"/>
                <a:gd name="connsiteY8" fmla="*/ 10785 h 1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 h="10785">
                  <a:moveTo>
                    <a:pt x="0" y="26"/>
                  </a:moveTo>
                  <a:cubicBezTo>
                    <a:pt x="135" y="205"/>
                    <a:pt x="297" y="0"/>
                    <a:pt x="799" y="1129"/>
                  </a:cubicBezTo>
                  <a:cubicBezTo>
                    <a:pt x="1301" y="2259"/>
                    <a:pt x="2486" y="5639"/>
                    <a:pt x="3010" y="6803"/>
                  </a:cubicBezTo>
                  <a:cubicBezTo>
                    <a:pt x="3534" y="7967"/>
                    <a:pt x="3694" y="7914"/>
                    <a:pt x="3945" y="8112"/>
                  </a:cubicBezTo>
                  <a:cubicBezTo>
                    <a:pt x="4196" y="8310"/>
                    <a:pt x="4227" y="8192"/>
                    <a:pt x="4519" y="7992"/>
                  </a:cubicBezTo>
                  <a:cubicBezTo>
                    <a:pt x="4811" y="7792"/>
                    <a:pt x="5190" y="6747"/>
                    <a:pt x="5694" y="6911"/>
                  </a:cubicBezTo>
                  <a:cubicBezTo>
                    <a:pt x="6198" y="7075"/>
                    <a:pt x="7309" y="8612"/>
                    <a:pt x="7543" y="8975"/>
                  </a:cubicBezTo>
                  <a:cubicBezTo>
                    <a:pt x="7779" y="9342"/>
                    <a:pt x="8268" y="8597"/>
                    <a:pt x="8844" y="8899"/>
                  </a:cubicBezTo>
                  <a:cubicBezTo>
                    <a:pt x="9420" y="9201"/>
                    <a:pt x="10554" y="10445"/>
                    <a:pt x="11000" y="10785"/>
                  </a:cubicBezTo>
                </a:path>
              </a:pathLst>
            </a:custGeom>
            <a:noFill/>
            <a:ln w="28575" cmpd="sng">
              <a:solidFill>
                <a:srgbClr val="7030A0"/>
              </a:solidFill>
              <a:round/>
              <a:headEnd/>
              <a:tailEnd/>
            </a:ln>
            <a:effectLst/>
          </p:spPr>
          <p:txBody>
            <a:bodyPr/>
            <a:lstStyle/>
            <a:p>
              <a:endParaRPr lang="en-US"/>
            </a:p>
          </p:txBody>
        </p:sp>
        <p:sp>
          <p:nvSpPr>
            <p:cNvPr id="97" name="Freeform 78"/>
            <p:cNvSpPr>
              <a:spLocks noChangeAspect="1"/>
            </p:cNvSpPr>
            <p:nvPr/>
          </p:nvSpPr>
          <p:spPr bwMode="auto">
            <a:xfrm flipH="1">
              <a:off x="6323747" y="3489325"/>
              <a:ext cx="995452" cy="751567"/>
            </a:xfrm>
            <a:custGeom>
              <a:avLst/>
              <a:gdLst>
                <a:gd name="connsiteX0" fmla="*/ 0 w 10000"/>
                <a:gd name="connsiteY0" fmla="*/ 69 h 10000"/>
                <a:gd name="connsiteX1" fmla="*/ 786 w 10000"/>
                <a:gd name="connsiteY1" fmla="*/ 867 h 10000"/>
                <a:gd name="connsiteX2" fmla="*/ 2044 w 10000"/>
                <a:gd name="connsiteY2" fmla="*/ 5272 h 10000"/>
                <a:gd name="connsiteX3" fmla="*/ 3617 w 10000"/>
                <a:gd name="connsiteY3" fmla="*/ 8693 h 10000"/>
                <a:gd name="connsiteX4" fmla="*/ 4752 w 10000"/>
                <a:gd name="connsiteY4" fmla="*/ 7468 h 10000"/>
                <a:gd name="connsiteX5" fmla="*/ 5441 w 10000"/>
                <a:gd name="connsiteY5" fmla="*/ 6636 h 10000"/>
                <a:gd name="connsiteX6" fmla="*/ 6119 w 10000"/>
                <a:gd name="connsiteY6" fmla="*/ 7191 h 10000"/>
                <a:gd name="connsiteX7" fmla="*/ 7037 w 10000"/>
                <a:gd name="connsiteY7" fmla="*/ 9757 h 10000"/>
                <a:gd name="connsiteX8" fmla="*/ 7654 w 10000"/>
                <a:gd name="connsiteY8" fmla="*/ 8647 h 10000"/>
                <a:gd name="connsiteX9" fmla="*/ 8307 w 10000"/>
                <a:gd name="connsiteY9" fmla="*/ 7988 h 10000"/>
                <a:gd name="connsiteX10" fmla="*/ 8996 w 10000"/>
                <a:gd name="connsiteY10" fmla="*/ 8613 h 10000"/>
                <a:gd name="connsiteX11" fmla="*/ 9287 w 10000"/>
                <a:gd name="connsiteY11" fmla="*/ 9237 h 10000"/>
                <a:gd name="connsiteX12" fmla="*/ 10000 w 10000"/>
                <a:gd name="connsiteY12" fmla="*/ 9792 h 10000"/>
                <a:gd name="connsiteX0" fmla="*/ 0 w 10000"/>
                <a:gd name="connsiteY0" fmla="*/ 69 h 9792"/>
                <a:gd name="connsiteX1" fmla="*/ 786 w 10000"/>
                <a:gd name="connsiteY1" fmla="*/ 867 h 9792"/>
                <a:gd name="connsiteX2" fmla="*/ 2044 w 10000"/>
                <a:gd name="connsiteY2" fmla="*/ 5272 h 9792"/>
                <a:gd name="connsiteX3" fmla="*/ 3617 w 10000"/>
                <a:gd name="connsiteY3" fmla="*/ 8693 h 9792"/>
                <a:gd name="connsiteX4" fmla="*/ 4752 w 10000"/>
                <a:gd name="connsiteY4" fmla="*/ 7468 h 9792"/>
                <a:gd name="connsiteX5" fmla="*/ 5441 w 10000"/>
                <a:gd name="connsiteY5" fmla="*/ 6636 h 9792"/>
                <a:gd name="connsiteX6" fmla="*/ 6119 w 10000"/>
                <a:gd name="connsiteY6" fmla="*/ 7191 h 9792"/>
                <a:gd name="connsiteX7" fmla="*/ 6830 w 10000"/>
                <a:gd name="connsiteY7" fmla="*/ 8372 h 9792"/>
                <a:gd name="connsiteX8" fmla="*/ 7654 w 10000"/>
                <a:gd name="connsiteY8" fmla="*/ 8647 h 9792"/>
                <a:gd name="connsiteX9" fmla="*/ 8307 w 10000"/>
                <a:gd name="connsiteY9" fmla="*/ 7988 h 9792"/>
                <a:gd name="connsiteX10" fmla="*/ 8996 w 10000"/>
                <a:gd name="connsiteY10" fmla="*/ 8613 h 9792"/>
                <a:gd name="connsiteX11" fmla="*/ 9287 w 10000"/>
                <a:gd name="connsiteY11" fmla="*/ 9237 h 9792"/>
                <a:gd name="connsiteX12" fmla="*/ 10000 w 10000"/>
                <a:gd name="connsiteY12" fmla="*/ 9792 h 9792"/>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777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648 w 10000"/>
                <a:gd name="connsiteY5" fmla="*/ 6979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701 w 10000"/>
                <a:gd name="connsiteY11" fmla="*/ 9281 h 10000"/>
                <a:gd name="connsiteX12" fmla="*/ 10000 w 10000"/>
                <a:gd name="connsiteY12" fmla="*/ 10000 h 10000"/>
                <a:gd name="connsiteX0" fmla="*/ 0 w 10621"/>
                <a:gd name="connsiteY0" fmla="*/ 70 h 9798"/>
                <a:gd name="connsiteX1" fmla="*/ 786 w 10621"/>
                <a:gd name="connsiteY1" fmla="*/ 885 h 9798"/>
                <a:gd name="connsiteX2" fmla="*/ 2044 w 10621"/>
                <a:gd name="connsiteY2" fmla="*/ 5384 h 9798"/>
                <a:gd name="connsiteX3" fmla="*/ 3617 w 10621"/>
                <a:gd name="connsiteY3" fmla="*/ 8878 h 9798"/>
                <a:gd name="connsiteX4" fmla="*/ 4752 w 10621"/>
                <a:gd name="connsiteY4" fmla="*/ 7627 h 9798"/>
                <a:gd name="connsiteX5" fmla="*/ 5441 w 10621"/>
                <a:gd name="connsiteY5" fmla="*/ 6928 h 9798"/>
                <a:gd name="connsiteX6" fmla="*/ 6119 w 10621"/>
                <a:gd name="connsiteY6" fmla="*/ 7344 h 9798"/>
                <a:gd name="connsiteX7" fmla="*/ 6830 w 10621"/>
                <a:gd name="connsiteY7" fmla="*/ 8550 h 9798"/>
                <a:gd name="connsiteX8" fmla="*/ 7551 w 10621"/>
                <a:gd name="connsiteY8" fmla="*/ 8528 h 9798"/>
                <a:gd name="connsiteX9" fmla="*/ 8307 w 10621"/>
                <a:gd name="connsiteY9" fmla="*/ 8158 h 9798"/>
                <a:gd name="connsiteX10" fmla="*/ 8996 w 10621"/>
                <a:gd name="connsiteY10" fmla="*/ 8796 h 9798"/>
                <a:gd name="connsiteX11" fmla="*/ 9701 w 10621"/>
                <a:gd name="connsiteY11" fmla="*/ 9281 h 9798"/>
                <a:gd name="connsiteX12" fmla="*/ 10621 w 10621"/>
                <a:gd name="connsiteY12" fmla="*/ 9798 h 9798"/>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470 w 10000"/>
                <a:gd name="connsiteY10" fmla="*/ 8977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211 w 10000"/>
                <a:gd name="connsiteY3" fmla="*/ 9164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46 h 9975"/>
                <a:gd name="connsiteX1" fmla="*/ 740 w 10000"/>
                <a:gd name="connsiteY1" fmla="*/ 878 h 9975"/>
                <a:gd name="connsiteX2" fmla="*/ 2784 w 10000"/>
                <a:gd name="connsiteY2" fmla="*/ 5315 h 9975"/>
                <a:gd name="connsiteX3" fmla="*/ 3211 w 10000"/>
                <a:gd name="connsiteY3" fmla="*/ 9139 h 9975"/>
                <a:gd name="connsiteX4" fmla="*/ 4474 w 10000"/>
                <a:gd name="connsiteY4" fmla="*/ 7759 h 9975"/>
                <a:gd name="connsiteX5" fmla="*/ 5123 w 10000"/>
                <a:gd name="connsiteY5" fmla="*/ 7046 h 9975"/>
                <a:gd name="connsiteX6" fmla="*/ 5810 w 10000"/>
                <a:gd name="connsiteY6" fmla="*/ 7728 h 9975"/>
                <a:gd name="connsiteX7" fmla="*/ 6431 w 10000"/>
                <a:gd name="connsiteY7" fmla="*/ 8701 h 9975"/>
                <a:gd name="connsiteX8" fmla="*/ 7110 w 10000"/>
                <a:gd name="connsiteY8" fmla="*/ 8679 h 9975"/>
                <a:gd name="connsiteX9" fmla="*/ 8016 w 10000"/>
                <a:gd name="connsiteY9" fmla="*/ 8301 h 9975"/>
                <a:gd name="connsiteX10" fmla="*/ 8616 w 10000"/>
                <a:gd name="connsiteY10" fmla="*/ 8900 h 9975"/>
                <a:gd name="connsiteX11" fmla="*/ 9134 w 10000"/>
                <a:gd name="connsiteY11" fmla="*/ 9447 h 9975"/>
                <a:gd name="connsiteX12" fmla="*/ 10000 w 10000"/>
                <a:gd name="connsiteY12" fmla="*/ 9975 h 9975"/>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474 w 10000"/>
                <a:gd name="connsiteY4" fmla="*/ 7778 h 10000"/>
                <a:gd name="connsiteX5" fmla="*/ 5123 w 10000"/>
                <a:gd name="connsiteY5" fmla="*/ 7064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474 w 10000"/>
                <a:gd name="connsiteY4" fmla="*/ 7778 h 10000"/>
                <a:gd name="connsiteX5" fmla="*/ 5366 w 10000"/>
                <a:gd name="connsiteY5" fmla="*/ 5461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366 w 10000"/>
                <a:gd name="connsiteY5" fmla="*/ 5461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7110 w 10000"/>
                <a:gd name="connsiteY8" fmla="*/ 8701 h 10000"/>
                <a:gd name="connsiteX9" fmla="*/ 8616 w 10000"/>
                <a:gd name="connsiteY9" fmla="*/ 8922 h 10000"/>
                <a:gd name="connsiteX10" fmla="*/ 9134 w 10000"/>
                <a:gd name="connsiteY10" fmla="*/ 9471 h 10000"/>
                <a:gd name="connsiteX11" fmla="*/ 10000 w 10000"/>
                <a:gd name="connsiteY11"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8616 w 10000"/>
                <a:gd name="connsiteY9" fmla="*/ 8922 h 10000"/>
                <a:gd name="connsiteX10" fmla="*/ 9134 w 10000"/>
                <a:gd name="connsiteY10" fmla="*/ 9471 h 10000"/>
                <a:gd name="connsiteX11" fmla="*/ 10000 w 10000"/>
                <a:gd name="connsiteY11"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8616 w 10000"/>
                <a:gd name="connsiteY9" fmla="*/ 8922 h 10000"/>
                <a:gd name="connsiteX10" fmla="*/ 10000 w 10000"/>
                <a:gd name="connsiteY10"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9785 w 10000"/>
                <a:gd name="connsiteY9" fmla="*/ 8198 h 10000"/>
                <a:gd name="connsiteX10" fmla="*/ 10000 w 10000"/>
                <a:gd name="connsiteY10" fmla="*/ 10000 h 10000"/>
                <a:gd name="connsiteX0" fmla="*/ 0 w 9785"/>
                <a:gd name="connsiteY0" fmla="*/ 46 h 8198"/>
                <a:gd name="connsiteX1" fmla="*/ 740 w 9785"/>
                <a:gd name="connsiteY1" fmla="*/ 880 h 8198"/>
                <a:gd name="connsiteX2" fmla="*/ 2784 w 9785"/>
                <a:gd name="connsiteY2" fmla="*/ 5328 h 8198"/>
                <a:gd name="connsiteX3" fmla="*/ 3601 w 9785"/>
                <a:gd name="connsiteY3" fmla="*/ 6887 h 8198"/>
                <a:gd name="connsiteX4" fmla="*/ 4133 w 9785"/>
                <a:gd name="connsiteY4" fmla="*/ 6796 h 8198"/>
                <a:gd name="connsiteX5" fmla="*/ 5512 w 9785"/>
                <a:gd name="connsiteY5" fmla="*/ 5306 h 8198"/>
                <a:gd name="connsiteX6" fmla="*/ 6492 w 9785"/>
                <a:gd name="connsiteY6" fmla="*/ 6971 h 8198"/>
                <a:gd name="connsiteX7" fmla="*/ 7941 w 9785"/>
                <a:gd name="connsiteY7" fmla="*/ 6965 h 8198"/>
                <a:gd name="connsiteX8" fmla="*/ 9253 w 9785"/>
                <a:gd name="connsiteY8" fmla="*/ 7564 h 8198"/>
                <a:gd name="connsiteX9" fmla="*/ 9785 w 9785"/>
                <a:gd name="connsiteY9" fmla="*/ 8198 h 8198"/>
                <a:gd name="connsiteX0" fmla="*/ 0 w 10398"/>
                <a:gd name="connsiteY0" fmla="*/ 56 h 9748"/>
                <a:gd name="connsiteX1" fmla="*/ 756 w 10398"/>
                <a:gd name="connsiteY1" fmla="*/ 1073 h 9748"/>
                <a:gd name="connsiteX2" fmla="*/ 2845 w 10398"/>
                <a:gd name="connsiteY2" fmla="*/ 6499 h 9748"/>
                <a:gd name="connsiteX3" fmla="*/ 3680 w 10398"/>
                <a:gd name="connsiteY3" fmla="*/ 8401 h 9748"/>
                <a:gd name="connsiteX4" fmla="*/ 4224 w 10398"/>
                <a:gd name="connsiteY4" fmla="*/ 8290 h 9748"/>
                <a:gd name="connsiteX5" fmla="*/ 5633 w 10398"/>
                <a:gd name="connsiteY5" fmla="*/ 6472 h 9748"/>
                <a:gd name="connsiteX6" fmla="*/ 6635 w 10398"/>
                <a:gd name="connsiteY6" fmla="*/ 8503 h 9748"/>
                <a:gd name="connsiteX7" fmla="*/ 8115 w 10398"/>
                <a:gd name="connsiteY7" fmla="*/ 8496 h 9748"/>
                <a:gd name="connsiteX8" fmla="*/ 9456 w 10398"/>
                <a:gd name="connsiteY8" fmla="*/ 9227 h 9748"/>
                <a:gd name="connsiteX9" fmla="*/ 10398 w 10398"/>
                <a:gd name="connsiteY9" fmla="*/ 9748 h 9748"/>
                <a:gd name="connsiteX0" fmla="*/ 0 w 10000"/>
                <a:gd name="connsiteY0" fmla="*/ 57 h 10000"/>
                <a:gd name="connsiteX1" fmla="*/ 727 w 10000"/>
                <a:gd name="connsiteY1" fmla="*/ 1101 h 10000"/>
                <a:gd name="connsiteX2" fmla="*/ 2736 w 10000"/>
                <a:gd name="connsiteY2" fmla="*/ 6667 h 10000"/>
                <a:gd name="connsiteX3" fmla="*/ 3539 w 10000"/>
                <a:gd name="connsiteY3" fmla="*/ 8618 h 10000"/>
                <a:gd name="connsiteX4" fmla="*/ 4062 w 10000"/>
                <a:gd name="connsiteY4" fmla="*/ 8504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7 h 10000"/>
                <a:gd name="connsiteX1" fmla="*/ 727 w 10000"/>
                <a:gd name="connsiteY1" fmla="*/ 1101 h 10000"/>
                <a:gd name="connsiteX2" fmla="*/ 2736 w 10000"/>
                <a:gd name="connsiteY2" fmla="*/ 6667 h 10000"/>
                <a:gd name="connsiteX3" fmla="*/ 3539 w 10000"/>
                <a:gd name="connsiteY3" fmla="*/ 8618 h 10000"/>
                <a:gd name="connsiteX4" fmla="*/ 4110 w 10000"/>
                <a:gd name="connsiteY4" fmla="*/ 7857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7 h 10000"/>
                <a:gd name="connsiteX1" fmla="*/ 727 w 10000"/>
                <a:gd name="connsiteY1" fmla="*/ 1101 h 10000"/>
                <a:gd name="connsiteX2" fmla="*/ 2736 w 10000"/>
                <a:gd name="connsiteY2" fmla="*/ 6667 h 10000"/>
                <a:gd name="connsiteX3" fmla="*/ 3348 w 10000"/>
                <a:gd name="connsiteY3" fmla="*/ 8230 h 10000"/>
                <a:gd name="connsiteX4" fmla="*/ 4110 w 10000"/>
                <a:gd name="connsiteY4" fmla="*/ 7857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8 h 10001"/>
                <a:gd name="connsiteX1" fmla="*/ 727 w 10000"/>
                <a:gd name="connsiteY1" fmla="*/ 1102 h 10001"/>
                <a:gd name="connsiteX2" fmla="*/ 2545 w 10000"/>
                <a:gd name="connsiteY2" fmla="*/ 6668 h 10001"/>
                <a:gd name="connsiteX3" fmla="*/ 3348 w 10000"/>
                <a:gd name="connsiteY3" fmla="*/ 8231 h 10001"/>
                <a:gd name="connsiteX4" fmla="*/ 4110 w 10000"/>
                <a:gd name="connsiteY4" fmla="*/ 7858 h 10001"/>
                <a:gd name="connsiteX5" fmla="*/ 5417 w 10000"/>
                <a:gd name="connsiteY5" fmla="*/ 6640 h 10001"/>
                <a:gd name="connsiteX6" fmla="*/ 6860 w 10000"/>
                <a:gd name="connsiteY6" fmla="*/ 8530 h 10001"/>
                <a:gd name="connsiteX7" fmla="*/ 7804 w 10000"/>
                <a:gd name="connsiteY7" fmla="*/ 8717 h 10001"/>
                <a:gd name="connsiteX8" fmla="*/ 9094 w 10000"/>
                <a:gd name="connsiteY8" fmla="*/ 9467 h 10001"/>
                <a:gd name="connsiteX9" fmla="*/ 10000 w 10000"/>
                <a:gd name="connsiteY9" fmla="*/ 10001 h 10001"/>
                <a:gd name="connsiteX0" fmla="*/ 0 w 10000"/>
                <a:gd name="connsiteY0" fmla="*/ 58 h 10001"/>
                <a:gd name="connsiteX1" fmla="*/ 727 w 10000"/>
                <a:gd name="connsiteY1" fmla="*/ 1102 h 10001"/>
                <a:gd name="connsiteX2" fmla="*/ 2545 w 10000"/>
                <a:gd name="connsiteY2" fmla="*/ 6668 h 10001"/>
                <a:gd name="connsiteX3" fmla="*/ 3348 w 10000"/>
                <a:gd name="connsiteY3" fmla="*/ 8231 h 10001"/>
                <a:gd name="connsiteX4" fmla="*/ 4110 w 10000"/>
                <a:gd name="connsiteY4" fmla="*/ 7858 h 10001"/>
                <a:gd name="connsiteX5" fmla="*/ 5417 w 10000"/>
                <a:gd name="connsiteY5" fmla="*/ 6640 h 10001"/>
                <a:gd name="connsiteX6" fmla="*/ 6860 w 10000"/>
                <a:gd name="connsiteY6" fmla="*/ 8530 h 10001"/>
                <a:gd name="connsiteX7" fmla="*/ 8043 w 10000"/>
                <a:gd name="connsiteY7" fmla="*/ 8458 h 10001"/>
                <a:gd name="connsiteX8" fmla="*/ 9094 w 10000"/>
                <a:gd name="connsiteY8" fmla="*/ 9467 h 10001"/>
                <a:gd name="connsiteX9" fmla="*/ 10000 w 10000"/>
                <a:gd name="connsiteY9" fmla="*/ 10001 h 10001"/>
                <a:gd name="connsiteX0" fmla="*/ 0 w 10048"/>
                <a:gd name="connsiteY0" fmla="*/ 58 h 10389"/>
                <a:gd name="connsiteX1" fmla="*/ 727 w 10048"/>
                <a:gd name="connsiteY1" fmla="*/ 1102 h 10389"/>
                <a:gd name="connsiteX2" fmla="*/ 2545 w 10048"/>
                <a:gd name="connsiteY2" fmla="*/ 6668 h 10389"/>
                <a:gd name="connsiteX3" fmla="*/ 3348 w 10048"/>
                <a:gd name="connsiteY3" fmla="*/ 8231 h 10389"/>
                <a:gd name="connsiteX4" fmla="*/ 4110 w 10048"/>
                <a:gd name="connsiteY4" fmla="*/ 7858 h 10389"/>
                <a:gd name="connsiteX5" fmla="*/ 5417 w 10048"/>
                <a:gd name="connsiteY5" fmla="*/ 6640 h 10389"/>
                <a:gd name="connsiteX6" fmla="*/ 6860 w 10048"/>
                <a:gd name="connsiteY6" fmla="*/ 8530 h 10389"/>
                <a:gd name="connsiteX7" fmla="*/ 8043 w 10048"/>
                <a:gd name="connsiteY7" fmla="*/ 8458 h 10389"/>
                <a:gd name="connsiteX8" fmla="*/ 9094 w 10048"/>
                <a:gd name="connsiteY8" fmla="*/ 9467 h 10389"/>
                <a:gd name="connsiteX9" fmla="*/ 10048 w 10048"/>
                <a:gd name="connsiteY9" fmla="*/ 10389 h 10389"/>
                <a:gd name="connsiteX0" fmla="*/ 0 w 10479"/>
                <a:gd name="connsiteY0" fmla="*/ 58 h 10389"/>
                <a:gd name="connsiteX1" fmla="*/ 727 w 10479"/>
                <a:gd name="connsiteY1" fmla="*/ 1102 h 10389"/>
                <a:gd name="connsiteX2" fmla="*/ 2545 w 10479"/>
                <a:gd name="connsiteY2" fmla="*/ 6668 h 10389"/>
                <a:gd name="connsiteX3" fmla="*/ 3348 w 10479"/>
                <a:gd name="connsiteY3" fmla="*/ 8231 h 10389"/>
                <a:gd name="connsiteX4" fmla="*/ 4110 w 10479"/>
                <a:gd name="connsiteY4" fmla="*/ 7858 h 10389"/>
                <a:gd name="connsiteX5" fmla="*/ 5417 w 10479"/>
                <a:gd name="connsiteY5" fmla="*/ 6640 h 10389"/>
                <a:gd name="connsiteX6" fmla="*/ 6860 w 10479"/>
                <a:gd name="connsiteY6" fmla="*/ 8530 h 10389"/>
                <a:gd name="connsiteX7" fmla="*/ 8043 w 10479"/>
                <a:gd name="connsiteY7" fmla="*/ 8458 h 10389"/>
                <a:gd name="connsiteX8" fmla="*/ 9094 w 10479"/>
                <a:gd name="connsiteY8" fmla="*/ 9467 h 10389"/>
                <a:gd name="connsiteX9" fmla="*/ 10479 w 10479"/>
                <a:gd name="connsiteY9" fmla="*/ 10389 h 10389"/>
                <a:gd name="connsiteX0" fmla="*/ 0 w 9094"/>
                <a:gd name="connsiteY0" fmla="*/ 58 h 9467"/>
                <a:gd name="connsiteX1" fmla="*/ 727 w 9094"/>
                <a:gd name="connsiteY1" fmla="*/ 1102 h 9467"/>
                <a:gd name="connsiteX2" fmla="*/ 2545 w 9094"/>
                <a:gd name="connsiteY2" fmla="*/ 6668 h 9467"/>
                <a:gd name="connsiteX3" fmla="*/ 3348 w 9094"/>
                <a:gd name="connsiteY3" fmla="*/ 8231 h 9467"/>
                <a:gd name="connsiteX4" fmla="*/ 4110 w 9094"/>
                <a:gd name="connsiteY4" fmla="*/ 7858 h 9467"/>
                <a:gd name="connsiteX5" fmla="*/ 5417 w 9094"/>
                <a:gd name="connsiteY5" fmla="*/ 6640 h 9467"/>
                <a:gd name="connsiteX6" fmla="*/ 6860 w 9094"/>
                <a:gd name="connsiteY6" fmla="*/ 8530 h 9467"/>
                <a:gd name="connsiteX7" fmla="*/ 8043 w 9094"/>
                <a:gd name="connsiteY7" fmla="*/ 8458 h 9467"/>
                <a:gd name="connsiteX8" fmla="*/ 9094 w 9094"/>
                <a:gd name="connsiteY8" fmla="*/ 9467 h 9467"/>
                <a:gd name="connsiteX0" fmla="*/ 0 w 11000"/>
                <a:gd name="connsiteY0" fmla="*/ 61 h 10820"/>
                <a:gd name="connsiteX1" fmla="*/ 799 w 11000"/>
                <a:gd name="connsiteY1" fmla="*/ 1164 h 10820"/>
                <a:gd name="connsiteX2" fmla="*/ 2799 w 11000"/>
                <a:gd name="connsiteY2" fmla="*/ 7043 h 10820"/>
                <a:gd name="connsiteX3" fmla="*/ 3682 w 11000"/>
                <a:gd name="connsiteY3" fmla="*/ 8694 h 10820"/>
                <a:gd name="connsiteX4" fmla="*/ 4519 w 11000"/>
                <a:gd name="connsiteY4" fmla="*/ 8300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694 h 10820"/>
                <a:gd name="connsiteX4" fmla="*/ 4361 w 11000"/>
                <a:gd name="connsiteY4" fmla="*/ 7822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361 w 11000"/>
                <a:gd name="connsiteY4" fmla="*/ 7822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519 w 11000"/>
                <a:gd name="connsiteY4" fmla="*/ 8027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787 w 11000"/>
                <a:gd name="connsiteY3" fmla="*/ 8420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787 w 11000"/>
                <a:gd name="connsiteY3" fmla="*/ 8420 h 10820"/>
                <a:gd name="connsiteX4" fmla="*/ 4361 w 11000"/>
                <a:gd name="connsiteY4" fmla="*/ 7822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830 h 10820"/>
                <a:gd name="connsiteX4" fmla="*/ 4361 w 11000"/>
                <a:gd name="connsiteY4" fmla="*/ 7822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830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26 h 10785"/>
                <a:gd name="connsiteX1" fmla="*/ 799 w 11000"/>
                <a:gd name="connsiteY1" fmla="*/ 1129 h 10785"/>
                <a:gd name="connsiteX2" fmla="*/ 3010 w 11000"/>
                <a:gd name="connsiteY2" fmla="*/ 6803 h 10785"/>
                <a:gd name="connsiteX3" fmla="*/ 3682 w 11000"/>
                <a:gd name="connsiteY3" fmla="*/ 8795 h 10785"/>
                <a:gd name="connsiteX4" fmla="*/ 4519 w 11000"/>
                <a:gd name="connsiteY4" fmla="*/ 7992 h 10785"/>
                <a:gd name="connsiteX5" fmla="*/ 5694 w 11000"/>
                <a:gd name="connsiteY5" fmla="*/ 6911 h 10785"/>
                <a:gd name="connsiteX6" fmla="*/ 7543 w 11000"/>
                <a:gd name="connsiteY6" fmla="*/ 8975 h 10785"/>
                <a:gd name="connsiteX7" fmla="*/ 8844 w 11000"/>
                <a:gd name="connsiteY7" fmla="*/ 8899 h 10785"/>
                <a:gd name="connsiteX8" fmla="*/ 11000 w 11000"/>
                <a:gd name="connsiteY8" fmla="*/ 10785 h 10785"/>
                <a:gd name="connsiteX0" fmla="*/ 0 w 11000"/>
                <a:gd name="connsiteY0" fmla="*/ 26 h 10785"/>
                <a:gd name="connsiteX1" fmla="*/ 799 w 11000"/>
                <a:gd name="connsiteY1" fmla="*/ 1129 h 10785"/>
                <a:gd name="connsiteX2" fmla="*/ 3010 w 11000"/>
                <a:gd name="connsiteY2" fmla="*/ 6803 h 10785"/>
                <a:gd name="connsiteX3" fmla="*/ 3945 w 11000"/>
                <a:gd name="connsiteY3" fmla="*/ 8112 h 10785"/>
                <a:gd name="connsiteX4" fmla="*/ 4519 w 11000"/>
                <a:gd name="connsiteY4" fmla="*/ 7992 h 10785"/>
                <a:gd name="connsiteX5" fmla="*/ 5694 w 11000"/>
                <a:gd name="connsiteY5" fmla="*/ 6911 h 10785"/>
                <a:gd name="connsiteX6" fmla="*/ 7543 w 11000"/>
                <a:gd name="connsiteY6" fmla="*/ 8975 h 10785"/>
                <a:gd name="connsiteX7" fmla="*/ 8844 w 11000"/>
                <a:gd name="connsiteY7" fmla="*/ 8899 h 10785"/>
                <a:gd name="connsiteX8" fmla="*/ 11000 w 11000"/>
                <a:gd name="connsiteY8" fmla="*/ 10785 h 1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 h="10785">
                  <a:moveTo>
                    <a:pt x="0" y="26"/>
                  </a:moveTo>
                  <a:cubicBezTo>
                    <a:pt x="135" y="205"/>
                    <a:pt x="297" y="0"/>
                    <a:pt x="799" y="1129"/>
                  </a:cubicBezTo>
                  <a:cubicBezTo>
                    <a:pt x="1301" y="2259"/>
                    <a:pt x="2486" y="5639"/>
                    <a:pt x="3010" y="6803"/>
                  </a:cubicBezTo>
                  <a:cubicBezTo>
                    <a:pt x="3534" y="7967"/>
                    <a:pt x="3694" y="7914"/>
                    <a:pt x="3945" y="8112"/>
                  </a:cubicBezTo>
                  <a:cubicBezTo>
                    <a:pt x="4196" y="8310"/>
                    <a:pt x="4227" y="8192"/>
                    <a:pt x="4519" y="7992"/>
                  </a:cubicBezTo>
                  <a:cubicBezTo>
                    <a:pt x="4811" y="7792"/>
                    <a:pt x="5190" y="6747"/>
                    <a:pt x="5694" y="6911"/>
                  </a:cubicBezTo>
                  <a:cubicBezTo>
                    <a:pt x="6198" y="7075"/>
                    <a:pt x="7309" y="8612"/>
                    <a:pt x="7543" y="8975"/>
                  </a:cubicBezTo>
                  <a:cubicBezTo>
                    <a:pt x="7779" y="9342"/>
                    <a:pt x="8268" y="8597"/>
                    <a:pt x="8844" y="8899"/>
                  </a:cubicBezTo>
                  <a:cubicBezTo>
                    <a:pt x="9420" y="9201"/>
                    <a:pt x="10554" y="10445"/>
                    <a:pt x="11000" y="10785"/>
                  </a:cubicBezTo>
                </a:path>
              </a:pathLst>
            </a:custGeom>
            <a:noFill/>
            <a:ln w="28575" cmpd="sng">
              <a:solidFill>
                <a:srgbClr val="7030A0"/>
              </a:solidFill>
              <a:round/>
              <a:headEnd/>
              <a:tailEnd/>
            </a:ln>
            <a:effectLst/>
          </p:spPr>
          <p:txBody>
            <a:bodyPr/>
            <a:lstStyle/>
            <a:p>
              <a:endParaRPr lang="en-US"/>
            </a:p>
          </p:txBody>
        </p:sp>
      </p:grpSp>
      <p:grpSp>
        <p:nvGrpSpPr>
          <p:cNvPr id="15" name="Group 91"/>
          <p:cNvGrpSpPr/>
          <p:nvPr/>
        </p:nvGrpSpPr>
        <p:grpSpPr>
          <a:xfrm>
            <a:off x="6323747" y="3486570"/>
            <a:ext cx="1986052" cy="754322"/>
            <a:chOff x="6323747" y="3486570"/>
            <a:chExt cx="1986052" cy="754322"/>
          </a:xfrm>
        </p:grpSpPr>
        <p:sp>
          <p:nvSpPr>
            <p:cNvPr id="82" name="Freeform 78"/>
            <p:cNvSpPr>
              <a:spLocks noChangeAspect="1"/>
            </p:cNvSpPr>
            <p:nvPr/>
          </p:nvSpPr>
          <p:spPr bwMode="auto">
            <a:xfrm>
              <a:off x="7314347" y="3486570"/>
              <a:ext cx="995452" cy="751567"/>
            </a:xfrm>
            <a:custGeom>
              <a:avLst/>
              <a:gdLst>
                <a:gd name="connsiteX0" fmla="*/ 0 w 10000"/>
                <a:gd name="connsiteY0" fmla="*/ 69 h 10000"/>
                <a:gd name="connsiteX1" fmla="*/ 786 w 10000"/>
                <a:gd name="connsiteY1" fmla="*/ 867 h 10000"/>
                <a:gd name="connsiteX2" fmla="*/ 2044 w 10000"/>
                <a:gd name="connsiteY2" fmla="*/ 5272 h 10000"/>
                <a:gd name="connsiteX3" fmla="*/ 3617 w 10000"/>
                <a:gd name="connsiteY3" fmla="*/ 8693 h 10000"/>
                <a:gd name="connsiteX4" fmla="*/ 4752 w 10000"/>
                <a:gd name="connsiteY4" fmla="*/ 7468 h 10000"/>
                <a:gd name="connsiteX5" fmla="*/ 5441 w 10000"/>
                <a:gd name="connsiteY5" fmla="*/ 6636 h 10000"/>
                <a:gd name="connsiteX6" fmla="*/ 6119 w 10000"/>
                <a:gd name="connsiteY6" fmla="*/ 7191 h 10000"/>
                <a:gd name="connsiteX7" fmla="*/ 7037 w 10000"/>
                <a:gd name="connsiteY7" fmla="*/ 9757 h 10000"/>
                <a:gd name="connsiteX8" fmla="*/ 7654 w 10000"/>
                <a:gd name="connsiteY8" fmla="*/ 8647 h 10000"/>
                <a:gd name="connsiteX9" fmla="*/ 8307 w 10000"/>
                <a:gd name="connsiteY9" fmla="*/ 7988 h 10000"/>
                <a:gd name="connsiteX10" fmla="*/ 8996 w 10000"/>
                <a:gd name="connsiteY10" fmla="*/ 8613 h 10000"/>
                <a:gd name="connsiteX11" fmla="*/ 9287 w 10000"/>
                <a:gd name="connsiteY11" fmla="*/ 9237 h 10000"/>
                <a:gd name="connsiteX12" fmla="*/ 10000 w 10000"/>
                <a:gd name="connsiteY12" fmla="*/ 9792 h 10000"/>
                <a:gd name="connsiteX0" fmla="*/ 0 w 10000"/>
                <a:gd name="connsiteY0" fmla="*/ 69 h 9792"/>
                <a:gd name="connsiteX1" fmla="*/ 786 w 10000"/>
                <a:gd name="connsiteY1" fmla="*/ 867 h 9792"/>
                <a:gd name="connsiteX2" fmla="*/ 2044 w 10000"/>
                <a:gd name="connsiteY2" fmla="*/ 5272 h 9792"/>
                <a:gd name="connsiteX3" fmla="*/ 3617 w 10000"/>
                <a:gd name="connsiteY3" fmla="*/ 8693 h 9792"/>
                <a:gd name="connsiteX4" fmla="*/ 4752 w 10000"/>
                <a:gd name="connsiteY4" fmla="*/ 7468 h 9792"/>
                <a:gd name="connsiteX5" fmla="*/ 5441 w 10000"/>
                <a:gd name="connsiteY5" fmla="*/ 6636 h 9792"/>
                <a:gd name="connsiteX6" fmla="*/ 6119 w 10000"/>
                <a:gd name="connsiteY6" fmla="*/ 7191 h 9792"/>
                <a:gd name="connsiteX7" fmla="*/ 6830 w 10000"/>
                <a:gd name="connsiteY7" fmla="*/ 8372 h 9792"/>
                <a:gd name="connsiteX8" fmla="*/ 7654 w 10000"/>
                <a:gd name="connsiteY8" fmla="*/ 8647 h 9792"/>
                <a:gd name="connsiteX9" fmla="*/ 8307 w 10000"/>
                <a:gd name="connsiteY9" fmla="*/ 7988 h 9792"/>
                <a:gd name="connsiteX10" fmla="*/ 8996 w 10000"/>
                <a:gd name="connsiteY10" fmla="*/ 8613 h 9792"/>
                <a:gd name="connsiteX11" fmla="*/ 9287 w 10000"/>
                <a:gd name="connsiteY11" fmla="*/ 9237 h 9792"/>
                <a:gd name="connsiteX12" fmla="*/ 10000 w 10000"/>
                <a:gd name="connsiteY12" fmla="*/ 9792 h 9792"/>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777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648 w 10000"/>
                <a:gd name="connsiteY5" fmla="*/ 6979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701 w 10000"/>
                <a:gd name="connsiteY11" fmla="*/ 9281 h 10000"/>
                <a:gd name="connsiteX12" fmla="*/ 10000 w 10000"/>
                <a:gd name="connsiteY12" fmla="*/ 10000 h 10000"/>
                <a:gd name="connsiteX0" fmla="*/ 0 w 10621"/>
                <a:gd name="connsiteY0" fmla="*/ 70 h 9798"/>
                <a:gd name="connsiteX1" fmla="*/ 786 w 10621"/>
                <a:gd name="connsiteY1" fmla="*/ 885 h 9798"/>
                <a:gd name="connsiteX2" fmla="*/ 2044 w 10621"/>
                <a:gd name="connsiteY2" fmla="*/ 5384 h 9798"/>
                <a:gd name="connsiteX3" fmla="*/ 3617 w 10621"/>
                <a:gd name="connsiteY3" fmla="*/ 8878 h 9798"/>
                <a:gd name="connsiteX4" fmla="*/ 4752 w 10621"/>
                <a:gd name="connsiteY4" fmla="*/ 7627 h 9798"/>
                <a:gd name="connsiteX5" fmla="*/ 5441 w 10621"/>
                <a:gd name="connsiteY5" fmla="*/ 6928 h 9798"/>
                <a:gd name="connsiteX6" fmla="*/ 6119 w 10621"/>
                <a:gd name="connsiteY6" fmla="*/ 7344 h 9798"/>
                <a:gd name="connsiteX7" fmla="*/ 6830 w 10621"/>
                <a:gd name="connsiteY7" fmla="*/ 8550 h 9798"/>
                <a:gd name="connsiteX8" fmla="*/ 7551 w 10621"/>
                <a:gd name="connsiteY8" fmla="*/ 8528 h 9798"/>
                <a:gd name="connsiteX9" fmla="*/ 8307 w 10621"/>
                <a:gd name="connsiteY9" fmla="*/ 8158 h 9798"/>
                <a:gd name="connsiteX10" fmla="*/ 8996 w 10621"/>
                <a:gd name="connsiteY10" fmla="*/ 8796 h 9798"/>
                <a:gd name="connsiteX11" fmla="*/ 9701 w 10621"/>
                <a:gd name="connsiteY11" fmla="*/ 9281 h 9798"/>
                <a:gd name="connsiteX12" fmla="*/ 10621 w 10621"/>
                <a:gd name="connsiteY12" fmla="*/ 9798 h 9798"/>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470 w 10000"/>
                <a:gd name="connsiteY10" fmla="*/ 8977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211 w 10000"/>
                <a:gd name="connsiteY3" fmla="*/ 9164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46 h 9975"/>
                <a:gd name="connsiteX1" fmla="*/ 740 w 10000"/>
                <a:gd name="connsiteY1" fmla="*/ 878 h 9975"/>
                <a:gd name="connsiteX2" fmla="*/ 2784 w 10000"/>
                <a:gd name="connsiteY2" fmla="*/ 5315 h 9975"/>
                <a:gd name="connsiteX3" fmla="*/ 3211 w 10000"/>
                <a:gd name="connsiteY3" fmla="*/ 9139 h 9975"/>
                <a:gd name="connsiteX4" fmla="*/ 4474 w 10000"/>
                <a:gd name="connsiteY4" fmla="*/ 7759 h 9975"/>
                <a:gd name="connsiteX5" fmla="*/ 5123 w 10000"/>
                <a:gd name="connsiteY5" fmla="*/ 7046 h 9975"/>
                <a:gd name="connsiteX6" fmla="*/ 5810 w 10000"/>
                <a:gd name="connsiteY6" fmla="*/ 7728 h 9975"/>
                <a:gd name="connsiteX7" fmla="*/ 6431 w 10000"/>
                <a:gd name="connsiteY7" fmla="*/ 8701 h 9975"/>
                <a:gd name="connsiteX8" fmla="*/ 7110 w 10000"/>
                <a:gd name="connsiteY8" fmla="*/ 8679 h 9975"/>
                <a:gd name="connsiteX9" fmla="*/ 8016 w 10000"/>
                <a:gd name="connsiteY9" fmla="*/ 8301 h 9975"/>
                <a:gd name="connsiteX10" fmla="*/ 8616 w 10000"/>
                <a:gd name="connsiteY10" fmla="*/ 8900 h 9975"/>
                <a:gd name="connsiteX11" fmla="*/ 9134 w 10000"/>
                <a:gd name="connsiteY11" fmla="*/ 9447 h 9975"/>
                <a:gd name="connsiteX12" fmla="*/ 10000 w 10000"/>
                <a:gd name="connsiteY12" fmla="*/ 9975 h 9975"/>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474 w 10000"/>
                <a:gd name="connsiteY4" fmla="*/ 7778 h 10000"/>
                <a:gd name="connsiteX5" fmla="*/ 5123 w 10000"/>
                <a:gd name="connsiteY5" fmla="*/ 7064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474 w 10000"/>
                <a:gd name="connsiteY4" fmla="*/ 7778 h 10000"/>
                <a:gd name="connsiteX5" fmla="*/ 5366 w 10000"/>
                <a:gd name="connsiteY5" fmla="*/ 5461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366 w 10000"/>
                <a:gd name="connsiteY5" fmla="*/ 5461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7110 w 10000"/>
                <a:gd name="connsiteY8" fmla="*/ 8701 h 10000"/>
                <a:gd name="connsiteX9" fmla="*/ 8616 w 10000"/>
                <a:gd name="connsiteY9" fmla="*/ 8922 h 10000"/>
                <a:gd name="connsiteX10" fmla="*/ 9134 w 10000"/>
                <a:gd name="connsiteY10" fmla="*/ 9471 h 10000"/>
                <a:gd name="connsiteX11" fmla="*/ 10000 w 10000"/>
                <a:gd name="connsiteY11"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8616 w 10000"/>
                <a:gd name="connsiteY9" fmla="*/ 8922 h 10000"/>
                <a:gd name="connsiteX10" fmla="*/ 9134 w 10000"/>
                <a:gd name="connsiteY10" fmla="*/ 9471 h 10000"/>
                <a:gd name="connsiteX11" fmla="*/ 10000 w 10000"/>
                <a:gd name="connsiteY11"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8616 w 10000"/>
                <a:gd name="connsiteY9" fmla="*/ 8922 h 10000"/>
                <a:gd name="connsiteX10" fmla="*/ 10000 w 10000"/>
                <a:gd name="connsiteY10"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9785 w 10000"/>
                <a:gd name="connsiteY9" fmla="*/ 8198 h 10000"/>
                <a:gd name="connsiteX10" fmla="*/ 10000 w 10000"/>
                <a:gd name="connsiteY10" fmla="*/ 10000 h 10000"/>
                <a:gd name="connsiteX0" fmla="*/ 0 w 9785"/>
                <a:gd name="connsiteY0" fmla="*/ 46 h 8198"/>
                <a:gd name="connsiteX1" fmla="*/ 740 w 9785"/>
                <a:gd name="connsiteY1" fmla="*/ 880 h 8198"/>
                <a:gd name="connsiteX2" fmla="*/ 2784 w 9785"/>
                <a:gd name="connsiteY2" fmla="*/ 5328 h 8198"/>
                <a:gd name="connsiteX3" fmla="*/ 3601 w 9785"/>
                <a:gd name="connsiteY3" fmla="*/ 6887 h 8198"/>
                <a:gd name="connsiteX4" fmla="*/ 4133 w 9785"/>
                <a:gd name="connsiteY4" fmla="*/ 6796 h 8198"/>
                <a:gd name="connsiteX5" fmla="*/ 5512 w 9785"/>
                <a:gd name="connsiteY5" fmla="*/ 5306 h 8198"/>
                <a:gd name="connsiteX6" fmla="*/ 6492 w 9785"/>
                <a:gd name="connsiteY6" fmla="*/ 6971 h 8198"/>
                <a:gd name="connsiteX7" fmla="*/ 7941 w 9785"/>
                <a:gd name="connsiteY7" fmla="*/ 6965 h 8198"/>
                <a:gd name="connsiteX8" fmla="*/ 9253 w 9785"/>
                <a:gd name="connsiteY8" fmla="*/ 7564 h 8198"/>
                <a:gd name="connsiteX9" fmla="*/ 9785 w 9785"/>
                <a:gd name="connsiteY9" fmla="*/ 8198 h 8198"/>
                <a:gd name="connsiteX0" fmla="*/ 0 w 10398"/>
                <a:gd name="connsiteY0" fmla="*/ 56 h 9748"/>
                <a:gd name="connsiteX1" fmla="*/ 756 w 10398"/>
                <a:gd name="connsiteY1" fmla="*/ 1073 h 9748"/>
                <a:gd name="connsiteX2" fmla="*/ 2845 w 10398"/>
                <a:gd name="connsiteY2" fmla="*/ 6499 h 9748"/>
                <a:gd name="connsiteX3" fmla="*/ 3680 w 10398"/>
                <a:gd name="connsiteY3" fmla="*/ 8401 h 9748"/>
                <a:gd name="connsiteX4" fmla="*/ 4224 w 10398"/>
                <a:gd name="connsiteY4" fmla="*/ 8290 h 9748"/>
                <a:gd name="connsiteX5" fmla="*/ 5633 w 10398"/>
                <a:gd name="connsiteY5" fmla="*/ 6472 h 9748"/>
                <a:gd name="connsiteX6" fmla="*/ 6635 w 10398"/>
                <a:gd name="connsiteY6" fmla="*/ 8503 h 9748"/>
                <a:gd name="connsiteX7" fmla="*/ 8115 w 10398"/>
                <a:gd name="connsiteY7" fmla="*/ 8496 h 9748"/>
                <a:gd name="connsiteX8" fmla="*/ 9456 w 10398"/>
                <a:gd name="connsiteY8" fmla="*/ 9227 h 9748"/>
                <a:gd name="connsiteX9" fmla="*/ 10398 w 10398"/>
                <a:gd name="connsiteY9" fmla="*/ 9748 h 9748"/>
                <a:gd name="connsiteX0" fmla="*/ 0 w 10000"/>
                <a:gd name="connsiteY0" fmla="*/ 57 h 10000"/>
                <a:gd name="connsiteX1" fmla="*/ 727 w 10000"/>
                <a:gd name="connsiteY1" fmla="*/ 1101 h 10000"/>
                <a:gd name="connsiteX2" fmla="*/ 2736 w 10000"/>
                <a:gd name="connsiteY2" fmla="*/ 6667 h 10000"/>
                <a:gd name="connsiteX3" fmla="*/ 3539 w 10000"/>
                <a:gd name="connsiteY3" fmla="*/ 8618 h 10000"/>
                <a:gd name="connsiteX4" fmla="*/ 4062 w 10000"/>
                <a:gd name="connsiteY4" fmla="*/ 8504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7 h 10000"/>
                <a:gd name="connsiteX1" fmla="*/ 727 w 10000"/>
                <a:gd name="connsiteY1" fmla="*/ 1101 h 10000"/>
                <a:gd name="connsiteX2" fmla="*/ 2736 w 10000"/>
                <a:gd name="connsiteY2" fmla="*/ 6667 h 10000"/>
                <a:gd name="connsiteX3" fmla="*/ 3539 w 10000"/>
                <a:gd name="connsiteY3" fmla="*/ 8618 h 10000"/>
                <a:gd name="connsiteX4" fmla="*/ 4110 w 10000"/>
                <a:gd name="connsiteY4" fmla="*/ 7857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7 h 10000"/>
                <a:gd name="connsiteX1" fmla="*/ 727 w 10000"/>
                <a:gd name="connsiteY1" fmla="*/ 1101 h 10000"/>
                <a:gd name="connsiteX2" fmla="*/ 2736 w 10000"/>
                <a:gd name="connsiteY2" fmla="*/ 6667 h 10000"/>
                <a:gd name="connsiteX3" fmla="*/ 3348 w 10000"/>
                <a:gd name="connsiteY3" fmla="*/ 8230 h 10000"/>
                <a:gd name="connsiteX4" fmla="*/ 4110 w 10000"/>
                <a:gd name="connsiteY4" fmla="*/ 7857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8 h 10001"/>
                <a:gd name="connsiteX1" fmla="*/ 727 w 10000"/>
                <a:gd name="connsiteY1" fmla="*/ 1102 h 10001"/>
                <a:gd name="connsiteX2" fmla="*/ 2545 w 10000"/>
                <a:gd name="connsiteY2" fmla="*/ 6668 h 10001"/>
                <a:gd name="connsiteX3" fmla="*/ 3348 w 10000"/>
                <a:gd name="connsiteY3" fmla="*/ 8231 h 10001"/>
                <a:gd name="connsiteX4" fmla="*/ 4110 w 10000"/>
                <a:gd name="connsiteY4" fmla="*/ 7858 h 10001"/>
                <a:gd name="connsiteX5" fmla="*/ 5417 w 10000"/>
                <a:gd name="connsiteY5" fmla="*/ 6640 h 10001"/>
                <a:gd name="connsiteX6" fmla="*/ 6860 w 10000"/>
                <a:gd name="connsiteY6" fmla="*/ 8530 h 10001"/>
                <a:gd name="connsiteX7" fmla="*/ 7804 w 10000"/>
                <a:gd name="connsiteY7" fmla="*/ 8717 h 10001"/>
                <a:gd name="connsiteX8" fmla="*/ 9094 w 10000"/>
                <a:gd name="connsiteY8" fmla="*/ 9467 h 10001"/>
                <a:gd name="connsiteX9" fmla="*/ 10000 w 10000"/>
                <a:gd name="connsiteY9" fmla="*/ 10001 h 10001"/>
                <a:gd name="connsiteX0" fmla="*/ 0 w 10000"/>
                <a:gd name="connsiteY0" fmla="*/ 58 h 10001"/>
                <a:gd name="connsiteX1" fmla="*/ 727 w 10000"/>
                <a:gd name="connsiteY1" fmla="*/ 1102 h 10001"/>
                <a:gd name="connsiteX2" fmla="*/ 2545 w 10000"/>
                <a:gd name="connsiteY2" fmla="*/ 6668 h 10001"/>
                <a:gd name="connsiteX3" fmla="*/ 3348 w 10000"/>
                <a:gd name="connsiteY3" fmla="*/ 8231 h 10001"/>
                <a:gd name="connsiteX4" fmla="*/ 4110 w 10000"/>
                <a:gd name="connsiteY4" fmla="*/ 7858 h 10001"/>
                <a:gd name="connsiteX5" fmla="*/ 5417 w 10000"/>
                <a:gd name="connsiteY5" fmla="*/ 6640 h 10001"/>
                <a:gd name="connsiteX6" fmla="*/ 6860 w 10000"/>
                <a:gd name="connsiteY6" fmla="*/ 8530 h 10001"/>
                <a:gd name="connsiteX7" fmla="*/ 8043 w 10000"/>
                <a:gd name="connsiteY7" fmla="*/ 8458 h 10001"/>
                <a:gd name="connsiteX8" fmla="*/ 9094 w 10000"/>
                <a:gd name="connsiteY8" fmla="*/ 9467 h 10001"/>
                <a:gd name="connsiteX9" fmla="*/ 10000 w 10000"/>
                <a:gd name="connsiteY9" fmla="*/ 10001 h 10001"/>
                <a:gd name="connsiteX0" fmla="*/ 0 w 10048"/>
                <a:gd name="connsiteY0" fmla="*/ 58 h 10389"/>
                <a:gd name="connsiteX1" fmla="*/ 727 w 10048"/>
                <a:gd name="connsiteY1" fmla="*/ 1102 h 10389"/>
                <a:gd name="connsiteX2" fmla="*/ 2545 w 10048"/>
                <a:gd name="connsiteY2" fmla="*/ 6668 h 10389"/>
                <a:gd name="connsiteX3" fmla="*/ 3348 w 10048"/>
                <a:gd name="connsiteY3" fmla="*/ 8231 h 10389"/>
                <a:gd name="connsiteX4" fmla="*/ 4110 w 10048"/>
                <a:gd name="connsiteY4" fmla="*/ 7858 h 10389"/>
                <a:gd name="connsiteX5" fmla="*/ 5417 w 10048"/>
                <a:gd name="connsiteY5" fmla="*/ 6640 h 10389"/>
                <a:gd name="connsiteX6" fmla="*/ 6860 w 10048"/>
                <a:gd name="connsiteY6" fmla="*/ 8530 h 10389"/>
                <a:gd name="connsiteX7" fmla="*/ 8043 w 10048"/>
                <a:gd name="connsiteY7" fmla="*/ 8458 h 10389"/>
                <a:gd name="connsiteX8" fmla="*/ 9094 w 10048"/>
                <a:gd name="connsiteY8" fmla="*/ 9467 h 10389"/>
                <a:gd name="connsiteX9" fmla="*/ 10048 w 10048"/>
                <a:gd name="connsiteY9" fmla="*/ 10389 h 10389"/>
                <a:gd name="connsiteX0" fmla="*/ 0 w 10479"/>
                <a:gd name="connsiteY0" fmla="*/ 58 h 10389"/>
                <a:gd name="connsiteX1" fmla="*/ 727 w 10479"/>
                <a:gd name="connsiteY1" fmla="*/ 1102 h 10389"/>
                <a:gd name="connsiteX2" fmla="*/ 2545 w 10479"/>
                <a:gd name="connsiteY2" fmla="*/ 6668 h 10389"/>
                <a:gd name="connsiteX3" fmla="*/ 3348 w 10479"/>
                <a:gd name="connsiteY3" fmla="*/ 8231 h 10389"/>
                <a:gd name="connsiteX4" fmla="*/ 4110 w 10479"/>
                <a:gd name="connsiteY4" fmla="*/ 7858 h 10389"/>
                <a:gd name="connsiteX5" fmla="*/ 5417 w 10479"/>
                <a:gd name="connsiteY5" fmla="*/ 6640 h 10389"/>
                <a:gd name="connsiteX6" fmla="*/ 6860 w 10479"/>
                <a:gd name="connsiteY6" fmla="*/ 8530 h 10389"/>
                <a:gd name="connsiteX7" fmla="*/ 8043 w 10479"/>
                <a:gd name="connsiteY7" fmla="*/ 8458 h 10389"/>
                <a:gd name="connsiteX8" fmla="*/ 9094 w 10479"/>
                <a:gd name="connsiteY8" fmla="*/ 9467 h 10389"/>
                <a:gd name="connsiteX9" fmla="*/ 10479 w 10479"/>
                <a:gd name="connsiteY9" fmla="*/ 10389 h 10389"/>
                <a:gd name="connsiteX0" fmla="*/ 0 w 9094"/>
                <a:gd name="connsiteY0" fmla="*/ 58 h 9467"/>
                <a:gd name="connsiteX1" fmla="*/ 727 w 9094"/>
                <a:gd name="connsiteY1" fmla="*/ 1102 h 9467"/>
                <a:gd name="connsiteX2" fmla="*/ 2545 w 9094"/>
                <a:gd name="connsiteY2" fmla="*/ 6668 h 9467"/>
                <a:gd name="connsiteX3" fmla="*/ 3348 w 9094"/>
                <a:gd name="connsiteY3" fmla="*/ 8231 h 9467"/>
                <a:gd name="connsiteX4" fmla="*/ 4110 w 9094"/>
                <a:gd name="connsiteY4" fmla="*/ 7858 h 9467"/>
                <a:gd name="connsiteX5" fmla="*/ 5417 w 9094"/>
                <a:gd name="connsiteY5" fmla="*/ 6640 h 9467"/>
                <a:gd name="connsiteX6" fmla="*/ 6860 w 9094"/>
                <a:gd name="connsiteY6" fmla="*/ 8530 h 9467"/>
                <a:gd name="connsiteX7" fmla="*/ 8043 w 9094"/>
                <a:gd name="connsiteY7" fmla="*/ 8458 h 9467"/>
                <a:gd name="connsiteX8" fmla="*/ 9094 w 9094"/>
                <a:gd name="connsiteY8" fmla="*/ 9467 h 9467"/>
                <a:gd name="connsiteX0" fmla="*/ 0 w 11000"/>
                <a:gd name="connsiteY0" fmla="*/ 61 h 10820"/>
                <a:gd name="connsiteX1" fmla="*/ 799 w 11000"/>
                <a:gd name="connsiteY1" fmla="*/ 1164 h 10820"/>
                <a:gd name="connsiteX2" fmla="*/ 2799 w 11000"/>
                <a:gd name="connsiteY2" fmla="*/ 7043 h 10820"/>
                <a:gd name="connsiteX3" fmla="*/ 3682 w 11000"/>
                <a:gd name="connsiteY3" fmla="*/ 8694 h 10820"/>
                <a:gd name="connsiteX4" fmla="*/ 4519 w 11000"/>
                <a:gd name="connsiteY4" fmla="*/ 8300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694 h 10820"/>
                <a:gd name="connsiteX4" fmla="*/ 4361 w 11000"/>
                <a:gd name="connsiteY4" fmla="*/ 7822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361 w 11000"/>
                <a:gd name="connsiteY4" fmla="*/ 7822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519 w 11000"/>
                <a:gd name="connsiteY4" fmla="*/ 8027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787 w 11000"/>
                <a:gd name="connsiteY3" fmla="*/ 8420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787 w 11000"/>
                <a:gd name="connsiteY3" fmla="*/ 8420 h 10820"/>
                <a:gd name="connsiteX4" fmla="*/ 4361 w 11000"/>
                <a:gd name="connsiteY4" fmla="*/ 7822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830 h 10820"/>
                <a:gd name="connsiteX4" fmla="*/ 4361 w 11000"/>
                <a:gd name="connsiteY4" fmla="*/ 7822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830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26 h 10785"/>
                <a:gd name="connsiteX1" fmla="*/ 799 w 11000"/>
                <a:gd name="connsiteY1" fmla="*/ 1129 h 10785"/>
                <a:gd name="connsiteX2" fmla="*/ 3010 w 11000"/>
                <a:gd name="connsiteY2" fmla="*/ 6803 h 10785"/>
                <a:gd name="connsiteX3" fmla="*/ 3682 w 11000"/>
                <a:gd name="connsiteY3" fmla="*/ 8795 h 10785"/>
                <a:gd name="connsiteX4" fmla="*/ 4519 w 11000"/>
                <a:gd name="connsiteY4" fmla="*/ 7992 h 10785"/>
                <a:gd name="connsiteX5" fmla="*/ 5694 w 11000"/>
                <a:gd name="connsiteY5" fmla="*/ 6911 h 10785"/>
                <a:gd name="connsiteX6" fmla="*/ 7543 w 11000"/>
                <a:gd name="connsiteY6" fmla="*/ 8975 h 10785"/>
                <a:gd name="connsiteX7" fmla="*/ 8844 w 11000"/>
                <a:gd name="connsiteY7" fmla="*/ 8899 h 10785"/>
                <a:gd name="connsiteX8" fmla="*/ 11000 w 11000"/>
                <a:gd name="connsiteY8" fmla="*/ 10785 h 10785"/>
                <a:gd name="connsiteX0" fmla="*/ 0 w 11000"/>
                <a:gd name="connsiteY0" fmla="*/ 26 h 10785"/>
                <a:gd name="connsiteX1" fmla="*/ 799 w 11000"/>
                <a:gd name="connsiteY1" fmla="*/ 1129 h 10785"/>
                <a:gd name="connsiteX2" fmla="*/ 3010 w 11000"/>
                <a:gd name="connsiteY2" fmla="*/ 6803 h 10785"/>
                <a:gd name="connsiteX3" fmla="*/ 3945 w 11000"/>
                <a:gd name="connsiteY3" fmla="*/ 8112 h 10785"/>
                <a:gd name="connsiteX4" fmla="*/ 4519 w 11000"/>
                <a:gd name="connsiteY4" fmla="*/ 7992 h 10785"/>
                <a:gd name="connsiteX5" fmla="*/ 5694 w 11000"/>
                <a:gd name="connsiteY5" fmla="*/ 6911 h 10785"/>
                <a:gd name="connsiteX6" fmla="*/ 7543 w 11000"/>
                <a:gd name="connsiteY6" fmla="*/ 8975 h 10785"/>
                <a:gd name="connsiteX7" fmla="*/ 8844 w 11000"/>
                <a:gd name="connsiteY7" fmla="*/ 8899 h 10785"/>
                <a:gd name="connsiteX8" fmla="*/ 11000 w 11000"/>
                <a:gd name="connsiteY8" fmla="*/ 10785 h 1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 h="10785">
                  <a:moveTo>
                    <a:pt x="0" y="26"/>
                  </a:moveTo>
                  <a:cubicBezTo>
                    <a:pt x="135" y="205"/>
                    <a:pt x="297" y="0"/>
                    <a:pt x="799" y="1129"/>
                  </a:cubicBezTo>
                  <a:cubicBezTo>
                    <a:pt x="1301" y="2259"/>
                    <a:pt x="2486" y="5639"/>
                    <a:pt x="3010" y="6803"/>
                  </a:cubicBezTo>
                  <a:cubicBezTo>
                    <a:pt x="3534" y="7967"/>
                    <a:pt x="3694" y="7914"/>
                    <a:pt x="3945" y="8112"/>
                  </a:cubicBezTo>
                  <a:cubicBezTo>
                    <a:pt x="4196" y="8310"/>
                    <a:pt x="4227" y="8192"/>
                    <a:pt x="4519" y="7992"/>
                  </a:cubicBezTo>
                  <a:cubicBezTo>
                    <a:pt x="4811" y="7792"/>
                    <a:pt x="5190" y="6747"/>
                    <a:pt x="5694" y="6911"/>
                  </a:cubicBezTo>
                  <a:cubicBezTo>
                    <a:pt x="6198" y="7075"/>
                    <a:pt x="7309" y="8612"/>
                    <a:pt x="7543" y="8975"/>
                  </a:cubicBezTo>
                  <a:cubicBezTo>
                    <a:pt x="7779" y="9342"/>
                    <a:pt x="8268" y="8597"/>
                    <a:pt x="8844" y="8899"/>
                  </a:cubicBezTo>
                  <a:cubicBezTo>
                    <a:pt x="9420" y="9201"/>
                    <a:pt x="10554" y="10445"/>
                    <a:pt x="11000" y="10785"/>
                  </a:cubicBezTo>
                </a:path>
              </a:pathLst>
            </a:custGeom>
            <a:noFill/>
            <a:ln w="28575" cmpd="sng">
              <a:solidFill>
                <a:srgbClr val="7030A0"/>
              </a:solidFill>
              <a:round/>
              <a:headEnd/>
              <a:tailEnd/>
            </a:ln>
            <a:effectLst/>
          </p:spPr>
          <p:txBody>
            <a:bodyPr/>
            <a:lstStyle/>
            <a:p>
              <a:endParaRPr lang="en-US"/>
            </a:p>
          </p:txBody>
        </p:sp>
        <p:sp>
          <p:nvSpPr>
            <p:cNvPr id="90" name="Freeform 78"/>
            <p:cNvSpPr>
              <a:spLocks noChangeAspect="1"/>
            </p:cNvSpPr>
            <p:nvPr/>
          </p:nvSpPr>
          <p:spPr bwMode="auto">
            <a:xfrm flipH="1">
              <a:off x="6323747" y="3489325"/>
              <a:ext cx="995452" cy="751567"/>
            </a:xfrm>
            <a:custGeom>
              <a:avLst/>
              <a:gdLst>
                <a:gd name="connsiteX0" fmla="*/ 0 w 10000"/>
                <a:gd name="connsiteY0" fmla="*/ 69 h 10000"/>
                <a:gd name="connsiteX1" fmla="*/ 786 w 10000"/>
                <a:gd name="connsiteY1" fmla="*/ 867 h 10000"/>
                <a:gd name="connsiteX2" fmla="*/ 2044 w 10000"/>
                <a:gd name="connsiteY2" fmla="*/ 5272 h 10000"/>
                <a:gd name="connsiteX3" fmla="*/ 3617 w 10000"/>
                <a:gd name="connsiteY3" fmla="*/ 8693 h 10000"/>
                <a:gd name="connsiteX4" fmla="*/ 4752 w 10000"/>
                <a:gd name="connsiteY4" fmla="*/ 7468 h 10000"/>
                <a:gd name="connsiteX5" fmla="*/ 5441 w 10000"/>
                <a:gd name="connsiteY5" fmla="*/ 6636 h 10000"/>
                <a:gd name="connsiteX6" fmla="*/ 6119 w 10000"/>
                <a:gd name="connsiteY6" fmla="*/ 7191 h 10000"/>
                <a:gd name="connsiteX7" fmla="*/ 7037 w 10000"/>
                <a:gd name="connsiteY7" fmla="*/ 9757 h 10000"/>
                <a:gd name="connsiteX8" fmla="*/ 7654 w 10000"/>
                <a:gd name="connsiteY8" fmla="*/ 8647 h 10000"/>
                <a:gd name="connsiteX9" fmla="*/ 8307 w 10000"/>
                <a:gd name="connsiteY9" fmla="*/ 7988 h 10000"/>
                <a:gd name="connsiteX10" fmla="*/ 8996 w 10000"/>
                <a:gd name="connsiteY10" fmla="*/ 8613 h 10000"/>
                <a:gd name="connsiteX11" fmla="*/ 9287 w 10000"/>
                <a:gd name="connsiteY11" fmla="*/ 9237 h 10000"/>
                <a:gd name="connsiteX12" fmla="*/ 10000 w 10000"/>
                <a:gd name="connsiteY12" fmla="*/ 9792 h 10000"/>
                <a:gd name="connsiteX0" fmla="*/ 0 w 10000"/>
                <a:gd name="connsiteY0" fmla="*/ 69 h 9792"/>
                <a:gd name="connsiteX1" fmla="*/ 786 w 10000"/>
                <a:gd name="connsiteY1" fmla="*/ 867 h 9792"/>
                <a:gd name="connsiteX2" fmla="*/ 2044 w 10000"/>
                <a:gd name="connsiteY2" fmla="*/ 5272 h 9792"/>
                <a:gd name="connsiteX3" fmla="*/ 3617 w 10000"/>
                <a:gd name="connsiteY3" fmla="*/ 8693 h 9792"/>
                <a:gd name="connsiteX4" fmla="*/ 4752 w 10000"/>
                <a:gd name="connsiteY4" fmla="*/ 7468 h 9792"/>
                <a:gd name="connsiteX5" fmla="*/ 5441 w 10000"/>
                <a:gd name="connsiteY5" fmla="*/ 6636 h 9792"/>
                <a:gd name="connsiteX6" fmla="*/ 6119 w 10000"/>
                <a:gd name="connsiteY6" fmla="*/ 7191 h 9792"/>
                <a:gd name="connsiteX7" fmla="*/ 6830 w 10000"/>
                <a:gd name="connsiteY7" fmla="*/ 8372 h 9792"/>
                <a:gd name="connsiteX8" fmla="*/ 7654 w 10000"/>
                <a:gd name="connsiteY8" fmla="*/ 8647 h 9792"/>
                <a:gd name="connsiteX9" fmla="*/ 8307 w 10000"/>
                <a:gd name="connsiteY9" fmla="*/ 7988 h 9792"/>
                <a:gd name="connsiteX10" fmla="*/ 8996 w 10000"/>
                <a:gd name="connsiteY10" fmla="*/ 8613 h 9792"/>
                <a:gd name="connsiteX11" fmla="*/ 9287 w 10000"/>
                <a:gd name="connsiteY11" fmla="*/ 9237 h 9792"/>
                <a:gd name="connsiteX12" fmla="*/ 10000 w 10000"/>
                <a:gd name="connsiteY12" fmla="*/ 9792 h 9792"/>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777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648 w 10000"/>
                <a:gd name="connsiteY5" fmla="*/ 6979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701 w 10000"/>
                <a:gd name="connsiteY11" fmla="*/ 9281 h 10000"/>
                <a:gd name="connsiteX12" fmla="*/ 10000 w 10000"/>
                <a:gd name="connsiteY12" fmla="*/ 10000 h 10000"/>
                <a:gd name="connsiteX0" fmla="*/ 0 w 10621"/>
                <a:gd name="connsiteY0" fmla="*/ 70 h 9798"/>
                <a:gd name="connsiteX1" fmla="*/ 786 w 10621"/>
                <a:gd name="connsiteY1" fmla="*/ 885 h 9798"/>
                <a:gd name="connsiteX2" fmla="*/ 2044 w 10621"/>
                <a:gd name="connsiteY2" fmla="*/ 5384 h 9798"/>
                <a:gd name="connsiteX3" fmla="*/ 3617 w 10621"/>
                <a:gd name="connsiteY3" fmla="*/ 8878 h 9798"/>
                <a:gd name="connsiteX4" fmla="*/ 4752 w 10621"/>
                <a:gd name="connsiteY4" fmla="*/ 7627 h 9798"/>
                <a:gd name="connsiteX5" fmla="*/ 5441 w 10621"/>
                <a:gd name="connsiteY5" fmla="*/ 6928 h 9798"/>
                <a:gd name="connsiteX6" fmla="*/ 6119 w 10621"/>
                <a:gd name="connsiteY6" fmla="*/ 7344 h 9798"/>
                <a:gd name="connsiteX7" fmla="*/ 6830 w 10621"/>
                <a:gd name="connsiteY7" fmla="*/ 8550 h 9798"/>
                <a:gd name="connsiteX8" fmla="*/ 7551 w 10621"/>
                <a:gd name="connsiteY8" fmla="*/ 8528 h 9798"/>
                <a:gd name="connsiteX9" fmla="*/ 8307 w 10621"/>
                <a:gd name="connsiteY9" fmla="*/ 8158 h 9798"/>
                <a:gd name="connsiteX10" fmla="*/ 8996 w 10621"/>
                <a:gd name="connsiteY10" fmla="*/ 8796 h 9798"/>
                <a:gd name="connsiteX11" fmla="*/ 9701 w 10621"/>
                <a:gd name="connsiteY11" fmla="*/ 9281 h 9798"/>
                <a:gd name="connsiteX12" fmla="*/ 10621 w 10621"/>
                <a:gd name="connsiteY12" fmla="*/ 9798 h 9798"/>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470 w 10000"/>
                <a:gd name="connsiteY10" fmla="*/ 8977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211 w 10000"/>
                <a:gd name="connsiteY3" fmla="*/ 9164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46 h 9975"/>
                <a:gd name="connsiteX1" fmla="*/ 740 w 10000"/>
                <a:gd name="connsiteY1" fmla="*/ 878 h 9975"/>
                <a:gd name="connsiteX2" fmla="*/ 2784 w 10000"/>
                <a:gd name="connsiteY2" fmla="*/ 5315 h 9975"/>
                <a:gd name="connsiteX3" fmla="*/ 3211 w 10000"/>
                <a:gd name="connsiteY3" fmla="*/ 9139 h 9975"/>
                <a:gd name="connsiteX4" fmla="*/ 4474 w 10000"/>
                <a:gd name="connsiteY4" fmla="*/ 7759 h 9975"/>
                <a:gd name="connsiteX5" fmla="*/ 5123 w 10000"/>
                <a:gd name="connsiteY5" fmla="*/ 7046 h 9975"/>
                <a:gd name="connsiteX6" fmla="*/ 5810 w 10000"/>
                <a:gd name="connsiteY6" fmla="*/ 7728 h 9975"/>
                <a:gd name="connsiteX7" fmla="*/ 6431 w 10000"/>
                <a:gd name="connsiteY7" fmla="*/ 8701 h 9975"/>
                <a:gd name="connsiteX8" fmla="*/ 7110 w 10000"/>
                <a:gd name="connsiteY8" fmla="*/ 8679 h 9975"/>
                <a:gd name="connsiteX9" fmla="*/ 8016 w 10000"/>
                <a:gd name="connsiteY9" fmla="*/ 8301 h 9975"/>
                <a:gd name="connsiteX10" fmla="*/ 8616 w 10000"/>
                <a:gd name="connsiteY10" fmla="*/ 8900 h 9975"/>
                <a:gd name="connsiteX11" fmla="*/ 9134 w 10000"/>
                <a:gd name="connsiteY11" fmla="*/ 9447 h 9975"/>
                <a:gd name="connsiteX12" fmla="*/ 10000 w 10000"/>
                <a:gd name="connsiteY12" fmla="*/ 9975 h 9975"/>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474 w 10000"/>
                <a:gd name="connsiteY4" fmla="*/ 7778 h 10000"/>
                <a:gd name="connsiteX5" fmla="*/ 5123 w 10000"/>
                <a:gd name="connsiteY5" fmla="*/ 7064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474 w 10000"/>
                <a:gd name="connsiteY4" fmla="*/ 7778 h 10000"/>
                <a:gd name="connsiteX5" fmla="*/ 5366 w 10000"/>
                <a:gd name="connsiteY5" fmla="*/ 5461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366 w 10000"/>
                <a:gd name="connsiteY5" fmla="*/ 5461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7110 w 10000"/>
                <a:gd name="connsiteY8" fmla="*/ 8701 h 10000"/>
                <a:gd name="connsiteX9" fmla="*/ 8616 w 10000"/>
                <a:gd name="connsiteY9" fmla="*/ 8922 h 10000"/>
                <a:gd name="connsiteX10" fmla="*/ 9134 w 10000"/>
                <a:gd name="connsiteY10" fmla="*/ 9471 h 10000"/>
                <a:gd name="connsiteX11" fmla="*/ 10000 w 10000"/>
                <a:gd name="connsiteY11"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8616 w 10000"/>
                <a:gd name="connsiteY9" fmla="*/ 8922 h 10000"/>
                <a:gd name="connsiteX10" fmla="*/ 9134 w 10000"/>
                <a:gd name="connsiteY10" fmla="*/ 9471 h 10000"/>
                <a:gd name="connsiteX11" fmla="*/ 10000 w 10000"/>
                <a:gd name="connsiteY11"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8616 w 10000"/>
                <a:gd name="connsiteY9" fmla="*/ 8922 h 10000"/>
                <a:gd name="connsiteX10" fmla="*/ 10000 w 10000"/>
                <a:gd name="connsiteY10"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9785 w 10000"/>
                <a:gd name="connsiteY9" fmla="*/ 8198 h 10000"/>
                <a:gd name="connsiteX10" fmla="*/ 10000 w 10000"/>
                <a:gd name="connsiteY10" fmla="*/ 10000 h 10000"/>
                <a:gd name="connsiteX0" fmla="*/ 0 w 9785"/>
                <a:gd name="connsiteY0" fmla="*/ 46 h 8198"/>
                <a:gd name="connsiteX1" fmla="*/ 740 w 9785"/>
                <a:gd name="connsiteY1" fmla="*/ 880 h 8198"/>
                <a:gd name="connsiteX2" fmla="*/ 2784 w 9785"/>
                <a:gd name="connsiteY2" fmla="*/ 5328 h 8198"/>
                <a:gd name="connsiteX3" fmla="*/ 3601 w 9785"/>
                <a:gd name="connsiteY3" fmla="*/ 6887 h 8198"/>
                <a:gd name="connsiteX4" fmla="*/ 4133 w 9785"/>
                <a:gd name="connsiteY4" fmla="*/ 6796 h 8198"/>
                <a:gd name="connsiteX5" fmla="*/ 5512 w 9785"/>
                <a:gd name="connsiteY5" fmla="*/ 5306 h 8198"/>
                <a:gd name="connsiteX6" fmla="*/ 6492 w 9785"/>
                <a:gd name="connsiteY6" fmla="*/ 6971 h 8198"/>
                <a:gd name="connsiteX7" fmla="*/ 7941 w 9785"/>
                <a:gd name="connsiteY7" fmla="*/ 6965 h 8198"/>
                <a:gd name="connsiteX8" fmla="*/ 9253 w 9785"/>
                <a:gd name="connsiteY8" fmla="*/ 7564 h 8198"/>
                <a:gd name="connsiteX9" fmla="*/ 9785 w 9785"/>
                <a:gd name="connsiteY9" fmla="*/ 8198 h 8198"/>
                <a:gd name="connsiteX0" fmla="*/ 0 w 10398"/>
                <a:gd name="connsiteY0" fmla="*/ 56 h 9748"/>
                <a:gd name="connsiteX1" fmla="*/ 756 w 10398"/>
                <a:gd name="connsiteY1" fmla="*/ 1073 h 9748"/>
                <a:gd name="connsiteX2" fmla="*/ 2845 w 10398"/>
                <a:gd name="connsiteY2" fmla="*/ 6499 h 9748"/>
                <a:gd name="connsiteX3" fmla="*/ 3680 w 10398"/>
                <a:gd name="connsiteY3" fmla="*/ 8401 h 9748"/>
                <a:gd name="connsiteX4" fmla="*/ 4224 w 10398"/>
                <a:gd name="connsiteY4" fmla="*/ 8290 h 9748"/>
                <a:gd name="connsiteX5" fmla="*/ 5633 w 10398"/>
                <a:gd name="connsiteY5" fmla="*/ 6472 h 9748"/>
                <a:gd name="connsiteX6" fmla="*/ 6635 w 10398"/>
                <a:gd name="connsiteY6" fmla="*/ 8503 h 9748"/>
                <a:gd name="connsiteX7" fmla="*/ 8115 w 10398"/>
                <a:gd name="connsiteY7" fmla="*/ 8496 h 9748"/>
                <a:gd name="connsiteX8" fmla="*/ 9456 w 10398"/>
                <a:gd name="connsiteY8" fmla="*/ 9227 h 9748"/>
                <a:gd name="connsiteX9" fmla="*/ 10398 w 10398"/>
                <a:gd name="connsiteY9" fmla="*/ 9748 h 9748"/>
                <a:gd name="connsiteX0" fmla="*/ 0 w 10000"/>
                <a:gd name="connsiteY0" fmla="*/ 57 h 10000"/>
                <a:gd name="connsiteX1" fmla="*/ 727 w 10000"/>
                <a:gd name="connsiteY1" fmla="*/ 1101 h 10000"/>
                <a:gd name="connsiteX2" fmla="*/ 2736 w 10000"/>
                <a:gd name="connsiteY2" fmla="*/ 6667 h 10000"/>
                <a:gd name="connsiteX3" fmla="*/ 3539 w 10000"/>
                <a:gd name="connsiteY3" fmla="*/ 8618 h 10000"/>
                <a:gd name="connsiteX4" fmla="*/ 4062 w 10000"/>
                <a:gd name="connsiteY4" fmla="*/ 8504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7 h 10000"/>
                <a:gd name="connsiteX1" fmla="*/ 727 w 10000"/>
                <a:gd name="connsiteY1" fmla="*/ 1101 h 10000"/>
                <a:gd name="connsiteX2" fmla="*/ 2736 w 10000"/>
                <a:gd name="connsiteY2" fmla="*/ 6667 h 10000"/>
                <a:gd name="connsiteX3" fmla="*/ 3539 w 10000"/>
                <a:gd name="connsiteY3" fmla="*/ 8618 h 10000"/>
                <a:gd name="connsiteX4" fmla="*/ 4110 w 10000"/>
                <a:gd name="connsiteY4" fmla="*/ 7857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7 h 10000"/>
                <a:gd name="connsiteX1" fmla="*/ 727 w 10000"/>
                <a:gd name="connsiteY1" fmla="*/ 1101 h 10000"/>
                <a:gd name="connsiteX2" fmla="*/ 2736 w 10000"/>
                <a:gd name="connsiteY2" fmla="*/ 6667 h 10000"/>
                <a:gd name="connsiteX3" fmla="*/ 3348 w 10000"/>
                <a:gd name="connsiteY3" fmla="*/ 8230 h 10000"/>
                <a:gd name="connsiteX4" fmla="*/ 4110 w 10000"/>
                <a:gd name="connsiteY4" fmla="*/ 7857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8 h 10001"/>
                <a:gd name="connsiteX1" fmla="*/ 727 w 10000"/>
                <a:gd name="connsiteY1" fmla="*/ 1102 h 10001"/>
                <a:gd name="connsiteX2" fmla="*/ 2545 w 10000"/>
                <a:gd name="connsiteY2" fmla="*/ 6668 h 10001"/>
                <a:gd name="connsiteX3" fmla="*/ 3348 w 10000"/>
                <a:gd name="connsiteY3" fmla="*/ 8231 h 10001"/>
                <a:gd name="connsiteX4" fmla="*/ 4110 w 10000"/>
                <a:gd name="connsiteY4" fmla="*/ 7858 h 10001"/>
                <a:gd name="connsiteX5" fmla="*/ 5417 w 10000"/>
                <a:gd name="connsiteY5" fmla="*/ 6640 h 10001"/>
                <a:gd name="connsiteX6" fmla="*/ 6860 w 10000"/>
                <a:gd name="connsiteY6" fmla="*/ 8530 h 10001"/>
                <a:gd name="connsiteX7" fmla="*/ 7804 w 10000"/>
                <a:gd name="connsiteY7" fmla="*/ 8717 h 10001"/>
                <a:gd name="connsiteX8" fmla="*/ 9094 w 10000"/>
                <a:gd name="connsiteY8" fmla="*/ 9467 h 10001"/>
                <a:gd name="connsiteX9" fmla="*/ 10000 w 10000"/>
                <a:gd name="connsiteY9" fmla="*/ 10001 h 10001"/>
                <a:gd name="connsiteX0" fmla="*/ 0 w 10000"/>
                <a:gd name="connsiteY0" fmla="*/ 58 h 10001"/>
                <a:gd name="connsiteX1" fmla="*/ 727 w 10000"/>
                <a:gd name="connsiteY1" fmla="*/ 1102 h 10001"/>
                <a:gd name="connsiteX2" fmla="*/ 2545 w 10000"/>
                <a:gd name="connsiteY2" fmla="*/ 6668 h 10001"/>
                <a:gd name="connsiteX3" fmla="*/ 3348 w 10000"/>
                <a:gd name="connsiteY3" fmla="*/ 8231 h 10001"/>
                <a:gd name="connsiteX4" fmla="*/ 4110 w 10000"/>
                <a:gd name="connsiteY4" fmla="*/ 7858 h 10001"/>
                <a:gd name="connsiteX5" fmla="*/ 5417 w 10000"/>
                <a:gd name="connsiteY5" fmla="*/ 6640 h 10001"/>
                <a:gd name="connsiteX6" fmla="*/ 6860 w 10000"/>
                <a:gd name="connsiteY6" fmla="*/ 8530 h 10001"/>
                <a:gd name="connsiteX7" fmla="*/ 8043 w 10000"/>
                <a:gd name="connsiteY7" fmla="*/ 8458 h 10001"/>
                <a:gd name="connsiteX8" fmla="*/ 9094 w 10000"/>
                <a:gd name="connsiteY8" fmla="*/ 9467 h 10001"/>
                <a:gd name="connsiteX9" fmla="*/ 10000 w 10000"/>
                <a:gd name="connsiteY9" fmla="*/ 10001 h 10001"/>
                <a:gd name="connsiteX0" fmla="*/ 0 w 10048"/>
                <a:gd name="connsiteY0" fmla="*/ 58 h 10389"/>
                <a:gd name="connsiteX1" fmla="*/ 727 w 10048"/>
                <a:gd name="connsiteY1" fmla="*/ 1102 h 10389"/>
                <a:gd name="connsiteX2" fmla="*/ 2545 w 10048"/>
                <a:gd name="connsiteY2" fmla="*/ 6668 h 10389"/>
                <a:gd name="connsiteX3" fmla="*/ 3348 w 10048"/>
                <a:gd name="connsiteY3" fmla="*/ 8231 h 10389"/>
                <a:gd name="connsiteX4" fmla="*/ 4110 w 10048"/>
                <a:gd name="connsiteY4" fmla="*/ 7858 h 10389"/>
                <a:gd name="connsiteX5" fmla="*/ 5417 w 10048"/>
                <a:gd name="connsiteY5" fmla="*/ 6640 h 10389"/>
                <a:gd name="connsiteX6" fmla="*/ 6860 w 10048"/>
                <a:gd name="connsiteY6" fmla="*/ 8530 h 10389"/>
                <a:gd name="connsiteX7" fmla="*/ 8043 w 10048"/>
                <a:gd name="connsiteY7" fmla="*/ 8458 h 10389"/>
                <a:gd name="connsiteX8" fmla="*/ 9094 w 10048"/>
                <a:gd name="connsiteY8" fmla="*/ 9467 h 10389"/>
                <a:gd name="connsiteX9" fmla="*/ 10048 w 10048"/>
                <a:gd name="connsiteY9" fmla="*/ 10389 h 10389"/>
                <a:gd name="connsiteX0" fmla="*/ 0 w 10479"/>
                <a:gd name="connsiteY0" fmla="*/ 58 h 10389"/>
                <a:gd name="connsiteX1" fmla="*/ 727 w 10479"/>
                <a:gd name="connsiteY1" fmla="*/ 1102 h 10389"/>
                <a:gd name="connsiteX2" fmla="*/ 2545 w 10479"/>
                <a:gd name="connsiteY2" fmla="*/ 6668 h 10389"/>
                <a:gd name="connsiteX3" fmla="*/ 3348 w 10479"/>
                <a:gd name="connsiteY3" fmla="*/ 8231 h 10389"/>
                <a:gd name="connsiteX4" fmla="*/ 4110 w 10479"/>
                <a:gd name="connsiteY4" fmla="*/ 7858 h 10389"/>
                <a:gd name="connsiteX5" fmla="*/ 5417 w 10479"/>
                <a:gd name="connsiteY5" fmla="*/ 6640 h 10389"/>
                <a:gd name="connsiteX6" fmla="*/ 6860 w 10479"/>
                <a:gd name="connsiteY6" fmla="*/ 8530 h 10389"/>
                <a:gd name="connsiteX7" fmla="*/ 8043 w 10479"/>
                <a:gd name="connsiteY7" fmla="*/ 8458 h 10389"/>
                <a:gd name="connsiteX8" fmla="*/ 9094 w 10479"/>
                <a:gd name="connsiteY8" fmla="*/ 9467 h 10389"/>
                <a:gd name="connsiteX9" fmla="*/ 10479 w 10479"/>
                <a:gd name="connsiteY9" fmla="*/ 10389 h 10389"/>
                <a:gd name="connsiteX0" fmla="*/ 0 w 9094"/>
                <a:gd name="connsiteY0" fmla="*/ 58 h 9467"/>
                <a:gd name="connsiteX1" fmla="*/ 727 w 9094"/>
                <a:gd name="connsiteY1" fmla="*/ 1102 h 9467"/>
                <a:gd name="connsiteX2" fmla="*/ 2545 w 9094"/>
                <a:gd name="connsiteY2" fmla="*/ 6668 h 9467"/>
                <a:gd name="connsiteX3" fmla="*/ 3348 w 9094"/>
                <a:gd name="connsiteY3" fmla="*/ 8231 h 9467"/>
                <a:gd name="connsiteX4" fmla="*/ 4110 w 9094"/>
                <a:gd name="connsiteY4" fmla="*/ 7858 h 9467"/>
                <a:gd name="connsiteX5" fmla="*/ 5417 w 9094"/>
                <a:gd name="connsiteY5" fmla="*/ 6640 h 9467"/>
                <a:gd name="connsiteX6" fmla="*/ 6860 w 9094"/>
                <a:gd name="connsiteY6" fmla="*/ 8530 h 9467"/>
                <a:gd name="connsiteX7" fmla="*/ 8043 w 9094"/>
                <a:gd name="connsiteY7" fmla="*/ 8458 h 9467"/>
                <a:gd name="connsiteX8" fmla="*/ 9094 w 9094"/>
                <a:gd name="connsiteY8" fmla="*/ 9467 h 9467"/>
                <a:gd name="connsiteX0" fmla="*/ 0 w 11000"/>
                <a:gd name="connsiteY0" fmla="*/ 61 h 10820"/>
                <a:gd name="connsiteX1" fmla="*/ 799 w 11000"/>
                <a:gd name="connsiteY1" fmla="*/ 1164 h 10820"/>
                <a:gd name="connsiteX2" fmla="*/ 2799 w 11000"/>
                <a:gd name="connsiteY2" fmla="*/ 7043 h 10820"/>
                <a:gd name="connsiteX3" fmla="*/ 3682 w 11000"/>
                <a:gd name="connsiteY3" fmla="*/ 8694 h 10820"/>
                <a:gd name="connsiteX4" fmla="*/ 4519 w 11000"/>
                <a:gd name="connsiteY4" fmla="*/ 8300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694 h 10820"/>
                <a:gd name="connsiteX4" fmla="*/ 4361 w 11000"/>
                <a:gd name="connsiteY4" fmla="*/ 7822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361 w 11000"/>
                <a:gd name="connsiteY4" fmla="*/ 7822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519 w 11000"/>
                <a:gd name="connsiteY4" fmla="*/ 8027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787 w 11000"/>
                <a:gd name="connsiteY3" fmla="*/ 8420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787 w 11000"/>
                <a:gd name="connsiteY3" fmla="*/ 8420 h 10820"/>
                <a:gd name="connsiteX4" fmla="*/ 4361 w 11000"/>
                <a:gd name="connsiteY4" fmla="*/ 7822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830 h 10820"/>
                <a:gd name="connsiteX4" fmla="*/ 4361 w 11000"/>
                <a:gd name="connsiteY4" fmla="*/ 7822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830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26 h 10785"/>
                <a:gd name="connsiteX1" fmla="*/ 799 w 11000"/>
                <a:gd name="connsiteY1" fmla="*/ 1129 h 10785"/>
                <a:gd name="connsiteX2" fmla="*/ 3010 w 11000"/>
                <a:gd name="connsiteY2" fmla="*/ 6803 h 10785"/>
                <a:gd name="connsiteX3" fmla="*/ 3682 w 11000"/>
                <a:gd name="connsiteY3" fmla="*/ 8795 h 10785"/>
                <a:gd name="connsiteX4" fmla="*/ 4519 w 11000"/>
                <a:gd name="connsiteY4" fmla="*/ 7992 h 10785"/>
                <a:gd name="connsiteX5" fmla="*/ 5694 w 11000"/>
                <a:gd name="connsiteY5" fmla="*/ 6911 h 10785"/>
                <a:gd name="connsiteX6" fmla="*/ 7543 w 11000"/>
                <a:gd name="connsiteY6" fmla="*/ 8975 h 10785"/>
                <a:gd name="connsiteX7" fmla="*/ 8844 w 11000"/>
                <a:gd name="connsiteY7" fmla="*/ 8899 h 10785"/>
                <a:gd name="connsiteX8" fmla="*/ 11000 w 11000"/>
                <a:gd name="connsiteY8" fmla="*/ 10785 h 10785"/>
                <a:gd name="connsiteX0" fmla="*/ 0 w 11000"/>
                <a:gd name="connsiteY0" fmla="*/ 26 h 10785"/>
                <a:gd name="connsiteX1" fmla="*/ 799 w 11000"/>
                <a:gd name="connsiteY1" fmla="*/ 1129 h 10785"/>
                <a:gd name="connsiteX2" fmla="*/ 3010 w 11000"/>
                <a:gd name="connsiteY2" fmla="*/ 6803 h 10785"/>
                <a:gd name="connsiteX3" fmla="*/ 3945 w 11000"/>
                <a:gd name="connsiteY3" fmla="*/ 8112 h 10785"/>
                <a:gd name="connsiteX4" fmla="*/ 4519 w 11000"/>
                <a:gd name="connsiteY4" fmla="*/ 7992 h 10785"/>
                <a:gd name="connsiteX5" fmla="*/ 5694 w 11000"/>
                <a:gd name="connsiteY5" fmla="*/ 6911 h 10785"/>
                <a:gd name="connsiteX6" fmla="*/ 7543 w 11000"/>
                <a:gd name="connsiteY6" fmla="*/ 8975 h 10785"/>
                <a:gd name="connsiteX7" fmla="*/ 8844 w 11000"/>
                <a:gd name="connsiteY7" fmla="*/ 8899 h 10785"/>
                <a:gd name="connsiteX8" fmla="*/ 11000 w 11000"/>
                <a:gd name="connsiteY8" fmla="*/ 10785 h 1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 h="10785">
                  <a:moveTo>
                    <a:pt x="0" y="26"/>
                  </a:moveTo>
                  <a:cubicBezTo>
                    <a:pt x="135" y="205"/>
                    <a:pt x="297" y="0"/>
                    <a:pt x="799" y="1129"/>
                  </a:cubicBezTo>
                  <a:cubicBezTo>
                    <a:pt x="1301" y="2259"/>
                    <a:pt x="2486" y="5639"/>
                    <a:pt x="3010" y="6803"/>
                  </a:cubicBezTo>
                  <a:cubicBezTo>
                    <a:pt x="3534" y="7967"/>
                    <a:pt x="3694" y="7914"/>
                    <a:pt x="3945" y="8112"/>
                  </a:cubicBezTo>
                  <a:cubicBezTo>
                    <a:pt x="4196" y="8310"/>
                    <a:pt x="4227" y="8192"/>
                    <a:pt x="4519" y="7992"/>
                  </a:cubicBezTo>
                  <a:cubicBezTo>
                    <a:pt x="4811" y="7792"/>
                    <a:pt x="5190" y="6747"/>
                    <a:pt x="5694" y="6911"/>
                  </a:cubicBezTo>
                  <a:cubicBezTo>
                    <a:pt x="6198" y="7075"/>
                    <a:pt x="7309" y="8612"/>
                    <a:pt x="7543" y="8975"/>
                  </a:cubicBezTo>
                  <a:cubicBezTo>
                    <a:pt x="7779" y="9342"/>
                    <a:pt x="8268" y="8597"/>
                    <a:pt x="8844" y="8899"/>
                  </a:cubicBezTo>
                  <a:cubicBezTo>
                    <a:pt x="9420" y="9201"/>
                    <a:pt x="10554" y="10445"/>
                    <a:pt x="11000" y="10785"/>
                  </a:cubicBezTo>
                </a:path>
              </a:pathLst>
            </a:custGeom>
            <a:noFill/>
            <a:ln w="28575" cmpd="sng">
              <a:solidFill>
                <a:srgbClr val="7030A0"/>
              </a:solidFill>
              <a:round/>
              <a:headEnd/>
              <a:tailEnd/>
            </a:ln>
            <a:effectLst/>
          </p:spPr>
          <p:txBody>
            <a:bodyPr/>
            <a:lstStyle/>
            <a:p>
              <a:endParaRPr lang="en-US"/>
            </a:p>
          </p:txBody>
        </p:sp>
      </p:grpSp>
      <p:cxnSp>
        <p:nvCxnSpPr>
          <p:cNvPr id="121" name="Straight Connector 120"/>
          <p:cNvCxnSpPr/>
          <p:nvPr/>
        </p:nvCxnSpPr>
        <p:spPr bwMode="auto">
          <a:xfrm>
            <a:off x="7411073" y="3502038"/>
            <a:ext cx="8509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23" name="Straight Arrow Connector 122"/>
          <p:cNvCxnSpPr/>
          <p:nvPr/>
        </p:nvCxnSpPr>
        <p:spPr bwMode="auto">
          <a:xfrm>
            <a:off x="8252447" y="3275011"/>
            <a:ext cx="0" cy="220664"/>
          </a:xfrm>
          <a:prstGeom prst="straightConnector1">
            <a:avLst/>
          </a:prstGeom>
          <a:solidFill>
            <a:schemeClr val="accent1"/>
          </a:solidFill>
          <a:ln w="9525" cap="flat" cmpd="sng" algn="ctr">
            <a:solidFill>
              <a:schemeClr val="tx1"/>
            </a:solidFill>
            <a:prstDash val="solid"/>
            <a:round/>
            <a:headEnd type="none" w="med" len="med"/>
            <a:tailEnd type="triangle" w="sm" len="sm"/>
          </a:ln>
          <a:effectLst/>
        </p:spPr>
      </p:cxnSp>
      <p:sp>
        <p:nvSpPr>
          <p:cNvPr id="9" name="TextBox 8"/>
          <p:cNvSpPr txBox="1"/>
          <p:nvPr/>
        </p:nvSpPr>
        <p:spPr>
          <a:xfrm>
            <a:off x="1847850" y="3586490"/>
            <a:ext cx="3256421" cy="954107"/>
          </a:xfrm>
          <a:prstGeom prst="rect">
            <a:avLst/>
          </a:prstGeom>
          <a:noFill/>
          <a:ln w="28575">
            <a:solidFill>
              <a:schemeClr val="tx1"/>
            </a:solidFill>
          </a:ln>
        </p:spPr>
        <p:txBody>
          <a:bodyPr wrap="square" rtlCol="0">
            <a:spAutoFit/>
          </a:bodyPr>
          <a:lstStyle/>
          <a:p>
            <a:r>
              <a:rPr lang="en-US" sz="1400" dirty="0" smtClean="0"/>
              <a:t>Line of Sight Error  &lt; 7 </a:t>
            </a:r>
            <a:r>
              <a:rPr lang="en-US" sz="1400" dirty="0" err="1" smtClean="0"/>
              <a:t>milliarcsec</a:t>
            </a:r>
            <a:r>
              <a:rPr lang="en-US" sz="1400" dirty="0" smtClean="0"/>
              <a:t> (</a:t>
            </a:r>
            <a:r>
              <a:rPr lang="en-US" sz="1400" dirty="0" err="1" smtClean="0"/>
              <a:t>mas</a:t>
            </a:r>
            <a:r>
              <a:rPr lang="en-US" sz="1400" dirty="0" smtClean="0"/>
              <a:t>), equivalent to ~72 nm of WFE </a:t>
            </a:r>
          </a:p>
          <a:p>
            <a:pPr marL="119063" indent="-119063">
              <a:buFont typeface="Arial" pitchFamily="34" charset="0"/>
              <a:buChar char="•"/>
            </a:pPr>
            <a:r>
              <a:rPr lang="en-US" sz="1400" dirty="0" smtClean="0"/>
              <a:t>Pointing errors of the </a:t>
            </a:r>
            <a:r>
              <a:rPr lang="en-US" sz="1400" dirty="0" err="1" smtClean="0"/>
              <a:t>boresight</a:t>
            </a:r>
            <a:r>
              <a:rPr lang="en-US" sz="1400" dirty="0" smtClean="0"/>
              <a:t> of the telescope / instruments.</a:t>
            </a:r>
            <a:endParaRPr lang="en-US" sz="1400" dirty="0"/>
          </a:p>
        </p:txBody>
      </p:sp>
      <p:sp>
        <p:nvSpPr>
          <p:cNvPr id="40" name="Line 66"/>
          <p:cNvSpPr>
            <a:spLocks noChangeAspect="1" noChangeShapeType="1"/>
          </p:cNvSpPr>
          <p:nvPr/>
        </p:nvSpPr>
        <p:spPr bwMode="auto">
          <a:xfrm flipV="1">
            <a:off x="7130196" y="4205288"/>
            <a:ext cx="0" cy="177844"/>
          </a:xfrm>
          <a:prstGeom prst="line">
            <a:avLst/>
          </a:prstGeom>
          <a:noFill/>
          <a:ln w="9525">
            <a:solidFill>
              <a:schemeClr val="tx1"/>
            </a:solidFill>
            <a:round/>
            <a:headEnd/>
            <a:tailEnd/>
          </a:ln>
          <a:effectLst/>
        </p:spPr>
        <p:txBody>
          <a:bodyPr/>
          <a:lstStyle/>
          <a:p>
            <a:endParaRPr lang="en-US"/>
          </a:p>
        </p:txBody>
      </p:sp>
      <p:sp>
        <p:nvSpPr>
          <p:cNvPr id="42" name="Line 68"/>
          <p:cNvSpPr>
            <a:spLocks noChangeAspect="1" noChangeShapeType="1"/>
          </p:cNvSpPr>
          <p:nvPr/>
        </p:nvSpPr>
        <p:spPr bwMode="auto">
          <a:xfrm flipH="1">
            <a:off x="7330613" y="4321944"/>
            <a:ext cx="232800" cy="0"/>
          </a:xfrm>
          <a:prstGeom prst="line">
            <a:avLst/>
          </a:prstGeom>
          <a:noFill/>
          <a:ln w="9525">
            <a:solidFill>
              <a:schemeClr val="tx1"/>
            </a:solidFill>
            <a:round/>
            <a:headEnd/>
            <a:tailEnd type="triangle" w="med" len="med"/>
          </a:ln>
          <a:effectLst/>
        </p:spPr>
        <p:txBody>
          <a:bodyPr/>
          <a:lstStyle/>
          <a:p>
            <a:endParaRPr lang="en-US"/>
          </a:p>
        </p:txBody>
      </p:sp>
      <p:graphicFrame>
        <p:nvGraphicFramePr>
          <p:cNvPr id="43" name="Object 70"/>
          <p:cNvGraphicFramePr>
            <a:graphicFrameLocks noChangeAspect="1"/>
          </p:cNvGraphicFramePr>
          <p:nvPr/>
        </p:nvGraphicFramePr>
        <p:xfrm>
          <a:off x="5768160" y="3492505"/>
          <a:ext cx="927100" cy="393700"/>
        </p:xfrm>
        <a:graphic>
          <a:graphicData uri="http://schemas.openxmlformats.org/presentationml/2006/ole">
            <mc:AlternateContent xmlns:mc="http://schemas.openxmlformats.org/markup-compatibility/2006">
              <mc:Choice xmlns:v="urn:schemas-microsoft-com:vml" Requires="v">
                <p:oleObj spid="_x0000_s1057795" name="Equation" r:id="rId4" imgW="927000" imgH="393480" progId="Equation.3">
                  <p:embed/>
                </p:oleObj>
              </mc:Choice>
              <mc:Fallback>
                <p:oleObj name="Equation" r:id="rId4" imgW="927000" imgH="393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8160" y="3492505"/>
                        <a:ext cx="9271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1" name="Elbow Connector 74"/>
          <p:cNvCxnSpPr>
            <a:stCxn id="5" idx="4"/>
            <a:endCxn id="9" idx="1"/>
          </p:cNvCxnSpPr>
          <p:nvPr/>
        </p:nvCxnSpPr>
        <p:spPr bwMode="auto">
          <a:xfrm rot="16200000" flipH="1">
            <a:off x="-45856" y="2169837"/>
            <a:ext cx="2585805" cy="1201608"/>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sp>
        <p:nvSpPr>
          <p:cNvPr id="125" name="Freeform 124"/>
          <p:cNvSpPr/>
          <p:nvPr/>
        </p:nvSpPr>
        <p:spPr bwMode="auto">
          <a:xfrm>
            <a:off x="6196013" y="3838575"/>
            <a:ext cx="933450" cy="485775"/>
          </a:xfrm>
          <a:custGeom>
            <a:avLst/>
            <a:gdLst>
              <a:gd name="connsiteX0" fmla="*/ 4762 w 933450"/>
              <a:gd name="connsiteY0" fmla="*/ 0 h 485775"/>
              <a:gd name="connsiteX1" fmla="*/ 0 w 933450"/>
              <a:gd name="connsiteY1" fmla="*/ 485775 h 485775"/>
              <a:gd name="connsiteX2" fmla="*/ 933450 w 933450"/>
              <a:gd name="connsiteY2" fmla="*/ 485775 h 485775"/>
            </a:gdLst>
            <a:ahLst/>
            <a:cxnLst>
              <a:cxn ang="0">
                <a:pos x="connsiteX0" y="connsiteY0"/>
              </a:cxn>
              <a:cxn ang="0">
                <a:pos x="connsiteX1" y="connsiteY1"/>
              </a:cxn>
              <a:cxn ang="0">
                <a:pos x="connsiteX2" y="connsiteY2"/>
              </a:cxn>
            </a:cxnLst>
            <a:rect l="l" t="t" r="r" b="b"/>
            <a:pathLst>
              <a:path w="933450" h="485775">
                <a:moveTo>
                  <a:pt x="4762" y="0"/>
                </a:moveTo>
                <a:cubicBezTo>
                  <a:pt x="3175" y="161925"/>
                  <a:pt x="1587" y="323850"/>
                  <a:pt x="0" y="485775"/>
                </a:cubicBezTo>
                <a:lnTo>
                  <a:pt x="933450" y="485775"/>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126" name="Straight Connector 125"/>
          <p:cNvCxnSpPr/>
          <p:nvPr/>
        </p:nvCxnSpPr>
        <p:spPr bwMode="auto">
          <a:xfrm>
            <a:off x="7339007" y="5145891"/>
            <a:ext cx="90725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28" name="TextBox 127"/>
          <p:cNvSpPr txBox="1"/>
          <p:nvPr/>
        </p:nvSpPr>
        <p:spPr>
          <a:xfrm>
            <a:off x="7470151" y="4936904"/>
            <a:ext cx="1016625" cy="246221"/>
          </a:xfrm>
          <a:prstGeom prst="rect">
            <a:avLst/>
          </a:prstGeom>
          <a:noFill/>
        </p:spPr>
        <p:txBody>
          <a:bodyPr wrap="none" rtlCol="0">
            <a:spAutoFit/>
          </a:bodyPr>
          <a:lstStyle/>
          <a:p>
            <a:r>
              <a:rPr lang="en-US" dirty="0" smtClean="0"/>
              <a:t>Max of Ideal PSF</a:t>
            </a:r>
            <a:endParaRPr lang="en-US" dirty="0"/>
          </a:p>
        </p:txBody>
      </p:sp>
      <p:sp>
        <p:nvSpPr>
          <p:cNvPr id="10" name="TextBox 9"/>
          <p:cNvSpPr txBox="1"/>
          <p:nvPr/>
        </p:nvSpPr>
        <p:spPr>
          <a:xfrm>
            <a:off x="1847850" y="5199615"/>
            <a:ext cx="3692979" cy="1169551"/>
          </a:xfrm>
          <a:prstGeom prst="rect">
            <a:avLst/>
          </a:prstGeom>
          <a:noFill/>
          <a:ln w="28575">
            <a:solidFill>
              <a:schemeClr val="tx1"/>
            </a:solidFill>
          </a:ln>
        </p:spPr>
        <p:txBody>
          <a:bodyPr wrap="square" rtlCol="0">
            <a:spAutoFit/>
          </a:bodyPr>
          <a:lstStyle/>
          <a:p>
            <a:r>
              <a:rPr lang="en-US" sz="1400" dirty="0" err="1" smtClean="0"/>
              <a:t>Wavefront</a:t>
            </a:r>
            <a:r>
              <a:rPr lang="en-US" sz="1400" dirty="0" smtClean="0"/>
              <a:t> Error Stability due to Figure Vibrations and Long Term Drift   &lt; 63 nm</a:t>
            </a:r>
          </a:p>
          <a:p>
            <a:pPr marL="119063" indent="-119063">
              <a:buFont typeface="Arial" pitchFamily="34" charset="0"/>
              <a:buChar char="•"/>
            </a:pPr>
            <a:r>
              <a:rPr lang="en-US" sz="1400" dirty="0" smtClean="0"/>
              <a:t>Vibrations of frequency higher than the control system.</a:t>
            </a:r>
          </a:p>
          <a:p>
            <a:pPr marL="119063" indent="-119063">
              <a:buFont typeface="Arial" pitchFamily="34" charset="0"/>
              <a:buChar char="•"/>
            </a:pPr>
            <a:r>
              <a:rPr lang="en-US" sz="1400" dirty="0" smtClean="0"/>
              <a:t>Thermal drifts following observatory slews.</a:t>
            </a:r>
            <a:endParaRPr lang="en-US" sz="1400" dirty="0"/>
          </a:p>
        </p:txBody>
      </p:sp>
      <p:cxnSp>
        <p:nvCxnSpPr>
          <p:cNvPr id="94" name="Elbow Connector 74"/>
          <p:cNvCxnSpPr>
            <a:stCxn id="5" idx="4"/>
            <a:endCxn id="10" idx="1"/>
          </p:cNvCxnSpPr>
          <p:nvPr/>
        </p:nvCxnSpPr>
        <p:spPr bwMode="auto">
          <a:xfrm rot="16200000" flipH="1">
            <a:off x="-906280" y="3030261"/>
            <a:ext cx="4306652" cy="1201608"/>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grpSp>
        <p:nvGrpSpPr>
          <p:cNvPr id="20" name="Group 138"/>
          <p:cNvGrpSpPr/>
          <p:nvPr/>
        </p:nvGrpSpPr>
        <p:grpSpPr>
          <a:xfrm>
            <a:off x="6237999" y="5470800"/>
            <a:ext cx="2159860" cy="622710"/>
            <a:chOff x="6237999" y="5470800"/>
            <a:chExt cx="2159860" cy="622710"/>
          </a:xfrm>
        </p:grpSpPr>
        <p:sp>
          <p:nvSpPr>
            <p:cNvPr id="99" name="Freeform 78"/>
            <p:cNvSpPr>
              <a:spLocks noChangeAspect="1"/>
            </p:cNvSpPr>
            <p:nvPr/>
          </p:nvSpPr>
          <p:spPr bwMode="auto">
            <a:xfrm>
              <a:off x="7309562" y="5470800"/>
              <a:ext cx="1088297" cy="622710"/>
            </a:xfrm>
            <a:custGeom>
              <a:avLst/>
              <a:gdLst>
                <a:gd name="connsiteX0" fmla="*/ 0 w 10000"/>
                <a:gd name="connsiteY0" fmla="*/ 69 h 10000"/>
                <a:gd name="connsiteX1" fmla="*/ 786 w 10000"/>
                <a:gd name="connsiteY1" fmla="*/ 867 h 10000"/>
                <a:gd name="connsiteX2" fmla="*/ 2044 w 10000"/>
                <a:gd name="connsiteY2" fmla="*/ 5272 h 10000"/>
                <a:gd name="connsiteX3" fmla="*/ 3617 w 10000"/>
                <a:gd name="connsiteY3" fmla="*/ 8693 h 10000"/>
                <a:gd name="connsiteX4" fmla="*/ 4752 w 10000"/>
                <a:gd name="connsiteY4" fmla="*/ 7468 h 10000"/>
                <a:gd name="connsiteX5" fmla="*/ 5441 w 10000"/>
                <a:gd name="connsiteY5" fmla="*/ 6636 h 10000"/>
                <a:gd name="connsiteX6" fmla="*/ 6119 w 10000"/>
                <a:gd name="connsiteY6" fmla="*/ 7191 h 10000"/>
                <a:gd name="connsiteX7" fmla="*/ 7037 w 10000"/>
                <a:gd name="connsiteY7" fmla="*/ 9757 h 10000"/>
                <a:gd name="connsiteX8" fmla="*/ 7654 w 10000"/>
                <a:gd name="connsiteY8" fmla="*/ 8647 h 10000"/>
                <a:gd name="connsiteX9" fmla="*/ 8307 w 10000"/>
                <a:gd name="connsiteY9" fmla="*/ 7988 h 10000"/>
                <a:gd name="connsiteX10" fmla="*/ 8996 w 10000"/>
                <a:gd name="connsiteY10" fmla="*/ 8613 h 10000"/>
                <a:gd name="connsiteX11" fmla="*/ 9287 w 10000"/>
                <a:gd name="connsiteY11" fmla="*/ 9237 h 10000"/>
                <a:gd name="connsiteX12" fmla="*/ 10000 w 10000"/>
                <a:gd name="connsiteY12" fmla="*/ 9792 h 10000"/>
                <a:gd name="connsiteX0" fmla="*/ 0 w 10000"/>
                <a:gd name="connsiteY0" fmla="*/ 69 h 9792"/>
                <a:gd name="connsiteX1" fmla="*/ 786 w 10000"/>
                <a:gd name="connsiteY1" fmla="*/ 867 h 9792"/>
                <a:gd name="connsiteX2" fmla="*/ 2044 w 10000"/>
                <a:gd name="connsiteY2" fmla="*/ 5272 h 9792"/>
                <a:gd name="connsiteX3" fmla="*/ 3617 w 10000"/>
                <a:gd name="connsiteY3" fmla="*/ 8693 h 9792"/>
                <a:gd name="connsiteX4" fmla="*/ 4752 w 10000"/>
                <a:gd name="connsiteY4" fmla="*/ 7468 h 9792"/>
                <a:gd name="connsiteX5" fmla="*/ 5441 w 10000"/>
                <a:gd name="connsiteY5" fmla="*/ 6636 h 9792"/>
                <a:gd name="connsiteX6" fmla="*/ 6119 w 10000"/>
                <a:gd name="connsiteY6" fmla="*/ 7191 h 9792"/>
                <a:gd name="connsiteX7" fmla="*/ 6830 w 10000"/>
                <a:gd name="connsiteY7" fmla="*/ 8372 h 9792"/>
                <a:gd name="connsiteX8" fmla="*/ 7654 w 10000"/>
                <a:gd name="connsiteY8" fmla="*/ 8647 h 9792"/>
                <a:gd name="connsiteX9" fmla="*/ 8307 w 10000"/>
                <a:gd name="connsiteY9" fmla="*/ 7988 h 9792"/>
                <a:gd name="connsiteX10" fmla="*/ 8996 w 10000"/>
                <a:gd name="connsiteY10" fmla="*/ 8613 h 9792"/>
                <a:gd name="connsiteX11" fmla="*/ 9287 w 10000"/>
                <a:gd name="connsiteY11" fmla="*/ 9237 h 9792"/>
                <a:gd name="connsiteX12" fmla="*/ 10000 w 10000"/>
                <a:gd name="connsiteY12" fmla="*/ 9792 h 9792"/>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777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648 w 10000"/>
                <a:gd name="connsiteY5" fmla="*/ 6979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701 w 10000"/>
                <a:gd name="connsiteY11" fmla="*/ 9281 h 10000"/>
                <a:gd name="connsiteX12" fmla="*/ 10000 w 10000"/>
                <a:gd name="connsiteY12" fmla="*/ 10000 h 10000"/>
                <a:gd name="connsiteX0" fmla="*/ 0 w 10621"/>
                <a:gd name="connsiteY0" fmla="*/ 70 h 9798"/>
                <a:gd name="connsiteX1" fmla="*/ 786 w 10621"/>
                <a:gd name="connsiteY1" fmla="*/ 885 h 9798"/>
                <a:gd name="connsiteX2" fmla="*/ 2044 w 10621"/>
                <a:gd name="connsiteY2" fmla="*/ 5384 h 9798"/>
                <a:gd name="connsiteX3" fmla="*/ 3617 w 10621"/>
                <a:gd name="connsiteY3" fmla="*/ 8878 h 9798"/>
                <a:gd name="connsiteX4" fmla="*/ 4752 w 10621"/>
                <a:gd name="connsiteY4" fmla="*/ 7627 h 9798"/>
                <a:gd name="connsiteX5" fmla="*/ 5441 w 10621"/>
                <a:gd name="connsiteY5" fmla="*/ 6928 h 9798"/>
                <a:gd name="connsiteX6" fmla="*/ 6119 w 10621"/>
                <a:gd name="connsiteY6" fmla="*/ 7344 h 9798"/>
                <a:gd name="connsiteX7" fmla="*/ 6830 w 10621"/>
                <a:gd name="connsiteY7" fmla="*/ 8550 h 9798"/>
                <a:gd name="connsiteX8" fmla="*/ 7551 w 10621"/>
                <a:gd name="connsiteY8" fmla="*/ 8528 h 9798"/>
                <a:gd name="connsiteX9" fmla="*/ 8307 w 10621"/>
                <a:gd name="connsiteY9" fmla="*/ 8158 h 9798"/>
                <a:gd name="connsiteX10" fmla="*/ 8996 w 10621"/>
                <a:gd name="connsiteY10" fmla="*/ 8796 h 9798"/>
                <a:gd name="connsiteX11" fmla="*/ 9701 w 10621"/>
                <a:gd name="connsiteY11" fmla="*/ 9281 h 9798"/>
                <a:gd name="connsiteX12" fmla="*/ 10621 w 10621"/>
                <a:gd name="connsiteY12" fmla="*/ 9798 h 9798"/>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470 w 10000"/>
                <a:gd name="connsiteY10" fmla="*/ 8977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211 w 10000"/>
                <a:gd name="connsiteY3" fmla="*/ 9164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46 h 9975"/>
                <a:gd name="connsiteX1" fmla="*/ 740 w 10000"/>
                <a:gd name="connsiteY1" fmla="*/ 878 h 9975"/>
                <a:gd name="connsiteX2" fmla="*/ 2784 w 10000"/>
                <a:gd name="connsiteY2" fmla="*/ 5315 h 9975"/>
                <a:gd name="connsiteX3" fmla="*/ 3211 w 10000"/>
                <a:gd name="connsiteY3" fmla="*/ 9139 h 9975"/>
                <a:gd name="connsiteX4" fmla="*/ 4474 w 10000"/>
                <a:gd name="connsiteY4" fmla="*/ 7759 h 9975"/>
                <a:gd name="connsiteX5" fmla="*/ 5123 w 10000"/>
                <a:gd name="connsiteY5" fmla="*/ 7046 h 9975"/>
                <a:gd name="connsiteX6" fmla="*/ 5810 w 10000"/>
                <a:gd name="connsiteY6" fmla="*/ 7728 h 9975"/>
                <a:gd name="connsiteX7" fmla="*/ 6431 w 10000"/>
                <a:gd name="connsiteY7" fmla="*/ 8701 h 9975"/>
                <a:gd name="connsiteX8" fmla="*/ 7110 w 10000"/>
                <a:gd name="connsiteY8" fmla="*/ 8679 h 9975"/>
                <a:gd name="connsiteX9" fmla="*/ 8016 w 10000"/>
                <a:gd name="connsiteY9" fmla="*/ 8301 h 9975"/>
                <a:gd name="connsiteX10" fmla="*/ 8616 w 10000"/>
                <a:gd name="connsiteY10" fmla="*/ 8900 h 9975"/>
                <a:gd name="connsiteX11" fmla="*/ 9134 w 10000"/>
                <a:gd name="connsiteY11" fmla="*/ 9447 h 9975"/>
                <a:gd name="connsiteX12" fmla="*/ 10000 w 10000"/>
                <a:gd name="connsiteY12" fmla="*/ 9975 h 9975"/>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474 w 10000"/>
                <a:gd name="connsiteY4" fmla="*/ 7778 h 10000"/>
                <a:gd name="connsiteX5" fmla="*/ 5123 w 10000"/>
                <a:gd name="connsiteY5" fmla="*/ 7064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474 w 10000"/>
                <a:gd name="connsiteY4" fmla="*/ 7778 h 10000"/>
                <a:gd name="connsiteX5" fmla="*/ 5366 w 10000"/>
                <a:gd name="connsiteY5" fmla="*/ 5461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366 w 10000"/>
                <a:gd name="connsiteY5" fmla="*/ 5461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7110 w 10000"/>
                <a:gd name="connsiteY8" fmla="*/ 8701 h 10000"/>
                <a:gd name="connsiteX9" fmla="*/ 8616 w 10000"/>
                <a:gd name="connsiteY9" fmla="*/ 8922 h 10000"/>
                <a:gd name="connsiteX10" fmla="*/ 9134 w 10000"/>
                <a:gd name="connsiteY10" fmla="*/ 9471 h 10000"/>
                <a:gd name="connsiteX11" fmla="*/ 10000 w 10000"/>
                <a:gd name="connsiteY11"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8616 w 10000"/>
                <a:gd name="connsiteY9" fmla="*/ 8922 h 10000"/>
                <a:gd name="connsiteX10" fmla="*/ 9134 w 10000"/>
                <a:gd name="connsiteY10" fmla="*/ 9471 h 10000"/>
                <a:gd name="connsiteX11" fmla="*/ 10000 w 10000"/>
                <a:gd name="connsiteY11"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8616 w 10000"/>
                <a:gd name="connsiteY9" fmla="*/ 8922 h 10000"/>
                <a:gd name="connsiteX10" fmla="*/ 10000 w 10000"/>
                <a:gd name="connsiteY10"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9785 w 10000"/>
                <a:gd name="connsiteY9" fmla="*/ 8198 h 10000"/>
                <a:gd name="connsiteX10" fmla="*/ 10000 w 10000"/>
                <a:gd name="connsiteY10" fmla="*/ 10000 h 10000"/>
                <a:gd name="connsiteX0" fmla="*/ 0 w 9785"/>
                <a:gd name="connsiteY0" fmla="*/ 46 h 8198"/>
                <a:gd name="connsiteX1" fmla="*/ 740 w 9785"/>
                <a:gd name="connsiteY1" fmla="*/ 880 h 8198"/>
                <a:gd name="connsiteX2" fmla="*/ 2784 w 9785"/>
                <a:gd name="connsiteY2" fmla="*/ 5328 h 8198"/>
                <a:gd name="connsiteX3" fmla="*/ 3601 w 9785"/>
                <a:gd name="connsiteY3" fmla="*/ 6887 h 8198"/>
                <a:gd name="connsiteX4" fmla="*/ 4133 w 9785"/>
                <a:gd name="connsiteY4" fmla="*/ 6796 h 8198"/>
                <a:gd name="connsiteX5" fmla="*/ 5512 w 9785"/>
                <a:gd name="connsiteY5" fmla="*/ 5306 h 8198"/>
                <a:gd name="connsiteX6" fmla="*/ 6492 w 9785"/>
                <a:gd name="connsiteY6" fmla="*/ 6971 h 8198"/>
                <a:gd name="connsiteX7" fmla="*/ 7941 w 9785"/>
                <a:gd name="connsiteY7" fmla="*/ 6965 h 8198"/>
                <a:gd name="connsiteX8" fmla="*/ 9253 w 9785"/>
                <a:gd name="connsiteY8" fmla="*/ 7564 h 8198"/>
                <a:gd name="connsiteX9" fmla="*/ 9785 w 9785"/>
                <a:gd name="connsiteY9" fmla="*/ 8198 h 8198"/>
                <a:gd name="connsiteX0" fmla="*/ 0 w 10398"/>
                <a:gd name="connsiteY0" fmla="*/ 56 h 9748"/>
                <a:gd name="connsiteX1" fmla="*/ 756 w 10398"/>
                <a:gd name="connsiteY1" fmla="*/ 1073 h 9748"/>
                <a:gd name="connsiteX2" fmla="*/ 2845 w 10398"/>
                <a:gd name="connsiteY2" fmla="*/ 6499 h 9748"/>
                <a:gd name="connsiteX3" fmla="*/ 3680 w 10398"/>
                <a:gd name="connsiteY3" fmla="*/ 8401 h 9748"/>
                <a:gd name="connsiteX4" fmla="*/ 4224 w 10398"/>
                <a:gd name="connsiteY4" fmla="*/ 8290 h 9748"/>
                <a:gd name="connsiteX5" fmla="*/ 5633 w 10398"/>
                <a:gd name="connsiteY5" fmla="*/ 6472 h 9748"/>
                <a:gd name="connsiteX6" fmla="*/ 6635 w 10398"/>
                <a:gd name="connsiteY6" fmla="*/ 8503 h 9748"/>
                <a:gd name="connsiteX7" fmla="*/ 8115 w 10398"/>
                <a:gd name="connsiteY7" fmla="*/ 8496 h 9748"/>
                <a:gd name="connsiteX8" fmla="*/ 9456 w 10398"/>
                <a:gd name="connsiteY8" fmla="*/ 9227 h 9748"/>
                <a:gd name="connsiteX9" fmla="*/ 10398 w 10398"/>
                <a:gd name="connsiteY9" fmla="*/ 9748 h 9748"/>
                <a:gd name="connsiteX0" fmla="*/ 0 w 10000"/>
                <a:gd name="connsiteY0" fmla="*/ 57 h 10000"/>
                <a:gd name="connsiteX1" fmla="*/ 727 w 10000"/>
                <a:gd name="connsiteY1" fmla="*/ 1101 h 10000"/>
                <a:gd name="connsiteX2" fmla="*/ 2736 w 10000"/>
                <a:gd name="connsiteY2" fmla="*/ 6667 h 10000"/>
                <a:gd name="connsiteX3" fmla="*/ 3539 w 10000"/>
                <a:gd name="connsiteY3" fmla="*/ 8618 h 10000"/>
                <a:gd name="connsiteX4" fmla="*/ 4062 w 10000"/>
                <a:gd name="connsiteY4" fmla="*/ 8504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7 h 10000"/>
                <a:gd name="connsiteX1" fmla="*/ 727 w 10000"/>
                <a:gd name="connsiteY1" fmla="*/ 1101 h 10000"/>
                <a:gd name="connsiteX2" fmla="*/ 2736 w 10000"/>
                <a:gd name="connsiteY2" fmla="*/ 6667 h 10000"/>
                <a:gd name="connsiteX3" fmla="*/ 3539 w 10000"/>
                <a:gd name="connsiteY3" fmla="*/ 8618 h 10000"/>
                <a:gd name="connsiteX4" fmla="*/ 4110 w 10000"/>
                <a:gd name="connsiteY4" fmla="*/ 7857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7 h 10000"/>
                <a:gd name="connsiteX1" fmla="*/ 727 w 10000"/>
                <a:gd name="connsiteY1" fmla="*/ 1101 h 10000"/>
                <a:gd name="connsiteX2" fmla="*/ 2736 w 10000"/>
                <a:gd name="connsiteY2" fmla="*/ 6667 h 10000"/>
                <a:gd name="connsiteX3" fmla="*/ 3348 w 10000"/>
                <a:gd name="connsiteY3" fmla="*/ 8230 h 10000"/>
                <a:gd name="connsiteX4" fmla="*/ 4110 w 10000"/>
                <a:gd name="connsiteY4" fmla="*/ 7857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8 h 10001"/>
                <a:gd name="connsiteX1" fmla="*/ 727 w 10000"/>
                <a:gd name="connsiteY1" fmla="*/ 1102 h 10001"/>
                <a:gd name="connsiteX2" fmla="*/ 2545 w 10000"/>
                <a:gd name="connsiteY2" fmla="*/ 6668 h 10001"/>
                <a:gd name="connsiteX3" fmla="*/ 3348 w 10000"/>
                <a:gd name="connsiteY3" fmla="*/ 8231 h 10001"/>
                <a:gd name="connsiteX4" fmla="*/ 4110 w 10000"/>
                <a:gd name="connsiteY4" fmla="*/ 7858 h 10001"/>
                <a:gd name="connsiteX5" fmla="*/ 5417 w 10000"/>
                <a:gd name="connsiteY5" fmla="*/ 6640 h 10001"/>
                <a:gd name="connsiteX6" fmla="*/ 6860 w 10000"/>
                <a:gd name="connsiteY6" fmla="*/ 8530 h 10001"/>
                <a:gd name="connsiteX7" fmla="*/ 7804 w 10000"/>
                <a:gd name="connsiteY7" fmla="*/ 8717 h 10001"/>
                <a:gd name="connsiteX8" fmla="*/ 9094 w 10000"/>
                <a:gd name="connsiteY8" fmla="*/ 9467 h 10001"/>
                <a:gd name="connsiteX9" fmla="*/ 10000 w 10000"/>
                <a:gd name="connsiteY9" fmla="*/ 10001 h 10001"/>
                <a:gd name="connsiteX0" fmla="*/ 0 w 10000"/>
                <a:gd name="connsiteY0" fmla="*/ 58 h 10001"/>
                <a:gd name="connsiteX1" fmla="*/ 727 w 10000"/>
                <a:gd name="connsiteY1" fmla="*/ 1102 h 10001"/>
                <a:gd name="connsiteX2" fmla="*/ 2545 w 10000"/>
                <a:gd name="connsiteY2" fmla="*/ 6668 h 10001"/>
                <a:gd name="connsiteX3" fmla="*/ 3348 w 10000"/>
                <a:gd name="connsiteY3" fmla="*/ 8231 h 10001"/>
                <a:gd name="connsiteX4" fmla="*/ 4110 w 10000"/>
                <a:gd name="connsiteY4" fmla="*/ 7858 h 10001"/>
                <a:gd name="connsiteX5" fmla="*/ 5417 w 10000"/>
                <a:gd name="connsiteY5" fmla="*/ 6640 h 10001"/>
                <a:gd name="connsiteX6" fmla="*/ 6860 w 10000"/>
                <a:gd name="connsiteY6" fmla="*/ 8530 h 10001"/>
                <a:gd name="connsiteX7" fmla="*/ 8043 w 10000"/>
                <a:gd name="connsiteY7" fmla="*/ 8458 h 10001"/>
                <a:gd name="connsiteX8" fmla="*/ 9094 w 10000"/>
                <a:gd name="connsiteY8" fmla="*/ 9467 h 10001"/>
                <a:gd name="connsiteX9" fmla="*/ 10000 w 10000"/>
                <a:gd name="connsiteY9" fmla="*/ 10001 h 10001"/>
                <a:gd name="connsiteX0" fmla="*/ 0 w 10048"/>
                <a:gd name="connsiteY0" fmla="*/ 58 h 10389"/>
                <a:gd name="connsiteX1" fmla="*/ 727 w 10048"/>
                <a:gd name="connsiteY1" fmla="*/ 1102 h 10389"/>
                <a:gd name="connsiteX2" fmla="*/ 2545 w 10048"/>
                <a:gd name="connsiteY2" fmla="*/ 6668 h 10389"/>
                <a:gd name="connsiteX3" fmla="*/ 3348 w 10048"/>
                <a:gd name="connsiteY3" fmla="*/ 8231 h 10389"/>
                <a:gd name="connsiteX4" fmla="*/ 4110 w 10048"/>
                <a:gd name="connsiteY4" fmla="*/ 7858 h 10389"/>
                <a:gd name="connsiteX5" fmla="*/ 5417 w 10048"/>
                <a:gd name="connsiteY5" fmla="*/ 6640 h 10389"/>
                <a:gd name="connsiteX6" fmla="*/ 6860 w 10048"/>
                <a:gd name="connsiteY6" fmla="*/ 8530 h 10389"/>
                <a:gd name="connsiteX7" fmla="*/ 8043 w 10048"/>
                <a:gd name="connsiteY7" fmla="*/ 8458 h 10389"/>
                <a:gd name="connsiteX8" fmla="*/ 9094 w 10048"/>
                <a:gd name="connsiteY8" fmla="*/ 9467 h 10389"/>
                <a:gd name="connsiteX9" fmla="*/ 10048 w 10048"/>
                <a:gd name="connsiteY9" fmla="*/ 10389 h 10389"/>
                <a:gd name="connsiteX0" fmla="*/ 0 w 10479"/>
                <a:gd name="connsiteY0" fmla="*/ 58 h 10389"/>
                <a:gd name="connsiteX1" fmla="*/ 727 w 10479"/>
                <a:gd name="connsiteY1" fmla="*/ 1102 h 10389"/>
                <a:gd name="connsiteX2" fmla="*/ 2545 w 10479"/>
                <a:gd name="connsiteY2" fmla="*/ 6668 h 10389"/>
                <a:gd name="connsiteX3" fmla="*/ 3348 w 10479"/>
                <a:gd name="connsiteY3" fmla="*/ 8231 h 10389"/>
                <a:gd name="connsiteX4" fmla="*/ 4110 w 10479"/>
                <a:gd name="connsiteY4" fmla="*/ 7858 h 10389"/>
                <a:gd name="connsiteX5" fmla="*/ 5417 w 10479"/>
                <a:gd name="connsiteY5" fmla="*/ 6640 h 10389"/>
                <a:gd name="connsiteX6" fmla="*/ 6860 w 10479"/>
                <a:gd name="connsiteY6" fmla="*/ 8530 h 10389"/>
                <a:gd name="connsiteX7" fmla="*/ 8043 w 10479"/>
                <a:gd name="connsiteY7" fmla="*/ 8458 h 10389"/>
                <a:gd name="connsiteX8" fmla="*/ 9094 w 10479"/>
                <a:gd name="connsiteY8" fmla="*/ 9467 h 10389"/>
                <a:gd name="connsiteX9" fmla="*/ 10479 w 10479"/>
                <a:gd name="connsiteY9" fmla="*/ 10389 h 10389"/>
                <a:gd name="connsiteX0" fmla="*/ 0 w 9094"/>
                <a:gd name="connsiteY0" fmla="*/ 58 h 9467"/>
                <a:gd name="connsiteX1" fmla="*/ 727 w 9094"/>
                <a:gd name="connsiteY1" fmla="*/ 1102 h 9467"/>
                <a:gd name="connsiteX2" fmla="*/ 2545 w 9094"/>
                <a:gd name="connsiteY2" fmla="*/ 6668 h 9467"/>
                <a:gd name="connsiteX3" fmla="*/ 3348 w 9094"/>
                <a:gd name="connsiteY3" fmla="*/ 8231 h 9467"/>
                <a:gd name="connsiteX4" fmla="*/ 4110 w 9094"/>
                <a:gd name="connsiteY4" fmla="*/ 7858 h 9467"/>
                <a:gd name="connsiteX5" fmla="*/ 5417 w 9094"/>
                <a:gd name="connsiteY5" fmla="*/ 6640 h 9467"/>
                <a:gd name="connsiteX6" fmla="*/ 6860 w 9094"/>
                <a:gd name="connsiteY6" fmla="*/ 8530 h 9467"/>
                <a:gd name="connsiteX7" fmla="*/ 8043 w 9094"/>
                <a:gd name="connsiteY7" fmla="*/ 8458 h 9467"/>
                <a:gd name="connsiteX8" fmla="*/ 9094 w 9094"/>
                <a:gd name="connsiteY8" fmla="*/ 9467 h 9467"/>
                <a:gd name="connsiteX0" fmla="*/ 0 w 11000"/>
                <a:gd name="connsiteY0" fmla="*/ 61 h 10820"/>
                <a:gd name="connsiteX1" fmla="*/ 799 w 11000"/>
                <a:gd name="connsiteY1" fmla="*/ 1164 h 10820"/>
                <a:gd name="connsiteX2" fmla="*/ 2799 w 11000"/>
                <a:gd name="connsiteY2" fmla="*/ 7043 h 10820"/>
                <a:gd name="connsiteX3" fmla="*/ 3682 w 11000"/>
                <a:gd name="connsiteY3" fmla="*/ 8694 h 10820"/>
                <a:gd name="connsiteX4" fmla="*/ 4519 w 11000"/>
                <a:gd name="connsiteY4" fmla="*/ 8300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694 h 10820"/>
                <a:gd name="connsiteX4" fmla="*/ 4361 w 11000"/>
                <a:gd name="connsiteY4" fmla="*/ 7822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361 w 11000"/>
                <a:gd name="connsiteY4" fmla="*/ 7822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519 w 11000"/>
                <a:gd name="connsiteY4" fmla="*/ 8027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787 w 11000"/>
                <a:gd name="connsiteY3" fmla="*/ 8420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787 w 11000"/>
                <a:gd name="connsiteY3" fmla="*/ 8420 h 10820"/>
                <a:gd name="connsiteX4" fmla="*/ 4361 w 11000"/>
                <a:gd name="connsiteY4" fmla="*/ 7822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830 h 10820"/>
                <a:gd name="connsiteX4" fmla="*/ 4361 w 11000"/>
                <a:gd name="connsiteY4" fmla="*/ 7822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830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26 h 10785"/>
                <a:gd name="connsiteX1" fmla="*/ 799 w 11000"/>
                <a:gd name="connsiteY1" fmla="*/ 1129 h 10785"/>
                <a:gd name="connsiteX2" fmla="*/ 3010 w 11000"/>
                <a:gd name="connsiteY2" fmla="*/ 6803 h 10785"/>
                <a:gd name="connsiteX3" fmla="*/ 3682 w 11000"/>
                <a:gd name="connsiteY3" fmla="*/ 8795 h 10785"/>
                <a:gd name="connsiteX4" fmla="*/ 4519 w 11000"/>
                <a:gd name="connsiteY4" fmla="*/ 7992 h 10785"/>
                <a:gd name="connsiteX5" fmla="*/ 5694 w 11000"/>
                <a:gd name="connsiteY5" fmla="*/ 6911 h 10785"/>
                <a:gd name="connsiteX6" fmla="*/ 7543 w 11000"/>
                <a:gd name="connsiteY6" fmla="*/ 8975 h 10785"/>
                <a:gd name="connsiteX7" fmla="*/ 8844 w 11000"/>
                <a:gd name="connsiteY7" fmla="*/ 8899 h 10785"/>
                <a:gd name="connsiteX8" fmla="*/ 11000 w 11000"/>
                <a:gd name="connsiteY8" fmla="*/ 10785 h 10785"/>
                <a:gd name="connsiteX0" fmla="*/ 0 w 11000"/>
                <a:gd name="connsiteY0" fmla="*/ 26 h 10785"/>
                <a:gd name="connsiteX1" fmla="*/ 799 w 11000"/>
                <a:gd name="connsiteY1" fmla="*/ 1129 h 10785"/>
                <a:gd name="connsiteX2" fmla="*/ 3010 w 11000"/>
                <a:gd name="connsiteY2" fmla="*/ 6803 h 10785"/>
                <a:gd name="connsiteX3" fmla="*/ 3945 w 11000"/>
                <a:gd name="connsiteY3" fmla="*/ 8112 h 10785"/>
                <a:gd name="connsiteX4" fmla="*/ 4519 w 11000"/>
                <a:gd name="connsiteY4" fmla="*/ 7992 h 10785"/>
                <a:gd name="connsiteX5" fmla="*/ 5694 w 11000"/>
                <a:gd name="connsiteY5" fmla="*/ 6911 h 10785"/>
                <a:gd name="connsiteX6" fmla="*/ 7543 w 11000"/>
                <a:gd name="connsiteY6" fmla="*/ 8975 h 10785"/>
                <a:gd name="connsiteX7" fmla="*/ 8844 w 11000"/>
                <a:gd name="connsiteY7" fmla="*/ 8899 h 10785"/>
                <a:gd name="connsiteX8" fmla="*/ 11000 w 11000"/>
                <a:gd name="connsiteY8" fmla="*/ 10785 h 10785"/>
                <a:gd name="connsiteX0" fmla="*/ 0 w 11000"/>
                <a:gd name="connsiteY0" fmla="*/ 0 h 10759"/>
                <a:gd name="connsiteX1" fmla="*/ 799 w 11000"/>
                <a:gd name="connsiteY1" fmla="*/ 1103 h 10759"/>
                <a:gd name="connsiteX2" fmla="*/ 3378 w 11000"/>
                <a:gd name="connsiteY2" fmla="*/ 5068 h 10759"/>
                <a:gd name="connsiteX3" fmla="*/ 3945 w 11000"/>
                <a:gd name="connsiteY3" fmla="*/ 8086 h 10759"/>
                <a:gd name="connsiteX4" fmla="*/ 4519 w 11000"/>
                <a:gd name="connsiteY4" fmla="*/ 7966 h 10759"/>
                <a:gd name="connsiteX5" fmla="*/ 5694 w 11000"/>
                <a:gd name="connsiteY5" fmla="*/ 6885 h 10759"/>
                <a:gd name="connsiteX6" fmla="*/ 7543 w 11000"/>
                <a:gd name="connsiteY6" fmla="*/ 8949 h 10759"/>
                <a:gd name="connsiteX7" fmla="*/ 8844 w 11000"/>
                <a:gd name="connsiteY7" fmla="*/ 8873 h 10759"/>
                <a:gd name="connsiteX8" fmla="*/ 11000 w 11000"/>
                <a:gd name="connsiteY8" fmla="*/ 10759 h 10759"/>
                <a:gd name="connsiteX0" fmla="*/ 0 w 11000"/>
                <a:gd name="connsiteY0" fmla="*/ 0 h 10759"/>
                <a:gd name="connsiteX1" fmla="*/ 799 w 11000"/>
                <a:gd name="connsiteY1" fmla="*/ 1103 h 10759"/>
                <a:gd name="connsiteX2" fmla="*/ 3378 w 11000"/>
                <a:gd name="connsiteY2" fmla="*/ 5068 h 10759"/>
                <a:gd name="connsiteX3" fmla="*/ 4208 w 11000"/>
                <a:gd name="connsiteY3" fmla="*/ 6104 h 10759"/>
                <a:gd name="connsiteX4" fmla="*/ 4519 w 11000"/>
                <a:gd name="connsiteY4" fmla="*/ 7966 h 10759"/>
                <a:gd name="connsiteX5" fmla="*/ 5694 w 11000"/>
                <a:gd name="connsiteY5" fmla="*/ 6885 h 10759"/>
                <a:gd name="connsiteX6" fmla="*/ 7543 w 11000"/>
                <a:gd name="connsiteY6" fmla="*/ 8949 h 10759"/>
                <a:gd name="connsiteX7" fmla="*/ 8844 w 11000"/>
                <a:gd name="connsiteY7" fmla="*/ 8873 h 10759"/>
                <a:gd name="connsiteX8" fmla="*/ 11000 w 11000"/>
                <a:gd name="connsiteY8" fmla="*/ 10759 h 10759"/>
                <a:gd name="connsiteX0" fmla="*/ 0 w 11000"/>
                <a:gd name="connsiteY0" fmla="*/ 0 h 10759"/>
                <a:gd name="connsiteX1" fmla="*/ 799 w 11000"/>
                <a:gd name="connsiteY1" fmla="*/ 1103 h 10759"/>
                <a:gd name="connsiteX2" fmla="*/ 3378 w 11000"/>
                <a:gd name="connsiteY2" fmla="*/ 5068 h 10759"/>
                <a:gd name="connsiteX3" fmla="*/ 4208 w 11000"/>
                <a:gd name="connsiteY3" fmla="*/ 6104 h 10759"/>
                <a:gd name="connsiteX4" fmla="*/ 4519 w 11000"/>
                <a:gd name="connsiteY4" fmla="*/ 7761 h 10759"/>
                <a:gd name="connsiteX5" fmla="*/ 5694 w 11000"/>
                <a:gd name="connsiteY5" fmla="*/ 6885 h 10759"/>
                <a:gd name="connsiteX6" fmla="*/ 7543 w 11000"/>
                <a:gd name="connsiteY6" fmla="*/ 8949 h 10759"/>
                <a:gd name="connsiteX7" fmla="*/ 8844 w 11000"/>
                <a:gd name="connsiteY7" fmla="*/ 8873 h 10759"/>
                <a:gd name="connsiteX8" fmla="*/ 11000 w 11000"/>
                <a:gd name="connsiteY8" fmla="*/ 10759 h 10759"/>
                <a:gd name="connsiteX0" fmla="*/ 0 w 11000"/>
                <a:gd name="connsiteY0" fmla="*/ 0 h 10759"/>
                <a:gd name="connsiteX1" fmla="*/ 799 w 11000"/>
                <a:gd name="connsiteY1" fmla="*/ 1103 h 10759"/>
                <a:gd name="connsiteX2" fmla="*/ 3378 w 11000"/>
                <a:gd name="connsiteY2" fmla="*/ 5068 h 10759"/>
                <a:gd name="connsiteX3" fmla="*/ 4208 w 11000"/>
                <a:gd name="connsiteY3" fmla="*/ 6104 h 10759"/>
                <a:gd name="connsiteX4" fmla="*/ 5694 w 11000"/>
                <a:gd name="connsiteY4" fmla="*/ 6885 h 10759"/>
                <a:gd name="connsiteX5" fmla="*/ 7543 w 11000"/>
                <a:gd name="connsiteY5" fmla="*/ 8949 h 10759"/>
                <a:gd name="connsiteX6" fmla="*/ 8844 w 11000"/>
                <a:gd name="connsiteY6" fmla="*/ 8873 h 10759"/>
                <a:gd name="connsiteX7" fmla="*/ 11000 w 11000"/>
                <a:gd name="connsiteY7" fmla="*/ 10759 h 10759"/>
                <a:gd name="connsiteX0" fmla="*/ 0 w 11000"/>
                <a:gd name="connsiteY0" fmla="*/ 0 h 10759"/>
                <a:gd name="connsiteX1" fmla="*/ 799 w 11000"/>
                <a:gd name="connsiteY1" fmla="*/ 1103 h 10759"/>
                <a:gd name="connsiteX2" fmla="*/ 3378 w 11000"/>
                <a:gd name="connsiteY2" fmla="*/ 5068 h 10759"/>
                <a:gd name="connsiteX3" fmla="*/ 4208 w 11000"/>
                <a:gd name="connsiteY3" fmla="*/ 6104 h 10759"/>
                <a:gd name="connsiteX4" fmla="*/ 5905 w 11000"/>
                <a:gd name="connsiteY4" fmla="*/ 4971 h 10759"/>
                <a:gd name="connsiteX5" fmla="*/ 7543 w 11000"/>
                <a:gd name="connsiteY5" fmla="*/ 8949 h 10759"/>
                <a:gd name="connsiteX6" fmla="*/ 8844 w 11000"/>
                <a:gd name="connsiteY6" fmla="*/ 8873 h 10759"/>
                <a:gd name="connsiteX7" fmla="*/ 11000 w 11000"/>
                <a:gd name="connsiteY7" fmla="*/ 10759 h 10759"/>
                <a:gd name="connsiteX0" fmla="*/ 0 w 11000"/>
                <a:gd name="connsiteY0" fmla="*/ 0 h 10759"/>
                <a:gd name="connsiteX1" fmla="*/ 799 w 11000"/>
                <a:gd name="connsiteY1" fmla="*/ 1103 h 10759"/>
                <a:gd name="connsiteX2" fmla="*/ 3378 w 11000"/>
                <a:gd name="connsiteY2" fmla="*/ 5068 h 10759"/>
                <a:gd name="connsiteX3" fmla="*/ 4208 w 11000"/>
                <a:gd name="connsiteY3" fmla="*/ 6104 h 10759"/>
                <a:gd name="connsiteX4" fmla="*/ 5905 w 11000"/>
                <a:gd name="connsiteY4" fmla="*/ 4971 h 10759"/>
                <a:gd name="connsiteX5" fmla="*/ 8227 w 11000"/>
                <a:gd name="connsiteY5" fmla="*/ 7035 h 10759"/>
                <a:gd name="connsiteX6" fmla="*/ 8844 w 11000"/>
                <a:gd name="connsiteY6" fmla="*/ 8873 h 10759"/>
                <a:gd name="connsiteX7" fmla="*/ 11000 w 11000"/>
                <a:gd name="connsiteY7" fmla="*/ 10759 h 10759"/>
                <a:gd name="connsiteX0" fmla="*/ 0 w 11000"/>
                <a:gd name="connsiteY0" fmla="*/ 0 h 10759"/>
                <a:gd name="connsiteX1" fmla="*/ 799 w 11000"/>
                <a:gd name="connsiteY1" fmla="*/ 1103 h 10759"/>
                <a:gd name="connsiteX2" fmla="*/ 3378 w 11000"/>
                <a:gd name="connsiteY2" fmla="*/ 5068 h 10759"/>
                <a:gd name="connsiteX3" fmla="*/ 4208 w 11000"/>
                <a:gd name="connsiteY3" fmla="*/ 6104 h 10759"/>
                <a:gd name="connsiteX4" fmla="*/ 5905 w 11000"/>
                <a:gd name="connsiteY4" fmla="*/ 4971 h 10759"/>
                <a:gd name="connsiteX5" fmla="*/ 8227 w 11000"/>
                <a:gd name="connsiteY5" fmla="*/ 7035 h 10759"/>
                <a:gd name="connsiteX6" fmla="*/ 9844 w 11000"/>
                <a:gd name="connsiteY6" fmla="*/ 7711 h 10759"/>
                <a:gd name="connsiteX7" fmla="*/ 11000 w 11000"/>
                <a:gd name="connsiteY7" fmla="*/ 10759 h 10759"/>
                <a:gd name="connsiteX0" fmla="*/ 0 w 11000"/>
                <a:gd name="connsiteY0" fmla="*/ 0 h 10759"/>
                <a:gd name="connsiteX1" fmla="*/ 799 w 11000"/>
                <a:gd name="connsiteY1" fmla="*/ 1103 h 10759"/>
                <a:gd name="connsiteX2" fmla="*/ 3378 w 11000"/>
                <a:gd name="connsiteY2" fmla="*/ 5068 h 10759"/>
                <a:gd name="connsiteX3" fmla="*/ 4208 w 11000"/>
                <a:gd name="connsiteY3" fmla="*/ 6104 h 10759"/>
                <a:gd name="connsiteX4" fmla="*/ 5905 w 11000"/>
                <a:gd name="connsiteY4" fmla="*/ 4971 h 10759"/>
                <a:gd name="connsiteX5" fmla="*/ 8122 w 11000"/>
                <a:gd name="connsiteY5" fmla="*/ 6693 h 10759"/>
                <a:gd name="connsiteX6" fmla="*/ 9844 w 11000"/>
                <a:gd name="connsiteY6" fmla="*/ 7711 h 10759"/>
                <a:gd name="connsiteX7" fmla="*/ 11000 w 11000"/>
                <a:gd name="connsiteY7" fmla="*/ 10759 h 10759"/>
                <a:gd name="connsiteX0" fmla="*/ 0 w 11947"/>
                <a:gd name="connsiteY0" fmla="*/ 0 h 9324"/>
                <a:gd name="connsiteX1" fmla="*/ 799 w 11947"/>
                <a:gd name="connsiteY1" fmla="*/ 1103 h 9324"/>
                <a:gd name="connsiteX2" fmla="*/ 3378 w 11947"/>
                <a:gd name="connsiteY2" fmla="*/ 5068 h 9324"/>
                <a:gd name="connsiteX3" fmla="*/ 4208 w 11947"/>
                <a:gd name="connsiteY3" fmla="*/ 6104 h 9324"/>
                <a:gd name="connsiteX4" fmla="*/ 5905 w 11947"/>
                <a:gd name="connsiteY4" fmla="*/ 4971 h 9324"/>
                <a:gd name="connsiteX5" fmla="*/ 8122 w 11947"/>
                <a:gd name="connsiteY5" fmla="*/ 6693 h 9324"/>
                <a:gd name="connsiteX6" fmla="*/ 9844 w 11947"/>
                <a:gd name="connsiteY6" fmla="*/ 7711 h 9324"/>
                <a:gd name="connsiteX7" fmla="*/ 11947 w 11947"/>
                <a:gd name="connsiteY7" fmla="*/ 9324 h 9324"/>
                <a:gd name="connsiteX0" fmla="*/ 0 w 10000"/>
                <a:gd name="connsiteY0" fmla="*/ 0 h 10000"/>
                <a:gd name="connsiteX1" fmla="*/ 669 w 10000"/>
                <a:gd name="connsiteY1" fmla="*/ 1183 h 10000"/>
                <a:gd name="connsiteX2" fmla="*/ 2827 w 10000"/>
                <a:gd name="connsiteY2" fmla="*/ 5435 h 10000"/>
                <a:gd name="connsiteX3" fmla="*/ 3522 w 10000"/>
                <a:gd name="connsiteY3" fmla="*/ 6547 h 10000"/>
                <a:gd name="connsiteX4" fmla="*/ 4943 w 10000"/>
                <a:gd name="connsiteY4" fmla="*/ 5331 h 10000"/>
                <a:gd name="connsiteX5" fmla="*/ 6269 w 10000"/>
                <a:gd name="connsiteY5" fmla="*/ 7031 h 10000"/>
                <a:gd name="connsiteX6" fmla="*/ 8240 w 10000"/>
                <a:gd name="connsiteY6" fmla="*/ 8270 h 10000"/>
                <a:gd name="connsiteX7" fmla="*/ 10000 w 10000"/>
                <a:gd name="connsiteY7" fmla="*/ 10000 h 10000"/>
                <a:gd name="connsiteX0" fmla="*/ 0 w 10000"/>
                <a:gd name="connsiteY0" fmla="*/ 0 h 10000"/>
                <a:gd name="connsiteX1" fmla="*/ 669 w 10000"/>
                <a:gd name="connsiteY1" fmla="*/ 1183 h 10000"/>
                <a:gd name="connsiteX2" fmla="*/ 2827 w 10000"/>
                <a:gd name="connsiteY2" fmla="*/ 5435 h 10000"/>
                <a:gd name="connsiteX3" fmla="*/ 3522 w 10000"/>
                <a:gd name="connsiteY3" fmla="*/ 6547 h 10000"/>
                <a:gd name="connsiteX4" fmla="*/ 4943 w 10000"/>
                <a:gd name="connsiteY4" fmla="*/ 5331 h 10000"/>
                <a:gd name="connsiteX5" fmla="*/ 6269 w 10000"/>
                <a:gd name="connsiteY5" fmla="*/ 7031 h 10000"/>
                <a:gd name="connsiteX6" fmla="*/ 8240 w 10000"/>
                <a:gd name="connsiteY6" fmla="*/ 7757 h 10000"/>
                <a:gd name="connsiteX7" fmla="*/ 10000 w 10000"/>
                <a:gd name="connsiteY7" fmla="*/ 10000 h 10000"/>
                <a:gd name="connsiteX0" fmla="*/ 0 w 10176"/>
                <a:gd name="connsiteY0" fmla="*/ 0 h 9780"/>
                <a:gd name="connsiteX1" fmla="*/ 669 w 10176"/>
                <a:gd name="connsiteY1" fmla="*/ 1183 h 9780"/>
                <a:gd name="connsiteX2" fmla="*/ 2827 w 10176"/>
                <a:gd name="connsiteY2" fmla="*/ 5435 h 9780"/>
                <a:gd name="connsiteX3" fmla="*/ 3522 w 10176"/>
                <a:gd name="connsiteY3" fmla="*/ 6547 h 9780"/>
                <a:gd name="connsiteX4" fmla="*/ 4943 w 10176"/>
                <a:gd name="connsiteY4" fmla="*/ 5331 h 9780"/>
                <a:gd name="connsiteX5" fmla="*/ 6269 w 10176"/>
                <a:gd name="connsiteY5" fmla="*/ 7031 h 9780"/>
                <a:gd name="connsiteX6" fmla="*/ 8240 w 10176"/>
                <a:gd name="connsiteY6" fmla="*/ 7757 h 9780"/>
                <a:gd name="connsiteX7" fmla="*/ 10176 w 10176"/>
                <a:gd name="connsiteY7" fmla="*/ 9780 h 9780"/>
                <a:gd name="connsiteX0" fmla="*/ 0 w 10000"/>
                <a:gd name="connsiteY0" fmla="*/ 0 h 10000"/>
                <a:gd name="connsiteX1" fmla="*/ 1278 w 10000"/>
                <a:gd name="connsiteY1" fmla="*/ 1885 h 10000"/>
                <a:gd name="connsiteX2" fmla="*/ 2778 w 10000"/>
                <a:gd name="connsiteY2" fmla="*/ 5557 h 10000"/>
                <a:gd name="connsiteX3" fmla="*/ 3461 w 10000"/>
                <a:gd name="connsiteY3" fmla="*/ 6694 h 10000"/>
                <a:gd name="connsiteX4" fmla="*/ 4858 w 10000"/>
                <a:gd name="connsiteY4" fmla="*/ 5451 h 10000"/>
                <a:gd name="connsiteX5" fmla="*/ 6161 w 10000"/>
                <a:gd name="connsiteY5" fmla="*/ 7189 h 10000"/>
                <a:gd name="connsiteX6" fmla="*/ 8097 w 10000"/>
                <a:gd name="connsiteY6" fmla="*/ 7931 h 10000"/>
                <a:gd name="connsiteX7" fmla="*/ 10000 w 10000"/>
                <a:gd name="connsiteY7" fmla="*/ 10000 h 10000"/>
                <a:gd name="connsiteX0" fmla="*/ 0 w 10000"/>
                <a:gd name="connsiteY0" fmla="*/ 0 h 10000"/>
                <a:gd name="connsiteX1" fmla="*/ 1826 w 10000"/>
                <a:gd name="connsiteY1" fmla="*/ 3009 h 10000"/>
                <a:gd name="connsiteX2" fmla="*/ 2778 w 10000"/>
                <a:gd name="connsiteY2" fmla="*/ 5557 h 10000"/>
                <a:gd name="connsiteX3" fmla="*/ 3461 w 10000"/>
                <a:gd name="connsiteY3" fmla="*/ 6694 h 10000"/>
                <a:gd name="connsiteX4" fmla="*/ 4858 w 10000"/>
                <a:gd name="connsiteY4" fmla="*/ 5451 h 10000"/>
                <a:gd name="connsiteX5" fmla="*/ 6161 w 10000"/>
                <a:gd name="connsiteY5" fmla="*/ 7189 h 10000"/>
                <a:gd name="connsiteX6" fmla="*/ 8097 w 10000"/>
                <a:gd name="connsiteY6" fmla="*/ 7931 h 10000"/>
                <a:gd name="connsiteX7" fmla="*/ 10000 w 10000"/>
                <a:gd name="connsiteY7" fmla="*/ 10000 h 10000"/>
                <a:gd name="connsiteX0" fmla="*/ 0 w 10000"/>
                <a:gd name="connsiteY0" fmla="*/ 0 h 10000"/>
                <a:gd name="connsiteX1" fmla="*/ 1278 w 10000"/>
                <a:gd name="connsiteY1" fmla="*/ 1885 h 10000"/>
                <a:gd name="connsiteX2" fmla="*/ 2778 w 10000"/>
                <a:gd name="connsiteY2" fmla="*/ 5557 h 10000"/>
                <a:gd name="connsiteX3" fmla="*/ 3461 w 10000"/>
                <a:gd name="connsiteY3" fmla="*/ 6694 h 10000"/>
                <a:gd name="connsiteX4" fmla="*/ 4858 w 10000"/>
                <a:gd name="connsiteY4" fmla="*/ 5451 h 10000"/>
                <a:gd name="connsiteX5" fmla="*/ 6161 w 10000"/>
                <a:gd name="connsiteY5" fmla="*/ 7189 h 10000"/>
                <a:gd name="connsiteX6" fmla="*/ 8097 w 10000"/>
                <a:gd name="connsiteY6" fmla="*/ 7931 h 10000"/>
                <a:gd name="connsiteX7" fmla="*/ 10000 w 10000"/>
                <a:gd name="connsiteY7" fmla="*/ 10000 h 10000"/>
                <a:gd name="connsiteX0" fmla="*/ 0 w 10000"/>
                <a:gd name="connsiteY0" fmla="*/ 0 h 10000"/>
                <a:gd name="connsiteX1" fmla="*/ 657 w 10000"/>
                <a:gd name="connsiteY1" fmla="*/ 858 h 10000"/>
                <a:gd name="connsiteX2" fmla="*/ 1278 w 10000"/>
                <a:gd name="connsiteY2" fmla="*/ 1885 h 10000"/>
                <a:gd name="connsiteX3" fmla="*/ 2778 w 10000"/>
                <a:gd name="connsiteY3" fmla="*/ 5557 h 10000"/>
                <a:gd name="connsiteX4" fmla="*/ 3461 w 10000"/>
                <a:gd name="connsiteY4" fmla="*/ 6694 h 10000"/>
                <a:gd name="connsiteX5" fmla="*/ 4858 w 10000"/>
                <a:gd name="connsiteY5" fmla="*/ 5451 h 10000"/>
                <a:gd name="connsiteX6" fmla="*/ 6161 w 10000"/>
                <a:gd name="connsiteY6" fmla="*/ 7189 h 10000"/>
                <a:gd name="connsiteX7" fmla="*/ 8097 w 10000"/>
                <a:gd name="connsiteY7" fmla="*/ 7931 h 10000"/>
                <a:gd name="connsiteX8" fmla="*/ 10000 w 10000"/>
                <a:gd name="connsiteY8" fmla="*/ 10000 h 10000"/>
                <a:gd name="connsiteX0" fmla="*/ 0 w 10000"/>
                <a:gd name="connsiteY0" fmla="*/ 0 h 10000"/>
                <a:gd name="connsiteX1" fmla="*/ 722 w 10000"/>
                <a:gd name="connsiteY1" fmla="*/ 671 h 10000"/>
                <a:gd name="connsiteX2" fmla="*/ 1278 w 10000"/>
                <a:gd name="connsiteY2" fmla="*/ 1885 h 10000"/>
                <a:gd name="connsiteX3" fmla="*/ 2778 w 10000"/>
                <a:gd name="connsiteY3" fmla="*/ 5557 h 10000"/>
                <a:gd name="connsiteX4" fmla="*/ 3461 w 10000"/>
                <a:gd name="connsiteY4" fmla="*/ 6694 h 10000"/>
                <a:gd name="connsiteX5" fmla="*/ 4858 w 10000"/>
                <a:gd name="connsiteY5" fmla="*/ 5451 h 10000"/>
                <a:gd name="connsiteX6" fmla="*/ 6161 w 10000"/>
                <a:gd name="connsiteY6" fmla="*/ 7189 h 10000"/>
                <a:gd name="connsiteX7" fmla="*/ 8097 w 10000"/>
                <a:gd name="connsiteY7" fmla="*/ 7931 h 10000"/>
                <a:gd name="connsiteX8" fmla="*/ 10000 w 10000"/>
                <a:gd name="connsiteY8" fmla="*/ 10000 h 10000"/>
                <a:gd name="connsiteX0" fmla="*/ 0 w 10000"/>
                <a:gd name="connsiteY0" fmla="*/ 0 h 10000"/>
                <a:gd name="connsiteX1" fmla="*/ 787 w 10000"/>
                <a:gd name="connsiteY1" fmla="*/ 596 h 10000"/>
                <a:gd name="connsiteX2" fmla="*/ 1278 w 10000"/>
                <a:gd name="connsiteY2" fmla="*/ 1885 h 10000"/>
                <a:gd name="connsiteX3" fmla="*/ 2778 w 10000"/>
                <a:gd name="connsiteY3" fmla="*/ 5557 h 10000"/>
                <a:gd name="connsiteX4" fmla="*/ 3461 w 10000"/>
                <a:gd name="connsiteY4" fmla="*/ 6694 h 10000"/>
                <a:gd name="connsiteX5" fmla="*/ 4858 w 10000"/>
                <a:gd name="connsiteY5" fmla="*/ 5451 h 10000"/>
                <a:gd name="connsiteX6" fmla="*/ 6161 w 10000"/>
                <a:gd name="connsiteY6" fmla="*/ 7189 h 10000"/>
                <a:gd name="connsiteX7" fmla="*/ 8097 w 10000"/>
                <a:gd name="connsiteY7" fmla="*/ 7931 h 10000"/>
                <a:gd name="connsiteX8" fmla="*/ 10000 w 10000"/>
                <a:gd name="connsiteY8" fmla="*/ 10000 h 10000"/>
                <a:gd name="connsiteX0" fmla="*/ 0 w 10000"/>
                <a:gd name="connsiteY0" fmla="*/ 0 h 10000"/>
                <a:gd name="connsiteX1" fmla="*/ 787 w 10000"/>
                <a:gd name="connsiteY1" fmla="*/ 596 h 10000"/>
                <a:gd name="connsiteX2" fmla="*/ 1567 w 10000"/>
                <a:gd name="connsiteY2" fmla="*/ 1960 h 10000"/>
                <a:gd name="connsiteX3" fmla="*/ 2778 w 10000"/>
                <a:gd name="connsiteY3" fmla="*/ 5557 h 10000"/>
                <a:gd name="connsiteX4" fmla="*/ 3461 w 10000"/>
                <a:gd name="connsiteY4" fmla="*/ 6694 h 10000"/>
                <a:gd name="connsiteX5" fmla="*/ 4858 w 10000"/>
                <a:gd name="connsiteY5" fmla="*/ 5451 h 10000"/>
                <a:gd name="connsiteX6" fmla="*/ 6161 w 10000"/>
                <a:gd name="connsiteY6" fmla="*/ 7189 h 10000"/>
                <a:gd name="connsiteX7" fmla="*/ 8097 w 10000"/>
                <a:gd name="connsiteY7" fmla="*/ 7931 h 10000"/>
                <a:gd name="connsiteX8" fmla="*/ 10000 w 10000"/>
                <a:gd name="connsiteY8" fmla="*/ 10000 h 10000"/>
                <a:gd name="connsiteX0" fmla="*/ 0 w 10000"/>
                <a:gd name="connsiteY0" fmla="*/ 0 h 10000"/>
                <a:gd name="connsiteX1" fmla="*/ 787 w 10000"/>
                <a:gd name="connsiteY1" fmla="*/ 596 h 10000"/>
                <a:gd name="connsiteX2" fmla="*/ 1567 w 10000"/>
                <a:gd name="connsiteY2" fmla="*/ 1960 h 10000"/>
                <a:gd name="connsiteX3" fmla="*/ 2691 w 10000"/>
                <a:gd name="connsiteY3" fmla="*/ 5557 h 10000"/>
                <a:gd name="connsiteX4" fmla="*/ 3461 w 10000"/>
                <a:gd name="connsiteY4" fmla="*/ 6694 h 10000"/>
                <a:gd name="connsiteX5" fmla="*/ 4858 w 10000"/>
                <a:gd name="connsiteY5" fmla="*/ 5451 h 10000"/>
                <a:gd name="connsiteX6" fmla="*/ 6161 w 10000"/>
                <a:gd name="connsiteY6" fmla="*/ 7189 h 10000"/>
                <a:gd name="connsiteX7" fmla="*/ 8097 w 10000"/>
                <a:gd name="connsiteY7" fmla="*/ 7931 h 10000"/>
                <a:gd name="connsiteX8" fmla="*/ 10000 w 10000"/>
                <a:gd name="connsiteY8" fmla="*/ 10000 h 10000"/>
                <a:gd name="connsiteX0" fmla="*/ 0 w 9892"/>
                <a:gd name="connsiteY0" fmla="*/ 0 h 9738"/>
                <a:gd name="connsiteX1" fmla="*/ 679 w 9892"/>
                <a:gd name="connsiteY1" fmla="*/ 334 h 9738"/>
                <a:gd name="connsiteX2" fmla="*/ 1459 w 9892"/>
                <a:gd name="connsiteY2" fmla="*/ 1698 h 9738"/>
                <a:gd name="connsiteX3" fmla="*/ 2583 w 9892"/>
                <a:gd name="connsiteY3" fmla="*/ 5295 h 9738"/>
                <a:gd name="connsiteX4" fmla="*/ 3353 w 9892"/>
                <a:gd name="connsiteY4" fmla="*/ 6432 h 9738"/>
                <a:gd name="connsiteX5" fmla="*/ 4750 w 9892"/>
                <a:gd name="connsiteY5" fmla="*/ 5189 h 9738"/>
                <a:gd name="connsiteX6" fmla="*/ 6053 w 9892"/>
                <a:gd name="connsiteY6" fmla="*/ 6927 h 9738"/>
                <a:gd name="connsiteX7" fmla="*/ 7989 w 9892"/>
                <a:gd name="connsiteY7" fmla="*/ 7669 h 9738"/>
                <a:gd name="connsiteX8" fmla="*/ 9892 w 9892"/>
                <a:gd name="connsiteY8" fmla="*/ 9738 h 9738"/>
                <a:gd name="connsiteX0" fmla="*/ 0 w 10000"/>
                <a:gd name="connsiteY0" fmla="*/ 63 h 10063"/>
                <a:gd name="connsiteX1" fmla="*/ 642 w 10000"/>
                <a:gd name="connsiteY1" fmla="*/ 291 h 10063"/>
                <a:gd name="connsiteX2" fmla="*/ 1475 w 10000"/>
                <a:gd name="connsiteY2" fmla="*/ 1807 h 10063"/>
                <a:gd name="connsiteX3" fmla="*/ 2611 w 10000"/>
                <a:gd name="connsiteY3" fmla="*/ 5500 h 10063"/>
                <a:gd name="connsiteX4" fmla="*/ 3390 w 10000"/>
                <a:gd name="connsiteY4" fmla="*/ 6668 h 10063"/>
                <a:gd name="connsiteX5" fmla="*/ 4802 w 10000"/>
                <a:gd name="connsiteY5" fmla="*/ 5392 h 10063"/>
                <a:gd name="connsiteX6" fmla="*/ 6119 w 10000"/>
                <a:gd name="connsiteY6" fmla="*/ 7176 h 10063"/>
                <a:gd name="connsiteX7" fmla="*/ 8076 w 10000"/>
                <a:gd name="connsiteY7" fmla="*/ 7938 h 10063"/>
                <a:gd name="connsiteX8" fmla="*/ 10000 w 10000"/>
                <a:gd name="connsiteY8" fmla="*/ 10063 h 1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63">
                  <a:moveTo>
                    <a:pt x="0" y="63"/>
                  </a:moveTo>
                  <a:cubicBezTo>
                    <a:pt x="110" y="210"/>
                    <a:pt x="397" y="0"/>
                    <a:pt x="642" y="291"/>
                  </a:cubicBezTo>
                  <a:cubicBezTo>
                    <a:pt x="888" y="582"/>
                    <a:pt x="1147" y="939"/>
                    <a:pt x="1475" y="1807"/>
                  </a:cubicBezTo>
                  <a:cubicBezTo>
                    <a:pt x="1803" y="2675"/>
                    <a:pt x="2292" y="4690"/>
                    <a:pt x="2611" y="5500"/>
                  </a:cubicBezTo>
                  <a:cubicBezTo>
                    <a:pt x="2931" y="6311"/>
                    <a:pt x="3025" y="6687"/>
                    <a:pt x="3390" y="6668"/>
                  </a:cubicBezTo>
                  <a:cubicBezTo>
                    <a:pt x="3755" y="6650"/>
                    <a:pt x="4339" y="4858"/>
                    <a:pt x="4802" y="5392"/>
                  </a:cubicBezTo>
                  <a:cubicBezTo>
                    <a:pt x="5220" y="5615"/>
                    <a:pt x="5924" y="6768"/>
                    <a:pt x="6119" y="7176"/>
                  </a:cubicBezTo>
                  <a:cubicBezTo>
                    <a:pt x="6315" y="7590"/>
                    <a:pt x="7430" y="7458"/>
                    <a:pt x="8076" y="7938"/>
                  </a:cubicBezTo>
                  <a:cubicBezTo>
                    <a:pt x="8723" y="8420"/>
                    <a:pt x="9629" y="9680"/>
                    <a:pt x="10000" y="10063"/>
                  </a:cubicBezTo>
                </a:path>
              </a:pathLst>
            </a:custGeom>
            <a:noFill/>
            <a:ln w="28575" cmpd="sng">
              <a:solidFill>
                <a:srgbClr val="FF0000"/>
              </a:solidFill>
              <a:round/>
              <a:headEnd/>
              <a:tailEnd/>
            </a:ln>
            <a:effectLst/>
          </p:spPr>
          <p:txBody>
            <a:bodyPr/>
            <a:lstStyle/>
            <a:p>
              <a:endParaRPr lang="en-US"/>
            </a:p>
          </p:txBody>
        </p:sp>
        <p:sp>
          <p:nvSpPr>
            <p:cNvPr id="103" name="Freeform 78"/>
            <p:cNvSpPr>
              <a:spLocks noChangeAspect="1"/>
            </p:cNvSpPr>
            <p:nvPr/>
          </p:nvSpPr>
          <p:spPr bwMode="auto">
            <a:xfrm flipH="1">
              <a:off x="6237999" y="5470800"/>
              <a:ext cx="1088297" cy="622710"/>
            </a:xfrm>
            <a:custGeom>
              <a:avLst/>
              <a:gdLst>
                <a:gd name="connsiteX0" fmla="*/ 0 w 10000"/>
                <a:gd name="connsiteY0" fmla="*/ 69 h 10000"/>
                <a:gd name="connsiteX1" fmla="*/ 786 w 10000"/>
                <a:gd name="connsiteY1" fmla="*/ 867 h 10000"/>
                <a:gd name="connsiteX2" fmla="*/ 2044 w 10000"/>
                <a:gd name="connsiteY2" fmla="*/ 5272 h 10000"/>
                <a:gd name="connsiteX3" fmla="*/ 3617 w 10000"/>
                <a:gd name="connsiteY3" fmla="*/ 8693 h 10000"/>
                <a:gd name="connsiteX4" fmla="*/ 4752 w 10000"/>
                <a:gd name="connsiteY4" fmla="*/ 7468 h 10000"/>
                <a:gd name="connsiteX5" fmla="*/ 5441 w 10000"/>
                <a:gd name="connsiteY5" fmla="*/ 6636 h 10000"/>
                <a:gd name="connsiteX6" fmla="*/ 6119 w 10000"/>
                <a:gd name="connsiteY6" fmla="*/ 7191 h 10000"/>
                <a:gd name="connsiteX7" fmla="*/ 7037 w 10000"/>
                <a:gd name="connsiteY7" fmla="*/ 9757 h 10000"/>
                <a:gd name="connsiteX8" fmla="*/ 7654 w 10000"/>
                <a:gd name="connsiteY8" fmla="*/ 8647 h 10000"/>
                <a:gd name="connsiteX9" fmla="*/ 8307 w 10000"/>
                <a:gd name="connsiteY9" fmla="*/ 7988 h 10000"/>
                <a:gd name="connsiteX10" fmla="*/ 8996 w 10000"/>
                <a:gd name="connsiteY10" fmla="*/ 8613 h 10000"/>
                <a:gd name="connsiteX11" fmla="*/ 9287 w 10000"/>
                <a:gd name="connsiteY11" fmla="*/ 9237 h 10000"/>
                <a:gd name="connsiteX12" fmla="*/ 10000 w 10000"/>
                <a:gd name="connsiteY12" fmla="*/ 9792 h 10000"/>
                <a:gd name="connsiteX0" fmla="*/ 0 w 10000"/>
                <a:gd name="connsiteY0" fmla="*/ 69 h 9792"/>
                <a:gd name="connsiteX1" fmla="*/ 786 w 10000"/>
                <a:gd name="connsiteY1" fmla="*/ 867 h 9792"/>
                <a:gd name="connsiteX2" fmla="*/ 2044 w 10000"/>
                <a:gd name="connsiteY2" fmla="*/ 5272 h 9792"/>
                <a:gd name="connsiteX3" fmla="*/ 3617 w 10000"/>
                <a:gd name="connsiteY3" fmla="*/ 8693 h 9792"/>
                <a:gd name="connsiteX4" fmla="*/ 4752 w 10000"/>
                <a:gd name="connsiteY4" fmla="*/ 7468 h 9792"/>
                <a:gd name="connsiteX5" fmla="*/ 5441 w 10000"/>
                <a:gd name="connsiteY5" fmla="*/ 6636 h 9792"/>
                <a:gd name="connsiteX6" fmla="*/ 6119 w 10000"/>
                <a:gd name="connsiteY6" fmla="*/ 7191 h 9792"/>
                <a:gd name="connsiteX7" fmla="*/ 6830 w 10000"/>
                <a:gd name="connsiteY7" fmla="*/ 8372 h 9792"/>
                <a:gd name="connsiteX8" fmla="*/ 7654 w 10000"/>
                <a:gd name="connsiteY8" fmla="*/ 8647 h 9792"/>
                <a:gd name="connsiteX9" fmla="*/ 8307 w 10000"/>
                <a:gd name="connsiteY9" fmla="*/ 7988 h 9792"/>
                <a:gd name="connsiteX10" fmla="*/ 8996 w 10000"/>
                <a:gd name="connsiteY10" fmla="*/ 8613 h 9792"/>
                <a:gd name="connsiteX11" fmla="*/ 9287 w 10000"/>
                <a:gd name="connsiteY11" fmla="*/ 9237 h 9792"/>
                <a:gd name="connsiteX12" fmla="*/ 10000 w 10000"/>
                <a:gd name="connsiteY12" fmla="*/ 9792 h 9792"/>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777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648 w 10000"/>
                <a:gd name="connsiteY5" fmla="*/ 6979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287 w 10000"/>
                <a:gd name="connsiteY11" fmla="*/ 9433 h 10000"/>
                <a:gd name="connsiteX12" fmla="*/ 10000 w 10000"/>
                <a:gd name="connsiteY12" fmla="*/ 10000 h 10000"/>
                <a:gd name="connsiteX0" fmla="*/ 0 w 10000"/>
                <a:gd name="connsiteY0" fmla="*/ 70 h 10000"/>
                <a:gd name="connsiteX1" fmla="*/ 786 w 10000"/>
                <a:gd name="connsiteY1" fmla="*/ 885 h 10000"/>
                <a:gd name="connsiteX2" fmla="*/ 2044 w 10000"/>
                <a:gd name="connsiteY2" fmla="*/ 5384 h 10000"/>
                <a:gd name="connsiteX3" fmla="*/ 3617 w 10000"/>
                <a:gd name="connsiteY3" fmla="*/ 8878 h 10000"/>
                <a:gd name="connsiteX4" fmla="*/ 4752 w 10000"/>
                <a:gd name="connsiteY4" fmla="*/ 7627 h 10000"/>
                <a:gd name="connsiteX5" fmla="*/ 5441 w 10000"/>
                <a:gd name="connsiteY5" fmla="*/ 6928 h 10000"/>
                <a:gd name="connsiteX6" fmla="*/ 6119 w 10000"/>
                <a:gd name="connsiteY6" fmla="*/ 7344 h 10000"/>
                <a:gd name="connsiteX7" fmla="*/ 6830 w 10000"/>
                <a:gd name="connsiteY7" fmla="*/ 8550 h 10000"/>
                <a:gd name="connsiteX8" fmla="*/ 7551 w 10000"/>
                <a:gd name="connsiteY8" fmla="*/ 8528 h 10000"/>
                <a:gd name="connsiteX9" fmla="*/ 8307 w 10000"/>
                <a:gd name="connsiteY9" fmla="*/ 8158 h 10000"/>
                <a:gd name="connsiteX10" fmla="*/ 8996 w 10000"/>
                <a:gd name="connsiteY10" fmla="*/ 8796 h 10000"/>
                <a:gd name="connsiteX11" fmla="*/ 9701 w 10000"/>
                <a:gd name="connsiteY11" fmla="*/ 9281 h 10000"/>
                <a:gd name="connsiteX12" fmla="*/ 10000 w 10000"/>
                <a:gd name="connsiteY12" fmla="*/ 10000 h 10000"/>
                <a:gd name="connsiteX0" fmla="*/ 0 w 10621"/>
                <a:gd name="connsiteY0" fmla="*/ 70 h 9798"/>
                <a:gd name="connsiteX1" fmla="*/ 786 w 10621"/>
                <a:gd name="connsiteY1" fmla="*/ 885 h 9798"/>
                <a:gd name="connsiteX2" fmla="*/ 2044 w 10621"/>
                <a:gd name="connsiteY2" fmla="*/ 5384 h 9798"/>
                <a:gd name="connsiteX3" fmla="*/ 3617 w 10621"/>
                <a:gd name="connsiteY3" fmla="*/ 8878 h 9798"/>
                <a:gd name="connsiteX4" fmla="*/ 4752 w 10621"/>
                <a:gd name="connsiteY4" fmla="*/ 7627 h 9798"/>
                <a:gd name="connsiteX5" fmla="*/ 5441 w 10621"/>
                <a:gd name="connsiteY5" fmla="*/ 6928 h 9798"/>
                <a:gd name="connsiteX6" fmla="*/ 6119 w 10621"/>
                <a:gd name="connsiteY6" fmla="*/ 7344 h 9798"/>
                <a:gd name="connsiteX7" fmla="*/ 6830 w 10621"/>
                <a:gd name="connsiteY7" fmla="*/ 8550 h 9798"/>
                <a:gd name="connsiteX8" fmla="*/ 7551 w 10621"/>
                <a:gd name="connsiteY8" fmla="*/ 8528 h 9798"/>
                <a:gd name="connsiteX9" fmla="*/ 8307 w 10621"/>
                <a:gd name="connsiteY9" fmla="*/ 8158 h 9798"/>
                <a:gd name="connsiteX10" fmla="*/ 8996 w 10621"/>
                <a:gd name="connsiteY10" fmla="*/ 8796 h 9798"/>
                <a:gd name="connsiteX11" fmla="*/ 9701 w 10621"/>
                <a:gd name="connsiteY11" fmla="*/ 9281 h 9798"/>
                <a:gd name="connsiteX12" fmla="*/ 10621 w 10621"/>
                <a:gd name="connsiteY12" fmla="*/ 9798 h 9798"/>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470 w 10000"/>
                <a:gd name="connsiteY10" fmla="*/ 8977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406 w 10000"/>
                <a:gd name="connsiteY3" fmla="*/ 9061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761 w 10000"/>
                <a:gd name="connsiteY6" fmla="*/ 7495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357 w 10000"/>
                <a:gd name="connsiteY3" fmla="*/ 9525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71 h 10000"/>
                <a:gd name="connsiteX1" fmla="*/ 740 w 10000"/>
                <a:gd name="connsiteY1" fmla="*/ 903 h 10000"/>
                <a:gd name="connsiteX2" fmla="*/ 1924 w 10000"/>
                <a:gd name="connsiteY2" fmla="*/ 5495 h 10000"/>
                <a:gd name="connsiteX3" fmla="*/ 3211 w 10000"/>
                <a:gd name="connsiteY3" fmla="*/ 9164 h 10000"/>
                <a:gd name="connsiteX4" fmla="*/ 4474 w 10000"/>
                <a:gd name="connsiteY4" fmla="*/ 7784 h 10000"/>
                <a:gd name="connsiteX5" fmla="*/ 5123 w 10000"/>
                <a:gd name="connsiteY5" fmla="*/ 7071 h 10000"/>
                <a:gd name="connsiteX6" fmla="*/ 5810 w 10000"/>
                <a:gd name="connsiteY6" fmla="*/ 7753 h 10000"/>
                <a:gd name="connsiteX7" fmla="*/ 6431 w 10000"/>
                <a:gd name="connsiteY7" fmla="*/ 8726 h 10000"/>
                <a:gd name="connsiteX8" fmla="*/ 7110 w 10000"/>
                <a:gd name="connsiteY8" fmla="*/ 8704 h 10000"/>
                <a:gd name="connsiteX9" fmla="*/ 8016 w 10000"/>
                <a:gd name="connsiteY9" fmla="*/ 8326 h 10000"/>
                <a:gd name="connsiteX10" fmla="*/ 8616 w 10000"/>
                <a:gd name="connsiteY10" fmla="*/ 8925 h 10000"/>
                <a:gd name="connsiteX11" fmla="*/ 9134 w 10000"/>
                <a:gd name="connsiteY11" fmla="*/ 9472 h 10000"/>
                <a:gd name="connsiteX12" fmla="*/ 10000 w 10000"/>
                <a:gd name="connsiteY12" fmla="*/ 10000 h 10000"/>
                <a:gd name="connsiteX0" fmla="*/ 0 w 10000"/>
                <a:gd name="connsiteY0" fmla="*/ 46 h 9975"/>
                <a:gd name="connsiteX1" fmla="*/ 740 w 10000"/>
                <a:gd name="connsiteY1" fmla="*/ 878 h 9975"/>
                <a:gd name="connsiteX2" fmla="*/ 2784 w 10000"/>
                <a:gd name="connsiteY2" fmla="*/ 5315 h 9975"/>
                <a:gd name="connsiteX3" fmla="*/ 3211 w 10000"/>
                <a:gd name="connsiteY3" fmla="*/ 9139 h 9975"/>
                <a:gd name="connsiteX4" fmla="*/ 4474 w 10000"/>
                <a:gd name="connsiteY4" fmla="*/ 7759 h 9975"/>
                <a:gd name="connsiteX5" fmla="*/ 5123 w 10000"/>
                <a:gd name="connsiteY5" fmla="*/ 7046 h 9975"/>
                <a:gd name="connsiteX6" fmla="*/ 5810 w 10000"/>
                <a:gd name="connsiteY6" fmla="*/ 7728 h 9975"/>
                <a:gd name="connsiteX7" fmla="*/ 6431 w 10000"/>
                <a:gd name="connsiteY7" fmla="*/ 8701 h 9975"/>
                <a:gd name="connsiteX8" fmla="*/ 7110 w 10000"/>
                <a:gd name="connsiteY8" fmla="*/ 8679 h 9975"/>
                <a:gd name="connsiteX9" fmla="*/ 8016 w 10000"/>
                <a:gd name="connsiteY9" fmla="*/ 8301 h 9975"/>
                <a:gd name="connsiteX10" fmla="*/ 8616 w 10000"/>
                <a:gd name="connsiteY10" fmla="*/ 8900 h 9975"/>
                <a:gd name="connsiteX11" fmla="*/ 9134 w 10000"/>
                <a:gd name="connsiteY11" fmla="*/ 9447 h 9975"/>
                <a:gd name="connsiteX12" fmla="*/ 10000 w 10000"/>
                <a:gd name="connsiteY12" fmla="*/ 9975 h 9975"/>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474 w 10000"/>
                <a:gd name="connsiteY4" fmla="*/ 7778 h 10000"/>
                <a:gd name="connsiteX5" fmla="*/ 5123 w 10000"/>
                <a:gd name="connsiteY5" fmla="*/ 7064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474 w 10000"/>
                <a:gd name="connsiteY4" fmla="*/ 7778 h 10000"/>
                <a:gd name="connsiteX5" fmla="*/ 5366 w 10000"/>
                <a:gd name="connsiteY5" fmla="*/ 5461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366 w 10000"/>
                <a:gd name="connsiteY5" fmla="*/ 5461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5810 w 10000"/>
                <a:gd name="connsiteY6" fmla="*/ 7747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6431 w 10000"/>
                <a:gd name="connsiteY7" fmla="*/ 8723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7110 w 10000"/>
                <a:gd name="connsiteY8" fmla="*/ 8701 h 10000"/>
                <a:gd name="connsiteX9" fmla="*/ 8016 w 10000"/>
                <a:gd name="connsiteY9" fmla="*/ 8322 h 10000"/>
                <a:gd name="connsiteX10" fmla="*/ 8616 w 10000"/>
                <a:gd name="connsiteY10" fmla="*/ 8922 h 10000"/>
                <a:gd name="connsiteX11" fmla="*/ 9134 w 10000"/>
                <a:gd name="connsiteY11" fmla="*/ 9471 h 10000"/>
                <a:gd name="connsiteX12" fmla="*/ 10000 w 10000"/>
                <a:gd name="connsiteY12"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7110 w 10000"/>
                <a:gd name="connsiteY8" fmla="*/ 8701 h 10000"/>
                <a:gd name="connsiteX9" fmla="*/ 8616 w 10000"/>
                <a:gd name="connsiteY9" fmla="*/ 8922 h 10000"/>
                <a:gd name="connsiteX10" fmla="*/ 9134 w 10000"/>
                <a:gd name="connsiteY10" fmla="*/ 9471 h 10000"/>
                <a:gd name="connsiteX11" fmla="*/ 10000 w 10000"/>
                <a:gd name="connsiteY11"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8616 w 10000"/>
                <a:gd name="connsiteY9" fmla="*/ 8922 h 10000"/>
                <a:gd name="connsiteX10" fmla="*/ 9134 w 10000"/>
                <a:gd name="connsiteY10" fmla="*/ 9471 h 10000"/>
                <a:gd name="connsiteX11" fmla="*/ 10000 w 10000"/>
                <a:gd name="connsiteY11"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8616 w 10000"/>
                <a:gd name="connsiteY9" fmla="*/ 8922 h 10000"/>
                <a:gd name="connsiteX10" fmla="*/ 10000 w 10000"/>
                <a:gd name="connsiteY10" fmla="*/ 10000 h 10000"/>
                <a:gd name="connsiteX0" fmla="*/ 0 w 10000"/>
                <a:gd name="connsiteY0" fmla="*/ 46 h 10000"/>
                <a:gd name="connsiteX1" fmla="*/ 740 w 10000"/>
                <a:gd name="connsiteY1" fmla="*/ 880 h 10000"/>
                <a:gd name="connsiteX2" fmla="*/ 2784 w 10000"/>
                <a:gd name="connsiteY2" fmla="*/ 5328 h 10000"/>
                <a:gd name="connsiteX3" fmla="*/ 3601 w 10000"/>
                <a:gd name="connsiteY3" fmla="*/ 6887 h 10000"/>
                <a:gd name="connsiteX4" fmla="*/ 4133 w 10000"/>
                <a:gd name="connsiteY4" fmla="*/ 6796 h 10000"/>
                <a:gd name="connsiteX5" fmla="*/ 5512 w 10000"/>
                <a:gd name="connsiteY5" fmla="*/ 5306 h 10000"/>
                <a:gd name="connsiteX6" fmla="*/ 6492 w 10000"/>
                <a:gd name="connsiteY6" fmla="*/ 6971 h 10000"/>
                <a:gd name="connsiteX7" fmla="*/ 7941 w 10000"/>
                <a:gd name="connsiteY7" fmla="*/ 6965 h 10000"/>
                <a:gd name="connsiteX8" fmla="*/ 9253 w 10000"/>
                <a:gd name="connsiteY8" fmla="*/ 7564 h 10000"/>
                <a:gd name="connsiteX9" fmla="*/ 9785 w 10000"/>
                <a:gd name="connsiteY9" fmla="*/ 8198 h 10000"/>
                <a:gd name="connsiteX10" fmla="*/ 10000 w 10000"/>
                <a:gd name="connsiteY10" fmla="*/ 10000 h 10000"/>
                <a:gd name="connsiteX0" fmla="*/ 0 w 9785"/>
                <a:gd name="connsiteY0" fmla="*/ 46 h 8198"/>
                <a:gd name="connsiteX1" fmla="*/ 740 w 9785"/>
                <a:gd name="connsiteY1" fmla="*/ 880 h 8198"/>
                <a:gd name="connsiteX2" fmla="*/ 2784 w 9785"/>
                <a:gd name="connsiteY2" fmla="*/ 5328 h 8198"/>
                <a:gd name="connsiteX3" fmla="*/ 3601 w 9785"/>
                <a:gd name="connsiteY3" fmla="*/ 6887 h 8198"/>
                <a:gd name="connsiteX4" fmla="*/ 4133 w 9785"/>
                <a:gd name="connsiteY4" fmla="*/ 6796 h 8198"/>
                <a:gd name="connsiteX5" fmla="*/ 5512 w 9785"/>
                <a:gd name="connsiteY5" fmla="*/ 5306 h 8198"/>
                <a:gd name="connsiteX6" fmla="*/ 6492 w 9785"/>
                <a:gd name="connsiteY6" fmla="*/ 6971 h 8198"/>
                <a:gd name="connsiteX7" fmla="*/ 7941 w 9785"/>
                <a:gd name="connsiteY7" fmla="*/ 6965 h 8198"/>
                <a:gd name="connsiteX8" fmla="*/ 9253 w 9785"/>
                <a:gd name="connsiteY8" fmla="*/ 7564 h 8198"/>
                <a:gd name="connsiteX9" fmla="*/ 9785 w 9785"/>
                <a:gd name="connsiteY9" fmla="*/ 8198 h 8198"/>
                <a:gd name="connsiteX0" fmla="*/ 0 w 10398"/>
                <a:gd name="connsiteY0" fmla="*/ 56 h 9748"/>
                <a:gd name="connsiteX1" fmla="*/ 756 w 10398"/>
                <a:gd name="connsiteY1" fmla="*/ 1073 h 9748"/>
                <a:gd name="connsiteX2" fmla="*/ 2845 w 10398"/>
                <a:gd name="connsiteY2" fmla="*/ 6499 h 9748"/>
                <a:gd name="connsiteX3" fmla="*/ 3680 w 10398"/>
                <a:gd name="connsiteY3" fmla="*/ 8401 h 9748"/>
                <a:gd name="connsiteX4" fmla="*/ 4224 w 10398"/>
                <a:gd name="connsiteY4" fmla="*/ 8290 h 9748"/>
                <a:gd name="connsiteX5" fmla="*/ 5633 w 10398"/>
                <a:gd name="connsiteY5" fmla="*/ 6472 h 9748"/>
                <a:gd name="connsiteX6" fmla="*/ 6635 w 10398"/>
                <a:gd name="connsiteY6" fmla="*/ 8503 h 9748"/>
                <a:gd name="connsiteX7" fmla="*/ 8115 w 10398"/>
                <a:gd name="connsiteY7" fmla="*/ 8496 h 9748"/>
                <a:gd name="connsiteX8" fmla="*/ 9456 w 10398"/>
                <a:gd name="connsiteY8" fmla="*/ 9227 h 9748"/>
                <a:gd name="connsiteX9" fmla="*/ 10398 w 10398"/>
                <a:gd name="connsiteY9" fmla="*/ 9748 h 9748"/>
                <a:gd name="connsiteX0" fmla="*/ 0 w 10000"/>
                <a:gd name="connsiteY0" fmla="*/ 57 h 10000"/>
                <a:gd name="connsiteX1" fmla="*/ 727 w 10000"/>
                <a:gd name="connsiteY1" fmla="*/ 1101 h 10000"/>
                <a:gd name="connsiteX2" fmla="*/ 2736 w 10000"/>
                <a:gd name="connsiteY2" fmla="*/ 6667 h 10000"/>
                <a:gd name="connsiteX3" fmla="*/ 3539 w 10000"/>
                <a:gd name="connsiteY3" fmla="*/ 8618 h 10000"/>
                <a:gd name="connsiteX4" fmla="*/ 4062 w 10000"/>
                <a:gd name="connsiteY4" fmla="*/ 8504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7 h 10000"/>
                <a:gd name="connsiteX1" fmla="*/ 727 w 10000"/>
                <a:gd name="connsiteY1" fmla="*/ 1101 h 10000"/>
                <a:gd name="connsiteX2" fmla="*/ 2736 w 10000"/>
                <a:gd name="connsiteY2" fmla="*/ 6667 h 10000"/>
                <a:gd name="connsiteX3" fmla="*/ 3539 w 10000"/>
                <a:gd name="connsiteY3" fmla="*/ 8618 h 10000"/>
                <a:gd name="connsiteX4" fmla="*/ 4110 w 10000"/>
                <a:gd name="connsiteY4" fmla="*/ 7857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7 h 10000"/>
                <a:gd name="connsiteX1" fmla="*/ 727 w 10000"/>
                <a:gd name="connsiteY1" fmla="*/ 1101 h 10000"/>
                <a:gd name="connsiteX2" fmla="*/ 2736 w 10000"/>
                <a:gd name="connsiteY2" fmla="*/ 6667 h 10000"/>
                <a:gd name="connsiteX3" fmla="*/ 3348 w 10000"/>
                <a:gd name="connsiteY3" fmla="*/ 8230 h 10000"/>
                <a:gd name="connsiteX4" fmla="*/ 4110 w 10000"/>
                <a:gd name="connsiteY4" fmla="*/ 7857 h 10000"/>
                <a:gd name="connsiteX5" fmla="*/ 5417 w 10000"/>
                <a:gd name="connsiteY5" fmla="*/ 6639 h 10000"/>
                <a:gd name="connsiteX6" fmla="*/ 6860 w 10000"/>
                <a:gd name="connsiteY6" fmla="*/ 8529 h 10000"/>
                <a:gd name="connsiteX7" fmla="*/ 7804 w 10000"/>
                <a:gd name="connsiteY7" fmla="*/ 8716 h 10000"/>
                <a:gd name="connsiteX8" fmla="*/ 9094 w 10000"/>
                <a:gd name="connsiteY8" fmla="*/ 9466 h 10000"/>
                <a:gd name="connsiteX9" fmla="*/ 10000 w 10000"/>
                <a:gd name="connsiteY9" fmla="*/ 10000 h 10000"/>
                <a:gd name="connsiteX0" fmla="*/ 0 w 10000"/>
                <a:gd name="connsiteY0" fmla="*/ 58 h 10001"/>
                <a:gd name="connsiteX1" fmla="*/ 727 w 10000"/>
                <a:gd name="connsiteY1" fmla="*/ 1102 h 10001"/>
                <a:gd name="connsiteX2" fmla="*/ 2545 w 10000"/>
                <a:gd name="connsiteY2" fmla="*/ 6668 h 10001"/>
                <a:gd name="connsiteX3" fmla="*/ 3348 w 10000"/>
                <a:gd name="connsiteY3" fmla="*/ 8231 h 10001"/>
                <a:gd name="connsiteX4" fmla="*/ 4110 w 10000"/>
                <a:gd name="connsiteY4" fmla="*/ 7858 h 10001"/>
                <a:gd name="connsiteX5" fmla="*/ 5417 w 10000"/>
                <a:gd name="connsiteY5" fmla="*/ 6640 h 10001"/>
                <a:gd name="connsiteX6" fmla="*/ 6860 w 10000"/>
                <a:gd name="connsiteY6" fmla="*/ 8530 h 10001"/>
                <a:gd name="connsiteX7" fmla="*/ 7804 w 10000"/>
                <a:gd name="connsiteY7" fmla="*/ 8717 h 10001"/>
                <a:gd name="connsiteX8" fmla="*/ 9094 w 10000"/>
                <a:gd name="connsiteY8" fmla="*/ 9467 h 10001"/>
                <a:gd name="connsiteX9" fmla="*/ 10000 w 10000"/>
                <a:gd name="connsiteY9" fmla="*/ 10001 h 10001"/>
                <a:gd name="connsiteX0" fmla="*/ 0 w 10000"/>
                <a:gd name="connsiteY0" fmla="*/ 58 h 10001"/>
                <a:gd name="connsiteX1" fmla="*/ 727 w 10000"/>
                <a:gd name="connsiteY1" fmla="*/ 1102 h 10001"/>
                <a:gd name="connsiteX2" fmla="*/ 2545 w 10000"/>
                <a:gd name="connsiteY2" fmla="*/ 6668 h 10001"/>
                <a:gd name="connsiteX3" fmla="*/ 3348 w 10000"/>
                <a:gd name="connsiteY3" fmla="*/ 8231 h 10001"/>
                <a:gd name="connsiteX4" fmla="*/ 4110 w 10000"/>
                <a:gd name="connsiteY4" fmla="*/ 7858 h 10001"/>
                <a:gd name="connsiteX5" fmla="*/ 5417 w 10000"/>
                <a:gd name="connsiteY5" fmla="*/ 6640 h 10001"/>
                <a:gd name="connsiteX6" fmla="*/ 6860 w 10000"/>
                <a:gd name="connsiteY6" fmla="*/ 8530 h 10001"/>
                <a:gd name="connsiteX7" fmla="*/ 8043 w 10000"/>
                <a:gd name="connsiteY7" fmla="*/ 8458 h 10001"/>
                <a:gd name="connsiteX8" fmla="*/ 9094 w 10000"/>
                <a:gd name="connsiteY8" fmla="*/ 9467 h 10001"/>
                <a:gd name="connsiteX9" fmla="*/ 10000 w 10000"/>
                <a:gd name="connsiteY9" fmla="*/ 10001 h 10001"/>
                <a:gd name="connsiteX0" fmla="*/ 0 w 10048"/>
                <a:gd name="connsiteY0" fmla="*/ 58 h 10389"/>
                <a:gd name="connsiteX1" fmla="*/ 727 w 10048"/>
                <a:gd name="connsiteY1" fmla="*/ 1102 h 10389"/>
                <a:gd name="connsiteX2" fmla="*/ 2545 w 10048"/>
                <a:gd name="connsiteY2" fmla="*/ 6668 h 10389"/>
                <a:gd name="connsiteX3" fmla="*/ 3348 w 10048"/>
                <a:gd name="connsiteY3" fmla="*/ 8231 h 10389"/>
                <a:gd name="connsiteX4" fmla="*/ 4110 w 10048"/>
                <a:gd name="connsiteY4" fmla="*/ 7858 h 10389"/>
                <a:gd name="connsiteX5" fmla="*/ 5417 w 10048"/>
                <a:gd name="connsiteY5" fmla="*/ 6640 h 10389"/>
                <a:gd name="connsiteX6" fmla="*/ 6860 w 10048"/>
                <a:gd name="connsiteY6" fmla="*/ 8530 h 10389"/>
                <a:gd name="connsiteX7" fmla="*/ 8043 w 10048"/>
                <a:gd name="connsiteY7" fmla="*/ 8458 h 10389"/>
                <a:gd name="connsiteX8" fmla="*/ 9094 w 10048"/>
                <a:gd name="connsiteY8" fmla="*/ 9467 h 10389"/>
                <a:gd name="connsiteX9" fmla="*/ 10048 w 10048"/>
                <a:gd name="connsiteY9" fmla="*/ 10389 h 10389"/>
                <a:gd name="connsiteX0" fmla="*/ 0 w 10479"/>
                <a:gd name="connsiteY0" fmla="*/ 58 h 10389"/>
                <a:gd name="connsiteX1" fmla="*/ 727 w 10479"/>
                <a:gd name="connsiteY1" fmla="*/ 1102 h 10389"/>
                <a:gd name="connsiteX2" fmla="*/ 2545 w 10479"/>
                <a:gd name="connsiteY2" fmla="*/ 6668 h 10389"/>
                <a:gd name="connsiteX3" fmla="*/ 3348 w 10479"/>
                <a:gd name="connsiteY3" fmla="*/ 8231 h 10389"/>
                <a:gd name="connsiteX4" fmla="*/ 4110 w 10479"/>
                <a:gd name="connsiteY4" fmla="*/ 7858 h 10389"/>
                <a:gd name="connsiteX5" fmla="*/ 5417 w 10479"/>
                <a:gd name="connsiteY5" fmla="*/ 6640 h 10389"/>
                <a:gd name="connsiteX6" fmla="*/ 6860 w 10479"/>
                <a:gd name="connsiteY6" fmla="*/ 8530 h 10389"/>
                <a:gd name="connsiteX7" fmla="*/ 8043 w 10479"/>
                <a:gd name="connsiteY7" fmla="*/ 8458 h 10389"/>
                <a:gd name="connsiteX8" fmla="*/ 9094 w 10479"/>
                <a:gd name="connsiteY8" fmla="*/ 9467 h 10389"/>
                <a:gd name="connsiteX9" fmla="*/ 10479 w 10479"/>
                <a:gd name="connsiteY9" fmla="*/ 10389 h 10389"/>
                <a:gd name="connsiteX0" fmla="*/ 0 w 9094"/>
                <a:gd name="connsiteY0" fmla="*/ 58 h 9467"/>
                <a:gd name="connsiteX1" fmla="*/ 727 w 9094"/>
                <a:gd name="connsiteY1" fmla="*/ 1102 h 9467"/>
                <a:gd name="connsiteX2" fmla="*/ 2545 w 9094"/>
                <a:gd name="connsiteY2" fmla="*/ 6668 h 9467"/>
                <a:gd name="connsiteX3" fmla="*/ 3348 w 9094"/>
                <a:gd name="connsiteY3" fmla="*/ 8231 h 9467"/>
                <a:gd name="connsiteX4" fmla="*/ 4110 w 9094"/>
                <a:gd name="connsiteY4" fmla="*/ 7858 h 9467"/>
                <a:gd name="connsiteX5" fmla="*/ 5417 w 9094"/>
                <a:gd name="connsiteY5" fmla="*/ 6640 h 9467"/>
                <a:gd name="connsiteX6" fmla="*/ 6860 w 9094"/>
                <a:gd name="connsiteY6" fmla="*/ 8530 h 9467"/>
                <a:gd name="connsiteX7" fmla="*/ 8043 w 9094"/>
                <a:gd name="connsiteY7" fmla="*/ 8458 h 9467"/>
                <a:gd name="connsiteX8" fmla="*/ 9094 w 9094"/>
                <a:gd name="connsiteY8" fmla="*/ 9467 h 9467"/>
                <a:gd name="connsiteX0" fmla="*/ 0 w 11000"/>
                <a:gd name="connsiteY0" fmla="*/ 61 h 10820"/>
                <a:gd name="connsiteX1" fmla="*/ 799 w 11000"/>
                <a:gd name="connsiteY1" fmla="*/ 1164 h 10820"/>
                <a:gd name="connsiteX2" fmla="*/ 2799 w 11000"/>
                <a:gd name="connsiteY2" fmla="*/ 7043 h 10820"/>
                <a:gd name="connsiteX3" fmla="*/ 3682 w 11000"/>
                <a:gd name="connsiteY3" fmla="*/ 8694 h 10820"/>
                <a:gd name="connsiteX4" fmla="*/ 4519 w 11000"/>
                <a:gd name="connsiteY4" fmla="*/ 8300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694 h 10820"/>
                <a:gd name="connsiteX4" fmla="*/ 4361 w 11000"/>
                <a:gd name="connsiteY4" fmla="*/ 7822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361 w 11000"/>
                <a:gd name="connsiteY4" fmla="*/ 7822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519 w 11000"/>
                <a:gd name="connsiteY4" fmla="*/ 8027 h 10820"/>
                <a:gd name="connsiteX5" fmla="*/ 5957 w 11000"/>
                <a:gd name="connsiteY5" fmla="*/ 7014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524 w 11000"/>
                <a:gd name="connsiteY3" fmla="*/ 8557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787 w 11000"/>
                <a:gd name="connsiteY3" fmla="*/ 8420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787 w 11000"/>
                <a:gd name="connsiteY3" fmla="*/ 8420 h 10820"/>
                <a:gd name="connsiteX4" fmla="*/ 4361 w 11000"/>
                <a:gd name="connsiteY4" fmla="*/ 7822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830 h 10820"/>
                <a:gd name="connsiteX4" fmla="*/ 4361 w 11000"/>
                <a:gd name="connsiteY4" fmla="*/ 7822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61 h 10820"/>
                <a:gd name="connsiteX1" fmla="*/ 799 w 11000"/>
                <a:gd name="connsiteY1" fmla="*/ 1164 h 10820"/>
                <a:gd name="connsiteX2" fmla="*/ 2799 w 11000"/>
                <a:gd name="connsiteY2" fmla="*/ 7043 h 10820"/>
                <a:gd name="connsiteX3" fmla="*/ 3682 w 11000"/>
                <a:gd name="connsiteY3" fmla="*/ 8830 h 10820"/>
                <a:gd name="connsiteX4" fmla="*/ 4519 w 11000"/>
                <a:gd name="connsiteY4" fmla="*/ 8027 h 10820"/>
                <a:gd name="connsiteX5" fmla="*/ 5694 w 11000"/>
                <a:gd name="connsiteY5" fmla="*/ 6946 h 10820"/>
                <a:gd name="connsiteX6" fmla="*/ 7543 w 11000"/>
                <a:gd name="connsiteY6" fmla="*/ 9010 h 10820"/>
                <a:gd name="connsiteX7" fmla="*/ 8844 w 11000"/>
                <a:gd name="connsiteY7" fmla="*/ 8934 h 10820"/>
                <a:gd name="connsiteX8" fmla="*/ 11000 w 11000"/>
                <a:gd name="connsiteY8" fmla="*/ 10820 h 10820"/>
                <a:gd name="connsiteX0" fmla="*/ 0 w 11000"/>
                <a:gd name="connsiteY0" fmla="*/ 26 h 10785"/>
                <a:gd name="connsiteX1" fmla="*/ 799 w 11000"/>
                <a:gd name="connsiteY1" fmla="*/ 1129 h 10785"/>
                <a:gd name="connsiteX2" fmla="*/ 3010 w 11000"/>
                <a:gd name="connsiteY2" fmla="*/ 6803 h 10785"/>
                <a:gd name="connsiteX3" fmla="*/ 3682 w 11000"/>
                <a:gd name="connsiteY3" fmla="*/ 8795 h 10785"/>
                <a:gd name="connsiteX4" fmla="*/ 4519 w 11000"/>
                <a:gd name="connsiteY4" fmla="*/ 7992 h 10785"/>
                <a:gd name="connsiteX5" fmla="*/ 5694 w 11000"/>
                <a:gd name="connsiteY5" fmla="*/ 6911 h 10785"/>
                <a:gd name="connsiteX6" fmla="*/ 7543 w 11000"/>
                <a:gd name="connsiteY6" fmla="*/ 8975 h 10785"/>
                <a:gd name="connsiteX7" fmla="*/ 8844 w 11000"/>
                <a:gd name="connsiteY7" fmla="*/ 8899 h 10785"/>
                <a:gd name="connsiteX8" fmla="*/ 11000 w 11000"/>
                <a:gd name="connsiteY8" fmla="*/ 10785 h 10785"/>
                <a:gd name="connsiteX0" fmla="*/ 0 w 11000"/>
                <a:gd name="connsiteY0" fmla="*/ 26 h 10785"/>
                <a:gd name="connsiteX1" fmla="*/ 799 w 11000"/>
                <a:gd name="connsiteY1" fmla="*/ 1129 h 10785"/>
                <a:gd name="connsiteX2" fmla="*/ 3010 w 11000"/>
                <a:gd name="connsiteY2" fmla="*/ 6803 h 10785"/>
                <a:gd name="connsiteX3" fmla="*/ 3945 w 11000"/>
                <a:gd name="connsiteY3" fmla="*/ 8112 h 10785"/>
                <a:gd name="connsiteX4" fmla="*/ 4519 w 11000"/>
                <a:gd name="connsiteY4" fmla="*/ 7992 h 10785"/>
                <a:gd name="connsiteX5" fmla="*/ 5694 w 11000"/>
                <a:gd name="connsiteY5" fmla="*/ 6911 h 10785"/>
                <a:gd name="connsiteX6" fmla="*/ 7543 w 11000"/>
                <a:gd name="connsiteY6" fmla="*/ 8975 h 10785"/>
                <a:gd name="connsiteX7" fmla="*/ 8844 w 11000"/>
                <a:gd name="connsiteY7" fmla="*/ 8899 h 10785"/>
                <a:gd name="connsiteX8" fmla="*/ 11000 w 11000"/>
                <a:gd name="connsiteY8" fmla="*/ 10785 h 10785"/>
                <a:gd name="connsiteX0" fmla="*/ 0 w 11000"/>
                <a:gd name="connsiteY0" fmla="*/ 0 h 10759"/>
                <a:gd name="connsiteX1" fmla="*/ 799 w 11000"/>
                <a:gd name="connsiteY1" fmla="*/ 1103 h 10759"/>
                <a:gd name="connsiteX2" fmla="*/ 3378 w 11000"/>
                <a:gd name="connsiteY2" fmla="*/ 5068 h 10759"/>
                <a:gd name="connsiteX3" fmla="*/ 3945 w 11000"/>
                <a:gd name="connsiteY3" fmla="*/ 8086 h 10759"/>
                <a:gd name="connsiteX4" fmla="*/ 4519 w 11000"/>
                <a:gd name="connsiteY4" fmla="*/ 7966 h 10759"/>
                <a:gd name="connsiteX5" fmla="*/ 5694 w 11000"/>
                <a:gd name="connsiteY5" fmla="*/ 6885 h 10759"/>
                <a:gd name="connsiteX6" fmla="*/ 7543 w 11000"/>
                <a:gd name="connsiteY6" fmla="*/ 8949 h 10759"/>
                <a:gd name="connsiteX7" fmla="*/ 8844 w 11000"/>
                <a:gd name="connsiteY7" fmla="*/ 8873 h 10759"/>
                <a:gd name="connsiteX8" fmla="*/ 11000 w 11000"/>
                <a:gd name="connsiteY8" fmla="*/ 10759 h 10759"/>
                <a:gd name="connsiteX0" fmla="*/ 0 w 11000"/>
                <a:gd name="connsiteY0" fmla="*/ 0 h 10759"/>
                <a:gd name="connsiteX1" fmla="*/ 799 w 11000"/>
                <a:gd name="connsiteY1" fmla="*/ 1103 h 10759"/>
                <a:gd name="connsiteX2" fmla="*/ 3378 w 11000"/>
                <a:gd name="connsiteY2" fmla="*/ 5068 h 10759"/>
                <a:gd name="connsiteX3" fmla="*/ 4208 w 11000"/>
                <a:gd name="connsiteY3" fmla="*/ 6104 h 10759"/>
                <a:gd name="connsiteX4" fmla="*/ 4519 w 11000"/>
                <a:gd name="connsiteY4" fmla="*/ 7966 h 10759"/>
                <a:gd name="connsiteX5" fmla="*/ 5694 w 11000"/>
                <a:gd name="connsiteY5" fmla="*/ 6885 h 10759"/>
                <a:gd name="connsiteX6" fmla="*/ 7543 w 11000"/>
                <a:gd name="connsiteY6" fmla="*/ 8949 h 10759"/>
                <a:gd name="connsiteX7" fmla="*/ 8844 w 11000"/>
                <a:gd name="connsiteY7" fmla="*/ 8873 h 10759"/>
                <a:gd name="connsiteX8" fmla="*/ 11000 w 11000"/>
                <a:gd name="connsiteY8" fmla="*/ 10759 h 10759"/>
                <a:gd name="connsiteX0" fmla="*/ 0 w 11000"/>
                <a:gd name="connsiteY0" fmla="*/ 0 h 10759"/>
                <a:gd name="connsiteX1" fmla="*/ 799 w 11000"/>
                <a:gd name="connsiteY1" fmla="*/ 1103 h 10759"/>
                <a:gd name="connsiteX2" fmla="*/ 3378 w 11000"/>
                <a:gd name="connsiteY2" fmla="*/ 5068 h 10759"/>
                <a:gd name="connsiteX3" fmla="*/ 4208 w 11000"/>
                <a:gd name="connsiteY3" fmla="*/ 6104 h 10759"/>
                <a:gd name="connsiteX4" fmla="*/ 4519 w 11000"/>
                <a:gd name="connsiteY4" fmla="*/ 7761 h 10759"/>
                <a:gd name="connsiteX5" fmla="*/ 5694 w 11000"/>
                <a:gd name="connsiteY5" fmla="*/ 6885 h 10759"/>
                <a:gd name="connsiteX6" fmla="*/ 7543 w 11000"/>
                <a:gd name="connsiteY6" fmla="*/ 8949 h 10759"/>
                <a:gd name="connsiteX7" fmla="*/ 8844 w 11000"/>
                <a:gd name="connsiteY7" fmla="*/ 8873 h 10759"/>
                <a:gd name="connsiteX8" fmla="*/ 11000 w 11000"/>
                <a:gd name="connsiteY8" fmla="*/ 10759 h 10759"/>
                <a:gd name="connsiteX0" fmla="*/ 0 w 11000"/>
                <a:gd name="connsiteY0" fmla="*/ 0 h 10759"/>
                <a:gd name="connsiteX1" fmla="*/ 799 w 11000"/>
                <a:gd name="connsiteY1" fmla="*/ 1103 h 10759"/>
                <a:gd name="connsiteX2" fmla="*/ 3378 w 11000"/>
                <a:gd name="connsiteY2" fmla="*/ 5068 h 10759"/>
                <a:gd name="connsiteX3" fmla="*/ 4208 w 11000"/>
                <a:gd name="connsiteY3" fmla="*/ 6104 h 10759"/>
                <a:gd name="connsiteX4" fmla="*/ 5694 w 11000"/>
                <a:gd name="connsiteY4" fmla="*/ 6885 h 10759"/>
                <a:gd name="connsiteX5" fmla="*/ 7543 w 11000"/>
                <a:gd name="connsiteY5" fmla="*/ 8949 h 10759"/>
                <a:gd name="connsiteX6" fmla="*/ 8844 w 11000"/>
                <a:gd name="connsiteY6" fmla="*/ 8873 h 10759"/>
                <a:gd name="connsiteX7" fmla="*/ 11000 w 11000"/>
                <a:gd name="connsiteY7" fmla="*/ 10759 h 10759"/>
                <a:gd name="connsiteX0" fmla="*/ 0 w 11000"/>
                <a:gd name="connsiteY0" fmla="*/ 0 h 10759"/>
                <a:gd name="connsiteX1" fmla="*/ 799 w 11000"/>
                <a:gd name="connsiteY1" fmla="*/ 1103 h 10759"/>
                <a:gd name="connsiteX2" fmla="*/ 3378 w 11000"/>
                <a:gd name="connsiteY2" fmla="*/ 5068 h 10759"/>
                <a:gd name="connsiteX3" fmla="*/ 4208 w 11000"/>
                <a:gd name="connsiteY3" fmla="*/ 6104 h 10759"/>
                <a:gd name="connsiteX4" fmla="*/ 5905 w 11000"/>
                <a:gd name="connsiteY4" fmla="*/ 4971 h 10759"/>
                <a:gd name="connsiteX5" fmla="*/ 7543 w 11000"/>
                <a:gd name="connsiteY5" fmla="*/ 8949 h 10759"/>
                <a:gd name="connsiteX6" fmla="*/ 8844 w 11000"/>
                <a:gd name="connsiteY6" fmla="*/ 8873 h 10759"/>
                <a:gd name="connsiteX7" fmla="*/ 11000 w 11000"/>
                <a:gd name="connsiteY7" fmla="*/ 10759 h 10759"/>
                <a:gd name="connsiteX0" fmla="*/ 0 w 11000"/>
                <a:gd name="connsiteY0" fmla="*/ 0 h 10759"/>
                <a:gd name="connsiteX1" fmla="*/ 799 w 11000"/>
                <a:gd name="connsiteY1" fmla="*/ 1103 h 10759"/>
                <a:gd name="connsiteX2" fmla="*/ 3378 w 11000"/>
                <a:gd name="connsiteY2" fmla="*/ 5068 h 10759"/>
                <a:gd name="connsiteX3" fmla="*/ 4208 w 11000"/>
                <a:gd name="connsiteY3" fmla="*/ 6104 h 10759"/>
                <a:gd name="connsiteX4" fmla="*/ 5905 w 11000"/>
                <a:gd name="connsiteY4" fmla="*/ 4971 h 10759"/>
                <a:gd name="connsiteX5" fmla="*/ 8227 w 11000"/>
                <a:gd name="connsiteY5" fmla="*/ 7035 h 10759"/>
                <a:gd name="connsiteX6" fmla="*/ 8844 w 11000"/>
                <a:gd name="connsiteY6" fmla="*/ 8873 h 10759"/>
                <a:gd name="connsiteX7" fmla="*/ 11000 w 11000"/>
                <a:gd name="connsiteY7" fmla="*/ 10759 h 10759"/>
                <a:gd name="connsiteX0" fmla="*/ 0 w 11000"/>
                <a:gd name="connsiteY0" fmla="*/ 0 h 10759"/>
                <a:gd name="connsiteX1" fmla="*/ 799 w 11000"/>
                <a:gd name="connsiteY1" fmla="*/ 1103 h 10759"/>
                <a:gd name="connsiteX2" fmla="*/ 3378 w 11000"/>
                <a:gd name="connsiteY2" fmla="*/ 5068 h 10759"/>
                <a:gd name="connsiteX3" fmla="*/ 4208 w 11000"/>
                <a:gd name="connsiteY3" fmla="*/ 6104 h 10759"/>
                <a:gd name="connsiteX4" fmla="*/ 5905 w 11000"/>
                <a:gd name="connsiteY4" fmla="*/ 4971 h 10759"/>
                <a:gd name="connsiteX5" fmla="*/ 8227 w 11000"/>
                <a:gd name="connsiteY5" fmla="*/ 7035 h 10759"/>
                <a:gd name="connsiteX6" fmla="*/ 9844 w 11000"/>
                <a:gd name="connsiteY6" fmla="*/ 7711 h 10759"/>
                <a:gd name="connsiteX7" fmla="*/ 11000 w 11000"/>
                <a:gd name="connsiteY7" fmla="*/ 10759 h 10759"/>
                <a:gd name="connsiteX0" fmla="*/ 0 w 11000"/>
                <a:gd name="connsiteY0" fmla="*/ 0 h 10759"/>
                <a:gd name="connsiteX1" fmla="*/ 799 w 11000"/>
                <a:gd name="connsiteY1" fmla="*/ 1103 h 10759"/>
                <a:gd name="connsiteX2" fmla="*/ 3378 w 11000"/>
                <a:gd name="connsiteY2" fmla="*/ 5068 h 10759"/>
                <a:gd name="connsiteX3" fmla="*/ 4208 w 11000"/>
                <a:gd name="connsiteY3" fmla="*/ 6104 h 10759"/>
                <a:gd name="connsiteX4" fmla="*/ 5905 w 11000"/>
                <a:gd name="connsiteY4" fmla="*/ 4971 h 10759"/>
                <a:gd name="connsiteX5" fmla="*/ 8122 w 11000"/>
                <a:gd name="connsiteY5" fmla="*/ 6693 h 10759"/>
                <a:gd name="connsiteX6" fmla="*/ 9844 w 11000"/>
                <a:gd name="connsiteY6" fmla="*/ 7711 h 10759"/>
                <a:gd name="connsiteX7" fmla="*/ 11000 w 11000"/>
                <a:gd name="connsiteY7" fmla="*/ 10759 h 10759"/>
                <a:gd name="connsiteX0" fmla="*/ 0 w 11947"/>
                <a:gd name="connsiteY0" fmla="*/ 0 h 9324"/>
                <a:gd name="connsiteX1" fmla="*/ 799 w 11947"/>
                <a:gd name="connsiteY1" fmla="*/ 1103 h 9324"/>
                <a:gd name="connsiteX2" fmla="*/ 3378 w 11947"/>
                <a:gd name="connsiteY2" fmla="*/ 5068 h 9324"/>
                <a:gd name="connsiteX3" fmla="*/ 4208 w 11947"/>
                <a:gd name="connsiteY3" fmla="*/ 6104 h 9324"/>
                <a:gd name="connsiteX4" fmla="*/ 5905 w 11947"/>
                <a:gd name="connsiteY4" fmla="*/ 4971 h 9324"/>
                <a:gd name="connsiteX5" fmla="*/ 8122 w 11947"/>
                <a:gd name="connsiteY5" fmla="*/ 6693 h 9324"/>
                <a:gd name="connsiteX6" fmla="*/ 9844 w 11947"/>
                <a:gd name="connsiteY6" fmla="*/ 7711 h 9324"/>
                <a:gd name="connsiteX7" fmla="*/ 11947 w 11947"/>
                <a:gd name="connsiteY7" fmla="*/ 9324 h 9324"/>
                <a:gd name="connsiteX0" fmla="*/ 0 w 10000"/>
                <a:gd name="connsiteY0" fmla="*/ 0 h 10000"/>
                <a:gd name="connsiteX1" fmla="*/ 669 w 10000"/>
                <a:gd name="connsiteY1" fmla="*/ 1183 h 10000"/>
                <a:gd name="connsiteX2" fmla="*/ 2827 w 10000"/>
                <a:gd name="connsiteY2" fmla="*/ 5435 h 10000"/>
                <a:gd name="connsiteX3" fmla="*/ 3522 w 10000"/>
                <a:gd name="connsiteY3" fmla="*/ 6547 h 10000"/>
                <a:gd name="connsiteX4" fmla="*/ 4943 w 10000"/>
                <a:gd name="connsiteY4" fmla="*/ 5331 h 10000"/>
                <a:gd name="connsiteX5" fmla="*/ 6269 w 10000"/>
                <a:gd name="connsiteY5" fmla="*/ 7031 h 10000"/>
                <a:gd name="connsiteX6" fmla="*/ 8240 w 10000"/>
                <a:gd name="connsiteY6" fmla="*/ 8270 h 10000"/>
                <a:gd name="connsiteX7" fmla="*/ 10000 w 10000"/>
                <a:gd name="connsiteY7" fmla="*/ 10000 h 10000"/>
                <a:gd name="connsiteX0" fmla="*/ 0 w 10000"/>
                <a:gd name="connsiteY0" fmla="*/ 0 h 10000"/>
                <a:gd name="connsiteX1" fmla="*/ 669 w 10000"/>
                <a:gd name="connsiteY1" fmla="*/ 1183 h 10000"/>
                <a:gd name="connsiteX2" fmla="*/ 2827 w 10000"/>
                <a:gd name="connsiteY2" fmla="*/ 5435 h 10000"/>
                <a:gd name="connsiteX3" fmla="*/ 3522 w 10000"/>
                <a:gd name="connsiteY3" fmla="*/ 6547 h 10000"/>
                <a:gd name="connsiteX4" fmla="*/ 4943 w 10000"/>
                <a:gd name="connsiteY4" fmla="*/ 5331 h 10000"/>
                <a:gd name="connsiteX5" fmla="*/ 6269 w 10000"/>
                <a:gd name="connsiteY5" fmla="*/ 7031 h 10000"/>
                <a:gd name="connsiteX6" fmla="*/ 8240 w 10000"/>
                <a:gd name="connsiteY6" fmla="*/ 7757 h 10000"/>
                <a:gd name="connsiteX7" fmla="*/ 10000 w 10000"/>
                <a:gd name="connsiteY7" fmla="*/ 10000 h 10000"/>
                <a:gd name="connsiteX0" fmla="*/ 0 w 10176"/>
                <a:gd name="connsiteY0" fmla="*/ 0 h 9780"/>
                <a:gd name="connsiteX1" fmla="*/ 669 w 10176"/>
                <a:gd name="connsiteY1" fmla="*/ 1183 h 9780"/>
                <a:gd name="connsiteX2" fmla="*/ 2827 w 10176"/>
                <a:gd name="connsiteY2" fmla="*/ 5435 h 9780"/>
                <a:gd name="connsiteX3" fmla="*/ 3522 w 10176"/>
                <a:gd name="connsiteY3" fmla="*/ 6547 h 9780"/>
                <a:gd name="connsiteX4" fmla="*/ 4943 w 10176"/>
                <a:gd name="connsiteY4" fmla="*/ 5331 h 9780"/>
                <a:gd name="connsiteX5" fmla="*/ 6269 w 10176"/>
                <a:gd name="connsiteY5" fmla="*/ 7031 h 9780"/>
                <a:gd name="connsiteX6" fmla="*/ 8240 w 10176"/>
                <a:gd name="connsiteY6" fmla="*/ 7757 h 9780"/>
                <a:gd name="connsiteX7" fmla="*/ 10176 w 10176"/>
                <a:gd name="connsiteY7" fmla="*/ 9780 h 9780"/>
                <a:gd name="connsiteX0" fmla="*/ 0 w 10000"/>
                <a:gd name="connsiteY0" fmla="*/ 0 h 10000"/>
                <a:gd name="connsiteX1" fmla="*/ 1278 w 10000"/>
                <a:gd name="connsiteY1" fmla="*/ 1885 h 10000"/>
                <a:gd name="connsiteX2" fmla="*/ 2778 w 10000"/>
                <a:gd name="connsiteY2" fmla="*/ 5557 h 10000"/>
                <a:gd name="connsiteX3" fmla="*/ 3461 w 10000"/>
                <a:gd name="connsiteY3" fmla="*/ 6694 h 10000"/>
                <a:gd name="connsiteX4" fmla="*/ 4858 w 10000"/>
                <a:gd name="connsiteY4" fmla="*/ 5451 h 10000"/>
                <a:gd name="connsiteX5" fmla="*/ 6161 w 10000"/>
                <a:gd name="connsiteY5" fmla="*/ 7189 h 10000"/>
                <a:gd name="connsiteX6" fmla="*/ 8097 w 10000"/>
                <a:gd name="connsiteY6" fmla="*/ 7931 h 10000"/>
                <a:gd name="connsiteX7" fmla="*/ 10000 w 10000"/>
                <a:gd name="connsiteY7" fmla="*/ 10000 h 10000"/>
                <a:gd name="connsiteX0" fmla="*/ 0 w 10000"/>
                <a:gd name="connsiteY0" fmla="*/ 0 h 10000"/>
                <a:gd name="connsiteX1" fmla="*/ 1826 w 10000"/>
                <a:gd name="connsiteY1" fmla="*/ 3009 h 10000"/>
                <a:gd name="connsiteX2" fmla="*/ 2778 w 10000"/>
                <a:gd name="connsiteY2" fmla="*/ 5557 h 10000"/>
                <a:gd name="connsiteX3" fmla="*/ 3461 w 10000"/>
                <a:gd name="connsiteY3" fmla="*/ 6694 h 10000"/>
                <a:gd name="connsiteX4" fmla="*/ 4858 w 10000"/>
                <a:gd name="connsiteY4" fmla="*/ 5451 h 10000"/>
                <a:gd name="connsiteX5" fmla="*/ 6161 w 10000"/>
                <a:gd name="connsiteY5" fmla="*/ 7189 h 10000"/>
                <a:gd name="connsiteX6" fmla="*/ 8097 w 10000"/>
                <a:gd name="connsiteY6" fmla="*/ 7931 h 10000"/>
                <a:gd name="connsiteX7" fmla="*/ 10000 w 10000"/>
                <a:gd name="connsiteY7" fmla="*/ 10000 h 10000"/>
                <a:gd name="connsiteX0" fmla="*/ 0 w 10000"/>
                <a:gd name="connsiteY0" fmla="*/ 0 h 10000"/>
                <a:gd name="connsiteX1" fmla="*/ 1278 w 10000"/>
                <a:gd name="connsiteY1" fmla="*/ 1885 h 10000"/>
                <a:gd name="connsiteX2" fmla="*/ 2778 w 10000"/>
                <a:gd name="connsiteY2" fmla="*/ 5557 h 10000"/>
                <a:gd name="connsiteX3" fmla="*/ 3461 w 10000"/>
                <a:gd name="connsiteY3" fmla="*/ 6694 h 10000"/>
                <a:gd name="connsiteX4" fmla="*/ 4858 w 10000"/>
                <a:gd name="connsiteY4" fmla="*/ 5451 h 10000"/>
                <a:gd name="connsiteX5" fmla="*/ 6161 w 10000"/>
                <a:gd name="connsiteY5" fmla="*/ 7189 h 10000"/>
                <a:gd name="connsiteX6" fmla="*/ 8097 w 10000"/>
                <a:gd name="connsiteY6" fmla="*/ 7931 h 10000"/>
                <a:gd name="connsiteX7" fmla="*/ 10000 w 10000"/>
                <a:gd name="connsiteY7" fmla="*/ 10000 h 10000"/>
                <a:gd name="connsiteX0" fmla="*/ 0 w 10000"/>
                <a:gd name="connsiteY0" fmla="*/ 0 h 10000"/>
                <a:gd name="connsiteX1" fmla="*/ 657 w 10000"/>
                <a:gd name="connsiteY1" fmla="*/ 858 h 10000"/>
                <a:gd name="connsiteX2" fmla="*/ 1278 w 10000"/>
                <a:gd name="connsiteY2" fmla="*/ 1885 h 10000"/>
                <a:gd name="connsiteX3" fmla="*/ 2778 w 10000"/>
                <a:gd name="connsiteY3" fmla="*/ 5557 h 10000"/>
                <a:gd name="connsiteX4" fmla="*/ 3461 w 10000"/>
                <a:gd name="connsiteY4" fmla="*/ 6694 h 10000"/>
                <a:gd name="connsiteX5" fmla="*/ 4858 w 10000"/>
                <a:gd name="connsiteY5" fmla="*/ 5451 h 10000"/>
                <a:gd name="connsiteX6" fmla="*/ 6161 w 10000"/>
                <a:gd name="connsiteY6" fmla="*/ 7189 h 10000"/>
                <a:gd name="connsiteX7" fmla="*/ 8097 w 10000"/>
                <a:gd name="connsiteY7" fmla="*/ 7931 h 10000"/>
                <a:gd name="connsiteX8" fmla="*/ 10000 w 10000"/>
                <a:gd name="connsiteY8" fmla="*/ 10000 h 10000"/>
                <a:gd name="connsiteX0" fmla="*/ 0 w 10000"/>
                <a:gd name="connsiteY0" fmla="*/ 0 h 10000"/>
                <a:gd name="connsiteX1" fmla="*/ 722 w 10000"/>
                <a:gd name="connsiteY1" fmla="*/ 671 h 10000"/>
                <a:gd name="connsiteX2" fmla="*/ 1278 w 10000"/>
                <a:gd name="connsiteY2" fmla="*/ 1885 h 10000"/>
                <a:gd name="connsiteX3" fmla="*/ 2778 w 10000"/>
                <a:gd name="connsiteY3" fmla="*/ 5557 h 10000"/>
                <a:gd name="connsiteX4" fmla="*/ 3461 w 10000"/>
                <a:gd name="connsiteY4" fmla="*/ 6694 h 10000"/>
                <a:gd name="connsiteX5" fmla="*/ 4858 w 10000"/>
                <a:gd name="connsiteY5" fmla="*/ 5451 h 10000"/>
                <a:gd name="connsiteX6" fmla="*/ 6161 w 10000"/>
                <a:gd name="connsiteY6" fmla="*/ 7189 h 10000"/>
                <a:gd name="connsiteX7" fmla="*/ 8097 w 10000"/>
                <a:gd name="connsiteY7" fmla="*/ 7931 h 10000"/>
                <a:gd name="connsiteX8" fmla="*/ 10000 w 10000"/>
                <a:gd name="connsiteY8" fmla="*/ 10000 h 10000"/>
                <a:gd name="connsiteX0" fmla="*/ 0 w 10000"/>
                <a:gd name="connsiteY0" fmla="*/ 0 h 10000"/>
                <a:gd name="connsiteX1" fmla="*/ 787 w 10000"/>
                <a:gd name="connsiteY1" fmla="*/ 596 h 10000"/>
                <a:gd name="connsiteX2" fmla="*/ 1278 w 10000"/>
                <a:gd name="connsiteY2" fmla="*/ 1885 h 10000"/>
                <a:gd name="connsiteX3" fmla="*/ 2778 w 10000"/>
                <a:gd name="connsiteY3" fmla="*/ 5557 h 10000"/>
                <a:gd name="connsiteX4" fmla="*/ 3461 w 10000"/>
                <a:gd name="connsiteY4" fmla="*/ 6694 h 10000"/>
                <a:gd name="connsiteX5" fmla="*/ 4858 w 10000"/>
                <a:gd name="connsiteY5" fmla="*/ 5451 h 10000"/>
                <a:gd name="connsiteX6" fmla="*/ 6161 w 10000"/>
                <a:gd name="connsiteY6" fmla="*/ 7189 h 10000"/>
                <a:gd name="connsiteX7" fmla="*/ 8097 w 10000"/>
                <a:gd name="connsiteY7" fmla="*/ 7931 h 10000"/>
                <a:gd name="connsiteX8" fmla="*/ 10000 w 10000"/>
                <a:gd name="connsiteY8" fmla="*/ 10000 h 10000"/>
                <a:gd name="connsiteX0" fmla="*/ 0 w 10000"/>
                <a:gd name="connsiteY0" fmla="*/ 0 h 10000"/>
                <a:gd name="connsiteX1" fmla="*/ 787 w 10000"/>
                <a:gd name="connsiteY1" fmla="*/ 596 h 10000"/>
                <a:gd name="connsiteX2" fmla="*/ 1567 w 10000"/>
                <a:gd name="connsiteY2" fmla="*/ 1960 h 10000"/>
                <a:gd name="connsiteX3" fmla="*/ 2778 w 10000"/>
                <a:gd name="connsiteY3" fmla="*/ 5557 h 10000"/>
                <a:gd name="connsiteX4" fmla="*/ 3461 w 10000"/>
                <a:gd name="connsiteY4" fmla="*/ 6694 h 10000"/>
                <a:gd name="connsiteX5" fmla="*/ 4858 w 10000"/>
                <a:gd name="connsiteY5" fmla="*/ 5451 h 10000"/>
                <a:gd name="connsiteX6" fmla="*/ 6161 w 10000"/>
                <a:gd name="connsiteY6" fmla="*/ 7189 h 10000"/>
                <a:gd name="connsiteX7" fmla="*/ 8097 w 10000"/>
                <a:gd name="connsiteY7" fmla="*/ 7931 h 10000"/>
                <a:gd name="connsiteX8" fmla="*/ 10000 w 10000"/>
                <a:gd name="connsiteY8" fmla="*/ 10000 h 10000"/>
                <a:gd name="connsiteX0" fmla="*/ 0 w 10000"/>
                <a:gd name="connsiteY0" fmla="*/ 0 h 10000"/>
                <a:gd name="connsiteX1" fmla="*/ 787 w 10000"/>
                <a:gd name="connsiteY1" fmla="*/ 596 h 10000"/>
                <a:gd name="connsiteX2" fmla="*/ 1567 w 10000"/>
                <a:gd name="connsiteY2" fmla="*/ 1960 h 10000"/>
                <a:gd name="connsiteX3" fmla="*/ 2691 w 10000"/>
                <a:gd name="connsiteY3" fmla="*/ 5557 h 10000"/>
                <a:gd name="connsiteX4" fmla="*/ 3461 w 10000"/>
                <a:gd name="connsiteY4" fmla="*/ 6694 h 10000"/>
                <a:gd name="connsiteX5" fmla="*/ 4858 w 10000"/>
                <a:gd name="connsiteY5" fmla="*/ 5451 h 10000"/>
                <a:gd name="connsiteX6" fmla="*/ 6161 w 10000"/>
                <a:gd name="connsiteY6" fmla="*/ 7189 h 10000"/>
                <a:gd name="connsiteX7" fmla="*/ 8097 w 10000"/>
                <a:gd name="connsiteY7" fmla="*/ 7931 h 10000"/>
                <a:gd name="connsiteX8" fmla="*/ 10000 w 10000"/>
                <a:gd name="connsiteY8" fmla="*/ 10000 h 10000"/>
                <a:gd name="connsiteX0" fmla="*/ 0 w 9892"/>
                <a:gd name="connsiteY0" fmla="*/ 0 h 9738"/>
                <a:gd name="connsiteX1" fmla="*/ 679 w 9892"/>
                <a:gd name="connsiteY1" fmla="*/ 334 h 9738"/>
                <a:gd name="connsiteX2" fmla="*/ 1459 w 9892"/>
                <a:gd name="connsiteY2" fmla="*/ 1698 h 9738"/>
                <a:gd name="connsiteX3" fmla="*/ 2583 w 9892"/>
                <a:gd name="connsiteY3" fmla="*/ 5295 h 9738"/>
                <a:gd name="connsiteX4" fmla="*/ 3353 w 9892"/>
                <a:gd name="connsiteY4" fmla="*/ 6432 h 9738"/>
                <a:gd name="connsiteX5" fmla="*/ 4750 w 9892"/>
                <a:gd name="connsiteY5" fmla="*/ 5189 h 9738"/>
                <a:gd name="connsiteX6" fmla="*/ 6053 w 9892"/>
                <a:gd name="connsiteY6" fmla="*/ 6927 h 9738"/>
                <a:gd name="connsiteX7" fmla="*/ 7989 w 9892"/>
                <a:gd name="connsiteY7" fmla="*/ 7669 h 9738"/>
                <a:gd name="connsiteX8" fmla="*/ 9892 w 9892"/>
                <a:gd name="connsiteY8" fmla="*/ 9738 h 9738"/>
                <a:gd name="connsiteX0" fmla="*/ 0 w 10000"/>
                <a:gd name="connsiteY0" fmla="*/ 63 h 10063"/>
                <a:gd name="connsiteX1" fmla="*/ 642 w 10000"/>
                <a:gd name="connsiteY1" fmla="*/ 291 h 10063"/>
                <a:gd name="connsiteX2" fmla="*/ 1475 w 10000"/>
                <a:gd name="connsiteY2" fmla="*/ 1807 h 10063"/>
                <a:gd name="connsiteX3" fmla="*/ 2611 w 10000"/>
                <a:gd name="connsiteY3" fmla="*/ 5500 h 10063"/>
                <a:gd name="connsiteX4" fmla="*/ 3390 w 10000"/>
                <a:gd name="connsiteY4" fmla="*/ 6668 h 10063"/>
                <a:gd name="connsiteX5" fmla="*/ 4802 w 10000"/>
                <a:gd name="connsiteY5" fmla="*/ 5392 h 10063"/>
                <a:gd name="connsiteX6" fmla="*/ 6119 w 10000"/>
                <a:gd name="connsiteY6" fmla="*/ 7176 h 10063"/>
                <a:gd name="connsiteX7" fmla="*/ 8076 w 10000"/>
                <a:gd name="connsiteY7" fmla="*/ 7938 h 10063"/>
                <a:gd name="connsiteX8" fmla="*/ 10000 w 10000"/>
                <a:gd name="connsiteY8" fmla="*/ 10063 h 1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63">
                  <a:moveTo>
                    <a:pt x="0" y="63"/>
                  </a:moveTo>
                  <a:cubicBezTo>
                    <a:pt x="110" y="210"/>
                    <a:pt x="397" y="0"/>
                    <a:pt x="642" y="291"/>
                  </a:cubicBezTo>
                  <a:cubicBezTo>
                    <a:pt x="888" y="582"/>
                    <a:pt x="1147" y="939"/>
                    <a:pt x="1475" y="1807"/>
                  </a:cubicBezTo>
                  <a:cubicBezTo>
                    <a:pt x="1803" y="2675"/>
                    <a:pt x="2292" y="4690"/>
                    <a:pt x="2611" y="5500"/>
                  </a:cubicBezTo>
                  <a:cubicBezTo>
                    <a:pt x="2931" y="6311"/>
                    <a:pt x="3025" y="6687"/>
                    <a:pt x="3390" y="6668"/>
                  </a:cubicBezTo>
                  <a:cubicBezTo>
                    <a:pt x="3755" y="6650"/>
                    <a:pt x="4339" y="4858"/>
                    <a:pt x="4802" y="5392"/>
                  </a:cubicBezTo>
                  <a:cubicBezTo>
                    <a:pt x="5220" y="5615"/>
                    <a:pt x="5924" y="6768"/>
                    <a:pt x="6119" y="7176"/>
                  </a:cubicBezTo>
                  <a:cubicBezTo>
                    <a:pt x="6315" y="7590"/>
                    <a:pt x="7430" y="7458"/>
                    <a:pt x="8076" y="7938"/>
                  </a:cubicBezTo>
                  <a:cubicBezTo>
                    <a:pt x="8723" y="8420"/>
                    <a:pt x="9629" y="9680"/>
                    <a:pt x="10000" y="10063"/>
                  </a:cubicBezTo>
                </a:path>
              </a:pathLst>
            </a:custGeom>
            <a:noFill/>
            <a:ln w="28575" cmpd="sng">
              <a:solidFill>
                <a:srgbClr val="FF0000"/>
              </a:solidFill>
              <a:round/>
              <a:headEnd/>
              <a:tailEnd/>
            </a:ln>
            <a:effectLst/>
          </p:spPr>
          <p:txBody>
            <a:bodyPr/>
            <a:lstStyle/>
            <a:p>
              <a:endParaRPr lang="en-US"/>
            </a:p>
          </p:txBody>
        </p:sp>
      </p:grpSp>
      <p:cxnSp>
        <p:nvCxnSpPr>
          <p:cNvPr id="127" name="Straight Connector 126"/>
          <p:cNvCxnSpPr/>
          <p:nvPr/>
        </p:nvCxnSpPr>
        <p:spPr bwMode="auto">
          <a:xfrm>
            <a:off x="7459664" y="5496756"/>
            <a:ext cx="798507"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29" name="Straight Arrow Connector 128"/>
          <p:cNvCxnSpPr/>
          <p:nvPr/>
        </p:nvCxnSpPr>
        <p:spPr bwMode="auto">
          <a:xfrm>
            <a:off x="8243882" y="5145891"/>
            <a:ext cx="0" cy="350034"/>
          </a:xfrm>
          <a:prstGeom prst="straightConnector1">
            <a:avLst/>
          </a:prstGeom>
          <a:solidFill>
            <a:schemeClr val="accent1"/>
          </a:solidFill>
          <a:ln w="9525" cap="flat" cmpd="sng" algn="ctr">
            <a:solidFill>
              <a:schemeClr val="tx1"/>
            </a:solidFill>
            <a:prstDash val="solid"/>
            <a:round/>
            <a:headEnd type="none" w="med" len="med"/>
            <a:tailEnd type="triangle" w="sm" len="sm"/>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1.94444E-6 -7.40741E-7 L 0.01423 -7.40741E-7 L -0.0198 -7.40741E-7 L 0.01406 0.00069 L -0.0198 -7.40741E-7 L 0.01423 0.00069 L -0.0198 0.00023 L 1.94444E-6 -7.40741E-7 Z " pathEditMode="relative" ptsTypes="AAAAAAAA">
                                      <p:cBhvr>
                                        <p:cTn id="74" dur="2000" fill="hold"/>
                                        <p:tgtEl>
                                          <p:spTgt spid="3"/>
                                        </p:tgtEl>
                                        <p:attrNameLst>
                                          <p:attrName>ppt_x</p:attrName>
                                          <p:attrName>ppt_y</p:attrName>
                                        </p:attrNameLst>
                                      </p:cBhvr>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2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8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2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2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2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9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0" grpId="0" animBg="1"/>
      <p:bldP spid="31" grpId="0" animBg="1"/>
      <p:bldP spid="44" grpId="0" animBg="1"/>
      <p:bldP spid="45" grpId="0" animBg="1"/>
      <p:bldP spid="46" grpId="0" animBg="1"/>
      <p:bldP spid="47" grpId="0" animBg="1"/>
      <p:bldP spid="85" grpId="0"/>
      <p:bldP spid="86" grpId="0"/>
      <p:bldP spid="87" grpId="0"/>
      <p:bldP spid="88" grpId="0"/>
      <p:bldP spid="13" grpId="0" animBg="1"/>
      <p:bldP spid="14" grpId="0" animBg="1"/>
      <p:bldP spid="18" grpId="0" animBg="1"/>
      <p:bldP spid="19" grpId="0" animBg="1"/>
      <p:bldP spid="52" grpId="0"/>
      <p:bldP spid="84" grpId="0"/>
      <p:bldP spid="106" grpId="0"/>
      <p:bldP spid="111" grpId="0"/>
      <p:bldP spid="7" grpId="0" animBg="1"/>
      <p:bldP spid="122" grpId="0"/>
      <p:bldP spid="9" grpId="0" animBg="1"/>
      <p:bldP spid="40" grpId="0" animBg="1"/>
      <p:bldP spid="42" grpId="0" animBg="1"/>
      <p:bldP spid="125" grpId="0" animBg="1"/>
      <p:bldP spid="128"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550863" y="2643461"/>
            <a:ext cx="7955463" cy="1723580"/>
          </a:xfrm>
          <a:prstGeom prst="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 name="Title 1"/>
          <p:cNvSpPr>
            <a:spLocks noGrp="1"/>
          </p:cNvSpPr>
          <p:nvPr>
            <p:ph type="title"/>
          </p:nvPr>
        </p:nvSpPr>
        <p:spPr/>
        <p:txBody>
          <a:bodyPr/>
          <a:lstStyle/>
          <a:p>
            <a:r>
              <a:rPr lang="en-US" dirty="0" smtClean="0"/>
              <a:t>JWST Systems Engineering</a:t>
            </a:r>
            <a:endParaRPr lang="en-US" dirty="0"/>
          </a:p>
        </p:txBody>
      </p:sp>
      <p:grpSp>
        <p:nvGrpSpPr>
          <p:cNvPr id="3" name="Group 68"/>
          <p:cNvGrpSpPr/>
          <p:nvPr/>
        </p:nvGrpSpPr>
        <p:grpSpPr>
          <a:xfrm>
            <a:off x="4492479" y="930875"/>
            <a:ext cx="3547941" cy="1376696"/>
            <a:chOff x="4492479" y="930875"/>
            <a:chExt cx="3547941" cy="1376696"/>
          </a:xfrm>
        </p:grpSpPr>
        <p:sp>
          <p:nvSpPr>
            <p:cNvPr id="8" name="TextBox 7"/>
            <p:cNvSpPr txBox="1"/>
            <p:nvPr/>
          </p:nvSpPr>
          <p:spPr>
            <a:xfrm>
              <a:off x="4492479" y="961773"/>
              <a:ext cx="2513830" cy="307777"/>
            </a:xfrm>
            <a:prstGeom prst="rect">
              <a:avLst/>
            </a:prstGeom>
            <a:noFill/>
          </p:spPr>
          <p:txBody>
            <a:bodyPr wrap="none" rtlCol="0">
              <a:spAutoFit/>
            </a:bodyPr>
            <a:lstStyle/>
            <a:p>
              <a:r>
                <a:rPr lang="en-US" sz="1400" dirty="0" smtClean="0"/>
                <a:t>Formulate Mission Requirements</a:t>
              </a:r>
              <a:endParaRPr lang="en-US" sz="1400" dirty="0"/>
            </a:p>
          </p:txBody>
        </p:sp>
        <p:sp>
          <p:nvSpPr>
            <p:cNvPr id="9" name="TextBox 8"/>
            <p:cNvSpPr txBox="1"/>
            <p:nvPr/>
          </p:nvSpPr>
          <p:spPr>
            <a:xfrm>
              <a:off x="4593540" y="1322211"/>
              <a:ext cx="1697901" cy="861774"/>
            </a:xfrm>
            <a:prstGeom prst="rect">
              <a:avLst/>
            </a:prstGeom>
            <a:noFill/>
          </p:spPr>
          <p:txBody>
            <a:bodyPr wrap="none" rtlCol="0">
              <a:spAutoFit/>
            </a:bodyPr>
            <a:lstStyle/>
            <a:p>
              <a:pPr>
                <a:buFont typeface="Arial" pitchFamily="34" charset="0"/>
                <a:buChar char="•"/>
              </a:pPr>
              <a:r>
                <a:rPr lang="en-US" dirty="0" smtClean="0"/>
                <a:t>Sensitivity</a:t>
              </a:r>
            </a:p>
            <a:p>
              <a:pPr>
                <a:buFont typeface="Arial" pitchFamily="34" charset="0"/>
                <a:buChar char="•"/>
              </a:pPr>
              <a:r>
                <a:rPr lang="en-US" dirty="0" smtClean="0"/>
                <a:t>Image Quality and Resolution</a:t>
              </a:r>
            </a:p>
            <a:p>
              <a:pPr>
                <a:buFont typeface="Arial" pitchFamily="34" charset="0"/>
                <a:buChar char="•"/>
              </a:pPr>
              <a:r>
                <a:rPr lang="en-US" dirty="0" smtClean="0"/>
                <a:t>Field Of View</a:t>
              </a:r>
            </a:p>
            <a:p>
              <a:pPr>
                <a:buFont typeface="Arial" pitchFamily="34" charset="0"/>
                <a:buChar char="•"/>
              </a:pPr>
              <a:r>
                <a:rPr lang="en-US" dirty="0" smtClean="0"/>
                <a:t>Data Throughput</a:t>
              </a:r>
            </a:p>
            <a:p>
              <a:pPr>
                <a:buFont typeface="Arial" pitchFamily="34" charset="0"/>
                <a:buChar char="•"/>
              </a:pPr>
              <a:r>
                <a:rPr lang="en-US" dirty="0" smtClean="0"/>
                <a:t>Observing Efficiency</a:t>
              </a:r>
            </a:p>
          </p:txBody>
        </p:sp>
        <p:pic>
          <p:nvPicPr>
            <p:cNvPr id="10" name="Picture 2"/>
            <p:cNvPicPr>
              <a:picLocks noChangeAspect="1" noChangeArrowheads="1"/>
            </p:cNvPicPr>
            <p:nvPr/>
          </p:nvPicPr>
          <p:blipFill>
            <a:blip r:embed="rId2" cstate="print"/>
            <a:srcRect/>
            <a:stretch>
              <a:fillRect/>
            </a:stretch>
          </p:blipFill>
          <p:spPr bwMode="auto">
            <a:xfrm>
              <a:off x="6998829" y="1108147"/>
              <a:ext cx="859859" cy="1127745"/>
            </a:xfrm>
            <a:prstGeom prst="rect">
              <a:avLst/>
            </a:prstGeom>
            <a:noFill/>
            <a:ln w="9525">
              <a:solidFill>
                <a:schemeClr val="tx1"/>
              </a:solidFill>
              <a:miter lim="800000"/>
              <a:headEnd/>
              <a:tailEnd/>
            </a:ln>
            <a:effectLst/>
          </p:spPr>
        </p:pic>
        <p:sp>
          <p:nvSpPr>
            <p:cNvPr id="11" name="Rectangle 10"/>
            <p:cNvSpPr/>
            <p:nvPr/>
          </p:nvSpPr>
          <p:spPr bwMode="auto">
            <a:xfrm>
              <a:off x="4526561" y="930875"/>
              <a:ext cx="3513859" cy="137669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7" name="Group 72"/>
          <p:cNvGrpSpPr/>
          <p:nvPr/>
        </p:nvGrpSpPr>
        <p:grpSpPr>
          <a:xfrm>
            <a:off x="5573110" y="4737538"/>
            <a:ext cx="3128947" cy="1844565"/>
            <a:chOff x="5573110" y="4737538"/>
            <a:chExt cx="3128947" cy="1844565"/>
          </a:xfrm>
        </p:grpSpPr>
        <p:pic>
          <p:nvPicPr>
            <p:cNvPr id="17" name="Picture 36" descr="ABL"/>
            <p:cNvPicPr>
              <a:picLocks noChangeAspect="1" noChangeArrowheads="1"/>
            </p:cNvPicPr>
            <p:nvPr/>
          </p:nvPicPr>
          <p:blipFill>
            <a:blip r:embed="rId3" cstate="print"/>
            <a:srcRect/>
            <a:stretch>
              <a:fillRect/>
            </a:stretch>
          </p:blipFill>
          <p:spPr bwMode="auto">
            <a:xfrm>
              <a:off x="7559566" y="4769783"/>
              <a:ext cx="1100484" cy="1731141"/>
            </a:xfrm>
            <a:prstGeom prst="rect">
              <a:avLst/>
            </a:prstGeom>
            <a:noFill/>
            <a:ln w="9525">
              <a:noFill/>
              <a:miter lim="800000"/>
              <a:headEnd type="none" w="sm" len="sm"/>
              <a:tailEnd type="none" w="lg" len="lg"/>
            </a:ln>
          </p:spPr>
        </p:pic>
        <p:pic>
          <p:nvPicPr>
            <p:cNvPr id="18" name="Picture 85"/>
            <p:cNvPicPr>
              <a:picLocks noChangeAspect="1" noChangeArrowheads="1"/>
            </p:cNvPicPr>
            <p:nvPr/>
          </p:nvPicPr>
          <p:blipFill>
            <a:blip r:embed="rId4" cstate="print"/>
            <a:srcRect l="18124" t="3125" r="17500" b="9375"/>
            <a:stretch>
              <a:fillRect/>
            </a:stretch>
          </p:blipFill>
          <p:spPr bwMode="auto">
            <a:xfrm>
              <a:off x="6777550" y="5336627"/>
              <a:ext cx="840165" cy="912757"/>
            </a:xfrm>
            <a:prstGeom prst="rect">
              <a:avLst/>
            </a:prstGeom>
            <a:noFill/>
            <a:ln w="9525">
              <a:noFill/>
              <a:miter lim="800000"/>
              <a:headEnd/>
              <a:tailEnd/>
            </a:ln>
            <a:effectLst/>
          </p:spPr>
        </p:pic>
        <p:pic>
          <p:nvPicPr>
            <p:cNvPr id="19" name="Picture 13" descr="JWST Color Square"/>
            <p:cNvPicPr>
              <a:picLocks noChangeAspect="1" noChangeArrowheads="1"/>
            </p:cNvPicPr>
            <p:nvPr/>
          </p:nvPicPr>
          <p:blipFill>
            <a:blip r:embed="rId5" cstate="print"/>
            <a:srcRect/>
            <a:stretch>
              <a:fillRect/>
            </a:stretch>
          </p:blipFill>
          <p:spPr bwMode="auto">
            <a:xfrm>
              <a:off x="5612523" y="5350926"/>
              <a:ext cx="1090227" cy="898930"/>
            </a:xfrm>
            <a:prstGeom prst="rect">
              <a:avLst/>
            </a:prstGeom>
            <a:noFill/>
            <a:ln w="9525">
              <a:noFill/>
              <a:miter lim="800000"/>
              <a:headEnd/>
              <a:tailEnd/>
            </a:ln>
            <a:effectLst/>
          </p:spPr>
        </p:pic>
        <p:sp>
          <p:nvSpPr>
            <p:cNvPr id="20" name="TextBox 19"/>
            <p:cNvSpPr txBox="1"/>
            <p:nvPr/>
          </p:nvSpPr>
          <p:spPr>
            <a:xfrm>
              <a:off x="5583842" y="4749664"/>
              <a:ext cx="1467005" cy="523220"/>
            </a:xfrm>
            <a:prstGeom prst="rect">
              <a:avLst/>
            </a:prstGeom>
            <a:noFill/>
          </p:spPr>
          <p:txBody>
            <a:bodyPr wrap="none" rtlCol="0">
              <a:spAutoFit/>
            </a:bodyPr>
            <a:lstStyle/>
            <a:p>
              <a:r>
                <a:rPr lang="en-US" sz="1400" dirty="0" smtClean="0"/>
                <a:t>Verification of the </a:t>
              </a:r>
            </a:p>
            <a:p>
              <a:r>
                <a:rPr lang="en-US" sz="1400" dirty="0" smtClean="0"/>
                <a:t>“As Built” System</a:t>
              </a:r>
              <a:endParaRPr lang="en-US" sz="1400" dirty="0"/>
            </a:p>
          </p:txBody>
        </p:sp>
        <p:sp>
          <p:nvSpPr>
            <p:cNvPr id="21" name="Rectangle 20"/>
            <p:cNvSpPr/>
            <p:nvPr/>
          </p:nvSpPr>
          <p:spPr bwMode="auto">
            <a:xfrm>
              <a:off x="5573110" y="4737538"/>
              <a:ext cx="3128947" cy="184456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31" name="Flowchart: Document 30"/>
          <p:cNvSpPr/>
          <p:nvPr/>
        </p:nvSpPr>
        <p:spPr bwMode="auto">
          <a:xfrm>
            <a:off x="7428394" y="2969300"/>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2" name="TextBox 31"/>
          <p:cNvSpPr txBox="1"/>
          <p:nvPr/>
        </p:nvSpPr>
        <p:spPr>
          <a:xfrm>
            <a:off x="7416357" y="2976563"/>
            <a:ext cx="808235" cy="246221"/>
          </a:xfrm>
          <a:prstGeom prst="rect">
            <a:avLst/>
          </a:prstGeom>
          <a:noFill/>
        </p:spPr>
        <p:txBody>
          <a:bodyPr wrap="none" rtlCol="0">
            <a:spAutoFit/>
          </a:bodyPr>
          <a:lstStyle/>
          <a:p>
            <a:r>
              <a:rPr lang="en-US" dirty="0" smtClean="0"/>
              <a:t>WFE Budget</a:t>
            </a:r>
            <a:endParaRPr lang="en-US" dirty="0"/>
          </a:p>
        </p:txBody>
      </p:sp>
      <p:sp>
        <p:nvSpPr>
          <p:cNvPr id="29" name="Flowchart: Document 28"/>
          <p:cNvSpPr/>
          <p:nvPr/>
        </p:nvSpPr>
        <p:spPr bwMode="auto">
          <a:xfrm>
            <a:off x="7178839" y="3225916"/>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3" name="TextBox 12"/>
          <p:cNvSpPr txBox="1"/>
          <p:nvPr/>
        </p:nvSpPr>
        <p:spPr>
          <a:xfrm>
            <a:off x="574927" y="2649729"/>
            <a:ext cx="979755" cy="523220"/>
          </a:xfrm>
          <a:prstGeom prst="rect">
            <a:avLst/>
          </a:prstGeom>
          <a:noFill/>
        </p:spPr>
        <p:txBody>
          <a:bodyPr wrap="none" rtlCol="0">
            <a:spAutoFit/>
          </a:bodyPr>
          <a:lstStyle/>
          <a:p>
            <a:r>
              <a:rPr lang="en-US" sz="1400" dirty="0" smtClean="0"/>
              <a:t>Design the </a:t>
            </a:r>
          </a:p>
          <a:p>
            <a:r>
              <a:rPr lang="en-US" sz="1400" dirty="0" smtClean="0"/>
              <a:t>System</a:t>
            </a:r>
            <a:endParaRPr lang="en-US" sz="1400" dirty="0"/>
          </a:p>
        </p:txBody>
      </p:sp>
      <p:pic>
        <p:nvPicPr>
          <p:cNvPr id="15" name="Picture 4"/>
          <p:cNvPicPr>
            <a:picLocks noChangeAspect="1" noChangeArrowheads="1"/>
          </p:cNvPicPr>
          <p:nvPr/>
        </p:nvPicPr>
        <p:blipFill>
          <a:blip r:embed="rId6" cstate="print"/>
          <a:srcRect/>
          <a:stretch>
            <a:fillRect/>
          </a:stretch>
        </p:blipFill>
        <p:spPr bwMode="auto">
          <a:xfrm>
            <a:off x="1282383" y="2770461"/>
            <a:ext cx="3362135" cy="1521954"/>
          </a:xfrm>
          <a:prstGeom prst="rect">
            <a:avLst/>
          </a:prstGeom>
          <a:noFill/>
          <a:ln w="9525">
            <a:noFill/>
            <a:miter lim="800000"/>
            <a:headEnd/>
            <a:tailEnd/>
          </a:ln>
          <a:effectLst/>
        </p:spPr>
      </p:pic>
      <p:pic>
        <p:nvPicPr>
          <p:cNvPr id="428034" name="Picture 2"/>
          <p:cNvPicPr>
            <a:picLocks noChangeAspect="1" noChangeArrowheads="1"/>
          </p:cNvPicPr>
          <p:nvPr/>
        </p:nvPicPr>
        <p:blipFill>
          <a:blip r:embed="rId7" cstate="print"/>
          <a:srcRect/>
          <a:stretch>
            <a:fillRect/>
          </a:stretch>
        </p:blipFill>
        <p:spPr bwMode="auto">
          <a:xfrm>
            <a:off x="4776530" y="2790953"/>
            <a:ext cx="2153653" cy="1438130"/>
          </a:xfrm>
          <a:prstGeom prst="rect">
            <a:avLst/>
          </a:prstGeom>
          <a:noFill/>
          <a:ln w="9525">
            <a:solidFill>
              <a:schemeClr val="tx1"/>
            </a:solidFill>
            <a:miter lim="800000"/>
            <a:headEnd/>
            <a:tailEnd/>
          </a:ln>
          <a:effectLst/>
        </p:spPr>
      </p:pic>
      <p:sp>
        <p:nvSpPr>
          <p:cNvPr id="27" name="Flowchart: Document 26"/>
          <p:cNvSpPr/>
          <p:nvPr/>
        </p:nvSpPr>
        <p:spPr bwMode="auto">
          <a:xfrm>
            <a:off x="7062526" y="3474439"/>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8" name="TextBox 27"/>
          <p:cNvSpPr txBox="1"/>
          <p:nvPr/>
        </p:nvSpPr>
        <p:spPr>
          <a:xfrm>
            <a:off x="7050489" y="3481702"/>
            <a:ext cx="835485" cy="246221"/>
          </a:xfrm>
          <a:prstGeom prst="rect">
            <a:avLst/>
          </a:prstGeom>
          <a:noFill/>
        </p:spPr>
        <p:txBody>
          <a:bodyPr wrap="none" rtlCol="0">
            <a:spAutoFit/>
          </a:bodyPr>
          <a:lstStyle/>
          <a:p>
            <a:r>
              <a:rPr lang="en-US" dirty="0" smtClean="0"/>
              <a:t>Mass Budget</a:t>
            </a:r>
            <a:endParaRPr lang="en-US" dirty="0"/>
          </a:p>
        </p:txBody>
      </p:sp>
      <p:sp>
        <p:nvSpPr>
          <p:cNvPr id="30" name="TextBox 29"/>
          <p:cNvSpPr txBox="1"/>
          <p:nvPr/>
        </p:nvSpPr>
        <p:spPr>
          <a:xfrm>
            <a:off x="7166802" y="3233179"/>
            <a:ext cx="889987" cy="246221"/>
          </a:xfrm>
          <a:prstGeom prst="rect">
            <a:avLst/>
          </a:prstGeom>
          <a:noFill/>
        </p:spPr>
        <p:txBody>
          <a:bodyPr wrap="none" rtlCol="0">
            <a:spAutoFit/>
          </a:bodyPr>
          <a:lstStyle/>
          <a:p>
            <a:r>
              <a:rPr lang="en-US" dirty="0" smtClean="0"/>
              <a:t>Power Budget</a:t>
            </a:r>
            <a:endParaRPr lang="en-US" dirty="0"/>
          </a:p>
        </p:txBody>
      </p:sp>
      <p:grpSp>
        <p:nvGrpSpPr>
          <p:cNvPr id="16" name="Group 70"/>
          <p:cNvGrpSpPr/>
          <p:nvPr/>
        </p:nvGrpSpPr>
        <p:grpSpPr>
          <a:xfrm>
            <a:off x="550863" y="4761186"/>
            <a:ext cx="2417762" cy="1757855"/>
            <a:chOff x="550863" y="4761186"/>
            <a:chExt cx="2417762" cy="1757855"/>
          </a:xfrm>
        </p:grpSpPr>
        <p:pic>
          <p:nvPicPr>
            <p:cNvPr id="25" name="Picture 17" descr="V:\HC23\CDRmodel_2.jpg"/>
            <p:cNvPicPr>
              <a:picLocks noChangeAspect="1" noChangeArrowheads="1"/>
            </p:cNvPicPr>
            <p:nvPr/>
          </p:nvPicPr>
          <p:blipFill>
            <a:blip r:embed="rId8" cstate="print"/>
            <a:srcRect r="58" b="30"/>
            <a:stretch>
              <a:fillRect/>
            </a:stretch>
          </p:blipFill>
          <p:spPr bwMode="auto">
            <a:xfrm>
              <a:off x="1954055" y="5411522"/>
              <a:ext cx="801185" cy="771379"/>
            </a:xfrm>
            <a:prstGeom prst="rect">
              <a:avLst/>
            </a:prstGeom>
            <a:noFill/>
            <a:ln w="9525">
              <a:noFill/>
              <a:miter lim="800000"/>
              <a:headEnd/>
              <a:tailEnd/>
            </a:ln>
          </p:spPr>
        </p:pic>
        <p:pic>
          <p:nvPicPr>
            <p:cNvPr id="33" name="Picture 4"/>
            <p:cNvPicPr>
              <a:picLocks noChangeAspect="1" noChangeArrowheads="1"/>
            </p:cNvPicPr>
            <p:nvPr/>
          </p:nvPicPr>
          <p:blipFill>
            <a:blip r:embed="rId9" cstate="print"/>
            <a:srcRect/>
            <a:stretch>
              <a:fillRect/>
            </a:stretch>
          </p:blipFill>
          <p:spPr bwMode="auto">
            <a:xfrm>
              <a:off x="550863" y="5360015"/>
              <a:ext cx="1347955" cy="914292"/>
            </a:xfrm>
            <a:prstGeom prst="rect">
              <a:avLst/>
            </a:prstGeom>
            <a:noFill/>
            <a:ln w="9525">
              <a:noFill/>
              <a:miter lim="800000"/>
              <a:headEnd/>
              <a:tailEnd/>
            </a:ln>
          </p:spPr>
        </p:pic>
        <p:sp>
          <p:nvSpPr>
            <p:cNvPr id="34" name="TextBox 33"/>
            <p:cNvSpPr txBox="1"/>
            <p:nvPr/>
          </p:nvSpPr>
          <p:spPr>
            <a:xfrm>
              <a:off x="741857" y="4836686"/>
              <a:ext cx="2070888" cy="523220"/>
            </a:xfrm>
            <a:prstGeom prst="rect">
              <a:avLst/>
            </a:prstGeom>
            <a:noFill/>
          </p:spPr>
          <p:txBody>
            <a:bodyPr wrap="none" rtlCol="0">
              <a:spAutoFit/>
            </a:bodyPr>
            <a:lstStyle/>
            <a:p>
              <a:r>
                <a:rPr lang="en-US" sz="1400" dirty="0" smtClean="0"/>
                <a:t>Systems Analyses and </a:t>
              </a:r>
            </a:p>
            <a:p>
              <a:r>
                <a:rPr lang="en-US" sz="1400" dirty="0" smtClean="0"/>
                <a:t>Performance Assessments</a:t>
              </a:r>
              <a:endParaRPr lang="en-US" sz="1400" dirty="0"/>
            </a:p>
          </p:txBody>
        </p:sp>
        <p:sp>
          <p:nvSpPr>
            <p:cNvPr id="36" name="Rectangle 35"/>
            <p:cNvSpPr/>
            <p:nvPr/>
          </p:nvSpPr>
          <p:spPr bwMode="auto">
            <a:xfrm>
              <a:off x="550863" y="4761186"/>
              <a:ext cx="2417762" cy="175785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22" name="Group 71"/>
          <p:cNvGrpSpPr/>
          <p:nvPr/>
        </p:nvGrpSpPr>
        <p:grpSpPr>
          <a:xfrm>
            <a:off x="3160986" y="4716375"/>
            <a:ext cx="2175642" cy="1842080"/>
            <a:chOff x="3160986" y="4716375"/>
            <a:chExt cx="2175642" cy="1842080"/>
          </a:xfrm>
        </p:grpSpPr>
        <p:pic>
          <p:nvPicPr>
            <p:cNvPr id="23" name="Picture 5" descr="05-2136d"/>
            <p:cNvPicPr>
              <a:picLocks noChangeAspect="1" noChangeArrowheads="1"/>
            </p:cNvPicPr>
            <p:nvPr/>
          </p:nvPicPr>
          <p:blipFill>
            <a:blip r:embed="rId10" cstate="print"/>
            <a:srcRect/>
            <a:stretch>
              <a:fillRect/>
            </a:stretch>
          </p:blipFill>
          <p:spPr bwMode="auto">
            <a:xfrm>
              <a:off x="3425825" y="5385395"/>
              <a:ext cx="669905" cy="1031077"/>
            </a:xfrm>
            <a:prstGeom prst="rect">
              <a:avLst/>
            </a:prstGeom>
            <a:noFill/>
            <a:ln w="9525">
              <a:solidFill>
                <a:schemeClr val="tx1"/>
              </a:solidFill>
              <a:miter lim="800000"/>
              <a:headEnd/>
              <a:tailEnd/>
            </a:ln>
          </p:spPr>
        </p:pic>
        <p:pic>
          <p:nvPicPr>
            <p:cNvPr id="24" name="Picture 7" descr="1_3SSmembrane1 install.bmp"/>
            <p:cNvPicPr>
              <a:picLocks noChangeAspect="1"/>
            </p:cNvPicPr>
            <p:nvPr/>
          </p:nvPicPr>
          <p:blipFill>
            <a:blip r:embed="rId11" cstate="print"/>
            <a:srcRect l="16000" r="28799"/>
            <a:stretch>
              <a:fillRect/>
            </a:stretch>
          </p:blipFill>
          <p:spPr bwMode="auto">
            <a:xfrm>
              <a:off x="4285604" y="5217451"/>
              <a:ext cx="841664" cy="1248868"/>
            </a:xfrm>
            <a:prstGeom prst="rect">
              <a:avLst/>
            </a:prstGeom>
            <a:noFill/>
            <a:ln w="9525">
              <a:noFill/>
              <a:miter lim="800000"/>
              <a:headEnd/>
              <a:tailEnd/>
            </a:ln>
          </p:spPr>
        </p:pic>
        <p:sp>
          <p:nvSpPr>
            <p:cNvPr id="35" name="TextBox 34"/>
            <p:cNvSpPr txBox="1"/>
            <p:nvPr/>
          </p:nvSpPr>
          <p:spPr>
            <a:xfrm>
              <a:off x="3281441" y="4716375"/>
              <a:ext cx="2007729" cy="523220"/>
            </a:xfrm>
            <a:prstGeom prst="rect">
              <a:avLst/>
            </a:prstGeom>
            <a:noFill/>
          </p:spPr>
          <p:txBody>
            <a:bodyPr wrap="none" rtlCol="0">
              <a:spAutoFit/>
            </a:bodyPr>
            <a:lstStyle/>
            <a:p>
              <a:r>
                <a:rPr lang="en-US" sz="1400" dirty="0" smtClean="0"/>
                <a:t>Risk Management and</a:t>
              </a:r>
            </a:p>
            <a:p>
              <a:r>
                <a:rPr lang="en-US" sz="1400" dirty="0" smtClean="0"/>
                <a:t>Technology  Development</a:t>
              </a:r>
              <a:endParaRPr lang="en-US" sz="1400" dirty="0"/>
            </a:p>
          </p:txBody>
        </p:sp>
        <p:sp>
          <p:nvSpPr>
            <p:cNvPr id="37" name="Rectangle 36"/>
            <p:cNvSpPr/>
            <p:nvPr/>
          </p:nvSpPr>
          <p:spPr bwMode="auto">
            <a:xfrm>
              <a:off x="3160986" y="4753303"/>
              <a:ext cx="2175642" cy="1805152"/>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26" name="Group 46"/>
          <p:cNvGrpSpPr/>
          <p:nvPr/>
        </p:nvGrpSpPr>
        <p:grpSpPr>
          <a:xfrm>
            <a:off x="519331" y="873055"/>
            <a:ext cx="4007230" cy="1538883"/>
            <a:chOff x="519331" y="873055"/>
            <a:chExt cx="4007230" cy="1538883"/>
          </a:xfrm>
        </p:grpSpPr>
        <p:pic>
          <p:nvPicPr>
            <p:cNvPr id="4" name="Picture 17"/>
            <p:cNvPicPr>
              <a:picLocks noChangeArrowheads="1"/>
            </p:cNvPicPr>
            <p:nvPr/>
          </p:nvPicPr>
          <p:blipFill>
            <a:blip r:embed="rId12" cstate="print"/>
            <a:srcRect/>
            <a:stretch>
              <a:fillRect/>
            </a:stretch>
          </p:blipFill>
          <p:spPr bwMode="auto">
            <a:xfrm>
              <a:off x="2384980" y="1111779"/>
              <a:ext cx="1510189" cy="1008575"/>
            </a:xfrm>
            <a:prstGeom prst="rect">
              <a:avLst/>
            </a:prstGeom>
            <a:noFill/>
            <a:ln w="25400" cap="flat">
              <a:solidFill>
                <a:srgbClr val="FF0000"/>
              </a:solidFill>
              <a:prstDash val="solid"/>
              <a:miter lim="800000"/>
              <a:headEnd/>
              <a:tailEnd/>
            </a:ln>
          </p:spPr>
        </p:pic>
        <p:sp>
          <p:nvSpPr>
            <p:cNvPr id="5" name="TextBox 4"/>
            <p:cNvSpPr txBox="1"/>
            <p:nvPr/>
          </p:nvSpPr>
          <p:spPr>
            <a:xfrm>
              <a:off x="566961" y="873055"/>
              <a:ext cx="1606530" cy="1538883"/>
            </a:xfrm>
            <a:prstGeom prst="rect">
              <a:avLst/>
            </a:prstGeom>
            <a:noFill/>
          </p:spPr>
          <p:txBody>
            <a:bodyPr wrap="none" rtlCol="0">
              <a:spAutoFit/>
            </a:bodyPr>
            <a:lstStyle/>
            <a:p>
              <a:r>
                <a:rPr lang="en-US" sz="1400" dirty="0" smtClean="0"/>
                <a:t>Science Objective:</a:t>
              </a:r>
            </a:p>
            <a:p>
              <a:pPr marL="112713" indent="-112713">
                <a:buFont typeface="Wingdings" pitchFamily="2" charset="2"/>
                <a:buChar char="§"/>
              </a:pPr>
              <a:r>
                <a:rPr lang="en-US" dirty="0" smtClean="0"/>
                <a:t>Detect and Investigate </a:t>
              </a:r>
            </a:p>
            <a:p>
              <a:pPr marL="112713"/>
              <a:r>
                <a:rPr lang="en-US" dirty="0" smtClean="0"/>
                <a:t>the First Light Sources</a:t>
              </a:r>
            </a:p>
            <a:p>
              <a:pPr marL="112713" indent="-112713">
                <a:buFont typeface="Wingdings" pitchFamily="2" charset="2"/>
                <a:buChar char="§"/>
              </a:pPr>
              <a:r>
                <a:rPr lang="en-US" dirty="0" smtClean="0"/>
                <a:t>Study the Assembly of </a:t>
              </a:r>
            </a:p>
            <a:p>
              <a:pPr marL="112713" indent="1588"/>
              <a:r>
                <a:rPr lang="en-US" dirty="0" smtClean="0"/>
                <a:t>Galaxies Since First Light </a:t>
              </a:r>
            </a:p>
            <a:p>
              <a:pPr marL="112713" indent="-112713">
                <a:buFont typeface="Wingdings" pitchFamily="2" charset="2"/>
                <a:buChar char="§"/>
              </a:pPr>
              <a:r>
                <a:rPr lang="en-US" dirty="0" smtClean="0"/>
                <a:t>Study the Birth of Stars</a:t>
              </a:r>
            </a:p>
            <a:p>
              <a:pPr marL="112713" indent="-112713">
                <a:buFont typeface="Wingdings" pitchFamily="2" charset="2"/>
                <a:buChar char="§"/>
              </a:pPr>
              <a:r>
                <a:rPr lang="en-US" dirty="0" smtClean="0"/>
                <a:t>Study the evolution of</a:t>
              </a:r>
            </a:p>
            <a:p>
              <a:pPr marL="112713"/>
              <a:r>
                <a:rPr lang="en-US" dirty="0" smtClean="0"/>
                <a:t>Planetary Systems</a:t>
              </a:r>
            </a:p>
            <a:p>
              <a:endParaRPr lang="en-US" dirty="0"/>
            </a:p>
          </p:txBody>
        </p:sp>
        <p:sp>
          <p:nvSpPr>
            <p:cNvPr id="6" name="Rectangle 5"/>
            <p:cNvSpPr/>
            <p:nvPr/>
          </p:nvSpPr>
          <p:spPr bwMode="auto">
            <a:xfrm>
              <a:off x="519331" y="884837"/>
              <a:ext cx="3563937" cy="147011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45" name="Elbow Connector 44"/>
            <p:cNvCxnSpPr>
              <a:stCxn id="6" idx="3"/>
              <a:endCxn id="11" idx="1"/>
            </p:cNvCxnSpPr>
            <p:nvPr/>
          </p:nvCxnSpPr>
          <p:spPr bwMode="auto">
            <a:xfrm flipV="1">
              <a:off x="4083268" y="1619223"/>
              <a:ext cx="443293" cy="673"/>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w="med" len="med"/>
            </a:ln>
            <a:effectLst/>
          </p:spPr>
        </p:cxnSp>
      </p:grpSp>
      <p:cxnSp>
        <p:nvCxnSpPr>
          <p:cNvPr id="49" name="Elbow Connector 48"/>
          <p:cNvCxnSpPr>
            <a:stCxn id="11" idx="2"/>
            <a:endCxn id="14" idx="0"/>
          </p:cNvCxnSpPr>
          <p:nvPr/>
        </p:nvCxnSpPr>
        <p:spPr bwMode="auto">
          <a:xfrm rot="5400000">
            <a:off x="5238098" y="1598068"/>
            <a:ext cx="335890" cy="1754896"/>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51" name="Elbow Connector 50"/>
          <p:cNvCxnSpPr>
            <a:stCxn id="57" idx="2"/>
            <a:endCxn id="36" idx="0"/>
          </p:cNvCxnSpPr>
          <p:nvPr/>
        </p:nvCxnSpPr>
        <p:spPr bwMode="auto">
          <a:xfrm rot="10800000" flipV="1">
            <a:off x="1759744" y="4572000"/>
            <a:ext cx="2725544" cy="189185"/>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54" name="Elbow Connector 53"/>
          <p:cNvCxnSpPr>
            <a:stCxn id="57" idx="2"/>
            <a:endCxn id="37" idx="0"/>
          </p:cNvCxnSpPr>
          <p:nvPr/>
        </p:nvCxnSpPr>
        <p:spPr bwMode="auto">
          <a:xfrm rot="10800000" flipV="1">
            <a:off x="4248808" y="4572001"/>
            <a:ext cx="236481" cy="181302"/>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sp>
        <p:nvSpPr>
          <p:cNvPr id="57" name="Oval 56"/>
          <p:cNvSpPr/>
          <p:nvPr/>
        </p:nvSpPr>
        <p:spPr bwMode="auto">
          <a:xfrm>
            <a:off x="4485288" y="4532587"/>
            <a:ext cx="78828" cy="78828"/>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60" name="Elbow Connector 50"/>
          <p:cNvCxnSpPr>
            <a:stCxn id="57" idx="6"/>
            <a:endCxn id="21" idx="0"/>
          </p:cNvCxnSpPr>
          <p:nvPr/>
        </p:nvCxnSpPr>
        <p:spPr bwMode="auto">
          <a:xfrm>
            <a:off x="4564116" y="4572001"/>
            <a:ext cx="2573468" cy="165537"/>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67" name="Elbow Connector 66"/>
          <p:cNvCxnSpPr>
            <a:stCxn id="14" idx="2"/>
            <a:endCxn id="57" idx="0"/>
          </p:cNvCxnSpPr>
          <p:nvPr/>
        </p:nvCxnSpPr>
        <p:spPr bwMode="auto">
          <a:xfrm rot="5400000">
            <a:off x="4443876" y="4447868"/>
            <a:ext cx="165546" cy="3893"/>
          </a:xfrm>
          <a:prstGeom prst="bentConnector3">
            <a:avLst>
              <a:gd name="adj1" fmla="val 50000"/>
            </a:avLst>
          </a:prstGeom>
          <a:solidFill>
            <a:schemeClr val="accent1"/>
          </a:solidFill>
          <a:ln w="2857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JWST Systems Design</a:t>
            </a:r>
            <a:endParaRPr lang="en-US" dirty="0"/>
          </a:p>
        </p:txBody>
      </p:sp>
      <p:grpSp>
        <p:nvGrpSpPr>
          <p:cNvPr id="12" name="Group 69"/>
          <p:cNvGrpSpPr/>
          <p:nvPr/>
        </p:nvGrpSpPr>
        <p:grpSpPr>
          <a:xfrm>
            <a:off x="381530" y="1032098"/>
            <a:ext cx="7955463" cy="1723580"/>
            <a:chOff x="550863" y="2674993"/>
            <a:chExt cx="7955463" cy="1723580"/>
          </a:xfrm>
        </p:grpSpPr>
        <p:sp>
          <p:nvSpPr>
            <p:cNvPr id="31" name="Flowchart: Document 30"/>
            <p:cNvSpPr/>
            <p:nvPr/>
          </p:nvSpPr>
          <p:spPr bwMode="auto">
            <a:xfrm>
              <a:off x="7428394" y="3000832"/>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2" name="TextBox 31"/>
            <p:cNvSpPr txBox="1"/>
            <p:nvPr/>
          </p:nvSpPr>
          <p:spPr>
            <a:xfrm>
              <a:off x="7416357" y="3008095"/>
              <a:ext cx="808235" cy="246221"/>
            </a:xfrm>
            <a:prstGeom prst="rect">
              <a:avLst/>
            </a:prstGeom>
            <a:noFill/>
          </p:spPr>
          <p:txBody>
            <a:bodyPr wrap="none" rtlCol="0">
              <a:spAutoFit/>
            </a:bodyPr>
            <a:lstStyle/>
            <a:p>
              <a:r>
                <a:rPr lang="en-US" dirty="0" smtClean="0"/>
                <a:t>WFE Budget</a:t>
              </a:r>
              <a:endParaRPr lang="en-US" dirty="0"/>
            </a:p>
          </p:txBody>
        </p:sp>
        <p:sp>
          <p:nvSpPr>
            <p:cNvPr id="29" name="Flowchart: Document 28"/>
            <p:cNvSpPr/>
            <p:nvPr/>
          </p:nvSpPr>
          <p:spPr bwMode="auto">
            <a:xfrm>
              <a:off x="7178839" y="3257448"/>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3" name="TextBox 12"/>
            <p:cNvSpPr txBox="1"/>
            <p:nvPr/>
          </p:nvSpPr>
          <p:spPr>
            <a:xfrm>
              <a:off x="574927" y="2681261"/>
              <a:ext cx="979755" cy="523220"/>
            </a:xfrm>
            <a:prstGeom prst="rect">
              <a:avLst/>
            </a:prstGeom>
            <a:noFill/>
          </p:spPr>
          <p:txBody>
            <a:bodyPr wrap="none" rtlCol="0">
              <a:spAutoFit/>
            </a:bodyPr>
            <a:lstStyle/>
            <a:p>
              <a:r>
                <a:rPr lang="en-US" sz="1400" dirty="0" smtClean="0"/>
                <a:t>Design the </a:t>
              </a:r>
            </a:p>
            <a:p>
              <a:r>
                <a:rPr lang="en-US" sz="1400" dirty="0" smtClean="0"/>
                <a:t>System</a:t>
              </a:r>
              <a:endParaRPr lang="en-US" sz="1400" dirty="0"/>
            </a:p>
          </p:txBody>
        </p:sp>
        <p:sp>
          <p:nvSpPr>
            <p:cNvPr id="14" name="Rectangle 13"/>
            <p:cNvSpPr/>
            <p:nvPr/>
          </p:nvSpPr>
          <p:spPr bwMode="auto">
            <a:xfrm>
              <a:off x="550863" y="2674993"/>
              <a:ext cx="7955463" cy="172358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pic>
          <p:nvPicPr>
            <p:cNvPr id="15" name="Picture 4"/>
            <p:cNvPicPr>
              <a:picLocks noChangeAspect="1" noChangeArrowheads="1"/>
            </p:cNvPicPr>
            <p:nvPr/>
          </p:nvPicPr>
          <p:blipFill>
            <a:blip r:embed="rId2" cstate="print"/>
            <a:srcRect/>
            <a:stretch>
              <a:fillRect/>
            </a:stretch>
          </p:blipFill>
          <p:spPr bwMode="auto">
            <a:xfrm>
              <a:off x="1282383" y="2801993"/>
              <a:ext cx="3362135" cy="1521954"/>
            </a:xfrm>
            <a:prstGeom prst="rect">
              <a:avLst/>
            </a:prstGeom>
            <a:noFill/>
            <a:ln w="9525">
              <a:noFill/>
              <a:miter lim="800000"/>
              <a:headEnd/>
              <a:tailEnd/>
            </a:ln>
            <a:effectLst/>
          </p:spPr>
        </p:pic>
        <p:pic>
          <p:nvPicPr>
            <p:cNvPr id="428034" name="Picture 2"/>
            <p:cNvPicPr>
              <a:picLocks noChangeAspect="1" noChangeArrowheads="1"/>
            </p:cNvPicPr>
            <p:nvPr/>
          </p:nvPicPr>
          <p:blipFill>
            <a:blip r:embed="rId3" cstate="print"/>
            <a:srcRect/>
            <a:stretch>
              <a:fillRect/>
            </a:stretch>
          </p:blipFill>
          <p:spPr bwMode="auto">
            <a:xfrm>
              <a:off x="4776530" y="2822485"/>
              <a:ext cx="2153653" cy="1438130"/>
            </a:xfrm>
            <a:prstGeom prst="rect">
              <a:avLst/>
            </a:prstGeom>
            <a:noFill/>
            <a:ln w="9525">
              <a:solidFill>
                <a:schemeClr val="tx1"/>
              </a:solidFill>
              <a:miter lim="800000"/>
              <a:headEnd/>
              <a:tailEnd/>
            </a:ln>
            <a:effectLst/>
          </p:spPr>
        </p:pic>
        <p:sp>
          <p:nvSpPr>
            <p:cNvPr id="27" name="Flowchart: Document 26"/>
            <p:cNvSpPr/>
            <p:nvPr/>
          </p:nvSpPr>
          <p:spPr bwMode="auto">
            <a:xfrm>
              <a:off x="7062526" y="3505971"/>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8" name="TextBox 27"/>
            <p:cNvSpPr txBox="1"/>
            <p:nvPr/>
          </p:nvSpPr>
          <p:spPr>
            <a:xfrm>
              <a:off x="7050489" y="3513234"/>
              <a:ext cx="835485" cy="246221"/>
            </a:xfrm>
            <a:prstGeom prst="rect">
              <a:avLst/>
            </a:prstGeom>
            <a:noFill/>
          </p:spPr>
          <p:txBody>
            <a:bodyPr wrap="none" rtlCol="0">
              <a:spAutoFit/>
            </a:bodyPr>
            <a:lstStyle/>
            <a:p>
              <a:r>
                <a:rPr lang="en-US" dirty="0" smtClean="0"/>
                <a:t>Mass Budget</a:t>
              </a:r>
              <a:endParaRPr lang="en-US" dirty="0"/>
            </a:p>
          </p:txBody>
        </p:sp>
        <p:sp>
          <p:nvSpPr>
            <p:cNvPr id="30" name="TextBox 29"/>
            <p:cNvSpPr txBox="1"/>
            <p:nvPr/>
          </p:nvSpPr>
          <p:spPr>
            <a:xfrm>
              <a:off x="7166802" y="3264711"/>
              <a:ext cx="889987" cy="246221"/>
            </a:xfrm>
            <a:prstGeom prst="rect">
              <a:avLst/>
            </a:prstGeom>
            <a:noFill/>
          </p:spPr>
          <p:txBody>
            <a:bodyPr wrap="none" rtlCol="0">
              <a:spAutoFit/>
            </a:bodyPr>
            <a:lstStyle/>
            <a:p>
              <a:r>
                <a:rPr lang="en-US" dirty="0" smtClean="0"/>
                <a:t>Power Budget</a:t>
              </a:r>
              <a:endParaRPr lang="en-US" dirty="0"/>
            </a:p>
          </p:txBody>
        </p:sp>
      </p:grpSp>
      <p:sp>
        <p:nvSpPr>
          <p:cNvPr id="46" name="Content Placeholder 2"/>
          <p:cNvSpPr txBox="1">
            <a:spLocks/>
          </p:cNvSpPr>
          <p:nvPr/>
        </p:nvSpPr>
        <p:spPr>
          <a:xfrm>
            <a:off x="232657" y="2968536"/>
            <a:ext cx="8796337" cy="3296798"/>
          </a:xfrm>
          <a:prstGeom prst="rect">
            <a:avLst/>
          </a:prstGeom>
        </p:spPr>
        <p:txBody>
          <a:bodyPr/>
          <a:lstStyle/>
          <a:p>
            <a:pPr marL="342900" indent="-342900">
              <a:spcBef>
                <a:spcPct val="20000"/>
              </a:spcBef>
              <a:spcAft>
                <a:spcPct val="40000"/>
              </a:spcAft>
              <a:buClr>
                <a:srgbClr val="BB0018"/>
              </a:buClr>
              <a:buFont typeface="Wingdings" pitchFamily="2" charset="2"/>
              <a:buChar char="l"/>
            </a:pPr>
            <a:r>
              <a:rPr lang="en-US" sz="1600" dirty="0" smtClean="0">
                <a:latin typeface="+mn-lt"/>
              </a:rPr>
              <a:t>Systems design involves establishing system elements, decomposing and allocating requirements to them, defining their functions, interactions and interfaces, and allocating system and resources.  The products of system design are:</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Hierarchical Diagrams</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Functional Flow Diagrams and Operations Concepts</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System Schematics and Data Flow Diagrams</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Resource and Performance Budgets</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Element and Subsystem Specifications and Interface Requirements Documents</a:t>
            </a:r>
          </a:p>
          <a:p>
            <a:pPr marL="342900" indent="-342900">
              <a:spcBef>
                <a:spcPct val="20000"/>
              </a:spcBef>
              <a:spcAft>
                <a:spcPct val="40000"/>
              </a:spcAft>
              <a:buClr>
                <a:srgbClr val="BB0018"/>
              </a:buClr>
              <a:buFont typeface="Wingdings" pitchFamily="2" charset="2"/>
              <a:buChar char="l"/>
            </a:pPr>
            <a:r>
              <a:rPr lang="en-US" sz="1600" dirty="0" smtClean="0">
                <a:latin typeface="+mn-lt"/>
              </a:rPr>
              <a:t>These products are generated by iterations of parametric and trade studies.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Oval 2"/>
          <p:cNvSpPr>
            <a:spLocks noChangeAspect="1" noChangeArrowheads="1"/>
          </p:cNvSpPr>
          <p:nvPr/>
        </p:nvSpPr>
        <p:spPr bwMode="auto">
          <a:xfrm>
            <a:off x="2692400" y="5781675"/>
            <a:ext cx="55563" cy="55563"/>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377859" name="Oval 3"/>
          <p:cNvSpPr>
            <a:spLocks noChangeAspect="1" noChangeArrowheads="1"/>
          </p:cNvSpPr>
          <p:nvPr/>
        </p:nvSpPr>
        <p:spPr bwMode="auto">
          <a:xfrm>
            <a:off x="5467350" y="1911350"/>
            <a:ext cx="55563" cy="55563"/>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377860" name="Oval 4"/>
          <p:cNvSpPr>
            <a:spLocks noChangeAspect="1" noChangeArrowheads="1"/>
          </p:cNvSpPr>
          <p:nvPr/>
        </p:nvSpPr>
        <p:spPr bwMode="auto">
          <a:xfrm>
            <a:off x="2590800" y="1916113"/>
            <a:ext cx="55563" cy="55562"/>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377861" name="Oval 5"/>
          <p:cNvSpPr>
            <a:spLocks noChangeAspect="1" noChangeArrowheads="1"/>
          </p:cNvSpPr>
          <p:nvPr/>
        </p:nvSpPr>
        <p:spPr bwMode="auto">
          <a:xfrm>
            <a:off x="503238" y="1947863"/>
            <a:ext cx="55562" cy="55562"/>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377862" name="Rectangle 6"/>
          <p:cNvSpPr>
            <a:spLocks noGrp="1" noChangeArrowheads="1"/>
          </p:cNvSpPr>
          <p:nvPr>
            <p:ph type="title"/>
          </p:nvPr>
        </p:nvSpPr>
        <p:spPr/>
        <p:txBody>
          <a:bodyPr/>
          <a:lstStyle/>
          <a:p>
            <a:r>
              <a:rPr lang="en-US"/>
              <a:t>System Hierarchy</a:t>
            </a:r>
          </a:p>
        </p:txBody>
      </p:sp>
      <p:sp>
        <p:nvSpPr>
          <p:cNvPr id="377863" name="Text Box 7"/>
          <p:cNvSpPr txBox="1">
            <a:spLocks noChangeArrowheads="1"/>
          </p:cNvSpPr>
          <p:nvPr/>
        </p:nvSpPr>
        <p:spPr bwMode="auto">
          <a:xfrm>
            <a:off x="2271713" y="858838"/>
            <a:ext cx="4013200" cy="406400"/>
          </a:xfrm>
          <a:prstGeom prst="rect">
            <a:avLst/>
          </a:prstGeom>
          <a:solidFill>
            <a:srgbClr val="00CCFF"/>
          </a:solidFill>
          <a:ln w="9525">
            <a:solidFill>
              <a:schemeClr val="tx1"/>
            </a:solidFill>
            <a:miter lim="800000"/>
            <a:headEnd/>
            <a:tailEnd/>
          </a:ln>
          <a:effectLst/>
        </p:spPr>
        <p:txBody>
          <a:bodyPr wrap="none">
            <a:spAutoFit/>
          </a:bodyPr>
          <a:lstStyle/>
          <a:p>
            <a:r>
              <a:rPr lang="en-US" sz="2000" b="1"/>
              <a:t>James Webb Space Telescope System</a:t>
            </a:r>
          </a:p>
        </p:txBody>
      </p:sp>
      <p:sp>
        <p:nvSpPr>
          <p:cNvPr id="377864" name="Oval 8"/>
          <p:cNvSpPr>
            <a:spLocks noChangeAspect="1" noChangeArrowheads="1"/>
          </p:cNvSpPr>
          <p:nvPr/>
        </p:nvSpPr>
        <p:spPr bwMode="auto">
          <a:xfrm>
            <a:off x="4256088" y="1398588"/>
            <a:ext cx="55562" cy="55562"/>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377865" name="Text Box 9"/>
          <p:cNvSpPr txBox="1">
            <a:spLocks noChangeArrowheads="1"/>
          </p:cNvSpPr>
          <p:nvPr/>
        </p:nvSpPr>
        <p:spPr bwMode="auto">
          <a:xfrm>
            <a:off x="469900" y="1622425"/>
            <a:ext cx="1704975" cy="376238"/>
          </a:xfrm>
          <a:prstGeom prst="rect">
            <a:avLst/>
          </a:prstGeom>
          <a:solidFill>
            <a:srgbClr val="CC99FF"/>
          </a:solidFill>
          <a:ln w="9525">
            <a:solidFill>
              <a:schemeClr val="tx1"/>
            </a:solidFill>
            <a:miter lim="800000"/>
            <a:headEnd/>
            <a:tailEnd/>
          </a:ln>
          <a:effectLst/>
        </p:spPr>
        <p:txBody>
          <a:bodyPr wrap="none">
            <a:spAutoFit/>
          </a:bodyPr>
          <a:lstStyle/>
          <a:p>
            <a:r>
              <a:rPr lang="en-US" sz="1800" b="1"/>
              <a:t>Launch Segment</a:t>
            </a:r>
          </a:p>
        </p:txBody>
      </p:sp>
      <p:sp>
        <p:nvSpPr>
          <p:cNvPr id="377866" name="Text Box 10"/>
          <p:cNvSpPr txBox="1">
            <a:spLocks noChangeArrowheads="1"/>
          </p:cNvSpPr>
          <p:nvPr/>
        </p:nvSpPr>
        <p:spPr bwMode="auto">
          <a:xfrm>
            <a:off x="2576513" y="1597025"/>
            <a:ext cx="2144712" cy="376238"/>
          </a:xfrm>
          <a:prstGeom prst="rect">
            <a:avLst/>
          </a:prstGeom>
          <a:solidFill>
            <a:srgbClr val="339966"/>
          </a:solidFill>
          <a:ln w="9525">
            <a:solidFill>
              <a:schemeClr val="tx1"/>
            </a:solidFill>
            <a:miter lim="800000"/>
            <a:headEnd/>
            <a:tailEnd/>
          </a:ln>
          <a:effectLst/>
        </p:spPr>
        <p:txBody>
          <a:bodyPr wrap="none">
            <a:spAutoFit/>
          </a:bodyPr>
          <a:lstStyle/>
          <a:p>
            <a:r>
              <a:rPr lang="en-US" sz="1800" b="1"/>
              <a:t>Observatory Segment</a:t>
            </a:r>
          </a:p>
        </p:txBody>
      </p:sp>
      <p:sp>
        <p:nvSpPr>
          <p:cNvPr id="377867" name="Text Box 11"/>
          <p:cNvSpPr txBox="1">
            <a:spLocks noChangeArrowheads="1"/>
          </p:cNvSpPr>
          <p:nvPr/>
        </p:nvSpPr>
        <p:spPr bwMode="auto">
          <a:xfrm>
            <a:off x="5451475" y="1584325"/>
            <a:ext cx="1714500" cy="376238"/>
          </a:xfrm>
          <a:prstGeom prst="rect">
            <a:avLst/>
          </a:prstGeom>
          <a:solidFill>
            <a:srgbClr val="FF9900"/>
          </a:solidFill>
          <a:ln w="9525">
            <a:solidFill>
              <a:schemeClr val="tx1"/>
            </a:solidFill>
            <a:miter lim="800000"/>
            <a:headEnd/>
            <a:tailEnd/>
          </a:ln>
          <a:effectLst/>
        </p:spPr>
        <p:txBody>
          <a:bodyPr wrap="none">
            <a:spAutoFit/>
          </a:bodyPr>
          <a:lstStyle/>
          <a:p>
            <a:pPr algn="l"/>
            <a:r>
              <a:rPr lang="en-US" sz="1800" b="1"/>
              <a:t>Ground Segment</a:t>
            </a:r>
          </a:p>
        </p:txBody>
      </p:sp>
      <p:sp>
        <p:nvSpPr>
          <p:cNvPr id="377868" name="Text Box 12"/>
          <p:cNvSpPr txBox="1">
            <a:spLocks noChangeArrowheads="1"/>
          </p:cNvSpPr>
          <p:nvPr/>
        </p:nvSpPr>
        <p:spPr bwMode="auto">
          <a:xfrm>
            <a:off x="2687638" y="4210050"/>
            <a:ext cx="2352675" cy="590550"/>
          </a:xfrm>
          <a:prstGeom prst="rect">
            <a:avLst/>
          </a:prstGeom>
          <a:solidFill>
            <a:srgbClr val="339966"/>
          </a:solidFill>
          <a:ln w="9525">
            <a:solidFill>
              <a:schemeClr val="tx1"/>
            </a:solidFill>
            <a:miter lim="800000"/>
            <a:headEnd/>
            <a:tailEnd/>
          </a:ln>
          <a:effectLst/>
        </p:spPr>
        <p:txBody>
          <a:bodyPr wrap="none">
            <a:spAutoFit/>
          </a:bodyPr>
          <a:lstStyle/>
          <a:p>
            <a:pPr algn="l"/>
            <a:r>
              <a:rPr lang="en-US" sz="1600" b="1"/>
              <a:t>Optical Telescope Element </a:t>
            </a:r>
          </a:p>
          <a:p>
            <a:pPr algn="l"/>
            <a:r>
              <a:rPr lang="en-US" sz="1600" b="1"/>
              <a:t>(OTE)</a:t>
            </a:r>
          </a:p>
        </p:txBody>
      </p:sp>
      <p:sp>
        <p:nvSpPr>
          <p:cNvPr id="377869" name="Text Box 13"/>
          <p:cNvSpPr txBox="1">
            <a:spLocks noChangeArrowheads="1"/>
          </p:cNvSpPr>
          <p:nvPr/>
        </p:nvSpPr>
        <p:spPr bwMode="auto">
          <a:xfrm>
            <a:off x="2682875" y="5507038"/>
            <a:ext cx="2114550" cy="346075"/>
          </a:xfrm>
          <a:prstGeom prst="rect">
            <a:avLst/>
          </a:prstGeom>
          <a:solidFill>
            <a:srgbClr val="339966"/>
          </a:solidFill>
          <a:ln w="9525">
            <a:solidFill>
              <a:schemeClr val="tx1"/>
            </a:solidFill>
            <a:miter lim="800000"/>
            <a:headEnd/>
            <a:tailEnd/>
          </a:ln>
          <a:effectLst/>
        </p:spPr>
        <p:txBody>
          <a:bodyPr wrap="none">
            <a:spAutoFit/>
          </a:bodyPr>
          <a:lstStyle/>
          <a:p>
            <a:pPr algn="l"/>
            <a:r>
              <a:rPr lang="en-US" sz="1600" b="1"/>
              <a:t>Spacecraft Element (SE)</a:t>
            </a:r>
          </a:p>
        </p:txBody>
      </p:sp>
      <p:cxnSp>
        <p:nvCxnSpPr>
          <p:cNvPr id="377870" name="AutoShape 14"/>
          <p:cNvCxnSpPr>
            <a:cxnSpLocks noChangeShapeType="1"/>
            <a:stCxn id="377865" idx="0"/>
            <a:endCxn id="377864" idx="2"/>
          </p:cNvCxnSpPr>
          <p:nvPr/>
        </p:nvCxnSpPr>
        <p:spPr bwMode="auto">
          <a:xfrm rot="16200000">
            <a:off x="2691607" y="57944"/>
            <a:ext cx="195262" cy="2933700"/>
          </a:xfrm>
          <a:prstGeom prst="bentConnector2">
            <a:avLst/>
          </a:prstGeom>
          <a:noFill/>
          <a:ln w="9525">
            <a:solidFill>
              <a:schemeClr val="tx1"/>
            </a:solidFill>
            <a:miter lim="800000"/>
            <a:headEnd/>
            <a:tailEnd/>
          </a:ln>
          <a:effectLst/>
        </p:spPr>
      </p:cxnSp>
      <p:cxnSp>
        <p:nvCxnSpPr>
          <p:cNvPr id="377871" name="AutoShape 15"/>
          <p:cNvCxnSpPr>
            <a:cxnSpLocks noChangeShapeType="1"/>
            <a:stCxn id="377864" idx="6"/>
            <a:endCxn id="377867" idx="0"/>
          </p:cNvCxnSpPr>
          <p:nvPr/>
        </p:nvCxnSpPr>
        <p:spPr bwMode="auto">
          <a:xfrm>
            <a:off x="4311650" y="1427163"/>
            <a:ext cx="1997075" cy="157162"/>
          </a:xfrm>
          <a:prstGeom prst="bentConnector2">
            <a:avLst/>
          </a:prstGeom>
          <a:noFill/>
          <a:ln w="9525">
            <a:solidFill>
              <a:schemeClr val="tx1"/>
            </a:solidFill>
            <a:miter lim="800000"/>
            <a:headEnd/>
            <a:tailEnd/>
          </a:ln>
          <a:effectLst/>
        </p:spPr>
      </p:cxnSp>
      <p:cxnSp>
        <p:nvCxnSpPr>
          <p:cNvPr id="377872" name="AutoShape 16"/>
          <p:cNvCxnSpPr>
            <a:cxnSpLocks noChangeShapeType="1"/>
            <a:stCxn id="377863" idx="2"/>
            <a:endCxn id="377864" idx="0"/>
          </p:cNvCxnSpPr>
          <p:nvPr/>
        </p:nvCxnSpPr>
        <p:spPr bwMode="auto">
          <a:xfrm rot="16200000" flipH="1">
            <a:off x="4214813" y="1328738"/>
            <a:ext cx="133350" cy="6350"/>
          </a:xfrm>
          <a:prstGeom prst="bentConnector3">
            <a:avLst>
              <a:gd name="adj1" fmla="val 50000"/>
            </a:avLst>
          </a:prstGeom>
          <a:noFill/>
          <a:ln w="9525">
            <a:solidFill>
              <a:schemeClr val="tx1"/>
            </a:solidFill>
            <a:miter lim="800000"/>
            <a:headEnd/>
            <a:tailEnd/>
          </a:ln>
          <a:effectLst/>
        </p:spPr>
      </p:cxnSp>
      <p:cxnSp>
        <p:nvCxnSpPr>
          <p:cNvPr id="377873" name="AutoShape 17"/>
          <p:cNvCxnSpPr>
            <a:cxnSpLocks noChangeShapeType="1"/>
            <a:stCxn id="377866" idx="0"/>
            <a:endCxn id="377864" idx="2"/>
          </p:cNvCxnSpPr>
          <p:nvPr/>
        </p:nvCxnSpPr>
        <p:spPr bwMode="auto">
          <a:xfrm rot="16200000">
            <a:off x="3867945" y="1208881"/>
            <a:ext cx="169862" cy="606425"/>
          </a:xfrm>
          <a:prstGeom prst="bentConnector2">
            <a:avLst/>
          </a:prstGeom>
          <a:noFill/>
          <a:ln w="9525">
            <a:solidFill>
              <a:schemeClr val="tx1"/>
            </a:solidFill>
            <a:miter lim="800000"/>
            <a:headEnd/>
            <a:tailEnd/>
          </a:ln>
          <a:effectLst/>
        </p:spPr>
      </p:cxnSp>
      <p:sp>
        <p:nvSpPr>
          <p:cNvPr id="377874" name="Text Box 18"/>
          <p:cNvSpPr txBox="1">
            <a:spLocks noChangeArrowheads="1"/>
          </p:cNvSpPr>
          <p:nvPr/>
        </p:nvSpPr>
        <p:spPr bwMode="auto">
          <a:xfrm>
            <a:off x="600075" y="4425950"/>
            <a:ext cx="1411288" cy="346075"/>
          </a:xfrm>
          <a:prstGeom prst="rect">
            <a:avLst/>
          </a:prstGeom>
          <a:solidFill>
            <a:srgbClr val="CC99FF"/>
          </a:solidFill>
          <a:ln w="9525">
            <a:solidFill>
              <a:schemeClr val="tx1"/>
            </a:solidFill>
            <a:miter lim="800000"/>
            <a:headEnd/>
            <a:tailEnd/>
          </a:ln>
          <a:effectLst/>
        </p:spPr>
        <p:txBody>
          <a:bodyPr wrap="none">
            <a:spAutoFit/>
          </a:bodyPr>
          <a:lstStyle/>
          <a:p>
            <a:pPr algn="l"/>
            <a:r>
              <a:rPr lang="en-US" sz="1600" b="1"/>
              <a:t>Launch Vehicle</a:t>
            </a:r>
          </a:p>
        </p:txBody>
      </p:sp>
      <p:sp>
        <p:nvSpPr>
          <p:cNvPr id="377875" name="Text Box 19"/>
          <p:cNvSpPr txBox="1">
            <a:spLocks noChangeArrowheads="1"/>
          </p:cNvSpPr>
          <p:nvPr/>
        </p:nvSpPr>
        <p:spPr bwMode="auto">
          <a:xfrm>
            <a:off x="598488" y="4894263"/>
            <a:ext cx="1504950" cy="346075"/>
          </a:xfrm>
          <a:prstGeom prst="rect">
            <a:avLst/>
          </a:prstGeom>
          <a:solidFill>
            <a:srgbClr val="CC99FF"/>
          </a:solidFill>
          <a:ln w="9525">
            <a:solidFill>
              <a:schemeClr val="tx1"/>
            </a:solidFill>
            <a:miter lim="800000"/>
            <a:headEnd/>
            <a:tailEnd/>
          </a:ln>
          <a:effectLst/>
        </p:spPr>
        <p:txBody>
          <a:bodyPr wrap="none">
            <a:spAutoFit/>
          </a:bodyPr>
          <a:lstStyle/>
          <a:p>
            <a:pPr algn="l"/>
            <a:r>
              <a:rPr lang="en-US" sz="1600" b="1"/>
              <a:t>Payload Adapter</a:t>
            </a:r>
          </a:p>
        </p:txBody>
      </p:sp>
      <p:sp>
        <p:nvSpPr>
          <p:cNvPr id="377876" name="Text Box 20"/>
          <p:cNvSpPr txBox="1">
            <a:spLocks noChangeArrowheads="1"/>
          </p:cNvSpPr>
          <p:nvPr/>
        </p:nvSpPr>
        <p:spPr bwMode="auto">
          <a:xfrm>
            <a:off x="598488" y="5378450"/>
            <a:ext cx="1863725" cy="346075"/>
          </a:xfrm>
          <a:prstGeom prst="rect">
            <a:avLst/>
          </a:prstGeom>
          <a:solidFill>
            <a:srgbClr val="CC99FF"/>
          </a:solidFill>
          <a:ln w="9525">
            <a:solidFill>
              <a:schemeClr val="tx1"/>
            </a:solidFill>
            <a:miter lim="800000"/>
            <a:headEnd/>
            <a:tailEnd/>
          </a:ln>
          <a:effectLst/>
        </p:spPr>
        <p:txBody>
          <a:bodyPr wrap="none">
            <a:spAutoFit/>
          </a:bodyPr>
          <a:lstStyle/>
          <a:p>
            <a:pPr algn="l"/>
            <a:r>
              <a:rPr lang="en-US" sz="1600" b="1"/>
              <a:t>Launch Site Services</a:t>
            </a:r>
          </a:p>
        </p:txBody>
      </p:sp>
      <p:cxnSp>
        <p:nvCxnSpPr>
          <p:cNvPr id="377877" name="AutoShape 21"/>
          <p:cNvCxnSpPr>
            <a:cxnSpLocks noChangeShapeType="1"/>
            <a:stCxn id="377876" idx="1"/>
            <a:endCxn id="377861" idx="4"/>
          </p:cNvCxnSpPr>
          <p:nvPr/>
        </p:nvCxnSpPr>
        <p:spPr bwMode="auto">
          <a:xfrm rot="10800000">
            <a:off x="531813" y="2003425"/>
            <a:ext cx="66675" cy="3548063"/>
          </a:xfrm>
          <a:prstGeom prst="bentConnector2">
            <a:avLst/>
          </a:prstGeom>
          <a:noFill/>
          <a:ln w="9525">
            <a:solidFill>
              <a:schemeClr val="tx1"/>
            </a:solidFill>
            <a:miter lim="800000"/>
            <a:headEnd/>
            <a:tailEnd/>
          </a:ln>
          <a:effectLst/>
        </p:spPr>
      </p:cxnSp>
      <p:cxnSp>
        <p:nvCxnSpPr>
          <p:cNvPr id="377878" name="AutoShape 22"/>
          <p:cNvCxnSpPr>
            <a:cxnSpLocks noChangeShapeType="1"/>
            <a:stCxn id="377874" idx="1"/>
            <a:endCxn id="377861" idx="4"/>
          </p:cNvCxnSpPr>
          <p:nvPr/>
        </p:nvCxnSpPr>
        <p:spPr bwMode="auto">
          <a:xfrm rot="10800000">
            <a:off x="531813" y="2003425"/>
            <a:ext cx="68262" cy="2595563"/>
          </a:xfrm>
          <a:prstGeom prst="bentConnector2">
            <a:avLst/>
          </a:prstGeom>
          <a:noFill/>
          <a:ln w="9525">
            <a:solidFill>
              <a:schemeClr val="tx1"/>
            </a:solidFill>
            <a:miter lim="800000"/>
            <a:headEnd/>
            <a:tailEnd/>
          </a:ln>
          <a:effectLst/>
        </p:spPr>
      </p:cxnSp>
      <p:cxnSp>
        <p:nvCxnSpPr>
          <p:cNvPr id="377879" name="AutoShape 23"/>
          <p:cNvCxnSpPr>
            <a:cxnSpLocks noChangeShapeType="1"/>
            <a:stCxn id="377875" idx="1"/>
            <a:endCxn id="377861" idx="4"/>
          </p:cNvCxnSpPr>
          <p:nvPr/>
        </p:nvCxnSpPr>
        <p:spPr bwMode="auto">
          <a:xfrm rot="10800000">
            <a:off x="531813" y="2003425"/>
            <a:ext cx="66675" cy="3063875"/>
          </a:xfrm>
          <a:prstGeom prst="bentConnector2">
            <a:avLst/>
          </a:prstGeom>
          <a:noFill/>
          <a:ln w="9525">
            <a:solidFill>
              <a:schemeClr val="tx1"/>
            </a:solidFill>
            <a:miter lim="800000"/>
            <a:headEnd/>
            <a:tailEnd/>
          </a:ln>
          <a:effectLst/>
        </p:spPr>
      </p:cxnSp>
      <p:sp>
        <p:nvSpPr>
          <p:cNvPr id="377880" name="Text Box 24"/>
          <p:cNvSpPr txBox="1">
            <a:spLocks noChangeArrowheads="1"/>
          </p:cNvSpPr>
          <p:nvPr/>
        </p:nvSpPr>
        <p:spPr bwMode="auto">
          <a:xfrm>
            <a:off x="5629275" y="4210050"/>
            <a:ext cx="3178175" cy="346075"/>
          </a:xfrm>
          <a:prstGeom prst="rect">
            <a:avLst/>
          </a:prstGeom>
          <a:solidFill>
            <a:srgbClr val="FF9900"/>
          </a:solidFill>
          <a:ln w="9525">
            <a:solidFill>
              <a:schemeClr val="tx1"/>
            </a:solidFill>
            <a:miter lim="800000"/>
            <a:headEnd/>
            <a:tailEnd/>
          </a:ln>
          <a:effectLst/>
        </p:spPr>
        <p:txBody>
          <a:bodyPr wrap="none">
            <a:spAutoFit/>
          </a:bodyPr>
          <a:lstStyle/>
          <a:p>
            <a:pPr algn="l"/>
            <a:r>
              <a:rPr lang="en-US" sz="1600" b="1"/>
              <a:t>Science and Operations Center (SOC)</a:t>
            </a:r>
          </a:p>
        </p:txBody>
      </p:sp>
      <p:sp>
        <p:nvSpPr>
          <p:cNvPr id="377881" name="Text Box 25"/>
          <p:cNvSpPr txBox="1">
            <a:spLocks noChangeArrowheads="1"/>
          </p:cNvSpPr>
          <p:nvPr/>
        </p:nvSpPr>
        <p:spPr bwMode="auto">
          <a:xfrm>
            <a:off x="5621338" y="5200650"/>
            <a:ext cx="1643062" cy="346075"/>
          </a:xfrm>
          <a:prstGeom prst="rect">
            <a:avLst/>
          </a:prstGeom>
          <a:solidFill>
            <a:srgbClr val="339966"/>
          </a:solidFill>
          <a:ln w="9525">
            <a:solidFill>
              <a:schemeClr val="tx1"/>
            </a:solidFill>
            <a:miter lim="800000"/>
            <a:headEnd/>
            <a:tailEnd/>
          </a:ln>
          <a:effectLst/>
        </p:spPr>
        <p:txBody>
          <a:bodyPr wrap="none">
            <a:spAutoFit/>
          </a:bodyPr>
          <a:lstStyle/>
          <a:p>
            <a:pPr algn="l"/>
            <a:r>
              <a:rPr lang="en-US" sz="1600" b="1"/>
              <a:t>Common Systems</a:t>
            </a:r>
          </a:p>
        </p:txBody>
      </p:sp>
      <p:cxnSp>
        <p:nvCxnSpPr>
          <p:cNvPr id="377882" name="AutoShape 26"/>
          <p:cNvCxnSpPr>
            <a:cxnSpLocks noChangeShapeType="1"/>
            <a:stCxn id="377880" idx="1"/>
            <a:endCxn id="377859" idx="4"/>
          </p:cNvCxnSpPr>
          <p:nvPr/>
        </p:nvCxnSpPr>
        <p:spPr bwMode="auto">
          <a:xfrm rot="10800000">
            <a:off x="5495925" y="1966913"/>
            <a:ext cx="133350" cy="2416175"/>
          </a:xfrm>
          <a:prstGeom prst="bentConnector2">
            <a:avLst/>
          </a:prstGeom>
          <a:noFill/>
          <a:ln w="9525">
            <a:solidFill>
              <a:schemeClr val="tx1"/>
            </a:solidFill>
            <a:miter lim="800000"/>
            <a:headEnd/>
            <a:tailEnd/>
          </a:ln>
          <a:effectLst/>
        </p:spPr>
      </p:cxnSp>
      <p:cxnSp>
        <p:nvCxnSpPr>
          <p:cNvPr id="377883" name="AutoShape 27"/>
          <p:cNvCxnSpPr>
            <a:cxnSpLocks noChangeShapeType="1"/>
            <a:stCxn id="377881" idx="1"/>
            <a:endCxn id="377859" idx="4"/>
          </p:cNvCxnSpPr>
          <p:nvPr/>
        </p:nvCxnSpPr>
        <p:spPr bwMode="auto">
          <a:xfrm rot="10800000">
            <a:off x="5495925" y="1966913"/>
            <a:ext cx="125413" cy="3406775"/>
          </a:xfrm>
          <a:prstGeom prst="bentConnector2">
            <a:avLst/>
          </a:prstGeom>
          <a:noFill/>
          <a:ln w="9525">
            <a:solidFill>
              <a:schemeClr val="tx1"/>
            </a:solidFill>
            <a:miter lim="800000"/>
            <a:headEnd/>
            <a:tailEnd/>
          </a:ln>
          <a:effectLst/>
        </p:spPr>
      </p:cxnSp>
      <p:sp>
        <p:nvSpPr>
          <p:cNvPr id="377884" name="Text Box 28"/>
          <p:cNvSpPr txBox="1">
            <a:spLocks noChangeArrowheads="1"/>
          </p:cNvSpPr>
          <p:nvPr/>
        </p:nvSpPr>
        <p:spPr bwMode="auto">
          <a:xfrm>
            <a:off x="5608638" y="4699000"/>
            <a:ext cx="1863725" cy="346075"/>
          </a:xfrm>
          <a:prstGeom prst="rect">
            <a:avLst/>
          </a:prstGeom>
          <a:solidFill>
            <a:srgbClr val="00CCFF"/>
          </a:solidFill>
          <a:ln w="9525">
            <a:solidFill>
              <a:schemeClr val="tx1"/>
            </a:solidFill>
            <a:miter lim="800000"/>
            <a:headEnd/>
            <a:tailEnd/>
          </a:ln>
          <a:effectLst/>
        </p:spPr>
        <p:txBody>
          <a:bodyPr wrap="none">
            <a:spAutoFit/>
          </a:bodyPr>
          <a:lstStyle/>
          <a:p>
            <a:pPr algn="l"/>
            <a:r>
              <a:rPr lang="en-US" sz="1600" b="1"/>
              <a:t>Institutional Systems</a:t>
            </a:r>
          </a:p>
        </p:txBody>
      </p:sp>
      <p:cxnSp>
        <p:nvCxnSpPr>
          <p:cNvPr id="377885" name="AutoShape 29"/>
          <p:cNvCxnSpPr>
            <a:cxnSpLocks noChangeShapeType="1"/>
            <a:stCxn id="377884" idx="1"/>
            <a:endCxn id="377859" idx="4"/>
          </p:cNvCxnSpPr>
          <p:nvPr/>
        </p:nvCxnSpPr>
        <p:spPr bwMode="auto">
          <a:xfrm rot="10800000">
            <a:off x="5495925" y="1966913"/>
            <a:ext cx="112713" cy="2905125"/>
          </a:xfrm>
          <a:prstGeom prst="bentConnector2">
            <a:avLst/>
          </a:prstGeom>
          <a:noFill/>
          <a:ln w="9525">
            <a:solidFill>
              <a:schemeClr val="tx1"/>
            </a:solidFill>
            <a:miter lim="800000"/>
            <a:headEnd/>
            <a:tailEnd/>
          </a:ln>
          <a:effectLst/>
        </p:spPr>
      </p:cxnSp>
      <p:cxnSp>
        <p:nvCxnSpPr>
          <p:cNvPr id="377886" name="AutoShape 30"/>
          <p:cNvCxnSpPr>
            <a:cxnSpLocks noChangeShapeType="1"/>
            <a:stCxn id="377860" idx="4"/>
            <a:endCxn id="377868" idx="1"/>
          </p:cNvCxnSpPr>
          <p:nvPr/>
        </p:nvCxnSpPr>
        <p:spPr bwMode="auto">
          <a:xfrm rot="16200000" flipH="1">
            <a:off x="1386682" y="3204368"/>
            <a:ext cx="2533650" cy="68263"/>
          </a:xfrm>
          <a:prstGeom prst="bentConnector2">
            <a:avLst/>
          </a:prstGeom>
          <a:noFill/>
          <a:ln w="9525">
            <a:solidFill>
              <a:schemeClr val="tx1"/>
            </a:solidFill>
            <a:miter lim="800000"/>
            <a:headEnd/>
            <a:tailEnd/>
          </a:ln>
          <a:effectLst/>
        </p:spPr>
      </p:cxnSp>
      <p:cxnSp>
        <p:nvCxnSpPr>
          <p:cNvPr id="377887" name="AutoShape 31"/>
          <p:cNvCxnSpPr>
            <a:cxnSpLocks noChangeShapeType="1"/>
            <a:stCxn id="377860" idx="4"/>
            <a:endCxn id="377908" idx="1"/>
          </p:cNvCxnSpPr>
          <p:nvPr/>
        </p:nvCxnSpPr>
        <p:spPr bwMode="auto">
          <a:xfrm rot="16200000" flipH="1">
            <a:off x="1060450" y="3530600"/>
            <a:ext cx="3181350" cy="63500"/>
          </a:xfrm>
          <a:prstGeom prst="bentConnector2">
            <a:avLst/>
          </a:prstGeom>
          <a:noFill/>
          <a:ln w="9525">
            <a:solidFill>
              <a:schemeClr val="tx1"/>
            </a:solidFill>
            <a:miter lim="800000"/>
            <a:headEnd/>
            <a:tailEnd/>
          </a:ln>
          <a:effectLst/>
        </p:spPr>
      </p:cxnSp>
      <p:cxnSp>
        <p:nvCxnSpPr>
          <p:cNvPr id="377888" name="AutoShape 32"/>
          <p:cNvCxnSpPr>
            <a:cxnSpLocks noChangeShapeType="1"/>
            <a:stCxn id="377860" idx="4"/>
            <a:endCxn id="377869" idx="1"/>
          </p:cNvCxnSpPr>
          <p:nvPr/>
        </p:nvCxnSpPr>
        <p:spPr bwMode="auto">
          <a:xfrm rot="16200000" flipH="1">
            <a:off x="796925" y="3794125"/>
            <a:ext cx="3708400" cy="63500"/>
          </a:xfrm>
          <a:prstGeom prst="bentConnector2">
            <a:avLst/>
          </a:prstGeom>
          <a:noFill/>
          <a:ln w="9525">
            <a:solidFill>
              <a:schemeClr val="tx1"/>
            </a:solidFill>
            <a:miter lim="800000"/>
            <a:headEnd/>
            <a:tailEnd/>
          </a:ln>
          <a:effectLst/>
        </p:spPr>
      </p:cxnSp>
      <p:pic>
        <p:nvPicPr>
          <p:cNvPr id="377889" name="Picture 33"/>
          <p:cNvPicPr>
            <a:picLocks noChangeAspect="1" noChangeArrowheads="1"/>
          </p:cNvPicPr>
          <p:nvPr/>
        </p:nvPicPr>
        <p:blipFill>
          <a:blip r:embed="rId3" cstate="print"/>
          <a:srcRect b="12"/>
          <a:stretch>
            <a:fillRect/>
          </a:stretch>
        </p:blipFill>
        <p:spPr bwMode="auto">
          <a:xfrm>
            <a:off x="606425" y="2060575"/>
            <a:ext cx="1309688" cy="2225675"/>
          </a:xfrm>
          <a:prstGeom prst="rect">
            <a:avLst/>
          </a:prstGeom>
          <a:noFill/>
          <a:ln w="12700">
            <a:solidFill>
              <a:schemeClr val="tx1"/>
            </a:solidFill>
            <a:miter lim="800000"/>
            <a:headEnd type="none" w="sm" len="sm"/>
            <a:tailEnd type="none" w="sm" len="sm"/>
          </a:ln>
          <a:effectLst/>
        </p:spPr>
      </p:pic>
      <p:pic>
        <p:nvPicPr>
          <p:cNvPr id="377890" name="Picture 34" descr="59B"/>
          <p:cNvPicPr>
            <a:picLocks noChangeAspect="1" noChangeArrowheads="1"/>
          </p:cNvPicPr>
          <p:nvPr/>
        </p:nvPicPr>
        <p:blipFill>
          <a:blip r:embed="rId4" cstate="print"/>
          <a:srcRect r="26"/>
          <a:stretch>
            <a:fillRect/>
          </a:stretch>
        </p:blipFill>
        <p:spPr bwMode="auto">
          <a:xfrm>
            <a:off x="7002463" y="2000250"/>
            <a:ext cx="1952625" cy="2016125"/>
          </a:xfrm>
          <a:prstGeom prst="rect">
            <a:avLst/>
          </a:prstGeom>
          <a:noFill/>
          <a:ln w="9525">
            <a:solidFill>
              <a:schemeClr val="tx1"/>
            </a:solidFill>
            <a:miter lim="800000"/>
            <a:headEnd/>
            <a:tailEnd/>
          </a:ln>
        </p:spPr>
      </p:pic>
      <p:pic>
        <p:nvPicPr>
          <p:cNvPr id="377891" name="Picture 35" descr="34mAnt"/>
          <p:cNvPicPr>
            <a:picLocks noChangeAspect="1" noChangeArrowheads="1"/>
          </p:cNvPicPr>
          <p:nvPr/>
        </p:nvPicPr>
        <p:blipFill>
          <a:blip r:embed="rId5" cstate="print"/>
          <a:srcRect r="-24"/>
          <a:stretch>
            <a:fillRect/>
          </a:stretch>
        </p:blipFill>
        <p:spPr bwMode="auto">
          <a:xfrm>
            <a:off x="5549900" y="2009775"/>
            <a:ext cx="1377950" cy="2022475"/>
          </a:xfrm>
          <a:prstGeom prst="rect">
            <a:avLst/>
          </a:prstGeom>
          <a:noFill/>
          <a:ln w="9525">
            <a:solidFill>
              <a:schemeClr val="tx1"/>
            </a:solidFill>
            <a:miter lim="800000"/>
            <a:headEnd/>
            <a:tailEnd/>
          </a:ln>
          <a:effectLst/>
        </p:spPr>
      </p:pic>
      <p:sp>
        <p:nvSpPr>
          <p:cNvPr id="377892" name="Text Box 36"/>
          <p:cNvSpPr txBox="1">
            <a:spLocks noChangeArrowheads="1"/>
          </p:cNvSpPr>
          <p:nvPr/>
        </p:nvSpPr>
        <p:spPr bwMode="auto">
          <a:xfrm>
            <a:off x="2874963" y="5910263"/>
            <a:ext cx="1255712" cy="314325"/>
          </a:xfrm>
          <a:prstGeom prst="rect">
            <a:avLst/>
          </a:prstGeom>
          <a:solidFill>
            <a:srgbClr val="339966"/>
          </a:solidFill>
          <a:ln w="9525">
            <a:solidFill>
              <a:schemeClr val="tx1"/>
            </a:solidFill>
            <a:miter lim="800000"/>
            <a:headEnd/>
            <a:tailEnd/>
          </a:ln>
          <a:effectLst/>
        </p:spPr>
        <p:txBody>
          <a:bodyPr wrap="none">
            <a:spAutoFit/>
          </a:bodyPr>
          <a:lstStyle/>
          <a:p>
            <a:pPr algn="l"/>
            <a:r>
              <a:rPr lang="en-US" sz="1400" b="1"/>
              <a:t>Spacecraft Bus</a:t>
            </a:r>
          </a:p>
        </p:txBody>
      </p:sp>
      <p:sp>
        <p:nvSpPr>
          <p:cNvPr id="377893" name="Text Box 37"/>
          <p:cNvSpPr txBox="1">
            <a:spLocks noChangeArrowheads="1"/>
          </p:cNvSpPr>
          <p:nvPr/>
        </p:nvSpPr>
        <p:spPr bwMode="auto">
          <a:xfrm>
            <a:off x="2879725" y="6275388"/>
            <a:ext cx="890588" cy="314325"/>
          </a:xfrm>
          <a:prstGeom prst="rect">
            <a:avLst/>
          </a:prstGeom>
          <a:solidFill>
            <a:srgbClr val="339966"/>
          </a:solidFill>
          <a:ln w="9525">
            <a:solidFill>
              <a:schemeClr val="tx1"/>
            </a:solidFill>
            <a:miter lim="800000"/>
            <a:headEnd/>
            <a:tailEnd/>
          </a:ln>
          <a:effectLst/>
        </p:spPr>
        <p:txBody>
          <a:bodyPr wrap="none">
            <a:spAutoFit/>
          </a:bodyPr>
          <a:lstStyle/>
          <a:p>
            <a:pPr algn="l"/>
            <a:r>
              <a:rPr lang="en-US" sz="1400" b="1"/>
              <a:t>Sunshield</a:t>
            </a:r>
          </a:p>
        </p:txBody>
      </p:sp>
      <p:cxnSp>
        <p:nvCxnSpPr>
          <p:cNvPr id="377894" name="AutoShape 38"/>
          <p:cNvCxnSpPr>
            <a:cxnSpLocks noChangeShapeType="1"/>
            <a:stCxn id="377858" idx="4"/>
            <a:endCxn id="377892" idx="1"/>
          </p:cNvCxnSpPr>
          <p:nvPr/>
        </p:nvCxnSpPr>
        <p:spPr bwMode="auto">
          <a:xfrm rot="16200000" flipH="1">
            <a:off x="2682875" y="5875338"/>
            <a:ext cx="230187" cy="153988"/>
          </a:xfrm>
          <a:prstGeom prst="bentConnector2">
            <a:avLst/>
          </a:prstGeom>
          <a:noFill/>
          <a:ln w="9525">
            <a:solidFill>
              <a:schemeClr val="tx1"/>
            </a:solidFill>
            <a:miter lim="800000"/>
            <a:headEnd/>
            <a:tailEnd/>
          </a:ln>
          <a:effectLst/>
        </p:spPr>
      </p:cxnSp>
      <p:cxnSp>
        <p:nvCxnSpPr>
          <p:cNvPr id="377895" name="AutoShape 39"/>
          <p:cNvCxnSpPr>
            <a:cxnSpLocks noChangeShapeType="1"/>
            <a:stCxn id="377858" idx="4"/>
            <a:endCxn id="377893" idx="1"/>
          </p:cNvCxnSpPr>
          <p:nvPr/>
        </p:nvCxnSpPr>
        <p:spPr bwMode="auto">
          <a:xfrm rot="16200000" flipH="1">
            <a:off x="2502694" y="6055519"/>
            <a:ext cx="595312" cy="158750"/>
          </a:xfrm>
          <a:prstGeom prst="bentConnector2">
            <a:avLst/>
          </a:prstGeom>
          <a:noFill/>
          <a:ln w="9525">
            <a:solidFill>
              <a:schemeClr val="tx1"/>
            </a:solidFill>
            <a:miter lim="800000"/>
            <a:headEnd/>
            <a:tailEnd/>
          </a:ln>
          <a:effectLst/>
        </p:spPr>
      </p:cxnSp>
      <p:sp>
        <p:nvSpPr>
          <p:cNvPr id="377896" name="Text Box 40"/>
          <p:cNvSpPr txBox="1">
            <a:spLocks noChangeArrowheads="1"/>
          </p:cNvSpPr>
          <p:nvPr/>
        </p:nvSpPr>
        <p:spPr bwMode="auto">
          <a:xfrm>
            <a:off x="646113" y="4010025"/>
            <a:ext cx="1173162" cy="274638"/>
          </a:xfrm>
          <a:prstGeom prst="rect">
            <a:avLst/>
          </a:prstGeom>
          <a:solidFill>
            <a:schemeClr val="bg1">
              <a:alpha val="50000"/>
            </a:schemeClr>
          </a:solidFill>
          <a:ln w="9525">
            <a:noFill/>
            <a:miter lim="800000"/>
            <a:headEnd/>
            <a:tailEnd/>
          </a:ln>
          <a:effectLst/>
        </p:spPr>
        <p:txBody>
          <a:bodyPr wrap="none">
            <a:spAutoFit/>
          </a:bodyPr>
          <a:lstStyle/>
          <a:p>
            <a:pPr algn="l"/>
            <a:r>
              <a:rPr lang="en-US" sz="1200" b="1"/>
              <a:t>Ariane Launcher</a:t>
            </a:r>
          </a:p>
        </p:txBody>
      </p:sp>
      <p:sp>
        <p:nvSpPr>
          <p:cNvPr id="377897" name="Text Box 41"/>
          <p:cNvSpPr txBox="1">
            <a:spLocks noChangeArrowheads="1"/>
          </p:cNvSpPr>
          <p:nvPr/>
        </p:nvSpPr>
        <p:spPr bwMode="auto">
          <a:xfrm>
            <a:off x="5510213" y="3738563"/>
            <a:ext cx="1423987" cy="274637"/>
          </a:xfrm>
          <a:prstGeom prst="rect">
            <a:avLst/>
          </a:prstGeom>
          <a:solidFill>
            <a:schemeClr val="bg1">
              <a:alpha val="50000"/>
            </a:schemeClr>
          </a:solidFill>
          <a:ln w="9525">
            <a:noFill/>
            <a:miter lim="800000"/>
            <a:headEnd/>
            <a:tailEnd/>
          </a:ln>
          <a:effectLst/>
        </p:spPr>
        <p:txBody>
          <a:bodyPr wrap="none">
            <a:spAutoFit/>
          </a:bodyPr>
          <a:lstStyle/>
          <a:p>
            <a:pPr algn="l"/>
            <a:r>
              <a:rPr lang="en-US" sz="1200" b="1"/>
              <a:t>Deep Space Network</a:t>
            </a:r>
          </a:p>
        </p:txBody>
      </p:sp>
      <p:sp>
        <p:nvSpPr>
          <p:cNvPr id="377898" name="Text Box 42"/>
          <p:cNvSpPr txBox="1">
            <a:spLocks noChangeArrowheads="1"/>
          </p:cNvSpPr>
          <p:nvPr/>
        </p:nvSpPr>
        <p:spPr bwMode="auto">
          <a:xfrm>
            <a:off x="6986588" y="3595688"/>
            <a:ext cx="1920875" cy="457200"/>
          </a:xfrm>
          <a:prstGeom prst="rect">
            <a:avLst/>
          </a:prstGeom>
          <a:solidFill>
            <a:schemeClr val="bg1">
              <a:alpha val="50000"/>
            </a:schemeClr>
          </a:solidFill>
          <a:ln w="9525">
            <a:noFill/>
            <a:miter lim="800000"/>
            <a:headEnd/>
            <a:tailEnd/>
          </a:ln>
          <a:effectLst/>
        </p:spPr>
        <p:txBody>
          <a:bodyPr>
            <a:spAutoFit/>
          </a:bodyPr>
          <a:lstStyle/>
          <a:p>
            <a:r>
              <a:rPr lang="en-US" sz="1200" b="1"/>
              <a:t>Space Telescope Science </a:t>
            </a:r>
          </a:p>
          <a:p>
            <a:r>
              <a:rPr lang="en-US" sz="1200" b="1"/>
              <a:t>Institute</a:t>
            </a:r>
          </a:p>
        </p:txBody>
      </p:sp>
      <p:sp>
        <p:nvSpPr>
          <p:cNvPr id="377899" name="Rectangle 43"/>
          <p:cNvSpPr>
            <a:spLocks noChangeArrowheads="1"/>
          </p:cNvSpPr>
          <p:nvPr/>
        </p:nvSpPr>
        <p:spPr bwMode="auto">
          <a:xfrm>
            <a:off x="5270500" y="5969000"/>
            <a:ext cx="279400" cy="139700"/>
          </a:xfrm>
          <a:prstGeom prst="rect">
            <a:avLst/>
          </a:prstGeom>
          <a:solidFill>
            <a:srgbClr val="00CCFF"/>
          </a:solidFill>
          <a:ln w="9525">
            <a:solidFill>
              <a:schemeClr val="tx1"/>
            </a:solidFill>
            <a:miter lim="800000"/>
            <a:headEnd/>
            <a:tailEnd/>
          </a:ln>
          <a:effectLst/>
        </p:spPr>
        <p:txBody>
          <a:bodyPr wrap="none" anchor="ctr"/>
          <a:lstStyle/>
          <a:p>
            <a:endParaRPr lang="en-US"/>
          </a:p>
        </p:txBody>
      </p:sp>
      <p:sp>
        <p:nvSpPr>
          <p:cNvPr id="377900" name="Text Box 44"/>
          <p:cNvSpPr txBox="1">
            <a:spLocks noChangeArrowheads="1"/>
          </p:cNvSpPr>
          <p:nvPr/>
        </p:nvSpPr>
        <p:spPr bwMode="auto">
          <a:xfrm>
            <a:off x="5592763" y="5900738"/>
            <a:ext cx="1292225" cy="274637"/>
          </a:xfrm>
          <a:prstGeom prst="rect">
            <a:avLst/>
          </a:prstGeom>
          <a:noFill/>
          <a:ln w="9525">
            <a:noFill/>
            <a:miter lim="800000"/>
            <a:headEnd/>
            <a:tailEnd/>
          </a:ln>
          <a:effectLst/>
        </p:spPr>
        <p:txBody>
          <a:bodyPr wrap="none">
            <a:spAutoFit/>
          </a:bodyPr>
          <a:lstStyle/>
          <a:p>
            <a:r>
              <a:rPr lang="en-US" sz="1200" b="1"/>
              <a:t>Provided by NASA</a:t>
            </a:r>
          </a:p>
        </p:txBody>
      </p:sp>
      <p:sp>
        <p:nvSpPr>
          <p:cNvPr id="377901" name="Rectangle 45"/>
          <p:cNvSpPr>
            <a:spLocks noChangeArrowheads="1"/>
          </p:cNvSpPr>
          <p:nvPr/>
        </p:nvSpPr>
        <p:spPr bwMode="auto">
          <a:xfrm>
            <a:off x="5270500" y="6184900"/>
            <a:ext cx="279400" cy="139700"/>
          </a:xfrm>
          <a:prstGeom prst="rect">
            <a:avLst/>
          </a:prstGeom>
          <a:solidFill>
            <a:srgbClr val="339966"/>
          </a:solidFill>
          <a:ln w="9525">
            <a:solidFill>
              <a:schemeClr val="tx1"/>
            </a:solidFill>
            <a:miter lim="800000"/>
            <a:headEnd/>
            <a:tailEnd/>
          </a:ln>
          <a:effectLst/>
        </p:spPr>
        <p:txBody>
          <a:bodyPr wrap="none" anchor="ctr"/>
          <a:lstStyle/>
          <a:p>
            <a:endParaRPr lang="en-US"/>
          </a:p>
        </p:txBody>
      </p:sp>
      <p:sp>
        <p:nvSpPr>
          <p:cNvPr id="377902" name="Text Box 46"/>
          <p:cNvSpPr txBox="1">
            <a:spLocks noChangeArrowheads="1"/>
          </p:cNvSpPr>
          <p:nvPr/>
        </p:nvSpPr>
        <p:spPr bwMode="auto">
          <a:xfrm>
            <a:off x="5592763" y="6116638"/>
            <a:ext cx="1284287" cy="274637"/>
          </a:xfrm>
          <a:prstGeom prst="rect">
            <a:avLst/>
          </a:prstGeom>
          <a:noFill/>
          <a:ln w="9525">
            <a:noFill/>
            <a:miter lim="800000"/>
            <a:headEnd/>
            <a:tailEnd/>
          </a:ln>
          <a:effectLst/>
        </p:spPr>
        <p:txBody>
          <a:bodyPr wrap="none">
            <a:spAutoFit/>
          </a:bodyPr>
          <a:lstStyle/>
          <a:p>
            <a:r>
              <a:rPr lang="en-US" sz="1200" b="1"/>
              <a:t>Provided by NGST</a:t>
            </a:r>
          </a:p>
        </p:txBody>
      </p:sp>
      <p:sp>
        <p:nvSpPr>
          <p:cNvPr id="377903" name="Rectangle 47"/>
          <p:cNvSpPr>
            <a:spLocks noChangeArrowheads="1"/>
          </p:cNvSpPr>
          <p:nvPr/>
        </p:nvSpPr>
        <p:spPr bwMode="auto">
          <a:xfrm>
            <a:off x="5270500" y="6388100"/>
            <a:ext cx="279400" cy="139700"/>
          </a:xfrm>
          <a:prstGeom prst="rect">
            <a:avLst/>
          </a:prstGeom>
          <a:solidFill>
            <a:srgbClr val="FF9900"/>
          </a:solidFill>
          <a:ln w="9525">
            <a:solidFill>
              <a:schemeClr val="tx1"/>
            </a:solidFill>
            <a:miter lim="800000"/>
            <a:headEnd/>
            <a:tailEnd/>
          </a:ln>
          <a:effectLst/>
        </p:spPr>
        <p:txBody>
          <a:bodyPr wrap="none" anchor="ctr"/>
          <a:lstStyle/>
          <a:p>
            <a:endParaRPr lang="en-US"/>
          </a:p>
        </p:txBody>
      </p:sp>
      <p:sp>
        <p:nvSpPr>
          <p:cNvPr id="377904" name="Text Box 48"/>
          <p:cNvSpPr txBox="1">
            <a:spLocks noChangeArrowheads="1"/>
          </p:cNvSpPr>
          <p:nvPr/>
        </p:nvSpPr>
        <p:spPr bwMode="auto">
          <a:xfrm>
            <a:off x="5592763" y="6319838"/>
            <a:ext cx="1285875" cy="274637"/>
          </a:xfrm>
          <a:prstGeom prst="rect">
            <a:avLst/>
          </a:prstGeom>
          <a:noFill/>
          <a:ln w="9525">
            <a:noFill/>
            <a:miter lim="800000"/>
            <a:headEnd/>
            <a:tailEnd/>
          </a:ln>
          <a:effectLst/>
        </p:spPr>
        <p:txBody>
          <a:bodyPr wrap="none">
            <a:spAutoFit/>
          </a:bodyPr>
          <a:lstStyle/>
          <a:p>
            <a:r>
              <a:rPr lang="en-US" sz="1200" b="1"/>
              <a:t>Provided by STScI</a:t>
            </a:r>
          </a:p>
        </p:txBody>
      </p:sp>
      <p:sp>
        <p:nvSpPr>
          <p:cNvPr id="377905" name="Rectangle 49"/>
          <p:cNvSpPr>
            <a:spLocks noChangeArrowheads="1"/>
          </p:cNvSpPr>
          <p:nvPr/>
        </p:nvSpPr>
        <p:spPr bwMode="auto">
          <a:xfrm>
            <a:off x="6997700" y="5994400"/>
            <a:ext cx="279400" cy="139700"/>
          </a:xfrm>
          <a:prstGeom prst="rect">
            <a:avLst/>
          </a:prstGeom>
          <a:solidFill>
            <a:srgbClr val="CC99FF"/>
          </a:solidFill>
          <a:ln w="9525">
            <a:solidFill>
              <a:schemeClr val="tx1"/>
            </a:solidFill>
            <a:miter lim="800000"/>
            <a:headEnd/>
            <a:tailEnd/>
          </a:ln>
          <a:effectLst/>
        </p:spPr>
        <p:txBody>
          <a:bodyPr wrap="none" anchor="ctr"/>
          <a:lstStyle/>
          <a:p>
            <a:endParaRPr lang="en-US"/>
          </a:p>
        </p:txBody>
      </p:sp>
      <p:sp>
        <p:nvSpPr>
          <p:cNvPr id="377906" name="Text Box 50"/>
          <p:cNvSpPr txBox="1">
            <a:spLocks noChangeArrowheads="1"/>
          </p:cNvSpPr>
          <p:nvPr/>
        </p:nvSpPr>
        <p:spPr bwMode="auto">
          <a:xfrm>
            <a:off x="7291388" y="5926138"/>
            <a:ext cx="1195387" cy="274637"/>
          </a:xfrm>
          <a:prstGeom prst="rect">
            <a:avLst/>
          </a:prstGeom>
          <a:noFill/>
          <a:ln w="9525">
            <a:noFill/>
            <a:miter lim="800000"/>
            <a:headEnd/>
            <a:tailEnd/>
          </a:ln>
          <a:effectLst/>
        </p:spPr>
        <p:txBody>
          <a:bodyPr wrap="none">
            <a:spAutoFit/>
          </a:bodyPr>
          <a:lstStyle/>
          <a:p>
            <a:r>
              <a:rPr lang="en-US" sz="1200" b="1"/>
              <a:t>Provided by ESA</a:t>
            </a:r>
          </a:p>
        </p:txBody>
      </p:sp>
      <p:sp>
        <p:nvSpPr>
          <p:cNvPr id="377907" name="Rectangle 51"/>
          <p:cNvSpPr>
            <a:spLocks noChangeArrowheads="1"/>
          </p:cNvSpPr>
          <p:nvPr/>
        </p:nvSpPr>
        <p:spPr bwMode="auto">
          <a:xfrm>
            <a:off x="6992938" y="6203950"/>
            <a:ext cx="279400" cy="139700"/>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377908" name="Text Box 52"/>
          <p:cNvSpPr txBox="1">
            <a:spLocks noChangeArrowheads="1"/>
          </p:cNvSpPr>
          <p:nvPr/>
        </p:nvSpPr>
        <p:spPr bwMode="auto">
          <a:xfrm>
            <a:off x="2682875" y="4857750"/>
            <a:ext cx="2620963" cy="590550"/>
          </a:xfrm>
          <a:prstGeom prst="rect">
            <a:avLst/>
          </a:prstGeom>
          <a:solidFill>
            <a:srgbClr val="00CCFF"/>
          </a:solidFill>
          <a:ln w="9525">
            <a:solidFill>
              <a:schemeClr val="tx1"/>
            </a:solidFill>
            <a:miter lim="800000"/>
            <a:headEnd/>
            <a:tailEnd/>
          </a:ln>
          <a:effectLst/>
        </p:spPr>
        <p:txBody>
          <a:bodyPr wrap="none">
            <a:spAutoFit/>
          </a:bodyPr>
          <a:lstStyle/>
          <a:p>
            <a:pPr algn="l"/>
            <a:r>
              <a:rPr lang="en-US" sz="1600" b="1"/>
              <a:t>Integrated Science Instrument </a:t>
            </a:r>
          </a:p>
          <a:p>
            <a:pPr algn="l"/>
            <a:r>
              <a:rPr lang="en-US" sz="1600" b="1"/>
              <a:t>Module (ISIM)</a:t>
            </a:r>
          </a:p>
        </p:txBody>
      </p:sp>
      <p:grpSp>
        <p:nvGrpSpPr>
          <p:cNvPr id="2" name="Group 53"/>
          <p:cNvGrpSpPr>
            <a:grpSpLocks/>
          </p:cNvGrpSpPr>
          <p:nvPr/>
        </p:nvGrpSpPr>
        <p:grpSpPr bwMode="auto">
          <a:xfrm>
            <a:off x="4013200" y="5165725"/>
            <a:ext cx="1290638" cy="292100"/>
            <a:chOff x="227" y="3755"/>
            <a:chExt cx="813" cy="184"/>
          </a:xfrm>
        </p:grpSpPr>
        <p:sp>
          <p:nvSpPr>
            <p:cNvPr id="377910" name="Rectangle 54"/>
            <p:cNvSpPr>
              <a:spLocks noChangeArrowheads="1"/>
            </p:cNvSpPr>
            <p:nvPr/>
          </p:nvSpPr>
          <p:spPr bwMode="auto">
            <a:xfrm>
              <a:off x="636" y="3755"/>
              <a:ext cx="404" cy="184"/>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377911" name="Rectangle 55"/>
            <p:cNvSpPr>
              <a:spLocks noChangeArrowheads="1"/>
            </p:cNvSpPr>
            <p:nvPr/>
          </p:nvSpPr>
          <p:spPr bwMode="auto">
            <a:xfrm>
              <a:off x="227" y="3755"/>
              <a:ext cx="404" cy="184"/>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grpSp>
        <p:nvGrpSpPr>
          <p:cNvPr id="3" name="Group 56"/>
          <p:cNvGrpSpPr>
            <a:grpSpLocks/>
          </p:cNvGrpSpPr>
          <p:nvPr/>
        </p:nvGrpSpPr>
        <p:grpSpPr bwMode="auto">
          <a:xfrm>
            <a:off x="4013200" y="5162550"/>
            <a:ext cx="1290638" cy="292100"/>
            <a:chOff x="227" y="3755"/>
            <a:chExt cx="813" cy="184"/>
          </a:xfrm>
        </p:grpSpPr>
        <p:sp>
          <p:nvSpPr>
            <p:cNvPr id="377913" name="Rectangle 57"/>
            <p:cNvSpPr>
              <a:spLocks noChangeArrowheads="1"/>
            </p:cNvSpPr>
            <p:nvPr/>
          </p:nvSpPr>
          <p:spPr bwMode="auto">
            <a:xfrm>
              <a:off x="636" y="3755"/>
              <a:ext cx="404" cy="184"/>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377914" name="Rectangle 58"/>
            <p:cNvSpPr>
              <a:spLocks noChangeArrowheads="1"/>
            </p:cNvSpPr>
            <p:nvPr/>
          </p:nvSpPr>
          <p:spPr bwMode="auto">
            <a:xfrm>
              <a:off x="227" y="3755"/>
              <a:ext cx="404" cy="184"/>
            </a:xfrm>
            <a:prstGeom prst="rect">
              <a:avLst/>
            </a:prstGeom>
            <a:solidFill>
              <a:srgbClr val="CC99FF"/>
            </a:solidFill>
            <a:ln w="9525">
              <a:solidFill>
                <a:schemeClr val="tx1"/>
              </a:solidFill>
              <a:miter lim="800000"/>
              <a:headEnd/>
              <a:tailEnd/>
            </a:ln>
            <a:effectLst/>
          </p:spPr>
          <p:txBody>
            <a:bodyPr wrap="none" anchor="ctr"/>
            <a:lstStyle/>
            <a:p>
              <a:endParaRPr lang="en-US"/>
            </a:p>
          </p:txBody>
        </p:sp>
      </p:grpSp>
      <p:sp>
        <p:nvSpPr>
          <p:cNvPr id="377915" name="Text Box 59"/>
          <p:cNvSpPr txBox="1">
            <a:spLocks noChangeArrowheads="1"/>
          </p:cNvSpPr>
          <p:nvPr/>
        </p:nvSpPr>
        <p:spPr bwMode="auto">
          <a:xfrm>
            <a:off x="7312025" y="6121400"/>
            <a:ext cx="1201738" cy="274638"/>
          </a:xfrm>
          <a:prstGeom prst="rect">
            <a:avLst/>
          </a:prstGeom>
          <a:noFill/>
          <a:ln w="9525">
            <a:noFill/>
            <a:miter lim="800000"/>
            <a:headEnd/>
            <a:tailEnd/>
          </a:ln>
          <a:effectLst/>
        </p:spPr>
        <p:txBody>
          <a:bodyPr wrap="none">
            <a:spAutoFit/>
          </a:bodyPr>
          <a:lstStyle/>
          <a:p>
            <a:r>
              <a:rPr lang="en-US" sz="1200" b="1"/>
              <a:t>Provided by CSA</a:t>
            </a:r>
          </a:p>
        </p:txBody>
      </p:sp>
      <p:pic>
        <p:nvPicPr>
          <p:cNvPr id="377918" name="Picture 62" descr="JWST_De07"/>
          <p:cNvPicPr>
            <a:picLocks noChangeAspect="1" noChangeArrowheads="1"/>
          </p:cNvPicPr>
          <p:nvPr/>
        </p:nvPicPr>
        <p:blipFill>
          <a:blip r:embed="rId6" cstate="print"/>
          <a:srcRect/>
          <a:stretch>
            <a:fillRect/>
          </a:stretch>
        </p:blipFill>
        <p:spPr bwMode="auto">
          <a:xfrm>
            <a:off x="2659063" y="1995488"/>
            <a:ext cx="2752725" cy="2092325"/>
          </a:xfrm>
          <a:prstGeom prst="rect">
            <a:avLst/>
          </a:prstGeom>
          <a:noFill/>
        </p:spPr>
      </p:pic>
      <p:sp>
        <p:nvSpPr>
          <p:cNvPr id="377917" name="Text Box 61"/>
          <p:cNvSpPr txBox="1">
            <a:spLocks noChangeArrowheads="1"/>
          </p:cNvSpPr>
          <p:nvPr/>
        </p:nvSpPr>
        <p:spPr bwMode="auto">
          <a:xfrm>
            <a:off x="3621088" y="3749675"/>
            <a:ext cx="1304925" cy="274638"/>
          </a:xfrm>
          <a:prstGeom prst="rect">
            <a:avLst/>
          </a:prstGeom>
          <a:noFill/>
          <a:ln w="9525">
            <a:noFill/>
            <a:miter lim="800000"/>
            <a:headEnd/>
            <a:tailEnd/>
          </a:ln>
          <a:effectLst/>
        </p:spPr>
        <p:txBody>
          <a:bodyPr wrap="none">
            <a:spAutoFit/>
          </a:bodyPr>
          <a:lstStyle/>
          <a:p>
            <a:pPr algn="l"/>
            <a:r>
              <a:rPr lang="en-US" sz="1200" b="1">
                <a:solidFill>
                  <a:schemeClr val="bg1"/>
                </a:solidFill>
              </a:rPr>
              <a:t>JWST Observatory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213600" cy="406400"/>
          </a:xfrm>
        </p:spPr>
        <p:txBody>
          <a:bodyPr/>
          <a:lstStyle/>
          <a:p>
            <a:r>
              <a:rPr lang="en-US" sz="2000" dirty="0" smtClean="0"/>
              <a:t>Typical Science Instruments Cameras and Spectrometers</a:t>
            </a:r>
            <a:endParaRPr lang="en-US" sz="2000" dirty="0"/>
          </a:p>
        </p:txBody>
      </p:sp>
      <p:sp>
        <p:nvSpPr>
          <p:cNvPr id="3" name="Arc 2"/>
          <p:cNvSpPr/>
          <p:nvPr/>
        </p:nvSpPr>
        <p:spPr bwMode="auto">
          <a:xfrm>
            <a:off x="-3701156" y="462636"/>
            <a:ext cx="5921828" cy="5921828"/>
          </a:xfrm>
          <a:prstGeom prst="arc">
            <a:avLst>
              <a:gd name="adj1" fmla="val 19964598"/>
              <a:gd name="adj2" fmla="val 1663806"/>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 name="Arc 3"/>
          <p:cNvSpPr/>
          <p:nvPr/>
        </p:nvSpPr>
        <p:spPr bwMode="auto">
          <a:xfrm>
            <a:off x="-592151" y="2694895"/>
            <a:ext cx="1458686" cy="1458686"/>
          </a:xfrm>
          <a:prstGeom prst="arc">
            <a:avLst>
              <a:gd name="adj1" fmla="val 19959011"/>
              <a:gd name="adj2" fmla="val 1685228"/>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6" name="Straight Connector 5"/>
          <p:cNvCxnSpPr/>
          <p:nvPr/>
        </p:nvCxnSpPr>
        <p:spPr bwMode="auto">
          <a:xfrm>
            <a:off x="277813" y="3424238"/>
            <a:ext cx="7538116" cy="0"/>
          </a:xfrm>
          <a:prstGeom prst="line">
            <a:avLst/>
          </a:prstGeom>
          <a:solidFill>
            <a:schemeClr val="accent1"/>
          </a:solidFill>
          <a:ln w="9525" cap="flat" cmpd="sng" algn="ctr">
            <a:solidFill>
              <a:schemeClr val="tx1"/>
            </a:solidFill>
            <a:prstDash val="lgDashDot"/>
            <a:round/>
            <a:headEnd type="none" w="med" len="med"/>
            <a:tailEnd type="none" w="med" len="med"/>
          </a:ln>
          <a:effectLst/>
        </p:spPr>
      </p:cxnSp>
      <p:grpSp>
        <p:nvGrpSpPr>
          <p:cNvPr id="5" name="Group 180"/>
          <p:cNvGrpSpPr/>
          <p:nvPr/>
        </p:nvGrpSpPr>
        <p:grpSpPr>
          <a:xfrm>
            <a:off x="2743200" y="1049338"/>
            <a:ext cx="4856087" cy="2279650"/>
            <a:chOff x="2743200" y="1049338"/>
            <a:chExt cx="4856087" cy="2279650"/>
          </a:xfrm>
        </p:grpSpPr>
        <p:sp>
          <p:nvSpPr>
            <p:cNvPr id="176" name="Rectangle 175"/>
            <p:cNvSpPr/>
            <p:nvPr/>
          </p:nvSpPr>
          <p:spPr bwMode="auto">
            <a:xfrm>
              <a:off x="2743200" y="1049338"/>
              <a:ext cx="3886200" cy="227965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8" name="Straight Connector 7"/>
            <p:cNvCxnSpPr/>
            <p:nvPr/>
          </p:nvCxnSpPr>
          <p:spPr bwMode="auto">
            <a:xfrm flipH="1">
              <a:off x="3015329" y="2974295"/>
              <a:ext cx="239485" cy="23948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flipH="1">
              <a:off x="3004444" y="2388734"/>
              <a:ext cx="239485" cy="239485"/>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3" name="Freeform 12"/>
            <p:cNvSpPr/>
            <p:nvPr/>
          </p:nvSpPr>
          <p:spPr bwMode="auto">
            <a:xfrm flipH="1">
              <a:off x="3539880" y="2241380"/>
              <a:ext cx="145946" cy="534194"/>
            </a:xfrm>
            <a:custGeom>
              <a:avLst/>
              <a:gdLst>
                <a:gd name="connsiteX0" fmla="*/ 123825 w 245269"/>
                <a:gd name="connsiteY0" fmla="*/ 0 h 897732"/>
                <a:gd name="connsiteX1" fmla="*/ 159544 w 245269"/>
                <a:gd name="connsiteY1" fmla="*/ 61913 h 897732"/>
                <a:gd name="connsiteX2" fmla="*/ 192882 w 245269"/>
                <a:gd name="connsiteY2" fmla="*/ 138113 h 897732"/>
                <a:gd name="connsiteX3" fmla="*/ 214313 w 245269"/>
                <a:gd name="connsiteY3" fmla="*/ 214313 h 897732"/>
                <a:gd name="connsiteX4" fmla="*/ 233363 w 245269"/>
                <a:gd name="connsiteY4" fmla="*/ 292894 h 897732"/>
                <a:gd name="connsiteX5" fmla="*/ 245269 w 245269"/>
                <a:gd name="connsiteY5" fmla="*/ 369094 h 897732"/>
                <a:gd name="connsiteX6" fmla="*/ 245269 w 245269"/>
                <a:gd name="connsiteY6" fmla="*/ 450057 h 897732"/>
                <a:gd name="connsiteX7" fmla="*/ 245269 w 245269"/>
                <a:gd name="connsiteY7" fmla="*/ 521494 h 897732"/>
                <a:gd name="connsiteX8" fmla="*/ 233363 w 245269"/>
                <a:gd name="connsiteY8" fmla="*/ 597694 h 897732"/>
                <a:gd name="connsiteX9" fmla="*/ 216694 w 245269"/>
                <a:gd name="connsiteY9" fmla="*/ 676275 h 897732"/>
                <a:gd name="connsiteX10" fmla="*/ 192882 w 245269"/>
                <a:gd name="connsiteY10" fmla="*/ 750094 h 897732"/>
                <a:gd name="connsiteX11" fmla="*/ 164307 w 245269"/>
                <a:gd name="connsiteY11" fmla="*/ 823913 h 897732"/>
                <a:gd name="connsiteX12" fmla="*/ 121444 w 245269"/>
                <a:gd name="connsiteY12" fmla="*/ 897732 h 897732"/>
                <a:gd name="connsiteX13" fmla="*/ 80963 w 245269"/>
                <a:gd name="connsiteY13" fmla="*/ 826294 h 897732"/>
                <a:gd name="connsiteX14" fmla="*/ 52388 w 245269"/>
                <a:gd name="connsiteY14" fmla="*/ 752475 h 897732"/>
                <a:gd name="connsiteX15" fmla="*/ 28575 w 245269"/>
                <a:gd name="connsiteY15" fmla="*/ 673894 h 897732"/>
                <a:gd name="connsiteX16" fmla="*/ 11907 w 245269"/>
                <a:gd name="connsiteY16" fmla="*/ 592932 h 897732"/>
                <a:gd name="connsiteX17" fmla="*/ 2382 w 245269"/>
                <a:gd name="connsiteY17" fmla="*/ 519113 h 897732"/>
                <a:gd name="connsiteX18" fmla="*/ 0 w 245269"/>
                <a:gd name="connsiteY18" fmla="*/ 447675 h 897732"/>
                <a:gd name="connsiteX19" fmla="*/ 2382 w 245269"/>
                <a:gd name="connsiteY19" fmla="*/ 369094 h 897732"/>
                <a:gd name="connsiteX20" fmla="*/ 16669 w 245269"/>
                <a:gd name="connsiteY20" fmla="*/ 288132 h 897732"/>
                <a:gd name="connsiteX21" fmla="*/ 33338 w 245269"/>
                <a:gd name="connsiteY21" fmla="*/ 209550 h 897732"/>
                <a:gd name="connsiteX22" fmla="*/ 57150 w 245269"/>
                <a:gd name="connsiteY22" fmla="*/ 138113 h 897732"/>
                <a:gd name="connsiteX23" fmla="*/ 90488 w 245269"/>
                <a:gd name="connsiteY23" fmla="*/ 61913 h 897732"/>
                <a:gd name="connsiteX24" fmla="*/ 123825 w 245269"/>
                <a:gd name="connsiteY24" fmla="*/ 0 h 89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5269" h="897732">
                  <a:moveTo>
                    <a:pt x="123825" y="0"/>
                  </a:moveTo>
                  <a:lnTo>
                    <a:pt x="159544" y="61913"/>
                  </a:lnTo>
                  <a:lnTo>
                    <a:pt x="192882" y="138113"/>
                  </a:lnTo>
                  <a:lnTo>
                    <a:pt x="214313" y="214313"/>
                  </a:lnTo>
                  <a:lnTo>
                    <a:pt x="233363" y="292894"/>
                  </a:lnTo>
                  <a:lnTo>
                    <a:pt x="245269" y="369094"/>
                  </a:lnTo>
                  <a:lnTo>
                    <a:pt x="245269" y="450057"/>
                  </a:lnTo>
                  <a:lnTo>
                    <a:pt x="245269" y="521494"/>
                  </a:lnTo>
                  <a:lnTo>
                    <a:pt x="233363" y="597694"/>
                  </a:lnTo>
                  <a:lnTo>
                    <a:pt x="216694" y="676275"/>
                  </a:lnTo>
                  <a:lnTo>
                    <a:pt x="192882" y="750094"/>
                  </a:lnTo>
                  <a:lnTo>
                    <a:pt x="164307" y="823913"/>
                  </a:lnTo>
                  <a:lnTo>
                    <a:pt x="121444" y="897732"/>
                  </a:lnTo>
                  <a:lnTo>
                    <a:pt x="80963" y="826294"/>
                  </a:lnTo>
                  <a:lnTo>
                    <a:pt x="52388" y="752475"/>
                  </a:lnTo>
                  <a:lnTo>
                    <a:pt x="28575" y="673894"/>
                  </a:lnTo>
                  <a:lnTo>
                    <a:pt x="11907" y="592932"/>
                  </a:lnTo>
                  <a:lnTo>
                    <a:pt x="2382" y="519113"/>
                  </a:lnTo>
                  <a:lnTo>
                    <a:pt x="0" y="447675"/>
                  </a:lnTo>
                  <a:lnTo>
                    <a:pt x="2382" y="369094"/>
                  </a:lnTo>
                  <a:lnTo>
                    <a:pt x="16669" y="288132"/>
                  </a:lnTo>
                  <a:lnTo>
                    <a:pt x="33338" y="209550"/>
                  </a:lnTo>
                  <a:lnTo>
                    <a:pt x="57150" y="138113"/>
                  </a:lnTo>
                  <a:lnTo>
                    <a:pt x="90488" y="61913"/>
                  </a:lnTo>
                  <a:lnTo>
                    <a:pt x="123825" y="0"/>
                  </a:ln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4" name="Rectangle 13"/>
            <p:cNvSpPr/>
            <p:nvPr/>
          </p:nvSpPr>
          <p:spPr bwMode="auto">
            <a:xfrm>
              <a:off x="3984157" y="1469569"/>
              <a:ext cx="97972" cy="131887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16" name="Straight Connector 15"/>
            <p:cNvCxnSpPr/>
            <p:nvPr/>
          </p:nvCxnSpPr>
          <p:spPr bwMode="auto">
            <a:xfrm>
              <a:off x="3744672" y="2111825"/>
              <a:ext cx="44291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8" name="Freeform 17"/>
            <p:cNvSpPr/>
            <p:nvPr/>
          </p:nvSpPr>
          <p:spPr bwMode="auto">
            <a:xfrm flipH="1">
              <a:off x="4432506" y="2247504"/>
              <a:ext cx="145946" cy="534194"/>
            </a:xfrm>
            <a:custGeom>
              <a:avLst/>
              <a:gdLst>
                <a:gd name="connsiteX0" fmla="*/ 123825 w 245269"/>
                <a:gd name="connsiteY0" fmla="*/ 0 h 897732"/>
                <a:gd name="connsiteX1" fmla="*/ 159544 w 245269"/>
                <a:gd name="connsiteY1" fmla="*/ 61913 h 897732"/>
                <a:gd name="connsiteX2" fmla="*/ 192882 w 245269"/>
                <a:gd name="connsiteY2" fmla="*/ 138113 h 897732"/>
                <a:gd name="connsiteX3" fmla="*/ 214313 w 245269"/>
                <a:gd name="connsiteY3" fmla="*/ 214313 h 897732"/>
                <a:gd name="connsiteX4" fmla="*/ 233363 w 245269"/>
                <a:gd name="connsiteY4" fmla="*/ 292894 h 897732"/>
                <a:gd name="connsiteX5" fmla="*/ 245269 w 245269"/>
                <a:gd name="connsiteY5" fmla="*/ 369094 h 897732"/>
                <a:gd name="connsiteX6" fmla="*/ 245269 w 245269"/>
                <a:gd name="connsiteY6" fmla="*/ 450057 h 897732"/>
                <a:gd name="connsiteX7" fmla="*/ 245269 w 245269"/>
                <a:gd name="connsiteY7" fmla="*/ 521494 h 897732"/>
                <a:gd name="connsiteX8" fmla="*/ 233363 w 245269"/>
                <a:gd name="connsiteY8" fmla="*/ 597694 h 897732"/>
                <a:gd name="connsiteX9" fmla="*/ 216694 w 245269"/>
                <a:gd name="connsiteY9" fmla="*/ 676275 h 897732"/>
                <a:gd name="connsiteX10" fmla="*/ 192882 w 245269"/>
                <a:gd name="connsiteY10" fmla="*/ 750094 h 897732"/>
                <a:gd name="connsiteX11" fmla="*/ 164307 w 245269"/>
                <a:gd name="connsiteY11" fmla="*/ 823913 h 897732"/>
                <a:gd name="connsiteX12" fmla="*/ 121444 w 245269"/>
                <a:gd name="connsiteY12" fmla="*/ 897732 h 897732"/>
                <a:gd name="connsiteX13" fmla="*/ 80963 w 245269"/>
                <a:gd name="connsiteY13" fmla="*/ 826294 h 897732"/>
                <a:gd name="connsiteX14" fmla="*/ 52388 w 245269"/>
                <a:gd name="connsiteY14" fmla="*/ 752475 h 897732"/>
                <a:gd name="connsiteX15" fmla="*/ 28575 w 245269"/>
                <a:gd name="connsiteY15" fmla="*/ 673894 h 897732"/>
                <a:gd name="connsiteX16" fmla="*/ 11907 w 245269"/>
                <a:gd name="connsiteY16" fmla="*/ 592932 h 897732"/>
                <a:gd name="connsiteX17" fmla="*/ 2382 w 245269"/>
                <a:gd name="connsiteY17" fmla="*/ 519113 h 897732"/>
                <a:gd name="connsiteX18" fmla="*/ 0 w 245269"/>
                <a:gd name="connsiteY18" fmla="*/ 447675 h 897732"/>
                <a:gd name="connsiteX19" fmla="*/ 2382 w 245269"/>
                <a:gd name="connsiteY19" fmla="*/ 369094 h 897732"/>
                <a:gd name="connsiteX20" fmla="*/ 16669 w 245269"/>
                <a:gd name="connsiteY20" fmla="*/ 288132 h 897732"/>
                <a:gd name="connsiteX21" fmla="*/ 33338 w 245269"/>
                <a:gd name="connsiteY21" fmla="*/ 209550 h 897732"/>
                <a:gd name="connsiteX22" fmla="*/ 57150 w 245269"/>
                <a:gd name="connsiteY22" fmla="*/ 138113 h 897732"/>
                <a:gd name="connsiteX23" fmla="*/ 90488 w 245269"/>
                <a:gd name="connsiteY23" fmla="*/ 61913 h 897732"/>
                <a:gd name="connsiteX24" fmla="*/ 123825 w 245269"/>
                <a:gd name="connsiteY24" fmla="*/ 0 h 89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5269" h="897732">
                  <a:moveTo>
                    <a:pt x="123825" y="0"/>
                  </a:moveTo>
                  <a:lnTo>
                    <a:pt x="159544" y="61913"/>
                  </a:lnTo>
                  <a:lnTo>
                    <a:pt x="192882" y="138113"/>
                  </a:lnTo>
                  <a:lnTo>
                    <a:pt x="214313" y="214313"/>
                  </a:lnTo>
                  <a:lnTo>
                    <a:pt x="233363" y="292894"/>
                  </a:lnTo>
                  <a:lnTo>
                    <a:pt x="245269" y="369094"/>
                  </a:lnTo>
                  <a:lnTo>
                    <a:pt x="245269" y="450057"/>
                  </a:lnTo>
                  <a:lnTo>
                    <a:pt x="245269" y="521494"/>
                  </a:lnTo>
                  <a:lnTo>
                    <a:pt x="233363" y="597694"/>
                  </a:lnTo>
                  <a:lnTo>
                    <a:pt x="216694" y="676275"/>
                  </a:lnTo>
                  <a:lnTo>
                    <a:pt x="192882" y="750094"/>
                  </a:lnTo>
                  <a:lnTo>
                    <a:pt x="164307" y="823913"/>
                  </a:lnTo>
                  <a:lnTo>
                    <a:pt x="121444" y="897732"/>
                  </a:lnTo>
                  <a:lnTo>
                    <a:pt x="80963" y="826294"/>
                  </a:lnTo>
                  <a:lnTo>
                    <a:pt x="52388" y="752475"/>
                  </a:lnTo>
                  <a:lnTo>
                    <a:pt x="28575" y="673894"/>
                  </a:lnTo>
                  <a:lnTo>
                    <a:pt x="11907" y="592932"/>
                  </a:lnTo>
                  <a:lnTo>
                    <a:pt x="2382" y="519113"/>
                  </a:lnTo>
                  <a:lnTo>
                    <a:pt x="0" y="447675"/>
                  </a:lnTo>
                  <a:lnTo>
                    <a:pt x="2382" y="369094"/>
                  </a:lnTo>
                  <a:lnTo>
                    <a:pt x="16669" y="288132"/>
                  </a:lnTo>
                  <a:lnTo>
                    <a:pt x="33338" y="209550"/>
                  </a:lnTo>
                  <a:lnTo>
                    <a:pt x="57150" y="138113"/>
                  </a:lnTo>
                  <a:lnTo>
                    <a:pt x="90488" y="61913"/>
                  </a:lnTo>
                  <a:lnTo>
                    <a:pt x="123825" y="0"/>
                  </a:ln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20" name="Straight Connector 19"/>
            <p:cNvCxnSpPr/>
            <p:nvPr/>
          </p:nvCxnSpPr>
          <p:spPr bwMode="auto">
            <a:xfrm flipV="1">
              <a:off x="5279558" y="2264569"/>
              <a:ext cx="0" cy="461171"/>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22" name="Rectangle 21"/>
            <p:cNvSpPr/>
            <p:nvPr/>
          </p:nvSpPr>
          <p:spPr bwMode="auto">
            <a:xfrm>
              <a:off x="5649672" y="1513113"/>
              <a:ext cx="710974" cy="61458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3" name="Freeform 22"/>
            <p:cNvSpPr/>
            <p:nvPr/>
          </p:nvSpPr>
          <p:spPr bwMode="auto">
            <a:xfrm>
              <a:off x="5279558" y="1817914"/>
              <a:ext cx="370114" cy="446315"/>
            </a:xfrm>
            <a:custGeom>
              <a:avLst/>
              <a:gdLst>
                <a:gd name="connsiteX0" fmla="*/ 0 w 370114"/>
                <a:gd name="connsiteY0" fmla="*/ 446315 h 446315"/>
                <a:gd name="connsiteX1" fmla="*/ 0 w 370114"/>
                <a:gd name="connsiteY1" fmla="*/ 0 h 446315"/>
                <a:gd name="connsiteX2" fmla="*/ 370114 w 370114"/>
                <a:gd name="connsiteY2" fmla="*/ 0 h 446315"/>
              </a:gdLst>
              <a:ahLst/>
              <a:cxnLst>
                <a:cxn ang="0">
                  <a:pos x="connsiteX0" y="connsiteY0"/>
                </a:cxn>
                <a:cxn ang="0">
                  <a:pos x="connsiteX1" y="connsiteY1"/>
                </a:cxn>
                <a:cxn ang="0">
                  <a:pos x="connsiteX2" y="connsiteY2"/>
                </a:cxn>
              </a:cxnLst>
              <a:rect l="l" t="t" r="r" b="b"/>
              <a:pathLst>
                <a:path w="370114" h="446315">
                  <a:moveTo>
                    <a:pt x="0" y="446315"/>
                  </a:moveTo>
                  <a:lnTo>
                    <a:pt x="0" y="0"/>
                  </a:lnTo>
                  <a:lnTo>
                    <a:pt x="370114" y="0"/>
                  </a:ln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25" name="Straight Arrow Connector 24"/>
            <p:cNvCxnSpPr>
              <a:stCxn id="22" idx="3"/>
            </p:cNvCxnSpPr>
            <p:nvPr/>
          </p:nvCxnSpPr>
          <p:spPr bwMode="auto">
            <a:xfrm>
              <a:off x="6360646" y="1820408"/>
              <a:ext cx="943655" cy="204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 name="TextBox 25"/>
            <p:cNvSpPr txBox="1"/>
            <p:nvPr/>
          </p:nvSpPr>
          <p:spPr>
            <a:xfrm>
              <a:off x="5640912" y="1637784"/>
              <a:ext cx="708848" cy="369332"/>
            </a:xfrm>
            <a:prstGeom prst="rect">
              <a:avLst/>
            </a:prstGeom>
            <a:noFill/>
          </p:spPr>
          <p:txBody>
            <a:bodyPr wrap="none" rtlCol="0">
              <a:spAutoFit/>
            </a:bodyPr>
            <a:lstStyle/>
            <a:p>
              <a:r>
                <a:rPr lang="en-US" sz="900" dirty="0" smtClean="0"/>
                <a:t>Focal Plane</a:t>
              </a:r>
            </a:p>
            <a:p>
              <a:r>
                <a:rPr lang="en-US" sz="900" dirty="0" smtClean="0"/>
                <a:t>Electronics</a:t>
              </a:r>
              <a:endParaRPr lang="en-US" sz="900" dirty="0"/>
            </a:p>
          </p:txBody>
        </p:sp>
        <p:pic>
          <p:nvPicPr>
            <p:cNvPr id="27" name="Picture 26"/>
            <p:cNvPicPr>
              <a:picLocks noChangeArrowheads="1"/>
            </p:cNvPicPr>
            <p:nvPr/>
          </p:nvPicPr>
          <p:blipFill>
            <a:blip r:embed="rId2" cstate="print"/>
            <a:srcRect/>
            <a:stretch>
              <a:fillRect/>
            </a:stretch>
          </p:blipFill>
          <p:spPr bwMode="auto">
            <a:xfrm>
              <a:off x="5347253" y="2261204"/>
              <a:ext cx="537104" cy="459168"/>
            </a:xfrm>
            <a:prstGeom prst="rect">
              <a:avLst/>
            </a:prstGeom>
            <a:noFill/>
            <a:ln w="25400">
              <a:noFill/>
              <a:miter lim="800000"/>
              <a:headEnd/>
              <a:tailEnd/>
            </a:ln>
          </p:spPr>
        </p:pic>
        <p:cxnSp>
          <p:nvCxnSpPr>
            <p:cNvPr id="59" name="Straight Connector 58"/>
            <p:cNvCxnSpPr/>
            <p:nvPr/>
          </p:nvCxnSpPr>
          <p:spPr bwMode="auto">
            <a:xfrm flipH="1" flipV="1">
              <a:off x="3044585" y="2612231"/>
              <a:ext cx="66675" cy="481807"/>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61" name="Straight Connector 60"/>
            <p:cNvCxnSpPr/>
            <p:nvPr/>
          </p:nvCxnSpPr>
          <p:spPr bwMode="auto">
            <a:xfrm flipV="1">
              <a:off x="3120785" y="2433638"/>
              <a:ext cx="107156" cy="6604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63" name="Straight Connector 62"/>
            <p:cNvCxnSpPr>
              <a:endCxn id="13" idx="11"/>
            </p:cNvCxnSpPr>
            <p:nvPr/>
          </p:nvCxnSpPr>
          <p:spPr bwMode="auto">
            <a:xfrm>
              <a:off x="3044585" y="2614613"/>
              <a:ext cx="543471" cy="117035"/>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65" name="Straight Connector 64"/>
            <p:cNvCxnSpPr>
              <a:endCxn id="13" idx="2"/>
            </p:cNvCxnSpPr>
            <p:nvPr/>
          </p:nvCxnSpPr>
          <p:spPr bwMode="auto">
            <a:xfrm flipV="1">
              <a:off x="3230322" y="2323564"/>
              <a:ext cx="340731" cy="112455"/>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67" name="Straight Connector 66"/>
            <p:cNvCxnSpPr>
              <a:stCxn id="13" idx="22"/>
              <a:endCxn id="18" idx="2"/>
            </p:cNvCxnSpPr>
            <p:nvPr/>
          </p:nvCxnSpPr>
          <p:spPr bwMode="auto">
            <a:xfrm>
              <a:off x="3651819" y="2323564"/>
              <a:ext cx="811860" cy="6124"/>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69" name="Straight Connector 68"/>
            <p:cNvCxnSpPr>
              <a:stCxn id="13" idx="13"/>
              <a:endCxn id="18" idx="11"/>
            </p:cNvCxnSpPr>
            <p:nvPr/>
          </p:nvCxnSpPr>
          <p:spPr bwMode="auto">
            <a:xfrm>
              <a:off x="3637649" y="2733065"/>
              <a:ext cx="843033" cy="4707"/>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71" name="Straight Connector 70"/>
            <p:cNvCxnSpPr>
              <a:stCxn id="18" idx="22"/>
            </p:cNvCxnSpPr>
            <p:nvPr/>
          </p:nvCxnSpPr>
          <p:spPr bwMode="auto">
            <a:xfrm>
              <a:off x="4544445" y="2329688"/>
              <a:ext cx="707558" cy="18015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73" name="Straight Connector 72"/>
            <p:cNvCxnSpPr>
              <a:stCxn id="18" idx="13"/>
            </p:cNvCxnSpPr>
            <p:nvPr/>
          </p:nvCxnSpPr>
          <p:spPr bwMode="auto">
            <a:xfrm flipV="1">
              <a:off x="4530275" y="2514600"/>
              <a:ext cx="719347" cy="224589"/>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59" name="TextBox 158"/>
            <p:cNvSpPr txBox="1"/>
            <p:nvPr/>
          </p:nvSpPr>
          <p:spPr>
            <a:xfrm>
              <a:off x="3116049" y="2995602"/>
              <a:ext cx="846707" cy="230832"/>
            </a:xfrm>
            <a:prstGeom prst="rect">
              <a:avLst/>
            </a:prstGeom>
            <a:noFill/>
          </p:spPr>
          <p:txBody>
            <a:bodyPr wrap="none" rtlCol="0">
              <a:spAutoFit/>
            </a:bodyPr>
            <a:lstStyle/>
            <a:p>
              <a:r>
                <a:rPr lang="en-US" sz="900" dirty="0" smtClean="0"/>
                <a:t>Pick-Off Mirror</a:t>
              </a:r>
              <a:endParaRPr lang="en-US" sz="900" dirty="0"/>
            </a:p>
          </p:txBody>
        </p:sp>
        <p:sp>
          <p:nvSpPr>
            <p:cNvPr id="160" name="TextBox 159"/>
            <p:cNvSpPr txBox="1"/>
            <p:nvPr/>
          </p:nvSpPr>
          <p:spPr>
            <a:xfrm>
              <a:off x="3289869" y="2728905"/>
              <a:ext cx="651140" cy="230832"/>
            </a:xfrm>
            <a:prstGeom prst="rect">
              <a:avLst/>
            </a:prstGeom>
            <a:noFill/>
          </p:spPr>
          <p:txBody>
            <a:bodyPr wrap="none" rtlCol="0">
              <a:spAutoFit/>
            </a:bodyPr>
            <a:lstStyle/>
            <a:p>
              <a:r>
                <a:rPr lang="en-US" sz="900" dirty="0" smtClean="0"/>
                <a:t>Collimator</a:t>
              </a:r>
              <a:endParaRPr lang="en-US" sz="900" dirty="0"/>
            </a:p>
          </p:txBody>
        </p:sp>
        <p:sp>
          <p:nvSpPr>
            <p:cNvPr id="161" name="TextBox 160"/>
            <p:cNvSpPr txBox="1"/>
            <p:nvPr/>
          </p:nvSpPr>
          <p:spPr>
            <a:xfrm>
              <a:off x="4261419" y="2714629"/>
              <a:ext cx="494046" cy="230832"/>
            </a:xfrm>
            <a:prstGeom prst="rect">
              <a:avLst/>
            </a:prstGeom>
            <a:noFill/>
          </p:spPr>
          <p:txBody>
            <a:bodyPr wrap="none" rtlCol="0">
              <a:spAutoFit/>
            </a:bodyPr>
            <a:lstStyle/>
            <a:p>
              <a:r>
                <a:rPr lang="en-US" sz="900" dirty="0" smtClean="0"/>
                <a:t>Imager</a:t>
              </a:r>
              <a:endParaRPr lang="en-US" sz="900" dirty="0"/>
            </a:p>
          </p:txBody>
        </p:sp>
        <p:sp>
          <p:nvSpPr>
            <p:cNvPr id="162" name="Arc 161"/>
            <p:cNvSpPr/>
            <p:nvPr/>
          </p:nvSpPr>
          <p:spPr bwMode="auto">
            <a:xfrm>
              <a:off x="3869173" y="2013740"/>
              <a:ext cx="82060" cy="196848"/>
            </a:xfrm>
            <a:prstGeom prst="arc">
              <a:avLst>
                <a:gd name="adj1" fmla="val 16137492"/>
                <a:gd name="adj2" fmla="val 13377469"/>
              </a:avLst>
            </a:prstGeom>
            <a:noFill/>
            <a:ln w="9525" cap="flat" cmpd="sng" algn="ctr">
              <a:solidFill>
                <a:schemeClr val="tx1"/>
              </a:solidFill>
              <a:prstDash val="solid"/>
              <a:round/>
              <a:headEnd type="stealth"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64" name="TextBox 163"/>
            <p:cNvSpPr txBox="1"/>
            <p:nvPr/>
          </p:nvSpPr>
          <p:spPr>
            <a:xfrm>
              <a:off x="4999595" y="2679060"/>
              <a:ext cx="570990" cy="230832"/>
            </a:xfrm>
            <a:prstGeom prst="rect">
              <a:avLst/>
            </a:prstGeom>
            <a:noFill/>
          </p:spPr>
          <p:txBody>
            <a:bodyPr wrap="none" rtlCol="0">
              <a:spAutoFit/>
            </a:bodyPr>
            <a:lstStyle/>
            <a:p>
              <a:r>
                <a:rPr lang="en-US" sz="900" dirty="0" smtClean="0"/>
                <a:t>Detector</a:t>
              </a:r>
              <a:endParaRPr lang="en-US" sz="900" dirty="0"/>
            </a:p>
          </p:txBody>
        </p:sp>
        <p:sp>
          <p:nvSpPr>
            <p:cNvPr id="165" name="TextBox 164"/>
            <p:cNvSpPr txBox="1"/>
            <p:nvPr/>
          </p:nvSpPr>
          <p:spPr>
            <a:xfrm>
              <a:off x="6714108" y="1894959"/>
              <a:ext cx="885179" cy="369332"/>
            </a:xfrm>
            <a:prstGeom prst="rect">
              <a:avLst/>
            </a:prstGeom>
            <a:noFill/>
          </p:spPr>
          <p:txBody>
            <a:bodyPr wrap="none" rtlCol="0">
              <a:spAutoFit/>
            </a:bodyPr>
            <a:lstStyle/>
            <a:p>
              <a:r>
                <a:rPr lang="en-US" sz="900" dirty="0" smtClean="0"/>
                <a:t>Data Output</a:t>
              </a:r>
            </a:p>
            <a:p>
              <a:r>
                <a:rPr lang="en-US" sz="900" dirty="0" smtClean="0"/>
                <a:t>To Observatory</a:t>
              </a:r>
              <a:endParaRPr lang="en-US" sz="900" dirty="0"/>
            </a:p>
          </p:txBody>
        </p:sp>
        <p:sp>
          <p:nvSpPr>
            <p:cNvPr id="175" name="TextBox 174"/>
            <p:cNvSpPr txBox="1"/>
            <p:nvPr/>
          </p:nvSpPr>
          <p:spPr>
            <a:xfrm>
              <a:off x="3671889" y="1287948"/>
              <a:ext cx="720069" cy="230832"/>
            </a:xfrm>
            <a:prstGeom prst="rect">
              <a:avLst/>
            </a:prstGeom>
            <a:noFill/>
          </p:spPr>
          <p:txBody>
            <a:bodyPr wrap="none" rtlCol="0">
              <a:spAutoFit/>
            </a:bodyPr>
            <a:lstStyle/>
            <a:p>
              <a:r>
                <a:rPr lang="en-US" sz="900" dirty="0" smtClean="0"/>
                <a:t>Filter Wheel</a:t>
              </a:r>
              <a:endParaRPr lang="en-US" sz="900" dirty="0"/>
            </a:p>
          </p:txBody>
        </p:sp>
        <p:sp>
          <p:nvSpPr>
            <p:cNvPr id="177" name="TextBox 176"/>
            <p:cNvSpPr txBox="1"/>
            <p:nvPr/>
          </p:nvSpPr>
          <p:spPr>
            <a:xfrm>
              <a:off x="5290457" y="1049338"/>
              <a:ext cx="1334020" cy="307777"/>
            </a:xfrm>
            <a:prstGeom prst="rect">
              <a:avLst/>
            </a:prstGeom>
            <a:noFill/>
          </p:spPr>
          <p:txBody>
            <a:bodyPr wrap="none" rtlCol="0">
              <a:spAutoFit/>
            </a:bodyPr>
            <a:lstStyle/>
            <a:p>
              <a:r>
                <a:rPr lang="en-US" sz="1400" dirty="0" smtClean="0"/>
                <a:t>Camera / Imager</a:t>
              </a:r>
              <a:endParaRPr lang="en-US" sz="1400" dirty="0"/>
            </a:p>
          </p:txBody>
        </p:sp>
      </p:grpSp>
      <p:grpSp>
        <p:nvGrpSpPr>
          <p:cNvPr id="7" name="Group 182"/>
          <p:cNvGrpSpPr/>
          <p:nvPr/>
        </p:nvGrpSpPr>
        <p:grpSpPr>
          <a:xfrm>
            <a:off x="2743200" y="3536950"/>
            <a:ext cx="6105904" cy="2297793"/>
            <a:chOff x="2743200" y="3536950"/>
            <a:chExt cx="6105904" cy="2297793"/>
          </a:xfrm>
        </p:grpSpPr>
        <p:sp>
          <p:nvSpPr>
            <p:cNvPr id="178" name="Rectangle 177"/>
            <p:cNvSpPr/>
            <p:nvPr/>
          </p:nvSpPr>
          <p:spPr bwMode="auto">
            <a:xfrm>
              <a:off x="2743200" y="3536950"/>
              <a:ext cx="5159375" cy="2297793"/>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29" name="Straight Connector 28"/>
            <p:cNvCxnSpPr/>
            <p:nvPr/>
          </p:nvCxnSpPr>
          <p:spPr bwMode="auto">
            <a:xfrm>
              <a:off x="3015325" y="4258839"/>
              <a:ext cx="239485" cy="23948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3004440" y="3673278"/>
              <a:ext cx="239485" cy="239485"/>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1" name="Freeform 30"/>
            <p:cNvSpPr/>
            <p:nvPr/>
          </p:nvSpPr>
          <p:spPr bwMode="auto">
            <a:xfrm flipH="1" flipV="1">
              <a:off x="3539877" y="4059294"/>
              <a:ext cx="145946" cy="534194"/>
            </a:xfrm>
            <a:custGeom>
              <a:avLst/>
              <a:gdLst>
                <a:gd name="connsiteX0" fmla="*/ 123825 w 245269"/>
                <a:gd name="connsiteY0" fmla="*/ 0 h 897732"/>
                <a:gd name="connsiteX1" fmla="*/ 159544 w 245269"/>
                <a:gd name="connsiteY1" fmla="*/ 61913 h 897732"/>
                <a:gd name="connsiteX2" fmla="*/ 192882 w 245269"/>
                <a:gd name="connsiteY2" fmla="*/ 138113 h 897732"/>
                <a:gd name="connsiteX3" fmla="*/ 214313 w 245269"/>
                <a:gd name="connsiteY3" fmla="*/ 214313 h 897732"/>
                <a:gd name="connsiteX4" fmla="*/ 233363 w 245269"/>
                <a:gd name="connsiteY4" fmla="*/ 292894 h 897732"/>
                <a:gd name="connsiteX5" fmla="*/ 245269 w 245269"/>
                <a:gd name="connsiteY5" fmla="*/ 369094 h 897732"/>
                <a:gd name="connsiteX6" fmla="*/ 245269 w 245269"/>
                <a:gd name="connsiteY6" fmla="*/ 450057 h 897732"/>
                <a:gd name="connsiteX7" fmla="*/ 245269 w 245269"/>
                <a:gd name="connsiteY7" fmla="*/ 521494 h 897732"/>
                <a:gd name="connsiteX8" fmla="*/ 233363 w 245269"/>
                <a:gd name="connsiteY8" fmla="*/ 597694 h 897732"/>
                <a:gd name="connsiteX9" fmla="*/ 216694 w 245269"/>
                <a:gd name="connsiteY9" fmla="*/ 676275 h 897732"/>
                <a:gd name="connsiteX10" fmla="*/ 192882 w 245269"/>
                <a:gd name="connsiteY10" fmla="*/ 750094 h 897732"/>
                <a:gd name="connsiteX11" fmla="*/ 164307 w 245269"/>
                <a:gd name="connsiteY11" fmla="*/ 823913 h 897732"/>
                <a:gd name="connsiteX12" fmla="*/ 121444 w 245269"/>
                <a:gd name="connsiteY12" fmla="*/ 897732 h 897732"/>
                <a:gd name="connsiteX13" fmla="*/ 80963 w 245269"/>
                <a:gd name="connsiteY13" fmla="*/ 826294 h 897732"/>
                <a:gd name="connsiteX14" fmla="*/ 52388 w 245269"/>
                <a:gd name="connsiteY14" fmla="*/ 752475 h 897732"/>
                <a:gd name="connsiteX15" fmla="*/ 28575 w 245269"/>
                <a:gd name="connsiteY15" fmla="*/ 673894 h 897732"/>
                <a:gd name="connsiteX16" fmla="*/ 11907 w 245269"/>
                <a:gd name="connsiteY16" fmla="*/ 592932 h 897732"/>
                <a:gd name="connsiteX17" fmla="*/ 2382 w 245269"/>
                <a:gd name="connsiteY17" fmla="*/ 519113 h 897732"/>
                <a:gd name="connsiteX18" fmla="*/ 0 w 245269"/>
                <a:gd name="connsiteY18" fmla="*/ 447675 h 897732"/>
                <a:gd name="connsiteX19" fmla="*/ 2382 w 245269"/>
                <a:gd name="connsiteY19" fmla="*/ 369094 h 897732"/>
                <a:gd name="connsiteX20" fmla="*/ 16669 w 245269"/>
                <a:gd name="connsiteY20" fmla="*/ 288132 h 897732"/>
                <a:gd name="connsiteX21" fmla="*/ 33338 w 245269"/>
                <a:gd name="connsiteY21" fmla="*/ 209550 h 897732"/>
                <a:gd name="connsiteX22" fmla="*/ 57150 w 245269"/>
                <a:gd name="connsiteY22" fmla="*/ 138113 h 897732"/>
                <a:gd name="connsiteX23" fmla="*/ 90488 w 245269"/>
                <a:gd name="connsiteY23" fmla="*/ 61913 h 897732"/>
                <a:gd name="connsiteX24" fmla="*/ 123825 w 245269"/>
                <a:gd name="connsiteY24" fmla="*/ 0 h 89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5269" h="897732">
                  <a:moveTo>
                    <a:pt x="123825" y="0"/>
                  </a:moveTo>
                  <a:lnTo>
                    <a:pt x="159544" y="61913"/>
                  </a:lnTo>
                  <a:lnTo>
                    <a:pt x="192882" y="138113"/>
                  </a:lnTo>
                  <a:lnTo>
                    <a:pt x="214313" y="214313"/>
                  </a:lnTo>
                  <a:lnTo>
                    <a:pt x="233363" y="292894"/>
                  </a:lnTo>
                  <a:lnTo>
                    <a:pt x="245269" y="369094"/>
                  </a:lnTo>
                  <a:lnTo>
                    <a:pt x="245269" y="450057"/>
                  </a:lnTo>
                  <a:lnTo>
                    <a:pt x="245269" y="521494"/>
                  </a:lnTo>
                  <a:lnTo>
                    <a:pt x="233363" y="597694"/>
                  </a:lnTo>
                  <a:lnTo>
                    <a:pt x="216694" y="676275"/>
                  </a:lnTo>
                  <a:lnTo>
                    <a:pt x="192882" y="750094"/>
                  </a:lnTo>
                  <a:lnTo>
                    <a:pt x="164307" y="823913"/>
                  </a:lnTo>
                  <a:lnTo>
                    <a:pt x="121444" y="897732"/>
                  </a:lnTo>
                  <a:lnTo>
                    <a:pt x="80963" y="826294"/>
                  </a:lnTo>
                  <a:lnTo>
                    <a:pt x="52388" y="752475"/>
                  </a:lnTo>
                  <a:lnTo>
                    <a:pt x="28575" y="673894"/>
                  </a:lnTo>
                  <a:lnTo>
                    <a:pt x="11907" y="592932"/>
                  </a:lnTo>
                  <a:lnTo>
                    <a:pt x="2382" y="519113"/>
                  </a:lnTo>
                  <a:lnTo>
                    <a:pt x="0" y="447675"/>
                  </a:lnTo>
                  <a:lnTo>
                    <a:pt x="2382" y="369094"/>
                  </a:lnTo>
                  <a:lnTo>
                    <a:pt x="16669" y="288132"/>
                  </a:lnTo>
                  <a:lnTo>
                    <a:pt x="33338" y="209550"/>
                  </a:lnTo>
                  <a:lnTo>
                    <a:pt x="57150" y="138113"/>
                  </a:lnTo>
                  <a:lnTo>
                    <a:pt x="90488" y="61913"/>
                  </a:lnTo>
                  <a:lnTo>
                    <a:pt x="123825" y="0"/>
                  </a:ln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2" name="Rectangle 31"/>
            <p:cNvSpPr/>
            <p:nvPr/>
          </p:nvSpPr>
          <p:spPr bwMode="auto">
            <a:xfrm flipV="1">
              <a:off x="3984154" y="4060389"/>
              <a:ext cx="97972" cy="128700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33" name="Straight Connector 32"/>
            <p:cNvCxnSpPr/>
            <p:nvPr/>
          </p:nvCxnSpPr>
          <p:spPr bwMode="auto">
            <a:xfrm>
              <a:off x="3837541" y="4702645"/>
              <a:ext cx="39766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4" name="Freeform 33"/>
            <p:cNvSpPr/>
            <p:nvPr/>
          </p:nvSpPr>
          <p:spPr bwMode="auto">
            <a:xfrm flipH="1" flipV="1">
              <a:off x="4432503" y="4060656"/>
              <a:ext cx="145946" cy="534194"/>
            </a:xfrm>
            <a:custGeom>
              <a:avLst/>
              <a:gdLst>
                <a:gd name="connsiteX0" fmla="*/ 123825 w 245269"/>
                <a:gd name="connsiteY0" fmla="*/ 0 h 897732"/>
                <a:gd name="connsiteX1" fmla="*/ 159544 w 245269"/>
                <a:gd name="connsiteY1" fmla="*/ 61913 h 897732"/>
                <a:gd name="connsiteX2" fmla="*/ 192882 w 245269"/>
                <a:gd name="connsiteY2" fmla="*/ 138113 h 897732"/>
                <a:gd name="connsiteX3" fmla="*/ 214313 w 245269"/>
                <a:gd name="connsiteY3" fmla="*/ 214313 h 897732"/>
                <a:gd name="connsiteX4" fmla="*/ 233363 w 245269"/>
                <a:gd name="connsiteY4" fmla="*/ 292894 h 897732"/>
                <a:gd name="connsiteX5" fmla="*/ 245269 w 245269"/>
                <a:gd name="connsiteY5" fmla="*/ 369094 h 897732"/>
                <a:gd name="connsiteX6" fmla="*/ 245269 w 245269"/>
                <a:gd name="connsiteY6" fmla="*/ 450057 h 897732"/>
                <a:gd name="connsiteX7" fmla="*/ 245269 w 245269"/>
                <a:gd name="connsiteY7" fmla="*/ 521494 h 897732"/>
                <a:gd name="connsiteX8" fmla="*/ 233363 w 245269"/>
                <a:gd name="connsiteY8" fmla="*/ 597694 h 897732"/>
                <a:gd name="connsiteX9" fmla="*/ 216694 w 245269"/>
                <a:gd name="connsiteY9" fmla="*/ 676275 h 897732"/>
                <a:gd name="connsiteX10" fmla="*/ 192882 w 245269"/>
                <a:gd name="connsiteY10" fmla="*/ 750094 h 897732"/>
                <a:gd name="connsiteX11" fmla="*/ 164307 w 245269"/>
                <a:gd name="connsiteY11" fmla="*/ 823913 h 897732"/>
                <a:gd name="connsiteX12" fmla="*/ 121444 w 245269"/>
                <a:gd name="connsiteY12" fmla="*/ 897732 h 897732"/>
                <a:gd name="connsiteX13" fmla="*/ 80963 w 245269"/>
                <a:gd name="connsiteY13" fmla="*/ 826294 h 897732"/>
                <a:gd name="connsiteX14" fmla="*/ 52388 w 245269"/>
                <a:gd name="connsiteY14" fmla="*/ 752475 h 897732"/>
                <a:gd name="connsiteX15" fmla="*/ 28575 w 245269"/>
                <a:gd name="connsiteY15" fmla="*/ 673894 h 897732"/>
                <a:gd name="connsiteX16" fmla="*/ 11907 w 245269"/>
                <a:gd name="connsiteY16" fmla="*/ 592932 h 897732"/>
                <a:gd name="connsiteX17" fmla="*/ 2382 w 245269"/>
                <a:gd name="connsiteY17" fmla="*/ 519113 h 897732"/>
                <a:gd name="connsiteX18" fmla="*/ 0 w 245269"/>
                <a:gd name="connsiteY18" fmla="*/ 447675 h 897732"/>
                <a:gd name="connsiteX19" fmla="*/ 2382 w 245269"/>
                <a:gd name="connsiteY19" fmla="*/ 369094 h 897732"/>
                <a:gd name="connsiteX20" fmla="*/ 16669 w 245269"/>
                <a:gd name="connsiteY20" fmla="*/ 288132 h 897732"/>
                <a:gd name="connsiteX21" fmla="*/ 33338 w 245269"/>
                <a:gd name="connsiteY21" fmla="*/ 209550 h 897732"/>
                <a:gd name="connsiteX22" fmla="*/ 57150 w 245269"/>
                <a:gd name="connsiteY22" fmla="*/ 138113 h 897732"/>
                <a:gd name="connsiteX23" fmla="*/ 90488 w 245269"/>
                <a:gd name="connsiteY23" fmla="*/ 61913 h 897732"/>
                <a:gd name="connsiteX24" fmla="*/ 123825 w 245269"/>
                <a:gd name="connsiteY24" fmla="*/ 0 h 89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5269" h="897732">
                  <a:moveTo>
                    <a:pt x="123825" y="0"/>
                  </a:moveTo>
                  <a:lnTo>
                    <a:pt x="159544" y="61913"/>
                  </a:lnTo>
                  <a:lnTo>
                    <a:pt x="192882" y="138113"/>
                  </a:lnTo>
                  <a:lnTo>
                    <a:pt x="214313" y="214313"/>
                  </a:lnTo>
                  <a:lnTo>
                    <a:pt x="233363" y="292894"/>
                  </a:lnTo>
                  <a:lnTo>
                    <a:pt x="245269" y="369094"/>
                  </a:lnTo>
                  <a:lnTo>
                    <a:pt x="245269" y="450057"/>
                  </a:lnTo>
                  <a:lnTo>
                    <a:pt x="245269" y="521494"/>
                  </a:lnTo>
                  <a:lnTo>
                    <a:pt x="233363" y="597694"/>
                  </a:lnTo>
                  <a:lnTo>
                    <a:pt x="216694" y="676275"/>
                  </a:lnTo>
                  <a:lnTo>
                    <a:pt x="192882" y="750094"/>
                  </a:lnTo>
                  <a:lnTo>
                    <a:pt x="164307" y="823913"/>
                  </a:lnTo>
                  <a:lnTo>
                    <a:pt x="121444" y="897732"/>
                  </a:lnTo>
                  <a:lnTo>
                    <a:pt x="80963" y="826294"/>
                  </a:lnTo>
                  <a:lnTo>
                    <a:pt x="52388" y="752475"/>
                  </a:lnTo>
                  <a:lnTo>
                    <a:pt x="28575" y="673894"/>
                  </a:lnTo>
                  <a:lnTo>
                    <a:pt x="11907" y="592932"/>
                  </a:lnTo>
                  <a:lnTo>
                    <a:pt x="2382" y="519113"/>
                  </a:lnTo>
                  <a:lnTo>
                    <a:pt x="0" y="447675"/>
                  </a:lnTo>
                  <a:lnTo>
                    <a:pt x="2382" y="369094"/>
                  </a:lnTo>
                  <a:lnTo>
                    <a:pt x="16669" y="288132"/>
                  </a:lnTo>
                  <a:lnTo>
                    <a:pt x="33338" y="209550"/>
                  </a:lnTo>
                  <a:lnTo>
                    <a:pt x="57150" y="138113"/>
                  </a:lnTo>
                  <a:lnTo>
                    <a:pt x="90488" y="61913"/>
                  </a:lnTo>
                  <a:lnTo>
                    <a:pt x="123825" y="0"/>
                  </a:ln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36" name="Straight Connector 35"/>
            <p:cNvCxnSpPr/>
            <p:nvPr/>
          </p:nvCxnSpPr>
          <p:spPr bwMode="auto">
            <a:xfrm flipV="1">
              <a:off x="5037692" y="4385469"/>
              <a:ext cx="0" cy="33246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5040072" y="3971131"/>
              <a:ext cx="0" cy="33246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8" name="Freeform 37"/>
            <p:cNvSpPr/>
            <p:nvPr/>
          </p:nvSpPr>
          <p:spPr bwMode="auto">
            <a:xfrm flipH="1" flipV="1">
              <a:off x="5313904" y="4077493"/>
              <a:ext cx="145946" cy="534194"/>
            </a:xfrm>
            <a:custGeom>
              <a:avLst/>
              <a:gdLst>
                <a:gd name="connsiteX0" fmla="*/ 123825 w 245269"/>
                <a:gd name="connsiteY0" fmla="*/ 0 h 897732"/>
                <a:gd name="connsiteX1" fmla="*/ 159544 w 245269"/>
                <a:gd name="connsiteY1" fmla="*/ 61913 h 897732"/>
                <a:gd name="connsiteX2" fmla="*/ 192882 w 245269"/>
                <a:gd name="connsiteY2" fmla="*/ 138113 h 897732"/>
                <a:gd name="connsiteX3" fmla="*/ 214313 w 245269"/>
                <a:gd name="connsiteY3" fmla="*/ 214313 h 897732"/>
                <a:gd name="connsiteX4" fmla="*/ 233363 w 245269"/>
                <a:gd name="connsiteY4" fmla="*/ 292894 h 897732"/>
                <a:gd name="connsiteX5" fmla="*/ 245269 w 245269"/>
                <a:gd name="connsiteY5" fmla="*/ 369094 h 897732"/>
                <a:gd name="connsiteX6" fmla="*/ 245269 w 245269"/>
                <a:gd name="connsiteY6" fmla="*/ 450057 h 897732"/>
                <a:gd name="connsiteX7" fmla="*/ 245269 w 245269"/>
                <a:gd name="connsiteY7" fmla="*/ 521494 h 897732"/>
                <a:gd name="connsiteX8" fmla="*/ 233363 w 245269"/>
                <a:gd name="connsiteY8" fmla="*/ 597694 h 897732"/>
                <a:gd name="connsiteX9" fmla="*/ 216694 w 245269"/>
                <a:gd name="connsiteY9" fmla="*/ 676275 h 897732"/>
                <a:gd name="connsiteX10" fmla="*/ 192882 w 245269"/>
                <a:gd name="connsiteY10" fmla="*/ 750094 h 897732"/>
                <a:gd name="connsiteX11" fmla="*/ 164307 w 245269"/>
                <a:gd name="connsiteY11" fmla="*/ 823913 h 897732"/>
                <a:gd name="connsiteX12" fmla="*/ 121444 w 245269"/>
                <a:gd name="connsiteY12" fmla="*/ 897732 h 897732"/>
                <a:gd name="connsiteX13" fmla="*/ 80963 w 245269"/>
                <a:gd name="connsiteY13" fmla="*/ 826294 h 897732"/>
                <a:gd name="connsiteX14" fmla="*/ 52388 w 245269"/>
                <a:gd name="connsiteY14" fmla="*/ 752475 h 897732"/>
                <a:gd name="connsiteX15" fmla="*/ 28575 w 245269"/>
                <a:gd name="connsiteY15" fmla="*/ 673894 h 897732"/>
                <a:gd name="connsiteX16" fmla="*/ 11907 w 245269"/>
                <a:gd name="connsiteY16" fmla="*/ 592932 h 897732"/>
                <a:gd name="connsiteX17" fmla="*/ 2382 w 245269"/>
                <a:gd name="connsiteY17" fmla="*/ 519113 h 897732"/>
                <a:gd name="connsiteX18" fmla="*/ 0 w 245269"/>
                <a:gd name="connsiteY18" fmla="*/ 447675 h 897732"/>
                <a:gd name="connsiteX19" fmla="*/ 2382 w 245269"/>
                <a:gd name="connsiteY19" fmla="*/ 369094 h 897732"/>
                <a:gd name="connsiteX20" fmla="*/ 16669 w 245269"/>
                <a:gd name="connsiteY20" fmla="*/ 288132 h 897732"/>
                <a:gd name="connsiteX21" fmla="*/ 33338 w 245269"/>
                <a:gd name="connsiteY21" fmla="*/ 209550 h 897732"/>
                <a:gd name="connsiteX22" fmla="*/ 57150 w 245269"/>
                <a:gd name="connsiteY22" fmla="*/ 138113 h 897732"/>
                <a:gd name="connsiteX23" fmla="*/ 90488 w 245269"/>
                <a:gd name="connsiteY23" fmla="*/ 61913 h 897732"/>
                <a:gd name="connsiteX24" fmla="*/ 123825 w 245269"/>
                <a:gd name="connsiteY24" fmla="*/ 0 h 89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5269" h="897732">
                  <a:moveTo>
                    <a:pt x="123825" y="0"/>
                  </a:moveTo>
                  <a:lnTo>
                    <a:pt x="159544" y="61913"/>
                  </a:lnTo>
                  <a:lnTo>
                    <a:pt x="192882" y="138113"/>
                  </a:lnTo>
                  <a:lnTo>
                    <a:pt x="214313" y="214313"/>
                  </a:lnTo>
                  <a:lnTo>
                    <a:pt x="233363" y="292894"/>
                  </a:lnTo>
                  <a:lnTo>
                    <a:pt x="245269" y="369094"/>
                  </a:lnTo>
                  <a:lnTo>
                    <a:pt x="245269" y="450057"/>
                  </a:lnTo>
                  <a:lnTo>
                    <a:pt x="245269" y="521494"/>
                  </a:lnTo>
                  <a:lnTo>
                    <a:pt x="233363" y="597694"/>
                  </a:lnTo>
                  <a:lnTo>
                    <a:pt x="216694" y="676275"/>
                  </a:lnTo>
                  <a:lnTo>
                    <a:pt x="192882" y="750094"/>
                  </a:lnTo>
                  <a:lnTo>
                    <a:pt x="164307" y="823913"/>
                  </a:lnTo>
                  <a:lnTo>
                    <a:pt x="121444" y="897732"/>
                  </a:lnTo>
                  <a:lnTo>
                    <a:pt x="80963" y="826294"/>
                  </a:lnTo>
                  <a:lnTo>
                    <a:pt x="52388" y="752475"/>
                  </a:lnTo>
                  <a:lnTo>
                    <a:pt x="28575" y="673894"/>
                  </a:lnTo>
                  <a:lnTo>
                    <a:pt x="11907" y="592932"/>
                  </a:lnTo>
                  <a:lnTo>
                    <a:pt x="2382" y="519113"/>
                  </a:lnTo>
                  <a:lnTo>
                    <a:pt x="0" y="447675"/>
                  </a:lnTo>
                  <a:lnTo>
                    <a:pt x="2382" y="369094"/>
                  </a:lnTo>
                  <a:lnTo>
                    <a:pt x="16669" y="288132"/>
                  </a:lnTo>
                  <a:lnTo>
                    <a:pt x="33338" y="209550"/>
                  </a:lnTo>
                  <a:lnTo>
                    <a:pt x="57150" y="138113"/>
                  </a:lnTo>
                  <a:lnTo>
                    <a:pt x="90488" y="61913"/>
                  </a:lnTo>
                  <a:lnTo>
                    <a:pt x="123825" y="0"/>
                  </a:ln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9" name="Rectangle 38"/>
            <p:cNvSpPr/>
            <p:nvPr/>
          </p:nvSpPr>
          <p:spPr bwMode="auto">
            <a:xfrm flipV="1">
              <a:off x="5758181" y="4064300"/>
              <a:ext cx="97972" cy="55373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0" name="Freeform 39"/>
            <p:cNvSpPr/>
            <p:nvPr/>
          </p:nvSpPr>
          <p:spPr bwMode="auto">
            <a:xfrm flipH="1" flipV="1">
              <a:off x="6206530" y="4088379"/>
              <a:ext cx="145946" cy="534194"/>
            </a:xfrm>
            <a:custGeom>
              <a:avLst/>
              <a:gdLst>
                <a:gd name="connsiteX0" fmla="*/ 123825 w 245269"/>
                <a:gd name="connsiteY0" fmla="*/ 0 h 897732"/>
                <a:gd name="connsiteX1" fmla="*/ 159544 w 245269"/>
                <a:gd name="connsiteY1" fmla="*/ 61913 h 897732"/>
                <a:gd name="connsiteX2" fmla="*/ 192882 w 245269"/>
                <a:gd name="connsiteY2" fmla="*/ 138113 h 897732"/>
                <a:gd name="connsiteX3" fmla="*/ 214313 w 245269"/>
                <a:gd name="connsiteY3" fmla="*/ 214313 h 897732"/>
                <a:gd name="connsiteX4" fmla="*/ 233363 w 245269"/>
                <a:gd name="connsiteY4" fmla="*/ 292894 h 897732"/>
                <a:gd name="connsiteX5" fmla="*/ 245269 w 245269"/>
                <a:gd name="connsiteY5" fmla="*/ 369094 h 897732"/>
                <a:gd name="connsiteX6" fmla="*/ 245269 w 245269"/>
                <a:gd name="connsiteY6" fmla="*/ 450057 h 897732"/>
                <a:gd name="connsiteX7" fmla="*/ 245269 w 245269"/>
                <a:gd name="connsiteY7" fmla="*/ 521494 h 897732"/>
                <a:gd name="connsiteX8" fmla="*/ 233363 w 245269"/>
                <a:gd name="connsiteY8" fmla="*/ 597694 h 897732"/>
                <a:gd name="connsiteX9" fmla="*/ 216694 w 245269"/>
                <a:gd name="connsiteY9" fmla="*/ 676275 h 897732"/>
                <a:gd name="connsiteX10" fmla="*/ 192882 w 245269"/>
                <a:gd name="connsiteY10" fmla="*/ 750094 h 897732"/>
                <a:gd name="connsiteX11" fmla="*/ 164307 w 245269"/>
                <a:gd name="connsiteY11" fmla="*/ 823913 h 897732"/>
                <a:gd name="connsiteX12" fmla="*/ 121444 w 245269"/>
                <a:gd name="connsiteY12" fmla="*/ 897732 h 897732"/>
                <a:gd name="connsiteX13" fmla="*/ 80963 w 245269"/>
                <a:gd name="connsiteY13" fmla="*/ 826294 h 897732"/>
                <a:gd name="connsiteX14" fmla="*/ 52388 w 245269"/>
                <a:gd name="connsiteY14" fmla="*/ 752475 h 897732"/>
                <a:gd name="connsiteX15" fmla="*/ 28575 w 245269"/>
                <a:gd name="connsiteY15" fmla="*/ 673894 h 897732"/>
                <a:gd name="connsiteX16" fmla="*/ 11907 w 245269"/>
                <a:gd name="connsiteY16" fmla="*/ 592932 h 897732"/>
                <a:gd name="connsiteX17" fmla="*/ 2382 w 245269"/>
                <a:gd name="connsiteY17" fmla="*/ 519113 h 897732"/>
                <a:gd name="connsiteX18" fmla="*/ 0 w 245269"/>
                <a:gd name="connsiteY18" fmla="*/ 447675 h 897732"/>
                <a:gd name="connsiteX19" fmla="*/ 2382 w 245269"/>
                <a:gd name="connsiteY19" fmla="*/ 369094 h 897732"/>
                <a:gd name="connsiteX20" fmla="*/ 16669 w 245269"/>
                <a:gd name="connsiteY20" fmla="*/ 288132 h 897732"/>
                <a:gd name="connsiteX21" fmla="*/ 33338 w 245269"/>
                <a:gd name="connsiteY21" fmla="*/ 209550 h 897732"/>
                <a:gd name="connsiteX22" fmla="*/ 57150 w 245269"/>
                <a:gd name="connsiteY22" fmla="*/ 138113 h 897732"/>
                <a:gd name="connsiteX23" fmla="*/ 90488 w 245269"/>
                <a:gd name="connsiteY23" fmla="*/ 61913 h 897732"/>
                <a:gd name="connsiteX24" fmla="*/ 123825 w 245269"/>
                <a:gd name="connsiteY24" fmla="*/ 0 h 89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5269" h="897732">
                  <a:moveTo>
                    <a:pt x="123825" y="0"/>
                  </a:moveTo>
                  <a:lnTo>
                    <a:pt x="159544" y="61913"/>
                  </a:lnTo>
                  <a:lnTo>
                    <a:pt x="192882" y="138113"/>
                  </a:lnTo>
                  <a:lnTo>
                    <a:pt x="214313" y="214313"/>
                  </a:lnTo>
                  <a:lnTo>
                    <a:pt x="233363" y="292894"/>
                  </a:lnTo>
                  <a:lnTo>
                    <a:pt x="245269" y="369094"/>
                  </a:lnTo>
                  <a:lnTo>
                    <a:pt x="245269" y="450057"/>
                  </a:lnTo>
                  <a:lnTo>
                    <a:pt x="245269" y="521494"/>
                  </a:lnTo>
                  <a:lnTo>
                    <a:pt x="233363" y="597694"/>
                  </a:lnTo>
                  <a:lnTo>
                    <a:pt x="216694" y="676275"/>
                  </a:lnTo>
                  <a:lnTo>
                    <a:pt x="192882" y="750094"/>
                  </a:lnTo>
                  <a:lnTo>
                    <a:pt x="164307" y="823913"/>
                  </a:lnTo>
                  <a:lnTo>
                    <a:pt x="121444" y="897732"/>
                  </a:lnTo>
                  <a:lnTo>
                    <a:pt x="80963" y="826294"/>
                  </a:lnTo>
                  <a:lnTo>
                    <a:pt x="52388" y="752475"/>
                  </a:lnTo>
                  <a:lnTo>
                    <a:pt x="28575" y="673894"/>
                  </a:lnTo>
                  <a:lnTo>
                    <a:pt x="11907" y="592932"/>
                  </a:lnTo>
                  <a:lnTo>
                    <a:pt x="2382" y="519113"/>
                  </a:lnTo>
                  <a:lnTo>
                    <a:pt x="0" y="447675"/>
                  </a:lnTo>
                  <a:lnTo>
                    <a:pt x="2382" y="369094"/>
                  </a:lnTo>
                  <a:lnTo>
                    <a:pt x="16669" y="288132"/>
                  </a:lnTo>
                  <a:lnTo>
                    <a:pt x="33338" y="209550"/>
                  </a:lnTo>
                  <a:lnTo>
                    <a:pt x="57150" y="138113"/>
                  </a:lnTo>
                  <a:lnTo>
                    <a:pt x="90488" y="61913"/>
                  </a:lnTo>
                  <a:lnTo>
                    <a:pt x="123825" y="0"/>
                  </a:ln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41" name="Straight Connector 40"/>
            <p:cNvCxnSpPr/>
            <p:nvPr/>
          </p:nvCxnSpPr>
          <p:spPr bwMode="auto">
            <a:xfrm flipV="1">
              <a:off x="6890643" y="3883818"/>
              <a:ext cx="0" cy="927668"/>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43" name="Rectangle 42"/>
            <p:cNvSpPr/>
            <p:nvPr/>
          </p:nvSpPr>
          <p:spPr bwMode="auto">
            <a:xfrm>
              <a:off x="7043044" y="5095649"/>
              <a:ext cx="710974" cy="61458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4" name="TextBox 43"/>
            <p:cNvSpPr txBox="1"/>
            <p:nvPr/>
          </p:nvSpPr>
          <p:spPr>
            <a:xfrm>
              <a:off x="7034284" y="5220320"/>
              <a:ext cx="708848" cy="369332"/>
            </a:xfrm>
            <a:prstGeom prst="rect">
              <a:avLst/>
            </a:prstGeom>
            <a:noFill/>
          </p:spPr>
          <p:txBody>
            <a:bodyPr wrap="none" rtlCol="0">
              <a:spAutoFit/>
            </a:bodyPr>
            <a:lstStyle/>
            <a:p>
              <a:r>
                <a:rPr lang="en-US" sz="900" dirty="0" smtClean="0"/>
                <a:t>Focal Plane</a:t>
              </a:r>
            </a:p>
            <a:p>
              <a:r>
                <a:rPr lang="en-US" sz="900" dirty="0" smtClean="0"/>
                <a:t>Electronics</a:t>
              </a:r>
              <a:endParaRPr lang="en-US" sz="900" dirty="0"/>
            </a:p>
          </p:txBody>
        </p:sp>
        <p:sp>
          <p:nvSpPr>
            <p:cNvPr id="46" name="Rectangle 45"/>
            <p:cNvSpPr/>
            <p:nvPr/>
          </p:nvSpPr>
          <p:spPr bwMode="auto">
            <a:xfrm rot="16200000">
              <a:off x="6623598" y="4265038"/>
              <a:ext cx="925981" cy="195945"/>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8" name="Freeform 47"/>
            <p:cNvSpPr/>
            <p:nvPr/>
          </p:nvSpPr>
          <p:spPr bwMode="auto">
            <a:xfrm>
              <a:off x="6890643" y="4800600"/>
              <a:ext cx="152400" cy="620486"/>
            </a:xfrm>
            <a:custGeom>
              <a:avLst/>
              <a:gdLst>
                <a:gd name="connsiteX0" fmla="*/ 0 w 152400"/>
                <a:gd name="connsiteY0" fmla="*/ 0 h 620486"/>
                <a:gd name="connsiteX1" fmla="*/ 0 w 152400"/>
                <a:gd name="connsiteY1" fmla="*/ 609600 h 620486"/>
                <a:gd name="connsiteX2" fmla="*/ 152400 w 152400"/>
                <a:gd name="connsiteY2" fmla="*/ 620486 h 620486"/>
              </a:gdLst>
              <a:ahLst/>
              <a:cxnLst>
                <a:cxn ang="0">
                  <a:pos x="connsiteX0" y="connsiteY0"/>
                </a:cxn>
                <a:cxn ang="0">
                  <a:pos x="connsiteX1" y="connsiteY1"/>
                </a:cxn>
                <a:cxn ang="0">
                  <a:pos x="connsiteX2" y="connsiteY2"/>
                </a:cxn>
              </a:cxnLst>
              <a:rect l="l" t="t" r="r" b="b"/>
              <a:pathLst>
                <a:path w="152400" h="620486">
                  <a:moveTo>
                    <a:pt x="0" y="0"/>
                  </a:moveTo>
                  <a:lnTo>
                    <a:pt x="0" y="609600"/>
                  </a:lnTo>
                  <a:lnTo>
                    <a:pt x="152400" y="620486"/>
                  </a:ln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50" name="Straight Arrow Connector 49"/>
            <p:cNvCxnSpPr>
              <a:stCxn id="44" idx="3"/>
            </p:cNvCxnSpPr>
            <p:nvPr/>
          </p:nvCxnSpPr>
          <p:spPr bwMode="auto">
            <a:xfrm>
              <a:off x="7743132" y="5404986"/>
              <a:ext cx="813039" cy="16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1" name="Straight Connector 110"/>
            <p:cNvCxnSpPr/>
            <p:nvPr/>
          </p:nvCxnSpPr>
          <p:spPr bwMode="auto">
            <a:xfrm flipH="1">
              <a:off x="3054110" y="3803650"/>
              <a:ext cx="76200" cy="468313"/>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113" name="Straight Connector 112"/>
            <p:cNvCxnSpPr/>
            <p:nvPr/>
          </p:nvCxnSpPr>
          <p:spPr bwMode="auto">
            <a:xfrm>
              <a:off x="3130310" y="3803650"/>
              <a:ext cx="123825" cy="677863"/>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115" name="Straight Connector 114"/>
            <p:cNvCxnSpPr>
              <a:endCxn id="31" idx="11"/>
            </p:cNvCxnSpPr>
            <p:nvPr/>
          </p:nvCxnSpPr>
          <p:spPr bwMode="auto">
            <a:xfrm flipV="1">
              <a:off x="3058872" y="4103220"/>
              <a:ext cx="529181" cy="168744"/>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118" name="Straight Connector 117"/>
            <p:cNvCxnSpPr>
              <a:endCxn id="31" idx="1"/>
            </p:cNvCxnSpPr>
            <p:nvPr/>
          </p:nvCxnSpPr>
          <p:spPr bwMode="auto">
            <a:xfrm>
              <a:off x="3254135" y="4479131"/>
              <a:ext cx="336752" cy="77516"/>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120" name="Straight Connector 119"/>
            <p:cNvCxnSpPr>
              <a:stCxn id="31" idx="13"/>
              <a:endCxn id="34" idx="11"/>
            </p:cNvCxnSpPr>
            <p:nvPr/>
          </p:nvCxnSpPr>
          <p:spPr bwMode="auto">
            <a:xfrm>
              <a:off x="3637646" y="4101803"/>
              <a:ext cx="843033" cy="2779"/>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122" name="Straight Connector 121"/>
            <p:cNvCxnSpPr>
              <a:stCxn id="31" idx="23"/>
              <a:endCxn id="34" idx="1"/>
            </p:cNvCxnSpPr>
            <p:nvPr/>
          </p:nvCxnSpPr>
          <p:spPr bwMode="auto">
            <a:xfrm>
              <a:off x="3631979" y="4556647"/>
              <a:ext cx="851534" cy="1362"/>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124" name="Straight Connector 123"/>
            <p:cNvCxnSpPr>
              <a:stCxn id="34" idx="13"/>
              <a:endCxn id="38" idx="3"/>
            </p:cNvCxnSpPr>
            <p:nvPr/>
          </p:nvCxnSpPr>
          <p:spPr bwMode="auto">
            <a:xfrm>
              <a:off x="4530272" y="4103165"/>
              <a:ext cx="802052" cy="380995"/>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126" name="Straight Connector 125"/>
            <p:cNvCxnSpPr>
              <a:stCxn id="34" idx="23"/>
              <a:endCxn id="38" idx="9"/>
            </p:cNvCxnSpPr>
            <p:nvPr/>
          </p:nvCxnSpPr>
          <p:spPr bwMode="auto">
            <a:xfrm flipV="1">
              <a:off x="4524605" y="4209271"/>
              <a:ext cx="806302" cy="348738"/>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128" name="Straight Connector 127"/>
            <p:cNvCxnSpPr>
              <a:stCxn id="38" idx="15"/>
            </p:cNvCxnSpPr>
            <p:nvPr/>
          </p:nvCxnSpPr>
          <p:spPr bwMode="auto">
            <a:xfrm>
              <a:off x="5442847" y="4210687"/>
              <a:ext cx="316363" cy="1744"/>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129" name="Straight Connector 128"/>
            <p:cNvCxnSpPr/>
            <p:nvPr/>
          </p:nvCxnSpPr>
          <p:spPr bwMode="auto">
            <a:xfrm>
              <a:off x="5440466" y="4504374"/>
              <a:ext cx="316363" cy="1744"/>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131" name="Straight Connector 130"/>
            <p:cNvCxnSpPr>
              <a:endCxn id="40" idx="8"/>
            </p:cNvCxnSpPr>
            <p:nvPr/>
          </p:nvCxnSpPr>
          <p:spPr bwMode="auto">
            <a:xfrm>
              <a:off x="5859222" y="4213225"/>
              <a:ext cx="354393" cy="53691"/>
            </a:xfrm>
            <a:prstGeom prst="line">
              <a:avLst/>
            </a:prstGeom>
            <a:solidFill>
              <a:schemeClr val="accent1"/>
            </a:solidFill>
            <a:ln w="9525" cap="flat" cmpd="sng" algn="ctr">
              <a:solidFill>
                <a:srgbClr val="0000FF"/>
              </a:solidFill>
              <a:prstDash val="solid"/>
              <a:round/>
              <a:headEnd type="none" w="med" len="med"/>
              <a:tailEnd type="none" w="med" len="med"/>
            </a:ln>
            <a:effectLst/>
          </p:spPr>
        </p:cxnSp>
        <p:cxnSp>
          <p:nvCxnSpPr>
            <p:cNvPr id="132" name="Straight Connector 131"/>
            <p:cNvCxnSpPr>
              <a:endCxn id="40" idx="1"/>
            </p:cNvCxnSpPr>
            <p:nvPr/>
          </p:nvCxnSpPr>
          <p:spPr bwMode="auto">
            <a:xfrm>
              <a:off x="5861604" y="4513263"/>
              <a:ext cx="395936" cy="72469"/>
            </a:xfrm>
            <a:prstGeom prst="line">
              <a:avLst/>
            </a:prstGeom>
            <a:solidFill>
              <a:schemeClr val="accent1"/>
            </a:solidFill>
            <a:ln w="9525" cap="flat" cmpd="sng" algn="ctr">
              <a:solidFill>
                <a:srgbClr val="0000FF"/>
              </a:solidFill>
              <a:prstDash val="solid"/>
              <a:round/>
              <a:headEnd type="none" w="med" len="med"/>
              <a:tailEnd type="none" w="med" len="med"/>
            </a:ln>
            <a:effectLst/>
          </p:spPr>
        </p:cxnSp>
        <p:cxnSp>
          <p:nvCxnSpPr>
            <p:cNvPr id="134" name="Straight Connector 133"/>
            <p:cNvCxnSpPr/>
            <p:nvPr/>
          </p:nvCxnSpPr>
          <p:spPr bwMode="auto">
            <a:xfrm flipV="1">
              <a:off x="5863984" y="4459572"/>
              <a:ext cx="354393" cy="53691"/>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35" name="Straight Connector 134"/>
            <p:cNvCxnSpPr>
              <a:endCxn id="40" idx="11"/>
            </p:cNvCxnSpPr>
            <p:nvPr/>
          </p:nvCxnSpPr>
          <p:spPr bwMode="auto">
            <a:xfrm flipV="1">
              <a:off x="5863984" y="4132305"/>
              <a:ext cx="390722" cy="80921"/>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38" name="Straight Connector 137"/>
            <p:cNvCxnSpPr>
              <a:stCxn id="40" idx="13"/>
            </p:cNvCxnSpPr>
            <p:nvPr/>
          </p:nvCxnSpPr>
          <p:spPr bwMode="auto">
            <a:xfrm flipV="1">
              <a:off x="6304299" y="4121150"/>
              <a:ext cx="550286" cy="9738"/>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40" name="Straight Connector 139"/>
            <p:cNvCxnSpPr>
              <a:stCxn id="40" idx="20"/>
            </p:cNvCxnSpPr>
            <p:nvPr/>
          </p:nvCxnSpPr>
          <p:spPr bwMode="auto">
            <a:xfrm flipV="1">
              <a:off x="6342557" y="4121150"/>
              <a:ext cx="516790" cy="32997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42" name="Straight Connector 141"/>
            <p:cNvCxnSpPr>
              <a:stCxn id="40" idx="16"/>
            </p:cNvCxnSpPr>
            <p:nvPr/>
          </p:nvCxnSpPr>
          <p:spPr bwMode="auto">
            <a:xfrm>
              <a:off x="6345391" y="4269750"/>
              <a:ext cx="516337" cy="303838"/>
            </a:xfrm>
            <a:prstGeom prst="line">
              <a:avLst/>
            </a:prstGeom>
            <a:solidFill>
              <a:schemeClr val="accent1"/>
            </a:solidFill>
            <a:ln w="9525" cap="flat" cmpd="sng" algn="ctr">
              <a:solidFill>
                <a:srgbClr val="0000FF"/>
              </a:solidFill>
              <a:prstDash val="solid"/>
              <a:round/>
              <a:headEnd type="none" w="med" len="med"/>
              <a:tailEnd type="none" w="med" len="med"/>
            </a:ln>
            <a:effectLst/>
          </p:spPr>
        </p:cxnSp>
        <p:cxnSp>
          <p:nvCxnSpPr>
            <p:cNvPr id="144" name="Straight Connector 143"/>
            <p:cNvCxnSpPr>
              <a:stCxn id="40" idx="23"/>
            </p:cNvCxnSpPr>
            <p:nvPr/>
          </p:nvCxnSpPr>
          <p:spPr bwMode="auto">
            <a:xfrm flipV="1">
              <a:off x="6298632" y="4573588"/>
              <a:ext cx="558334" cy="12144"/>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145" name="TextBox 144"/>
            <p:cNvSpPr txBox="1"/>
            <p:nvPr/>
          </p:nvSpPr>
          <p:spPr>
            <a:xfrm>
              <a:off x="5553616" y="4574390"/>
              <a:ext cx="521297" cy="230832"/>
            </a:xfrm>
            <a:prstGeom prst="rect">
              <a:avLst/>
            </a:prstGeom>
            <a:noFill/>
          </p:spPr>
          <p:txBody>
            <a:bodyPr wrap="none" rtlCol="0">
              <a:spAutoFit/>
            </a:bodyPr>
            <a:lstStyle/>
            <a:p>
              <a:pPr algn="r"/>
              <a:r>
                <a:rPr lang="en-US" sz="900" dirty="0" smtClean="0"/>
                <a:t>Grating</a:t>
              </a:r>
              <a:endParaRPr lang="en-US" sz="900" dirty="0"/>
            </a:p>
          </p:txBody>
        </p:sp>
        <p:sp>
          <p:nvSpPr>
            <p:cNvPr id="146" name="TextBox 145"/>
            <p:cNvSpPr txBox="1"/>
            <p:nvPr/>
          </p:nvSpPr>
          <p:spPr>
            <a:xfrm>
              <a:off x="6040198" y="3890318"/>
              <a:ext cx="494046" cy="230832"/>
            </a:xfrm>
            <a:prstGeom prst="rect">
              <a:avLst/>
            </a:prstGeom>
            <a:noFill/>
          </p:spPr>
          <p:txBody>
            <a:bodyPr wrap="none" rtlCol="0">
              <a:spAutoFit/>
            </a:bodyPr>
            <a:lstStyle/>
            <a:p>
              <a:r>
                <a:rPr lang="en-US" sz="900" dirty="0" smtClean="0"/>
                <a:t>Imager</a:t>
              </a:r>
              <a:endParaRPr lang="en-US" sz="900" dirty="0"/>
            </a:p>
          </p:txBody>
        </p:sp>
        <p:sp>
          <p:nvSpPr>
            <p:cNvPr id="147" name="TextBox 146"/>
            <p:cNvSpPr txBox="1"/>
            <p:nvPr/>
          </p:nvSpPr>
          <p:spPr>
            <a:xfrm>
              <a:off x="5090079" y="3893337"/>
              <a:ext cx="651140" cy="230832"/>
            </a:xfrm>
            <a:prstGeom prst="rect">
              <a:avLst/>
            </a:prstGeom>
            <a:noFill/>
          </p:spPr>
          <p:txBody>
            <a:bodyPr wrap="none" rtlCol="0">
              <a:spAutoFit/>
            </a:bodyPr>
            <a:lstStyle/>
            <a:p>
              <a:r>
                <a:rPr lang="en-US" sz="900" dirty="0" smtClean="0"/>
                <a:t>Collimator</a:t>
              </a:r>
              <a:endParaRPr lang="en-US" sz="900" dirty="0"/>
            </a:p>
          </p:txBody>
        </p:sp>
        <p:sp>
          <p:nvSpPr>
            <p:cNvPr id="148" name="TextBox 147"/>
            <p:cNvSpPr txBox="1"/>
            <p:nvPr/>
          </p:nvSpPr>
          <p:spPr>
            <a:xfrm>
              <a:off x="6602173" y="3674269"/>
              <a:ext cx="570990" cy="230832"/>
            </a:xfrm>
            <a:prstGeom prst="rect">
              <a:avLst/>
            </a:prstGeom>
            <a:noFill/>
          </p:spPr>
          <p:txBody>
            <a:bodyPr wrap="none" rtlCol="0">
              <a:spAutoFit/>
            </a:bodyPr>
            <a:lstStyle/>
            <a:p>
              <a:r>
                <a:rPr lang="en-US" sz="900" dirty="0" smtClean="0"/>
                <a:t>Detector</a:t>
              </a:r>
              <a:endParaRPr lang="en-US" sz="900" dirty="0"/>
            </a:p>
          </p:txBody>
        </p:sp>
        <p:sp>
          <p:nvSpPr>
            <p:cNvPr id="149" name="TextBox 148"/>
            <p:cNvSpPr txBox="1"/>
            <p:nvPr/>
          </p:nvSpPr>
          <p:spPr>
            <a:xfrm>
              <a:off x="4259035" y="3871262"/>
              <a:ext cx="494046" cy="230832"/>
            </a:xfrm>
            <a:prstGeom prst="rect">
              <a:avLst/>
            </a:prstGeom>
            <a:noFill/>
          </p:spPr>
          <p:txBody>
            <a:bodyPr wrap="none" rtlCol="0">
              <a:spAutoFit/>
            </a:bodyPr>
            <a:lstStyle/>
            <a:p>
              <a:r>
                <a:rPr lang="en-US" sz="900" dirty="0" smtClean="0"/>
                <a:t>Imager</a:t>
              </a:r>
              <a:endParaRPr lang="en-US" sz="900" dirty="0"/>
            </a:p>
          </p:txBody>
        </p:sp>
        <p:sp>
          <p:nvSpPr>
            <p:cNvPr id="150" name="TextBox 149"/>
            <p:cNvSpPr txBox="1"/>
            <p:nvPr/>
          </p:nvSpPr>
          <p:spPr>
            <a:xfrm>
              <a:off x="3308916" y="3874281"/>
              <a:ext cx="651140" cy="230832"/>
            </a:xfrm>
            <a:prstGeom prst="rect">
              <a:avLst/>
            </a:prstGeom>
            <a:noFill/>
          </p:spPr>
          <p:txBody>
            <a:bodyPr wrap="none" rtlCol="0">
              <a:spAutoFit/>
            </a:bodyPr>
            <a:lstStyle/>
            <a:p>
              <a:r>
                <a:rPr lang="en-US" sz="900" dirty="0" smtClean="0"/>
                <a:t>Collimator</a:t>
              </a:r>
              <a:endParaRPr lang="en-US" sz="900" dirty="0"/>
            </a:p>
          </p:txBody>
        </p:sp>
        <p:sp>
          <p:nvSpPr>
            <p:cNvPr id="151" name="TextBox 150"/>
            <p:cNvSpPr txBox="1"/>
            <p:nvPr/>
          </p:nvSpPr>
          <p:spPr>
            <a:xfrm>
              <a:off x="3682777" y="5304775"/>
              <a:ext cx="720069" cy="230832"/>
            </a:xfrm>
            <a:prstGeom prst="rect">
              <a:avLst/>
            </a:prstGeom>
            <a:noFill/>
          </p:spPr>
          <p:txBody>
            <a:bodyPr wrap="none" rtlCol="0">
              <a:spAutoFit/>
            </a:bodyPr>
            <a:lstStyle/>
            <a:p>
              <a:r>
                <a:rPr lang="en-US" sz="900" dirty="0" smtClean="0"/>
                <a:t>Filter Wheel</a:t>
              </a:r>
              <a:endParaRPr lang="en-US" sz="900" dirty="0"/>
            </a:p>
          </p:txBody>
        </p:sp>
        <p:sp>
          <p:nvSpPr>
            <p:cNvPr id="156" name="Arc 155"/>
            <p:cNvSpPr/>
            <p:nvPr/>
          </p:nvSpPr>
          <p:spPr bwMode="auto">
            <a:xfrm>
              <a:off x="3871554" y="4604541"/>
              <a:ext cx="82060" cy="196848"/>
            </a:xfrm>
            <a:prstGeom prst="arc">
              <a:avLst>
                <a:gd name="adj1" fmla="val 16137492"/>
                <a:gd name="adj2" fmla="val 13377469"/>
              </a:avLst>
            </a:prstGeom>
            <a:noFill/>
            <a:ln w="9525" cap="flat" cmpd="sng" algn="ctr">
              <a:solidFill>
                <a:schemeClr val="tx1"/>
              </a:solidFill>
              <a:prstDash val="solid"/>
              <a:round/>
              <a:headEnd type="stealth"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57" name="TextBox 156"/>
            <p:cNvSpPr txBox="1"/>
            <p:nvPr/>
          </p:nvSpPr>
          <p:spPr>
            <a:xfrm>
              <a:off x="3092232" y="3629012"/>
              <a:ext cx="846707" cy="230832"/>
            </a:xfrm>
            <a:prstGeom prst="rect">
              <a:avLst/>
            </a:prstGeom>
            <a:noFill/>
          </p:spPr>
          <p:txBody>
            <a:bodyPr wrap="none" rtlCol="0">
              <a:spAutoFit/>
            </a:bodyPr>
            <a:lstStyle/>
            <a:p>
              <a:r>
                <a:rPr lang="en-US" sz="900" dirty="0" smtClean="0"/>
                <a:t>Pick-Off Mirror</a:t>
              </a:r>
              <a:endParaRPr lang="en-US" sz="900" dirty="0"/>
            </a:p>
          </p:txBody>
        </p:sp>
        <p:sp>
          <p:nvSpPr>
            <p:cNvPr id="158" name="TextBox 157"/>
            <p:cNvSpPr txBox="1"/>
            <p:nvPr/>
          </p:nvSpPr>
          <p:spPr>
            <a:xfrm>
              <a:off x="4874802" y="4690413"/>
              <a:ext cx="330540" cy="230832"/>
            </a:xfrm>
            <a:prstGeom prst="rect">
              <a:avLst/>
            </a:prstGeom>
            <a:noFill/>
          </p:spPr>
          <p:txBody>
            <a:bodyPr wrap="none" rtlCol="0">
              <a:spAutoFit/>
            </a:bodyPr>
            <a:lstStyle/>
            <a:p>
              <a:r>
                <a:rPr lang="en-US" sz="900" dirty="0" smtClean="0"/>
                <a:t>Slit</a:t>
              </a:r>
              <a:endParaRPr lang="en-US" sz="900" dirty="0"/>
            </a:p>
          </p:txBody>
        </p:sp>
        <p:sp>
          <p:nvSpPr>
            <p:cNvPr id="166" name="TextBox 165"/>
            <p:cNvSpPr txBox="1"/>
            <p:nvPr/>
          </p:nvSpPr>
          <p:spPr>
            <a:xfrm>
              <a:off x="7963925" y="4955887"/>
              <a:ext cx="885179" cy="369332"/>
            </a:xfrm>
            <a:prstGeom prst="rect">
              <a:avLst/>
            </a:prstGeom>
            <a:noFill/>
          </p:spPr>
          <p:txBody>
            <a:bodyPr wrap="none" rtlCol="0">
              <a:spAutoFit/>
            </a:bodyPr>
            <a:lstStyle/>
            <a:p>
              <a:r>
                <a:rPr lang="en-US" sz="900" dirty="0" smtClean="0"/>
                <a:t>Data Output</a:t>
              </a:r>
            </a:p>
            <a:p>
              <a:r>
                <a:rPr lang="en-US" sz="900" dirty="0" smtClean="0"/>
                <a:t>To Observatory</a:t>
              </a:r>
              <a:endParaRPr lang="en-US" sz="900" dirty="0"/>
            </a:p>
          </p:txBody>
        </p:sp>
        <p:sp>
          <p:nvSpPr>
            <p:cNvPr id="179" name="TextBox 178"/>
            <p:cNvSpPr txBox="1"/>
            <p:nvPr/>
          </p:nvSpPr>
          <p:spPr>
            <a:xfrm>
              <a:off x="2743200" y="5521685"/>
              <a:ext cx="1135247" cy="307777"/>
            </a:xfrm>
            <a:prstGeom prst="rect">
              <a:avLst/>
            </a:prstGeom>
            <a:noFill/>
          </p:spPr>
          <p:txBody>
            <a:bodyPr wrap="none" rtlCol="0">
              <a:spAutoFit/>
            </a:bodyPr>
            <a:lstStyle/>
            <a:p>
              <a:r>
                <a:rPr lang="en-US" sz="1400" dirty="0" smtClean="0"/>
                <a:t>Spectrometer</a:t>
              </a:r>
              <a:endParaRPr lang="en-US" sz="1400" dirty="0"/>
            </a:p>
          </p:txBody>
        </p:sp>
      </p:grpSp>
      <p:grpSp>
        <p:nvGrpSpPr>
          <p:cNvPr id="10" name="Group 179"/>
          <p:cNvGrpSpPr/>
          <p:nvPr/>
        </p:nvGrpSpPr>
        <p:grpSpPr>
          <a:xfrm>
            <a:off x="261697" y="1952625"/>
            <a:ext cx="2862489" cy="2848660"/>
            <a:chOff x="261697" y="1952625"/>
            <a:chExt cx="2862489" cy="2848660"/>
          </a:xfrm>
        </p:grpSpPr>
        <p:cxnSp>
          <p:nvCxnSpPr>
            <p:cNvPr id="52" name="Straight Connector 51"/>
            <p:cNvCxnSpPr/>
            <p:nvPr/>
          </p:nvCxnSpPr>
          <p:spPr bwMode="auto">
            <a:xfrm flipV="1">
              <a:off x="808821" y="3086100"/>
              <a:ext cx="2292914" cy="6265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54" name="Straight Connector 53"/>
            <p:cNvCxnSpPr/>
            <p:nvPr/>
          </p:nvCxnSpPr>
          <p:spPr bwMode="auto">
            <a:xfrm flipV="1">
              <a:off x="882410" y="3094039"/>
              <a:ext cx="2241776" cy="442911"/>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75" name="Straight Connector 74"/>
            <p:cNvCxnSpPr>
              <a:endCxn id="3" idx="0"/>
            </p:cNvCxnSpPr>
            <p:nvPr/>
          </p:nvCxnSpPr>
          <p:spPr bwMode="auto">
            <a:xfrm>
              <a:off x="261697" y="1952625"/>
              <a:ext cx="1630207" cy="114893"/>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77" name="Straight Connector 76"/>
            <p:cNvCxnSpPr>
              <a:stCxn id="3" idx="0"/>
            </p:cNvCxnSpPr>
            <p:nvPr/>
          </p:nvCxnSpPr>
          <p:spPr bwMode="auto">
            <a:xfrm flipH="1">
              <a:off x="814147" y="2067518"/>
              <a:ext cx="1077757" cy="108367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78" name="Straight Connector 77"/>
            <p:cNvCxnSpPr/>
            <p:nvPr/>
          </p:nvCxnSpPr>
          <p:spPr bwMode="auto">
            <a:xfrm>
              <a:off x="261697" y="4675188"/>
              <a:ext cx="1630207" cy="126005"/>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80" name="Straight Connector 79"/>
            <p:cNvCxnSpPr>
              <a:stCxn id="3" idx="2"/>
            </p:cNvCxnSpPr>
            <p:nvPr/>
          </p:nvCxnSpPr>
          <p:spPr bwMode="auto">
            <a:xfrm flipH="1" flipV="1">
              <a:off x="872885" y="3536950"/>
              <a:ext cx="1007724" cy="1264335"/>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grpSp>
        <p:nvGrpSpPr>
          <p:cNvPr id="11" name="Group 181"/>
          <p:cNvGrpSpPr/>
          <p:nvPr/>
        </p:nvGrpSpPr>
        <p:grpSpPr>
          <a:xfrm>
            <a:off x="261697" y="2067518"/>
            <a:ext cx="2863850" cy="2861670"/>
            <a:chOff x="261697" y="2067518"/>
            <a:chExt cx="2863850" cy="2861670"/>
          </a:xfrm>
        </p:grpSpPr>
        <p:cxnSp>
          <p:nvCxnSpPr>
            <p:cNvPr id="81" name="Straight Connector 80"/>
            <p:cNvCxnSpPr/>
            <p:nvPr/>
          </p:nvCxnSpPr>
          <p:spPr bwMode="auto">
            <a:xfrm flipV="1">
              <a:off x="261697" y="2079626"/>
              <a:ext cx="1630207" cy="141287"/>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82" name="Straight Connector 81"/>
            <p:cNvCxnSpPr/>
            <p:nvPr/>
          </p:nvCxnSpPr>
          <p:spPr bwMode="auto">
            <a:xfrm flipV="1">
              <a:off x="261697" y="4803776"/>
              <a:ext cx="1630207" cy="125412"/>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84" name="Straight Connector 83"/>
            <p:cNvCxnSpPr/>
            <p:nvPr/>
          </p:nvCxnSpPr>
          <p:spPr bwMode="auto">
            <a:xfrm flipH="1" flipV="1">
              <a:off x="858597" y="3679825"/>
              <a:ext cx="1019176" cy="1120776"/>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102" name="Straight Connector 101"/>
            <p:cNvCxnSpPr>
              <a:stCxn id="3" idx="0"/>
            </p:cNvCxnSpPr>
            <p:nvPr/>
          </p:nvCxnSpPr>
          <p:spPr bwMode="auto">
            <a:xfrm flipH="1">
              <a:off x="872885" y="2067518"/>
              <a:ext cx="1019019" cy="1250357"/>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106" name="Straight Connector 105"/>
            <p:cNvCxnSpPr/>
            <p:nvPr/>
          </p:nvCxnSpPr>
          <p:spPr bwMode="auto">
            <a:xfrm>
              <a:off x="872885" y="3317875"/>
              <a:ext cx="2252662" cy="485775"/>
            </a:xfrm>
            <a:prstGeom prst="line">
              <a:avLst/>
            </a:prstGeom>
            <a:solidFill>
              <a:schemeClr val="accent1"/>
            </a:solidFill>
            <a:ln w="9525" cap="flat" cmpd="sng" algn="ctr">
              <a:solidFill>
                <a:srgbClr val="33CC33"/>
              </a:solidFill>
              <a:prstDash val="solid"/>
              <a:round/>
              <a:headEnd type="none" w="med" len="med"/>
              <a:tailEnd type="none" w="med" len="med"/>
            </a:ln>
            <a:effectLst/>
          </p:spPr>
        </p:cxnSp>
        <p:cxnSp>
          <p:nvCxnSpPr>
            <p:cNvPr id="108" name="Straight Connector 107"/>
            <p:cNvCxnSpPr/>
            <p:nvPr/>
          </p:nvCxnSpPr>
          <p:spPr bwMode="auto">
            <a:xfrm>
              <a:off x="849072" y="3669506"/>
              <a:ext cx="2276475" cy="134144"/>
            </a:xfrm>
            <a:prstGeom prst="line">
              <a:avLst/>
            </a:prstGeom>
            <a:solidFill>
              <a:schemeClr val="accent1"/>
            </a:solidFill>
            <a:ln w="9525" cap="flat" cmpd="sng" algn="ctr">
              <a:solidFill>
                <a:srgbClr val="33CC33"/>
              </a:solidFill>
              <a:prstDash val="solid"/>
              <a:round/>
              <a:headEnd type="none" w="med" len="med"/>
              <a:tailEnd type="none" w="med" len="med"/>
            </a:ln>
            <a:effectLst/>
          </p:spPr>
        </p:cxnSp>
      </p:grpSp>
      <p:sp>
        <p:nvSpPr>
          <p:cNvPr id="184" name="TextBox 183"/>
          <p:cNvSpPr txBox="1"/>
          <p:nvPr/>
        </p:nvSpPr>
        <p:spPr>
          <a:xfrm>
            <a:off x="1055807" y="4974771"/>
            <a:ext cx="893643" cy="307777"/>
          </a:xfrm>
          <a:prstGeom prst="rect">
            <a:avLst/>
          </a:prstGeom>
          <a:noFill/>
        </p:spPr>
        <p:txBody>
          <a:bodyPr wrap="none" rtlCol="0">
            <a:spAutoFit/>
          </a:bodyPr>
          <a:lstStyle/>
          <a:p>
            <a:r>
              <a:rPr lang="en-US" sz="1400" dirty="0" smtClean="0"/>
              <a:t>Telescope</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JWST Science Instrument Compliment</a:t>
            </a:r>
            <a:endParaRPr lang="en-US" dirty="0"/>
          </a:p>
        </p:txBody>
      </p:sp>
      <p:graphicFrame>
        <p:nvGraphicFramePr>
          <p:cNvPr id="4" name="Content Placeholder 3"/>
          <p:cNvGraphicFramePr>
            <a:graphicFrameLocks noGrp="1"/>
          </p:cNvGraphicFramePr>
          <p:nvPr>
            <p:ph idx="1"/>
          </p:nvPr>
        </p:nvGraphicFramePr>
        <p:xfrm>
          <a:off x="157163" y="1041400"/>
          <a:ext cx="8796336" cy="5308600"/>
        </p:xfrm>
        <a:graphic>
          <a:graphicData uri="http://schemas.openxmlformats.org/drawingml/2006/table">
            <a:tbl>
              <a:tblPr firstRow="1" bandRow="1">
                <a:tableStyleId>{5940675A-B579-460E-94D1-54222C63F5DA}</a:tableStyleId>
              </a:tblPr>
              <a:tblGrid>
                <a:gridCol w="2825523"/>
                <a:gridCol w="3038701"/>
                <a:gridCol w="2932112"/>
              </a:tblGrid>
              <a:tr h="370840">
                <a:tc>
                  <a:txBody>
                    <a:bodyPr/>
                    <a:lstStyle/>
                    <a:p>
                      <a:pPr algn="ctr"/>
                      <a:r>
                        <a:rPr lang="en-US" sz="1400" b="1" dirty="0" smtClean="0">
                          <a:latin typeface="Arial Narrow" pitchFamily="34" charset="0"/>
                        </a:rPr>
                        <a:t>Science Instrument</a:t>
                      </a:r>
                      <a:endParaRPr lang="en-US" sz="1400" b="1" dirty="0">
                        <a:latin typeface="Arial Narrow" pitchFamily="34" charset="0"/>
                      </a:endParaRPr>
                    </a:p>
                  </a:txBody>
                  <a:tcPr>
                    <a:solidFill>
                      <a:srgbClr val="FFFF99"/>
                    </a:solidFill>
                  </a:tcPr>
                </a:tc>
                <a:tc>
                  <a:txBody>
                    <a:bodyPr/>
                    <a:lstStyle/>
                    <a:p>
                      <a:pPr algn="ctr"/>
                      <a:r>
                        <a:rPr lang="en-US" sz="1400" b="1" dirty="0" smtClean="0">
                          <a:latin typeface="Arial Narrow" pitchFamily="34" charset="0"/>
                        </a:rPr>
                        <a:t>Science Functions</a:t>
                      </a:r>
                      <a:endParaRPr lang="en-US" sz="1400" b="1" dirty="0">
                        <a:latin typeface="Arial Narrow" pitchFamily="34" charset="0"/>
                      </a:endParaRPr>
                    </a:p>
                  </a:txBody>
                  <a:tcPr>
                    <a:solidFill>
                      <a:srgbClr val="FFFF99"/>
                    </a:solidFill>
                  </a:tcPr>
                </a:tc>
                <a:tc>
                  <a:txBody>
                    <a:bodyPr/>
                    <a:lstStyle/>
                    <a:p>
                      <a:pPr algn="ctr"/>
                      <a:r>
                        <a:rPr lang="en-US" sz="1400" b="1" dirty="0" smtClean="0">
                          <a:latin typeface="Arial Narrow" pitchFamily="34" charset="0"/>
                        </a:rPr>
                        <a:t>Design Features and Capabilities</a:t>
                      </a:r>
                      <a:endParaRPr lang="en-US" sz="1400" b="1" dirty="0">
                        <a:latin typeface="Arial Narrow" pitchFamily="34" charset="0"/>
                      </a:endParaRPr>
                    </a:p>
                  </a:txBody>
                  <a:tcPr>
                    <a:solidFill>
                      <a:srgbClr val="FFFF99"/>
                    </a:solidFill>
                  </a:tcPr>
                </a:tc>
              </a:tr>
              <a:tr h="370840">
                <a:tc>
                  <a:txBody>
                    <a:bodyPr/>
                    <a:lstStyle/>
                    <a:p>
                      <a:pPr marL="119063" indent="-119063">
                        <a:buFont typeface="Arial" pitchFamily="34" charset="0"/>
                        <a:buChar char="•"/>
                      </a:pPr>
                      <a:r>
                        <a:rPr lang="en-US" sz="1200" b="1" dirty="0" err="1" smtClean="0">
                          <a:latin typeface="Arial Narrow" pitchFamily="34" charset="0"/>
                        </a:rPr>
                        <a:t>NIRCam</a:t>
                      </a:r>
                      <a:endParaRPr lang="en-US" sz="1200" b="1" dirty="0" smtClean="0">
                        <a:latin typeface="Arial Narrow" pitchFamily="34" charset="0"/>
                      </a:endParaRPr>
                    </a:p>
                    <a:p>
                      <a:pPr marL="119063" indent="-119063">
                        <a:buFont typeface="Arial" pitchFamily="34" charset="0"/>
                        <a:buChar char="•"/>
                      </a:pPr>
                      <a:r>
                        <a:rPr lang="en-US" sz="1200" b="1" dirty="0" smtClean="0">
                          <a:latin typeface="Arial Narrow" pitchFamily="34" charset="0"/>
                        </a:rPr>
                        <a:t>University of Arizona</a:t>
                      </a:r>
                      <a:endParaRPr lang="en-US" sz="1200" b="1" dirty="0">
                        <a:latin typeface="Arial Narrow" pitchFamily="34" charset="0"/>
                      </a:endParaRPr>
                    </a:p>
                  </a:txBody>
                  <a:tcPr/>
                </a:tc>
                <a:tc>
                  <a:txBody>
                    <a:bodyPr/>
                    <a:lstStyle/>
                    <a:p>
                      <a:pPr marL="119063" indent="-119063">
                        <a:buFont typeface="Arial" pitchFamily="34" charset="0"/>
                        <a:buChar char="•"/>
                      </a:pPr>
                      <a:r>
                        <a:rPr lang="en-US" sz="1200" dirty="0" smtClean="0">
                          <a:latin typeface="Arial Narrow" pitchFamily="34" charset="0"/>
                        </a:rPr>
                        <a:t>Wide field images with low</a:t>
                      </a:r>
                      <a:r>
                        <a:rPr lang="en-US" sz="1200" baseline="0" dirty="0" smtClean="0">
                          <a:latin typeface="Arial Narrow" pitchFamily="34" charset="0"/>
                        </a:rPr>
                        <a:t> spectral resolution.</a:t>
                      </a:r>
                    </a:p>
                    <a:p>
                      <a:pPr marL="119063" indent="-119063">
                        <a:buFont typeface="Arial" pitchFamily="34" charset="0"/>
                        <a:buChar char="•"/>
                      </a:pPr>
                      <a:r>
                        <a:rPr lang="en-US" sz="1200" baseline="0" dirty="0" smtClean="0">
                          <a:latin typeface="Arial Narrow" pitchFamily="34" charset="0"/>
                        </a:rPr>
                        <a:t>Short Wave (SW) channels 0.6 </a:t>
                      </a:r>
                      <a:r>
                        <a:rPr lang="en-US" sz="1200" baseline="0" dirty="0" smtClean="0">
                          <a:latin typeface="Symbol" pitchFamily="18" charset="2"/>
                        </a:rPr>
                        <a:t>m</a:t>
                      </a:r>
                      <a:r>
                        <a:rPr lang="en-US" sz="1200" baseline="0" dirty="0" smtClean="0">
                          <a:latin typeface="Arial Narrow" pitchFamily="34" charset="0"/>
                        </a:rPr>
                        <a:t>m &lt; </a:t>
                      </a:r>
                      <a:r>
                        <a:rPr lang="en-US" sz="1200" baseline="0" dirty="0" smtClean="0">
                          <a:latin typeface="Symbol" pitchFamily="18" charset="2"/>
                        </a:rPr>
                        <a:t>l</a:t>
                      </a:r>
                      <a:r>
                        <a:rPr lang="en-US" sz="1200" baseline="0" dirty="0" smtClean="0">
                          <a:latin typeface="Arial Narrow" pitchFamily="34" charset="0"/>
                        </a:rPr>
                        <a:t> &lt; 2.3 </a:t>
                      </a:r>
                      <a:r>
                        <a:rPr lang="en-US" sz="1200" baseline="0" dirty="0" smtClean="0">
                          <a:latin typeface="Symbol" pitchFamily="18" charset="2"/>
                        </a:rPr>
                        <a:t>m</a:t>
                      </a:r>
                      <a:r>
                        <a:rPr lang="en-US" sz="1200" baseline="0" dirty="0" smtClean="0">
                          <a:latin typeface="Arial Narrow" pitchFamily="34" charset="0"/>
                        </a:rPr>
                        <a:t>m</a:t>
                      </a:r>
                    </a:p>
                    <a:p>
                      <a:pPr marL="119063" indent="-119063">
                        <a:buFont typeface="Arial" pitchFamily="34" charset="0"/>
                        <a:buChar char="•"/>
                      </a:pPr>
                      <a:r>
                        <a:rPr lang="en-US" sz="1200" baseline="0" dirty="0" smtClean="0">
                          <a:latin typeface="Arial Narrow" pitchFamily="34" charset="0"/>
                        </a:rPr>
                        <a:t>Long Wave (LW) channels 2.4 </a:t>
                      </a:r>
                      <a:r>
                        <a:rPr lang="en-US" sz="1200" baseline="0" dirty="0" smtClean="0">
                          <a:latin typeface="Symbol" pitchFamily="18" charset="2"/>
                        </a:rPr>
                        <a:t>m</a:t>
                      </a:r>
                      <a:r>
                        <a:rPr lang="en-US" sz="1200" baseline="0" dirty="0" smtClean="0">
                          <a:latin typeface="Arial Narrow" pitchFamily="34" charset="0"/>
                        </a:rPr>
                        <a:t>m &lt; </a:t>
                      </a:r>
                      <a:r>
                        <a:rPr lang="en-US" sz="1200" baseline="0" dirty="0" smtClean="0">
                          <a:latin typeface="Symbol" pitchFamily="18" charset="2"/>
                        </a:rPr>
                        <a:t>l</a:t>
                      </a:r>
                      <a:r>
                        <a:rPr lang="en-US" sz="1200" baseline="0" dirty="0" smtClean="0">
                          <a:latin typeface="Arial Narrow" pitchFamily="34" charset="0"/>
                        </a:rPr>
                        <a:t> &lt; 5.0 </a:t>
                      </a:r>
                      <a:r>
                        <a:rPr lang="en-US" sz="1200" baseline="0" dirty="0" smtClean="0">
                          <a:latin typeface="Symbol" pitchFamily="18" charset="2"/>
                        </a:rPr>
                        <a:t>m</a:t>
                      </a:r>
                      <a:r>
                        <a:rPr lang="en-US" sz="1200" baseline="0" dirty="0" smtClean="0">
                          <a:latin typeface="Arial Narrow" pitchFamily="34" charset="0"/>
                        </a:rPr>
                        <a:t>m</a:t>
                      </a:r>
                    </a:p>
                    <a:p>
                      <a:pPr marL="119063" indent="-119063">
                        <a:buFont typeface="Arial" pitchFamily="34" charset="0"/>
                        <a:buChar char="•"/>
                      </a:pPr>
                      <a:r>
                        <a:rPr lang="en-US" sz="1200" baseline="0" dirty="0" smtClean="0">
                          <a:latin typeface="Arial Narrow" pitchFamily="34" charset="0"/>
                        </a:rPr>
                        <a:t>Special filters for Wave Sensing and Control</a:t>
                      </a:r>
                      <a:endParaRPr lang="en-US" sz="1200" dirty="0">
                        <a:latin typeface="Arial Narrow" pitchFamily="34" charset="0"/>
                      </a:endParaRPr>
                    </a:p>
                  </a:txBody>
                  <a:tcPr/>
                </a:tc>
                <a:tc>
                  <a:txBody>
                    <a:bodyPr/>
                    <a:lstStyle/>
                    <a:p>
                      <a:pPr marL="119063" indent="-119063">
                        <a:buFont typeface="Arial" pitchFamily="34" charset="0"/>
                        <a:buChar char="•"/>
                      </a:pPr>
                      <a:r>
                        <a:rPr lang="en-US" sz="1200" dirty="0" smtClean="0">
                          <a:latin typeface="Arial Narrow" pitchFamily="34" charset="0"/>
                        </a:rPr>
                        <a:t>Two redundant modules</a:t>
                      </a:r>
                      <a:r>
                        <a:rPr lang="en-US" sz="1200" baseline="0" dirty="0" smtClean="0">
                          <a:latin typeface="Arial Narrow" pitchFamily="34" charset="0"/>
                        </a:rPr>
                        <a:t> each with one </a:t>
                      </a:r>
                      <a:r>
                        <a:rPr lang="en-US" sz="1200" dirty="0" smtClean="0">
                          <a:latin typeface="Arial Narrow" pitchFamily="34" charset="0"/>
                        </a:rPr>
                        <a:t>2’ x 2’ SW images and one 2’ x 2’ LW image</a:t>
                      </a:r>
                    </a:p>
                    <a:p>
                      <a:pPr marL="119063" indent="-119063">
                        <a:buFont typeface="Arial" pitchFamily="34" charset="0"/>
                        <a:buChar char="•"/>
                      </a:pPr>
                      <a:r>
                        <a:rPr lang="en-US" sz="1200" dirty="0" smtClean="0">
                          <a:latin typeface="Arial Narrow" pitchFamily="34" charset="0"/>
                        </a:rPr>
                        <a:t>Eight </a:t>
                      </a:r>
                      <a:r>
                        <a:rPr lang="en-US" sz="1200" dirty="0" err="1" smtClean="0">
                          <a:latin typeface="Arial Narrow" pitchFamily="34" charset="0"/>
                        </a:rPr>
                        <a:t>HgCd</a:t>
                      </a:r>
                      <a:r>
                        <a:rPr lang="en-US" sz="1200" dirty="0" smtClean="0">
                          <a:latin typeface="Arial Narrow" pitchFamily="34" charset="0"/>
                        </a:rPr>
                        <a:t> Te 2048 x 2048 pixels SW detectors and two 2048 x 2048 pixel</a:t>
                      </a:r>
                      <a:r>
                        <a:rPr lang="en-US" sz="1200" baseline="0" dirty="0" smtClean="0">
                          <a:latin typeface="Arial Narrow" pitchFamily="34" charset="0"/>
                        </a:rPr>
                        <a:t> LW </a:t>
                      </a:r>
                      <a:r>
                        <a:rPr lang="en-US" sz="1200" baseline="0" dirty="0" err="1" smtClean="0">
                          <a:latin typeface="Arial Narrow" pitchFamily="34" charset="0"/>
                        </a:rPr>
                        <a:t>HgCdTe</a:t>
                      </a:r>
                      <a:r>
                        <a:rPr lang="en-US" sz="1200" baseline="0" dirty="0" smtClean="0">
                          <a:latin typeface="Arial Narrow" pitchFamily="34" charset="0"/>
                        </a:rPr>
                        <a:t> detectors.  18 </a:t>
                      </a:r>
                      <a:r>
                        <a:rPr lang="en-US" sz="1200" baseline="0" dirty="0" smtClean="0">
                          <a:latin typeface="Symbol" pitchFamily="18" charset="2"/>
                        </a:rPr>
                        <a:t>m</a:t>
                      </a:r>
                      <a:r>
                        <a:rPr lang="en-US" sz="1200" baseline="0" dirty="0" smtClean="0">
                          <a:latin typeface="Arial Narrow" pitchFamily="34" charset="0"/>
                        </a:rPr>
                        <a:t>m pixel pitch</a:t>
                      </a:r>
                      <a:endParaRPr lang="en-US" sz="1200" dirty="0" smtClean="0">
                        <a:latin typeface="Arial Narrow" pitchFamily="34" charset="0"/>
                      </a:endParaRPr>
                    </a:p>
                    <a:p>
                      <a:pPr marL="119063" indent="-119063">
                        <a:buFont typeface="Arial" pitchFamily="34" charset="0"/>
                        <a:buChar char="•"/>
                      </a:pPr>
                      <a:r>
                        <a:rPr lang="en-US" sz="1200" dirty="0" smtClean="0">
                          <a:latin typeface="Arial Narrow" pitchFamily="34" charset="0"/>
                        </a:rPr>
                        <a:t>Refractive</a:t>
                      </a:r>
                      <a:r>
                        <a:rPr lang="en-US" sz="1200" baseline="0" dirty="0" smtClean="0">
                          <a:latin typeface="Arial Narrow" pitchFamily="34" charset="0"/>
                        </a:rPr>
                        <a:t> optics</a:t>
                      </a:r>
                      <a:endParaRPr lang="en-US" sz="1200" dirty="0">
                        <a:latin typeface="Arial Narrow" pitchFamily="34" charset="0"/>
                      </a:endParaRPr>
                    </a:p>
                  </a:txBody>
                  <a:tcPr/>
                </a:tc>
              </a:tr>
              <a:tr h="370840">
                <a:tc>
                  <a:txBody>
                    <a:bodyPr/>
                    <a:lstStyle/>
                    <a:p>
                      <a:pPr marL="119063" indent="-119063">
                        <a:buFont typeface="Arial" pitchFamily="34" charset="0"/>
                        <a:buChar char="•"/>
                      </a:pPr>
                      <a:r>
                        <a:rPr lang="en-US" sz="1200" b="1" dirty="0" err="1" smtClean="0">
                          <a:latin typeface="Arial Narrow" pitchFamily="34" charset="0"/>
                        </a:rPr>
                        <a:t>NIRSPec</a:t>
                      </a:r>
                      <a:endParaRPr lang="en-US" sz="1200" b="1" dirty="0" smtClean="0">
                        <a:latin typeface="Arial Narrow" pitchFamily="34" charset="0"/>
                      </a:endParaRPr>
                    </a:p>
                    <a:p>
                      <a:pPr marL="119063" indent="-119063">
                        <a:buFont typeface="Arial" pitchFamily="34" charset="0"/>
                        <a:buChar char="•"/>
                      </a:pPr>
                      <a:r>
                        <a:rPr lang="en-US" sz="1200" b="1" dirty="0" smtClean="0">
                          <a:latin typeface="Arial Narrow" pitchFamily="34" charset="0"/>
                        </a:rPr>
                        <a:t>ESA</a:t>
                      </a:r>
                      <a:endParaRPr lang="en-US" sz="1200" b="1" dirty="0">
                        <a:latin typeface="Arial Narrow" pitchFamily="34" charset="0"/>
                      </a:endParaRPr>
                    </a:p>
                  </a:txBody>
                  <a:tcPr/>
                </a:tc>
                <a:tc>
                  <a:txBody>
                    <a:bodyPr/>
                    <a:lstStyle/>
                    <a:p>
                      <a:pPr marL="119063" indent="-119063">
                        <a:buFont typeface="Arial" pitchFamily="34" charset="0"/>
                        <a:buChar char="•"/>
                      </a:pPr>
                      <a:r>
                        <a:rPr lang="en-US" sz="1200" dirty="0" smtClean="0">
                          <a:latin typeface="Arial Narrow" pitchFamily="34" charset="0"/>
                        </a:rPr>
                        <a:t>Multi-Object spectroscopy</a:t>
                      </a:r>
                      <a:r>
                        <a:rPr lang="en-US" sz="1200" baseline="0" dirty="0" smtClean="0">
                          <a:latin typeface="Arial Narrow" pitchFamily="34" charset="0"/>
                        </a:rPr>
                        <a:t>, 100 simultaneous spectra</a:t>
                      </a:r>
                    </a:p>
                    <a:p>
                      <a:pPr marL="119063" indent="-119063">
                        <a:buFont typeface="Arial" pitchFamily="34" charset="0"/>
                        <a:buChar char="•"/>
                      </a:pPr>
                      <a:r>
                        <a:rPr lang="en-US" sz="1200" baseline="0" dirty="0" smtClean="0">
                          <a:latin typeface="Arial Narrow" pitchFamily="34" charset="0"/>
                        </a:rPr>
                        <a:t>Waveband 0.6 mm &lt; </a:t>
                      </a:r>
                      <a:r>
                        <a:rPr lang="en-US" sz="1200" baseline="0" dirty="0" smtClean="0">
                          <a:latin typeface="Symbol" pitchFamily="18" charset="2"/>
                        </a:rPr>
                        <a:t>l </a:t>
                      </a:r>
                      <a:r>
                        <a:rPr lang="en-US" sz="1200" baseline="0" dirty="0" smtClean="0">
                          <a:latin typeface="Arial Narrow" pitchFamily="34" charset="0"/>
                        </a:rPr>
                        <a:t>&lt; 5.0 mm</a:t>
                      </a:r>
                    </a:p>
                    <a:p>
                      <a:pPr marL="119063" indent="-119063">
                        <a:buFont typeface="Arial" pitchFamily="34" charset="0"/>
                        <a:buChar char="•"/>
                      </a:pPr>
                      <a:r>
                        <a:rPr lang="en-US" sz="1200" baseline="0" dirty="0" smtClean="0">
                          <a:latin typeface="Arial Narrow" pitchFamily="34" charset="0"/>
                        </a:rPr>
                        <a:t>Medium to High resolution spectral resolution (R = 100 to 1000)</a:t>
                      </a:r>
                      <a:endParaRPr lang="en-US" sz="1200" dirty="0">
                        <a:latin typeface="Arial Narrow" pitchFamily="34" charset="0"/>
                      </a:endParaRPr>
                    </a:p>
                  </a:txBody>
                  <a:tcPr/>
                </a:tc>
                <a:tc>
                  <a:txBody>
                    <a:bodyPr/>
                    <a:lstStyle/>
                    <a:p>
                      <a:pPr marL="119063" indent="-119063">
                        <a:buFont typeface="Arial" pitchFamily="34" charset="0"/>
                        <a:buChar char="•"/>
                      </a:pPr>
                      <a:r>
                        <a:rPr lang="en-US" sz="1200" dirty="0" smtClean="0">
                          <a:latin typeface="Arial Narrow" pitchFamily="34" charset="0"/>
                        </a:rPr>
                        <a:t>Four</a:t>
                      </a:r>
                      <a:r>
                        <a:rPr lang="en-US" sz="1200" baseline="0" dirty="0" smtClean="0">
                          <a:latin typeface="Arial Narrow" pitchFamily="34" charset="0"/>
                        </a:rPr>
                        <a:t> </a:t>
                      </a:r>
                      <a:r>
                        <a:rPr lang="en-US" sz="1200" baseline="0" dirty="0" err="1" smtClean="0">
                          <a:latin typeface="Arial Narrow" pitchFamily="34" charset="0"/>
                        </a:rPr>
                        <a:t>microshutter</a:t>
                      </a:r>
                      <a:r>
                        <a:rPr lang="en-US" sz="1200" baseline="0" dirty="0" smtClean="0">
                          <a:latin typeface="Arial Narrow" pitchFamily="34" charset="0"/>
                        </a:rPr>
                        <a:t> arrays each with 171 x 365 programmable slits.  Each slit aperture 0.203” x 463”</a:t>
                      </a:r>
                    </a:p>
                    <a:p>
                      <a:pPr marL="119063" indent="-119063">
                        <a:buFont typeface="Arial" pitchFamily="34" charset="0"/>
                        <a:buChar char="•"/>
                      </a:pPr>
                      <a:r>
                        <a:rPr lang="en-US" sz="1200" baseline="0" dirty="0" smtClean="0">
                          <a:latin typeface="Arial Narrow" pitchFamily="34" charset="0"/>
                        </a:rPr>
                        <a:t>Total 9.7 sq </a:t>
                      </a:r>
                      <a:r>
                        <a:rPr lang="en-US" sz="1200" baseline="0" dirty="0" err="1" smtClean="0">
                          <a:latin typeface="Arial Narrow" pitchFamily="34" charset="0"/>
                        </a:rPr>
                        <a:t>arcmin</a:t>
                      </a:r>
                      <a:r>
                        <a:rPr lang="en-US" sz="1200" baseline="0" dirty="0" smtClean="0">
                          <a:latin typeface="Arial Narrow" pitchFamily="34" charset="0"/>
                        </a:rPr>
                        <a:t> FOV</a:t>
                      </a:r>
                    </a:p>
                    <a:p>
                      <a:pPr marL="119063" indent="-119063">
                        <a:buFont typeface="Arial" pitchFamily="34" charset="0"/>
                        <a:buChar char="•"/>
                      </a:pPr>
                      <a:r>
                        <a:rPr lang="en-US" sz="1200" baseline="0" dirty="0" smtClean="0">
                          <a:latin typeface="Arial Narrow" pitchFamily="34" charset="0"/>
                        </a:rPr>
                        <a:t>Two 2048 x 2048 pixel LW </a:t>
                      </a:r>
                      <a:r>
                        <a:rPr lang="en-US" sz="1200" baseline="0" dirty="0" err="1" smtClean="0">
                          <a:latin typeface="Arial Narrow" pitchFamily="34" charset="0"/>
                        </a:rPr>
                        <a:t>HgCdTe</a:t>
                      </a:r>
                      <a:r>
                        <a:rPr lang="en-US" sz="1200" baseline="0" dirty="0" smtClean="0">
                          <a:latin typeface="Arial Narrow" pitchFamily="34" charset="0"/>
                        </a:rPr>
                        <a:t> detectors 18 </a:t>
                      </a:r>
                      <a:r>
                        <a:rPr lang="en-US" sz="1200" baseline="0" dirty="0" smtClean="0">
                          <a:latin typeface="Symbol" pitchFamily="18" charset="2"/>
                        </a:rPr>
                        <a:t>m</a:t>
                      </a:r>
                      <a:r>
                        <a:rPr lang="en-US" sz="1200" baseline="0" dirty="0" smtClean="0">
                          <a:latin typeface="Arial Narrow" pitchFamily="34" charset="0"/>
                        </a:rPr>
                        <a:t>m pixel pitch</a:t>
                      </a:r>
                      <a:endParaRPr lang="en-US" sz="1200" dirty="0">
                        <a:latin typeface="Arial Narrow" pitchFamily="34" charset="0"/>
                      </a:endParaRPr>
                    </a:p>
                  </a:txBody>
                  <a:tcPr/>
                </a:tc>
              </a:tr>
              <a:tr h="370840">
                <a:tc>
                  <a:txBody>
                    <a:bodyPr/>
                    <a:lstStyle/>
                    <a:p>
                      <a:pPr marL="119063" indent="-119063">
                        <a:buFont typeface="Arial" pitchFamily="34" charset="0"/>
                        <a:buChar char="•"/>
                      </a:pPr>
                      <a:r>
                        <a:rPr lang="en-US" sz="1200" b="1" i="0" dirty="0" smtClean="0">
                          <a:latin typeface="Arial Narrow" pitchFamily="34" charset="0"/>
                        </a:rPr>
                        <a:t>MIRI</a:t>
                      </a:r>
                    </a:p>
                    <a:p>
                      <a:pPr marL="119063" indent="-119063">
                        <a:buFont typeface="Arial" pitchFamily="34" charset="0"/>
                        <a:buChar char="•"/>
                      </a:pPr>
                      <a:r>
                        <a:rPr lang="en-US" sz="1200" b="1" i="0" dirty="0" smtClean="0">
                          <a:latin typeface="Arial Narrow" pitchFamily="34" charset="0"/>
                        </a:rPr>
                        <a:t>ESA / JPL</a:t>
                      </a:r>
                      <a:endParaRPr lang="en-US" sz="1200" b="1" i="0" dirty="0">
                        <a:latin typeface="Arial Narrow" pitchFamily="34" charset="0"/>
                      </a:endParaRPr>
                    </a:p>
                  </a:txBody>
                  <a:tcPr/>
                </a:tc>
                <a:tc>
                  <a:txBody>
                    <a:bodyPr/>
                    <a:lstStyle/>
                    <a:p>
                      <a:pPr marL="119063" indent="-119063">
                        <a:buFont typeface="Arial" pitchFamily="34" charset="0"/>
                        <a:buChar char="•"/>
                      </a:pPr>
                      <a:r>
                        <a:rPr lang="en-US" sz="1200" dirty="0" smtClean="0">
                          <a:latin typeface="Arial Narrow" pitchFamily="34" charset="0"/>
                        </a:rPr>
                        <a:t>Mid infrared imaging between 5 mm &lt; l &lt; 27 mm</a:t>
                      </a:r>
                    </a:p>
                    <a:p>
                      <a:pPr marL="119063" indent="-119063">
                        <a:buFont typeface="Arial" pitchFamily="34" charset="0"/>
                        <a:buChar char="•"/>
                      </a:pPr>
                      <a:r>
                        <a:rPr lang="en-US" sz="1200" dirty="0" smtClean="0">
                          <a:latin typeface="Arial Narrow" pitchFamily="34" charset="0"/>
                        </a:rPr>
                        <a:t>Single slit spectroscopy</a:t>
                      </a:r>
                    </a:p>
                    <a:p>
                      <a:pPr marL="119063" indent="-119063">
                        <a:buFont typeface="Arial" pitchFamily="34" charset="0"/>
                        <a:buChar char="•"/>
                      </a:pPr>
                      <a:r>
                        <a:rPr lang="en-US" sz="1200" dirty="0" smtClean="0">
                          <a:latin typeface="Arial Narrow" pitchFamily="34" charset="0"/>
                        </a:rPr>
                        <a:t>High resolution Integral Field</a:t>
                      </a:r>
                      <a:r>
                        <a:rPr lang="en-US" sz="1200" baseline="0" dirty="0" smtClean="0">
                          <a:latin typeface="Arial Narrow" pitchFamily="34" charset="0"/>
                        </a:rPr>
                        <a:t> Spectroscopy from 4.9 </a:t>
                      </a:r>
                      <a:r>
                        <a:rPr lang="en-US" sz="1200" dirty="0" smtClean="0">
                          <a:latin typeface="Arial Narrow" pitchFamily="34" charset="0"/>
                        </a:rPr>
                        <a:t>mm &lt; l &lt; 28.8 mm</a:t>
                      </a:r>
                      <a:endParaRPr lang="en-US" sz="1200" dirty="0">
                        <a:latin typeface="Arial Narrow" pitchFamily="34" charset="0"/>
                      </a:endParaRPr>
                    </a:p>
                  </a:txBody>
                  <a:tcPr/>
                </a:tc>
                <a:tc>
                  <a:txBody>
                    <a:bodyPr/>
                    <a:lstStyle/>
                    <a:p>
                      <a:pPr marL="119063" indent="-119063">
                        <a:buFont typeface="Arial" pitchFamily="34" charset="0"/>
                        <a:buChar char="•"/>
                      </a:pPr>
                      <a:r>
                        <a:rPr lang="en-US" sz="1200" dirty="0" smtClean="0">
                          <a:latin typeface="Arial Narrow" pitchFamily="34" charset="0"/>
                        </a:rPr>
                        <a:t>1.4’ x 1.9’ imager FOV</a:t>
                      </a:r>
                    </a:p>
                    <a:p>
                      <a:pPr marL="119063" indent="-119063">
                        <a:buFont typeface="Arial" pitchFamily="34" charset="0"/>
                        <a:buChar char="•"/>
                      </a:pPr>
                      <a:r>
                        <a:rPr lang="en-US" sz="1200" dirty="0" smtClean="0">
                          <a:latin typeface="Arial Narrow" pitchFamily="34" charset="0"/>
                        </a:rPr>
                        <a:t>One</a:t>
                      </a:r>
                      <a:r>
                        <a:rPr lang="en-US" sz="1200" baseline="0" dirty="0" smtClean="0">
                          <a:latin typeface="Arial Narrow" pitchFamily="34" charset="0"/>
                        </a:rPr>
                        <a:t> 1024 x 1024 pixel </a:t>
                      </a:r>
                      <a:r>
                        <a:rPr lang="en-US" sz="1200" baseline="0" dirty="0" err="1" smtClean="0">
                          <a:latin typeface="Arial Narrow" pitchFamily="34" charset="0"/>
                        </a:rPr>
                        <a:t>Si:As</a:t>
                      </a:r>
                      <a:r>
                        <a:rPr lang="en-US" sz="1200" baseline="0" dirty="0" smtClean="0">
                          <a:latin typeface="Arial Narrow" pitchFamily="34" charset="0"/>
                        </a:rPr>
                        <a:t> detector for imager</a:t>
                      </a:r>
                    </a:p>
                    <a:p>
                      <a:pPr marL="119063" indent="-119063">
                        <a:buFont typeface="Arial" pitchFamily="34" charset="0"/>
                        <a:buChar char="•"/>
                      </a:pPr>
                      <a:r>
                        <a:rPr lang="en-US" sz="1200" baseline="0" dirty="0" smtClean="0">
                          <a:latin typeface="Arial Narrow" pitchFamily="34" charset="0"/>
                        </a:rPr>
                        <a:t>5” x 0.6” FOV slit spectrometer with one 1024 x 1024 pixel </a:t>
                      </a:r>
                      <a:r>
                        <a:rPr lang="en-US" sz="1200" baseline="0" dirty="0" err="1" smtClean="0">
                          <a:latin typeface="Arial Narrow" pitchFamily="34" charset="0"/>
                        </a:rPr>
                        <a:t>Si:As</a:t>
                      </a:r>
                      <a:r>
                        <a:rPr lang="en-US" sz="1200" baseline="0" dirty="0" smtClean="0">
                          <a:latin typeface="Arial Narrow" pitchFamily="34" charset="0"/>
                        </a:rPr>
                        <a:t> detector</a:t>
                      </a:r>
                    </a:p>
                    <a:p>
                      <a:pPr marL="119063" indent="-119063">
                        <a:buFont typeface="Arial" pitchFamily="34" charset="0"/>
                        <a:buChar char="•"/>
                      </a:pPr>
                      <a:r>
                        <a:rPr lang="en-US" sz="1200" baseline="0" dirty="0" smtClean="0">
                          <a:latin typeface="Arial Narrow" pitchFamily="34" charset="0"/>
                        </a:rPr>
                        <a:t>7” x 7” FOV Integral Field Spectrometer with 4 channel beam slicer and one 1024 x 1024 pixel </a:t>
                      </a:r>
                      <a:r>
                        <a:rPr lang="en-US" sz="1200" baseline="0" dirty="0" err="1" smtClean="0">
                          <a:latin typeface="Arial Narrow" pitchFamily="34" charset="0"/>
                        </a:rPr>
                        <a:t>Si:As</a:t>
                      </a:r>
                      <a:r>
                        <a:rPr lang="en-US" sz="1200" baseline="0" dirty="0" smtClean="0">
                          <a:latin typeface="Arial Narrow" pitchFamily="34" charset="0"/>
                        </a:rPr>
                        <a:t> detector</a:t>
                      </a:r>
                      <a:endParaRPr lang="en-US" sz="1200" dirty="0">
                        <a:latin typeface="Arial Narrow" pitchFamily="34" charset="0"/>
                      </a:endParaRPr>
                    </a:p>
                  </a:txBody>
                  <a:tcPr/>
                </a:tc>
              </a:tr>
              <a:tr h="370840">
                <a:tc>
                  <a:txBody>
                    <a:bodyPr/>
                    <a:lstStyle/>
                    <a:p>
                      <a:pPr marL="119063" indent="-119063">
                        <a:buFont typeface="Arial" pitchFamily="34" charset="0"/>
                        <a:buChar char="•"/>
                      </a:pPr>
                      <a:r>
                        <a:rPr lang="en-US" sz="1200" b="1" dirty="0" smtClean="0">
                          <a:latin typeface="Arial Narrow" pitchFamily="34" charset="0"/>
                        </a:rPr>
                        <a:t>FGS / NIRISS</a:t>
                      </a:r>
                    </a:p>
                    <a:p>
                      <a:pPr marL="119063" indent="-119063">
                        <a:buFont typeface="Arial" pitchFamily="34" charset="0"/>
                        <a:buChar char="•"/>
                      </a:pPr>
                      <a:r>
                        <a:rPr lang="en-US" sz="1200" b="1" dirty="0" smtClean="0">
                          <a:latin typeface="Arial Narrow" pitchFamily="34" charset="0"/>
                        </a:rPr>
                        <a:t>CSA</a:t>
                      </a:r>
                      <a:endParaRPr lang="en-US" sz="1200" b="1" dirty="0">
                        <a:latin typeface="Arial Narrow" pitchFamily="34" charset="0"/>
                      </a:endParaRPr>
                    </a:p>
                  </a:txBody>
                  <a:tcPr/>
                </a:tc>
                <a:tc>
                  <a:txBody>
                    <a:bodyPr/>
                    <a:lstStyle/>
                    <a:p>
                      <a:pPr marL="119063" indent="-119063">
                        <a:buFont typeface="Arial" pitchFamily="34" charset="0"/>
                        <a:buChar char="•"/>
                      </a:pPr>
                      <a:r>
                        <a:rPr lang="en-US" sz="1200" dirty="0" smtClean="0">
                          <a:latin typeface="Arial Narrow" pitchFamily="34" charset="0"/>
                        </a:rPr>
                        <a:t>Medium</a:t>
                      </a:r>
                      <a:r>
                        <a:rPr lang="en-US" sz="1200" baseline="0" dirty="0" smtClean="0">
                          <a:latin typeface="Arial Narrow" pitchFamily="34" charset="0"/>
                        </a:rPr>
                        <a:t> spectral resolution (R=100) NIR imaging</a:t>
                      </a:r>
                    </a:p>
                    <a:p>
                      <a:pPr marL="119063" indent="-119063">
                        <a:buFont typeface="Arial" pitchFamily="34" charset="0"/>
                        <a:buChar char="•"/>
                      </a:pPr>
                      <a:r>
                        <a:rPr lang="en-US" sz="1200" baseline="0" dirty="0" smtClean="0">
                          <a:latin typeface="Arial Narrow" pitchFamily="34" charset="0"/>
                        </a:rPr>
                        <a:t>Fine guidance sensing the observatory fine pointing control system</a:t>
                      </a:r>
                      <a:endParaRPr lang="en-US" sz="1200" dirty="0">
                        <a:latin typeface="Arial Narrow" pitchFamily="34" charset="0"/>
                      </a:endParaRPr>
                    </a:p>
                  </a:txBody>
                  <a:tcPr/>
                </a:tc>
                <a:tc>
                  <a:txBody>
                    <a:bodyPr/>
                    <a:lstStyle/>
                    <a:p>
                      <a:pPr marL="119063" indent="-119063">
                        <a:buFont typeface="Arial" pitchFamily="34" charset="0"/>
                        <a:buChar char="•"/>
                      </a:pPr>
                      <a:r>
                        <a:rPr lang="en-US" sz="1200" dirty="0" smtClean="0">
                          <a:latin typeface="Arial Narrow" pitchFamily="34" charset="0"/>
                        </a:rPr>
                        <a:t>2.2’ x 2.2’ FOV for medium spectral</a:t>
                      </a:r>
                      <a:r>
                        <a:rPr lang="en-US" sz="1200" baseline="0" dirty="0" smtClean="0">
                          <a:latin typeface="Arial Narrow" pitchFamily="34" charset="0"/>
                        </a:rPr>
                        <a:t> resolution imaging with one 2048 x 2048 pixel LW </a:t>
                      </a:r>
                      <a:r>
                        <a:rPr lang="en-US" sz="1200" baseline="0" dirty="0" err="1" smtClean="0">
                          <a:latin typeface="Arial Narrow" pitchFamily="34" charset="0"/>
                        </a:rPr>
                        <a:t>HgCdTe</a:t>
                      </a:r>
                      <a:r>
                        <a:rPr lang="en-US" sz="1200" baseline="0" dirty="0" smtClean="0">
                          <a:latin typeface="Arial Narrow" pitchFamily="34" charset="0"/>
                        </a:rPr>
                        <a:t> detector.</a:t>
                      </a:r>
                    </a:p>
                    <a:p>
                      <a:pPr marL="119063" indent="-119063">
                        <a:buFont typeface="Arial" pitchFamily="34" charset="0"/>
                        <a:buChar char="•"/>
                      </a:pPr>
                      <a:r>
                        <a:rPr lang="en-US" sz="1200" baseline="0" dirty="0" smtClean="0">
                          <a:latin typeface="Arial Narrow" pitchFamily="34" charset="0"/>
                        </a:rPr>
                        <a:t>Two 2.3’ x 2.3’ FOV for fine guider using two 2048 x 2048 pixel LW </a:t>
                      </a:r>
                      <a:r>
                        <a:rPr lang="en-US" sz="1200" baseline="0" dirty="0" err="1" smtClean="0">
                          <a:latin typeface="Arial Narrow" pitchFamily="34" charset="0"/>
                        </a:rPr>
                        <a:t>HgCdTe</a:t>
                      </a:r>
                      <a:r>
                        <a:rPr lang="en-US" sz="1200" baseline="0" dirty="0" smtClean="0">
                          <a:latin typeface="Arial Narrow" pitchFamily="34" charset="0"/>
                        </a:rPr>
                        <a:t> </a:t>
                      </a:r>
                      <a:r>
                        <a:rPr lang="en-US" sz="1200" baseline="0" dirty="0" err="1" smtClean="0">
                          <a:latin typeface="Arial Narrow" pitchFamily="34" charset="0"/>
                        </a:rPr>
                        <a:t>detecors</a:t>
                      </a:r>
                      <a:r>
                        <a:rPr lang="en-US" sz="1200" baseline="0" dirty="0" smtClean="0">
                          <a:latin typeface="Arial Narrow" pitchFamily="34" charset="0"/>
                        </a:rPr>
                        <a:t>.</a:t>
                      </a:r>
                      <a:endParaRPr lang="en-US" sz="1200" dirty="0">
                        <a:latin typeface="Arial Narrow" pitchFamily="34" charset="0"/>
                      </a:endParaRPr>
                    </a:p>
                  </a:txBody>
                  <a:tcPr/>
                </a:tc>
              </a:tr>
            </a:tbl>
          </a:graphicData>
        </a:graphic>
      </p:graphicFrame>
      <p:pic>
        <p:nvPicPr>
          <p:cNvPr id="5" name="Picture 3"/>
          <p:cNvPicPr>
            <a:picLocks noChangeAspect="1" noChangeArrowheads="1"/>
          </p:cNvPicPr>
          <p:nvPr/>
        </p:nvPicPr>
        <p:blipFill>
          <a:blip r:embed="rId2" cstate="print"/>
          <a:srcRect l="14070" t="8242" r="69186" b="73734"/>
          <a:stretch>
            <a:fillRect/>
          </a:stretch>
        </p:blipFill>
        <p:spPr bwMode="auto">
          <a:xfrm>
            <a:off x="1403037" y="1393371"/>
            <a:ext cx="1632263" cy="1175657"/>
          </a:xfrm>
          <a:prstGeom prst="rect">
            <a:avLst/>
          </a:prstGeom>
          <a:noFill/>
          <a:ln w="9525">
            <a:noFill/>
            <a:miter lim="800000"/>
            <a:headEnd/>
            <a:tailEnd/>
          </a:ln>
          <a:effectLst/>
        </p:spPr>
      </p:pic>
      <p:pic>
        <p:nvPicPr>
          <p:cNvPr id="6" name="Picture 3"/>
          <p:cNvPicPr>
            <a:picLocks noChangeAspect="1" noChangeArrowheads="1"/>
          </p:cNvPicPr>
          <p:nvPr/>
        </p:nvPicPr>
        <p:blipFill>
          <a:blip r:embed="rId2" cstate="print"/>
          <a:srcRect l="14070" t="29861" r="69186" b="51572"/>
          <a:stretch>
            <a:fillRect/>
          </a:stretch>
        </p:blipFill>
        <p:spPr bwMode="auto">
          <a:xfrm>
            <a:off x="1491343" y="2626405"/>
            <a:ext cx="1480653" cy="1098550"/>
          </a:xfrm>
          <a:prstGeom prst="rect">
            <a:avLst/>
          </a:prstGeom>
          <a:noFill/>
          <a:ln w="9525">
            <a:noFill/>
            <a:miter lim="800000"/>
            <a:headEnd/>
            <a:tailEnd/>
          </a:ln>
          <a:effectLst/>
        </p:spPr>
      </p:pic>
      <p:pic>
        <p:nvPicPr>
          <p:cNvPr id="8" name="Picture 7"/>
          <p:cNvPicPr>
            <a:picLocks noChangeAspect="1" noChangeArrowheads="1"/>
          </p:cNvPicPr>
          <p:nvPr/>
        </p:nvPicPr>
        <p:blipFill>
          <a:blip r:embed="rId2" cstate="print"/>
          <a:srcRect l="14070" t="51430" r="69186" b="26758"/>
          <a:stretch>
            <a:fillRect/>
          </a:stretch>
        </p:blipFill>
        <p:spPr bwMode="auto">
          <a:xfrm>
            <a:off x="1439687" y="3930877"/>
            <a:ext cx="1509841" cy="1316038"/>
          </a:xfrm>
          <a:prstGeom prst="rect">
            <a:avLst/>
          </a:prstGeom>
          <a:noFill/>
          <a:ln w="9525">
            <a:noFill/>
            <a:miter lim="800000"/>
            <a:headEnd/>
            <a:tailEnd/>
          </a:ln>
          <a:effectLst/>
        </p:spPr>
      </p:pic>
      <p:pic>
        <p:nvPicPr>
          <p:cNvPr id="9" name="Picture 8"/>
          <p:cNvPicPr>
            <a:picLocks noChangeAspect="1" noChangeArrowheads="1"/>
          </p:cNvPicPr>
          <p:nvPr/>
        </p:nvPicPr>
        <p:blipFill>
          <a:blip r:embed="rId2" cstate="print"/>
          <a:srcRect l="14070" t="77635" r="69186" b="5383"/>
          <a:stretch>
            <a:fillRect/>
          </a:stretch>
        </p:blipFill>
        <p:spPr bwMode="auto">
          <a:xfrm>
            <a:off x="1534890" y="5391830"/>
            <a:ext cx="1349828" cy="915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823" y="152398"/>
            <a:ext cx="7291137" cy="406400"/>
          </a:xfrm>
        </p:spPr>
        <p:txBody>
          <a:bodyPr/>
          <a:lstStyle/>
          <a:p>
            <a:r>
              <a:rPr lang="en-US" dirty="0" smtClean="0"/>
              <a:t>Segmented Mirror Design</a:t>
            </a:r>
            <a:endParaRPr lang="en-US" dirty="0"/>
          </a:p>
        </p:txBody>
      </p:sp>
      <p:pic>
        <p:nvPicPr>
          <p:cNvPr id="3" name="Picture 2" descr="KeckObservatory20071013.jpg"/>
          <p:cNvPicPr>
            <a:picLocks noChangeAspect="1"/>
          </p:cNvPicPr>
          <p:nvPr/>
        </p:nvPicPr>
        <p:blipFill>
          <a:blip r:embed="rId3" cstate="print"/>
          <a:stretch>
            <a:fillRect/>
          </a:stretch>
        </p:blipFill>
        <p:spPr>
          <a:xfrm>
            <a:off x="269875" y="914400"/>
            <a:ext cx="3168315" cy="4752474"/>
          </a:xfrm>
          <a:prstGeom prst="rect">
            <a:avLst/>
          </a:prstGeom>
        </p:spPr>
      </p:pic>
      <p:grpSp>
        <p:nvGrpSpPr>
          <p:cNvPr id="4" name="Group 3"/>
          <p:cNvGrpSpPr/>
          <p:nvPr/>
        </p:nvGrpSpPr>
        <p:grpSpPr>
          <a:xfrm>
            <a:off x="3766992" y="770016"/>
            <a:ext cx="2558657" cy="2690311"/>
            <a:chOff x="2394481" y="1697788"/>
            <a:chExt cx="2558657" cy="2690311"/>
          </a:xfrm>
        </p:grpSpPr>
        <p:sp>
          <p:nvSpPr>
            <p:cNvPr id="5" name="Hexagon 4"/>
            <p:cNvSpPr/>
            <p:nvPr/>
          </p:nvSpPr>
          <p:spPr bwMode="auto">
            <a:xfrm>
              <a:off x="3097409" y="304398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6" name="Hexagon 5"/>
            <p:cNvSpPr/>
            <p:nvPr/>
          </p:nvSpPr>
          <p:spPr bwMode="auto">
            <a:xfrm>
              <a:off x="3454346" y="323248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7" name="Hexagon 6"/>
            <p:cNvSpPr/>
            <p:nvPr/>
          </p:nvSpPr>
          <p:spPr bwMode="auto">
            <a:xfrm>
              <a:off x="3806716" y="2660315"/>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8" name="Hexagon 7"/>
            <p:cNvSpPr/>
            <p:nvPr/>
          </p:nvSpPr>
          <p:spPr bwMode="auto">
            <a:xfrm>
              <a:off x="3447858" y="2851482"/>
              <a:ext cx="446614" cy="385012"/>
            </a:xfrm>
            <a:prstGeom prst="hexagon">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9" name="Hexagon 8"/>
            <p:cNvSpPr/>
            <p:nvPr/>
          </p:nvSpPr>
          <p:spPr bwMode="auto">
            <a:xfrm>
              <a:off x="3096656" y="227405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0" name="Hexagon 9"/>
            <p:cNvSpPr/>
            <p:nvPr/>
          </p:nvSpPr>
          <p:spPr bwMode="auto">
            <a:xfrm>
              <a:off x="3455098" y="2465304"/>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1" name="Hexagon 10"/>
            <p:cNvSpPr/>
            <p:nvPr/>
          </p:nvSpPr>
          <p:spPr bwMode="auto">
            <a:xfrm>
              <a:off x="3808359" y="304265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2" name="Hexagon 11"/>
            <p:cNvSpPr/>
            <p:nvPr/>
          </p:nvSpPr>
          <p:spPr bwMode="auto">
            <a:xfrm>
              <a:off x="3105431" y="2656137"/>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3" name="Hexagon 12"/>
            <p:cNvSpPr/>
            <p:nvPr/>
          </p:nvSpPr>
          <p:spPr bwMode="auto">
            <a:xfrm>
              <a:off x="3449081" y="208355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4" name="Hexagon 13"/>
            <p:cNvSpPr/>
            <p:nvPr/>
          </p:nvSpPr>
          <p:spPr bwMode="auto">
            <a:xfrm>
              <a:off x="3801506" y="227405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5" name="Hexagon 14"/>
            <p:cNvSpPr/>
            <p:nvPr/>
          </p:nvSpPr>
          <p:spPr bwMode="auto">
            <a:xfrm>
              <a:off x="2748994" y="2474076"/>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6" name="Hexagon 15"/>
            <p:cNvSpPr/>
            <p:nvPr/>
          </p:nvSpPr>
          <p:spPr bwMode="auto">
            <a:xfrm>
              <a:off x="4153932" y="324560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7" name="Hexagon 16"/>
            <p:cNvSpPr/>
            <p:nvPr/>
          </p:nvSpPr>
          <p:spPr bwMode="auto">
            <a:xfrm>
              <a:off x="4153931" y="2859839"/>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8" name="Hexagon 17"/>
            <p:cNvSpPr/>
            <p:nvPr/>
          </p:nvSpPr>
          <p:spPr bwMode="auto">
            <a:xfrm>
              <a:off x="2748994" y="3240837"/>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9" name="Hexagon 18"/>
            <p:cNvSpPr/>
            <p:nvPr/>
          </p:nvSpPr>
          <p:spPr bwMode="auto">
            <a:xfrm>
              <a:off x="2758521" y="285507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0" name="Hexagon 19"/>
            <p:cNvSpPr/>
            <p:nvPr/>
          </p:nvSpPr>
          <p:spPr bwMode="auto">
            <a:xfrm>
              <a:off x="4153932" y="2469313"/>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1" name="Hexagon 20"/>
            <p:cNvSpPr/>
            <p:nvPr/>
          </p:nvSpPr>
          <p:spPr bwMode="auto">
            <a:xfrm>
              <a:off x="3449082" y="362183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2" name="Hexagon 21"/>
            <p:cNvSpPr/>
            <p:nvPr/>
          </p:nvSpPr>
          <p:spPr bwMode="auto">
            <a:xfrm>
              <a:off x="3096657" y="3426576"/>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3" name="Hexagon 22"/>
            <p:cNvSpPr/>
            <p:nvPr/>
          </p:nvSpPr>
          <p:spPr bwMode="auto">
            <a:xfrm>
              <a:off x="3806269" y="3431337"/>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4" name="Hexagon 23"/>
            <p:cNvSpPr/>
            <p:nvPr/>
          </p:nvSpPr>
          <p:spPr bwMode="auto">
            <a:xfrm>
              <a:off x="2394481" y="2280066"/>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5" name="Hexagon 24"/>
            <p:cNvSpPr/>
            <p:nvPr/>
          </p:nvSpPr>
          <p:spPr bwMode="auto">
            <a:xfrm>
              <a:off x="4155548" y="2082800"/>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6" name="Hexagon 25"/>
            <p:cNvSpPr/>
            <p:nvPr/>
          </p:nvSpPr>
          <p:spPr bwMode="auto">
            <a:xfrm>
              <a:off x="2747963" y="2082800"/>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7" name="Hexagon 26"/>
            <p:cNvSpPr/>
            <p:nvPr/>
          </p:nvSpPr>
          <p:spPr bwMode="auto">
            <a:xfrm>
              <a:off x="3104343" y="1890294"/>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8" name="Hexagon 27"/>
            <p:cNvSpPr/>
            <p:nvPr/>
          </p:nvSpPr>
          <p:spPr bwMode="auto">
            <a:xfrm>
              <a:off x="3456518" y="169778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9" name="Hexagon 28"/>
            <p:cNvSpPr/>
            <p:nvPr/>
          </p:nvSpPr>
          <p:spPr bwMode="auto">
            <a:xfrm>
              <a:off x="3801423" y="1890294"/>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0" name="Hexagon 29"/>
            <p:cNvSpPr/>
            <p:nvPr/>
          </p:nvSpPr>
          <p:spPr bwMode="auto">
            <a:xfrm>
              <a:off x="2751171" y="361858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1" name="Hexagon 30"/>
            <p:cNvSpPr/>
            <p:nvPr/>
          </p:nvSpPr>
          <p:spPr bwMode="auto">
            <a:xfrm>
              <a:off x="2395986" y="267159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2" name="Hexagon 31"/>
            <p:cNvSpPr/>
            <p:nvPr/>
          </p:nvSpPr>
          <p:spPr bwMode="auto">
            <a:xfrm>
              <a:off x="2394481" y="3425075"/>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3" name="Hexagon 32"/>
            <p:cNvSpPr/>
            <p:nvPr/>
          </p:nvSpPr>
          <p:spPr bwMode="auto">
            <a:xfrm>
              <a:off x="2399997" y="3041065"/>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4" name="Hexagon 33"/>
            <p:cNvSpPr/>
            <p:nvPr/>
          </p:nvSpPr>
          <p:spPr bwMode="auto">
            <a:xfrm>
              <a:off x="3103592" y="3811839"/>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5" name="Hexagon 34"/>
            <p:cNvSpPr/>
            <p:nvPr/>
          </p:nvSpPr>
          <p:spPr bwMode="auto">
            <a:xfrm>
              <a:off x="3790144" y="382487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6" name="Hexagon 35"/>
            <p:cNvSpPr/>
            <p:nvPr/>
          </p:nvSpPr>
          <p:spPr bwMode="auto">
            <a:xfrm>
              <a:off x="3448497" y="4003087"/>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7" name="Hexagon 36"/>
            <p:cNvSpPr/>
            <p:nvPr/>
          </p:nvSpPr>
          <p:spPr bwMode="auto">
            <a:xfrm>
              <a:off x="4147081" y="3630860"/>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8" name="Hexagon 37"/>
            <p:cNvSpPr/>
            <p:nvPr/>
          </p:nvSpPr>
          <p:spPr bwMode="auto">
            <a:xfrm>
              <a:off x="4499255" y="3436850"/>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9" name="Hexagon 38"/>
            <p:cNvSpPr/>
            <p:nvPr/>
          </p:nvSpPr>
          <p:spPr bwMode="auto">
            <a:xfrm>
              <a:off x="4500008" y="305259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0" name="Hexagon 39"/>
            <p:cNvSpPr/>
            <p:nvPr/>
          </p:nvSpPr>
          <p:spPr bwMode="auto">
            <a:xfrm>
              <a:off x="4503266" y="266582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1" name="Hexagon 40"/>
            <p:cNvSpPr/>
            <p:nvPr/>
          </p:nvSpPr>
          <p:spPr bwMode="auto">
            <a:xfrm>
              <a:off x="4506524" y="228181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grpSp>
      <p:grpSp>
        <p:nvGrpSpPr>
          <p:cNvPr id="42" name="Group 41"/>
          <p:cNvGrpSpPr/>
          <p:nvPr/>
        </p:nvGrpSpPr>
        <p:grpSpPr>
          <a:xfrm>
            <a:off x="4137469" y="4210050"/>
            <a:ext cx="1745044" cy="1785938"/>
            <a:chOff x="6258197" y="2260015"/>
            <a:chExt cx="1851552" cy="1923299"/>
          </a:xfrm>
        </p:grpSpPr>
        <p:sp>
          <p:nvSpPr>
            <p:cNvPr id="43" name="Hexagon 42"/>
            <p:cNvSpPr/>
            <p:nvPr/>
          </p:nvSpPr>
          <p:spPr bwMode="auto">
            <a:xfrm>
              <a:off x="6606612" y="3220452"/>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4" name="Hexagon 43"/>
            <p:cNvSpPr/>
            <p:nvPr/>
          </p:nvSpPr>
          <p:spPr bwMode="auto">
            <a:xfrm>
              <a:off x="6963549" y="3408946"/>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5" name="Hexagon 44"/>
            <p:cNvSpPr/>
            <p:nvPr/>
          </p:nvSpPr>
          <p:spPr bwMode="auto">
            <a:xfrm>
              <a:off x="7315919" y="2836779"/>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6" name="Hexagon 45"/>
            <p:cNvSpPr/>
            <p:nvPr/>
          </p:nvSpPr>
          <p:spPr bwMode="auto">
            <a:xfrm>
              <a:off x="6957061" y="3027946"/>
              <a:ext cx="446614" cy="385012"/>
            </a:xfrm>
            <a:prstGeom prst="hexagon">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7" name="Hexagon 46"/>
            <p:cNvSpPr/>
            <p:nvPr/>
          </p:nvSpPr>
          <p:spPr bwMode="auto">
            <a:xfrm>
              <a:off x="6605859" y="2450515"/>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8" name="Hexagon 47"/>
            <p:cNvSpPr/>
            <p:nvPr/>
          </p:nvSpPr>
          <p:spPr bwMode="auto">
            <a:xfrm>
              <a:off x="6964301" y="2641768"/>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9" name="Hexagon 48"/>
            <p:cNvSpPr/>
            <p:nvPr/>
          </p:nvSpPr>
          <p:spPr bwMode="auto">
            <a:xfrm>
              <a:off x="7317562" y="3219116"/>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0" name="Hexagon 49"/>
            <p:cNvSpPr/>
            <p:nvPr/>
          </p:nvSpPr>
          <p:spPr bwMode="auto">
            <a:xfrm>
              <a:off x="6614634" y="2832601"/>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1" name="Hexagon 50"/>
            <p:cNvSpPr/>
            <p:nvPr/>
          </p:nvSpPr>
          <p:spPr bwMode="auto">
            <a:xfrm>
              <a:off x="6958284" y="2260015"/>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2" name="Hexagon 51"/>
            <p:cNvSpPr/>
            <p:nvPr/>
          </p:nvSpPr>
          <p:spPr bwMode="auto">
            <a:xfrm>
              <a:off x="7310709" y="2450515"/>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3" name="Hexagon 52"/>
            <p:cNvSpPr/>
            <p:nvPr/>
          </p:nvSpPr>
          <p:spPr bwMode="auto">
            <a:xfrm>
              <a:off x="6258197" y="2650540"/>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4" name="Hexagon 53"/>
            <p:cNvSpPr/>
            <p:nvPr/>
          </p:nvSpPr>
          <p:spPr bwMode="auto">
            <a:xfrm>
              <a:off x="7663135" y="3422065"/>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5" name="Hexagon 54"/>
            <p:cNvSpPr/>
            <p:nvPr/>
          </p:nvSpPr>
          <p:spPr bwMode="auto">
            <a:xfrm>
              <a:off x="7663134" y="3036303"/>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6" name="Hexagon 55"/>
            <p:cNvSpPr/>
            <p:nvPr/>
          </p:nvSpPr>
          <p:spPr bwMode="auto">
            <a:xfrm>
              <a:off x="6258197" y="3417301"/>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7" name="Hexagon 56"/>
            <p:cNvSpPr/>
            <p:nvPr/>
          </p:nvSpPr>
          <p:spPr bwMode="auto">
            <a:xfrm>
              <a:off x="6267724" y="3031542"/>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8" name="Hexagon 57"/>
            <p:cNvSpPr/>
            <p:nvPr/>
          </p:nvSpPr>
          <p:spPr bwMode="auto">
            <a:xfrm>
              <a:off x="7663135" y="2645777"/>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9" name="Hexagon 58"/>
            <p:cNvSpPr/>
            <p:nvPr/>
          </p:nvSpPr>
          <p:spPr bwMode="auto">
            <a:xfrm>
              <a:off x="6958285" y="3798302"/>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60" name="Hexagon 59"/>
            <p:cNvSpPr/>
            <p:nvPr/>
          </p:nvSpPr>
          <p:spPr bwMode="auto">
            <a:xfrm>
              <a:off x="6605860" y="3603040"/>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61" name="Hexagon 60"/>
            <p:cNvSpPr/>
            <p:nvPr/>
          </p:nvSpPr>
          <p:spPr bwMode="auto">
            <a:xfrm>
              <a:off x="7310709" y="3612564"/>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grpSp>
      <p:sp>
        <p:nvSpPr>
          <p:cNvPr id="103" name="TextBox 102"/>
          <p:cNvSpPr txBox="1"/>
          <p:nvPr/>
        </p:nvSpPr>
        <p:spPr>
          <a:xfrm>
            <a:off x="337325" y="5839572"/>
            <a:ext cx="2836482" cy="523220"/>
          </a:xfrm>
          <a:prstGeom prst="rect">
            <a:avLst/>
          </a:prstGeom>
          <a:noFill/>
        </p:spPr>
        <p:txBody>
          <a:bodyPr wrap="none" rtlCol="0">
            <a:spAutoFit/>
          </a:bodyPr>
          <a:lstStyle/>
          <a:p>
            <a:r>
              <a:rPr lang="en-US" sz="1400" b="1" dirty="0" smtClean="0"/>
              <a:t>The Keck I Telescope on </a:t>
            </a:r>
            <a:r>
              <a:rPr lang="en-US" sz="1400" b="1" dirty="0" err="1" smtClean="0"/>
              <a:t>Maunea</a:t>
            </a:r>
            <a:r>
              <a:rPr lang="en-US" sz="1400" b="1" dirty="0" smtClean="0"/>
              <a:t> Kea </a:t>
            </a:r>
          </a:p>
          <a:p>
            <a:r>
              <a:rPr lang="en-US" sz="1400" b="1" dirty="0" smtClean="0"/>
              <a:t>Summit in Hawaii</a:t>
            </a:r>
            <a:endParaRPr lang="en-US" sz="1400" b="1" dirty="0"/>
          </a:p>
        </p:txBody>
      </p:sp>
      <p:sp>
        <p:nvSpPr>
          <p:cNvPr id="104" name="TextBox 103"/>
          <p:cNvSpPr txBox="1"/>
          <p:nvPr/>
        </p:nvSpPr>
        <p:spPr>
          <a:xfrm>
            <a:off x="4144323" y="3525245"/>
            <a:ext cx="1810111" cy="523220"/>
          </a:xfrm>
          <a:prstGeom prst="rect">
            <a:avLst/>
          </a:prstGeom>
          <a:noFill/>
        </p:spPr>
        <p:txBody>
          <a:bodyPr wrap="none" rtlCol="0">
            <a:spAutoFit/>
          </a:bodyPr>
          <a:lstStyle/>
          <a:p>
            <a:r>
              <a:rPr lang="en-US" sz="1400" b="1" dirty="0" smtClean="0"/>
              <a:t>The 10 meter Diameter </a:t>
            </a:r>
          </a:p>
          <a:p>
            <a:r>
              <a:rPr lang="en-US" sz="1400" b="1" dirty="0" smtClean="0"/>
              <a:t>Keck I Primary Mirror</a:t>
            </a:r>
            <a:endParaRPr lang="en-US" sz="1400" b="1" dirty="0"/>
          </a:p>
        </p:txBody>
      </p:sp>
      <p:sp>
        <p:nvSpPr>
          <p:cNvPr id="105" name="TextBox 104"/>
          <p:cNvSpPr txBox="1"/>
          <p:nvPr/>
        </p:nvSpPr>
        <p:spPr>
          <a:xfrm>
            <a:off x="4083375" y="6036172"/>
            <a:ext cx="1851789" cy="523220"/>
          </a:xfrm>
          <a:prstGeom prst="rect">
            <a:avLst/>
          </a:prstGeom>
          <a:noFill/>
        </p:spPr>
        <p:txBody>
          <a:bodyPr wrap="none" rtlCol="0">
            <a:spAutoFit/>
          </a:bodyPr>
          <a:lstStyle/>
          <a:p>
            <a:r>
              <a:rPr lang="en-US" sz="1400" b="1" dirty="0" smtClean="0"/>
              <a:t>The 6.3 meter Diameter </a:t>
            </a:r>
          </a:p>
          <a:p>
            <a:r>
              <a:rPr lang="en-US" sz="1400" b="1" dirty="0" smtClean="0"/>
              <a:t>JWST Primary Mirror</a:t>
            </a:r>
            <a:endParaRPr lang="en-US" sz="1400" b="1" dirty="0"/>
          </a:p>
        </p:txBody>
      </p:sp>
      <p:sp>
        <p:nvSpPr>
          <p:cNvPr id="110" name="TextBox 109"/>
          <p:cNvSpPr txBox="1"/>
          <p:nvPr/>
        </p:nvSpPr>
        <p:spPr>
          <a:xfrm>
            <a:off x="6447100" y="1192184"/>
            <a:ext cx="2501318" cy="1815882"/>
          </a:xfrm>
          <a:prstGeom prst="rect">
            <a:avLst/>
          </a:prstGeom>
          <a:noFill/>
          <a:ln>
            <a:solidFill>
              <a:schemeClr val="tx1"/>
            </a:solidFill>
          </a:ln>
        </p:spPr>
        <p:txBody>
          <a:bodyPr wrap="square" rtlCol="0">
            <a:spAutoFit/>
          </a:bodyPr>
          <a:lstStyle/>
          <a:p>
            <a:pPr marL="115888" indent="-115888">
              <a:buFont typeface="Arial" pitchFamily="34" charset="0"/>
              <a:buChar char="•"/>
            </a:pPr>
            <a:r>
              <a:rPr lang="en-US" sz="1400" dirty="0" smtClean="0"/>
              <a:t>  The Keck 10 m Telescope uses a segmented primary mirror design with 36 individually controlled hexagonal segments.</a:t>
            </a:r>
          </a:p>
          <a:p>
            <a:pPr marL="115888" indent="-115888"/>
            <a:endParaRPr lang="en-US" sz="1400" dirty="0" smtClean="0"/>
          </a:p>
          <a:p>
            <a:pPr marL="115888" indent="-115888">
              <a:buFont typeface="Arial" pitchFamily="34" charset="0"/>
              <a:buChar char="•"/>
            </a:pPr>
            <a:r>
              <a:rPr lang="en-US" sz="1400" dirty="0" smtClean="0"/>
              <a:t>The segments are easier to manufacture and to maintain.</a:t>
            </a:r>
            <a:endParaRPr lang="en-US" sz="1400" dirty="0"/>
          </a:p>
        </p:txBody>
      </p:sp>
      <p:sp>
        <p:nvSpPr>
          <p:cNvPr id="148" name="TextBox 147"/>
          <p:cNvSpPr txBox="1"/>
          <p:nvPr/>
        </p:nvSpPr>
        <p:spPr>
          <a:xfrm>
            <a:off x="6437456" y="3833133"/>
            <a:ext cx="2501318" cy="2677656"/>
          </a:xfrm>
          <a:prstGeom prst="rect">
            <a:avLst/>
          </a:prstGeom>
          <a:noFill/>
          <a:ln>
            <a:solidFill>
              <a:schemeClr val="tx1"/>
            </a:solidFill>
          </a:ln>
        </p:spPr>
        <p:txBody>
          <a:bodyPr wrap="square" rtlCol="0">
            <a:spAutoFit/>
          </a:bodyPr>
          <a:lstStyle/>
          <a:p>
            <a:pPr marL="115888" indent="-115888">
              <a:buFont typeface="Arial" pitchFamily="34" charset="0"/>
              <a:buChar char="•"/>
            </a:pPr>
            <a:r>
              <a:rPr lang="en-US" sz="1400" dirty="0" smtClean="0"/>
              <a:t>  JWST adopted an 18 segment primary mirror design.</a:t>
            </a:r>
          </a:p>
          <a:p>
            <a:pPr marL="115888" indent="-115888">
              <a:buFont typeface="Arial" pitchFamily="34" charset="0"/>
              <a:buChar char="•"/>
            </a:pPr>
            <a:endParaRPr lang="en-US" sz="1400" dirty="0" smtClean="0"/>
          </a:p>
          <a:p>
            <a:pPr marL="115888" indent="-115888">
              <a:buFont typeface="Arial" pitchFamily="34" charset="0"/>
              <a:buChar char="•"/>
            </a:pPr>
            <a:r>
              <a:rPr lang="en-US" sz="1400" dirty="0" smtClean="0"/>
              <a:t>Each segment will be controllable in 7 degrees of freedom.</a:t>
            </a:r>
          </a:p>
          <a:p>
            <a:pPr marL="115888" indent="-115888"/>
            <a:endParaRPr lang="en-US" sz="1400" dirty="0" smtClean="0"/>
          </a:p>
          <a:p>
            <a:pPr marL="115888" indent="-115888">
              <a:buFont typeface="Arial" pitchFamily="34" charset="0"/>
              <a:buChar char="•"/>
            </a:pPr>
            <a:r>
              <a:rPr lang="en-US" sz="1400" dirty="0" smtClean="0"/>
              <a:t>In addition to the advantages of manufacturability and maintainability, the segmented design was necessary to stow in the Launch Vehicle.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4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a:xfrm>
            <a:off x="914400" y="152400"/>
            <a:ext cx="7135813" cy="406400"/>
          </a:xfrm>
        </p:spPr>
        <p:txBody>
          <a:bodyPr/>
          <a:lstStyle/>
          <a:p>
            <a:r>
              <a:rPr lang="en-US" dirty="0" smtClean="0"/>
              <a:t>Tri-Mirror Anastigmatic Telescope Design</a:t>
            </a:r>
            <a:endParaRPr lang="en-US" dirty="0"/>
          </a:p>
        </p:txBody>
      </p:sp>
      <p:pic>
        <p:nvPicPr>
          <p:cNvPr id="145411" name="Picture 3"/>
          <p:cNvPicPr>
            <a:picLocks noChangeAspect="1" noChangeArrowheads="1"/>
          </p:cNvPicPr>
          <p:nvPr/>
        </p:nvPicPr>
        <p:blipFill>
          <a:blip r:embed="rId3" cstate="print"/>
          <a:srcRect l="44867" t="7844" r="4571" b="31377"/>
          <a:stretch>
            <a:fillRect/>
          </a:stretch>
        </p:blipFill>
        <p:spPr bwMode="auto">
          <a:xfrm>
            <a:off x="950976" y="866659"/>
            <a:ext cx="7473695" cy="5311272"/>
          </a:xfrm>
          <a:prstGeom prst="rect">
            <a:avLst/>
          </a:prstGeom>
          <a:noFill/>
          <a:ln w="9525">
            <a:noFill/>
            <a:miter lim="800000"/>
            <a:headEnd/>
            <a:tailEnd/>
          </a:ln>
          <a:effectLst/>
        </p:spPr>
      </p:pic>
      <p:cxnSp>
        <p:nvCxnSpPr>
          <p:cNvPr id="54" name="Straight Arrow Connector 53"/>
          <p:cNvCxnSpPr/>
          <p:nvPr/>
        </p:nvCxnSpPr>
        <p:spPr bwMode="auto">
          <a:xfrm flipH="1">
            <a:off x="3121152" y="1260475"/>
            <a:ext cx="5100511" cy="0"/>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p:spPr>
      </p:cxnSp>
      <p:cxnSp>
        <p:nvCxnSpPr>
          <p:cNvPr id="55" name="Straight Arrow Connector 54"/>
          <p:cNvCxnSpPr/>
          <p:nvPr/>
        </p:nvCxnSpPr>
        <p:spPr bwMode="auto">
          <a:xfrm flipH="1">
            <a:off x="3121152" y="5638991"/>
            <a:ext cx="5100511" cy="0"/>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p:spPr>
      </p:cxnSp>
      <p:cxnSp>
        <p:nvCxnSpPr>
          <p:cNvPr id="57" name="Straight Arrow Connector 56"/>
          <p:cNvCxnSpPr/>
          <p:nvPr/>
        </p:nvCxnSpPr>
        <p:spPr bwMode="auto">
          <a:xfrm>
            <a:off x="3108960" y="1260475"/>
            <a:ext cx="4742688" cy="2363788"/>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p:spPr>
      </p:cxnSp>
      <p:cxnSp>
        <p:nvCxnSpPr>
          <p:cNvPr id="59" name="Straight Arrow Connector 58"/>
          <p:cNvCxnSpPr/>
          <p:nvPr/>
        </p:nvCxnSpPr>
        <p:spPr bwMode="auto">
          <a:xfrm flipV="1">
            <a:off x="3121152" y="4010025"/>
            <a:ext cx="4693920" cy="1630363"/>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p:spPr>
      </p:cxnSp>
      <p:cxnSp>
        <p:nvCxnSpPr>
          <p:cNvPr id="61" name="Straight Arrow Connector 60"/>
          <p:cNvCxnSpPr/>
          <p:nvPr/>
        </p:nvCxnSpPr>
        <p:spPr bwMode="auto">
          <a:xfrm flipH="1" flipV="1">
            <a:off x="2635250" y="3645408"/>
            <a:ext cx="5143247" cy="364618"/>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p:spPr>
      </p:cxnSp>
      <p:cxnSp>
        <p:nvCxnSpPr>
          <p:cNvPr id="66" name="Straight Arrow Connector 65"/>
          <p:cNvCxnSpPr/>
          <p:nvPr/>
        </p:nvCxnSpPr>
        <p:spPr bwMode="auto">
          <a:xfrm flipH="1">
            <a:off x="2635250" y="3621024"/>
            <a:ext cx="5179822" cy="138176"/>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p:spPr>
      </p:cxnSp>
      <p:cxnSp>
        <p:nvCxnSpPr>
          <p:cNvPr id="70" name="Straight Arrow Connector 69"/>
          <p:cNvCxnSpPr/>
          <p:nvPr/>
        </p:nvCxnSpPr>
        <p:spPr bwMode="auto">
          <a:xfrm>
            <a:off x="2635250" y="3655219"/>
            <a:ext cx="760413" cy="161925"/>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cxnSp>
        <p:nvCxnSpPr>
          <p:cNvPr id="72" name="Straight Arrow Connector 71"/>
          <p:cNvCxnSpPr/>
          <p:nvPr/>
        </p:nvCxnSpPr>
        <p:spPr bwMode="auto">
          <a:xfrm>
            <a:off x="2635250" y="3764756"/>
            <a:ext cx="750888" cy="111919"/>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cxnSp>
        <p:nvCxnSpPr>
          <p:cNvPr id="76" name="Straight Arrow Connector 75"/>
          <p:cNvCxnSpPr/>
          <p:nvPr/>
        </p:nvCxnSpPr>
        <p:spPr bwMode="auto">
          <a:xfrm flipH="1">
            <a:off x="2340769" y="3817144"/>
            <a:ext cx="1052512" cy="59531"/>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p:spPr>
      </p:cxnSp>
      <p:cxnSp>
        <p:nvCxnSpPr>
          <p:cNvPr id="77" name="Straight Arrow Connector 76"/>
          <p:cNvCxnSpPr/>
          <p:nvPr/>
        </p:nvCxnSpPr>
        <p:spPr bwMode="auto">
          <a:xfrm flipH="1" flipV="1">
            <a:off x="2343150" y="3879056"/>
            <a:ext cx="1042989" cy="7144"/>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p:spPr>
      </p:cxnSp>
      <p:sp>
        <p:nvSpPr>
          <p:cNvPr id="14" name="TextBox 13"/>
          <p:cNvSpPr txBox="1"/>
          <p:nvPr/>
        </p:nvSpPr>
        <p:spPr>
          <a:xfrm>
            <a:off x="3304579" y="2237959"/>
            <a:ext cx="1342034" cy="338554"/>
          </a:xfrm>
          <a:prstGeom prst="rect">
            <a:avLst/>
          </a:prstGeom>
          <a:noFill/>
        </p:spPr>
        <p:txBody>
          <a:bodyPr wrap="none" rtlCol="0">
            <a:spAutoFit/>
          </a:bodyPr>
          <a:lstStyle/>
          <a:p>
            <a:r>
              <a:rPr lang="en-US" sz="1600" dirty="0" smtClean="0"/>
              <a:t>Primary Mirror</a:t>
            </a:r>
            <a:endParaRPr lang="en-US" sz="1600" dirty="0"/>
          </a:p>
        </p:txBody>
      </p:sp>
      <p:sp>
        <p:nvSpPr>
          <p:cNvPr id="15" name="TextBox 14"/>
          <p:cNvSpPr txBox="1"/>
          <p:nvPr/>
        </p:nvSpPr>
        <p:spPr>
          <a:xfrm>
            <a:off x="6901599" y="1991738"/>
            <a:ext cx="1088760" cy="584775"/>
          </a:xfrm>
          <a:prstGeom prst="rect">
            <a:avLst/>
          </a:prstGeom>
          <a:noFill/>
        </p:spPr>
        <p:txBody>
          <a:bodyPr wrap="none" rtlCol="0">
            <a:spAutoFit/>
          </a:bodyPr>
          <a:lstStyle/>
          <a:p>
            <a:r>
              <a:rPr lang="en-US" sz="1600" dirty="0" smtClean="0"/>
              <a:t>Secondary </a:t>
            </a:r>
          </a:p>
          <a:p>
            <a:r>
              <a:rPr lang="en-US" sz="1600" dirty="0" smtClean="0"/>
              <a:t>Mirror</a:t>
            </a:r>
            <a:endParaRPr lang="en-US" sz="1600" dirty="0"/>
          </a:p>
        </p:txBody>
      </p:sp>
      <p:sp>
        <p:nvSpPr>
          <p:cNvPr id="16" name="TextBox 15"/>
          <p:cNvSpPr txBox="1"/>
          <p:nvPr/>
        </p:nvSpPr>
        <p:spPr>
          <a:xfrm>
            <a:off x="3364078" y="4265105"/>
            <a:ext cx="1247457" cy="584775"/>
          </a:xfrm>
          <a:prstGeom prst="rect">
            <a:avLst/>
          </a:prstGeom>
          <a:noFill/>
        </p:spPr>
        <p:txBody>
          <a:bodyPr wrap="none" rtlCol="0">
            <a:spAutoFit/>
          </a:bodyPr>
          <a:lstStyle/>
          <a:p>
            <a:r>
              <a:rPr lang="en-US" sz="1600" dirty="0" smtClean="0"/>
              <a:t>Fine Steering</a:t>
            </a:r>
          </a:p>
          <a:p>
            <a:r>
              <a:rPr lang="en-US" sz="1600" dirty="0" smtClean="0"/>
              <a:t>Mirror</a:t>
            </a:r>
            <a:endParaRPr lang="en-US" sz="1600" dirty="0"/>
          </a:p>
        </p:txBody>
      </p:sp>
      <p:sp>
        <p:nvSpPr>
          <p:cNvPr id="17" name="TextBox 16"/>
          <p:cNvSpPr txBox="1"/>
          <p:nvPr/>
        </p:nvSpPr>
        <p:spPr>
          <a:xfrm>
            <a:off x="3304579" y="2890231"/>
            <a:ext cx="1320105" cy="338554"/>
          </a:xfrm>
          <a:prstGeom prst="rect">
            <a:avLst/>
          </a:prstGeom>
          <a:noFill/>
        </p:spPr>
        <p:txBody>
          <a:bodyPr wrap="none" rtlCol="0">
            <a:spAutoFit/>
          </a:bodyPr>
          <a:lstStyle/>
          <a:p>
            <a:r>
              <a:rPr lang="en-US" sz="1600" dirty="0" smtClean="0"/>
              <a:t>Tertiary Mirror</a:t>
            </a:r>
            <a:endParaRPr lang="en-US" sz="1600" dirty="0"/>
          </a:p>
        </p:txBody>
      </p:sp>
      <p:sp>
        <p:nvSpPr>
          <p:cNvPr id="19" name="TextBox 18"/>
          <p:cNvSpPr txBox="1"/>
          <p:nvPr/>
        </p:nvSpPr>
        <p:spPr>
          <a:xfrm>
            <a:off x="221234" y="1481342"/>
            <a:ext cx="1274708" cy="1077218"/>
          </a:xfrm>
          <a:prstGeom prst="rect">
            <a:avLst/>
          </a:prstGeom>
          <a:solidFill>
            <a:schemeClr val="bg1"/>
          </a:solidFill>
        </p:spPr>
        <p:txBody>
          <a:bodyPr wrap="none" rtlCol="0">
            <a:spAutoFit/>
          </a:bodyPr>
          <a:lstStyle/>
          <a:p>
            <a:r>
              <a:rPr lang="en-US" sz="1600" dirty="0" smtClean="0"/>
              <a:t>Integrated</a:t>
            </a:r>
          </a:p>
          <a:p>
            <a:r>
              <a:rPr lang="en-US" sz="1600" dirty="0" smtClean="0"/>
              <a:t>Science </a:t>
            </a:r>
          </a:p>
          <a:p>
            <a:r>
              <a:rPr lang="en-US" sz="1600" dirty="0" smtClean="0"/>
              <a:t>Instrument </a:t>
            </a:r>
          </a:p>
          <a:p>
            <a:r>
              <a:rPr lang="en-US" sz="1600" dirty="0" smtClean="0"/>
              <a:t>Module (ISIM)</a:t>
            </a:r>
          </a:p>
        </p:txBody>
      </p:sp>
      <p:sp>
        <p:nvSpPr>
          <p:cNvPr id="21" name="Freeform 20"/>
          <p:cNvSpPr/>
          <p:nvPr/>
        </p:nvSpPr>
        <p:spPr bwMode="auto">
          <a:xfrm>
            <a:off x="426720" y="2572512"/>
            <a:ext cx="1548384" cy="1548384"/>
          </a:xfrm>
          <a:custGeom>
            <a:avLst/>
            <a:gdLst>
              <a:gd name="connsiteX0" fmla="*/ 0 w 1548384"/>
              <a:gd name="connsiteY0" fmla="*/ 0 h 1548384"/>
              <a:gd name="connsiteX1" fmla="*/ 0 w 1548384"/>
              <a:gd name="connsiteY1" fmla="*/ 1548384 h 1548384"/>
              <a:gd name="connsiteX2" fmla="*/ 1548384 w 1548384"/>
              <a:gd name="connsiteY2" fmla="*/ 1316736 h 1548384"/>
            </a:gdLst>
            <a:ahLst/>
            <a:cxnLst>
              <a:cxn ang="0">
                <a:pos x="connsiteX0" y="connsiteY0"/>
              </a:cxn>
              <a:cxn ang="0">
                <a:pos x="connsiteX1" y="connsiteY1"/>
              </a:cxn>
              <a:cxn ang="0">
                <a:pos x="connsiteX2" y="connsiteY2"/>
              </a:cxn>
            </a:cxnLst>
            <a:rect l="l" t="t" r="r" b="b"/>
            <a:pathLst>
              <a:path w="1548384" h="1548384">
                <a:moveTo>
                  <a:pt x="0" y="0"/>
                </a:moveTo>
                <a:lnTo>
                  <a:pt x="0" y="1548384"/>
                </a:lnTo>
                <a:lnTo>
                  <a:pt x="1548384" y="1316736"/>
                </a:ln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2" name="Freeform 21"/>
          <p:cNvSpPr/>
          <p:nvPr/>
        </p:nvSpPr>
        <p:spPr bwMode="auto">
          <a:xfrm>
            <a:off x="3169920" y="2535936"/>
            <a:ext cx="670560" cy="231648"/>
          </a:xfrm>
          <a:custGeom>
            <a:avLst/>
            <a:gdLst>
              <a:gd name="connsiteX0" fmla="*/ 670560 w 670560"/>
              <a:gd name="connsiteY0" fmla="*/ 0 h 231648"/>
              <a:gd name="connsiteX1" fmla="*/ 658368 w 670560"/>
              <a:gd name="connsiteY1" fmla="*/ 231648 h 231648"/>
              <a:gd name="connsiteX2" fmla="*/ 0 w 670560"/>
              <a:gd name="connsiteY2" fmla="*/ 73152 h 231648"/>
            </a:gdLst>
            <a:ahLst/>
            <a:cxnLst>
              <a:cxn ang="0">
                <a:pos x="connsiteX0" y="connsiteY0"/>
              </a:cxn>
              <a:cxn ang="0">
                <a:pos x="connsiteX1" y="connsiteY1"/>
              </a:cxn>
              <a:cxn ang="0">
                <a:pos x="connsiteX2" y="connsiteY2"/>
              </a:cxn>
            </a:cxnLst>
            <a:rect l="l" t="t" r="r" b="b"/>
            <a:pathLst>
              <a:path w="670560" h="231648">
                <a:moveTo>
                  <a:pt x="670560" y="0"/>
                </a:moveTo>
                <a:lnTo>
                  <a:pt x="658368" y="231648"/>
                </a:lnTo>
                <a:lnTo>
                  <a:pt x="0" y="73152"/>
                </a:ln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3" name="Freeform 22"/>
          <p:cNvSpPr/>
          <p:nvPr/>
        </p:nvSpPr>
        <p:spPr bwMode="auto">
          <a:xfrm>
            <a:off x="2779776" y="3194304"/>
            <a:ext cx="865632" cy="377952"/>
          </a:xfrm>
          <a:custGeom>
            <a:avLst/>
            <a:gdLst>
              <a:gd name="connsiteX0" fmla="*/ 865632 w 865632"/>
              <a:gd name="connsiteY0" fmla="*/ 0 h 377952"/>
              <a:gd name="connsiteX1" fmla="*/ 853440 w 865632"/>
              <a:gd name="connsiteY1" fmla="*/ 207264 h 377952"/>
              <a:gd name="connsiteX2" fmla="*/ 0 w 865632"/>
              <a:gd name="connsiteY2" fmla="*/ 377952 h 377952"/>
            </a:gdLst>
            <a:ahLst/>
            <a:cxnLst>
              <a:cxn ang="0">
                <a:pos x="connsiteX0" y="connsiteY0"/>
              </a:cxn>
              <a:cxn ang="0">
                <a:pos x="connsiteX1" y="connsiteY1"/>
              </a:cxn>
              <a:cxn ang="0">
                <a:pos x="connsiteX2" y="connsiteY2"/>
              </a:cxn>
            </a:cxnLst>
            <a:rect l="l" t="t" r="r" b="b"/>
            <a:pathLst>
              <a:path w="865632" h="377952">
                <a:moveTo>
                  <a:pt x="865632" y="0"/>
                </a:moveTo>
                <a:lnTo>
                  <a:pt x="853440" y="207264"/>
                </a:lnTo>
                <a:lnTo>
                  <a:pt x="0" y="377952"/>
                </a:ln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4" name="Freeform 23"/>
          <p:cNvSpPr/>
          <p:nvPr/>
        </p:nvSpPr>
        <p:spPr bwMode="auto">
          <a:xfrm>
            <a:off x="7924800" y="2279904"/>
            <a:ext cx="646176" cy="1402080"/>
          </a:xfrm>
          <a:custGeom>
            <a:avLst/>
            <a:gdLst>
              <a:gd name="connsiteX0" fmla="*/ 170688 w 646176"/>
              <a:gd name="connsiteY0" fmla="*/ 0 h 1402080"/>
              <a:gd name="connsiteX1" fmla="*/ 646176 w 646176"/>
              <a:gd name="connsiteY1" fmla="*/ 12192 h 1402080"/>
              <a:gd name="connsiteX2" fmla="*/ 0 w 646176"/>
              <a:gd name="connsiteY2" fmla="*/ 1402080 h 1402080"/>
            </a:gdLst>
            <a:ahLst/>
            <a:cxnLst>
              <a:cxn ang="0">
                <a:pos x="connsiteX0" y="connsiteY0"/>
              </a:cxn>
              <a:cxn ang="0">
                <a:pos x="connsiteX1" y="connsiteY1"/>
              </a:cxn>
              <a:cxn ang="0">
                <a:pos x="connsiteX2" y="connsiteY2"/>
              </a:cxn>
            </a:cxnLst>
            <a:rect l="l" t="t" r="r" b="b"/>
            <a:pathLst>
              <a:path w="646176" h="1402080">
                <a:moveTo>
                  <a:pt x="170688" y="0"/>
                </a:moveTo>
                <a:lnTo>
                  <a:pt x="646176" y="12192"/>
                </a:lnTo>
                <a:lnTo>
                  <a:pt x="0" y="1402080"/>
                </a:ln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5" name="Freeform 24"/>
          <p:cNvSpPr/>
          <p:nvPr/>
        </p:nvSpPr>
        <p:spPr bwMode="auto">
          <a:xfrm>
            <a:off x="3182112" y="3962400"/>
            <a:ext cx="182880" cy="560832"/>
          </a:xfrm>
          <a:custGeom>
            <a:avLst/>
            <a:gdLst>
              <a:gd name="connsiteX0" fmla="*/ 182880 w 182880"/>
              <a:gd name="connsiteY0" fmla="*/ 560832 h 560832"/>
              <a:gd name="connsiteX1" fmla="*/ 0 w 182880"/>
              <a:gd name="connsiteY1" fmla="*/ 560832 h 560832"/>
              <a:gd name="connsiteX2" fmla="*/ 182880 w 182880"/>
              <a:gd name="connsiteY2" fmla="*/ 0 h 560832"/>
            </a:gdLst>
            <a:ahLst/>
            <a:cxnLst>
              <a:cxn ang="0">
                <a:pos x="connsiteX0" y="connsiteY0"/>
              </a:cxn>
              <a:cxn ang="0">
                <a:pos x="connsiteX1" y="connsiteY1"/>
              </a:cxn>
              <a:cxn ang="0">
                <a:pos x="connsiteX2" y="connsiteY2"/>
              </a:cxn>
            </a:cxnLst>
            <a:rect l="l" t="t" r="r" b="b"/>
            <a:pathLst>
              <a:path w="182880" h="560832">
                <a:moveTo>
                  <a:pt x="182880" y="560832"/>
                </a:moveTo>
                <a:lnTo>
                  <a:pt x="0" y="560832"/>
                </a:lnTo>
                <a:lnTo>
                  <a:pt x="182880" y="0"/>
                </a:ln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r>
              <a:rPr lang="en-US"/>
              <a:t>JWST Project Overview</a:t>
            </a:r>
          </a:p>
        </p:txBody>
      </p:sp>
      <p:sp>
        <p:nvSpPr>
          <p:cNvPr id="273411" name="Rectangle 3"/>
          <p:cNvSpPr>
            <a:spLocks noGrp="1" noChangeArrowheads="1"/>
          </p:cNvSpPr>
          <p:nvPr>
            <p:ph type="body" sz="half" idx="1"/>
          </p:nvPr>
        </p:nvSpPr>
        <p:spPr>
          <a:xfrm>
            <a:off x="157163" y="1041400"/>
            <a:ext cx="5070475" cy="5334000"/>
          </a:xfrm>
        </p:spPr>
        <p:txBody>
          <a:bodyPr/>
          <a:lstStyle/>
          <a:p>
            <a:pPr>
              <a:lnSpc>
                <a:spcPct val="90000"/>
              </a:lnSpc>
            </a:pPr>
            <a:r>
              <a:rPr lang="en-US" sz="1400" dirty="0"/>
              <a:t>Mission Objective: Study the origin and evolution of galaxies, stars and planetary systems by providing Infrared imagery and Spectroscopy</a:t>
            </a:r>
            <a:r>
              <a:rPr lang="en-US" sz="1600" dirty="0"/>
              <a:t> </a:t>
            </a:r>
          </a:p>
          <a:p>
            <a:pPr>
              <a:lnSpc>
                <a:spcPct val="90000"/>
              </a:lnSpc>
            </a:pPr>
            <a:r>
              <a:rPr lang="en-US" sz="1400" dirty="0"/>
              <a:t>JWST Team:</a:t>
            </a:r>
          </a:p>
          <a:p>
            <a:pPr lvl="1">
              <a:lnSpc>
                <a:spcPct val="90000"/>
              </a:lnSpc>
            </a:pPr>
            <a:r>
              <a:rPr lang="en-US" sz="1200" dirty="0"/>
              <a:t>Mission Lead: GSFC</a:t>
            </a:r>
          </a:p>
          <a:p>
            <a:pPr lvl="1">
              <a:lnSpc>
                <a:spcPct val="90000"/>
              </a:lnSpc>
            </a:pPr>
            <a:r>
              <a:rPr lang="en-US" sz="1200" dirty="0"/>
              <a:t>International Collaboration with ESA and CSA</a:t>
            </a:r>
          </a:p>
          <a:p>
            <a:pPr lvl="1">
              <a:lnSpc>
                <a:spcPct val="90000"/>
              </a:lnSpc>
            </a:pPr>
            <a:r>
              <a:rPr lang="en-US" sz="1200" dirty="0"/>
              <a:t>Prime Contractor:  Northrop Grumman Space Technology with Ball Aerospace as Telescope Subcontractor</a:t>
            </a:r>
          </a:p>
          <a:p>
            <a:pPr lvl="1">
              <a:lnSpc>
                <a:spcPct val="90000"/>
              </a:lnSpc>
            </a:pPr>
            <a:r>
              <a:rPr lang="en-US" sz="1200" dirty="0"/>
              <a:t>Ground Segment:  Space Telescope Science Institute</a:t>
            </a:r>
          </a:p>
          <a:p>
            <a:pPr lvl="1">
              <a:lnSpc>
                <a:spcPct val="90000"/>
              </a:lnSpc>
            </a:pPr>
            <a:r>
              <a:rPr lang="en-US" sz="1200" dirty="0"/>
              <a:t>Science Instrument Providers:</a:t>
            </a:r>
          </a:p>
          <a:p>
            <a:pPr lvl="2">
              <a:lnSpc>
                <a:spcPct val="90000"/>
              </a:lnSpc>
            </a:pPr>
            <a:r>
              <a:rPr lang="en-US" sz="1000" dirty="0"/>
              <a:t>Near Infrared Camera (</a:t>
            </a:r>
            <a:r>
              <a:rPr lang="en-US" sz="1000" dirty="0" err="1"/>
              <a:t>NIRCam</a:t>
            </a:r>
            <a:r>
              <a:rPr lang="en-US" sz="1000" dirty="0"/>
              <a:t>):  University of Arizona</a:t>
            </a:r>
          </a:p>
          <a:p>
            <a:pPr lvl="2">
              <a:lnSpc>
                <a:spcPct val="90000"/>
              </a:lnSpc>
            </a:pPr>
            <a:r>
              <a:rPr lang="en-US" sz="1000" dirty="0"/>
              <a:t>Near Infrared Spectrometer (</a:t>
            </a:r>
            <a:r>
              <a:rPr lang="en-US" sz="1000" dirty="0" err="1"/>
              <a:t>NIRSpec</a:t>
            </a:r>
            <a:r>
              <a:rPr lang="en-US" sz="1000" dirty="0"/>
              <a:t>): ESA</a:t>
            </a:r>
          </a:p>
          <a:p>
            <a:pPr lvl="2">
              <a:lnSpc>
                <a:spcPct val="90000"/>
              </a:lnSpc>
            </a:pPr>
            <a:r>
              <a:rPr lang="en-US" sz="1000" dirty="0"/>
              <a:t>Mid Infrared Instrument (MIRI): JPL / </a:t>
            </a:r>
            <a:r>
              <a:rPr lang="en-US" sz="1000" dirty="0" smtClean="0"/>
              <a:t>EC</a:t>
            </a:r>
            <a:endParaRPr lang="en-US" sz="1000" dirty="0"/>
          </a:p>
          <a:p>
            <a:pPr lvl="2">
              <a:lnSpc>
                <a:spcPct val="90000"/>
              </a:lnSpc>
            </a:pPr>
            <a:r>
              <a:rPr lang="en-US" sz="1000" dirty="0"/>
              <a:t>Fine Guidance Sensor / </a:t>
            </a:r>
            <a:r>
              <a:rPr lang="en-US" sz="1000" dirty="0" smtClean="0"/>
              <a:t> Near Infrared Imager and Slit-less Spectrograph (FGS-NIRISS): </a:t>
            </a:r>
            <a:r>
              <a:rPr lang="en-US" sz="1000" dirty="0"/>
              <a:t>CSA</a:t>
            </a:r>
          </a:p>
          <a:p>
            <a:pPr>
              <a:lnSpc>
                <a:spcPct val="90000"/>
              </a:lnSpc>
            </a:pPr>
            <a:r>
              <a:rPr lang="en-US" sz="1400" dirty="0"/>
              <a:t>Observatory Description:</a:t>
            </a:r>
          </a:p>
          <a:p>
            <a:pPr lvl="1">
              <a:lnSpc>
                <a:spcPct val="90000"/>
              </a:lnSpc>
            </a:pPr>
            <a:r>
              <a:rPr lang="en-US" sz="1200" dirty="0"/>
              <a:t>Deployable telescope w/ 6.5m diameter segmented adjustable primary mirror</a:t>
            </a:r>
          </a:p>
          <a:p>
            <a:pPr lvl="1">
              <a:lnSpc>
                <a:spcPct val="90000"/>
              </a:lnSpc>
            </a:pPr>
            <a:r>
              <a:rPr lang="en-US" sz="1200" dirty="0"/>
              <a:t>Cryogenic operating temperature telescope and instruments</a:t>
            </a:r>
          </a:p>
          <a:p>
            <a:pPr lvl="1">
              <a:lnSpc>
                <a:spcPct val="90000"/>
              </a:lnSpc>
            </a:pPr>
            <a:r>
              <a:rPr lang="en-US" sz="1200" dirty="0"/>
              <a:t>Deployable Sunshield to allow passive cooling of telescope and instruments</a:t>
            </a:r>
          </a:p>
          <a:p>
            <a:pPr lvl="1">
              <a:lnSpc>
                <a:spcPct val="90000"/>
              </a:lnSpc>
            </a:pPr>
            <a:r>
              <a:rPr lang="en-US" sz="1200" dirty="0"/>
              <a:t>Launch in </a:t>
            </a:r>
            <a:r>
              <a:rPr lang="en-US" sz="1200" dirty="0" smtClean="0"/>
              <a:t>2018 </a:t>
            </a:r>
            <a:r>
              <a:rPr lang="en-US" sz="1200" dirty="0"/>
              <a:t>to Sun-Earth L2</a:t>
            </a:r>
          </a:p>
          <a:p>
            <a:pPr lvl="1">
              <a:lnSpc>
                <a:spcPct val="90000"/>
              </a:lnSpc>
            </a:pPr>
            <a:r>
              <a:rPr lang="en-US" sz="1200" dirty="0"/>
              <a:t>5-year science mission (10-year goal)</a:t>
            </a:r>
          </a:p>
          <a:p>
            <a:pPr>
              <a:lnSpc>
                <a:spcPct val="90000"/>
              </a:lnSpc>
            </a:pPr>
            <a:endParaRPr lang="en-US" sz="1200" dirty="0"/>
          </a:p>
        </p:txBody>
      </p:sp>
      <p:pic>
        <p:nvPicPr>
          <p:cNvPr id="273413" name="Picture 5" descr="NGSTl2"/>
          <p:cNvPicPr>
            <a:picLocks noChangeAspect="1" noChangeArrowheads="1"/>
          </p:cNvPicPr>
          <p:nvPr/>
        </p:nvPicPr>
        <p:blipFill>
          <a:blip r:embed="rId3" cstate="print"/>
          <a:srcRect/>
          <a:stretch>
            <a:fillRect/>
          </a:stretch>
        </p:blipFill>
        <p:spPr bwMode="auto">
          <a:xfrm>
            <a:off x="5278438" y="3609975"/>
            <a:ext cx="3459162" cy="2952750"/>
          </a:xfrm>
          <a:prstGeom prst="rect">
            <a:avLst/>
          </a:prstGeom>
          <a:noFill/>
          <a:ln w="28575">
            <a:solidFill>
              <a:schemeClr val="tx1"/>
            </a:solidFill>
            <a:miter lim="800000"/>
            <a:headEnd/>
            <a:tailEnd/>
          </a:ln>
        </p:spPr>
      </p:pic>
      <p:pic>
        <p:nvPicPr>
          <p:cNvPr id="273414" name="Picture 6" descr="JWST_De07"/>
          <p:cNvPicPr>
            <a:picLocks noChangeAspect="1" noChangeArrowheads="1"/>
          </p:cNvPicPr>
          <p:nvPr/>
        </p:nvPicPr>
        <p:blipFill>
          <a:blip r:embed="rId4" cstate="print"/>
          <a:srcRect/>
          <a:stretch>
            <a:fillRect/>
          </a:stretch>
        </p:blipFill>
        <p:spPr bwMode="auto">
          <a:xfrm>
            <a:off x="5238750" y="842963"/>
            <a:ext cx="3517900" cy="267335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971550" y="-34925"/>
            <a:ext cx="5405438" cy="733425"/>
          </a:xfrm>
        </p:spPr>
        <p:txBody>
          <a:bodyPr/>
          <a:lstStyle/>
          <a:p>
            <a:r>
              <a:rPr lang="en-US" dirty="0" smtClean="0"/>
              <a:t>Data System Design Schematic</a:t>
            </a:r>
            <a:endParaRPr lang="en-US" dirty="0"/>
          </a:p>
        </p:txBody>
      </p:sp>
      <p:grpSp>
        <p:nvGrpSpPr>
          <p:cNvPr id="2" name="Group 3"/>
          <p:cNvGrpSpPr>
            <a:grpSpLocks/>
          </p:cNvGrpSpPr>
          <p:nvPr/>
        </p:nvGrpSpPr>
        <p:grpSpPr bwMode="auto">
          <a:xfrm>
            <a:off x="6938963" y="844550"/>
            <a:ext cx="1882775" cy="2362200"/>
            <a:chOff x="4371" y="532"/>
            <a:chExt cx="1186" cy="1488"/>
          </a:xfrm>
        </p:grpSpPr>
        <p:grpSp>
          <p:nvGrpSpPr>
            <p:cNvPr id="3" name="Group 4"/>
            <p:cNvGrpSpPr>
              <a:grpSpLocks/>
            </p:cNvGrpSpPr>
            <p:nvPr/>
          </p:nvGrpSpPr>
          <p:grpSpPr bwMode="auto">
            <a:xfrm>
              <a:off x="4569" y="532"/>
              <a:ext cx="988" cy="1488"/>
              <a:chOff x="4657" y="552"/>
              <a:chExt cx="988" cy="1488"/>
            </a:xfrm>
          </p:grpSpPr>
          <p:sp>
            <p:nvSpPr>
              <p:cNvPr id="425989" name="AutoShape 5"/>
              <p:cNvSpPr>
                <a:spLocks noChangeArrowheads="1"/>
              </p:cNvSpPr>
              <p:nvPr/>
            </p:nvSpPr>
            <p:spPr bwMode="auto">
              <a:xfrm rot="3635280">
                <a:off x="4609" y="1264"/>
                <a:ext cx="192" cy="96"/>
              </a:xfrm>
              <a:prstGeom prst="can">
                <a:avLst>
                  <a:gd name="adj" fmla="val 39583"/>
                </a:avLst>
              </a:prstGeom>
              <a:solidFill>
                <a:srgbClr val="FF8D8D"/>
              </a:solidFill>
              <a:ln w="9525">
                <a:solidFill>
                  <a:schemeClr val="tx1"/>
                </a:solidFill>
                <a:round/>
                <a:headEnd/>
                <a:tailEnd/>
              </a:ln>
              <a:effectLst/>
            </p:spPr>
            <p:txBody>
              <a:bodyPr wrap="none" anchor="ctr"/>
              <a:lstStyle/>
              <a:p>
                <a:endParaRPr lang="en-US"/>
              </a:p>
            </p:txBody>
          </p:sp>
          <p:sp>
            <p:nvSpPr>
              <p:cNvPr id="425990" name="AutoShape 6"/>
              <p:cNvSpPr>
                <a:spLocks noChangeArrowheads="1"/>
              </p:cNvSpPr>
              <p:nvPr/>
            </p:nvSpPr>
            <p:spPr bwMode="auto">
              <a:xfrm rot="5400000">
                <a:off x="5501" y="1224"/>
                <a:ext cx="192" cy="96"/>
              </a:xfrm>
              <a:prstGeom prst="can">
                <a:avLst>
                  <a:gd name="adj" fmla="val 39583"/>
                </a:avLst>
              </a:prstGeom>
              <a:solidFill>
                <a:srgbClr val="FF8D8D"/>
              </a:solidFill>
              <a:ln w="9525">
                <a:solidFill>
                  <a:schemeClr val="tx1"/>
                </a:solidFill>
                <a:round/>
                <a:headEnd/>
                <a:tailEnd/>
              </a:ln>
              <a:effectLst/>
            </p:spPr>
            <p:txBody>
              <a:bodyPr wrap="none" anchor="ctr"/>
              <a:lstStyle/>
              <a:p>
                <a:endParaRPr lang="en-US"/>
              </a:p>
            </p:txBody>
          </p:sp>
          <p:sp>
            <p:nvSpPr>
              <p:cNvPr id="425991" name="AutoShape 7"/>
              <p:cNvSpPr>
                <a:spLocks noChangeArrowheads="1"/>
              </p:cNvSpPr>
              <p:nvPr/>
            </p:nvSpPr>
            <p:spPr bwMode="auto">
              <a:xfrm>
                <a:off x="5021" y="552"/>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5992" name="AutoShape 8"/>
              <p:cNvSpPr>
                <a:spLocks noChangeArrowheads="1"/>
              </p:cNvSpPr>
              <p:nvPr/>
            </p:nvSpPr>
            <p:spPr bwMode="auto">
              <a:xfrm>
                <a:off x="5021" y="850"/>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5993" name="AutoShape 9"/>
              <p:cNvSpPr>
                <a:spLocks noChangeArrowheads="1"/>
              </p:cNvSpPr>
              <p:nvPr/>
            </p:nvSpPr>
            <p:spPr bwMode="auto">
              <a:xfrm>
                <a:off x="5021" y="1444"/>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5994" name="AutoShape 10"/>
              <p:cNvSpPr>
                <a:spLocks noChangeArrowheads="1"/>
              </p:cNvSpPr>
              <p:nvPr/>
            </p:nvSpPr>
            <p:spPr bwMode="auto">
              <a:xfrm>
                <a:off x="5093" y="998"/>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5995" name="AutoShape 11"/>
              <p:cNvSpPr>
                <a:spLocks noChangeArrowheads="1"/>
              </p:cNvSpPr>
              <p:nvPr/>
            </p:nvSpPr>
            <p:spPr bwMode="auto">
              <a:xfrm>
                <a:off x="5093" y="1296"/>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5996" name="AutoShape 12"/>
              <p:cNvSpPr>
                <a:spLocks noChangeArrowheads="1"/>
              </p:cNvSpPr>
              <p:nvPr/>
            </p:nvSpPr>
            <p:spPr bwMode="auto">
              <a:xfrm>
                <a:off x="5093" y="1594"/>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5997" name="AutoShape 13"/>
              <p:cNvSpPr>
                <a:spLocks noChangeArrowheads="1"/>
              </p:cNvSpPr>
              <p:nvPr/>
            </p:nvSpPr>
            <p:spPr bwMode="auto">
              <a:xfrm>
                <a:off x="5093" y="700"/>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5998" name="AutoShape 14"/>
              <p:cNvSpPr>
                <a:spLocks noChangeArrowheads="1"/>
              </p:cNvSpPr>
              <p:nvPr/>
            </p:nvSpPr>
            <p:spPr bwMode="auto">
              <a:xfrm>
                <a:off x="5165" y="1148"/>
                <a:ext cx="96" cy="296"/>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5999" name="AutoShape 15"/>
              <p:cNvSpPr>
                <a:spLocks noChangeArrowheads="1"/>
              </p:cNvSpPr>
              <p:nvPr/>
            </p:nvSpPr>
            <p:spPr bwMode="auto">
              <a:xfrm>
                <a:off x="5165" y="1444"/>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6000" name="AutoShape 16"/>
              <p:cNvSpPr>
                <a:spLocks noChangeArrowheads="1"/>
              </p:cNvSpPr>
              <p:nvPr/>
            </p:nvSpPr>
            <p:spPr bwMode="auto">
              <a:xfrm>
                <a:off x="5165" y="850"/>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6001" name="AutoShape 17"/>
              <p:cNvSpPr>
                <a:spLocks noChangeArrowheads="1"/>
              </p:cNvSpPr>
              <p:nvPr/>
            </p:nvSpPr>
            <p:spPr bwMode="auto">
              <a:xfrm>
                <a:off x="5021" y="1742"/>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6002" name="Line 18"/>
              <p:cNvSpPr>
                <a:spLocks noChangeShapeType="1"/>
              </p:cNvSpPr>
              <p:nvPr/>
            </p:nvSpPr>
            <p:spPr bwMode="auto">
              <a:xfrm>
                <a:off x="5071" y="552"/>
                <a:ext cx="526" cy="624"/>
              </a:xfrm>
              <a:prstGeom prst="line">
                <a:avLst/>
              </a:prstGeom>
              <a:noFill/>
              <a:ln w="19050">
                <a:solidFill>
                  <a:schemeClr val="tx1"/>
                </a:solidFill>
                <a:round/>
                <a:headEnd/>
                <a:tailEnd/>
              </a:ln>
              <a:effectLst/>
            </p:spPr>
            <p:txBody>
              <a:bodyPr/>
              <a:lstStyle/>
              <a:p>
                <a:endParaRPr lang="en-US"/>
              </a:p>
            </p:txBody>
          </p:sp>
          <p:sp>
            <p:nvSpPr>
              <p:cNvPr id="426003" name="Line 19"/>
              <p:cNvSpPr>
                <a:spLocks noChangeShapeType="1"/>
              </p:cNvSpPr>
              <p:nvPr/>
            </p:nvSpPr>
            <p:spPr bwMode="auto">
              <a:xfrm flipH="1">
                <a:off x="5191" y="1368"/>
                <a:ext cx="406" cy="374"/>
              </a:xfrm>
              <a:prstGeom prst="line">
                <a:avLst/>
              </a:prstGeom>
              <a:noFill/>
              <a:ln w="19050">
                <a:solidFill>
                  <a:schemeClr val="tx1"/>
                </a:solidFill>
                <a:round/>
                <a:headEnd/>
                <a:tailEnd/>
              </a:ln>
              <a:effectLst/>
            </p:spPr>
            <p:txBody>
              <a:bodyPr/>
              <a:lstStyle/>
              <a:p>
                <a:endParaRPr lang="en-US"/>
              </a:p>
            </p:txBody>
          </p:sp>
          <p:sp>
            <p:nvSpPr>
              <p:cNvPr id="426004" name="Line 20"/>
              <p:cNvSpPr>
                <a:spLocks noChangeShapeType="1"/>
              </p:cNvSpPr>
              <p:nvPr/>
            </p:nvSpPr>
            <p:spPr bwMode="auto">
              <a:xfrm>
                <a:off x="5093" y="552"/>
                <a:ext cx="550" cy="0"/>
              </a:xfrm>
              <a:prstGeom prst="line">
                <a:avLst/>
              </a:prstGeom>
              <a:noFill/>
              <a:ln w="9525">
                <a:solidFill>
                  <a:srgbClr val="FF0000"/>
                </a:solidFill>
                <a:round/>
                <a:headEnd/>
                <a:tailEnd/>
              </a:ln>
              <a:effectLst/>
            </p:spPr>
            <p:txBody>
              <a:bodyPr/>
              <a:lstStyle/>
              <a:p>
                <a:endParaRPr lang="en-US"/>
              </a:p>
            </p:txBody>
          </p:sp>
          <p:sp>
            <p:nvSpPr>
              <p:cNvPr id="426005" name="Line 21"/>
              <p:cNvSpPr>
                <a:spLocks noChangeShapeType="1"/>
              </p:cNvSpPr>
              <p:nvPr/>
            </p:nvSpPr>
            <p:spPr bwMode="auto">
              <a:xfrm>
                <a:off x="5087" y="2040"/>
                <a:ext cx="556" cy="0"/>
              </a:xfrm>
              <a:prstGeom prst="line">
                <a:avLst/>
              </a:prstGeom>
              <a:noFill/>
              <a:ln w="9525">
                <a:solidFill>
                  <a:srgbClr val="FF0000"/>
                </a:solidFill>
                <a:round/>
                <a:headEnd/>
                <a:tailEnd/>
              </a:ln>
              <a:effectLst/>
            </p:spPr>
            <p:txBody>
              <a:bodyPr/>
              <a:lstStyle/>
              <a:p>
                <a:endParaRPr lang="en-US"/>
              </a:p>
            </p:txBody>
          </p:sp>
          <p:sp>
            <p:nvSpPr>
              <p:cNvPr id="426006" name="Line 22"/>
              <p:cNvSpPr>
                <a:spLocks noChangeShapeType="1"/>
              </p:cNvSpPr>
              <p:nvPr/>
            </p:nvSpPr>
            <p:spPr bwMode="auto">
              <a:xfrm>
                <a:off x="5091" y="552"/>
                <a:ext cx="470" cy="625"/>
              </a:xfrm>
              <a:prstGeom prst="line">
                <a:avLst/>
              </a:prstGeom>
              <a:noFill/>
              <a:ln w="9525">
                <a:solidFill>
                  <a:srgbClr val="FF0000"/>
                </a:solidFill>
                <a:round/>
                <a:headEnd/>
                <a:tailEnd/>
              </a:ln>
              <a:effectLst/>
            </p:spPr>
            <p:txBody>
              <a:bodyPr/>
              <a:lstStyle/>
              <a:p>
                <a:endParaRPr lang="en-US"/>
              </a:p>
            </p:txBody>
          </p:sp>
          <p:sp>
            <p:nvSpPr>
              <p:cNvPr id="426007" name="Line 23"/>
              <p:cNvSpPr>
                <a:spLocks noChangeShapeType="1"/>
              </p:cNvSpPr>
              <p:nvPr/>
            </p:nvSpPr>
            <p:spPr bwMode="auto">
              <a:xfrm flipV="1">
                <a:off x="5091" y="1366"/>
                <a:ext cx="471" cy="674"/>
              </a:xfrm>
              <a:prstGeom prst="line">
                <a:avLst/>
              </a:prstGeom>
              <a:noFill/>
              <a:ln w="9525">
                <a:solidFill>
                  <a:srgbClr val="FF0000"/>
                </a:solidFill>
                <a:round/>
                <a:headEnd/>
                <a:tailEnd/>
              </a:ln>
              <a:effectLst/>
            </p:spPr>
            <p:txBody>
              <a:bodyPr/>
              <a:lstStyle/>
              <a:p>
                <a:endParaRPr lang="en-US"/>
              </a:p>
            </p:txBody>
          </p:sp>
          <p:sp>
            <p:nvSpPr>
              <p:cNvPr id="426008" name="Line 24"/>
              <p:cNvSpPr>
                <a:spLocks noChangeShapeType="1"/>
              </p:cNvSpPr>
              <p:nvPr/>
            </p:nvSpPr>
            <p:spPr bwMode="auto">
              <a:xfrm flipV="1">
                <a:off x="4736" y="1177"/>
                <a:ext cx="827" cy="121"/>
              </a:xfrm>
              <a:prstGeom prst="line">
                <a:avLst/>
              </a:prstGeom>
              <a:noFill/>
              <a:ln w="9525">
                <a:solidFill>
                  <a:srgbClr val="FF0000"/>
                </a:solidFill>
                <a:round/>
                <a:headEnd/>
                <a:tailEnd/>
              </a:ln>
              <a:effectLst/>
            </p:spPr>
            <p:txBody>
              <a:bodyPr/>
              <a:lstStyle/>
              <a:p>
                <a:endParaRPr lang="en-US"/>
              </a:p>
            </p:txBody>
          </p:sp>
          <p:sp>
            <p:nvSpPr>
              <p:cNvPr id="426009" name="Line 25"/>
              <p:cNvSpPr>
                <a:spLocks noChangeShapeType="1"/>
              </p:cNvSpPr>
              <p:nvPr/>
            </p:nvSpPr>
            <p:spPr bwMode="auto">
              <a:xfrm>
                <a:off x="4733" y="1300"/>
                <a:ext cx="830" cy="68"/>
              </a:xfrm>
              <a:prstGeom prst="line">
                <a:avLst/>
              </a:prstGeom>
              <a:noFill/>
              <a:ln w="9525">
                <a:solidFill>
                  <a:srgbClr val="FF0000"/>
                </a:solidFill>
                <a:round/>
                <a:headEnd/>
                <a:tailEnd/>
              </a:ln>
              <a:effectLst/>
            </p:spPr>
            <p:txBody>
              <a:bodyPr/>
              <a:lstStyle/>
              <a:p>
                <a:endParaRPr lang="en-US"/>
              </a:p>
            </p:txBody>
          </p:sp>
          <p:sp>
            <p:nvSpPr>
              <p:cNvPr id="426010" name="AutoShape 26"/>
              <p:cNvSpPr>
                <a:spLocks noChangeArrowheads="1"/>
              </p:cNvSpPr>
              <p:nvPr/>
            </p:nvSpPr>
            <p:spPr bwMode="auto">
              <a:xfrm>
                <a:off x="4949" y="700"/>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6011" name="AutoShape 27"/>
              <p:cNvSpPr>
                <a:spLocks noChangeArrowheads="1"/>
              </p:cNvSpPr>
              <p:nvPr/>
            </p:nvSpPr>
            <p:spPr bwMode="auto">
              <a:xfrm>
                <a:off x="4949" y="998"/>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6012" name="AutoShape 28"/>
              <p:cNvSpPr>
                <a:spLocks noChangeArrowheads="1"/>
              </p:cNvSpPr>
              <p:nvPr/>
            </p:nvSpPr>
            <p:spPr bwMode="auto">
              <a:xfrm>
                <a:off x="4949" y="1296"/>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6013" name="AutoShape 29"/>
              <p:cNvSpPr>
                <a:spLocks noChangeArrowheads="1"/>
              </p:cNvSpPr>
              <p:nvPr/>
            </p:nvSpPr>
            <p:spPr bwMode="auto">
              <a:xfrm>
                <a:off x="4949" y="1594"/>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6014" name="AutoShape 30"/>
              <p:cNvSpPr>
                <a:spLocks noChangeArrowheads="1"/>
              </p:cNvSpPr>
              <p:nvPr/>
            </p:nvSpPr>
            <p:spPr bwMode="auto">
              <a:xfrm>
                <a:off x="4877" y="850"/>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6015" name="AutoShape 31"/>
              <p:cNvSpPr>
                <a:spLocks noChangeArrowheads="1"/>
              </p:cNvSpPr>
              <p:nvPr/>
            </p:nvSpPr>
            <p:spPr bwMode="auto">
              <a:xfrm>
                <a:off x="4877" y="1148"/>
                <a:ext cx="96" cy="296"/>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6016" name="AutoShape 32"/>
              <p:cNvSpPr>
                <a:spLocks noChangeArrowheads="1"/>
              </p:cNvSpPr>
              <p:nvPr/>
            </p:nvSpPr>
            <p:spPr bwMode="auto">
              <a:xfrm>
                <a:off x="4877" y="1444"/>
                <a:ext cx="96" cy="298"/>
              </a:xfrm>
              <a:prstGeom prst="hexagon">
                <a:avLst>
                  <a:gd name="adj" fmla="val 25000"/>
                  <a:gd name="vf" fmla="val 115470"/>
                </a:avLst>
              </a:prstGeom>
              <a:solidFill>
                <a:srgbClr val="FF8D8D"/>
              </a:solidFill>
              <a:ln w="9525">
                <a:solidFill>
                  <a:schemeClr val="tx1"/>
                </a:solidFill>
                <a:miter lim="800000"/>
                <a:headEnd/>
                <a:tailEnd/>
              </a:ln>
              <a:effectLst/>
            </p:spPr>
            <p:txBody>
              <a:bodyPr wrap="none" anchor="ctr"/>
              <a:lstStyle/>
              <a:p>
                <a:endParaRPr lang="en-US"/>
              </a:p>
            </p:txBody>
          </p:sp>
          <p:sp>
            <p:nvSpPr>
              <p:cNvPr id="426017" name="Line 33"/>
              <p:cNvSpPr>
                <a:spLocks noChangeShapeType="1"/>
              </p:cNvSpPr>
              <p:nvPr/>
            </p:nvSpPr>
            <p:spPr bwMode="auto">
              <a:xfrm flipH="1">
                <a:off x="4949" y="1320"/>
                <a:ext cx="648" cy="423"/>
              </a:xfrm>
              <a:prstGeom prst="line">
                <a:avLst/>
              </a:prstGeom>
              <a:noFill/>
              <a:ln w="19050">
                <a:solidFill>
                  <a:schemeClr val="tx1"/>
                </a:solidFill>
                <a:round/>
                <a:headEnd/>
                <a:tailEnd/>
              </a:ln>
              <a:effectLst/>
            </p:spPr>
            <p:txBody>
              <a:bodyPr/>
              <a:lstStyle/>
              <a:p>
                <a:endParaRPr lang="en-US"/>
              </a:p>
            </p:txBody>
          </p:sp>
          <p:sp>
            <p:nvSpPr>
              <p:cNvPr id="426018" name="Line 34"/>
              <p:cNvSpPr>
                <a:spLocks noChangeShapeType="1"/>
              </p:cNvSpPr>
              <p:nvPr/>
            </p:nvSpPr>
            <p:spPr bwMode="auto">
              <a:xfrm flipH="1" flipV="1">
                <a:off x="4735" y="1054"/>
                <a:ext cx="2" cy="248"/>
              </a:xfrm>
              <a:prstGeom prst="line">
                <a:avLst/>
              </a:prstGeom>
              <a:noFill/>
              <a:ln w="9525">
                <a:solidFill>
                  <a:srgbClr val="FF0000"/>
                </a:solidFill>
                <a:round/>
                <a:headEnd/>
                <a:tailEnd/>
              </a:ln>
              <a:effectLst/>
            </p:spPr>
            <p:txBody>
              <a:bodyPr/>
              <a:lstStyle/>
              <a:p>
                <a:endParaRPr lang="en-US"/>
              </a:p>
            </p:txBody>
          </p:sp>
          <p:sp>
            <p:nvSpPr>
              <p:cNvPr id="426019" name="AutoShape 35"/>
              <p:cNvSpPr>
                <a:spLocks noChangeArrowheads="1"/>
              </p:cNvSpPr>
              <p:nvPr/>
            </p:nvSpPr>
            <p:spPr bwMode="auto">
              <a:xfrm rot="3635280">
                <a:off x="4673" y="988"/>
                <a:ext cx="192" cy="96"/>
              </a:xfrm>
              <a:prstGeom prst="can">
                <a:avLst>
                  <a:gd name="adj" fmla="val 39583"/>
                </a:avLst>
              </a:prstGeom>
              <a:solidFill>
                <a:srgbClr val="FF8D8D"/>
              </a:solidFill>
              <a:ln w="9525">
                <a:solidFill>
                  <a:schemeClr val="tx1"/>
                </a:solidFill>
                <a:round/>
                <a:headEnd/>
                <a:tailEnd/>
              </a:ln>
              <a:effectLst/>
            </p:spPr>
            <p:txBody>
              <a:bodyPr wrap="none" anchor="ctr"/>
              <a:lstStyle/>
              <a:p>
                <a:endParaRPr lang="en-US"/>
              </a:p>
            </p:txBody>
          </p:sp>
        </p:grpSp>
        <p:cxnSp>
          <p:nvCxnSpPr>
            <p:cNvPr id="426020" name="AutoShape 36"/>
            <p:cNvCxnSpPr>
              <a:cxnSpLocks noChangeShapeType="1"/>
              <a:stCxn id="426019" idx="3"/>
              <a:endCxn id="426082" idx="3"/>
            </p:cNvCxnSpPr>
            <p:nvPr/>
          </p:nvCxnSpPr>
          <p:spPr bwMode="auto">
            <a:xfrm rot="10800000">
              <a:off x="4371" y="1039"/>
              <a:ext cx="268" cy="0"/>
            </a:xfrm>
            <a:prstGeom prst="straightConnector1">
              <a:avLst/>
            </a:prstGeom>
            <a:noFill/>
            <a:ln w="9525">
              <a:solidFill>
                <a:srgbClr val="B82204"/>
              </a:solidFill>
              <a:round/>
              <a:headEnd/>
              <a:tailEnd/>
            </a:ln>
            <a:effectLst/>
          </p:spPr>
        </p:cxnSp>
      </p:grpSp>
      <p:grpSp>
        <p:nvGrpSpPr>
          <p:cNvPr id="4" name="Group 37"/>
          <p:cNvGrpSpPr>
            <a:grpSpLocks/>
          </p:cNvGrpSpPr>
          <p:nvPr/>
        </p:nvGrpSpPr>
        <p:grpSpPr bwMode="auto">
          <a:xfrm>
            <a:off x="287338" y="1000125"/>
            <a:ext cx="1905000" cy="1914525"/>
            <a:chOff x="181" y="630"/>
            <a:chExt cx="1200" cy="1206"/>
          </a:xfrm>
        </p:grpSpPr>
        <p:sp>
          <p:nvSpPr>
            <p:cNvPr id="426022" name="Oval 38"/>
            <p:cNvSpPr>
              <a:spLocks noChangeArrowheads="1"/>
            </p:cNvSpPr>
            <p:nvPr/>
          </p:nvSpPr>
          <p:spPr bwMode="auto">
            <a:xfrm>
              <a:off x="1324" y="1262"/>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26023" name="AutoShape 39"/>
            <p:cNvSpPr>
              <a:spLocks noChangeArrowheads="1"/>
            </p:cNvSpPr>
            <p:nvPr/>
          </p:nvSpPr>
          <p:spPr bwMode="auto">
            <a:xfrm>
              <a:off x="181" y="630"/>
              <a:ext cx="1200" cy="832"/>
            </a:xfrm>
            <a:prstGeom prst="can">
              <a:avLst>
                <a:gd name="adj" fmla="val 25000"/>
              </a:avLst>
            </a:prstGeom>
            <a:solidFill>
              <a:schemeClr val="bg1"/>
            </a:solidFill>
            <a:ln w="9525">
              <a:solidFill>
                <a:schemeClr val="tx1"/>
              </a:solidFill>
              <a:round/>
              <a:headEnd/>
              <a:tailEnd/>
            </a:ln>
            <a:effectLst/>
          </p:spPr>
          <p:txBody>
            <a:bodyPr wrap="none" anchor="ctr"/>
            <a:lstStyle/>
            <a:p>
              <a:endParaRPr lang="en-US"/>
            </a:p>
          </p:txBody>
        </p:sp>
        <p:sp>
          <p:nvSpPr>
            <p:cNvPr id="426024" name="Text Box 40" descr="JWST Color Square"/>
            <p:cNvSpPr txBox="1">
              <a:spLocks noChangeArrowheads="1"/>
            </p:cNvSpPr>
            <p:nvPr/>
          </p:nvSpPr>
          <p:spPr bwMode="auto">
            <a:xfrm>
              <a:off x="292" y="825"/>
              <a:ext cx="1064" cy="576"/>
            </a:xfrm>
            <a:prstGeom prst="rect">
              <a:avLst/>
            </a:prstGeom>
            <a:noFill/>
            <a:ln w="9525">
              <a:noFill/>
              <a:miter lim="800000"/>
              <a:headEnd/>
              <a:tailEnd/>
            </a:ln>
            <a:effectLst/>
          </p:spPr>
          <p:txBody>
            <a:bodyPr wrap="none">
              <a:spAutoFit/>
            </a:bodyPr>
            <a:lstStyle/>
            <a:p>
              <a:pPr algn="l"/>
              <a:r>
                <a:rPr lang="en-US" sz="1200" b="1"/>
                <a:t>Observatory Recorder</a:t>
              </a:r>
            </a:p>
            <a:p>
              <a:pPr algn="l">
                <a:buFontTx/>
                <a:buChar char="•"/>
              </a:pPr>
              <a:r>
                <a:rPr lang="en-US" sz="1200" b="1"/>
                <a:t>  </a:t>
              </a:r>
              <a:r>
                <a:rPr lang="en-US" b="1"/>
                <a:t>471 Gbits Capacity (MR-130)</a:t>
              </a:r>
            </a:p>
            <a:p>
              <a:pPr algn="l">
                <a:buFontTx/>
                <a:buChar char="•"/>
              </a:pPr>
              <a:r>
                <a:rPr lang="en-US" b="1"/>
                <a:t>  458 Gbits Science Data Part.</a:t>
              </a:r>
            </a:p>
            <a:p>
              <a:pPr algn="l">
                <a:buFontTx/>
                <a:buChar char="•"/>
              </a:pPr>
              <a:r>
                <a:rPr lang="en-US" b="1"/>
                <a:t>  12.6 Gbits Eng. Data Part.</a:t>
              </a:r>
            </a:p>
            <a:p>
              <a:pPr algn="l">
                <a:buFontTx/>
                <a:buChar char="•"/>
              </a:pPr>
              <a:r>
                <a:rPr lang="en-US" b="1"/>
                <a:t>  0.2 Gbits Critical Tlm Part</a:t>
              </a:r>
            </a:p>
          </p:txBody>
        </p:sp>
        <p:cxnSp>
          <p:nvCxnSpPr>
            <p:cNvPr id="426025" name="AutoShape 41"/>
            <p:cNvCxnSpPr>
              <a:cxnSpLocks noChangeShapeType="1"/>
              <a:stCxn id="426023" idx="3"/>
              <a:endCxn id="426138" idx="0"/>
            </p:cNvCxnSpPr>
            <p:nvPr/>
          </p:nvCxnSpPr>
          <p:spPr bwMode="auto">
            <a:xfrm rot="16200000" flipH="1">
              <a:off x="595" y="1648"/>
              <a:ext cx="374" cy="1"/>
            </a:xfrm>
            <a:prstGeom prst="bentConnector3">
              <a:avLst>
                <a:gd name="adj1" fmla="val 50000"/>
              </a:avLst>
            </a:prstGeom>
            <a:noFill/>
            <a:ln w="9525">
              <a:solidFill>
                <a:schemeClr val="tx1"/>
              </a:solidFill>
              <a:miter lim="800000"/>
              <a:headEnd/>
              <a:tailEnd type="triangle" w="med" len="med"/>
            </a:ln>
            <a:effectLst/>
          </p:spPr>
        </p:cxnSp>
      </p:grpSp>
      <p:sp>
        <p:nvSpPr>
          <p:cNvPr id="426026" name="Text Box 42" descr="JWST Color Square"/>
          <p:cNvSpPr txBox="1">
            <a:spLocks noChangeArrowheads="1"/>
          </p:cNvSpPr>
          <p:nvPr/>
        </p:nvSpPr>
        <p:spPr bwMode="auto">
          <a:xfrm>
            <a:off x="7448550" y="5040313"/>
            <a:ext cx="982663" cy="284162"/>
          </a:xfrm>
          <a:prstGeom prst="rect">
            <a:avLst/>
          </a:prstGeom>
          <a:noFill/>
          <a:ln w="9525">
            <a:solidFill>
              <a:schemeClr val="tx1"/>
            </a:solidFill>
            <a:miter lim="800000"/>
            <a:headEnd/>
            <a:tailEnd/>
          </a:ln>
          <a:effectLst/>
        </p:spPr>
        <p:txBody>
          <a:bodyPr wrap="none">
            <a:spAutoFit/>
          </a:bodyPr>
          <a:lstStyle/>
          <a:p>
            <a:pPr algn="l"/>
            <a:r>
              <a:rPr lang="en-US" sz="1200" b="1"/>
              <a:t>Science User</a:t>
            </a:r>
          </a:p>
        </p:txBody>
      </p:sp>
      <p:grpSp>
        <p:nvGrpSpPr>
          <p:cNvPr id="5" name="Group 43"/>
          <p:cNvGrpSpPr>
            <a:grpSpLocks/>
          </p:cNvGrpSpPr>
          <p:nvPr/>
        </p:nvGrpSpPr>
        <p:grpSpPr bwMode="auto">
          <a:xfrm>
            <a:off x="5857875" y="1185863"/>
            <a:ext cx="1685925" cy="1500187"/>
            <a:chOff x="3690" y="747"/>
            <a:chExt cx="1062" cy="945"/>
          </a:xfrm>
        </p:grpSpPr>
        <p:grpSp>
          <p:nvGrpSpPr>
            <p:cNvPr id="6" name="Group 44"/>
            <p:cNvGrpSpPr>
              <a:grpSpLocks/>
            </p:cNvGrpSpPr>
            <p:nvPr/>
          </p:nvGrpSpPr>
          <p:grpSpPr bwMode="auto">
            <a:xfrm>
              <a:off x="3868" y="747"/>
              <a:ext cx="521" cy="513"/>
              <a:chOff x="3459" y="926"/>
              <a:chExt cx="521" cy="513"/>
            </a:xfrm>
          </p:grpSpPr>
          <p:grpSp>
            <p:nvGrpSpPr>
              <p:cNvPr id="7" name="Group 45"/>
              <p:cNvGrpSpPr>
                <a:grpSpLocks/>
              </p:cNvGrpSpPr>
              <p:nvPr/>
            </p:nvGrpSpPr>
            <p:grpSpPr bwMode="auto">
              <a:xfrm>
                <a:off x="3459" y="926"/>
                <a:ext cx="467" cy="446"/>
                <a:chOff x="3513" y="993"/>
                <a:chExt cx="467" cy="446"/>
              </a:xfrm>
            </p:grpSpPr>
            <p:sp>
              <p:nvSpPr>
                <p:cNvPr id="426030" name="Rectangle 46"/>
                <p:cNvSpPr>
                  <a:spLocks noChangeArrowheads="1"/>
                </p:cNvSpPr>
                <p:nvPr/>
              </p:nvSpPr>
              <p:spPr bwMode="auto">
                <a:xfrm>
                  <a:off x="3513" y="993"/>
                  <a:ext cx="467" cy="446"/>
                </a:xfrm>
                <a:prstGeom prst="rect">
                  <a:avLst/>
                </a:prstGeom>
                <a:solidFill>
                  <a:srgbClr val="FFFFCC"/>
                </a:solidFill>
                <a:ln w="9525">
                  <a:solidFill>
                    <a:schemeClr val="tx1"/>
                  </a:solidFill>
                  <a:miter lim="800000"/>
                  <a:headEnd/>
                  <a:tailEnd/>
                </a:ln>
                <a:effectLst/>
              </p:spPr>
              <p:txBody>
                <a:bodyPr wrap="none" anchor="ctr"/>
                <a:lstStyle/>
                <a:p>
                  <a:endParaRPr lang="en-US"/>
                </a:p>
              </p:txBody>
            </p:sp>
            <p:sp>
              <p:nvSpPr>
                <p:cNvPr id="426031" name="Rectangle 47" descr="Small grid"/>
                <p:cNvSpPr>
                  <a:spLocks noChangeArrowheads="1"/>
                </p:cNvSpPr>
                <p:nvPr/>
              </p:nvSpPr>
              <p:spPr bwMode="auto">
                <a:xfrm>
                  <a:off x="3834" y="1154"/>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32" name="Rectangle 48" descr="Small grid"/>
                <p:cNvSpPr>
                  <a:spLocks noChangeArrowheads="1"/>
                </p:cNvSpPr>
                <p:nvPr/>
              </p:nvSpPr>
              <p:spPr bwMode="auto">
                <a:xfrm>
                  <a:off x="3835" y="1017"/>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grpSp>
              <p:nvGrpSpPr>
                <p:cNvPr id="8" name="Group 49"/>
                <p:cNvGrpSpPr>
                  <a:grpSpLocks/>
                </p:cNvGrpSpPr>
                <p:nvPr/>
              </p:nvGrpSpPr>
              <p:grpSpPr bwMode="auto">
                <a:xfrm rot="-5400000">
                  <a:off x="3682" y="999"/>
                  <a:ext cx="128" cy="161"/>
                  <a:chOff x="3694" y="995"/>
                  <a:chExt cx="128" cy="161"/>
                </a:xfrm>
              </p:grpSpPr>
              <p:sp>
                <p:nvSpPr>
                  <p:cNvPr id="426034" name="Rectangle 50" descr="Small grid"/>
                  <p:cNvSpPr>
                    <a:spLocks noChangeArrowheads="1"/>
                  </p:cNvSpPr>
                  <p:nvPr/>
                </p:nvSpPr>
                <p:spPr bwMode="auto">
                  <a:xfrm>
                    <a:off x="3694" y="1028"/>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35" name="Rectangle 51"/>
                  <p:cNvSpPr>
                    <a:spLocks noChangeArrowheads="1"/>
                  </p:cNvSpPr>
                  <p:nvPr/>
                </p:nvSpPr>
                <p:spPr bwMode="auto">
                  <a:xfrm>
                    <a:off x="3705" y="995"/>
                    <a:ext cx="105" cy="31"/>
                  </a:xfrm>
                  <a:prstGeom prst="rect">
                    <a:avLst/>
                  </a:prstGeom>
                  <a:solidFill>
                    <a:schemeClr val="accent2"/>
                  </a:solidFill>
                  <a:ln w="9525">
                    <a:solidFill>
                      <a:schemeClr val="tx1"/>
                    </a:solidFill>
                    <a:miter lim="800000"/>
                    <a:headEnd/>
                    <a:tailEnd/>
                  </a:ln>
                  <a:effectLst/>
                </p:spPr>
                <p:txBody>
                  <a:bodyPr wrap="none" anchor="ctr"/>
                  <a:lstStyle/>
                  <a:p>
                    <a:endParaRPr lang="en-US"/>
                  </a:p>
                </p:txBody>
              </p:sp>
            </p:grpSp>
            <p:grpSp>
              <p:nvGrpSpPr>
                <p:cNvPr id="9" name="Group 52"/>
                <p:cNvGrpSpPr>
                  <a:grpSpLocks/>
                </p:cNvGrpSpPr>
                <p:nvPr/>
              </p:nvGrpSpPr>
              <p:grpSpPr bwMode="auto">
                <a:xfrm rot="5400000" flipH="1">
                  <a:off x="3683" y="1141"/>
                  <a:ext cx="128" cy="157"/>
                  <a:chOff x="3694" y="1180"/>
                  <a:chExt cx="128" cy="157"/>
                </a:xfrm>
              </p:grpSpPr>
              <p:sp>
                <p:nvSpPr>
                  <p:cNvPr id="426037" name="Rectangle 53" descr="Small grid"/>
                  <p:cNvSpPr>
                    <a:spLocks noChangeArrowheads="1"/>
                  </p:cNvSpPr>
                  <p:nvPr/>
                </p:nvSpPr>
                <p:spPr bwMode="auto">
                  <a:xfrm>
                    <a:off x="3694" y="1180"/>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38" name="Rectangle 54"/>
                  <p:cNvSpPr>
                    <a:spLocks noChangeArrowheads="1"/>
                  </p:cNvSpPr>
                  <p:nvPr/>
                </p:nvSpPr>
                <p:spPr bwMode="auto">
                  <a:xfrm>
                    <a:off x="3703" y="1306"/>
                    <a:ext cx="105" cy="31"/>
                  </a:xfrm>
                  <a:prstGeom prst="rect">
                    <a:avLst/>
                  </a:prstGeom>
                  <a:solidFill>
                    <a:schemeClr val="accent2"/>
                  </a:solidFill>
                  <a:ln w="9525">
                    <a:solidFill>
                      <a:schemeClr val="tx1"/>
                    </a:solidFill>
                    <a:miter lim="800000"/>
                    <a:headEnd/>
                    <a:tailEnd/>
                  </a:ln>
                  <a:effectLst/>
                </p:spPr>
                <p:txBody>
                  <a:bodyPr wrap="none" anchor="ctr"/>
                  <a:lstStyle/>
                  <a:p>
                    <a:endParaRPr lang="en-US"/>
                  </a:p>
                </p:txBody>
              </p:sp>
            </p:grpSp>
            <p:grpSp>
              <p:nvGrpSpPr>
                <p:cNvPr id="10" name="Group 55"/>
                <p:cNvGrpSpPr>
                  <a:grpSpLocks/>
                </p:cNvGrpSpPr>
                <p:nvPr/>
              </p:nvGrpSpPr>
              <p:grpSpPr bwMode="auto">
                <a:xfrm flipH="1">
                  <a:off x="3737" y="1294"/>
                  <a:ext cx="159" cy="128"/>
                  <a:chOff x="474" y="1048"/>
                  <a:chExt cx="159" cy="128"/>
                </a:xfrm>
              </p:grpSpPr>
              <p:sp>
                <p:nvSpPr>
                  <p:cNvPr id="426040" name="Rectangle 56" descr="Small grid"/>
                  <p:cNvSpPr>
                    <a:spLocks noChangeArrowheads="1"/>
                  </p:cNvSpPr>
                  <p:nvPr/>
                </p:nvSpPr>
                <p:spPr bwMode="auto">
                  <a:xfrm>
                    <a:off x="474" y="1048"/>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41" name="Rectangle 57"/>
                  <p:cNvSpPr>
                    <a:spLocks noChangeArrowheads="1"/>
                  </p:cNvSpPr>
                  <p:nvPr/>
                </p:nvSpPr>
                <p:spPr bwMode="auto">
                  <a:xfrm rot="-5400000">
                    <a:off x="565" y="1094"/>
                    <a:ext cx="105" cy="31"/>
                  </a:xfrm>
                  <a:prstGeom prst="rect">
                    <a:avLst/>
                  </a:prstGeom>
                  <a:solidFill>
                    <a:schemeClr val="accent2"/>
                  </a:solidFill>
                  <a:ln w="9525">
                    <a:solidFill>
                      <a:schemeClr val="tx1"/>
                    </a:solidFill>
                    <a:miter lim="800000"/>
                    <a:headEnd/>
                    <a:tailEnd/>
                  </a:ln>
                  <a:effectLst/>
                </p:spPr>
                <p:txBody>
                  <a:bodyPr wrap="none" anchor="ctr"/>
                  <a:lstStyle/>
                  <a:p>
                    <a:endParaRPr lang="en-US"/>
                  </a:p>
                </p:txBody>
              </p:sp>
            </p:grpSp>
            <p:sp>
              <p:nvSpPr>
                <p:cNvPr id="426042" name="Oval 58"/>
                <p:cNvSpPr>
                  <a:spLocks noChangeAspect="1" noChangeArrowheads="1"/>
                </p:cNvSpPr>
                <p:nvPr/>
              </p:nvSpPr>
              <p:spPr bwMode="auto">
                <a:xfrm>
                  <a:off x="3530" y="1197"/>
                  <a:ext cx="52" cy="52"/>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426043" name="AutoShape 59"/>
                <p:cNvCxnSpPr>
                  <a:cxnSpLocks noChangeShapeType="1"/>
                  <a:stCxn id="426035" idx="0"/>
                  <a:endCxn id="426042" idx="0"/>
                </p:cNvCxnSpPr>
                <p:nvPr/>
              </p:nvCxnSpPr>
              <p:spPr bwMode="auto">
                <a:xfrm rot="10800000" flipV="1">
                  <a:off x="3556" y="1080"/>
                  <a:ext cx="108" cy="117"/>
                </a:xfrm>
                <a:prstGeom prst="bentConnector2">
                  <a:avLst/>
                </a:prstGeom>
                <a:noFill/>
                <a:ln w="9525">
                  <a:solidFill>
                    <a:schemeClr val="tx1"/>
                  </a:solidFill>
                  <a:miter lim="800000"/>
                  <a:headEnd/>
                  <a:tailEnd/>
                </a:ln>
                <a:effectLst/>
              </p:spPr>
            </p:cxnSp>
            <p:cxnSp>
              <p:nvCxnSpPr>
                <p:cNvPr id="426044" name="AutoShape 60"/>
                <p:cNvCxnSpPr>
                  <a:cxnSpLocks noChangeShapeType="1"/>
                  <a:stCxn id="426042" idx="4"/>
                  <a:endCxn id="426041" idx="2"/>
                </p:cNvCxnSpPr>
                <p:nvPr/>
              </p:nvCxnSpPr>
              <p:spPr bwMode="auto">
                <a:xfrm rot="16200000" flipH="1">
                  <a:off x="3594" y="1211"/>
                  <a:ext cx="108" cy="183"/>
                </a:xfrm>
                <a:prstGeom prst="bentConnector2">
                  <a:avLst/>
                </a:prstGeom>
                <a:noFill/>
                <a:ln w="9525">
                  <a:solidFill>
                    <a:schemeClr val="tx1"/>
                  </a:solidFill>
                  <a:miter lim="800000"/>
                  <a:headEnd/>
                  <a:tailEnd/>
                </a:ln>
                <a:effectLst/>
              </p:spPr>
            </p:cxnSp>
            <p:cxnSp>
              <p:nvCxnSpPr>
                <p:cNvPr id="426045" name="AutoShape 61"/>
                <p:cNvCxnSpPr>
                  <a:cxnSpLocks noChangeShapeType="1"/>
                  <a:stCxn id="426038" idx="2"/>
                  <a:endCxn id="426042" idx="6"/>
                </p:cNvCxnSpPr>
                <p:nvPr/>
              </p:nvCxnSpPr>
              <p:spPr bwMode="auto">
                <a:xfrm rot="10800000">
                  <a:off x="3582" y="1223"/>
                  <a:ext cx="87" cy="0"/>
                </a:xfrm>
                <a:prstGeom prst="straightConnector1">
                  <a:avLst/>
                </a:prstGeom>
                <a:noFill/>
                <a:ln w="9525">
                  <a:solidFill>
                    <a:schemeClr val="tx1"/>
                  </a:solidFill>
                  <a:round/>
                  <a:headEnd/>
                  <a:tailEnd/>
                </a:ln>
                <a:effectLst/>
              </p:spPr>
            </p:cxnSp>
          </p:grpSp>
          <p:grpSp>
            <p:nvGrpSpPr>
              <p:cNvPr id="11" name="Group 62"/>
              <p:cNvGrpSpPr>
                <a:grpSpLocks/>
              </p:cNvGrpSpPr>
              <p:nvPr/>
            </p:nvGrpSpPr>
            <p:grpSpPr bwMode="auto">
              <a:xfrm>
                <a:off x="3477" y="950"/>
                <a:ext cx="467" cy="446"/>
                <a:chOff x="3513" y="993"/>
                <a:chExt cx="467" cy="446"/>
              </a:xfrm>
            </p:grpSpPr>
            <p:sp>
              <p:nvSpPr>
                <p:cNvPr id="426047" name="Rectangle 63"/>
                <p:cNvSpPr>
                  <a:spLocks noChangeArrowheads="1"/>
                </p:cNvSpPr>
                <p:nvPr/>
              </p:nvSpPr>
              <p:spPr bwMode="auto">
                <a:xfrm>
                  <a:off x="3513" y="993"/>
                  <a:ext cx="467" cy="446"/>
                </a:xfrm>
                <a:prstGeom prst="rect">
                  <a:avLst/>
                </a:prstGeom>
                <a:solidFill>
                  <a:srgbClr val="FFFFCC"/>
                </a:solidFill>
                <a:ln w="9525">
                  <a:solidFill>
                    <a:schemeClr val="tx1"/>
                  </a:solidFill>
                  <a:miter lim="800000"/>
                  <a:headEnd/>
                  <a:tailEnd/>
                </a:ln>
                <a:effectLst/>
              </p:spPr>
              <p:txBody>
                <a:bodyPr wrap="none" anchor="ctr"/>
                <a:lstStyle/>
                <a:p>
                  <a:endParaRPr lang="en-US"/>
                </a:p>
              </p:txBody>
            </p:sp>
            <p:sp>
              <p:nvSpPr>
                <p:cNvPr id="426048" name="Rectangle 64" descr="Small grid"/>
                <p:cNvSpPr>
                  <a:spLocks noChangeArrowheads="1"/>
                </p:cNvSpPr>
                <p:nvPr/>
              </p:nvSpPr>
              <p:spPr bwMode="auto">
                <a:xfrm>
                  <a:off x="3834" y="1154"/>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49" name="Rectangle 65" descr="Small grid"/>
                <p:cNvSpPr>
                  <a:spLocks noChangeArrowheads="1"/>
                </p:cNvSpPr>
                <p:nvPr/>
              </p:nvSpPr>
              <p:spPr bwMode="auto">
                <a:xfrm>
                  <a:off x="3835" y="1017"/>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grpSp>
              <p:nvGrpSpPr>
                <p:cNvPr id="12" name="Group 66"/>
                <p:cNvGrpSpPr>
                  <a:grpSpLocks/>
                </p:cNvGrpSpPr>
                <p:nvPr/>
              </p:nvGrpSpPr>
              <p:grpSpPr bwMode="auto">
                <a:xfrm rot="-5400000">
                  <a:off x="3682" y="999"/>
                  <a:ext cx="128" cy="161"/>
                  <a:chOff x="3694" y="995"/>
                  <a:chExt cx="128" cy="161"/>
                </a:xfrm>
              </p:grpSpPr>
              <p:sp>
                <p:nvSpPr>
                  <p:cNvPr id="426051" name="Rectangle 67" descr="Small grid"/>
                  <p:cNvSpPr>
                    <a:spLocks noChangeArrowheads="1"/>
                  </p:cNvSpPr>
                  <p:nvPr/>
                </p:nvSpPr>
                <p:spPr bwMode="auto">
                  <a:xfrm>
                    <a:off x="3694" y="1028"/>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52" name="Rectangle 68"/>
                  <p:cNvSpPr>
                    <a:spLocks noChangeArrowheads="1"/>
                  </p:cNvSpPr>
                  <p:nvPr/>
                </p:nvSpPr>
                <p:spPr bwMode="auto">
                  <a:xfrm>
                    <a:off x="3705" y="995"/>
                    <a:ext cx="105" cy="31"/>
                  </a:xfrm>
                  <a:prstGeom prst="rect">
                    <a:avLst/>
                  </a:prstGeom>
                  <a:solidFill>
                    <a:schemeClr val="accent2"/>
                  </a:solidFill>
                  <a:ln w="9525">
                    <a:solidFill>
                      <a:schemeClr val="tx1"/>
                    </a:solidFill>
                    <a:miter lim="800000"/>
                    <a:headEnd/>
                    <a:tailEnd/>
                  </a:ln>
                  <a:effectLst/>
                </p:spPr>
                <p:txBody>
                  <a:bodyPr wrap="none" anchor="ctr"/>
                  <a:lstStyle/>
                  <a:p>
                    <a:endParaRPr lang="en-US"/>
                  </a:p>
                </p:txBody>
              </p:sp>
            </p:grpSp>
            <p:grpSp>
              <p:nvGrpSpPr>
                <p:cNvPr id="13" name="Group 69"/>
                <p:cNvGrpSpPr>
                  <a:grpSpLocks/>
                </p:cNvGrpSpPr>
                <p:nvPr/>
              </p:nvGrpSpPr>
              <p:grpSpPr bwMode="auto">
                <a:xfrm rot="5400000" flipH="1">
                  <a:off x="3683" y="1141"/>
                  <a:ext cx="128" cy="157"/>
                  <a:chOff x="3694" y="1180"/>
                  <a:chExt cx="128" cy="157"/>
                </a:xfrm>
              </p:grpSpPr>
              <p:sp>
                <p:nvSpPr>
                  <p:cNvPr id="426054" name="Rectangle 70" descr="Small grid"/>
                  <p:cNvSpPr>
                    <a:spLocks noChangeArrowheads="1"/>
                  </p:cNvSpPr>
                  <p:nvPr/>
                </p:nvSpPr>
                <p:spPr bwMode="auto">
                  <a:xfrm>
                    <a:off x="3694" y="1180"/>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55" name="Rectangle 71"/>
                  <p:cNvSpPr>
                    <a:spLocks noChangeArrowheads="1"/>
                  </p:cNvSpPr>
                  <p:nvPr/>
                </p:nvSpPr>
                <p:spPr bwMode="auto">
                  <a:xfrm>
                    <a:off x="3703" y="1306"/>
                    <a:ext cx="105" cy="31"/>
                  </a:xfrm>
                  <a:prstGeom prst="rect">
                    <a:avLst/>
                  </a:prstGeom>
                  <a:solidFill>
                    <a:schemeClr val="accent2"/>
                  </a:solidFill>
                  <a:ln w="9525">
                    <a:solidFill>
                      <a:schemeClr val="tx1"/>
                    </a:solidFill>
                    <a:miter lim="800000"/>
                    <a:headEnd/>
                    <a:tailEnd/>
                  </a:ln>
                  <a:effectLst/>
                </p:spPr>
                <p:txBody>
                  <a:bodyPr wrap="none" anchor="ctr"/>
                  <a:lstStyle/>
                  <a:p>
                    <a:endParaRPr lang="en-US"/>
                  </a:p>
                </p:txBody>
              </p:sp>
            </p:grpSp>
            <p:grpSp>
              <p:nvGrpSpPr>
                <p:cNvPr id="14" name="Group 72"/>
                <p:cNvGrpSpPr>
                  <a:grpSpLocks/>
                </p:cNvGrpSpPr>
                <p:nvPr/>
              </p:nvGrpSpPr>
              <p:grpSpPr bwMode="auto">
                <a:xfrm flipH="1">
                  <a:off x="3737" y="1294"/>
                  <a:ext cx="159" cy="128"/>
                  <a:chOff x="474" y="1048"/>
                  <a:chExt cx="159" cy="128"/>
                </a:xfrm>
              </p:grpSpPr>
              <p:sp>
                <p:nvSpPr>
                  <p:cNvPr id="426057" name="Rectangle 73" descr="Small grid"/>
                  <p:cNvSpPr>
                    <a:spLocks noChangeArrowheads="1"/>
                  </p:cNvSpPr>
                  <p:nvPr/>
                </p:nvSpPr>
                <p:spPr bwMode="auto">
                  <a:xfrm>
                    <a:off x="474" y="1048"/>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58" name="Rectangle 74"/>
                  <p:cNvSpPr>
                    <a:spLocks noChangeArrowheads="1"/>
                  </p:cNvSpPr>
                  <p:nvPr/>
                </p:nvSpPr>
                <p:spPr bwMode="auto">
                  <a:xfrm rot="-5400000">
                    <a:off x="565" y="1094"/>
                    <a:ext cx="105" cy="31"/>
                  </a:xfrm>
                  <a:prstGeom prst="rect">
                    <a:avLst/>
                  </a:prstGeom>
                  <a:solidFill>
                    <a:schemeClr val="accent2"/>
                  </a:solidFill>
                  <a:ln w="9525">
                    <a:solidFill>
                      <a:schemeClr val="tx1"/>
                    </a:solidFill>
                    <a:miter lim="800000"/>
                    <a:headEnd/>
                    <a:tailEnd/>
                  </a:ln>
                  <a:effectLst/>
                </p:spPr>
                <p:txBody>
                  <a:bodyPr wrap="none" anchor="ctr"/>
                  <a:lstStyle/>
                  <a:p>
                    <a:endParaRPr lang="en-US"/>
                  </a:p>
                </p:txBody>
              </p:sp>
            </p:grpSp>
            <p:sp>
              <p:nvSpPr>
                <p:cNvPr id="426059" name="Oval 75"/>
                <p:cNvSpPr>
                  <a:spLocks noChangeAspect="1" noChangeArrowheads="1"/>
                </p:cNvSpPr>
                <p:nvPr/>
              </p:nvSpPr>
              <p:spPr bwMode="auto">
                <a:xfrm>
                  <a:off x="3530" y="1197"/>
                  <a:ext cx="52" cy="52"/>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426060" name="AutoShape 76"/>
                <p:cNvCxnSpPr>
                  <a:cxnSpLocks noChangeShapeType="1"/>
                  <a:stCxn id="426052" idx="0"/>
                  <a:endCxn id="426059" idx="0"/>
                </p:cNvCxnSpPr>
                <p:nvPr/>
              </p:nvCxnSpPr>
              <p:spPr bwMode="auto">
                <a:xfrm rot="10800000" flipV="1">
                  <a:off x="3556" y="1080"/>
                  <a:ext cx="108" cy="117"/>
                </a:xfrm>
                <a:prstGeom prst="bentConnector2">
                  <a:avLst/>
                </a:prstGeom>
                <a:noFill/>
                <a:ln w="9525">
                  <a:solidFill>
                    <a:schemeClr val="tx1"/>
                  </a:solidFill>
                  <a:miter lim="800000"/>
                  <a:headEnd/>
                  <a:tailEnd/>
                </a:ln>
                <a:effectLst/>
              </p:spPr>
            </p:cxnSp>
            <p:cxnSp>
              <p:nvCxnSpPr>
                <p:cNvPr id="426061" name="AutoShape 77"/>
                <p:cNvCxnSpPr>
                  <a:cxnSpLocks noChangeShapeType="1"/>
                  <a:stCxn id="426059" idx="4"/>
                  <a:endCxn id="426058" idx="2"/>
                </p:cNvCxnSpPr>
                <p:nvPr/>
              </p:nvCxnSpPr>
              <p:spPr bwMode="auto">
                <a:xfrm rot="16200000" flipH="1">
                  <a:off x="3594" y="1211"/>
                  <a:ext cx="108" cy="183"/>
                </a:xfrm>
                <a:prstGeom prst="bentConnector2">
                  <a:avLst/>
                </a:prstGeom>
                <a:noFill/>
                <a:ln w="9525">
                  <a:solidFill>
                    <a:schemeClr val="tx1"/>
                  </a:solidFill>
                  <a:miter lim="800000"/>
                  <a:headEnd/>
                  <a:tailEnd/>
                </a:ln>
                <a:effectLst/>
              </p:spPr>
            </p:cxnSp>
            <p:cxnSp>
              <p:nvCxnSpPr>
                <p:cNvPr id="426062" name="AutoShape 78"/>
                <p:cNvCxnSpPr>
                  <a:cxnSpLocks noChangeShapeType="1"/>
                  <a:stCxn id="426055" idx="2"/>
                  <a:endCxn id="426059" idx="6"/>
                </p:cNvCxnSpPr>
                <p:nvPr/>
              </p:nvCxnSpPr>
              <p:spPr bwMode="auto">
                <a:xfrm rot="10800000">
                  <a:off x="3582" y="1223"/>
                  <a:ext cx="87" cy="0"/>
                </a:xfrm>
                <a:prstGeom prst="straightConnector1">
                  <a:avLst/>
                </a:prstGeom>
                <a:noFill/>
                <a:ln w="9525">
                  <a:solidFill>
                    <a:schemeClr val="tx1"/>
                  </a:solidFill>
                  <a:round/>
                  <a:headEnd/>
                  <a:tailEnd/>
                </a:ln>
                <a:effectLst/>
              </p:spPr>
            </p:cxnSp>
          </p:grpSp>
          <p:grpSp>
            <p:nvGrpSpPr>
              <p:cNvPr id="15" name="Group 79"/>
              <p:cNvGrpSpPr>
                <a:grpSpLocks/>
              </p:cNvGrpSpPr>
              <p:nvPr/>
            </p:nvGrpSpPr>
            <p:grpSpPr bwMode="auto">
              <a:xfrm>
                <a:off x="3493" y="971"/>
                <a:ext cx="467" cy="446"/>
                <a:chOff x="3513" y="993"/>
                <a:chExt cx="467" cy="446"/>
              </a:xfrm>
            </p:grpSpPr>
            <p:sp>
              <p:nvSpPr>
                <p:cNvPr id="426064" name="Rectangle 80"/>
                <p:cNvSpPr>
                  <a:spLocks noChangeArrowheads="1"/>
                </p:cNvSpPr>
                <p:nvPr/>
              </p:nvSpPr>
              <p:spPr bwMode="auto">
                <a:xfrm>
                  <a:off x="3513" y="993"/>
                  <a:ext cx="467" cy="446"/>
                </a:xfrm>
                <a:prstGeom prst="rect">
                  <a:avLst/>
                </a:prstGeom>
                <a:solidFill>
                  <a:srgbClr val="FFFFCC"/>
                </a:solidFill>
                <a:ln w="9525">
                  <a:solidFill>
                    <a:schemeClr val="tx1"/>
                  </a:solidFill>
                  <a:miter lim="800000"/>
                  <a:headEnd/>
                  <a:tailEnd/>
                </a:ln>
                <a:effectLst/>
              </p:spPr>
              <p:txBody>
                <a:bodyPr wrap="none" anchor="ctr"/>
                <a:lstStyle/>
                <a:p>
                  <a:endParaRPr lang="en-US"/>
                </a:p>
              </p:txBody>
            </p:sp>
            <p:sp>
              <p:nvSpPr>
                <p:cNvPr id="426065" name="Rectangle 81" descr="Small grid"/>
                <p:cNvSpPr>
                  <a:spLocks noChangeArrowheads="1"/>
                </p:cNvSpPr>
                <p:nvPr/>
              </p:nvSpPr>
              <p:spPr bwMode="auto">
                <a:xfrm>
                  <a:off x="3834" y="1154"/>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66" name="Rectangle 82" descr="Small grid"/>
                <p:cNvSpPr>
                  <a:spLocks noChangeArrowheads="1"/>
                </p:cNvSpPr>
                <p:nvPr/>
              </p:nvSpPr>
              <p:spPr bwMode="auto">
                <a:xfrm>
                  <a:off x="3835" y="1017"/>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grpSp>
              <p:nvGrpSpPr>
                <p:cNvPr id="16" name="Group 83"/>
                <p:cNvGrpSpPr>
                  <a:grpSpLocks/>
                </p:cNvGrpSpPr>
                <p:nvPr/>
              </p:nvGrpSpPr>
              <p:grpSpPr bwMode="auto">
                <a:xfrm rot="-5400000">
                  <a:off x="3682" y="999"/>
                  <a:ext cx="128" cy="161"/>
                  <a:chOff x="3694" y="995"/>
                  <a:chExt cx="128" cy="161"/>
                </a:xfrm>
              </p:grpSpPr>
              <p:sp>
                <p:nvSpPr>
                  <p:cNvPr id="426068" name="Rectangle 84" descr="Small grid"/>
                  <p:cNvSpPr>
                    <a:spLocks noChangeArrowheads="1"/>
                  </p:cNvSpPr>
                  <p:nvPr/>
                </p:nvSpPr>
                <p:spPr bwMode="auto">
                  <a:xfrm>
                    <a:off x="3694" y="1028"/>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69" name="Rectangle 85"/>
                  <p:cNvSpPr>
                    <a:spLocks noChangeArrowheads="1"/>
                  </p:cNvSpPr>
                  <p:nvPr/>
                </p:nvSpPr>
                <p:spPr bwMode="auto">
                  <a:xfrm>
                    <a:off x="3705" y="995"/>
                    <a:ext cx="105" cy="31"/>
                  </a:xfrm>
                  <a:prstGeom prst="rect">
                    <a:avLst/>
                  </a:prstGeom>
                  <a:solidFill>
                    <a:schemeClr val="accent2"/>
                  </a:solidFill>
                  <a:ln w="9525">
                    <a:solidFill>
                      <a:schemeClr val="tx1"/>
                    </a:solidFill>
                    <a:miter lim="800000"/>
                    <a:headEnd/>
                    <a:tailEnd/>
                  </a:ln>
                  <a:effectLst/>
                </p:spPr>
                <p:txBody>
                  <a:bodyPr wrap="none" anchor="ctr"/>
                  <a:lstStyle/>
                  <a:p>
                    <a:endParaRPr lang="en-US"/>
                  </a:p>
                </p:txBody>
              </p:sp>
            </p:grpSp>
            <p:grpSp>
              <p:nvGrpSpPr>
                <p:cNvPr id="17" name="Group 86"/>
                <p:cNvGrpSpPr>
                  <a:grpSpLocks/>
                </p:cNvGrpSpPr>
                <p:nvPr/>
              </p:nvGrpSpPr>
              <p:grpSpPr bwMode="auto">
                <a:xfrm rot="5400000" flipH="1">
                  <a:off x="3683" y="1141"/>
                  <a:ext cx="128" cy="157"/>
                  <a:chOff x="3694" y="1180"/>
                  <a:chExt cx="128" cy="157"/>
                </a:xfrm>
              </p:grpSpPr>
              <p:sp>
                <p:nvSpPr>
                  <p:cNvPr id="426071" name="Rectangle 87" descr="Small grid"/>
                  <p:cNvSpPr>
                    <a:spLocks noChangeArrowheads="1"/>
                  </p:cNvSpPr>
                  <p:nvPr/>
                </p:nvSpPr>
                <p:spPr bwMode="auto">
                  <a:xfrm>
                    <a:off x="3694" y="1180"/>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72" name="Rectangle 88"/>
                  <p:cNvSpPr>
                    <a:spLocks noChangeArrowheads="1"/>
                  </p:cNvSpPr>
                  <p:nvPr/>
                </p:nvSpPr>
                <p:spPr bwMode="auto">
                  <a:xfrm>
                    <a:off x="3703" y="1306"/>
                    <a:ext cx="105" cy="31"/>
                  </a:xfrm>
                  <a:prstGeom prst="rect">
                    <a:avLst/>
                  </a:prstGeom>
                  <a:solidFill>
                    <a:schemeClr val="accent2"/>
                  </a:solidFill>
                  <a:ln w="9525">
                    <a:solidFill>
                      <a:schemeClr val="tx1"/>
                    </a:solidFill>
                    <a:miter lim="800000"/>
                    <a:headEnd/>
                    <a:tailEnd/>
                  </a:ln>
                  <a:effectLst/>
                </p:spPr>
                <p:txBody>
                  <a:bodyPr wrap="none" anchor="ctr"/>
                  <a:lstStyle/>
                  <a:p>
                    <a:endParaRPr lang="en-US"/>
                  </a:p>
                </p:txBody>
              </p:sp>
            </p:grpSp>
            <p:grpSp>
              <p:nvGrpSpPr>
                <p:cNvPr id="18" name="Group 89"/>
                <p:cNvGrpSpPr>
                  <a:grpSpLocks/>
                </p:cNvGrpSpPr>
                <p:nvPr/>
              </p:nvGrpSpPr>
              <p:grpSpPr bwMode="auto">
                <a:xfrm flipH="1">
                  <a:off x="3737" y="1294"/>
                  <a:ext cx="159" cy="128"/>
                  <a:chOff x="474" y="1048"/>
                  <a:chExt cx="159" cy="128"/>
                </a:xfrm>
              </p:grpSpPr>
              <p:sp>
                <p:nvSpPr>
                  <p:cNvPr id="426074" name="Rectangle 90" descr="Small grid"/>
                  <p:cNvSpPr>
                    <a:spLocks noChangeArrowheads="1"/>
                  </p:cNvSpPr>
                  <p:nvPr/>
                </p:nvSpPr>
                <p:spPr bwMode="auto">
                  <a:xfrm>
                    <a:off x="474" y="1048"/>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75" name="Rectangle 91"/>
                  <p:cNvSpPr>
                    <a:spLocks noChangeArrowheads="1"/>
                  </p:cNvSpPr>
                  <p:nvPr/>
                </p:nvSpPr>
                <p:spPr bwMode="auto">
                  <a:xfrm rot="-5400000">
                    <a:off x="565" y="1094"/>
                    <a:ext cx="105" cy="31"/>
                  </a:xfrm>
                  <a:prstGeom prst="rect">
                    <a:avLst/>
                  </a:prstGeom>
                  <a:solidFill>
                    <a:schemeClr val="accent2"/>
                  </a:solidFill>
                  <a:ln w="9525">
                    <a:solidFill>
                      <a:schemeClr val="tx1"/>
                    </a:solidFill>
                    <a:miter lim="800000"/>
                    <a:headEnd/>
                    <a:tailEnd/>
                  </a:ln>
                  <a:effectLst/>
                </p:spPr>
                <p:txBody>
                  <a:bodyPr wrap="none" anchor="ctr"/>
                  <a:lstStyle/>
                  <a:p>
                    <a:endParaRPr lang="en-US"/>
                  </a:p>
                </p:txBody>
              </p:sp>
            </p:grpSp>
            <p:sp>
              <p:nvSpPr>
                <p:cNvPr id="426076" name="Oval 92"/>
                <p:cNvSpPr>
                  <a:spLocks noChangeAspect="1" noChangeArrowheads="1"/>
                </p:cNvSpPr>
                <p:nvPr/>
              </p:nvSpPr>
              <p:spPr bwMode="auto">
                <a:xfrm>
                  <a:off x="3530" y="1197"/>
                  <a:ext cx="52" cy="52"/>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426077" name="AutoShape 93"/>
                <p:cNvCxnSpPr>
                  <a:cxnSpLocks noChangeShapeType="1"/>
                  <a:stCxn id="426069" idx="0"/>
                  <a:endCxn id="426076" idx="0"/>
                </p:cNvCxnSpPr>
                <p:nvPr/>
              </p:nvCxnSpPr>
              <p:spPr bwMode="auto">
                <a:xfrm rot="10800000" flipV="1">
                  <a:off x="3556" y="1080"/>
                  <a:ext cx="108" cy="117"/>
                </a:xfrm>
                <a:prstGeom prst="bentConnector2">
                  <a:avLst/>
                </a:prstGeom>
                <a:noFill/>
                <a:ln w="9525">
                  <a:solidFill>
                    <a:schemeClr val="tx1"/>
                  </a:solidFill>
                  <a:miter lim="800000"/>
                  <a:headEnd/>
                  <a:tailEnd/>
                </a:ln>
                <a:effectLst/>
              </p:spPr>
            </p:cxnSp>
            <p:cxnSp>
              <p:nvCxnSpPr>
                <p:cNvPr id="426078" name="AutoShape 94"/>
                <p:cNvCxnSpPr>
                  <a:cxnSpLocks noChangeShapeType="1"/>
                  <a:stCxn id="426076" idx="4"/>
                  <a:endCxn id="426075" idx="2"/>
                </p:cNvCxnSpPr>
                <p:nvPr/>
              </p:nvCxnSpPr>
              <p:spPr bwMode="auto">
                <a:xfrm rot="16200000" flipH="1">
                  <a:off x="3594" y="1211"/>
                  <a:ext cx="108" cy="183"/>
                </a:xfrm>
                <a:prstGeom prst="bentConnector2">
                  <a:avLst/>
                </a:prstGeom>
                <a:noFill/>
                <a:ln w="9525">
                  <a:solidFill>
                    <a:schemeClr val="tx1"/>
                  </a:solidFill>
                  <a:miter lim="800000"/>
                  <a:headEnd/>
                  <a:tailEnd/>
                </a:ln>
                <a:effectLst/>
              </p:spPr>
            </p:cxnSp>
            <p:cxnSp>
              <p:nvCxnSpPr>
                <p:cNvPr id="426079" name="AutoShape 95"/>
                <p:cNvCxnSpPr>
                  <a:cxnSpLocks noChangeShapeType="1"/>
                  <a:stCxn id="426072" idx="2"/>
                  <a:endCxn id="426076" idx="6"/>
                </p:cNvCxnSpPr>
                <p:nvPr/>
              </p:nvCxnSpPr>
              <p:spPr bwMode="auto">
                <a:xfrm rot="10800000">
                  <a:off x="3582" y="1223"/>
                  <a:ext cx="87" cy="0"/>
                </a:xfrm>
                <a:prstGeom prst="straightConnector1">
                  <a:avLst/>
                </a:prstGeom>
                <a:noFill/>
                <a:ln w="9525">
                  <a:solidFill>
                    <a:schemeClr val="tx1"/>
                  </a:solidFill>
                  <a:round/>
                  <a:headEnd/>
                  <a:tailEnd/>
                </a:ln>
                <a:effectLst/>
              </p:spPr>
            </p:cxnSp>
          </p:grpSp>
          <p:grpSp>
            <p:nvGrpSpPr>
              <p:cNvPr id="19" name="Group 96"/>
              <p:cNvGrpSpPr>
                <a:grpSpLocks/>
              </p:cNvGrpSpPr>
              <p:nvPr/>
            </p:nvGrpSpPr>
            <p:grpSpPr bwMode="auto">
              <a:xfrm>
                <a:off x="3513" y="993"/>
                <a:ext cx="467" cy="446"/>
                <a:chOff x="3513" y="993"/>
                <a:chExt cx="467" cy="446"/>
              </a:xfrm>
            </p:grpSpPr>
            <p:sp>
              <p:nvSpPr>
                <p:cNvPr id="426081" name="Rectangle 97"/>
                <p:cNvSpPr>
                  <a:spLocks noChangeArrowheads="1"/>
                </p:cNvSpPr>
                <p:nvPr/>
              </p:nvSpPr>
              <p:spPr bwMode="auto">
                <a:xfrm>
                  <a:off x="3513" y="993"/>
                  <a:ext cx="467" cy="446"/>
                </a:xfrm>
                <a:prstGeom prst="rect">
                  <a:avLst/>
                </a:prstGeom>
                <a:solidFill>
                  <a:srgbClr val="FFFFCC"/>
                </a:solidFill>
                <a:ln w="9525">
                  <a:solidFill>
                    <a:schemeClr val="tx1"/>
                  </a:solidFill>
                  <a:miter lim="800000"/>
                  <a:headEnd/>
                  <a:tailEnd/>
                </a:ln>
                <a:effectLst/>
              </p:spPr>
              <p:txBody>
                <a:bodyPr wrap="none" anchor="ctr"/>
                <a:lstStyle/>
                <a:p>
                  <a:endParaRPr lang="en-US"/>
                </a:p>
              </p:txBody>
            </p:sp>
            <p:sp>
              <p:nvSpPr>
                <p:cNvPr id="426082" name="Rectangle 98" descr="Small grid"/>
                <p:cNvSpPr>
                  <a:spLocks noChangeArrowheads="1"/>
                </p:cNvSpPr>
                <p:nvPr/>
              </p:nvSpPr>
              <p:spPr bwMode="auto">
                <a:xfrm>
                  <a:off x="3834" y="1154"/>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83" name="Rectangle 99" descr="Small grid"/>
                <p:cNvSpPr>
                  <a:spLocks noChangeArrowheads="1"/>
                </p:cNvSpPr>
                <p:nvPr/>
              </p:nvSpPr>
              <p:spPr bwMode="auto">
                <a:xfrm>
                  <a:off x="3835" y="1017"/>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grpSp>
              <p:nvGrpSpPr>
                <p:cNvPr id="20" name="Group 100"/>
                <p:cNvGrpSpPr>
                  <a:grpSpLocks/>
                </p:cNvGrpSpPr>
                <p:nvPr/>
              </p:nvGrpSpPr>
              <p:grpSpPr bwMode="auto">
                <a:xfrm rot="-5400000">
                  <a:off x="3682" y="999"/>
                  <a:ext cx="128" cy="161"/>
                  <a:chOff x="3694" y="995"/>
                  <a:chExt cx="128" cy="161"/>
                </a:xfrm>
              </p:grpSpPr>
              <p:sp>
                <p:nvSpPr>
                  <p:cNvPr id="426085" name="Rectangle 101" descr="Small grid"/>
                  <p:cNvSpPr>
                    <a:spLocks noChangeArrowheads="1"/>
                  </p:cNvSpPr>
                  <p:nvPr/>
                </p:nvSpPr>
                <p:spPr bwMode="auto">
                  <a:xfrm>
                    <a:off x="3694" y="1028"/>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86" name="Rectangle 102"/>
                  <p:cNvSpPr>
                    <a:spLocks noChangeArrowheads="1"/>
                  </p:cNvSpPr>
                  <p:nvPr/>
                </p:nvSpPr>
                <p:spPr bwMode="auto">
                  <a:xfrm>
                    <a:off x="3705" y="995"/>
                    <a:ext cx="105" cy="31"/>
                  </a:xfrm>
                  <a:prstGeom prst="rect">
                    <a:avLst/>
                  </a:prstGeom>
                  <a:solidFill>
                    <a:schemeClr val="accent2"/>
                  </a:solidFill>
                  <a:ln w="9525">
                    <a:solidFill>
                      <a:schemeClr val="tx1"/>
                    </a:solidFill>
                    <a:miter lim="800000"/>
                    <a:headEnd/>
                    <a:tailEnd/>
                  </a:ln>
                  <a:effectLst/>
                </p:spPr>
                <p:txBody>
                  <a:bodyPr wrap="none" anchor="ctr"/>
                  <a:lstStyle/>
                  <a:p>
                    <a:endParaRPr lang="en-US"/>
                  </a:p>
                </p:txBody>
              </p:sp>
            </p:grpSp>
            <p:grpSp>
              <p:nvGrpSpPr>
                <p:cNvPr id="21" name="Group 103"/>
                <p:cNvGrpSpPr>
                  <a:grpSpLocks/>
                </p:cNvGrpSpPr>
                <p:nvPr/>
              </p:nvGrpSpPr>
              <p:grpSpPr bwMode="auto">
                <a:xfrm rot="5400000" flipH="1">
                  <a:off x="3683" y="1141"/>
                  <a:ext cx="128" cy="157"/>
                  <a:chOff x="3694" y="1180"/>
                  <a:chExt cx="128" cy="157"/>
                </a:xfrm>
              </p:grpSpPr>
              <p:sp>
                <p:nvSpPr>
                  <p:cNvPr id="426088" name="Rectangle 104" descr="Small grid"/>
                  <p:cNvSpPr>
                    <a:spLocks noChangeArrowheads="1"/>
                  </p:cNvSpPr>
                  <p:nvPr/>
                </p:nvSpPr>
                <p:spPr bwMode="auto">
                  <a:xfrm>
                    <a:off x="3694" y="1180"/>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89" name="Rectangle 105"/>
                  <p:cNvSpPr>
                    <a:spLocks noChangeArrowheads="1"/>
                  </p:cNvSpPr>
                  <p:nvPr/>
                </p:nvSpPr>
                <p:spPr bwMode="auto">
                  <a:xfrm>
                    <a:off x="3703" y="1306"/>
                    <a:ext cx="105" cy="31"/>
                  </a:xfrm>
                  <a:prstGeom prst="rect">
                    <a:avLst/>
                  </a:prstGeom>
                  <a:solidFill>
                    <a:schemeClr val="accent2"/>
                  </a:solidFill>
                  <a:ln w="9525">
                    <a:solidFill>
                      <a:schemeClr val="tx1"/>
                    </a:solidFill>
                    <a:miter lim="800000"/>
                    <a:headEnd/>
                    <a:tailEnd/>
                  </a:ln>
                  <a:effectLst/>
                </p:spPr>
                <p:txBody>
                  <a:bodyPr wrap="none" anchor="ctr"/>
                  <a:lstStyle/>
                  <a:p>
                    <a:endParaRPr lang="en-US"/>
                  </a:p>
                </p:txBody>
              </p:sp>
            </p:grpSp>
            <p:grpSp>
              <p:nvGrpSpPr>
                <p:cNvPr id="22" name="Group 106"/>
                <p:cNvGrpSpPr>
                  <a:grpSpLocks/>
                </p:cNvGrpSpPr>
                <p:nvPr/>
              </p:nvGrpSpPr>
              <p:grpSpPr bwMode="auto">
                <a:xfrm flipH="1">
                  <a:off x="3737" y="1294"/>
                  <a:ext cx="159" cy="128"/>
                  <a:chOff x="474" y="1048"/>
                  <a:chExt cx="159" cy="128"/>
                </a:xfrm>
              </p:grpSpPr>
              <p:sp>
                <p:nvSpPr>
                  <p:cNvPr id="426091" name="Rectangle 107" descr="Small grid"/>
                  <p:cNvSpPr>
                    <a:spLocks noChangeArrowheads="1"/>
                  </p:cNvSpPr>
                  <p:nvPr/>
                </p:nvSpPr>
                <p:spPr bwMode="auto">
                  <a:xfrm>
                    <a:off x="474" y="1048"/>
                    <a:ext cx="128" cy="128"/>
                  </a:xfrm>
                  <a:prstGeom prst="rect">
                    <a:avLst/>
                  </a:prstGeom>
                  <a:pattFill prst="smGrid">
                    <a:fgClr>
                      <a:schemeClr val="tx1"/>
                    </a:fgClr>
                    <a:bgClr>
                      <a:srgbClr val="D6D4D4"/>
                    </a:bgClr>
                  </a:pattFill>
                  <a:ln w="9525">
                    <a:solidFill>
                      <a:schemeClr val="tx1"/>
                    </a:solidFill>
                    <a:miter lim="800000"/>
                    <a:headEnd/>
                    <a:tailEnd/>
                  </a:ln>
                  <a:effectLst/>
                </p:spPr>
                <p:txBody>
                  <a:bodyPr wrap="none" anchor="ctr"/>
                  <a:lstStyle/>
                  <a:p>
                    <a:endParaRPr lang="en-US"/>
                  </a:p>
                </p:txBody>
              </p:sp>
              <p:sp>
                <p:nvSpPr>
                  <p:cNvPr id="426092" name="Rectangle 108"/>
                  <p:cNvSpPr>
                    <a:spLocks noChangeArrowheads="1"/>
                  </p:cNvSpPr>
                  <p:nvPr/>
                </p:nvSpPr>
                <p:spPr bwMode="auto">
                  <a:xfrm rot="-5400000">
                    <a:off x="565" y="1094"/>
                    <a:ext cx="105" cy="31"/>
                  </a:xfrm>
                  <a:prstGeom prst="rect">
                    <a:avLst/>
                  </a:prstGeom>
                  <a:solidFill>
                    <a:schemeClr val="accent2"/>
                  </a:solidFill>
                  <a:ln w="9525">
                    <a:solidFill>
                      <a:schemeClr val="tx1"/>
                    </a:solidFill>
                    <a:miter lim="800000"/>
                    <a:headEnd/>
                    <a:tailEnd/>
                  </a:ln>
                  <a:effectLst/>
                </p:spPr>
                <p:txBody>
                  <a:bodyPr wrap="none" anchor="ctr"/>
                  <a:lstStyle/>
                  <a:p>
                    <a:endParaRPr lang="en-US"/>
                  </a:p>
                </p:txBody>
              </p:sp>
            </p:grpSp>
            <p:sp>
              <p:nvSpPr>
                <p:cNvPr id="426093" name="Oval 109"/>
                <p:cNvSpPr>
                  <a:spLocks noChangeAspect="1" noChangeArrowheads="1"/>
                </p:cNvSpPr>
                <p:nvPr/>
              </p:nvSpPr>
              <p:spPr bwMode="auto">
                <a:xfrm>
                  <a:off x="3530" y="1197"/>
                  <a:ext cx="52" cy="52"/>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426094" name="AutoShape 110"/>
                <p:cNvCxnSpPr>
                  <a:cxnSpLocks noChangeShapeType="1"/>
                  <a:stCxn id="426086" idx="0"/>
                  <a:endCxn id="426093" idx="0"/>
                </p:cNvCxnSpPr>
                <p:nvPr/>
              </p:nvCxnSpPr>
              <p:spPr bwMode="auto">
                <a:xfrm rot="10800000" flipV="1">
                  <a:off x="3556" y="1080"/>
                  <a:ext cx="108" cy="117"/>
                </a:xfrm>
                <a:prstGeom prst="bentConnector2">
                  <a:avLst/>
                </a:prstGeom>
                <a:noFill/>
                <a:ln w="9525">
                  <a:solidFill>
                    <a:schemeClr val="tx1"/>
                  </a:solidFill>
                  <a:miter lim="800000"/>
                  <a:headEnd/>
                  <a:tailEnd/>
                </a:ln>
                <a:effectLst/>
              </p:spPr>
            </p:cxnSp>
            <p:cxnSp>
              <p:nvCxnSpPr>
                <p:cNvPr id="426095" name="AutoShape 111"/>
                <p:cNvCxnSpPr>
                  <a:cxnSpLocks noChangeShapeType="1"/>
                  <a:stCxn id="426093" idx="4"/>
                  <a:endCxn id="426092" idx="2"/>
                </p:cNvCxnSpPr>
                <p:nvPr/>
              </p:nvCxnSpPr>
              <p:spPr bwMode="auto">
                <a:xfrm rot="16200000" flipH="1">
                  <a:off x="3594" y="1211"/>
                  <a:ext cx="108" cy="183"/>
                </a:xfrm>
                <a:prstGeom prst="bentConnector2">
                  <a:avLst/>
                </a:prstGeom>
                <a:noFill/>
                <a:ln w="9525">
                  <a:solidFill>
                    <a:schemeClr val="tx1"/>
                  </a:solidFill>
                  <a:miter lim="800000"/>
                  <a:headEnd/>
                  <a:tailEnd/>
                </a:ln>
                <a:effectLst/>
              </p:spPr>
            </p:cxnSp>
            <p:cxnSp>
              <p:nvCxnSpPr>
                <p:cNvPr id="426096" name="AutoShape 112"/>
                <p:cNvCxnSpPr>
                  <a:cxnSpLocks noChangeShapeType="1"/>
                  <a:stCxn id="426089" idx="2"/>
                  <a:endCxn id="426093" idx="6"/>
                </p:cNvCxnSpPr>
                <p:nvPr/>
              </p:nvCxnSpPr>
              <p:spPr bwMode="auto">
                <a:xfrm rot="10800000">
                  <a:off x="3582" y="1223"/>
                  <a:ext cx="87" cy="0"/>
                </a:xfrm>
                <a:prstGeom prst="straightConnector1">
                  <a:avLst/>
                </a:prstGeom>
                <a:noFill/>
                <a:ln w="9525">
                  <a:solidFill>
                    <a:schemeClr val="tx1"/>
                  </a:solidFill>
                  <a:round/>
                  <a:headEnd/>
                  <a:tailEnd/>
                </a:ln>
                <a:effectLst/>
              </p:spPr>
            </p:cxnSp>
          </p:grpSp>
        </p:grpSp>
        <p:cxnSp>
          <p:nvCxnSpPr>
            <p:cNvPr id="426097" name="AutoShape 113"/>
            <p:cNvCxnSpPr>
              <a:cxnSpLocks noChangeShapeType="1"/>
              <a:stCxn id="426093" idx="2"/>
              <a:endCxn id="426124" idx="3"/>
            </p:cNvCxnSpPr>
            <p:nvPr/>
          </p:nvCxnSpPr>
          <p:spPr bwMode="auto">
            <a:xfrm rot="10800000" flipV="1">
              <a:off x="3690" y="1044"/>
              <a:ext cx="249" cy="2"/>
            </a:xfrm>
            <a:prstGeom prst="bentConnector3">
              <a:avLst>
                <a:gd name="adj1" fmla="val 50000"/>
              </a:avLst>
            </a:prstGeom>
            <a:noFill/>
            <a:ln w="9525">
              <a:solidFill>
                <a:schemeClr val="tx1"/>
              </a:solidFill>
              <a:miter lim="800000"/>
              <a:headEnd/>
              <a:tailEnd type="triangle" w="med" len="med"/>
            </a:ln>
            <a:effectLst/>
          </p:spPr>
        </p:cxnSp>
        <p:sp>
          <p:nvSpPr>
            <p:cNvPr id="426098" name="Text Box 114" descr="JWST Color Square"/>
            <p:cNvSpPr txBox="1">
              <a:spLocks noChangeArrowheads="1"/>
            </p:cNvSpPr>
            <p:nvPr/>
          </p:nvSpPr>
          <p:spPr bwMode="auto">
            <a:xfrm>
              <a:off x="3788" y="1289"/>
              <a:ext cx="964" cy="403"/>
            </a:xfrm>
            <a:prstGeom prst="rect">
              <a:avLst/>
            </a:prstGeom>
            <a:noFill/>
            <a:ln w="9525">
              <a:noFill/>
              <a:miter lim="800000"/>
              <a:headEnd/>
              <a:tailEnd/>
            </a:ln>
            <a:effectLst/>
          </p:spPr>
          <p:txBody>
            <a:bodyPr wrap="none">
              <a:spAutoFit/>
            </a:bodyPr>
            <a:lstStyle/>
            <a:p>
              <a:pPr algn="l"/>
              <a:r>
                <a:rPr lang="en-US" sz="1200" b="1"/>
                <a:t>SI Focal Plane </a:t>
              </a:r>
            </a:p>
            <a:p>
              <a:pPr algn="l"/>
              <a:r>
                <a:rPr lang="en-US" sz="1200" b="1"/>
                <a:t>Arrays &amp; Electronics</a:t>
              </a:r>
            </a:p>
            <a:p>
              <a:pPr algn="l">
                <a:buFontTx/>
                <a:buChar char="•"/>
              </a:pPr>
              <a:r>
                <a:rPr lang="en-US" sz="1200" b="1"/>
                <a:t>16 bit A/D Conversion</a:t>
              </a:r>
            </a:p>
          </p:txBody>
        </p:sp>
      </p:grpSp>
      <p:grpSp>
        <p:nvGrpSpPr>
          <p:cNvPr id="23" name="Group 115"/>
          <p:cNvGrpSpPr>
            <a:grpSpLocks/>
          </p:cNvGrpSpPr>
          <p:nvPr/>
        </p:nvGrpSpPr>
        <p:grpSpPr bwMode="auto">
          <a:xfrm>
            <a:off x="2608263" y="5584825"/>
            <a:ext cx="2319337" cy="1000125"/>
            <a:chOff x="1643" y="3518"/>
            <a:chExt cx="1461" cy="630"/>
          </a:xfrm>
        </p:grpSpPr>
        <p:sp>
          <p:nvSpPr>
            <p:cNvPr id="426100" name="Oval 116"/>
            <p:cNvSpPr>
              <a:spLocks noChangeArrowheads="1"/>
            </p:cNvSpPr>
            <p:nvPr/>
          </p:nvSpPr>
          <p:spPr bwMode="auto">
            <a:xfrm>
              <a:off x="1803" y="3718"/>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26101" name="Oval 117"/>
            <p:cNvSpPr>
              <a:spLocks noChangeArrowheads="1"/>
            </p:cNvSpPr>
            <p:nvPr/>
          </p:nvSpPr>
          <p:spPr bwMode="auto">
            <a:xfrm>
              <a:off x="1803" y="3958"/>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26102" name="Oval 118"/>
            <p:cNvSpPr>
              <a:spLocks noChangeArrowheads="1"/>
            </p:cNvSpPr>
            <p:nvPr/>
          </p:nvSpPr>
          <p:spPr bwMode="auto">
            <a:xfrm>
              <a:off x="1643" y="3711"/>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26103" name="Oval 119"/>
            <p:cNvSpPr>
              <a:spLocks noChangeArrowheads="1"/>
            </p:cNvSpPr>
            <p:nvPr/>
          </p:nvSpPr>
          <p:spPr bwMode="auto">
            <a:xfrm>
              <a:off x="1646" y="3961"/>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26104" name="Rectangle 120"/>
            <p:cNvSpPr>
              <a:spLocks noChangeArrowheads="1"/>
            </p:cNvSpPr>
            <p:nvPr/>
          </p:nvSpPr>
          <p:spPr bwMode="auto">
            <a:xfrm>
              <a:off x="1643" y="3518"/>
              <a:ext cx="214" cy="63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26105" name="Text Box 121" descr="JWST Color Square"/>
            <p:cNvSpPr txBox="1">
              <a:spLocks noChangeArrowheads="1"/>
            </p:cNvSpPr>
            <p:nvPr/>
          </p:nvSpPr>
          <p:spPr bwMode="auto">
            <a:xfrm rot="-5400000">
              <a:off x="1591" y="3761"/>
              <a:ext cx="305" cy="173"/>
            </a:xfrm>
            <a:prstGeom prst="rect">
              <a:avLst/>
            </a:prstGeom>
            <a:noFill/>
            <a:ln w="9525">
              <a:noFill/>
              <a:miter lim="800000"/>
              <a:headEnd/>
              <a:tailEnd/>
            </a:ln>
            <a:effectLst/>
          </p:spPr>
          <p:txBody>
            <a:bodyPr wrap="none">
              <a:spAutoFit/>
            </a:bodyPr>
            <a:lstStyle/>
            <a:p>
              <a:pPr algn="l"/>
              <a:r>
                <a:rPr lang="en-US" sz="1200" b="1"/>
                <a:t>NISN</a:t>
              </a:r>
            </a:p>
          </p:txBody>
        </p:sp>
        <p:cxnSp>
          <p:nvCxnSpPr>
            <p:cNvPr id="426106" name="AutoShape 122"/>
            <p:cNvCxnSpPr>
              <a:cxnSpLocks noChangeShapeType="1"/>
              <a:stCxn id="426100" idx="6"/>
              <a:endCxn id="426108" idx="2"/>
            </p:cNvCxnSpPr>
            <p:nvPr/>
          </p:nvCxnSpPr>
          <p:spPr bwMode="auto">
            <a:xfrm>
              <a:off x="1859" y="3746"/>
              <a:ext cx="1185" cy="0"/>
            </a:xfrm>
            <a:prstGeom prst="straightConnector1">
              <a:avLst/>
            </a:prstGeom>
            <a:noFill/>
            <a:ln w="9525">
              <a:solidFill>
                <a:schemeClr val="tx1"/>
              </a:solidFill>
              <a:round/>
              <a:headEnd/>
              <a:tailEnd type="triangle" w="med" len="med"/>
            </a:ln>
            <a:effectLst/>
          </p:spPr>
        </p:cxnSp>
        <p:sp>
          <p:nvSpPr>
            <p:cNvPr id="426107" name="Text Box 123" descr="JWST Color Square"/>
            <p:cNvSpPr txBox="1">
              <a:spLocks noChangeArrowheads="1"/>
            </p:cNvSpPr>
            <p:nvPr/>
          </p:nvSpPr>
          <p:spPr bwMode="auto">
            <a:xfrm>
              <a:off x="1819" y="3581"/>
              <a:ext cx="1186" cy="173"/>
            </a:xfrm>
            <a:prstGeom prst="rect">
              <a:avLst/>
            </a:prstGeom>
            <a:noFill/>
            <a:ln w="9525">
              <a:noFill/>
              <a:miter lim="800000"/>
              <a:headEnd/>
              <a:tailEnd/>
            </a:ln>
            <a:effectLst/>
          </p:spPr>
          <p:txBody>
            <a:bodyPr wrap="none">
              <a:spAutoFit/>
            </a:bodyPr>
            <a:lstStyle/>
            <a:p>
              <a:pPr algn="l"/>
              <a:r>
                <a:rPr lang="en-US" sz="1200" b="1"/>
                <a:t>10 Gbits / 30min Stored Data</a:t>
              </a:r>
            </a:p>
          </p:txBody>
        </p:sp>
        <p:sp>
          <p:nvSpPr>
            <p:cNvPr id="426108" name="Oval 124"/>
            <p:cNvSpPr>
              <a:spLocks noChangeArrowheads="1"/>
            </p:cNvSpPr>
            <p:nvPr/>
          </p:nvSpPr>
          <p:spPr bwMode="auto">
            <a:xfrm>
              <a:off x="3044" y="3718"/>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426109" name="AutoShape 125"/>
            <p:cNvCxnSpPr>
              <a:cxnSpLocks noChangeShapeType="1"/>
              <a:stCxn id="426101" idx="6"/>
              <a:endCxn id="426110" idx="2"/>
            </p:cNvCxnSpPr>
            <p:nvPr/>
          </p:nvCxnSpPr>
          <p:spPr bwMode="auto">
            <a:xfrm>
              <a:off x="1859" y="3986"/>
              <a:ext cx="1189" cy="0"/>
            </a:xfrm>
            <a:prstGeom prst="straightConnector1">
              <a:avLst/>
            </a:prstGeom>
            <a:noFill/>
            <a:ln w="9525">
              <a:solidFill>
                <a:schemeClr val="tx1"/>
              </a:solidFill>
              <a:round/>
              <a:headEnd/>
              <a:tailEnd type="triangle" w="med" len="med"/>
            </a:ln>
            <a:effectLst/>
          </p:spPr>
        </p:cxnSp>
        <p:sp>
          <p:nvSpPr>
            <p:cNvPr id="426110" name="Oval 126"/>
            <p:cNvSpPr>
              <a:spLocks noChangeArrowheads="1"/>
            </p:cNvSpPr>
            <p:nvPr/>
          </p:nvSpPr>
          <p:spPr bwMode="auto">
            <a:xfrm>
              <a:off x="3048" y="3958"/>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26111" name="Text Box 127" descr="JWST Color Square"/>
            <p:cNvSpPr txBox="1">
              <a:spLocks noChangeArrowheads="1"/>
            </p:cNvSpPr>
            <p:nvPr/>
          </p:nvSpPr>
          <p:spPr bwMode="auto">
            <a:xfrm>
              <a:off x="1990" y="3831"/>
              <a:ext cx="682" cy="173"/>
            </a:xfrm>
            <a:prstGeom prst="rect">
              <a:avLst/>
            </a:prstGeom>
            <a:noFill/>
            <a:ln w="9525">
              <a:noFill/>
              <a:miter lim="800000"/>
              <a:headEnd/>
              <a:tailEnd/>
            </a:ln>
            <a:effectLst/>
          </p:spPr>
          <p:txBody>
            <a:bodyPr wrap="none">
              <a:spAutoFit/>
            </a:bodyPr>
            <a:lstStyle/>
            <a:p>
              <a:pPr algn="l"/>
              <a:r>
                <a:rPr lang="en-US" sz="1200" b="1"/>
                <a:t>Real Time Data</a:t>
              </a:r>
            </a:p>
          </p:txBody>
        </p:sp>
      </p:grpSp>
      <p:grpSp>
        <p:nvGrpSpPr>
          <p:cNvPr id="24" name="Group 128"/>
          <p:cNvGrpSpPr>
            <a:grpSpLocks/>
          </p:cNvGrpSpPr>
          <p:nvPr/>
        </p:nvGrpSpPr>
        <p:grpSpPr bwMode="auto">
          <a:xfrm>
            <a:off x="712788" y="4994275"/>
            <a:ext cx="1900237" cy="1427163"/>
            <a:chOff x="449" y="3146"/>
            <a:chExt cx="1197" cy="899"/>
          </a:xfrm>
        </p:grpSpPr>
        <p:cxnSp>
          <p:nvCxnSpPr>
            <p:cNvPr id="426113" name="AutoShape 129"/>
            <p:cNvCxnSpPr>
              <a:cxnSpLocks noChangeShapeType="1"/>
              <a:stCxn id="426120" idx="6"/>
              <a:endCxn id="426102" idx="2"/>
            </p:cNvCxnSpPr>
            <p:nvPr/>
          </p:nvCxnSpPr>
          <p:spPr bwMode="auto">
            <a:xfrm>
              <a:off x="1277" y="3738"/>
              <a:ext cx="366" cy="1"/>
            </a:xfrm>
            <a:prstGeom prst="bentConnector3">
              <a:avLst>
                <a:gd name="adj1" fmla="val 50000"/>
              </a:avLst>
            </a:prstGeom>
            <a:noFill/>
            <a:ln w="9525">
              <a:solidFill>
                <a:schemeClr val="tx1"/>
              </a:solidFill>
              <a:miter lim="800000"/>
              <a:headEnd/>
              <a:tailEnd type="triangle" w="med" len="med"/>
            </a:ln>
            <a:effectLst/>
          </p:spPr>
        </p:cxnSp>
        <p:cxnSp>
          <p:nvCxnSpPr>
            <p:cNvPr id="426114" name="AutoShape 130"/>
            <p:cNvCxnSpPr>
              <a:cxnSpLocks noChangeShapeType="1"/>
              <a:stCxn id="426121" idx="6"/>
              <a:endCxn id="426103" idx="2"/>
            </p:cNvCxnSpPr>
            <p:nvPr/>
          </p:nvCxnSpPr>
          <p:spPr bwMode="auto">
            <a:xfrm>
              <a:off x="1286" y="3988"/>
              <a:ext cx="360" cy="1"/>
            </a:xfrm>
            <a:prstGeom prst="bentConnector3">
              <a:avLst>
                <a:gd name="adj1" fmla="val 50000"/>
              </a:avLst>
            </a:prstGeom>
            <a:noFill/>
            <a:ln w="9525">
              <a:solidFill>
                <a:schemeClr val="tx1"/>
              </a:solidFill>
              <a:miter lim="800000"/>
              <a:headEnd/>
              <a:tailEnd type="triangle" w="med" len="med"/>
            </a:ln>
            <a:effectLst/>
          </p:spPr>
        </p:cxnSp>
        <p:sp>
          <p:nvSpPr>
            <p:cNvPr id="426115" name="AutoShape 131"/>
            <p:cNvSpPr>
              <a:spLocks noChangeArrowheads="1"/>
            </p:cNvSpPr>
            <p:nvPr/>
          </p:nvSpPr>
          <p:spPr bwMode="auto">
            <a:xfrm>
              <a:off x="622" y="3322"/>
              <a:ext cx="537" cy="340"/>
            </a:xfrm>
            <a:prstGeom prst="triangle">
              <a:avLst>
                <a:gd name="adj" fmla="val 50000"/>
              </a:avLst>
            </a:prstGeom>
            <a:solidFill>
              <a:schemeClr val="bg2"/>
            </a:solidFill>
            <a:ln w="9525">
              <a:solidFill>
                <a:schemeClr val="tx1"/>
              </a:solidFill>
              <a:miter lim="800000"/>
              <a:headEnd/>
              <a:tailEnd/>
            </a:ln>
            <a:effectLst/>
          </p:spPr>
          <p:txBody>
            <a:bodyPr wrap="none" anchor="ctr"/>
            <a:lstStyle/>
            <a:p>
              <a:endParaRPr lang="en-US"/>
            </a:p>
          </p:txBody>
        </p:sp>
        <p:grpSp>
          <p:nvGrpSpPr>
            <p:cNvPr id="25" name="Group 132"/>
            <p:cNvGrpSpPr>
              <a:grpSpLocks/>
            </p:cNvGrpSpPr>
            <p:nvPr/>
          </p:nvGrpSpPr>
          <p:grpSpPr bwMode="auto">
            <a:xfrm flipV="1">
              <a:off x="449" y="3146"/>
              <a:ext cx="876" cy="238"/>
              <a:chOff x="551" y="2411"/>
              <a:chExt cx="876" cy="238"/>
            </a:xfrm>
          </p:grpSpPr>
          <p:sp>
            <p:nvSpPr>
              <p:cNvPr id="426117" name="Freeform 133"/>
              <p:cNvSpPr>
                <a:spLocks/>
              </p:cNvSpPr>
              <p:nvPr/>
            </p:nvSpPr>
            <p:spPr bwMode="auto">
              <a:xfrm>
                <a:off x="551" y="2411"/>
                <a:ext cx="876" cy="93"/>
              </a:xfrm>
              <a:custGeom>
                <a:avLst/>
                <a:gdLst/>
                <a:ahLst/>
                <a:cxnLst>
                  <a:cxn ang="0">
                    <a:pos x="0" y="91"/>
                  </a:cxn>
                  <a:cxn ang="0">
                    <a:pos x="49" y="69"/>
                  </a:cxn>
                  <a:cxn ang="0">
                    <a:pos x="138" y="40"/>
                  </a:cxn>
                  <a:cxn ang="0">
                    <a:pos x="204" y="25"/>
                  </a:cxn>
                  <a:cxn ang="0">
                    <a:pos x="264" y="12"/>
                  </a:cxn>
                  <a:cxn ang="0">
                    <a:pos x="316" y="6"/>
                  </a:cxn>
                  <a:cxn ang="0">
                    <a:pos x="390" y="0"/>
                  </a:cxn>
                  <a:cxn ang="0">
                    <a:pos x="492" y="0"/>
                  </a:cxn>
                  <a:cxn ang="0">
                    <a:pos x="577" y="9"/>
                  </a:cxn>
                  <a:cxn ang="0">
                    <a:pos x="679" y="27"/>
                  </a:cxn>
                  <a:cxn ang="0">
                    <a:pos x="745" y="45"/>
                  </a:cxn>
                  <a:cxn ang="0">
                    <a:pos x="816" y="67"/>
                  </a:cxn>
                  <a:cxn ang="0">
                    <a:pos x="876" y="93"/>
                  </a:cxn>
                  <a:cxn ang="0">
                    <a:pos x="0" y="91"/>
                  </a:cxn>
                </a:cxnLst>
                <a:rect l="0" t="0" r="r" b="b"/>
                <a:pathLst>
                  <a:path w="876" h="93">
                    <a:moveTo>
                      <a:pt x="0" y="91"/>
                    </a:moveTo>
                    <a:lnTo>
                      <a:pt x="49" y="69"/>
                    </a:lnTo>
                    <a:lnTo>
                      <a:pt x="138" y="40"/>
                    </a:lnTo>
                    <a:lnTo>
                      <a:pt x="204" y="25"/>
                    </a:lnTo>
                    <a:lnTo>
                      <a:pt x="264" y="12"/>
                    </a:lnTo>
                    <a:lnTo>
                      <a:pt x="316" y="6"/>
                    </a:lnTo>
                    <a:lnTo>
                      <a:pt x="390" y="0"/>
                    </a:lnTo>
                    <a:lnTo>
                      <a:pt x="492" y="0"/>
                    </a:lnTo>
                    <a:lnTo>
                      <a:pt x="577" y="9"/>
                    </a:lnTo>
                    <a:lnTo>
                      <a:pt x="679" y="27"/>
                    </a:lnTo>
                    <a:lnTo>
                      <a:pt x="745" y="45"/>
                    </a:lnTo>
                    <a:lnTo>
                      <a:pt x="816" y="67"/>
                    </a:lnTo>
                    <a:lnTo>
                      <a:pt x="876" y="93"/>
                    </a:lnTo>
                    <a:lnTo>
                      <a:pt x="0" y="91"/>
                    </a:lnTo>
                    <a:close/>
                  </a:path>
                </a:pathLst>
              </a:custGeom>
              <a:solidFill>
                <a:schemeClr val="bg2"/>
              </a:solidFill>
              <a:ln w="9525" cap="flat" cmpd="sng">
                <a:solidFill>
                  <a:schemeClr val="tx1"/>
                </a:solidFill>
                <a:prstDash val="solid"/>
                <a:round/>
                <a:headEnd/>
                <a:tailEnd/>
              </a:ln>
              <a:effectLst/>
            </p:spPr>
            <p:txBody>
              <a:bodyPr wrap="none" anchor="ctr"/>
              <a:lstStyle/>
              <a:p>
                <a:endParaRPr lang="en-US"/>
              </a:p>
            </p:txBody>
          </p:sp>
          <p:sp>
            <p:nvSpPr>
              <p:cNvPr id="426118" name="Rectangle 134"/>
              <p:cNvSpPr>
                <a:spLocks noChangeArrowheads="1"/>
              </p:cNvSpPr>
              <p:nvPr/>
            </p:nvSpPr>
            <p:spPr bwMode="auto">
              <a:xfrm>
                <a:off x="942" y="2618"/>
                <a:ext cx="94" cy="31"/>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426119" name="Line 135"/>
              <p:cNvSpPr>
                <a:spLocks noChangeShapeType="1"/>
              </p:cNvSpPr>
              <p:nvPr/>
            </p:nvSpPr>
            <p:spPr bwMode="auto">
              <a:xfrm>
                <a:off x="989" y="2500"/>
                <a:ext cx="0" cy="116"/>
              </a:xfrm>
              <a:prstGeom prst="line">
                <a:avLst/>
              </a:prstGeom>
              <a:noFill/>
              <a:ln w="9525">
                <a:solidFill>
                  <a:schemeClr val="tx1"/>
                </a:solidFill>
                <a:round/>
                <a:headEnd/>
                <a:tailEnd/>
              </a:ln>
              <a:effectLst/>
            </p:spPr>
            <p:txBody>
              <a:bodyPr wrap="none" anchor="ctr"/>
              <a:lstStyle/>
              <a:p>
                <a:endParaRPr lang="en-US"/>
              </a:p>
            </p:txBody>
          </p:sp>
        </p:grpSp>
        <p:sp>
          <p:nvSpPr>
            <p:cNvPr id="426120" name="Oval 136"/>
            <p:cNvSpPr>
              <a:spLocks noChangeArrowheads="1"/>
            </p:cNvSpPr>
            <p:nvPr/>
          </p:nvSpPr>
          <p:spPr bwMode="auto">
            <a:xfrm>
              <a:off x="1221" y="3710"/>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26121" name="Oval 137"/>
            <p:cNvSpPr>
              <a:spLocks noChangeArrowheads="1"/>
            </p:cNvSpPr>
            <p:nvPr/>
          </p:nvSpPr>
          <p:spPr bwMode="auto">
            <a:xfrm>
              <a:off x="1230" y="3960"/>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26122" name="Text Box 138"/>
            <p:cNvSpPr txBox="1">
              <a:spLocks noChangeArrowheads="1"/>
            </p:cNvSpPr>
            <p:nvPr/>
          </p:nvSpPr>
          <p:spPr bwMode="auto">
            <a:xfrm>
              <a:off x="455" y="3674"/>
              <a:ext cx="841" cy="371"/>
            </a:xfrm>
            <a:prstGeom prst="rect">
              <a:avLst/>
            </a:prstGeom>
            <a:solidFill>
              <a:schemeClr val="bg1"/>
            </a:solidFill>
            <a:ln w="9525">
              <a:solidFill>
                <a:schemeClr val="tx1"/>
              </a:solidFill>
              <a:miter lim="800000"/>
              <a:headEnd/>
              <a:tailEnd/>
            </a:ln>
            <a:effectLst/>
          </p:spPr>
          <p:txBody>
            <a:bodyPr wrap="none">
              <a:spAutoFit/>
            </a:bodyPr>
            <a:lstStyle/>
            <a:p>
              <a:pPr algn="l"/>
              <a:r>
                <a:rPr lang="en-US" sz="1200" b="1"/>
                <a:t>DSN Processing</a:t>
              </a:r>
            </a:p>
            <a:p>
              <a:pPr algn="l">
                <a:buFontTx/>
                <a:buChar char="•"/>
              </a:pPr>
              <a:r>
                <a:rPr lang="en-US" b="1"/>
                <a:t> CFDP File Processing</a:t>
              </a:r>
            </a:p>
            <a:p>
              <a:pPr algn="l">
                <a:buFontTx/>
                <a:buChar char="•"/>
              </a:pPr>
              <a:r>
                <a:rPr lang="en-US" b="1"/>
                <a:t> Decoding</a:t>
              </a:r>
            </a:p>
          </p:txBody>
        </p:sp>
      </p:grpSp>
      <p:grpSp>
        <p:nvGrpSpPr>
          <p:cNvPr id="26" name="Group 139"/>
          <p:cNvGrpSpPr>
            <a:grpSpLocks/>
          </p:cNvGrpSpPr>
          <p:nvPr/>
        </p:nvGrpSpPr>
        <p:grpSpPr bwMode="auto">
          <a:xfrm>
            <a:off x="2192338" y="796925"/>
            <a:ext cx="3665538" cy="2179638"/>
            <a:chOff x="1381" y="502"/>
            <a:chExt cx="2309" cy="1373"/>
          </a:xfrm>
        </p:grpSpPr>
        <p:sp>
          <p:nvSpPr>
            <p:cNvPr id="426124" name="Text Box 140" descr="JWST Color Square"/>
            <p:cNvSpPr txBox="1">
              <a:spLocks noChangeArrowheads="1"/>
            </p:cNvSpPr>
            <p:nvPr/>
          </p:nvSpPr>
          <p:spPr bwMode="auto">
            <a:xfrm>
              <a:off x="2326" y="687"/>
              <a:ext cx="1364" cy="717"/>
            </a:xfrm>
            <a:prstGeom prst="rect">
              <a:avLst/>
            </a:prstGeom>
            <a:noFill/>
            <a:ln w="9525">
              <a:solidFill>
                <a:schemeClr val="tx1"/>
              </a:solidFill>
              <a:miter lim="800000"/>
              <a:headEnd/>
              <a:tailEnd/>
            </a:ln>
            <a:effectLst/>
          </p:spPr>
          <p:txBody>
            <a:bodyPr wrap="none">
              <a:spAutoFit/>
            </a:bodyPr>
            <a:lstStyle/>
            <a:p>
              <a:pPr algn="l"/>
              <a:r>
                <a:rPr lang="en-US" sz="1200" b="1" dirty="0"/>
                <a:t>On-Board Processing by SIs </a:t>
              </a:r>
            </a:p>
            <a:p>
              <a:pPr algn="l"/>
              <a:r>
                <a:rPr lang="en-US" sz="1200" b="1" dirty="0"/>
                <a:t>And ISIM C&amp;DH</a:t>
              </a:r>
            </a:p>
            <a:p>
              <a:pPr algn="l">
                <a:buFontTx/>
                <a:buChar char="•"/>
              </a:pPr>
              <a:r>
                <a:rPr lang="en-US" sz="1200" b="1" dirty="0"/>
                <a:t>  </a:t>
              </a:r>
              <a:r>
                <a:rPr lang="en-US" b="1" dirty="0"/>
                <a:t>Science Data </a:t>
              </a:r>
              <a:r>
                <a:rPr lang="en-US" b="1" dirty="0" err="1"/>
                <a:t>Packetization</a:t>
              </a:r>
              <a:endParaRPr lang="en-US" b="1" dirty="0"/>
            </a:p>
            <a:p>
              <a:pPr algn="l">
                <a:buFontTx/>
                <a:buChar char="•"/>
              </a:pPr>
              <a:r>
                <a:rPr lang="en-US" b="1" dirty="0"/>
                <a:t>  Averaging Frames into </a:t>
              </a:r>
              <a:r>
                <a:rPr lang="en-US" b="1" dirty="0" smtClean="0"/>
                <a:t>Groups</a:t>
              </a:r>
              <a:endParaRPr lang="en-US" b="1" dirty="0"/>
            </a:p>
            <a:p>
              <a:pPr algn="l">
                <a:buFontTx/>
                <a:buChar char="•"/>
              </a:pPr>
              <a:r>
                <a:rPr lang="en-US" b="1" dirty="0"/>
                <a:t>  FGS Imagery at 16 Hz</a:t>
              </a:r>
            </a:p>
            <a:p>
              <a:pPr algn="l">
                <a:buFontTx/>
                <a:buChar char="•"/>
              </a:pPr>
              <a:r>
                <a:rPr lang="en-US" b="1" dirty="0"/>
                <a:t>  Determination of Guide Star </a:t>
              </a:r>
              <a:r>
                <a:rPr lang="en-US" b="1" dirty="0" err="1"/>
                <a:t>Centroid</a:t>
              </a:r>
              <a:r>
                <a:rPr lang="en-US" sz="1200" b="1" dirty="0"/>
                <a:t> </a:t>
              </a:r>
            </a:p>
          </p:txBody>
        </p:sp>
        <p:cxnSp>
          <p:nvCxnSpPr>
            <p:cNvPr id="426125" name="AutoShape 141"/>
            <p:cNvCxnSpPr>
              <a:cxnSpLocks noChangeShapeType="1"/>
              <a:stCxn id="426124" idx="1"/>
              <a:endCxn id="426023" idx="4"/>
            </p:cNvCxnSpPr>
            <p:nvPr/>
          </p:nvCxnSpPr>
          <p:spPr bwMode="auto">
            <a:xfrm rot="10800000" flipV="1">
              <a:off x="1381" y="1046"/>
              <a:ext cx="945" cy="0"/>
            </a:xfrm>
            <a:prstGeom prst="bentConnector3">
              <a:avLst>
                <a:gd name="adj1" fmla="val 50000"/>
              </a:avLst>
            </a:prstGeom>
            <a:noFill/>
            <a:ln w="9525">
              <a:solidFill>
                <a:schemeClr val="tx1"/>
              </a:solidFill>
              <a:miter lim="800000"/>
              <a:headEnd/>
              <a:tailEnd type="triangle" w="med" len="med"/>
            </a:ln>
            <a:effectLst/>
          </p:spPr>
        </p:cxnSp>
        <p:sp>
          <p:nvSpPr>
            <p:cNvPr id="426126" name="Text Box 142" descr="JWST Color Square"/>
            <p:cNvSpPr txBox="1">
              <a:spLocks noChangeArrowheads="1"/>
            </p:cNvSpPr>
            <p:nvPr/>
          </p:nvSpPr>
          <p:spPr bwMode="auto">
            <a:xfrm>
              <a:off x="1480" y="502"/>
              <a:ext cx="880" cy="523"/>
            </a:xfrm>
            <a:prstGeom prst="rect">
              <a:avLst/>
            </a:prstGeom>
            <a:noFill/>
            <a:ln w="9525">
              <a:noFill/>
              <a:miter lim="800000"/>
              <a:headEnd/>
              <a:tailEnd/>
            </a:ln>
            <a:effectLst/>
          </p:spPr>
          <p:txBody>
            <a:bodyPr wrap="none">
              <a:spAutoFit/>
            </a:bodyPr>
            <a:lstStyle/>
            <a:p>
              <a:pPr algn="l">
                <a:buFontTx/>
                <a:buChar char="•"/>
              </a:pPr>
              <a:r>
                <a:rPr lang="en-US" sz="1200" b="1" dirty="0"/>
                <a:t> 229 </a:t>
              </a:r>
              <a:r>
                <a:rPr lang="en-US" sz="1200" b="1" dirty="0" err="1" smtClean="0"/>
                <a:t>Gbits</a:t>
              </a:r>
              <a:r>
                <a:rPr lang="en-US" sz="1200" b="1" dirty="0" smtClean="0"/>
                <a:t>/12 hours</a:t>
              </a:r>
              <a:endParaRPr lang="en-US" sz="1200" b="1" dirty="0"/>
            </a:p>
            <a:p>
              <a:pPr algn="l"/>
              <a:r>
                <a:rPr lang="en-US" sz="1200" b="1" dirty="0"/>
                <a:t>Science Packets</a:t>
              </a:r>
            </a:p>
            <a:p>
              <a:pPr algn="l">
                <a:buFontTx/>
                <a:buChar char="•"/>
              </a:pPr>
              <a:r>
                <a:rPr lang="en-US" sz="1200" b="1" dirty="0"/>
                <a:t> 0.4 </a:t>
              </a:r>
              <a:r>
                <a:rPr lang="en-US" sz="1200" b="1" dirty="0" err="1" smtClean="0"/>
                <a:t>Gbits</a:t>
              </a:r>
              <a:r>
                <a:rPr lang="en-US" sz="1200" b="1" dirty="0" smtClean="0"/>
                <a:t>/12 hours</a:t>
              </a:r>
              <a:endParaRPr lang="en-US" sz="1200" b="1" dirty="0"/>
            </a:p>
            <a:p>
              <a:pPr algn="l"/>
              <a:r>
                <a:rPr lang="en-US" sz="1200" b="1" dirty="0"/>
                <a:t>Guider Packets</a:t>
              </a:r>
            </a:p>
          </p:txBody>
        </p:sp>
        <p:cxnSp>
          <p:nvCxnSpPr>
            <p:cNvPr id="426127" name="AutoShape 143"/>
            <p:cNvCxnSpPr>
              <a:cxnSpLocks noChangeShapeType="1"/>
              <a:stCxn id="426124" idx="2"/>
              <a:endCxn id="426168" idx="0"/>
            </p:cNvCxnSpPr>
            <p:nvPr/>
          </p:nvCxnSpPr>
          <p:spPr bwMode="auto">
            <a:xfrm rot="5400000">
              <a:off x="2771" y="1638"/>
              <a:ext cx="471" cy="4"/>
            </a:xfrm>
            <a:prstGeom prst="bentConnector3">
              <a:avLst>
                <a:gd name="adj1" fmla="val 50000"/>
              </a:avLst>
            </a:prstGeom>
            <a:noFill/>
            <a:ln w="9525">
              <a:solidFill>
                <a:schemeClr val="tx1"/>
              </a:solidFill>
              <a:miter lim="800000"/>
              <a:headEnd/>
              <a:tailEnd type="triangle" w="med" len="med"/>
            </a:ln>
            <a:effectLst/>
          </p:spPr>
        </p:cxnSp>
        <p:sp>
          <p:nvSpPr>
            <p:cNvPr id="426128" name="Text Box 144" descr="JWST Color Square"/>
            <p:cNvSpPr txBox="1">
              <a:spLocks noChangeArrowheads="1"/>
            </p:cNvSpPr>
            <p:nvPr/>
          </p:nvSpPr>
          <p:spPr bwMode="auto">
            <a:xfrm>
              <a:off x="3017" y="1537"/>
              <a:ext cx="670" cy="173"/>
            </a:xfrm>
            <a:prstGeom prst="rect">
              <a:avLst/>
            </a:prstGeom>
            <a:noFill/>
            <a:ln w="9525">
              <a:noFill/>
              <a:miter lim="800000"/>
              <a:headEnd/>
              <a:tailEnd/>
            </a:ln>
            <a:effectLst/>
          </p:spPr>
          <p:txBody>
            <a:bodyPr wrap="none">
              <a:spAutoFit/>
            </a:bodyPr>
            <a:lstStyle/>
            <a:p>
              <a:pPr algn="l">
                <a:buFontTx/>
                <a:buChar char="•"/>
              </a:pPr>
              <a:r>
                <a:rPr lang="en-US" sz="1200" b="1"/>
                <a:t> GS Centroids</a:t>
              </a:r>
            </a:p>
          </p:txBody>
        </p:sp>
      </p:grpSp>
      <p:grpSp>
        <p:nvGrpSpPr>
          <p:cNvPr id="27" name="Group 145"/>
          <p:cNvGrpSpPr>
            <a:grpSpLocks/>
          </p:cNvGrpSpPr>
          <p:nvPr/>
        </p:nvGrpSpPr>
        <p:grpSpPr bwMode="auto">
          <a:xfrm>
            <a:off x="4830763" y="5324475"/>
            <a:ext cx="3733800" cy="1100138"/>
            <a:chOff x="3043" y="3354"/>
            <a:chExt cx="2352" cy="693"/>
          </a:xfrm>
        </p:grpSpPr>
        <p:grpSp>
          <p:nvGrpSpPr>
            <p:cNvPr id="28" name="Group 146"/>
            <p:cNvGrpSpPr>
              <a:grpSpLocks/>
            </p:cNvGrpSpPr>
            <p:nvPr/>
          </p:nvGrpSpPr>
          <p:grpSpPr bwMode="auto">
            <a:xfrm>
              <a:off x="4606" y="3624"/>
              <a:ext cx="789" cy="339"/>
              <a:chOff x="2422" y="2146"/>
              <a:chExt cx="789" cy="339"/>
            </a:xfrm>
          </p:grpSpPr>
          <p:sp>
            <p:nvSpPr>
              <p:cNvPr id="426131" name="Text Box 147" descr="JWST Color Square"/>
              <p:cNvSpPr txBox="1">
                <a:spLocks noChangeArrowheads="1"/>
              </p:cNvSpPr>
              <p:nvPr/>
            </p:nvSpPr>
            <p:spPr bwMode="auto">
              <a:xfrm>
                <a:off x="2522" y="2244"/>
                <a:ext cx="599" cy="173"/>
              </a:xfrm>
              <a:prstGeom prst="rect">
                <a:avLst/>
              </a:prstGeom>
              <a:noFill/>
              <a:ln w="9525">
                <a:noFill/>
                <a:miter lim="800000"/>
                <a:headEnd/>
                <a:tailEnd/>
              </a:ln>
              <a:effectLst/>
            </p:spPr>
            <p:txBody>
              <a:bodyPr wrap="none">
                <a:spAutoFit/>
              </a:bodyPr>
              <a:lstStyle/>
              <a:p>
                <a:pPr algn="l"/>
                <a:r>
                  <a:rPr lang="en-US" sz="1200" b="1"/>
                  <a:t>Data Archive</a:t>
                </a:r>
              </a:p>
            </p:txBody>
          </p:sp>
          <p:sp>
            <p:nvSpPr>
              <p:cNvPr id="426132" name="AutoShape 148" descr="JWST Color Square"/>
              <p:cNvSpPr>
                <a:spLocks noChangeArrowheads="1"/>
              </p:cNvSpPr>
              <p:nvPr/>
            </p:nvSpPr>
            <p:spPr bwMode="auto">
              <a:xfrm>
                <a:off x="2422" y="2146"/>
                <a:ext cx="789" cy="339"/>
              </a:xfrm>
              <a:prstGeom prst="can">
                <a:avLst>
                  <a:gd name="adj" fmla="val 25000"/>
                </a:avLst>
              </a:prstGeom>
              <a:noFill/>
              <a:ln w="9525">
                <a:solidFill>
                  <a:schemeClr val="tx1"/>
                </a:solidFill>
                <a:round/>
                <a:headEnd/>
                <a:tailEnd/>
              </a:ln>
              <a:effectLst/>
            </p:spPr>
            <p:txBody>
              <a:bodyPr wrap="none" anchor="ctr"/>
              <a:lstStyle/>
              <a:p>
                <a:endParaRPr lang="en-US"/>
              </a:p>
            </p:txBody>
          </p:sp>
        </p:grpSp>
        <p:cxnSp>
          <p:nvCxnSpPr>
            <p:cNvPr id="426133" name="AutoShape 149"/>
            <p:cNvCxnSpPr>
              <a:cxnSpLocks noChangeShapeType="1"/>
              <a:stCxn id="426135" idx="3"/>
              <a:endCxn id="426132" idx="2"/>
            </p:cNvCxnSpPr>
            <p:nvPr/>
          </p:nvCxnSpPr>
          <p:spPr bwMode="auto">
            <a:xfrm flipV="1">
              <a:off x="4152" y="3794"/>
              <a:ext cx="454" cy="1"/>
            </a:xfrm>
            <a:prstGeom prst="bentConnector3">
              <a:avLst>
                <a:gd name="adj1" fmla="val 49778"/>
              </a:avLst>
            </a:prstGeom>
            <a:noFill/>
            <a:ln w="9525">
              <a:solidFill>
                <a:schemeClr val="tx1"/>
              </a:solidFill>
              <a:miter lim="800000"/>
              <a:headEnd/>
              <a:tailEnd type="triangle" w="med" len="med"/>
            </a:ln>
            <a:effectLst/>
          </p:spPr>
        </p:cxnSp>
        <p:cxnSp>
          <p:nvCxnSpPr>
            <p:cNvPr id="426134" name="AutoShape 150"/>
            <p:cNvCxnSpPr>
              <a:cxnSpLocks noChangeShapeType="1"/>
              <a:stCxn id="426132" idx="1"/>
              <a:endCxn id="426026" idx="2"/>
            </p:cNvCxnSpPr>
            <p:nvPr/>
          </p:nvCxnSpPr>
          <p:spPr bwMode="auto">
            <a:xfrm rot="16200000">
              <a:off x="4867" y="3488"/>
              <a:ext cx="270" cy="1"/>
            </a:xfrm>
            <a:prstGeom prst="bentConnector3">
              <a:avLst>
                <a:gd name="adj1" fmla="val 50000"/>
              </a:avLst>
            </a:prstGeom>
            <a:noFill/>
            <a:ln w="9525">
              <a:solidFill>
                <a:schemeClr val="tx1"/>
              </a:solidFill>
              <a:miter lim="800000"/>
              <a:headEnd/>
              <a:tailEnd type="triangle" w="med" len="med"/>
            </a:ln>
            <a:effectLst/>
          </p:spPr>
        </p:cxnSp>
        <p:sp>
          <p:nvSpPr>
            <p:cNvPr id="426135" name="Text Box 151"/>
            <p:cNvSpPr txBox="1">
              <a:spLocks noChangeArrowheads="1"/>
            </p:cNvSpPr>
            <p:nvPr/>
          </p:nvSpPr>
          <p:spPr bwMode="auto">
            <a:xfrm>
              <a:off x="3043" y="3542"/>
              <a:ext cx="1109" cy="505"/>
            </a:xfrm>
            <a:prstGeom prst="rect">
              <a:avLst/>
            </a:prstGeom>
            <a:solidFill>
              <a:schemeClr val="bg1"/>
            </a:solidFill>
            <a:ln w="9525">
              <a:solidFill>
                <a:schemeClr val="tx1"/>
              </a:solidFill>
              <a:miter lim="800000"/>
              <a:headEnd/>
              <a:tailEnd/>
            </a:ln>
            <a:effectLst/>
          </p:spPr>
          <p:txBody>
            <a:bodyPr wrap="none">
              <a:spAutoFit/>
            </a:bodyPr>
            <a:lstStyle/>
            <a:p>
              <a:pPr algn="l"/>
              <a:r>
                <a:rPr lang="en-US" sz="1200" b="1"/>
                <a:t>Science Operation Center </a:t>
              </a:r>
            </a:p>
            <a:p>
              <a:pPr algn="l"/>
              <a:r>
                <a:rPr lang="en-US" sz="1200" b="1"/>
                <a:t>Processing</a:t>
              </a:r>
            </a:p>
            <a:p>
              <a:pPr algn="l">
                <a:buFontTx/>
                <a:buChar char="•"/>
              </a:pPr>
              <a:r>
                <a:rPr lang="en-US" sz="1200" b="1"/>
                <a:t> </a:t>
              </a:r>
              <a:r>
                <a:rPr lang="en-US" b="1"/>
                <a:t>Image Data Extraction</a:t>
              </a:r>
            </a:p>
            <a:p>
              <a:pPr algn="l">
                <a:buFontTx/>
                <a:buChar char="•"/>
              </a:pPr>
              <a:r>
                <a:rPr lang="en-US" b="1"/>
                <a:t> Decompression</a:t>
              </a:r>
            </a:p>
          </p:txBody>
        </p:sp>
        <p:sp>
          <p:nvSpPr>
            <p:cNvPr id="426136" name="Text Box 152" descr="JWST Color Square"/>
            <p:cNvSpPr txBox="1">
              <a:spLocks noChangeArrowheads="1"/>
            </p:cNvSpPr>
            <p:nvPr/>
          </p:nvSpPr>
          <p:spPr bwMode="auto">
            <a:xfrm>
              <a:off x="4174" y="3471"/>
              <a:ext cx="437" cy="288"/>
            </a:xfrm>
            <a:prstGeom prst="rect">
              <a:avLst/>
            </a:prstGeom>
            <a:noFill/>
            <a:ln w="9525">
              <a:noFill/>
              <a:miter lim="800000"/>
              <a:headEnd/>
              <a:tailEnd/>
            </a:ln>
            <a:effectLst/>
          </p:spPr>
          <p:txBody>
            <a:bodyPr wrap="none">
              <a:spAutoFit/>
            </a:bodyPr>
            <a:lstStyle/>
            <a:p>
              <a:r>
                <a:rPr lang="en-US" sz="1200" b="1"/>
                <a:t>Science </a:t>
              </a:r>
            </a:p>
            <a:p>
              <a:r>
                <a:rPr lang="en-US" sz="1200" b="1"/>
                <a:t>Data</a:t>
              </a:r>
            </a:p>
          </p:txBody>
        </p:sp>
      </p:grpSp>
      <p:grpSp>
        <p:nvGrpSpPr>
          <p:cNvPr id="29" name="Group 153"/>
          <p:cNvGrpSpPr>
            <a:grpSpLocks/>
          </p:cNvGrpSpPr>
          <p:nvPr/>
        </p:nvGrpSpPr>
        <p:grpSpPr bwMode="auto">
          <a:xfrm>
            <a:off x="152400" y="2914650"/>
            <a:ext cx="2720975" cy="2141538"/>
            <a:chOff x="96" y="1836"/>
            <a:chExt cx="1714" cy="1349"/>
          </a:xfrm>
        </p:grpSpPr>
        <p:sp>
          <p:nvSpPr>
            <p:cNvPr id="426138" name="Text Box 154" descr="JWST Color Square"/>
            <p:cNvSpPr txBox="1">
              <a:spLocks noChangeArrowheads="1"/>
            </p:cNvSpPr>
            <p:nvPr/>
          </p:nvSpPr>
          <p:spPr bwMode="auto">
            <a:xfrm>
              <a:off x="212" y="1836"/>
              <a:ext cx="1140" cy="582"/>
            </a:xfrm>
            <a:prstGeom prst="rect">
              <a:avLst/>
            </a:prstGeom>
            <a:noFill/>
            <a:ln w="9525">
              <a:solidFill>
                <a:schemeClr val="tx1"/>
              </a:solidFill>
              <a:miter lim="800000"/>
              <a:headEnd/>
              <a:tailEnd/>
            </a:ln>
            <a:effectLst/>
          </p:spPr>
          <p:txBody>
            <a:bodyPr wrap="none">
              <a:spAutoFit/>
            </a:bodyPr>
            <a:lstStyle/>
            <a:p>
              <a:pPr algn="l"/>
              <a:r>
                <a:rPr lang="en-US" sz="1200" b="1"/>
                <a:t>On-Board SCE  Processing</a:t>
              </a:r>
            </a:p>
            <a:p>
              <a:pPr algn="l">
                <a:buFontTx/>
                <a:buChar char="•"/>
              </a:pPr>
              <a:r>
                <a:rPr lang="en-US" sz="1200" b="1"/>
                <a:t> </a:t>
              </a:r>
              <a:r>
                <a:rPr lang="en-US" b="1"/>
                <a:t>CFDP PDU</a:t>
              </a:r>
            </a:p>
            <a:p>
              <a:pPr algn="l">
                <a:buFontTx/>
                <a:buChar char="•"/>
              </a:pPr>
              <a:r>
                <a:rPr lang="en-US" b="1"/>
                <a:t> CCSDS CADU</a:t>
              </a:r>
            </a:p>
            <a:p>
              <a:pPr algn="l">
                <a:buFontTx/>
                <a:buChar char="•"/>
              </a:pPr>
              <a:r>
                <a:rPr lang="en-US" b="1"/>
                <a:t> Reed-Solomon Encoding</a:t>
              </a:r>
            </a:p>
            <a:p>
              <a:pPr algn="l">
                <a:buFontTx/>
                <a:buChar char="•"/>
              </a:pPr>
              <a:r>
                <a:rPr lang="en-US" b="1"/>
                <a:t> Convolutional Encoding</a:t>
              </a:r>
            </a:p>
          </p:txBody>
        </p:sp>
        <p:grpSp>
          <p:nvGrpSpPr>
            <p:cNvPr id="30" name="Group 155"/>
            <p:cNvGrpSpPr>
              <a:grpSpLocks/>
            </p:cNvGrpSpPr>
            <p:nvPr/>
          </p:nvGrpSpPr>
          <p:grpSpPr bwMode="auto">
            <a:xfrm>
              <a:off x="781" y="2419"/>
              <a:ext cx="526" cy="238"/>
              <a:chOff x="551" y="2411"/>
              <a:chExt cx="876" cy="238"/>
            </a:xfrm>
          </p:grpSpPr>
          <p:sp>
            <p:nvSpPr>
              <p:cNvPr id="426140" name="Freeform 156"/>
              <p:cNvSpPr>
                <a:spLocks/>
              </p:cNvSpPr>
              <p:nvPr/>
            </p:nvSpPr>
            <p:spPr bwMode="auto">
              <a:xfrm>
                <a:off x="551" y="2411"/>
                <a:ext cx="876" cy="93"/>
              </a:xfrm>
              <a:custGeom>
                <a:avLst/>
                <a:gdLst/>
                <a:ahLst/>
                <a:cxnLst>
                  <a:cxn ang="0">
                    <a:pos x="0" y="91"/>
                  </a:cxn>
                  <a:cxn ang="0">
                    <a:pos x="49" y="69"/>
                  </a:cxn>
                  <a:cxn ang="0">
                    <a:pos x="138" y="40"/>
                  </a:cxn>
                  <a:cxn ang="0">
                    <a:pos x="204" y="25"/>
                  </a:cxn>
                  <a:cxn ang="0">
                    <a:pos x="264" y="12"/>
                  </a:cxn>
                  <a:cxn ang="0">
                    <a:pos x="316" y="6"/>
                  </a:cxn>
                  <a:cxn ang="0">
                    <a:pos x="390" y="0"/>
                  </a:cxn>
                  <a:cxn ang="0">
                    <a:pos x="492" y="0"/>
                  </a:cxn>
                  <a:cxn ang="0">
                    <a:pos x="577" y="9"/>
                  </a:cxn>
                  <a:cxn ang="0">
                    <a:pos x="679" y="27"/>
                  </a:cxn>
                  <a:cxn ang="0">
                    <a:pos x="745" y="45"/>
                  </a:cxn>
                  <a:cxn ang="0">
                    <a:pos x="816" y="67"/>
                  </a:cxn>
                  <a:cxn ang="0">
                    <a:pos x="876" y="93"/>
                  </a:cxn>
                  <a:cxn ang="0">
                    <a:pos x="0" y="91"/>
                  </a:cxn>
                </a:cxnLst>
                <a:rect l="0" t="0" r="r" b="b"/>
                <a:pathLst>
                  <a:path w="876" h="93">
                    <a:moveTo>
                      <a:pt x="0" y="91"/>
                    </a:moveTo>
                    <a:lnTo>
                      <a:pt x="49" y="69"/>
                    </a:lnTo>
                    <a:lnTo>
                      <a:pt x="138" y="40"/>
                    </a:lnTo>
                    <a:lnTo>
                      <a:pt x="204" y="25"/>
                    </a:lnTo>
                    <a:lnTo>
                      <a:pt x="264" y="12"/>
                    </a:lnTo>
                    <a:lnTo>
                      <a:pt x="316" y="6"/>
                    </a:lnTo>
                    <a:lnTo>
                      <a:pt x="390" y="0"/>
                    </a:lnTo>
                    <a:lnTo>
                      <a:pt x="492" y="0"/>
                    </a:lnTo>
                    <a:lnTo>
                      <a:pt x="577" y="9"/>
                    </a:lnTo>
                    <a:lnTo>
                      <a:pt x="679" y="27"/>
                    </a:lnTo>
                    <a:lnTo>
                      <a:pt x="745" y="45"/>
                    </a:lnTo>
                    <a:lnTo>
                      <a:pt x="816" y="67"/>
                    </a:lnTo>
                    <a:lnTo>
                      <a:pt x="876" y="93"/>
                    </a:lnTo>
                    <a:lnTo>
                      <a:pt x="0" y="91"/>
                    </a:lnTo>
                    <a:close/>
                  </a:path>
                </a:pathLst>
              </a:custGeom>
              <a:solidFill>
                <a:schemeClr val="bg2"/>
              </a:solidFill>
              <a:ln w="9525" cap="flat" cmpd="sng">
                <a:solidFill>
                  <a:schemeClr val="tx1"/>
                </a:solidFill>
                <a:prstDash val="solid"/>
                <a:round/>
                <a:headEnd/>
                <a:tailEnd/>
              </a:ln>
              <a:effectLst/>
            </p:spPr>
            <p:txBody>
              <a:bodyPr wrap="none" anchor="ctr"/>
              <a:lstStyle/>
              <a:p>
                <a:endParaRPr lang="en-US"/>
              </a:p>
            </p:txBody>
          </p:sp>
          <p:sp>
            <p:nvSpPr>
              <p:cNvPr id="426141" name="Rectangle 157"/>
              <p:cNvSpPr>
                <a:spLocks noChangeArrowheads="1"/>
              </p:cNvSpPr>
              <p:nvPr/>
            </p:nvSpPr>
            <p:spPr bwMode="auto">
              <a:xfrm>
                <a:off x="942" y="2618"/>
                <a:ext cx="94" cy="31"/>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426142" name="Line 158"/>
              <p:cNvSpPr>
                <a:spLocks noChangeShapeType="1"/>
              </p:cNvSpPr>
              <p:nvPr/>
            </p:nvSpPr>
            <p:spPr bwMode="auto">
              <a:xfrm>
                <a:off x="989" y="2500"/>
                <a:ext cx="0" cy="116"/>
              </a:xfrm>
              <a:prstGeom prst="line">
                <a:avLst/>
              </a:prstGeom>
              <a:noFill/>
              <a:ln w="9525">
                <a:solidFill>
                  <a:schemeClr val="tx1"/>
                </a:solidFill>
                <a:round/>
                <a:headEnd/>
                <a:tailEnd/>
              </a:ln>
              <a:effectLst/>
            </p:spPr>
            <p:txBody>
              <a:bodyPr wrap="none" anchor="ctr"/>
              <a:lstStyle/>
              <a:p>
                <a:endParaRPr lang="en-US"/>
              </a:p>
            </p:txBody>
          </p:sp>
        </p:grpSp>
        <p:sp>
          <p:nvSpPr>
            <p:cNvPr id="426143" name="Freeform 159"/>
            <p:cNvSpPr>
              <a:spLocks noChangeAspect="1"/>
            </p:cNvSpPr>
            <p:nvPr/>
          </p:nvSpPr>
          <p:spPr bwMode="auto">
            <a:xfrm flipH="1">
              <a:off x="979" y="2737"/>
              <a:ext cx="96" cy="446"/>
            </a:xfrm>
            <a:custGeom>
              <a:avLst/>
              <a:gdLst/>
              <a:ahLst/>
              <a:cxnLst>
                <a:cxn ang="0">
                  <a:pos x="0" y="0"/>
                </a:cxn>
                <a:cxn ang="0">
                  <a:pos x="2" y="157"/>
                </a:cxn>
                <a:cxn ang="0">
                  <a:pos x="73" y="55"/>
                </a:cxn>
                <a:cxn ang="0">
                  <a:pos x="72" y="288"/>
                </a:cxn>
              </a:cxnLst>
              <a:rect l="0" t="0" r="r" b="b"/>
              <a:pathLst>
                <a:path w="73" h="288">
                  <a:moveTo>
                    <a:pt x="0" y="0"/>
                  </a:moveTo>
                  <a:lnTo>
                    <a:pt x="2" y="157"/>
                  </a:lnTo>
                  <a:lnTo>
                    <a:pt x="73" y="55"/>
                  </a:lnTo>
                  <a:lnTo>
                    <a:pt x="72" y="288"/>
                  </a:lnTo>
                </a:path>
              </a:pathLst>
            </a:custGeom>
            <a:noFill/>
            <a:ln w="28575" cap="flat" cmpd="sng">
              <a:solidFill>
                <a:schemeClr val="accent2"/>
              </a:solidFill>
              <a:prstDash val="solid"/>
              <a:round/>
              <a:headEnd type="none" w="med" len="med"/>
              <a:tailEnd type="triangle" w="med" len="med"/>
            </a:ln>
            <a:effectLst/>
          </p:spPr>
          <p:txBody>
            <a:bodyPr wrap="none" anchor="ctr"/>
            <a:lstStyle/>
            <a:p>
              <a:endParaRPr lang="en-US"/>
            </a:p>
          </p:txBody>
        </p:sp>
        <p:sp>
          <p:nvSpPr>
            <p:cNvPr id="426144" name="Text Box 160" descr="JWST Color Square"/>
            <p:cNvSpPr txBox="1">
              <a:spLocks noChangeArrowheads="1"/>
            </p:cNvSpPr>
            <p:nvPr/>
          </p:nvSpPr>
          <p:spPr bwMode="auto">
            <a:xfrm>
              <a:off x="1106" y="2762"/>
              <a:ext cx="704" cy="288"/>
            </a:xfrm>
            <a:prstGeom prst="rect">
              <a:avLst/>
            </a:prstGeom>
            <a:noFill/>
            <a:ln w="9525">
              <a:noFill/>
              <a:miter lim="800000"/>
              <a:headEnd/>
              <a:tailEnd/>
            </a:ln>
            <a:effectLst/>
          </p:spPr>
          <p:txBody>
            <a:bodyPr>
              <a:spAutoFit/>
            </a:bodyPr>
            <a:lstStyle/>
            <a:p>
              <a:pPr algn="l">
                <a:buFontTx/>
                <a:buChar char="•"/>
              </a:pPr>
              <a:r>
                <a:rPr lang="en-US" sz="1200" b="1" dirty="0"/>
                <a:t> 28 Mbps Ka Band Downlink</a:t>
              </a:r>
            </a:p>
          </p:txBody>
        </p:sp>
        <p:grpSp>
          <p:nvGrpSpPr>
            <p:cNvPr id="31" name="Group 161"/>
            <p:cNvGrpSpPr>
              <a:grpSpLocks/>
            </p:cNvGrpSpPr>
            <p:nvPr/>
          </p:nvGrpSpPr>
          <p:grpSpPr bwMode="auto">
            <a:xfrm>
              <a:off x="531" y="2466"/>
              <a:ext cx="209" cy="91"/>
              <a:chOff x="2780" y="2587"/>
              <a:chExt cx="209" cy="91"/>
            </a:xfrm>
          </p:grpSpPr>
          <p:sp>
            <p:nvSpPr>
              <p:cNvPr id="426146" name="Rectangle 162"/>
              <p:cNvSpPr>
                <a:spLocks noChangeArrowheads="1"/>
              </p:cNvSpPr>
              <p:nvPr/>
            </p:nvSpPr>
            <p:spPr bwMode="auto">
              <a:xfrm>
                <a:off x="2780" y="2587"/>
                <a:ext cx="209" cy="56"/>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426147" name="Line 163"/>
              <p:cNvSpPr>
                <a:spLocks noChangeShapeType="1"/>
              </p:cNvSpPr>
              <p:nvPr/>
            </p:nvSpPr>
            <p:spPr bwMode="auto">
              <a:xfrm>
                <a:off x="2858" y="2678"/>
                <a:ext cx="54" cy="0"/>
              </a:xfrm>
              <a:prstGeom prst="line">
                <a:avLst/>
              </a:prstGeom>
              <a:noFill/>
              <a:ln w="9525">
                <a:solidFill>
                  <a:schemeClr val="tx1"/>
                </a:solidFill>
                <a:round/>
                <a:headEnd/>
                <a:tailEnd/>
              </a:ln>
              <a:effectLst/>
            </p:spPr>
            <p:txBody>
              <a:bodyPr/>
              <a:lstStyle/>
              <a:p>
                <a:endParaRPr lang="en-US"/>
              </a:p>
            </p:txBody>
          </p:sp>
          <p:sp>
            <p:nvSpPr>
              <p:cNvPr id="426148" name="Line 164"/>
              <p:cNvSpPr>
                <a:spLocks noChangeShapeType="1"/>
              </p:cNvSpPr>
              <p:nvPr/>
            </p:nvSpPr>
            <p:spPr bwMode="auto">
              <a:xfrm>
                <a:off x="2885" y="2643"/>
                <a:ext cx="0" cy="35"/>
              </a:xfrm>
              <a:prstGeom prst="line">
                <a:avLst/>
              </a:prstGeom>
              <a:noFill/>
              <a:ln w="9525">
                <a:solidFill>
                  <a:schemeClr val="tx1"/>
                </a:solidFill>
                <a:round/>
                <a:headEnd/>
                <a:tailEnd/>
              </a:ln>
              <a:effectLst/>
            </p:spPr>
            <p:txBody>
              <a:bodyPr/>
              <a:lstStyle/>
              <a:p>
                <a:endParaRPr lang="en-US"/>
              </a:p>
            </p:txBody>
          </p:sp>
        </p:grpSp>
        <p:sp>
          <p:nvSpPr>
            <p:cNvPr id="426149" name="Line 165"/>
            <p:cNvSpPr>
              <a:spLocks noChangeShapeType="1"/>
            </p:cNvSpPr>
            <p:nvPr/>
          </p:nvSpPr>
          <p:spPr bwMode="auto">
            <a:xfrm flipV="1">
              <a:off x="636" y="2417"/>
              <a:ext cx="0" cy="48"/>
            </a:xfrm>
            <a:prstGeom prst="line">
              <a:avLst/>
            </a:prstGeom>
            <a:noFill/>
            <a:ln w="9525">
              <a:solidFill>
                <a:schemeClr val="tx1"/>
              </a:solidFill>
              <a:round/>
              <a:headEnd/>
              <a:tailEnd/>
            </a:ln>
            <a:effectLst/>
          </p:spPr>
          <p:txBody>
            <a:bodyPr/>
            <a:lstStyle/>
            <a:p>
              <a:endParaRPr lang="en-US"/>
            </a:p>
          </p:txBody>
        </p:sp>
        <p:sp>
          <p:nvSpPr>
            <p:cNvPr id="426150" name="Freeform 166"/>
            <p:cNvSpPr>
              <a:spLocks noChangeAspect="1"/>
            </p:cNvSpPr>
            <p:nvPr/>
          </p:nvSpPr>
          <p:spPr bwMode="auto">
            <a:xfrm>
              <a:off x="675" y="2739"/>
              <a:ext cx="96" cy="446"/>
            </a:xfrm>
            <a:custGeom>
              <a:avLst/>
              <a:gdLst/>
              <a:ahLst/>
              <a:cxnLst>
                <a:cxn ang="0">
                  <a:pos x="0" y="0"/>
                </a:cxn>
                <a:cxn ang="0">
                  <a:pos x="2" y="157"/>
                </a:cxn>
                <a:cxn ang="0">
                  <a:pos x="73" y="55"/>
                </a:cxn>
                <a:cxn ang="0">
                  <a:pos x="72" y="288"/>
                </a:cxn>
              </a:cxnLst>
              <a:rect l="0" t="0" r="r" b="b"/>
              <a:pathLst>
                <a:path w="73" h="288">
                  <a:moveTo>
                    <a:pt x="0" y="0"/>
                  </a:moveTo>
                  <a:lnTo>
                    <a:pt x="2" y="157"/>
                  </a:lnTo>
                  <a:lnTo>
                    <a:pt x="73" y="55"/>
                  </a:lnTo>
                  <a:lnTo>
                    <a:pt x="72" y="288"/>
                  </a:lnTo>
                </a:path>
              </a:pathLst>
            </a:custGeom>
            <a:noFill/>
            <a:ln w="28575" cap="flat" cmpd="sng">
              <a:solidFill>
                <a:schemeClr val="accent2"/>
              </a:solidFill>
              <a:prstDash val="solid"/>
              <a:round/>
              <a:headEnd type="none" w="med" len="med"/>
              <a:tailEnd type="triangle" w="med" len="med"/>
            </a:ln>
            <a:effectLst/>
          </p:spPr>
          <p:txBody>
            <a:bodyPr wrap="none" anchor="ctr"/>
            <a:lstStyle/>
            <a:p>
              <a:endParaRPr lang="en-US"/>
            </a:p>
          </p:txBody>
        </p:sp>
        <p:sp>
          <p:nvSpPr>
            <p:cNvPr id="426151" name="Text Box 167" descr="JWST Color Square"/>
            <p:cNvSpPr txBox="1">
              <a:spLocks noChangeArrowheads="1"/>
            </p:cNvSpPr>
            <p:nvPr/>
          </p:nvSpPr>
          <p:spPr bwMode="auto">
            <a:xfrm>
              <a:off x="96" y="2740"/>
              <a:ext cx="585" cy="403"/>
            </a:xfrm>
            <a:prstGeom prst="rect">
              <a:avLst/>
            </a:prstGeom>
            <a:noFill/>
            <a:ln w="9525">
              <a:noFill/>
              <a:miter lim="800000"/>
              <a:headEnd/>
              <a:tailEnd/>
            </a:ln>
            <a:effectLst/>
          </p:spPr>
          <p:txBody>
            <a:bodyPr>
              <a:spAutoFit/>
            </a:bodyPr>
            <a:lstStyle/>
            <a:p>
              <a:pPr algn="r">
                <a:buFontTx/>
                <a:buChar char="•"/>
              </a:pPr>
              <a:r>
                <a:rPr lang="en-US" sz="1200" b="1"/>
                <a:t> 40 Kbps S Band Downlink</a:t>
              </a:r>
            </a:p>
          </p:txBody>
        </p:sp>
      </p:grpSp>
      <p:grpSp>
        <p:nvGrpSpPr>
          <p:cNvPr id="426050" name="Group 168"/>
          <p:cNvGrpSpPr>
            <a:grpSpLocks/>
          </p:cNvGrpSpPr>
          <p:nvPr/>
        </p:nvGrpSpPr>
        <p:grpSpPr bwMode="auto">
          <a:xfrm>
            <a:off x="2146300" y="2047875"/>
            <a:ext cx="5108575" cy="2320925"/>
            <a:chOff x="1352" y="1290"/>
            <a:chExt cx="3218" cy="1462"/>
          </a:xfrm>
        </p:grpSpPr>
        <p:sp>
          <p:nvSpPr>
            <p:cNvPr id="426153" name="Oval 169"/>
            <p:cNvSpPr>
              <a:spLocks noChangeAspect="1" noChangeArrowheads="1"/>
            </p:cNvSpPr>
            <p:nvPr/>
          </p:nvSpPr>
          <p:spPr bwMode="auto">
            <a:xfrm>
              <a:off x="2094" y="1910"/>
              <a:ext cx="6" cy="6"/>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426154" name="AutoShape 170"/>
            <p:cNvCxnSpPr>
              <a:cxnSpLocks noChangeShapeType="1"/>
              <a:stCxn id="426168" idx="1"/>
              <a:endCxn id="426138" idx="3"/>
            </p:cNvCxnSpPr>
            <p:nvPr/>
          </p:nvCxnSpPr>
          <p:spPr bwMode="auto">
            <a:xfrm rot="10800000">
              <a:off x="1352" y="2127"/>
              <a:ext cx="961" cy="1"/>
            </a:xfrm>
            <a:prstGeom prst="bentConnector3">
              <a:avLst>
                <a:gd name="adj1" fmla="val 49949"/>
              </a:avLst>
            </a:prstGeom>
            <a:noFill/>
            <a:ln w="9525">
              <a:solidFill>
                <a:schemeClr val="tx1"/>
              </a:solidFill>
              <a:miter lim="800000"/>
              <a:headEnd/>
              <a:tailEnd type="triangle" w="med" len="med"/>
            </a:ln>
            <a:effectLst/>
          </p:spPr>
        </p:cxnSp>
        <p:sp>
          <p:nvSpPr>
            <p:cNvPr id="426155" name="Text Box 171" descr="JWST Color Square"/>
            <p:cNvSpPr txBox="1">
              <a:spLocks noChangeArrowheads="1"/>
            </p:cNvSpPr>
            <p:nvPr/>
          </p:nvSpPr>
          <p:spPr bwMode="auto">
            <a:xfrm>
              <a:off x="1465" y="2120"/>
              <a:ext cx="695" cy="288"/>
            </a:xfrm>
            <a:prstGeom prst="rect">
              <a:avLst/>
            </a:prstGeom>
            <a:noFill/>
            <a:ln w="9525">
              <a:noFill/>
              <a:miter lim="800000"/>
              <a:headEnd/>
              <a:tailEnd/>
            </a:ln>
            <a:effectLst/>
          </p:spPr>
          <p:txBody>
            <a:bodyPr wrap="none">
              <a:spAutoFit/>
            </a:bodyPr>
            <a:lstStyle/>
            <a:p>
              <a:pPr algn="l">
                <a:buFontTx/>
                <a:buChar char="•"/>
              </a:pPr>
              <a:r>
                <a:rPr lang="en-US" sz="1200" b="1"/>
                <a:t> 40 kbps Real </a:t>
              </a:r>
            </a:p>
            <a:p>
              <a:pPr algn="l"/>
              <a:r>
                <a:rPr lang="en-US" sz="1200" b="1"/>
                <a:t>Time Telemetry</a:t>
              </a:r>
            </a:p>
          </p:txBody>
        </p:sp>
        <p:cxnSp>
          <p:nvCxnSpPr>
            <p:cNvPr id="426156" name="AutoShape 172"/>
            <p:cNvCxnSpPr>
              <a:cxnSpLocks noChangeShapeType="1"/>
              <a:stCxn id="426153" idx="0"/>
            </p:cNvCxnSpPr>
            <p:nvPr/>
          </p:nvCxnSpPr>
          <p:spPr bwMode="auto">
            <a:xfrm rot="5400000" flipH="1">
              <a:off x="1429" y="1241"/>
              <a:ext cx="620" cy="717"/>
            </a:xfrm>
            <a:prstGeom prst="bentConnector2">
              <a:avLst/>
            </a:prstGeom>
            <a:noFill/>
            <a:ln w="9525">
              <a:solidFill>
                <a:schemeClr val="tx1"/>
              </a:solidFill>
              <a:miter lim="800000"/>
              <a:headEnd/>
              <a:tailEnd type="triangle" w="med" len="med"/>
            </a:ln>
            <a:effectLst/>
          </p:spPr>
        </p:cxnSp>
        <p:sp>
          <p:nvSpPr>
            <p:cNvPr id="426157" name="Rectangle 173"/>
            <p:cNvSpPr>
              <a:spLocks noChangeArrowheads="1"/>
            </p:cNvSpPr>
            <p:nvPr/>
          </p:nvSpPr>
          <p:spPr bwMode="auto">
            <a:xfrm>
              <a:off x="4340" y="1926"/>
              <a:ext cx="110" cy="102"/>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26158" name="Rectangle 174"/>
            <p:cNvSpPr>
              <a:spLocks noChangeArrowheads="1"/>
            </p:cNvSpPr>
            <p:nvPr/>
          </p:nvSpPr>
          <p:spPr bwMode="auto">
            <a:xfrm>
              <a:off x="4340" y="2260"/>
              <a:ext cx="110" cy="102"/>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26159" name="Rectangle 175"/>
            <p:cNvSpPr>
              <a:spLocks noChangeArrowheads="1"/>
            </p:cNvSpPr>
            <p:nvPr/>
          </p:nvSpPr>
          <p:spPr bwMode="auto">
            <a:xfrm>
              <a:off x="4097" y="2261"/>
              <a:ext cx="110" cy="102"/>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26160" name="Rectangle 176"/>
            <p:cNvSpPr>
              <a:spLocks noChangeArrowheads="1"/>
            </p:cNvSpPr>
            <p:nvPr/>
          </p:nvSpPr>
          <p:spPr bwMode="auto">
            <a:xfrm>
              <a:off x="4099" y="1926"/>
              <a:ext cx="110" cy="102"/>
            </a:xfrm>
            <a:prstGeom prst="rect">
              <a:avLst/>
            </a:prstGeom>
            <a:solidFill>
              <a:schemeClr val="bg1"/>
            </a:solidFill>
            <a:ln w="9525">
              <a:solidFill>
                <a:schemeClr val="tx1"/>
              </a:solidFill>
              <a:miter lim="800000"/>
              <a:headEnd/>
              <a:tailEnd/>
            </a:ln>
            <a:effectLst/>
          </p:spPr>
          <p:txBody>
            <a:bodyPr wrap="none" anchor="ctr"/>
            <a:lstStyle/>
            <a:p>
              <a:endParaRPr lang="en-US"/>
            </a:p>
          </p:txBody>
        </p:sp>
        <p:cxnSp>
          <p:nvCxnSpPr>
            <p:cNvPr id="426161" name="AutoShape 177"/>
            <p:cNvCxnSpPr>
              <a:cxnSpLocks noChangeShapeType="1"/>
              <a:stCxn id="426157" idx="2"/>
              <a:endCxn id="426168" idx="3"/>
            </p:cNvCxnSpPr>
            <p:nvPr/>
          </p:nvCxnSpPr>
          <p:spPr bwMode="auto">
            <a:xfrm rot="5400000">
              <a:off x="3995" y="1728"/>
              <a:ext cx="100" cy="700"/>
            </a:xfrm>
            <a:prstGeom prst="bentConnector2">
              <a:avLst/>
            </a:prstGeom>
            <a:noFill/>
            <a:ln w="9525">
              <a:solidFill>
                <a:schemeClr val="tx1"/>
              </a:solidFill>
              <a:miter lim="800000"/>
              <a:headEnd/>
              <a:tailEnd type="triangle" w="med" len="med"/>
            </a:ln>
            <a:effectLst/>
          </p:spPr>
        </p:cxnSp>
        <p:cxnSp>
          <p:nvCxnSpPr>
            <p:cNvPr id="426162" name="AutoShape 178"/>
            <p:cNvCxnSpPr>
              <a:cxnSpLocks noChangeShapeType="1"/>
              <a:stCxn id="426158" idx="0"/>
              <a:endCxn id="426168" idx="3"/>
            </p:cNvCxnSpPr>
            <p:nvPr/>
          </p:nvCxnSpPr>
          <p:spPr bwMode="auto">
            <a:xfrm rot="5400000" flipH="1">
              <a:off x="3979" y="1844"/>
              <a:ext cx="132" cy="700"/>
            </a:xfrm>
            <a:prstGeom prst="bentConnector2">
              <a:avLst/>
            </a:prstGeom>
            <a:noFill/>
            <a:ln w="9525">
              <a:solidFill>
                <a:schemeClr val="tx1"/>
              </a:solidFill>
              <a:miter lim="800000"/>
              <a:headEnd/>
              <a:tailEnd type="triangle" w="med" len="med"/>
            </a:ln>
            <a:effectLst/>
          </p:spPr>
        </p:cxnSp>
        <p:cxnSp>
          <p:nvCxnSpPr>
            <p:cNvPr id="426163" name="AutoShape 179"/>
            <p:cNvCxnSpPr>
              <a:cxnSpLocks noChangeShapeType="1"/>
              <a:stCxn id="426159" idx="0"/>
              <a:endCxn id="426168" idx="3"/>
            </p:cNvCxnSpPr>
            <p:nvPr/>
          </p:nvCxnSpPr>
          <p:spPr bwMode="auto">
            <a:xfrm rot="5400000" flipH="1">
              <a:off x="3857" y="1966"/>
              <a:ext cx="133" cy="457"/>
            </a:xfrm>
            <a:prstGeom prst="bentConnector2">
              <a:avLst/>
            </a:prstGeom>
            <a:noFill/>
            <a:ln w="9525">
              <a:solidFill>
                <a:schemeClr val="tx1"/>
              </a:solidFill>
              <a:miter lim="800000"/>
              <a:headEnd/>
              <a:tailEnd type="triangle" w="med" len="med"/>
            </a:ln>
            <a:effectLst/>
          </p:spPr>
        </p:cxnSp>
        <p:cxnSp>
          <p:nvCxnSpPr>
            <p:cNvPr id="426164" name="AutoShape 180"/>
            <p:cNvCxnSpPr>
              <a:cxnSpLocks noChangeShapeType="1"/>
              <a:stCxn id="426160" idx="2"/>
              <a:endCxn id="426168" idx="3"/>
            </p:cNvCxnSpPr>
            <p:nvPr/>
          </p:nvCxnSpPr>
          <p:spPr bwMode="auto">
            <a:xfrm rot="5400000">
              <a:off x="3875" y="1848"/>
              <a:ext cx="100" cy="459"/>
            </a:xfrm>
            <a:prstGeom prst="bentConnector2">
              <a:avLst/>
            </a:prstGeom>
            <a:noFill/>
            <a:ln w="9525">
              <a:solidFill>
                <a:schemeClr val="tx1"/>
              </a:solidFill>
              <a:miter lim="800000"/>
              <a:headEnd/>
              <a:tailEnd type="triangle" w="med" len="med"/>
            </a:ln>
            <a:effectLst/>
          </p:spPr>
        </p:cxnSp>
        <p:sp>
          <p:nvSpPr>
            <p:cNvPr id="426165" name="Text Box 181" descr="JWST Color Square"/>
            <p:cNvSpPr txBox="1">
              <a:spLocks noChangeArrowheads="1"/>
            </p:cNvSpPr>
            <p:nvPr/>
          </p:nvSpPr>
          <p:spPr bwMode="auto">
            <a:xfrm>
              <a:off x="3967" y="2349"/>
              <a:ext cx="603" cy="403"/>
            </a:xfrm>
            <a:prstGeom prst="rect">
              <a:avLst/>
            </a:prstGeom>
            <a:noFill/>
            <a:ln w="9525">
              <a:noFill/>
              <a:miter lim="800000"/>
              <a:headEnd/>
              <a:tailEnd/>
            </a:ln>
            <a:effectLst/>
          </p:spPr>
          <p:txBody>
            <a:bodyPr wrap="none">
              <a:spAutoFit/>
            </a:bodyPr>
            <a:lstStyle/>
            <a:p>
              <a:r>
                <a:rPr lang="en-US" sz="1200" b="1"/>
                <a:t>Observatory </a:t>
              </a:r>
            </a:p>
            <a:p>
              <a:r>
                <a:rPr lang="en-US" sz="1200" b="1"/>
                <a:t>Telemetry</a:t>
              </a:r>
            </a:p>
            <a:p>
              <a:r>
                <a:rPr lang="en-US" sz="1200" b="1"/>
                <a:t>Sensors</a:t>
              </a:r>
            </a:p>
          </p:txBody>
        </p:sp>
        <p:sp>
          <p:nvSpPr>
            <p:cNvPr id="426166" name="Text Box 182" descr="JWST Color Square"/>
            <p:cNvSpPr txBox="1">
              <a:spLocks noChangeArrowheads="1"/>
            </p:cNvSpPr>
            <p:nvPr/>
          </p:nvSpPr>
          <p:spPr bwMode="auto">
            <a:xfrm>
              <a:off x="1389" y="1380"/>
              <a:ext cx="657" cy="518"/>
            </a:xfrm>
            <a:prstGeom prst="rect">
              <a:avLst/>
            </a:prstGeom>
            <a:noFill/>
            <a:ln w="9525">
              <a:noFill/>
              <a:miter lim="800000"/>
              <a:headEnd/>
              <a:tailEnd/>
            </a:ln>
            <a:effectLst/>
          </p:spPr>
          <p:txBody>
            <a:bodyPr wrap="none">
              <a:spAutoFit/>
            </a:bodyPr>
            <a:lstStyle/>
            <a:p>
              <a:pPr algn="l">
                <a:buFontTx/>
                <a:buChar char="•"/>
              </a:pPr>
              <a:r>
                <a:rPr lang="en-US" sz="1200" b="1"/>
                <a:t> 6.3 Gbits/day</a:t>
              </a:r>
            </a:p>
            <a:p>
              <a:pPr algn="l"/>
              <a:r>
                <a:rPr lang="en-US" sz="1200" b="1"/>
                <a:t>Tlm and 0.2 </a:t>
              </a:r>
            </a:p>
            <a:p>
              <a:pPr algn="l"/>
              <a:r>
                <a:rPr lang="en-US" sz="1200" b="1"/>
                <a:t>Gbits/day</a:t>
              </a:r>
            </a:p>
            <a:p>
              <a:pPr algn="l"/>
              <a:r>
                <a:rPr lang="en-US" sz="1200" b="1"/>
                <a:t>Critical Tlm</a:t>
              </a:r>
            </a:p>
          </p:txBody>
        </p:sp>
        <p:cxnSp>
          <p:nvCxnSpPr>
            <p:cNvPr id="426167" name="AutoShape 183"/>
            <p:cNvCxnSpPr>
              <a:cxnSpLocks noChangeShapeType="1"/>
              <a:stCxn id="426153" idx="6"/>
              <a:endCxn id="426169" idx="2"/>
            </p:cNvCxnSpPr>
            <p:nvPr/>
          </p:nvCxnSpPr>
          <p:spPr bwMode="auto">
            <a:xfrm>
              <a:off x="2100" y="1913"/>
              <a:ext cx="209" cy="0"/>
            </a:xfrm>
            <a:prstGeom prst="straightConnector1">
              <a:avLst/>
            </a:prstGeom>
            <a:noFill/>
            <a:ln w="9525">
              <a:solidFill>
                <a:schemeClr val="tx1"/>
              </a:solidFill>
              <a:round/>
              <a:headEnd/>
              <a:tailEnd/>
            </a:ln>
            <a:effectLst/>
          </p:spPr>
        </p:cxnSp>
        <p:sp>
          <p:nvSpPr>
            <p:cNvPr id="426168" name="Text Box 184"/>
            <p:cNvSpPr txBox="1">
              <a:spLocks noChangeArrowheads="1"/>
            </p:cNvSpPr>
            <p:nvPr/>
          </p:nvSpPr>
          <p:spPr bwMode="auto">
            <a:xfrm>
              <a:off x="2313" y="1875"/>
              <a:ext cx="1382" cy="505"/>
            </a:xfrm>
            <a:prstGeom prst="rect">
              <a:avLst/>
            </a:prstGeom>
            <a:solidFill>
              <a:schemeClr val="bg1"/>
            </a:solidFill>
            <a:ln w="9525">
              <a:solidFill>
                <a:schemeClr val="tx1"/>
              </a:solidFill>
              <a:miter lim="800000"/>
              <a:headEnd/>
              <a:tailEnd/>
            </a:ln>
            <a:effectLst/>
          </p:spPr>
          <p:txBody>
            <a:bodyPr wrap="none">
              <a:spAutoFit/>
            </a:bodyPr>
            <a:lstStyle/>
            <a:p>
              <a:pPr algn="l"/>
              <a:r>
                <a:rPr lang="en-US" sz="1200" b="1"/>
                <a:t>On-Board Telemetry Processing</a:t>
              </a:r>
            </a:p>
            <a:p>
              <a:pPr algn="l"/>
              <a:r>
                <a:rPr lang="en-US" sz="1200" b="1"/>
                <a:t>By SCE</a:t>
              </a:r>
            </a:p>
            <a:p>
              <a:pPr algn="l">
                <a:buFontTx/>
                <a:buChar char="•"/>
              </a:pPr>
              <a:r>
                <a:rPr lang="en-US" sz="1200" b="1"/>
                <a:t> </a:t>
              </a:r>
              <a:r>
                <a:rPr lang="en-US" b="1"/>
                <a:t>Telemetry Collection and Packetization</a:t>
              </a:r>
            </a:p>
            <a:p>
              <a:pPr algn="l">
                <a:buFontTx/>
                <a:buChar char="•"/>
              </a:pPr>
              <a:r>
                <a:rPr lang="en-US" b="1"/>
                <a:t> Real-Time Routing</a:t>
              </a:r>
            </a:p>
          </p:txBody>
        </p:sp>
        <p:sp>
          <p:nvSpPr>
            <p:cNvPr id="426169" name="Oval 185"/>
            <p:cNvSpPr>
              <a:spLocks noChangeAspect="1" noChangeArrowheads="1"/>
            </p:cNvSpPr>
            <p:nvPr/>
          </p:nvSpPr>
          <p:spPr bwMode="auto">
            <a:xfrm>
              <a:off x="2309" y="1910"/>
              <a:ext cx="6" cy="6"/>
            </a:xfrm>
            <a:prstGeom prst="ellipse">
              <a:avLst/>
            </a:prstGeom>
            <a:solidFill>
              <a:schemeClr val="tx1"/>
            </a:solidFill>
            <a:ln w="9525">
              <a:solidFill>
                <a:schemeClr val="tx1"/>
              </a:solidFill>
              <a:round/>
              <a:headEnd/>
              <a:tailEnd/>
            </a:ln>
            <a:effectLst/>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971550" y="130175"/>
            <a:ext cx="7988300" cy="442913"/>
          </a:xfrm>
        </p:spPr>
        <p:txBody>
          <a:bodyPr/>
          <a:lstStyle/>
          <a:p>
            <a:r>
              <a:rPr lang="en-US" sz="2000"/>
              <a:t>JWST System Architecture</a:t>
            </a:r>
          </a:p>
        </p:txBody>
      </p:sp>
      <p:grpSp>
        <p:nvGrpSpPr>
          <p:cNvPr id="2" name="Group 3"/>
          <p:cNvGrpSpPr>
            <a:grpSpLocks/>
          </p:cNvGrpSpPr>
          <p:nvPr/>
        </p:nvGrpSpPr>
        <p:grpSpPr bwMode="auto">
          <a:xfrm>
            <a:off x="223838" y="1671638"/>
            <a:ext cx="7827962" cy="2838450"/>
            <a:chOff x="141" y="1053"/>
            <a:chExt cx="4931" cy="1788"/>
          </a:xfrm>
        </p:grpSpPr>
        <p:sp>
          <p:nvSpPr>
            <p:cNvPr id="423940" name="Freeform 4"/>
            <p:cNvSpPr>
              <a:spLocks/>
            </p:cNvSpPr>
            <p:nvPr/>
          </p:nvSpPr>
          <p:spPr bwMode="auto">
            <a:xfrm>
              <a:off x="491" y="1479"/>
              <a:ext cx="4581" cy="569"/>
            </a:xfrm>
            <a:custGeom>
              <a:avLst/>
              <a:gdLst/>
              <a:ahLst/>
              <a:cxnLst>
                <a:cxn ang="0">
                  <a:pos x="5" y="569"/>
                </a:cxn>
                <a:cxn ang="0">
                  <a:pos x="5" y="449"/>
                </a:cxn>
                <a:cxn ang="0">
                  <a:pos x="21" y="337"/>
                </a:cxn>
                <a:cxn ang="0">
                  <a:pos x="133" y="217"/>
                </a:cxn>
                <a:cxn ang="0">
                  <a:pos x="389" y="113"/>
                </a:cxn>
                <a:cxn ang="0">
                  <a:pos x="885" y="25"/>
                </a:cxn>
                <a:cxn ang="0">
                  <a:pos x="1637" y="9"/>
                </a:cxn>
                <a:cxn ang="0">
                  <a:pos x="2365" y="81"/>
                </a:cxn>
                <a:cxn ang="0">
                  <a:pos x="2941" y="169"/>
                </a:cxn>
                <a:cxn ang="0">
                  <a:pos x="3485" y="289"/>
                </a:cxn>
                <a:cxn ang="0">
                  <a:pos x="4109" y="449"/>
                </a:cxn>
                <a:cxn ang="0">
                  <a:pos x="4581" y="441"/>
                </a:cxn>
              </a:cxnLst>
              <a:rect l="0" t="0" r="r" b="b"/>
              <a:pathLst>
                <a:path w="4581" h="569">
                  <a:moveTo>
                    <a:pt x="5" y="569"/>
                  </a:moveTo>
                  <a:cubicBezTo>
                    <a:pt x="3" y="528"/>
                    <a:pt x="2" y="488"/>
                    <a:pt x="5" y="449"/>
                  </a:cubicBezTo>
                  <a:cubicBezTo>
                    <a:pt x="8" y="410"/>
                    <a:pt x="0" y="376"/>
                    <a:pt x="21" y="337"/>
                  </a:cubicBezTo>
                  <a:cubicBezTo>
                    <a:pt x="42" y="298"/>
                    <a:pt x="72" y="254"/>
                    <a:pt x="133" y="217"/>
                  </a:cubicBezTo>
                  <a:cubicBezTo>
                    <a:pt x="194" y="180"/>
                    <a:pt x="264" y="145"/>
                    <a:pt x="389" y="113"/>
                  </a:cubicBezTo>
                  <a:cubicBezTo>
                    <a:pt x="514" y="81"/>
                    <a:pt x="677" y="42"/>
                    <a:pt x="885" y="25"/>
                  </a:cubicBezTo>
                  <a:cubicBezTo>
                    <a:pt x="1093" y="8"/>
                    <a:pt x="1390" y="0"/>
                    <a:pt x="1637" y="9"/>
                  </a:cubicBezTo>
                  <a:cubicBezTo>
                    <a:pt x="1884" y="18"/>
                    <a:pt x="2148" y="54"/>
                    <a:pt x="2365" y="81"/>
                  </a:cubicBezTo>
                  <a:cubicBezTo>
                    <a:pt x="2582" y="108"/>
                    <a:pt x="2754" y="134"/>
                    <a:pt x="2941" y="169"/>
                  </a:cubicBezTo>
                  <a:cubicBezTo>
                    <a:pt x="3128" y="204"/>
                    <a:pt x="3290" y="242"/>
                    <a:pt x="3485" y="289"/>
                  </a:cubicBezTo>
                  <a:cubicBezTo>
                    <a:pt x="3680" y="336"/>
                    <a:pt x="3926" y="424"/>
                    <a:pt x="4109" y="449"/>
                  </a:cubicBezTo>
                  <a:cubicBezTo>
                    <a:pt x="4292" y="474"/>
                    <a:pt x="4436" y="457"/>
                    <a:pt x="4581" y="441"/>
                  </a:cubicBezTo>
                </a:path>
              </a:pathLst>
            </a:custGeom>
            <a:noFill/>
            <a:ln w="28575" cmpd="sng">
              <a:solidFill>
                <a:schemeClr val="tx1"/>
              </a:solidFill>
              <a:round/>
              <a:headEnd type="none" w="med" len="med"/>
              <a:tailEnd type="triangle" w="med" len="med"/>
            </a:ln>
            <a:effectLst/>
          </p:spPr>
          <p:txBody>
            <a:bodyPr/>
            <a:lstStyle/>
            <a:p>
              <a:endParaRPr lang="en-US"/>
            </a:p>
          </p:txBody>
        </p:sp>
        <p:grpSp>
          <p:nvGrpSpPr>
            <p:cNvPr id="3" name="Group 5"/>
            <p:cNvGrpSpPr>
              <a:grpSpLocks/>
            </p:cNvGrpSpPr>
            <p:nvPr/>
          </p:nvGrpSpPr>
          <p:grpSpPr bwMode="auto">
            <a:xfrm rot="3892798">
              <a:off x="677" y="1325"/>
              <a:ext cx="181" cy="665"/>
              <a:chOff x="821" y="2005"/>
              <a:chExt cx="181" cy="665"/>
            </a:xfrm>
          </p:grpSpPr>
          <p:grpSp>
            <p:nvGrpSpPr>
              <p:cNvPr id="4" name="Group 6"/>
              <p:cNvGrpSpPr>
                <a:grpSpLocks/>
              </p:cNvGrpSpPr>
              <p:nvPr/>
            </p:nvGrpSpPr>
            <p:grpSpPr bwMode="auto">
              <a:xfrm>
                <a:off x="821" y="2005"/>
                <a:ext cx="181" cy="665"/>
                <a:chOff x="821" y="2005"/>
                <a:chExt cx="181" cy="665"/>
              </a:xfrm>
            </p:grpSpPr>
            <p:pic>
              <p:nvPicPr>
                <p:cNvPr id="423943" name="Picture 7" descr="1"/>
                <p:cNvPicPr>
                  <a:picLocks noChangeAspect="1" noChangeArrowheads="1"/>
                </p:cNvPicPr>
                <p:nvPr/>
              </p:nvPicPr>
              <p:blipFill>
                <a:blip r:embed="rId3" cstate="print"/>
                <a:srcRect l="31752" r="36774"/>
                <a:stretch>
                  <a:fillRect/>
                </a:stretch>
              </p:blipFill>
              <p:spPr bwMode="auto">
                <a:xfrm>
                  <a:off x="821" y="2005"/>
                  <a:ext cx="181" cy="419"/>
                </a:xfrm>
                <a:prstGeom prst="rect">
                  <a:avLst/>
                </a:prstGeom>
                <a:noFill/>
              </p:spPr>
            </p:pic>
            <p:sp>
              <p:nvSpPr>
                <p:cNvPr id="423944" name="Freeform 8"/>
                <p:cNvSpPr>
                  <a:spLocks/>
                </p:cNvSpPr>
                <p:nvPr/>
              </p:nvSpPr>
              <p:spPr bwMode="auto">
                <a:xfrm>
                  <a:off x="837" y="2402"/>
                  <a:ext cx="161" cy="268"/>
                </a:xfrm>
                <a:custGeom>
                  <a:avLst/>
                  <a:gdLst/>
                  <a:ahLst/>
                  <a:cxnLst>
                    <a:cxn ang="0">
                      <a:pos x="23" y="0"/>
                    </a:cxn>
                    <a:cxn ang="0">
                      <a:pos x="0" y="49"/>
                    </a:cxn>
                    <a:cxn ang="0">
                      <a:pos x="2" y="115"/>
                    </a:cxn>
                    <a:cxn ang="0">
                      <a:pos x="62" y="184"/>
                    </a:cxn>
                    <a:cxn ang="0">
                      <a:pos x="60" y="211"/>
                    </a:cxn>
                    <a:cxn ang="0">
                      <a:pos x="71" y="213"/>
                    </a:cxn>
                    <a:cxn ang="0">
                      <a:pos x="51" y="268"/>
                    </a:cxn>
                    <a:cxn ang="0">
                      <a:pos x="108" y="268"/>
                    </a:cxn>
                    <a:cxn ang="0">
                      <a:pos x="89" y="210"/>
                    </a:cxn>
                    <a:cxn ang="0">
                      <a:pos x="101" y="207"/>
                    </a:cxn>
                    <a:cxn ang="0">
                      <a:pos x="101" y="189"/>
                    </a:cxn>
                    <a:cxn ang="0">
                      <a:pos x="161" y="114"/>
                    </a:cxn>
                    <a:cxn ang="0">
                      <a:pos x="159" y="52"/>
                    </a:cxn>
                    <a:cxn ang="0">
                      <a:pos x="128" y="0"/>
                    </a:cxn>
                    <a:cxn ang="0">
                      <a:pos x="23" y="0"/>
                    </a:cxn>
                  </a:cxnLst>
                  <a:rect l="0" t="0" r="r" b="b"/>
                  <a:pathLst>
                    <a:path w="161" h="268">
                      <a:moveTo>
                        <a:pt x="23" y="0"/>
                      </a:moveTo>
                      <a:lnTo>
                        <a:pt x="0" y="49"/>
                      </a:lnTo>
                      <a:lnTo>
                        <a:pt x="2" y="115"/>
                      </a:lnTo>
                      <a:lnTo>
                        <a:pt x="62" y="184"/>
                      </a:lnTo>
                      <a:lnTo>
                        <a:pt x="60" y="211"/>
                      </a:lnTo>
                      <a:lnTo>
                        <a:pt x="71" y="213"/>
                      </a:lnTo>
                      <a:lnTo>
                        <a:pt x="51" y="268"/>
                      </a:lnTo>
                      <a:lnTo>
                        <a:pt x="108" y="268"/>
                      </a:lnTo>
                      <a:lnTo>
                        <a:pt x="89" y="210"/>
                      </a:lnTo>
                      <a:lnTo>
                        <a:pt x="101" y="207"/>
                      </a:lnTo>
                      <a:lnTo>
                        <a:pt x="101" y="189"/>
                      </a:lnTo>
                      <a:lnTo>
                        <a:pt x="161" y="114"/>
                      </a:lnTo>
                      <a:lnTo>
                        <a:pt x="159" y="52"/>
                      </a:lnTo>
                      <a:lnTo>
                        <a:pt x="128" y="0"/>
                      </a:lnTo>
                      <a:lnTo>
                        <a:pt x="23" y="0"/>
                      </a:lnTo>
                      <a:close/>
                    </a:path>
                  </a:pathLst>
                </a:custGeom>
                <a:gradFill rotWithShape="1">
                  <a:gsLst>
                    <a:gs pos="0">
                      <a:srgbClr val="DDDDDD">
                        <a:gamma/>
                        <a:shade val="46275"/>
                        <a:invGamma/>
                      </a:srgbClr>
                    </a:gs>
                    <a:gs pos="50000">
                      <a:srgbClr val="DDDDDD"/>
                    </a:gs>
                    <a:gs pos="100000">
                      <a:srgbClr val="DDDDDD">
                        <a:gamma/>
                        <a:shade val="46275"/>
                        <a:invGamma/>
                      </a:srgbClr>
                    </a:gs>
                  </a:gsLst>
                  <a:lin ang="0" scaled="1"/>
                </a:gradFill>
                <a:ln w="3175" cmpd="sng">
                  <a:solidFill>
                    <a:schemeClr val="tx1"/>
                  </a:solidFill>
                  <a:round/>
                  <a:headEnd/>
                  <a:tailEnd/>
                </a:ln>
                <a:effectLst/>
              </p:spPr>
              <p:txBody>
                <a:bodyPr/>
                <a:lstStyle/>
                <a:p>
                  <a:endParaRPr lang="en-US"/>
                </a:p>
              </p:txBody>
            </p:sp>
          </p:grpSp>
          <p:sp>
            <p:nvSpPr>
              <p:cNvPr id="423945" name="Line 9"/>
              <p:cNvSpPr>
                <a:spLocks noChangeShapeType="1"/>
              </p:cNvSpPr>
              <p:nvPr/>
            </p:nvSpPr>
            <p:spPr bwMode="auto">
              <a:xfrm>
                <a:off x="837" y="2450"/>
                <a:ext cx="156" cy="0"/>
              </a:xfrm>
              <a:prstGeom prst="line">
                <a:avLst/>
              </a:prstGeom>
              <a:noFill/>
              <a:ln w="3175">
                <a:solidFill>
                  <a:schemeClr val="tx1"/>
                </a:solidFill>
                <a:round/>
                <a:headEnd/>
                <a:tailEnd/>
              </a:ln>
              <a:effectLst/>
            </p:spPr>
            <p:txBody>
              <a:bodyPr/>
              <a:lstStyle/>
              <a:p>
                <a:endParaRPr lang="en-US"/>
              </a:p>
            </p:txBody>
          </p:sp>
          <p:sp>
            <p:nvSpPr>
              <p:cNvPr id="423946" name="Line 10"/>
              <p:cNvSpPr>
                <a:spLocks noChangeShapeType="1"/>
              </p:cNvSpPr>
              <p:nvPr/>
            </p:nvSpPr>
            <p:spPr bwMode="auto">
              <a:xfrm>
                <a:off x="899" y="2611"/>
                <a:ext cx="39" cy="2"/>
              </a:xfrm>
              <a:prstGeom prst="line">
                <a:avLst/>
              </a:prstGeom>
              <a:noFill/>
              <a:ln w="3175">
                <a:solidFill>
                  <a:schemeClr val="tx1"/>
                </a:solidFill>
                <a:round/>
                <a:headEnd/>
                <a:tailEnd/>
              </a:ln>
              <a:effectLst/>
            </p:spPr>
            <p:txBody>
              <a:bodyPr/>
              <a:lstStyle/>
              <a:p>
                <a:endParaRPr lang="en-US"/>
              </a:p>
            </p:txBody>
          </p:sp>
          <p:sp>
            <p:nvSpPr>
              <p:cNvPr id="423947" name="Line 11"/>
              <p:cNvSpPr>
                <a:spLocks noChangeShapeType="1"/>
              </p:cNvSpPr>
              <p:nvPr/>
            </p:nvSpPr>
            <p:spPr bwMode="auto">
              <a:xfrm>
                <a:off x="900" y="2587"/>
                <a:ext cx="39" cy="0"/>
              </a:xfrm>
              <a:prstGeom prst="line">
                <a:avLst/>
              </a:prstGeom>
              <a:noFill/>
              <a:ln w="3175">
                <a:solidFill>
                  <a:schemeClr val="tx1"/>
                </a:solidFill>
                <a:round/>
                <a:headEnd/>
                <a:tailEnd/>
              </a:ln>
              <a:effectLst/>
            </p:spPr>
            <p:txBody>
              <a:bodyPr/>
              <a:lstStyle/>
              <a:p>
                <a:endParaRPr lang="en-US"/>
              </a:p>
            </p:txBody>
          </p:sp>
          <p:sp>
            <p:nvSpPr>
              <p:cNvPr id="423948" name="Line 12"/>
              <p:cNvSpPr>
                <a:spLocks noChangeShapeType="1"/>
              </p:cNvSpPr>
              <p:nvPr/>
            </p:nvSpPr>
            <p:spPr bwMode="auto">
              <a:xfrm>
                <a:off x="837" y="2516"/>
                <a:ext cx="161" cy="0"/>
              </a:xfrm>
              <a:prstGeom prst="line">
                <a:avLst/>
              </a:prstGeom>
              <a:noFill/>
              <a:ln w="3175">
                <a:solidFill>
                  <a:schemeClr val="tx1"/>
                </a:solidFill>
                <a:round/>
                <a:headEnd/>
                <a:tailEnd/>
              </a:ln>
              <a:effectLst/>
            </p:spPr>
            <p:txBody>
              <a:bodyPr/>
              <a:lstStyle/>
              <a:p>
                <a:endParaRPr lang="en-US"/>
              </a:p>
            </p:txBody>
          </p:sp>
        </p:grpSp>
        <p:sp>
          <p:nvSpPr>
            <p:cNvPr id="423949" name="Text Box 13"/>
            <p:cNvSpPr txBox="1">
              <a:spLocks noChangeArrowheads="1"/>
            </p:cNvSpPr>
            <p:nvPr/>
          </p:nvSpPr>
          <p:spPr bwMode="auto">
            <a:xfrm>
              <a:off x="4014" y="1725"/>
              <a:ext cx="568" cy="288"/>
            </a:xfrm>
            <a:prstGeom prst="rect">
              <a:avLst/>
            </a:prstGeom>
            <a:solidFill>
              <a:schemeClr val="bg1"/>
            </a:solidFill>
            <a:ln w="9525">
              <a:noFill/>
              <a:miter lim="800000"/>
              <a:headEnd/>
              <a:tailEnd/>
            </a:ln>
            <a:effectLst/>
          </p:spPr>
          <p:txBody>
            <a:bodyPr wrap="none">
              <a:spAutoFit/>
            </a:bodyPr>
            <a:lstStyle/>
            <a:p>
              <a:r>
                <a:rPr lang="en-US" sz="1200" b="1"/>
                <a:t>L2 Transfer </a:t>
              </a:r>
            </a:p>
            <a:p>
              <a:r>
                <a:rPr lang="en-US" sz="1200" b="1"/>
                <a:t>Trajectory</a:t>
              </a:r>
            </a:p>
          </p:txBody>
        </p:sp>
        <p:sp>
          <p:nvSpPr>
            <p:cNvPr id="423950" name="Freeform 14"/>
            <p:cNvSpPr>
              <a:spLocks/>
            </p:cNvSpPr>
            <p:nvPr/>
          </p:nvSpPr>
          <p:spPr bwMode="auto">
            <a:xfrm>
              <a:off x="253" y="1772"/>
              <a:ext cx="222" cy="133"/>
            </a:xfrm>
            <a:custGeom>
              <a:avLst/>
              <a:gdLst/>
              <a:ahLst/>
              <a:cxnLst>
                <a:cxn ang="0">
                  <a:pos x="191" y="9"/>
                </a:cxn>
                <a:cxn ang="0">
                  <a:pos x="149" y="15"/>
                </a:cxn>
                <a:cxn ang="0">
                  <a:pos x="92" y="54"/>
                </a:cxn>
                <a:cxn ang="0">
                  <a:pos x="10" y="126"/>
                </a:cxn>
                <a:cxn ang="0">
                  <a:pos x="154" y="99"/>
                </a:cxn>
                <a:cxn ang="0">
                  <a:pos x="208" y="85"/>
                </a:cxn>
                <a:cxn ang="0">
                  <a:pos x="220" y="69"/>
                </a:cxn>
                <a:cxn ang="0">
                  <a:pos x="191" y="9"/>
                </a:cxn>
              </a:cxnLst>
              <a:rect l="0" t="0" r="r" b="b"/>
              <a:pathLst>
                <a:path w="222" h="133">
                  <a:moveTo>
                    <a:pt x="191" y="9"/>
                  </a:moveTo>
                  <a:cubicBezTo>
                    <a:pt x="179" y="0"/>
                    <a:pt x="165" y="8"/>
                    <a:pt x="149" y="15"/>
                  </a:cubicBezTo>
                  <a:cubicBezTo>
                    <a:pt x="133" y="22"/>
                    <a:pt x="115" y="35"/>
                    <a:pt x="92" y="54"/>
                  </a:cubicBezTo>
                  <a:cubicBezTo>
                    <a:pt x="69" y="73"/>
                    <a:pt x="0" y="119"/>
                    <a:pt x="10" y="126"/>
                  </a:cubicBezTo>
                  <a:cubicBezTo>
                    <a:pt x="20" y="133"/>
                    <a:pt x="121" y="106"/>
                    <a:pt x="154" y="99"/>
                  </a:cubicBezTo>
                  <a:cubicBezTo>
                    <a:pt x="187" y="92"/>
                    <a:pt x="197" y="90"/>
                    <a:pt x="208" y="85"/>
                  </a:cubicBezTo>
                  <a:cubicBezTo>
                    <a:pt x="219" y="80"/>
                    <a:pt x="222" y="82"/>
                    <a:pt x="220" y="69"/>
                  </a:cubicBezTo>
                  <a:cubicBezTo>
                    <a:pt x="218" y="56"/>
                    <a:pt x="203" y="18"/>
                    <a:pt x="191" y="9"/>
                  </a:cubicBezTo>
                  <a:close/>
                </a:path>
              </a:pathLst>
            </a:custGeom>
            <a:solidFill>
              <a:srgbClr val="FFCC00"/>
            </a:solidFill>
            <a:ln w="9525">
              <a:noFill/>
              <a:round/>
              <a:headEnd/>
              <a:tailEnd/>
            </a:ln>
            <a:effectLst/>
          </p:spPr>
          <p:txBody>
            <a:bodyPr/>
            <a:lstStyle/>
            <a:p>
              <a:endParaRPr lang="en-US"/>
            </a:p>
          </p:txBody>
        </p:sp>
        <p:sp>
          <p:nvSpPr>
            <p:cNvPr id="423951" name="Text Box 15"/>
            <p:cNvSpPr txBox="1">
              <a:spLocks noChangeArrowheads="1"/>
            </p:cNvSpPr>
            <p:nvPr/>
          </p:nvSpPr>
          <p:spPr bwMode="auto">
            <a:xfrm>
              <a:off x="141" y="1053"/>
              <a:ext cx="844" cy="518"/>
            </a:xfrm>
            <a:prstGeom prst="rect">
              <a:avLst/>
            </a:prstGeom>
            <a:noFill/>
            <a:ln w="9525">
              <a:noFill/>
              <a:miter lim="800000"/>
              <a:headEnd/>
              <a:tailEnd/>
            </a:ln>
            <a:effectLst/>
          </p:spPr>
          <p:txBody>
            <a:bodyPr wrap="none">
              <a:spAutoFit/>
            </a:bodyPr>
            <a:lstStyle/>
            <a:p>
              <a:r>
                <a:rPr lang="en-US" sz="1200" b="1"/>
                <a:t>Ariane 5 Upper</a:t>
              </a:r>
            </a:p>
            <a:p>
              <a:r>
                <a:rPr lang="en-US" sz="1200" b="1"/>
                <a:t>Stage Injects JWST</a:t>
              </a:r>
            </a:p>
            <a:p>
              <a:r>
                <a:rPr lang="en-US" sz="1200" b="1"/>
                <a:t>Into Direct Transfer</a:t>
              </a:r>
            </a:p>
            <a:p>
              <a:r>
                <a:rPr lang="en-US" sz="1200" b="1"/>
                <a:t>Trajectory</a:t>
              </a:r>
            </a:p>
          </p:txBody>
        </p:sp>
        <p:sp>
          <p:nvSpPr>
            <p:cNvPr id="423952" name="Freeform 16"/>
            <p:cNvSpPr>
              <a:spLocks/>
            </p:cNvSpPr>
            <p:nvPr/>
          </p:nvSpPr>
          <p:spPr bwMode="auto">
            <a:xfrm>
              <a:off x="903" y="1775"/>
              <a:ext cx="584" cy="1066"/>
            </a:xfrm>
            <a:custGeom>
              <a:avLst/>
              <a:gdLst/>
              <a:ahLst/>
              <a:cxnLst>
                <a:cxn ang="0">
                  <a:pos x="0" y="0"/>
                </a:cxn>
                <a:cxn ang="0">
                  <a:pos x="179" y="366"/>
                </a:cxn>
                <a:cxn ang="0">
                  <a:pos x="187" y="210"/>
                </a:cxn>
                <a:cxn ang="0">
                  <a:pos x="584" y="1066"/>
                </a:cxn>
              </a:cxnLst>
              <a:rect l="0" t="0" r="r" b="b"/>
              <a:pathLst>
                <a:path w="584" h="1066">
                  <a:moveTo>
                    <a:pt x="0" y="0"/>
                  </a:moveTo>
                  <a:lnTo>
                    <a:pt x="179" y="366"/>
                  </a:lnTo>
                  <a:lnTo>
                    <a:pt x="187" y="210"/>
                  </a:lnTo>
                  <a:lnTo>
                    <a:pt x="584" y="1066"/>
                  </a:lnTo>
                </a:path>
              </a:pathLst>
            </a:custGeom>
            <a:noFill/>
            <a:ln w="9525">
              <a:solidFill>
                <a:schemeClr val="tx1"/>
              </a:solidFill>
              <a:round/>
              <a:headEnd type="none" w="med" len="med"/>
              <a:tailEnd type="triangle" w="med" len="med"/>
            </a:ln>
            <a:effectLst/>
          </p:spPr>
          <p:txBody>
            <a:bodyPr/>
            <a:lstStyle/>
            <a:p>
              <a:endParaRPr lang="en-US"/>
            </a:p>
          </p:txBody>
        </p:sp>
        <p:sp>
          <p:nvSpPr>
            <p:cNvPr id="423953" name="Text Box 17"/>
            <p:cNvSpPr txBox="1">
              <a:spLocks noChangeArrowheads="1"/>
            </p:cNvSpPr>
            <p:nvPr/>
          </p:nvSpPr>
          <p:spPr bwMode="auto">
            <a:xfrm>
              <a:off x="917" y="2389"/>
              <a:ext cx="1075" cy="288"/>
            </a:xfrm>
            <a:prstGeom prst="rect">
              <a:avLst/>
            </a:prstGeom>
            <a:solidFill>
              <a:schemeClr val="bg1"/>
            </a:solidFill>
            <a:ln w="9525">
              <a:noFill/>
              <a:miter lim="800000"/>
              <a:headEnd/>
              <a:tailEnd/>
            </a:ln>
            <a:effectLst/>
          </p:spPr>
          <p:txBody>
            <a:bodyPr wrap="none">
              <a:spAutoFit/>
            </a:bodyPr>
            <a:lstStyle/>
            <a:p>
              <a:pPr algn="l"/>
              <a:r>
                <a:rPr lang="en-US" sz="1200" b="1"/>
                <a:t>S-Band Tlm Link ( 2Kbps)</a:t>
              </a:r>
            </a:p>
            <a:p>
              <a:pPr algn="l"/>
              <a:r>
                <a:rPr lang="en-US" sz="1200" b="1"/>
                <a:t>S-Band Ranging</a:t>
              </a:r>
            </a:p>
          </p:txBody>
        </p:sp>
      </p:grpSp>
      <p:grpSp>
        <p:nvGrpSpPr>
          <p:cNvPr id="5" name="Group 18"/>
          <p:cNvGrpSpPr>
            <a:grpSpLocks/>
          </p:cNvGrpSpPr>
          <p:nvPr/>
        </p:nvGrpSpPr>
        <p:grpSpPr bwMode="auto">
          <a:xfrm>
            <a:off x="381000" y="820738"/>
            <a:ext cx="5694363" cy="3467100"/>
            <a:chOff x="240" y="517"/>
            <a:chExt cx="3587" cy="2184"/>
          </a:xfrm>
        </p:grpSpPr>
        <p:sp>
          <p:nvSpPr>
            <p:cNvPr id="423955" name="Freeform 19"/>
            <p:cNvSpPr>
              <a:spLocks/>
            </p:cNvSpPr>
            <p:nvPr/>
          </p:nvSpPr>
          <p:spPr bwMode="auto">
            <a:xfrm rot="-1301819">
              <a:off x="2780" y="1848"/>
              <a:ext cx="132" cy="792"/>
            </a:xfrm>
            <a:custGeom>
              <a:avLst/>
              <a:gdLst/>
              <a:ahLst/>
              <a:cxnLst>
                <a:cxn ang="0">
                  <a:pos x="108" y="0"/>
                </a:cxn>
                <a:cxn ang="0">
                  <a:pos x="6" y="462"/>
                </a:cxn>
                <a:cxn ang="0">
                  <a:pos x="132" y="270"/>
                </a:cxn>
                <a:cxn ang="0">
                  <a:pos x="0" y="792"/>
                </a:cxn>
              </a:cxnLst>
              <a:rect l="0" t="0" r="r" b="b"/>
              <a:pathLst>
                <a:path w="132" h="792">
                  <a:moveTo>
                    <a:pt x="108" y="0"/>
                  </a:moveTo>
                  <a:lnTo>
                    <a:pt x="6" y="462"/>
                  </a:lnTo>
                  <a:lnTo>
                    <a:pt x="132" y="270"/>
                  </a:lnTo>
                  <a:lnTo>
                    <a:pt x="0" y="792"/>
                  </a:lnTo>
                </a:path>
              </a:pathLst>
            </a:custGeom>
            <a:noFill/>
            <a:ln w="9525">
              <a:solidFill>
                <a:schemeClr val="tx1"/>
              </a:solidFill>
              <a:round/>
              <a:headEnd type="triangle" w="med" len="med"/>
              <a:tailEnd type="triangle" w="med" len="med"/>
            </a:ln>
            <a:effectLst/>
          </p:spPr>
          <p:txBody>
            <a:bodyPr/>
            <a:lstStyle/>
            <a:p>
              <a:endParaRPr lang="en-US"/>
            </a:p>
          </p:txBody>
        </p:sp>
        <p:pic>
          <p:nvPicPr>
            <p:cNvPr id="423956" name="Picture 20" descr="1"/>
            <p:cNvPicPr>
              <a:picLocks noChangeAspect="1" noChangeArrowheads="1"/>
            </p:cNvPicPr>
            <p:nvPr/>
          </p:nvPicPr>
          <p:blipFill>
            <a:blip r:embed="rId4" cstate="print"/>
            <a:srcRect t="31752" b="36774"/>
            <a:stretch>
              <a:fillRect/>
            </a:stretch>
          </p:blipFill>
          <p:spPr bwMode="auto">
            <a:xfrm>
              <a:off x="1635" y="1386"/>
              <a:ext cx="419" cy="181"/>
            </a:xfrm>
            <a:prstGeom prst="rect">
              <a:avLst/>
            </a:prstGeom>
            <a:noFill/>
          </p:spPr>
        </p:pic>
        <p:sp>
          <p:nvSpPr>
            <p:cNvPr id="423957" name="Freeform 21"/>
            <p:cNvSpPr>
              <a:spLocks/>
            </p:cNvSpPr>
            <p:nvPr/>
          </p:nvSpPr>
          <p:spPr bwMode="auto">
            <a:xfrm rot="5400000">
              <a:off x="1307" y="1349"/>
              <a:ext cx="161" cy="268"/>
            </a:xfrm>
            <a:custGeom>
              <a:avLst/>
              <a:gdLst/>
              <a:ahLst/>
              <a:cxnLst>
                <a:cxn ang="0">
                  <a:pos x="23" y="0"/>
                </a:cxn>
                <a:cxn ang="0">
                  <a:pos x="0" y="49"/>
                </a:cxn>
                <a:cxn ang="0">
                  <a:pos x="2" y="115"/>
                </a:cxn>
                <a:cxn ang="0">
                  <a:pos x="62" y="184"/>
                </a:cxn>
                <a:cxn ang="0">
                  <a:pos x="60" y="211"/>
                </a:cxn>
                <a:cxn ang="0">
                  <a:pos x="71" y="213"/>
                </a:cxn>
                <a:cxn ang="0">
                  <a:pos x="51" y="268"/>
                </a:cxn>
                <a:cxn ang="0">
                  <a:pos x="108" y="268"/>
                </a:cxn>
                <a:cxn ang="0">
                  <a:pos x="89" y="210"/>
                </a:cxn>
                <a:cxn ang="0">
                  <a:pos x="101" y="207"/>
                </a:cxn>
                <a:cxn ang="0">
                  <a:pos x="101" y="189"/>
                </a:cxn>
                <a:cxn ang="0">
                  <a:pos x="161" y="114"/>
                </a:cxn>
                <a:cxn ang="0">
                  <a:pos x="159" y="52"/>
                </a:cxn>
                <a:cxn ang="0">
                  <a:pos x="128" y="0"/>
                </a:cxn>
                <a:cxn ang="0">
                  <a:pos x="23" y="0"/>
                </a:cxn>
              </a:cxnLst>
              <a:rect l="0" t="0" r="r" b="b"/>
              <a:pathLst>
                <a:path w="161" h="268">
                  <a:moveTo>
                    <a:pt x="23" y="0"/>
                  </a:moveTo>
                  <a:lnTo>
                    <a:pt x="0" y="49"/>
                  </a:lnTo>
                  <a:lnTo>
                    <a:pt x="2" y="115"/>
                  </a:lnTo>
                  <a:lnTo>
                    <a:pt x="62" y="184"/>
                  </a:lnTo>
                  <a:lnTo>
                    <a:pt x="60" y="211"/>
                  </a:lnTo>
                  <a:lnTo>
                    <a:pt x="71" y="213"/>
                  </a:lnTo>
                  <a:lnTo>
                    <a:pt x="51" y="268"/>
                  </a:lnTo>
                  <a:lnTo>
                    <a:pt x="108" y="268"/>
                  </a:lnTo>
                  <a:lnTo>
                    <a:pt x="89" y="210"/>
                  </a:lnTo>
                  <a:lnTo>
                    <a:pt x="101" y="207"/>
                  </a:lnTo>
                  <a:lnTo>
                    <a:pt x="101" y="189"/>
                  </a:lnTo>
                  <a:lnTo>
                    <a:pt x="161" y="114"/>
                  </a:lnTo>
                  <a:lnTo>
                    <a:pt x="159" y="52"/>
                  </a:lnTo>
                  <a:lnTo>
                    <a:pt x="128" y="0"/>
                  </a:lnTo>
                  <a:lnTo>
                    <a:pt x="23" y="0"/>
                  </a:lnTo>
                  <a:close/>
                </a:path>
              </a:pathLst>
            </a:custGeom>
            <a:gradFill rotWithShape="1">
              <a:gsLst>
                <a:gs pos="0">
                  <a:srgbClr val="DDDDDD">
                    <a:gamma/>
                    <a:shade val="46275"/>
                    <a:invGamma/>
                  </a:srgbClr>
                </a:gs>
                <a:gs pos="50000">
                  <a:srgbClr val="DDDDDD"/>
                </a:gs>
                <a:gs pos="100000">
                  <a:srgbClr val="DDDDDD">
                    <a:gamma/>
                    <a:shade val="46275"/>
                    <a:invGamma/>
                  </a:srgbClr>
                </a:gs>
              </a:gsLst>
              <a:lin ang="0" scaled="1"/>
            </a:gradFill>
            <a:ln w="3175" cmpd="sng">
              <a:solidFill>
                <a:schemeClr val="tx1"/>
              </a:solidFill>
              <a:round/>
              <a:headEnd/>
              <a:tailEnd/>
            </a:ln>
            <a:effectLst/>
          </p:spPr>
          <p:txBody>
            <a:bodyPr/>
            <a:lstStyle/>
            <a:p>
              <a:endParaRPr lang="en-US"/>
            </a:p>
          </p:txBody>
        </p:sp>
        <p:sp>
          <p:nvSpPr>
            <p:cNvPr id="423958" name="Line 22"/>
            <p:cNvSpPr>
              <a:spLocks noChangeShapeType="1"/>
            </p:cNvSpPr>
            <p:nvPr/>
          </p:nvSpPr>
          <p:spPr bwMode="auto">
            <a:xfrm rot="5400000">
              <a:off x="1396" y="1480"/>
              <a:ext cx="156" cy="0"/>
            </a:xfrm>
            <a:prstGeom prst="line">
              <a:avLst/>
            </a:prstGeom>
            <a:noFill/>
            <a:ln w="3175">
              <a:solidFill>
                <a:schemeClr val="tx1"/>
              </a:solidFill>
              <a:round/>
              <a:headEnd/>
              <a:tailEnd/>
            </a:ln>
            <a:effectLst/>
          </p:spPr>
          <p:txBody>
            <a:bodyPr/>
            <a:lstStyle/>
            <a:p>
              <a:endParaRPr lang="en-US"/>
            </a:p>
          </p:txBody>
        </p:sp>
        <p:sp>
          <p:nvSpPr>
            <p:cNvPr id="423959" name="Line 23"/>
            <p:cNvSpPr>
              <a:spLocks noChangeShapeType="1"/>
            </p:cNvSpPr>
            <p:nvPr/>
          </p:nvSpPr>
          <p:spPr bwMode="auto">
            <a:xfrm rot="5400000">
              <a:off x="1292" y="1483"/>
              <a:ext cx="39" cy="2"/>
            </a:xfrm>
            <a:prstGeom prst="line">
              <a:avLst/>
            </a:prstGeom>
            <a:noFill/>
            <a:ln w="3175">
              <a:solidFill>
                <a:schemeClr val="tx1"/>
              </a:solidFill>
              <a:round/>
              <a:headEnd/>
              <a:tailEnd/>
            </a:ln>
            <a:effectLst/>
          </p:spPr>
          <p:txBody>
            <a:bodyPr/>
            <a:lstStyle/>
            <a:p>
              <a:endParaRPr lang="en-US"/>
            </a:p>
          </p:txBody>
        </p:sp>
        <p:sp>
          <p:nvSpPr>
            <p:cNvPr id="423960" name="Line 24"/>
            <p:cNvSpPr>
              <a:spLocks noChangeShapeType="1"/>
            </p:cNvSpPr>
            <p:nvPr/>
          </p:nvSpPr>
          <p:spPr bwMode="auto">
            <a:xfrm rot="5400000">
              <a:off x="1317" y="1485"/>
              <a:ext cx="39" cy="0"/>
            </a:xfrm>
            <a:prstGeom prst="line">
              <a:avLst/>
            </a:prstGeom>
            <a:noFill/>
            <a:ln w="3175">
              <a:solidFill>
                <a:schemeClr val="tx1"/>
              </a:solidFill>
              <a:round/>
              <a:headEnd/>
              <a:tailEnd/>
            </a:ln>
            <a:effectLst/>
          </p:spPr>
          <p:txBody>
            <a:bodyPr/>
            <a:lstStyle/>
            <a:p>
              <a:endParaRPr lang="en-US"/>
            </a:p>
          </p:txBody>
        </p:sp>
        <p:sp>
          <p:nvSpPr>
            <p:cNvPr id="423961" name="Line 25"/>
            <p:cNvSpPr>
              <a:spLocks noChangeShapeType="1"/>
            </p:cNvSpPr>
            <p:nvPr/>
          </p:nvSpPr>
          <p:spPr bwMode="auto">
            <a:xfrm rot="5400000">
              <a:off x="1329" y="1484"/>
              <a:ext cx="158" cy="0"/>
            </a:xfrm>
            <a:prstGeom prst="line">
              <a:avLst/>
            </a:prstGeom>
            <a:noFill/>
            <a:ln w="3175">
              <a:solidFill>
                <a:schemeClr val="tx1"/>
              </a:solidFill>
              <a:round/>
              <a:headEnd/>
              <a:tailEnd/>
            </a:ln>
            <a:effectLst/>
          </p:spPr>
          <p:txBody>
            <a:bodyPr/>
            <a:lstStyle/>
            <a:p>
              <a:endParaRPr lang="en-US"/>
            </a:p>
          </p:txBody>
        </p:sp>
        <p:sp>
          <p:nvSpPr>
            <p:cNvPr id="423962" name="Freeform 26"/>
            <p:cNvSpPr>
              <a:spLocks/>
            </p:cNvSpPr>
            <p:nvPr/>
          </p:nvSpPr>
          <p:spPr bwMode="auto">
            <a:xfrm>
              <a:off x="1036" y="1705"/>
              <a:ext cx="1323" cy="996"/>
            </a:xfrm>
            <a:custGeom>
              <a:avLst/>
              <a:gdLst/>
              <a:ahLst/>
              <a:cxnLst>
                <a:cxn ang="0">
                  <a:pos x="0" y="0"/>
                </a:cxn>
                <a:cxn ang="0">
                  <a:pos x="327" y="295"/>
                </a:cxn>
                <a:cxn ang="0">
                  <a:pos x="171" y="7"/>
                </a:cxn>
                <a:cxn ang="0">
                  <a:pos x="1323" y="996"/>
                </a:cxn>
              </a:cxnLst>
              <a:rect l="0" t="0" r="r" b="b"/>
              <a:pathLst>
                <a:path w="1323" h="996">
                  <a:moveTo>
                    <a:pt x="0" y="0"/>
                  </a:moveTo>
                  <a:lnTo>
                    <a:pt x="327" y="295"/>
                  </a:lnTo>
                  <a:lnTo>
                    <a:pt x="171" y="7"/>
                  </a:lnTo>
                  <a:lnTo>
                    <a:pt x="1323" y="996"/>
                  </a:lnTo>
                </a:path>
              </a:pathLst>
            </a:custGeom>
            <a:noFill/>
            <a:ln w="9525">
              <a:solidFill>
                <a:schemeClr val="tx1"/>
              </a:solidFill>
              <a:round/>
              <a:headEnd type="triangle" w="med" len="med"/>
              <a:tailEnd type="triangle" w="med" len="med"/>
            </a:ln>
            <a:effectLst/>
          </p:spPr>
          <p:txBody>
            <a:bodyPr/>
            <a:lstStyle/>
            <a:p>
              <a:endParaRPr lang="en-US"/>
            </a:p>
          </p:txBody>
        </p:sp>
        <p:sp>
          <p:nvSpPr>
            <p:cNvPr id="423963" name="Freeform 27"/>
            <p:cNvSpPr>
              <a:spLocks/>
            </p:cNvSpPr>
            <p:nvPr/>
          </p:nvSpPr>
          <p:spPr bwMode="auto">
            <a:xfrm>
              <a:off x="1759" y="1635"/>
              <a:ext cx="740" cy="1035"/>
            </a:xfrm>
            <a:custGeom>
              <a:avLst/>
              <a:gdLst/>
              <a:ahLst/>
              <a:cxnLst>
                <a:cxn ang="0">
                  <a:pos x="0" y="0"/>
                </a:cxn>
                <a:cxn ang="0">
                  <a:pos x="522" y="825"/>
                </a:cxn>
                <a:cxn ang="0">
                  <a:pos x="491" y="630"/>
                </a:cxn>
                <a:cxn ang="0">
                  <a:pos x="740" y="1035"/>
                </a:cxn>
              </a:cxnLst>
              <a:rect l="0" t="0" r="r" b="b"/>
              <a:pathLst>
                <a:path w="740" h="1035">
                  <a:moveTo>
                    <a:pt x="0" y="0"/>
                  </a:moveTo>
                  <a:lnTo>
                    <a:pt x="522" y="825"/>
                  </a:lnTo>
                  <a:lnTo>
                    <a:pt x="491" y="630"/>
                  </a:lnTo>
                  <a:lnTo>
                    <a:pt x="740" y="1035"/>
                  </a:lnTo>
                </a:path>
              </a:pathLst>
            </a:custGeom>
            <a:noFill/>
            <a:ln w="9525">
              <a:solidFill>
                <a:schemeClr val="tx1"/>
              </a:solidFill>
              <a:round/>
              <a:headEnd type="triangle" w="med" len="med"/>
              <a:tailEnd type="triangle" w="med" len="med"/>
            </a:ln>
            <a:effectLst/>
          </p:spPr>
          <p:txBody>
            <a:bodyPr/>
            <a:lstStyle/>
            <a:p>
              <a:endParaRPr lang="en-US"/>
            </a:p>
          </p:txBody>
        </p:sp>
        <p:sp>
          <p:nvSpPr>
            <p:cNvPr id="423964" name="Text Box 28"/>
            <p:cNvSpPr txBox="1">
              <a:spLocks noChangeArrowheads="1"/>
            </p:cNvSpPr>
            <p:nvPr/>
          </p:nvSpPr>
          <p:spPr bwMode="auto">
            <a:xfrm>
              <a:off x="1498" y="1866"/>
              <a:ext cx="1220" cy="403"/>
            </a:xfrm>
            <a:prstGeom prst="rect">
              <a:avLst/>
            </a:prstGeom>
            <a:solidFill>
              <a:schemeClr val="bg1"/>
            </a:solidFill>
            <a:ln w="9525">
              <a:noFill/>
              <a:miter lim="800000"/>
              <a:headEnd/>
              <a:tailEnd/>
            </a:ln>
            <a:effectLst/>
          </p:spPr>
          <p:txBody>
            <a:bodyPr wrap="none">
              <a:spAutoFit/>
            </a:bodyPr>
            <a:lstStyle/>
            <a:p>
              <a:pPr algn="l"/>
              <a:r>
                <a:rPr lang="en-US" sz="1200" b="1"/>
                <a:t>S-Band Tlm Link ( 2Kbps)</a:t>
              </a:r>
            </a:p>
            <a:p>
              <a:pPr algn="l"/>
              <a:r>
                <a:rPr lang="en-US" sz="1200" b="1"/>
                <a:t>S-Band Cmd Link (0.25 Kbps)</a:t>
              </a:r>
            </a:p>
            <a:p>
              <a:pPr algn="l"/>
              <a:r>
                <a:rPr lang="en-US" sz="1200" b="1"/>
                <a:t>S-Band Ranging</a:t>
              </a:r>
            </a:p>
          </p:txBody>
        </p:sp>
        <p:sp>
          <p:nvSpPr>
            <p:cNvPr id="423965" name="Text Box 29"/>
            <p:cNvSpPr txBox="1">
              <a:spLocks noChangeArrowheads="1"/>
            </p:cNvSpPr>
            <p:nvPr/>
          </p:nvSpPr>
          <p:spPr bwMode="auto">
            <a:xfrm>
              <a:off x="1048" y="1094"/>
              <a:ext cx="1134" cy="288"/>
            </a:xfrm>
            <a:prstGeom prst="rect">
              <a:avLst/>
            </a:prstGeom>
            <a:noFill/>
            <a:ln w="9525">
              <a:noFill/>
              <a:miter lim="800000"/>
              <a:headEnd/>
              <a:tailEnd/>
            </a:ln>
            <a:effectLst/>
          </p:spPr>
          <p:txBody>
            <a:bodyPr wrap="none">
              <a:spAutoFit/>
            </a:bodyPr>
            <a:lstStyle/>
            <a:p>
              <a:r>
                <a:rPr lang="en-US" sz="1200" b="1"/>
                <a:t>Observatory – Upper Stage</a:t>
              </a:r>
            </a:p>
            <a:p>
              <a:r>
                <a:rPr lang="en-US" sz="1200" b="1"/>
                <a:t>Separation</a:t>
              </a:r>
            </a:p>
          </p:txBody>
        </p:sp>
        <p:pic>
          <p:nvPicPr>
            <p:cNvPr id="423966" name="Picture 30" descr="Semi Deployed with Thick Lines 1"/>
            <p:cNvPicPr>
              <a:picLocks noChangeAspect="1" noChangeArrowheads="1"/>
            </p:cNvPicPr>
            <p:nvPr/>
          </p:nvPicPr>
          <p:blipFill>
            <a:blip r:embed="rId5" cstate="print"/>
            <a:srcRect l="18228" r="18950"/>
            <a:stretch>
              <a:fillRect/>
            </a:stretch>
          </p:blipFill>
          <p:spPr bwMode="auto">
            <a:xfrm>
              <a:off x="2366" y="1141"/>
              <a:ext cx="610" cy="732"/>
            </a:xfrm>
            <a:prstGeom prst="rect">
              <a:avLst/>
            </a:prstGeom>
            <a:noFill/>
          </p:spPr>
        </p:pic>
        <p:sp>
          <p:nvSpPr>
            <p:cNvPr id="423967" name="Text Box 31"/>
            <p:cNvSpPr txBox="1">
              <a:spLocks noChangeArrowheads="1"/>
            </p:cNvSpPr>
            <p:nvPr/>
          </p:nvSpPr>
          <p:spPr bwMode="auto">
            <a:xfrm>
              <a:off x="2590" y="732"/>
              <a:ext cx="1237" cy="633"/>
            </a:xfrm>
            <a:prstGeom prst="rect">
              <a:avLst/>
            </a:prstGeom>
            <a:noFill/>
            <a:ln w="9525">
              <a:noFill/>
              <a:miter lim="800000"/>
              <a:headEnd/>
              <a:tailEnd/>
            </a:ln>
            <a:effectLst/>
          </p:spPr>
          <p:txBody>
            <a:bodyPr wrap="none">
              <a:spAutoFit/>
            </a:bodyPr>
            <a:lstStyle/>
            <a:p>
              <a:pPr algn="l"/>
              <a:r>
                <a:rPr lang="en-US" sz="1200" b="1"/>
                <a:t>Observatory Deployments</a:t>
              </a:r>
            </a:p>
            <a:p>
              <a:pPr algn="l">
                <a:buFontTx/>
                <a:buChar char="-"/>
              </a:pPr>
              <a:r>
                <a:rPr lang="en-US" sz="1200" b="1"/>
                <a:t>Solar Array</a:t>
              </a:r>
            </a:p>
            <a:p>
              <a:pPr algn="l">
                <a:buFontTx/>
                <a:buChar char="-"/>
              </a:pPr>
              <a:r>
                <a:rPr lang="en-US" sz="1200" b="1"/>
                <a:t>High Gain/ Medium Antennas</a:t>
              </a:r>
            </a:p>
            <a:p>
              <a:pPr algn="l">
                <a:buFontTx/>
                <a:buChar char="-"/>
              </a:pPr>
              <a:r>
                <a:rPr lang="en-US" sz="1200" b="1"/>
                <a:t>Sunshield</a:t>
              </a:r>
            </a:p>
            <a:p>
              <a:pPr algn="l">
                <a:buFontTx/>
                <a:buChar char="-"/>
              </a:pPr>
              <a:r>
                <a:rPr lang="en-US" sz="1200" b="1"/>
                <a:t>Optical Telescope Element</a:t>
              </a:r>
            </a:p>
          </p:txBody>
        </p:sp>
        <p:sp>
          <p:nvSpPr>
            <p:cNvPr id="423968" name="Freeform 32"/>
            <p:cNvSpPr>
              <a:spLocks/>
            </p:cNvSpPr>
            <p:nvPr/>
          </p:nvSpPr>
          <p:spPr bwMode="auto">
            <a:xfrm>
              <a:off x="240" y="576"/>
              <a:ext cx="2816" cy="392"/>
            </a:xfrm>
            <a:custGeom>
              <a:avLst/>
              <a:gdLst/>
              <a:ahLst/>
              <a:cxnLst>
                <a:cxn ang="0">
                  <a:pos x="0" y="392"/>
                </a:cxn>
                <a:cxn ang="0">
                  <a:pos x="528" y="168"/>
                </a:cxn>
                <a:cxn ang="0">
                  <a:pos x="1272" y="40"/>
                </a:cxn>
                <a:cxn ang="0">
                  <a:pos x="2816" y="0"/>
                </a:cxn>
              </a:cxnLst>
              <a:rect l="0" t="0" r="r" b="b"/>
              <a:pathLst>
                <a:path w="2816" h="392">
                  <a:moveTo>
                    <a:pt x="0" y="392"/>
                  </a:moveTo>
                  <a:cubicBezTo>
                    <a:pt x="88" y="355"/>
                    <a:pt x="316" y="227"/>
                    <a:pt x="528" y="168"/>
                  </a:cubicBezTo>
                  <a:cubicBezTo>
                    <a:pt x="740" y="109"/>
                    <a:pt x="891" y="68"/>
                    <a:pt x="1272" y="40"/>
                  </a:cubicBezTo>
                  <a:cubicBezTo>
                    <a:pt x="1653" y="12"/>
                    <a:pt x="2494" y="8"/>
                    <a:pt x="2816" y="0"/>
                  </a:cubicBezTo>
                </a:path>
              </a:pathLst>
            </a:custGeom>
            <a:noFill/>
            <a:ln w="76200" cmpd="sng">
              <a:solidFill>
                <a:schemeClr val="bg2"/>
              </a:solidFill>
              <a:round/>
              <a:headEnd type="triangle" w="med" len="med"/>
              <a:tailEnd type="triangle" w="med" len="med"/>
            </a:ln>
            <a:effectLst/>
          </p:spPr>
          <p:txBody>
            <a:bodyPr/>
            <a:lstStyle/>
            <a:p>
              <a:endParaRPr lang="en-US"/>
            </a:p>
          </p:txBody>
        </p:sp>
        <p:sp>
          <p:nvSpPr>
            <p:cNvPr id="423969" name="Text Box 33"/>
            <p:cNvSpPr txBox="1">
              <a:spLocks noChangeArrowheads="1"/>
            </p:cNvSpPr>
            <p:nvPr/>
          </p:nvSpPr>
          <p:spPr bwMode="auto">
            <a:xfrm>
              <a:off x="606" y="517"/>
              <a:ext cx="1697" cy="523"/>
            </a:xfrm>
            <a:prstGeom prst="rect">
              <a:avLst/>
            </a:prstGeom>
            <a:solidFill>
              <a:schemeClr val="bg1"/>
            </a:solidFill>
            <a:ln w="9525">
              <a:noFill/>
              <a:miter lim="800000"/>
              <a:headEnd/>
              <a:tailEnd/>
            </a:ln>
            <a:effectLst/>
          </p:spPr>
          <p:txBody>
            <a:bodyPr wrap="none">
              <a:spAutoFit/>
            </a:bodyPr>
            <a:lstStyle/>
            <a:p>
              <a:r>
                <a:rPr lang="en-US" sz="1200" b="1" dirty="0"/>
                <a:t>Communications Coverage Provided</a:t>
              </a:r>
            </a:p>
            <a:p>
              <a:r>
                <a:rPr lang="en-US" sz="1200" b="1" dirty="0"/>
                <a:t>For all Critical </a:t>
              </a:r>
              <a:r>
                <a:rPr lang="en-US" sz="1200" b="1" dirty="0" smtClean="0"/>
                <a:t>Events</a:t>
              </a:r>
            </a:p>
            <a:p>
              <a:r>
                <a:rPr lang="en-US" sz="1200" b="1" dirty="0" smtClean="0"/>
                <a:t>SOC Available 24 Hours, 7 Days per Week</a:t>
              </a:r>
            </a:p>
            <a:p>
              <a:r>
                <a:rPr lang="en-US" sz="1200" b="1" dirty="0" smtClean="0"/>
                <a:t>Until Telescope Phased</a:t>
              </a:r>
              <a:endParaRPr lang="en-US" sz="1200" b="1" dirty="0"/>
            </a:p>
          </p:txBody>
        </p:sp>
      </p:grpSp>
      <p:grpSp>
        <p:nvGrpSpPr>
          <p:cNvPr id="6" name="Group 34"/>
          <p:cNvGrpSpPr>
            <a:grpSpLocks/>
          </p:cNvGrpSpPr>
          <p:nvPr/>
        </p:nvGrpSpPr>
        <p:grpSpPr bwMode="auto">
          <a:xfrm>
            <a:off x="0" y="3097213"/>
            <a:ext cx="8820150" cy="3549650"/>
            <a:chOff x="0" y="1951"/>
            <a:chExt cx="5556" cy="2236"/>
          </a:xfrm>
        </p:grpSpPr>
        <p:sp>
          <p:nvSpPr>
            <p:cNvPr id="423971" name="Freeform 35"/>
            <p:cNvSpPr>
              <a:spLocks/>
            </p:cNvSpPr>
            <p:nvPr/>
          </p:nvSpPr>
          <p:spPr bwMode="auto">
            <a:xfrm>
              <a:off x="0" y="2999"/>
              <a:ext cx="5556" cy="1188"/>
            </a:xfrm>
            <a:custGeom>
              <a:avLst/>
              <a:gdLst/>
              <a:ahLst/>
              <a:cxnLst>
                <a:cxn ang="0">
                  <a:pos x="0" y="372"/>
                </a:cxn>
                <a:cxn ang="0">
                  <a:pos x="174" y="324"/>
                </a:cxn>
                <a:cxn ang="0">
                  <a:pos x="390" y="276"/>
                </a:cxn>
                <a:cxn ang="0">
                  <a:pos x="630" y="222"/>
                </a:cxn>
                <a:cxn ang="0">
                  <a:pos x="900" y="168"/>
                </a:cxn>
                <a:cxn ang="0">
                  <a:pos x="1332" y="102"/>
                </a:cxn>
                <a:cxn ang="0">
                  <a:pos x="1644" y="66"/>
                </a:cxn>
                <a:cxn ang="0">
                  <a:pos x="1890" y="42"/>
                </a:cxn>
                <a:cxn ang="0">
                  <a:pos x="2124" y="24"/>
                </a:cxn>
                <a:cxn ang="0">
                  <a:pos x="2376" y="12"/>
                </a:cxn>
                <a:cxn ang="0">
                  <a:pos x="2646" y="0"/>
                </a:cxn>
                <a:cxn ang="0">
                  <a:pos x="2970" y="0"/>
                </a:cxn>
                <a:cxn ang="0">
                  <a:pos x="3258" y="0"/>
                </a:cxn>
                <a:cxn ang="0">
                  <a:pos x="3606" y="18"/>
                </a:cxn>
                <a:cxn ang="0">
                  <a:pos x="3960" y="42"/>
                </a:cxn>
                <a:cxn ang="0">
                  <a:pos x="4350" y="84"/>
                </a:cxn>
                <a:cxn ang="0">
                  <a:pos x="4692" y="132"/>
                </a:cxn>
                <a:cxn ang="0">
                  <a:pos x="4986" y="186"/>
                </a:cxn>
                <a:cxn ang="0">
                  <a:pos x="5268" y="240"/>
                </a:cxn>
                <a:cxn ang="0">
                  <a:pos x="5460" y="282"/>
                </a:cxn>
                <a:cxn ang="0">
                  <a:pos x="5556" y="318"/>
                </a:cxn>
                <a:cxn ang="0">
                  <a:pos x="5540" y="1188"/>
                </a:cxn>
                <a:cxn ang="0">
                  <a:pos x="12" y="1188"/>
                </a:cxn>
                <a:cxn ang="0">
                  <a:pos x="0" y="372"/>
                </a:cxn>
              </a:cxnLst>
              <a:rect l="0" t="0" r="r" b="b"/>
              <a:pathLst>
                <a:path w="5556" h="1188">
                  <a:moveTo>
                    <a:pt x="0" y="372"/>
                  </a:moveTo>
                  <a:lnTo>
                    <a:pt x="174" y="324"/>
                  </a:lnTo>
                  <a:lnTo>
                    <a:pt x="390" y="276"/>
                  </a:lnTo>
                  <a:lnTo>
                    <a:pt x="630" y="222"/>
                  </a:lnTo>
                  <a:lnTo>
                    <a:pt x="900" y="168"/>
                  </a:lnTo>
                  <a:lnTo>
                    <a:pt x="1332" y="102"/>
                  </a:lnTo>
                  <a:lnTo>
                    <a:pt x="1644" y="66"/>
                  </a:lnTo>
                  <a:lnTo>
                    <a:pt x="1890" y="42"/>
                  </a:lnTo>
                  <a:lnTo>
                    <a:pt x="2124" y="24"/>
                  </a:lnTo>
                  <a:lnTo>
                    <a:pt x="2376" y="12"/>
                  </a:lnTo>
                  <a:lnTo>
                    <a:pt x="2646" y="0"/>
                  </a:lnTo>
                  <a:lnTo>
                    <a:pt x="2970" y="0"/>
                  </a:lnTo>
                  <a:lnTo>
                    <a:pt x="3258" y="0"/>
                  </a:lnTo>
                  <a:lnTo>
                    <a:pt x="3606" y="18"/>
                  </a:lnTo>
                  <a:lnTo>
                    <a:pt x="3960" y="42"/>
                  </a:lnTo>
                  <a:lnTo>
                    <a:pt x="4350" y="84"/>
                  </a:lnTo>
                  <a:lnTo>
                    <a:pt x="4692" y="132"/>
                  </a:lnTo>
                  <a:lnTo>
                    <a:pt x="4986" y="186"/>
                  </a:lnTo>
                  <a:lnTo>
                    <a:pt x="5268" y="240"/>
                  </a:lnTo>
                  <a:lnTo>
                    <a:pt x="5460" y="282"/>
                  </a:lnTo>
                  <a:lnTo>
                    <a:pt x="5556" y="318"/>
                  </a:lnTo>
                  <a:lnTo>
                    <a:pt x="5540" y="1188"/>
                  </a:lnTo>
                  <a:lnTo>
                    <a:pt x="12" y="1188"/>
                  </a:lnTo>
                  <a:lnTo>
                    <a:pt x="0" y="372"/>
                  </a:lnTo>
                  <a:close/>
                </a:path>
              </a:pathLst>
            </a:custGeom>
            <a:gradFill rotWithShape="1">
              <a:gsLst>
                <a:gs pos="0">
                  <a:srgbClr val="00CC00">
                    <a:gamma/>
                    <a:shade val="51373"/>
                    <a:invGamma/>
                  </a:srgbClr>
                </a:gs>
                <a:gs pos="100000">
                  <a:srgbClr val="00CC00"/>
                </a:gs>
              </a:gsLst>
              <a:lin ang="5400000" scaled="1"/>
            </a:gradFill>
            <a:ln w="9525">
              <a:solidFill>
                <a:schemeClr val="tx1"/>
              </a:solidFill>
              <a:round/>
              <a:headEnd/>
              <a:tailEnd/>
            </a:ln>
            <a:effectLst/>
          </p:spPr>
          <p:txBody>
            <a:bodyPr/>
            <a:lstStyle/>
            <a:p>
              <a:endParaRPr lang="en-US"/>
            </a:p>
          </p:txBody>
        </p:sp>
        <p:pic>
          <p:nvPicPr>
            <p:cNvPr id="423972" name="Picture 36" descr="JWST Color Square"/>
            <p:cNvPicPr>
              <a:picLocks noChangeAspect="1" noChangeArrowheads="1"/>
            </p:cNvPicPr>
            <p:nvPr/>
          </p:nvPicPr>
          <p:blipFill>
            <a:blip r:embed="rId6" cstate="print"/>
            <a:srcRect/>
            <a:stretch>
              <a:fillRect/>
            </a:stretch>
          </p:blipFill>
          <p:spPr bwMode="auto">
            <a:xfrm>
              <a:off x="2254" y="2666"/>
              <a:ext cx="340" cy="380"/>
            </a:xfrm>
            <a:prstGeom prst="rect">
              <a:avLst/>
            </a:prstGeom>
            <a:noFill/>
            <a:ln w="9525">
              <a:noFill/>
              <a:miter lim="800000"/>
              <a:headEnd/>
              <a:tailEnd/>
            </a:ln>
            <a:effectLst/>
          </p:spPr>
        </p:pic>
        <p:pic>
          <p:nvPicPr>
            <p:cNvPr id="423973" name="Picture 37" descr="JWST Color Square"/>
            <p:cNvPicPr>
              <a:picLocks noChangeAspect="1" noChangeArrowheads="1"/>
            </p:cNvPicPr>
            <p:nvPr/>
          </p:nvPicPr>
          <p:blipFill>
            <a:blip r:embed="rId7" cstate="print"/>
            <a:srcRect/>
            <a:stretch>
              <a:fillRect/>
            </a:stretch>
          </p:blipFill>
          <p:spPr bwMode="auto">
            <a:xfrm>
              <a:off x="2646" y="2662"/>
              <a:ext cx="340" cy="380"/>
            </a:xfrm>
            <a:prstGeom prst="rect">
              <a:avLst/>
            </a:prstGeom>
            <a:noFill/>
            <a:ln w="9525">
              <a:noFill/>
              <a:miter lim="800000"/>
              <a:headEnd/>
              <a:tailEnd/>
            </a:ln>
            <a:effectLst/>
          </p:spPr>
        </p:pic>
        <p:pic>
          <p:nvPicPr>
            <p:cNvPr id="423974" name="Picture 38" descr="JWST Color Square"/>
            <p:cNvPicPr>
              <a:picLocks noChangeAspect="1" noChangeArrowheads="1"/>
            </p:cNvPicPr>
            <p:nvPr/>
          </p:nvPicPr>
          <p:blipFill>
            <a:blip r:embed="rId7" cstate="print"/>
            <a:srcRect/>
            <a:stretch>
              <a:fillRect/>
            </a:stretch>
          </p:blipFill>
          <p:spPr bwMode="auto">
            <a:xfrm>
              <a:off x="3059" y="2656"/>
              <a:ext cx="340" cy="380"/>
            </a:xfrm>
            <a:prstGeom prst="rect">
              <a:avLst/>
            </a:prstGeom>
            <a:noFill/>
            <a:ln w="9525">
              <a:noFill/>
              <a:miter lim="800000"/>
              <a:headEnd/>
              <a:tailEnd/>
            </a:ln>
            <a:effectLst/>
          </p:spPr>
        </p:pic>
        <p:sp>
          <p:nvSpPr>
            <p:cNvPr id="423975" name="Text Box 39"/>
            <p:cNvSpPr txBox="1">
              <a:spLocks noChangeArrowheads="1"/>
            </p:cNvSpPr>
            <p:nvPr/>
          </p:nvSpPr>
          <p:spPr bwMode="auto">
            <a:xfrm>
              <a:off x="2393" y="3053"/>
              <a:ext cx="903" cy="179"/>
            </a:xfrm>
            <a:prstGeom prst="rect">
              <a:avLst/>
            </a:prstGeom>
            <a:solidFill>
              <a:schemeClr val="bg1"/>
            </a:solidFill>
            <a:ln w="9525">
              <a:solidFill>
                <a:srgbClr val="000066"/>
              </a:solidFill>
              <a:miter lim="800000"/>
              <a:headEnd/>
              <a:tailEnd/>
            </a:ln>
            <a:effectLst/>
          </p:spPr>
          <p:txBody>
            <a:bodyPr wrap="none">
              <a:spAutoFit/>
            </a:bodyPr>
            <a:lstStyle/>
            <a:p>
              <a:r>
                <a:rPr lang="en-US" sz="1200" b="1"/>
                <a:t>Deep Space Network</a:t>
              </a:r>
            </a:p>
          </p:txBody>
        </p:sp>
        <p:cxnSp>
          <p:nvCxnSpPr>
            <p:cNvPr id="423976" name="AutoShape 40"/>
            <p:cNvCxnSpPr>
              <a:cxnSpLocks noChangeShapeType="1"/>
              <a:stCxn id="424006" idx="2"/>
              <a:endCxn id="423977" idx="2"/>
            </p:cNvCxnSpPr>
            <p:nvPr/>
          </p:nvCxnSpPr>
          <p:spPr bwMode="auto">
            <a:xfrm rot="16200000" flipH="1">
              <a:off x="3474" y="2985"/>
              <a:ext cx="70" cy="1239"/>
            </a:xfrm>
            <a:prstGeom prst="bentConnector2">
              <a:avLst/>
            </a:prstGeom>
            <a:noFill/>
            <a:ln w="28575">
              <a:solidFill>
                <a:schemeClr val="tx1"/>
              </a:solidFill>
              <a:miter lim="800000"/>
              <a:headEnd/>
              <a:tailEnd/>
            </a:ln>
            <a:effectLst/>
          </p:spPr>
        </p:cxnSp>
        <p:sp>
          <p:nvSpPr>
            <p:cNvPr id="423977" name="Oval 41"/>
            <p:cNvSpPr>
              <a:spLocks noChangeArrowheads="1"/>
            </p:cNvSpPr>
            <p:nvPr/>
          </p:nvSpPr>
          <p:spPr bwMode="auto">
            <a:xfrm>
              <a:off x="4128" y="3612"/>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23978" name="Oval 42"/>
            <p:cNvSpPr>
              <a:spLocks noChangeArrowheads="1"/>
            </p:cNvSpPr>
            <p:nvPr/>
          </p:nvSpPr>
          <p:spPr bwMode="auto">
            <a:xfrm>
              <a:off x="4128" y="3844"/>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423979" name="AutoShape 43"/>
            <p:cNvCxnSpPr>
              <a:cxnSpLocks noChangeShapeType="1"/>
              <a:stCxn id="424017" idx="3"/>
              <a:endCxn id="423978" idx="2"/>
            </p:cNvCxnSpPr>
            <p:nvPr/>
          </p:nvCxnSpPr>
          <p:spPr bwMode="auto">
            <a:xfrm flipV="1">
              <a:off x="3736" y="3872"/>
              <a:ext cx="392" cy="4"/>
            </a:xfrm>
            <a:prstGeom prst="bentConnector3">
              <a:avLst>
                <a:gd name="adj1" fmla="val 50000"/>
              </a:avLst>
            </a:prstGeom>
            <a:noFill/>
            <a:ln w="28575">
              <a:solidFill>
                <a:schemeClr val="tx1"/>
              </a:solidFill>
              <a:miter lim="800000"/>
              <a:headEnd/>
              <a:tailEnd/>
            </a:ln>
            <a:effectLst/>
          </p:spPr>
        </p:cxnSp>
        <p:cxnSp>
          <p:nvCxnSpPr>
            <p:cNvPr id="423980" name="AutoShape 44"/>
            <p:cNvCxnSpPr>
              <a:cxnSpLocks noChangeShapeType="1"/>
              <a:stCxn id="423993" idx="4"/>
              <a:endCxn id="424017" idx="1"/>
            </p:cNvCxnSpPr>
            <p:nvPr/>
          </p:nvCxnSpPr>
          <p:spPr bwMode="auto">
            <a:xfrm rot="16200000" flipH="1">
              <a:off x="2821" y="3373"/>
              <a:ext cx="310" cy="696"/>
            </a:xfrm>
            <a:prstGeom prst="bentConnector2">
              <a:avLst/>
            </a:prstGeom>
            <a:noFill/>
            <a:ln w="28575">
              <a:solidFill>
                <a:schemeClr val="tx1"/>
              </a:solidFill>
              <a:miter lim="800000"/>
              <a:headEnd/>
              <a:tailEnd/>
            </a:ln>
            <a:effectLst/>
          </p:spPr>
        </p:cxnSp>
        <p:cxnSp>
          <p:nvCxnSpPr>
            <p:cNvPr id="423981" name="AutoShape 45"/>
            <p:cNvCxnSpPr>
              <a:cxnSpLocks noChangeShapeType="1"/>
              <a:stCxn id="423975" idx="2"/>
              <a:endCxn id="423982" idx="0"/>
            </p:cNvCxnSpPr>
            <p:nvPr/>
          </p:nvCxnSpPr>
          <p:spPr bwMode="auto">
            <a:xfrm rot="5400000">
              <a:off x="2761" y="3313"/>
              <a:ext cx="166" cy="3"/>
            </a:xfrm>
            <a:prstGeom prst="bentConnector3">
              <a:avLst>
                <a:gd name="adj1" fmla="val 49398"/>
              </a:avLst>
            </a:prstGeom>
            <a:noFill/>
            <a:ln w="28575">
              <a:solidFill>
                <a:schemeClr val="tx1"/>
              </a:solidFill>
              <a:miter lim="800000"/>
              <a:headEnd/>
              <a:tailEnd/>
            </a:ln>
            <a:effectLst/>
          </p:spPr>
        </p:cxnSp>
        <p:sp>
          <p:nvSpPr>
            <p:cNvPr id="423982" name="Oval 46"/>
            <p:cNvSpPr>
              <a:spLocks noChangeArrowheads="1"/>
            </p:cNvSpPr>
            <p:nvPr/>
          </p:nvSpPr>
          <p:spPr bwMode="auto">
            <a:xfrm>
              <a:off x="2814" y="3398"/>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23983" name="Oval 47"/>
            <p:cNvSpPr>
              <a:spLocks noChangeArrowheads="1"/>
            </p:cNvSpPr>
            <p:nvPr/>
          </p:nvSpPr>
          <p:spPr bwMode="auto">
            <a:xfrm>
              <a:off x="2178" y="3453"/>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23984" name="Rectangle 48"/>
            <p:cNvSpPr>
              <a:spLocks noChangeArrowheads="1"/>
            </p:cNvSpPr>
            <p:nvPr/>
          </p:nvSpPr>
          <p:spPr bwMode="auto">
            <a:xfrm>
              <a:off x="636" y="2344"/>
              <a:ext cx="120" cy="1704"/>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23985" name="Rectangle 49"/>
            <p:cNvSpPr>
              <a:spLocks noChangeArrowheads="1"/>
            </p:cNvSpPr>
            <p:nvPr/>
          </p:nvSpPr>
          <p:spPr bwMode="auto">
            <a:xfrm>
              <a:off x="132" y="4040"/>
              <a:ext cx="624" cy="5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23986" name="Line 50"/>
            <p:cNvSpPr>
              <a:spLocks noChangeShapeType="1"/>
            </p:cNvSpPr>
            <p:nvPr/>
          </p:nvSpPr>
          <p:spPr bwMode="auto">
            <a:xfrm>
              <a:off x="1691" y="3578"/>
              <a:ext cx="0" cy="507"/>
            </a:xfrm>
            <a:prstGeom prst="line">
              <a:avLst/>
            </a:prstGeom>
            <a:noFill/>
            <a:ln w="76200">
              <a:solidFill>
                <a:srgbClr val="FFCC00"/>
              </a:solidFill>
              <a:round/>
              <a:headEnd/>
              <a:tailEnd/>
            </a:ln>
            <a:effectLst/>
          </p:spPr>
          <p:txBody>
            <a:bodyPr/>
            <a:lstStyle/>
            <a:p>
              <a:endParaRPr lang="en-US"/>
            </a:p>
          </p:txBody>
        </p:sp>
        <p:sp>
          <p:nvSpPr>
            <p:cNvPr id="423987" name="Text Box 51"/>
            <p:cNvSpPr txBox="1">
              <a:spLocks noChangeArrowheads="1"/>
            </p:cNvSpPr>
            <p:nvPr/>
          </p:nvSpPr>
          <p:spPr bwMode="auto">
            <a:xfrm>
              <a:off x="4006" y="3253"/>
              <a:ext cx="1406" cy="288"/>
            </a:xfrm>
            <a:prstGeom prst="rect">
              <a:avLst/>
            </a:prstGeom>
            <a:noFill/>
            <a:ln w="9525">
              <a:noFill/>
              <a:miter lim="800000"/>
              <a:headEnd/>
              <a:tailEnd/>
            </a:ln>
            <a:effectLst/>
          </p:spPr>
          <p:txBody>
            <a:bodyPr wrap="none">
              <a:spAutoFit/>
            </a:bodyPr>
            <a:lstStyle/>
            <a:p>
              <a:r>
                <a:rPr lang="en-US" sz="1200" b="1">
                  <a:solidFill>
                    <a:schemeClr val="bg1"/>
                  </a:solidFill>
                </a:rPr>
                <a:t>Space Telescope Science Institute</a:t>
              </a:r>
            </a:p>
            <a:p>
              <a:r>
                <a:rPr lang="en-US" sz="1200" b="1">
                  <a:solidFill>
                    <a:schemeClr val="bg1"/>
                  </a:solidFill>
                </a:rPr>
                <a:t>Science &amp; Operations Center</a:t>
              </a:r>
            </a:p>
          </p:txBody>
        </p:sp>
        <p:sp>
          <p:nvSpPr>
            <p:cNvPr id="423988" name="Text Box 52"/>
            <p:cNvSpPr txBox="1">
              <a:spLocks noChangeArrowheads="1"/>
            </p:cNvSpPr>
            <p:nvPr/>
          </p:nvSpPr>
          <p:spPr bwMode="auto">
            <a:xfrm>
              <a:off x="2920" y="3957"/>
              <a:ext cx="1260" cy="173"/>
            </a:xfrm>
            <a:prstGeom prst="rect">
              <a:avLst/>
            </a:prstGeom>
            <a:noFill/>
            <a:ln w="9525">
              <a:noFill/>
              <a:miter lim="800000"/>
              <a:headEnd/>
              <a:tailEnd/>
            </a:ln>
            <a:effectLst/>
          </p:spPr>
          <p:txBody>
            <a:bodyPr wrap="none">
              <a:spAutoFit/>
            </a:bodyPr>
            <a:lstStyle/>
            <a:p>
              <a:r>
                <a:rPr lang="en-US" sz="1200" b="1">
                  <a:solidFill>
                    <a:schemeClr val="bg1"/>
                  </a:solidFill>
                </a:rPr>
                <a:t>GSFC Flight Dynamics Facility</a:t>
              </a:r>
            </a:p>
          </p:txBody>
        </p:sp>
        <p:sp>
          <p:nvSpPr>
            <p:cNvPr id="423989" name="Line 53"/>
            <p:cNvSpPr>
              <a:spLocks noChangeShapeType="1"/>
            </p:cNvSpPr>
            <p:nvPr/>
          </p:nvSpPr>
          <p:spPr bwMode="auto">
            <a:xfrm>
              <a:off x="756" y="3976"/>
              <a:ext cx="144" cy="0"/>
            </a:xfrm>
            <a:prstGeom prst="line">
              <a:avLst/>
            </a:prstGeom>
            <a:noFill/>
            <a:ln w="28575">
              <a:solidFill>
                <a:schemeClr val="tx1"/>
              </a:solidFill>
              <a:round/>
              <a:headEnd/>
              <a:tailEnd/>
            </a:ln>
            <a:effectLst/>
          </p:spPr>
          <p:txBody>
            <a:bodyPr/>
            <a:lstStyle/>
            <a:p>
              <a:endParaRPr lang="en-US"/>
            </a:p>
          </p:txBody>
        </p:sp>
        <p:sp>
          <p:nvSpPr>
            <p:cNvPr id="423990" name="Oval 54"/>
            <p:cNvSpPr>
              <a:spLocks noChangeArrowheads="1"/>
            </p:cNvSpPr>
            <p:nvPr/>
          </p:nvSpPr>
          <p:spPr bwMode="auto">
            <a:xfrm>
              <a:off x="2336" y="3518"/>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23991" name="Oval 55"/>
            <p:cNvSpPr>
              <a:spLocks noChangeArrowheads="1"/>
            </p:cNvSpPr>
            <p:nvPr/>
          </p:nvSpPr>
          <p:spPr bwMode="auto">
            <a:xfrm>
              <a:off x="1648" y="3972"/>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423992" name="AutoShape 56"/>
            <p:cNvCxnSpPr>
              <a:cxnSpLocks noChangeShapeType="1"/>
              <a:stCxn id="423991" idx="6"/>
              <a:endCxn id="423990" idx="4"/>
            </p:cNvCxnSpPr>
            <p:nvPr/>
          </p:nvCxnSpPr>
          <p:spPr bwMode="auto">
            <a:xfrm flipV="1">
              <a:off x="1704" y="3574"/>
              <a:ext cx="660" cy="426"/>
            </a:xfrm>
            <a:prstGeom prst="bentConnector2">
              <a:avLst/>
            </a:prstGeom>
            <a:noFill/>
            <a:ln w="28575">
              <a:solidFill>
                <a:schemeClr val="tx1"/>
              </a:solidFill>
              <a:miter lim="800000"/>
              <a:headEnd/>
              <a:tailEnd/>
            </a:ln>
            <a:effectLst/>
          </p:spPr>
        </p:cxnSp>
        <p:sp>
          <p:nvSpPr>
            <p:cNvPr id="423993" name="Oval 57"/>
            <p:cNvSpPr>
              <a:spLocks noChangeArrowheads="1"/>
            </p:cNvSpPr>
            <p:nvPr/>
          </p:nvSpPr>
          <p:spPr bwMode="auto">
            <a:xfrm>
              <a:off x="2600" y="3510"/>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pic>
          <p:nvPicPr>
            <p:cNvPr id="423994" name="Picture 58" descr="JWSTpic2"/>
            <p:cNvPicPr>
              <a:picLocks noChangeAspect="1" noChangeArrowheads="1"/>
            </p:cNvPicPr>
            <p:nvPr/>
          </p:nvPicPr>
          <p:blipFill>
            <a:blip r:embed="rId8" cstate="print"/>
            <a:srcRect/>
            <a:stretch>
              <a:fillRect/>
            </a:stretch>
          </p:blipFill>
          <p:spPr bwMode="auto">
            <a:xfrm>
              <a:off x="227" y="2077"/>
              <a:ext cx="366" cy="1949"/>
            </a:xfrm>
            <a:prstGeom prst="rect">
              <a:avLst/>
            </a:prstGeom>
            <a:noFill/>
          </p:spPr>
        </p:pic>
        <p:sp>
          <p:nvSpPr>
            <p:cNvPr id="423995" name="Line 59"/>
            <p:cNvSpPr>
              <a:spLocks noChangeShapeType="1"/>
            </p:cNvSpPr>
            <p:nvPr/>
          </p:nvSpPr>
          <p:spPr bwMode="auto">
            <a:xfrm>
              <a:off x="516" y="2576"/>
              <a:ext cx="112" cy="0"/>
            </a:xfrm>
            <a:prstGeom prst="line">
              <a:avLst/>
            </a:prstGeom>
            <a:noFill/>
            <a:ln w="28575">
              <a:solidFill>
                <a:schemeClr val="tx1"/>
              </a:solidFill>
              <a:round/>
              <a:headEnd/>
              <a:tailEnd/>
            </a:ln>
            <a:effectLst/>
          </p:spPr>
          <p:txBody>
            <a:bodyPr/>
            <a:lstStyle/>
            <a:p>
              <a:endParaRPr lang="en-US"/>
            </a:p>
          </p:txBody>
        </p:sp>
        <p:sp>
          <p:nvSpPr>
            <p:cNvPr id="423996" name="Text Box 60"/>
            <p:cNvSpPr txBox="1">
              <a:spLocks noChangeArrowheads="1"/>
            </p:cNvSpPr>
            <p:nvPr/>
          </p:nvSpPr>
          <p:spPr bwMode="auto">
            <a:xfrm>
              <a:off x="483" y="1951"/>
              <a:ext cx="428" cy="403"/>
            </a:xfrm>
            <a:prstGeom prst="rect">
              <a:avLst/>
            </a:prstGeom>
            <a:noFill/>
            <a:ln w="9525">
              <a:noFill/>
              <a:miter lim="800000"/>
              <a:headEnd/>
              <a:tailEnd/>
            </a:ln>
            <a:effectLst/>
          </p:spPr>
          <p:txBody>
            <a:bodyPr wrap="none">
              <a:spAutoFit/>
            </a:bodyPr>
            <a:lstStyle/>
            <a:p>
              <a:r>
                <a:rPr lang="en-US" sz="1200" b="1"/>
                <a:t>Ariane 5</a:t>
              </a:r>
            </a:p>
            <a:p>
              <a:r>
                <a:rPr lang="en-US" sz="1200" b="1"/>
                <a:t>Launch </a:t>
              </a:r>
            </a:p>
            <a:p>
              <a:r>
                <a:rPr lang="en-US" sz="1200" b="1"/>
                <a:t>System</a:t>
              </a:r>
            </a:p>
          </p:txBody>
        </p:sp>
        <p:grpSp>
          <p:nvGrpSpPr>
            <p:cNvPr id="7" name="Group 61"/>
            <p:cNvGrpSpPr>
              <a:grpSpLocks/>
            </p:cNvGrpSpPr>
            <p:nvPr/>
          </p:nvGrpSpPr>
          <p:grpSpPr bwMode="auto">
            <a:xfrm>
              <a:off x="4116" y="3560"/>
              <a:ext cx="1357" cy="390"/>
              <a:chOff x="3952" y="3392"/>
              <a:chExt cx="1357" cy="390"/>
            </a:xfrm>
          </p:grpSpPr>
          <p:sp>
            <p:nvSpPr>
              <p:cNvPr id="423998" name="Rectangle 62"/>
              <p:cNvSpPr>
                <a:spLocks noChangeArrowheads="1"/>
              </p:cNvSpPr>
              <p:nvPr/>
            </p:nvSpPr>
            <p:spPr bwMode="auto">
              <a:xfrm>
                <a:off x="3957" y="3398"/>
                <a:ext cx="1352" cy="384"/>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423999" name="Rectangle 63"/>
              <p:cNvSpPr>
                <a:spLocks noChangeArrowheads="1"/>
              </p:cNvSpPr>
              <p:nvPr/>
            </p:nvSpPr>
            <p:spPr bwMode="auto">
              <a:xfrm>
                <a:off x="3952" y="3392"/>
                <a:ext cx="424" cy="384"/>
              </a:xfrm>
              <a:prstGeom prst="rect">
                <a:avLst/>
              </a:prstGeom>
              <a:noFill/>
              <a:ln w="9525">
                <a:solidFill>
                  <a:schemeClr val="tx1"/>
                </a:solidFill>
                <a:miter lim="800000"/>
                <a:headEnd/>
                <a:tailEnd/>
              </a:ln>
              <a:effectLst/>
            </p:spPr>
            <p:txBody>
              <a:bodyPr wrap="none" anchor="ctr"/>
              <a:lstStyle/>
              <a:p>
                <a:endParaRPr lang="en-US"/>
              </a:p>
            </p:txBody>
          </p:sp>
          <p:sp>
            <p:nvSpPr>
              <p:cNvPr id="424000" name="Line 64"/>
              <p:cNvSpPr>
                <a:spLocks noChangeShapeType="1"/>
              </p:cNvSpPr>
              <p:nvPr/>
            </p:nvSpPr>
            <p:spPr bwMode="auto">
              <a:xfrm>
                <a:off x="3960" y="3488"/>
                <a:ext cx="1344" cy="0"/>
              </a:xfrm>
              <a:prstGeom prst="line">
                <a:avLst/>
              </a:prstGeom>
              <a:noFill/>
              <a:ln w="76200">
                <a:solidFill>
                  <a:schemeClr val="tx1"/>
                </a:solidFill>
                <a:round/>
                <a:headEnd/>
                <a:tailEnd/>
              </a:ln>
              <a:effectLst/>
            </p:spPr>
            <p:txBody>
              <a:bodyPr/>
              <a:lstStyle/>
              <a:p>
                <a:endParaRPr lang="en-US"/>
              </a:p>
            </p:txBody>
          </p:sp>
          <p:sp>
            <p:nvSpPr>
              <p:cNvPr id="424001" name="Line 65"/>
              <p:cNvSpPr>
                <a:spLocks noChangeShapeType="1"/>
              </p:cNvSpPr>
              <p:nvPr/>
            </p:nvSpPr>
            <p:spPr bwMode="auto">
              <a:xfrm>
                <a:off x="3960" y="3584"/>
                <a:ext cx="1344" cy="0"/>
              </a:xfrm>
              <a:prstGeom prst="line">
                <a:avLst/>
              </a:prstGeom>
              <a:noFill/>
              <a:ln w="76200">
                <a:solidFill>
                  <a:schemeClr val="tx1"/>
                </a:solidFill>
                <a:round/>
                <a:headEnd/>
                <a:tailEnd/>
              </a:ln>
              <a:effectLst/>
            </p:spPr>
            <p:txBody>
              <a:bodyPr/>
              <a:lstStyle/>
              <a:p>
                <a:endParaRPr lang="en-US"/>
              </a:p>
            </p:txBody>
          </p:sp>
          <p:sp>
            <p:nvSpPr>
              <p:cNvPr id="424002" name="Rectangle 66"/>
              <p:cNvSpPr>
                <a:spLocks noChangeArrowheads="1"/>
              </p:cNvSpPr>
              <p:nvPr/>
            </p:nvSpPr>
            <p:spPr bwMode="auto">
              <a:xfrm>
                <a:off x="4376" y="3664"/>
                <a:ext cx="280" cy="11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424003" name="Line 67"/>
              <p:cNvSpPr>
                <a:spLocks noChangeShapeType="1"/>
              </p:cNvSpPr>
              <p:nvPr/>
            </p:nvSpPr>
            <p:spPr bwMode="auto">
              <a:xfrm>
                <a:off x="3960" y="3688"/>
                <a:ext cx="416" cy="0"/>
              </a:xfrm>
              <a:prstGeom prst="line">
                <a:avLst/>
              </a:prstGeom>
              <a:noFill/>
              <a:ln w="76200">
                <a:solidFill>
                  <a:schemeClr val="tx1"/>
                </a:solidFill>
                <a:round/>
                <a:headEnd/>
                <a:tailEnd/>
              </a:ln>
              <a:effectLst/>
            </p:spPr>
            <p:txBody>
              <a:bodyPr/>
              <a:lstStyle/>
              <a:p>
                <a:endParaRPr lang="en-US"/>
              </a:p>
            </p:txBody>
          </p:sp>
          <p:sp>
            <p:nvSpPr>
              <p:cNvPr id="424004" name="Rectangle 68"/>
              <p:cNvSpPr>
                <a:spLocks noChangeArrowheads="1"/>
              </p:cNvSpPr>
              <p:nvPr/>
            </p:nvSpPr>
            <p:spPr bwMode="auto">
              <a:xfrm>
                <a:off x="4680" y="3664"/>
                <a:ext cx="280" cy="11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424005" name="Rectangle 69"/>
              <p:cNvSpPr>
                <a:spLocks noChangeArrowheads="1"/>
              </p:cNvSpPr>
              <p:nvPr/>
            </p:nvSpPr>
            <p:spPr bwMode="auto">
              <a:xfrm>
                <a:off x="4984" y="3664"/>
                <a:ext cx="280" cy="112"/>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sp>
          <p:nvSpPr>
            <p:cNvPr id="424006" name="Text Box 70"/>
            <p:cNvSpPr txBox="1">
              <a:spLocks noChangeArrowheads="1"/>
            </p:cNvSpPr>
            <p:nvPr/>
          </p:nvSpPr>
          <p:spPr bwMode="auto">
            <a:xfrm>
              <a:off x="2174" y="3391"/>
              <a:ext cx="1430" cy="179"/>
            </a:xfrm>
            <a:prstGeom prst="rect">
              <a:avLst/>
            </a:prstGeom>
            <a:solidFill>
              <a:schemeClr val="bg1"/>
            </a:solidFill>
            <a:ln w="9525">
              <a:solidFill>
                <a:srgbClr val="000066"/>
              </a:solidFill>
              <a:miter lim="800000"/>
              <a:headEnd/>
              <a:tailEnd/>
            </a:ln>
            <a:effectLst/>
          </p:spPr>
          <p:txBody>
            <a:bodyPr wrap="none">
              <a:spAutoFit/>
            </a:bodyPr>
            <a:lstStyle/>
            <a:p>
              <a:r>
                <a:rPr lang="en-US" sz="1200" b="1"/>
                <a:t>NASA Integrated Services Network</a:t>
              </a:r>
            </a:p>
          </p:txBody>
        </p:sp>
        <p:grpSp>
          <p:nvGrpSpPr>
            <p:cNvPr id="8" name="Group 71"/>
            <p:cNvGrpSpPr>
              <a:grpSpLocks/>
            </p:cNvGrpSpPr>
            <p:nvPr/>
          </p:nvGrpSpPr>
          <p:grpSpPr bwMode="auto">
            <a:xfrm>
              <a:off x="917" y="3577"/>
              <a:ext cx="808" cy="514"/>
              <a:chOff x="993" y="3577"/>
              <a:chExt cx="808" cy="514"/>
            </a:xfrm>
          </p:grpSpPr>
          <p:sp>
            <p:nvSpPr>
              <p:cNvPr id="424008" name="Rectangle 72"/>
              <p:cNvSpPr>
                <a:spLocks noChangeArrowheads="1"/>
              </p:cNvSpPr>
              <p:nvPr/>
            </p:nvSpPr>
            <p:spPr bwMode="auto">
              <a:xfrm>
                <a:off x="993" y="3851"/>
                <a:ext cx="320" cy="240"/>
              </a:xfrm>
              <a:prstGeom prst="rect">
                <a:avLst/>
              </a:prstGeom>
              <a:solidFill>
                <a:schemeClr val="bg1"/>
              </a:solidFill>
              <a:ln w="28575">
                <a:solidFill>
                  <a:schemeClr val="bg2"/>
                </a:solidFill>
                <a:miter lim="800000"/>
                <a:headEnd/>
                <a:tailEnd/>
              </a:ln>
              <a:effectLst/>
            </p:spPr>
            <p:txBody>
              <a:bodyPr wrap="none" anchor="ctr"/>
              <a:lstStyle/>
              <a:p>
                <a:endParaRPr lang="en-US"/>
              </a:p>
            </p:txBody>
          </p:sp>
          <p:sp>
            <p:nvSpPr>
              <p:cNvPr id="424009" name="Rectangle 73"/>
              <p:cNvSpPr>
                <a:spLocks noChangeArrowheads="1"/>
              </p:cNvSpPr>
              <p:nvPr/>
            </p:nvSpPr>
            <p:spPr bwMode="auto">
              <a:xfrm>
                <a:off x="1307" y="3577"/>
                <a:ext cx="494" cy="512"/>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24010" name="Line 74"/>
              <p:cNvSpPr>
                <a:spLocks noChangeShapeType="1"/>
              </p:cNvSpPr>
              <p:nvPr/>
            </p:nvSpPr>
            <p:spPr bwMode="auto">
              <a:xfrm>
                <a:off x="1309" y="3603"/>
                <a:ext cx="479" cy="0"/>
              </a:xfrm>
              <a:prstGeom prst="line">
                <a:avLst/>
              </a:prstGeom>
              <a:noFill/>
              <a:ln w="76200">
                <a:solidFill>
                  <a:srgbClr val="FFCC00"/>
                </a:solidFill>
                <a:round/>
                <a:headEnd/>
                <a:tailEnd/>
              </a:ln>
              <a:effectLst/>
            </p:spPr>
            <p:txBody>
              <a:bodyPr/>
              <a:lstStyle/>
              <a:p>
                <a:endParaRPr lang="en-US"/>
              </a:p>
            </p:txBody>
          </p:sp>
          <p:sp>
            <p:nvSpPr>
              <p:cNvPr id="424011" name="Line 75"/>
              <p:cNvSpPr>
                <a:spLocks noChangeShapeType="1"/>
              </p:cNvSpPr>
              <p:nvPr/>
            </p:nvSpPr>
            <p:spPr bwMode="auto">
              <a:xfrm>
                <a:off x="1313" y="3579"/>
                <a:ext cx="0" cy="507"/>
              </a:xfrm>
              <a:prstGeom prst="line">
                <a:avLst/>
              </a:prstGeom>
              <a:noFill/>
              <a:ln w="28575">
                <a:solidFill>
                  <a:schemeClr val="bg2"/>
                </a:solidFill>
                <a:round/>
                <a:headEnd/>
                <a:tailEnd/>
              </a:ln>
              <a:effectLst/>
            </p:spPr>
            <p:txBody>
              <a:bodyPr/>
              <a:lstStyle/>
              <a:p>
                <a:endParaRPr lang="en-US"/>
              </a:p>
            </p:txBody>
          </p:sp>
          <p:sp>
            <p:nvSpPr>
              <p:cNvPr id="424012" name="Text Box 76"/>
              <p:cNvSpPr txBox="1">
                <a:spLocks noChangeArrowheads="1"/>
              </p:cNvSpPr>
              <p:nvPr/>
            </p:nvSpPr>
            <p:spPr bwMode="auto">
              <a:xfrm>
                <a:off x="1035" y="3870"/>
                <a:ext cx="657" cy="173"/>
              </a:xfrm>
              <a:prstGeom prst="rect">
                <a:avLst/>
              </a:prstGeom>
              <a:solidFill>
                <a:schemeClr val="bg1"/>
              </a:solidFill>
              <a:ln w="9525">
                <a:noFill/>
                <a:miter lim="800000"/>
                <a:headEnd/>
                <a:tailEnd/>
              </a:ln>
              <a:effectLst/>
            </p:spPr>
            <p:txBody>
              <a:bodyPr wrap="none">
                <a:spAutoFit/>
              </a:bodyPr>
              <a:lstStyle/>
              <a:p>
                <a:r>
                  <a:rPr lang="en-US" sz="1200" b="1"/>
                  <a:t>Ariane PPF S5</a:t>
                </a:r>
              </a:p>
            </p:txBody>
          </p:sp>
        </p:grpSp>
        <p:sp>
          <p:nvSpPr>
            <p:cNvPr id="424013" name="Text Box 77"/>
            <p:cNvSpPr txBox="1">
              <a:spLocks noChangeArrowheads="1"/>
            </p:cNvSpPr>
            <p:nvPr/>
          </p:nvSpPr>
          <p:spPr bwMode="auto">
            <a:xfrm>
              <a:off x="1121" y="3101"/>
              <a:ext cx="914" cy="407"/>
            </a:xfrm>
            <a:prstGeom prst="rect">
              <a:avLst/>
            </a:prstGeom>
            <a:solidFill>
              <a:schemeClr val="bg1"/>
            </a:solidFill>
            <a:ln w="9525">
              <a:solidFill>
                <a:schemeClr val="tx1"/>
              </a:solidFill>
              <a:miter lim="800000"/>
              <a:headEnd/>
              <a:tailEnd/>
            </a:ln>
            <a:effectLst/>
          </p:spPr>
          <p:txBody>
            <a:bodyPr wrap="none">
              <a:spAutoFit/>
            </a:bodyPr>
            <a:lstStyle/>
            <a:p>
              <a:pPr algn="l"/>
              <a:r>
                <a:rPr lang="en-US" sz="1200" b="1" dirty="0"/>
                <a:t>Communications</a:t>
              </a:r>
            </a:p>
            <a:p>
              <a:pPr algn="l"/>
              <a:r>
                <a:rPr lang="en-US" sz="1200" b="1" dirty="0"/>
                <a:t>Services for Launch</a:t>
              </a:r>
            </a:p>
            <a:p>
              <a:pPr algn="l"/>
              <a:r>
                <a:rPr lang="en-US" sz="1200" b="1" dirty="0"/>
                <a:t>(TDRS, ESA</a:t>
              </a:r>
              <a:r>
                <a:rPr lang="en-US" sz="1200" b="1" dirty="0" smtClean="0"/>
                <a:t>, </a:t>
              </a:r>
              <a:r>
                <a:rPr lang="en-US" sz="1200" b="1" dirty="0" err="1" smtClean="0"/>
                <a:t>Malindi</a:t>
              </a:r>
              <a:r>
                <a:rPr lang="en-US" sz="1200" b="1" dirty="0" smtClean="0"/>
                <a:t>)</a:t>
              </a:r>
              <a:endParaRPr lang="en-US" sz="1200" b="1" dirty="0"/>
            </a:p>
          </p:txBody>
        </p:sp>
        <p:cxnSp>
          <p:nvCxnSpPr>
            <p:cNvPr id="424014" name="AutoShape 78"/>
            <p:cNvCxnSpPr>
              <a:cxnSpLocks noChangeShapeType="1"/>
              <a:stCxn id="424013" idx="3"/>
              <a:endCxn id="423983" idx="2"/>
            </p:cNvCxnSpPr>
            <p:nvPr/>
          </p:nvCxnSpPr>
          <p:spPr bwMode="auto">
            <a:xfrm>
              <a:off x="2035" y="3305"/>
              <a:ext cx="143" cy="176"/>
            </a:xfrm>
            <a:prstGeom prst="bentConnector3">
              <a:avLst>
                <a:gd name="adj1" fmla="val 50000"/>
              </a:avLst>
            </a:prstGeom>
            <a:noFill/>
            <a:ln w="28575">
              <a:solidFill>
                <a:schemeClr val="tx1"/>
              </a:solidFill>
              <a:miter lim="800000"/>
              <a:headEnd/>
              <a:tailEnd/>
            </a:ln>
            <a:effectLst/>
          </p:spPr>
        </p:cxnSp>
        <p:pic>
          <p:nvPicPr>
            <p:cNvPr id="424015" name="Picture 79" descr="JWST Color Square"/>
            <p:cNvPicPr>
              <a:picLocks noChangeAspect="1" noChangeArrowheads="1"/>
            </p:cNvPicPr>
            <p:nvPr/>
          </p:nvPicPr>
          <p:blipFill>
            <a:blip r:embed="rId9" cstate="print"/>
            <a:srcRect/>
            <a:stretch>
              <a:fillRect/>
            </a:stretch>
          </p:blipFill>
          <p:spPr bwMode="auto">
            <a:xfrm>
              <a:off x="1370" y="2836"/>
              <a:ext cx="230" cy="257"/>
            </a:xfrm>
            <a:prstGeom prst="rect">
              <a:avLst/>
            </a:prstGeom>
            <a:noFill/>
            <a:ln w="9525">
              <a:noFill/>
              <a:miter lim="800000"/>
              <a:headEnd/>
              <a:tailEnd/>
            </a:ln>
            <a:effectLst/>
          </p:spPr>
        </p:pic>
        <p:grpSp>
          <p:nvGrpSpPr>
            <p:cNvPr id="9" name="Group 80"/>
            <p:cNvGrpSpPr>
              <a:grpSpLocks/>
            </p:cNvGrpSpPr>
            <p:nvPr/>
          </p:nvGrpSpPr>
          <p:grpSpPr bwMode="auto">
            <a:xfrm>
              <a:off x="3324" y="3784"/>
              <a:ext cx="412" cy="184"/>
              <a:chOff x="3408" y="3784"/>
              <a:chExt cx="412" cy="184"/>
            </a:xfrm>
          </p:grpSpPr>
          <p:sp>
            <p:nvSpPr>
              <p:cNvPr id="424017" name="Rectangle 81"/>
              <p:cNvSpPr>
                <a:spLocks noChangeArrowheads="1"/>
              </p:cNvSpPr>
              <p:nvPr/>
            </p:nvSpPr>
            <p:spPr bwMode="auto">
              <a:xfrm>
                <a:off x="3408" y="3784"/>
                <a:ext cx="412" cy="184"/>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424018" name="Line 82"/>
              <p:cNvSpPr>
                <a:spLocks noChangeShapeType="1"/>
              </p:cNvSpPr>
              <p:nvPr/>
            </p:nvSpPr>
            <p:spPr bwMode="auto">
              <a:xfrm>
                <a:off x="3410" y="3916"/>
                <a:ext cx="410" cy="0"/>
              </a:xfrm>
              <a:prstGeom prst="line">
                <a:avLst/>
              </a:prstGeom>
              <a:noFill/>
              <a:ln w="76200">
                <a:solidFill>
                  <a:schemeClr val="tx1"/>
                </a:solidFill>
                <a:round/>
                <a:headEnd/>
                <a:tailEnd/>
              </a:ln>
              <a:effectLst/>
            </p:spPr>
            <p:txBody>
              <a:bodyPr/>
              <a:lstStyle/>
              <a:p>
                <a:endParaRPr lang="en-US"/>
              </a:p>
            </p:txBody>
          </p:sp>
          <p:sp>
            <p:nvSpPr>
              <p:cNvPr id="424019" name="Line 83"/>
              <p:cNvSpPr>
                <a:spLocks noChangeShapeType="1"/>
              </p:cNvSpPr>
              <p:nvPr/>
            </p:nvSpPr>
            <p:spPr bwMode="auto">
              <a:xfrm>
                <a:off x="3410" y="3840"/>
                <a:ext cx="410" cy="0"/>
              </a:xfrm>
              <a:prstGeom prst="line">
                <a:avLst/>
              </a:prstGeom>
              <a:noFill/>
              <a:ln w="76200">
                <a:solidFill>
                  <a:schemeClr val="tx1"/>
                </a:solidFill>
                <a:round/>
                <a:headEnd/>
                <a:tailEnd/>
              </a:ln>
              <a:effectLst/>
            </p:spPr>
            <p:txBody>
              <a:bodyPr/>
              <a:lstStyle/>
              <a:p>
                <a:endParaRPr lang="en-US"/>
              </a:p>
            </p:txBody>
          </p:sp>
        </p:grpSp>
      </p:grpSp>
      <p:grpSp>
        <p:nvGrpSpPr>
          <p:cNvPr id="10" name="Group 84"/>
          <p:cNvGrpSpPr>
            <a:grpSpLocks/>
          </p:cNvGrpSpPr>
          <p:nvPr/>
        </p:nvGrpSpPr>
        <p:grpSpPr bwMode="auto">
          <a:xfrm>
            <a:off x="4878388" y="698500"/>
            <a:ext cx="4184650" cy="3741738"/>
            <a:chOff x="3073" y="440"/>
            <a:chExt cx="2636" cy="2357"/>
          </a:xfrm>
        </p:grpSpPr>
        <p:sp>
          <p:nvSpPr>
            <p:cNvPr id="424021" name="Oval 85"/>
            <p:cNvSpPr>
              <a:spLocks noChangeAspect="1" noChangeArrowheads="1"/>
            </p:cNvSpPr>
            <p:nvPr/>
          </p:nvSpPr>
          <p:spPr bwMode="auto">
            <a:xfrm>
              <a:off x="4834" y="1140"/>
              <a:ext cx="29" cy="29"/>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24022" name="Oval 86"/>
            <p:cNvSpPr>
              <a:spLocks noChangeArrowheads="1"/>
            </p:cNvSpPr>
            <p:nvPr/>
          </p:nvSpPr>
          <p:spPr bwMode="auto">
            <a:xfrm rot="-1803829">
              <a:off x="4312" y="440"/>
              <a:ext cx="1088" cy="1496"/>
            </a:xfrm>
            <a:prstGeom prst="ellipse">
              <a:avLst/>
            </a:prstGeom>
            <a:noFill/>
            <a:ln w="28575">
              <a:solidFill>
                <a:schemeClr val="tx1"/>
              </a:solidFill>
              <a:round/>
              <a:headEnd/>
              <a:tailEnd/>
            </a:ln>
            <a:effectLst/>
          </p:spPr>
          <p:txBody>
            <a:bodyPr wrap="none" anchor="ctr"/>
            <a:lstStyle/>
            <a:p>
              <a:endParaRPr lang="en-US"/>
            </a:p>
          </p:txBody>
        </p:sp>
        <p:sp>
          <p:nvSpPr>
            <p:cNvPr id="424023" name="Text Box 87"/>
            <p:cNvSpPr txBox="1">
              <a:spLocks noChangeArrowheads="1"/>
            </p:cNvSpPr>
            <p:nvPr/>
          </p:nvSpPr>
          <p:spPr bwMode="auto">
            <a:xfrm>
              <a:off x="4715" y="922"/>
              <a:ext cx="427" cy="173"/>
            </a:xfrm>
            <a:prstGeom prst="rect">
              <a:avLst/>
            </a:prstGeom>
            <a:noFill/>
            <a:ln w="9525">
              <a:noFill/>
              <a:miter lim="800000"/>
              <a:headEnd/>
              <a:tailEnd/>
            </a:ln>
            <a:effectLst/>
          </p:spPr>
          <p:txBody>
            <a:bodyPr wrap="none">
              <a:spAutoFit/>
            </a:bodyPr>
            <a:lstStyle/>
            <a:p>
              <a:r>
                <a:rPr lang="en-US" sz="1200" b="1"/>
                <a:t>L2 Point</a:t>
              </a:r>
            </a:p>
          </p:txBody>
        </p:sp>
        <p:sp>
          <p:nvSpPr>
            <p:cNvPr id="424024" name="Text Box 88"/>
            <p:cNvSpPr txBox="1">
              <a:spLocks noChangeArrowheads="1"/>
            </p:cNvSpPr>
            <p:nvPr/>
          </p:nvSpPr>
          <p:spPr bwMode="auto">
            <a:xfrm>
              <a:off x="5093" y="1170"/>
              <a:ext cx="616" cy="288"/>
            </a:xfrm>
            <a:prstGeom prst="rect">
              <a:avLst/>
            </a:prstGeom>
            <a:solidFill>
              <a:schemeClr val="bg1"/>
            </a:solidFill>
            <a:ln w="9525">
              <a:noFill/>
              <a:miter lim="800000"/>
              <a:headEnd/>
              <a:tailEnd/>
            </a:ln>
            <a:effectLst/>
          </p:spPr>
          <p:txBody>
            <a:bodyPr wrap="none">
              <a:spAutoFit/>
            </a:bodyPr>
            <a:lstStyle/>
            <a:p>
              <a:r>
                <a:rPr lang="en-US" sz="1200" b="1"/>
                <a:t>L2 Lissajous </a:t>
              </a:r>
            </a:p>
            <a:p>
              <a:r>
                <a:rPr lang="en-US" sz="1200" b="1"/>
                <a:t>Orbit</a:t>
              </a:r>
            </a:p>
          </p:txBody>
        </p:sp>
        <p:pic>
          <p:nvPicPr>
            <p:cNvPr id="424025" name="Picture 89"/>
            <p:cNvPicPr>
              <a:picLocks noChangeAspect="1" noChangeArrowheads="1"/>
            </p:cNvPicPr>
            <p:nvPr/>
          </p:nvPicPr>
          <p:blipFill>
            <a:blip r:embed="rId10" cstate="print"/>
            <a:srcRect/>
            <a:stretch>
              <a:fillRect/>
            </a:stretch>
          </p:blipFill>
          <p:spPr bwMode="auto">
            <a:xfrm>
              <a:off x="4107" y="971"/>
              <a:ext cx="564" cy="774"/>
            </a:xfrm>
            <a:prstGeom prst="rect">
              <a:avLst/>
            </a:prstGeom>
            <a:noFill/>
            <a:ln w="9525">
              <a:noFill/>
              <a:miter lim="800000"/>
              <a:headEnd/>
              <a:tailEnd/>
            </a:ln>
            <a:effectLst/>
          </p:spPr>
        </p:pic>
        <p:sp>
          <p:nvSpPr>
            <p:cNvPr id="424026" name="Text Box 90"/>
            <p:cNvSpPr txBox="1">
              <a:spLocks noChangeArrowheads="1"/>
            </p:cNvSpPr>
            <p:nvPr/>
          </p:nvSpPr>
          <p:spPr bwMode="auto">
            <a:xfrm>
              <a:off x="3562" y="2157"/>
              <a:ext cx="2009" cy="640"/>
            </a:xfrm>
            <a:prstGeom prst="rect">
              <a:avLst/>
            </a:prstGeom>
            <a:noFill/>
            <a:ln w="9525">
              <a:noFill/>
              <a:miter lim="800000"/>
              <a:headEnd/>
              <a:tailEnd/>
            </a:ln>
            <a:effectLst/>
          </p:spPr>
          <p:txBody>
            <a:bodyPr wrap="none">
              <a:spAutoFit/>
            </a:bodyPr>
            <a:lstStyle/>
            <a:p>
              <a:pPr algn="l"/>
              <a:r>
                <a:rPr lang="en-US" sz="1200" b="1" dirty="0"/>
                <a:t>Ka-Band Science Link ( Selectable 7, 14, </a:t>
              </a:r>
              <a:r>
                <a:rPr lang="en-US" sz="1200" b="1" dirty="0" smtClean="0"/>
                <a:t>28</a:t>
              </a:r>
              <a:r>
                <a:rPr lang="en-US" sz="1200" b="1" dirty="0" smtClean="0">
                  <a:solidFill>
                    <a:srgbClr val="0000FF"/>
                  </a:solidFill>
                </a:rPr>
                <a:t> </a:t>
              </a:r>
              <a:r>
                <a:rPr lang="en-US" sz="1200" b="1" dirty="0" smtClean="0"/>
                <a:t>Mbps</a:t>
              </a:r>
              <a:r>
                <a:rPr lang="en-US" sz="1200" b="1" dirty="0"/>
                <a:t>)</a:t>
              </a:r>
            </a:p>
            <a:p>
              <a:pPr algn="l"/>
              <a:r>
                <a:rPr lang="en-US" sz="1200" b="1" dirty="0"/>
                <a:t>S-Band </a:t>
              </a:r>
              <a:r>
                <a:rPr lang="en-US" sz="1200" b="1" dirty="0" err="1"/>
                <a:t>Tlm</a:t>
              </a:r>
              <a:r>
                <a:rPr lang="en-US" sz="1200" b="1" dirty="0"/>
                <a:t> Link  (Selectable 0.2 - 40 Kbps)</a:t>
              </a:r>
            </a:p>
            <a:p>
              <a:pPr algn="l"/>
              <a:r>
                <a:rPr lang="en-US" sz="1200" b="1" dirty="0"/>
                <a:t>S-Band </a:t>
              </a:r>
              <a:r>
                <a:rPr lang="en-US" sz="1200" b="1" dirty="0" err="1"/>
                <a:t>Cmd</a:t>
              </a:r>
              <a:r>
                <a:rPr lang="en-US" sz="1200" b="1" dirty="0"/>
                <a:t> (Selectable 2  and 16 Kbps)</a:t>
              </a:r>
            </a:p>
            <a:p>
              <a:pPr algn="l"/>
              <a:r>
                <a:rPr lang="en-US" sz="1200" b="1" dirty="0"/>
                <a:t>S-Band </a:t>
              </a:r>
              <a:r>
                <a:rPr lang="en-US" sz="1200" b="1" dirty="0" smtClean="0"/>
                <a:t>Ranging</a:t>
              </a:r>
            </a:p>
            <a:p>
              <a:pPr algn="l"/>
              <a:r>
                <a:rPr lang="en-US" sz="1200" b="1" dirty="0" smtClean="0"/>
                <a:t>Nominal 4 Hour Contact Every 12 Hours</a:t>
              </a:r>
              <a:endParaRPr lang="en-US" sz="1200" b="1" dirty="0"/>
            </a:p>
          </p:txBody>
        </p:sp>
        <p:sp>
          <p:nvSpPr>
            <p:cNvPr id="424027" name="Freeform 91"/>
            <p:cNvSpPr>
              <a:spLocks/>
            </p:cNvSpPr>
            <p:nvPr/>
          </p:nvSpPr>
          <p:spPr bwMode="auto">
            <a:xfrm rot="-301164">
              <a:off x="3073" y="1485"/>
              <a:ext cx="1112" cy="1136"/>
            </a:xfrm>
            <a:custGeom>
              <a:avLst/>
              <a:gdLst/>
              <a:ahLst/>
              <a:cxnLst>
                <a:cxn ang="0">
                  <a:pos x="1112" y="0"/>
                </a:cxn>
                <a:cxn ang="0">
                  <a:pos x="536" y="680"/>
                </a:cxn>
                <a:cxn ang="0">
                  <a:pos x="632" y="408"/>
                </a:cxn>
                <a:cxn ang="0">
                  <a:pos x="0" y="1136"/>
                </a:cxn>
              </a:cxnLst>
              <a:rect l="0" t="0" r="r" b="b"/>
              <a:pathLst>
                <a:path w="1112" h="1136">
                  <a:moveTo>
                    <a:pt x="1112" y="0"/>
                  </a:moveTo>
                  <a:lnTo>
                    <a:pt x="536" y="680"/>
                  </a:lnTo>
                  <a:lnTo>
                    <a:pt x="632" y="408"/>
                  </a:lnTo>
                  <a:lnTo>
                    <a:pt x="0" y="1136"/>
                  </a:lnTo>
                </a:path>
              </a:pathLst>
            </a:custGeom>
            <a:noFill/>
            <a:ln w="9525">
              <a:solidFill>
                <a:schemeClr val="tx1"/>
              </a:solidFill>
              <a:round/>
              <a:headEnd type="triangle" w="med" len="med"/>
              <a:tailEnd type="triangle" w="med" len="med"/>
            </a:ln>
            <a:effec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jwst_front_ortho_0003.png"/>
          <p:cNvPicPr>
            <a:picLocks noChangeAspect="1"/>
          </p:cNvPicPr>
          <p:nvPr/>
        </p:nvPicPr>
        <p:blipFill>
          <a:blip r:embed="rId3" cstate="print"/>
          <a:srcRect l="5445" r="5654"/>
          <a:stretch>
            <a:fillRect/>
          </a:stretch>
        </p:blipFill>
        <p:spPr>
          <a:xfrm>
            <a:off x="5388424" y="753836"/>
            <a:ext cx="3080657" cy="2598964"/>
          </a:xfrm>
          <a:prstGeom prst="rect">
            <a:avLst/>
          </a:prstGeom>
        </p:spPr>
      </p:pic>
      <p:sp>
        <p:nvSpPr>
          <p:cNvPr id="261122" name="Rectangle 2"/>
          <p:cNvSpPr>
            <a:spLocks noGrp="1" noChangeArrowheads="1"/>
          </p:cNvSpPr>
          <p:nvPr>
            <p:ph type="title"/>
          </p:nvPr>
        </p:nvSpPr>
        <p:spPr/>
        <p:txBody>
          <a:bodyPr/>
          <a:lstStyle/>
          <a:p>
            <a:r>
              <a:rPr lang="en-US"/>
              <a:t>JWST Observatory Summary</a:t>
            </a:r>
          </a:p>
        </p:txBody>
      </p:sp>
      <p:sp>
        <p:nvSpPr>
          <p:cNvPr id="261126" name="Line 6"/>
          <p:cNvSpPr>
            <a:spLocks noChangeShapeType="1"/>
          </p:cNvSpPr>
          <p:nvPr/>
        </p:nvSpPr>
        <p:spPr bwMode="auto">
          <a:xfrm flipH="1">
            <a:off x="221377" y="2732766"/>
            <a:ext cx="0" cy="692149"/>
          </a:xfrm>
          <a:prstGeom prst="line">
            <a:avLst/>
          </a:prstGeom>
          <a:noFill/>
          <a:ln w="9525">
            <a:solidFill>
              <a:schemeClr val="tx1"/>
            </a:solidFill>
            <a:round/>
            <a:headEnd/>
            <a:tailEnd/>
          </a:ln>
          <a:effectLst/>
        </p:spPr>
        <p:txBody>
          <a:bodyPr/>
          <a:lstStyle/>
          <a:p>
            <a:endParaRPr lang="en-US"/>
          </a:p>
        </p:txBody>
      </p:sp>
      <p:sp>
        <p:nvSpPr>
          <p:cNvPr id="261127" name="Line 7"/>
          <p:cNvSpPr>
            <a:spLocks noChangeShapeType="1"/>
          </p:cNvSpPr>
          <p:nvPr/>
        </p:nvSpPr>
        <p:spPr bwMode="auto">
          <a:xfrm>
            <a:off x="4485606" y="3024865"/>
            <a:ext cx="0" cy="400050"/>
          </a:xfrm>
          <a:prstGeom prst="line">
            <a:avLst/>
          </a:prstGeom>
          <a:noFill/>
          <a:ln w="9525">
            <a:solidFill>
              <a:schemeClr val="tx1"/>
            </a:solidFill>
            <a:round/>
            <a:headEnd/>
            <a:tailEnd/>
          </a:ln>
          <a:effectLst/>
        </p:spPr>
        <p:txBody>
          <a:bodyPr/>
          <a:lstStyle/>
          <a:p>
            <a:endParaRPr lang="en-US"/>
          </a:p>
        </p:txBody>
      </p:sp>
      <p:sp>
        <p:nvSpPr>
          <p:cNvPr id="261128" name="Line 8"/>
          <p:cNvSpPr>
            <a:spLocks noChangeShapeType="1"/>
          </p:cNvSpPr>
          <p:nvPr/>
        </p:nvSpPr>
        <p:spPr bwMode="auto">
          <a:xfrm>
            <a:off x="219074" y="3425370"/>
            <a:ext cx="4260181" cy="0"/>
          </a:xfrm>
          <a:prstGeom prst="line">
            <a:avLst/>
          </a:prstGeom>
          <a:noFill/>
          <a:ln w="9525">
            <a:solidFill>
              <a:schemeClr val="tx1"/>
            </a:solidFill>
            <a:round/>
            <a:headEnd type="triangle" w="sm" len="sm"/>
            <a:tailEnd type="triangle" w="sm" len="sm"/>
          </a:ln>
          <a:effectLst/>
        </p:spPr>
        <p:txBody>
          <a:bodyPr/>
          <a:lstStyle/>
          <a:p>
            <a:endParaRPr lang="en-US"/>
          </a:p>
        </p:txBody>
      </p:sp>
      <p:sp>
        <p:nvSpPr>
          <p:cNvPr id="261129" name="Text Box 9"/>
          <p:cNvSpPr txBox="1">
            <a:spLocks noChangeArrowheads="1"/>
          </p:cNvSpPr>
          <p:nvPr/>
        </p:nvSpPr>
        <p:spPr bwMode="auto">
          <a:xfrm>
            <a:off x="2049463" y="3287258"/>
            <a:ext cx="714375" cy="274637"/>
          </a:xfrm>
          <a:prstGeom prst="rect">
            <a:avLst/>
          </a:prstGeom>
          <a:solidFill>
            <a:schemeClr val="bg1"/>
          </a:solidFill>
          <a:ln w="9525">
            <a:noFill/>
            <a:miter lim="800000"/>
            <a:headEnd/>
            <a:tailEnd/>
          </a:ln>
          <a:effectLst/>
        </p:spPr>
        <p:txBody>
          <a:bodyPr wrap="none">
            <a:spAutoFit/>
          </a:bodyPr>
          <a:lstStyle/>
          <a:p>
            <a:r>
              <a:rPr lang="en-US" sz="1200" b="1"/>
              <a:t>21.197 m</a:t>
            </a:r>
          </a:p>
        </p:txBody>
      </p:sp>
      <p:sp>
        <p:nvSpPr>
          <p:cNvPr id="261130" name="Line 10"/>
          <p:cNvSpPr>
            <a:spLocks noChangeShapeType="1"/>
          </p:cNvSpPr>
          <p:nvPr/>
        </p:nvSpPr>
        <p:spPr bwMode="auto">
          <a:xfrm flipH="1">
            <a:off x="5842794" y="1220952"/>
            <a:ext cx="939800" cy="0"/>
          </a:xfrm>
          <a:prstGeom prst="line">
            <a:avLst/>
          </a:prstGeom>
          <a:noFill/>
          <a:ln w="9525">
            <a:solidFill>
              <a:schemeClr val="tx1"/>
            </a:solidFill>
            <a:round/>
            <a:headEnd/>
            <a:tailEnd/>
          </a:ln>
          <a:effectLst/>
        </p:spPr>
        <p:txBody>
          <a:bodyPr/>
          <a:lstStyle/>
          <a:p>
            <a:endParaRPr lang="en-US"/>
          </a:p>
        </p:txBody>
      </p:sp>
      <p:sp>
        <p:nvSpPr>
          <p:cNvPr id="261131" name="Line 11"/>
          <p:cNvSpPr>
            <a:spLocks noChangeShapeType="1"/>
          </p:cNvSpPr>
          <p:nvPr/>
        </p:nvSpPr>
        <p:spPr bwMode="auto">
          <a:xfrm flipH="1">
            <a:off x="5839617" y="2544133"/>
            <a:ext cx="941387" cy="0"/>
          </a:xfrm>
          <a:prstGeom prst="line">
            <a:avLst/>
          </a:prstGeom>
          <a:noFill/>
          <a:ln w="9525">
            <a:solidFill>
              <a:schemeClr val="tx1"/>
            </a:solidFill>
            <a:round/>
            <a:headEnd/>
            <a:tailEnd/>
          </a:ln>
          <a:effectLst/>
        </p:spPr>
        <p:txBody>
          <a:bodyPr/>
          <a:lstStyle/>
          <a:p>
            <a:endParaRPr lang="en-US"/>
          </a:p>
        </p:txBody>
      </p:sp>
      <p:sp>
        <p:nvSpPr>
          <p:cNvPr id="261132" name="Line 12"/>
          <p:cNvSpPr>
            <a:spLocks noChangeShapeType="1"/>
          </p:cNvSpPr>
          <p:nvPr/>
        </p:nvSpPr>
        <p:spPr bwMode="auto">
          <a:xfrm>
            <a:off x="5426981" y="2986765"/>
            <a:ext cx="0" cy="450173"/>
          </a:xfrm>
          <a:prstGeom prst="line">
            <a:avLst/>
          </a:prstGeom>
          <a:noFill/>
          <a:ln w="9525">
            <a:solidFill>
              <a:schemeClr val="tx1"/>
            </a:solidFill>
            <a:round/>
            <a:headEnd/>
            <a:tailEnd/>
          </a:ln>
          <a:effectLst/>
        </p:spPr>
        <p:txBody>
          <a:bodyPr/>
          <a:lstStyle/>
          <a:p>
            <a:endParaRPr lang="en-US"/>
          </a:p>
        </p:txBody>
      </p:sp>
      <p:sp>
        <p:nvSpPr>
          <p:cNvPr id="261133" name="Line 13"/>
          <p:cNvSpPr>
            <a:spLocks noChangeShapeType="1"/>
          </p:cNvSpPr>
          <p:nvPr/>
        </p:nvSpPr>
        <p:spPr bwMode="auto">
          <a:xfrm>
            <a:off x="8460699" y="2961365"/>
            <a:ext cx="0" cy="475574"/>
          </a:xfrm>
          <a:prstGeom prst="line">
            <a:avLst/>
          </a:prstGeom>
          <a:noFill/>
          <a:ln w="9525">
            <a:solidFill>
              <a:schemeClr val="tx1"/>
            </a:solidFill>
            <a:round/>
            <a:headEnd/>
            <a:tailEnd/>
          </a:ln>
          <a:effectLst/>
        </p:spPr>
        <p:txBody>
          <a:bodyPr/>
          <a:lstStyle/>
          <a:p>
            <a:endParaRPr lang="en-US"/>
          </a:p>
        </p:txBody>
      </p:sp>
      <p:sp>
        <p:nvSpPr>
          <p:cNvPr id="261134" name="Line 14"/>
          <p:cNvSpPr>
            <a:spLocks noChangeShapeType="1"/>
          </p:cNvSpPr>
          <p:nvPr/>
        </p:nvSpPr>
        <p:spPr bwMode="auto">
          <a:xfrm>
            <a:off x="5843588" y="1215115"/>
            <a:ext cx="0" cy="1323975"/>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261135" name="Line 15"/>
          <p:cNvSpPr>
            <a:spLocks noChangeShapeType="1"/>
          </p:cNvSpPr>
          <p:nvPr/>
        </p:nvSpPr>
        <p:spPr bwMode="auto">
          <a:xfrm>
            <a:off x="5431971" y="3436938"/>
            <a:ext cx="3015343"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261136" name="Line 16"/>
          <p:cNvSpPr>
            <a:spLocks noChangeShapeType="1"/>
          </p:cNvSpPr>
          <p:nvPr/>
        </p:nvSpPr>
        <p:spPr bwMode="auto">
          <a:xfrm flipH="1">
            <a:off x="1420356" y="4049821"/>
            <a:ext cx="646907" cy="0"/>
          </a:xfrm>
          <a:prstGeom prst="line">
            <a:avLst/>
          </a:prstGeom>
          <a:noFill/>
          <a:ln w="9525">
            <a:solidFill>
              <a:schemeClr val="tx1"/>
            </a:solidFill>
            <a:round/>
            <a:headEnd/>
            <a:tailEnd/>
          </a:ln>
          <a:effectLst/>
        </p:spPr>
        <p:txBody>
          <a:bodyPr/>
          <a:lstStyle/>
          <a:p>
            <a:endParaRPr lang="en-US"/>
          </a:p>
        </p:txBody>
      </p:sp>
      <p:sp>
        <p:nvSpPr>
          <p:cNvPr id="261137" name="Line 17"/>
          <p:cNvSpPr>
            <a:spLocks noChangeShapeType="1"/>
          </p:cNvSpPr>
          <p:nvPr/>
        </p:nvSpPr>
        <p:spPr bwMode="auto">
          <a:xfrm flipH="1">
            <a:off x="1421945" y="6398982"/>
            <a:ext cx="457200" cy="0"/>
          </a:xfrm>
          <a:prstGeom prst="line">
            <a:avLst/>
          </a:prstGeom>
          <a:noFill/>
          <a:ln w="9525">
            <a:solidFill>
              <a:schemeClr val="tx1"/>
            </a:solidFill>
            <a:round/>
            <a:headEnd/>
            <a:tailEnd/>
          </a:ln>
          <a:effectLst/>
        </p:spPr>
        <p:txBody>
          <a:bodyPr/>
          <a:lstStyle/>
          <a:p>
            <a:endParaRPr lang="en-US"/>
          </a:p>
        </p:txBody>
      </p:sp>
      <p:sp>
        <p:nvSpPr>
          <p:cNvPr id="261138" name="Line 18"/>
          <p:cNvSpPr>
            <a:spLocks noChangeShapeType="1"/>
          </p:cNvSpPr>
          <p:nvPr/>
        </p:nvSpPr>
        <p:spPr bwMode="auto">
          <a:xfrm>
            <a:off x="1414008" y="4054853"/>
            <a:ext cx="0" cy="2340164"/>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261139" name="Line 19"/>
          <p:cNvSpPr>
            <a:spLocks noChangeShapeType="1"/>
          </p:cNvSpPr>
          <p:nvPr/>
        </p:nvSpPr>
        <p:spPr bwMode="auto">
          <a:xfrm flipV="1">
            <a:off x="6296029" y="876299"/>
            <a:ext cx="0" cy="708692"/>
          </a:xfrm>
          <a:prstGeom prst="line">
            <a:avLst/>
          </a:prstGeom>
          <a:noFill/>
          <a:ln w="9525">
            <a:solidFill>
              <a:schemeClr val="tx1"/>
            </a:solidFill>
            <a:round/>
            <a:headEnd/>
            <a:tailEnd/>
          </a:ln>
          <a:effectLst/>
        </p:spPr>
        <p:txBody>
          <a:bodyPr/>
          <a:lstStyle/>
          <a:p>
            <a:endParaRPr lang="en-US"/>
          </a:p>
        </p:txBody>
      </p:sp>
      <p:sp>
        <p:nvSpPr>
          <p:cNvPr id="261140" name="Line 20"/>
          <p:cNvSpPr>
            <a:spLocks noChangeShapeType="1"/>
          </p:cNvSpPr>
          <p:nvPr/>
        </p:nvSpPr>
        <p:spPr bwMode="auto">
          <a:xfrm flipV="1">
            <a:off x="7556510" y="876299"/>
            <a:ext cx="0" cy="712661"/>
          </a:xfrm>
          <a:prstGeom prst="line">
            <a:avLst/>
          </a:prstGeom>
          <a:noFill/>
          <a:ln w="9525">
            <a:solidFill>
              <a:schemeClr val="tx1"/>
            </a:solidFill>
            <a:round/>
            <a:headEnd/>
            <a:tailEnd/>
          </a:ln>
          <a:effectLst/>
        </p:spPr>
        <p:txBody>
          <a:bodyPr/>
          <a:lstStyle/>
          <a:p>
            <a:endParaRPr lang="en-US"/>
          </a:p>
        </p:txBody>
      </p:sp>
      <p:sp>
        <p:nvSpPr>
          <p:cNvPr id="261141" name="Rectangle 21"/>
          <p:cNvSpPr>
            <a:spLocks noGrp="1" noChangeArrowheads="1"/>
          </p:cNvSpPr>
          <p:nvPr>
            <p:ph type="body" sz="half" idx="1"/>
          </p:nvPr>
        </p:nvSpPr>
        <p:spPr>
          <a:xfrm>
            <a:off x="3432175" y="3897795"/>
            <a:ext cx="5584825" cy="2825750"/>
          </a:xfrm>
          <a:noFill/>
          <a:ln/>
        </p:spPr>
        <p:txBody>
          <a:bodyPr/>
          <a:lstStyle/>
          <a:p>
            <a:pPr marL="174625" indent="-174625">
              <a:lnSpc>
                <a:spcPct val="80000"/>
              </a:lnSpc>
              <a:spcBef>
                <a:spcPct val="0"/>
              </a:spcBef>
              <a:spcAft>
                <a:spcPct val="20000"/>
              </a:spcAft>
              <a:buClr>
                <a:schemeClr val="tx1"/>
              </a:buClr>
              <a:buSzPct val="75000"/>
            </a:pPr>
            <a:r>
              <a:rPr lang="en-US" sz="1200" dirty="0">
                <a:latin typeface="Arial Narrow" pitchFamily="34" charset="0"/>
              </a:rPr>
              <a:t>Optical Telescope Element (OTE) diffraction limited at 2 micron wavelength.</a:t>
            </a:r>
          </a:p>
          <a:p>
            <a:pPr marL="460375" lvl="1" indent="-171450">
              <a:lnSpc>
                <a:spcPct val="80000"/>
              </a:lnSpc>
              <a:spcAft>
                <a:spcPct val="20000"/>
              </a:spcAft>
              <a:buClr>
                <a:schemeClr val="tx1"/>
              </a:buClr>
              <a:buSzPct val="60000"/>
            </a:pPr>
            <a:r>
              <a:rPr lang="en-US" sz="1200" dirty="0">
                <a:latin typeface="Arial Narrow" pitchFamily="34" charset="0"/>
              </a:rPr>
              <a:t>25 m</a:t>
            </a:r>
            <a:r>
              <a:rPr lang="en-US" sz="1200" baseline="30000" dirty="0">
                <a:latin typeface="Arial Narrow" pitchFamily="34" charset="0"/>
              </a:rPr>
              <a:t>2</a:t>
            </a:r>
            <a:r>
              <a:rPr lang="en-US" sz="1200" dirty="0">
                <a:latin typeface="Arial Narrow" pitchFamily="34" charset="0"/>
              </a:rPr>
              <a:t> , 6.35 m average diameter aperture.</a:t>
            </a:r>
          </a:p>
          <a:p>
            <a:pPr marL="460375" lvl="1" indent="-171450">
              <a:lnSpc>
                <a:spcPct val="80000"/>
              </a:lnSpc>
              <a:spcAft>
                <a:spcPct val="20000"/>
              </a:spcAft>
              <a:buClr>
                <a:schemeClr val="tx1"/>
              </a:buClr>
              <a:buSzPct val="60000"/>
            </a:pPr>
            <a:r>
              <a:rPr lang="en-US" sz="1200" dirty="0">
                <a:latin typeface="Arial Narrow" pitchFamily="34" charset="0"/>
              </a:rPr>
              <a:t>Instantaneous Field of View (FOV) ~ 9’ X 18’.</a:t>
            </a:r>
          </a:p>
          <a:p>
            <a:pPr marL="460375" lvl="1" indent="-171450">
              <a:lnSpc>
                <a:spcPct val="80000"/>
              </a:lnSpc>
              <a:spcAft>
                <a:spcPct val="20000"/>
              </a:spcAft>
              <a:buClr>
                <a:schemeClr val="tx1"/>
              </a:buClr>
              <a:buSzPct val="60000"/>
            </a:pPr>
            <a:r>
              <a:rPr lang="en-US" sz="1200" dirty="0">
                <a:latin typeface="Arial Narrow" pitchFamily="34" charset="0"/>
              </a:rPr>
              <a:t>Deployable Primary Mirror (PM) and Secondary Mirror (SM).</a:t>
            </a:r>
          </a:p>
          <a:p>
            <a:pPr marL="460375" lvl="1" indent="-171450">
              <a:lnSpc>
                <a:spcPct val="80000"/>
              </a:lnSpc>
              <a:spcAft>
                <a:spcPct val="20000"/>
              </a:spcAft>
              <a:buClr>
                <a:schemeClr val="tx1"/>
              </a:buClr>
              <a:buSzPct val="60000"/>
            </a:pPr>
            <a:r>
              <a:rPr lang="en-US" sz="1200" dirty="0">
                <a:latin typeface="Arial Narrow" pitchFamily="34" charset="0"/>
              </a:rPr>
              <a:t>18 Segment PM with 7 Degree of Freedom (DOF) adjustability on each.</a:t>
            </a:r>
          </a:p>
          <a:p>
            <a:pPr marL="174625" indent="-174625">
              <a:lnSpc>
                <a:spcPct val="80000"/>
              </a:lnSpc>
              <a:spcBef>
                <a:spcPct val="0"/>
              </a:spcBef>
              <a:spcAft>
                <a:spcPct val="20000"/>
              </a:spcAft>
              <a:buClr>
                <a:schemeClr val="tx1"/>
              </a:buClr>
              <a:buSzPct val="75000"/>
            </a:pPr>
            <a:r>
              <a:rPr lang="en-US" sz="1200" dirty="0">
                <a:latin typeface="Arial Narrow" pitchFamily="34" charset="0"/>
              </a:rPr>
              <a:t>Integrated Science Instrument Module (ISIM) containing near and mid infrared cryogenic science instruments</a:t>
            </a:r>
          </a:p>
          <a:p>
            <a:pPr marL="460375" lvl="1" indent="-171450">
              <a:lnSpc>
                <a:spcPct val="80000"/>
              </a:lnSpc>
              <a:spcAft>
                <a:spcPct val="20000"/>
              </a:spcAft>
              <a:buClr>
                <a:schemeClr val="tx1"/>
              </a:buClr>
              <a:buSzPct val="60000"/>
            </a:pPr>
            <a:r>
              <a:rPr lang="en-US" sz="1200" dirty="0">
                <a:latin typeface="Arial Narrow" pitchFamily="34" charset="0"/>
              </a:rPr>
              <a:t>The </a:t>
            </a:r>
            <a:r>
              <a:rPr lang="en-US" sz="1200" dirty="0" err="1">
                <a:latin typeface="Arial Narrow" pitchFamily="34" charset="0"/>
              </a:rPr>
              <a:t>NIRCam</a:t>
            </a:r>
            <a:r>
              <a:rPr lang="en-US" sz="1200" dirty="0">
                <a:latin typeface="Arial Narrow" pitchFamily="34" charset="0"/>
              </a:rPr>
              <a:t> SI functions as the on-board </a:t>
            </a:r>
            <a:r>
              <a:rPr lang="en-US" sz="1200" dirty="0" err="1">
                <a:latin typeface="Arial Narrow" pitchFamily="34" charset="0"/>
              </a:rPr>
              <a:t>wavefront</a:t>
            </a:r>
            <a:r>
              <a:rPr lang="en-US" sz="1200" dirty="0">
                <a:latin typeface="Arial Narrow" pitchFamily="34" charset="0"/>
              </a:rPr>
              <a:t> sensor for initial OTE alignment and phasing and periodic maintenance.</a:t>
            </a:r>
          </a:p>
          <a:p>
            <a:pPr marL="174625" indent="-174625">
              <a:lnSpc>
                <a:spcPct val="80000"/>
              </a:lnSpc>
              <a:spcBef>
                <a:spcPct val="0"/>
              </a:spcBef>
              <a:spcAft>
                <a:spcPct val="20000"/>
              </a:spcAft>
              <a:buClr>
                <a:schemeClr val="tx1"/>
              </a:buClr>
              <a:buSzPct val="75000"/>
            </a:pPr>
            <a:r>
              <a:rPr lang="en-US" sz="1200" dirty="0">
                <a:latin typeface="Arial Narrow" pitchFamily="34" charset="0"/>
              </a:rPr>
              <a:t>Deployable sunshield for passive cooling of OTE and ISIM.</a:t>
            </a:r>
          </a:p>
          <a:p>
            <a:pPr marL="174625" indent="-174625">
              <a:lnSpc>
                <a:spcPct val="80000"/>
              </a:lnSpc>
              <a:spcBef>
                <a:spcPct val="0"/>
              </a:spcBef>
              <a:spcAft>
                <a:spcPct val="20000"/>
              </a:spcAft>
              <a:buClr>
                <a:schemeClr val="tx1"/>
              </a:buClr>
              <a:buSzPct val="75000"/>
            </a:pPr>
            <a:r>
              <a:rPr lang="en-US" sz="1200" dirty="0">
                <a:latin typeface="Arial Narrow" pitchFamily="34" charset="0"/>
              </a:rPr>
              <a:t>Mass:  &lt; </a:t>
            </a:r>
            <a:r>
              <a:rPr lang="en-US" sz="1200" dirty="0" smtClean="0">
                <a:latin typeface="Arial Narrow" pitchFamily="34" charset="0"/>
              </a:rPr>
              <a:t>6530 kg </a:t>
            </a:r>
            <a:r>
              <a:rPr lang="en-US" sz="1200" dirty="0">
                <a:latin typeface="Arial Narrow" pitchFamily="34" charset="0"/>
              </a:rPr>
              <a:t>.</a:t>
            </a:r>
          </a:p>
          <a:p>
            <a:pPr marL="174625" indent="-174625">
              <a:lnSpc>
                <a:spcPct val="80000"/>
              </a:lnSpc>
              <a:spcBef>
                <a:spcPct val="0"/>
              </a:spcBef>
              <a:spcAft>
                <a:spcPct val="20000"/>
              </a:spcAft>
              <a:buClr>
                <a:schemeClr val="tx1"/>
              </a:buClr>
              <a:buSzPct val="75000"/>
            </a:pPr>
            <a:r>
              <a:rPr lang="en-US" sz="1200" dirty="0">
                <a:latin typeface="Arial Narrow" pitchFamily="34" charset="0"/>
              </a:rPr>
              <a:t>Power Generation:  2000 Watts Solar Array.</a:t>
            </a:r>
          </a:p>
          <a:p>
            <a:pPr marL="174625" indent="-174625">
              <a:lnSpc>
                <a:spcPct val="80000"/>
              </a:lnSpc>
              <a:spcBef>
                <a:spcPct val="0"/>
              </a:spcBef>
              <a:spcAft>
                <a:spcPct val="20000"/>
              </a:spcAft>
              <a:buClr>
                <a:schemeClr val="tx1"/>
              </a:buClr>
              <a:buSzPct val="75000"/>
            </a:pPr>
            <a:r>
              <a:rPr lang="en-US" sz="1200" dirty="0">
                <a:latin typeface="Arial Narrow" pitchFamily="34" charset="0"/>
              </a:rPr>
              <a:t>Data Capabilities:  471 </a:t>
            </a:r>
            <a:r>
              <a:rPr lang="en-US" sz="1200" dirty="0" err="1">
                <a:latin typeface="Arial Narrow" pitchFamily="34" charset="0"/>
              </a:rPr>
              <a:t>Gbits</a:t>
            </a:r>
            <a:r>
              <a:rPr lang="en-US" sz="1200" dirty="0">
                <a:latin typeface="Arial Narrow" pitchFamily="34" charset="0"/>
              </a:rPr>
              <a:t> on-board storage, 229 </a:t>
            </a:r>
            <a:r>
              <a:rPr lang="en-US" sz="1200" dirty="0" err="1" smtClean="0">
                <a:latin typeface="Arial Narrow" pitchFamily="34" charset="0"/>
              </a:rPr>
              <a:t>Gbits</a:t>
            </a:r>
            <a:r>
              <a:rPr lang="en-US" sz="1200" dirty="0" smtClean="0">
                <a:latin typeface="Arial Narrow" pitchFamily="34" charset="0"/>
              </a:rPr>
              <a:t> / 12 hours </a:t>
            </a:r>
            <a:r>
              <a:rPr lang="en-US" sz="1200" dirty="0">
                <a:latin typeface="Arial Narrow" pitchFamily="34" charset="0"/>
              </a:rPr>
              <a:t>science data. </a:t>
            </a:r>
          </a:p>
          <a:p>
            <a:pPr marL="174625" indent="-174625">
              <a:lnSpc>
                <a:spcPct val="80000"/>
              </a:lnSpc>
              <a:spcBef>
                <a:spcPct val="0"/>
              </a:spcBef>
              <a:spcAft>
                <a:spcPct val="20000"/>
              </a:spcAft>
              <a:buClr>
                <a:schemeClr val="tx1"/>
              </a:buClr>
              <a:buSzPct val="75000"/>
            </a:pPr>
            <a:r>
              <a:rPr lang="en-US" sz="1200" dirty="0">
                <a:latin typeface="Arial Narrow" pitchFamily="34" charset="0"/>
              </a:rPr>
              <a:t>Science Data Downlink:  28 Mbps.</a:t>
            </a:r>
          </a:p>
          <a:p>
            <a:pPr marL="174625" indent="-174625">
              <a:lnSpc>
                <a:spcPct val="80000"/>
              </a:lnSpc>
              <a:spcBef>
                <a:spcPct val="0"/>
              </a:spcBef>
              <a:spcAft>
                <a:spcPct val="20000"/>
              </a:spcAft>
              <a:buClr>
                <a:schemeClr val="tx1"/>
              </a:buClr>
              <a:buSzPct val="75000"/>
            </a:pPr>
            <a:r>
              <a:rPr lang="en-US" sz="1200" dirty="0">
                <a:latin typeface="Arial Narrow" pitchFamily="34" charset="0"/>
              </a:rPr>
              <a:t>Life:  Designed for </a:t>
            </a:r>
            <a:r>
              <a:rPr lang="en-US" sz="1200" dirty="0" smtClean="0">
                <a:latin typeface="Arial Narrow" pitchFamily="34" charset="0"/>
              </a:rPr>
              <a:t>10 years </a:t>
            </a:r>
            <a:r>
              <a:rPr lang="en-US" sz="1200" dirty="0">
                <a:latin typeface="Arial Narrow" pitchFamily="34" charset="0"/>
              </a:rPr>
              <a:t>of operation. </a:t>
            </a:r>
          </a:p>
        </p:txBody>
      </p:sp>
      <p:sp>
        <p:nvSpPr>
          <p:cNvPr id="261142" name="Text Box 22"/>
          <p:cNvSpPr txBox="1">
            <a:spLocks noChangeArrowheads="1"/>
          </p:cNvSpPr>
          <p:nvPr/>
        </p:nvSpPr>
        <p:spPr bwMode="auto">
          <a:xfrm>
            <a:off x="1048883" y="5060724"/>
            <a:ext cx="714375" cy="274637"/>
          </a:xfrm>
          <a:prstGeom prst="rect">
            <a:avLst/>
          </a:prstGeom>
          <a:solidFill>
            <a:schemeClr val="bg1"/>
          </a:solidFill>
          <a:ln w="9525">
            <a:noFill/>
            <a:miter lim="800000"/>
            <a:headEnd/>
            <a:tailEnd/>
          </a:ln>
          <a:effectLst/>
        </p:spPr>
        <p:txBody>
          <a:bodyPr wrap="none">
            <a:spAutoFit/>
          </a:bodyPr>
          <a:lstStyle/>
          <a:p>
            <a:r>
              <a:rPr lang="en-US" sz="1200" b="1"/>
              <a:t>10.661 m</a:t>
            </a:r>
          </a:p>
        </p:txBody>
      </p:sp>
      <p:sp>
        <p:nvSpPr>
          <p:cNvPr id="261143" name="Text Box 23"/>
          <p:cNvSpPr txBox="1">
            <a:spLocks noChangeArrowheads="1"/>
          </p:cNvSpPr>
          <p:nvPr/>
        </p:nvSpPr>
        <p:spPr bwMode="auto">
          <a:xfrm>
            <a:off x="5522914" y="1712283"/>
            <a:ext cx="644525" cy="274637"/>
          </a:xfrm>
          <a:prstGeom prst="rect">
            <a:avLst/>
          </a:prstGeom>
          <a:solidFill>
            <a:schemeClr val="bg1"/>
          </a:solidFill>
          <a:ln w="9525">
            <a:noFill/>
            <a:miter lim="800000"/>
            <a:headEnd/>
            <a:tailEnd/>
          </a:ln>
          <a:effectLst/>
        </p:spPr>
        <p:txBody>
          <a:bodyPr wrap="none">
            <a:spAutoFit/>
          </a:bodyPr>
          <a:lstStyle/>
          <a:p>
            <a:r>
              <a:rPr lang="en-US" sz="1200" b="1" dirty="0"/>
              <a:t>6.600 m</a:t>
            </a:r>
          </a:p>
        </p:txBody>
      </p:sp>
      <p:sp>
        <p:nvSpPr>
          <p:cNvPr id="261144" name="Text Box 24"/>
          <p:cNvSpPr txBox="1">
            <a:spLocks noChangeArrowheads="1"/>
          </p:cNvSpPr>
          <p:nvPr/>
        </p:nvSpPr>
        <p:spPr bwMode="auto">
          <a:xfrm>
            <a:off x="7639054" y="737291"/>
            <a:ext cx="644525" cy="274638"/>
          </a:xfrm>
          <a:prstGeom prst="rect">
            <a:avLst/>
          </a:prstGeom>
          <a:solidFill>
            <a:schemeClr val="bg1"/>
          </a:solidFill>
          <a:ln w="9525">
            <a:noFill/>
            <a:miter lim="800000"/>
            <a:headEnd/>
            <a:tailEnd/>
          </a:ln>
          <a:effectLst/>
        </p:spPr>
        <p:txBody>
          <a:bodyPr wrap="none">
            <a:spAutoFit/>
          </a:bodyPr>
          <a:lstStyle/>
          <a:p>
            <a:r>
              <a:rPr lang="en-US" sz="1200" b="1" dirty="0"/>
              <a:t>6.100 m</a:t>
            </a:r>
          </a:p>
        </p:txBody>
      </p:sp>
      <p:sp>
        <p:nvSpPr>
          <p:cNvPr id="261145" name="Text Box 25"/>
          <p:cNvSpPr txBox="1">
            <a:spLocks noChangeArrowheads="1"/>
          </p:cNvSpPr>
          <p:nvPr/>
        </p:nvSpPr>
        <p:spPr bwMode="auto">
          <a:xfrm>
            <a:off x="6627813" y="3289558"/>
            <a:ext cx="714375" cy="274637"/>
          </a:xfrm>
          <a:prstGeom prst="rect">
            <a:avLst/>
          </a:prstGeom>
          <a:solidFill>
            <a:schemeClr val="bg1"/>
          </a:solidFill>
          <a:ln w="9525">
            <a:noFill/>
            <a:miter lim="800000"/>
            <a:headEnd/>
            <a:tailEnd/>
          </a:ln>
          <a:effectLst/>
        </p:spPr>
        <p:txBody>
          <a:bodyPr wrap="none">
            <a:spAutoFit/>
          </a:bodyPr>
          <a:lstStyle/>
          <a:p>
            <a:r>
              <a:rPr lang="en-US" sz="1200" b="1" dirty="0"/>
              <a:t>14.625 m</a:t>
            </a:r>
          </a:p>
        </p:txBody>
      </p:sp>
      <p:sp>
        <p:nvSpPr>
          <p:cNvPr id="261146" name="Text Box 26"/>
          <p:cNvSpPr txBox="1">
            <a:spLocks noChangeArrowheads="1"/>
          </p:cNvSpPr>
          <p:nvPr/>
        </p:nvSpPr>
        <p:spPr bwMode="auto">
          <a:xfrm>
            <a:off x="3552825" y="733652"/>
            <a:ext cx="2068513" cy="336550"/>
          </a:xfrm>
          <a:prstGeom prst="rect">
            <a:avLst/>
          </a:prstGeom>
          <a:noFill/>
          <a:ln w="9525">
            <a:noFill/>
            <a:miter lim="800000"/>
            <a:headEnd/>
            <a:tailEnd/>
          </a:ln>
          <a:effectLst/>
        </p:spPr>
        <p:txBody>
          <a:bodyPr wrap="none">
            <a:spAutoFit/>
          </a:bodyPr>
          <a:lstStyle/>
          <a:p>
            <a:r>
              <a:rPr lang="en-US" sz="1600" b="1" dirty="0"/>
              <a:t>Deployed Configuration</a:t>
            </a:r>
          </a:p>
        </p:txBody>
      </p:sp>
      <p:sp>
        <p:nvSpPr>
          <p:cNvPr id="261147" name="Text Box 27"/>
          <p:cNvSpPr txBox="1">
            <a:spLocks noChangeArrowheads="1"/>
          </p:cNvSpPr>
          <p:nvPr/>
        </p:nvSpPr>
        <p:spPr bwMode="auto">
          <a:xfrm>
            <a:off x="1336220" y="3609292"/>
            <a:ext cx="1912938" cy="336550"/>
          </a:xfrm>
          <a:prstGeom prst="rect">
            <a:avLst/>
          </a:prstGeom>
          <a:noFill/>
          <a:ln w="9525">
            <a:noFill/>
            <a:miter lim="800000"/>
            <a:headEnd/>
            <a:tailEnd/>
          </a:ln>
          <a:effectLst/>
        </p:spPr>
        <p:txBody>
          <a:bodyPr wrap="none">
            <a:spAutoFit/>
          </a:bodyPr>
          <a:lstStyle/>
          <a:p>
            <a:r>
              <a:rPr lang="en-US" sz="1600" b="1" dirty="0"/>
              <a:t>Stowed Configuration</a:t>
            </a:r>
          </a:p>
        </p:txBody>
      </p:sp>
      <p:sp>
        <p:nvSpPr>
          <p:cNvPr id="261148" name="Line 28"/>
          <p:cNvSpPr>
            <a:spLocks noChangeShapeType="1"/>
          </p:cNvSpPr>
          <p:nvPr/>
        </p:nvSpPr>
        <p:spPr bwMode="auto">
          <a:xfrm>
            <a:off x="2015515" y="5427436"/>
            <a:ext cx="0" cy="1138238"/>
          </a:xfrm>
          <a:prstGeom prst="line">
            <a:avLst/>
          </a:prstGeom>
          <a:noFill/>
          <a:ln w="9525">
            <a:solidFill>
              <a:schemeClr val="tx1"/>
            </a:solidFill>
            <a:round/>
            <a:headEnd/>
            <a:tailEnd/>
          </a:ln>
          <a:effectLst/>
        </p:spPr>
        <p:txBody>
          <a:bodyPr/>
          <a:lstStyle/>
          <a:p>
            <a:endParaRPr lang="en-US"/>
          </a:p>
        </p:txBody>
      </p:sp>
      <p:sp>
        <p:nvSpPr>
          <p:cNvPr id="261149" name="Line 29"/>
          <p:cNvSpPr>
            <a:spLocks noChangeShapeType="1"/>
          </p:cNvSpPr>
          <p:nvPr/>
        </p:nvSpPr>
        <p:spPr bwMode="auto">
          <a:xfrm>
            <a:off x="2951447" y="5398861"/>
            <a:ext cx="0" cy="1162050"/>
          </a:xfrm>
          <a:prstGeom prst="line">
            <a:avLst/>
          </a:prstGeom>
          <a:noFill/>
          <a:ln w="9525">
            <a:solidFill>
              <a:schemeClr val="tx1"/>
            </a:solidFill>
            <a:round/>
            <a:headEnd/>
            <a:tailEnd/>
          </a:ln>
          <a:effectLst/>
        </p:spPr>
        <p:txBody>
          <a:bodyPr/>
          <a:lstStyle/>
          <a:p>
            <a:endParaRPr lang="en-US"/>
          </a:p>
        </p:txBody>
      </p:sp>
      <p:sp>
        <p:nvSpPr>
          <p:cNvPr id="261150" name="Text Box 30"/>
          <p:cNvSpPr txBox="1">
            <a:spLocks noChangeArrowheads="1"/>
          </p:cNvSpPr>
          <p:nvPr/>
        </p:nvSpPr>
        <p:spPr bwMode="auto">
          <a:xfrm>
            <a:off x="1236947" y="6400574"/>
            <a:ext cx="644525" cy="274637"/>
          </a:xfrm>
          <a:prstGeom prst="rect">
            <a:avLst/>
          </a:prstGeom>
          <a:noFill/>
          <a:ln w="9525">
            <a:noFill/>
            <a:miter lim="800000"/>
            <a:headEnd/>
            <a:tailEnd/>
          </a:ln>
          <a:effectLst/>
        </p:spPr>
        <p:txBody>
          <a:bodyPr wrap="none">
            <a:spAutoFit/>
          </a:bodyPr>
          <a:lstStyle/>
          <a:p>
            <a:r>
              <a:rPr lang="en-US" sz="1200" b="1"/>
              <a:t>4.472 m</a:t>
            </a:r>
          </a:p>
        </p:txBody>
      </p:sp>
      <p:sp>
        <p:nvSpPr>
          <p:cNvPr id="261151" name="Line 31"/>
          <p:cNvSpPr>
            <a:spLocks noChangeShapeType="1"/>
          </p:cNvSpPr>
          <p:nvPr/>
        </p:nvSpPr>
        <p:spPr bwMode="auto">
          <a:xfrm>
            <a:off x="2022020" y="6560911"/>
            <a:ext cx="924665"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261152" name="Line 32"/>
          <p:cNvSpPr>
            <a:spLocks noChangeShapeType="1"/>
          </p:cNvSpPr>
          <p:nvPr/>
        </p:nvSpPr>
        <p:spPr bwMode="auto">
          <a:xfrm flipH="1">
            <a:off x="1822735" y="6560911"/>
            <a:ext cx="352425" cy="0"/>
          </a:xfrm>
          <a:prstGeom prst="line">
            <a:avLst/>
          </a:prstGeom>
          <a:noFill/>
          <a:ln w="9525">
            <a:solidFill>
              <a:schemeClr val="tx1"/>
            </a:solidFill>
            <a:round/>
            <a:headEnd/>
            <a:tailEnd/>
          </a:ln>
          <a:effectLst/>
        </p:spPr>
        <p:txBody>
          <a:bodyPr/>
          <a:lstStyle/>
          <a:p>
            <a:endParaRPr lang="en-US"/>
          </a:p>
        </p:txBody>
      </p:sp>
      <p:sp>
        <p:nvSpPr>
          <p:cNvPr id="261154" name="Line 34"/>
          <p:cNvSpPr>
            <a:spLocks noChangeShapeType="1"/>
          </p:cNvSpPr>
          <p:nvPr/>
        </p:nvSpPr>
        <p:spPr bwMode="auto">
          <a:xfrm>
            <a:off x="6294442" y="872229"/>
            <a:ext cx="1263646"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261155" name="Line 35"/>
          <p:cNvSpPr>
            <a:spLocks noChangeShapeType="1"/>
          </p:cNvSpPr>
          <p:nvPr/>
        </p:nvSpPr>
        <p:spPr bwMode="auto">
          <a:xfrm>
            <a:off x="7558088" y="872229"/>
            <a:ext cx="138116" cy="0"/>
          </a:xfrm>
          <a:prstGeom prst="line">
            <a:avLst/>
          </a:prstGeom>
          <a:noFill/>
          <a:ln w="9525">
            <a:solidFill>
              <a:schemeClr val="tx1"/>
            </a:solidFill>
            <a:round/>
            <a:headEnd/>
            <a:tailEnd/>
          </a:ln>
          <a:effectLst/>
        </p:spPr>
        <p:txBody>
          <a:bodyPr/>
          <a:lstStyle/>
          <a:p>
            <a:endParaRPr lang="en-US"/>
          </a:p>
        </p:txBody>
      </p:sp>
      <p:pic>
        <p:nvPicPr>
          <p:cNvPr id="40" name="Picture 39" descr="Observatory True Color - Stowed - Left.jpg"/>
          <p:cNvPicPr>
            <a:picLocks noChangeAspect="1"/>
          </p:cNvPicPr>
          <p:nvPr/>
        </p:nvPicPr>
        <p:blipFill>
          <a:blip r:embed="rId4" cstate="print"/>
          <a:srcRect l="33289" t="9146" r="38780"/>
          <a:stretch>
            <a:fillRect/>
          </a:stretch>
        </p:blipFill>
        <p:spPr>
          <a:xfrm>
            <a:off x="2007730" y="4049486"/>
            <a:ext cx="988105" cy="2416969"/>
          </a:xfrm>
          <a:prstGeom prst="rect">
            <a:avLst/>
          </a:prstGeom>
        </p:spPr>
      </p:pic>
      <p:pic>
        <p:nvPicPr>
          <p:cNvPr id="41" name="Picture 40" descr="jwst_left.0001.png"/>
          <p:cNvPicPr>
            <a:picLocks noChangeAspect="1"/>
          </p:cNvPicPr>
          <p:nvPr/>
        </p:nvPicPr>
        <p:blipFill>
          <a:blip r:embed="rId5" cstate="print"/>
          <a:srcRect l="2143" t="12063" r="3368" b="16667"/>
          <a:stretch>
            <a:fillRect/>
          </a:stretch>
        </p:blipFill>
        <p:spPr>
          <a:xfrm>
            <a:off x="103497" y="845226"/>
            <a:ext cx="4425482" cy="2503491"/>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jwst_left_ortho_0001.png"/>
          <p:cNvPicPr>
            <a:picLocks noChangeAspect="1"/>
          </p:cNvPicPr>
          <p:nvPr/>
        </p:nvPicPr>
        <p:blipFill>
          <a:blip r:embed="rId4" cstate="print"/>
          <a:stretch>
            <a:fillRect/>
          </a:stretch>
        </p:blipFill>
        <p:spPr>
          <a:xfrm>
            <a:off x="483075" y="1149888"/>
            <a:ext cx="7933241" cy="5949931"/>
          </a:xfrm>
          <a:prstGeom prst="rect">
            <a:avLst/>
          </a:prstGeom>
        </p:spPr>
      </p:pic>
      <p:sp>
        <p:nvSpPr>
          <p:cNvPr id="428034" name="Rectangle 2"/>
          <p:cNvSpPr>
            <a:spLocks noGrp="1" noChangeArrowheads="1"/>
          </p:cNvSpPr>
          <p:nvPr>
            <p:ph type="title"/>
          </p:nvPr>
        </p:nvSpPr>
        <p:spPr>
          <a:xfrm>
            <a:off x="914400" y="152400"/>
            <a:ext cx="7135813" cy="406400"/>
          </a:xfrm>
        </p:spPr>
        <p:txBody>
          <a:bodyPr/>
          <a:lstStyle/>
          <a:p>
            <a:r>
              <a:rPr lang="en-US" dirty="0"/>
              <a:t>The JWST Observatory Elements and Regions</a:t>
            </a:r>
          </a:p>
        </p:txBody>
      </p:sp>
      <p:grpSp>
        <p:nvGrpSpPr>
          <p:cNvPr id="2" name="Group 62"/>
          <p:cNvGrpSpPr/>
          <p:nvPr/>
        </p:nvGrpSpPr>
        <p:grpSpPr>
          <a:xfrm>
            <a:off x="219433" y="930454"/>
            <a:ext cx="4678363" cy="3136901"/>
            <a:chOff x="219433" y="930454"/>
            <a:chExt cx="4678363" cy="3136901"/>
          </a:xfrm>
        </p:grpSpPr>
        <p:grpSp>
          <p:nvGrpSpPr>
            <p:cNvPr id="3" name="Group 61"/>
            <p:cNvGrpSpPr/>
            <p:nvPr/>
          </p:nvGrpSpPr>
          <p:grpSpPr>
            <a:xfrm>
              <a:off x="4242158" y="2573517"/>
              <a:ext cx="655638" cy="1004888"/>
              <a:chOff x="4242158" y="2573517"/>
              <a:chExt cx="655638" cy="1004888"/>
            </a:xfrm>
          </p:grpSpPr>
          <p:sp>
            <p:nvSpPr>
              <p:cNvPr id="428038" name="Freeform 6"/>
              <p:cNvSpPr>
                <a:spLocks/>
              </p:cNvSpPr>
              <p:nvPr/>
            </p:nvSpPr>
            <p:spPr bwMode="auto">
              <a:xfrm>
                <a:off x="4242158" y="2573517"/>
                <a:ext cx="655638" cy="1004888"/>
              </a:xfrm>
              <a:custGeom>
                <a:avLst/>
                <a:gdLst/>
                <a:ahLst/>
                <a:cxnLst>
                  <a:cxn ang="0">
                    <a:pos x="28" y="93"/>
                  </a:cxn>
                  <a:cxn ang="0">
                    <a:pos x="61" y="74"/>
                  </a:cxn>
                  <a:cxn ang="0">
                    <a:pos x="146" y="65"/>
                  </a:cxn>
                  <a:cxn ang="0">
                    <a:pos x="290" y="8"/>
                  </a:cxn>
                  <a:cxn ang="0">
                    <a:pos x="394" y="90"/>
                  </a:cxn>
                  <a:cxn ang="0">
                    <a:pos x="391" y="549"/>
                  </a:cxn>
                  <a:cxn ang="0">
                    <a:pos x="263" y="594"/>
                  </a:cxn>
                  <a:cxn ang="0">
                    <a:pos x="149" y="579"/>
                  </a:cxn>
                  <a:cxn ang="0">
                    <a:pos x="25" y="561"/>
                  </a:cxn>
                  <a:cxn ang="0">
                    <a:pos x="11" y="371"/>
                  </a:cxn>
                  <a:cxn ang="0">
                    <a:pos x="2" y="249"/>
                  </a:cxn>
                  <a:cxn ang="0">
                    <a:pos x="28" y="93"/>
                  </a:cxn>
                </a:cxnLst>
                <a:rect l="0" t="0" r="r" b="b"/>
                <a:pathLst>
                  <a:path w="413" h="633">
                    <a:moveTo>
                      <a:pt x="28" y="93"/>
                    </a:moveTo>
                    <a:cubicBezTo>
                      <a:pt x="38" y="64"/>
                      <a:pt x="41" y="79"/>
                      <a:pt x="61" y="74"/>
                    </a:cubicBezTo>
                    <a:cubicBezTo>
                      <a:pt x="81" y="69"/>
                      <a:pt x="108" y="76"/>
                      <a:pt x="146" y="65"/>
                    </a:cubicBezTo>
                    <a:cubicBezTo>
                      <a:pt x="184" y="54"/>
                      <a:pt x="249" y="4"/>
                      <a:pt x="290" y="8"/>
                    </a:cubicBezTo>
                    <a:cubicBezTo>
                      <a:pt x="331" y="12"/>
                      <a:pt x="377" y="0"/>
                      <a:pt x="394" y="90"/>
                    </a:cubicBezTo>
                    <a:cubicBezTo>
                      <a:pt x="411" y="180"/>
                      <a:pt x="413" y="465"/>
                      <a:pt x="391" y="549"/>
                    </a:cubicBezTo>
                    <a:cubicBezTo>
                      <a:pt x="369" y="633"/>
                      <a:pt x="303" y="589"/>
                      <a:pt x="263" y="594"/>
                    </a:cubicBezTo>
                    <a:cubicBezTo>
                      <a:pt x="223" y="599"/>
                      <a:pt x="189" y="585"/>
                      <a:pt x="149" y="579"/>
                    </a:cubicBezTo>
                    <a:cubicBezTo>
                      <a:pt x="109" y="573"/>
                      <a:pt x="48" y="596"/>
                      <a:pt x="25" y="561"/>
                    </a:cubicBezTo>
                    <a:cubicBezTo>
                      <a:pt x="2" y="526"/>
                      <a:pt x="15" y="423"/>
                      <a:pt x="11" y="371"/>
                    </a:cubicBezTo>
                    <a:cubicBezTo>
                      <a:pt x="7" y="319"/>
                      <a:pt x="0" y="295"/>
                      <a:pt x="2" y="249"/>
                    </a:cubicBezTo>
                    <a:cubicBezTo>
                      <a:pt x="4" y="203"/>
                      <a:pt x="18" y="122"/>
                      <a:pt x="28" y="93"/>
                    </a:cubicBezTo>
                    <a:close/>
                  </a:path>
                </a:pathLst>
              </a:custGeom>
              <a:solidFill>
                <a:schemeClr val="bg1"/>
              </a:solidFill>
              <a:ln w="9525" cap="flat" cmpd="sng">
                <a:solidFill>
                  <a:schemeClr val="tx1"/>
                </a:solidFill>
                <a:prstDash val="solid"/>
                <a:round/>
                <a:headEnd/>
                <a:tailEnd/>
              </a:ln>
              <a:effectLst/>
            </p:spPr>
            <p:txBody>
              <a:bodyPr wrap="none" anchor="ctr"/>
              <a:lstStyle/>
              <a:p>
                <a:endParaRPr lang="en-US"/>
              </a:p>
            </p:txBody>
          </p:sp>
          <p:graphicFrame>
            <p:nvGraphicFramePr>
              <p:cNvPr id="428039" name="Object 7" descr="JWST Color Square"/>
              <p:cNvGraphicFramePr>
                <a:graphicFrameLocks noChangeAspect="1"/>
              </p:cNvGraphicFramePr>
              <p:nvPr/>
            </p:nvGraphicFramePr>
            <p:xfrm>
              <a:off x="4288196" y="2724330"/>
              <a:ext cx="581025" cy="715963"/>
            </p:xfrm>
            <a:graphic>
              <a:graphicData uri="http://schemas.openxmlformats.org/presentationml/2006/ole">
                <mc:AlternateContent xmlns:mc="http://schemas.openxmlformats.org/markup-compatibility/2006">
                  <mc:Choice xmlns:v="urn:schemas-microsoft-com:vml" Requires="v">
                    <p:oleObj spid="_x0000_s1058819" name="Photo Editor Photo" r:id="rId5" imgW="8933333" imgH="7354327" progId="">
                      <p:embed/>
                    </p:oleObj>
                  </mc:Choice>
                  <mc:Fallback>
                    <p:oleObj name="Photo Editor Photo" r:id="rId5" imgW="8933333" imgH="7354327" progId="">
                      <p:embed/>
                      <p:pic>
                        <p:nvPicPr>
                          <p:cNvPr id="0" name="Picture 2" descr="JWST Color Square"/>
                          <p:cNvPicPr>
                            <a:picLocks noChangeAspect="1" noChangeArrowheads="1"/>
                          </p:cNvPicPr>
                          <p:nvPr/>
                        </p:nvPicPr>
                        <p:blipFill>
                          <a:blip r:embed="rId6">
                            <a:extLst>
                              <a:ext uri="{28A0092B-C50C-407E-A947-70E740481C1C}">
                                <a14:useLocalDpi xmlns:a14="http://schemas.microsoft.com/office/drawing/2010/main" val="0"/>
                              </a:ext>
                            </a:extLst>
                          </a:blip>
                          <a:srcRect l="22334" t="19736" r="69406" b="67891"/>
                          <a:stretch>
                            <a:fillRect/>
                          </a:stretch>
                        </p:blipFill>
                        <p:spPr bwMode="auto">
                          <a:xfrm>
                            <a:off x="4288196" y="2724330"/>
                            <a:ext cx="581025" cy="715963"/>
                          </a:xfrm>
                          <a:prstGeom prst="rect">
                            <a:avLst/>
                          </a:prstGeom>
                          <a:noFill/>
                          <a:ln>
                            <a:noFill/>
                          </a:ln>
                          <a:effectLst/>
                          <a:extLst>
                            <a:ext uri="{909E8E84-426E-40DD-AFC4-6F175D3DCCD1}">
                              <a14:hiddenFill xmlns:a14="http://schemas.microsoft.com/office/drawing/2010/main">
                                <a:blipFill dpi="0" rotWithShape="0">
                                  <a:blip r:embed="rId7"/>
                                  <a:srcRect l="22334" t="19736" r="69406" b="67891"/>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28040" name="Freeform 8"/>
            <p:cNvSpPr>
              <a:spLocks/>
            </p:cNvSpPr>
            <p:nvPr/>
          </p:nvSpPr>
          <p:spPr bwMode="auto">
            <a:xfrm>
              <a:off x="2535119" y="2806301"/>
              <a:ext cx="1691164" cy="1261054"/>
            </a:xfrm>
            <a:custGeom>
              <a:avLst/>
              <a:gdLst>
                <a:gd name="connsiteX0" fmla="*/ 0 w 10050"/>
                <a:gd name="connsiteY0" fmla="*/ 0 h 12629"/>
                <a:gd name="connsiteX1" fmla="*/ 125 w 10050"/>
                <a:gd name="connsiteY1" fmla="*/ 6127 h 12629"/>
                <a:gd name="connsiteX2" fmla="*/ 10050 w 10050"/>
                <a:gd name="connsiteY2" fmla="*/ 12629 h 12629"/>
                <a:gd name="connsiteX0" fmla="*/ 0 w 10050"/>
                <a:gd name="connsiteY0" fmla="*/ 0 h 12629"/>
                <a:gd name="connsiteX1" fmla="*/ 75 w 10050"/>
                <a:gd name="connsiteY1" fmla="*/ 4007 h 12629"/>
                <a:gd name="connsiteX2" fmla="*/ 10050 w 10050"/>
                <a:gd name="connsiteY2" fmla="*/ 12629 h 12629"/>
              </a:gdLst>
              <a:ahLst/>
              <a:cxnLst>
                <a:cxn ang="0">
                  <a:pos x="connsiteX0" y="connsiteY0"/>
                </a:cxn>
                <a:cxn ang="0">
                  <a:pos x="connsiteX1" y="connsiteY1"/>
                </a:cxn>
                <a:cxn ang="0">
                  <a:pos x="connsiteX2" y="connsiteY2"/>
                </a:cxn>
              </a:cxnLst>
              <a:rect l="l" t="t" r="r" b="b"/>
              <a:pathLst>
                <a:path w="10050" h="12629">
                  <a:moveTo>
                    <a:pt x="0" y="0"/>
                  </a:moveTo>
                  <a:cubicBezTo>
                    <a:pt x="42" y="2042"/>
                    <a:pt x="33" y="1965"/>
                    <a:pt x="75" y="4007"/>
                  </a:cubicBezTo>
                  <a:lnTo>
                    <a:pt x="10050" y="12629"/>
                  </a:lnTo>
                </a:path>
              </a:pathLst>
            </a:custGeom>
            <a:noFill/>
            <a:ln w="28575" cmpd="sng">
              <a:solidFill>
                <a:schemeClr val="tx1"/>
              </a:solidFill>
              <a:round/>
              <a:headEnd/>
              <a:tailEnd type="stealth" w="med" len="lg"/>
            </a:ln>
            <a:effectLst/>
          </p:spPr>
          <p:txBody>
            <a:bodyPr/>
            <a:lstStyle/>
            <a:p>
              <a:endParaRPr lang="en-US"/>
            </a:p>
          </p:txBody>
        </p:sp>
        <p:sp>
          <p:nvSpPr>
            <p:cNvPr id="428041" name="Text Box 9"/>
            <p:cNvSpPr txBox="1">
              <a:spLocks noChangeArrowheads="1"/>
            </p:cNvSpPr>
            <p:nvPr/>
          </p:nvSpPr>
          <p:spPr bwMode="auto">
            <a:xfrm>
              <a:off x="219433" y="930454"/>
              <a:ext cx="3705225" cy="711200"/>
            </a:xfrm>
            <a:prstGeom prst="rect">
              <a:avLst/>
            </a:prstGeom>
            <a:solidFill>
              <a:srgbClr val="CCFFFF"/>
            </a:solidFill>
            <a:ln w="9525">
              <a:solidFill>
                <a:schemeClr val="tx1"/>
              </a:solidFill>
              <a:miter lim="800000"/>
              <a:headEnd/>
              <a:tailEnd/>
            </a:ln>
            <a:effectLst/>
          </p:spPr>
          <p:txBody>
            <a:bodyPr>
              <a:spAutoFit/>
            </a:bodyPr>
            <a:lstStyle/>
            <a:p>
              <a:pPr algn="l"/>
              <a:r>
                <a:rPr lang="en-US" b="1" dirty="0">
                  <a:latin typeface="Arial" charset="0"/>
                </a:rPr>
                <a:t>Integrated Science Instrument Module (ISIM) </a:t>
              </a:r>
            </a:p>
            <a:p>
              <a:pPr algn="l">
                <a:buFontTx/>
                <a:buChar char="-"/>
              </a:pPr>
              <a:r>
                <a:rPr lang="en-US" b="1" dirty="0">
                  <a:latin typeface="Arial" charset="0"/>
                </a:rPr>
                <a:t> </a:t>
              </a:r>
              <a:r>
                <a:rPr lang="en-US" dirty="0">
                  <a:latin typeface="Arial" charset="0"/>
                </a:rPr>
                <a:t>Located inside an OTE provided ISIM Enclosure</a:t>
              </a:r>
            </a:p>
            <a:p>
              <a:pPr algn="l">
                <a:buFontTx/>
                <a:buChar char="-"/>
              </a:pPr>
              <a:r>
                <a:rPr lang="en-US" dirty="0">
                  <a:latin typeface="Arial" charset="0"/>
                </a:rPr>
                <a:t> Contains 4 Science Instruments (</a:t>
              </a:r>
              <a:r>
                <a:rPr lang="en-US" dirty="0" err="1">
                  <a:latin typeface="Arial" charset="0"/>
                </a:rPr>
                <a:t>NIRCam</a:t>
              </a:r>
              <a:r>
                <a:rPr lang="en-US" dirty="0">
                  <a:latin typeface="Arial" charset="0"/>
                </a:rPr>
                <a:t>, </a:t>
              </a:r>
              <a:r>
                <a:rPr lang="en-US" dirty="0" err="1">
                  <a:latin typeface="Arial" charset="0"/>
                </a:rPr>
                <a:t>NIRSpec</a:t>
              </a:r>
              <a:endParaRPr lang="en-US" dirty="0">
                <a:latin typeface="Arial" charset="0"/>
              </a:endParaRPr>
            </a:p>
            <a:p>
              <a:pPr algn="l"/>
              <a:r>
                <a:rPr lang="en-US" dirty="0">
                  <a:latin typeface="Arial" charset="0"/>
                </a:rPr>
                <a:t>  MIRI, FGS / </a:t>
              </a:r>
              <a:r>
                <a:rPr lang="en-US" dirty="0" smtClean="0">
                  <a:latin typeface="Arial" charset="0"/>
                </a:rPr>
                <a:t>NIRISS)</a:t>
              </a:r>
              <a:endParaRPr lang="en-US" dirty="0">
                <a:latin typeface="Arial" charset="0"/>
              </a:endParaRPr>
            </a:p>
          </p:txBody>
        </p:sp>
        <p:sp>
          <p:nvSpPr>
            <p:cNvPr id="428042" name="Text Box 10"/>
            <p:cNvSpPr txBox="1">
              <a:spLocks noChangeArrowheads="1"/>
            </p:cNvSpPr>
            <p:nvPr/>
          </p:nvSpPr>
          <p:spPr bwMode="auto">
            <a:xfrm>
              <a:off x="2260973" y="2388837"/>
              <a:ext cx="1292225" cy="406400"/>
            </a:xfrm>
            <a:prstGeom prst="rect">
              <a:avLst/>
            </a:prstGeom>
            <a:solidFill>
              <a:srgbClr val="CCFFFF"/>
            </a:solidFill>
            <a:ln w="9525">
              <a:solidFill>
                <a:schemeClr val="tx1"/>
              </a:solidFill>
              <a:miter lim="800000"/>
              <a:headEnd/>
              <a:tailEnd/>
            </a:ln>
            <a:effectLst/>
          </p:spPr>
          <p:txBody>
            <a:bodyPr wrap="none">
              <a:spAutoFit/>
            </a:bodyPr>
            <a:lstStyle/>
            <a:p>
              <a:pPr algn="l"/>
              <a:r>
                <a:rPr lang="en-US">
                  <a:latin typeface="Arial" charset="0"/>
                </a:rPr>
                <a:t>ISIM Electronics </a:t>
              </a:r>
            </a:p>
            <a:p>
              <a:pPr algn="l"/>
              <a:r>
                <a:rPr lang="en-US">
                  <a:latin typeface="Arial" charset="0"/>
                </a:rPr>
                <a:t>Compartment (IEC)</a:t>
              </a:r>
            </a:p>
          </p:txBody>
        </p:sp>
        <p:sp>
          <p:nvSpPr>
            <p:cNvPr id="428043" name="Freeform 11"/>
            <p:cNvSpPr>
              <a:spLocks/>
            </p:cNvSpPr>
            <p:nvPr/>
          </p:nvSpPr>
          <p:spPr bwMode="auto">
            <a:xfrm>
              <a:off x="3781390" y="1652620"/>
              <a:ext cx="625847" cy="1101858"/>
            </a:xfrm>
            <a:custGeom>
              <a:avLst/>
              <a:gdLst>
                <a:gd name="connsiteX0" fmla="*/ 0 w 10000"/>
                <a:gd name="connsiteY0" fmla="*/ 0 h 10000"/>
                <a:gd name="connsiteX1" fmla="*/ 4170 w 10000"/>
                <a:gd name="connsiteY1" fmla="*/ 1862 h 10000"/>
                <a:gd name="connsiteX2" fmla="*/ 10000 w 10000"/>
                <a:gd name="connsiteY2" fmla="*/ 10000 h 10000"/>
                <a:gd name="connsiteX0" fmla="*/ 0 w 10000"/>
                <a:gd name="connsiteY0" fmla="*/ 129 h 10129"/>
                <a:gd name="connsiteX1" fmla="*/ 3838 w 10000"/>
                <a:gd name="connsiteY1" fmla="*/ 0 h 10129"/>
                <a:gd name="connsiteX2" fmla="*/ 4170 w 10000"/>
                <a:gd name="connsiteY2" fmla="*/ 1991 h 10129"/>
                <a:gd name="connsiteX3" fmla="*/ 10000 w 10000"/>
                <a:gd name="connsiteY3" fmla="*/ 10129 h 10129"/>
                <a:gd name="connsiteX0" fmla="*/ 0 w 6162"/>
                <a:gd name="connsiteY0" fmla="*/ 0 h 10129"/>
                <a:gd name="connsiteX1" fmla="*/ 332 w 6162"/>
                <a:gd name="connsiteY1" fmla="*/ 1991 h 10129"/>
                <a:gd name="connsiteX2" fmla="*/ 6162 w 6162"/>
                <a:gd name="connsiteY2" fmla="*/ 10129 h 10129"/>
                <a:gd name="connsiteX0" fmla="*/ 0 w 10000"/>
                <a:gd name="connsiteY0" fmla="*/ 0 h 9243"/>
                <a:gd name="connsiteX1" fmla="*/ 539 w 10000"/>
                <a:gd name="connsiteY1" fmla="*/ 1209 h 9243"/>
                <a:gd name="connsiteX2" fmla="*/ 10000 w 10000"/>
                <a:gd name="connsiteY2" fmla="*/ 9243 h 9243"/>
                <a:gd name="connsiteX0" fmla="*/ 0 w 10000"/>
                <a:gd name="connsiteY0" fmla="*/ 0 h 10000"/>
                <a:gd name="connsiteX1" fmla="*/ 382 w 10000"/>
                <a:gd name="connsiteY1" fmla="*/ 3822 h 10000"/>
                <a:gd name="connsiteX2" fmla="*/ 10000 w 10000"/>
                <a:gd name="connsiteY2" fmla="*/ 10000 h 10000"/>
                <a:gd name="connsiteX0" fmla="*/ 0 w 11888"/>
                <a:gd name="connsiteY0" fmla="*/ 0 h 8015"/>
                <a:gd name="connsiteX1" fmla="*/ 382 w 11888"/>
                <a:gd name="connsiteY1" fmla="*/ 3822 h 8015"/>
                <a:gd name="connsiteX2" fmla="*/ 11888 w 11888"/>
                <a:gd name="connsiteY2" fmla="*/ 8015 h 8015"/>
                <a:gd name="connsiteX0" fmla="*/ 46 w 9785"/>
                <a:gd name="connsiteY0" fmla="*/ 0 h 10743"/>
                <a:gd name="connsiteX1" fmla="*/ 106 w 9785"/>
                <a:gd name="connsiteY1" fmla="*/ 5512 h 10743"/>
                <a:gd name="connsiteX2" fmla="*/ 9785 w 9785"/>
                <a:gd name="connsiteY2" fmla="*/ 10743 h 10743"/>
              </a:gdLst>
              <a:ahLst/>
              <a:cxnLst>
                <a:cxn ang="0">
                  <a:pos x="connsiteX0" y="connsiteY0"/>
                </a:cxn>
                <a:cxn ang="0">
                  <a:pos x="connsiteX1" y="connsiteY1"/>
                </a:cxn>
                <a:cxn ang="0">
                  <a:pos x="connsiteX2" y="connsiteY2"/>
                </a:cxn>
              </a:cxnLst>
              <a:rect l="l" t="t" r="r" b="b"/>
              <a:pathLst>
                <a:path w="9785" h="10743">
                  <a:moveTo>
                    <a:pt x="46" y="0"/>
                  </a:moveTo>
                  <a:cubicBezTo>
                    <a:pt x="153" y="1590"/>
                    <a:pt x="0" y="3922"/>
                    <a:pt x="106" y="5512"/>
                  </a:cubicBezTo>
                  <a:lnTo>
                    <a:pt x="9785" y="10743"/>
                  </a:lnTo>
                </a:path>
              </a:pathLst>
            </a:custGeom>
            <a:noFill/>
            <a:ln w="28575" cmpd="sng">
              <a:solidFill>
                <a:schemeClr val="tx1"/>
              </a:solidFill>
              <a:round/>
              <a:headEnd/>
              <a:tailEnd type="stealth" w="med" len="lg"/>
            </a:ln>
            <a:effectLst/>
          </p:spPr>
          <p:txBody>
            <a:bodyPr/>
            <a:lstStyle/>
            <a:p>
              <a:endParaRPr lang="en-US"/>
            </a:p>
          </p:txBody>
        </p:sp>
      </p:grpSp>
      <p:grpSp>
        <p:nvGrpSpPr>
          <p:cNvPr id="4" name="Group 64"/>
          <p:cNvGrpSpPr/>
          <p:nvPr/>
        </p:nvGrpSpPr>
        <p:grpSpPr>
          <a:xfrm>
            <a:off x="2457450" y="4748189"/>
            <a:ext cx="4673600" cy="1604963"/>
            <a:chOff x="2457450" y="4748189"/>
            <a:chExt cx="4673600" cy="1604963"/>
          </a:xfrm>
        </p:grpSpPr>
        <p:sp>
          <p:nvSpPr>
            <p:cNvPr id="428045" name="Freeform 13"/>
            <p:cNvSpPr>
              <a:spLocks/>
            </p:cNvSpPr>
            <p:nvPr/>
          </p:nvSpPr>
          <p:spPr bwMode="auto">
            <a:xfrm>
              <a:off x="2663825" y="4748189"/>
              <a:ext cx="292100" cy="768350"/>
            </a:xfrm>
            <a:custGeom>
              <a:avLst/>
              <a:gdLst/>
              <a:ahLst/>
              <a:cxnLst>
                <a:cxn ang="0">
                  <a:pos x="0" y="484"/>
                </a:cxn>
                <a:cxn ang="0">
                  <a:pos x="0" y="275"/>
                </a:cxn>
                <a:cxn ang="0">
                  <a:pos x="184" y="0"/>
                </a:cxn>
              </a:cxnLst>
              <a:rect l="0" t="0" r="r" b="b"/>
              <a:pathLst>
                <a:path w="184" h="484">
                  <a:moveTo>
                    <a:pt x="0" y="484"/>
                  </a:moveTo>
                  <a:lnTo>
                    <a:pt x="0" y="275"/>
                  </a:lnTo>
                  <a:lnTo>
                    <a:pt x="184" y="0"/>
                  </a:lnTo>
                </a:path>
              </a:pathLst>
            </a:custGeom>
            <a:noFill/>
            <a:ln w="28575" cmpd="sng">
              <a:solidFill>
                <a:schemeClr val="tx1"/>
              </a:solidFill>
              <a:round/>
              <a:headEnd/>
              <a:tailEnd type="stealth" w="med" len="lg"/>
            </a:ln>
            <a:effectLst/>
          </p:spPr>
          <p:txBody>
            <a:bodyPr/>
            <a:lstStyle/>
            <a:p>
              <a:endParaRPr lang="en-US"/>
            </a:p>
          </p:txBody>
        </p:sp>
        <p:sp>
          <p:nvSpPr>
            <p:cNvPr id="428046" name="Text Box 14"/>
            <p:cNvSpPr txBox="1">
              <a:spLocks noChangeArrowheads="1"/>
            </p:cNvSpPr>
            <p:nvPr/>
          </p:nvSpPr>
          <p:spPr bwMode="auto">
            <a:xfrm>
              <a:off x="5699125" y="5794352"/>
              <a:ext cx="1431925" cy="558800"/>
            </a:xfrm>
            <a:prstGeom prst="rect">
              <a:avLst/>
            </a:prstGeom>
            <a:noFill/>
            <a:ln w="9525">
              <a:solidFill>
                <a:schemeClr val="tx1"/>
              </a:solidFill>
              <a:miter lim="800000"/>
              <a:headEnd/>
              <a:tailEnd/>
            </a:ln>
            <a:effectLst/>
          </p:spPr>
          <p:txBody>
            <a:bodyPr wrap="none">
              <a:spAutoFit/>
            </a:bodyPr>
            <a:lstStyle/>
            <a:p>
              <a:pPr algn="l"/>
              <a:r>
                <a:rPr lang="en-US" b="1">
                  <a:latin typeface="Arial" charset="0"/>
                </a:rPr>
                <a:t>Spacecraft Bus</a:t>
              </a:r>
            </a:p>
            <a:p>
              <a:pPr algn="l">
                <a:buFontTx/>
                <a:buChar char="-"/>
              </a:pPr>
              <a:r>
                <a:rPr lang="en-US">
                  <a:latin typeface="Arial" charset="0"/>
                </a:rPr>
                <a:t>Contains traditional </a:t>
              </a:r>
            </a:p>
            <a:p>
              <a:pPr algn="l"/>
              <a:r>
                <a:rPr lang="en-US">
                  <a:latin typeface="Arial" charset="0"/>
                </a:rPr>
                <a:t>“ambient” subsystems</a:t>
              </a:r>
            </a:p>
          </p:txBody>
        </p:sp>
        <p:sp>
          <p:nvSpPr>
            <p:cNvPr id="428047" name="Freeform 15"/>
            <p:cNvSpPr>
              <a:spLocks/>
            </p:cNvSpPr>
            <p:nvPr/>
          </p:nvSpPr>
          <p:spPr bwMode="auto">
            <a:xfrm>
              <a:off x="4632325" y="4932339"/>
              <a:ext cx="1304925" cy="857250"/>
            </a:xfrm>
            <a:custGeom>
              <a:avLst/>
              <a:gdLst/>
              <a:ahLst/>
              <a:cxnLst>
                <a:cxn ang="0">
                  <a:pos x="821" y="540"/>
                </a:cxn>
                <a:cxn ang="0">
                  <a:pos x="822" y="315"/>
                </a:cxn>
                <a:cxn ang="0">
                  <a:pos x="0" y="0"/>
                </a:cxn>
              </a:cxnLst>
              <a:rect l="0" t="0" r="r" b="b"/>
              <a:pathLst>
                <a:path w="822" h="540">
                  <a:moveTo>
                    <a:pt x="821" y="540"/>
                  </a:moveTo>
                  <a:lnTo>
                    <a:pt x="822" y="315"/>
                  </a:lnTo>
                  <a:lnTo>
                    <a:pt x="0" y="0"/>
                  </a:lnTo>
                </a:path>
              </a:pathLst>
            </a:custGeom>
            <a:noFill/>
            <a:ln w="28575" cmpd="sng">
              <a:solidFill>
                <a:schemeClr val="tx1"/>
              </a:solidFill>
              <a:round/>
              <a:headEnd/>
              <a:tailEnd type="stealth" w="med" len="lg"/>
            </a:ln>
            <a:effectLst/>
          </p:spPr>
          <p:txBody>
            <a:bodyPr/>
            <a:lstStyle/>
            <a:p>
              <a:endParaRPr lang="en-US"/>
            </a:p>
          </p:txBody>
        </p:sp>
        <p:sp>
          <p:nvSpPr>
            <p:cNvPr id="428048" name="Text Box 16"/>
            <p:cNvSpPr txBox="1">
              <a:spLocks noChangeArrowheads="1"/>
            </p:cNvSpPr>
            <p:nvPr/>
          </p:nvSpPr>
          <p:spPr bwMode="auto">
            <a:xfrm>
              <a:off x="2457450" y="5526064"/>
              <a:ext cx="827088" cy="254000"/>
            </a:xfrm>
            <a:prstGeom prst="rect">
              <a:avLst/>
            </a:prstGeom>
            <a:noFill/>
            <a:ln w="9525">
              <a:solidFill>
                <a:schemeClr val="tx1"/>
              </a:solidFill>
              <a:miter lim="800000"/>
              <a:headEnd/>
              <a:tailEnd/>
            </a:ln>
            <a:effectLst/>
          </p:spPr>
          <p:txBody>
            <a:bodyPr wrap="none">
              <a:spAutoFit/>
            </a:bodyPr>
            <a:lstStyle/>
            <a:p>
              <a:pPr algn="l"/>
              <a:r>
                <a:rPr lang="en-US">
                  <a:latin typeface="Arial" charset="0"/>
                </a:rPr>
                <a:t>Solar Array</a:t>
              </a:r>
            </a:p>
          </p:txBody>
        </p:sp>
      </p:grpSp>
      <p:grpSp>
        <p:nvGrpSpPr>
          <p:cNvPr id="5" name="Group 63"/>
          <p:cNvGrpSpPr/>
          <p:nvPr/>
        </p:nvGrpSpPr>
        <p:grpSpPr>
          <a:xfrm>
            <a:off x="228600" y="3913188"/>
            <a:ext cx="8742363" cy="2576512"/>
            <a:chOff x="228600" y="3913188"/>
            <a:chExt cx="8742363" cy="2576512"/>
          </a:xfrm>
        </p:grpSpPr>
        <p:sp>
          <p:nvSpPr>
            <p:cNvPr id="428063" name="Text Box 31"/>
            <p:cNvSpPr txBox="1">
              <a:spLocks noChangeArrowheads="1"/>
            </p:cNvSpPr>
            <p:nvPr/>
          </p:nvSpPr>
          <p:spPr bwMode="auto">
            <a:xfrm>
              <a:off x="307975" y="5626100"/>
              <a:ext cx="2025650" cy="863600"/>
            </a:xfrm>
            <a:prstGeom prst="rect">
              <a:avLst/>
            </a:prstGeom>
            <a:solidFill>
              <a:srgbClr val="CCFFCC"/>
            </a:solidFill>
            <a:ln w="9525">
              <a:solidFill>
                <a:schemeClr val="tx1"/>
              </a:solidFill>
              <a:miter lim="800000"/>
              <a:headEnd/>
              <a:tailEnd/>
            </a:ln>
            <a:effectLst/>
          </p:spPr>
          <p:txBody>
            <a:bodyPr wrap="none">
              <a:spAutoFit/>
            </a:bodyPr>
            <a:lstStyle/>
            <a:p>
              <a:pPr algn="l"/>
              <a:r>
                <a:rPr lang="en-US" b="1">
                  <a:latin typeface="Arial" charset="0"/>
                </a:rPr>
                <a:t>Sunshield (SS)</a:t>
              </a:r>
            </a:p>
            <a:p>
              <a:pPr algn="l">
                <a:buFontTx/>
                <a:buChar char="-"/>
              </a:pPr>
              <a:r>
                <a:rPr lang="en-US">
                  <a:latin typeface="Arial" charset="0"/>
                </a:rPr>
                <a:t>5 layers to provide thermal</a:t>
              </a:r>
            </a:p>
            <a:p>
              <a:pPr algn="l"/>
              <a:r>
                <a:rPr lang="en-US">
                  <a:latin typeface="Arial" charset="0"/>
                </a:rPr>
                <a:t> shielding to allow OTE and ISIM</a:t>
              </a:r>
            </a:p>
            <a:p>
              <a:pPr algn="l"/>
              <a:r>
                <a:rPr lang="en-US">
                  <a:latin typeface="Arial" charset="0"/>
                </a:rPr>
                <a:t> to passively cool to required </a:t>
              </a:r>
            </a:p>
            <a:p>
              <a:pPr algn="l"/>
              <a:r>
                <a:rPr lang="en-US">
                  <a:latin typeface="Arial" charset="0"/>
                </a:rPr>
                <a:t> cryogenic temperatures</a:t>
              </a:r>
            </a:p>
          </p:txBody>
        </p:sp>
        <p:sp>
          <p:nvSpPr>
            <p:cNvPr id="428064" name="Text Box 32"/>
            <p:cNvSpPr txBox="1">
              <a:spLocks noChangeArrowheads="1"/>
            </p:cNvSpPr>
            <p:nvPr/>
          </p:nvSpPr>
          <p:spPr bwMode="auto">
            <a:xfrm>
              <a:off x="8039100" y="3913188"/>
              <a:ext cx="817563" cy="254000"/>
            </a:xfrm>
            <a:prstGeom prst="rect">
              <a:avLst/>
            </a:prstGeom>
            <a:solidFill>
              <a:srgbClr val="CCFFCC"/>
            </a:solidFill>
            <a:ln w="9525">
              <a:solidFill>
                <a:schemeClr val="tx1"/>
              </a:solidFill>
              <a:miter lim="800000"/>
              <a:headEnd/>
              <a:tailEnd/>
            </a:ln>
            <a:effectLst/>
          </p:spPr>
          <p:txBody>
            <a:bodyPr wrap="none">
              <a:spAutoFit/>
            </a:bodyPr>
            <a:lstStyle/>
            <a:p>
              <a:r>
                <a:rPr lang="en-US">
                  <a:latin typeface="Arial" charset="0"/>
                </a:rPr>
                <a:t>SS Layer 5</a:t>
              </a:r>
            </a:p>
          </p:txBody>
        </p:sp>
        <p:sp>
          <p:nvSpPr>
            <p:cNvPr id="428065" name="Text Box 33"/>
            <p:cNvSpPr txBox="1">
              <a:spLocks noChangeArrowheads="1"/>
            </p:cNvSpPr>
            <p:nvPr/>
          </p:nvSpPr>
          <p:spPr bwMode="auto">
            <a:xfrm>
              <a:off x="8153400" y="4232275"/>
              <a:ext cx="817563" cy="254000"/>
            </a:xfrm>
            <a:prstGeom prst="rect">
              <a:avLst/>
            </a:prstGeom>
            <a:solidFill>
              <a:srgbClr val="CCFFCC"/>
            </a:solidFill>
            <a:ln w="9525">
              <a:solidFill>
                <a:schemeClr val="tx1"/>
              </a:solidFill>
              <a:miter lim="800000"/>
              <a:headEnd/>
              <a:tailEnd/>
            </a:ln>
            <a:effectLst/>
          </p:spPr>
          <p:txBody>
            <a:bodyPr wrap="none">
              <a:spAutoFit/>
            </a:bodyPr>
            <a:lstStyle/>
            <a:p>
              <a:r>
                <a:rPr lang="en-US">
                  <a:latin typeface="Arial" charset="0"/>
                </a:rPr>
                <a:t>SS Layer 1</a:t>
              </a:r>
            </a:p>
          </p:txBody>
        </p:sp>
        <p:sp>
          <p:nvSpPr>
            <p:cNvPr id="428066" name="Freeform 34"/>
            <p:cNvSpPr>
              <a:spLocks/>
            </p:cNvSpPr>
            <p:nvPr/>
          </p:nvSpPr>
          <p:spPr bwMode="auto">
            <a:xfrm>
              <a:off x="7739063" y="4054475"/>
              <a:ext cx="292100" cy="411162"/>
            </a:xfrm>
            <a:custGeom>
              <a:avLst/>
              <a:gdLst/>
              <a:ahLst/>
              <a:cxnLst>
                <a:cxn ang="0">
                  <a:pos x="184" y="0"/>
                </a:cxn>
                <a:cxn ang="0">
                  <a:pos x="0" y="0"/>
                </a:cxn>
                <a:cxn ang="0">
                  <a:pos x="75" y="259"/>
                </a:cxn>
              </a:cxnLst>
              <a:rect l="0" t="0" r="r" b="b"/>
              <a:pathLst>
                <a:path w="184" h="259">
                  <a:moveTo>
                    <a:pt x="184" y="0"/>
                  </a:moveTo>
                  <a:lnTo>
                    <a:pt x="0" y="0"/>
                  </a:lnTo>
                  <a:lnTo>
                    <a:pt x="75" y="259"/>
                  </a:lnTo>
                </a:path>
              </a:pathLst>
            </a:custGeom>
            <a:noFill/>
            <a:ln w="28575" cmpd="sng">
              <a:solidFill>
                <a:schemeClr val="tx1"/>
              </a:solidFill>
              <a:round/>
              <a:headEnd/>
              <a:tailEnd type="stealth" w="med" len="lg"/>
            </a:ln>
            <a:effectLst/>
          </p:spPr>
          <p:txBody>
            <a:bodyPr/>
            <a:lstStyle/>
            <a:p>
              <a:endParaRPr lang="en-US"/>
            </a:p>
          </p:txBody>
        </p:sp>
        <p:sp>
          <p:nvSpPr>
            <p:cNvPr id="428067" name="Freeform 35"/>
            <p:cNvSpPr>
              <a:spLocks/>
            </p:cNvSpPr>
            <p:nvPr/>
          </p:nvSpPr>
          <p:spPr bwMode="auto">
            <a:xfrm>
              <a:off x="8043863" y="4479925"/>
              <a:ext cx="358775" cy="357187"/>
            </a:xfrm>
            <a:custGeom>
              <a:avLst/>
              <a:gdLst/>
              <a:ahLst/>
              <a:cxnLst>
                <a:cxn ang="0">
                  <a:pos x="226" y="0"/>
                </a:cxn>
                <a:cxn ang="0">
                  <a:pos x="226" y="150"/>
                </a:cxn>
                <a:cxn ang="0">
                  <a:pos x="0" y="225"/>
                </a:cxn>
              </a:cxnLst>
              <a:rect l="0" t="0" r="r" b="b"/>
              <a:pathLst>
                <a:path w="226" h="225">
                  <a:moveTo>
                    <a:pt x="226" y="0"/>
                  </a:moveTo>
                  <a:lnTo>
                    <a:pt x="226" y="150"/>
                  </a:lnTo>
                  <a:lnTo>
                    <a:pt x="0" y="225"/>
                  </a:lnTo>
                </a:path>
              </a:pathLst>
            </a:custGeom>
            <a:noFill/>
            <a:ln w="28575" cmpd="sng">
              <a:solidFill>
                <a:schemeClr val="tx1"/>
              </a:solidFill>
              <a:round/>
              <a:headEnd/>
              <a:tailEnd type="stealth" w="med" len="lg"/>
            </a:ln>
            <a:effectLst/>
          </p:spPr>
          <p:txBody>
            <a:bodyPr/>
            <a:lstStyle/>
            <a:p>
              <a:endParaRPr lang="en-US"/>
            </a:p>
          </p:txBody>
        </p:sp>
        <p:sp>
          <p:nvSpPr>
            <p:cNvPr id="428068" name="Freeform 36"/>
            <p:cNvSpPr>
              <a:spLocks/>
            </p:cNvSpPr>
            <p:nvPr/>
          </p:nvSpPr>
          <p:spPr bwMode="auto">
            <a:xfrm>
              <a:off x="1560513" y="4159250"/>
              <a:ext cx="1370013" cy="1458912"/>
            </a:xfrm>
            <a:custGeom>
              <a:avLst/>
              <a:gdLst/>
              <a:ahLst/>
              <a:cxnLst>
                <a:cxn ang="0">
                  <a:pos x="2" y="919"/>
                </a:cxn>
                <a:cxn ang="0">
                  <a:pos x="0" y="578"/>
                </a:cxn>
                <a:cxn ang="0">
                  <a:pos x="863" y="0"/>
                </a:cxn>
              </a:cxnLst>
              <a:rect l="0" t="0" r="r" b="b"/>
              <a:pathLst>
                <a:path w="863" h="919">
                  <a:moveTo>
                    <a:pt x="2" y="919"/>
                  </a:moveTo>
                  <a:lnTo>
                    <a:pt x="0" y="578"/>
                  </a:lnTo>
                  <a:lnTo>
                    <a:pt x="863" y="0"/>
                  </a:lnTo>
                </a:path>
              </a:pathLst>
            </a:custGeom>
            <a:noFill/>
            <a:ln w="28575" cmpd="sng">
              <a:solidFill>
                <a:schemeClr val="tx1"/>
              </a:solidFill>
              <a:round/>
              <a:headEnd/>
              <a:tailEnd type="stealth" w="med" len="lg"/>
            </a:ln>
            <a:effectLst/>
          </p:spPr>
          <p:txBody>
            <a:bodyPr/>
            <a:lstStyle/>
            <a:p>
              <a:endParaRPr lang="en-US"/>
            </a:p>
          </p:txBody>
        </p:sp>
        <p:sp>
          <p:nvSpPr>
            <p:cNvPr id="428069" name="Freeform 37"/>
            <p:cNvSpPr>
              <a:spLocks/>
            </p:cNvSpPr>
            <p:nvPr/>
          </p:nvSpPr>
          <p:spPr bwMode="auto">
            <a:xfrm>
              <a:off x="357188" y="4175125"/>
              <a:ext cx="450850" cy="661987"/>
            </a:xfrm>
            <a:custGeom>
              <a:avLst/>
              <a:gdLst/>
              <a:ahLst/>
              <a:cxnLst>
                <a:cxn ang="0">
                  <a:pos x="9" y="417"/>
                </a:cxn>
                <a:cxn ang="0">
                  <a:pos x="0" y="0"/>
                </a:cxn>
                <a:cxn ang="0">
                  <a:pos x="284" y="66"/>
                </a:cxn>
              </a:cxnLst>
              <a:rect l="0" t="0" r="r" b="b"/>
              <a:pathLst>
                <a:path w="284" h="417">
                  <a:moveTo>
                    <a:pt x="9" y="417"/>
                  </a:moveTo>
                  <a:lnTo>
                    <a:pt x="0" y="0"/>
                  </a:lnTo>
                  <a:lnTo>
                    <a:pt x="284" y="66"/>
                  </a:lnTo>
                </a:path>
              </a:pathLst>
            </a:custGeom>
            <a:noFill/>
            <a:ln w="28575" cmpd="sng">
              <a:solidFill>
                <a:schemeClr val="tx1"/>
              </a:solidFill>
              <a:round/>
              <a:headEnd/>
              <a:tailEnd type="stealth" w="med" len="lg"/>
            </a:ln>
            <a:effectLst/>
          </p:spPr>
          <p:txBody>
            <a:bodyPr/>
            <a:lstStyle/>
            <a:p>
              <a:endParaRPr lang="en-US"/>
            </a:p>
          </p:txBody>
        </p:sp>
        <p:sp>
          <p:nvSpPr>
            <p:cNvPr id="428070" name="Text Box 38"/>
            <p:cNvSpPr txBox="1">
              <a:spLocks noChangeArrowheads="1"/>
            </p:cNvSpPr>
            <p:nvPr/>
          </p:nvSpPr>
          <p:spPr bwMode="auto">
            <a:xfrm>
              <a:off x="228600" y="4840288"/>
              <a:ext cx="827088" cy="406400"/>
            </a:xfrm>
            <a:prstGeom prst="rect">
              <a:avLst/>
            </a:prstGeom>
            <a:solidFill>
              <a:srgbClr val="CCFFCC"/>
            </a:solidFill>
            <a:ln w="9525">
              <a:solidFill>
                <a:schemeClr val="tx1"/>
              </a:solidFill>
              <a:miter lim="800000"/>
              <a:headEnd/>
              <a:tailEnd/>
            </a:ln>
            <a:effectLst/>
          </p:spPr>
          <p:txBody>
            <a:bodyPr wrap="none">
              <a:spAutoFit/>
            </a:bodyPr>
            <a:lstStyle/>
            <a:p>
              <a:pPr algn="l"/>
              <a:r>
                <a:rPr lang="en-US">
                  <a:latin typeface="Arial" charset="0"/>
                </a:rPr>
                <a:t>Momentum</a:t>
              </a:r>
            </a:p>
            <a:p>
              <a:pPr algn="l"/>
              <a:r>
                <a:rPr lang="en-US">
                  <a:latin typeface="Arial" charset="0"/>
                </a:rPr>
                <a:t>Trim-Tab</a:t>
              </a:r>
            </a:p>
          </p:txBody>
        </p:sp>
      </p:grpSp>
      <p:grpSp>
        <p:nvGrpSpPr>
          <p:cNvPr id="6" name="Group 60"/>
          <p:cNvGrpSpPr/>
          <p:nvPr/>
        </p:nvGrpSpPr>
        <p:grpSpPr>
          <a:xfrm>
            <a:off x="214313" y="1293502"/>
            <a:ext cx="8854021" cy="5163732"/>
            <a:chOff x="214313" y="1293502"/>
            <a:chExt cx="8854021" cy="5163732"/>
          </a:xfrm>
        </p:grpSpPr>
        <p:sp>
          <p:nvSpPr>
            <p:cNvPr id="428051" name="Freeform 19"/>
            <p:cNvSpPr>
              <a:spLocks/>
            </p:cNvSpPr>
            <p:nvPr/>
          </p:nvSpPr>
          <p:spPr bwMode="auto">
            <a:xfrm>
              <a:off x="3870853" y="3781936"/>
              <a:ext cx="774171" cy="485257"/>
            </a:xfrm>
            <a:custGeom>
              <a:avLst/>
              <a:gdLst>
                <a:gd name="connsiteX0" fmla="*/ 709 w 10687"/>
                <a:gd name="connsiteY0" fmla="*/ 0 h 10576"/>
                <a:gd name="connsiteX1" fmla="*/ 10221 w 10687"/>
                <a:gd name="connsiteY1" fmla="*/ 331 h 10576"/>
                <a:gd name="connsiteX2" fmla="*/ 10687 w 10687"/>
                <a:gd name="connsiteY2" fmla="*/ 10000 h 10576"/>
                <a:gd name="connsiteX3" fmla="*/ 0 w 10687"/>
                <a:gd name="connsiteY3" fmla="*/ 10576 h 10576"/>
                <a:gd name="connsiteX4" fmla="*/ 709 w 10687"/>
                <a:gd name="connsiteY4" fmla="*/ 0 h 10576"/>
                <a:gd name="connsiteX0" fmla="*/ 709 w 10687"/>
                <a:gd name="connsiteY0" fmla="*/ 0 h 11569"/>
                <a:gd name="connsiteX1" fmla="*/ 10221 w 10687"/>
                <a:gd name="connsiteY1" fmla="*/ 331 h 11569"/>
                <a:gd name="connsiteX2" fmla="*/ 10687 w 10687"/>
                <a:gd name="connsiteY2" fmla="*/ 11569 h 11569"/>
                <a:gd name="connsiteX3" fmla="*/ 0 w 10687"/>
                <a:gd name="connsiteY3" fmla="*/ 10576 h 11569"/>
                <a:gd name="connsiteX4" fmla="*/ 709 w 10687"/>
                <a:gd name="connsiteY4" fmla="*/ 0 h 11569"/>
                <a:gd name="connsiteX0" fmla="*/ 7 w 10813"/>
                <a:gd name="connsiteY0" fmla="*/ 257 h 11238"/>
                <a:gd name="connsiteX1" fmla="*/ 10347 w 10813"/>
                <a:gd name="connsiteY1" fmla="*/ 0 h 11238"/>
                <a:gd name="connsiteX2" fmla="*/ 10813 w 10813"/>
                <a:gd name="connsiteY2" fmla="*/ 11238 h 11238"/>
                <a:gd name="connsiteX3" fmla="*/ 126 w 10813"/>
                <a:gd name="connsiteY3" fmla="*/ 10245 h 11238"/>
                <a:gd name="connsiteX4" fmla="*/ 7 w 10813"/>
                <a:gd name="connsiteY4" fmla="*/ 257 h 11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3" h="11238">
                  <a:moveTo>
                    <a:pt x="7" y="257"/>
                  </a:moveTo>
                  <a:lnTo>
                    <a:pt x="10347" y="0"/>
                  </a:lnTo>
                  <a:cubicBezTo>
                    <a:pt x="10502" y="3223"/>
                    <a:pt x="10658" y="8015"/>
                    <a:pt x="10813" y="11238"/>
                  </a:cubicBezTo>
                  <a:lnTo>
                    <a:pt x="126" y="10245"/>
                  </a:lnTo>
                  <a:cubicBezTo>
                    <a:pt x="133" y="7831"/>
                    <a:pt x="0" y="2671"/>
                    <a:pt x="7" y="257"/>
                  </a:cubicBezTo>
                  <a:close/>
                </a:path>
              </a:pathLst>
            </a:custGeom>
            <a:noFill/>
            <a:ln w="38100" cap="flat" cmpd="sng">
              <a:solidFill>
                <a:srgbClr val="FF0000"/>
              </a:solidFill>
              <a:prstDash val="dash"/>
              <a:round/>
              <a:headEnd/>
              <a:tailEnd/>
            </a:ln>
            <a:effectLst/>
          </p:spPr>
          <p:txBody>
            <a:bodyPr/>
            <a:lstStyle/>
            <a:p>
              <a:endParaRPr lang="en-US"/>
            </a:p>
          </p:txBody>
        </p:sp>
        <p:sp>
          <p:nvSpPr>
            <p:cNvPr id="428052" name="Text Box 20"/>
            <p:cNvSpPr txBox="1">
              <a:spLocks noChangeArrowheads="1"/>
            </p:cNvSpPr>
            <p:nvPr/>
          </p:nvSpPr>
          <p:spPr bwMode="auto">
            <a:xfrm>
              <a:off x="214313" y="2460088"/>
              <a:ext cx="1984375" cy="711200"/>
            </a:xfrm>
            <a:prstGeom prst="rect">
              <a:avLst/>
            </a:prstGeom>
            <a:solidFill>
              <a:srgbClr val="FF0000"/>
            </a:solidFill>
            <a:ln w="9525">
              <a:solidFill>
                <a:schemeClr val="tx1"/>
              </a:solidFill>
              <a:miter lim="800000"/>
              <a:headEnd/>
              <a:tailEnd/>
            </a:ln>
            <a:effectLst/>
          </p:spPr>
          <p:txBody>
            <a:bodyPr>
              <a:spAutoFit/>
            </a:bodyPr>
            <a:lstStyle/>
            <a:p>
              <a:pPr algn="l"/>
              <a:r>
                <a:rPr lang="en-US" b="1" dirty="0">
                  <a:solidFill>
                    <a:schemeClr val="bg1"/>
                  </a:solidFill>
                  <a:latin typeface="Arial" charset="0"/>
                </a:rPr>
                <a:t>Thermal Region 2</a:t>
              </a:r>
            </a:p>
            <a:p>
              <a:pPr algn="l">
                <a:buFontTx/>
                <a:buChar char="-"/>
              </a:pPr>
              <a:r>
                <a:rPr lang="en-US" b="1" dirty="0">
                  <a:solidFill>
                    <a:schemeClr val="bg1"/>
                  </a:solidFill>
                  <a:latin typeface="Arial" charset="0"/>
                </a:rPr>
                <a:t>  </a:t>
              </a:r>
              <a:r>
                <a:rPr lang="en-US" dirty="0">
                  <a:solidFill>
                    <a:schemeClr val="bg1"/>
                  </a:solidFill>
                  <a:latin typeface="Arial" charset="0"/>
                </a:rPr>
                <a:t>Components maintained at  </a:t>
              </a:r>
            </a:p>
            <a:p>
              <a:pPr algn="l"/>
              <a:r>
                <a:rPr lang="en-US" dirty="0">
                  <a:solidFill>
                    <a:schemeClr val="bg1"/>
                  </a:solidFill>
                  <a:latin typeface="Arial" charset="0"/>
                </a:rPr>
                <a:t>   ambient temperatures on cold </a:t>
              </a:r>
            </a:p>
            <a:p>
              <a:pPr algn="l"/>
              <a:r>
                <a:rPr lang="en-US" dirty="0">
                  <a:solidFill>
                    <a:schemeClr val="bg1"/>
                  </a:solidFill>
                  <a:latin typeface="Arial" charset="0"/>
                </a:rPr>
                <a:t>   side of the observatory</a:t>
              </a:r>
            </a:p>
          </p:txBody>
        </p:sp>
        <p:sp>
          <p:nvSpPr>
            <p:cNvPr id="428053" name="Freeform 21"/>
            <p:cNvSpPr>
              <a:spLocks/>
            </p:cNvSpPr>
            <p:nvPr/>
          </p:nvSpPr>
          <p:spPr bwMode="auto">
            <a:xfrm>
              <a:off x="2002776" y="3178090"/>
              <a:ext cx="1866437" cy="831468"/>
            </a:xfrm>
            <a:custGeom>
              <a:avLst/>
              <a:gdLst>
                <a:gd name="connsiteX0" fmla="*/ 0 w 8252"/>
                <a:gd name="connsiteY0" fmla="*/ 0 h 9853"/>
                <a:gd name="connsiteX1" fmla="*/ 2598 w 8252"/>
                <a:gd name="connsiteY1" fmla="*/ 0 h 9853"/>
                <a:gd name="connsiteX2" fmla="*/ 8252 w 8252"/>
                <a:gd name="connsiteY2" fmla="*/ 9853 h 9853"/>
                <a:gd name="connsiteX0" fmla="*/ 0 w 12841"/>
                <a:gd name="connsiteY0" fmla="*/ 0 h 10050"/>
                <a:gd name="connsiteX1" fmla="*/ 3148 w 12841"/>
                <a:gd name="connsiteY1" fmla="*/ 0 h 10050"/>
                <a:gd name="connsiteX2" fmla="*/ 12841 w 12841"/>
                <a:gd name="connsiteY2" fmla="*/ 10050 h 10050"/>
                <a:gd name="connsiteX0" fmla="*/ 10244 w 23085"/>
                <a:gd name="connsiteY0" fmla="*/ 0 h 10050"/>
                <a:gd name="connsiteX1" fmla="*/ 0 w 23085"/>
                <a:gd name="connsiteY1" fmla="*/ 7387 h 10050"/>
                <a:gd name="connsiteX2" fmla="*/ 13392 w 23085"/>
                <a:gd name="connsiteY2" fmla="*/ 0 h 10050"/>
                <a:gd name="connsiteX3" fmla="*/ 23085 w 23085"/>
                <a:gd name="connsiteY3" fmla="*/ 10050 h 10050"/>
                <a:gd name="connsiteX0" fmla="*/ 0 w 24953"/>
                <a:gd name="connsiteY0" fmla="*/ 6163 h 10050"/>
                <a:gd name="connsiteX1" fmla="*/ 1868 w 24953"/>
                <a:gd name="connsiteY1" fmla="*/ 7387 h 10050"/>
                <a:gd name="connsiteX2" fmla="*/ 15260 w 24953"/>
                <a:gd name="connsiteY2" fmla="*/ 0 h 10050"/>
                <a:gd name="connsiteX3" fmla="*/ 24953 w 24953"/>
                <a:gd name="connsiteY3" fmla="*/ 10050 h 10050"/>
                <a:gd name="connsiteX0" fmla="*/ 0 w 24953"/>
                <a:gd name="connsiteY0" fmla="*/ 6163 h 10050"/>
                <a:gd name="connsiteX1" fmla="*/ 138 w 24953"/>
                <a:gd name="connsiteY1" fmla="*/ 7636 h 10050"/>
                <a:gd name="connsiteX2" fmla="*/ 15260 w 24953"/>
                <a:gd name="connsiteY2" fmla="*/ 0 h 10050"/>
                <a:gd name="connsiteX3" fmla="*/ 24953 w 24953"/>
                <a:gd name="connsiteY3" fmla="*/ 10050 h 10050"/>
                <a:gd name="connsiteX0" fmla="*/ 0 w 24953"/>
                <a:gd name="connsiteY0" fmla="*/ 0 h 3887"/>
                <a:gd name="connsiteX1" fmla="*/ 138 w 24953"/>
                <a:gd name="connsiteY1" fmla="*/ 1473 h 3887"/>
                <a:gd name="connsiteX2" fmla="*/ 24953 w 24953"/>
                <a:gd name="connsiteY2" fmla="*/ 3887 h 3887"/>
                <a:gd name="connsiteX0" fmla="*/ 0 w 8947"/>
                <a:gd name="connsiteY0" fmla="*/ 0 h 12558"/>
                <a:gd name="connsiteX1" fmla="*/ 55 w 8947"/>
                <a:gd name="connsiteY1" fmla="*/ 3790 h 12558"/>
                <a:gd name="connsiteX2" fmla="*/ 8947 w 8947"/>
                <a:gd name="connsiteY2" fmla="*/ 12558 h 12558"/>
                <a:gd name="connsiteX0" fmla="*/ 50 w 10050"/>
                <a:gd name="connsiteY0" fmla="*/ 0 h 10000"/>
                <a:gd name="connsiteX1" fmla="*/ 20 w 10050"/>
                <a:gd name="connsiteY1" fmla="*/ 2203 h 10000"/>
                <a:gd name="connsiteX2" fmla="*/ 10050 w 10050"/>
                <a:gd name="connsiteY2" fmla="*/ 10000 h 10000"/>
              </a:gdLst>
              <a:ahLst/>
              <a:cxnLst>
                <a:cxn ang="0">
                  <a:pos x="connsiteX0" y="connsiteY0"/>
                </a:cxn>
                <a:cxn ang="0">
                  <a:pos x="connsiteX1" y="connsiteY1"/>
                </a:cxn>
                <a:cxn ang="0">
                  <a:pos x="connsiteX2" y="connsiteY2"/>
                </a:cxn>
              </a:cxnLst>
              <a:rect l="l" t="t" r="r" b="b"/>
              <a:pathLst>
                <a:path w="10050" h="10000">
                  <a:moveTo>
                    <a:pt x="50" y="0"/>
                  </a:moveTo>
                  <a:cubicBezTo>
                    <a:pt x="70" y="1006"/>
                    <a:pt x="0" y="1197"/>
                    <a:pt x="20" y="2203"/>
                  </a:cubicBezTo>
                  <a:lnTo>
                    <a:pt x="10050" y="10000"/>
                  </a:lnTo>
                </a:path>
              </a:pathLst>
            </a:custGeom>
            <a:noFill/>
            <a:ln w="28575" cmpd="sng">
              <a:solidFill>
                <a:srgbClr val="FF0000"/>
              </a:solidFill>
              <a:round/>
              <a:headEnd/>
              <a:tailEnd type="stealth" w="med" len="lg"/>
            </a:ln>
            <a:effectLst/>
          </p:spPr>
          <p:txBody>
            <a:bodyPr/>
            <a:lstStyle/>
            <a:p>
              <a:endParaRPr lang="en-US"/>
            </a:p>
          </p:txBody>
        </p:sp>
        <p:sp>
          <p:nvSpPr>
            <p:cNvPr id="428055" name="Freeform 23"/>
            <p:cNvSpPr>
              <a:spLocks/>
            </p:cNvSpPr>
            <p:nvPr/>
          </p:nvSpPr>
          <p:spPr bwMode="auto">
            <a:xfrm>
              <a:off x="3543409" y="1293502"/>
              <a:ext cx="4252426" cy="3047184"/>
            </a:xfrm>
            <a:custGeom>
              <a:avLst/>
              <a:gdLst>
                <a:gd name="connsiteX0" fmla="*/ 0 w 10000"/>
                <a:gd name="connsiteY0" fmla="*/ 4427 h 10000"/>
                <a:gd name="connsiteX1" fmla="*/ 3275 w 10000"/>
                <a:gd name="connsiteY1" fmla="*/ 0 h 10000"/>
                <a:gd name="connsiteX2" fmla="*/ 9893 w 10000"/>
                <a:gd name="connsiteY2" fmla="*/ 5047 h 10000"/>
                <a:gd name="connsiteX3" fmla="*/ 10000 w 10000"/>
                <a:gd name="connsiteY3" fmla="*/ 7035 h 10000"/>
                <a:gd name="connsiteX4" fmla="*/ 3134 w 10000"/>
                <a:gd name="connsiteY4" fmla="*/ 9970 h 10000"/>
                <a:gd name="connsiteX5" fmla="*/ 2166 w 10000"/>
                <a:gd name="connsiteY5" fmla="*/ 10000 h 10000"/>
                <a:gd name="connsiteX6" fmla="*/ 2064 w 10000"/>
                <a:gd name="connsiteY6" fmla="*/ 8567 h 10000"/>
                <a:gd name="connsiteX7" fmla="*/ 107 w 10000"/>
                <a:gd name="connsiteY7" fmla="*/ 7638 h 10000"/>
                <a:gd name="connsiteX8" fmla="*/ 0 w 10000"/>
                <a:gd name="connsiteY8" fmla="*/ 4427 h 10000"/>
                <a:gd name="connsiteX0" fmla="*/ 0 w 10000"/>
                <a:gd name="connsiteY0" fmla="*/ 4427 h 10000"/>
                <a:gd name="connsiteX1" fmla="*/ 3275 w 10000"/>
                <a:gd name="connsiteY1" fmla="*/ 0 h 10000"/>
                <a:gd name="connsiteX2" fmla="*/ 9893 w 10000"/>
                <a:gd name="connsiteY2" fmla="*/ 5047 h 10000"/>
                <a:gd name="connsiteX3" fmla="*/ 10000 w 10000"/>
                <a:gd name="connsiteY3" fmla="*/ 7035 h 10000"/>
                <a:gd name="connsiteX4" fmla="*/ 3134 w 10000"/>
                <a:gd name="connsiteY4" fmla="*/ 9970 h 10000"/>
                <a:gd name="connsiteX5" fmla="*/ 2166 w 10000"/>
                <a:gd name="connsiteY5" fmla="*/ 10000 h 10000"/>
                <a:gd name="connsiteX6" fmla="*/ 2202 w 10000"/>
                <a:gd name="connsiteY6" fmla="*/ 7521 h 10000"/>
                <a:gd name="connsiteX7" fmla="*/ 107 w 10000"/>
                <a:gd name="connsiteY7" fmla="*/ 7638 h 10000"/>
                <a:gd name="connsiteX8" fmla="*/ 0 w 10000"/>
                <a:gd name="connsiteY8" fmla="*/ 4427 h 10000"/>
                <a:gd name="connsiteX0" fmla="*/ 0 w 10000"/>
                <a:gd name="connsiteY0" fmla="*/ 4427 h 9970"/>
                <a:gd name="connsiteX1" fmla="*/ 3275 w 10000"/>
                <a:gd name="connsiteY1" fmla="*/ 0 h 9970"/>
                <a:gd name="connsiteX2" fmla="*/ 9893 w 10000"/>
                <a:gd name="connsiteY2" fmla="*/ 5047 h 9970"/>
                <a:gd name="connsiteX3" fmla="*/ 10000 w 10000"/>
                <a:gd name="connsiteY3" fmla="*/ 7035 h 9970"/>
                <a:gd name="connsiteX4" fmla="*/ 3134 w 10000"/>
                <a:gd name="connsiteY4" fmla="*/ 9970 h 9970"/>
                <a:gd name="connsiteX5" fmla="*/ 2166 w 10000"/>
                <a:gd name="connsiteY5" fmla="*/ 9356 h 9970"/>
                <a:gd name="connsiteX6" fmla="*/ 2202 w 10000"/>
                <a:gd name="connsiteY6" fmla="*/ 7521 h 9970"/>
                <a:gd name="connsiteX7" fmla="*/ 107 w 10000"/>
                <a:gd name="connsiteY7" fmla="*/ 7638 h 9970"/>
                <a:gd name="connsiteX8" fmla="*/ 0 w 10000"/>
                <a:gd name="connsiteY8" fmla="*/ 4427 h 9970"/>
                <a:gd name="connsiteX0" fmla="*/ 0 w 10000"/>
                <a:gd name="connsiteY0" fmla="*/ 4440 h 9597"/>
                <a:gd name="connsiteX1" fmla="*/ 3275 w 10000"/>
                <a:gd name="connsiteY1" fmla="*/ 0 h 9597"/>
                <a:gd name="connsiteX2" fmla="*/ 9893 w 10000"/>
                <a:gd name="connsiteY2" fmla="*/ 5062 h 9597"/>
                <a:gd name="connsiteX3" fmla="*/ 10000 w 10000"/>
                <a:gd name="connsiteY3" fmla="*/ 7056 h 9597"/>
                <a:gd name="connsiteX4" fmla="*/ 3169 w 10000"/>
                <a:gd name="connsiteY4" fmla="*/ 9597 h 9597"/>
                <a:gd name="connsiteX5" fmla="*/ 2166 w 10000"/>
                <a:gd name="connsiteY5" fmla="*/ 9384 h 9597"/>
                <a:gd name="connsiteX6" fmla="*/ 2202 w 10000"/>
                <a:gd name="connsiteY6" fmla="*/ 7544 h 9597"/>
                <a:gd name="connsiteX7" fmla="*/ 107 w 10000"/>
                <a:gd name="connsiteY7" fmla="*/ 7661 h 9597"/>
                <a:gd name="connsiteX8" fmla="*/ 0 w 10000"/>
                <a:gd name="connsiteY8" fmla="*/ 4440 h 9597"/>
                <a:gd name="connsiteX0" fmla="*/ 0 w 10000"/>
                <a:gd name="connsiteY0" fmla="*/ 4626 h 10000"/>
                <a:gd name="connsiteX1" fmla="*/ 3275 w 10000"/>
                <a:gd name="connsiteY1" fmla="*/ 0 h 10000"/>
                <a:gd name="connsiteX2" fmla="*/ 9893 w 10000"/>
                <a:gd name="connsiteY2" fmla="*/ 5275 h 10000"/>
                <a:gd name="connsiteX3" fmla="*/ 10000 w 10000"/>
                <a:gd name="connsiteY3" fmla="*/ 7352 h 10000"/>
                <a:gd name="connsiteX4" fmla="*/ 3169 w 10000"/>
                <a:gd name="connsiteY4" fmla="*/ 10000 h 10000"/>
                <a:gd name="connsiteX5" fmla="*/ 2166 w 10000"/>
                <a:gd name="connsiteY5" fmla="*/ 9946 h 10000"/>
                <a:gd name="connsiteX6" fmla="*/ 2202 w 10000"/>
                <a:gd name="connsiteY6" fmla="*/ 7861 h 10000"/>
                <a:gd name="connsiteX7" fmla="*/ 107 w 10000"/>
                <a:gd name="connsiteY7" fmla="*/ 7983 h 10000"/>
                <a:gd name="connsiteX8" fmla="*/ 0 w 10000"/>
                <a:gd name="connsiteY8" fmla="*/ 4626 h 10000"/>
                <a:gd name="connsiteX0" fmla="*/ 0 w 10000"/>
                <a:gd name="connsiteY0" fmla="*/ 4626 h 9946"/>
                <a:gd name="connsiteX1" fmla="*/ 3275 w 10000"/>
                <a:gd name="connsiteY1" fmla="*/ 0 h 9946"/>
                <a:gd name="connsiteX2" fmla="*/ 9893 w 10000"/>
                <a:gd name="connsiteY2" fmla="*/ 5275 h 9946"/>
                <a:gd name="connsiteX3" fmla="*/ 10000 w 10000"/>
                <a:gd name="connsiteY3" fmla="*/ 7352 h 9946"/>
                <a:gd name="connsiteX4" fmla="*/ 3169 w 10000"/>
                <a:gd name="connsiteY4" fmla="*/ 9874 h 9946"/>
                <a:gd name="connsiteX5" fmla="*/ 2166 w 10000"/>
                <a:gd name="connsiteY5" fmla="*/ 9946 h 9946"/>
                <a:gd name="connsiteX6" fmla="*/ 2202 w 10000"/>
                <a:gd name="connsiteY6" fmla="*/ 7861 h 9946"/>
                <a:gd name="connsiteX7" fmla="*/ 107 w 10000"/>
                <a:gd name="connsiteY7" fmla="*/ 7983 h 9946"/>
                <a:gd name="connsiteX8" fmla="*/ 0 w 10000"/>
                <a:gd name="connsiteY8" fmla="*/ 4626 h 9946"/>
                <a:gd name="connsiteX0" fmla="*/ 1198 w 11198"/>
                <a:gd name="connsiteY0" fmla="*/ 4651 h 10000"/>
                <a:gd name="connsiteX1" fmla="*/ 4473 w 11198"/>
                <a:gd name="connsiteY1" fmla="*/ 0 h 10000"/>
                <a:gd name="connsiteX2" fmla="*/ 11091 w 11198"/>
                <a:gd name="connsiteY2" fmla="*/ 5304 h 10000"/>
                <a:gd name="connsiteX3" fmla="*/ 11198 w 11198"/>
                <a:gd name="connsiteY3" fmla="*/ 7392 h 10000"/>
                <a:gd name="connsiteX4" fmla="*/ 4367 w 11198"/>
                <a:gd name="connsiteY4" fmla="*/ 9928 h 10000"/>
                <a:gd name="connsiteX5" fmla="*/ 3364 w 11198"/>
                <a:gd name="connsiteY5" fmla="*/ 10000 h 10000"/>
                <a:gd name="connsiteX6" fmla="*/ 3400 w 11198"/>
                <a:gd name="connsiteY6" fmla="*/ 7904 h 10000"/>
                <a:gd name="connsiteX7" fmla="*/ 36 w 11198"/>
                <a:gd name="connsiteY7" fmla="*/ 7998 h 10000"/>
                <a:gd name="connsiteX8" fmla="*/ 1198 w 11198"/>
                <a:gd name="connsiteY8" fmla="*/ 4651 h 10000"/>
                <a:gd name="connsiteX0" fmla="*/ 42 w 11198"/>
                <a:gd name="connsiteY0" fmla="*/ 5096 h 10000"/>
                <a:gd name="connsiteX1" fmla="*/ 4473 w 11198"/>
                <a:gd name="connsiteY1" fmla="*/ 0 h 10000"/>
                <a:gd name="connsiteX2" fmla="*/ 11091 w 11198"/>
                <a:gd name="connsiteY2" fmla="*/ 5304 h 10000"/>
                <a:gd name="connsiteX3" fmla="*/ 11198 w 11198"/>
                <a:gd name="connsiteY3" fmla="*/ 7392 h 10000"/>
                <a:gd name="connsiteX4" fmla="*/ 4367 w 11198"/>
                <a:gd name="connsiteY4" fmla="*/ 9928 h 10000"/>
                <a:gd name="connsiteX5" fmla="*/ 3364 w 11198"/>
                <a:gd name="connsiteY5" fmla="*/ 10000 h 10000"/>
                <a:gd name="connsiteX6" fmla="*/ 3400 w 11198"/>
                <a:gd name="connsiteY6" fmla="*/ 7904 h 10000"/>
                <a:gd name="connsiteX7" fmla="*/ 36 w 11198"/>
                <a:gd name="connsiteY7" fmla="*/ 7998 h 10000"/>
                <a:gd name="connsiteX8" fmla="*/ 42 w 11198"/>
                <a:gd name="connsiteY8" fmla="*/ 5096 h 10000"/>
                <a:gd name="connsiteX0" fmla="*/ 42 w 11698"/>
                <a:gd name="connsiteY0" fmla="*/ 5096 h 10000"/>
                <a:gd name="connsiteX1" fmla="*/ 4473 w 11698"/>
                <a:gd name="connsiteY1" fmla="*/ 0 h 10000"/>
                <a:gd name="connsiteX2" fmla="*/ 11091 w 11698"/>
                <a:gd name="connsiteY2" fmla="*/ 5304 h 10000"/>
                <a:gd name="connsiteX3" fmla="*/ 11698 w 11698"/>
                <a:gd name="connsiteY3" fmla="*/ 7420 h 10000"/>
                <a:gd name="connsiteX4" fmla="*/ 4367 w 11698"/>
                <a:gd name="connsiteY4" fmla="*/ 9928 h 10000"/>
                <a:gd name="connsiteX5" fmla="*/ 3364 w 11698"/>
                <a:gd name="connsiteY5" fmla="*/ 10000 h 10000"/>
                <a:gd name="connsiteX6" fmla="*/ 3400 w 11698"/>
                <a:gd name="connsiteY6" fmla="*/ 7904 h 10000"/>
                <a:gd name="connsiteX7" fmla="*/ 36 w 11698"/>
                <a:gd name="connsiteY7" fmla="*/ 7998 h 10000"/>
                <a:gd name="connsiteX8" fmla="*/ 42 w 11698"/>
                <a:gd name="connsiteY8" fmla="*/ 5096 h 10000"/>
                <a:gd name="connsiteX0" fmla="*/ 42 w 11698"/>
                <a:gd name="connsiteY0" fmla="*/ 5096 h 10000"/>
                <a:gd name="connsiteX1" fmla="*/ 4473 w 11698"/>
                <a:gd name="connsiteY1" fmla="*/ 0 h 10000"/>
                <a:gd name="connsiteX2" fmla="*/ 11387 w 11698"/>
                <a:gd name="connsiteY2" fmla="*/ 4915 h 10000"/>
                <a:gd name="connsiteX3" fmla="*/ 11698 w 11698"/>
                <a:gd name="connsiteY3" fmla="*/ 7420 h 10000"/>
                <a:gd name="connsiteX4" fmla="*/ 4367 w 11698"/>
                <a:gd name="connsiteY4" fmla="*/ 9928 h 10000"/>
                <a:gd name="connsiteX5" fmla="*/ 3364 w 11698"/>
                <a:gd name="connsiteY5" fmla="*/ 10000 h 10000"/>
                <a:gd name="connsiteX6" fmla="*/ 3400 w 11698"/>
                <a:gd name="connsiteY6" fmla="*/ 7904 h 10000"/>
                <a:gd name="connsiteX7" fmla="*/ 36 w 11698"/>
                <a:gd name="connsiteY7" fmla="*/ 7998 h 10000"/>
                <a:gd name="connsiteX8" fmla="*/ 42 w 11698"/>
                <a:gd name="connsiteY8" fmla="*/ 5096 h 10000"/>
                <a:gd name="connsiteX0" fmla="*/ 42 w 11493"/>
                <a:gd name="connsiteY0" fmla="*/ 5096 h 10000"/>
                <a:gd name="connsiteX1" fmla="*/ 4473 w 11493"/>
                <a:gd name="connsiteY1" fmla="*/ 0 h 10000"/>
                <a:gd name="connsiteX2" fmla="*/ 11387 w 11493"/>
                <a:gd name="connsiteY2" fmla="*/ 4915 h 10000"/>
                <a:gd name="connsiteX3" fmla="*/ 11493 w 11493"/>
                <a:gd name="connsiteY3" fmla="*/ 7503 h 10000"/>
                <a:gd name="connsiteX4" fmla="*/ 4367 w 11493"/>
                <a:gd name="connsiteY4" fmla="*/ 9928 h 10000"/>
                <a:gd name="connsiteX5" fmla="*/ 3364 w 11493"/>
                <a:gd name="connsiteY5" fmla="*/ 10000 h 10000"/>
                <a:gd name="connsiteX6" fmla="*/ 3400 w 11493"/>
                <a:gd name="connsiteY6" fmla="*/ 7904 h 10000"/>
                <a:gd name="connsiteX7" fmla="*/ 36 w 11493"/>
                <a:gd name="connsiteY7" fmla="*/ 7998 h 10000"/>
                <a:gd name="connsiteX8" fmla="*/ 42 w 11493"/>
                <a:gd name="connsiteY8" fmla="*/ 5096 h 10000"/>
                <a:gd name="connsiteX0" fmla="*/ 42 w 11423"/>
                <a:gd name="connsiteY0" fmla="*/ 5096 h 10000"/>
                <a:gd name="connsiteX1" fmla="*/ 4473 w 11423"/>
                <a:gd name="connsiteY1" fmla="*/ 0 h 10000"/>
                <a:gd name="connsiteX2" fmla="*/ 11387 w 11423"/>
                <a:gd name="connsiteY2" fmla="*/ 4915 h 10000"/>
                <a:gd name="connsiteX3" fmla="*/ 11402 w 11423"/>
                <a:gd name="connsiteY3" fmla="*/ 7503 h 10000"/>
                <a:gd name="connsiteX4" fmla="*/ 4367 w 11423"/>
                <a:gd name="connsiteY4" fmla="*/ 9928 h 10000"/>
                <a:gd name="connsiteX5" fmla="*/ 3364 w 11423"/>
                <a:gd name="connsiteY5" fmla="*/ 10000 h 10000"/>
                <a:gd name="connsiteX6" fmla="*/ 3400 w 11423"/>
                <a:gd name="connsiteY6" fmla="*/ 7904 h 10000"/>
                <a:gd name="connsiteX7" fmla="*/ 36 w 11423"/>
                <a:gd name="connsiteY7" fmla="*/ 7998 h 10000"/>
                <a:gd name="connsiteX8" fmla="*/ 42 w 11423"/>
                <a:gd name="connsiteY8" fmla="*/ 509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 h="10000">
                  <a:moveTo>
                    <a:pt x="42" y="5096"/>
                  </a:moveTo>
                  <a:lnTo>
                    <a:pt x="4473" y="0"/>
                  </a:lnTo>
                  <a:lnTo>
                    <a:pt x="11387" y="4915"/>
                  </a:lnTo>
                  <a:cubicBezTo>
                    <a:pt x="11423" y="5610"/>
                    <a:pt x="11366" y="6806"/>
                    <a:pt x="11402" y="7503"/>
                  </a:cubicBezTo>
                  <a:lnTo>
                    <a:pt x="4367" y="9928"/>
                  </a:lnTo>
                  <a:lnTo>
                    <a:pt x="3364" y="10000"/>
                  </a:lnTo>
                  <a:cubicBezTo>
                    <a:pt x="3376" y="9132"/>
                    <a:pt x="3388" y="8771"/>
                    <a:pt x="3400" y="7904"/>
                  </a:cubicBezTo>
                  <a:lnTo>
                    <a:pt x="36" y="7998"/>
                  </a:lnTo>
                  <a:cubicBezTo>
                    <a:pt x="0" y="6564"/>
                    <a:pt x="78" y="6531"/>
                    <a:pt x="42" y="5096"/>
                  </a:cubicBezTo>
                  <a:close/>
                </a:path>
              </a:pathLst>
            </a:custGeom>
            <a:noFill/>
            <a:ln w="38100" cap="flat" cmpd="sng">
              <a:solidFill>
                <a:srgbClr val="FF0000"/>
              </a:solidFill>
              <a:prstDash val="dash"/>
              <a:round/>
              <a:headEnd/>
              <a:tailEnd/>
            </a:ln>
            <a:effectLst/>
          </p:spPr>
          <p:txBody>
            <a:bodyPr/>
            <a:lstStyle/>
            <a:p>
              <a:endParaRPr lang="en-US"/>
            </a:p>
          </p:txBody>
        </p:sp>
        <p:sp>
          <p:nvSpPr>
            <p:cNvPr id="428056" name="Text Box 24"/>
            <p:cNvSpPr txBox="1">
              <a:spLocks noChangeArrowheads="1"/>
            </p:cNvSpPr>
            <p:nvPr/>
          </p:nvSpPr>
          <p:spPr bwMode="auto">
            <a:xfrm>
              <a:off x="7406221" y="1715246"/>
              <a:ext cx="1662113" cy="558800"/>
            </a:xfrm>
            <a:prstGeom prst="rect">
              <a:avLst/>
            </a:prstGeom>
            <a:solidFill>
              <a:srgbClr val="FF0000"/>
            </a:solidFill>
            <a:ln w="9525">
              <a:solidFill>
                <a:schemeClr val="tx1"/>
              </a:solidFill>
              <a:miter lim="800000"/>
              <a:headEnd/>
              <a:tailEnd/>
            </a:ln>
            <a:effectLst/>
          </p:spPr>
          <p:txBody>
            <a:bodyPr>
              <a:spAutoFit/>
            </a:bodyPr>
            <a:lstStyle/>
            <a:p>
              <a:pPr algn="l"/>
              <a:r>
                <a:rPr lang="en-US" b="1" dirty="0">
                  <a:solidFill>
                    <a:schemeClr val="bg1"/>
                  </a:solidFill>
                  <a:latin typeface="Arial" charset="0"/>
                </a:rPr>
                <a:t>Thermal Region 1</a:t>
              </a:r>
            </a:p>
            <a:p>
              <a:pPr algn="l">
                <a:buFontTx/>
                <a:buChar char="-"/>
              </a:pPr>
              <a:r>
                <a:rPr lang="en-US" dirty="0">
                  <a:solidFill>
                    <a:schemeClr val="bg1"/>
                  </a:solidFill>
                  <a:latin typeface="Arial" charset="0"/>
                </a:rPr>
                <a:t> Components cooled to  </a:t>
              </a:r>
            </a:p>
            <a:p>
              <a:pPr algn="l"/>
              <a:r>
                <a:rPr lang="en-US" dirty="0">
                  <a:solidFill>
                    <a:schemeClr val="bg1"/>
                  </a:solidFill>
                  <a:latin typeface="Arial" charset="0"/>
                </a:rPr>
                <a:t>   cryogenic temperatures</a:t>
              </a:r>
            </a:p>
          </p:txBody>
        </p:sp>
        <p:sp>
          <p:nvSpPr>
            <p:cNvPr id="428057" name="Freeform 25"/>
            <p:cNvSpPr>
              <a:spLocks/>
            </p:cNvSpPr>
            <p:nvPr/>
          </p:nvSpPr>
          <p:spPr bwMode="auto">
            <a:xfrm>
              <a:off x="6710896" y="1956546"/>
              <a:ext cx="677863" cy="230187"/>
            </a:xfrm>
            <a:custGeom>
              <a:avLst/>
              <a:gdLst/>
              <a:ahLst/>
              <a:cxnLst>
                <a:cxn ang="0">
                  <a:pos x="427" y="0"/>
                </a:cxn>
                <a:cxn ang="0">
                  <a:pos x="190" y="0"/>
                </a:cxn>
                <a:cxn ang="0">
                  <a:pos x="0" y="145"/>
                </a:cxn>
              </a:cxnLst>
              <a:rect l="0" t="0" r="r" b="b"/>
              <a:pathLst>
                <a:path w="427" h="145">
                  <a:moveTo>
                    <a:pt x="427" y="0"/>
                  </a:moveTo>
                  <a:lnTo>
                    <a:pt x="190" y="0"/>
                  </a:lnTo>
                  <a:lnTo>
                    <a:pt x="0" y="145"/>
                  </a:lnTo>
                </a:path>
              </a:pathLst>
            </a:custGeom>
            <a:noFill/>
            <a:ln w="28575" cmpd="sng">
              <a:solidFill>
                <a:srgbClr val="FF0000"/>
              </a:solidFill>
              <a:round/>
              <a:headEnd/>
              <a:tailEnd type="stealth" w="med" len="lg"/>
            </a:ln>
            <a:effectLst/>
          </p:spPr>
          <p:txBody>
            <a:bodyPr/>
            <a:lstStyle/>
            <a:p>
              <a:endParaRPr lang="en-US"/>
            </a:p>
          </p:txBody>
        </p:sp>
        <p:sp>
          <p:nvSpPr>
            <p:cNvPr id="428059" name="Freeform 27"/>
            <p:cNvSpPr>
              <a:spLocks/>
            </p:cNvSpPr>
            <p:nvPr/>
          </p:nvSpPr>
          <p:spPr bwMode="auto">
            <a:xfrm>
              <a:off x="492543" y="3438782"/>
              <a:ext cx="7633958" cy="2166382"/>
            </a:xfrm>
            <a:custGeom>
              <a:avLst/>
              <a:gdLst>
                <a:gd name="connsiteX0" fmla="*/ 313 w 10000"/>
                <a:gd name="connsiteY0" fmla="*/ 0 h 9643"/>
                <a:gd name="connsiteX1" fmla="*/ 4307 w 10000"/>
                <a:gd name="connsiteY1" fmla="*/ 4367 h 9643"/>
                <a:gd name="connsiteX2" fmla="*/ 9946 w 10000"/>
                <a:gd name="connsiteY2" fmla="*/ 6781 h 9643"/>
                <a:gd name="connsiteX3" fmla="*/ 10000 w 10000"/>
                <a:gd name="connsiteY3" fmla="*/ 9643 h 9643"/>
                <a:gd name="connsiteX4" fmla="*/ 4542 w 10000"/>
                <a:gd name="connsiteY4" fmla="*/ 9363 h 9643"/>
                <a:gd name="connsiteX5" fmla="*/ 0 w 10000"/>
                <a:gd name="connsiteY5" fmla="*/ 2295 h 9643"/>
                <a:gd name="connsiteX6" fmla="*/ 313 w 10000"/>
                <a:gd name="connsiteY6" fmla="*/ 0 h 9643"/>
                <a:gd name="connsiteX0" fmla="*/ 313 w 9964"/>
                <a:gd name="connsiteY0" fmla="*/ 0 h 9710"/>
                <a:gd name="connsiteX1" fmla="*/ 4307 w 9964"/>
                <a:gd name="connsiteY1" fmla="*/ 4529 h 9710"/>
                <a:gd name="connsiteX2" fmla="*/ 9946 w 9964"/>
                <a:gd name="connsiteY2" fmla="*/ 7032 h 9710"/>
                <a:gd name="connsiteX3" fmla="*/ 9915 w 9964"/>
                <a:gd name="connsiteY3" fmla="*/ 9710 h 9710"/>
                <a:gd name="connsiteX4" fmla="*/ 4542 w 9964"/>
                <a:gd name="connsiteY4" fmla="*/ 9710 h 9710"/>
                <a:gd name="connsiteX5" fmla="*/ 0 w 9964"/>
                <a:gd name="connsiteY5" fmla="*/ 2380 h 9710"/>
                <a:gd name="connsiteX6" fmla="*/ 313 w 9964"/>
                <a:gd name="connsiteY6" fmla="*/ 0 h 9710"/>
                <a:gd name="connsiteX0" fmla="*/ 314 w 10000"/>
                <a:gd name="connsiteY0" fmla="*/ 0 h 10000"/>
                <a:gd name="connsiteX1" fmla="*/ 4323 w 10000"/>
                <a:gd name="connsiteY1" fmla="*/ 4664 h 10000"/>
                <a:gd name="connsiteX2" fmla="*/ 9982 w 10000"/>
                <a:gd name="connsiteY2" fmla="*/ 7242 h 10000"/>
                <a:gd name="connsiteX3" fmla="*/ 9951 w 10000"/>
                <a:gd name="connsiteY3" fmla="*/ 10000 h 10000"/>
                <a:gd name="connsiteX4" fmla="*/ 4558 w 10000"/>
                <a:gd name="connsiteY4" fmla="*/ 10000 h 10000"/>
                <a:gd name="connsiteX5" fmla="*/ 0 w 10000"/>
                <a:gd name="connsiteY5" fmla="*/ 2451 h 10000"/>
                <a:gd name="connsiteX6" fmla="*/ 314 w 10000"/>
                <a:gd name="connsiteY6" fmla="*/ 0 h 10000"/>
                <a:gd name="connsiteX0" fmla="*/ 314 w 10021"/>
                <a:gd name="connsiteY0" fmla="*/ 0 h 10000"/>
                <a:gd name="connsiteX1" fmla="*/ 4323 w 10021"/>
                <a:gd name="connsiteY1" fmla="*/ 4664 h 10000"/>
                <a:gd name="connsiteX2" fmla="*/ 9982 w 10021"/>
                <a:gd name="connsiteY2" fmla="*/ 7242 h 10000"/>
                <a:gd name="connsiteX3" fmla="*/ 10021 w 10021"/>
                <a:gd name="connsiteY3" fmla="*/ 10000 h 10000"/>
                <a:gd name="connsiteX4" fmla="*/ 4558 w 10021"/>
                <a:gd name="connsiteY4" fmla="*/ 10000 h 10000"/>
                <a:gd name="connsiteX5" fmla="*/ 0 w 10021"/>
                <a:gd name="connsiteY5" fmla="*/ 2451 h 10000"/>
                <a:gd name="connsiteX6" fmla="*/ 314 w 10021"/>
                <a:gd name="connsiteY6" fmla="*/ 0 h 10000"/>
                <a:gd name="connsiteX0" fmla="*/ 632 w 10339"/>
                <a:gd name="connsiteY0" fmla="*/ 0 h 10000"/>
                <a:gd name="connsiteX1" fmla="*/ 4641 w 10339"/>
                <a:gd name="connsiteY1" fmla="*/ 4664 h 10000"/>
                <a:gd name="connsiteX2" fmla="*/ 10300 w 10339"/>
                <a:gd name="connsiteY2" fmla="*/ 7242 h 10000"/>
                <a:gd name="connsiteX3" fmla="*/ 10339 w 10339"/>
                <a:gd name="connsiteY3" fmla="*/ 10000 h 10000"/>
                <a:gd name="connsiteX4" fmla="*/ 4876 w 10339"/>
                <a:gd name="connsiteY4" fmla="*/ 10000 h 10000"/>
                <a:gd name="connsiteX5" fmla="*/ 0 w 10339"/>
                <a:gd name="connsiteY5" fmla="*/ 4876 h 10000"/>
                <a:gd name="connsiteX6" fmla="*/ 632 w 10339"/>
                <a:gd name="connsiteY6" fmla="*/ 0 h 10000"/>
                <a:gd name="connsiteX0" fmla="*/ 632 w 10339"/>
                <a:gd name="connsiteY0" fmla="*/ 0 h 10000"/>
                <a:gd name="connsiteX1" fmla="*/ 4641 w 10339"/>
                <a:gd name="connsiteY1" fmla="*/ 4664 h 10000"/>
                <a:gd name="connsiteX2" fmla="*/ 10300 w 10339"/>
                <a:gd name="connsiteY2" fmla="*/ 7242 h 10000"/>
                <a:gd name="connsiteX3" fmla="*/ 10339 w 10339"/>
                <a:gd name="connsiteY3" fmla="*/ 10000 h 10000"/>
                <a:gd name="connsiteX4" fmla="*/ 4876 w 10339"/>
                <a:gd name="connsiteY4" fmla="*/ 10000 h 10000"/>
                <a:gd name="connsiteX5" fmla="*/ 458 w 10339"/>
                <a:gd name="connsiteY5" fmla="*/ 5379 h 10000"/>
                <a:gd name="connsiteX6" fmla="*/ 0 w 10339"/>
                <a:gd name="connsiteY6" fmla="*/ 4876 h 10000"/>
                <a:gd name="connsiteX7" fmla="*/ 632 w 10339"/>
                <a:gd name="connsiteY7" fmla="*/ 0 h 10000"/>
                <a:gd name="connsiteX0" fmla="*/ 632 w 10339"/>
                <a:gd name="connsiteY0" fmla="*/ 0 h 10000"/>
                <a:gd name="connsiteX1" fmla="*/ 4641 w 10339"/>
                <a:gd name="connsiteY1" fmla="*/ 4664 h 10000"/>
                <a:gd name="connsiteX2" fmla="*/ 10300 w 10339"/>
                <a:gd name="connsiteY2" fmla="*/ 7242 h 10000"/>
                <a:gd name="connsiteX3" fmla="*/ 10339 w 10339"/>
                <a:gd name="connsiteY3" fmla="*/ 10000 h 10000"/>
                <a:gd name="connsiteX4" fmla="*/ 4876 w 10339"/>
                <a:gd name="connsiteY4" fmla="*/ 10000 h 10000"/>
                <a:gd name="connsiteX5" fmla="*/ 917 w 10339"/>
                <a:gd name="connsiteY5" fmla="*/ 5803 h 10000"/>
                <a:gd name="connsiteX6" fmla="*/ 458 w 10339"/>
                <a:gd name="connsiteY6" fmla="*/ 5379 h 10000"/>
                <a:gd name="connsiteX7" fmla="*/ 0 w 10339"/>
                <a:gd name="connsiteY7" fmla="*/ 4876 h 10000"/>
                <a:gd name="connsiteX8" fmla="*/ 632 w 10339"/>
                <a:gd name="connsiteY8" fmla="*/ 0 h 10000"/>
                <a:gd name="connsiteX0" fmla="*/ 632 w 10339"/>
                <a:gd name="connsiteY0" fmla="*/ 0 h 10000"/>
                <a:gd name="connsiteX1" fmla="*/ 4641 w 10339"/>
                <a:gd name="connsiteY1" fmla="*/ 4664 h 10000"/>
                <a:gd name="connsiteX2" fmla="*/ 10300 w 10339"/>
                <a:gd name="connsiteY2" fmla="*/ 7242 h 10000"/>
                <a:gd name="connsiteX3" fmla="*/ 10339 w 10339"/>
                <a:gd name="connsiteY3" fmla="*/ 10000 h 10000"/>
                <a:gd name="connsiteX4" fmla="*/ 4876 w 10339"/>
                <a:gd name="connsiteY4" fmla="*/ 10000 h 10000"/>
                <a:gd name="connsiteX5" fmla="*/ 846 w 10339"/>
                <a:gd name="connsiteY5" fmla="*/ 3560 h 10000"/>
                <a:gd name="connsiteX6" fmla="*/ 458 w 10339"/>
                <a:gd name="connsiteY6" fmla="*/ 5379 h 10000"/>
                <a:gd name="connsiteX7" fmla="*/ 0 w 10339"/>
                <a:gd name="connsiteY7" fmla="*/ 4876 h 10000"/>
                <a:gd name="connsiteX8" fmla="*/ 632 w 10339"/>
                <a:gd name="connsiteY8" fmla="*/ 0 h 10000"/>
                <a:gd name="connsiteX0" fmla="*/ 632 w 10339"/>
                <a:gd name="connsiteY0" fmla="*/ 0 h 10000"/>
                <a:gd name="connsiteX1" fmla="*/ 4641 w 10339"/>
                <a:gd name="connsiteY1" fmla="*/ 4664 h 10000"/>
                <a:gd name="connsiteX2" fmla="*/ 10300 w 10339"/>
                <a:gd name="connsiteY2" fmla="*/ 7242 h 10000"/>
                <a:gd name="connsiteX3" fmla="*/ 10339 w 10339"/>
                <a:gd name="connsiteY3" fmla="*/ 10000 h 10000"/>
                <a:gd name="connsiteX4" fmla="*/ 4876 w 10339"/>
                <a:gd name="connsiteY4" fmla="*/ 10000 h 10000"/>
                <a:gd name="connsiteX5" fmla="*/ 743 w 10339"/>
                <a:gd name="connsiteY5" fmla="*/ 3378 h 10000"/>
                <a:gd name="connsiteX6" fmla="*/ 458 w 10339"/>
                <a:gd name="connsiteY6" fmla="*/ 5379 h 10000"/>
                <a:gd name="connsiteX7" fmla="*/ 0 w 10339"/>
                <a:gd name="connsiteY7" fmla="*/ 4876 h 10000"/>
                <a:gd name="connsiteX8" fmla="*/ 632 w 10339"/>
                <a:gd name="connsiteY8" fmla="*/ 0 h 10000"/>
                <a:gd name="connsiteX0" fmla="*/ 632 w 10339"/>
                <a:gd name="connsiteY0" fmla="*/ 0 h 10000"/>
                <a:gd name="connsiteX1" fmla="*/ 4629 w 10339"/>
                <a:gd name="connsiteY1" fmla="*/ 5222 h 10000"/>
                <a:gd name="connsiteX2" fmla="*/ 10300 w 10339"/>
                <a:gd name="connsiteY2" fmla="*/ 7242 h 10000"/>
                <a:gd name="connsiteX3" fmla="*/ 10339 w 10339"/>
                <a:gd name="connsiteY3" fmla="*/ 10000 h 10000"/>
                <a:gd name="connsiteX4" fmla="*/ 4876 w 10339"/>
                <a:gd name="connsiteY4" fmla="*/ 10000 h 10000"/>
                <a:gd name="connsiteX5" fmla="*/ 743 w 10339"/>
                <a:gd name="connsiteY5" fmla="*/ 3378 h 10000"/>
                <a:gd name="connsiteX6" fmla="*/ 458 w 10339"/>
                <a:gd name="connsiteY6" fmla="*/ 5379 h 10000"/>
                <a:gd name="connsiteX7" fmla="*/ 0 w 10339"/>
                <a:gd name="connsiteY7" fmla="*/ 4876 h 10000"/>
                <a:gd name="connsiteX8" fmla="*/ 632 w 10339"/>
                <a:gd name="connsiteY8" fmla="*/ 0 h 10000"/>
                <a:gd name="connsiteX0" fmla="*/ 632 w 10339"/>
                <a:gd name="connsiteY0" fmla="*/ 0 h 10000"/>
                <a:gd name="connsiteX1" fmla="*/ 4629 w 10339"/>
                <a:gd name="connsiteY1" fmla="*/ 5222 h 10000"/>
                <a:gd name="connsiteX2" fmla="*/ 10300 w 10339"/>
                <a:gd name="connsiteY2" fmla="*/ 6564 h 10000"/>
                <a:gd name="connsiteX3" fmla="*/ 10339 w 10339"/>
                <a:gd name="connsiteY3" fmla="*/ 10000 h 10000"/>
                <a:gd name="connsiteX4" fmla="*/ 4876 w 10339"/>
                <a:gd name="connsiteY4" fmla="*/ 10000 h 10000"/>
                <a:gd name="connsiteX5" fmla="*/ 743 w 10339"/>
                <a:gd name="connsiteY5" fmla="*/ 3378 h 10000"/>
                <a:gd name="connsiteX6" fmla="*/ 458 w 10339"/>
                <a:gd name="connsiteY6" fmla="*/ 5379 h 10000"/>
                <a:gd name="connsiteX7" fmla="*/ 0 w 10339"/>
                <a:gd name="connsiteY7" fmla="*/ 4876 h 10000"/>
                <a:gd name="connsiteX8" fmla="*/ 632 w 10339"/>
                <a:gd name="connsiteY8" fmla="*/ 0 h 10000"/>
                <a:gd name="connsiteX0" fmla="*/ 771 w 10478"/>
                <a:gd name="connsiteY0" fmla="*/ 0 h 10000"/>
                <a:gd name="connsiteX1" fmla="*/ 4768 w 10478"/>
                <a:gd name="connsiteY1" fmla="*/ 5222 h 10000"/>
                <a:gd name="connsiteX2" fmla="*/ 10439 w 10478"/>
                <a:gd name="connsiteY2" fmla="*/ 6564 h 10000"/>
                <a:gd name="connsiteX3" fmla="*/ 10478 w 10478"/>
                <a:gd name="connsiteY3" fmla="*/ 10000 h 10000"/>
                <a:gd name="connsiteX4" fmla="*/ 5015 w 10478"/>
                <a:gd name="connsiteY4" fmla="*/ 10000 h 10000"/>
                <a:gd name="connsiteX5" fmla="*/ 882 w 10478"/>
                <a:gd name="connsiteY5" fmla="*/ 3378 h 10000"/>
                <a:gd name="connsiteX6" fmla="*/ 597 w 10478"/>
                <a:gd name="connsiteY6" fmla="*/ 5379 h 10000"/>
                <a:gd name="connsiteX7" fmla="*/ 0 w 10478"/>
                <a:gd name="connsiteY7" fmla="*/ 4677 h 10000"/>
                <a:gd name="connsiteX8" fmla="*/ 771 w 10478"/>
                <a:gd name="connsiteY8" fmla="*/ 0 h 10000"/>
                <a:gd name="connsiteX0" fmla="*/ 632 w 10478"/>
                <a:gd name="connsiteY0" fmla="*/ 0 h 10199"/>
                <a:gd name="connsiteX1" fmla="*/ 4768 w 10478"/>
                <a:gd name="connsiteY1" fmla="*/ 5421 h 10199"/>
                <a:gd name="connsiteX2" fmla="*/ 10439 w 10478"/>
                <a:gd name="connsiteY2" fmla="*/ 6763 h 10199"/>
                <a:gd name="connsiteX3" fmla="*/ 10478 w 10478"/>
                <a:gd name="connsiteY3" fmla="*/ 10199 h 10199"/>
                <a:gd name="connsiteX4" fmla="*/ 5015 w 10478"/>
                <a:gd name="connsiteY4" fmla="*/ 10199 h 10199"/>
                <a:gd name="connsiteX5" fmla="*/ 882 w 10478"/>
                <a:gd name="connsiteY5" fmla="*/ 3577 h 10199"/>
                <a:gd name="connsiteX6" fmla="*/ 597 w 10478"/>
                <a:gd name="connsiteY6" fmla="*/ 5578 h 10199"/>
                <a:gd name="connsiteX7" fmla="*/ 0 w 10478"/>
                <a:gd name="connsiteY7" fmla="*/ 4876 h 10199"/>
                <a:gd name="connsiteX8" fmla="*/ 632 w 10478"/>
                <a:gd name="connsiteY8" fmla="*/ 0 h 1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8" h="10199">
                  <a:moveTo>
                    <a:pt x="632" y="0"/>
                  </a:moveTo>
                  <a:lnTo>
                    <a:pt x="4768" y="5421"/>
                  </a:lnTo>
                  <a:lnTo>
                    <a:pt x="10439" y="6763"/>
                  </a:lnTo>
                  <a:cubicBezTo>
                    <a:pt x="10457" y="7782"/>
                    <a:pt x="10460" y="9180"/>
                    <a:pt x="10478" y="10199"/>
                  </a:cubicBezTo>
                  <a:lnTo>
                    <a:pt x="5015" y="10199"/>
                  </a:lnTo>
                  <a:lnTo>
                    <a:pt x="882" y="3577"/>
                  </a:lnTo>
                  <a:lnTo>
                    <a:pt x="597" y="5578"/>
                  </a:lnTo>
                  <a:lnTo>
                    <a:pt x="0" y="4876"/>
                  </a:lnTo>
                  <a:cubicBezTo>
                    <a:pt x="104" y="4059"/>
                    <a:pt x="528" y="817"/>
                    <a:pt x="632" y="0"/>
                  </a:cubicBezTo>
                  <a:close/>
                </a:path>
              </a:pathLst>
            </a:custGeom>
            <a:noFill/>
            <a:ln w="38100" cap="flat" cmpd="sng">
              <a:solidFill>
                <a:srgbClr val="FF0000"/>
              </a:solidFill>
              <a:prstDash val="dash"/>
              <a:round/>
              <a:headEnd/>
              <a:tailEnd/>
            </a:ln>
            <a:effectLst/>
          </p:spPr>
          <p:txBody>
            <a:bodyPr/>
            <a:lstStyle/>
            <a:p>
              <a:endParaRPr lang="en-US"/>
            </a:p>
          </p:txBody>
        </p:sp>
        <p:sp>
          <p:nvSpPr>
            <p:cNvPr id="428060" name="Text Box 28"/>
            <p:cNvSpPr txBox="1">
              <a:spLocks noChangeArrowheads="1"/>
            </p:cNvSpPr>
            <p:nvPr/>
          </p:nvSpPr>
          <p:spPr bwMode="auto">
            <a:xfrm>
              <a:off x="3670300" y="5898434"/>
              <a:ext cx="1803400" cy="558800"/>
            </a:xfrm>
            <a:prstGeom prst="rect">
              <a:avLst/>
            </a:prstGeom>
            <a:solidFill>
              <a:srgbClr val="FF0000"/>
            </a:solidFill>
            <a:ln w="9525">
              <a:solidFill>
                <a:schemeClr val="tx1"/>
              </a:solidFill>
              <a:miter lim="800000"/>
              <a:headEnd/>
              <a:tailEnd/>
            </a:ln>
            <a:effectLst/>
          </p:spPr>
          <p:txBody>
            <a:bodyPr>
              <a:spAutoFit/>
            </a:bodyPr>
            <a:lstStyle/>
            <a:p>
              <a:pPr algn="l"/>
              <a:r>
                <a:rPr lang="en-US" b="1" dirty="0">
                  <a:solidFill>
                    <a:schemeClr val="bg1"/>
                  </a:solidFill>
                  <a:latin typeface="Arial" charset="0"/>
                </a:rPr>
                <a:t>Thermal Region 3</a:t>
              </a:r>
            </a:p>
            <a:p>
              <a:pPr algn="l"/>
              <a:r>
                <a:rPr lang="en-US" dirty="0">
                  <a:solidFill>
                    <a:schemeClr val="bg1"/>
                  </a:solidFill>
                  <a:latin typeface="Arial" charset="0"/>
                </a:rPr>
                <a:t> - Components maintained </a:t>
              </a:r>
            </a:p>
            <a:p>
              <a:pPr algn="l"/>
              <a:r>
                <a:rPr lang="en-US" dirty="0">
                  <a:solidFill>
                    <a:schemeClr val="bg1"/>
                  </a:solidFill>
                  <a:latin typeface="Arial" charset="0"/>
                </a:rPr>
                <a:t>   at ambient temperatures</a:t>
              </a:r>
            </a:p>
          </p:txBody>
        </p:sp>
        <p:sp>
          <p:nvSpPr>
            <p:cNvPr id="428061" name="Freeform 29"/>
            <p:cNvSpPr>
              <a:spLocks/>
            </p:cNvSpPr>
            <p:nvPr/>
          </p:nvSpPr>
          <p:spPr bwMode="auto">
            <a:xfrm>
              <a:off x="3221038" y="5422184"/>
              <a:ext cx="515938" cy="741363"/>
            </a:xfrm>
            <a:custGeom>
              <a:avLst/>
              <a:gdLst/>
              <a:ahLst/>
              <a:cxnLst>
                <a:cxn ang="0">
                  <a:pos x="267" y="459"/>
                </a:cxn>
                <a:cxn ang="0">
                  <a:pos x="0" y="467"/>
                </a:cxn>
                <a:cxn ang="0">
                  <a:pos x="325" y="0"/>
                </a:cxn>
              </a:cxnLst>
              <a:rect l="0" t="0" r="r" b="b"/>
              <a:pathLst>
                <a:path w="325" h="467">
                  <a:moveTo>
                    <a:pt x="267" y="459"/>
                  </a:moveTo>
                  <a:lnTo>
                    <a:pt x="0" y="467"/>
                  </a:lnTo>
                  <a:lnTo>
                    <a:pt x="325" y="0"/>
                  </a:lnTo>
                </a:path>
              </a:pathLst>
            </a:custGeom>
            <a:noFill/>
            <a:ln w="28575" cmpd="sng">
              <a:solidFill>
                <a:srgbClr val="FF0000"/>
              </a:solidFill>
              <a:round/>
              <a:headEnd/>
              <a:tailEnd type="stealth" w="med" len="lg"/>
            </a:ln>
            <a:effectLst/>
          </p:spPr>
          <p:txBody>
            <a:bodyPr/>
            <a:lstStyle/>
            <a:p>
              <a:endParaRPr lang="en-US"/>
            </a:p>
          </p:txBody>
        </p:sp>
      </p:grpSp>
      <p:grpSp>
        <p:nvGrpSpPr>
          <p:cNvPr id="7" name="Group 52"/>
          <p:cNvGrpSpPr/>
          <p:nvPr/>
        </p:nvGrpSpPr>
        <p:grpSpPr>
          <a:xfrm>
            <a:off x="1914704" y="1096652"/>
            <a:ext cx="7016571" cy="3176898"/>
            <a:chOff x="1914704" y="1096652"/>
            <a:chExt cx="7016571" cy="3176898"/>
          </a:xfrm>
        </p:grpSpPr>
        <p:sp>
          <p:nvSpPr>
            <p:cNvPr id="428072" name="Text Box 40"/>
            <p:cNvSpPr txBox="1">
              <a:spLocks noChangeArrowheads="1"/>
            </p:cNvSpPr>
            <p:nvPr/>
          </p:nvSpPr>
          <p:spPr bwMode="auto">
            <a:xfrm>
              <a:off x="5529263" y="1096652"/>
              <a:ext cx="2182812" cy="558800"/>
            </a:xfrm>
            <a:prstGeom prst="rect">
              <a:avLst/>
            </a:prstGeom>
            <a:solidFill>
              <a:srgbClr val="FFFFCC"/>
            </a:solidFill>
            <a:ln w="9525">
              <a:solidFill>
                <a:schemeClr val="tx1"/>
              </a:solidFill>
              <a:miter lim="800000"/>
              <a:headEnd/>
              <a:tailEnd/>
            </a:ln>
            <a:effectLst/>
          </p:spPr>
          <p:txBody>
            <a:bodyPr wrap="none">
              <a:spAutoFit/>
            </a:bodyPr>
            <a:lstStyle/>
            <a:p>
              <a:pPr algn="l"/>
              <a:r>
                <a:rPr lang="en-US" b="1" dirty="0">
                  <a:latin typeface="Arial" charset="0"/>
                </a:rPr>
                <a:t>Optical Telescope Element (OTE)</a:t>
              </a:r>
            </a:p>
            <a:p>
              <a:pPr algn="l">
                <a:buFontTx/>
                <a:buChar char="-"/>
              </a:pPr>
              <a:r>
                <a:rPr lang="en-US" b="1" dirty="0">
                  <a:latin typeface="Arial" charset="0"/>
                </a:rPr>
                <a:t> </a:t>
              </a:r>
              <a:r>
                <a:rPr lang="en-US" dirty="0">
                  <a:latin typeface="Arial" charset="0"/>
                </a:rPr>
                <a:t>6 meter Tri-Mirror Anastigmatic </a:t>
              </a:r>
            </a:p>
            <a:p>
              <a:pPr algn="l">
                <a:buFontTx/>
                <a:buChar char="-"/>
              </a:pPr>
              <a:r>
                <a:rPr lang="en-US" dirty="0">
                  <a:latin typeface="Arial" charset="0"/>
                </a:rPr>
                <a:t> 18 Segment Primary Mirror</a:t>
              </a:r>
            </a:p>
          </p:txBody>
        </p:sp>
        <p:sp>
          <p:nvSpPr>
            <p:cNvPr id="428073" name="Freeform 41"/>
            <p:cNvSpPr>
              <a:spLocks/>
            </p:cNvSpPr>
            <p:nvPr/>
          </p:nvSpPr>
          <p:spPr bwMode="auto">
            <a:xfrm>
              <a:off x="6093878" y="1658627"/>
              <a:ext cx="156109" cy="439224"/>
            </a:xfrm>
            <a:custGeom>
              <a:avLst/>
              <a:gdLst>
                <a:gd name="connsiteX0" fmla="*/ 5203 w 5203"/>
                <a:gd name="connsiteY0" fmla="*/ 0 h 7643"/>
                <a:gd name="connsiteX1" fmla="*/ 5203 w 5203"/>
                <a:gd name="connsiteY1" fmla="*/ 5028 h 7643"/>
                <a:gd name="connsiteX2" fmla="*/ 0 w 5203"/>
                <a:gd name="connsiteY2" fmla="*/ 7643 h 7643"/>
              </a:gdLst>
              <a:ahLst/>
              <a:cxnLst>
                <a:cxn ang="0">
                  <a:pos x="connsiteX0" y="connsiteY0"/>
                </a:cxn>
                <a:cxn ang="0">
                  <a:pos x="connsiteX1" y="connsiteY1"/>
                </a:cxn>
                <a:cxn ang="0">
                  <a:pos x="connsiteX2" y="connsiteY2"/>
                </a:cxn>
              </a:cxnLst>
              <a:rect l="l" t="t" r="r" b="b"/>
              <a:pathLst>
                <a:path w="5203" h="7643">
                  <a:moveTo>
                    <a:pt x="5203" y="0"/>
                  </a:moveTo>
                  <a:lnTo>
                    <a:pt x="5203" y="5028"/>
                  </a:lnTo>
                  <a:lnTo>
                    <a:pt x="0" y="7643"/>
                  </a:lnTo>
                </a:path>
              </a:pathLst>
            </a:custGeom>
            <a:noFill/>
            <a:ln w="28575" cmpd="sng">
              <a:solidFill>
                <a:schemeClr val="tx1"/>
              </a:solidFill>
              <a:round/>
              <a:headEnd/>
              <a:tailEnd type="stealth" w="med" len="lg"/>
            </a:ln>
            <a:effectLst/>
          </p:spPr>
          <p:txBody>
            <a:bodyPr/>
            <a:lstStyle/>
            <a:p>
              <a:endParaRPr lang="en-US"/>
            </a:p>
          </p:txBody>
        </p:sp>
        <p:sp>
          <p:nvSpPr>
            <p:cNvPr id="428074" name="Text Box 42"/>
            <p:cNvSpPr txBox="1">
              <a:spLocks noChangeArrowheads="1"/>
            </p:cNvSpPr>
            <p:nvPr/>
          </p:nvSpPr>
          <p:spPr bwMode="auto">
            <a:xfrm>
              <a:off x="4034017" y="1105819"/>
              <a:ext cx="1120775" cy="406400"/>
            </a:xfrm>
            <a:prstGeom prst="rect">
              <a:avLst/>
            </a:prstGeom>
            <a:solidFill>
              <a:srgbClr val="FFFFCC"/>
            </a:solidFill>
            <a:ln w="9525">
              <a:solidFill>
                <a:schemeClr val="tx1"/>
              </a:solidFill>
              <a:miter lim="800000"/>
              <a:headEnd/>
              <a:tailEnd/>
            </a:ln>
            <a:effectLst/>
          </p:spPr>
          <p:txBody>
            <a:bodyPr wrap="none">
              <a:spAutoFit/>
            </a:bodyPr>
            <a:lstStyle/>
            <a:p>
              <a:pPr algn="l"/>
              <a:r>
                <a:rPr lang="en-US">
                  <a:latin typeface="Arial" charset="0"/>
                </a:rPr>
                <a:t>OTE  Backplane</a:t>
              </a:r>
            </a:p>
            <a:p>
              <a:pPr algn="l"/>
              <a:r>
                <a:rPr lang="en-US">
                  <a:latin typeface="Arial" charset="0"/>
                </a:rPr>
                <a:t>/ ISIM Enclosure</a:t>
              </a:r>
            </a:p>
          </p:txBody>
        </p:sp>
        <p:sp>
          <p:nvSpPr>
            <p:cNvPr id="428075" name="Freeform 43"/>
            <p:cNvSpPr>
              <a:spLocks/>
            </p:cNvSpPr>
            <p:nvPr/>
          </p:nvSpPr>
          <p:spPr bwMode="auto">
            <a:xfrm>
              <a:off x="4453201" y="1509402"/>
              <a:ext cx="255587" cy="1017587"/>
            </a:xfrm>
            <a:custGeom>
              <a:avLst/>
              <a:gdLst/>
              <a:ahLst/>
              <a:cxnLst>
                <a:cxn ang="0">
                  <a:pos x="0" y="0"/>
                </a:cxn>
                <a:cxn ang="0">
                  <a:pos x="3" y="442"/>
                </a:cxn>
                <a:cxn ang="0">
                  <a:pos x="161" y="641"/>
                </a:cxn>
              </a:cxnLst>
              <a:rect l="0" t="0" r="r" b="b"/>
              <a:pathLst>
                <a:path w="161" h="641">
                  <a:moveTo>
                    <a:pt x="0" y="0"/>
                  </a:moveTo>
                  <a:lnTo>
                    <a:pt x="3" y="442"/>
                  </a:lnTo>
                  <a:lnTo>
                    <a:pt x="161" y="641"/>
                  </a:lnTo>
                </a:path>
              </a:pathLst>
            </a:custGeom>
            <a:noFill/>
            <a:ln w="28575" cmpd="sng">
              <a:solidFill>
                <a:schemeClr val="tx1"/>
              </a:solidFill>
              <a:round/>
              <a:headEnd/>
              <a:tailEnd type="stealth" w="med" len="lg"/>
            </a:ln>
            <a:effectLst/>
          </p:spPr>
          <p:txBody>
            <a:bodyPr/>
            <a:lstStyle/>
            <a:p>
              <a:endParaRPr lang="en-US"/>
            </a:p>
          </p:txBody>
        </p:sp>
        <p:sp>
          <p:nvSpPr>
            <p:cNvPr id="428076" name="Text Box 44"/>
            <p:cNvSpPr txBox="1">
              <a:spLocks noChangeArrowheads="1"/>
            </p:cNvSpPr>
            <p:nvPr/>
          </p:nvSpPr>
          <p:spPr bwMode="auto">
            <a:xfrm>
              <a:off x="6484961" y="3867150"/>
              <a:ext cx="1163637" cy="406400"/>
            </a:xfrm>
            <a:prstGeom prst="rect">
              <a:avLst/>
            </a:prstGeom>
            <a:solidFill>
              <a:srgbClr val="FFFFCC"/>
            </a:solidFill>
            <a:ln w="9525">
              <a:solidFill>
                <a:schemeClr val="tx1"/>
              </a:solidFill>
              <a:miter lim="800000"/>
              <a:headEnd/>
              <a:tailEnd/>
            </a:ln>
            <a:effectLst/>
          </p:spPr>
          <p:txBody>
            <a:bodyPr wrap="none">
              <a:spAutoFit/>
            </a:bodyPr>
            <a:lstStyle/>
            <a:p>
              <a:pPr algn="l"/>
              <a:r>
                <a:rPr lang="en-US">
                  <a:latin typeface="Arial" charset="0"/>
                </a:rPr>
                <a:t>OTE Deployment</a:t>
              </a:r>
            </a:p>
            <a:p>
              <a:pPr algn="l"/>
              <a:r>
                <a:rPr lang="en-US">
                  <a:latin typeface="Arial" charset="0"/>
                </a:rPr>
                <a:t>Tower</a:t>
              </a:r>
            </a:p>
          </p:txBody>
        </p:sp>
        <p:sp>
          <p:nvSpPr>
            <p:cNvPr id="428077" name="Freeform 45"/>
            <p:cNvSpPr>
              <a:spLocks/>
            </p:cNvSpPr>
            <p:nvPr/>
          </p:nvSpPr>
          <p:spPr bwMode="auto">
            <a:xfrm>
              <a:off x="4767286" y="4068763"/>
              <a:ext cx="1709737" cy="12700"/>
            </a:xfrm>
            <a:custGeom>
              <a:avLst/>
              <a:gdLst/>
              <a:ahLst/>
              <a:cxnLst>
                <a:cxn ang="0">
                  <a:pos x="1077" y="8"/>
                </a:cxn>
                <a:cxn ang="0">
                  <a:pos x="0" y="0"/>
                </a:cxn>
              </a:cxnLst>
              <a:rect l="0" t="0" r="r" b="b"/>
              <a:pathLst>
                <a:path w="1077" h="8">
                  <a:moveTo>
                    <a:pt x="1077" y="8"/>
                  </a:moveTo>
                  <a:lnTo>
                    <a:pt x="0" y="0"/>
                  </a:lnTo>
                </a:path>
              </a:pathLst>
            </a:custGeom>
            <a:noFill/>
            <a:ln w="28575">
              <a:solidFill>
                <a:schemeClr val="tx1"/>
              </a:solidFill>
              <a:round/>
              <a:headEnd/>
              <a:tailEnd type="triangle" w="med" len="med"/>
            </a:ln>
            <a:effectLst/>
          </p:spPr>
          <p:txBody>
            <a:bodyPr wrap="none" anchor="ctr"/>
            <a:lstStyle/>
            <a:p>
              <a:endParaRPr lang="en-US"/>
            </a:p>
          </p:txBody>
        </p:sp>
        <p:sp>
          <p:nvSpPr>
            <p:cNvPr id="428078" name="Text Box 46"/>
            <p:cNvSpPr txBox="1">
              <a:spLocks noChangeArrowheads="1"/>
            </p:cNvSpPr>
            <p:nvPr/>
          </p:nvSpPr>
          <p:spPr bwMode="auto">
            <a:xfrm>
              <a:off x="7839075" y="2471427"/>
              <a:ext cx="1092200" cy="406400"/>
            </a:xfrm>
            <a:prstGeom prst="rect">
              <a:avLst/>
            </a:prstGeom>
            <a:solidFill>
              <a:srgbClr val="FFFFCC"/>
            </a:solidFill>
            <a:ln w="9525">
              <a:solidFill>
                <a:schemeClr val="tx1"/>
              </a:solidFill>
              <a:miter lim="800000"/>
              <a:headEnd/>
              <a:tailEnd/>
            </a:ln>
            <a:effectLst/>
          </p:spPr>
          <p:txBody>
            <a:bodyPr wrap="none">
              <a:spAutoFit/>
            </a:bodyPr>
            <a:lstStyle/>
            <a:p>
              <a:pPr algn="l"/>
              <a:r>
                <a:rPr lang="en-US">
                  <a:latin typeface="Arial" charset="0"/>
                </a:rPr>
                <a:t>OTE Secondary</a:t>
              </a:r>
            </a:p>
            <a:p>
              <a:pPr algn="l"/>
              <a:r>
                <a:rPr lang="en-US">
                  <a:latin typeface="Arial" charset="0"/>
                </a:rPr>
                <a:t>Mirror</a:t>
              </a:r>
            </a:p>
          </p:txBody>
        </p:sp>
        <p:sp>
          <p:nvSpPr>
            <p:cNvPr id="428079" name="Freeform 47"/>
            <p:cNvSpPr>
              <a:spLocks/>
            </p:cNvSpPr>
            <p:nvPr/>
          </p:nvSpPr>
          <p:spPr bwMode="auto">
            <a:xfrm>
              <a:off x="5129213" y="3308039"/>
              <a:ext cx="1020762" cy="288925"/>
            </a:xfrm>
            <a:custGeom>
              <a:avLst/>
              <a:gdLst/>
              <a:ahLst/>
              <a:cxnLst>
                <a:cxn ang="0">
                  <a:pos x="643" y="0"/>
                </a:cxn>
                <a:cxn ang="0">
                  <a:pos x="643" y="182"/>
                </a:cxn>
                <a:cxn ang="0">
                  <a:pos x="0" y="91"/>
                </a:cxn>
              </a:cxnLst>
              <a:rect l="0" t="0" r="r" b="b"/>
              <a:pathLst>
                <a:path w="643" h="182">
                  <a:moveTo>
                    <a:pt x="643" y="0"/>
                  </a:moveTo>
                  <a:lnTo>
                    <a:pt x="643" y="182"/>
                  </a:lnTo>
                  <a:lnTo>
                    <a:pt x="0" y="91"/>
                  </a:lnTo>
                </a:path>
              </a:pathLst>
            </a:custGeom>
            <a:noFill/>
            <a:ln w="28575" cmpd="sng">
              <a:solidFill>
                <a:schemeClr val="tx1"/>
              </a:solidFill>
              <a:round/>
              <a:headEnd/>
              <a:tailEnd type="stealth" w="med" len="lg"/>
            </a:ln>
            <a:effectLst/>
          </p:spPr>
          <p:txBody>
            <a:bodyPr/>
            <a:lstStyle/>
            <a:p>
              <a:endParaRPr lang="en-US"/>
            </a:p>
          </p:txBody>
        </p:sp>
        <p:sp>
          <p:nvSpPr>
            <p:cNvPr id="428080" name="Text Box 48"/>
            <p:cNvSpPr txBox="1">
              <a:spLocks noChangeArrowheads="1"/>
            </p:cNvSpPr>
            <p:nvPr/>
          </p:nvSpPr>
          <p:spPr bwMode="auto">
            <a:xfrm>
              <a:off x="5795963" y="3046102"/>
              <a:ext cx="1295400" cy="254000"/>
            </a:xfrm>
            <a:prstGeom prst="rect">
              <a:avLst/>
            </a:prstGeom>
            <a:solidFill>
              <a:srgbClr val="FFFFCC"/>
            </a:solidFill>
            <a:ln w="9525">
              <a:solidFill>
                <a:schemeClr val="tx1"/>
              </a:solidFill>
              <a:miter lim="800000"/>
              <a:headEnd/>
              <a:tailEnd/>
            </a:ln>
            <a:effectLst/>
          </p:spPr>
          <p:txBody>
            <a:bodyPr wrap="none">
              <a:spAutoFit/>
            </a:bodyPr>
            <a:lstStyle/>
            <a:p>
              <a:pPr algn="l"/>
              <a:r>
                <a:rPr lang="en-US">
                  <a:latin typeface="Arial" charset="0"/>
                </a:rPr>
                <a:t>OTE Primary Mirror</a:t>
              </a:r>
            </a:p>
          </p:txBody>
        </p:sp>
        <p:sp>
          <p:nvSpPr>
            <p:cNvPr id="428081" name="Text Box 49"/>
            <p:cNvSpPr txBox="1">
              <a:spLocks noChangeArrowheads="1"/>
            </p:cNvSpPr>
            <p:nvPr/>
          </p:nvSpPr>
          <p:spPr bwMode="auto">
            <a:xfrm>
              <a:off x="5472113" y="2511114"/>
              <a:ext cx="819150" cy="406400"/>
            </a:xfrm>
            <a:prstGeom prst="rect">
              <a:avLst/>
            </a:prstGeom>
            <a:solidFill>
              <a:srgbClr val="FFFFCC"/>
            </a:solidFill>
            <a:ln w="9525">
              <a:solidFill>
                <a:schemeClr val="tx1"/>
              </a:solidFill>
              <a:miter lim="800000"/>
              <a:headEnd/>
              <a:tailEnd/>
            </a:ln>
            <a:effectLst/>
          </p:spPr>
          <p:txBody>
            <a:bodyPr wrap="none">
              <a:spAutoFit/>
            </a:bodyPr>
            <a:lstStyle/>
            <a:p>
              <a:pPr algn="l"/>
              <a:r>
                <a:rPr lang="en-US">
                  <a:latin typeface="Arial" charset="0"/>
                </a:rPr>
                <a:t>Aft Optics </a:t>
              </a:r>
            </a:p>
            <a:p>
              <a:pPr algn="l"/>
              <a:r>
                <a:rPr lang="en-US">
                  <a:latin typeface="Arial" charset="0"/>
                </a:rPr>
                <a:t>Subsystem</a:t>
              </a:r>
            </a:p>
          </p:txBody>
        </p:sp>
        <p:sp>
          <p:nvSpPr>
            <p:cNvPr id="428082" name="Freeform 50"/>
            <p:cNvSpPr>
              <a:spLocks/>
            </p:cNvSpPr>
            <p:nvPr/>
          </p:nvSpPr>
          <p:spPr bwMode="auto">
            <a:xfrm>
              <a:off x="5233988" y="2696852"/>
              <a:ext cx="225425" cy="384175"/>
            </a:xfrm>
            <a:custGeom>
              <a:avLst/>
              <a:gdLst/>
              <a:ahLst/>
              <a:cxnLst>
                <a:cxn ang="0">
                  <a:pos x="142" y="0"/>
                </a:cxn>
                <a:cxn ang="0">
                  <a:pos x="0" y="0"/>
                </a:cxn>
                <a:cxn ang="0">
                  <a:pos x="34" y="242"/>
                </a:cxn>
              </a:cxnLst>
              <a:rect l="0" t="0" r="r" b="b"/>
              <a:pathLst>
                <a:path w="142" h="242">
                  <a:moveTo>
                    <a:pt x="142" y="0"/>
                  </a:moveTo>
                  <a:lnTo>
                    <a:pt x="0" y="0"/>
                  </a:lnTo>
                  <a:lnTo>
                    <a:pt x="34" y="242"/>
                  </a:lnTo>
                </a:path>
              </a:pathLst>
            </a:custGeom>
            <a:noFill/>
            <a:ln w="28575" cmpd="sng">
              <a:solidFill>
                <a:schemeClr val="tx1"/>
              </a:solidFill>
              <a:round/>
              <a:headEnd/>
              <a:tailEnd type="stealth" w="med" len="lg"/>
            </a:ln>
            <a:effectLst/>
          </p:spPr>
          <p:txBody>
            <a:bodyPr/>
            <a:lstStyle/>
            <a:p>
              <a:endParaRPr lang="en-US"/>
            </a:p>
          </p:txBody>
        </p:sp>
        <p:sp>
          <p:nvSpPr>
            <p:cNvPr id="428083" name="Freeform 51"/>
            <p:cNvSpPr>
              <a:spLocks/>
            </p:cNvSpPr>
            <p:nvPr/>
          </p:nvSpPr>
          <p:spPr bwMode="auto">
            <a:xfrm>
              <a:off x="7283982" y="2631764"/>
              <a:ext cx="548743" cy="375703"/>
            </a:xfrm>
            <a:custGeom>
              <a:avLst/>
              <a:gdLst>
                <a:gd name="connsiteX0" fmla="*/ 16539 w 16539"/>
                <a:gd name="connsiteY0" fmla="*/ 310 h 10000"/>
                <a:gd name="connsiteX1" fmla="*/ 0 w 16539"/>
                <a:gd name="connsiteY1" fmla="*/ 0 h 10000"/>
                <a:gd name="connsiteX2" fmla="*/ 6539 w 16539"/>
                <a:gd name="connsiteY2" fmla="*/ 10000 h 10000"/>
                <a:gd name="connsiteX0" fmla="*/ 16539 w 16539"/>
                <a:gd name="connsiteY0" fmla="*/ 310 h 9173"/>
                <a:gd name="connsiteX1" fmla="*/ 0 w 16539"/>
                <a:gd name="connsiteY1" fmla="*/ 0 h 9173"/>
                <a:gd name="connsiteX2" fmla="*/ 8580 w 16539"/>
                <a:gd name="connsiteY2" fmla="*/ 9173 h 9173"/>
              </a:gdLst>
              <a:ahLst/>
              <a:cxnLst>
                <a:cxn ang="0">
                  <a:pos x="connsiteX0" y="connsiteY0"/>
                </a:cxn>
                <a:cxn ang="0">
                  <a:pos x="connsiteX1" y="connsiteY1"/>
                </a:cxn>
                <a:cxn ang="0">
                  <a:pos x="connsiteX2" y="connsiteY2"/>
                </a:cxn>
              </a:cxnLst>
              <a:rect l="l" t="t" r="r" b="b"/>
              <a:pathLst>
                <a:path w="16539" h="9173">
                  <a:moveTo>
                    <a:pt x="16539" y="310"/>
                  </a:moveTo>
                  <a:lnTo>
                    <a:pt x="0" y="0"/>
                  </a:lnTo>
                  <a:lnTo>
                    <a:pt x="8580" y="9173"/>
                  </a:lnTo>
                </a:path>
              </a:pathLst>
            </a:custGeom>
            <a:noFill/>
            <a:ln w="28575" cmpd="sng">
              <a:solidFill>
                <a:schemeClr val="tx1"/>
              </a:solidFill>
              <a:round/>
              <a:headEnd/>
              <a:tailEnd type="stealth" w="med" len="lg"/>
            </a:ln>
            <a:effectLst/>
          </p:spPr>
          <p:txBody>
            <a:bodyPr/>
            <a:lstStyle/>
            <a:p>
              <a:endParaRPr lang="en-US"/>
            </a:p>
          </p:txBody>
        </p:sp>
        <p:sp>
          <p:nvSpPr>
            <p:cNvPr id="50" name="Text Box 42"/>
            <p:cNvSpPr txBox="1">
              <a:spLocks noChangeArrowheads="1"/>
            </p:cNvSpPr>
            <p:nvPr/>
          </p:nvSpPr>
          <p:spPr bwMode="auto">
            <a:xfrm>
              <a:off x="1914704" y="1853531"/>
              <a:ext cx="1404552" cy="400110"/>
            </a:xfrm>
            <a:prstGeom prst="rect">
              <a:avLst/>
            </a:prstGeom>
            <a:solidFill>
              <a:srgbClr val="FFFFCC"/>
            </a:solidFill>
            <a:ln w="9525">
              <a:solidFill>
                <a:schemeClr val="tx1"/>
              </a:solidFill>
              <a:miter lim="800000"/>
              <a:headEnd/>
              <a:tailEnd/>
            </a:ln>
            <a:effectLst/>
          </p:spPr>
          <p:txBody>
            <a:bodyPr wrap="none">
              <a:spAutoFit/>
            </a:bodyPr>
            <a:lstStyle/>
            <a:p>
              <a:pPr algn="l"/>
              <a:r>
                <a:rPr lang="en-US" dirty="0" smtClean="0">
                  <a:latin typeface="Arial" charset="0"/>
                </a:rPr>
                <a:t>Cryogenic Radiators</a:t>
              </a:r>
            </a:p>
            <a:p>
              <a:pPr algn="l"/>
              <a:r>
                <a:rPr lang="en-US" dirty="0" smtClean="0">
                  <a:latin typeface="Arial" charset="0"/>
                </a:rPr>
                <a:t>(Fixed and Deployed)</a:t>
              </a:r>
            </a:p>
          </p:txBody>
        </p:sp>
        <p:sp>
          <p:nvSpPr>
            <p:cNvPr id="51" name="Freeform 43"/>
            <p:cNvSpPr>
              <a:spLocks/>
            </p:cNvSpPr>
            <p:nvPr/>
          </p:nvSpPr>
          <p:spPr bwMode="auto">
            <a:xfrm>
              <a:off x="3324482" y="2092766"/>
              <a:ext cx="763329" cy="563324"/>
            </a:xfrm>
            <a:custGeom>
              <a:avLst/>
              <a:gdLst>
                <a:gd name="connsiteX0" fmla="*/ 0 w 18758"/>
                <a:gd name="connsiteY0" fmla="*/ 0 h 9181"/>
                <a:gd name="connsiteX1" fmla="*/ 8944 w 18758"/>
                <a:gd name="connsiteY1" fmla="*/ 6076 h 9181"/>
                <a:gd name="connsiteX2" fmla="*/ 18758 w 18758"/>
                <a:gd name="connsiteY2" fmla="*/ 9181 h 9181"/>
                <a:gd name="connsiteX0" fmla="*/ 0 w 10000"/>
                <a:gd name="connsiteY0" fmla="*/ 0 h 10000"/>
                <a:gd name="connsiteX1" fmla="*/ 6308 w 10000"/>
                <a:gd name="connsiteY1" fmla="*/ 42 h 10000"/>
                <a:gd name="connsiteX2" fmla="*/ 10000 w 10000"/>
                <a:gd name="connsiteY2" fmla="*/ 10000 h 10000"/>
                <a:gd name="connsiteX0" fmla="*/ 0 w 10298"/>
                <a:gd name="connsiteY0" fmla="*/ 60 h 9958"/>
                <a:gd name="connsiteX1" fmla="*/ 6606 w 10298"/>
                <a:gd name="connsiteY1" fmla="*/ 0 h 9958"/>
                <a:gd name="connsiteX2" fmla="*/ 10298 w 10298"/>
                <a:gd name="connsiteY2" fmla="*/ 9958 h 9958"/>
                <a:gd name="connsiteX0" fmla="*/ 0 w 14196"/>
                <a:gd name="connsiteY0" fmla="*/ 60 h 6570"/>
                <a:gd name="connsiteX1" fmla="*/ 6415 w 14196"/>
                <a:gd name="connsiteY1" fmla="*/ 0 h 6570"/>
                <a:gd name="connsiteX2" fmla="*/ 14196 w 14196"/>
                <a:gd name="connsiteY2" fmla="*/ 6570 h 6570"/>
                <a:gd name="connsiteX0" fmla="*/ 0 w 10000"/>
                <a:gd name="connsiteY0" fmla="*/ 0 h 9909"/>
                <a:gd name="connsiteX1" fmla="*/ 3636 w 10000"/>
                <a:gd name="connsiteY1" fmla="*/ 143 h 9909"/>
                <a:gd name="connsiteX2" fmla="*/ 10000 w 10000"/>
                <a:gd name="connsiteY2" fmla="*/ 9909 h 9909"/>
                <a:gd name="connsiteX0" fmla="*/ 0 w 10000"/>
                <a:gd name="connsiteY0" fmla="*/ 0 h 10000"/>
                <a:gd name="connsiteX1" fmla="*/ 3636 w 10000"/>
                <a:gd name="connsiteY1" fmla="*/ 65 h 10000"/>
                <a:gd name="connsiteX2" fmla="*/ 10000 w 10000"/>
                <a:gd name="connsiteY2" fmla="*/ 10000 h 10000"/>
                <a:gd name="connsiteX0" fmla="*/ 0 w 10891"/>
                <a:gd name="connsiteY0" fmla="*/ 0 h 9301"/>
                <a:gd name="connsiteX1" fmla="*/ 3636 w 10891"/>
                <a:gd name="connsiteY1" fmla="*/ 65 h 9301"/>
                <a:gd name="connsiteX2" fmla="*/ 10891 w 10891"/>
                <a:gd name="connsiteY2" fmla="*/ 9301 h 9301"/>
              </a:gdLst>
              <a:ahLst/>
              <a:cxnLst>
                <a:cxn ang="0">
                  <a:pos x="connsiteX0" y="connsiteY0"/>
                </a:cxn>
                <a:cxn ang="0">
                  <a:pos x="connsiteX1" y="connsiteY1"/>
                </a:cxn>
                <a:cxn ang="0">
                  <a:pos x="connsiteX2" y="connsiteY2"/>
                </a:cxn>
              </a:cxnLst>
              <a:rect l="l" t="t" r="r" b="b"/>
              <a:pathLst>
                <a:path w="10891" h="9301">
                  <a:moveTo>
                    <a:pt x="0" y="0"/>
                  </a:moveTo>
                  <a:lnTo>
                    <a:pt x="3636" y="65"/>
                  </a:lnTo>
                  <a:lnTo>
                    <a:pt x="10891" y="9301"/>
                  </a:lnTo>
                </a:path>
              </a:pathLst>
            </a:custGeom>
            <a:noFill/>
            <a:ln w="28575" cmpd="sng">
              <a:solidFill>
                <a:schemeClr val="tx1"/>
              </a:solidFill>
              <a:round/>
              <a:headEnd/>
              <a:tailEnd type="stealth" w="med" len="lg"/>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JWST Observatory Deployment</a:t>
            </a:r>
            <a:endParaRPr lang="en-US" dirty="0"/>
          </a:p>
        </p:txBody>
      </p:sp>
      <p:pic>
        <p:nvPicPr>
          <p:cNvPr id="3" name="09jwsta_depall_720p_4mbps.wmv">
            <a:hlinkClick r:id="" action="ppaction://media"/>
          </p:cNvPr>
          <p:cNvPicPr>
            <a:picLocks noRot="1" noChangeAspect="1"/>
          </p:cNvPicPr>
          <p:nvPr>
            <a:videoFile r:link="rId1"/>
          </p:nvPr>
        </p:nvPicPr>
        <p:blipFill>
          <a:blip r:embed="rId4" cstate="print"/>
          <a:stretch>
            <a:fillRect/>
          </a:stretch>
        </p:blipFill>
        <p:spPr>
          <a:xfrm>
            <a:off x="256146" y="1296988"/>
            <a:ext cx="8704974" cy="489654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4386" name="Picture 2"/>
          <p:cNvPicPr>
            <a:picLocks noChangeAspect="1" noChangeArrowheads="1"/>
          </p:cNvPicPr>
          <p:nvPr/>
        </p:nvPicPr>
        <p:blipFill>
          <a:blip r:embed="rId2" cstate="print"/>
          <a:srcRect l="9103" t="6948" r="18888" b="9196"/>
          <a:stretch>
            <a:fillRect/>
          </a:stretch>
        </p:blipFill>
        <p:spPr bwMode="auto">
          <a:xfrm>
            <a:off x="1094015" y="956909"/>
            <a:ext cx="6874328" cy="5808449"/>
          </a:xfrm>
          <a:prstGeom prst="rect">
            <a:avLst/>
          </a:prstGeom>
          <a:noFill/>
          <a:ln w="9525">
            <a:noFill/>
            <a:miter lim="800000"/>
            <a:headEnd/>
            <a:tailEnd/>
          </a:ln>
          <a:effectLst/>
        </p:spPr>
      </p:pic>
      <p:sp>
        <p:nvSpPr>
          <p:cNvPr id="2" name="Title 1"/>
          <p:cNvSpPr>
            <a:spLocks noGrp="1"/>
          </p:cNvSpPr>
          <p:nvPr>
            <p:ph type="title"/>
          </p:nvPr>
        </p:nvSpPr>
        <p:spPr>
          <a:xfrm>
            <a:off x="914400" y="185058"/>
            <a:ext cx="6208713" cy="406400"/>
          </a:xfrm>
        </p:spPr>
        <p:txBody>
          <a:bodyPr/>
          <a:lstStyle/>
          <a:p>
            <a:r>
              <a:rPr lang="en-US" dirty="0" smtClean="0"/>
              <a:t>JWST Mission Orbit and Key Events</a:t>
            </a:r>
            <a:endParaRPr lang="en-US" dirty="0"/>
          </a:p>
        </p:txBody>
      </p:sp>
      <p:sp>
        <p:nvSpPr>
          <p:cNvPr id="6" name="Oval 5"/>
          <p:cNvSpPr/>
          <p:nvPr/>
        </p:nvSpPr>
        <p:spPr bwMode="auto">
          <a:xfrm>
            <a:off x="146051" y="2513923"/>
            <a:ext cx="2841624" cy="284162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0" name="TextBox 9"/>
          <p:cNvSpPr txBox="1"/>
          <p:nvPr/>
        </p:nvSpPr>
        <p:spPr>
          <a:xfrm>
            <a:off x="989693" y="4887689"/>
            <a:ext cx="1089850" cy="307777"/>
          </a:xfrm>
          <a:prstGeom prst="rect">
            <a:avLst/>
          </a:prstGeom>
          <a:noFill/>
        </p:spPr>
        <p:txBody>
          <a:bodyPr wrap="none" rtlCol="0">
            <a:spAutoFit/>
          </a:bodyPr>
          <a:lstStyle/>
          <a:p>
            <a:r>
              <a:rPr lang="en-US" sz="1400" b="1" dirty="0" smtClean="0"/>
              <a:t>Moon’s Orbit</a:t>
            </a:r>
            <a:endParaRPr lang="en-US" sz="1400" b="1" dirty="0"/>
          </a:p>
        </p:txBody>
      </p:sp>
      <p:sp>
        <p:nvSpPr>
          <p:cNvPr id="12" name="TextBox 11"/>
          <p:cNvSpPr txBox="1"/>
          <p:nvPr/>
        </p:nvSpPr>
        <p:spPr>
          <a:xfrm>
            <a:off x="6498318" y="3491921"/>
            <a:ext cx="766557" cy="307777"/>
          </a:xfrm>
          <a:prstGeom prst="rect">
            <a:avLst/>
          </a:prstGeom>
          <a:solidFill>
            <a:schemeClr val="bg1"/>
          </a:solidFill>
        </p:spPr>
        <p:txBody>
          <a:bodyPr wrap="none" rtlCol="0">
            <a:spAutoFit/>
          </a:bodyPr>
          <a:lstStyle/>
          <a:p>
            <a:r>
              <a:rPr lang="en-US" sz="1400" b="1" dirty="0" smtClean="0"/>
              <a:t>L2 Point</a:t>
            </a:r>
            <a:endParaRPr lang="en-US" sz="1400" b="1" dirty="0"/>
          </a:p>
        </p:txBody>
      </p:sp>
      <p:sp>
        <p:nvSpPr>
          <p:cNvPr id="13" name="TextBox 12"/>
          <p:cNvSpPr txBox="1"/>
          <p:nvPr/>
        </p:nvSpPr>
        <p:spPr>
          <a:xfrm>
            <a:off x="1164772" y="3533098"/>
            <a:ext cx="561372" cy="307777"/>
          </a:xfrm>
          <a:prstGeom prst="rect">
            <a:avLst/>
          </a:prstGeom>
          <a:solidFill>
            <a:schemeClr val="bg1"/>
          </a:solidFill>
        </p:spPr>
        <p:txBody>
          <a:bodyPr wrap="none" rtlCol="0">
            <a:spAutoFit/>
          </a:bodyPr>
          <a:lstStyle/>
          <a:p>
            <a:r>
              <a:rPr lang="en-US" sz="1400" b="1" dirty="0" smtClean="0"/>
              <a:t>Earth</a:t>
            </a:r>
            <a:endParaRPr lang="en-US" sz="1400" b="1" dirty="0"/>
          </a:p>
        </p:txBody>
      </p:sp>
      <p:grpSp>
        <p:nvGrpSpPr>
          <p:cNvPr id="3" name="Group 67"/>
          <p:cNvGrpSpPr/>
          <p:nvPr/>
        </p:nvGrpSpPr>
        <p:grpSpPr>
          <a:xfrm>
            <a:off x="2910796" y="1007160"/>
            <a:ext cx="2146079" cy="3205614"/>
            <a:chOff x="2910796" y="1007160"/>
            <a:chExt cx="2146079" cy="3205614"/>
          </a:xfrm>
        </p:grpSpPr>
        <p:pic>
          <p:nvPicPr>
            <p:cNvPr id="8" name="Picture 30" descr="Semi Deployed with Thick Lines 1"/>
            <p:cNvPicPr>
              <a:picLocks noChangeAspect="1" noChangeArrowheads="1"/>
            </p:cNvPicPr>
            <p:nvPr/>
          </p:nvPicPr>
          <p:blipFill>
            <a:blip r:embed="rId3" cstate="print"/>
            <a:srcRect l="18228" r="18950"/>
            <a:stretch>
              <a:fillRect/>
            </a:stretch>
          </p:blipFill>
          <p:spPr bwMode="auto">
            <a:xfrm>
              <a:off x="2910796" y="1834473"/>
              <a:ext cx="968375" cy="1162050"/>
            </a:xfrm>
            <a:prstGeom prst="rect">
              <a:avLst/>
            </a:prstGeom>
            <a:noFill/>
          </p:spPr>
        </p:pic>
        <p:pic>
          <p:nvPicPr>
            <p:cNvPr id="9" name="Picture 89"/>
            <p:cNvPicPr>
              <a:picLocks noChangeAspect="1" noChangeArrowheads="1"/>
            </p:cNvPicPr>
            <p:nvPr/>
          </p:nvPicPr>
          <p:blipFill>
            <a:blip r:embed="rId4" cstate="print"/>
            <a:srcRect/>
            <a:stretch>
              <a:fillRect/>
            </a:stretch>
          </p:blipFill>
          <p:spPr bwMode="auto">
            <a:xfrm>
              <a:off x="4161525" y="1932897"/>
              <a:ext cx="895350" cy="1228725"/>
            </a:xfrm>
            <a:prstGeom prst="rect">
              <a:avLst/>
            </a:prstGeom>
            <a:noFill/>
            <a:ln w="9525">
              <a:noFill/>
              <a:miter lim="800000"/>
              <a:headEnd/>
              <a:tailEnd/>
            </a:ln>
            <a:effectLst/>
          </p:spPr>
        </p:pic>
        <p:sp>
          <p:nvSpPr>
            <p:cNvPr id="11" name="TextBox 10"/>
            <p:cNvSpPr txBox="1"/>
            <p:nvPr/>
          </p:nvSpPr>
          <p:spPr>
            <a:xfrm>
              <a:off x="3047995" y="1007160"/>
              <a:ext cx="1867819" cy="830997"/>
            </a:xfrm>
            <a:prstGeom prst="rect">
              <a:avLst/>
            </a:prstGeom>
            <a:noFill/>
          </p:spPr>
          <p:txBody>
            <a:bodyPr wrap="none" rtlCol="0">
              <a:spAutoFit/>
            </a:bodyPr>
            <a:lstStyle/>
            <a:p>
              <a:pPr algn="l"/>
              <a:r>
                <a:rPr lang="en-US" sz="1200" b="1" dirty="0" smtClean="0"/>
                <a:t>Observatory Deployments </a:t>
              </a:r>
            </a:p>
            <a:p>
              <a:pPr algn="l"/>
              <a:r>
                <a:rPr lang="en-US" sz="1200" b="1" dirty="0" smtClean="0"/>
                <a:t>L+2.7 d to L+ 10 d</a:t>
              </a:r>
            </a:p>
            <a:p>
              <a:pPr algn="l"/>
              <a:r>
                <a:rPr lang="en-US" sz="1200" b="1" dirty="0" smtClean="0"/>
                <a:t>Sunshield Deployment to</a:t>
              </a:r>
            </a:p>
            <a:p>
              <a:pPr algn="l"/>
              <a:r>
                <a:rPr lang="en-US" sz="1200" b="1" dirty="0" smtClean="0"/>
                <a:t>Release of PMSAs and SMA</a:t>
              </a:r>
              <a:endParaRPr lang="en-US" sz="1200" b="1" dirty="0"/>
            </a:p>
          </p:txBody>
        </p:sp>
        <p:cxnSp>
          <p:nvCxnSpPr>
            <p:cNvPr id="18" name="Straight Arrow Connector 17"/>
            <p:cNvCxnSpPr/>
            <p:nvPr/>
          </p:nvCxnSpPr>
          <p:spPr bwMode="auto">
            <a:xfrm flipH="1">
              <a:off x="3037114" y="3026231"/>
              <a:ext cx="206829" cy="903742"/>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20" name="Straight Arrow Connector 19"/>
            <p:cNvCxnSpPr/>
            <p:nvPr/>
          </p:nvCxnSpPr>
          <p:spPr bwMode="auto">
            <a:xfrm flipH="1">
              <a:off x="4430488" y="3135089"/>
              <a:ext cx="65312" cy="1077685"/>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grpSp>
      <p:grpSp>
        <p:nvGrpSpPr>
          <p:cNvPr id="4" name="Group 22"/>
          <p:cNvGrpSpPr/>
          <p:nvPr/>
        </p:nvGrpSpPr>
        <p:grpSpPr>
          <a:xfrm>
            <a:off x="1146436" y="4474031"/>
            <a:ext cx="4579450" cy="1936750"/>
            <a:chOff x="1146436" y="4365171"/>
            <a:chExt cx="4579450" cy="1936750"/>
          </a:xfrm>
        </p:grpSpPr>
        <p:pic>
          <p:nvPicPr>
            <p:cNvPr id="24" name="Picture 89"/>
            <p:cNvPicPr>
              <a:picLocks noChangeAspect="1" noChangeArrowheads="1"/>
            </p:cNvPicPr>
            <p:nvPr/>
          </p:nvPicPr>
          <p:blipFill>
            <a:blip r:embed="rId4" cstate="print"/>
            <a:srcRect/>
            <a:stretch>
              <a:fillRect/>
            </a:stretch>
          </p:blipFill>
          <p:spPr bwMode="auto">
            <a:xfrm>
              <a:off x="3824067" y="5073196"/>
              <a:ext cx="895350" cy="1228725"/>
            </a:xfrm>
            <a:prstGeom prst="rect">
              <a:avLst/>
            </a:prstGeom>
            <a:noFill/>
            <a:ln w="9525">
              <a:noFill/>
              <a:miter lim="800000"/>
              <a:headEnd/>
              <a:tailEnd/>
            </a:ln>
            <a:effectLst/>
          </p:spPr>
        </p:pic>
        <p:cxnSp>
          <p:nvCxnSpPr>
            <p:cNvPr id="26" name="Straight Arrow Connector 25"/>
            <p:cNvCxnSpPr/>
            <p:nvPr/>
          </p:nvCxnSpPr>
          <p:spPr bwMode="auto">
            <a:xfrm flipV="1">
              <a:off x="4234544" y="4365171"/>
              <a:ext cx="119742" cy="664029"/>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28" name="Straight Arrow Connector 27"/>
            <p:cNvCxnSpPr/>
            <p:nvPr/>
          </p:nvCxnSpPr>
          <p:spPr bwMode="auto">
            <a:xfrm>
              <a:off x="4267200" y="5029201"/>
              <a:ext cx="1458686" cy="87085"/>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sp>
          <p:nvSpPr>
            <p:cNvPr id="31" name="TextBox 30"/>
            <p:cNvSpPr txBox="1"/>
            <p:nvPr/>
          </p:nvSpPr>
          <p:spPr>
            <a:xfrm>
              <a:off x="1146436" y="5502957"/>
              <a:ext cx="2647263" cy="646331"/>
            </a:xfrm>
            <a:prstGeom prst="rect">
              <a:avLst/>
            </a:prstGeom>
            <a:noFill/>
          </p:spPr>
          <p:txBody>
            <a:bodyPr wrap="none" rtlCol="0">
              <a:spAutoFit/>
            </a:bodyPr>
            <a:lstStyle/>
            <a:p>
              <a:pPr algn="r"/>
              <a:r>
                <a:rPr lang="en-US" sz="1200" b="1" dirty="0" smtClean="0"/>
                <a:t>Observatory Cool-Down to Temperatures</a:t>
              </a:r>
            </a:p>
            <a:p>
              <a:pPr algn="r"/>
              <a:r>
                <a:rPr lang="en-US" sz="1200" b="1" dirty="0" smtClean="0"/>
                <a:t>Sufficient For </a:t>
              </a:r>
              <a:r>
                <a:rPr lang="en-US" sz="1200" b="1" dirty="0" err="1" smtClean="0"/>
                <a:t>NIRCam</a:t>
              </a:r>
              <a:r>
                <a:rPr lang="en-US" sz="1200" b="1" dirty="0" smtClean="0"/>
                <a:t> Ops</a:t>
              </a:r>
            </a:p>
            <a:p>
              <a:pPr algn="r"/>
              <a:r>
                <a:rPr lang="en-US" sz="1200" b="1" dirty="0" smtClean="0"/>
                <a:t>L+10 d to L + 25 d</a:t>
              </a:r>
              <a:endParaRPr lang="en-US" sz="1200" b="1" dirty="0"/>
            </a:p>
          </p:txBody>
        </p:sp>
      </p:grpSp>
      <p:grpSp>
        <p:nvGrpSpPr>
          <p:cNvPr id="5" name="Group 24"/>
          <p:cNvGrpSpPr/>
          <p:nvPr/>
        </p:nvGrpSpPr>
        <p:grpSpPr>
          <a:xfrm>
            <a:off x="7467600" y="1011898"/>
            <a:ext cx="1262216" cy="2017962"/>
            <a:chOff x="7467600" y="903038"/>
            <a:chExt cx="1262216" cy="2017962"/>
          </a:xfrm>
        </p:grpSpPr>
        <p:pic>
          <p:nvPicPr>
            <p:cNvPr id="34" name="Picture 89"/>
            <p:cNvPicPr>
              <a:picLocks noChangeAspect="1" noChangeArrowheads="1"/>
            </p:cNvPicPr>
            <p:nvPr/>
          </p:nvPicPr>
          <p:blipFill>
            <a:blip r:embed="rId4" cstate="print"/>
            <a:srcRect/>
            <a:stretch>
              <a:fillRect/>
            </a:stretch>
          </p:blipFill>
          <p:spPr bwMode="auto">
            <a:xfrm>
              <a:off x="7797353" y="1692275"/>
              <a:ext cx="895350" cy="1228725"/>
            </a:xfrm>
            <a:prstGeom prst="rect">
              <a:avLst/>
            </a:prstGeom>
            <a:noFill/>
            <a:ln w="9525">
              <a:noFill/>
              <a:miter lim="800000"/>
              <a:headEnd/>
              <a:tailEnd/>
            </a:ln>
            <a:effectLst/>
          </p:spPr>
        </p:pic>
        <p:cxnSp>
          <p:nvCxnSpPr>
            <p:cNvPr id="36" name="Straight Arrow Connector 35"/>
            <p:cNvCxnSpPr>
              <a:stCxn id="34" idx="1"/>
            </p:cNvCxnSpPr>
            <p:nvPr/>
          </p:nvCxnSpPr>
          <p:spPr bwMode="auto">
            <a:xfrm flipH="1">
              <a:off x="7467600" y="2306638"/>
              <a:ext cx="329753" cy="534533"/>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sp>
          <p:nvSpPr>
            <p:cNvPr id="37" name="TextBox 36"/>
            <p:cNvSpPr txBox="1"/>
            <p:nvPr/>
          </p:nvSpPr>
          <p:spPr>
            <a:xfrm>
              <a:off x="7597775" y="903038"/>
              <a:ext cx="1132041" cy="646331"/>
            </a:xfrm>
            <a:prstGeom prst="rect">
              <a:avLst/>
            </a:prstGeom>
            <a:noFill/>
          </p:spPr>
          <p:txBody>
            <a:bodyPr wrap="none" rtlCol="0">
              <a:spAutoFit/>
            </a:bodyPr>
            <a:lstStyle/>
            <a:p>
              <a:pPr algn="l"/>
              <a:r>
                <a:rPr lang="en-US" sz="1200" b="1" dirty="0" smtClean="0"/>
                <a:t>L+ 6 Months</a:t>
              </a:r>
            </a:p>
            <a:p>
              <a:pPr algn="l"/>
              <a:r>
                <a:rPr lang="en-US" sz="1200" b="1" dirty="0" smtClean="0"/>
                <a:t>Commissioning</a:t>
              </a:r>
            </a:p>
            <a:p>
              <a:pPr algn="l"/>
              <a:r>
                <a:rPr lang="en-US" sz="1200" b="1" dirty="0" smtClean="0"/>
                <a:t>Complete</a:t>
              </a:r>
              <a:endParaRPr lang="en-US" sz="1200" b="1" dirty="0"/>
            </a:p>
          </p:txBody>
        </p:sp>
      </p:grpSp>
      <p:grpSp>
        <p:nvGrpSpPr>
          <p:cNvPr id="14" name="Group 69"/>
          <p:cNvGrpSpPr/>
          <p:nvPr/>
        </p:nvGrpSpPr>
        <p:grpSpPr>
          <a:xfrm>
            <a:off x="396986" y="1034182"/>
            <a:ext cx="1850571" cy="2895791"/>
            <a:chOff x="396986" y="1034182"/>
            <a:chExt cx="1850571" cy="2895791"/>
          </a:xfrm>
        </p:grpSpPr>
        <p:cxnSp>
          <p:nvCxnSpPr>
            <p:cNvPr id="15" name="Straight Arrow Connector 14"/>
            <p:cNvCxnSpPr/>
            <p:nvPr/>
          </p:nvCxnSpPr>
          <p:spPr bwMode="auto">
            <a:xfrm>
              <a:off x="1306286" y="2155374"/>
              <a:ext cx="642257" cy="1774599"/>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grpSp>
          <p:nvGrpSpPr>
            <p:cNvPr id="16" name="Group 45"/>
            <p:cNvGrpSpPr/>
            <p:nvPr/>
          </p:nvGrpSpPr>
          <p:grpSpPr>
            <a:xfrm>
              <a:off x="597342" y="1723928"/>
              <a:ext cx="1166144" cy="373156"/>
              <a:chOff x="597342" y="1440892"/>
              <a:chExt cx="1166144" cy="373156"/>
            </a:xfrm>
          </p:grpSpPr>
          <p:pic>
            <p:nvPicPr>
              <p:cNvPr id="7" name="Picture 20" descr="1"/>
              <p:cNvPicPr>
                <a:picLocks noChangeAspect="1" noChangeArrowheads="1"/>
              </p:cNvPicPr>
              <p:nvPr/>
            </p:nvPicPr>
            <p:blipFill>
              <a:blip r:embed="rId5" cstate="print"/>
              <a:srcRect t="31752" b="36774"/>
              <a:stretch>
                <a:fillRect/>
              </a:stretch>
            </p:blipFill>
            <p:spPr bwMode="auto">
              <a:xfrm>
                <a:off x="899663" y="1440892"/>
                <a:ext cx="863823" cy="373156"/>
              </a:xfrm>
              <a:prstGeom prst="rect">
                <a:avLst/>
              </a:prstGeom>
              <a:noFill/>
            </p:spPr>
          </p:pic>
          <p:sp>
            <p:nvSpPr>
              <p:cNvPr id="27" name="Freeform 26"/>
              <p:cNvSpPr/>
              <p:nvPr/>
            </p:nvSpPr>
            <p:spPr bwMode="auto">
              <a:xfrm>
                <a:off x="597342" y="1570593"/>
                <a:ext cx="338138" cy="85725"/>
              </a:xfrm>
              <a:custGeom>
                <a:avLst/>
                <a:gdLst>
                  <a:gd name="connsiteX0" fmla="*/ 338138 w 338138"/>
                  <a:gd name="connsiteY0" fmla="*/ 26194 h 78581"/>
                  <a:gd name="connsiteX1" fmla="*/ 250031 w 338138"/>
                  <a:gd name="connsiteY1" fmla="*/ 0 h 78581"/>
                  <a:gd name="connsiteX2" fmla="*/ 188119 w 338138"/>
                  <a:gd name="connsiteY2" fmla="*/ 0 h 78581"/>
                  <a:gd name="connsiteX3" fmla="*/ 130969 w 338138"/>
                  <a:gd name="connsiteY3" fmla="*/ 7144 h 78581"/>
                  <a:gd name="connsiteX4" fmla="*/ 69056 w 338138"/>
                  <a:gd name="connsiteY4" fmla="*/ 21431 h 78581"/>
                  <a:gd name="connsiteX5" fmla="*/ 0 w 338138"/>
                  <a:gd name="connsiteY5" fmla="*/ 45244 h 78581"/>
                  <a:gd name="connsiteX6" fmla="*/ 71438 w 338138"/>
                  <a:gd name="connsiteY6" fmla="*/ 66675 h 78581"/>
                  <a:gd name="connsiteX7" fmla="*/ 133350 w 338138"/>
                  <a:gd name="connsiteY7" fmla="*/ 78581 h 78581"/>
                  <a:gd name="connsiteX8" fmla="*/ 221456 w 338138"/>
                  <a:gd name="connsiteY8" fmla="*/ 78581 h 78581"/>
                  <a:gd name="connsiteX9" fmla="*/ 302419 w 338138"/>
                  <a:gd name="connsiteY9" fmla="*/ 69056 h 78581"/>
                  <a:gd name="connsiteX10" fmla="*/ 338138 w 338138"/>
                  <a:gd name="connsiteY10" fmla="*/ 26194 h 78581"/>
                  <a:gd name="connsiteX0" fmla="*/ 338138 w 338138"/>
                  <a:gd name="connsiteY0" fmla="*/ 33338 h 85725"/>
                  <a:gd name="connsiteX1" fmla="*/ 271463 w 338138"/>
                  <a:gd name="connsiteY1" fmla="*/ 0 h 85725"/>
                  <a:gd name="connsiteX2" fmla="*/ 188119 w 338138"/>
                  <a:gd name="connsiteY2" fmla="*/ 7144 h 85725"/>
                  <a:gd name="connsiteX3" fmla="*/ 130969 w 338138"/>
                  <a:gd name="connsiteY3" fmla="*/ 14288 h 85725"/>
                  <a:gd name="connsiteX4" fmla="*/ 69056 w 338138"/>
                  <a:gd name="connsiteY4" fmla="*/ 28575 h 85725"/>
                  <a:gd name="connsiteX5" fmla="*/ 0 w 338138"/>
                  <a:gd name="connsiteY5" fmla="*/ 52388 h 85725"/>
                  <a:gd name="connsiteX6" fmla="*/ 71438 w 338138"/>
                  <a:gd name="connsiteY6" fmla="*/ 73819 h 85725"/>
                  <a:gd name="connsiteX7" fmla="*/ 133350 w 338138"/>
                  <a:gd name="connsiteY7" fmla="*/ 85725 h 85725"/>
                  <a:gd name="connsiteX8" fmla="*/ 221456 w 338138"/>
                  <a:gd name="connsiteY8" fmla="*/ 85725 h 85725"/>
                  <a:gd name="connsiteX9" fmla="*/ 302419 w 338138"/>
                  <a:gd name="connsiteY9" fmla="*/ 76200 h 85725"/>
                  <a:gd name="connsiteX10" fmla="*/ 338138 w 338138"/>
                  <a:gd name="connsiteY10" fmla="*/ 33338 h 85725"/>
                  <a:gd name="connsiteX0" fmla="*/ 338138 w 338138"/>
                  <a:gd name="connsiteY0" fmla="*/ 40481 h 85725"/>
                  <a:gd name="connsiteX1" fmla="*/ 271463 w 338138"/>
                  <a:gd name="connsiteY1" fmla="*/ 0 h 85725"/>
                  <a:gd name="connsiteX2" fmla="*/ 188119 w 338138"/>
                  <a:gd name="connsiteY2" fmla="*/ 7144 h 85725"/>
                  <a:gd name="connsiteX3" fmla="*/ 130969 w 338138"/>
                  <a:gd name="connsiteY3" fmla="*/ 14288 h 85725"/>
                  <a:gd name="connsiteX4" fmla="*/ 69056 w 338138"/>
                  <a:gd name="connsiteY4" fmla="*/ 28575 h 85725"/>
                  <a:gd name="connsiteX5" fmla="*/ 0 w 338138"/>
                  <a:gd name="connsiteY5" fmla="*/ 52388 h 85725"/>
                  <a:gd name="connsiteX6" fmla="*/ 71438 w 338138"/>
                  <a:gd name="connsiteY6" fmla="*/ 73819 h 85725"/>
                  <a:gd name="connsiteX7" fmla="*/ 133350 w 338138"/>
                  <a:gd name="connsiteY7" fmla="*/ 85725 h 85725"/>
                  <a:gd name="connsiteX8" fmla="*/ 221456 w 338138"/>
                  <a:gd name="connsiteY8" fmla="*/ 85725 h 85725"/>
                  <a:gd name="connsiteX9" fmla="*/ 302419 w 338138"/>
                  <a:gd name="connsiteY9" fmla="*/ 76200 h 85725"/>
                  <a:gd name="connsiteX10" fmla="*/ 338138 w 338138"/>
                  <a:gd name="connsiteY10" fmla="*/ 40481 h 85725"/>
                  <a:gd name="connsiteX0" fmla="*/ 338138 w 338138"/>
                  <a:gd name="connsiteY0" fmla="*/ 40481 h 85725"/>
                  <a:gd name="connsiteX1" fmla="*/ 271463 w 338138"/>
                  <a:gd name="connsiteY1" fmla="*/ 0 h 85725"/>
                  <a:gd name="connsiteX2" fmla="*/ 188119 w 338138"/>
                  <a:gd name="connsiteY2" fmla="*/ 7144 h 85725"/>
                  <a:gd name="connsiteX3" fmla="*/ 130969 w 338138"/>
                  <a:gd name="connsiteY3" fmla="*/ 14288 h 85725"/>
                  <a:gd name="connsiteX4" fmla="*/ 69056 w 338138"/>
                  <a:gd name="connsiteY4" fmla="*/ 28575 h 85725"/>
                  <a:gd name="connsiteX5" fmla="*/ 0 w 338138"/>
                  <a:gd name="connsiteY5" fmla="*/ 52388 h 85725"/>
                  <a:gd name="connsiteX6" fmla="*/ 71438 w 338138"/>
                  <a:gd name="connsiteY6" fmla="*/ 73819 h 85725"/>
                  <a:gd name="connsiteX7" fmla="*/ 133350 w 338138"/>
                  <a:gd name="connsiteY7" fmla="*/ 85725 h 85725"/>
                  <a:gd name="connsiteX8" fmla="*/ 221456 w 338138"/>
                  <a:gd name="connsiteY8" fmla="*/ 85725 h 85725"/>
                  <a:gd name="connsiteX9" fmla="*/ 338138 w 338138"/>
                  <a:gd name="connsiteY9" fmla="*/ 40481 h 85725"/>
                  <a:gd name="connsiteX0" fmla="*/ 338138 w 338138"/>
                  <a:gd name="connsiteY0" fmla="*/ 40481 h 85725"/>
                  <a:gd name="connsiteX1" fmla="*/ 271463 w 338138"/>
                  <a:gd name="connsiteY1" fmla="*/ 0 h 85725"/>
                  <a:gd name="connsiteX2" fmla="*/ 188119 w 338138"/>
                  <a:gd name="connsiteY2" fmla="*/ 7144 h 85725"/>
                  <a:gd name="connsiteX3" fmla="*/ 130969 w 338138"/>
                  <a:gd name="connsiteY3" fmla="*/ 14288 h 85725"/>
                  <a:gd name="connsiteX4" fmla="*/ 69056 w 338138"/>
                  <a:gd name="connsiteY4" fmla="*/ 28575 h 85725"/>
                  <a:gd name="connsiteX5" fmla="*/ 0 w 338138"/>
                  <a:gd name="connsiteY5" fmla="*/ 52388 h 85725"/>
                  <a:gd name="connsiteX6" fmla="*/ 71438 w 338138"/>
                  <a:gd name="connsiteY6" fmla="*/ 73819 h 85725"/>
                  <a:gd name="connsiteX7" fmla="*/ 133350 w 338138"/>
                  <a:gd name="connsiteY7" fmla="*/ 85725 h 85725"/>
                  <a:gd name="connsiteX8" fmla="*/ 276225 w 338138"/>
                  <a:gd name="connsiteY8" fmla="*/ 80963 h 85725"/>
                  <a:gd name="connsiteX9" fmla="*/ 338138 w 338138"/>
                  <a:gd name="connsiteY9" fmla="*/ 4048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138" h="85725">
                    <a:moveTo>
                      <a:pt x="338138" y="40481"/>
                    </a:moveTo>
                    <a:lnTo>
                      <a:pt x="271463" y="0"/>
                    </a:lnTo>
                    <a:lnTo>
                      <a:pt x="188119" y="7144"/>
                    </a:lnTo>
                    <a:lnTo>
                      <a:pt x="130969" y="14288"/>
                    </a:lnTo>
                    <a:lnTo>
                      <a:pt x="69056" y="28575"/>
                    </a:lnTo>
                    <a:lnTo>
                      <a:pt x="0" y="52388"/>
                    </a:lnTo>
                    <a:lnTo>
                      <a:pt x="71438" y="73819"/>
                    </a:lnTo>
                    <a:lnTo>
                      <a:pt x="133350" y="85725"/>
                    </a:lnTo>
                    <a:lnTo>
                      <a:pt x="276225" y="80963"/>
                    </a:lnTo>
                    <a:lnTo>
                      <a:pt x="338138" y="40481"/>
                    </a:lnTo>
                    <a:close/>
                  </a:path>
                </a:pathLst>
              </a:cu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grpSp>
        <p:sp>
          <p:nvSpPr>
            <p:cNvPr id="30" name="TextBox 29"/>
            <p:cNvSpPr txBox="1"/>
            <p:nvPr/>
          </p:nvSpPr>
          <p:spPr>
            <a:xfrm>
              <a:off x="396986" y="1034182"/>
              <a:ext cx="1850571" cy="646331"/>
            </a:xfrm>
            <a:prstGeom prst="rect">
              <a:avLst/>
            </a:prstGeom>
            <a:noFill/>
          </p:spPr>
          <p:txBody>
            <a:bodyPr wrap="none" rtlCol="0">
              <a:spAutoFit/>
            </a:bodyPr>
            <a:lstStyle/>
            <a:p>
              <a:pPr algn="l"/>
              <a:r>
                <a:rPr lang="en-US" sz="1200" b="1" dirty="0" smtClean="0"/>
                <a:t>MCC-1a Maneuver</a:t>
              </a:r>
            </a:p>
            <a:p>
              <a:pPr algn="l"/>
              <a:r>
                <a:rPr lang="en-US" sz="1200" b="1" dirty="0" smtClean="0"/>
                <a:t>L+12 hours</a:t>
              </a:r>
            </a:p>
            <a:p>
              <a:pPr algn="l"/>
              <a:r>
                <a:rPr lang="en-US" sz="1200" b="1" dirty="0" smtClean="0"/>
                <a:t>Corrects LV Injection errors</a:t>
              </a:r>
              <a:endParaRPr lang="en-US" sz="1200" b="1" dirty="0"/>
            </a:p>
          </p:txBody>
        </p:sp>
      </p:grpSp>
      <p:cxnSp>
        <p:nvCxnSpPr>
          <p:cNvPr id="60" name="Straight Arrow Connector 59"/>
          <p:cNvCxnSpPr/>
          <p:nvPr/>
        </p:nvCxnSpPr>
        <p:spPr bwMode="auto">
          <a:xfrm>
            <a:off x="8077200" y="3919087"/>
            <a:ext cx="402771" cy="0"/>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sp>
        <p:nvSpPr>
          <p:cNvPr id="61" name="TextBox 60"/>
          <p:cNvSpPr txBox="1"/>
          <p:nvPr/>
        </p:nvSpPr>
        <p:spPr>
          <a:xfrm>
            <a:off x="7944154" y="3574892"/>
            <a:ext cx="644728" cy="246221"/>
          </a:xfrm>
          <a:prstGeom prst="rect">
            <a:avLst/>
          </a:prstGeom>
          <a:noFill/>
        </p:spPr>
        <p:txBody>
          <a:bodyPr wrap="none" rtlCol="0">
            <a:spAutoFit/>
          </a:bodyPr>
          <a:lstStyle/>
          <a:p>
            <a:r>
              <a:rPr lang="en-US" b="1" dirty="0" smtClean="0"/>
              <a:t>X</a:t>
            </a:r>
            <a:r>
              <a:rPr lang="en-US" b="1" baseline="-25000" dirty="0" smtClean="0"/>
              <a:t>RLP</a:t>
            </a:r>
            <a:r>
              <a:rPr lang="en-US" b="1" dirty="0" smtClean="0"/>
              <a:t> Axis</a:t>
            </a:r>
            <a:endParaRPr lang="en-US" b="1" dirty="0"/>
          </a:p>
        </p:txBody>
      </p:sp>
      <p:sp>
        <p:nvSpPr>
          <p:cNvPr id="62" name="TextBox 61"/>
          <p:cNvSpPr txBox="1"/>
          <p:nvPr/>
        </p:nvSpPr>
        <p:spPr>
          <a:xfrm>
            <a:off x="7797479" y="3995063"/>
            <a:ext cx="681598" cy="246221"/>
          </a:xfrm>
          <a:prstGeom prst="rect">
            <a:avLst/>
          </a:prstGeom>
          <a:noFill/>
        </p:spPr>
        <p:txBody>
          <a:bodyPr wrap="none" rtlCol="0">
            <a:spAutoFit/>
          </a:bodyPr>
          <a:lstStyle/>
          <a:p>
            <a:r>
              <a:rPr lang="en-US" dirty="0" smtClean="0"/>
              <a:t>Kilometers</a:t>
            </a:r>
            <a:endParaRPr lang="en-US" dirty="0"/>
          </a:p>
        </p:txBody>
      </p:sp>
      <p:cxnSp>
        <p:nvCxnSpPr>
          <p:cNvPr id="63" name="Straight Arrow Connector 62"/>
          <p:cNvCxnSpPr/>
          <p:nvPr/>
        </p:nvCxnSpPr>
        <p:spPr bwMode="auto">
          <a:xfrm flipV="1">
            <a:off x="6900184" y="675822"/>
            <a:ext cx="0" cy="313078"/>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sp>
        <p:nvSpPr>
          <p:cNvPr id="64" name="TextBox 63"/>
          <p:cNvSpPr txBox="1"/>
          <p:nvPr/>
        </p:nvSpPr>
        <p:spPr>
          <a:xfrm>
            <a:off x="6200737" y="780712"/>
            <a:ext cx="644728" cy="246221"/>
          </a:xfrm>
          <a:prstGeom prst="rect">
            <a:avLst/>
          </a:prstGeom>
          <a:noFill/>
        </p:spPr>
        <p:txBody>
          <a:bodyPr wrap="none" rtlCol="0">
            <a:spAutoFit/>
          </a:bodyPr>
          <a:lstStyle/>
          <a:p>
            <a:r>
              <a:rPr lang="en-US" b="1" dirty="0" smtClean="0"/>
              <a:t>Y</a:t>
            </a:r>
            <a:r>
              <a:rPr lang="en-US" b="1" baseline="-25000" dirty="0" smtClean="0"/>
              <a:t>RLP</a:t>
            </a:r>
            <a:r>
              <a:rPr lang="en-US" b="1" dirty="0" smtClean="0"/>
              <a:t> Axis</a:t>
            </a:r>
            <a:endParaRPr lang="en-US" b="1" dirty="0"/>
          </a:p>
        </p:txBody>
      </p:sp>
      <p:sp>
        <p:nvSpPr>
          <p:cNvPr id="66" name="TextBox 65"/>
          <p:cNvSpPr txBox="1"/>
          <p:nvPr/>
        </p:nvSpPr>
        <p:spPr>
          <a:xfrm>
            <a:off x="6776354" y="1197436"/>
            <a:ext cx="681598" cy="246221"/>
          </a:xfrm>
          <a:prstGeom prst="rect">
            <a:avLst/>
          </a:prstGeom>
          <a:solidFill>
            <a:schemeClr val="bg1"/>
          </a:solidFill>
        </p:spPr>
        <p:txBody>
          <a:bodyPr wrap="none" rtlCol="0">
            <a:spAutoFit/>
          </a:bodyPr>
          <a:lstStyle/>
          <a:p>
            <a:r>
              <a:rPr lang="en-US" dirty="0" smtClean="0"/>
              <a:t>Kilometers</a:t>
            </a:r>
            <a:endParaRPr lang="en-US" dirty="0"/>
          </a:p>
        </p:txBody>
      </p:sp>
      <p:grpSp>
        <p:nvGrpSpPr>
          <p:cNvPr id="17" name="Group 70"/>
          <p:cNvGrpSpPr/>
          <p:nvPr/>
        </p:nvGrpSpPr>
        <p:grpSpPr>
          <a:xfrm>
            <a:off x="6193971" y="4376060"/>
            <a:ext cx="2671796" cy="1886865"/>
            <a:chOff x="6193971" y="4376060"/>
            <a:chExt cx="2671796" cy="1886865"/>
          </a:xfrm>
        </p:grpSpPr>
        <p:pic>
          <p:nvPicPr>
            <p:cNvPr id="51" name="Picture 89"/>
            <p:cNvPicPr>
              <a:picLocks noChangeAspect="1" noChangeArrowheads="1"/>
            </p:cNvPicPr>
            <p:nvPr/>
          </p:nvPicPr>
          <p:blipFill>
            <a:blip r:embed="rId4" cstate="print"/>
            <a:srcRect/>
            <a:stretch>
              <a:fillRect/>
            </a:stretch>
          </p:blipFill>
          <p:spPr bwMode="auto">
            <a:xfrm>
              <a:off x="7764698" y="5034200"/>
              <a:ext cx="895350" cy="1228725"/>
            </a:xfrm>
            <a:prstGeom prst="rect">
              <a:avLst/>
            </a:prstGeom>
            <a:noFill/>
            <a:ln w="9525">
              <a:noFill/>
              <a:miter lim="800000"/>
              <a:headEnd/>
              <a:tailEnd/>
            </a:ln>
            <a:effectLst/>
          </p:spPr>
        </p:pic>
        <p:sp>
          <p:nvSpPr>
            <p:cNvPr id="53" name="TextBox 52"/>
            <p:cNvSpPr txBox="1"/>
            <p:nvPr/>
          </p:nvSpPr>
          <p:spPr>
            <a:xfrm>
              <a:off x="7653576" y="4376060"/>
              <a:ext cx="1212191" cy="646331"/>
            </a:xfrm>
            <a:prstGeom prst="rect">
              <a:avLst/>
            </a:prstGeom>
            <a:noFill/>
          </p:spPr>
          <p:txBody>
            <a:bodyPr wrap="none" rtlCol="0">
              <a:spAutoFit/>
            </a:bodyPr>
            <a:lstStyle/>
            <a:p>
              <a:pPr algn="l"/>
              <a:r>
                <a:rPr lang="en-US" sz="1200" b="1" dirty="0" smtClean="0"/>
                <a:t>MCC-2 Maneuver</a:t>
              </a:r>
            </a:p>
            <a:p>
              <a:pPr algn="l"/>
              <a:r>
                <a:rPr lang="en-US" sz="1200" b="1" dirty="0" smtClean="0"/>
                <a:t>L+ 30 d</a:t>
              </a:r>
            </a:p>
            <a:p>
              <a:pPr algn="l"/>
              <a:r>
                <a:rPr lang="en-US" sz="1200" b="1" dirty="0" smtClean="0"/>
                <a:t>Trim Maneuver</a:t>
              </a:r>
              <a:endParaRPr lang="en-US" sz="1200" b="1" dirty="0"/>
            </a:p>
          </p:txBody>
        </p:sp>
        <p:cxnSp>
          <p:nvCxnSpPr>
            <p:cNvPr id="57" name="Straight Arrow Connector 56"/>
            <p:cNvCxnSpPr/>
            <p:nvPr/>
          </p:nvCxnSpPr>
          <p:spPr bwMode="auto">
            <a:xfrm flipH="1">
              <a:off x="6193971" y="5421089"/>
              <a:ext cx="1317172" cy="5442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2" name="Freeform 51"/>
            <p:cNvSpPr/>
            <p:nvPr/>
          </p:nvSpPr>
          <p:spPr bwMode="auto">
            <a:xfrm>
              <a:off x="7498887" y="5543893"/>
              <a:ext cx="338138" cy="85725"/>
            </a:xfrm>
            <a:custGeom>
              <a:avLst/>
              <a:gdLst>
                <a:gd name="connsiteX0" fmla="*/ 338138 w 338138"/>
                <a:gd name="connsiteY0" fmla="*/ 26194 h 78581"/>
                <a:gd name="connsiteX1" fmla="*/ 250031 w 338138"/>
                <a:gd name="connsiteY1" fmla="*/ 0 h 78581"/>
                <a:gd name="connsiteX2" fmla="*/ 188119 w 338138"/>
                <a:gd name="connsiteY2" fmla="*/ 0 h 78581"/>
                <a:gd name="connsiteX3" fmla="*/ 130969 w 338138"/>
                <a:gd name="connsiteY3" fmla="*/ 7144 h 78581"/>
                <a:gd name="connsiteX4" fmla="*/ 69056 w 338138"/>
                <a:gd name="connsiteY4" fmla="*/ 21431 h 78581"/>
                <a:gd name="connsiteX5" fmla="*/ 0 w 338138"/>
                <a:gd name="connsiteY5" fmla="*/ 45244 h 78581"/>
                <a:gd name="connsiteX6" fmla="*/ 71438 w 338138"/>
                <a:gd name="connsiteY6" fmla="*/ 66675 h 78581"/>
                <a:gd name="connsiteX7" fmla="*/ 133350 w 338138"/>
                <a:gd name="connsiteY7" fmla="*/ 78581 h 78581"/>
                <a:gd name="connsiteX8" fmla="*/ 221456 w 338138"/>
                <a:gd name="connsiteY8" fmla="*/ 78581 h 78581"/>
                <a:gd name="connsiteX9" fmla="*/ 302419 w 338138"/>
                <a:gd name="connsiteY9" fmla="*/ 69056 h 78581"/>
                <a:gd name="connsiteX10" fmla="*/ 338138 w 338138"/>
                <a:gd name="connsiteY10" fmla="*/ 26194 h 78581"/>
                <a:gd name="connsiteX0" fmla="*/ 338138 w 338138"/>
                <a:gd name="connsiteY0" fmla="*/ 33338 h 85725"/>
                <a:gd name="connsiteX1" fmla="*/ 271463 w 338138"/>
                <a:gd name="connsiteY1" fmla="*/ 0 h 85725"/>
                <a:gd name="connsiteX2" fmla="*/ 188119 w 338138"/>
                <a:gd name="connsiteY2" fmla="*/ 7144 h 85725"/>
                <a:gd name="connsiteX3" fmla="*/ 130969 w 338138"/>
                <a:gd name="connsiteY3" fmla="*/ 14288 h 85725"/>
                <a:gd name="connsiteX4" fmla="*/ 69056 w 338138"/>
                <a:gd name="connsiteY4" fmla="*/ 28575 h 85725"/>
                <a:gd name="connsiteX5" fmla="*/ 0 w 338138"/>
                <a:gd name="connsiteY5" fmla="*/ 52388 h 85725"/>
                <a:gd name="connsiteX6" fmla="*/ 71438 w 338138"/>
                <a:gd name="connsiteY6" fmla="*/ 73819 h 85725"/>
                <a:gd name="connsiteX7" fmla="*/ 133350 w 338138"/>
                <a:gd name="connsiteY7" fmla="*/ 85725 h 85725"/>
                <a:gd name="connsiteX8" fmla="*/ 221456 w 338138"/>
                <a:gd name="connsiteY8" fmla="*/ 85725 h 85725"/>
                <a:gd name="connsiteX9" fmla="*/ 302419 w 338138"/>
                <a:gd name="connsiteY9" fmla="*/ 76200 h 85725"/>
                <a:gd name="connsiteX10" fmla="*/ 338138 w 338138"/>
                <a:gd name="connsiteY10" fmla="*/ 33338 h 85725"/>
                <a:gd name="connsiteX0" fmla="*/ 338138 w 338138"/>
                <a:gd name="connsiteY0" fmla="*/ 40481 h 85725"/>
                <a:gd name="connsiteX1" fmla="*/ 271463 w 338138"/>
                <a:gd name="connsiteY1" fmla="*/ 0 h 85725"/>
                <a:gd name="connsiteX2" fmla="*/ 188119 w 338138"/>
                <a:gd name="connsiteY2" fmla="*/ 7144 h 85725"/>
                <a:gd name="connsiteX3" fmla="*/ 130969 w 338138"/>
                <a:gd name="connsiteY3" fmla="*/ 14288 h 85725"/>
                <a:gd name="connsiteX4" fmla="*/ 69056 w 338138"/>
                <a:gd name="connsiteY4" fmla="*/ 28575 h 85725"/>
                <a:gd name="connsiteX5" fmla="*/ 0 w 338138"/>
                <a:gd name="connsiteY5" fmla="*/ 52388 h 85725"/>
                <a:gd name="connsiteX6" fmla="*/ 71438 w 338138"/>
                <a:gd name="connsiteY6" fmla="*/ 73819 h 85725"/>
                <a:gd name="connsiteX7" fmla="*/ 133350 w 338138"/>
                <a:gd name="connsiteY7" fmla="*/ 85725 h 85725"/>
                <a:gd name="connsiteX8" fmla="*/ 221456 w 338138"/>
                <a:gd name="connsiteY8" fmla="*/ 85725 h 85725"/>
                <a:gd name="connsiteX9" fmla="*/ 302419 w 338138"/>
                <a:gd name="connsiteY9" fmla="*/ 76200 h 85725"/>
                <a:gd name="connsiteX10" fmla="*/ 338138 w 338138"/>
                <a:gd name="connsiteY10" fmla="*/ 40481 h 85725"/>
                <a:gd name="connsiteX0" fmla="*/ 338138 w 338138"/>
                <a:gd name="connsiteY0" fmla="*/ 40481 h 85725"/>
                <a:gd name="connsiteX1" fmla="*/ 271463 w 338138"/>
                <a:gd name="connsiteY1" fmla="*/ 0 h 85725"/>
                <a:gd name="connsiteX2" fmla="*/ 188119 w 338138"/>
                <a:gd name="connsiteY2" fmla="*/ 7144 h 85725"/>
                <a:gd name="connsiteX3" fmla="*/ 130969 w 338138"/>
                <a:gd name="connsiteY3" fmla="*/ 14288 h 85725"/>
                <a:gd name="connsiteX4" fmla="*/ 69056 w 338138"/>
                <a:gd name="connsiteY4" fmla="*/ 28575 h 85725"/>
                <a:gd name="connsiteX5" fmla="*/ 0 w 338138"/>
                <a:gd name="connsiteY5" fmla="*/ 52388 h 85725"/>
                <a:gd name="connsiteX6" fmla="*/ 71438 w 338138"/>
                <a:gd name="connsiteY6" fmla="*/ 73819 h 85725"/>
                <a:gd name="connsiteX7" fmla="*/ 133350 w 338138"/>
                <a:gd name="connsiteY7" fmla="*/ 85725 h 85725"/>
                <a:gd name="connsiteX8" fmla="*/ 221456 w 338138"/>
                <a:gd name="connsiteY8" fmla="*/ 85725 h 85725"/>
                <a:gd name="connsiteX9" fmla="*/ 338138 w 338138"/>
                <a:gd name="connsiteY9" fmla="*/ 40481 h 85725"/>
                <a:gd name="connsiteX0" fmla="*/ 338138 w 338138"/>
                <a:gd name="connsiteY0" fmla="*/ 40481 h 85725"/>
                <a:gd name="connsiteX1" fmla="*/ 271463 w 338138"/>
                <a:gd name="connsiteY1" fmla="*/ 0 h 85725"/>
                <a:gd name="connsiteX2" fmla="*/ 188119 w 338138"/>
                <a:gd name="connsiteY2" fmla="*/ 7144 h 85725"/>
                <a:gd name="connsiteX3" fmla="*/ 130969 w 338138"/>
                <a:gd name="connsiteY3" fmla="*/ 14288 h 85725"/>
                <a:gd name="connsiteX4" fmla="*/ 69056 w 338138"/>
                <a:gd name="connsiteY4" fmla="*/ 28575 h 85725"/>
                <a:gd name="connsiteX5" fmla="*/ 0 w 338138"/>
                <a:gd name="connsiteY5" fmla="*/ 52388 h 85725"/>
                <a:gd name="connsiteX6" fmla="*/ 71438 w 338138"/>
                <a:gd name="connsiteY6" fmla="*/ 73819 h 85725"/>
                <a:gd name="connsiteX7" fmla="*/ 133350 w 338138"/>
                <a:gd name="connsiteY7" fmla="*/ 85725 h 85725"/>
                <a:gd name="connsiteX8" fmla="*/ 276225 w 338138"/>
                <a:gd name="connsiteY8" fmla="*/ 80963 h 85725"/>
                <a:gd name="connsiteX9" fmla="*/ 338138 w 338138"/>
                <a:gd name="connsiteY9" fmla="*/ 4048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138" h="85725">
                  <a:moveTo>
                    <a:pt x="338138" y="40481"/>
                  </a:moveTo>
                  <a:lnTo>
                    <a:pt x="271463" y="0"/>
                  </a:lnTo>
                  <a:lnTo>
                    <a:pt x="188119" y="7144"/>
                  </a:lnTo>
                  <a:lnTo>
                    <a:pt x="130969" y="14288"/>
                  </a:lnTo>
                  <a:lnTo>
                    <a:pt x="69056" y="28575"/>
                  </a:lnTo>
                  <a:lnTo>
                    <a:pt x="0" y="52388"/>
                  </a:lnTo>
                  <a:lnTo>
                    <a:pt x="71438" y="73819"/>
                  </a:lnTo>
                  <a:lnTo>
                    <a:pt x="133350" y="85725"/>
                  </a:lnTo>
                  <a:lnTo>
                    <a:pt x="276225" y="80963"/>
                  </a:lnTo>
                  <a:lnTo>
                    <a:pt x="338138" y="40481"/>
                  </a:lnTo>
                  <a:close/>
                </a:path>
              </a:pathLst>
            </a:cu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JWST Trade Studies</a:t>
            </a:r>
            <a:endParaRPr lang="en-US" dirty="0"/>
          </a:p>
        </p:txBody>
      </p:sp>
      <p:sp>
        <p:nvSpPr>
          <p:cNvPr id="3" name="Content Placeholder 2"/>
          <p:cNvSpPr>
            <a:spLocks noGrp="1"/>
          </p:cNvSpPr>
          <p:nvPr>
            <p:ph idx="1"/>
          </p:nvPr>
        </p:nvSpPr>
        <p:spPr>
          <a:xfrm>
            <a:off x="157163" y="815620"/>
            <a:ext cx="8796337" cy="5486400"/>
          </a:xfrm>
        </p:spPr>
        <p:txBody>
          <a:bodyPr/>
          <a:lstStyle/>
          <a:p>
            <a:r>
              <a:rPr lang="en-US" dirty="0" smtClean="0"/>
              <a:t>There have been dozens of system and subsystem level trade studies which led to the formulation of the JWST design.  </a:t>
            </a:r>
          </a:p>
          <a:p>
            <a:pPr lvl="1"/>
            <a:r>
              <a:rPr lang="en-US" dirty="0" smtClean="0"/>
              <a:t>Many had to be conducted in parallel</a:t>
            </a:r>
          </a:p>
          <a:p>
            <a:pPr lvl="1"/>
            <a:r>
              <a:rPr lang="en-US" dirty="0" smtClean="0"/>
              <a:t>Many were very complex and very pervasive</a:t>
            </a:r>
          </a:p>
          <a:p>
            <a:pPr lvl="1"/>
            <a:r>
              <a:rPr lang="en-US" dirty="0" smtClean="0"/>
              <a:t>Required significant coordination from systems engineering</a:t>
            </a:r>
          </a:p>
          <a:p>
            <a:r>
              <a:rPr lang="en-US" dirty="0" smtClean="0"/>
              <a:t>Among the more significant of these trades:</a:t>
            </a:r>
          </a:p>
          <a:p>
            <a:pPr lvl="1"/>
            <a:r>
              <a:rPr lang="en-US" dirty="0" smtClean="0"/>
              <a:t>Science Instrument Complement</a:t>
            </a:r>
          </a:p>
          <a:p>
            <a:pPr lvl="1"/>
            <a:r>
              <a:rPr lang="en-US" dirty="0" smtClean="0">
                <a:solidFill>
                  <a:srgbClr val="0000FF"/>
                </a:solidFill>
              </a:rPr>
              <a:t>Thermal Architecture / ISIM Electronics</a:t>
            </a:r>
          </a:p>
          <a:p>
            <a:pPr lvl="1"/>
            <a:r>
              <a:rPr lang="en-US" dirty="0" smtClean="0"/>
              <a:t>Momentum Management</a:t>
            </a:r>
          </a:p>
          <a:p>
            <a:pPr lvl="1"/>
            <a:r>
              <a:rPr lang="en-US" dirty="0" smtClean="0"/>
              <a:t>Mission Orbit Geometry</a:t>
            </a:r>
          </a:p>
          <a:p>
            <a:pPr lvl="1"/>
            <a:r>
              <a:rPr lang="en-US" dirty="0" smtClean="0"/>
              <a:t>Telescope Optics Material</a:t>
            </a:r>
          </a:p>
          <a:p>
            <a:pPr lvl="1"/>
            <a:r>
              <a:rPr lang="en-US" dirty="0" smtClean="0"/>
              <a:t>Data Compression</a:t>
            </a:r>
          </a:p>
          <a:p>
            <a:pPr lvl="1"/>
            <a:r>
              <a:rPr lang="en-US" dirty="0" smtClean="0"/>
              <a:t>Cosmic Ray Correction</a:t>
            </a:r>
          </a:p>
          <a:p>
            <a:pPr lvl="1"/>
            <a:r>
              <a:rPr lang="en-US" dirty="0" smtClean="0"/>
              <a:t>Science Instrument Detector</a:t>
            </a:r>
          </a:p>
          <a:p>
            <a:pPr lvl="1"/>
            <a:r>
              <a:rPr lang="en-US" dirty="0" smtClean="0"/>
              <a:t>MIRI Cooling</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70" name="Rectangle 2"/>
          <p:cNvSpPr>
            <a:spLocks noGrp="1" noChangeArrowheads="1"/>
          </p:cNvSpPr>
          <p:nvPr>
            <p:ph type="title"/>
          </p:nvPr>
        </p:nvSpPr>
        <p:spPr>
          <a:xfrm>
            <a:off x="971550" y="130175"/>
            <a:ext cx="7723188" cy="733425"/>
          </a:xfrm>
        </p:spPr>
        <p:txBody>
          <a:bodyPr/>
          <a:lstStyle/>
          <a:p>
            <a:r>
              <a:rPr lang="en-US"/>
              <a:t>Hierarchical List of Major JWST Trade Studies </a:t>
            </a:r>
          </a:p>
        </p:txBody>
      </p:sp>
      <p:sp>
        <p:nvSpPr>
          <p:cNvPr id="1184772" name="Text Box 4" descr="JWST Color Square"/>
          <p:cNvSpPr txBox="1">
            <a:spLocks noChangeArrowheads="1"/>
          </p:cNvSpPr>
          <p:nvPr/>
        </p:nvSpPr>
        <p:spPr bwMode="auto">
          <a:xfrm>
            <a:off x="2224088" y="823913"/>
            <a:ext cx="3787775" cy="1409700"/>
          </a:xfrm>
          <a:prstGeom prst="rect">
            <a:avLst/>
          </a:prstGeom>
          <a:noFill/>
          <a:ln w="9525">
            <a:solidFill>
              <a:schemeClr val="tx1"/>
            </a:solidFill>
            <a:miter lim="800000"/>
            <a:headEnd/>
            <a:tailEnd/>
          </a:ln>
          <a:effectLst/>
        </p:spPr>
        <p:txBody>
          <a:bodyPr>
            <a:spAutoFit/>
          </a:bodyPr>
          <a:lstStyle/>
          <a:p>
            <a:pPr algn="l"/>
            <a:r>
              <a:rPr lang="en-US" sz="1400" b="1"/>
              <a:t>Mission Trade Studies</a:t>
            </a:r>
          </a:p>
          <a:p>
            <a:pPr algn="l">
              <a:buFontTx/>
              <a:buChar char="•"/>
            </a:pPr>
            <a:r>
              <a:rPr lang="en-US" sz="1200"/>
              <a:t>  Orbit Trade</a:t>
            </a:r>
          </a:p>
          <a:p>
            <a:pPr algn="l">
              <a:buFontTx/>
              <a:buChar char="•"/>
            </a:pPr>
            <a:r>
              <a:rPr lang="en-US" sz="1200"/>
              <a:t>  Momentum Management Trade</a:t>
            </a:r>
          </a:p>
          <a:p>
            <a:pPr algn="l">
              <a:buFontTx/>
              <a:buChar char="•"/>
            </a:pPr>
            <a:r>
              <a:rPr lang="en-US" sz="1200"/>
              <a:t>  Observation Plan Executive Trade</a:t>
            </a:r>
          </a:p>
          <a:p>
            <a:pPr algn="l">
              <a:buFontTx/>
              <a:buChar char="•"/>
            </a:pPr>
            <a:r>
              <a:rPr lang="en-US" sz="1200"/>
              <a:t>  Launch Vehicle Adapter Trade</a:t>
            </a:r>
          </a:p>
          <a:p>
            <a:pPr algn="l">
              <a:buFontTx/>
              <a:buChar char="•"/>
            </a:pPr>
            <a:r>
              <a:rPr lang="en-US" sz="1200"/>
              <a:t>  Science Assessment Team (SAT) Mission Rescope Trades</a:t>
            </a:r>
          </a:p>
          <a:p>
            <a:pPr algn="l">
              <a:buFontTx/>
              <a:buChar char="•"/>
            </a:pPr>
            <a:r>
              <a:rPr lang="en-US" sz="1200"/>
              <a:t>  Encryption / Authentication Trade</a:t>
            </a:r>
          </a:p>
        </p:txBody>
      </p:sp>
      <p:sp>
        <p:nvSpPr>
          <p:cNvPr id="1184773" name="Text Box 5" descr="JWST Color Square"/>
          <p:cNvSpPr txBox="1">
            <a:spLocks noChangeArrowheads="1"/>
          </p:cNvSpPr>
          <p:nvPr/>
        </p:nvSpPr>
        <p:spPr bwMode="auto">
          <a:xfrm>
            <a:off x="2759075" y="2522538"/>
            <a:ext cx="2716213" cy="2322512"/>
          </a:xfrm>
          <a:prstGeom prst="rect">
            <a:avLst/>
          </a:prstGeom>
          <a:noFill/>
          <a:ln w="9525">
            <a:solidFill>
              <a:schemeClr val="tx1"/>
            </a:solidFill>
            <a:miter lim="800000"/>
            <a:headEnd/>
            <a:tailEnd/>
          </a:ln>
          <a:effectLst/>
        </p:spPr>
        <p:txBody>
          <a:bodyPr wrap="none">
            <a:spAutoFit/>
          </a:bodyPr>
          <a:lstStyle/>
          <a:p>
            <a:pPr algn="l"/>
            <a:r>
              <a:rPr lang="en-US" sz="1400" b="1"/>
              <a:t>Observatory Segment Trade Studies</a:t>
            </a:r>
          </a:p>
          <a:p>
            <a:pPr algn="l">
              <a:buFontTx/>
              <a:buChar char="•"/>
            </a:pPr>
            <a:r>
              <a:rPr lang="en-US" sz="1200"/>
              <a:t>  ISIIM Electronics Compartment Trades</a:t>
            </a:r>
          </a:p>
          <a:p>
            <a:pPr algn="l">
              <a:buFontTx/>
              <a:buChar char="•"/>
            </a:pPr>
            <a:r>
              <a:rPr lang="en-US" sz="1200"/>
              <a:t>  Alternate Backplane Support Trade</a:t>
            </a:r>
          </a:p>
          <a:p>
            <a:pPr algn="l">
              <a:buFontTx/>
              <a:buChar char="•"/>
            </a:pPr>
            <a:r>
              <a:rPr lang="en-US" sz="1200"/>
              <a:t>  MIRI Cryo-Cooler vs Dewar Trades</a:t>
            </a:r>
          </a:p>
          <a:p>
            <a:pPr algn="l">
              <a:buFontTx/>
              <a:buChar char="•"/>
            </a:pPr>
            <a:r>
              <a:rPr lang="en-US" sz="1200"/>
              <a:t>  Sunshield Configuration Trades</a:t>
            </a:r>
          </a:p>
          <a:p>
            <a:pPr algn="l">
              <a:buFontTx/>
              <a:buChar char="•"/>
            </a:pPr>
            <a:r>
              <a:rPr lang="en-US" sz="1200"/>
              <a:t>  OTE / ISIM Interface Trades</a:t>
            </a:r>
          </a:p>
          <a:p>
            <a:pPr algn="l">
              <a:buFontTx/>
              <a:buChar char="•"/>
            </a:pPr>
            <a:r>
              <a:rPr lang="en-US" sz="1200"/>
              <a:t>  Omni Antenna Trade</a:t>
            </a:r>
          </a:p>
          <a:p>
            <a:pPr algn="l">
              <a:buFontTx/>
              <a:buChar char="•"/>
            </a:pPr>
            <a:r>
              <a:rPr lang="en-US" sz="1200"/>
              <a:t>  OTE Deployment Tower Trades</a:t>
            </a:r>
          </a:p>
          <a:p>
            <a:pPr algn="l">
              <a:buFontTx/>
              <a:buChar char="•"/>
            </a:pPr>
            <a:r>
              <a:rPr lang="en-US" sz="1200"/>
              <a:t>  IC&amp;DH to CTP I/F Trade</a:t>
            </a:r>
          </a:p>
          <a:p>
            <a:pPr algn="l">
              <a:buFontTx/>
              <a:buChar char="•"/>
            </a:pPr>
            <a:r>
              <a:rPr lang="en-US" sz="1200"/>
              <a:t>  ISIM Radiator Trades</a:t>
            </a:r>
          </a:p>
          <a:p>
            <a:pPr algn="l">
              <a:buFontTx/>
              <a:buChar char="•"/>
            </a:pPr>
            <a:r>
              <a:rPr lang="en-US" sz="1200"/>
              <a:t>  Stray Light Control Trades</a:t>
            </a:r>
          </a:p>
          <a:p>
            <a:pPr algn="l">
              <a:buFontTx/>
              <a:buChar char="•"/>
            </a:pPr>
            <a:r>
              <a:rPr lang="en-US" sz="1200"/>
              <a:t>  Sensitive Surfaces Protection Studies</a:t>
            </a:r>
          </a:p>
        </p:txBody>
      </p:sp>
      <p:sp>
        <p:nvSpPr>
          <p:cNvPr id="1184774" name="Text Box 6" descr="JWST Color Square"/>
          <p:cNvSpPr txBox="1">
            <a:spLocks noChangeArrowheads="1"/>
          </p:cNvSpPr>
          <p:nvPr/>
        </p:nvSpPr>
        <p:spPr bwMode="auto">
          <a:xfrm>
            <a:off x="5845175" y="2522538"/>
            <a:ext cx="2289175" cy="1592262"/>
          </a:xfrm>
          <a:prstGeom prst="rect">
            <a:avLst/>
          </a:prstGeom>
          <a:noFill/>
          <a:ln w="9525">
            <a:solidFill>
              <a:schemeClr val="tx1"/>
            </a:solidFill>
            <a:miter lim="800000"/>
            <a:headEnd/>
            <a:tailEnd/>
          </a:ln>
          <a:effectLst/>
        </p:spPr>
        <p:txBody>
          <a:bodyPr wrap="none">
            <a:spAutoFit/>
          </a:bodyPr>
          <a:lstStyle/>
          <a:p>
            <a:pPr algn="l"/>
            <a:r>
              <a:rPr lang="en-US" sz="1400" b="1"/>
              <a:t>Verification / I&amp;T Trades</a:t>
            </a:r>
          </a:p>
          <a:p>
            <a:pPr algn="l">
              <a:buFontTx/>
              <a:buChar char="•"/>
            </a:pPr>
            <a:r>
              <a:rPr lang="en-US" sz="1200"/>
              <a:t>  Plum Brook vs JSC Trade</a:t>
            </a:r>
          </a:p>
          <a:p>
            <a:pPr algn="l">
              <a:buFontTx/>
              <a:buChar char="•"/>
            </a:pPr>
            <a:r>
              <a:rPr lang="en-US" sz="1200"/>
              <a:t>  OTE / ISIM Metrology Trade</a:t>
            </a:r>
          </a:p>
          <a:p>
            <a:pPr algn="l">
              <a:buFontTx/>
              <a:buChar char="•"/>
            </a:pPr>
            <a:r>
              <a:rPr lang="en-US" sz="1200"/>
              <a:t>  OSIM Trade</a:t>
            </a:r>
          </a:p>
          <a:p>
            <a:pPr algn="l">
              <a:buFontTx/>
              <a:buChar char="•"/>
            </a:pPr>
            <a:r>
              <a:rPr lang="en-US" sz="1200"/>
              <a:t>  Observatory Transportation Trade</a:t>
            </a:r>
          </a:p>
          <a:p>
            <a:pPr algn="l">
              <a:buFontTx/>
              <a:buChar char="•"/>
            </a:pPr>
            <a:r>
              <a:rPr lang="en-US" sz="1200"/>
              <a:t>  OTE / ISIM Test Trades</a:t>
            </a:r>
          </a:p>
          <a:p>
            <a:pPr algn="l">
              <a:buFontTx/>
              <a:buChar char="•"/>
            </a:pPr>
            <a:r>
              <a:rPr lang="en-US" sz="1200"/>
              <a:t>  Electrical End-to-End Testing Trade</a:t>
            </a:r>
          </a:p>
          <a:p>
            <a:pPr algn="l">
              <a:buFontTx/>
              <a:buChar char="•"/>
            </a:pPr>
            <a:r>
              <a:rPr lang="en-US" sz="1200"/>
              <a:t>  Contamination Control Trades</a:t>
            </a:r>
          </a:p>
        </p:txBody>
      </p:sp>
      <p:sp>
        <p:nvSpPr>
          <p:cNvPr id="1184775" name="Text Box 7" descr="JWST Color Square"/>
          <p:cNvSpPr txBox="1">
            <a:spLocks noChangeArrowheads="1"/>
          </p:cNvSpPr>
          <p:nvPr/>
        </p:nvSpPr>
        <p:spPr bwMode="auto">
          <a:xfrm>
            <a:off x="220663" y="2522538"/>
            <a:ext cx="2219325" cy="862012"/>
          </a:xfrm>
          <a:prstGeom prst="rect">
            <a:avLst/>
          </a:prstGeom>
          <a:noFill/>
          <a:ln w="9525">
            <a:solidFill>
              <a:schemeClr val="tx1"/>
            </a:solidFill>
            <a:miter lim="800000"/>
            <a:headEnd/>
            <a:tailEnd/>
          </a:ln>
          <a:effectLst/>
        </p:spPr>
        <p:txBody>
          <a:bodyPr wrap="none">
            <a:spAutoFit/>
          </a:bodyPr>
          <a:lstStyle/>
          <a:p>
            <a:pPr algn="l"/>
            <a:r>
              <a:rPr lang="en-US" sz="1400" b="1"/>
              <a:t>Ground Segment Trades</a:t>
            </a:r>
          </a:p>
          <a:p>
            <a:pPr algn="l">
              <a:buFontTx/>
              <a:buChar char="•"/>
            </a:pPr>
            <a:r>
              <a:rPr lang="en-US" sz="1200"/>
              <a:t>  Design Reference Mission Studies</a:t>
            </a:r>
          </a:p>
          <a:p>
            <a:pPr algn="l">
              <a:buFontTx/>
              <a:buChar char="•"/>
            </a:pPr>
            <a:r>
              <a:rPr lang="en-US" sz="1200"/>
              <a:t>  Scheduling Flexibility Studies</a:t>
            </a:r>
          </a:p>
          <a:p>
            <a:pPr algn="l">
              <a:buFontTx/>
              <a:buChar char="•"/>
            </a:pPr>
            <a:r>
              <a:rPr lang="en-US" sz="1200"/>
              <a:t>  Science Operations Studies</a:t>
            </a:r>
          </a:p>
        </p:txBody>
      </p:sp>
      <p:sp>
        <p:nvSpPr>
          <p:cNvPr id="1184776" name="Text Box 8" descr="JWST Color Square"/>
          <p:cNvSpPr txBox="1">
            <a:spLocks noChangeArrowheads="1"/>
          </p:cNvSpPr>
          <p:nvPr/>
        </p:nvSpPr>
        <p:spPr bwMode="auto">
          <a:xfrm>
            <a:off x="295275" y="5092700"/>
            <a:ext cx="2111375" cy="1227138"/>
          </a:xfrm>
          <a:prstGeom prst="rect">
            <a:avLst/>
          </a:prstGeom>
          <a:noFill/>
          <a:ln w="9525">
            <a:solidFill>
              <a:schemeClr val="tx1"/>
            </a:solidFill>
            <a:miter lim="800000"/>
            <a:headEnd/>
            <a:tailEnd/>
          </a:ln>
          <a:effectLst/>
        </p:spPr>
        <p:txBody>
          <a:bodyPr wrap="none">
            <a:spAutoFit/>
          </a:bodyPr>
          <a:lstStyle/>
          <a:p>
            <a:pPr algn="l"/>
            <a:r>
              <a:rPr lang="en-US" sz="1400" b="1"/>
              <a:t>ISIM Element Trade Studies</a:t>
            </a:r>
          </a:p>
          <a:p>
            <a:pPr algn="l">
              <a:buFontTx/>
              <a:buChar char="•"/>
            </a:pPr>
            <a:r>
              <a:rPr lang="en-US" sz="1200"/>
              <a:t>  NIR FPE ASIC Trade</a:t>
            </a:r>
          </a:p>
          <a:p>
            <a:pPr algn="l">
              <a:buFontTx/>
              <a:buChar char="•"/>
            </a:pPr>
            <a:r>
              <a:rPr lang="en-US" sz="1200"/>
              <a:t>  NIRCam 3-DOF POM Trade</a:t>
            </a:r>
          </a:p>
          <a:p>
            <a:pPr algn="l">
              <a:buFontTx/>
              <a:buChar char="•"/>
            </a:pPr>
            <a:r>
              <a:rPr lang="en-US" sz="1200"/>
              <a:t>  ISIM Contamination Prevention</a:t>
            </a:r>
          </a:p>
          <a:p>
            <a:pPr algn="l">
              <a:buFontTx/>
              <a:buChar char="•"/>
            </a:pPr>
            <a:r>
              <a:rPr lang="en-US" sz="1200"/>
              <a:t>  Elimination of FGS C&amp;DH Trade</a:t>
            </a:r>
          </a:p>
          <a:p>
            <a:pPr algn="l">
              <a:buFontTx/>
              <a:buChar char="•"/>
            </a:pPr>
            <a:r>
              <a:rPr lang="en-US" sz="1200"/>
              <a:t>  IRSU Trade</a:t>
            </a:r>
          </a:p>
        </p:txBody>
      </p:sp>
      <p:sp>
        <p:nvSpPr>
          <p:cNvPr id="1184777" name="Text Box 9" descr="JWST Color Square"/>
          <p:cNvSpPr txBox="1">
            <a:spLocks noChangeArrowheads="1"/>
          </p:cNvSpPr>
          <p:nvPr/>
        </p:nvSpPr>
        <p:spPr bwMode="auto">
          <a:xfrm>
            <a:off x="2962275" y="5092700"/>
            <a:ext cx="2308225" cy="862013"/>
          </a:xfrm>
          <a:prstGeom prst="rect">
            <a:avLst/>
          </a:prstGeom>
          <a:noFill/>
          <a:ln w="9525">
            <a:solidFill>
              <a:schemeClr val="tx1"/>
            </a:solidFill>
            <a:miter lim="800000"/>
            <a:headEnd/>
            <a:tailEnd/>
          </a:ln>
          <a:effectLst/>
        </p:spPr>
        <p:txBody>
          <a:bodyPr wrap="none">
            <a:spAutoFit/>
          </a:bodyPr>
          <a:lstStyle/>
          <a:p>
            <a:pPr algn="l"/>
            <a:r>
              <a:rPr lang="en-US" sz="1400" b="1"/>
              <a:t>OTE Trade Studies</a:t>
            </a:r>
          </a:p>
          <a:p>
            <a:pPr algn="l">
              <a:buFontTx/>
              <a:buChar char="•"/>
            </a:pPr>
            <a:r>
              <a:rPr lang="en-US" sz="1200"/>
              <a:t>  WFSC Trades</a:t>
            </a:r>
          </a:p>
          <a:p>
            <a:pPr algn="l">
              <a:buFontTx/>
              <a:buChar char="•"/>
            </a:pPr>
            <a:r>
              <a:rPr lang="en-US" sz="1200"/>
              <a:t>  PMSA to Backplane Interface Trade</a:t>
            </a:r>
          </a:p>
          <a:p>
            <a:pPr algn="l">
              <a:buFontTx/>
              <a:buChar char="•"/>
            </a:pPr>
            <a:r>
              <a:rPr lang="en-US" sz="1200"/>
              <a:t>  PMSA Be Delta Frame Trade</a:t>
            </a:r>
          </a:p>
        </p:txBody>
      </p:sp>
      <p:sp>
        <p:nvSpPr>
          <p:cNvPr id="1184778" name="Text Box 10" descr="JWST Color Square"/>
          <p:cNvSpPr txBox="1">
            <a:spLocks noChangeArrowheads="1"/>
          </p:cNvSpPr>
          <p:nvPr/>
        </p:nvSpPr>
        <p:spPr bwMode="auto">
          <a:xfrm>
            <a:off x="5781675" y="5092700"/>
            <a:ext cx="2443163" cy="1044575"/>
          </a:xfrm>
          <a:prstGeom prst="rect">
            <a:avLst/>
          </a:prstGeom>
          <a:noFill/>
          <a:ln w="9525">
            <a:solidFill>
              <a:schemeClr val="tx1"/>
            </a:solidFill>
            <a:miter lim="800000"/>
            <a:headEnd/>
            <a:tailEnd/>
          </a:ln>
          <a:effectLst/>
        </p:spPr>
        <p:txBody>
          <a:bodyPr wrap="none">
            <a:spAutoFit/>
          </a:bodyPr>
          <a:lstStyle/>
          <a:p>
            <a:pPr algn="l"/>
            <a:r>
              <a:rPr lang="en-US" sz="1400" b="1"/>
              <a:t>SCE Trade Studies</a:t>
            </a:r>
          </a:p>
          <a:p>
            <a:pPr algn="l">
              <a:buFontTx/>
              <a:buChar char="•"/>
            </a:pPr>
            <a:r>
              <a:rPr lang="en-US" sz="1200"/>
              <a:t>  Monopropellant vs Bi-Propellant Trade</a:t>
            </a:r>
          </a:p>
          <a:p>
            <a:pPr algn="l">
              <a:buFontTx/>
              <a:buChar char="•"/>
            </a:pPr>
            <a:r>
              <a:rPr lang="en-US" sz="1200"/>
              <a:t>  Spacecraft Structure Trade</a:t>
            </a:r>
          </a:p>
          <a:p>
            <a:pPr algn="l">
              <a:buFontTx/>
              <a:buChar char="•"/>
            </a:pPr>
            <a:r>
              <a:rPr lang="en-US" sz="1200"/>
              <a:t>  Solar Array Drive Trade</a:t>
            </a:r>
          </a:p>
          <a:p>
            <a:pPr algn="l">
              <a:buFontTx/>
              <a:buChar char="•"/>
            </a:pPr>
            <a:r>
              <a:rPr lang="en-US" sz="1200"/>
              <a:t>  Lithium Ion Battery Trade</a:t>
            </a:r>
          </a:p>
        </p:txBody>
      </p:sp>
      <p:sp>
        <p:nvSpPr>
          <p:cNvPr id="1184779" name="Oval 11"/>
          <p:cNvSpPr>
            <a:spLocks noChangeAspect="1" noChangeArrowheads="1"/>
          </p:cNvSpPr>
          <p:nvPr/>
        </p:nvSpPr>
        <p:spPr bwMode="auto">
          <a:xfrm>
            <a:off x="4086225" y="4946650"/>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84780" name="Oval 12"/>
          <p:cNvSpPr>
            <a:spLocks noChangeAspect="1" noChangeArrowheads="1"/>
          </p:cNvSpPr>
          <p:nvPr/>
        </p:nvSpPr>
        <p:spPr bwMode="auto">
          <a:xfrm>
            <a:off x="4086225" y="2311400"/>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1184782" name="AutoShape 14"/>
          <p:cNvCxnSpPr>
            <a:cxnSpLocks noChangeShapeType="1"/>
            <a:stCxn id="1184772" idx="2"/>
            <a:endCxn id="1184780" idx="0"/>
          </p:cNvCxnSpPr>
          <p:nvPr/>
        </p:nvCxnSpPr>
        <p:spPr bwMode="auto">
          <a:xfrm rot="5400000">
            <a:off x="4079081" y="2272507"/>
            <a:ext cx="77787" cy="0"/>
          </a:xfrm>
          <a:prstGeom prst="straightConnector1">
            <a:avLst/>
          </a:prstGeom>
          <a:noFill/>
          <a:ln w="9525">
            <a:solidFill>
              <a:schemeClr val="tx1"/>
            </a:solidFill>
            <a:round/>
            <a:headEnd/>
            <a:tailEnd/>
          </a:ln>
          <a:effectLst/>
        </p:spPr>
      </p:cxnSp>
      <p:cxnSp>
        <p:nvCxnSpPr>
          <p:cNvPr id="1184783" name="AutoShape 15"/>
          <p:cNvCxnSpPr>
            <a:cxnSpLocks noChangeShapeType="1"/>
            <a:stCxn id="1184780" idx="4"/>
            <a:endCxn id="1184773" idx="0"/>
          </p:cNvCxnSpPr>
          <p:nvPr/>
        </p:nvCxnSpPr>
        <p:spPr bwMode="auto">
          <a:xfrm rot="5400000">
            <a:off x="4044156" y="2448719"/>
            <a:ext cx="147638" cy="0"/>
          </a:xfrm>
          <a:prstGeom prst="straightConnector1">
            <a:avLst/>
          </a:prstGeom>
          <a:noFill/>
          <a:ln w="9525">
            <a:solidFill>
              <a:schemeClr val="tx1"/>
            </a:solidFill>
            <a:round/>
            <a:headEnd/>
            <a:tailEnd/>
          </a:ln>
          <a:effectLst/>
        </p:spPr>
      </p:cxnSp>
      <p:cxnSp>
        <p:nvCxnSpPr>
          <p:cNvPr id="1184784" name="AutoShape 16"/>
          <p:cNvCxnSpPr>
            <a:cxnSpLocks noChangeShapeType="1"/>
            <a:stCxn id="1184780" idx="6"/>
            <a:endCxn id="1184774" idx="0"/>
          </p:cNvCxnSpPr>
          <p:nvPr/>
        </p:nvCxnSpPr>
        <p:spPr bwMode="auto">
          <a:xfrm>
            <a:off x="4149725" y="2343150"/>
            <a:ext cx="2840038" cy="179388"/>
          </a:xfrm>
          <a:prstGeom prst="bentConnector2">
            <a:avLst/>
          </a:prstGeom>
          <a:noFill/>
          <a:ln w="9525">
            <a:solidFill>
              <a:schemeClr val="tx1"/>
            </a:solidFill>
            <a:miter lim="800000"/>
            <a:headEnd/>
            <a:tailEnd/>
          </a:ln>
          <a:effectLst/>
        </p:spPr>
      </p:cxnSp>
      <p:cxnSp>
        <p:nvCxnSpPr>
          <p:cNvPr id="1184785" name="AutoShape 17"/>
          <p:cNvCxnSpPr>
            <a:cxnSpLocks noChangeShapeType="1"/>
            <a:stCxn id="1184780" idx="2"/>
            <a:endCxn id="1184775" idx="0"/>
          </p:cNvCxnSpPr>
          <p:nvPr/>
        </p:nvCxnSpPr>
        <p:spPr bwMode="auto">
          <a:xfrm rot="10800000" flipV="1">
            <a:off x="1330325" y="2343150"/>
            <a:ext cx="2755900" cy="179388"/>
          </a:xfrm>
          <a:prstGeom prst="bentConnector2">
            <a:avLst/>
          </a:prstGeom>
          <a:noFill/>
          <a:ln w="9525">
            <a:solidFill>
              <a:schemeClr val="tx1"/>
            </a:solidFill>
            <a:miter lim="800000"/>
            <a:headEnd/>
            <a:tailEnd/>
          </a:ln>
          <a:effectLst/>
        </p:spPr>
      </p:cxnSp>
      <p:cxnSp>
        <p:nvCxnSpPr>
          <p:cNvPr id="1184786" name="AutoShape 18"/>
          <p:cNvCxnSpPr>
            <a:cxnSpLocks noChangeShapeType="1"/>
            <a:stCxn id="1184779" idx="2"/>
            <a:endCxn id="1184776" idx="0"/>
          </p:cNvCxnSpPr>
          <p:nvPr/>
        </p:nvCxnSpPr>
        <p:spPr bwMode="auto">
          <a:xfrm rot="10800000" flipV="1">
            <a:off x="1350963" y="4978400"/>
            <a:ext cx="2735262" cy="114300"/>
          </a:xfrm>
          <a:prstGeom prst="bentConnector2">
            <a:avLst/>
          </a:prstGeom>
          <a:noFill/>
          <a:ln w="9525">
            <a:solidFill>
              <a:schemeClr val="tx1"/>
            </a:solidFill>
            <a:miter lim="800000"/>
            <a:headEnd/>
            <a:tailEnd/>
          </a:ln>
          <a:effectLst/>
        </p:spPr>
      </p:cxnSp>
      <p:cxnSp>
        <p:nvCxnSpPr>
          <p:cNvPr id="1184787" name="AutoShape 19"/>
          <p:cNvCxnSpPr>
            <a:cxnSpLocks noChangeShapeType="1"/>
            <a:stCxn id="1184778" idx="0"/>
            <a:endCxn id="1184779" idx="6"/>
          </p:cNvCxnSpPr>
          <p:nvPr/>
        </p:nvCxnSpPr>
        <p:spPr bwMode="auto">
          <a:xfrm rot="5400000" flipH="1">
            <a:off x="5519738" y="3608387"/>
            <a:ext cx="114300" cy="2854325"/>
          </a:xfrm>
          <a:prstGeom prst="bentConnector2">
            <a:avLst/>
          </a:prstGeom>
          <a:noFill/>
          <a:ln w="9525">
            <a:solidFill>
              <a:schemeClr val="tx1"/>
            </a:solidFill>
            <a:miter lim="800000"/>
            <a:headEnd/>
            <a:tailEnd/>
          </a:ln>
          <a:effectLst/>
        </p:spPr>
      </p:cxnSp>
      <p:cxnSp>
        <p:nvCxnSpPr>
          <p:cNvPr id="1184788" name="AutoShape 20"/>
          <p:cNvCxnSpPr>
            <a:cxnSpLocks noChangeShapeType="1"/>
            <a:stCxn id="1184779" idx="4"/>
            <a:endCxn id="1184777" idx="0"/>
          </p:cNvCxnSpPr>
          <p:nvPr/>
        </p:nvCxnSpPr>
        <p:spPr bwMode="auto">
          <a:xfrm rot="5400000">
            <a:off x="4075907" y="5050631"/>
            <a:ext cx="82550" cy="1587"/>
          </a:xfrm>
          <a:prstGeom prst="bentConnector3">
            <a:avLst>
              <a:gd name="adj1" fmla="val 50000"/>
            </a:avLst>
          </a:prstGeom>
          <a:noFill/>
          <a:ln w="9525">
            <a:solidFill>
              <a:schemeClr val="tx1"/>
            </a:solidFill>
            <a:miter lim="800000"/>
            <a:headEnd/>
            <a:tailEnd/>
          </a:ln>
          <a:effectLst/>
        </p:spPr>
      </p:cxnSp>
      <p:cxnSp>
        <p:nvCxnSpPr>
          <p:cNvPr id="1184789" name="AutoShape 21"/>
          <p:cNvCxnSpPr>
            <a:cxnSpLocks noChangeShapeType="1"/>
            <a:stCxn id="1184773" idx="2"/>
            <a:endCxn id="1184779" idx="0"/>
          </p:cNvCxnSpPr>
          <p:nvPr/>
        </p:nvCxnSpPr>
        <p:spPr bwMode="auto">
          <a:xfrm rot="5400000">
            <a:off x="4067175" y="4895850"/>
            <a:ext cx="101600" cy="0"/>
          </a:xfrm>
          <a:prstGeom prst="straightConnector1">
            <a:avLst/>
          </a:prstGeom>
          <a:noFill/>
          <a:ln w="9525">
            <a:solidFill>
              <a:schemeClr val="tx1"/>
            </a:solidFill>
            <a:round/>
            <a:headEnd/>
            <a:tailEnd/>
          </a:ln>
          <a:effectLst/>
        </p:spPr>
      </p:cxn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Coordination of the System Trade Space</a:t>
            </a:r>
            <a:endParaRPr lang="en-US" dirty="0"/>
          </a:p>
        </p:txBody>
      </p:sp>
      <p:cxnSp>
        <p:nvCxnSpPr>
          <p:cNvPr id="3" name="AutoShape 4"/>
          <p:cNvCxnSpPr>
            <a:cxnSpLocks noChangeShapeType="1"/>
            <a:stCxn id="34" idx="6"/>
            <a:endCxn id="44" idx="2"/>
          </p:cNvCxnSpPr>
          <p:nvPr/>
        </p:nvCxnSpPr>
        <p:spPr bwMode="auto">
          <a:xfrm flipV="1">
            <a:off x="2176832" y="2233550"/>
            <a:ext cx="23343" cy="2165"/>
          </a:xfrm>
          <a:prstGeom prst="straightConnector1">
            <a:avLst/>
          </a:prstGeom>
          <a:noFill/>
          <a:ln w="9525">
            <a:solidFill>
              <a:schemeClr val="tx1"/>
            </a:solidFill>
            <a:round/>
            <a:headEnd/>
            <a:tailEnd/>
          </a:ln>
          <a:effectLst/>
        </p:spPr>
      </p:cxnSp>
      <p:cxnSp>
        <p:nvCxnSpPr>
          <p:cNvPr id="4" name="AutoShape 5"/>
          <p:cNvCxnSpPr>
            <a:cxnSpLocks noChangeShapeType="1"/>
            <a:stCxn id="19" idx="6"/>
            <a:endCxn id="33" idx="2"/>
          </p:cNvCxnSpPr>
          <p:nvPr/>
        </p:nvCxnSpPr>
        <p:spPr bwMode="auto">
          <a:xfrm>
            <a:off x="1066619" y="2229219"/>
            <a:ext cx="21476" cy="1083"/>
          </a:xfrm>
          <a:prstGeom prst="straightConnector1">
            <a:avLst/>
          </a:prstGeom>
          <a:noFill/>
          <a:ln w="9525">
            <a:solidFill>
              <a:schemeClr val="tx1"/>
            </a:solidFill>
            <a:round/>
            <a:headEnd/>
            <a:tailEnd/>
          </a:ln>
          <a:effectLst/>
        </p:spPr>
      </p:cxnSp>
      <p:cxnSp>
        <p:nvCxnSpPr>
          <p:cNvPr id="5" name="AutoShape 6"/>
          <p:cNvCxnSpPr>
            <a:cxnSpLocks noChangeShapeType="1"/>
            <a:stCxn id="49" idx="6"/>
            <a:endCxn id="92" idx="2"/>
          </p:cNvCxnSpPr>
          <p:nvPr/>
        </p:nvCxnSpPr>
        <p:spPr bwMode="auto">
          <a:xfrm>
            <a:off x="3249695" y="2233550"/>
            <a:ext cx="82169" cy="0"/>
          </a:xfrm>
          <a:prstGeom prst="straightConnector1">
            <a:avLst/>
          </a:prstGeom>
          <a:noFill/>
          <a:ln w="9525">
            <a:solidFill>
              <a:schemeClr val="tx1"/>
            </a:solidFill>
            <a:round/>
            <a:headEnd/>
            <a:tailEnd/>
          </a:ln>
          <a:effectLst/>
        </p:spPr>
      </p:cxnSp>
      <p:cxnSp>
        <p:nvCxnSpPr>
          <p:cNvPr id="6" name="AutoShape 7"/>
          <p:cNvCxnSpPr>
            <a:cxnSpLocks noChangeShapeType="1"/>
            <a:stCxn id="93" idx="6"/>
            <a:endCxn id="103" idx="2"/>
          </p:cNvCxnSpPr>
          <p:nvPr/>
        </p:nvCxnSpPr>
        <p:spPr bwMode="auto">
          <a:xfrm>
            <a:off x="5234818" y="2231385"/>
            <a:ext cx="70030" cy="1083"/>
          </a:xfrm>
          <a:prstGeom prst="straightConnector1">
            <a:avLst/>
          </a:prstGeom>
          <a:noFill/>
          <a:ln w="9525">
            <a:solidFill>
              <a:schemeClr val="tx1"/>
            </a:solidFill>
            <a:round/>
            <a:headEnd/>
            <a:tailEnd/>
          </a:ln>
          <a:effectLst/>
        </p:spPr>
      </p:cxnSp>
      <p:sp>
        <p:nvSpPr>
          <p:cNvPr id="7" name="Oval 8"/>
          <p:cNvSpPr>
            <a:spLocks noChangeAspect="1" noChangeArrowheads="1"/>
          </p:cNvSpPr>
          <p:nvPr/>
        </p:nvSpPr>
        <p:spPr bwMode="auto">
          <a:xfrm>
            <a:off x="8900667" y="2209732"/>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 name="Oval 9"/>
          <p:cNvSpPr>
            <a:spLocks noChangeAspect="1" noChangeArrowheads="1"/>
          </p:cNvSpPr>
          <p:nvPr/>
        </p:nvSpPr>
        <p:spPr bwMode="auto">
          <a:xfrm>
            <a:off x="8897866" y="3552164"/>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9" name="AutoShape 10"/>
          <p:cNvCxnSpPr>
            <a:cxnSpLocks noChangeShapeType="1"/>
            <a:stCxn id="7" idx="4"/>
            <a:endCxn id="8" idx="0"/>
          </p:cNvCxnSpPr>
          <p:nvPr/>
        </p:nvCxnSpPr>
        <p:spPr bwMode="auto">
          <a:xfrm flipH="1">
            <a:off x="8916541" y="2253037"/>
            <a:ext cx="2801" cy="1299127"/>
          </a:xfrm>
          <a:prstGeom prst="straightConnector1">
            <a:avLst/>
          </a:prstGeom>
          <a:noFill/>
          <a:ln w="9525">
            <a:solidFill>
              <a:schemeClr val="tx1"/>
            </a:solidFill>
            <a:round/>
            <a:headEnd/>
            <a:tailEnd/>
          </a:ln>
          <a:effectLst/>
        </p:spPr>
      </p:cxnSp>
      <p:cxnSp>
        <p:nvCxnSpPr>
          <p:cNvPr id="10" name="AutoShape 11"/>
          <p:cNvCxnSpPr>
            <a:cxnSpLocks noChangeShapeType="1"/>
            <a:stCxn id="8" idx="2"/>
            <a:endCxn id="11" idx="6"/>
          </p:cNvCxnSpPr>
          <p:nvPr/>
        </p:nvCxnSpPr>
        <p:spPr bwMode="auto">
          <a:xfrm flipH="1">
            <a:off x="184238" y="3573816"/>
            <a:ext cx="8713628" cy="0"/>
          </a:xfrm>
          <a:prstGeom prst="straightConnector1">
            <a:avLst/>
          </a:prstGeom>
          <a:noFill/>
          <a:ln w="9525">
            <a:solidFill>
              <a:schemeClr val="tx1"/>
            </a:solidFill>
            <a:round/>
            <a:headEnd/>
            <a:tailEnd/>
          </a:ln>
          <a:effectLst/>
        </p:spPr>
      </p:cxnSp>
      <p:sp>
        <p:nvSpPr>
          <p:cNvPr id="11" name="Oval 12"/>
          <p:cNvSpPr>
            <a:spLocks noChangeAspect="1" noChangeArrowheads="1"/>
          </p:cNvSpPr>
          <p:nvPr/>
        </p:nvSpPr>
        <p:spPr bwMode="auto">
          <a:xfrm>
            <a:off x="146889" y="3552164"/>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2" name="Oval 13"/>
          <p:cNvSpPr>
            <a:spLocks noChangeAspect="1" noChangeArrowheads="1"/>
          </p:cNvSpPr>
          <p:nvPr/>
        </p:nvSpPr>
        <p:spPr bwMode="auto">
          <a:xfrm>
            <a:off x="149690" y="5286499"/>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13" name="AutoShape 14"/>
          <p:cNvCxnSpPr>
            <a:cxnSpLocks noChangeShapeType="1"/>
            <a:stCxn id="11" idx="4"/>
            <a:endCxn id="12" idx="0"/>
          </p:cNvCxnSpPr>
          <p:nvPr/>
        </p:nvCxnSpPr>
        <p:spPr bwMode="auto">
          <a:xfrm>
            <a:off x="165564" y="3595468"/>
            <a:ext cx="2801" cy="1691031"/>
          </a:xfrm>
          <a:prstGeom prst="straightConnector1">
            <a:avLst/>
          </a:prstGeom>
          <a:noFill/>
          <a:ln w="9525">
            <a:solidFill>
              <a:schemeClr val="tx1"/>
            </a:solidFill>
            <a:round/>
            <a:headEnd/>
            <a:tailEnd/>
          </a:ln>
          <a:effectLst/>
        </p:spPr>
      </p:cxnSp>
      <p:sp>
        <p:nvSpPr>
          <p:cNvPr id="14" name="Text Box 15"/>
          <p:cNvSpPr txBox="1">
            <a:spLocks noChangeArrowheads="1"/>
          </p:cNvSpPr>
          <p:nvPr/>
        </p:nvSpPr>
        <p:spPr bwMode="auto">
          <a:xfrm>
            <a:off x="188907" y="1330656"/>
            <a:ext cx="833827" cy="342104"/>
          </a:xfrm>
          <a:prstGeom prst="rect">
            <a:avLst/>
          </a:prstGeom>
          <a:solidFill>
            <a:srgbClr val="CCFFCC"/>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Full SI Complement</a:t>
            </a:r>
          </a:p>
          <a:p>
            <a:pPr algn="ctr" defTabSz="571500"/>
            <a:r>
              <a:rPr lang="en-US" sz="600">
                <a:latin typeface="Arial Narrow" pitchFamily="34" charset="0"/>
              </a:rPr>
              <a:t>(NIRCam, NIRSpec, MIRI</a:t>
            </a:r>
          </a:p>
          <a:p>
            <a:pPr algn="ctr" defTabSz="571500"/>
            <a:r>
              <a:rPr lang="en-US" sz="600">
                <a:latin typeface="Arial Narrow" pitchFamily="34" charset="0"/>
              </a:rPr>
              <a:t>FGS with TF)</a:t>
            </a:r>
          </a:p>
        </p:txBody>
      </p:sp>
      <p:sp>
        <p:nvSpPr>
          <p:cNvPr id="15" name="Text Box 16" descr="C:\Documents and Settings\s076309\Desktop\02.090 S&amp;E Capabilities\images + input\BusDev\ABL.jpg"/>
          <p:cNvSpPr txBox="1">
            <a:spLocks noChangeArrowheads="1"/>
          </p:cNvSpPr>
          <p:nvPr/>
        </p:nvSpPr>
        <p:spPr bwMode="auto">
          <a:xfrm>
            <a:off x="215985" y="1760451"/>
            <a:ext cx="782471" cy="251165"/>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Full SI Compliment with</a:t>
            </a:r>
          </a:p>
          <a:p>
            <a:pPr algn="ctr" defTabSz="571500"/>
            <a:r>
              <a:rPr lang="en-US" sz="600">
                <a:latin typeface="Arial Narrow" pitchFamily="34" charset="0"/>
              </a:rPr>
              <a:t>No FGS TF</a:t>
            </a:r>
          </a:p>
        </p:txBody>
      </p:sp>
      <p:sp>
        <p:nvSpPr>
          <p:cNvPr id="16" name="Text Box 17" descr="C:\Documents and Settings\s076309\Desktop\02.090 S&amp;E Capabilities\images + input\BusDev\ABL.jpg"/>
          <p:cNvSpPr txBox="1">
            <a:spLocks noChangeArrowheads="1"/>
          </p:cNvSpPr>
          <p:nvPr/>
        </p:nvSpPr>
        <p:spPr bwMode="auto">
          <a:xfrm>
            <a:off x="198244" y="2419758"/>
            <a:ext cx="787140" cy="250082"/>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Full SI Compliment with</a:t>
            </a:r>
          </a:p>
          <a:p>
            <a:pPr algn="ctr" defTabSz="571500"/>
            <a:r>
              <a:rPr lang="en-US" sz="600">
                <a:latin typeface="Arial Narrow" pitchFamily="34" charset="0"/>
              </a:rPr>
              <a:t>Reduced NIRSpec FOV</a:t>
            </a:r>
          </a:p>
        </p:txBody>
      </p:sp>
      <p:sp>
        <p:nvSpPr>
          <p:cNvPr id="17" name="Text Box 18" descr="C:\Documents and Settings\s076309\Desktop\02.090 S&amp;E Capabilities\images + input\BusDev\ABL.jpg"/>
          <p:cNvSpPr txBox="1">
            <a:spLocks noChangeArrowheads="1"/>
          </p:cNvSpPr>
          <p:nvPr/>
        </p:nvSpPr>
        <p:spPr bwMode="auto">
          <a:xfrm>
            <a:off x="198244" y="2746705"/>
            <a:ext cx="782471" cy="250082"/>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Full SI Compliment with</a:t>
            </a:r>
          </a:p>
          <a:p>
            <a:pPr algn="ctr" defTabSz="571500"/>
            <a:r>
              <a:rPr lang="en-US" sz="600">
                <a:latin typeface="Arial Narrow" pitchFamily="34" charset="0"/>
              </a:rPr>
              <a:t>Integral Field NIRSpec</a:t>
            </a:r>
          </a:p>
        </p:txBody>
      </p:sp>
      <p:sp>
        <p:nvSpPr>
          <p:cNvPr id="18" name="Oval 19"/>
          <p:cNvSpPr>
            <a:spLocks noChangeAspect="1" noChangeArrowheads="1"/>
          </p:cNvSpPr>
          <p:nvPr/>
        </p:nvSpPr>
        <p:spPr bwMode="auto">
          <a:xfrm>
            <a:off x="125413" y="2210815"/>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9" name="Oval 20"/>
          <p:cNvSpPr>
            <a:spLocks noChangeAspect="1" noChangeArrowheads="1"/>
          </p:cNvSpPr>
          <p:nvPr/>
        </p:nvSpPr>
        <p:spPr bwMode="auto">
          <a:xfrm>
            <a:off x="1029270" y="2207567"/>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20" name="AutoShape 21"/>
          <p:cNvCxnSpPr>
            <a:cxnSpLocks noChangeShapeType="1"/>
            <a:stCxn id="18" idx="0"/>
            <a:endCxn id="14" idx="1"/>
          </p:cNvCxnSpPr>
          <p:nvPr/>
        </p:nvCxnSpPr>
        <p:spPr bwMode="auto">
          <a:xfrm flipV="1">
            <a:off x="144088" y="1520112"/>
            <a:ext cx="57892" cy="690703"/>
          </a:xfrm>
          <a:prstGeom prst="straightConnector1">
            <a:avLst/>
          </a:prstGeom>
          <a:noFill/>
          <a:ln w="9525">
            <a:solidFill>
              <a:schemeClr val="tx1"/>
            </a:solidFill>
            <a:round/>
            <a:headEnd/>
            <a:tailEnd/>
          </a:ln>
          <a:effectLst/>
        </p:spPr>
      </p:cxnSp>
      <p:cxnSp>
        <p:nvCxnSpPr>
          <p:cNvPr id="21" name="AutoShape 22"/>
          <p:cNvCxnSpPr>
            <a:cxnSpLocks noChangeShapeType="1"/>
            <a:stCxn id="16" idx="1"/>
            <a:endCxn id="18" idx="4"/>
          </p:cNvCxnSpPr>
          <p:nvPr/>
        </p:nvCxnSpPr>
        <p:spPr bwMode="auto">
          <a:xfrm flipH="1" flipV="1">
            <a:off x="144088" y="2254119"/>
            <a:ext cx="68163" cy="303130"/>
          </a:xfrm>
          <a:prstGeom prst="straightConnector1">
            <a:avLst/>
          </a:prstGeom>
          <a:noFill/>
          <a:ln w="9525">
            <a:solidFill>
              <a:schemeClr val="tx1"/>
            </a:solidFill>
            <a:round/>
            <a:headEnd/>
            <a:tailEnd/>
          </a:ln>
          <a:effectLst/>
        </p:spPr>
      </p:cxnSp>
      <p:cxnSp>
        <p:nvCxnSpPr>
          <p:cNvPr id="22" name="AutoShape 23"/>
          <p:cNvCxnSpPr>
            <a:cxnSpLocks noChangeShapeType="1"/>
            <a:stCxn id="17" idx="1"/>
            <a:endCxn id="18" idx="4"/>
          </p:cNvCxnSpPr>
          <p:nvPr/>
        </p:nvCxnSpPr>
        <p:spPr bwMode="auto">
          <a:xfrm flipH="1" flipV="1">
            <a:off x="144088" y="2254119"/>
            <a:ext cx="67229" cy="630077"/>
          </a:xfrm>
          <a:prstGeom prst="straightConnector1">
            <a:avLst/>
          </a:prstGeom>
          <a:noFill/>
          <a:ln w="9525">
            <a:solidFill>
              <a:schemeClr val="tx1"/>
            </a:solidFill>
            <a:round/>
            <a:headEnd/>
            <a:tailEnd/>
          </a:ln>
          <a:effectLst/>
        </p:spPr>
      </p:cxnSp>
      <p:cxnSp>
        <p:nvCxnSpPr>
          <p:cNvPr id="23" name="AutoShape 24"/>
          <p:cNvCxnSpPr>
            <a:cxnSpLocks noChangeShapeType="1"/>
            <a:stCxn id="17" idx="3"/>
            <a:endCxn id="19" idx="4"/>
          </p:cNvCxnSpPr>
          <p:nvPr/>
        </p:nvCxnSpPr>
        <p:spPr bwMode="auto">
          <a:xfrm flipV="1">
            <a:off x="966709" y="2250871"/>
            <a:ext cx="81235" cy="633325"/>
          </a:xfrm>
          <a:prstGeom prst="straightConnector1">
            <a:avLst/>
          </a:prstGeom>
          <a:noFill/>
          <a:ln w="9525">
            <a:solidFill>
              <a:schemeClr val="tx1"/>
            </a:solidFill>
            <a:round/>
            <a:headEnd/>
            <a:tailEnd/>
          </a:ln>
          <a:effectLst/>
        </p:spPr>
      </p:cxnSp>
      <p:cxnSp>
        <p:nvCxnSpPr>
          <p:cNvPr id="24" name="AutoShape 25"/>
          <p:cNvCxnSpPr>
            <a:cxnSpLocks noChangeShapeType="1"/>
            <a:stCxn id="16" idx="3"/>
            <a:endCxn id="19" idx="4"/>
          </p:cNvCxnSpPr>
          <p:nvPr/>
        </p:nvCxnSpPr>
        <p:spPr bwMode="auto">
          <a:xfrm flipV="1">
            <a:off x="972312" y="2250871"/>
            <a:ext cx="75633" cy="306378"/>
          </a:xfrm>
          <a:prstGeom prst="straightConnector1">
            <a:avLst/>
          </a:prstGeom>
          <a:noFill/>
          <a:ln w="9525">
            <a:solidFill>
              <a:schemeClr val="tx1"/>
            </a:solidFill>
            <a:round/>
            <a:headEnd/>
            <a:tailEnd/>
          </a:ln>
          <a:effectLst/>
        </p:spPr>
      </p:cxnSp>
      <p:cxnSp>
        <p:nvCxnSpPr>
          <p:cNvPr id="25" name="AutoShape 26"/>
          <p:cNvCxnSpPr>
            <a:cxnSpLocks noChangeShapeType="1"/>
            <a:stCxn id="19" idx="0"/>
            <a:endCxn id="15" idx="3"/>
          </p:cNvCxnSpPr>
          <p:nvPr/>
        </p:nvCxnSpPr>
        <p:spPr bwMode="auto">
          <a:xfrm flipH="1" flipV="1">
            <a:off x="983517" y="1899024"/>
            <a:ext cx="64428" cy="308543"/>
          </a:xfrm>
          <a:prstGeom prst="straightConnector1">
            <a:avLst/>
          </a:prstGeom>
          <a:noFill/>
          <a:ln w="9525">
            <a:solidFill>
              <a:schemeClr val="tx1"/>
            </a:solidFill>
            <a:round/>
            <a:headEnd/>
            <a:tailEnd/>
          </a:ln>
          <a:effectLst/>
        </p:spPr>
      </p:cxnSp>
      <p:cxnSp>
        <p:nvCxnSpPr>
          <p:cNvPr id="26" name="AutoShape 27"/>
          <p:cNvCxnSpPr>
            <a:cxnSpLocks noChangeShapeType="1"/>
            <a:stCxn id="19" idx="0"/>
            <a:endCxn id="14" idx="3"/>
          </p:cNvCxnSpPr>
          <p:nvPr/>
        </p:nvCxnSpPr>
        <p:spPr bwMode="auto">
          <a:xfrm flipH="1" flipV="1">
            <a:off x="1009661" y="1520112"/>
            <a:ext cx="38283" cy="687455"/>
          </a:xfrm>
          <a:prstGeom prst="straightConnector1">
            <a:avLst/>
          </a:prstGeom>
          <a:noFill/>
          <a:ln w="9525">
            <a:solidFill>
              <a:schemeClr val="tx1"/>
            </a:solidFill>
            <a:round/>
            <a:headEnd/>
            <a:tailEnd/>
          </a:ln>
          <a:effectLst/>
        </p:spPr>
      </p:cxnSp>
      <p:cxnSp>
        <p:nvCxnSpPr>
          <p:cNvPr id="27" name="AutoShape 28"/>
          <p:cNvCxnSpPr>
            <a:cxnSpLocks noChangeShapeType="1"/>
            <a:stCxn id="18" idx="0"/>
            <a:endCxn id="15" idx="1"/>
          </p:cNvCxnSpPr>
          <p:nvPr/>
        </p:nvCxnSpPr>
        <p:spPr bwMode="auto">
          <a:xfrm flipV="1">
            <a:off x="144088" y="1899024"/>
            <a:ext cx="84036" cy="311791"/>
          </a:xfrm>
          <a:prstGeom prst="straightConnector1">
            <a:avLst/>
          </a:prstGeom>
          <a:noFill/>
          <a:ln w="9525">
            <a:solidFill>
              <a:schemeClr val="tx1"/>
            </a:solidFill>
            <a:round/>
            <a:headEnd/>
            <a:tailEnd/>
          </a:ln>
          <a:effectLst/>
        </p:spPr>
      </p:cxnSp>
      <p:sp>
        <p:nvSpPr>
          <p:cNvPr id="28" name="Text Box 29" descr="C:\Documents and Settings\s076309\Desktop\02.090 S&amp;E Capabilities\images + input\BusDev\ABL.jpg"/>
          <p:cNvSpPr txBox="1">
            <a:spLocks noChangeArrowheads="1"/>
          </p:cNvSpPr>
          <p:nvPr/>
        </p:nvSpPr>
        <p:spPr bwMode="auto">
          <a:xfrm>
            <a:off x="376588" y="1075161"/>
            <a:ext cx="531296" cy="178630"/>
          </a:xfrm>
          <a:prstGeom prst="rect">
            <a:avLst/>
          </a:prstGeom>
          <a:noFill/>
          <a:ln w="9525">
            <a:noFill/>
            <a:miter lim="800000"/>
            <a:headEnd/>
            <a:tailEnd/>
          </a:ln>
          <a:effectLst/>
        </p:spPr>
        <p:txBody>
          <a:bodyPr wrap="none" lIns="57150" tIns="28575" rIns="57150" bIns="28575">
            <a:spAutoFit/>
          </a:bodyPr>
          <a:lstStyle/>
          <a:p>
            <a:pPr algn="ctr" defTabSz="571500"/>
            <a:r>
              <a:rPr lang="en-US" sz="800" b="1">
                <a:latin typeface="Arial Narrow" pitchFamily="34" charset="0"/>
              </a:rPr>
              <a:t>SI Options</a:t>
            </a:r>
          </a:p>
        </p:txBody>
      </p:sp>
      <p:sp>
        <p:nvSpPr>
          <p:cNvPr id="29" name="Text Box 30"/>
          <p:cNvSpPr txBox="1">
            <a:spLocks noChangeArrowheads="1"/>
          </p:cNvSpPr>
          <p:nvPr/>
        </p:nvSpPr>
        <p:spPr bwMode="auto">
          <a:xfrm>
            <a:off x="1231891" y="1257039"/>
            <a:ext cx="806748" cy="251165"/>
          </a:xfrm>
          <a:prstGeom prst="rect">
            <a:avLst/>
          </a:prstGeom>
          <a:solidFill>
            <a:srgbClr val="CCFFCC"/>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NIRSpec, NIRCam</a:t>
            </a:r>
          </a:p>
          <a:p>
            <a:pPr algn="ctr" defTabSz="571500"/>
            <a:r>
              <a:rPr lang="en-US" sz="600">
                <a:latin typeface="Arial Narrow" pitchFamily="34" charset="0"/>
              </a:rPr>
              <a:t>and FGS InSb Detectors</a:t>
            </a:r>
          </a:p>
        </p:txBody>
      </p:sp>
      <p:sp>
        <p:nvSpPr>
          <p:cNvPr id="30" name="Text Box 31" descr="C:\Documents and Settings\s076309\Desktop\02.090 S&amp;E Capabilities\images + input\BusDev\ABL.jpg"/>
          <p:cNvSpPr txBox="1">
            <a:spLocks noChangeArrowheads="1"/>
          </p:cNvSpPr>
          <p:nvPr/>
        </p:nvSpPr>
        <p:spPr bwMode="auto">
          <a:xfrm>
            <a:off x="1247764" y="3231713"/>
            <a:ext cx="787140" cy="251165"/>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NIRCam, NIRSpec and</a:t>
            </a:r>
          </a:p>
          <a:p>
            <a:pPr algn="ctr" defTabSz="571500"/>
            <a:r>
              <a:rPr lang="en-US" sz="600">
                <a:latin typeface="Arial Narrow" pitchFamily="34" charset="0"/>
              </a:rPr>
              <a:t>FGS HgCdTe Detectors</a:t>
            </a:r>
          </a:p>
        </p:txBody>
      </p:sp>
      <p:sp>
        <p:nvSpPr>
          <p:cNvPr id="31" name="Text Box 32" descr="C:\Documents and Settings\s076309\Desktop\02.090 S&amp;E Capabilities\images + input\BusDev\ABL.jpg"/>
          <p:cNvSpPr txBox="1">
            <a:spLocks noChangeArrowheads="1"/>
          </p:cNvSpPr>
          <p:nvPr/>
        </p:nvSpPr>
        <p:spPr bwMode="auto">
          <a:xfrm>
            <a:off x="1238427" y="1580738"/>
            <a:ext cx="805814" cy="343186"/>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NIRSpec and NIRCam</a:t>
            </a:r>
          </a:p>
          <a:p>
            <a:pPr algn="ctr" defTabSz="571500"/>
            <a:r>
              <a:rPr lang="en-US" sz="600">
                <a:latin typeface="Arial Narrow" pitchFamily="34" charset="0"/>
              </a:rPr>
              <a:t>InSb Detectors and FGS</a:t>
            </a:r>
          </a:p>
          <a:p>
            <a:pPr algn="ctr" defTabSz="571500"/>
            <a:r>
              <a:rPr lang="en-US" sz="600">
                <a:latin typeface="Arial Narrow" pitchFamily="34" charset="0"/>
              </a:rPr>
              <a:t>HgCdTe Detectors</a:t>
            </a:r>
          </a:p>
        </p:txBody>
      </p:sp>
      <p:sp>
        <p:nvSpPr>
          <p:cNvPr id="32" name="Text Box 33" descr="C:\Documents and Settings\s076309\Desktop\02.090 S&amp;E Capabilities\images + input\BusDev\ABL.jpg"/>
          <p:cNvSpPr txBox="1">
            <a:spLocks noChangeArrowheads="1"/>
          </p:cNvSpPr>
          <p:nvPr/>
        </p:nvSpPr>
        <p:spPr bwMode="auto">
          <a:xfrm>
            <a:off x="1252433" y="2404601"/>
            <a:ext cx="781537" cy="343186"/>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NIRCam and NIRSpec</a:t>
            </a:r>
          </a:p>
          <a:p>
            <a:pPr algn="ctr" defTabSz="571500"/>
            <a:r>
              <a:rPr lang="en-US" sz="600">
                <a:latin typeface="Arial Narrow" pitchFamily="34" charset="0"/>
              </a:rPr>
              <a:t>HgCdTe Detectors and </a:t>
            </a:r>
          </a:p>
          <a:p>
            <a:pPr algn="ctr" defTabSz="571500"/>
            <a:r>
              <a:rPr lang="en-US" sz="600">
                <a:latin typeface="Arial Narrow" pitchFamily="34" charset="0"/>
              </a:rPr>
              <a:t>FGSInSb Detectors</a:t>
            </a:r>
          </a:p>
        </p:txBody>
      </p:sp>
      <p:sp>
        <p:nvSpPr>
          <p:cNvPr id="33" name="Oval 34"/>
          <p:cNvSpPr>
            <a:spLocks noChangeAspect="1" noChangeArrowheads="1"/>
          </p:cNvSpPr>
          <p:nvPr/>
        </p:nvSpPr>
        <p:spPr bwMode="auto">
          <a:xfrm>
            <a:off x="1088095" y="2208650"/>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34" name="Oval 35"/>
          <p:cNvSpPr>
            <a:spLocks noChangeAspect="1" noChangeArrowheads="1"/>
          </p:cNvSpPr>
          <p:nvPr/>
        </p:nvSpPr>
        <p:spPr bwMode="auto">
          <a:xfrm>
            <a:off x="2139482" y="2214063"/>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35" name="AutoShape 36"/>
          <p:cNvCxnSpPr>
            <a:cxnSpLocks noChangeShapeType="1"/>
            <a:stCxn id="33" idx="0"/>
            <a:endCxn id="29" idx="1"/>
          </p:cNvCxnSpPr>
          <p:nvPr/>
        </p:nvCxnSpPr>
        <p:spPr bwMode="auto">
          <a:xfrm flipV="1">
            <a:off x="1106770" y="1395613"/>
            <a:ext cx="140060" cy="813037"/>
          </a:xfrm>
          <a:prstGeom prst="straightConnector1">
            <a:avLst/>
          </a:prstGeom>
          <a:noFill/>
          <a:ln w="9525">
            <a:solidFill>
              <a:schemeClr val="tx1"/>
            </a:solidFill>
            <a:round/>
            <a:headEnd/>
            <a:tailEnd/>
          </a:ln>
          <a:effectLst/>
        </p:spPr>
      </p:cxnSp>
      <p:cxnSp>
        <p:nvCxnSpPr>
          <p:cNvPr id="36" name="AutoShape 37"/>
          <p:cNvCxnSpPr>
            <a:cxnSpLocks noChangeShapeType="1"/>
            <a:stCxn id="33" idx="4"/>
            <a:endCxn id="30" idx="1"/>
          </p:cNvCxnSpPr>
          <p:nvPr/>
        </p:nvCxnSpPr>
        <p:spPr bwMode="auto">
          <a:xfrm>
            <a:off x="1106770" y="2251954"/>
            <a:ext cx="154066" cy="1118332"/>
          </a:xfrm>
          <a:prstGeom prst="straightConnector1">
            <a:avLst/>
          </a:prstGeom>
          <a:noFill/>
          <a:ln w="9525">
            <a:solidFill>
              <a:schemeClr val="tx1"/>
            </a:solidFill>
            <a:round/>
            <a:headEnd/>
            <a:tailEnd/>
          </a:ln>
          <a:effectLst/>
        </p:spPr>
      </p:cxnSp>
      <p:cxnSp>
        <p:nvCxnSpPr>
          <p:cNvPr id="37" name="AutoShape 38"/>
          <p:cNvCxnSpPr>
            <a:cxnSpLocks noChangeShapeType="1"/>
            <a:stCxn id="33" idx="0"/>
            <a:endCxn id="31" idx="1"/>
          </p:cNvCxnSpPr>
          <p:nvPr/>
        </p:nvCxnSpPr>
        <p:spPr bwMode="auto">
          <a:xfrm flipV="1">
            <a:off x="1106770" y="1772359"/>
            <a:ext cx="145663" cy="436290"/>
          </a:xfrm>
          <a:prstGeom prst="straightConnector1">
            <a:avLst/>
          </a:prstGeom>
          <a:noFill/>
          <a:ln w="9525">
            <a:solidFill>
              <a:schemeClr val="tx1"/>
            </a:solidFill>
            <a:round/>
            <a:headEnd/>
            <a:tailEnd/>
          </a:ln>
          <a:effectLst/>
        </p:spPr>
      </p:cxnSp>
      <p:cxnSp>
        <p:nvCxnSpPr>
          <p:cNvPr id="38" name="AutoShape 39"/>
          <p:cNvCxnSpPr>
            <a:cxnSpLocks noChangeShapeType="1"/>
            <a:stCxn id="33" idx="4"/>
            <a:endCxn id="32" idx="1"/>
          </p:cNvCxnSpPr>
          <p:nvPr/>
        </p:nvCxnSpPr>
        <p:spPr bwMode="auto">
          <a:xfrm>
            <a:off x="1106770" y="2251954"/>
            <a:ext cx="160603" cy="343186"/>
          </a:xfrm>
          <a:prstGeom prst="straightConnector1">
            <a:avLst/>
          </a:prstGeom>
          <a:noFill/>
          <a:ln w="9525">
            <a:solidFill>
              <a:schemeClr val="tx1"/>
            </a:solidFill>
            <a:round/>
            <a:headEnd/>
            <a:tailEnd/>
          </a:ln>
          <a:effectLst/>
        </p:spPr>
      </p:cxnSp>
      <p:cxnSp>
        <p:nvCxnSpPr>
          <p:cNvPr id="39" name="AutoShape 40"/>
          <p:cNvCxnSpPr>
            <a:cxnSpLocks noChangeShapeType="1"/>
            <a:stCxn id="29" idx="3"/>
            <a:endCxn id="34" idx="0"/>
          </p:cNvCxnSpPr>
          <p:nvPr/>
        </p:nvCxnSpPr>
        <p:spPr bwMode="auto">
          <a:xfrm>
            <a:off x="2023699" y="1395613"/>
            <a:ext cx="134458" cy="818450"/>
          </a:xfrm>
          <a:prstGeom prst="straightConnector1">
            <a:avLst/>
          </a:prstGeom>
          <a:noFill/>
          <a:ln w="9525">
            <a:solidFill>
              <a:schemeClr val="tx1"/>
            </a:solidFill>
            <a:round/>
            <a:headEnd/>
            <a:tailEnd/>
          </a:ln>
          <a:effectLst/>
        </p:spPr>
      </p:cxnSp>
      <p:cxnSp>
        <p:nvCxnSpPr>
          <p:cNvPr id="40" name="AutoShape 41"/>
          <p:cNvCxnSpPr>
            <a:cxnSpLocks noChangeShapeType="1"/>
            <a:stCxn id="30" idx="3"/>
            <a:endCxn id="34" idx="4"/>
          </p:cNvCxnSpPr>
          <p:nvPr/>
        </p:nvCxnSpPr>
        <p:spPr bwMode="auto">
          <a:xfrm flipV="1">
            <a:off x="2020898" y="2257367"/>
            <a:ext cx="137259" cy="1112919"/>
          </a:xfrm>
          <a:prstGeom prst="straightConnector1">
            <a:avLst/>
          </a:prstGeom>
          <a:noFill/>
          <a:ln w="9525">
            <a:solidFill>
              <a:schemeClr val="tx1"/>
            </a:solidFill>
            <a:round/>
            <a:headEnd/>
            <a:tailEnd/>
          </a:ln>
          <a:effectLst/>
        </p:spPr>
      </p:cxnSp>
      <p:cxnSp>
        <p:nvCxnSpPr>
          <p:cNvPr id="41" name="AutoShape 42"/>
          <p:cNvCxnSpPr>
            <a:cxnSpLocks noChangeShapeType="1"/>
            <a:stCxn id="31" idx="3"/>
            <a:endCxn id="34" idx="0"/>
          </p:cNvCxnSpPr>
          <p:nvPr/>
        </p:nvCxnSpPr>
        <p:spPr bwMode="auto">
          <a:xfrm>
            <a:off x="2029301" y="1772359"/>
            <a:ext cx="128856" cy="441703"/>
          </a:xfrm>
          <a:prstGeom prst="straightConnector1">
            <a:avLst/>
          </a:prstGeom>
          <a:noFill/>
          <a:ln w="9525">
            <a:solidFill>
              <a:schemeClr val="tx1"/>
            </a:solidFill>
            <a:round/>
            <a:headEnd/>
            <a:tailEnd/>
          </a:ln>
          <a:effectLst/>
        </p:spPr>
      </p:cxnSp>
      <p:cxnSp>
        <p:nvCxnSpPr>
          <p:cNvPr id="42" name="AutoShape 43"/>
          <p:cNvCxnSpPr>
            <a:cxnSpLocks noChangeShapeType="1"/>
            <a:stCxn id="32" idx="3"/>
            <a:endCxn id="34" idx="4"/>
          </p:cNvCxnSpPr>
          <p:nvPr/>
        </p:nvCxnSpPr>
        <p:spPr bwMode="auto">
          <a:xfrm flipV="1">
            <a:off x="2019030" y="2257367"/>
            <a:ext cx="139127" cy="337773"/>
          </a:xfrm>
          <a:prstGeom prst="straightConnector1">
            <a:avLst/>
          </a:prstGeom>
          <a:noFill/>
          <a:ln w="9525">
            <a:solidFill>
              <a:schemeClr val="tx1"/>
            </a:solidFill>
            <a:round/>
            <a:headEnd/>
            <a:tailEnd/>
          </a:ln>
          <a:effectLst/>
        </p:spPr>
      </p:cxnSp>
      <p:sp>
        <p:nvSpPr>
          <p:cNvPr id="43" name="Text Box 44" descr="C:\Documents and Settings\s076309\Desktop\02.090 S&amp;E Capabilities\images + input\BusDev\ABL.jpg"/>
          <p:cNvSpPr txBox="1">
            <a:spLocks noChangeArrowheads="1"/>
          </p:cNvSpPr>
          <p:nvPr/>
        </p:nvSpPr>
        <p:spPr bwMode="auto">
          <a:xfrm>
            <a:off x="1222553" y="1003709"/>
            <a:ext cx="955212" cy="178630"/>
          </a:xfrm>
          <a:prstGeom prst="rect">
            <a:avLst/>
          </a:prstGeom>
          <a:noFill/>
          <a:ln w="9525">
            <a:noFill/>
            <a:miter lim="800000"/>
            <a:headEnd/>
            <a:tailEnd/>
          </a:ln>
          <a:effectLst/>
        </p:spPr>
        <p:txBody>
          <a:bodyPr wrap="none" lIns="57150" tIns="28575" rIns="57150" bIns="28575">
            <a:spAutoFit/>
          </a:bodyPr>
          <a:lstStyle/>
          <a:p>
            <a:pPr defTabSz="571500"/>
            <a:r>
              <a:rPr lang="en-US" sz="800" b="1">
                <a:latin typeface="Arial Narrow" pitchFamily="34" charset="0"/>
              </a:rPr>
              <a:t>NIR Detector Options</a:t>
            </a:r>
          </a:p>
        </p:txBody>
      </p:sp>
      <p:sp>
        <p:nvSpPr>
          <p:cNvPr id="44" name="Oval 45"/>
          <p:cNvSpPr>
            <a:spLocks noChangeAspect="1" noChangeArrowheads="1"/>
          </p:cNvSpPr>
          <p:nvPr/>
        </p:nvSpPr>
        <p:spPr bwMode="auto">
          <a:xfrm>
            <a:off x="2200175" y="2211898"/>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5" name="Text Box 46"/>
          <p:cNvSpPr txBox="1">
            <a:spLocks noChangeArrowheads="1"/>
          </p:cNvSpPr>
          <p:nvPr/>
        </p:nvSpPr>
        <p:spPr bwMode="auto">
          <a:xfrm>
            <a:off x="2484031" y="1836233"/>
            <a:ext cx="460332" cy="159143"/>
          </a:xfrm>
          <a:prstGeom prst="rect">
            <a:avLst/>
          </a:prstGeom>
          <a:solidFill>
            <a:srgbClr val="CCFFCC"/>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Cryo-Cooler</a:t>
            </a:r>
          </a:p>
        </p:txBody>
      </p:sp>
      <p:sp>
        <p:nvSpPr>
          <p:cNvPr id="46" name="Text Box 47"/>
          <p:cNvSpPr txBox="1">
            <a:spLocks noChangeArrowheads="1"/>
          </p:cNvSpPr>
          <p:nvPr/>
        </p:nvSpPr>
        <p:spPr bwMode="auto">
          <a:xfrm>
            <a:off x="2267404" y="2395941"/>
            <a:ext cx="356687" cy="158060"/>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Cryostat</a:t>
            </a:r>
          </a:p>
        </p:txBody>
      </p:sp>
      <p:sp>
        <p:nvSpPr>
          <p:cNvPr id="47" name="Text Box 48"/>
          <p:cNvSpPr txBox="1">
            <a:spLocks noChangeArrowheads="1"/>
          </p:cNvSpPr>
          <p:nvPr/>
        </p:nvSpPr>
        <p:spPr bwMode="auto">
          <a:xfrm>
            <a:off x="2673579" y="2288763"/>
            <a:ext cx="426718" cy="159143"/>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5 Year Life</a:t>
            </a:r>
          </a:p>
        </p:txBody>
      </p:sp>
      <p:sp>
        <p:nvSpPr>
          <p:cNvPr id="48" name="Text Box 49"/>
          <p:cNvSpPr txBox="1">
            <a:spLocks noChangeArrowheads="1"/>
          </p:cNvSpPr>
          <p:nvPr/>
        </p:nvSpPr>
        <p:spPr bwMode="auto">
          <a:xfrm>
            <a:off x="2648369" y="2568075"/>
            <a:ext cx="493013" cy="159143"/>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Reduced Life</a:t>
            </a:r>
          </a:p>
        </p:txBody>
      </p:sp>
      <p:sp>
        <p:nvSpPr>
          <p:cNvPr id="49" name="Oval 50"/>
          <p:cNvSpPr>
            <a:spLocks noChangeAspect="1" noChangeArrowheads="1"/>
          </p:cNvSpPr>
          <p:nvPr/>
        </p:nvSpPr>
        <p:spPr bwMode="auto">
          <a:xfrm>
            <a:off x="3212345" y="2211898"/>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50" name="Oval 51"/>
          <p:cNvSpPr>
            <a:spLocks noChangeAspect="1" noChangeArrowheads="1"/>
          </p:cNvSpPr>
          <p:nvPr/>
        </p:nvSpPr>
        <p:spPr bwMode="auto">
          <a:xfrm>
            <a:off x="3132044" y="2473888"/>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51" name="AutoShape 52"/>
          <p:cNvCxnSpPr>
            <a:cxnSpLocks noChangeShapeType="1"/>
            <a:stCxn id="44" idx="0"/>
            <a:endCxn id="45" idx="1"/>
          </p:cNvCxnSpPr>
          <p:nvPr/>
        </p:nvCxnSpPr>
        <p:spPr bwMode="auto">
          <a:xfrm flipV="1">
            <a:off x="2218850" y="1922842"/>
            <a:ext cx="265181" cy="289056"/>
          </a:xfrm>
          <a:prstGeom prst="straightConnector1">
            <a:avLst/>
          </a:prstGeom>
          <a:noFill/>
          <a:ln w="9525">
            <a:solidFill>
              <a:schemeClr val="tx1"/>
            </a:solidFill>
            <a:round/>
            <a:headEnd/>
            <a:tailEnd/>
          </a:ln>
          <a:effectLst/>
        </p:spPr>
      </p:cxnSp>
      <p:cxnSp>
        <p:nvCxnSpPr>
          <p:cNvPr id="52" name="AutoShape 53"/>
          <p:cNvCxnSpPr>
            <a:cxnSpLocks noChangeShapeType="1"/>
            <a:stCxn id="45" idx="3"/>
            <a:endCxn id="49" idx="0"/>
          </p:cNvCxnSpPr>
          <p:nvPr/>
        </p:nvCxnSpPr>
        <p:spPr bwMode="auto">
          <a:xfrm>
            <a:off x="2926622" y="1922842"/>
            <a:ext cx="304398" cy="289056"/>
          </a:xfrm>
          <a:prstGeom prst="straightConnector1">
            <a:avLst/>
          </a:prstGeom>
          <a:noFill/>
          <a:ln w="9525">
            <a:solidFill>
              <a:schemeClr val="tx1"/>
            </a:solidFill>
            <a:round/>
            <a:headEnd/>
            <a:tailEnd/>
          </a:ln>
          <a:effectLst/>
        </p:spPr>
      </p:cxnSp>
      <p:cxnSp>
        <p:nvCxnSpPr>
          <p:cNvPr id="53" name="AutoShape 54"/>
          <p:cNvCxnSpPr>
            <a:cxnSpLocks noChangeShapeType="1"/>
            <a:stCxn id="44" idx="4"/>
            <a:endCxn id="46" idx="1"/>
          </p:cNvCxnSpPr>
          <p:nvPr/>
        </p:nvCxnSpPr>
        <p:spPr bwMode="auto">
          <a:xfrm>
            <a:off x="2218850" y="2255202"/>
            <a:ext cx="47621" cy="227347"/>
          </a:xfrm>
          <a:prstGeom prst="straightConnector1">
            <a:avLst/>
          </a:prstGeom>
          <a:noFill/>
          <a:ln w="9525">
            <a:solidFill>
              <a:schemeClr val="tx1"/>
            </a:solidFill>
            <a:round/>
            <a:headEnd/>
            <a:tailEnd/>
          </a:ln>
          <a:effectLst/>
        </p:spPr>
      </p:cxnSp>
      <p:cxnSp>
        <p:nvCxnSpPr>
          <p:cNvPr id="54" name="AutoShape 55"/>
          <p:cNvCxnSpPr>
            <a:cxnSpLocks noChangeShapeType="1"/>
            <a:stCxn id="46" idx="3"/>
            <a:endCxn id="48" idx="1"/>
          </p:cNvCxnSpPr>
          <p:nvPr/>
        </p:nvCxnSpPr>
        <p:spPr bwMode="auto">
          <a:xfrm>
            <a:off x="2607284" y="2482549"/>
            <a:ext cx="40151" cy="172134"/>
          </a:xfrm>
          <a:prstGeom prst="straightConnector1">
            <a:avLst/>
          </a:prstGeom>
          <a:noFill/>
          <a:ln w="9525">
            <a:solidFill>
              <a:schemeClr val="tx1"/>
            </a:solidFill>
            <a:round/>
            <a:headEnd/>
            <a:tailEnd/>
          </a:ln>
          <a:effectLst/>
        </p:spPr>
      </p:cxnSp>
      <p:cxnSp>
        <p:nvCxnSpPr>
          <p:cNvPr id="55" name="AutoShape 56"/>
          <p:cNvCxnSpPr>
            <a:cxnSpLocks noChangeShapeType="1"/>
            <a:stCxn id="46" idx="3"/>
            <a:endCxn id="47" idx="1"/>
          </p:cNvCxnSpPr>
          <p:nvPr/>
        </p:nvCxnSpPr>
        <p:spPr bwMode="auto">
          <a:xfrm flipV="1">
            <a:off x="2607284" y="2375371"/>
            <a:ext cx="66295" cy="107178"/>
          </a:xfrm>
          <a:prstGeom prst="straightConnector1">
            <a:avLst/>
          </a:prstGeom>
          <a:noFill/>
          <a:ln w="9525">
            <a:solidFill>
              <a:schemeClr val="tx1"/>
            </a:solidFill>
            <a:round/>
            <a:headEnd/>
            <a:tailEnd/>
          </a:ln>
          <a:effectLst/>
        </p:spPr>
      </p:cxnSp>
      <p:cxnSp>
        <p:nvCxnSpPr>
          <p:cNvPr id="56" name="AutoShape 57"/>
          <p:cNvCxnSpPr>
            <a:cxnSpLocks noChangeShapeType="1"/>
            <a:stCxn id="50" idx="7"/>
            <a:endCxn id="49" idx="4"/>
          </p:cNvCxnSpPr>
          <p:nvPr/>
        </p:nvCxnSpPr>
        <p:spPr bwMode="auto">
          <a:xfrm flipV="1">
            <a:off x="3163791" y="2255202"/>
            <a:ext cx="67229" cy="225182"/>
          </a:xfrm>
          <a:prstGeom prst="straightConnector1">
            <a:avLst/>
          </a:prstGeom>
          <a:noFill/>
          <a:ln w="9525">
            <a:solidFill>
              <a:schemeClr val="tx1"/>
            </a:solidFill>
            <a:round/>
            <a:headEnd/>
            <a:tailEnd/>
          </a:ln>
          <a:effectLst/>
        </p:spPr>
      </p:cxnSp>
      <p:cxnSp>
        <p:nvCxnSpPr>
          <p:cNvPr id="57" name="AutoShape 58"/>
          <p:cNvCxnSpPr>
            <a:cxnSpLocks noChangeShapeType="1"/>
            <a:stCxn id="48" idx="3"/>
            <a:endCxn id="50" idx="4"/>
          </p:cNvCxnSpPr>
          <p:nvPr/>
        </p:nvCxnSpPr>
        <p:spPr bwMode="auto">
          <a:xfrm flipV="1">
            <a:off x="3118972" y="2517193"/>
            <a:ext cx="31747" cy="137491"/>
          </a:xfrm>
          <a:prstGeom prst="straightConnector1">
            <a:avLst/>
          </a:prstGeom>
          <a:noFill/>
          <a:ln w="9525">
            <a:solidFill>
              <a:schemeClr val="tx1"/>
            </a:solidFill>
            <a:round/>
            <a:headEnd/>
            <a:tailEnd/>
          </a:ln>
          <a:effectLst/>
        </p:spPr>
      </p:cxnSp>
      <p:cxnSp>
        <p:nvCxnSpPr>
          <p:cNvPr id="58" name="AutoShape 59"/>
          <p:cNvCxnSpPr>
            <a:cxnSpLocks noChangeShapeType="1"/>
            <a:stCxn id="47" idx="3"/>
            <a:endCxn id="50" idx="1"/>
          </p:cNvCxnSpPr>
          <p:nvPr/>
        </p:nvCxnSpPr>
        <p:spPr bwMode="auto">
          <a:xfrm>
            <a:off x="3081622" y="2375371"/>
            <a:ext cx="56024" cy="105013"/>
          </a:xfrm>
          <a:prstGeom prst="straightConnector1">
            <a:avLst/>
          </a:prstGeom>
          <a:noFill/>
          <a:ln w="9525">
            <a:solidFill>
              <a:schemeClr val="tx1"/>
            </a:solidFill>
            <a:round/>
            <a:headEnd/>
            <a:tailEnd/>
          </a:ln>
          <a:effectLst/>
        </p:spPr>
      </p:cxnSp>
      <p:sp>
        <p:nvSpPr>
          <p:cNvPr id="59" name="Text Box 60" descr="C:\Documents and Settings\s076309\Desktop\02.090 S&amp;E Capabilities\images + input\BusDev\ABL.jpg"/>
          <p:cNvSpPr txBox="1">
            <a:spLocks noChangeArrowheads="1"/>
          </p:cNvSpPr>
          <p:nvPr/>
        </p:nvSpPr>
        <p:spPr bwMode="auto">
          <a:xfrm>
            <a:off x="2362645" y="1556921"/>
            <a:ext cx="964550" cy="179713"/>
          </a:xfrm>
          <a:prstGeom prst="rect">
            <a:avLst/>
          </a:prstGeom>
          <a:noFill/>
          <a:ln w="9525">
            <a:noFill/>
            <a:miter lim="800000"/>
            <a:headEnd/>
            <a:tailEnd/>
          </a:ln>
          <a:effectLst/>
        </p:spPr>
        <p:txBody>
          <a:bodyPr wrap="none" lIns="57150" tIns="28575" rIns="57150" bIns="28575">
            <a:spAutoFit/>
          </a:bodyPr>
          <a:lstStyle/>
          <a:p>
            <a:pPr defTabSz="571500"/>
            <a:r>
              <a:rPr lang="en-US" sz="800" b="1">
                <a:latin typeface="Arial Narrow" pitchFamily="34" charset="0"/>
              </a:rPr>
              <a:t>MIRI Cooling Options</a:t>
            </a:r>
          </a:p>
        </p:txBody>
      </p:sp>
      <p:sp>
        <p:nvSpPr>
          <p:cNvPr id="60" name="Text Box 61"/>
          <p:cNvSpPr txBox="1">
            <a:spLocks noChangeArrowheads="1"/>
          </p:cNvSpPr>
          <p:nvPr/>
        </p:nvSpPr>
        <p:spPr bwMode="auto">
          <a:xfrm>
            <a:off x="3485930" y="1170430"/>
            <a:ext cx="803947" cy="250082"/>
          </a:xfrm>
          <a:prstGeom prst="rect">
            <a:avLst/>
          </a:prstGeom>
          <a:solidFill>
            <a:srgbClr val="CCFFCC"/>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FPE on BSF Under ISIM</a:t>
            </a:r>
          </a:p>
          <a:p>
            <a:pPr defTabSz="571500"/>
            <a:r>
              <a:rPr lang="en-US" sz="600">
                <a:latin typeface="Arial Narrow" pitchFamily="34" charset="0"/>
              </a:rPr>
              <a:t>Radiator on –V1</a:t>
            </a:r>
          </a:p>
        </p:txBody>
      </p:sp>
      <p:sp>
        <p:nvSpPr>
          <p:cNvPr id="61" name="Text Box 62"/>
          <p:cNvSpPr txBox="1">
            <a:spLocks noChangeArrowheads="1"/>
          </p:cNvSpPr>
          <p:nvPr/>
        </p:nvSpPr>
        <p:spPr bwMode="auto">
          <a:xfrm>
            <a:off x="3489665" y="1779938"/>
            <a:ext cx="803013" cy="250082"/>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FPE on BSF Under ISIM</a:t>
            </a:r>
          </a:p>
          <a:p>
            <a:pPr defTabSz="571500"/>
            <a:r>
              <a:rPr lang="en-US" sz="600">
                <a:latin typeface="Arial Narrow" pitchFamily="34" charset="0"/>
              </a:rPr>
              <a:t>Radiator High on –V1</a:t>
            </a:r>
          </a:p>
        </p:txBody>
      </p:sp>
      <p:sp>
        <p:nvSpPr>
          <p:cNvPr id="62" name="Text Box 63"/>
          <p:cNvSpPr txBox="1">
            <a:spLocks noChangeArrowheads="1"/>
          </p:cNvSpPr>
          <p:nvPr/>
        </p:nvSpPr>
        <p:spPr bwMode="auto">
          <a:xfrm>
            <a:off x="3500870" y="2417593"/>
            <a:ext cx="825423" cy="251165"/>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FPE on BSF Under ISIM</a:t>
            </a:r>
          </a:p>
          <a:p>
            <a:pPr defTabSz="571500"/>
            <a:r>
              <a:rPr lang="en-US" sz="600">
                <a:latin typeface="Arial Narrow" pitchFamily="34" charset="0"/>
              </a:rPr>
              <a:t>Heat Transported to SCE</a:t>
            </a:r>
          </a:p>
        </p:txBody>
      </p:sp>
      <p:sp>
        <p:nvSpPr>
          <p:cNvPr id="63" name="Text Box 64"/>
          <p:cNvSpPr txBox="1">
            <a:spLocks noChangeArrowheads="1"/>
          </p:cNvSpPr>
          <p:nvPr/>
        </p:nvSpPr>
        <p:spPr bwMode="auto">
          <a:xfrm>
            <a:off x="3506472" y="3056330"/>
            <a:ext cx="868375" cy="250082"/>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FPE on Triangular Support</a:t>
            </a:r>
          </a:p>
          <a:p>
            <a:pPr defTabSz="571500"/>
            <a:r>
              <a:rPr lang="en-US" sz="600">
                <a:latin typeface="Arial Narrow" pitchFamily="34" charset="0"/>
              </a:rPr>
              <a:t>Radiator on </a:t>
            </a:r>
            <a:r>
              <a:rPr lang="en-US" sz="600" u="sng">
                <a:latin typeface="Arial Narrow" pitchFamily="34" charset="0"/>
              </a:rPr>
              <a:t>+</a:t>
            </a:r>
            <a:r>
              <a:rPr lang="en-US" sz="600">
                <a:latin typeface="Arial Narrow" pitchFamily="34" charset="0"/>
              </a:rPr>
              <a:t>V2</a:t>
            </a:r>
          </a:p>
        </p:txBody>
      </p:sp>
      <p:sp>
        <p:nvSpPr>
          <p:cNvPr id="64" name="Text Box 65"/>
          <p:cNvSpPr txBox="1">
            <a:spLocks noChangeArrowheads="1"/>
          </p:cNvSpPr>
          <p:nvPr/>
        </p:nvSpPr>
        <p:spPr bwMode="auto">
          <a:xfrm>
            <a:off x="4438341" y="983140"/>
            <a:ext cx="455663" cy="250082"/>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Deployable </a:t>
            </a:r>
          </a:p>
          <a:p>
            <a:pPr algn="ctr" defTabSz="571500"/>
            <a:r>
              <a:rPr lang="en-US" sz="600">
                <a:latin typeface="Arial Narrow" pitchFamily="34" charset="0"/>
              </a:rPr>
              <a:t>Radiators</a:t>
            </a:r>
          </a:p>
        </p:txBody>
      </p:sp>
      <p:sp>
        <p:nvSpPr>
          <p:cNvPr id="65" name="Text Box 66"/>
          <p:cNvSpPr txBox="1">
            <a:spLocks noChangeArrowheads="1"/>
          </p:cNvSpPr>
          <p:nvPr/>
        </p:nvSpPr>
        <p:spPr bwMode="auto">
          <a:xfrm>
            <a:off x="4394456" y="1294930"/>
            <a:ext cx="576115" cy="251165"/>
          </a:xfrm>
          <a:prstGeom prst="rect">
            <a:avLst/>
          </a:prstGeom>
          <a:solidFill>
            <a:srgbClr val="CCFFCC"/>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Fixed</a:t>
            </a:r>
          </a:p>
          <a:p>
            <a:pPr algn="ctr" defTabSz="571500"/>
            <a:r>
              <a:rPr lang="en-US" sz="600">
                <a:latin typeface="Arial Narrow" pitchFamily="34" charset="0"/>
              </a:rPr>
              <a:t>Radiator Config.</a:t>
            </a:r>
          </a:p>
        </p:txBody>
      </p:sp>
      <p:cxnSp>
        <p:nvCxnSpPr>
          <p:cNvPr id="66" name="AutoShape 67"/>
          <p:cNvCxnSpPr>
            <a:cxnSpLocks noChangeShapeType="1"/>
            <a:stCxn id="64" idx="1"/>
            <a:endCxn id="60" idx="3"/>
          </p:cNvCxnSpPr>
          <p:nvPr/>
        </p:nvCxnSpPr>
        <p:spPr bwMode="auto">
          <a:xfrm flipH="1">
            <a:off x="4264666" y="1120631"/>
            <a:ext cx="183012" cy="188373"/>
          </a:xfrm>
          <a:prstGeom prst="straightConnector1">
            <a:avLst/>
          </a:prstGeom>
          <a:noFill/>
          <a:ln w="9525">
            <a:solidFill>
              <a:schemeClr val="tx1"/>
            </a:solidFill>
            <a:round/>
            <a:headEnd/>
            <a:tailEnd/>
          </a:ln>
          <a:effectLst/>
        </p:spPr>
      </p:cxnSp>
      <p:cxnSp>
        <p:nvCxnSpPr>
          <p:cNvPr id="67" name="AutoShape 68"/>
          <p:cNvCxnSpPr>
            <a:cxnSpLocks noChangeShapeType="1"/>
            <a:stCxn id="65" idx="1"/>
            <a:endCxn id="60" idx="3"/>
          </p:cNvCxnSpPr>
          <p:nvPr/>
        </p:nvCxnSpPr>
        <p:spPr bwMode="auto">
          <a:xfrm flipH="1" flipV="1">
            <a:off x="4264666" y="1309004"/>
            <a:ext cx="140060" cy="124500"/>
          </a:xfrm>
          <a:prstGeom prst="straightConnector1">
            <a:avLst/>
          </a:prstGeom>
          <a:noFill/>
          <a:ln w="9525">
            <a:solidFill>
              <a:schemeClr val="tx1"/>
            </a:solidFill>
            <a:round/>
            <a:headEnd/>
            <a:tailEnd/>
          </a:ln>
          <a:effectLst/>
        </p:spPr>
      </p:cxnSp>
      <p:sp>
        <p:nvSpPr>
          <p:cNvPr id="68" name="Oval 69"/>
          <p:cNvSpPr>
            <a:spLocks noChangeAspect="1" noChangeArrowheads="1"/>
          </p:cNvSpPr>
          <p:nvPr/>
        </p:nvSpPr>
        <p:spPr bwMode="auto">
          <a:xfrm>
            <a:off x="5014456" y="1255956"/>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69" name="AutoShape 70"/>
          <p:cNvCxnSpPr>
            <a:cxnSpLocks noChangeShapeType="1"/>
            <a:stCxn id="68" idx="1"/>
            <a:endCxn id="64" idx="3"/>
          </p:cNvCxnSpPr>
          <p:nvPr/>
        </p:nvCxnSpPr>
        <p:spPr bwMode="auto">
          <a:xfrm flipH="1" flipV="1">
            <a:off x="4882800" y="1120631"/>
            <a:ext cx="137259" cy="141821"/>
          </a:xfrm>
          <a:prstGeom prst="straightConnector1">
            <a:avLst/>
          </a:prstGeom>
          <a:noFill/>
          <a:ln w="9525">
            <a:solidFill>
              <a:schemeClr val="tx1"/>
            </a:solidFill>
            <a:round/>
            <a:headEnd/>
            <a:tailEnd/>
          </a:ln>
          <a:effectLst/>
        </p:spPr>
      </p:cxnSp>
      <p:cxnSp>
        <p:nvCxnSpPr>
          <p:cNvPr id="70" name="AutoShape 71"/>
          <p:cNvCxnSpPr>
            <a:cxnSpLocks noChangeShapeType="1"/>
            <a:stCxn id="68" idx="3"/>
            <a:endCxn id="65" idx="3"/>
          </p:cNvCxnSpPr>
          <p:nvPr/>
        </p:nvCxnSpPr>
        <p:spPr bwMode="auto">
          <a:xfrm flipH="1">
            <a:off x="4957499" y="1292765"/>
            <a:ext cx="62560" cy="140739"/>
          </a:xfrm>
          <a:prstGeom prst="straightConnector1">
            <a:avLst/>
          </a:prstGeom>
          <a:noFill/>
          <a:ln w="9525">
            <a:solidFill>
              <a:schemeClr val="tx1"/>
            </a:solidFill>
            <a:round/>
            <a:headEnd/>
            <a:tailEnd/>
          </a:ln>
          <a:effectLst/>
        </p:spPr>
      </p:cxnSp>
      <p:sp>
        <p:nvSpPr>
          <p:cNvPr id="71" name="Text Box 72"/>
          <p:cNvSpPr txBox="1">
            <a:spLocks noChangeArrowheads="1"/>
          </p:cNvSpPr>
          <p:nvPr/>
        </p:nvSpPr>
        <p:spPr bwMode="auto">
          <a:xfrm>
            <a:off x="4438341" y="1613216"/>
            <a:ext cx="455663" cy="250082"/>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Deployable </a:t>
            </a:r>
          </a:p>
          <a:p>
            <a:pPr algn="ctr" defTabSz="571500"/>
            <a:r>
              <a:rPr lang="en-US" sz="600">
                <a:latin typeface="Arial Narrow" pitchFamily="34" charset="0"/>
              </a:rPr>
              <a:t>Radiators</a:t>
            </a:r>
          </a:p>
        </p:txBody>
      </p:sp>
      <p:sp>
        <p:nvSpPr>
          <p:cNvPr id="72" name="Text Box 73"/>
          <p:cNvSpPr txBox="1">
            <a:spLocks noChangeArrowheads="1"/>
          </p:cNvSpPr>
          <p:nvPr/>
        </p:nvSpPr>
        <p:spPr bwMode="auto">
          <a:xfrm>
            <a:off x="4392588" y="1926090"/>
            <a:ext cx="576115" cy="250082"/>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Fixed</a:t>
            </a:r>
          </a:p>
          <a:p>
            <a:pPr algn="ctr" defTabSz="571500"/>
            <a:r>
              <a:rPr lang="en-US" sz="600">
                <a:latin typeface="Arial Narrow" pitchFamily="34" charset="0"/>
              </a:rPr>
              <a:t>Radiator Config.</a:t>
            </a:r>
          </a:p>
        </p:txBody>
      </p:sp>
      <p:cxnSp>
        <p:nvCxnSpPr>
          <p:cNvPr id="73" name="AutoShape 74"/>
          <p:cNvCxnSpPr>
            <a:cxnSpLocks noChangeShapeType="1"/>
            <a:stCxn id="71" idx="1"/>
            <a:endCxn id="61" idx="3"/>
          </p:cNvCxnSpPr>
          <p:nvPr/>
        </p:nvCxnSpPr>
        <p:spPr bwMode="auto">
          <a:xfrm flipH="1">
            <a:off x="4268401" y="1750707"/>
            <a:ext cx="179277" cy="166721"/>
          </a:xfrm>
          <a:prstGeom prst="straightConnector1">
            <a:avLst/>
          </a:prstGeom>
          <a:noFill/>
          <a:ln w="9525">
            <a:solidFill>
              <a:schemeClr val="tx1"/>
            </a:solidFill>
            <a:round/>
            <a:headEnd/>
            <a:tailEnd/>
          </a:ln>
          <a:effectLst/>
        </p:spPr>
      </p:cxnSp>
      <p:cxnSp>
        <p:nvCxnSpPr>
          <p:cNvPr id="74" name="AutoShape 75"/>
          <p:cNvCxnSpPr>
            <a:cxnSpLocks noChangeShapeType="1"/>
            <a:stCxn id="72" idx="1"/>
            <a:endCxn id="61" idx="3"/>
          </p:cNvCxnSpPr>
          <p:nvPr/>
        </p:nvCxnSpPr>
        <p:spPr bwMode="auto">
          <a:xfrm flipH="1" flipV="1">
            <a:off x="4268401" y="1917429"/>
            <a:ext cx="135392" cy="146152"/>
          </a:xfrm>
          <a:prstGeom prst="straightConnector1">
            <a:avLst/>
          </a:prstGeom>
          <a:noFill/>
          <a:ln w="9525">
            <a:solidFill>
              <a:schemeClr val="tx1"/>
            </a:solidFill>
            <a:round/>
            <a:headEnd/>
            <a:tailEnd/>
          </a:ln>
          <a:effectLst/>
        </p:spPr>
      </p:cxnSp>
      <p:sp>
        <p:nvSpPr>
          <p:cNvPr id="75" name="Oval 76"/>
          <p:cNvSpPr>
            <a:spLocks noChangeAspect="1" noChangeArrowheads="1"/>
          </p:cNvSpPr>
          <p:nvPr/>
        </p:nvSpPr>
        <p:spPr bwMode="auto">
          <a:xfrm>
            <a:off x="4997649" y="1886033"/>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76" name="AutoShape 77"/>
          <p:cNvCxnSpPr>
            <a:cxnSpLocks noChangeShapeType="1"/>
            <a:stCxn id="75" idx="1"/>
            <a:endCxn id="71" idx="3"/>
          </p:cNvCxnSpPr>
          <p:nvPr/>
        </p:nvCxnSpPr>
        <p:spPr bwMode="auto">
          <a:xfrm flipH="1" flipV="1">
            <a:off x="4882800" y="1750707"/>
            <a:ext cx="120452" cy="141821"/>
          </a:xfrm>
          <a:prstGeom prst="straightConnector1">
            <a:avLst/>
          </a:prstGeom>
          <a:noFill/>
          <a:ln w="9525">
            <a:solidFill>
              <a:schemeClr val="tx1"/>
            </a:solidFill>
            <a:round/>
            <a:headEnd/>
            <a:tailEnd/>
          </a:ln>
          <a:effectLst/>
        </p:spPr>
      </p:cxnSp>
      <p:cxnSp>
        <p:nvCxnSpPr>
          <p:cNvPr id="77" name="AutoShape 78"/>
          <p:cNvCxnSpPr>
            <a:cxnSpLocks noChangeShapeType="1"/>
            <a:stCxn id="75" idx="3"/>
            <a:endCxn id="72" idx="3"/>
          </p:cNvCxnSpPr>
          <p:nvPr/>
        </p:nvCxnSpPr>
        <p:spPr bwMode="auto">
          <a:xfrm flipH="1">
            <a:off x="4956565" y="1922842"/>
            <a:ext cx="46687" cy="140739"/>
          </a:xfrm>
          <a:prstGeom prst="straightConnector1">
            <a:avLst/>
          </a:prstGeom>
          <a:noFill/>
          <a:ln w="9525">
            <a:solidFill>
              <a:schemeClr val="tx1"/>
            </a:solidFill>
            <a:round/>
            <a:headEnd/>
            <a:tailEnd/>
          </a:ln>
          <a:effectLst/>
        </p:spPr>
      </p:cxnSp>
      <p:sp>
        <p:nvSpPr>
          <p:cNvPr id="78" name="Text Box 79"/>
          <p:cNvSpPr txBox="1">
            <a:spLocks noChangeArrowheads="1"/>
          </p:cNvSpPr>
          <p:nvPr/>
        </p:nvSpPr>
        <p:spPr bwMode="auto">
          <a:xfrm>
            <a:off x="4465420" y="2261697"/>
            <a:ext cx="455663" cy="251165"/>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Deployable </a:t>
            </a:r>
          </a:p>
          <a:p>
            <a:pPr algn="ctr" defTabSz="571500"/>
            <a:r>
              <a:rPr lang="en-US" sz="600">
                <a:latin typeface="Arial Narrow" pitchFamily="34" charset="0"/>
              </a:rPr>
              <a:t>Radiators</a:t>
            </a:r>
          </a:p>
        </p:txBody>
      </p:sp>
      <p:sp>
        <p:nvSpPr>
          <p:cNvPr id="79" name="Text Box 80"/>
          <p:cNvSpPr txBox="1">
            <a:spLocks noChangeArrowheads="1"/>
          </p:cNvSpPr>
          <p:nvPr/>
        </p:nvSpPr>
        <p:spPr bwMode="auto">
          <a:xfrm>
            <a:off x="4421534" y="2574571"/>
            <a:ext cx="576115" cy="251165"/>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Fixed</a:t>
            </a:r>
          </a:p>
          <a:p>
            <a:pPr algn="ctr" defTabSz="571500"/>
            <a:r>
              <a:rPr lang="en-US" sz="600">
                <a:latin typeface="Arial Narrow" pitchFamily="34" charset="0"/>
              </a:rPr>
              <a:t>Radiator Config.</a:t>
            </a:r>
          </a:p>
        </p:txBody>
      </p:sp>
      <p:cxnSp>
        <p:nvCxnSpPr>
          <p:cNvPr id="80" name="AutoShape 81"/>
          <p:cNvCxnSpPr>
            <a:cxnSpLocks noChangeShapeType="1"/>
            <a:stCxn id="78" idx="1"/>
            <a:endCxn id="62" idx="3"/>
          </p:cNvCxnSpPr>
          <p:nvPr/>
        </p:nvCxnSpPr>
        <p:spPr bwMode="auto">
          <a:xfrm flipH="1">
            <a:off x="4297347" y="2400271"/>
            <a:ext cx="178344" cy="155895"/>
          </a:xfrm>
          <a:prstGeom prst="straightConnector1">
            <a:avLst/>
          </a:prstGeom>
          <a:noFill/>
          <a:ln w="9525">
            <a:solidFill>
              <a:schemeClr val="tx1"/>
            </a:solidFill>
            <a:round/>
            <a:headEnd/>
            <a:tailEnd/>
          </a:ln>
          <a:effectLst/>
        </p:spPr>
      </p:cxnSp>
      <p:cxnSp>
        <p:nvCxnSpPr>
          <p:cNvPr id="81" name="AutoShape 82"/>
          <p:cNvCxnSpPr>
            <a:cxnSpLocks noChangeShapeType="1"/>
            <a:stCxn id="79" idx="1"/>
            <a:endCxn id="62" idx="3"/>
          </p:cNvCxnSpPr>
          <p:nvPr/>
        </p:nvCxnSpPr>
        <p:spPr bwMode="auto">
          <a:xfrm flipH="1" flipV="1">
            <a:off x="4297347" y="2556166"/>
            <a:ext cx="134458" cy="156978"/>
          </a:xfrm>
          <a:prstGeom prst="straightConnector1">
            <a:avLst/>
          </a:prstGeom>
          <a:noFill/>
          <a:ln w="9525">
            <a:solidFill>
              <a:schemeClr val="tx1"/>
            </a:solidFill>
            <a:round/>
            <a:headEnd/>
            <a:tailEnd/>
          </a:ln>
          <a:effectLst/>
        </p:spPr>
      </p:cxnSp>
      <p:sp>
        <p:nvSpPr>
          <p:cNvPr id="82" name="Oval 83"/>
          <p:cNvSpPr>
            <a:spLocks noChangeAspect="1" noChangeArrowheads="1"/>
          </p:cNvSpPr>
          <p:nvPr/>
        </p:nvSpPr>
        <p:spPr bwMode="auto">
          <a:xfrm>
            <a:off x="5020059" y="2535597"/>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83" name="AutoShape 84"/>
          <p:cNvCxnSpPr>
            <a:cxnSpLocks noChangeShapeType="1"/>
            <a:stCxn id="82" idx="1"/>
            <a:endCxn id="78" idx="3"/>
          </p:cNvCxnSpPr>
          <p:nvPr/>
        </p:nvCxnSpPr>
        <p:spPr bwMode="auto">
          <a:xfrm flipH="1" flipV="1">
            <a:off x="4910812" y="2400271"/>
            <a:ext cx="114850" cy="141821"/>
          </a:xfrm>
          <a:prstGeom prst="straightConnector1">
            <a:avLst/>
          </a:prstGeom>
          <a:noFill/>
          <a:ln w="9525">
            <a:solidFill>
              <a:schemeClr val="tx1"/>
            </a:solidFill>
            <a:round/>
            <a:headEnd/>
            <a:tailEnd/>
          </a:ln>
          <a:effectLst/>
        </p:spPr>
      </p:cxnSp>
      <p:cxnSp>
        <p:nvCxnSpPr>
          <p:cNvPr id="84" name="AutoShape 85"/>
          <p:cNvCxnSpPr>
            <a:cxnSpLocks noChangeShapeType="1"/>
            <a:stCxn id="82" idx="3"/>
            <a:endCxn id="79" idx="3"/>
          </p:cNvCxnSpPr>
          <p:nvPr/>
        </p:nvCxnSpPr>
        <p:spPr bwMode="auto">
          <a:xfrm flipH="1">
            <a:off x="4984577" y="2572405"/>
            <a:ext cx="41084" cy="140739"/>
          </a:xfrm>
          <a:prstGeom prst="straightConnector1">
            <a:avLst/>
          </a:prstGeom>
          <a:noFill/>
          <a:ln w="9525">
            <a:solidFill>
              <a:schemeClr val="tx1"/>
            </a:solidFill>
            <a:round/>
            <a:headEnd/>
            <a:tailEnd/>
          </a:ln>
          <a:effectLst/>
        </p:spPr>
      </p:cxnSp>
      <p:sp>
        <p:nvSpPr>
          <p:cNvPr id="85" name="Text Box 86"/>
          <p:cNvSpPr txBox="1">
            <a:spLocks noChangeArrowheads="1"/>
          </p:cNvSpPr>
          <p:nvPr/>
        </p:nvSpPr>
        <p:spPr bwMode="auto">
          <a:xfrm>
            <a:off x="4494365" y="2889609"/>
            <a:ext cx="392169" cy="250082"/>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Deployed</a:t>
            </a:r>
          </a:p>
          <a:p>
            <a:pPr algn="ctr" defTabSz="571500"/>
            <a:r>
              <a:rPr lang="en-US" sz="600">
                <a:latin typeface="Arial Narrow" pitchFamily="34" charset="0"/>
              </a:rPr>
              <a:t>Radiators</a:t>
            </a:r>
          </a:p>
        </p:txBody>
      </p:sp>
      <p:sp>
        <p:nvSpPr>
          <p:cNvPr id="86" name="Text Box 87"/>
          <p:cNvSpPr txBox="1">
            <a:spLocks noChangeArrowheads="1"/>
          </p:cNvSpPr>
          <p:nvPr/>
        </p:nvSpPr>
        <p:spPr bwMode="auto">
          <a:xfrm>
            <a:off x="4419666" y="3202482"/>
            <a:ext cx="576115" cy="250082"/>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Fixed</a:t>
            </a:r>
          </a:p>
          <a:p>
            <a:pPr algn="ctr" defTabSz="571500"/>
            <a:r>
              <a:rPr lang="en-US" sz="600">
                <a:latin typeface="Arial Narrow" pitchFamily="34" charset="0"/>
              </a:rPr>
              <a:t>Radiator Config.</a:t>
            </a:r>
          </a:p>
        </p:txBody>
      </p:sp>
      <p:cxnSp>
        <p:nvCxnSpPr>
          <p:cNvPr id="87" name="AutoShape 88"/>
          <p:cNvCxnSpPr>
            <a:cxnSpLocks noChangeShapeType="1"/>
            <a:stCxn id="85" idx="1"/>
            <a:endCxn id="63" idx="3"/>
          </p:cNvCxnSpPr>
          <p:nvPr/>
        </p:nvCxnSpPr>
        <p:spPr bwMode="auto">
          <a:xfrm flipH="1">
            <a:off x="4345901" y="3027100"/>
            <a:ext cx="156868" cy="166721"/>
          </a:xfrm>
          <a:prstGeom prst="straightConnector1">
            <a:avLst/>
          </a:prstGeom>
          <a:noFill/>
          <a:ln w="9525">
            <a:solidFill>
              <a:schemeClr val="tx1"/>
            </a:solidFill>
            <a:round/>
            <a:headEnd/>
            <a:tailEnd/>
          </a:ln>
          <a:effectLst/>
        </p:spPr>
      </p:cxnSp>
      <p:cxnSp>
        <p:nvCxnSpPr>
          <p:cNvPr id="88" name="AutoShape 89"/>
          <p:cNvCxnSpPr>
            <a:cxnSpLocks noChangeShapeType="1"/>
            <a:stCxn id="86" idx="1"/>
            <a:endCxn id="63" idx="3"/>
          </p:cNvCxnSpPr>
          <p:nvPr/>
        </p:nvCxnSpPr>
        <p:spPr bwMode="auto">
          <a:xfrm flipH="1" flipV="1">
            <a:off x="4345901" y="3193821"/>
            <a:ext cx="84036" cy="146152"/>
          </a:xfrm>
          <a:prstGeom prst="straightConnector1">
            <a:avLst/>
          </a:prstGeom>
          <a:noFill/>
          <a:ln w="9525">
            <a:solidFill>
              <a:schemeClr val="tx1"/>
            </a:solidFill>
            <a:round/>
            <a:headEnd/>
            <a:tailEnd/>
          </a:ln>
          <a:effectLst/>
        </p:spPr>
      </p:cxnSp>
      <p:sp>
        <p:nvSpPr>
          <p:cNvPr id="89" name="Oval 90"/>
          <p:cNvSpPr>
            <a:spLocks noChangeAspect="1" noChangeArrowheads="1"/>
          </p:cNvSpPr>
          <p:nvPr/>
        </p:nvSpPr>
        <p:spPr bwMode="auto">
          <a:xfrm>
            <a:off x="5011655" y="3162426"/>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90" name="AutoShape 91"/>
          <p:cNvCxnSpPr>
            <a:cxnSpLocks noChangeShapeType="1"/>
            <a:stCxn id="89" idx="1"/>
            <a:endCxn id="85" idx="3"/>
          </p:cNvCxnSpPr>
          <p:nvPr/>
        </p:nvCxnSpPr>
        <p:spPr bwMode="auto">
          <a:xfrm flipH="1" flipV="1">
            <a:off x="4877197" y="3027100"/>
            <a:ext cx="140060" cy="141821"/>
          </a:xfrm>
          <a:prstGeom prst="straightConnector1">
            <a:avLst/>
          </a:prstGeom>
          <a:noFill/>
          <a:ln w="9525">
            <a:solidFill>
              <a:schemeClr val="tx1"/>
            </a:solidFill>
            <a:round/>
            <a:headEnd/>
            <a:tailEnd/>
          </a:ln>
          <a:effectLst/>
        </p:spPr>
      </p:cxnSp>
      <p:cxnSp>
        <p:nvCxnSpPr>
          <p:cNvPr id="91" name="AutoShape 92"/>
          <p:cNvCxnSpPr>
            <a:cxnSpLocks noChangeShapeType="1"/>
            <a:stCxn id="89" idx="3"/>
            <a:endCxn id="86" idx="3"/>
          </p:cNvCxnSpPr>
          <p:nvPr/>
        </p:nvCxnSpPr>
        <p:spPr bwMode="auto">
          <a:xfrm flipH="1">
            <a:off x="4982709" y="3199234"/>
            <a:ext cx="34548" cy="140739"/>
          </a:xfrm>
          <a:prstGeom prst="straightConnector1">
            <a:avLst/>
          </a:prstGeom>
          <a:noFill/>
          <a:ln w="9525">
            <a:solidFill>
              <a:schemeClr val="tx1"/>
            </a:solidFill>
            <a:round/>
            <a:headEnd/>
            <a:tailEnd/>
          </a:ln>
          <a:effectLst/>
        </p:spPr>
      </p:cxnSp>
      <p:sp>
        <p:nvSpPr>
          <p:cNvPr id="92" name="Oval 93"/>
          <p:cNvSpPr>
            <a:spLocks noChangeAspect="1" noChangeArrowheads="1"/>
          </p:cNvSpPr>
          <p:nvPr/>
        </p:nvSpPr>
        <p:spPr bwMode="auto">
          <a:xfrm>
            <a:off x="3331864" y="2211898"/>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93" name="Oval 94"/>
          <p:cNvSpPr>
            <a:spLocks noChangeAspect="1" noChangeArrowheads="1"/>
          </p:cNvSpPr>
          <p:nvPr/>
        </p:nvSpPr>
        <p:spPr bwMode="auto">
          <a:xfrm>
            <a:off x="5197469" y="2209732"/>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94" name="AutoShape 95"/>
          <p:cNvCxnSpPr>
            <a:cxnSpLocks noChangeShapeType="1"/>
            <a:stCxn id="92" idx="0"/>
            <a:endCxn id="60" idx="1"/>
          </p:cNvCxnSpPr>
          <p:nvPr/>
        </p:nvCxnSpPr>
        <p:spPr bwMode="auto">
          <a:xfrm flipV="1">
            <a:off x="3350538" y="1309004"/>
            <a:ext cx="135392" cy="902894"/>
          </a:xfrm>
          <a:prstGeom prst="straightConnector1">
            <a:avLst/>
          </a:prstGeom>
          <a:noFill/>
          <a:ln w="9525">
            <a:solidFill>
              <a:schemeClr val="tx1"/>
            </a:solidFill>
            <a:round/>
            <a:headEnd/>
            <a:tailEnd/>
          </a:ln>
          <a:effectLst/>
        </p:spPr>
      </p:cxnSp>
      <p:cxnSp>
        <p:nvCxnSpPr>
          <p:cNvPr id="95" name="AutoShape 96"/>
          <p:cNvCxnSpPr>
            <a:cxnSpLocks noChangeShapeType="1"/>
            <a:stCxn id="92" idx="7"/>
            <a:endCxn id="61" idx="1"/>
          </p:cNvCxnSpPr>
          <p:nvPr/>
        </p:nvCxnSpPr>
        <p:spPr bwMode="auto">
          <a:xfrm flipV="1">
            <a:off x="3363611" y="1917429"/>
            <a:ext cx="126054" cy="300965"/>
          </a:xfrm>
          <a:prstGeom prst="straightConnector1">
            <a:avLst/>
          </a:prstGeom>
          <a:noFill/>
          <a:ln w="9525">
            <a:solidFill>
              <a:schemeClr val="tx1"/>
            </a:solidFill>
            <a:round/>
            <a:headEnd/>
            <a:tailEnd/>
          </a:ln>
          <a:effectLst/>
        </p:spPr>
      </p:cxnSp>
      <p:cxnSp>
        <p:nvCxnSpPr>
          <p:cNvPr id="96" name="AutoShape 97"/>
          <p:cNvCxnSpPr>
            <a:cxnSpLocks noChangeShapeType="1"/>
            <a:stCxn id="62" idx="1"/>
            <a:endCxn id="92" idx="5"/>
          </p:cNvCxnSpPr>
          <p:nvPr/>
        </p:nvCxnSpPr>
        <p:spPr bwMode="auto">
          <a:xfrm flipH="1" flipV="1">
            <a:off x="3363611" y="2248706"/>
            <a:ext cx="137259" cy="307460"/>
          </a:xfrm>
          <a:prstGeom prst="straightConnector1">
            <a:avLst/>
          </a:prstGeom>
          <a:noFill/>
          <a:ln w="9525">
            <a:solidFill>
              <a:schemeClr val="tx1"/>
            </a:solidFill>
            <a:round/>
            <a:headEnd/>
            <a:tailEnd/>
          </a:ln>
          <a:effectLst/>
        </p:spPr>
      </p:cxnSp>
      <p:cxnSp>
        <p:nvCxnSpPr>
          <p:cNvPr id="97" name="AutoShape 98"/>
          <p:cNvCxnSpPr>
            <a:cxnSpLocks noChangeShapeType="1"/>
            <a:stCxn id="92" idx="4"/>
            <a:endCxn id="63" idx="1"/>
          </p:cNvCxnSpPr>
          <p:nvPr/>
        </p:nvCxnSpPr>
        <p:spPr bwMode="auto">
          <a:xfrm>
            <a:off x="3350538" y="2255202"/>
            <a:ext cx="156868" cy="938620"/>
          </a:xfrm>
          <a:prstGeom prst="straightConnector1">
            <a:avLst/>
          </a:prstGeom>
          <a:noFill/>
          <a:ln w="9525">
            <a:solidFill>
              <a:schemeClr val="tx1"/>
            </a:solidFill>
            <a:round/>
            <a:headEnd/>
            <a:tailEnd/>
          </a:ln>
          <a:effectLst/>
        </p:spPr>
      </p:cxnSp>
      <p:cxnSp>
        <p:nvCxnSpPr>
          <p:cNvPr id="98" name="AutoShape 99"/>
          <p:cNvCxnSpPr>
            <a:cxnSpLocks noChangeShapeType="1"/>
            <a:stCxn id="93" idx="0"/>
            <a:endCxn id="68" idx="5"/>
          </p:cNvCxnSpPr>
          <p:nvPr/>
        </p:nvCxnSpPr>
        <p:spPr bwMode="auto">
          <a:xfrm flipH="1" flipV="1">
            <a:off x="5046204" y="1292765"/>
            <a:ext cx="169940" cy="916967"/>
          </a:xfrm>
          <a:prstGeom prst="straightConnector1">
            <a:avLst/>
          </a:prstGeom>
          <a:noFill/>
          <a:ln w="9525">
            <a:solidFill>
              <a:schemeClr val="tx1"/>
            </a:solidFill>
            <a:round/>
            <a:headEnd/>
            <a:tailEnd/>
          </a:ln>
          <a:effectLst/>
        </p:spPr>
      </p:cxnSp>
      <p:cxnSp>
        <p:nvCxnSpPr>
          <p:cNvPr id="99" name="AutoShape 100"/>
          <p:cNvCxnSpPr>
            <a:cxnSpLocks noChangeShapeType="1"/>
            <a:stCxn id="82" idx="7"/>
            <a:endCxn id="93" idx="3"/>
          </p:cNvCxnSpPr>
          <p:nvPr/>
        </p:nvCxnSpPr>
        <p:spPr bwMode="auto">
          <a:xfrm flipV="1">
            <a:off x="5051806" y="2246541"/>
            <a:ext cx="151265" cy="295551"/>
          </a:xfrm>
          <a:prstGeom prst="straightConnector1">
            <a:avLst/>
          </a:prstGeom>
          <a:noFill/>
          <a:ln w="9525">
            <a:solidFill>
              <a:schemeClr val="tx1"/>
            </a:solidFill>
            <a:round/>
            <a:headEnd/>
            <a:tailEnd/>
          </a:ln>
          <a:effectLst/>
        </p:spPr>
      </p:cxnSp>
      <p:cxnSp>
        <p:nvCxnSpPr>
          <p:cNvPr id="100" name="AutoShape 101"/>
          <p:cNvCxnSpPr>
            <a:cxnSpLocks noChangeShapeType="1"/>
            <a:stCxn id="89" idx="6"/>
            <a:endCxn id="93" idx="4"/>
          </p:cNvCxnSpPr>
          <p:nvPr/>
        </p:nvCxnSpPr>
        <p:spPr bwMode="auto">
          <a:xfrm flipV="1">
            <a:off x="5049005" y="2253037"/>
            <a:ext cx="167139" cy="931041"/>
          </a:xfrm>
          <a:prstGeom prst="straightConnector1">
            <a:avLst/>
          </a:prstGeom>
          <a:noFill/>
          <a:ln w="9525">
            <a:solidFill>
              <a:schemeClr val="tx1"/>
            </a:solidFill>
            <a:round/>
            <a:headEnd/>
            <a:tailEnd/>
          </a:ln>
          <a:effectLst/>
        </p:spPr>
      </p:cxnSp>
      <p:cxnSp>
        <p:nvCxnSpPr>
          <p:cNvPr id="101" name="AutoShape 102"/>
          <p:cNvCxnSpPr>
            <a:cxnSpLocks noChangeShapeType="1"/>
            <a:stCxn id="93" idx="1"/>
            <a:endCxn id="75" idx="5"/>
          </p:cNvCxnSpPr>
          <p:nvPr/>
        </p:nvCxnSpPr>
        <p:spPr bwMode="auto">
          <a:xfrm flipH="1" flipV="1">
            <a:off x="5029396" y="1922842"/>
            <a:ext cx="173675" cy="293386"/>
          </a:xfrm>
          <a:prstGeom prst="straightConnector1">
            <a:avLst/>
          </a:prstGeom>
          <a:noFill/>
          <a:ln w="9525">
            <a:solidFill>
              <a:schemeClr val="tx1"/>
            </a:solidFill>
            <a:round/>
            <a:headEnd/>
            <a:tailEnd/>
          </a:ln>
          <a:effectLst/>
        </p:spPr>
      </p:cxnSp>
      <p:sp>
        <p:nvSpPr>
          <p:cNvPr id="102" name="Text Box 103" descr="C:\Documents and Settings\s076309\Desktop\02.090 S&amp;E Capabilities\images + input\BusDev\ABL.jpg"/>
          <p:cNvSpPr txBox="1">
            <a:spLocks noChangeArrowheads="1"/>
          </p:cNvSpPr>
          <p:nvPr/>
        </p:nvSpPr>
        <p:spPr bwMode="auto">
          <a:xfrm>
            <a:off x="3648400" y="773114"/>
            <a:ext cx="1451960" cy="179713"/>
          </a:xfrm>
          <a:prstGeom prst="rect">
            <a:avLst/>
          </a:prstGeom>
          <a:noFill/>
          <a:ln w="9525">
            <a:noFill/>
            <a:miter lim="800000"/>
            <a:headEnd/>
            <a:tailEnd/>
          </a:ln>
          <a:effectLst/>
        </p:spPr>
        <p:txBody>
          <a:bodyPr wrap="none" lIns="57150" tIns="28575" rIns="57150" bIns="28575">
            <a:spAutoFit/>
          </a:bodyPr>
          <a:lstStyle/>
          <a:p>
            <a:pPr defTabSz="571500"/>
            <a:r>
              <a:rPr lang="en-US" sz="800" b="1">
                <a:latin typeface="Arial Narrow" pitchFamily="34" charset="0"/>
              </a:rPr>
              <a:t>Thermal Accommodation Options</a:t>
            </a:r>
          </a:p>
        </p:txBody>
      </p:sp>
      <p:sp>
        <p:nvSpPr>
          <p:cNvPr id="103" name="Oval 104"/>
          <p:cNvSpPr>
            <a:spLocks noChangeAspect="1" noChangeArrowheads="1"/>
          </p:cNvSpPr>
          <p:nvPr/>
        </p:nvSpPr>
        <p:spPr bwMode="auto">
          <a:xfrm>
            <a:off x="5304848" y="2210815"/>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04" name="Oval 105"/>
          <p:cNvSpPr>
            <a:spLocks noChangeAspect="1" noChangeArrowheads="1"/>
          </p:cNvSpPr>
          <p:nvPr/>
        </p:nvSpPr>
        <p:spPr bwMode="auto">
          <a:xfrm>
            <a:off x="6619549" y="2089563"/>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05" name="Oval 106"/>
          <p:cNvSpPr>
            <a:spLocks noChangeAspect="1" noChangeArrowheads="1"/>
          </p:cNvSpPr>
          <p:nvPr/>
        </p:nvSpPr>
        <p:spPr bwMode="auto">
          <a:xfrm>
            <a:off x="6627953" y="1431339"/>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06" name="Oval 107"/>
          <p:cNvSpPr>
            <a:spLocks noChangeAspect="1" noChangeArrowheads="1"/>
          </p:cNvSpPr>
          <p:nvPr/>
        </p:nvSpPr>
        <p:spPr bwMode="auto">
          <a:xfrm>
            <a:off x="6748405" y="3003283"/>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107" name="AutoShape 108"/>
          <p:cNvCxnSpPr>
            <a:cxnSpLocks noChangeShapeType="1"/>
            <a:stCxn id="103" idx="0"/>
            <a:endCxn id="128" idx="1"/>
          </p:cNvCxnSpPr>
          <p:nvPr/>
        </p:nvCxnSpPr>
        <p:spPr bwMode="auto">
          <a:xfrm flipV="1">
            <a:off x="5323523" y="1473560"/>
            <a:ext cx="160603" cy="737255"/>
          </a:xfrm>
          <a:prstGeom prst="straightConnector1">
            <a:avLst/>
          </a:prstGeom>
          <a:noFill/>
          <a:ln w="9525">
            <a:solidFill>
              <a:schemeClr val="tx1"/>
            </a:solidFill>
            <a:round/>
            <a:headEnd/>
            <a:tailEnd/>
          </a:ln>
          <a:effectLst/>
        </p:spPr>
      </p:cxnSp>
      <p:cxnSp>
        <p:nvCxnSpPr>
          <p:cNvPr id="108" name="AutoShape 109"/>
          <p:cNvCxnSpPr>
            <a:cxnSpLocks noChangeShapeType="1"/>
            <a:stCxn id="103" idx="7"/>
            <a:endCxn id="131" idx="1"/>
          </p:cNvCxnSpPr>
          <p:nvPr/>
        </p:nvCxnSpPr>
        <p:spPr bwMode="auto">
          <a:xfrm flipV="1">
            <a:off x="5336596" y="2101472"/>
            <a:ext cx="103645" cy="115839"/>
          </a:xfrm>
          <a:prstGeom prst="straightConnector1">
            <a:avLst/>
          </a:prstGeom>
          <a:noFill/>
          <a:ln w="9525">
            <a:solidFill>
              <a:schemeClr val="tx1"/>
            </a:solidFill>
            <a:round/>
            <a:headEnd/>
            <a:tailEnd/>
          </a:ln>
          <a:effectLst/>
        </p:spPr>
      </p:cxnSp>
      <p:cxnSp>
        <p:nvCxnSpPr>
          <p:cNvPr id="109" name="AutoShape 110"/>
          <p:cNvCxnSpPr>
            <a:cxnSpLocks noChangeShapeType="1"/>
            <a:stCxn id="103" idx="5"/>
            <a:endCxn id="134" idx="1"/>
          </p:cNvCxnSpPr>
          <p:nvPr/>
        </p:nvCxnSpPr>
        <p:spPr bwMode="auto">
          <a:xfrm>
            <a:off x="5336596" y="2247624"/>
            <a:ext cx="397772" cy="371334"/>
          </a:xfrm>
          <a:prstGeom prst="straightConnector1">
            <a:avLst/>
          </a:prstGeom>
          <a:noFill/>
          <a:ln w="9525">
            <a:solidFill>
              <a:schemeClr val="tx1"/>
            </a:solidFill>
            <a:round/>
            <a:headEnd/>
            <a:tailEnd/>
          </a:ln>
          <a:effectLst/>
        </p:spPr>
      </p:cxnSp>
      <p:cxnSp>
        <p:nvCxnSpPr>
          <p:cNvPr id="110" name="AutoShape 111"/>
          <p:cNvCxnSpPr>
            <a:cxnSpLocks noChangeShapeType="1"/>
            <a:stCxn id="103" idx="4"/>
            <a:endCxn id="135" idx="1"/>
          </p:cNvCxnSpPr>
          <p:nvPr/>
        </p:nvCxnSpPr>
        <p:spPr bwMode="auto">
          <a:xfrm>
            <a:off x="5323523" y="2254119"/>
            <a:ext cx="161536" cy="780559"/>
          </a:xfrm>
          <a:prstGeom prst="straightConnector1">
            <a:avLst/>
          </a:prstGeom>
          <a:noFill/>
          <a:ln w="9525">
            <a:solidFill>
              <a:schemeClr val="tx1"/>
            </a:solidFill>
            <a:round/>
            <a:headEnd/>
            <a:tailEnd/>
          </a:ln>
          <a:effectLst/>
        </p:spPr>
      </p:cxnSp>
      <p:cxnSp>
        <p:nvCxnSpPr>
          <p:cNvPr id="111" name="AutoShape 112"/>
          <p:cNvCxnSpPr>
            <a:cxnSpLocks noChangeShapeType="1"/>
            <a:stCxn id="128" idx="3"/>
            <a:endCxn id="130" idx="1"/>
          </p:cNvCxnSpPr>
          <p:nvPr/>
        </p:nvCxnSpPr>
        <p:spPr bwMode="auto">
          <a:xfrm>
            <a:off x="5953795" y="1473560"/>
            <a:ext cx="116717" cy="118004"/>
          </a:xfrm>
          <a:prstGeom prst="straightConnector1">
            <a:avLst/>
          </a:prstGeom>
          <a:noFill/>
          <a:ln w="9525">
            <a:solidFill>
              <a:schemeClr val="tx1"/>
            </a:solidFill>
            <a:round/>
            <a:headEnd/>
            <a:tailEnd/>
          </a:ln>
          <a:effectLst/>
        </p:spPr>
      </p:cxnSp>
      <p:cxnSp>
        <p:nvCxnSpPr>
          <p:cNvPr id="112" name="AutoShape 113"/>
          <p:cNvCxnSpPr>
            <a:cxnSpLocks noChangeShapeType="1"/>
            <a:stCxn id="128" idx="3"/>
            <a:endCxn id="129" idx="1"/>
          </p:cNvCxnSpPr>
          <p:nvPr/>
        </p:nvCxnSpPr>
        <p:spPr bwMode="auto">
          <a:xfrm flipV="1">
            <a:off x="5953795" y="1311169"/>
            <a:ext cx="135392" cy="162391"/>
          </a:xfrm>
          <a:prstGeom prst="straightConnector1">
            <a:avLst/>
          </a:prstGeom>
          <a:noFill/>
          <a:ln w="9525">
            <a:solidFill>
              <a:schemeClr val="tx1"/>
            </a:solidFill>
            <a:round/>
            <a:headEnd/>
            <a:tailEnd/>
          </a:ln>
          <a:effectLst/>
        </p:spPr>
      </p:cxnSp>
      <p:cxnSp>
        <p:nvCxnSpPr>
          <p:cNvPr id="113" name="AutoShape 114"/>
          <p:cNvCxnSpPr>
            <a:cxnSpLocks noChangeShapeType="1"/>
            <a:stCxn id="131" idx="3"/>
            <a:endCxn id="132" idx="1"/>
          </p:cNvCxnSpPr>
          <p:nvPr/>
        </p:nvCxnSpPr>
        <p:spPr bwMode="auto">
          <a:xfrm flipV="1">
            <a:off x="5964066" y="1946659"/>
            <a:ext cx="144729" cy="154813"/>
          </a:xfrm>
          <a:prstGeom prst="straightConnector1">
            <a:avLst/>
          </a:prstGeom>
          <a:noFill/>
          <a:ln w="9525">
            <a:solidFill>
              <a:schemeClr val="tx1"/>
            </a:solidFill>
            <a:round/>
            <a:headEnd/>
            <a:tailEnd/>
          </a:ln>
          <a:effectLst/>
        </p:spPr>
      </p:cxnSp>
      <p:cxnSp>
        <p:nvCxnSpPr>
          <p:cNvPr id="114" name="AutoShape 115"/>
          <p:cNvCxnSpPr>
            <a:cxnSpLocks noChangeShapeType="1"/>
            <a:stCxn id="131" idx="3"/>
            <a:endCxn id="133" idx="1"/>
          </p:cNvCxnSpPr>
          <p:nvPr/>
        </p:nvCxnSpPr>
        <p:spPr bwMode="auto">
          <a:xfrm>
            <a:off x="5964066" y="2101472"/>
            <a:ext cx="112982" cy="171052"/>
          </a:xfrm>
          <a:prstGeom prst="straightConnector1">
            <a:avLst/>
          </a:prstGeom>
          <a:noFill/>
          <a:ln w="9525">
            <a:solidFill>
              <a:schemeClr val="tx1"/>
            </a:solidFill>
            <a:round/>
            <a:headEnd/>
            <a:tailEnd/>
          </a:ln>
          <a:effectLst/>
        </p:spPr>
      </p:cxnSp>
      <p:cxnSp>
        <p:nvCxnSpPr>
          <p:cNvPr id="115" name="AutoShape 116"/>
          <p:cNvCxnSpPr>
            <a:cxnSpLocks noChangeShapeType="1"/>
            <a:stCxn id="134" idx="3"/>
            <a:endCxn id="124" idx="3"/>
          </p:cNvCxnSpPr>
          <p:nvPr/>
        </p:nvCxnSpPr>
        <p:spPr bwMode="auto">
          <a:xfrm flipV="1">
            <a:off x="6420663" y="2243293"/>
            <a:ext cx="356687" cy="375664"/>
          </a:xfrm>
          <a:prstGeom prst="straightConnector1">
            <a:avLst/>
          </a:prstGeom>
          <a:noFill/>
          <a:ln w="9525">
            <a:solidFill>
              <a:schemeClr val="tx1"/>
            </a:solidFill>
            <a:round/>
            <a:headEnd/>
            <a:tailEnd/>
          </a:ln>
          <a:effectLst/>
        </p:spPr>
      </p:cxnSp>
      <p:cxnSp>
        <p:nvCxnSpPr>
          <p:cNvPr id="116" name="AutoShape 117"/>
          <p:cNvCxnSpPr>
            <a:cxnSpLocks noChangeShapeType="1"/>
            <a:stCxn id="135" idx="3"/>
            <a:endCxn id="136" idx="1"/>
          </p:cNvCxnSpPr>
          <p:nvPr/>
        </p:nvCxnSpPr>
        <p:spPr bwMode="auto">
          <a:xfrm flipV="1">
            <a:off x="6023825" y="2918839"/>
            <a:ext cx="57892" cy="115839"/>
          </a:xfrm>
          <a:prstGeom prst="straightConnector1">
            <a:avLst/>
          </a:prstGeom>
          <a:noFill/>
          <a:ln w="9525">
            <a:solidFill>
              <a:schemeClr val="tx1"/>
            </a:solidFill>
            <a:round/>
            <a:headEnd/>
            <a:tailEnd/>
          </a:ln>
          <a:effectLst/>
        </p:spPr>
      </p:cxnSp>
      <p:cxnSp>
        <p:nvCxnSpPr>
          <p:cNvPr id="117" name="AutoShape 118"/>
          <p:cNvCxnSpPr>
            <a:cxnSpLocks noChangeShapeType="1"/>
            <a:stCxn id="135" idx="3"/>
            <a:endCxn id="137" idx="1"/>
          </p:cNvCxnSpPr>
          <p:nvPr/>
        </p:nvCxnSpPr>
        <p:spPr bwMode="auto">
          <a:xfrm>
            <a:off x="6023825" y="3034678"/>
            <a:ext cx="83103" cy="129913"/>
          </a:xfrm>
          <a:prstGeom prst="straightConnector1">
            <a:avLst/>
          </a:prstGeom>
          <a:noFill/>
          <a:ln w="9525">
            <a:solidFill>
              <a:schemeClr val="tx1"/>
            </a:solidFill>
            <a:round/>
            <a:headEnd/>
            <a:tailEnd/>
          </a:ln>
          <a:effectLst/>
        </p:spPr>
      </p:cxnSp>
      <p:cxnSp>
        <p:nvCxnSpPr>
          <p:cNvPr id="118" name="AutoShape 119"/>
          <p:cNvCxnSpPr>
            <a:cxnSpLocks noChangeShapeType="1"/>
            <a:stCxn id="129" idx="3"/>
            <a:endCxn id="105" idx="1"/>
          </p:cNvCxnSpPr>
          <p:nvPr/>
        </p:nvCxnSpPr>
        <p:spPr bwMode="auto">
          <a:xfrm>
            <a:off x="6557923" y="1311169"/>
            <a:ext cx="75633" cy="126665"/>
          </a:xfrm>
          <a:prstGeom prst="straightConnector1">
            <a:avLst/>
          </a:prstGeom>
          <a:noFill/>
          <a:ln w="9525">
            <a:solidFill>
              <a:schemeClr val="tx1"/>
            </a:solidFill>
            <a:round/>
            <a:headEnd/>
            <a:tailEnd/>
          </a:ln>
          <a:effectLst/>
        </p:spPr>
      </p:cxnSp>
      <p:cxnSp>
        <p:nvCxnSpPr>
          <p:cNvPr id="119" name="AutoShape 120"/>
          <p:cNvCxnSpPr>
            <a:cxnSpLocks noChangeShapeType="1"/>
            <a:stCxn id="130" idx="3"/>
            <a:endCxn id="105" idx="3"/>
          </p:cNvCxnSpPr>
          <p:nvPr/>
        </p:nvCxnSpPr>
        <p:spPr bwMode="auto">
          <a:xfrm flipV="1">
            <a:off x="6576597" y="1468147"/>
            <a:ext cx="56958" cy="123417"/>
          </a:xfrm>
          <a:prstGeom prst="straightConnector1">
            <a:avLst/>
          </a:prstGeom>
          <a:noFill/>
          <a:ln w="9525">
            <a:solidFill>
              <a:schemeClr val="tx1"/>
            </a:solidFill>
            <a:round/>
            <a:headEnd/>
            <a:tailEnd/>
          </a:ln>
          <a:effectLst/>
        </p:spPr>
      </p:cxnSp>
      <p:cxnSp>
        <p:nvCxnSpPr>
          <p:cNvPr id="120" name="AutoShape 121"/>
          <p:cNvCxnSpPr>
            <a:cxnSpLocks noChangeShapeType="1"/>
            <a:stCxn id="132" idx="3"/>
            <a:endCxn id="104" idx="1"/>
          </p:cNvCxnSpPr>
          <p:nvPr/>
        </p:nvCxnSpPr>
        <p:spPr bwMode="auto">
          <a:xfrm>
            <a:off x="6499097" y="1946659"/>
            <a:ext cx="126054" cy="149400"/>
          </a:xfrm>
          <a:prstGeom prst="straightConnector1">
            <a:avLst/>
          </a:prstGeom>
          <a:noFill/>
          <a:ln w="9525">
            <a:solidFill>
              <a:schemeClr val="tx1"/>
            </a:solidFill>
            <a:round/>
            <a:headEnd/>
            <a:tailEnd/>
          </a:ln>
          <a:effectLst/>
        </p:spPr>
      </p:cxnSp>
      <p:cxnSp>
        <p:nvCxnSpPr>
          <p:cNvPr id="121" name="AutoShape 122"/>
          <p:cNvCxnSpPr>
            <a:cxnSpLocks noChangeShapeType="1"/>
            <a:stCxn id="136" idx="3"/>
            <a:endCxn id="106" idx="1"/>
          </p:cNvCxnSpPr>
          <p:nvPr/>
        </p:nvCxnSpPr>
        <p:spPr bwMode="auto">
          <a:xfrm>
            <a:off x="6697049" y="2918839"/>
            <a:ext cx="56958" cy="90939"/>
          </a:xfrm>
          <a:prstGeom prst="straightConnector1">
            <a:avLst/>
          </a:prstGeom>
          <a:noFill/>
          <a:ln w="9525">
            <a:solidFill>
              <a:schemeClr val="tx1"/>
            </a:solidFill>
            <a:round/>
            <a:headEnd/>
            <a:tailEnd/>
          </a:ln>
          <a:effectLst/>
        </p:spPr>
      </p:cxnSp>
      <p:cxnSp>
        <p:nvCxnSpPr>
          <p:cNvPr id="122" name="AutoShape 123"/>
          <p:cNvCxnSpPr>
            <a:cxnSpLocks noChangeShapeType="1"/>
            <a:stCxn id="133" idx="3"/>
            <a:endCxn id="104" idx="3"/>
          </p:cNvCxnSpPr>
          <p:nvPr/>
        </p:nvCxnSpPr>
        <p:spPr bwMode="auto">
          <a:xfrm flipV="1">
            <a:off x="6525242" y="2126372"/>
            <a:ext cx="99910" cy="146152"/>
          </a:xfrm>
          <a:prstGeom prst="straightConnector1">
            <a:avLst/>
          </a:prstGeom>
          <a:noFill/>
          <a:ln w="9525">
            <a:solidFill>
              <a:schemeClr val="tx1"/>
            </a:solidFill>
            <a:round/>
            <a:headEnd/>
            <a:tailEnd/>
          </a:ln>
          <a:effectLst/>
        </p:spPr>
      </p:cxnSp>
      <p:cxnSp>
        <p:nvCxnSpPr>
          <p:cNvPr id="123" name="AutoShape 124"/>
          <p:cNvCxnSpPr>
            <a:cxnSpLocks noChangeShapeType="1"/>
            <a:stCxn id="137" idx="3"/>
            <a:endCxn id="106" idx="3"/>
          </p:cNvCxnSpPr>
          <p:nvPr/>
        </p:nvCxnSpPr>
        <p:spPr bwMode="auto">
          <a:xfrm flipV="1">
            <a:off x="6656899" y="3040091"/>
            <a:ext cx="97109" cy="124500"/>
          </a:xfrm>
          <a:prstGeom prst="straightConnector1">
            <a:avLst/>
          </a:prstGeom>
          <a:noFill/>
          <a:ln w="9525">
            <a:solidFill>
              <a:schemeClr val="tx1"/>
            </a:solidFill>
            <a:round/>
            <a:headEnd/>
            <a:tailEnd/>
          </a:ln>
          <a:effectLst/>
        </p:spPr>
      </p:cxnSp>
      <p:sp>
        <p:nvSpPr>
          <p:cNvPr id="124" name="Oval 125"/>
          <p:cNvSpPr>
            <a:spLocks noChangeAspect="1" noChangeArrowheads="1"/>
          </p:cNvSpPr>
          <p:nvPr/>
        </p:nvSpPr>
        <p:spPr bwMode="auto">
          <a:xfrm>
            <a:off x="6771748" y="2206485"/>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125" name="AutoShape 126"/>
          <p:cNvCxnSpPr>
            <a:cxnSpLocks noChangeShapeType="1"/>
            <a:stCxn id="106" idx="7"/>
            <a:endCxn id="124" idx="4"/>
          </p:cNvCxnSpPr>
          <p:nvPr/>
        </p:nvCxnSpPr>
        <p:spPr bwMode="auto">
          <a:xfrm flipV="1">
            <a:off x="6780152" y="2249789"/>
            <a:ext cx="10271" cy="759990"/>
          </a:xfrm>
          <a:prstGeom prst="straightConnector1">
            <a:avLst/>
          </a:prstGeom>
          <a:noFill/>
          <a:ln w="9525">
            <a:solidFill>
              <a:schemeClr val="tx1"/>
            </a:solidFill>
            <a:round/>
            <a:headEnd/>
            <a:tailEnd/>
          </a:ln>
          <a:effectLst/>
        </p:spPr>
      </p:cxnSp>
      <p:cxnSp>
        <p:nvCxnSpPr>
          <p:cNvPr id="126" name="AutoShape 127"/>
          <p:cNvCxnSpPr>
            <a:cxnSpLocks noChangeShapeType="1"/>
            <a:stCxn id="124" idx="1"/>
            <a:endCxn id="104" idx="5"/>
          </p:cNvCxnSpPr>
          <p:nvPr/>
        </p:nvCxnSpPr>
        <p:spPr bwMode="auto">
          <a:xfrm flipH="1" flipV="1">
            <a:off x="6651296" y="2126372"/>
            <a:ext cx="126054" cy="86608"/>
          </a:xfrm>
          <a:prstGeom prst="straightConnector1">
            <a:avLst/>
          </a:prstGeom>
          <a:noFill/>
          <a:ln w="9525">
            <a:solidFill>
              <a:schemeClr val="tx1"/>
            </a:solidFill>
            <a:round/>
            <a:headEnd/>
            <a:tailEnd/>
          </a:ln>
          <a:effectLst/>
        </p:spPr>
      </p:cxnSp>
      <p:cxnSp>
        <p:nvCxnSpPr>
          <p:cNvPr id="127" name="AutoShape 128"/>
          <p:cNvCxnSpPr>
            <a:cxnSpLocks noChangeShapeType="1"/>
            <a:stCxn id="124" idx="0"/>
            <a:endCxn id="105" idx="5"/>
          </p:cNvCxnSpPr>
          <p:nvPr/>
        </p:nvCxnSpPr>
        <p:spPr bwMode="auto">
          <a:xfrm flipH="1" flipV="1">
            <a:off x="6659700" y="1468147"/>
            <a:ext cx="130723" cy="738337"/>
          </a:xfrm>
          <a:prstGeom prst="straightConnector1">
            <a:avLst/>
          </a:prstGeom>
          <a:noFill/>
          <a:ln w="9525">
            <a:solidFill>
              <a:schemeClr val="tx1"/>
            </a:solidFill>
            <a:round/>
            <a:headEnd/>
            <a:tailEnd/>
          </a:ln>
          <a:effectLst/>
        </p:spPr>
      </p:cxnSp>
      <p:sp>
        <p:nvSpPr>
          <p:cNvPr id="128" name="Text Box 129"/>
          <p:cNvSpPr txBox="1">
            <a:spLocks noChangeArrowheads="1"/>
          </p:cNvSpPr>
          <p:nvPr/>
        </p:nvSpPr>
        <p:spPr bwMode="auto">
          <a:xfrm>
            <a:off x="5475722" y="1334987"/>
            <a:ext cx="486477" cy="251165"/>
          </a:xfrm>
          <a:prstGeom prst="rect">
            <a:avLst/>
          </a:prstGeom>
          <a:solidFill>
            <a:srgbClr val="CCFFCC"/>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Current FPE </a:t>
            </a:r>
          </a:p>
          <a:p>
            <a:pPr algn="ctr" defTabSz="571500"/>
            <a:r>
              <a:rPr lang="en-US" sz="600">
                <a:latin typeface="Arial Narrow" pitchFamily="34" charset="0"/>
              </a:rPr>
              <a:t>Design</a:t>
            </a:r>
          </a:p>
        </p:txBody>
      </p:sp>
      <p:sp>
        <p:nvSpPr>
          <p:cNvPr id="129" name="Text Box 130"/>
          <p:cNvSpPr txBox="1">
            <a:spLocks noChangeArrowheads="1"/>
          </p:cNvSpPr>
          <p:nvPr/>
        </p:nvSpPr>
        <p:spPr bwMode="auto">
          <a:xfrm>
            <a:off x="6079850" y="1223478"/>
            <a:ext cx="487410" cy="159143"/>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Lower Power</a:t>
            </a:r>
          </a:p>
        </p:txBody>
      </p:sp>
      <p:sp>
        <p:nvSpPr>
          <p:cNvPr id="130" name="Text Box 131"/>
          <p:cNvSpPr txBox="1">
            <a:spLocks noChangeArrowheads="1"/>
          </p:cNvSpPr>
          <p:nvPr/>
        </p:nvSpPr>
        <p:spPr bwMode="auto">
          <a:xfrm>
            <a:off x="6061175" y="1452991"/>
            <a:ext cx="525694" cy="250082"/>
          </a:xfrm>
          <a:prstGeom prst="rect">
            <a:avLst/>
          </a:prstGeom>
          <a:solidFill>
            <a:srgbClr val="CCFFCC"/>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Current Power</a:t>
            </a:r>
          </a:p>
          <a:p>
            <a:pPr algn="ctr" defTabSz="571500"/>
            <a:r>
              <a:rPr lang="en-US" sz="600">
                <a:latin typeface="Arial Narrow" pitchFamily="34" charset="0"/>
              </a:rPr>
              <a:t>(168 Watts)</a:t>
            </a:r>
          </a:p>
        </p:txBody>
      </p:sp>
      <p:sp>
        <p:nvSpPr>
          <p:cNvPr id="131" name="Text Box 132"/>
          <p:cNvSpPr txBox="1">
            <a:spLocks noChangeArrowheads="1"/>
          </p:cNvSpPr>
          <p:nvPr/>
        </p:nvSpPr>
        <p:spPr bwMode="auto">
          <a:xfrm>
            <a:off x="5432770" y="1910933"/>
            <a:ext cx="540633" cy="343186"/>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Split FPE</a:t>
            </a:r>
          </a:p>
          <a:p>
            <a:pPr algn="ctr" defTabSz="571500"/>
            <a:r>
              <a:rPr lang="en-US" sz="600">
                <a:latin typeface="Arial Narrow" pitchFamily="34" charset="0"/>
              </a:rPr>
              <a:t>Power / HK SC</a:t>
            </a:r>
          </a:p>
          <a:p>
            <a:pPr algn="ctr" defTabSz="571500"/>
            <a:r>
              <a:rPr lang="en-US" sz="600">
                <a:latin typeface="Arial Narrow" pitchFamily="34" charset="0"/>
              </a:rPr>
              <a:t>A/D Region 2</a:t>
            </a:r>
          </a:p>
        </p:txBody>
      </p:sp>
      <p:sp>
        <p:nvSpPr>
          <p:cNvPr id="132" name="Text Box 133"/>
          <p:cNvSpPr txBox="1">
            <a:spLocks noChangeArrowheads="1"/>
          </p:cNvSpPr>
          <p:nvPr/>
        </p:nvSpPr>
        <p:spPr bwMode="auto">
          <a:xfrm>
            <a:off x="6100392" y="1808085"/>
            <a:ext cx="408043" cy="251165"/>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Lower R2 </a:t>
            </a:r>
          </a:p>
          <a:p>
            <a:pPr algn="ctr" defTabSz="571500"/>
            <a:r>
              <a:rPr lang="en-US" sz="600">
                <a:latin typeface="Arial Narrow" pitchFamily="34" charset="0"/>
              </a:rPr>
              <a:t>Power </a:t>
            </a:r>
          </a:p>
        </p:txBody>
      </p:sp>
      <p:sp>
        <p:nvSpPr>
          <p:cNvPr id="133" name="Text Box 134"/>
          <p:cNvSpPr txBox="1">
            <a:spLocks noChangeArrowheads="1"/>
          </p:cNvSpPr>
          <p:nvPr/>
        </p:nvSpPr>
        <p:spPr bwMode="auto">
          <a:xfrm>
            <a:off x="6077048" y="2133950"/>
            <a:ext cx="467802" cy="250082"/>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84 Watts R2</a:t>
            </a:r>
          </a:p>
          <a:p>
            <a:pPr defTabSz="571500"/>
            <a:r>
              <a:rPr lang="en-US" sz="600">
                <a:latin typeface="Arial Narrow" pitchFamily="34" charset="0"/>
              </a:rPr>
              <a:t>84 Watts R3</a:t>
            </a:r>
          </a:p>
        </p:txBody>
      </p:sp>
      <p:sp>
        <p:nvSpPr>
          <p:cNvPr id="134" name="Text Box 135"/>
          <p:cNvSpPr txBox="1">
            <a:spLocks noChangeArrowheads="1"/>
          </p:cNvSpPr>
          <p:nvPr/>
        </p:nvSpPr>
        <p:spPr bwMode="auto">
          <a:xfrm>
            <a:off x="5723162" y="2479301"/>
            <a:ext cx="710573" cy="251165"/>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Pre-Amp with Longer</a:t>
            </a:r>
          </a:p>
          <a:p>
            <a:pPr algn="ctr" defTabSz="571500"/>
            <a:r>
              <a:rPr lang="en-US" sz="600">
                <a:latin typeface="Arial Narrow" pitchFamily="34" charset="0"/>
              </a:rPr>
              <a:t>Analog Cables</a:t>
            </a:r>
          </a:p>
        </p:txBody>
      </p:sp>
      <p:sp>
        <p:nvSpPr>
          <p:cNvPr id="135" name="Text Box 136"/>
          <p:cNvSpPr txBox="1">
            <a:spLocks noChangeArrowheads="1"/>
          </p:cNvSpPr>
          <p:nvPr/>
        </p:nvSpPr>
        <p:spPr bwMode="auto">
          <a:xfrm>
            <a:off x="5485060" y="2896105"/>
            <a:ext cx="556507" cy="250082"/>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ASICs on FPAs</a:t>
            </a:r>
          </a:p>
          <a:p>
            <a:pPr defTabSz="571500"/>
            <a:r>
              <a:rPr lang="en-US" sz="600">
                <a:latin typeface="Arial Narrow" pitchFamily="34" charset="0"/>
              </a:rPr>
              <a:t>To Perform A/D</a:t>
            </a:r>
          </a:p>
        </p:txBody>
      </p:sp>
      <p:sp>
        <p:nvSpPr>
          <p:cNvPr id="136" name="Text Box 137"/>
          <p:cNvSpPr txBox="1">
            <a:spLocks noChangeArrowheads="1"/>
          </p:cNvSpPr>
          <p:nvPr/>
        </p:nvSpPr>
        <p:spPr bwMode="auto">
          <a:xfrm>
            <a:off x="6081717" y="2832231"/>
            <a:ext cx="637742" cy="159143"/>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InSb Option (TBR)</a:t>
            </a:r>
          </a:p>
        </p:txBody>
      </p:sp>
      <p:sp>
        <p:nvSpPr>
          <p:cNvPr id="137" name="Text Box 138"/>
          <p:cNvSpPr txBox="1">
            <a:spLocks noChangeArrowheads="1"/>
          </p:cNvSpPr>
          <p:nvPr/>
        </p:nvSpPr>
        <p:spPr bwMode="auto">
          <a:xfrm>
            <a:off x="6106928" y="3077983"/>
            <a:ext cx="573314" cy="159143"/>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HgCdTel Option</a:t>
            </a:r>
          </a:p>
        </p:txBody>
      </p:sp>
      <p:sp>
        <p:nvSpPr>
          <p:cNvPr id="138" name="Text Box 139" descr="C:\Documents and Settings\s076309\Desktop\02.090 S&amp;E Capabilities\images + input\BusDev\ABL.jpg"/>
          <p:cNvSpPr txBox="1">
            <a:spLocks noChangeArrowheads="1"/>
          </p:cNvSpPr>
          <p:nvPr/>
        </p:nvSpPr>
        <p:spPr bwMode="auto">
          <a:xfrm>
            <a:off x="5559758" y="1032939"/>
            <a:ext cx="1125152" cy="179713"/>
          </a:xfrm>
          <a:prstGeom prst="rect">
            <a:avLst/>
          </a:prstGeom>
          <a:noFill/>
          <a:ln w="9525">
            <a:noFill/>
            <a:miter lim="800000"/>
            <a:headEnd/>
            <a:tailEnd/>
          </a:ln>
          <a:effectLst/>
        </p:spPr>
        <p:txBody>
          <a:bodyPr wrap="none" lIns="57150" tIns="28575" rIns="57150" bIns="28575">
            <a:spAutoFit/>
          </a:bodyPr>
          <a:lstStyle/>
          <a:p>
            <a:pPr defTabSz="571500"/>
            <a:r>
              <a:rPr lang="en-US" sz="800" b="1">
                <a:latin typeface="Arial Narrow" pitchFamily="34" charset="0"/>
              </a:rPr>
              <a:t>FPE Architecture Options</a:t>
            </a:r>
          </a:p>
        </p:txBody>
      </p:sp>
      <p:sp>
        <p:nvSpPr>
          <p:cNvPr id="139" name="Oval 140"/>
          <p:cNvSpPr>
            <a:spLocks noChangeAspect="1" noChangeArrowheads="1"/>
          </p:cNvSpPr>
          <p:nvPr/>
        </p:nvSpPr>
        <p:spPr bwMode="auto">
          <a:xfrm>
            <a:off x="7205002" y="5270260"/>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40" name="Oval 141"/>
          <p:cNvSpPr>
            <a:spLocks noChangeAspect="1" noChangeArrowheads="1"/>
          </p:cNvSpPr>
          <p:nvPr/>
        </p:nvSpPr>
        <p:spPr bwMode="auto">
          <a:xfrm>
            <a:off x="5564427" y="5275673"/>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41" name="Text Box 142"/>
          <p:cNvSpPr txBox="1">
            <a:spLocks noChangeArrowheads="1"/>
          </p:cNvSpPr>
          <p:nvPr/>
        </p:nvSpPr>
        <p:spPr bwMode="auto">
          <a:xfrm>
            <a:off x="5950060" y="3752446"/>
            <a:ext cx="928134" cy="343186"/>
          </a:xfrm>
          <a:prstGeom prst="rect">
            <a:avLst/>
          </a:prstGeom>
          <a:solidFill>
            <a:srgbClr val="CCFFCC"/>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A.Test Flight ICE and IC&amp;DH</a:t>
            </a:r>
          </a:p>
          <a:p>
            <a:pPr algn="ctr" defTabSz="571500"/>
            <a:r>
              <a:rPr lang="en-US" sz="600">
                <a:latin typeface="Arial Narrow" pitchFamily="34" charset="0"/>
              </a:rPr>
              <a:t>Boxes on SC with ETU’s for</a:t>
            </a:r>
          </a:p>
          <a:p>
            <a:pPr algn="ctr" defTabSz="571500"/>
            <a:r>
              <a:rPr lang="en-US" sz="600">
                <a:latin typeface="Arial Narrow" pitchFamily="34" charset="0"/>
              </a:rPr>
              <a:t>ISIM Testing</a:t>
            </a:r>
          </a:p>
        </p:txBody>
      </p:sp>
      <p:sp>
        <p:nvSpPr>
          <p:cNvPr id="142" name="Text Box 143" descr="C:\Documents and Settings\s076309\Desktop\02.090 S&amp;E Capabilities\images + input\BusDev\ABL.jpg"/>
          <p:cNvSpPr txBox="1">
            <a:spLocks noChangeArrowheads="1"/>
          </p:cNvSpPr>
          <p:nvPr/>
        </p:nvSpPr>
        <p:spPr bwMode="auto">
          <a:xfrm>
            <a:off x="5891235" y="4195232"/>
            <a:ext cx="1047652" cy="435208"/>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B.Test ICE and IC&amp;DH</a:t>
            </a:r>
          </a:p>
          <a:p>
            <a:pPr algn="ctr" defTabSz="571500"/>
            <a:r>
              <a:rPr lang="en-US" sz="600">
                <a:latin typeface="Arial Narrow" pitchFamily="34" charset="0"/>
              </a:rPr>
              <a:t>Boxes with ISIM, ETU’s</a:t>
            </a:r>
          </a:p>
          <a:p>
            <a:pPr algn="ctr" defTabSz="571500"/>
            <a:r>
              <a:rPr lang="en-US" sz="600">
                <a:latin typeface="Arial Narrow" pitchFamily="34" charset="0"/>
              </a:rPr>
              <a:t>With SC then Perform Penalty</a:t>
            </a:r>
          </a:p>
          <a:p>
            <a:pPr algn="ctr" defTabSz="571500"/>
            <a:r>
              <a:rPr lang="en-US" sz="600">
                <a:latin typeface="Arial Narrow" pitchFamily="34" charset="0"/>
              </a:rPr>
              <a:t>Test on SC after Final Integration</a:t>
            </a:r>
          </a:p>
        </p:txBody>
      </p:sp>
      <p:sp>
        <p:nvSpPr>
          <p:cNvPr id="143" name="Text Box 144" descr="C:\Documents and Settings\s076309\Desktop\02.090 S&amp;E Capabilities\images + input\BusDev\ABL.jpg"/>
          <p:cNvSpPr txBox="1">
            <a:spLocks noChangeArrowheads="1"/>
          </p:cNvSpPr>
          <p:nvPr/>
        </p:nvSpPr>
        <p:spPr bwMode="auto">
          <a:xfrm>
            <a:off x="5904307" y="4722461"/>
            <a:ext cx="1020574" cy="435208"/>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C.Test ICE and IC&amp;DH</a:t>
            </a:r>
          </a:p>
          <a:p>
            <a:pPr algn="ctr" defTabSz="571500"/>
            <a:r>
              <a:rPr lang="en-US" sz="600">
                <a:latin typeface="Arial Narrow" pitchFamily="34" charset="0"/>
              </a:rPr>
              <a:t>Boxes with ISIM, Delay SC</a:t>
            </a:r>
          </a:p>
          <a:p>
            <a:pPr algn="ctr" defTabSz="571500"/>
            <a:r>
              <a:rPr lang="en-US" sz="600">
                <a:latin typeface="Arial Narrow" pitchFamily="34" charset="0"/>
              </a:rPr>
              <a:t>Environmental testing Until After</a:t>
            </a:r>
          </a:p>
          <a:p>
            <a:pPr algn="ctr" defTabSz="571500"/>
            <a:r>
              <a:rPr lang="en-US" sz="600">
                <a:latin typeface="Arial Narrow" pitchFamily="34" charset="0"/>
              </a:rPr>
              <a:t>Boxes are Integrated</a:t>
            </a:r>
          </a:p>
        </p:txBody>
      </p:sp>
      <p:sp>
        <p:nvSpPr>
          <p:cNvPr id="144" name="Text Box 145" descr="C:\Documents and Settings\s076309\Desktop\02.090 S&amp;E Capabilities\images + input\BusDev\ABL.jpg"/>
          <p:cNvSpPr txBox="1">
            <a:spLocks noChangeArrowheads="1"/>
          </p:cNvSpPr>
          <p:nvPr/>
        </p:nvSpPr>
        <p:spPr bwMode="auto">
          <a:xfrm>
            <a:off x="5897771" y="5232369"/>
            <a:ext cx="1033646" cy="343186"/>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D. Electrically Mate the SCE to </a:t>
            </a:r>
          </a:p>
          <a:p>
            <a:pPr algn="ctr" defTabSz="571500"/>
            <a:r>
              <a:rPr lang="en-US" sz="600">
                <a:latin typeface="Arial Narrow" pitchFamily="34" charset="0"/>
              </a:rPr>
              <a:t>OTE-ISIM for  Cryogenic Testing</a:t>
            </a:r>
          </a:p>
          <a:p>
            <a:pPr algn="ctr" defTabSz="571500"/>
            <a:r>
              <a:rPr lang="en-US" sz="600">
                <a:latin typeface="Arial Narrow" pitchFamily="34" charset="0"/>
              </a:rPr>
              <a:t>At Plum Brook</a:t>
            </a:r>
          </a:p>
        </p:txBody>
      </p:sp>
      <p:sp>
        <p:nvSpPr>
          <p:cNvPr id="145" name="Text Box 146" descr="C:\Documents and Settings\s076309\Desktop\02.090 S&amp;E Capabilities\images + input\BusDev\ABL.jpg"/>
          <p:cNvSpPr txBox="1">
            <a:spLocks noChangeArrowheads="1"/>
          </p:cNvSpPr>
          <p:nvPr/>
        </p:nvSpPr>
        <p:spPr bwMode="auto">
          <a:xfrm>
            <a:off x="5830542" y="5638346"/>
            <a:ext cx="1174640" cy="343186"/>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E. Test ICE&amp;IC&amp;DH with ISIM</a:t>
            </a:r>
          </a:p>
          <a:p>
            <a:pPr algn="ctr" defTabSz="571500"/>
            <a:r>
              <a:rPr lang="en-US" sz="600">
                <a:latin typeface="Arial Narrow" pitchFamily="34" charset="0"/>
              </a:rPr>
              <a:t>At GSFC, then delive ICE to SCE</a:t>
            </a:r>
          </a:p>
          <a:p>
            <a:pPr algn="ctr" defTabSz="571500"/>
            <a:r>
              <a:rPr lang="en-US" sz="600">
                <a:latin typeface="Arial Narrow" pitchFamily="34" charset="0"/>
              </a:rPr>
              <a:t>And use EU ICE boxes at Plum Brook</a:t>
            </a:r>
          </a:p>
        </p:txBody>
      </p:sp>
      <p:sp>
        <p:nvSpPr>
          <p:cNvPr id="146" name="Text Box 147" descr="C:\Documents and Settings\s076309\Desktop\02.090 S&amp;E Capabilities\images + input\BusDev\ABL.jpg"/>
          <p:cNvSpPr txBox="1">
            <a:spLocks noChangeArrowheads="1"/>
          </p:cNvSpPr>
          <p:nvPr/>
        </p:nvSpPr>
        <p:spPr bwMode="auto">
          <a:xfrm>
            <a:off x="5872560" y="6058397"/>
            <a:ext cx="1088737" cy="250082"/>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F. Provide 2 sets of Identical Flight</a:t>
            </a:r>
          </a:p>
          <a:p>
            <a:pPr algn="ctr" defTabSz="571500"/>
            <a:r>
              <a:rPr lang="en-US" sz="600">
                <a:latin typeface="Arial Narrow" pitchFamily="34" charset="0"/>
              </a:rPr>
              <a:t>ICE and IC&amp;DH Boxes</a:t>
            </a:r>
          </a:p>
        </p:txBody>
      </p:sp>
      <p:cxnSp>
        <p:nvCxnSpPr>
          <p:cNvPr id="147" name="AutoShape 148"/>
          <p:cNvCxnSpPr>
            <a:cxnSpLocks noChangeShapeType="1"/>
            <a:stCxn id="140" idx="0"/>
            <a:endCxn id="141" idx="1"/>
          </p:cNvCxnSpPr>
          <p:nvPr/>
        </p:nvCxnSpPr>
        <p:spPr bwMode="auto">
          <a:xfrm flipV="1">
            <a:off x="5583102" y="3942985"/>
            <a:ext cx="381898" cy="1332688"/>
          </a:xfrm>
          <a:prstGeom prst="straightConnector1">
            <a:avLst/>
          </a:prstGeom>
          <a:noFill/>
          <a:ln w="9525">
            <a:solidFill>
              <a:schemeClr val="tx1"/>
            </a:solidFill>
            <a:round/>
            <a:headEnd/>
            <a:tailEnd/>
          </a:ln>
          <a:effectLst/>
        </p:spPr>
      </p:cxnSp>
      <p:cxnSp>
        <p:nvCxnSpPr>
          <p:cNvPr id="148" name="AutoShape 149"/>
          <p:cNvCxnSpPr>
            <a:cxnSpLocks noChangeShapeType="1"/>
            <a:stCxn id="140" idx="0"/>
            <a:endCxn id="142" idx="1"/>
          </p:cNvCxnSpPr>
          <p:nvPr/>
        </p:nvCxnSpPr>
        <p:spPr bwMode="auto">
          <a:xfrm flipV="1">
            <a:off x="5583102" y="4438818"/>
            <a:ext cx="326808" cy="836855"/>
          </a:xfrm>
          <a:prstGeom prst="straightConnector1">
            <a:avLst/>
          </a:prstGeom>
          <a:noFill/>
          <a:ln w="9525">
            <a:solidFill>
              <a:schemeClr val="tx1"/>
            </a:solidFill>
            <a:round/>
            <a:headEnd/>
            <a:tailEnd/>
          </a:ln>
          <a:effectLst/>
        </p:spPr>
      </p:cxnSp>
      <p:cxnSp>
        <p:nvCxnSpPr>
          <p:cNvPr id="149" name="AutoShape 150"/>
          <p:cNvCxnSpPr>
            <a:cxnSpLocks noChangeShapeType="1"/>
            <a:stCxn id="140" idx="7"/>
            <a:endCxn id="143" idx="1"/>
          </p:cNvCxnSpPr>
          <p:nvPr/>
        </p:nvCxnSpPr>
        <p:spPr bwMode="auto">
          <a:xfrm flipV="1">
            <a:off x="5596174" y="4964965"/>
            <a:ext cx="325874" cy="317204"/>
          </a:xfrm>
          <a:prstGeom prst="straightConnector1">
            <a:avLst/>
          </a:prstGeom>
          <a:noFill/>
          <a:ln w="9525">
            <a:solidFill>
              <a:schemeClr val="tx1"/>
            </a:solidFill>
            <a:round/>
            <a:headEnd/>
            <a:tailEnd/>
          </a:ln>
          <a:effectLst/>
        </p:spPr>
      </p:cxnSp>
      <p:cxnSp>
        <p:nvCxnSpPr>
          <p:cNvPr id="150" name="AutoShape 151"/>
          <p:cNvCxnSpPr>
            <a:cxnSpLocks noChangeShapeType="1"/>
            <a:stCxn id="140" idx="5"/>
            <a:endCxn id="144" idx="1"/>
          </p:cNvCxnSpPr>
          <p:nvPr/>
        </p:nvCxnSpPr>
        <p:spPr bwMode="auto">
          <a:xfrm>
            <a:off x="5596174" y="5312482"/>
            <a:ext cx="318404" cy="110426"/>
          </a:xfrm>
          <a:prstGeom prst="straightConnector1">
            <a:avLst/>
          </a:prstGeom>
          <a:noFill/>
          <a:ln w="9525">
            <a:solidFill>
              <a:schemeClr val="tx1"/>
            </a:solidFill>
            <a:round/>
            <a:headEnd/>
            <a:tailEnd/>
          </a:ln>
          <a:effectLst/>
        </p:spPr>
      </p:cxnSp>
      <p:cxnSp>
        <p:nvCxnSpPr>
          <p:cNvPr id="151" name="AutoShape 152"/>
          <p:cNvCxnSpPr>
            <a:cxnSpLocks noChangeShapeType="1"/>
            <a:stCxn id="140" idx="4"/>
            <a:endCxn id="145" idx="1"/>
          </p:cNvCxnSpPr>
          <p:nvPr/>
        </p:nvCxnSpPr>
        <p:spPr bwMode="auto">
          <a:xfrm>
            <a:off x="5583102" y="5318977"/>
            <a:ext cx="266115" cy="509908"/>
          </a:xfrm>
          <a:prstGeom prst="straightConnector1">
            <a:avLst/>
          </a:prstGeom>
          <a:noFill/>
          <a:ln w="9525">
            <a:solidFill>
              <a:schemeClr val="tx1"/>
            </a:solidFill>
            <a:round/>
            <a:headEnd/>
            <a:tailEnd/>
          </a:ln>
          <a:effectLst/>
        </p:spPr>
      </p:cxnSp>
      <p:cxnSp>
        <p:nvCxnSpPr>
          <p:cNvPr id="152" name="AutoShape 153"/>
          <p:cNvCxnSpPr>
            <a:cxnSpLocks noChangeShapeType="1"/>
            <a:stCxn id="140" idx="4"/>
            <a:endCxn id="146" idx="1"/>
          </p:cNvCxnSpPr>
          <p:nvPr/>
        </p:nvCxnSpPr>
        <p:spPr bwMode="auto">
          <a:xfrm>
            <a:off x="5583102" y="5318977"/>
            <a:ext cx="309067" cy="876911"/>
          </a:xfrm>
          <a:prstGeom prst="straightConnector1">
            <a:avLst/>
          </a:prstGeom>
          <a:noFill/>
          <a:ln w="9525">
            <a:solidFill>
              <a:schemeClr val="tx1"/>
            </a:solidFill>
            <a:round/>
            <a:headEnd/>
            <a:tailEnd/>
          </a:ln>
          <a:effectLst/>
        </p:spPr>
      </p:cxnSp>
      <p:cxnSp>
        <p:nvCxnSpPr>
          <p:cNvPr id="153" name="AutoShape 154"/>
          <p:cNvCxnSpPr>
            <a:cxnSpLocks noChangeShapeType="1"/>
            <a:stCxn id="139" idx="0"/>
            <a:endCxn id="141" idx="3"/>
          </p:cNvCxnSpPr>
          <p:nvPr/>
        </p:nvCxnSpPr>
        <p:spPr bwMode="auto">
          <a:xfrm flipH="1" flipV="1">
            <a:off x="6864188" y="3942985"/>
            <a:ext cx="359488" cy="1327275"/>
          </a:xfrm>
          <a:prstGeom prst="straightConnector1">
            <a:avLst/>
          </a:prstGeom>
          <a:noFill/>
          <a:ln w="9525">
            <a:solidFill>
              <a:schemeClr val="tx1"/>
            </a:solidFill>
            <a:round/>
            <a:headEnd/>
            <a:tailEnd/>
          </a:ln>
          <a:effectLst/>
        </p:spPr>
      </p:cxnSp>
      <p:cxnSp>
        <p:nvCxnSpPr>
          <p:cNvPr id="154" name="AutoShape 155"/>
          <p:cNvCxnSpPr>
            <a:cxnSpLocks noChangeShapeType="1"/>
            <a:stCxn id="139" idx="0"/>
            <a:endCxn id="142" idx="3"/>
          </p:cNvCxnSpPr>
          <p:nvPr/>
        </p:nvCxnSpPr>
        <p:spPr bwMode="auto">
          <a:xfrm flipH="1" flipV="1">
            <a:off x="6919279" y="4438818"/>
            <a:ext cx="304398" cy="831442"/>
          </a:xfrm>
          <a:prstGeom prst="straightConnector1">
            <a:avLst/>
          </a:prstGeom>
          <a:noFill/>
          <a:ln w="9525">
            <a:solidFill>
              <a:schemeClr val="tx1"/>
            </a:solidFill>
            <a:round/>
            <a:headEnd/>
            <a:tailEnd/>
          </a:ln>
          <a:effectLst/>
        </p:spPr>
      </p:cxnSp>
      <p:cxnSp>
        <p:nvCxnSpPr>
          <p:cNvPr id="155" name="AutoShape 156"/>
          <p:cNvCxnSpPr>
            <a:cxnSpLocks noChangeShapeType="1"/>
            <a:stCxn id="139" idx="1"/>
            <a:endCxn id="143" idx="3"/>
          </p:cNvCxnSpPr>
          <p:nvPr/>
        </p:nvCxnSpPr>
        <p:spPr bwMode="auto">
          <a:xfrm flipH="1" flipV="1">
            <a:off x="6907140" y="4964965"/>
            <a:ext cx="303464" cy="311791"/>
          </a:xfrm>
          <a:prstGeom prst="straightConnector1">
            <a:avLst/>
          </a:prstGeom>
          <a:noFill/>
          <a:ln w="9525">
            <a:solidFill>
              <a:schemeClr val="tx1"/>
            </a:solidFill>
            <a:round/>
            <a:headEnd/>
            <a:tailEnd/>
          </a:ln>
          <a:effectLst/>
        </p:spPr>
      </p:cxnSp>
      <p:cxnSp>
        <p:nvCxnSpPr>
          <p:cNvPr id="156" name="AutoShape 157"/>
          <p:cNvCxnSpPr>
            <a:cxnSpLocks noChangeShapeType="1"/>
            <a:stCxn id="144" idx="3"/>
            <a:endCxn id="139" idx="3"/>
          </p:cNvCxnSpPr>
          <p:nvPr/>
        </p:nvCxnSpPr>
        <p:spPr bwMode="auto">
          <a:xfrm flipV="1">
            <a:off x="6913676" y="5307069"/>
            <a:ext cx="296928" cy="115839"/>
          </a:xfrm>
          <a:prstGeom prst="straightConnector1">
            <a:avLst/>
          </a:prstGeom>
          <a:noFill/>
          <a:ln w="9525">
            <a:solidFill>
              <a:schemeClr val="tx1"/>
            </a:solidFill>
            <a:round/>
            <a:headEnd/>
            <a:tailEnd/>
          </a:ln>
          <a:effectLst/>
        </p:spPr>
      </p:cxnSp>
      <p:cxnSp>
        <p:nvCxnSpPr>
          <p:cNvPr id="157" name="AutoShape 158"/>
          <p:cNvCxnSpPr>
            <a:cxnSpLocks noChangeShapeType="1"/>
            <a:stCxn id="145" idx="3"/>
            <a:endCxn id="139" idx="4"/>
          </p:cNvCxnSpPr>
          <p:nvPr/>
        </p:nvCxnSpPr>
        <p:spPr bwMode="auto">
          <a:xfrm flipV="1">
            <a:off x="6986508" y="5313564"/>
            <a:ext cx="237169" cy="515321"/>
          </a:xfrm>
          <a:prstGeom prst="straightConnector1">
            <a:avLst/>
          </a:prstGeom>
          <a:noFill/>
          <a:ln w="9525">
            <a:solidFill>
              <a:schemeClr val="tx1"/>
            </a:solidFill>
            <a:round/>
            <a:headEnd/>
            <a:tailEnd/>
          </a:ln>
          <a:effectLst/>
        </p:spPr>
      </p:cxnSp>
      <p:cxnSp>
        <p:nvCxnSpPr>
          <p:cNvPr id="158" name="AutoShape 159"/>
          <p:cNvCxnSpPr>
            <a:cxnSpLocks noChangeShapeType="1"/>
            <a:stCxn id="146" idx="3"/>
            <a:endCxn id="139" idx="4"/>
          </p:cNvCxnSpPr>
          <p:nvPr/>
        </p:nvCxnSpPr>
        <p:spPr bwMode="auto">
          <a:xfrm flipV="1">
            <a:off x="6940755" y="5313564"/>
            <a:ext cx="282922" cy="882324"/>
          </a:xfrm>
          <a:prstGeom prst="straightConnector1">
            <a:avLst/>
          </a:prstGeom>
          <a:noFill/>
          <a:ln w="9525">
            <a:solidFill>
              <a:schemeClr val="tx1"/>
            </a:solidFill>
            <a:round/>
            <a:headEnd/>
            <a:tailEnd/>
          </a:ln>
          <a:effectLst/>
        </p:spPr>
      </p:cxnSp>
      <p:sp>
        <p:nvSpPr>
          <p:cNvPr id="159" name="Text Box 160" descr="C:\Documents and Settings\s076309\Desktop\02.090 S&amp;E Capabilities\images + input\BusDev\ABL.jpg"/>
          <p:cNvSpPr txBox="1">
            <a:spLocks noChangeArrowheads="1"/>
          </p:cNvSpPr>
          <p:nvPr/>
        </p:nvSpPr>
        <p:spPr bwMode="auto">
          <a:xfrm>
            <a:off x="5725964" y="3549999"/>
            <a:ext cx="1371659" cy="178630"/>
          </a:xfrm>
          <a:prstGeom prst="rect">
            <a:avLst/>
          </a:prstGeom>
          <a:noFill/>
          <a:ln w="9525">
            <a:noFill/>
            <a:miter lim="800000"/>
            <a:headEnd/>
            <a:tailEnd/>
          </a:ln>
          <a:effectLst/>
        </p:spPr>
        <p:txBody>
          <a:bodyPr wrap="none" lIns="57150" tIns="28575" rIns="57150" bIns="28575">
            <a:spAutoFit/>
          </a:bodyPr>
          <a:lstStyle/>
          <a:p>
            <a:pPr algn="ctr" defTabSz="571500"/>
            <a:r>
              <a:rPr lang="en-US" sz="800" b="1">
                <a:latin typeface="Arial Narrow" pitchFamily="34" charset="0"/>
              </a:rPr>
              <a:t>ICE and IC&amp;DH Testing Options</a:t>
            </a:r>
          </a:p>
        </p:txBody>
      </p:sp>
      <p:sp>
        <p:nvSpPr>
          <p:cNvPr id="160" name="Text Box 161"/>
          <p:cNvSpPr txBox="1">
            <a:spLocks noChangeArrowheads="1"/>
          </p:cNvSpPr>
          <p:nvPr/>
        </p:nvSpPr>
        <p:spPr bwMode="auto">
          <a:xfrm>
            <a:off x="8353498" y="1940163"/>
            <a:ext cx="394970" cy="158060"/>
          </a:xfrm>
          <a:prstGeom prst="rect">
            <a:avLst/>
          </a:prstGeom>
          <a:solidFill>
            <a:srgbClr val="CCFFCC"/>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F/20 OTE</a:t>
            </a:r>
          </a:p>
        </p:txBody>
      </p:sp>
      <p:sp>
        <p:nvSpPr>
          <p:cNvPr id="161" name="Text Box 162"/>
          <p:cNvSpPr txBox="1">
            <a:spLocks noChangeArrowheads="1"/>
          </p:cNvSpPr>
          <p:nvPr/>
        </p:nvSpPr>
        <p:spPr bwMode="auto">
          <a:xfrm>
            <a:off x="8328287" y="2360215"/>
            <a:ext cx="447260" cy="159143"/>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F/16.7 OTE</a:t>
            </a:r>
          </a:p>
        </p:txBody>
      </p:sp>
      <p:sp>
        <p:nvSpPr>
          <p:cNvPr id="162" name="Oval 163"/>
          <p:cNvSpPr>
            <a:spLocks noChangeAspect="1" noChangeArrowheads="1"/>
          </p:cNvSpPr>
          <p:nvPr/>
        </p:nvSpPr>
        <p:spPr bwMode="auto">
          <a:xfrm>
            <a:off x="8239582" y="2211898"/>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63" name="Oval 164"/>
          <p:cNvSpPr>
            <a:spLocks noChangeAspect="1" noChangeArrowheads="1"/>
          </p:cNvSpPr>
          <p:nvPr/>
        </p:nvSpPr>
        <p:spPr bwMode="auto">
          <a:xfrm>
            <a:off x="8805426" y="2211898"/>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164" name="AutoShape 165"/>
          <p:cNvCxnSpPr>
            <a:cxnSpLocks noChangeShapeType="1"/>
            <a:stCxn id="162" idx="0"/>
            <a:endCxn id="160" idx="1"/>
          </p:cNvCxnSpPr>
          <p:nvPr/>
        </p:nvCxnSpPr>
        <p:spPr bwMode="auto">
          <a:xfrm flipV="1">
            <a:off x="8258257" y="2026772"/>
            <a:ext cx="95241" cy="185126"/>
          </a:xfrm>
          <a:prstGeom prst="straightConnector1">
            <a:avLst/>
          </a:prstGeom>
          <a:noFill/>
          <a:ln w="9525">
            <a:solidFill>
              <a:schemeClr val="tx1"/>
            </a:solidFill>
            <a:round/>
            <a:headEnd/>
            <a:tailEnd/>
          </a:ln>
          <a:effectLst/>
        </p:spPr>
      </p:cxnSp>
      <p:cxnSp>
        <p:nvCxnSpPr>
          <p:cNvPr id="165" name="AutoShape 166"/>
          <p:cNvCxnSpPr>
            <a:cxnSpLocks noChangeShapeType="1"/>
            <a:stCxn id="161" idx="1"/>
            <a:endCxn id="162" idx="4"/>
          </p:cNvCxnSpPr>
          <p:nvPr/>
        </p:nvCxnSpPr>
        <p:spPr bwMode="auto">
          <a:xfrm flipH="1" flipV="1">
            <a:off x="8258257" y="2255202"/>
            <a:ext cx="70030" cy="191621"/>
          </a:xfrm>
          <a:prstGeom prst="straightConnector1">
            <a:avLst/>
          </a:prstGeom>
          <a:noFill/>
          <a:ln w="9525">
            <a:solidFill>
              <a:schemeClr val="tx1"/>
            </a:solidFill>
            <a:round/>
            <a:headEnd/>
            <a:tailEnd/>
          </a:ln>
          <a:effectLst/>
        </p:spPr>
      </p:cxnSp>
      <p:cxnSp>
        <p:nvCxnSpPr>
          <p:cNvPr id="166" name="AutoShape 167"/>
          <p:cNvCxnSpPr>
            <a:cxnSpLocks noChangeShapeType="1"/>
            <a:stCxn id="163" idx="0"/>
            <a:endCxn id="160" idx="3"/>
          </p:cNvCxnSpPr>
          <p:nvPr/>
        </p:nvCxnSpPr>
        <p:spPr bwMode="auto">
          <a:xfrm flipH="1" flipV="1">
            <a:off x="8731661" y="2026772"/>
            <a:ext cx="92440" cy="185126"/>
          </a:xfrm>
          <a:prstGeom prst="straightConnector1">
            <a:avLst/>
          </a:prstGeom>
          <a:noFill/>
          <a:ln w="9525">
            <a:solidFill>
              <a:schemeClr val="tx1"/>
            </a:solidFill>
            <a:round/>
            <a:headEnd/>
            <a:tailEnd/>
          </a:ln>
          <a:effectLst/>
        </p:spPr>
      </p:cxnSp>
      <p:cxnSp>
        <p:nvCxnSpPr>
          <p:cNvPr id="167" name="AutoShape 168"/>
          <p:cNvCxnSpPr>
            <a:cxnSpLocks noChangeShapeType="1"/>
            <a:stCxn id="161" idx="3"/>
            <a:endCxn id="163" idx="4"/>
          </p:cNvCxnSpPr>
          <p:nvPr/>
        </p:nvCxnSpPr>
        <p:spPr bwMode="auto">
          <a:xfrm flipV="1">
            <a:off x="8756872" y="2255202"/>
            <a:ext cx="67229" cy="191621"/>
          </a:xfrm>
          <a:prstGeom prst="straightConnector1">
            <a:avLst/>
          </a:prstGeom>
          <a:noFill/>
          <a:ln w="9525">
            <a:solidFill>
              <a:schemeClr val="tx1"/>
            </a:solidFill>
            <a:round/>
            <a:headEnd/>
            <a:tailEnd/>
          </a:ln>
          <a:effectLst/>
        </p:spPr>
      </p:cxnSp>
      <p:sp>
        <p:nvSpPr>
          <p:cNvPr id="168" name="Text Box 169" descr="C:\Documents and Settings\s076309\Desktop\02.090 S&amp;E Capabilities\images + input\BusDev\ABL.jpg"/>
          <p:cNvSpPr txBox="1">
            <a:spLocks noChangeArrowheads="1"/>
          </p:cNvSpPr>
          <p:nvPr/>
        </p:nvSpPr>
        <p:spPr bwMode="auto">
          <a:xfrm>
            <a:off x="1436379" y="4499444"/>
            <a:ext cx="802080" cy="250082"/>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36 Segment 29.4m</a:t>
            </a:r>
            <a:r>
              <a:rPr lang="en-US" sz="600" baseline="30000">
                <a:latin typeface="Arial Narrow" pitchFamily="34" charset="0"/>
              </a:rPr>
              <a:t>2</a:t>
            </a:r>
          </a:p>
          <a:p>
            <a:pPr algn="ctr" defTabSz="571500"/>
            <a:r>
              <a:rPr lang="en-US" sz="600">
                <a:latin typeface="Arial Narrow" pitchFamily="34" charset="0"/>
              </a:rPr>
              <a:t>Aperture (No Hexapods)</a:t>
            </a:r>
          </a:p>
        </p:txBody>
      </p:sp>
      <p:sp>
        <p:nvSpPr>
          <p:cNvPr id="169" name="Text Box 170"/>
          <p:cNvSpPr txBox="1">
            <a:spLocks noChangeArrowheads="1"/>
          </p:cNvSpPr>
          <p:nvPr/>
        </p:nvSpPr>
        <p:spPr bwMode="auto">
          <a:xfrm>
            <a:off x="1066619" y="5167412"/>
            <a:ext cx="625603" cy="251165"/>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30 Segment 25m</a:t>
            </a:r>
            <a:r>
              <a:rPr lang="en-US" sz="600" baseline="30000">
                <a:latin typeface="Arial Narrow" pitchFamily="34" charset="0"/>
              </a:rPr>
              <a:t>2</a:t>
            </a:r>
          </a:p>
          <a:p>
            <a:pPr algn="ctr" defTabSz="571500"/>
            <a:r>
              <a:rPr lang="en-US" sz="600">
                <a:latin typeface="Arial Narrow" pitchFamily="34" charset="0"/>
              </a:rPr>
              <a:t>Aperture</a:t>
            </a:r>
          </a:p>
        </p:txBody>
      </p:sp>
      <p:sp>
        <p:nvSpPr>
          <p:cNvPr id="170" name="Text Box 171"/>
          <p:cNvSpPr txBox="1">
            <a:spLocks noChangeArrowheads="1"/>
          </p:cNvSpPr>
          <p:nvPr/>
        </p:nvSpPr>
        <p:spPr bwMode="auto">
          <a:xfrm>
            <a:off x="1356077" y="5837546"/>
            <a:ext cx="704037" cy="250082"/>
          </a:xfrm>
          <a:prstGeom prst="rect">
            <a:avLst/>
          </a:prstGeom>
          <a:solidFill>
            <a:srgbClr val="CCFFCC"/>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18 Segment 25m</a:t>
            </a:r>
            <a:r>
              <a:rPr lang="en-US" sz="600" baseline="30000">
                <a:latin typeface="Arial Narrow" pitchFamily="34" charset="0"/>
              </a:rPr>
              <a:t>2</a:t>
            </a:r>
          </a:p>
          <a:p>
            <a:pPr algn="ctr" defTabSz="571500"/>
            <a:r>
              <a:rPr lang="en-US" sz="600">
                <a:latin typeface="Arial Narrow" pitchFamily="34" charset="0"/>
              </a:rPr>
              <a:t>Aperture (Hexapods)</a:t>
            </a:r>
          </a:p>
        </p:txBody>
      </p:sp>
      <p:sp>
        <p:nvSpPr>
          <p:cNvPr id="171" name="Text Box 172"/>
          <p:cNvSpPr txBox="1">
            <a:spLocks noChangeArrowheads="1"/>
          </p:cNvSpPr>
          <p:nvPr/>
        </p:nvSpPr>
        <p:spPr bwMode="auto">
          <a:xfrm>
            <a:off x="1766921" y="5076474"/>
            <a:ext cx="406175" cy="159143"/>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Hexapods</a:t>
            </a:r>
          </a:p>
        </p:txBody>
      </p:sp>
      <p:sp>
        <p:nvSpPr>
          <p:cNvPr id="172" name="Text Box 173" descr="C:\Documents and Settings\s076309\Desktop\02.090 S&amp;E Capabilities\images + input\BusDev\ABL.jpg"/>
          <p:cNvSpPr txBox="1">
            <a:spLocks noChangeArrowheads="1"/>
          </p:cNvSpPr>
          <p:nvPr/>
        </p:nvSpPr>
        <p:spPr bwMode="auto">
          <a:xfrm>
            <a:off x="1725837" y="5370942"/>
            <a:ext cx="503284" cy="158060"/>
          </a:xfrm>
          <a:prstGeom prst="rect">
            <a:avLst/>
          </a:prstGeom>
          <a:no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No Hexapods</a:t>
            </a:r>
          </a:p>
        </p:txBody>
      </p:sp>
      <p:sp>
        <p:nvSpPr>
          <p:cNvPr id="173" name="Oval 174"/>
          <p:cNvSpPr>
            <a:spLocks noChangeAspect="1" noChangeArrowheads="1"/>
          </p:cNvSpPr>
          <p:nvPr/>
        </p:nvSpPr>
        <p:spPr bwMode="auto">
          <a:xfrm>
            <a:off x="940565" y="5282169"/>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74" name="Oval 175"/>
          <p:cNvSpPr>
            <a:spLocks noChangeAspect="1" noChangeArrowheads="1"/>
          </p:cNvSpPr>
          <p:nvPr/>
        </p:nvSpPr>
        <p:spPr bwMode="auto">
          <a:xfrm>
            <a:off x="2232856" y="5277838"/>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75" name="Oval 176"/>
          <p:cNvSpPr>
            <a:spLocks noChangeAspect="1" noChangeArrowheads="1"/>
          </p:cNvSpPr>
          <p:nvPr/>
        </p:nvSpPr>
        <p:spPr bwMode="auto">
          <a:xfrm>
            <a:off x="3095628" y="4630440"/>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176" name="AutoShape 177"/>
          <p:cNvCxnSpPr>
            <a:cxnSpLocks noChangeShapeType="1"/>
            <a:stCxn id="173" idx="7"/>
            <a:endCxn id="168" idx="1"/>
          </p:cNvCxnSpPr>
          <p:nvPr/>
        </p:nvCxnSpPr>
        <p:spPr bwMode="auto">
          <a:xfrm flipV="1">
            <a:off x="972312" y="4636935"/>
            <a:ext cx="479007" cy="651729"/>
          </a:xfrm>
          <a:prstGeom prst="straightConnector1">
            <a:avLst/>
          </a:prstGeom>
          <a:noFill/>
          <a:ln w="9525">
            <a:solidFill>
              <a:schemeClr val="tx1"/>
            </a:solidFill>
            <a:round/>
            <a:headEnd/>
            <a:tailEnd/>
          </a:ln>
          <a:effectLst/>
        </p:spPr>
      </p:cxnSp>
      <p:cxnSp>
        <p:nvCxnSpPr>
          <p:cNvPr id="177" name="AutoShape 178"/>
          <p:cNvCxnSpPr>
            <a:cxnSpLocks noChangeShapeType="1"/>
            <a:stCxn id="173" idx="5"/>
            <a:endCxn id="170" idx="1"/>
          </p:cNvCxnSpPr>
          <p:nvPr/>
        </p:nvCxnSpPr>
        <p:spPr bwMode="auto">
          <a:xfrm>
            <a:off x="972312" y="5318977"/>
            <a:ext cx="395904" cy="656059"/>
          </a:xfrm>
          <a:prstGeom prst="straightConnector1">
            <a:avLst/>
          </a:prstGeom>
          <a:noFill/>
          <a:ln w="9525">
            <a:solidFill>
              <a:schemeClr val="tx1"/>
            </a:solidFill>
            <a:round/>
            <a:headEnd/>
            <a:tailEnd/>
          </a:ln>
          <a:effectLst/>
        </p:spPr>
      </p:cxnSp>
      <p:cxnSp>
        <p:nvCxnSpPr>
          <p:cNvPr id="178" name="AutoShape 179"/>
          <p:cNvCxnSpPr>
            <a:cxnSpLocks noChangeShapeType="1"/>
            <a:stCxn id="173" idx="6"/>
            <a:endCxn id="169" idx="1"/>
          </p:cNvCxnSpPr>
          <p:nvPr/>
        </p:nvCxnSpPr>
        <p:spPr bwMode="auto">
          <a:xfrm>
            <a:off x="977914" y="5303821"/>
            <a:ext cx="99910" cy="2165"/>
          </a:xfrm>
          <a:prstGeom prst="straightConnector1">
            <a:avLst/>
          </a:prstGeom>
          <a:noFill/>
          <a:ln w="9525">
            <a:solidFill>
              <a:schemeClr val="tx1"/>
            </a:solidFill>
            <a:round/>
            <a:headEnd/>
            <a:tailEnd/>
          </a:ln>
          <a:effectLst/>
        </p:spPr>
      </p:cxnSp>
      <p:cxnSp>
        <p:nvCxnSpPr>
          <p:cNvPr id="179" name="AutoShape 180"/>
          <p:cNvCxnSpPr>
            <a:cxnSpLocks noChangeShapeType="1"/>
            <a:stCxn id="169" idx="3"/>
            <a:endCxn id="171" idx="1"/>
          </p:cNvCxnSpPr>
          <p:nvPr/>
        </p:nvCxnSpPr>
        <p:spPr bwMode="auto">
          <a:xfrm flipV="1">
            <a:off x="1679150" y="5163082"/>
            <a:ext cx="87771" cy="142904"/>
          </a:xfrm>
          <a:prstGeom prst="straightConnector1">
            <a:avLst/>
          </a:prstGeom>
          <a:noFill/>
          <a:ln w="9525">
            <a:solidFill>
              <a:schemeClr val="tx1"/>
            </a:solidFill>
            <a:round/>
            <a:headEnd/>
            <a:tailEnd/>
          </a:ln>
          <a:effectLst/>
        </p:spPr>
      </p:cxnSp>
      <p:cxnSp>
        <p:nvCxnSpPr>
          <p:cNvPr id="180" name="AutoShape 181"/>
          <p:cNvCxnSpPr>
            <a:cxnSpLocks noChangeShapeType="1"/>
            <a:stCxn id="169" idx="3"/>
            <a:endCxn id="172" idx="1"/>
          </p:cNvCxnSpPr>
          <p:nvPr/>
        </p:nvCxnSpPr>
        <p:spPr bwMode="auto">
          <a:xfrm>
            <a:off x="1679150" y="5305986"/>
            <a:ext cx="45753" cy="151565"/>
          </a:xfrm>
          <a:prstGeom prst="straightConnector1">
            <a:avLst/>
          </a:prstGeom>
          <a:noFill/>
          <a:ln w="9525">
            <a:solidFill>
              <a:schemeClr val="tx1"/>
            </a:solidFill>
            <a:round/>
            <a:headEnd/>
            <a:tailEnd/>
          </a:ln>
          <a:effectLst/>
        </p:spPr>
      </p:cxnSp>
      <p:cxnSp>
        <p:nvCxnSpPr>
          <p:cNvPr id="181" name="AutoShape 182"/>
          <p:cNvCxnSpPr>
            <a:cxnSpLocks noChangeShapeType="1"/>
            <a:stCxn id="172" idx="3"/>
            <a:endCxn id="174" idx="4"/>
          </p:cNvCxnSpPr>
          <p:nvPr/>
        </p:nvCxnSpPr>
        <p:spPr bwMode="auto">
          <a:xfrm flipV="1">
            <a:off x="2206711" y="5321142"/>
            <a:ext cx="44819" cy="136408"/>
          </a:xfrm>
          <a:prstGeom prst="straightConnector1">
            <a:avLst/>
          </a:prstGeom>
          <a:noFill/>
          <a:ln w="9525">
            <a:solidFill>
              <a:schemeClr val="tx1"/>
            </a:solidFill>
            <a:round/>
            <a:headEnd/>
            <a:tailEnd/>
          </a:ln>
          <a:effectLst/>
        </p:spPr>
      </p:cxnSp>
      <p:cxnSp>
        <p:nvCxnSpPr>
          <p:cNvPr id="182" name="AutoShape 183"/>
          <p:cNvCxnSpPr>
            <a:cxnSpLocks noChangeShapeType="1"/>
            <a:stCxn id="174" idx="1"/>
            <a:endCxn id="171" idx="3"/>
          </p:cNvCxnSpPr>
          <p:nvPr/>
        </p:nvCxnSpPr>
        <p:spPr bwMode="auto">
          <a:xfrm flipH="1" flipV="1">
            <a:off x="2154422" y="5163082"/>
            <a:ext cx="84036" cy="121252"/>
          </a:xfrm>
          <a:prstGeom prst="straightConnector1">
            <a:avLst/>
          </a:prstGeom>
          <a:noFill/>
          <a:ln w="9525">
            <a:solidFill>
              <a:schemeClr val="tx1"/>
            </a:solidFill>
            <a:round/>
            <a:headEnd/>
            <a:tailEnd/>
          </a:ln>
          <a:effectLst/>
        </p:spPr>
      </p:cxnSp>
      <p:sp>
        <p:nvSpPr>
          <p:cNvPr id="183" name="Oval 184"/>
          <p:cNvSpPr>
            <a:spLocks noChangeAspect="1" noChangeArrowheads="1"/>
          </p:cNvSpPr>
          <p:nvPr/>
        </p:nvSpPr>
        <p:spPr bwMode="auto">
          <a:xfrm>
            <a:off x="3094695" y="5273508"/>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84" name="Text Box 185" descr="C:\Documents and Settings\s076309\Desktop\02.090 S&amp;E Capabilities\images + input\BusDev\ABL.jpg"/>
          <p:cNvSpPr txBox="1">
            <a:spLocks noChangeArrowheads="1"/>
          </p:cNvSpPr>
          <p:nvPr/>
        </p:nvSpPr>
        <p:spPr bwMode="auto">
          <a:xfrm>
            <a:off x="2315025" y="4326227"/>
            <a:ext cx="731116" cy="250082"/>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Proposal SS Stowage</a:t>
            </a:r>
          </a:p>
          <a:p>
            <a:pPr algn="ctr" defTabSz="571500"/>
            <a:r>
              <a:rPr lang="en-US" sz="600">
                <a:latin typeface="Arial Narrow" pitchFamily="34" charset="0"/>
              </a:rPr>
              <a:t>(with Mid Hinges)</a:t>
            </a:r>
          </a:p>
        </p:txBody>
      </p:sp>
      <p:sp>
        <p:nvSpPr>
          <p:cNvPr id="185" name="Text Box 186"/>
          <p:cNvSpPr txBox="1">
            <a:spLocks noChangeArrowheads="1"/>
          </p:cNvSpPr>
          <p:nvPr/>
        </p:nvSpPr>
        <p:spPr bwMode="auto">
          <a:xfrm>
            <a:off x="2320627" y="4989865"/>
            <a:ext cx="732049" cy="250082"/>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Proposal SS Stowage</a:t>
            </a:r>
          </a:p>
          <a:p>
            <a:pPr algn="ctr" defTabSz="571500"/>
            <a:r>
              <a:rPr lang="en-US" sz="600">
                <a:latin typeface="Arial Narrow" pitchFamily="34" charset="0"/>
              </a:rPr>
              <a:t>(with Mid Hinges)</a:t>
            </a:r>
          </a:p>
        </p:txBody>
      </p:sp>
      <p:sp>
        <p:nvSpPr>
          <p:cNvPr id="186" name="Text Box 187"/>
          <p:cNvSpPr txBox="1">
            <a:spLocks noChangeArrowheads="1"/>
          </p:cNvSpPr>
          <p:nvPr/>
        </p:nvSpPr>
        <p:spPr bwMode="auto">
          <a:xfrm>
            <a:off x="2161892" y="5670824"/>
            <a:ext cx="884248" cy="250082"/>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Reduced Volume ISIM</a:t>
            </a:r>
          </a:p>
          <a:p>
            <a:pPr algn="ctr" defTabSz="571500"/>
            <a:r>
              <a:rPr lang="en-US" sz="600">
                <a:latin typeface="Arial Narrow" pitchFamily="34" charset="0"/>
              </a:rPr>
              <a:t>With OTE Shifted in Fairing</a:t>
            </a:r>
          </a:p>
        </p:txBody>
      </p:sp>
      <p:sp>
        <p:nvSpPr>
          <p:cNvPr id="187" name="Text Box 188"/>
          <p:cNvSpPr txBox="1">
            <a:spLocks noChangeArrowheads="1"/>
          </p:cNvSpPr>
          <p:nvPr/>
        </p:nvSpPr>
        <p:spPr bwMode="auto">
          <a:xfrm>
            <a:off x="2159091" y="6001019"/>
            <a:ext cx="893586" cy="250082"/>
          </a:xfrm>
          <a:prstGeom prst="rect">
            <a:avLst/>
          </a:prstGeom>
          <a:solidFill>
            <a:srgbClr val="CCFFCC"/>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Reduced Volume ISIM With</a:t>
            </a:r>
          </a:p>
          <a:p>
            <a:pPr defTabSz="571500"/>
            <a:r>
              <a:rPr lang="en-US" sz="600">
                <a:latin typeface="Arial Narrow" pitchFamily="34" charset="0"/>
              </a:rPr>
              <a:t>OTE in Proposal Location</a:t>
            </a:r>
          </a:p>
        </p:txBody>
      </p:sp>
      <p:sp>
        <p:nvSpPr>
          <p:cNvPr id="188" name="Text Box 189" descr="C:\Documents and Settings\s076309\Desktop\02.090 S&amp;E Capabilities\images + input\BusDev\ABL.jpg"/>
          <p:cNvSpPr txBox="1">
            <a:spLocks noChangeArrowheads="1"/>
          </p:cNvSpPr>
          <p:nvPr/>
        </p:nvSpPr>
        <p:spPr bwMode="auto">
          <a:xfrm>
            <a:off x="2324362" y="4647761"/>
            <a:ext cx="712441" cy="251165"/>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SS Stowage</a:t>
            </a:r>
          </a:p>
          <a:p>
            <a:pPr algn="ctr" defTabSz="571500"/>
            <a:r>
              <a:rPr lang="en-US" sz="600">
                <a:latin typeface="Arial Narrow" pitchFamily="34" charset="0"/>
              </a:rPr>
              <a:t>(without  Mid Hinges)</a:t>
            </a:r>
          </a:p>
        </p:txBody>
      </p:sp>
      <p:sp>
        <p:nvSpPr>
          <p:cNvPr id="189" name="Text Box 190" descr="C:\Documents and Settings\s076309\Desktop\02.090 S&amp;E Capabilities\images + input\BusDev\ABL.jpg"/>
          <p:cNvSpPr txBox="1">
            <a:spLocks noChangeArrowheads="1"/>
          </p:cNvSpPr>
          <p:nvPr/>
        </p:nvSpPr>
        <p:spPr bwMode="auto">
          <a:xfrm>
            <a:off x="2331832" y="5324390"/>
            <a:ext cx="713375" cy="251165"/>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 SS Stowage</a:t>
            </a:r>
          </a:p>
          <a:p>
            <a:pPr algn="ctr" defTabSz="571500"/>
            <a:r>
              <a:rPr lang="en-US" sz="600">
                <a:latin typeface="Arial Narrow" pitchFamily="34" charset="0"/>
              </a:rPr>
              <a:t>(without  Mid Hinges)</a:t>
            </a:r>
          </a:p>
        </p:txBody>
      </p:sp>
      <p:sp>
        <p:nvSpPr>
          <p:cNvPr id="190" name="Oval 191"/>
          <p:cNvSpPr>
            <a:spLocks noChangeAspect="1" noChangeArrowheads="1"/>
          </p:cNvSpPr>
          <p:nvPr/>
        </p:nvSpPr>
        <p:spPr bwMode="auto">
          <a:xfrm>
            <a:off x="3084423" y="5970706"/>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191" name="AutoShape 192"/>
          <p:cNvCxnSpPr>
            <a:cxnSpLocks noChangeShapeType="1"/>
            <a:stCxn id="168" idx="3"/>
            <a:endCxn id="184" idx="1"/>
          </p:cNvCxnSpPr>
          <p:nvPr/>
        </p:nvCxnSpPr>
        <p:spPr bwMode="auto">
          <a:xfrm flipV="1">
            <a:off x="2224452" y="4464801"/>
            <a:ext cx="101777" cy="172134"/>
          </a:xfrm>
          <a:prstGeom prst="straightConnector1">
            <a:avLst/>
          </a:prstGeom>
          <a:noFill/>
          <a:ln w="9525">
            <a:solidFill>
              <a:schemeClr val="tx1"/>
            </a:solidFill>
            <a:round/>
            <a:headEnd/>
            <a:tailEnd/>
          </a:ln>
          <a:effectLst/>
        </p:spPr>
      </p:cxnSp>
      <p:cxnSp>
        <p:nvCxnSpPr>
          <p:cNvPr id="192" name="AutoShape 193"/>
          <p:cNvCxnSpPr>
            <a:cxnSpLocks noChangeShapeType="1"/>
            <a:stCxn id="168" idx="3"/>
            <a:endCxn id="188" idx="1"/>
          </p:cNvCxnSpPr>
          <p:nvPr/>
        </p:nvCxnSpPr>
        <p:spPr bwMode="auto">
          <a:xfrm>
            <a:off x="2224452" y="4636935"/>
            <a:ext cx="112048" cy="150482"/>
          </a:xfrm>
          <a:prstGeom prst="straightConnector1">
            <a:avLst/>
          </a:prstGeom>
          <a:noFill/>
          <a:ln w="9525">
            <a:solidFill>
              <a:schemeClr val="tx1"/>
            </a:solidFill>
            <a:round/>
            <a:headEnd/>
            <a:tailEnd/>
          </a:ln>
          <a:effectLst/>
        </p:spPr>
      </p:cxnSp>
      <p:cxnSp>
        <p:nvCxnSpPr>
          <p:cNvPr id="193" name="AutoShape 194"/>
          <p:cNvCxnSpPr>
            <a:cxnSpLocks noChangeShapeType="1"/>
            <a:stCxn id="174" idx="7"/>
            <a:endCxn id="185" idx="1"/>
          </p:cNvCxnSpPr>
          <p:nvPr/>
        </p:nvCxnSpPr>
        <p:spPr bwMode="auto">
          <a:xfrm flipV="1">
            <a:off x="2264603" y="5128439"/>
            <a:ext cx="69096" cy="155895"/>
          </a:xfrm>
          <a:prstGeom prst="straightConnector1">
            <a:avLst/>
          </a:prstGeom>
          <a:noFill/>
          <a:ln w="9525">
            <a:solidFill>
              <a:schemeClr val="tx1"/>
            </a:solidFill>
            <a:round/>
            <a:headEnd/>
            <a:tailEnd/>
          </a:ln>
          <a:effectLst/>
        </p:spPr>
      </p:cxnSp>
      <p:cxnSp>
        <p:nvCxnSpPr>
          <p:cNvPr id="194" name="AutoShape 195"/>
          <p:cNvCxnSpPr>
            <a:cxnSpLocks noChangeShapeType="1"/>
            <a:stCxn id="174" idx="5"/>
            <a:endCxn id="189" idx="1"/>
          </p:cNvCxnSpPr>
          <p:nvPr/>
        </p:nvCxnSpPr>
        <p:spPr bwMode="auto">
          <a:xfrm>
            <a:off x="2264603" y="5314647"/>
            <a:ext cx="79368" cy="148317"/>
          </a:xfrm>
          <a:prstGeom prst="straightConnector1">
            <a:avLst/>
          </a:prstGeom>
          <a:noFill/>
          <a:ln w="9525">
            <a:solidFill>
              <a:schemeClr val="tx1"/>
            </a:solidFill>
            <a:round/>
            <a:headEnd/>
            <a:tailEnd/>
          </a:ln>
          <a:effectLst/>
        </p:spPr>
      </p:cxnSp>
      <p:cxnSp>
        <p:nvCxnSpPr>
          <p:cNvPr id="195" name="AutoShape 196"/>
          <p:cNvCxnSpPr>
            <a:cxnSpLocks noChangeShapeType="1"/>
            <a:stCxn id="170" idx="3"/>
            <a:endCxn id="186" idx="1"/>
          </p:cNvCxnSpPr>
          <p:nvPr/>
        </p:nvCxnSpPr>
        <p:spPr bwMode="auto">
          <a:xfrm flipV="1">
            <a:off x="2047042" y="5809398"/>
            <a:ext cx="130723" cy="165639"/>
          </a:xfrm>
          <a:prstGeom prst="straightConnector1">
            <a:avLst/>
          </a:prstGeom>
          <a:noFill/>
          <a:ln w="9525">
            <a:solidFill>
              <a:schemeClr val="tx1"/>
            </a:solidFill>
            <a:round/>
            <a:headEnd/>
            <a:tailEnd/>
          </a:ln>
          <a:effectLst/>
        </p:spPr>
      </p:cxnSp>
      <p:cxnSp>
        <p:nvCxnSpPr>
          <p:cNvPr id="196" name="AutoShape 197"/>
          <p:cNvCxnSpPr>
            <a:cxnSpLocks noChangeShapeType="1"/>
            <a:stCxn id="170" idx="3"/>
            <a:endCxn id="187" idx="1"/>
          </p:cNvCxnSpPr>
          <p:nvPr/>
        </p:nvCxnSpPr>
        <p:spPr bwMode="auto">
          <a:xfrm>
            <a:off x="2047042" y="5975037"/>
            <a:ext cx="112048" cy="164556"/>
          </a:xfrm>
          <a:prstGeom prst="straightConnector1">
            <a:avLst/>
          </a:prstGeom>
          <a:noFill/>
          <a:ln w="9525">
            <a:solidFill>
              <a:schemeClr val="tx1"/>
            </a:solidFill>
            <a:round/>
            <a:headEnd/>
            <a:tailEnd/>
          </a:ln>
          <a:effectLst/>
        </p:spPr>
      </p:cxnSp>
      <p:sp>
        <p:nvSpPr>
          <p:cNvPr id="197" name="Oval 198"/>
          <p:cNvSpPr>
            <a:spLocks noChangeAspect="1" noChangeArrowheads="1"/>
          </p:cNvSpPr>
          <p:nvPr/>
        </p:nvSpPr>
        <p:spPr bwMode="auto">
          <a:xfrm>
            <a:off x="3278641" y="5273508"/>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198" name="AutoShape 199"/>
          <p:cNvCxnSpPr>
            <a:cxnSpLocks noChangeShapeType="1"/>
            <a:stCxn id="184" idx="3"/>
            <a:endCxn id="175" idx="1"/>
          </p:cNvCxnSpPr>
          <p:nvPr/>
        </p:nvCxnSpPr>
        <p:spPr bwMode="auto">
          <a:xfrm>
            <a:off x="3033068" y="4464801"/>
            <a:ext cx="68163" cy="172134"/>
          </a:xfrm>
          <a:prstGeom prst="straightConnector1">
            <a:avLst/>
          </a:prstGeom>
          <a:noFill/>
          <a:ln w="9525">
            <a:solidFill>
              <a:schemeClr val="tx1"/>
            </a:solidFill>
            <a:round/>
            <a:headEnd/>
            <a:tailEnd/>
          </a:ln>
          <a:effectLst/>
        </p:spPr>
      </p:cxnSp>
      <p:cxnSp>
        <p:nvCxnSpPr>
          <p:cNvPr id="199" name="AutoShape 200"/>
          <p:cNvCxnSpPr>
            <a:cxnSpLocks noChangeShapeType="1"/>
            <a:stCxn id="188" idx="3"/>
            <a:endCxn id="175" idx="3"/>
          </p:cNvCxnSpPr>
          <p:nvPr/>
        </p:nvCxnSpPr>
        <p:spPr bwMode="auto">
          <a:xfrm flipV="1">
            <a:off x="3022797" y="4667248"/>
            <a:ext cx="78434" cy="120169"/>
          </a:xfrm>
          <a:prstGeom prst="straightConnector1">
            <a:avLst/>
          </a:prstGeom>
          <a:noFill/>
          <a:ln w="9525">
            <a:solidFill>
              <a:schemeClr val="tx1"/>
            </a:solidFill>
            <a:round/>
            <a:headEnd/>
            <a:tailEnd/>
          </a:ln>
          <a:effectLst/>
        </p:spPr>
      </p:cxnSp>
      <p:cxnSp>
        <p:nvCxnSpPr>
          <p:cNvPr id="200" name="AutoShape 201"/>
          <p:cNvCxnSpPr>
            <a:cxnSpLocks noChangeShapeType="1"/>
            <a:stCxn id="185" idx="3"/>
            <a:endCxn id="183" idx="1"/>
          </p:cNvCxnSpPr>
          <p:nvPr/>
        </p:nvCxnSpPr>
        <p:spPr bwMode="auto">
          <a:xfrm>
            <a:off x="3040538" y="5128439"/>
            <a:ext cx="59759" cy="151565"/>
          </a:xfrm>
          <a:prstGeom prst="straightConnector1">
            <a:avLst/>
          </a:prstGeom>
          <a:noFill/>
          <a:ln w="9525">
            <a:solidFill>
              <a:schemeClr val="tx1"/>
            </a:solidFill>
            <a:round/>
            <a:headEnd/>
            <a:tailEnd/>
          </a:ln>
          <a:effectLst/>
        </p:spPr>
      </p:cxnSp>
      <p:cxnSp>
        <p:nvCxnSpPr>
          <p:cNvPr id="201" name="AutoShape 202"/>
          <p:cNvCxnSpPr>
            <a:cxnSpLocks noChangeShapeType="1"/>
            <a:stCxn id="187" idx="3"/>
            <a:endCxn id="190" idx="4"/>
          </p:cNvCxnSpPr>
          <p:nvPr/>
        </p:nvCxnSpPr>
        <p:spPr bwMode="auto">
          <a:xfrm flipV="1">
            <a:off x="3021863" y="6014010"/>
            <a:ext cx="81235" cy="125582"/>
          </a:xfrm>
          <a:prstGeom prst="straightConnector1">
            <a:avLst/>
          </a:prstGeom>
          <a:noFill/>
          <a:ln w="9525">
            <a:solidFill>
              <a:schemeClr val="tx1"/>
            </a:solidFill>
            <a:round/>
            <a:headEnd/>
            <a:tailEnd/>
          </a:ln>
          <a:effectLst/>
        </p:spPr>
      </p:cxnSp>
      <p:cxnSp>
        <p:nvCxnSpPr>
          <p:cNvPr id="202" name="AutoShape 203"/>
          <p:cNvCxnSpPr>
            <a:cxnSpLocks noChangeShapeType="1"/>
            <a:stCxn id="189" idx="3"/>
            <a:endCxn id="183" idx="3"/>
          </p:cNvCxnSpPr>
          <p:nvPr/>
        </p:nvCxnSpPr>
        <p:spPr bwMode="auto">
          <a:xfrm flipV="1">
            <a:off x="3030267" y="5310316"/>
            <a:ext cx="70030" cy="152647"/>
          </a:xfrm>
          <a:prstGeom prst="straightConnector1">
            <a:avLst/>
          </a:prstGeom>
          <a:noFill/>
          <a:ln w="9525">
            <a:solidFill>
              <a:schemeClr val="tx1"/>
            </a:solidFill>
            <a:round/>
            <a:headEnd/>
            <a:tailEnd/>
          </a:ln>
          <a:effectLst/>
        </p:spPr>
      </p:cxnSp>
      <p:cxnSp>
        <p:nvCxnSpPr>
          <p:cNvPr id="203" name="AutoShape 204"/>
          <p:cNvCxnSpPr>
            <a:cxnSpLocks noChangeShapeType="1"/>
            <a:stCxn id="186" idx="3"/>
            <a:endCxn id="190" idx="0"/>
          </p:cNvCxnSpPr>
          <p:nvPr/>
        </p:nvCxnSpPr>
        <p:spPr bwMode="auto">
          <a:xfrm>
            <a:off x="3031200" y="5809398"/>
            <a:ext cx="71898" cy="161308"/>
          </a:xfrm>
          <a:prstGeom prst="straightConnector1">
            <a:avLst/>
          </a:prstGeom>
          <a:noFill/>
          <a:ln w="9525">
            <a:solidFill>
              <a:schemeClr val="tx1"/>
            </a:solidFill>
            <a:round/>
            <a:headEnd/>
            <a:tailEnd/>
          </a:ln>
          <a:effectLst/>
        </p:spPr>
      </p:cxnSp>
      <p:cxnSp>
        <p:nvCxnSpPr>
          <p:cNvPr id="204" name="AutoShape 205"/>
          <p:cNvCxnSpPr>
            <a:cxnSpLocks noChangeShapeType="1"/>
            <a:stCxn id="175" idx="5"/>
            <a:endCxn id="197" idx="0"/>
          </p:cNvCxnSpPr>
          <p:nvPr/>
        </p:nvCxnSpPr>
        <p:spPr bwMode="auto">
          <a:xfrm>
            <a:off x="3127375" y="4667248"/>
            <a:ext cx="169940" cy="606259"/>
          </a:xfrm>
          <a:prstGeom prst="straightConnector1">
            <a:avLst/>
          </a:prstGeom>
          <a:noFill/>
          <a:ln w="9525">
            <a:solidFill>
              <a:schemeClr val="tx1"/>
            </a:solidFill>
            <a:round/>
            <a:headEnd/>
            <a:tailEnd/>
          </a:ln>
          <a:effectLst/>
        </p:spPr>
      </p:cxnSp>
      <p:cxnSp>
        <p:nvCxnSpPr>
          <p:cNvPr id="205" name="AutoShape 206"/>
          <p:cNvCxnSpPr>
            <a:cxnSpLocks noChangeShapeType="1"/>
            <a:stCxn id="183" idx="6"/>
            <a:endCxn id="197" idx="2"/>
          </p:cNvCxnSpPr>
          <p:nvPr/>
        </p:nvCxnSpPr>
        <p:spPr bwMode="auto">
          <a:xfrm>
            <a:off x="3132044" y="5295160"/>
            <a:ext cx="146597" cy="0"/>
          </a:xfrm>
          <a:prstGeom prst="straightConnector1">
            <a:avLst/>
          </a:prstGeom>
          <a:noFill/>
          <a:ln w="9525">
            <a:solidFill>
              <a:schemeClr val="tx1"/>
            </a:solidFill>
            <a:round/>
            <a:headEnd/>
            <a:tailEnd/>
          </a:ln>
          <a:effectLst/>
        </p:spPr>
      </p:cxnSp>
      <p:cxnSp>
        <p:nvCxnSpPr>
          <p:cNvPr id="206" name="AutoShape 207"/>
          <p:cNvCxnSpPr>
            <a:cxnSpLocks noChangeShapeType="1"/>
            <a:stCxn id="190" idx="7"/>
            <a:endCxn id="197" idx="4"/>
          </p:cNvCxnSpPr>
          <p:nvPr/>
        </p:nvCxnSpPr>
        <p:spPr bwMode="auto">
          <a:xfrm flipV="1">
            <a:off x="3116170" y="5316812"/>
            <a:ext cx="181145" cy="660390"/>
          </a:xfrm>
          <a:prstGeom prst="straightConnector1">
            <a:avLst/>
          </a:prstGeom>
          <a:noFill/>
          <a:ln w="9525">
            <a:solidFill>
              <a:schemeClr val="tx1"/>
            </a:solidFill>
            <a:round/>
            <a:headEnd/>
            <a:tailEnd/>
          </a:ln>
          <a:effectLst/>
        </p:spPr>
      </p:cxnSp>
      <p:sp>
        <p:nvSpPr>
          <p:cNvPr id="207" name="Text Box 208" descr="C:\Documents and Settings\s076309\Desktop\02.090 S&amp;E Capabilities\images + input\BusDev\ABL.jpg"/>
          <p:cNvSpPr txBox="1">
            <a:spLocks noChangeArrowheads="1"/>
          </p:cNvSpPr>
          <p:nvPr/>
        </p:nvSpPr>
        <p:spPr bwMode="auto">
          <a:xfrm>
            <a:off x="1385957" y="4174663"/>
            <a:ext cx="859037" cy="302047"/>
          </a:xfrm>
          <a:prstGeom prst="rect">
            <a:avLst/>
          </a:prstGeom>
          <a:noFill/>
          <a:ln w="9525">
            <a:noFill/>
            <a:miter lim="800000"/>
            <a:headEnd/>
            <a:tailEnd/>
          </a:ln>
          <a:effectLst/>
        </p:spPr>
        <p:txBody>
          <a:bodyPr wrap="none" lIns="57150" tIns="28575" rIns="57150" bIns="28575">
            <a:spAutoFit/>
          </a:bodyPr>
          <a:lstStyle/>
          <a:p>
            <a:pPr algn="ctr" defTabSz="571500"/>
            <a:r>
              <a:rPr lang="en-US" sz="800" b="1">
                <a:latin typeface="Arial Narrow" pitchFamily="34" charset="0"/>
              </a:rPr>
              <a:t>OTE Segmentation</a:t>
            </a:r>
          </a:p>
          <a:p>
            <a:pPr algn="ctr" defTabSz="571500"/>
            <a:r>
              <a:rPr lang="en-US" sz="800" b="1">
                <a:latin typeface="Arial Narrow" pitchFamily="34" charset="0"/>
              </a:rPr>
              <a:t>Options</a:t>
            </a:r>
          </a:p>
        </p:txBody>
      </p:sp>
      <p:sp>
        <p:nvSpPr>
          <p:cNvPr id="208" name="Text Box 209" descr="C:\Documents and Settings\s076309\Desktop\02.090 S&amp;E Capabilities\images + input\BusDev\ABL.jpg"/>
          <p:cNvSpPr txBox="1">
            <a:spLocks noChangeArrowheads="1"/>
          </p:cNvSpPr>
          <p:nvPr/>
        </p:nvSpPr>
        <p:spPr bwMode="auto">
          <a:xfrm>
            <a:off x="2251531" y="4010106"/>
            <a:ext cx="901056" cy="302047"/>
          </a:xfrm>
          <a:prstGeom prst="rect">
            <a:avLst/>
          </a:prstGeom>
          <a:noFill/>
          <a:ln w="9525">
            <a:noFill/>
            <a:miter lim="800000"/>
            <a:headEnd/>
            <a:tailEnd/>
          </a:ln>
          <a:effectLst/>
        </p:spPr>
        <p:txBody>
          <a:bodyPr wrap="none" lIns="57150" tIns="28575" rIns="57150" bIns="28575">
            <a:spAutoFit/>
          </a:bodyPr>
          <a:lstStyle/>
          <a:p>
            <a:pPr algn="ctr" defTabSz="571500"/>
            <a:r>
              <a:rPr lang="en-US" sz="800" b="1">
                <a:latin typeface="Arial Narrow" pitchFamily="34" charset="0"/>
              </a:rPr>
              <a:t>Sunshield Stowage </a:t>
            </a:r>
          </a:p>
          <a:p>
            <a:pPr algn="ctr" defTabSz="571500"/>
            <a:r>
              <a:rPr lang="en-US" sz="800" b="1">
                <a:latin typeface="Arial Narrow" pitchFamily="34" charset="0"/>
              </a:rPr>
              <a:t>Options</a:t>
            </a:r>
          </a:p>
        </p:txBody>
      </p:sp>
      <p:sp>
        <p:nvSpPr>
          <p:cNvPr id="209" name="Text Box 210" descr="C:\Documents and Settings\s076309\Desktop\02.090 S&amp;E Capabilities\images + input\BusDev\ABL.jpg"/>
          <p:cNvSpPr txBox="1">
            <a:spLocks noChangeArrowheads="1"/>
          </p:cNvSpPr>
          <p:nvPr/>
        </p:nvSpPr>
        <p:spPr bwMode="auto">
          <a:xfrm>
            <a:off x="3510207" y="3731877"/>
            <a:ext cx="1619099" cy="179713"/>
          </a:xfrm>
          <a:prstGeom prst="rect">
            <a:avLst/>
          </a:prstGeom>
          <a:noFill/>
          <a:ln w="9525">
            <a:noFill/>
            <a:miter lim="800000"/>
            <a:headEnd/>
            <a:tailEnd/>
          </a:ln>
          <a:effectLst/>
        </p:spPr>
        <p:txBody>
          <a:bodyPr wrap="none" lIns="57150" tIns="28575" rIns="57150" bIns="28575">
            <a:spAutoFit/>
          </a:bodyPr>
          <a:lstStyle/>
          <a:p>
            <a:pPr algn="ctr" defTabSz="571500"/>
            <a:r>
              <a:rPr lang="en-US" sz="800" b="1">
                <a:latin typeface="Arial Narrow" pitchFamily="34" charset="0"/>
              </a:rPr>
              <a:t>OTE Testing Accommodation Options</a:t>
            </a:r>
          </a:p>
        </p:txBody>
      </p:sp>
      <p:grpSp>
        <p:nvGrpSpPr>
          <p:cNvPr id="210" name="Group 211"/>
          <p:cNvGrpSpPr>
            <a:grpSpLocks/>
          </p:cNvGrpSpPr>
          <p:nvPr/>
        </p:nvGrpSpPr>
        <p:grpSpPr bwMode="auto">
          <a:xfrm>
            <a:off x="6872592" y="1701990"/>
            <a:ext cx="1325906" cy="1114002"/>
            <a:chOff x="7535" y="1693"/>
            <a:chExt cx="1420" cy="1029"/>
          </a:xfrm>
        </p:grpSpPr>
        <p:sp>
          <p:nvSpPr>
            <p:cNvPr id="211" name="Oval 212"/>
            <p:cNvSpPr>
              <a:spLocks noChangeAspect="1" noChangeArrowheads="1"/>
            </p:cNvSpPr>
            <p:nvPr/>
          </p:nvSpPr>
          <p:spPr bwMode="auto">
            <a:xfrm>
              <a:off x="7535" y="2159"/>
              <a:ext cx="40" cy="4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12" name="Text Box 213"/>
            <p:cNvSpPr txBox="1">
              <a:spLocks noChangeArrowheads="1"/>
            </p:cNvSpPr>
            <p:nvPr/>
          </p:nvSpPr>
          <p:spPr bwMode="auto">
            <a:xfrm>
              <a:off x="7994" y="1693"/>
              <a:ext cx="520" cy="232"/>
            </a:xfrm>
            <a:prstGeom prst="rect">
              <a:avLst/>
            </a:prstGeom>
            <a:solidFill>
              <a:srgbClr val="CCFFCC"/>
            </a:solidFill>
            <a:ln w="9525">
              <a:solidFill>
                <a:schemeClr val="tx1"/>
              </a:solidFill>
              <a:miter lim="800000"/>
              <a:headEnd/>
              <a:tailEnd/>
            </a:ln>
            <a:effectLst/>
          </p:spPr>
          <p:txBody>
            <a:bodyPr wrap="none" lIns="57150" tIns="28575" rIns="57150" bIns="28575" anchor="ctr">
              <a:spAutoFit/>
            </a:bodyPr>
            <a:lstStyle/>
            <a:p>
              <a:pPr algn="ctr" defTabSz="571500"/>
              <a:r>
                <a:rPr lang="en-US" sz="600">
                  <a:latin typeface="Arial Narrow" pitchFamily="34" charset="0"/>
                </a:rPr>
                <a:t>ICE Boxes in</a:t>
              </a:r>
            </a:p>
            <a:p>
              <a:pPr algn="ctr" defTabSz="571500"/>
              <a:r>
                <a:rPr lang="en-US" sz="600">
                  <a:latin typeface="Arial Narrow" pitchFamily="34" charset="0"/>
                </a:rPr>
                <a:t>R3</a:t>
              </a:r>
            </a:p>
          </p:txBody>
        </p:sp>
        <p:sp>
          <p:nvSpPr>
            <p:cNvPr id="213" name="Text Box 214" descr="C:\Documents and Settings\s076309\Desktop\02.090 S&amp;E Capabilities\images + input\BusDev\ABL.jpg"/>
            <p:cNvSpPr txBox="1">
              <a:spLocks noChangeArrowheads="1"/>
            </p:cNvSpPr>
            <p:nvPr/>
          </p:nvSpPr>
          <p:spPr bwMode="auto">
            <a:xfrm>
              <a:off x="7660" y="2383"/>
              <a:ext cx="449" cy="232"/>
            </a:xfrm>
            <a:prstGeom prst="rect">
              <a:avLst/>
            </a:prstGeom>
            <a:noFill/>
            <a:ln w="9525">
              <a:solidFill>
                <a:schemeClr val="tx1"/>
              </a:solidFill>
              <a:miter lim="800000"/>
              <a:headEnd/>
              <a:tailEnd/>
            </a:ln>
            <a:effectLst/>
          </p:spPr>
          <p:txBody>
            <a:bodyPr wrap="none" lIns="57150" tIns="28575" rIns="57150" bIns="28575" anchor="ctr">
              <a:spAutoFit/>
            </a:bodyPr>
            <a:lstStyle/>
            <a:p>
              <a:pPr algn="ctr" defTabSz="571500"/>
              <a:r>
                <a:rPr lang="en-US" sz="600">
                  <a:latin typeface="Arial Narrow" pitchFamily="34" charset="0"/>
                </a:rPr>
                <a:t>ICE Boxes</a:t>
              </a:r>
            </a:p>
            <a:p>
              <a:pPr algn="ctr" defTabSz="571500"/>
              <a:r>
                <a:rPr lang="en-US" sz="600">
                  <a:latin typeface="Arial Narrow" pitchFamily="34" charset="0"/>
                </a:rPr>
                <a:t>in R2</a:t>
              </a:r>
            </a:p>
          </p:txBody>
        </p:sp>
        <p:sp>
          <p:nvSpPr>
            <p:cNvPr id="214" name="Text Box 215" descr="C:\Documents and Settings\s076309\Desktop\02.090 S&amp;E Capabilities\images + input\BusDev\ABL.jpg"/>
            <p:cNvSpPr txBox="1">
              <a:spLocks noChangeArrowheads="1"/>
            </p:cNvSpPr>
            <p:nvPr/>
          </p:nvSpPr>
          <p:spPr bwMode="auto">
            <a:xfrm>
              <a:off x="8211" y="2193"/>
              <a:ext cx="536" cy="232"/>
            </a:xfrm>
            <a:prstGeom prst="rect">
              <a:avLst/>
            </a:prstGeom>
            <a:noFill/>
            <a:ln w="9525">
              <a:solidFill>
                <a:schemeClr val="tx1"/>
              </a:solidFill>
              <a:miter lim="800000"/>
              <a:headEnd/>
              <a:tailEnd/>
            </a:ln>
            <a:effectLst/>
          </p:spPr>
          <p:txBody>
            <a:bodyPr wrap="none" lIns="57150" tIns="28575" rIns="57150" bIns="28575" anchor="ctr">
              <a:spAutoFit/>
            </a:bodyPr>
            <a:lstStyle/>
            <a:p>
              <a:pPr algn="ctr" defTabSz="571500"/>
              <a:r>
                <a:rPr lang="en-US" sz="600">
                  <a:latin typeface="Arial Narrow" pitchFamily="34" charset="0"/>
                </a:rPr>
                <a:t>Reduced Box</a:t>
              </a:r>
            </a:p>
            <a:p>
              <a:pPr algn="ctr" defTabSz="571500"/>
              <a:r>
                <a:rPr lang="en-US" sz="600">
                  <a:latin typeface="Arial Narrow" pitchFamily="34" charset="0"/>
                </a:rPr>
                <a:t>Power</a:t>
              </a:r>
            </a:p>
          </p:txBody>
        </p:sp>
        <p:sp>
          <p:nvSpPr>
            <p:cNvPr id="215" name="Text Box 216" descr="C:\Documents and Settings\s076309\Desktop\02.090 S&amp;E Capabilities\images + input\BusDev\ABL.jpg"/>
            <p:cNvSpPr txBox="1">
              <a:spLocks noChangeArrowheads="1"/>
            </p:cNvSpPr>
            <p:nvPr/>
          </p:nvSpPr>
          <p:spPr bwMode="auto">
            <a:xfrm>
              <a:off x="8223" y="2491"/>
              <a:ext cx="478" cy="231"/>
            </a:xfrm>
            <a:prstGeom prst="rect">
              <a:avLst/>
            </a:prstGeom>
            <a:noFill/>
            <a:ln w="9525">
              <a:solidFill>
                <a:schemeClr val="tx1"/>
              </a:solidFill>
              <a:miter lim="800000"/>
              <a:headEnd/>
              <a:tailEnd/>
            </a:ln>
            <a:effectLst/>
          </p:spPr>
          <p:txBody>
            <a:bodyPr wrap="none" lIns="57150" tIns="28575" rIns="57150" bIns="28575" anchor="ctr">
              <a:spAutoFit/>
            </a:bodyPr>
            <a:lstStyle/>
            <a:p>
              <a:pPr algn="ctr" defTabSz="571500"/>
              <a:r>
                <a:rPr lang="en-US" sz="600">
                  <a:latin typeface="Arial Narrow" pitchFamily="34" charset="0"/>
                </a:rPr>
                <a:t>Power Duty</a:t>
              </a:r>
            </a:p>
            <a:p>
              <a:pPr algn="ctr" defTabSz="571500"/>
              <a:r>
                <a:rPr lang="en-US" sz="600">
                  <a:latin typeface="Arial Narrow" pitchFamily="34" charset="0"/>
                </a:rPr>
                <a:t>Cycling</a:t>
              </a:r>
            </a:p>
          </p:txBody>
        </p:sp>
        <p:sp>
          <p:nvSpPr>
            <p:cNvPr id="216" name="Oval 217"/>
            <p:cNvSpPr>
              <a:spLocks noChangeAspect="1" noChangeArrowheads="1"/>
            </p:cNvSpPr>
            <p:nvPr/>
          </p:nvSpPr>
          <p:spPr bwMode="auto">
            <a:xfrm>
              <a:off x="8816" y="2441"/>
              <a:ext cx="40" cy="4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17" name="Oval 218"/>
            <p:cNvSpPr>
              <a:spLocks noChangeAspect="1" noChangeArrowheads="1"/>
            </p:cNvSpPr>
            <p:nvPr/>
          </p:nvSpPr>
          <p:spPr bwMode="auto">
            <a:xfrm>
              <a:off x="8915" y="2160"/>
              <a:ext cx="40" cy="4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218" name="AutoShape 219"/>
            <p:cNvCxnSpPr>
              <a:cxnSpLocks noChangeShapeType="1"/>
              <a:stCxn id="211" idx="7"/>
              <a:endCxn id="212" idx="1"/>
            </p:cNvCxnSpPr>
            <p:nvPr/>
          </p:nvCxnSpPr>
          <p:spPr bwMode="auto">
            <a:xfrm flipV="1">
              <a:off x="7569" y="1809"/>
              <a:ext cx="436" cy="356"/>
            </a:xfrm>
            <a:prstGeom prst="straightConnector1">
              <a:avLst/>
            </a:prstGeom>
            <a:noFill/>
            <a:ln w="9525">
              <a:solidFill>
                <a:schemeClr val="tx1"/>
              </a:solidFill>
              <a:round/>
              <a:headEnd/>
              <a:tailEnd/>
            </a:ln>
            <a:effectLst/>
          </p:spPr>
        </p:cxnSp>
        <p:cxnSp>
          <p:nvCxnSpPr>
            <p:cNvPr id="219" name="AutoShape 220"/>
            <p:cNvCxnSpPr>
              <a:cxnSpLocks noChangeShapeType="1"/>
              <a:stCxn id="211" idx="4"/>
              <a:endCxn id="213" idx="1"/>
            </p:cNvCxnSpPr>
            <p:nvPr/>
          </p:nvCxnSpPr>
          <p:spPr bwMode="auto">
            <a:xfrm>
              <a:off x="7555" y="2199"/>
              <a:ext cx="115" cy="300"/>
            </a:xfrm>
            <a:prstGeom prst="straightConnector1">
              <a:avLst/>
            </a:prstGeom>
            <a:noFill/>
            <a:ln w="9525">
              <a:solidFill>
                <a:schemeClr val="tx1"/>
              </a:solidFill>
              <a:round/>
              <a:headEnd/>
              <a:tailEnd/>
            </a:ln>
            <a:effectLst/>
          </p:spPr>
        </p:cxnSp>
        <p:cxnSp>
          <p:nvCxnSpPr>
            <p:cNvPr id="220" name="AutoShape 221"/>
            <p:cNvCxnSpPr>
              <a:cxnSpLocks noChangeShapeType="1"/>
              <a:stCxn id="212" idx="3"/>
              <a:endCxn id="217" idx="1"/>
            </p:cNvCxnSpPr>
            <p:nvPr/>
          </p:nvCxnSpPr>
          <p:spPr bwMode="auto">
            <a:xfrm>
              <a:off x="8505" y="1809"/>
              <a:ext cx="416" cy="357"/>
            </a:xfrm>
            <a:prstGeom prst="straightConnector1">
              <a:avLst/>
            </a:prstGeom>
            <a:noFill/>
            <a:ln w="9525">
              <a:solidFill>
                <a:schemeClr val="tx1"/>
              </a:solidFill>
              <a:round/>
              <a:headEnd/>
              <a:tailEnd/>
            </a:ln>
            <a:effectLst/>
          </p:spPr>
        </p:cxnSp>
        <p:cxnSp>
          <p:nvCxnSpPr>
            <p:cNvPr id="221" name="AutoShape 222"/>
            <p:cNvCxnSpPr>
              <a:cxnSpLocks noChangeShapeType="1"/>
              <a:stCxn id="213" idx="3"/>
              <a:endCxn id="214" idx="1"/>
            </p:cNvCxnSpPr>
            <p:nvPr/>
          </p:nvCxnSpPr>
          <p:spPr bwMode="auto">
            <a:xfrm flipV="1">
              <a:off x="8101" y="2309"/>
              <a:ext cx="122" cy="190"/>
            </a:xfrm>
            <a:prstGeom prst="straightConnector1">
              <a:avLst/>
            </a:prstGeom>
            <a:noFill/>
            <a:ln w="9525">
              <a:solidFill>
                <a:schemeClr val="tx1"/>
              </a:solidFill>
              <a:round/>
              <a:headEnd/>
              <a:tailEnd/>
            </a:ln>
            <a:effectLst/>
          </p:spPr>
        </p:cxnSp>
        <p:cxnSp>
          <p:nvCxnSpPr>
            <p:cNvPr id="222" name="AutoShape 223"/>
            <p:cNvCxnSpPr>
              <a:cxnSpLocks noChangeShapeType="1"/>
              <a:stCxn id="213" idx="3"/>
              <a:endCxn id="215" idx="1"/>
            </p:cNvCxnSpPr>
            <p:nvPr/>
          </p:nvCxnSpPr>
          <p:spPr bwMode="auto">
            <a:xfrm>
              <a:off x="8101" y="2499"/>
              <a:ext cx="131" cy="108"/>
            </a:xfrm>
            <a:prstGeom prst="straightConnector1">
              <a:avLst/>
            </a:prstGeom>
            <a:noFill/>
            <a:ln w="9525">
              <a:solidFill>
                <a:schemeClr val="tx1"/>
              </a:solidFill>
              <a:round/>
              <a:headEnd/>
              <a:tailEnd/>
            </a:ln>
            <a:effectLst/>
          </p:spPr>
        </p:cxnSp>
        <p:cxnSp>
          <p:nvCxnSpPr>
            <p:cNvPr id="223" name="AutoShape 224"/>
            <p:cNvCxnSpPr>
              <a:cxnSpLocks noChangeShapeType="1"/>
              <a:stCxn id="216" idx="7"/>
              <a:endCxn id="217" idx="4"/>
            </p:cNvCxnSpPr>
            <p:nvPr/>
          </p:nvCxnSpPr>
          <p:spPr bwMode="auto">
            <a:xfrm flipV="1">
              <a:off x="8850" y="2200"/>
              <a:ext cx="85" cy="247"/>
            </a:xfrm>
            <a:prstGeom prst="straightConnector1">
              <a:avLst/>
            </a:prstGeom>
            <a:noFill/>
            <a:ln w="9525">
              <a:solidFill>
                <a:schemeClr val="tx1"/>
              </a:solidFill>
              <a:round/>
              <a:headEnd/>
              <a:tailEnd/>
            </a:ln>
            <a:effectLst/>
          </p:spPr>
        </p:cxnSp>
        <p:cxnSp>
          <p:nvCxnSpPr>
            <p:cNvPr id="224" name="AutoShape 225"/>
            <p:cNvCxnSpPr>
              <a:cxnSpLocks noChangeShapeType="1"/>
              <a:stCxn id="214" idx="3"/>
              <a:endCxn id="216" idx="1"/>
            </p:cNvCxnSpPr>
            <p:nvPr/>
          </p:nvCxnSpPr>
          <p:spPr bwMode="auto">
            <a:xfrm>
              <a:off x="8736" y="2309"/>
              <a:ext cx="86" cy="138"/>
            </a:xfrm>
            <a:prstGeom prst="straightConnector1">
              <a:avLst/>
            </a:prstGeom>
            <a:noFill/>
            <a:ln w="9525">
              <a:solidFill>
                <a:schemeClr val="tx1"/>
              </a:solidFill>
              <a:round/>
              <a:headEnd/>
              <a:tailEnd/>
            </a:ln>
            <a:effectLst/>
          </p:spPr>
        </p:cxnSp>
        <p:cxnSp>
          <p:nvCxnSpPr>
            <p:cNvPr id="225" name="AutoShape 226"/>
            <p:cNvCxnSpPr>
              <a:cxnSpLocks noChangeShapeType="1"/>
              <a:stCxn id="215" idx="3"/>
              <a:endCxn id="216" idx="3"/>
            </p:cNvCxnSpPr>
            <p:nvPr/>
          </p:nvCxnSpPr>
          <p:spPr bwMode="auto">
            <a:xfrm flipV="1">
              <a:off x="8691" y="2475"/>
              <a:ext cx="131" cy="132"/>
            </a:xfrm>
            <a:prstGeom prst="straightConnector1">
              <a:avLst/>
            </a:prstGeom>
            <a:noFill/>
            <a:ln w="9525">
              <a:solidFill>
                <a:schemeClr val="tx1"/>
              </a:solidFill>
              <a:round/>
              <a:headEnd/>
              <a:tailEnd/>
            </a:ln>
            <a:effectLst/>
          </p:spPr>
        </p:cxnSp>
      </p:grpSp>
      <p:sp>
        <p:nvSpPr>
          <p:cNvPr id="226" name="Text Box 227" descr="C:\Documents and Settings\s076309\Desktop\02.090 S&amp;E Capabilities\images + input\BusDev\ABL.jpg"/>
          <p:cNvSpPr txBox="1">
            <a:spLocks noChangeArrowheads="1"/>
          </p:cNvSpPr>
          <p:nvPr/>
        </p:nvSpPr>
        <p:spPr bwMode="auto">
          <a:xfrm>
            <a:off x="249600" y="2103637"/>
            <a:ext cx="709640" cy="251165"/>
          </a:xfrm>
          <a:prstGeom prst="rect">
            <a:avLst/>
          </a:prstGeom>
          <a:noFill/>
          <a:ln w="9525">
            <a:solidFill>
              <a:schemeClr val="tx1"/>
            </a:solidFill>
            <a:miter lim="800000"/>
            <a:headEnd/>
            <a:tailEnd/>
          </a:ln>
          <a:effectLst/>
        </p:spPr>
        <p:txBody>
          <a:bodyPr wrap="none" lIns="57150" tIns="28575" rIns="57150" bIns="28575" anchor="ctr">
            <a:spAutoFit/>
          </a:bodyPr>
          <a:lstStyle/>
          <a:p>
            <a:pPr algn="ctr" defTabSz="571500"/>
            <a:r>
              <a:rPr lang="en-US" sz="600">
                <a:latin typeface="Arial Narrow" pitchFamily="34" charset="0"/>
              </a:rPr>
              <a:t>NIRSpec MSA </a:t>
            </a:r>
          </a:p>
          <a:p>
            <a:pPr algn="ctr" defTabSz="571500"/>
            <a:r>
              <a:rPr lang="en-US" sz="600">
                <a:latin typeface="Arial Narrow" pitchFamily="34" charset="0"/>
              </a:rPr>
              <a:t>Reduced Plate Scale</a:t>
            </a:r>
          </a:p>
        </p:txBody>
      </p:sp>
      <p:cxnSp>
        <p:nvCxnSpPr>
          <p:cNvPr id="227" name="AutoShape 228"/>
          <p:cNvCxnSpPr>
            <a:cxnSpLocks noChangeShapeType="1"/>
            <a:stCxn id="226" idx="1"/>
            <a:endCxn id="18" idx="6"/>
          </p:cNvCxnSpPr>
          <p:nvPr/>
        </p:nvCxnSpPr>
        <p:spPr bwMode="auto">
          <a:xfrm flipH="1">
            <a:off x="162762" y="2229219"/>
            <a:ext cx="99910" cy="3248"/>
          </a:xfrm>
          <a:prstGeom prst="straightConnector1">
            <a:avLst/>
          </a:prstGeom>
          <a:noFill/>
          <a:ln w="9525">
            <a:solidFill>
              <a:schemeClr val="tx1"/>
            </a:solidFill>
            <a:round/>
            <a:headEnd/>
            <a:tailEnd/>
          </a:ln>
          <a:effectLst/>
        </p:spPr>
      </p:cxnSp>
      <p:cxnSp>
        <p:nvCxnSpPr>
          <p:cNvPr id="228" name="AutoShape 229"/>
          <p:cNvCxnSpPr>
            <a:cxnSpLocks noChangeShapeType="1"/>
            <a:stCxn id="19" idx="2"/>
            <a:endCxn id="226" idx="3"/>
          </p:cNvCxnSpPr>
          <p:nvPr/>
        </p:nvCxnSpPr>
        <p:spPr bwMode="auto">
          <a:xfrm flipH="1">
            <a:off x="945234" y="2229219"/>
            <a:ext cx="84036" cy="0"/>
          </a:xfrm>
          <a:prstGeom prst="straightConnector1">
            <a:avLst/>
          </a:prstGeom>
          <a:noFill/>
          <a:ln w="9525">
            <a:solidFill>
              <a:schemeClr val="tx1"/>
            </a:solidFill>
            <a:round/>
            <a:headEnd/>
            <a:tailEnd/>
          </a:ln>
          <a:effectLst/>
        </p:spPr>
      </p:cxnSp>
      <p:sp>
        <p:nvSpPr>
          <p:cNvPr id="229" name="Text Box 230" descr="C:\Documents and Settings\s076309\Desktop\02.090 S&amp;E Capabilities\images + input\BusDev\ABL.jpg"/>
          <p:cNvSpPr txBox="1">
            <a:spLocks noChangeArrowheads="1"/>
          </p:cNvSpPr>
          <p:nvPr/>
        </p:nvSpPr>
        <p:spPr bwMode="auto">
          <a:xfrm>
            <a:off x="7005182" y="1318748"/>
            <a:ext cx="1112080" cy="302047"/>
          </a:xfrm>
          <a:prstGeom prst="rect">
            <a:avLst/>
          </a:prstGeom>
          <a:noFill/>
          <a:ln w="9525">
            <a:noFill/>
            <a:miter lim="800000"/>
            <a:headEnd/>
            <a:tailEnd/>
          </a:ln>
          <a:effectLst/>
        </p:spPr>
        <p:txBody>
          <a:bodyPr wrap="none" lIns="57150" tIns="28575" rIns="57150" bIns="28575">
            <a:spAutoFit/>
          </a:bodyPr>
          <a:lstStyle/>
          <a:p>
            <a:pPr algn="ctr" defTabSz="571500"/>
            <a:r>
              <a:rPr lang="en-US" sz="800" b="1">
                <a:latin typeface="Arial Narrow" pitchFamily="34" charset="0"/>
              </a:rPr>
              <a:t>ICE Box Accommodation</a:t>
            </a:r>
          </a:p>
          <a:p>
            <a:pPr algn="ctr" defTabSz="571500"/>
            <a:r>
              <a:rPr lang="en-US" sz="800" b="1">
                <a:latin typeface="Arial Narrow" pitchFamily="34" charset="0"/>
              </a:rPr>
              <a:t>Options</a:t>
            </a:r>
          </a:p>
        </p:txBody>
      </p:sp>
      <p:cxnSp>
        <p:nvCxnSpPr>
          <p:cNvPr id="230" name="AutoShape 231"/>
          <p:cNvCxnSpPr>
            <a:cxnSpLocks noChangeShapeType="1"/>
            <a:stCxn id="12" idx="6"/>
            <a:endCxn id="288" idx="2"/>
          </p:cNvCxnSpPr>
          <p:nvPr/>
        </p:nvCxnSpPr>
        <p:spPr bwMode="auto">
          <a:xfrm>
            <a:off x="187040" y="5308151"/>
            <a:ext cx="161536" cy="2165"/>
          </a:xfrm>
          <a:prstGeom prst="straightConnector1">
            <a:avLst/>
          </a:prstGeom>
          <a:noFill/>
          <a:ln w="9525">
            <a:solidFill>
              <a:schemeClr val="tx1"/>
            </a:solidFill>
            <a:round/>
            <a:headEnd/>
            <a:tailEnd/>
          </a:ln>
          <a:effectLst/>
        </p:spPr>
      </p:cxnSp>
      <p:cxnSp>
        <p:nvCxnSpPr>
          <p:cNvPr id="231" name="AutoShape 232"/>
          <p:cNvCxnSpPr>
            <a:cxnSpLocks noChangeShapeType="1"/>
            <a:stCxn id="163" idx="6"/>
            <a:endCxn id="7" idx="2"/>
          </p:cNvCxnSpPr>
          <p:nvPr/>
        </p:nvCxnSpPr>
        <p:spPr bwMode="auto">
          <a:xfrm flipV="1">
            <a:off x="8842775" y="2231385"/>
            <a:ext cx="57892" cy="2165"/>
          </a:xfrm>
          <a:prstGeom prst="straightConnector1">
            <a:avLst/>
          </a:prstGeom>
          <a:noFill/>
          <a:ln w="9525">
            <a:solidFill>
              <a:schemeClr val="tx1"/>
            </a:solidFill>
            <a:round/>
            <a:headEnd/>
            <a:tailEnd/>
          </a:ln>
          <a:effectLst/>
        </p:spPr>
      </p:cxnSp>
      <p:cxnSp>
        <p:nvCxnSpPr>
          <p:cNvPr id="232" name="AutoShape 233"/>
          <p:cNvCxnSpPr>
            <a:cxnSpLocks noChangeShapeType="1"/>
            <a:stCxn id="217" idx="6"/>
            <a:endCxn id="162" idx="2"/>
          </p:cNvCxnSpPr>
          <p:nvPr/>
        </p:nvCxnSpPr>
        <p:spPr bwMode="auto">
          <a:xfrm>
            <a:off x="8198497" y="2229219"/>
            <a:ext cx="41084" cy="4330"/>
          </a:xfrm>
          <a:prstGeom prst="straightConnector1">
            <a:avLst/>
          </a:prstGeom>
          <a:noFill/>
          <a:ln w="9525">
            <a:solidFill>
              <a:schemeClr val="tx1"/>
            </a:solidFill>
            <a:round/>
            <a:headEnd/>
            <a:tailEnd/>
          </a:ln>
          <a:effectLst/>
        </p:spPr>
      </p:cxnSp>
      <p:cxnSp>
        <p:nvCxnSpPr>
          <p:cNvPr id="233" name="AutoShape 234"/>
          <p:cNvCxnSpPr>
            <a:cxnSpLocks noChangeShapeType="1"/>
            <a:stCxn id="211" idx="2"/>
            <a:endCxn id="124" idx="6"/>
          </p:cNvCxnSpPr>
          <p:nvPr/>
        </p:nvCxnSpPr>
        <p:spPr bwMode="auto">
          <a:xfrm flipH="1">
            <a:off x="6809098" y="2228137"/>
            <a:ext cx="63494" cy="0"/>
          </a:xfrm>
          <a:prstGeom prst="straightConnector1">
            <a:avLst/>
          </a:prstGeom>
          <a:noFill/>
          <a:ln w="9525">
            <a:solidFill>
              <a:schemeClr val="tx1"/>
            </a:solidFill>
            <a:round/>
            <a:headEnd/>
            <a:tailEnd/>
          </a:ln>
          <a:effectLst/>
        </p:spPr>
      </p:cxnSp>
      <p:sp>
        <p:nvSpPr>
          <p:cNvPr id="234" name="Text Box 235" descr="C:\Documents and Settings\s076309\Desktop\02.090 S&amp;E Capabilities\images + input\BusDev\ABL.jpg"/>
          <p:cNvSpPr txBox="1">
            <a:spLocks noChangeArrowheads="1"/>
          </p:cNvSpPr>
          <p:nvPr/>
        </p:nvSpPr>
        <p:spPr bwMode="auto">
          <a:xfrm>
            <a:off x="8113527" y="1579656"/>
            <a:ext cx="793676" cy="302047"/>
          </a:xfrm>
          <a:prstGeom prst="rect">
            <a:avLst/>
          </a:prstGeom>
          <a:noFill/>
          <a:ln w="9525">
            <a:noFill/>
            <a:miter lim="800000"/>
            <a:headEnd/>
            <a:tailEnd/>
          </a:ln>
          <a:effectLst/>
        </p:spPr>
        <p:txBody>
          <a:bodyPr wrap="none" lIns="57150" tIns="28575" rIns="57150" bIns="28575">
            <a:spAutoFit/>
          </a:bodyPr>
          <a:lstStyle/>
          <a:p>
            <a:pPr algn="ctr" defTabSz="571500"/>
            <a:r>
              <a:rPr lang="en-US" sz="800" b="1">
                <a:latin typeface="Arial Narrow" pitchFamily="34" charset="0"/>
              </a:rPr>
              <a:t>OTE Prescription</a:t>
            </a:r>
          </a:p>
          <a:p>
            <a:pPr algn="ctr" defTabSz="571500"/>
            <a:r>
              <a:rPr lang="en-US" sz="800" b="1">
                <a:latin typeface="Arial Narrow" pitchFamily="34" charset="0"/>
              </a:rPr>
              <a:t>Options</a:t>
            </a:r>
          </a:p>
        </p:txBody>
      </p:sp>
      <p:sp>
        <p:nvSpPr>
          <p:cNvPr id="235" name="Rectangle 236"/>
          <p:cNvSpPr>
            <a:spLocks noChangeArrowheads="1"/>
          </p:cNvSpPr>
          <p:nvPr/>
        </p:nvSpPr>
        <p:spPr bwMode="auto">
          <a:xfrm>
            <a:off x="7362803" y="4525427"/>
            <a:ext cx="366958" cy="169969"/>
          </a:xfrm>
          <a:prstGeom prst="rect">
            <a:avLst/>
          </a:prstGeom>
          <a:solidFill>
            <a:srgbClr val="CCFFCC"/>
          </a:solidFill>
          <a:ln w="9525">
            <a:solidFill>
              <a:schemeClr val="tx1"/>
            </a:solidFill>
            <a:miter lim="800000"/>
            <a:headEnd/>
            <a:tailEnd/>
          </a:ln>
          <a:effectLst/>
        </p:spPr>
        <p:txBody>
          <a:bodyPr wrap="none" anchor="ctr"/>
          <a:lstStyle/>
          <a:p>
            <a:endParaRPr lang="en-US"/>
          </a:p>
        </p:txBody>
      </p:sp>
      <p:sp>
        <p:nvSpPr>
          <p:cNvPr id="236" name="Text Box 237" descr="C:\Documents and Settings\s076309\Desktop\02.090 S&amp;E Capabilities\images + input\BusDev\ABL.jpg"/>
          <p:cNvSpPr txBox="1">
            <a:spLocks noChangeArrowheads="1"/>
          </p:cNvSpPr>
          <p:nvPr/>
        </p:nvSpPr>
        <p:spPr bwMode="auto">
          <a:xfrm>
            <a:off x="7759641" y="4489395"/>
            <a:ext cx="847989" cy="242374"/>
          </a:xfrm>
          <a:prstGeom prst="rect">
            <a:avLst/>
          </a:prstGeom>
          <a:noFill/>
          <a:ln w="9525">
            <a:noFill/>
            <a:miter lim="800000"/>
            <a:headEnd/>
            <a:tailEnd/>
          </a:ln>
          <a:effectLst/>
        </p:spPr>
        <p:txBody>
          <a:bodyPr wrap="none" lIns="57150" tIns="28575" rIns="57150" bIns="28575">
            <a:spAutoFit/>
          </a:bodyPr>
          <a:lstStyle/>
          <a:p>
            <a:pPr defTabSz="571500"/>
            <a:r>
              <a:rPr lang="en-US" sz="600" dirty="0">
                <a:latin typeface="Arial Narrow" pitchFamily="34" charset="0"/>
              </a:rPr>
              <a:t>Current Reference </a:t>
            </a:r>
            <a:r>
              <a:rPr lang="en-US" sz="600" dirty="0" smtClean="0">
                <a:latin typeface="Arial Narrow" pitchFamily="34" charset="0"/>
              </a:rPr>
              <a:t>C</a:t>
            </a:r>
          </a:p>
          <a:p>
            <a:pPr defTabSz="571500"/>
            <a:r>
              <a:rPr lang="en-US" sz="600" dirty="0" err="1" smtClean="0">
                <a:latin typeface="Arial Narrow" pitchFamily="34" charset="0"/>
              </a:rPr>
              <a:t>onfiguration</a:t>
            </a:r>
            <a:r>
              <a:rPr lang="en-US" sz="600" dirty="0" smtClean="0">
                <a:latin typeface="Arial Narrow" pitchFamily="34" charset="0"/>
              </a:rPr>
              <a:t> </a:t>
            </a:r>
            <a:r>
              <a:rPr lang="en-US" sz="600" dirty="0">
                <a:latin typeface="Arial Narrow" pitchFamily="34" charset="0"/>
              </a:rPr>
              <a:t>as of 6-1-03</a:t>
            </a:r>
          </a:p>
        </p:txBody>
      </p:sp>
      <p:cxnSp>
        <p:nvCxnSpPr>
          <p:cNvPr id="237" name="AutoShape 238"/>
          <p:cNvCxnSpPr>
            <a:cxnSpLocks noChangeShapeType="1"/>
            <a:stCxn id="197" idx="6"/>
            <a:endCxn id="251" idx="2"/>
          </p:cNvCxnSpPr>
          <p:nvPr/>
        </p:nvCxnSpPr>
        <p:spPr bwMode="auto">
          <a:xfrm>
            <a:off x="3315990" y="5295160"/>
            <a:ext cx="94307" cy="2165"/>
          </a:xfrm>
          <a:prstGeom prst="straightConnector1">
            <a:avLst/>
          </a:prstGeom>
          <a:noFill/>
          <a:ln w="9525">
            <a:solidFill>
              <a:schemeClr val="tx1"/>
            </a:solidFill>
            <a:round/>
            <a:headEnd/>
            <a:tailEnd/>
          </a:ln>
          <a:effectLst/>
        </p:spPr>
      </p:cxnSp>
      <p:sp>
        <p:nvSpPr>
          <p:cNvPr id="238" name="Text Box 239" descr="C:\Documents and Settings\s076309\Desktop\02.090 S&amp;E Capabilities\images + input\BusDev\ABL.jpg"/>
          <p:cNvSpPr txBox="1">
            <a:spLocks noChangeArrowheads="1"/>
          </p:cNvSpPr>
          <p:nvPr/>
        </p:nvSpPr>
        <p:spPr bwMode="auto">
          <a:xfrm>
            <a:off x="4019094" y="4145432"/>
            <a:ext cx="566778" cy="158060"/>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Phase Retrieval</a:t>
            </a:r>
          </a:p>
        </p:txBody>
      </p:sp>
      <p:sp>
        <p:nvSpPr>
          <p:cNvPr id="239" name="Text Box 240" descr="C:\Documents and Settings\s076309\Desktop\02.090 S&amp;E Capabilities\images + input\BusDev\ABL.jpg"/>
          <p:cNvSpPr txBox="1">
            <a:spLocks noChangeArrowheads="1"/>
          </p:cNvSpPr>
          <p:nvPr/>
        </p:nvSpPr>
        <p:spPr bwMode="auto">
          <a:xfrm>
            <a:off x="3880901" y="4790665"/>
            <a:ext cx="303464" cy="251165"/>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Relay </a:t>
            </a:r>
          </a:p>
          <a:p>
            <a:pPr algn="ctr" defTabSz="571500"/>
            <a:r>
              <a:rPr lang="en-US" sz="600">
                <a:latin typeface="Arial Narrow" pitchFamily="34" charset="0"/>
              </a:rPr>
              <a:t>Optics</a:t>
            </a:r>
          </a:p>
        </p:txBody>
      </p:sp>
      <p:sp>
        <p:nvSpPr>
          <p:cNvPr id="240" name="Text Box 241" descr="C:\Documents and Settings\s076309\Desktop\02.090 S&amp;E Capabilities\images + input\BusDev\ABL.jpg"/>
          <p:cNvSpPr txBox="1">
            <a:spLocks noChangeArrowheads="1"/>
          </p:cNvSpPr>
          <p:nvPr/>
        </p:nvSpPr>
        <p:spPr bwMode="auto">
          <a:xfrm>
            <a:off x="4023762" y="5212882"/>
            <a:ext cx="570513" cy="159143"/>
          </a:xfrm>
          <a:prstGeom prst="rect">
            <a:avLst/>
          </a:prstGeom>
          <a:no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Knife Edge Test</a:t>
            </a:r>
          </a:p>
        </p:txBody>
      </p:sp>
      <p:sp>
        <p:nvSpPr>
          <p:cNvPr id="241" name="Text Box 242" descr="C:\Documents and Settings\s076309\Desktop\02.090 S&amp;E Capabilities\images + input\BusDev\ABL.jpg"/>
          <p:cNvSpPr txBox="1">
            <a:spLocks noChangeArrowheads="1"/>
          </p:cNvSpPr>
          <p:nvPr/>
        </p:nvSpPr>
        <p:spPr bwMode="auto">
          <a:xfrm>
            <a:off x="4257196" y="4731122"/>
            <a:ext cx="465001" cy="158060"/>
          </a:xfrm>
          <a:prstGeom prst="rect">
            <a:avLst/>
          </a:prstGeom>
          <a:no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Relay Mirror</a:t>
            </a:r>
          </a:p>
        </p:txBody>
      </p:sp>
      <p:sp>
        <p:nvSpPr>
          <p:cNvPr id="242" name="Text Box 243" descr="C:\Documents and Settings\s076309\Desktop\02.090 S&amp;E Capabilities\images + input\BusDev\ABL.jpg"/>
          <p:cNvSpPr txBox="1">
            <a:spLocks noChangeArrowheads="1"/>
          </p:cNvSpPr>
          <p:nvPr/>
        </p:nvSpPr>
        <p:spPr bwMode="auto">
          <a:xfrm>
            <a:off x="4249726" y="4974709"/>
            <a:ext cx="499549" cy="159143"/>
          </a:xfrm>
          <a:prstGeom prst="rect">
            <a:avLst/>
          </a:prstGeom>
          <a:no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Beam Splitter</a:t>
            </a:r>
          </a:p>
        </p:txBody>
      </p:sp>
      <p:sp>
        <p:nvSpPr>
          <p:cNvPr id="243" name="Text Box 244"/>
          <p:cNvSpPr txBox="1">
            <a:spLocks noChangeArrowheads="1"/>
          </p:cNvSpPr>
          <p:nvPr/>
        </p:nvSpPr>
        <p:spPr bwMode="auto">
          <a:xfrm>
            <a:off x="3730569" y="5456468"/>
            <a:ext cx="587320" cy="343186"/>
          </a:xfrm>
          <a:prstGeom prst="rect">
            <a:avLst/>
          </a:prstGeom>
          <a:solidFill>
            <a:srgbClr val="CCFFCC"/>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Afocal-Athermal </a:t>
            </a:r>
          </a:p>
          <a:p>
            <a:pPr algn="ctr" defTabSz="571500"/>
            <a:r>
              <a:rPr lang="en-US" sz="600">
                <a:latin typeface="Arial Narrow" pitchFamily="34" charset="0"/>
              </a:rPr>
              <a:t>Relays In </a:t>
            </a:r>
          </a:p>
          <a:p>
            <a:pPr algn="ctr" defTabSz="571500"/>
            <a:r>
              <a:rPr lang="en-US" sz="600">
                <a:latin typeface="Arial Narrow" pitchFamily="34" charset="0"/>
              </a:rPr>
              <a:t>OTE-ISIM Field</a:t>
            </a:r>
          </a:p>
        </p:txBody>
      </p:sp>
      <p:sp>
        <p:nvSpPr>
          <p:cNvPr id="244" name="Text Box 245" descr="C:\Documents and Settings\s076309\Desktop\02.090 S&amp;E Capabilities\images + input\BusDev\ABL.jpg"/>
          <p:cNvSpPr txBox="1">
            <a:spLocks noChangeArrowheads="1"/>
          </p:cNvSpPr>
          <p:nvPr/>
        </p:nvSpPr>
        <p:spPr bwMode="auto">
          <a:xfrm>
            <a:off x="3871563" y="6065976"/>
            <a:ext cx="850634" cy="159143"/>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SI Image Processing Only</a:t>
            </a:r>
          </a:p>
        </p:txBody>
      </p:sp>
      <p:sp>
        <p:nvSpPr>
          <p:cNvPr id="245" name="Text Box 246"/>
          <p:cNvSpPr txBox="1">
            <a:spLocks noChangeArrowheads="1"/>
          </p:cNvSpPr>
          <p:nvPr/>
        </p:nvSpPr>
        <p:spPr bwMode="auto">
          <a:xfrm>
            <a:off x="4372980" y="5418577"/>
            <a:ext cx="459398" cy="250082"/>
          </a:xfrm>
          <a:prstGeom prst="rect">
            <a:avLst/>
          </a:prstGeom>
          <a:solidFill>
            <a:srgbClr val="CCFFCC"/>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Removable </a:t>
            </a:r>
          </a:p>
          <a:p>
            <a:pPr algn="ctr" defTabSz="571500"/>
            <a:r>
              <a:rPr lang="en-US" sz="600">
                <a:latin typeface="Arial Narrow" pitchFamily="34" charset="0"/>
              </a:rPr>
              <a:t>Relays</a:t>
            </a:r>
          </a:p>
        </p:txBody>
      </p:sp>
      <p:sp>
        <p:nvSpPr>
          <p:cNvPr id="246" name="Text Box 247"/>
          <p:cNvSpPr txBox="1">
            <a:spLocks noChangeArrowheads="1"/>
          </p:cNvSpPr>
          <p:nvPr/>
        </p:nvSpPr>
        <p:spPr bwMode="auto">
          <a:xfrm>
            <a:off x="4368311" y="5732533"/>
            <a:ext cx="487410" cy="159143"/>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Flight Relays</a:t>
            </a:r>
          </a:p>
        </p:txBody>
      </p:sp>
      <p:sp>
        <p:nvSpPr>
          <p:cNvPr id="247" name="Text Box 248" descr="C:\Documents and Settings\s076309\Desktop\02.090 S&amp;E Capabilities\images + input\BusDev\ABL.jpg"/>
          <p:cNvSpPr txBox="1">
            <a:spLocks noChangeArrowheads="1"/>
          </p:cNvSpPr>
          <p:nvPr/>
        </p:nvSpPr>
        <p:spPr bwMode="auto">
          <a:xfrm>
            <a:off x="3789394" y="6369105"/>
            <a:ext cx="1017773" cy="159143"/>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Combination of Above Solutions</a:t>
            </a:r>
          </a:p>
        </p:txBody>
      </p:sp>
      <p:sp>
        <p:nvSpPr>
          <p:cNvPr id="248" name="Oval 249"/>
          <p:cNvSpPr>
            <a:spLocks noChangeAspect="1" noChangeArrowheads="1"/>
          </p:cNvSpPr>
          <p:nvPr/>
        </p:nvSpPr>
        <p:spPr bwMode="auto">
          <a:xfrm>
            <a:off x="4896806" y="5641594"/>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49" name="Oval 250"/>
          <p:cNvSpPr>
            <a:spLocks noChangeAspect="1" noChangeArrowheads="1"/>
          </p:cNvSpPr>
          <p:nvPr/>
        </p:nvSpPr>
        <p:spPr bwMode="auto">
          <a:xfrm>
            <a:off x="5281505" y="5280003"/>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50" name="Oval 251"/>
          <p:cNvSpPr>
            <a:spLocks noChangeAspect="1" noChangeArrowheads="1"/>
          </p:cNvSpPr>
          <p:nvPr/>
        </p:nvSpPr>
        <p:spPr bwMode="auto">
          <a:xfrm>
            <a:off x="4757679" y="4913000"/>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51" name="Oval 252"/>
          <p:cNvSpPr>
            <a:spLocks noChangeAspect="1" noChangeArrowheads="1"/>
          </p:cNvSpPr>
          <p:nvPr/>
        </p:nvSpPr>
        <p:spPr bwMode="auto">
          <a:xfrm>
            <a:off x="3410297" y="5275673"/>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252" name="AutoShape 253"/>
          <p:cNvCxnSpPr>
            <a:cxnSpLocks noChangeShapeType="1"/>
            <a:stCxn id="243" idx="3"/>
            <a:endCxn id="246" idx="1"/>
          </p:cNvCxnSpPr>
          <p:nvPr/>
        </p:nvCxnSpPr>
        <p:spPr bwMode="auto">
          <a:xfrm>
            <a:off x="4306684" y="5647007"/>
            <a:ext cx="62560" cy="172134"/>
          </a:xfrm>
          <a:prstGeom prst="straightConnector1">
            <a:avLst/>
          </a:prstGeom>
          <a:noFill/>
          <a:ln w="9525">
            <a:solidFill>
              <a:schemeClr val="tx1"/>
            </a:solidFill>
            <a:round/>
            <a:headEnd/>
            <a:tailEnd/>
          </a:ln>
          <a:effectLst/>
        </p:spPr>
      </p:cxnSp>
      <p:cxnSp>
        <p:nvCxnSpPr>
          <p:cNvPr id="253" name="AutoShape 254"/>
          <p:cNvCxnSpPr>
            <a:cxnSpLocks noChangeShapeType="1"/>
            <a:stCxn id="243" idx="3"/>
            <a:endCxn id="245" idx="1"/>
          </p:cNvCxnSpPr>
          <p:nvPr/>
        </p:nvCxnSpPr>
        <p:spPr bwMode="auto">
          <a:xfrm flipV="1">
            <a:off x="4306684" y="5557151"/>
            <a:ext cx="75633" cy="89856"/>
          </a:xfrm>
          <a:prstGeom prst="straightConnector1">
            <a:avLst/>
          </a:prstGeom>
          <a:noFill/>
          <a:ln w="9525">
            <a:solidFill>
              <a:schemeClr val="tx1"/>
            </a:solidFill>
            <a:round/>
            <a:headEnd/>
            <a:tailEnd/>
          </a:ln>
          <a:effectLst/>
        </p:spPr>
      </p:cxnSp>
      <p:cxnSp>
        <p:nvCxnSpPr>
          <p:cNvPr id="254" name="AutoShape 255"/>
          <p:cNvCxnSpPr>
            <a:cxnSpLocks noChangeShapeType="1"/>
            <a:stCxn id="246" idx="3"/>
            <a:endCxn id="248" idx="3"/>
          </p:cNvCxnSpPr>
          <p:nvPr/>
        </p:nvCxnSpPr>
        <p:spPr bwMode="auto">
          <a:xfrm flipV="1">
            <a:off x="4836113" y="5678403"/>
            <a:ext cx="66295" cy="140739"/>
          </a:xfrm>
          <a:prstGeom prst="straightConnector1">
            <a:avLst/>
          </a:prstGeom>
          <a:noFill/>
          <a:ln w="9525">
            <a:solidFill>
              <a:schemeClr val="tx1"/>
            </a:solidFill>
            <a:round/>
            <a:headEnd/>
            <a:tailEnd/>
          </a:ln>
          <a:effectLst/>
        </p:spPr>
      </p:cxnSp>
      <p:cxnSp>
        <p:nvCxnSpPr>
          <p:cNvPr id="255" name="AutoShape 256"/>
          <p:cNvCxnSpPr>
            <a:cxnSpLocks noChangeShapeType="1"/>
            <a:stCxn id="245" idx="3"/>
            <a:endCxn id="248" idx="1"/>
          </p:cNvCxnSpPr>
          <p:nvPr/>
        </p:nvCxnSpPr>
        <p:spPr bwMode="auto">
          <a:xfrm>
            <a:off x="4821173" y="5557151"/>
            <a:ext cx="81235" cy="90939"/>
          </a:xfrm>
          <a:prstGeom prst="straightConnector1">
            <a:avLst/>
          </a:prstGeom>
          <a:noFill/>
          <a:ln w="9525">
            <a:solidFill>
              <a:schemeClr val="tx1"/>
            </a:solidFill>
            <a:round/>
            <a:headEnd/>
            <a:tailEnd/>
          </a:ln>
          <a:effectLst/>
        </p:spPr>
      </p:cxnSp>
      <p:cxnSp>
        <p:nvCxnSpPr>
          <p:cNvPr id="256" name="AutoShape 257"/>
          <p:cNvCxnSpPr>
            <a:cxnSpLocks noChangeShapeType="1"/>
            <a:stCxn id="244" idx="3"/>
            <a:endCxn id="249" idx="3"/>
          </p:cNvCxnSpPr>
          <p:nvPr/>
        </p:nvCxnSpPr>
        <p:spPr bwMode="auto">
          <a:xfrm flipV="1">
            <a:off x="4707257" y="5316812"/>
            <a:ext cx="579850" cy="835772"/>
          </a:xfrm>
          <a:prstGeom prst="straightConnector1">
            <a:avLst/>
          </a:prstGeom>
          <a:noFill/>
          <a:ln w="9525">
            <a:solidFill>
              <a:schemeClr val="tx1"/>
            </a:solidFill>
            <a:round/>
            <a:headEnd/>
            <a:tailEnd/>
          </a:ln>
          <a:effectLst/>
        </p:spPr>
      </p:cxnSp>
      <p:cxnSp>
        <p:nvCxnSpPr>
          <p:cNvPr id="257" name="AutoShape 258"/>
          <p:cNvCxnSpPr>
            <a:cxnSpLocks noChangeShapeType="1"/>
            <a:stCxn id="247" idx="3"/>
            <a:endCxn id="249" idx="4"/>
          </p:cNvCxnSpPr>
          <p:nvPr/>
        </p:nvCxnSpPr>
        <p:spPr bwMode="auto">
          <a:xfrm flipV="1">
            <a:off x="4787559" y="5323308"/>
            <a:ext cx="512621" cy="1132406"/>
          </a:xfrm>
          <a:prstGeom prst="straightConnector1">
            <a:avLst/>
          </a:prstGeom>
          <a:noFill/>
          <a:ln w="9525">
            <a:solidFill>
              <a:schemeClr val="tx1"/>
            </a:solidFill>
            <a:round/>
            <a:headEnd/>
            <a:tailEnd/>
          </a:ln>
          <a:effectLst/>
        </p:spPr>
      </p:cxnSp>
      <p:cxnSp>
        <p:nvCxnSpPr>
          <p:cNvPr id="258" name="AutoShape 259"/>
          <p:cNvCxnSpPr>
            <a:cxnSpLocks noChangeShapeType="1"/>
            <a:stCxn id="248" idx="7"/>
            <a:endCxn id="249" idx="3"/>
          </p:cNvCxnSpPr>
          <p:nvPr/>
        </p:nvCxnSpPr>
        <p:spPr bwMode="auto">
          <a:xfrm flipV="1">
            <a:off x="4928553" y="5316812"/>
            <a:ext cx="358555" cy="331277"/>
          </a:xfrm>
          <a:prstGeom prst="straightConnector1">
            <a:avLst/>
          </a:prstGeom>
          <a:noFill/>
          <a:ln w="9525">
            <a:solidFill>
              <a:schemeClr val="tx1"/>
            </a:solidFill>
            <a:round/>
            <a:headEnd/>
            <a:tailEnd/>
          </a:ln>
          <a:effectLst/>
        </p:spPr>
      </p:cxnSp>
      <p:cxnSp>
        <p:nvCxnSpPr>
          <p:cNvPr id="259" name="AutoShape 260"/>
          <p:cNvCxnSpPr>
            <a:cxnSpLocks noChangeShapeType="1"/>
            <a:stCxn id="239" idx="3"/>
            <a:endCxn id="242" idx="1"/>
          </p:cNvCxnSpPr>
          <p:nvPr/>
        </p:nvCxnSpPr>
        <p:spPr bwMode="auto">
          <a:xfrm>
            <a:off x="4175961" y="4929239"/>
            <a:ext cx="72831" cy="132078"/>
          </a:xfrm>
          <a:prstGeom prst="straightConnector1">
            <a:avLst/>
          </a:prstGeom>
          <a:noFill/>
          <a:ln w="9525">
            <a:solidFill>
              <a:schemeClr val="tx1"/>
            </a:solidFill>
            <a:round/>
            <a:headEnd/>
            <a:tailEnd/>
          </a:ln>
          <a:effectLst/>
        </p:spPr>
      </p:cxnSp>
      <p:cxnSp>
        <p:nvCxnSpPr>
          <p:cNvPr id="260" name="AutoShape 261"/>
          <p:cNvCxnSpPr>
            <a:cxnSpLocks noChangeShapeType="1"/>
            <a:stCxn id="239" idx="3"/>
            <a:endCxn id="241" idx="1"/>
          </p:cNvCxnSpPr>
          <p:nvPr/>
        </p:nvCxnSpPr>
        <p:spPr bwMode="auto">
          <a:xfrm flipV="1">
            <a:off x="4175961" y="4816648"/>
            <a:ext cx="81235" cy="112591"/>
          </a:xfrm>
          <a:prstGeom prst="straightConnector1">
            <a:avLst/>
          </a:prstGeom>
          <a:noFill/>
          <a:ln w="9525">
            <a:solidFill>
              <a:schemeClr val="tx1"/>
            </a:solidFill>
            <a:round/>
            <a:headEnd/>
            <a:tailEnd/>
          </a:ln>
          <a:effectLst/>
        </p:spPr>
      </p:cxnSp>
      <p:cxnSp>
        <p:nvCxnSpPr>
          <p:cNvPr id="261" name="AutoShape 262"/>
          <p:cNvCxnSpPr>
            <a:cxnSpLocks noChangeShapeType="1"/>
            <a:stCxn id="240" idx="3"/>
            <a:endCxn id="249" idx="2"/>
          </p:cNvCxnSpPr>
          <p:nvPr/>
        </p:nvCxnSpPr>
        <p:spPr bwMode="auto">
          <a:xfrm>
            <a:off x="4570932" y="5299490"/>
            <a:ext cx="710573" cy="2165"/>
          </a:xfrm>
          <a:prstGeom prst="straightConnector1">
            <a:avLst/>
          </a:prstGeom>
          <a:noFill/>
          <a:ln w="9525">
            <a:solidFill>
              <a:schemeClr val="tx1"/>
            </a:solidFill>
            <a:round/>
            <a:headEnd/>
            <a:tailEnd/>
          </a:ln>
          <a:effectLst/>
        </p:spPr>
      </p:cxnSp>
      <p:cxnSp>
        <p:nvCxnSpPr>
          <p:cNvPr id="262" name="AutoShape 263"/>
          <p:cNvCxnSpPr>
            <a:cxnSpLocks noChangeShapeType="1"/>
            <a:stCxn id="238" idx="3"/>
            <a:endCxn id="249" idx="1"/>
          </p:cNvCxnSpPr>
          <p:nvPr/>
        </p:nvCxnSpPr>
        <p:spPr bwMode="auto">
          <a:xfrm>
            <a:off x="4575600" y="4232041"/>
            <a:ext cx="711507" cy="1054458"/>
          </a:xfrm>
          <a:prstGeom prst="straightConnector1">
            <a:avLst/>
          </a:prstGeom>
          <a:noFill/>
          <a:ln w="9525">
            <a:solidFill>
              <a:schemeClr val="tx1"/>
            </a:solidFill>
            <a:round/>
            <a:headEnd/>
            <a:tailEnd/>
          </a:ln>
          <a:effectLst/>
        </p:spPr>
      </p:cxnSp>
      <p:cxnSp>
        <p:nvCxnSpPr>
          <p:cNvPr id="263" name="AutoShape 264"/>
          <p:cNvCxnSpPr>
            <a:cxnSpLocks noChangeShapeType="1"/>
            <a:stCxn id="241" idx="3"/>
            <a:endCxn id="250" idx="1"/>
          </p:cNvCxnSpPr>
          <p:nvPr/>
        </p:nvCxnSpPr>
        <p:spPr bwMode="auto">
          <a:xfrm>
            <a:off x="4704456" y="4816648"/>
            <a:ext cx="58825" cy="102848"/>
          </a:xfrm>
          <a:prstGeom prst="straightConnector1">
            <a:avLst/>
          </a:prstGeom>
          <a:noFill/>
          <a:ln w="9525">
            <a:solidFill>
              <a:schemeClr val="tx1"/>
            </a:solidFill>
            <a:round/>
            <a:headEnd/>
            <a:tailEnd/>
          </a:ln>
          <a:effectLst/>
        </p:spPr>
      </p:cxnSp>
      <p:cxnSp>
        <p:nvCxnSpPr>
          <p:cNvPr id="264" name="AutoShape 265"/>
          <p:cNvCxnSpPr>
            <a:cxnSpLocks noChangeShapeType="1"/>
            <a:stCxn id="242" idx="3"/>
            <a:endCxn id="250" idx="3"/>
          </p:cNvCxnSpPr>
          <p:nvPr/>
        </p:nvCxnSpPr>
        <p:spPr bwMode="auto">
          <a:xfrm flipV="1">
            <a:off x="4729667" y="4949809"/>
            <a:ext cx="33615" cy="111508"/>
          </a:xfrm>
          <a:prstGeom prst="straightConnector1">
            <a:avLst/>
          </a:prstGeom>
          <a:noFill/>
          <a:ln w="9525">
            <a:solidFill>
              <a:schemeClr val="tx1"/>
            </a:solidFill>
            <a:round/>
            <a:headEnd/>
            <a:tailEnd/>
          </a:ln>
          <a:effectLst/>
        </p:spPr>
      </p:cxnSp>
      <p:cxnSp>
        <p:nvCxnSpPr>
          <p:cNvPr id="265" name="AutoShape 266"/>
          <p:cNvCxnSpPr>
            <a:cxnSpLocks noChangeShapeType="1"/>
            <a:stCxn id="250" idx="5"/>
            <a:endCxn id="249" idx="1"/>
          </p:cNvCxnSpPr>
          <p:nvPr/>
        </p:nvCxnSpPr>
        <p:spPr bwMode="auto">
          <a:xfrm>
            <a:off x="4789426" y="4949809"/>
            <a:ext cx="497681" cy="336691"/>
          </a:xfrm>
          <a:prstGeom prst="straightConnector1">
            <a:avLst/>
          </a:prstGeom>
          <a:noFill/>
          <a:ln w="9525">
            <a:solidFill>
              <a:schemeClr val="tx1"/>
            </a:solidFill>
            <a:round/>
            <a:headEnd/>
            <a:tailEnd/>
          </a:ln>
          <a:effectLst/>
        </p:spPr>
      </p:cxnSp>
      <p:cxnSp>
        <p:nvCxnSpPr>
          <p:cNvPr id="266" name="AutoShape 267"/>
          <p:cNvCxnSpPr>
            <a:cxnSpLocks noChangeShapeType="1"/>
            <a:stCxn id="251" idx="7"/>
            <a:endCxn id="238" idx="1"/>
          </p:cNvCxnSpPr>
          <p:nvPr/>
        </p:nvCxnSpPr>
        <p:spPr bwMode="auto">
          <a:xfrm flipV="1">
            <a:off x="3442044" y="4232041"/>
            <a:ext cx="589188" cy="1050128"/>
          </a:xfrm>
          <a:prstGeom prst="straightConnector1">
            <a:avLst/>
          </a:prstGeom>
          <a:noFill/>
          <a:ln w="9525">
            <a:solidFill>
              <a:schemeClr val="tx1"/>
            </a:solidFill>
            <a:round/>
            <a:headEnd/>
            <a:tailEnd/>
          </a:ln>
          <a:effectLst/>
        </p:spPr>
      </p:cxnSp>
      <p:cxnSp>
        <p:nvCxnSpPr>
          <p:cNvPr id="267" name="AutoShape 268"/>
          <p:cNvCxnSpPr>
            <a:cxnSpLocks noChangeShapeType="1"/>
            <a:stCxn id="251" idx="7"/>
            <a:endCxn id="239" idx="1"/>
          </p:cNvCxnSpPr>
          <p:nvPr/>
        </p:nvCxnSpPr>
        <p:spPr bwMode="auto">
          <a:xfrm flipV="1">
            <a:off x="3442044" y="4929239"/>
            <a:ext cx="446326" cy="352930"/>
          </a:xfrm>
          <a:prstGeom prst="straightConnector1">
            <a:avLst/>
          </a:prstGeom>
          <a:noFill/>
          <a:ln w="9525">
            <a:solidFill>
              <a:schemeClr val="tx1"/>
            </a:solidFill>
            <a:round/>
            <a:headEnd/>
            <a:tailEnd/>
          </a:ln>
          <a:effectLst/>
        </p:spPr>
      </p:cxnSp>
      <p:cxnSp>
        <p:nvCxnSpPr>
          <p:cNvPr id="268" name="AutoShape 269"/>
          <p:cNvCxnSpPr>
            <a:cxnSpLocks noChangeShapeType="1"/>
            <a:stCxn id="251" idx="6"/>
            <a:endCxn id="240" idx="1"/>
          </p:cNvCxnSpPr>
          <p:nvPr/>
        </p:nvCxnSpPr>
        <p:spPr bwMode="auto">
          <a:xfrm>
            <a:off x="3447647" y="5297325"/>
            <a:ext cx="576115" cy="2165"/>
          </a:xfrm>
          <a:prstGeom prst="straightConnector1">
            <a:avLst/>
          </a:prstGeom>
          <a:noFill/>
          <a:ln w="9525">
            <a:solidFill>
              <a:schemeClr val="tx1"/>
            </a:solidFill>
            <a:round/>
            <a:headEnd/>
            <a:tailEnd/>
          </a:ln>
          <a:effectLst/>
        </p:spPr>
      </p:cxnSp>
      <p:cxnSp>
        <p:nvCxnSpPr>
          <p:cNvPr id="269" name="AutoShape 270"/>
          <p:cNvCxnSpPr>
            <a:cxnSpLocks noChangeShapeType="1"/>
            <a:stCxn id="251" idx="5"/>
            <a:endCxn id="243" idx="1"/>
          </p:cNvCxnSpPr>
          <p:nvPr/>
        </p:nvCxnSpPr>
        <p:spPr bwMode="auto">
          <a:xfrm>
            <a:off x="3442044" y="5312482"/>
            <a:ext cx="298796" cy="334525"/>
          </a:xfrm>
          <a:prstGeom prst="straightConnector1">
            <a:avLst/>
          </a:prstGeom>
          <a:noFill/>
          <a:ln w="9525">
            <a:solidFill>
              <a:schemeClr val="tx1"/>
            </a:solidFill>
            <a:round/>
            <a:headEnd/>
            <a:tailEnd/>
          </a:ln>
          <a:effectLst/>
        </p:spPr>
      </p:cxnSp>
      <p:cxnSp>
        <p:nvCxnSpPr>
          <p:cNvPr id="270" name="AutoShape 271"/>
          <p:cNvCxnSpPr>
            <a:cxnSpLocks noChangeShapeType="1"/>
            <a:stCxn id="251" idx="5"/>
            <a:endCxn id="244" idx="1"/>
          </p:cNvCxnSpPr>
          <p:nvPr/>
        </p:nvCxnSpPr>
        <p:spPr bwMode="auto">
          <a:xfrm>
            <a:off x="3442044" y="5312482"/>
            <a:ext cx="445392" cy="840102"/>
          </a:xfrm>
          <a:prstGeom prst="straightConnector1">
            <a:avLst/>
          </a:prstGeom>
          <a:noFill/>
          <a:ln w="9525">
            <a:solidFill>
              <a:schemeClr val="tx1"/>
            </a:solidFill>
            <a:round/>
            <a:headEnd/>
            <a:tailEnd/>
          </a:ln>
          <a:effectLst/>
        </p:spPr>
      </p:cxnSp>
      <p:cxnSp>
        <p:nvCxnSpPr>
          <p:cNvPr id="271" name="AutoShape 272"/>
          <p:cNvCxnSpPr>
            <a:cxnSpLocks noChangeShapeType="1"/>
            <a:stCxn id="251" idx="4"/>
            <a:endCxn id="247" idx="1"/>
          </p:cNvCxnSpPr>
          <p:nvPr/>
        </p:nvCxnSpPr>
        <p:spPr bwMode="auto">
          <a:xfrm>
            <a:off x="3428972" y="5318977"/>
            <a:ext cx="378163" cy="1136736"/>
          </a:xfrm>
          <a:prstGeom prst="straightConnector1">
            <a:avLst/>
          </a:prstGeom>
          <a:noFill/>
          <a:ln w="9525">
            <a:solidFill>
              <a:schemeClr val="tx1"/>
            </a:solidFill>
            <a:round/>
            <a:headEnd/>
            <a:tailEnd/>
          </a:ln>
          <a:effectLst/>
        </p:spPr>
      </p:cxnSp>
      <p:sp>
        <p:nvSpPr>
          <p:cNvPr id="272" name="Text Box 273" descr="C:\Documents and Settings\s076309\Desktop\02.090 S&amp;E Capabilities\images + input\BusDev\ABL.jpg"/>
          <p:cNvSpPr txBox="1">
            <a:spLocks noChangeArrowheads="1"/>
          </p:cNvSpPr>
          <p:nvPr/>
        </p:nvSpPr>
        <p:spPr bwMode="auto">
          <a:xfrm>
            <a:off x="3848220" y="3919168"/>
            <a:ext cx="912260" cy="159143"/>
          </a:xfrm>
          <a:prstGeom prst="rect">
            <a:avLst/>
          </a:prstGeom>
          <a:noFill/>
          <a:ln w="9525">
            <a:solidFill>
              <a:schemeClr val="tx1"/>
            </a:solidFill>
            <a:miter lim="800000"/>
            <a:headEnd/>
            <a:tailEnd/>
          </a:ln>
          <a:effectLst/>
        </p:spPr>
        <p:txBody>
          <a:bodyPr wrap="none" lIns="57150" tIns="28575" rIns="57150" bIns="28575" anchor="ctr">
            <a:spAutoFit/>
          </a:bodyPr>
          <a:lstStyle/>
          <a:p>
            <a:pPr algn="ctr" defTabSz="571500"/>
            <a:r>
              <a:rPr lang="en-US" sz="600">
                <a:latin typeface="Arial Narrow" pitchFamily="34" charset="0"/>
              </a:rPr>
              <a:t>Test Sources at Cass Focus</a:t>
            </a:r>
          </a:p>
        </p:txBody>
      </p:sp>
      <p:cxnSp>
        <p:nvCxnSpPr>
          <p:cNvPr id="273" name="AutoShape 274"/>
          <p:cNvCxnSpPr>
            <a:cxnSpLocks noChangeShapeType="1"/>
            <a:stCxn id="249" idx="0"/>
            <a:endCxn id="272" idx="3"/>
          </p:cNvCxnSpPr>
          <p:nvPr/>
        </p:nvCxnSpPr>
        <p:spPr bwMode="auto">
          <a:xfrm flipH="1" flipV="1">
            <a:off x="4742739" y="4000363"/>
            <a:ext cx="557441" cy="1279640"/>
          </a:xfrm>
          <a:prstGeom prst="straightConnector1">
            <a:avLst/>
          </a:prstGeom>
          <a:noFill/>
          <a:ln w="9525">
            <a:solidFill>
              <a:schemeClr val="tx1"/>
            </a:solidFill>
            <a:round/>
            <a:headEnd/>
            <a:tailEnd/>
          </a:ln>
          <a:effectLst/>
        </p:spPr>
      </p:cxnSp>
      <p:cxnSp>
        <p:nvCxnSpPr>
          <p:cNvPr id="274" name="AutoShape 275"/>
          <p:cNvCxnSpPr>
            <a:cxnSpLocks noChangeShapeType="1"/>
            <a:stCxn id="251" idx="0"/>
            <a:endCxn id="272" idx="1"/>
          </p:cNvCxnSpPr>
          <p:nvPr/>
        </p:nvCxnSpPr>
        <p:spPr bwMode="auto">
          <a:xfrm flipV="1">
            <a:off x="3428972" y="4000363"/>
            <a:ext cx="434187" cy="1275310"/>
          </a:xfrm>
          <a:prstGeom prst="straightConnector1">
            <a:avLst/>
          </a:prstGeom>
          <a:noFill/>
          <a:ln w="9525">
            <a:solidFill>
              <a:schemeClr val="tx1"/>
            </a:solidFill>
            <a:round/>
            <a:headEnd/>
            <a:tailEnd/>
          </a:ln>
          <a:effectLst/>
        </p:spPr>
      </p:cxnSp>
      <p:cxnSp>
        <p:nvCxnSpPr>
          <p:cNvPr id="275" name="AutoShape 276"/>
          <p:cNvCxnSpPr>
            <a:cxnSpLocks noChangeShapeType="1"/>
            <a:stCxn id="249" idx="6"/>
            <a:endCxn id="140" idx="2"/>
          </p:cNvCxnSpPr>
          <p:nvPr/>
        </p:nvCxnSpPr>
        <p:spPr bwMode="auto">
          <a:xfrm flipV="1">
            <a:off x="5318855" y="5297325"/>
            <a:ext cx="245573" cy="4330"/>
          </a:xfrm>
          <a:prstGeom prst="straightConnector1">
            <a:avLst/>
          </a:prstGeom>
          <a:noFill/>
          <a:ln w="9525">
            <a:solidFill>
              <a:schemeClr val="tx1"/>
            </a:solidFill>
            <a:round/>
            <a:headEnd/>
            <a:tailEnd/>
          </a:ln>
          <a:effectLst/>
        </p:spPr>
      </p:cxnSp>
      <p:sp>
        <p:nvSpPr>
          <p:cNvPr id="276" name="Text Box 277"/>
          <p:cNvSpPr txBox="1">
            <a:spLocks noChangeArrowheads="1"/>
          </p:cNvSpPr>
          <p:nvPr/>
        </p:nvSpPr>
        <p:spPr bwMode="auto">
          <a:xfrm>
            <a:off x="3952798" y="4402010"/>
            <a:ext cx="716176" cy="251165"/>
          </a:xfrm>
          <a:prstGeom prst="rect">
            <a:avLst/>
          </a:prstGeom>
          <a:solidFill>
            <a:schemeClr val="bg1"/>
          </a:solid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OTE Light Thru ISIM </a:t>
            </a:r>
          </a:p>
          <a:p>
            <a:pPr algn="ctr" defTabSz="571500"/>
            <a:r>
              <a:rPr lang="en-US" sz="600">
                <a:latin typeface="Arial Narrow" pitchFamily="34" charset="0"/>
              </a:rPr>
              <a:t>with FP Ref. Sources</a:t>
            </a:r>
          </a:p>
        </p:txBody>
      </p:sp>
      <p:cxnSp>
        <p:nvCxnSpPr>
          <p:cNvPr id="277" name="AutoShape 278"/>
          <p:cNvCxnSpPr>
            <a:cxnSpLocks noChangeShapeType="1"/>
            <a:stCxn id="251" idx="7"/>
            <a:endCxn id="276" idx="1"/>
          </p:cNvCxnSpPr>
          <p:nvPr/>
        </p:nvCxnSpPr>
        <p:spPr bwMode="auto">
          <a:xfrm flipV="1">
            <a:off x="3442044" y="4540583"/>
            <a:ext cx="523826" cy="741585"/>
          </a:xfrm>
          <a:prstGeom prst="straightConnector1">
            <a:avLst/>
          </a:prstGeom>
          <a:noFill/>
          <a:ln w="9525">
            <a:solidFill>
              <a:schemeClr val="tx1"/>
            </a:solidFill>
            <a:round/>
            <a:headEnd/>
            <a:tailEnd/>
          </a:ln>
          <a:effectLst/>
        </p:spPr>
      </p:cxnSp>
      <p:cxnSp>
        <p:nvCxnSpPr>
          <p:cNvPr id="278" name="AutoShape 279"/>
          <p:cNvCxnSpPr>
            <a:cxnSpLocks noChangeShapeType="1"/>
            <a:stCxn id="276" idx="3"/>
            <a:endCxn id="249" idx="1"/>
          </p:cNvCxnSpPr>
          <p:nvPr/>
        </p:nvCxnSpPr>
        <p:spPr bwMode="auto">
          <a:xfrm>
            <a:off x="4655902" y="4540583"/>
            <a:ext cx="631206" cy="745916"/>
          </a:xfrm>
          <a:prstGeom prst="straightConnector1">
            <a:avLst/>
          </a:prstGeom>
          <a:noFill/>
          <a:ln w="9525">
            <a:solidFill>
              <a:schemeClr val="tx1"/>
            </a:solidFill>
            <a:round/>
            <a:headEnd/>
            <a:tailEnd/>
          </a:ln>
          <a:effectLst/>
        </p:spPr>
      </p:cxnSp>
      <p:sp>
        <p:nvSpPr>
          <p:cNvPr id="280" name="Text Box 281"/>
          <p:cNvSpPr txBox="1">
            <a:spLocks noChangeArrowheads="1"/>
          </p:cNvSpPr>
          <p:nvPr/>
        </p:nvSpPr>
        <p:spPr bwMode="auto">
          <a:xfrm>
            <a:off x="1265505" y="1994294"/>
            <a:ext cx="752591" cy="342104"/>
          </a:xfrm>
          <a:prstGeom prst="rect">
            <a:avLst/>
          </a:prstGeom>
          <a:solidFill>
            <a:schemeClr val="bg1"/>
          </a:solidFill>
          <a:ln w="9525">
            <a:solidFill>
              <a:schemeClr val="tx1"/>
            </a:solidFill>
            <a:miter lim="800000"/>
            <a:headEnd/>
            <a:tailEnd/>
          </a:ln>
          <a:effectLst/>
        </p:spPr>
        <p:txBody>
          <a:bodyPr lIns="57150" tIns="28575" rIns="57150" bIns="28575">
            <a:spAutoFit/>
          </a:bodyPr>
          <a:lstStyle/>
          <a:p>
            <a:pPr algn="ctr" defTabSz="571500"/>
            <a:r>
              <a:rPr lang="en-US" sz="600">
                <a:latin typeface="Arial Narrow" pitchFamily="34" charset="0"/>
              </a:rPr>
              <a:t>NIRCam HgCdTe</a:t>
            </a:r>
          </a:p>
          <a:p>
            <a:pPr algn="ctr" defTabSz="571500"/>
            <a:r>
              <a:rPr lang="en-US" sz="600">
                <a:latin typeface="Arial Narrow" pitchFamily="34" charset="0"/>
              </a:rPr>
              <a:t>NIRSpec, and FGS </a:t>
            </a:r>
          </a:p>
          <a:p>
            <a:pPr algn="ctr" defTabSz="571500"/>
            <a:r>
              <a:rPr lang="en-US" sz="600">
                <a:latin typeface="Arial Narrow" pitchFamily="34" charset="0"/>
              </a:rPr>
              <a:t>InSb Detectors</a:t>
            </a:r>
          </a:p>
        </p:txBody>
      </p:sp>
      <p:cxnSp>
        <p:nvCxnSpPr>
          <p:cNvPr id="281" name="AutoShape 282"/>
          <p:cNvCxnSpPr>
            <a:cxnSpLocks noChangeShapeType="1"/>
            <a:stCxn id="33" idx="6"/>
            <a:endCxn id="280" idx="1"/>
          </p:cNvCxnSpPr>
          <p:nvPr/>
        </p:nvCxnSpPr>
        <p:spPr bwMode="auto">
          <a:xfrm flipV="1">
            <a:off x="1125445" y="2184832"/>
            <a:ext cx="139127" cy="45469"/>
          </a:xfrm>
          <a:prstGeom prst="straightConnector1">
            <a:avLst/>
          </a:prstGeom>
          <a:noFill/>
          <a:ln w="9525">
            <a:solidFill>
              <a:schemeClr val="tx1"/>
            </a:solidFill>
            <a:round/>
            <a:headEnd/>
            <a:tailEnd/>
          </a:ln>
          <a:effectLst/>
        </p:spPr>
      </p:cxnSp>
      <p:cxnSp>
        <p:nvCxnSpPr>
          <p:cNvPr id="282" name="AutoShape 283"/>
          <p:cNvCxnSpPr>
            <a:cxnSpLocks noChangeShapeType="1"/>
            <a:stCxn id="34" idx="2"/>
            <a:endCxn id="280" idx="3"/>
          </p:cNvCxnSpPr>
          <p:nvPr/>
        </p:nvCxnSpPr>
        <p:spPr bwMode="auto">
          <a:xfrm flipH="1" flipV="1">
            <a:off x="2017163" y="2184832"/>
            <a:ext cx="122319" cy="50882"/>
          </a:xfrm>
          <a:prstGeom prst="straightConnector1">
            <a:avLst/>
          </a:prstGeom>
          <a:noFill/>
          <a:ln w="9525">
            <a:solidFill>
              <a:schemeClr val="tx1"/>
            </a:solidFill>
            <a:round/>
            <a:headEnd/>
            <a:tailEnd/>
          </a:ln>
          <a:effectLst/>
        </p:spPr>
      </p:cxnSp>
      <p:sp>
        <p:nvSpPr>
          <p:cNvPr id="283" name="Text Box 284" descr="C:\Documents and Settings\s076309\Desktop\02.090 S&amp;E Capabilities\images + input\BusDev\ABL.jpg"/>
          <p:cNvSpPr txBox="1">
            <a:spLocks noChangeArrowheads="1"/>
          </p:cNvSpPr>
          <p:nvPr/>
        </p:nvSpPr>
        <p:spPr bwMode="auto">
          <a:xfrm>
            <a:off x="1263638" y="2818157"/>
            <a:ext cx="761929" cy="342104"/>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NIRCam and FGS </a:t>
            </a:r>
          </a:p>
          <a:p>
            <a:pPr algn="ctr" defTabSz="571500"/>
            <a:r>
              <a:rPr lang="en-US" sz="600">
                <a:latin typeface="Arial Narrow" pitchFamily="34" charset="0"/>
              </a:rPr>
              <a:t>HgCdTe and NIRSpec </a:t>
            </a:r>
          </a:p>
          <a:p>
            <a:pPr algn="ctr" defTabSz="571500"/>
            <a:r>
              <a:rPr lang="en-US" sz="600">
                <a:latin typeface="Arial Narrow" pitchFamily="34" charset="0"/>
              </a:rPr>
              <a:t>InSb Detectors</a:t>
            </a:r>
          </a:p>
        </p:txBody>
      </p:sp>
      <p:cxnSp>
        <p:nvCxnSpPr>
          <p:cNvPr id="284" name="AutoShape 285"/>
          <p:cNvCxnSpPr>
            <a:cxnSpLocks noChangeShapeType="1"/>
            <a:stCxn id="33" idx="4"/>
            <a:endCxn id="283" idx="1"/>
          </p:cNvCxnSpPr>
          <p:nvPr/>
        </p:nvCxnSpPr>
        <p:spPr bwMode="auto">
          <a:xfrm>
            <a:off x="1106770" y="2251954"/>
            <a:ext cx="169006" cy="755659"/>
          </a:xfrm>
          <a:prstGeom prst="straightConnector1">
            <a:avLst/>
          </a:prstGeom>
          <a:noFill/>
          <a:ln w="9525">
            <a:solidFill>
              <a:schemeClr val="tx1"/>
            </a:solidFill>
            <a:round/>
            <a:headEnd/>
            <a:tailEnd/>
          </a:ln>
          <a:effectLst/>
        </p:spPr>
      </p:cxnSp>
      <p:cxnSp>
        <p:nvCxnSpPr>
          <p:cNvPr id="285" name="AutoShape 286"/>
          <p:cNvCxnSpPr>
            <a:cxnSpLocks noChangeShapeType="1"/>
            <a:stCxn id="34" idx="4"/>
            <a:endCxn id="283" idx="3"/>
          </p:cNvCxnSpPr>
          <p:nvPr/>
        </p:nvCxnSpPr>
        <p:spPr bwMode="auto">
          <a:xfrm flipH="1">
            <a:off x="2010627" y="2257367"/>
            <a:ext cx="147530" cy="750246"/>
          </a:xfrm>
          <a:prstGeom prst="straightConnector1">
            <a:avLst/>
          </a:prstGeom>
          <a:noFill/>
          <a:ln w="9525">
            <a:solidFill>
              <a:schemeClr val="tx1"/>
            </a:solidFill>
            <a:round/>
            <a:headEnd/>
            <a:tailEnd/>
          </a:ln>
          <a:effectLst/>
        </p:spPr>
      </p:cxnSp>
      <p:sp>
        <p:nvSpPr>
          <p:cNvPr id="286" name="Text Box 287" descr="C:\Documents and Settings\s076309\Desktop\02.090 S&amp;E Capabilities\images + input\BusDev\ABL.jpg"/>
          <p:cNvSpPr txBox="1">
            <a:spLocks noChangeArrowheads="1"/>
          </p:cNvSpPr>
          <p:nvPr/>
        </p:nvSpPr>
        <p:spPr bwMode="auto">
          <a:xfrm>
            <a:off x="497040" y="4922743"/>
            <a:ext cx="244639" cy="159143"/>
          </a:xfrm>
          <a:prstGeom prst="rect">
            <a:avLst/>
          </a:prstGeom>
          <a:no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ULE</a:t>
            </a:r>
          </a:p>
        </p:txBody>
      </p:sp>
      <p:sp>
        <p:nvSpPr>
          <p:cNvPr id="287" name="Text Box 288"/>
          <p:cNvSpPr txBox="1">
            <a:spLocks noChangeArrowheads="1"/>
          </p:cNvSpPr>
          <p:nvPr/>
        </p:nvSpPr>
        <p:spPr bwMode="auto">
          <a:xfrm>
            <a:off x="528787" y="5507351"/>
            <a:ext cx="199820" cy="158060"/>
          </a:xfrm>
          <a:prstGeom prst="rect">
            <a:avLst/>
          </a:prstGeom>
          <a:solidFill>
            <a:srgbClr val="CCFFCC"/>
          </a:solidFill>
          <a:ln w="9525">
            <a:solidFill>
              <a:schemeClr val="tx1"/>
            </a:solidFill>
            <a:miter lim="800000"/>
            <a:headEnd/>
            <a:tailEnd/>
          </a:ln>
          <a:effectLst/>
        </p:spPr>
        <p:txBody>
          <a:bodyPr wrap="none" lIns="57150" tIns="28575" rIns="57150" bIns="28575">
            <a:spAutoFit/>
          </a:bodyPr>
          <a:lstStyle/>
          <a:p>
            <a:pPr defTabSz="571500"/>
            <a:r>
              <a:rPr lang="en-US" sz="600">
                <a:latin typeface="Arial Narrow" pitchFamily="34" charset="0"/>
              </a:rPr>
              <a:t>Be</a:t>
            </a:r>
          </a:p>
        </p:txBody>
      </p:sp>
      <p:sp>
        <p:nvSpPr>
          <p:cNvPr id="288" name="Oval 289"/>
          <p:cNvSpPr>
            <a:spLocks noChangeAspect="1" noChangeArrowheads="1"/>
          </p:cNvSpPr>
          <p:nvPr/>
        </p:nvSpPr>
        <p:spPr bwMode="auto">
          <a:xfrm>
            <a:off x="348576" y="5288664"/>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89" name="Oval 290"/>
          <p:cNvSpPr>
            <a:spLocks noChangeAspect="1" noChangeArrowheads="1"/>
          </p:cNvSpPr>
          <p:nvPr/>
        </p:nvSpPr>
        <p:spPr bwMode="auto">
          <a:xfrm>
            <a:off x="835986" y="5282169"/>
            <a:ext cx="37349" cy="43304"/>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290" name="AutoShape 291"/>
          <p:cNvCxnSpPr>
            <a:cxnSpLocks noChangeShapeType="1"/>
            <a:stCxn id="288" idx="0"/>
            <a:endCxn id="286" idx="1"/>
          </p:cNvCxnSpPr>
          <p:nvPr/>
        </p:nvCxnSpPr>
        <p:spPr bwMode="auto">
          <a:xfrm flipV="1">
            <a:off x="367251" y="5009352"/>
            <a:ext cx="129789" cy="279312"/>
          </a:xfrm>
          <a:prstGeom prst="straightConnector1">
            <a:avLst/>
          </a:prstGeom>
          <a:noFill/>
          <a:ln w="9525">
            <a:solidFill>
              <a:schemeClr val="tx1"/>
            </a:solidFill>
            <a:round/>
            <a:headEnd/>
            <a:tailEnd/>
          </a:ln>
          <a:effectLst/>
        </p:spPr>
      </p:cxnSp>
      <p:cxnSp>
        <p:nvCxnSpPr>
          <p:cNvPr id="291" name="AutoShape 292"/>
          <p:cNvCxnSpPr>
            <a:cxnSpLocks noChangeShapeType="1"/>
            <a:stCxn id="287" idx="3"/>
            <a:endCxn id="289" idx="4"/>
          </p:cNvCxnSpPr>
          <p:nvPr/>
        </p:nvCxnSpPr>
        <p:spPr bwMode="auto">
          <a:xfrm flipV="1">
            <a:off x="716468" y="5325473"/>
            <a:ext cx="138193" cy="268486"/>
          </a:xfrm>
          <a:prstGeom prst="straightConnector1">
            <a:avLst/>
          </a:prstGeom>
          <a:noFill/>
          <a:ln w="9525">
            <a:solidFill>
              <a:schemeClr val="tx1"/>
            </a:solidFill>
            <a:round/>
            <a:headEnd/>
            <a:tailEnd/>
          </a:ln>
          <a:effectLst/>
        </p:spPr>
      </p:cxnSp>
      <p:cxnSp>
        <p:nvCxnSpPr>
          <p:cNvPr id="292" name="AutoShape 293"/>
          <p:cNvCxnSpPr>
            <a:cxnSpLocks noChangeShapeType="1"/>
            <a:stCxn id="289" idx="0"/>
            <a:endCxn id="286" idx="3"/>
          </p:cNvCxnSpPr>
          <p:nvPr/>
        </p:nvCxnSpPr>
        <p:spPr bwMode="auto">
          <a:xfrm flipH="1" flipV="1">
            <a:off x="729540" y="5009352"/>
            <a:ext cx="125121" cy="272817"/>
          </a:xfrm>
          <a:prstGeom prst="straightConnector1">
            <a:avLst/>
          </a:prstGeom>
          <a:noFill/>
          <a:ln w="9525">
            <a:solidFill>
              <a:schemeClr val="tx1"/>
            </a:solidFill>
            <a:round/>
            <a:headEnd/>
            <a:tailEnd/>
          </a:ln>
          <a:effectLst/>
        </p:spPr>
      </p:cxnSp>
      <p:cxnSp>
        <p:nvCxnSpPr>
          <p:cNvPr id="293" name="AutoShape 294"/>
          <p:cNvCxnSpPr>
            <a:cxnSpLocks noChangeShapeType="1"/>
            <a:stCxn id="287" idx="1"/>
            <a:endCxn id="288" idx="4"/>
          </p:cNvCxnSpPr>
          <p:nvPr/>
        </p:nvCxnSpPr>
        <p:spPr bwMode="auto">
          <a:xfrm flipH="1" flipV="1">
            <a:off x="367251" y="5331969"/>
            <a:ext cx="160603" cy="261991"/>
          </a:xfrm>
          <a:prstGeom prst="straightConnector1">
            <a:avLst/>
          </a:prstGeom>
          <a:noFill/>
          <a:ln w="9525">
            <a:solidFill>
              <a:schemeClr val="tx1"/>
            </a:solidFill>
            <a:round/>
            <a:headEnd/>
            <a:tailEnd/>
          </a:ln>
          <a:effectLst/>
        </p:spPr>
      </p:cxnSp>
      <p:sp>
        <p:nvSpPr>
          <p:cNvPr id="294" name="Text Box 295" descr="C:\Documents and Settings\s076309\Desktop\02.090 S&amp;E Capabilities\images + input\BusDev\ABL.jpg"/>
          <p:cNvSpPr txBox="1">
            <a:spLocks noChangeArrowheads="1"/>
          </p:cNvSpPr>
          <p:nvPr/>
        </p:nvSpPr>
        <p:spPr bwMode="auto">
          <a:xfrm>
            <a:off x="284148" y="4547079"/>
            <a:ext cx="677893" cy="300965"/>
          </a:xfrm>
          <a:prstGeom prst="rect">
            <a:avLst/>
          </a:prstGeom>
          <a:noFill/>
          <a:ln w="9525">
            <a:noFill/>
            <a:miter lim="800000"/>
            <a:headEnd/>
            <a:tailEnd/>
          </a:ln>
          <a:effectLst/>
        </p:spPr>
        <p:txBody>
          <a:bodyPr wrap="none" lIns="57150" tIns="28575" rIns="57150" bIns="28575">
            <a:spAutoFit/>
          </a:bodyPr>
          <a:lstStyle/>
          <a:p>
            <a:pPr algn="ctr" defTabSz="571500"/>
            <a:r>
              <a:rPr lang="en-US" sz="800" b="1">
                <a:latin typeface="Arial Narrow" pitchFamily="34" charset="0"/>
              </a:rPr>
              <a:t>OTE Optical </a:t>
            </a:r>
          </a:p>
          <a:p>
            <a:pPr algn="ctr" defTabSz="571500"/>
            <a:r>
              <a:rPr lang="en-US" sz="800" b="1">
                <a:latin typeface="Arial Narrow" pitchFamily="34" charset="0"/>
              </a:rPr>
              <a:t>Material Trade</a:t>
            </a:r>
          </a:p>
        </p:txBody>
      </p:sp>
      <p:cxnSp>
        <p:nvCxnSpPr>
          <p:cNvPr id="295" name="AutoShape 296"/>
          <p:cNvCxnSpPr>
            <a:cxnSpLocks noChangeShapeType="1"/>
            <a:stCxn id="289" idx="6"/>
            <a:endCxn id="173" idx="2"/>
          </p:cNvCxnSpPr>
          <p:nvPr/>
        </p:nvCxnSpPr>
        <p:spPr bwMode="auto">
          <a:xfrm>
            <a:off x="873336" y="5303821"/>
            <a:ext cx="67229" cy="0"/>
          </a:xfrm>
          <a:prstGeom prst="straightConnector1">
            <a:avLst/>
          </a:prstGeom>
          <a:noFill/>
          <a:ln w="9525">
            <a:solidFill>
              <a:schemeClr val="tx1"/>
            </a:solidFill>
            <a:round/>
            <a:headEnd/>
            <a:tailEnd/>
          </a:ln>
          <a:effectLst/>
        </p:spPr>
      </p:cxnSp>
      <p:sp>
        <p:nvSpPr>
          <p:cNvPr id="296" name="Text Box 297" descr="C:\Documents and Settings\s076309\Desktop\02.090 S&amp;E Capabilities\images + input\BusDev\ABL.jpg"/>
          <p:cNvSpPr txBox="1">
            <a:spLocks noChangeArrowheads="1"/>
          </p:cNvSpPr>
          <p:nvPr/>
        </p:nvSpPr>
        <p:spPr bwMode="auto">
          <a:xfrm>
            <a:off x="5697018" y="6379931"/>
            <a:ext cx="1480906" cy="435208"/>
          </a:xfrm>
          <a:prstGeom prst="rect">
            <a:avLst/>
          </a:prstGeom>
          <a:noFill/>
          <a:ln w="9525">
            <a:solidFill>
              <a:schemeClr val="tx1"/>
            </a:solidFill>
            <a:miter lim="800000"/>
            <a:headEnd/>
            <a:tailEnd/>
          </a:ln>
          <a:effectLst/>
        </p:spPr>
        <p:txBody>
          <a:bodyPr wrap="none" lIns="57150" tIns="28575" rIns="57150" bIns="28575">
            <a:spAutoFit/>
          </a:bodyPr>
          <a:lstStyle/>
          <a:p>
            <a:pPr algn="ctr" defTabSz="571500"/>
            <a:r>
              <a:rPr lang="en-US" sz="600">
                <a:latin typeface="Arial Narrow" pitchFamily="34" charset="0"/>
              </a:rPr>
              <a:t>H. Use flight ICE and IC&amp;DH boxes for ISIM </a:t>
            </a:r>
          </a:p>
          <a:p>
            <a:pPr algn="ctr" defTabSz="571500"/>
            <a:r>
              <a:rPr lang="en-US" sz="600">
                <a:latin typeface="Arial Narrow" pitchFamily="34" charset="0"/>
              </a:rPr>
              <a:t>cryo performance tests.  Replace with EU boxes </a:t>
            </a:r>
          </a:p>
          <a:p>
            <a:pPr algn="ctr" defTabSz="571500"/>
            <a:r>
              <a:rPr lang="en-US" sz="600">
                <a:latin typeface="Arial Narrow" pitchFamily="34" charset="0"/>
              </a:rPr>
              <a:t>for ISIM acoustics, modal, vibration and TV.</a:t>
            </a:r>
          </a:p>
          <a:p>
            <a:pPr algn="ctr" defTabSz="571500"/>
            <a:r>
              <a:rPr lang="en-US" sz="600">
                <a:latin typeface="Arial Narrow" pitchFamily="34" charset="0"/>
              </a:rPr>
              <a:t>  Install flight boxes into SCE for SCE tests.</a:t>
            </a:r>
          </a:p>
        </p:txBody>
      </p:sp>
      <p:cxnSp>
        <p:nvCxnSpPr>
          <p:cNvPr id="297" name="AutoShape 298"/>
          <p:cNvCxnSpPr>
            <a:cxnSpLocks noChangeShapeType="1"/>
            <a:stCxn id="140" idx="4"/>
            <a:endCxn id="296" idx="1"/>
          </p:cNvCxnSpPr>
          <p:nvPr/>
        </p:nvCxnSpPr>
        <p:spPr bwMode="auto">
          <a:xfrm>
            <a:off x="5583102" y="5318977"/>
            <a:ext cx="140060" cy="1304540"/>
          </a:xfrm>
          <a:prstGeom prst="straightConnector1">
            <a:avLst/>
          </a:prstGeom>
          <a:noFill/>
          <a:ln w="9525">
            <a:solidFill>
              <a:schemeClr val="tx1"/>
            </a:solidFill>
            <a:round/>
            <a:headEnd/>
            <a:tailEnd/>
          </a:ln>
          <a:effectLst/>
        </p:spPr>
      </p:cxnSp>
      <p:cxnSp>
        <p:nvCxnSpPr>
          <p:cNvPr id="298" name="AutoShape 299"/>
          <p:cNvCxnSpPr>
            <a:cxnSpLocks noChangeShapeType="1"/>
            <a:stCxn id="139" idx="4"/>
            <a:endCxn id="296" idx="3"/>
          </p:cNvCxnSpPr>
          <p:nvPr/>
        </p:nvCxnSpPr>
        <p:spPr bwMode="auto">
          <a:xfrm flipH="1">
            <a:off x="7153646" y="5313564"/>
            <a:ext cx="70030" cy="1309953"/>
          </a:xfrm>
          <a:prstGeom prst="straightConnector1">
            <a:avLst/>
          </a:prstGeom>
          <a:noFill/>
          <a:ln w="9525">
            <a:solidFill>
              <a:schemeClr val="tx1"/>
            </a:solidFill>
            <a:round/>
            <a:headEnd/>
            <a:tailEnd/>
          </a:ln>
          <a:effectLst/>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61499" cy="406400"/>
          </a:xfrm>
        </p:spPr>
        <p:txBody>
          <a:bodyPr/>
          <a:lstStyle/>
          <a:p>
            <a:r>
              <a:rPr lang="en-US" dirty="0" smtClean="0"/>
              <a:t>Thermal Architecture / ISIM Electronics Trade</a:t>
            </a:r>
            <a:endParaRPr lang="en-US" dirty="0"/>
          </a:p>
        </p:txBody>
      </p:sp>
      <p:sp>
        <p:nvSpPr>
          <p:cNvPr id="3" name="TextBox 2"/>
          <p:cNvSpPr txBox="1"/>
          <p:nvPr/>
        </p:nvSpPr>
        <p:spPr>
          <a:xfrm>
            <a:off x="1157468" y="3942870"/>
            <a:ext cx="1585690" cy="646331"/>
          </a:xfrm>
          <a:prstGeom prst="rect">
            <a:avLst/>
          </a:prstGeom>
          <a:noFill/>
          <a:ln>
            <a:solidFill>
              <a:schemeClr val="tx1"/>
            </a:solidFill>
          </a:ln>
        </p:spPr>
        <p:txBody>
          <a:bodyPr wrap="none" rtlCol="0">
            <a:spAutoFit/>
          </a:bodyPr>
          <a:lstStyle/>
          <a:p>
            <a:r>
              <a:rPr lang="en-US" sz="1200" dirty="0" smtClean="0"/>
              <a:t>Processing Electronics</a:t>
            </a:r>
          </a:p>
          <a:p>
            <a:r>
              <a:rPr lang="en-US" sz="1200" dirty="0" smtClean="0"/>
              <a:t>on the Hot Side of the </a:t>
            </a:r>
          </a:p>
          <a:p>
            <a:r>
              <a:rPr lang="en-US" sz="1200" dirty="0" smtClean="0"/>
              <a:t>Observatory</a:t>
            </a:r>
            <a:endParaRPr lang="en-US" sz="1200" dirty="0"/>
          </a:p>
        </p:txBody>
      </p:sp>
      <p:sp>
        <p:nvSpPr>
          <p:cNvPr id="4" name="TextBox 3"/>
          <p:cNvSpPr txBox="1"/>
          <p:nvPr/>
        </p:nvSpPr>
        <p:spPr>
          <a:xfrm>
            <a:off x="1154036" y="4816452"/>
            <a:ext cx="1611339" cy="646331"/>
          </a:xfrm>
          <a:prstGeom prst="rect">
            <a:avLst/>
          </a:prstGeom>
          <a:noFill/>
          <a:ln>
            <a:solidFill>
              <a:schemeClr val="tx1"/>
            </a:solidFill>
          </a:ln>
        </p:spPr>
        <p:txBody>
          <a:bodyPr wrap="none" rtlCol="0">
            <a:spAutoFit/>
          </a:bodyPr>
          <a:lstStyle/>
          <a:p>
            <a:r>
              <a:rPr lang="en-US" sz="1200" dirty="0" smtClean="0"/>
              <a:t>Cryogenic Processing</a:t>
            </a:r>
          </a:p>
          <a:p>
            <a:r>
              <a:rPr lang="en-US" sz="1200" dirty="0" smtClean="0"/>
              <a:t>Electronics on the Cold</a:t>
            </a:r>
          </a:p>
          <a:p>
            <a:r>
              <a:rPr lang="en-US" sz="1200" dirty="0" smtClean="0"/>
              <a:t>Side of the Observatory</a:t>
            </a:r>
            <a:endParaRPr lang="en-US" sz="1200" dirty="0"/>
          </a:p>
        </p:txBody>
      </p:sp>
      <p:sp>
        <p:nvSpPr>
          <p:cNvPr id="5" name="TextBox 4"/>
          <p:cNvSpPr txBox="1"/>
          <p:nvPr/>
        </p:nvSpPr>
        <p:spPr>
          <a:xfrm>
            <a:off x="1153916" y="5710567"/>
            <a:ext cx="1611339" cy="646331"/>
          </a:xfrm>
          <a:prstGeom prst="rect">
            <a:avLst/>
          </a:prstGeom>
          <a:noFill/>
          <a:ln>
            <a:solidFill>
              <a:schemeClr val="tx1"/>
            </a:solidFill>
          </a:ln>
        </p:spPr>
        <p:txBody>
          <a:bodyPr wrap="none" rtlCol="0">
            <a:spAutoFit/>
          </a:bodyPr>
          <a:lstStyle/>
          <a:p>
            <a:r>
              <a:rPr lang="en-US" sz="1200" dirty="0" smtClean="0"/>
              <a:t>Ambient Processing</a:t>
            </a:r>
          </a:p>
          <a:p>
            <a:r>
              <a:rPr lang="en-US" sz="1200" dirty="0" smtClean="0"/>
              <a:t>Electronics on the Cold</a:t>
            </a:r>
          </a:p>
          <a:p>
            <a:r>
              <a:rPr lang="en-US" sz="1200" dirty="0" smtClean="0"/>
              <a:t>Side of the Observatory</a:t>
            </a:r>
            <a:endParaRPr lang="en-US" sz="1200" dirty="0"/>
          </a:p>
        </p:txBody>
      </p:sp>
      <p:sp>
        <p:nvSpPr>
          <p:cNvPr id="6" name="TextBox 5"/>
          <p:cNvSpPr txBox="1"/>
          <p:nvPr/>
        </p:nvSpPr>
        <p:spPr>
          <a:xfrm>
            <a:off x="2978548" y="5322346"/>
            <a:ext cx="1407758" cy="646331"/>
          </a:xfrm>
          <a:prstGeom prst="rect">
            <a:avLst/>
          </a:prstGeom>
          <a:noFill/>
          <a:ln>
            <a:solidFill>
              <a:schemeClr val="tx1"/>
            </a:solidFill>
          </a:ln>
        </p:spPr>
        <p:txBody>
          <a:bodyPr wrap="none" rtlCol="0">
            <a:spAutoFit/>
          </a:bodyPr>
          <a:lstStyle/>
          <a:p>
            <a:r>
              <a:rPr lang="en-US" sz="1200" dirty="0" smtClean="0"/>
              <a:t>Combination of</a:t>
            </a:r>
          </a:p>
          <a:p>
            <a:r>
              <a:rPr lang="en-US" sz="1200" dirty="0" smtClean="0"/>
              <a:t>Cryogenic and</a:t>
            </a:r>
          </a:p>
          <a:p>
            <a:r>
              <a:rPr lang="en-US" sz="1200" dirty="0" smtClean="0"/>
              <a:t>Ambient Electronics</a:t>
            </a:r>
          </a:p>
        </p:txBody>
      </p:sp>
      <p:sp>
        <p:nvSpPr>
          <p:cNvPr id="7" name="Oval 6"/>
          <p:cNvSpPr>
            <a:spLocks noChangeAspect="1"/>
          </p:cNvSpPr>
          <p:nvPr/>
        </p:nvSpPr>
        <p:spPr bwMode="auto">
          <a:xfrm>
            <a:off x="659761" y="5088762"/>
            <a:ext cx="81024" cy="8102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8" name="Oval 7"/>
          <p:cNvSpPr>
            <a:spLocks noChangeAspect="1"/>
          </p:cNvSpPr>
          <p:nvPr/>
        </p:nvSpPr>
        <p:spPr bwMode="auto">
          <a:xfrm>
            <a:off x="4618841" y="5096138"/>
            <a:ext cx="81024" cy="8102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10" name="Straight Connector 9"/>
          <p:cNvCxnSpPr>
            <a:stCxn id="7" idx="0"/>
            <a:endCxn id="3" idx="1"/>
          </p:cNvCxnSpPr>
          <p:nvPr/>
        </p:nvCxnSpPr>
        <p:spPr bwMode="auto">
          <a:xfrm flipV="1">
            <a:off x="700273" y="4266036"/>
            <a:ext cx="457195" cy="82272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a:stCxn id="7" idx="6"/>
            <a:endCxn id="4" idx="1"/>
          </p:cNvCxnSpPr>
          <p:nvPr/>
        </p:nvCxnSpPr>
        <p:spPr bwMode="auto">
          <a:xfrm>
            <a:off x="740785" y="5129274"/>
            <a:ext cx="413251" cy="1034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a:stCxn id="7" idx="4"/>
            <a:endCxn id="5" idx="1"/>
          </p:cNvCxnSpPr>
          <p:nvPr/>
        </p:nvCxnSpPr>
        <p:spPr bwMode="auto">
          <a:xfrm>
            <a:off x="700273" y="5169786"/>
            <a:ext cx="453643" cy="8639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a:stCxn id="4" idx="3"/>
            <a:endCxn id="6" idx="1"/>
          </p:cNvCxnSpPr>
          <p:nvPr/>
        </p:nvCxnSpPr>
        <p:spPr bwMode="auto">
          <a:xfrm>
            <a:off x="2765375" y="5139618"/>
            <a:ext cx="213173" cy="5058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a:stCxn id="5" idx="3"/>
            <a:endCxn id="6" idx="1"/>
          </p:cNvCxnSpPr>
          <p:nvPr/>
        </p:nvCxnSpPr>
        <p:spPr bwMode="auto">
          <a:xfrm flipV="1">
            <a:off x="2765255" y="5645512"/>
            <a:ext cx="213293" cy="38822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a:stCxn id="6" idx="3"/>
            <a:endCxn id="8" idx="4"/>
          </p:cNvCxnSpPr>
          <p:nvPr/>
        </p:nvCxnSpPr>
        <p:spPr bwMode="auto">
          <a:xfrm flipV="1">
            <a:off x="4386306" y="5177162"/>
            <a:ext cx="273047" cy="4683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a:stCxn id="3" idx="3"/>
            <a:endCxn id="8" idx="0"/>
          </p:cNvCxnSpPr>
          <p:nvPr/>
        </p:nvCxnSpPr>
        <p:spPr bwMode="auto">
          <a:xfrm>
            <a:off x="2743158" y="4266036"/>
            <a:ext cx="1916195" cy="83010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2" name="Rectangle 31"/>
          <p:cNvSpPr/>
          <p:nvPr/>
        </p:nvSpPr>
        <p:spPr bwMode="auto">
          <a:xfrm>
            <a:off x="520864" y="3688227"/>
            <a:ext cx="4282633" cy="281264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nvGrpSpPr>
          <p:cNvPr id="36" name="Group 35"/>
          <p:cNvGrpSpPr/>
          <p:nvPr/>
        </p:nvGrpSpPr>
        <p:grpSpPr>
          <a:xfrm>
            <a:off x="5046561" y="983850"/>
            <a:ext cx="3646026" cy="5597685"/>
            <a:chOff x="5104436" y="914400"/>
            <a:chExt cx="3646026" cy="5597685"/>
          </a:xfrm>
        </p:grpSpPr>
        <p:pic>
          <p:nvPicPr>
            <p:cNvPr id="26" name="Picture 2"/>
            <p:cNvPicPr>
              <a:picLocks noChangeAspect="1" noChangeArrowheads="1"/>
            </p:cNvPicPr>
            <p:nvPr/>
          </p:nvPicPr>
          <p:blipFill>
            <a:blip r:embed="rId2" cstate="print"/>
            <a:srcRect l="31463" r="35867"/>
            <a:stretch>
              <a:fillRect/>
            </a:stretch>
          </p:blipFill>
          <p:spPr bwMode="auto">
            <a:xfrm>
              <a:off x="5458049" y="1091603"/>
              <a:ext cx="3247843" cy="5420482"/>
            </a:xfrm>
            <a:prstGeom prst="rect">
              <a:avLst/>
            </a:prstGeom>
            <a:noFill/>
            <a:ln w="9525">
              <a:noFill/>
              <a:miter lim="800000"/>
              <a:headEnd/>
              <a:tailEnd/>
            </a:ln>
            <a:effectLst/>
          </p:spPr>
        </p:pic>
        <p:sp>
          <p:nvSpPr>
            <p:cNvPr id="27" name="TextBox 26"/>
            <p:cNvSpPr txBox="1"/>
            <p:nvPr/>
          </p:nvSpPr>
          <p:spPr>
            <a:xfrm>
              <a:off x="5172936" y="5250968"/>
              <a:ext cx="2499360" cy="1015663"/>
            </a:xfrm>
            <a:prstGeom prst="rect">
              <a:avLst/>
            </a:prstGeom>
            <a:solidFill>
              <a:schemeClr val="bg1"/>
            </a:solidFill>
            <a:ln>
              <a:solidFill>
                <a:schemeClr val="tx1"/>
              </a:solidFill>
            </a:ln>
          </p:spPr>
          <p:txBody>
            <a:bodyPr wrap="square" rtlCol="0">
              <a:spAutoFit/>
            </a:bodyPr>
            <a:lstStyle/>
            <a:p>
              <a:r>
                <a:rPr lang="en-US" dirty="0" smtClean="0"/>
                <a:t>ISIM Electronic Compartment  (IEC)</a:t>
              </a:r>
            </a:p>
            <a:p>
              <a:pPr marL="112713" indent="-112713">
                <a:buFont typeface="Arial" pitchFamily="34" charset="0"/>
                <a:buChar char="•"/>
              </a:pPr>
              <a:r>
                <a:rPr lang="en-US" dirty="0" smtClean="0"/>
                <a:t>Houses 10 electronics boxes that operate at ambient temperatures</a:t>
              </a:r>
            </a:p>
            <a:p>
              <a:pPr marL="112713" indent="-112713">
                <a:buFont typeface="Arial" pitchFamily="34" charset="0"/>
                <a:buChar char="•"/>
              </a:pPr>
              <a:r>
                <a:rPr lang="en-US" dirty="0" smtClean="0"/>
                <a:t>Total  dissipation 225 watts</a:t>
              </a:r>
            </a:p>
            <a:p>
              <a:pPr marL="112713" indent="-112713">
                <a:buFont typeface="Arial" pitchFamily="34" charset="0"/>
                <a:buChar char="•"/>
              </a:pPr>
              <a:r>
                <a:rPr lang="en-US" dirty="0" smtClean="0"/>
                <a:t>Must reside in proximity to the ISIM instruments to limit electronics noise</a:t>
              </a:r>
            </a:p>
          </p:txBody>
        </p:sp>
        <p:sp>
          <p:nvSpPr>
            <p:cNvPr id="28" name="TextBox 27"/>
            <p:cNvSpPr txBox="1"/>
            <p:nvPr/>
          </p:nvSpPr>
          <p:spPr>
            <a:xfrm>
              <a:off x="5424004" y="1418091"/>
              <a:ext cx="1527982" cy="553998"/>
            </a:xfrm>
            <a:prstGeom prst="rect">
              <a:avLst/>
            </a:prstGeom>
            <a:solidFill>
              <a:schemeClr val="bg1"/>
            </a:solidFill>
            <a:ln>
              <a:solidFill>
                <a:schemeClr val="tx1"/>
              </a:solidFill>
            </a:ln>
          </p:spPr>
          <p:txBody>
            <a:bodyPr wrap="none" rtlCol="0">
              <a:spAutoFit/>
            </a:bodyPr>
            <a:lstStyle/>
            <a:p>
              <a:r>
                <a:rPr lang="en-US" dirty="0" smtClean="0"/>
                <a:t>JWST Science Instruments</a:t>
              </a:r>
            </a:p>
            <a:p>
              <a:r>
                <a:rPr lang="en-US" dirty="0" smtClean="0"/>
                <a:t>Cryogenic ASIC A-to-D</a:t>
              </a:r>
            </a:p>
            <a:p>
              <a:r>
                <a:rPr lang="en-US" dirty="0" smtClean="0"/>
                <a:t>Converters</a:t>
              </a:r>
              <a:endParaRPr lang="en-US" dirty="0"/>
            </a:p>
          </p:txBody>
        </p:sp>
        <p:sp>
          <p:nvSpPr>
            <p:cNvPr id="29" name="Freeform 28"/>
            <p:cNvSpPr/>
            <p:nvPr/>
          </p:nvSpPr>
          <p:spPr bwMode="auto">
            <a:xfrm>
              <a:off x="5601594" y="1957494"/>
              <a:ext cx="836023" cy="984069"/>
            </a:xfrm>
            <a:custGeom>
              <a:avLst/>
              <a:gdLst>
                <a:gd name="connsiteX0" fmla="*/ 0 w 836023"/>
                <a:gd name="connsiteY0" fmla="*/ 0 h 984069"/>
                <a:gd name="connsiteX1" fmla="*/ 0 w 836023"/>
                <a:gd name="connsiteY1" fmla="*/ 365760 h 984069"/>
                <a:gd name="connsiteX2" fmla="*/ 836023 w 836023"/>
                <a:gd name="connsiteY2" fmla="*/ 984069 h 984069"/>
              </a:gdLst>
              <a:ahLst/>
              <a:cxnLst>
                <a:cxn ang="0">
                  <a:pos x="connsiteX0" y="connsiteY0"/>
                </a:cxn>
                <a:cxn ang="0">
                  <a:pos x="connsiteX1" y="connsiteY1"/>
                </a:cxn>
                <a:cxn ang="0">
                  <a:pos x="connsiteX2" y="connsiteY2"/>
                </a:cxn>
              </a:cxnLst>
              <a:rect l="l" t="t" r="r" b="b"/>
              <a:pathLst>
                <a:path w="836023" h="984069">
                  <a:moveTo>
                    <a:pt x="0" y="0"/>
                  </a:moveTo>
                  <a:lnTo>
                    <a:pt x="0" y="365760"/>
                  </a:lnTo>
                  <a:lnTo>
                    <a:pt x="836023" y="984069"/>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0" name="Freeform 29"/>
            <p:cNvSpPr/>
            <p:nvPr/>
          </p:nvSpPr>
          <p:spPr bwMode="auto">
            <a:xfrm>
              <a:off x="5325565" y="4089497"/>
              <a:ext cx="1166948" cy="1175657"/>
            </a:xfrm>
            <a:custGeom>
              <a:avLst/>
              <a:gdLst>
                <a:gd name="connsiteX0" fmla="*/ 0 w 1166948"/>
                <a:gd name="connsiteY0" fmla="*/ 1175657 h 1175657"/>
                <a:gd name="connsiteX1" fmla="*/ 8708 w 1166948"/>
                <a:gd name="connsiteY1" fmla="*/ 400594 h 1175657"/>
                <a:gd name="connsiteX2" fmla="*/ 1166948 w 1166948"/>
                <a:gd name="connsiteY2" fmla="*/ 0 h 1175657"/>
              </a:gdLst>
              <a:ahLst/>
              <a:cxnLst>
                <a:cxn ang="0">
                  <a:pos x="connsiteX0" y="connsiteY0"/>
                </a:cxn>
                <a:cxn ang="0">
                  <a:pos x="connsiteX1" y="connsiteY1"/>
                </a:cxn>
                <a:cxn ang="0">
                  <a:pos x="connsiteX2" y="connsiteY2"/>
                </a:cxn>
              </a:cxnLst>
              <a:rect l="l" t="t" r="r" b="b"/>
              <a:pathLst>
                <a:path w="1166948" h="1175657">
                  <a:moveTo>
                    <a:pt x="0" y="1175657"/>
                  </a:moveTo>
                  <a:cubicBezTo>
                    <a:pt x="2903" y="917303"/>
                    <a:pt x="5805" y="658948"/>
                    <a:pt x="8708" y="400594"/>
                  </a:cubicBezTo>
                  <a:lnTo>
                    <a:pt x="1166948" y="0"/>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3" name="Rectangle 32"/>
            <p:cNvSpPr/>
            <p:nvPr/>
          </p:nvSpPr>
          <p:spPr bwMode="auto">
            <a:xfrm>
              <a:off x="5104436" y="914400"/>
              <a:ext cx="3646026" cy="549798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4" name="TextBox 33"/>
            <p:cNvSpPr txBox="1"/>
            <p:nvPr/>
          </p:nvSpPr>
          <p:spPr>
            <a:xfrm>
              <a:off x="5416952" y="922459"/>
              <a:ext cx="1784463" cy="400110"/>
            </a:xfrm>
            <a:prstGeom prst="rect">
              <a:avLst/>
            </a:prstGeom>
            <a:noFill/>
          </p:spPr>
          <p:txBody>
            <a:bodyPr wrap="none" rtlCol="0">
              <a:spAutoFit/>
            </a:bodyPr>
            <a:lstStyle/>
            <a:p>
              <a:r>
                <a:rPr lang="en-US" sz="2000" dirty="0" smtClean="0"/>
                <a:t>Selected Option</a:t>
              </a:r>
              <a:endParaRPr lang="en-US" sz="2000" dirty="0"/>
            </a:p>
          </p:txBody>
        </p:sp>
      </p:grpSp>
      <p:sp>
        <p:nvSpPr>
          <p:cNvPr id="35" name="Content Placeholder 2"/>
          <p:cNvSpPr txBox="1">
            <a:spLocks/>
          </p:cNvSpPr>
          <p:nvPr/>
        </p:nvSpPr>
        <p:spPr>
          <a:xfrm>
            <a:off x="148453" y="823677"/>
            <a:ext cx="4747638" cy="2706602"/>
          </a:xfrm>
          <a:prstGeom prst="rect">
            <a:avLst/>
          </a:prstGeom>
        </p:spPr>
        <p:txBody>
          <a:bodyPr/>
          <a:lstStyle/>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Early architecture trades considered where to </a:t>
            </a:r>
            <a:r>
              <a:rPr lang="en-US" sz="1200" kern="0" dirty="0" smtClean="0">
                <a:latin typeface="+mn-lt"/>
              </a:rPr>
              <a:t>locate the science instrument processing electronics.  </a:t>
            </a:r>
          </a:p>
          <a:p>
            <a:pPr marL="800100" lvl="1" indent="-342900">
              <a:spcBef>
                <a:spcPct val="20000"/>
              </a:spcBef>
              <a:spcAft>
                <a:spcPct val="40000"/>
              </a:spcAft>
              <a:buClr>
                <a:srgbClr val="BB0018"/>
              </a:buClr>
              <a:buFont typeface="Helvetica" pitchFamily="34" charset="0"/>
              <a:buChar char="■"/>
            </a:pPr>
            <a:r>
              <a:rPr lang="en-US" sz="1200" b="0" kern="0" dirty="0" smtClean="0">
                <a:latin typeface="+mn-lt"/>
              </a:rPr>
              <a:t>Options are shown on the figure below.</a:t>
            </a:r>
          </a:p>
          <a:p>
            <a:pPr marL="800100" lvl="1" indent="-342900">
              <a:spcBef>
                <a:spcPct val="20000"/>
              </a:spcBef>
              <a:spcAft>
                <a:spcPct val="40000"/>
              </a:spcAft>
              <a:buClr>
                <a:srgbClr val="BB0018"/>
              </a:buClr>
              <a:buFont typeface="Helvetica" pitchFamily="34" charset="0"/>
              <a:buChar char="■"/>
            </a:pPr>
            <a:r>
              <a:rPr lang="en-US" sz="1200" b="0" kern="0" dirty="0" smtClean="0">
                <a:latin typeface="+mn-lt"/>
              </a:rPr>
              <a:t>If the boxes were too far from the SI’s electronics noise would be too high</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lang="en-US" sz="1200" kern="0" dirty="0" smtClean="0">
                <a:latin typeface="+mn-lt"/>
              </a:rPr>
              <a:t>The trade concluded that ambient boxes needed to be located on the cold side of the observatory.</a:t>
            </a:r>
          </a:p>
          <a:p>
            <a:pPr marL="800100" lvl="1" indent="-342900">
              <a:spcBef>
                <a:spcPct val="20000"/>
              </a:spcBef>
              <a:spcAft>
                <a:spcPct val="40000"/>
              </a:spcAft>
              <a:buClr>
                <a:srgbClr val="BB0018"/>
              </a:buClr>
              <a:buFont typeface="Wingdings" pitchFamily="2" charset="2"/>
              <a:buChar char="l"/>
            </a:pPr>
            <a:r>
              <a:rPr kumimoji="0" lang="en-US" sz="1200" b="0" i="0" u="none" strike="noStrike" kern="0" cap="none" spc="0" normalizeH="0" baseline="0" noProof="0" dirty="0" smtClean="0">
                <a:ln>
                  <a:noFill/>
                </a:ln>
                <a:solidFill>
                  <a:schemeClr val="tx1"/>
                </a:solidFill>
                <a:effectLst/>
                <a:uLnTx/>
                <a:uFillTx/>
                <a:latin typeface="+mn-lt"/>
                <a:ea typeface="+mn-ea"/>
                <a:cs typeface="+mn-cs"/>
              </a:rPr>
              <a:t>The solution is shown on the right</a:t>
            </a:r>
          </a:p>
          <a:p>
            <a:pPr marL="800100" lvl="1" indent="-342900">
              <a:spcBef>
                <a:spcPct val="20000"/>
              </a:spcBef>
              <a:spcAft>
                <a:spcPct val="40000"/>
              </a:spcAft>
              <a:buClr>
                <a:srgbClr val="BB0018"/>
              </a:buClr>
              <a:buFont typeface="Wingdings" pitchFamily="2" charset="2"/>
              <a:buChar char="l"/>
            </a:pPr>
            <a:r>
              <a:rPr kumimoji="0" lang="en-US" sz="1200" b="0" i="0" u="none" strike="noStrike" kern="0" cap="none" spc="0" normalizeH="0" baseline="0" noProof="0" dirty="0" smtClean="0">
                <a:ln>
                  <a:noFill/>
                </a:ln>
                <a:solidFill>
                  <a:schemeClr val="tx1"/>
                </a:solidFill>
                <a:effectLst/>
                <a:uLnTx/>
                <a:uFillTx/>
                <a:latin typeface="+mn-lt"/>
                <a:ea typeface="+mn-ea"/>
                <a:cs typeface="+mn-cs"/>
              </a:rPr>
              <a:t>If these boxes were located in the warm spacecraft we would NOT be able to test the final ISIM with its electronics without breaking the harness connections.  THERE ARE OVER 2500 WIRES!</a:t>
            </a:r>
          </a:p>
          <a:p>
            <a:pPr marL="742950" marR="0" lvl="1" indent="-285750" algn="l" defTabSz="914400" rtl="0" eaLnBrk="0" fontAlgn="base" latinLnBrk="0" hangingPunct="0">
              <a:lnSpc>
                <a:spcPct val="100000"/>
              </a:lnSpc>
              <a:spcBef>
                <a:spcPct val="0"/>
              </a:spcBef>
              <a:spcAft>
                <a:spcPct val="35000"/>
              </a:spcAft>
              <a:buClr>
                <a:srgbClr val="BB0018"/>
              </a:buClr>
              <a:buSzPct val="75000"/>
              <a:buFont typeface="Wingdings" pitchFamily="2" charset="2"/>
              <a:buNone/>
              <a:tabLst/>
              <a:defRPr/>
            </a:pPr>
            <a:endParaRPr kumimoji="0" lang="en-US" sz="1200" b="0" i="0" u="none" strike="noStrike" kern="0" cap="none" spc="0" normalizeH="0" baseline="0" noProof="0" dirty="0" smtClean="0">
              <a:ln>
                <a:noFill/>
              </a:ln>
              <a:solidFill>
                <a:schemeClr val="tx1"/>
              </a:solidFill>
              <a:effectLst/>
              <a:uLnTx/>
              <a:uFillTx/>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Systems Engineering Do?</a:t>
            </a:r>
            <a:endParaRPr lang="en-US" dirty="0"/>
          </a:p>
        </p:txBody>
      </p:sp>
      <p:grpSp>
        <p:nvGrpSpPr>
          <p:cNvPr id="7" name="Group 68"/>
          <p:cNvGrpSpPr/>
          <p:nvPr/>
        </p:nvGrpSpPr>
        <p:grpSpPr>
          <a:xfrm>
            <a:off x="4492479" y="930875"/>
            <a:ext cx="3547941" cy="1376696"/>
            <a:chOff x="4492479" y="930875"/>
            <a:chExt cx="3547941" cy="1376696"/>
          </a:xfrm>
        </p:grpSpPr>
        <p:sp>
          <p:nvSpPr>
            <p:cNvPr id="8" name="TextBox 7"/>
            <p:cNvSpPr txBox="1"/>
            <p:nvPr/>
          </p:nvSpPr>
          <p:spPr>
            <a:xfrm>
              <a:off x="4492479" y="961773"/>
              <a:ext cx="2513830" cy="307777"/>
            </a:xfrm>
            <a:prstGeom prst="rect">
              <a:avLst/>
            </a:prstGeom>
            <a:noFill/>
          </p:spPr>
          <p:txBody>
            <a:bodyPr wrap="none" rtlCol="0">
              <a:spAutoFit/>
            </a:bodyPr>
            <a:lstStyle/>
            <a:p>
              <a:r>
                <a:rPr lang="en-US" sz="1400" dirty="0" smtClean="0"/>
                <a:t>Formulate Mission Requirements</a:t>
              </a:r>
              <a:endParaRPr lang="en-US" sz="1400" dirty="0"/>
            </a:p>
          </p:txBody>
        </p:sp>
        <p:sp>
          <p:nvSpPr>
            <p:cNvPr id="9" name="TextBox 8"/>
            <p:cNvSpPr txBox="1"/>
            <p:nvPr/>
          </p:nvSpPr>
          <p:spPr>
            <a:xfrm>
              <a:off x="4593540" y="1322211"/>
              <a:ext cx="1697901" cy="861774"/>
            </a:xfrm>
            <a:prstGeom prst="rect">
              <a:avLst/>
            </a:prstGeom>
            <a:noFill/>
          </p:spPr>
          <p:txBody>
            <a:bodyPr wrap="none" rtlCol="0">
              <a:spAutoFit/>
            </a:bodyPr>
            <a:lstStyle/>
            <a:p>
              <a:pPr>
                <a:buFont typeface="Arial" pitchFamily="34" charset="0"/>
                <a:buChar char="•"/>
              </a:pPr>
              <a:r>
                <a:rPr lang="en-US" dirty="0" smtClean="0"/>
                <a:t>Sensitivity</a:t>
              </a:r>
            </a:p>
            <a:p>
              <a:pPr>
                <a:buFont typeface="Arial" pitchFamily="34" charset="0"/>
                <a:buChar char="•"/>
              </a:pPr>
              <a:r>
                <a:rPr lang="en-US" dirty="0" smtClean="0"/>
                <a:t>Image Quality and Resolution</a:t>
              </a:r>
            </a:p>
            <a:p>
              <a:pPr>
                <a:buFont typeface="Arial" pitchFamily="34" charset="0"/>
                <a:buChar char="•"/>
              </a:pPr>
              <a:r>
                <a:rPr lang="en-US" dirty="0" smtClean="0"/>
                <a:t>Field Of View</a:t>
              </a:r>
            </a:p>
            <a:p>
              <a:pPr>
                <a:buFont typeface="Arial" pitchFamily="34" charset="0"/>
                <a:buChar char="•"/>
              </a:pPr>
              <a:r>
                <a:rPr lang="en-US" dirty="0" smtClean="0"/>
                <a:t>Data Throughput</a:t>
              </a:r>
            </a:p>
            <a:p>
              <a:pPr>
                <a:buFont typeface="Arial" pitchFamily="34" charset="0"/>
                <a:buChar char="•"/>
              </a:pPr>
              <a:r>
                <a:rPr lang="en-US" dirty="0" smtClean="0"/>
                <a:t>Observing Efficiency</a:t>
              </a:r>
            </a:p>
          </p:txBody>
        </p:sp>
        <p:pic>
          <p:nvPicPr>
            <p:cNvPr id="10" name="Picture 2"/>
            <p:cNvPicPr>
              <a:picLocks noChangeAspect="1" noChangeArrowheads="1"/>
            </p:cNvPicPr>
            <p:nvPr/>
          </p:nvPicPr>
          <p:blipFill>
            <a:blip r:embed="rId3" cstate="print"/>
            <a:srcRect/>
            <a:stretch>
              <a:fillRect/>
            </a:stretch>
          </p:blipFill>
          <p:spPr bwMode="auto">
            <a:xfrm>
              <a:off x="6998829" y="1108147"/>
              <a:ext cx="859859" cy="1127745"/>
            </a:xfrm>
            <a:prstGeom prst="rect">
              <a:avLst/>
            </a:prstGeom>
            <a:noFill/>
            <a:ln w="9525">
              <a:solidFill>
                <a:schemeClr val="tx1"/>
              </a:solidFill>
              <a:miter lim="800000"/>
              <a:headEnd/>
              <a:tailEnd/>
            </a:ln>
            <a:effectLst/>
          </p:spPr>
        </p:pic>
        <p:sp>
          <p:nvSpPr>
            <p:cNvPr id="11" name="Rectangle 10"/>
            <p:cNvSpPr/>
            <p:nvPr/>
          </p:nvSpPr>
          <p:spPr bwMode="auto">
            <a:xfrm>
              <a:off x="4526561" y="930875"/>
              <a:ext cx="3513859" cy="137669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12" name="Group 72"/>
          <p:cNvGrpSpPr/>
          <p:nvPr/>
        </p:nvGrpSpPr>
        <p:grpSpPr>
          <a:xfrm>
            <a:off x="5573110" y="4737538"/>
            <a:ext cx="3128947" cy="1844565"/>
            <a:chOff x="5573110" y="4737538"/>
            <a:chExt cx="3128947" cy="1844565"/>
          </a:xfrm>
        </p:grpSpPr>
        <p:pic>
          <p:nvPicPr>
            <p:cNvPr id="17" name="Picture 36" descr="ABL"/>
            <p:cNvPicPr>
              <a:picLocks noChangeAspect="1" noChangeArrowheads="1"/>
            </p:cNvPicPr>
            <p:nvPr/>
          </p:nvPicPr>
          <p:blipFill>
            <a:blip r:embed="rId4" cstate="print"/>
            <a:srcRect/>
            <a:stretch>
              <a:fillRect/>
            </a:stretch>
          </p:blipFill>
          <p:spPr bwMode="auto">
            <a:xfrm>
              <a:off x="7559566" y="4769783"/>
              <a:ext cx="1100484" cy="1731141"/>
            </a:xfrm>
            <a:prstGeom prst="rect">
              <a:avLst/>
            </a:prstGeom>
            <a:noFill/>
            <a:ln w="9525">
              <a:noFill/>
              <a:miter lim="800000"/>
              <a:headEnd type="none" w="sm" len="sm"/>
              <a:tailEnd type="none" w="lg" len="lg"/>
            </a:ln>
          </p:spPr>
        </p:pic>
        <p:pic>
          <p:nvPicPr>
            <p:cNvPr id="18" name="Picture 85"/>
            <p:cNvPicPr>
              <a:picLocks noChangeAspect="1" noChangeArrowheads="1"/>
            </p:cNvPicPr>
            <p:nvPr/>
          </p:nvPicPr>
          <p:blipFill>
            <a:blip r:embed="rId5" cstate="print"/>
            <a:srcRect l="18124" t="3125" r="17500" b="9375"/>
            <a:stretch>
              <a:fillRect/>
            </a:stretch>
          </p:blipFill>
          <p:spPr bwMode="auto">
            <a:xfrm>
              <a:off x="6777550" y="5336627"/>
              <a:ext cx="840165" cy="912757"/>
            </a:xfrm>
            <a:prstGeom prst="rect">
              <a:avLst/>
            </a:prstGeom>
            <a:noFill/>
            <a:ln w="9525">
              <a:noFill/>
              <a:miter lim="800000"/>
              <a:headEnd/>
              <a:tailEnd/>
            </a:ln>
            <a:effectLst/>
          </p:spPr>
        </p:pic>
        <p:pic>
          <p:nvPicPr>
            <p:cNvPr id="19" name="Picture 13" descr="JWST Color Square"/>
            <p:cNvPicPr>
              <a:picLocks noChangeAspect="1" noChangeArrowheads="1"/>
            </p:cNvPicPr>
            <p:nvPr/>
          </p:nvPicPr>
          <p:blipFill>
            <a:blip r:embed="rId6" cstate="print"/>
            <a:srcRect/>
            <a:stretch>
              <a:fillRect/>
            </a:stretch>
          </p:blipFill>
          <p:spPr bwMode="auto">
            <a:xfrm>
              <a:off x="5612523" y="5350926"/>
              <a:ext cx="1090227" cy="898930"/>
            </a:xfrm>
            <a:prstGeom prst="rect">
              <a:avLst/>
            </a:prstGeom>
            <a:noFill/>
            <a:ln w="9525">
              <a:noFill/>
              <a:miter lim="800000"/>
              <a:headEnd/>
              <a:tailEnd/>
            </a:ln>
            <a:effectLst/>
          </p:spPr>
        </p:pic>
        <p:sp>
          <p:nvSpPr>
            <p:cNvPr id="20" name="TextBox 19"/>
            <p:cNvSpPr txBox="1"/>
            <p:nvPr/>
          </p:nvSpPr>
          <p:spPr>
            <a:xfrm>
              <a:off x="5583842" y="4749664"/>
              <a:ext cx="1467005" cy="523220"/>
            </a:xfrm>
            <a:prstGeom prst="rect">
              <a:avLst/>
            </a:prstGeom>
            <a:noFill/>
          </p:spPr>
          <p:txBody>
            <a:bodyPr wrap="none" rtlCol="0">
              <a:spAutoFit/>
            </a:bodyPr>
            <a:lstStyle/>
            <a:p>
              <a:r>
                <a:rPr lang="en-US" sz="1400" dirty="0" smtClean="0"/>
                <a:t>Verification of the </a:t>
              </a:r>
            </a:p>
            <a:p>
              <a:r>
                <a:rPr lang="en-US" sz="1400" dirty="0" smtClean="0"/>
                <a:t>“As Built” System</a:t>
              </a:r>
              <a:endParaRPr lang="en-US" sz="1400" dirty="0"/>
            </a:p>
          </p:txBody>
        </p:sp>
        <p:sp>
          <p:nvSpPr>
            <p:cNvPr id="21" name="Rectangle 20"/>
            <p:cNvSpPr/>
            <p:nvPr/>
          </p:nvSpPr>
          <p:spPr bwMode="auto">
            <a:xfrm>
              <a:off x="5573110" y="4737538"/>
              <a:ext cx="3128947" cy="184456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16" name="Group 69"/>
          <p:cNvGrpSpPr/>
          <p:nvPr/>
        </p:nvGrpSpPr>
        <p:grpSpPr>
          <a:xfrm>
            <a:off x="550863" y="2643461"/>
            <a:ext cx="7955463" cy="1723580"/>
            <a:chOff x="550863" y="2674993"/>
            <a:chExt cx="7955463" cy="1723580"/>
          </a:xfrm>
        </p:grpSpPr>
        <p:sp>
          <p:nvSpPr>
            <p:cNvPr id="31" name="Flowchart: Document 30"/>
            <p:cNvSpPr/>
            <p:nvPr/>
          </p:nvSpPr>
          <p:spPr bwMode="auto">
            <a:xfrm>
              <a:off x="7428394" y="3000832"/>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2" name="TextBox 31"/>
            <p:cNvSpPr txBox="1"/>
            <p:nvPr/>
          </p:nvSpPr>
          <p:spPr>
            <a:xfrm>
              <a:off x="7416357" y="3008095"/>
              <a:ext cx="808235" cy="246221"/>
            </a:xfrm>
            <a:prstGeom prst="rect">
              <a:avLst/>
            </a:prstGeom>
            <a:noFill/>
          </p:spPr>
          <p:txBody>
            <a:bodyPr wrap="none" rtlCol="0">
              <a:spAutoFit/>
            </a:bodyPr>
            <a:lstStyle/>
            <a:p>
              <a:r>
                <a:rPr lang="en-US" dirty="0" smtClean="0"/>
                <a:t>WFE Budget</a:t>
              </a:r>
              <a:endParaRPr lang="en-US" dirty="0"/>
            </a:p>
          </p:txBody>
        </p:sp>
        <p:sp>
          <p:nvSpPr>
            <p:cNvPr id="29" name="Flowchart: Document 28"/>
            <p:cNvSpPr/>
            <p:nvPr/>
          </p:nvSpPr>
          <p:spPr bwMode="auto">
            <a:xfrm>
              <a:off x="7178839" y="3257448"/>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3" name="TextBox 12"/>
            <p:cNvSpPr txBox="1"/>
            <p:nvPr/>
          </p:nvSpPr>
          <p:spPr>
            <a:xfrm>
              <a:off x="574927" y="2681261"/>
              <a:ext cx="979755" cy="523220"/>
            </a:xfrm>
            <a:prstGeom prst="rect">
              <a:avLst/>
            </a:prstGeom>
            <a:noFill/>
          </p:spPr>
          <p:txBody>
            <a:bodyPr wrap="none" rtlCol="0">
              <a:spAutoFit/>
            </a:bodyPr>
            <a:lstStyle/>
            <a:p>
              <a:r>
                <a:rPr lang="en-US" sz="1400" dirty="0" smtClean="0"/>
                <a:t>Design the </a:t>
              </a:r>
            </a:p>
            <a:p>
              <a:r>
                <a:rPr lang="en-US" sz="1400" dirty="0" smtClean="0"/>
                <a:t>System</a:t>
              </a:r>
              <a:endParaRPr lang="en-US" sz="1400" dirty="0"/>
            </a:p>
          </p:txBody>
        </p:sp>
        <p:sp>
          <p:nvSpPr>
            <p:cNvPr id="14" name="Rectangle 13"/>
            <p:cNvSpPr/>
            <p:nvPr/>
          </p:nvSpPr>
          <p:spPr bwMode="auto">
            <a:xfrm>
              <a:off x="550863" y="2674993"/>
              <a:ext cx="7955463" cy="172358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pic>
          <p:nvPicPr>
            <p:cNvPr id="15" name="Picture 4"/>
            <p:cNvPicPr>
              <a:picLocks noChangeAspect="1" noChangeArrowheads="1"/>
            </p:cNvPicPr>
            <p:nvPr/>
          </p:nvPicPr>
          <p:blipFill>
            <a:blip r:embed="rId7" cstate="print"/>
            <a:srcRect/>
            <a:stretch>
              <a:fillRect/>
            </a:stretch>
          </p:blipFill>
          <p:spPr bwMode="auto">
            <a:xfrm>
              <a:off x="1282383" y="2801993"/>
              <a:ext cx="3362135" cy="1521954"/>
            </a:xfrm>
            <a:prstGeom prst="rect">
              <a:avLst/>
            </a:prstGeom>
            <a:noFill/>
            <a:ln w="9525">
              <a:noFill/>
              <a:miter lim="800000"/>
              <a:headEnd/>
              <a:tailEnd/>
            </a:ln>
            <a:effectLst/>
          </p:spPr>
        </p:pic>
        <p:pic>
          <p:nvPicPr>
            <p:cNvPr id="428034" name="Picture 2"/>
            <p:cNvPicPr>
              <a:picLocks noChangeAspect="1" noChangeArrowheads="1"/>
            </p:cNvPicPr>
            <p:nvPr/>
          </p:nvPicPr>
          <p:blipFill>
            <a:blip r:embed="rId8" cstate="print"/>
            <a:srcRect/>
            <a:stretch>
              <a:fillRect/>
            </a:stretch>
          </p:blipFill>
          <p:spPr bwMode="auto">
            <a:xfrm>
              <a:off x="4776530" y="2822485"/>
              <a:ext cx="2153653" cy="1438130"/>
            </a:xfrm>
            <a:prstGeom prst="rect">
              <a:avLst/>
            </a:prstGeom>
            <a:noFill/>
            <a:ln w="9525">
              <a:solidFill>
                <a:schemeClr val="tx1"/>
              </a:solidFill>
              <a:miter lim="800000"/>
              <a:headEnd/>
              <a:tailEnd/>
            </a:ln>
            <a:effectLst/>
          </p:spPr>
        </p:pic>
        <p:sp>
          <p:nvSpPr>
            <p:cNvPr id="27" name="Flowchart: Document 26"/>
            <p:cNvSpPr/>
            <p:nvPr/>
          </p:nvSpPr>
          <p:spPr bwMode="auto">
            <a:xfrm>
              <a:off x="7062526" y="3505971"/>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8" name="TextBox 27"/>
            <p:cNvSpPr txBox="1"/>
            <p:nvPr/>
          </p:nvSpPr>
          <p:spPr>
            <a:xfrm>
              <a:off x="7050489" y="3513234"/>
              <a:ext cx="835485" cy="246221"/>
            </a:xfrm>
            <a:prstGeom prst="rect">
              <a:avLst/>
            </a:prstGeom>
            <a:noFill/>
          </p:spPr>
          <p:txBody>
            <a:bodyPr wrap="none" rtlCol="0">
              <a:spAutoFit/>
            </a:bodyPr>
            <a:lstStyle/>
            <a:p>
              <a:r>
                <a:rPr lang="en-US" dirty="0" smtClean="0"/>
                <a:t>Mass Budget</a:t>
              </a:r>
              <a:endParaRPr lang="en-US" dirty="0"/>
            </a:p>
          </p:txBody>
        </p:sp>
        <p:sp>
          <p:nvSpPr>
            <p:cNvPr id="30" name="TextBox 29"/>
            <p:cNvSpPr txBox="1"/>
            <p:nvPr/>
          </p:nvSpPr>
          <p:spPr>
            <a:xfrm>
              <a:off x="7166802" y="3264711"/>
              <a:ext cx="889987" cy="246221"/>
            </a:xfrm>
            <a:prstGeom prst="rect">
              <a:avLst/>
            </a:prstGeom>
            <a:noFill/>
          </p:spPr>
          <p:txBody>
            <a:bodyPr wrap="none" rtlCol="0">
              <a:spAutoFit/>
            </a:bodyPr>
            <a:lstStyle/>
            <a:p>
              <a:r>
                <a:rPr lang="en-US" dirty="0" smtClean="0"/>
                <a:t>Power Budget</a:t>
              </a:r>
              <a:endParaRPr lang="en-US" dirty="0"/>
            </a:p>
          </p:txBody>
        </p:sp>
      </p:grpSp>
      <p:grpSp>
        <p:nvGrpSpPr>
          <p:cNvPr id="22" name="Group 70"/>
          <p:cNvGrpSpPr/>
          <p:nvPr/>
        </p:nvGrpSpPr>
        <p:grpSpPr>
          <a:xfrm>
            <a:off x="550863" y="4761186"/>
            <a:ext cx="2417762" cy="1757855"/>
            <a:chOff x="550863" y="4761186"/>
            <a:chExt cx="2417762" cy="1757855"/>
          </a:xfrm>
        </p:grpSpPr>
        <p:pic>
          <p:nvPicPr>
            <p:cNvPr id="25" name="Picture 17" descr="V:\HC23\CDRmodel_2.jpg"/>
            <p:cNvPicPr>
              <a:picLocks noChangeAspect="1" noChangeArrowheads="1"/>
            </p:cNvPicPr>
            <p:nvPr/>
          </p:nvPicPr>
          <p:blipFill>
            <a:blip r:embed="rId9" cstate="print"/>
            <a:srcRect r="58" b="30"/>
            <a:stretch>
              <a:fillRect/>
            </a:stretch>
          </p:blipFill>
          <p:spPr bwMode="auto">
            <a:xfrm>
              <a:off x="1954055" y="5411522"/>
              <a:ext cx="801185" cy="771379"/>
            </a:xfrm>
            <a:prstGeom prst="rect">
              <a:avLst/>
            </a:prstGeom>
            <a:noFill/>
            <a:ln w="9525">
              <a:noFill/>
              <a:miter lim="800000"/>
              <a:headEnd/>
              <a:tailEnd/>
            </a:ln>
          </p:spPr>
        </p:pic>
        <p:pic>
          <p:nvPicPr>
            <p:cNvPr id="33" name="Picture 4"/>
            <p:cNvPicPr>
              <a:picLocks noChangeAspect="1" noChangeArrowheads="1"/>
            </p:cNvPicPr>
            <p:nvPr/>
          </p:nvPicPr>
          <p:blipFill>
            <a:blip r:embed="rId10" cstate="print"/>
            <a:srcRect/>
            <a:stretch>
              <a:fillRect/>
            </a:stretch>
          </p:blipFill>
          <p:spPr bwMode="auto">
            <a:xfrm>
              <a:off x="550863" y="5360015"/>
              <a:ext cx="1347955" cy="914292"/>
            </a:xfrm>
            <a:prstGeom prst="rect">
              <a:avLst/>
            </a:prstGeom>
            <a:noFill/>
            <a:ln w="9525">
              <a:noFill/>
              <a:miter lim="800000"/>
              <a:headEnd/>
              <a:tailEnd/>
            </a:ln>
          </p:spPr>
        </p:pic>
        <p:sp>
          <p:nvSpPr>
            <p:cNvPr id="34" name="TextBox 33"/>
            <p:cNvSpPr txBox="1"/>
            <p:nvPr/>
          </p:nvSpPr>
          <p:spPr>
            <a:xfrm>
              <a:off x="741857" y="4836686"/>
              <a:ext cx="2070888" cy="523220"/>
            </a:xfrm>
            <a:prstGeom prst="rect">
              <a:avLst/>
            </a:prstGeom>
            <a:noFill/>
          </p:spPr>
          <p:txBody>
            <a:bodyPr wrap="none" rtlCol="0">
              <a:spAutoFit/>
            </a:bodyPr>
            <a:lstStyle/>
            <a:p>
              <a:r>
                <a:rPr lang="en-US" sz="1400" dirty="0" smtClean="0"/>
                <a:t>Systems Analyses and </a:t>
              </a:r>
            </a:p>
            <a:p>
              <a:r>
                <a:rPr lang="en-US" sz="1400" dirty="0" smtClean="0"/>
                <a:t>Performance Assessments</a:t>
              </a:r>
              <a:endParaRPr lang="en-US" sz="1400" dirty="0"/>
            </a:p>
          </p:txBody>
        </p:sp>
        <p:sp>
          <p:nvSpPr>
            <p:cNvPr id="36" name="Rectangle 35"/>
            <p:cNvSpPr/>
            <p:nvPr/>
          </p:nvSpPr>
          <p:spPr bwMode="auto">
            <a:xfrm>
              <a:off x="550863" y="4761186"/>
              <a:ext cx="2417762" cy="175785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26" name="Group 71"/>
          <p:cNvGrpSpPr/>
          <p:nvPr/>
        </p:nvGrpSpPr>
        <p:grpSpPr>
          <a:xfrm>
            <a:off x="3160986" y="4716375"/>
            <a:ext cx="2175642" cy="1842080"/>
            <a:chOff x="3160986" y="4716375"/>
            <a:chExt cx="2175642" cy="1842080"/>
          </a:xfrm>
        </p:grpSpPr>
        <p:pic>
          <p:nvPicPr>
            <p:cNvPr id="23" name="Picture 5" descr="05-2136d"/>
            <p:cNvPicPr>
              <a:picLocks noChangeAspect="1" noChangeArrowheads="1"/>
            </p:cNvPicPr>
            <p:nvPr/>
          </p:nvPicPr>
          <p:blipFill>
            <a:blip r:embed="rId11" cstate="print"/>
            <a:srcRect/>
            <a:stretch>
              <a:fillRect/>
            </a:stretch>
          </p:blipFill>
          <p:spPr bwMode="auto">
            <a:xfrm>
              <a:off x="3425825" y="5385395"/>
              <a:ext cx="669905" cy="1031077"/>
            </a:xfrm>
            <a:prstGeom prst="rect">
              <a:avLst/>
            </a:prstGeom>
            <a:noFill/>
            <a:ln w="9525">
              <a:solidFill>
                <a:schemeClr val="tx1"/>
              </a:solidFill>
              <a:miter lim="800000"/>
              <a:headEnd/>
              <a:tailEnd/>
            </a:ln>
          </p:spPr>
        </p:pic>
        <p:pic>
          <p:nvPicPr>
            <p:cNvPr id="24" name="Picture 7" descr="1_3SSmembrane1 install.bmp"/>
            <p:cNvPicPr>
              <a:picLocks noChangeAspect="1"/>
            </p:cNvPicPr>
            <p:nvPr/>
          </p:nvPicPr>
          <p:blipFill>
            <a:blip r:embed="rId12" cstate="print"/>
            <a:srcRect l="16000" r="28799"/>
            <a:stretch>
              <a:fillRect/>
            </a:stretch>
          </p:blipFill>
          <p:spPr bwMode="auto">
            <a:xfrm>
              <a:off x="4285604" y="5217451"/>
              <a:ext cx="841664" cy="1248868"/>
            </a:xfrm>
            <a:prstGeom prst="rect">
              <a:avLst/>
            </a:prstGeom>
            <a:noFill/>
            <a:ln w="9525">
              <a:noFill/>
              <a:miter lim="800000"/>
              <a:headEnd/>
              <a:tailEnd/>
            </a:ln>
          </p:spPr>
        </p:pic>
        <p:sp>
          <p:nvSpPr>
            <p:cNvPr id="35" name="TextBox 34"/>
            <p:cNvSpPr txBox="1"/>
            <p:nvPr/>
          </p:nvSpPr>
          <p:spPr>
            <a:xfrm>
              <a:off x="3281441" y="4716375"/>
              <a:ext cx="2007729" cy="523220"/>
            </a:xfrm>
            <a:prstGeom prst="rect">
              <a:avLst/>
            </a:prstGeom>
            <a:noFill/>
          </p:spPr>
          <p:txBody>
            <a:bodyPr wrap="none" rtlCol="0">
              <a:spAutoFit/>
            </a:bodyPr>
            <a:lstStyle/>
            <a:p>
              <a:r>
                <a:rPr lang="en-US" sz="1400" dirty="0" smtClean="0"/>
                <a:t>Risk Management and</a:t>
              </a:r>
            </a:p>
            <a:p>
              <a:r>
                <a:rPr lang="en-US" sz="1400" dirty="0" smtClean="0"/>
                <a:t>Technology  Development</a:t>
              </a:r>
              <a:endParaRPr lang="en-US" sz="1400" dirty="0"/>
            </a:p>
          </p:txBody>
        </p:sp>
        <p:sp>
          <p:nvSpPr>
            <p:cNvPr id="37" name="Rectangle 36"/>
            <p:cNvSpPr/>
            <p:nvPr/>
          </p:nvSpPr>
          <p:spPr bwMode="auto">
            <a:xfrm>
              <a:off x="3160986" y="4753303"/>
              <a:ext cx="2175642" cy="1805152"/>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47" name="Group 46"/>
          <p:cNvGrpSpPr/>
          <p:nvPr/>
        </p:nvGrpSpPr>
        <p:grpSpPr>
          <a:xfrm>
            <a:off x="519331" y="873055"/>
            <a:ext cx="4007230" cy="1538883"/>
            <a:chOff x="519331" y="873055"/>
            <a:chExt cx="4007230" cy="1538883"/>
          </a:xfrm>
        </p:grpSpPr>
        <p:pic>
          <p:nvPicPr>
            <p:cNvPr id="4" name="Picture 17"/>
            <p:cNvPicPr>
              <a:picLocks noChangeArrowheads="1"/>
            </p:cNvPicPr>
            <p:nvPr/>
          </p:nvPicPr>
          <p:blipFill>
            <a:blip r:embed="rId13" cstate="print"/>
            <a:srcRect/>
            <a:stretch>
              <a:fillRect/>
            </a:stretch>
          </p:blipFill>
          <p:spPr bwMode="auto">
            <a:xfrm>
              <a:off x="2384980" y="1111779"/>
              <a:ext cx="1510189" cy="1008575"/>
            </a:xfrm>
            <a:prstGeom prst="rect">
              <a:avLst/>
            </a:prstGeom>
            <a:noFill/>
            <a:ln w="25400" cap="flat">
              <a:solidFill>
                <a:srgbClr val="FF0000"/>
              </a:solidFill>
              <a:prstDash val="solid"/>
              <a:miter lim="800000"/>
              <a:headEnd/>
              <a:tailEnd/>
            </a:ln>
          </p:spPr>
        </p:pic>
        <p:sp>
          <p:nvSpPr>
            <p:cNvPr id="5" name="TextBox 4"/>
            <p:cNvSpPr txBox="1"/>
            <p:nvPr/>
          </p:nvSpPr>
          <p:spPr>
            <a:xfrm>
              <a:off x="566961" y="873055"/>
              <a:ext cx="1606530" cy="1538883"/>
            </a:xfrm>
            <a:prstGeom prst="rect">
              <a:avLst/>
            </a:prstGeom>
            <a:noFill/>
          </p:spPr>
          <p:txBody>
            <a:bodyPr wrap="none" rtlCol="0">
              <a:spAutoFit/>
            </a:bodyPr>
            <a:lstStyle/>
            <a:p>
              <a:r>
                <a:rPr lang="en-US" sz="1400" dirty="0" smtClean="0"/>
                <a:t>Science Objective:</a:t>
              </a:r>
            </a:p>
            <a:p>
              <a:pPr marL="112713" indent="-112713">
                <a:buFont typeface="Wingdings" pitchFamily="2" charset="2"/>
                <a:buChar char="§"/>
              </a:pPr>
              <a:r>
                <a:rPr lang="en-US" dirty="0" smtClean="0"/>
                <a:t>Detect and Investigate </a:t>
              </a:r>
            </a:p>
            <a:p>
              <a:pPr marL="112713"/>
              <a:r>
                <a:rPr lang="en-US" dirty="0" smtClean="0"/>
                <a:t>the First Light Sources</a:t>
              </a:r>
            </a:p>
            <a:p>
              <a:pPr marL="112713" indent="-112713">
                <a:buFont typeface="Wingdings" pitchFamily="2" charset="2"/>
                <a:buChar char="§"/>
              </a:pPr>
              <a:r>
                <a:rPr lang="en-US" dirty="0" smtClean="0"/>
                <a:t>Study the Assembly of </a:t>
              </a:r>
            </a:p>
            <a:p>
              <a:pPr marL="112713" indent="1588"/>
              <a:r>
                <a:rPr lang="en-US" dirty="0" smtClean="0"/>
                <a:t>Galaxies Since First Light </a:t>
              </a:r>
            </a:p>
            <a:p>
              <a:pPr marL="112713" indent="-112713">
                <a:buFont typeface="Wingdings" pitchFamily="2" charset="2"/>
                <a:buChar char="§"/>
              </a:pPr>
              <a:r>
                <a:rPr lang="en-US" dirty="0" smtClean="0"/>
                <a:t>Study the Birth of Stars</a:t>
              </a:r>
            </a:p>
            <a:p>
              <a:pPr marL="112713" indent="-112713">
                <a:buFont typeface="Wingdings" pitchFamily="2" charset="2"/>
                <a:buChar char="§"/>
              </a:pPr>
              <a:r>
                <a:rPr lang="en-US" dirty="0" smtClean="0"/>
                <a:t>Study the evolution of</a:t>
              </a:r>
            </a:p>
            <a:p>
              <a:pPr marL="112713"/>
              <a:r>
                <a:rPr lang="en-US" dirty="0" smtClean="0"/>
                <a:t>Planetary Systems</a:t>
              </a:r>
            </a:p>
            <a:p>
              <a:endParaRPr lang="en-US" dirty="0"/>
            </a:p>
          </p:txBody>
        </p:sp>
        <p:sp>
          <p:nvSpPr>
            <p:cNvPr id="6" name="Rectangle 5"/>
            <p:cNvSpPr/>
            <p:nvPr/>
          </p:nvSpPr>
          <p:spPr bwMode="auto">
            <a:xfrm>
              <a:off x="519331" y="884837"/>
              <a:ext cx="3563937" cy="147011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45" name="Elbow Connector 44"/>
            <p:cNvCxnSpPr>
              <a:stCxn id="6" idx="3"/>
              <a:endCxn id="11" idx="1"/>
            </p:cNvCxnSpPr>
            <p:nvPr/>
          </p:nvCxnSpPr>
          <p:spPr bwMode="auto">
            <a:xfrm flipV="1">
              <a:off x="4083268" y="1619223"/>
              <a:ext cx="443293" cy="673"/>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w="med" len="med"/>
            </a:ln>
            <a:effectLst/>
          </p:spPr>
        </p:cxnSp>
      </p:grpSp>
      <p:cxnSp>
        <p:nvCxnSpPr>
          <p:cNvPr id="49" name="Elbow Connector 48"/>
          <p:cNvCxnSpPr>
            <a:stCxn id="11" idx="2"/>
            <a:endCxn id="14" idx="0"/>
          </p:cNvCxnSpPr>
          <p:nvPr/>
        </p:nvCxnSpPr>
        <p:spPr bwMode="auto">
          <a:xfrm rot="5400000">
            <a:off x="5238098" y="1598068"/>
            <a:ext cx="335890" cy="1754896"/>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51" name="Elbow Connector 50"/>
          <p:cNvCxnSpPr>
            <a:stCxn id="57" idx="2"/>
            <a:endCxn id="36" idx="0"/>
          </p:cNvCxnSpPr>
          <p:nvPr/>
        </p:nvCxnSpPr>
        <p:spPr bwMode="auto">
          <a:xfrm rot="10800000" flipV="1">
            <a:off x="1759744" y="4572000"/>
            <a:ext cx="2725544" cy="189185"/>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54" name="Elbow Connector 53"/>
          <p:cNvCxnSpPr>
            <a:stCxn id="57" idx="2"/>
            <a:endCxn id="37" idx="0"/>
          </p:cNvCxnSpPr>
          <p:nvPr/>
        </p:nvCxnSpPr>
        <p:spPr bwMode="auto">
          <a:xfrm rot="10800000" flipV="1">
            <a:off x="4248808" y="4572001"/>
            <a:ext cx="236481" cy="181302"/>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sp>
        <p:nvSpPr>
          <p:cNvPr id="57" name="Oval 56"/>
          <p:cNvSpPr/>
          <p:nvPr/>
        </p:nvSpPr>
        <p:spPr bwMode="auto">
          <a:xfrm>
            <a:off x="4485288" y="4532587"/>
            <a:ext cx="78828" cy="78828"/>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60" name="Elbow Connector 50"/>
          <p:cNvCxnSpPr>
            <a:stCxn id="57" idx="6"/>
            <a:endCxn id="21" idx="0"/>
          </p:cNvCxnSpPr>
          <p:nvPr/>
        </p:nvCxnSpPr>
        <p:spPr bwMode="auto">
          <a:xfrm>
            <a:off x="4564116" y="4572001"/>
            <a:ext cx="2573468" cy="165537"/>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67" name="Elbow Connector 66"/>
          <p:cNvCxnSpPr>
            <a:stCxn id="14" idx="2"/>
            <a:endCxn id="57" idx="0"/>
          </p:cNvCxnSpPr>
          <p:nvPr/>
        </p:nvCxnSpPr>
        <p:spPr bwMode="auto">
          <a:xfrm rot="5400000">
            <a:off x="4443876" y="4447868"/>
            <a:ext cx="165546" cy="3893"/>
          </a:xfrm>
          <a:prstGeom prst="bentConnector3">
            <a:avLst>
              <a:gd name="adj1" fmla="val 50000"/>
            </a:avLst>
          </a:prstGeom>
          <a:solidFill>
            <a:schemeClr val="accent1"/>
          </a:solidFill>
          <a:ln w="2857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550863" y="4761186"/>
            <a:ext cx="2417762" cy="1757855"/>
          </a:xfrm>
          <a:prstGeom prst="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pic>
        <p:nvPicPr>
          <p:cNvPr id="25" name="Picture 17" descr="V:\HC23\CDRmodel_2.jpg"/>
          <p:cNvPicPr>
            <a:picLocks noChangeAspect="1" noChangeArrowheads="1"/>
          </p:cNvPicPr>
          <p:nvPr/>
        </p:nvPicPr>
        <p:blipFill>
          <a:blip r:embed="rId2" cstate="print"/>
          <a:srcRect r="58" b="30"/>
          <a:stretch>
            <a:fillRect/>
          </a:stretch>
        </p:blipFill>
        <p:spPr bwMode="auto">
          <a:xfrm>
            <a:off x="2044367" y="5411522"/>
            <a:ext cx="801185" cy="771379"/>
          </a:xfrm>
          <a:prstGeom prst="rect">
            <a:avLst/>
          </a:prstGeom>
          <a:solidFill>
            <a:srgbClr val="FFFF99"/>
          </a:solidFill>
          <a:ln w="9525">
            <a:noFill/>
            <a:miter lim="800000"/>
            <a:headEnd/>
            <a:tailEnd/>
          </a:ln>
        </p:spPr>
      </p:pic>
      <p:pic>
        <p:nvPicPr>
          <p:cNvPr id="33" name="Picture 4"/>
          <p:cNvPicPr>
            <a:picLocks noChangeAspect="1" noChangeArrowheads="1"/>
          </p:cNvPicPr>
          <p:nvPr/>
        </p:nvPicPr>
        <p:blipFill>
          <a:blip r:embed="rId3" cstate="print"/>
          <a:srcRect/>
          <a:stretch>
            <a:fillRect/>
          </a:stretch>
        </p:blipFill>
        <p:spPr bwMode="auto">
          <a:xfrm>
            <a:off x="641175" y="5360015"/>
            <a:ext cx="1347955" cy="914292"/>
          </a:xfrm>
          <a:prstGeom prst="rect">
            <a:avLst/>
          </a:prstGeom>
          <a:solidFill>
            <a:srgbClr val="FFFF99"/>
          </a:solidFill>
          <a:ln w="9525">
            <a:noFill/>
            <a:miter lim="800000"/>
            <a:headEnd/>
            <a:tailEnd/>
          </a:ln>
        </p:spPr>
      </p:pic>
      <p:sp>
        <p:nvSpPr>
          <p:cNvPr id="34" name="TextBox 33"/>
          <p:cNvSpPr txBox="1"/>
          <p:nvPr/>
        </p:nvSpPr>
        <p:spPr>
          <a:xfrm>
            <a:off x="741857" y="4836686"/>
            <a:ext cx="2070888" cy="523220"/>
          </a:xfrm>
          <a:prstGeom prst="rect">
            <a:avLst/>
          </a:prstGeom>
          <a:solidFill>
            <a:srgbClr val="FFFF99"/>
          </a:solidFill>
        </p:spPr>
        <p:txBody>
          <a:bodyPr wrap="none" rtlCol="0">
            <a:spAutoFit/>
          </a:bodyPr>
          <a:lstStyle/>
          <a:p>
            <a:r>
              <a:rPr lang="en-US" sz="1400" dirty="0" smtClean="0"/>
              <a:t>Systems Analyses and </a:t>
            </a:r>
          </a:p>
          <a:p>
            <a:r>
              <a:rPr lang="en-US" sz="1400" dirty="0" smtClean="0"/>
              <a:t>Performance Assessments</a:t>
            </a:r>
            <a:endParaRPr lang="en-US" sz="1400" dirty="0"/>
          </a:p>
        </p:txBody>
      </p:sp>
      <p:sp>
        <p:nvSpPr>
          <p:cNvPr id="2" name="Title 1"/>
          <p:cNvSpPr>
            <a:spLocks noGrp="1"/>
          </p:cNvSpPr>
          <p:nvPr>
            <p:ph type="title"/>
          </p:nvPr>
        </p:nvSpPr>
        <p:spPr/>
        <p:txBody>
          <a:bodyPr/>
          <a:lstStyle/>
          <a:p>
            <a:r>
              <a:rPr lang="en-US" dirty="0" smtClean="0"/>
              <a:t>JWST Systems Engineering</a:t>
            </a:r>
            <a:endParaRPr lang="en-US" dirty="0"/>
          </a:p>
        </p:txBody>
      </p:sp>
      <p:grpSp>
        <p:nvGrpSpPr>
          <p:cNvPr id="3" name="Group 68"/>
          <p:cNvGrpSpPr/>
          <p:nvPr/>
        </p:nvGrpSpPr>
        <p:grpSpPr>
          <a:xfrm>
            <a:off x="4492479" y="930875"/>
            <a:ext cx="3547941" cy="1376696"/>
            <a:chOff x="4492479" y="930875"/>
            <a:chExt cx="3547941" cy="1376696"/>
          </a:xfrm>
        </p:grpSpPr>
        <p:sp>
          <p:nvSpPr>
            <p:cNvPr id="8" name="TextBox 7"/>
            <p:cNvSpPr txBox="1"/>
            <p:nvPr/>
          </p:nvSpPr>
          <p:spPr>
            <a:xfrm>
              <a:off x="4492479" y="961773"/>
              <a:ext cx="2513830" cy="307777"/>
            </a:xfrm>
            <a:prstGeom prst="rect">
              <a:avLst/>
            </a:prstGeom>
            <a:noFill/>
          </p:spPr>
          <p:txBody>
            <a:bodyPr wrap="none" rtlCol="0">
              <a:spAutoFit/>
            </a:bodyPr>
            <a:lstStyle/>
            <a:p>
              <a:r>
                <a:rPr lang="en-US" sz="1400" dirty="0" smtClean="0"/>
                <a:t>Formulate Mission Requirements</a:t>
              </a:r>
              <a:endParaRPr lang="en-US" sz="1400" dirty="0"/>
            </a:p>
          </p:txBody>
        </p:sp>
        <p:sp>
          <p:nvSpPr>
            <p:cNvPr id="9" name="TextBox 8"/>
            <p:cNvSpPr txBox="1"/>
            <p:nvPr/>
          </p:nvSpPr>
          <p:spPr>
            <a:xfrm>
              <a:off x="4593540" y="1322211"/>
              <a:ext cx="1697901" cy="861774"/>
            </a:xfrm>
            <a:prstGeom prst="rect">
              <a:avLst/>
            </a:prstGeom>
            <a:noFill/>
          </p:spPr>
          <p:txBody>
            <a:bodyPr wrap="none" rtlCol="0">
              <a:spAutoFit/>
            </a:bodyPr>
            <a:lstStyle/>
            <a:p>
              <a:pPr>
                <a:buFont typeface="Arial" pitchFamily="34" charset="0"/>
                <a:buChar char="•"/>
              </a:pPr>
              <a:r>
                <a:rPr lang="en-US" dirty="0" smtClean="0"/>
                <a:t>Sensitivity</a:t>
              </a:r>
            </a:p>
            <a:p>
              <a:pPr>
                <a:buFont typeface="Arial" pitchFamily="34" charset="0"/>
                <a:buChar char="•"/>
              </a:pPr>
              <a:r>
                <a:rPr lang="en-US" dirty="0" smtClean="0"/>
                <a:t>Image Quality and Resolution</a:t>
              </a:r>
            </a:p>
            <a:p>
              <a:pPr>
                <a:buFont typeface="Arial" pitchFamily="34" charset="0"/>
                <a:buChar char="•"/>
              </a:pPr>
              <a:r>
                <a:rPr lang="en-US" dirty="0" smtClean="0"/>
                <a:t>Field Of View</a:t>
              </a:r>
            </a:p>
            <a:p>
              <a:pPr>
                <a:buFont typeface="Arial" pitchFamily="34" charset="0"/>
                <a:buChar char="•"/>
              </a:pPr>
              <a:r>
                <a:rPr lang="en-US" dirty="0" smtClean="0"/>
                <a:t>Data Throughput</a:t>
              </a:r>
            </a:p>
            <a:p>
              <a:pPr>
                <a:buFont typeface="Arial" pitchFamily="34" charset="0"/>
                <a:buChar char="•"/>
              </a:pPr>
              <a:r>
                <a:rPr lang="en-US" dirty="0" smtClean="0"/>
                <a:t>Observing Efficiency</a:t>
              </a:r>
            </a:p>
          </p:txBody>
        </p:sp>
        <p:pic>
          <p:nvPicPr>
            <p:cNvPr id="10" name="Picture 2"/>
            <p:cNvPicPr>
              <a:picLocks noChangeAspect="1" noChangeArrowheads="1"/>
            </p:cNvPicPr>
            <p:nvPr/>
          </p:nvPicPr>
          <p:blipFill>
            <a:blip r:embed="rId4" cstate="print"/>
            <a:srcRect/>
            <a:stretch>
              <a:fillRect/>
            </a:stretch>
          </p:blipFill>
          <p:spPr bwMode="auto">
            <a:xfrm>
              <a:off x="6998829" y="1108147"/>
              <a:ext cx="859859" cy="1127745"/>
            </a:xfrm>
            <a:prstGeom prst="rect">
              <a:avLst/>
            </a:prstGeom>
            <a:noFill/>
            <a:ln w="9525">
              <a:solidFill>
                <a:schemeClr val="tx1"/>
              </a:solidFill>
              <a:miter lim="800000"/>
              <a:headEnd/>
              <a:tailEnd/>
            </a:ln>
            <a:effectLst/>
          </p:spPr>
        </p:pic>
        <p:sp>
          <p:nvSpPr>
            <p:cNvPr id="11" name="Rectangle 10"/>
            <p:cNvSpPr/>
            <p:nvPr/>
          </p:nvSpPr>
          <p:spPr bwMode="auto">
            <a:xfrm>
              <a:off x="4526561" y="930875"/>
              <a:ext cx="3513859" cy="137669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7" name="Group 72"/>
          <p:cNvGrpSpPr/>
          <p:nvPr/>
        </p:nvGrpSpPr>
        <p:grpSpPr>
          <a:xfrm>
            <a:off x="5573110" y="4737538"/>
            <a:ext cx="3128947" cy="1844565"/>
            <a:chOff x="5573110" y="4737538"/>
            <a:chExt cx="3128947" cy="1844565"/>
          </a:xfrm>
        </p:grpSpPr>
        <p:pic>
          <p:nvPicPr>
            <p:cNvPr id="17" name="Picture 36" descr="ABL"/>
            <p:cNvPicPr>
              <a:picLocks noChangeAspect="1" noChangeArrowheads="1"/>
            </p:cNvPicPr>
            <p:nvPr/>
          </p:nvPicPr>
          <p:blipFill>
            <a:blip r:embed="rId5" cstate="print"/>
            <a:srcRect/>
            <a:stretch>
              <a:fillRect/>
            </a:stretch>
          </p:blipFill>
          <p:spPr bwMode="auto">
            <a:xfrm>
              <a:off x="7559566" y="4769783"/>
              <a:ext cx="1100484" cy="1731141"/>
            </a:xfrm>
            <a:prstGeom prst="rect">
              <a:avLst/>
            </a:prstGeom>
            <a:noFill/>
            <a:ln w="9525">
              <a:noFill/>
              <a:miter lim="800000"/>
              <a:headEnd type="none" w="sm" len="sm"/>
              <a:tailEnd type="none" w="lg" len="lg"/>
            </a:ln>
          </p:spPr>
        </p:pic>
        <p:pic>
          <p:nvPicPr>
            <p:cNvPr id="18" name="Picture 85"/>
            <p:cNvPicPr>
              <a:picLocks noChangeAspect="1" noChangeArrowheads="1"/>
            </p:cNvPicPr>
            <p:nvPr/>
          </p:nvPicPr>
          <p:blipFill>
            <a:blip r:embed="rId6" cstate="print"/>
            <a:srcRect l="18124" t="3125" r="17500" b="9375"/>
            <a:stretch>
              <a:fillRect/>
            </a:stretch>
          </p:blipFill>
          <p:spPr bwMode="auto">
            <a:xfrm>
              <a:off x="6777550" y="5336627"/>
              <a:ext cx="840165" cy="912757"/>
            </a:xfrm>
            <a:prstGeom prst="rect">
              <a:avLst/>
            </a:prstGeom>
            <a:noFill/>
            <a:ln w="9525">
              <a:noFill/>
              <a:miter lim="800000"/>
              <a:headEnd/>
              <a:tailEnd/>
            </a:ln>
            <a:effectLst/>
          </p:spPr>
        </p:pic>
        <p:pic>
          <p:nvPicPr>
            <p:cNvPr id="19" name="Picture 13" descr="JWST Color Square"/>
            <p:cNvPicPr>
              <a:picLocks noChangeAspect="1" noChangeArrowheads="1"/>
            </p:cNvPicPr>
            <p:nvPr/>
          </p:nvPicPr>
          <p:blipFill>
            <a:blip r:embed="rId7" cstate="print"/>
            <a:srcRect/>
            <a:stretch>
              <a:fillRect/>
            </a:stretch>
          </p:blipFill>
          <p:spPr bwMode="auto">
            <a:xfrm>
              <a:off x="5612523" y="5350926"/>
              <a:ext cx="1090227" cy="898930"/>
            </a:xfrm>
            <a:prstGeom prst="rect">
              <a:avLst/>
            </a:prstGeom>
            <a:noFill/>
            <a:ln w="9525">
              <a:noFill/>
              <a:miter lim="800000"/>
              <a:headEnd/>
              <a:tailEnd/>
            </a:ln>
            <a:effectLst/>
          </p:spPr>
        </p:pic>
        <p:sp>
          <p:nvSpPr>
            <p:cNvPr id="20" name="TextBox 19"/>
            <p:cNvSpPr txBox="1"/>
            <p:nvPr/>
          </p:nvSpPr>
          <p:spPr>
            <a:xfrm>
              <a:off x="5583842" y="4749664"/>
              <a:ext cx="1467005" cy="523220"/>
            </a:xfrm>
            <a:prstGeom prst="rect">
              <a:avLst/>
            </a:prstGeom>
            <a:noFill/>
          </p:spPr>
          <p:txBody>
            <a:bodyPr wrap="none" rtlCol="0">
              <a:spAutoFit/>
            </a:bodyPr>
            <a:lstStyle/>
            <a:p>
              <a:r>
                <a:rPr lang="en-US" sz="1400" dirty="0" smtClean="0"/>
                <a:t>Verification of the </a:t>
              </a:r>
            </a:p>
            <a:p>
              <a:r>
                <a:rPr lang="en-US" sz="1400" dirty="0" smtClean="0"/>
                <a:t>“As Built” System</a:t>
              </a:r>
              <a:endParaRPr lang="en-US" sz="1400" dirty="0"/>
            </a:p>
          </p:txBody>
        </p:sp>
        <p:sp>
          <p:nvSpPr>
            <p:cNvPr id="21" name="Rectangle 20"/>
            <p:cNvSpPr/>
            <p:nvPr/>
          </p:nvSpPr>
          <p:spPr bwMode="auto">
            <a:xfrm>
              <a:off x="5573110" y="4737538"/>
              <a:ext cx="3128947" cy="184456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12" name="Group 69"/>
          <p:cNvGrpSpPr/>
          <p:nvPr/>
        </p:nvGrpSpPr>
        <p:grpSpPr>
          <a:xfrm>
            <a:off x="550863" y="2643461"/>
            <a:ext cx="7955463" cy="1723580"/>
            <a:chOff x="550863" y="2674993"/>
            <a:chExt cx="7955463" cy="1723580"/>
          </a:xfrm>
        </p:grpSpPr>
        <p:sp>
          <p:nvSpPr>
            <p:cNvPr id="31" name="Flowchart: Document 30"/>
            <p:cNvSpPr/>
            <p:nvPr/>
          </p:nvSpPr>
          <p:spPr bwMode="auto">
            <a:xfrm>
              <a:off x="7428394" y="3000832"/>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2" name="TextBox 31"/>
            <p:cNvSpPr txBox="1"/>
            <p:nvPr/>
          </p:nvSpPr>
          <p:spPr>
            <a:xfrm>
              <a:off x="7416357" y="3008095"/>
              <a:ext cx="808235" cy="246221"/>
            </a:xfrm>
            <a:prstGeom prst="rect">
              <a:avLst/>
            </a:prstGeom>
            <a:noFill/>
          </p:spPr>
          <p:txBody>
            <a:bodyPr wrap="none" rtlCol="0">
              <a:spAutoFit/>
            </a:bodyPr>
            <a:lstStyle/>
            <a:p>
              <a:r>
                <a:rPr lang="en-US" dirty="0" smtClean="0"/>
                <a:t>WFE Budget</a:t>
              </a:r>
              <a:endParaRPr lang="en-US" dirty="0"/>
            </a:p>
          </p:txBody>
        </p:sp>
        <p:sp>
          <p:nvSpPr>
            <p:cNvPr id="29" name="Flowchart: Document 28"/>
            <p:cNvSpPr/>
            <p:nvPr/>
          </p:nvSpPr>
          <p:spPr bwMode="auto">
            <a:xfrm>
              <a:off x="7178839" y="3257448"/>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3" name="TextBox 12"/>
            <p:cNvSpPr txBox="1"/>
            <p:nvPr/>
          </p:nvSpPr>
          <p:spPr>
            <a:xfrm>
              <a:off x="574927" y="2681261"/>
              <a:ext cx="979755" cy="523220"/>
            </a:xfrm>
            <a:prstGeom prst="rect">
              <a:avLst/>
            </a:prstGeom>
            <a:noFill/>
          </p:spPr>
          <p:txBody>
            <a:bodyPr wrap="none" rtlCol="0">
              <a:spAutoFit/>
            </a:bodyPr>
            <a:lstStyle/>
            <a:p>
              <a:r>
                <a:rPr lang="en-US" sz="1400" dirty="0" smtClean="0"/>
                <a:t>Design the </a:t>
              </a:r>
            </a:p>
            <a:p>
              <a:r>
                <a:rPr lang="en-US" sz="1400" dirty="0" smtClean="0"/>
                <a:t>System</a:t>
              </a:r>
              <a:endParaRPr lang="en-US" sz="1400" dirty="0"/>
            </a:p>
          </p:txBody>
        </p:sp>
        <p:sp>
          <p:nvSpPr>
            <p:cNvPr id="14" name="Rectangle 13"/>
            <p:cNvSpPr/>
            <p:nvPr/>
          </p:nvSpPr>
          <p:spPr bwMode="auto">
            <a:xfrm>
              <a:off x="550863" y="2674993"/>
              <a:ext cx="7955463" cy="172358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pic>
          <p:nvPicPr>
            <p:cNvPr id="15" name="Picture 4"/>
            <p:cNvPicPr>
              <a:picLocks noChangeAspect="1" noChangeArrowheads="1"/>
            </p:cNvPicPr>
            <p:nvPr/>
          </p:nvPicPr>
          <p:blipFill>
            <a:blip r:embed="rId8" cstate="print"/>
            <a:srcRect/>
            <a:stretch>
              <a:fillRect/>
            </a:stretch>
          </p:blipFill>
          <p:spPr bwMode="auto">
            <a:xfrm>
              <a:off x="1282383" y="2801993"/>
              <a:ext cx="3362135" cy="1521954"/>
            </a:xfrm>
            <a:prstGeom prst="rect">
              <a:avLst/>
            </a:prstGeom>
            <a:noFill/>
            <a:ln w="9525">
              <a:noFill/>
              <a:miter lim="800000"/>
              <a:headEnd/>
              <a:tailEnd/>
            </a:ln>
            <a:effectLst/>
          </p:spPr>
        </p:pic>
        <p:pic>
          <p:nvPicPr>
            <p:cNvPr id="428034" name="Picture 2"/>
            <p:cNvPicPr>
              <a:picLocks noChangeAspect="1" noChangeArrowheads="1"/>
            </p:cNvPicPr>
            <p:nvPr/>
          </p:nvPicPr>
          <p:blipFill>
            <a:blip r:embed="rId9" cstate="print"/>
            <a:srcRect/>
            <a:stretch>
              <a:fillRect/>
            </a:stretch>
          </p:blipFill>
          <p:spPr bwMode="auto">
            <a:xfrm>
              <a:off x="4776530" y="2822485"/>
              <a:ext cx="2153653" cy="1438130"/>
            </a:xfrm>
            <a:prstGeom prst="rect">
              <a:avLst/>
            </a:prstGeom>
            <a:noFill/>
            <a:ln w="9525">
              <a:solidFill>
                <a:schemeClr val="tx1"/>
              </a:solidFill>
              <a:miter lim="800000"/>
              <a:headEnd/>
              <a:tailEnd/>
            </a:ln>
            <a:effectLst/>
          </p:spPr>
        </p:pic>
        <p:sp>
          <p:nvSpPr>
            <p:cNvPr id="27" name="Flowchart: Document 26"/>
            <p:cNvSpPr/>
            <p:nvPr/>
          </p:nvSpPr>
          <p:spPr bwMode="auto">
            <a:xfrm>
              <a:off x="7062526" y="3505971"/>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8" name="TextBox 27"/>
            <p:cNvSpPr txBox="1"/>
            <p:nvPr/>
          </p:nvSpPr>
          <p:spPr>
            <a:xfrm>
              <a:off x="7050489" y="3513234"/>
              <a:ext cx="835485" cy="246221"/>
            </a:xfrm>
            <a:prstGeom prst="rect">
              <a:avLst/>
            </a:prstGeom>
            <a:noFill/>
          </p:spPr>
          <p:txBody>
            <a:bodyPr wrap="none" rtlCol="0">
              <a:spAutoFit/>
            </a:bodyPr>
            <a:lstStyle/>
            <a:p>
              <a:r>
                <a:rPr lang="en-US" dirty="0" smtClean="0"/>
                <a:t>Mass Budget</a:t>
              </a:r>
              <a:endParaRPr lang="en-US" dirty="0"/>
            </a:p>
          </p:txBody>
        </p:sp>
        <p:sp>
          <p:nvSpPr>
            <p:cNvPr id="30" name="TextBox 29"/>
            <p:cNvSpPr txBox="1"/>
            <p:nvPr/>
          </p:nvSpPr>
          <p:spPr>
            <a:xfrm>
              <a:off x="7166802" y="3264711"/>
              <a:ext cx="889987" cy="246221"/>
            </a:xfrm>
            <a:prstGeom prst="rect">
              <a:avLst/>
            </a:prstGeom>
            <a:noFill/>
          </p:spPr>
          <p:txBody>
            <a:bodyPr wrap="none" rtlCol="0">
              <a:spAutoFit/>
            </a:bodyPr>
            <a:lstStyle/>
            <a:p>
              <a:r>
                <a:rPr lang="en-US" dirty="0" smtClean="0"/>
                <a:t>Power Budget</a:t>
              </a:r>
              <a:endParaRPr lang="en-US" dirty="0"/>
            </a:p>
          </p:txBody>
        </p:sp>
      </p:grpSp>
      <p:grpSp>
        <p:nvGrpSpPr>
          <p:cNvPr id="22" name="Group 71"/>
          <p:cNvGrpSpPr/>
          <p:nvPr/>
        </p:nvGrpSpPr>
        <p:grpSpPr>
          <a:xfrm>
            <a:off x="3160986" y="4716375"/>
            <a:ext cx="2175642" cy="1842080"/>
            <a:chOff x="3160986" y="4716375"/>
            <a:chExt cx="2175642" cy="1842080"/>
          </a:xfrm>
        </p:grpSpPr>
        <p:pic>
          <p:nvPicPr>
            <p:cNvPr id="23" name="Picture 5" descr="05-2136d"/>
            <p:cNvPicPr>
              <a:picLocks noChangeAspect="1" noChangeArrowheads="1"/>
            </p:cNvPicPr>
            <p:nvPr/>
          </p:nvPicPr>
          <p:blipFill>
            <a:blip r:embed="rId10" cstate="print"/>
            <a:srcRect/>
            <a:stretch>
              <a:fillRect/>
            </a:stretch>
          </p:blipFill>
          <p:spPr bwMode="auto">
            <a:xfrm>
              <a:off x="3425825" y="5385395"/>
              <a:ext cx="669905" cy="1031077"/>
            </a:xfrm>
            <a:prstGeom prst="rect">
              <a:avLst/>
            </a:prstGeom>
            <a:noFill/>
            <a:ln w="9525">
              <a:solidFill>
                <a:schemeClr val="tx1"/>
              </a:solidFill>
              <a:miter lim="800000"/>
              <a:headEnd/>
              <a:tailEnd/>
            </a:ln>
          </p:spPr>
        </p:pic>
        <p:pic>
          <p:nvPicPr>
            <p:cNvPr id="24" name="Picture 7" descr="1_3SSmembrane1 install.bmp"/>
            <p:cNvPicPr>
              <a:picLocks noChangeAspect="1"/>
            </p:cNvPicPr>
            <p:nvPr/>
          </p:nvPicPr>
          <p:blipFill>
            <a:blip r:embed="rId11" cstate="print"/>
            <a:srcRect l="16000" r="28799"/>
            <a:stretch>
              <a:fillRect/>
            </a:stretch>
          </p:blipFill>
          <p:spPr bwMode="auto">
            <a:xfrm>
              <a:off x="4285604" y="5217451"/>
              <a:ext cx="841664" cy="1248868"/>
            </a:xfrm>
            <a:prstGeom prst="rect">
              <a:avLst/>
            </a:prstGeom>
            <a:noFill/>
            <a:ln w="9525">
              <a:noFill/>
              <a:miter lim="800000"/>
              <a:headEnd/>
              <a:tailEnd/>
            </a:ln>
          </p:spPr>
        </p:pic>
        <p:sp>
          <p:nvSpPr>
            <p:cNvPr id="35" name="TextBox 34"/>
            <p:cNvSpPr txBox="1"/>
            <p:nvPr/>
          </p:nvSpPr>
          <p:spPr>
            <a:xfrm>
              <a:off x="3281441" y="4716375"/>
              <a:ext cx="2007729" cy="523220"/>
            </a:xfrm>
            <a:prstGeom prst="rect">
              <a:avLst/>
            </a:prstGeom>
            <a:noFill/>
          </p:spPr>
          <p:txBody>
            <a:bodyPr wrap="none" rtlCol="0">
              <a:spAutoFit/>
            </a:bodyPr>
            <a:lstStyle/>
            <a:p>
              <a:r>
                <a:rPr lang="en-US" sz="1400" dirty="0" smtClean="0"/>
                <a:t>Risk Management and</a:t>
              </a:r>
            </a:p>
            <a:p>
              <a:r>
                <a:rPr lang="en-US" sz="1400" dirty="0" smtClean="0"/>
                <a:t>Technology  Development</a:t>
              </a:r>
              <a:endParaRPr lang="en-US" sz="1400" dirty="0"/>
            </a:p>
          </p:txBody>
        </p:sp>
        <p:sp>
          <p:nvSpPr>
            <p:cNvPr id="37" name="Rectangle 36"/>
            <p:cNvSpPr/>
            <p:nvPr/>
          </p:nvSpPr>
          <p:spPr bwMode="auto">
            <a:xfrm>
              <a:off x="3160986" y="4753303"/>
              <a:ext cx="2175642" cy="1805152"/>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26" name="Group 46"/>
          <p:cNvGrpSpPr/>
          <p:nvPr/>
        </p:nvGrpSpPr>
        <p:grpSpPr>
          <a:xfrm>
            <a:off x="519331" y="873055"/>
            <a:ext cx="4007230" cy="1538883"/>
            <a:chOff x="519331" y="873055"/>
            <a:chExt cx="4007230" cy="1538883"/>
          </a:xfrm>
        </p:grpSpPr>
        <p:pic>
          <p:nvPicPr>
            <p:cNvPr id="4" name="Picture 17"/>
            <p:cNvPicPr>
              <a:picLocks noChangeArrowheads="1"/>
            </p:cNvPicPr>
            <p:nvPr/>
          </p:nvPicPr>
          <p:blipFill>
            <a:blip r:embed="rId12" cstate="print"/>
            <a:srcRect/>
            <a:stretch>
              <a:fillRect/>
            </a:stretch>
          </p:blipFill>
          <p:spPr bwMode="auto">
            <a:xfrm>
              <a:off x="2384980" y="1111779"/>
              <a:ext cx="1510189" cy="1008575"/>
            </a:xfrm>
            <a:prstGeom prst="rect">
              <a:avLst/>
            </a:prstGeom>
            <a:noFill/>
            <a:ln w="25400" cap="flat">
              <a:solidFill>
                <a:srgbClr val="FF0000"/>
              </a:solidFill>
              <a:prstDash val="solid"/>
              <a:miter lim="800000"/>
              <a:headEnd/>
              <a:tailEnd/>
            </a:ln>
          </p:spPr>
        </p:pic>
        <p:sp>
          <p:nvSpPr>
            <p:cNvPr id="5" name="TextBox 4"/>
            <p:cNvSpPr txBox="1"/>
            <p:nvPr/>
          </p:nvSpPr>
          <p:spPr>
            <a:xfrm>
              <a:off x="566961" y="873055"/>
              <a:ext cx="1606530" cy="1538883"/>
            </a:xfrm>
            <a:prstGeom prst="rect">
              <a:avLst/>
            </a:prstGeom>
            <a:noFill/>
          </p:spPr>
          <p:txBody>
            <a:bodyPr wrap="none" rtlCol="0">
              <a:spAutoFit/>
            </a:bodyPr>
            <a:lstStyle/>
            <a:p>
              <a:r>
                <a:rPr lang="en-US" sz="1400" dirty="0" smtClean="0"/>
                <a:t>Science Objective:</a:t>
              </a:r>
            </a:p>
            <a:p>
              <a:pPr marL="112713" indent="-112713">
                <a:buFont typeface="Wingdings" pitchFamily="2" charset="2"/>
                <a:buChar char="§"/>
              </a:pPr>
              <a:r>
                <a:rPr lang="en-US" dirty="0" smtClean="0"/>
                <a:t>Detect and Investigate </a:t>
              </a:r>
            </a:p>
            <a:p>
              <a:pPr marL="112713"/>
              <a:r>
                <a:rPr lang="en-US" dirty="0" smtClean="0"/>
                <a:t>the First Light Sources</a:t>
              </a:r>
            </a:p>
            <a:p>
              <a:pPr marL="112713" indent="-112713">
                <a:buFont typeface="Wingdings" pitchFamily="2" charset="2"/>
                <a:buChar char="§"/>
              </a:pPr>
              <a:r>
                <a:rPr lang="en-US" dirty="0" smtClean="0"/>
                <a:t>Study the Assembly of </a:t>
              </a:r>
            </a:p>
            <a:p>
              <a:pPr marL="112713" indent="1588"/>
              <a:r>
                <a:rPr lang="en-US" dirty="0" smtClean="0"/>
                <a:t>Galaxies Since First Light </a:t>
              </a:r>
            </a:p>
            <a:p>
              <a:pPr marL="112713" indent="-112713">
                <a:buFont typeface="Wingdings" pitchFamily="2" charset="2"/>
                <a:buChar char="§"/>
              </a:pPr>
              <a:r>
                <a:rPr lang="en-US" dirty="0" smtClean="0"/>
                <a:t>Study the Birth of Stars</a:t>
              </a:r>
            </a:p>
            <a:p>
              <a:pPr marL="112713" indent="-112713">
                <a:buFont typeface="Wingdings" pitchFamily="2" charset="2"/>
                <a:buChar char="§"/>
              </a:pPr>
              <a:r>
                <a:rPr lang="en-US" dirty="0" smtClean="0"/>
                <a:t>Study the evolution of</a:t>
              </a:r>
            </a:p>
            <a:p>
              <a:pPr marL="112713"/>
              <a:r>
                <a:rPr lang="en-US" dirty="0" smtClean="0"/>
                <a:t>Planetary Systems</a:t>
              </a:r>
            </a:p>
            <a:p>
              <a:endParaRPr lang="en-US" dirty="0"/>
            </a:p>
          </p:txBody>
        </p:sp>
        <p:sp>
          <p:nvSpPr>
            <p:cNvPr id="6" name="Rectangle 5"/>
            <p:cNvSpPr/>
            <p:nvPr/>
          </p:nvSpPr>
          <p:spPr bwMode="auto">
            <a:xfrm>
              <a:off x="519331" y="884837"/>
              <a:ext cx="3563937" cy="147011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45" name="Elbow Connector 44"/>
            <p:cNvCxnSpPr>
              <a:stCxn id="6" idx="3"/>
              <a:endCxn id="11" idx="1"/>
            </p:cNvCxnSpPr>
            <p:nvPr/>
          </p:nvCxnSpPr>
          <p:spPr bwMode="auto">
            <a:xfrm flipV="1">
              <a:off x="4083268" y="1619223"/>
              <a:ext cx="443293" cy="673"/>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w="med" len="med"/>
            </a:ln>
            <a:effectLst/>
          </p:spPr>
        </p:cxnSp>
      </p:grpSp>
      <p:cxnSp>
        <p:nvCxnSpPr>
          <p:cNvPr id="49" name="Elbow Connector 48"/>
          <p:cNvCxnSpPr>
            <a:stCxn id="11" idx="2"/>
            <a:endCxn id="14" idx="0"/>
          </p:cNvCxnSpPr>
          <p:nvPr/>
        </p:nvCxnSpPr>
        <p:spPr bwMode="auto">
          <a:xfrm rot="5400000">
            <a:off x="5238098" y="1598068"/>
            <a:ext cx="335890" cy="1754896"/>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51" name="Elbow Connector 50"/>
          <p:cNvCxnSpPr>
            <a:stCxn id="57" idx="2"/>
            <a:endCxn id="36" idx="0"/>
          </p:cNvCxnSpPr>
          <p:nvPr/>
        </p:nvCxnSpPr>
        <p:spPr bwMode="auto">
          <a:xfrm rot="10800000" flipV="1">
            <a:off x="1759744" y="4572000"/>
            <a:ext cx="2725544" cy="189185"/>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54" name="Elbow Connector 53"/>
          <p:cNvCxnSpPr>
            <a:stCxn id="57" idx="2"/>
            <a:endCxn id="37" idx="0"/>
          </p:cNvCxnSpPr>
          <p:nvPr/>
        </p:nvCxnSpPr>
        <p:spPr bwMode="auto">
          <a:xfrm rot="10800000" flipV="1">
            <a:off x="4248808" y="4572001"/>
            <a:ext cx="236481" cy="181302"/>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sp>
        <p:nvSpPr>
          <p:cNvPr id="57" name="Oval 56"/>
          <p:cNvSpPr/>
          <p:nvPr/>
        </p:nvSpPr>
        <p:spPr bwMode="auto">
          <a:xfrm>
            <a:off x="4485288" y="4532587"/>
            <a:ext cx="78828" cy="78828"/>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60" name="Elbow Connector 50"/>
          <p:cNvCxnSpPr>
            <a:stCxn id="57" idx="6"/>
            <a:endCxn id="21" idx="0"/>
          </p:cNvCxnSpPr>
          <p:nvPr/>
        </p:nvCxnSpPr>
        <p:spPr bwMode="auto">
          <a:xfrm>
            <a:off x="4564116" y="4572001"/>
            <a:ext cx="2573468" cy="165537"/>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67" name="Elbow Connector 66"/>
          <p:cNvCxnSpPr>
            <a:stCxn id="14" idx="2"/>
            <a:endCxn id="57" idx="0"/>
          </p:cNvCxnSpPr>
          <p:nvPr/>
        </p:nvCxnSpPr>
        <p:spPr bwMode="auto">
          <a:xfrm rot="5400000">
            <a:off x="4443876" y="4447868"/>
            <a:ext cx="165546" cy="3893"/>
          </a:xfrm>
          <a:prstGeom prst="bentConnector3">
            <a:avLst>
              <a:gd name="adj1" fmla="val 50000"/>
            </a:avLst>
          </a:prstGeom>
          <a:solidFill>
            <a:schemeClr val="accent1"/>
          </a:solidFill>
          <a:ln w="2857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292051" cy="406400"/>
          </a:xfrm>
        </p:spPr>
        <p:txBody>
          <a:bodyPr/>
          <a:lstStyle/>
          <a:p>
            <a:r>
              <a:rPr lang="en-US" dirty="0" smtClean="0"/>
              <a:t>Systems Analysis and Performance Assessment</a:t>
            </a:r>
            <a:endParaRPr lang="en-US" dirty="0"/>
          </a:p>
        </p:txBody>
      </p:sp>
      <p:grpSp>
        <p:nvGrpSpPr>
          <p:cNvPr id="16" name="Group 70"/>
          <p:cNvGrpSpPr/>
          <p:nvPr/>
        </p:nvGrpSpPr>
        <p:grpSpPr>
          <a:xfrm>
            <a:off x="722313" y="1014960"/>
            <a:ext cx="2417762" cy="1757855"/>
            <a:chOff x="550863" y="4761186"/>
            <a:chExt cx="2417762" cy="1757855"/>
          </a:xfrm>
        </p:grpSpPr>
        <p:pic>
          <p:nvPicPr>
            <p:cNvPr id="25" name="Picture 17" descr="V:\HC23\CDRmodel_2.jpg"/>
            <p:cNvPicPr>
              <a:picLocks noChangeAspect="1" noChangeArrowheads="1"/>
            </p:cNvPicPr>
            <p:nvPr/>
          </p:nvPicPr>
          <p:blipFill>
            <a:blip r:embed="rId2" cstate="print"/>
            <a:srcRect r="58" b="30"/>
            <a:stretch>
              <a:fillRect/>
            </a:stretch>
          </p:blipFill>
          <p:spPr bwMode="auto">
            <a:xfrm>
              <a:off x="1954055" y="5411522"/>
              <a:ext cx="801185" cy="771379"/>
            </a:xfrm>
            <a:prstGeom prst="rect">
              <a:avLst/>
            </a:prstGeom>
            <a:noFill/>
            <a:ln w="9525">
              <a:noFill/>
              <a:miter lim="800000"/>
              <a:headEnd/>
              <a:tailEnd/>
            </a:ln>
          </p:spPr>
        </p:pic>
        <p:pic>
          <p:nvPicPr>
            <p:cNvPr id="33" name="Picture 4"/>
            <p:cNvPicPr>
              <a:picLocks noChangeAspect="1" noChangeArrowheads="1"/>
            </p:cNvPicPr>
            <p:nvPr/>
          </p:nvPicPr>
          <p:blipFill>
            <a:blip r:embed="rId3" cstate="print"/>
            <a:srcRect/>
            <a:stretch>
              <a:fillRect/>
            </a:stretch>
          </p:blipFill>
          <p:spPr bwMode="auto">
            <a:xfrm>
              <a:off x="550863" y="5360015"/>
              <a:ext cx="1347955" cy="914292"/>
            </a:xfrm>
            <a:prstGeom prst="rect">
              <a:avLst/>
            </a:prstGeom>
            <a:noFill/>
            <a:ln w="9525">
              <a:noFill/>
              <a:miter lim="800000"/>
              <a:headEnd/>
              <a:tailEnd/>
            </a:ln>
          </p:spPr>
        </p:pic>
        <p:sp>
          <p:nvSpPr>
            <p:cNvPr id="34" name="TextBox 33"/>
            <p:cNvSpPr txBox="1"/>
            <p:nvPr/>
          </p:nvSpPr>
          <p:spPr>
            <a:xfrm>
              <a:off x="741857" y="4836686"/>
              <a:ext cx="2070888" cy="523220"/>
            </a:xfrm>
            <a:prstGeom prst="rect">
              <a:avLst/>
            </a:prstGeom>
            <a:noFill/>
          </p:spPr>
          <p:txBody>
            <a:bodyPr wrap="none" rtlCol="0">
              <a:spAutoFit/>
            </a:bodyPr>
            <a:lstStyle/>
            <a:p>
              <a:r>
                <a:rPr lang="en-US" sz="1400" dirty="0" smtClean="0"/>
                <a:t>Systems Analyses and </a:t>
              </a:r>
            </a:p>
            <a:p>
              <a:r>
                <a:rPr lang="en-US" sz="1400" dirty="0" smtClean="0"/>
                <a:t>Performance Assessments</a:t>
              </a:r>
              <a:endParaRPr lang="en-US" sz="1400" dirty="0"/>
            </a:p>
          </p:txBody>
        </p:sp>
        <p:sp>
          <p:nvSpPr>
            <p:cNvPr id="36" name="Rectangle 35"/>
            <p:cNvSpPr/>
            <p:nvPr/>
          </p:nvSpPr>
          <p:spPr bwMode="auto">
            <a:xfrm>
              <a:off x="550863" y="4761186"/>
              <a:ext cx="2417762" cy="175785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47" name="Content Placeholder 2"/>
          <p:cNvSpPr txBox="1">
            <a:spLocks/>
          </p:cNvSpPr>
          <p:nvPr/>
        </p:nvSpPr>
        <p:spPr>
          <a:xfrm>
            <a:off x="210079" y="2876507"/>
            <a:ext cx="8796337" cy="3579023"/>
          </a:xfrm>
          <a:prstGeom prst="rect">
            <a:avLst/>
          </a:prstGeom>
        </p:spPr>
        <p:txBody>
          <a:bodyPr/>
          <a:lstStyle/>
          <a:p>
            <a:pPr marL="342900" indent="-342900">
              <a:spcBef>
                <a:spcPct val="20000"/>
              </a:spcBef>
              <a:spcAft>
                <a:spcPct val="40000"/>
              </a:spcAft>
              <a:buClr>
                <a:srgbClr val="BB0018"/>
              </a:buClr>
              <a:buFont typeface="Wingdings" pitchFamily="2" charset="2"/>
              <a:buChar char="l"/>
            </a:pPr>
            <a:r>
              <a:rPr lang="en-US" sz="1600" dirty="0" smtClean="0">
                <a:latin typeface="+mn-lt"/>
              </a:rPr>
              <a:t>Performance assessments of the observatory are accomplished with analytic mechanical, thermal, control and optics models.</a:t>
            </a:r>
          </a:p>
          <a:p>
            <a:pPr marL="342900" indent="-342900">
              <a:spcBef>
                <a:spcPct val="20000"/>
              </a:spcBef>
              <a:spcAft>
                <a:spcPct val="40000"/>
              </a:spcAft>
              <a:buClr>
                <a:srgbClr val="BB0018"/>
              </a:buClr>
              <a:buFont typeface="Wingdings" pitchFamily="2" charset="2"/>
              <a:buChar char="l"/>
            </a:pPr>
            <a:r>
              <a:rPr lang="en-US" sz="1600" dirty="0" smtClean="0">
                <a:latin typeface="+mn-lt"/>
              </a:rPr>
              <a:t>Critical performance metrics such as thermal distortion, jitter, Line of Sight Errors and stray light levels requires multiple models for their computation.  Integrated Modeling refers the process which coordinates these models.   The coordination includes:</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Physical configurations</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Boundary Conditions and Cases</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Uncertainty Factors and model accuracy</a:t>
            </a:r>
          </a:p>
          <a:p>
            <a:pPr marL="342900" indent="-342900">
              <a:spcBef>
                <a:spcPct val="20000"/>
              </a:spcBef>
              <a:spcAft>
                <a:spcPct val="40000"/>
              </a:spcAft>
              <a:buClr>
                <a:srgbClr val="BB0018"/>
              </a:buClr>
              <a:buFont typeface="Wingdings" pitchFamily="2" charset="2"/>
              <a:buChar char=""/>
            </a:pPr>
            <a:r>
              <a:rPr lang="en-US" sz="1600" dirty="0" smtClean="0">
                <a:latin typeface="+mn-lt"/>
              </a:rPr>
              <a:t>The modeling process can be time consuming and so it is performed in cycles similar to the process of “Load Cycles”</a:t>
            </a:r>
            <a:r>
              <a:rPr lang="en-US" sz="1600" b="0" dirty="0" smtClean="0">
                <a:latin typeface="+mn-lt"/>
              </a:rPr>
              <a:t>.</a:t>
            </a:r>
            <a:endParaRPr lang="en-US" sz="1600" dirty="0" smtClean="0">
              <a:latin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8"/>
          <p:cNvGrpSpPr>
            <a:grpSpLocks/>
          </p:cNvGrpSpPr>
          <p:nvPr/>
        </p:nvGrpSpPr>
        <p:grpSpPr bwMode="auto">
          <a:xfrm>
            <a:off x="1349375" y="2054763"/>
            <a:ext cx="5976938" cy="3995737"/>
            <a:chOff x="850" y="771"/>
            <a:chExt cx="3765" cy="2517"/>
          </a:xfrm>
        </p:grpSpPr>
        <p:sp>
          <p:nvSpPr>
            <p:cNvPr id="1020966" name="Rectangle 38"/>
            <p:cNvSpPr>
              <a:spLocks noChangeArrowheads="1"/>
            </p:cNvSpPr>
            <p:nvPr/>
          </p:nvSpPr>
          <p:spPr bwMode="auto">
            <a:xfrm>
              <a:off x="850" y="771"/>
              <a:ext cx="3765" cy="2517"/>
            </a:xfrm>
            <a:prstGeom prst="rect">
              <a:avLst/>
            </a:prstGeom>
            <a:solidFill>
              <a:srgbClr val="CCFFFF"/>
            </a:solidFill>
            <a:ln w="9525">
              <a:solidFill>
                <a:schemeClr val="tx1"/>
              </a:solidFill>
              <a:miter lim="800000"/>
              <a:headEnd/>
              <a:tailEnd/>
            </a:ln>
            <a:effectLst/>
          </p:spPr>
          <p:txBody>
            <a:bodyPr wrap="none" anchor="ctr"/>
            <a:lstStyle/>
            <a:p>
              <a:endParaRPr lang="en-US"/>
            </a:p>
          </p:txBody>
        </p:sp>
        <p:sp>
          <p:nvSpPr>
            <p:cNvPr id="1020967" name="Text Box 39"/>
            <p:cNvSpPr txBox="1">
              <a:spLocks noChangeArrowheads="1"/>
            </p:cNvSpPr>
            <p:nvPr/>
          </p:nvSpPr>
          <p:spPr bwMode="auto">
            <a:xfrm>
              <a:off x="875" y="792"/>
              <a:ext cx="1110" cy="212"/>
            </a:xfrm>
            <a:prstGeom prst="rect">
              <a:avLst/>
            </a:prstGeom>
            <a:solidFill>
              <a:srgbClr val="CCFFFF"/>
            </a:solidFill>
            <a:ln w="9525">
              <a:noFill/>
              <a:miter lim="800000"/>
              <a:headEnd/>
              <a:tailEnd/>
            </a:ln>
            <a:effectLst/>
          </p:spPr>
          <p:txBody>
            <a:bodyPr wrap="none">
              <a:spAutoFit/>
            </a:bodyPr>
            <a:lstStyle/>
            <a:p>
              <a:pPr algn="l"/>
              <a:r>
                <a:rPr lang="en-US" sz="1600" b="1"/>
                <a:t>Integrated Modeling</a:t>
              </a:r>
            </a:p>
          </p:txBody>
        </p:sp>
      </p:grpSp>
      <p:grpSp>
        <p:nvGrpSpPr>
          <p:cNvPr id="3" name="Group 113"/>
          <p:cNvGrpSpPr>
            <a:grpSpLocks/>
          </p:cNvGrpSpPr>
          <p:nvPr/>
        </p:nvGrpSpPr>
        <p:grpSpPr bwMode="auto">
          <a:xfrm>
            <a:off x="1104900" y="2302413"/>
            <a:ext cx="6772275" cy="3471862"/>
            <a:chOff x="696" y="927"/>
            <a:chExt cx="4266" cy="2187"/>
          </a:xfrm>
        </p:grpSpPr>
        <p:sp>
          <p:nvSpPr>
            <p:cNvPr id="1020982" name="Freeform 54" descr="JWST Color Square"/>
            <p:cNvSpPr>
              <a:spLocks/>
            </p:cNvSpPr>
            <p:nvPr/>
          </p:nvSpPr>
          <p:spPr bwMode="auto">
            <a:xfrm>
              <a:off x="4206" y="1710"/>
              <a:ext cx="531" cy="105"/>
            </a:xfrm>
            <a:custGeom>
              <a:avLst/>
              <a:gdLst/>
              <a:ahLst/>
              <a:cxnLst>
                <a:cxn ang="0">
                  <a:pos x="0" y="105"/>
                </a:cxn>
                <a:cxn ang="0">
                  <a:pos x="210" y="0"/>
                </a:cxn>
                <a:cxn ang="0">
                  <a:pos x="531" y="0"/>
                </a:cxn>
              </a:cxnLst>
              <a:rect l="0" t="0" r="r" b="b"/>
              <a:pathLst>
                <a:path w="531" h="105">
                  <a:moveTo>
                    <a:pt x="0" y="105"/>
                  </a:moveTo>
                  <a:lnTo>
                    <a:pt x="210" y="0"/>
                  </a:lnTo>
                  <a:lnTo>
                    <a:pt x="531" y="0"/>
                  </a:lnTo>
                </a:path>
              </a:pathLst>
            </a:custGeom>
            <a:noFill/>
            <a:ln w="9525" cap="flat" cmpd="sng">
              <a:solidFill>
                <a:schemeClr val="hlink"/>
              </a:solidFill>
              <a:prstDash val="solid"/>
              <a:round/>
              <a:headEnd type="none" w="med" len="med"/>
              <a:tailEnd type="triangle" w="med" len="med"/>
            </a:ln>
            <a:effectLst/>
          </p:spPr>
          <p:txBody>
            <a:bodyPr wrap="none" anchor="ctr"/>
            <a:lstStyle/>
            <a:p>
              <a:endParaRPr lang="en-US"/>
            </a:p>
          </p:txBody>
        </p:sp>
        <p:sp>
          <p:nvSpPr>
            <p:cNvPr id="1020931" name="Text Box 3"/>
            <p:cNvSpPr txBox="1">
              <a:spLocks noChangeArrowheads="1"/>
            </p:cNvSpPr>
            <p:nvPr/>
          </p:nvSpPr>
          <p:spPr bwMode="auto">
            <a:xfrm>
              <a:off x="979" y="1646"/>
              <a:ext cx="405" cy="352"/>
            </a:xfrm>
            <a:prstGeom prst="rect">
              <a:avLst/>
            </a:prstGeom>
            <a:solidFill>
              <a:schemeClr val="bg1"/>
            </a:solidFill>
            <a:ln w="9525">
              <a:solidFill>
                <a:schemeClr val="tx1"/>
              </a:solidFill>
              <a:miter lim="800000"/>
              <a:headEnd/>
              <a:tailEnd/>
            </a:ln>
            <a:effectLst/>
          </p:spPr>
          <p:txBody>
            <a:bodyPr wrap="none">
              <a:spAutoFit/>
            </a:bodyPr>
            <a:lstStyle/>
            <a:p>
              <a:pPr algn="l"/>
              <a:r>
                <a:rPr lang="en-US"/>
                <a:t>Optical</a:t>
              </a:r>
            </a:p>
            <a:p>
              <a:pPr algn="l"/>
              <a:r>
                <a:rPr lang="en-US"/>
                <a:t> Modeling</a:t>
              </a:r>
            </a:p>
            <a:p>
              <a:pPr algn="l"/>
              <a:r>
                <a:rPr lang="en-US"/>
                <a:t>Code V</a:t>
              </a:r>
            </a:p>
          </p:txBody>
        </p:sp>
        <p:sp>
          <p:nvSpPr>
            <p:cNvPr id="1020932" name="Oval 4"/>
            <p:cNvSpPr>
              <a:spLocks noChangeAspect="1" noChangeArrowheads="1"/>
            </p:cNvSpPr>
            <p:nvPr/>
          </p:nvSpPr>
          <p:spPr bwMode="auto">
            <a:xfrm>
              <a:off x="2744" y="1807"/>
              <a:ext cx="29" cy="29"/>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020933" name="Oval 5"/>
            <p:cNvSpPr>
              <a:spLocks noChangeAspect="1" noChangeArrowheads="1"/>
            </p:cNvSpPr>
            <p:nvPr/>
          </p:nvSpPr>
          <p:spPr bwMode="auto">
            <a:xfrm>
              <a:off x="3336" y="1807"/>
              <a:ext cx="29" cy="29"/>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020934" name="Oval 6"/>
            <p:cNvSpPr>
              <a:spLocks noChangeAspect="1" noChangeArrowheads="1"/>
            </p:cNvSpPr>
            <p:nvPr/>
          </p:nvSpPr>
          <p:spPr bwMode="auto">
            <a:xfrm>
              <a:off x="1428" y="1808"/>
              <a:ext cx="29" cy="29"/>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020935" name="Text Box 7"/>
            <p:cNvSpPr txBox="1">
              <a:spLocks noChangeArrowheads="1"/>
            </p:cNvSpPr>
            <p:nvPr/>
          </p:nvSpPr>
          <p:spPr bwMode="auto">
            <a:xfrm>
              <a:off x="1530" y="1694"/>
              <a:ext cx="489" cy="256"/>
            </a:xfrm>
            <a:prstGeom prst="rect">
              <a:avLst/>
            </a:prstGeom>
            <a:solidFill>
              <a:schemeClr val="bg1"/>
            </a:solidFill>
            <a:ln w="9525">
              <a:solidFill>
                <a:schemeClr val="tx1"/>
              </a:solidFill>
              <a:miter lim="800000"/>
              <a:headEnd/>
              <a:tailEnd/>
            </a:ln>
            <a:effectLst/>
          </p:spPr>
          <p:txBody>
            <a:bodyPr wrap="none">
              <a:spAutoFit/>
            </a:bodyPr>
            <a:lstStyle/>
            <a:p>
              <a:pPr algn="l"/>
              <a:r>
                <a:rPr lang="en-US"/>
                <a:t>CAD Models</a:t>
              </a:r>
            </a:p>
            <a:p>
              <a:pPr algn="l"/>
              <a:r>
                <a:rPr lang="en-US"/>
                <a:t>CATIA</a:t>
              </a:r>
            </a:p>
          </p:txBody>
        </p:sp>
        <p:sp>
          <p:nvSpPr>
            <p:cNvPr id="1020936" name="Text Box 8"/>
            <p:cNvSpPr txBox="1">
              <a:spLocks noChangeArrowheads="1"/>
            </p:cNvSpPr>
            <p:nvPr/>
          </p:nvSpPr>
          <p:spPr bwMode="auto">
            <a:xfrm>
              <a:off x="1504" y="2508"/>
              <a:ext cx="591" cy="256"/>
            </a:xfrm>
            <a:prstGeom prst="rect">
              <a:avLst/>
            </a:prstGeom>
            <a:solidFill>
              <a:schemeClr val="bg1"/>
            </a:solidFill>
            <a:ln w="9525">
              <a:solidFill>
                <a:schemeClr val="tx1"/>
              </a:solidFill>
              <a:miter lim="800000"/>
              <a:headEnd/>
              <a:tailEnd/>
            </a:ln>
            <a:effectLst/>
          </p:spPr>
          <p:txBody>
            <a:bodyPr wrap="none">
              <a:spAutoFit/>
            </a:bodyPr>
            <a:lstStyle/>
            <a:p>
              <a:pPr algn="l"/>
              <a:r>
                <a:rPr lang="en-US"/>
                <a:t>Thermal Models</a:t>
              </a:r>
            </a:p>
            <a:p>
              <a:pPr algn="l"/>
              <a:r>
                <a:rPr lang="en-US"/>
                <a:t>TSS / SINDA</a:t>
              </a:r>
            </a:p>
          </p:txBody>
        </p:sp>
        <p:sp>
          <p:nvSpPr>
            <p:cNvPr id="1020937" name="Text Box 9"/>
            <p:cNvSpPr txBox="1">
              <a:spLocks noChangeArrowheads="1"/>
            </p:cNvSpPr>
            <p:nvPr/>
          </p:nvSpPr>
          <p:spPr bwMode="auto">
            <a:xfrm>
              <a:off x="2152" y="1646"/>
              <a:ext cx="558" cy="352"/>
            </a:xfrm>
            <a:prstGeom prst="rect">
              <a:avLst/>
            </a:prstGeom>
            <a:solidFill>
              <a:schemeClr val="bg1"/>
            </a:solidFill>
            <a:ln w="9525">
              <a:solidFill>
                <a:schemeClr val="tx1"/>
              </a:solidFill>
              <a:miter lim="800000"/>
              <a:headEnd/>
              <a:tailEnd/>
            </a:ln>
            <a:effectLst/>
          </p:spPr>
          <p:txBody>
            <a:bodyPr wrap="none">
              <a:spAutoFit/>
            </a:bodyPr>
            <a:lstStyle/>
            <a:p>
              <a:pPr algn="l"/>
              <a:r>
                <a:rPr lang="en-US"/>
                <a:t>Finite Element </a:t>
              </a:r>
            </a:p>
            <a:p>
              <a:pPr algn="l"/>
              <a:r>
                <a:rPr lang="en-US"/>
                <a:t>Generator</a:t>
              </a:r>
            </a:p>
            <a:p>
              <a:pPr algn="l"/>
              <a:r>
                <a:rPr lang="en-US"/>
                <a:t>PATRAN</a:t>
              </a:r>
            </a:p>
          </p:txBody>
        </p:sp>
        <p:sp>
          <p:nvSpPr>
            <p:cNvPr id="1020939" name="Text Box 11"/>
            <p:cNvSpPr txBox="1">
              <a:spLocks noChangeArrowheads="1"/>
            </p:cNvSpPr>
            <p:nvPr/>
          </p:nvSpPr>
          <p:spPr bwMode="auto">
            <a:xfrm>
              <a:off x="2864" y="1646"/>
              <a:ext cx="435" cy="352"/>
            </a:xfrm>
            <a:prstGeom prst="rect">
              <a:avLst/>
            </a:prstGeom>
            <a:solidFill>
              <a:schemeClr val="bg1"/>
            </a:solidFill>
            <a:ln w="9525">
              <a:solidFill>
                <a:schemeClr val="tx1"/>
              </a:solidFill>
              <a:miter lim="800000"/>
              <a:headEnd/>
              <a:tailEnd/>
            </a:ln>
            <a:effectLst/>
          </p:spPr>
          <p:txBody>
            <a:bodyPr wrap="none">
              <a:spAutoFit/>
            </a:bodyPr>
            <a:lstStyle/>
            <a:p>
              <a:pPr algn="l"/>
              <a:r>
                <a:rPr lang="en-US"/>
                <a:t>Structural </a:t>
              </a:r>
            </a:p>
            <a:p>
              <a:pPr algn="l"/>
              <a:r>
                <a:rPr lang="en-US"/>
                <a:t>Model</a:t>
              </a:r>
            </a:p>
            <a:p>
              <a:pPr algn="l"/>
              <a:r>
                <a:rPr lang="en-US"/>
                <a:t>NASTRAN</a:t>
              </a:r>
            </a:p>
          </p:txBody>
        </p:sp>
        <p:sp>
          <p:nvSpPr>
            <p:cNvPr id="1020940" name="Text Box 12"/>
            <p:cNvSpPr txBox="1">
              <a:spLocks noChangeArrowheads="1"/>
            </p:cNvSpPr>
            <p:nvPr/>
          </p:nvSpPr>
          <p:spPr bwMode="auto">
            <a:xfrm>
              <a:off x="2258" y="2508"/>
              <a:ext cx="451" cy="256"/>
            </a:xfrm>
            <a:prstGeom prst="rect">
              <a:avLst/>
            </a:prstGeom>
            <a:solidFill>
              <a:schemeClr val="bg1"/>
            </a:solidFill>
            <a:ln w="9525">
              <a:solidFill>
                <a:schemeClr val="tx1"/>
              </a:solidFill>
              <a:miter lim="800000"/>
              <a:headEnd/>
              <a:tailEnd/>
            </a:ln>
            <a:effectLst/>
          </p:spPr>
          <p:txBody>
            <a:bodyPr wrap="none">
              <a:spAutoFit/>
            </a:bodyPr>
            <a:lstStyle/>
            <a:p>
              <a:pPr algn="l"/>
              <a:r>
                <a:rPr lang="en-US"/>
                <a:t>Interpolator</a:t>
              </a:r>
            </a:p>
            <a:p>
              <a:pPr algn="l"/>
              <a:r>
                <a:rPr lang="en-US"/>
                <a:t>PATRAN</a:t>
              </a:r>
            </a:p>
          </p:txBody>
        </p:sp>
        <p:sp>
          <p:nvSpPr>
            <p:cNvPr id="1020941" name="Text Box 13"/>
            <p:cNvSpPr txBox="1">
              <a:spLocks noChangeArrowheads="1"/>
            </p:cNvSpPr>
            <p:nvPr/>
          </p:nvSpPr>
          <p:spPr bwMode="auto">
            <a:xfrm>
              <a:off x="3452" y="1190"/>
              <a:ext cx="688" cy="352"/>
            </a:xfrm>
            <a:prstGeom prst="rect">
              <a:avLst/>
            </a:prstGeom>
            <a:solidFill>
              <a:schemeClr val="bg1"/>
            </a:solidFill>
            <a:ln w="9525">
              <a:solidFill>
                <a:schemeClr val="tx1"/>
              </a:solidFill>
              <a:miter lim="800000"/>
              <a:headEnd/>
              <a:tailEnd/>
            </a:ln>
            <a:effectLst/>
          </p:spPr>
          <p:txBody>
            <a:bodyPr wrap="none">
              <a:spAutoFit/>
            </a:bodyPr>
            <a:lstStyle/>
            <a:p>
              <a:pPr algn="l"/>
              <a:r>
                <a:rPr lang="en-US"/>
                <a:t>Dynamics and </a:t>
              </a:r>
            </a:p>
            <a:p>
              <a:pPr algn="l"/>
              <a:r>
                <a:rPr lang="en-US"/>
                <a:t>Controls Models</a:t>
              </a:r>
            </a:p>
            <a:p>
              <a:pPr algn="l"/>
              <a:r>
                <a:rPr lang="en-US"/>
                <a:t>MATLAB/Simulinkb</a:t>
              </a:r>
            </a:p>
          </p:txBody>
        </p:sp>
        <p:sp>
          <p:nvSpPr>
            <p:cNvPr id="1020942" name="Text Box 14"/>
            <p:cNvSpPr txBox="1">
              <a:spLocks noChangeArrowheads="1"/>
            </p:cNvSpPr>
            <p:nvPr/>
          </p:nvSpPr>
          <p:spPr bwMode="auto">
            <a:xfrm>
              <a:off x="3486" y="1822"/>
              <a:ext cx="605" cy="352"/>
            </a:xfrm>
            <a:prstGeom prst="rect">
              <a:avLst/>
            </a:prstGeom>
            <a:solidFill>
              <a:schemeClr val="bg1"/>
            </a:solidFill>
            <a:ln w="9525">
              <a:solidFill>
                <a:schemeClr val="tx1"/>
              </a:solidFill>
              <a:miter lim="800000"/>
              <a:headEnd/>
              <a:tailEnd/>
            </a:ln>
            <a:effectLst/>
          </p:spPr>
          <p:txBody>
            <a:bodyPr wrap="none">
              <a:spAutoFit/>
            </a:bodyPr>
            <a:lstStyle/>
            <a:p>
              <a:pPr algn="l"/>
              <a:r>
                <a:rPr lang="en-US"/>
                <a:t>Optical Transfer </a:t>
              </a:r>
            </a:p>
            <a:p>
              <a:pPr algn="l"/>
              <a:r>
                <a:rPr lang="en-US"/>
                <a:t>Function Model</a:t>
              </a:r>
            </a:p>
            <a:p>
              <a:pPr algn="l"/>
              <a:r>
                <a:rPr lang="en-US"/>
                <a:t>IPAM</a:t>
              </a:r>
            </a:p>
          </p:txBody>
        </p:sp>
        <p:sp>
          <p:nvSpPr>
            <p:cNvPr id="1020943" name="Text Box 15"/>
            <p:cNvSpPr txBox="1">
              <a:spLocks noChangeArrowheads="1"/>
            </p:cNvSpPr>
            <p:nvPr/>
          </p:nvSpPr>
          <p:spPr bwMode="auto">
            <a:xfrm>
              <a:off x="4153" y="1819"/>
              <a:ext cx="387" cy="352"/>
            </a:xfrm>
            <a:prstGeom prst="rect">
              <a:avLst/>
            </a:prstGeom>
            <a:solidFill>
              <a:schemeClr val="bg1"/>
            </a:solidFill>
            <a:ln w="9525">
              <a:solidFill>
                <a:schemeClr val="tx1"/>
              </a:solidFill>
              <a:miter lim="800000"/>
              <a:headEnd/>
              <a:tailEnd/>
            </a:ln>
            <a:effectLst/>
          </p:spPr>
          <p:txBody>
            <a:bodyPr wrap="none">
              <a:spAutoFit/>
            </a:bodyPr>
            <a:lstStyle/>
            <a:p>
              <a:pPr algn="l"/>
              <a:r>
                <a:rPr lang="en-US"/>
                <a:t>Optical </a:t>
              </a:r>
            </a:p>
            <a:p>
              <a:pPr algn="l"/>
              <a:r>
                <a:rPr lang="en-US"/>
                <a:t>Modeling</a:t>
              </a:r>
            </a:p>
            <a:p>
              <a:pPr algn="l"/>
              <a:r>
                <a:rPr lang="en-US"/>
                <a:t>Code V</a:t>
              </a:r>
            </a:p>
          </p:txBody>
        </p:sp>
        <p:cxnSp>
          <p:nvCxnSpPr>
            <p:cNvPr id="1020945" name="AutoShape 17"/>
            <p:cNvCxnSpPr>
              <a:cxnSpLocks noChangeShapeType="1"/>
              <a:stCxn id="1020937" idx="3"/>
              <a:endCxn id="1020932" idx="2"/>
            </p:cNvCxnSpPr>
            <p:nvPr/>
          </p:nvCxnSpPr>
          <p:spPr bwMode="auto">
            <a:xfrm>
              <a:off x="2710" y="1822"/>
              <a:ext cx="34" cy="0"/>
            </a:xfrm>
            <a:prstGeom prst="straightConnector1">
              <a:avLst/>
            </a:prstGeom>
            <a:noFill/>
            <a:ln w="9525">
              <a:solidFill>
                <a:schemeClr val="tx1"/>
              </a:solidFill>
              <a:round/>
              <a:headEnd/>
              <a:tailEnd/>
            </a:ln>
            <a:effectLst/>
          </p:spPr>
        </p:cxnSp>
        <p:cxnSp>
          <p:nvCxnSpPr>
            <p:cNvPr id="1020946" name="AutoShape 18"/>
            <p:cNvCxnSpPr>
              <a:cxnSpLocks noChangeShapeType="1"/>
              <a:stCxn id="1020931" idx="3"/>
              <a:endCxn id="1020934" idx="2"/>
            </p:cNvCxnSpPr>
            <p:nvPr/>
          </p:nvCxnSpPr>
          <p:spPr bwMode="auto">
            <a:xfrm>
              <a:off x="1384" y="1822"/>
              <a:ext cx="44" cy="1"/>
            </a:xfrm>
            <a:prstGeom prst="bentConnector3">
              <a:avLst>
                <a:gd name="adj1" fmla="val 50000"/>
              </a:avLst>
            </a:prstGeom>
            <a:noFill/>
            <a:ln w="9525">
              <a:solidFill>
                <a:schemeClr val="tx1"/>
              </a:solidFill>
              <a:miter lim="800000"/>
              <a:headEnd/>
              <a:tailEnd/>
            </a:ln>
            <a:effectLst/>
          </p:spPr>
        </p:cxnSp>
        <p:cxnSp>
          <p:nvCxnSpPr>
            <p:cNvPr id="1020947" name="AutoShape 19"/>
            <p:cNvCxnSpPr>
              <a:cxnSpLocks noChangeShapeType="1"/>
              <a:stCxn id="1020934" idx="4"/>
              <a:endCxn id="1020936" idx="1"/>
            </p:cNvCxnSpPr>
            <p:nvPr/>
          </p:nvCxnSpPr>
          <p:spPr bwMode="auto">
            <a:xfrm rot="16200000" flipH="1">
              <a:off x="1074" y="2206"/>
              <a:ext cx="799" cy="61"/>
            </a:xfrm>
            <a:prstGeom prst="bentConnector2">
              <a:avLst/>
            </a:prstGeom>
            <a:noFill/>
            <a:ln w="9525">
              <a:solidFill>
                <a:schemeClr val="tx1"/>
              </a:solidFill>
              <a:miter lim="800000"/>
              <a:headEnd/>
              <a:tailEnd type="triangle" w="sm" len="sm"/>
            </a:ln>
            <a:effectLst/>
          </p:spPr>
        </p:cxnSp>
        <p:cxnSp>
          <p:nvCxnSpPr>
            <p:cNvPr id="1020948" name="AutoShape 20"/>
            <p:cNvCxnSpPr>
              <a:cxnSpLocks noChangeShapeType="1"/>
              <a:stCxn id="1020934" idx="6"/>
              <a:endCxn id="1020935" idx="1"/>
            </p:cNvCxnSpPr>
            <p:nvPr/>
          </p:nvCxnSpPr>
          <p:spPr bwMode="auto">
            <a:xfrm flipV="1">
              <a:off x="1457" y="1822"/>
              <a:ext cx="73" cy="1"/>
            </a:xfrm>
            <a:prstGeom prst="bentConnector3">
              <a:avLst>
                <a:gd name="adj1" fmla="val 49315"/>
              </a:avLst>
            </a:prstGeom>
            <a:noFill/>
            <a:ln w="9525">
              <a:solidFill>
                <a:schemeClr val="tx1"/>
              </a:solidFill>
              <a:miter lim="800000"/>
              <a:headEnd/>
              <a:tailEnd type="triangle" w="sm" len="sm"/>
            </a:ln>
            <a:effectLst/>
          </p:spPr>
        </p:cxnSp>
        <p:cxnSp>
          <p:nvCxnSpPr>
            <p:cNvPr id="1020949" name="AutoShape 21"/>
            <p:cNvCxnSpPr>
              <a:cxnSpLocks noChangeShapeType="1"/>
              <a:stCxn id="1020995" idx="6"/>
              <a:endCxn id="1020940" idx="1"/>
            </p:cNvCxnSpPr>
            <p:nvPr/>
          </p:nvCxnSpPr>
          <p:spPr bwMode="auto">
            <a:xfrm>
              <a:off x="2166" y="2636"/>
              <a:ext cx="92" cy="0"/>
            </a:xfrm>
            <a:prstGeom prst="straightConnector1">
              <a:avLst/>
            </a:prstGeom>
            <a:noFill/>
            <a:ln w="9525">
              <a:solidFill>
                <a:schemeClr val="tx1"/>
              </a:solidFill>
              <a:round/>
              <a:headEnd/>
              <a:tailEnd type="triangle" w="sm" len="sm"/>
            </a:ln>
            <a:effectLst/>
          </p:spPr>
        </p:cxnSp>
        <p:cxnSp>
          <p:nvCxnSpPr>
            <p:cNvPr id="1020950" name="AutoShape 22"/>
            <p:cNvCxnSpPr>
              <a:cxnSpLocks noChangeShapeType="1"/>
              <a:stCxn id="1020992" idx="6"/>
              <a:endCxn id="1020937" idx="1"/>
            </p:cNvCxnSpPr>
            <p:nvPr/>
          </p:nvCxnSpPr>
          <p:spPr bwMode="auto">
            <a:xfrm>
              <a:off x="2086" y="1822"/>
              <a:ext cx="66" cy="0"/>
            </a:xfrm>
            <a:prstGeom prst="straightConnector1">
              <a:avLst/>
            </a:prstGeom>
            <a:noFill/>
            <a:ln w="9525">
              <a:solidFill>
                <a:schemeClr val="tx1"/>
              </a:solidFill>
              <a:round/>
              <a:headEnd/>
              <a:tailEnd type="triangle" w="sm" len="sm"/>
            </a:ln>
            <a:effectLst/>
          </p:spPr>
        </p:cxnSp>
        <p:cxnSp>
          <p:nvCxnSpPr>
            <p:cNvPr id="1020951" name="AutoShape 23"/>
            <p:cNvCxnSpPr>
              <a:cxnSpLocks noChangeShapeType="1"/>
              <a:stCxn id="1020932" idx="6"/>
              <a:endCxn id="1020939" idx="1"/>
            </p:cNvCxnSpPr>
            <p:nvPr/>
          </p:nvCxnSpPr>
          <p:spPr bwMode="auto">
            <a:xfrm>
              <a:off x="2773" y="1822"/>
              <a:ext cx="91" cy="0"/>
            </a:xfrm>
            <a:prstGeom prst="straightConnector1">
              <a:avLst/>
            </a:prstGeom>
            <a:noFill/>
            <a:ln w="9525">
              <a:solidFill>
                <a:schemeClr val="tx1"/>
              </a:solidFill>
              <a:round/>
              <a:headEnd/>
              <a:tailEnd type="triangle" w="sm" len="sm"/>
            </a:ln>
            <a:effectLst/>
          </p:spPr>
        </p:cxnSp>
        <p:cxnSp>
          <p:nvCxnSpPr>
            <p:cNvPr id="1020953" name="AutoShape 25"/>
            <p:cNvCxnSpPr>
              <a:cxnSpLocks noChangeShapeType="1"/>
              <a:stCxn id="1020933" idx="0"/>
              <a:endCxn id="1020941" idx="1"/>
            </p:cNvCxnSpPr>
            <p:nvPr/>
          </p:nvCxnSpPr>
          <p:spPr bwMode="auto">
            <a:xfrm rot="16200000">
              <a:off x="3181" y="1536"/>
              <a:ext cx="441" cy="101"/>
            </a:xfrm>
            <a:prstGeom prst="bentConnector2">
              <a:avLst/>
            </a:prstGeom>
            <a:noFill/>
            <a:ln w="9525">
              <a:solidFill>
                <a:schemeClr val="tx1"/>
              </a:solidFill>
              <a:miter lim="800000"/>
              <a:headEnd/>
              <a:tailEnd type="triangle" w="sm" len="sm"/>
            </a:ln>
            <a:effectLst/>
          </p:spPr>
        </p:cxnSp>
        <p:cxnSp>
          <p:nvCxnSpPr>
            <p:cNvPr id="1020954" name="AutoShape 26"/>
            <p:cNvCxnSpPr>
              <a:cxnSpLocks noChangeShapeType="1"/>
              <a:stCxn id="1020933" idx="4"/>
              <a:endCxn id="1020942" idx="1"/>
            </p:cNvCxnSpPr>
            <p:nvPr/>
          </p:nvCxnSpPr>
          <p:spPr bwMode="auto">
            <a:xfrm rot="16200000" flipH="1">
              <a:off x="3338" y="1849"/>
              <a:ext cx="162" cy="135"/>
            </a:xfrm>
            <a:prstGeom prst="bentConnector2">
              <a:avLst/>
            </a:prstGeom>
            <a:noFill/>
            <a:ln w="9525">
              <a:solidFill>
                <a:schemeClr val="tx1"/>
              </a:solidFill>
              <a:miter lim="800000"/>
              <a:headEnd/>
              <a:tailEnd type="triangle" w="sm" len="sm"/>
            </a:ln>
            <a:effectLst/>
          </p:spPr>
        </p:cxnSp>
        <p:cxnSp>
          <p:nvCxnSpPr>
            <p:cNvPr id="1020955" name="AutoShape 27"/>
            <p:cNvCxnSpPr>
              <a:cxnSpLocks noChangeShapeType="1"/>
              <a:stCxn id="1020939" idx="3"/>
              <a:endCxn id="1020933" idx="2"/>
            </p:cNvCxnSpPr>
            <p:nvPr/>
          </p:nvCxnSpPr>
          <p:spPr bwMode="auto">
            <a:xfrm>
              <a:off x="3299" y="1822"/>
              <a:ext cx="37" cy="0"/>
            </a:xfrm>
            <a:prstGeom prst="straightConnector1">
              <a:avLst/>
            </a:prstGeom>
            <a:noFill/>
            <a:ln w="9525">
              <a:solidFill>
                <a:schemeClr val="tx1"/>
              </a:solidFill>
              <a:round/>
              <a:headEnd/>
              <a:tailEnd/>
            </a:ln>
            <a:effectLst/>
          </p:spPr>
        </p:cxnSp>
        <p:cxnSp>
          <p:nvCxnSpPr>
            <p:cNvPr id="1020956" name="AutoShape 28"/>
            <p:cNvCxnSpPr>
              <a:cxnSpLocks noChangeShapeType="1"/>
              <a:stCxn id="1020942" idx="3"/>
              <a:endCxn id="1020943" idx="1"/>
            </p:cNvCxnSpPr>
            <p:nvPr/>
          </p:nvCxnSpPr>
          <p:spPr bwMode="auto">
            <a:xfrm flipV="1">
              <a:off x="4091" y="1995"/>
              <a:ext cx="62" cy="3"/>
            </a:xfrm>
            <a:prstGeom prst="bentConnector3">
              <a:avLst>
                <a:gd name="adj1" fmla="val 50000"/>
              </a:avLst>
            </a:prstGeom>
            <a:noFill/>
            <a:ln w="9525">
              <a:solidFill>
                <a:schemeClr val="tx1"/>
              </a:solidFill>
              <a:miter lim="800000"/>
              <a:headEnd/>
              <a:tailEnd type="triangle" w="sm" len="sm"/>
            </a:ln>
            <a:effectLst/>
          </p:spPr>
        </p:cxnSp>
        <p:cxnSp>
          <p:nvCxnSpPr>
            <p:cNvPr id="1020963" name="AutoShape 35"/>
            <p:cNvCxnSpPr>
              <a:cxnSpLocks noChangeShapeType="1"/>
              <a:stCxn id="1020940" idx="3"/>
              <a:endCxn id="1020932" idx="4"/>
            </p:cNvCxnSpPr>
            <p:nvPr/>
          </p:nvCxnSpPr>
          <p:spPr bwMode="auto">
            <a:xfrm flipV="1">
              <a:off x="2709" y="1836"/>
              <a:ext cx="50" cy="800"/>
            </a:xfrm>
            <a:prstGeom prst="bentConnector2">
              <a:avLst/>
            </a:prstGeom>
            <a:noFill/>
            <a:ln w="9525">
              <a:solidFill>
                <a:schemeClr val="tx1"/>
              </a:solidFill>
              <a:miter lim="800000"/>
              <a:headEnd/>
              <a:tailEnd type="none" w="sm" len="sm"/>
            </a:ln>
            <a:effectLst/>
          </p:spPr>
        </p:cxnSp>
        <p:sp>
          <p:nvSpPr>
            <p:cNvPr id="1020989" name="Text Box 61"/>
            <p:cNvSpPr txBox="1">
              <a:spLocks noChangeArrowheads="1"/>
            </p:cNvSpPr>
            <p:nvPr/>
          </p:nvSpPr>
          <p:spPr bwMode="auto">
            <a:xfrm>
              <a:off x="3484" y="927"/>
              <a:ext cx="557" cy="160"/>
            </a:xfrm>
            <a:prstGeom prst="rect">
              <a:avLst/>
            </a:prstGeom>
            <a:solidFill>
              <a:schemeClr val="bg1"/>
            </a:solidFill>
            <a:ln w="9525">
              <a:solidFill>
                <a:schemeClr val="tx1"/>
              </a:solidFill>
              <a:miter lim="800000"/>
              <a:headEnd/>
              <a:tailEnd/>
            </a:ln>
            <a:effectLst/>
          </p:spPr>
          <p:txBody>
            <a:bodyPr wrap="none">
              <a:spAutoFit/>
            </a:bodyPr>
            <a:lstStyle/>
            <a:p>
              <a:pPr algn="l"/>
              <a:r>
                <a:rPr lang="en-US"/>
                <a:t>Torque Models</a:t>
              </a:r>
            </a:p>
          </p:txBody>
        </p:sp>
        <p:sp>
          <p:nvSpPr>
            <p:cNvPr id="1020990" name="Text Box 62"/>
            <p:cNvSpPr txBox="1">
              <a:spLocks noChangeArrowheads="1"/>
            </p:cNvSpPr>
            <p:nvPr/>
          </p:nvSpPr>
          <p:spPr bwMode="auto">
            <a:xfrm>
              <a:off x="3495" y="2247"/>
              <a:ext cx="667" cy="256"/>
            </a:xfrm>
            <a:prstGeom prst="rect">
              <a:avLst/>
            </a:prstGeom>
            <a:solidFill>
              <a:schemeClr val="bg1"/>
            </a:solidFill>
            <a:ln w="9525">
              <a:solidFill>
                <a:schemeClr val="tx1"/>
              </a:solidFill>
              <a:miter lim="800000"/>
              <a:headEnd/>
              <a:tailEnd/>
            </a:ln>
            <a:effectLst/>
          </p:spPr>
          <p:txBody>
            <a:bodyPr wrap="none">
              <a:spAutoFit/>
            </a:bodyPr>
            <a:lstStyle/>
            <a:p>
              <a:pPr algn="l"/>
              <a:r>
                <a:rPr lang="en-US"/>
                <a:t>Stray-Light Models</a:t>
              </a:r>
            </a:p>
            <a:p>
              <a:pPr algn="l"/>
              <a:r>
                <a:rPr lang="en-US"/>
                <a:t>ASAP</a:t>
              </a:r>
            </a:p>
          </p:txBody>
        </p:sp>
        <p:cxnSp>
          <p:nvCxnSpPr>
            <p:cNvPr id="1020991" name="AutoShape 63"/>
            <p:cNvCxnSpPr>
              <a:cxnSpLocks noChangeShapeType="1"/>
              <a:stCxn id="1020992" idx="0"/>
              <a:endCxn id="1020989" idx="1"/>
            </p:cNvCxnSpPr>
            <p:nvPr/>
          </p:nvCxnSpPr>
          <p:spPr bwMode="auto">
            <a:xfrm rot="16200000">
              <a:off x="2378" y="701"/>
              <a:ext cx="800" cy="1412"/>
            </a:xfrm>
            <a:prstGeom prst="bentConnector2">
              <a:avLst/>
            </a:prstGeom>
            <a:noFill/>
            <a:ln w="9525">
              <a:solidFill>
                <a:schemeClr val="tx1"/>
              </a:solidFill>
              <a:miter lim="800000"/>
              <a:headEnd/>
              <a:tailEnd type="triangle" w="sm" len="sm"/>
            </a:ln>
            <a:effectLst/>
          </p:spPr>
        </p:cxnSp>
        <p:sp>
          <p:nvSpPr>
            <p:cNvPr id="1020992" name="Oval 64"/>
            <p:cNvSpPr>
              <a:spLocks noChangeAspect="1" noChangeArrowheads="1"/>
            </p:cNvSpPr>
            <p:nvPr/>
          </p:nvSpPr>
          <p:spPr bwMode="auto">
            <a:xfrm>
              <a:off x="2057" y="1807"/>
              <a:ext cx="29" cy="29"/>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1020993" name="AutoShape 65"/>
            <p:cNvCxnSpPr>
              <a:cxnSpLocks noChangeShapeType="1"/>
              <a:stCxn id="1020935" idx="3"/>
              <a:endCxn id="1020992" idx="2"/>
            </p:cNvCxnSpPr>
            <p:nvPr/>
          </p:nvCxnSpPr>
          <p:spPr bwMode="auto">
            <a:xfrm>
              <a:off x="2019" y="1822"/>
              <a:ext cx="38" cy="0"/>
            </a:xfrm>
            <a:prstGeom prst="straightConnector1">
              <a:avLst/>
            </a:prstGeom>
            <a:noFill/>
            <a:ln w="9525">
              <a:solidFill>
                <a:schemeClr val="tx1"/>
              </a:solidFill>
              <a:round/>
              <a:headEnd/>
              <a:tailEnd/>
            </a:ln>
            <a:effectLst/>
          </p:spPr>
        </p:cxnSp>
        <p:sp>
          <p:nvSpPr>
            <p:cNvPr id="1020995" name="Oval 67"/>
            <p:cNvSpPr>
              <a:spLocks noChangeAspect="1" noChangeArrowheads="1"/>
            </p:cNvSpPr>
            <p:nvPr/>
          </p:nvSpPr>
          <p:spPr bwMode="auto">
            <a:xfrm>
              <a:off x="2137" y="2621"/>
              <a:ext cx="29" cy="29"/>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1020996" name="AutoShape 68"/>
            <p:cNvCxnSpPr>
              <a:cxnSpLocks noChangeShapeType="1"/>
              <a:stCxn id="1020936" idx="3"/>
              <a:endCxn id="1020995" idx="2"/>
            </p:cNvCxnSpPr>
            <p:nvPr/>
          </p:nvCxnSpPr>
          <p:spPr bwMode="auto">
            <a:xfrm>
              <a:off x="2095" y="2636"/>
              <a:ext cx="42" cy="0"/>
            </a:xfrm>
            <a:prstGeom prst="straightConnector1">
              <a:avLst/>
            </a:prstGeom>
            <a:noFill/>
            <a:ln w="9525">
              <a:solidFill>
                <a:schemeClr val="tx1"/>
              </a:solidFill>
              <a:round/>
              <a:headEnd/>
              <a:tailEnd/>
            </a:ln>
            <a:effectLst/>
          </p:spPr>
        </p:cxnSp>
        <p:sp>
          <p:nvSpPr>
            <p:cNvPr id="1020999" name="Arc 71" descr="JWST Color Square"/>
            <p:cNvSpPr>
              <a:spLocks/>
            </p:cNvSpPr>
            <p:nvPr/>
          </p:nvSpPr>
          <p:spPr bwMode="auto">
            <a:xfrm flipV="1">
              <a:off x="2731" y="2342"/>
              <a:ext cx="56" cy="33"/>
            </a:xfrm>
            <a:custGeom>
              <a:avLst/>
              <a:gdLst>
                <a:gd name="G0" fmla="+- 21600 0 0"/>
                <a:gd name="G1" fmla="+- 3670 0 0"/>
                <a:gd name="G2" fmla="+- 21600 0 0"/>
                <a:gd name="T0" fmla="*/ 43027 w 43200"/>
                <a:gd name="T1" fmla="*/ 944 h 25270"/>
                <a:gd name="T2" fmla="*/ 314 w 43200"/>
                <a:gd name="T3" fmla="*/ 0 h 25270"/>
                <a:gd name="T4" fmla="*/ 21600 w 43200"/>
                <a:gd name="T5" fmla="*/ 3670 h 25270"/>
              </a:gdLst>
              <a:ahLst/>
              <a:cxnLst>
                <a:cxn ang="0">
                  <a:pos x="T0" y="T1"/>
                </a:cxn>
                <a:cxn ang="0">
                  <a:pos x="T2" y="T3"/>
                </a:cxn>
                <a:cxn ang="0">
                  <a:pos x="T4" y="T5"/>
                </a:cxn>
              </a:cxnLst>
              <a:rect l="0" t="0" r="r" b="b"/>
              <a:pathLst>
                <a:path w="43200" h="25270" fill="none" extrusionOk="0">
                  <a:moveTo>
                    <a:pt x="43027" y="943"/>
                  </a:moveTo>
                  <a:cubicBezTo>
                    <a:pt x="43142" y="1848"/>
                    <a:pt x="43200" y="2758"/>
                    <a:pt x="43200" y="3670"/>
                  </a:cubicBezTo>
                  <a:cubicBezTo>
                    <a:pt x="43200" y="15599"/>
                    <a:pt x="33529" y="25270"/>
                    <a:pt x="21600" y="25270"/>
                  </a:cubicBezTo>
                  <a:cubicBezTo>
                    <a:pt x="9670" y="25270"/>
                    <a:pt x="0" y="15599"/>
                    <a:pt x="0" y="3670"/>
                  </a:cubicBezTo>
                  <a:cubicBezTo>
                    <a:pt x="-1" y="2439"/>
                    <a:pt x="105" y="1212"/>
                    <a:pt x="314" y="0"/>
                  </a:cubicBezTo>
                </a:path>
                <a:path w="43200" h="25270" stroke="0" extrusionOk="0">
                  <a:moveTo>
                    <a:pt x="43027" y="943"/>
                  </a:moveTo>
                  <a:cubicBezTo>
                    <a:pt x="43142" y="1848"/>
                    <a:pt x="43200" y="2758"/>
                    <a:pt x="43200" y="3670"/>
                  </a:cubicBezTo>
                  <a:cubicBezTo>
                    <a:pt x="43200" y="15599"/>
                    <a:pt x="33529" y="25270"/>
                    <a:pt x="21600" y="25270"/>
                  </a:cubicBezTo>
                  <a:cubicBezTo>
                    <a:pt x="9670" y="25270"/>
                    <a:pt x="0" y="15599"/>
                    <a:pt x="0" y="3670"/>
                  </a:cubicBezTo>
                  <a:cubicBezTo>
                    <a:pt x="-1" y="2439"/>
                    <a:pt x="105" y="1212"/>
                    <a:pt x="314" y="0"/>
                  </a:cubicBezTo>
                  <a:lnTo>
                    <a:pt x="21600" y="3670"/>
                  </a:lnTo>
                  <a:close/>
                </a:path>
              </a:pathLst>
            </a:custGeom>
            <a:noFill/>
            <a:ln w="9525">
              <a:solidFill>
                <a:schemeClr val="tx1"/>
              </a:solidFill>
              <a:round/>
              <a:headEnd/>
              <a:tailEnd/>
            </a:ln>
            <a:effectLst/>
          </p:spPr>
          <p:txBody>
            <a:bodyPr wrap="none" anchor="ctr"/>
            <a:lstStyle/>
            <a:p>
              <a:endParaRPr lang="en-US"/>
            </a:p>
          </p:txBody>
        </p:sp>
        <p:cxnSp>
          <p:nvCxnSpPr>
            <p:cNvPr id="1021001" name="AutoShape 73"/>
            <p:cNvCxnSpPr>
              <a:cxnSpLocks noChangeShapeType="1"/>
              <a:stCxn id="1020995" idx="0"/>
              <a:endCxn id="1020999" idx="1"/>
            </p:cNvCxnSpPr>
            <p:nvPr/>
          </p:nvCxnSpPr>
          <p:spPr bwMode="auto">
            <a:xfrm rot="16200000">
              <a:off x="2319" y="2209"/>
              <a:ext cx="245" cy="579"/>
            </a:xfrm>
            <a:prstGeom prst="bentConnector2">
              <a:avLst/>
            </a:prstGeom>
            <a:noFill/>
            <a:ln w="9525">
              <a:solidFill>
                <a:schemeClr val="tx1"/>
              </a:solidFill>
              <a:miter lim="800000"/>
              <a:headEnd/>
              <a:tailEnd/>
            </a:ln>
            <a:effectLst/>
          </p:spPr>
        </p:cxnSp>
        <p:cxnSp>
          <p:nvCxnSpPr>
            <p:cNvPr id="1021002" name="AutoShape 74"/>
            <p:cNvCxnSpPr>
              <a:cxnSpLocks noChangeShapeType="1"/>
              <a:stCxn id="1020992" idx="4"/>
              <a:endCxn id="1020999" idx="1"/>
            </p:cNvCxnSpPr>
            <p:nvPr/>
          </p:nvCxnSpPr>
          <p:spPr bwMode="auto">
            <a:xfrm rot="16200000" flipH="1">
              <a:off x="2132" y="1776"/>
              <a:ext cx="540" cy="659"/>
            </a:xfrm>
            <a:prstGeom prst="bentConnector2">
              <a:avLst/>
            </a:prstGeom>
            <a:noFill/>
            <a:ln w="9525">
              <a:solidFill>
                <a:schemeClr val="tx1"/>
              </a:solidFill>
              <a:miter lim="800000"/>
              <a:headEnd/>
              <a:tailEnd/>
            </a:ln>
            <a:effectLst/>
          </p:spPr>
        </p:cxnSp>
        <p:cxnSp>
          <p:nvCxnSpPr>
            <p:cNvPr id="1021003" name="AutoShape 75"/>
            <p:cNvCxnSpPr>
              <a:cxnSpLocks noChangeShapeType="1"/>
              <a:stCxn id="1020999" idx="0"/>
              <a:endCxn id="1020990" idx="1"/>
            </p:cNvCxnSpPr>
            <p:nvPr/>
          </p:nvCxnSpPr>
          <p:spPr bwMode="auto">
            <a:xfrm>
              <a:off x="2786" y="2374"/>
              <a:ext cx="709" cy="1"/>
            </a:xfrm>
            <a:prstGeom prst="bentConnector3">
              <a:avLst>
                <a:gd name="adj1" fmla="val 50069"/>
              </a:avLst>
            </a:prstGeom>
            <a:noFill/>
            <a:ln w="9525">
              <a:solidFill>
                <a:schemeClr val="tx1"/>
              </a:solidFill>
              <a:miter lim="800000"/>
              <a:headEnd/>
              <a:tailEnd type="triangle" w="sm" len="sm"/>
            </a:ln>
            <a:effectLst/>
          </p:spPr>
        </p:cxnSp>
        <p:sp>
          <p:nvSpPr>
            <p:cNvPr id="1021004" name="Freeform 76" descr="JWST Color Square"/>
            <p:cNvSpPr>
              <a:spLocks/>
            </p:cNvSpPr>
            <p:nvPr/>
          </p:nvSpPr>
          <p:spPr bwMode="auto">
            <a:xfrm>
              <a:off x="696" y="1111"/>
              <a:ext cx="2757" cy="365"/>
            </a:xfrm>
            <a:custGeom>
              <a:avLst/>
              <a:gdLst/>
              <a:ahLst/>
              <a:cxnLst>
                <a:cxn ang="0">
                  <a:pos x="0" y="0"/>
                </a:cxn>
                <a:cxn ang="0">
                  <a:pos x="872" y="0"/>
                </a:cxn>
                <a:cxn ang="0">
                  <a:pos x="2757" y="365"/>
                </a:cxn>
              </a:cxnLst>
              <a:rect l="0" t="0" r="r" b="b"/>
              <a:pathLst>
                <a:path w="2757" h="365">
                  <a:moveTo>
                    <a:pt x="0" y="0"/>
                  </a:moveTo>
                  <a:lnTo>
                    <a:pt x="872" y="0"/>
                  </a:lnTo>
                  <a:lnTo>
                    <a:pt x="2757" y="365"/>
                  </a:lnTo>
                </a:path>
              </a:pathLst>
            </a:custGeom>
            <a:noFill/>
            <a:ln w="9525" cap="flat" cmpd="sng">
              <a:solidFill>
                <a:schemeClr val="hlink"/>
              </a:solidFill>
              <a:prstDash val="solid"/>
              <a:round/>
              <a:headEnd type="none" w="med" len="med"/>
              <a:tailEnd type="triangle" w="med" len="med"/>
            </a:ln>
            <a:effectLst/>
          </p:spPr>
          <p:txBody>
            <a:bodyPr wrap="none" anchor="ctr"/>
            <a:lstStyle/>
            <a:p>
              <a:endParaRPr lang="en-US"/>
            </a:p>
          </p:txBody>
        </p:sp>
        <p:sp>
          <p:nvSpPr>
            <p:cNvPr id="1021005" name="Freeform 77" descr="JWST Color Square"/>
            <p:cNvSpPr>
              <a:spLocks/>
            </p:cNvSpPr>
            <p:nvPr/>
          </p:nvSpPr>
          <p:spPr bwMode="auto">
            <a:xfrm>
              <a:off x="3252" y="2004"/>
              <a:ext cx="1559" cy="702"/>
            </a:xfrm>
            <a:custGeom>
              <a:avLst/>
              <a:gdLst/>
              <a:ahLst/>
              <a:cxnLst>
                <a:cxn ang="0">
                  <a:pos x="0" y="0"/>
                </a:cxn>
                <a:cxn ang="0">
                  <a:pos x="261" y="702"/>
                </a:cxn>
                <a:cxn ang="0">
                  <a:pos x="1559" y="701"/>
                </a:cxn>
              </a:cxnLst>
              <a:rect l="0" t="0" r="r" b="b"/>
              <a:pathLst>
                <a:path w="1559" h="702">
                  <a:moveTo>
                    <a:pt x="0" y="0"/>
                  </a:moveTo>
                  <a:lnTo>
                    <a:pt x="261" y="702"/>
                  </a:lnTo>
                  <a:lnTo>
                    <a:pt x="1559" y="701"/>
                  </a:lnTo>
                </a:path>
              </a:pathLst>
            </a:custGeom>
            <a:noFill/>
            <a:ln w="9525" cap="flat" cmpd="sng">
              <a:solidFill>
                <a:schemeClr val="hlink"/>
              </a:solidFill>
              <a:prstDash val="solid"/>
              <a:round/>
              <a:headEnd type="none" w="med" len="med"/>
              <a:tailEnd type="triangle" w="med" len="med"/>
            </a:ln>
            <a:effectLst/>
          </p:spPr>
          <p:txBody>
            <a:bodyPr wrap="none" anchor="ctr"/>
            <a:lstStyle/>
            <a:p>
              <a:endParaRPr lang="en-US"/>
            </a:p>
          </p:txBody>
        </p:sp>
        <p:sp>
          <p:nvSpPr>
            <p:cNvPr id="1021008" name="Freeform 80" descr="JWST Color Square"/>
            <p:cNvSpPr>
              <a:spLocks/>
            </p:cNvSpPr>
            <p:nvPr/>
          </p:nvSpPr>
          <p:spPr bwMode="auto">
            <a:xfrm>
              <a:off x="740" y="2746"/>
              <a:ext cx="775" cy="260"/>
            </a:xfrm>
            <a:custGeom>
              <a:avLst/>
              <a:gdLst/>
              <a:ahLst/>
              <a:cxnLst>
                <a:cxn ang="0">
                  <a:pos x="0" y="259"/>
                </a:cxn>
                <a:cxn ang="0">
                  <a:pos x="451" y="260"/>
                </a:cxn>
                <a:cxn ang="0">
                  <a:pos x="775" y="0"/>
                </a:cxn>
              </a:cxnLst>
              <a:rect l="0" t="0" r="r" b="b"/>
              <a:pathLst>
                <a:path w="775" h="260">
                  <a:moveTo>
                    <a:pt x="0" y="259"/>
                  </a:moveTo>
                  <a:lnTo>
                    <a:pt x="451" y="260"/>
                  </a:lnTo>
                  <a:lnTo>
                    <a:pt x="775" y="0"/>
                  </a:lnTo>
                </a:path>
              </a:pathLst>
            </a:custGeom>
            <a:noFill/>
            <a:ln w="9525" cap="flat" cmpd="sng">
              <a:solidFill>
                <a:schemeClr val="hlink"/>
              </a:solidFill>
              <a:prstDash val="solid"/>
              <a:round/>
              <a:headEnd type="none" w="med" len="med"/>
              <a:tailEnd type="triangle" w="med" len="med"/>
            </a:ln>
            <a:effectLst/>
          </p:spPr>
          <p:txBody>
            <a:bodyPr wrap="none" anchor="ctr"/>
            <a:lstStyle/>
            <a:p>
              <a:endParaRPr lang="en-US"/>
            </a:p>
          </p:txBody>
        </p:sp>
        <p:sp>
          <p:nvSpPr>
            <p:cNvPr id="1021009" name="Line 81"/>
            <p:cNvSpPr>
              <a:spLocks noChangeShapeType="1"/>
            </p:cNvSpPr>
            <p:nvPr/>
          </p:nvSpPr>
          <p:spPr bwMode="auto">
            <a:xfrm>
              <a:off x="740" y="1887"/>
              <a:ext cx="237" cy="0"/>
            </a:xfrm>
            <a:prstGeom prst="line">
              <a:avLst/>
            </a:prstGeom>
            <a:noFill/>
            <a:ln w="9525">
              <a:solidFill>
                <a:schemeClr val="hlink"/>
              </a:solidFill>
              <a:round/>
              <a:headEnd/>
              <a:tailEnd type="triangle" w="med" len="med"/>
            </a:ln>
            <a:effectLst/>
          </p:spPr>
          <p:txBody>
            <a:bodyPr wrap="none" anchor="ctr"/>
            <a:lstStyle/>
            <a:p>
              <a:endParaRPr lang="en-US"/>
            </a:p>
          </p:txBody>
        </p:sp>
        <p:sp>
          <p:nvSpPr>
            <p:cNvPr id="1021010" name="Freeform 82" descr="JWST Color Square"/>
            <p:cNvSpPr>
              <a:spLocks/>
            </p:cNvSpPr>
            <p:nvPr/>
          </p:nvSpPr>
          <p:spPr bwMode="auto">
            <a:xfrm>
              <a:off x="723" y="1914"/>
              <a:ext cx="807" cy="357"/>
            </a:xfrm>
            <a:custGeom>
              <a:avLst/>
              <a:gdLst/>
              <a:ahLst/>
              <a:cxnLst>
                <a:cxn ang="0">
                  <a:pos x="0" y="356"/>
                </a:cxn>
                <a:cxn ang="0">
                  <a:pos x="405" y="357"/>
                </a:cxn>
                <a:cxn ang="0">
                  <a:pos x="807" y="0"/>
                </a:cxn>
              </a:cxnLst>
              <a:rect l="0" t="0" r="r" b="b"/>
              <a:pathLst>
                <a:path w="807" h="357">
                  <a:moveTo>
                    <a:pt x="0" y="356"/>
                  </a:moveTo>
                  <a:lnTo>
                    <a:pt x="405" y="357"/>
                  </a:lnTo>
                  <a:lnTo>
                    <a:pt x="807" y="0"/>
                  </a:lnTo>
                </a:path>
              </a:pathLst>
            </a:custGeom>
            <a:noFill/>
            <a:ln w="9525" cap="flat" cmpd="sng">
              <a:solidFill>
                <a:schemeClr val="hlink"/>
              </a:solidFill>
              <a:prstDash val="solid"/>
              <a:round/>
              <a:headEnd type="none" w="med" len="med"/>
              <a:tailEnd type="triangle" w="med" len="med"/>
            </a:ln>
            <a:effectLst/>
          </p:spPr>
          <p:txBody>
            <a:bodyPr wrap="none" anchor="ctr"/>
            <a:lstStyle/>
            <a:p>
              <a:endParaRPr lang="en-US"/>
            </a:p>
          </p:txBody>
        </p:sp>
        <p:sp>
          <p:nvSpPr>
            <p:cNvPr id="1021011" name="Freeform 83"/>
            <p:cNvSpPr>
              <a:spLocks/>
            </p:cNvSpPr>
            <p:nvPr/>
          </p:nvSpPr>
          <p:spPr bwMode="auto">
            <a:xfrm>
              <a:off x="744" y="2700"/>
              <a:ext cx="768" cy="1"/>
            </a:xfrm>
            <a:custGeom>
              <a:avLst/>
              <a:gdLst/>
              <a:ahLst/>
              <a:cxnLst>
                <a:cxn ang="0">
                  <a:pos x="0" y="0"/>
                </a:cxn>
                <a:cxn ang="0">
                  <a:pos x="768" y="0"/>
                </a:cxn>
              </a:cxnLst>
              <a:rect l="0" t="0" r="r" b="b"/>
              <a:pathLst>
                <a:path w="768" h="1">
                  <a:moveTo>
                    <a:pt x="0" y="0"/>
                  </a:moveTo>
                  <a:lnTo>
                    <a:pt x="768" y="0"/>
                  </a:lnTo>
                </a:path>
              </a:pathLst>
            </a:custGeom>
            <a:noFill/>
            <a:ln w="9525" cap="flat" cmpd="sng">
              <a:solidFill>
                <a:schemeClr val="hlink"/>
              </a:solidFill>
              <a:prstDash val="solid"/>
              <a:round/>
              <a:headEnd type="none" w="med" len="med"/>
              <a:tailEnd type="triangle" w="med" len="med"/>
            </a:ln>
            <a:effectLst/>
          </p:spPr>
          <p:txBody>
            <a:bodyPr wrap="none" anchor="ctr"/>
            <a:lstStyle/>
            <a:p>
              <a:endParaRPr lang="en-US"/>
            </a:p>
          </p:txBody>
        </p:sp>
        <p:sp>
          <p:nvSpPr>
            <p:cNvPr id="1021012" name="Line 84"/>
            <p:cNvSpPr>
              <a:spLocks noChangeShapeType="1"/>
            </p:cNvSpPr>
            <p:nvPr/>
          </p:nvSpPr>
          <p:spPr bwMode="auto">
            <a:xfrm>
              <a:off x="738" y="1517"/>
              <a:ext cx="2709" cy="0"/>
            </a:xfrm>
            <a:prstGeom prst="line">
              <a:avLst/>
            </a:prstGeom>
            <a:noFill/>
            <a:ln w="9525">
              <a:solidFill>
                <a:schemeClr val="hlink"/>
              </a:solidFill>
              <a:round/>
              <a:headEnd/>
              <a:tailEnd type="triangle" w="med" len="med"/>
            </a:ln>
            <a:effectLst/>
          </p:spPr>
          <p:txBody>
            <a:bodyPr wrap="none" anchor="ctr"/>
            <a:lstStyle/>
            <a:p>
              <a:endParaRPr lang="en-US"/>
            </a:p>
          </p:txBody>
        </p:sp>
        <p:cxnSp>
          <p:nvCxnSpPr>
            <p:cNvPr id="1021019" name="AutoShape 91"/>
            <p:cNvCxnSpPr>
              <a:cxnSpLocks noChangeShapeType="1"/>
              <a:stCxn id="1020941" idx="2"/>
              <a:endCxn id="1020942" idx="0"/>
            </p:cNvCxnSpPr>
            <p:nvPr/>
          </p:nvCxnSpPr>
          <p:spPr bwMode="auto">
            <a:xfrm rot="5400000">
              <a:off x="3653" y="1678"/>
              <a:ext cx="280" cy="7"/>
            </a:xfrm>
            <a:prstGeom prst="bentConnector3">
              <a:avLst>
                <a:gd name="adj1" fmla="val 50000"/>
              </a:avLst>
            </a:prstGeom>
            <a:noFill/>
            <a:ln w="9525">
              <a:solidFill>
                <a:schemeClr val="tx1"/>
              </a:solidFill>
              <a:miter lim="800000"/>
              <a:headEnd/>
              <a:tailEnd type="triangle" w="sm" len="sm"/>
            </a:ln>
            <a:effectLst/>
          </p:spPr>
        </p:cxnSp>
        <p:sp>
          <p:nvSpPr>
            <p:cNvPr id="1021020" name="Freeform 92"/>
            <p:cNvSpPr>
              <a:spLocks/>
            </p:cNvSpPr>
            <p:nvPr/>
          </p:nvSpPr>
          <p:spPr bwMode="auto">
            <a:xfrm>
              <a:off x="4046" y="1002"/>
              <a:ext cx="844" cy="1"/>
            </a:xfrm>
            <a:custGeom>
              <a:avLst/>
              <a:gdLst/>
              <a:ahLst/>
              <a:cxnLst>
                <a:cxn ang="0">
                  <a:pos x="0" y="0"/>
                </a:cxn>
                <a:cxn ang="0">
                  <a:pos x="844" y="0"/>
                </a:cxn>
              </a:cxnLst>
              <a:rect l="0" t="0" r="r" b="b"/>
              <a:pathLst>
                <a:path w="844" h="1">
                  <a:moveTo>
                    <a:pt x="0" y="0"/>
                  </a:moveTo>
                  <a:lnTo>
                    <a:pt x="844" y="0"/>
                  </a:lnTo>
                </a:path>
              </a:pathLst>
            </a:custGeom>
            <a:noFill/>
            <a:ln w="9525" cap="flat" cmpd="sng">
              <a:solidFill>
                <a:schemeClr val="hlink"/>
              </a:solidFill>
              <a:prstDash val="solid"/>
              <a:round/>
              <a:headEnd type="none" w="med" len="med"/>
              <a:tailEnd type="triangle" w="med" len="med"/>
            </a:ln>
            <a:effectLst/>
          </p:spPr>
          <p:txBody>
            <a:bodyPr wrap="none" anchor="ctr"/>
            <a:lstStyle/>
            <a:p>
              <a:endParaRPr lang="en-US"/>
            </a:p>
          </p:txBody>
        </p:sp>
        <p:sp>
          <p:nvSpPr>
            <p:cNvPr id="1021024" name="Freeform 96"/>
            <p:cNvSpPr>
              <a:spLocks/>
            </p:cNvSpPr>
            <p:nvPr/>
          </p:nvSpPr>
          <p:spPr bwMode="auto">
            <a:xfrm>
              <a:off x="4138" y="1366"/>
              <a:ext cx="824" cy="3"/>
            </a:xfrm>
            <a:custGeom>
              <a:avLst/>
              <a:gdLst/>
              <a:ahLst/>
              <a:cxnLst>
                <a:cxn ang="0">
                  <a:pos x="0" y="0"/>
                </a:cxn>
                <a:cxn ang="0">
                  <a:pos x="824" y="3"/>
                </a:cxn>
              </a:cxnLst>
              <a:rect l="0" t="0" r="r" b="b"/>
              <a:pathLst>
                <a:path w="824" h="3">
                  <a:moveTo>
                    <a:pt x="0" y="0"/>
                  </a:moveTo>
                  <a:lnTo>
                    <a:pt x="824" y="3"/>
                  </a:lnTo>
                </a:path>
              </a:pathLst>
            </a:custGeom>
            <a:noFill/>
            <a:ln w="9525" cap="flat" cmpd="sng">
              <a:solidFill>
                <a:schemeClr val="hlink"/>
              </a:solidFill>
              <a:prstDash val="solid"/>
              <a:round/>
              <a:headEnd type="none" w="med" len="med"/>
              <a:tailEnd type="triangle" w="med" len="med"/>
            </a:ln>
            <a:effectLst/>
          </p:spPr>
          <p:txBody>
            <a:bodyPr wrap="none" anchor="ctr"/>
            <a:lstStyle/>
            <a:p>
              <a:endParaRPr lang="en-US"/>
            </a:p>
          </p:txBody>
        </p:sp>
        <p:sp>
          <p:nvSpPr>
            <p:cNvPr id="1021028" name="Freeform 100" descr="JWST Color Square"/>
            <p:cNvSpPr>
              <a:spLocks/>
            </p:cNvSpPr>
            <p:nvPr/>
          </p:nvSpPr>
          <p:spPr bwMode="auto">
            <a:xfrm>
              <a:off x="3906" y="1710"/>
              <a:ext cx="825" cy="113"/>
            </a:xfrm>
            <a:custGeom>
              <a:avLst/>
              <a:gdLst/>
              <a:ahLst/>
              <a:cxnLst>
                <a:cxn ang="0">
                  <a:pos x="0" y="113"/>
                </a:cxn>
                <a:cxn ang="0">
                  <a:pos x="510" y="0"/>
                </a:cxn>
                <a:cxn ang="0">
                  <a:pos x="825" y="2"/>
                </a:cxn>
              </a:cxnLst>
              <a:rect l="0" t="0" r="r" b="b"/>
              <a:pathLst>
                <a:path w="825" h="113">
                  <a:moveTo>
                    <a:pt x="0" y="113"/>
                  </a:moveTo>
                  <a:lnTo>
                    <a:pt x="510" y="0"/>
                  </a:lnTo>
                  <a:lnTo>
                    <a:pt x="825" y="2"/>
                  </a:lnTo>
                </a:path>
              </a:pathLst>
            </a:custGeom>
            <a:noFill/>
            <a:ln w="9525" cap="flat" cmpd="sng">
              <a:solidFill>
                <a:schemeClr val="hlink"/>
              </a:solidFill>
              <a:prstDash val="solid"/>
              <a:round/>
              <a:headEnd type="none" w="med" len="med"/>
              <a:tailEnd type="triangle" w="med" len="med"/>
            </a:ln>
            <a:effectLst/>
          </p:spPr>
          <p:txBody>
            <a:bodyPr wrap="none" anchor="ctr"/>
            <a:lstStyle/>
            <a:p>
              <a:endParaRPr lang="en-US"/>
            </a:p>
          </p:txBody>
        </p:sp>
        <p:sp>
          <p:nvSpPr>
            <p:cNvPr id="1021031" name="Freeform 103"/>
            <p:cNvSpPr>
              <a:spLocks/>
            </p:cNvSpPr>
            <p:nvPr/>
          </p:nvSpPr>
          <p:spPr bwMode="auto">
            <a:xfrm>
              <a:off x="4170" y="2345"/>
              <a:ext cx="690" cy="8"/>
            </a:xfrm>
            <a:custGeom>
              <a:avLst/>
              <a:gdLst/>
              <a:ahLst/>
              <a:cxnLst>
                <a:cxn ang="0">
                  <a:pos x="0" y="0"/>
                </a:cxn>
                <a:cxn ang="0">
                  <a:pos x="690" y="8"/>
                </a:cxn>
              </a:cxnLst>
              <a:rect l="0" t="0" r="r" b="b"/>
              <a:pathLst>
                <a:path w="690" h="8">
                  <a:moveTo>
                    <a:pt x="0" y="0"/>
                  </a:moveTo>
                  <a:lnTo>
                    <a:pt x="690" y="8"/>
                  </a:lnTo>
                </a:path>
              </a:pathLst>
            </a:custGeom>
            <a:noFill/>
            <a:ln w="9525" cap="flat" cmpd="sng">
              <a:solidFill>
                <a:schemeClr val="hlink"/>
              </a:solidFill>
              <a:prstDash val="solid"/>
              <a:round/>
              <a:headEnd type="none" w="med" len="med"/>
              <a:tailEnd type="triangle" w="med" len="med"/>
            </a:ln>
            <a:effectLst/>
          </p:spPr>
          <p:txBody>
            <a:bodyPr wrap="none" anchor="ctr"/>
            <a:lstStyle/>
            <a:p>
              <a:endParaRPr lang="en-US"/>
            </a:p>
          </p:txBody>
        </p:sp>
        <p:sp>
          <p:nvSpPr>
            <p:cNvPr id="1021036" name="Freeform 108" descr="JWST Color Square"/>
            <p:cNvSpPr>
              <a:spLocks/>
            </p:cNvSpPr>
            <p:nvPr/>
          </p:nvSpPr>
          <p:spPr bwMode="auto">
            <a:xfrm>
              <a:off x="2010" y="2766"/>
              <a:ext cx="2820" cy="348"/>
            </a:xfrm>
            <a:custGeom>
              <a:avLst/>
              <a:gdLst/>
              <a:ahLst/>
              <a:cxnLst>
                <a:cxn ang="0">
                  <a:pos x="0" y="0"/>
                </a:cxn>
                <a:cxn ang="0">
                  <a:pos x="348" y="348"/>
                </a:cxn>
                <a:cxn ang="0">
                  <a:pos x="2820" y="348"/>
                </a:cxn>
              </a:cxnLst>
              <a:rect l="0" t="0" r="r" b="b"/>
              <a:pathLst>
                <a:path w="2820" h="348">
                  <a:moveTo>
                    <a:pt x="0" y="0"/>
                  </a:moveTo>
                  <a:lnTo>
                    <a:pt x="348" y="348"/>
                  </a:lnTo>
                  <a:lnTo>
                    <a:pt x="2820" y="348"/>
                  </a:lnTo>
                </a:path>
              </a:pathLst>
            </a:custGeom>
            <a:noFill/>
            <a:ln w="9525" cap="flat" cmpd="sng">
              <a:solidFill>
                <a:schemeClr val="hlink"/>
              </a:solidFill>
              <a:prstDash val="solid"/>
              <a:round/>
              <a:headEnd type="none" w="med" len="med"/>
              <a:tailEnd type="triangle" w="med" len="med"/>
            </a:ln>
            <a:effectLst/>
          </p:spPr>
          <p:txBody>
            <a:bodyPr wrap="none" anchor="ctr"/>
            <a:lstStyle/>
            <a:p>
              <a:endParaRPr lang="en-US"/>
            </a:p>
          </p:txBody>
        </p:sp>
      </p:grpSp>
      <p:sp>
        <p:nvSpPr>
          <p:cNvPr id="1020930" name="Rectangle 2"/>
          <p:cNvSpPr>
            <a:spLocks noGrp="1" noChangeArrowheads="1"/>
          </p:cNvSpPr>
          <p:nvPr>
            <p:ph type="title"/>
          </p:nvPr>
        </p:nvSpPr>
        <p:spPr/>
        <p:txBody>
          <a:bodyPr/>
          <a:lstStyle/>
          <a:p>
            <a:r>
              <a:rPr lang="en-US"/>
              <a:t>Integrated Modeling</a:t>
            </a:r>
          </a:p>
        </p:txBody>
      </p:sp>
      <p:grpSp>
        <p:nvGrpSpPr>
          <p:cNvPr id="4" name="Group 116"/>
          <p:cNvGrpSpPr>
            <a:grpSpLocks/>
          </p:cNvGrpSpPr>
          <p:nvPr/>
        </p:nvGrpSpPr>
        <p:grpSpPr bwMode="auto">
          <a:xfrm>
            <a:off x="225425" y="2013488"/>
            <a:ext cx="974725" cy="3749675"/>
            <a:chOff x="142" y="745"/>
            <a:chExt cx="614" cy="2362"/>
          </a:xfrm>
        </p:grpSpPr>
        <p:sp>
          <p:nvSpPr>
            <p:cNvPr id="1020968" name="Text Box 40" descr="JWST Color Square"/>
            <p:cNvSpPr txBox="1">
              <a:spLocks noChangeArrowheads="1"/>
            </p:cNvSpPr>
            <p:nvPr/>
          </p:nvSpPr>
          <p:spPr bwMode="auto">
            <a:xfrm>
              <a:off x="201" y="1043"/>
              <a:ext cx="497" cy="154"/>
            </a:xfrm>
            <a:prstGeom prst="rect">
              <a:avLst/>
            </a:prstGeom>
            <a:noFill/>
            <a:ln w="9525">
              <a:noFill/>
              <a:miter lim="800000"/>
              <a:headEnd/>
              <a:tailEnd/>
            </a:ln>
            <a:effectLst/>
          </p:spPr>
          <p:txBody>
            <a:bodyPr wrap="none">
              <a:spAutoFit/>
            </a:bodyPr>
            <a:lstStyle/>
            <a:p>
              <a:pPr algn="l"/>
              <a:r>
                <a:rPr lang="en-US"/>
                <a:t>Disturbances</a:t>
              </a:r>
            </a:p>
          </p:txBody>
        </p:sp>
        <p:sp>
          <p:nvSpPr>
            <p:cNvPr id="1020974" name="Oval 46" descr="JWST Color Square"/>
            <p:cNvSpPr>
              <a:spLocks noChangeArrowheads="1"/>
            </p:cNvSpPr>
            <p:nvPr/>
          </p:nvSpPr>
          <p:spPr bwMode="auto">
            <a:xfrm>
              <a:off x="201" y="1026"/>
              <a:ext cx="497" cy="173"/>
            </a:xfrm>
            <a:prstGeom prst="ellipse">
              <a:avLst/>
            </a:prstGeom>
            <a:noFill/>
            <a:ln w="9525">
              <a:solidFill>
                <a:schemeClr val="tx1"/>
              </a:solidFill>
              <a:round/>
              <a:headEnd/>
              <a:tailEnd/>
            </a:ln>
            <a:effectLst/>
          </p:spPr>
          <p:txBody>
            <a:bodyPr wrap="none" anchor="ctr"/>
            <a:lstStyle/>
            <a:p>
              <a:endParaRPr lang="en-US"/>
            </a:p>
          </p:txBody>
        </p:sp>
        <p:sp>
          <p:nvSpPr>
            <p:cNvPr id="1020971" name="Text Box 43" descr="JWST Color Square"/>
            <p:cNvSpPr txBox="1">
              <a:spLocks noChangeArrowheads="1"/>
            </p:cNvSpPr>
            <p:nvPr/>
          </p:nvSpPr>
          <p:spPr bwMode="auto">
            <a:xfrm>
              <a:off x="193" y="1311"/>
              <a:ext cx="563" cy="346"/>
            </a:xfrm>
            <a:prstGeom prst="rect">
              <a:avLst/>
            </a:prstGeom>
            <a:noFill/>
            <a:ln w="9525">
              <a:noFill/>
              <a:miter lim="800000"/>
              <a:headEnd/>
              <a:tailEnd/>
            </a:ln>
            <a:effectLst/>
          </p:spPr>
          <p:txBody>
            <a:bodyPr wrap="none">
              <a:spAutoFit/>
            </a:bodyPr>
            <a:lstStyle/>
            <a:p>
              <a:pPr algn="l"/>
              <a:r>
                <a:rPr lang="en-US"/>
                <a:t>Observatory</a:t>
              </a:r>
            </a:p>
            <a:p>
              <a:pPr algn="l"/>
              <a:r>
                <a:rPr lang="en-US"/>
                <a:t>Control System</a:t>
              </a:r>
            </a:p>
            <a:p>
              <a:pPr algn="l"/>
              <a:r>
                <a:rPr lang="en-US"/>
                <a:t>Design</a:t>
              </a:r>
            </a:p>
          </p:txBody>
        </p:sp>
        <p:sp>
          <p:nvSpPr>
            <p:cNvPr id="1020975" name="Oval 47" descr="JWST Color Square"/>
            <p:cNvSpPr>
              <a:spLocks noChangeArrowheads="1"/>
            </p:cNvSpPr>
            <p:nvPr/>
          </p:nvSpPr>
          <p:spPr bwMode="auto">
            <a:xfrm>
              <a:off x="142" y="1305"/>
              <a:ext cx="599" cy="370"/>
            </a:xfrm>
            <a:prstGeom prst="ellipse">
              <a:avLst/>
            </a:prstGeom>
            <a:noFill/>
            <a:ln w="9525">
              <a:solidFill>
                <a:schemeClr val="tx1"/>
              </a:solidFill>
              <a:round/>
              <a:headEnd/>
              <a:tailEnd/>
            </a:ln>
            <a:effectLst/>
          </p:spPr>
          <p:txBody>
            <a:bodyPr wrap="none" anchor="ctr"/>
            <a:lstStyle/>
            <a:p>
              <a:endParaRPr lang="en-US"/>
            </a:p>
          </p:txBody>
        </p:sp>
        <p:sp>
          <p:nvSpPr>
            <p:cNvPr id="1020970" name="Text Box 42" descr="JWST Color Square"/>
            <p:cNvSpPr txBox="1">
              <a:spLocks noChangeArrowheads="1"/>
            </p:cNvSpPr>
            <p:nvPr/>
          </p:nvSpPr>
          <p:spPr bwMode="auto">
            <a:xfrm>
              <a:off x="233" y="2089"/>
              <a:ext cx="472" cy="346"/>
            </a:xfrm>
            <a:prstGeom prst="rect">
              <a:avLst/>
            </a:prstGeom>
            <a:noFill/>
            <a:ln w="9525">
              <a:noFill/>
              <a:miter lim="800000"/>
              <a:headEnd/>
              <a:tailEnd/>
            </a:ln>
            <a:effectLst/>
          </p:spPr>
          <p:txBody>
            <a:bodyPr wrap="none">
              <a:spAutoFit/>
            </a:bodyPr>
            <a:lstStyle/>
            <a:p>
              <a:pPr algn="l"/>
              <a:r>
                <a:rPr lang="en-US"/>
                <a:t>Observatory</a:t>
              </a:r>
            </a:p>
            <a:p>
              <a:pPr algn="l"/>
              <a:r>
                <a:rPr lang="en-US"/>
                <a:t> Mechanical</a:t>
              </a:r>
            </a:p>
            <a:p>
              <a:pPr algn="l"/>
              <a:r>
                <a:rPr lang="en-US"/>
                <a:t>Design</a:t>
              </a:r>
            </a:p>
          </p:txBody>
        </p:sp>
        <p:sp>
          <p:nvSpPr>
            <p:cNvPr id="1020976" name="Oval 48" descr="JWST Color Square"/>
            <p:cNvSpPr>
              <a:spLocks noChangeArrowheads="1"/>
            </p:cNvSpPr>
            <p:nvPr/>
          </p:nvSpPr>
          <p:spPr bwMode="auto">
            <a:xfrm>
              <a:off x="169" y="2085"/>
              <a:ext cx="560" cy="370"/>
            </a:xfrm>
            <a:prstGeom prst="ellipse">
              <a:avLst/>
            </a:prstGeom>
            <a:noFill/>
            <a:ln w="9525">
              <a:solidFill>
                <a:schemeClr val="tx1"/>
              </a:solidFill>
              <a:round/>
              <a:headEnd/>
              <a:tailEnd/>
            </a:ln>
            <a:effectLst/>
          </p:spPr>
          <p:txBody>
            <a:bodyPr wrap="none" anchor="ctr"/>
            <a:lstStyle/>
            <a:p>
              <a:endParaRPr lang="en-US"/>
            </a:p>
          </p:txBody>
        </p:sp>
        <p:sp>
          <p:nvSpPr>
            <p:cNvPr id="1020973" name="Text Box 45" descr="JWST Color Square"/>
            <p:cNvSpPr txBox="1">
              <a:spLocks noChangeArrowheads="1"/>
            </p:cNvSpPr>
            <p:nvPr/>
          </p:nvSpPr>
          <p:spPr bwMode="auto">
            <a:xfrm>
              <a:off x="176" y="1743"/>
              <a:ext cx="541" cy="250"/>
            </a:xfrm>
            <a:prstGeom prst="rect">
              <a:avLst/>
            </a:prstGeom>
            <a:noFill/>
            <a:ln w="9525">
              <a:noFill/>
              <a:miter lim="800000"/>
              <a:headEnd/>
              <a:tailEnd/>
            </a:ln>
            <a:effectLst/>
          </p:spPr>
          <p:txBody>
            <a:bodyPr wrap="none">
              <a:spAutoFit/>
            </a:bodyPr>
            <a:lstStyle/>
            <a:p>
              <a:pPr algn="l"/>
              <a:r>
                <a:rPr lang="en-US"/>
                <a:t>Observatory</a:t>
              </a:r>
            </a:p>
            <a:p>
              <a:pPr algn="l"/>
              <a:r>
                <a:rPr lang="en-US"/>
                <a:t>Optical Design</a:t>
              </a:r>
            </a:p>
          </p:txBody>
        </p:sp>
        <p:sp>
          <p:nvSpPr>
            <p:cNvPr id="1020977" name="Oval 49" descr="JWST Color Square"/>
            <p:cNvSpPr>
              <a:spLocks noChangeArrowheads="1"/>
            </p:cNvSpPr>
            <p:nvPr/>
          </p:nvSpPr>
          <p:spPr bwMode="auto">
            <a:xfrm>
              <a:off x="169" y="1724"/>
              <a:ext cx="560" cy="299"/>
            </a:xfrm>
            <a:prstGeom prst="ellipse">
              <a:avLst/>
            </a:prstGeom>
            <a:noFill/>
            <a:ln w="9525">
              <a:solidFill>
                <a:schemeClr val="tx1"/>
              </a:solidFill>
              <a:round/>
              <a:headEnd/>
              <a:tailEnd/>
            </a:ln>
            <a:effectLst/>
          </p:spPr>
          <p:txBody>
            <a:bodyPr wrap="none" anchor="ctr"/>
            <a:lstStyle/>
            <a:p>
              <a:endParaRPr lang="en-US"/>
            </a:p>
          </p:txBody>
        </p:sp>
        <p:sp>
          <p:nvSpPr>
            <p:cNvPr id="1020972" name="Text Box 44" descr="JWST Color Square"/>
            <p:cNvSpPr txBox="1">
              <a:spLocks noChangeArrowheads="1"/>
            </p:cNvSpPr>
            <p:nvPr/>
          </p:nvSpPr>
          <p:spPr bwMode="auto">
            <a:xfrm>
              <a:off x="172" y="2541"/>
              <a:ext cx="577" cy="250"/>
            </a:xfrm>
            <a:prstGeom prst="rect">
              <a:avLst/>
            </a:prstGeom>
            <a:noFill/>
            <a:ln w="9525">
              <a:noFill/>
              <a:miter lim="800000"/>
              <a:headEnd/>
              <a:tailEnd/>
            </a:ln>
            <a:effectLst/>
          </p:spPr>
          <p:txBody>
            <a:bodyPr wrap="none">
              <a:spAutoFit/>
            </a:bodyPr>
            <a:lstStyle/>
            <a:p>
              <a:pPr algn="l"/>
              <a:r>
                <a:rPr lang="en-US"/>
                <a:t>Observatory</a:t>
              </a:r>
            </a:p>
            <a:p>
              <a:pPr algn="l"/>
              <a:r>
                <a:rPr lang="en-US"/>
                <a:t>Thermal Design</a:t>
              </a:r>
            </a:p>
          </p:txBody>
        </p:sp>
        <p:sp>
          <p:nvSpPr>
            <p:cNvPr id="1020978" name="Oval 50" descr="JWST Color Square"/>
            <p:cNvSpPr>
              <a:spLocks noChangeArrowheads="1"/>
            </p:cNvSpPr>
            <p:nvPr/>
          </p:nvSpPr>
          <p:spPr bwMode="auto">
            <a:xfrm>
              <a:off x="148" y="2533"/>
              <a:ext cx="600" cy="299"/>
            </a:xfrm>
            <a:prstGeom prst="ellipse">
              <a:avLst/>
            </a:prstGeom>
            <a:noFill/>
            <a:ln w="9525">
              <a:solidFill>
                <a:schemeClr val="tx1"/>
              </a:solidFill>
              <a:round/>
              <a:headEnd/>
              <a:tailEnd/>
            </a:ln>
            <a:effectLst/>
          </p:spPr>
          <p:txBody>
            <a:bodyPr wrap="none" anchor="ctr"/>
            <a:lstStyle/>
            <a:p>
              <a:endParaRPr lang="en-US"/>
            </a:p>
          </p:txBody>
        </p:sp>
        <p:sp>
          <p:nvSpPr>
            <p:cNvPr id="1020969" name="Text Box 41" descr="JWST Color Square"/>
            <p:cNvSpPr txBox="1">
              <a:spLocks noChangeArrowheads="1"/>
            </p:cNvSpPr>
            <p:nvPr/>
          </p:nvSpPr>
          <p:spPr bwMode="auto">
            <a:xfrm>
              <a:off x="180" y="2921"/>
              <a:ext cx="561" cy="154"/>
            </a:xfrm>
            <a:prstGeom prst="rect">
              <a:avLst/>
            </a:prstGeom>
            <a:noFill/>
            <a:ln w="9525">
              <a:noFill/>
              <a:miter lim="800000"/>
              <a:headEnd/>
              <a:tailEnd/>
            </a:ln>
            <a:effectLst/>
          </p:spPr>
          <p:txBody>
            <a:bodyPr wrap="none">
              <a:spAutoFit/>
            </a:bodyPr>
            <a:lstStyle/>
            <a:p>
              <a:pPr algn="l"/>
              <a:r>
                <a:rPr lang="en-US"/>
                <a:t>Field of Regard</a:t>
              </a:r>
            </a:p>
          </p:txBody>
        </p:sp>
        <p:sp>
          <p:nvSpPr>
            <p:cNvPr id="1020979" name="Oval 51" descr="JWST Color Square"/>
            <p:cNvSpPr>
              <a:spLocks noChangeArrowheads="1"/>
            </p:cNvSpPr>
            <p:nvPr/>
          </p:nvSpPr>
          <p:spPr bwMode="auto">
            <a:xfrm>
              <a:off x="157" y="2902"/>
              <a:ext cx="576" cy="205"/>
            </a:xfrm>
            <a:prstGeom prst="ellipse">
              <a:avLst/>
            </a:prstGeom>
            <a:noFill/>
            <a:ln w="9525">
              <a:solidFill>
                <a:schemeClr val="tx1"/>
              </a:solidFill>
              <a:round/>
              <a:headEnd/>
              <a:tailEnd/>
            </a:ln>
            <a:effectLst/>
          </p:spPr>
          <p:txBody>
            <a:bodyPr wrap="none" anchor="ctr"/>
            <a:lstStyle/>
            <a:p>
              <a:endParaRPr lang="en-US"/>
            </a:p>
          </p:txBody>
        </p:sp>
        <p:sp>
          <p:nvSpPr>
            <p:cNvPr id="1021042" name="Text Box 114" descr="JWST Color Square"/>
            <p:cNvSpPr txBox="1">
              <a:spLocks noChangeArrowheads="1"/>
            </p:cNvSpPr>
            <p:nvPr/>
          </p:nvSpPr>
          <p:spPr bwMode="auto">
            <a:xfrm>
              <a:off x="257" y="745"/>
              <a:ext cx="352" cy="173"/>
            </a:xfrm>
            <a:prstGeom prst="rect">
              <a:avLst/>
            </a:prstGeom>
            <a:noFill/>
            <a:ln w="9525">
              <a:noFill/>
              <a:miter lim="800000"/>
              <a:headEnd/>
              <a:tailEnd/>
            </a:ln>
            <a:effectLst/>
          </p:spPr>
          <p:txBody>
            <a:bodyPr wrap="none">
              <a:spAutoFit/>
            </a:bodyPr>
            <a:lstStyle/>
            <a:p>
              <a:pPr algn="l"/>
              <a:r>
                <a:rPr lang="en-US" sz="1200" b="1"/>
                <a:t>Inputs</a:t>
              </a:r>
            </a:p>
          </p:txBody>
        </p:sp>
      </p:grpSp>
      <p:grpSp>
        <p:nvGrpSpPr>
          <p:cNvPr id="5" name="Group 117"/>
          <p:cNvGrpSpPr>
            <a:grpSpLocks/>
          </p:cNvGrpSpPr>
          <p:nvPr/>
        </p:nvGrpSpPr>
        <p:grpSpPr bwMode="auto">
          <a:xfrm>
            <a:off x="7491413" y="1878550"/>
            <a:ext cx="1452562" cy="4038600"/>
            <a:chOff x="4719" y="660"/>
            <a:chExt cx="915" cy="2544"/>
          </a:xfrm>
        </p:grpSpPr>
        <p:sp>
          <p:nvSpPr>
            <p:cNvPr id="1021013" name="Text Box 85" descr="JWST Color Square"/>
            <p:cNvSpPr txBox="1">
              <a:spLocks noChangeArrowheads="1"/>
            </p:cNvSpPr>
            <p:nvPr/>
          </p:nvSpPr>
          <p:spPr bwMode="auto">
            <a:xfrm>
              <a:off x="4915" y="920"/>
              <a:ext cx="536" cy="154"/>
            </a:xfrm>
            <a:prstGeom prst="rect">
              <a:avLst/>
            </a:prstGeom>
            <a:noFill/>
            <a:ln w="9525">
              <a:noFill/>
              <a:miter lim="800000"/>
              <a:headEnd/>
              <a:tailEnd/>
            </a:ln>
            <a:effectLst/>
          </p:spPr>
          <p:txBody>
            <a:bodyPr wrap="none">
              <a:spAutoFit/>
            </a:bodyPr>
            <a:lstStyle/>
            <a:p>
              <a:pPr algn="l"/>
              <a:r>
                <a:rPr lang="en-US"/>
                <a:t>Torque Tables</a:t>
              </a:r>
            </a:p>
          </p:txBody>
        </p:sp>
        <p:sp>
          <p:nvSpPr>
            <p:cNvPr id="1021021" name="Oval 93" descr="JWST Color Square"/>
            <p:cNvSpPr>
              <a:spLocks noChangeArrowheads="1"/>
            </p:cNvSpPr>
            <p:nvPr/>
          </p:nvSpPr>
          <p:spPr bwMode="auto">
            <a:xfrm>
              <a:off x="4902" y="901"/>
              <a:ext cx="544" cy="205"/>
            </a:xfrm>
            <a:prstGeom prst="ellipse">
              <a:avLst/>
            </a:prstGeom>
            <a:noFill/>
            <a:ln w="9525">
              <a:solidFill>
                <a:schemeClr val="tx1"/>
              </a:solidFill>
              <a:round/>
              <a:headEnd/>
              <a:tailEnd/>
            </a:ln>
            <a:effectLst/>
          </p:spPr>
          <p:txBody>
            <a:bodyPr wrap="none" anchor="ctr"/>
            <a:lstStyle/>
            <a:p>
              <a:endParaRPr lang="en-US"/>
            </a:p>
          </p:txBody>
        </p:sp>
        <p:sp>
          <p:nvSpPr>
            <p:cNvPr id="1021014" name="Text Box 86" descr="JWST Color Square"/>
            <p:cNvSpPr txBox="1">
              <a:spLocks noChangeArrowheads="1"/>
            </p:cNvSpPr>
            <p:nvPr/>
          </p:nvSpPr>
          <p:spPr bwMode="auto">
            <a:xfrm>
              <a:off x="4985" y="1294"/>
              <a:ext cx="407" cy="154"/>
            </a:xfrm>
            <a:prstGeom prst="rect">
              <a:avLst/>
            </a:prstGeom>
            <a:noFill/>
            <a:ln w="9525">
              <a:noFill/>
              <a:miter lim="800000"/>
              <a:headEnd/>
              <a:tailEnd/>
            </a:ln>
            <a:effectLst/>
          </p:spPr>
          <p:txBody>
            <a:bodyPr wrap="none">
              <a:spAutoFit/>
            </a:bodyPr>
            <a:lstStyle/>
            <a:p>
              <a:pPr algn="l"/>
              <a:r>
                <a:rPr lang="en-US"/>
                <a:t>LOS Jitter</a:t>
              </a:r>
            </a:p>
          </p:txBody>
        </p:sp>
        <p:sp>
          <p:nvSpPr>
            <p:cNvPr id="1021023" name="Oval 95" descr="JWST Color Square"/>
            <p:cNvSpPr>
              <a:spLocks noChangeArrowheads="1"/>
            </p:cNvSpPr>
            <p:nvPr/>
          </p:nvSpPr>
          <p:spPr bwMode="auto">
            <a:xfrm>
              <a:off x="4955" y="1305"/>
              <a:ext cx="442" cy="126"/>
            </a:xfrm>
            <a:prstGeom prst="ellipse">
              <a:avLst/>
            </a:prstGeom>
            <a:noFill/>
            <a:ln w="9525">
              <a:solidFill>
                <a:schemeClr val="tx1"/>
              </a:solidFill>
              <a:round/>
              <a:headEnd/>
              <a:tailEnd/>
            </a:ln>
            <a:effectLst/>
          </p:spPr>
          <p:txBody>
            <a:bodyPr wrap="none" anchor="ctr"/>
            <a:lstStyle/>
            <a:p>
              <a:endParaRPr lang="en-US"/>
            </a:p>
          </p:txBody>
        </p:sp>
        <p:sp>
          <p:nvSpPr>
            <p:cNvPr id="1021015" name="Text Box 87" descr="JWST Color Square"/>
            <p:cNvSpPr txBox="1">
              <a:spLocks noChangeArrowheads="1"/>
            </p:cNvSpPr>
            <p:nvPr/>
          </p:nvSpPr>
          <p:spPr bwMode="auto">
            <a:xfrm>
              <a:off x="4812" y="1583"/>
              <a:ext cx="794" cy="250"/>
            </a:xfrm>
            <a:prstGeom prst="rect">
              <a:avLst/>
            </a:prstGeom>
            <a:noFill/>
            <a:ln w="9525">
              <a:noFill/>
              <a:miter lim="800000"/>
              <a:headEnd/>
              <a:tailEnd/>
            </a:ln>
            <a:effectLst/>
          </p:spPr>
          <p:txBody>
            <a:bodyPr wrap="none">
              <a:spAutoFit/>
            </a:bodyPr>
            <a:lstStyle/>
            <a:p>
              <a:pPr algn="l"/>
              <a:r>
                <a:rPr lang="en-US"/>
                <a:t>Point Spread Functions</a:t>
              </a:r>
            </a:p>
            <a:p>
              <a:pPr algn="l"/>
              <a:r>
                <a:rPr lang="en-US"/>
                <a:t>And Stabilities</a:t>
              </a:r>
            </a:p>
          </p:txBody>
        </p:sp>
        <p:sp>
          <p:nvSpPr>
            <p:cNvPr id="1021026" name="Oval 98" descr="JWST Color Square"/>
            <p:cNvSpPr>
              <a:spLocks noChangeArrowheads="1"/>
            </p:cNvSpPr>
            <p:nvPr/>
          </p:nvSpPr>
          <p:spPr bwMode="auto">
            <a:xfrm>
              <a:off x="4719" y="1539"/>
              <a:ext cx="915" cy="315"/>
            </a:xfrm>
            <a:prstGeom prst="ellipse">
              <a:avLst/>
            </a:prstGeom>
            <a:noFill/>
            <a:ln w="9525">
              <a:solidFill>
                <a:schemeClr val="tx1"/>
              </a:solidFill>
              <a:round/>
              <a:headEnd/>
              <a:tailEnd/>
            </a:ln>
            <a:effectLst/>
          </p:spPr>
          <p:txBody>
            <a:bodyPr wrap="none" anchor="ctr"/>
            <a:lstStyle/>
            <a:p>
              <a:endParaRPr lang="en-US"/>
            </a:p>
          </p:txBody>
        </p:sp>
        <p:sp>
          <p:nvSpPr>
            <p:cNvPr id="1021016" name="Text Box 88" descr="JWST Color Square"/>
            <p:cNvSpPr txBox="1">
              <a:spLocks noChangeArrowheads="1"/>
            </p:cNvSpPr>
            <p:nvPr/>
          </p:nvSpPr>
          <p:spPr bwMode="auto">
            <a:xfrm>
              <a:off x="4857" y="2269"/>
              <a:ext cx="639" cy="154"/>
            </a:xfrm>
            <a:prstGeom prst="rect">
              <a:avLst/>
            </a:prstGeom>
            <a:noFill/>
            <a:ln w="9525">
              <a:noFill/>
              <a:miter lim="800000"/>
              <a:headEnd/>
              <a:tailEnd/>
            </a:ln>
            <a:effectLst/>
          </p:spPr>
          <p:txBody>
            <a:bodyPr wrap="none">
              <a:spAutoFit/>
            </a:bodyPr>
            <a:lstStyle/>
            <a:p>
              <a:pPr algn="l"/>
              <a:r>
                <a:rPr lang="en-US"/>
                <a:t>Stray-Light Levels</a:t>
              </a:r>
            </a:p>
          </p:txBody>
        </p:sp>
        <p:sp>
          <p:nvSpPr>
            <p:cNvPr id="1021029" name="Oval 101" descr="JWST Color Square"/>
            <p:cNvSpPr>
              <a:spLocks noChangeArrowheads="1"/>
            </p:cNvSpPr>
            <p:nvPr/>
          </p:nvSpPr>
          <p:spPr bwMode="auto">
            <a:xfrm>
              <a:off x="4868" y="2234"/>
              <a:ext cx="616" cy="228"/>
            </a:xfrm>
            <a:prstGeom prst="ellipse">
              <a:avLst/>
            </a:prstGeom>
            <a:noFill/>
            <a:ln w="9525">
              <a:solidFill>
                <a:schemeClr val="tx1"/>
              </a:solidFill>
              <a:round/>
              <a:headEnd/>
              <a:tailEnd/>
            </a:ln>
            <a:effectLst/>
          </p:spPr>
          <p:txBody>
            <a:bodyPr wrap="none" anchor="ctr"/>
            <a:lstStyle/>
            <a:p>
              <a:endParaRPr lang="en-US"/>
            </a:p>
          </p:txBody>
        </p:sp>
        <p:sp>
          <p:nvSpPr>
            <p:cNvPr id="1021018" name="Text Box 90" descr="JWST Color Square"/>
            <p:cNvSpPr txBox="1">
              <a:spLocks noChangeArrowheads="1"/>
            </p:cNvSpPr>
            <p:nvPr/>
          </p:nvSpPr>
          <p:spPr bwMode="auto">
            <a:xfrm>
              <a:off x="4823" y="2575"/>
              <a:ext cx="710" cy="250"/>
            </a:xfrm>
            <a:prstGeom prst="rect">
              <a:avLst/>
            </a:prstGeom>
            <a:noFill/>
            <a:ln w="9525">
              <a:noFill/>
              <a:miter lim="800000"/>
              <a:headEnd/>
              <a:tailEnd/>
            </a:ln>
            <a:effectLst/>
          </p:spPr>
          <p:txBody>
            <a:bodyPr wrap="none">
              <a:spAutoFit/>
            </a:bodyPr>
            <a:lstStyle/>
            <a:p>
              <a:pPr algn="l"/>
              <a:r>
                <a:rPr lang="en-US"/>
                <a:t>Stowed Frequencies</a:t>
              </a:r>
            </a:p>
            <a:p>
              <a:pPr algn="l"/>
              <a:r>
                <a:rPr lang="en-US"/>
                <a:t>&amp; Strength Margins</a:t>
              </a:r>
            </a:p>
          </p:txBody>
        </p:sp>
        <p:sp>
          <p:nvSpPr>
            <p:cNvPr id="1021032" name="Oval 104" descr="JWST Color Square"/>
            <p:cNvSpPr>
              <a:spLocks noChangeArrowheads="1"/>
            </p:cNvSpPr>
            <p:nvPr/>
          </p:nvSpPr>
          <p:spPr bwMode="auto">
            <a:xfrm>
              <a:off x="4819" y="2549"/>
              <a:ext cx="710" cy="299"/>
            </a:xfrm>
            <a:prstGeom prst="ellipse">
              <a:avLst/>
            </a:prstGeom>
            <a:noFill/>
            <a:ln w="9525">
              <a:solidFill>
                <a:schemeClr val="tx1"/>
              </a:solidFill>
              <a:round/>
              <a:headEnd/>
              <a:tailEnd/>
            </a:ln>
            <a:effectLst/>
          </p:spPr>
          <p:txBody>
            <a:bodyPr wrap="none" anchor="ctr"/>
            <a:lstStyle/>
            <a:p>
              <a:endParaRPr lang="en-US"/>
            </a:p>
          </p:txBody>
        </p:sp>
        <p:sp>
          <p:nvSpPr>
            <p:cNvPr id="1021017" name="Text Box 89" descr="JWST Color Square"/>
            <p:cNvSpPr txBox="1">
              <a:spLocks noChangeArrowheads="1"/>
            </p:cNvSpPr>
            <p:nvPr/>
          </p:nvSpPr>
          <p:spPr bwMode="auto">
            <a:xfrm>
              <a:off x="4849" y="3018"/>
              <a:ext cx="667" cy="154"/>
            </a:xfrm>
            <a:prstGeom prst="rect">
              <a:avLst/>
            </a:prstGeom>
            <a:noFill/>
            <a:ln w="9525">
              <a:noFill/>
              <a:miter lim="800000"/>
              <a:headEnd/>
              <a:tailEnd/>
            </a:ln>
            <a:effectLst/>
          </p:spPr>
          <p:txBody>
            <a:bodyPr wrap="none">
              <a:spAutoFit/>
            </a:bodyPr>
            <a:lstStyle/>
            <a:p>
              <a:pPr algn="l"/>
              <a:r>
                <a:rPr lang="en-US"/>
                <a:t>Temperature Maps</a:t>
              </a:r>
            </a:p>
          </p:txBody>
        </p:sp>
        <p:sp>
          <p:nvSpPr>
            <p:cNvPr id="1021034" name="Oval 106" descr="JWST Color Square"/>
            <p:cNvSpPr>
              <a:spLocks noChangeArrowheads="1"/>
            </p:cNvSpPr>
            <p:nvPr/>
          </p:nvSpPr>
          <p:spPr bwMode="auto">
            <a:xfrm>
              <a:off x="4837" y="3006"/>
              <a:ext cx="678" cy="198"/>
            </a:xfrm>
            <a:prstGeom prst="ellipse">
              <a:avLst/>
            </a:prstGeom>
            <a:noFill/>
            <a:ln w="9525">
              <a:solidFill>
                <a:schemeClr val="tx1"/>
              </a:solidFill>
              <a:round/>
              <a:headEnd/>
              <a:tailEnd/>
            </a:ln>
            <a:effectLst/>
          </p:spPr>
          <p:txBody>
            <a:bodyPr wrap="none" anchor="ctr"/>
            <a:lstStyle/>
            <a:p>
              <a:endParaRPr lang="en-US"/>
            </a:p>
          </p:txBody>
        </p:sp>
        <p:sp>
          <p:nvSpPr>
            <p:cNvPr id="1021043" name="Text Box 115" descr="JWST Color Square"/>
            <p:cNvSpPr txBox="1">
              <a:spLocks noChangeArrowheads="1"/>
            </p:cNvSpPr>
            <p:nvPr/>
          </p:nvSpPr>
          <p:spPr bwMode="auto">
            <a:xfrm>
              <a:off x="4961" y="660"/>
              <a:ext cx="417" cy="173"/>
            </a:xfrm>
            <a:prstGeom prst="rect">
              <a:avLst/>
            </a:prstGeom>
            <a:noFill/>
            <a:ln w="9525">
              <a:noFill/>
              <a:miter lim="800000"/>
              <a:headEnd/>
              <a:tailEnd/>
            </a:ln>
            <a:effectLst/>
          </p:spPr>
          <p:txBody>
            <a:bodyPr wrap="none">
              <a:spAutoFit/>
            </a:bodyPr>
            <a:lstStyle/>
            <a:p>
              <a:pPr algn="l"/>
              <a:r>
                <a:rPr lang="en-US" sz="1200" b="1"/>
                <a:t>Outputs</a:t>
              </a:r>
            </a:p>
          </p:txBody>
        </p:sp>
      </p:grpSp>
      <p:sp>
        <p:nvSpPr>
          <p:cNvPr id="1021047" name="Rectangle 119"/>
          <p:cNvSpPr>
            <a:spLocks noChangeArrowheads="1"/>
          </p:cNvSpPr>
          <p:nvPr/>
        </p:nvSpPr>
        <p:spPr bwMode="auto">
          <a:xfrm>
            <a:off x="219075" y="1025365"/>
            <a:ext cx="8839200" cy="671673"/>
          </a:xfrm>
          <a:prstGeom prst="rect">
            <a:avLst/>
          </a:prstGeom>
          <a:noFill/>
          <a:ln w="9525">
            <a:noFill/>
            <a:miter lim="800000"/>
            <a:headEnd/>
            <a:tailEnd/>
          </a:ln>
          <a:effectLst/>
        </p:spPr>
        <p:txBody>
          <a:bodyPr/>
          <a:lstStyle/>
          <a:p>
            <a:pPr marL="342900" indent="-342900" algn="l">
              <a:spcBef>
                <a:spcPct val="20000"/>
              </a:spcBef>
              <a:spcAft>
                <a:spcPct val="40000"/>
              </a:spcAft>
              <a:buClr>
                <a:srgbClr val="BB0018"/>
              </a:buClr>
              <a:buFont typeface="Wingdings" pitchFamily="2" charset="2"/>
              <a:buChar char="l"/>
            </a:pPr>
            <a:r>
              <a:rPr lang="en-US" sz="1600" b="1" dirty="0" smtClean="0">
                <a:latin typeface="Helvetica" pitchFamily="34" charset="0"/>
              </a:rPr>
              <a:t>Guidelines </a:t>
            </a:r>
            <a:r>
              <a:rPr lang="en-US" sz="1600" b="1" dirty="0">
                <a:latin typeface="Helvetica" pitchFamily="34" charset="0"/>
              </a:rPr>
              <a:t>for model conventions are in the “Math Models Guidelines Document” (NGST D36124)</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p:cNvSpPr>
            <a:spLocks noGrp="1" noChangeArrowheads="1"/>
          </p:cNvSpPr>
          <p:nvPr>
            <p:ph type="title"/>
          </p:nvPr>
        </p:nvSpPr>
        <p:spPr>
          <a:xfrm>
            <a:off x="971550" y="72300"/>
            <a:ext cx="7935913" cy="733425"/>
          </a:xfrm>
        </p:spPr>
        <p:txBody>
          <a:bodyPr/>
          <a:lstStyle/>
          <a:p>
            <a:r>
              <a:rPr lang="en-US" dirty="0"/>
              <a:t>JWST Integrated Modeling Cycles</a:t>
            </a:r>
          </a:p>
        </p:txBody>
      </p:sp>
      <p:sp>
        <p:nvSpPr>
          <p:cNvPr id="977923" name="Rectangle 3"/>
          <p:cNvSpPr>
            <a:spLocks noGrp="1" noChangeArrowheads="1"/>
          </p:cNvSpPr>
          <p:nvPr>
            <p:ph type="body" sz="half" idx="2"/>
          </p:nvPr>
        </p:nvSpPr>
        <p:spPr>
          <a:xfrm>
            <a:off x="482600" y="4486013"/>
            <a:ext cx="8360458" cy="2146300"/>
          </a:xfrm>
          <a:solidFill>
            <a:schemeClr val="bg1"/>
          </a:solidFill>
          <a:ln>
            <a:noFill/>
          </a:ln>
        </p:spPr>
        <p:txBody>
          <a:bodyPr/>
          <a:lstStyle/>
          <a:p>
            <a:pPr marL="169863" indent="-169863">
              <a:lnSpc>
                <a:spcPct val="90000"/>
              </a:lnSpc>
            </a:pPr>
            <a:r>
              <a:rPr lang="en-US" sz="1400" dirty="0"/>
              <a:t>Analytical models are run in cycles (much like the familiar “Load Cycles”)</a:t>
            </a:r>
          </a:p>
          <a:p>
            <a:pPr marL="515938" lvl="1" indent="-231775">
              <a:lnSpc>
                <a:spcPct val="90000"/>
              </a:lnSpc>
            </a:pPr>
            <a:r>
              <a:rPr lang="en-US" sz="1400" b="1" dirty="0"/>
              <a:t>Typically  2 to 3 cycles between major reviews, each taking between 3 to 6 months</a:t>
            </a:r>
          </a:p>
          <a:p>
            <a:pPr marL="169863" indent="-169863">
              <a:lnSpc>
                <a:spcPct val="90000"/>
              </a:lnSpc>
            </a:pPr>
            <a:r>
              <a:rPr lang="en-US" sz="1400" dirty="0"/>
              <a:t>These cycles address system level performance issues</a:t>
            </a:r>
          </a:p>
          <a:p>
            <a:pPr marL="515938" lvl="1" indent="-231775">
              <a:lnSpc>
                <a:spcPct val="90000"/>
              </a:lnSpc>
            </a:pPr>
            <a:r>
              <a:rPr lang="en-US" sz="1400" b="1" dirty="0"/>
              <a:t>Used for major system level trade studies</a:t>
            </a:r>
          </a:p>
          <a:p>
            <a:pPr marL="515938" lvl="1" indent="-231775">
              <a:lnSpc>
                <a:spcPct val="90000"/>
              </a:lnSpc>
            </a:pPr>
            <a:r>
              <a:rPr lang="en-US" sz="1400" b="1" dirty="0"/>
              <a:t>For Requirements / Architecture Validation</a:t>
            </a:r>
          </a:p>
          <a:p>
            <a:pPr marL="515938" lvl="1" indent="-231775">
              <a:lnSpc>
                <a:spcPct val="90000"/>
              </a:lnSpc>
            </a:pPr>
            <a:r>
              <a:rPr lang="en-US" sz="1400" b="1" dirty="0"/>
              <a:t>In the later part of the Program for verification</a:t>
            </a:r>
          </a:p>
          <a:p>
            <a:pPr marL="169863" indent="-169863">
              <a:lnSpc>
                <a:spcPct val="90000"/>
              </a:lnSpc>
            </a:pPr>
            <a:r>
              <a:rPr lang="en-US" sz="1400" dirty="0"/>
              <a:t>The pedigree of the models and the specific configuration of the architecture they represent is managed by the Integrated Modeling Working Group</a:t>
            </a:r>
          </a:p>
        </p:txBody>
      </p:sp>
      <p:sp>
        <p:nvSpPr>
          <p:cNvPr id="977924" name="Freeform 4"/>
          <p:cNvSpPr>
            <a:spLocks/>
          </p:cNvSpPr>
          <p:nvPr/>
        </p:nvSpPr>
        <p:spPr bwMode="auto">
          <a:xfrm>
            <a:off x="415925" y="2279988"/>
            <a:ext cx="8291513" cy="357187"/>
          </a:xfrm>
          <a:custGeom>
            <a:avLst/>
            <a:gdLst/>
            <a:ahLst/>
            <a:cxnLst>
              <a:cxn ang="0">
                <a:pos x="1191" y="225"/>
              </a:cxn>
              <a:cxn ang="0">
                <a:pos x="0" y="7"/>
              </a:cxn>
              <a:cxn ang="0">
                <a:pos x="5223" y="0"/>
              </a:cxn>
              <a:cxn ang="0">
                <a:pos x="2016" y="225"/>
              </a:cxn>
              <a:cxn ang="0">
                <a:pos x="1191" y="225"/>
              </a:cxn>
            </a:cxnLst>
            <a:rect l="0" t="0" r="r" b="b"/>
            <a:pathLst>
              <a:path w="5223" h="225">
                <a:moveTo>
                  <a:pt x="1191" y="225"/>
                </a:moveTo>
                <a:lnTo>
                  <a:pt x="0" y="7"/>
                </a:lnTo>
                <a:lnTo>
                  <a:pt x="5223" y="0"/>
                </a:lnTo>
                <a:lnTo>
                  <a:pt x="2016" y="225"/>
                </a:lnTo>
                <a:lnTo>
                  <a:pt x="1191" y="225"/>
                </a:lnTo>
                <a:close/>
              </a:path>
            </a:pathLst>
          </a:custGeom>
          <a:gradFill rotWithShape="0">
            <a:gsLst>
              <a:gs pos="0">
                <a:srgbClr val="009900"/>
              </a:gs>
              <a:gs pos="100000">
                <a:srgbClr val="009900">
                  <a:gamma/>
                  <a:tint val="39216"/>
                  <a:invGamma/>
                </a:srgbClr>
              </a:gs>
            </a:gsLst>
            <a:lin ang="5400000" scaled="1"/>
          </a:gradFill>
          <a:ln w="9525">
            <a:noFill/>
            <a:round/>
            <a:headEnd/>
            <a:tailEnd/>
          </a:ln>
          <a:effectLst/>
        </p:spPr>
        <p:txBody>
          <a:bodyPr/>
          <a:lstStyle/>
          <a:p>
            <a:endParaRPr lang="en-US"/>
          </a:p>
        </p:txBody>
      </p:sp>
      <p:sp>
        <p:nvSpPr>
          <p:cNvPr id="977925" name="Rectangle 5"/>
          <p:cNvSpPr>
            <a:spLocks noChangeArrowheads="1"/>
          </p:cNvSpPr>
          <p:nvPr/>
        </p:nvSpPr>
        <p:spPr bwMode="auto">
          <a:xfrm>
            <a:off x="415925" y="846475"/>
            <a:ext cx="8278813" cy="1444625"/>
          </a:xfrm>
          <a:prstGeom prst="rect">
            <a:avLst/>
          </a:prstGeom>
          <a:solidFill>
            <a:schemeClr val="folHlink"/>
          </a:solidFill>
          <a:ln w="9525">
            <a:solidFill>
              <a:schemeClr val="tx1"/>
            </a:solidFill>
            <a:miter lim="800000"/>
            <a:headEnd/>
            <a:tailEnd/>
          </a:ln>
          <a:effectLst/>
        </p:spPr>
        <p:txBody>
          <a:bodyPr wrap="none" anchor="ctr"/>
          <a:lstStyle/>
          <a:p>
            <a:endParaRPr lang="en-US"/>
          </a:p>
        </p:txBody>
      </p:sp>
      <p:sp>
        <p:nvSpPr>
          <p:cNvPr id="977926" name="Line 6"/>
          <p:cNvSpPr>
            <a:spLocks noChangeShapeType="1"/>
          </p:cNvSpPr>
          <p:nvPr/>
        </p:nvSpPr>
        <p:spPr bwMode="auto">
          <a:xfrm>
            <a:off x="1890713" y="4040525"/>
            <a:ext cx="5165725" cy="0"/>
          </a:xfrm>
          <a:prstGeom prst="line">
            <a:avLst/>
          </a:prstGeom>
          <a:noFill/>
          <a:ln w="9525">
            <a:solidFill>
              <a:schemeClr val="tx1"/>
            </a:solidFill>
            <a:round/>
            <a:headEnd/>
            <a:tailEnd type="triangle" w="med" len="med"/>
          </a:ln>
          <a:effectLst/>
        </p:spPr>
        <p:txBody>
          <a:bodyPr/>
          <a:lstStyle/>
          <a:p>
            <a:endParaRPr lang="en-US"/>
          </a:p>
        </p:txBody>
      </p:sp>
      <p:sp>
        <p:nvSpPr>
          <p:cNvPr id="977927" name="Line 7"/>
          <p:cNvSpPr>
            <a:spLocks noChangeShapeType="1"/>
          </p:cNvSpPr>
          <p:nvPr/>
        </p:nvSpPr>
        <p:spPr bwMode="auto">
          <a:xfrm flipH="1">
            <a:off x="2262188" y="2608600"/>
            <a:ext cx="0" cy="1508125"/>
          </a:xfrm>
          <a:prstGeom prst="line">
            <a:avLst/>
          </a:prstGeom>
          <a:noFill/>
          <a:ln w="9525">
            <a:solidFill>
              <a:schemeClr val="tx1"/>
            </a:solidFill>
            <a:prstDash val="dash"/>
            <a:round/>
            <a:headEnd/>
            <a:tailEnd/>
          </a:ln>
          <a:effectLst/>
        </p:spPr>
        <p:txBody>
          <a:bodyPr/>
          <a:lstStyle/>
          <a:p>
            <a:endParaRPr lang="en-US"/>
          </a:p>
        </p:txBody>
      </p:sp>
      <p:sp>
        <p:nvSpPr>
          <p:cNvPr id="977928" name="Text Box 8"/>
          <p:cNvSpPr txBox="1">
            <a:spLocks noChangeArrowheads="1"/>
          </p:cNvSpPr>
          <p:nvPr/>
        </p:nvSpPr>
        <p:spPr bwMode="auto">
          <a:xfrm>
            <a:off x="2008188" y="4054813"/>
            <a:ext cx="496887" cy="274637"/>
          </a:xfrm>
          <a:prstGeom prst="rect">
            <a:avLst/>
          </a:prstGeom>
          <a:noFill/>
          <a:ln w="9525">
            <a:noFill/>
            <a:miter lim="800000"/>
            <a:headEnd/>
            <a:tailEnd/>
          </a:ln>
          <a:effectLst/>
        </p:spPr>
        <p:txBody>
          <a:bodyPr wrap="none">
            <a:spAutoFit/>
          </a:bodyPr>
          <a:lstStyle/>
          <a:p>
            <a:pPr algn="l"/>
            <a:r>
              <a:rPr lang="en-US" sz="1200" b="1">
                <a:latin typeface="Book Antiqua" pitchFamily="18" charset="0"/>
              </a:rPr>
              <a:t>SRR</a:t>
            </a:r>
          </a:p>
        </p:txBody>
      </p:sp>
      <p:sp>
        <p:nvSpPr>
          <p:cNvPr id="977929" name="Line 9"/>
          <p:cNvSpPr>
            <a:spLocks noChangeShapeType="1"/>
          </p:cNvSpPr>
          <p:nvPr/>
        </p:nvSpPr>
        <p:spPr bwMode="auto">
          <a:xfrm>
            <a:off x="6034088" y="2600663"/>
            <a:ext cx="0" cy="1522412"/>
          </a:xfrm>
          <a:prstGeom prst="line">
            <a:avLst/>
          </a:prstGeom>
          <a:noFill/>
          <a:ln w="9525">
            <a:solidFill>
              <a:schemeClr val="tx1"/>
            </a:solidFill>
            <a:prstDash val="dash"/>
            <a:round/>
            <a:headEnd/>
            <a:tailEnd/>
          </a:ln>
          <a:effectLst/>
        </p:spPr>
        <p:txBody>
          <a:bodyPr/>
          <a:lstStyle/>
          <a:p>
            <a:endParaRPr lang="en-US"/>
          </a:p>
        </p:txBody>
      </p:sp>
      <p:sp>
        <p:nvSpPr>
          <p:cNvPr id="977930" name="Text Box 10"/>
          <p:cNvSpPr txBox="1">
            <a:spLocks noChangeArrowheads="1"/>
          </p:cNvSpPr>
          <p:nvPr/>
        </p:nvSpPr>
        <p:spPr bwMode="auto">
          <a:xfrm>
            <a:off x="5795963" y="4097675"/>
            <a:ext cx="514350" cy="274638"/>
          </a:xfrm>
          <a:prstGeom prst="rect">
            <a:avLst/>
          </a:prstGeom>
          <a:noFill/>
          <a:ln w="9525">
            <a:noFill/>
            <a:miter lim="800000"/>
            <a:headEnd/>
            <a:tailEnd/>
          </a:ln>
          <a:effectLst/>
        </p:spPr>
        <p:txBody>
          <a:bodyPr wrap="none">
            <a:spAutoFit/>
          </a:bodyPr>
          <a:lstStyle/>
          <a:p>
            <a:pPr algn="l"/>
            <a:r>
              <a:rPr lang="en-US" sz="1200" b="1">
                <a:latin typeface="Book Antiqua" pitchFamily="18" charset="0"/>
              </a:rPr>
              <a:t>SDR</a:t>
            </a:r>
          </a:p>
        </p:txBody>
      </p:sp>
      <p:sp>
        <p:nvSpPr>
          <p:cNvPr id="977931" name="Text Box 11"/>
          <p:cNvSpPr txBox="1">
            <a:spLocks noChangeArrowheads="1"/>
          </p:cNvSpPr>
          <p:nvPr/>
        </p:nvSpPr>
        <p:spPr bwMode="auto">
          <a:xfrm>
            <a:off x="2266950" y="2607013"/>
            <a:ext cx="1366838" cy="284162"/>
          </a:xfrm>
          <a:prstGeom prst="rect">
            <a:avLst/>
          </a:prstGeom>
          <a:solidFill>
            <a:schemeClr val="folHlink"/>
          </a:solidFill>
          <a:ln w="9525">
            <a:solidFill>
              <a:schemeClr val="tx1"/>
            </a:solidFill>
            <a:miter lim="800000"/>
            <a:headEnd/>
            <a:tailEnd/>
          </a:ln>
          <a:effectLst/>
        </p:spPr>
        <p:txBody>
          <a:bodyPr>
            <a:spAutoFit/>
          </a:bodyPr>
          <a:lstStyle/>
          <a:p>
            <a:r>
              <a:rPr lang="en-US" sz="1200" b="1">
                <a:solidFill>
                  <a:schemeClr val="bg1"/>
                </a:solidFill>
              </a:rPr>
              <a:t>SDR-1 Cycle</a:t>
            </a:r>
          </a:p>
        </p:txBody>
      </p:sp>
      <p:sp>
        <p:nvSpPr>
          <p:cNvPr id="977932" name="Text Box 12"/>
          <p:cNvSpPr txBox="1">
            <a:spLocks noChangeArrowheads="1"/>
          </p:cNvSpPr>
          <p:nvPr/>
        </p:nvSpPr>
        <p:spPr bwMode="auto">
          <a:xfrm>
            <a:off x="3200400" y="2927688"/>
            <a:ext cx="1674813" cy="284162"/>
          </a:xfrm>
          <a:prstGeom prst="rect">
            <a:avLst/>
          </a:prstGeom>
          <a:solidFill>
            <a:schemeClr val="folHlink"/>
          </a:solidFill>
          <a:ln w="9525">
            <a:solidFill>
              <a:schemeClr val="tx1"/>
            </a:solidFill>
            <a:miter lim="800000"/>
            <a:headEnd/>
            <a:tailEnd/>
          </a:ln>
          <a:effectLst/>
        </p:spPr>
        <p:txBody>
          <a:bodyPr>
            <a:spAutoFit/>
          </a:bodyPr>
          <a:lstStyle/>
          <a:p>
            <a:r>
              <a:rPr lang="en-US" sz="1200" b="1">
                <a:solidFill>
                  <a:schemeClr val="bg1"/>
                </a:solidFill>
              </a:rPr>
              <a:t>SDR-2 Cycle</a:t>
            </a:r>
          </a:p>
        </p:txBody>
      </p:sp>
      <p:sp>
        <p:nvSpPr>
          <p:cNvPr id="977933" name="Text Box 13"/>
          <p:cNvSpPr txBox="1">
            <a:spLocks noChangeArrowheads="1"/>
          </p:cNvSpPr>
          <p:nvPr/>
        </p:nvSpPr>
        <p:spPr bwMode="auto">
          <a:xfrm>
            <a:off x="4448175" y="3251538"/>
            <a:ext cx="1589088" cy="284162"/>
          </a:xfrm>
          <a:prstGeom prst="rect">
            <a:avLst/>
          </a:prstGeom>
          <a:solidFill>
            <a:schemeClr val="folHlink"/>
          </a:solidFill>
          <a:ln w="9525">
            <a:solidFill>
              <a:schemeClr val="tx1"/>
            </a:solidFill>
            <a:miter lim="800000"/>
            <a:headEnd/>
            <a:tailEnd/>
          </a:ln>
          <a:effectLst/>
        </p:spPr>
        <p:txBody>
          <a:bodyPr>
            <a:spAutoFit/>
          </a:bodyPr>
          <a:lstStyle/>
          <a:p>
            <a:r>
              <a:rPr lang="en-US" sz="1200" b="1">
                <a:solidFill>
                  <a:schemeClr val="bg1"/>
                </a:solidFill>
              </a:rPr>
              <a:t>SDR-3 Cycle</a:t>
            </a:r>
          </a:p>
        </p:txBody>
      </p:sp>
      <p:cxnSp>
        <p:nvCxnSpPr>
          <p:cNvPr id="977934" name="AutoShape 14"/>
          <p:cNvCxnSpPr>
            <a:cxnSpLocks noChangeShapeType="1"/>
            <a:stCxn id="977931" idx="2"/>
            <a:endCxn id="977932" idx="1"/>
          </p:cNvCxnSpPr>
          <p:nvPr/>
        </p:nvCxnSpPr>
        <p:spPr bwMode="auto">
          <a:xfrm rot="16200000" flipH="1">
            <a:off x="2986088" y="2856250"/>
            <a:ext cx="179388" cy="249237"/>
          </a:xfrm>
          <a:prstGeom prst="bentConnector2">
            <a:avLst/>
          </a:prstGeom>
          <a:noFill/>
          <a:ln w="9525">
            <a:solidFill>
              <a:schemeClr val="tx1"/>
            </a:solidFill>
            <a:miter lim="800000"/>
            <a:headEnd/>
            <a:tailEnd type="triangle" w="med" len="med"/>
          </a:ln>
          <a:effectLst/>
        </p:spPr>
      </p:cxnSp>
      <p:cxnSp>
        <p:nvCxnSpPr>
          <p:cNvPr id="977935" name="AutoShape 15"/>
          <p:cNvCxnSpPr>
            <a:cxnSpLocks noChangeShapeType="1"/>
            <a:stCxn id="977932" idx="2"/>
            <a:endCxn id="977933" idx="1"/>
          </p:cNvCxnSpPr>
          <p:nvPr/>
        </p:nvCxnSpPr>
        <p:spPr bwMode="auto">
          <a:xfrm rot="16200000" flipH="1">
            <a:off x="4152106" y="3098344"/>
            <a:ext cx="182563" cy="409575"/>
          </a:xfrm>
          <a:prstGeom prst="bentConnector2">
            <a:avLst/>
          </a:prstGeom>
          <a:noFill/>
          <a:ln w="9525">
            <a:solidFill>
              <a:schemeClr val="tx1"/>
            </a:solidFill>
            <a:miter lim="800000"/>
            <a:headEnd/>
            <a:tailEnd type="triangle" w="med" len="med"/>
          </a:ln>
          <a:effectLst/>
        </p:spPr>
      </p:cxnSp>
      <p:sp>
        <p:nvSpPr>
          <p:cNvPr id="977936" name="Text Box 16"/>
          <p:cNvSpPr txBox="1">
            <a:spLocks noChangeArrowheads="1"/>
          </p:cNvSpPr>
          <p:nvPr/>
        </p:nvSpPr>
        <p:spPr bwMode="auto">
          <a:xfrm>
            <a:off x="525463" y="1087775"/>
            <a:ext cx="1133475" cy="466725"/>
          </a:xfrm>
          <a:prstGeom prst="rect">
            <a:avLst/>
          </a:prstGeom>
          <a:solidFill>
            <a:schemeClr val="bg1"/>
          </a:solidFill>
          <a:ln w="9525">
            <a:solidFill>
              <a:schemeClr val="tx1"/>
            </a:solidFill>
            <a:miter lim="800000"/>
            <a:headEnd/>
            <a:tailEnd/>
          </a:ln>
          <a:effectLst/>
        </p:spPr>
        <p:txBody>
          <a:bodyPr wrap="none">
            <a:spAutoFit/>
          </a:bodyPr>
          <a:lstStyle/>
          <a:p>
            <a:pPr algn="l"/>
            <a:r>
              <a:rPr lang="en-US" sz="1200" b="1"/>
              <a:t>Establish Goals</a:t>
            </a:r>
          </a:p>
          <a:p>
            <a:pPr algn="l"/>
            <a:r>
              <a:rPr lang="en-US" sz="1200" b="1"/>
              <a:t>For Cycle</a:t>
            </a:r>
          </a:p>
        </p:txBody>
      </p:sp>
      <p:sp>
        <p:nvSpPr>
          <p:cNvPr id="977937" name="Text Box 17"/>
          <p:cNvSpPr txBox="1">
            <a:spLocks noChangeArrowheads="1"/>
          </p:cNvSpPr>
          <p:nvPr/>
        </p:nvSpPr>
        <p:spPr bwMode="auto">
          <a:xfrm>
            <a:off x="1984375" y="997288"/>
            <a:ext cx="1416050" cy="649287"/>
          </a:xfrm>
          <a:prstGeom prst="rect">
            <a:avLst/>
          </a:prstGeom>
          <a:solidFill>
            <a:schemeClr val="bg1"/>
          </a:solidFill>
          <a:ln w="9525">
            <a:solidFill>
              <a:schemeClr val="tx1"/>
            </a:solidFill>
            <a:miter lim="800000"/>
            <a:headEnd/>
            <a:tailEnd/>
          </a:ln>
          <a:effectLst/>
        </p:spPr>
        <p:txBody>
          <a:bodyPr wrap="none">
            <a:spAutoFit/>
          </a:bodyPr>
          <a:lstStyle/>
          <a:p>
            <a:pPr algn="l"/>
            <a:r>
              <a:rPr lang="en-US" sz="1200" b="1"/>
              <a:t>Determine System</a:t>
            </a:r>
          </a:p>
          <a:p>
            <a:pPr algn="l"/>
            <a:r>
              <a:rPr lang="en-US" sz="1200" b="1"/>
              <a:t>Configurations to be</a:t>
            </a:r>
          </a:p>
          <a:p>
            <a:pPr algn="l"/>
            <a:r>
              <a:rPr lang="en-US" sz="1200" b="1"/>
              <a:t>Analyzed</a:t>
            </a:r>
          </a:p>
        </p:txBody>
      </p:sp>
      <p:sp>
        <p:nvSpPr>
          <p:cNvPr id="977938" name="Text Box 18"/>
          <p:cNvSpPr txBox="1">
            <a:spLocks noChangeArrowheads="1"/>
          </p:cNvSpPr>
          <p:nvPr/>
        </p:nvSpPr>
        <p:spPr bwMode="auto">
          <a:xfrm>
            <a:off x="3790950" y="1087775"/>
            <a:ext cx="1277938" cy="466725"/>
          </a:xfrm>
          <a:prstGeom prst="rect">
            <a:avLst/>
          </a:prstGeom>
          <a:solidFill>
            <a:schemeClr val="bg1"/>
          </a:solidFill>
          <a:ln w="9525">
            <a:solidFill>
              <a:schemeClr val="tx1"/>
            </a:solidFill>
            <a:miter lim="800000"/>
            <a:headEnd/>
            <a:tailEnd/>
          </a:ln>
          <a:effectLst/>
        </p:spPr>
        <p:txBody>
          <a:bodyPr wrap="none">
            <a:spAutoFit/>
          </a:bodyPr>
          <a:lstStyle/>
          <a:p>
            <a:pPr algn="l"/>
            <a:r>
              <a:rPr lang="en-US" sz="1200" b="1"/>
              <a:t>Construct / Debug</a:t>
            </a:r>
          </a:p>
          <a:p>
            <a:pPr algn="l"/>
            <a:r>
              <a:rPr lang="en-US" sz="1200" b="1"/>
              <a:t>System Models</a:t>
            </a:r>
          </a:p>
        </p:txBody>
      </p:sp>
      <p:sp>
        <p:nvSpPr>
          <p:cNvPr id="977939" name="Text Box 19"/>
          <p:cNvSpPr txBox="1">
            <a:spLocks noChangeArrowheads="1"/>
          </p:cNvSpPr>
          <p:nvPr/>
        </p:nvSpPr>
        <p:spPr bwMode="auto">
          <a:xfrm>
            <a:off x="5434013" y="1087775"/>
            <a:ext cx="625475" cy="466725"/>
          </a:xfrm>
          <a:prstGeom prst="rect">
            <a:avLst/>
          </a:prstGeom>
          <a:solidFill>
            <a:schemeClr val="bg1"/>
          </a:solidFill>
          <a:ln w="9525">
            <a:solidFill>
              <a:schemeClr val="tx1"/>
            </a:solidFill>
            <a:miter lim="800000"/>
            <a:headEnd/>
            <a:tailEnd/>
          </a:ln>
          <a:effectLst/>
        </p:spPr>
        <p:txBody>
          <a:bodyPr wrap="none">
            <a:spAutoFit/>
          </a:bodyPr>
          <a:lstStyle/>
          <a:p>
            <a:pPr algn="l"/>
            <a:r>
              <a:rPr lang="en-US" sz="1200" b="1"/>
              <a:t>Freeze</a:t>
            </a:r>
          </a:p>
          <a:p>
            <a:pPr algn="l"/>
            <a:r>
              <a:rPr lang="en-US" sz="1200" b="1"/>
              <a:t>Models</a:t>
            </a:r>
          </a:p>
        </p:txBody>
      </p:sp>
      <p:sp>
        <p:nvSpPr>
          <p:cNvPr id="977940" name="Text Box 20"/>
          <p:cNvSpPr txBox="1">
            <a:spLocks noChangeArrowheads="1"/>
          </p:cNvSpPr>
          <p:nvPr/>
        </p:nvSpPr>
        <p:spPr bwMode="auto">
          <a:xfrm>
            <a:off x="6327775" y="1087775"/>
            <a:ext cx="744538" cy="466725"/>
          </a:xfrm>
          <a:prstGeom prst="rect">
            <a:avLst/>
          </a:prstGeom>
          <a:solidFill>
            <a:schemeClr val="bg1"/>
          </a:solidFill>
          <a:ln w="9525">
            <a:solidFill>
              <a:schemeClr val="tx1"/>
            </a:solidFill>
            <a:miter lim="800000"/>
            <a:headEnd/>
            <a:tailEnd/>
          </a:ln>
          <a:effectLst/>
        </p:spPr>
        <p:txBody>
          <a:bodyPr wrap="none">
            <a:spAutoFit/>
          </a:bodyPr>
          <a:lstStyle/>
          <a:p>
            <a:pPr algn="l"/>
            <a:r>
              <a:rPr lang="en-US" sz="1200" b="1"/>
              <a:t>Run </a:t>
            </a:r>
          </a:p>
          <a:p>
            <a:pPr algn="l"/>
            <a:r>
              <a:rPr lang="en-US" sz="1200" b="1"/>
              <a:t>Analyses</a:t>
            </a:r>
          </a:p>
        </p:txBody>
      </p:sp>
      <p:sp>
        <p:nvSpPr>
          <p:cNvPr id="977941" name="Text Box 21"/>
          <p:cNvSpPr txBox="1">
            <a:spLocks noChangeArrowheads="1"/>
          </p:cNvSpPr>
          <p:nvPr/>
        </p:nvSpPr>
        <p:spPr bwMode="auto">
          <a:xfrm>
            <a:off x="7334250" y="995700"/>
            <a:ext cx="1112838" cy="649288"/>
          </a:xfrm>
          <a:prstGeom prst="rect">
            <a:avLst/>
          </a:prstGeom>
          <a:solidFill>
            <a:schemeClr val="bg1"/>
          </a:solidFill>
          <a:ln w="9525">
            <a:solidFill>
              <a:schemeClr val="tx1"/>
            </a:solidFill>
            <a:miter lim="800000"/>
            <a:headEnd/>
            <a:tailEnd/>
          </a:ln>
          <a:effectLst/>
        </p:spPr>
        <p:txBody>
          <a:bodyPr wrap="none">
            <a:spAutoFit/>
          </a:bodyPr>
          <a:lstStyle/>
          <a:p>
            <a:pPr algn="l"/>
            <a:r>
              <a:rPr lang="en-US" sz="1200" b="1"/>
              <a:t>Review Results</a:t>
            </a:r>
          </a:p>
          <a:p>
            <a:pPr algn="l"/>
            <a:r>
              <a:rPr lang="en-US" sz="1200" b="1"/>
              <a:t>Prepare for </a:t>
            </a:r>
          </a:p>
          <a:p>
            <a:pPr algn="l"/>
            <a:r>
              <a:rPr lang="en-US" sz="1200" b="1"/>
              <a:t>Next Cycle</a:t>
            </a:r>
          </a:p>
        </p:txBody>
      </p:sp>
      <p:cxnSp>
        <p:nvCxnSpPr>
          <p:cNvPr id="977942" name="AutoShape 22"/>
          <p:cNvCxnSpPr>
            <a:cxnSpLocks noChangeShapeType="1"/>
            <a:stCxn id="977936" idx="3"/>
            <a:endCxn id="977937" idx="1"/>
          </p:cNvCxnSpPr>
          <p:nvPr/>
        </p:nvCxnSpPr>
        <p:spPr bwMode="auto">
          <a:xfrm>
            <a:off x="1658938" y="1321138"/>
            <a:ext cx="325437" cy="1587"/>
          </a:xfrm>
          <a:prstGeom prst="bentConnector3">
            <a:avLst>
              <a:gd name="adj1" fmla="val 49755"/>
            </a:avLst>
          </a:prstGeom>
          <a:noFill/>
          <a:ln w="9525">
            <a:solidFill>
              <a:schemeClr val="bg1"/>
            </a:solidFill>
            <a:miter lim="800000"/>
            <a:headEnd/>
            <a:tailEnd type="triangle" w="med" len="med"/>
          </a:ln>
          <a:effectLst/>
        </p:spPr>
      </p:cxnSp>
      <p:cxnSp>
        <p:nvCxnSpPr>
          <p:cNvPr id="977943" name="AutoShape 23"/>
          <p:cNvCxnSpPr>
            <a:cxnSpLocks noChangeShapeType="1"/>
            <a:stCxn id="977937" idx="3"/>
            <a:endCxn id="977938" idx="1"/>
          </p:cNvCxnSpPr>
          <p:nvPr/>
        </p:nvCxnSpPr>
        <p:spPr bwMode="auto">
          <a:xfrm flipV="1">
            <a:off x="3400425" y="1321138"/>
            <a:ext cx="390525" cy="1587"/>
          </a:xfrm>
          <a:prstGeom prst="bentConnector3">
            <a:avLst>
              <a:gd name="adj1" fmla="val 50000"/>
            </a:avLst>
          </a:prstGeom>
          <a:noFill/>
          <a:ln w="9525">
            <a:solidFill>
              <a:schemeClr val="bg1"/>
            </a:solidFill>
            <a:miter lim="800000"/>
            <a:headEnd/>
            <a:tailEnd type="triangle" w="med" len="med"/>
          </a:ln>
          <a:effectLst/>
        </p:spPr>
      </p:cxnSp>
      <p:cxnSp>
        <p:nvCxnSpPr>
          <p:cNvPr id="977944" name="AutoShape 24"/>
          <p:cNvCxnSpPr>
            <a:cxnSpLocks noChangeShapeType="1"/>
            <a:stCxn id="977938" idx="3"/>
            <a:endCxn id="977939" idx="1"/>
          </p:cNvCxnSpPr>
          <p:nvPr/>
        </p:nvCxnSpPr>
        <p:spPr bwMode="auto">
          <a:xfrm>
            <a:off x="5068888" y="1321138"/>
            <a:ext cx="365125" cy="0"/>
          </a:xfrm>
          <a:prstGeom prst="straightConnector1">
            <a:avLst/>
          </a:prstGeom>
          <a:noFill/>
          <a:ln w="9525">
            <a:solidFill>
              <a:schemeClr val="bg1"/>
            </a:solidFill>
            <a:round/>
            <a:headEnd/>
            <a:tailEnd type="triangle" w="med" len="med"/>
          </a:ln>
          <a:effectLst/>
        </p:spPr>
      </p:cxnSp>
      <p:cxnSp>
        <p:nvCxnSpPr>
          <p:cNvPr id="977945" name="AutoShape 25"/>
          <p:cNvCxnSpPr>
            <a:cxnSpLocks noChangeShapeType="1"/>
            <a:stCxn id="977939" idx="3"/>
            <a:endCxn id="977940" idx="1"/>
          </p:cNvCxnSpPr>
          <p:nvPr/>
        </p:nvCxnSpPr>
        <p:spPr bwMode="auto">
          <a:xfrm>
            <a:off x="6059488" y="1321138"/>
            <a:ext cx="268287" cy="0"/>
          </a:xfrm>
          <a:prstGeom prst="straightConnector1">
            <a:avLst/>
          </a:prstGeom>
          <a:noFill/>
          <a:ln w="9525">
            <a:solidFill>
              <a:schemeClr val="bg1"/>
            </a:solidFill>
            <a:round/>
            <a:headEnd/>
            <a:tailEnd type="triangle" w="med" len="med"/>
          </a:ln>
          <a:effectLst/>
        </p:spPr>
      </p:cxnSp>
      <p:cxnSp>
        <p:nvCxnSpPr>
          <p:cNvPr id="977946" name="AutoShape 26"/>
          <p:cNvCxnSpPr>
            <a:cxnSpLocks noChangeShapeType="1"/>
            <a:stCxn id="977940" idx="3"/>
            <a:endCxn id="977941" idx="1"/>
          </p:cNvCxnSpPr>
          <p:nvPr/>
        </p:nvCxnSpPr>
        <p:spPr bwMode="auto">
          <a:xfrm>
            <a:off x="7072313" y="1321138"/>
            <a:ext cx="261937" cy="0"/>
          </a:xfrm>
          <a:prstGeom prst="straightConnector1">
            <a:avLst/>
          </a:prstGeom>
          <a:noFill/>
          <a:ln w="9525">
            <a:solidFill>
              <a:schemeClr val="bg1"/>
            </a:solidFill>
            <a:round/>
            <a:headEnd/>
            <a:tailEnd type="triangle" w="med" len="med"/>
          </a:ln>
          <a:effectLst/>
        </p:spPr>
      </p:cxnSp>
      <p:sp>
        <p:nvSpPr>
          <p:cNvPr id="977947" name="Text Box 27"/>
          <p:cNvSpPr txBox="1">
            <a:spLocks noChangeArrowheads="1"/>
          </p:cNvSpPr>
          <p:nvPr/>
        </p:nvSpPr>
        <p:spPr bwMode="auto">
          <a:xfrm>
            <a:off x="6034088" y="1738650"/>
            <a:ext cx="1376362" cy="466725"/>
          </a:xfrm>
          <a:prstGeom prst="rect">
            <a:avLst/>
          </a:prstGeom>
          <a:solidFill>
            <a:schemeClr val="bg1"/>
          </a:solidFill>
          <a:ln w="9525">
            <a:solidFill>
              <a:schemeClr val="tx1"/>
            </a:solidFill>
            <a:miter lim="800000"/>
            <a:headEnd/>
            <a:tailEnd/>
          </a:ln>
          <a:effectLst/>
        </p:spPr>
        <p:txBody>
          <a:bodyPr wrap="none">
            <a:spAutoFit/>
          </a:bodyPr>
          <a:lstStyle/>
          <a:p>
            <a:pPr algn="l"/>
            <a:r>
              <a:rPr lang="en-US" sz="1200" b="1"/>
              <a:t>Begin Planning For </a:t>
            </a:r>
          </a:p>
          <a:p>
            <a:pPr algn="l"/>
            <a:r>
              <a:rPr lang="en-US" sz="1200" b="1"/>
              <a:t>Next Cycle</a:t>
            </a:r>
          </a:p>
        </p:txBody>
      </p:sp>
      <p:cxnSp>
        <p:nvCxnSpPr>
          <p:cNvPr id="977948" name="AutoShape 28"/>
          <p:cNvCxnSpPr>
            <a:cxnSpLocks noChangeShapeType="1"/>
            <a:stCxn id="977939" idx="2"/>
            <a:endCxn id="977947" idx="1"/>
          </p:cNvCxnSpPr>
          <p:nvPr/>
        </p:nvCxnSpPr>
        <p:spPr bwMode="auto">
          <a:xfrm rot="16200000" flipH="1">
            <a:off x="5681662" y="1619588"/>
            <a:ext cx="417513" cy="287338"/>
          </a:xfrm>
          <a:prstGeom prst="bentConnector2">
            <a:avLst/>
          </a:prstGeom>
          <a:noFill/>
          <a:ln w="9525">
            <a:solidFill>
              <a:schemeClr val="bg1"/>
            </a:solidFill>
            <a:miter lim="800000"/>
            <a:headEnd/>
            <a:tailEnd type="triangle" w="med" len="med"/>
          </a:ln>
          <a:effectLst/>
        </p:spPr>
      </p:cxnSp>
      <p:cxnSp>
        <p:nvCxnSpPr>
          <p:cNvPr id="977949" name="AutoShape 29"/>
          <p:cNvCxnSpPr>
            <a:cxnSpLocks noChangeShapeType="1"/>
            <a:stCxn id="977947" idx="3"/>
            <a:endCxn id="977941" idx="2"/>
          </p:cNvCxnSpPr>
          <p:nvPr/>
        </p:nvCxnSpPr>
        <p:spPr bwMode="auto">
          <a:xfrm flipV="1">
            <a:off x="7410450" y="1644988"/>
            <a:ext cx="481013" cy="327025"/>
          </a:xfrm>
          <a:prstGeom prst="bentConnector2">
            <a:avLst/>
          </a:prstGeom>
          <a:noFill/>
          <a:ln w="9525">
            <a:solidFill>
              <a:schemeClr val="bg1"/>
            </a:solidFill>
            <a:miter lim="800000"/>
            <a:headEnd/>
            <a:tailEnd type="triangle" w="med" len="med"/>
          </a:ln>
          <a:effectLst/>
        </p:spPr>
      </p:cxnSp>
      <p:sp>
        <p:nvSpPr>
          <p:cNvPr id="977950" name="Text Box 30"/>
          <p:cNvSpPr txBox="1">
            <a:spLocks noChangeArrowheads="1"/>
          </p:cNvSpPr>
          <p:nvPr/>
        </p:nvSpPr>
        <p:spPr bwMode="auto">
          <a:xfrm>
            <a:off x="514350" y="1825963"/>
            <a:ext cx="1560513" cy="366712"/>
          </a:xfrm>
          <a:prstGeom prst="rect">
            <a:avLst/>
          </a:prstGeom>
          <a:noFill/>
          <a:ln w="9525">
            <a:noFill/>
            <a:miter lim="800000"/>
            <a:headEnd/>
            <a:tailEnd/>
          </a:ln>
          <a:effectLst/>
        </p:spPr>
        <p:txBody>
          <a:bodyPr wrap="none">
            <a:spAutoFit/>
          </a:bodyPr>
          <a:lstStyle/>
          <a:p>
            <a:pPr algn="l"/>
            <a:r>
              <a:rPr lang="en-US" sz="1800" b="1">
                <a:solidFill>
                  <a:schemeClr val="bg1"/>
                </a:solidFill>
              </a:rPr>
              <a:t>Modeling Cycle</a:t>
            </a:r>
          </a:p>
        </p:txBody>
      </p:sp>
      <p:sp>
        <p:nvSpPr>
          <p:cNvPr id="977951" name="Text Box 31"/>
          <p:cNvSpPr txBox="1">
            <a:spLocks noChangeArrowheads="1"/>
          </p:cNvSpPr>
          <p:nvPr/>
        </p:nvSpPr>
        <p:spPr bwMode="auto">
          <a:xfrm>
            <a:off x="5618163" y="3642063"/>
            <a:ext cx="1589087" cy="284162"/>
          </a:xfrm>
          <a:prstGeom prst="rect">
            <a:avLst/>
          </a:prstGeom>
          <a:solidFill>
            <a:schemeClr val="folHlink"/>
          </a:solidFill>
          <a:ln w="9525">
            <a:solidFill>
              <a:schemeClr val="tx1"/>
            </a:solidFill>
            <a:miter lim="800000"/>
            <a:headEnd/>
            <a:tailEnd/>
          </a:ln>
          <a:effectLst/>
        </p:spPr>
        <p:txBody>
          <a:bodyPr>
            <a:spAutoFit/>
          </a:bodyPr>
          <a:lstStyle/>
          <a:p>
            <a:r>
              <a:rPr lang="en-US" sz="1200" b="1">
                <a:solidFill>
                  <a:schemeClr val="bg1"/>
                </a:solidFill>
              </a:rPr>
              <a:t>SDR-4 Cycle</a:t>
            </a:r>
          </a:p>
        </p:txBody>
      </p:sp>
      <p:cxnSp>
        <p:nvCxnSpPr>
          <p:cNvPr id="977952" name="AutoShape 32"/>
          <p:cNvCxnSpPr>
            <a:cxnSpLocks noChangeShapeType="1"/>
            <a:stCxn id="977933" idx="2"/>
            <a:endCxn id="977951" idx="1"/>
          </p:cNvCxnSpPr>
          <p:nvPr/>
        </p:nvCxnSpPr>
        <p:spPr bwMode="auto">
          <a:xfrm rot="16200000" flipH="1">
            <a:off x="5306219" y="3472994"/>
            <a:ext cx="249238" cy="374650"/>
          </a:xfrm>
          <a:prstGeom prst="bentConnector2">
            <a:avLst/>
          </a:prstGeom>
          <a:noFill/>
          <a:ln w="9525">
            <a:solidFill>
              <a:schemeClr val="tx1"/>
            </a:solidFill>
            <a:miter lim="800000"/>
            <a:headEnd/>
            <a:tailEnd type="triangle" w="med" len="med"/>
          </a:ln>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 of Primary TPMs</a:t>
            </a:r>
            <a:endParaRPr lang="en-US" dirty="0"/>
          </a:p>
        </p:txBody>
      </p:sp>
      <p:pic>
        <p:nvPicPr>
          <p:cNvPr id="276481" name="Picture 1"/>
          <p:cNvPicPr>
            <a:picLocks noChangeAspect="1" noChangeArrowheads="1"/>
          </p:cNvPicPr>
          <p:nvPr/>
        </p:nvPicPr>
        <p:blipFill>
          <a:blip r:embed="rId2" cstate="print"/>
          <a:srcRect/>
          <a:stretch>
            <a:fillRect/>
          </a:stretch>
        </p:blipFill>
        <p:spPr bwMode="auto">
          <a:xfrm>
            <a:off x="387350" y="919480"/>
            <a:ext cx="8465368" cy="57781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3160986" y="4753303"/>
            <a:ext cx="2175642" cy="1805152"/>
          </a:xfrm>
          <a:prstGeom prst="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 name="Title 1"/>
          <p:cNvSpPr>
            <a:spLocks noGrp="1"/>
          </p:cNvSpPr>
          <p:nvPr>
            <p:ph type="title"/>
          </p:nvPr>
        </p:nvSpPr>
        <p:spPr/>
        <p:txBody>
          <a:bodyPr/>
          <a:lstStyle/>
          <a:p>
            <a:r>
              <a:rPr lang="en-US" dirty="0" smtClean="0"/>
              <a:t>JWST Systems Engineering</a:t>
            </a:r>
            <a:endParaRPr lang="en-US" dirty="0"/>
          </a:p>
        </p:txBody>
      </p:sp>
      <p:grpSp>
        <p:nvGrpSpPr>
          <p:cNvPr id="3" name="Group 68"/>
          <p:cNvGrpSpPr/>
          <p:nvPr/>
        </p:nvGrpSpPr>
        <p:grpSpPr>
          <a:xfrm>
            <a:off x="4492479" y="930875"/>
            <a:ext cx="3547941" cy="1376696"/>
            <a:chOff x="4492479" y="930875"/>
            <a:chExt cx="3547941" cy="1376696"/>
          </a:xfrm>
        </p:grpSpPr>
        <p:sp>
          <p:nvSpPr>
            <p:cNvPr id="8" name="TextBox 7"/>
            <p:cNvSpPr txBox="1"/>
            <p:nvPr/>
          </p:nvSpPr>
          <p:spPr>
            <a:xfrm>
              <a:off x="4492479" y="961773"/>
              <a:ext cx="2513830" cy="307777"/>
            </a:xfrm>
            <a:prstGeom prst="rect">
              <a:avLst/>
            </a:prstGeom>
            <a:noFill/>
          </p:spPr>
          <p:txBody>
            <a:bodyPr wrap="none" rtlCol="0">
              <a:spAutoFit/>
            </a:bodyPr>
            <a:lstStyle/>
            <a:p>
              <a:r>
                <a:rPr lang="en-US" sz="1400" dirty="0" smtClean="0"/>
                <a:t>Formulate Mission Requirements</a:t>
              </a:r>
              <a:endParaRPr lang="en-US" sz="1400" dirty="0"/>
            </a:p>
          </p:txBody>
        </p:sp>
        <p:sp>
          <p:nvSpPr>
            <p:cNvPr id="9" name="TextBox 8"/>
            <p:cNvSpPr txBox="1"/>
            <p:nvPr/>
          </p:nvSpPr>
          <p:spPr>
            <a:xfrm>
              <a:off x="4593540" y="1322211"/>
              <a:ext cx="1697901" cy="861774"/>
            </a:xfrm>
            <a:prstGeom prst="rect">
              <a:avLst/>
            </a:prstGeom>
            <a:noFill/>
          </p:spPr>
          <p:txBody>
            <a:bodyPr wrap="none" rtlCol="0">
              <a:spAutoFit/>
            </a:bodyPr>
            <a:lstStyle/>
            <a:p>
              <a:pPr>
                <a:buFont typeface="Arial" pitchFamily="34" charset="0"/>
                <a:buChar char="•"/>
              </a:pPr>
              <a:r>
                <a:rPr lang="en-US" dirty="0" smtClean="0"/>
                <a:t>Sensitivity</a:t>
              </a:r>
            </a:p>
            <a:p>
              <a:pPr>
                <a:buFont typeface="Arial" pitchFamily="34" charset="0"/>
                <a:buChar char="•"/>
              </a:pPr>
              <a:r>
                <a:rPr lang="en-US" dirty="0" smtClean="0"/>
                <a:t>Image Quality and Resolution</a:t>
              </a:r>
            </a:p>
            <a:p>
              <a:pPr>
                <a:buFont typeface="Arial" pitchFamily="34" charset="0"/>
                <a:buChar char="•"/>
              </a:pPr>
              <a:r>
                <a:rPr lang="en-US" dirty="0" smtClean="0"/>
                <a:t>Field Of View</a:t>
              </a:r>
            </a:p>
            <a:p>
              <a:pPr>
                <a:buFont typeface="Arial" pitchFamily="34" charset="0"/>
                <a:buChar char="•"/>
              </a:pPr>
              <a:r>
                <a:rPr lang="en-US" dirty="0" smtClean="0"/>
                <a:t>Data Throughput</a:t>
              </a:r>
            </a:p>
            <a:p>
              <a:pPr>
                <a:buFont typeface="Arial" pitchFamily="34" charset="0"/>
                <a:buChar char="•"/>
              </a:pPr>
              <a:r>
                <a:rPr lang="en-US" dirty="0" smtClean="0"/>
                <a:t>Observing Efficiency</a:t>
              </a:r>
            </a:p>
          </p:txBody>
        </p:sp>
        <p:pic>
          <p:nvPicPr>
            <p:cNvPr id="10" name="Picture 2"/>
            <p:cNvPicPr>
              <a:picLocks noChangeAspect="1" noChangeArrowheads="1"/>
            </p:cNvPicPr>
            <p:nvPr/>
          </p:nvPicPr>
          <p:blipFill>
            <a:blip r:embed="rId2" cstate="print"/>
            <a:srcRect/>
            <a:stretch>
              <a:fillRect/>
            </a:stretch>
          </p:blipFill>
          <p:spPr bwMode="auto">
            <a:xfrm>
              <a:off x="6998829" y="1108147"/>
              <a:ext cx="859859" cy="1127745"/>
            </a:xfrm>
            <a:prstGeom prst="rect">
              <a:avLst/>
            </a:prstGeom>
            <a:noFill/>
            <a:ln w="9525">
              <a:solidFill>
                <a:schemeClr val="tx1"/>
              </a:solidFill>
              <a:miter lim="800000"/>
              <a:headEnd/>
              <a:tailEnd/>
            </a:ln>
            <a:effectLst/>
          </p:spPr>
        </p:pic>
        <p:sp>
          <p:nvSpPr>
            <p:cNvPr id="11" name="Rectangle 10"/>
            <p:cNvSpPr/>
            <p:nvPr/>
          </p:nvSpPr>
          <p:spPr bwMode="auto">
            <a:xfrm>
              <a:off x="4526561" y="930875"/>
              <a:ext cx="3513859" cy="137669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7" name="Group 72"/>
          <p:cNvGrpSpPr/>
          <p:nvPr/>
        </p:nvGrpSpPr>
        <p:grpSpPr>
          <a:xfrm>
            <a:off x="5573110" y="4737538"/>
            <a:ext cx="3128947" cy="1844565"/>
            <a:chOff x="5573110" y="4737538"/>
            <a:chExt cx="3128947" cy="1844565"/>
          </a:xfrm>
        </p:grpSpPr>
        <p:pic>
          <p:nvPicPr>
            <p:cNvPr id="17" name="Picture 36" descr="ABL"/>
            <p:cNvPicPr>
              <a:picLocks noChangeAspect="1" noChangeArrowheads="1"/>
            </p:cNvPicPr>
            <p:nvPr/>
          </p:nvPicPr>
          <p:blipFill>
            <a:blip r:embed="rId3" cstate="print"/>
            <a:srcRect/>
            <a:stretch>
              <a:fillRect/>
            </a:stretch>
          </p:blipFill>
          <p:spPr bwMode="auto">
            <a:xfrm>
              <a:off x="7559566" y="4769783"/>
              <a:ext cx="1100484" cy="1731141"/>
            </a:xfrm>
            <a:prstGeom prst="rect">
              <a:avLst/>
            </a:prstGeom>
            <a:noFill/>
            <a:ln w="9525">
              <a:noFill/>
              <a:miter lim="800000"/>
              <a:headEnd type="none" w="sm" len="sm"/>
              <a:tailEnd type="none" w="lg" len="lg"/>
            </a:ln>
          </p:spPr>
        </p:pic>
        <p:pic>
          <p:nvPicPr>
            <p:cNvPr id="18" name="Picture 85"/>
            <p:cNvPicPr>
              <a:picLocks noChangeAspect="1" noChangeArrowheads="1"/>
            </p:cNvPicPr>
            <p:nvPr/>
          </p:nvPicPr>
          <p:blipFill>
            <a:blip r:embed="rId4" cstate="print"/>
            <a:srcRect l="18124" t="3125" r="17500" b="9375"/>
            <a:stretch>
              <a:fillRect/>
            </a:stretch>
          </p:blipFill>
          <p:spPr bwMode="auto">
            <a:xfrm>
              <a:off x="6777550" y="5336627"/>
              <a:ext cx="840165" cy="912757"/>
            </a:xfrm>
            <a:prstGeom prst="rect">
              <a:avLst/>
            </a:prstGeom>
            <a:noFill/>
            <a:ln w="9525">
              <a:noFill/>
              <a:miter lim="800000"/>
              <a:headEnd/>
              <a:tailEnd/>
            </a:ln>
            <a:effectLst/>
          </p:spPr>
        </p:pic>
        <p:pic>
          <p:nvPicPr>
            <p:cNvPr id="19" name="Picture 13" descr="JWST Color Square"/>
            <p:cNvPicPr>
              <a:picLocks noChangeAspect="1" noChangeArrowheads="1"/>
            </p:cNvPicPr>
            <p:nvPr/>
          </p:nvPicPr>
          <p:blipFill>
            <a:blip r:embed="rId5" cstate="print"/>
            <a:srcRect/>
            <a:stretch>
              <a:fillRect/>
            </a:stretch>
          </p:blipFill>
          <p:spPr bwMode="auto">
            <a:xfrm>
              <a:off x="5612523" y="5350926"/>
              <a:ext cx="1090227" cy="898930"/>
            </a:xfrm>
            <a:prstGeom prst="rect">
              <a:avLst/>
            </a:prstGeom>
            <a:noFill/>
            <a:ln w="9525">
              <a:noFill/>
              <a:miter lim="800000"/>
              <a:headEnd/>
              <a:tailEnd/>
            </a:ln>
            <a:effectLst/>
          </p:spPr>
        </p:pic>
        <p:sp>
          <p:nvSpPr>
            <p:cNvPr id="20" name="TextBox 19"/>
            <p:cNvSpPr txBox="1"/>
            <p:nvPr/>
          </p:nvSpPr>
          <p:spPr>
            <a:xfrm>
              <a:off x="5583842" y="4749664"/>
              <a:ext cx="1467005" cy="523220"/>
            </a:xfrm>
            <a:prstGeom prst="rect">
              <a:avLst/>
            </a:prstGeom>
            <a:noFill/>
          </p:spPr>
          <p:txBody>
            <a:bodyPr wrap="none" rtlCol="0">
              <a:spAutoFit/>
            </a:bodyPr>
            <a:lstStyle/>
            <a:p>
              <a:r>
                <a:rPr lang="en-US" sz="1400" dirty="0" smtClean="0"/>
                <a:t>Verification of the </a:t>
              </a:r>
            </a:p>
            <a:p>
              <a:r>
                <a:rPr lang="en-US" sz="1400" dirty="0" smtClean="0"/>
                <a:t>“As Built” System</a:t>
              </a:r>
              <a:endParaRPr lang="en-US" sz="1400" dirty="0"/>
            </a:p>
          </p:txBody>
        </p:sp>
        <p:sp>
          <p:nvSpPr>
            <p:cNvPr id="21" name="Rectangle 20"/>
            <p:cNvSpPr/>
            <p:nvPr/>
          </p:nvSpPr>
          <p:spPr bwMode="auto">
            <a:xfrm>
              <a:off x="5573110" y="4737538"/>
              <a:ext cx="3128947" cy="184456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12" name="Group 69"/>
          <p:cNvGrpSpPr/>
          <p:nvPr/>
        </p:nvGrpSpPr>
        <p:grpSpPr>
          <a:xfrm>
            <a:off x="550863" y="2643461"/>
            <a:ext cx="7955463" cy="1723580"/>
            <a:chOff x="550863" y="2674993"/>
            <a:chExt cx="7955463" cy="1723580"/>
          </a:xfrm>
        </p:grpSpPr>
        <p:sp>
          <p:nvSpPr>
            <p:cNvPr id="31" name="Flowchart: Document 30"/>
            <p:cNvSpPr/>
            <p:nvPr/>
          </p:nvSpPr>
          <p:spPr bwMode="auto">
            <a:xfrm>
              <a:off x="7428394" y="3000832"/>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2" name="TextBox 31"/>
            <p:cNvSpPr txBox="1"/>
            <p:nvPr/>
          </p:nvSpPr>
          <p:spPr>
            <a:xfrm>
              <a:off x="7416357" y="3008095"/>
              <a:ext cx="808235" cy="246221"/>
            </a:xfrm>
            <a:prstGeom prst="rect">
              <a:avLst/>
            </a:prstGeom>
            <a:noFill/>
          </p:spPr>
          <p:txBody>
            <a:bodyPr wrap="none" rtlCol="0">
              <a:spAutoFit/>
            </a:bodyPr>
            <a:lstStyle/>
            <a:p>
              <a:r>
                <a:rPr lang="en-US" dirty="0" smtClean="0"/>
                <a:t>WFE Budget</a:t>
              </a:r>
              <a:endParaRPr lang="en-US" dirty="0"/>
            </a:p>
          </p:txBody>
        </p:sp>
        <p:sp>
          <p:nvSpPr>
            <p:cNvPr id="29" name="Flowchart: Document 28"/>
            <p:cNvSpPr/>
            <p:nvPr/>
          </p:nvSpPr>
          <p:spPr bwMode="auto">
            <a:xfrm>
              <a:off x="7178839" y="3257448"/>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3" name="TextBox 12"/>
            <p:cNvSpPr txBox="1"/>
            <p:nvPr/>
          </p:nvSpPr>
          <p:spPr>
            <a:xfrm>
              <a:off x="574927" y="2681261"/>
              <a:ext cx="979755" cy="523220"/>
            </a:xfrm>
            <a:prstGeom prst="rect">
              <a:avLst/>
            </a:prstGeom>
            <a:noFill/>
          </p:spPr>
          <p:txBody>
            <a:bodyPr wrap="none" rtlCol="0">
              <a:spAutoFit/>
            </a:bodyPr>
            <a:lstStyle/>
            <a:p>
              <a:r>
                <a:rPr lang="en-US" sz="1400" dirty="0" smtClean="0"/>
                <a:t>Design the </a:t>
              </a:r>
            </a:p>
            <a:p>
              <a:r>
                <a:rPr lang="en-US" sz="1400" dirty="0" smtClean="0"/>
                <a:t>System</a:t>
              </a:r>
              <a:endParaRPr lang="en-US" sz="1400" dirty="0"/>
            </a:p>
          </p:txBody>
        </p:sp>
        <p:sp>
          <p:nvSpPr>
            <p:cNvPr id="14" name="Rectangle 13"/>
            <p:cNvSpPr/>
            <p:nvPr/>
          </p:nvSpPr>
          <p:spPr bwMode="auto">
            <a:xfrm>
              <a:off x="550863" y="2674993"/>
              <a:ext cx="7955463" cy="172358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pic>
          <p:nvPicPr>
            <p:cNvPr id="15" name="Picture 4"/>
            <p:cNvPicPr>
              <a:picLocks noChangeAspect="1" noChangeArrowheads="1"/>
            </p:cNvPicPr>
            <p:nvPr/>
          </p:nvPicPr>
          <p:blipFill>
            <a:blip r:embed="rId6" cstate="print"/>
            <a:srcRect/>
            <a:stretch>
              <a:fillRect/>
            </a:stretch>
          </p:blipFill>
          <p:spPr bwMode="auto">
            <a:xfrm>
              <a:off x="1282383" y="2801993"/>
              <a:ext cx="3362135" cy="1521954"/>
            </a:xfrm>
            <a:prstGeom prst="rect">
              <a:avLst/>
            </a:prstGeom>
            <a:noFill/>
            <a:ln w="9525">
              <a:noFill/>
              <a:miter lim="800000"/>
              <a:headEnd/>
              <a:tailEnd/>
            </a:ln>
            <a:effectLst/>
          </p:spPr>
        </p:pic>
        <p:pic>
          <p:nvPicPr>
            <p:cNvPr id="428034" name="Picture 2"/>
            <p:cNvPicPr>
              <a:picLocks noChangeAspect="1" noChangeArrowheads="1"/>
            </p:cNvPicPr>
            <p:nvPr/>
          </p:nvPicPr>
          <p:blipFill>
            <a:blip r:embed="rId7" cstate="print"/>
            <a:srcRect/>
            <a:stretch>
              <a:fillRect/>
            </a:stretch>
          </p:blipFill>
          <p:spPr bwMode="auto">
            <a:xfrm>
              <a:off x="4776530" y="2822485"/>
              <a:ext cx="2153653" cy="1438130"/>
            </a:xfrm>
            <a:prstGeom prst="rect">
              <a:avLst/>
            </a:prstGeom>
            <a:noFill/>
            <a:ln w="9525">
              <a:solidFill>
                <a:schemeClr val="tx1"/>
              </a:solidFill>
              <a:miter lim="800000"/>
              <a:headEnd/>
              <a:tailEnd/>
            </a:ln>
            <a:effectLst/>
          </p:spPr>
        </p:pic>
        <p:sp>
          <p:nvSpPr>
            <p:cNvPr id="27" name="Flowchart: Document 26"/>
            <p:cNvSpPr/>
            <p:nvPr/>
          </p:nvSpPr>
          <p:spPr bwMode="auto">
            <a:xfrm>
              <a:off x="7062526" y="3505971"/>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8" name="TextBox 27"/>
            <p:cNvSpPr txBox="1"/>
            <p:nvPr/>
          </p:nvSpPr>
          <p:spPr>
            <a:xfrm>
              <a:off x="7050489" y="3513234"/>
              <a:ext cx="835485" cy="246221"/>
            </a:xfrm>
            <a:prstGeom prst="rect">
              <a:avLst/>
            </a:prstGeom>
            <a:noFill/>
          </p:spPr>
          <p:txBody>
            <a:bodyPr wrap="none" rtlCol="0">
              <a:spAutoFit/>
            </a:bodyPr>
            <a:lstStyle/>
            <a:p>
              <a:r>
                <a:rPr lang="en-US" dirty="0" smtClean="0"/>
                <a:t>Mass Budget</a:t>
              </a:r>
              <a:endParaRPr lang="en-US" dirty="0"/>
            </a:p>
          </p:txBody>
        </p:sp>
        <p:sp>
          <p:nvSpPr>
            <p:cNvPr id="30" name="TextBox 29"/>
            <p:cNvSpPr txBox="1"/>
            <p:nvPr/>
          </p:nvSpPr>
          <p:spPr>
            <a:xfrm>
              <a:off x="7166802" y="3264711"/>
              <a:ext cx="889987" cy="246221"/>
            </a:xfrm>
            <a:prstGeom prst="rect">
              <a:avLst/>
            </a:prstGeom>
            <a:noFill/>
          </p:spPr>
          <p:txBody>
            <a:bodyPr wrap="none" rtlCol="0">
              <a:spAutoFit/>
            </a:bodyPr>
            <a:lstStyle/>
            <a:p>
              <a:r>
                <a:rPr lang="en-US" dirty="0" smtClean="0"/>
                <a:t>Power Budget</a:t>
              </a:r>
              <a:endParaRPr lang="en-US" dirty="0"/>
            </a:p>
          </p:txBody>
        </p:sp>
      </p:grpSp>
      <p:grpSp>
        <p:nvGrpSpPr>
          <p:cNvPr id="16" name="Group 70"/>
          <p:cNvGrpSpPr/>
          <p:nvPr/>
        </p:nvGrpSpPr>
        <p:grpSpPr>
          <a:xfrm>
            <a:off x="550863" y="4761186"/>
            <a:ext cx="2417762" cy="1757855"/>
            <a:chOff x="550863" y="4761186"/>
            <a:chExt cx="2417762" cy="1757855"/>
          </a:xfrm>
        </p:grpSpPr>
        <p:pic>
          <p:nvPicPr>
            <p:cNvPr id="25" name="Picture 17" descr="V:\HC23\CDRmodel_2.jpg"/>
            <p:cNvPicPr>
              <a:picLocks noChangeAspect="1" noChangeArrowheads="1"/>
            </p:cNvPicPr>
            <p:nvPr/>
          </p:nvPicPr>
          <p:blipFill>
            <a:blip r:embed="rId8" cstate="print"/>
            <a:srcRect r="58" b="30"/>
            <a:stretch>
              <a:fillRect/>
            </a:stretch>
          </p:blipFill>
          <p:spPr bwMode="auto">
            <a:xfrm>
              <a:off x="1954055" y="5411522"/>
              <a:ext cx="801185" cy="771379"/>
            </a:xfrm>
            <a:prstGeom prst="rect">
              <a:avLst/>
            </a:prstGeom>
            <a:noFill/>
            <a:ln w="9525">
              <a:noFill/>
              <a:miter lim="800000"/>
              <a:headEnd/>
              <a:tailEnd/>
            </a:ln>
          </p:spPr>
        </p:pic>
        <p:pic>
          <p:nvPicPr>
            <p:cNvPr id="33" name="Picture 4"/>
            <p:cNvPicPr>
              <a:picLocks noChangeAspect="1" noChangeArrowheads="1"/>
            </p:cNvPicPr>
            <p:nvPr/>
          </p:nvPicPr>
          <p:blipFill>
            <a:blip r:embed="rId9" cstate="print"/>
            <a:srcRect/>
            <a:stretch>
              <a:fillRect/>
            </a:stretch>
          </p:blipFill>
          <p:spPr bwMode="auto">
            <a:xfrm>
              <a:off x="550863" y="5360015"/>
              <a:ext cx="1347955" cy="914292"/>
            </a:xfrm>
            <a:prstGeom prst="rect">
              <a:avLst/>
            </a:prstGeom>
            <a:noFill/>
            <a:ln w="9525">
              <a:noFill/>
              <a:miter lim="800000"/>
              <a:headEnd/>
              <a:tailEnd/>
            </a:ln>
          </p:spPr>
        </p:pic>
        <p:sp>
          <p:nvSpPr>
            <p:cNvPr id="34" name="TextBox 33"/>
            <p:cNvSpPr txBox="1"/>
            <p:nvPr/>
          </p:nvSpPr>
          <p:spPr>
            <a:xfrm>
              <a:off x="741857" y="4836686"/>
              <a:ext cx="2070888" cy="523220"/>
            </a:xfrm>
            <a:prstGeom prst="rect">
              <a:avLst/>
            </a:prstGeom>
            <a:noFill/>
          </p:spPr>
          <p:txBody>
            <a:bodyPr wrap="none" rtlCol="0">
              <a:spAutoFit/>
            </a:bodyPr>
            <a:lstStyle/>
            <a:p>
              <a:r>
                <a:rPr lang="en-US" sz="1400" dirty="0" smtClean="0"/>
                <a:t>Systems Analyses and </a:t>
              </a:r>
            </a:p>
            <a:p>
              <a:r>
                <a:rPr lang="en-US" sz="1400" dirty="0" smtClean="0"/>
                <a:t>Performance Assessments</a:t>
              </a:r>
              <a:endParaRPr lang="en-US" sz="1400" dirty="0"/>
            </a:p>
          </p:txBody>
        </p:sp>
        <p:sp>
          <p:nvSpPr>
            <p:cNvPr id="36" name="Rectangle 35"/>
            <p:cNvSpPr/>
            <p:nvPr/>
          </p:nvSpPr>
          <p:spPr bwMode="auto">
            <a:xfrm>
              <a:off x="550863" y="4761186"/>
              <a:ext cx="2417762" cy="175785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pic>
        <p:nvPicPr>
          <p:cNvPr id="23" name="Picture 5" descr="05-2136d"/>
          <p:cNvPicPr>
            <a:picLocks noChangeAspect="1" noChangeArrowheads="1"/>
          </p:cNvPicPr>
          <p:nvPr/>
        </p:nvPicPr>
        <p:blipFill>
          <a:blip r:embed="rId10" cstate="print"/>
          <a:srcRect/>
          <a:stretch>
            <a:fillRect/>
          </a:stretch>
        </p:blipFill>
        <p:spPr bwMode="auto">
          <a:xfrm>
            <a:off x="3425825" y="5385395"/>
            <a:ext cx="669905" cy="1031077"/>
          </a:xfrm>
          <a:prstGeom prst="rect">
            <a:avLst/>
          </a:prstGeom>
          <a:noFill/>
          <a:ln w="9525">
            <a:solidFill>
              <a:schemeClr val="tx1"/>
            </a:solidFill>
            <a:miter lim="800000"/>
            <a:headEnd/>
            <a:tailEnd/>
          </a:ln>
        </p:spPr>
      </p:pic>
      <p:pic>
        <p:nvPicPr>
          <p:cNvPr id="24" name="Picture 7" descr="1_3SSmembrane1 install.bmp"/>
          <p:cNvPicPr>
            <a:picLocks noChangeAspect="1"/>
          </p:cNvPicPr>
          <p:nvPr/>
        </p:nvPicPr>
        <p:blipFill>
          <a:blip r:embed="rId11" cstate="print"/>
          <a:srcRect l="16000" r="28799"/>
          <a:stretch>
            <a:fillRect/>
          </a:stretch>
        </p:blipFill>
        <p:spPr bwMode="auto">
          <a:xfrm>
            <a:off x="4285604" y="5217451"/>
            <a:ext cx="841664" cy="1248868"/>
          </a:xfrm>
          <a:prstGeom prst="rect">
            <a:avLst/>
          </a:prstGeom>
          <a:noFill/>
          <a:ln w="9525">
            <a:noFill/>
            <a:miter lim="800000"/>
            <a:headEnd/>
            <a:tailEnd/>
          </a:ln>
        </p:spPr>
      </p:pic>
      <p:sp>
        <p:nvSpPr>
          <p:cNvPr id="35" name="TextBox 34"/>
          <p:cNvSpPr txBox="1"/>
          <p:nvPr/>
        </p:nvSpPr>
        <p:spPr>
          <a:xfrm>
            <a:off x="3281441" y="4716375"/>
            <a:ext cx="2007729" cy="523220"/>
          </a:xfrm>
          <a:prstGeom prst="rect">
            <a:avLst/>
          </a:prstGeom>
          <a:noFill/>
        </p:spPr>
        <p:txBody>
          <a:bodyPr wrap="none" rtlCol="0">
            <a:spAutoFit/>
          </a:bodyPr>
          <a:lstStyle/>
          <a:p>
            <a:r>
              <a:rPr lang="en-US" sz="1400" dirty="0" smtClean="0"/>
              <a:t>Risk Management and</a:t>
            </a:r>
          </a:p>
          <a:p>
            <a:r>
              <a:rPr lang="en-US" sz="1400" dirty="0" smtClean="0"/>
              <a:t>Technology  Development</a:t>
            </a:r>
            <a:endParaRPr lang="en-US" sz="1400" dirty="0"/>
          </a:p>
        </p:txBody>
      </p:sp>
      <p:grpSp>
        <p:nvGrpSpPr>
          <p:cNvPr id="26" name="Group 46"/>
          <p:cNvGrpSpPr/>
          <p:nvPr/>
        </p:nvGrpSpPr>
        <p:grpSpPr>
          <a:xfrm>
            <a:off x="519331" y="873055"/>
            <a:ext cx="4007230" cy="1538883"/>
            <a:chOff x="519331" y="873055"/>
            <a:chExt cx="4007230" cy="1538883"/>
          </a:xfrm>
        </p:grpSpPr>
        <p:pic>
          <p:nvPicPr>
            <p:cNvPr id="4" name="Picture 17"/>
            <p:cNvPicPr>
              <a:picLocks noChangeArrowheads="1"/>
            </p:cNvPicPr>
            <p:nvPr/>
          </p:nvPicPr>
          <p:blipFill>
            <a:blip r:embed="rId12" cstate="print"/>
            <a:srcRect/>
            <a:stretch>
              <a:fillRect/>
            </a:stretch>
          </p:blipFill>
          <p:spPr bwMode="auto">
            <a:xfrm>
              <a:off x="2384980" y="1111779"/>
              <a:ext cx="1510189" cy="1008575"/>
            </a:xfrm>
            <a:prstGeom prst="rect">
              <a:avLst/>
            </a:prstGeom>
            <a:noFill/>
            <a:ln w="25400" cap="flat">
              <a:solidFill>
                <a:srgbClr val="FF0000"/>
              </a:solidFill>
              <a:prstDash val="solid"/>
              <a:miter lim="800000"/>
              <a:headEnd/>
              <a:tailEnd/>
            </a:ln>
          </p:spPr>
        </p:pic>
        <p:sp>
          <p:nvSpPr>
            <p:cNvPr id="5" name="TextBox 4"/>
            <p:cNvSpPr txBox="1"/>
            <p:nvPr/>
          </p:nvSpPr>
          <p:spPr>
            <a:xfrm>
              <a:off x="566961" y="873055"/>
              <a:ext cx="1606530" cy="1538883"/>
            </a:xfrm>
            <a:prstGeom prst="rect">
              <a:avLst/>
            </a:prstGeom>
            <a:noFill/>
          </p:spPr>
          <p:txBody>
            <a:bodyPr wrap="none" rtlCol="0">
              <a:spAutoFit/>
            </a:bodyPr>
            <a:lstStyle/>
            <a:p>
              <a:r>
                <a:rPr lang="en-US" sz="1400" dirty="0" smtClean="0"/>
                <a:t>Science Objective:</a:t>
              </a:r>
            </a:p>
            <a:p>
              <a:pPr marL="112713" indent="-112713">
                <a:buFont typeface="Wingdings" pitchFamily="2" charset="2"/>
                <a:buChar char="§"/>
              </a:pPr>
              <a:r>
                <a:rPr lang="en-US" dirty="0" smtClean="0"/>
                <a:t>Detect and Investigate </a:t>
              </a:r>
            </a:p>
            <a:p>
              <a:pPr marL="112713"/>
              <a:r>
                <a:rPr lang="en-US" dirty="0" smtClean="0"/>
                <a:t>the First Light Sources</a:t>
              </a:r>
            </a:p>
            <a:p>
              <a:pPr marL="112713" indent="-112713">
                <a:buFont typeface="Wingdings" pitchFamily="2" charset="2"/>
                <a:buChar char="§"/>
              </a:pPr>
              <a:r>
                <a:rPr lang="en-US" dirty="0" smtClean="0"/>
                <a:t>Study the Assembly of </a:t>
              </a:r>
            </a:p>
            <a:p>
              <a:pPr marL="112713" indent="1588"/>
              <a:r>
                <a:rPr lang="en-US" dirty="0" smtClean="0"/>
                <a:t>Galaxies Since First Light </a:t>
              </a:r>
            </a:p>
            <a:p>
              <a:pPr marL="112713" indent="-112713">
                <a:buFont typeface="Wingdings" pitchFamily="2" charset="2"/>
                <a:buChar char="§"/>
              </a:pPr>
              <a:r>
                <a:rPr lang="en-US" dirty="0" smtClean="0"/>
                <a:t>Study the Birth of Stars</a:t>
              </a:r>
            </a:p>
            <a:p>
              <a:pPr marL="112713" indent="-112713">
                <a:buFont typeface="Wingdings" pitchFamily="2" charset="2"/>
                <a:buChar char="§"/>
              </a:pPr>
              <a:r>
                <a:rPr lang="en-US" dirty="0" smtClean="0"/>
                <a:t>Study the evolution of</a:t>
              </a:r>
            </a:p>
            <a:p>
              <a:pPr marL="112713"/>
              <a:r>
                <a:rPr lang="en-US" dirty="0" smtClean="0"/>
                <a:t>Planetary Systems</a:t>
              </a:r>
            </a:p>
            <a:p>
              <a:endParaRPr lang="en-US" dirty="0"/>
            </a:p>
          </p:txBody>
        </p:sp>
        <p:sp>
          <p:nvSpPr>
            <p:cNvPr id="6" name="Rectangle 5"/>
            <p:cNvSpPr/>
            <p:nvPr/>
          </p:nvSpPr>
          <p:spPr bwMode="auto">
            <a:xfrm>
              <a:off x="519331" y="884837"/>
              <a:ext cx="3563937" cy="147011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45" name="Elbow Connector 44"/>
            <p:cNvCxnSpPr>
              <a:stCxn id="6" idx="3"/>
              <a:endCxn id="11" idx="1"/>
            </p:cNvCxnSpPr>
            <p:nvPr/>
          </p:nvCxnSpPr>
          <p:spPr bwMode="auto">
            <a:xfrm flipV="1">
              <a:off x="4083268" y="1619223"/>
              <a:ext cx="443293" cy="673"/>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w="med" len="med"/>
            </a:ln>
            <a:effectLst/>
          </p:spPr>
        </p:cxnSp>
      </p:grpSp>
      <p:cxnSp>
        <p:nvCxnSpPr>
          <p:cNvPr id="49" name="Elbow Connector 48"/>
          <p:cNvCxnSpPr>
            <a:stCxn id="11" idx="2"/>
            <a:endCxn id="14" idx="0"/>
          </p:cNvCxnSpPr>
          <p:nvPr/>
        </p:nvCxnSpPr>
        <p:spPr bwMode="auto">
          <a:xfrm rot="5400000">
            <a:off x="5238098" y="1598068"/>
            <a:ext cx="335890" cy="1754896"/>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51" name="Elbow Connector 50"/>
          <p:cNvCxnSpPr>
            <a:stCxn id="57" idx="2"/>
            <a:endCxn id="36" idx="0"/>
          </p:cNvCxnSpPr>
          <p:nvPr/>
        </p:nvCxnSpPr>
        <p:spPr bwMode="auto">
          <a:xfrm rot="10800000" flipV="1">
            <a:off x="1759744" y="4572000"/>
            <a:ext cx="2725544" cy="189185"/>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54" name="Elbow Connector 53"/>
          <p:cNvCxnSpPr>
            <a:stCxn id="57" idx="2"/>
            <a:endCxn id="37" idx="0"/>
          </p:cNvCxnSpPr>
          <p:nvPr/>
        </p:nvCxnSpPr>
        <p:spPr bwMode="auto">
          <a:xfrm rot="10800000" flipV="1">
            <a:off x="4248808" y="4572001"/>
            <a:ext cx="236481" cy="181302"/>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sp>
        <p:nvSpPr>
          <p:cNvPr id="57" name="Oval 56"/>
          <p:cNvSpPr/>
          <p:nvPr/>
        </p:nvSpPr>
        <p:spPr bwMode="auto">
          <a:xfrm>
            <a:off x="4485288" y="4532587"/>
            <a:ext cx="78828" cy="78828"/>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60" name="Elbow Connector 50"/>
          <p:cNvCxnSpPr>
            <a:stCxn id="57" idx="6"/>
            <a:endCxn id="21" idx="0"/>
          </p:cNvCxnSpPr>
          <p:nvPr/>
        </p:nvCxnSpPr>
        <p:spPr bwMode="auto">
          <a:xfrm>
            <a:off x="4564116" y="4572001"/>
            <a:ext cx="2573468" cy="165537"/>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67" name="Elbow Connector 66"/>
          <p:cNvCxnSpPr>
            <a:stCxn id="14" idx="2"/>
            <a:endCxn id="57" idx="0"/>
          </p:cNvCxnSpPr>
          <p:nvPr/>
        </p:nvCxnSpPr>
        <p:spPr bwMode="auto">
          <a:xfrm rot="5400000">
            <a:off x="4443876" y="4447868"/>
            <a:ext cx="165546" cy="3893"/>
          </a:xfrm>
          <a:prstGeom prst="bentConnector3">
            <a:avLst>
              <a:gd name="adj1" fmla="val 50000"/>
            </a:avLst>
          </a:prstGeom>
          <a:solidFill>
            <a:schemeClr val="accent1"/>
          </a:solidFill>
          <a:ln w="2857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Development and Risk Management</a:t>
            </a:r>
            <a:endParaRPr lang="en-US" dirty="0"/>
          </a:p>
        </p:txBody>
      </p:sp>
      <p:grpSp>
        <p:nvGrpSpPr>
          <p:cNvPr id="22" name="Group 71"/>
          <p:cNvGrpSpPr/>
          <p:nvPr/>
        </p:nvGrpSpPr>
        <p:grpSpPr>
          <a:xfrm>
            <a:off x="622220" y="972848"/>
            <a:ext cx="2175642" cy="1842080"/>
            <a:chOff x="3160986" y="4716375"/>
            <a:chExt cx="2175642" cy="1842080"/>
          </a:xfrm>
        </p:grpSpPr>
        <p:pic>
          <p:nvPicPr>
            <p:cNvPr id="23" name="Picture 5" descr="05-2136d"/>
            <p:cNvPicPr>
              <a:picLocks noChangeAspect="1" noChangeArrowheads="1"/>
            </p:cNvPicPr>
            <p:nvPr/>
          </p:nvPicPr>
          <p:blipFill>
            <a:blip r:embed="rId2" cstate="print"/>
            <a:srcRect/>
            <a:stretch>
              <a:fillRect/>
            </a:stretch>
          </p:blipFill>
          <p:spPr bwMode="auto">
            <a:xfrm>
              <a:off x="3425825" y="5385395"/>
              <a:ext cx="669905" cy="1031077"/>
            </a:xfrm>
            <a:prstGeom prst="rect">
              <a:avLst/>
            </a:prstGeom>
            <a:noFill/>
            <a:ln w="9525">
              <a:solidFill>
                <a:schemeClr val="tx1"/>
              </a:solidFill>
              <a:miter lim="800000"/>
              <a:headEnd/>
              <a:tailEnd/>
            </a:ln>
          </p:spPr>
        </p:pic>
        <p:pic>
          <p:nvPicPr>
            <p:cNvPr id="24" name="Picture 7" descr="1_3SSmembrane1 install.bmp"/>
            <p:cNvPicPr>
              <a:picLocks noChangeAspect="1"/>
            </p:cNvPicPr>
            <p:nvPr/>
          </p:nvPicPr>
          <p:blipFill>
            <a:blip r:embed="rId3" cstate="print"/>
            <a:srcRect l="16000" r="28799"/>
            <a:stretch>
              <a:fillRect/>
            </a:stretch>
          </p:blipFill>
          <p:spPr bwMode="auto">
            <a:xfrm>
              <a:off x="4285604" y="5217451"/>
              <a:ext cx="841664" cy="1248868"/>
            </a:xfrm>
            <a:prstGeom prst="rect">
              <a:avLst/>
            </a:prstGeom>
            <a:noFill/>
            <a:ln w="9525">
              <a:noFill/>
              <a:miter lim="800000"/>
              <a:headEnd/>
              <a:tailEnd/>
            </a:ln>
          </p:spPr>
        </p:pic>
        <p:sp>
          <p:nvSpPr>
            <p:cNvPr id="35" name="TextBox 34"/>
            <p:cNvSpPr txBox="1"/>
            <p:nvPr/>
          </p:nvSpPr>
          <p:spPr>
            <a:xfrm>
              <a:off x="3281441" y="4716375"/>
              <a:ext cx="2007729" cy="523220"/>
            </a:xfrm>
            <a:prstGeom prst="rect">
              <a:avLst/>
            </a:prstGeom>
            <a:noFill/>
          </p:spPr>
          <p:txBody>
            <a:bodyPr wrap="none" rtlCol="0">
              <a:spAutoFit/>
            </a:bodyPr>
            <a:lstStyle/>
            <a:p>
              <a:r>
                <a:rPr lang="en-US" sz="1400" dirty="0" smtClean="0"/>
                <a:t>Risk Management and</a:t>
              </a:r>
            </a:p>
            <a:p>
              <a:r>
                <a:rPr lang="en-US" sz="1400" dirty="0" smtClean="0"/>
                <a:t>Technology  Development</a:t>
              </a:r>
              <a:endParaRPr lang="en-US" sz="1400" dirty="0"/>
            </a:p>
          </p:txBody>
        </p:sp>
        <p:sp>
          <p:nvSpPr>
            <p:cNvPr id="37" name="Rectangle 36"/>
            <p:cNvSpPr/>
            <p:nvPr/>
          </p:nvSpPr>
          <p:spPr bwMode="auto">
            <a:xfrm>
              <a:off x="3160986" y="4753303"/>
              <a:ext cx="2175642" cy="1805152"/>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46" name="Content Placeholder 2"/>
          <p:cNvSpPr txBox="1">
            <a:spLocks/>
          </p:cNvSpPr>
          <p:nvPr/>
        </p:nvSpPr>
        <p:spPr>
          <a:xfrm>
            <a:off x="210079" y="2945957"/>
            <a:ext cx="8796337" cy="3579023"/>
          </a:xfrm>
          <a:prstGeom prst="rect">
            <a:avLst/>
          </a:prstGeom>
        </p:spPr>
        <p:txBody>
          <a:bodyPr/>
          <a:lstStyle/>
          <a:p>
            <a:pPr marL="342900" indent="-342900">
              <a:spcBef>
                <a:spcPct val="20000"/>
              </a:spcBef>
              <a:spcAft>
                <a:spcPct val="40000"/>
              </a:spcAft>
              <a:buClr>
                <a:srgbClr val="BB0018"/>
              </a:buClr>
              <a:buFont typeface="Wingdings" pitchFamily="2" charset="2"/>
              <a:buChar char="l"/>
            </a:pPr>
            <a:r>
              <a:rPr lang="en-US" sz="1600" dirty="0" smtClean="0">
                <a:latin typeface="+mn-lt"/>
              </a:rPr>
              <a:t>Systems Engineering and Product Engineering identify areas in need of Technology Development and formulate plans to mature them, according to the NASA schedule for Technology Readiness Level (TRL)</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Plans are documented as Technology Development Plans</a:t>
            </a:r>
          </a:p>
          <a:p>
            <a:pPr marL="342900" indent="-342900">
              <a:spcBef>
                <a:spcPct val="20000"/>
              </a:spcBef>
              <a:spcAft>
                <a:spcPct val="40000"/>
              </a:spcAft>
              <a:buClr>
                <a:srgbClr val="BB0018"/>
              </a:buClr>
              <a:buFont typeface="Wingdings" pitchFamily="2" charset="2"/>
              <a:buChar char="l"/>
            </a:pPr>
            <a:r>
              <a:rPr lang="en-US" sz="1600" dirty="0" smtClean="0">
                <a:latin typeface="+mn-lt"/>
              </a:rPr>
              <a:t>Systems Engineering participates in a continuous process of Risk and or Issue Identification and Risk Management.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5" name="Rectangle 3"/>
          <p:cNvSpPr>
            <a:spLocks noGrp="1" noChangeArrowheads="1"/>
          </p:cNvSpPr>
          <p:nvPr>
            <p:ph type="title"/>
          </p:nvPr>
        </p:nvSpPr>
        <p:spPr>
          <a:xfrm>
            <a:off x="973138" y="84138"/>
            <a:ext cx="7769225" cy="787400"/>
          </a:xfrm>
        </p:spPr>
        <p:txBody>
          <a:bodyPr/>
          <a:lstStyle/>
          <a:p>
            <a:r>
              <a:rPr lang="en-US"/>
              <a:t>JWST Technology Readiness Metric</a:t>
            </a:r>
          </a:p>
        </p:txBody>
      </p:sp>
      <p:pic>
        <p:nvPicPr>
          <p:cNvPr id="1250305" name="Picture 1"/>
          <p:cNvPicPr>
            <a:picLocks noChangeAspect="1" noChangeArrowheads="1"/>
          </p:cNvPicPr>
          <p:nvPr/>
        </p:nvPicPr>
        <p:blipFill>
          <a:blip r:embed="rId2" cstate="print"/>
          <a:srcRect/>
          <a:stretch>
            <a:fillRect/>
          </a:stretch>
        </p:blipFill>
        <p:spPr bwMode="auto">
          <a:xfrm>
            <a:off x="442913" y="891900"/>
            <a:ext cx="8258175" cy="554355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Technology Development Items</a:t>
            </a:r>
            <a:endParaRPr lang="en-US" dirty="0"/>
          </a:p>
        </p:txBody>
      </p:sp>
      <p:sp>
        <p:nvSpPr>
          <p:cNvPr id="3" name="Content Placeholder 2"/>
          <p:cNvSpPr>
            <a:spLocks noGrp="1"/>
          </p:cNvSpPr>
          <p:nvPr>
            <p:ph sz="half" idx="1"/>
          </p:nvPr>
        </p:nvSpPr>
        <p:spPr>
          <a:xfrm>
            <a:off x="162046" y="856200"/>
            <a:ext cx="4525701" cy="2581484"/>
          </a:xfrm>
        </p:spPr>
        <p:txBody>
          <a:bodyPr/>
          <a:lstStyle/>
          <a:p>
            <a:r>
              <a:rPr lang="en-US" sz="1200" dirty="0" smtClean="0"/>
              <a:t>JWST adopted a strategy of early development of critical technology items.</a:t>
            </a:r>
          </a:p>
          <a:p>
            <a:r>
              <a:rPr lang="en-US" sz="1200" dirty="0" smtClean="0"/>
              <a:t>Ten critical items (Shown below and on the right)  were initially identified and programs to mature their TRL were initiated.  </a:t>
            </a:r>
          </a:p>
          <a:p>
            <a:r>
              <a:rPr lang="en-US" sz="1200" dirty="0" smtClean="0"/>
              <a:t>JWST instituted a Technology Non-Advocate Review (T-NAR) in January 2007.</a:t>
            </a:r>
          </a:p>
          <a:p>
            <a:pPr lvl="1"/>
            <a:r>
              <a:rPr lang="en-US" sz="1200" dirty="0" smtClean="0"/>
              <a:t>Nine of the ten Items were assessed to be TRL 6 or higher at this T-NAR.</a:t>
            </a:r>
          </a:p>
          <a:p>
            <a:pPr lvl="1"/>
            <a:r>
              <a:rPr lang="en-US" sz="1200" dirty="0" smtClean="0"/>
              <a:t>All items were assessed to be at TRL 6 by the  Program NAR which was held in  March of 2007.</a:t>
            </a:r>
            <a:endParaRPr lang="en-US" sz="1200" dirty="0"/>
          </a:p>
        </p:txBody>
      </p:sp>
      <p:pic>
        <p:nvPicPr>
          <p:cNvPr id="5" name="Picture 4"/>
          <p:cNvPicPr>
            <a:picLocks noChangeAspect="1" noChangeArrowheads="1"/>
          </p:cNvPicPr>
          <p:nvPr/>
        </p:nvPicPr>
        <p:blipFill>
          <a:blip r:embed="rId2" cstate="print"/>
          <a:srcRect/>
          <a:stretch>
            <a:fillRect/>
          </a:stretch>
        </p:blipFill>
        <p:spPr bwMode="auto">
          <a:xfrm>
            <a:off x="4880155" y="818288"/>
            <a:ext cx="1014677" cy="936625"/>
          </a:xfrm>
          <a:prstGeom prst="rect">
            <a:avLst/>
          </a:prstGeom>
          <a:noFill/>
          <a:ln>
            <a:solidFill>
              <a:schemeClr val="tx1"/>
            </a:solidFill>
          </a:ln>
        </p:spPr>
      </p:pic>
      <p:pic>
        <p:nvPicPr>
          <p:cNvPr id="6" name="Picture 45" descr="ASIC-FP_ALN-assy_photo1"/>
          <p:cNvPicPr>
            <a:picLocks noChangeAspect="1" noChangeArrowheads="1"/>
          </p:cNvPicPr>
          <p:nvPr/>
        </p:nvPicPr>
        <p:blipFill>
          <a:blip r:embed="rId3" cstate="print"/>
          <a:srcRect/>
          <a:stretch>
            <a:fillRect/>
          </a:stretch>
        </p:blipFill>
        <p:spPr bwMode="auto">
          <a:xfrm>
            <a:off x="6034441" y="818288"/>
            <a:ext cx="1340129" cy="936625"/>
          </a:xfrm>
          <a:prstGeom prst="rect">
            <a:avLst/>
          </a:prstGeom>
          <a:noFill/>
          <a:ln>
            <a:solidFill>
              <a:schemeClr val="tx1"/>
            </a:solidFill>
          </a:ln>
        </p:spPr>
      </p:pic>
      <p:pic>
        <p:nvPicPr>
          <p:cNvPr id="7" name="Picture 66"/>
          <p:cNvPicPr>
            <a:picLocks noChangeAspect="1" noChangeArrowheads="1"/>
          </p:cNvPicPr>
          <p:nvPr/>
        </p:nvPicPr>
        <p:blipFill>
          <a:blip r:embed="rId4" cstate="print"/>
          <a:srcRect l="5248" t="28019" r="5844" b="5747"/>
          <a:stretch>
            <a:fillRect/>
          </a:stretch>
        </p:blipFill>
        <p:spPr bwMode="auto">
          <a:xfrm>
            <a:off x="7511959" y="818288"/>
            <a:ext cx="1012559" cy="949711"/>
          </a:xfrm>
          <a:prstGeom prst="rect">
            <a:avLst/>
          </a:prstGeom>
          <a:noFill/>
          <a:ln w="9525">
            <a:solidFill>
              <a:schemeClr val="tx1"/>
            </a:solidFill>
            <a:miter lim="800000"/>
            <a:headEnd/>
            <a:tailEnd/>
          </a:ln>
          <a:effectLst/>
        </p:spPr>
      </p:pic>
      <p:pic>
        <p:nvPicPr>
          <p:cNvPr id="8" name="Picture 39"/>
          <p:cNvPicPr>
            <a:picLocks noChangeAspect="1" noChangeArrowheads="1"/>
          </p:cNvPicPr>
          <p:nvPr/>
        </p:nvPicPr>
        <p:blipFill>
          <a:blip r:embed="rId5" cstate="print"/>
          <a:srcRect t="7155" r="60735" b="63590"/>
          <a:stretch>
            <a:fillRect/>
          </a:stretch>
        </p:blipFill>
        <p:spPr bwMode="auto">
          <a:xfrm>
            <a:off x="5531092" y="2113206"/>
            <a:ext cx="2662882" cy="855024"/>
          </a:xfrm>
          <a:prstGeom prst="rect">
            <a:avLst/>
          </a:prstGeom>
          <a:noFill/>
          <a:ln w="9525">
            <a:solidFill>
              <a:schemeClr val="tx1"/>
            </a:solidFill>
            <a:miter lim="800000"/>
            <a:headEnd/>
            <a:tailEnd/>
          </a:ln>
          <a:effectLst/>
        </p:spPr>
      </p:pic>
      <p:pic>
        <p:nvPicPr>
          <p:cNvPr id="9" name="Picture 7"/>
          <p:cNvPicPr>
            <a:picLocks noChangeAspect="1" noChangeArrowheads="1"/>
          </p:cNvPicPr>
          <p:nvPr/>
        </p:nvPicPr>
        <p:blipFill>
          <a:blip r:embed="rId6" cstate="print"/>
          <a:srcRect l="51024" r="6799"/>
          <a:stretch>
            <a:fillRect/>
          </a:stretch>
        </p:blipFill>
        <p:spPr bwMode="auto">
          <a:xfrm>
            <a:off x="5444983" y="3304644"/>
            <a:ext cx="730335" cy="1006597"/>
          </a:xfrm>
          <a:prstGeom prst="rect">
            <a:avLst/>
          </a:prstGeom>
          <a:noFill/>
          <a:ln w="9525">
            <a:solidFill>
              <a:schemeClr val="tx1"/>
            </a:solidFill>
            <a:miter lim="800000"/>
            <a:headEnd/>
            <a:tailEnd/>
          </a:ln>
          <a:effectLst/>
        </p:spPr>
      </p:pic>
      <p:pic>
        <p:nvPicPr>
          <p:cNvPr id="52" name="Picture 11" descr="05-2136d"/>
          <p:cNvPicPr>
            <a:picLocks noChangeAspect="1" noChangeArrowheads="1"/>
          </p:cNvPicPr>
          <p:nvPr/>
        </p:nvPicPr>
        <p:blipFill>
          <a:blip r:embed="rId7" cstate="print"/>
          <a:srcRect/>
          <a:stretch>
            <a:fillRect/>
          </a:stretch>
        </p:blipFill>
        <p:spPr bwMode="auto">
          <a:xfrm>
            <a:off x="185629" y="3939992"/>
            <a:ext cx="1578621" cy="2421994"/>
          </a:xfrm>
          <a:prstGeom prst="rect">
            <a:avLst/>
          </a:prstGeom>
          <a:noFill/>
          <a:ln w="9525">
            <a:solidFill>
              <a:schemeClr val="tx1"/>
            </a:solidFill>
            <a:miter lim="800000"/>
            <a:headEnd/>
            <a:tailEnd/>
          </a:ln>
        </p:spPr>
      </p:pic>
      <p:pic>
        <p:nvPicPr>
          <p:cNvPr id="53" name="Picture 64" descr="DSC_0009"/>
          <p:cNvPicPr>
            <a:picLocks noChangeAspect="1" noChangeArrowheads="1"/>
          </p:cNvPicPr>
          <p:nvPr/>
        </p:nvPicPr>
        <p:blipFill>
          <a:blip r:embed="rId8" cstate="print"/>
          <a:srcRect r="-12"/>
          <a:stretch>
            <a:fillRect/>
          </a:stretch>
        </p:blipFill>
        <p:spPr bwMode="auto">
          <a:xfrm>
            <a:off x="3915579" y="4643501"/>
            <a:ext cx="2330716" cy="1747104"/>
          </a:xfrm>
          <a:prstGeom prst="rect">
            <a:avLst/>
          </a:prstGeom>
          <a:noFill/>
          <a:ln w="9525">
            <a:solidFill>
              <a:schemeClr val="tx1"/>
            </a:solidFill>
            <a:miter lim="800000"/>
            <a:headEnd/>
            <a:tailEnd/>
          </a:ln>
          <a:effectLst/>
        </p:spPr>
      </p:pic>
      <p:pic>
        <p:nvPicPr>
          <p:cNvPr id="54" name="Picture 8" descr="0600932"/>
          <p:cNvPicPr>
            <a:picLocks noChangeAspect="1" noChangeArrowheads="1"/>
          </p:cNvPicPr>
          <p:nvPr/>
        </p:nvPicPr>
        <p:blipFill>
          <a:blip r:embed="rId9" cstate="print">
            <a:lum bright="-6000"/>
          </a:blip>
          <a:srcRect b="41"/>
          <a:stretch>
            <a:fillRect/>
          </a:stretch>
        </p:blipFill>
        <p:spPr bwMode="auto">
          <a:xfrm>
            <a:off x="1913600" y="3929537"/>
            <a:ext cx="1833693" cy="2459698"/>
          </a:xfrm>
          <a:prstGeom prst="rect">
            <a:avLst/>
          </a:prstGeom>
          <a:noFill/>
          <a:ln>
            <a:solidFill>
              <a:schemeClr val="tx1"/>
            </a:solidFill>
          </a:ln>
        </p:spPr>
      </p:pic>
      <p:pic>
        <p:nvPicPr>
          <p:cNvPr id="56" name="Picture 8" descr="full_assy_3"/>
          <p:cNvPicPr>
            <a:picLocks noChangeAspect="1" noChangeArrowheads="1"/>
          </p:cNvPicPr>
          <p:nvPr/>
        </p:nvPicPr>
        <p:blipFill>
          <a:blip r:embed="rId10" cstate="print"/>
          <a:srcRect l="4497" t="19983" b="16411"/>
          <a:stretch>
            <a:fillRect/>
          </a:stretch>
        </p:blipFill>
        <p:spPr bwMode="auto">
          <a:xfrm>
            <a:off x="6478962" y="3326145"/>
            <a:ext cx="2010670" cy="1004555"/>
          </a:xfrm>
          <a:prstGeom prst="rect">
            <a:avLst/>
          </a:prstGeom>
          <a:noFill/>
          <a:ln>
            <a:solidFill>
              <a:schemeClr val="tx1"/>
            </a:solidFill>
          </a:ln>
        </p:spPr>
      </p:pic>
      <p:pic>
        <p:nvPicPr>
          <p:cNvPr id="59" name="Picture 47" descr="306731_06_004-Edit"/>
          <p:cNvPicPr preferRelativeResize="0">
            <a:picLocks noChangeAspect="1" noChangeArrowheads="1"/>
          </p:cNvPicPr>
          <p:nvPr/>
        </p:nvPicPr>
        <p:blipFill>
          <a:blip r:embed="rId11" cstate="print"/>
          <a:srcRect l="553" r="34718" b="13554"/>
          <a:stretch>
            <a:fillRect/>
          </a:stretch>
        </p:blipFill>
        <p:spPr bwMode="auto">
          <a:xfrm>
            <a:off x="6401319" y="4653029"/>
            <a:ext cx="2534856" cy="1736203"/>
          </a:xfrm>
          <a:prstGeom prst="rect">
            <a:avLst/>
          </a:prstGeom>
          <a:noFill/>
          <a:ln>
            <a:solidFill>
              <a:schemeClr val="tx1"/>
            </a:solidFill>
          </a:ln>
        </p:spPr>
      </p:pic>
      <p:sp>
        <p:nvSpPr>
          <p:cNvPr id="60" name="TextBox 59"/>
          <p:cNvSpPr txBox="1"/>
          <p:nvPr/>
        </p:nvSpPr>
        <p:spPr>
          <a:xfrm>
            <a:off x="5023412" y="1754913"/>
            <a:ext cx="692818" cy="215444"/>
          </a:xfrm>
          <a:prstGeom prst="rect">
            <a:avLst/>
          </a:prstGeom>
          <a:noFill/>
        </p:spPr>
        <p:txBody>
          <a:bodyPr wrap="none" rtlCol="0">
            <a:spAutoFit/>
          </a:bodyPr>
          <a:lstStyle/>
          <a:p>
            <a:r>
              <a:rPr lang="en-US" sz="800" dirty="0" smtClean="0"/>
              <a:t>NIR Detector</a:t>
            </a:r>
            <a:endParaRPr lang="en-US" sz="800" dirty="0"/>
          </a:p>
        </p:txBody>
      </p:sp>
      <p:sp>
        <p:nvSpPr>
          <p:cNvPr id="61" name="TextBox 60"/>
          <p:cNvSpPr txBox="1"/>
          <p:nvPr/>
        </p:nvSpPr>
        <p:spPr>
          <a:xfrm>
            <a:off x="6298549" y="1766488"/>
            <a:ext cx="821059" cy="215444"/>
          </a:xfrm>
          <a:prstGeom prst="rect">
            <a:avLst/>
          </a:prstGeom>
          <a:noFill/>
        </p:spPr>
        <p:txBody>
          <a:bodyPr wrap="none" rtlCol="0">
            <a:spAutoFit/>
          </a:bodyPr>
          <a:lstStyle/>
          <a:p>
            <a:r>
              <a:rPr lang="en-US" sz="800" dirty="0" smtClean="0"/>
              <a:t>Cryogenic ASIC</a:t>
            </a:r>
            <a:endParaRPr lang="en-US" sz="800" dirty="0"/>
          </a:p>
        </p:txBody>
      </p:sp>
      <p:sp>
        <p:nvSpPr>
          <p:cNvPr id="62" name="TextBox 61"/>
          <p:cNvSpPr txBox="1"/>
          <p:nvPr/>
        </p:nvSpPr>
        <p:spPr>
          <a:xfrm>
            <a:off x="7643893" y="1785870"/>
            <a:ext cx="702436" cy="215444"/>
          </a:xfrm>
          <a:prstGeom prst="rect">
            <a:avLst/>
          </a:prstGeom>
          <a:noFill/>
        </p:spPr>
        <p:txBody>
          <a:bodyPr wrap="none" rtlCol="0">
            <a:spAutoFit/>
          </a:bodyPr>
          <a:lstStyle/>
          <a:p>
            <a:r>
              <a:rPr lang="en-US" sz="800" dirty="0" smtClean="0"/>
              <a:t>MIR Detector</a:t>
            </a:r>
            <a:endParaRPr lang="en-US" sz="800" dirty="0"/>
          </a:p>
        </p:txBody>
      </p:sp>
      <p:sp>
        <p:nvSpPr>
          <p:cNvPr id="63" name="TextBox 62"/>
          <p:cNvSpPr txBox="1"/>
          <p:nvPr/>
        </p:nvSpPr>
        <p:spPr>
          <a:xfrm>
            <a:off x="6323212" y="2963533"/>
            <a:ext cx="979755" cy="215444"/>
          </a:xfrm>
          <a:prstGeom prst="rect">
            <a:avLst/>
          </a:prstGeom>
          <a:noFill/>
        </p:spPr>
        <p:txBody>
          <a:bodyPr wrap="none" rtlCol="0">
            <a:spAutoFit/>
          </a:bodyPr>
          <a:lstStyle/>
          <a:p>
            <a:r>
              <a:rPr lang="en-US" sz="800" dirty="0" err="1" smtClean="0"/>
              <a:t>Microshutter</a:t>
            </a:r>
            <a:r>
              <a:rPr lang="en-US" sz="800" dirty="0" smtClean="0"/>
              <a:t> Arrays</a:t>
            </a:r>
            <a:endParaRPr lang="en-US" sz="800" dirty="0"/>
          </a:p>
        </p:txBody>
      </p:sp>
      <p:sp>
        <p:nvSpPr>
          <p:cNvPr id="64" name="TextBox 63"/>
          <p:cNvSpPr txBox="1"/>
          <p:nvPr/>
        </p:nvSpPr>
        <p:spPr>
          <a:xfrm>
            <a:off x="7076806" y="4335192"/>
            <a:ext cx="848309" cy="215444"/>
          </a:xfrm>
          <a:prstGeom prst="rect">
            <a:avLst/>
          </a:prstGeom>
          <a:noFill/>
        </p:spPr>
        <p:txBody>
          <a:bodyPr wrap="none" rtlCol="0">
            <a:spAutoFit/>
          </a:bodyPr>
          <a:lstStyle/>
          <a:p>
            <a:r>
              <a:rPr lang="en-US" sz="800" dirty="0" smtClean="0"/>
              <a:t>MIR </a:t>
            </a:r>
            <a:r>
              <a:rPr lang="en-US" sz="800" dirty="0" err="1" smtClean="0"/>
              <a:t>Cryo</a:t>
            </a:r>
            <a:r>
              <a:rPr lang="en-US" sz="800" dirty="0" smtClean="0"/>
              <a:t>-Cooler</a:t>
            </a:r>
            <a:endParaRPr lang="en-US" sz="800" dirty="0"/>
          </a:p>
        </p:txBody>
      </p:sp>
      <p:sp>
        <p:nvSpPr>
          <p:cNvPr id="65" name="TextBox 64"/>
          <p:cNvSpPr txBox="1"/>
          <p:nvPr/>
        </p:nvSpPr>
        <p:spPr>
          <a:xfrm>
            <a:off x="7055251" y="6405294"/>
            <a:ext cx="1372492" cy="215444"/>
          </a:xfrm>
          <a:prstGeom prst="rect">
            <a:avLst/>
          </a:prstGeom>
          <a:noFill/>
        </p:spPr>
        <p:txBody>
          <a:bodyPr wrap="none" rtlCol="0">
            <a:spAutoFit/>
          </a:bodyPr>
          <a:lstStyle/>
          <a:p>
            <a:r>
              <a:rPr lang="en-US" sz="800" dirty="0" smtClean="0"/>
              <a:t>Sunshield Membrane Material</a:t>
            </a:r>
            <a:endParaRPr lang="en-US" sz="800" dirty="0"/>
          </a:p>
        </p:txBody>
      </p:sp>
      <p:sp>
        <p:nvSpPr>
          <p:cNvPr id="66" name="TextBox 65"/>
          <p:cNvSpPr txBox="1"/>
          <p:nvPr/>
        </p:nvSpPr>
        <p:spPr>
          <a:xfrm>
            <a:off x="4430988" y="6418251"/>
            <a:ext cx="1141659" cy="215444"/>
          </a:xfrm>
          <a:prstGeom prst="rect">
            <a:avLst/>
          </a:prstGeom>
          <a:noFill/>
        </p:spPr>
        <p:txBody>
          <a:bodyPr wrap="none" rtlCol="0">
            <a:spAutoFit/>
          </a:bodyPr>
          <a:lstStyle/>
          <a:p>
            <a:r>
              <a:rPr lang="en-US" sz="800" dirty="0" smtClean="0"/>
              <a:t>Primary Mirror Segment</a:t>
            </a:r>
            <a:endParaRPr lang="en-US" sz="800" dirty="0"/>
          </a:p>
        </p:txBody>
      </p:sp>
      <p:sp>
        <p:nvSpPr>
          <p:cNvPr id="67" name="TextBox 66"/>
          <p:cNvSpPr txBox="1"/>
          <p:nvPr/>
        </p:nvSpPr>
        <p:spPr>
          <a:xfrm>
            <a:off x="1953163" y="6390669"/>
            <a:ext cx="1745991" cy="215444"/>
          </a:xfrm>
          <a:prstGeom prst="rect">
            <a:avLst/>
          </a:prstGeom>
          <a:noFill/>
        </p:spPr>
        <p:txBody>
          <a:bodyPr wrap="none" rtlCol="0">
            <a:spAutoFit/>
          </a:bodyPr>
          <a:lstStyle/>
          <a:p>
            <a:r>
              <a:rPr lang="en-US" sz="800" dirty="0" smtClean="0"/>
              <a:t>Large Cryogenic Composite Structures</a:t>
            </a:r>
          </a:p>
        </p:txBody>
      </p:sp>
      <p:sp>
        <p:nvSpPr>
          <p:cNvPr id="68" name="TextBox 67"/>
          <p:cNvSpPr txBox="1"/>
          <p:nvPr/>
        </p:nvSpPr>
        <p:spPr>
          <a:xfrm>
            <a:off x="322062" y="6381578"/>
            <a:ext cx="1351652" cy="215444"/>
          </a:xfrm>
          <a:prstGeom prst="rect">
            <a:avLst/>
          </a:prstGeom>
          <a:noFill/>
        </p:spPr>
        <p:txBody>
          <a:bodyPr wrap="none" rtlCol="0">
            <a:spAutoFit/>
          </a:bodyPr>
          <a:lstStyle/>
          <a:p>
            <a:r>
              <a:rPr lang="en-US" sz="800" dirty="0" err="1" smtClean="0"/>
              <a:t>Wavefront</a:t>
            </a:r>
            <a:r>
              <a:rPr lang="en-US" sz="800" dirty="0" smtClean="0"/>
              <a:t> Sensing &amp; Control</a:t>
            </a:r>
          </a:p>
        </p:txBody>
      </p:sp>
      <p:sp>
        <p:nvSpPr>
          <p:cNvPr id="69" name="TextBox 68"/>
          <p:cNvSpPr txBox="1"/>
          <p:nvPr/>
        </p:nvSpPr>
        <p:spPr>
          <a:xfrm>
            <a:off x="5411981" y="4313973"/>
            <a:ext cx="753732" cy="215444"/>
          </a:xfrm>
          <a:prstGeom prst="rect">
            <a:avLst/>
          </a:prstGeom>
          <a:noFill/>
        </p:spPr>
        <p:txBody>
          <a:bodyPr wrap="none" rtlCol="0">
            <a:spAutoFit/>
          </a:bodyPr>
          <a:lstStyle/>
          <a:p>
            <a:r>
              <a:rPr lang="en-US" sz="800" dirty="0" smtClean="0"/>
              <a:t>Heat Switches</a:t>
            </a:r>
            <a:endParaRPr lang="en-US" sz="8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r>
              <a:rPr lang="en-US" dirty="0" smtClean="0"/>
              <a:t>Comparison </a:t>
            </a:r>
            <a:r>
              <a:rPr lang="en-US" dirty="0"/>
              <a:t>of JWST to </a:t>
            </a:r>
            <a:r>
              <a:rPr lang="en-US" dirty="0" smtClean="0"/>
              <a:t>HST  </a:t>
            </a:r>
            <a:br>
              <a:rPr lang="en-US" dirty="0" smtClean="0"/>
            </a:br>
            <a:r>
              <a:rPr lang="en-US" dirty="0" smtClean="0"/>
              <a:t>System Challenges </a:t>
            </a:r>
            <a:endParaRPr lang="en-US" dirty="0"/>
          </a:p>
        </p:txBody>
      </p:sp>
      <p:graphicFrame>
        <p:nvGraphicFramePr>
          <p:cNvPr id="278532" name="Object 4"/>
          <p:cNvGraphicFramePr>
            <a:graphicFrameLocks noChangeAspect="1"/>
          </p:cNvGraphicFramePr>
          <p:nvPr/>
        </p:nvGraphicFramePr>
        <p:xfrm>
          <a:off x="4054856" y="1356519"/>
          <a:ext cx="1133475" cy="1804988"/>
        </p:xfrm>
        <a:graphic>
          <a:graphicData uri="http://schemas.openxmlformats.org/presentationml/2006/ole">
            <mc:AlternateContent xmlns:mc="http://schemas.openxmlformats.org/markup-compatibility/2006">
              <mc:Choice xmlns:v="urn:schemas-microsoft-com:vml" Requires="v">
                <p:oleObj spid="_x0000_s1143811" name="Photo Editor Photo" r:id="rId4" imgW="3914286" imgH="5714286" progId="">
                  <p:embed/>
                </p:oleObj>
              </mc:Choice>
              <mc:Fallback>
                <p:oleObj name="Photo Editor Photo" r:id="rId4" imgW="3914286" imgH="5714286"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l="7439" t="5013" r="5489"/>
                      <a:stretch>
                        <a:fillRect/>
                      </a:stretch>
                    </p:blipFill>
                    <p:spPr bwMode="auto">
                      <a:xfrm>
                        <a:off x="4054856" y="1356519"/>
                        <a:ext cx="1133475"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78533" name="Picture 5" descr="JWST-HST-primary-mirrors"/>
          <p:cNvPicPr>
            <a:picLocks noChangeAspect="1" noChangeArrowheads="1"/>
          </p:cNvPicPr>
          <p:nvPr/>
        </p:nvPicPr>
        <p:blipFill>
          <a:blip r:embed="rId6" cstate="print"/>
          <a:srcRect/>
          <a:stretch>
            <a:fillRect/>
          </a:stretch>
        </p:blipFill>
        <p:spPr bwMode="auto">
          <a:xfrm>
            <a:off x="278384" y="863600"/>
            <a:ext cx="3424238" cy="2316163"/>
          </a:xfrm>
          <a:prstGeom prst="rect">
            <a:avLst/>
          </a:prstGeom>
          <a:solidFill>
            <a:srgbClr val="CCFFFF"/>
          </a:solidFill>
          <a:ln w="9525">
            <a:noFill/>
            <a:miter lim="800000"/>
            <a:headEnd/>
            <a:tailEnd/>
          </a:ln>
        </p:spPr>
      </p:pic>
      <p:pic>
        <p:nvPicPr>
          <p:cNvPr id="278535" name="Picture 7" descr="JWST_De07"/>
          <p:cNvPicPr>
            <a:picLocks noChangeAspect="1" noChangeArrowheads="1"/>
          </p:cNvPicPr>
          <p:nvPr/>
        </p:nvPicPr>
        <p:blipFill>
          <a:blip r:embed="rId7" cstate="print"/>
          <a:srcRect l="19365" t="12511" r="13074" b="5902"/>
          <a:stretch>
            <a:fillRect/>
          </a:stretch>
        </p:blipFill>
        <p:spPr bwMode="auto">
          <a:xfrm>
            <a:off x="5449951" y="803720"/>
            <a:ext cx="1527175" cy="2427287"/>
          </a:xfrm>
          <a:prstGeom prst="rect">
            <a:avLst/>
          </a:prstGeom>
          <a:noFill/>
        </p:spPr>
      </p:pic>
      <p:sp>
        <p:nvSpPr>
          <p:cNvPr id="22" name="TextBox 21"/>
          <p:cNvSpPr txBox="1"/>
          <p:nvPr/>
        </p:nvSpPr>
        <p:spPr>
          <a:xfrm>
            <a:off x="7297919" y="1006367"/>
            <a:ext cx="1754006" cy="954107"/>
          </a:xfrm>
          <a:prstGeom prst="rect">
            <a:avLst/>
          </a:prstGeom>
          <a:noFill/>
          <a:ln w="28575">
            <a:noFill/>
          </a:ln>
        </p:spPr>
        <p:txBody>
          <a:bodyPr wrap="none" rtlCol="0">
            <a:spAutoFit/>
          </a:bodyPr>
          <a:lstStyle/>
          <a:p>
            <a:pPr algn="ctr"/>
            <a:r>
              <a:rPr lang="en-US" sz="2800" dirty="0" smtClean="0">
                <a:solidFill>
                  <a:srgbClr val="C00000"/>
                </a:solidFill>
              </a:rPr>
              <a:t>JWST </a:t>
            </a:r>
          </a:p>
          <a:p>
            <a:pPr algn="ctr"/>
            <a:r>
              <a:rPr lang="en-US" sz="2800" dirty="0" smtClean="0">
                <a:solidFill>
                  <a:srgbClr val="C00000"/>
                </a:solidFill>
              </a:rPr>
              <a:t>Challenges</a:t>
            </a:r>
            <a:endParaRPr lang="en-US" sz="2800" dirty="0">
              <a:solidFill>
                <a:srgbClr val="C00000"/>
              </a:solidFill>
            </a:endParaRPr>
          </a:p>
        </p:txBody>
      </p:sp>
      <p:pic>
        <p:nvPicPr>
          <p:cNvPr id="148483" name="Picture 3"/>
          <p:cNvPicPr>
            <a:picLocks noChangeAspect="1" noChangeArrowheads="1"/>
          </p:cNvPicPr>
          <p:nvPr/>
        </p:nvPicPr>
        <p:blipFill>
          <a:blip r:embed="rId8" cstate="print"/>
          <a:srcRect/>
          <a:stretch>
            <a:fillRect/>
          </a:stretch>
        </p:blipFill>
        <p:spPr bwMode="auto">
          <a:xfrm>
            <a:off x="299585" y="3336472"/>
            <a:ext cx="6838724" cy="3363913"/>
          </a:xfrm>
          <a:prstGeom prst="rect">
            <a:avLst/>
          </a:prstGeom>
          <a:noFill/>
          <a:ln w="9525">
            <a:noFill/>
            <a:miter lim="800000"/>
            <a:headEnd/>
            <a:tailEnd/>
          </a:ln>
          <a:effectLst/>
        </p:spPr>
      </p:pic>
      <p:grpSp>
        <p:nvGrpSpPr>
          <p:cNvPr id="2" name="Group 35"/>
          <p:cNvGrpSpPr/>
          <p:nvPr/>
        </p:nvGrpSpPr>
        <p:grpSpPr>
          <a:xfrm>
            <a:off x="3799116" y="2478033"/>
            <a:ext cx="5276622" cy="1255767"/>
            <a:chOff x="3799116" y="2478033"/>
            <a:chExt cx="5276622" cy="1255767"/>
          </a:xfrm>
        </p:grpSpPr>
        <p:sp>
          <p:nvSpPr>
            <p:cNvPr id="27" name="TextBox 26"/>
            <p:cNvSpPr txBox="1"/>
            <p:nvPr/>
          </p:nvSpPr>
          <p:spPr>
            <a:xfrm>
              <a:off x="7324938" y="2478033"/>
              <a:ext cx="1750800" cy="830997"/>
            </a:xfrm>
            <a:prstGeom prst="rect">
              <a:avLst/>
            </a:prstGeom>
            <a:noFill/>
            <a:ln w="28575">
              <a:solidFill>
                <a:srgbClr val="C00000"/>
              </a:solidFill>
            </a:ln>
          </p:spPr>
          <p:txBody>
            <a:bodyPr wrap="none" rtlCol="0">
              <a:spAutoFit/>
            </a:bodyPr>
            <a:lstStyle/>
            <a:p>
              <a:r>
                <a:rPr lang="en-US" sz="1600" dirty="0" smtClean="0">
                  <a:solidFill>
                    <a:srgbClr val="C00000"/>
                  </a:solidFill>
                </a:rPr>
                <a:t>JWST Deployments</a:t>
              </a:r>
            </a:p>
            <a:p>
              <a:r>
                <a:rPr lang="en-US" sz="1600" dirty="0" smtClean="0">
                  <a:solidFill>
                    <a:srgbClr val="C00000"/>
                  </a:solidFill>
                </a:rPr>
                <a:t>Over 6m dia. Into a</a:t>
              </a:r>
            </a:p>
            <a:p>
              <a:r>
                <a:rPr lang="en-US" sz="1600" dirty="0" smtClean="0">
                  <a:solidFill>
                    <a:srgbClr val="C00000"/>
                  </a:solidFill>
                </a:rPr>
                <a:t>5m LV Fairing</a:t>
              </a:r>
            </a:p>
          </p:txBody>
        </p:sp>
        <p:cxnSp>
          <p:nvCxnSpPr>
            <p:cNvPr id="33" name="Straight Arrow Connector 32"/>
            <p:cNvCxnSpPr>
              <a:stCxn id="27" idx="1"/>
              <a:endCxn id="23" idx="3"/>
            </p:cNvCxnSpPr>
            <p:nvPr/>
          </p:nvCxnSpPr>
          <p:spPr bwMode="auto">
            <a:xfrm flipH="1">
              <a:off x="7064830" y="2893532"/>
              <a:ext cx="260108" cy="753183"/>
            </a:xfrm>
            <a:prstGeom prst="straightConnector1">
              <a:avLst/>
            </a:prstGeom>
            <a:solidFill>
              <a:schemeClr val="accent1"/>
            </a:solidFill>
            <a:ln w="28575" cap="flat" cmpd="sng" algn="ctr">
              <a:solidFill>
                <a:srgbClr val="C00000"/>
              </a:solidFill>
              <a:prstDash val="solid"/>
              <a:round/>
              <a:headEnd type="none" w="med" len="med"/>
              <a:tailEnd type="triangle" w="med" len="med"/>
            </a:ln>
            <a:effectLst/>
          </p:spPr>
        </p:cxnSp>
        <p:sp>
          <p:nvSpPr>
            <p:cNvPr id="23" name="Rectangle 22"/>
            <p:cNvSpPr/>
            <p:nvPr/>
          </p:nvSpPr>
          <p:spPr bwMode="auto">
            <a:xfrm>
              <a:off x="3799116" y="3559629"/>
              <a:ext cx="3265714" cy="174171"/>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3" name="Group 37"/>
          <p:cNvGrpSpPr/>
          <p:nvPr/>
        </p:nvGrpSpPr>
        <p:grpSpPr>
          <a:xfrm>
            <a:off x="3799112" y="3472550"/>
            <a:ext cx="5196672" cy="457194"/>
            <a:chOff x="3799112" y="3472550"/>
            <a:chExt cx="5196672" cy="457194"/>
          </a:xfrm>
        </p:grpSpPr>
        <p:sp>
          <p:nvSpPr>
            <p:cNvPr id="20" name="TextBox 19"/>
            <p:cNvSpPr txBox="1"/>
            <p:nvPr/>
          </p:nvSpPr>
          <p:spPr>
            <a:xfrm>
              <a:off x="7309104" y="3472550"/>
              <a:ext cx="1686680" cy="338554"/>
            </a:xfrm>
            <a:prstGeom prst="rect">
              <a:avLst/>
            </a:prstGeom>
            <a:noFill/>
            <a:ln w="28575">
              <a:solidFill>
                <a:srgbClr val="C00000"/>
              </a:solidFill>
            </a:ln>
          </p:spPr>
          <p:txBody>
            <a:bodyPr wrap="none" rtlCol="0">
              <a:spAutoFit/>
            </a:bodyPr>
            <a:lstStyle/>
            <a:p>
              <a:r>
                <a:rPr lang="en-US" sz="1600" dirty="0" smtClean="0">
                  <a:solidFill>
                    <a:srgbClr val="C00000"/>
                  </a:solidFill>
                </a:rPr>
                <a:t>½ the mass of HST</a:t>
              </a:r>
            </a:p>
          </p:txBody>
        </p:sp>
        <p:cxnSp>
          <p:nvCxnSpPr>
            <p:cNvPr id="24" name="Straight Arrow Connector 23"/>
            <p:cNvCxnSpPr>
              <a:stCxn id="20" idx="1"/>
              <a:endCxn id="25" idx="3"/>
            </p:cNvCxnSpPr>
            <p:nvPr/>
          </p:nvCxnSpPr>
          <p:spPr bwMode="auto">
            <a:xfrm flipH="1">
              <a:off x="7064826" y="3641827"/>
              <a:ext cx="244278" cy="200832"/>
            </a:xfrm>
            <a:prstGeom prst="straightConnector1">
              <a:avLst/>
            </a:prstGeom>
            <a:solidFill>
              <a:schemeClr val="accent1"/>
            </a:solidFill>
            <a:ln w="28575" cap="flat" cmpd="sng" algn="ctr">
              <a:solidFill>
                <a:srgbClr val="C00000"/>
              </a:solidFill>
              <a:prstDash val="solid"/>
              <a:round/>
              <a:headEnd type="none" w="med" len="med"/>
              <a:tailEnd type="triangle" w="med" len="med"/>
            </a:ln>
            <a:effectLst/>
          </p:spPr>
        </p:cxnSp>
        <p:sp>
          <p:nvSpPr>
            <p:cNvPr id="25" name="Rectangle 24"/>
            <p:cNvSpPr/>
            <p:nvPr/>
          </p:nvSpPr>
          <p:spPr bwMode="auto">
            <a:xfrm>
              <a:off x="3799112" y="3755573"/>
              <a:ext cx="3265714" cy="174171"/>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4" name="Group 38"/>
          <p:cNvGrpSpPr/>
          <p:nvPr/>
        </p:nvGrpSpPr>
        <p:grpSpPr>
          <a:xfrm>
            <a:off x="3799112" y="3913632"/>
            <a:ext cx="5321390" cy="830997"/>
            <a:chOff x="3799112" y="3913632"/>
            <a:chExt cx="5321390" cy="830997"/>
          </a:xfrm>
        </p:grpSpPr>
        <p:sp>
          <p:nvSpPr>
            <p:cNvPr id="19" name="TextBox 18"/>
            <p:cNvSpPr txBox="1"/>
            <p:nvPr/>
          </p:nvSpPr>
          <p:spPr>
            <a:xfrm>
              <a:off x="7315200" y="3913632"/>
              <a:ext cx="1805302" cy="830997"/>
            </a:xfrm>
            <a:prstGeom prst="rect">
              <a:avLst/>
            </a:prstGeom>
            <a:noFill/>
            <a:ln w="28575">
              <a:solidFill>
                <a:srgbClr val="C00000"/>
              </a:solidFill>
            </a:ln>
          </p:spPr>
          <p:txBody>
            <a:bodyPr wrap="none" rtlCol="0">
              <a:spAutoFit/>
            </a:bodyPr>
            <a:lstStyle/>
            <a:p>
              <a:r>
                <a:rPr lang="en-US" sz="1600" dirty="0" smtClean="0">
                  <a:solidFill>
                    <a:srgbClr val="C00000"/>
                  </a:solidFill>
                </a:rPr>
                <a:t>Over 6.5 times the </a:t>
              </a:r>
            </a:p>
            <a:p>
              <a:r>
                <a:rPr lang="en-US" sz="1600" dirty="0" smtClean="0">
                  <a:solidFill>
                    <a:srgbClr val="C00000"/>
                  </a:solidFill>
                </a:rPr>
                <a:t>light collecting area </a:t>
              </a:r>
            </a:p>
            <a:p>
              <a:r>
                <a:rPr lang="en-US" sz="1600" dirty="0" smtClean="0">
                  <a:solidFill>
                    <a:srgbClr val="C00000"/>
                  </a:solidFill>
                </a:rPr>
                <a:t>of HST</a:t>
              </a:r>
              <a:endParaRPr lang="en-US" sz="1600" dirty="0">
                <a:solidFill>
                  <a:srgbClr val="C00000"/>
                </a:solidFill>
              </a:endParaRPr>
            </a:p>
          </p:txBody>
        </p:sp>
        <p:cxnSp>
          <p:nvCxnSpPr>
            <p:cNvPr id="26" name="Straight Arrow Connector 25"/>
            <p:cNvCxnSpPr>
              <a:stCxn id="19" idx="1"/>
            </p:cNvCxnSpPr>
            <p:nvPr/>
          </p:nvCxnSpPr>
          <p:spPr bwMode="auto">
            <a:xfrm flipH="1" flipV="1">
              <a:off x="7053264" y="4257675"/>
              <a:ext cx="261936" cy="71456"/>
            </a:xfrm>
            <a:prstGeom prst="straightConnector1">
              <a:avLst/>
            </a:prstGeom>
            <a:solidFill>
              <a:schemeClr val="accent1"/>
            </a:solidFill>
            <a:ln w="28575" cap="flat" cmpd="sng" algn="ctr">
              <a:solidFill>
                <a:srgbClr val="C00000"/>
              </a:solidFill>
              <a:prstDash val="solid"/>
              <a:round/>
              <a:headEnd type="none" w="med" len="med"/>
              <a:tailEnd type="triangle" w="med" len="med"/>
            </a:ln>
            <a:effectLst/>
          </p:spPr>
        </p:cxnSp>
        <p:sp>
          <p:nvSpPr>
            <p:cNvPr id="28" name="Rectangle 27"/>
            <p:cNvSpPr/>
            <p:nvPr/>
          </p:nvSpPr>
          <p:spPr bwMode="auto">
            <a:xfrm>
              <a:off x="3799112" y="4169241"/>
              <a:ext cx="3265714" cy="174171"/>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5" name="Group 39"/>
          <p:cNvGrpSpPr/>
          <p:nvPr/>
        </p:nvGrpSpPr>
        <p:grpSpPr>
          <a:xfrm>
            <a:off x="3788226" y="5199888"/>
            <a:ext cx="5239279" cy="1323439"/>
            <a:chOff x="3788226" y="5199888"/>
            <a:chExt cx="5239279" cy="1323439"/>
          </a:xfrm>
        </p:grpSpPr>
        <p:sp>
          <p:nvSpPr>
            <p:cNvPr id="21" name="TextBox 20"/>
            <p:cNvSpPr txBox="1"/>
            <p:nvPr/>
          </p:nvSpPr>
          <p:spPr>
            <a:xfrm>
              <a:off x="7284720" y="5199888"/>
              <a:ext cx="1742785" cy="1323439"/>
            </a:xfrm>
            <a:prstGeom prst="rect">
              <a:avLst/>
            </a:prstGeom>
            <a:noFill/>
            <a:ln w="28575">
              <a:solidFill>
                <a:srgbClr val="C00000"/>
              </a:solidFill>
            </a:ln>
          </p:spPr>
          <p:txBody>
            <a:bodyPr wrap="none" rtlCol="0">
              <a:spAutoFit/>
            </a:bodyPr>
            <a:lstStyle/>
            <a:p>
              <a:r>
                <a:rPr lang="en-US" sz="1600" dirty="0" smtClean="0">
                  <a:solidFill>
                    <a:srgbClr val="C00000"/>
                  </a:solidFill>
                </a:rPr>
                <a:t>Order of magnitude</a:t>
              </a:r>
            </a:p>
            <a:p>
              <a:r>
                <a:rPr lang="en-US" sz="1600" dirty="0" smtClean="0">
                  <a:solidFill>
                    <a:srgbClr val="C00000"/>
                  </a:solidFill>
                </a:rPr>
                <a:t>colder than HST.  </a:t>
              </a:r>
            </a:p>
            <a:p>
              <a:r>
                <a:rPr lang="en-US" sz="1600" dirty="0" smtClean="0">
                  <a:solidFill>
                    <a:srgbClr val="C00000"/>
                  </a:solidFill>
                </a:rPr>
                <a:t>Roughly 4000 kg</a:t>
              </a:r>
            </a:p>
            <a:p>
              <a:r>
                <a:rPr lang="en-US" sz="1600" dirty="0" smtClean="0">
                  <a:solidFill>
                    <a:srgbClr val="C00000"/>
                  </a:solidFill>
                </a:rPr>
                <a:t>needs to be cooled</a:t>
              </a:r>
            </a:p>
            <a:p>
              <a:r>
                <a:rPr lang="en-US" sz="1600" dirty="0" smtClean="0">
                  <a:solidFill>
                    <a:srgbClr val="C00000"/>
                  </a:solidFill>
                </a:rPr>
                <a:t>below 50K</a:t>
              </a:r>
              <a:endParaRPr lang="en-US" sz="1600" dirty="0">
                <a:solidFill>
                  <a:srgbClr val="C00000"/>
                </a:solidFill>
              </a:endParaRPr>
            </a:p>
          </p:txBody>
        </p:sp>
        <p:cxnSp>
          <p:nvCxnSpPr>
            <p:cNvPr id="29" name="Straight Arrow Connector 28"/>
            <p:cNvCxnSpPr>
              <a:stCxn id="21" idx="1"/>
              <a:endCxn id="30" idx="3"/>
            </p:cNvCxnSpPr>
            <p:nvPr/>
          </p:nvCxnSpPr>
          <p:spPr bwMode="auto">
            <a:xfrm flipH="1" flipV="1">
              <a:off x="7053940" y="5508217"/>
              <a:ext cx="230780" cy="353391"/>
            </a:xfrm>
            <a:prstGeom prst="straightConnector1">
              <a:avLst/>
            </a:prstGeom>
            <a:solidFill>
              <a:schemeClr val="accent1"/>
            </a:solidFill>
            <a:ln w="28575" cap="flat" cmpd="sng" algn="ctr">
              <a:solidFill>
                <a:srgbClr val="C00000"/>
              </a:solidFill>
              <a:prstDash val="solid"/>
              <a:round/>
              <a:headEnd type="none" w="med" len="med"/>
              <a:tailEnd type="triangle" w="med" len="med"/>
            </a:ln>
            <a:effectLst/>
          </p:spPr>
        </p:cxnSp>
        <p:sp>
          <p:nvSpPr>
            <p:cNvPr id="30" name="Rectangle 29"/>
            <p:cNvSpPr/>
            <p:nvPr/>
          </p:nvSpPr>
          <p:spPr bwMode="auto">
            <a:xfrm>
              <a:off x="3788226" y="5421131"/>
              <a:ext cx="3265714" cy="174171"/>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JWST Science Objectives</a:t>
            </a:r>
            <a:endParaRPr lang="en-US" dirty="0"/>
          </a:p>
        </p:txBody>
      </p:sp>
      <p:pic>
        <p:nvPicPr>
          <p:cNvPr id="4" name="Picture 17"/>
          <p:cNvPicPr>
            <a:picLocks noChangeArrowheads="1"/>
          </p:cNvPicPr>
          <p:nvPr/>
        </p:nvPicPr>
        <p:blipFill>
          <a:blip r:embed="rId2" cstate="print"/>
          <a:srcRect/>
          <a:stretch>
            <a:fillRect/>
          </a:stretch>
        </p:blipFill>
        <p:spPr bwMode="auto">
          <a:xfrm>
            <a:off x="2384980" y="1111779"/>
            <a:ext cx="1510189" cy="1008575"/>
          </a:xfrm>
          <a:prstGeom prst="rect">
            <a:avLst/>
          </a:prstGeom>
          <a:noFill/>
          <a:ln w="25400" cap="flat">
            <a:solidFill>
              <a:srgbClr val="FF0000"/>
            </a:solidFill>
            <a:prstDash val="solid"/>
            <a:miter lim="800000"/>
            <a:headEnd/>
            <a:tailEnd/>
          </a:ln>
        </p:spPr>
      </p:pic>
      <p:sp>
        <p:nvSpPr>
          <p:cNvPr id="5" name="TextBox 4"/>
          <p:cNvSpPr txBox="1"/>
          <p:nvPr/>
        </p:nvSpPr>
        <p:spPr>
          <a:xfrm>
            <a:off x="566961" y="873055"/>
            <a:ext cx="1606530" cy="1538883"/>
          </a:xfrm>
          <a:prstGeom prst="rect">
            <a:avLst/>
          </a:prstGeom>
          <a:noFill/>
        </p:spPr>
        <p:txBody>
          <a:bodyPr wrap="none" rtlCol="0">
            <a:spAutoFit/>
          </a:bodyPr>
          <a:lstStyle/>
          <a:p>
            <a:r>
              <a:rPr lang="en-US" sz="1400" dirty="0" smtClean="0"/>
              <a:t>Science Objective:</a:t>
            </a:r>
          </a:p>
          <a:p>
            <a:pPr marL="112713" indent="-112713">
              <a:buFont typeface="Wingdings" pitchFamily="2" charset="2"/>
              <a:buChar char="§"/>
            </a:pPr>
            <a:r>
              <a:rPr lang="en-US" dirty="0" smtClean="0"/>
              <a:t>Detect and Investigate </a:t>
            </a:r>
          </a:p>
          <a:p>
            <a:pPr marL="112713"/>
            <a:r>
              <a:rPr lang="en-US" dirty="0" smtClean="0"/>
              <a:t>the First Light Sources</a:t>
            </a:r>
          </a:p>
          <a:p>
            <a:pPr marL="112713" indent="-112713">
              <a:buFont typeface="Wingdings" pitchFamily="2" charset="2"/>
              <a:buChar char="§"/>
            </a:pPr>
            <a:r>
              <a:rPr lang="en-US" dirty="0" smtClean="0"/>
              <a:t>Study the Assembly of </a:t>
            </a:r>
          </a:p>
          <a:p>
            <a:pPr marL="112713" indent="1588"/>
            <a:r>
              <a:rPr lang="en-US" dirty="0" smtClean="0"/>
              <a:t>Galaxies Since First Light </a:t>
            </a:r>
          </a:p>
          <a:p>
            <a:pPr marL="112713" indent="-112713">
              <a:buFont typeface="Wingdings" pitchFamily="2" charset="2"/>
              <a:buChar char="§"/>
            </a:pPr>
            <a:r>
              <a:rPr lang="en-US" dirty="0" smtClean="0"/>
              <a:t>Study the Birth of Stars</a:t>
            </a:r>
          </a:p>
          <a:p>
            <a:pPr marL="112713" indent="-112713">
              <a:buFont typeface="Wingdings" pitchFamily="2" charset="2"/>
              <a:buChar char="§"/>
            </a:pPr>
            <a:r>
              <a:rPr lang="en-US" dirty="0" smtClean="0"/>
              <a:t>Study the evolution of</a:t>
            </a:r>
          </a:p>
          <a:p>
            <a:pPr marL="112713"/>
            <a:r>
              <a:rPr lang="en-US" dirty="0" smtClean="0"/>
              <a:t>Planetary Systems</a:t>
            </a:r>
          </a:p>
          <a:p>
            <a:endParaRPr lang="en-US" dirty="0"/>
          </a:p>
        </p:txBody>
      </p:sp>
      <p:sp>
        <p:nvSpPr>
          <p:cNvPr id="6" name="Rectangle 5"/>
          <p:cNvSpPr/>
          <p:nvPr/>
        </p:nvSpPr>
        <p:spPr bwMode="auto">
          <a:xfrm>
            <a:off x="519331" y="884837"/>
            <a:ext cx="3563937" cy="147011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6" name="Content Placeholder 2"/>
          <p:cNvSpPr txBox="1">
            <a:spLocks/>
          </p:cNvSpPr>
          <p:nvPr/>
        </p:nvSpPr>
        <p:spPr>
          <a:xfrm>
            <a:off x="232657" y="2844357"/>
            <a:ext cx="8796337" cy="3296798"/>
          </a:xfrm>
          <a:prstGeom prst="rect">
            <a:avLst/>
          </a:prstGeom>
        </p:spPr>
        <p:txBody>
          <a:bodyPr/>
          <a:lstStyle/>
          <a:p>
            <a:pPr marL="342900" indent="-342900">
              <a:spcBef>
                <a:spcPct val="20000"/>
              </a:spcBef>
              <a:spcAft>
                <a:spcPct val="40000"/>
              </a:spcAft>
              <a:buClr>
                <a:srgbClr val="BB0018"/>
              </a:buClr>
              <a:buFont typeface="Wingdings" pitchFamily="2" charset="2"/>
              <a:buChar char="l"/>
            </a:pPr>
            <a:r>
              <a:rPr lang="en-US" sz="1600" dirty="0" smtClean="0">
                <a:latin typeface="+mn-lt"/>
              </a:rPr>
              <a:t>Scientists considered  what telescope would replace the HST in 1989, and in 1990 the “HST and Beyond Committee” recommended a large Infrared telescope to address 4 science themes:</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Detection of First Light and Re-Ionization</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Evolution of Galaxies over Cosmic History</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Birth of Stars and Planetary Systems</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Evolution of Planetary Systems</a:t>
            </a:r>
          </a:p>
          <a:p>
            <a:pPr marL="342900" indent="-342900">
              <a:spcBef>
                <a:spcPct val="20000"/>
              </a:spcBef>
              <a:spcAft>
                <a:spcPct val="40000"/>
              </a:spcAft>
              <a:buClr>
                <a:srgbClr val="BB0018"/>
              </a:buClr>
              <a:buFont typeface="Wingdings" pitchFamily="2" charset="2"/>
              <a:buChar char="l"/>
            </a:pPr>
            <a:r>
              <a:rPr lang="en-US" sz="1600" dirty="0" smtClean="0">
                <a:latin typeface="+mn-lt"/>
              </a:rPr>
              <a:t>Recently an additional yet related area of investigation has become important; the study of </a:t>
            </a:r>
            <a:r>
              <a:rPr lang="en-US" sz="1600" dirty="0" err="1" smtClean="0">
                <a:latin typeface="+mn-lt"/>
              </a:rPr>
              <a:t>exoplanets</a:t>
            </a:r>
            <a:r>
              <a:rPr lang="en-US" sz="1600" dirty="0" smtClean="0">
                <a:latin typeface="+mn-lt"/>
              </a:rPr>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157"/>
          <p:cNvSpPr/>
          <p:nvPr/>
        </p:nvSpPr>
        <p:spPr bwMode="auto">
          <a:xfrm>
            <a:off x="3776663" y="5467350"/>
            <a:ext cx="1638300" cy="43576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83682" name="Rectangle 2"/>
          <p:cNvSpPr>
            <a:spLocks noGrp="1" noChangeArrowheads="1"/>
          </p:cNvSpPr>
          <p:nvPr>
            <p:ph type="title"/>
          </p:nvPr>
        </p:nvSpPr>
        <p:spPr>
          <a:xfrm>
            <a:off x="847983" y="148282"/>
            <a:ext cx="7881938" cy="420130"/>
          </a:xfrm>
        </p:spPr>
        <p:txBody>
          <a:bodyPr/>
          <a:lstStyle/>
          <a:p>
            <a:r>
              <a:rPr lang="en-US" dirty="0" smtClean="0"/>
              <a:t>Cryogenic Design Challenges</a:t>
            </a:r>
            <a:endParaRPr lang="en-US" dirty="0"/>
          </a:p>
        </p:txBody>
      </p:sp>
      <p:sp>
        <p:nvSpPr>
          <p:cNvPr id="583688" name="Line 8"/>
          <p:cNvSpPr>
            <a:spLocks noChangeShapeType="1"/>
          </p:cNvSpPr>
          <p:nvPr/>
        </p:nvSpPr>
        <p:spPr bwMode="auto">
          <a:xfrm flipH="1">
            <a:off x="1565275" y="5403850"/>
            <a:ext cx="2079625" cy="549275"/>
          </a:xfrm>
          <a:prstGeom prst="line">
            <a:avLst/>
          </a:prstGeom>
          <a:noFill/>
          <a:ln w="19050">
            <a:solidFill>
              <a:schemeClr val="tx1"/>
            </a:solidFill>
            <a:round/>
            <a:headEnd/>
            <a:tailEnd/>
          </a:ln>
          <a:effectLst/>
        </p:spPr>
        <p:txBody>
          <a:bodyPr wrap="none" lIns="0" tIns="0" rIns="0" bIns="0">
            <a:spAutoFit/>
          </a:bodyPr>
          <a:lstStyle/>
          <a:p>
            <a:endParaRPr lang="en-US"/>
          </a:p>
        </p:txBody>
      </p:sp>
      <p:sp>
        <p:nvSpPr>
          <p:cNvPr id="583689" name="Line 9"/>
          <p:cNvSpPr>
            <a:spLocks noChangeShapeType="1"/>
          </p:cNvSpPr>
          <p:nvPr/>
        </p:nvSpPr>
        <p:spPr bwMode="auto">
          <a:xfrm flipH="1">
            <a:off x="5613400" y="4835525"/>
            <a:ext cx="2079625" cy="549275"/>
          </a:xfrm>
          <a:prstGeom prst="line">
            <a:avLst/>
          </a:prstGeom>
          <a:noFill/>
          <a:ln w="19050">
            <a:solidFill>
              <a:schemeClr val="tx1"/>
            </a:solidFill>
            <a:round/>
            <a:headEnd/>
            <a:tailEnd/>
          </a:ln>
          <a:effectLst/>
        </p:spPr>
        <p:txBody>
          <a:bodyPr wrap="none" lIns="0" tIns="0" rIns="0" bIns="0">
            <a:spAutoFit/>
          </a:bodyPr>
          <a:lstStyle/>
          <a:p>
            <a:endParaRPr lang="en-US"/>
          </a:p>
        </p:txBody>
      </p:sp>
      <p:sp>
        <p:nvSpPr>
          <p:cNvPr id="583690" name="Line 10"/>
          <p:cNvSpPr>
            <a:spLocks noChangeShapeType="1"/>
          </p:cNvSpPr>
          <p:nvPr/>
        </p:nvSpPr>
        <p:spPr bwMode="auto">
          <a:xfrm flipV="1">
            <a:off x="3644900" y="5394325"/>
            <a:ext cx="406400" cy="9525"/>
          </a:xfrm>
          <a:prstGeom prst="line">
            <a:avLst/>
          </a:prstGeom>
          <a:noFill/>
          <a:ln w="19050">
            <a:solidFill>
              <a:schemeClr val="tx1"/>
            </a:solidFill>
            <a:round/>
            <a:headEnd/>
            <a:tailEnd/>
          </a:ln>
          <a:effectLst/>
        </p:spPr>
        <p:txBody>
          <a:bodyPr lIns="0" tIns="0" rIns="0" bIns="0">
            <a:spAutoFit/>
          </a:bodyPr>
          <a:lstStyle/>
          <a:p>
            <a:endParaRPr lang="en-US"/>
          </a:p>
        </p:txBody>
      </p:sp>
      <p:sp>
        <p:nvSpPr>
          <p:cNvPr id="583692" name="Line 12"/>
          <p:cNvSpPr>
            <a:spLocks noChangeShapeType="1"/>
          </p:cNvSpPr>
          <p:nvPr/>
        </p:nvSpPr>
        <p:spPr bwMode="auto">
          <a:xfrm flipH="1">
            <a:off x="1555750" y="4681538"/>
            <a:ext cx="2079625" cy="549275"/>
          </a:xfrm>
          <a:prstGeom prst="line">
            <a:avLst/>
          </a:prstGeom>
          <a:noFill/>
          <a:ln w="19050">
            <a:solidFill>
              <a:schemeClr val="tx1"/>
            </a:solidFill>
            <a:round/>
            <a:headEnd/>
            <a:tailEnd/>
          </a:ln>
          <a:effectLst/>
        </p:spPr>
        <p:txBody>
          <a:bodyPr wrap="none" lIns="0" tIns="0" rIns="0" bIns="0">
            <a:spAutoFit/>
          </a:bodyPr>
          <a:lstStyle/>
          <a:p>
            <a:endParaRPr lang="en-US"/>
          </a:p>
        </p:txBody>
      </p:sp>
      <p:sp>
        <p:nvSpPr>
          <p:cNvPr id="583693" name="Line 13"/>
          <p:cNvSpPr>
            <a:spLocks noChangeShapeType="1"/>
          </p:cNvSpPr>
          <p:nvPr/>
        </p:nvSpPr>
        <p:spPr bwMode="auto">
          <a:xfrm flipH="1">
            <a:off x="5603875" y="4130675"/>
            <a:ext cx="2079625" cy="550863"/>
          </a:xfrm>
          <a:prstGeom prst="line">
            <a:avLst/>
          </a:prstGeom>
          <a:noFill/>
          <a:ln w="19050">
            <a:solidFill>
              <a:schemeClr val="tx1"/>
            </a:solidFill>
            <a:round/>
            <a:headEnd/>
            <a:tailEnd/>
          </a:ln>
          <a:effectLst/>
        </p:spPr>
        <p:txBody>
          <a:bodyPr wrap="none" lIns="0" tIns="0" rIns="0" bIns="0">
            <a:spAutoFit/>
          </a:bodyPr>
          <a:lstStyle/>
          <a:p>
            <a:endParaRPr lang="en-US"/>
          </a:p>
        </p:txBody>
      </p:sp>
      <p:sp>
        <p:nvSpPr>
          <p:cNvPr id="583694" name="Line 14"/>
          <p:cNvSpPr>
            <a:spLocks noChangeShapeType="1"/>
          </p:cNvSpPr>
          <p:nvPr/>
        </p:nvSpPr>
        <p:spPr bwMode="auto">
          <a:xfrm>
            <a:off x="3635375" y="4681538"/>
            <a:ext cx="415925" cy="0"/>
          </a:xfrm>
          <a:prstGeom prst="line">
            <a:avLst/>
          </a:prstGeom>
          <a:noFill/>
          <a:ln w="19050">
            <a:solidFill>
              <a:schemeClr val="tx1"/>
            </a:solidFill>
            <a:round/>
            <a:headEnd/>
            <a:tailEnd/>
          </a:ln>
          <a:effectLst/>
        </p:spPr>
        <p:txBody>
          <a:bodyPr lIns="0" tIns="0" rIns="0" bIns="0">
            <a:spAutoFit/>
          </a:bodyPr>
          <a:lstStyle/>
          <a:p>
            <a:endParaRPr lang="en-US"/>
          </a:p>
        </p:txBody>
      </p:sp>
      <p:sp>
        <p:nvSpPr>
          <p:cNvPr id="583696" name="Line 16"/>
          <p:cNvSpPr>
            <a:spLocks noChangeShapeType="1"/>
          </p:cNvSpPr>
          <p:nvPr/>
        </p:nvSpPr>
        <p:spPr bwMode="auto">
          <a:xfrm flipH="1">
            <a:off x="1524000" y="4435475"/>
            <a:ext cx="2079625" cy="549275"/>
          </a:xfrm>
          <a:prstGeom prst="line">
            <a:avLst/>
          </a:prstGeom>
          <a:noFill/>
          <a:ln w="19050">
            <a:solidFill>
              <a:schemeClr val="tx1"/>
            </a:solidFill>
            <a:round/>
            <a:headEnd/>
            <a:tailEnd/>
          </a:ln>
          <a:effectLst/>
        </p:spPr>
        <p:txBody>
          <a:bodyPr wrap="none" lIns="0" tIns="0" rIns="0" bIns="0">
            <a:spAutoFit/>
          </a:bodyPr>
          <a:lstStyle/>
          <a:p>
            <a:endParaRPr lang="en-US"/>
          </a:p>
        </p:txBody>
      </p:sp>
      <p:sp>
        <p:nvSpPr>
          <p:cNvPr id="583697" name="Line 17"/>
          <p:cNvSpPr>
            <a:spLocks noChangeShapeType="1"/>
          </p:cNvSpPr>
          <p:nvPr/>
        </p:nvSpPr>
        <p:spPr bwMode="auto">
          <a:xfrm flipH="1">
            <a:off x="5572125" y="3884613"/>
            <a:ext cx="2079625" cy="550862"/>
          </a:xfrm>
          <a:prstGeom prst="line">
            <a:avLst/>
          </a:prstGeom>
          <a:noFill/>
          <a:ln w="19050">
            <a:solidFill>
              <a:schemeClr val="tx1"/>
            </a:solidFill>
            <a:round/>
            <a:headEnd/>
            <a:tailEnd/>
          </a:ln>
          <a:effectLst/>
        </p:spPr>
        <p:txBody>
          <a:bodyPr wrap="none" lIns="0" tIns="0" rIns="0" bIns="0">
            <a:spAutoFit/>
          </a:bodyPr>
          <a:lstStyle/>
          <a:p>
            <a:endParaRPr lang="en-US"/>
          </a:p>
        </p:txBody>
      </p:sp>
      <p:sp>
        <p:nvSpPr>
          <p:cNvPr id="583698" name="Line 18"/>
          <p:cNvSpPr>
            <a:spLocks noChangeShapeType="1"/>
          </p:cNvSpPr>
          <p:nvPr/>
        </p:nvSpPr>
        <p:spPr bwMode="auto">
          <a:xfrm>
            <a:off x="3603625" y="4435475"/>
            <a:ext cx="434975" cy="0"/>
          </a:xfrm>
          <a:prstGeom prst="line">
            <a:avLst/>
          </a:prstGeom>
          <a:noFill/>
          <a:ln w="19050">
            <a:solidFill>
              <a:schemeClr val="tx1"/>
            </a:solidFill>
            <a:round/>
            <a:headEnd/>
            <a:tailEnd/>
          </a:ln>
          <a:effectLst/>
        </p:spPr>
        <p:txBody>
          <a:bodyPr lIns="0" tIns="0" rIns="0" bIns="0">
            <a:spAutoFit/>
          </a:bodyPr>
          <a:lstStyle/>
          <a:p>
            <a:endParaRPr lang="en-US"/>
          </a:p>
        </p:txBody>
      </p:sp>
      <p:sp>
        <p:nvSpPr>
          <p:cNvPr id="583700" name="Line 20"/>
          <p:cNvSpPr>
            <a:spLocks noChangeShapeType="1"/>
          </p:cNvSpPr>
          <p:nvPr/>
        </p:nvSpPr>
        <p:spPr bwMode="auto">
          <a:xfrm flipH="1">
            <a:off x="1550988" y="4913313"/>
            <a:ext cx="2078037" cy="549275"/>
          </a:xfrm>
          <a:prstGeom prst="line">
            <a:avLst/>
          </a:prstGeom>
          <a:noFill/>
          <a:ln w="19050">
            <a:solidFill>
              <a:schemeClr val="tx1"/>
            </a:solidFill>
            <a:round/>
            <a:headEnd/>
            <a:tailEnd/>
          </a:ln>
          <a:effectLst/>
        </p:spPr>
        <p:txBody>
          <a:bodyPr wrap="none" lIns="0" tIns="0" rIns="0" bIns="0">
            <a:spAutoFit/>
          </a:bodyPr>
          <a:lstStyle/>
          <a:p>
            <a:endParaRPr lang="en-US"/>
          </a:p>
        </p:txBody>
      </p:sp>
      <p:sp>
        <p:nvSpPr>
          <p:cNvPr id="583701" name="Line 21"/>
          <p:cNvSpPr>
            <a:spLocks noChangeShapeType="1"/>
          </p:cNvSpPr>
          <p:nvPr/>
        </p:nvSpPr>
        <p:spPr bwMode="auto">
          <a:xfrm flipH="1">
            <a:off x="5599113" y="4364038"/>
            <a:ext cx="2078037" cy="549275"/>
          </a:xfrm>
          <a:prstGeom prst="line">
            <a:avLst/>
          </a:prstGeom>
          <a:noFill/>
          <a:ln w="19050">
            <a:solidFill>
              <a:schemeClr val="tx1"/>
            </a:solidFill>
            <a:round/>
            <a:headEnd/>
            <a:tailEnd/>
          </a:ln>
          <a:effectLst/>
        </p:spPr>
        <p:txBody>
          <a:bodyPr wrap="none" lIns="0" tIns="0" rIns="0" bIns="0">
            <a:spAutoFit/>
          </a:bodyPr>
          <a:lstStyle/>
          <a:p>
            <a:endParaRPr lang="en-US"/>
          </a:p>
        </p:txBody>
      </p:sp>
      <p:sp>
        <p:nvSpPr>
          <p:cNvPr id="583702" name="Line 22"/>
          <p:cNvSpPr>
            <a:spLocks noChangeShapeType="1"/>
          </p:cNvSpPr>
          <p:nvPr/>
        </p:nvSpPr>
        <p:spPr bwMode="auto">
          <a:xfrm>
            <a:off x="3629025" y="4913313"/>
            <a:ext cx="407988" cy="0"/>
          </a:xfrm>
          <a:prstGeom prst="line">
            <a:avLst/>
          </a:prstGeom>
          <a:noFill/>
          <a:ln w="19050">
            <a:solidFill>
              <a:schemeClr val="tx1"/>
            </a:solidFill>
            <a:round/>
            <a:headEnd/>
            <a:tailEnd/>
          </a:ln>
          <a:effectLst/>
        </p:spPr>
        <p:txBody>
          <a:bodyPr lIns="0" tIns="0" rIns="0" bIns="0">
            <a:spAutoFit/>
          </a:bodyPr>
          <a:lstStyle/>
          <a:p>
            <a:endParaRPr lang="en-US"/>
          </a:p>
        </p:txBody>
      </p:sp>
      <p:sp>
        <p:nvSpPr>
          <p:cNvPr id="583704" name="Line 24"/>
          <p:cNvSpPr>
            <a:spLocks noChangeShapeType="1"/>
          </p:cNvSpPr>
          <p:nvPr/>
        </p:nvSpPr>
        <p:spPr bwMode="auto">
          <a:xfrm flipH="1">
            <a:off x="1565275" y="5151438"/>
            <a:ext cx="2079625" cy="549275"/>
          </a:xfrm>
          <a:prstGeom prst="line">
            <a:avLst/>
          </a:prstGeom>
          <a:noFill/>
          <a:ln w="19050">
            <a:solidFill>
              <a:schemeClr val="tx1"/>
            </a:solidFill>
            <a:round/>
            <a:headEnd/>
            <a:tailEnd/>
          </a:ln>
          <a:effectLst/>
        </p:spPr>
        <p:txBody>
          <a:bodyPr wrap="none" lIns="0" tIns="0" rIns="0" bIns="0">
            <a:spAutoFit/>
          </a:bodyPr>
          <a:lstStyle/>
          <a:p>
            <a:endParaRPr lang="en-US"/>
          </a:p>
        </p:txBody>
      </p:sp>
      <p:sp>
        <p:nvSpPr>
          <p:cNvPr id="583705" name="Line 25"/>
          <p:cNvSpPr>
            <a:spLocks noChangeShapeType="1"/>
          </p:cNvSpPr>
          <p:nvPr/>
        </p:nvSpPr>
        <p:spPr bwMode="auto">
          <a:xfrm flipH="1">
            <a:off x="5594350" y="4600575"/>
            <a:ext cx="2079625" cy="550863"/>
          </a:xfrm>
          <a:prstGeom prst="line">
            <a:avLst/>
          </a:prstGeom>
          <a:noFill/>
          <a:ln w="19050">
            <a:solidFill>
              <a:schemeClr val="tx1"/>
            </a:solidFill>
            <a:round/>
            <a:headEnd/>
            <a:tailEnd/>
          </a:ln>
          <a:effectLst/>
        </p:spPr>
        <p:txBody>
          <a:bodyPr wrap="none" lIns="0" tIns="0" rIns="0" bIns="0">
            <a:spAutoFit/>
          </a:bodyPr>
          <a:lstStyle/>
          <a:p>
            <a:endParaRPr lang="en-US"/>
          </a:p>
        </p:txBody>
      </p:sp>
      <p:sp>
        <p:nvSpPr>
          <p:cNvPr id="583706" name="Line 26"/>
          <p:cNvSpPr>
            <a:spLocks noChangeShapeType="1"/>
          </p:cNvSpPr>
          <p:nvPr/>
        </p:nvSpPr>
        <p:spPr bwMode="auto">
          <a:xfrm>
            <a:off x="3644900" y="5151438"/>
            <a:ext cx="396875" cy="0"/>
          </a:xfrm>
          <a:prstGeom prst="line">
            <a:avLst/>
          </a:prstGeom>
          <a:noFill/>
          <a:ln w="19050">
            <a:solidFill>
              <a:schemeClr val="tx1"/>
            </a:solidFill>
            <a:round/>
            <a:headEnd/>
            <a:tailEnd/>
          </a:ln>
          <a:effectLst/>
        </p:spPr>
        <p:txBody>
          <a:bodyPr lIns="0" tIns="0" rIns="0" bIns="0">
            <a:spAutoFit/>
          </a:bodyPr>
          <a:lstStyle/>
          <a:p>
            <a:endParaRPr lang="en-US"/>
          </a:p>
        </p:txBody>
      </p:sp>
      <p:sp>
        <p:nvSpPr>
          <p:cNvPr id="583707" name="Text Box 27" descr="JWST Color Square"/>
          <p:cNvSpPr txBox="1">
            <a:spLocks noChangeArrowheads="1"/>
          </p:cNvSpPr>
          <p:nvPr/>
        </p:nvSpPr>
        <p:spPr bwMode="auto">
          <a:xfrm>
            <a:off x="1016000" y="5916613"/>
            <a:ext cx="439738" cy="182562"/>
          </a:xfrm>
          <a:prstGeom prst="rect">
            <a:avLst/>
          </a:prstGeom>
          <a:noFill/>
          <a:ln w="19050">
            <a:noFill/>
            <a:miter lim="800000"/>
            <a:headEnd/>
            <a:tailEnd/>
          </a:ln>
          <a:effectLst/>
        </p:spPr>
        <p:txBody>
          <a:bodyPr wrap="none" lIns="0" tIns="0" rIns="0" bIns="0">
            <a:spAutoFit/>
          </a:bodyPr>
          <a:lstStyle/>
          <a:p>
            <a:pPr algn="l">
              <a:spcBef>
                <a:spcPct val="50000"/>
              </a:spcBef>
            </a:pPr>
            <a:r>
              <a:rPr lang="en-US"/>
              <a:t>Layer 1</a:t>
            </a:r>
          </a:p>
        </p:txBody>
      </p:sp>
      <p:sp>
        <p:nvSpPr>
          <p:cNvPr id="583708" name="Text Box 28" descr="JWST Color Square"/>
          <p:cNvSpPr txBox="1">
            <a:spLocks noChangeArrowheads="1"/>
          </p:cNvSpPr>
          <p:nvPr/>
        </p:nvSpPr>
        <p:spPr bwMode="auto">
          <a:xfrm>
            <a:off x="1036638" y="4897438"/>
            <a:ext cx="439737" cy="182562"/>
          </a:xfrm>
          <a:prstGeom prst="rect">
            <a:avLst/>
          </a:prstGeom>
          <a:noFill/>
          <a:ln w="19050">
            <a:noFill/>
            <a:miter lim="800000"/>
            <a:headEnd/>
            <a:tailEnd/>
          </a:ln>
          <a:effectLst/>
        </p:spPr>
        <p:txBody>
          <a:bodyPr wrap="none" lIns="0" tIns="0" rIns="0" bIns="0">
            <a:spAutoFit/>
          </a:bodyPr>
          <a:lstStyle/>
          <a:p>
            <a:pPr algn="l">
              <a:spcBef>
                <a:spcPct val="50000"/>
              </a:spcBef>
            </a:pPr>
            <a:r>
              <a:rPr lang="en-US"/>
              <a:t>Layer 5</a:t>
            </a:r>
          </a:p>
        </p:txBody>
      </p:sp>
      <p:sp>
        <p:nvSpPr>
          <p:cNvPr id="583709" name="Text Box 29" descr="JWST Color Square"/>
          <p:cNvSpPr txBox="1">
            <a:spLocks noChangeArrowheads="1"/>
          </p:cNvSpPr>
          <p:nvPr/>
        </p:nvSpPr>
        <p:spPr bwMode="auto">
          <a:xfrm>
            <a:off x="1036638" y="5140325"/>
            <a:ext cx="439737" cy="182563"/>
          </a:xfrm>
          <a:prstGeom prst="rect">
            <a:avLst/>
          </a:prstGeom>
          <a:noFill/>
          <a:ln w="19050">
            <a:noFill/>
            <a:miter lim="800000"/>
            <a:headEnd/>
            <a:tailEnd/>
          </a:ln>
          <a:effectLst/>
        </p:spPr>
        <p:txBody>
          <a:bodyPr wrap="none" lIns="0" tIns="0" rIns="0" bIns="0">
            <a:spAutoFit/>
          </a:bodyPr>
          <a:lstStyle/>
          <a:p>
            <a:pPr algn="l">
              <a:spcBef>
                <a:spcPct val="50000"/>
              </a:spcBef>
            </a:pPr>
            <a:r>
              <a:rPr lang="en-US"/>
              <a:t>Layer 4</a:t>
            </a:r>
          </a:p>
        </p:txBody>
      </p:sp>
      <p:sp>
        <p:nvSpPr>
          <p:cNvPr id="583710" name="Text Box 30" descr="JWST Color Square"/>
          <p:cNvSpPr txBox="1">
            <a:spLocks noChangeArrowheads="1"/>
          </p:cNvSpPr>
          <p:nvPr/>
        </p:nvSpPr>
        <p:spPr bwMode="auto">
          <a:xfrm>
            <a:off x="1006475" y="5375275"/>
            <a:ext cx="439738" cy="182563"/>
          </a:xfrm>
          <a:prstGeom prst="rect">
            <a:avLst/>
          </a:prstGeom>
          <a:noFill/>
          <a:ln w="19050">
            <a:noFill/>
            <a:miter lim="800000"/>
            <a:headEnd/>
            <a:tailEnd/>
          </a:ln>
          <a:effectLst/>
        </p:spPr>
        <p:txBody>
          <a:bodyPr wrap="none" lIns="0" tIns="0" rIns="0" bIns="0">
            <a:spAutoFit/>
          </a:bodyPr>
          <a:lstStyle/>
          <a:p>
            <a:pPr algn="l">
              <a:spcBef>
                <a:spcPct val="50000"/>
              </a:spcBef>
            </a:pPr>
            <a:r>
              <a:rPr lang="en-US"/>
              <a:t>Layer 3</a:t>
            </a:r>
          </a:p>
        </p:txBody>
      </p:sp>
      <p:sp>
        <p:nvSpPr>
          <p:cNvPr id="583711" name="Text Box 31" descr="JWST Color Square"/>
          <p:cNvSpPr txBox="1">
            <a:spLocks noChangeArrowheads="1"/>
          </p:cNvSpPr>
          <p:nvPr/>
        </p:nvSpPr>
        <p:spPr bwMode="auto">
          <a:xfrm>
            <a:off x="1006475" y="5619750"/>
            <a:ext cx="439738" cy="182563"/>
          </a:xfrm>
          <a:prstGeom prst="rect">
            <a:avLst/>
          </a:prstGeom>
          <a:noFill/>
          <a:ln w="19050">
            <a:noFill/>
            <a:miter lim="800000"/>
            <a:headEnd/>
            <a:tailEnd/>
          </a:ln>
          <a:effectLst/>
        </p:spPr>
        <p:txBody>
          <a:bodyPr wrap="none" lIns="0" tIns="0" rIns="0" bIns="0">
            <a:spAutoFit/>
          </a:bodyPr>
          <a:lstStyle/>
          <a:p>
            <a:pPr algn="l">
              <a:spcBef>
                <a:spcPct val="50000"/>
              </a:spcBef>
            </a:pPr>
            <a:r>
              <a:rPr lang="en-US"/>
              <a:t>Layer 2</a:t>
            </a:r>
          </a:p>
        </p:txBody>
      </p:sp>
      <p:sp>
        <p:nvSpPr>
          <p:cNvPr id="583712" name="Rectangle 32"/>
          <p:cNvSpPr>
            <a:spLocks noChangeArrowheads="1"/>
          </p:cNvSpPr>
          <p:nvPr/>
        </p:nvSpPr>
        <p:spPr bwMode="auto">
          <a:xfrm>
            <a:off x="5146675" y="3490913"/>
            <a:ext cx="533400" cy="685800"/>
          </a:xfrm>
          <a:prstGeom prst="rect">
            <a:avLst/>
          </a:prstGeom>
          <a:solidFill>
            <a:srgbClr val="CCFFFF"/>
          </a:solidFill>
          <a:ln w="28575">
            <a:solidFill>
              <a:schemeClr val="tx1"/>
            </a:solidFill>
            <a:miter lim="800000"/>
            <a:headEnd/>
            <a:tailEnd/>
          </a:ln>
          <a:effectLst/>
        </p:spPr>
        <p:txBody>
          <a:bodyPr lIns="0" tIns="0" rIns="0" bIns="0">
            <a:spAutoFit/>
          </a:bodyPr>
          <a:lstStyle/>
          <a:p>
            <a:endParaRPr lang="en-US"/>
          </a:p>
        </p:txBody>
      </p:sp>
      <p:sp>
        <p:nvSpPr>
          <p:cNvPr id="583713" name="Text Box 33" descr="JWST Color Square"/>
          <p:cNvSpPr txBox="1">
            <a:spLocks noChangeArrowheads="1"/>
          </p:cNvSpPr>
          <p:nvPr/>
        </p:nvSpPr>
        <p:spPr bwMode="auto">
          <a:xfrm>
            <a:off x="5194300" y="3568700"/>
            <a:ext cx="450850" cy="307777"/>
          </a:xfrm>
          <a:prstGeom prst="rect">
            <a:avLst/>
          </a:prstGeom>
          <a:noFill/>
          <a:ln w="19050">
            <a:noFill/>
            <a:miter lim="800000"/>
            <a:headEnd/>
            <a:tailEnd/>
          </a:ln>
          <a:effectLst/>
        </p:spPr>
        <p:txBody>
          <a:bodyPr lIns="0" tIns="0" rIns="0" bIns="0">
            <a:spAutoFit/>
          </a:bodyPr>
          <a:lstStyle/>
          <a:p>
            <a:pPr>
              <a:spcBef>
                <a:spcPct val="50000"/>
              </a:spcBef>
            </a:pPr>
            <a:r>
              <a:rPr lang="en-US" b="1" dirty="0"/>
              <a:t>IEC &amp; MLI/SLI </a:t>
            </a:r>
          </a:p>
        </p:txBody>
      </p:sp>
      <p:sp>
        <p:nvSpPr>
          <p:cNvPr id="583715" name="Rectangle 35"/>
          <p:cNvSpPr>
            <a:spLocks noChangeArrowheads="1"/>
          </p:cNvSpPr>
          <p:nvPr/>
        </p:nvSpPr>
        <p:spPr bwMode="auto">
          <a:xfrm>
            <a:off x="4394200" y="3268663"/>
            <a:ext cx="381000" cy="1638300"/>
          </a:xfrm>
          <a:prstGeom prst="rect">
            <a:avLst/>
          </a:prstGeom>
          <a:solidFill>
            <a:srgbClr val="00FF00"/>
          </a:solidFill>
          <a:ln w="28575">
            <a:solidFill>
              <a:schemeClr val="tx1"/>
            </a:solidFill>
            <a:miter lim="800000"/>
            <a:headEnd/>
            <a:tailEnd/>
          </a:ln>
          <a:effectLst/>
        </p:spPr>
        <p:txBody>
          <a:bodyPr lIns="0" tIns="0" rIns="0" bIns="0">
            <a:spAutoFit/>
          </a:bodyPr>
          <a:lstStyle/>
          <a:p>
            <a:endParaRPr lang="en-US"/>
          </a:p>
        </p:txBody>
      </p:sp>
      <p:sp>
        <p:nvSpPr>
          <p:cNvPr id="583716" name="Text Box 36" descr="JWST Color Square"/>
          <p:cNvSpPr txBox="1">
            <a:spLocks noChangeArrowheads="1"/>
          </p:cNvSpPr>
          <p:nvPr/>
        </p:nvSpPr>
        <p:spPr bwMode="auto">
          <a:xfrm rot="-5400000">
            <a:off x="4234405" y="4074369"/>
            <a:ext cx="708527" cy="153888"/>
          </a:xfrm>
          <a:prstGeom prst="rect">
            <a:avLst/>
          </a:prstGeom>
          <a:noFill/>
          <a:ln w="19050">
            <a:noFill/>
            <a:miter lim="800000"/>
            <a:headEnd/>
            <a:tailEnd/>
          </a:ln>
          <a:effectLst/>
        </p:spPr>
        <p:txBody>
          <a:bodyPr wrap="none" lIns="0" tIns="0" rIns="0" bIns="0">
            <a:spAutoFit/>
          </a:bodyPr>
          <a:lstStyle/>
          <a:p>
            <a:pPr algn="r">
              <a:spcBef>
                <a:spcPct val="50000"/>
              </a:spcBef>
            </a:pPr>
            <a:r>
              <a:rPr lang="en-US" b="1"/>
              <a:t>DTS / Harness</a:t>
            </a:r>
          </a:p>
        </p:txBody>
      </p:sp>
      <p:sp>
        <p:nvSpPr>
          <p:cNvPr id="583717" name="Text Box 37" descr="JWST Color Square"/>
          <p:cNvSpPr txBox="1">
            <a:spLocks noChangeArrowheads="1"/>
          </p:cNvSpPr>
          <p:nvPr/>
        </p:nvSpPr>
        <p:spPr bwMode="auto">
          <a:xfrm>
            <a:off x="3804475" y="5519148"/>
            <a:ext cx="1516441"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Spacecraft Bus &amp; Core Region</a:t>
            </a:r>
          </a:p>
        </p:txBody>
      </p:sp>
      <p:sp>
        <p:nvSpPr>
          <p:cNvPr id="583756" name="Freeform 76"/>
          <p:cNvSpPr>
            <a:spLocks/>
          </p:cNvSpPr>
          <p:nvPr/>
        </p:nvSpPr>
        <p:spPr bwMode="auto">
          <a:xfrm>
            <a:off x="4318000" y="1509713"/>
            <a:ext cx="1168400" cy="914400"/>
          </a:xfrm>
          <a:custGeom>
            <a:avLst/>
            <a:gdLst/>
            <a:ahLst/>
            <a:cxnLst>
              <a:cxn ang="0">
                <a:pos x="0" y="0"/>
              </a:cxn>
              <a:cxn ang="0">
                <a:pos x="0" y="480"/>
              </a:cxn>
              <a:cxn ang="0">
                <a:pos x="720" y="480"/>
              </a:cxn>
              <a:cxn ang="0">
                <a:pos x="720" y="336"/>
              </a:cxn>
              <a:cxn ang="0">
                <a:pos x="0" y="0"/>
              </a:cxn>
            </a:cxnLst>
            <a:rect l="0" t="0" r="r" b="b"/>
            <a:pathLst>
              <a:path w="720" h="480">
                <a:moveTo>
                  <a:pt x="0" y="0"/>
                </a:moveTo>
                <a:lnTo>
                  <a:pt x="0" y="480"/>
                </a:lnTo>
                <a:lnTo>
                  <a:pt x="720" y="480"/>
                </a:lnTo>
                <a:lnTo>
                  <a:pt x="720" y="336"/>
                </a:lnTo>
                <a:lnTo>
                  <a:pt x="0" y="0"/>
                </a:lnTo>
                <a:close/>
              </a:path>
            </a:pathLst>
          </a:custGeom>
          <a:solidFill>
            <a:srgbClr val="00FFFF"/>
          </a:solidFill>
          <a:ln w="28575" cmpd="sng">
            <a:solidFill>
              <a:schemeClr val="tx1"/>
            </a:solidFill>
            <a:round/>
            <a:headEnd/>
            <a:tailEnd/>
          </a:ln>
          <a:effectLst/>
        </p:spPr>
        <p:txBody>
          <a:bodyPr/>
          <a:lstStyle/>
          <a:p>
            <a:endParaRPr lang="en-US"/>
          </a:p>
        </p:txBody>
      </p:sp>
      <p:sp>
        <p:nvSpPr>
          <p:cNvPr id="583757" name="Freeform 77"/>
          <p:cNvSpPr>
            <a:spLocks/>
          </p:cNvSpPr>
          <p:nvPr/>
        </p:nvSpPr>
        <p:spPr bwMode="auto">
          <a:xfrm>
            <a:off x="4318000" y="823913"/>
            <a:ext cx="1168400" cy="990600"/>
          </a:xfrm>
          <a:custGeom>
            <a:avLst/>
            <a:gdLst/>
            <a:ahLst/>
            <a:cxnLst>
              <a:cxn ang="0">
                <a:pos x="0" y="240"/>
              </a:cxn>
              <a:cxn ang="0">
                <a:pos x="672" y="576"/>
              </a:cxn>
              <a:cxn ang="0">
                <a:pos x="672" y="336"/>
              </a:cxn>
              <a:cxn ang="0">
                <a:pos x="0" y="0"/>
              </a:cxn>
              <a:cxn ang="0">
                <a:pos x="0" y="240"/>
              </a:cxn>
            </a:cxnLst>
            <a:rect l="0" t="0" r="r" b="b"/>
            <a:pathLst>
              <a:path w="672" h="576">
                <a:moveTo>
                  <a:pt x="0" y="240"/>
                </a:moveTo>
                <a:lnTo>
                  <a:pt x="672" y="576"/>
                </a:lnTo>
                <a:lnTo>
                  <a:pt x="672" y="336"/>
                </a:lnTo>
                <a:lnTo>
                  <a:pt x="0" y="0"/>
                </a:lnTo>
                <a:lnTo>
                  <a:pt x="0" y="240"/>
                </a:lnTo>
                <a:close/>
              </a:path>
            </a:pathLst>
          </a:custGeom>
          <a:solidFill>
            <a:srgbClr val="CCFFFF"/>
          </a:solidFill>
          <a:ln w="28575" cmpd="sng">
            <a:solidFill>
              <a:schemeClr val="tx1"/>
            </a:solidFill>
            <a:round/>
            <a:headEnd/>
            <a:tailEnd/>
          </a:ln>
          <a:effectLst/>
        </p:spPr>
        <p:txBody>
          <a:bodyPr/>
          <a:lstStyle/>
          <a:p>
            <a:endParaRPr lang="en-US"/>
          </a:p>
        </p:txBody>
      </p:sp>
      <p:sp>
        <p:nvSpPr>
          <p:cNvPr id="583758" name="Freeform 78"/>
          <p:cNvSpPr>
            <a:spLocks/>
          </p:cNvSpPr>
          <p:nvPr/>
        </p:nvSpPr>
        <p:spPr bwMode="auto">
          <a:xfrm>
            <a:off x="3657600" y="1814513"/>
            <a:ext cx="1905000" cy="1981200"/>
          </a:xfrm>
          <a:custGeom>
            <a:avLst/>
            <a:gdLst/>
            <a:ahLst/>
            <a:cxnLst>
              <a:cxn ang="0">
                <a:pos x="960" y="0"/>
              </a:cxn>
              <a:cxn ang="0">
                <a:pos x="960" y="672"/>
              </a:cxn>
              <a:cxn ang="0">
                <a:pos x="240" y="672"/>
              </a:cxn>
              <a:cxn ang="0">
                <a:pos x="240" y="960"/>
              </a:cxn>
              <a:cxn ang="0">
                <a:pos x="0" y="960"/>
              </a:cxn>
            </a:cxnLst>
            <a:rect l="0" t="0" r="r" b="b"/>
            <a:pathLst>
              <a:path w="960" h="960">
                <a:moveTo>
                  <a:pt x="960" y="0"/>
                </a:moveTo>
                <a:lnTo>
                  <a:pt x="960" y="672"/>
                </a:lnTo>
                <a:lnTo>
                  <a:pt x="240" y="672"/>
                </a:lnTo>
                <a:lnTo>
                  <a:pt x="240" y="960"/>
                </a:lnTo>
                <a:lnTo>
                  <a:pt x="0" y="960"/>
                </a:lnTo>
              </a:path>
            </a:pathLst>
          </a:custGeom>
          <a:noFill/>
          <a:ln w="57150" cmpd="sng">
            <a:solidFill>
              <a:srgbClr val="FF00FF"/>
            </a:solidFill>
            <a:round/>
            <a:headEnd/>
            <a:tailEnd/>
          </a:ln>
          <a:effectLst/>
        </p:spPr>
        <p:txBody>
          <a:bodyPr/>
          <a:lstStyle/>
          <a:p>
            <a:endParaRPr lang="en-US"/>
          </a:p>
        </p:txBody>
      </p:sp>
      <p:sp>
        <p:nvSpPr>
          <p:cNvPr id="583759" name="Text Box 79" descr="JWST Color Square"/>
          <p:cNvSpPr txBox="1">
            <a:spLocks noChangeArrowheads="1"/>
          </p:cNvSpPr>
          <p:nvPr/>
        </p:nvSpPr>
        <p:spPr bwMode="auto">
          <a:xfrm rot="-5400000">
            <a:off x="5311775" y="2095599"/>
            <a:ext cx="962025" cy="307777"/>
          </a:xfrm>
          <a:prstGeom prst="rect">
            <a:avLst/>
          </a:prstGeom>
          <a:noFill/>
          <a:ln w="19050">
            <a:noFill/>
            <a:miter lim="800000"/>
            <a:headEnd/>
            <a:tailEnd/>
          </a:ln>
          <a:effectLst/>
        </p:spPr>
        <p:txBody>
          <a:bodyPr lIns="0" tIns="0" rIns="0" bIns="0">
            <a:spAutoFit/>
          </a:bodyPr>
          <a:lstStyle/>
          <a:p>
            <a:pPr>
              <a:spcBef>
                <a:spcPct val="50000"/>
              </a:spcBef>
            </a:pPr>
            <a:r>
              <a:rPr lang="en-US" b="1" dirty="0"/>
              <a:t>OTE/ISIM  MLI, PTR, </a:t>
            </a:r>
            <a:r>
              <a:rPr lang="en-US" b="1" dirty="0" err="1"/>
              <a:t>Diag</a:t>
            </a:r>
            <a:r>
              <a:rPr lang="en-US" b="1" dirty="0"/>
              <a:t> </a:t>
            </a:r>
            <a:r>
              <a:rPr lang="en-US" b="1" dirty="0" err="1"/>
              <a:t>Shld</a:t>
            </a:r>
            <a:endParaRPr lang="en-US" b="1" dirty="0"/>
          </a:p>
        </p:txBody>
      </p:sp>
      <p:sp>
        <p:nvSpPr>
          <p:cNvPr id="583760" name="Text Box 80" descr="JWST Color Square"/>
          <p:cNvSpPr txBox="1">
            <a:spLocks noChangeArrowheads="1"/>
          </p:cNvSpPr>
          <p:nvPr/>
        </p:nvSpPr>
        <p:spPr bwMode="auto">
          <a:xfrm>
            <a:off x="4381500" y="1804000"/>
            <a:ext cx="876300" cy="307777"/>
          </a:xfrm>
          <a:prstGeom prst="rect">
            <a:avLst/>
          </a:prstGeom>
          <a:noFill/>
          <a:ln w="19050">
            <a:noFill/>
            <a:miter lim="800000"/>
            <a:headEnd/>
            <a:tailEnd/>
          </a:ln>
          <a:effectLst/>
        </p:spPr>
        <p:txBody>
          <a:bodyPr lIns="0" tIns="0" rIns="0" bIns="0">
            <a:spAutoFit/>
          </a:bodyPr>
          <a:lstStyle/>
          <a:p>
            <a:pPr algn="l">
              <a:spcBef>
                <a:spcPct val="50000"/>
              </a:spcBef>
            </a:pPr>
            <a:r>
              <a:rPr lang="en-US" b="1" dirty="0"/>
              <a:t>ISIM Bench, </a:t>
            </a:r>
            <a:r>
              <a:rPr lang="en-US" b="1" dirty="0" smtClean="0"/>
              <a:t>Instruments</a:t>
            </a:r>
            <a:endParaRPr lang="en-US" b="1" dirty="0"/>
          </a:p>
        </p:txBody>
      </p:sp>
      <p:sp>
        <p:nvSpPr>
          <p:cNvPr id="583761" name="Text Box 81" descr="JWST Color Square"/>
          <p:cNvSpPr txBox="1">
            <a:spLocks noChangeArrowheads="1"/>
          </p:cNvSpPr>
          <p:nvPr/>
        </p:nvSpPr>
        <p:spPr bwMode="auto">
          <a:xfrm rot="1574194">
            <a:off x="4458150" y="1219250"/>
            <a:ext cx="727763"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a:t>ISIM Radiators</a:t>
            </a:r>
          </a:p>
        </p:txBody>
      </p:sp>
      <p:grpSp>
        <p:nvGrpSpPr>
          <p:cNvPr id="2" name="Group 150"/>
          <p:cNvGrpSpPr/>
          <p:nvPr/>
        </p:nvGrpSpPr>
        <p:grpSpPr>
          <a:xfrm>
            <a:off x="6172200" y="4622800"/>
            <a:ext cx="2017049" cy="361950"/>
            <a:chOff x="6172200" y="4622800"/>
            <a:chExt cx="2017049" cy="361950"/>
          </a:xfrm>
        </p:grpSpPr>
        <p:sp>
          <p:nvSpPr>
            <p:cNvPr id="583722" name="Line 42"/>
            <p:cNvSpPr>
              <a:spLocks noChangeShapeType="1"/>
            </p:cNvSpPr>
            <p:nvPr/>
          </p:nvSpPr>
          <p:spPr bwMode="auto">
            <a:xfrm>
              <a:off x="7315200" y="4710113"/>
              <a:ext cx="579438" cy="9525"/>
            </a:xfrm>
            <a:prstGeom prst="line">
              <a:avLst/>
            </a:prstGeom>
            <a:noFill/>
            <a:ln w="28575">
              <a:solidFill>
                <a:schemeClr val="hlink"/>
              </a:solidFill>
              <a:prstDash val="sysDot"/>
              <a:round/>
              <a:headEnd/>
              <a:tailEnd type="triangle" w="med" len="med"/>
            </a:ln>
            <a:effectLst/>
          </p:spPr>
          <p:txBody>
            <a:bodyPr lIns="0" tIns="0" rIns="0" bIns="0">
              <a:spAutoFit/>
            </a:bodyPr>
            <a:lstStyle/>
            <a:p>
              <a:endParaRPr lang="en-US"/>
            </a:p>
          </p:txBody>
        </p:sp>
        <p:sp>
          <p:nvSpPr>
            <p:cNvPr id="583727" name="Text Box 47" descr="JWST Color Square"/>
            <p:cNvSpPr txBox="1">
              <a:spLocks noChangeArrowheads="1"/>
            </p:cNvSpPr>
            <p:nvPr/>
          </p:nvSpPr>
          <p:spPr bwMode="auto">
            <a:xfrm>
              <a:off x="7929563" y="4622800"/>
              <a:ext cx="259686"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1,980</a:t>
              </a:r>
            </a:p>
          </p:txBody>
        </p:sp>
        <p:sp>
          <p:nvSpPr>
            <p:cNvPr id="583730" name="Text Box 50" descr="JWST Color Square"/>
            <p:cNvSpPr txBox="1">
              <a:spLocks noChangeArrowheads="1"/>
            </p:cNvSpPr>
            <p:nvPr/>
          </p:nvSpPr>
          <p:spPr bwMode="auto">
            <a:xfrm rot="20797190">
              <a:off x="6342813" y="4724450"/>
              <a:ext cx="173124"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142</a:t>
              </a:r>
            </a:p>
          </p:txBody>
        </p:sp>
        <p:sp>
          <p:nvSpPr>
            <p:cNvPr id="583763" name="Line 83"/>
            <p:cNvSpPr>
              <a:spLocks noChangeShapeType="1"/>
            </p:cNvSpPr>
            <p:nvPr/>
          </p:nvSpPr>
          <p:spPr bwMode="auto">
            <a:xfrm flipH="1" flipV="1">
              <a:off x="6172200" y="4760913"/>
              <a:ext cx="0" cy="223837"/>
            </a:xfrm>
            <a:prstGeom prst="line">
              <a:avLst/>
            </a:prstGeom>
            <a:noFill/>
            <a:ln w="28575">
              <a:solidFill>
                <a:srgbClr val="FF0000"/>
              </a:solidFill>
              <a:prstDash val="sysDot"/>
              <a:round/>
              <a:headEnd/>
              <a:tailEnd type="triangle" w="med" len="med"/>
            </a:ln>
            <a:effectLst/>
          </p:spPr>
          <p:txBody>
            <a:bodyPr lIns="0" tIns="0" rIns="0" bIns="0">
              <a:spAutoFit/>
            </a:bodyPr>
            <a:lstStyle/>
            <a:p>
              <a:endParaRPr lang="en-US"/>
            </a:p>
          </p:txBody>
        </p:sp>
      </p:grpSp>
      <p:grpSp>
        <p:nvGrpSpPr>
          <p:cNvPr id="3" name="Group 149"/>
          <p:cNvGrpSpPr/>
          <p:nvPr/>
        </p:nvGrpSpPr>
        <p:grpSpPr>
          <a:xfrm>
            <a:off x="6172200" y="4878388"/>
            <a:ext cx="2069995" cy="360362"/>
            <a:chOff x="6172200" y="4878388"/>
            <a:chExt cx="2069995" cy="360362"/>
          </a:xfrm>
        </p:grpSpPr>
        <p:sp>
          <p:nvSpPr>
            <p:cNvPr id="583684" name="Text Box 4" descr="JWST Color Square"/>
            <p:cNvSpPr txBox="1">
              <a:spLocks noChangeArrowheads="1"/>
            </p:cNvSpPr>
            <p:nvPr/>
          </p:nvSpPr>
          <p:spPr bwMode="auto">
            <a:xfrm>
              <a:off x="7924800" y="4878388"/>
              <a:ext cx="317395"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90,290</a:t>
              </a:r>
            </a:p>
          </p:txBody>
        </p:sp>
        <p:sp>
          <p:nvSpPr>
            <p:cNvPr id="583723" name="Line 43"/>
            <p:cNvSpPr>
              <a:spLocks noChangeShapeType="1"/>
            </p:cNvSpPr>
            <p:nvPr/>
          </p:nvSpPr>
          <p:spPr bwMode="auto">
            <a:xfrm flipH="1" flipV="1">
              <a:off x="6172200" y="5014913"/>
              <a:ext cx="0" cy="223837"/>
            </a:xfrm>
            <a:prstGeom prst="line">
              <a:avLst/>
            </a:prstGeom>
            <a:noFill/>
            <a:ln w="28575">
              <a:solidFill>
                <a:srgbClr val="FF0000"/>
              </a:solidFill>
              <a:prstDash val="sysDot"/>
              <a:round/>
              <a:headEnd/>
              <a:tailEnd type="triangle" w="med" len="med"/>
            </a:ln>
            <a:effectLst/>
          </p:spPr>
          <p:txBody>
            <a:bodyPr lIns="0" tIns="0" rIns="0" bIns="0">
              <a:spAutoFit/>
            </a:bodyPr>
            <a:lstStyle/>
            <a:p>
              <a:endParaRPr lang="en-US"/>
            </a:p>
          </p:txBody>
        </p:sp>
        <p:sp>
          <p:nvSpPr>
            <p:cNvPr id="583731" name="Text Box 51" descr="JWST Color Square"/>
            <p:cNvSpPr txBox="1">
              <a:spLocks noChangeArrowheads="1"/>
            </p:cNvSpPr>
            <p:nvPr/>
          </p:nvSpPr>
          <p:spPr bwMode="auto">
            <a:xfrm rot="20764296">
              <a:off x="6351919" y="4953050"/>
              <a:ext cx="259686"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2,040</a:t>
              </a:r>
            </a:p>
          </p:txBody>
        </p:sp>
        <p:sp>
          <p:nvSpPr>
            <p:cNvPr id="583766" name="Line 86"/>
            <p:cNvSpPr>
              <a:spLocks noChangeShapeType="1"/>
            </p:cNvSpPr>
            <p:nvPr/>
          </p:nvSpPr>
          <p:spPr bwMode="auto">
            <a:xfrm>
              <a:off x="7315200" y="4964113"/>
              <a:ext cx="579438" cy="9525"/>
            </a:xfrm>
            <a:prstGeom prst="line">
              <a:avLst/>
            </a:prstGeom>
            <a:noFill/>
            <a:ln w="28575">
              <a:solidFill>
                <a:schemeClr val="hlink"/>
              </a:solidFill>
              <a:prstDash val="sysDot"/>
              <a:round/>
              <a:headEnd/>
              <a:tailEnd type="triangle" w="med" len="med"/>
            </a:ln>
            <a:effectLst/>
          </p:spPr>
          <p:txBody>
            <a:bodyPr lIns="0" tIns="0" rIns="0" bIns="0">
              <a:spAutoFit/>
            </a:bodyPr>
            <a:lstStyle/>
            <a:p>
              <a:endParaRPr lang="en-US"/>
            </a:p>
          </p:txBody>
        </p:sp>
      </p:grpSp>
      <p:grpSp>
        <p:nvGrpSpPr>
          <p:cNvPr id="4" name="Group 152"/>
          <p:cNvGrpSpPr/>
          <p:nvPr/>
        </p:nvGrpSpPr>
        <p:grpSpPr>
          <a:xfrm>
            <a:off x="6172200" y="4135438"/>
            <a:ext cx="2000616" cy="373062"/>
            <a:chOff x="6172200" y="4135438"/>
            <a:chExt cx="2000616" cy="373062"/>
          </a:xfrm>
        </p:grpSpPr>
        <p:sp>
          <p:nvSpPr>
            <p:cNvPr id="583725" name="Text Box 45" descr="JWST Color Square"/>
            <p:cNvSpPr txBox="1">
              <a:spLocks noChangeArrowheads="1"/>
            </p:cNvSpPr>
            <p:nvPr/>
          </p:nvSpPr>
          <p:spPr bwMode="auto">
            <a:xfrm>
              <a:off x="7970838" y="4135438"/>
              <a:ext cx="201978"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16.5</a:t>
              </a:r>
            </a:p>
          </p:txBody>
        </p:sp>
        <p:sp>
          <p:nvSpPr>
            <p:cNvPr id="583732" name="Text Box 52" descr="JWST Color Square"/>
            <p:cNvSpPr txBox="1">
              <a:spLocks noChangeArrowheads="1"/>
            </p:cNvSpPr>
            <p:nvPr/>
          </p:nvSpPr>
          <p:spPr bwMode="auto">
            <a:xfrm rot="20797324">
              <a:off x="6339777" y="4267250"/>
              <a:ext cx="144270"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1.8</a:t>
              </a:r>
            </a:p>
          </p:txBody>
        </p:sp>
        <p:sp>
          <p:nvSpPr>
            <p:cNvPr id="583765" name="Line 85"/>
            <p:cNvSpPr>
              <a:spLocks noChangeShapeType="1"/>
            </p:cNvSpPr>
            <p:nvPr/>
          </p:nvSpPr>
          <p:spPr bwMode="auto">
            <a:xfrm flipH="1" flipV="1">
              <a:off x="6172200" y="4284663"/>
              <a:ext cx="0" cy="223837"/>
            </a:xfrm>
            <a:prstGeom prst="line">
              <a:avLst/>
            </a:prstGeom>
            <a:noFill/>
            <a:ln w="28575">
              <a:solidFill>
                <a:srgbClr val="FF0000"/>
              </a:solidFill>
              <a:prstDash val="sysDot"/>
              <a:round/>
              <a:headEnd/>
              <a:tailEnd type="triangle" w="med" len="med"/>
            </a:ln>
            <a:effectLst/>
          </p:spPr>
          <p:txBody>
            <a:bodyPr lIns="0" tIns="0" rIns="0" bIns="0">
              <a:spAutoFit/>
            </a:bodyPr>
            <a:lstStyle/>
            <a:p>
              <a:endParaRPr lang="en-US"/>
            </a:p>
          </p:txBody>
        </p:sp>
        <p:sp>
          <p:nvSpPr>
            <p:cNvPr id="583767" name="Line 87"/>
            <p:cNvSpPr>
              <a:spLocks noChangeShapeType="1"/>
            </p:cNvSpPr>
            <p:nvPr/>
          </p:nvSpPr>
          <p:spPr bwMode="auto">
            <a:xfrm>
              <a:off x="7366000" y="4214813"/>
              <a:ext cx="579438" cy="9525"/>
            </a:xfrm>
            <a:prstGeom prst="line">
              <a:avLst/>
            </a:prstGeom>
            <a:noFill/>
            <a:ln w="28575">
              <a:solidFill>
                <a:schemeClr val="hlink"/>
              </a:solidFill>
              <a:prstDash val="sysDot"/>
              <a:round/>
              <a:headEnd/>
              <a:tailEnd type="triangle" w="med" len="med"/>
            </a:ln>
            <a:effectLst/>
          </p:spPr>
          <p:txBody>
            <a:bodyPr lIns="0" tIns="0" rIns="0" bIns="0">
              <a:spAutoFit/>
            </a:bodyPr>
            <a:lstStyle/>
            <a:p>
              <a:endParaRPr lang="en-US"/>
            </a:p>
          </p:txBody>
        </p:sp>
      </p:grpSp>
      <p:grpSp>
        <p:nvGrpSpPr>
          <p:cNvPr id="5" name="Group 151"/>
          <p:cNvGrpSpPr/>
          <p:nvPr/>
        </p:nvGrpSpPr>
        <p:grpSpPr>
          <a:xfrm>
            <a:off x="6172200" y="4389438"/>
            <a:ext cx="1960649" cy="360362"/>
            <a:chOff x="6172200" y="4389438"/>
            <a:chExt cx="1960649" cy="360362"/>
          </a:xfrm>
        </p:grpSpPr>
        <p:sp>
          <p:nvSpPr>
            <p:cNvPr id="583726" name="Text Box 46" descr="JWST Color Square"/>
            <p:cNvSpPr txBox="1">
              <a:spLocks noChangeArrowheads="1"/>
            </p:cNvSpPr>
            <p:nvPr/>
          </p:nvSpPr>
          <p:spPr bwMode="auto">
            <a:xfrm>
              <a:off x="7959725" y="4389438"/>
              <a:ext cx="173124"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126</a:t>
              </a:r>
            </a:p>
          </p:txBody>
        </p:sp>
        <p:sp>
          <p:nvSpPr>
            <p:cNvPr id="583729" name="Text Box 49" descr="JWST Color Square"/>
            <p:cNvSpPr txBox="1">
              <a:spLocks noChangeArrowheads="1"/>
            </p:cNvSpPr>
            <p:nvPr/>
          </p:nvSpPr>
          <p:spPr bwMode="auto">
            <a:xfrm rot="20539206">
              <a:off x="6320448" y="4502200"/>
              <a:ext cx="201978"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17.2</a:t>
              </a:r>
            </a:p>
          </p:txBody>
        </p:sp>
        <p:sp>
          <p:nvSpPr>
            <p:cNvPr id="583764" name="Line 84"/>
            <p:cNvSpPr>
              <a:spLocks noChangeShapeType="1"/>
            </p:cNvSpPr>
            <p:nvPr/>
          </p:nvSpPr>
          <p:spPr bwMode="auto">
            <a:xfrm flipH="1" flipV="1">
              <a:off x="6172200" y="4525963"/>
              <a:ext cx="0" cy="223837"/>
            </a:xfrm>
            <a:prstGeom prst="line">
              <a:avLst/>
            </a:prstGeom>
            <a:noFill/>
            <a:ln w="28575">
              <a:solidFill>
                <a:srgbClr val="FF0000"/>
              </a:solidFill>
              <a:prstDash val="sysDot"/>
              <a:round/>
              <a:headEnd/>
              <a:tailEnd type="triangle" w="med" len="med"/>
            </a:ln>
            <a:effectLst/>
          </p:spPr>
          <p:txBody>
            <a:bodyPr lIns="0" tIns="0" rIns="0" bIns="0">
              <a:spAutoFit/>
            </a:bodyPr>
            <a:lstStyle/>
            <a:p>
              <a:endParaRPr lang="en-US"/>
            </a:p>
          </p:txBody>
        </p:sp>
        <p:sp>
          <p:nvSpPr>
            <p:cNvPr id="583769" name="Line 89"/>
            <p:cNvSpPr>
              <a:spLocks noChangeShapeType="1"/>
            </p:cNvSpPr>
            <p:nvPr/>
          </p:nvSpPr>
          <p:spPr bwMode="auto">
            <a:xfrm>
              <a:off x="7346950" y="4468813"/>
              <a:ext cx="579438" cy="9525"/>
            </a:xfrm>
            <a:prstGeom prst="line">
              <a:avLst/>
            </a:prstGeom>
            <a:noFill/>
            <a:ln w="28575">
              <a:solidFill>
                <a:schemeClr val="hlink"/>
              </a:solidFill>
              <a:prstDash val="sysDot"/>
              <a:round/>
              <a:headEnd/>
              <a:tailEnd type="triangle" w="med" len="med"/>
            </a:ln>
            <a:effectLst/>
          </p:spPr>
          <p:txBody>
            <a:bodyPr lIns="0" tIns="0" rIns="0" bIns="0">
              <a:spAutoFit/>
            </a:bodyPr>
            <a:lstStyle/>
            <a:p>
              <a:endParaRPr lang="en-US"/>
            </a:p>
          </p:txBody>
        </p:sp>
      </p:grpSp>
      <p:sp>
        <p:nvSpPr>
          <p:cNvPr id="583770" name="Rectangle 90"/>
          <p:cNvSpPr>
            <a:spLocks noChangeArrowheads="1"/>
          </p:cNvSpPr>
          <p:nvPr/>
        </p:nvSpPr>
        <p:spPr bwMode="auto">
          <a:xfrm>
            <a:off x="3886200" y="2728913"/>
            <a:ext cx="1600200" cy="152400"/>
          </a:xfrm>
          <a:prstGeom prst="rect">
            <a:avLst/>
          </a:prstGeom>
          <a:solidFill>
            <a:srgbClr val="FFCC00"/>
          </a:solidFill>
          <a:ln w="28575">
            <a:solidFill>
              <a:schemeClr val="tx1"/>
            </a:solidFill>
            <a:miter lim="800000"/>
            <a:headEnd/>
            <a:tailEnd/>
          </a:ln>
          <a:effectLst/>
        </p:spPr>
        <p:txBody>
          <a:bodyPr wrap="none" anchor="ctr"/>
          <a:lstStyle/>
          <a:p>
            <a:endParaRPr lang="en-US"/>
          </a:p>
        </p:txBody>
      </p:sp>
      <p:sp>
        <p:nvSpPr>
          <p:cNvPr id="583783" name="Rectangle 103"/>
          <p:cNvSpPr>
            <a:spLocks noChangeArrowheads="1"/>
          </p:cNvSpPr>
          <p:nvPr/>
        </p:nvSpPr>
        <p:spPr bwMode="auto">
          <a:xfrm rot="20052187">
            <a:off x="1712913" y="1471183"/>
            <a:ext cx="2120900" cy="97925"/>
          </a:xfrm>
          <a:prstGeom prst="rect">
            <a:avLst/>
          </a:prstGeom>
          <a:solidFill>
            <a:srgbClr val="FFCC00"/>
          </a:solidFill>
          <a:ln w="28575">
            <a:solidFill>
              <a:schemeClr val="tx1"/>
            </a:solidFill>
            <a:miter lim="800000"/>
            <a:headEnd/>
            <a:tailEnd/>
          </a:ln>
          <a:effectLst/>
        </p:spPr>
        <p:txBody>
          <a:bodyPr wrap="none" anchor="ctr"/>
          <a:lstStyle/>
          <a:p>
            <a:endParaRPr lang="en-US" b="1"/>
          </a:p>
        </p:txBody>
      </p:sp>
      <p:sp>
        <p:nvSpPr>
          <p:cNvPr id="583784" name="Rectangle 104"/>
          <p:cNvSpPr>
            <a:spLocks noChangeArrowheads="1"/>
          </p:cNvSpPr>
          <p:nvPr/>
        </p:nvSpPr>
        <p:spPr bwMode="auto">
          <a:xfrm rot="1784920" flipV="1">
            <a:off x="1736725" y="2690182"/>
            <a:ext cx="2133600" cy="81041"/>
          </a:xfrm>
          <a:prstGeom prst="rect">
            <a:avLst/>
          </a:prstGeom>
          <a:solidFill>
            <a:srgbClr val="FFCC00"/>
          </a:solidFill>
          <a:ln w="28575">
            <a:solidFill>
              <a:schemeClr val="tx1"/>
            </a:solidFill>
            <a:miter lim="800000"/>
            <a:headEnd/>
            <a:tailEnd/>
          </a:ln>
          <a:effectLst/>
        </p:spPr>
        <p:txBody>
          <a:bodyPr wrap="none" anchor="ctr"/>
          <a:lstStyle/>
          <a:p>
            <a:endParaRPr lang="en-US" b="1"/>
          </a:p>
        </p:txBody>
      </p:sp>
      <p:sp>
        <p:nvSpPr>
          <p:cNvPr id="583785" name="Rectangle 105"/>
          <p:cNvSpPr>
            <a:spLocks noChangeArrowheads="1"/>
          </p:cNvSpPr>
          <p:nvPr/>
        </p:nvSpPr>
        <p:spPr bwMode="auto">
          <a:xfrm>
            <a:off x="1752600" y="1879767"/>
            <a:ext cx="201612" cy="405207"/>
          </a:xfrm>
          <a:prstGeom prst="rect">
            <a:avLst/>
          </a:prstGeom>
          <a:solidFill>
            <a:srgbClr val="FFCC00"/>
          </a:solidFill>
          <a:ln w="28575">
            <a:solidFill>
              <a:schemeClr val="tx1"/>
            </a:solidFill>
            <a:miter lim="800000"/>
            <a:headEnd/>
            <a:tailEnd/>
          </a:ln>
          <a:effectLst/>
        </p:spPr>
        <p:txBody>
          <a:bodyPr wrap="none" anchor="ctr"/>
          <a:lstStyle/>
          <a:p>
            <a:endParaRPr lang="en-US" b="1"/>
          </a:p>
        </p:txBody>
      </p:sp>
      <p:sp>
        <p:nvSpPr>
          <p:cNvPr id="583786" name="Rectangle 106"/>
          <p:cNvSpPr>
            <a:spLocks noChangeArrowheads="1"/>
          </p:cNvSpPr>
          <p:nvPr/>
        </p:nvSpPr>
        <p:spPr bwMode="auto">
          <a:xfrm>
            <a:off x="3657600" y="893763"/>
            <a:ext cx="228600" cy="2444750"/>
          </a:xfrm>
          <a:prstGeom prst="rect">
            <a:avLst/>
          </a:prstGeom>
          <a:solidFill>
            <a:srgbClr val="FFCC00"/>
          </a:solidFill>
          <a:ln w="28575">
            <a:solidFill>
              <a:schemeClr val="tx1"/>
            </a:solidFill>
            <a:miter lim="800000"/>
            <a:headEnd/>
            <a:tailEnd/>
          </a:ln>
          <a:effectLst/>
        </p:spPr>
        <p:txBody>
          <a:bodyPr wrap="none" anchor="ctr"/>
          <a:lstStyle/>
          <a:p>
            <a:endParaRPr lang="en-US" b="1"/>
          </a:p>
        </p:txBody>
      </p:sp>
      <p:sp>
        <p:nvSpPr>
          <p:cNvPr id="583787" name="Text Box 107" descr="JWST Color Square"/>
          <p:cNvSpPr txBox="1">
            <a:spLocks noChangeArrowheads="1"/>
          </p:cNvSpPr>
          <p:nvPr/>
        </p:nvSpPr>
        <p:spPr bwMode="auto">
          <a:xfrm rot="16200000">
            <a:off x="2888475" y="1958997"/>
            <a:ext cx="1801775" cy="153888"/>
          </a:xfrm>
          <a:prstGeom prst="rect">
            <a:avLst/>
          </a:prstGeom>
          <a:noFill/>
          <a:ln w="19050">
            <a:noFill/>
            <a:miter lim="800000"/>
            <a:headEnd/>
            <a:tailEnd/>
          </a:ln>
          <a:effectLst/>
        </p:spPr>
        <p:txBody>
          <a:bodyPr wrap="none" lIns="0" tIns="0" rIns="0" bIns="0">
            <a:spAutoFit/>
          </a:bodyPr>
          <a:lstStyle/>
          <a:p>
            <a:pPr algn="r">
              <a:spcBef>
                <a:spcPct val="50000"/>
              </a:spcBef>
            </a:pPr>
            <a:r>
              <a:rPr lang="en-US" b="1"/>
              <a:t>PMBA, PMSA, AOS, SMSS (0.001 W)</a:t>
            </a:r>
          </a:p>
        </p:txBody>
      </p:sp>
      <p:sp>
        <p:nvSpPr>
          <p:cNvPr id="583788" name="Freeform 108"/>
          <p:cNvSpPr>
            <a:spLocks/>
          </p:cNvSpPr>
          <p:nvPr/>
        </p:nvSpPr>
        <p:spPr bwMode="auto">
          <a:xfrm>
            <a:off x="3352800" y="1960809"/>
            <a:ext cx="304800" cy="324166"/>
          </a:xfrm>
          <a:custGeom>
            <a:avLst/>
            <a:gdLst/>
            <a:ahLst/>
            <a:cxnLst>
              <a:cxn ang="0">
                <a:pos x="192" y="192"/>
              </a:cxn>
              <a:cxn ang="0">
                <a:pos x="192" y="0"/>
              </a:cxn>
              <a:cxn ang="0">
                <a:pos x="0" y="48"/>
              </a:cxn>
              <a:cxn ang="0">
                <a:pos x="0" y="144"/>
              </a:cxn>
              <a:cxn ang="0">
                <a:pos x="192" y="192"/>
              </a:cxn>
            </a:cxnLst>
            <a:rect l="0" t="0" r="r" b="b"/>
            <a:pathLst>
              <a:path w="192" h="192">
                <a:moveTo>
                  <a:pt x="192" y="192"/>
                </a:moveTo>
                <a:lnTo>
                  <a:pt x="192" y="0"/>
                </a:lnTo>
                <a:lnTo>
                  <a:pt x="0" y="48"/>
                </a:lnTo>
                <a:lnTo>
                  <a:pt x="0" y="144"/>
                </a:lnTo>
                <a:lnTo>
                  <a:pt x="192" y="192"/>
                </a:lnTo>
                <a:close/>
              </a:path>
            </a:pathLst>
          </a:custGeom>
          <a:solidFill>
            <a:srgbClr val="FFCC00"/>
          </a:solidFill>
          <a:ln w="28575" cmpd="sng">
            <a:solidFill>
              <a:schemeClr val="tx1"/>
            </a:solidFill>
            <a:round/>
            <a:headEnd/>
            <a:tailEnd/>
          </a:ln>
          <a:effectLst/>
        </p:spPr>
        <p:txBody>
          <a:bodyPr/>
          <a:lstStyle/>
          <a:p>
            <a:endParaRPr lang="en-US" b="1"/>
          </a:p>
        </p:txBody>
      </p:sp>
      <p:sp>
        <p:nvSpPr>
          <p:cNvPr id="583823" name="Line 143"/>
          <p:cNvSpPr>
            <a:spLocks noChangeShapeType="1"/>
          </p:cNvSpPr>
          <p:nvPr/>
        </p:nvSpPr>
        <p:spPr bwMode="auto">
          <a:xfrm>
            <a:off x="5184775" y="4435475"/>
            <a:ext cx="434975" cy="0"/>
          </a:xfrm>
          <a:prstGeom prst="line">
            <a:avLst/>
          </a:prstGeom>
          <a:noFill/>
          <a:ln w="19050">
            <a:solidFill>
              <a:schemeClr val="tx1"/>
            </a:solidFill>
            <a:round/>
            <a:headEnd/>
            <a:tailEnd/>
          </a:ln>
          <a:effectLst/>
        </p:spPr>
        <p:txBody>
          <a:bodyPr lIns="0" tIns="0" rIns="0" bIns="0">
            <a:spAutoFit/>
          </a:bodyPr>
          <a:lstStyle/>
          <a:p>
            <a:endParaRPr lang="en-US"/>
          </a:p>
        </p:txBody>
      </p:sp>
      <p:sp>
        <p:nvSpPr>
          <p:cNvPr id="583824" name="Line 144"/>
          <p:cNvSpPr>
            <a:spLocks noChangeShapeType="1"/>
          </p:cNvSpPr>
          <p:nvPr/>
        </p:nvSpPr>
        <p:spPr bwMode="auto">
          <a:xfrm>
            <a:off x="4038600" y="4410075"/>
            <a:ext cx="9525" cy="1066800"/>
          </a:xfrm>
          <a:prstGeom prst="line">
            <a:avLst/>
          </a:prstGeom>
          <a:noFill/>
          <a:ln w="19050">
            <a:solidFill>
              <a:schemeClr val="tx1"/>
            </a:solidFill>
            <a:round/>
            <a:headEnd/>
            <a:tailEnd/>
          </a:ln>
          <a:effectLst/>
        </p:spPr>
        <p:txBody>
          <a:bodyPr/>
          <a:lstStyle/>
          <a:p>
            <a:endParaRPr lang="en-US"/>
          </a:p>
        </p:txBody>
      </p:sp>
      <p:sp>
        <p:nvSpPr>
          <p:cNvPr id="583825" name="Line 145"/>
          <p:cNvSpPr>
            <a:spLocks noChangeShapeType="1"/>
          </p:cNvSpPr>
          <p:nvPr/>
        </p:nvSpPr>
        <p:spPr bwMode="auto">
          <a:xfrm>
            <a:off x="5181600" y="4429125"/>
            <a:ext cx="0" cy="1033463"/>
          </a:xfrm>
          <a:prstGeom prst="line">
            <a:avLst/>
          </a:prstGeom>
          <a:noFill/>
          <a:ln w="19050">
            <a:solidFill>
              <a:schemeClr val="tx1"/>
            </a:solidFill>
            <a:round/>
            <a:headEnd/>
            <a:tailEnd/>
          </a:ln>
          <a:effectLst/>
        </p:spPr>
        <p:txBody>
          <a:bodyPr/>
          <a:lstStyle/>
          <a:p>
            <a:endParaRPr lang="en-US"/>
          </a:p>
        </p:txBody>
      </p:sp>
      <p:sp>
        <p:nvSpPr>
          <p:cNvPr id="583826" name="Line 146"/>
          <p:cNvSpPr>
            <a:spLocks noChangeShapeType="1"/>
          </p:cNvSpPr>
          <p:nvPr/>
        </p:nvSpPr>
        <p:spPr bwMode="auto">
          <a:xfrm>
            <a:off x="5187950" y="4681538"/>
            <a:ext cx="415925" cy="0"/>
          </a:xfrm>
          <a:prstGeom prst="line">
            <a:avLst/>
          </a:prstGeom>
          <a:noFill/>
          <a:ln w="19050">
            <a:solidFill>
              <a:schemeClr val="tx1"/>
            </a:solidFill>
            <a:round/>
            <a:headEnd/>
            <a:tailEnd/>
          </a:ln>
          <a:effectLst/>
        </p:spPr>
        <p:txBody>
          <a:bodyPr lIns="0" tIns="0" rIns="0" bIns="0">
            <a:spAutoFit/>
          </a:bodyPr>
          <a:lstStyle/>
          <a:p>
            <a:endParaRPr lang="en-US"/>
          </a:p>
        </p:txBody>
      </p:sp>
      <p:sp>
        <p:nvSpPr>
          <p:cNvPr id="583827" name="Line 147"/>
          <p:cNvSpPr>
            <a:spLocks noChangeShapeType="1"/>
          </p:cNvSpPr>
          <p:nvPr/>
        </p:nvSpPr>
        <p:spPr bwMode="auto">
          <a:xfrm>
            <a:off x="5181600" y="4913313"/>
            <a:ext cx="407988" cy="0"/>
          </a:xfrm>
          <a:prstGeom prst="line">
            <a:avLst/>
          </a:prstGeom>
          <a:noFill/>
          <a:ln w="19050">
            <a:solidFill>
              <a:schemeClr val="tx1"/>
            </a:solidFill>
            <a:round/>
            <a:headEnd/>
            <a:tailEnd/>
          </a:ln>
          <a:effectLst/>
        </p:spPr>
        <p:txBody>
          <a:bodyPr lIns="0" tIns="0" rIns="0" bIns="0">
            <a:spAutoFit/>
          </a:bodyPr>
          <a:lstStyle/>
          <a:p>
            <a:endParaRPr lang="en-US"/>
          </a:p>
        </p:txBody>
      </p:sp>
      <p:sp>
        <p:nvSpPr>
          <p:cNvPr id="583828" name="Line 148"/>
          <p:cNvSpPr>
            <a:spLocks noChangeShapeType="1"/>
          </p:cNvSpPr>
          <p:nvPr/>
        </p:nvSpPr>
        <p:spPr bwMode="auto">
          <a:xfrm>
            <a:off x="5187950" y="5151438"/>
            <a:ext cx="396875" cy="0"/>
          </a:xfrm>
          <a:prstGeom prst="line">
            <a:avLst/>
          </a:prstGeom>
          <a:noFill/>
          <a:ln w="19050">
            <a:solidFill>
              <a:schemeClr val="tx1"/>
            </a:solidFill>
            <a:round/>
            <a:headEnd/>
            <a:tailEnd/>
          </a:ln>
          <a:effectLst/>
        </p:spPr>
        <p:txBody>
          <a:bodyPr lIns="0" tIns="0" rIns="0" bIns="0">
            <a:spAutoFit/>
          </a:bodyPr>
          <a:lstStyle/>
          <a:p>
            <a:endParaRPr lang="en-US"/>
          </a:p>
        </p:txBody>
      </p:sp>
      <p:sp>
        <p:nvSpPr>
          <p:cNvPr id="583829" name="Line 149"/>
          <p:cNvSpPr>
            <a:spLocks noChangeShapeType="1"/>
          </p:cNvSpPr>
          <p:nvPr/>
        </p:nvSpPr>
        <p:spPr bwMode="auto">
          <a:xfrm flipV="1">
            <a:off x="5178425" y="5384800"/>
            <a:ext cx="406400" cy="9525"/>
          </a:xfrm>
          <a:prstGeom prst="line">
            <a:avLst/>
          </a:prstGeom>
          <a:noFill/>
          <a:ln w="19050">
            <a:solidFill>
              <a:schemeClr val="tx1"/>
            </a:solidFill>
            <a:round/>
            <a:headEnd/>
            <a:tailEnd/>
          </a:ln>
          <a:effectLst/>
        </p:spPr>
        <p:txBody>
          <a:bodyPr lIns="0" tIns="0" rIns="0" bIns="0">
            <a:spAutoFit/>
          </a:bodyPr>
          <a:lstStyle/>
          <a:p>
            <a:endParaRPr lang="en-US"/>
          </a:p>
        </p:txBody>
      </p:sp>
      <p:sp>
        <p:nvSpPr>
          <p:cNvPr id="583830" name="Freeform 150"/>
          <p:cNvSpPr>
            <a:spLocks/>
          </p:cNvSpPr>
          <p:nvPr/>
        </p:nvSpPr>
        <p:spPr bwMode="auto">
          <a:xfrm>
            <a:off x="4095750" y="4429125"/>
            <a:ext cx="1028700" cy="1000125"/>
          </a:xfrm>
          <a:custGeom>
            <a:avLst/>
            <a:gdLst/>
            <a:ahLst/>
            <a:cxnLst>
              <a:cxn ang="0">
                <a:pos x="0" y="0"/>
              </a:cxn>
              <a:cxn ang="0">
                <a:pos x="0" y="630"/>
              </a:cxn>
              <a:cxn ang="0">
                <a:pos x="648" y="630"/>
              </a:cxn>
              <a:cxn ang="0">
                <a:pos x="648" y="12"/>
              </a:cxn>
            </a:cxnLst>
            <a:rect l="0" t="0" r="r" b="b"/>
            <a:pathLst>
              <a:path w="648" h="630">
                <a:moveTo>
                  <a:pt x="0" y="0"/>
                </a:moveTo>
                <a:lnTo>
                  <a:pt x="0" y="630"/>
                </a:lnTo>
                <a:lnTo>
                  <a:pt x="648" y="630"/>
                </a:lnTo>
                <a:lnTo>
                  <a:pt x="648" y="12"/>
                </a:lnTo>
              </a:path>
            </a:pathLst>
          </a:custGeom>
          <a:noFill/>
          <a:ln w="57150" cmpd="sng">
            <a:solidFill>
              <a:schemeClr val="folHlink"/>
            </a:solidFill>
            <a:round/>
            <a:headEnd/>
            <a:tailEnd/>
          </a:ln>
          <a:effectLst/>
        </p:spPr>
        <p:txBody>
          <a:bodyPr/>
          <a:lstStyle/>
          <a:p>
            <a:endParaRPr lang="en-US"/>
          </a:p>
        </p:txBody>
      </p:sp>
      <p:grpSp>
        <p:nvGrpSpPr>
          <p:cNvPr id="6" name="Group 169"/>
          <p:cNvGrpSpPr/>
          <p:nvPr/>
        </p:nvGrpSpPr>
        <p:grpSpPr>
          <a:xfrm>
            <a:off x="2333624" y="859289"/>
            <a:ext cx="3778418" cy="258468"/>
            <a:chOff x="2333624" y="859289"/>
            <a:chExt cx="3778418" cy="258468"/>
          </a:xfrm>
        </p:grpSpPr>
        <p:sp>
          <p:nvSpPr>
            <p:cNvPr id="583781" name="Line 101"/>
            <p:cNvSpPr>
              <a:spLocks noChangeShapeType="1"/>
            </p:cNvSpPr>
            <p:nvPr/>
          </p:nvSpPr>
          <p:spPr bwMode="auto">
            <a:xfrm>
              <a:off x="4800600" y="1052513"/>
              <a:ext cx="579438" cy="0"/>
            </a:xfrm>
            <a:prstGeom prst="line">
              <a:avLst/>
            </a:prstGeom>
            <a:noFill/>
            <a:ln w="28575">
              <a:solidFill>
                <a:schemeClr val="hlink"/>
              </a:solidFill>
              <a:prstDash val="sysDot"/>
              <a:round/>
              <a:headEnd/>
              <a:tailEnd type="triangle" w="med" len="med"/>
            </a:ln>
            <a:effectLst/>
          </p:spPr>
          <p:txBody>
            <a:bodyPr lIns="0" tIns="0" rIns="0" bIns="0">
              <a:spAutoFit/>
            </a:bodyPr>
            <a:lstStyle/>
            <a:p>
              <a:endParaRPr lang="en-US"/>
            </a:p>
          </p:txBody>
        </p:sp>
        <p:sp>
          <p:nvSpPr>
            <p:cNvPr id="583797" name="Text Box 117" descr="JWST Color Square"/>
            <p:cNvSpPr txBox="1">
              <a:spLocks noChangeArrowheads="1"/>
            </p:cNvSpPr>
            <p:nvPr/>
          </p:nvSpPr>
          <p:spPr bwMode="auto">
            <a:xfrm>
              <a:off x="5410200" y="859289"/>
              <a:ext cx="701842" cy="246221"/>
            </a:xfrm>
            <a:prstGeom prst="rect">
              <a:avLst/>
            </a:prstGeom>
            <a:noFill/>
            <a:ln w="19050">
              <a:solidFill>
                <a:schemeClr val="tx1"/>
              </a:solidFill>
              <a:miter lim="800000"/>
              <a:headEnd/>
              <a:tailEnd/>
            </a:ln>
            <a:effectLst/>
          </p:spPr>
          <p:txBody>
            <a:bodyPr wrap="square" lIns="0" tIns="0" rIns="0" bIns="0">
              <a:spAutoFit/>
            </a:bodyPr>
            <a:lstStyle/>
            <a:p>
              <a:pPr algn="ctr">
                <a:spcBef>
                  <a:spcPct val="50000"/>
                </a:spcBef>
              </a:pPr>
              <a:r>
                <a:rPr lang="en-US" sz="1600" b="1" dirty="0" smtClean="0"/>
                <a:t>0.809 W</a:t>
              </a:r>
              <a:endParaRPr lang="en-US" sz="1600" b="1" dirty="0"/>
            </a:p>
          </p:txBody>
        </p:sp>
        <p:sp>
          <p:nvSpPr>
            <p:cNvPr id="583751" name="Text Box 71" descr="JWST Color Square"/>
            <p:cNvSpPr txBox="1">
              <a:spLocks noChangeArrowheads="1"/>
            </p:cNvSpPr>
            <p:nvPr/>
          </p:nvSpPr>
          <p:spPr bwMode="auto">
            <a:xfrm>
              <a:off x="2333624" y="871536"/>
              <a:ext cx="716543" cy="246221"/>
            </a:xfrm>
            <a:prstGeom prst="rect">
              <a:avLst/>
            </a:prstGeom>
            <a:noFill/>
            <a:ln w="19050">
              <a:solidFill>
                <a:schemeClr val="tx1"/>
              </a:solidFill>
              <a:miter lim="800000"/>
              <a:headEnd/>
              <a:tailEnd/>
            </a:ln>
            <a:effectLst/>
          </p:spPr>
          <p:txBody>
            <a:bodyPr wrap="none" lIns="0" tIns="0" rIns="0" bIns="0">
              <a:spAutoFit/>
            </a:bodyPr>
            <a:lstStyle/>
            <a:p>
              <a:pPr algn="l">
                <a:spcBef>
                  <a:spcPct val="50000"/>
                </a:spcBef>
              </a:pPr>
              <a:r>
                <a:rPr lang="en-US" sz="1600" dirty="0" smtClean="0"/>
                <a:t> 0.398 W </a:t>
              </a:r>
              <a:endParaRPr lang="en-US" sz="1600" dirty="0"/>
            </a:p>
          </p:txBody>
        </p:sp>
        <p:sp>
          <p:nvSpPr>
            <p:cNvPr id="583789" name="Line 109"/>
            <p:cNvSpPr>
              <a:spLocks noChangeShapeType="1"/>
            </p:cNvSpPr>
            <p:nvPr/>
          </p:nvSpPr>
          <p:spPr bwMode="auto">
            <a:xfrm flipH="1">
              <a:off x="3048000" y="988311"/>
              <a:ext cx="579437" cy="10130"/>
            </a:xfrm>
            <a:prstGeom prst="line">
              <a:avLst/>
            </a:prstGeom>
            <a:noFill/>
            <a:ln w="28575">
              <a:solidFill>
                <a:schemeClr val="hlink"/>
              </a:solidFill>
              <a:prstDash val="sysDot"/>
              <a:round/>
              <a:headEnd/>
              <a:tailEnd type="triangle" w="med" len="med"/>
            </a:ln>
            <a:effectLst/>
          </p:spPr>
          <p:txBody>
            <a:bodyPr lIns="0" tIns="0" rIns="0" bIns="0">
              <a:spAutoFit/>
            </a:bodyPr>
            <a:lstStyle/>
            <a:p>
              <a:endParaRPr lang="en-US" b="1"/>
            </a:p>
          </p:txBody>
        </p:sp>
      </p:grpSp>
      <p:grpSp>
        <p:nvGrpSpPr>
          <p:cNvPr id="7" name="Group 180"/>
          <p:cNvGrpSpPr/>
          <p:nvPr/>
        </p:nvGrpSpPr>
        <p:grpSpPr>
          <a:xfrm>
            <a:off x="4953000" y="2881313"/>
            <a:ext cx="3184612" cy="1371600"/>
            <a:chOff x="4953000" y="2881313"/>
            <a:chExt cx="3184612" cy="1371600"/>
          </a:xfrm>
        </p:grpSpPr>
        <p:sp>
          <p:nvSpPr>
            <p:cNvPr id="583734" name="Text Box 54" descr="JWST Color Square"/>
            <p:cNvSpPr txBox="1">
              <a:spLocks noChangeArrowheads="1"/>
            </p:cNvSpPr>
            <p:nvPr/>
          </p:nvSpPr>
          <p:spPr bwMode="auto">
            <a:xfrm>
              <a:off x="7964488" y="3603625"/>
              <a:ext cx="173124"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smtClean="0"/>
                <a:t>212</a:t>
              </a:r>
              <a:endParaRPr lang="en-US" b="1" dirty="0"/>
            </a:p>
          </p:txBody>
        </p:sp>
        <p:sp>
          <p:nvSpPr>
            <p:cNvPr id="583762" name="Line 82"/>
            <p:cNvSpPr>
              <a:spLocks noChangeShapeType="1"/>
            </p:cNvSpPr>
            <p:nvPr/>
          </p:nvSpPr>
          <p:spPr bwMode="auto">
            <a:xfrm>
              <a:off x="5680075" y="3727450"/>
              <a:ext cx="2244725" cy="0"/>
            </a:xfrm>
            <a:prstGeom prst="line">
              <a:avLst/>
            </a:prstGeom>
            <a:noFill/>
            <a:ln w="28575">
              <a:solidFill>
                <a:schemeClr val="hlink"/>
              </a:solidFill>
              <a:prstDash val="sysDot"/>
              <a:round/>
              <a:headEnd/>
              <a:tailEnd type="triangle" w="med" len="med"/>
            </a:ln>
            <a:effectLst/>
          </p:spPr>
          <p:txBody>
            <a:bodyPr lIns="0" tIns="0" rIns="0" bIns="0">
              <a:spAutoFit/>
            </a:bodyPr>
            <a:lstStyle/>
            <a:p>
              <a:endParaRPr lang="en-US"/>
            </a:p>
          </p:txBody>
        </p:sp>
        <p:sp>
          <p:nvSpPr>
            <p:cNvPr id="583776" name="Line 96"/>
            <p:cNvSpPr>
              <a:spLocks noChangeShapeType="1"/>
            </p:cNvSpPr>
            <p:nvPr/>
          </p:nvSpPr>
          <p:spPr bwMode="auto">
            <a:xfrm flipV="1">
              <a:off x="5432425" y="3198813"/>
              <a:ext cx="0" cy="304800"/>
            </a:xfrm>
            <a:prstGeom prst="line">
              <a:avLst/>
            </a:prstGeom>
            <a:noFill/>
            <a:ln w="28575">
              <a:solidFill>
                <a:srgbClr val="FF0000"/>
              </a:solidFill>
              <a:prstDash val="sysDot"/>
              <a:round/>
              <a:headEnd/>
              <a:tailEnd type="triangle" w="med" len="med"/>
            </a:ln>
            <a:effectLst/>
          </p:spPr>
          <p:txBody>
            <a:bodyPr/>
            <a:lstStyle/>
            <a:p>
              <a:endParaRPr lang="en-US"/>
            </a:p>
          </p:txBody>
        </p:sp>
        <p:sp>
          <p:nvSpPr>
            <p:cNvPr id="583779" name="Line 99"/>
            <p:cNvSpPr>
              <a:spLocks noChangeShapeType="1"/>
            </p:cNvSpPr>
            <p:nvPr/>
          </p:nvSpPr>
          <p:spPr bwMode="auto">
            <a:xfrm>
              <a:off x="5683250" y="3795713"/>
              <a:ext cx="457200" cy="457200"/>
            </a:xfrm>
            <a:prstGeom prst="line">
              <a:avLst/>
            </a:prstGeom>
            <a:noFill/>
            <a:ln w="28575">
              <a:solidFill>
                <a:srgbClr val="FF0000"/>
              </a:solidFill>
              <a:prstDash val="sysDot"/>
              <a:round/>
              <a:headEnd/>
              <a:tailEnd type="triangle" w="med" len="med"/>
            </a:ln>
            <a:effectLst/>
          </p:spPr>
          <p:txBody>
            <a:bodyPr/>
            <a:lstStyle/>
            <a:p>
              <a:endParaRPr lang="en-US"/>
            </a:p>
          </p:txBody>
        </p:sp>
        <p:sp>
          <p:nvSpPr>
            <p:cNvPr id="583802" name="Text Box 122" descr="JWST Color Square"/>
            <p:cNvSpPr txBox="1">
              <a:spLocks noChangeArrowheads="1"/>
            </p:cNvSpPr>
            <p:nvPr/>
          </p:nvSpPr>
          <p:spPr bwMode="auto">
            <a:xfrm>
              <a:off x="5524500" y="3300413"/>
              <a:ext cx="201978"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14.7</a:t>
              </a:r>
            </a:p>
          </p:txBody>
        </p:sp>
        <p:sp>
          <p:nvSpPr>
            <p:cNvPr id="583803" name="Text Box 123" descr="JWST Color Square"/>
            <p:cNvSpPr txBox="1">
              <a:spLocks noChangeArrowheads="1"/>
            </p:cNvSpPr>
            <p:nvPr/>
          </p:nvSpPr>
          <p:spPr bwMode="auto">
            <a:xfrm>
              <a:off x="5924550" y="3890963"/>
              <a:ext cx="201978"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a:t>1.86</a:t>
              </a:r>
            </a:p>
          </p:txBody>
        </p:sp>
        <p:sp>
          <p:nvSpPr>
            <p:cNvPr id="583775" name="Line 95"/>
            <p:cNvSpPr>
              <a:spLocks noChangeShapeType="1"/>
            </p:cNvSpPr>
            <p:nvPr/>
          </p:nvSpPr>
          <p:spPr bwMode="auto">
            <a:xfrm flipV="1">
              <a:off x="5334000" y="2881313"/>
              <a:ext cx="0" cy="609600"/>
            </a:xfrm>
            <a:prstGeom prst="line">
              <a:avLst/>
            </a:prstGeom>
            <a:noFill/>
            <a:ln w="28575">
              <a:solidFill>
                <a:srgbClr val="FF0000"/>
              </a:solidFill>
              <a:round/>
              <a:headEnd/>
              <a:tailEnd type="triangle" w="med" len="med"/>
            </a:ln>
            <a:effectLst/>
          </p:spPr>
          <p:txBody>
            <a:bodyPr/>
            <a:lstStyle/>
            <a:p>
              <a:endParaRPr lang="en-US"/>
            </a:p>
          </p:txBody>
        </p:sp>
        <p:sp>
          <p:nvSpPr>
            <p:cNvPr id="583801" name="Text Box 121" descr="JWST Color Square"/>
            <p:cNvSpPr txBox="1">
              <a:spLocks noChangeArrowheads="1"/>
            </p:cNvSpPr>
            <p:nvPr/>
          </p:nvSpPr>
          <p:spPr bwMode="auto">
            <a:xfrm>
              <a:off x="4953000" y="2959100"/>
              <a:ext cx="314325" cy="182563"/>
            </a:xfrm>
            <a:prstGeom prst="rect">
              <a:avLst/>
            </a:prstGeom>
            <a:noFill/>
            <a:ln w="19050">
              <a:noFill/>
              <a:miter lim="800000"/>
              <a:headEnd/>
              <a:tailEnd/>
            </a:ln>
            <a:effectLst/>
          </p:spPr>
          <p:txBody>
            <a:bodyPr wrap="none" lIns="0" tIns="0" rIns="0" bIns="0">
              <a:spAutoFit/>
            </a:bodyPr>
            <a:lstStyle/>
            <a:p>
              <a:pPr algn="l">
                <a:spcBef>
                  <a:spcPct val="50000"/>
                </a:spcBef>
              </a:pPr>
              <a:r>
                <a:rPr lang="en-US"/>
                <a:t>0.078</a:t>
              </a:r>
            </a:p>
          </p:txBody>
        </p:sp>
      </p:grpSp>
      <p:grpSp>
        <p:nvGrpSpPr>
          <p:cNvPr id="8" name="Group 183"/>
          <p:cNvGrpSpPr/>
          <p:nvPr/>
        </p:nvGrpSpPr>
        <p:grpSpPr>
          <a:xfrm>
            <a:off x="3462338" y="747713"/>
            <a:ext cx="4613640" cy="3365500"/>
            <a:chOff x="3462338" y="747713"/>
            <a:chExt cx="4613640" cy="3365500"/>
          </a:xfrm>
        </p:grpSpPr>
        <p:sp>
          <p:nvSpPr>
            <p:cNvPr id="583791" name="Line 111"/>
            <p:cNvSpPr>
              <a:spLocks noChangeShapeType="1"/>
            </p:cNvSpPr>
            <p:nvPr/>
          </p:nvSpPr>
          <p:spPr bwMode="auto">
            <a:xfrm flipH="1" flipV="1">
              <a:off x="5562600" y="2873375"/>
              <a:ext cx="1079500" cy="1239838"/>
            </a:xfrm>
            <a:prstGeom prst="line">
              <a:avLst/>
            </a:prstGeom>
            <a:noFill/>
            <a:ln w="28575">
              <a:solidFill>
                <a:srgbClr val="FF0000"/>
              </a:solidFill>
              <a:prstDash val="sysDot"/>
              <a:round/>
              <a:headEnd type="triangle" w="med" len="med"/>
              <a:tailEnd/>
            </a:ln>
            <a:effectLst/>
          </p:spPr>
          <p:txBody>
            <a:bodyPr/>
            <a:lstStyle/>
            <a:p>
              <a:endParaRPr lang="en-US"/>
            </a:p>
          </p:txBody>
        </p:sp>
        <p:sp>
          <p:nvSpPr>
            <p:cNvPr id="583804" name="Text Box 124" descr="JWST Color Square"/>
            <p:cNvSpPr txBox="1">
              <a:spLocks noChangeArrowheads="1"/>
            </p:cNvSpPr>
            <p:nvPr/>
          </p:nvSpPr>
          <p:spPr bwMode="auto">
            <a:xfrm rot="2969329">
              <a:off x="5699919" y="2920206"/>
              <a:ext cx="314325" cy="182563"/>
            </a:xfrm>
            <a:prstGeom prst="rect">
              <a:avLst/>
            </a:prstGeom>
            <a:noFill/>
            <a:ln w="19050">
              <a:noFill/>
              <a:miter lim="800000"/>
              <a:headEnd/>
              <a:tailEnd/>
            </a:ln>
            <a:effectLst/>
          </p:spPr>
          <p:txBody>
            <a:bodyPr wrap="none" lIns="0" tIns="0" rIns="0" bIns="0">
              <a:spAutoFit/>
            </a:bodyPr>
            <a:lstStyle/>
            <a:p>
              <a:pPr algn="l">
                <a:spcBef>
                  <a:spcPct val="50000"/>
                </a:spcBef>
              </a:pPr>
              <a:r>
                <a:rPr lang="en-US"/>
                <a:t>0.083</a:t>
              </a:r>
            </a:p>
          </p:txBody>
        </p:sp>
        <p:sp>
          <p:nvSpPr>
            <p:cNvPr id="583774" name="Line 94"/>
            <p:cNvSpPr>
              <a:spLocks noChangeShapeType="1"/>
            </p:cNvSpPr>
            <p:nvPr/>
          </p:nvSpPr>
          <p:spPr bwMode="auto">
            <a:xfrm flipV="1">
              <a:off x="4648200" y="1395413"/>
              <a:ext cx="0" cy="304800"/>
            </a:xfrm>
            <a:prstGeom prst="line">
              <a:avLst/>
            </a:prstGeom>
            <a:noFill/>
            <a:ln w="28575">
              <a:solidFill>
                <a:srgbClr val="FF0000"/>
              </a:solidFill>
              <a:round/>
              <a:headEnd/>
              <a:tailEnd type="triangle" w="med" len="med"/>
            </a:ln>
            <a:effectLst/>
          </p:spPr>
          <p:txBody>
            <a:bodyPr/>
            <a:lstStyle/>
            <a:p>
              <a:endParaRPr lang="en-US"/>
            </a:p>
          </p:txBody>
        </p:sp>
        <p:sp>
          <p:nvSpPr>
            <p:cNvPr id="583793" name="Text Box 113" descr="JWST Color Square"/>
            <p:cNvSpPr txBox="1">
              <a:spLocks noChangeArrowheads="1"/>
            </p:cNvSpPr>
            <p:nvPr/>
          </p:nvSpPr>
          <p:spPr bwMode="auto">
            <a:xfrm>
              <a:off x="4700424" y="1547813"/>
              <a:ext cx="259686"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0.376</a:t>
              </a:r>
            </a:p>
          </p:txBody>
        </p:sp>
        <p:grpSp>
          <p:nvGrpSpPr>
            <p:cNvPr id="9" name="Group 159"/>
            <p:cNvGrpSpPr/>
            <p:nvPr/>
          </p:nvGrpSpPr>
          <p:grpSpPr>
            <a:xfrm>
              <a:off x="5592763" y="3082925"/>
              <a:ext cx="2483215" cy="153888"/>
              <a:chOff x="5592763" y="3082925"/>
              <a:chExt cx="2483215" cy="153888"/>
            </a:xfrm>
          </p:grpSpPr>
          <p:sp>
            <p:nvSpPr>
              <p:cNvPr id="583815" name="Line 135"/>
              <p:cNvSpPr>
                <a:spLocks noChangeShapeType="1"/>
              </p:cNvSpPr>
              <p:nvPr/>
            </p:nvSpPr>
            <p:spPr bwMode="auto">
              <a:xfrm>
                <a:off x="5592763" y="3167063"/>
                <a:ext cx="2279650" cy="0"/>
              </a:xfrm>
              <a:prstGeom prst="line">
                <a:avLst/>
              </a:prstGeom>
              <a:noFill/>
              <a:ln w="28575">
                <a:solidFill>
                  <a:schemeClr val="hlink"/>
                </a:solidFill>
                <a:prstDash val="sysDot"/>
                <a:round/>
                <a:headEnd/>
                <a:tailEnd type="triangle" w="med" len="med"/>
              </a:ln>
              <a:effectLst/>
            </p:spPr>
            <p:txBody>
              <a:bodyPr>
                <a:spAutoFit/>
              </a:bodyPr>
              <a:lstStyle/>
              <a:p>
                <a:endParaRPr lang="en-US"/>
              </a:p>
            </p:txBody>
          </p:sp>
          <p:sp>
            <p:nvSpPr>
              <p:cNvPr id="583816" name="Text Box 136" descr="JWST Color Square"/>
              <p:cNvSpPr txBox="1">
                <a:spLocks noChangeArrowheads="1"/>
              </p:cNvSpPr>
              <p:nvPr/>
            </p:nvSpPr>
            <p:spPr bwMode="auto">
              <a:xfrm>
                <a:off x="7874000" y="3082925"/>
                <a:ext cx="201978"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27.8</a:t>
                </a:r>
              </a:p>
            </p:txBody>
          </p:sp>
        </p:grpSp>
        <p:sp>
          <p:nvSpPr>
            <p:cNvPr id="583792" name="Freeform 112"/>
            <p:cNvSpPr>
              <a:spLocks/>
            </p:cNvSpPr>
            <p:nvPr/>
          </p:nvSpPr>
          <p:spPr bwMode="auto">
            <a:xfrm>
              <a:off x="5413375" y="1776413"/>
              <a:ext cx="149225" cy="252412"/>
            </a:xfrm>
            <a:custGeom>
              <a:avLst/>
              <a:gdLst/>
              <a:ahLst/>
              <a:cxnLst>
                <a:cxn ang="0">
                  <a:pos x="192" y="192"/>
                </a:cxn>
                <a:cxn ang="0">
                  <a:pos x="0" y="192"/>
                </a:cxn>
                <a:cxn ang="0">
                  <a:pos x="0" y="0"/>
                </a:cxn>
              </a:cxnLst>
              <a:rect l="0" t="0" r="r" b="b"/>
              <a:pathLst>
                <a:path w="192" h="192">
                  <a:moveTo>
                    <a:pt x="192" y="192"/>
                  </a:moveTo>
                  <a:lnTo>
                    <a:pt x="0" y="192"/>
                  </a:lnTo>
                  <a:lnTo>
                    <a:pt x="0" y="0"/>
                  </a:lnTo>
                </a:path>
              </a:pathLst>
            </a:custGeom>
            <a:noFill/>
            <a:ln w="28575" cap="flat" cmpd="sng">
              <a:solidFill>
                <a:srgbClr val="FF0000"/>
              </a:solidFill>
              <a:prstDash val="sysDot"/>
              <a:round/>
              <a:headEnd type="none" w="med" len="med"/>
              <a:tailEnd type="triangle" w="med" len="med"/>
            </a:ln>
            <a:effectLst/>
          </p:spPr>
          <p:txBody>
            <a:bodyPr/>
            <a:lstStyle/>
            <a:p>
              <a:endParaRPr lang="en-US"/>
            </a:p>
          </p:txBody>
        </p:sp>
        <p:sp>
          <p:nvSpPr>
            <p:cNvPr id="583794" name="Text Box 114" descr="JWST Color Square"/>
            <p:cNvSpPr txBox="1">
              <a:spLocks noChangeArrowheads="1"/>
            </p:cNvSpPr>
            <p:nvPr/>
          </p:nvSpPr>
          <p:spPr bwMode="auto">
            <a:xfrm>
              <a:off x="5051425" y="1728788"/>
              <a:ext cx="314325" cy="182562"/>
            </a:xfrm>
            <a:prstGeom prst="rect">
              <a:avLst/>
            </a:prstGeom>
            <a:noFill/>
            <a:ln w="19050">
              <a:noFill/>
              <a:miter lim="800000"/>
              <a:headEnd/>
              <a:tailEnd/>
            </a:ln>
            <a:effectLst/>
          </p:spPr>
          <p:txBody>
            <a:bodyPr wrap="none" lIns="0" tIns="0" rIns="0" bIns="0">
              <a:spAutoFit/>
            </a:bodyPr>
            <a:lstStyle/>
            <a:p>
              <a:pPr algn="l">
                <a:spcBef>
                  <a:spcPct val="50000"/>
                </a:spcBef>
              </a:pPr>
              <a:r>
                <a:rPr lang="en-US"/>
                <a:t>0.088</a:t>
              </a:r>
            </a:p>
          </p:txBody>
        </p:sp>
        <p:sp>
          <p:nvSpPr>
            <p:cNvPr id="583777" name="Line 97"/>
            <p:cNvSpPr>
              <a:spLocks noChangeShapeType="1"/>
            </p:cNvSpPr>
            <p:nvPr/>
          </p:nvSpPr>
          <p:spPr bwMode="auto">
            <a:xfrm flipV="1">
              <a:off x="3810000" y="3338513"/>
              <a:ext cx="0" cy="457200"/>
            </a:xfrm>
            <a:prstGeom prst="line">
              <a:avLst/>
            </a:prstGeom>
            <a:noFill/>
            <a:ln w="28575">
              <a:solidFill>
                <a:srgbClr val="FF0000"/>
              </a:solidFill>
              <a:prstDash val="sysDot"/>
              <a:round/>
              <a:headEnd/>
              <a:tailEnd type="triangle" w="med" len="med"/>
            </a:ln>
            <a:effectLst/>
          </p:spPr>
          <p:txBody>
            <a:bodyPr/>
            <a:lstStyle/>
            <a:p>
              <a:endParaRPr lang="en-US"/>
            </a:p>
          </p:txBody>
        </p:sp>
        <p:sp>
          <p:nvSpPr>
            <p:cNvPr id="583810" name="Text Box 130" descr="JWST Color Square"/>
            <p:cNvSpPr txBox="1">
              <a:spLocks noChangeArrowheads="1"/>
            </p:cNvSpPr>
            <p:nvPr/>
          </p:nvSpPr>
          <p:spPr bwMode="auto">
            <a:xfrm>
              <a:off x="3462338" y="3513138"/>
              <a:ext cx="314325" cy="182562"/>
            </a:xfrm>
            <a:prstGeom prst="rect">
              <a:avLst/>
            </a:prstGeom>
            <a:noFill/>
            <a:ln w="19050">
              <a:noFill/>
              <a:miter lim="800000"/>
              <a:headEnd/>
              <a:tailEnd/>
            </a:ln>
            <a:effectLst/>
          </p:spPr>
          <p:txBody>
            <a:bodyPr wrap="none" lIns="0" tIns="0" rIns="0" bIns="0">
              <a:spAutoFit/>
            </a:bodyPr>
            <a:lstStyle/>
            <a:p>
              <a:pPr algn="l">
                <a:spcBef>
                  <a:spcPct val="50000"/>
                </a:spcBef>
              </a:pPr>
              <a:r>
                <a:rPr lang="en-US"/>
                <a:t>0.185</a:t>
              </a:r>
            </a:p>
          </p:txBody>
        </p:sp>
        <p:sp>
          <p:nvSpPr>
            <p:cNvPr id="583819" name="Line 139"/>
            <p:cNvSpPr>
              <a:spLocks noChangeShapeType="1"/>
            </p:cNvSpPr>
            <p:nvPr/>
          </p:nvSpPr>
          <p:spPr bwMode="auto">
            <a:xfrm>
              <a:off x="3870325" y="3260725"/>
              <a:ext cx="265113" cy="0"/>
            </a:xfrm>
            <a:prstGeom prst="line">
              <a:avLst/>
            </a:prstGeom>
            <a:noFill/>
            <a:ln w="28575">
              <a:solidFill>
                <a:srgbClr val="FF0000"/>
              </a:solidFill>
              <a:round/>
              <a:headEnd/>
              <a:tailEnd type="triangle" w="med" len="med"/>
            </a:ln>
            <a:effectLst/>
          </p:spPr>
          <p:txBody>
            <a:bodyPr>
              <a:spAutoFit/>
            </a:bodyPr>
            <a:lstStyle/>
            <a:p>
              <a:endParaRPr lang="en-US"/>
            </a:p>
          </p:txBody>
        </p:sp>
        <p:sp>
          <p:nvSpPr>
            <p:cNvPr id="583820" name="Text Box 140" descr="JWST Color Square"/>
            <p:cNvSpPr txBox="1">
              <a:spLocks noChangeArrowheads="1"/>
            </p:cNvSpPr>
            <p:nvPr/>
          </p:nvSpPr>
          <p:spPr bwMode="auto">
            <a:xfrm>
              <a:off x="3916363" y="3022600"/>
              <a:ext cx="244475" cy="182563"/>
            </a:xfrm>
            <a:prstGeom prst="rect">
              <a:avLst/>
            </a:prstGeom>
            <a:noFill/>
            <a:ln w="19050">
              <a:noFill/>
              <a:miter lim="800000"/>
              <a:headEnd/>
              <a:tailEnd/>
            </a:ln>
            <a:effectLst/>
          </p:spPr>
          <p:txBody>
            <a:bodyPr wrap="none" lIns="0" tIns="0" rIns="0" bIns="0">
              <a:spAutoFit/>
            </a:bodyPr>
            <a:lstStyle/>
            <a:p>
              <a:pPr algn="l">
                <a:spcBef>
                  <a:spcPct val="50000"/>
                </a:spcBef>
              </a:pPr>
              <a:r>
                <a:rPr lang="en-US"/>
                <a:t>0.45</a:t>
              </a:r>
            </a:p>
          </p:txBody>
        </p:sp>
        <p:sp>
          <p:nvSpPr>
            <p:cNvPr id="583771" name="Line 91"/>
            <p:cNvSpPr>
              <a:spLocks noChangeShapeType="1"/>
            </p:cNvSpPr>
            <p:nvPr/>
          </p:nvSpPr>
          <p:spPr bwMode="auto">
            <a:xfrm flipH="1">
              <a:off x="3905248" y="1841500"/>
              <a:ext cx="415925" cy="6350"/>
            </a:xfrm>
            <a:prstGeom prst="line">
              <a:avLst/>
            </a:prstGeom>
            <a:noFill/>
            <a:ln w="28575">
              <a:solidFill>
                <a:srgbClr val="FF0000"/>
              </a:solidFill>
              <a:prstDash val="sysDot"/>
              <a:round/>
              <a:headEnd/>
              <a:tailEnd type="triangle" w="med" len="med"/>
            </a:ln>
            <a:effectLst/>
          </p:spPr>
          <p:txBody>
            <a:bodyPr/>
            <a:lstStyle/>
            <a:p>
              <a:endParaRPr lang="en-US"/>
            </a:p>
          </p:txBody>
        </p:sp>
        <p:sp>
          <p:nvSpPr>
            <p:cNvPr id="583772" name="Line 92"/>
            <p:cNvSpPr>
              <a:spLocks noChangeShapeType="1"/>
            </p:cNvSpPr>
            <p:nvPr/>
          </p:nvSpPr>
          <p:spPr bwMode="auto">
            <a:xfrm flipV="1">
              <a:off x="3895725" y="2092325"/>
              <a:ext cx="436562" cy="0"/>
            </a:xfrm>
            <a:prstGeom prst="line">
              <a:avLst/>
            </a:prstGeom>
            <a:noFill/>
            <a:ln w="28575">
              <a:solidFill>
                <a:srgbClr val="FF0000"/>
              </a:solidFill>
              <a:round/>
              <a:headEnd type="triangle" w="med" len="med"/>
              <a:tailEnd/>
            </a:ln>
            <a:effectLst/>
          </p:spPr>
          <p:txBody>
            <a:bodyPr/>
            <a:lstStyle/>
            <a:p>
              <a:endParaRPr lang="en-US"/>
            </a:p>
          </p:txBody>
        </p:sp>
        <p:sp>
          <p:nvSpPr>
            <p:cNvPr id="583790" name="Line 110"/>
            <p:cNvSpPr>
              <a:spLocks noChangeShapeType="1"/>
            </p:cNvSpPr>
            <p:nvPr/>
          </p:nvSpPr>
          <p:spPr bwMode="auto">
            <a:xfrm>
              <a:off x="3898900" y="996950"/>
              <a:ext cx="457200" cy="0"/>
            </a:xfrm>
            <a:prstGeom prst="line">
              <a:avLst/>
            </a:prstGeom>
            <a:noFill/>
            <a:ln w="28575">
              <a:solidFill>
                <a:srgbClr val="FF0000"/>
              </a:solidFill>
              <a:round/>
              <a:headEnd/>
              <a:tailEnd type="triangle" w="med" len="med"/>
            </a:ln>
            <a:effectLst/>
          </p:spPr>
          <p:txBody>
            <a:bodyPr lIns="0" tIns="0" rIns="0" bIns="0">
              <a:spAutoFit/>
            </a:bodyPr>
            <a:lstStyle/>
            <a:p>
              <a:endParaRPr lang="en-US"/>
            </a:p>
          </p:txBody>
        </p:sp>
        <p:sp>
          <p:nvSpPr>
            <p:cNvPr id="583798" name="Text Box 118" descr="JWST Color Square"/>
            <p:cNvSpPr txBox="1">
              <a:spLocks noChangeArrowheads="1"/>
            </p:cNvSpPr>
            <p:nvPr/>
          </p:nvSpPr>
          <p:spPr bwMode="auto">
            <a:xfrm>
              <a:off x="3949373" y="747713"/>
              <a:ext cx="314325" cy="182562"/>
            </a:xfrm>
            <a:prstGeom prst="rect">
              <a:avLst/>
            </a:prstGeom>
            <a:noFill/>
            <a:ln w="19050">
              <a:noFill/>
              <a:miter lim="800000"/>
              <a:headEnd/>
              <a:tailEnd/>
            </a:ln>
            <a:effectLst/>
          </p:spPr>
          <p:txBody>
            <a:bodyPr wrap="none" lIns="0" tIns="0" rIns="0" bIns="0">
              <a:spAutoFit/>
            </a:bodyPr>
            <a:lstStyle/>
            <a:p>
              <a:pPr algn="l">
                <a:spcBef>
                  <a:spcPct val="50000"/>
                </a:spcBef>
              </a:pPr>
              <a:r>
                <a:rPr lang="en-US" dirty="0"/>
                <a:t>0.265</a:t>
              </a:r>
            </a:p>
          </p:txBody>
        </p:sp>
        <p:sp>
          <p:nvSpPr>
            <p:cNvPr id="583805" name="Text Box 125" descr="JWST Color Square"/>
            <p:cNvSpPr txBox="1">
              <a:spLocks noChangeArrowheads="1"/>
            </p:cNvSpPr>
            <p:nvPr/>
          </p:nvSpPr>
          <p:spPr bwMode="auto">
            <a:xfrm>
              <a:off x="3927475" y="1619250"/>
              <a:ext cx="314325" cy="182563"/>
            </a:xfrm>
            <a:prstGeom prst="rect">
              <a:avLst/>
            </a:prstGeom>
            <a:noFill/>
            <a:ln w="19050">
              <a:noFill/>
              <a:miter lim="800000"/>
              <a:headEnd/>
              <a:tailEnd/>
            </a:ln>
            <a:effectLst/>
          </p:spPr>
          <p:txBody>
            <a:bodyPr wrap="none" lIns="0" tIns="0" rIns="0" bIns="0">
              <a:spAutoFit/>
            </a:bodyPr>
            <a:lstStyle/>
            <a:p>
              <a:pPr algn="l">
                <a:spcBef>
                  <a:spcPct val="50000"/>
                </a:spcBef>
              </a:pPr>
              <a:r>
                <a:rPr lang="en-US"/>
                <a:t>0.003</a:t>
              </a:r>
            </a:p>
          </p:txBody>
        </p:sp>
        <p:sp>
          <p:nvSpPr>
            <p:cNvPr id="583806" name="Text Box 126" descr="JWST Color Square"/>
            <p:cNvSpPr txBox="1">
              <a:spLocks noChangeArrowheads="1"/>
            </p:cNvSpPr>
            <p:nvPr/>
          </p:nvSpPr>
          <p:spPr bwMode="auto">
            <a:xfrm>
              <a:off x="3949700" y="2159000"/>
              <a:ext cx="314325" cy="182563"/>
            </a:xfrm>
            <a:prstGeom prst="rect">
              <a:avLst/>
            </a:prstGeom>
            <a:noFill/>
            <a:ln w="19050">
              <a:noFill/>
              <a:miter lim="800000"/>
              <a:headEnd/>
              <a:tailEnd/>
            </a:ln>
            <a:effectLst/>
          </p:spPr>
          <p:txBody>
            <a:bodyPr wrap="none" lIns="0" tIns="0" rIns="0" bIns="0">
              <a:spAutoFit/>
            </a:bodyPr>
            <a:lstStyle/>
            <a:p>
              <a:pPr algn="l">
                <a:spcBef>
                  <a:spcPct val="50000"/>
                </a:spcBef>
              </a:pPr>
              <a:r>
                <a:rPr lang="en-US"/>
                <a:t>0.072</a:t>
              </a:r>
            </a:p>
          </p:txBody>
        </p:sp>
        <p:sp>
          <p:nvSpPr>
            <p:cNvPr id="583808" name="Freeform 128"/>
            <p:cNvSpPr>
              <a:spLocks/>
            </p:cNvSpPr>
            <p:nvPr/>
          </p:nvSpPr>
          <p:spPr bwMode="auto">
            <a:xfrm>
              <a:off x="5087938" y="2425705"/>
              <a:ext cx="414337" cy="252413"/>
            </a:xfrm>
            <a:custGeom>
              <a:avLst/>
              <a:gdLst/>
              <a:ahLst/>
              <a:cxnLst>
                <a:cxn ang="0">
                  <a:pos x="192" y="192"/>
                </a:cxn>
                <a:cxn ang="0">
                  <a:pos x="0" y="192"/>
                </a:cxn>
                <a:cxn ang="0">
                  <a:pos x="0" y="0"/>
                </a:cxn>
              </a:cxnLst>
              <a:rect l="0" t="0" r="r" b="b"/>
              <a:pathLst>
                <a:path w="192" h="192">
                  <a:moveTo>
                    <a:pt x="192" y="192"/>
                  </a:moveTo>
                  <a:lnTo>
                    <a:pt x="0" y="192"/>
                  </a:lnTo>
                  <a:lnTo>
                    <a:pt x="0" y="0"/>
                  </a:lnTo>
                </a:path>
              </a:pathLst>
            </a:custGeom>
            <a:noFill/>
            <a:ln w="28575" cap="flat" cmpd="sng">
              <a:solidFill>
                <a:srgbClr val="FF0000"/>
              </a:solidFill>
              <a:prstDash val="sysDot"/>
              <a:round/>
              <a:headEnd type="none" w="med" len="med"/>
              <a:tailEnd type="triangle" w="med" len="med"/>
            </a:ln>
            <a:effectLst/>
          </p:spPr>
          <p:txBody>
            <a:bodyPr/>
            <a:lstStyle/>
            <a:p>
              <a:endParaRPr lang="en-US"/>
            </a:p>
          </p:txBody>
        </p:sp>
        <p:sp>
          <p:nvSpPr>
            <p:cNvPr id="583809" name="Text Box 129" descr="JWST Color Square"/>
            <p:cNvSpPr txBox="1">
              <a:spLocks noChangeArrowheads="1"/>
            </p:cNvSpPr>
            <p:nvPr/>
          </p:nvSpPr>
          <p:spPr bwMode="auto">
            <a:xfrm>
              <a:off x="4724400" y="2482850"/>
              <a:ext cx="314325" cy="182563"/>
            </a:xfrm>
            <a:prstGeom prst="rect">
              <a:avLst/>
            </a:prstGeom>
            <a:noFill/>
            <a:ln w="19050">
              <a:noFill/>
              <a:miter lim="800000"/>
              <a:headEnd/>
              <a:tailEnd/>
            </a:ln>
            <a:effectLst/>
          </p:spPr>
          <p:txBody>
            <a:bodyPr wrap="none" lIns="0" tIns="0" rIns="0" bIns="0">
              <a:spAutoFit/>
            </a:bodyPr>
            <a:lstStyle/>
            <a:p>
              <a:pPr algn="l">
                <a:spcBef>
                  <a:spcPct val="50000"/>
                </a:spcBef>
              </a:pPr>
              <a:r>
                <a:rPr lang="en-US"/>
                <a:t>0.045</a:t>
              </a:r>
            </a:p>
          </p:txBody>
        </p:sp>
        <p:sp>
          <p:nvSpPr>
            <p:cNvPr id="583811" name="Freeform 131"/>
            <p:cNvSpPr>
              <a:spLocks/>
            </p:cNvSpPr>
            <p:nvPr/>
          </p:nvSpPr>
          <p:spPr bwMode="auto">
            <a:xfrm>
              <a:off x="5499100" y="1617663"/>
              <a:ext cx="636588" cy="1973262"/>
            </a:xfrm>
            <a:custGeom>
              <a:avLst/>
              <a:gdLst/>
              <a:ahLst/>
              <a:cxnLst>
                <a:cxn ang="0">
                  <a:pos x="117" y="1335"/>
                </a:cxn>
                <a:cxn ang="0">
                  <a:pos x="401" y="1335"/>
                </a:cxn>
                <a:cxn ang="0">
                  <a:pos x="401" y="0"/>
                </a:cxn>
                <a:cxn ang="0">
                  <a:pos x="0" y="0"/>
                </a:cxn>
              </a:cxnLst>
              <a:rect l="0" t="0" r="r" b="b"/>
              <a:pathLst>
                <a:path w="401" h="1335">
                  <a:moveTo>
                    <a:pt x="117" y="1335"/>
                  </a:moveTo>
                  <a:lnTo>
                    <a:pt x="401" y="1335"/>
                  </a:lnTo>
                  <a:lnTo>
                    <a:pt x="401" y="0"/>
                  </a:lnTo>
                  <a:lnTo>
                    <a:pt x="0" y="0"/>
                  </a:lnTo>
                </a:path>
              </a:pathLst>
            </a:custGeom>
            <a:noFill/>
            <a:ln w="28575" cap="flat" cmpd="sng">
              <a:solidFill>
                <a:srgbClr val="FF0000"/>
              </a:solidFill>
              <a:prstDash val="sysDot"/>
              <a:round/>
              <a:headEnd type="none" w="med" len="med"/>
              <a:tailEnd type="triangle" w="med" len="med"/>
            </a:ln>
            <a:effectLst/>
          </p:spPr>
          <p:txBody>
            <a:bodyPr>
              <a:spAutoFit/>
            </a:bodyPr>
            <a:lstStyle/>
            <a:p>
              <a:endParaRPr lang="en-US"/>
            </a:p>
          </p:txBody>
        </p:sp>
        <p:sp>
          <p:nvSpPr>
            <p:cNvPr id="583814" name="Text Box 134" descr="JWST Color Square"/>
            <p:cNvSpPr txBox="1">
              <a:spLocks noChangeArrowheads="1"/>
            </p:cNvSpPr>
            <p:nvPr/>
          </p:nvSpPr>
          <p:spPr bwMode="auto">
            <a:xfrm>
              <a:off x="5756275" y="1447800"/>
              <a:ext cx="314325" cy="182563"/>
            </a:xfrm>
            <a:prstGeom prst="rect">
              <a:avLst/>
            </a:prstGeom>
            <a:noFill/>
            <a:ln w="19050">
              <a:noFill/>
              <a:miter lim="800000"/>
              <a:headEnd/>
              <a:tailEnd/>
            </a:ln>
            <a:effectLst/>
          </p:spPr>
          <p:txBody>
            <a:bodyPr wrap="none" lIns="0" tIns="0" rIns="0" bIns="0">
              <a:spAutoFit/>
            </a:bodyPr>
            <a:lstStyle/>
            <a:p>
              <a:pPr algn="l">
                <a:spcBef>
                  <a:spcPct val="50000"/>
                </a:spcBef>
              </a:pPr>
              <a:r>
                <a:rPr lang="en-US"/>
                <a:t>0.057</a:t>
              </a:r>
            </a:p>
          </p:txBody>
        </p:sp>
      </p:grpSp>
      <p:grpSp>
        <p:nvGrpSpPr>
          <p:cNvPr id="10" name="Group 178"/>
          <p:cNvGrpSpPr/>
          <p:nvPr/>
        </p:nvGrpSpPr>
        <p:grpSpPr>
          <a:xfrm>
            <a:off x="2743200" y="1187450"/>
            <a:ext cx="5363970" cy="3446463"/>
            <a:chOff x="2743200" y="1187450"/>
            <a:chExt cx="5363970" cy="3446463"/>
          </a:xfrm>
        </p:grpSpPr>
        <p:grpSp>
          <p:nvGrpSpPr>
            <p:cNvPr id="11" name="Group 174"/>
            <p:cNvGrpSpPr/>
            <p:nvPr/>
          </p:nvGrpSpPr>
          <p:grpSpPr>
            <a:xfrm>
              <a:off x="2743200" y="3160713"/>
              <a:ext cx="669925" cy="1473200"/>
              <a:chOff x="2743200" y="3160713"/>
              <a:chExt cx="669925" cy="1473200"/>
            </a:xfrm>
          </p:grpSpPr>
          <p:sp>
            <p:nvSpPr>
              <p:cNvPr id="583780" name="Line 100"/>
              <p:cNvSpPr>
                <a:spLocks noChangeShapeType="1"/>
              </p:cNvSpPr>
              <p:nvPr/>
            </p:nvSpPr>
            <p:spPr bwMode="auto">
              <a:xfrm flipV="1">
                <a:off x="2743200" y="3160713"/>
                <a:ext cx="669925" cy="1473200"/>
              </a:xfrm>
              <a:prstGeom prst="line">
                <a:avLst/>
              </a:prstGeom>
              <a:noFill/>
              <a:ln w="28575">
                <a:solidFill>
                  <a:srgbClr val="FF0000"/>
                </a:solidFill>
                <a:prstDash val="sysDot"/>
                <a:round/>
                <a:headEnd/>
                <a:tailEnd type="triangle" w="med" len="med"/>
              </a:ln>
              <a:effectLst/>
            </p:spPr>
            <p:txBody>
              <a:bodyPr/>
              <a:lstStyle/>
              <a:p>
                <a:endParaRPr lang="en-US"/>
              </a:p>
            </p:txBody>
          </p:sp>
          <p:sp>
            <p:nvSpPr>
              <p:cNvPr id="583799" name="Text Box 119" descr="JWST Color Square"/>
              <p:cNvSpPr txBox="1">
                <a:spLocks noChangeArrowheads="1"/>
              </p:cNvSpPr>
              <p:nvPr/>
            </p:nvSpPr>
            <p:spPr bwMode="auto">
              <a:xfrm>
                <a:off x="2882900" y="3452813"/>
                <a:ext cx="314325" cy="182562"/>
              </a:xfrm>
              <a:prstGeom prst="rect">
                <a:avLst/>
              </a:prstGeom>
              <a:noFill/>
              <a:ln w="19050">
                <a:noFill/>
                <a:miter lim="800000"/>
                <a:headEnd/>
                <a:tailEnd/>
              </a:ln>
              <a:effectLst/>
            </p:spPr>
            <p:txBody>
              <a:bodyPr wrap="none" lIns="0" tIns="0" rIns="0" bIns="0">
                <a:spAutoFit/>
              </a:bodyPr>
              <a:lstStyle/>
              <a:p>
                <a:pPr algn="l">
                  <a:spcBef>
                    <a:spcPct val="50000"/>
                  </a:spcBef>
                </a:pPr>
                <a:r>
                  <a:rPr lang="en-US" dirty="0"/>
                  <a:t>0.009</a:t>
                </a:r>
              </a:p>
            </p:txBody>
          </p:sp>
        </p:grpSp>
        <p:grpSp>
          <p:nvGrpSpPr>
            <p:cNvPr id="12" name="Group 173"/>
            <p:cNvGrpSpPr/>
            <p:nvPr/>
          </p:nvGrpSpPr>
          <p:grpSpPr>
            <a:xfrm>
              <a:off x="5459413" y="1187450"/>
              <a:ext cx="1246187" cy="2947988"/>
              <a:chOff x="5459413" y="1187450"/>
              <a:chExt cx="1246187" cy="2947988"/>
            </a:xfrm>
          </p:grpSpPr>
          <p:sp>
            <p:nvSpPr>
              <p:cNvPr id="583812" name="Text Box 132" descr="JWST Color Square"/>
              <p:cNvSpPr txBox="1">
                <a:spLocks noChangeArrowheads="1"/>
              </p:cNvSpPr>
              <p:nvPr/>
            </p:nvSpPr>
            <p:spPr bwMode="auto">
              <a:xfrm>
                <a:off x="6134100" y="1187450"/>
                <a:ext cx="314325" cy="182563"/>
              </a:xfrm>
              <a:prstGeom prst="rect">
                <a:avLst/>
              </a:prstGeom>
              <a:noFill/>
              <a:ln w="19050">
                <a:noFill/>
                <a:miter lim="800000"/>
                <a:headEnd/>
                <a:tailEnd/>
              </a:ln>
              <a:effectLst/>
            </p:spPr>
            <p:txBody>
              <a:bodyPr wrap="none" lIns="0" tIns="0" rIns="0" bIns="0">
                <a:spAutoFit/>
              </a:bodyPr>
              <a:lstStyle/>
              <a:p>
                <a:pPr algn="l">
                  <a:spcBef>
                    <a:spcPct val="50000"/>
                  </a:spcBef>
                </a:pPr>
                <a:r>
                  <a:rPr lang="en-US"/>
                  <a:t>0.014</a:t>
                </a:r>
              </a:p>
            </p:txBody>
          </p:sp>
          <p:sp>
            <p:nvSpPr>
              <p:cNvPr id="583813" name="Freeform 133"/>
              <p:cNvSpPr>
                <a:spLocks/>
              </p:cNvSpPr>
              <p:nvPr/>
            </p:nvSpPr>
            <p:spPr bwMode="auto">
              <a:xfrm>
                <a:off x="5459413" y="1365250"/>
                <a:ext cx="1246187" cy="2770188"/>
              </a:xfrm>
              <a:custGeom>
                <a:avLst/>
                <a:gdLst/>
                <a:ahLst/>
                <a:cxnLst>
                  <a:cxn ang="0">
                    <a:pos x="785" y="1745"/>
                  </a:cxn>
                  <a:cxn ang="0">
                    <a:pos x="785" y="0"/>
                  </a:cxn>
                  <a:cxn ang="0">
                    <a:pos x="0" y="0"/>
                  </a:cxn>
                </a:cxnLst>
                <a:rect l="0" t="0" r="r" b="b"/>
                <a:pathLst>
                  <a:path w="785" h="1745">
                    <a:moveTo>
                      <a:pt x="785" y="1745"/>
                    </a:moveTo>
                    <a:lnTo>
                      <a:pt x="785" y="0"/>
                    </a:lnTo>
                    <a:lnTo>
                      <a:pt x="0" y="0"/>
                    </a:lnTo>
                  </a:path>
                </a:pathLst>
              </a:custGeom>
              <a:noFill/>
              <a:ln w="28575" cap="flat" cmpd="sng">
                <a:solidFill>
                  <a:srgbClr val="FF0000"/>
                </a:solidFill>
                <a:prstDash val="sysDot"/>
                <a:round/>
                <a:headEnd type="none" w="med" len="med"/>
                <a:tailEnd type="triangle" w="med" len="med"/>
              </a:ln>
              <a:effectLst/>
            </p:spPr>
            <p:txBody>
              <a:bodyPr>
                <a:spAutoFit/>
              </a:bodyPr>
              <a:lstStyle/>
              <a:p>
                <a:endParaRPr lang="en-US"/>
              </a:p>
            </p:txBody>
          </p:sp>
        </p:grpSp>
        <p:sp>
          <p:nvSpPr>
            <p:cNvPr id="583728" name="Text Box 48" descr="JWST Color Square"/>
            <p:cNvSpPr txBox="1">
              <a:spLocks noChangeArrowheads="1"/>
            </p:cNvSpPr>
            <p:nvPr/>
          </p:nvSpPr>
          <p:spPr bwMode="auto">
            <a:xfrm>
              <a:off x="7962900" y="3871913"/>
              <a:ext cx="144270"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4.6</a:t>
              </a:r>
            </a:p>
          </p:txBody>
        </p:sp>
        <p:sp>
          <p:nvSpPr>
            <p:cNvPr id="583768" name="Line 88"/>
            <p:cNvSpPr>
              <a:spLocks noChangeShapeType="1"/>
            </p:cNvSpPr>
            <p:nvPr/>
          </p:nvSpPr>
          <p:spPr bwMode="auto">
            <a:xfrm>
              <a:off x="7372350" y="3960813"/>
              <a:ext cx="579438" cy="9525"/>
            </a:xfrm>
            <a:prstGeom prst="line">
              <a:avLst/>
            </a:prstGeom>
            <a:noFill/>
            <a:ln w="28575">
              <a:solidFill>
                <a:schemeClr val="hlink"/>
              </a:solidFill>
              <a:prstDash val="sysDot"/>
              <a:round/>
              <a:headEnd/>
              <a:tailEnd type="triangle" w="med" len="med"/>
            </a:ln>
            <a:effectLst/>
          </p:spPr>
          <p:txBody>
            <a:bodyPr lIns="0" tIns="0" rIns="0" bIns="0">
              <a:spAutoFit/>
            </a:bodyPr>
            <a:lstStyle/>
            <a:p>
              <a:endParaRPr lang="en-US"/>
            </a:p>
          </p:txBody>
        </p:sp>
      </p:grpSp>
      <p:grpSp>
        <p:nvGrpSpPr>
          <p:cNvPr id="13" name="Group 181"/>
          <p:cNvGrpSpPr/>
          <p:nvPr/>
        </p:nvGrpSpPr>
        <p:grpSpPr>
          <a:xfrm>
            <a:off x="3233738" y="2881313"/>
            <a:ext cx="2335212" cy="2590800"/>
            <a:chOff x="3233738" y="2881313"/>
            <a:chExt cx="2335212" cy="2590800"/>
          </a:xfrm>
        </p:grpSpPr>
        <p:sp>
          <p:nvSpPr>
            <p:cNvPr id="583796" name="Text Box 116" descr="JWST Color Square"/>
            <p:cNvSpPr txBox="1">
              <a:spLocks noChangeArrowheads="1"/>
            </p:cNvSpPr>
            <p:nvPr/>
          </p:nvSpPr>
          <p:spPr bwMode="auto">
            <a:xfrm>
              <a:off x="5324475" y="4233863"/>
              <a:ext cx="244475" cy="182562"/>
            </a:xfrm>
            <a:prstGeom prst="rect">
              <a:avLst/>
            </a:prstGeom>
            <a:noFill/>
            <a:ln w="19050">
              <a:noFill/>
              <a:miter lim="800000"/>
              <a:headEnd/>
              <a:tailEnd/>
            </a:ln>
            <a:effectLst/>
          </p:spPr>
          <p:txBody>
            <a:bodyPr wrap="none" lIns="0" tIns="0" rIns="0" bIns="0">
              <a:spAutoFit/>
            </a:bodyPr>
            <a:lstStyle/>
            <a:p>
              <a:pPr algn="l">
                <a:spcBef>
                  <a:spcPct val="50000"/>
                </a:spcBef>
              </a:pPr>
              <a:r>
                <a:rPr lang="en-US"/>
                <a:t>0.27</a:t>
              </a:r>
            </a:p>
          </p:txBody>
        </p:sp>
        <p:sp>
          <p:nvSpPr>
            <p:cNvPr id="583807" name="Line 127"/>
            <p:cNvSpPr>
              <a:spLocks noChangeShapeType="1"/>
            </p:cNvSpPr>
            <p:nvPr/>
          </p:nvSpPr>
          <p:spPr bwMode="auto">
            <a:xfrm>
              <a:off x="4786313" y="4051300"/>
              <a:ext cx="515937" cy="382588"/>
            </a:xfrm>
            <a:prstGeom prst="line">
              <a:avLst/>
            </a:prstGeom>
            <a:noFill/>
            <a:ln w="28575">
              <a:solidFill>
                <a:srgbClr val="FF0000"/>
              </a:solidFill>
              <a:prstDash val="sysDot"/>
              <a:round/>
              <a:headEnd/>
              <a:tailEnd type="triangle" w="med" len="med"/>
            </a:ln>
            <a:effectLst/>
          </p:spPr>
          <p:txBody>
            <a:bodyPr/>
            <a:lstStyle/>
            <a:p>
              <a:endParaRPr lang="en-US"/>
            </a:p>
          </p:txBody>
        </p:sp>
        <p:sp>
          <p:nvSpPr>
            <p:cNvPr id="583773" name="Line 93"/>
            <p:cNvSpPr>
              <a:spLocks noChangeShapeType="1"/>
            </p:cNvSpPr>
            <p:nvPr/>
          </p:nvSpPr>
          <p:spPr bwMode="auto">
            <a:xfrm flipV="1">
              <a:off x="4572000" y="2881313"/>
              <a:ext cx="0" cy="446087"/>
            </a:xfrm>
            <a:prstGeom prst="line">
              <a:avLst/>
            </a:prstGeom>
            <a:noFill/>
            <a:ln w="28575">
              <a:solidFill>
                <a:srgbClr val="FF0000"/>
              </a:solidFill>
              <a:round/>
              <a:headEnd/>
              <a:tailEnd type="triangle" w="med" len="med"/>
            </a:ln>
            <a:effectLst/>
          </p:spPr>
          <p:txBody>
            <a:bodyPr/>
            <a:lstStyle/>
            <a:p>
              <a:endParaRPr lang="en-US"/>
            </a:p>
          </p:txBody>
        </p:sp>
        <p:sp>
          <p:nvSpPr>
            <p:cNvPr id="583795" name="Text Box 115" descr="JWST Color Square"/>
            <p:cNvSpPr txBox="1">
              <a:spLocks noChangeArrowheads="1"/>
            </p:cNvSpPr>
            <p:nvPr/>
          </p:nvSpPr>
          <p:spPr bwMode="auto">
            <a:xfrm>
              <a:off x="4281488" y="2949575"/>
              <a:ext cx="244475" cy="182563"/>
            </a:xfrm>
            <a:prstGeom prst="rect">
              <a:avLst/>
            </a:prstGeom>
            <a:noFill/>
            <a:ln w="19050">
              <a:noFill/>
              <a:miter lim="800000"/>
              <a:headEnd/>
              <a:tailEnd/>
            </a:ln>
            <a:effectLst/>
          </p:spPr>
          <p:txBody>
            <a:bodyPr wrap="none" lIns="0" tIns="0" rIns="0" bIns="0">
              <a:spAutoFit/>
            </a:bodyPr>
            <a:lstStyle/>
            <a:p>
              <a:pPr algn="l">
                <a:spcBef>
                  <a:spcPct val="50000"/>
                </a:spcBef>
              </a:pPr>
              <a:r>
                <a:rPr lang="en-US"/>
                <a:t>0.74</a:t>
              </a:r>
            </a:p>
          </p:txBody>
        </p:sp>
        <p:sp>
          <p:nvSpPr>
            <p:cNvPr id="583817" name="Line 137"/>
            <p:cNvSpPr>
              <a:spLocks noChangeShapeType="1"/>
            </p:cNvSpPr>
            <p:nvPr/>
          </p:nvSpPr>
          <p:spPr bwMode="auto">
            <a:xfrm flipH="1">
              <a:off x="3478212" y="4021138"/>
              <a:ext cx="895350" cy="0"/>
            </a:xfrm>
            <a:prstGeom prst="line">
              <a:avLst/>
            </a:prstGeom>
            <a:noFill/>
            <a:ln w="28575">
              <a:solidFill>
                <a:schemeClr val="hlink"/>
              </a:solidFill>
              <a:prstDash val="sysDot"/>
              <a:round/>
              <a:headEnd/>
              <a:tailEnd type="triangle" w="med" len="med"/>
            </a:ln>
            <a:effectLst/>
          </p:spPr>
          <p:txBody>
            <a:bodyPr wrap="square">
              <a:spAutoFit/>
            </a:bodyPr>
            <a:lstStyle/>
            <a:p>
              <a:endParaRPr lang="en-US"/>
            </a:p>
          </p:txBody>
        </p:sp>
        <p:sp>
          <p:nvSpPr>
            <p:cNvPr id="583818" name="Text Box 138" descr="JWST Color Square"/>
            <p:cNvSpPr txBox="1">
              <a:spLocks noChangeArrowheads="1"/>
            </p:cNvSpPr>
            <p:nvPr/>
          </p:nvSpPr>
          <p:spPr bwMode="auto">
            <a:xfrm>
              <a:off x="3233738" y="3938588"/>
              <a:ext cx="244475" cy="182562"/>
            </a:xfrm>
            <a:prstGeom prst="rect">
              <a:avLst/>
            </a:prstGeom>
            <a:noFill/>
            <a:ln w="19050">
              <a:noFill/>
              <a:miter lim="800000"/>
              <a:headEnd/>
              <a:tailEnd/>
            </a:ln>
            <a:effectLst/>
          </p:spPr>
          <p:txBody>
            <a:bodyPr wrap="none" lIns="0" tIns="0" rIns="0" bIns="0">
              <a:spAutoFit/>
            </a:bodyPr>
            <a:lstStyle/>
            <a:p>
              <a:pPr algn="l">
                <a:spcBef>
                  <a:spcPct val="50000"/>
                </a:spcBef>
              </a:pPr>
              <a:r>
                <a:rPr lang="en-US" dirty="0"/>
                <a:t>12.6</a:t>
              </a:r>
            </a:p>
          </p:txBody>
        </p:sp>
        <p:grpSp>
          <p:nvGrpSpPr>
            <p:cNvPr id="14" name="Group 159"/>
            <p:cNvGrpSpPr/>
            <p:nvPr/>
          </p:nvGrpSpPr>
          <p:grpSpPr>
            <a:xfrm>
              <a:off x="4122738" y="3224213"/>
              <a:ext cx="930275" cy="2247900"/>
              <a:chOff x="4122738" y="3224213"/>
              <a:chExt cx="930275" cy="2247900"/>
            </a:xfrm>
          </p:grpSpPr>
          <p:sp>
            <p:nvSpPr>
              <p:cNvPr id="583752" name="Line 72"/>
              <p:cNvSpPr>
                <a:spLocks noChangeShapeType="1"/>
              </p:cNvSpPr>
              <p:nvPr/>
            </p:nvSpPr>
            <p:spPr bwMode="auto">
              <a:xfrm flipV="1">
                <a:off x="4122738" y="4913313"/>
                <a:ext cx="373062" cy="258762"/>
              </a:xfrm>
              <a:prstGeom prst="line">
                <a:avLst/>
              </a:prstGeom>
              <a:noFill/>
              <a:ln w="28575">
                <a:solidFill>
                  <a:srgbClr val="FF0000"/>
                </a:solidFill>
                <a:prstDash val="sysDot"/>
                <a:round/>
                <a:headEnd type="triangle" w="med" len="med"/>
                <a:tailEnd/>
              </a:ln>
              <a:effectLst/>
            </p:spPr>
            <p:txBody>
              <a:bodyPr lIns="0" tIns="0" rIns="0" bIns="0">
                <a:spAutoFit/>
              </a:bodyPr>
              <a:lstStyle/>
              <a:p>
                <a:endParaRPr lang="en-US"/>
              </a:p>
            </p:txBody>
          </p:sp>
          <p:sp>
            <p:nvSpPr>
              <p:cNvPr id="583753" name="Line 73"/>
              <p:cNvSpPr>
                <a:spLocks noChangeShapeType="1"/>
              </p:cNvSpPr>
              <p:nvPr/>
            </p:nvSpPr>
            <p:spPr bwMode="auto">
              <a:xfrm flipH="1" flipV="1">
                <a:off x="4635500" y="4900613"/>
                <a:ext cx="12700" cy="571500"/>
              </a:xfrm>
              <a:prstGeom prst="line">
                <a:avLst/>
              </a:prstGeom>
              <a:noFill/>
              <a:ln w="28575">
                <a:solidFill>
                  <a:srgbClr val="FF0000"/>
                </a:solidFill>
                <a:round/>
                <a:headEnd/>
                <a:tailEnd type="triangle" w="med" len="med"/>
              </a:ln>
              <a:effectLst/>
            </p:spPr>
            <p:txBody>
              <a:bodyPr lIns="0" tIns="0" rIns="0" bIns="0">
                <a:spAutoFit/>
              </a:bodyPr>
              <a:lstStyle/>
              <a:p>
                <a:endParaRPr lang="en-US"/>
              </a:p>
            </p:txBody>
          </p:sp>
          <p:sp>
            <p:nvSpPr>
              <p:cNvPr id="583754" name="Text Box 74" descr="JWST Color Square"/>
              <p:cNvSpPr txBox="1">
                <a:spLocks noChangeArrowheads="1"/>
              </p:cNvSpPr>
              <p:nvPr/>
            </p:nvSpPr>
            <p:spPr bwMode="auto">
              <a:xfrm>
                <a:off x="4197350" y="5167313"/>
                <a:ext cx="201978"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a:t>4.90</a:t>
                </a:r>
              </a:p>
            </p:txBody>
          </p:sp>
          <p:sp>
            <p:nvSpPr>
              <p:cNvPr id="583755" name="Text Box 75" descr="JWST Color Square"/>
              <p:cNvSpPr txBox="1">
                <a:spLocks noChangeArrowheads="1"/>
              </p:cNvSpPr>
              <p:nvPr/>
            </p:nvSpPr>
            <p:spPr bwMode="auto">
              <a:xfrm>
                <a:off x="4505106" y="5124778"/>
                <a:ext cx="201978" cy="153888"/>
              </a:xfrm>
              <a:prstGeom prst="rect">
                <a:avLst/>
              </a:prstGeom>
              <a:solidFill>
                <a:schemeClr val="bg1"/>
              </a:solidFill>
              <a:ln w="19050">
                <a:noFill/>
                <a:miter lim="800000"/>
                <a:headEnd/>
                <a:tailEnd/>
              </a:ln>
              <a:effectLst/>
            </p:spPr>
            <p:txBody>
              <a:bodyPr wrap="none" lIns="0" tIns="0" rIns="0" bIns="0">
                <a:spAutoFit/>
              </a:bodyPr>
              <a:lstStyle/>
              <a:p>
                <a:pPr algn="l">
                  <a:spcBef>
                    <a:spcPct val="50000"/>
                  </a:spcBef>
                </a:pPr>
                <a:r>
                  <a:rPr lang="en-US" b="1" dirty="0"/>
                  <a:t>5.97</a:t>
                </a:r>
              </a:p>
            </p:txBody>
          </p:sp>
          <p:sp>
            <p:nvSpPr>
              <p:cNvPr id="583800" name="Text Box 120" descr="JWST Color Square"/>
              <p:cNvSpPr txBox="1">
                <a:spLocks noChangeArrowheads="1"/>
              </p:cNvSpPr>
              <p:nvPr/>
            </p:nvSpPr>
            <p:spPr bwMode="auto">
              <a:xfrm rot="16200000">
                <a:off x="4837906" y="3401220"/>
                <a:ext cx="244475" cy="182562"/>
              </a:xfrm>
              <a:prstGeom prst="rect">
                <a:avLst/>
              </a:prstGeom>
              <a:noFill/>
              <a:ln w="19050">
                <a:noFill/>
                <a:miter lim="800000"/>
                <a:headEnd/>
                <a:tailEnd/>
              </a:ln>
              <a:effectLst/>
            </p:spPr>
            <p:txBody>
              <a:bodyPr wrap="none" lIns="0" tIns="0" rIns="0" bIns="0">
                <a:spAutoFit/>
              </a:bodyPr>
              <a:lstStyle/>
              <a:p>
                <a:pPr algn="l">
                  <a:spcBef>
                    <a:spcPct val="50000"/>
                  </a:spcBef>
                </a:pPr>
                <a:r>
                  <a:rPr lang="en-US"/>
                  <a:t>7.21</a:t>
                </a:r>
              </a:p>
            </p:txBody>
          </p:sp>
          <p:sp>
            <p:nvSpPr>
              <p:cNvPr id="583831" name="Freeform 151"/>
              <p:cNvSpPr>
                <a:spLocks/>
              </p:cNvSpPr>
              <p:nvPr/>
            </p:nvSpPr>
            <p:spPr bwMode="auto">
              <a:xfrm>
                <a:off x="4787900" y="3224213"/>
                <a:ext cx="265113" cy="601662"/>
              </a:xfrm>
              <a:custGeom>
                <a:avLst/>
                <a:gdLst/>
                <a:ahLst/>
                <a:cxnLst>
                  <a:cxn ang="0">
                    <a:pos x="0" y="379"/>
                  </a:cxn>
                  <a:cxn ang="0">
                    <a:pos x="167" y="379"/>
                  </a:cxn>
                  <a:cxn ang="0">
                    <a:pos x="167" y="0"/>
                  </a:cxn>
                </a:cxnLst>
                <a:rect l="0" t="0" r="r" b="b"/>
                <a:pathLst>
                  <a:path w="167" h="379">
                    <a:moveTo>
                      <a:pt x="0" y="379"/>
                    </a:moveTo>
                    <a:lnTo>
                      <a:pt x="167" y="379"/>
                    </a:lnTo>
                    <a:lnTo>
                      <a:pt x="167" y="0"/>
                    </a:lnTo>
                  </a:path>
                </a:pathLst>
              </a:custGeom>
              <a:noFill/>
              <a:ln w="28575" cap="flat">
                <a:solidFill>
                  <a:srgbClr val="FF0000"/>
                </a:solidFill>
                <a:prstDash val="sysDot"/>
                <a:round/>
                <a:headEnd type="none" w="med" len="med"/>
                <a:tailEnd type="triangle" w="med" len="med"/>
              </a:ln>
              <a:effectLst/>
            </p:spPr>
            <p:txBody>
              <a:bodyPr/>
              <a:lstStyle/>
              <a:p>
                <a:endParaRPr lang="en-US"/>
              </a:p>
            </p:txBody>
          </p:sp>
        </p:grpSp>
        <p:grpSp>
          <p:nvGrpSpPr>
            <p:cNvPr id="15" name="Group 148"/>
            <p:cNvGrpSpPr/>
            <p:nvPr/>
          </p:nvGrpSpPr>
          <p:grpSpPr>
            <a:xfrm>
              <a:off x="3889375" y="3789363"/>
              <a:ext cx="406400" cy="879475"/>
              <a:chOff x="3889375" y="3789363"/>
              <a:chExt cx="406400" cy="879475"/>
            </a:xfrm>
          </p:grpSpPr>
          <p:sp>
            <p:nvSpPr>
              <p:cNvPr id="583832" name="Freeform 152"/>
              <p:cNvSpPr>
                <a:spLocks/>
              </p:cNvSpPr>
              <p:nvPr/>
            </p:nvSpPr>
            <p:spPr bwMode="auto">
              <a:xfrm>
                <a:off x="4114800" y="3789363"/>
                <a:ext cx="180975" cy="879475"/>
              </a:xfrm>
              <a:custGeom>
                <a:avLst/>
                <a:gdLst/>
                <a:ahLst/>
                <a:cxnLst>
                  <a:cxn ang="0">
                    <a:pos x="0" y="554"/>
                  </a:cxn>
                  <a:cxn ang="0">
                    <a:pos x="114" y="554"/>
                  </a:cxn>
                  <a:cxn ang="0">
                    <a:pos x="15" y="0"/>
                  </a:cxn>
                </a:cxnLst>
                <a:rect l="0" t="0" r="r" b="b"/>
                <a:pathLst>
                  <a:path w="114" h="554">
                    <a:moveTo>
                      <a:pt x="0" y="554"/>
                    </a:moveTo>
                    <a:lnTo>
                      <a:pt x="114" y="554"/>
                    </a:lnTo>
                    <a:lnTo>
                      <a:pt x="15" y="0"/>
                    </a:lnTo>
                  </a:path>
                </a:pathLst>
              </a:custGeom>
              <a:noFill/>
              <a:ln w="28575" cap="flat" cmpd="sng">
                <a:solidFill>
                  <a:srgbClr val="FF0000"/>
                </a:solidFill>
                <a:prstDash val="sysDot"/>
                <a:round/>
                <a:headEnd type="none" w="med" len="med"/>
                <a:tailEnd type="triangle" w="med" len="med"/>
              </a:ln>
              <a:effectLst/>
            </p:spPr>
            <p:txBody>
              <a:bodyPr/>
              <a:lstStyle/>
              <a:p>
                <a:endParaRPr lang="en-US"/>
              </a:p>
            </p:txBody>
          </p:sp>
          <p:sp>
            <p:nvSpPr>
              <p:cNvPr id="583833" name="Text Box 153" descr="JWST Color Square"/>
              <p:cNvSpPr txBox="1">
                <a:spLocks noChangeArrowheads="1"/>
              </p:cNvSpPr>
              <p:nvPr/>
            </p:nvSpPr>
            <p:spPr bwMode="auto">
              <a:xfrm>
                <a:off x="3889375" y="4159250"/>
                <a:ext cx="201978"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5.81</a:t>
                </a:r>
              </a:p>
            </p:txBody>
          </p:sp>
        </p:grpSp>
      </p:grpSp>
      <p:grpSp>
        <p:nvGrpSpPr>
          <p:cNvPr id="16" name="Group 171"/>
          <p:cNvGrpSpPr/>
          <p:nvPr/>
        </p:nvGrpSpPr>
        <p:grpSpPr>
          <a:xfrm>
            <a:off x="4049379" y="2065280"/>
            <a:ext cx="1589422" cy="3799844"/>
            <a:chOff x="4049379" y="2065280"/>
            <a:chExt cx="1589422" cy="3799844"/>
          </a:xfrm>
        </p:grpSpPr>
        <p:sp>
          <p:nvSpPr>
            <p:cNvPr id="583738" name="Text Box 58" descr="JWST Color Square"/>
            <p:cNvSpPr txBox="1">
              <a:spLocks noChangeArrowheads="1"/>
            </p:cNvSpPr>
            <p:nvPr/>
          </p:nvSpPr>
          <p:spPr bwMode="auto">
            <a:xfrm>
              <a:off x="4049379" y="5711236"/>
              <a:ext cx="1000274"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smtClean="0">
                  <a:solidFill>
                    <a:srgbClr val="FF0000"/>
                  </a:solidFill>
                </a:rPr>
                <a:t>(Bus Power 1020 </a:t>
              </a:r>
              <a:r>
                <a:rPr lang="en-US" b="1" dirty="0">
                  <a:solidFill>
                    <a:srgbClr val="FF0000"/>
                  </a:solidFill>
                </a:rPr>
                <a:t>W)</a:t>
              </a:r>
            </a:p>
          </p:txBody>
        </p:sp>
        <p:sp>
          <p:nvSpPr>
            <p:cNvPr id="155" name="Text Box 33" descr="JWST Color Square"/>
            <p:cNvSpPr txBox="1">
              <a:spLocks noChangeArrowheads="1"/>
            </p:cNvSpPr>
            <p:nvPr/>
          </p:nvSpPr>
          <p:spPr bwMode="auto">
            <a:xfrm>
              <a:off x="5187951" y="3902403"/>
              <a:ext cx="450850" cy="153888"/>
            </a:xfrm>
            <a:prstGeom prst="rect">
              <a:avLst/>
            </a:prstGeom>
            <a:noFill/>
            <a:ln w="19050">
              <a:noFill/>
              <a:miter lim="800000"/>
              <a:headEnd/>
              <a:tailEnd/>
            </a:ln>
            <a:effectLst/>
          </p:spPr>
          <p:txBody>
            <a:bodyPr lIns="0" tIns="0" rIns="0" bIns="0">
              <a:spAutoFit/>
            </a:bodyPr>
            <a:lstStyle/>
            <a:p>
              <a:pPr>
                <a:spcBef>
                  <a:spcPct val="50000"/>
                </a:spcBef>
              </a:pPr>
              <a:r>
                <a:rPr lang="en-US" b="1" dirty="0" smtClean="0">
                  <a:solidFill>
                    <a:srgbClr val="FF0000"/>
                  </a:solidFill>
                </a:rPr>
                <a:t>(225 </a:t>
              </a:r>
              <a:r>
                <a:rPr lang="en-US" b="1" dirty="0">
                  <a:solidFill>
                    <a:srgbClr val="FF0000"/>
                  </a:solidFill>
                </a:rPr>
                <a:t>W)</a:t>
              </a:r>
            </a:p>
          </p:txBody>
        </p:sp>
        <p:sp>
          <p:nvSpPr>
            <p:cNvPr id="156" name="TextBox 155"/>
            <p:cNvSpPr txBox="1"/>
            <p:nvPr/>
          </p:nvSpPr>
          <p:spPr>
            <a:xfrm>
              <a:off x="4254093" y="2065280"/>
              <a:ext cx="1200970" cy="400110"/>
            </a:xfrm>
            <a:prstGeom prst="rect">
              <a:avLst/>
            </a:prstGeom>
            <a:noFill/>
          </p:spPr>
          <p:txBody>
            <a:bodyPr wrap="none" rtlCol="0">
              <a:spAutoFit/>
            </a:bodyPr>
            <a:lstStyle/>
            <a:p>
              <a:pPr algn="ctr"/>
              <a:r>
                <a:rPr lang="en-US" b="1" dirty="0" smtClean="0"/>
                <a:t>Detector Dissipation</a:t>
              </a:r>
            </a:p>
            <a:p>
              <a:pPr algn="ctr"/>
              <a:r>
                <a:rPr lang="en-US" b="1" dirty="0" smtClean="0">
                  <a:solidFill>
                    <a:srgbClr val="FF0000"/>
                  </a:solidFill>
                </a:rPr>
                <a:t>0.407</a:t>
              </a:r>
              <a:endParaRPr lang="en-US" b="1" dirty="0">
                <a:solidFill>
                  <a:srgbClr val="FF0000"/>
                </a:solidFill>
              </a:endParaRPr>
            </a:p>
          </p:txBody>
        </p:sp>
      </p:grpSp>
      <p:grpSp>
        <p:nvGrpSpPr>
          <p:cNvPr id="17" name="Group 168"/>
          <p:cNvGrpSpPr/>
          <p:nvPr/>
        </p:nvGrpSpPr>
        <p:grpSpPr>
          <a:xfrm>
            <a:off x="4869834" y="6088917"/>
            <a:ext cx="1963999" cy="581942"/>
            <a:chOff x="4869834" y="6088917"/>
            <a:chExt cx="1963999" cy="581942"/>
          </a:xfrm>
        </p:grpSpPr>
        <p:sp>
          <p:nvSpPr>
            <p:cNvPr id="157" name="TextBox 156"/>
            <p:cNvSpPr txBox="1"/>
            <p:nvPr/>
          </p:nvSpPr>
          <p:spPr>
            <a:xfrm>
              <a:off x="4869834" y="6332305"/>
              <a:ext cx="1963999" cy="338554"/>
            </a:xfrm>
            <a:prstGeom prst="rect">
              <a:avLst/>
            </a:prstGeom>
            <a:noFill/>
            <a:ln>
              <a:solidFill>
                <a:schemeClr val="tx1"/>
              </a:solidFill>
            </a:ln>
          </p:spPr>
          <p:txBody>
            <a:bodyPr wrap="none" rtlCol="0">
              <a:spAutoFit/>
            </a:bodyPr>
            <a:lstStyle/>
            <a:p>
              <a:r>
                <a:rPr lang="en-US" sz="1600" dirty="0" smtClean="0"/>
                <a:t>Solar Input 218, 400 W</a:t>
              </a:r>
              <a:endParaRPr lang="en-US" sz="1600" dirty="0"/>
            </a:p>
          </p:txBody>
        </p:sp>
        <p:sp>
          <p:nvSpPr>
            <p:cNvPr id="159" name="Right Arrow 158"/>
            <p:cNvSpPr/>
            <p:nvPr/>
          </p:nvSpPr>
          <p:spPr bwMode="auto">
            <a:xfrm rot="16200000">
              <a:off x="5529964" y="5845237"/>
              <a:ext cx="225423" cy="712784"/>
            </a:xfrm>
            <a:prstGeom prst="rightArrow">
              <a:avLst/>
            </a:prstGeom>
            <a:solidFill>
              <a:srgbClr val="FF9900"/>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18" name="Group 172"/>
          <p:cNvGrpSpPr/>
          <p:nvPr/>
        </p:nvGrpSpPr>
        <p:grpSpPr>
          <a:xfrm>
            <a:off x="2777470" y="5188744"/>
            <a:ext cx="3972093" cy="1055726"/>
            <a:chOff x="2777470" y="5188744"/>
            <a:chExt cx="3972093" cy="1055726"/>
          </a:xfrm>
        </p:grpSpPr>
        <p:grpSp>
          <p:nvGrpSpPr>
            <p:cNvPr id="19" name="Group 146"/>
            <p:cNvGrpSpPr/>
            <p:nvPr/>
          </p:nvGrpSpPr>
          <p:grpSpPr>
            <a:xfrm>
              <a:off x="2777470" y="5297215"/>
              <a:ext cx="3347433" cy="592337"/>
              <a:chOff x="2777470" y="5297215"/>
              <a:chExt cx="3347433" cy="592337"/>
            </a:xfrm>
          </p:grpSpPr>
          <p:sp>
            <p:nvSpPr>
              <p:cNvPr id="583724" name="Line 44"/>
              <p:cNvSpPr>
                <a:spLocks noChangeShapeType="1"/>
              </p:cNvSpPr>
              <p:nvPr/>
            </p:nvSpPr>
            <p:spPr bwMode="auto">
              <a:xfrm flipH="1">
                <a:off x="5407819" y="5297215"/>
                <a:ext cx="717084" cy="403498"/>
              </a:xfrm>
              <a:prstGeom prst="line">
                <a:avLst/>
              </a:prstGeom>
              <a:noFill/>
              <a:ln w="28575">
                <a:solidFill>
                  <a:srgbClr val="FF0000"/>
                </a:solidFill>
                <a:prstDash val="sysDot"/>
                <a:round/>
                <a:headEnd type="triangle" w="med" len="med"/>
                <a:tailEnd/>
              </a:ln>
              <a:effectLst/>
            </p:spPr>
            <p:txBody>
              <a:bodyPr wrap="square" lIns="0" tIns="0" rIns="0" bIns="0">
                <a:spAutoFit/>
              </a:bodyPr>
              <a:lstStyle/>
              <a:p>
                <a:endParaRPr lang="en-US"/>
              </a:p>
            </p:txBody>
          </p:sp>
          <p:sp>
            <p:nvSpPr>
              <p:cNvPr id="583733" name="Text Box 53" descr="JWST Color Square"/>
              <p:cNvSpPr txBox="1">
                <a:spLocks noChangeArrowheads="1"/>
              </p:cNvSpPr>
              <p:nvPr/>
            </p:nvSpPr>
            <p:spPr bwMode="auto">
              <a:xfrm>
                <a:off x="5626730" y="5442635"/>
                <a:ext cx="173124" cy="153888"/>
              </a:xfrm>
              <a:prstGeom prst="rect">
                <a:avLst/>
              </a:prstGeom>
              <a:solidFill>
                <a:schemeClr val="bg1"/>
              </a:solidFill>
              <a:ln w="19050">
                <a:noFill/>
                <a:miter lim="800000"/>
                <a:headEnd/>
                <a:tailEnd/>
              </a:ln>
              <a:effectLst/>
            </p:spPr>
            <p:txBody>
              <a:bodyPr wrap="none" lIns="0" tIns="0" rIns="0" bIns="0">
                <a:spAutoFit/>
              </a:bodyPr>
              <a:lstStyle/>
              <a:p>
                <a:pPr algn="l">
                  <a:spcBef>
                    <a:spcPct val="50000"/>
                  </a:spcBef>
                </a:pPr>
                <a:r>
                  <a:rPr lang="en-US" b="1" dirty="0"/>
                  <a:t>953</a:t>
                </a:r>
              </a:p>
            </p:txBody>
          </p:sp>
          <p:sp>
            <p:nvSpPr>
              <p:cNvPr id="583735" name="Line 55"/>
              <p:cNvSpPr>
                <a:spLocks noChangeShapeType="1"/>
              </p:cNvSpPr>
              <p:nvPr/>
            </p:nvSpPr>
            <p:spPr bwMode="auto">
              <a:xfrm flipH="1">
                <a:off x="3121981" y="5798427"/>
                <a:ext cx="644581" cy="0"/>
              </a:xfrm>
              <a:prstGeom prst="line">
                <a:avLst/>
              </a:prstGeom>
              <a:noFill/>
              <a:ln w="28575">
                <a:solidFill>
                  <a:schemeClr val="hlink"/>
                </a:solidFill>
                <a:prstDash val="sysDot"/>
                <a:round/>
                <a:headEnd/>
                <a:tailEnd type="triangle" w="med" len="med"/>
              </a:ln>
              <a:effectLst/>
            </p:spPr>
            <p:txBody>
              <a:bodyPr wrap="square" lIns="0" tIns="0" rIns="0" bIns="0">
                <a:spAutoFit/>
              </a:bodyPr>
              <a:lstStyle/>
              <a:p>
                <a:endParaRPr lang="en-US"/>
              </a:p>
            </p:txBody>
          </p:sp>
          <p:sp>
            <p:nvSpPr>
              <p:cNvPr id="583736" name="Text Box 56" descr="JWST Color Square"/>
              <p:cNvSpPr txBox="1">
                <a:spLocks noChangeArrowheads="1"/>
              </p:cNvSpPr>
              <p:nvPr/>
            </p:nvSpPr>
            <p:spPr bwMode="auto">
              <a:xfrm>
                <a:off x="2777470" y="5735664"/>
                <a:ext cx="317395"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20,080</a:t>
                </a:r>
              </a:p>
            </p:txBody>
          </p:sp>
        </p:grpSp>
        <p:sp>
          <p:nvSpPr>
            <p:cNvPr id="583718" name="Line 38"/>
            <p:cNvSpPr>
              <a:spLocks noChangeShapeType="1"/>
            </p:cNvSpPr>
            <p:nvPr/>
          </p:nvSpPr>
          <p:spPr bwMode="auto">
            <a:xfrm rot="5400000" flipH="1" flipV="1">
              <a:off x="4587998" y="5991596"/>
              <a:ext cx="165947" cy="0"/>
            </a:xfrm>
            <a:prstGeom prst="line">
              <a:avLst/>
            </a:prstGeom>
            <a:noFill/>
            <a:ln w="38100">
              <a:solidFill>
                <a:srgbClr val="FF9900"/>
              </a:solidFill>
              <a:round/>
              <a:headEnd/>
              <a:tailEnd type="triangle" w="med" len="med"/>
            </a:ln>
            <a:effectLst/>
          </p:spPr>
          <p:txBody>
            <a:bodyPr wrap="square" lIns="0" tIns="0" rIns="0" bIns="0">
              <a:spAutoFit/>
            </a:bodyPr>
            <a:lstStyle/>
            <a:p>
              <a:endParaRPr lang="en-US"/>
            </a:p>
          </p:txBody>
        </p:sp>
        <p:sp>
          <p:nvSpPr>
            <p:cNvPr id="583719" name="Text Box 39" descr="JWST Color Square"/>
            <p:cNvSpPr txBox="1">
              <a:spLocks noChangeArrowheads="1"/>
            </p:cNvSpPr>
            <p:nvPr/>
          </p:nvSpPr>
          <p:spPr bwMode="auto">
            <a:xfrm>
              <a:off x="4523336" y="6090582"/>
              <a:ext cx="317395"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20,011</a:t>
              </a:r>
            </a:p>
          </p:txBody>
        </p:sp>
        <p:sp>
          <p:nvSpPr>
            <p:cNvPr id="583720" name="Line 40"/>
            <p:cNvSpPr>
              <a:spLocks noChangeShapeType="1"/>
            </p:cNvSpPr>
            <p:nvPr/>
          </p:nvSpPr>
          <p:spPr bwMode="auto">
            <a:xfrm flipH="1" flipV="1">
              <a:off x="6171653" y="5267325"/>
              <a:ext cx="0" cy="731044"/>
            </a:xfrm>
            <a:prstGeom prst="line">
              <a:avLst/>
            </a:prstGeom>
            <a:noFill/>
            <a:ln w="38100">
              <a:solidFill>
                <a:srgbClr val="FF9900"/>
              </a:solidFill>
              <a:round/>
              <a:headEnd/>
              <a:tailEnd type="triangle" w="med" len="med"/>
            </a:ln>
            <a:effectLst/>
          </p:spPr>
          <p:txBody>
            <a:bodyPr wrap="square" lIns="0" tIns="0" rIns="0" bIns="0">
              <a:spAutoFit/>
            </a:bodyPr>
            <a:lstStyle/>
            <a:p>
              <a:endParaRPr lang="en-US"/>
            </a:p>
          </p:txBody>
        </p:sp>
        <p:sp>
          <p:nvSpPr>
            <p:cNvPr id="583721" name="Text Box 41" descr="JWST Color Square"/>
            <p:cNvSpPr txBox="1">
              <a:spLocks noChangeArrowheads="1"/>
            </p:cNvSpPr>
            <p:nvPr/>
          </p:nvSpPr>
          <p:spPr bwMode="auto">
            <a:xfrm>
              <a:off x="5998780" y="6067065"/>
              <a:ext cx="317395"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b="1" dirty="0"/>
                <a:t>91,380</a:t>
              </a:r>
            </a:p>
          </p:txBody>
        </p:sp>
        <p:sp>
          <p:nvSpPr>
            <p:cNvPr id="161" name="Text Box 39" descr="JWST Color Square"/>
            <p:cNvSpPr txBox="1">
              <a:spLocks noChangeArrowheads="1"/>
            </p:cNvSpPr>
            <p:nvPr/>
          </p:nvSpPr>
          <p:spPr bwMode="auto">
            <a:xfrm>
              <a:off x="4973392" y="6085779"/>
              <a:ext cx="317395"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dirty="0" smtClean="0"/>
                <a:t>19,224</a:t>
              </a:r>
              <a:endParaRPr lang="en-US" b="1" dirty="0"/>
            </a:p>
          </p:txBody>
        </p:sp>
        <p:sp>
          <p:nvSpPr>
            <p:cNvPr id="162" name="Line 38"/>
            <p:cNvSpPr>
              <a:spLocks noChangeShapeType="1"/>
            </p:cNvSpPr>
            <p:nvPr/>
          </p:nvSpPr>
          <p:spPr bwMode="auto">
            <a:xfrm rot="16200000" flipH="1">
              <a:off x="5016624" y="6010647"/>
              <a:ext cx="165947" cy="0"/>
            </a:xfrm>
            <a:prstGeom prst="line">
              <a:avLst/>
            </a:prstGeom>
            <a:noFill/>
            <a:ln w="38100">
              <a:solidFill>
                <a:schemeClr val="accent2">
                  <a:lumMod val="60000"/>
                  <a:lumOff val="40000"/>
                </a:schemeClr>
              </a:solidFill>
              <a:round/>
              <a:headEnd/>
              <a:tailEnd type="triangle" w="med" len="med"/>
            </a:ln>
            <a:effectLst/>
          </p:spPr>
          <p:txBody>
            <a:bodyPr wrap="square" lIns="0" tIns="0" rIns="0" bIns="0">
              <a:spAutoFit/>
            </a:bodyPr>
            <a:lstStyle/>
            <a:p>
              <a:endParaRPr lang="en-US"/>
            </a:p>
          </p:txBody>
        </p:sp>
        <p:sp>
          <p:nvSpPr>
            <p:cNvPr id="163" name="Text Box 41" descr="JWST Color Square"/>
            <p:cNvSpPr txBox="1">
              <a:spLocks noChangeArrowheads="1"/>
            </p:cNvSpPr>
            <p:nvPr/>
          </p:nvSpPr>
          <p:spPr bwMode="auto">
            <a:xfrm>
              <a:off x="6432168" y="6064350"/>
              <a:ext cx="317395"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dirty="0" smtClean="0"/>
                <a:t>87,785</a:t>
              </a:r>
              <a:endParaRPr lang="en-US" b="1" dirty="0"/>
            </a:p>
          </p:txBody>
        </p:sp>
        <p:sp>
          <p:nvSpPr>
            <p:cNvPr id="164" name="Line 40"/>
            <p:cNvSpPr>
              <a:spLocks noChangeShapeType="1"/>
            </p:cNvSpPr>
            <p:nvPr/>
          </p:nvSpPr>
          <p:spPr bwMode="auto">
            <a:xfrm flipH="1">
              <a:off x="6569321" y="5188744"/>
              <a:ext cx="547" cy="845344"/>
            </a:xfrm>
            <a:prstGeom prst="line">
              <a:avLst/>
            </a:prstGeom>
            <a:noFill/>
            <a:ln w="38100">
              <a:solidFill>
                <a:schemeClr val="accent2">
                  <a:lumMod val="60000"/>
                  <a:lumOff val="40000"/>
                </a:schemeClr>
              </a:solidFill>
              <a:round/>
              <a:headEnd/>
              <a:tailEnd type="triangle" w="med" len="med"/>
            </a:ln>
            <a:effectLst/>
          </p:spPr>
          <p:txBody>
            <a:bodyPr wrap="square" lIns="0" tIns="0" rIns="0" bIns="0">
              <a:spAutoFit/>
            </a:bodyPr>
            <a:lstStyle/>
            <a:p>
              <a:endParaRPr lang="en-US"/>
            </a:p>
          </p:txBody>
        </p:sp>
      </p:grpSp>
      <p:sp>
        <p:nvSpPr>
          <p:cNvPr id="166" name="Content Placeholder 2"/>
          <p:cNvSpPr txBox="1">
            <a:spLocks/>
          </p:cNvSpPr>
          <p:nvPr/>
        </p:nvSpPr>
        <p:spPr>
          <a:xfrm>
            <a:off x="174205" y="2542044"/>
            <a:ext cx="2622884" cy="1569405"/>
          </a:xfrm>
          <a:prstGeom prst="rect">
            <a:avLst/>
          </a:prstGeom>
        </p:spPr>
        <p:txBody>
          <a:bodyPr/>
          <a:lstStyle/>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400" b="1" i="0" u="none" strike="noStrike" kern="0" cap="none" spc="0" normalizeH="0" baseline="0" noProof="0" dirty="0" smtClean="0">
                <a:ln>
                  <a:noFill/>
                </a:ln>
                <a:solidFill>
                  <a:schemeClr val="tx1"/>
                </a:solidFill>
                <a:effectLst/>
                <a:uLnTx/>
                <a:uFillTx/>
              </a:rPr>
              <a:t>The observatory thermal architecture must</a:t>
            </a:r>
            <a:r>
              <a:rPr lang="en-US" sz="1400" kern="0" noProof="0" dirty="0" smtClean="0"/>
              <a:t> </a:t>
            </a:r>
            <a:r>
              <a:rPr kumimoji="0" lang="en-US" sz="1400" b="1" i="0" u="none" strike="noStrike" kern="0" cap="none" spc="0" normalizeH="0" baseline="0" noProof="0" dirty="0" smtClean="0">
                <a:ln>
                  <a:noFill/>
                </a:ln>
                <a:solidFill>
                  <a:schemeClr val="tx1"/>
                </a:solidFill>
                <a:effectLst/>
                <a:uLnTx/>
                <a:uFillTx/>
              </a:rPr>
              <a:t>manage hundreds</a:t>
            </a:r>
            <a:r>
              <a:rPr kumimoji="0" lang="en-US" sz="1400" b="1" i="0" u="none" strike="noStrike" kern="0" cap="none" spc="0" normalizeH="0" noProof="0" dirty="0" smtClean="0">
                <a:ln>
                  <a:noFill/>
                </a:ln>
                <a:solidFill>
                  <a:schemeClr val="tx1"/>
                </a:solidFill>
                <a:effectLst/>
                <a:uLnTx/>
                <a:uFillTx/>
              </a:rPr>
              <a:t> of thousands of watts on its hot side and hundreds of </a:t>
            </a:r>
            <a:r>
              <a:rPr kumimoji="0" lang="en-US" sz="1400" b="1" i="0" u="none" strike="noStrike" kern="0" cap="none" spc="0" normalizeH="0" noProof="0" dirty="0" err="1" smtClean="0">
                <a:ln>
                  <a:noFill/>
                </a:ln>
                <a:solidFill>
                  <a:schemeClr val="tx1"/>
                </a:solidFill>
                <a:effectLst/>
                <a:uLnTx/>
                <a:uFillTx/>
              </a:rPr>
              <a:t>milli</a:t>
            </a:r>
            <a:r>
              <a:rPr lang="en-US" sz="1400" kern="0" dirty="0" smtClean="0"/>
              <a:t>-</a:t>
            </a:r>
            <a:r>
              <a:rPr kumimoji="0" lang="en-US" sz="1400" b="1" i="0" u="none" strike="noStrike" kern="0" cap="none" spc="0" normalizeH="0" noProof="0" dirty="0" smtClean="0">
                <a:ln>
                  <a:noFill/>
                </a:ln>
                <a:solidFill>
                  <a:schemeClr val="tx1"/>
                </a:solidFill>
                <a:effectLst/>
                <a:uLnTx/>
                <a:uFillTx/>
              </a:rPr>
              <a:t>watts on its cold side.</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lang="en-US" sz="1400" kern="0" noProof="0" dirty="0" err="1" smtClean="0"/>
              <a:t>Milli</a:t>
            </a:r>
            <a:r>
              <a:rPr lang="en-US" sz="1400" kern="0" noProof="0" dirty="0" smtClean="0"/>
              <a:t>-watt errors on the cold side will affect detector temperatures</a:t>
            </a:r>
          </a:p>
        </p:txBody>
      </p:sp>
      <p:grpSp>
        <p:nvGrpSpPr>
          <p:cNvPr id="20" name="Group 171"/>
          <p:cNvGrpSpPr/>
          <p:nvPr/>
        </p:nvGrpSpPr>
        <p:grpSpPr>
          <a:xfrm>
            <a:off x="6858000" y="1017588"/>
            <a:ext cx="2105526" cy="1958975"/>
            <a:chOff x="6858000" y="1017588"/>
            <a:chExt cx="2105526" cy="1958975"/>
          </a:xfrm>
        </p:grpSpPr>
        <p:sp>
          <p:nvSpPr>
            <p:cNvPr id="583740" name="Line 60"/>
            <p:cNvSpPr>
              <a:spLocks noChangeShapeType="1"/>
            </p:cNvSpPr>
            <p:nvPr/>
          </p:nvSpPr>
          <p:spPr bwMode="auto">
            <a:xfrm flipH="1">
              <a:off x="7116758" y="1572623"/>
              <a:ext cx="334963" cy="0"/>
            </a:xfrm>
            <a:prstGeom prst="line">
              <a:avLst/>
            </a:prstGeom>
            <a:noFill/>
            <a:ln w="38100">
              <a:solidFill>
                <a:srgbClr val="FF9900"/>
              </a:solidFill>
              <a:round/>
              <a:headEnd type="triangle" w="med" len="med"/>
              <a:tailEnd/>
            </a:ln>
            <a:effectLst/>
          </p:spPr>
          <p:txBody>
            <a:bodyPr wrap="none" lIns="0" tIns="0" rIns="0" bIns="0">
              <a:spAutoFit/>
            </a:bodyPr>
            <a:lstStyle/>
            <a:p>
              <a:endParaRPr lang="en-US"/>
            </a:p>
          </p:txBody>
        </p:sp>
        <p:sp>
          <p:nvSpPr>
            <p:cNvPr id="583741" name="Text Box 61" descr="JWST Color Square"/>
            <p:cNvSpPr txBox="1">
              <a:spLocks noChangeArrowheads="1"/>
            </p:cNvSpPr>
            <p:nvPr/>
          </p:nvSpPr>
          <p:spPr bwMode="auto">
            <a:xfrm>
              <a:off x="7058937" y="1289252"/>
              <a:ext cx="397545" cy="153888"/>
            </a:xfrm>
            <a:prstGeom prst="rect">
              <a:avLst/>
            </a:prstGeom>
            <a:noFill/>
            <a:ln w="19050">
              <a:noFill/>
              <a:miter lim="800000"/>
              <a:headEnd/>
              <a:tailEnd/>
            </a:ln>
            <a:effectLst/>
          </p:spPr>
          <p:txBody>
            <a:bodyPr wrap="none" lIns="0" tIns="0" rIns="0" bIns="0">
              <a:spAutoFit/>
            </a:bodyPr>
            <a:lstStyle/>
            <a:p>
              <a:pPr algn="r">
                <a:spcBef>
                  <a:spcPct val="50000"/>
                </a:spcBef>
              </a:pPr>
              <a:r>
                <a:rPr lang="en-US" dirty="0">
                  <a:solidFill>
                    <a:srgbClr val="010000"/>
                  </a:solidFill>
                </a:rPr>
                <a:t>   (XXX) </a:t>
              </a:r>
            </a:p>
          </p:txBody>
        </p:sp>
        <p:sp>
          <p:nvSpPr>
            <p:cNvPr id="583742" name="Line 62"/>
            <p:cNvSpPr>
              <a:spLocks noChangeShapeType="1"/>
            </p:cNvSpPr>
            <p:nvPr/>
          </p:nvSpPr>
          <p:spPr bwMode="auto">
            <a:xfrm flipV="1">
              <a:off x="7123107" y="1970339"/>
              <a:ext cx="330996" cy="0"/>
            </a:xfrm>
            <a:prstGeom prst="line">
              <a:avLst/>
            </a:prstGeom>
            <a:noFill/>
            <a:ln w="38100">
              <a:solidFill>
                <a:srgbClr val="FF0000"/>
              </a:solidFill>
              <a:round/>
              <a:headEnd/>
              <a:tailEnd type="triangle" w="med" len="med"/>
            </a:ln>
            <a:effectLst/>
          </p:spPr>
          <p:txBody>
            <a:bodyPr wrap="square" lIns="0" tIns="0" rIns="0" bIns="0">
              <a:spAutoFit/>
            </a:bodyPr>
            <a:lstStyle/>
            <a:p>
              <a:endParaRPr lang="en-US"/>
            </a:p>
          </p:txBody>
        </p:sp>
        <p:sp>
          <p:nvSpPr>
            <p:cNvPr id="583743" name="Line 63"/>
            <p:cNvSpPr>
              <a:spLocks noChangeShapeType="1"/>
            </p:cNvSpPr>
            <p:nvPr/>
          </p:nvSpPr>
          <p:spPr bwMode="auto">
            <a:xfrm flipV="1">
              <a:off x="7123106" y="2203702"/>
              <a:ext cx="329407" cy="0"/>
            </a:xfrm>
            <a:prstGeom prst="line">
              <a:avLst/>
            </a:prstGeom>
            <a:noFill/>
            <a:ln w="38100">
              <a:solidFill>
                <a:srgbClr val="FF0000"/>
              </a:solidFill>
              <a:prstDash val="sysDot"/>
              <a:round/>
              <a:headEnd/>
              <a:tailEnd type="triangle" w="med" len="med"/>
            </a:ln>
            <a:effectLst/>
          </p:spPr>
          <p:txBody>
            <a:bodyPr wrap="square" lIns="0" tIns="0" rIns="0" bIns="0">
              <a:spAutoFit/>
            </a:bodyPr>
            <a:lstStyle/>
            <a:p>
              <a:endParaRPr lang="en-US"/>
            </a:p>
          </p:txBody>
        </p:sp>
        <p:sp>
          <p:nvSpPr>
            <p:cNvPr id="583744" name="Text Box 64" descr="JWST Color Square"/>
            <p:cNvSpPr txBox="1">
              <a:spLocks noChangeArrowheads="1"/>
            </p:cNvSpPr>
            <p:nvPr/>
          </p:nvSpPr>
          <p:spPr bwMode="auto">
            <a:xfrm>
              <a:off x="7527916" y="1291633"/>
              <a:ext cx="1006475" cy="153988"/>
            </a:xfrm>
            <a:prstGeom prst="rect">
              <a:avLst/>
            </a:prstGeom>
            <a:noFill/>
            <a:ln w="19050">
              <a:noFill/>
              <a:miter lim="800000"/>
              <a:headEnd/>
              <a:tailEnd/>
            </a:ln>
            <a:effectLst/>
          </p:spPr>
          <p:txBody>
            <a:bodyPr wrap="none" lIns="0" tIns="0" rIns="0" bIns="0">
              <a:spAutoFit/>
            </a:bodyPr>
            <a:lstStyle/>
            <a:p>
              <a:pPr algn="l">
                <a:spcBef>
                  <a:spcPct val="50000"/>
                </a:spcBef>
              </a:pPr>
              <a:r>
                <a:rPr lang="en-US" sz="1000" dirty="0"/>
                <a:t>Heat Dissipation [W]</a:t>
              </a:r>
            </a:p>
          </p:txBody>
        </p:sp>
        <p:sp>
          <p:nvSpPr>
            <p:cNvPr id="583745" name="Text Box 65" descr="JWST Color Square"/>
            <p:cNvSpPr txBox="1">
              <a:spLocks noChangeArrowheads="1"/>
            </p:cNvSpPr>
            <p:nvPr/>
          </p:nvSpPr>
          <p:spPr bwMode="auto">
            <a:xfrm>
              <a:off x="7526327" y="1491661"/>
              <a:ext cx="1192634"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sz="1000" dirty="0" smtClean="0"/>
                <a:t>Absorbed </a:t>
              </a:r>
              <a:r>
                <a:rPr lang="en-US" sz="1000" dirty="0"/>
                <a:t>Solar Heating</a:t>
              </a:r>
            </a:p>
          </p:txBody>
        </p:sp>
        <p:sp>
          <p:nvSpPr>
            <p:cNvPr id="583746" name="Text Box 66" descr="JWST Color Square"/>
            <p:cNvSpPr txBox="1">
              <a:spLocks noChangeArrowheads="1"/>
            </p:cNvSpPr>
            <p:nvPr/>
          </p:nvSpPr>
          <p:spPr bwMode="auto">
            <a:xfrm>
              <a:off x="7523946" y="1881439"/>
              <a:ext cx="830356"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sz="1000" dirty="0" smtClean="0"/>
                <a:t>Conducted Heat</a:t>
              </a:r>
              <a:endParaRPr lang="en-US" sz="1000" dirty="0"/>
            </a:p>
          </p:txBody>
        </p:sp>
        <p:sp>
          <p:nvSpPr>
            <p:cNvPr id="583747" name="Text Box 67" descr="JWST Color Square"/>
            <p:cNvSpPr txBox="1">
              <a:spLocks noChangeArrowheads="1"/>
            </p:cNvSpPr>
            <p:nvPr/>
          </p:nvSpPr>
          <p:spPr bwMode="auto">
            <a:xfrm>
              <a:off x="7525534" y="2075119"/>
              <a:ext cx="1165225" cy="304800"/>
            </a:xfrm>
            <a:prstGeom prst="rect">
              <a:avLst/>
            </a:prstGeom>
            <a:noFill/>
            <a:ln w="19050">
              <a:noFill/>
              <a:miter lim="800000"/>
              <a:headEnd/>
              <a:tailEnd/>
            </a:ln>
            <a:effectLst/>
          </p:spPr>
          <p:txBody>
            <a:bodyPr lIns="0" tIns="0" rIns="0" bIns="0">
              <a:spAutoFit/>
            </a:bodyPr>
            <a:lstStyle/>
            <a:p>
              <a:pPr algn="l">
                <a:spcBef>
                  <a:spcPct val="50000"/>
                </a:spcBef>
              </a:pPr>
              <a:r>
                <a:rPr lang="en-US" sz="1000" dirty="0"/>
                <a:t>Net Radiated Heat Between Two Groups</a:t>
              </a:r>
            </a:p>
          </p:txBody>
        </p:sp>
        <p:sp>
          <p:nvSpPr>
            <p:cNvPr id="583748" name="Text Box 68" descr="JWST Color Square"/>
            <p:cNvSpPr txBox="1">
              <a:spLocks noChangeArrowheads="1"/>
            </p:cNvSpPr>
            <p:nvPr/>
          </p:nvSpPr>
          <p:spPr bwMode="auto">
            <a:xfrm>
              <a:off x="7526332" y="1056686"/>
              <a:ext cx="522287" cy="184150"/>
            </a:xfrm>
            <a:prstGeom prst="rect">
              <a:avLst/>
            </a:prstGeom>
            <a:noFill/>
            <a:ln w="19050">
              <a:noFill/>
              <a:miter lim="800000"/>
              <a:headEnd/>
              <a:tailEnd/>
            </a:ln>
            <a:effectLst/>
          </p:spPr>
          <p:txBody>
            <a:bodyPr wrap="none" lIns="0" tIns="0" rIns="0" bIns="0">
              <a:spAutoFit/>
            </a:bodyPr>
            <a:lstStyle/>
            <a:p>
              <a:pPr>
                <a:spcBef>
                  <a:spcPct val="50000"/>
                </a:spcBef>
              </a:pPr>
              <a:r>
                <a:rPr lang="en-US"/>
                <a:t>LEGEND</a:t>
              </a:r>
            </a:p>
          </p:txBody>
        </p:sp>
        <p:sp>
          <p:nvSpPr>
            <p:cNvPr id="583750" name="Text Box 70" descr="JWST Color Square"/>
            <p:cNvSpPr txBox="1">
              <a:spLocks noChangeArrowheads="1"/>
            </p:cNvSpPr>
            <p:nvPr/>
          </p:nvSpPr>
          <p:spPr bwMode="auto">
            <a:xfrm>
              <a:off x="7152272" y="2695151"/>
              <a:ext cx="1639888" cy="184150"/>
            </a:xfrm>
            <a:prstGeom prst="rect">
              <a:avLst/>
            </a:prstGeom>
            <a:noFill/>
            <a:ln w="19050">
              <a:noFill/>
              <a:miter lim="800000"/>
              <a:headEnd/>
              <a:tailEnd/>
            </a:ln>
            <a:effectLst/>
          </p:spPr>
          <p:txBody>
            <a:bodyPr wrap="none" lIns="0" tIns="0" rIns="0" bIns="0">
              <a:spAutoFit/>
            </a:bodyPr>
            <a:lstStyle/>
            <a:p>
              <a:pPr>
                <a:spcBef>
                  <a:spcPct val="50000"/>
                </a:spcBef>
              </a:pPr>
              <a:r>
                <a:rPr lang="en-US" dirty="0"/>
                <a:t>Heat Flows are in Watts [W]</a:t>
              </a:r>
            </a:p>
          </p:txBody>
        </p:sp>
        <p:sp>
          <p:nvSpPr>
            <p:cNvPr id="583834" name="Text Box 154" descr="JWST Color Square"/>
            <p:cNvSpPr txBox="1">
              <a:spLocks noChangeArrowheads="1"/>
            </p:cNvSpPr>
            <p:nvPr/>
          </p:nvSpPr>
          <p:spPr bwMode="auto">
            <a:xfrm>
              <a:off x="7525536" y="2464852"/>
              <a:ext cx="1165225" cy="152400"/>
            </a:xfrm>
            <a:prstGeom prst="rect">
              <a:avLst/>
            </a:prstGeom>
            <a:noFill/>
            <a:ln w="19050">
              <a:noFill/>
              <a:miter lim="800000"/>
              <a:headEnd/>
              <a:tailEnd/>
            </a:ln>
            <a:effectLst/>
          </p:spPr>
          <p:txBody>
            <a:bodyPr lIns="0" tIns="0" rIns="0" bIns="0">
              <a:spAutoFit/>
            </a:bodyPr>
            <a:lstStyle/>
            <a:p>
              <a:pPr algn="l">
                <a:spcBef>
                  <a:spcPct val="50000"/>
                </a:spcBef>
              </a:pPr>
              <a:r>
                <a:rPr lang="en-US" sz="1000" dirty="0"/>
                <a:t>Heat Radiated to Space</a:t>
              </a:r>
            </a:p>
          </p:txBody>
        </p:sp>
        <p:sp>
          <p:nvSpPr>
            <p:cNvPr id="583835" name="Line 155"/>
            <p:cNvSpPr>
              <a:spLocks noChangeShapeType="1"/>
            </p:cNvSpPr>
            <p:nvPr/>
          </p:nvSpPr>
          <p:spPr bwMode="auto">
            <a:xfrm flipV="1">
              <a:off x="7123106" y="2550575"/>
              <a:ext cx="333377" cy="0"/>
            </a:xfrm>
            <a:prstGeom prst="line">
              <a:avLst/>
            </a:prstGeom>
            <a:noFill/>
            <a:ln w="38100">
              <a:solidFill>
                <a:schemeClr val="hlink"/>
              </a:solidFill>
              <a:prstDash val="sysDot"/>
              <a:round/>
              <a:headEnd/>
              <a:tailEnd type="triangle" w="med" len="med"/>
            </a:ln>
            <a:effectLst/>
          </p:spPr>
          <p:txBody>
            <a:bodyPr wrap="square" lIns="0" tIns="0" rIns="0" bIns="0">
              <a:spAutoFit/>
            </a:bodyPr>
            <a:lstStyle/>
            <a:p>
              <a:endParaRPr lang="en-US"/>
            </a:p>
          </p:txBody>
        </p:sp>
        <p:sp>
          <p:nvSpPr>
            <p:cNvPr id="167" name="Line 60"/>
            <p:cNvSpPr>
              <a:spLocks noChangeShapeType="1"/>
            </p:cNvSpPr>
            <p:nvPr/>
          </p:nvSpPr>
          <p:spPr bwMode="auto">
            <a:xfrm flipH="1">
              <a:off x="7120139" y="1773151"/>
              <a:ext cx="334963" cy="0"/>
            </a:xfrm>
            <a:prstGeom prst="line">
              <a:avLst/>
            </a:prstGeom>
            <a:noFill/>
            <a:ln w="38100">
              <a:solidFill>
                <a:schemeClr val="accent2">
                  <a:lumMod val="40000"/>
                  <a:lumOff val="60000"/>
                </a:schemeClr>
              </a:solidFill>
              <a:round/>
              <a:headEnd type="triangle" w="med" len="med"/>
              <a:tailEnd/>
            </a:ln>
            <a:effectLst/>
          </p:spPr>
          <p:txBody>
            <a:bodyPr wrap="none" lIns="0" tIns="0" rIns="0" bIns="0">
              <a:spAutoFit/>
            </a:bodyPr>
            <a:lstStyle/>
            <a:p>
              <a:endParaRPr lang="en-US"/>
            </a:p>
          </p:txBody>
        </p:sp>
        <p:sp>
          <p:nvSpPr>
            <p:cNvPr id="168" name="Text Box 65" descr="JWST Color Square"/>
            <p:cNvSpPr txBox="1">
              <a:spLocks noChangeArrowheads="1"/>
            </p:cNvSpPr>
            <p:nvPr/>
          </p:nvSpPr>
          <p:spPr bwMode="auto">
            <a:xfrm>
              <a:off x="7524946" y="1692189"/>
              <a:ext cx="790281" cy="153888"/>
            </a:xfrm>
            <a:prstGeom prst="rect">
              <a:avLst/>
            </a:prstGeom>
            <a:noFill/>
            <a:ln w="19050">
              <a:noFill/>
              <a:miter lim="800000"/>
              <a:headEnd/>
              <a:tailEnd/>
            </a:ln>
            <a:effectLst/>
          </p:spPr>
          <p:txBody>
            <a:bodyPr wrap="none" lIns="0" tIns="0" rIns="0" bIns="0">
              <a:spAutoFit/>
            </a:bodyPr>
            <a:lstStyle/>
            <a:p>
              <a:pPr algn="l">
                <a:spcBef>
                  <a:spcPct val="50000"/>
                </a:spcBef>
              </a:pPr>
              <a:r>
                <a:rPr lang="en-US" dirty="0" smtClean="0"/>
                <a:t>Reflected </a:t>
              </a:r>
              <a:r>
                <a:rPr lang="en-US" sz="1000" dirty="0" smtClean="0"/>
                <a:t>Solar </a:t>
              </a:r>
              <a:endParaRPr lang="en-US" sz="1000" dirty="0"/>
            </a:p>
          </p:txBody>
        </p:sp>
        <p:sp>
          <p:nvSpPr>
            <p:cNvPr id="171" name="Rectangle 170"/>
            <p:cNvSpPr/>
            <p:nvPr/>
          </p:nvSpPr>
          <p:spPr bwMode="auto">
            <a:xfrm>
              <a:off x="6858000" y="1017588"/>
              <a:ext cx="2105526" cy="195897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 to Cryogenic Challenges</a:t>
            </a:r>
            <a:endParaRPr lang="en-US" dirty="0"/>
          </a:p>
        </p:txBody>
      </p:sp>
      <p:sp>
        <p:nvSpPr>
          <p:cNvPr id="3" name="Content Placeholder 2"/>
          <p:cNvSpPr>
            <a:spLocks noGrp="1"/>
          </p:cNvSpPr>
          <p:nvPr>
            <p:ph sz="half" idx="1"/>
          </p:nvPr>
        </p:nvSpPr>
        <p:spPr>
          <a:xfrm>
            <a:off x="5141737" y="2739498"/>
            <a:ext cx="3103386" cy="615773"/>
          </a:xfrm>
        </p:spPr>
        <p:txBody>
          <a:bodyPr/>
          <a:lstStyle/>
          <a:p>
            <a:pPr algn="ctr">
              <a:buNone/>
            </a:pPr>
            <a:r>
              <a:rPr lang="en-US" sz="1400" dirty="0" smtClean="0"/>
              <a:t>Characterize and optimize the design  of  the sunshield.</a:t>
            </a:r>
          </a:p>
        </p:txBody>
      </p:sp>
      <p:pic>
        <p:nvPicPr>
          <p:cNvPr id="1464322" name="Picture 2"/>
          <p:cNvPicPr>
            <a:picLocks noChangeAspect="1" noChangeArrowheads="1"/>
          </p:cNvPicPr>
          <p:nvPr/>
        </p:nvPicPr>
        <p:blipFill>
          <a:blip r:embed="rId3" cstate="print"/>
          <a:srcRect/>
          <a:stretch>
            <a:fillRect/>
          </a:stretch>
        </p:blipFill>
        <p:spPr bwMode="auto">
          <a:xfrm>
            <a:off x="645759" y="3648885"/>
            <a:ext cx="3236560" cy="2062233"/>
          </a:xfrm>
          <a:prstGeom prst="rect">
            <a:avLst/>
          </a:prstGeom>
          <a:noFill/>
          <a:ln w="9525">
            <a:noFill/>
            <a:miter lim="800000"/>
            <a:headEnd/>
            <a:tailEnd/>
          </a:ln>
          <a:effectLst/>
        </p:spPr>
      </p:pic>
      <p:grpSp>
        <p:nvGrpSpPr>
          <p:cNvPr id="4" name="Group 3"/>
          <p:cNvGrpSpPr>
            <a:grpSpLocks/>
          </p:cNvGrpSpPr>
          <p:nvPr/>
        </p:nvGrpSpPr>
        <p:grpSpPr bwMode="auto">
          <a:xfrm>
            <a:off x="4966095" y="3778288"/>
            <a:ext cx="3504871" cy="1939842"/>
            <a:chOff x="627" y="719"/>
            <a:chExt cx="4614" cy="2566"/>
          </a:xfrm>
        </p:grpSpPr>
        <p:pic>
          <p:nvPicPr>
            <p:cNvPr id="7" name="Picture 4" descr="Observatory Side View"/>
            <p:cNvPicPr>
              <a:picLocks noChangeAspect="1" noChangeArrowheads="1"/>
            </p:cNvPicPr>
            <p:nvPr/>
          </p:nvPicPr>
          <p:blipFill>
            <a:blip r:embed="rId4" cstate="print"/>
            <a:srcRect r="-27" b="69"/>
            <a:stretch>
              <a:fillRect/>
            </a:stretch>
          </p:blipFill>
          <p:spPr bwMode="auto">
            <a:xfrm>
              <a:off x="627" y="719"/>
              <a:ext cx="4614" cy="2566"/>
            </a:xfrm>
            <a:prstGeom prst="rect">
              <a:avLst/>
            </a:prstGeom>
            <a:noFill/>
            <a:ln w="9525">
              <a:noFill/>
              <a:miter lim="800000"/>
              <a:headEnd/>
              <a:tailEnd/>
            </a:ln>
          </p:spPr>
        </p:pic>
        <p:sp>
          <p:nvSpPr>
            <p:cNvPr id="8" name="Rectangle 5" descr="JWST Color Square"/>
            <p:cNvSpPr>
              <a:spLocks noChangeArrowheads="1"/>
            </p:cNvSpPr>
            <p:nvPr/>
          </p:nvSpPr>
          <p:spPr bwMode="auto">
            <a:xfrm>
              <a:off x="2233" y="1926"/>
              <a:ext cx="1068" cy="1329"/>
            </a:xfrm>
            <a:prstGeom prst="rect">
              <a:avLst/>
            </a:prstGeom>
            <a:noFill/>
            <a:ln w="38100">
              <a:solidFill>
                <a:srgbClr val="0000FF"/>
              </a:solidFill>
              <a:prstDash val="dash"/>
              <a:miter lim="800000"/>
              <a:headEnd/>
              <a:tailEnd/>
            </a:ln>
          </p:spPr>
          <p:txBody>
            <a:bodyPr wrap="none" anchor="ctr"/>
            <a:lstStyle/>
            <a:p>
              <a:pPr algn="l" eaLnBrk="1" hangingPunct="1"/>
              <a:endParaRPr lang="en-US" sz="1800">
                <a:latin typeface="Arial" pitchFamily="34" charset="0"/>
              </a:endParaRPr>
            </a:p>
          </p:txBody>
        </p:sp>
        <p:sp>
          <p:nvSpPr>
            <p:cNvPr id="9" name="Text Box 6" descr="JWST Color Square"/>
            <p:cNvSpPr txBox="1">
              <a:spLocks noChangeArrowheads="1"/>
            </p:cNvSpPr>
            <p:nvPr/>
          </p:nvSpPr>
          <p:spPr bwMode="auto">
            <a:xfrm>
              <a:off x="3185" y="824"/>
              <a:ext cx="1686" cy="605"/>
            </a:xfrm>
            <a:prstGeom prst="rect">
              <a:avLst/>
            </a:prstGeom>
            <a:noFill/>
            <a:ln w="9525">
              <a:noFill/>
              <a:miter lim="800000"/>
              <a:headEnd/>
              <a:tailEnd/>
            </a:ln>
          </p:spPr>
          <p:txBody>
            <a:bodyPr wrap="none">
              <a:spAutoFit/>
            </a:bodyPr>
            <a:lstStyle/>
            <a:p>
              <a:r>
                <a:rPr lang="en-US" sz="1200" b="1">
                  <a:solidFill>
                    <a:srgbClr val="0000FF"/>
                  </a:solidFill>
                </a:rPr>
                <a:t>Core Thermal Test</a:t>
              </a:r>
            </a:p>
            <a:p>
              <a:r>
                <a:rPr lang="en-US" sz="1200" b="1">
                  <a:solidFill>
                    <a:srgbClr val="0000FF"/>
                  </a:solidFill>
                </a:rPr>
                <a:t>Focus Area</a:t>
              </a:r>
            </a:p>
          </p:txBody>
        </p:sp>
        <p:sp>
          <p:nvSpPr>
            <p:cNvPr id="10" name="Line 7"/>
            <p:cNvSpPr>
              <a:spLocks noChangeShapeType="1"/>
            </p:cNvSpPr>
            <p:nvPr/>
          </p:nvSpPr>
          <p:spPr bwMode="auto">
            <a:xfrm flipH="1">
              <a:off x="3186" y="1332"/>
              <a:ext cx="438" cy="594"/>
            </a:xfrm>
            <a:prstGeom prst="line">
              <a:avLst/>
            </a:prstGeom>
            <a:noFill/>
            <a:ln w="28575">
              <a:solidFill>
                <a:srgbClr val="0000FF"/>
              </a:solidFill>
              <a:round/>
              <a:headEnd/>
              <a:tailEnd type="triangle" w="sm" len="lg"/>
            </a:ln>
          </p:spPr>
          <p:txBody>
            <a:bodyPr wrap="none" anchor="ctr"/>
            <a:lstStyle/>
            <a:p>
              <a:endParaRPr lang="en-US"/>
            </a:p>
          </p:txBody>
        </p:sp>
      </p:grpSp>
      <p:sp>
        <p:nvSpPr>
          <p:cNvPr id="19" name="Content Placeholder 2"/>
          <p:cNvSpPr>
            <a:spLocks noGrp="1"/>
          </p:cNvSpPr>
          <p:nvPr>
            <p:ph sz="half" idx="1"/>
          </p:nvPr>
        </p:nvSpPr>
        <p:spPr>
          <a:xfrm>
            <a:off x="162809" y="5805311"/>
            <a:ext cx="3901192" cy="553155"/>
          </a:xfrm>
        </p:spPr>
        <p:txBody>
          <a:bodyPr/>
          <a:lstStyle/>
          <a:p>
            <a:pPr algn="ctr">
              <a:buNone/>
            </a:pPr>
            <a:r>
              <a:rPr lang="en-US" sz="1400" dirty="0" smtClean="0"/>
              <a:t>Design a well insulated IEC which directs its heat load in the proper directions.</a:t>
            </a:r>
          </a:p>
          <a:p>
            <a:pPr algn="ctr">
              <a:buNone/>
            </a:pPr>
            <a:endParaRPr lang="en-US" sz="1400" dirty="0" smtClean="0"/>
          </a:p>
        </p:txBody>
      </p:sp>
      <p:sp>
        <p:nvSpPr>
          <p:cNvPr id="20" name="Content Placeholder 2"/>
          <p:cNvSpPr>
            <a:spLocks noGrp="1"/>
          </p:cNvSpPr>
          <p:nvPr>
            <p:ph sz="half" idx="1"/>
          </p:nvPr>
        </p:nvSpPr>
        <p:spPr>
          <a:xfrm>
            <a:off x="5102577" y="5934605"/>
            <a:ext cx="3125965" cy="649640"/>
          </a:xfrm>
        </p:spPr>
        <p:txBody>
          <a:bodyPr/>
          <a:lstStyle/>
          <a:p>
            <a:pPr algn="ctr">
              <a:buNone/>
            </a:pPr>
            <a:r>
              <a:rPr lang="en-US" sz="1400" dirty="0" smtClean="0"/>
              <a:t>Characterize and optimize the design of the Core area.</a:t>
            </a:r>
          </a:p>
          <a:p>
            <a:pPr algn="ctr">
              <a:buNone/>
            </a:pPr>
            <a:endParaRPr lang="en-US" sz="1400" dirty="0"/>
          </a:p>
        </p:txBody>
      </p:sp>
      <p:graphicFrame>
        <p:nvGraphicFramePr>
          <p:cNvPr id="12" name="Object 11"/>
          <p:cNvGraphicFramePr>
            <a:graphicFrameLocks noChangeAspect="1"/>
          </p:cNvGraphicFramePr>
          <p:nvPr/>
        </p:nvGraphicFramePr>
        <p:xfrm>
          <a:off x="434270" y="1372028"/>
          <a:ext cx="3928534" cy="563659"/>
        </p:xfrm>
        <a:graphic>
          <a:graphicData uri="http://schemas.openxmlformats.org/presentationml/2006/ole">
            <mc:AlternateContent xmlns:mc="http://schemas.openxmlformats.org/markup-compatibility/2006">
              <mc:Choice xmlns:v="urn:schemas-microsoft-com:vml" Requires="v">
                <p:oleObj spid="_x0000_s1195011" name="Equation" r:id="rId5" imgW="2920680" imgH="419040" progId="Equation.3">
                  <p:embed/>
                </p:oleObj>
              </mc:Choice>
              <mc:Fallback>
                <p:oleObj name="Equation" r:id="rId5" imgW="2920680" imgH="4190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270" y="1372028"/>
                        <a:ext cx="3928534" cy="5636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Content Placeholder 2"/>
          <p:cNvSpPr>
            <a:spLocks noGrp="1"/>
          </p:cNvSpPr>
          <p:nvPr>
            <p:ph sz="half" idx="1"/>
          </p:nvPr>
        </p:nvSpPr>
        <p:spPr>
          <a:xfrm>
            <a:off x="450322" y="2152649"/>
            <a:ext cx="3891713" cy="739423"/>
          </a:xfrm>
        </p:spPr>
        <p:txBody>
          <a:bodyPr/>
          <a:lstStyle/>
          <a:p>
            <a:pPr algn="ctr">
              <a:buNone/>
            </a:pPr>
            <a:r>
              <a:rPr lang="en-US" sz="1400" dirty="0" smtClean="0"/>
              <a:t>Provide robust thermal margins for uncertainties and verification margin. </a:t>
            </a:r>
            <a:endParaRPr lang="en-US" sz="1400" dirty="0"/>
          </a:p>
        </p:txBody>
      </p:sp>
      <p:pic>
        <p:nvPicPr>
          <p:cNvPr id="14" name="Picture 1" descr="120109-1126-01.JPG"/>
          <p:cNvPicPr>
            <a:picLocks noChangeAspect="1"/>
          </p:cNvPicPr>
          <p:nvPr/>
        </p:nvPicPr>
        <p:blipFill>
          <a:blip r:embed="rId7" cstate="print"/>
          <a:srcRect/>
          <a:stretch>
            <a:fillRect/>
          </a:stretch>
        </p:blipFill>
        <p:spPr bwMode="auto">
          <a:xfrm>
            <a:off x="5265914" y="1057442"/>
            <a:ext cx="2717401" cy="1630441"/>
          </a:xfrm>
          <a:prstGeom prst="rect">
            <a:avLst/>
          </a:prstGeom>
          <a:noFill/>
          <a:ln w="9525">
            <a:noFill/>
            <a:miter lim="800000"/>
            <a:headEnd/>
            <a:tailEnd/>
          </a:ln>
        </p:spPr>
      </p:pic>
      <p:sp>
        <p:nvSpPr>
          <p:cNvPr id="15" name="Rectangle 14"/>
          <p:cNvSpPr/>
          <p:nvPr/>
        </p:nvSpPr>
        <p:spPr bwMode="auto">
          <a:xfrm>
            <a:off x="197202" y="1120071"/>
            <a:ext cx="4382129" cy="205457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6" name="Rectangle 15"/>
          <p:cNvSpPr/>
          <p:nvPr/>
        </p:nvSpPr>
        <p:spPr bwMode="auto">
          <a:xfrm>
            <a:off x="4803069" y="962025"/>
            <a:ext cx="3984978" cy="243222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7" name="Rectangle 16"/>
          <p:cNvSpPr/>
          <p:nvPr/>
        </p:nvSpPr>
        <p:spPr bwMode="auto">
          <a:xfrm>
            <a:off x="4775200" y="3556000"/>
            <a:ext cx="3996267" cy="290406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8" name="Rectangle 17"/>
          <p:cNvSpPr/>
          <p:nvPr/>
        </p:nvSpPr>
        <p:spPr bwMode="auto">
          <a:xfrm>
            <a:off x="135467" y="3558822"/>
            <a:ext cx="4413956" cy="293511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43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build="p"/>
      <p:bldP spid="20" grpId="0" build="p"/>
      <p:bldP spid="13" grpId="0" build="p"/>
      <p:bldP spid="15" grpId="0" animBg="1"/>
      <p:bldP spid="16" grpId="0" animBg="1"/>
      <p:bldP spid="17"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_project data\Projects\JWST Thermal Verification Plan\M4 13ss TESTS\Front of 13ss in pit.JPG"/>
          <p:cNvPicPr>
            <a:picLocks noChangeAspect="1" noChangeArrowheads="1"/>
          </p:cNvPicPr>
          <p:nvPr/>
        </p:nvPicPr>
        <p:blipFill>
          <a:blip r:embed="rId2" cstate="print"/>
          <a:srcRect l="28079" t="17877" r="26030" b="35479"/>
          <a:stretch>
            <a:fillRect/>
          </a:stretch>
        </p:blipFill>
        <p:spPr bwMode="auto">
          <a:xfrm rot="16200000">
            <a:off x="4076034" y="1685176"/>
            <a:ext cx="5247844" cy="3556002"/>
          </a:xfrm>
          <a:prstGeom prst="rect">
            <a:avLst/>
          </a:prstGeom>
          <a:noFill/>
        </p:spPr>
      </p:pic>
      <p:sp>
        <p:nvSpPr>
          <p:cNvPr id="580610" name="Rectangle 2"/>
          <p:cNvSpPr>
            <a:spLocks noGrp="1" noChangeArrowheads="1"/>
          </p:cNvSpPr>
          <p:nvPr>
            <p:ph type="title"/>
          </p:nvPr>
        </p:nvSpPr>
        <p:spPr>
          <a:xfrm>
            <a:off x="971550" y="130175"/>
            <a:ext cx="5405438" cy="508000"/>
          </a:xfrm>
        </p:spPr>
        <p:txBody>
          <a:bodyPr/>
          <a:lstStyle/>
          <a:p>
            <a:r>
              <a:rPr lang="en-US" sz="2000" dirty="0"/>
              <a:t>1/3 Scale Sunshield Model Validation</a:t>
            </a:r>
          </a:p>
        </p:txBody>
      </p:sp>
      <p:grpSp>
        <p:nvGrpSpPr>
          <p:cNvPr id="2" name="Group 7"/>
          <p:cNvGrpSpPr/>
          <p:nvPr/>
        </p:nvGrpSpPr>
        <p:grpSpPr>
          <a:xfrm>
            <a:off x="869245" y="3055684"/>
            <a:ext cx="2902303" cy="3017563"/>
            <a:chOff x="6172200" y="793750"/>
            <a:chExt cx="2546350" cy="2570163"/>
          </a:xfrm>
        </p:grpSpPr>
        <p:pic>
          <p:nvPicPr>
            <p:cNvPr id="580616" name="Picture 8" descr="JWST Color Square"/>
            <p:cNvPicPr>
              <a:picLocks noChangeAspect="1" noChangeArrowheads="1"/>
            </p:cNvPicPr>
            <p:nvPr/>
          </p:nvPicPr>
          <p:blipFill>
            <a:blip r:embed="rId3" cstate="print"/>
            <a:srcRect/>
            <a:stretch>
              <a:fillRect/>
            </a:stretch>
          </p:blipFill>
          <p:spPr bwMode="auto">
            <a:xfrm>
              <a:off x="7008813" y="793750"/>
              <a:ext cx="1709737" cy="2570163"/>
            </a:xfrm>
            <a:prstGeom prst="rect">
              <a:avLst/>
            </a:prstGeom>
            <a:noFill/>
            <a:ln w="9525">
              <a:noFill/>
              <a:miter lim="800000"/>
              <a:headEnd/>
              <a:tailEnd/>
            </a:ln>
            <a:effectLst/>
          </p:spPr>
        </p:pic>
        <p:pic>
          <p:nvPicPr>
            <p:cNvPr id="580618" name="Picture 10" descr="JWST Color Square"/>
            <p:cNvPicPr>
              <a:picLocks noChangeAspect="1" noChangeArrowheads="1"/>
            </p:cNvPicPr>
            <p:nvPr/>
          </p:nvPicPr>
          <p:blipFill>
            <a:blip r:embed="rId4" cstate="print"/>
            <a:srcRect r="76305"/>
            <a:stretch>
              <a:fillRect/>
            </a:stretch>
          </p:blipFill>
          <p:spPr bwMode="auto">
            <a:xfrm>
              <a:off x="6172200" y="1139825"/>
              <a:ext cx="814388" cy="2165350"/>
            </a:xfrm>
            <a:prstGeom prst="rect">
              <a:avLst/>
            </a:prstGeom>
            <a:noFill/>
            <a:ln w="9525">
              <a:noFill/>
              <a:miter lim="800000"/>
              <a:headEnd/>
              <a:tailEnd/>
            </a:ln>
            <a:effectLst/>
          </p:spPr>
        </p:pic>
      </p:grpSp>
      <p:sp>
        <p:nvSpPr>
          <p:cNvPr id="9" name="Text Box 4" descr="JWST Color Square"/>
          <p:cNvSpPr txBox="1">
            <a:spLocks noChangeArrowheads="1"/>
          </p:cNvSpPr>
          <p:nvPr/>
        </p:nvSpPr>
        <p:spPr bwMode="auto">
          <a:xfrm>
            <a:off x="1034573" y="6168848"/>
            <a:ext cx="2653290" cy="307777"/>
          </a:xfrm>
          <a:prstGeom prst="rect">
            <a:avLst/>
          </a:prstGeom>
          <a:noFill/>
          <a:ln w="9525">
            <a:noFill/>
            <a:miter lim="800000"/>
            <a:headEnd/>
            <a:tailEnd/>
          </a:ln>
          <a:effectLst/>
        </p:spPr>
        <p:txBody>
          <a:bodyPr wrap="none">
            <a:spAutoFit/>
          </a:bodyPr>
          <a:lstStyle/>
          <a:p>
            <a:r>
              <a:rPr lang="en-US" sz="1400" dirty="0"/>
              <a:t>1/3-Scale </a:t>
            </a:r>
            <a:r>
              <a:rPr lang="en-US" sz="1400" dirty="0" smtClean="0"/>
              <a:t>Sunshield Thermal Model</a:t>
            </a:r>
            <a:endParaRPr lang="en-US" sz="1400" dirty="0"/>
          </a:p>
        </p:txBody>
      </p:sp>
      <p:sp>
        <p:nvSpPr>
          <p:cNvPr id="10" name="TextBox 9"/>
          <p:cNvSpPr txBox="1"/>
          <p:nvPr/>
        </p:nvSpPr>
        <p:spPr>
          <a:xfrm>
            <a:off x="5189394" y="6149046"/>
            <a:ext cx="3250441" cy="584775"/>
          </a:xfrm>
          <a:prstGeom prst="rect">
            <a:avLst/>
          </a:prstGeom>
          <a:noFill/>
        </p:spPr>
        <p:txBody>
          <a:bodyPr wrap="none" rtlCol="0">
            <a:spAutoFit/>
          </a:bodyPr>
          <a:lstStyle/>
          <a:p>
            <a:pPr algn="ctr"/>
            <a:r>
              <a:rPr lang="en-US" sz="1600" dirty="0" smtClean="0"/>
              <a:t>1/3 Scale Sunshield Test Article Being </a:t>
            </a:r>
          </a:p>
          <a:p>
            <a:pPr algn="ctr"/>
            <a:r>
              <a:rPr lang="en-US" sz="1600" dirty="0" smtClean="0"/>
              <a:t>Loaded in the Thermal Chamber</a:t>
            </a:r>
          </a:p>
        </p:txBody>
      </p:sp>
      <p:sp>
        <p:nvSpPr>
          <p:cNvPr id="18" name="Rectangle 3"/>
          <p:cNvSpPr txBox="1">
            <a:spLocks noChangeArrowheads="1"/>
          </p:cNvSpPr>
          <p:nvPr/>
        </p:nvSpPr>
        <p:spPr bwMode="auto">
          <a:xfrm>
            <a:off x="180624" y="866423"/>
            <a:ext cx="4549420" cy="22718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342900" marR="0" lvl="0" indent="-342900" algn="l" defTabSz="914400" rtl="0" eaLnBrk="0" fontAlgn="base" latinLnBrk="0" hangingPunct="0">
              <a:lnSpc>
                <a:spcPct val="80000"/>
              </a:lnSpc>
              <a:spcBef>
                <a:spcPct val="20000"/>
              </a:spcBef>
              <a:spcAft>
                <a:spcPct val="40000"/>
              </a:spcAft>
              <a:buClr>
                <a:srgbClr val="BB0018"/>
              </a:buClr>
              <a:buSzTx/>
              <a:buFont typeface="Wingdings" pitchFamily="2" charset="2"/>
              <a:buChar char="l"/>
              <a:tabLst/>
              <a:defRPr/>
            </a:pPr>
            <a:r>
              <a:rPr kumimoji="0" lang="en-US" sz="1400" b="1" i="0" u="none" strike="noStrike" kern="0" cap="none" spc="0" normalizeH="0" baseline="0" noProof="0" dirty="0" smtClean="0">
                <a:ln>
                  <a:noFill/>
                </a:ln>
                <a:solidFill>
                  <a:schemeClr val="tx1"/>
                </a:solidFill>
                <a:effectLst/>
                <a:uLnTx/>
                <a:uFillTx/>
              </a:rPr>
              <a:t>Thermal balance tests of a 1/3 scale  engineering model of </a:t>
            </a:r>
            <a:r>
              <a:rPr kumimoji="0" lang="en-US" sz="1400" b="1" i="0" u="none" strike="noStrike" kern="0" cap="none" spc="0" normalizeH="0" noProof="0" dirty="0" smtClean="0">
                <a:ln>
                  <a:noFill/>
                </a:ln>
                <a:solidFill>
                  <a:schemeClr val="tx1"/>
                </a:solidFill>
                <a:effectLst/>
                <a:uLnTx/>
                <a:uFillTx/>
              </a:rPr>
              <a:t> the sunshield </a:t>
            </a:r>
            <a:r>
              <a:rPr kumimoji="0" lang="en-US" sz="1400" b="1" i="0" u="none" strike="noStrike" kern="0" cap="none" spc="0" normalizeH="0" baseline="0" noProof="0" dirty="0" smtClean="0">
                <a:ln>
                  <a:noFill/>
                </a:ln>
                <a:solidFill>
                  <a:schemeClr val="tx1"/>
                </a:solidFill>
                <a:effectLst/>
                <a:uLnTx/>
                <a:uFillTx/>
              </a:rPr>
              <a:t>were performed in December 2009 to correlate the thermal models.</a:t>
            </a:r>
          </a:p>
          <a:p>
            <a:pPr marL="342900" marR="0" lvl="0" indent="-342900" algn="l" defTabSz="914400" rtl="0" eaLnBrk="0" fontAlgn="base" latinLnBrk="0" hangingPunct="0">
              <a:lnSpc>
                <a:spcPct val="80000"/>
              </a:lnSpc>
              <a:spcBef>
                <a:spcPct val="20000"/>
              </a:spcBef>
              <a:spcAft>
                <a:spcPct val="40000"/>
              </a:spcAft>
              <a:buClr>
                <a:srgbClr val="BB0018"/>
              </a:buClr>
              <a:buSzTx/>
              <a:buFont typeface="Wingdings" pitchFamily="2" charset="2"/>
              <a:buChar char="l"/>
              <a:tabLst/>
              <a:defRPr/>
            </a:pPr>
            <a:r>
              <a:rPr lang="en-US" sz="1400" kern="0" dirty="0" smtClean="0"/>
              <a:t>The test went well, but there was a mechanical failure one of the pulleys that held the layers in place, which corrupted some of the measured data.</a:t>
            </a:r>
          </a:p>
          <a:p>
            <a:pPr marL="342900" indent="-342900">
              <a:lnSpc>
                <a:spcPct val="80000"/>
              </a:lnSpc>
              <a:spcBef>
                <a:spcPct val="20000"/>
              </a:spcBef>
              <a:spcAft>
                <a:spcPct val="40000"/>
              </a:spcAft>
              <a:buClr>
                <a:srgbClr val="BB0018"/>
              </a:buClr>
              <a:buFont typeface="Wingdings" pitchFamily="2" charset="2"/>
              <a:buChar char="l"/>
            </a:pPr>
            <a:r>
              <a:rPr kumimoji="0" lang="en-US" sz="1400" b="1" i="0" u="none" strike="noStrike" kern="0" cap="none" spc="0" normalizeH="0" baseline="0" noProof="0" dirty="0" smtClean="0">
                <a:ln>
                  <a:noFill/>
                </a:ln>
                <a:solidFill>
                  <a:schemeClr val="tx1"/>
                </a:solidFill>
                <a:effectLst/>
                <a:uLnTx/>
                <a:uFillTx/>
              </a:rPr>
              <a:t>Despite the pulley anomaly, the</a:t>
            </a:r>
            <a:r>
              <a:rPr lang="en-US" sz="1400" dirty="0" smtClean="0"/>
              <a:t> level of correlation of the test data and model predicts translate to roughly 6.6% in terms of cryogenic radiator margin.</a:t>
            </a:r>
          </a:p>
          <a:p>
            <a:pPr marL="342900" marR="0" lvl="0" indent="-342900" algn="l" defTabSz="914400" rtl="0" eaLnBrk="0" fontAlgn="base" latinLnBrk="0" hangingPunct="0">
              <a:lnSpc>
                <a:spcPct val="80000"/>
              </a:lnSpc>
              <a:spcBef>
                <a:spcPct val="20000"/>
              </a:spcBef>
              <a:spcAft>
                <a:spcPct val="40000"/>
              </a:spcAft>
              <a:buClr>
                <a:srgbClr val="BB0018"/>
              </a:buClr>
              <a:buSzTx/>
              <a:buFont typeface="Wingdings" pitchFamily="2" charset="2"/>
              <a:buChar char="l"/>
              <a:tabLst/>
              <a:defRPr/>
            </a:pPr>
            <a:endParaRPr kumimoji="0" lang="en-US" sz="1400" b="1" i="0" u="none" strike="noStrike" kern="0" cap="none" spc="0" normalizeH="0" baseline="0" noProof="0" dirty="0" smtClean="0">
              <a:ln>
                <a:noFill/>
              </a:ln>
              <a:solidFill>
                <a:schemeClr val="tx1"/>
              </a:solidFill>
              <a:effectLst/>
              <a:uLnTx/>
              <a:uFillTx/>
            </a:endParaRPr>
          </a:p>
        </p:txBody>
      </p:sp>
      <p:sp>
        <p:nvSpPr>
          <p:cNvPr id="19" name="Text Box 10" descr="JWST Color Square"/>
          <p:cNvSpPr txBox="1">
            <a:spLocks noChangeArrowheads="1"/>
          </p:cNvSpPr>
          <p:nvPr/>
        </p:nvSpPr>
        <p:spPr bwMode="auto">
          <a:xfrm>
            <a:off x="1368515" y="3214552"/>
            <a:ext cx="569647" cy="239851"/>
          </a:xfrm>
          <a:prstGeom prst="rect">
            <a:avLst/>
          </a:prstGeom>
          <a:noFill/>
          <a:ln w="9525">
            <a:noFill/>
            <a:miter lim="800000"/>
            <a:headEnd/>
            <a:tailEnd/>
          </a:ln>
          <a:effectLst/>
        </p:spPr>
        <p:txBody>
          <a:bodyPr>
            <a:spAutoFit/>
          </a:bodyPr>
          <a:lstStyle/>
          <a:p>
            <a:pPr>
              <a:spcBef>
                <a:spcPct val="50000"/>
              </a:spcBef>
            </a:pPr>
            <a:r>
              <a:rPr lang="en-US" sz="1400" dirty="0"/>
              <a:t>T [K]</a:t>
            </a:r>
            <a:endParaRPr lang="en-US" sz="1400" b="0" dirty="0"/>
          </a:p>
        </p:txBody>
      </p:sp>
      <p:sp>
        <p:nvSpPr>
          <p:cNvPr id="21" name="Rectangle 20"/>
          <p:cNvSpPr/>
          <p:nvPr/>
        </p:nvSpPr>
        <p:spPr bwMode="auto">
          <a:xfrm>
            <a:off x="609601" y="2912532"/>
            <a:ext cx="3714044" cy="362373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a:xfrm>
            <a:off x="939452" y="142701"/>
            <a:ext cx="7102258" cy="508000"/>
          </a:xfrm>
        </p:spPr>
        <p:txBody>
          <a:bodyPr/>
          <a:lstStyle/>
          <a:p>
            <a:r>
              <a:rPr lang="en-US" dirty="0" smtClean="0"/>
              <a:t>Core Thermal Balance Test</a:t>
            </a:r>
            <a:endParaRPr lang="en-US" dirty="0"/>
          </a:p>
        </p:txBody>
      </p:sp>
      <p:sp>
        <p:nvSpPr>
          <p:cNvPr id="605187" name="Rectangle 3"/>
          <p:cNvSpPr>
            <a:spLocks noGrp="1" noChangeArrowheads="1"/>
          </p:cNvSpPr>
          <p:nvPr>
            <p:ph type="body" idx="1"/>
          </p:nvPr>
        </p:nvSpPr>
        <p:spPr>
          <a:xfrm>
            <a:off x="180624" y="809978"/>
            <a:ext cx="4279370" cy="2271889"/>
          </a:xfrm>
        </p:spPr>
        <p:txBody>
          <a:bodyPr>
            <a:noAutofit/>
          </a:bodyPr>
          <a:lstStyle/>
          <a:p>
            <a:pPr>
              <a:lnSpc>
                <a:spcPct val="80000"/>
              </a:lnSpc>
            </a:pPr>
            <a:r>
              <a:rPr lang="en-US" sz="1400" dirty="0" smtClean="0"/>
              <a:t>Thermal balance tests of a full scale  engineering model of the core region were performed in May 2009 to correlate the thermal models of this region.</a:t>
            </a:r>
          </a:p>
          <a:p>
            <a:pPr>
              <a:lnSpc>
                <a:spcPct val="80000"/>
              </a:lnSpc>
            </a:pPr>
            <a:r>
              <a:rPr lang="en-US" sz="1400" dirty="0" smtClean="0"/>
              <a:t>The design performed as expected and even with ambient IEC with &gt; 200 watts of dissipation, cryogenic temperatures were achieved.</a:t>
            </a:r>
          </a:p>
          <a:p>
            <a:pPr>
              <a:lnSpc>
                <a:spcPct val="80000"/>
              </a:lnSpc>
            </a:pPr>
            <a:r>
              <a:rPr lang="en-US" sz="1400" dirty="0" smtClean="0"/>
              <a:t>The level of correlation of the test data and model predicts translate to roughly 6.2% in terms of cryogenic radiator margin.</a:t>
            </a:r>
          </a:p>
        </p:txBody>
      </p:sp>
      <p:pic>
        <p:nvPicPr>
          <p:cNvPr id="11" name="Picture 8" descr="JWST Color Square"/>
          <p:cNvPicPr>
            <a:picLocks noChangeAspect="1" noChangeArrowheads="1"/>
          </p:cNvPicPr>
          <p:nvPr/>
        </p:nvPicPr>
        <p:blipFill>
          <a:blip r:embed="rId2" cstate="print"/>
          <a:srcRect l="10139" t="22530" r="11540" b="18132"/>
          <a:stretch>
            <a:fillRect/>
          </a:stretch>
        </p:blipFill>
        <p:spPr bwMode="auto">
          <a:xfrm>
            <a:off x="4651022" y="962025"/>
            <a:ext cx="4318412" cy="4908197"/>
          </a:xfrm>
          <a:prstGeom prst="rect">
            <a:avLst/>
          </a:prstGeom>
          <a:noFill/>
          <a:ln w="9525">
            <a:noFill/>
            <a:miter lim="800000"/>
            <a:headEnd/>
            <a:tailEnd/>
          </a:ln>
          <a:effectLst/>
        </p:spPr>
      </p:pic>
      <p:sp>
        <p:nvSpPr>
          <p:cNvPr id="18" name="TextBox 17"/>
          <p:cNvSpPr txBox="1"/>
          <p:nvPr/>
        </p:nvSpPr>
        <p:spPr>
          <a:xfrm>
            <a:off x="5161094" y="5958572"/>
            <a:ext cx="3437288" cy="646331"/>
          </a:xfrm>
          <a:prstGeom prst="rect">
            <a:avLst/>
          </a:prstGeom>
          <a:noFill/>
        </p:spPr>
        <p:txBody>
          <a:bodyPr wrap="none" rtlCol="0">
            <a:spAutoFit/>
          </a:bodyPr>
          <a:lstStyle/>
          <a:p>
            <a:pPr algn="ctr"/>
            <a:r>
              <a:rPr lang="en-US" sz="1800" dirty="0" smtClean="0"/>
              <a:t>Core Test Article Being Loaded into </a:t>
            </a:r>
          </a:p>
          <a:p>
            <a:pPr algn="ctr"/>
            <a:r>
              <a:rPr lang="en-US" sz="1800" dirty="0" smtClean="0"/>
              <a:t>the Thermal </a:t>
            </a:r>
            <a:r>
              <a:rPr lang="en-US" sz="1800" dirty="0" err="1" smtClean="0"/>
              <a:t>Vac</a:t>
            </a:r>
            <a:r>
              <a:rPr lang="en-US" sz="1800" dirty="0" smtClean="0"/>
              <a:t> Chamber</a:t>
            </a:r>
            <a:endParaRPr lang="en-US" sz="1800" dirty="0"/>
          </a:p>
        </p:txBody>
      </p:sp>
      <p:grpSp>
        <p:nvGrpSpPr>
          <p:cNvPr id="2" name="Group 13"/>
          <p:cNvGrpSpPr/>
          <p:nvPr/>
        </p:nvGrpSpPr>
        <p:grpSpPr>
          <a:xfrm>
            <a:off x="496711" y="3386485"/>
            <a:ext cx="3465691" cy="2895253"/>
            <a:chOff x="6213475" y="993775"/>
            <a:chExt cx="2863850" cy="2486025"/>
          </a:xfrm>
        </p:grpSpPr>
        <p:pic>
          <p:nvPicPr>
            <p:cNvPr id="12" name="Picture 15" descr="p1"/>
            <p:cNvPicPr>
              <a:picLocks noChangeAspect="1" noChangeArrowheads="1"/>
            </p:cNvPicPr>
            <p:nvPr/>
          </p:nvPicPr>
          <p:blipFill>
            <a:blip r:embed="rId3" cstate="print"/>
            <a:srcRect b="39999"/>
            <a:stretch>
              <a:fillRect/>
            </a:stretch>
          </p:blipFill>
          <p:spPr bwMode="auto">
            <a:xfrm>
              <a:off x="6213475" y="1058863"/>
              <a:ext cx="2863850" cy="2244725"/>
            </a:xfrm>
            <a:prstGeom prst="rect">
              <a:avLst/>
            </a:prstGeom>
            <a:noFill/>
          </p:spPr>
        </p:pic>
        <p:pic>
          <p:nvPicPr>
            <p:cNvPr id="13" name="Picture 16" descr="p1"/>
            <p:cNvPicPr>
              <a:picLocks noChangeAspect="1" noChangeArrowheads="1"/>
            </p:cNvPicPr>
            <p:nvPr/>
          </p:nvPicPr>
          <p:blipFill>
            <a:blip r:embed="rId3" cstate="print"/>
            <a:srcRect r="72006"/>
            <a:stretch>
              <a:fillRect/>
            </a:stretch>
          </p:blipFill>
          <p:spPr bwMode="auto">
            <a:xfrm>
              <a:off x="6216650" y="993775"/>
              <a:ext cx="1096963" cy="2486025"/>
            </a:xfrm>
            <a:prstGeom prst="rect">
              <a:avLst/>
            </a:prstGeom>
            <a:noFill/>
          </p:spPr>
        </p:pic>
      </p:grpSp>
      <p:sp>
        <p:nvSpPr>
          <p:cNvPr id="605194" name="Text Box 10" descr="JWST Color Square"/>
          <p:cNvSpPr txBox="1">
            <a:spLocks noChangeArrowheads="1"/>
          </p:cNvSpPr>
          <p:nvPr/>
        </p:nvSpPr>
        <p:spPr bwMode="auto">
          <a:xfrm>
            <a:off x="1278203" y="3169396"/>
            <a:ext cx="569647" cy="239851"/>
          </a:xfrm>
          <a:prstGeom prst="rect">
            <a:avLst/>
          </a:prstGeom>
          <a:noFill/>
          <a:ln w="9525">
            <a:noFill/>
            <a:miter lim="800000"/>
            <a:headEnd/>
            <a:tailEnd/>
          </a:ln>
          <a:effectLst/>
        </p:spPr>
        <p:txBody>
          <a:bodyPr>
            <a:spAutoFit/>
          </a:bodyPr>
          <a:lstStyle/>
          <a:p>
            <a:pPr>
              <a:spcBef>
                <a:spcPct val="50000"/>
              </a:spcBef>
            </a:pPr>
            <a:r>
              <a:rPr lang="en-US" sz="1400" dirty="0"/>
              <a:t>T [K]</a:t>
            </a:r>
            <a:endParaRPr lang="en-US" sz="1400" b="0" dirty="0"/>
          </a:p>
        </p:txBody>
      </p:sp>
      <p:sp>
        <p:nvSpPr>
          <p:cNvPr id="23" name="Rectangle 22"/>
          <p:cNvSpPr/>
          <p:nvPr/>
        </p:nvSpPr>
        <p:spPr bwMode="auto">
          <a:xfrm>
            <a:off x="237067" y="3127022"/>
            <a:ext cx="4222044" cy="347080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605195" name="Text Box 11" descr="JWST Color Square"/>
          <p:cNvSpPr txBox="1">
            <a:spLocks noChangeArrowheads="1"/>
          </p:cNvSpPr>
          <p:nvPr/>
        </p:nvSpPr>
        <p:spPr bwMode="auto">
          <a:xfrm>
            <a:off x="2175228" y="6097072"/>
            <a:ext cx="2058577" cy="369332"/>
          </a:xfrm>
          <a:prstGeom prst="rect">
            <a:avLst/>
          </a:prstGeom>
          <a:noFill/>
          <a:ln w="9525">
            <a:noFill/>
            <a:miter lim="800000"/>
            <a:headEnd/>
            <a:tailEnd/>
          </a:ln>
          <a:effectLst/>
        </p:spPr>
        <p:txBody>
          <a:bodyPr wrap="none">
            <a:spAutoFit/>
          </a:bodyPr>
          <a:lstStyle/>
          <a:p>
            <a:r>
              <a:rPr lang="en-US" sz="1800" dirty="0" smtClean="0"/>
              <a:t>Core Thermal Model </a:t>
            </a:r>
            <a:endParaRPr lang="en-US" sz="1800"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5"/>
          <p:cNvSpPr txBox="1">
            <a:spLocks noChangeArrowheads="1"/>
          </p:cNvSpPr>
          <p:nvPr/>
        </p:nvSpPr>
        <p:spPr bwMode="auto">
          <a:xfrm>
            <a:off x="4872038" y="5945188"/>
            <a:ext cx="1945276" cy="338554"/>
          </a:xfrm>
          <a:prstGeom prst="rect">
            <a:avLst/>
          </a:prstGeom>
          <a:solidFill>
            <a:schemeClr val="bg1"/>
          </a:solidFill>
          <a:ln w="9525">
            <a:noFill/>
            <a:miter lim="800000"/>
            <a:headEnd/>
            <a:tailEnd/>
          </a:ln>
        </p:spPr>
        <p:txBody>
          <a:bodyPr wrap="none">
            <a:spAutoFit/>
          </a:bodyPr>
          <a:lstStyle/>
          <a:p>
            <a:pPr eaLnBrk="1" hangingPunct="1"/>
            <a:r>
              <a:rPr lang="en-US" sz="1600" dirty="0"/>
              <a:t>IEC Baffle Test </a:t>
            </a:r>
            <a:r>
              <a:rPr lang="en-US" sz="1600" dirty="0" smtClean="0"/>
              <a:t>Set-Up</a:t>
            </a:r>
            <a:endParaRPr lang="en-US" sz="1600" dirty="0"/>
          </a:p>
        </p:txBody>
      </p:sp>
      <p:sp>
        <p:nvSpPr>
          <p:cNvPr id="17414" name="Rectangle 2"/>
          <p:cNvSpPr>
            <a:spLocks noGrp="1" noChangeArrowheads="1"/>
          </p:cNvSpPr>
          <p:nvPr>
            <p:ph type="title" idx="4294967295"/>
          </p:nvPr>
        </p:nvSpPr>
        <p:spPr>
          <a:xfrm>
            <a:off x="971550" y="130175"/>
            <a:ext cx="5405438" cy="542925"/>
          </a:xfrm>
          <a:noFill/>
        </p:spPr>
        <p:txBody>
          <a:bodyPr lIns="92075" tIns="46038" rIns="92075" bIns="46038"/>
          <a:lstStyle/>
          <a:p>
            <a:pPr eaLnBrk="1" hangingPunct="1"/>
            <a:r>
              <a:rPr lang="en-US" dirty="0" smtClean="0"/>
              <a:t>IEC Directional Baffle Test</a:t>
            </a:r>
          </a:p>
        </p:txBody>
      </p:sp>
      <p:grpSp>
        <p:nvGrpSpPr>
          <p:cNvPr id="2" name="Group 92"/>
          <p:cNvGrpSpPr>
            <a:grpSpLocks/>
          </p:cNvGrpSpPr>
          <p:nvPr/>
        </p:nvGrpSpPr>
        <p:grpSpPr bwMode="auto">
          <a:xfrm>
            <a:off x="482246" y="753711"/>
            <a:ext cx="3473450" cy="3195637"/>
            <a:chOff x="188" y="459"/>
            <a:chExt cx="3806" cy="3405"/>
          </a:xfrm>
        </p:grpSpPr>
        <p:pic>
          <p:nvPicPr>
            <p:cNvPr id="17421" name="Picture 58" descr="Rear SS, muted, flipped"/>
            <p:cNvPicPr>
              <a:picLocks noChangeAspect="1" noChangeArrowheads="1"/>
            </p:cNvPicPr>
            <p:nvPr/>
          </p:nvPicPr>
          <p:blipFill>
            <a:blip r:embed="rId3" cstate="print">
              <a:lum bright="20000"/>
            </a:blip>
            <a:srcRect/>
            <a:stretch>
              <a:fillRect/>
            </a:stretch>
          </p:blipFill>
          <p:spPr bwMode="auto">
            <a:xfrm>
              <a:off x="188" y="495"/>
              <a:ext cx="3355" cy="3334"/>
            </a:xfrm>
            <a:prstGeom prst="rect">
              <a:avLst/>
            </a:prstGeom>
            <a:noFill/>
            <a:ln w="9525">
              <a:noFill/>
              <a:miter lim="800000"/>
              <a:headEnd/>
              <a:tailEnd/>
            </a:ln>
          </p:spPr>
        </p:pic>
        <p:grpSp>
          <p:nvGrpSpPr>
            <p:cNvPr id="3" name="Group 59"/>
            <p:cNvGrpSpPr>
              <a:grpSpLocks/>
            </p:cNvGrpSpPr>
            <p:nvPr/>
          </p:nvGrpSpPr>
          <p:grpSpPr bwMode="auto">
            <a:xfrm>
              <a:off x="3161" y="656"/>
              <a:ext cx="550" cy="1231"/>
              <a:chOff x="3327" y="693"/>
              <a:chExt cx="519" cy="1163"/>
            </a:xfrm>
          </p:grpSpPr>
          <p:sp>
            <p:nvSpPr>
              <p:cNvPr id="17439" name="Line 60"/>
              <p:cNvSpPr>
                <a:spLocks noChangeAspect="1" noChangeShapeType="1"/>
              </p:cNvSpPr>
              <p:nvPr/>
            </p:nvSpPr>
            <p:spPr bwMode="auto">
              <a:xfrm flipV="1">
                <a:off x="3327" y="1856"/>
                <a:ext cx="519" cy="0"/>
              </a:xfrm>
              <a:prstGeom prst="line">
                <a:avLst/>
              </a:prstGeom>
              <a:noFill/>
              <a:ln w="28575">
                <a:solidFill>
                  <a:srgbClr val="00CC00"/>
                </a:solidFill>
                <a:round/>
                <a:headEnd/>
                <a:tailEnd type="triangle" w="med" len="med"/>
              </a:ln>
            </p:spPr>
            <p:txBody>
              <a:bodyPr wrap="none" anchor="ctr"/>
              <a:lstStyle/>
              <a:p>
                <a:endParaRPr lang="en-US"/>
              </a:p>
            </p:txBody>
          </p:sp>
          <p:sp>
            <p:nvSpPr>
              <p:cNvPr id="17440" name="Line 61"/>
              <p:cNvSpPr>
                <a:spLocks noChangeAspect="1" noChangeShapeType="1"/>
              </p:cNvSpPr>
              <p:nvPr/>
            </p:nvSpPr>
            <p:spPr bwMode="auto">
              <a:xfrm flipH="1">
                <a:off x="3328" y="693"/>
                <a:ext cx="0" cy="1157"/>
              </a:xfrm>
              <a:prstGeom prst="line">
                <a:avLst/>
              </a:prstGeom>
              <a:noFill/>
              <a:ln w="28575">
                <a:solidFill>
                  <a:srgbClr val="00CC00"/>
                </a:solidFill>
                <a:round/>
                <a:headEnd type="triangle" w="med" len="med"/>
                <a:tailEnd/>
              </a:ln>
            </p:spPr>
            <p:txBody>
              <a:bodyPr wrap="none" anchor="ctr"/>
              <a:lstStyle/>
              <a:p>
                <a:endParaRPr lang="en-US"/>
              </a:p>
            </p:txBody>
          </p:sp>
        </p:grpSp>
        <p:sp>
          <p:nvSpPr>
            <p:cNvPr id="17423" name="Text Box 62" descr="ABL"/>
            <p:cNvSpPr txBox="1">
              <a:spLocks noChangeAspect="1" noChangeArrowheads="1"/>
            </p:cNvSpPr>
            <p:nvPr/>
          </p:nvSpPr>
          <p:spPr bwMode="auto">
            <a:xfrm flipH="1">
              <a:off x="2973" y="459"/>
              <a:ext cx="372" cy="778"/>
            </a:xfrm>
            <a:prstGeom prst="rect">
              <a:avLst/>
            </a:prstGeom>
            <a:noFill/>
            <a:ln w="9525">
              <a:noFill/>
              <a:miter lim="800000"/>
              <a:headEnd/>
              <a:tailEnd/>
            </a:ln>
          </p:spPr>
          <p:txBody>
            <a:bodyPr>
              <a:spAutoFit/>
            </a:bodyPr>
            <a:lstStyle/>
            <a:p>
              <a:pPr>
                <a:spcBef>
                  <a:spcPct val="50000"/>
                </a:spcBef>
              </a:pPr>
              <a:r>
                <a:rPr lang="en-US" sz="1400">
                  <a:solidFill>
                    <a:srgbClr val="00CC00"/>
                  </a:solidFill>
                  <a:latin typeface="Arial" pitchFamily="34" charset="0"/>
                </a:rPr>
                <a:t>+V3</a:t>
              </a:r>
            </a:p>
          </p:txBody>
        </p:sp>
        <p:sp>
          <p:nvSpPr>
            <p:cNvPr id="17424" name="Text Box 63" descr="ABL"/>
            <p:cNvSpPr txBox="1">
              <a:spLocks noChangeAspect="1" noChangeArrowheads="1"/>
            </p:cNvSpPr>
            <p:nvPr/>
          </p:nvSpPr>
          <p:spPr bwMode="auto">
            <a:xfrm flipH="1">
              <a:off x="3578" y="1694"/>
              <a:ext cx="416" cy="778"/>
            </a:xfrm>
            <a:prstGeom prst="rect">
              <a:avLst/>
            </a:prstGeom>
            <a:noFill/>
            <a:ln w="9525">
              <a:noFill/>
              <a:miter lim="800000"/>
              <a:headEnd/>
              <a:tailEnd/>
            </a:ln>
          </p:spPr>
          <p:txBody>
            <a:bodyPr>
              <a:spAutoFit/>
            </a:bodyPr>
            <a:lstStyle/>
            <a:p>
              <a:pPr>
                <a:spcBef>
                  <a:spcPct val="50000"/>
                </a:spcBef>
              </a:pPr>
              <a:r>
                <a:rPr lang="en-US" sz="1400">
                  <a:solidFill>
                    <a:srgbClr val="00CC00"/>
                  </a:solidFill>
                  <a:latin typeface="Arial" pitchFamily="34" charset="0"/>
                </a:rPr>
                <a:t>+V1</a:t>
              </a:r>
            </a:p>
          </p:txBody>
        </p:sp>
        <p:sp>
          <p:nvSpPr>
            <p:cNvPr id="17425" name="Freeform 64"/>
            <p:cNvSpPr>
              <a:spLocks noChangeAspect="1"/>
            </p:cNvSpPr>
            <p:nvPr/>
          </p:nvSpPr>
          <p:spPr bwMode="auto">
            <a:xfrm flipH="1">
              <a:off x="2582" y="2441"/>
              <a:ext cx="115" cy="239"/>
            </a:xfrm>
            <a:custGeom>
              <a:avLst/>
              <a:gdLst>
                <a:gd name="T0" fmla="*/ 12 w 241"/>
                <a:gd name="T1" fmla="*/ 0 h 717"/>
                <a:gd name="T2" fmla="*/ 12 w 241"/>
                <a:gd name="T3" fmla="*/ 9 h 717"/>
                <a:gd name="T4" fmla="*/ 5 w 241"/>
                <a:gd name="T5" fmla="*/ 9 h 717"/>
                <a:gd name="T6" fmla="*/ 0 w 241"/>
                <a:gd name="T7" fmla="*/ 5 h 717"/>
                <a:gd name="T8" fmla="*/ 0 w 241"/>
                <a:gd name="T9" fmla="*/ 0 h 717"/>
                <a:gd name="T10" fmla="*/ 12 w 241"/>
                <a:gd name="T11" fmla="*/ 0 h 717"/>
                <a:gd name="T12" fmla="*/ 0 60000 65536"/>
                <a:gd name="T13" fmla="*/ 0 60000 65536"/>
                <a:gd name="T14" fmla="*/ 0 60000 65536"/>
                <a:gd name="T15" fmla="*/ 0 60000 65536"/>
                <a:gd name="T16" fmla="*/ 0 60000 65536"/>
                <a:gd name="T17" fmla="*/ 0 60000 65536"/>
                <a:gd name="T18" fmla="*/ 0 w 241"/>
                <a:gd name="T19" fmla="*/ 0 h 717"/>
                <a:gd name="T20" fmla="*/ 241 w 241"/>
                <a:gd name="T21" fmla="*/ 717 h 717"/>
              </a:gdLst>
              <a:ahLst/>
              <a:cxnLst>
                <a:cxn ang="T12">
                  <a:pos x="T0" y="T1"/>
                </a:cxn>
                <a:cxn ang="T13">
                  <a:pos x="T2" y="T3"/>
                </a:cxn>
                <a:cxn ang="T14">
                  <a:pos x="T4" y="T5"/>
                </a:cxn>
                <a:cxn ang="T15">
                  <a:pos x="T6" y="T7"/>
                </a:cxn>
                <a:cxn ang="T16">
                  <a:pos x="T8" y="T9"/>
                </a:cxn>
                <a:cxn ang="T17">
                  <a:pos x="T10" y="T11"/>
                </a:cxn>
              </a:cxnLst>
              <a:rect l="T18" t="T19" r="T20" b="T21"/>
              <a:pathLst>
                <a:path w="241" h="717">
                  <a:moveTo>
                    <a:pt x="241" y="0"/>
                  </a:moveTo>
                  <a:lnTo>
                    <a:pt x="241" y="717"/>
                  </a:lnTo>
                  <a:lnTo>
                    <a:pt x="89" y="717"/>
                  </a:lnTo>
                  <a:lnTo>
                    <a:pt x="0" y="424"/>
                  </a:lnTo>
                  <a:lnTo>
                    <a:pt x="0" y="5"/>
                  </a:lnTo>
                  <a:lnTo>
                    <a:pt x="241" y="0"/>
                  </a:lnTo>
                  <a:close/>
                </a:path>
              </a:pathLst>
            </a:custGeom>
            <a:noFill/>
            <a:ln w="38100">
              <a:solidFill>
                <a:srgbClr val="FF0000"/>
              </a:solidFill>
              <a:round/>
              <a:headEnd/>
              <a:tailEnd/>
            </a:ln>
          </p:spPr>
          <p:txBody>
            <a:bodyPr wrap="none" anchor="ctr"/>
            <a:lstStyle/>
            <a:p>
              <a:endParaRPr lang="en-US"/>
            </a:p>
          </p:txBody>
        </p:sp>
        <p:sp>
          <p:nvSpPr>
            <p:cNvPr id="17426" name="Arc 73"/>
            <p:cNvSpPr>
              <a:spLocks noChangeAspect="1"/>
            </p:cNvSpPr>
            <p:nvPr/>
          </p:nvSpPr>
          <p:spPr bwMode="auto">
            <a:xfrm flipH="1">
              <a:off x="2055" y="1269"/>
              <a:ext cx="515" cy="1298"/>
            </a:xfrm>
            <a:custGeom>
              <a:avLst/>
              <a:gdLst>
                <a:gd name="T0" fmla="*/ 0 w 8557"/>
                <a:gd name="T1" fmla="*/ 0 h 21600"/>
                <a:gd name="T2" fmla="*/ 0 w 8557"/>
                <a:gd name="T3" fmla="*/ 0 h 21600"/>
                <a:gd name="T4" fmla="*/ 0 w 8557"/>
                <a:gd name="T5" fmla="*/ 0 h 21600"/>
                <a:gd name="T6" fmla="*/ 0 60000 65536"/>
                <a:gd name="T7" fmla="*/ 0 60000 65536"/>
                <a:gd name="T8" fmla="*/ 0 60000 65536"/>
                <a:gd name="T9" fmla="*/ 0 w 8557"/>
                <a:gd name="T10" fmla="*/ 0 h 21600"/>
                <a:gd name="T11" fmla="*/ 8557 w 8557"/>
                <a:gd name="T12" fmla="*/ 21600 h 21600"/>
              </a:gdLst>
              <a:ahLst/>
              <a:cxnLst>
                <a:cxn ang="T6">
                  <a:pos x="T0" y="T1"/>
                </a:cxn>
                <a:cxn ang="T7">
                  <a:pos x="T2" y="T3"/>
                </a:cxn>
                <a:cxn ang="T8">
                  <a:pos x="T4" y="T5"/>
                </a:cxn>
              </a:cxnLst>
              <a:rect l="T9" t="T10" r="T11" b="T12"/>
              <a:pathLst>
                <a:path w="8557" h="21600" fill="none" extrusionOk="0">
                  <a:moveTo>
                    <a:pt x="-1" y="0"/>
                  </a:moveTo>
                  <a:cubicBezTo>
                    <a:pt x="2942" y="0"/>
                    <a:pt x="5854" y="601"/>
                    <a:pt x="8556" y="1767"/>
                  </a:cubicBezTo>
                </a:path>
                <a:path w="8557" h="21600" stroke="0" extrusionOk="0">
                  <a:moveTo>
                    <a:pt x="-1" y="0"/>
                  </a:moveTo>
                  <a:cubicBezTo>
                    <a:pt x="2942" y="0"/>
                    <a:pt x="5854" y="601"/>
                    <a:pt x="8556" y="1767"/>
                  </a:cubicBezTo>
                  <a:lnTo>
                    <a:pt x="0" y="21600"/>
                  </a:lnTo>
                  <a:close/>
                </a:path>
              </a:pathLst>
            </a:custGeom>
            <a:solidFill>
              <a:srgbClr val="FF0000">
                <a:alpha val="50195"/>
              </a:srgbClr>
            </a:solidFill>
            <a:ln w="28575">
              <a:solidFill>
                <a:srgbClr val="FF0000"/>
              </a:solidFill>
              <a:round/>
              <a:headEnd type="triangle" w="med" len="med"/>
              <a:tailEnd type="triangle" w="med" len="med"/>
            </a:ln>
          </p:spPr>
          <p:txBody>
            <a:bodyPr wrap="none" anchor="ctr"/>
            <a:lstStyle/>
            <a:p>
              <a:endParaRPr lang="en-US"/>
            </a:p>
          </p:txBody>
        </p:sp>
        <p:sp>
          <p:nvSpPr>
            <p:cNvPr id="17427" name="Line 74"/>
            <p:cNvSpPr>
              <a:spLocks noChangeAspect="1" noChangeShapeType="1"/>
            </p:cNvSpPr>
            <p:nvPr/>
          </p:nvSpPr>
          <p:spPr bwMode="auto">
            <a:xfrm flipH="1" flipV="1">
              <a:off x="2564" y="1105"/>
              <a:ext cx="0" cy="1428"/>
            </a:xfrm>
            <a:prstGeom prst="line">
              <a:avLst/>
            </a:prstGeom>
            <a:noFill/>
            <a:ln w="19050">
              <a:solidFill>
                <a:schemeClr val="tx1"/>
              </a:solidFill>
              <a:round/>
              <a:headEnd/>
              <a:tailEnd/>
            </a:ln>
          </p:spPr>
          <p:txBody>
            <a:bodyPr wrap="none" anchor="ctr"/>
            <a:lstStyle/>
            <a:p>
              <a:endParaRPr lang="en-US"/>
            </a:p>
          </p:txBody>
        </p:sp>
        <p:sp>
          <p:nvSpPr>
            <p:cNvPr id="17428" name="Line 75"/>
            <p:cNvSpPr>
              <a:spLocks noChangeAspect="1" noChangeShapeType="1"/>
            </p:cNvSpPr>
            <p:nvPr/>
          </p:nvSpPr>
          <p:spPr bwMode="auto">
            <a:xfrm flipH="1" flipV="1">
              <a:off x="2011" y="1256"/>
              <a:ext cx="551" cy="1298"/>
            </a:xfrm>
            <a:prstGeom prst="line">
              <a:avLst/>
            </a:prstGeom>
            <a:noFill/>
            <a:ln w="19050">
              <a:solidFill>
                <a:schemeClr val="tx1"/>
              </a:solidFill>
              <a:round/>
              <a:headEnd/>
              <a:tailEnd/>
            </a:ln>
          </p:spPr>
          <p:txBody>
            <a:bodyPr wrap="none" anchor="ctr"/>
            <a:lstStyle/>
            <a:p>
              <a:endParaRPr lang="en-US"/>
            </a:p>
          </p:txBody>
        </p:sp>
        <p:sp>
          <p:nvSpPr>
            <p:cNvPr id="17429" name="Text Box 77"/>
            <p:cNvSpPr txBox="1">
              <a:spLocks noChangeAspect="1" noChangeArrowheads="1"/>
            </p:cNvSpPr>
            <p:nvPr/>
          </p:nvSpPr>
          <p:spPr bwMode="auto">
            <a:xfrm flipH="1">
              <a:off x="1893" y="1032"/>
              <a:ext cx="824" cy="325"/>
            </a:xfrm>
            <a:prstGeom prst="rect">
              <a:avLst/>
            </a:prstGeom>
            <a:noFill/>
            <a:ln w="9525">
              <a:noFill/>
              <a:miter lim="800000"/>
              <a:headEnd/>
              <a:tailEnd/>
            </a:ln>
          </p:spPr>
          <p:txBody>
            <a:bodyPr wrap="none">
              <a:spAutoFit/>
            </a:bodyPr>
            <a:lstStyle/>
            <a:p>
              <a:r>
                <a:rPr lang="en-US" sz="1400">
                  <a:solidFill>
                    <a:srgbClr val="FF0000"/>
                  </a:solidFill>
                  <a:latin typeface="Arial" pitchFamily="34" charset="0"/>
                </a:rPr>
                <a:t>10~25°</a:t>
              </a:r>
            </a:p>
          </p:txBody>
        </p:sp>
        <p:sp>
          <p:nvSpPr>
            <p:cNvPr id="17430" name="Arc 79"/>
            <p:cNvSpPr>
              <a:spLocks noChangeAspect="1"/>
            </p:cNvSpPr>
            <p:nvPr/>
          </p:nvSpPr>
          <p:spPr bwMode="auto">
            <a:xfrm flipH="1">
              <a:off x="1722" y="2567"/>
              <a:ext cx="848" cy="1297"/>
            </a:xfrm>
            <a:custGeom>
              <a:avLst/>
              <a:gdLst>
                <a:gd name="T0" fmla="*/ 0 w 14082"/>
                <a:gd name="T1" fmla="*/ 0 h 21600"/>
                <a:gd name="T2" fmla="*/ 0 w 14082"/>
                <a:gd name="T3" fmla="*/ 0 h 21600"/>
                <a:gd name="T4" fmla="*/ 0 w 14082"/>
                <a:gd name="T5" fmla="*/ 0 h 21600"/>
                <a:gd name="T6" fmla="*/ 0 60000 65536"/>
                <a:gd name="T7" fmla="*/ 0 60000 65536"/>
                <a:gd name="T8" fmla="*/ 0 60000 65536"/>
                <a:gd name="T9" fmla="*/ 0 w 14082"/>
                <a:gd name="T10" fmla="*/ 0 h 21600"/>
                <a:gd name="T11" fmla="*/ 14082 w 14082"/>
                <a:gd name="T12" fmla="*/ 21600 h 21600"/>
              </a:gdLst>
              <a:ahLst/>
              <a:cxnLst>
                <a:cxn ang="T6">
                  <a:pos x="T0" y="T1"/>
                </a:cxn>
                <a:cxn ang="T7">
                  <a:pos x="T2" y="T3"/>
                </a:cxn>
                <a:cxn ang="T8">
                  <a:pos x="T4" y="T5"/>
                </a:cxn>
              </a:cxnLst>
              <a:rect l="T9" t="T10" r="T11" b="T12"/>
              <a:pathLst>
                <a:path w="14082" h="21600" fill="none" extrusionOk="0">
                  <a:moveTo>
                    <a:pt x="14081" y="16378"/>
                  </a:moveTo>
                  <a:cubicBezTo>
                    <a:pt x="10163" y="19747"/>
                    <a:pt x="5167" y="21599"/>
                    <a:pt x="0" y="21600"/>
                  </a:cubicBezTo>
                </a:path>
                <a:path w="14082" h="21600" stroke="0" extrusionOk="0">
                  <a:moveTo>
                    <a:pt x="14081" y="16378"/>
                  </a:moveTo>
                  <a:cubicBezTo>
                    <a:pt x="10163" y="19747"/>
                    <a:pt x="5167" y="21599"/>
                    <a:pt x="0" y="21600"/>
                  </a:cubicBezTo>
                  <a:lnTo>
                    <a:pt x="0" y="0"/>
                  </a:lnTo>
                  <a:close/>
                </a:path>
              </a:pathLst>
            </a:custGeom>
            <a:solidFill>
              <a:srgbClr val="FF6600">
                <a:alpha val="50195"/>
              </a:srgbClr>
            </a:solidFill>
            <a:ln w="28575">
              <a:solidFill>
                <a:srgbClr val="FF0000"/>
              </a:solidFill>
              <a:round/>
              <a:headEnd/>
              <a:tailEnd type="triangle" w="med" len="med"/>
            </a:ln>
          </p:spPr>
          <p:txBody>
            <a:bodyPr wrap="none" anchor="ctr"/>
            <a:lstStyle/>
            <a:p>
              <a:endParaRPr lang="en-US"/>
            </a:p>
          </p:txBody>
        </p:sp>
        <p:sp>
          <p:nvSpPr>
            <p:cNvPr id="17431" name="Arc 80"/>
            <p:cNvSpPr>
              <a:spLocks noChangeAspect="1"/>
            </p:cNvSpPr>
            <p:nvPr/>
          </p:nvSpPr>
          <p:spPr bwMode="auto">
            <a:xfrm flipH="1">
              <a:off x="1322" y="2567"/>
              <a:ext cx="1248" cy="990"/>
            </a:xfrm>
            <a:custGeom>
              <a:avLst/>
              <a:gdLst>
                <a:gd name="T0" fmla="*/ 0 w 20761"/>
                <a:gd name="T1" fmla="*/ 0 h 16467"/>
                <a:gd name="T2" fmla="*/ 0 w 20761"/>
                <a:gd name="T3" fmla="*/ 0 h 16467"/>
                <a:gd name="T4" fmla="*/ 0 w 20761"/>
                <a:gd name="T5" fmla="*/ 0 h 16467"/>
                <a:gd name="T6" fmla="*/ 0 60000 65536"/>
                <a:gd name="T7" fmla="*/ 0 60000 65536"/>
                <a:gd name="T8" fmla="*/ 0 60000 65536"/>
                <a:gd name="T9" fmla="*/ 0 w 20761"/>
                <a:gd name="T10" fmla="*/ 0 h 16467"/>
                <a:gd name="T11" fmla="*/ 20761 w 20761"/>
                <a:gd name="T12" fmla="*/ 16467 h 16467"/>
              </a:gdLst>
              <a:ahLst/>
              <a:cxnLst>
                <a:cxn ang="T6">
                  <a:pos x="T0" y="T1"/>
                </a:cxn>
                <a:cxn ang="T7">
                  <a:pos x="T2" y="T3"/>
                </a:cxn>
                <a:cxn ang="T8">
                  <a:pos x="T4" y="T5"/>
                </a:cxn>
              </a:cxnLst>
              <a:rect l="T9" t="T10" r="T11" b="T12"/>
              <a:pathLst>
                <a:path w="20761" h="16467" fill="none" extrusionOk="0">
                  <a:moveTo>
                    <a:pt x="20761" y="5960"/>
                  </a:moveTo>
                  <a:cubicBezTo>
                    <a:pt x="19586" y="10054"/>
                    <a:pt x="17226" y="13709"/>
                    <a:pt x="13978" y="16466"/>
                  </a:cubicBezTo>
                </a:path>
                <a:path w="20761" h="16467" stroke="0" extrusionOk="0">
                  <a:moveTo>
                    <a:pt x="20761" y="5960"/>
                  </a:moveTo>
                  <a:cubicBezTo>
                    <a:pt x="19586" y="10054"/>
                    <a:pt x="17226" y="13709"/>
                    <a:pt x="13978" y="16466"/>
                  </a:cubicBezTo>
                  <a:lnTo>
                    <a:pt x="0" y="0"/>
                  </a:lnTo>
                  <a:close/>
                </a:path>
              </a:pathLst>
            </a:custGeom>
            <a:solidFill>
              <a:srgbClr val="FFCC00">
                <a:alpha val="50195"/>
              </a:srgbClr>
            </a:solidFill>
            <a:ln w="28575">
              <a:solidFill>
                <a:srgbClr val="FFCC00"/>
              </a:solidFill>
              <a:round/>
              <a:headEnd/>
              <a:tailEnd/>
            </a:ln>
          </p:spPr>
          <p:txBody>
            <a:bodyPr wrap="none" anchor="ctr"/>
            <a:lstStyle/>
            <a:p>
              <a:endParaRPr lang="en-US"/>
            </a:p>
          </p:txBody>
        </p:sp>
        <p:sp>
          <p:nvSpPr>
            <p:cNvPr id="17432" name="Arc 81"/>
            <p:cNvSpPr>
              <a:spLocks noChangeAspect="1"/>
            </p:cNvSpPr>
            <p:nvPr/>
          </p:nvSpPr>
          <p:spPr bwMode="auto">
            <a:xfrm flipH="1">
              <a:off x="1271" y="2160"/>
              <a:ext cx="1299" cy="768"/>
            </a:xfrm>
            <a:custGeom>
              <a:avLst/>
              <a:gdLst>
                <a:gd name="T0" fmla="*/ 0 w 21600"/>
                <a:gd name="T1" fmla="*/ 0 h 12797"/>
                <a:gd name="T2" fmla="*/ 0 w 21600"/>
                <a:gd name="T3" fmla="*/ 0 h 12797"/>
                <a:gd name="T4" fmla="*/ 0 w 21600"/>
                <a:gd name="T5" fmla="*/ 0 h 12797"/>
                <a:gd name="T6" fmla="*/ 0 60000 65536"/>
                <a:gd name="T7" fmla="*/ 0 60000 65536"/>
                <a:gd name="T8" fmla="*/ 0 60000 65536"/>
                <a:gd name="T9" fmla="*/ 0 w 21600"/>
                <a:gd name="T10" fmla="*/ 0 h 12797"/>
                <a:gd name="T11" fmla="*/ 21600 w 21600"/>
                <a:gd name="T12" fmla="*/ 12797 h 12797"/>
              </a:gdLst>
              <a:ahLst/>
              <a:cxnLst>
                <a:cxn ang="T6">
                  <a:pos x="T0" y="T1"/>
                </a:cxn>
                <a:cxn ang="T7">
                  <a:pos x="T2" y="T3"/>
                </a:cxn>
                <a:cxn ang="T8">
                  <a:pos x="T4" y="T5"/>
                </a:cxn>
              </a:cxnLst>
              <a:rect l="T9" t="T10" r="T11" b="T12"/>
              <a:pathLst>
                <a:path w="21600" h="12797" fill="none" extrusionOk="0">
                  <a:moveTo>
                    <a:pt x="20505" y="0"/>
                  </a:moveTo>
                  <a:cubicBezTo>
                    <a:pt x="21230" y="2189"/>
                    <a:pt x="21600" y="4481"/>
                    <a:pt x="21600" y="6788"/>
                  </a:cubicBezTo>
                  <a:cubicBezTo>
                    <a:pt x="21600" y="8821"/>
                    <a:pt x="21312" y="10844"/>
                    <a:pt x="20747" y="12797"/>
                  </a:cubicBezTo>
                </a:path>
                <a:path w="21600" h="12797" stroke="0" extrusionOk="0">
                  <a:moveTo>
                    <a:pt x="20505" y="0"/>
                  </a:moveTo>
                  <a:cubicBezTo>
                    <a:pt x="21230" y="2189"/>
                    <a:pt x="21600" y="4481"/>
                    <a:pt x="21600" y="6788"/>
                  </a:cubicBezTo>
                  <a:cubicBezTo>
                    <a:pt x="21600" y="8821"/>
                    <a:pt x="21312" y="10844"/>
                    <a:pt x="20747" y="12797"/>
                  </a:cubicBezTo>
                  <a:lnTo>
                    <a:pt x="0" y="6788"/>
                  </a:lnTo>
                  <a:close/>
                </a:path>
              </a:pathLst>
            </a:custGeom>
            <a:solidFill>
              <a:srgbClr val="CCFF33">
                <a:alpha val="50195"/>
              </a:srgbClr>
            </a:solidFill>
            <a:ln w="28575">
              <a:solidFill>
                <a:srgbClr val="99CC00"/>
              </a:solidFill>
              <a:round/>
              <a:headEnd type="triangle" w="med" len="med"/>
              <a:tailEnd/>
            </a:ln>
          </p:spPr>
          <p:txBody>
            <a:bodyPr wrap="none" anchor="ctr"/>
            <a:lstStyle/>
            <a:p>
              <a:endParaRPr lang="en-US"/>
            </a:p>
          </p:txBody>
        </p:sp>
        <p:sp>
          <p:nvSpPr>
            <p:cNvPr id="17433" name="Arc 85"/>
            <p:cNvSpPr>
              <a:spLocks noChangeAspect="1"/>
            </p:cNvSpPr>
            <p:nvPr/>
          </p:nvSpPr>
          <p:spPr bwMode="auto">
            <a:xfrm flipH="1">
              <a:off x="1340" y="1379"/>
              <a:ext cx="1230" cy="1193"/>
            </a:xfrm>
            <a:custGeom>
              <a:avLst/>
              <a:gdLst>
                <a:gd name="T0" fmla="*/ 0 w 20426"/>
                <a:gd name="T1" fmla="*/ 0 h 19854"/>
                <a:gd name="T2" fmla="*/ 0 w 20426"/>
                <a:gd name="T3" fmla="*/ 0 h 19854"/>
                <a:gd name="T4" fmla="*/ 0 w 20426"/>
                <a:gd name="T5" fmla="*/ 0 h 19854"/>
                <a:gd name="T6" fmla="*/ 0 60000 65536"/>
                <a:gd name="T7" fmla="*/ 0 60000 65536"/>
                <a:gd name="T8" fmla="*/ 0 60000 65536"/>
                <a:gd name="T9" fmla="*/ 0 w 20426"/>
                <a:gd name="T10" fmla="*/ 0 h 19854"/>
                <a:gd name="T11" fmla="*/ 20426 w 20426"/>
                <a:gd name="T12" fmla="*/ 19854 h 19854"/>
              </a:gdLst>
              <a:ahLst/>
              <a:cxnLst>
                <a:cxn ang="T6">
                  <a:pos x="T0" y="T1"/>
                </a:cxn>
                <a:cxn ang="T7">
                  <a:pos x="T2" y="T3"/>
                </a:cxn>
                <a:cxn ang="T8">
                  <a:pos x="T4" y="T5"/>
                </a:cxn>
              </a:cxnLst>
              <a:rect l="T9" t="T10" r="T11" b="T12"/>
              <a:pathLst>
                <a:path w="20426" h="19854" fill="none" extrusionOk="0">
                  <a:moveTo>
                    <a:pt x="8507" y="0"/>
                  </a:moveTo>
                  <a:cubicBezTo>
                    <a:pt x="14114" y="2402"/>
                    <a:pt x="18443" y="7063"/>
                    <a:pt x="20426" y="12830"/>
                  </a:cubicBezTo>
                </a:path>
                <a:path w="20426" h="19854" stroke="0" extrusionOk="0">
                  <a:moveTo>
                    <a:pt x="8507" y="0"/>
                  </a:moveTo>
                  <a:cubicBezTo>
                    <a:pt x="14114" y="2402"/>
                    <a:pt x="18443" y="7063"/>
                    <a:pt x="20426" y="12830"/>
                  </a:cubicBezTo>
                  <a:lnTo>
                    <a:pt x="0" y="19854"/>
                  </a:lnTo>
                  <a:close/>
                </a:path>
              </a:pathLst>
            </a:custGeom>
            <a:solidFill>
              <a:srgbClr val="00CC00">
                <a:alpha val="50195"/>
              </a:srgbClr>
            </a:solidFill>
            <a:ln w="28575">
              <a:solidFill>
                <a:srgbClr val="008000"/>
              </a:solidFill>
              <a:round/>
              <a:headEnd type="triangle" w="med" len="med"/>
              <a:tailEnd type="triangle" w="med" len="med"/>
            </a:ln>
          </p:spPr>
          <p:txBody>
            <a:bodyPr wrap="none" anchor="ctr"/>
            <a:lstStyle/>
            <a:p>
              <a:endParaRPr lang="en-US"/>
            </a:p>
          </p:txBody>
        </p:sp>
        <p:sp>
          <p:nvSpPr>
            <p:cNvPr id="17434" name="Line 86"/>
            <p:cNvSpPr>
              <a:spLocks noChangeAspect="1" noChangeShapeType="1"/>
            </p:cNvSpPr>
            <p:nvPr/>
          </p:nvSpPr>
          <p:spPr bwMode="auto">
            <a:xfrm flipH="1" flipV="1">
              <a:off x="870" y="2000"/>
              <a:ext cx="1702" cy="556"/>
            </a:xfrm>
            <a:prstGeom prst="line">
              <a:avLst/>
            </a:prstGeom>
            <a:noFill/>
            <a:ln w="19050">
              <a:solidFill>
                <a:schemeClr val="tx1"/>
              </a:solidFill>
              <a:round/>
              <a:headEnd/>
              <a:tailEnd/>
            </a:ln>
          </p:spPr>
          <p:txBody>
            <a:bodyPr wrap="none" anchor="ctr"/>
            <a:lstStyle/>
            <a:p>
              <a:endParaRPr lang="en-US"/>
            </a:p>
          </p:txBody>
        </p:sp>
        <p:sp>
          <p:nvSpPr>
            <p:cNvPr id="17435" name="Arc 87"/>
            <p:cNvSpPr>
              <a:spLocks noChangeAspect="1"/>
            </p:cNvSpPr>
            <p:nvPr/>
          </p:nvSpPr>
          <p:spPr bwMode="auto">
            <a:xfrm>
              <a:off x="1934" y="2190"/>
              <a:ext cx="587" cy="367"/>
            </a:xfrm>
            <a:custGeom>
              <a:avLst/>
              <a:gdLst>
                <a:gd name="T0" fmla="*/ 0 w 20380"/>
                <a:gd name="T1" fmla="*/ 0 h 12795"/>
                <a:gd name="T2" fmla="*/ 0 w 20380"/>
                <a:gd name="T3" fmla="*/ 0 h 12795"/>
                <a:gd name="T4" fmla="*/ 0 w 20380"/>
                <a:gd name="T5" fmla="*/ 0 h 12795"/>
                <a:gd name="T6" fmla="*/ 0 60000 65536"/>
                <a:gd name="T7" fmla="*/ 0 60000 65536"/>
                <a:gd name="T8" fmla="*/ 0 60000 65536"/>
                <a:gd name="T9" fmla="*/ 0 w 20380"/>
                <a:gd name="T10" fmla="*/ 0 h 12795"/>
                <a:gd name="T11" fmla="*/ 20380 w 20380"/>
                <a:gd name="T12" fmla="*/ 12795 h 12795"/>
              </a:gdLst>
              <a:ahLst/>
              <a:cxnLst>
                <a:cxn ang="T6">
                  <a:pos x="T0" y="T1"/>
                </a:cxn>
                <a:cxn ang="T7">
                  <a:pos x="T2" y="T3"/>
                </a:cxn>
                <a:cxn ang="T8">
                  <a:pos x="T4" y="T5"/>
                </a:cxn>
              </a:cxnLst>
              <a:rect l="T9" t="T10" r="T11" b="T12"/>
              <a:pathLst>
                <a:path w="20380" h="12795" fill="none" extrusionOk="0">
                  <a:moveTo>
                    <a:pt x="0" y="5638"/>
                  </a:moveTo>
                  <a:cubicBezTo>
                    <a:pt x="708" y="3621"/>
                    <a:pt x="1711" y="1721"/>
                    <a:pt x="2977" y="0"/>
                  </a:cubicBezTo>
                </a:path>
                <a:path w="20380" h="12795" stroke="0" extrusionOk="0">
                  <a:moveTo>
                    <a:pt x="0" y="5638"/>
                  </a:moveTo>
                  <a:cubicBezTo>
                    <a:pt x="708" y="3621"/>
                    <a:pt x="1711" y="1721"/>
                    <a:pt x="2977" y="0"/>
                  </a:cubicBezTo>
                  <a:lnTo>
                    <a:pt x="20380" y="12795"/>
                  </a:lnTo>
                  <a:close/>
                </a:path>
              </a:pathLst>
            </a:custGeom>
            <a:noFill/>
            <a:ln w="19050">
              <a:solidFill>
                <a:schemeClr val="tx1"/>
              </a:solidFill>
              <a:round/>
              <a:headEnd type="triangle" w="sm" len="med"/>
              <a:tailEnd/>
            </a:ln>
          </p:spPr>
          <p:txBody>
            <a:bodyPr wrap="none" anchor="ctr"/>
            <a:lstStyle/>
            <a:p>
              <a:endParaRPr lang="en-US"/>
            </a:p>
          </p:txBody>
        </p:sp>
        <p:sp>
          <p:nvSpPr>
            <p:cNvPr id="17436" name="Line 88"/>
            <p:cNvSpPr>
              <a:spLocks noChangeAspect="1" noChangeShapeType="1"/>
            </p:cNvSpPr>
            <p:nvPr/>
          </p:nvSpPr>
          <p:spPr bwMode="auto">
            <a:xfrm flipH="1">
              <a:off x="1832" y="2561"/>
              <a:ext cx="640" cy="0"/>
            </a:xfrm>
            <a:prstGeom prst="line">
              <a:avLst/>
            </a:prstGeom>
            <a:noFill/>
            <a:ln w="19050">
              <a:solidFill>
                <a:schemeClr val="tx1"/>
              </a:solidFill>
              <a:round/>
              <a:headEnd/>
              <a:tailEnd/>
            </a:ln>
          </p:spPr>
          <p:txBody>
            <a:bodyPr/>
            <a:lstStyle/>
            <a:p>
              <a:endParaRPr lang="en-US"/>
            </a:p>
          </p:txBody>
        </p:sp>
        <p:sp>
          <p:nvSpPr>
            <p:cNvPr id="17437" name="Arc 90"/>
            <p:cNvSpPr>
              <a:spLocks noChangeAspect="1"/>
            </p:cNvSpPr>
            <p:nvPr/>
          </p:nvSpPr>
          <p:spPr bwMode="auto">
            <a:xfrm>
              <a:off x="1938" y="2564"/>
              <a:ext cx="610" cy="249"/>
            </a:xfrm>
            <a:custGeom>
              <a:avLst/>
              <a:gdLst>
                <a:gd name="T0" fmla="*/ 0 w 21600"/>
                <a:gd name="T1" fmla="*/ 0 h 8823"/>
                <a:gd name="T2" fmla="*/ 0 w 21600"/>
                <a:gd name="T3" fmla="*/ 0 h 8823"/>
                <a:gd name="T4" fmla="*/ 0 w 21600"/>
                <a:gd name="T5" fmla="*/ 0 h 8823"/>
                <a:gd name="T6" fmla="*/ 0 60000 65536"/>
                <a:gd name="T7" fmla="*/ 0 60000 65536"/>
                <a:gd name="T8" fmla="*/ 0 60000 65536"/>
                <a:gd name="T9" fmla="*/ 0 w 21600"/>
                <a:gd name="T10" fmla="*/ 0 h 8823"/>
                <a:gd name="T11" fmla="*/ 21600 w 21600"/>
                <a:gd name="T12" fmla="*/ 8823 h 8823"/>
              </a:gdLst>
              <a:ahLst/>
              <a:cxnLst>
                <a:cxn ang="T6">
                  <a:pos x="T0" y="T1"/>
                </a:cxn>
                <a:cxn ang="T7">
                  <a:pos x="T2" y="T3"/>
                </a:cxn>
                <a:cxn ang="T8">
                  <a:pos x="T4" y="T5"/>
                </a:cxn>
              </a:cxnLst>
              <a:rect l="T9" t="T10" r="T11" b="T12"/>
              <a:pathLst>
                <a:path w="21600" h="8823" fill="none" extrusionOk="0">
                  <a:moveTo>
                    <a:pt x="1730" y="8822"/>
                  </a:moveTo>
                  <a:cubicBezTo>
                    <a:pt x="588" y="6144"/>
                    <a:pt x="0" y="3263"/>
                    <a:pt x="0" y="352"/>
                  </a:cubicBezTo>
                  <a:cubicBezTo>
                    <a:pt x="-1" y="234"/>
                    <a:pt x="0" y="117"/>
                    <a:pt x="2" y="-1"/>
                  </a:cubicBezTo>
                </a:path>
                <a:path w="21600" h="8823" stroke="0" extrusionOk="0">
                  <a:moveTo>
                    <a:pt x="1730" y="8822"/>
                  </a:moveTo>
                  <a:cubicBezTo>
                    <a:pt x="588" y="6144"/>
                    <a:pt x="0" y="3263"/>
                    <a:pt x="0" y="352"/>
                  </a:cubicBezTo>
                  <a:cubicBezTo>
                    <a:pt x="-1" y="234"/>
                    <a:pt x="0" y="117"/>
                    <a:pt x="2" y="-1"/>
                  </a:cubicBezTo>
                  <a:lnTo>
                    <a:pt x="21600" y="352"/>
                  </a:lnTo>
                  <a:close/>
                </a:path>
              </a:pathLst>
            </a:custGeom>
            <a:noFill/>
            <a:ln w="19050">
              <a:solidFill>
                <a:schemeClr val="tx1"/>
              </a:solidFill>
              <a:round/>
              <a:headEnd/>
              <a:tailEnd type="triangle" w="sm" len="med"/>
            </a:ln>
          </p:spPr>
          <p:txBody>
            <a:bodyPr wrap="none" anchor="ctr"/>
            <a:lstStyle/>
            <a:p>
              <a:endParaRPr lang="en-US"/>
            </a:p>
          </p:txBody>
        </p:sp>
        <p:sp>
          <p:nvSpPr>
            <p:cNvPr id="17438" name="Text Box 91"/>
            <p:cNvSpPr txBox="1">
              <a:spLocks noChangeAspect="1" noChangeArrowheads="1"/>
            </p:cNvSpPr>
            <p:nvPr/>
          </p:nvSpPr>
          <p:spPr bwMode="auto">
            <a:xfrm flipH="1">
              <a:off x="1567" y="2355"/>
              <a:ext cx="609" cy="325"/>
            </a:xfrm>
            <a:prstGeom prst="rect">
              <a:avLst/>
            </a:prstGeom>
            <a:noFill/>
            <a:ln w="9525">
              <a:noFill/>
              <a:miter lim="800000"/>
              <a:headEnd/>
              <a:tailEnd/>
            </a:ln>
          </p:spPr>
          <p:txBody>
            <a:bodyPr wrap="none">
              <a:spAutoFit/>
            </a:bodyPr>
            <a:lstStyle/>
            <a:p>
              <a:r>
                <a:rPr lang="en-US" sz="1400">
                  <a:latin typeface="Arial" pitchFamily="34" charset="0"/>
                </a:rPr>
                <a:t>~20°</a:t>
              </a:r>
            </a:p>
          </p:txBody>
        </p:sp>
      </p:grpSp>
      <p:sp>
        <p:nvSpPr>
          <p:cNvPr id="17419" name="Text Box 133"/>
          <p:cNvSpPr txBox="1">
            <a:spLocks noChangeArrowheads="1"/>
          </p:cNvSpPr>
          <p:nvPr/>
        </p:nvSpPr>
        <p:spPr bwMode="auto">
          <a:xfrm>
            <a:off x="3996444" y="962025"/>
            <a:ext cx="4541837" cy="1643527"/>
          </a:xfrm>
          <a:prstGeom prst="rect">
            <a:avLst/>
          </a:prstGeom>
          <a:noFill/>
          <a:ln w="9525">
            <a:noFill/>
            <a:miter lim="800000"/>
            <a:headEnd/>
            <a:tailEnd/>
          </a:ln>
        </p:spPr>
        <p:txBody>
          <a:bodyPr wrap="square">
            <a:spAutoFit/>
          </a:bodyPr>
          <a:lstStyle/>
          <a:p>
            <a:pPr marL="225425" indent="-225425" algn="l">
              <a:spcAft>
                <a:spcPct val="10000"/>
              </a:spcAft>
              <a:buClr>
                <a:srgbClr val="C00000"/>
              </a:buClr>
              <a:buFont typeface="Arial Narrow" pitchFamily="34" charset="0"/>
              <a:buChar char="●"/>
            </a:pPr>
            <a:r>
              <a:rPr lang="en-US" sz="1600" dirty="0" smtClean="0"/>
              <a:t>Tests to confirm the directionality of the IEC radiator baffles were conducted in Spring of 2011.</a:t>
            </a:r>
          </a:p>
          <a:p>
            <a:pPr marL="225425" indent="-225425" algn="l">
              <a:spcAft>
                <a:spcPct val="10000"/>
              </a:spcAft>
              <a:buClr>
                <a:srgbClr val="C00000"/>
              </a:buClr>
            </a:pPr>
            <a:endParaRPr lang="en-US" sz="1600" dirty="0" smtClean="0"/>
          </a:p>
          <a:p>
            <a:pPr marL="225425" indent="-225425" algn="l">
              <a:spcAft>
                <a:spcPct val="10000"/>
              </a:spcAft>
              <a:buClr>
                <a:srgbClr val="C00000"/>
              </a:buClr>
              <a:buFont typeface="Arial Narrow" pitchFamily="34" charset="0"/>
              <a:buChar char="●"/>
            </a:pPr>
            <a:r>
              <a:rPr lang="en-US" sz="1600" dirty="0" smtClean="0"/>
              <a:t>The test results demonstrated that the baffles behaved as predicted for emission directionality.  </a:t>
            </a:r>
            <a:endParaRPr lang="en-US" sz="1400" dirty="0"/>
          </a:p>
          <a:p>
            <a:pPr>
              <a:spcAft>
                <a:spcPct val="10000"/>
              </a:spcAft>
              <a:buClr>
                <a:schemeClr val="tx1"/>
              </a:buClr>
              <a:buFontTx/>
              <a:buChar char="•"/>
            </a:pPr>
            <a:endParaRPr lang="en-US" sz="1600" dirty="0"/>
          </a:p>
        </p:txBody>
      </p:sp>
      <p:pic>
        <p:nvPicPr>
          <p:cNvPr id="136" name="Picture 6" descr="IMG_0142"/>
          <p:cNvPicPr>
            <a:picLocks noChangeAspect="1"/>
          </p:cNvPicPr>
          <p:nvPr/>
        </p:nvPicPr>
        <p:blipFill>
          <a:blip r:embed="rId4" cstate="print"/>
          <a:srcRect/>
          <a:stretch>
            <a:fillRect/>
          </a:stretch>
        </p:blipFill>
        <p:spPr bwMode="auto">
          <a:xfrm>
            <a:off x="3925561" y="2741645"/>
            <a:ext cx="4168572" cy="3137082"/>
          </a:xfrm>
          <a:prstGeom prst="rect">
            <a:avLst/>
          </a:prstGeom>
          <a:noFill/>
          <a:ln w="9525">
            <a:noFill/>
            <a:miter lim="800000"/>
            <a:headEnd/>
            <a:tailEnd/>
          </a:ln>
        </p:spPr>
      </p:pic>
      <p:pic>
        <p:nvPicPr>
          <p:cNvPr id="1424385" name="Picture 1"/>
          <p:cNvPicPr>
            <a:picLocks noChangeAspect="1" noChangeArrowheads="1"/>
          </p:cNvPicPr>
          <p:nvPr/>
        </p:nvPicPr>
        <p:blipFill>
          <a:blip r:embed="rId5" cstate="print"/>
          <a:srcRect r="16391"/>
          <a:stretch>
            <a:fillRect/>
          </a:stretch>
        </p:blipFill>
        <p:spPr bwMode="auto">
          <a:xfrm>
            <a:off x="369533" y="4147993"/>
            <a:ext cx="3152599" cy="2301464"/>
          </a:xfrm>
          <a:prstGeom prst="rect">
            <a:avLst/>
          </a:prstGeom>
          <a:noFill/>
          <a:ln w="9525">
            <a:solidFill>
              <a:schemeClr val="tx1"/>
            </a:solidFill>
            <a:miter lim="800000"/>
            <a:headEnd/>
            <a:tailEnd/>
          </a:ln>
          <a:effectLst/>
        </p:spPr>
      </p:pic>
      <p:sp>
        <p:nvSpPr>
          <p:cNvPr id="17412" name="TextBox 13"/>
          <p:cNvSpPr txBox="1">
            <a:spLocks noChangeArrowheads="1"/>
          </p:cNvSpPr>
          <p:nvPr/>
        </p:nvSpPr>
        <p:spPr bwMode="auto">
          <a:xfrm>
            <a:off x="7786687" y="3012369"/>
            <a:ext cx="1019175" cy="304800"/>
          </a:xfrm>
          <a:prstGeom prst="rect">
            <a:avLst/>
          </a:prstGeom>
          <a:solidFill>
            <a:schemeClr val="bg1"/>
          </a:solidFill>
          <a:ln w="28575">
            <a:solidFill>
              <a:srgbClr val="C00000"/>
            </a:solidFill>
            <a:miter lim="800000"/>
            <a:headEnd/>
            <a:tailEnd/>
          </a:ln>
        </p:spPr>
        <p:txBody>
          <a:bodyPr>
            <a:spAutoFit/>
          </a:bodyPr>
          <a:lstStyle/>
          <a:p>
            <a:pPr algn="l" eaLnBrk="1" hangingPunct="1"/>
            <a:r>
              <a:rPr lang="en-US" sz="1400" dirty="0" err="1"/>
              <a:t>Bolometers</a:t>
            </a:r>
            <a:endParaRPr lang="en-US" sz="1400" dirty="0"/>
          </a:p>
        </p:txBody>
      </p:sp>
      <p:sp>
        <p:nvSpPr>
          <p:cNvPr id="17413" name="TextBox 19"/>
          <p:cNvSpPr txBox="1">
            <a:spLocks noChangeArrowheads="1"/>
          </p:cNvSpPr>
          <p:nvPr/>
        </p:nvSpPr>
        <p:spPr bwMode="auto">
          <a:xfrm>
            <a:off x="7660922" y="5153025"/>
            <a:ext cx="939680" cy="738664"/>
          </a:xfrm>
          <a:prstGeom prst="rect">
            <a:avLst/>
          </a:prstGeom>
          <a:solidFill>
            <a:schemeClr val="bg1"/>
          </a:solidFill>
          <a:ln w="28575">
            <a:solidFill>
              <a:srgbClr val="C00000"/>
            </a:solidFill>
            <a:miter lim="800000"/>
            <a:headEnd/>
            <a:tailEnd/>
          </a:ln>
        </p:spPr>
        <p:txBody>
          <a:bodyPr wrap="none">
            <a:spAutoFit/>
          </a:bodyPr>
          <a:lstStyle/>
          <a:p>
            <a:pPr eaLnBrk="1" hangingPunct="1"/>
            <a:r>
              <a:rPr lang="en-US" sz="1400" dirty="0"/>
              <a:t>Baffles on </a:t>
            </a:r>
          </a:p>
          <a:p>
            <a:pPr eaLnBrk="1" hangingPunct="1"/>
            <a:r>
              <a:rPr lang="en-US" sz="1400" dirty="0"/>
              <a:t>Radiator </a:t>
            </a:r>
            <a:endParaRPr lang="en-US" sz="1400" dirty="0" smtClean="0"/>
          </a:p>
          <a:p>
            <a:pPr eaLnBrk="1" hangingPunct="1"/>
            <a:r>
              <a:rPr lang="en-US" sz="1400" dirty="0" smtClean="0"/>
              <a:t>Panel</a:t>
            </a:r>
            <a:endParaRPr lang="en-US" sz="1400" dirty="0"/>
          </a:p>
        </p:txBody>
      </p:sp>
      <p:sp>
        <p:nvSpPr>
          <p:cNvPr id="137" name="TextBox 136"/>
          <p:cNvSpPr txBox="1"/>
          <p:nvPr/>
        </p:nvSpPr>
        <p:spPr>
          <a:xfrm>
            <a:off x="982132" y="4199467"/>
            <a:ext cx="2106154" cy="307777"/>
          </a:xfrm>
          <a:prstGeom prst="rect">
            <a:avLst/>
          </a:prstGeom>
          <a:solidFill>
            <a:schemeClr val="bg1"/>
          </a:solidFill>
        </p:spPr>
        <p:txBody>
          <a:bodyPr wrap="none" rtlCol="0">
            <a:spAutoFit/>
          </a:bodyPr>
          <a:lstStyle/>
          <a:p>
            <a:r>
              <a:rPr lang="en-US" sz="1400" dirty="0" smtClean="0"/>
              <a:t>Thermal Emission </a:t>
            </a:r>
            <a:r>
              <a:rPr lang="en-US" sz="1400" dirty="0" err="1" smtClean="0"/>
              <a:t>vs</a:t>
            </a:r>
            <a:r>
              <a:rPr lang="en-US" sz="1400" dirty="0" smtClean="0"/>
              <a:t> Angle</a:t>
            </a:r>
            <a:endParaRPr lang="en-US" sz="1400" dirty="0"/>
          </a:p>
        </p:txBody>
      </p:sp>
      <p:sp>
        <p:nvSpPr>
          <p:cNvPr id="139" name="Freeform 138"/>
          <p:cNvSpPr/>
          <p:nvPr/>
        </p:nvSpPr>
        <p:spPr bwMode="auto">
          <a:xfrm>
            <a:off x="6965244" y="3149600"/>
            <a:ext cx="835378" cy="304800"/>
          </a:xfrm>
          <a:custGeom>
            <a:avLst/>
            <a:gdLst>
              <a:gd name="connsiteX0" fmla="*/ 835378 w 835378"/>
              <a:gd name="connsiteY0" fmla="*/ 11289 h 304800"/>
              <a:gd name="connsiteX1" fmla="*/ 203200 w 835378"/>
              <a:gd name="connsiteY1" fmla="*/ 0 h 304800"/>
              <a:gd name="connsiteX2" fmla="*/ 0 w 835378"/>
              <a:gd name="connsiteY2" fmla="*/ 304800 h 304800"/>
            </a:gdLst>
            <a:ahLst/>
            <a:cxnLst>
              <a:cxn ang="0">
                <a:pos x="connsiteX0" y="connsiteY0"/>
              </a:cxn>
              <a:cxn ang="0">
                <a:pos x="connsiteX1" y="connsiteY1"/>
              </a:cxn>
              <a:cxn ang="0">
                <a:pos x="connsiteX2" y="connsiteY2"/>
              </a:cxn>
            </a:cxnLst>
            <a:rect l="l" t="t" r="r" b="b"/>
            <a:pathLst>
              <a:path w="835378" h="304800">
                <a:moveTo>
                  <a:pt x="835378" y="11289"/>
                </a:moveTo>
                <a:lnTo>
                  <a:pt x="203200" y="0"/>
                </a:lnTo>
                <a:lnTo>
                  <a:pt x="0" y="304800"/>
                </a:lnTo>
              </a:path>
            </a:pathLst>
          </a:custGeom>
          <a:noFill/>
          <a:ln w="28575"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40" name="Freeform 139"/>
          <p:cNvSpPr/>
          <p:nvPr/>
        </p:nvSpPr>
        <p:spPr bwMode="auto">
          <a:xfrm>
            <a:off x="6592711" y="5136444"/>
            <a:ext cx="1083733" cy="440267"/>
          </a:xfrm>
          <a:custGeom>
            <a:avLst/>
            <a:gdLst>
              <a:gd name="connsiteX0" fmla="*/ 1083733 w 1083733"/>
              <a:gd name="connsiteY0" fmla="*/ 440267 h 440267"/>
              <a:gd name="connsiteX1" fmla="*/ 462845 w 1083733"/>
              <a:gd name="connsiteY1" fmla="*/ 417689 h 440267"/>
              <a:gd name="connsiteX2" fmla="*/ 0 w 1083733"/>
              <a:gd name="connsiteY2" fmla="*/ 0 h 440267"/>
            </a:gdLst>
            <a:ahLst/>
            <a:cxnLst>
              <a:cxn ang="0">
                <a:pos x="connsiteX0" y="connsiteY0"/>
              </a:cxn>
              <a:cxn ang="0">
                <a:pos x="connsiteX1" y="connsiteY1"/>
              </a:cxn>
              <a:cxn ang="0">
                <a:pos x="connsiteX2" y="connsiteY2"/>
              </a:cxn>
            </a:cxnLst>
            <a:rect l="l" t="t" r="r" b="b"/>
            <a:pathLst>
              <a:path w="1083733" h="440267">
                <a:moveTo>
                  <a:pt x="1083733" y="440267"/>
                </a:moveTo>
                <a:lnTo>
                  <a:pt x="462845" y="417689"/>
                </a:lnTo>
                <a:lnTo>
                  <a:pt x="0" y="0"/>
                </a:lnTo>
              </a:path>
            </a:pathLst>
          </a:custGeom>
          <a:noFill/>
          <a:ln w="28575"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41" name="Rectangle 140"/>
          <p:cNvSpPr/>
          <p:nvPr/>
        </p:nvSpPr>
        <p:spPr bwMode="auto">
          <a:xfrm>
            <a:off x="3815644" y="2630311"/>
            <a:ext cx="5125156" cy="382693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458075" cy="406400"/>
          </a:xfrm>
        </p:spPr>
        <p:txBody>
          <a:bodyPr/>
          <a:lstStyle/>
          <a:p>
            <a:r>
              <a:rPr lang="en-US" dirty="0" smtClean="0"/>
              <a:t>Vibration Damping at Cryogenic Temperatures</a:t>
            </a:r>
            <a:endParaRPr lang="en-US" dirty="0"/>
          </a:p>
        </p:txBody>
      </p:sp>
      <p:pic>
        <p:nvPicPr>
          <p:cNvPr id="428034" name="Picture 2"/>
          <p:cNvPicPr>
            <a:picLocks noChangeAspect="1" noChangeArrowheads="1"/>
          </p:cNvPicPr>
          <p:nvPr/>
        </p:nvPicPr>
        <p:blipFill>
          <a:blip r:embed="rId2" cstate="print"/>
          <a:srcRect/>
          <a:stretch>
            <a:fillRect/>
          </a:stretch>
        </p:blipFill>
        <p:spPr bwMode="auto">
          <a:xfrm>
            <a:off x="631790" y="836930"/>
            <a:ext cx="3787082" cy="4015486"/>
          </a:xfrm>
          <a:prstGeom prst="rect">
            <a:avLst/>
          </a:prstGeom>
          <a:noFill/>
          <a:ln w="9525">
            <a:noFill/>
            <a:miter lim="800000"/>
            <a:headEnd/>
            <a:tailEnd/>
          </a:ln>
          <a:effectLst/>
        </p:spPr>
      </p:pic>
      <p:sp>
        <p:nvSpPr>
          <p:cNvPr id="17" name="Freeform 16"/>
          <p:cNvSpPr/>
          <p:nvPr/>
        </p:nvSpPr>
        <p:spPr bwMode="auto">
          <a:xfrm rot="16200000">
            <a:off x="596537" y="2881143"/>
            <a:ext cx="1409698" cy="727075"/>
          </a:xfrm>
          <a:custGeom>
            <a:avLst/>
            <a:gdLst>
              <a:gd name="connsiteX0" fmla="*/ 0 w 2743994"/>
              <a:gd name="connsiteY0" fmla="*/ 386557 h 730251"/>
              <a:gd name="connsiteX1" fmla="*/ 85725 w 2743994"/>
              <a:gd name="connsiteY1" fmla="*/ 794 h 730251"/>
              <a:gd name="connsiteX2" fmla="*/ 161925 w 2743994"/>
              <a:gd name="connsiteY2" fmla="*/ 391319 h 730251"/>
              <a:gd name="connsiteX3" fmla="*/ 252412 w 2743994"/>
              <a:gd name="connsiteY3" fmla="*/ 729457 h 730251"/>
              <a:gd name="connsiteX4" fmla="*/ 319087 w 2743994"/>
              <a:gd name="connsiteY4" fmla="*/ 386557 h 730251"/>
              <a:gd name="connsiteX5" fmla="*/ 390525 w 2743994"/>
              <a:gd name="connsiteY5" fmla="*/ 81757 h 730251"/>
              <a:gd name="connsiteX6" fmla="*/ 466725 w 2743994"/>
              <a:gd name="connsiteY6" fmla="*/ 386557 h 730251"/>
              <a:gd name="connsiteX7" fmla="*/ 557212 w 2743994"/>
              <a:gd name="connsiteY7" fmla="*/ 672307 h 730251"/>
              <a:gd name="connsiteX8" fmla="*/ 619125 w 2743994"/>
              <a:gd name="connsiteY8" fmla="*/ 386557 h 730251"/>
              <a:gd name="connsiteX9" fmla="*/ 681037 w 2743994"/>
              <a:gd name="connsiteY9" fmla="*/ 134144 h 730251"/>
              <a:gd name="connsiteX10" fmla="*/ 776287 w 2743994"/>
              <a:gd name="connsiteY10" fmla="*/ 391319 h 730251"/>
              <a:gd name="connsiteX11" fmla="*/ 847725 w 2743994"/>
              <a:gd name="connsiteY11" fmla="*/ 624682 h 730251"/>
              <a:gd name="connsiteX12" fmla="*/ 928687 w 2743994"/>
              <a:gd name="connsiteY12" fmla="*/ 396082 h 730251"/>
              <a:gd name="connsiteX13" fmla="*/ 990600 w 2743994"/>
              <a:gd name="connsiteY13" fmla="*/ 191294 h 730251"/>
              <a:gd name="connsiteX14" fmla="*/ 1076325 w 2743994"/>
              <a:gd name="connsiteY14" fmla="*/ 391319 h 730251"/>
              <a:gd name="connsiteX15" fmla="*/ 1152525 w 2743994"/>
              <a:gd name="connsiteY15" fmla="*/ 581819 h 730251"/>
              <a:gd name="connsiteX16" fmla="*/ 1223962 w 2743994"/>
              <a:gd name="connsiteY16" fmla="*/ 391319 h 730251"/>
              <a:gd name="connsiteX17" fmla="*/ 1281112 w 2743994"/>
              <a:gd name="connsiteY17" fmla="*/ 215107 h 730251"/>
              <a:gd name="connsiteX18" fmla="*/ 1376362 w 2743994"/>
              <a:gd name="connsiteY18" fmla="*/ 386557 h 730251"/>
              <a:gd name="connsiteX19" fmla="*/ 1452562 w 2743994"/>
              <a:gd name="connsiteY19" fmla="*/ 558007 h 730251"/>
              <a:gd name="connsiteX20" fmla="*/ 1528762 w 2743994"/>
              <a:gd name="connsiteY20" fmla="*/ 391319 h 730251"/>
              <a:gd name="connsiteX21" fmla="*/ 1600200 w 2743994"/>
              <a:gd name="connsiteY21" fmla="*/ 253207 h 730251"/>
              <a:gd name="connsiteX22" fmla="*/ 1681162 w 2743994"/>
              <a:gd name="connsiteY22" fmla="*/ 391319 h 730251"/>
              <a:gd name="connsiteX23" fmla="*/ 1762125 w 2743994"/>
              <a:gd name="connsiteY23" fmla="*/ 524669 h 730251"/>
              <a:gd name="connsiteX24" fmla="*/ 1833562 w 2743994"/>
              <a:gd name="connsiteY24" fmla="*/ 391319 h 730251"/>
              <a:gd name="connsiteX25" fmla="*/ 1905000 w 2743994"/>
              <a:gd name="connsiteY25" fmla="*/ 277019 h 730251"/>
              <a:gd name="connsiteX26" fmla="*/ 1990725 w 2743994"/>
              <a:gd name="connsiteY26" fmla="*/ 391319 h 730251"/>
              <a:gd name="connsiteX27" fmla="*/ 2076450 w 2743994"/>
              <a:gd name="connsiteY27" fmla="*/ 510382 h 730251"/>
              <a:gd name="connsiteX28" fmla="*/ 2143125 w 2743994"/>
              <a:gd name="connsiteY28" fmla="*/ 386557 h 730251"/>
              <a:gd name="connsiteX29" fmla="*/ 2205037 w 2743994"/>
              <a:gd name="connsiteY29" fmla="*/ 291307 h 730251"/>
              <a:gd name="connsiteX30" fmla="*/ 2290762 w 2743994"/>
              <a:gd name="connsiteY30" fmla="*/ 391319 h 730251"/>
              <a:gd name="connsiteX31" fmla="*/ 2371725 w 2743994"/>
              <a:gd name="connsiteY31" fmla="*/ 481807 h 730251"/>
              <a:gd name="connsiteX32" fmla="*/ 2443162 w 2743994"/>
              <a:gd name="connsiteY32" fmla="*/ 381794 h 730251"/>
              <a:gd name="connsiteX33" fmla="*/ 2509837 w 2743994"/>
              <a:gd name="connsiteY33" fmla="*/ 305594 h 730251"/>
              <a:gd name="connsiteX34" fmla="*/ 2595562 w 2743994"/>
              <a:gd name="connsiteY34" fmla="*/ 381794 h 730251"/>
              <a:gd name="connsiteX35" fmla="*/ 2686050 w 2743994"/>
              <a:gd name="connsiteY35" fmla="*/ 477044 h 730251"/>
              <a:gd name="connsiteX36" fmla="*/ 2743200 w 2743994"/>
              <a:gd name="connsiteY36" fmla="*/ 386557 h 730251"/>
              <a:gd name="connsiteX0" fmla="*/ 0 w 2743994"/>
              <a:gd name="connsiteY0" fmla="*/ 377032 h 720726"/>
              <a:gd name="connsiteX1" fmla="*/ 96837 w 2743994"/>
              <a:gd name="connsiteY1" fmla="*/ 794 h 720726"/>
              <a:gd name="connsiteX2" fmla="*/ 161925 w 2743994"/>
              <a:gd name="connsiteY2" fmla="*/ 381794 h 720726"/>
              <a:gd name="connsiteX3" fmla="*/ 252412 w 2743994"/>
              <a:gd name="connsiteY3" fmla="*/ 719932 h 720726"/>
              <a:gd name="connsiteX4" fmla="*/ 319087 w 2743994"/>
              <a:gd name="connsiteY4" fmla="*/ 377032 h 720726"/>
              <a:gd name="connsiteX5" fmla="*/ 390525 w 2743994"/>
              <a:gd name="connsiteY5" fmla="*/ 72232 h 720726"/>
              <a:gd name="connsiteX6" fmla="*/ 466725 w 2743994"/>
              <a:gd name="connsiteY6" fmla="*/ 377032 h 720726"/>
              <a:gd name="connsiteX7" fmla="*/ 557212 w 2743994"/>
              <a:gd name="connsiteY7" fmla="*/ 662782 h 720726"/>
              <a:gd name="connsiteX8" fmla="*/ 619125 w 2743994"/>
              <a:gd name="connsiteY8" fmla="*/ 377032 h 720726"/>
              <a:gd name="connsiteX9" fmla="*/ 681037 w 2743994"/>
              <a:gd name="connsiteY9" fmla="*/ 124619 h 720726"/>
              <a:gd name="connsiteX10" fmla="*/ 776287 w 2743994"/>
              <a:gd name="connsiteY10" fmla="*/ 381794 h 720726"/>
              <a:gd name="connsiteX11" fmla="*/ 847725 w 2743994"/>
              <a:gd name="connsiteY11" fmla="*/ 615157 h 720726"/>
              <a:gd name="connsiteX12" fmla="*/ 928687 w 2743994"/>
              <a:gd name="connsiteY12" fmla="*/ 386557 h 720726"/>
              <a:gd name="connsiteX13" fmla="*/ 990600 w 2743994"/>
              <a:gd name="connsiteY13" fmla="*/ 181769 h 720726"/>
              <a:gd name="connsiteX14" fmla="*/ 1076325 w 2743994"/>
              <a:gd name="connsiteY14" fmla="*/ 381794 h 720726"/>
              <a:gd name="connsiteX15" fmla="*/ 1152525 w 2743994"/>
              <a:gd name="connsiteY15" fmla="*/ 572294 h 720726"/>
              <a:gd name="connsiteX16" fmla="*/ 1223962 w 2743994"/>
              <a:gd name="connsiteY16" fmla="*/ 381794 h 720726"/>
              <a:gd name="connsiteX17" fmla="*/ 1281112 w 2743994"/>
              <a:gd name="connsiteY17" fmla="*/ 205582 h 720726"/>
              <a:gd name="connsiteX18" fmla="*/ 1376362 w 2743994"/>
              <a:gd name="connsiteY18" fmla="*/ 377032 h 720726"/>
              <a:gd name="connsiteX19" fmla="*/ 1452562 w 2743994"/>
              <a:gd name="connsiteY19" fmla="*/ 548482 h 720726"/>
              <a:gd name="connsiteX20" fmla="*/ 1528762 w 2743994"/>
              <a:gd name="connsiteY20" fmla="*/ 381794 h 720726"/>
              <a:gd name="connsiteX21" fmla="*/ 1600200 w 2743994"/>
              <a:gd name="connsiteY21" fmla="*/ 243682 h 720726"/>
              <a:gd name="connsiteX22" fmla="*/ 1681162 w 2743994"/>
              <a:gd name="connsiteY22" fmla="*/ 381794 h 720726"/>
              <a:gd name="connsiteX23" fmla="*/ 1762125 w 2743994"/>
              <a:gd name="connsiteY23" fmla="*/ 515144 h 720726"/>
              <a:gd name="connsiteX24" fmla="*/ 1833562 w 2743994"/>
              <a:gd name="connsiteY24" fmla="*/ 381794 h 720726"/>
              <a:gd name="connsiteX25" fmla="*/ 1905000 w 2743994"/>
              <a:gd name="connsiteY25" fmla="*/ 267494 h 720726"/>
              <a:gd name="connsiteX26" fmla="*/ 1990725 w 2743994"/>
              <a:gd name="connsiteY26" fmla="*/ 381794 h 720726"/>
              <a:gd name="connsiteX27" fmla="*/ 2076450 w 2743994"/>
              <a:gd name="connsiteY27" fmla="*/ 500857 h 720726"/>
              <a:gd name="connsiteX28" fmla="*/ 2143125 w 2743994"/>
              <a:gd name="connsiteY28" fmla="*/ 377032 h 720726"/>
              <a:gd name="connsiteX29" fmla="*/ 2205037 w 2743994"/>
              <a:gd name="connsiteY29" fmla="*/ 281782 h 720726"/>
              <a:gd name="connsiteX30" fmla="*/ 2290762 w 2743994"/>
              <a:gd name="connsiteY30" fmla="*/ 381794 h 720726"/>
              <a:gd name="connsiteX31" fmla="*/ 2371725 w 2743994"/>
              <a:gd name="connsiteY31" fmla="*/ 472282 h 720726"/>
              <a:gd name="connsiteX32" fmla="*/ 2443162 w 2743994"/>
              <a:gd name="connsiteY32" fmla="*/ 372269 h 720726"/>
              <a:gd name="connsiteX33" fmla="*/ 2509837 w 2743994"/>
              <a:gd name="connsiteY33" fmla="*/ 296069 h 720726"/>
              <a:gd name="connsiteX34" fmla="*/ 2595562 w 2743994"/>
              <a:gd name="connsiteY34" fmla="*/ 372269 h 720726"/>
              <a:gd name="connsiteX35" fmla="*/ 2686050 w 2743994"/>
              <a:gd name="connsiteY35" fmla="*/ 467519 h 720726"/>
              <a:gd name="connsiteX36" fmla="*/ 2743200 w 2743994"/>
              <a:gd name="connsiteY36" fmla="*/ 377032 h 720726"/>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0525 w 2743994"/>
              <a:gd name="connsiteY5" fmla="*/ 72232 h 727869"/>
              <a:gd name="connsiteX6" fmla="*/ 466725 w 2743994"/>
              <a:gd name="connsiteY6" fmla="*/ 377032 h 727869"/>
              <a:gd name="connsiteX7" fmla="*/ 557212 w 2743994"/>
              <a:gd name="connsiteY7" fmla="*/ 662782 h 727869"/>
              <a:gd name="connsiteX8" fmla="*/ 619125 w 2743994"/>
              <a:gd name="connsiteY8" fmla="*/ 377032 h 727869"/>
              <a:gd name="connsiteX9" fmla="*/ 681037 w 2743994"/>
              <a:gd name="connsiteY9" fmla="*/ 124619 h 727869"/>
              <a:gd name="connsiteX10" fmla="*/ 776287 w 2743994"/>
              <a:gd name="connsiteY10" fmla="*/ 381794 h 727869"/>
              <a:gd name="connsiteX11" fmla="*/ 847725 w 2743994"/>
              <a:gd name="connsiteY11" fmla="*/ 615157 h 727869"/>
              <a:gd name="connsiteX12" fmla="*/ 928687 w 2743994"/>
              <a:gd name="connsiteY12" fmla="*/ 386557 h 727869"/>
              <a:gd name="connsiteX13" fmla="*/ 990600 w 2743994"/>
              <a:gd name="connsiteY13" fmla="*/ 181769 h 727869"/>
              <a:gd name="connsiteX14" fmla="*/ 1076325 w 2743994"/>
              <a:gd name="connsiteY14" fmla="*/ 381794 h 727869"/>
              <a:gd name="connsiteX15" fmla="*/ 1152525 w 2743994"/>
              <a:gd name="connsiteY15" fmla="*/ 572294 h 727869"/>
              <a:gd name="connsiteX16" fmla="*/ 1223962 w 2743994"/>
              <a:gd name="connsiteY16" fmla="*/ 381794 h 727869"/>
              <a:gd name="connsiteX17" fmla="*/ 1281112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57212 w 2743994"/>
              <a:gd name="connsiteY7" fmla="*/ 662782 h 727869"/>
              <a:gd name="connsiteX8" fmla="*/ 619125 w 2743994"/>
              <a:gd name="connsiteY8" fmla="*/ 377032 h 727869"/>
              <a:gd name="connsiteX9" fmla="*/ 681037 w 2743994"/>
              <a:gd name="connsiteY9" fmla="*/ 124619 h 727869"/>
              <a:gd name="connsiteX10" fmla="*/ 776287 w 2743994"/>
              <a:gd name="connsiteY10" fmla="*/ 381794 h 727869"/>
              <a:gd name="connsiteX11" fmla="*/ 847725 w 2743994"/>
              <a:gd name="connsiteY11" fmla="*/ 615157 h 727869"/>
              <a:gd name="connsiteX12" fmla="*/ 928687 w 2743994"/>
              <a:gd name="connsiteY12" fmla="*/ 386557 h 727869"/>
              <a:gd name="connsiteX13" fmla="*/ 990600 w 2743994"/>
              <a:gd name="connsiteY13" fmla="*/ 181769 h 727869"/>
              <a:gd name="connsiteX14" fmla="*/ 1076325 w 2743994"/>
              <a:gd name="connsiteY14" fmla="*/ 381794 h 727869"/>
              <a:gd name="connsiteX15" fmla="*/ 1152525 w 2743994"/>
              <a:gd name="connsiteY15" fmla="*/ 572294 h 727869"/>
              <a:gd name="connsiteX16" fmla="*/ 1223962 w 2743994"/>
              <a:gd name="connsiteY16" fmla="*/ 381794 h 727869"/>
              <a:gd name="connsiteX17" fmla="*/ 1281112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681037 w 2743994"/>
              <a:gd name="connsiteY9" fmla="*/ 124619 h 727869"/>
              <a:gd name="connsiteX10" fmla="*/ 776287 w 2743994"/>
              <a:gd name="connsiteY10" fmla="*/ 381794 h 727869"/>
              <a:gd name="connsiteX11" fmla="*/ 847725 w 2743994"/>
              <a:gd name="connsiteY11" fmla="*/ 615157 h 727869"/>
              <a:gd name="connsiteX12" fmla="*/ 928687 w 2743994"/>
              <a:gd name="connsiteY12" fmla="*/ 386557 h 727869"/>
              <a:gd name="connsiteX13" fmla="*/ 990600 w 2743994"/>
              <a:gd name="connsiteY13" fmla="*/ 181769 h 727869"/>
              <a:gd name="connsiteX14" fmla="*/ 1076325 w 2743994"/>
              <a:gd name="connsiteY14" fmla="*/ 381794 h 727869"/>
              <a:gd name="connsiteX15" fmla="*/ 1152525 w 2743994"/>
              <a:gd name="connsiteY15" fmla="*/ 572294 h 727869"/>
              <a:gd name="connsiteX16" fmla="*/ 1223962 w 2743994"/>
              <a:gd name="connsiteY16" fmla="*/ 381794 h 727869"/>
              <a:gd name="connsiteX17" fmla="*/ 1281112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47725 w 2743994"/>
              <a:gd name="connsiteY11" fmla="*/ 615157 h 727869"/>
              <a:gd name="connsiteX12" fmla="*/ 928687 w 2743994"/>
              <a:gd name="connsiteY12" fmla="*/ 386557 h 727869"/>
              <a:gd name="connsiteX13" fmla="*/ 990600 w 2743994"/>
              <a:gd name="connsiteY13" fmla="*/ 181769 h 727869"/>
              <a:gd name="connsiteX14" fmla="*/ 1076325 w 2743994"/>
              <a:gd name="connsiteY14" fmla="*/ 381794 h 727869"/>
              <a:gd name="connsiteX15" fmla="*/ 1152525 w 2743994"/>
              <a:gd name="connsiteY15" fmla="*/ 572294 h 727869"/>
              <a:gd name="connsiteX16" fmla="*/ 1223962 w 2743994"/>
              <a:gd name="connsiteY16" fmla="*/ 381794 h 727869"/>
              <a:gd name="connsiteX17" fmla="*/ 1281112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990600 w 2743994"/>
              <a:gd name="connsiteY13" fmla="*/ 181769 h 727869"/>
              <a:gd name="connsiteX14" fmla="*/ 1076325 w 2743994"/>
              <a:gd name="connsiteY14" fmla="*/ 381794 h 727869"/>
              <a:gd name="connsiteX15" fmla="*/ 1152525 w 2743994"/>
              <a:gd name="connsiteY15" fmla="*/ 572294 h 727869"/>
              <a:gd name="connsiteX16" fmla="*/ 1223962 w 2743994"/>
              <a:gd name="connsiteY16" fmla="*/ 381794 h 727869"/>
              <a:gd name="connsiteX17" fmla="*/ 1281112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2525 w 2743994"/>
              <a:gd name="connsiteY15" fmla="*/ 572294 h 727869"/>
              <a:gd name="connsiteX16" fmla="*/ 1223962 w 2743994"/>
              <a:gd name="connsiteY16" fmla="*/ 381794 h 727869"/>
              <a:gd name="connsiteX17" fmla="*/ 1281112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23962 w 2743994"/>
              <a:gd name="connsiteY16" fmla="*/ 381794 h 727869"/>
              <a:gd name="connsiteX17" fmla="*/ 1281112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23962 w 2743994"/>
              <a:gd name="connsiteY16" fmla="*/ 381794 h 727869"/>
              <a:gd name="connsiteX17" fmla="*/ 1316037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23962 w 2743994"/>
              <a:gd name="connsiteY16" fmla="*/ 381794 h 727869"/>
              <a:gd name="connsiteX17" fmla="*/ 1316037 w 2743994"/>
              <a:gd name="connsiteY17" fmla="*/ 205582 h 727869"/>
              <a:gd name="connsiteX18" fmla="*/ 1376362 w 2743994"/>
              <a:gd name="connsiteY18" fmla="*/ 377032 h 727869"/>
              <a:gd name="connsiteX19" fmla="*/ 1463675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23962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48482 h 727869"/>
              <a:gd name="connsiteX20" fmla="*/ 1528762 w 2743994"/>
              <a:gd name="connsiteY20" fmla="*/ 381794 h 727869"/>
              <a:gd name="connsiteX21" fmla="*/ 1616075 w 2743994"/>
              <a:gd name="connsiteY21" fmla="*/ 248445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48482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2000250 w 2743994"/>
              <a:gd name="connsiteY26" fmla="*/ 379413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2000250 w 2743994"/>
              <a:gd name="connsiteY26" fmla="*/ 379413 h 727869"/>
              <a:gd name="connsiteX27" fmla="*/ 2073275 w 2743994"/>
              <a:gd name="connsiteY27" fmla="*/ 493714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2000250 w 2743994"/>
              <a:gd name="connsiteY26" fmla="*/ 379413 h 727869"/>
              <a:gd name="connsiteX27" fmla="*/ 2073275 w 2743994"/>
              <a:gd name="connsiteY27" fmla="*/ 493714 h 727869"/>
              <a:gd name="connsiteX28" fmla="*/ 2143125 w 2743994"/>
              <a:gd name="connsiteY28" fmla="*/ 377032 h 727869"/>
              <a:gd name="connsiteX29" fmla="*/ 2220912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2000250 w 2743994"/>
              <a:gd name="connsiteY26" fmla="*/ 379413 h 727869"/>
              <a:gd name="connsiteX27" fmla="*/ 2073275 w 2743994"/>
              <a:gd name="connsiteY27" fmla="*/ 493714 h 727869"/>
              <a:gd name="connsiteX28" fmla="*/ 2143125 w 2743994"/>
              <a:gd name="connsiteY28" fmla="*/ 377032 h 727869"/>
              <a:gd name="connsiteX29" fmla="*/ 2220912 w 2743994"/>
              <a:gd name="connsiteY29" fmla="*/ 281782 h 727869"/>
              <a:gd name="connsiteX30" fmla="*/ 2290762 w 2743994"/>
              <a:gd name="connsiteY30" fmla="*/ 381794 h 727869"/>
              <a:gd name="connsiteX31" fmla="*/ 237807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2000250 w 2743994"/>
              <a:gd name="connsiteY26" fmla="*/ 379413 h 727869"/>
              <a:gd name="connsiteX27" fmla="*/ 2073275 w 2743994"/>
              <a:gd name="connsiteY27" fmla="*/ 493714 h 727869"/>
              <a:gd name="connsiteX28" fmla="*/ 2143125 w 2743994"/>
              <a:gd name="connsiteY28" fmla="*/ 377032 h 727869"/>
              <a:gd name="connsiteX29" fmla="*/ 2220912 w 2743994"/>
              <a:gd name="connsiteY29" fmla="*/ 281782 h 727869"/>
              <a:gd name="connsiteX30" fmla="*/ 2290762 w 2743994"/>
              <a:gd name="connsiteY30" fmla="*/ 381794 h 727869"/>
              <a:gd name="connsiteX31" fmla="*/ 2378075 w 2743994"/>
              <a:gd name="connsiteY31" fmla="*/ 472282 h 727869"/>
              <a:gd name="connsiteX32" fmla="*/ 2447924 w 2743994"/>
              <a:gd name="connsiteY32" fmla="*/ 379413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2000250 w 2743994"/>
              <a:gd name="connsiteY26" fmla="*/ 379413 h 727869"/>
              <a:gd name="connsiteX27" fmla="*/ 2073275 w 2743994"/>
              <a:gd name="connsiteY27" fmla="*/ 493714 h 727869"/>
              <a:gd name="connsiteX28" fmla="*/ 2143125 w 2743994"/>
              <a:gd name="connsiteY28" fmla="*/ 377032 h 727869"/>
              <a:gd name="connsiteX29" fmla="*/ 2220912 w 2743994"/>
              <a:gd name="connsiteY29" fmla="*/ 281782 h 727869"/>
              <a:gd name="connsiteX30" fmla="*/ 2290762 w 2743994"/>
              <a:gd name="connsiteY30" fmla="*/ 381794 h 727869"/>
              <a:gd name="connsiteX31" fmla="*/ 2378075 w 2743994"/>
              <a:gd name="connsiteY31" fmla="*/ 472282 h 727869"/>
              <a:gd name="connsiteX32" fmla="*/ 2447924 w 2743994"/>
              <a:gd name="connsiteY32" fmla="*/ 379413 h 727869"/>
              <a:gd name="connsiteX33" fmla="*/ 2525712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2000250 w 2743994"/>
              <a:gd name="connsiteY26" fmla="*/ 379413 h 727869"/>
              <a:gd name="connsiteX27" fmla="*/ 2073275 w 2743994"/>
              <a:gd name="connsiteY27" fmla="*/ 493714 h 727869"/>
              <a:gd name="connsiteX28" fmla="*/ 2143125 w 2743994"/>
              <a:gd name="connsiteY28" fmla="*/ 377032 h 727869"/>
              <a:gd name="connsiteX29" fmla="*/ 2220912 w 2743994"/>
              <a:gd name="connsiteY29" fmla="*/ 281782 h 727869"/>
              <a:gd name="connsiteX30" fmla="*/ 2290762 w 2743994"/>
              <a:gd name="connsiteY30" fmla="*/ 381794 h 727869"/>
              <a:gd name="connsiteX31" fmla="*/ 2378075 w 2743994"/>
              <a:gd name="connsiteY31" fmla="*/ 472282 h 727869"/>
              <a:gd name="connsiteX32" fmla="*/ 2447924 w 2743994"/>
              <a:gd name="connsiteY32" fmla="*/ 379413 h 727869"/>
              <a:gd name="connsiteX33" fmla="*/ 2525712 w 2743994"/>
              <a:gd name="connsiteY33" fmla="*/ 296069 h 727869"/>
              <a:gd name="connsiteX34" fmla="*/ 2595562 w 2743994"/>
              <a:gd name="connsiteY34" fmla="*/ 372269 h 727869"/>
              <a:gd name="connsiteX35" fmla="*/ 2682875 w 2743994"/>
              <a:gd name="connsiteY35" fmla="*/ 460375 h 727869"/>
              <a:gd name="connsiteX36" fmla="*/ 2743200 w 2743994"/>
              <a:gd name="connsiteY36" fmla="*/ 377032 h 727869"/>
              <a:gd name="connsiteX0" fmla="*/ 0 w 2737644"/>
              <a:gd name="connsiteY0" fmla="*/ 381000 h 727075"/>
              <a:gd name="connsiteX1" fmla="*/ 90487 w 2737644"/>
              <a:gd name="connsiteY1" fmla="*/ 0 h 727075"/>
              <a:gd name="connsiteX2" fmla="*/ 155575 w 2737644"/>
              <a:gd name="connsiteY2" fmla="*/ 381000 h 727075"/>
              <a:gd name="connsiteX3" fmla="*/ 238125 w 2737644"/>
              <a:gd name="connsiteY3" fmla="*/ 726281 h 727075"/>
              <a:gd name="connsiteX4" fmla="*/ 312737 w 2737644"/>
              <a:gd name="connsiteY4" fmla="*/ 376238 h 727075"/>
              <a:gd name="connsiteX5" fmla="*/ 390525 w 2737644"/>
              <a:gd name="connsiteY5" fmla="*/ 71438 h 727075"/>
              <a:gd name="connsiteX6" fmla="*/ 460375 w 2737644"/>
              <a:gd name="connsiteY6" fmla="*/ 376238 h 727075"/>
              <a:gd name="connsiteX7" fmla="*/ 542925 w 2737644"/>
              <a:gd name="connsiteY7" fmla="*/ 661988 h 727075"/>
              <a:gd name="connsiteX8" fmla="*/ 612775 w 2737644"/>
              <a:gd name="connsiteY8" fmla="*/ 376238 h 727075"/>
              <a:gd name="connsiteX9" fmla="*/ 695325 w 2737644"/>
              <a:gd name="connsiteY9" fmla="*/ 126206 h 727075"/>
              <a:gd name="connsiteX10" fmla="*/ 769937 w 2737644"/>
              <a:gd name="connsiteY10" fmla="*/ 381000 h 727075"/>
              <a:gd name="connsiteX11" fmla="*/ 847725 w 2737644"/>
              <a:gd name="connsiteY11" fmla="*/ 614363 h 727075"/>
              <a:gd name="connsiteX12" fmla="*/ 922337 w 2737644"/>
              <a:gd name="connsiteY12" fmla="*/ 385763 h 727075"/>
              <a:gd name="connsiteX13" fmla="*/ 1000125 w 2737644"/>
              <a:gd name="connsiteY13" fmla="*/ 180975 h 727075"/>
              <a:gd name="connsiteX14" fmla="*/ 1069975 w 2737644"/>
              <a:gd name="connsiteY14" fmla="*/ 381000 h 727075"/>
              <a:gd name="connsiteX15" fmla="*/ 1152525 w 2737644"/>
              <a:gd name="connsiteY15" fmla="*/ 571500 h 727075"/>
              <a:gd name="connsiteX16" fmla="*/ 1224756 w 2737644"/>
              <a:gd name="connsiteY16" fmla="*/ 381000 h 727075"/>
              <a:gd name="connsiteX17" fmla="*/ 1309687 w 2737644"/>
              <a:gd name="connsiteY17" fmla="*/ 204788 h 727075"/>
              <a:gd name="connsiteX18" fmla="*/ 1377155 w 2737644"/>
              <a:gd name="connsiteY18" fmla="*/ 378620 h 727075"/>
              <a:gd name="connsiteX19" fmla="*/ 1457325 w 2737644"/>
              <a:gd name="connsiteY19" fmla="*/ 538163 h 727075"/>
              <a:gd name="connsiteX20" fmla="*/ 1531937 w 2737644"/>
              <a:gd name="connsiteY20" fmla="*/ 383381 h 727075"/>
              <a:gd name="connsiteX21" fmla="*/ 1609725 w 2737644"/>
              <a:gd name="connsiteY21" fmla="*/ 247651 h 727075"/>
              <a:gd name="connsiteX22" fmla="*/ 1674812 w 2737644"/>
              <a:gd name="connsiteY22" fmla="*/ 381000 h 727075"/>
              <a:gd name="connsiteX23" fmla="*/ 1762125 w 2737644"/>
              <a:gd name="connsiteY23" fmla="*/ 507206 h 727075"/>
              <a:gd name="connsiteX24" fmla="*/ 1834356 w 2737644"/>
              <a:gd name="connsiteY24" fmla="*/ 381000 h 727075"/>
              <a:gd name="connsiteX25" fmla="*/ 1914525 w 2737644"/>
              <a:gd name="connsiteY25" fmla="*/ 266700 h 727075"/>
              <a:gd name="connsiteX26" fmla="*/ 1993900 w 2737644"/>
              <a:gd name="connsiteY26" fmla="*/ 378619 h 727075"/>
              <a:gd name="connsiteX27" fmla="*/ 2066925 w 2737644"/>
              <a:gd name="connsiteY27" fmla="*/ 492920 h 727075"/>
              <a:gd name="connsiteX28" fmla="*/ 2136775 w 2737644"/>
              <a:gd name="connsiteY28" fmla="*/ 376238 h 727075"/>
              <a:gd name="connsiteX29" fmla="*/ 2214562 w 2737644"/>
              <a:gd name="connsiteY29" fmla="*/ 280988 h 727075"/>
              <a:gd name="connsiteX30" fmla="*/ 2284412 w 2737644"/>
              <a:gd name="connsiteY30" fmla="*/ 381000 h 727075"/>
              <a:gd name="connsiteX31" fmla="*/ 2371725 w 2737644"/>
              <a:gd name="connsiteY31" fmla="*/ 471488 h 727075"/>
              <a:gd name="connsiteX32" fmla="*/ 2441574 w 2737644"/>
              <a:gd name="connsiteY32" fmla="*/ 378619 h 727075"/>
              <a:gd name="connsiteX33" fmla="*/ 2519362 w 2737644"/>
              <a:gd name="connsiteY33" fmla="*/ 295275 h 727075"/>
              <a:gd name="connsiteX34" fmla="*/ 2589212 w 2737644"/>
              <a:gd name="connsiteY34" fmla="*/ 371475 h 727075"/>
              <a:gd name="connsiteX35" fmla="*/ 2676525 w 2737644"/>
              <a:gd name="connsiteY35" fmla="*/ 459581 h 727075"/>
              <a:gd name="connsiteX36" fmla="*/ 2736850 w 2737644"/>
              <a:gd name="connsiteY36" fmla="*/ 376238 h 72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737644" h="727075">
                <a:moveTo>
                  <a:pt x="0" y="381000"/>
                </a:moveTo>
                <a:cubicBezTo>
                  <a:pt x="29369" y="187721"/>
                  <a:pt x="64558" y="0"/>
                  <a:pt x="90487" y="0"/>
                </a:cubicBezTo>
                <a:cubicBezTo>
                  <a:pt x="116416" y="0"/>
                  <a:pt x="130969" y="259953"/>
                  <a:pt x="155575" y="381000"/>
                </a:cubicBezTo>
                <a:cubicBezTo>
                  <a:pt x="180181" y="502047"/>
                  <a:pt x="211931" y="727075"/>
                  <a:pt x="238125" y="726281"/>
                </a:cubicBezTo>
                <a:cubicBezTo>
                  <a:pt x="264319" y="725487"/>
                  <a:pt x="287337" y="485379"/>
                  <a:pt x="312737" y="376238"/>
                </a:cubicBezTo>
                <a:cubicBezTo>
                  <a:pt x="338137" y="267097"/>
                  <a:pt x="365919" y="71438"/>
                  <a:pt x="390525" y="71438"/>
                </a:cubicBezTo>
                <a:cubicBezTo>
                  <a:pt x="415131" y="71438"/>
                  <a:pt x="434975" y="277813"/>
                  <a:pt x="460375" y="376238"/>
                </a:cubicBezTo>
                <a:cubicBezTo>
                  <a:pt x="485775" y="474663"/>
                  <a:pt x="517525" y="661988"/>
                  <a:pt x="542925" y="661988"/>
                </a:cubicBezTo>
                <a:cubicBezTo>
                  <a:pt x="568325" y="661988"/>
                  <a:pt x="587375" y="465535"/>
                  <a:pt x="612775" y="376238"/>
                </a:cubicBezTo>
                <a:cubicBezTo>
                  <a:pt x="638175" y="286941"/>
                  <a:pt x="669131" y="125412"/>
                  <a:pt x="695325" y="126206"/>
                </a:cubicBezTo>
                <a:cubicBezTo>
                  <a:pt x="721519" y="127000"/>
                  <a:pt x="744537" y="299641"/>
                  <a:pt x="769937" y="381000"/>
                </a:cubicBezTo>
                <a:cubicBezTo>
                  <a:pt x="795337" y="462360"/>
                  <a:pt x="822325" y="613569"/>
                  <a:pt x="847725" y="614363"/>
                </a:cubicBezTo>
                <a:cubicBezTo>
                  <a:pt x="873125" y="615157"/>
                  <a:pt x="896937" y="457994"/>
                  <a:pt x="922337" y="385763"/>
                </a:cubicBezTo>
                <a:cubicBezTo>
                  <a:pt x="947737" y="313532"/>
                  <a:pt x="975519" y="181769"/>
                  <a:pt x="1000125" y="180975"/>
                </a:cubicBezTo>
                <a:cubicBezTo>
                  <a:pt x="1024731" y="180181"/>
                  <a:pt x="1044575" y="315913"/>
                  <a:pt x="1069975" y="381000"/>
                </a:cubicBezTo>
                <a:cubicBezTo>
                  <a:pt x="1095375" y="446088"/>
                  <a:pt x="1126728" y="571500"/>
                  <a:pt x="1152525" y="571500"/>
                </a:cubicBezTo>
                <a:cubicBezTo>
                  <a:pt x="1178322" y="571500"/>
                  <a:pt x="1198562" y="442119"/>
                  <a:pt x="1224756" y="381000"/>
                </a:cubicBezTo>
                <a:cubicBezTo>
                  <a:pt x="1250950" y="319881"/>
                  <a:pt x="1284287" y="205185"/>
                  <a:pt x="1309687" y="204788"/>
                </a:cubicBezTo>
                <a:cubicBezTo>
                  <a:pt x="1335087" y="204391"/>
                  <a:pt x="1352549" y="323058"/>
                  <a:pt x="1377155" y="378620"/>
                </a:cubicBezTo>
                <a:cubicBezTo>
                  <a:pt x="1401761" y="434182"/>
                  <a:pt x="1431528" y="537370"/>
                  <a:pt x="1457325" y="538163"/>
                </a:cubicBezTo>
                <a:cubicBezTo>
                  <a:pt x="1483122" y="538956"/>
                  <a:pt x="1506537" y="431800"/>
                  <a:pt x="1531937" y="383381"/>
                </a:cubicBezTo>
                <a:cubicBezTo>
                  <a:pt x="1557337" y="334962"/>
                  <a:pt x="1585913" y="248048"/>
                  <a:pt x="1609725" y="247651"/>
                </a:cubicBezTo>
                <a:cubicBezTo>
                  <a:pt x="1633538" y="247254"/>
                  <a:pt x="1649412" y="337741"/>
                  <a:pt x="1674812" y="381000"/>
                </a:cubicBezTo>
                <a:cubicBezTo>
                  <a:pt x="1700212" y="424259"/>
                  <a:pt x="1735534" y="507206"/>
                  <a:pt x="1762125" y="507206"/>
                </a:cubicBezTo>
                <a:cubicBezTo>
                  <a:pt x="1788716" y="507206"/>
                  <a:pt x="1808956" y="421084"/>
                  <a:pt x="1834356" y="381000"/>
                </a:cubicBezTo>
                <a:cubicBezTo>
                  <a:pt x="1859756" y="340916"/>
                  <a:pt x="1887934" y="267097"/>
                  <a:pt x="1914525" y="266700"/>
                </a:cubicBezTo>
                <a:cubicBezTo>
                  <a:pt x="1941116" y="266303"/>
                  <a:pt x="1968500" y="340916"/>
                  <a:pt x="1993900" y="378619"/>
                </a:cubicBezTo>
                <a:cubicBezTo>
                  <a:pt x="2019300" y="416322"/>
                  <a:pt x="2043113" y="493317"/>
                  <a:pt x="2066925" y="492920"/>
                </a:cubicBezTo>
                <a:cubicBezTo>
                  <a:pt x="2090738" y="492523"/>
                  <a:pt x="2112169" y="411560"/>
                  <a:pt x="2136775" y="376238"/>
                </a:cubicBezTo>
                <a:cubicBezTo>
                  <a:pt x="2161381" y="340916"/>
                  <a:pt x="2189956" y="280194"/>
                  <a:pt x="2214562" y="280988"/>
                </a:cubicBezTo>
                <a:cubicBezTo>
                  <a:pt x="2239168" y="281782"/>
                  <a:pt x="2258218" y="349250"/>
                  <a:pt x="2284412" y="381000"/>
                </a:cubicBezTo>
                <a:cubicBezTo>
                  <a:pt x="2310606" y="412750"/>
                  <a:pt x="2345531" y="471885"/>
                  <a:pt x="2371725" y="471488"/>
                </a:cubicBezTo>
                <a:cubicBezTo>
                  <a:pt x="2397919" y="471091"/>
                  <a:pt x="2416968" y="407988"/>
                  <a:pt x="2441574" y="378619"/>
                </a:cubicBezTo>
                <a:cubicBezTo>
                  <a:pt x="2466180" y="349250"/>
                  <a:pt x="2494756" y="296466"/>
                  <a:pt x="2519362" y="295275"/>
                </a:cubicBezTo>
                <a:cubicBezTo>
                  <a:pt x="2543968" y="294084"/>
                  <a:pt x="2563018" y="344091"/>
                  <a:pt x="2589212" y="371475"/>
                </a:cubicBezTo>
                <a:cubicBezTo>
                  <a:pt x="2615406" y="398859"/>
                  <a:pt x="2651919" y="458787"/>
                  <a:pt x="2676525" y="459581"/>
                </a:cubicBezTo>
                <a:cubicBezTo>
                  <a:pt x="2701131" y="460375"/>
                  <a:pt x="2737644" y="393700"/>
                  <a:pt x="2736850" y="376238"/>
                </a:cubicBezTo>
              </a:path>
            </a:pathLst>
          </a:cu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pic>
        <p:nvPicPr>
          <p:cNvPr id="20" name="Picture 2"/>
          <p:cNvPicPr>
            <a:picLocks noChangeAspect="1" noChangeArrowheads="1"/>
          </p:cNvPicPr>
          <p:nvPr/>
        </p:nvPicPr>
        <p:blipFill>
          <a:blip r:embed="rId2" cstate="print"/>
          <a:srcRect/>
          <a:stretch>
            <a:fillRect/>
          </a:stretch>
        </p:blipFill>
        <p:spPr bwMode="auto">
          <a:xfrm>
            <a:off x="4990777" y="855218"/>
            <a:ext cx="3787082" cy="4015486"/>
          </a:xfrm>
          <a:prstGeom prst="rect">
            <a:avLst/>
          </a:prstGeom>
          <a:noFill/>
          <a:ln w="9525">
            <a:noFill/>
            <a:miter lim="800000"/>
            <a:headEnd/>
            <a:tailEnd/>
          </a:ln>
          <a:effectLst/>
        </p:spPr>
      </p:pic>
      <p:sp>
        <p:nvSpPr>
          <p:cNvPr id="19" name="Freeform 18"/>
          <p:cNvSpPr/>
          <p:nvPr/>
        </p:nvSpPr>
        <p:spPr bwMode="auto">
          <a:xfrm rot="16200000">
            <a:off x="5018286" y="2885654"/>
            <a:ext cx="1368822" cy="796132"/>
          </a:xfrm>
          <a:custGeom>
            <a:avLst/>
            <a:gdLst>
              <a:gd name="connsiteX0" fmla="*/ 0 w 2743994"/>
              <a:gd name="connsiteY0" fmla="*/ 386557 h 730251"/>
              <a:gd name="connsiteX1" fmla="*/ 85725 w 2743994"/>
              <a:gd name="connsiteY1" fmla="*/ 794 h 730251"/>
              <a:gd name="connsiteX2" fmla="*/ 161925 w 2743994"/>
              <a:gd name="connsiteY2" fmla="*/ 391319 h 730251"/>
              <a:gd name="connsiteX3" fmla="*/ 252412 w 2743994"/>
              <a:gd name="connsiteY3" fmla="*/ 729457 h 730251"/>
              <a:gd name="connsiteX4" fmla="*/ 319087 w 2743994"/>
              <a:gd name="connsiteY4" fmla="*/ 386557 h 730251"/>
              <a:gd name="connsiteX5" fmla="*/ 390525 w 2743994"/>
              <a:gd name="connsiteY5" fmla="*/ 81757 h 730251"/>
              <a:gd name="connsiteX6" fmla="*/ 466725 w 2743994"/>
              <a:gd name="connsiteY6" fmla="*/ 386557 h 730251"/>
              <a:gd name="connsiteX7" fmla="*/ 557212 w 2743994"/>
              <a:gd name="connsiteY7" fmla="*/ 672307 h 730251"/>
              <a:gd name="connsiteX8" fmla="*/ 619125 w 2743994"/>
              <a:gd name="connsiteY8" fmla="*/ 386557 h 730251"/>
              <a:gd name="connsiteX9" fmla="*/ 681037 w 2743994"/>
              <a:gd name="connsiteY9" fmla="*/ 134144 h 730251"/>
              <a:gd name="connsiteX10" fmla="*/ 776287 w 2743994"/>
              <a:gd name="connsiteY10" fmla="*/ 391319 h 730251"/>
              <a:gd name="connsiteX11" fmla="*/ 847725 w 2743994"/>
              <a:gd name="connsiteY11" fmla="*/ 624682 h 730251"/>
              <a:gd name="connsiteX12" fmla="*/ 928687 w 2743994"/>
              <a:gd name="connsiteY12" fmla="*/ 396082 h 730251"/>
              <a:gd name="connsiteX13" fmla="*/ 990600 w 2743994"/>
              <a:gd name="connsiteY13" fmla="*/ 191294 h 730251"/>
              <a:gd name="connsiteX14" fmla="*/ 1076325 w 2743994"/>
              <a:gd name="connsiteY14" fmla="*/ 391319 h 730251"/>
              <a:gd name="connsiteX15" fmla="*/ 1152525 w 2743994"/>
              <a:gd name="connsiteY15" fmla="*/ 581819 h 730251"/>
              <a:gd name="connsiteX16" fmla="*/ 1223962 w 2743994"/>
              <a:gd name="connsiteY16" fmla="*/ 391319 h 730251"/>
              <a:gd name="connsiteX17" fmla="*/ 1281112 w 2743994"/>
              <a:gd name="connsiteY17" fmla="*/ 215107 h 730251"/>
              <a:gd name="connsiteX18" fmla="*/ 1376362 w 2743994"/>
              <a:gd name="connsiteY18" fmla="*/ 386557 h 730251"/>
              <a:gd name="connsiteX19" fmla="*/ 1452562 w 2743994"/>
              <a:gd name="connsiteY19" fmla="*/ 558007 h 730251"/>
              <a:gd name="connsiteX20" fmla="*/ 1528762 w 2743994"/>
              <a:gd name="connsiteY20" fmla="*/ 391319 h 730251"/>
              <a:gd name="connsiteX21" fmla="*/ 1600200 w 2743994"/>
              <a:gd name="connsiteY21" fmla="*/ 253207 h 730251"/>
              <a:gd name="connsiteX22" fmla="*/ 1681162 w 2743994"/>
              <a:gd name="connsiteY22" fmla="*/ 391319 h 730251"/>
              <a:gd name="connsiteX23" fmla="*/ 1762125 w 2743994"/>
              <a:gd name="connsiteY23" fmla="*/ 524669 h 730251"/>
              <a:gd name="connsiteX24" fmla="*/ 1833562 w 2743994"/>
              <a:gd name="connsiteY24" fmla="*/ 391319 h 730251"/>
              <a:gd name="connsiteX25" fmla="*/ 1905000 w 2743994"/>
              <a:gd name="connsiteY25" fmla="*/ 277019 h 730251"/>
              <a:gd name="connsiteX26" fmla="*/ 1990725 w 2743994"/>
              <a:gd name="connsiteY26" fmla="*/ 391319 h 730251"/>
              <a:gd name="connsiteX27" fmla="*/ 2076450 w 2743994"/>
              <a:gd name="connsiteY27" fmla="*/ 510382 h 730251"/>
              <a:gd name="connsiteX28" fmla="*/ 2143125 w 2743994"/>
              <a:gd name="connsiteY28" fmla="*/ 386557 h 730251"/>
              <a:gd name="connsiteX29" fmla="*/ 2205037 w 2743994"/>
              <a:gd name="connsiteY29" fmla="*/ 291307 h 730251"/>
              <a:gd name="connsiteX30" fmla="*/ 2290762 w 2743994"/>
              <a:gd name="connsiteY30" fmla="*/ 391319 h 730251"/>
              <a:gd name="connsiteX31" fmla="*/ 2371725 w 2743994"/>
              <a:gd name="connsiteY31" fmla="*/ 481807 h 730251"/>
              <a:gd name="connsiteX32" fmla="*/ 2443162 w 2743994"/>
              <a:gd name="connsiteY32" fmla="*/ 381794 h 730251"/>
              <a:gd name="connsiteX33" fmla="*/ 2509837 w 2743994"/>
              <a:gd name="connsiteY33" fmla="*/ 305594 h 730251"/>
              <a:gd name="connsiteX34" fmla="*/ 2595562 w 2743994"/>
              <a:gd name="connsiteY34" fmla="*/ 381794 h 730251"/>
              <a:gd name="connsiteX35" fmla="*/ 2686050 w 2743994"/>
              <a:gd name="connsiteY35" fmla="*/ 477044 h 730251"/>
              <a:gd name="connsiteX36" fmla="*/ 2743200 w 2743994"/>
              <a:gd name="connsiteY36" fmla="*/ 386557 h 730251"/>
              <a:gd name="connsiteX0" fmla="*/ 0 w 2743994"/>
              <a:gd name="connsiteY0" fmla="*/ 377032 h 720726"/>
              <a:gd name="connsiteX1" fmla="*/ 96837 w 2743994"/>
              <a:gd name="connsiteY1" fmla="*/ 794 h 720726"/>
              <a:gd name="connsiteX2" fmla="*/ 161925 w 2743994"/>
              <a:gd name="connsiteY2" fmla="*/ 381794 h 720726"/>
              <a:gd name="connsiteX3" fmla="*/ 252412 w 2743994"/>
              <a:gd name="connsiteY3" fmla="*/ 719932 h 720726"/>
              <a:gd name="connsiteX4" fmla="*/ 319087 w 2743994"/>
              <a:gd name="connsiteY4" fmla="*/ 377032 h 720726"/>
              <a:gd name="connsiteX5" fmla="*/ 390525 w 2743994"/>
              <a:gd name="connsiteY5" fmla="*/ 72232 h 720726"/>
              <a:gd name="connsiteX6" fmla="*/ 466725 w 2743994"/>
              <a:gd name="connsiteY6" fmla="*/ 377032 h 720726"/>
              <a:gd name="connsiteX7" fmla="*/ 557212 w 2743994"/>
              <a:gd name="connsiteY7" fmla="*/ 662782 h 720726"/>
              <a:gd name="connsiteX8" fmla="*/ 619125 w 2743994"/>
              <a:gd name="connsiteY8" fmla="*/ 377032 h 720726"/>
              <a:gd name="connsiteX9" fmla="*/ 681037 w 2743994"/>
              <a:gd name="connsiteY9" fmla="*/ 124619 h 720726"/>
              <a:gd name="connsiteX10" fmla="*/ 776287 w 2743994"/>
              <a:gd name="connsiteY10" fmla="*/ 381794 h 720726"/>
              <a:gd name="connsiteX11" fmla="*/ 847725 w 2743994"/>
              <a:gd name="connsiteY11" fmla="*/ 615157 h 720726"/>
              <a:gd name="connsiteX12" fmla="*/ 928687 w 2743994"/>
              <a:gd name="connsiteY12" fmla="*/ 386557 h 720726"/>
              <a:gd name="connsiteX13" fmla="*/ 990600 w 2743994"/>
              <a:gd name="connsiteY13" fmla="*/ 181769 h 720726"/>
              <a:gd name="connsiteX14" fmla="*/ 1076325 w 2743994"/>
              <a:gd name="connsiteY14" fmla="*/ 381794 h 720726"/>
              <a:gd name="connsiteX15" fmla="*/ 1152525 w 2743994"/>
              <a:gd name="connsiteY15" fmla="*/ 572294 h 720726"/>
              <a:gd name="connsiteX16" fmla="*/ 1223962 w 2743994"/>
              <a:gd name="connsiteY16" fmla="*/ 381794 h 720726"/>
              <a:gd name="connsiteX17" fmla="*/ 1281112 w 2743994"/>
              <a:gd name="connsiteY17" fmla="*/ 205582 h 720726"/>
              <a:gd name="connsiteX18" fmla="*/ 1376362 w 2743994"/>
              <a:gd name="connsiteY18" fmla="*/ 377032 h 720726"/>
              <a:gd name="connsiteX19" fmla="*/ 1452562 w 2743994"/>
              <a:gd name="connsiteY19" fmla="*/ 548482 h 720726"/>
              <a:gd name="connsiteX20" fmla="*/ 1528762 w 2743994"/>
              <a:gd name="connsiteY20" fmla="*/ 381794 h 720726"/>
              <a:gd name="connsiteX21" fmla="*/ 1600200 w 2743994"/>
              <a:gd name="connsiteY21" fmla="*/ 243682 h 720726"/>
              <a:gd name="connsiteX22" fmla="*/ 1681162 w 2743994"/>
              <a:gd name="connsiteY22" fmla="*/ 381794 h 720726"/>
              <a:gd name="connsiteX23" fmla="*/ 1762125 w 2743994"/>
              <a:gd name="connsiteY23" fmla="*/ 515144 h 720726"/>
              <a:gd name="connsiteX24" fmla="*/ 1833562 w 2743994"/>
              <a:gd name="connsiteY24" fmla="*/ 381794 h 720726"/>
              <a:gd name="connsiteX25" fmla="*/ 1905000 w 2743994"/>
              <a:gd name="connsiteY25" fmla="*/ 267494 h 720726"/>
              <a:gd name="connsiteX26" fmla="*/ 1990725 w 2743994"/>
              <a:gd name="connsiteY26" fmla="*/ 381794 h 720726"/>
              <a:gd name="connsiteX27" fmla="*/ 2076450 w 2743994"/>
              <a:gd name="connsiteY27" fmla="*/ 500857 h 720726"/>
              <a:gd name="connsiteX28" fmla="*/ 2143125 w 2743994"/>
              <a:gd name="connsiteY28" fmla="*/ 377032 h 720726"/>
              <a:gd name="connsiteX29" fmla="*/ 2205037 w 2743994"/>
              <a:gd name="connsiteY29" fmla="*/ 281782 h 720726"/>
              <a:gd name="connsiteX30" fmla="*/ 2290762 w 2743994"/>
              <a:gd name="connsiteY30" fmla="*/ 381794 h 720726"/>
              <a:gd name="connsiteX31" fmla="*/ 2371725 w 2743994"/>
              <a:gd name="connsiteY31" fmla="*/ 472282 h 720726"/>
              <a:gd name="connsiteX32" fmla="*/ 2443162 w 2743994"/>
              <a:gd name="connsiteY32" fmla="*/ 372269 h 720726"/>
              <a:gd name="connsiteX33" fmla="*/ 2509837 w 2743994"/>
              <a:gd name="connsiteY33" fmla="*/ 296069 h 720726"/>
              <a:gd name="connsiteX34" fmla="*/ 2595562 w 2743994"/>
              <a:gd name="connsiteY34" fmla="*/ 372269 h 720726"/>
              <a:gd name="connsiteX35" fmla="*/ 2686050 w 2743994"/>
              <a:gd name="connsiteY35" fmla="*/ 467519 h 720726"/>
              <a:gd name="connsiteX36" fmla="*/ 2743200 w 2743994"/>
              <a:gd name="connsiteY36" fmla="*/ 377032 h 720726"/>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0525 w 2743994"/>
              <a:gd name="connsiteY5" fmla="*/ 72232 h 727869"/>
              <a:gd name="connsiteX6" fmla="*/ 466725 w 2743994"/>
              <a:gd name="connsiteY6" fmla="*/ 377032 h 727869"/>
              <a:gd name="connsiteX7" fmla="*/ 557212 w 2743994"/>
              <a:gd name="connsiteY7" fmla="*/ 662782 h 727869"/>
              <a:gd name="connsiteX8" fmla="*/ 619125 w 2743994"/>
              <a:gd name="connsiteY8" fmla="*/ 377032 h 727869"/>
              <a:gd name="connsiteX9" fmla="*/ 681037 w 2743994"/>
              <a:gd name="connsiteY9" fmla="*/ 124619 h 727869"/>
              <a:gd name="connsiteX10" fmla="*/ 776287 w 2743994"/>
              <a:gd name="connsiteY10" fmla="*/ 381794 h 727869"/>
              <a:gd name="connsiteX11" fmla="*/ 847725 w 2743994"/>
              <a:gd name="connsiteY11" fmla="*/ 615157 h 727869"/>
              <a:gd name="connsiteX12" fmla="*/ 928687 w 2743994"/>
              <a:gd name="connsiteY12" fmla="*/ 386557 h 727869"/>
              <a:gd name="connsiteX13" fmla="*/ 990600 w 2743994"/>
              <a:gd name="connsiteY13" fmla="*/ 181769 h 727869"/>
              <a:gd name="connsiteX14" fmla="*/ 1076325 w 2743994"/>
              <a:gd name="connsiteY14" fmla="*/ 381794 h 727869"/>
              <a:gd name="connsiteX15" fmla="*/ 1152525 w 2743994"/>
              <a:gd name="connsiteY15" fmla="*/ 572294 h 727869"/>
              <a:gd name="connsiteX16" fmla="*/ 1223962 w 2743994"/>
              <a:gd name="connsiteY16" fmla="*/ 381794 h 727869"/>
              <a:gd name="connsiteX17" fmla="*/ 1281112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57212 w 2743994"/>
              <a:gd name="connsiteY7" fmla="*/ 662782 h 727869"/>
              <a:gd name="connsiteX8" fmla="*/ 619125 w 2743994"/>
              <a:gd name="connsiteY8" fmla="*/ 377032 h 727869"/>
              <a:gd name="connsiteX9" fmla="*/ 681037 w 2743994"/>
              <a:gd name="connsiteY9" fmla="*/ 124619 h 727869"/>
              <a:gd name="connsiteX10" fmla="*/ 776287 w 2743994"/>
              <a:gd name="connsiteY10" fmla="*/ 381794 h 727869"/>
              <a:gd name="connsiteX11" fmla="*/ 847725 w 2743994"/>
              <a:gd name="connsiteY11" fmla="*/ 615157 h 727869"/>
              <a:gd name="connsiteX12" fmla="*/ 928687 w 2743994"/>
              <a:gd name="connsiteY12" fmla="*/ 386557 h 727869"/>
              <a:gd name="connsiteX13" fmla="*/ 990600 w 2743994"/>
              <a:gd name="connsiteY13" fmla="*/ 181769 h 727869"/>
              <a:gd name="connsiteX14" fmla="*/ 1076325 w 2743994"/>
              <a:gd name="connsiteY14" fmla="*/ 381794 h 727869"/>
              <a:gd name="connsiteX15" fmla="*/ 1152525 w 2743994"/>
              <a:gd name="connsiteY15" fmla="*/ 572294 h 727869"/>
              <a:gd name="connsiteX16" fmla="*/ 1223962 w 2743994"/>
              <a:gd name="connsiteY16" fmla="*/ 381794 h 727869"/>
              <a:gd name="connsiteX17" fmla="*/ 1281112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681037 w 2743994"/>
              <a:gd name="connsiteY9" fmla="*/ 124619 h 727869"/>
              <a:gd name="connsiteX10" fmla="*/ 776287 w 2743994"/>
              <a:gd name="connsiteY10" fmla="*/ 381794 h 727869"/>
              <a:gd name="connsiteX11" fmla="*/ 847725 w 2743994"/>
              <a:gd name="connsiteY11" fmla="*/ 615157 h 727869"/>
              <a:gd name="connsiteX12" fmla="*/ 928687 w 2743994"/>
              <a:gd name="connsiteY12" fmla="*/ 386557 h 727869"/>
              <a:gd name="connsiteX13" fmla="*/ 990600 w 2743994"/>
              <a:gd name="connsiteY13" fmla="*/ 181769 h 727869"/>
              <a:gd name="connsiteX14" fmla="*/ 1076325 w 2743994"/>
              <a:gd name="connsiteY14" fmla="*/ 381794 h 727869"/>
              <a:gd name="connsiteX15" fmla="*/ 1152525 w 2743994"/>
              <a:gd name="connsiteY15" fmla="*/ 572294 h 727869"/>
              <a:gd name="connsiteX16" fmla="*/ 1223962 w 2743994"/>
              <a:gd name="connsiteY16" fmla="*/ 381794 h 727869"/>
              <a:gd name="connsiteX17" fmla="*/ 1281112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47725 w 2743994"/>
              <a:gd name="connsiteY11" fmla="*/ 615157 h 727869"/>
              <a:gd name="connsiteX12" fmla="*/ 928687 w 2743994"/>
              <a:gd name="connsiteY12" fmla="*/ 386557 h 727869"/>
              <a:gd name="connsiteX13" fmla="*/ 990600 w 2743994"/>
              <a:gd name="connsiteY13" fmla="*/ 181769 h 727869"/>
              <a:gd name="connsiteX14" fmla="*/ 1076325 w 2743994"/>
              <a:gd name="connsiteY14" fmla="*/ 381794 h 727869"/>
              <a:gd name="connsiteX15" fmla="*/ 1152525 w 2743994"/>
              <a:gd name="connsiteY15" fmla="*/ 572294 h 727869"/>
              <a:gd name="connsiteX16" fmla="*/ 1223962 w 2743994"/>
              <a:gd name="connsiteY16" fmla="*/ 381794 h 727869"/>
              <a:gd name="connsiteX17" fmla="*/ 1281112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990600 w 2743994"/>
              <a:gd name="connsiteY13" fmla="*/ 181769 h 727869"/>
              <a:gd name="connsiteX14" fmla="*/ 1076325 w 2743994"/>
              <a:gd name="connsiteY14" fmla="*/ 381794 h 727869"/>
              <a:gd name="connsiteX15" fmla="*/ 1152525 w 2743994"/>
              <a:gd name="connsiteY15" fmla="*/ 572294 h 727869"/>
              <a:gd name="connsiteX16" fmla="*/ 1223962 w 2743994"/>
              <a:gd name="connsiteY16" fmla="*/ 381794 h 727869"/>
              <a:gd name="connsiteX17" fmla="*/ 1281112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2525 w 2743994"/>
              <a:gd name="connsiteY15" fmla="*/ 572294 h 727869"/>
              <a:gd name="connsiteX16" fmla="*/ 1223962 w 2743994"/>
              <a:gd name="connsiteY16" fmla="*/ 381794 h 727869"/>
              <a:gd name="connsiteX17" fmla="*/ 1281112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23962 w 2743994"/>
              <a:gd name="connsiteY16" fmla="*/ 381794 h 727869"/>
              <a:gd name="connsiteX17" fmla="*/ 1281112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23962 w 2743994"/>
              <a:gd name="connsiteY16" fmla="*/ 381794 h 727869"/>
              <a:gd name="connsiteX17" fmla="*/ 1316037 w 2743994"/>
              <a:gd name="connsiteY17" fmla="*/ 205582 h 727869"/>
              <a:gd name="connsiteX18" fmla="*/ 1376362 w 2743994"/>
              <a:gd name="connsiteY18" fmla="*/ 377032 h 727869"/>
              <a:gd name="connsiteX19" fmla="*/ 1452562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23962 w 2743994"/>
              <a:gd name="connsiteY16" fmla="*/ 381794 h 727869"/>
              <a:gd name="connsiteX17" fmla="*/ 1316037 w 2743994"/>
              <a:gd name="connsiteY17" fmla="*/ 205582 h 727869"/>
              <a:gd name="connsiteX18" fmla="*/ 1376362 w 2743994"/>
              <a:gd name="connsiteY18" fmla="*/ 377032 h 727869"/>
              <a:gd name="connsiteX19" fmla="*/ 1463675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23962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48482 h 727869"/>
              <a:gd name="connsiteX20" fmla="*/ 1528762 w 2743994"/>
              <a:gd name="connsiteY20" fmla="*/ 381794 h 727869"/>
              <a:gd name="connsiteX21" fmla="*/ 1600200 w 2743994"/>
              <a:gd name="connsiteY21" fmla="*/ 243682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48482 h 727869"/>
              <a:gd name="connsiteX20" fmla="*/ 1528762 w 2743994"/>
              <a:gd name="connsiteY20" fmla="*/ 381794 h 727869"/>
              <a:gd name="connsiteX21" fmla="*/ 1616075 w 2743994"/>
              <a:gd name="connsiteY21" fmla="*/ 248445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48482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2125 w 2743994"/>
              <a:gd name="connsiteY23" fmla="*/ 515144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33562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05000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1990725 w 2743994"/>
              <a:gd name="connsiteY26" fmla="*/ 381794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2000250 w 2743994"/>
              <a:gd name="connsiteY26" fmla="*/ 379413 h 727869"/>
              <a:gd name="connsiteX27" fmla="*/ 2076450 w 2743994"/>
              <a:gd name="connsiteY27" fmla="*/ 500857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2000250 w 2743994"/>
              <a:gd name="connsiteY26" fmla="*/ 379413 h 727869"/>
              <a:gd name="connsiteX27" fmla="*/ 2073275 w 2743994"/>
              <a:gd name="connsiteY27" fmla="*/ 493714 h 727869"/>
              <a:gd name="connsiteX28" fmla="*/ 2143125 w 2743994"/>
              <a:gd name="connsiteY28" fmla="*/ 377032 h 727869"/>
              <a:gd name="connsiteX29" fmla="*/ 2205037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2000250 w 2743994"/>
              <a:gd name="connsiteY26" fmla="*/ 379413 h 727869"/>
              <a:gd name="connsiteX27" fmla="*/ 2073275 w 2743994"/>
              <a:gd name="connsiteY27" fmla="*/ 493714 h 727869"/>
              <a:gd name="connsiteX28" fmla="*/ 2143125 w 2743994"/>
              <a:gd name="connsiteY28" fmla="*/ 377032 h 727869"/>
              <a:gd name="connsiteX29" fmla="*/ 2220912 w 2743994"/>
              <a:gd name="connsiteY29" fmla="*/ 281782 h 727869"/>
              <a:gd name="connsiteX30" fmla="*/ 2290762 w 2743994"/>
              <a:gd name="connsiteY30" fmla="*/ 381794 h 727869"/>
              <a:gd name="connsiteX31" fmla="*/ 237172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2000250 w 2743994"/>
              <a:gd name="connsiteY26" fmla="*/ 379413 h 727869"/>
              <a:gd name="connsiteX27" fmla="*/ 2073275 w 2743994"/>
              <a:gd name="connsiteY27" fmla="*/ 493714 h 727869"/>
              <a:gd name="connsiteX28" fmla="*/ 2143125 w 2743994"/>
              <a:gd name="connsiteY28" fmla="*/ 377032 h 727869"/>
              <a:gd name="connsiteX29" fmla="*/ 2220912 w 2743994"/>
              <a:gd name="connsiteY29" fmla="*/ 281782 h 727869"/>
              <a:gd name="connsiteX30" fmla="*/ 2290762 w 2743994"/>
              <a:gd name="connsiteY30" fmla="*/ 381794 h 727869"/>
              <a:gd name="connsiteX31" fmla="*/ 2378075 w 2743994"/>
              <a:gd name="connsiteY31" fmla="*/ 472282 h 727869"/>
              <a:gd name="connsiteX32" fmla="*/ 2443162 w 2743994"/>
              <a:gd name="connsiteY32" fmla="*/ 372269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2000250 w 2743994"/>
              <a:gd name="connsiteY26" fmla="*/ 379413 h 727869"/>
              <a:gd name="connsiteX27" fmla="*/ 2073275 w 2743994"/>
              <a:gd name="connsiteY27" fmla="*/ 493714 h 727869"/>
              <a:gd name="connsiteX28" fmla="*/ 2143125 w 2743994"/>
              <a:gd name="connsiteY28" fmla="*/ 377032 h 727869"/>
              <a:gd name="connsiteX29" fmla="*/ 2220912 w 2743994"/>
              <a:gd name="connsiteY29" fmla="*/ 281782 h 727869"/>
              <a:gd name="connsiteX30" fmla="*/ 2290762 w 2743994"/>
              <a:gd name="connsiteY30" fmla="*/ 381794 h 727869"/>
              <a:gd name="connsiteX31" fmla="*/ 2378075 w 2743994"/>
              <a:gd name="connsiteY31" fmla="*/ 472282 h 727869"/>
              <a:gd name="connsiteX32" fmla="*/ 2447924 w 2743994"/>
              <a:gd name="connsiteY32" fmla="*/ 379413 h 727869"/>
              <a:gd name="connsiteX33" fmla="*/ 2509837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2000250 w 2743994"/>
              <a:gd name="connsiteY26" fmla="*/ 379413 h 727869"/>
              <a:gd name="connsiteX27" fmla="*/ 2073275 w 2743994"/>
              <a:gd name="connsiteY27" fmla="*/ 493714 h 727869"/>
              <a:gd name="connsiteX28" fmla="*/ 2143125 w 2743994"/>
              <a:gd name="connsiteY28" fmla="*/ 377032 h 727869"/>
              <a:gd name="connsiteX29" fmla="*/ 2220912 w 2743994"/>
              <a:gd name="connsiteY29" fmla="*/ 281782 h 727869"/>
              <a:gd name="connsiteX30" fmla="*/ 2290762 w 2743994"/>
              <a:gd name="connsiteY30" fmla="*/ 381794 h 727869"/>
              <a:gd name="connsiteX31" fmla="*/ 2378075 w 2743994"/>
              <a:gd name="connsiteY31" fmla="*/ 472282 h 727869"/>
              <a:gd name="connsiteX32" fmla="*/ 2447924 w 2743994"/>
              <a:gd name="connsiteY32" fmla="*/ 379413 h 727869"/>
              <a:gd name="connsiteX33" fmla="*/ 2525712 w 2743994"/>
              <a:gd name="connsiteY33" fmla="*/ 296069 h 727869"/>
              <a:gd name="connsiteX34" fmla="*/ 2595562 w 2743994"/>
              <a:gd name="connsiteY34" fmla="*/ 372269 h 727869"/>
              <a:gd name="connsiteX35" fmla="*/ 2686050 w 2743994"/>
              <a:gd name="connsiteY35" fmla="*/ 467519 h 727869"/>
              <a:gd name="connsiteX36" fmla="*/ 2743200 w 2743994"/>
              <a:gd name="connsiteY36" fmla="*/ 377032 h 727869"/>
              <a:gd name="connsiteX0" fmla="*/ 0 w 2743994"/>
              <a:gd name="connsiteY0" fmla="*/ 377032 h 727869"/>
              <a:gd name="connsiteX1" fmla="*/ 96837 w 2743994"/>
              <a:gd name="connsiteY1" fmla="*/ 794 h 727869"/>
              <a:gd name="connsiteX2" fmla="*/ 161925 w 2743994"/>
              <a:gd name="connsiteY2" fmla="*/ 381794 h 727869"/>
              <a:gd name="connsiteX3" fmla="*/ 244475 w 2743994"/>
              <a:gd name="connsiteY3" fmla="*/ 727075 h 727869"/>
              <a:gd name="connsiteX4" fmla="*/ 319087 w 2743994"/>
              <a:gd name="connsiteY4" fmla="*/ 377032 h 727869"/>
              <a:gd name="connsiteX5" fmla="*/ 396875 w 2743994"/>
              <a:gd name="connsiteY5" fmla="*/ 72232 h 727869"/>
              <a:gd name="connsiteX6" fmla="*/ 466725 w 2743994"/>
              <a:gd name="connsiteY6" fmla="*/ 377032 h 727869"/>
              <a:gd name="connsiteX7" fmla="*/ 549275 w 2743994"/>
              <a:gd name="connsiteY7" fmla="*/ 662782 h 727869"/>
              <a:gd name="connsiteX8" fmla="*/ 619125 w 2743994"/>
              <a:gd name="connsiteY8" fmla="*/ 377032 h 727869"/>
              <a:gd name="connsiteX9" fmla="*/ 701675 w 2743994"/>
              <a:gd name="connsiteY9" fmla="*/ 127000 h 727869"/>
              <a:gd name="connsiteX10" fmla="*/ 776287 w 2743994"/>
              <a:gd name="connsiteY10" fmla="*/ 381794 h 727869"/>
              <a:gd name="connsiteX11" fmla="*/ 854075 w 2743994"/>
              <a:gd name="connsiteY11" fmla="*/ 615157 h 727869"/>
              <a:gd name="connsiteX12" fmla="*/ 928687 w 2743994"/>
              <a:gd name="connsiteY12" fmla="*/ 386557 h 727869"/>
              <a:gd name="connsiteX13" fmla="*/ 1006475 w 2743994"/>
              <a:gd name="connsiteY13" fmla="*/ 181769 h 727869"/>
              <a:gd name="connsiteX14" fmla="*/ 1076325 w 2743994"/>
              <a:gd name="connsiteY14" fmla="*/ 381794 h 727869"/>
              <a:gd name="connsiteX15" fmla="*/ 1158875 w 2743994"/>
              <a:gd name="connsiteY15" fmla="*/ 572294 h 727869"/>
              <a:gd name="connsiteX16" fmla="*/ 1231106 w 2743994"/>
              <a:gd name="connsiteY16" fmla="*/ 381794 h 727869"/>
              <a:gd name="connsiteX17" fmla="*/ 1316037 w 2743994"/>
              <a:gd name="connsiteY17" fmla="*/ 205582 h 727869"/>
              <a:gd name="connsiteX18" fmla="*/ 1383505 w 2743994"/>
              <a:gd name="connsiteY18" fmla="*/ 379414 h 727869"/>
              <a:gd name="connsiteX19" fmla="*/ 1463675 w 2743994"/>
              <a:gd name="connsiteY19" fmla="*/ 538957 h 727869"/>
              <a:gd name="connsiteX20" fmla="*/ 1538287 w 2743994"/>
              <a:gd name="connsiteY20" fmla="*/ 384175 h 727869"/>
              <a:gd name="connsiteX21" fmla="*/ 1616075 w 2743994"/>
              <a:gd name="connsiteY21" fmla="*/ 248445 h 727869"/>
              <a:gd name="connsiteX22" fmla="*/ 1681162 w 2743994"/>
              <a:gd name="connsiteY22" fmla="*/ 381794 h 727869"/>
              <a:gd name="connsiteX23" fmla="*/ 1768475 w 2743994"/>
              <a:gd name="connsiteY23" fmla="*/ 508000 h 727869"/>
              <a:gd name="connsiteX24" fmla="*/ 1840706 w 2743994"/>
              <a:gd name="connsiteY24" fmla="*/ 381794 h 727869"/>
              <a:gd name="connsiteX25" fmla="*/ 1920875 w 2743994"/>
              <a:gd name="connsiteY25" fmla="*/ 267494 h 727869"/>
              <a:gd name="connsiteX26" fmla="*/ 2000250 w 2743994"/>
              <a:gd name="connsiteY26" fmla="*/ 379413 h 727869"/>
              <a:gd name="connsiteX27" fmla="*/ 2073275 w 2743994"/>
              <a:gd name="connsiteY27" fmla="*/ 493714 h 727869"/>
              <a:gd name="connsiteX28" fmla="*/ 2143125 w 2743994"/>
              <a:gd name="connsiteY28" fmla="*/ 377032 h 727869"/>
              <a:gd name="connsiteX29" fmla="*/ 2220912 w 2743994"/>
              <a:gd name="connsiteY29" fmla="*/ 281782 h 727869"/>
              <a:gd name="connsiteX30" fmla="*/ 2290762 w 2743994"/>
              <a:gd name="connsiteY30" fmla="*/ 381794 h 727869"/>
              <a:gd name="connsiteX31" fmla="*/ 2378075 w 2743994"/>
              <a:gd name="connsiteY31" fmla="*/ 472282 h 727869"/>
              <a:gd name="connsiteX32" fmla="*/ 2447924 w 2743994"/>
              <a:gd name="connsiteY32" fmla="*/ 379413 h 727869"/>
              <a:gd name="connsiteX33" fmla="*/ 2525712 w 2743994"/>
              <a:gd name="connsiteY33" fmla="*/ 296069 h 727869"/>
              <a:gd name="connsiteX34" fmla="*/ 2595562 w 2743994"/>
              <a:gd name="connsiteY34" fmla="*/ 372269 h 727869"/>
              <a:gd name="connsiteX35" fmla="*/ 2682875 w 2743994"/>
              <a:gd name="connsiteY35" fmla="*/ 460375 h 727869"/>
              <a:gd name="connsiteX36" fmla="*/ 2743200 w 2743994"/>
              <a:gd name="connsiteY36" fmla="*/ 377032 h 727869"/>
              <a:gd name="connsiteX0" fmla="*/ 0 w 2737644"/>
              <a:gd name="connsiteY0" fmla="*/ 381000 h 727075"/>
              <a:gd name="connsiteX1" fmla="*/ 90487 w 2737644"/>
              <a:gd name="connsiteY1" fmla="*/ 0 h 727075"/>
              <a:gd name="connsiteX2" fmla="*/ 155575 w 2737644"/>
              <a:gd name="connsiteY2" fmla="*/ 381000 h 727075"/>
              <a:gd name="connsiteX3" fmla="*/ 238125 w 2737644"/>
              <a:gd name="connsiteY3" fmla="*/ 726281 h 727075"/>
              <a:gd name="connsiteX4" fmla="*/ 312737 w 2737644"/>
              <a:gd name="connsiteY4" fmla="*/ 376238 h 727075"/>
              <a:gd name="connsiteX5" fmla="*/ 390525 w 2737644"/>
              <a:gd name="connsiteY5" fmla="*/ 71438 h 727075"/>
              <a:gd name="connsiteX6" fmla="*/ 460375 w 2737644"/>
              <a:gd name="connsiteY6" fmla="*/ 376238 h 727075"/>
              <a:gd name="connsiteX7" fmla="*/ 542925 w 2737644"/>
              <a:gd name="connsiteY7" fmla="*/ 661988 h 727075"/>
              <a:gd name="connsiteX8" fmla="*/ 612775 w 2737644"/>
              <a:gd name="connsiteY8" fmla="*/ 376238 h 727075"/>
              <a:gd name="connsiteX9" fmla="*/ 695325 w 2737644"/>
              <a:gd name="connsiteY9" fmla="*/ 126206 h 727075"/>
              <a:gd name="connsiteX10" fmla="*/ 769937 w 2737644"/>
              <a:gd name="connsiteY10" fmla="*/ 381000 h 727075"/>
              <a:gd name="connsiteX11" fmla="*/ 847725 w 2737644"/>
              <a:gd name="connsiteY11" fmla="*/ 614363 h 727075"/>
              <a:gd name="connsiteX12" fmla="*/ 922337 w 2737644"/>
              <a:gd name="connsiteY12" fmla="*/ 385763 h 727075"/>
              <a:gd name="connsiteX13" fmla="*/ 1000125 w 2737644"/>
              <a:gd name="connsiteY13" fmla="*/ 180975 h 727075"/>
              <a:gd name="connsiteX14" fmla="*/ 1069975 w 2737644"/>
              <a:gd name="connsiteY14" fmla="*/ 381000 h 727075"/>
              <a:gd name="connsiteX15" fmla="*/ 1152525 w 2737644"/>
              <a:gd name="connsiteY15" fmla="*/ 571500 h 727075"/>
              <a:gd name="connsiteX16" fmla="*/ 1224756 w 2737644"/>
              <a:gd name="connsiteY16" fmla="*/ 381000 h 727075"/>
              <a:gd name="connsiteX17" fmla="*/ 1309687 w 2737644"/>
              <a:gd name="connsiteY17" fmla="*/ 204788 h 727075"/>
              <a:gd name="connsiteX18" fmla="*/ 1377155 w 2737644"/>
              <a:gd name="connsiteY18" fmla="*/ 378620 h 727075"/>
              <a:gd name="connsiteX19" fmla="*/ 1457325 w 2737644"/>
              <a:gd name="connsiteY19" fmla="*/ 538163 h 727075"/>
              <a:gd name="connsiteX20" fmla="*/ 1531937 w 2737644"/>
              <a:gd name="connsiteY20" fmla="*/ 383381 h 727075"/>
              <a:gd name="connsiteX21" fmla="*/ 1609725 w 2737644"/>
              <a:gd name="connsiteY21" fmla="*/ 247651 h 727075"/>
              <a:gd name="connsiteX22" fmla="*/ 1674812 w 2737644"/>
              <a:gd name="connsiteY22" fmla="*/ 381000 h 727075"/>
              <a:gd name="connsiteX23" fmla="*/ 1762125 w 2737644"/>
              <a:gd name="connsiteY23" fmla="*/ 507206 h 727075"/>
              <a:gd name="connsiteX24" fmla="*/ 1834356 w 2737644"/>
              <a:gd name="connsiteY24" fmla="*/ 381000 h 727075"/>
              <a:gd name="connsiteX25" fmla="*/ 1914525 w 2737644"/>
              <a:gd name="connsiteY25" fmla="*/ 266700 h 727075"/>
              <a:gd name="connsiteX26" fmla="*/ 1993900 w 2737644"/>
              <a:gd name="connsiteY26" fmla="*/ 378619 h 727075"/>
              <a:gd name="connsiteX27" fmla="*/ 2066925 w 2737644"/>
              <a:gd name="connsiteY27" fmla="*/ 492920 h 727075"/>
              <a:gd name="connsiteX28" fmla="*/ 2136775 w 2737644"/>
              <a:gd name="connsiteY28" fmla="*/ 376238 h 727075"/>
              <a:gd name="connsiteX29" fmla="*/ 2214562 w 2737644"/>
              <a:gd name="connsiteY29" fmla="*/ 280988 h 727075"/>
              <a:gd name="connsiteX30" fmla="*/ 2284412 w 2737644"/>
              <a:gd name="connsiteY30" fmla="*/ 381000 h 727075"/>
              <a:gd name="connsiteX31" fmla="*/ 2371725 w 2737644"/>
              <a:gd name="connsiteY31" fmla="*/ 471488 h 727075"/>
              <a:gd name="connsiteX32" fmla="*/ 2441574 w 2737644"/>
              <a:gd name="connsiteY32" fmla="*/ 378619 h 727075"/>
              <a:gd name="connsiteX33" fmla="*/ 2519362 w 2737644"/>
              <a:gd name="connsiteY33" fmla="*/ 295275 h 727075"/>
              <a:gd name="connsiteX34" fmla="*/ 2589212 w 2737644"/>
              <a:gd name="connsiteY34" fmla="*/ 371475 h 727075"/>
              <a:gd name="connsiteX35" fmla="*/ 2676525 w 2737644"/>
              <a:gd name="connsiteY35" fmla="*/ 459581 h 727075"/>
              <a:gd name="connsiteX36" fmla="*/ 2736850 w 2737644"/>
              <a:gd name="connsiteY36" fmla="*/ 376238 h 727075"/>
              <a:gd name="connsiteX0" fmla="*/ 0 w 2737644"/>
              <a:gd name="connsiteY0" fmla="*/ 407194 h 753269"/>
              <a:gd name="connsiteX1" fmla="*/ 90487 w 2737644"/>
              <a:gd name="connsiteY1" fmla="*/ 0 h 753269"/>
              <a:gd name="connsiteX2" fmla="*/ 155575 w 2737644"/>
              <a:gd name="connsiteY2" fmla="*/ 407194 h 753269"/>
              <a:gd name="connsiteX3" fmla="*/ 238125 w 2737644"/>
              <a:gd name="connsiteY3" fmla="*/ 752475 h 753269"/>
              <a:gd name="connsiteX4" fmla="*/ 312737 w 2737644"/>
              <a:gd name="connsiteY4" fmla="*/ 402432 h 753269"/>
              <a:gd name="connsiteX5" fmla="*/ 390525 w 2737644"/>
              <a:gd name="connsiteY5" fmla="*/ 97632 h 753269"/>
              <a:gd name="connsiteX6" fmla="*/ 460375 w 2737644"/>
              <a:gd name="connsiteY6" fmla="*/ 402432 h 753269"/>
              <a:gd name="connsiteX7" fmla="*/ 542925 w 2737644"/>
              <a:gd name="connsiteY7" fmla="*/ 688182 h 753269"/>
              <a:gd name="connsiteX8" fmla="*/ 612775 w 2737644"/>
              <a:gd name="connsiteY8" fmla="*/ 402432 h 753269"/>
              <a:gd name="connsiteX9" fmla="*/ 695325 w 2737644"/>
              <a:gd name="connsiteY9" fmla="*/ 152400 h 753269"/>
              <a:gd name="connsiteX10" fmla="*/ 769937 w 2737644"/>
              <a:gd name="connsiteY10" fmla="*/ 407194 h 753269"/>
              <a:gd name="connsiteX11" fmla="*/ 847725 w 2737644"/>
              <a:gd name="connsiteY11" fmla="*/ 640557 h 753269"/>
              <a:gd name="connsiteX12" fmla="*/ 922337 w 2737644"/>
              <a:gd name="connsiteY12" fmla="*/ 411957 h 753269"/>
              <a:gd name="connsiteX13" fmla="*/ 1000125 w 2737644"/>
              <a:gd name="connsiteY13" fmla="*/ 207169 h 753269"/>
              <a:gd name="connsiteX14" fmla="*/ 1069975 w 2737644"/>
              <a:gd name="connsiteY14" fmla="*/ 407194 h 753269"/>
              <a:gd name="connsiteX15" fmla="*/ 1152525 w 2737644"/>
              <a:gd name="connsiteY15" fmla="*/ 597694 h 753269"/>
              <a:gd name="connsiteX16" fmla="*/ 1224756 w 2737644"/>
              <a:gd name="connsiteY16" fmla="*/ 407194 h 753269"/>
              <a:gd name="connsiteX17" fmla="*/ 1309687 w 2737644"/>
              <a:gd name="connsiteY17" fmla="*/ 230982 h 753269"/>
              <a:gd name="connsiteX18" fmla="*/ 1377155 w 2737644"/>
              <a:gd name="connsiteY18" fmla="*/ 404814 h 753269"/>
              <a:gd name="connsiteX19" fmla="*/ 1457325 w 2737644"/>
              <a:gd name="connsiteY19" fmla="*/ 564357 h 753269"/>
              <a:gd name="connsiteX20" fmla="*/ 1531937 w 2737644"/>
              <a:gd name="connsiteY20" fmla="*/ 409575 h 753269"/>
              <a:gd name="connsiteX21" fmla="*/ 1609725 w 2737644"/>
              <a:gd name="connsiteY21" fmla="*/ 273845 h 753269"/>
              <a:gd name="connsiteX22" fmla="*/ 1674812 w 2737644"/>
              <a:gd name="connsiteY22" fmla="*/ 407194 h 753269"/>
              <a:gd name="connsiteX23" fmla="*/ 1762125 w 2737644"/>
              <a:gd name="connsiteY23" fmla="*/ 533400 h 753269"/>
              <a:gd name="connsiteX24" fmla="*/ 1834356 w 2737644"/>
              <a:gd name="connsiteY24" fmla="*/ 407194 h 753269"/>
              <a:gd name="connsiteX25" fmla="*/ 1914525 w 2737644"/>
              <a:gd name="connsiteY25" fmla="*/ 292894 h 753269"/>
              <a:gd name="connsiteX26" fmla="*/ 1993900 w 2737644"/>
              <a:gd name="connsiteY26" fmla="*/ 404813 h 753269"/>
              <a:gd name="connsiteX27" fmla="*/ 2066925 w 2737644"/>
              <a:gd name="connsiteY27" fmla="*/ 519114 h 753269"/>
              <a:gd name="connsiteX28" fmla="*/ 2136775 w 2737644"/>
              <a:gd name="connsiteY28" fmla="*/ 402432 h 753269"/>
              <a:gd name="connsiteX29" fmla="*/ 2214562 w 2737644"/>
              <a:gd name="connsiteY29" fmla="*/ 307182 h 753269"/>
              <a:gd name="connsiteX30" fmla="*/ 2284412 w 2737644"/>
              <a:gd name="connsiteY30" fmla="*/ 407194 h 753269"/>
              <a:gd name="connsiteX31" fmla="*/ 2371725 w 2737644"/>
              <a:gd name="connsiteY31" fmla="*/ 497682 h 753269"/>
              <a:gd name="connsiteX32" fmla="*/ 2441574 w 2737644"/>
              <a:gd name="connsiteY32" fmla="*/ 404813 h 753269"/>
              <a:gd name="connsiteX33" fmla="*/ 2519362 w 2737644"/>
              <a:gd name="connsiteY33" fmla="*/ 321469 h 753269"/>
              <a:gd name="connsiteX34" fmla="*/ 2589212 w 2737644"/>
              <a:gd name="connsiteY34" fmla="*/ 397669 h 753269"/>
              <a:gd name="connsiteX35" fmla="*/ 2676525 w 2737644"/>
              <a:gd name="connsiteY35" fmla="*/ 485775 h 753269"/>
              <a:gd name="connsiteX36" fmla="*/ 2736850 w 2737644"/>
              <a:gd name="connsiteY36" fmla="*/ 402432 h 753269"/>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97632 h 796132"/>
              <a:gd name="connsiteX6" fmla="*/ 460375 w 2737644"/>
              <a:gd name="connsiteY6" fmla="*/ 402432 h 796132"/>
              <a:gd name="connsiteX7" fmla="*/ 542925 w 2737644"/>
              <a:gd name="connsiteY7" fmla="*/ 688182 h 796132"/>
              <a:gd name="connsiteX8" fmla="*/ 612775 w 2737644"/>
              <a:gd name="connsiteY8" fmla="*/ 402432 h 796132"/>
              <a:gd name="connsiteX9" fmla="*/ 695325 w 2737644"/>
              <a:gd name="connsiteY9" fmla="*/ 152400 h 796132"/>
              <a:gd name="connsiteX10" fmla="*/ 769937 w 2737644"/>
              <a:gd name="connsiteY10" fmla="*/ 407194 h 796132"/>
              <a:gd name="connsiteX11" fmla="*/ 847725 w 2737644"/>
              <a:gd name="connsiteY11" fmla="*/ 640557 h 796132"/>
              <a:gd name="connsiteX12" fmla="*/ 922337 w 2737644"/>
              <a:gd name="connsiteY12" fmla="*/ 411957 h 796132"/>
              <a:gd name="connsiteX13" fmla="*/ 1000125 w 2737644"/>
              <a:gd name="connsiteY13" fmla="*/ 207169 h 796132"/>
              <a:gd name="connsiteX14" fmla="*/ 1069975 w 2737644"/>
              <a:gd name="connsiteY14" fmla="*/ 407194 h 796132"/>
              <a:gd name="connsiteX15" fmla="*/ 1152525 w 2737644"/>
              <a:gd name="connsiteY15" fmla="*/ 597694 h 796132"/>
              <a:gd name="connsiteX16" fmla="*/ 1224756 w 2737644"/>
              <a:gd name="connsiteY16" fmla="*/ 407194 h 796132"/>
              <a:gd name="connsiteX17" fmla="*/ 1309687 w 2737644"/>
              <a:gd name="connsiteY17" fmla="*/ 230982 h 796132"/>
              <a:gd name="connsiteX18" fmla="*/ 1377155 w 2737644"/>
              <a:gd name="connsiteY18" fmla="*/ 404814 h 796132"/>
              <a:gd name="connsiteX19" fmla="*/ 1457325 w 2737644"/>
              <a:gd name="connsiteY19" fmla="*/ 564357 h 796132"/>
              <a:gd name="connsiteX20" fmla="*/ 1531937 w 2737644"/>
              <a:gd name="connsiteY20" fmla="*/ 409575 h 796132"/>
              <a:gd name="connsiteX21" fmla="*/ 1609725 w 2737644"/>
              <a:gd name="connsiteY21" fmla="*/ 273845 h 796132"/>
              <a:gd name="connsiteX22" fmla="*/ 1674812 w 2737644"/>
              <a:gd name="connsiteY22" fmla="*/ 407194 h 796132"/>
              <a:gd name="connsiteX23" fmla="*/ 1762125 w 2737644"/>
              <a:gd name="connsiteY23" fmla="*/ 533400 h 796132"/>
              <a:gd name="connsiteX24" fmla="*/ 1834356 w 2737644"/>
              <a:gd name="connsiteY24" fmla="*/ 407194 h 796132"/>
              <a:gd name="connsiteX25" fmla="*/ 1914525 w 2737644"/>
              <a:gd name="connsiteY25" fmla="*/ 292894 h 796132"/>
              <a:gd name="connsiteX26" fmla="*/ 1993900 w 2737644"/>
              <a:gd name="connsiteY26" fmla="*/ 404813 h 796132"/>
              <a:gd name="connsiteX27" fmla="*/ 2066925 w 2737644"/>
              <a:gd name="connsiteY27" fmla="*/ 519114 h 796132"/>
              <a:gd name="connsiteX28" fmla="*/ 2136775 w 2737644"/>
              <a:gd name="connsiteY28" fmla="*/ 402432 h 796132"/>
              <a:gd name="connsiteX29" fmla="*/ 2214562 w 2737644"/>
              <a:gd name="connsiteY29" fmla="*/ 307182 h 796132"/>
              <a:gd name="connsiteX30" fmla="*/ 2284412 w 2737644"/>
              <a:gd name="connsiteY30" fmla="*/ 407194 h 796132"/>
              <a:gd name="connsiteX31" fmla="*/ 2371725 w 2737644"/>
              <a:gd name="connsiteY31" fmla="*/ 497682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688182 h 796132"/>
              <a:gd name="connsiteX8" fmla="*/ 612775 w 2737644"/>
              <a:gd name="connsiteY8" fmla="*/ 402432 h 796132"/>
              <a:gd name="connsiteX9" fmla="*/ 695325 w 2737644"/>
              <a:gd name="connsiteY9" fmla="*/ 152400 h 796132"/>
              <a:gd name="connsiteX10" fmla="*/ 769937 w 2737644"/>
              <a:gd name="connsiteY10" fmla="*/ 407194 h 796132"/>
              <a:gd name="connsiteX11" fmla="*/ 847725 w 2737644"/>
              <a:gd name="connsiteY11" fmla="*/ 640557 h 796132"/>
              <a:gd name="connsiteX12" fmla="*/ 922337 w 2737644"/>
              <a:gd name="connsiteY12" fmla="*/ 411957 h 796132"/>
              <a:gd name="connsiteX13" fmla="*/ 1000125 w 2737644"/>
              <a:gd name="connsiteY13" fmla="*/ 207169 h 796132"/>
              <a:gd name="connsiteX14" fmla="*/ 1069975 w 2737644"/>
              <a:gd name="connsiteY14" fmla="*/ 407194 h 796132"/>
              <a:gd name="connsiteX15" fmla="*/ 1152525 w 2737644"/>
              <a:gd name="connsiteY15" fmla="*/ 597694 h 796132"/>
              <a:gd name="connsiteX16" fmla="*/ 1224756 w 2737644"/>
              <a:gd name="connsiteY16" fmla="*/ 407194 h 796132"/>
              <a:gd name="connsiteX17" fmla="*/ 1309687 w 2737644"/>
              <a:gd name="connsiteY17" fmla="*/ 230982 h 796132"/>
              <a:gd name="connsiteX18" fmla="*/ 1377155 w 2737644"/>
              <a:gd name="connsiteY18" fmla="*/ 404814 h 796132"/>
              <a:gd name="connsiteX19" fmla="*/ 1457325 w 2737644"/>
              <a:gd name="connsiteY19" fmla="*/ 564357 h 796132"/>
              <a:gd name="connsiteX20" fmla="*/ 1531937 w 2737644"/>
              <a:gd name="connsiteY20" fmla="*/ 409575 h 796132"/>
              <a:gd name="connsiteX21" fmla="*/ 1609725 w 2737644"/>
              <a:gd name="connsiteY21" fmla="*/ 273845 h 796132"/>
              <a:gd name="connsiteX22" fmla="*/ 1674812 w 2737644"/>
              <a:gd name="connsiteY22" fmla="*/ 407194 h 796132"/>
              <a:gd name="connsiteX23" fmla="*/ 1762125 w 2737644"/>
              <a:gd name="connsiteY23" fmla="*/ 533400 h 796132"/>
              <a:gd name="connsiteX24" fmla="*/ 1834356 w 2737644"/>
              <a:gd name="connsiteY24" fmla="*/ 407194 h 796132"/>
              <a:gd name="connsiteX25" fmla="*/ 1914525 w 2737644"/>
              <a:gd name="connsiteY25" fmla="*/ 292894 h 796132"/>
              <a:gd name="connsiteX26" fmla="*/ 1993900 w 2737644"/>
              <a:gd name="connsiteY26" fmla="*/ 404813 h 796132"/>
              <a:gd name="connsiteX27" fmla="*/ 2066925 w 2737644"/>
              <a:gd name="connsiteY27" fmla="*/ 519114 h 796132"/>
              <a:gd name="connsiteX28" fmla="*/ 2136775 w 2737644"/>
              <a:gd name="connsiteY28" fmla="*/ 402432 h 796132"/>
              <a:gd name="connsiteX29" fmla="*/ 2214562 w 2737644"/>
              <a:gd name="connsiteY29" fmla="*/ 307182 h 796132"/>
              <a:gd name="connsiteX30" fmla="*/ 2284412 w 2737644"/>
              <a:gd name="connsiteY30" fmla="*/ 407194 h 796132"/>
              <a:gd name="connsiteX31" fmla="*/ 2371725 w 2737644"/>
              <a:gd name="connsiteY31" fmla="*/ 497682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152400 h 796132"/>
              <a:gd name="connsiteX10" fmla="*/ 769937 w 2737644"/>
              <a:gd name="connsiteY10" fmla="*/ 407194 h 796132"/>
              <a:gd name="connsiteX11" fmla="*/ 847725 w 2737644"/>
              <a:gd name="connsiteY11" fmla="*/ 640557 h 796132"/>
              <a:gd name="connsiteX12" fmla="*/ 922337 w 2737644"/>
              <a:gd name="connsiteY12" fmla="*/ 411957 h 796132"/>
              <a:gd name="connsiteX13" fmla="*/ 1000125 w 2737644"/>
              <a:gd name="connsiteY13" fmla="*/ 207169 h 796132"/>
              <a:gd name="connsiteX14" fmla="*/ 1069975 w 2737644"/>
              <a:gd name="connsiteY14" fmla="*/ 407194 h 796132"/>
              <a:gd name="connsiteX15" fmla="*/ 1152525 w 2737644"/>
              <a:gd name="connsiteY15" fmla="*/ 597694 h 796132"/>
              <a:gd name="connsiteX16" fmla="*/ 1224756 w 2737644"/>
              <a:gd name="connsiteY16" fmla="*/ 407194 h 796132"/>
              <a:gd name="connsiteX17" fmla="*/ 1309687 w 2737644"/>
              <a:gd name="connsiteY17" fmla="*/ 230982 h 796132"/>
              <a:gd name="connsiteX18" fmla="*/ 1377155 w 2737644"/>
              <a:gd name="connsiteY18" fmla="*/ 404814 h 796132"/>
              <a:gd name="connsiteX19" fmla="*/ 1457325 w 2737644"/>
              <a:gd name="connsiteY19" fmla="*/ 564357 h 796132"/>
              <a:gd name="connsiteX20" fmla="*/ 1531937 w 2737644"/>
              <a:gd name="connsiteY20" fmla="*/ 409575 h 796132"/>
              <a:gd name="connsiteX21" fmla="*/ 1609725 w 2737644"/>
              <a:gd name="connsiteY21" fmla="*/ 273845 h 796132"/>
              <a:gd name="connsiteX22" fmla="*/ 1674812 w 2737644"/>
              <a:gd name="connsiteY22" fmla="*/ 407194 h 796132"/>
              <a:gd name="connsiteX23" fmla="*/ 1762125 w 2737644"/>
              <a:gd name="connsiteY23" fmla="*/ 533400 h 796132"/>
              <a:gd name="connsiteX24" fmla="*/ 1834356 w 2737644"/>
              <a:gd name="connsiteY24" fmla="*/ 407194 h 796132"/>
              <a:gd name="connsiteX25" fmla="*/ 1914525 w 2737644"/>
              <a:gd name="connsiteY25" fmla="*/ 292894 h 796132"/>
              <a:gd name="connsiteX26" fmla="*/ 1993900 w 2737644"/>
              <a:gd name="connsiteY26" fmla="*/ 404813 h 796132"/>
              <a:gd name="connsiteX27" fmla="*/ 2066925 w 2737644"/>
              <a:gd name="connsiteY27" fmla="*/ 519114 h 796132"/>
              <a:gd name="connsiteX28" fmla="*/ 2136775 w 2737644"/>
              <a:gd name="connsiteY28" fmla="*/ 402432 h 796132"/>
              <a:gd name="connsiteX29" fmla="*/ 2214562 w 2737644"/>
              <a:gd name="connsiteY29" fmla="*/ 307182 h 796132"/>
              <a:gd name="connsiteX30" fmla="*/ 2284412 w 2737644"/>
              <a:gd name="connsiteY30" fmla="*/ 407194 h 796132"/>
              <a:gd name="connsiteX31" fmla="*/ 2371725 w 2737644"/>
              <a:gd name="connsiteY31" fmla="*/ 497682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59531 h 796132"/>
              <a:gd name="connsiteX10" fmla="*/ 769937 w 2737644"/>
              <a:gd name="connsiteY10" fmla="*/ 407194 h 796132"/>
              <a:gd name="connsiteX11" fmla="*/ 847725 w 2737644"/>
              <a:gd name="connsiteY11" fmla="*/ 640557 h 796132"/>
              <a:gd name="connsiteX12" fmla="*/ 922337 w 2737644"/>
              <a:gd name="connsiteY12" fmla="*/ 411957 h 796132"/>
              <a:gd name="connsiteX13" fmla="*/ 1000125 w 2737644"/>
              <a:gd name="connsiteY13" fmla="*/ 207169 h 796132"/>
              <a:gd name="connsiteX14" fmla="*/ 1069975 w 2737644"/>
              <a:gd name="connsiteY14" fmla="*/ 407194 h 796132"/>
              <a:gd name="connsiteX15" fmla="*/ 1152525 w 2737644"/>
              <a:gd name="connsiteY15" fmla="*/ 597694 h 796132"/>
              <a:gd name="connsiteX16" fmla="*/ 1224756 w 2737644"/>
              <a:gd name="connsiteY16" fmla="*/ 407194 h 796132"/>
              <a:gd name="connsiteX17" fmla="*/ 1309687 w 2737644"/>
              <a:gd name="connsiteY17" fmla="*/ 230982 h 796132"/>
              <a:gd name="connsiteX18" fmla="*/ 1377155 w 2737644"/>
              <a:gd name="connsiteY18" fmla="*/ 404814 h 796132"/>
              <a:gd name="connsiteX19" fmla="*/ 1457325 w 2737644"/>
              <a:gd name="connsiteY19" fmla="*/ 564357 h 796132"/>
              <a:gd name="connsiteX20" fmla="*/ 1531937 w 2737644"/>
              <a:gd name="connsiteY20" fmla="*/ 409575 h 796132"/>
              <a:gd name="connsiteX21" fmla="*/ 1609725 w 2737644"/>
              <a:gd name="connsiteY21" fmla="*/ 273845 h 796132"/>
              <a:gd name="connsiteX22" fmla="*/ 1674812 w 2737644"/>
              <a:gd name="connsiteY22" fmla="*/ 407194 h 796132"/>
              <a:gd name="connsiteX23" fmla="*/ 1762125 w 2737644"/>
              <a:gd name="connsiteY23" fmla="*/ 533400 h 796132"/>
              <a:gd name="connsiteX24" fmla="*/ 1834356 w 2737644"/>
              <a:gd name="connsiteY24" fmla="*/ 407194 h 796132"/>
              <a:gd name="connsiteX25" fmla="*/ 1914525 w 2737644"/>
              <a:gd name="connsiteY25" fmla="*/ 292894 h 796132"/>
              <a:gd name="connsiteX26" fmla="*/ 1993900 w 2737644"/>
              <a:gd name="connsiteY26" fmla="*/ 404813 h 796132"/>
              <a:gd name="connsiteX27" fmla="*/ 2066925 w 2737644"/>
              <a:gd name="connsiteY27" fmla="*/ 519114 h 796132"/>
              <a:gd name="connsiteX28" fmla="*/ 2136775 w 2737644"/>
              <a:gd name="connsiteY28" fmla="*/ 402432 h 796132"/>
              <a:gd name="connsiteX29" fmla="*/ 2214562 w 2737644"/>
              <a:gd name="connsiteY29" fmla="*/ 307182 h 796132"/>
              <a:gd name="connsiteX30" fmla="*/ 2284412 w 2737644"/>
              <a:gd name="connsiteY30" fmla="*/ 407194 h 796132"/>
              <a:gd name="connsiteX31" fmla="*/ 2371725 w 2737644"/>
              <a:gd name="connsiteY31" fmla="*/ 497682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59531 h 796132"/>
              <a:gd name="connsiteX10" fmla="*/ 769937 w 2737644"/>
              <a:gd name="connsiteY10" fmla="*/ 407194 h 796132"/>
              <a:gd name="connsiteX11" fmla="*/ 847725 w 2737644"/>
              <a:gd name="connsiteY11" fmla="*/ 752476 h 796132"/>
              <a:gd name="connsiteX12" fmla="*/ 922337 w 2737644"/>
              <a:gd name="connsiteY12" fmla="*/ 411957 h 796132"/>
              <a:gd name="connsiteX13" fmla="*/ 1000125 w 2737644"/>
              <a:gd name="connsiteY13" fmla="*/ 207169 h 796132"/>
              <a:gd name="connsiteX14" fmla="*/ 1069975 w 2737644"/>
              <a:gd name="connsiteY14" fmla="*/ 407194 h 796132"/>
              <a:gd name="connsiteX15" fmla="*/ 1152525 w 2737644"/>
              <a:gd name="connsiteY15" fmla="*/ 597694 h 796132"/>
              <a:gd name="connsiteX16" fmla="*/ 1224756 w 2737644"/>
              <a:gd name="connsiteY16" fmla="*/ 407194 h 796132"/>
              <a:gd name="connsiteX17" fmla="*/ 1309687 w 2737644"/>
              <a:gd name="connsiteY17" fmla="*/ 230982 h 796132"/>
              <a:gd name="connsiteX18" fmla="*/ 1377155 w 2737644"/>
              <a:gd name="connsiteY18" fmla="*/ 404814 h 796132"/>
              <a:gd name="connsiteX19" fmla="*/ 1457325 w 2737644"/>
              <a:gd name="connsiteY19" fmla="*/ 564357 h 796132"/>
              <a:gd name="connsiteX20" fmla="*/ 1531937 w 2737644"/>
              <a:gd name="connsiteY20" fmla="*/ 409575 h 796132"/>
              <a:gd name="connsiteX21" fmla="*/ 1609725 w 2737644"/>
              <a:gd name="connsiteY21" fmla="*/ 273845 h 796132"/>
              <a:gd name="connsiteX22" fmla="*/ 1674812 w 2737644"/>
              <a:gd name="connsiteY22" fmla="*/ 407194 h 796132"/>
              <a:gd name="connsiteX23" fmla="*/ 1762125 w 2737644"/>
              <a:gd name="connsiteY23" fmla="*/ 533400 h 796132"/>
              <a:gd name="connsiteX24" fmla="*/ 1834356 w 2737644"/>
              <a:gd name="connsiteY24" fmla="*/ 407194 h 796132"/>
              <a:gd name="connsiteX25" fmla="*/ 1914525 w 2737644"/>
              <a:gd name="connsiteY25" fmla="*/ 292894 h 796132"/>
              <a:gd name="connsiteX26" fmla="*/ 1993900 w 2737644"/>
              <a:gd name="connsiteY26" fmla="*/ 404813 h 796132"/>
              <a:gd name="connsiteX27" fmla="*/ 2066925 w 2737644"/>
              <a:gd name="connsiteY27" fmla="*/ 519114 h 796132"/>
              <a:gd name="connsiteX28" fmla="*/ 2136775 w 2737644"/>
              <a:gd name="connsiteY28" fmla="*/ 402432 h 796132"/>
              <a:gd name="connsiteX29" fmla="*/ 2214562 w 2737644"/>
              <a:gd name="connsiteY29" fmla="*/ 307182 h 796132"/>
              <a:gd name="connsiteX30" fmla="*/ 2284412 w 2737644"/>
              <a:gd name="connsiteY30" fmla="*/ 407194 h 796132"/>
              <a:gd name="connsiteX31" fmla="*/ 2371725 w 2737644"/>
              <a:gd name="connsiteY31" fmla="*/ 497682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59531 h 796132"/>
              <a:gd name="connsiteX10" fmla="*/ 769937 w 2737644"/>
              <a:gd name="connsiteY10" fmla="*/ 407194 h 796132"/>
              <a:gd name="connsiteX11" fmla="*/ 847725 w 2737644"/>
              <a:gd name="connsiteY11" fmla="*/ 752476 h 796132"/>
              <a:gd name="connsiteX12" fmla="*/ 922337 w 2737644"/>
              <a:gd name="connsiteY12" fmla="*/ 411957 h 796132"/>
              <a:gd name="connsiteX13" fmla="*/ 1000125 w 2737644"/>
              <a:gd name="connsiteY13" fmla="*/ 71438 h 796132"/>
              <a:gd name="connsiteX14" fmla="*/ 1069975 w 2737644"/>
              <a:gd name="connsiteY14" fmla="*/ 407194 h 796132"/>
              <a:gd name="connsiteX15" fmla="*/ 1152525 w 2737644"/>
              <a:gd name="connsiteY15" fmla="*/ 597694 h 796132"/>
              <a:gd name="connsiteX16" fmla="*/ 1224756 w 2737644"/>
              <a:gd name="connsiteY16" fmla="*/ 407194 h 796132"/>
              <a:gd name="connsiteX17" fmla="*/ 1309687 w 2737644"/>
              <a:gd name="connsiteY17" fmla="*/ 230982 h 796132"/>
              <a:gd name="connsiteX18" fmla="*/ 1377155 w 2737644"/>
              <a:gd name="connsiteY18" fmla="*/ 404814 h 796132"/>
              <a:gd name="connsiteX19" fmla="*/ 1457325 w 2737644"/>
              <a:gd name="connsiteY19" fmla="*/ 564357 h 796132"/>
              <a:gd name="connsiteX20" fmla="*/ 1531937 w 2737644"/>
              <a:gd name="connsiteY20" fmla="*/ 409575 h 796132"/>
              <a:gd name="connsiteX21" fmla="*/ 1609725 w 2737644"/>
              <a:gd name="connsiteY21" fmla="*/ 273845 h 796132"/>
              <a:gd name="connsiteX22" fmla="*/ 1674812 w 2737644"/>
              <a:gd name="connsiteY22" fmla="*/ 407194 h 796132"/>
              <a:gd name="connsiteX23" fmla="*/ 1762125 w 2737644"/>
              <a:gd name="connsiteY23" fmla="*/ 533400 h 796132"/>
              <a:gd name="connsiteX24" fmla="*/ 1834356 w 2737644"/>
              <a:gd name="connsiteY24" fmla="*/ 407194 h 796132"/>
              <a:gd name="connsiteX25" fmla="*/ 1914525 w 2737644"/>
              <a:gd name="connsiteY25" fmla="*/ 292894 h 796132"/>
              <a:gd name="connsiteX26" fmla="*/ 1993900 w 2737644"/>
              <a:gd name="connsiteY26" fmla="*/ 404813 h 796132"/>
              <a:gd name="connsiteX27" fmla="*/ 2066925 w 2737644"/>
              <a:gd name="connsiteY27" fmla="*/ 519114 h 796132"/>
              <a:gd name="connsiteX28" fmla="*/ 2136775 w 2737644"/>
              <a:gd name="connsiteY28" fmla="*/ 402432 h 796132"/>
              <a:gd name="connsiteX29" fmla="*/ 2214562 w 2737644"/>
              <a:gd name="connsiteY29" fmla="*/ 307182 h 796132"/>
              <a:gd name="connsiteX30" fmla="*/ 2284412 w 2737644"/>
              <a:gd name="connsiteY30" fmla="*/ 407194 h 796132"/>
              <a:gd name="connsiteX31" fmla="*/ 2371725 w 2737644"/>
              <a:gd name="connsiteY31" fmla="*/ 497682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59531 h 796132"/>
              <a:gd name="connsiteX10" fmla="*/ 769937 w 2737644"/>
              <a:gd name="connsiteY10" fmla="*/ 407194 h 796132"/>
              <a:gd name="connsiteX11" fmla="*/ 847725 w 2737644"/>
              <a:gd name="connsiteY11" fmla="*/ 752476 h 796132"/>
              <a:gd name="connsiteX12" fmla="*/ 922337 w 2737644"/>
              <a:gd name="connsiteY12" fmla="*/ 411957 h 796132"/>
              <a:gd name="connsiteX13" fmla="*/ 1000125 w 2737644"/>
              <a:gd name="connsiteY13" fmla="*/ 71438 h 796132"/>
              <a:gd name="connsiteX14" fmla="*/ 1069975 w 2737644"/>
              <a:gd name="connsiteY14" fmla="*/ 407194 h 796132"/>
              <a:gd name="connsiteX15" fmla="*/ 1152525 w 2737644"/>
              <a:gd name="connsiteY15" fmla="*/ 735807 h 796132"/>
              <a:gd name="connsiteX16" fmla="*/ 1224756 w 2737644"/>
              <a:gd name="connsiteY16" fmla="*/ 407194 h 796132"/>
              <a:gd name="connsiteX17" fmla="*/ 1309687 w 2737644"/>
              <a:gd name="connsiteY17" fmla="*/ 230982 h 796132"/>
              <a:gd name="connsiteX18" fmla="*/ 1377155 w 2737644"/>
              <a:gd name="connsiteY18" fmla="*/ 404814 h 796132"/>
              <a:gd name="connsiteX19" fmla="*/ 1457325 w 2737644"/>
              <a:gd name="connsiteY19" fmla="*/ 564357 h 796132"/>
              <a:gd name="connsiteX20" fmla="*/ 1531937 w 2737644"/>
              <a:gd name="connsiteY20" fmla="*/ 409575 h 796132"/>
              <a:gd name="connsiteX21" fmla="*/ 1609725 w 2737644"/>
              <a:gd name="connsiteY21" fmla="*/ 273845 h 796132"/>
              <a:gd name="connsiteX22" fmla="*/ 1674812 w 2737644"/>
              <a:gd name="connsiteY22" fmla="*/ 407194 h 796132"/>
              <a:gd name="connsiteX23" fmla="*/ 1762125 w 2737644"/>
              <a:gd name="connsiteY23" fmla="*/ 533400 h 796132"/>
              <a:gd name="connsiteX24" fmla="*/ 1834356 w 2737644"/>
              <a:gd name="connsiteY24" fmla="*/ 407194 h 796132"/>
              <a:gd name="connsiteX25" fmla="*/ 1914525 w 2737644"/>
              <a:gd name="connsiteY25" fmla="*/ 292894 h 796132"/>
              <a:gd name="connsiteX26" fmla="*/ 1993900 w 2737644"/>
              <a:gd name="connsiteY26" fmla="*/ 404813 h 796132"/>
              <a:gd name="connsiteX27" fmla="*/ 2066925 w 2737644"/>
              <a:gd name="connsiteY27" fmla="*/ 519114 h 796132"/>
              <a:gd name="connsiteX28" fmla="*/ 2136775 w 2737644"/>
              <a:gd name="connsiteY28" fmla="*/ 402432 h 796132"/>
              <a:gd name="connsiteX29" fmla="*/ 2214562 w 2737644"/>
              <a:gd name="connsiteY29" fmla="*/ 307182 h 796132"/>
              <a:gd name="connsiteX30" fmla="*/ 2284412 w 2737644"/>
              <a:gd name="connsiteY30" fmla="*/ 407194 h 796132"/>
              <a:gd name="connsiteX31" fmla="*/ 2371725 w 2737644"/>
              <a:gd name="connsiteY31" fmla="*/ 497682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59531 h 796132"/>
              <a:gd name="connsiteX10" fmla="*/ 769937 w 2737644"/>
              <a:gd name="connsiteY10" fmla="*/ 407194 h 796132"/>
              <a:gd name="connsiteX11" fmla="*/ 847725 w 2737644"/>
              <a:gd name="connsiteY11" fmla="*/ 752476 h 796132"/>
              <a:gd name="connsiteX12" fmla="*/ 922337 w 2737644"/>
              <a:gd name="connsiteY12" fmla="*/ 411957 h 796132"/>
              <a:gd name="connsiteX13" fmla="*/ 1000125 w 2737644"/>
              <a:gd name="connsiteY13" fmla="*/ 71438 h 796132"/>
              <a:gd name="connsiteX14" fmla="*/ 1069975 w 2737644"/>
              <a:gd name="connsiteY14" fmla="*/ 407194 h 796132"/>
              <a:gd name="connsiteX15" fmla="*/ 1152525 w 2737644"/>
              <a:gd name="connsiteY15" fmla="*/ 735807 h 796132"/>
              <a:gd name="connsiteX16" fmla="*/ 1224756 w 2737644"/>
              <a:gd name="connsiteY16" fmla="*/ 407194 h 796132"/>
              <a:gd name="connsiteX17" fmla="*/ 1309687 w 2737644"/>
              <a:gd name="connsiteY17" fmla="*/ 95251 h 796132"/>
              <a:gd name="connsiteX18" fmla="*/ 1377155 w 2737644"/>
              <a:gd name="connsiteY18" fmla="*/ 404814 h 796132"/>
              <a:gd name="connsiteX19" fmla="*/ 1457325 w 2737644"/>
              <a:gd name="connsiteY19" fmla="*/ 564357 h 796132"/>
              <a:gd name="connsiteX20" fmla="*/ 1531937 w 2737644"/>
              <a:gd name="connsiteY20" fmla="*/ 409575 h 796132"/>
              <a:gd name="connsiteX21" fmla="*/ 1609725 w 2737644"/>
              <a:gd name="connsiteY21" fmla="*/ 273845 h 796132"/>
              <a:gd name="connsiteX22" fmla="*/ 1674812 w 2737644"/>
              <a:gd name="connsiteY22" fmla="*/ 407194 h 796132"/>
              <a:gd name="connsiteX23" fmla="*/ 1762125 w 2737644"/>
              <a:gd name="connsiteY23" fmla="*/ 533400 h 796132"/>
              <a:gd name="connsiteX24" fmla="*/ 1834356 w 2737644"/>
              <a:gd name="connsiteY24" fmla="*/ 407194 h 796132"/>
              <a:gd name="connsiteX25" fmla="*/ 1914525 w 2737644"/>
              <a:gd name="connsiteY25" fmla="*/ 292894 h 796132"/>
              <a:gd name="connsiteX26" fmla="*/ 1993900 w 2737644"/>
              <a:gd name="connsiteY26" fmla="*/ 404813 h 796132"/>
              <a:gd name="connsiteX27" fmla="*/ 2066925 w 2737644"/>
              <a:gd name="connsiteY27" fmla="*/ 519114 h 796132"/>
              <a:gd name="connsiteX28" fmla="*/ 2136775 w 2737644"/>
              <a:gd name="connsiteY28" fmla="*/ 402432 h 796132"/>
              <a:gd name="connsiteX29" fmla="*/ 2214562 w 2737644"/>
              <a:gd name="connsiteY29" fmla="*/ 307182 h 796132"/>
              <a:gd name="connsiteX30" fmla="*/ 2284412 w 2737644"/>
              <a:gd name="connsiteY30" fmla="*/ 407194 h 796132"/>
              <a:gd name="connsiteX31" fmla="*/ 2371725 w 2737644"/>
              <a:gd name="connsiteY31" fmla="*/ 497682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59531 h 796132"/>
              <a:gd name="connsiteX10" fmla="*/ 769937 w 2737644"/>
              <a:gd name="connsiteY10" fmla="*/ 407194 h 796132"/>
              <a:gd name="connsiteX11" fmla="*/ 847725 w 2737644"/>
              <a:gd name="connsiteY11" fmla="*/ 752476 h 796132"/>
              <a:gd name="connsiteX12" fmla="*/ 922337 w 2737644"/>
              <a:gd name="connsiteY12" fmla="*/ 411957 h 796132"/>
              <a:gd name="connsiteX13" fmla="*/ 1000125 w 2737644"/>
              <a:gd name="connsiteY13" fmla="*/ 71438 h 796132"/>
              <a:gd name="connsiteX14" fmla="*/ 1069975 w 2737644"/>
              <a:gd name="connsiteY14" fmla="*/ 407194 h 796132"/>
              <a:gd name="connsiteX15" fmla="*/ 1152525 w 2737644"/>
              <a:gd name="connsiteY15" fmla="*/ 735807 h 796132"/>
              <a:gd name="connsiteX16" fmla="*/ 1224756 w 2737644"/>
              <a:gd name="connsiteY16" fmla="*/ 407194 h 796132"/>
              <a:gd name="connsiteX17" fmla="*/ 1309687 w 2737644"/>
              <a:gd name="connsiteY17" fmla="*/ 95251 h 796132"/>
              <a:gd name="connsiteX18" fmla="*/ 1377155 w 2737644"/>
              <a:gd name="connsiteY18" fmla="*/ 404814 h 796132"/>
              <a:gd name="connsiteX19" fmla="*/ 1457325 w 2737644"/>
              <a:gd name="connsiteY19" fmla="*/ 716757 h 796132"/>
              <a:gd name="connsiteX20" fmla="*/ 1531937 w 2737644"/>
              <a:gd name="connsiteY20" fmla="*/ 409575 h 796132"/>
              <a:gd name="connsiteX21" fmla="*/ 1609725 w 2737644"/>
              <a:gd name="connsiteY21" fmla="*/ 273845 h 796132"/>
              <a:gd name="connsiteX22" fmla="*/ 1674812 w 2737644"/>
              <a:gd name="connsiteY22" fmla="*/ 407194 h 796132"/>
              <a:gd name="connsiteX23" fmla="*/ 1762125 w 2737644"/>
              <a:gd name="connsiteY23" fmla="*/ 533400 h 796132"/>
              <a:gd name="connsiteX24" fmla="*/ 1834356 w 2737644"/>
              <a:gd name="connsiteY24" fmla="*/ 407194 h 796132"/>
              <a:gd name="connsiteX25" fmla="*/ 1914525 w 2737644"/>
              <a:gd name="connsiteY25" fmla="*/ 292894 h 796132"/>
              <a:gd name="connsiteX26" fmla="*/ 1993900 w 2737644"/>
              <a:gd name="connsiteY26" fmla="*/ 404813 h 796132"/>
              <a:gd name="connsiteX27" fmla="*/ 2066925 w 2737644"/>
              <a:gd name="connsiteY27" fmla="*/ 519114 h 796132"/>
              <a:gd name="connsiteX28" fmla="*/ 2136775 w 2737644"/>
              <a:gd name="connsiteY28" fmla="*/ 402432 h 796132"/>
              <a:gd name="connsiteX29" fmla="*/ 2214562 w 2737644"/>
              <a:gd name="connsiteY29" fmla="*/ 307182 h 796132"/>
              <a:gd name="connsiteX30" fmla="*/ 2284412 w 2737644"/>
              <a:gd name="connsiteY30" fmla="*/ 407194 h 796132"/>
              <a:gd name="connsiteX31" fmla="*/ 2371725 w 2737644"/>
              <a:gd name="connsiteY31" fmla="*/ 497682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59531 h 796132"/>
              <a:gd name="connsiteX10" fmla="*/ 769937 w 2737644"/>
              <a:gd name="connsiteY10" fmla="*/ 407194 h 796132"/>
              <a:gd name="connsiteX11" fmla="*/ 847725 w 2737644"/>
              <a:gd name="connsiteY11" fmla="*/ 752476 h 796132"/>
              <a:gd name="connsiteX12" fmla="*/ 922337 w 2737644"/>
              <a:gd name="connsiteY12" fmla="*/ 411957 h 796132"/>
              <a:gd name="connsiteX13" fmla="*/ 1000125 w 2737644"/>
              <a:gd name="connsiteY13" fmla="*/ 71438 h 796132"/>
              <a:gd name="connsiteX14" fmla="*/ 1069975 w 2737644"/>
              <a:gd name="connsiteY14" fmla="*/ 407194 h 796132"/>
              <a:gd name="connsiteX15" fmla="*/ 1152525 w 2737644"/>
              <a:gd name="connsiteY15" fmla="*/ 735807 h 796132"/>
              <a:gd name="connsiteX16" fmla="*/ 1224756 w 2737644"/>
              <a:gd name="connsiteY16" fmla="*/ 407194 h 796132"/>
              <a:gd name="connsiteX17" fmla="*/ 1309687 w 2737644"/>
              <a:gd name="connsiteY17" fmla="*/ 95251 h 796132"/>
              <a:gd name="connsiteX18" fmla="*/ 1377155 w 2737644"/>
              <a:gd name="connsiteY18" fmla="*/ 404814 h 796132"/>
              <a:gd name="connsiteX19" fmla="*/ 1457325 w 2737644"/>
              <a:gd name="connsiteY19" fmla="*/ 716757 h 796132"/>
              <a:gd name="connsiteX20" fmla="*/ 1531937 w 2737644"/>
              <a:gd name="connsiteY20" fmla="*/ 409575 h 796132"/>
              <a:gd name="connsiteX21" fmla="*/ 1609725 w 2737644"/>
              <a:gd name="connsiteY21" fmla="*/ 107157 h 796132"/>
              <a:gd name="connsiteX22" fmla="*/ 1674812 w 2737644"/>
              <a:gd name="connsiteY22" fmla="*/ 407194 h 796132"/>
              <a:gd name="connsiteX23" fmla="*/ 1762125 w 2737644"/>
              <a:gd name="connsiteY23" fmla="*/ 533400 h 796132"/>
              <a:gd name="connsiteX24" fmla="*/ 1834356 w 2737644"/>
              <a:gd name="connsiteY24" fmla="*/ 407194 h 796132"/>
              <a:gd name="connsiteX25" fmla="*/ 1914525 w 2737644"/>
              <a:gd name="connsiteY25" fmla="*/ 292894 h 796132"/>
              <a:gd name="connsiteX26" fmla="*/ 1993900 w 2737644"/>
              <a:gd name="connsiteY26" fmla="*/ 404813 h 796132"/>
              <a:gd name="connsiteX27" fmla="*/ 2066925 w 2737644"/>
              <a:gd name="connsiteY27" fmla="*/ 519114 h 796132"/>
              <a:gd name="connsiteX28" fmla="*/ 2136775 w 2737644"/>
              <a:gd name="connsiteY28" fmla="*/ 402432 h 796132"/>
              <a:gd name="connsiteX29" fmla="*/ 2214562 w 2737644"/>
              <a:gd name="connsiteY29" fmla="*/ 307182 h 796132"/>
              <a:gd name="connsiteX30" fmla="*/ 2284412 w 2737644"/>
              <a:gd name="connsiteY30" fmla="*/ 407194 h 796132"/>
              <a:gd name="connsiteX31" fmla="*/ 2371725 w 2737644"/>
              <a:gd name="connsiteY31" fmla="*/ 497682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59531 h 796132"/>
              <a:gd name="connsiteX10" fmla="*/ 769937 w 2737644"/>
              <a:gd name="connsiteY10" fmla="*/ 407194 h 796132"/>
              <a:gd name="connsiteX11" fmla="*/ 847725 w 2737644"/>
              <a:gd name="connsiteY11" fmla="*/ 752476 h 796132"/>
              <a:gd name="connsiteX12" fmla="*/ 922337 w 2737644"/>
              <a:gd name="connsiteY12" fmla="*/ 411957 h 796132"/>
              <a:gd name="connsiteX13" fmla="*/ 1000125 w 2737644"/>
              <a:gd name="connsiteY13" fmla="*/ 71438 h 796132"/>
              <a:gd name="connsiteX14" fmla="*/ 1069975 w 2737644"/>
              <a:gd name="connsiteY14" fmla="*/ 407194 h 796132"/>
              <a:gd name="connsiteX15" fmla="*/ 1152525 w 2737644"/>
              <a:gd name="connsiteY15" fmla="*/ 735807 h 796132"/>
              <a:gd name="connsiteX16" fmla="*/ 1224756 w 2737644"/>
              <a:gd name="connsiteY16" fmla="*/ 407194 h 796132"/>
              <a:gd name="connsiteX17" fmla="*/ 1309687 w 2737644"/>
              <a:gd name="connsiteY17" fmla="*/ 95251 h 796132"/>
              <a:gd name="connsiteX18" fmla="*/ 1377155 w 2737644"/>
              <a:gd name="connsiteY18" fmla="*/ 404814 h 796132"/>
              <a:gd name="connsiteX19" fmla="*/ 1457325 w 2737644"/>
              <a:gd name="connsiteY19" fmla="*/ 716757 h 796132"/>
              <a:gd name="connsiteX20" fmla="*/ 1531937 w 2737644"/>
              <a:gd name="connsiteY20" fmla="*/ 409575 h 796132"/>
              <a:gd name="connsiteX21" fmla="*/ 1609725 w 2737644"/>
              <a:gd name="connsiteY21" fmla="*/ 107157 h 796132"/>
              <a:gd name="connsiteX22" fmla="*/ 1674812 w 2737644"/>
              <a:gd name="connsiteY22" fmla="*/ 407194 h 796132"/>
              <a:gd name="connsiteX23" fmla="*/ 1762125 w 2737644"/>
              <a:gd name="connsiteY23" fmla="*/ 707232 h 796132"/>
              <a:gd name="connsiteX24" fmla="*/ 1834356 w 2737644"/>
              <a:gd name="connsiteY24" fmla="*/ 407194 h 796132"/>
              <a:gd name="connsiteX25" fmla="*/ 1914525 w 2737644"/>
              <a:gd name="connsiteY25" fmla="*/ 292894 h 796132"/>
              <a:gd name="connsiteX26" fmla="*/ 1993900 w 2737644"/>
              <a:gd name="connsiteY26" fmla="*/ 404813 h 796132"/>
              <a:gd name="connsiteX27" fmla="*/ 2066925 w 2737644"/>
              <a:gd name="connsiteY27" fmla="*/ 519114 h 796132"/>
              <a:gd name="connsiteX28" fmla="*/ 2136775 w 2737644"/>
              <a:gd name="connsiteY28" fmla="*/ 402432 h 796132"/>
              <a:gd name="connsiteX29" fmla="*/ 2214562 w 2737644"/>
              <a:gd name="connsiteY29" fmla="*/ 307182 h 796132"/>
              <a:gd name="connsiteX30" fmla="*/ 2284412 w 2737644"/>
              <a:gd name="connsiteY30" fmla="*/ 407194 h 796132"/>
              <a:gd name="connsiteX31" fmla="*/ 2371725 w 2737644"/>
              <a:gd name="connsiteY31" fmla="*/ 497682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59531 h 796132"/>
              <a:gd name="connsiteX10" fmla="*/ 769937 w 2737644"/>
              <a:gd name="connsiteY10" fmla="*/ 407194 h 796132"/>
              <a:gd name="connsiteX11" fmla="*/ 847725 w 2737644"/>
              <a:gd name="connsiteY11" fmla="*/ 752476 h 796132"/>
              <a:gd name="connsiteX12" fmla="*/ 922337 w 2737644"/>
              <a:gd name="connsiteY12" fmla="*/ 411957 h 796132"/>
              <a:gd name="connsiteX13" fmla="*/ 1000125 w 2737644"/>
              <a:gd name="connsiteY13" fmla="*/ 71438 h 796132"/>
              <a:gd name="connsiteX14" fmla="*/ 1069975 w 2737644"/>
              <a:gd name="connsiteY14" fmla="*/ 407194 h 796132"/>
              <a:gd name="connsiteX15" fmla="*/ 1152525 w 2737644"/>
              <a:gd name="connsiteY15" fmla="*/ 735807 h 796132"/>
              <a:gd name="connsiteX16" fmla="*/ 1224756 w 2737644"/>
              <a:gd name="connsiteY16" fmla="*/ 407194 h 796132"/>
              <a:gd name="connsiteX17" fmla="*/ 1309687 w 2737644"/>
              <a:gd name="connsiteY17" fmla="*/ 95251 h 796132"/>
              <a:gd name="connsiteX18" fmla="*/ 1377155 w 2737644"/>
              <a:gd name="connsiteY18" fmla="*/ 404814 h 796132"/>
              <a:gd name="connsiteX19" fmla="*/ 1457325 w 2737644"/>
              <a:gd name="connsiteY19" fmla="*/ 716757 h 796132"/>
              <a:gd name="connsiteX20" fmla="*/ 1531937 w 2737644"/>
              <a:gd name="connsiteY20" fmla="*/ 409575 h 796132"/>
              <a:gd name="connsiteX21" fmla="*/ 1609725 w 2737644"/>
              <a:gd name="connsiteY21" fmla="*/ 107157 h 796132"/>
              <a:gd name="connsiteX22" fmla="*/ 1674812 w 2737644"/>
              <a:gd name="connsiteY22" fmla="*/ 407194 h 796132"/>
              <a:gd name="connsiteX23" fmla="*/ 1762125 w 2737644"/>
              <a:gd name="connsiteY23" fmla="*/ 707232 h 796132"/>
              <a:gd name="connsiteX24" fmla="*/ 1834356 w 2737644"/>
              <a:gd name="connsiteY24" fmla="*/ 407194 h 796132"/>
              <a:gd name="connsiteX25" fmla="*/ 1914525 w 2737644"/>
              <a:gd name="connsiteY25" fmla="*/ 121444 h 796132"/>
              <a:gd name="connsiteX26" fmla="*/ 1993900 w 2737644"/>
              <a:gd name="connsiteY26" fmla="*/ 404813 h 796132"/>
              <a:gd name="connsiteX27" fmla="*/ 2066925 w 2737644"/>
              <a:gd name="connsiteY27" fmla="*/ 519114 h 796132"/>
              <a:gd name="connsiteX28" fmla="*/ 2136775 w 2737644"/>
              <a:gd name="connsiteY28" fmla="*/ 402432 h 796132"/>
              <a:gd name="connsiteX29" fmla="*/ 2214562 w 2737644"/>
              <a:gd name="connsiteY29" fmla="*/ 307182 h 796132"/>
              <a:gd name="connsiteX30" fmla="*/ 2284412 w 2737644"/>
              <a:gd name="connsiteY30" fmla="*/ 407194 h 796132"/>
              <a:gd name="connsiteX31" fmla="*/ 2371725 w 2737644"/>
              <a:gd name="connsiteY31" fmla="*/ 497682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59531 h 796132"/>
              <a:gd name="connsiteX10" fmla="*/ 769937 w 2737644"/>
              <a:gd name="connsiteY10" fmla="*/ 407194 h 796132"/>
              <a:gd name="connsiteX11" fmla="*/ 847725 w 2737644"/>
              <a:gd name="connsiteY11" fmla="*/ 752476 h 796132"/>
              <a:gd name="connsiteX12" fmla="*/ 922337 w 2737644"/>
              <a:gd name="connsiteY12" fmla="*/ 411957 h 796132"/>
              <a:gd name="connsiteX13" fmla="*/ 1000125 w 2737644"/>
              <a:gd name="connsiteY13" fmla="*/ 71438 h 796132"/>
              <a:gd name="connsiteX14" fmla="*/ 1069975 w 2737644"/>
              <a:gd name="connsiteY14" fmla="*/ 407194 h 796132"/>
              <a:gd name="connsiteX15" fmla="*/ 1152525 w 2737644"/>
              <a:gd name="connsiteY15" fmla="*/ 735807 h 796132"/>
              <a:gd name="connsiteX16" fmla="*/ 1224756 w 2737644"/>
              <a:gd name="connsiteY16" fmla="*/ 407194 h 796132"/>
              <a:gd name="connsiteX17" fmla="*/ 1309687 w 2737644"/>
              <a:gd name="connsiteY17" fmla="*/ 95251 h 796132"/>
              <a:gd name="connsiteX18" fmla="*/ 1377155 w 2737644"/>
              <a:gd name="connsiteY18" fmla="*/ 404814 h 796132"/>
              <a:gd name="connsiteX19" fmla="*/ 1457325 w 2737644"/>
              <a:gd name="connsiteY19" fmla="*/ 716757 h 796132"/>
              <a:gd name="connsiteX20" fmla="*/ 1531937 w 2737644"/>
              <a:gd name="connsiteY20" fmla="*/ 409575 h 796132"/>
              <a:gd name="connsiteX21" fmla="*/ 1609725 w 2737644"/>
              <a:gd name="connsiteY21" fmla="*/ 107157 h 796132"/>
              <a:gd name="connsiteX22" fmla="*/ 1674812 w 2737644"/>
              <a:gd name="connsiteY22" fmla="*/ 407194 h 796132"/>
              <a:gd name="connsiteX23" fmla="*/ 1762125 w 2737644"/>
              <a:gd name="connsiteY23" fmla="*/ 707232 h 796132"/>
              <a:gd name="connsiteX24" fmla="*/ 1834356 w 2737644"/>
              <a:gd name="connsiteY24" fmla="*/ 407194 h 796132"/>
              <a:gd name="connsiteX25" fmla="*/ 1914525 w 2737644"/>
              <a:gd name="connsiteY25" fmla="*/ 121444 h 796132"/>
              <a:gd name="connsiteX26" fmla="*/ 1993900 w 2737644"/>
              <a:gd name="connsiteY26" fmla="*/ 404813 h 796132"/>
              <a:gd name="connsiteX27" fmla="*/ 2066925 w 2737644"/>
              <a:gd name="connsiteY27" fmla="*/ 688183 h 796132"/>
              <a:gd name="connsiteX28" fmla="*/ 2136775 w 2737644"/>
              <a:gd name="connsiteY28" fmla="*/ 402432 h 796132"/>
              <a:gd name="connsiteX29" fmla="*/ 2214562 w 2737644"/>
              <a:gd name="connsiteY29" fmla="*/ 307182 h 796132"/>
              <a:gd name="connsiteX30" fmla="*/ 2284412 w 2737644"/>
              <a:gd name="connsiteY30" fmla="*/ 407194 h 796132"/>
              <a:gd name="connsiteX31" fmla="*/ 2371725 w 2737644"/>
              <a:gd name="connsiteY31" fmla="*/ 497682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59531 h 796132"/>
              <a:gd name="connsiteX10" fmla="*/ 769937 w 2737644"/>
              <a:gd name="connsiteY10" fmla="*/ 407194 h 796132"/>
              <a:gd name="connsiteX11" fmla="*/ 847725 w 2737644"/>
              <a:gd name="connsiteY11" fmla="*/ 752476 h 796132"/>
              <a:gd name="connsiteX12" fmla="*/ 922337 w 2737644"/>
              <a:gd name="connsiteY12" fmla="*/ 411957 h 796132"/>
              <a:gd name="connsiteX13" fmla="*/ 1000125 w 2737644"/>
              <a:gd name="connsiteY13" fmla="*/ 71438 h 796132"/>
              <a:gd name="connsiteX14" fmla="*/ 1069975 w 2737644"/>
              <a:gd name="connsiteY14" fmla="*/ 407194 h 796132"/>
              <a:gd name="connsiteX15" fmla="*/ 1152525 w 2737644"/>
              <a:gd name="connsiteY15" fmla="*/ 735807 h 796132"/>
              <a:gd name="connsiteX16" fmla="*/ 1224756 w 2737644"/>
              <a:gd name="connsiteY16" fmla="*/ 407194 h 796132"/>
              <a:gd name="connsiteX17" fmla="*/ 1309687 w 2737644"/>
              <a:gd name="connsiteY17" fmla="*/ 95251 h 796132"/>
              <a:gd name="connsiteX18" fmla="*/ 1377155 w 2737644"/>
              <a:gd name="connsiteY18" fmla="*/ 404814 h 796132"/>
              <a:gd name="connsiteX19" fmla="*/ 1457325 w 2737644"/>
              <a:gd name="connsiteY19" fmla="*/ 716757 h 796132"/>
              <a:gd name="connsiteX20" fmla="*/ 1531937 w 2737644"/>
              <a:gd name="connsiteY20" fmla="*/ 409575 h 796132"/>
              <a:gd name="connsiteX21" fmla="*/ 1609725 w 2737644"/>
              <a:gd name="connsiteY21" fmla="*/ 107157 h 796132"/>
              <a:gd name="connsiteX22" fmla="*/ 1674812 w 2737644"/>
              <a:gd name="connsiteY22" fmla="*/ 407194 h 796132"/>
              <a:gd name="connsiteX23" fmla="*/ 1762125 w 2737644"/>
              <a:gd name="connsiteY23" fmla="*/ 707232 h 796132"/>
              <a:gd name="connsiteX24" fmla="*/ 1834356 w 2737644"/>
              <a:gd name="connsiteY24" fmla="*/ 407194 h 796132"/>
              <a:gd name="connsiteX25" fmla="*/ 1914525 w 2737644"/>
              <a:gd name="connsiteY25" fmla="*/ 121444 h 796132"/>
              <a:gd name="connsiteX26" fmla="*/ 1993900 w 2737644"/>
              <a:gd name="connsiteY26" fmla="*/ 404813 h 796132"/>
              <a:gd name="connsiteX27" fmla="*/ 2066925 w 2737644"/>
              <a:gd name="connsiteY27" fmla="*/ 688183 h 796132"/>
              <a:gd name="connsiteX28" fmla="*/ 2136775 w 2737644"/>
              <a:gd name="connsiteY28" fmla="*/ 402432 h 796132"/>
              <a:gd name="connsiteX29" fmla="*/ 2214562 w 2737644"/>
              <a:gd name="connsiteY29" fmla="*/ 133350 h 796132"/>
              <a:gd name="connsiteX30" fmla="*/ 2284412 w 2737644"/>
              <a:gd name="connsiteY30" fmla="*/ 407194 h 796132"/>
              <a:gd name="connsiteX31" fmla="*/ 2371725 w 2737644"/>
              <a:gd name="connsiteY31" fmla="*/ 497682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59531 h 796132"/>
              <a:gd name="connsiteX10" fmla="*/ 769937 w 2737644"/>
              <a:gd name="connsiteY10" fmla="*/ 407194 h 796132"/>
              <a:gd name="connsiteX11" fmla="*/ 847725 w 2737644"/>
              <a:gd name="connsiteY11" fmla="*/ 752476 h 796132"/>
              <a:gd name="connsiteX12" fmla="*/ 922337 w 2737644"/>
              <a:gd name="connsiteY12" fmla="*/ 411957 h 796132"/>
              <a:gd name="connsiteX13" fmla="*/ 1000125 w 2737644"/>
              <a:gd name="connsiteY13" fmla="*/ 71438 h 796132"/>
              <a:gd name="connsiteX14" fmla="*/ 1069975 w 2737644"/>
              <a:gd name="connsiteY14" fmla="*/ 407194 h 796132"/>
              <a:gd name="connsiteX15" fmla="*/ 1152525 w 2737644"/>
              <a:gd name="connsiteY15" fmla="*/ 735807 h 796132"/>
              <a:gd name="connsiteX16" fmla="*/ 1224756 w 2737644"/>
              <a:gd name="connsiteY16" fmla="*/ 407194 h 796132"/>
              <a:gd name="connsiteX17" fmla="*/ 1309687 w 2737644"/>
              <a:gd name="connsiteY17" fmla="*/ 95251 h 796132"/>
              <a:gd name="connsiteX18" fmla="*/ 1377155 w 2737644"/>
              <a:gd name="connsiteY18" fmla="*/ 404814 h 796132"/>
              <a:gd name="connsiteX19" fmla="*/ 1457325 w 2737644"/>
              <a:gd name="connsiteY19" fmla="*/ 716757 h 796132"/>
              <a:gd name="connsiteX20" fmla="*/ 1531937 w 2737644"/>
              <a:gd name="connsiteY20" fmla="*/ 409575 h 796132"/>
              <a:gd name="connsiteX21" fmla="*/ 1609725 w 2737644"/>
              <a:gd name="connsiteY21" fmla="*/ 107157 h 796132"/>
              <a:gd name="connsiteX22" fmla="*/ 1674812 w 2737644"/>
              <a:gd name="connsiteY22" fmla="*/ 407194 h 796132"/>
              <a:gd name="connsiteX23" fmla="*/ 1762125 w 2737644"/>
              <a:gd name="connsiteY23" fmla="*/ 707232 h 796132"/>
              <a:gd name="connsiteX24" fmla="*/ 1834356 w 2737644"/>
              <a:gd name="connsiteY24" fmla="*/ 407194 h 796132"/>
              <a:gd name="connsiteX25" fmla="*/ 1914525 w 2737644"/>
              <a:gd name="connsiteY25" fmla="*/ 121444 h 796132"/>
              <a:gd name="connsiteX26" fmla="*/ 1993900 w 2737644"/>
              <a:gd name="connsiteY26" fmla="*/ 404813 h 796132"/>
              <a:gd name="connsiteX27" fmla="*/ 2066925 w 2737644"/>
              <a:gd name="connsiteY27" fmla="*/ 688183 h 796132"/>
              <a:gd name="connsiteX28" fmla="*/ 2136775 w 2737644"/>
              <a:gd name="connsiteY28" fmla="*/ 402432 h 796132"/>
              <a:gd name="connsiteX29" fmla="*/ 2214562 w 2737644"/>
              <a:gd name="connsiteY29" fmla="*/ 133350 h 796132"/>
              <a:gd name="connsiteX30" fmla="*/ 2284412 w 2737644"/>
              <a:gd name="connsiteY30" fmla="*/ 407194 h 796132"/>
              <a:gd name="connsiteX31" fmla="*/ 2371725 w 2737644"/>
              <a:gd name="connsiteY31" fmla="*/ 678657 h 796132"/>
              <a:gd name="connsiteX32" fmla="*/ 2441574 w 2737644"/>
              <a:gd name="connsiteY32" fmla="*/ 404813 h 796132"/>
              <a:gd name="connsiteX33" fmla="*/ 2519362 w 2737644"/>
              <a:gd name="connsiteY33" fmla="*/ 321469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59531 h 796132"/>
              <a:gd name="connsiteX10" fmla="*/ 769937 w 2737644"/>
              <a:gd name="connsiteY10" fmla="*/ 407194 h 796132"/>
              <a:gd name="connsiteX11" fmla="*/ 847725 w 2737644"/>
              <a:gd name="connsiteY11" fmla="*/ 752476 h 796132"/>
              <a:gd name="connsiteX12" fmla="*/ 922337 w 2737644"/>
              <a:gd name="connsiteY12" fmla="*/ 411957 h 796132"/>
              <a:gd name="connsiteX13" fmla="*/ 1000125 w 2737644"/>
              <a:gd name="connsiteY13" fmla="*/ 71438 h 796132"/>
              <a:gd name="connsiteX14" fmla="*/ 1069975 w 2737644"/>
              <a:gd name="connsiteY14" fmla="*/ 407194 h 796132"/>
              <a:gd name="connsiteX15" fmla="*/ 1152525 w 2737644"/>
              <a:gd name="connsiteY15" fmla="*/ 735807 h 796132"/>
              <a:gd name="connsiteX16" fmla="*/ 1224756 w 2737644"/>
              <a:gd name="connsiteY16" fmla="*/ 407194 h 796132"/>
              <a:gd name="connsiteX17" fmla="*/ 1309687 w 2737644"/>
              <a:gd name="connsiteY17" fmla="*/ 95251 h 796132"/>
              <a:gd name="connsiteX18" fmla="*/ 1377155 w 2737644"/>
              <a:gd name="connsiteY18" fmla="*/ 404814 h 796132"/>
              <a:gd name="connsiteX19" fmla="*/ 1457325 w 2737644"/>
              <a:gd name="connsiteY19" fmla="*/ 716757 h 796132"/>
              <a:gd name="connsiteX20" fmla="*/ 1531937 w 2737644"/>
              <a:gd name="connsiteY20" fmla="*/ 409575 h 796132"/>
              <a:gd name="connsiteX21" fmla="*/ 1609725 w 2737644"/>
              <a:gd name="connsiteY21" fmla="*/ 107157 h 796132"/>
              <a:gd name="connsiteX22" fmla="*/ 1674812 w 2737644"/>
              <a:gd name="connsiteY22" fmla="*/ 407194 h 796132"/>
              <a:gd name="connsiteX23" fmla="*/ 1762125 w 2737644"/>
              <a:gd name="connsiteY23" fmla="*/ 707232 h 796132"/>
              <a:gd name="connsiteX24" fmla="*/ 1834356 w 2737644"/>
              <a:gd name="connsiteY24" fmla="*/ 407194 h 796132"/>
              <a:gd name="connsiteX25" fmla="*/ 1914525 w 2737644"/>
              <a:gd name="connsiteY25" fmla="*/ 121444 h 796132"/>
              <a:gd name="connsiteX26" fmla="*/ 1993900 w 2737644"/>
              <a:gd name="connsiteY26" fmla="*/ 404813 h 796132"/>
              <a:gd name="connsiteX27" fmla="*/ 2066925 w 2737644"/>
              <a:gd name="connsiteY27" fmla="*/ 688183 h 796132"/>
              <a:gd name="connsiteX28" fmla="*/ 2136775 w 2737644"/>
              <a:gd name="connsiteY28" fmla="*/ 402432 h 796132"/>
              <a:gd name="connsiteX29" fmla="*/ 2214562 w 2737644"/>
              <a:gd name="connsiteY29" fmla="*/ 133350 h 796132"/>
              <a:gd name="connsiteX30" fmla="*/ 2284412 w 2737644"/>
              <a:gd name="connsiteY30" fmla="*/ 407194 h 796132"/>
              <a:gd name="connsiteX31" fmla="*/ 2371725 w 2737644"/>
              <a:gd name="connsiteY31" fmla="*/ 678657 h 796132"/>
              <a:gd name="connsiteX32" fmla="*/ 2441574 w 2737644"/>
              <a:gd name="connsiteY32" fmla="*/ 404813 h 796132"/>
              <a:gd name="connsiteX33" fmla="*/ 2519362 w 2737644"/>
              <a:gd name="connsiteY33" fmla="*/ 138113 h 796132"/>
              <a:gd name="connsiteX34" fmla="*/ 2589212 w 2737644"/>
              <a:gd name="connsiteY34" fmla="*/ 397669 h 796132"/>
              <a:gd name="connsiteX35" fmla="*/ 2676525 w 2737644"/>
              <a:gd name="connsiteY35" fmla="*/ 485775 h 796132"/>
              <a:gd name="connsiteX36" fmla="*/ 2736850 w 2737644"/>
              <a:gd name="connsiteY36" fmla="*/ 402432 h 796132"/>
              <a:gd name="connsiteX0" fmla="*/ 0 w 2737644"/>
              <a:gd name="connsiteY0" fmla="*/ 407194 h 796132"/>
              <a:gd name="connsiteX1" fmla="*/ 90487 w 2737644"/>
              <a:gd name="connsiteY1" fmla="*/ 0 h 796132"/>
              <a:gd name="connsiteX2" fmla="*/ 155575 w 2737644"/>
              <a:gd name="connsiteY2" fmla="*/ 407194 h 796132"/>
              <a:gd name="connsiteX3" fmla="*/ 238125 w 2737644"/>
              <a:gd name="connsiteY3" fmla="*/ 795338 h 796132"/>
              <a:gd name="connsiteX4" fmla="*/ 312737 w 2737644"/>
              <a:gd name="connsiteY4" fmla="*/ 402432 h 796132"/>
              <a:gd name="connsiteX5" fmla="*/ 390525 w 2737644"/>
              <a:gd name="connsiteY5" fmla="*/ 33338 h 796132"/>
              <a:gd name="connsiteX6" fmla="*/ 460375 w 2737644"/>
              <a:gd name="connsiteY6" fmla="*/ 402432 h 796132"/>
              <a:gd name="connsiteX7" fmla="*/ 542925 w 2737644"/>
              <a:gd name="connsiteY7" fmla="*/ 771525 h 796132"/>
              <a:gd name="connsiteX8" fmla="*/ 612775 w 2737644"/>
              <a:gd name="connsiteY8" fmla="*/ 402432 h 796132"/>
              <a:gd name="connsiteX9" fmla="*/ 695325 w 2737644"/>
              <a:gd name="connsiteY9" fmla="*/ 59531 h 796132"/>
              <a:gd name="connsiteX10" fmla="*/ 769937 w 2737644"/>
              <a:gd name="connsiteY10" fmla="*/ 407194 h 796132"/>
              <a:gd name="connsiteX11" fmla="*/ 847725 w 2737644"/>
              <a:gd name="connsiteY11" fmla="*/ 752476 h 796132"/>
              <a:gd name="connsiteX12" fmla="*/ 922337 w 2737644"/>
              <a:gd name="connsiteY12" fmla="*/ 411957 h 796132"/>
              <a:gd name="connsiteX13" fmla="*/ 1000125 w 2737644"/>
              <a:gd name="connsiteY13" fmla="*/ 71438 h 796132"/>
              <a:gd name="connsiteX14" fmla="*/ 1069975 w 2737644"/>
              <a:gd name="connsiteY14" fmla="*/ 407194 h 796132"/>
              <a:gd name="connsiteX15" fmla="*/ 1152525 w 2737644"/>
              <a:gd name="connsiteY15" fmla="*/ 735807 h 796132"/>
              <a:gd name="connsiteX16" fmla="*/ 1224756 w 2737644"/>
              <a:gd name="connsiteY16" fmla="*/ 407194 h 796132"/>
              <a:gd name="connsiteX17" fmla="*/ 1309687 w 2737644"/>
              <a:gd name="connsiteY17" fmla="*/ 95251 h 796132"/>
              <a:gd name="connsiteX18" fmla="*/ 1377155 w 2737644"/>
              <a:gd name="connsiteY18" fmla="*/ 404814 h 796132"/>
              <a:gd name="connsiteX19" fmla="*/ 1457325 w 2737644"/>
              <a:gd name="connsiteY19" fmla="*/ 716757 h 796132"/>
              <a:gd name="connsiteX20" fmla="*/ 1531937 w 2737644"/>
              <a:gd name="connsiteY20" fmla="*/ 409575 h 796132"/>
              <a:gd name="connsiteX21" fmla="*/ 1609725 w 2737644"/>
              <a:gd name="connsiteY21" fmla="*/ 107157 h 796132"/>
              <a:gd name="connsiteX22" fmla="*/ 1674812 w 2737644"/>
              <a:gd name="connsiteY22" fmla="*/ 407194 h 796132"/>
              <a:gd name="connsiteX23" fmla="*/ 1762125 w 2737644"/>
              <a:gd name="connsiteY23" fmla="*/ 707232 h 796132"/>
              <a:gd name="connsiteX24" fmla="*/ 1834356 w 2737644"/>
              <a:gd name="connsiteY24" fmla="*/ 407194 h 796132"/>
              <a:gd name="connsiteX25" fmla="*/ 1914525 w 2737644"/>
              <a:gd name="connsiteY25" fmla="*/ 121444 h 796132"/>
              <a:gd name="connsiteX26" fmla="*/ 1993900 w 2737644"/>
              <a:gd name="connsiteY26" fmla="*/ 404813 h 796132"/>
              <a:gd name="connsiteX27" fmla="*/ 2066925 w 2737644"/>
              <a:gd name="connsiteY27" fmla="*/ 688183 h 796132"/>
              <a:gd name="connsiteX28" fmla="*/ 2136775 w 2737644"/>
              <a:gd name="connsiteY28" fmla="*/ 402432 h 796132"/>
              <a:gd name="connsiteX29" fmla="*/ 2214562 w 2737644"/>
              <a:gd name="connsiteY29" fmla="*/ 133350 h 796132"/>
              <a:gd name="connsiteX30" fmla="*/ 2284412 w 2737644"/>
              <a:gd name="connsiteY30" fmla="*/ 407194 h 796132"/>
              <a:gd name="connsiteX31" fmla="*/ 2371725 w 2737644"/>
              <a:gd name="connsiteY31" fmla="*/ 678657 h 796132"/>
              <a:gd name="connsiteX32" fmla="*/ 2441574 w 2737644"/>
              <a:gd name="connsiteY32" fmla="*/ 404813 h 796132"/>
              <a:gd name="connsiteX33" fmla="*/ 2519362 w 2737644"/>
              <a:gd name="connsiteY33" fmla="*/ 138113 h 796132"/>
              <a:gd name="connsiteX34" fmla="*/ 2589212 w 2737644"/>
              <a:gd name="connsiteY34" fmla="*/ 397669 h 796132"/>
              <a:gd name="connsiteX35" fmla="*/ 2676525 w 2737644"/>
              <a:gd name="connsiteY35" fmla="*/ 671513 h 796132"/>
              <a:gd name="connsiteX36" fmla="*/ 2736850 w 2737644"/>
              <a:gd name="connsiteY36" fmla="*/ 402432 h 7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737644" h="796132">
                <a:moveTo>
                  <a:pt x="0" y="407194"/>
                </a:moveTo>
                <a:cubicBezTo>
                  <a:pt x="29369" y="213915"/>
                  <a:pt x="64558" y="0"/>
                  <a:pt x="90487" y="0"/>
                </a:cubicBezTo>
                <a:cubicBezTo>
                  <a:pt x="116416" y="0"/>
                  <a:pt x="130969" y="274638"/>
                  <a:pt x="155575" y="407194"/>
                </a:cubicBezTo>
                <a:cubicBezTo>
                  <a:pt x="180181" y="539750"/>
                  <a:pt x="211931" y="796132"/>
                  <a:pt x="238125" y="795338"/>
                </a:cubicBezTo>
                <a:cubicBezTo>
                  <a:pt x="264319" y="794544"/>
                  <a:pt x="287337" y="529432"/>
                  <a:pt x="312737" y="402432"/>
                </a:cubicBezTo>
                <a:cubicBezTo>
                  <a:pt x="338137" y="275432"/>
                  <a:pt x="365919" y="33338"/>
                  <a:pt x="390525" y="33338"/>
                </a:cubicBezTo>
                <a:cubicBezTo>
                  <a:pt x="415131" y="33338"/>
                  <a:pt x="434975" y="279401"/>
                  <a:pt x="460375" y="402432"/>
                </a:cubicBezTo>
                <a:cubicBezTo>
                  <a:pt x="485775" y="525463"/>
                  <a:pt x="517525" y="771525"/>
                  <a:pt x="542925" y="771525"/>
                </a:cubicBezTo>
                <a:cubicBezTo>
                  <a:pt x="568325" y="771525"/>
                  <a:pt x="587375" y="521098"/>
                  <a:pt x="612775" y="402432"/>
                </a:cubicBezTo>
                <a:cubicBezTo>
                  <a:pt x="638175" y="283766"/>
                  <a:pt x="669131" y="58737"/>
                  <a:pt x="695325" y="59531"/>
                </a:cubicBezTo>
                <a:cubicBezTo>
                  <a:pt x="721519" y="60325"/>
                  <a:pt x="744537" y="291703"/>
                  <a:pt x="769937" y="407194"/>
                </a:cubicBezTo>
                <a:cubicBezTo>
                  <a:pt x="795337" y="522685"/>
                  <a:pt x="822325" y="751682"/>
                  <a:pt x="847725" y="752476"/>
                </a:cubicBezTo>
                <a:cubicBezTo>
                  <a:pt x="873125" y="753270"/>
                  <a:pt x="896937" y="525463"/>
                  <a:pt x="922337" y="411957"/>
                </a:cubicBezTo>
                <a:cubicBezTo>
                  <a:pt x="947737" y="298451"/>
                  <a:pt x="975519" y="72232"/>
                  <a:pt x="1000125" y="71438"/>
                </a:cubicBezTo>
                <a:cubicBezTo>
                  <a:pt x="1024731" y="70644"/>
                  <a:pt x="1044575" y="296466"/>
                  <a:pt x="1069975" y="407194"/>
                </a:cubicBezTo>
                <a:cubicBezTo>
                  <a:pt x="1095375" y="517922"/>
                  <a:pt x="1126728" y="735807"/>
                  <a:pt x="1152525" y="735807"/>
                </a:cubicBezTo>
                <a:cubicBezTo>
                  <a:pt x="1178322" y="735807"/>
                  <a:pt x="1198562" y="513953"/>
                  <a:pt x="1224756" y="407194"/>
                </a:cubicBezTo>
                <a:cubicBezTo>
                  <a:pt x="1250950" y="300435"/>
                  <a:pt x="1284287" y="95648"/>
                  <a:pt x="1309687" y="95251"/>
                </a:cubicBezTo>
                <a:cubicBezTo>
                  <a:pt x="1335087" y="94854"/>
                  <a:pt x="1352549" y="301230"/>
                  <a:pt x="1377155" y="404814"/>
                </a:cubicBezTo>
                <a:cubicBezTo>
                  <a:pt x="1401761" y="508398"/>
                  <a:pt x="1431528" y="715964"/>
                  <a:pt x="1457325" y="716757"/>
                </a:cubicBezTo>
                <a:cubicBezTo>
                  <a:pt x="1483122" y="717550"/>
                  <a:pt x="1506537" y="511175"/>
                  <a:pt x="1531937" y="409575"/>
                </a:cubicBezTo>
                <a:cubicBezTo>
                  <a:pt x="1557337" y="307975"/>
                  <a:pt x="1585913" y="107554"/>
                  <a:pt x="1609725" y="107157"/>
                </a:cubicBezTo>
                <a:cubicBezTo>
                  <a:pt x="1633538" y="106760"/>
                  <a:pt x="1649412" y="307181"/>
                  <a:pt x="1674812" y="407194"/>
                </a:cubicBezTo>
                <a:cubicBezTo>
                  <a:pt x="1700212" y="507207"/>
                  <a:pt x="1735534" y="707232"/>
                  <a:pt x="1762125" y="707232"/>
                </a:cubicBezTo>
                <a:cubicBezTo>
                  <a:pt x="1788716" y="707232"/>
                  <a:pt x="1808956" y="504825"/>
                  <a:pt x="1834356" y="407194"/>
                </a:cubicBezTo>
                <a:cubicBezTo>
                  <a:pt x="1859756" y="309563"/>
                  <a:pt x="1887934" y="121841"/>
                  <a:pt x="1914525" y="121444"/>
                </a:cubicBezTo>
                <a:cubicBezTo>
                  <a:pt x="1941116" y="121047"/>
                  <a:pt x="1968500" y="310356"/>
                  <a:pt x="1993900" y="404813"/>
                </a:cubicBezTo>
                <a:cubicBezTo>
                  <a:pt x="2019300" y="499270"/>
                  <a:pt x="2043113" y="688580"/>
                  <a:pt x="2066925" y="688183"/>
                </a:cubicBezTo>
                <a:cubicBezTo>
                  <a:pt x="2090738" y="687786"/>
                  <a:pt x="2112169" y="494904"/>
                  <a:pt x="2136775" y="402432"/>
                </a:cubicBezTo>
                <a:cubicBezTo>
                  <a:pt x="2161381" y="309960"/>
                  <a:pt x="2189956" y="132556"/>
                  <a:pt x="2214562" y="133350"/>
                </a:cubicBezTo>
                <a:cubicBezTo>
                  <a:pt x="2239168" y="134144"/>
                  <a:pt x="2258218" y="316310"/>
                  <a:pt x="2284412" y="407194"/>
                </a:cubicBezTo>
                <a:cubicBezTo>
                  <a:pt x="2310606" y="498079"/>
                  <a:pt x="2345531" y="679054"/>
                  <a:pt x="2371725" y="678657"/>
                </a:cubicBezTo>
                <a:cubicBezTo>
                  <a:pt x="2397919" y="678260"/>
                  <a:pt x="2416968" y="494904"/>
                  <a:pt x="2441574" y="404813"/>
                </a:cubicBezTo>
                <a:cubicBezTo>
                  <a:pt x="2466180" y="314722"/>
                  <a:pt x="2494756" y="139304"/>
                  <a:pt x="2519362" y="138113"/>
                </a:cubicBezTo>
                <a:cubicBezTo>
                  <a:pt x="2543968" y="136922"/>
                  <a:pt x="2563018" y="308769"/>
                  <a:pt x="2589212" y="397669"/>
                </a:cubicBezTo>
                <a:cubicBezTo>
                  <a:pt x="2615406" y="486569"/>
                  <a:pt x="2651919" y="670719"/>
                  <a:pt x="2676525" y="671513"/>
                </a:cubicBezTo>
                <a:cubicBezTo>
                  <a:pt x="2701131" y="672307"/>
                  <a:pt x="2737644" y="419894"/>
                  <a:pt x="2736850" y="402432"/>
                </a:cubicBezTo>
              </a:path>
            </a:pathLst>
          </a:cu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8" name="TextBox 27"/>
          <p:cNvSpPr txBox="1"/>
          <p:nvPr/>
        </p:nvSpPr>
        <p:spPr>
          <a:xfrm>
            <a:off x="1853184" y="950976"/>
            <a:ext cx="941283" cy="369332"/>
          </a:xfrm>
          <a:prstGeom prst="rect">
            <a:avLst/>
          </a:prstGeom>
          <a:noFill/>
        </p:spPr>
        <p:txBody>
          <a:bodyPr wrap="none" rtlCol="0">
            <a:spAutoFit/>
          </a:bodyPr>
          <a:lstStyle/>
          <a:p>
            <a:r>
              <a:rPr lang="en-US" sz="1800" dirty="0" smtClean="0"/>
              <a:t>Ambient</a:t>
            </a:r>
            <a:endParaRPr lang="en-US" sz="1800" dirty="0"/>
          </a:p>
        </p:txBody>
      </p:sp>
      <p:sp>
        <p:nvSpPr>
          <p:cNvPr id="29" name="TextBox 28"/>
          <p:cNvSpPr txBox="1"/>
          <p:nvPr/>
        </p:nvSpPr>
        <p:spPr>
          <a:xfrm>
            <a:off x="6248400" y="944880"/>
            <a:ext cx="1111202" cy="369332"/>
          </a:xfrm>
          <a:prstGeom prst="rect">
            <a:avLst/>
          </a:prstGeom>
          <a:noFill/>
        </p:spPr>
        <p:txBody>
          <a:bodyPr wrap="none" rtlCol="0">
            <a:spAutoFit/>
          </a:bodyPr>
          <a:lstStyle/>
          <a:p>
            <a:r>
              <a:rPr lang="en-US" sz="1800" dirty="0" smtClean="0"/>
              <a:t>Cryogenic</a:t>
            </a:r>
            <a:endParaRPr lang="en-US" sz="1800" dirty="0"/>
          </a:p>
        </p:txBody>
      </p:sp>
      <p:grpSp>
        <p:nvGrpSpPr>
          <p:cNvPr id="3" name="Group 34"/>
          <p:cNvGrpSpPr/>
          <p:nvPr/>
        </p:nvGrpSpPr>
        <p:grpSpPr>
          <a:xfrm>
            <a:off x="1020891" y="3890125"/>
            <a:ext cx="2728765" cy="553998"/>
            <a:chOff x="1020891" y="3890125"/>
            <a:chExt cx="2728765" cy="553998"/>
          </a:xfrm>
        </p:grpSpPr>
        <p:sp>
          <p:nvSpPr>
            <p:cNvPr id="7" name="Rectangle 6"/>
            <p:cNvSpPr/>
            <p:nvPr/>
          </p:nvSpPr>
          <p:spPr bwMode="auto">
            <a:xfrm>
              <a:off x="1020891" y="4007072"/>
              <a:ext cx="669130" cy="39290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8" name="Rectangle 7"/>
            <p:cNvSpPr/>
            <p:nvPr/>
          </p:nvSpPr>
          <p:spPr bwMode="auto">
            <a:xfrm>
              <a:off x="1238250" y="4190436"/>
              <a:ext cx="259556" cy="110102"/>
            </a:xfrm>
            <a:prstGeom prst="rect">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10" name="Straight Arrow Connector 9"/>
            <p:cNvCxnSpPr/>
            <p:nvPr/>
          </p:nvCxnSpPr>
          <p:spPr bwMode="auto">
            <a:xfrm>
              <a:off x="1179646" y="4123761"/>
              <a:ext cx="366713"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p:sp>
          <p:nvSpPr>
            <p:cNvPr id="30" name="TextBox 29"/>
            <p:cNvSpPr txBox="1"/>
            <p:nvPr/>
          </p:nvSpPr>
          <p:spPr>
            <a:xfrm>
              <a:off x="2011680" y="3890125"/>
              <a:ext cx="1737976" cy="553998"/>
            </a:xfrm>
            <a:prstGeom prst="rect">
              <a:avLst/>
            </a:prstGeom>
            <a:solidFill>
              <a:schemeClr val="bg1"/>
            </a:solidFill>
          </p:spPr>
          <p:txBody>
            <a:bodyPr wrap="none" rtlCol="0">
              <a:spAutoFit/>
            </a:bodyPr>
            <a:lstStyle/>
            <a:p>
              <a:r>
                <a:rPr lang="en-US" dirty="0" smtClean="0"/>
                <a:t>Spacecraft Disturbance Source</a:t>
              </a:r>
            </a:p>
            <a:p>
              <a:pPr>
                <a:buFont typeface="Arial" pitchFamily="34" charset="0"/>
                <a:buChar char="•"/>
              </a:pPr>
              <a:r>
                <a:rPr lang="en-US" dirty="0" smtClean="0"/>
                <a:t>  Reaction Wheels</a:t>
              </a:r>
            </a:p>
            <a:p>
              <a:pPr>
                <a:buFont typeface="Arial" pitchFamily="34" charset="0"/>
                <a:buChar char="•"/>
              </a:pPr>
              <a:r>
                <a:rPr lang="en-US" dirty="0" smtClean="0"/>
                <a:t>  </a:t>
              </a:r>
              <a:r>
                <a:rPr lang="en-US" dirty="0" err="1" smtClean="0"/>
                <a:t>Cryo</a:t>
              </a:r>
              <a:r>
                <a:rPr lang="en-US" dirty="0" smtClean="0"/>
                <a:t>-Cooler Compressor</a:t>
              </a:r>
              <a:endParaRPr lang="en-US" dirty="0"/>
            </a:p>
          </p:txBody>
        </p:sp>
      </p:grpSp>
      <p:grpSp>
        <p:nvGrpSpPr>
          <p:cNvPr id="4" name="Group 36"/>
          <p:cNvGrpSpPr/>
          <p:nvPr/>
        </p:nvGrpSpPr>
        <p:grpSpPr>
          <a:xfrm>
            <a:off x="5379878" y="3890125"/>
            <a:ext cx="2716226" cy="553998"/>
            <a:chOff x="5379878" y="3890125"/>
            <a:chExt cx="2716226" cy="553998"/>
          </a:xfrm>
        </p:grpSpPr>
        <p:sp>
          <p:nvSpPr>
            <p:cNvPr id="21" name="Rectangle 20"/>
            <p:cNvSpPr/>
            <p:nvPr/>
          </p:nvSpPr>
          <p:spPr bwMode="auto">
            <a:xfrm>
              <a:off x="5379878" y="4025360"/>
              <a:ext cx="669130" cy="39290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23" name="Straight Arrow Connector 22"/>
            <p:cNvCxnSpPr/>
            <p:nvPr/>
          </p:nvCxnSpPr>
          <p:spPr bwMode="auto">
            <a:xfrm>
              <a:off x="5538633" y="4105473"/>
              <a:ext cx="366713"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p:sp>
          <p:nvSpPr>
            <p:cNvPr id="27" name="Rectangle 26"/>
            <p:cNvSpPr/>
            <p:nvPr/>
          </p:nvSpPr>
          <p:spPr bwMode="auto">
            <a:xfrm>
              <a:off x="5595938" y="4190436"/>
              <a:ext cx="259556" cy="110102"/>
            </a:xfrm>
            <a:prstGeom prst="rect">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1" name="TextBox 30"/>
            <p:cNvSpPr txBox="1"/>
            <p:nvPr/>
          </p:nvSpPr>
          <p:spPr>
            <a:xfrm>
              <a:off x="6358128" y="3890125"/>
              <a:ext cx="1737976" cy="553998"/>
            </a:xfrm>
            <a:prstGeom prst="rect">
              <a:avLst/>
            </a:prstGeom>
            <a:solidFill>
              <a:schemeClr val="bg1"/>
            </a:solidFill>
          </p:spPr>
          <p:txBody>
            <a:bodyPr wrap="none" rtlCol="0">
              <a:spAutoFit/>
            </a:bodyPr>
            <a:lstStyle/>
            <a:p>
              <a:r>
                <a:rPr lang="en-US" dirty="0" smtClean="0"/>
                <a:t>Spacecraft Disturbance Source</a:t>
              </a:r>
            </a:p>
            <a:p>
              <a:pPr>
                <a:buFont typeface="Arial" pitchFamily="34" charset="0"/>
                <a:buChar char="•"/>
              </a:pPr>
              <a:r>
                <a:rPr lang="en-US" dirty="0" smtClean="0"/>
                <a:t>  Reaction Wheels</a:t>
              </a:r>
            </a:p>
            <a:p>
              <a:pPr>
                <a:buFont typeface="Arial" pitchFamily="34" charset="0"/>
                <a:buChar char="•"/>
              </a:pPr>
              <a:r>
                <a:rPr lang="en-US" dirty="0" smtClean="0"/>
                <a:t>  </a:t>
              </a:r>
              <a:r>
                <a:rPr lang="en-US" dirty="0" err="1" smtClean="0"/>
                <a:t>Cryo</a:t>
              </a:r>
              <a:r>
                <a:rPr lang="en-US" dirty="0" smtClean="0"/>
                <a:t>-Cooler Compressor</a:t>
              </a:r>
              <a:endParaRPr lang="en-US" dirty="0"/>
            </a:p>
          </p:txBody>
        </p:sp>
      </p:grpSp>
      <p:grpSp>
        <p:nvGrpSpPr>
          <p:cNvPr id="5" name="Group 35"/>
          <p:cNvGrpSpPr/>
          <p:nvPr/>
        </p:nvGrpSpPr>
        <p:grpSpPr>
          <a:xfrm>
            <a:off x="2211027" y="2079371"/>
            <a:ext cx="2224702" cy="849122"/>
            <a:chOff x="2211027" y="2079371"/>
            <a:chExt cx="2224702" cy="849122"/>
          </a:xfrm>
        </p:grpSpPr>
        <p:sp>
          <p:nvSpPr>
            <p:cNvPr id="25" name="Arc 24"/>
            <p:cNvSpPr/>
            <p:nvPr/>
          </p:nvSpPr>
          <p:spPr bwMode="auto">
            <a:xfrm>
              <a:off x="3586607" y="2079371"/>
              <a:ext cx="849122" cy="849122"/>
            </a:xfrm>
            <a:prstGeom prst="arc">
              <a:avLst>
                <a:gd name="adj1" fmla="val 9464609"/>
                <a:gd name="adj2" fmla="val 12191356"/>
              </a:avLst>
            </a:prstGeom>
            <a:noFill/>
            <a:ln w="28575" cap="flat" cmpd="sng" algn="ctr">
              <a:solidFill>
                <a:schemeClr val="tx1"/>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2" name="TextBox 31"/>
            <p:cNvSpPr txBox="1"/>
            <p:nvPr/>
          </p:nvSpPr>
          <p:spPr>
            <a:xfrm>
              <a:off x="2211027" y="2194560"/>
              <a:ext cx="1316386" cy="553998"/>
            </a:xfrm>
            <a:prstGeom prst="rect">
              <a:avLst/>
            </a:prstGeom>
            <a:noFill/>
          </p:spPr>
          <p:txBody>
            <a:bodyPr wrap="none" rtlCol="0">
              <a:spAutoFit/>
            </a:bodyPr>
            <a:lstStyle/>
            <a:p>
              <a:r>
                <a:rPr lang="en-US" dirty="0" smtClean="0"/>
                <a:t>Response of Key </a:t>
              </a:r>
            </a:p>
            <a:p>
              <a:r>
                <a:rPr lang="en-US" dirty="0" smtClean="0"/>
                <a:t>Optical Elements </a:t>
              </a:r>
            </a:p>
            <a:p>
              <a:r>
                <a:rPr lang="en-US" dirty="0" smtClean="0"/>
                <a:t>Degrade Image Quality</a:t>
              </a:r>
            </a:p>
          </p:txBody>
        </p:sp>
      </p:grpSp>
      <p:grpSp>
        <p:nvGrpSpPr>
          <p:cNvPr id="6" name="Group 37"/>
          <p:cNvGrpSpPr/>
          <p:nvPr/>
        </p:nvGrpSpPr>
        <p:grpSpPr>
          <a:xfrm>
            <a:off x="6801315" y="2078355"/>
            <a:ext cx="1995721" cy="849122"/>
            <a:chOff x="6801315" y="2078355"/>
            <a:chExt cx="1995721" cy="849122"/>
          </a:xfrm>
        </p:grpSpPr>
        <p:sp>
          <p:nvSpPr>
            <p:cNvPr id="26" name="Arc 25"/>
            <p:cNvSpPr/>
            <p:nvPr/>
          </p:nvSpPr>
          <p:spPr bwMode="auto">
            <a:xfrm>
              <a:off x="7947914" y="2078355"/>
              <a:ext cx="849122" cy="849122"/>
            </a:xfrm>
            <a:prstGeom prst="arc">
              <a:avLst>
                <a:gd name="adj1" fmla="val 6655907"/>
                <a:gd name="adj2" fmla="val 14550256"/>
              </a:avLst>
            </a:prstGeom>
            <a:noFill/>
            <a:ln w="28575" cap="flat" cmpd="sng" algn="ctr">
              <a:solidFill>
                <a:schemeClr val="tx1"/>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3" name="TextBox 32"/>
            <p:cNvSpPr txBox="1"/>
            <p:nvPr/>
          </p:nvSpPr>
          <p:spPr>
            <a:xfrm>
              <a:off x="6801315" y="2250301"/>
              <a:ext cx="1059906" cy="553998"/>
            </a:xfrm>
            <a:prstGeom prst="rect">
              <a:avLst/>
            </a:prstGeom>
            <a:noFill/>
          </p:spPr>
          <p:txBody>
            <a:bodyPr wrap="none" rtlCol="0">
              <a:spAutoFit/>
            </a:bodyPr>
            <a:lstStyle/>
            <a:p>
              <a:r>
                <a:rPr lang="en-US" dirty="0" smtClean="0"/>
                <a:t>Response of Key </a:t>
              </a:r>
            </a:p>
            <a:p>
              <a:r>
                <a:rPr lang="en-US" dirty="0" smtClean="0"/>
                <a:t>Optical Elements</a:t>
              </a:r>
            </a:p>
            <a:p>
              <a:r>
                <a:rPr lang="en-US" dirty="0" smtClean="0"/>
                <a:t>Increases</a:t>
              </a:r>
            </a:p>
          </p:txBody>
        </p:sp>
      </p:grpSp>
      <p:sp>
        <p:nvSpPr>
          <p:cNvPr id="34" name="Content Placeholder 2"/>
          <p:cNvSpPr txBox="1">
            <a:spLocks/>
          </p:cNvSpPr>
          <p:nvPr/>
        </p:nvSpPr>
        <p:spPr>
          <a:xfrm>
            <a:off x="244520" y="4906270"/>
            <a:ext cx="8796337" cy="1855788"/>
          </a:xfrm>
          <a:prstGeom prst="rect">
            <a:avLst/>
          </a:prstGeom>
        </p:spPr>
        <p:txBody>
          <a:bodyPr/>
          <a:lstStyle/>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Mechanical vibrations from sources such as Reaction Wheels or </a:t>
            </a:r>
            <a:r>
              <a:rPr kumimoji="0" lang="en-US" sz="1200" b="1" i="0" u="none" strike="noStrike" kern="0" cap="none" spc="0" normalizeH="0" baseline="0" noProof="0" dirty="0" err="1" smtClean="0">
                <a:ln>
                  <a:noFill/>
                </a:ln>
                <a:solidFill>
                  <a:schemeClr val="tx1"/>
                </a:solidFill>
                <a:effectLst/>
                <a:uLnTx/>
                <a:uFillTx/>
                <a:latin typeface="+mn-lt"/>
                <a:ea typeface="+mn-ea"/>
                <a:cs typeface="+mn-cs"/>
              </a:rPr>
              <a:t>Cryo</a:t>
            </a:r>
            <a:r>
              <a:rPr kumimoji="0" lang="en-US" sz="1200" b="1" i="0" u="none" strike="noStrike" kern="0" cap="none" spc="0" normalizeH="0" baseline="0" noProof="0" dirty="0" smtClean="0">
                <a:ln>
                  <a:noFill/>
                </a:ln>
                <a:solidFill>
                  <a:schemeClr val="tx1"/>
                </a:solidFill>
                <a:effectLst/>
                <a:uLnTx/>
                <a:uFillTx/>
                <a:latin typeface="+mn-lt"/>
                <a:ea typeface="+mn-ea"/>
                <a:cs typeface="+mn-cs"/>
              </a:rPr>
              <a:t>-Cooler Compressors propagate thru the structure to excite modes of the optical elements.  The response of these elements degrades image quality.</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At ambient temperatures, most structures have vibration damping ratios of roughly 0.3 to 0.2% of critical damping</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At cryogenic temperatures the damping ratio of structures decreases dramatically, to levels roughly 0.05% of critical damping.  This results in  increased image quality degradation.</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Careful vibration isolation and additional provisions </a:t>
            </a:r>
            <a:r>
              <a:rPr lang="en-US" sz="1200" kern="0" dirty="0" smtClean="0">
                <a:latin typeface="+mn-lt"/>
              </a:rPr>
              <a:t>to </a:t>
            </a:r>
            <a:r>
              <a:rPr kumimoji="0" lang="en-US" sz="1200" b="1" i="0" u="none" strike="noStrike" kern="0" cap="none" spc="0" normalizeH="0" baseline="0" noProof="0" dirty="0" smtClean="0">
                <a:ln>
                  <a:noFill/>
                </a:ln>
                <a:solidFill>
                  <a:schemeClr val="tx1"/>
                </a:solidFill>
                <a:effectLst/>
                <a:uLnTx/>
                <a:uFillTx/>
                <a:latin typeface="+mn-lt"/>
                <a:ea typeface="+mn-ea"/>
                <a:cs typeface="+mn-cs"/>
              </a:rPr>
              <a:t>increased damping are required.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Backplane Stability Test Article (BSTA)</a:t>
            </a:r>
            <a:endParaRPr lang="en-US" dirty="0"/>
          </a:p>
        </p:txBody>
      </p:sp>
      <p:sp>
        <p:nvSpPr>
          <p:cNvPr id="3" name="Content Placeholder 2"/>
          <p:cNvSpPr>
            <a:spLocks noGrp="1"/>
          </p:cNvSpPr>
          <p:nvPr>
            <p:ph sz="half" idx="1"/>
          </p:nvPr>
        </p:nvSpPr>
        <p:spPr>
          <a:xfrm>
            <a:off x="254699" y="821944"/>
            <a:ext cx="4536757" cy="2616200"/>
          </a:xfrm>
        </p:spPr>
        <p:txBody>
          <a:bodyPr/>
          <a:lstStyle/>
          <a:p>
            <a:r>
              <a:rPr lang="en-US" sz="1200" dirty="0" smtClean="0"/>
              <a:t>The </a:t>
            </a:r>
            <a:r>
              <a:rPr lang="en-US" sz="1200" dirty="0" smtClean="0">
                <a:latin typeface="Arial" charset="0"/>
                <a:cs typeface="Arial" charset="0"/>
              </a:rPr>
              <a:t>BSTA is a full scale 1/6</a:t>
            </a:r>
            <a:r>
              <a:rPr lang="en-US" sz="1200" baseline="30000" dirty="0" smtClean="0">
                <a:latin typeface="Arial" charset="0"/>
                <a:cs typeface="Arial" charset="0"/>
              </a:rPr>
              <a:t>th</a:t>
            </a:r>
            <a:r>
              <a:rPr lang="en-US" sz="1200" dirty="0" smtClean="0">
                <a:latin typeface="Arial" charset="0"/>
                <a:cs typeface="Arial" charset="0"/>
              </a:rPr>
              <a:t> substructure cut out of the flight PMBSS design, shown on the right.</a:t>
            </a:r>
          </a:p>
          <a:p>
            <a:r>
              <a:rPr lang="en-US" sz="1200" dirty="0" smtClean="0">
                <a:latin typeface="Arial" charset="0"/>
                <a:cs typeface="Arial" charset="0"/>
              </a:rPr>
              <a:t>The BSTA demonstrated fabrication techniques and was subjected to:</a:t>
            </a:r>
            <a:endParaRPr lang="en-US" sz="1200" dirty="0" smtClean="0"/>
          </a:p>
          <a:p>
            <a:pPr lvl="1"/>
            <a:r>
              <a:rPr lang="en-US" sz="1200" dirty="0" smtClean="0"/>
              <a:t>Thermal Stability Tests</a:t>
            </a:r>
          </a:p>
          <a:p>
            <a:pPr lvl="1"/>
            <a:r>
              <a:rPr lang="en-US" sz="1200" dirty="0" err="1" smtClean="0"/>
              <a:t>Cryo</a:t>
            </a:r>
            <a:r>
              <a:rPr lang="en-US" sz="1200" dirty="0" smtClean="0"/>
              <a:t> Damping Measurements</a:t>
            </a:r>
          </a:p>
          <a:p>
            <a:r>
              <a:rPr lang="en-US" sz="1200" dirty="0" smtClean="0"/>
              <a:t>Test results were used to correlate / anchor analytical models used to predict thermal cool down structural stability and vibration propagation.</a:t>
            </a:r>
          </a:p>
          <a:p>
            <a:r>
              <a:rPr lang="en-US" sz="1200" dirty="0" smtClean="0"/>
              <a:t>Damping measurement results are shown below.</a:t>
            </a:r>
            <a:endParaRPr lang="en-US" sz="1200" dirty="0"/>
          </a:p>
        </p:txBody>
      </p:sp>
      <p:pic>
        <p:nvPicPr>
          <p:cNvPr id="22" name="Picture 2050" descr="Q:\ssf\JWST\BSTA\Assembly Photos\May 2006\DSCN1695.JPG"/>
          <p:cNvPicPr>
            <a:picLocks noChangeAspect="1" noChangeArrowheads="1"/>
          </p:cNvPicPr>
          <p:nvPr/>
        </p:nvPicPr>
        <p:blipFill>
          <a:blip r:embed="rId2" cstate="print"/>
          <a:srcRect l="3967" t="19643" b="11946"/>
          <a:stretch>
            <a:fillRect/>
          </a:stretch>
        </p:blipFill>
        <p:spPr bwMode="auto">
          <a:xfrm>
            <a:off x="5026005" y="3894666"/>
            <a:ext cx="3934874" cy="2099734"/>
          </a:xfrm>
          <a:prstGeom prst="rect">
            <a:avLst/>
          </a:prstGeom>
          <a:noFill/>
          <a:ln w="9525">
            <a:solidFill>
              <a:schemeClr val="tx1"/>
            </a:solidFill>
            <a:miter lim="800000"/>
            <a:headEnd/>
            <a:tailEnd/>
          </a:ln>
        </p:spPr>
      </p:pic>
      <p:pic>
        <p:nvPicPr>
          <p:cNvPr id="572418" name="Picture 2"/>
          <p:cNvPicPr>
            <a:picLocks noChangeAspect="1" noChangeArrowheads="1"/>
          </p:cNvPicPr>
          <p:nvPr/>
        </p:nvPicPr>
        <p:blipFill>
          <a:blip r:embed="rId3" cstate="print"/>
          <a:srcRect/>
          <a:stretch>
            <a:fillRect/>
          </a:stretch>
        </p:blipFill>
        <p:spPr bwMode="auto">
          <a:xfrm>
            <a:off x="252348" y="3499949"/>
            <a:ext cx="4625975" cy="3024676"/>
          </a:xfrm>
          <a:prstGeom prst="rect">
            <a:avLst/>
          </a:prstGeom>
          <a:noFill/>
          <a:ln w="9525">
            <a:solidFill>
              <a:schemeClr val="tx1"/>
            </a:solidFill>
            <a:miter lim="800000"/>
            <a:headEnd/>
            <a:tailEnd/>
          </a:ln>
        </p:spPr>
      </p:pic>
      <p:pic>
        <p:nvPicPr>
          <p:cNvPr id="572419" name="Picture 3"/>
          <p:cNvPicPr>
            <a:picLocks noChangeAspect="1" noChangeArrowheads="1"/>
          </p:cNvPicPr>
          <p:nvPr/>
        </p:nvPicPr>
        <p:blipFill>
          <a:blip r:embed="rId4" cstate="print"/>
          <a:srcRect/>
          <a:stretch>
            <a:fillRect/>
          </a:stretch>
        </p:blipFill>
        <p:spPr bwMode="auto">
          <a:xfrm>
            <a:off x="5059870" y="1001585"/>
            <a:ext cx="3801619" cy="2530729"/>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Dampers</a:t>
            </a:r>
            <a:endParaRPr lang="en-US" dirty="0"/>
          </a:p>
        </p:txBody>
      </p:sp>
      <p:sp>
        <p:nvSpPr>
          <p:cNvPr id="3" name="Content Placeholder 2"/>
          <p:cNvSpPr>
            <a:spLocks noGrp="1"/>
          </p:cNvSpPr>
          <p:nvPr>
            <p:ph sz="half" idx="1"/>
          </p:nvPr>
        </p:nvSpPr>
        <p:spPr>
          <a:xfrm>
            <a:off x="157163" y="860776"/>
            <a:ext cx="4321175" cy="5486400"/>
          </a:xfrm>
        </p:spPr>
        <p:txBody>
          <a:bodyPr/>
          <a:lstStyle/>
          <a:p>
            <a:r>
              <a:rPr lang="en-US" sz="1400" dirty="0" smtClean="0"/>
              <a:t>Analytic modeling of the deployed dynamics of JWST identified modes which had the greatest impact to Line of Sight (LOS) or </a:t>
            </a:r>
            <a:r>
              <a:rPr lang="en-US" sz="1400" dirty="0" err="1" smtClean="0"/>
              <a:t>Wavefront</a:t>
            </a:r>
            <a:r>
              <a:rPr lang="en-US" sz="1400" dirty="0" smtClean="0"/>
              <a:t> Errors (WFEs).</a:t>
            </a:r>
          </a:p>
          <a:p>
            <a:pPr lvl="1"/>
            <a:r>
              <a:rPr lang="en-US" sz="1400" dirty="0" smtClean="0"/>
              <a:t>Not surprisingly motions of the secondary mirror relative to the OTE have significant impact to LOS and WFE.</a:t>
            </a:r>
          </a:p>
          <a:p>
            <a:r>
              <a:rPr lang="en-US" sz="1400" dirty="0" smtClean="0"/>
              <a:t>Incorporating Tuned Magnetic Dampers (TMDs) to the Secondary Mirror Struts provided the damping to reduce these errors.</a:t>
            </a:r>
          </a:p>
          <a:p>
            <a:r>
              <a:rPr lang="en-US" sz="1400" dirty="0" smtClean="0"/>
              <a:t>TMDs work by allowing a conductor to move in a magnetic field provided by permanent magnets.  Eddy currents in the conductor induced by this movement set up an Electromotive Force (EMF) which opposes this motion.  (See figure on lower right from </a:t>
            </a:r>
            <a:r>
              <a:rPr lang="en-US" sz="1400" dirty="0" err="1" smtClean="0"/>
              <a:t>Bronowicki</a:t>
            </a:r>
            <a:r>
              <a:rPr lang="en-US" sz="1400" dirty="0" smtClean="0"/>
              <a:t>, Brennan and Simonian</a:t>
            </a:r>
            <a:r>
              <a:rPr lang="en-US" sz="1400" baseline="30000" dirty="0" smtClean="0"/>
              <a:t>1</a:t>
            </a:r>
            <a:r>
              <a:rPr lang="en-US" sz="1400" dirty="0" smtClean="0"/>
              <a:t>).</a:t>
            </a:r>
          </a:p>
          <a:p>
            <a:r>
              <a:rPr lang="en-US" sz="1400" dirty="0" smtClean="0"/>
              <a:t>Unlike </a:t>
            </a:r>
            <a:r>
              <a:rPr lang="en-US" sz="1400" dirty="0" err="1" smtClean="0"/>
              <a:t>visco</a:t>
            </a:r>
            <a:r>
              <a:rPr lang="en-US" sz="1400" dirty="0" smtClean="0"/>
              <a:t>-elastic dampers, these TMDs have no issues operating at cryogenic temperatures.</a:t>
            </a:r>
          </a:p>
        </p:txBody>
      </p:sp>
      <p:pic>
        <p:nvPicPr>
          <p:cNvPr id="5" name="Picture 2"/>
          <p:cNvPicPr>
            <a:picLocks noChangeAspect="1" noChangeArrowheads="1"/>
          </p:cNvPicPr>
          <p:nvPr/>
        </p:nvPicPr>
        <p:blipFill>
          <a:blip r:embed="rId2" cstate="print"/>
          <a:srcRect/>
          <a:stretch>
            <a:fillRect/>
          </a:stretch>
        </p:blipFill>
        <p:spPr bwMode="auto">
          <a:xfrm>
            <a:off x="5064779" y="962025"/>
            <a:ext cx="3345667" cy="3547449"/>
          </a:xfrm>
          <a:prstGeom prst="rect">
            <a:avLst/>
          </a:prstGeom>
          <a:noFill/>
          <a:ln w="9525">
            <a:noFill/>
            <a:miter lim="800000"/>
            <a:headEnd/>
            <a:tailEnd/>
          </a:ln>
          <a:effectLst/>
        </p:spPr>
      </p:pic>
      <p:sp>
        <p:nvSpPr>
          <p:cNvPr id="7" name="TextBox 6"/>
          <p:cNvSpPr txBox="1"/>
          <p:nvPr/>
        </p:nvSpPr>
        <p:spPr>
          <a:xfrm>
            <a:off x="6553775" y="3389137"/>
            <a:ext cx="2097049" cy="461665"/>
          </a:xfrm>
          <a:prstGeom prst="rect">
            <a:avLst/>
          </a:prstGeom>
          <a:noFill/>
          <a:ln>
            <a:solidFill>
              <a:schemeClr val="tx1"/>
            </a:solidFill>
          </a:ln>
        </p:spPr>
        <p:txBody>
          <a:bodyPr wrap="none" rtlCol="0">
            <a:spAutoFit/>
          </a:bodyPr>
          <a:lstStyle/>
          <a:p>
            <a:r>
              <a:rPr lang="en-US" sz="1200" dirty="0" smtClean="0"/>
              <a:t>TMDs Placed on the Secondary</a:t>
            </a:r>
          </a:p>
          <a:p>
            <a:r>
              <a:rPr lang="en-US" sz="1200" dirty="0" smtClean="0"/>
              <a:t>Mirror Struts at these Locations</a:t>
            </a:r>
            <a:endParaRPr lang="en-US" sz="1200" dirty="0"/>
          </a:p>
        </p:txBody>
      </p:sp>
      <p:sp>
        <p:nvSpPr>
          <p:cNvPr id="8" name="Freeform 7"/>
          <p:cNvSpPr/>
          <p:nvPr/>
        </p:nvSpPr>
        <p:spPr bwMode="auto">
          <a:xfrm>
            <a:off x="7305194" y="2889956"/>
            <a:ext cx="270933" cy="485422"/>
          </a:xfrm>
          <a:custGeom>
            <a:avLst/>
            <a:gdLst>
              <a:gd name="connsiteX0" fmla="*/ 270933 w 270933"/>
              <a:gd name="connsiteY0" fmla="*/ 485422 h 485422"/>
              <a:gd name="connsiteX1" fmla="*/ 270933 w 270933"/>
              <a:gd name="connsiteY1" fmla="*/ 203200 h 485422"/>
              <a:gd name="connsiteX2" fmla="*/ 0 w 270933"/>
              <a:gd name="connsiteY2" fmla="*/ 0 h 485422"/>
            </a:gdLst>
            <a:ahLst/>
            <a:cxnLst>
              <a:cxn ang="0">
                <a:pos x="connsiteX0" y="connsiteY0"/>
              </a:cxn>
              <a:cxn ang="0">
                <a:pos x="connsiteX1" y="connsiteY1"/>
              </a:cxn>
              <a:cxn ang="0">
                <a:pos x="connsiteX2" y="connsiteY2"/>
              </a:cxn>
            </a:cxnLst>
            <a:rect l="l" t="t" r="r" b="b"/>
            <a:pathLst>
              <a:path w="270933" h="485422">
                <a:moveTo>
                  <a:pt x="270933" y="485422"/>
                </a:moveTo>
                <a:lnTo>
                  <a:pt x="270933" y="203200"/>
                </a:lnTo>
                <a:lnTo>
                  <a:pt x="0" y="0"/>
                </a:ln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9" name="Freeform 8"/>
          <p:cNvSpPr/>
          <p:nvPr/>
        </p:nvSpPr>
        <p:spPr bwMode="auto">
          <a:xfrm>
            <a:off x="7085411" y="1569156"/>
            <a:ext cx="587022" cy="1817511"/>
          </a:xfrm>
          <a:custGeom>
            <a:avLst/>
            <a:gdLst>
              <a:gd name="connsiteX0" fmla="*/ 587022 w 587022"/>
              <a:gd name="connsiteY0" fmla="*/ 1817511 h 1817511"/>
              <a:gd name="connsiteX1" fmla="*/ 587022 w 587022"/>
              <a:gd name="connsiteY1" fmla="*/ 0 h 1817511"/>
              <a:gd name="connsiteX2" fmla="*/ 0 w 587022"/>
              <a:gd name="connsiteY2" fmla="*/ 203200 h 1817511"/>
            </a:gdLst>
            <a:ahLst/>
            <a:cxnLst>
              <a:cxn ang="0">
                <a:pos x="connsiteX0" y="connsiteY0"/>
              </a:cxn>
              <a:cxn ang="0">
                <a:pos x="connsiteX1" y="connsiteY1"/>
              </a:cxn>
              <a:cxn ang="0">
                <a:pos x="connsiteX2" y="connsiteY2"/>
              </a:cxn>
            </a:cxnLst>
            <a:rect l="l" t="t" r="r" b="b"/>
            <a:pathLst>
              <a:path w="587022" h="1817511">
                <a:moveTo>
                  <a:pt x="587022" y="1817511"/>
                </a:moveTo>
                <a:lnTo>
                  <a:pt x="587022" y="0"/>
                </a:lnTo>
                <a:lnTo>
                  <a:pt x="0" y="203200"/>
                </a:ln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nvGrpSpPr>
          <p:cNvPr id="4" name="Group 11"/>
          <p:cNvGrpSpPr/>
          <p:nvPr/>
        </p:nvGrpSpPr>
        <p:grpSpPr>
          <a:xfrm>
            <a:off x="4573282" y="4673600"/>
            <a:ext cx="4267200" cy="1783644"/>
            <a:chOff x="4730044" y="4673600"/>
            <a:chExt cx="4267200" cy="1783644"/>
          </a:xfrm>
        </p:grpSpPr>
        <p:pic>
          <p:nvPicPr>
            <p:cNvPr id="1474562" name="Picture 2"/>
            <p:cNvPicPr>
              <a:picLocks noChangeAspect="1" noChangeArrowheads="1"/>
            </p:cNvPicPr>
            <p:nvPr/>
          </p:nvPicPr>
          <p:blipFill>
            <a:blip r:embed="rId3" cstate="print"/>
            <a:srcRect l="4466" r="5211"/>
            <a:stretch>
              <a:fillRect/>
            </a:stretch>
          </p:blipFill>
          <p:spPr bwMode="auto">
            <a:xfrm>
              <a:off x="4786489" y="4895586"/>
              <a:ext cx="4109155" cy="1386152"/>
            </a:xfrm>
            <a:prstGeom prst="rect">
              <a:avLst/>
            </a:prstGeom>
            <a:noFill/>
            <a:ln w="9525">
              <a:noFill/>
              <a:miter lim="800000"/>
              <a:headEnd/>
              <a:tailEnd/>
            </a:ln>
          </p:spPr>
        </p:pic>
        <p:sp>
          <p:nvSpPr>
            <p:cNvPr id="10" name="TextBox 9"/>
            <p:cNvSpPr txBox="1"/>
            <p:nvPr/>
          </p:nvSpPr>
          <p:spPr>
            <a:xfrm>
              <a:off x="5604580" y="4730044"/>
              <a:ext cx="2518638" cy="276999"/>
            </a:xfrm>
            <a:prstGeom prst="rect">
              <a:avLst/>
            </a:prstGeom>
            <a:noFill/>
          </p:spPr>
          <p:txBody>
            <a:bodyPr wrap="none" rtlCol="0">
              <a:spAutoFit/>
            </a:bodyPr>
            <a:lstStyle/>
            <a:p>
              <a:r>
                <a:rPr lang="en-US" sz="1200" dirty="0" smtClean="0"/>
                <a:t>Basic Operation for Magnetic Dampers</a:t>
              </a:r>
              <a:endParaRPr lang="en-US" sz="1200" dirty="0"/>
            </a:p>
          </p:txBody>
        </p:sp>
        <p:sp>
          <p:nvSpPr>
            <p:cNvPr id="11" name="Rectangle 10"/>
            <p:cNvSpPr/>
            <p:nvPr/>
          </p:nvSpPr>
          <p:spPr bwMode="auto">
            <a:xfrm>
              <a:off x="4730044" y="4673600"/>
              <a:ext cx="4267200" cy="178364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13" name="Rectangle 12"/>
          <p:cNvSpPr/>
          <p:nvPr/>
        </p:nvSpPr>
        <p:spPr bwMode="auto">
          <a:xfrm>
            <a:off x="4573282" y="962025"/>
            <a:ext cx="4278489" cy="356481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5573110" y="4737538"/>
            <a:ext cx="3128947" cy="1844565"/>
          </a:xfrm>
          <a:prstGeom prst="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 name="Title 1"/>
          <p:cNvSpPr>
            <a:spLocks noGrp="1"/>
          </p:cNvSpPr>
          <p:nvPr>
            <p:ph type="title"/>
          </p:nvPr>
        </p:nvSpPr>
        <p:spPr/>
        <p:txBody>
          <a:bodyPr/>
          <a:lstStyle/>
          <a:p>
            <a:r>
              <a:rPr lang="en-US" dirty="0" smtClean="0"/>
              <a:t>JWST Systems Engineering</a:t>
            </a:r>
            <a:endParaRPr lang="en-US" dirty="0"/>
          </a:p>
        </p:txBody>
      </p:sp>
      <p:grpSp>
        <p:nvGrpSpPr>
          <p:cNvPr id="3" name="Group 68"/>
          <p:cNvGrpSpPr/>
          <p:nvPr/>
        </p:nvGrpSpPr>
        <p:grpSpPr>
          <a:xfrm>
            <a:off x="4492479" y="930875"/>
            <a:ext cx="3547941" cy="1376696"/>
            <a:chOff x="4492479" y="930875"/>
            <a:chExt cx="3547941" cy="1376696"/>
          </a:xfrm>
        </p:grpSpPr>
        <p:sp>
          <p:nvSpPr>
            <p:cNvPr id="8" name="TextBox 7"/>
            <p:cNvSpPr txBox="1"/>
            <p:nvPr/>
          </p:nvSpPr>
          <p:spPr>
            <a:xfrm>
              <a:off x="4492479" y="961773"/>
              <a:ext cx="2513830" cy="307777"/>
            </a:xfrm>
            <a:prstGeom prst="rect">
              <a:avLst/>
            </a:prstGeom>
            <a:noFill/>
          </p:spPr>
          <p:txBody>
            <a:bodyPr wrap="none" rtlCol="0">
              <a:spAutoFit/>
            </a:bodyPr>
            <a:lstStyle/>
            <a:p>
              <a:r>
                <a:rPr lang="en-US" sz="1400" dirty="0" smtClean="0"/>
                <a:t>Formulate Mission Requirements</a:t>
              </a:r>
              <a:endParaRPr lang="en-US" sz="1400" dirty="0"/>
            </a:p>
          </p:txBody>
        </p:sp>
        <p:sp>
          <p:nvSpPr>
            <p:cNvPr id="9" name="TextBox 8"/>
            <p:cNvSpPr txBox="1"/>
            <p:nvPr/>
          </p:nvSpPr>
          <p:spPr>
            <a:xfrm>
              <a:off x="4593540" y="1322211"/>
              <a:ext cx="1697901" cy="861774"/>
            </a:xfrm>
            <a:prstGeom prst="rect">
              <a:avLst/>
            </a:prstGeom>
            <a:noFill/>
          </p:spPr>
          <p:txBody>
            <a:bodyPr wrap="none" rtlCol="0">
              <a:spAutoFit/>
            </a:bodyPr>
            <a:lstStyle/>
            <a:p>
              <a:pPr>
                <a:buFont typeface="Arial" pitchFamily="34" charset="0"/>
                <a:buChar char="•"/>
              </a:pPr>
              <a:r>
                <a:rPr lang="en-US" dirty="0" smtClean="0"/>
                <a:t>Sensitivity</a:t>
              </a:r>
            </a:p>
            <a:p>
              <a:pPr>
                <a:buFont typeface="Arial" pitchFamily="34" charset="0"/>
                <a:buChar char="•"/>
              </a:pPr>
              <a:r>
                <a:rPr lang="en-US" dirty="0" smtClean="0"/>
                <a:t>Image Quality and Resolution</a:t>
              </a:r>
            </a:p>
            <a:p>
              <a:pPr>
                <a:buFont typeface="Arial" pitchFamily="34" charset="0"/>
                <a:buChar char="•"/>
              </a:pPr>
              <a:r>
                <a:rPr lang="en-US" dirty="0" smtClean="0"/>
                <a:t>Field Of View</a:t>
              </a:r>
            </a:p>
            <a:p>
              <a:pPr>
                <a:buFont typeface="Arial" pitchFamily="34" charset="0"/>
                <a:buChar char="•"/>
              </a:pPr>
              <a:r>
                <a:rPr lang="en-US" dirty="0" smtClean="0"/>
                <a:t>Data Throughput</a:t>
              </a:r>
            </a:p>
            <a:p>
              <a:pPr>
                <a:buFont typeface="Arial" pitchFamily="34" charset="0"/>
                <a:buChar char="•"/>
              </a:pPr>
              <a:r>
                <a:rPr lang="en-US" dirty="0" smtClean="0"/>
                <a:t>Observing Efficiency</a:t>
              </a:r>
            </a:p>
          </p:txBody>
        </p:sp>
        <p:pic>
          <p:nvPicPr>
            <p:cNvPr id="10" name="Picture 2"/>
            <p:cNvPicPr>
              <a:picLocks noChangeAspect="1" noChangeArrowheads="1"/>
            </p:cNvPicPr>
            <p:nvPr/>
          </p:nvPicPr>
          <p:blipFill>
            <a:blip r:embed="rId2" cstate="print"/>
            <a:srcRect/>
            <a:stretch>
              <a:fillRect/>
            </a:stretch>
          </p:blipFill>
          <p:spPr bwMode="auto">
            <a:xfrm>
              <a:off x="6998829" y="1108147"/>
              <a:ext cx="859859" cy="1127745"/>
            </a:xfrm>
            <a:prstGeom prst="rect">
              <a:avLst/>
            </a:prstGeom>
            <a:noFill/>
            <a:ln w="9525">
              <a:solidFill>
                <a:schemeClr val="tx1"/>
              </a:solidFill>
              <a:miter lim="800000"/>
              <a:headEnd/>
              <a:tailEnd/>
            </a:ln>
            <a:effectLst/>
          </p:spPr>
        </p:pic>
        <p:sp>
          <p:nvSpPr>
            <p:cNvPr id="11" name="Rectangle 10"/>
            <p:cNvSpPr/>
            <p:nvPr/>
          </p:nvSpPr>
          <p:spPr bwMode="auto">
            <a:xfrm>
              <a:off x="4526561" y="930875"/>
              <a:ext cx="3513859" cy="137669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pic>
        <p:nvPicPr>
          <p:cNvPr id="17" name="Picture 36" descr="ABL"/>
          <p:cNvPicPr>
            <a:picLocks noChangeAspect="1" noChangeArrowheads="1"/>
          </p:cNvPicPr>
          <p:nvPr/>
        </p:nvPicPr>
        <p:blipFill>
          <a:blip r:embed="rId3" cstate="print"/>
          <a:srcRect/>
          <a:stretch>
            <a:fillRect/>
          </a:stretch>
        </p:blipFill>
        <p:spPr bwMode="auto">
          <a:xfrm>
            <a:off x="7559566" y="4769783"/>
            <a:ext cx="1100484" cy="1731141"/>
          </a:xfrm>
          <a:prstGeom prst="rect">
            <a:avLst/>
          </a:prstGeom>
          <a:noFill/>
          <a:ln w="9525">
            <a:noFill/>
            <a:miter lim="800000"/>
            <a:headEnd type="none" w="sm" len="sm"/>
            <a:tailEnd type="none" w="lg" len="lg"/>
          </a:ln>
        </p:spPr>
      </p:pic>
      <p:pic>
        <p:nvPicPr>
          <p:cNvPr id="18" name="Picture 85"/>
          <p:cNvPicPr>
            <a:picLocks noChangeAspect="1" noChangeArrowheads="1"/>
          </p:cNvPicPr>
          <p:nvPr/>
        </p:nvPicPr>
        <p:blipFill>
          <a:blip r:embed="rId4" cstate="print"/>
          <a:srcRect l="18124" t="3125" r="17500" b="9375"/>
          <a:stretch>
            <a:fillRect/>
          </a:stretch>
        </p:blipFill>
        <p:spPr bwMode="auto">
          <a:xfrm>
            <a:off x="6777550" y="5336627"/>
            <a:ext cx="840165" cy="912757"/>
          </a:xfrm>
          <a:prstGeom prst="rect">
            <a:avLst/>
          </a:prstGeom>
          <a:noFill/>
          <a:ln w="9525">
            <a:noFill/>
            <a:miter lim="800000"/>
            <a:headEnd/>
            <a:tailEnd/>
          </a:ln>
          <a:effectLst/>
        </p:spPr>
      </p:pic>
      <p:pic>
        <p:nvPicPr>
          <p:cNvPr id="19" name="Picture 13" descr="JWST Color Square"/>
          <p:cNvPicPr>
            <a:picLocks noChangeAspect="1" noChangeArrowheads="1"/>
          </p:cNvPicPr>
          <p:nvPr/>
        </p:nvPicPr>
        <p:blipFill>
          <a:blip r:embed="rId5" cstate="print"/>
          <a:srcRect/>
          <a:stretch>
            <a:fillRect/>
          </a:stretch>
        </p:blipFill>
        <p:spPr bwMode="auto">
          <a:xfrm>
            <a:off x="5612523" y="5350926"/>
            <a:ext cx="1090227" cy="898930"/>
          </a:xfrm>
          <a:prstGeom prst="rect">
            <a:avLst/>
          </a:prstGeom>
          <a:noFill/>
          <a:ln w="9525">
            <a:noFill/>
            <a:miter lim="800000"/>
            <a:headEnd/>
            <a:tailEnd/>
          </a:ln>
          <a:effectLst/>
        </p:spPr>
      </p:pic>
      <p:sp>
        <p:nvSpPr>
          <p:cNvPr id="20" name="TextBox 19"/>
          <p:cNvSpPr txBox="1"/>
          <p:nvPr/>
        </p:nvSpPr>
        <p:spPr>
          <a:xfrm>
            <a:off x="5583842" y="4749664"/>
            <a:ext cx="1467005" cy="523220"/>
          </a:xfrm>
          <a:prstGeom prst="rect">
            <a:avLst/>
          </a:prstGeom>
          <a:noFill/>
        </p:spPr>
        <p:txBody>
          <a:bodyPr wrap="none" rtlCol="0">
            <a:spAutoFit/>
          </a:bodyPr>
          <a:lstStyle/>
          <a:p>
            <a:r>
              <a:rPr lang="en-US" sz="1400" dirty="0" smtClean="0"/>
              <a:t>Verification of the </a:t>
            </a:r>
          </a:p>
          <a:p>
            <a:r>
              <a:rPr lang="en-US" sz="1400" dirty="0" smtClean="0"/>
              <a:t>“As Built” System</a:t>
            </a:r>
            <a:endParaRPr lang="en-US" sz="1400" dirty="0"/>
          </a:p>
        </p:txBody>
      </p:sp>
      <p:grpSp>
        <p:nvGrpSpPr>
          <p:cNvPr id="12" name="Group 69"/>
          <p:cNvGrpSpPr/>
          <p:nvPr/>
        </p:nvGrpSpPr>
        <p:grpSpPr>
          <a:xfrm>
            <a:off x="550863" y="2643461"/>
            <a:ext cx="7955463" cy="1723580"/>
            <a:chOff x="550863" y="2674993"/>
            <a:chExt cx="7955463" cy="1723580"/>
          </a:xfrm>
        </p:grpSpPr>
        <p:sp>
          <p:nvSpPr>
            <p:cNvPr id="31" name="Flowchart: Document 30"/>
            <p:cNvSpPr/>
            <p:nvPr/>
          </p:nvSpPr>
          <p:spPr bwMode="auto">
            <a:xfrm>
              <a:off x="7428394" y="3000832"/>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32" name="TextBox 31"/>
            <p:cNvSpPr txBox="1"/>
            <p:nvPr/>
          </p:nvSpPr>
          <p:spPr>
            <a:xfrm>
              <a:off x="7416357" y="3008095"/>
              <a:ext cx="808235" cy="246221"/>
            </a:xfrm>
            <a:prstGeom prst="rect">
              <a:avLst/>
            </a:prstGeom>
            <a:noFill/>
          </p:spPr>
          <p:txBody>
            <a:bodyPr wrap="none" rtlCol="0">
              <a:spAutoFit/>
            </a:bodyPr>
            <a:lstStyle/>
            <a:p>
              <a:r>
                <a:rPr lang="en-US" dirty="0" smtClean="0"/>
                <a:t>WFE Budget</a:t>
              </a:r>
              <a:endParaRPr lang="en-US" dirty="0"/>
            </a:p>
          </p:txBody>
        </p:sp>
        <p:sp>
          <p:nvSpPr>
            <p:cNvPr id="29" name="Flowchart: Document 28"/>
            <p:cNvSpPr/>
            <p:nvPr/>
          </p:nvSpPr>
          <p:spPr bwMode="auto">
            <a:xfrm>
              <a:off x="7178839" y="3257448"/>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3" name="TextBox 12"/>
            <p:cNvSpPr txBox="1"/>
            <p:nvPr/>
          </p:nvSpPr>
          <p:spPr>
            <a:xfrm>
              <a:off x="574927" y="2681261"/>
              <a:ext cx="979755" cy="523220"/>
            </a:xfrm>
            <a:prstGeom prst="rect">
              <a:avLst/>
            </a:prstGeom>
            <a:noFill/>
          </p:spPr>
          <p:txBody>
            <a:bodyPr wrap="none" rtlCol="0">
              <a:spAutoFit/>
            </a:bodyPr>
            <a:lstStyle/>
            <a:p>
              <a:r>
                <a:rPr lang="en-US" sz="1400" dirty="0" smtClean="0"/>
                <a:t>Design the </a:t>
              </a:r>
            </a:p>
            <a:p>
              <a:r>
                <a:rPr lang="en-US" sz="1400" dirty="0" smtClean="0"/>
                <a:t>System</a:t>
              </a:r>
              <a:endParaRPr lang="en-US" sz="1400" dirty="0"/>
            </a:p>
          </p:txBody>
        </p:sp>
        <p:sp>
          <p:nvSpPr>
            <p:cNvPr id="14" name="Rectangle 13"/>
            <p:cNvSpPr/>
            <p:nvPr/>
          </p:nvSpPr>
          <p:spPr bwMode="auto">
            <a:xfrm>
              <a:off x="550863" y="2674993"/>
              <a:ext cx="7955463" cy="172358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pic>
          <p:nvPicPr>
            <p:cNvPr id="15" name="Picture 4"/>
            <p:cNvPicPr>
              <a:picLocks noChangeAspect="1" noChangeArrowheads="1"/>
            </p:cNvPicPr>
            <p:nvPr/>
          </p:nvPicPr>
          <p:blipFill>
            <a:blip r:embed="rId6" cstate="print"/>
            <a:srcRect/>
            <a:stretch>
              <a:fillRect/>
            </a:stretch>
          </p:blipFill>
          <p:spPr bwMode="auto">
            <a:xfrm>
              <a:off x="1282383" y="2801993"/>
              <a:ext cx="3362135" cy="1521954"/>
            </a:xfrm>
            <a:prstGeom prst="rect">
              <a:avLst/>
            </a:prstGeom>
            <a:noFill/>
            <a:ln w="9525">
              <a:noFill/>
              <a:miter lim="800000"/>
              <a:headEnd/>
              <a:tailEnd/>
            </a:ln>
            <a:effectLst/>
          </p:spPr>
        </p:pic>
        <p:pic>
          <p:nvPicPr>
            <p:cNvPr id="428034" name="Picture 2"/>
            <p:cNvPicPr>
              <a:picLocks noChangeAspect="1" noChangeArrowheads="1"/>
            </p:cNvPicPr>
            <p:nvPr/>
          </p:nvPicPr>
          <p:blipFill>
            <a:blip r:embed="rId7" cstate="print"/>
            <a:srcRect/>
            <a:stretch>
              <a:fillRect/>
            </a:stretch>
          </p:blipFill>
          <p:spPr bwMode="auto">
            <a:xfrm>
              <a:off x="4776530" y="2822485"/>
              <a:ext cx="2153653" cy="1438130"/>
            </a:xfrm>
            <a:prstGeom prst="rect">
              <a:avLst/>
            </a:prstGeom>
            <a:noFill/>
            <a:ln w="9525">
              <a:solidFill>
                <a:schemeClr val="tx1"/>
              </a:solidFill>
              <a:miter lim="800000"/>
              <a:headEnd/>
              <a:tailEnd/>
            </a:ln>
            <a:effectLst/>
          </p:spPr>
        </p:pic>
        <p:sp>
          <p:nvSpPr>
            <p:cNvPr id="27" name="Flowchart: Document 26"/>
            <p:cNvSpPr/>
            <p:nvPr/>
          </p:nvSpPr>
          <p:spPr bwMode="auto">
            <a:xfrm>
              <a:off x="7062526" y="3505971"/>
              <a:ext cx="974558" cy="548690"/>
            </a:xfrm>
            <a:prstGeom prst="flowChartDocumen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8" name="TextBox 27"/>
            <p:cNvSpPr txBox="1"/>
            <p:nvPr/>
          </p:nvSpPr>
          <p:spPr>
            <a:xfrm>
              <a:off x="7050489" y="3513234"/>
              <a:ext cx="835485" cy="246221"/>
            </a:xfrm>
            <a:prstGeom prst="rect">
              <a:avLst/>
            </a:prstGeom>
            <a:noFill/>
          </p:spPr>
          <p:txBody>
            <a:bodyPr wrap="none" rtlCol="0">
              <a:spAutoFit/>
            </a:bodyPr>
            <a:lstStyle/>
            <a:p>
              <a:r>
                <a:rPr lang="en-US" dirty="0" smtClean="0"/>
                <a:t>Mass Budget</a:t>
              </a:r>
              <a:endParaRPr lang="en-US" dirty="0"/>
            </a:p>
          </p:txBody>
        </p:sp>
        <p:sp>
          <p:nvSpPr>
            <p:cNvPr id="30" name="TextBox 29"/>
            <p:cNvSpPr txBox="1"/>
            <p:nvPr/>
          </p:nvSpPr>
          <p:spPr>
            <a:xfrm>
              <a:off x="7166802" y="3264711"/>
              <a:ext cx="889987" cy="246221"/>
            </a:xfrm>
            <a:prstGeom prst="rect">
              <a:avLst/>
            </a:prstGeom>
            <a:noFill/>
          </p:spPr>
          <p:txBody>
            <a:bodyPr wrap="none" rtlCol="0">
              <a:spAutoFit/>
            </a:bodyPr>
            <a:lstStyle/>
            <a:p>
              <a:r>
                <a:rPr lang="en-US" dirty="0" smtClean="0"/>
                <a:t>Power Budget</a:t>
              </a:r>
              <a:endParaRPr lang="en-US" dirty="0"/>
            </a:p>
          </p:txBody>
        </p:sp>
      </p:grpSp>
      <p:grpSp>
        <p:nvGrpSpPr>
          <p:cNvPr id="16" name="Group 70"/>
          <p:cNvGrpSpPr/>
          <p:nvPr/>
        </p:nvGrpSpPr>
        <p:grpSpPr>
          <a:xfrm>
            <a:off x="550863" y="4761186"/>
            <a:ext cx="2417762" cy="1757855"/>
            <a:chOff x="550863" y="4761186"/>
            <a:chExt cx="2417762" cy="1757855"/>
          </a:xfrm>
        </p:grpSpPr>
        <p:pic>
          <p:nvPicPr>
            <p:cNvPr id="25" name="Picture 17" descr="V:\HC23\CDRmodel_2.jpg"/>
            <p:cNvPicPr>
              <a:picLocks noChangeAspect="1" noChangeArrowheads="1"/>
            </p:cNvPicPr>
            <p:nvPr/>
          </p:nvPicPr>
          <p:blipFill>
            <a:blip r:embed="rId8" cstate="print"/>
            <a:srcRect r="58" b="30"/>
            <a:stretch>
              <a:fillRect/>
            </a:stretch>
          </p:blipFill>
          <p:spPr bwMode="auto">
            <a:xfrm>
              <a:off x="1954055" y="5411522"/>
              <a:ext cx="801185" cy="771379"/>
            </a:xfrm>
            <a:prstGeom prst="rect">
              <a:avLst/>
            </a:prstGeom>
            <a:noFill/>
            <a:ln w="9525">
              <a:noFill/>
              <a:miter lim="800000"/>
              <a:headEnd/>
              <a:tailEnd/>
            </a:ln>
          </p:spPr>
        </p:pic>
        <p:pic>
          <p:nvPicPr>
            <p:cNvPr id="33" name="Picture 4"/>
            <p:cNvPicPr>
              <a:picLocks noChangeAspect="1" noChangeArrowheads="1"/>
            </p:cNvPicPr>
            <p:nvPr/>
          </p:nvPicPr>
          <p:blipFill>
            <a:blip r:embed="rId9" cstate="print"/>
            <a:srcRect/>
            <a:stretch>
              <a:fillRect/>
            </a:stretch>
          </p:blipFill>
          <p:spPr bwMode="auto">
            <a:xfrm>
              <a:off x="550863" y="5360015"/>
              <a:ext cx="1347955" cy="914292"/>
            </a:xfrm>
            <a:prstGeom prst="rect">
              <a:avLst/>
            </a:prstGeom>
            <a:noFill/>
            <a:ln w="9525">
              <a:noFill/>
              <a:miter lim="800000"/>
              <a:headEnd/>
              <a:tailEnd/>
            </a:ln>
          </p:spPr>
        </p:pic>
        <p:sp>
          <p:nvSpPr>
            <p:cNvPr id="34" name="TextBox 33"/>
            <p:cNvSpPr txBox="1"/>
            <p:nvPr/>
          </p:nvSpPr>
          <p:spPr>
            <a:xfrm>
              <a:off x="741857" y="4836686"/>
              <a:ext cx="2070888" cy="523220"/>
            </a:xfrm>
            <a:prstGeom prst="rect">
              <a:avLst/>
            </a:prstGeom>
            <a:noFill/>
          </p:spPr>
          <p:txBody>
            <a:bodyPr wrap="none" rtlCol="0">
              <a:spAutoFit/>
            </a:bodyPr>
            <a:lstStyle/>
            <a:p>
              <a:r>
                <a:rPr lang="en-US" sz="1400" dirty="0" smtClean="0"/>
                <a:t>Systems Analyses and </a:t>
              </a:r>
            </a:p>
            <a:p>
              <a:r>
                <a:rPr lang="en-US" sz="1400" dirty="0" smtClean="0"/>
                <a:t>Performance Assessments</a:t>
              </a:r>
              <a:endParaRPr lang="en-US" sz="1400" dirty="0"/>
            </a:p>
          </p:txBody>
        </p:sp>
        <p:sp>
          <p:nvSpPr>
            <p:cNvPr id="36" name="Rectangle 35"/>
            <p:cNvSpPr/>
            <p:nvPr/>
          </p:nvSpPr>
          <p:spPr bwMode="auto">
            <a:xfrm>
              <a:off x="550863" y="4761186"/>
              <a:ext cx="2417762" cy="175785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22" name="Group 71"/>
          <p:cNvGrpSpPr/>
          <p:nvPr/>
        </p:nvGrpSpPr>
        <p:grpSpPr>
          <a:xfrm>
            <a:off x="3160986" y="4716375"/>
            <a:ext cx="2175642" cy="1842080"/>
            <a:chOff x="3160986" y="4716375"/>
            <a:chExt cx="2175642" cy="1842080"/>
          </a:xfrm>
        </p:grpSpPr>
        <p:pic>
          <p:nvPicPr>
            <p:cNvPr id="23" name="Picture 5" descr="05-2136d"/>
            <p:cNvPicPr>
              <a:picLocks noChangeAspect="1" noChangeArrowheads="1"/>
            </p:cNvPicPr>
            <p:nvPr/>
          </p:nvPicPr>
          <p:blipFill>
            <a:blip r:embed="rId10" cstate="print"/>
            <a:srcRect/>
            <a:stretch>
              <a:fillRect/>
            </a:stretch>
          </p:blipFill>
          <p:spPr bwMode="auto">
            <a:xfrm>
              <a:off x="3425825" y="5385395"/>
              <a:ext cx="669905" cy="1031077"/>
            </a:xfrm>
            <a:prstGeom prst="rect">
              <a:avLst/>
            </a:prstGeom>
            <a:noFill/>
            <a:ln w="9525">
              <a:solidFill>
                <a:schemeClr val="tx1"/>
              </a:solidFill>
              <a:miter lim="800000"/>
              <a:headEnd/>
              <a:tailEnd/>
            </a:ln>
          </p:spPr>
        </p:pic>
        <p:pic>
          <p:nvPicPr>
            <p:cNvPr id="24" name="Picture 7" descr="1_3SSmembrane1 install.bmp"/>
            <p:cNvPicPr>
              <a:picLocks noChangeAspect="1"/>
            </p:cNvPicPr>
            <p:nvPr/>
          </p:nvPicPr>
          <p:blipFill>
            <a:blip r:embed="rId11" cstate="print"/>
            <a:srcRect l="16000" r="28799"/>
            <a:stretch>
              <a:fillRect/>
            </a:stretch>
          </p:blipFill>
          <p:spPr bwMode="auto">
            <a:xfrm>
              <a:off x="4285604" y="5217451"/>
              <a:ext cx="841664" cy="1248868"/>
            </a:xfrm>
            <a:prstGeom prst="rect">
              <a:avLst/>
            </a:prstGeom>
            <a:noFill/>
            <a:ln w="9525">
              <a:noFill/>
              <a:miter lim="800000"/>
              <a:headEnd/>
              <a:tailEnd/>
            </a:ln>
          </p:spPr>
        </p:pic>
        <p:sp>
          <p:nvSpPr>
            <p:cNvPr id="35" name="TextBox 34"/>
            <p:cNvSpPr txBox="1"/>
            <p:nvPr/>
          </p:nvSpPr>
          <p:spPr>
            <a:xfrm>
              <a:off x="3281441" y="4716375"/>
              <a:ext cx="2007729" cy="523220"/>
            </a:xfrm>
            <a:prstGeom prst="rect">
              <a:avLst/>
            </a:prstGeom>
            <a:noFill/>
          </p:spPr>
          <p:txBody>
            <a:bodyPr wrap="none" rtlCol="0">
              <a:spAutoFit/>
            </a:bodyPr>
            <a:lstStyle/>
            <a:p>
              <a:r>
                <a:rPr lang="en-US" sz="1400" dirty="0" smtClean="0"/>
                <a:t>Risk Management and</a:t>
              </a:r>
            </a:p>
            <a:p>
              <a:r>
                <a:rPr lang="en-US" sz="1400" dirty="0" smtClean="0"/>
                <a:t>Technology  Development</a:t>
              </a:r>
              <a:endParaRPr lang="en-US" sz="1400" dirty="0"/>
            </a:p>
          </p:txBody>
        </p:sp>
        <p:sp>
          <p:nvSpPr>
            <p:cNvPr id="37" name="Rectangle 36"/>
            <p:cNvSpPr/>
            <p:nvPr/>
          </p:nvSpPr>
          <p:spPr bwMode="auto">
            <a:xfrm>
              <a:off x="3160986" y="4753303"/>
              <a:ext cx="2175642" cy="1805152"/>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26" name="Group 46"/>
          <p:cNvGrpSpPr/>
          <p:nvPr/>
        </p:nvGrpSpPr>
        <p:grpSpPr>
          <a:xfrm>
            <a:off x="519331" y="873055"/>
            <a:ext cx="4007230" cy="1538883"/>
            <a:chOff x="519331" y="873055"/>
            <a:chExt cx="4007230" cy="1538883"/>
          </a:xfrm>
        </p:grpSpPr>
        <p:pic>
          <p:nvPicPr>
            <p:cNvPr id="4" name="Picture 17"/>
            <p:cNvPicPr>
              <a:picLocks noChangeArrowheads="1"/>
            </p:cNvPicPr>
            <p:nvPr/>
          </p:nvPicPr>
          <p:blipFill>
            <a:blip r:embed="rId12" cstate="print"/>
            <a:srcRect/>
            <a:stretch>
              <a:fillRect/>
            </a:stretch>
          </p:blipFill>
          <p:spPr bwMode="auto">
            <a:xfrm>
              <a:off x="2384980" y="1111779"/>
              <a:ext cx="1510189" cy="1008575"/>
            </a:xfrm>
            <a:prstGeom prst="rect">
              <a:avLst/>
            </a:prstGeom>
            <a:noFill/>
            <a:ln w="25400" cap="flat">
              <a:solidFill>
                <a:srgbClr val="FF0000"/>
              </a:solidFill>
              <a:prstDash val="solid"/>
              <a:miter lim="800000"/>
              <a:headEnd/>
              <a:tailEnd/>
            </a:ln>
          </p:spPr>
        </p:pic>
        <p:sp>
          <p:nvSpPr>
            <p:cNvPr id="5" name="TextBox 4"/>
            <p:cNvSpPr txBox="1"/>
            <p:nvPr/>
          </p:nvSpPr>
          <p:spPr>
            <a:xfrm>
              <a:off x="566961" y="873055"/>
              <a:ext cx="1606530" cy="1538883"/>
            </a:xfrm>
            <a:prstGeom prst="rect">
              <a:avLst/>
            </a:prstGeom>
            <a:noFill/>
          </p:spPr>
          <p:txBody>
            <a:bodyPr wrap="none" rtlCol="0">
              <a:spAutoFit/>
            </a:bodyPr>
            <a:lstStyle/>
            <a:p>
              <a:r>
                <a:rPr lang="en-US" sz="1400" dirty="0" smtClean="0"/>
                <a:t>Science Objective:</a:t>
              </a:r>
            </a:p>
            <a:p>
              <a:pPr marL="112713" indent="-112713">
                <a:buFont typeface="Wingdings" pitchFamily="2" charset="2"/>
                <a:buChar char="§"/>
              </a:pPr>
              <a:r>
                <a:rPr lang="en-US" dirty="0" smtClean="0"/>
                <a:t>Detect and Investigate </a:t>
              </a:r>
            </a:p>
            <a:p>
              <a:pPr marL="112713"/>
              <a:r>
                <a:rPr lang="en-US" dirty="0" smtClean="0"/>
                <a:t>the First Light Sources</a:t>
              </a:r>
            </a:p>
            <a:p>
              <a:pPr marL="112713" indent="-112713">
                <a:buFont typeface="Wingdings" pitchFamily="2" charset="2"/>
                <a:buChar char="§"/>
              </a:pPr>
              <a:r>
                <a:rPr lang="en-US" dirty="0" smtClean="0"/>
                <a:t>Study the Assembly of </a:t>
              </a:r>
            </a:p>
            <a:p>
              <a:pPr marL="112713" indent="1588"/>
              <a:r>
                <a:rPr lang="en-US" dirty="0" smtClean="0"/>
                <a:t>Galaxies Since First Light </a:t>
              </a:r>
            </a:p>
            <a:p>
              <a:pPr marL="112713" indent="-112713">
                <a:buFont typeface="Wingdings" pitchFamily="2" charset="2"/>
                <a:buChar char="§"/>
              </a:pPr>
              <a:r>
                <a:rPr lang="en-US" dirty="0" smtClean="0"/>
                <a:t>Study the Birth of Stars</a:t>
              </a:r>
            </a:p>
            <a:p>
              <a:pPr marL="112713" indent="-112713">
                <a:buFont typeface="Wingdings" pitchFamily="2" charset="2"/>
                <a:buChar char="§"/>
              </a:pPr>
              <a:r>
                <a:rPr lang="en-US" dirty="0" smtClean="0"/>
                <a:t>Study the evolution of</a:t>
              </a:r>
            </a:p>
            <a:p>
              <a:pPr marL="112713"/>
              <a:r>
                <a:rPr lang="en-US" dirty="0" smtClean="0"/>
                <a:t>Planetary Systems</a:t>
              </a:r>
            </a:p>
            <a:p>
              <a:endParaRPr lang="en-US" dirty="0"/>
            </a:p>
          </p:txBody>
        </p:sp>
        <p:sp>
          <p:nvSpPr>
            <p:cNvPr id="6" name="Rectangle 5"/>
            <p:cNvSpPr/>
            <p:nvPr/>
          </p:nvSpPr>
          <p:spPr bwMode="auto">
            <a:xfrm>
              <a:off x="519331" y="884837"/>
              <a:ext cx="3563937" cy="147011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45" name="Elbow Connector 44"/>
            <p:cNvCxnSpPr>
              <a:stCxn id="6" idx="3"/>
              <a:endCxn id="11" idx="1"/>
            </p:cNvCxnSpPr>
            <p:nvPr/>
          </p:nvCxnSpPr>
          <p:spPr bwMode="auto">
            <a:xfrm flipV="1">
              <a:off x="4083268" y="1619223"/>
              <a:ext cx="443293" cy="673"/>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w="med" len="med"/>
            </a:ln>
            <a:effectLst/>
          </p:spPr>
        </p:cxnSp>
      </p:grpSp>
      <p:cxnSp>
        <p:nvCxnSpPr>
          <p:cNvPr id="49" name="Elbow Connector 48"/>
          <p:cNvCxnSpPr>
            <a:stCxn id="11" idx="2"/>
            <a:endCxn id="14" idx="0"/>
          </p:cNvCxnSpPr>
          <p:nvPr/>
        </p:nvCxnSpPr>
        <p:spPr bwMode="auto">
          <a:xfrm rot="5400000">
            <a:off x="5238098" y="1598068"/>
            <a:ext cx="335890" cy="1754896"/>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51" name="Elbow Connector 50"/>
          <p:cNvCxnSpPr>
            <a:stCxn id="57" idx="2"/>
            <a:endCxn id="36" idx="0"/>
          </p:cNvCxnSpPr>
          <p:nvPr/>
        </p:nvCxnSpPr>
        <p:spPr bwMode="auto">
          <a:xfrm rot="10800000" flipV="1">
            <a:off x="1759744" y="4572000"/>
            <a:ext cx="2725544" cy="189185"/>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54" name="Elbow Connector 53"/>
          <p:cNvCxnSpPr>
            <a:stCxn id="57" idx="2"/>
            <a:endCxn id="37" idx="0"/>
          </p:cNvCxnSpPr>
          <p:nvPr/>
        </p:nvCxnSpPr>
        <p:spPr bwMode="auto">
          <a:xfrm rot="10800000" flipV="1">
            <a:off x="4248808" y="4572001"/>
            <a:ext cx="236481" cy="181302"/>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sp>
        <p:nvSpPr>
          <p:cNvPr id="57" name="Oval 56"/>
          <p:cNvSpPr/>
          <p:nvPr/>
        </p:nvSpPr>
        <p:spPr bwMode="auto">
          <a:xfrm>
            <a:off x="4485288" y="4532587"/>
            <a:ext cx="78828" cy="78828"/>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60" name="Elbow Connector 50"/>
          <p:cNvCxnSpPr>
            <a:stCxn id="57" idx="6"/>
            <a:endCxn id="21" idx="0"/>
          </p:cNvCxnSpPr>
          <p:nvPr/>
        </p:nvCxnSpPr>
        <p:spPr bwMode="auto">
          <a:xfrm>
            <a:off x="4564116" y="4572001"/>
            <a:ext cx="2573468" cy="165537"/>
          </a:xfrm>
          <a:prstGeom prst="bentConnector2">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67" name="Elbow Connector 66"/>
          <p:cNvCxnSpPr>
            <a:stCxn id="14" idx="2"/>
            <a:endCxn id="57" idx="0"/>
          </p:cNvCxnSpPr>
          <p:nvPr/>
        </p:nvCxnSpPr>
        <p:spPr bwMode="auto">
          <a:xfrm rot="5400000">
            <a:off x="4443876" y="4447868"/>
            <a:ext cx="165546" cy="3893"/>
          </a:xfrm>
          <a:prstGeom prst="bentConnector3">
            <a:avLst>
              <a:gd name="adj1" fmla="val 50000"/>
            </a:avLst>
          </a:prstGeom>
          <a:solidFill>
            <a:schemeClr val="accent1"/>
          </a:solidFill>
          <a:ln w="2857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Verification</a:t>
            </a:r>
            <a:endParaRPr lang="en-US" dirty="0"/>
          </a:p>
        </p:txBody>
      </p:sp>
      <p:grpSp>
        <p:nvGrpSpPr>
          <p:cNvPr id="7" name="Group 72"/>
          <p:cNvGrpSpPr/>
          <p:nvPr/>
        </p:nvGrpSpPr>
        <p:grpSpPr>
          <a:xfrm>
            <a:off x="606441" y="855855"/>
            <a:ext cx="3128947" cy="1844565"/>
            <a:chOff x="5573110" y="4737538"/>
            <a:chExt cx="3128947" cy="1844565"/>
          </a:xfrm>
        </p:grpSpPr>
        <p:pic>
          <p:nvPicPr>
            <p:cNvPr id="17" name="Picture 36" descr="ABL"/>
            <p:cNvPicPr>
              <a:picLocks noChangeAspect="1" noChangeArrowheads="1"/>
            </p:cNvPicPr>
            <p:nvPr/>
          </p:nvPicPr>
          <p:blipFill>
            <a:blip r:embed="rId2" cstate="print"/>
            <a:srcRect/>
            <a:stretch>
              <a:fillRect/>
            </a:stretch>
          </p:blipFill>
          <p:spPr bwMode="auto">
            <a:xfrm>
              <a:off x="7559566" y="4769783"/>
              <a:ext cx="1100484" cy="1731141"/>
            </a:xfrm>
            <a:prstGeom prst="rect">
              <a:avLst/>
            </a:prstGeom>
            <a:noFill/>
            <a:ln w="9525">
              <a:noFill/>
              <a:miter lim="800000"/>
              <a:headEnd type="none" w="sm" len="sm"/>
              <a:tailEnd type="none" w="lg" len="lg"/>
            </a:ln>
          </p:spPr>
        </p:pic>
        <p:pic>
          <p:nvPicPr>
            <p:cNvPr id="18" name="Picture 85"/>
            <p:cNvPicPr>
              <a:picLocks noChangeAspect="1" noChangeArrowheads="1"/>
            </p:cNvPicPr>
            <p:nvPr/>
          </p:nvPicPr>
          <p:blipFill>
            <a:blip r:embed="rId3" cstate="print"/>
            <a:srcRect l="18124" t="3125" r="17500" b="9375"/>
            <a:stretch>
              <a:fillRect/>
            </a:stretch>
          </p:blipFill>
          <p:spPr bwMode="auto">
            <a:xfrm>
              <a:off x="6777550" y="5336627"/>
              <a:ext cx="840165" cy="912757"/>
            </a:xfrm>
            <a:prstGeom prst="rect">
              <a:avLst/>
            </a:prstGeom>
            <a:noFill/>
            <a:ln w="9525">
              <a:noFill/>
              <a:miter lim="800000"/>
              <a:headEnd/>
              <a:tailEnd/>
            </a:ln>
            <a:effectLst/>
          </p:spPr>
        </p:pic>
        <p:pic>
          <p:nvPicPr>
            <p:cNvPr id="19" name="Picture 13" descr="JWST Color Square"/>
            <p:cNvPicPr>
              <a:picLocks noChangeAspect="1" noChangeArrowheads="1"/>
            </p:cNvPicPr>
            <p:nvPr/>
          </p:nvPicPr>
          <p:blipFill>
            <a:blip r:embed="rId4" cstate="print"/>
            <a:srcRect/>
            <a:stretch>
              <a:fillRect/>
            </a:stretch>
          </p:blipFill>
          <p:spPr bwMode="auto">
            <a:xfrm>
              <a:off x="5612523" y="5350926"/>
              <a:ext cx="1090227" cy="898930"/>
            </a:xfrm>
            <a:prstGeom prst="rect">
              <a:avLst/>
            </a:prstGeom>
            <a:noFill/>
            <a:ln w="9525">
              <a:noFill/>
              <a:miter lim="800000"/>
              <a:headEnd/>
              <a:tailEnd/>
            </a:ln>
            <a:effectLst/>
          </p:spPr>
        </p:pic>
        <p:sp>
          <p:nvSpPr>
            <p:cNvPr id="20" name="TextBox 19"/>
            <p:cNvSpPr txBox="1"/>
            <p:nvPr/>
          </p:nvSpPr>
          <p:spPr>
            <a:xfrm>
              <a:off x="5583842" y="4749664"/>
              <a:ext cx="1467005" cy="523220"/>
            </a:xfrm>
            <a:prstGeom prst="rect">
              <a:avLst/>
            </a:prstGeom>
            <a:noFill/>
          </p:spPr>
          <p:txBody>
            <a:bodyPr wrap="none" rtlCol="0">
              <a:spAutoFit/>
            </a:bodyPr>
            <a:lstStyle/>
            <a:p>
              <a:r>
                <a:rPr lang="en-US" sz="1400" dirty="0" smtClean="0"/>
                <a:t>Verification of the </a:t>
              </a:r>
            </a:p>
            <a:p>
              <a:r>
                <a:rPr lang="en-US" sz="1400" dirty="0" smtClean="0"/>
                <a:t>“As Built” System</a:t>
              </a:r>
              <a:endParaRPr lang="en-US" sz="1400" dirty="0"/>
            </a:p>
          </p:txBody>
        </p:sp>
        <p:sp>
          <p:nvSpPr>
            <p:cNvPr id="21" name="Rectangle 20"/>
            <p:cNvSpPr/>
            <p:nvPr/>
          </p:nvSpPr>
          <p:spPr bwMode="auto">
            <a:xfrm>
              <a:off x="5573110" y="4737538"/>
              <a:ext cx="3128947" cy="184456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46" name="Content Placeholder 2"/>
          <p:cNvSpPr txBox="1">
            <a:spLocks/>
          </p:cNvSpPr>
          <p:nvPr/>
        </p:nvSpPr>
        <p:spPr>
          <a:xfrm>
            <a:off x="210079" y="2945957"/>
            <a:ext cx="8796337" cy="3579023"/>
          </a:xfrm>
          <a:prstGeom prst="rect">
            <a:avLst/>
          </a:prstGeom>
        </p:spPr>
        <p:txBody>
          <a:bodyPr/>
          <a:lstStyle/>
          <a:p>
            <a:pPr marL="342900" indent="-342900">
              <a:spcBef>
                <a:spcPct val="20000"/>
              </a:spcBef>
              <a:spcAft>
                <a:spcPct val="40000"/>
              </a:spcAft>
              <a:buClr>
                <a:srgbClr val="BB0018"/>
              </a:buClr>
              <a:buFont typeface="Wingdings" pitchFamily="2" charset="2"/>
              <a:buChar char="l"/>
            </a:pPr>
            <a:r>
              <a:rPr lang="en-US" sz="1600" dirty="0" smtClean="0">
                <a:latin typeface="+mn-lt"/>
              </a:rPr>
              <a:t>The verification program proves that the “as-built” system meets its requirements in a flight-like environment and is ready for deployment.  </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Verifies both performance and workmanship.</a:t>
            </a:r>
          </a:p>
          <a:p>
            <a:pPr marL="342900" indent="-342900">
              <a:spcBef>
                <a:spcPct val="20000"/>
              </a:spcBef>
              <a:spcAft>
                <a:spcPct val="40000"/>
              </a:spcAft>
              <a:buClr>
                <a:srgbClr val="BB0018"/>
              </a:buClr>
              <a:buFont typeface="Wingdings" pitchFamily="2" charset="2"/>
              <a:buChar char="l"/>
            </a:pPr>
            <a:r>
              <a:rPr lang="en-US" sz="1600" dirty="0" smtClean="0">
                <a:latin typeface="+mn-lt"/>
              </a:rPr>
              <a:t>Ultimately the verification process produces a complete set of Requirements Verification Reports (RVRs) for each requirement or requirements set proving the systems compliance.  </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These reports will consolidate the results of Inspections, Tests and Analyses.</a:t>
            </a:r>
          </a:p>
          <a:p>
            <a:pPr marL="800100" lvl="1" indent="-342900">
              <a:spcBef>
                <a:spcPct val="20000"/>
              </a:spcBef>
              <a:spcAft>
                <a:spcPct val="40000"/>
              </a:spcAft>
              <a:buClr>
                <a:srgbClr val="BB0018"/>
              </a:buClr>
              <a:buFont typeface="Helvetica" pitchFamily="34" charset="0"/>
              <a:buChar char="■"/>
            </a:pPr>
            <a:r>
              <a:rPr lang="en-US" sz="1600" b="0" dirty="0" smtClean="0">
                <a:latin typeface="+mn-lt"/>
              </a:rPr>
              <a:t>A set of detailed Expanded Verification Matrices (EVMs) and “Thread” Roadmaps show the necessary interplay of these Inspections, Tests and Analyses.</a:t>
            </a:r>
          </a:p>
          <a:p>
            <a:pPr marL="342900" indent="-342900">
              <a:spcBef>
                <a:spcPct val="20000"/>
              </a:spcBef>
              <a:spcAft>
                <a:spcPct val="40000"/>
              </a:spcAft>
              <a:buClr>
                <a:srgbClr val="BB0018"/>
              </a:buClr>
              <a:buFont typeface="Wingdings" pitchFamily="2" charset="2"/>
              <a:buChar char="l"/>
            </a:pPr>
            <a:r>
              <a:rPr lang="en-US" sz="1600" dirty="0" smtClean="0">
                <a:latin typeface="+mn-lt"/>
              </a:rPr>
              <a:t>The overall verification process is documented in a System Verification Plan, which shows the coordination of these activities with the Integration and Test Program.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Light and Re-Ionization</a:t>
            </a:r>
            <a:endParaRPr lang="en-US" dirty="0"/>
          </a:p>
        </p:txBody>
      </p:sp>
      <p:pic>
        <p:nvPicPr>
          <p:cNvPr id="3" name="Picture 13"/>
          <p:cNvPicPr>
            <a:picLocks noChangeArrowheads="1"/>
          </p:cNvPicPr>
          <p:nvPr/>
        </p:nvPicPr>
        <p:blipFill>
          <a:blip r:embed="rId3" cstate="print"/>
          <a:srcRect/>
          <a:stretch>
            <a:fillRect/>
          </a:stretch>
        </p:blipFill>
        <p:spPr bwMode="auto">
          <a:xfrm>
            <a:off x="483735" y="941388"/>
            <a:ext cx="7832044" cy="5775098"/>
          </a:xfrm>
          <a:prstGeom prst="rect">
            <a:avLst/>
          </a:prstGeom>
          <a:noFill/>
          <a:ln w="12700" cap="flat">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JWST System Tests</a:t>
            </a:r>
            <a:endParaRPr lang="en-US" dirty="0"/>
          </a:p>
        </p:txBody>
      </p:sp>
      <p:sp>
        <p:nvSpPr>
          <p:cNvPr id="3" name="Content Placeholder 2"/>
          <p:cNvSpPr>
            <a:spLocks noGrp="1"/>
          </p:cNvSpPr>
          <p:nvPr>
            <p:ph sz="half" idx="1"/>
          </p:nvPr>
        </p:nvSpPr>
        <p:spPr>
          <a:xfrm>
            <a:off x="157163" y="740600"/>
            <a:ext cx="4799848" cy="5455660"/>
          </a:xfrm>
        </p:spPr>
        <p:txBody>
          <a:bodyPr/>
          <a:lstStyle/>
          <a:p>
            <a:r>
              <a:rPr lang="en-US" sz="1400" dirty="0" smtClean="0"/>
              <a:t>To test the 6 m diameter cryogenic telescope we need either another 6 m cryogenic telescope as a test source or a 6 m cryogenic test flat.</a:t>
            </a:r>
          </a:p>
          <a:p>
            <a:r>
              <a:rPr lang="en-US" sz="1400" dirty="0" smtClean="0"/>
              <a:t>To simulate the thermal environment, a “black” shroud colder than 30K needs to enclose the cold side to make sure thermal emission from the observatory doesn’t bounce back.</a:t>
            </a:r>
          </a:p>
          <a:p>
            <a:pPr lvl="1"/>
            <a:r>
              <a:rPr lang="en-US" sz="1200" dirty="0" smtClean="0"/>
              <a:t>Requires a two stage shroud system, </a:t>
            </a:r>
            <a:r>
              <a:rPr lang="en-US" sz="1200" dirty="0" err="1" smtClean="0"/>
              <a:t>GHe</a:t>
            </a:r>
            <a:r>
              <a:rPr lang="en-US" sz="1200" dirty="0" smtClean="0"/>
              <a:t> and LN</a:t>
            </a:r>
            <a:r>
              <a:rPr lang="en-US" sz="1200" baseline="-25000" dirty="0" smtClean="0"/>
              <a:t>2</a:t>
            </a:r>
          </a:p>
          <a:p>
            <a:r>
              <a:rPr lang="en-US" sz="1400" dirty="0" smtClean="0"/>
              <a:t>Thermal radiation from the Observatory’s hot side has to be “strictly” prohibited from leaking to the cold side of the observatory</a:t>
            </a:r>
          </a:p>
          <a:p>
            <a:pPr lvl="1"/>
            <a:r>
              <a:rPr lang="en-US" sz="1200" dirty="0" smtClean="0"/>
              <a:t>Careful blanketing and a large chamber to minimize bounces of thermal radiation.  (Small Fill Factor)</a:t>
            </a:r>
          </a:p>
          <a:p>
            <a:r>
              <a:rPr lang="en-US" sz="1400" dirty="0" smtClean="0"/>
              <a:t>Finally the observatory must be supported with gravity off-loaders to maintain its 0-g shape, particularly the sunshield.</a:t>
            </a:r>
          </a:p>
          <a:p>
            <a:pPr lvl="1"/>
            <a:r>
              <a:rPr lang="en-US" sz="1200" dirty="0" smtClean="0"/>
              <a:t>The off-loaders cannot introduce excessive </a:t>
            </a:r>
            <a:r>
              <a:rPr lang="en-US" sz="1200" dirty="0" err="1" smtClean="0"/>
              <a:t>radiative</a:t>
            </a:r>
            <a:r>
              <a:rPr lang="en-US" sz="1200" dirty="0" smtClean="0"/>
              <a:t> or conductive perturbations that alter the thermal environment.</a:t>
            </a:r>
          </a:p>
          <a:p>
            <a:r>
              <a:rPr lang="en-US" sz="1400" dirty="0" smtClean="0"/>
              <a:t>The vacuum chamber must be very large, the Ground Support Equipment complicated and the Optical Test Equipment as demanding as the flight telescope.</a:t>
            </a:r>
          </a:p>
          <a:p>
            <a:endParaRPr lang="en-US" sz="1400" dirty="0" smtClean="0"/>
          </a:p>
        </p:txBody>
      </p:sp>
      <p:pic>
        <p:nvPicPr>
          <p:cNvPr id="9" name="Picture 8" descr="View17.bmp"/>
          <p:cNvPicPr>
            <a:picLocks noChangeAspect="1"/>
          </p:cNvPicPr>
          <p:nvPr/>
        </p:nvPicPr>
        <p:blipFill>
          <a:blip r:embed="rId2" cstate="print"/>
          <a:srcRect l="1857" t="9577" r="1432" b="14742"/>
          <a:stretch>
            <a:fillRect/>
          </a:stretch>
        </p:blipFill>
        <p:spPr>
          <a:xfrm rot="5400000" flipH="1">
            <a:off x="5470607" y="3388093"/>
            <a:ext cx="3062640" cy="1807092"/>
          </a:xfrm>
          <a:prstGeom prst="rect">
            <a:avLst/>
          </a:prstGeom>
        </p:spPr>
      </p:pic>
      <p:grpSp>
        <p:nvGrpSpPr>
          <p:cNvPr id="4" name="Group 67"/>
          <p:cNvGrpSpPr/>
          <p:nvPr/>
        </p:nvGrpSpPr>
        <p:grpSpPr>
          <a:xfrm>
            <a:off x="6637754" y="1561434"/>
            <a:ext cx="1066800" cy="2433046"/>
            <a:chOff x="6637754" y="1681754"/>
            <a:chExt cx="1066800" cy="2433046"/>
          </a:xfrm>
        </p:grpSpPr>
        <p:grpSp>
          <p:nvGrpSpPr>
            <p:cNvPr id="5" name="Group 28"/>
            <p:cNvGrpSpPr/>
            <p:nvPr/>
          </p:nvGrpSpPr>
          <p:grpSpPr>
            <a:xfrm flipV="1">
              <a:off x="6637754" y="1681754"/>
              <a:ext cx="1066800" cy="1193808"/>
              <a:chOff x="4741069" y="2902269"/>
              <a:chExt cx="976312" cy="1060132"/>
            </a:xfrm>
          </p:grpSpPr>
          <p:sp>
            <p:nvSpPr>
              <p:cNvPr id="14" name="Rectangle 13"/>
              <p:cNvSpPr/>
              <p:nvPr/>
            </p:nvSpPr>
            <p:spPr bwMode="auto">
              <a:xfrm>
                <a:off x="5145887" y="2902269"/>
                <a:ext cx="95251" cy="4571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9" name="Freeform 18"/>
              <p:cNvSpPr/>
              <p:nvPr/>
            </p:nvSpPr>
            <p:spPr bwMode="auto">
              <a:xfrm>
                <a:off x="4741069" y="3876676"/>
                <a:ext cx="976312" cy="85725"/>
              </a:xfrm>
              <a:custGeom>
                <a:avLst/>
                <a:gdLst>
                  <a:gd name="connsiteX0" fmla="*/ 0 w 976312"/>
                  <a:gd name="connsiteY0" fmla="*/ 0 h 85725"/>
                  <a:gd name="connsiteX1" fmla="*/ 90487 w 976312"/>
                  <a:gd name="connsiteY1" fmla="*/ 30956 h 85725"/>
                  <a:gd name="connsiteX2" fmla="*/ 152400 w 976312"/>
                  <a:gd name="connsiteY2" fmla="*/ 47625 h 85725"/>
                  <a:gd name="connsiteX3" fmla="*/ 233362 w 976312"/>
                  <a:gd name="connsiteY3" fmla="*/ 66675 h 85725"/>
                  <a:gd name="connsiteX4" fmla="*/ 321468 w 976312"/>
                  <a:gd name="connsiteY4" fmla="*/ 78581 h 85725"/>
                  <a:gd name="connsiteX5" fmla="*/ 390525 w 976312"/>
                  <a:gd name="connsiteY5" fmla="*/ 80962 h 85725"/>
                  <a:gd name="connsiteX6" fmla="*/ 469106 w 976312"/>
                  <a:gd name="connsiteY6" fmla="*/ 85725 h 85725"/>
                  <a:gd name="connsiteX7" fmla="*/ 559593 w 976312"/>
                  <a:gd name="connsiteY7" fmla="*/ 83343 h 85725"/>
                  <a:gd name="connsiteX8" fmla="*/ 654843 w 976312"/>
                  <a:gd name="connsiteY8" fmla="*/ 76200 h 85725"/>
                  <a:gd name="connsiteX9" fmla="*/ 742950 w 976312"/>
                  <a:gd name="connsiteY9" fmla="*/ 64293 h 85725"/>
                  <a:gd name="connsiteX10" fmla="*/ 842962 w 976312"/>
                  <a:gd name="connsiteY10" fmla="*/ 42862 h 85725"/>
                  <a:gd name="connsiteX11" fmla="*/ 976312 w 976312"/>
                  <a:gd name="connsiteY11" fmla="*/ 0 h 85725"/>
                  <a:gd name="connsiteX12" fmla="*/ 0 w 976312"/>
                  <a:gd name="connsiteY12"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312" h="85725">
                    <a:moveTo>
                      <a:pt x="0" y="0"/>
                    </a:moveTo>
                    <a:lnTo>
                      <a:pt x="90487" y="30956"/>
                    </a:lnTo>
                    <a:lnTo>
                      <a:pt x="152400" y="47625"/>
                    </a:lnTo>
                    <a:lnTo>
                      <a:pt x="233362" y="66675"/>
                    </a:lnTo>
                    <a:lnTo>
                      <a:pt x="321468" y="78581"/>
                    </a:lnTo>
                    <a:lnTo>
                      <a:pt x="390525" y="80962"/>
                    </a:lnTo>
                    <a:lnTo>
                      <a:pt x="469106" y="85725"/>
                    </a:lnTo>
                    <a:lnTo>
                      <a:pt x="559593" y="83343"/>
                    </a:lnTo>
                    <a:lnTo>
                      <a:pt x="654843" y="76200"/>
                    </a:lnTo>
                    <a:lnTo>
                      <a:pt x="742950" y="64293"/>
                    </a:lnTo>
                    <a:lnTo>
                      <a:pt x="842962" y="42862"/>
                    </a:lnTo>
                    <a:lnTo>
                      <a:pt x="976312" y="0"/>
                    </a:lnTo>
                    <a:lnTo>
                      <a:pt x="0" y="0"/>
                    </a:ln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26" name="Straight Connector 25"/>
              <p:cNvCxnSpPr>
                <a:stCxn id="19" idx="0"/>
                <a:endCxn id="14" idx="1"/>
              </p:cNvCxnSpPr>
              <p:nvPr/>
            </p:nvCxnSpPr>
            <p:spPr bwMode="auto">
              <a:xfrm flipV="1">
                <a:off x="4741069" y="2925129"/>
                <a:ext cx="404818" cy="9515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p:cNvCxnSpPr>
                <a:stCxn id="19" idx="11"/>
                <a:endCxn id="14" idx="3"/>
              </p:cNvCxnSpPr>
              <p:nvPr/>
            </p:nvCxnSpPr>
            <p:spPr bwMode="auto">
              <a:xfrm flipH="1" flipV="1">
                <a:off x="5241138" y="2925129"/>
                <a:ext cx="476243" cy="951547"/>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51" name="Straight Connector 50"/>
            <p:cNvCxnSpPr>
              <a:stCxn id="14" idx="2"/>
            </p:cNvCxnSpPr>
            <p:nvPr/>
          </p:nvCxnSpPr>
          <p:spPr bwMode="auto">
            <a:xfrm flipH="1" flipV="1">
              <a:off x="6754813" y="1790700"/>
              <a:ext cx="377319" cy="1033378"/>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59" name="Straight Connector 58"/>
            <p:cNvCxnSpPr>
              <a:stCxn id="14" idx="2"/>
            </p:cNvCxnSpPr>
            <p:nvPr/>
          </p:nvCxnSpPr>
          <p:spPr bwMode="auto">
            <a:xfrm flipV="1">
              <a:off x="7132132" y="1790700"/>
              <a:ext cx="448181" cy="1033378"/>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63" name="Straight Connector 62"/>
            <p:cNvCxnSpPr/>
            <p:nvPr/>
          </p:nvCxnSpPr>
          <p:spPr bwMode="auto">
            <a:xfrm>
              <a:off x="6754813" y="1790700"/>
              <a:ext cx="0" cy="2324100"/>
            </a:xfrm>
            <a:prstGeom prst="line">
              <a:avLst/>
            </a:prstGeom>
            <a:solidFill>
              <a:schemeClr val="accent1"/>
            </a:solidFill>
            <a:ln w="9525" cap="flat" cmpd="sng" algn="ctr">
              <a:solidFill>
                <a:srgbClr val="FF0000"/>
              </a:solidFill>
              <a:prstDash val="dash"/>
              <a:round/>
              <a:headEnd type="none" w="med" len="med"/>
              <a:tailEnd type="triangle" w="med" len="med"/>
            </a:ln>
            <a:effectLst/>
          </p:spPr>
        </p:cxnSp>
        <p:cxnSp>
          <p:nvCxnSpPr>
            <p:cNvPr id="65" name="Straight Connector 64"/>
            <p:cNvCxnSpPr/>
            <p:nvPr/>
          </p:nvCxnSpPr>
          <p:spPr bwMode="auto">
            <a:xfrm>
              <a:off x="7580313" y="1790700"/>
              <a:ext cx="0" cy="2309813"/>
            </a:xfrm>
            <a:prstGeom prst="line">
              <a:avLst/>
            </a:prstGeom>
            <a:solidFill>
              <a:schemeClr val="accent1"/>
            </a:solidFill>
            <a:ln w="9525" cap="flat" cmpd="sng" algn="ctr">
              <a:solidFill>
                <a:srgbClr val="FF0000"/>
              </a:solidFill>
              <a:prstDash val="dash"/>
              <a:round/>
              <a:headEnd type="none" w="med" len="med"/>
              <a:tailEnd type="triangle" w="med" len="med"/>
            </a:ln>
            <a:effectLst/>
          </p:spPr>
        </p:cxnSp>
        <p:sp>
          <p:nvSpPr>
            <p:cNvPr id="67" name="TextBox 66"/>
            <p:cNvSpPr txBox="1"/>
            <p:nvPr/>
          </p:nvSpPr>
          <p:spPr>
            <a:xfrm>
              <a:off x="6788154" y="1814444"/>
              <a:ext cx="702436" cy="400110"/>
            </a:xfrm>
            <a:prstGeom prst="rect">
              <a:avLst/>
            </a:prstGeom>
            <a:noFill/>
          </p:spPr>
          <p:txBody>
            <a:bodyPr wrap="none" rtlCol="0">
              <a:spAutoFit/>
            </a:bodyPr>
            <a:lstStyle/>
            <a:p>
              <a:r>
                <a:rPr lang="en-US" dirty="0" smtClean="0"/>
                <a:t>Collimator</a:t>
              </a:r>
            </a:p>
            <a:p>
              <a:r>
                <a:rPr lang="en-US" dirty="0" smtClean="0"/>
                <a:t>Telescope</a:t>
              </a:r>
              <a:endParaRPr lang="en-US" dirty="0"/>
            </a:p>
          </p:txBody>
        </p:sp>
      </p:grpSp>
      <p:grpSp>
        <p:nvGrpSpPr>
          <p:cNvPr id="6" name="Group 74"/>
          <p:cNvGrpSpPr/>
          <p:nvPr/>
        </p:nvGrpSpPr>
        <p:grpSpPr>
          <a:xfrm>
            <a:off x="6208295" y="1287388"/>
            <a:ext cx="2252629" cy="4739251"/>
            <a:chOff x="6208295" y="1407708"/>
            <a:chExt cx="2252629" cy="4739251"/>
          </a:xfrm>
        </p:grpSpPr>
        <p:sp>
          <p:nvSpPr>
            <p:cNvPr id="11" name="Freeform 10"/>
            <p:cNvSpPr/>
            <p:nvPr/>
          </p:nvSpPr>
          <p:spPr bwMode="auto">
            <a:xfrm>
              <a:off x="6403180" y="1566124"/>
              <a:ext cx="1826419" cy="4160921"/>
            </a:xfrm>
            <a:custGeom>
              <a:avLst/>
              <a:gdLst>
                <a:gd name="connsiteX0" fmla="*/ 0 w 1828800"/>
                <a:gd name="connsiteY0" fmla="*/ 0 h 4162926"/>
                <a:gd name="connsiteX1" fmla="*/ 1816768 w 1828800"/>
                <a:gd name="connsiteY1" fmla="*/ 12031 h 4162926"/>
                <a:gd name="connsiteX2" fmla="*/ 1828800 w 1828800"/>
                <a:gd name="connsiteY2" fmla="*/ 4150894 h 4162926"/>
                <a:gd name="connsiteX3" fmla="*/ 938463 w 1828800"/>
                <a:gd name="connsiteY3" fmla="*/ 4162926 h 4162926"/>
                <a:gd name="connsiteX0" fmla="*/ 0 w 1828800"/>
                <a:gd name="connsiteY0" fmla="*/ 376 h 4163302"/>
                <a:gd name="connsiteX1" fmla="*/ 66675 w 1828800"/>
                <a:gd name="connsiteY1" fmla="*/ 0 h 4163302"/>
                <a:gd name="connsiteX2" fmla="*/ 1816768 w 1828800"/>
                <a:gd name="connsiteY2" fmla="*/ 12407 h 4163302"/>
                <a:gd name="connsiteX3" fmla="*/ 1828800 w 1828800"/>
                <a:gd name="connsiteY3" fmla="*/ 4151270 h 4163302"/>
                <a:gd name="connsiteX4" fmla="*/ 938463 w 1828800"/>
                <a:gd name="connsiteY4" fmla="*/ 4163302 h 4163302"/>
                <a:gd name="connsiteX0" fmla="*/ 0 w 1824038"/>
                <a:gd name="connsiteY0" fmla="*/ 879057 h 4163302"/>
                <a:gd name="connsiteX1" fmla="*/ 61913 w 1824038"/>
                <a:gd name="connsiteY1" fmla="*/ 0 h 4163302"/>
                <a:gd name="connsiteX2" fmla="*/ 1812006 w 1824038"/>
                <a:gd name="connsiteY2" fmla="*/ 12407 h 4163302"/>
                <a:gd name="connsiteX3" fmla="*/ 1824038 w 1824038"/>
                <a:gd name="connsiteY3" fmla="*/ 4151270 h 4163302"/>
                <a:gd name="connsiteX4" fmla="*/ 933701 w 1824038"/>
                <a:gd name="connsiteY4" fmla="*/ 4163302 h 4163302"/>
                <a:gd name="connsiteX0" fmla="*/ 2381 w 1826419"/>
                <a:gd name="connsiteY0" fmla="*/ 876676 h 4160921"/>
                <a:gd name="connsiteX1" fmla="*/ 0 w 1826419"/>
                <a:gd name="connsiteY1" fmla="*/ 0 h 4160921"/>
                <a:gd name="connsiteX2" fmla="*/ 1814387 w 1826419"/>
                <a:gd name="connsiteY2" fmla="*/ 10026 h 4160921"/>
                <a:gd name="connsiteX3" fmla="*/ 1826419 w 1826419"/>
                <a:gd name="connsiteY3" fmla="*/ 4148889 h 4160921"/>
                <a:gd name="connsiteX4" fmla="*/ 936082 w 1826419"/>
                <a:gd name="connsiteY4" fmla="*/ 4160921 h 41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19" h="4160921">
                  <a:moveTo>
                    <a:pt x="2381" y="876676"/>
                  </a:moveTo>
                  <a:cubicBezTo>
                    <a:pt x="1587" y="584451"/>
                    <a:pt x="794" y="292225"/>
                    <a:pt x="0" y="0"/>
                  </a:cubicBezTo>
                  <a:lnTo>
                    <a:pt x="1814387" y="10026"/>
                  </a:lnTo>
                  <a:cubicBezTo>
                    <a:pt x="1818398" y="1389647"/>
                    <a:pt x="1822408" y="2769268"/>
                    <a:pt x="1826419" y="4148889"/>
                  </a:cubicBezTo>
                  <a:lnTo>
                    <a:pt x="936082" y="4160921"/>
                  </a:ln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55" name="Freeform 54"/>
            <p:cNvSpPr/>
            <p:nvPr/>
          </p:nvSpPr>
          <p:spPr bwMode="auto">
            <a:xfrm>
              <a:off x="6208295" y="1407708"/>
              <a:ext cx="2189747" cy="4523874"/>
            </a:xfrm>
            <a:custGeom>
              <a:avLst/>
              <a:gdLst>
                <a:gd name="connsiteX0" fmla="*/ 0 w 2189747"/>
                <a:gd name="connsiteY0" fmla="*/ 1010653 h 4523874"/>
                <a:gd name="connsiteX1" fmla="*/ 0 w 2189747"/>
                <a:gd name="connsiteY1" fmla="*/ 0 h 4523874"/>
                <a:gd name="connsiteX2" fmla="*/ 2165684 w 2189747"/>
                <a:gd name="connsiteY2" fmla="*/ 12032 h 4523874"/>
                <a:gd name="connsiteX3" fmla="*/ 2189747 w 2189747"/>
                <a:gd name="connsiteY3" fmla="*/ 4523874 h 4523874"/>
                <a:gd name="connsiteX4" fmla="*/ 1130968 w 2189747"/>
                <a:gd name="connsiteY4" fmla="*/ 4523874 h 4523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9747" h="4523874">
                  <a:moveTo>
                    <a:pt x="0" y="1010653"/>
                  </a:moveTo>
                  <a:lnTo>
                    <a:pt x="0" y="0"/>
                  </a:lnTo>
                  <a:lnTo>
                    <a:pt x="2165684" y="12032"/>
                  </a:lnTo>
                  <a:lnTo>
                    <a:pt x="2189747" y="4523874"/>
                  </a:lnTo>
                  <a:lnTo>
                    <a:pt x="1130968" y="4523874"/>
                  </a:ln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73" name="TextBox 72"/>
            <p:cNvSpPr txBox="1"/>
            <p:nvPr/>
          </p:nvSpPr>
          <p:spPr>
            <a:xfrm>
              <a:off x="7391400" y="5900738"/>
              <a:ext cx="1069524" cy="246221"/>
            </a:xfrm>
            <a:prstGeom prst="rect">
              <a:avLst/>
            </a:prstGeom>
            <a:noFill/>
          </p:spPr>
          <p:txBody>
            <a:bodyPr wrap="none" rtlCol="0">
              <a:spAutoFit/>
            </a:bodyPr>
            <a:lstStyle/>
            <a:p>
              <a:r>
                <a:rPr lang="en-US" dirty="0" smtClean="0"/>
                <a:t>LN</a:t>
              </a:r>
              <a:r>
                <a:rPr lang="en-US" baseline="-25000" dirty="0" smtClean="0"/>
                <a:t>2</a:t>
              </a:r>
              <a:r>
                <a:rPr lang="en-US" dirty="0" smtClean="0"/>
                <a:t> Shroud (77K)</a:t>
              </a:r>
              <a:endParaRPr lang="en-US" dirty="0"/>
            </a:p>
          </p:txBody>
        </p:sp>
        <p:sp>
          <p:nvSpPr>
            <p:cNvPr id="74" name="TextBox 73"/>
            <p:cNvSpPr txBox="1"/>
            <p:nvPr/>
          </p:nvSpPr>
          <p:spPr>
            <a:xfrm>
              <a:off x="7372350" y="5329952"/>
              <a:ext cx="825867" cy="400110"/>
            </a:xfrm>
            <a:prstGeom prst="rect">
              <a:avLst/>
            </a:prstGeom>
            <a:noFill/>
          </p:spPr>
          <p:txBody>
            <a:bodyPr wrap="none" rtlCol="0">
              <a:spAutoFit/>
            </a:bodyPr>
            <a:lstStyle/>
            <a:p>
              <a:r>
                <a:rPr lang="en-US" dirty="0" err="1" smtClean="0"/>
                <a:t>GHe</a:t>
              </a:r>
              <a:r>
                <a:rPr lang="en-US" dirty="0" smtClean="0"/>
                <a:t> Shroud </a:t>
              </a:r>
            </a:p>
            <a:p>
              <a:r>
                <a:rPr lang="en-US" dirty="0" smtClean="0"/>
                <a:t>(23K)</a:t>
              </a:r>
              <a:endParaRPr lang="en-US" dirty="0"/>
            </a:p>
          </p:txBody>
        </p:sp>
      </p:grpSp>
      <p:grpSp>
        <p:nvGrpSpPr>
          <p:cNvPr id="7" name="Group 83"/>
          <p:cNvGrpSpPr/>
          <p:nvPr/>
        </p:nvGrpSpPr>
        <p:grpSpPr>
          <a:xfrm>
            <a:off x="5214938" y="895680"/>
            <a:ext cx="1738312" cy="5094288"/>
            <a:chOff x="5214938" y="895680"/>
            <a:chExt cx="1738312" cy="5094288"/>
          </a:xfrm>
        </p:grpSpPr>
        <p:sp>
          <p:nvSpPr>
            <p:cNvPr id="70" name="Freeform 69"/>
            <p:cNvSpPr/>
            <p:nvPr/>
          </p:nvSpPr>
          <p:spPr bwMode="auto">
            <a:xfrm>
              <a:off x="5214938" y="4280230"/>
              <a:ext cx="1738312" cy="1709738"/>
            </a:xfrm>
            <a:custGeom>
              <a:avLst/>
              <a:gdLst>
                <a:gd name="connsiteX0" fmla="*/ 1076325 w 1738312"/>
                <a:gd name="connsiteY0" fmla="*/ 0 h 1709738"/>
                <a:gd name="connsiteX1" fmla="*/ 0 w 1738312"/>
                <a:gd name="connsiteY1" fmla="*/ 823913 h 1709738"/>
                <a:gd name="connsiteX2" fmla="*/ 1019175 w 1738312"/>
                <a:gd name="connsiteY2" fmla="*/ 1709738 h 1709738"/>
                <a:gd name="connsiteX3" fmla="*/ 1738312 w 1738312"/>
                <a:gd name="connsiteY3" fmla="*/ 1447800 h 1709738"/>
              </a:gdLst>
              <a:ahLst/>
              <a:cxnLst>
                <a:cxn ang="0">
                  <a:pos x="connsiteX0" y="connsiteY0"/>
                </a:cxn>
                <a:cxn ang="0">
                  <a:pos x="connsiteX1" y="connsiteY1"/>
                </a:cxn>
                <a:cxn ang="0">
                  <a:pos x="connsiteX2" y="connsiteY2"/>
                </a:cxn>
                <a:cxn ang="0">
                  <a:pos x="connsiteX3" y="connsiteY3"/>
                </a:cxn>
              </a:cxnLst>
              <a:rect l="l" t="t" r="r" b="b"/>
              <a:pathLst>
                <a:path w="1738312" h="1709738">
                  <a:moveTo>
                    <a:pt x="1076325" y="0"/>
                  </a:moveTo>
                  <a:lnTo>
                    <a:pt x="0" y="823913"/>
                  </a:lnTo>
                  <a:lnTo>
                    <a:pt x="1019175" y="1709738"/>
                  </a:lnTo>
                  <a:lnTo>
                    <a:pt x="1738312" y="1447800"/>
                  </a:lnTo>
                </a:path>
              </a:pathLst>
            </a:custGeom>
            <a:noFill/>
            <a:ln w="9525" cap="flat" cmpd="sng" algn="ctr">
              <a:solidFill>
                <a:srgbClr val="C00000"/>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72" name="Freeform 71"/>
            <p:cNvSpPr/>
            <p:nvPr/>
          </p:nvSpPr>
          <p:spPr bwMode="auto">
            <a:xfrm>
              <a:off x="5219700" y="895680"/>
              <a:ext cx="1073150" cy="3136900"/>
            </a:xfrm>
            <a:custGeom>
              <a:avLst/>
              <a:gdLst>
                <a:gd name="connsiteX0" fmla="*/ 1073150 w 1073150"/>
                <a:gd name="connsiteY0" fmla="*/ 3136900 h 3136900"/>
                <a:gd name="connsiteX1" fmla="*/ 0 w 1073150"/>
                <a:gd name="connsiteY1" fmla="*/ 1447800 h 3136900"/>
                <a:gd name="connsiteX2" fmla="*/ 977900 w 1073150"/>
                <a:gd name="connsiteY2" fmla="*/ 882650 h 3136900"/>
                <a:gd name="connsiteX3" fmla="*/ 546100 w 1073150"/>
                <a:gd name="connsiteY3" fmla="*/ 0 h 3136900"/>
                <a:gd name="connsiteX4" fmla="*/ 6350 w 1073150"/>
                <a:gd name="connsiteY4" fmla="*/ 425450 h 3136900"/>
                <a:gd name="connsiteX5" fmla="*/ 971550 w 1073150"/>
                <a:gd name="connsiteY5" fmla="*/ 1511300 h 31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3150" h="3136900">
                  <a:moveTo>
                    <a:pt x="1073150" y="3136900"/>
                  </a:moveTo>
                  <a:lnTo>
                    <a:pt x="0" y="1447800"/>
                  </a:lnTo>
                  <a:lnTo>
                    <a:pt x="977900" y="882650"/>
                  </a:lnTo>
                  <a:lnTo>
                    <a:pt x="546100" y="0"/>
                  </a:lnTo>
                  <a:lnTo>
                    <a:pt x="6350" y="425450"/>
                  </a:lnTo>
                  <a:lnTo>
                    <a:pt x="971550" y="1511300"/>
                  </a:lnTo>
                </a:path>
              </a:pathLst>
            </a:custGeom>
            <a:noFill/>
            <a:ln w="9525" cap="flat" cmpd="sng" algn="ctr">
              <a:solidFill>
                <a:srgbClr val="C00000"/>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78" name="TextBox 77"/>
            <p:cNvSpPr txBox="1"/>
            <p:nvPr/>
          </p:nvSpPr>
          <p:spPr>
            <a:xfrm>
              <a:off x="5283200" y="4718380"/>
              <a:ext cx="604653" cy="400110"/>
            </a:xfrm>
            <a:prstGeom prst="rect">
              <a:avLst/>
            </a:prstGeom>
            <a:solidFill>
              <a:schemeClr val="bg1"/>
            </a:solidFill>
          </p:spPr>
          <p:txBody>
            <a:bodyPr wrap="none" rtlCol="0">
              <a:spAutoFit/>
            </a:bodyPr>
            <a:lstStyle/>
            <a:p>
              <a:r>
                <a:rPr lang="en-US" dirty="0" smtClean="0"/>
                <a:t>Thermal</a:t>
              </a:r>
            </a:p>
            <a:p>
              <a:r>
                <a:rPr lang="en-US" dirty="0" smtClean="0"/>
                <a:t>Photons</a:t>
              </a:r>
              <a:endParaRPr lang="en-US" dirty="0"/>
            </a:p>
          </p:txBody>
        </p:sp>
      </p:grpSp>
      <p:grpSp>
        <p:nvGrpSpPr>
          <p:cNvPr id="8" name="Group 81"/>
          <p:cNvGrpSpPr/>
          <p:nvPr/>
        </p:nvGrpSpPr>
        <p:grpSpPr>
          <a:xfrm>
            <a:off x="5196304" y="2370230"/>
            <a:ext cx="2128421" cy="3604712"/>
            <a:chOff x="5196304" y="2370230"/>
            <a:chExt cx="2128421" cy="3604712"/>
          </a:xfrm>
        </p:grpSpPr>
        <p:sp>
          <p:nvSpPr>
            <p:cNvPr id="15" name="Rectangle 14"/>
            <p:cNvSpPr/>
            <p:nvPr/>
          </p:nvSpPr>
          <p:spPr bwMode="auto">
            <a:xfrm>
              <a:off x="6194425" y="4022318"/>
              <a:ext cx="46038" cy="252413"/>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6" name="Oval 15"/>
            <p:cNvSpPr/>
            <p:nvPr/>
          </p:nvSpPr>
          <p:spPr bwMode="auto">
            <a:xfrm flipH="1">
              <a:off x="6426200" y="2524510"/>
              <a:ext cx="76200" cy="762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7" name="Oval 16"/>
            <p:cNvSpPr/>
            <p:nvPr/>
          </p:nvSpPr>
          <p:spPr bwMode="auto">
            <a:xfrm flipH="1">
              <a:off x="6598450" y="2529273"/>
              <a:ext cx="76200" cy="762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8" name="Rectangle 17"/>
            <p:cNvSpPr/>
            <p:nvPr/>
          </p:nvSpPr>
          <p:spPr bwMode="auto">
            <a:xfrm flipH="1">
              <a:off x="6651959" y="2662623"/>
              <a:ext cx="45719" cy="10953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21" name="Straight Connector 20"/>
            <p:cNvCxnSpPr>
              <a:stCxn id="16" idx="6"/>
            </p:cNvCxnSpPr>
            <p:nvPr/>
          </p:nvCxnSpPr>
          <p:spPr bwMode="auto">
            <a:xfrm flipH="1">
              <a:off x="6419850" y="2562610"/>
              <a:ext cx="6350" cy="21743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a:stCxn id="16" idx="0"/>
              <a:endCxn id="17" idx="0"/>
            </p:cNvCxnSpPr>
            <p:nvPr/>
          </p:nvCxnSpPr>
          <p:spPr bwMode="auto">
            <a:xfrm>
              <a:off x="6464300" y="2524510"/>
              <a:ext cx="172250" cy="476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a:stCxn id="17" idx="2"/>
              <a:endCxn id="18" idx="0"/>
            </p:cNvCxnSpPr>
            <p:nvPr/>
          </p:nvCxnSpPr>
          <p:spPr bwMode="auto">
            <a:xfrm>
              <a:off x="6674650" y="2567373"/>
              <a:ext cx="168" cy="952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0" name="Rectangle 29"/>
            <p:cNvSpPr/>
            <p:nvPr/>
          </p:nvSpPr>
          <p:spPr bwMode="auto">
            <a:xfrm>
              <a:off x="6048376" y="4022317"/>
              <a:ext cx="146050" cy="2547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32" name="Straight Connector 31"/>
            <p:cNvCxnSpPr/>
            <p:nvPr/>
          </p:nvCxnSpPr>
          <p:spPr bwMode="auto">
            <a:xfrm>
              <a:off x="6049963" y="4034223"/>
              <a:ext cx="144462" cy="2333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flipV="1">
              <a:off x="6049963" y="4024691"/>
              <a:ext cx="144462" cy="2500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a:stCxn id="17" idx="6"/>
            </p:cNvCxnSpPr>
            <p:nvPr/>
          </p:nvCxnSpPr>
          <p:spPr bwMode="auto">
            <a:xfrm flipH="1">
              <a:off x="6049963" y="2567373"/>
              <a:ext cx="548487"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7" name="Rectangle 46"/>
            <p:cNvSpPr/>
            <p:nvPr/>
          </p:nvSpPr>
          <p:spPr bwMode="auto">
            <a:xfrm>
              <a:off x="5959475" y="2370230"/>
              <a:ext cx="90488" cy="3604712"/>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8" name="Rectangle 47"/>
            <p:cNvSpPr/>
            <p:nvPr/>
          </p:nvSpPr>
          <p:spPr bwMode="auto">
            <a:xfrm>
              <a:off x="7148428" y="4665254"/>
              <a:ext cx="71522" cy="1309166"/>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50" name="Straight Connector 49"/>
            <p:cNvCxnSpPr>
              <a:stCxn id="48" idx="0"/>
            </p:cNvCxnSpPr>
            <p:nvPr/>
          </p:nvCxnSpPr>
          <p:spPr bwMode="auto">
            <a:xfrm flipH="1" flipV="1">
              <a:off x="6915150" y="4398554"/>
              <a:ext cx="269039" cy="2667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a:stCxn id="48" idx="0"/>
            </p:cNvCxnSpPr>
            <p:nvPr/>
          </p:nvCxnSpPr>
          <p:spPr bwMode="auto">
            <a:xfrm flipV="1">
              <a:off x="7184189" y="4403317"/>
              <a:ext cx="140536" cy="26193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a:endCxn id="48" idx="0"/>
            </p:cNvCxnSpPr>
            <p:nvPr/>
          </p:nvCxnSpPr>
          <p:spPr bwMode="auto">
            <a:xfrm>
              <a:off x="7138988" y="4412842"/>
              <a:ext cx="45201" cy="25241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9" name="TextBox 78"/>
            <p:cNvSpPr txBox="1"/>
            <p:nvPr/>
          </p:nvSpPr>
          <p:spPr>
            <a:xfrm>
              <a:off x="5196304" y="3676980"/>
              <a:ext cx="779381" cy="707886"/>
            </a:xfrm>
            <a:prstGeom prst="rect">
              <a:avLst/>
            </a:prstGeom>
            <a:noFill/>
          </p:spPr>
          <p:txBody>
            <a:bodyPr wrap="none" rtlCol="0">
              <a:spAutoFit/>
            </a:bodyPr>
            <a:lstStyle/>
            <a:p>
              <a:r>
                <a:rPr lang="en-US" dirty="0" smtClean="0"/>
                <a:t>Support</a:t>
              </a:r>
            </a:p>
            <a:p>
              <a:r>
                <a:rPr lang="en-US" dirty="0" smtClean="0"/>
                <a:t>Structure</a:t>
              </a:r>
            </a:p>
            <a:p>
              <a:r>
                <a:rPr lang="en-US" dirty="0" smtClean="0"/>
                <a:t>&amp; 1-g</a:t>
              </a:r>
            </a:p>
            <a:p>
              <a:r>
                <a:rPr lang="en-US" dirty="0" smtClean="0"/>
                <a:t>Off-Loaders</a:t>
              </a:r>
              <a:endParaRPr lang="en-US" dirty="0"/>
            </a:p>
          </p:txBody>
        </p:sp>
      </p:grpSp>
      <p:grpSp>
        <p:nvGrpSpPr>
          <p:cNvPr id="10" name="Group 88"/>
          <p:cNvGrpSpPr/>
          <p:nvPr/>
        </p:nvGrpSpPr>
        <p:grpSpPr>
          <a:xfrm>
            <a:off x="5197642" y="873204"/>
            <a:ext cx="3621505" cy="5130549"/>
            <a:chOff x="5197642" y="873204"/>
            <a:chExt cx="3621505" cy="5130549"/>
          </a:xfrm>
        </p:grpSpPr>
        <p:sp>
          <p:nvSpPr>
            <p:cNvPr id="58" name="Rectangle 57"/>
            <p:cNvSpPr/>
            <p:nvPr/>
          </p:nvSpPr>
          <p:spPr bwMode="auto">
            <a:xfrm>
              <a:off x="5197642" y="873204"/>
              <a:ext cx="3621505" cy="5130549"/>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3" name="Freeform 42"/>
            <p:cNvSpPr/>
            <p:nvPr/>
          </p:nvSpPr>
          <p:spPr bwMode="auto">
            <a:xfrm>
              <a:off x="6344911" y="2322843"/>
              <a:ext cx="61584" cy="452437"/>
            </a:xfrm>
            <a:custGeom>
              <a:avLst/>
              <a:gdLst>
                <a:gd name="connsiteX0" fmla="*/ 13027 w 61584"/>
                <a:gd name="connsiteY0" fmla="*/ 452437 h 452437"/>
                <a:gd name="connsiteX1" fmla="*/ 10645 w 61584"/>
                <a:gd name="connsiteY1" fmla="*/ 400050 h 452437"/>
                <a:gd name="connsiteX2" fmla="*/ 13027 w 61584"/>
                <a:gd name="connsiteY2" fmla="*/ 392906 h 452437"/>
                <a:gd name="connsiteX3" fmla="*/ 17789 w 61584"/>
                <a:gd name="connsiteY3" fmla="*/ 373856 h 452437"/>
                <a:gd name="connsiteX4" fmla="*/ 22552 w 61584"/>
                <a:gd name="connsiteY4" fmla="*/ 347662 h 452437"/>
                <a:gd name="connsiteX5" fmla="*/ 20170 w 61584"/>
                <a:gd name="connsiteY5" fmla="*/ 340518 h 452437"/>
                <a:gd name="connsiteX6" fmla="*/ 8264 w 61584"/>
                <a:gd name="connsiteY6" fmla="*/ 326231 h 452437"/>
                <a:gd name="connsiteX7" fmla="*/ 5883 w 61584"/>
                <a:gd name="connsiteY7" fmla="*/ 319087 h 452437"/>
                <a:gd name="connsiteX8" fmla="*/ 1120 w 61584"/>
                <a:gd name="connsiteY8" fmla="*/ 311943 h 452437"/>
                <a:gd name="connsiteX9" fmla="*/ 5883 w 61584"/>
                <a:gd name="connsiteY9" fmla="*/ 288131 h 452437"/>
                <a:gd name="connsiteX10" fmla="*/ 10645 w 61584"/>
                <a:gd name="connsiteY10" fmla="*/ 269081 h 452437"/>
                <a:gd name="connsiteX11" fmla="*/ 24933 w 61584"/>
                <a:gd name="connsiteY11" fmla="*/ 250031 h 452437"/>
                <a:gd name="connsiteX12" fmla="*/ 32077 w 61584"/>
                <a:gd name="connsiteY12" fmla="*/ 242887 h 452437"/>
                <a:gd name="connsiteX13" fmla="*/ 36839 w 61584"/>
                <a:gd name="connsiteY13" fmla="*/ 228600 h 452437"/>
                <a:gd name="connsiteX14" fmla="*/ 39220 w 61584"/>
                <a:gd name="connsiteY14" fmla="*/ 221456 h 452437"/>
                <a:gd name="connsiteX15" fmla="*/ 24933 w 61584"/>
                <a:gd name="connsiteY15" fmla="*/ 216693 h 452437"/>
                <a:gd name="connsiteX16" fmla="*/ 20170 w 61584"/>
                <a:gd name="connsiteY16" fmla="*/ 202406 h 452437"/>
                <a:gd name="connsiteX17" fmla="*/ 32077 w 61584"/>
                <a:gd name="connsiteY17" fmla="*/ 173831 h 452437"/>
                <a:gd name="connsiteX18" fmla="*/ 39220 w 61584"/>
                <a:gd name="connsiteY18" fmla="*/ 166687 h 452437"/>
                <a:gd name="connsiteX19" fmla="*/ 46364 w 61584"/>
                <a:gd name="connsiteY19" fmla="*/ 157162 h 452437"/>
                <a:gd name="connsiteX20" fmla="*/ 51127 w 61584"/>
                <a:gd name="connsiteY20" fmla="*/ 150018 h 452437"/>
                <a:gd name="connsiteX21" fmla="*/ 58270 w 61584"/>
                <a:gd name="connsiteY21" fmla="*/ 145256 h 452437"/>
                <a:gd name="connsiteX22" fmla="*/ 60652 w 61584"/>
                <a:gd name="connsiteY22" fmla="*/ 138112 h 452437"/>
                <a:gd name="connsiteX23" fmla="*/ 53508 w 61584"/>
                <a:gd name="connsiteY23" fmla="*/ 133350 h 452437"/>
                <a:gd name="connsiteX24" fmla="*/ 39220 w 61584"/>
                <a:gd name="connsiteY24" fmla="*/ 128587 h 452437"/>
                <a:gd name="connsiteX25" fmla="*/ 32077 w 61584"/>
                <a:gd name="connsiteY25" fmla="*/ 123825 h 452437"/>
                <a:gd name="connsiteX26" fmla="*/ 34458 w 61584"/>
                <a:gd name="connsiteY26" fmla="*/ 57150 h 452437"/>
                <a:gd name="connsiteX27" fmla="*/ 36839 w 61584"/>
                <a:gd name="connsiteY27" fmla="*/ 50006 h 452437"/>
                <a:gd name="connsiteX28" fmla="*/ 41602 w 61584"/>
                <a:gd name="connsiteY28" fmla="*/ 42862 h 452437"/>
                <a:gd name="connsiteX29" fmla="*/ 43983 w 61584"/>
                <a:gd name="connsiteY29" fmla="*/ 35718 h 452437"/>
                <a:gd name="connsiteX30" fmla="*/ 48745 w 61584"/>
                <a:gd name="connsiteY30" fmla="*/ 28575 h 452437"/>
                <a:gd name="connsiteX31" fmla="*/ 53508 w 61584"/>
                <a:gd name="connsiteY31" fmla="*/ 14287 h 452437"/>
                <a:gd name="connsiteX32" fmla="*/ 58270 w 61584"/>
                <a:gd name="connsiteY32" fmla="*/ 7143 h 452437"/>
                <a:gd name="connsiteX33" fmla="*/ 60652 w 61584"/>
                <a:gd name="connsiteY33" fmla="*/ 0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584" h="452437">
                  <a:moveTo>
                    <a:pt x="13027" y="452437"/>
                  </a:moveTo>
                  <a:cubicBezTo>
                    <a:pt x="4793" y="427737"/>
                    <a:pt x="6549" y="438956"/>
                    <a:pt x="10645" y="400050"/>
                  </a:cubicBezTo>
                  <a:cubicBezTo>
                    <a:pt x="10908" y="397554"/>
                    <a:pt x="12367" y="395328"/>
                    <a:pt x="13027" y="392906"/>
                  </a:cubicBezTo>
                  <a:cubicBezTo>
                    <a:pt x="14749" y="386591"/>
                    <a:pt x="16977" y="380351"/>
                    <a:pt x="17789" y="373856"/>
                  </a:cubicBezTo>
                  <a:cubicBezTo>
                    <a:pt x="20481" y="352315"/>
                    <a:pt x="18146" y="360877"/>
                    <a:pt x="22552" y="347662"/>
                  </a:cubicBezTo>
                  <a:cubicBezTo>
                    <a:pt x="21758" y="345281"/>
                    <a:pt x="21293" y="342763"/>
                    <a:pt x="20170" y="340518"/>
                  </a:cubicBezTo>
                  <a:cubicBezTo>
                    <a:pt x="16855" y="333887"/>
                    <a:pt x="13531" y="331498"/>
                    <a:pt x="8264" y="326231"/>
                  </a:cubicBezTo>
                  <a:cubicBezTo>
                    <a:pt x="7470" y="323850"/>
                    <a:pt x="7006" y="321332"/>
                    <a:pt x="5883" y="319087"/>
                  </a:cubicBezTo>
                  <a:cubicBezTo>
                    <a:pt x="4603" y="316527"/>
                    <a:pt x="1405" y="314791"/>
                    <a:pt x="1120" y="311943"/>
                  </a:cubicBezTo>
                  <a:cubicBezTo>
                    <a:pt x="0" y="300741"/>
                    <a:pt x="3453" y="297044"/>
                    <a:pt x="5883" y="288131"/>
                  </a:cubicBezTo>
                  <a:cubicBezTo>
                    <a:pt x="7605" y="281816"/>
                    <a:pt x="7014" y="274527"/>
                    <a:pt x="10645" y="269081"/>
                  </a:cubicBezTo>
                  <a:cubicBezTo>
                    <a:pt x="16316" y="260575"/>
                    <a:pt x="17014" y="259081"/>
                    <a:pt x="24933" y="250031"/>
                  </a:cubicBezTo>
                  <a:cubicBezTo>
                    <a:pt x="27151" y="247497"/>
                    <a:pt x="29696" y="245268"/>
                    <a:pt x="32077" y="242887"/>
                  </a:cubicBezTo>
                  <a:lnTo>
                    <a:pt x="36839" y="228600"/>
                  </a:lnTo>
                  <a:lnTo>
                    <a:pt x="39220" y="221456"/>
                  </a:lnTo>
                  <a:cubicBezTo>
                    <a:pt x="34458" y="219868"/>
                    <a:pt x="26521" y="221455"/>
                    <a:pt x="24933" y="216693"/>
                  </a:cubicBezTo>
                  <a:lnTo>
                    <a:pt x="20170" y="202406"/>
                  </a:lnTo>
                  <a:cubicBezTo>
                    <a:pt x="24262" y="188086"/>
                    <a:pt x="23516" y="185246"/>
                    <a:pt x="32077" y="173831"/>
                  </a:cubicBezTo>
                  <a:cubicBezTo>
                    <a:pt x="34097" y="171137"/>
                    <a:pt x="37029" y="169244"/>
                    <a:pt x="39220" y="166687"/>
                  </a:cubicBezTo>
                  <a:cubicBezTo>
                    <a:pt x="41803" y="163674"/>
                    <a:pt x="44057" y="160391"/>
                    <a:pt x="46364" y="157162"/>
                  </a:cubicBezTo>
                  <a:cubicBezTo>
                    <a:pt x="48028" y="154833"/>
                    <a:pt x="49103" y="152042"/>
                    <a:pt x="51127" y="150018"/>
                  </a:cubicBezTo>
                  <a:cubicBezTo>
                    <a:pt x="53150" y="147995"/>
                    <a:pt x="55889" y="146843"/>
                    <a:pt x="58270" y="145256"/>
                  </a:cubicBezTo>
                  <a:cubicBezTo>
                    <a:pt x="59064" y="142875"/>
                    <a:pt x="61584" y="140443"/>
                    <a:pt x="60652" y="138112"/>
                  </a:cubicBezTo>
                  <a:cubicBezTo>
                    <a:pt x="59589" y="135455"/>
                    <a:pt x="56123" y="134512"/>
                    <a:pt x="53508" y="133350"/>
                  </a:cubicBezTo>
                  <a:cubicBezTo>
                    <a:pt x="48920" y="131311"/>
                    <a:pt x="39220" y="128587"/>
                    <a:pt x="39220" y="128587"/>
                  </a:cubicBezTo>
                  <a:cubicBezTo>
                    <a:pt x="36839" y="127000"/>
                    <a:pt x="32267" y="126680"/>
                    <a:pt x="32077" y="123825"/>
                  </a:cubicBezTo>
                  <a:cubicBezTo>
                    <a:pt x="30598" y="101635"/>
                    <a:pt x="33026" y="79343"/>
                    <a:pt x="34458" y="57150"/>
                  </a:cubicBezTo>
                  <a:cubicBezTo>
                    <a:pt x="34620" y="54645"/>
                    <a:pt x="35716" y="52251"/>
                    <a:pt x="36839" y="50006"/>
                  </a:cubicBezTo>
                  <a:cubicBezTo>
                    <a:pt x="38119" y="47446"/>
                    <a:pt x="40014" y="45243"/>
                    <a:pt x="41602" y="42862"/>
                  </a:cubicBezTo>
                  <a:cubicBezTo>
                    <a:pt x="42396" y="40481"/>
                    <a:pt x="42861" y="37963"/>
                    <a:pt x="43983" y="35718"/>
                  </a:cubicBezTo>
                  <a:cubicBezTo>
                    <a:pt x="45263" y="33158"/>
                    <a:pt x="47583" y="31190"/>
                    <a:pt x="48745" y="28575"/>
                  </a:cubicBezTo>
                  <a:cubicBezTo>
                    <a:pt x="50784" y="23987"/>
                    <a:pt x="50723" y="18464"/>
                    <a:pt x="53508" y="14287"/>
                  </a:cubicBezTo>
                  <a:cubicBezTo>
                    <a:pt x="55095" y="11906"/>
                    <a:pt x="56990" y="9703"/>
                    <a:pt x="58270" y="7143"/>
                  </a:cubicBezTo>
                  <a:cubicBezTo>
                    <a:pt x="59393" y="4898"/>
                    <a:pt x="60652" y="0"/>
                    <a:pt x="60652" y="0"/>
                  </a:cubicBezTo>
                </a:path>
              </a:pathLst>
            </a:cu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4" name="Freeform 43"/>
            <p:cNvSpPr/>
            <p:nvPr/>
          </p:nvSpPr>
          <p:spPr bwMode="auto">
            <a:xfrm>
              <a:off x="6194170" y="2308555"/>
              <a:ext cx="166149" cy="454819"/>
            </a:xfrm>
            <a:custGeom>
              <a:avLst/>
              <a:gdLst>
                <a:gd name="connsiteX0" fmla="*/ 166149 w 166149"/>
                <a:gd name="connsiteY0" fmla="*/ 454819 h 454819"/>
                <a:gd name="connsiteX1" fmla="*/ 159005 w 166149"/>
                <a:gd name="connsiteY1" fmla="*/ 452438 h 454819"/>
                <a:gd name="connsiteX2" fmla="*/ 154243 w 166149"/>
                <a:gd name="connsiteY2" fmla="*/ 445294 h 454819"/>
                <a:gd name="connsiteX3" fmla="*/ 147099 w 166149"/>
                <a:gd name="connsiteY3" fmla="*/ 438150 h 454819"/>
                <a:gd name="connsiteX4" fmla="*/ 132811 w 166149"/>
                <a:gd name="connsiteY4" fmla="*/ 426244 h 454819"/>
                <a:gd name="connsiteX5" fmla="*/ 120905 w 166149"/>
                <a:gd name="connsiteY5" fmla="*/ 416719 h 454819"/>
                <a:gd name="connsiteX6" fmla="*/ 116143 w 166149"/>
                <a:gd name="connsiteY6" fmla="*/ 409575 h 454819"/>
                <a:gd name="connsiteX7" fmla="*/ 108999 w 166149"/>
                <a:gd name="connsiteY7" fmla="*/ 404813 h 454819"/>
                <a:gd name="connsiteX8" fmla="*/ 106618 w 166149"/>
                <a:gd name="connsiteY8" fmla="*/ 397669 h 454819"/>
                <a:gd name="connsiteX9" fmla="*/ 108999 w 166149"/>
                <a:gd name="connsiteY9" fmla="*/ 371475 h 454819"/>
                <a:gd name="connsiteX10" fmla="*/ 113761 w 166149"/>
                <a:gd name="connsiteY10" fmla="*/ 352425 h 454819"/>
                <a:gd name="connsiteX11" fmla="*/ 116143 w 166149"/>
                <a:gd name="connsiteY11" fmla="*/ 342900 h 454819"/>
                <a:gd name="connsiteX12" fmla="*/ 118524 w 166149"/>
                <a:gd name="connsiteY12" fmla="*/ 335756 h 454819"/>
                <a:gd name="connsiteX13" fmla="*/ 128049 w 166149"/>
                <a:gd name="connsiteY13" fmla="*/ 321469 h 454819"/>
                <a:gd name="connsiteX14" fmla="*/ 130430 w 166149"/>
                <a:gd name="connsiteY14" fmla="*/ 307181 h 454819"/>
                <a:gd name="connsiteX15" fmla="*/ 123286 w 166149"/>
                <a:gd name="connsiteY15" fmla="*/ 302419 h 454819"/>
                <a:gd name="connsiteX16" fmla="*/ 85186 w 166149"/>
                <a:gd name="connsiteY16" fmla="*/ 300038 h 454819"/>
                <a:gd name="connsiteX17" fmla="*/ 78043 w 166149"/>
                <a:gd name="connsiteY17" fmla="*/ 297656 h 454819"/>
                <a:gd name="connsiteX18" fmla="*/ 70899 w 166149"/>
                <a:gd name="connsiteY18" fmla="*/ 292894 h 454819"/>
                <a:gd name="connsiteX19" fmla="*/ 56611 w 166149"/>
                <a:gd name="connsiteY19" fmla="*/ 288131 h 454819"/>
                <a:gd name="connsiteX20" fmla="*/ 49468 w 166149"/>
                <a:gd name="connsiteY20" fmla="*/ 273844 h 454819"/>
                <a:gd name="connsiteX21" fmla="*/ 51849 w 166149"/>
                <a:gd name="connsiteY21" fmla="*/ 257175 h 454819"/>
                <a:gd name="connsiteX22" fmla="*/ 56611 w 166149"/>
                <a:gd name="connsiteY22" fmla="*/ 238125 h 454819"/>
                <a:gd name="connsiteX23" fmla="*/ 68518 w 166149"/>
                <a:gd name="connsiteY23" fmla="*/ 211931 h 454819"/>
                <a:gd name="connsiteX24" fmla="*/ 66136 w 166149"/>
                <a:gd name="connsiteY24" fmla="*/ 197644 h 454819"/>
                <a:gd name="connsiteX25" fmla="*/ 58993 w 166149"/>
                <a:gd name="connsiteY25" fmla="*/ 192881 h 454819"/>
                <a:gd name="connsiteX26" fmla="*/ 23274 w 166149"/>
                <a:gd name="connsiteY26" fmla="*/ 190500 h 454819"/>
                <a:gd name="connsiteX27" fmla="*/ 16130 w 166149"/>
                <a:gd name="connsiteY27" fmla="*/ 185738 h 454819"/>
                <a:gd name="connsiteX28" fmla="*/ 6605 w 166149"/>
                <a:gd name="connsiteY28" fmla="*/ 171450 h 454819"/>
                <a:gd name="connsiteX29" fmla="*/ 11368 w 166149"/>
                <a:gd name="connsiteY29" fmla="*/ 133350 h 454819"/>
                <a:gd name="connsiteX30" fmla="*/ 18511 w 166149"/>
                <a:gd name="connsiteY30" fmla="*/ 123825 h 454819"/>
                <a:gd name="connsiteX31" fmla="*/ 23274 w 166149"/>
                <a:gd name="connsiteY31" fmla="*/ 114300 h 454819"/>
                <a:gd name="connsiteX32" fmla="*/ 28036 w 166149"/>
                <a:gd name="connsiteY32" fmla="*/ 107156 h 454819"/>
                <a:gd name="connsiteX33" fmla="*/ 30418 w 166149"/>
                <a:gd name="connsiteY33" fmla="*/ 100013 h 454819"/>
                <a:gd name="connsiteX34" fmla="*/ 37561 w 166149"/>
                <a:gd name="connsiteY34" fmla="*/ 92869 h 454819"/>
                <a:gd name="connsiteX35" fmla="*/ 56611 w 166149"/>
                <a:gd name="connsiteY35" fmla="*/ 66675 h 454819"/>
                <a:gd name="connsiteX36" fmla="*/ 42324 w 166149"/>
                <a:gd name="connsiteY36" fmla="*/ 59531 h 454819"/>
                <a:gd name="connsiteX37" fmla="*/ 35180 w 166149"/>
                <a:gd name="connsiteY37" fmla="*/ 52388 h 454819"/>
                <a:gd name="connsiteX38" fmla="*/ 28036 w 166149"/>
                <a:gd name="connsiteY38" fmla="*/ 50006 h 454819"/>
                <a:gd name="connsiteX39" fmla="*/ 11368 w 166149"/>
                <a:gd name="connsiteY39" fmla="*/ 42863 h 454819"/>
                <a:gd name="connsiteX40" fmla="*/ 6605 w 166149"/>
                <a:gd name="connsiteY40" fmla="*/ 0 h 45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6149" h="454819">
                  <a:moveTo>
                    <a:pt x="166149" y="454819"/>
                  </a:moveTo>
                  <a:cubicBezTo>
                    <a:pt x="163768" y="454025"/>
                    <a:pt x="160965" y="454006"/>
                    <a:pt x="159005" y="452438"/>
                  </a:cubicBezTo>
                  <a:cubicBezTo>
                    <a:pt x="156770" y="450650"/>
                    <a:pt x="156075" y="447493"/>
                    <a:pt x="154243" y="445294"/>
                  </a:cubicBezTo>
                  <a:cubicBezTo>
                    <a:pt x="152087" y="442707"/>
                    <a:pt x="149686" y="440306"/>
                    <a:pt x="147099" y="438150"/>
                  </a:cubicBezTo>
                  <a:cubicBezTo>
                    <a:pt x="136881" y="429636"/>
                    <a:pt x="142298" y="437629"/>
                    <a:pt x="132811" y="426244"/>
                  </a:cubicBezTo>
                  <a:cubicBezTo>
                    <a:pt x="124526" y="416301"/>
                    <a:pt x="132633" y="420628"/>
                    <a:pt x="120905" y="416719"/>
                  </a:cubicBezTo>
                  <a:cubicBezTo>
                    <a:pt x="119318" y="414338"/>
                    <a:pt x="118167" y="411599"/>
                    <a:pt x="116143" y="409575"/>
                  </a:cubicBezTo>
                  <a:cubicBezTo>
                    <a:pt x="114119" y="407551"/>
                    <a:pt x="110787" y="407048"/>
                    <a:pt x="108999" y="404813"/>
                  </a:cubicBezTo>
                  <a:cubicBezTo>
                    <a:pt x="107431" y="402853"/>
                    <a:pt x="107412" y="400050"/>
                    <a:pt x="106618" y="397669"/>
                  </a:cubicBezTo>
                  <a:cubicBezTo>
                    <a:pt x="107412" y="388938"/>
                    <a:pt x="107912" y="380175"/>
                    <a:pt x="108999" y="371475"/>
                  </a:cubicBezTo>
                  <a:cubicBezTo>
                    <a:pt x="110612" y="358572"/>
                    <a:pt x="110882" y="362500"/>
                    <a:pt x="113761" y="352425"/>
                  </a:cubicBezTo>
                  <a:cubicBezTo>
                    <a:pt x="114660" y="349278"/>
                    <a:pt x="115244" y="346047"/>
                    <a:pt x="116143" y="342900"/>
                  </a:cubicBezTo>
                  <a:cubicBezTo>
                    <a:pt x="116833" y="340486"/>
                    <a:pt x="117305" y="337950"/>
                    <a:pt x="118524" y="335756"/>
                  </a:cubicBezTo>
                  <a:cubicBezTo>
                    <a:pt x="121304" y="330753"/>
                    <a:pt x="128049" y="321469"/>
                    <a:pt x="128049" y="321469"/>
                  </a:cubicBezTo>
                  <a:cubicBezTo>
                    <a:pt x="128843" y="316706"/>
                    <a:pt x="131601" y="311865"/>
                    <a:pt x="130430" y="307181"/>
                  </a:cubicBezTo>
                  <a:cubicBezTo>
                    <a:pt x="129736" y="304405"/>
                    <a:pt x="126113" y="302865"/>
                    <a:pt x="123286" y="302419"/>
                  </a:cubicBezTo>
                  <a:cubicBezTo>
                    <a:pt x="110717" y="300435"/>
                    <a:pt x="97886" y="300832"/>
                    <a:pt x="85186" y="300038"/>
                  </a:cubicBezTo>
                  <a:cubicBezTo>
                    <a:pt x="82805" y="299244"/>
                    <a:pt x="80288" y="298779"/>
                    <a:pt x="78043" y="297656"/>
                  </a:cubicBezTo>
                  <a:cubicBezTo>
                    <a:pt x="75483" y="296376"/>
                    <a:pt x="73514" y="294056"/>
                    <a:pt x="70899" y="292894"/>
                  </a:cubicBezTo>
                  <a:cubicBezTo>
                    <a:pt x="66311" y="290855"/>
                    <a:pt x="56611" y="288131"/>
                    <a:pt x="56611" y="288131"/>
                  </a:cubicBezTo>
                  <a:cubicBezTo>
                    <a:pt x="54203" y="284518"/>
                    <a:pt x="49468" y="278774"/>
                    <a:pt x="49468" y="273844"/>
                  </a:cubicBezTo>
                  <a:cubicBezTo>
                    <a:pt x="49468" y="268231"/>
                    <a:pt x="50926" y="262711"/>
                    <a:pt x="51849" y="257175"/>
                  </a:cubicBezTo>
                  <a:cubicBezTo>
                    <a:pt x="52723" y="251930"/>
                    <a:pt x="54190" y="243451"/>
                    <a:pt x="56611" y="238125"/>
                  </a:cubicBezTo>
                  <a:cubicBezTo>
                    <a:pt x="69924" y="208835"/>
                    <a:pt x="62948" y="228637"/>
                    <a:pt x="68518" y="211931"/>
                  </a:cubicBezTo>
                  <a:cubicBezTo>
                    <a:pt x="67724" y="207169"/>
                    <a:pt x="68295" y="201962"/>
                    <a:pt x="66136" y="197644"/>
                  </a:cubicBezTo>
                  <a:cubicBezTo>
                    <a:pt x="64856" y="195084"/>
                    <a:pt x="61816" y="193351"/>
                    <a:pt x="58993" y="192881"/>
                  </a:cubicBezTo>
                  <a:cubicBezTo>
                    <a:pt x="47223" y="190919"/>
                    <a:pt x="35180" y="191294"/>
                    <a:pt x="23274" y="190500"/>
                  </a:cubicBezTo>
                  <a:cubicBezTo>
                    <a:pt x="20893" y="188913"/>
                    <a:pt x="18015" y="187892"/>
                    <a:pt x="16130" y="185738"/>
                  </a:cubicBezTo>
                  <a:cubicBezTo>
                    <a:pt x="12361" y="181430"/>
                    <a:pt x="6605" y="171450"/>
                    <a:pt x="6605" y="171450"/>
                  </a:cubicBezTo>
                  <a:cubicBezTo>
                    <a:pt x="8193" y="158750"/>
                    <a:pt x="8264" y="145767"/>
                    <a:pt x="11368" y="133350"/>
                  </a:cubicBezTo>
                  <a:cubicBezTo>
                    <a:pt x="12331" y="129500"/>
                    <a:pt x="16408" y="127190"/>
                    <a:pt x="18511" y="123825"/>
                  </a:cubicBezTo>
                  <a:cubicBezTo>
                    <a:pt x="20392" y="120815"/>
                    <a:pt x="21513" y="117382"/>
                    <a:pt x="23274" y="114300"/>
                  </a:cubicBezTo>
                  <a:cubicBezTo>
                    <a:pt x="24694" y="111815"/>
                    <a:pt x="26756" y="109716"/>
                    <a:pt x="28036" y="107156"/>
                  </a:cubicBezTo>
                  <a:cubicBezTo>
                    <a:pt x="29159" y="104911"/>
                    <a:pt x="29026" y="102101"/>
                    <a:pt x="30418" y="100013"/>
                  </a:cubicBezTo>
                  <a:cubicBezTo>
                    <a:pt x="32286" y="97211"/>
                    <a:pt x="35429" y="95475"/>
                    <a:pt x="37561" y="92869"/>
                  </a:cubicBezTo>
                  <a:cubicBezTo>
                    <a:pt x="47173" y="81121"/>
                    <a:pt x="49752" y="76965"/>
                    <a:pt x="56611" y="66675"/>
                  </a:cubicBezTo>
                  <a:cubicBezTo>
                    <a:pt x="49450" y="64288"/>
                    <a:pt x="48480" y="64661"/>
                    <a:pt x="42324" y="59531"/>
                  </a:cubicBezTo>
                  <a:cubicBezTo>
                    <a:pt x="39737" y="57375"/>
                    <a:pt x="37982" y="54256"/>
                    <a:pt x="35180" y="52388"/>
                  </a:cubicBezTo>
                  <a:cubicBezTo>
                    <a:pt x="33091" y="50996"/>
                    <a:pt x="30281" y="51129"/>
                    <a:pt x="28036" y="50006"/>
                  </a:cubicBezTo>
                  <a:cubicBezTo>
                    <a:pt x="11596" y="41785"/>
                    <a:pt x="31188" y="47817"/>
                    <a:pt x="11368" y="42863"/>
                  </a:cubicBezTo>
                  <a:cubicBezTo>
                    <a:pt x="0" y="25813"/>
                    <a:pt x="6605" y="38581"/>
                    <a:pt x="6605" y="0"/>
                  </a:cubicBezTo>
                </a:path>
              </a:pathLst>
            </a:cu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77" name="TextBox 76"/>
            <p:cNvSpPr txBox="1"/>
            <p:nvPr/>
          </p:nvSpPr>
          <p:spPr>
            <a:xfrm>
              <a:off x="6135733" y="5421643"/>
              <a:ext cx="619080" cy="400110"/>
            </a:xfrm>
            <a:prstGeom prst="rect">
              <a:avLst/>
            </a:prstGeom>
            <a:noFill/>
          </p:spPr>
          <p:txBody>
            <a:bodyPr wrap="none" rtlCol="0">
              <a:spAutoFit/>
            </a:bodyPr>
            <a:lstStyle/>
            <a:p>
              <a:r>
                <a:rPr lang="en-US" dirty="0" smtClean="0"/>
                <a:t>Thermal</a:t>
              </a:r>
            </a:p>
            <a:p>
              <a:r>
                <a:rPr lang="en-US" dirty="0" smtClean="0"/>
                <a:t>Blankets</a:t>
              </a:r>
              <a:endParaRPr lang="en-US" dirty="0"/>
            </a:p>
          </p:txBody>
        </p:sp>
        <p:sp>
          <p:nvSpPr>
            <p:cNvPr id="40" name="Freeform 39"/>
            <p:cNvSpPr/>
            <p:nvPr/>
          </p:nvSpPr>
          <p:spPr bwMode="auto">
            <a:xfrm>
              <a:off x="6936581" y="5535528"/>
              <a:ext cx="405980" cy="133630"/>
            </a:xfrm>
            <a:custGeom>
              <a:avLst/>
              <a:gdLst>
                <a:gd name="connsiteX0" fmla="*/ 0 w 405980"/>
                <a:gd name="connsiteY0" fmla="*/ 109158 h 133630"/>
                <a:gd name="connsiteX1" fmla="*/ 7144 w 405980"/>
                <a:gd name="connsiteY1" fmla="*/ 106777 h 133630"/>
                <a:gd name="connsiteX2" fmla="*/ 16669 w 405980"/>
                <a:gd name="connsiteY2" fmla="*/ 94871 h 133630"/>
                <a:gd name="connsiteX3" fmla="*/ 21432 w 405980"/>
                <a:gd name="connsiteY3" fmla="*/ 80583 h 133630"/>
                <a:gd name="connsiteX4" fmla="*/ 23813 w 405980"/>
                <a:gd name="connsiteY4" fmla="*/ 73440 h 133630"/>
                <a:gd name="connsiteX5" fmla="*/ 28575 w 405980"/>
                <a:gd name="connsiteY5" fmla="*/ 66296 h 133630"/>
                <a:gd name="connsiteX6" fmla="*/ 30957 w 405980"/>
                <a:gd name="connsiteY6" fmla="*/ 59152 h 133630"/>
                <a:gd name="connsiteX7" fmla="*/ 40482 w 405980"/>
                <a:gd name="connsiteY7" fmla="*/ 56771 h 133630"/>
                <a:gd name="connsiteX8" fmla="*/ 76200 w 405980"/>
                <a:gd name="connsiteY8" fmla="*/ 66296 h 133630"/>
                <a:gd name="connsiteX9" fmla="*/ 78582 w 405980"/>
                <a:gd name="connsiteY9" fmla="*/ 111540 h 133630"/>
                <a:gd name="connsiteX10" fmla="*/ 83344 w 405980"/>
                <a:gd name="connsiteY10" fmla="*/ 125827 h 133630"/>
                <a:gd name="connsiteX11" fmla="*/ 90488 w 405980"/>
                <a:gd name="connsiteY11" fmla="*/ 123446 h 133630"/>
                <a:gd name="connsiteX12" fmla="*/ 92869 w 405980"/>
                <a:gd name="connsiteY12" fmla="*/ 116302 h 133630"/>
                <a:gd name="connsiteX13" fmla="*/ 95250 w 405980"/>
                <a:gd name="connsiteY13" fmla="*/ 99633 h 133630"/>
                <a:gd name="connsiteX14" fmla="*/ 97632 w 405980"/>
                <a:gd name="connsiteY14" fmla="*/ 63915 h 133630"/>
                <a:gd name="connsiteX15" fmla="*/ 100013 w 405980"/>
                <a:gd name="connsiteY15" fmla="*/ 52008 h 133630"/>
                <a:gd name="connsiteX16" fmla="*/ 102394 w 405980"/>
                <a:gd name="connsiteY16" fmla="*/ 30577 h 133630"/>
                <a:gd name="connsiteX17" fmla="*/ 114300 w 405980"/>
                <a:gd name="connsiteY17" fmla="*/ 32958 h 133630"/>
                <a:gd name="connsiteX18" fmla="*/ 121444 w 405980"/>
                <a:gd name="connsiteY18" fmla="*/ 40102 h 133630"/>
                <a:gd name="connsiteX19" fmla="*/ 138113 w 405980"/>
                <a:gd name="connsiteY19" fmla="*/ 49627 h 133630"/>
                <a:gd name="connsiteX20" fmla="*/ 147638 w 405980"/>
                <a:gd name="connsiteY20" fmla="*/ 56771 h 133630"/>
                <a:gd name="connsiteX21" fmla="*/ 157163 w 405980"/>
                <a:gd name="connsiteY21" fmla="*/ 80583 h 133630"/>
                <a:gd name="connsiteX22" fmla="*/ 164307 w 405980"/>
                <a:gd name="connsiteY22" fmla="*/ 94871 h 133630"/>
                <a:gd name="connsiteX23" fmla="*/ 166688 w 405980"/>
                <a:gd name="connsiteY23" fmla="*/ 104396 h 133630"/>
                <a:gd name="connsiteX24" fmla="*/ 171450 w 405980"/>
                <a:gd name="connsiteY24" fmla="*/ 111540 h 133630"/>
                <a:gd name="connsiteX25" fmla="*/ 173832 w 405980"/>
                <a:gd name="connsiteY25" fmla="*/ 118683 h 133630"/>
                <a:gd name="connsiteX26" fmla="*/ 185738 w 405980"/>
                <a:gd name="connsiteY26" fmla="*/ 109158 h 133630"/>
                <a:gd name="connsiteX27" fmla="*/ 190500 w 405980"/>
                <a:gd name="connsiteY27" fmla="*/ 99633 h 133630"/>
                <a:gd name="connsiteX28" fmla="*/ 197644 w 405980"/>
                <a:gd name="connsiteY28" fmla="*/ 90108 h 133630"/>
                <a:gd name="connsiteX29" fmla="*/ 204788 w 405980"/>
                <a:gd name="connsiteY29" fmla="*/ 78202 h 133630"/>
                <a:gd name="connsiteX30" fmla="*/ 221457 w 405980"/>
                <a:gd name="connsiteY30" fmla="*/ 56771 h 133630"/>
                <a:gd name="connsiteX31" fmla="*/ 226219 w 405980"/>
                <a:gd name="connsiteY31" fmla="*/ 47246 h 133630"/>
                <a:gd name="connsiteX32" fmla="*/ 238125 w 405980"/>
                <a:gd name="connsiteY32" fmla="*/ 30577 h 133630"/>
                <a:gd name="connsiteX33" fmla="*/ 240507 w 405980"/>
                <a:gd name="connsiteY33" fmla="*/ 4383 h 133630"/>
                <a:gd name="connsiteX34" fmla="*/ 257175 w 405980"/>
                <a:gd name="connsiteY34" fmla="*/ 6765 h 133630"/>
                <a:gd name="connsiteX35" fmla="*/ 273844 w 405980"/>
                <a:gd name="connsiteY35" fmla="*/ 18671 h 133630"/>
                <a:gd name="connsiteX36" fmla="*/ 283369 w 405980"/>
                <a:gd name="connsiteY36" fmla="*/ 32958 h 133630"/>
                <a:gd name="connsiteX37" fmla="*/ 288132 w 405980"/>
                <a:gd name="connsiteY37" fmla="*/ 42483 h 133630"/>
                <a:gd name="connsiteX38" fmla="*/ 292894 w 405980"/>
                <a:gd name="connsiteY38" fmla="*/ 49627 h 133630"/>
                <a:gd name="connsiteX39" fmla="*/ 295275 w 405980"/>
                <a:gd name="connsiteY39" fmla="*/ 66296 h 133630"/>
                <a:gd name="connsiteX40" fmla="*/ 323850 w 405980"/>
                <a:gd name="connsiteY40" fmla="*/ 68677 h 133630"/>
                <a:gd name="connsiteX41" fmla="*/ 333375 w 405980"/>
                <a:gd name="connsiteY41" fmla="*/ 73440 h 133630"/>
                <a:gd name="connsiteX42" fmla="*/ 340519 w 405980"/>
                <a:gd name="connsiteY42" fmla="*/ 80583 h 133630"/>
                <a:gd name="connsiteX43" fmla="*/ 364332 w 405980"/>
                <a:gd name="connsiteY43" fmla="*/ 99633 h 133630"/>
                <a:gd name="connsiteX44" fmla="*/ 371475 w 405980"/>
                <a:gd name="connsiteY44" fmla="*/ 104396 h 133630"/>
                <a:gd name="connsiteX45" fmla="*/ 378619 w 405980"/>
                <a:gd name="connsiteY45" fmla="*/ 111540 h 133630"/>
                <a:gd name="connsiteX46" fmla="*/ 385763 w 405980"/>
                <a:gd name="connsiteY46" fmla="*/ 116302 h 133630"/>
                <a:gd name="connsiteX47" fmla="*/ 402432 w 405980"/>
                <a:gd name="connsiteY47" fmla="*/ 130590 h 133630"/>
                <a:gd name="connsiteX48" fmla="*/ 395288 w 405980"/>
                <a:gd name="connsiteY48" fmla="*/ 104396 h 133630"/>
                <a:gd name="connsiteX49" fmla="*/ 390525 w 405980"/>
                <a:gd name="connsiteY49" fmla="*/ 90108 h 133630"/>
                <a:gd name="connsiteX50" fmla="*/ 388144 w 405980"/>
                <a:gd name="connsiteY50" fmla="*/ 78202 h 133630"/>
                <a:gd name="connsiteX51" fmla="*/ 397669 w 405980"/>
                <a:gd name="connsiteY51" fmla="*/ 78202 h 13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05980" h="133630">
                  <a:moveTo>
                    <a:pt x="0" y="109158"/>
                  </a:moveTo>
                  <a:cubicBezTo>
                    <a:pt x="2381" y="108364"/>
                    <a:pt x="5238" y="108411"/>
                    <a:pt x="7144" y="106777"/>
                  </a:cubicBezTo>
                  <a:cubicBezTo>
                    <a:pt x="11003" y="103470"/>
                    <a:pt x="14235" y="99333"/>
                    <a:pt x="16669" y="94871"/>
                  </a:cubicBezTo>
                  <a:cubicBezTo>
                    <a:pt x="19073" y="90464"/>
                    <a:pt x="19844" y="85346"/>
                    <a:pt x="21432" y="80583"/>
                  </a:cubicBezTo>
                  <a:cubicBezTo>
                    <a:pt x="22226" y="78202"/>
                    <a:pt x="22421" y="75528"/>
                    <a:pt x="23813" y="73440"/>
                  </a:cubicBezTo>
                  <a:cubicBezTo>
                    <a:pt x="25400" y="71059"/>
                    <a:pt x="27295" y="68856"/>
                    <a:pt x="28575" y="66296"/>
                  </a:cubicBezTo>
                  <a:cubicBezTo>
                    <a:pt x="29698" y="64051"/>
                    <a:pt x="28997" y="60720"/>
                    <a:pt x="30957" y="59152"/>
                  </a:cubicBezTo>
                  <a:cubicBezTo>
                    <a:pt x="33513" y="57108"/>
                    <a:pt x="37307" y="57565"/>
                    <a:pt x="40482" y="56771"/>
                  </a:cubicBezTo>
                  <a:cubicBezTo>
                    <a:pt x="43763" y="57023"/>
                    <a:pt x="74140" y="51190"/>
                    <a:pt x="76200" y="66296"/>
                  </a:cubicBezTo>
                  <a:cubicBezTo>
                    <a:pt x="78241" y="81260"/>
                    <a:pt x="76783" y="96545"/>
                    <a:pt x="78582" y="111540"/>
                  </a:cubicBezTo>
                  <a:cubicBezTo>
                    <a:pt x="79180" y="116524"/>
                    <a:pt x="83344" y="125827"/>
                    <a:pt x="83344" y="125827"/>
                  </a:cubicBezTo>
                  <a:cubicBezTo>
                    <a:pt x="85725" y="125033"/>
                    <a:pt x="88713" y="125221"/>
                    <a:pt x="90488" y="123446"/>
                  </a:cubicBezTo>
                  <a:cubicBezTo>
                    <a:pt x="92263" y="121671"/>
                    <a:pt x="92377" y="118763"/>
                    <a:pt x="92869" y="116302"/>
                  </a:cubicBezTo>
                  <a:cubicBezTo>
                    <a:pt x="93970" y="110798"/>
                    <a:pt x="94456" y="105189"/>
                    <a:pt x="95250" y="99633"/>
                  </a:cubicBezTo>
                  <a:cubicBezTo>
                    <a:pt x="96044" y="87727"/>
                    <a:pt x="96445" y="75788"/>
                    <a:pt x="97632" y="63915"/>
                  </a:cubicBezTo>
                  <a:cubicBezTo>
                    <a:pt x="98035" y="59888"/>
                    <a:pt x="99441" y="56015"/>
                    <a:pt x="100013" y="52008"/>
                  </a:cubicBezTo>
                  <a:cubicBezTo>
                    <a:pt x="101029" y="44893"/>
                    <a:pt x="101600" y="37721"/>
                    <a:pt x="102394" y="30577"/>
                  </a:cubicBezTo>
                  <a:cubicBezTo>
                    <a:pt x="106363" y="31371"/>
                    <a:pt x="110680" y="31148"/>
                    <a:pt x="114300" y="32958"/>
                  </a:cubicBezTo>
                  <a:cubicBezTo>
                    <a:pt x="117312" y="34464"/>
                    <a:pt x="118857" y="37946"/>
                    <a:pt x="121444" y="40102"/>
                  </a:cubicBezTo>
                  <a:cubicBezTo>
                    <a:pt x="129313" y="46660"/>
                    <a:pt x="128792" y="43801"/>
                    <a:pt x="138113" y="49627"/>
                  </a:cubicBezTo>
                  <a:cubicBezTo>
                    <a:pt x="141479" y="51730"/>
                    <a:pt x="144463" y="54390"/>
                    <a:pt x="147638" y="56771"/>
                  </a:cubicBezTo>
                  <a:cubicBezTo>
                    <a:pt x="158478" y="89294"/>
                    <a:pt x="146650" y="56054"/>
                    <a:pt x="157163" y="80583"/>
                  </a:cubicBezTo>
                  <a:cubicBezTo>
                    <a:pt x="163079" y="94388"/>
                    <a:pt x="155152" y="81140"/>
                    <a:pt x="164307" y="94871"/>
                  </a:cubicBezTo>
                  <a:cubicBezTo>
                    <a:pt x="165101" y="98046"/>
                    <a:pt x="165399" y="101388"/>
                    <a:pt x="166688" y="104396"/>
                  </a:cubicBezTo>
                  <a:cubicBezTo>
                    <a:pt x="167815" y="107027"/>
                    <a:pt x="170170" y="108980"/>
                    <a:pt x="171450" y="111540"/>
                  </a:cubicBezTo>
                  <a:cubicBezTo>
                    <a:pt x="172573" y="113785"/>
                    <a:pt x="173038" y="116302"/>
                    <a:pt x="173832" y="118683"/>
                  </a:cubicBezTo>
                  <a:cubicBezTo>
                    <a:pt x="177801" y="115508"/>
                    <a:pt x="182391" y="112983"/>
                    <a:pt x="185738" y="109158"/>
                  </a:cubicBezTo>
                  <a:cubicBezTo>
                    <a:pt x="188075" y="106487"/>
                    <a:pt x="188619" y="102643"/>
                    <a:pt x="190500" y="99633"/>
                  </a:cubicBezTo>
                  <a:cubicBezTo>
                    <a:pt x="192603" y="96267"/>
                    <a:pt x="195442" y="93410"/>
                    <a:pt x="197644" y="90108"/>
                  </a:cubicBezTo>
                  <a:cubicBezTo>
                    <a:pt x="200211" y="86257"/>
                    <a:pt x="202098" y="81968"/>
                    <a:pt x="204788" y="78202"/>
                  </a:cubicBezTo>
                  <a:cubicBezTo>
                    <a:pt x="210048" y="70838"/>
                    <a:pt x="217410" y="64866"/>
                    <a:pt x="221457" y="56771"/>
                  </a:cubicBezTo>
                  <a:cubicBezTo>
                    <a:pt x="223044" y="53596"/>
                    <a:pt x="224458" y="50328"/>
                    <a:pt x="226219" y="47246"/>
                  </a:cubicBezTo>
                  <a:cubicBezTo>
                    <a:pt x="229001" y="42377"/>
                    <a:pt x="235064" y="34659"/>
                    <a:pt x="238125" y="30577"/>
                  </a:cubicBezTo>
                  <a:cubicBezTo>
                    <a:pt x="238919" y="21846"/>
                    <a:pt x="235030" y="11229"/>
                    <a:pt x="240507" y="4383"/>
                  </a:cubicBezTo>
                  <a:cubicBezTo>
                    <a:pt x="244013" y="0"/>
                    <a:pt x="251799" y="5152"/>
                    <a:pt x="257175" y="6765"/>
                  </a:cubicBezTo>
                  <a:cubicBezTo>
                    <a:pt x="259112" y="7346"/>
                    <a:pt x="273830" y="18660"/>
                    <a:pt x="273844" y="18671"/>
                  </a:cubicBezTo>
                  <a:cubicBezTo>
                    <a:pt x="278951" y="33995"/>
                    <a:pt x="272221" y="17353"/>
                    <a:pt x="283369" y="32958"/>
                  </a:cubicBezTo>
                  <a:cubicBezTo>
                    <a:pt x="285432" y="35847"/>
                    <a:pt x="286371" y="39401"/>
                    <a:pt x="288132" y="42483"/>
                  </a:cubicBezTo>
                  <a:cubicBezTo>
                    <a:pt x="289552" y="44968"/>
                    <a:pt x="291307" y="47246"/>
                    <a:pt x="292894" y="49627"/>
                  </a:cubicBezTo>
                  <a:cubicBezTo>
                    <a:pt x="293688" y="55183"/>
                    <a:pt x="290495" y="63354"/>
                    <a:pt x="295275" y="66296"/>
                  </a:cubicBezTo>
                  <a:cubicBezTo>
                    <a:pt x="303415" y="71305"/>
                    <a:pt x="314456" y="66916"/>
                    <a:pt x="323850" y="68677"/>
                  </a:cubicBezTo>
                  <a:cubicBezTo>
                    <a:pt x="327339" y="69331"/>
                    <a:pt x="330486" y="71377"/>
                    <a:pt x="333375" y="73440"/>
                  </a:cubicBezTo>
                  <a:cubicBezTo>
                    <a:pt x="336115" y="75397"/>
                    <a:pt x="337948" y="78408"/>
                    <a:pt x="340519" y="80583"/>
                  </a:cubicBezTo>
                  <a:cubicBezTo>
                    <a:pt x="348279" y="87149"/>
                    <a:pt x="355875" y="93994"/>
                    <a:pt x="364332" y="99633"/>
                  </a:cubicBezTo>
                  <a:cubicBezTo>
                    <a:pt x="366713" y="101221"/>
                    <a:pt x="369277" y="102564"/>
                    <a:pt x="371475" y="104396"/>
                  </a:cubicBezTo>
                  <a:cubicBezTo>
                    <a:pt x="374062" y="106552"/>
                    <a:pt x="376032" y="109384"/>
                    <a:pt x="378619" y="111540"/>
                  </a:cubicBezTo>
                  <a:cubicBezTo>
                    <a:pt x="380818" y="113372"/>
                    <a:pt x="383590" y="114440"/>
                    <a:pt x="385763" y="116302"/>
                  </a:cubicBezTo>
                  <a:cubicBezTo>
                    <a:pt x="405980" y="133630"/>
                    <a:pt x="386027" y="119652"/>
                    <a:pt x="402432" y="130590"/>
                  </a:cubicBezTo>
                  <a:cubicBezTo>
                    <a:pt x="392234" y="105097"/>
                    <a:pt x="402485" y="133181"/>
                    <a:pt x="395288" y="104396"/>
                  </a:cubicBezTo>
                  <a:cubicBezTo>
                    <a:pt x="394070" y="99526"/>
                    <a:pt x="391509" y="95031"/>
                    <a:pt x="390525" y="90108"/>
                  </a:cubicBezTo>
                  <a:lnTo>
                    <a:pt x="388144" y="78202"/>
                  </a:lnTo>
                  <a:cubicBezTo>
                    <a:pt x="396353" y="75466"/>
                    <a:pt x="393513" y="74046"/>
                    <a:pt x="397669" y="78202"/>
                  </a:cubicBezTo>
                </a:path>
              </a:pathLst>
            </a:cu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42" name="Freeform 41"/>
            <p:cNvSpPr/>
            <p:nvPr/>
          </p:nvSpPr>
          <p:spPr bwMode="auto">
            <a:xfrm>
              <a:off x="6938963" y="5666118"/>
              <a:ext cx="390344" cy="154122"/>
            </a:xfrm>
            <a:custGeom>
              <a:avLst/>
              <a:gdLst>
                <a:gd name="connsiteX0" fmla="*/ 0 w 390344"/>
                <a:gd name="connsiteY0" fmla="*/ 0 h 154122"/>
                <a:gd name="connsiteX1" fmla="*/ 4762 w 390344"/>
                <a:gd name="connsiteY1" fmla="*/ 14287 h 154122"/>
                <a:gd name="connsiteX2" fmla="*/ 7143 w 390344"/>
                <a:gd name="connsiteY2" fmla="*/ 21431 h 154122"/>
                <a:gd name="connsiteX3" fmla="*/ 9525 w 390344"/>
                <a:gd name="connsiteY3" fmla="*/ 42862 h 154122"/>
                <a:gd name="connsiteX4" fmla="*/ 16668 w 390344"/>
                <a:gd name="connsiteY4" fmla="*/ 45243 h 154122"/>
                <a:gd name="connsiteX5" fmla="*/ 33337 w 390344"/>
                <a:gd name="connsiteY5" fmla="*/ 47625 h 154122"/>
                <a:gd name="connsiteX6" fmla="*/ 35718 w 390344"/>
                <a:gd name="connsiteY6" fmla="*/ 61912 h 154122"/>
                <a:gd name="connsiteX7" fmla="*/ 42862 w 390344"/>
                <a:gd name="connsiteY7" fmla="*/ 57150 h 154122"/>
                <a:gd name="connsiteX8" fmla="*/ 52387 w 390344"/>
                <a:gd name="connsiteY8" fmla="*/ 47625 h 154122"/>
                <a:gd name="connsiteX9" fmla="*/ 59531 w 390344"/>
                <a:gd name="connsiteY9" fmla="*/ 50006 h 154122"/>
                <a:gd name="connsiteX10" fmla="*/ 69056 w 390344"/>
                <a:gd name="connsiteY10" fmla="*/ 85725 h 154122"/>
                <a:gd name="connsiteX11" fmla="*/ 71437 w 390344"/>
                <a:gd name="connsiteY11" fmla="*/ 100012 h 154122"/>
                <a:gd name="connsiteX12" fmla="*/ 135731 w 390344"/>
                <a:gd name="connsiteY12" fmla="*/ 97631 h 154122"/>
                <a:gd name="connsiteX13" fmla="*/ 140493 w 390344"/>
                <a:gd name="connsiteY13" fmla="*/ 90487 h 154122"/>
                <a:gd name="connsiteX14" fmla="*/ 150018 w 390344"/>
                <a:gd name="connsiteY14" fmla="*/ 97631 h 154122"/>
                <a:gd name="connsiteX15" fmla="*/ 166687 w 390344"/>
                <a:gd name="connsiteY15" fmla="*/ 121443 h 154122"/>
                <a:gd name="connsiteX16" fmla="*/ 171450 w 390344"/>
                <a:gd name="connsiteY16" fmla="*/ 128587 h 154122"/>
                <a:gd name="connsiteX17" fmla="*/ 180975 w 390344"/>
                <a:gd name="connsiteY17" fmla="*/ 145256 h 154122"/>
                <a:gd name="connsiteX18" fmla="*/ 183356 w 390344"/>
                <a:gd name="connsiteY18" fmla="*/ 138112 h 154122"/>
                <a:gd name="connsiteX19" fmla="*/ 185737 w 390344"/>
                <a:gd name="connsiteY19" fmla="*/ 123825 h 154122"/>
                <a:gd name="connsiteX20" fmla="*/ 192881 w 390344"/>
                <a:gd name="connsiteY20" fmla="*/ 119062 h 154122"/>
                <a:gd name="connsiteX21" fmla="*/ 204787 w 390344"/>
                <a:gd name="connsiteY21" fmla="*/ 121443 h 154122"/>
                <a:gd name="connsiteX22" fmla="*/ 207168 w 390344"/>
                <a:gd name="connsiteY22" fmla="*/ 130968 h 154122"/>
                <a:gd name="connsiteX23" fmla="*/ 211931 w 390344"/>
                <a:gd name="connsiteY23" fmla="*/ 138112 h 154122"/>
                <a:gd name="connsiteX24" fmla="*/ 214312 w 390344"/>
                <a:gd name="connsiteY24" fmla="*/ 145256 h 154122"/>
                <a:gd name="connsiteX25" fmla="*/ 209550 w 390344"/>
                <a:gd name="connsiteY25" fmla="*/ 138112 h 154122"/>
                <a:gd name="connsiteX26" fmla="*/ 228600 w 390344"/>
                <a:gd name="connsiteY26" fmla="*/ 116681 h 154122"/>
                <a:gd name="connsiteX27" fmla="*/ 276225 w 390344"/>
                <a:gd name="connsiteY27" fmla="*/ 111918 h 154122"/>
                <a:gd name="connsiteX28" fmla="*/ 292893 w 390344"/>
                <a:gd name="connsiteY28" fmla="*/ 107156 h 154122"/>
                <a:gd name="connsiteX29" fmla="*/ 333375 w 390344"/>
                <a:gd name="connsiteY29" fmla="*/ 102393 h 154122"/>
                <a:gd name="connsiteX30" fmla="*/ 347662 w 390344"/>
                <a:gd name="connsiteY30" fmla="*/ 97631 h 154122"/>
                <a:gd name="connsiteX31" fmla="*/ 354806 w 390344"/>
                <a:gd name="connsiteY31" fmla="*/ 95250 h 154122"/>
                <a:gd name="connsiteX32" fmla="*/ 357187 w 390344"/>
                <a:gd name="connsiteY32" fmla="*/ 102393 h 154122"/>
                <a:gd name="connsiteX33" fmla="*/ 359568 w 390344"/>
                <a:gd name="connsiteY33" fmla="*/ 121443 h 154122"/>
                <a:gd name="connsiteX34" fmla="*/ 373856 w 390344"/>
                <a:gd name="connsiteY34" fmla="*/ 111918 h 154122"/>
                <a:gd name="connsiteX35" fmla="*/ 381000 w 390344"/>
                <a:gd name="connsiteY35" fmla="*/ 109537 h 154122"/>
                <a:gd name="connsiteX36" fmla="*/ 383381 w 390344"/>
                <a:gd name="connsiteY36" fmla="*/ 128587 h 154122"/>
                <a:gd name="connsiteX37" fmla="*/ 388143 w 390344"/>
                <a:gd name="connsiteY37" fmla="*/ 147637 h 15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0344" h="154122">
                  <a:moveTo>
                    <a:pt x="0" y="0"/>
                  </a:moveTo>
                  <a:lnTo>
                    <a:pt x="4762" y="14287"/>
                  </a:lnTo>
                  <a:lnTo>
                    <a:pt x="7143" y="21431"/>
                  </a:lnTo>
                  <a:cubicBezTo>
                    <a:pt x="7937" y="28575"/>
                    <a:pt x="6856" y="36188"/>
                    <a:pt x="9525" y="42862"/>
                  </a:cubicBezTo>
                  <a:cubicBezTo>
                    <a:pt x="10457" y="45192"/>
                    <a:pt x="14207" y="44751"/>
                    <a:pt x="16668" y="45243"/>
                  </a:cubicBezTo>
                  <a:cubicBezTo>
                    <a:pt x="22172" y="46344"/>
                    <a:pt x="27781" y="46831"/>
                    <a:pt x="33337" y="47625"/>
                  </a:cubicBezTo>
                  <a:cubicBezTo>
                    <a:pt x="34131" y="52387"/>
                    <a:pt x="32304" y="58498"/>
                    <a:pt x="35718" y="61912"/>
                  </a:cubicBezTo>
                  <a:cubicBezTo>
                    <a:pt x="37742" y="63936"/>
                    <a:pt x="41074" y="59385"/>
                    <a:pt x="42862" y="57150"/>
                  </a:cubicBezTo>
                  <a:cubicBezTo>
                    <a:pt x="52099" y="45604"/>
                    <a:pt x="36800" y="52820"/>
                    <a:pt x="52387" y="47625"/>
                  </a:cubicBezTo>
                  <a:cubicBezTo>
                    <a:pt x="54768" y="48419"/>
                    <a:pt x="57571" y="48438"/>
                    <a:pt x="59531" y="50006"/>
                  </a:cubicBezTo>
                  <a:cubicBezTo>
                    <a:pt x="68286" y="57010"/>
                    <a:pt x="68420" y="81909"/>
                    <a:pt x="69056" y="85725"/>
                  </a:cubicBezTo>
                  <a:lnTo>
                    <a:pt x="71437" y="100012"/>
                  </a:lnTo>
                  <a:cubicBezTo>
                    <a:pt x="92868" y="99218"/>
                    <a:pt x="114486" y="100561"/>
                    <a:pt x="135731" y="97631"/>
                  </a:cubicBezTo>
                  <a:cubicBezTo>
                    <a:pt x="138566" y="97240"/>
                    <a:pt x="137631" y="90487"/>
                    <a:pt x="140493" y="90487"/>
                  </a:cubicBezTo>
                  <a:cubicBezTo>
                    <a:pt x="144462" y="90487"/>
                    <a:pt x="147212" y="94825"/>
                    <a:pt x="150018" y="97631"/>
                  </a:cubicBezTo>
                  <a:cubicBezTo>
                    <a:pt x="158452" y="106065"/>
                    <a:pt x="160555" y="111632"/>
                    <a:pt x="166687" y="121443"/>
                  </a:cubicBezTo>
                  <a:cubicBezTo>
                    <a:pt x="168204" y="123870"/>
                    <a:pt x="170030" y="126102"/>
                    <a:pt x="171450" y="128587"/>
                  </a:cubicBezTo>
                  <a:cubicBezTo>
                    <a:pt x="183535" y="149736"/>
                    <a:pt x="169370" y="127850"/>
                    <a:pt x="180975" y="145256"/>
                  </a:cubicBezTo>
                  <a:cubicBezTo>
                    <a:pt x="181769" y="142875"/>
                    <a:pt x="182812" y="140562"/>
                    <a:pt x="183356" y="138112"/>
                  </a:cubicBezTo>
                  <a:cubicBezTo>
                    <a:pt x="184403" y="133399"/>
                    <a:pt x="183578" y="128143"/>
                    <a:pt x="185737" y="123825"/>
                  </a:cubicBezTo>
                  <a:cubicBezTo>
                    <a:pt x="187017" y="121265"/>
                    <a:pt x="190500" y="120650"/>
                    <a:pt x="192881" y="119062"/>
                  </a:cubicBezTo>
                  <a:cubicBezTo>
                    <a:pt x="196850" y="119856"/>
                    <a:pt x="201678" y="118852"/>
                    <a:pt x="204787" y="121443"/>
                  </a:cubicBezTo>
                  <a:cubicBezTo>
                    <a:pt x="207301" y="123538"/>
                    <a:pt x="205879" y="127960"/>
                    <a:pt x="207168" y="130968"/>
                  </a:cubicBezTo>
                  <a:cubicBezTo>
                    <a:pt x="208295" y="133599"/>
                    <a:pt x="210343" y="135731"/>
                    <a:pt x="211931" y="138112"/>
                  </a:cubicBezTo>
                  <a:cubicBezTo>
                    <a:pt x="212725" y="140493"/>
                    <a:pt x="216822" y="145256"/>
                    <a:pt x="214312" y="145256"/>
                  </a:cubicBezTo>
                  <a:cubicBezTo>
                    <a:pt x="211450" y="145256"/>
                    <a:pt x="209550" y="140974"/>
                    <a:pt x="209550" y="138112"/>
                  </a:cubicBezTo>
                  <a:cubicBezTo>
                    <a:pt x="209550" y="129059"/>
                    <a:pt x="219979" y="117639"/>
                    <a:pt x="228600" y="116681"/>
                  </a:cubicBezTo>
                  <a:cubicBezTo>
                    <a:pt x="258745" y="113332"/>
                    <a:pt x="242873" y="114951"/>
                    <a:pt x="276225" y="111918"/>
                  </a:cubicBezTo>
                  <a:cubicBezTo>
                    <a:pt x="281781" y="110331"/>
                    <a:pt x="287193" y="108106"/>
                    <a:pt x="292893" y="107156"/>
                  </a:cubicBezTo>
                  <a:cubicBezTo>
                    <a:pt x="310454" y="104229"/>
                    <a:pt x="317842" y="106276"/>
                    <a:pt x="333375" y="102393"/>
                  </a:cubicBezTo>
                  <a:cubicBezTo>
                    <a:pt x="338245" y="101175"/>
                    <a:pt x="342900" y="99218"/>
                    <a:pt x="347662" y="97631"/>
                  </a:cubicBezTo>
                  <a:lnTo>
                    <a:pt x="354806" y="95250"/>
                  </a:lnTo>
                  <a:cubicBezTo>
                    <a:pt x="355600" y="97631"/>
                    <a:pt x="356738" y="99924"/>
                    <a:pt x="357187" y="102393"/>
                  </a:cubicBezTo>
                  <a:cubicBezTo>
                    <a:pt x="358332" y="108689"/>
                    <a:pt x="354012" y="118268"/>
                    <a:pt x="359568" y="121443"/>
                  </a:cubicBezTo>
                  <a:cubicBezTo>
                    <a:pt x="364538" y="124283"/>
                    <a:pt x="368426" y="113728"/>
                    <a:pt x="373856" y="111918"/>
                  </a:cubicBezTo>
                  <a:lnTo>
                    <a:pt x="381000" y="109537"/>
                  </a:lnTo>
                  <a:cubicBezTo>
                    <a:pt x="381794" y="115887"/>
                    <a:pt x="381697" y="122413"/>
                    <a:pt x="383381" y="128587"/>
                  </a:cubicBezTo>
                  <a:cubicBezTo>
                    <a:pt x="390344" y="154122"/>
                    <a:pt x="388143" y="111946"/>
                    <a:pt x="388143" y="147637"/>
                  </a:cubicBezTo>
                </a:path>
              </a:pathLst>
            </a:cu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80" name="TextBox 79"/>
            <p:cNvSpPr txBox="1"/>
            <p:nvPr/>
          </p:nvSpPr>
          <p:spPr>
            <a:xfrm>
              <a:off x="6375400" y="895680"/>
              <a:ext cx="950901" cy="246221"/>
            </a:xfrm>
            <a:prstGeom prst="rect">
              <a:avLst/>
            </a:prstGeom>
            <a:noFill/>
          </p:spPr>
          <p:txBody>
            <a:bodyPr wrap="none" rtlCol="0">
              <a:spAutoFit/>
            </a:bodyPr>
            <a:lstStyle/>
            <a:p>
              <a:r>
                <a:rPr lang="en-US" dirty="0" smtClean="0"/>
                <a:t>Vacuum Vessel</a:t>
              </a:r>
              <a:endParaRPr lang="en-US" dirty="0"/>
            </a:p>
          </p:txBody>
        </p:sp>
      </p:grpSp>
      <p:sp>
        <p:nvSpPr>
          <p:cNvPr id="81" name="TextBox 80"/>
          <p:cNvSpPr txBox="1"/>
          <p:nvPr/>
        </p:nvSpPr>
        <p:spPr>
          <a:xfrm>
            <a:off x="2516180" y="6172199"/>
            <a:ext cx="4383572" cy="400110"/>
          </a:xfrm>
          <a:prstGeom prst="rect">
            <a:avLst/>
          </a:prstGeom>
          <a:noFill/>
          <a:ln>
            <a:solidFill>
              <a:schemeClr val="tx1"/>
            </a:solidFill>
          </a:ln>
        </p:spPr>
        <p:txBody>
          <a:bodyPr wrap="none" rtlCol="0">
            <a:spAutoFit/>
          </a:bodyPr>
          <a:lstStyle/>
          <a:p>
            <a:r>
              <a:rPr lang="en-US" sz="2000" dirty="0" smtClean="0"/>
              <a:t>Observatory Level Testing is Not Practical</a:t>
            </a:r>
            <a:endParaRPr lang="en-US" sz="2000" dirty="0"/>
          </a:p>
        </p:txBody>
      </p:sp>
      <p:grpSp>
        <p:nvGrpSpPr>
          <p:cNvPr id="12" name="Group 87"/>
          <p:cNvGrpSpPr/>
          <p:nvPr/>
        </p:nvGrpSpPr>
        <p:grpSpPr>
          <a:xfrm>
            <a:off x="7274724" y="4631532"/>
            <a:ext cx="753732" cy="553998"/>
            <a:chOff x="7324725" y="4631532"/>
            <a:chExt cx="753732" cy="553998"/>
          </a:xfrm>
        </p:grpSpPr>
        <p:cxnSp>
          <p:nvCxnSpPr>
            <p:cNvPr id="86" name="Straight Arrow Connector 85"/>
            <p:cNvCxnSpPr/>
            <p:nvPr/>
          </p:nvCxnSpPr>
          <p:spPr bwMode="auto">
            <a:xfrm flipV="1">
              <a:off x="7341386" y="4660106"/>
              <a:ext cx="0" cy="457200"/>
            </a:xfrm>
            <a:prstGeom prst="straightConnector1">
              <a:avLst/>
            </a:prstGeom>
            <a:solidFill>
              <a:schemeClr val="accent1"/>
            </a:solidFill>
            <a:ln w="9525" cap="flat" cmpd="sng" algn="ctr">
              <a:solidFill>
                <a:srgbClr val="C00000"/>
              </a:solidFill>
              <a:prstDash val="dash"/>
              <a:round/>
              <a:headEnd type="none" w="med" len="med"/>
              <a:tailEnd type="triangle" w="med" len="med"/>
            </a:ln>
            <a:effectLst/>
          </p:spPr>
        </p:cxnSp>
        <p:sp>
          <p:nvSpPr>
            <p:cNvPr id="87" name="TextBox 86"/>
            <p:cNvSpPr txBox="1"/>
            <p:nvPr/>
          </p:nvSpPr>
          <p:spPr>
            <a:xfrm>
              <a:off x="7324725" y="4631532"/>
              <a:ext cx="753732" cy="553998"/>
            </a:xfrm>
            <a:prstGeom prst="rect">
              <a:avLst/>
            </a:prstGeom>
            <a:noFill/>
          </p:spPr>
          <p:txBody>
            <a:bodyPr wrap="none" rtlCol="0">
              <a:spAutoFit/>
            </a:bodyPr>
            <a:lstStyle/>
            <a:p>
              <a:r>
                <a:rPr lang="en-US" dirty="0" smtClean="0"/>
                <a:t>Small </a:t>
              </a:r>
            </a:p>
            <a:p>
              <a:r>
                <a:rPr lang="en-US" dirty="0" smtClean="0"/>
                <a:t>Conductive</a:t>
              </a:r>
            </a:p>
            <a:p>
              <a:r>
                <a:rPr lang="en-US" dirty="0" smtClean="0"/>
                <a:t>Heat Flow</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Verification Using Analytical Models</a:t>
            </a:r>
            <a:endParaRPr lang="en-US" dirty="0"/>
          </a:p>
        </p:txBody>
      </p:sp>
      <p:sp>
        <p:nvSpPr>
          <p:cNvPr id="3" name="Content Placeholder 2"/>
          <p:cNvSpPr>
            <a:spLocks noGrp="1"/>
          </p:cNvSpPr>
          <p:nvPr>
            <p:ph sz="half" idx="1"/>
          </p:nvPr>
        </p:nvSpPr>
        <p:spPr>
          <a:xfrm>
            <a:off x="157163" y="852842"/>
            <a:ext cx="4646485" cy="5486400"/>
          </a:xfrm>
        </p:spPr>
        <p:txBody>
          <a:bodyPr/>
          <a:lstStyle/>
          <a:p>
            <a:r>
              <a:rPr lang="en-US" sz="1400" dirty="0" smtClean="0"/>
              <a:t>The verification of the on-orbit performance of JWST will involve analytical models which are correlated / anchored to “as-built” hardware by tests at lower levels of assembly.</a:t>
            </a:r>
          </a:p>
          <a:p>
            <a:pPr lvl="1"/>
            <a:r>
              <a:rPr lang="en-US" sz="1400" dirty="0" smtClean="0"/>
              <a:t>This proves that what is mathematically modeled is what was actually built.</a:t>
            </a:r>
          </a:p>
          <a:p>
            <a:r>
              <a:rPr lang="en-US" sz="1400" dirty="0" smtClean="0"/>
              <a:t>Observatory system models are then assembled from these lower level models.  The observatory level models are then correlated as practical to the as built observatory by system level tests.</a:t>
            </a:r>
          </a:p>
          <a:p>
            <a:pPr lvl="1"/>
            <a:r>
              <a:rPr lang="en-US" sz="1400" dirty="0" smtClean="0"/>
              <a:t>This proves the interfaces are modeled correctly.</a:t>
            </a:r>
          </a:p>
          <a:p>
            <a:r>
              <a:rPr lang="en-US" sz="1400" dirty="0" smtClean="0"/>
              <a:t>The correlated models such as those shown on the right will be used to predict and verify the on-orbit performance of:</a:t>
            </a:r>
          </a:p>
          <a:p>
            <a:pPr lvl="1"/>
            <a:r>
              <a:rPr lang="en-US" sz="1400" dirty="0" smtClean="0"/>
              <a:t>Thermal Performance</a:t>
            </a:r>
          </a:p>
          <a:p>
            <a:pPr lvl="1"/>
            <a:r>
              <a:rPr lang="en-US" sz="1400" dirty="0" smtClean="0"/>
              <a:t>Optical Thermal Stability</a:t>
            </a:r>
          </a:p>
          <a:p>
            <a:pPr lvl="1"/>
            <a:r>
              <a:rPr lang="en-US" sz="1400" dirty="0" smtClean="0"/>
              <a:t>Dynamics</a:t>
            </a:r>
          </a:p>
          <a:p>
            <a:pPr lvl="1"/>
            <a:r>
              <a:rPr lang="en-US" sz="1400" dirty="0" smtClean="0"/>
              <a:t>Stray Light</a:t>
            </a:r>
          </a:p>
          <a:p>
            <a:r>
              <a:rPr lang="en-US" sz="1400" dirty="0" smtClean="0"/>
              <a:t>Tests at high levels of assembly will be conducted to verify “workmanship” and behavior of critical interfaces</a:t>
            </a:r>
            <a:endParaRPr lang="en-US" sz="1400" dirty="0"/>
          </a:p>
        </p:txBody>
      </p:sp>
      <p:grpSp>
        <p:nvGrpSpPr>
          <p:cNvPr id="4" name="Group 18"/>
          <p:cNvGrpSpPr/>
          <p:nvPr/>
        </p:nvGrpSpPr>
        <p:grpSpPr>
          <a:xfrm>
            <a:off x="4869180" y="998554"/>
            <a:ext cx="4091940" cy="5353034"/>
            <a:chOff x="4869180" y="998554"/>
            <a:chExt cx="4091940" cy="5353034"/>
          </a:xfrm>
        </p:grpSpPr>
        <p:pic>
          <p:nvPicPr>
            <p:cNvPr id="7" name="Picture 5" descr="obs.BMP"/>
            <p:cNvPicPr>
              <a:picLocks noChangeAspect="1"/>
            </p:cNvPicPr>
            <p:nvPr/>
          </p:nvPicPr>
          <p:blipFill>
            <a:blip r:embed="rId2" cstate="print"/>
            <a:srcRect l="31241" r="7367"/>
            <a:stretch>
              <a:fillRect/>
            </a:stretch>
          </p:blipFill>
          <p:spPr bwMode="auto">
            <a:xfrm>
              <a:off x="5137404" y="1331866"/>
              <a:ext cx="813350" cy="1780332"/>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6360541" y="1379428"/>
              <a:ext cx="2363479" cy="1603103"/>
            </a:xfrm>
            <a:prstGeom prst="rect">
              <a:avLst/>
            </a:prstGeom>
            <a:noFill/>
            <a:ln w="9525">
              <a:noFill/>
              <a:miter lim="800000"/>
              <a:headEnd/>
              <a:tailEnd/>
            </a:ln>
          </p:spPr>
        </p:pic>
        <p:pic>
          <p:nvPicPr>
            <p:cNvPr id="9" name="Picture 67"/>
            <p:cNvPicPr>
              <a:picLocks noChangeAspect="1" noChangeArrowheads="1"/>
            </p:cNvPicPr>
            <p:nvPr/>
          </p:nvPicPr>
          <p:blipFill>
            <a:blip r:embed="rId4" cstate="print">
              <a:clrChange>
                <a:clrFrom>
                  <a:srgbClr val="FFFFFF"/>
                </a:clrFrom>
                <a:clrTo>
                  <a:srgbClr val="FFFFFF">
                    <a:alpha val="0"/>
                  </a:srgbClr>
                </a:clrTo>
              </a:clrChange>
            </a:blip>
            <a:srcRect l="4977" t="4816"/>
            <a:stretch>
              <a:fillRect/>
            </a:stretch>
          </p:blipFill>
          <p:spPr bwMode="auto">
            <a:xfrm>
              <a:off x="6943789" y="4195509"/>
              <a:ext cx="1761299" cy="1742329"/>
            </a:xfrm>
            <a:prstGeom prst="rect">
              <a:avLst/>
            </a:prstGeom>
            <a:noFill/>
            <a:ln w="9525">
              <a:noFill/>
              <a:miter lim="800000"/>
              <a:headEnd/>
              <a:tailEnd/>
            </a:ln>
          </p:spPr>
        </p:pic>
        <p:pic>
          <p:nvPicPr>
            <p:cNvPr id="10" name="Picture 3" descr="JWST Color Square"/>
            <p:cNvPicPr>
              <a:picLocks noChangeAspect="1" noChangeArrowheads="1"/>
            </p:cNvPicPr>
            <p:nvPr/>
          </p:nvPicPr>
          <p:blipFill>
            <a:blip r:embed="rId5" cstate="print"/>
            <a:srcRect/>
            <a:stretch>
              <a:fillRect/>
            </a:stretch>
          </p:blipFill>
          <p:spPr bwMode="auto">
            <a:xfrm>
              <a:off x="5201072" y="3984843"/>
              <a:ext cx="748649" cy="1989237"/>
            </a:xfrm>
            <a:prstGeom prst="rect">
              <a:avLst/>
            </a:prstGeom>
            <a:noFill/>
            <a:ln w="9525">
              <a:noFill/>
              <a:miter lim="800000"/>
              <a:headEnd/>
              <a:tailEnd/>
            </a:ln>
          </p:spPr>
        </p:pic>
        <p:sp>
          <p:nvSpPr>
            <p:cNvPr id="11" name="TextBox 10"/>
            <p:cNvSpPr txBox="1"/>
            <p:nvPr/>
          </p:nvSpPr>
          <p:spPr>
            <a:xfrm>
              <a:off x="5291328" y="6074589"/>
              <a:ext cx="633507" cy="276999"/>
            </a:xfrm>
            <a:prstGeom prst="rect">
              <a:avLst/>
            </a:prstGeom>
            <a:noFill/>
          </p:spPr>
          <p:txBody>
            <a:bodyPr wrap="none" rtlCol="0">
              <a:spAutoFit/>
            </a:bodyPr>
            <a:lstStyle/>
            <a:p>
              <a:r>
                <a:rPr lang="en-US" sz="1200" dirty="0" smtClean="0"/>
                <a:t>Stowed</a:t>
              </a:r>
              <a:endParaRPr lang="en-US" sz="1200" dirty="0"/>
            </a:p>
          </p:txBody>
        </p:sp>
        <p:sp>
          <p:nvSpPr>
            <p:cNvPr id="12" name="TextBox 11"/>
            <p:cNvSpPr txBox="1"/>
            <p:nvPr/>
          </p:nvSpPr>
          <p:spPr>
            <a:xfrm>
              <a:off x="7382256" y="6049761"/>
              <a:ext cx="753732" cy="276999"/>
            </a:xfrm>
            <a:prstGeom prst="rect">
              <a:avLst/>
            </a:prstGeom>
            <a:noFill/>
          </p:spPr>
          <p:txBody>
            <a:bodyPr wrap="none" rtlCol="0">
              <a:spAutoFit/>
            </a:bodyPr>
            <a:lstStyle/>
            <a:p>
              <a:r>
                <a:rPr lang="en-US" sz="1200" dirty="0" smtClean="0"/>
                <a:t>Deployed</a:t>
              </a:r>
              <a:endParaRPr lang="en-US" sz="1200" dirty="0"/>
            </a:p>
          </p:txBody>
        </p:sp>
        <p:sp>
          <p:nvSpPr>
            <p:cNvPr id="13" name="TextBox 12"/>
            <p:cNvSpPr txBox="1"/>
            <p:nvPr/>
          </p:nvSpPr>
          <p:spPr>
            <a:xfrm>
              <a:off x="6289603" y="3840480"/>
              <a:ext cx="1308371" cy="307777"/>
            </a:xfrm>
            <a:prstGeom prst="rect">
              <a:avLst/>
            </a:prstGeom>
            <a:noFill/>
          </p:spPr>
          <p:txBody>
            <a:bodyPr wrap="none" rtlCol="0">
              <a:spAutoFit/>
            </a:bodyPr>
            <a:lstStyle/>
            <a:p>
              <a:r>
                <a:rPr lang="en-US" sz="1400" dirty="0" smtClean="0"/>
                <a:t>Thermal Models</a:t>
              </a:r>
              <a:endParaRPr lang="en-US" sz="1400" dirty="0"/>
            </a:p>
          </p:txBody>
        </p:sp>
        <p:sp>
          <p:nvSpPr>
            <p:cNvPr id="14" name="Rectangle 13"/>
            <p:cNvSpPr/>
            <p:nvPr/>
          </p:nvSpPr>
          <p:spPr bwMode="auto">
            <a:xfrm>
              <a:off x="4869180" y="3852672"/>
              <a:ext cx="4091940" cy="249891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5" name="TextBox 14"/>
            <p:cNvSpPr txBox="1"/>
            <p:nvPr/>
          </p:nvSpPr>
          <p:spPr>
            <a:xfrm>
              <a:off x="5187696" y="3071293"/>
              <a:ext cx="633507" cy="276999"/>
            </a:xfrm>
            <a:prstGeom prst="rect">
              <a:avLst/>
            </a:prstGeom>
            <a:noFill/>
          </p:spPr>
          <p:txBody>
            <a:bodyPr wrap="none" rtlCol="0">
              <a:spAutoFit/>
            </a:bodyPr>
            <a:lstStyle/>
            <a:p>
              <a:r>
                <a:rPr lang="en-US" sz="1200" dirty="0" smtClean="0"/>
                <a:t>Stowed</a:t>
              </a:r>
              <a:endParaRPr lang="en-US" sz="1200" dirty="0"/>
            </a:p>
          </p:txBody>
        </p:sp>
        <p:sp>
          <p:nvSpPr>
            <p:cNvPr id="16" name="TextBox 15"/>
            <p:cNvSpPr txBox="1"/>
            <p:nvPr/>
          </p:nvSpPr>
          <p:spPr>
            <a:xfrm>
              <a:off x="6925056" y="3046465"/>
              <a:ext cx="753732" cy="276999"/>
            </a:xfrm>
            <a:prstGeom prst="rect">
              <a:avLst/>
            </a:prstGeom>
            <a:noFill/>
          </p:spPr>
          <p:txBody>
            <a:bodyPr wrap="none" rtlCol="0">
              <a:spAutoFit/>
            </a:bodyPr>
            <a:lstStyle/>
            <a:p>
              <a:r>
                <a:rPr lang="en-US" sz="1200" dirty="0" smtClean="0"/>
                <a:t>Deployed</a:t>
              </a:r>
              <a:endParaRPr lang="en-US" sz="1200" dirty="0"/>
            </a:p>
          </p:txBody>
        </p:sp>
        <p:sp>
          <p:nvSpPr>
            <p:cNvPr id="17" name="TextBox 16"/>
            <p:cNvSpPr txBox="1"/>
            <p:nvPr/>
          </p:nvSpPr>
          <p:spPr>
            <a:xfrm>
              <a:off x="5598541" y="1010845"/>
              <a:ext cx="2169184" cy="307777"/>
            </a:xfrm>
            <a:prstGeom prst="rect">
              <a:avLst/>
            </a:prstGeom>
            <a:noFill/>
          </p:spPr>
          <p:txBody>
            <a:bodyPr wrap="none" rtlCol="0">
              <a:spAutoFit/>
            </a:bodyPr>
            <a:lstStyle/>
            <a:p>
              <a:r>
                <a:rPr lang="en-US" sz="1400" dirty="0" smtClean="0"/>
                <a:t>Structural Dynamics Models</a:t>
              </a:r>
              <a:endParaRPr lang="en-US" sz="1400" dirty="0"/>
            </a:p>
          </p:txBody>
        </p:sp>
        <p:sp>
          <p:nvSpPr>
            <p:cNvPr id="18" name="Rectangle 17"/>
            <p:cNvSpPr/>
            <p:nvPr/>
          </p:nvSpPr>
          <p:spPr bwMode="auto">
            <a:xfrm>
              <a:off x="4869180" y="998554"/>
              <a:ext cx="4079748" cy="243959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bwMode="auto">
          <a:xfrm>
            <a:off x="874565" y="814753"/>
            <a:ext cx="3390439" cy="33548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 name="Title 1"/>
          <p:cNvSpPr>
            <a:spLocks noGrp="1"/>
          </p:cNvSpPr>
          <p:nvPr>
            <p:ph type="title"/>
          </p:nvPr>
        </p:nvSpPr>
        <p:spPr/>
        <p:txBody>
          <a:bodyPr/>
          <a:lstStyle/>
          <a:p>
            <a:r>
              <a:rPr lang="en-US" dirty="0" smtClean="0"/>
              <a:t>From EVM Entry To EVM Metric</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1005590"/>
              </p:ext>
            </p:extLst>
          </p:nvPr>
        </p:nvGraphicFramePr>
        <p:xfrm>
          <a:off x="215649" y="1282558"/>
          <a:ext cx="8650780" cy="5235462"/>
        </p:xfrm>
        <a:graphic>
          <a:graphicData uri="http://schemas.openxmlformats.org/drawingml/2006/table">
            <a:tbl>
              <a:tblPr/>
              <a:tblGrid>
                <a:gridCol w="664658"/>
                <a:gridCol w="2004200"/>
                <a:gridCol w="664658"/>
                <a:gridCol w="664658"/>
                <a:gridCol w="664658"/>
                <a:gridCol w="664658"/>
                <a:gridCol w="664658"/>
                <a:gridCol w="664658"/>
                <a:gridCol w="664658"/>
                <a:gridCol w="664658"/>
                <a:gridCol w="664658"/>
              </a:tblGrid>
              <a:tr h="226751">
                <a:tc>
                  <a:txBody>
                    <a:bodyPr/>
                    <a:lstStyle/>
                    <a:p>
                      <a:pPr algn="ctr" fontAlgn="t"/>
                      <a:r>
                        <a:rPr lang="en-US" sz="700" b="0" i="0" u="none" strike="noStrike" dirty="0">
                          <a:solidFill>
                            <a:srgbClr val="000000"/>
                          </a:solidFill>
                          <a:effectLst/>
                          <a:latin typeface="Calibri"/>
                        </a:rPr>
                        <a:t>Verifies</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t"/>
                      <a:r>
                        <a:rPr lang="en-US" sz="700" b="0" i="0" u="none" strike="noStrike" dirty="0">
                          <a:solidFill>
                            <a:srgbClr val="000000"/>
                          </a:solidFill>
                          <a:effectLst/>
                          <a:latin typeface="Calibri"/>
                        </a:rPr>
                        <a:t>Requirement Text</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t"/>
                      <a:r>
                        <a:rPr lang="en-US" sz="700" b="0" i="0" u="none" strike="noStrike" dirty="0">
                          <a:solidFill>
                            <a:srgbClr val="000000"/>
                          </a:solidFill>
                          <a:effectLst/>
                          <a:latin typeface="Calibri"/>
                        </a:rPr>
                        <a:t>Verification Step</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t"/>
                      <a:r>
                        <a:rPr lang="en-US" sz="700" b="0" i="0" u="none" strike="noStrike" dirty="0" err="1">
                          <a:solidFill>
                            <a:srgbClr val="000000"/>
                          </a:solidFill>
                          <a:effectLst/>
                          <a:latin typeface="Calibri"/>
                        </a:rPr>
                        <a:t>Ver</a:t>
                      </a:r>
                      <a:r>
                        <a:rPr lang="en-US" sz="700" b="0" i="0" u="none" strike="noStrike" dirty="0">
                          <a:solidFill>
                            <a:srgbClr val="000000"/>
                          </a:solidFill>
                          <a:effectLst/>
                          <a:latin typeface="Calibri"/>
                        </a:rPr>
                        <a:t> Type</a:t>
                      </a:r>
                      <a:br>
                        <a:rPr lang="en-US" sz="700" b="0" i="0" u="none" strike="noStrike" dirty="0">
                          <a:solidFill>
                            <a:srgbClr val="000000"/>
                          </a:solidFill>
                          <a:effectLst/>
                          <a:latin typeface="Calibri"/>
                        </a:rPr>
                      </a:br>
                      <a:endParaRPr lang="en-US" sz="700" b="0" i="0" u="none" strike="noStrike" dirty="0">
                        <a:solidFill>
                          <a:srgbClr val="000000"/>
                        </a:solidFill>
                        <a:effectLst/>
                        <a:latin typeface="Calibri"/>
                      </a:endParaRP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t"/>
                      <a:r>
                        <a:rPr lang="en-US" sz="700" b="0" i="0" u="none" strike="noStrike" dirty="0">
                          <a:solidFill>
                            <a:srgbClr val="000000"/>
                          </a:solidFill>
                          <a:effectLst/>
                          <a:latin typeface="Calibri"/>
                        </a:rPr>
                        <a:t>Verification Description</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t"/>
                      <a:r>
                        <a:rPr lang="en-US" sz="700" b="0" i="0" u="none" strike="noStrike" dirty="0">
                          <a:solidFill>
                            <a:srgbClr val="000000"/>
                          </a:solidFill>
                          <a:effectLst/>
                          <a:latin typeface="Calibri"/>
                        </a:rPr>
                        <a:t>Verification Activity</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t"/>
                      <a:r>
                        <a:rPr lang="en-US" sz="700" b="0" i="0" u="none" strike="noStrike" dirty="0">
                          <a:solidFill>
                            <a:srgbClr val="000000"/>
                          </a:solidFill>
                          <a:effectLst/>
                          <a:latin typeface="Calibri"/>
                        </a:rPr>
                        <a:t>RE POC</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t"/>
                      <a:r>
                        <a:rPr lang="en-US" sz="700" b="0" i="0" u="none" strike="noStrike" dirty="0">
                          <a:solidFill>
                            <a:srgbClr val="000000"/>
                          </a:solidFill>
                          <a:effectLst/>
                          <a:latin typeface="Calibri"/>
                        </a:rPr>
                        <a:t>RVR</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t"/>
                      <a:r>
                        <a:rPr lang="en-US" sz="700" b="0" i="0" u="none" strike="noStrike" dirty="0">
                          <a:solidFill>
                            <a:srgbClr val="000000"/>
                          </a:solidFill>
                          <a:effectLst/>
                          <a:latin typeface="Calibri"/>
                        </a:rPr>
                        <a:t>Step </a:t>
                      </a:r>
                      <a:r>
                        <a:rPr lang="en-US" sz="700" b="0" i="0" u="none" strike="noStrike" dirty="0" err="1">
                          <a:solidFill>
                            <a:srgbClr val="000000"/>
                          </a:solidFill>
                          <a:effectLst/>
                          <a:latin typeface="Calibri"/>
                        </a:rPr>
                        <a:t>Ver</a:t>
                      </a:r>
                      <a:r>
                        <a:rPr lang="en-US" sz="700" b="0" i="0" u="none" strike="noStrike" dirty="0">
                          <a:solidFill>
                            <a:srgbClr val="000000"/>
                          </a:solidFill>
                          <a:effectLst/>
                          <a:latin typeface="Calibri"/>
                        </a:rPr>
                        <a:t> </a:t>
                      </a:r>
                      <a:r>
                        <a:rPr lang="en-US" sz="700" b="0" i="0" u="none" strike="noStrike" dirty="0" err="1">
                          <a:solidFill>
                            <a:srgbClr val="000000"/>
                          </a:solidFill>
                          <a:effectLst/>
                          <a:latin typeface="Calibri"/>
                        </a:rPr>
                        <a:t>Pt</a:t>
                      </a:r>
                      <a:endParaRPr lang="en-US" sz="700" b="0" i="0" u="none" strike="noStrike" dirty="0">
                        <a:solidFill>
                          <a:srgbClr val="000000"/>
                        </a:solidFill>
                        <a:effectLst/>
                        <a:latin typeface="Calibri"/>
                      </a:endParaRP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t"/>
                      <a:r>
                        <a:rPr lang="en-US" sz="700" b="0" i="0" u="none" strike="noStrike" dirty="0">
                          <a:solidFill>
                            <a:srgbClr val="000000"/>
                          </a:solidFill>
                          <a:effectLst/>
                          <a:latin typeface="Calibri"/>
                        </a:rPr>
                        <a:t>Comp </a:t>
                      </a:r>
                      <a:r>
                        <a:rPr lang="en-US" sz="700" b="0" i="0" u="none" strike="noStrike" dirty="0" err="1">
                          <a:solidFill>
                            <a:srgbClr val="000000"/>
                          </a:solidFill>
                          <a:effectLst/>
                          <a:latin typeface="Calibri"/>
                        </a:rPr>
                        <a:t>Ver</a:t>
                      </a:r>
                      <a:r>
                        <a:rPr lang="en-US" sz="700" b="0" i="0" u="none" strike="noStrike" dirty="0">
                          <a:solidFill>
                            <a:srgbClr val="000000"/>
                          </a:solidFill>
                          <a:effectLst/>
                          <a:latin typeface="Calibri"/>
                        </a:rPr>
                        <a:t> </a:t>
                      </a:r>
                      <a:r>
                        <a:rPr lang="en-US" sz="700" b="0" i="0" u="none" strike="noStrike" dirty="0" err="1">
                          <a:solidFill>
                            <a:srgbClr val="000000"/>
                          </a:solidFill>
                          <a:effectLst/>
                          <a:latin typeface="Calibri"/>
                        </a:rPr>
                        <a:t>Pt</a:t>
                      </a:r>
                      <a:endParaRPr lang="en-US" sz="700" b="0" i="0" u="none" strike="noStrike" dirty="0">
                        <a:solidFill>
                          <a:srgbClr val="000000"/>
                        </a:solidFill>
                        <a:effectLst/>
                        <a:latin typeface="Calibri"/>
                      </a:endParaRP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t"/>
                      <a:r>
                        <a:rPr lang="en-US" sz="700" b="0" i="0" u="none" strike="noStrike" dirty="0">
                          <a:solidFill>
                            <a:srgbClr val="000000"/>
                          </a:solidFill>
                          <a:effectLst/>
                          <a:latin typeface="Calibri"/>
                        </a:rPr>
                        <a:t>Final </a:t>
                      </a:r>
                      <a:r>
                        <a:rPr lang="en-US" sz="700" b="0" i="0" u="none" strike="noStrike" dirty="0" err="1">
                          <a:solidFill>
                            <a:srgbClr val="000000"/>
                          </a:solidFill>
                          <a:effectLst/>
                          <a:latin typeface="Calibri"/>
                        </a:rPr>
                        <a:t>Ver</a:t>
                      </a:r>
                      <a:r>
                        <a:rPr lang="en-US" sz="700" b="0" i="0" u="none" strike="noStrike" dirty="0">
                          <a:solidFill>
                            <a:srgbClr val="000000"/>
                          </a:solidFill>
                          <a:effectLst/>
                          <a:latin typeface="Calibri"/>
                        </a:rPr>
                        <a:t> </a:t>
                      </a:r>
                      <a:r>
                        <a:rPr lang="en-US" sz="700" b="0" i="0" u="none" strike="noStrike" dirty="0" err="1">
                          <a:solidFill>
                            <a:srgbClr val="000000"/>
                          </a:solidFill>
                          <a:effectLst/>
                          <a:latin typeface="Calibri"/>
                        </a:rPr>
                        <a:t>Pt</a:t>
                      </a:r>
                      <a:endParaRPr lang="en-US" sz="700" b="0" i="0" u="none" strike="noStrike" dirty="0">
                        <a:solidFill>
                          <a:srgbClr val="000000"/>
                        </a:solidFill>
                        <a:effectLst/>
                        <a:latin typeface="Calibri"/>
                      </a:endParaRP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r>
              <a:tr h="226751">
                <a:tc>
                  <a:txBody>
                    <a:bodyPr/>
                    <a:lstStyle/>
                    <a:p>
                      <a:pPr algn="l" fontAlgn="t"/>
                      <a:r>
                        <a:rPr lang="en-US" sz="700" b="0" i="0" u="none" strike="noStrike">
                          <a:solidFill>
                            <a:srgbClr val="000000"/>
                          </a:solidFill>
                          <a:effectLst/>
                          <a:latin typeface="Calibri"/>
                        </a:rPr>
                        <a:t>OBS-145</a:t>
                      </a:r>
                      <a:br>
                        <a:rPr lang="en-US" sz="700" b="0" i="0" u="none" strike="noStrike">
                          <a:solidFill>
                            <a:srgbClr val="000000"/>
                          </a:solidFill>
                          <a:effectLst/>
                          <a:latin typeface="Calibri"/>
                        </a:rPr>
                      </a:br>
                      <a:r>
                        <a:rPr lang="en-US" sz="700" b="0" i="0" u="none" strike="noStrike">
                          <a:solidFill>
                            <a:srgbClr val="000000"/>
                          </a:solidFill>
                          <a:effectLst/>
                          <a:latin typeface="Calibri"/>
                        </a:rPr>
                        <a:t>Cmd Validation</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The Observatory shall validate all commands prior to execution.</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DD0806"/>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184">
                <a:tc>
                  <a:txBody>
                    <a:bodyPr/>
                    <a:lstStyle/>
                    <a:p>
                      <a:pPr algn="l" fontAlgn="t"/>
                      <a:r>
                        <a:rPr lang="en-US" sz="700" b="0" i="0" u="none" strike="noStrike">
                          <a:solidFill>
                            <a:srgbClr val="000000"/>
                          </a:solidFill>
                          <a:effectLst/>
                          <a:latin typeface="Calibri"/>
                        </a:rPr>
                        <a:t>OBS-145</a:t>
                      </a:r>
                      <a:br>
                        <a:rPr lang="en-US" sz="700" b="0" i="0" u="none" strike="noStrike">
                          <a:solidFill>
                            <a:srgbClr val="000000"/>
                          </a:solidFill>
                          <a:effectLst/>
                          <a:latin typeface="Calibri"/>
                        </a:rPr>
                      </a:br>
                      <a:r>
                        <a:rPr lang="en-US" sz="700" b="0" i="0" u="none" strike="noStrike">
                          <a:solidFill>
                            <a:srgbClr val="000000"/>
                          </a:solidFill>
                          <a:effectLst/>
                          <a:latin typeface="Calibri"/>
                        </a:rPr>
                        <a:t>Partial</a:t>
                      </a:r>
                      <a:br>
                        <a:rPr lang="en-US" sz="700" b="0" i="0" u="none" strike="noStrike">
                          <a:solidFill>
                            <a:srgbClr val="000000"/>
                          </a:solidFill>
                          <a:effectLst/>
                          <a:latin typeface="Calibri"/>
                        </a:rPr>
                      </a:br>
                      <a:r>
                        <a:rPr lang="en-US" sz="700" b="0" i="0" u="none" strike="noStrike">
                          <a:solidFill>
                            <a:srgbClr val="000000"/>
                          </a:solidFill>
                          <a:effectLst/>
                          <a:latin typeface="Calibri"/>
                        </a:rPr>
                        <a:t>Trace</a:t>
                      </a:r>
                      <a:br>
                        <a:rPr lang="en-US" sz="700" b="0" i="0" u="none" strike="noStrike">
                          <a:solidFill>
                            <a:srgbClr val="000000"/>
                          </a:solidFill>
                          <a:effectLst/>
                          <a:latin typeface="Calibri"/>
                        </a:rPr>
                      </a:br>
                      <a:r>
                        <a:rPr lang="en-US" sz="700" b="0" i="0" u="none" strike="noStrike">
                          <a:solidFill>
                            <a:srgbClr val="000000"/>
                          </a:solidFill>
                          <a:effectLst/>
                          <a:latin typeface="Calibri"/>
                        </a:rPr>
                        <a:t>Verify @ OTE lvl</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OBS-1846 Cmd Verification/Validation</a:t>
                      </a:r>
                      <a:br>
                        <a:rPr lang="en-US" sz="700" b="0" i="0" u="none" strike="noStrike">
                          <a:solidFill>
                            <a:srgbClr val="000000"/>
                          </a:solidFill>
                          <a:effectLst/>
                          <a:latin typeface="Calibri"/>
                        </a:rPr>
                      </a:br>
                      <a:r>
                        <a:rPr lang="en-US" sz="700" b="0" i="0" u="none" strike="noStrike">
                          <a:solidFill>
                            <a:srgbClr val="000000"/>
                          </a:solidFill>
                          <a:effectLst/>
                          <a:latin typeface="Calibri"/>
                        </a:rPr>
                        <a:t>OTE-322 Cmd Verification/Validation</a:t>
                      </a:r>
                      <a:br>
                        <a:rPr lang="en-US" sz="700" b="0" i="0" u="none" strike="noStrike">
                          <a:solidFill>
                            <a:srgbClr val="000000"/>
                          </a:solidFill>
                          <a:effectLst/>
                          <a:latin typeface="Calibri"/>
                        </a:rPr>
                      </a:br>
                      <a:r>
                        <a:rPr lang="en-US" sz="700" b="0" i="0" u="none" strike="noStrike">
                          <a:solidFill>
                            <a:srgbClr val="000000"/>
                          </a:solidFill>
                          <a:effectLst/>
                          <a:latin typeface="Calibri"/>
                        </a:rPr>
                        <a:t/>
                      </a:r>
                      <a:br>
                        <a:rPr lang="en-US" sz="700" b="0" i="0" u="none" strike="noStrike">
                          <a:solidFill>
                            <a:srgbClr val="000000"/>
                          </a:solidFill>
                          <a:effectLst/>
                          <a:latin typeface="Calibri"/>
                        </a:rPr>
                      </a:br>
                      <a:r>
                        <a:rPr lang="en-US" sz="700" b="0" i="0" u="none" strike="noStrike">
                          <a:solidFill>
                            <a:srgbClr val="000000"/>
                          </a:solidFill>
                          <a:effectLst/>
                          <a:latin typeface="Calibri"/>
                        </a:rPr>
                        <a:t>For all cmds, prior to execution, the OTE shall perform tests associated with the CCSDS cmd protocol, verify checksums if used, and verify that the executable portion of the cmds met applicable rqmts for structure</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OTE to verify OTE-322</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Partial Verification</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See verification for OBS-144</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ADU Performance Test</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Rich Rifelli</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RVR</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OTE SO</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OTE SO</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DD0806"/>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184">
                <a:tc>
                  <a:txBody>
                    <a:bodyPr/>
                    <a:lstStyle/>
                    <a:p>
                      <a:pPr algn="l" fontAlgn="t"/>
                      <a:r>
                        <a:rPr lang="en-US" sz="700" b="0" i="0" u="none" strike="noStrike">
                          <a:solidFill>
                            <a:srgbClr val="000000"/>
                          </a:solidFill>
                          <a:effectLst/>
                          <a:latin typeface="Calibri"/>
                        </a:rPr>
                        <a:t>OBS-145</a:t>
                      </a:r>
                      <a:br>
                        <a:rPr lang="en-US" sz="700" b="0" i="0" u="none" strike="noStrike">
                          <a:solidFill>
                            <a:srgbClr val="000000"/>
                          </a:solidFill>
                          <a:effectLst/>
                          <a:latin typeface="Calibri"/>
                        </a:rPr>
                      </a:br>
                      <a:r>
                        <a:rPr lang="en-US" sz="700" b="0" i="0" u="none" strike="noStrike">
                          <a:solidFill>
                            <a:srgbClr val="000000"/>
                          </a:solidFill>
                          <a:effectLst/>
                          <a:latin typeface="Calibri"/>
                        </a:rPr>
                        <a:t>Partial</a:t>
                      </a:r>
                      <a:br>
                        <a:rPr lang="en-US" sz="700" b="0" i="0" u="none" strike="noStrike">
                          <a:solidFill>
                            <a:srgbClr val="000000"/>
                          </a:solidFill>
                          <a:effectLst/>
                          <a:latin typeface="Calibri"/>
                        </a:rPr>
                      </a:br>
                      <a:r>
                        <a:rPr lang="en-US" sz="700" b="0" i="0" u="none" strike="noStrike">
                          <a:solidFill>
                            <a:srgbClr val="000000"/>
                          </a:solidFill>
                          <a:effectLst/>
                          <a:latin typeface="Calibri"/>
                        </a:rPr>
                        <a:t>Trace</a:t>
                      </a:r>
                      <a:br>
                        <a:rPr lang="en-US" sz="700" b="0" i="0" u="none" strike="noStrike">
                          <a:solidFill>
                            <a:srgbClr val="000000"/>
                          </a:solidFill>
                          <a:effectLst/>
                          <a:latin typeface="Calibri"/>
                        </a:rPr>
                      </a:br>
                      <a:r>
                        <a:rPr lang="en-US" sz="700" b="0" i="0" u="none" strike="noStrike">
                          <a:solidFill>
                            <a:srgbClr val="000000"/>
                          </a:solidFill>
                          <a:effectLst/>
                          <a:latin typeface="Calibri"/>
                        </a:rPr>
                        <a:t>Verify @ SC lvl</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OBS-396 Cmd Verification/Validation</a:t>
                      </a:r>
                      <a:br>
                        <a:rPr lang="en-US" sz="700" b="0" i="0" u="none" strike="noStrike">
                          <a:solidFill>
                            <a:srgbClr val="000000"/>
                          </a:solidFill>
                          <a:effectLst/>
                          <a:latin typeface="Calibri"/>
                        </a:rPr>
                      </a:br>
                      <a:r>
                        <a:rPr lang="en-US" sz="700" b="0" i="0" u="none" strike="noStrike">
                          <a:solidFill>
                            <a:srgbClr val="000000"/>
                          </a:solidFill>
                          <a:effectLst/>
                          <a:latin typeface="Calibri"/>
                        </a:rPr>
                        <a:t>SC-430 Cmd Verification/Validation</a:t>
                      </a:r>
                      <a:br>
                        <a:rPr lang="en-US" sz="700" b="0" i="0" u="none" strike="noStrike">
                          <a:solidFill>
                            <a:srgbClr val="000000"/>
                          </a:solidFill>
                          <a:effectLst/>
                          <a:latin typeface="Calibri"/>
                        </a:rPr>
                      </a:br>
                      <a:r>
                        <a:rPr lang="en-US" sz="700" b="0" i="0" u="none" strike="noStrike">
                          <a:solidFill>
                            <a:srgbClr val="000000"/>
                          </a:solidFill>
                          <a:effectLst/>
                          <a:latin typeface="Calibri"/>
                        </a:rPr>
                        <a:t/>
                      </a:r>
                      <a:br>
                        <a:rPr lang="en-US" sz="700" b="0" i="0" u="none" strike="noStrike">
                          <a:solidFill>
                            <a:srgbClr val="000000"/>
                          </a:solidFill>
                          <a:effectLst/>
                          <a:latin typeface="Calibri"/>
                        </a:rPr>
                      </a:br>
                      <a:r>
                        <a:rPr lang="en-US" sz="700" b="0" i="0" u="none" strike="noStrike">
                          <a:solidFill>
                            <a:srgbClr val="000000"/>
                          </a:solidFill>
                          <a:effectLst/>
                          <a:latin typeface="Calibri"/>
                        </a:rPr>
                        <a:t>For all cmds, prior to execution, the SC shall perform tests associated with the CCSDS cmd protocol, verify checksums if used, and verify that the executable portion of the cmds met applicable rqmts for structure</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SC to verify SC-430</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Partial Verification</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See verification for OBS-144</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JWST-CDH-101</a:t>
                      </a:r>
                      <a:br>
                        <a:rPr lang="en-US" sz="700" b="0" i="0" u="none" strike="noStrike">
                          <a:solidFill>
                            <a:srgbClr val="000000"/>
                          </a:solidFill>
                          <a:effectLst/>
                          <a:latin typeface="Calibri"/>
                        </a:rPr>
                      </a:br>
                      <a:r>
                        <a:rPr lang="en-US" sz="700" b="0" i="0" u="none" strike="noStrike">
                          <a:solidFill>
                            <a:srgbClr val="000000"/>
                          </a:solidFill>
                          <a:effectLst/>
                          <a:latin typeface="Calibri"/>
                        </a:rPr>
                        <a:t>CCSDS COP-1 Protocol</a:t>
                      </a:r>
                      <a:br>
                        <a:rPr lang="en-US" sz="700" b="0" i="0" u="none" strike="noStrike">
                          <a:solidFill>
                            <a:srgbClr val="000000"/>
                          </a:solidFill>
                          <a:effectLst/>
                          <a:latin typeface="Calibri"/>
                        </a:rPr>
                      </a:br>
                      <a:r>
                        <a:rPr lang="en-US" sz="700" b="0" i="0" u="none" strike="noStrike">
                          <a:solidFill>
                            <a:srgbClr val="000000"/>
                          </a:solidFill>
                          <a:effectLst/>
                          <a:latin typeface="Calibri"/>
                        </a:rPr>
                        <a:t>(Cmd Decoding &amp; Validation)</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Mallen/Arisumi</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RVR</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SC I&amp;T</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SC I&amp;T</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DD0806"/>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184">
                <a:tc>
                  <a:txBody>
                    <a:bodyPr/>
                    <a:lstStyle/>
                    <a:p>
                      <a:pPr algn="l" fontAlgn="t"/>
                      <a:r>
                        <a:rPr lang="en-US" sz="700" b="0" i="0" u="none" strike="noStrike">
                          <a:solidFill>
                            <a:srgbClr val="000000"/>
                          </a:solidFill>
                          <a:effectLst/>
                          <a:latin typeface="Calibri"/>
                        </a:rPr>
                        <a:t>OBS-145</a:t>
                      </a:r>
                      <a:br>
                        <a:rPr lang="en-US" sz="700" b="0" i="0" u="none" strike="noStrike">
                          <a:solidFill>
                            <a:srgbClr val="000000"/>
                          </a:solidFill>
                          <a:effectLst/>
                          <a:latin typeface="Calibri"/>
                        </a:rPr>
                      </a:br>
                      <a:r>
                        <a:rPr lang="en-US" sz="700" b="0" i="0" u="none" strike="noStrike">
                          <a:solidFill>
                            <a:srgbClr val="000000"/>
                          </a:solidFill>
                          <a:effectLst/>
                          <a:latin typeface="Calibri"/>
                        </a:rPr>
                        <a:t>Partial</a:t>
                      </a:r>
                      <a:br>
                        <a:rPr lang="en-US" sz="700" b="0" i="0" u="none" strike="noStrike">
                          <a:solidFill>
                            <a:srgbClr val="000000"/>
                          </a:solidFill>
                          <a:effectLst/>
                          <a:latin typeface="Calibri"/>
                        </a:rPr>
                      </a:br>
                      <a:r>
                        <a:rPr lang="en-US" sz="700" b="0" i="0" u="none" strike="noStrike">
                          <a:solidFill>
                            <a:srgbClr val="000000"/>
                          </a:solidFill>
                          <a:effectLst/>
                          <a:latin typeface="Calibri"/>
                        </a:rPr>
                        <a:t>Trace</a:t>
                      </a:r>
                      <a:br>
                        <a:rPr lang="en-US" sz="700" b="0" i="0" u="none" strike="noStrike">
                          <a:solidFill>
                            <a:srgbClr val="000000"/>
                          </a:solidFill>
                          <a:effectLst/>
                          <a:latin typeface="Calibri"/>
                        </a:rPr>
                      </a:br>
                      <a:r>
                        <a:rPr lang="en-US" sz="700" b="0" i="0" u="none" strike="noStrike">
                          <a:solidFill>
                            <a:srgbClr val="000000"/>
                          </a:solidFill>
                          <a:effectLst/>
                          <a:latin typeface="Calibri"/>
                        </a:rPr>
                        <a:t>Verify @ ISIM lvl</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OBS-584 Cmd Verification/Validation</a:t>
                      </a:r>
                      <a:br>
                        <a:rPr lang="en-US" sz="700" b="0" i="0" u="none" strike="noStrike">
                          <a:solidFill>
                            <a:srgbClr val="000000"/>
                          </a:solidFill>
                          <a:effectLst/>
                          <a:latin typeface="Calibri"/>
                        </a:rPr>
                      </a:br>
                      <a:r>
                        <a:rPr lang="en-US" sz="700" b="0" i="0" u="none" strike="noStrike">
                          <a:solidFill>
                            <a:srgbClr val="000000"/>
                          </a:solidFill>
                          <a:effectLst/>
                          <a:latin typeface="Calibri"/>
                        </a:rPr>
                        <a:t>ISIM-275 ISIM Cmd Verification/Validation</a:t>
                      </a:r>
                      <a:br>
                        <a:rPr lang="en-US" sz="700" b="0" i="0" u="none" strike="noStrike">
                          <a:solidFill>
                            <a:srgbClr val="000000"/>
                          </a:solidFill>
                          <a:effectLst/>
                          <a:latin typeface="Calibri"/>
                        </a:rPr>
                      </a:br>
                      <a:r>
                        <a:rPr lang="en-US" sz="700" b="0" i="0" u="none" strike="noStrike">
                          <a:solidFill>
                            <a:srgbClr val="000000"/>
                          </a:solidFill>
                          <a:effectLst/>
                          <a:latin typeface="Calibri"/>
                        </a:rPr>
                        <a:t/>
                      </a:r>
                      <a:br>
                        <a:rPr lang="en-US" sz="700" b="0" i="0" u="none" strike="noStrike">
                          <a:solidFill>
                            <a:srgbClr val="000000"/>
                          </a:solidFill>
                          <a:effectLst/>
                          <a:latin typeface="Calibri"/>
                        </a:rPr>
                      </a:br>
                      <a:r>
                        <a:rPr lang="en-US" sz="700" b="0" i="0" u="none" strike="noStrike">
                          <a:solidFill>
                            <a:srgbClr val="000000"/>
                          </a:solidFill>
                          <a:effectLst/>
                          <a:latin typeface="Calibri"/>
                        </a:rPr>
                        <a:t>For all cmds, prior to execution, the ISIM shall perform tests associated with the CCSDS cmd protocols, verify checksums if used, and verify that the executable portion of the cmds met applicable rqmts for structure</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ISIM to verify ISIM-275</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Partial Verification</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See verification for OBS-144</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ISIM-TST-20701</a:t>
                      </a:r>
                      <a:br>
                        <a:rPr lang="en-US" sz="700" b="0" i="0" u="none" strike="noStrike">
                          <a:solidFill>
                            <a:srgbClr val="000000"/>
                          </a:solidFill>
                          <a:effectLst/>
                          <a:latin typeface="Calibri"/>
                        </a:rPr>
                      </a:br>
                      <a:r>
                        <a:rPr lang="en-US" sz="700" b="0" i="0" u="none" strike="noStrike">
                          <a:solidFill>
                            <a:srgbClr val="000000"/>
                          </a:solidFill>
                          <a:effectLst/>
                          <a:latin typeface="Calibri"/>
                        </a:rPr>
                        <a:t>ISIM SFT</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Lionel Mitchell</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RVR</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ISIM I&amp;T</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ISIM I&amp;T</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DD0806"/>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5490">
                <a:tc>
                  <a:txBody>
                    <a:bodyPr/>
                    <a:lstStyle/>
                    <a:p>
                      <a:pPr algn="l" fontAlgn="t"/>
                      <a:r>
                        <a:rPr lang="en-US" sz="700" b="0" i="0" u="none" strike="noStrike">
                          <a:solidFill>
                            <a:srgbClr val="000000"/>
                          </a:solidFill>
                          <a:effectLst/>
                          <a:latin typeface="Calibri"/>
                        </a:rPr>
                        <a:t>OBS-145</a:t>
                      </a:r>
                      <a:br>
                        <a:rPr lang="en-US" sz="700" b="0" i="0" u="none" strike="noStrike">
                          <a:solidFill>
                            <a:srgbClr val="000000"/>
                          </a:solidFill>
                          <a:effectLst/>
                          <a:latin typeface="Calibri"/>
                        </a:rPr>
                      </a:br>
                      <a:r>
                        <a:rPr lang="en-US" sz="700" b="0" i="0" u="none" strike="noStrike">
                          <a:solidFill>
                            <a:srgbClr val="000000"/>
                          </a:solidFill>
                          <a:effectLst/>
                          <a:latin typeface="Calibri"/>
                        </a:rPr>
                        <a:t>Partial</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OBS I&amp;T</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Partial Verification</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Final verification is OBS I&amp;T</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GSEG-1 portion of OBS I&amp;T</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Mallen/Arisumi</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OBS I&amp;T</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4229">
                <a:tc>
                  <a:txBody>
                    <a:bodyPr/>
                    <a:lstStyle/>
                    <a:p>
                      <a:pPr algn="l" fontAlgn="t"/>
                      <a:r>
                        <a:rPr lang="en-US" sz="700" b="0" i="0" u="none" strike="noStrike">
                          <a:solidFill>
                            <a:srgbClr val="000000"/>
                          </a:solidFill>
                          <a:effectLst/>
                          <a:latin typeface="Calibri"/>
                        </a:rPr>
                        <a:t>OBS-145</a:t>
                      </a:r>
                      <a:br>
                        <a:rPr lang="en-US" sz="700" b="0" i="0" u="none" strike="noStrike">
                          <a:solidFill>
                            <a:srgbClr val="000000"/>
                          </a:solidFill>
                          <a:effectLst/>
                          <a:latin typeface="Calibri"/>
                        </a:rPr>
                      </a:br>
                      <a:r>
                        <a:rPr lang="en-US" sz="700" b="0" i="0" u="none" strike="noStrike">
                          <a:solidFill>
                            <a:srgbClr val="000000"/>
                          </a:solidFill>
                          <a:effectLst/>
                          <a:latin typeface="Calibri"/>
                        </a:rPr>
                        <a:t>Validate</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Validation</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Validate ISIM-275 during JSC Testing</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JSC</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Lionel Mitchell</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JSC Val</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4689">
                <a:tc>
                  <a:txBody>
                    <a:bodyPr/>
                    <a:lstStyle/>
                    <a:p>
                      <a:pPr algn="l" fontAlgn="t"/>
                      <a:r>
                        <a:rPr lang="en-US" sz="700" b="0" i="0" u="none" strike="noStrike">
                          <a:solidFill>
                            <a:srgbClr val="000000"/>
                          </a:solidFill>
                          <a:effectLst/>
                          <a:latin typeface="Calibri"/>
                        </a:rPr>
                        <a:t>OBS-145</a:t>
                      </a:r>
                      <a:br>
                        <a:rPr lang="en-US" sz="700" b="0" i="0" u="none" strike="noStrike">
                          <a:solidFill>
                            <a:srgbClr val="000000"/>
                          </a:solidFill>
                          <a:effectLst/>
                          <a:latin typeface="Calibri"/>
                        </a:rPr>
                      </a:br>
                      <a:r>
                        <a:rPr lang="en-US" sz="700" b="0" i="0" u="none" strike="noStrike">
                          <a:solidFill>
                            <a:srgbClr val="000000"/>
                          </a:solidFill>
                          <a:effectLst/>
                          <a:latin typeface="Calibri"/>
                        </a:rPr>
                        <a:t>Full</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DD0806"/>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Full Verification</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SET: document  RVRs for OTE-322, SC-430, ISIM-275 complies</a:t>
                      </a:r>
                      <a:br>
                        <a:rPr lang="en-US" sz="700" b="0" i="0" u="none" strike="noStrike">
                          <a:solidFill>
                            <a:srgbClr val="000000"/>
                          </a:solidFill>
                          <a:effectLst/>
                          <a:latin typeface="Calibri"/>
                        </a:rPr>
                      </a:br>
                      <a:r>
                        <a:rPr lang="en-US" sz="700" b="0" i="0" u="none" strike="noStrike">
                          <a:solidFill>
                            <a:srgbClr val="000000"/>
                          </a:solidFill>
                          <a:effectLst/>
                          <a:latin typeface="Calibri"/>
                        </a:rPr>
                        <a:t>SET to generate RVR after OBS I&amp;T that compliance was established with OTE, SC, ISIM and Ground Segment.</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Review of Records</a:t>
                      </a:r>
                      <a:br>
                        <a:rPr lang="en-US" sz="700" b="0" i="0" u="none" strike="noStrike">
                          <a:solidFill>
                            <a:srgbClr val="000000"/>
                          </a:solidFill>
                          <a:effectLst/>
                          <a:latin typeface="Calibri"/>
                        </a:rPr>
                      </a:br>
                      <a:r>
                        <a:rPr lang="en-US" sz="700" b="0" i="0" u="none" strike="noStrike">
                          <a:solidFill>
                            <a:srgbClr val="000000"/>
                          </a:solidFill>
                          <a:effectLst/>
                          <a:latin typeface="Calibri"/>
                        </a:rPr>
                        <a:t/>
                      </a:r>
                      <a:br>
                        <a:rPr lang="en-US" sz="700" b="0" i="0" u="none" strike="noStrike">
                          <a:solidFill>
                            <a:srgbClr val="000000"/>
                          </a:solidFill>
                          <a:effectLst/>
                          <a:latin typeface="Calibri"/>
                        </a:rPr>
                      </a:br>
                      <a:r>
                        <a:rPr lang="en-US" sz="700" b="0" i="0" u="none" strike="noStrike">
                          <a:solidFill>
                            <a:srgbClr val="000000"/>
                          </a:solidFill>
                          <a:effectLst/>
                          <a:latin typeface="Calibri"/>
                        </a:rPr>
                        <a:t>Review of OBS I&amp;T results</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Rick Sabatino</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RVR</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OBS I&amp;T</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a:rPr>
                        <a:t> </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solidFill>
                            <a:srgbClr val="000000"/>
                          </a:solidFill>
                          <a:effectLst/>
                          <a:latin typeface="Calibri"/>
                        </a:rPr>
                        <a:t>OBS I&amp;T</a:t>
                      </a:r>
                    </a:p>
                  </a:txBody>
                  <a:tcPr marL="10398" marR="10398" marT="103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9" name="TextBox 8"/>
          <p:cNvSpPr txBox="1"/>
          <p:nvPr/>
        </p:nvSpPr>
        <p:spPr>
          <a:xfrm>
            <a:off x="5235412" y="826734"/>
            <a:ext cx="915635" cy="400110"/>
          </a:xfrm>
          <a:prstGeom prst="rect">
            <a:avLst/>
          </a:prstGeom>
          <a:noFill/>
        </p:spPr>
        <p:txBody>
          <a:bodyPr wrap="none" rtlCol="0">
            <a:spAutoFit/>
          </a:bodyPr>
          <a:lstStyle/>
          <a:p>
            <a:pPr algn="ctr"/>
            <a:r>
              <a:rPr lang="en-US" dirty="0" smtClean="0"/>
              <a:t>When the Step</a:t>
            </a:r>
          </a:p>
          <a:p>
            <a:pPr algn="ctr"/>
            <a:r>
              <a:rPr lang="en-US" dirty="0" smtClean="0"/>
              <a:t>Is performed</a:t>
            </a:r>
            <a:endParaRPr lang="en-US" dirty="0"/>
          </a:p>
        </p:txBody>
      </p:sp>
      <p:sp>
        <p:nvSpPr>
          <p:cNvPr id="10" name="TextBox 9"/>
          <p:cNvSpPr txBox="1"/>
          <p:nvPr/>
        </p:nvSpPr>
        <p:spPr>
          <a:xfrm>
            <a:off x="6421466" y="635028"/>
            <a:ext cx="1102260" cy="400110"/>
          </a:xfrm>
          <a:prstGeom prst="rect">
            <a:avLst/>
          </a:prstGeom>
          <a:noFill/>
        </p:spPr>
        <p:txBody>
          <a:bodyPr wrap="none" rtlCol="0">
            <a:spAutoFit/>
          </a:bodyPr>
          <a:lstStyle/>
          <a:p>
            <a:pPr algn="ctr"/>
            <a:r>
              <a:rPr lang="en-US" dirty="0" smtClean="0"/>
              <a:t>When the 3.7-level</a:t>
            </a:r>
          </a:p>
          <a:p>
            <a:pPr algn="ctr"/>
            <a:r>
              <a:rPr lang="en-US" dirty="0" smtClean="0"/>
              <a:t>RVR is written</a:t>
            </a:r>
            <a:endParaRPr lang="en-US" dirty="0"/>
          </a:p>
        </p:txBody>
      </p:sp>
      <p:sp>
        <p:nvSpPr>
          <p:cNvPr id="11" name="TextBox 10"/>
          <p:cNvSpPr txBox="1"/>
          <p:nvPr/>
        </p:nvSpPr>
        <p:spPr>
          <a:xfrm>
            <a:off x="7919009" y="814753"/>
            <a:ext cx="1102260" cy="400110"/>
          </a:xfrm>
          <a:prstGeom prst="rect">
            <a:avLst/>
          </a:prstGeom>
          <a:noFill/>
        </p:spPr>
        <p:txBody>
          <a:bodyPr wrap="none" rtlCol="0">
            <a:spAutoFit/>
          </a:bodyPr>
          <a:lstStyle/>
          <a:p>
            <a:pPr algn="ctr"/>
            <a:r>
              <a:rPr lang="en-US" dirty="0" smtClean="0"/>
              <a:t>When the 3.2-level</a:t>
            </a:r>
          </a:p>
          <a:p>
            <a:pPr algn="ctr"/>
            <a:r>
              <a:rPr lang="en-US" dirty="0" smtClean="0"/>
              <a:t>RVR is written</a:t>
            </a:r>
            <a:endParaRPr lang="en-US" dirty="0"/>
          </a:p>
        </p:txBody>
      </p:sp>
      <p:cxnSp>
        <p:nvCxnSpPr>
          <p:cNvPr id="13" name="Elbow Connector 12"/>
          <p:cNvCxnSpPr>
            <a:stCxn id="10" idx="3"/>
          </p:cNvCxnSpPr>
          <p:nvPr/>
        </p:nvCxnSpPr>
        <p:spPr bwMode="auto">
          <a:xfrm>
            <a:off x="7523726" y="835083"/>
            <a:ext cx="311421" cy="387046"/>
          </a:xfrm>
          <a:prstGeom prst="bentConnector2">
            <a:avLst/>
          </a:prstGeom>
          <a:solidFill>
            <a:schemeClr val="accent1"/>
          </a:solidFill>
          <a:ln w="9525" cap="flat" cmpd="sng" algn="ctr">
            <a:solidFill>
              <a:schemeClr val="tx1"/>
            </a:solidFill>
            <a:prstDash val="solid"/>
            <a:round/>
            <a:headEnd type="none" w="med" len="med"/>
            <a:tailEnd type="arrow"/>
          </a:ln>
          <a:effectLst/>
        </p:spPr>
      </p:cxnSp>
      <p:cxnSp>
        <p:nvCxnSpPr>
          <p:cNvPr id="15" name="Elbow Connector 14"/>
          <p:cNvCxnSpPr/>
          <p:nvPr/>
        </p:nvCxnSpPr>
        <p:spPr bwMode="auto">
          <a:xfrm>
            <a:off x="6151046" y="990845"/>
            <a:ext cx="1121024" cy="327138"/>
          </a:xfrm>
          <a:prstGeom prst="bentConnector3">
            <a:avLst>
              <a:gd name="adj1" fmla="val 99160"/>
            </a:avLst>
          </a:prstGeom>
          <a:solidFill>
            <a:schemeClr val="accent1"/>
          </a:solidFill>
          <a:ln w="9525" cap="flat" cmpd="sng" algn="ctr">
            <a:solidFill>
              <a:schemeClr val="tx1"/>
            </a:solidFill>
            <a:prstDash val="solid"/>
            <a:round/>
            <a:headEnd type="none" w="med" len="med"/>
            <a:tailEnd type="arrow"/>
          </a:ln>
          <a:effectLst/>
        </p:spPr>
      </p:cxnSp>
      <p:cxnSp>
        <p:nvCxnSpPr>
          <p:cNvPr id="27" name="Straight Arrow Connector 26"/>
          <p:cNvCxnSpPr/>
          <p:nvPr/>
        </p:nvCxnSpPr>
        <p:spPr bwMode="auto">
          <a:xfrm>
            <a:off x="8877437" y="1054386"/>
            <a:ext cx="0" cy="25161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8" name="TextBox 27"/>
          <p:cNvSpPr txBox="1"/>
          <p:nvPr/>
        </p:nvSpPr>
        <p:spPr>
          <a:xfrm>
            <a:off x="934467" y="754844"/>
            <a:ext cx="3325926" cy="400110"/>
          </a:xfrm>
          <a:prstGeom prst="rect">
            <a:avLst/>
          </a:prstGeom>
          <a:noFill/>
        </p:spPr>
        <p:txBody>
          <a:bodyPr wrap="none" rtlCol="0">
            <a:spAutoFit/>
          </a:bodyPr>
          <a:lstStyle/>
          <a:p>
            <a:r>
              <a:rPr lang="en-US" dirty="0" smtClean="0"/>
              <a:t>A piece of the Observatory Spec Expanded Verification Matrix</a:t>
            </a:r>
          </a:p>
          <a:p>
            <a:r>
              <a:rPr lang="en-US" dirty="0" smtClean="0"/>
              <a:t>Illustrating </a:t>
            </a:r>
            <a:r>
              <a:rPr lang="en-US" dirty="0" err="1" smtClean="0"/>
              <a:t>verication</a:t>
            </a:r>
            <a:r>
              <a:rPr lang="en-US" dirty="0" smtClean="0"/>
              <a:t> flow of OBS-145 “Command Verification”</a:t>
            </a:r>
            <a:endParaRPr lang="en-US" dirty="0"/>
          </a:p>
        </p:txBody>
      </p:sp>
    </p:spTree>
    <p:extLst>
      <p:ext uri="{BB962C8B-B14F-4D97-AF65-F5344CB8AC3E}">
        <p14:creationId xmlns:p14="http://schemas.microsoft.com/office/powerpoint/2010/main" val="38588561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968375" y="144463"/>
            <a:ext cx="6826250" cy="366712"/>
          </a:xfrm>
          <a:prstGeom prst="rect">
            <a:avLst/>
          </a:prstGeom>
          <a:noFill/>
          <a:ln w="9525" algn="ctr">
            <a:noFill/>
            <a:miter lim="800000"/>
            <a:headEnd/>
            <a:tailEnd/>
          </a:ln>
        </p:spPr>
        <p:txBody>
          <a:bodyPr lIns="92075" tIns="46038" rIns="92075" bIns="46038"/>
          <a:lstStyle/>
          <a:p>
            <a:pPr algn="l"/>
            <a:r>
              <a:rPr lang="en-US" sz="2400" dirty="0">
                <a:latin typeface="+mj-lt"/>
              </a:rPr>
              <a:t>Image Quality/WFE Verification Roadmap</a:t>
            </a:r>
          </a:p>
        </p:txBody>
      </p:sp>
      <p:sp>
        <p:nvSpPr>
          <p:cNvPr id="12291" name="Text Box 6"/>
          <p:cNvSpPr txBox="1">
            <a:spLocks noChangeArrowheads="1"/>
          </p:cNvSpPr>
          <p:nvPr/>
        </p:nvSpPr>
        <p:spPr bwMode="auto">
          <a:xfrm>
            <a:off x="152400" y="826300"/>
            <a:ext cx="8839200" cy="1268714"/>
          </a:xfrm>
          <a:prstGeom prst="rect">
            <a:avLst/>
          </a:prstGeom>
          <a:noFill/>
          <a:ln w="9525" algn="ctr">
            <a:noFill/>
            <a:miter lim="800000"/>
            <a:headEnd/>
            <a:tailEnd/>
          </a:ln>
        </p:spPr>
        <p:txBody>
          <a:bodyPr lIns="92075" tIns="46038" rIns="92075" bIns="46038"/>
          <a:lstStyle/>
          <a:p>
            <a:pPr marL="234950" indent="-234950" algn="l">
              <a:spcAft>
                <a:spcPct val="15000"/>
              </a:spcAft>
              <a:buClr>
                <a:srgbClr val="0B3D91"/>
              </a:buClr>
              <a:buFont typeface="Wingdings" pitchFamily="2" charset="2"/>
              <a:buNone/>
            </a:pPr>
            <a:r>
              <a:rPr lang="en-US" sz="1400" u="sng" dirty="0"/>
              <a:t>Notes on the Roadmap</a:t>
            </a:r>
          </a:p>
          <a:p>
            <a:pPr marL="234950" indent="-234950" algn="l">
              <a:spcAft>
                <a:spcPct val="15000"/>
              </a:spcAft>
              <a:buClr>
                <a:srgbClr val="0B3D91"/>
              </a:buClr>
              <a:buFont typeface="Wingdings" pitchFamily="2" charset="2"/>
              <a:buChar char="§"/>
            </a:pPr>
            <a:r>
              <a:rPr lang="en-US" sz="1400" dirty="0"/>
              <a:t>Shows Data used in final as-built models – NOT a chronological flow</a:t>
            </a:r>
          </a:p>
          <a:p>
            <a:pPr marL="685800" lvl="1" indent="-231775" algn="l">
              <a:spcAft>
                <a:spcPct val="15000"/>
              </a:spcAft>
              <a:buClr>
                <a:srgbClr val="0B3D91"/>
              </a:buClr>
              <a:buFontTx/>
              <a:buChar char="–"/>
            </a:pPr>
            <a:r>
              <a:rPr lang="en-US" b="0" dirty="0"/>
              <a:t>For example, shows one 1-g and 0-g model.  In reality these models will be developed in parallel and both alignment and figure data will be updated as it becomes available</a:t>
            </a:r>
          </a:p>
          <a:p>
            <a:pPr marL="234950" indent="-234950" algn="l">
              <a:spcAft>
                <a:spcPct val="15000"/>
              </a:spcAft>
              <a:buClr>
                <a:srgbClr val="0B3D91"/>
              </a:buClr>
              <a:buFont typeface="Wingdings" pitchFamily="2" charset="2"/>
              <a:buChar char="§"/>
            </a:pPr>
            <a:r>
              <a:rPr lang="en-US" sz="1400" dirty="0"/>
              <a:t>Analysis is generally needed to convert test data into the form needed for input into the model.  This detail is not shown</a:t>
            </a:r>
          </a:p>
          <a:p>
            <a:pPr marL="234950" indent="-234950" algn="l">
              <a:spcAft>
                <a:spcPct val="15000"/>
              </a:spcAft>
              <a:buClr>
                <a:srgbClr val="0B3D91"/>
              </a:buClr>
              <a:buFont typeface="Wingdings" pitchFamily="2" charset="2"/>
              <a:buChar char="§"/>
            </a:pPr>
            <a:r>
              <a:rPr lang="en-US" sz="1400" dirty="0"/>
              <a:t>Assume data from each test/analysis includes both measurement data and uncertainty data</a:t>
            </a:r>
          </a:p>
        </p:txBody>
      </p:sp>
      <p:pic>
        <p:nvPicPr>
          <p:cNvPr id="2050" name="Picture 2"/>
          <p:cNvPicPr>
            <a:picLocks noChangeAspect="1" noChangeArrowheads="1"/>
          </p:cNvPicPr>
          <p:nvPr/>
        </p:nvPicPr>
        <p:blipFill>
          <a:blip r:embed="rId2" cstate="print"/>
          <a:srcRect/>
          <a:stretch>
            <a:fillRect/>
          </a:stretch>
        </p:blipFill>
        <p:spPr bwMode="auto">
          <a:xfrm>
            <a:off x="141510" y="2281471"/>
            <a:ext cx="8860971" cy="41191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Picture 18" descr="Rogue-9"/>
          <p:cNvPicPr>
            <a:picLocks noChangeAspect="1" noChangeArrowheads="1"/>
          </p:cNvPicPr>
          <p:nvPr/>
        </p:nvPicPr>
        <p:blipFill>
          <a:blip r:embed="rId2" cstate="print"/>
          <a:srcRect l="6928" t="8727" r="40844" b="6091"/>
          <a:stretch>
            <a:fillRect/>
          </a:stretch>
        </p:blipFill>
        <p:spPr bwMode="auto">
          <a:xfrm>
            <a:off x="6436887" y="1017624"/>
            <a:ext cx="2382260" cy="5527601"/>
          </a:xfrm>
          <a:prstGeom prst="rect">
            <a:avLst/>
          </a:prstGeom>
          <a:noFill/>
          <a:ln w="9525">
            <a:solidFill>
              <a:schemeClr val="tx1"/>
            </a:solidFill>
            <a:miter lim="800000"/>
            <a:headEnd/>
            <a:tailEnd/>
          </a:ln>
        </p:spPr>
      </p:pic>
      <p:sp>
        <p:nvSpPr>
          <p:cNvPr id="2" name="Title 1"/>
          <p:cNvSpPr>
            <a:spLocks noGrp="1"/>
          </p:cNvSpPr>
          <p:nvPr>
            <p:ph type="title"/>
          </p:nvPr>
        </p:nvSpPr>
        <p:spPr/>
        <p:txBody>
          <a:bodyPr/>
          <a:lstStyle/>
          <a:p>
            <a:r>
              <a:rPr lang="en-US" dirty="0" smtClean="0"/>
              <a:t>JWST Telescope Testing</a:t>
            </a:r>
            <a:endParaRPr lang="en-US" dirty="0"/>
          </a:p>
        </p:txBody>
      </p:sp>
      <p:sp>
        <p:nvSpPr>
          <p:cNvPr id="3" name="Content Placeholder 2"/>
          <p:cNvSpPr>
            <a:spLocks noGrp="1"/>
          </p:cNvSpPr>
          <p:nvPr>
            <p:ph sz="half" idx="1"/>
          </p:nvPr>
        </p:nvSpPr>
        <p:spPr>
          <a:xfrm>
            <a:off x="157164" y="778416"/>
            <a:ext cx="3933574" cy="5672226"/>
          </a:xfrm>
        </p:spPr>
        <p:txBody>
          <a:bodyPr/>
          <a:lstStyle/>
          <a:p>
            <a:r>
              <a:rPr lang="en-US" sz="1400" dirty="0" smtClean="0"/>
              <a:t>All optical components, Primary Mirror (PM), Secondary Mirror (SM), Tertiary Mirror (TM) and Fine Steering Mirror (FSM) are individually tested.</a:t>
            </a:r>
          </a:p>
          <a:p>
            <a:r>
              <a:rPr lang="en-US" sz="1400" dirty="0" smtClean="0"/>
              <a:t>The figure of the primary mirror is verified by testing with a Center of Curvature Interferometer (</a:t>
            </a:r>
            <a:r>
              <a:rPr lang="en-US" sz="1400" dirty="0" err="1" smtClean="0"/>
              <a:t>CoC</a:t>
            </a:r>
            <a:r>
              <a:rPr lang="en-US" sz="1400" dirty="0" smtClean="0"/>
              <a:t> IF)</a:t>
            </a:r>
          </a:p>
          <a:p>
            <a:r>
              <a:rPr lang="en-US" sz="1400" dirty="0" smtClean="0"/>
              <a:t>The performance of the “conic” match of the PM, SM and TM is verified by using three 1 meter auto collimating flats, and a pass and ½ test from Forward Sources located near the </a:t>
            </a:r>
            <a:r>
              <a:rPr lang="en-US" sz="1400" dirty="0" err="1" smtClean="0"/>
              <a:t>cassegrain</a:t>
            </a:r>
            <a:r>
              <a:rPr lang="en-US" sz="1400" dirty="0" smtClean="0"/>
              <a:t> focus.</a:t>
            </a:r>
          </a:p>
          <a:p>
            <a:r>
              <a:rPr lang="en-US" sz="1400" dirty="0" smtClean="0"/>
              <a:t>Separate sources at the </a:t>
            </a:r>
            <a:r>
              <a:rPr lang="en-US" sz="1400" dirty="0" err="1" smtClean="0"/>
              <a:t>cassegrain</a:t>
            </a:r>
            <a:r>
              <a:rPr lang="en-US" sz="1400" dirty="0" smtClean="0"/>
              <a:t> focus pointing Backward test the optical performance of the Aft Optics Subsystem.</a:t>
            </a:r>
          </a:p>
          <a:p>
            <a:r>
              <a:rPr lang="en-US" sz="1400" dirty="0" smtClean="0"/>
              <a:t>The physical layout of this test equipment is illustrated on the right of the ray diagram</a:t>
            </a:r>
          </a:p>
          <a:p>
            <a:r>
              <a:rPr lang="en-US" sz="1400" dirty="0" smtClean="0"/>
              <a:t>This complement of tests verifies that the flight telescope can achieve the required performance with more than 100% of the range of all the actuators.</a:t>
            </a:r>
          </a:p>
        </p:txBody>
      </p:sp>
      <p:sp>
        <p:nvSpPr>
          <p:cNvPr id="138" name="Freeform 11"/>
          <p:cNvSpPr>
            <a:spLocks/>
          </p:cNvSpPr>
          <p:nvPr/>
        </p:nvSpPr>
        <p:spPr bwMode="auto">
          <a:xfrm rot="5400000">
            <a:off x="5441967" y="5452227"/>
            <a:ext cx="104131" cy="877864"/>
          </a:xfrm>
          <a:custGeom>
            <a:avLst/>
            <a:gdLst/>
            <a:ahLst/>
            <a:cxnLst>
              <a:cxn ang="0">
                <a:pos x="151" y="1468"/>
              </a:cxn>
              <a:cxn ang="0">
                <a:pos x="151" y="1432"/>
              </a:cxn>
              <a:cxn ang="0">
                <a:pos x="151" y="1396"/>
              </a:cxn>
              <a:cxn ang="0">
                <a:pos x="151" y="1360"/>
              </a:cxn>
              <a:cxn ang="0">
                <a:pos x="149" y="1324"/>
              </a:cxn>
              <a:cxn ang="0">
                <a:pos x="149" y="1288"/>
              </a:cxn>
              <a:cxn ang="0">
                <a:pos x="147" y="1252"/>
              </a:cxn>
              <a:cxn ang="0">
                <a:pos x="147" y="1218"/>
              </a:cxn>
              <a:cxn ang="0">
                <a:pos x="146" y="1183"/>
              </a:cxn>
              <a:cxn ang="0">
                <a:pos x="144" y="1147"/>
              </a:cxn>
              <a:cxn ang="0">
                <a:pos x="143" y="1111"/>
              </a:cxn>
              <a:cxn ang="0">
                <a:pos x="139" y="1075"/>
              </a:cxn>
              <a:cxn ang="0">
                <a:pos x="139" y="1039"/>
              </a:cxn>
              <a:cxn ang="0">
                <a:pos x="136" y="1003"/>
              </a:cxn>
              <a:cxn ang="0">
                <a:pos x="134" y="967"/>
              </a:cxn>
              <a:cxn ang="0">
                <a:pos x="133" y="931"/>
              </a:cxn>
              <a:cxn ang="0">
                <a:pos x="128" y="895"/>
              </a:cxn>
              <a:cxn ang="0">
                <a:pos x="126" y="859"/>
              </a:cxn>
              <a:cxn ang="0">
                <a:pos x="123" y="823"/>
              </a:cxn>
              <a:cxn ang="0">
                <a:pos x="120" y="788"/>
              </a:cxn>
              <a:cxn ang="0">
                <a:pos x="116" y="752"/>
              </a:cxn>
              <a:cxn ang="0">
                <a:pos x="111" y="716"/>
              </a:cxn>
              <a:cxn ang="0">
                <a:pos x="108" y="682"/>
              </a:cxn>
              <a:cxn ang="0">
                <a:pos x="103" y="646"/>
              </a:cxn>
              <a:cxn ang="0">
                <a:pos x="100" y="610"/>
              </a:cxn>
              <a:cxn ang="0">
                <a:pos x="97" y="574"/>
              </a:cxn>
              <a:cxn ang="0">
                <a:pos x="92" y="538"/>
              </a:cxn>
              <a:cxn ang="0">
                <a:pos x="87" y="502"/>
              </a:cxn>
              <a:cxn ang="0">
                <a:pos x="82" y="465"/>
              </a:cxn>
              <a:cxn ang="0">
                <a:pos x="75" y="429"/>
              </a:cxn>
              <a:cxn ang="0">
                <a:pos x="72" y="393"/>
              </a:cxn>
              <a:cxn ang="0">
                <a:pos x="65" y="359"/>
              </a:cxn>
              <a:cxn ang="0">
                <a:pos x="61" y="323"/>
              </a:cxn>
              <a:cxn ang="0">
                <a:pos x="54" y="287"/>
              </a:cxn>
              <a:cxn ang="0">
                <a:pos x="47" y="251"/>
              </a:cxn>
              <a:cxn ang="0">
                <a:pos x="43" y="215"/>
              </a:cxn>
              <a:cxn ang="0">
                <a:pos x="36" y="179"/>
              </a:cxn>
              <a:cxn ang="0">
                <a:pos x="28" y="143"/>
              </a:cxn>
              <a:cxn ang="0">
                <a:pos x="23" y="107"/>
              </a:cxn>
              <a:cxn ang="0">
                <a:pos x="16" y="72"/>
              </a:cxn>
              <a:cxn ang="0">
                <a:pos x="8" y="36"/>
              </a:cxn>
              <a:cxn ang="0">
                <a:pos x="0" y="0"/>
              </a:cxn>
            </a:cxnLst>
            <a:rect l="0" t="0" r="r" b="b"/>
            <a:pathLst>
              <a:path w="151" h="1468">
                <a:moveTo>
                  <a:pt x="151" y="1468"/>
                </a:moveTo>
                <a:lnTo>
                  <a:pt x="151" y="1432"/>
                </a:lnTo>
                <a:lnTo>
                  <a:pt x="151" y="1396"/>
                </a:lnTo>
                <a:lnTo>
                  <a:pt x="151" y="1360"/>
                </a:lnTo>
                <a:lnTo>
                  <a:pt x="149" y="1324"/>
                </a:lnTo>
                <a:lnTo>
                  <a:pt x="149" y="1288"/>
                </a:lnTo>
                <a:lnTo>
                  <a:pt x="147" y="1252"/>
                </a:lnTo>
                <a:lnTo>
                  <a:pt x="147" y="1218"/>
                </a:lnTo>
                <a:lnTo>
                  <a:pt x="146" y="1183"/>
                </a:lnTo>
                <a:lnTo>
                  <a:pt x="144" y="1147"/>
                </a:lnTo>
                <a:lnTo>
                  <a:pt x="143" y="1111"/>
                </a:lnTo>
                <a:lnTo>
                  <a:pt x="139" y="1075"/>
                </a:lnTo>
                <a:lnTo>
                  <a:pt x="139" y="1039"/>
                </a:lnTo>
                <a:lnTo>
                  <a:pt x="136" y="1003"/>
                </a:lnTo>
                <a:lnTo>
                  <a:pt x="134" y="967"/>
                </a:lnTo>
                <a:lnTo>
                  <a:pt x="133" y="931"/>
                </a:lnTo>
                <a:lnTo>
                  <a:pt x="128" y="895"/>
                </a:lnTo>
                <a:lnTo>
                  <a:pt x="126" y="859"/>
                </a:lnTo>
                <a:lnTo>
                  <a:pt x="123" y="823"/>
                </a:lnTo>
                <a:lnTo>
                  <a:pt x="120" y="788"/>
                </a:lnTo>
                <a:lnTo>
                  <a:pt x="116" y="752"/>
                </a:lnTo>
                <a:lnTo>
                  <a:pt x="111" y="716"/>
                </a:lnTo>
                <a:lnTo>
                  <a:pt x="108" y="682"/>
                </a:lnTo>
                <a:lnTo>
                  <a:pt x="103" y="646"/>
                </a:lnTo>
                <a:lnTo>
                  <a:pt x="100" y="610"/>
                </a:lnTo>
                <a:lnTo>
                  <a:pt x="97" y="574"/>
                </a:lnTo>
                <a:lnTo>
                  <a:pt x="92" y="538"/>
                </a:lnTo>
                <a:lnTo>
                  <a:pt x="87" y="502"/>
                </a:lnTo>
                <a:lnTo>
                  <a:pt x="82" y="465"/>
                </a:lnTo>
                <a:lnTo>
                  <a:pt x="75" y="429"/>
                </a:lnTo>
                <a:lnTo>
                  <a:pt x="72" y="393"/>
                </a:lnTo>
                <a:lnTo>
                  <a:pt x="65" y="359"/>
                </a:lnTo>
                <a:lnTo>
                  <a:pt x="61" y="323"/>
                </a:lnTo>
                <a:lnTo>
                  <a:pt x="54" y="287"/>
                </a:lnTo>
                <a:lnTo>
                  <a:pt x="47" y="251"/>
                </a:lnTo>
                <a:lnTo>
                  <a:pt x="43" y="215"/>
                </a:lnTo>
                <a:lnTo>
                  <a:pt x="36" y="179"/>
                </a:lnTo>
                <a:lnTo>
                  <a:pt x="28" y="143"/>
                </a:lnTo>
                <a:lnTo>
                  <a:pt x="23" y="107"/>
                </a:lnTo>
                <a:lnTo>
                  <a:pt x="16" y="72"/>
                </a:lnTo>
                <a:lnTo>
                  <a:pt x="8" y="36"/>
                </a:lnTo>
                <a:lnTo>
                  <a:pt x="0" y="0"/>
                </a:lnTo>
              </a:path>
            </a:pathLst>
          </a:custGeom>
          <a:noFill/>
          <a:ln w="28575">
            <a:solidFill>
              <a:srgbClr val="000000"/>
            </a:solidFill>
            <a:prstDash val="solid"/>
            <a:round/>
            <a:headEnd/>
            <a:tailEnd/>
          </a:ln>
        </p:spPr>
        <p:txBody>
          <a:bodyPr/>
          <a:lstStyle/>
          <a:p>
            <a:endParaRPr lang="en-US"/>
          </a:p>
        </p:txBody>
      </p:sp>
      <p:sp>
        <p:nvSpPr>
          <p:cNvPr id="139" name="Freeform 12"/>
          <p:cNvSpPr>
            <a:spLocks/>
          </p:cNvSpPr>
          <p:nvPr/>
        </p:nvSpPr>
        <p:spPr bwMode="auto">
          <a:xfrm rot="5400000">
            <a:off x="4560824" y="5450145"/>
            <a:ext cx="108296" cy="877864"/>
          </a:xfrm>
          <a:custGeom>
            <a:avLst/>
            <a:gdLst/>
            <a:ahLst/>
            <a:cxnLst>
              <a:cxn ang="0">
                <a:pos x="158" y="0"/>
              </a:cxn>
              <a:cxn ang="0">
                <a:pos x="158" y="36"/>
              </a:cxn>
              <a:cxn ang="0">
                <a:pos x="158" y="72"/>
              </a:cxn>
              <a:cxn ang="0">
                <a:pos x="156" y="107"/>
              </a:cxn>
              <a:cxn ang="0">
                <a:pos x="156" y="143"/>
              </a:cxn>
              <a:cxn ang="0">
                <a:pos x="154" y="179"/>
              </a:cxn>
              <a:cxn ang="0">
                <a:pos x="154" y="215"/>
              </a:cxn>
              <a:cxn ang="0">
                <a:pos x="153" y="251"/>
              </a:cxn>
              <a:cxn ang="0">
                <a:pos x="151" y="287"/>
              </a:cxn>
              <a:cxn ang="0">
                <a:pos x="150" y="321"/>
              </a:cxn>
              <a:cxn ang="0">
                <a:pos x="148" y="357"/>
              </a:cxn>
              <a:cxn ang="0">
                <a:pos x="146" y="393"/>
              </a:cxn>
              <a:cxn ang="0">
                <a:pos x="143" y="429"/>
              </a:cxn>
              <a:cxn ang="0">
                <a:pos x="141" y="466"/>
              </a:cxn>
              <a:cxn ang="0">
                <a:pos x="140" y="500"/>
              </a:cxn>
              <a:cxn ang="0">
                <a:pos x="135" y="536"/>
              </a:cxn>
              <a:cxn ang="0">
                <a:pos x="133" y="572"/>
              </a:cxn>
              <a:cxn ang="0">
                <a:pos x="130" y="608"/>
              </a:cxn>
              <a:cxn ang="0">
                <a:pos x="127" y="644"/>
              </a:cxn>
              <a:cxn ang="0">
                <a:pos x="123" y="680"/>
              </a:cxn>
              <a:cxn ang="0">
                <a:pos x="118" y="716"/>
              </a:cxn>
              <a:cxn ang="0">
                <a:pos x="115" y="752"/>
              </a:cxn>
              <a:cxn ang="0">
                <a:pos x="112" y="788"/>
              </a:cxn>
              <a:cxn ang="0">
                <a:pos x="107" y="824"/>
              </a:cxn>
              <a:cxn ang="0">
                <a:pos x="104" y="857"/>
              </a:cxn>
              <a:cxn ang="0">
                <a:pos x="99" y="893"/>
              </a:cxn>
              <a:cxn ang="0">
                <a:pos x="94" y="929"/>
              </a:cxn>
              <a:cxn ang="0">
                <a:pos x="89" y="965"/>
              </a:cxn>
              <a:cxn ang="0">
                <a:pos x="84" y="1001"/>
              </a:cxn>
              <a:cxn ang="0">
                <a:pos x="79" y="1037"/>
              </a:cxn>
              <a:cxn ang="0">
                <a:pos x="72" y="1073"/>
              </a:cxn>
              <a:cxn ang="0">
                <a:pos x="68" y="1109"/>
              </a:cxn>
              <a:cxn ang="0">
                <a:pos x="63" y="1146"/>
              </a:cxn>
              <a:cxn ang="0">
                <a:pos x="54" y="1180"/>
              </a:cxn>
              <a:cxn ang="0">
                <a:pos x="50" y="1216"/>
              </a:cxn>
              <a:cxn ang="0">
                <a:pos x="43" y="1252"/>
              </a:cxn>
              <a:cxn ang="0">
                <a:pos x="36" y="1288"/>
              </a:cxn>
              <a:cxn ang="0">
                <a:pos x="30" y="1324"/>
              </a:cxn>
              <a:cxn ang="0">
                <a:pos x="23" y="1360"/>
              </a:cxn>
              <a:cxn ang="0">
                <a:pos x="15" y="1396"/>
              </a:cxn>
              <a:cxn ang="0">
                <a:pos x="9" y="1432"/>
              </a:cxn>
              <a:cxn ang="0">
                <a:pos x="0" y="1468"/>
              </a:cxn>
            </a:cxnLst>
            <a:rect l="0" t="0" r="r" b="b"/>
            <a:pathLst>
              <a:path w="158" h="1468">
                <a:moveTo>
                  <a:pt x="158" y="0"/>
                </a:moveTo>
                <a:lnTo>
                  <a:pt x="158" y="36"/>
                </a:lnTo>
                <a:lnTo>
                  <a:pt x="158" y="72"/>
                </a:lnTo>
                <a:lnTo>
                  <a:pt x="156" y="107"/>
                </a:lnTo>
                <a:lnTo>
                  <a:pt x="156" y="143"/>
                </a:lnTo>
                <a:lnTo>
                  <a:pt x="154" y="179"/>
                </a:lnTo>
                <a:lnTo>
                  <a:pt x="154" y="215"/>
                </a:lnTo>
                <a:lnTo>
                  <a:pt x="153" y="251"/>
                </a:lnTo>
                <a:lnTo>
                  <a:pt x="151" y="287"/>
                </a:lnTo>
                <a:lnTo>
                  <a:pt x="150" y="321"/>
                </a:lnTo>
                <a:lnTo>
                  <a:pt x="148" y="357"/>
                </a:lnTo>
                <a:lnTo>
                  <a:pt x="146" y="393"/>
                </a:lnTo>
                <a:lnTo>
                  <a:pt x="143" y="429"/>
                </a:lnTo>
                <a:lnTo>
                  <a:pt x="141" y="466"/>
                </a:lnTo>
                <a:lnTo>
                  <a:pt x="140" y="500"/>
                </a:lnTo>
                <a:lnTo>
                  <a:pt x="135" y="536"/>
                </a:lnTo>
                <a:lnTo>
                  <a:pt x="133" y="572"/>
                </a:lnTo>
                <a:lnTo>
                  <a:pt x="130" y="608"/>
                </a:lnTo>
                <a:lnTo>
                  <a:pt x="127" y="644"/>
                </a:lnTo>
                <a:lnTo>
                  <a:pt x="123" y="680"/>
                </a:lnTo>
                <a:lnTo>
                  <a:pt x="118" y="716"/>
                </a:lnTo>
                <a:lnTo>
                  <a:pt x="115" y="752"/>
                </a:lnTo>
                <a:lnTo>
                  <a:pt x="112" y="788"/>
                </a:lnTo>
                <a:lnTo>
                  <a:pt x="107" y="824"/>
                </a:lnTo>
                <a:lnTo>
                  <a:pt x="104" y="857"/>
                </a:lnTo>
                <a:lnTo>
                  <a:pt x="99" y="893"/>
                </a:lnTo>
                <a:lnTo>
                  <a:pt x="94" y="929"/>
                </a:lnTo>
                <a:lnTo>
                  <a:pt x="89" y="965"/>
                </a:lnTo>
                <a:lnTo>
                  <a:pt x="84" y="1001"/>
                </a:lnTo>
                <a:lnTo>
                  <a:pt x="79" y="1037"/>
                </a:lnTo>
                <a:lnTo>
                  <a:pt x="72" y="1073"/>
                </a:lnTo>
                <a:lnTo>
                  <a:pt x="68" y="1109"/>
                </a:lnTo>
                <a:lnTo>
                  <a:pt x="63" y="1146"/>
                </a:lnTo>
                <a:lnTo>
                  <a:pt x="54" y="1180"/>
                </a:lnTo>
                <a:lnTo>
                  <a:pt x="50" y="1216"/>
                </a:lnTo>
                <a:lnTo>
                  <a:pt x="43" y="1252"/>
                </a:lnTo>
                <a:lnTo>
                  <a:pt x="36" y="1288"/>
                </a:lnTo>
                <a:lnTo>
                  <a:pt x="30" y="1324"/>
                </a:lnTo>
                <a:lnTo>
                  <a:pt x="23" y="1360"/>
                </a:lnTo>
                <a:lnTo>
                  <a:pt x="15" y="1396"/>
                </a:lnTo>
                <a:lnTo>
                  <a:pt x="9" y="1432"/>
                </a:lnTo>
                <a:lnTo>
                  <a:pt x="0" y="1468"/>
                </a:lnTo>
              </a:path>
            </a:pathLst>
          </a:custGeom>
          <a:noFill/>
          <a:ln w="28575">
            <a:solidFill>
              <a:srgbClr val="000000"/>
            </a:solidFill>
            <a:prstDash val="solid"/>
            <a:round/>
            <a:headEnd/>
            <a:tailEnd/>
          </a:ln>
        </p:spPr>
        <p:txBody>
          <a:bodyPr/>
          <a:lstStyle/>
          <a:p>
            <a:endParaRPr lang="en-US"/>
          </a:p>
        </p:txBody>
      </p:sp>
      <p:sp>
        <p:nvSpPr>
          <p:cNvPr id="140" name="Freeform 27"/>
          <p:cNvSpPr>
            <a:spLocks/>
          </p:cNvSpPr>
          <p:nvPr/>
        </p:nvSpPr>
        <p:spPr bwMode="auto">
          <a:xfrm rot="5400000">
            <a:off x="5906577" y="5822425"/>
            <a:ext cx="9719" cy="43056"/>
          </a:xfrm>
          <a:custGeom>
            <a:avLst/>
            <a:gdLst/>
            <a:ahLst/>
            <a:cxnLst>
              <a:cxn ang="0">
                <a:pos x="15" y="70"/>
              </a:cxn>
              <a:cxn ang="0">
                <a:pos x="8" y="36"/>
              </a:cxn>
              <a:cxn ang="0">
                <a:pos x="0" y="0"/>
              </a:cxn>
            </a:cxnLst>
            <a:rect l="0" t="0" r="r" b="b"/>
            <a:pathLst>
              <a:path w="15" h="70">
                <a:moveTo>
                  <a:pt x="15" y="70"/>
                </a:moveTo>
                <a:lnTo>
                  <a:pt x="8" y="36"/>
                </a:lnTo>
                <a:lnTo>
                  <a:pt x="0" y="0"/>
                </a:lnTo>
              </a:path>
            </a:pathLst>
          </a:custGeom>
          <a:noFill/>
          <a:ln w="4763">
            <a:solidFill>
              <a:srgbClr val="000000"/>
            </a:solidFill>
            <a:prstDash val="solid"/>
            <a:round/>
            <a:headEnd/>
            <a:tailEnd/>
          </a:ln>
        </p:spPr>
        <p:txBody>
          <a:bodyPr/>
          <a:lstStyle/>
          <a:p>
            <a:endParaRPr lang="en-US"/>
          </a:p>
        </p:txBody>
      </p:sp>
      <p:sp>
        <p:nvSpPr>
          <p:cNvPr id="141" name="Freeform 42"/>
          <p:cNvSpPr>
            <a:spLocks/>
          </p:cNvSpPr>
          <p:nvPr/>
        </p:nvSpPr>
        <p:spPr bwMode="auto">
          <a:xfrm rot="5400000">
            <a:off x="4192709" y="5818260"/>
            <a:ext cx="9719" cy="43056"/>
          </a:xfrm>
          <a:custGeom>
            <a:avLst/>
            <a:gdLst/>
            <a:ahLst/>
            <a:cxnLst>
              <a:cxn ang="0">
                <a:pos x="15" y="0"/>
              </a:cxn>
              <a:cxn ang="0">
                <a:pos x="9" y="35"/>
              </a:cxn>
              <a:cxn ang="0">
                <a:pos x="0" y="72"/>
              </a:cxn>
            </a:cxnLst>
            <a:rect l="0" t="0" r="r" b="b"/>
            <a:pathLst>
              <a:path w="15" h="72">
                <a:moveTo>
                  <a:pt x="15" y="0"/>
                </a:moveTo>
                <a:lnTo>
                  <a:pt x="9" y="35"/>
                </a:lnTo>
                <a:lnTo>
                  <a:pt x="0" y="72"/>
                </a:lnTo>
              </a:path>
            </a:pathLst>
          </a:custGeom>
          <a:noFill/>
          <a:ln w="4763">
            <a:solidFill>
              <a:srgbClr val="000000"/>
            </a:solidFill>
            <a:prstDash val="solid"/>
            <a:round/>
            <a:headEnd/>
            <a:tailEnd/>
          </a:ln>
        </p:spPr>
        <p:txBody>
          <a:bodyPr/>
          <a:lstStyle/>
          <a:p>
            <a:endParaRPr lang="en-US"/>
          </a:p>
        </p:txBody>
      </p:sp>
      <p:sp>
        <p:nvSpPr>
          <p:cNvPr id="142" name="Line 43"/>
          <p:cNvSpPr>
            <a:spLocks noChangeShapeType="1"/>
          </p:cNvSpPr>
          <p:nvPr/>
        </p:nvSpPr>
        <p:spPr bwMode="auto">
          <a:xfrm rot="5400000" flipH="1">
            <a:off x="5054021" y="3724044"/>
            <a:ext cx="6942" cy="2392"/>
          </a:xfrm>
          <a:prstGeom prst="line">
            <a:avLst/>
          </a:prstGeom>
          <a:noFill/>
          <a:ln w="28575">
            <a:solidFill>
              <a:srgbClr val="000000"/>
            </a:solidFill>
            <a:round/>
            <a:headEnd/>
            <a:tailEnd/>
          </a:ln>
        </p:spPr>
        <p:txBody>
          <a:bodyPr/>
          <a:lstStyle/>
          <a:p>
            <a:endParaRPr lang="en-US"/>
          </a:p>
        </p:txBody>
      </p:sp>
      <p:sp>
        <p:nvSpPr>
          <p:cNvPr id="143" name="Freeform 44"/>
          <p:cNvSpPr>
            <a:spLocks/>
          </p:cNvSpPr>
          <p:nvPr/>
        </p:nvSpPr>
        <p:spPr bwMode="auto">
          <a:xfrm rot="5400000">
            <a:off x="5058805" y="3721652"/>
            <a:ext cx="6942" cy="7176"/>
          </a:xfrm>
          <a:custGeom>
            <a:avLst/>
            <a:gdLst/>
            <a:ahLst/>
            <a:cxnLst>
              <a:cxn ang="0">
                <a:pos x="10" y="13"/>
              </a:cxn>
              <a:cxn ang="0">
                <a:pos x="10" y="8"/>
              </a:cxn>
              <a:cxn ang="0">
                <a:pos x="10" y="4"/>
              </a:cxn>
              <a:cxn ang="0">
                <a:pos x="10" y="0"/>
              </a:cxn>
              <a:cxn ang="0">
                <a:pos x="0" y="3"/>
              </a:cxn>
            </a:cxnLst>
            <a:rect l="0" t="0" r="r" b="b"/>
            <a:pathLst>
              <a:path w="10" h="13">
                <a:moveTo>
                  <a:pt x="10" y="13"/>
                </a:moveTo>
                <a:lnTo>
                  <a:pt x="10" y="8"/>
                </a:lnTo>
                <a:lnTo>
                  <a:pt x="10" y="4"/>
                </a:lnTo>
                <a:lnTo>
                  <a:pt x="10" y="0"/>
                </a:lnTo>
                <a:lnTo>
                  <a:pt x="0" y="3"/>
                </a:lnTo>
              </a:path>
            </a:pathLst>
          </a:custGeom>
          <a:noFill/>
          <a:ln w="28575">
            <a:solidFill>
              <a:srgbClr val="000000"/>
            </a:solidFill>
            <a:prstDash val="solid"/>
            <a:round/>
            <a:headEnd/>
            <a:tailEnd/>
          </a:ln>
        </p:spPr>
        <p:txBody>
          <a:bodyPr/>
          <a:lstStyle/>
          <a:p>
            <a:endParaRPr lang="en-US"/>
          </a:p>
        </p:txBody>
      </p:sp>
      <p:sp>
        <p:nvSpPr>
          <p:cNvPr id="144" name="Freeform 45"/>
          <p:cNvSpPr>
            <a:spLocks/>
          </p:cNvSpPr>
          <p:nvPr/>
        </p:nvSpPr>
        <p:spPr bwMode="auto">
          <a:xfrm rot="5400000">
            <a:off x="5065981" y="3721652"/>
            <a:ext cx="6942" cy="7176"/>
          </a:xfrm>
          <a:custGeom>
            <a:avLst/>
            <a:gdLst/>
            <a:ahLst/>
            <a:cxnLst>
              <a:cxn ang="0">
                <a:pos x="10" y="12"/>
              </a:cxn>
              <a:cxn ang="0">
                <a:pos x="10" y="7"/>
              </a:cxn>
              <a:cxn ang="0">
                <a:pos x="10" y="3"/>
              </a:cxn>
              <a:cxn ang="0">
                <a:pos x="10" y="0"/>
              </a:cxn>
              <a:cxn ang="0">
                <a:pos x="0" y="3"/>
              </a:cxn>
            </a:cxnLst>
            <a:rect l="0" t="0" r="r" b="b"/>
            <a:pathLst>
              <a:path w="10" h="12">
                <a:moveTo>
                  <a:pt x="10" y="12"/>
                </a:moveTo>
                <a:lnTo>
                  <a:pt x="10" y="7"/>
                </a:lnTo>
                <a:lnTo>
                  <a:pt x="10" y="3"/>
                </a:lnTo>
                <a:lnTo>
                  <a:pt x="10" y="0"/>
                </a:lnTo>
                <a:lnTo>
                  <a:pt x="0" y="3"/>
                </a:lnTo>
              </a:path>
            </a:pathLst>
          </a:custGeom>
          <a:noFill/>
          <a:ln w="28575">
            <a:solidFill>
              <a:srgbClr val="000000"/>
            </a:solidFill>
            <a:prstDash val="solid"/>
            <a:round/>
            <a:headEnd/>
            <a:tailEnd/>
          </a:ln>
        </p:spPr>
        <p:txBody>
          <a:bodyPr/>
          <a:lstStyle/>
          <a:p>
            <a:endParaRPr lang="en-US"/>
          </a:p>
        </p:txBody>
      </p:sp>
      <p:sp>
        <p:nvSpPr>
          <p:cNvPr id="145" name="Freeform 46"/>
          <p:cNvSpPr>
            <a:spLocks/>
          </p:cNvSpPr>
          <p:nvPr/>
        </p:nvSpPr>
        <p:spPr bwMode="auto">
          <a:xfrm rot="5400000">
            <a:off x="5073061" y="3720360"/>
            <a:ext cx="8330" cy="8372"/>
          </a:xfrm>
          <a:custGeom>
            <a:avLst/>
            <a:gdLst/>
            <a:ahLst/>
            <a:cxnLst>
              <a:cxn ang="0">
                <a:pos x="12" y="13"/>
              </a:cxn>
              <a:cxn ang="0">
                <a:pos x="12" y="8"/>
              </a:cxn>
              <a:cxn ang="0">
                <a:pos x="12" y="5"/>
              </a:cxn>
              <a:cxn ang="0">
                <a:pos x="10" y="0"/>
              </a:cxn>
              <a:cxn ang="0">
                <a:pos x="0" y="3"/>
              </a:cxn>
            </a:cxnLst>
            <a:rect l="0" t="0" r="r" b="b"/>
            <a:pathLst>
              <a:path w="12" h="13">
                <a:moveTo>
                  <a:pt x="12" y="13"/>
                </a:moveTo>
                <a:lnTo>
                  <a:pt x="12" y="8"/>
                </a:lnTo>
                <a:lnTo>
                  <a:pt x="12" y="5"/>
                </a:lnTo>
                <a:lnTo>
                  <a:pt x="10" y="0"/>
                </a:lnTo>
                <a:lnTo>
                  <a:pt x="0" y="3"/>
                </a:lnTo>
              </a:path>
            </a:pathLst>
          </a:custGeom>
          <a:noFill/>
          <a:ln w="28575">
            <a:solidFill>
              <a:srgbClr val="000000"/>
            </a:solidFill>
            <a:prstDash val="solid"/>
            <a:round/>
            <a:headEnd/>
            <a:tailEnd/>
          </a:ln>
        </p:spPr>
        <p:txBody>
          <a:bodyPr/>
          <a:lstStyle/>
          <a:p>
            <a:endParaRPr lang="en-US"/>
          </a:p>
        </p:txBody>
      </p:sp>
      <p:sp>
        <p:nvSpPr>
          <p:cNvPr id="146" name="Freeform 47"/>
          <p:cNvSpPr>
            <a:spLocks/>
          </p:cNvSpPr>
          <p:nvPr/>
        </p:nvSpPr>
        <p:spPr bwMode="auto">
          <a:xfrm rot="5400000">
            <a:off x="5080931" y="3720861"/>
            <a:ext cx="6942" cy="5980"/>
          </a:xfrm>
          <a:custGeom>
            <a:avLst/>
            <a:gdLst/>
            <a:ahLst/>
            <a:cxnLst>
              <a:cxn ang="0">
                <a:pos x="10" y="11"/>
              </a:cxn>
              <a:cxn ang="0">
                <a:pos x="10" y="8"/>
              </a:cxn>
              <a:cxn ang="0">
                <a:pos x="10" y="3"/>
              </a:cxn>
              <a:cxn ang="0">
                <a:pos x="10" y="0"/>
              </a:cxn>
              <a:cxn ang="0">
                <a:pos x="0" y="3"/>
              </a:cxn>
            </a:cxnLst>
            <a:rect l="0" t="0" r="r" b="b"/>
            <a:pathLst>
              <a:path w="10" h="11">
                <a:moveTo>
                  <a:pt x="10" y="11"/>
                </a:moveTo>
                <a:lnTo>
                  <a:pt x="10" y="8"/>
                </a:lnTo>
                <a:lnTo>
                  <a:pt x="10" y="3"/>
                </a:lnTo>
                <a:lnTo>
                  <a:pt x="10" y="0"/>
                </a:lnTo>
                <a:lnTo>
                  <a:pt x="0" y="3"/>
                </a:lnTo>
              </a:path>
            </a:pathLst>
          </a:custGeom>
          <a:noFill/>
          <a:ln w="28575">
            <a:solidFill>
              <a:srgbClr val="000000"/>
            </a:solidFill>
            <a:prstDash val="solid"/>
            <a:round/>
            <a:headEnd/>
            <a:tailEnd/>
          </a:ln>
        </p:spPr>
        <p:txBody>
          <a:bodyPr/>
          <a:lstStyle/>
          <a:p>
            <a:endParaRPr lang="en-US"/>
          </a:p>
        </p:txBody>
      </p:sp>
      <p:sp>
        <p:nvSpPr>
          <p:cNvPr id="147" name="Freeform 48"/>
          <p:cNvSpPr>
            <a:spLocks/>
          </p:cNvSpPr>
          <p:nvPr/>
        </p:nvSpPr>
        <p:spPr bwMode="auto">
          <a:xfrm rot="5400000">
            <a:off x="5087509" y="3720263"/>
            <a:ext cx="6942" cy="7176"/>
          </a:xfrm>
          <a:custGeom>
            <a:avLst/>
            <a:gdLst/>
            <a:ahLst/>
            <a:cxnLst>
              <a:cxn ang="0">
                <a:pos x="10" y="12"/>
              </a:cxn>
              <a:cxn ang="0">
                <a:pos x="10" y="7"/>
              </a:cxn>
              <a:cxn ang="0">
                <a:pos x="10" y="3"/>
              </a:cxn>
              <a:cxn ang="0">
                <a:pos x="10" y="0"/>
              </a:cxn>
              <a:cxn ang="0">
                <a:pos x="0" y="3"/>
              </a:cxn>
            </a:cxnLst>
            <a:rect l="0" t="0" r="r" b="b"/>
            <a:pathLst>
              <a:path w="10" h="12">
                <a:moveTo>
                  <a:pt x="10" y="12"/>
                </a:moveTo>
                <a:lnTo>
                  <a:pt x="10" y="7"/>
                </a:lnTo>
                <a:lnTo>
                  <a:pt x="10" y="3"/>
                </a:lnTo>
                <a:lnTo>
                  <a:pt x="10" y="0"/>
                </a:lnTo>
                <a:lnTo>
                  <a:pt x="0" y="3"/>
                </a:lnTo>
              </a:path>
            </a:pathLst>
          </a:custGeom>
          <a:noFill/>
          <a:ln w="28575">
            <a:solidFill>
              <a:srgbClr val="000000"/>
            </a:solidFill>
            <a:prstDash val="solid"/>
            <a:round/>
            <a:headEnd/>
            <a:tailEnd/>
          </a:ln>
        </p:spPr>
        <p:txBody>
          <a:bodyPr/>
          <a:lstStyle/>
          <a:p>
            <a:endParaRPr lang="en-US"/>
          </a:p>
        </p:txBody>
      </p:sp>
      <p:sp>
        <p:nvSpPr>
          <p:cNvPr id="148" name="Freeform 49"/>
          <p:cNvSpPr>
            <a:spLocks/>
          </p:cNvSpPr>
          <p:nvPr/>
        </p:nvSpPr>
        <p:spPr bwMode="auto">
          <a:xfrm rot="5400000">
            <a:off x="5095283" y="3718277"/>
            <a:ext cx="6942" cy="8372"/>
          </a:xfrm>
          <a:custGeom>
            <a:avLst/>
            <a:gdLst/>
            <a:ahLst/>
            <a:cxnLst>
              <a:cxn ang="0">
                <a:pos x="9" y="13"/>
              </a:cxn>
              <a:cxn ang="0">
                <a:pos x="9" y="8"/>
              </a:cxn>
              <a:cxn ang="0">
                <a:pos x="9" y="5"/>
              </a:cxn>
              <a:cxn ang="0">
                <a:pos x="8" y="0"/>
              </a:cxn>
              <a:cxn ang="0">
                <a:pos x="0" y="3"/>
              </a:cxn>
            </a:cxnLst>
            <a:rect l="0" t="0" r="r" b="b"/>
            <a:pathLst>
              <a:path w="9" h="13">
                <a:moveTo>
                  <a:pt x="9" y="13"/>
                </a:moveTo>
                <a:lnTo>
                  <a:pt x="9" y="8"/>
                </a:lnTo>
                <a:lnTo>
                  <a:pt x="9" y="5"/>
                </a:lnTo>
                <a:lnTo>
                  <a:pt x="8" y="0"/>
                </a:lnTo>
                <a:lnTo>
                  <a:pt x="0" y="3"/>
                </a:lnTo>
              </a:path>
            </a:pathLst>
          </a:custGeom>
          <a:noFill/>
          <a:ln w="28575">
            <a:solidFill>
              <a:srgbClr val="000000"/>
            </a:solidFill>
            <a:prstDash val="solid"/>
            <a:round/>
            <a:headEnd/>
            <a:tailEnd/>
          </a:ln>
        </p:spPr>
        <p:txBody>
          <a:bodyPr/>
          <a:lstStyle/>
          <a:p>
            <a:endParaRPr lang="en-US"/>
          </a:p>
        </p:txBody>
      </p:sp>
      <p:sp>
        <p:nvSpPr>
          <p:cNvPr id="149" name="Freeform 50"/>
          <p:cNvSpPr>
            <a:spLocks/>
          </p:cNvSpPr>
          <p:nvPr/>
        </p:nvSpPr>
        <p:spPr bwMode="auto">
          <a:xfrm rot="5400000">
            <a:off x="5102459" y="3719473"/>
            <a:ext cx="6942" cy="5980"/>
          </a:xfrm>
          <a:custGeom>
            <a:avLst/>
            <a:gdLst/>
            <a:ahLst/>
            <a:cxnLst>
              <a:cxn ang="0">
                <a:pos x="11" y="12"/>
              </a:cxn>
              <a:cxn ang="0">
                <a:pos x="11" y="9"/>
              </a:cxn>
              <a:cxn ang="0">
                <a:pos x="11" y="4"/>
              </a:cxn>
              <a:cxn ang="0">
                <a:pos x="10" y="0"/>
              </a:cxn>
              <a:cxn ang="0">
                <a:pos x="0" y="4"/>
              </a:cxn>
            </a:cxnLst>
            <a:rect l="0" t="0" r="r" b="b"/>
            <a:pathLst>
              <a:path w="11" h="12">
                <a:moveTo>
                  <a:pt x="11" y="12"/>
                </a:moveTo>
                <a:lnTo>
                  <a:pt x="11" y="9"/>
                </a:lnTo>
                <a:lnTo>
                  <a:pt x="11" y="4"/>
                </a:lnTo>
                <a:lnTo>
                  <a:pt x="10" y="0"/>
                </a:lnTo>
                <a:lnTo>
                  <a:pt x="0" y="4"/>
                </a:lnTo>
              </a:path>
            </a:pathLst>
          </a:custGeom>
          <a:noFill/>
          <a:ln w="28575">
            <a:solidFill>
              <a:srgbClr val="000000"/>
            </a:solidFill>
            <a:prstDash val="solid"/>
            <a:round/>
            <a:headEnd/>
            <a:tailEnd/>
          </a:ln>
        </p:spPr>
        <p:txBody>
          <a:bodyPr/>
          <a:lstStyle/>
          <a:p>
            <a:endParaRPr lang="en-US"/>
          </a:p>
        </p:txBody>
      </p:sp>
      <p:sp>
        <p:nvSpPr>
          <p:cNvPr id="150" name="Freeform 51"/>
          <p:cNvSpPr>
            <a:spLocks/>
          </p:cNvSpPr>
          <p:nvPr/>
        </p:nvSpPr>
        <p:spPr bwMode="auto">
          <a:xfrm rot="5400000">
            <a:off x="5109731" y="3718181"/>
            <a:ext cx="5554" cy="7176"/>
          </a:xfrm>
          <a:custGeom>
            <a:avLst/>
            <a:gdLst/>
            <a:ahLst/>
            <a:cxnLst>
              <a:cxn ang="0">
                <a:pos x="10" y="11"/>
              </a:cxn>
              <a:cxn ang="0">
                <a:pos x="10" y="8"/>
              </a:cxn>
              <a:cxn ang="0">
                <a:pos x="10" y="3"/>
              </a:cxn>
              <a:cxn ang="0">
                <a:pos x="8" y="0"/>
              </a:cxn>
              <a:cxn ang="0">
                <a:pos x="0" y="2"/>
              </a:cxn>
            </a:cxnLst>
            <a:rect l="0" t="0" r="r" b="b"/>
            <a:pathLst>
              <a:path w="10" h="11">
                <a:moveTo>
                  <a:pt x="10" y="11"/>
                </a:moveTo>
                <a:lnTo>
                  <a:pt x="10" y="8"/>
                </a:lnTo>
                <a:lnTo>
                  <a:pt x="10" y="3"/>
                </a:lnTo>
                <a:lnTo>
                  <a:pt x="8" y="0"/>
                </a:lnTo>
                <a:lnTo>
                  <a:pt x="0" y="2"/>
                </a:lnTo>
              </a:path>
            </a:pathLst>
          </a:custGeom>
          <a:noFill/>
          <a:ln w="28575">
            <a:solidFill>
              <a:srgbClr val="000000"/>
            </a:solidFill>
            <a:prstDash val="solid"/>
            <a:round/>
            <a:headEnd/>
            <a:tailEnd/>
          </a:ln>
        </p:spPr>
        <p:txBody>
          <a:bodyPr/>
          <a:lstStyle/>
          <a:p>
            <a:endParaRPr lang="en-US"/>
          </a:p>
        </p:txBody>
      </p:sp>
      <p:sp>
        <p:nvSpPr>
          <p:cNvPr id="151" name="Freeform 52"/>
          <p:cNvSpPr>
            <a:spLocks/>
          </p:cNvSpPr>
          <p:nvPr/>
        </p:nvSpPr>
        <p:spPr bwMode="auto">
          <a:xfrm rot="5400000">
            <a:off x="5116213" y="3717487"/>
            <a:ext cx="6942" cy="7176"/>
          </a:xfrm>
          <a:custGeom>
            <a:avLst/>
            <a:gdLst/>
            <a:ahLst/>
            <a:cxnLst>
              <a:cxn ang="0">
                <a:pos x="10" y="11"/>
              </a:cxn>
              <a:cxn ang="0">
                <a:pos x="10" y="6"/>
              </a:cxn>
              <a:cxn ang="0">
                <a:pos x="9" y="4"/>
              </a:cxn>
              <a:cxn ang="0">
                <a:pos x="9" y="0"/>
              </a:cxn>
              <a:cxn ang="0">
                <a:pos x="0" y="3"/>
              </a:cxn>
            </a:cxnLst>
            <a:rect l="0" t="0" r="r" b="b"/>
            <a:pathLst>
              <a:path w="10" h="11">
                <a:moveTo>
                  <a:pt x="10" y="11"/>
                </a:moveTo>
                <a:lnTo>
                  <a:pt x="10" y="6"/>
                </a:lnTo>
                <a:lnTo>
                  <a:pt x="9" y="4"/>
                </a:lnTo>
                <a:lnTo>
                  <a:pt x="9" y="0"/>
                </a:lnTo>
                <a:lnTo>
                  <a:pt x="0" y="3"/>
                </a:lnTo>
              </a:path>
            </a:pathLst>
          </a:custGeom>
          <a:noFill/>
          <a:ln w="28575">
            <a:solidFill>
              <a:srgbClr val="000000"/>
            </a:solidFill>
            <a:prstDash val="solid"/>
            <a:round/>
            <a:headEnd/>
            <a:tailEnd/>
          </a:ln>
        </p:spPr>
        <p:txBody>
          <a:bodyPr/>
          <a:lstStyle/>
          <a:p>
            <a:endParaRPr lang="en-US"/>
          </a:p>
        </p:txBody>
      </p:sp>
      <p:sp>
        <p:nvSpPr>
          <p:cNvPr id="152" name="Freeform 53"/>
          <p:cNvSpPr>
            <a:spLocks/>
          </p:cNvSpPr>
          <p:nvPr/>
        </p:nvSpPr>
        <p:spPr bwMode="auto">
          <a:xfrm rot="5400000">
            <a:off x="5122695" y="3716792"/>
            <a:ext cx="8330" cy="7176"/>
          </a:xfrm>
          <a:custGeom>
            <a:avLst/>
            <a:gdLst/>
            <a:ahLst/>
            <a:cxnLst>
              <a:cxn ang="0">
                <a:pos x="11" y="14"/>
              </a:cxn>
              <a:cxn ang="0">
                <a:pos x="11" y="10"/>
              </a:cxn>
              <a:cxn ang="0">
                <a:pos x="10" y="4"/>
              </a:cxn>
              <a:cxn ang="0">
                <a:pos x="10" y="0"/>
              </a:cxn>
              <a:cxn ang="0">
                <a:pos x="0" y="4"/>
              </a:cxn>
            </a:cxnLst>
            <a:rect l="0" t="0" r="r" b="b"/>
            <a:pathLst>
              <a:path w="11" h="14">
                <a:moveTo>
                  <a:pt x="11" y="14"/>
                </a:moveTo>
                <a:lnTo>
                  <a:pt x="11" y="10"/>
                </a:lnTo>
                <a:lnTo>
                  <a:pt x="10" y="4"/>
                </a:lnTo>
                <a:lnTo>
                  <a:pt x="10" y="0"/>
                </a:lnTo>
                <a:lnTo>
                  <a:pt x="0" y="4"/>
                </a:lnTo>
              </a:path>
            </a:pathLst>
          </a:custGeom>
          <a:noFill/>
          <a:ln w="28575">
            <a:solidFill>
              <a:srgbClr val="000000"/>
            </a:solidFill>
            <a:prstDash val="solid"/>
            <a:round/>
            <a:headEnd/>
            <a:tailEnd/>
          </a:ln>
        </p:spPr>
        <p:txBody>
          <a:bodyPr/>
          <a:lstStyle/>
          <a:p>
            <a:endParaRPr lang="en-US"/>
          </a:p>
        </p:txBody>
      </p:sp>
      <p:sp>
        <p:nvSpPr>
          <p:cNvPr id="153" name="Freeform 54"/>
          <p:cNvSpPr>
            <a:spLocks/>
          </p:cNvSpPr>
          <p:nvPr/>
        </p:nvSpPr>
        <p:spPr bwMode="auto">
          <a:xfrm rot="5400000">
            <a:off x="5129871" y="3715404"/>
            <a:ext cx="8330" cy="7176"/>
          </a:xfrm>
          <a:custGeom>
            <a:avLst/>
            <a:gdLst/>
            <a:ahLst/>
            <a:cxnLst>
              <a:cxn ang="0">
                <a:pos x="12" y="11"/>
              </a:cxn>
              <a:cxn ang="0">
                <a:pos x="10" y="8"/>
              </a:cxn>
              <a:cxn ang="0">
                <a:pos x="10" y="3"/>
              </a:cxn>
              <a:cxn ang="0">
                <a:pos x="10" y="0"/>
              </a:cxn>
              <a:cxn ang="0">
                <a:pos x="0" y="2"/>
              </a:cxn>
            </a:cxnLst>
            <a:rect l="0" t="0" r="r" b="b"/>
            <a:pathLst>
              <a:path w="12" h="11">
                <a:moveTo>
                  <a:pt x="12" y="11"/>
                </a:moveTo>
                <a:lnTo>
                  <a:pt x="10" y="8"/>
                </a:lnTo>
                <a:lnTo>
                  <a:pt x="10" y="3"/>
                </a:lnTo>
                <a:lnTo>
                  <a:pt x="10" y="0"/>
                </a:lnTo>
                <a:lnTo>
                  <a:pt x="0" y="2"/>
                </a:lnTo>
              </a:path>
            </a:pathLst>
          </a:custGeom>
          <a:noFill/>
          <a:ln w="28575">
            <a:solidFill>
              <a:srgbClr val="000000"/>
            </a:solidFill>
            <a:prstDash val="solid"/>
            <a:round/>
            <a:headEnd/>
            <a:tailEnd/>
          </a:ln>
        </p:spPr>
        <p:txBody>
          <a:bodyPr/>
          <a:lstStyle/>
          <a:p>
            <a:endParaRPr lang="en-US"/>
          </a:p>
        </p:txBody>
      </p:sp>
      <p:sp>
        <p:nvSpPr>
          <p:cNvPr id="154" name="Freeform 55"/>
          <p:cNvSpPr>
            <a:spLocks/>
          </p:cNvSpPr>
          <p:nvPr/>
        </p:nvSpPr>
        <p:spPr bwMode="auto">
          <a:xfrm rot="5400000">
            <a:off x="5137047" y="3712627"/>
            <a:ext cx="8330" cy="7176"/>
          </a:xfrm>
          <a:custGeom>
            <a:avLst/>
            <a:gdLst/>
            <a:ahLst/>
            <a:cxnLst>
              <a:cxn ang="0">
                <a:pos x="11" y="12"/>
              </a:cxn>
              <a:cxn ang="0">
                <a:pos x="10" y="7"/>
              </a:cxn>
              <a:cxn ang="0">
                <a:pos x="10" y="5"/>
              </a:cxn>
              <a:cxn ang="0">
                <a:pos x="8" y="0"/>
              </a:cxn>
              <a:cxn ang="0">
                <a:pos x="0" y="4"/>
              </a:cxn>
            </a:cxnLst>
            <a:rect l="0" t="0" r="r" b="b"/>
            <a:pathLst>
              <a:path w="11" h="12">
                <a:moveTo>
                  <a:pt x="11" y="12"/>
                </a:moveTo>
                <a:lnTo>
                  <a:pt x="10" y="7"/>
                </a:lnTo>
                <a:lnTo>
                  <a:pt x="10" y="5"/>
                </a:lnTo>
                <a:lnTo>
                  <a:pt x="8" y="0"/>
                </a:lnTo>
                <a:lnTo>
                  <a:pt x="0" y="4"/>
                </a:lnTo>
              </a:path>
            </a:pathLst>
          </a:custGeom>
          <a:noFill/>
          <a:ln w="28575">
            <a:solidFill>
              <a:srgbClr val="000000"/>
            </a:solidFill>
            <a:prstDash val="solid"/>
            <a:round/>
            <a:headEnd/>
            <a:tailEnd/>
          </a:ln>
        </p:spPr>
        <p:txBody>
          <a:bodyPr/>
          <a:lstStyle/>
          <a:p>
            <a:endParaRPr lang="en-US"/>
          </a:p>
        </p:txBody>
      </p:sp>
      <p:sp>
        <p:nvSpPr>
          <p:cNvPr id="155" name="Freeform 56"/>
          <p:cNvSpPr>
            <a:spLocks/>
          </p:cNvSpPr>
          <p:nvPr/>
        </p:nvSpPr>
        <p:spPr bwMode="auto">
          <a:xfrm rot="5400000">
            <a:off x="5144917" y="3711933"/>
            <a:ext cx="6942" cy="7176"/>
          </a:xfrm>
          <a:custGeom>
            <a:avLst/>
            <a:gdLst/>
            <a:ahLst/>
            <a:cxnLst>
              <a:cxn ang="0">
                <a:pos x="12" y="13"/>
              </a:cxn>
              <a:cxn ang="0">
                <a:pos x="12" y="10"/>
              </a:cxn>
              <a:cxn ang="0">
                <a:pos x="10" y="4"/>
              </a:cxn>
              <a:cxn ang="0">
                <a:pos x="8" y="0"/>
              </a:cxn>
              <a:cxn ang="0">
                <a:pos x="0" y="4"/>
              </a:cxn>
            </a:cxnLst>
            <a:rect l="0" t="0" r="r" b="b"/>
            <a:pathLst>
              <a:path w="12" h="13">
                <a:moveTo>
                  <a:pt x="12" y="13"/>
                </a:moveTo>
                <a:lnTo>
                  <a:pt x="12" y="10"/>
                </a:lnTo>
                <a:lnTo>
                  <a:pt x="10" y="4"/>
                </a:lnTo>
                <a:lnTo>
                  <a:pt x="8" y="0"/>
                </a:lnTo>
                <a:lnTo>
                  <a:pt x="0" y="4"/>
                </a:lnTo>
              </a:path>
            </a:pathLst>
          </a:custGeom>
          <a:noFill/>
          <a:ln w="28575">
            <a:solidFill>
              <a:srgbClr val="000000"/>
            </a:solidFill>
            <a:prstDash val="solid"/>
            <a:round/>
            <a:headEnd/>
            <a:tailEnd/>
          </a:ln>
        </p:spPr>
        <p:txBody>
          <a:bodyPr/>
          <a:lstStyle/>
          <a:p>
            <a:endParaRPr lang="en-US"/>
          </a:p>
        </p:txBody>
      </p:sp>
      <p:sp>
        <p:nvSpPr>
          <p:cNvPr id="156" name="Freeform 57"/>
          <p:cNvSpPr>
            <a:spLocks/>
          </p:cNvSpPr>
          <p:nvPr/>
        </p:nvSpPr>
        <p:spPr bwMode="auto">
          <a:xfrm rot="5400000">
            <a:off x="5153674" y="3715906"/>
            <a:ext cx="1388" cy="4784"/>
          </a:xfrm>
          <a:custGeom>
            <a:avLst/>
            <a:gdLst/>
            <a:ahLst/>
            <a:cxnLst>
              <a:cxn ang="0">
                <a:pos x="2" y="8"/>
              </a:cxn>
              <a:cxn ang="0">
                <a:pos x="2" y="3"/>
              </a:cxn>
              <a:cxn ang="0">
                <a:pos x="0" y="0"/>
              </a:cxn>
            </a:cxnLst>
            <a:rect l="0" t="0" r="r" b="b"/>
            <a:pathLst>
              <a:path w="2" h="8">
                <a:moveTo>
                  <a:pt x="2" y="8"/>
                </a:moveTo>
                <a:lnTo>
                  <a:pt x="2" y="3"/>
                </a:lnTo>
                <a:lnTo>
                  <a:pt x="0" y="0"/>
                </a:lnTo>
              </a:path>
            </a:pathLst>
          </a:custGeom>
          <a:noFill/>
          <a:ln w="28575">
            <a:solidFill>
              <a:srgbClr val="000000"/>
            </a:solidFill>
            <a:prstDash val="solid"/>
            <a:round/>
            <a:headEnd/>
            <a:tailEnd/>
          </a:ln>
        </p:spPr>
        <p:txBody>
          <a:bodyPr/>
          <a:lstStyle/>
          <a:p>
            <a:endParaRPr lang="en-US"/>
          </a:p>
        </p:txBody>
      </p:sp>
      <p:sp>
        <p:nvSpPr>
          <p:cNvPr id="157" name="Line 58"/>
          <p:cNvSpPr>
            <a:spLocks noChangeShapeType="1"/>
          </p:cNvSpPr>
          <p:nvPr/>
        </p:nvSpPr>
        <p:spPr bwMode="auto">
          <a:xfrm rot="5400000" flipH="1">
            <a:off x="5054021" y="3724044"/>
            <a:ext cx="6942" cy="2392"/>
          </a:xfrm>
          <a:prstGeom prst="line">
            <a:avLst/>
          </a:prstGeom>
          <a:noFill/>
          <a:ln w="28575">
            <a:solidFill>
              <a:srgbClr val="000000"/>
            </a:solidFill>
            <a:round/>
            <a:headEnd/>
            <a:tailEnd/>
          </a:ln>
        </p:spPr>
        <p:txBody>
          <a:bodyPr/>
          <a:lstStyle/>
          <a:p>
            <a:endParaRPr lang="en-US"/>
          </a:p>
        </p:txBody>
      </p:sp>
      <p:sp>
        <p:nvSpPr>
          <p:cNvPr id="158" name="Freeform 59"/>
          <p:cNvSpPr>
            <a:spLocks/>
          </p:cNvSpPr>
          <p:nvPr/>
        </p:nvSpPr>
        <p:spPr bwMode="auto">
          <a:xfrm rot="5400000">
            <a:off x="5050433" y="3720456"/>
            <a:ext cx="6942" cy="9568"/>
          </a:xfrm>
          <a:custGeom>
            <a:avLst/>
            <a:gdLst/>
            <a:ahLst/>
            <a:cxnLst>
              <a:cxn ang="0">
                <a:pos x="10" y="0"/>
              </a:cxn>
              <a:cxn ang="0">
                <a:pos x="10" y="3"/>
              </a:cxn>
              <a:cxn ang="0">
                <a:pos x="10" y="6"/>
              </a:cxn>
              <a:cxn ang="0">
                <a:pos x="10" y="11"/>
              </a:cxn>
              <a:cxn ang="0">
                <a:pos x="0" y="14"/>
              </a:cxn>
            </a:cxnLst>
            <a:rect l="0" t="0" r="r" b="b"/>
            <a:pathLst>
              <a:path w="10" h="14">
                <a:moveTo>
                  <a:pt x="10" y="0"/>
                </a:moveTo>
                <a:lnTo>
                  <a:pt x="10" y="3"/>
                </a:lnTo>
                <a:lnTo>
                  <a:pt x="10" y="6"/>
                </a:lnTo>
                <a:lnTo>
                  <a:pt x="10" y="11"/>
                </a:lnTo>
                <a:lnTo>
                  <a:pt x="0" y="14"/>
                </a:lnTo>
              </a:path>
            </a:pathLst>
          </a:custGeom>
          <a:noFill/>
          <a:ln w="28575">
            <a:solidFill>
              <a:srgbClr val="000000"/>
            </a:solidFill>
            <a:prstDash val="solid"/>
            <a:round/>
            <a:headEnd/>
            <a:tailEnd/>
          </a:ln>
        </p:spPr>
        <p:txBody>
          <a:bodyPr/>
          <a:lstStyle/>
          <a:p>
            <a:endParaRPr lang="en-US"/>
          </a:p>
        </p:txBody>
      </p:sp>
      <p:sp>
        <p:nvSpPr>
          <p:cNvPr id="159" name="Freeform 60"/>
          <p:cNvSpPr>
            <a:spLocks/>
          </p:cNvSpPr>
          <p:nvPr/>
        </p:nvSpPr>
        <p:spPr bwMode="auto">
          <a:xfrm rot="5400000">
            <a:off x="5043855" y="3721054"/>
            <a:ext cx="6942" cy="8372"/>
          </a:xfrm>
          <a:custGeom>
            <a:avLst/>
            <a:gdLst/>
            <a:ahLst/>
            <a:cxnLst>
              <a:cxn ang="0">
                <a:pos x="10" y="0"/>
              </a:cxn>
              <a:cxn ang="0">
                <a:pos x="10" y="3"/>
              </a:cxn>
              <a:cxn ang="0">
                <a:pos x="10" y="8"/>
              </a:cxn>
              <a:cxn ang="0">
                <a:pos x="10" y="12"/>
              </a:cxn>
              <a:cxn ang="0">
                <a:pos x="0" y="15"/>
              </a:cxn>
            </a:cxnLst>
            <a:rect l="0" t="0" r="r" b="b"/>
            <a:pathLst>
              <a:path w="10" h="15">
                <a:moveTo>
                  <a:pt x="10" y="0"/>
                </a:moveTo>
                <a:lnTo>
                  <a:pt x="10" y="3"/>
                </a:lnTo>
                <a:lnTo>
                  <a:pt x="10" y="8"/>
                </a:lnTo>
                <a:lnTo>
                  <a:pt x="10" y="12"/>
                </a:lnTo>
                <a:lnTo>
                  <a:pt x="0" y="15"/>
                </a:lnTo>
              </a:path>
            </a:pathLst>
          </a:custGeom>
          <a:noFill/>
          <a:ln w="28575">
            <a:solidFill>
              <a:srgbClr val="000000"/>
            </a:solidFill>
            <a:prstDash val="solid"/>
            <a:round/>
            <a:headEnd/>
            <a:tailEnd/>
          </a:ln>
        </p:spPr>
        <p:txBody>
          <a:bodyPr/>
          <a:lstStyle/>
          <a:p>
            <a:endParaRPr lang="en-US"/>
          </a:p>
        </p:txBody>
      </p:sp>
      <p:sp>
        <p:nvSpPr>
          <p:cNvPr id="160" name="Freeform 61"/>
          <p:cNvSpPr>
            <a:spLocks/>
          </p:cNvSpPr>
          <p:nvPr/>
        </p:nvSpPr>
        <p:spPr bwMode="auto">
          <a:xfrm rot="5400000">
            <a:off x="5035387" y="3719762"/>
            <a:ext cx="8330" cy="9568"/>
          </a:xfrm>
          <a:custGeom>
            <a:avLst/>
            <a:gdLst/>
            <a:ahLst/>
            <a:cxnLst>
              <a:cxn ang="0">
                <a:pos x="12" y="0"/>
              </a:cxn>
              <a:cxn ang="0">
                <a:pos x="12" y="5"/>
              </a:cxn>
              <a:cxn ang="0">
                <a:pos x="10" y="9"/>
              </a:cxn>
              <a:cxn ang="0">
                <a:pos x="10" y="13"/>
              </a:cxn>
              <a:cxn ang="0">
                <a:pos x="0" y="16"/>
              </a:cxn>
            </a:cxnLst>
            <a:rect l="0" t="0" r="r" b="b"/>
            <a:pathLst>
              <a:path w="12" h="16">
                <a:moveTo>
                  <a:pt x="12" y="0"/>
                </a:moveTo>
                <a:lnTo>
                  <a:pt x="12" y="5"/>
                </a:lnTo>
                <a:lnTo>
                  <a:pt x="10" y="9"/>
                </a:lnTo>
                <a:lnTo>
                  <a:pt x="10" y="13"/>
                </a:lnTo>
                <a:lnTo>
                  <a:pt x="0" y="16"/>
                </a:lnTo>
              </a:path>
            </a:pathLst>
          </a:custGeom>
          <a:noFill/>
          <a:ln w="28575">
            <a:solidFill>
              <a:srgbClr val="000000"/>
            </a:solidFill>
            <a:prstDash val="solid"/>
            <a:round/>
            <a:headEnd/>
            <a:tailEnd/>
          </a:ln>
        </p:spPr>
        <p:txBody>
          <a:bodyPr/>
          <a:lstStyle/>
          <a:p>
            <a:endParaRPr lang="en-US"/>
          </a:p>
        </p:txBody>
      </p:sp>
      <p:sp>
        <p:nvSpPr>
          <p:cNvPr id="161" name="Freeform 62"/>
          <p:cNvSpPr>
            <a:spLocks/>
          </p:cNvSpPr>
          <p:nvPr/>
        </p:nvSpPr>
        <p:spPr bwMode="auto">
          <a:xfrm rot="5400000">
            <a:off x="5028905" y="3719067"/>
            <a:ext cx="6942" cy="9568"/>
          </a:xfrm>
          <a:custGeom>
            <a:avLst/>
            <a:gdLst/>
            <a:ahLst/>
            <a:cxnLst>
              <a:cxn ang="0">
                <a:pos x="10" y="0"/>
              </a:cxn>
              <a:cxn ang="0">
                <a:pos x="10" y="3"/>
              </a:cxn>
              <a:cxn ang="0">
                <a:pos x="10" y="8"/>
              </a:cxn>
              <a:cxn ang="0">
                <a:pos x="10" y="11"/>
              </a:cxn>
              <a:cxn ang="0">
                <a:pos x="0" y="14"/>
              </a:cxn>
            </a:cxnLst>
            <a:rect l="0" t="0" r="r" b="b"/>
            <a:pathLst>
              <a:path w="10" h="14">
                <a:moveTo>
                  <a:pt x="10" y="0"/>
                </a:moveTo>
                <a:lnTo>
                  <a:pt x="10" y="3"/>
                </a:lnTo>
                <a:lnTo>
                  <a:pt x="10" y="8"/>
                </a:lnTo>
                <a:lnTo>
                  <a:pt x="10" y="11"/>
                </a:lnTo>
                <a:lnTo>
                  <a:pt x="0" y="14"/>
                </a:lnTo>
              </a:path>
            </a:pathLst>
          </a:custGeom>
          <a:noFill/>
          <a:ln w="28575">
            <a:solidFill>
              <a:srgbClr val="000000"/>
            </a:solidFill>
            <a:prstDash val="solid"/>
            <a:round/>
            <a:headEnd/>
            <a:tailEnd/>
          </a:ln>
        </p:spPr>
        <p:txBody>
          <a:bodyPr/>
          <a:lstStyle/>
          <a:p>
            <a:endParaRPr lang="en-US"/>
          </a:p>
        </p:txBody>
      </p:sp>
      <p:sp>
        <p:nvSpPr>
          <p:cNvPr id="162" name="Freeform 63"/>
          <p:cNvSpPr>
            <a:spLocks/>
          </p:cNvSpPr>
          <p:nvPr/>
        </p:nvSpPr>
        <p:spPr bwMode="auto">
          <a:xfrm rot="5400000">
            <a:off x="5022327" y="3719665"/>
            <a:ext cx="6942" cy="8372"/>
          </a:xfrm>
          <a:custGeom>
            <a:avLst/>
            <a:gdLst/>
            <a:ahLst/>
            <a:cxnLst>
              <a:cxn ang="0">
                <a:pos x="10" y="0"/>
              </a:cxn>
              <a:cxn ang="0">
                <a:pos x="10" y="3"/>
              </a:cxn>
              <a:cxn ang="0">
                <a:pos x="10" y="8"/>
              </a:cxn>
              <a:cxn ang="0">
                <a:pos x="10" y="12"/>
              </a:cxn>
              <a:cxn ang="0">
                <a:pos x="0" y="15"/>
              </a:cxn>
            </a:cxnLst>
            <a:rect l="0" t="0" r="r" b="b"/>
            <a:pathLst>
              <a:path w="10" h="15">
                <a:moveTo>
                  <a:pt x="10" y="0"/>
                </a:moveTo>
                <a:lnTo>
                  <a:pt x="10" y="3"/>
                </a:lnTo>
                <a:lnTo>
                  <a:pt x="10" y="8"/>
                </a:lnTo>
                <a:lnTo>
                  <a:pt x="10" y="12"/>
                </a:lnTo>
                <a:lnTo>
                  <a:pt x="0" y="15"/>
                </a:lnTo>
              </a:path>
            </a:pathLst>
          </a:custGeom>
          <a:noFill/>
          <a:ln w="28575">
            <a:solidFill>
              <a:srgbClr val="000000"/>
            </a:solidFill>
            <a:prstDash val="solid"/>
            <a:round/>
            <a:headEnd/>
            <a:tailEnd/>
          </a:ln>
        </p:spPr>
        <p:txBody>
          <a:bodyPr/>
          <a:lstStyle/>
          <a:p>
            <a:endParaRPr lang="en-US"/>
          </a:p>
        </p:txBody>
      </p:sp>
      <p:sp>
        <p:nvSpPr>
          <p:cNvPr id="163" name="Freeform 64"/>
          <p:cNvSpPr>
            <a:spLocks/>
          </p:cNvSpPr>
          <p:nvPr/>
        </p:nvSpPr>
        <p:spPr bwMode="auto">
          <a:xfrm rot="5400000">
            <a:off x="5014553" y="3717679"/>
            <a:ext cx="6942" cy="9568"/>
          </a:xfrm>
          <a:custGeom>
            <a:avLst/>
            <a:gdLst/>
            <a:ahLst/>
            <a:cxnLst>
              <a:cxn ang="0">
                <a:pos x="9" y="0"/>
              </a:cxn>
              <a:cxn ang="0">
                <a:pos x="9" y="5"/>
              </a:cxn>
              <a:cxn ang="0">
                <a:pos x="8" y="8"/>
              </a:cxn>
              <a:cxn ang="0">
                <a:pos x="8" y="13"/>
              </a:cxn>
              <a:cxn ang="0">
                <a:pos x="0" y="16"/>
              </a:cxn>
            </a:cxnLst>
            <a:rect l="0" t="0" r="r" b="b"/>
            <a:pathLst>
              <a:path w="9" h="16">
                <a:moveTo>
                  <a:pt x="9" y="0"/>
                </a:moveTo>
                <a:lnTo>
                  <a:pt x="9" y="5"/>
                </a:lnTo>
                <a:lnTo>
                  <a:pt x="8" y="8"/>
                </a:lnTo>
                <a:lnTo>
                  <a:pt x="8" y="13"/>
                </a:lnTo>
                <a:lnTo>
                  <a:pt x="0" y="16"/>
                </a:lnTo>
              </a:path>
            </a:pathLst>
          </a:custGeom>
          <a:noFill/>
          <a:ln w="28575">
            <a:solidFill>
              <a:srgbClr val="000000"/>
            </a:solidFill>
            <a:prstDash val="solid"/>
            <a:round/>
            <a:headEnd/>
            <a:tailEnd/>
          </a:ln>
        </p:spPr>
        <p:txBody>
          <a:bodyPr/>
          <a:lstStyle/>
          <a:p>
            <a:endParaRPr lang="en-US"/>
          </a:p>
        </p:txBody>
      </p:sp>
      <p:sp>
        <p:nvSpPr>
          <p:cNvPr id="164" name="Freeform 65"/>
          <p:cNvSpPr>
            <a:spLocks/>
          </p:cNvSpPr>
          <p:nvPr/>
        </p:nvSpPr>
        <p:spPr bwMode="auto">
          <a:xfrm rot="5400000">
            <a:off x="5007377" y="3717679"/>
            <a:ext cx="6942" cy="9568"/>
          </a:xfrm>
          <a:custGeom>
            <a:avLst/>
            <a:gdLst/>
            <a:ahLst/>
            <a:cxnLst>
              <a:cxn ang="0">
                <a:pos x="11" y="0"/>
              </a:cxn>
              <a:cxn ang="0">
                <a:pos x="11" y="3"/>
              </a:cxn>
              <a:cxn ang="0">
                <a:pos x="10" y="8"/>
              </a:cxn>
              <a:cxn ang="0">
                <a:pos x="10" y="11"/>
              </a:cxn>
              <a:cxn ang="0">
                <a:pos x="0" y="14"/>
              </a:cxn>
            </a:cxnLst>
            <a:rect l="0" t="0" r="r" b="b"/>
            <a:pathLst>
              <a:path w="11" h="14">
                <a:moveTo>
                  <a:pt x="11" y="0"/>
                </a:moveTo>
                <a:lnTo>
                  <a:pt x="11" y="3"/>
                </a:lnTo>
                <a:lnTo>
                  <a:pt x="10" y="8"/>
                </a:lnTo>
                <a:lnTo>
                  <a:pt x="10" y="11"/>
                </a:lnTo>
                <a:lnTo>
                  <a:pt x="0" y="14"/>
                </a:lnTo>
              </a:path>
            </a:pathLst>
          </a:custGeom>
          <a:noFill/>
          <a:ln w="28575">
            <a:solidFill>
              <a:srgbClr val="000000"/>
            </a:solidFill>
            <a:prstDash val="solid"/>
            <a:round/>
            <a:headEnd/>
            <a:tailEnd/>
          </a:ln>
        </p:spPr>
        <p:txBody>
          <a:bodyPr/>
          <a:lstStyle/>
          <a:p>
            <a:endParaRPr lang="en-US"/>
          </a:p>
        </p:txBody>
      </p:sp>
      <p:sp>
        <p:nvSpPr>
          <p:cNvPr id="165" name="Freeform 66"/>
          <p:cNvSpPr>
            <a:spLocks/>
          </p:cNvSpPr>
          <p:nvPr/>
        </p:nvSpPr>
        <p:spPr bwMode="auto">
          <a:xfrm rot="5400000">
            <a:off x="5001493" y="3717583"/>
            <a:ext cx="5554" cy="8372"/>
          </a:xfrm>
          <a:custGeom>
            <a:avLst/>
            <a:gdLst/>
            <a:ahLst/>
            <a:cxnLst>
              <a:cxn ang="0">
                <a:pos x="10" y="0"/>
              </a:cxn>
              <a:cxn ang="0">
                <a:pos x="10" y="3"/>
              </a:cxn>
              <a:cxn ang="0">
                <a:pos x="8" y="8"/>
              </a:cxn>
              <a:cxn ang="0">
                <a:pos x="8" y="12"/>
              </a:cxn>
              <a:cxn ang="0">
                <a:pos x="0" y="15"/>
              </a:cxn>
            </a:cxnLst>
            <a:rect l="0" t="0" r="r" b="b"/>
            <a:pathLst>
              <a:path w="10" h="15">
                <a:moveTo>
                  <a:pt x="10" y="0"/>
                </a:moveTo>
                <a:lnTo>
                  <a:pt x="10" y="3"/>
                </a:lnTo>
                <a:lnTo>
                  <a:pt x="8" y="8"/>
                </a:lnTo>
                <a:lnTo>
                  <a:pt x="8" y="12"/>
                </a:lnTo>
                <a:lnTo>
                  <a:pt x="0" y="15"/>
                </a:lnTo>
              </a:path>
            </a:pathLst>
          </a:custGeom>
          <a:noFill/>
          <a:ln w="28575">
            <a:solidFill>
              <a:srgbClr val="000000"/>
            </a:solidFill>
            <a:prstDash val="solid"/>
            <a:round/>
            <a:headEnd/>
            <a:tailEnd/>
          </a:ln>
        </p:spPr>
        <p:txBody>
          <a:bodyPr/>
          <a:lstStyle/>
          <a:p>
            <a:endParaRPr lang="en-US"/>
          </a:p>
        </p:txBody>
      </p:sp>
      <p:sp>
        <p:nvSpPr>
          <p:cNvPr id="166" name="Freeform 67"/>
          <p:cNvSpPr>
            <a:spLocks/>
          </p:cNvSpPr>
          <p:nvPr/>
        </p:nvSpPr>
        <p:spPr bwMode="auto">
          <a:xfrm rot="5400000">
            <a:off x="4993025" y="3716291"/>
            <a:ext cx="6942" cy="9568"/>
          </a:xfrm>
          <a:custGeom>
            <a:avLst/>
            <a:gdLst/>
            <a:ahLst/>
            <a:cxnLst>
              <a:cxn ang="0">
                <a:pos x="10" y="0"/>
              </a:cxn>
              <a:cxn ang="0">
                <a:pos x="9" y="5"/>
              </a:cxn>
              <a:cxn ang="0">
                <a:pos x="9" y="8"/>
              </a:cxn>
              <a:cxn ang="0">
                <a:pos x="9" y="13"/>
              </a:cxn>
              <a:cxn ang="0">
                <a:pos x="0" y="16"/>
              </a:cxn>
            </a:cxnLst>
            <a:rect l="0" t="0" r="r" b="b"/>
            <a:pathLst>
              <a:path w="10" h="16">
                <a:moveTo>
                  <a:pt x="10" y="0"/>
                </a:moveTo>
                <a:lnTo>
                  <a:pt x="9" y="5"/>
                </a:lnTo>
                <a:lnTo>
                  <a:pt x="9" y="8"/>
                </a:lnTo>
                <a:lnTo>
                  <a:pt x="9" y="13"/>
                </a:lnTo>
                <a:lnTo>
                  <a:pt x="0" y="16"/>
                </a:lnTo>
              </a:path>
            </a:pathLst>
          </a:custGeom>
          <a:noFill/>
          <a:ln w="28575">
            <a:solidFill>
              <a:srgbClr val="000000"/>
            </a:solidFill>
            <a:prstDash val="solid"/>
            <a:round/>
            <a:headEnd/>
            <a:tailEnd/>
          </a:ln>
        </p:spPr>
        <p:txBody>
          <a:bodyPr/>
          <a:lstStyle/>
          <a:p>
            <a:endParaRPr lang="en-US"/>
          </a:p>
        </p:txBody>
      </p:sp>
      <p:sp>
        <p:nvSpPr>
          <p:cNvPr id="167" name="Freeform 68"/>
          <p:cNvSpPr>
            <a:spLocks/>
          </p:cNvSpPr>
          <p:nvPr/>
        </p:nvSpPr>
        <p:spPr bwMode="auto">
          <a:xfrm rot="5400000">
            <a:off x="4984461" y="3714902"/>
            <a:ext cx="9719" cy="9568"/>
          </a:xfrm>
          <a:custGeom>
            <a:avLst/>
            <a:gdLst/>
            <a:ahLst/>
            <a:cxnLst>
              <a:cxn ang="0">
                <a:pos x="13" y="0"/>
              </a:cxn>
              <a:cxn ang="0">
                <a:pos x="12" y="3"/>
              </a:cxn>
              <a:cxn ang="0">
                <a:pos x="12" y="8"/>
              </a:cxn>
              <a:cxn ang="0">
                <a:pos x="10" y="11"/>
              </a:cxn>
              <a:cxn ang="0">
                <a:pos x="0" y="15"/>
              </a:cxn>
            </a:cxnLst>
            <a:rect l="0" t="0" r="r" b="b"/>
            <a:pathLst>
              <a:path w="13" h="15">
                <a:moveTo>
                  <a:pt x="13" y="0"/>
                </a:moveTo>
                <a:lnTo>
                  <a:pt x="12" y="3"/>
                </a:lnTo>
                <a:lnTo>
                  <a:pt x="12" y="8"/>
                </a:lnTo>
                <a:lnTo>
                  <a:pt x="10" y="11"/>
                </a:lnTo>
                <a:lnTo>
                  <a:pt x="0" y="15"/>
                </a:lnTo>
              </a:path>
            </a:pathLst>
          </a:custGeom>
          <a:noFill/>
          <a:ln w="28575">
            <a:solidFill>
              <a:srgbClr val="000000"/>
            </a:solidFill>
            <a:prstDash val="solid"/>
            <a:round/>
            <a:headEnd/>
            <a:tailEnd/>
          </a:ln>
        </p:spPr>
        <p:txBody>
          <a:bodyPr/>
          <a:lstStyle/>
          <a:p>
            <a:endParaRPr lang="en-US"/>
          </a:p>
        </p:txBody>
      </p:sp>
      <p:sp>
        <p:nvSpPr>
          <p:cNvPr id="168" name="Freeform 69"/>
          <p:cNvSpPr>
            <a:spLocks/>
          </p:cNvSpPr>
          <p:nvPr/>
        </p:nvSpPr>
        <p:spPr bwMode="auto">
          <a:xfrm rot="5400000">
            <a:off x="4977979" y="3712820"/>
            <a:ext cx="8330" cy="9568"/>
          </a:xfrm>
          <a:custGeom>
            <a:avLst/>
            <a:gdLst/>
            <a:ahLst/>
            <a:cxnLst>
              <a:cxn ang="0">
                <a:pos x="12" y="0"/>
              </a:cxn>
              <a:cxn ang="0">
                <a:pos x="12" y="5"/>
              </a:cxn>
              <a:cxn ang="0">
                <a:pos x="10" y="8"/>
              </a:cxn>
              <a:cxn ang="0">
                <a:pos x="9" y="12"/>
              </a:cxn>
              <a:cxn ang="0">
                <a:pos x="0" y="15"/>
              </a:cxn>
            </a:cxnLst>
            <a:rect l="0" t="0" r="r" b="b"/>
            <a:pathLst>
              <a:path w="12" h="15">
                <a:moveTo>
                  <a:pt x="12" y="0"/>
                </a:moveTo>
                <a:lnTo>
                  <a:pt x="12" y="5"/>
                </a:lnTo>
                <a:lnTo>
                  <a:pt x="10" y="8"/>
                </a:lnTo>
                <a:lnTo>
                  <a:pt x="9" y="12"/>
                </a:lnTo>
                <a:lnTo>
                  <a:pt x="0" y="15"/>
                </a:lnTo>
              </a:path>
            </a:pathLst>
          </a:custGeom>
          <a:noFill/>
          <a:ln w="28575">
            <a:solidFill>
              <a:srgbClr val="000000"/>
            </a:solidFill>
            <a:prstDash val="solid"/>
            <a:round/>
            <a:headEnd/>
            <a:tailEnd/>
          </a:ln>
        </p:spPr>
        <p:txBody>
          <a:bodyPr/>
          <a:lstStyle/>
          <a:p>
            <a:endParaRPr lang="en-US"/>
          </a:p>
        </p:txBody>
      </p:sp>
      <p:sp>
        <p:nvSpPr>
          <p:cNvPr id="169" name="Freeform 70"/>
          <p:cNvSpPr>
            <a:spLocks/>
          </p:cNvSpPr>
          <p:nvPr/>
        </p:nvSpPr>
        <p:spPr bwMode="auto">
          <a:xfrm rot="5400000">
            <a:off x="4970803" y="3711431"/>
            <a:ext cx="8330" cy="9568"/>
          </a:xfrm>
          <a:custGeom>
            <a:avLst/>
            <a:gdLst/>
            <a:ahLst/>
            <a:cxnLst>
              <a:cxn ang="0">
                <a:pos x="11" y="0"/>
              </a:cxn>
              <a:cxn ang="0">
                <a:pos x="11" y="5"/>
              </a:cxn>
              <a:cxn ang="0">
                <a:pos x="10" y="8"/>
              </a:cxn>
              <a:cxn ang="0">
                <a:pos x="10" y="13"/>
              </a:cxn>
              <a:cxn ang="0">
                <a:pos x="0" y="16"/>
              </a:cxn>
            </a:cxnLst>
            <a:rect l="0" t="0" r="r" b="b"/>
            <a:pathLst>
              <a:path w="11" h="16">
                <a:moveTo>
                  <a:pt x="11" y="0"/>
                </a:moveTo>
                <a:lnTo>
                  <a:pt x="11" y="5"/>
                </a:lnTo>
                <a:lnTo>
                  <a:pt x="10" y="8"/>
                </a:lnTo>
                <a:lnTo>
                  <a:pt x="10" y="13"/>
                </a:lnTo>
                <a:lnTo>
                  <a:pt x="0" y="16"/>
                </a:lnTo>
              </a:path>
            </a:pathLst>
          </a:custGeom>
          <a:noFill/>
          <a:ln w="28575">
            <a:solidFill>
              <a:srgbClr val="000000"/>
            </a:solidFill>
            <a:prstDash val="solid"/>
            <a:round/>
            <a:headEnd/>
            <a:tailEnd/>
          </a:ln>
        </p:spPr>
        <p:txBody>
          <a:bodyPr/>
          <a:lstStyle/>
          <a:p>
            <a:endParaRPr lang="en-US"/>
          </a:p>
        </p:txBody>
      </p:sp>
      <p:sp>
        <p:nvSpPr>
          <p:cNvPr id="170" name="Freeform 71"/>
          <p:cNvSpPr>
            <a:spLocks/>
          </p:cNvSpPr>
          <p:nvPr/>
        </p:nvSpPr>
        <p:spPr bwMode="auto">
          <a:xfrm rot="5400000">
            <a:off x="4964321" y="3710737"/>
            <a:ext cx="6942" cy="9568"/>
          </a:xfrm>
          <a:custGeom>
            <a:avLst/>
            <a:gdLst/>
            <a:ahLst/>
            <a:cxnLst>
              <a:cxn ang="0">
                <a:pos x="12" y="0"/>
              </a:cxn>
              <a:cxn ang="0">
                <a:pos x="10" y="3"/>
              </a:cxn>
              <a:cxn ang="0">
                <a:pos x="8" y="8"/>
              </a:cxn>
              <a:cxn ang="0">
                <a:pos x="8" y="11"/>
              </a:cxn>
              <a:cxn ang="0">
                <a:pos x="0" y="15"/>
              </a:cxn>
            </a:cxnLst>
            <a:rect l="0" t="0" r="r" b="b"/>
            <a:pathLst>
              <a:path w="12" h="15">
                <a:moveTo>
                  <a:pt x="12" y="0"/>
                </a:moveTo>
                <a:lnTo>
                  <a:pt x="10" y="3"/>
                </a:lnTo>
                <a:lnTo>
                  <a:pt x="8" y="8"/>
                </a:lnTo>
                <a:lnTo>
                  <a:pt x="8" y="11"/>
                </a:lnTo>
                <a:lnTo>
                  <a:pt x="0" y="15"/>
                </a:lnTo>
              </a:path>
            </a:pathLst>
          </a:custGeom>
          <a:noFill/>
          <a:ln w="28575">
            <a:solidFill>
              <a:srgbClr val="000000"/>
            </a:solidFill>
            <a:prstDash val="solid"/>
            <a:round/>
            <a:headEnd/>
            <a:tailEnd/>
          </a:ln>
        </p:spPr>
        <p:txBody>
          <a:bodyPr/>
          <a:lstStyle/>
          <a:p>
            <a:endParaRPr lang="en-US"/>
          </a:p>
        </p:txBody>
      </p:sp>
      <p:sp>
        <p:nvSpPr>
          <p:cNvPr id="171" name="Freeform 72"/>
          <p:cNvSpPr>
            <a:spLocks/>
          </p:cNvSpPr>
          <p:nvPr/>
        </p:nvSpPr>
        <p:spPr bwMode="auto">
          <a:xfrm rot="5400000">
            <a:off x="4961620" y="3715212"/>
            <a:ext cx="2777" cy="4784"/>
          </a:xfrm>
          <a:custGeom>
            <a:avLst/>
            <a:gdLst/>
            <a:ahLst/>
            <a:cxnLst>
              <a:cxn ang="0">
                <a:pos x="3" y="0"/>
              </a:cxn>
              <a:cxn ang="0">
                <a:pos x="1" y="5"/>
              </a:cxn>
              <a:cxn ang="0">
                <a:pos x="0" y="9"/>
              </a:cxn>
            </a:cxnLst>
            <a:rect l="0" t="0" r="r" b="b"/>
            <a:pathLst>
              <a:path w="3" h="9">
                <a:moveTo>
                  <a:pt x="3" y="0"/>
                </a:moveTo>
                <a:lnTo>
                  <a:pt x="1" y="5"/>
                </a:lnTo>
                <a:lnTo>
                  <a:pt x="0" y="9"/>
                </a:lnTo>
              </a:path>
            </a:pathLst>
          </a:custGeom>
          <a:noFill/>
          <a:ln w="28575">
            <a:solidFill>
              <a:srgbClr val="000000"/>
            </a:solidFill>
            <a:prstDash val="solid"/>
            <a:round/>
            <a:headEnd/>
            <a:tailEnd/>
          </a:ln>
        </p:spPr>
        <p:txBody>
          <a:bodyPr/>
          <a:lstStyle/>
          <a:p>
            <a:endParaRPr lang="en-US"/>
          </a:p>
        </p:txBody>
      </p:sp>
      <p:sp>
        <p:nvSpPr>
          <p:cNvPr id="172" name="Line 73"/>
          <p:cNvSpPr>
            <a:spLocks noChangeShapeType="1"/>
          </p:cNvSpPr>
          <p:nvPr/>
        </p:nvSpPr>
        <p:spPr bwMode="auto">
          <a:xfrm rot="5400000" flipV="1">
            <a:off x="5107435" y="6189070"/>
            <a:ext cx="4165" cy="1196"/>
          </a:xfrm>
          <a:prstGeom prst="line">
            <a:avLst/>
          </a:prstGeom>
          <a:noFill/>
          <a:ln w="28575">
            <a:solidFill>
              <a:srgbClr val="000000"/>
            </a:solidFill>
            <a:round/>
            <a:headEnd/>
            <a:tailEnd/>
          </a:ln>
        </p:spPr>
        <p:txBody>
          <a:bodyPr/>
          <a:lstStyle/>
          <a:p>
            <a:endParaRPr lang="en-US"/>
          </a:p>
        </p:txBody>
      </p:sp>
      <p:sp>
        <p:nvSpPr>
          <p:cNvPr id="173" name="Freeform 74"/>
          <p:cNvSpPr>
            <a:spLocks/>
          </p:cNvSpPr>
          <p:nvPr/>
        </p:nvSpPr>
        <p:spPr bwMode="auto">
          <a:xfrm rot="5400000">
            <a:off x="5109827" y="6186678"/>
            <a:ext cx="4165" cy="5980"/>
          </a:xfrm>
          <a:custGeom>
            <a:avLst/>
            <a:gdLst/>
            <a:ahLst/>
            <a:cxnLst>
              <a:cxn ang="0">
                <a:pos x="0" y="9"/>
              </a:cxn>
              <a:cxn ang="0">
                <a:pos x="0" y="8"/>
              </a:cxn>
              <a:cxn ang="0">
                <a:pos x="0" y="5"/>
              </a:cxn>
              <a:cxn ang="0">
                <a:pos x="0" y="1"/>
              </a:cxn>
              <a:cxn ang="0">
                <a:pos x="6" y="0"/>
              </a:cxn>
            </a:cxnLst>
            <a:rect l="0" t="0" r="r" b="b"/>
            <a:pathLst>
              <a:path w="6" h="9">
                <a:moveTo>
                  <a:pt x="0" y="9"/>
                </a:moveTo>
                <a:lnTo>
                  <a:pt x="0" y="8"/>
                </a:lnTo>
                <a:lnTo>
                  <a:pt x="0" y="5"/>
                </a:lnTo>
                <a:lnTo>
                  <a:pt x="0" y="1"/>
                </a:lnTo>
                <a:lnTo>
                  <a:pt x="6" y="0"/>
                </a:lnTo>
              </a:path>
            </a:pathLst>
          </a:custGeom>
          <a:noFill/>
          <a:ln w="28575">
            <a:solidFill>
              <a:srgbClr val="000000"/>
            </a:solidFill>
            <a:prstDash val="solid"/>
            <a:round/>
            <a:headEnd/>
            <a:tailEnd/>
          </a:ln>
        </p:spPr>
        <p:txBody>
          <a:bodyPr/>
          <a:lstStyle/>
          <a:p>
            <a:endParaRPr lang="en-US"/>
          </a:p>
        </p:txBody>
      </p:sp>
      <p:sp>
        <p:nvSpPr>
          <p:cNvPr id="174" name="Freeform 75"/>
          <p:cNvSpPr>
            <a:spLocks/>
          </p:cNvSpPr>
          <p:nvPr/>
        </p:nvSpPr>
        <p:spPr bwMode="auto">
          <a:xfrm rot="5400000">
            <a:off x="5114708" y="6186581"/>
            <a:ext cx="2777" cy="4784"/>
          </a:xfrm>
          <a:custGeom>
            <a:avLst/>
            <a:gdLst/>
            <a:ahLst/>
            <a:cxnLst>
              <a:cxn ang="0">
                <a:pos x="1" y="8"/>
              </a:cxn>
              <a:cxn ang="0">
                <a:pos x="0" y="7"/>
              </a:cxn>
              <a:cxn ang="0">
                <a:pos x="0" y="3"/>
              </a:cxn>
              <a:cxn ang="0">
                <a:pos x="0" y="0"/>
              </a:cxn>
              <a:cxn ang="0">
                <a:pos x="5" y="0"/>
              </a:cxn>
            </a:cxnLst>
            <a:rect l="0" t="0" r="r" b="b"/>
            <a:pathLst>
              <a:path w="5" h="8">
                <a:moveTo>
                  <a:pt x="1" y="8"/>
                </a:moveTo>
                <a:lnTo>
                  <a:pt x="0" y="7"/>
                </a:lnTo>
                <a:lnTo>
                  <a:pt x="0" y="3"/>
                </a:lnTo>
                <a:lnTo>
                  <a:pt x="0" y="0"/>
                </a:lnTo>
                <a:lnTo>
                  <a:pt x="5" y="0"/>
                </a:lnTo>
              </a:path>
            </a:pathLst>
          </a:custGeom>
          <a:noFill/>
          <a:ln w="28575">
            <a:solidFill>
              <a:srgbClr val="000000"/>
            </a:solidFill>
            <a:prstDash val="solid"/>
            <a:round/>
            <a:headEnd/>
            <a:tailEnd/>
          </a:ln>
        </p:spPr>
        <p:txBody>
          <a:bodyPr/>
          <a:lstStyle/>
          <a:p>
            <a:endParaRPr lang="en-US"/>
          </a:p>
        </p:txBody>
      </p:sp>
      <p:sp>
        <p:nvSpPr>
          <p:cNvPr id="175" name="Freeform 76"/>
          <p:cNvSpPr>
            <a:spLocks/>
          </p:cNvSpPr>
          <p:nvPr/>
        </p:nvSpPr>
        <p:spPr bwMode="auto">
          <a:xfrm rot="5400000">
            <a:off x="5119395" y="6185289"/>
            <a:ext cx="4165" cy="5980"/>
          </a:xfrm>
          <a:custGeom>
            <a:avLst/>
            <a:gdLst/>
            <a:ahLst/>
            <a:cxnLst>
              <a:cxn ang="0">
                <a:pos x="0" y="8"/>
              </a:cxn>
              <a:cxn ang="0">
                <a:pos x="0" y="6"/>
              </a:cxn>
              <a:cxn ang="0">
                <a:pos x="0" y="3"/>
              </a:cxn>
              <a:cxn ang="0">
                <a:pos x="0" y="2"/>
              </a:cxn>
              <a:cxn ang="0">
                <a:pos x="7" y="0"/>
              </a:cxn>
            </a:cxnLst>
            <a:rect l="0" t="0" r="r" b="b"/>
            <a:pathLst>
              <a:path w="7" h="8">
                <a:moveTo>
                  <a:pt x="0" y="8"/>
                </a:moveTo>
                <a:lnTo>
                  <a:pt x="0" y="6"/>
                </a:lnTo>
                <a:lnTo>
                  <a:pt x="0" y="3"/>
                </a:lnTo>
                <a:lnTo>
                  <a:pt x="0" y="2"/>
                </a:lnTo>
                <a:lnTo>
                  <a:pt x="7" y="0"/>
                </a:lnTo>
              </a:path>
            </a:pathLst>
          </a:custGeom>
          <a:noFill/>
          <a:ln w="28575">
            <a:solidFill>
              <a:srgbClr val="000000"/>
            </a:solidFill>
            <a:prstDash val="solid"/>
            <a:round/>
            <a:headEnd/>
            <a:tailEnd/>
          </a:ln>
        </p:spPr>
        <p:txBody>
          <a:bodyPr/>
          <a:lstStyle/>
          <a:p>
            <a:endParaRPr lang="en-US"/>
          </a:p>
        </p:txBody>
      </p:sp>
      <p:sp>
        <p:nvSpPr>
          <p:cNvPr id="176" name="Freeform 77"/>
          <p:cNvSpPr>
            <a:spLocks/>
          </p:cNvSpPr>
          <p:nvPr/>
        </p:nvSpPr>
        <p:spPr bwMode="auto">
          <a:xfrm rot="5400000">
            <a:off x="5124874" y="6184595"/>
            <a:ext cx="2777" cy="5980"/>
          </a:xfrm>
          <a:custGeom>
            <a:avLst/>
            <a:gdLst/>
            <a:ahLst/>
            <a:cxnLst>
              <a:cxn ang="0">
                <a:pos x="0" y="10"/>
              </a:cxn>
              <a:cxn ang="0">
                <a:pos x="0" y="6"/>
              </a:cxn>
              <a:cxn ang="0">
                <a:pos x="0" y="3"/>
              </a:cxn>
              <a:cxn ang="0">
                <a:pos x="0" y="1"/>
              </a:cxn>
              <a:cxn ang="0">
                <a:pos x="5" y="0"/>
              </a:cxn>
            </a:cxnLst>
            <a:rect l="0" t="0" r="r" b="b"/>
            <a:pathLst>
              <a:path w="5" h="10">
                <a:moveTo>
                  <a:pt x="0" y="10"/>
                </a:moveTo>
                <a:lnTo>
                  <a:pt x="0" y="6"/>
                </a:lnTo>
                <a:lnTo>
                  <a:pt x="0" y="3"/>
                </a:lnTo>
                <a:lnTo>
                  <a:pt x="0" y="1"/>
                </a:lnTo>
                <a:lnTo>
                  <a:pt x="5" y="0"/>
                </a:lnTo>
              </a:path>
            </a:pathLst>
          </a:custGeom>
          <a:noFill/>
          <a:ln w="28575">
            <a:solidFill>
              <a:srgbClr val="000000"/>
            </a:solidFill>
            <a:prstDash val="solid"/>
            <a:round/>
            <a:headEnd/>
            <a:tailEnd/>
          </a:ln>
        </p:spPr>
        <p:txBody>
          <a:bodyPr/>
          <a:lstStyle/>
          <a:p>
            <a:endParaRPr lang="en-US"/>
          </a:p>
        </p:txBody>
      </p:sp>
      <p:sp>
        <p:nvSpPr>
          <p:cNvPr id="177" name="Freeform 78"/>
          <p:cNvSpPr>
            <a:spLocks/>
          </p:cNvSpPr>
          <p:nvPr/>
        </p:nvSpPr>
        <p:spPr bwMode="auto">
          <a:xfrm rot="5400000">
            <a:off x="5128963" y="6183901"/>
            <a:ext cx="4165" cy="5980"/>
          </a:xfrm>
          <a:custGeom>
            <a:avLst/>
            <a:gdLst/>
            <a:ahLst/>
            <a:cxnLst>
              <a:cxn ang="0">
                <a:pos x="2" y="10"/>
              </a:cxn>
              <a:cxn ang="0">
                <a:pos x="2" y="7"/>
              </a:cxn>
              <a:cxn ang="0">
                <a:pos x="0" y="4"/>
              </a:cxn>
              <a:cxn ang="0">
                <a:pos x="0" y="2"/>
              </a:cxn>
              <a:cxn ang="0">
                <a:pos x="7" y="0"/>
              </a:cxn>
            </a:cxnLst>
            <a:rect l="0" t="0" r="r" b="b"/>
            <a:pathLst>
              <a:path w="7" h="10">
                <a:moveTo>
                  <a:pt x="2" y="10"/>
                </a:moveTo>
                <a:lnTo>
                  <a:pt x="2" y="7"/>
                </a:lnTo>
                <a:lnTo>
                  <a:pt x="0" y="4"/>
                </a:lnTo>
                <a:lnTo>
                  <a:pt x="0" y="2"/>
                </a:lnTo>
                <a:lnTo>
                  <a:pt x="7" y="0"/>
                </a:lnTo>
              </a:path>
            </a:pathLst>
          </a:custGeom>
          <a:noFill/>
          <a:ln w="28575">
            <a:solidFill>
              <a:srgbClr val="000000"/>
            </a:solidFill>
            <a:prstDash val="solid"/>
            <a:round/>
            <a:headEnd/>
            <a:tailEnd/>
          </a:ln>
        </p:spPr>
        <p:txBody>
          <a:bodyPr/>
          <a:lstStyle/>
          <a:p>
            <a:endParaRPr lang="en-US"/>
          </a:p>
        </p:txBody>
      </p:sp>
      <p:sp>
        <p:nvSpPr>
          <p:cNvPr id="178" name="Freeform 79"/>
          <p:cNvSpPr>
            <a:spLocks/>
          </p:cNvSpPr>
          <p:nvPr/>
        </p:nvSpPr>
        <p:spPr bwMode="auto">
          <a:xfrm rot="5400000">
            <a:off x="5133747" y="6183901"/>
            <a:ext cx="4165" cy="5980"/>
          </a:xfrm>
          <a:custGeom>
            <a:avLst/>
            <a:gdLst/>
            <a:ahLst/>
            <a:cxnLst>
              <a:cxn ang="0">
                <a:pos x="0" y="10"/>
              </a:cxn>
              <a:cxn ang="0">
                <a:pos x="0" y="8"/>
              </a:cxn>
              <a:cxn ang="0">
                <a:pos x="0" y="5"/>
              </a:cxn>
              <a:cxn ang="0">
                <a:pos x="0" y="2"/>
              </a:cxn>
              <a:cxn ang="0">
                <a:pos x="7" y="0"/>
              </a:cxn>
            </a:cxnLst>
            <a:rect l="0" t="0" r="r" b="b"/>
            <a:pathLst>
              <a:path w="7" h="10">
                <a:moveTo>
                  <a:pt x="0" y="10"/>
                </a:moveTo>
                <a:lnTo>
                  <a:pt x="0" y="8"/>
                </a:lnTo>
                <a:lnTo>
                  <a:pt x="0" y="5"/>
                </a:lnTo>
                <a:lnTo>
                  <a:pt x="0" y="2"/>
                </a:lnTo>
                <a:lnTo>
                  <a:pt x="7" y="0"/>
                </a:lnTo>
              </a:path>
            </a:pathLst>
          </a:custGeom>
          <a:noFill/>
          <a:ln w="28575">
            <a:solidFill>
              <a:srgbClr val="000000"/>
            </a:solidFill>
            <a:prstDash val="solid"/>
            <a:round/>
            <a:headEnd/>
            <a:tailEnd/>
          </a:ln>
        </p:spPr>
        <p:txBody>
          <a:bodyPr/>
          <a:lstStyle/>
          <a:p>
            <a:endParaRPr lang="en-US"/>
          </a:p>
        </p:txBody>
      </p:sp>
      <p:sp>
        <p:nvSpPr>
          <p:cNvPr id="179" name="Freeform 80"/>
          <p:cNvSpPr>
            <a:spLocks/>
          </p:cNvSpPr>
          <p:nvPr/>
        </p:nvSpPr>
        <p:spPr bwMode="auto">
          <a:xfrm rot="5400000">
            <a:off x="5137837" y="6183207"/>
            <a:ext cx="5554" cy="5980"/>
          </a:xfrm>
          <a:custGeom>
            <a:avLst/>
            <a:gdLst/>
            <a:ahLst/>
            <a:cxnLst>
              <a:cxn ang="0">
                <a:pos x="1" y="10"/>
              </a:cxn>
              <a:cxn ang="0">
                <a:pos x="0" y="8"/>
              </a:cxn>
              <a:cxn ang="0">
                <a:pos x="0" y="5"/>
              </a:cxn>
              <a:cxn ang="0">
                <a:pos x="0" y="2"/>
              </a:cxn>
              <a:cxn ang="0">
                <a:pos x="6" y="0"/>
              </a:cxn>
            </a:cxnLst>
            <a:rect l="0" t="0" r="r" b="b"/>
            <a:pathLst>
              <a:path w="6" h="10">
                <a:moveTo>
                  <a:pt x="1" y="10"/>
                </a:moveTo>
                <a:lnTo>
                  <a:pt x="0" y="8"/>
                </a:lnTo>
                <a:lnTo>
                  <a:pt x="0" y="5"/>
                </a:lnTo>
                <a:lnTo>
                  <a:pt x="0" y="2"/>
                </a:lnTo>
                <a:lnTo>
                  <a:pt x="6" y="0"/>
                </a:lnTo>
              </a:path>
            </a:pathLst>
          </a:custGeom>
          <a:noFill/>
          <a:ln w="28575">
            <a:solidFill>
              <a:srgbClr val="000000"/>
            </a:solidFill>
            <a:prstDash val="solid"/>
            <a:round/>
            <a:headEnd/>
            <a:tailEnd/>
          </a:ln>
        </p:spPr>
        <p:txBody>
          <a:bodyPr/>
          <a:lstStyle/>
          <a:p>
            <a:endParaRPr lang="en-US"/>
          </a:p>
        </p:txBody>
      </p:sp>
      <p:sp>
        <p:nvSpPr>
          <p:cNvPr id="180" name="Freeform 81"/>
          <p:cNvSpPr>
            <a:spLocks/>
          </p:cNvSpPr>
          <p:nvPr/>
        </p:nvSpPr>
        <p:spPr bwMode="auto">
          <a:xfrm rot="5400000">
            <a:off x="5143315" y="6182512"/>
            <a:ext cx="4165" cy="5980"/>
          </a:xfrm>
          <a:custGeom>
            <a:avLst/>
            <a:gdLst/>
            <a:ahLst/>
            <a:cxnLst>
              <a:cxn ang="0">
                <a:pos x="0" y="10"/>
              </a:cxn>
              <a:cxn ang="0">
                <a:pos x="0" y="8"/>
              </a:cxn>
              <a:cxn ang="0">
                <a:pos x="0" y="5"/>
              </a:cxn>
              <a:cxn ang="0">
                <a:pos x="0" y="2"/>
              </a:cxn>
              <a:cxn ang="0">
                <a:pos x="5" y="0"/>
              </a:cxn>
            </a:cxnLst>
            <a:rect l="0" t="0" r="r" b="b"/>
            <a:pathLst>
              <a:path w="5" h="10">
                <a:moveTo>
                  <a:pt x="0" y="10"/>
                </a:moveTo>
                <a:lnTo>
                  <a:pt x="0" y="8"/>
                </a:lnTo>
                <a:lnTo>
                  <a:pt x="0" y="5"/>
                </a:lnTo>
                <a:lnTo>
                  <a:pt x="0" y="2"/>
                </a:lnTo>
                <a:lnTo>
                  <a:pt x="5" y="0"/>
                </a:lnTo>
              </a:path>
            </a:pathLst>
          </a:custGeom>
          <a:noFill/>
          <a:ln w="28575">
            <a:solidFill>
              <a:srgbClr val="000000"/>
            </a:solidFill>
            <a:prstDash val="solid"/>
            <a:round/>
            <a:headEnd/>
            <a:tailEnd/>
          </a:ln>
        </p:spPr>
        <p:txBody>
          <a:bodyPr/>
          <a:lstStyle/>
          <a:p>
            <a:endParaRPr lang="en-US"/>
          </a:p>
        </p:txBody>
      </p:sp>
      <p:sp>
        <p:nvSpPr>
          <p:cNvPr id="181" name="Freeform 82"/>
          <p:cNvSpPr>
            <a:spLocks/>
          </p:cNvSpPr>
          <p:nvPr/>
        </p:nvSpPr>
        <p:spPr bwMode="auto">
          <a:xfrm rot="5400000">
            <a:off x="5147501" y="6183110"/>
            <a:ext cx="4165" cy="4784"/>
          </a:xfrm>
          <a:custGeom>
            <a:avLst/>
            <a:gdLst/>
            <a:ahLst/>
            <a:cxnLst>
              <a:cxn ang="0">
                <a:pos x="2" y="9"/>
              </a:cxn>
              <a:cxn ang="0">
                <a:pos x="2" y="7"/>
              </a:cxn>
              <a:cxn ang="0">
                <a:pos x="2" y="4"/>
              </a:cxn>
              <a:cxn ang="0">
                <a:pos x="0" y="2"/>
              </a:cxn>
              <a:cxn ang="0">
                <a:pos x="7" y="0"/>
              </a:cxn>
            </a:cxnLst>
            <a:rect l="0" t="0" r="r" b="b"/>
            <a:pathLst>
              <a:path w="7" h="9">
                <a:moveTo>
                  <a:pt x="2" y="9"/>
                </a:moveTo>
                <a:lnTo>
                  <a:pt x="2" y="7"/>
                </a:lnTo>
                <a:lnTo>
                  <a:pt x="2" y="4"/>
                </a:lnTo>
                <a:lnTo>
                  <a:pt x="0" y="2"/>
                </a:lnTo>
                <a:lnTo>
                  <a:pt x="7" y="0"/>
                </a:lnTo>
              </a:path>
            </a:pathLst>
          </a:custGeom>
          <a:noFill/>
          <a:ln w="28575">
            <a:solidFill>
              <a:srgbClr val="000000"/>
            </a:solidFill>
            <a:prstDash val="solid"/>
            <a:round/>
            <a:headEnd/>
            <a:tailEnd/>
          </a:ln>
        </p:spPr>
        <p:txBody>
          <a:bodyPr/>
          <a:lstStyle/>
          <a:p>
            <a:endParaRPr lang="en-US"/>
          </a:p>
        </p:txBody>
      </p:sp>
      <p:sp>
        <p:nvSpPr>
          <p:cNvPr id="182" name="Freeform 83"/>
          <p:cNvSpPr>
            <a:spLocks/>
          </p:cNvSpPr>
          <p:nvPr/>
        </p:nvSpPr>
        <p:spPr bwMode="auto">
          <a:xfrm rot="5400000">
            <a:off x="5151591" y="6182416"/>
            <a:ext cx="5554" cy="4784"/>
          </a:xfrm>
          <a:custGeom>
            <a:avLst/>
            <a:gdLst/>
            <a:ahLst/>
            <a:cxnLst>
              <a:cxn ang="0">
                <a:pos x="2" y="8"/>
              </a:cxn>
              <a:cxn ang="0">
                <a:pos x="2" y="7"/>
              </a:cxn>
              <a:cxn ang="0">
                <a:pos x="2" y="3"/>
              </a:cxn>
              <a:cxn ang="0">
                <a:pos x="0" y="2"/>
              </a:cxn>
              <a:cxn ang="0">
                <a:pos x="9" y="0"/>
              </a:cxn>
            </a:cxnLst>
            <a:rect l="0" t="0" r="r" b="b"/>
            <a:pathLst>
              <a:path w="9" h="8">
                <a:moveTo>
                  <a:pt x="2" y="8"/>
                </a:moveTo>
                <a:lnTo>
                  <a:pt x="2" y="7"/>
                </a:lnTo>
                <a:lnTo>
                  <a:pt x="2" y="3"/>
                </a:lnTo>
                <a:lnTo>
                  <a:pt x="0" y="2"/>
                </a:lnTo>
                <a:lnTo>
                  <a:pt x="9" y="0"/>
                </a:lnTo>
              </a:path>
            </a:pathLst>
          </a:custGeom>
          <a:noFill/>
          <a:ln w="28575">
            <a:solidFill>
              <a:srgbClr val="000000"/>
            </a:solidFill>
            <a:prstDash val="solid"/>
            <a:round/>
            <a:headEnd/>
            <a:tailEnd/>
          </a:ln>
        </p:spPr>
        <p:txBody>
          <a:bodyPr/>
          <a:lstStyle/>
          <a:p>
            <a:endParaRPr lang="en-US"/>
          </a:p>
        </p:txBody>
      </p:sp>
      <p:sp>
        <p:nvSpPr>
          <p:cNvPr id="183" name="Freeform 84"/>
          <p:cNvSpPr>
            <a:spLocks/>
          </p:cNvSpPr>
          <p:nvPr/>
        </p:nvSpPr>
        <p:spPr bwMode="auto">
          <a:xfrm rot="5400000">
            <a:off x="5157667" y="6181124"/>
            <a:ext cx="4165" cy="5980"/>
          </a:xfrm>
          <a:custGeom>
            <a:avLst/>
            <a:gdLst/>
            <a:ahLst/>
            <a:cxnLst>
              <a:cxn ang="0">
                <a:pos x="0" y="10"/>
              </a:cxn>
              <a:cxn ang="0">
                <a:pos x="0" y="7"/>
              </a:cxn>
              <a:cxn ang="0">
                <a:pos x="0" y="3"/>
              </a:cxn>
              <a:cxn ang="0">
                <a:pos x="0" y="2"/>
              </a:cxn>
              <a:cxn ang="0">
                <a:pos x="7" y="0"/>
              </a:cxn>
            </a:cxnLst>
            <a:rect l="0" t="0" r="r" b="b"/>
            <a:pathLst>
              <a:path w="7" h="10">
                <a:moveTo>
                  <a:pt x="0" y="10"/>
                </a:moveTo>
                <a:lnTo>
                  <a:pt x="0" y="7"/>
                </a:lnTo>
                <a:lnTo>
                  <a:pt x="0" y="3"/>
                </a:lnTo>
                <a:lnTo>
                  <a:pt x="0" y="2"/>
                </a:lnTo>
                <a:lnTo>
                  <a:pt x="7" y="0"/>
                </a:lnTo>
              </a:path>
            </a:pathLst>
          </a:custGeom>
          <a:noFill/>
          <a:ln w="28575">
            <a:solidFill>
              <a:srgbClr val="000000"/>
            </a:solidFill>
            <a:prstDash val="solid"/>
            <a:round/>
            <a:headEnd/>
            <a:tailEnd/>
          </a:ln>
        </p:spPr>
        <p:txBody>
          <a:bodyPr/>
          <a:lstStyle/>
          <a:p>
            <a:endParaRPr lang="en-US"/>
          </a:p>
        </p:txBody>
      </p:sp>
      <p:sp>
        <p:nvSpPr>
          <p:cNvPr id="184" name="Freeform 85"/>
          <p:cNvSpPr>
            <a:spLocks/>
          </p:cNvSpPr>
          <p:nvPr/>
        </p:nvSpPr>
        <p:spPr bwMode="auto">
          <a:xfrm rot="5400000">
            <a:off x="5163146" y="6180430"/>
            <a:ext cx="2777" cy="5980"/>
          </a:xfrm>
          <a:custGeom>
            <a:avLst/>
            <a:gdLst/>
            <a:ahLst/>
            <a:cxnLst>
              <a:cxn ang="0">
                <a:pos x="2" y="10"/>
              </a:cxn>
              <a:cxn ang="0">
                <a:pos x="0" y="6"/>
              </a:cxn>
              <a:cxn ang="0">
                <a:pos x="0" y="3"/>
              </a:cxn>
              <a:cxn ang="0">
                <a:pos x="0" y="1"/>
              </a:cxn>
              <a:cxn ang="0">
                <a:pos x="5" y="0"/>
              </a:cxn>
            </a:cxnLst>
            <a:rect l="0" t="0" r="r" b="b"/>
            <a:pathLst>
              <a:path w="5" h="10">
                <a:moveTo>
                  <a:pt x="2" y="10"/>
                </a:moveTo>
                <a:lnTo>
                  <a:pt x="0" y="6"/>
                </a:lnTo>
                <a:lnTo>
                  <a:pt x="0" y="3"/>
                </a:lnTo>
                <a:lnTo>
                  <a:pt x="0" y="1"/>
                </a:lnTo>
                <a:lnTo>
                  <a:pt x="5" y="0"/>
                </a:lnTo>
              </a:path>
            </a:pathLst>
          </a:custGeom>
          <a:noFill/>
          <a:ln w="28575">
            <a:solidFill>
              <a:srgbClr val="000000"/>
            </a:solidFill>
            <a:prstDash val="solid"/>
            <a:round/>
            <a:headEnd/>
            <a:tailEnd/>
          </a:ln>
        </p:spPr>
        <p:txBody>
          <a:bodyPr/>
          <a:lstStyle/>
          <a:p>
            <a:endParaRPr lang="en-US"/>
          </a:p>
        </p:txBody>
      </p:sp>
      <p:sp>
        <p:nvSpPr>
          <p:cNvPr id="185" name="Freeform 86"/>
          <p:cNvSpPr>
            <a:spLocks/>
          </p:cNvSpPr>
          <p:nvPr/>
        </p:nvSpPr>
        <p:spPr bwMode="auto">
          <a:xfrm rot="5400000">
            <a:off x="5167930" y="6179041"/>
            <a:ext cx="2777" cy="5980"/>
          </a:xfrm>
          <a:custGeom>
            <a:avLst/>
            <a:gdLst/>
            <a:ahLst/>
            <a:cxnLst>
              <a:cxn ang="0">
                <a:pos x="0" y="9"/>
              </a:cxn>
              <a:cxn ang="0">
                <a:pos x="0" y="6"/>
              </a:cxn>
              <a:cxn ang="0">
                <a:pos x="0" y="3"/>
              </a:cxn>
              <a:cxn ang="0">
                <a:pos x="0" y="1"/>
              </a:cxn>
              <a:cxn ang="0">
                <a:pos x="5" y="0"/>
              </a:cxn>
            </a:cxnLst>
            <a:rect l="0" t="0" r="r" b="b"/>
            <a:pathLst>
              <a:path w="5" h="9">
                <a:moveTo>
                  <a:pt x="0" y="9"/>
                </a:moveTo>
                <a:lnTo>
                  <a:pt x="0" y="6"/>
                </a:lnTo>
                <a:lnTo>
                  <a:pt x="0" y="3"/>
                </a:lnTo>
                <a:lnTo>
                  <a:pt x="0" y="1"/>
                </a:lnTo>
                <a:lnTo>
                  <a:pt x="5" y="0"/>
                </a:lnTo>
              </a:path>
            </a:pathLst>
          </a:custGeom>
          <a:noFill/>
          <a:ln w="28575">
            <a:solidFill>
              <a:srgbClr val="000000"/>
            </a:solidFill>
            <a:prstDash val="solid"/>
            <a:round/>
            <a:headEnd/>
            <a:tailEnd/>
          </a:ln>
        </p:spPr>
        <p:txBody>
          <a:bodyPr/>
          <a:lstStyle/>
          <a:p>
            <a:endParaRPr lang="en-US"/>
          </a:p>
        </p:txBody>
      </p:sp>
      <p:sp>
        <p:nvSpPr>
          <p:cNvPr id="186" name="Freeform 87"/>
          <p:cNvSpPr>
            <a:spLocks/>
          </p:cNvSpPr>
          <p:nvPr/>
        </p:nvSpPr>
        <p:spPr bwMode="auto">
          <a:xfrm rot="5400000">
            <a:off x="5171614" y="6178753"/>
            <a:ext cx="1388" cy="2392"/>
          </a:xfrm>
          <a:custGeom>
            <a:avLst/>
            <a:gdLst/>
            <a:ahLst/>
            <a:cxnLst>
              <a:cxn ang="0">
                <a:pos x="2" y="5"/>
              </a:cxn>
              <a:cxn ang="0">
                <a:pos x="0" y="4"/>
              </a:cxn>
              <a:cxn ang="0">
                <a:pos x="0" y="0"/>
              </a:cxn>
            </a:cxnLst>
            <a:rect l="0" t="0" r="r" b="b"/>
            <a:pathLst>
              <a:path w="2" h="5">
                <a:moveTo>
                  <a:pt x="2" y="5"/>
                </a:moveTo>
                <a:lnTo>
                  <a:pt x="0" y="4"/>
                </a:lnTo>
                <a:lnTo>
                  <a:pt x="0" y="0"/>
                </a:lnTo>
              </a:path>
            </a:pathLst>
          </a:custGeom>
          <a:noFill/>
          <a:ln w="28575">
            <a:solidFill>
              <a:srgbClr val="000000"/>
            </a:solidFill>
            <a:prstDash val="solid"/>
            <a:round/>
            <a:headEnd/>
            <a:tailEnd/>
          </a:ln>
        </p:spPr>
        <p:txBody>
          <a:bodyPr/>
          <a:lstStyle/>
          <a:p>
            <a:endParaRPr lang="en-US"/>
          </a:p>
        </p:txBody>
      </p:sp>
      <p:sp>
        <p:nvSpPr>
          <p:cNvPr id="187" name="Line 88"/>
          <p:cNvSpPr>
            <a:spLocks noChangeShapeType="1"/>
          </p:cNvSpPr>
          <p:nvPr/>
        </p:nvSpPr>
        <p:spPr bwMode="auto">
          <a:xfrm rot="5400000" flipV="1">
            <a:off x="5107435" y="6189070"/>
            <a:ext cx="4165" cy="1196"/>
          </a:xfrm>
          <a:prstGeom prst="line">
            <a:avLst/>
          </a:prstGeom>
          <a:noFill/>
          <a:ln w="28575">
            <a:solidFill>
              <a:srgbClr val="000000"/>
            </a:solidFill>
            <a:round/>
            <a:headEnd/>
            <a:tailEnd/>
          </a:ln>
        </p:spPr>
        <p:txBody>
          <a:bodyPr/>
          <a:lstStyle/>
          <a:p>
            <a:endParaRPr lang="en-US"/>
          </a:p>
        </p:txBody>
      </p:sp>
      <p:sp>
        <p:nvSpPr>
          <p:cNvPr id="188" name="Freeform 89"/>
          <p:cNvSpPr>
            <a:spLocks/>
          </p:cNvSpPr>
          <p:nvPr/>
        </p:nvSpPr>
        <p:spPr bwMode="auto">
          <a:xfrm rot="5400000">
            <a:off x="5103751" y="6187970"/>
            <a:ext cx="5554" cy="4784"/>
          </a:xfrm>
          <a:custGeom>
            <a:avLst/>
            <a:gdLst/>
            <a:ahLst/>
            <a:cxnLst>
              <a:cxn ang="0">
                <a:pos x="0" y="0"/>
              </a:cxn>
              <a:cxn ang="0">
                <a:pos x="0" y="2"/>
              </a:cxn>
              <a:cxn ang="0">
                <a:pos x="0" y="5"/>
              </a:cxn>
              <a:cxn ang="0">
                <a:pos x="0" y="9"/>
              </a:cxn>
              <a:cxn ang="0">
                <a:pos x="8" y="5"/>
              </a:cxn>
            </a:cxnLst>
            <a:rect l="0" t="0" r="r" b="b"/>
            <a:pathLst>
              <a:path w="8" h="9">
                <a:moveTo>
                  <a:pt x="0" y="0"/>
                </a:moveTo>
                <a:lnTo>
                  <a:pt x="0" y="2"/>
                </a:lnTo>
                <a:lnTo>
                  <a:pt x="0" y="5"/>
                </a:lnTo>
                <a:lnTo>
                  <a:pt x="0" y="9"/>
                </a:lnTo>
                <a:lnTo>
                  <a:pt x="8" y="5"/>
                </a:lnTo>
              </a:path>
            </a:pathLst>
          </a:custGeom>
          <a:noFill/>
          <a:ln w="28575">
            <a:solidFill>
              <a:srgbClr val="000000"/>
            </a:solidFill>
            <a:prstDash val="solid"/>
            <a:round/>
            <a:headEnd/>
            <a:tailEnd/>
          </a:ln>
        </p:spPr>
        <p:txBody>
          <a:bodyPr/>
          <a:lstStyle/>
          <a:p>
            <a:endParaRPr lang="en-US"/>
          </a:p>
        </p:txBody>
      </p:sp>
      <p:sp>
        <p:nvSpPr>
          <p:cNvPr id="189" name="Freeform 90"/>
          <p:cNvSpPr>
            <a:spLocks/>
          </p:cNvSpPr>
          <p:nvPr/>
        </p:nvSpPr>
        <p:spPr bwMode="auto">
          <a:xfrm rot="5400000">
            <a:off x="5098967" y="6187970"/>
            <a:ext cx="5554" cy="4784"/>
          </a:xfrm>
          <a:custGeom>
            <a:avLst/>
            <a:gdLst/>
            <a:ahLst/>
            <a:cxnLst>
              <a:cxn ang="0">
                <a:pos x="0" y="0"/>
              </a:cxn>
              <a:cxn ang="0">
                <a:pos x="1" y="1"/>
              </a:cxn>
              <a:cxn ang="0">
                <a:pos x="1" y="5"/>
              </a:cxn>
              <a:cxn ang="0">
                <a:pos x="1" y="8"/>
              </a:cxn>
              <a:cxn ang="0">
                <a:pos x="8" y="5"/>
              </a:cxn>
            </a:cxnLst>
            <a:rect l="0" t="0" r="r" b="b"/>
            <a:pathLst>
              <a:path w="8" h="8">
                <a:moveTo>
                  <a:pt x="0" y="0"/>
                </a:moveTo>
                <a:lnTo>
                  <a:pt x="1" y="1"/>
                </a:lnTo>
                <a:lnTo>
                  <a:pt x="1" y="5"/>
                </a:lnTo>
                <a:lnTo>
                  <a:pt x="1" y="8"/>
                </a:lnTo>
                <a:lnTo>
                  <a:pt x="8" y="5"/>
                </a:lnTo>
              </a:path>
            </a:pathLst>
          </a:custGeom>
          <a:noFill/>
          <a:ln w="28575">
            <a:solidFill>
              <a:srgbClr val="000000"/>
            </a:solidFill>
            <a:prstDash val="solid"/>
            <a:round/>
            <a:headEnd/>
            <a:tailEnd/>
          </a:ln>
        </p:spPr>
        <p:txBody>
          <a:bodyPr/>
          <a:lstStyle/>
          <a:p>
            <a:endParaRPr lang="en-US"/>
          </a:p>
        </p:txBody>
      </p:sp>
      <p:sp>
        <p:nvSpPr>
          <p:cNvPr id="190" name="Freeform 91"/>
          <p:cNvSpPr>
            <a:spLocks/>
          </p:cNvSpPr>
          <p:nvPr/>
        </p:nvSpPr>
        <p:spPr bwMode="auto">
          <a:xfrm rot="5400000">
            <a:off x="5094877" y="6188664"/>
            <a:ext cx="4165" cy="4784"/>
          </a:xfrm>
          <a:custGeom>
            <a:avLst/>
            <a:gdLst/>
            <a:ahLst/>
            <a:cxnLst>
              <a:cxn ang="0">
                <a:pos x="0" y="0"/>
              </a:cxn>
              <a:cxn ang="0">
                <a:pos x="0" y="1"/>
              </a:cxn>
              <a:cxn ang="0">
                <a:pos x="0" y="3"/>
              </a:cxn>
              <a:cxn ang="0">
                <a:pos x="0" y="8"/>
              </a:cxn>
              <a:cxn ang="0">
                <a:pos x="7" y="5"/>
              </a:cxn>
            </a:cxnLst>
            <a:rect l="0" t="0" r="r" b="b"/>
            <a:pathLst>
              <a:path w="7" h="8">
                <a:moveTo>
                  <a:pt x="0" y="0"/>
                </a:moveTo>
                <a:lnTo>
                  <a:pt x="0" y="1"/>
                </a:lnTo>
                <a:lnTo>
                  <a:pt x="0" y="3"/>
                </a:lnTo>
                <a:lnTo>
                  <a:pt x="0" y="8"/>
                </a:lnTo>
                <a:lnTo>
                  <a:pt x="7" y="5"/>
                </a:lnTo>
              </a:path>
            </a:pathLst>
          </a:custGeom>
          <a:noFill/>
          <a:ln w="28575">
            <a:solidFill>
              <a:srgbClr val="000000"/>
            </a:solidFill>
            <a:prstDash val="solid"/>
            <a:round/>
            <a:headEnd/>
            <a:tailEnd/>
          </a:ln>
        </p:spPr>
        <p:txBody>
          <a:bodyPr/>
          <a:lstStyle/>
          <a:p>
            <a:endParaRPr lang="en-US"/>
          </a:p>
        </p:txBody>
      </p:sp>
      <p:sp>
        <p:nvSpPr>
          <p:cNvPr id="191" name="Freeform 92"/>
          <p:cNvSpPr>
            <a:spLocks/>
          </p:cNvSpPr>
          <p:nvPr/>
        </p:nvSpPr>
        <p:spPr bwMode="auto">
          <a:xfrm rot="5400000">
            <a:off x="5090093" y="6188664"/>
            <a:ext cx="4165" cy="4784"/>
          </a:xfrm>
          <a:custGeom>
            <a:avLst/>
            <a:gdLst/>
            <a:ahLst/>
            <a:cxnLst>
              <a:cxn ang="0">
                <a:pos x="0" y="0"/>
              </a:cxn>
              <a:cxn ang="0">
                <a:pos x="0" y="2"/>
              </a:cxn>
              <a:cxn ang="0">
                <a:pos x="0" y="5"/>
              </a:cxn>
              <a:cxn ang="0">
                <a:pos x="0" y="8"/>
              </a:cxn>
              <a:cxn ang="0">
                <a:pos x="7" y="7"/>
              </a:cxn>
            </a:cxnLst>
            <a:rect l="0" t="0" r="r" b="b"/>
            <a:pathLst>
              <a:path w="7" h="8">
                <a:moveTo>
                  <a:pt x="0" y="0"/>
                </a:moveTo>
                <a:lnTo>
                  <a:pt x="0" y="2"/>
                </a:lnTo>
                <a:lnTo>
                  <a:pt x="0" y="5"/>
                </a:lnTo>
                <a:lnTo>
                  <a:pt x="0" y="8"/>
                </a:lnTo>
                <a:lnTo>
                  <a:pt x="7" y="7"/>
                </a:lnTo>
              </a:path>
            </a:pathLst>
          </a:custGeom>
          <a:noFill/>
          <a:ln w="28575">
            <a:solidFill>
              <a:srgbClr val="000000"/>
            </a:solidFill>
            <a:prstDash val="solid"/>
            <a:round/>
            <a:headEnd/>
            <a:tailEnd/>
          </a:ln>
        </p:spPr>
        <p:txBody>
          <a:bodyPr/>
          <a:lstStyle/>
          <a:p>
            <a:endParaRPr lang="en-US"/>
          </a:p>
        </p:txBody>
      </p:sp>
      <p:sp>
        <p:nvSpPr>
          <p:cNvPr id="192" name="Freeform 93"/>
          <p:cNvSpPr>
            <a:spLocks/>
          </p:cNvSpPr>
          <p:nvPr/>
        </p:nvSpPr>
        <p:spPr bwMode="auto">
          <a:xfrm rot="5400000">
            <a:off x="5085907" y="6189262"/>
            <a:ext cx="4165" cy="3588"/>
          </a:xfrm>
          <a:custGeom>
            <a:avLst/>
            <a:gdLst/>
            <a:ahLst/>
            <a:cxnLst>
              <a:cxn ang="0">
                <a:pos x="0" y="0"/>
              </a:cxn>
              <a:cxn ang="0">
                <a:pos x="0" y="2"/>
              </a:cxn>
              <a:cxn ang="0">
                <a:pos x="0" y="5"/>
              </a:cxn>
              <a:cxn ang="0">
                <a:pos x="0" y="7"/>
              </a:cxn>
              <a:cxn ang="0">
                <a:pos x="5" y="7"/>
              </a:cxn>
            </a:cxnLst>
            <a:rect l="0" t="0" r="r" b="b"/>
            <a:pathLst>
              <a:path w="5" h="7">
                <a:moveTo>
                  <a:pt x="0" y="0"/>
                </a:moveTo>
                <a:lnTo>
                  <a:pt x="0" y="2"/>
                </a:lnTo>
                <a:lnTo>
                  <a:pt x="0" y="5"/>
                </a:lnTo>
                <a:lnTo>
                  <a:pt x="0" y="7"/>
                </a:lnTo>
                <a:lnTo>
                  <a:pt x="5" y="7"/>
                </a:lnTo>
              </a:path>
            </a:pathLst>
          </a:custGeom>
          <a:noFill/>
          <a:ln w="28575">
            <a:solidFill>
              <a:srgbClr val="000000"/>
            </a:solidFill>
            <a:prstDash val="solid"/>
            <a:round/>
            <a:headEnd/>
            <a:tailEnd/>
          </a:ln>
        </p:spPr>
        <p:txBody>
          <a:bodyPr/>
          <a:lstStyle/>
          <a:p>
            <a:endParaRPr lang="en-US"/>
          </a:p>
        </p:txBody>
      </p:sp>
      <p:sp>
        <p:nvSpPr>
          <p:cNvPr id="193" name="Freeform 94"/>
          <p:cNvSpPr>
            <a:spLocks/>
          </p:cNvSpPr>
          <p:nvPr/>
        </p:nvSpPr>
        <p:spPr bwMode="auto">
          <a:xfrm rot="5400000">
            <a:off x="5081721" y="6188664"/>
            <a:ext cx="4165" cy="4784"/>
          </a:xfrm>
          <a:custGeom>
            <a:avLst/>
            <a:gdLst/>
            <a:ahLst/>
            <a:cxnLst>
              <a:cxn ang="0">
                <a:pos x="0" y="0"/>
              </a:cxn>
              <a:cxn ang="0">
                <a:pos x="0" y="3"/>
              </a:cxn>
              <a:cxn ang="0">
                <a:pos x="0" y="5"/>
              </a:cxn>
              <a:cxn ang="0">
                <a:pos x="0" y="8"/>
              </a:cxn>
              <a:cxn ang="0">
                <a:pos x="5" y="6"/>
              </a:cxn>
            </a:cxnLst>
            <a:rect l="0" t="0" r="r" b="b"/>
            <a:pathLst>
              <a:path w="5" h="8">
                <a:moveTo>
                  <a:pt x="0" y="0"/>
                </a:moveTo>
                <a:lnTo>
                  <a:pt x="0" y="3"/>
                </a:lnTo>
                <a:lnTo>
                  <a:pt x="0" y="5"/>
                </a:lnTo>
                <a:lnTo>
                  <a:pt x="0" y="8"/>
                </a:lnTo>
                <a:lnTo>
                  <a:pt x="5" y="6"/>
                </a:lnTo>
              </a:path>
            </a:pathLst>
          </a:custGeom>
          <a:noFill/>
          <a:ln w="28575">
            <a:solidFill>
              <a:srgbClr val="000000"/>
            </a:solidFill>
            <a:prstDash val="solid"/>
            <a:round/>
            <a:headEnd/>
            <a:tailEnd/>
          </a:ln>
        </p:spPr>
        <p:txBody>
          <a:bodyPr/>
          <a:lstStyle/>
          <a:p>
            <a:endParaRPr lang="en-US"/>
          </a:p>
        </p:txBody>
      </p:sp>
      <p:sp>
        <p:nvSpPr>
          <p:cNvPr id="194" name="Freeform 95"/>
          <p:cNvSpPr>
            <a:spLocks/>
          </p:cNvSpPr>
          <p:nvPr/>
        </p:nvSpPr>
        <p:spPr bwMode="auto">
          <a:xfrm rot="5400000">
            <a:off x="5075645" y="6188760"/>
            <a:ext cx="5554" cy="5980"/>
          </a:xfrm>
          <a:custGeom>
            <a:avLst/>
            <a:gdLst/>
            <a:ahLst/>
            <a:cxnLst>
              <a:cxn ang="0">
                <a:pos x="0" y="0"/>
              </a:cxn>
              <a:cxn ang="0">
                <a:pos x="0" y="3"/>
              </a:cxn>
              <a:cxn ang="0">
                <a:pos x="0" y="5"/>
              </a:cxn>
              <a:cxn ang="0">
                <a:pos x="0" y="8"/>
              </a:cxn>
              <a:cxn ang="0">
                <a:pos x="7" y="5"/>
              </a:cxn>
            </a:cxnLst>
            <a:rect l="0" t="0" r="r" b="b"/>
            <a:pathLst>
              <a:path w="7" h="8">
                <a:moveTo>
                  <a:pt x="0" y="0"/>
                </a:moveTo>
                <a:lnTo>
                  <a:pt x="0" y="3"/>
                </a:lnTo>
                <a:lnTo>
                  <a:pt x="0" y="5"/>
                </a:lnTo>
                <a:lnTo>
                  <a:pt x="0" y="8"/>
                </a:lnTo>
                <a:lnTo>
                  <a:pt x="7" y="5"/>
                </a:lnTo>
              </a:path>
            </a:pathLst>
          </a:custGeom>
          <a:noFill/>
          <a:ln w="28575">
            <a:solidFill>
              <a:srgbClr val="000000"/>
            </a:solidFill>
            <a:prstDash val="solid"/>
            <a:round/>
            <a:headEnd/>
            <a:tailEnd/>
          </a:ln>
        </p:spPr>
        <p:txBody>
          <a:bodyPr/>
          <a:lstStyle/>
          <a:p>
            <a:endParaRPr lang="en-US"/>
          </a:p>
        </p:txBody>
      </p:sp>
      <p:sp>
        <p:nvSpPr>
          <p:cNvPr id="195" name="Freeform 96"/>
          <p:cNvSpPr>
            <a:spLocks/>
          </p:cNvSpPr>
          <p:nvPr/>
        </p:nvSpPr>
        <p:spPr bwMode="auto">
          <a:xfrm rot="5400000">
            <a:off x="5070263" y="6189358"/>
            <a:ext cx="5554" cy="4784"/>
          </a:xfrm>
          <a:custGeom>
            <a:avLst/>
            <a:gdLst/>
            <a:ahLst/>
            <a:cxnLst>
              <a:cxn ang="0">
                <a:pos x="0" y="0"/>
              </a:cxn>
              <a:cxn ang="0">
                <a:pos x="0" y="3"/>
              </a:cxn>
              <a:cxn ang="0">
                <a:pos x="0" y="5"/>
              </a:cxn>
              <a:cxn ang="0">
                <a:pos x="0" y="8"/>
              </a:cxn>
              <a:cxn ang="0">
                <a:pos x="7" y="5"/>
              </a:cxn>
            </a:cxnLst>
            <a:rect l="0" t="0" r="r" b="b"/>
            <a:pathLst>
              <a:path w="7" h="8">
                <a:moveTo>
                  <a:pt x="0" y="0"/>
                </a:moveTo>
                <a:lnTo>
                  <a:pt x="0" y="3"/>
                </a:lnTo>
                <a:lnTo>
                  <a:pt x="0" y="5"/>
                </a:lnTo>
                <a:lnTo>
                  <a:pt x="0" y="8"/>
                </a:lnTo>
                <a:lnTo>
                  <a:pt x="7" y="5"/>
                </a:lnTo>
              </a:path>
            </a:pathLst>
          </a:custGeom>
          <a:noFill/>
          <a:ln w="28575">
            <a:solidFill>
              <a:srgbClr val="000000"/>
            </a:solidFill>
            <a:prstDash val="solid"/>
            <a:round/>
            <a:headEnd/>
            <a:tailEnd/>
          </a:ln>
        </p:spPr>
        <p:txBody>
          <a:bodyPr/>
          <a:lstStyle/>
          <a:p>
            <a:endParaRPr lang="en-US"/>
          </a:p>
        </p:txBody>
      </p:sp>
      <p:sp>
        <p:nvSpPr>
          <p:cNvPr id="196" name="Freeform 97"/>
          <p:cNvSpPr>
            <a:spLocks/>
          </p:cNvSpPr>
          <p:nvPr/>
        </p:nvSpPr>
        <p:spPr bwMode="auto">
          <a:xfrm rot="5400000">
            <a:off x="5065479" y="6189358"/>
            <a:ext cx="5554" cy="4784"/>
          </a:xfrm>
          <a:custGeom>
            <a:avLst/>
            <a:gdLst/>
            <a:ahLst/>
            <a:cxnLst>
              <a:cxn ang="0">
                <a:pos x="0" y="0"/>
              </a:cxn>
              <a:cxn ang="0">
                <a:pos x="0" y="2"/>
              </a:cxn>
              <a:cxn ang="0">
                <a:pos x="0" y="5"/>
              </a:cxn>
              <a:cxn ang="0">
                <a:pos x="0" y="9"/>
              </a:cxn>
              <a:cxn ang="0">
                <a:pos x="7" y="5"/>
              </a:cxn>
            </a:cxnLst>
            <a:rect l="0" t="0" r="r" b="b"/>
            <a:pathLst>
              <a:path w="7" h="9">
                <a:moveTo>
                  <a:pt x="0" y="0"/>
                </a:moveTo>
                <a:lnTo>
                  <a:pt x="0" y="2"/>
                </a:lnTo>
                <a:lnTo>
                  <a:pt x="0" y="5"/>
                </a:lnTo>
                <a:lnTo>
                  <a:pt x="0" y="9"/>
                </a:lnTo>
                <a:lnTo>
                  <a:pt x="7" y="5"/>
                </a:lnTo>
              </a:path>
            </a:pathLst>
          </a:custGeom>
          <a:noFill/>
          <a:ln w="28575">
            <a:solidFill>
              <a:srgbClr val="000000"/>
            </a:solidFill>
            <a:prstDash val="solid"/>
            <a:round/>
            <a:headEnd/>
            <a:tailEnd/>
          </a:ln>
        </p:spPr>
        <p:txBody>
          <a:bodyPr/>
          <a:lstStyle/>
          <a:p>
            <a:endParaRPr lang="en-US"/>
          </a:p>
        </p:txBody>
      </p:sp>
      <p:sp>
        <p:nvSpPr>
          <p:cNvPr id="197" name="Freeform 98"/>
          <p:cNvSpPr>
            <a:spLocks/>
          </p:cNvSpPr>
          <p:nvPr/>
        </p:nvSpPr>
        <p:spPr bwMode="auto">
          <a:xfrm rot="5400000">
            <a:off x="5060695" y="6189358"/>
            <a:ext cx="5554" cy="4784"/>
          </a:xfrm>
          <a:custGeom>
            <a:avLst/>
            <a:gdLst/>
            <a:ahLst/>
            <a:cxnLst>
              <a:cxn ang="0">
                <a:pos x="0" y="0"/>
              </a:cxn>
              <a:cxn ang="0">
                <a:pos x="0" y="1"/>
              </a:cxn>
              <a:cxn ang="0">
                <a:pos x="2" y="4"/>
              </a:cxn>
              <a:cxn ang="0">
                <a:pos x="2" y="8"/>
              </a:cxn>
              <a:cxn ang="0">
                <a:pos x="7" y="4"/>
              </a:cxn>
            </a:cxnLst>
            <a:rect l="0" t="0" r="r" b="b"/>
            <a:pathLst>
              <a:path w="7" h="8">
                <a:moveTo>
                  <a:pt x="0" y="0"/>
                </a:moveTo>
                <a:lnTo>
                  <a:pt x="0" y="1"/>
                </a:lnTo>
                <a:lnTo>
                  <a:pt x="2" y="4"/>
                </a:lnTo>
                <a:lnTo>
                  <a:pt x="2" y="8"/>
                </a:lnTo>
                <a:lnTo>
                  <a:pt x="7" y="4"/>
                </a:lnTo>
              </a:path>
            </a:pathLst>
          </a:custGeom>
          <a:noFill/>
          <a:ln w="28575">
            <a:solidFill>
              <a:srgbClr val="000000"/>
            </a:solidFill>
            <a:prstDash val="solid"/>
            <a:round/>
            <a:headEnd/>
            <a:tailEnd/>
          </a:ln>
        </p:spPr>
        <p:txBody>
          <a:bodyPr/>
          <a:lstStyle/>
          <a:p>
            <a:endParaRPr lang="en-US"/>
          </a:p>
        </p:txBody>
      </p:sp>
      <p:sp>
        <p:nvSpPr>
          <p:cNvPr id="198" name="Freeform 99"/>
          <p:cNvSpPr>
            <a:spLocks/>
          </p:cNvSpPr>
          <p:nvPr/>
        </p:nvSpPr>
        <p:spPr bwMode="auto">
          <a:xfrm rot="5400000">
            <a:off x="5055911" y="6189358"/>
            <a:ext cx="5554" cy="4784"/>
          </a:xfrm>
          <a:custGeom>
            <a:avLst/>
            <a:gdLst/>
            <a:ahLst/>
            <a:cxnLst>
              <a:cxn ang="0">
                <a:pos x="0" y="0"/>
              </a:cxn>
              <a:cxn ang="0">
                <a:pos x="0" y="1"/>
              </a:cxn>
              <a:cxn ang="0">
                <a:pos x="0" y="3"/>
              </a:cxn>
              <a:cxn ang="0">
                <a:pos x="0" y="8"/>
              </a:cxn>
              <a:cxn ang="0">
                <a:pos x="7" y="5"/>
              </a:cxn>
            </a:cxnLst>
            <a:rect l="0" t="0" r="r" b="b"/>
            <a:pathLst>
              <a:path w="7" h="8">
                <a:moveTo>
                  <a:pt x="0" y="0"/>
                </a:moveTo>
                <a:lnTo>
                  <a:pt x="0" y="1"/>
                </a:lnTo>
                <a:lnTo>
                  <a:pt x="0" y="3"/>
                </a:lnTo>
                <a:lnTo>
                  <a:pt x="0" y="8"/>
                </a:lnTo>
                <a:lnTo>
                  <a:pt x="7" y="5"/>
                </a:lnTo>
              </a:path>
            </a:pathLst>
          </a:custGeom>
          <a:noFill/>
          <a:ln w="28575">
            <a:solidFill>
              <a:srgbClr val="000000"/>
            </a:solidFill>
            <a:prstDash val="solid"/>
            <a:round/>
            <a:headEnd/>
            <a:tailEnd/>
          </a:ln>
        </p:spPr>
        <p:txBody>
          <a:bodyPr/>
          <a:lstStyle/>
          <a:p>
            <a:endParaRPr lang="en-US"/>
          </a:p>
        </p:txBody>
      </p:sp>
      <p:sp>
        <p:nvSpPr>
          <p:cNvPr id="199" name="Freeform 100"/>
          <p:cNvSpPr>
            <a:spLocks/>
          </p:cNvSpPr>
          <p:nvPr/>
        </p:nvSpPr>
        <p:spPr bwMode="auto">
          <a:xfrm rot="5400000">
            <a:off x="5051127" y="6189358"/>
            <a:ext cx="5554" cy="4784"/>
          </a:xfrm>
          <a:custGeom>
            <a:avLst/>
            <a:gdLst/>
            <a:ahLst/>
            <a:cxnLst>
              <a:cxn ang="0">
                <a:pos x="0" y="0"/>
              </a:cxn>
              <a:cxn ang="0">
                <a:pos x="0" y="2"/>
              </a:cxn>
              <a:cxn ang="0">
                <a:pos x="0" y="5"/>
              </a:cxn>
              <a:cxn ang="0">
                <a:pos x="0" y="8"/>
              </a:cxn>
              <a:cxn ang="0">
                <a:pos x="7" y="6"/>
              </a:cxn>
            </a:cxnLst>
            <a:rect l="0" t="0" r="r" b="b"/>
            <a:pathLst>
              <a:path w="7" h="8">
                <a:moveTo>
                  <a:pt x="0" y="0"/>
                </a:moveTo>
                <a:lnTo>
                  <a:pt x="0" y="2"/>
                </a:lnTo>
                <a:lnTo>
                  <a:pt x="0" y="5"/>
                </a:lnTo>
                <a:lnTo>
                  <a:pt x="0" y="8"/>
                </a:lnTo>
                <a:lnTo>
                  <a:pt x="7" y="6"/>
                </a:lnTo>
              </a:path>
            </a:pathLst>
          </a:custGeom>
          <a:noFill/>
          <a:ln w="28575">
            <a:solidFill>
              <a:srgbClr val="000000"/>
            </a:solidFill>
            <a:prstDash val="solid"/>
            <a:round/>
            <a:headEnd/>
            <a:tailEnd/>
          </a:ln>
        </p:spPr>
        <p:txBody>
          <a:bodyPr/>
          <a:lstStyle/>
          <a:p>
            <a:endParaRPr lang="en-US"/>
          </a:p>
        </p:txBody>
      </p:sp>
      <p:sp>
        <p:nvSpPr>
          <p:cNvPr id="200" name="Freeform 101"/>
          <p:cNvSpPr>
            <a:spLocks/>
          </p:cNvSpPr>
          <p:nvPr/>
        </p:nvSpPr>
        <p:spPr bwMode="auto">
          <a:xfrm rot="5400000">
            <a:off x="5046941" y="6189956"/>
            <a:ext cx="5554" cy="3588"/>
          </a:xfrm>
          <a:custGeom>
            <a:avLst/>
            <a:gdLst/>
            <a:ahLst/>
            <a:cxnLst>
              <a:cxn ang="0">
                <a:pos x="2" y="0"/>
              </a:cxn>
              <a:cxn ang="0">
                <a:pos x="2" y="2"/>
              </a:cxn>
              <a:cxn ang="0">
                <a:pos x="2" y="5"/>
              </a:cxn>
              <a:cxn ang="0">
                <a:pos x="0" y="7"/>
              </a:cxn>
              <a:cxn ang="0">
                <a:pos x="7" y="7"/>
              </a:cxn>
            </a:cxnLst>
            <a:rect l="0" t="0" r="r" b="b"/>
            <a:pathLst>
              <a:path w="7" h="7">
                <a:moveTo>
                  <a:pt x="2" y="0"/>
                </a:moveTo>
                <a:lnTo>
                  <a:pt x="2" y="2"/>
                </a:lnTo>
                <a:lnTo>
                  <a:pt x="2" y="5"/>
                </a:lnTo>
                <a:lnTo>
                  <a:pt x="0" y="7"/>
                </a:lnTo>
                <a:lnTo>
                  <a:pt x="7" y="7"/>
                </a:lnTo>
              </a:path>
            </a:pathLst>
          </a:custGeom>
          <a:noFill/>
          <a:ln w="28575">
            <a:solidFill>
              <a:srgbClr val="000000"/>
            </a:solidFill>
            <a:prstDash val="solid"/>
            <a:round/>
            <a:headEnd/>
            <a:tailEnd/>
          </a:ln>
        </p:spPr>
        <p:txBody>
          <a:bodyPr/>
          <a:lstStyle/>
          <a:p>
            <a:endParaRPr lang="en-US"/>
          </a:p>
        </p:txBody>
      </p:sp>
      <p:sp>
        <p:nvSpPr>
          <p:cNvPr id="201" name="Freeform 102"/>
          <p:cNvSpPr>
            <a:spLocks/>
          </p:cNvSpPr>
          <p:nvPr/>
        </p:nvSpPr>
        <p:spPr bwMode="auto">
          <a:xfrm rot="5400000">
            <a:off x="5044838" y="6187276"/>
            <a:ext cx="1388" cy="4784"/>
          </a:xfrm>
          <a:custGeom>
            <a:avLst/>
            <a:gdLst/>
            <a:ahLst/>
            <a:cxnLst>
              <a:cxn ang="0">
                <a:pos x="0" y="0"/>
              </a:cxn>
              <a:cxn ang="0">
                <a:pos x="0" y="3"/>
              </a:cxn>
              <a:cxn ang="0">
                <a:pos x="0" y="6"/>
              </a:cxn>
            </a:cxnLst>
            <a:rect l="0" t="0" r="r" b="b"/>
            <a:pathLst>
              <a:path h="6">
                <a:moveTo>
                  <a:pt x="0" y="0"/>
                </a:moveTo>
                <a:lnTo>
                  <a:pt x="0" y="3"/>
                </a:lnTo>
                <a:lnTo>
                  <a:pt x="0" y="6"/>
                </a:lnTo>
              </a:path>
            </a:pathLst>
          </a:custGeom>
          <a:noFill/>
          <a:ln w="28575">
            <a:solidFill>
              <a:srgbClr val="000000"/>
            </a:solidFill>
            <a:prstDash val="solid"/>
            <a:round/>
            <a:headEnd/>
            <a:tailEnd/>
          </a:ln>
        </p:spPr>
        <p:txBody>
          <a:bodyPr/>
          <a:lstStyle/>
          <a:p>
            <a:endParaRPr lang="en-US"/>
          </a:p>
        </p:txBody>
      </p:sp>
      <p:sp>
        <p:nvSpPr>
          <p:cNvPr id="202" name="Line 103"/>
          <p:cNvSpPr>
            <a:spLocks noChangeShapeType="1"/>
          </p:cNvSpPr>
          <p:nvPr/>
        </p:nvSpPr>
        <p:spPr bwMode="auto">
          <a:xfrm rot="5400000" flipH="1">
            <a:off x="5052612" y="5618433"/>
            <a:ext cx="1388" cy="1196"/>
          </a:xfrm>
          <a:prstGeom prst="line">
            <a:avLst/>
          </a:prstGeom>
          <a:noFill/>
          <a:ln w="28575">
            <a:solidFill>
              <a:srgbClr val="000000"/>
            </a:solidFill>
            <a:round/>
            <a:headEnd/>
            <a:tailEnd/>
          </a:ln>
        </p:spPr>
        <p:txBody>
          <a:bodyPr/>
          <a:lstStyle/>
          <a:p>
            <a:endParaRPr lang="en-US"/>
          </a:p>
        </p:txBody>
      </p:sp>
      <p:sp>
        <p:nvSpPr>
          <p:cNvPr id="203" name="Freeform 104"/>
          <p:cNvSpPr>
            <a:spLocks/>
          </p:cNvSpPr>
          <p:nvPr/>
        </p:nvSpPr>
        <p:spPr bwMode="auto">
          <a:xfrm rot="5400000">
            <a:off x="5053808" y="5618433"/>
            <a:ext cx="1388" cy="1196"/>
          </a:xfrm>
          <a:custGeom>
            <a:avLst/>
            <a:gdLst/>
            <a:ahLst/>
            <a:cxnLst>
              <a:cxn ang="0">
                <a:pos x="1" y="1"/>
              </a:cxn>
              <a:cxn ang="0">
                <a:pos x="1" y="0"/>
              </a:cxn>
              <a:cxn ang="0">
                <a:pos x="0" y="0"/>
              </a:cxn>
            </a:cxnLst>
            <a:rect l="0" t="0" r="r" b="b"/>
            <a:pathLst>
              <a:path w="1" h="1">
                <a:moveTo>
                  <a:pt x="1" y="1"/>
                </a:moveTo>
                <a:lnTo>
                  <a:pt x="1" y="0"/>
                </a:lnTo>
                <a:lnTo>
                  <a:pt x="0" y="0"/>
                </a:lnTo>
              </a:path>
            </a:pathLst>
          </a:custGeom>
          <a:noFill/>
          <a:ln w="28575">
            <a:solidFill>
              <a:srgbClr val="000000"/>
            </a:solidFill>
            <a:prstDash val="solid"/>
            <a:round/>
            <a:headEnd/>
            <a:tailEnd/>
          </a:ln>
        </p:spPr>
        <p:txBody>
          <a:bodyPr/>
          <a:lstStyle/>
          <a:p>
            <a:endParaRPr lang="en-US"/>
          </a:p>
        </p:txBody>
      </p:sp>
      <p:sp>
        <p:nvSpPr>
          <p:cNvPr id="204" name="Freeform 105"/>
          <p:cNvSpPr>
            <a:spLocks/>
          </p:cNvSpPr>
          <p:nvPr/>
        </p:nvSpPr>
        <p:spPr bwMode="auto">
          <a:xfrm rot="5400000">
            <a:off x="5055004" y="5618433"/>
            <a:ext cx="1388" cy="1196"/>
          </a:xfrm>
          <a:custGeom>
            <a:avLst/>
            <a:gdLst/>
            <a:ahLst/>
            <a:cxnLst>
              <a:cxn ang="0">
                <a:pos x="1" y="2"/>
              </a:cxn>
              <a:cxn ang="0">
                <a:pos x="1" y="0"/>
              </a:cxn>
              <a:cxn ang="0">
                <a:pos x="0" y="0"/>
              </a:cxn>
            </a:cxnLst>
            <a:rect l="0" t="0" r="r" b="b"/>
            <a:pathLst>
              <a:path w="1" h="2">
                <a:moveTo>
                  <a:pt x="1" y="2"/>
                </a:moveTo>
                <a:lnTo>
                  <a:pt x="1" y="0"/>
                </a:lnTo>
                <a:lnTo>
                  <a:pt x="0" y="0"/>
                </a:lnTo>
              </a:path>
            </a:pathLst>
          </a:custGeom>
          <a:noFill/>
          <a:ln w="28575">
            <a:solidFill>
              <a:srgbClr val="000000"/>
            </a:solidFill>
            <a:prstDash val="solid"/>
            <a:round/>
            <a:headEnd/>
            <a:tailEnd/>
          </a:ln>
        </p:spPr>
        <p:txBody>
          <a:bodyPr/>
          <a:lstStyle/>
          <a:p>
            <a:endParaRPr lang="en-US"/>
          </a:p>
        </p:txBody>
      </p:sp>
      <p:sp>
        <p:nvSpPr>
          <p:cNvPr id="205" name="Freeform 106"/>
          <p:cNvSpPr>
            <a:spLocks/>
          </p:cNvSpPr>
          <p:nvPr/>
        </p:nvSpPr>
        <p:spPr bwMode="auto">
          <a:xfrm rot="5400000">
            <a:off x="5056200" y="5618433"/>
            <a:ext cx="1388" cy="1196"/>
          </a:xfrm>
          <a:custGeom>
            <a:avLst/>
            <a:gdLst/>
            <a:ahLst/>
            <a:cxnLst>
              <a:cxn ang="0">
                <a:pos x="1" y="2"/>
              </a:cxn>
              <a:cxn ang="0">
                <a:pos x="1" y="0"/>
              </a:cxn>
              <a:cxn ang="0">
                <a:pos x="0" y="0"/>
              </a:cxn>
            </a:cxnLst>
            <a:rect l="0" t="0" r="r" b="b"/>
            <a:pathLst>
              <a:path w="1" h="2">
                <a:moveTo>
                  <a:pt x="1" y="2"/>
                </a:moveTo>
                <a:lnTo>
                  <a:pt x="1" y="0"/>
                </a:lnTo>
                <a:lnTo>
                  <a:pt x="0" y="0"/>
                </a:lnTo>
              </a:path>
            </a:pathLst>
          </a:custGeom>
          <a:noFill/>
          <a:ln w="28575">
            <a:solidFill>
              <a:srgbClr val="000000"/>
            </a:solidFill>
            <a:prstDash val="solid"/>
            <a:round/>
            <a:headEnd/>
            <a:tailEnd/>
          </a:ln>
        </p:spPr>
        <p:txBody>
          <a:bodyPr/>
          <a:lstStyle/>
          <a:p>
            <a:endParaRPr lang="en-US"/>
          </a:p>
        </p:txBody>
      </p:sp>
      <p:sp>
        <p:nvSpPr>
          <p:cNvPr id="206" name="Freeform 107"/>
          <p:cNvSpPr>
            <a:spLocks/>
          </p:cNvSpPr>
          <p:nvPr/>
        </p:nvSpPr>
        <p:spPr bwMode="auto">
          <a:xfrm rot="5400000">
            <a:off x="5057396" y="5618433"/>
            <a:ext cx="1388" cy="1196"/>
          </a:xfrm>
          <a:custGeom>
            <a:avLst/>
            <a:gdLst/>
            <a:ahLst/>
            <a:cxnLst>
              <a:cxn ang="0">
                <a:pos x="1" y="3"/>
              </a:cxn>
              <a:cxn ang="0">
                <a:pos x="1" y="0"/>
              </a:cxn>
              <a:cxn ang="0">
                <a:pos x="0" y="2"/>
              </a:cxn>
            </a:cxnLst>
            <a:rect l="0" t="0" r="r" b="b"/>
            <a:pathLst>
              <a:path w="1" h="3">
                <a:moveTo>
                  <a:pt x="1" y="3"/>
                </a:moveTo>
                <a:lnTo>
                  <a:pt x="1" y="0"/>
                </a:lnTo>
                <a:lnTo>
                  <a:pt x="0" y="2"/>
                </a:lnTo>
              </a:path>
            </a:pathLst>
          </a:custGeom>
          <a:noFill/>
          <a:ln w="28575">
            <a:solidFill>
              <a:srgbClr val="000000"/>
            </a:solidFill>
            <a:prstDash val="solid"/>
            <a:round/>
            <a:headEnd/>
            <a:tailEnd/>
          </a:ln>
        </p:spPr>
        <p:txBody>
          <a:bodyPr/>
          <a:lstStyle/>
          <a:p>
            <a:endParaRPr lang="en-US"/>
          </a:p>
        </p:txBody>
      </p:sp>
      <p:sp>
        <p:nvSpPr>
          <p:cNvPr id="207" name="Freeform 108"/>
          <p:cNvSpPr>
            <a:spLocks/>
          </p:cNvSpPr>
          <p:nvPr/>
        </p:nvSpPr>
        <p:spPr bwMode="auto">
          <a:xfrm rot="5400000">
            <a:off x="5057396" y="5618433"/>
            <a:ext cx="1388" cy="1196"/>
          </a:xfrm>
          <a:custGeom>
            <a:avLst/>
            <a:gdLst/>
            <a:ahLst/>
            <a:cxnLst>
              <a:cxn ang="0">
                <a:pos x="1" y="2"/>
              </a:cxn>
              <a:cxn ang="0">
                <a:pos x="1" y="0"/>
              </a:cxn>
              <a:cxn ang="0">
                <a:pos x="0" y="2"/>
              </a:cxn>
            </a:cxnLst>
            <a:rect l="0" t="0" r="r" b="b"/>
            <a:pathLst>
              <a:path w="1" h="2">
                <a:moveTo>
                  <a:pt x="1" y="2"/>
                </a:moveTo>
                <a:lnTo>
                  <a:pt x="1" y="0"/>
                </a:lnTo>
                <a:lnTo>
                  <a:pt x="0" y="2"/>
                </a:lnTo>
              </a:path>
            </a:pathLst>
          </a:custGeom>
          <a:noFill/>
          <a:ln w="28575">
            <a:solidFill>
              <a:srgbClr val="000000"/>
            </a:solidFill>
            <a:prstDash val="solid"/>
            <a:round/>
            <a:headEnd/>
            <a:tailEnd/>
          </a:ln>
        </p:spPr>
        <p:txBody>
          <a:bodyPr/>
          <a:lstStyle/>
          <a:p>
            <a:endParaRPr lang="en-US"/>
          </a:p>
        </p:txBody>
      </p:sp>
      <p:sp>
        <p:nvSpPr>
          <p:cNvPr id="208" name="Freeform 109"/>
          <p:cNvSpPr>
            <a:spLocks/>
          </p:cNvSpPr>
          <p:nvPr/>
        </p:nvSpPr>
        <p:spPr bwMode="auto">
          <a:xfrm rot="5400000">
            <a:off x="5059190" y="5617835"/>
            <a:ext cx="1388" cy="2392"/>
          </a:xfrm>
          <a:custGeom>
            <a:avLst/>
            <a:gdLst/>
            <a:ahLst/>
            <a:cxnLst>
              <a:cxn ang="0">
                <a:pos x="1" y="3"/>
              </a:cxn>
              <a:cxn ang="0">
                <a:pos x="1" y="0"/>
              </a:cxn>
              <a:cxn ang="0">
                <a:pos x="0" y="1"/>
              </a:cxn>
            </a:cxnLst>
            <a:rect l="0" t="0" r="r" b="b"/>
            <a:pathLst>
              <a:path w="1" h="3">
                <a:moveTo>
                  <a:pt x="1" y="3"/>
                </a:moveTo>
                <a:lnTo>
                  <a:pt x="1" y="0"/>
                </a:lnTo>
                <a:lnTo>
                  <a:pt x="0" y="1"/>
                </a:lnTo>
              </a:path>
            </a:pathLst>
          </a:custGeom>
          <a:noFill/>
          <a:ln w="28575">
            <a:solidFill>
              <a:srgbClr val="000000"/>
            </a:solidFill>
            <a:prstDash val="solid"/>
            <a:round/>
            <a:headEnd/>
            <a:tailEnd/>
          </a:ln>
        </p:spPr>
        <p:txBody>
          <a:bodyPr/>
          <a:lstStyle/>
          <a:p>
            <a:endParaRPr lang="en-US"/>
          </a:p>
        </p:txBody>
      </p:sp>
      <p:sp>
        <p:nvSpPr>
          <p:cNvPr id="209" name="Freeform 110"/>
          <p:cNvSpPr>
            <a:spLocks/>
          </p:cNvSpPr>
          <p:nvPr/>
        </p:nvSpPr>
        <p:spPr bwMode="auto">
          <a:xfrm rot="5400000">
            <a:off x="5059788" y="5618433"/>
            <a:ext cx="1388" cy="1196"/>
          </a:xfrm>
          <a:custGeom>
            <a:avLst/>
            <a:gdLst/>
            <a:ahLst/>
            <a:cxnLst>
              <a:cxn ang="0">
                <a:pos x="1" y="1"/>
              </a:cxn>
              <a:cxn ang="0">
                <a:pos x="1" y="0"/>
              </a:cxn>
              <a:cxn ang="0">
                <a:pos x="0" y="0"/>
              </a:cxn>
            </a:cxnLst>
            <a:rect l="0" t="0" r="r" b="b"/>
            <a:pathLst>
              <a:path w="1" h="1">
                <a:moveTo>
                  <a:pt x="1" y="1"/>
                </a:moveTo>
                <a:lnTo>
                  <a:pt x="1" y="0"/>
                </a:lnTo>
                <a:lnTo>
                  <a:pt x="0" y="0"/>
                </a:lnTo>
              </a:path>
            </a:pathLst>
          </a:custGeom>
          <a:noFill/>
          <a:ln w="28575">
            <a:solidFill>
              <a:srgbClr val="000000"/>
            </a:solidFill>
            <a:prstDash val="solid"/>
            <a:round/>
            <a:headEnd/>
            <a:tailEnd/>
          </a:ln>
        </p:spPr>
        <p:txBody>
          <a:bodyPr/>
          <a:lstStyle/>
          <a:p>
            <a:endParaRPr lang="en-US"/>
          </a:p>
        </p:txBody>
      </p:sp>
      <p:sp>
        <p:nvSpPr>
          <p:cNvPr id="210" name="Freeform 111"/>
          <p:cNvSpPr>
            <a:spLocks/>
          </p:cNvSpPr>
          <p:nvPr/>
        </p:nvSpPr>
        <p:spPr bwMode="auto">
          <a:xfrm rot="5400000">
            <a:off x="5061582" y="5617835"/>
            <a:ext cx="1388" cy="2392"/>
          </a:xfrm>
          <a:custGeom>
            <a:avLst/>
            <a:gdLst/>
            <a:ahLst/>
            <a:cxnLst>
              <a:cxn ang="0">
                <a:pos x="1" y="4"/>
              </a:cxn>
              <a:cxn ang="0">
                <a:pos x="1" y="0"/>
              </a:cxn>
              <a:cxn ang="0">
                <a:pos x="0" y="2"/>
              </a:cxn>
            </a:cxnLst>
            <a:rect l="0" t="0" r="r" b="b"/>
            <a:pathLst>
              <a:path w="1" h="4">
                <a:moveTo>
                  <a:pt x="1" y="4"/>
                </a:moveTo>
                <a:lnTo>
                  <a:pt x="1" y="0"/>
                </a:lnTo>
                <a:lnTo>
                  <a:pt x="0" y="2"/>
                </a:lnTo>
              </a:path>
            </a:pathLst>
          </a:custGeom>
          <a:noFill/>
          <a:ln w="28575">
            <a:solidFill>
              <a:srgbClr val="000000"/>
            </a:solidFill>
            <a:prstDash val="solid"/>
            <a:round/>
            <a:headEnd/>
            <a:tailEnd/>
          </a:ln>
        </p:spPr>
        <p:txBody>
          <a:bodyPr/>
          <a:lstStyle/>
          <a:p>
            <a:endParaRPr lang="en-US"/>
          </a:p>
        </p:txBody>
      </p:sp>
      <p:sp>
        <p:nvSpPr>
          <p:cNvPr id="211" name="Freeform 112"/>
          <p:cNvSpPr>
            <a:spLocks/>
          </p:cNvSpPr>
          <p:nvPr/>
        </p:nvSpPr>
        <p:spPr bwMode="auto">
          <a:xfrm rot="5400000">
            <a:off x="5063376" y="5618433"/>
            <a:ext cx="1388" cy="1196"/>
          </a:xfrm>
          <a:custGeom>
            <a:avLst/>
            <a:gdLst/>
            <a:ahLst/>
            <a:cxnLst>
              <a:cxn ang="0">
                <a:pos x="1" y="1"/>
              </a:cxn>
              <a:cxn ang="0">
                <a:pos x="1" y="0"/>
              </a:cxn>
              <a:cxn ang="0">
                <a:pos x="0" y="0"/>
              </a:cxn>
            </a:cxnLst>
            <a:rect l="0" t="0" r="r" b="b"/>
            <a:pathLst>
              <a:path w="1" h="1">
                <a:moveTo>
                  <a:pt x="1" y="1"/>
                </a:moveTo>
                <a:lnTo>
                  <a:pt x="1" y="0"/>
                </a:lnTo>
                <a:lnTo>
                  <a:pt x="0" y="0"/>
                </a:lnTo>
              </a:path>
            </a:pathLst>
          </a:custGeom>
          <a:noFill/>
          <a:ln w="28575">
            <a:solidFill>
              <a:srgbClr val="000000"/>
            </a:solidFill>
            <a:prstDash val="solid"/>
            <a:round/>
            <a:headEnd/>
            <a:tailEnd/>
          </a:ln>
        </p:spPr>
        <p:txBody>
          <a:bodyPr/>
          <a:lstStyle/>
          <a:p>
            <a:endParaRPr lang="en-US"/>
          </a:p>
        </p:txBody>
      </p:sp>
      <p:sp>
        <p:nvSpPr>
          <p:cNvPr id="212" name="Freeform 113"/>
          <p:cNvSpPr>
            <a:spLocks/>
          </p:cNvSpPr>
          <p:nvPr/>
        </p:nvSpPr>
        <p:spPr bwMode="auto">
          <a:xfrm rot="5400000">
            <a:off x="5063376" y="5618433"/>
            <a:ext cx="1388" cy="1196"/>
          </a:xfrm>
          <a:custGeom>
            <a:avLst/>
            <a:gdLst/>
            <a:ahLst/>
            <a:cxnLst>
              <a:cxn ang="0">
                <a:pos x="1" y="2"/>
              </a:cxn>
              <a:cxn ang="0">
                <a:pos x="1" y="0"/>
              </a:cxn>
              <a:cxn ang="0">
                <a:pos x="0" y="2"/>
              </a:cxn>
            </a:cxnLst>
            <a:rect l="0" t="0" r="r" b="b"/>
            <a:pathLst>
              <a:path w="1" h="2">
                <a:moveTo>
                  <a:pt x="1" y="2"/>
                </a:moveTo>
                <a:lnTo>
                  <a:pt x="1" y="0"/>
                </a:lnTo>
                <a:lnTo>
                  <a:pt x="0" y="2"/>
                </a:lnTo>
              </a:path>
            </a:pathLst>
          </a:custGeom>
          <a:noFill/>
          <a:ln w="28575">
            <a:solidFill>
              <a:srgbClr val="000000"/>
            </a:solidFill>
            <a:prstDash val="solid"/>
            <a:round/>
            <a:headEnd/>
            <a:tailEnd/>
          </a:ln>
        </p:spPr>
        <p:txBody>
          <a:bodyPr/>
          <a:lstStyle/>
          <a:p>
            <a:endParaRPr lang="en-US"/>
          </a:p>
        </p:txBody>
      </p:sp>
      <p:sp>
        <p:nvSpPr>
          <p:cNvPr id="213" name="Freeform 114"/>
          <p:cNvSpPr>
            <a:spLocks/>
          </p:cNvSpPr>
          <p:nvPr/>
        </p:nvSpPr>
        <p:spPr bwMode="auto">
          <a:xfrm rot="5400000">
            <a:off x="5064572" y="5618433"/>
            <a:ext cx="1388" cy="1196"/>
          </a:xfrm>
          <a:custGeom>
            <a:avLst/>
            <a:gdLst/>
            <a:ahLst/>
            <a:cxnLst>
              <a:cxn ang="0">
                <a:pos x="1" y="1"/>
              </a:cxn>
              <a:cxn ang="0">
                <a:pos x="1" y="0"/>
              </a:cxn>
              <a:cxn ang="0">
                <a:pos x="0" y="1"/>
              </a:cxn>
            </a:cxnLst>
            <a:rect l="0" t="0" r="r" b="b"/>
            <a:pathLst>
              <a:path w="1" h="1">
                <a:moveTo>
                  <a:pt x="1" y="1"/>
                </a:moveTo>
                <a:lnTo>
                  <a:pt x="1" y="0"/>
                </a:lnTo>
                <a:lnTo>
                  <a:pt x="0" y="1"/>
                </a:lnTo>
              </a:path>
            </a:pathLst>
          </a:custGeom>
          <a:noFill/>
          <a:ln w="28575">
            <a:solidFill>
              <a:srgbClr val="000000"/>
            </a:solidFill>
            <a:prstDash val="solid"/>
            <a:round/>
            <a:headEnd/>
            <a:tailEnd/>
          </a:ln>
        </p:spPr>
        <p:txBody>
          <a:bodyPr/>
          <a:lstStyle/>
          <a:p>
            <a:endParaRPr lang="en-US"/>
          </a:p>
        </p:txBody>
      </p:sp>
      <p:sp>
        <p:nvSpPr>
          <p:cNvPr id="214" name="Freeform 115"/>
          <p:cNvSpPr>
            <a:spLocks/>
          </p:cNvSpPr>
          <p:nvPr/>
        </p:nvSpPr>
        <p:spPr bwMode="auto">
          <a:xfrm rot="5400000">
            <a:off x="5065768" y="5618433"/>
            <a:ext cx="1388" cy="1196"/>
          </a:xfrm>
          <a:custGeom>
            <a:avLst/>
            <a:gdLst/>
            <a:ahLst/>
            <a:cxnLst>
              <a:cxn ang="0">
                <a:pos x="1" y="2"/>
              </a:cxn>
              <a:cxn ang="0">
                <a:pos x="1" y="0"/>
              </a:cxn>
              <a:cxn ang="0">
                <a:pos x="0" y="2"/>
              </a:cxn>
            </a:cxnLst>
            <a:rect l="0" t="0" r="r" b="b"/>
            <a:pathLst>
              <a:path w="1" h="2">
                <a:moveTo>
                  <a:pt x="1" y="2"/>
                </a:moveTo>
                <a:lnTo>
                  <a:pt x="1" y="0"/>
                </a:lnTo>
                <a:lnTo>
                  <a:pt x="0" y="2"/>
                </a:lnTo>
              </a:path>
            </a:pathLst>
          </a:custGeom>
          <a:noFill/>
          <a:ln w="28575">
            <a:solidFill>
              <a:srgbClr val="000000"/>
            </a:solidFill>
            <a:prstDash val="solid"/>
            <a:round/>
            <a:headEnd/>
            <a:tailEnd/>
          </a:ln>
        </p:spPr>
        <p:txBody>
          <a:bodyPr/>
          <a:lstStyle/>
          <a:p>
            <a:endParaRPr lang="en-US"/>
          </a:p>
        </p:txBody>
      </p:sp>
      <p:sp>
        <p:nvSpPr>
          <p:cNvPr id="215" name="Freeform 116"/>
          <p:cNvSpPr>
            <a:spLocks/>
          </p:cNvSpPr>
          <p:nvPr/>
        </p:nvSpPr>
        <p:spPr bwMode="auto">
          <a:xfrm rot="5400000">
            <a:off x="5066964" y="5618433"/>
            <a:ext cx="1388" cy="1196"/>
          </a:xfrm>
          <a:custGeom>
            <a:avLst/>
            <a:gdLst/>
            <a:ahLst/>
            <a:cxnLst>
              <a:cxn ang="0">
                <a:pos x="1" y="2"/>
              </a:cxn>
              <a:cxn ang="0">
                <a:pos x="1" y="0"/>
              </a:cxn>
              <a:cxn ang="0">
                <a:pos x="0" y="0"/>
              </a:cxn>
            </a:cxnLst>
            <a:rect l="0" t="0" r="r" b="b"/>
            <a:pathLst>
              <a:path w="1" h="2">
                <a:moveTo>
                  <a:pt x="1" y="2"/>
                </a:moveTo>
                <a:lnTo>
                  <a:pt x="1" y="0"/>
                </a:lnTo>
                <a:lnTo>
                  <a:pt x="0" y="0"/>
                </a:lnTo>
              </a:path>
            </a:pathLst>
          </a:custGeom>
          <a:noFill/>
          <a:ln w="28575">
            <a:solidFill>
              <a:srgbClr val="000000"/>
            </a:solidFill>
            <a:prstDash val="solid"/>
            <a:round/>
            <a:headEnd/>
            <a:tailEnd/>
          </a:ln>
        </p:spPr>
        <p:txBody>
          <a:bodyPr/>
          <a:lstStyle/>
          <a:p>
            <a:endParaRPr lang="en-US"/>
          </a:p>
        </p:txBody>
      </p:sp>
      <p:sp>
        <p:nvSpPr>
          <p:cNvPr id="216" name="Freeform 117"/>
          <p:cNvSpPr>
            <a:spLocks/>
          </p:cNvSpPr>
          <p:nvPr/>
        </p:nvSpPr>
        <p:spPr bwMode="auto">
          <a:xfrm rot="5400000">
            <a:off x="5068160" y="5618433"/>
            <a:ext cx="1388" cy="1196"/>
          </a:xfrm>
          <a:custGeom>
            <a:avLst/>
            <a:gdLst/>
            <a:ahLst/>
            <a:cxnLst>
              <a:cxn ang="0">
                <a:pos x="1" y="1"/>
              </a:cxn>
              <a:cxn ang="0">
                <a:pos x="1" y="0"/>
              </a:cxn>
              <a:cxn ang="0">
                <a:pos x="0" y="0"/>
              </a:cxn>
            </a:cxnLst>
            <a:rect l="0" t="0" r="r" b="b"/>
            <a:pathLst>
              <a:path w="1" h="1">
                <a:moveTo>
                  <a:pt x="1" y="1"/>
                </a:moveTo>
                <a:lnTo>
                  <a:pt x="1" y="0"/>
                </a:lnTo>
                <a:lnTo>
                  <a:pt x="0" y="0"/>
                </a:lnTo>
              </a:path>
            </a:pathLst>
          </a:custGeom>
          <a:noFill/>
          <a:ln w="28575">
            <a:solidFill>
              <a:srgbClr val="000000"/>
            </a:solidFill>
            <a:prstDash val="solid"/>
            <a:round/>
            <a:headEnd/>
            <a:tailEnd/>
          </a:ln>
        </p:spPr>
        <p:txBody>
          <a:bodyPr/>
          <a:lstStyle/>
          <a:p>
            <a:endParaRPr lang="en-US"/>
          </a:p>
        </p:txBody>
      </p:sp>
      <p:sp>
        <p:nvSpPr>
          <p:cNvPr id="217" name="Freeform 118"/>
          <p:cNvSpPr>
            <a:spLocks/>
          </p:cNvSpPr>
          <p:nvPr/>
        </p:nvSpPr>
        <p:spPr bwMode="auto">
          <a:xfrm rot="5400000">
            <a:off x="5069356" y="5618433"/>
            <a:ext cx="1388" cy="1196"/>
          </a:xfrm>
          <a:custGeom>
            <a:avLst/>
            <a:gdLst/>
            <a:ahLst/>
            <a:cxnLst>
              <a:cxn ang="0">
                <a:pos x="1" y="4"/>
              </a:cxn>
              <a:cxn ang="0">
                <a:pos x="1" y="0"/>
              </a:cxn>
              <a:cxn ang="0">
                <a:pos x="0" y="2"/>
              </a:cxn>
            </a:cxnLst>
            <a:rect l="0" t="0" r="r" b="b"/>
            <a:pathLst>
              <a:path w="1" h="4">
                <a:moveTo>
                  <a:pt x="1" y="4"/>
                </a:moveTo>
                <a:lnTo>
                  <a:pt x="1" y="0"/>
                </a:lnTo>
                <a:lnTo>
                  <a:pt x="0" y="2"/>
                </a:lnTo>
              </a:path>
            </a:pathLst>
          </a:custGeom>
          <a:noFill/>
          <a:ln w="28575">
            <a:solidFill>
              <a:srgbClr val="000000"/>
            </a:solidFill>
            <a:prstDash val="solid"/>
            <a:round/>
            <a:headEnd/>
            <a:tailEnd/>
          </a:ln>
        </p:spPr>
        <p:txBody>
          <a:bodyPr/>
          <a:lstStyle/>
          <a:p>
            <a:endParaRPr lang="en-US"/>
          </a:p>
        </p:txBody>
      </p:sp>
      <p:sp>
        <p:nvSpPr>
          <p:cNvPr id="218" name="Freeform 119"/>
          <p:cNvSpPr>
            <a:spLocks/>
          </p:cNvSpPr>
          <p:nvPr/>
        </p:nvSpPr>
        <p:spPr bwMode="auto">
          <a:xfrm rot="5400000">
            <a:off x="5069356" y="5618433"/>
            <a:ext cx="1388" cy="1196"/>
          </a:xfrm>
          <a:custGeom>
            <a:avLst/>
            <a:gdLst/>
            <a:ahLst/>
            <a:cxnLst>
              <a:cxn ang="0">
                <a:pos x="1" y="2"/>
              </a:cxn>
              <a:cxn ang="0">
                <a:pos x="1" y="0"/>
              </a:cxn>
              <a:cxn ang="0">
                <a:pos x="0" y="0"/>
              </a:cxn>
            </a:cxnLst>
            <a:rect l="0" t="0" r="r" b="b"/>
            <a:pathLst>
              <a:path w="1" h="2">
                <a:moveTo>
                  <a:pt x="1" y="2"/>
                </a:moveTo>
                <a:lnTo>
                  <a:pt x="1" y="0"/>
                </a:lnTo>
                <a:lnTo>
                  <a:pt x="0" y="0"/>
                </a:lnTo>
              </a:path>
            </a:pathLst>
          </a:custGeom>
          <a:noFill/>
          <a:ln w="28575">
            <a:solidFill>
              <a:srgbClr val="000000"/>
            </a:solidFill>
            <a:prstDash val="solid"/>
            <a:round/>
            <a:headEnd/>
            <a:tailEnd/>
          </a:ln>
        </p:spPr>
        <p:txBody>
          <a:bodyPr/>
          <a:lstStyle/>
          <a:p>
            <a:endParaRPr lang="en-US"/>
          </a:p>
        </p:txBody>
      </p:sp>
      <p:sp>
        <p:nvSpPr>
          <p:cNvPr id="219" name="Freeform 120"/>
          <p:cNvSpPr>
            <a:spLocks/>
          </p:cNvSpPr>
          <p:nvPr/>
        </p:nvSpPr>
        <p:spPr bwMode="auto">
          <a:xfrm rot="5400000">
            <a:off x="5071150" y="5617835"/>
            <a:ext cx="1388" cy="2392"/>
          </a:xfrm>
          <a:custGeom>
            <a:avLst/>
            <a:gdLst/>
            <a:ahLst/>
            <a:cxnLst>
              <a:cxn ang="0">
                <a:pos x="1" y="3"/>
              </a:cxn>
              <a:cxn ang="0">
                <a:pos x="1" y="0"/>
              </a:cxn>
              <a:cxn ang="0">
                <a:pos x="0" y="2"/>
              </a:cxn>
            </a:cxnLst>
            <a:rect l="0" t="0" r="r" b="b"/>
            <a:pathLst>
              <a:path w="1" h="3">
                <a:moveTo>
                  <a:pt x="1" y="3"/>
                </a:moveTo>
                <a:lnTo>
                  <a:pt x="1" y="0"/>
                </a:lnTo>
                <a:lnTo>
                  <a:pt x="0" y="2"/>
                </a:lnTo>
              </a:path>
            </a:pathLst>
          </a:custGeom>
          <a:noFill/>
          <a:ln w="28575">
            <a:solidFill>
              <a:srgbClr val="000000"/>
            </a:solidFill>
            <a:prstDash val="solid"/>
            <a:round/>
            <a:headEnd/>
            <a:tailEnd/>
          </a:ln>
        </p:spPr>
        <p:txBody>
          <a:bodyPr/>
          <a:lstStyle/>
          <a:p>
            <a:endParaRPr lang="en-US"/>
          </a:p>
        </p:txBody>
      </p:sp>
      <p:sp>
        <p:nvSpPr>
          <p:cNvPr id="220" name="Freeform 121"/>
          <p:cNvSpPr>
            <a:spLocks/>
          </p:cNvSpPr>
          <p:nvPr/>
        </p:nvSpPr>
        <p:spPr bwMode="auto">
          <a:xfrm rot="5400000">
            <a:off x="5072944" y="5618433"/>
            <a:ext cx="1388" cy="1196"/>
          </a:xfrm>
          <a:custGeom>
            <a:avLst/>
            <a:gdLst/>
            <a:ahLst/>
            <a:cxnLst>
              <a:cxn ang="0">
                <a:pos x="1" y="2"/>
              </a:cxn>
              <a:cxn ang="0">
                <a:pos x="1" y="0"/>
              </a:cxn>
              <a:cxn ang="0">
                <a:pos x="0" y="0"/>
              </a:cxn>
            </a:cxnLst>
            <a:rect l="0" t="0" r="r" b="b"/>
            <a:pathLst>
              <a:path w="1" h="2">
                <a:moveTo>
                  <a:pt x="1" y="2"/>
                </a:moveTo>
                <a:lnTo>
                  <a:pt x="1" y="0"/>
                </a:lnTo>
                <a:lnTo>
                  <a:pt x="0" y="0"/>
                </a:lnTo>
              </a:path>
            </a:pathLst>
          </a:custGeom>
          <a:noFill/>
          <a:ln w="28575">
            <a:solidFill>
              <a:srgbClr val="000000"/>
            </a:solidFill>
            <a:prstDash val="solid"/>
            <a:round/>
            <a:headEnd/>
            <a:tailEnd/>
          </a:ln>
        </p:spPr>
        <p:txBody>
          <a:bodyPr/>
          <a:lstStyle/>
          <a:p>
            <a:endParaRPr lang="en-US"/>
          </a:p>
        </p:txBody>
      </p:sp>
      <p:sp>
        <p:nvSpPr>
          <p:cNvPr id="221" name="Freeform 122"/>
          <p:cNvSpPr>
            <a:spLocks/>
          </p:cNvSpPr>
          <p:nvPr/>
        </p:nvSpPr>
        <p:spPr bwMode="auto">
          <a:xfrm rot="5400000">
            <a:off x="5074140" y="5618433"/>
            <a:ext cx="1388" cy="1196"/>
          </a:xfrm>
          <a:custGeom>
            <a:avLst/>
            <a:gdLst/>
            <a:ahLst/>
            <a:cxnLst>
              <a:cxn ang="0">
                <a:pos x="1" y="1"/>
              </a:cxn>
              <a:cxn ang="0">
                <a:pos x="1" y="0"/>
              </a:cxn>
              <a:cxn ang="0">
                <a:pos x="0" y="0"/>
              </a:cxn>
            </a:cxnLst>
            <a:rect l="0" t="0" r="r" b="b"/>
            <a:pathLst>
              <a:path w="1" h="1">
                <a:moveTo>
                  <a:pt x="1" y="1"/>
                </a:moveTo>
                <a:lnTo>
                  <a:pt x="1" y="0"/>
                </a:lnTo>
                <a:lnTo>
                  <a:pt x="0" y="0"/>
                </a:lnTo>
              </a:path>
            </a:pathLst>
          </a:custGeom>
          <a:noFill/>
          <a:ln w="28575">
            <a:solidFill>
              <a:srgbClr val="000000"/>
            </a:solidFill>
            <a:prstDash val="solid"/>
            <a:round/>
            <a:headEnd/>
            <a:tailEnd/>
          </a:ln>
        </p:spPr>
        <p:txBody>
          <a:bodyPr/>
          <a:lstStyle/>
          <a:p>
            <a:endParaRPr lang="en-US"/>
          </a:p>
        </p:txBody>
      </p:sp>
      <p:sp>
        <p:nvSpPr>
          <p:cNvPr id="222" name="Freeform 123"/>
          <p:cNvSpPr>
            <a:spLocks/>
          </p:cNvSpPr>
          <p:nvPr/>
        </p:nvSpPr>
        <p:spPr bwMode="auto">
          <a:xfrm rot="5400000">
            <a:off x="5074140" y="5618433"/>
            <a:ext cx="1388" cy="1196"/>
          </a:xfrm>
          <a:custGeom>
            <a:avLst/>
            <a:gdLst/>
            <a:ahLst/>
            <a:cxnLst>
              <a:cxn ang="0">
                <a:pos x="1" y="2"/>
              </a:cxn>
              <a:cxn ang="0">
                <a:pos x="1" y="0"/>
              </a:cxn>
              <a:cxn ang="0">
                <a:pos x="0" y="2"/>
              </a:cxn>
            </a:cxnLst>
            <a:rect l="0" t="0" r="r" b="b"/>
            <a:pathLst>
              <a:path w="1" h="2">
                <a:moveTo>
                  <a:pt x="1" y="2"/>
                </a:moveTo>
                <a:lnTo>
                  <a:pt x="1" y="0"/>
                </a:lnTo>
                <a:lnTo>
                  <a:pt x="0" y="2"/>
                </a:lnTo>
              </a:path>
            </a:pathLst>
          </a:custGeom>
          <a:noFill/>
          <a:ln w="28575">
            <a:solidFill>
              <a:srgbClr val="000000"/>
            </a:solidFill>
            <a:prstDash val="solid"/>
            <a:round/>
            <a:headEnd/>
            <a:tailEnd/>
          </a:ln>
        </p:spPr>
        <p:txBody>
          <a:bodyPr/>
          <a:lstStyle/>
          <a:p>
            <a:endParaRPr lang="en-US"/>
          </a:p>
        </p:txBody>
      </p:sp>
      <p:sp>
        <p:nvSpPr>
          <p:cNvPr id="223" name="Freeform 124"/>
          <p:cNvSpPr>
            <a:spLocks/>
          </p:cNvSpPr>
          <p:nvPr/>
        </p:nvSpPr>
        <p:spPr bwMode="auto">
          <a:xfrm rot="5400000">
            <a:off x="5075336" y="5618433"/>
            <a:ext cx="1388" cy="1196"/>
          </a:xfrm>
          <a:custGeom>
            <a:avLst/>
            <a:gdLst/>
            <a:ahLst/>
            <a:cxnLst>
              <a:cxn ang="0">
                <a:pos x="1" y="1"/>
              </a:cxn>
              <a:cxn ang="0">
                <a:pos x="1" y="0"/>
              </a:cxn>
              <a:cxn ang="0">
                <a:pos x="0" y="0"/>
              </a:cxn>
            </a:cxnLst>
            <a:rect l="0" t="0" r="r" b="b"/>
            <a:pathLst>
              <a:path w="1" h="1">
                <a:moveTo>
                  <a:pt x="1" y="1"/>
                </a:moveTo>
                <a:lnTo>
                  <a:pt x="1" y="0"/>
                </a:lnTo>
                <a:lnTo>
                  <a:pt x="0" y="0"/>
                </a:lnTo>
              </a:path>
            </a:pathLst>
          </a:custGeom>
          <a:noFill/>
          <a:ln w="28575">
            <a:solidFill>
              <a:srgbClr val="000000"/>
            </a:solidFill>
            <a:prstDash val="solid"/>
            <a:round/>
            <a:headEnd/>
            <a:tailEnd/>
          </a:ln>
        </p:spPr>
        <p:txBody>
          <a:bodyPr/>
          <a:lstStyle/>
          <a:p>
            <a:endParaRPr lang="en-US"/>
          </a:p>
        </p:txBody>
      </p:sp>
      <p:sp>
        <p:nvSpPr>
          <p:cNvPr id="224" name="Line 125"/>
          <p:cNvSpPr>
            <a:spLocks noChangeShapeType="1"/>
          </p:cNvSpPr>
          <p:nvPr/>
        </p:nvSpPr>
        <p:spPr bwMode="auto">
          <a:xfrm rot="5400000" flipH="1">
            <a:off x="5052612" y="5618433"/>
            <a:ext cx="1388" cy="1196"/>
          </a:xfrm>
          <a:prstGeom prst="line">
            <a:avLst/>
          </a:prstGeom>
          <a:noFill/>
          <a:ln w="28575">
            <a:solidFill>
              <a:srgbClr val="000000"/>
            </a:solidFill>
            <a:round/>
            <a:headEnd/>
            <a:tailEnd/>
          </a:ln>
        </p:spPr>
        <p:txBody>
          <a:bodyPr/>
          <a:lstStyle/>
          <a:p>
            <a:endParaRPr lang="en-US"/>
          </a:p>
        </p:txBody>
      </p:sp>
      <p:sp>
        <p:nvSpPr>
          <p:cNvPr id="225" name="Freeform 126"/>
          <p:cNvSpPr>
            <a:spLocks/>
          </p:cNvSpPr>
          <p:nvPr/>
        </p:nvSpPr>
        <p:spPr bwMode="auto">
          <a:xfrm rot="5400000">
            <a:off x="5052612" y="5618433"/>
            <a:ext cx="1388" cy="1196"/>
          </a:xfrm>
          <a:custGeom>
            <a:avLst/>
            <a:gdLst/>
            <a:ahLst/>
            <a:cxnLst>
              <a:cxn ang="0">
                <a:pos x="1" y="0"/>
              </a:cxn>
              <a:cxn ang="0">
                <a:pos x="1" y="2"/>
              </a:cxn>
              <a:cxn ang="0">
                <a:pos x="0" y="3"/>
              </a:cxn>
            </a:cxnLst>
            <a:rect l="0" t="0" r="r" b="b"/>
            <a:pathLst>
              <a:path w="1" h="3">
                <a:moveTo>
                  <a:pt x="1" y="0"/>
                </a:moveTo>
                <a:lnTo>
                  <a:pt x="1" y="2"/>
                </a:lnTo>
                <a:lnTo>
                  <a:pt x="0" y="3"/>
                </a:lnTo>
              </a:path>
            </a:pathLst>
          </a:custGeom>
          <a:noFill/>
          <a:ln w="28575">
            <a:solidFill>
              <a:srgbClr val="000000"/>
            </a:solidFill>
            <a:prstDash val="solid"/>
            <a:round/>
            <a:headEnd/>
            <a:tailEnd/>
          </a:ln>
        </p:spPr>
        <p:txBody>
          <a:bodyPr/>
          <a:lstStyle/>
          <a:p>
            <a:endParaRPr lang="en-US"/>
          </a:p>
        </p:txBody>
      </p:sp>
      <p:sp>
        <p:nvSpPr>
          <p:cNvPr id="226" name="Freeform 127"/>
          <p:cNvSpPr>
            <a:spLocks/>
          </p:cNvSpPr>
          <p:nvPr/>
        </p:nvSpPr>
        <p:spPr bwMode="auto">
          <a:xfrm rot="5400000">
            <a:off x="5052014" y="5617835"/>
            <a:ext cx="1388" cy="2392"/>
          </a:xfrm>
          <a:custGeom>
            <a:avLst/>
            <a:gdLst/>
            <a:ahLst/>
            <a:cxnLst>
              <a:cxn ang="0">
                <a:pos x="1" y="0"/>
              </a:cxn>
              <a:cxn ang="0">
                <a:pos x="1" y="1"/>
              </a:cxn>
              <a:cxn ang="0">
                <a:pos x="0" y="3"/>
              </a:cxn>
            </a:cxnLst>
            <a:rect l="0" t="0" r="r" b="b"/>
            <a:pathLst>
              <a:path w="1" h="3">
                <a:moveTo>
                  <a:pt x="1" y="0"/>
                </a:moveTo>
                <a:lnTo>
                  <a:pt x="1" y="1"/>
                </a:lnTo>
                <a:lnTo>
                  <a:pt x="0" y="3"/>
                </a:lnTo>
              </a:path>
            </a:pathLst>
          </a:custGeom>
          <a:noFill/>
          <a:ln w="28575">
            <a:solidFill>
              <a:srgbClr val="000000"/>
            </a:solidFill>
            <a:prstDash val="solid"/>
            <a:round/>
            <a:headEnd/>
            <a:tailEnd/>
          </a:ln>
        </p:spPr>
        <p:txBody>
          <a:bodyPr/>
          <a:lstStyle/>
          <a:p>
            <a:endParaRPr lang="en-US"/>
          </a:p>
        </p:txBody>
      </p:sp>
      <p:sp>
        <p:nvSpPr>
          <p:cNvPr id="227" name="Freeform 128"/>
          <p:cNvSpPr>
            <a:spLocks/>
          </p:cNvSpPr>
          <p:nvPr/>
        </p:nvSpPr>
        <p:spPr bwMode="auto">
          <a:xfrm rot="5400000">
            <a:off x="5050220" y="5618433"/>
            <a:ext cx="1388" cy="1196"/>
          </a:xfrm>
          <a:custGeom>
            <a:avLst/>
            <a:gdLst/>
            <a:ahLst/>
            <a:cxnLst>
              <a:cxn ang="0">
                <a:pos x="1" y="0"/>
              </a:cxn>
              <a:cxn ang="0">
                <a:pos x="1" y="2"/>
              </a:cxn>
              <a:cxn ang="0">
                <a:pos x="0" y="2"/>
              </a:cxn>
            </a:cxnLst>
            <a:rect l="0" t="0" r="r" b="b"/>
            <a:pathLst>
              <a:path w="1" h="2">
                <a:moveTo>
                  <a:pt x="1" y="0"/>
                </a:moveTo>
                <a:lnTo>
                  <a:pt x="1" y="2"/>
                </a:lnTo>
                <a:lnTo>
                  <a:pt x="0" y="2"/>
                </a:lnTo>
              </a:path>
            </a:pathLst>
          </a:custGeom>
          <a:noFill/>
          <a:ln w="28575">
            <a:solidFill>
              <a:srgbClr val="000000"/>
            </a:solidFill>
            <a:prstDash val="solid"/>
            <a:round/>
            <a:headEnd/>
            <a:tailEnd/>
          </a:ln>
        </p:spPr>
        <p:txBody>
          <a:bodyPr/>
          <a:lstStyle/>
          <a:p>
            <a:endParaRPr lang="en-US"/>
          </a:p>
        </p:txBody>
      </p:sp>
      <p:sp>
        <p:nvSpPr>
          <p:cNvPr id="228" name="Freeform 129"/>
          <p:cNvSpPr>
            <a:spLocks/>
          </p:cNvSpPr>
          <p:nvPr/>
        </p:nvSpPr>
        <p:spPr bwMode="auto">
          <a:xfrm rot="5400000">
            <a:off x="5049024" y="5618433"/>
            <a:ext cx="1388" cy="1196"/>
          </a:xfrm>
          <a:custGeom>
            <a:avLst/>
            <a:gdLst/>
            <a:ahLst/>
            <a:cxnLst>
              <a:cxn ang="0">
                <a:pos x="1" y="0"/>
              </a:cxn>
              <a:cxn ang="0">
                <a:pos x="1" y="0"/>
              </a:cxn>
              <a:cxn ang="0">
                <a:pos x="0" y="1"/>
              </a:cxn>
            </a:cxnLst>
            <a:rect l="0" t="0" r="r" b="b"/>
            <a:pathLst>
              <a:path w="1" h="1">
                <a:moveTo>
                  <a:pt x="1" y="0"/>
                </a:moveTo>
                <a:lnTo>
                  <a:pt x="1" y="0"/>
                </a:lnTo>
                <a:lnTo>
                  <a:pt x="0" y="1"/>
                </a:lnTo>
              </a:path>
            </a:pathLst>
          </a:custGeom>
          <a:noFill/>
          <a:ln w="28575">
            <a:solidFill>
              <a:srgbClr val="000000"/>
            </a:solidFill>
            <a:prstDash val="solid"/>
            <a:round/>
            <a:headEnd/>
            <a:tailEnd/>
          </a:ln>
        </p:spPr>
        <p:txBody>
          <a:bodyPr/>
          <a:lstStyle/>
          <a:p>
            <a:endParaRPr lang="en-US"/>
          </a:p>
        </p:txBody>
      </p:sp>
      <p:sp>
        <p:nvSpPr>
          <p:cNvPr id="229" name="Freeform 130"/>
          <p:cNvSpPr>
            <a:spLocks/>
          </p:cNvSpPr>
          <p:nvPr/>
        </p:nvSpPr>
        <p:spPr bwMode="auto">
          <a:xfrm rot="5400000">
            <a:off x="5047828" y="5618433"/>
            <a:ext cx="1388" cy="1196"/>
          </a:xfrm>
          <a:custGeom>
            <a:avLst/>
            <a:gdLst/>
            <a:ahLst/>
            <a:cxnLst>
              <a:cxn ang="0">
                <a:pos x="1" y="0"/>
              </a:cxn>
              <a:cxn ang="0">
                <a:pos x="1" y="2"/>
              </a:cxn>
              <a:cxn ang="0">
                <a:pos x="0" y="2"/>
              </a:cxn>
            </a:cxnLst>
            <a:rect l="0" t="0" r="r" b="b"/>
            <a:pathLst>
              <a:path w="1" h="2">
                <a:moveTo>
                  <a:pt x="1" y="0"/>
                </a:moveTo>
                <a:lnTo>
                  <a:pt x="1" y="2"/>
                </a:lnTo>
                <a:lnTo>
                  <a:pt x="0" y="2"/>
                </a:lnTo>
              </a:path>
            </a:pathLst>
          </a:custGeom>
          <a:noFill/>
          <a:ln w="28575">
            <a:solidFill>
              <a:srgbClr val="000000"/>
            </a:solidFill>
            <a:prstDash val="solid"/>
            <a:round/>
            <a:headEnd/>
            <a:tailEnd/>
          </a:ln>
        </p:spPr>
        <p:txBody>
          <a:bodyPr/>
          <a:lstStyle/>
          <a:p>
            <a:endParaRPr lang="en-US"/>
          </a:p>
        </p:txBody>
      </p:sp>
      <p:sp>
        <p:nvSpPr>
          <p:cNvPr id="230" name="Freeform 131"/>
          <p:cNvSpPr>
            <a:spLocks/>
          </p:cNvSpPr>
          <p:nvPr/>
        </p:nvSpPr>
        <p:spPr bwMode="auto">
          <a:xfrm rot="5400000">
            <a:off x="5046632" y="5618433"/>
            <a:ext cx="1388" cy="1196"/>
          </a:xfrm>
          <a:custGeom>
            <a:avLst/>
            <a:gdLst/>
            <a:ahLst/>
            <a:cxnLst>
              <a:cxn ang="0">
                <a:pos x="1" y="0"/>
              </a:cxn>
              <a:cxn ang="0">
                <a:pos x="1" y="2"/>
              </a:cxn>
              <a:cxn ang="0">
                <a:pos x="0" y="2"/>
              </a:cxn>
            </a:cxnLst>
            <a:rect l="0" t="0" r="r" b="b"/>
            <a:pathLst>
              <a:path w="1" h="2">
                <a:moveTo>
                  <a:pt x="1" y="0"/>
                </a:moveTo>
                <a:lnTo>
                  <a:pt x="1" y="2"/>
                </a:lnTo>
                <a:lnTo>
                  <a:pt x="0" y="2"/>
                </a:lnTo>
              </a:path>
            </a:pathLst>
          </a:custGeom>
          <a:noFill/>
          <a:ln w="28575">
            <a:solidFill>
              <a:srgbClr val="000000"/>
            </a:solidFill>
            <a:prstDash val="solid"/>
            <a:round/>
            <a:headEnd/>
            <a:tailEnd/>
          </a:ln>
        </p:spPr>
        <p:txBody>
          <a:bodyPr/>
          <a:lstStyle/>
          <a:p>
            <a:endParaRPr lang="en-US"/>
          </a:p>
        </p:txBody>
      </p:sp>
      <p:sp>
        <p:nvSpPr>
          <p:cNvPr id="231" name="Freeform 132"/>
          <p:cNvSpPr>
            <a:spLocks/>
          </p:cNvSpPr>
          <p:nvPr/>
        </p:nvSpPr>
        <p:spPr bwMode="auto">
          <a:xfrm rot="5400000">
            <a:off x="5046632" y="5618433"/>
            <a:ext cx="1388" cy="1196"/>
          </a:xfrm>
          <a:custGeom>
            <a:avLst/>
            <a:gdLst/>
            <a:ahLst/>
            <a:cxnLst>
              <a:cxn ang="0">
                <a:pos x="1" y="0"/>
              </a:cxn>
              <a:cxn ang="0">
                <a:pos x="1" y="1"/>
              </a:cxn>
              <a:cxn ang="0">
                <a:pos x="0" y="1"/>
              </a:cxn>
            </a:cxnLst>
            <a:rect l="0" t="0" r="r" b="b"/>
            <a:pathLst>
              <a:path w="1" h="1">
                <a:moveTo>
                  <a:pt x="1" y="0"/>
                </a:moveTo>
                <a:lnTo>
                  <a:pt x="1" y="1"/>
                </a:lnTo>
                <a:lnTo>
                  <a:pt x="0" y="1"/>
                </a:lnTo>
              </a:path>
            </a:pathLst>
          </a:custGeom>
          <a:noFill/>
          <a:ln w="28575">
            <a:solidFill>
              <a:srgbClr val="000000"/>
            </a:solidFill>
            <a:prstDash val="solid"/>
            <a:round/>
            <a:headEnd/>
            <a:tailEnd/>
          </a:ln>
        </p:spPr>
        <p:txBody>
          <a:bodyPr/>
          <a:lstStyle/>
          <a:p>
            <a:endParaRPr lang="en-US"/>
          </a:p>
        </p:txBody>
      </p:sp>
      <p:sp>
        <p:nvSpPr>
          <p:cNvPr id="232" name="Freeform 133"/>
          <p:cNvSpPr>
            <a:spLocks/>
          </p:cNvSpPr>
          <p:nvPr/>
        </p:nvSpPr>
        <p:spPr bwMode="auto">
          <a:xfrm rot="5400000">
            <a:off x="5044838" y="5617835"/>
            <a:ext cx="1388" cy="2392"/>
          </a:xfrm>
          <a:custGeom>
            <a:avLst/>
            <a:gdLst/>
            <a:ahLst/>
            <a:cxnLst>
              <a:cxn ang="0">
                <a:pos x="1" y="0"/>
              </a:cxn>
              <a:cxn ang="0">
                <a:pos x="1" y="2"/>
              </a:cxn>
              <a:cxn ang="0">
                <a:pos x="0" y="4"/>
              </a:cxn>
            </a:cxnLst>
            <a:rect l="0" t="0" r="r" b="b"/>
            <a:pathLst>
              <a:path w="1" h="4">
                <a:moveTo>
                  <a:pt x="1" y="0"/>
                </a:moveTo>
                <a:lnTo>
                  <a:pt x="1" y="2"/>
                </a:lnTo>
                <a:lnTo>
                  <a:pt x="0" y="4"/>
                </a:lnTo>
              </a:path>
            </a:pathLst>
          </a:custGeom>
          <a:noFill/>
          <a:ln w="28575">
            <a:solidFill>
              <a:srgbClr val="000000"/>
            </a:solidFill>
            <a:prstDash val="solid"/>
            <a:round/>
            <a:headEnd/>
            <a:tailEnd/>
          </a:ln>
        </p:spPr>
        <p:txBody>
          <a:bodyPr/>
          <a:lstStyle/>
          <a:p>
            <a:endParaRPr lang="en-US"/>
          </a:p>
        </p:txBody>
      </p:sp>
      <p:sp>
        <p:nvSpPr>
          <p:cNvPr id="233" name="Freeform 134"/>
          <p:cNvSpPr>
            <a:spLocks/>
          </p:cNvSpPr>
          <p:nvPr/>
        </p:nvSpPr>
        <p:spPr bwMode="auto">
          <a:xfrm rot="5400000">
            <a:off x="5043642" y="5617835"/>
            <a:ext cx="1388" cy="2392"/>
          </a:xfrm>
          <a:custGeom>
            <a:avLst/>
            <a:gdLst/>
            <a:ahLst/>
            <a:cxnLst>
              <a:cxn ang="0">
                <a:pos x="1" y="0"/>
              </a:cxn>
              <a:cxn ang="0">
                <a:pos x="1" y="2"/>
              </a:cxn>
              <a:cxn ang="0">
                <a:pos x="0" y="3"/>
              </a:cxn>
            </a:cxnLst>
            <a:rect l="0" t="0" r="r" b="b"/>
            <a:pathLst>
              <a:path w="1" h="3">
                <a:moveTo>
                  <a:pt x="1" y="0"/>
                </a:moveTo>
                <a:lnTo>
                  <a:pt x="1" y="2"/>
                </a:lnTo>
                <a:lnTo>
                  <a:pt x="0" y="3"/>
                </a:lnTo>
              </a:path>
            </a:pathLst>
          </a:custGeom>
          <a:noFill/>
          <a:ln w="28575">
            <a:solidFill>
              <a:srgbClr val="000000"/>
            </a:solidFill>
            <a:prstDash val="solid"/>
            <a:round/>
            <a:headEnd/>
            <a:tailEnd/>
          </a:ln>
        </p:spPr>
        <p:txBody>
          <a:bodyPr/>
          <a:lstStyle/>
          <a:p>
            <a:endParaRPr lang="en-US"/>
          </a:p>
        </p:txBody>
      </p:sp>
      <p:sp>
        <p:nvSpPr>
          <p:cNvPr id="234" name="Freeform 135"/>
          <p:cNvSpPr>
            <a:spLocks/>
          </p:cNvSpPr>
          <p:nvPr/>
        </p:nvSpPr>
        <p:spPr bwMode="auto">
          <a:xfrm rot="5400000">
            <a:off x="5043044" y="5618433"/>
            <a:ext cx="1388" cy="1196"/>
          </a:xfrm>
          <a:custGeom>
            <a:avLst/>
            <a:gdLst/>
            <a:ahLst/>
            <a:cxnLst>
              <a:cxn ang="0">
                <a:pos x="1" y="0"/>
              </a:cxn>
              <a:cxn ang="0">
                <a:pos x="1" y="3"/>
              </a:cxn>
              <a:cxn ang="0">
                <a:pos x="0" y="3"/>
              </a:cxn>
            </a:cxnLst>
            <a:rect l="0" t="0" r="r" b="b"/>
            <a:pathLst>
              <a:path w="1" h="3">
                <a:moveTo>
                  <a:pt x="1" y="0"/>
                </a:moveTo>
                <a:lnTo>
                  <a:pt x="1" y="3"/>
                </a:lnTo>
                <a:lnTo>
                  <a:pt x="0" y="3"/>
                </a:lnTo>
              </a:path>
            </a:pathLst>
          </a:custGeom>
          <a:noFill/>
          <a:ln w="28575">
            <a:solidFill>
              <a:srgbClr val="000000"/>
            </a:solidFill>
            <a:prstDash val="solid"/>
            <a:round/>
            <a:headEnd/>
            <a:tailEnd/>
          </a:ln>
        </p:spPr>
        <p:txBody>
          <a:bodyPr/>
          <a:lstStyle/>
          <a:p>
            <a:endParaRPr lang="en-US"/>
          </a:p>
        </p:txBody>
      </p:sp>
      <p:sp>
        <p:nvSpPr>
          <p:cNvPr id="235" name="Freeform 136"/>
          <p:cNvSpPr>
            <a:spLocks/>
          </p:cNvSpPr>
          <p:nvPr/>
        </p:nvSpPr>
        <p:spPr bwMode="auto">
          <a:xfrm rot="5400000">
            <a:off x="5041848" y="5618433"/>
            <a:ext cx="1388" cy="1196"/>
          </a:xfrm>
          <a:custGeom>
            <a:avLst/>
            <a:gdLst/>
            <a:ahLst/>
            <a:cxnLst>
              <a:cxn ang="0">
                <a:pos x="1" y="0"/>
              </a:cxn>
              <a:cxn ang="0">
                <a:pos x="1" y="2"/>
              </a:cxn>
              <a:cxn ang="0">
                <a:pos x="0" y="2"/>
              </a:cxn>
            </a:cxnLst>
            <a:rect l="0" t="0" r="r" b="b"/>
            <a:pathLst>
              <a:path w="1" h="2">
                <a:moveTo>
                  <a:pt x="1" y="0"/>
                </a:moveTo>
                <a:lnTo>
                  <a:pt x="1" y="2"/>
                </a:lnTo>
                <a:lnTo>
                  <a:pt x="0" y="2"/>
                </a:lnTo>
              </a:path>
            </a:pathLst>
          </a:custGeom>
          <a:noFill/>
          <a:ln w="28575">
            <a:solidFill>
              <a:srgbClr val="000000"/>
            </a:solidFill>
            <a:prstDash val="solid"/>
            <a:round/>
            <a:headEnd/>
            <a:tailEnd/>
          </a:ln>
        </p:spPr>
        <p:txBody>
          <a:bodyPr/>
          <a:lstStyle/>
          <a:p>
            <a:endParaRPr lang="en-US"/>
          </a:p>
        </p:txBody>
      </p:sp>
      <p:sp>
        <p:nvSpPr>
          <p:cNvPr id="236" name="Freeform 137"/>
          <p:cNvSpPr>
            <a:spLocks/>
          </p:cNvSpPr>
          <p:nvPr/>
        </p:nvSpPr>
        <p:spPr bwMode="auto">
          <a:xfrm rot="5400000">
            <a:off x="5041250" y="5617835"/>
            <a:ext cx="1388" cy="2392"/>
          </a:xfrm>
          <a:custGeom>
            <a:avLst/>
            <a:gdLst/>
            <a:ahLst/>
            <a:cxnLst>
              <a:cxn ang="0">
                <a:pos x="1" y="0"/>
              </a:cxn>
              <a:cxn ang="0">
                <a:pos x="1" y="3"/>
              </a:cxn>
              <a:cxn ang="0">
                <a:pos x="0" y="3"/>
              </a:cxn>
            </a:cxnLst>
            <a:rect l="0" t="0" r="r" b="b"/>
            <a:pathLst>
              <a:path w="1" h="3">
                <a:moveTo>
                  <a:pt x="1" y="0"/>
                </a:moveTo>
                <a:lnTo>
                  <a:pt x="1" y="3"/>
                </a:lnTo>
                <a:lnTo>
                  <a:pt x="0" y="3"/>
                </a:lnTo>
              </a:path>
            </a:pathLst>
          </a:custGeom>
          <a:noFill/>
          <a:ln w="28575">
            <a:solidFill>
              <a:srgbClr val="000000"/>
            </a:solidFill>
            <a:prstDash val="solid"/>
            <a:round/>
            <a:headEnd/>
            <a:tailEnd/>
          </a:ln>
        </p:spPr>
        <p:txBody>
          <a:bodyPr/>
          <a:lstStyle/>
          <a:p>
            <a:endParaRPr lang="en-US"/>
          </a:p>
        </p:txBody>
      </p:sp>
      <p:sp>
        <p:nvSpPr>
          <p:cNvPr id="237" name="Freeform 138"/>
          <p:cNvSpPr>
            <a:spLocks/>
          </p:cNvSpPr>
          <p:nvPr/>
        </p:nvSpPr>
        <p:spPr bwMode="auto">
          <a:xfrm rot="5400000">
            <a:off x="5039456" y="5618433"/>
            <a:ext cx="1388" cy="1196"/>
          </a:xfrm>
          <a:custGeom>
            <a:avLst/>
            <a:gdLst/>
            <a:ahLst/>
            <a:cxnLst>
              <a:cxn ang="0">
                <a:pos x="1" y="0"/>
              </a:cxn>
              <a:cxn ang="0">
                <a:pos x="1" y="0"/>
              </a:cxn>
              <a:cxn ang="0">
                <a:pos x="0" y="2"/>
              </a:cxn>
            </a:cxnLst>
            <a:rect l="0" t="0" r="r" b="b"/>
            <a:pathLst>
              <a:path w="1" h="2">
                <a:moveTo>
                  <a:pt x="1" y="0"/>
                </a:moveTo>
                <a:lnTo>
                  <a:pt x="1" y="0"/>
                </a:lnTo>
                <a:lnTo>
                  <a:pt x="0" y="2"/>
                </a:lnTo>
              </a:path>
            </a:pathLst>
          </a:custGeom>
          <a:noFill/>
          <a:ln w="28575">
            <a:solidFill>
              <a:srgbClr val="000000"/>
            </a:solidFill>
            <a:prstDash val="solid"/>
            <a:round/>
            <a:headEnd/>
            <a:tailEnd/>
          </a:ln>
        </p:spPr>
        <p:txBody>
          <a:bodyPr/>
          <a:lstStyle/>
          <a:p>
            <a:endParaRPr lang="en-US"/>
          </a:p>
        </p:txBody>
      </p:sp>
      <p:sp>
        <p:nvSpPr>
          <p:cNvPr id="238" name="Freeform 139"/>
          <p:cNvSpPr>
            <a:spLocks/>
          </p:cNvSpPr>
          <p:nvPr/>
        </p:nvSpPr>
        <p:spPr bwMode="auto">
          <a:xfrm rot="5400000">
            <a:off x="5038260" y="5618433"/>
            <a:ext cx="1388" cy="1196"/>
          </a:xfrm>
          <a:custGeom>
            <a:avLst/>
            <a:gdLst/>
            <a:ahLst/>
            <a:cxnLst>
              <a:cxn ang="0">
                <a:pos x="1" y="0"/>
              </a:cxn>
              <a:cxn ang="0">
                <a:pos x="1" y="1"/>
              </a:cxn>
              <a:cxn ang="0">
                <a:pos x="0" y="1"/>
              </a:cxn>
            </a:cxnLst>
            <a:rect l="0" t="0" r="r" b="b"/>
            <a:pathLst>
              <a:path w="1" h="1">
                <a:moveTo>
                  <a:pt x="1" y="0"/>
                </a:moveTo>
                <a:lnTo>
                  <a:pt x="1" y="1"/>
                </a:lnTo>
                <a:lnTo>
                  <a:pt x="0" y="1"/>
                </a:lnTo>
              </a:path>
            </a:pathLst>
          </a:custGeom>
          <a:noFill/>
          <a:ln w="28575">
            <a:solidFill>
              <a:srgbClr val="000000"/>
            </a:solidFill>
            <a:prstDash val="solid"/>
            <a:round/>
            <a:headEnd/>
            <a:tailEnd/>
          </a:ln>
        </p:spPr>
        <p:txBody>
          <a:bodyPr/>
          <a:lstStyle/>
          <a:p>
            <a:endParaRPr lang="en-US"/>
          </a:p>
        </p:txBody>
      </p:sp>
      <p:sp>
        <p:nvSpPr>
          <p:cNvPr id="239" name="Freeform 140"/>
          <p:cNvSpPr>
            <a:spLocks/>
          </p:cNvSpPr>
          <p:nvPr/>
        </p:nvSpPr>
        <p:spPr bwMode="auto">
          <a:xfrm rot="5400000">
            <a:off x="5037064" y="5618433"/>
            <a:ext cx="1388" cy="1196"/>
          </a:xfrm>
          <a:custGeom>
            <a:avLst/>
            <a:gdLst/>
            <a:ahLst/>
            <a:cxnLst>
              <a:cxn ang="0">
                <a:pos x="1" y="0"/>
              </a:cxn>
              <a:cxn ang="0">
                <a:pos x="1" y="0"/>
              </a:cxn>
              <a:cxn ang="0">
                <a:pos x="0" y="2"/>
              </a:cxn>
            </a:cxnLst>
            <a:rect l="0" t="0" r="r" b="b"/>
            <a:pathLst>
              <a:path w="1" h="2">
                <a:moveTo>
                  <a:pt x="1" y="0"/>
                </a:moveTo>
                <a:lnTo>
                  <a:pt x="1" y="0"/>
                </a:lnTo>
                <a:lnTo>
                  <a:pt x="0" y="2"/>
                </a:lnTo>
              </a:path>
            </a:pathLst>
          </a:custGeom>
          <a:noFill/>
          <a:ln w="28575">
            <a:solidFill>
              <a:srgbClr val="000000"/>
            </a:solidFill>
            <a:prstDash val="solid"/>
            <a:round/>
            <a:headEnd/>
            <a:tailEnd/>
          </a:ln>
        </p:spPr>
        <p:txBody>
          <a:bodyPr/>
          <a:lstStyle/>
          <a:p>
            <a:endParaRPr lang="en-US"/>
          </a:p>
        </p:txBody>
      </p:sp>
      <p:sp>
        <p:nvSpPr>
          <p:cNvPr id="240" name="Freeform 141"/>
          <p:cNvSpPr>
            <a:spLocks/>
          </p:cNvSpPr>
          <p:nvPr/>
        </p:nvSpPr>
        <p:spPr bwMode="auto">
          <a:xfrm rot="5400000">
            <a:off x="5035868" y="5618433"/>
            <a:ext cx="1388" cy="1196"/>
          </a:xfrm>
          <a:custGeom>
            <a:avLst/>
            <a:gdLst/>
            <a:ahLst/>
            <a:cxnLst>
              <a:cxn ang="0">
                <a:pos x="1" y="0"/>
              </a:cxn>
              <a:cxn ang="0">
                <a:pos x="1" y="2"/>
              </a:cxn>
              <a:cxn ang="0">
                <a:pos x="0" y="3"/>
              </a:cxn>
            </a:cxnLst>
            <a:rect l="0" t="0" r="r" b="b"/>
            <a:pathLst>
              <a:path w="1" h="3">
                <a:moveTo>
                  <a:pt x="1" y="0"/>
                </a:moveTo>
                <a:lnTo>
                  <a:pt x="1" y="2"/>
                </a:lnTo>
                <a:lnTo>
                  <a:pt x="0" y="3"/>
                </a:lnTo>
              </a:path>
            </a:pathLst>
          </a:custGeom>
          <a:noFill/>
          <a:ln w="28575">
            <a:solidFill>
              <a:srgbClr val="000000"/>
            </a:solidFill>
            <a:prstDash val="solid"/>
            <a:round/>
            <a:headEnd/>
            <a:tailEnd/>
          </a:ln>
        </p:spPr>
        <p:txBody>
          <a:bodyPr/>
          <a:lstStyle/>
          <a:p>
            <a:endParaRPr lang="en-US"/>
          </a:p>
        </p:txBody>
      </p:sp>
      <p:sp>
        <p:nvSpPr>
          <p:cNvPr id="241" name="Freeform 142"/>
          <p:cNvSpPr>
            <a:spLocks/>
          </p:cNvSpPr>
          <p:nvPr/>
        </p:nvSpPr>
        <p:spPr bwMode="auto">
          <a:xfrm rot="5400000">
            <a:off x="5035270" y="5617835"/>
            <a:ext cx="1388" cy="2392"/>
          </a:xfrm>
          <a:custGeom>
            <a:avLst/>
            <a:gdLst/>
            <a:ahLst/>
            <a:cxnLst>
              <a:cxn ang="0">
                <a:pos x="1" y="0"/>
              </a:cxn>
              <a:cxn ang="0">
                <a:pos x="1" y="3"/>
              </a:cxn>
              <a:cxn ang="0">
                <a:pos x="0" y="3"/>
              </a:cxn>
            </a:cxnLst>
            <a:rect l="0" t="0" r="r" b="b"/>
            <a:pathLst>
              <a:path w="1" h="3">
                <a:moveTo>
                  <a:pt x="1" y="0"/>
                </a:moveTo>
                <a:lnTo>
                  <a:pt x="1" y="3"/>
                </a:lnTo>
                <a:lnTo>
                  <a:pt x="0" y="3"/>
                </a:lnTo>
              </a:path>
            </a:pathLst>
          </a:custGeom>
          <a:noFill/>
          <a:ln w="28575">
            <a:solidFill>
              <a:srgbClr val="000000"/>
            </a:solidFill>
            <a:prstDash val="solid"/>
            <a:round/>
            <a:headEnd/>
            <a:tailEnd/>
          </a:ln>
        </p:spPr>
        <p:txBody>
          <a:bodyPr/>
          <a:lstStyle/>
          <a:p>
            <a:endParaRPr lang="en-US"/>
          </a:p>
        </p:txBody>
      </p:sp>
      <p:sp>
        <p:nvSpPr>
          <p:cNvPr id="242" name="Freeform 143"/>
          <p:cNvSpPr>
            <a:spLocks/>
          </p:cNvSpPr>
          <p:nvPr/>
        </p:nvSpPr>
        <p:spPr bwMode="auto">
          <a:xfrm rot="5400000">
            <a:off x="5033476" y="5618433"/>
            <a:ext cx="1388" cy="1196"/>
          </a:xfrm>
          <a:custGeom>
            <a:avLst/>
            <a:gdLst/>
            <a:ahLst/>
            <a:cxnLst>
              <a:cxn ang="0">
                <a:pos x="1" y="0"/>
              </a:cxn>
              <a:cxn ang="0">
                <a:pos x="1" y="0"/>
              </a:cxn>
              <a:cxn ang="0">
                <a:pos x="0" y="2"/>
              </a:cxn>
            </a:cxnLst>
            <a:rect l="0" t="0" r="r" b="b"/>
            <a:pathLst>
              <a:path w="1" h="2">
                <a:moveTo>
                  <a:pt x="1" y="0"/>
                </a:moveTo>
                <a:lnTo>
                  <a:pt x="1" y="0"/>
                </a:lnTo>
                <a:lnTo>
                  <a:pt x="0" y="2"/>
                </a:lnTo>
              </a:path>
            </a:pathLst>
          </a:custGeom>
          <a:noFill/>
          <a:ln w="28575">
            <a:solidFill>
              <a:srgbClr val="000000"/>
            </a:solidFill>
            <a:prstDash val="solid"/>
            <a:round/>
            <a:headEnd/>
            <a:tailEnd/>
          </a:ln>
        </p:spPr>
        <p:txBody>
          <a:bodyPr/>
          <a:lstStyle/>
          <a:p>
            <a:endParaRPr lang="en-US"/>
          </a:p>
        </p:txBody>
      </p:sp>
      <p:sp>
        <p:nvSpPr>
          <p:cNvPr id="243" name="Freeform 144"/>
          <p:cNvSpPr>
            <a:spLocks/>
          </p:cNvSpPr>
          <p:nvPr/>
        </p:nvSpPr>
        <p:spPr bwMode="auto">
          <a:xfrm rot="5400000">
            <a:off x="5032878" y="5617835"/>
            <a:ext cx="1388" cy="2392"/>
          </a:xfrm>
          <a:custGeom>
            <a:avLst/>
            <a:gdLst/>
            <a:ahLst/>
            <a:cxnLst>
              <a:cxn ang="0">
                <a:pos x="1" y="0"/>
              </a:cxn>
              <a:cxn ang="0">
                <a:pos x="1" y="3"/>
              </a:cxn>
              <a:cxn ang="0">
                <a:pos x="0" y="3"/>
              </a:cxn>
            </a:cxnLst>
            <a:rect l="0" t="0" r="r" b="b"/>
            <a:pathLst>
              <a:path w="1" h="3">
                <a:moveTo>
                  <a:pt x="1" y="0"/>
                </a:moveTo>
                <a:lnTo>
                  <a:pt x="1" y="3"/>
                </a:lnTo>
                <a:lnTo>
                  <a:pt x="0" y="3"/>
                </a:lnTo>
              </a:path>
            </a:pathLst>
          </a:custGeom>
          <a:noFill/>
          <a:ln w="28575">
            <a:solidFill>
              <a:srgbClr val="000000"/>
            </a:solidFill>
            <a:prstDash val="solid"/>
            <a:round/>
            <a:headEnd/>
            <a:tailEnd/>
          </a:ln>
        </p:spPr>
        <p:txBody>
          <a:bodyPr/>
          <a:lstStyle/>
          <a:p>
            <a:endParaRPr lang="en-US"/>
          </a:p>
        </p:txBody>
      </p:sp>
      <p:sp>
        <p:nvSpPr>
          <p:cNvPr id="244" name="Freeform 145"/>
          <p:cNvSpPr>
            <a:spLocks/>
          </p:cNvSpPr>
          <p:nvPr/>
        </p:nvSpPr>
        <p:spPr bwMode="auto">
          <a:xfrm rot="5400000">
            <a:off x="5031084" y="5618433"/>
            <a:ext cx="1388" cy="1196"/>
          </a:xfrm>
          <a:custGeom>
            <a:avLst/>
            <a:gdLst/>
            <a:ahLst/>
            <a:cxnLst>
              <a:cxn ang="0">
                <a:pos x="1" y="0"/>
              </a:cxn>
              <a:cxn ang="0">
                <a:pos x="1" y="2"/>
              </a:cxn>
              <a:cxn ang="0">
                <a:pos x="0" y="2"/>
              </a:cxn>
            </a:cxnLst>
            <a:rect l="0" t="0" r="r" b="b"/>
            <a:pathLst>
              <a:path w="1" h="2">
                <a:moveTo>
                  <a:pt x="1" y="0"/>
                </a:moveTo>
                <a:lnTo>
                  <a:pt x="1" y="2"/>
                </a:lnTo>
                <a:lnTo>
                  <a:pt x="0" y="2"/>
                </a:lnTo>
              </a:path>
            </a:pathLst>
          </a:custGeom>
          <a:noFill/>
          <a:ln w="28575">
            <a:solidFill>
              <a:srgbClr val="000000"/>
            </a:solidFill>
            <a:prstDash val="solid"/>
            <a:round/>
            <a:headEnd/>
            <a:tailEnd/>
          </a:ln>
        </p:spPr>
        <p:txBody>
          <a:bodyPr/>
          <a:lstStyle/>
          <a:p>
            <a:endParaRPr lang="en-US"/>
          </a:p>
        </p:txBody>
      </p:sp>
      <p:sp>
        <p:nvSpPr>
          <p:cNvPr id="245" name="Freeform 146"/>
          <p:cNvSpPr>
            <a:spLocks/>
          </p:cNvSpPr>
          <p:nvPr/>
        </p:nvSpPr>
        <p:spPr bwMode="auto">
          <a:xfrm rot="5400000">
            <a:off x="5031084" y="5618433"/>
            <a:ext cx="1388" cy="1196"/>
          </a:xfrm>
          <a:custGeom>
            <a:avLst/>
            <a:gdLst/>
            <a:ahLst/>
            <a:cxnLst>
              <a:cxn ang="0">
                <a:pos x="1" y="0"/>
              </a:cxn>
              <a:cxn ang="0">
                <a:pos x="1" y="2"/>
              </a:cxn>
              <a:cxn ang="0">
                <a:pos x="0" y="4"/>
              </a:cxn>
            </a:cxnLst>
            <a:rect l="0" t="0" r="r" b="b"/>
            <a:pathLst>
              <a:path w="1" h="4">
                <a:moveTo>
                  <a:pt x="1" y="0"/>
                </a:moveTo>
                <a:lnTo>
                  <a:pt x="1" y="2"/>
                </a:lnTo>
                <a:lnTo>
                  <a:pt x="0" y="4"/>
                </a:lnTo>
              </a:path>
            </a:pathLst>
          </a:custGeom>
          <a:noFill/>
          <a:ln w="28575">
            <a:solidFill>
              <a:srgbClr val="000000"/>
            </a:solidFill>
            <a:prstDash val="solid"/>
            <a:round/>
            <a:headEnd/>
            <a:tailEnd/>
          </a:ln>
        </p:spPr>
        <p:txBody>
          <a:bodyPr/>
          <a:lstStyle/>
          <a:p>
            <a:endParaRPr lang="en-US"/>
          </a:p>
        </p:txBody>
      </p:sp>
      <p:sp>
        <p:nvSpPr>
          <p:cNvPr id="246" name="Freeform 147"/>
          <p:cNvSpPr>
            <a:spLocks/>
          </p:cNvSpPr>
          <p:nvPr/>
        </p:nvSpPr>
        <p:spPr bwMode="auto">
          <a:xfrm rot="5400000">
            <a:off x="4980659" y="6526947"/>
            <a:ext cx="4165" cy="41860"/>
          </a:xfrm>
          <a:custGeom>
            <a:avLst/>
            <a:gdLst/>
            <a:ahLst/>
            <a:cxnLst>
              <a:cxn ang="0">
                <a:pos x="0" y="71"/>
              </a:cxn>
              <a:cxn ang="0">
                <a:pos x="3" y="36"/>
              </a:cxn>
              <a:cxn ang="0">
                <a:pos x="5" y="0"/>
              </a:cxn>
            </a:cxnLst>
            <a:rect l="0" t="0" r="r" b="b"/>
            <a:pathLst>
              <a:path w="5" h="71">
                <a:moveTo>
                  <a:pt x="0" y="71"/>
                </a:moveTo>
                <a:lnTo>
                  <a:pt x="3" y="36"/>
                </a:lnTo>
                <a:lnTo>
                  <a:pt x="5" y="0"/>
                </a:lnTo>
              </a:path>
            </a:pathLst>
          </a:custGeom>
          <a:noFill/>
          <a:ln w="28575">
            <a:solidFill>
              <a:srgbClr val="000000"/>
            </a:solidFill>
            <a:prstDash val="solid"/>
            <a:round/>
            <a:headEnd/>
            <a:tailEnd/>
          </a:ln>
        </p:spPr>
        <p:txBody>
          <a:bodyPr/>
          <a:lstStyle/>
          <a:p>
            <a:endParaRPr lang="en-US"/>
          </a:p>
        </p:txBody>
      </p:sp>
      <p:sp>
        <p:nvSpPr>
          <p:cNvPr id="247" name="Freeform 148"/>
          <p:cNvSpPr>
            <a:spLocks/>
          </p:cNvSpPr>
          <p:nvPr/>
        </p:nvSpPr>
        <p:spPr bwMode="auto">
          <a:xfrm rot="5400000">
            <a:off x="4937411" y="6521394"/>
            <a:ext cx="6942" cy="41860"/>
          </a:xfrm>
          <a:custGeom>
            <a:avLst/>
            <a:gdLst/>
            <a:ahLst/>
            <a:cxnLst>
              <a:cxn ang="0">
                <a:pos x="10" y="0"/>
              </a:cxn>
              <a:cxn ang="0">
                <a:pos x="7" y="23"/>
              </a:cxn>
              <a:cxn ang="0">
                <a:pos x="4" y="46"/>
              </a:cxn>
              <a:cxn ang="0">
                <a:pos x="0" y="69"/>
              </a:cxn>
            </a:cxnLst>
            <a:rect l="0" t="0" r="r" b="b"/>
            <a:pathLst>
              <a:path w="10" h="69">
                <a:moveTo>
                  <a:pt x="10" y="0"/>
                </a:moveTo>
                <a:lnTo>
                  <a:pt x="7" y="23"/>
                </a:lnTo>
                <a:lnTo>
                  <a:pt x="4" y="46"/>
                </a:lnTo>
                <a:lnTo>
                  <a:pt x="0" y="69"/>
                </a:lnTo>
              </a:path>
            </a:pathLst>
          </a:custGeom>
          <a:noFill/>
          <a:ln w="28575">
            <a:solidFill>
              <a:srgbClr val="000000"/>
            </a:solidFill>
            <a:prstDash val="solid"/>
            <a:round/>
            <a:headEnd/>
            <a:tailEnd/>
          </a:ln>
        </p:spPr>
        <p:txBody>
          <a:bodyPr/>
          <a:lstStyle/>
          <a:p>
            <a:endParaRPr lang="en-US"/>
          </a:p>
        </p:txBody>
      </p:sp>
      <p:grpSp>
        <p:nvGrpSpPr>
          <p:cNvPr id="4" name="Group 287"/>
          <p:cNvGrpSpPr/>
          <p:nvPr/>
        </p:nvGrpSpPr>
        <p:grpSpPr>
          <a:xfrm>
            <a:off x="4936118" y="2300015"/>
            <a:ext cx="812369" cy="4257552"/>
            <a:chOff x="4936118" y="2300015"/>
            <a:chExt cx="812369" cy="4257552"/>
          </a:xfrm>
        </p:grpSpPr>
        <p:sp>
          <p:nvSpPr>
            <p:cNvPr id="266" name="Freeform 161"/>
            <p:cNvSpPr>
              <a:spLocks/>
            </p:cNvSpPr>
            <p:nvPr/>
          </p:nvSpPr>
          <p:spPr bwMode="auto">
            <a:xfrm rot="5400000">
              <a:off x="3062783" y="4190379"/>
              <a:ext cx="4247168" cy="466440"/>
            </a:xfrm>
            <a:custGeom>
              <a:avLst/>
              <a:gdLst>
                <a:gd name="connsiteX0" fmla="*/ 0 w 18124"/>
                <a:gd name="connsiteY0" fmla="*/ 0 h 10000"/>
                <a:gd name="connsiteX1" fmla="*/ 15654 w 18124"/>
                <a:gd name="connsiteY1" fmla="*/ 0 h 10000"/>
                <a:gd name="connsiteX2" fmla="*/ 15951 w 18124"/>
                <a:gd name="connsiteY2" fmla="*/ 0 h 10000"/>
                <a:gd name="connsiteX3" fmla="*/ 8300 w 18124"/>
                <a:gd name="connsiteY3" fmla="*/ 7262 h 10000"/>
                <a:gd name="connsiteX4" fmla="*/ 14892 w 18124"/>
                <a:gd name="connsiteY4" fmla="*/ 7481 h 10000"/>
                <a:gd name="connsiteX5" fmla="*/ 16874 w 18124"/>
                <a:gd name="connsiteY5" fmla="*/ 7545 h 10000"/>
                <a:gd name="connsiteX6" fmla="*/ 14892 w 18124"/>
                <a:gd name="connsiteY6" fmla="*/ 8445 h 10000"/>
                <a:gd name="connsiteX7" fmla="*/ 18124 w 18124"/>
                <a:gd name="connsiteY7" fmla="*/ 10000 h 10000"/>
                <a:gd name="connsiteX0" fmla="*/ 0 w 18265"/>
                <a:gd name="connsiteY0" fmla="*/ 0 h 10051"/>
                <a:gd name="connsiteX1" fmla="*/ 15795 w 18265"/>
                <a:gd name="connsiteY1" fmla="*/ 51 h 10051"/>
                <a:gd name="connsiteX2" fmla="*/ 16092 w 18265"/>
                <a:gd name="connsiteY2" fmla="*/ 51 h 10051"/>
                <a:gd name="connsiteX3" fmla="*/ 8441 w 18265"/>
                <a:gd name="connsiteY3" fmla="*/ 7313 h 10051"/>
                <a:gd name="connsiteX4" fmla="*/ 15033 w 18265"/>
                <a:gd name="connsiteY4" fmla="*/ 7532 h 10051"/>
                <a:gd name="connsiteX5" fmla="*/ 17015 w 18265"/>
                <a:gd name="connsiteY5" fmla="*/ 7596 h 10051"/>
                <a:gd name="connsiteX6" fmla="*/ 15033 w 18265"/>
                <a:gd name="connsiteY6" fmla="*/ 8496 h 10051"/>
                <a:gd name="connsiteX7" fmla="*/ 18265 w 18265"/>
                <a:gd name="connsiteY7" fmla="*/ 10051 h 10051"/>
                <a:gd name="connsiteX0" fmla="*/ 0 w 18456"/>
                <a:gd name="connsiteY0" fmla="*/ 207 h 10000"/>
                <a:gd name="connsiteX1" fmla="*/ 15986 w 18456"/>
                <a:gd name="connsiteY1" fmla="*/ 0 h 10000"/>
                <a:gd name="connsiteX2" fmla="*/ 16283 w 18456"/>
                <a:gd name="connsiteY2" fmla="*/ 0 h 10000"/>
                <a:gd name="connsiteX3" fmla="*/ 8632 w 18456"/>
                <a:gd name="connsiteY3" fmla="*/ 7262 h 10000"/>
                <a:gd name="connsiteX4" fmla="*/ 15224 w 18456"/>
                <a:gd name="connsiteY4" fmla="*/ 7481 h 10000"/>
                <a:gd name="connsiteX5" fmla="*/ 17206 w 18456"/>
                <a:gd name="connsiteY5" fmla="*/ 7545 h 10000"/>
                <a:gd name="connsiteX6" fmla="*/ 15224 w 18456"/>
                <a:gd name="connsiteY6" fmla="*/ 8445 h 10000"/>
                <a:gd name="connsiteX7" fmla="*/ 18456 w 18456"/>
                <a:gd name="connsiteY7" fmla="*/ 10000 h 10000"/>
                <a:gd name="connsiteX0" fmla="*/ 0 w 16518"/>
                <a:gd name="connsiteY0" fmla="*/ 207 h 10000"/>
                <a:gd name="connsiteX1" fmla="*/ 14048 w 16518"/>
                <a:gd name="connsiteY1" fmla="*/ 0 h 10000"/>
                <a:gd name="connsiteX2" fmla="*/ 14345 w 16518"/>
                <a:gd name="connsiteY2" fmla="*/ 0 h 10000"/>
                <a:gd name="connsiteX3" fmla="*/ 6694 w 16518"/>
                <a:gd name="connsiteY3" fmla="*/ 7262 h 10000"/>
                <a:gd name="connsiteX4" fmla="*/ 13286 w 16518"/>
                <a:gd name="connsiteY4" fmla="*/ 7481 h 10000"/>
                <a:gd name="connsiteX5" fmla="*/ 15268 w 16518"/>
                <a:gd name="connsiteY5" fmla="*/ 7545 h 10000"/>
                <a:gd name="connsiteX6" fmla="*/ 13286 w 16518"/>
                <a:gd name="connsiteY6" fmla="*/ 8445 h 10000"/>
                <a:gd name="connsiteX7" fmla="*/ 16518 w 16518"/>
                <a:gd name="connsiteY7" fmla="*/ 10000 h 10000"/>
                <a:gd name="connsiteX0" fmla="*/ 0 w 14785"/>
                <a:gd name="connsiteY0" fmla="*/ 258 h 10000"/>
                <a:gd name="connsiteX1" fmla="*/ 12315 w 14785"/>
                <a:gd name="connsiteY1" fmla="*/ 0 h 10000"/>
                <a:gd name="connsiteX2" fmla="*/ 12612 w 14785"/>
                <a:gd name="connsiteY2" fmla="*/ 0 h 10000"/>
                <a:gd name="connsiteX3" fmla="*/ 4961 w 14785"/>
                <a:gd name="connsiteY3" fmla="*/ 7262 h 10000"/>
                <a:gd name="connsiteX4" fmla="*/ 11553 w 14785"/>
                <a:gd name="connsiteY4" fmla="*/ 7481 h 10000"/>
                <a:gd name="connsiteX5" fmla="*/ 13535 w 14785"/>
                <a:gd name="connsiteY5" fmla="*/ 7545 h 10000"/>
                <a:gd name="connsiteX6" fmla="*/ 11553 w 14785"/>
                <a:gd name="connsiteY6" fmla="*/ 8445 h 10000"/>
                <a:gd name="connsiteX7" fmla="*/ 14785 w 14785"/>
                <a:gd name="connsiteY7"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85" h="10000">
                  <a:moveTo>
                    <a:pt x="0" y="258"/>
                  </a:moveTo>
                  <a:lnTo>
                    <a:pt x="12315" y="0"/>
                  </a:lnTo>
                  <a:lnTo>
                    <a:pt x="12612" y="0"/>
                  </a:lnTo>
                  <a:lnTo>
                    <a:pt x="4961" y="7262"/>
                  </a:lnTo>
                  <a:lnTo>
                    <a:pt x="11553" y="7481"/>
                  </a:lnTo>
                  <a:lnTo>
                    <a:pt x="13535" y="7545"/>
                  </a:lnTo>
                  <a:lnTo>
                    <a:pt x="11553" y="8445"/>
                  </a:lnTo>
                  <a:lnTo>
                    <a:pt x="14785" y="10000"/>
                  </a:lnTo>
                </a:path>
              </a:pathLst>
            </a:custGeom>
            <a:noFill/>
            <a:ln w="4763">
              <a:solidFill>
                <a:srgbClr val="FF0000"/>
              </a:solidFill>
              <a:prstDash val="solid"/>
              <a:round/>
              <a:headEnd/>
              <a:tailEnd/>
            </a:ln>
          </p:spPr>
          <p:txBody>
            <a:bodyPr/>
            <a:lstStyle/>
            <a:p>
              <a:endParaRPr lang="en-US"/>
            </a:p>
          </p:txBody>
        </p:sp>
        <p:sp>
          <p:nvSpPr>
            <p:cNvPr id="267" name="Freeform 162"/>
            <p:cNvSpPr>
              <a:spLocks/>
            </p:cNvSpPr>
            <p:nvPr/>
          </p:nvSpPr>
          <p:spPr bwMode="auto">
            <a:xfrm rot="5400000">
              <a:off x="3148032" y="4111777"/>
              <a:ext cx="4240522" cy="630292"/>
            </a:xfrm>
            <a:custGeom>
              <a:avLst/>
              <a:gdLst>
                <a:gd name="connsiteX0" fmla="*/ 0 w 18548"/>
                <a:gd name="connsiteY0" fmla="*/ 151 h 10000"/>
                <a:gd name="connsiteX1" fmla="*/ 16077 w 18548"/>
                <a:gd name="connsiteY1" fmla="*/ 0 h 10000"/>
                <a:gd name="connsiteX2" fmla="*/ 16304 w 18548"/>
                <a:gd name="connsiteY2" fmla="*/ 0 h 10000"/>
                <a:gd name="connsiteX3" fmla="*/ 8715 w 18548"/>
                <a:gd name="connsiteY3" fmla="*/ 7711 h 10000"/>
                <a:gd name="connsiteX4" fmla="*/ 15315 w 18548"/>
                <a:gd name="connsiteY4" fmla="*/ 8139 h 10000"/>
                <a:gd name="connsiteX5" fmla="*/ 17298 w 18548"/>
                <a:gd name="connsiteY5" fmla="*/ 8272 h 10000"/>
                <a:gd name="connsiteX6" fmla="*/ 15315 w 18548"/>
                <a:gd name="connsiteY6" fmla="*/ 8898 h 10000"/>
                <a:gd name="connsiteX7" fmla="*/ 18548 w 18548"/>
                <a:gd name="connsiteY7" fmla="*/ 10000 h 10000"/>
                <a:gd name="connsiteX0" fmla="*/ 0 w 18548"/>
                <a:gd name="connsiteY0" fmla="*/ 151 h 10000"/>
                <a:gd name="connsiteX1" fmla="*/ 342 w 18548"/>
                <a:gd name="connsiteY1" fmla="*/ 190 h 10000"/>
                <a:gd name="connsiteX2" fmla="*/ 16077 w 18548"/>
                <a:gd name="connsiteY2" fmla="*/ 0 h 10000"/>
                <a:gd name="connsiteX3" fmla="*/ 16304 w 18548"/>
                <a:gd name="connsiteY3" fmla="*/ 0 h 10000"/>
                <a:gd name="connsiteX4" fmla="*/ 8715 w 18548"/>
                <a:gd name="connsiteY4" fmla="*/ 7711 h 10000"/>
                <a:gd name="connsiteX5" fmla="*/ 15315 w 18548"/>
                <a:gd name="connsiteY5" fmla="*/ 8139 h 10000"/>
                <a:gd name="connsiteX6" fmla="*/ 17298 w 18548"/>
                <a:gd name="connsiteY6" fmla="*/ 8272 h 10000"/>
                <a:gd name="connsiteX7" fmla="*/ 15315 w 18548"/>
                <a:gd name="connsiteY7" fmla="*/ 8898 h 10000"/>
                <a:gd name="connsiteX8" fmla="*/ 18548 w 18548"/>
                <a:gd name="connsiteY8" fmla="*/ 10000 h 10000"/>
                <a:gd name="connsiteX0" fmla="*/ 0 w 18548"/>
                <a:gd name="connsiteY0" fmla="*/ 151 h 10000"/>
                <a:gd name="connsiteX1" fmla="*/ 16077 w 18548"/>
                <a:gd name="connsiteY1" fmla="*/ 0 h 10000"/>
                <a:gd name="connsiteX2" fmla="*/ 16304 w 18548"/>
                <a:gd name="connsiteY2" fmla="*/ 0 h 10000"/>
                <a:gd name="connsiteX3" fmla="*/ 8715 w 18548"/>
                <a:gd name="connsiteY3" fmla="*/ 7711 h 10000"/>
                <a:gd name="connsiteX4" fmla="*/ 15315 w 18548"/>
                <a:gd name="connsiteY4" fmla="*/ 8139 h 10000"/>
                <a:gd name="connsiteX5" fmla="*/ 17298 w 18548"/>
                <a:gd name="connsiteY5" fmla="*/ 8272 h 10000"/>
                <a:gd name="connsiteX6" fmla="*/ 15315 w 18548"/>
                <a:gd name="connsiteY6" fmla="*/ 8898 h 10000"/>
                <a:gd name="connsiteX7" fmla="*/ 18548 w 18548"/>
                <a:gd name="connsiteY7" fmla="*/ 10000 h 10000"/>
                <a:gd name="connsiteX0" fmla="*/ 0 w 18211"/>
                <a:gd name="connsiteY0" fmla="*/ 151 h 10000"/>
                <a:gd name="connsiteX1" fmla="*/ 15740 w 18211"/>
                <a:gd name="connsiteY1" fmla="*/ 0 h 10000"/>
                <a:gd name="connsiteX2" fmla="*/ 15967 w 18211"/>
                <a:gd name="connsiteY2" fmla="*/ 0 h 10000"/>
                <a:gd name="connsiteX3" fmla="*/ 8378 w 18211"/>
                <a:gd name="connsiteY3" fmla="*/ 7711 h 10000"/>
                <a:gd name="connsiteX4" fmla="*/ 14978 w 18211"/>
                <a:gd name="connsiteY4" fmla="*/ 8139 h 10000"/>
                <a:gd name="connsiteX5" fmla="*/ 16961 w 18211"/>
                <a:gd name="connsiteY5" fmla="*/ 8272 h 10000"/>
                <a:gd name="connsiteX6" fmla="*/ 14978 w 18211"/>
                <a:gd name="connsiteY6" fmla="*/ 8898 h 10000"/>
                <a:gd name="connsiteX7" fmla="*/ 18211 w 18211"/>
                <a:gd name="connsiteY7" fmla="*/ 10000 h 10000"/>
                <a:gd name="connsiteX0" fmla="*/ 259 w 18470"/>
                <a:gd name="connsiteY0" fmla="*/ 151 h 10000"/>
                <a:gd name="connsiteX1" fmla="*/ 5 w 18470"/>
                <a:gd name="connsiteY1" fmla="*/ 128 h 10000"/>
                <a:gd name="connsiteX2" fmla="*/ 15999 w 18470"/>
                <a:gd name="connsiteY2" fmla="*/ 0 h 10000"/>
                <a:gd name="connsiteX3" fmla="*/ 16226 w 18470"/>
                <a:gd name="connsiteY3" fmla="*/ 0 h 10000"/>
                <a:gd name="connsiteX4" fmla="*/ 8637 w 18470"/>
                <a:gd name="connsiteY4" fmla="*/ 7711 h 10000"/>
                <a:gd name="connsiteX5" fmla="*/ 15237 w 18470"/>
                <a:gd name="connsiteY5" fmla="*/ 8139 h 10000"/>
                <a:gd name="connsiteX6" fmla="*/ 17220 w 18470"/>
                <a:gd name="connsiteY6" fmla="*/ 8272 h 10000"/>
                <a:gd name="connsiteX7" fmla="*/ 15237 w 18470"/>
                <a:gd name="connsiteY7" fmla="*/ 8898 h 10000"/>
                <a:gd name="connsiteX8" fmla="*/ 18470 w 18470"/>
                <a:gd name="connsiteY8" fmla="*/ 10000 h 10000"/>
                <a:gd name="connsiteX0" fmla="*/ 0 w 18211"/>
                <a:gd name="connsiteY0" fmla="*/ 214 h 10063"/>
                <a:gd name="connsiteX1" fmla="*/ 1685 w 18211"/>
                <a:gd name="connsiteY1" fmla="*/ 0 h 10063"/>
                <a:gd name="connsiteX2" fmla="*/ 15740 w 18211"/>
                <a:gd name="connsiteY2" fmla="*/ 63 h 10063"/>
                <a:gd name="connsiteX3" fmla="*/ 15967 w 18211"/>
                <a:gd name="connsiteY3" fmla="*/ 63 h 10063"/>
                <a:gd name="connsiteX4" fmla="*/ 8378 w 18211"/>
                <a:gd name="connsiteY4" fmla="*/ 7774 h 10063"/>
                <a:gd name="connsiteX5" fmla="*/ 14978 w 18211"/>
                <a:gd name="connsiteY5" fmla="*/ 8202 h 10063"/>
                <a:gd name="connsiteX6" fmla="*/ 16961 w 18211"/>
                <a:gd name="connsiteY6" fmla="*/ 8335 h 10063"/>
                <a:gd name="connsiteX7" fmla="*/ 14978 w 18211"/>
                <a:gd name="connsiteY7" fmla="*/ 8961 h 10063"/>
                <a:gd name="connsiteX8" fmla="*/ 18211 w 18211"/>
                <a:gd name="connsiteY8" fmla="*/ 10063 h 10063"/>
                <a:gd name="connsiteX0" fmla="*/ 0 w 16526"/>
                <a:gd name="connsiteY0" fmla="*/ 0 h 10063"/>
                <a:gd name="connsiteX1" fmla="*/ 14055 w 16526"/>
                <a:gd name="connsiteY1" fmla="*/ 63 h 10063"/>
                <a:gd name="connsiteX2" fmla="*/ 14282 w 16526"/>
                <a:gd name="connsiteY2" fmla="*/ 63 h 10063"/>
                <a:gd name="connsiteX3" fmla="*/ 6693 w 16526"/>
                <a:gd name="connsiteY3" fmla="*/ 7774 h 10063"/>
                <a:gd name="connsiteX4" fmla="*/ 13293 w 16526"/>
                <a:gd name="connsiteY4" fmla="*/ 8202 h 10063"/>
                <a:gd name="connsiteX5" fmla="*/ 15276 w 16526"/>
                <a:gd name="connsiteY5" fmla="*/ 8335 h 10063"/>
                <a:gd name="connsiteX6" fmla="*/ 13293 w 16526"/>
                <a:gd name="connsiteY6" fmla="*/ 8961 h 10063"/>
                <a:gd name="connsiteX7" fmla="*/ 16526 w 16526"/>
                <a:gd name="connsiteY7" fmla="*/ 10063 h 10063"/>
                <a:gd name="connsiteX0" fmla="*/ 0 w 14769"/>
                <a:gd name="connsiteY0" fmla="*/ 13 h 10000"/>
                <a:gd name="connsiteX1" fmla="*/ 12298 w 14769"/>
                <a:gd name="connsiteY1" fmla="*/ 0 h 10000"/>
                <a:gd name="connsiteX2" fmla="*/ 12525 w 14769"/>
                <a:gd name="connsiteY2" fmla="*/ 0 h 10000"/>
                <a:gd name="connsiteX3" fmla="*/ 4936 w 14769"/>
                <a:gd name="connsiteY3" fmla="*/ 7711 h 10000"/>
                <a:gd name="connsiteX4" fmla="*/ 11536 w 14769"/>
                <a:gd name="connsiteY4" fmla="*/ 8139 h 10000"/>
                <a:gd name="connsiteX5" fmla="*/ 13519 w 14769"/>
                <a:gd name="connsiteY5" fmla="*/ 8272 h 10000"/>
                <a:gd name="connsiteX6" fmla="*/ 11536 w 14769"/>
                <a:gd name="connsiteY6" fmla="*/ 8898 h 10000"/>
                <a:gd name="connsiteX7" fmla="*/ 14769 w 14769"/>
                <a:gd name="connsiteY7"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9" h="10000">
                  <a:moveTo>
                    <a:pt x="0" y="13"/>
                  </a:moveTo>
                  <a:lnTo>
                    <a:pt x="12298" y="0"/>
                  </a:lnTo>
                  <a:lnTo>
                    <a:pt x="12525" y="0"/>
                  </a:lnTo>
                  <a:lnTo>
                    <a:pt x="4936" y="7711"/>
                  </a:lnTo>
                  <a:lnTo>
                    <a:pt x="11536" y="8139"/>
                  </a:lnTo>
                  <a:lnTo>
                    <a:pt x="13519" y="8272"/>
                  </a:lnTo>
                  <a:lnTo>
                    <a:pt x="11536" y="8898"/>
                  </a:lnTo>
                  <a:lnTo>
                    <a:pt x="14769" y="10000"/>
                  </a:lnTo>
                </a:path>
              </a:pathLst>
            </a:custGeom>
            <a:noFill/>
            <a:ln w="4763">
              <a:solidFill>
                <a:srgbClr val="FF0000"/>
              </a:solidFill>
              <a:prstDash val="solid"/>
              <a:round/>
              <a:headEnd/>
              <a:tailEnd/>
            </a:ln>
          </p:spPr>
          <p:txBody>
            <a:bodyPr/>
            <a:lstStyle/>
            <a:p>
              <a:endParaRPr lang="en-US"/>
            </a:p>
          </p:txBody>
        </p:sp>
        <p:sp>
          <p:nvSpPr>
            <p:cNvPr id="268" name="Freeform 163"/>
            <p:cNvSpPr>
              <a:spLocks/>
            </p:cNvSpPr>
            <p:nvPr/>
          </p:nvSpPr>
          <p:spPr bwMode="auto">
            <a:xfrm rot="5400000">
              <a:off x="3230555" y="4029251"/>
              <a:ext cx="4240523" cy="795340"/>
            </a:xfrm>
            <a:custGeom>
              <a:avLst/>
              <a:gdLst>
                <a:gd name="connsiteX0" fmla="*/ 0 w 18094"/>
                <a:gd name="connsiteY0" fmla="*/ 240 h 10000"/>
                <a:gd name="connsiteX1" fmla="*/ 15623 w 18094"/>
                <a:gd name="connsiteY1" fmla="*/ 0 h 10000"/>
                <a:gd name="connsiteX2" fmla="*/ 15751 w 18094"/>
                <a:gd name="connsiteY2" fmla="*/ 0 h 10000"/>
                <a:gd name="connsiteX3" fmla="*/ 8249 w 18094"/>
                <a:gd name="connsiteY3" fmla="*/ 7991 h 10000"/>
                <a:gd name="connsiteX4" fmla="*/ 14861 w 18094"/>
                <a:gd name="connsiteY4" fmla="*/ 8548 h 10000"/>
                <a:gd name="connsiteX5" fmla="*/ 16844 w 18094"/>
                <a:gd name="connsiteY5" fmla="*/ 8706 h 10000"/>
                <a:gd name="connsiteX6" fmla="*/ 14861 w 18094"/>
                <a:gd name="connsiteY6" fmla="*/ 9172 h 10000"/>
                <a:gd name="connsiteX7" fmla="*/ 18094 w 18094"/>
                <a:gd name="connsiteY7" fmla="*/ 10000 h 10000"/>
                <a:gd name="connsiteX0" fmla="*/ 0 w 18465"/>
                <a:gd name="connsiteY0" fmla="*/ 240 h 10000"/>
                <a:gd name="connsiteX1" fmla="*/ 15994 w 18465"/>
                <a:gd name="connsiteY1" fmla="*/ 0 h 10000"/>
                <a:gd name="connsiteX2" fmla="*/ 16122 w 18465"/>
                <a:gd name="connsiteY2" fmla="*/ 0 h 10000"/>
                <a:gd name="connsiteX3" fmla="*/ 8620 w 18465"/>
                <a:gd name="connsiteY3" fmla="*/ 7991 h 10000"/>
                <a:gd name="connsiteX4" fmla="*/ 15232 w 18465"/>
                <a:gd name="connsiteY4" fmla="*/ 8548 h 10000"/>
                <a:gd name="connsiteX5" fmla="*/ 17215 w 18465"/>
                <a:gd name="connsiteY5" fmla="*/ 8706 h 10000"/>
                <a:gd name="connsiteX6" fmla="*/ 15232 w 18465"/>
                <a:gd name="connsiteY6" fmla="*/ 9172 h 10000"/>
                <a:gd name="connsiteX7" fmla="*/ 18465 w 18465"/>
                <a:gd name="connsiteY7" fmla="*/ 10000 h 10000"/>
                <a:gd name="connsiteX0" fmla="*/ 0 w 16526"/>
                <a:gd name="connsiteY0" fmla="*/ 89 h 10000"/>
                <a:gd name="connsiteX1" fmla="*/ 14055 w 16526"/>
                <a:gd name="connsiteY1" fmla="*/ 0 h 10000"/>
                <a:gd name="connsiteX2" fmla="*/ 14183 w 16526"/>
                <a:gd name="connsiteY2" fmla="*/ 0 h 10000"/>
                <a:gd name="connsiteX3" fmla="*/ 6681 w 16526"/>
                <a:gd name="connsiteY3" fmla="*/ 7991 h 10000"/>
                <a:gd name="connsiteX4" fmla="*/ 13293 w 16526"/>
                <a:gd name="connsiteY4" fmla="*/ 8548 h 10000"/>
                <a:gd name="connsiteX5" fmla="*/ 15276 w 16526"/>
                <a:gd name="connsiteY5" fmla="*/ 8706 h 10000"/>
                <a:gd name="connsiteX6" fmla="*/ 13293 w 16526"/>
                <a:gd name="connsiteY6" fmla="*/ 9172 h 10000"/>
                <a:gd name="connsiteX7" fmla="*/ 16526 w 16526"/>
                <a:gd name="connsiteY7" fmla="*/ 10000 h 10000"/>
                <a:gd name="connsiteX0" fmla="*/ 0 w 14769"/>
                <a:gd name="connsiteY0" fmla="*/ 89 h 10000"/>
                <a:gd name="connsiteX1" fmla="*/ 12298 w 14769"/>
                <a:gd name="connsiteY1" fmla="*/ 0 h 10000"/>
                <a:gd name="connsiteX2" fmla="*/ 12426 w 14769"/>
                <a:gd name="connsiteY2" fmla="*/ 0 h 10000"/>
                <a:gd name="connsiteX3" fmla="*/ 4924 w 14769"/>
                <a:gd name="connsiteY3" fmla="*/ 7991 h 10000"/>
                <a:gd name="connsiteX4" fmla="*/ 11536 w 14769"/>
                <a:gd name="connsiteY4" fmla="*/ 8548 h 10000"/>
                <a:gd name="connsiteX5" fmla="*/ 13519 w 14769"/>
                <a:gd name="connsiteY5" fmla="*/ 8706 h 10000"/>
                <a:gd name="connsiteX6" fmla="*/ 11536 w 14769"/>
                <a:gd name="connsiteY6" fmla="*/ 9172 h 10000"/>
                <a:gd name="connsiteX7" fmla="*/ 14769 w 14769"/>
                <a:gd name="connsiteY7"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9" h="10000">
                  <a:moveTo>
                    <a:pt x="0" y="89"/>
                  </a:moveTo>
                  <a:lnTo>
                    <a:pt x="12298" y="0"/>
                  </a:lnTo>
                  <a:lnTo>
                    <a:pt x="12426" y="0"/>
                  </a:lnTo>
                  <a:lnTo>
                    <a:pt x="4924" y="7991"/>
                  </a:lnTo>
                  <a:lnTo>
                    <a:pt x="11536" y="8548"/>
                  </a:lnTo>
                  <a:lnTo>
                    <a:pt x="13519" y="8706"/>
                  </a:lnTo>
                  <a:lnTo>
                    <a:pt x="11536" y="9172"/>
                  </a:lnTo>
                  <a:lnTo>
                    <a:pt x="14769" y="10000"/>
                  </a:lnTo>
                </a:path>
              </a:pathLst>
            </a:custGeom>
            <a:noFill/>
            <a:ln w="4763">
              <a:solidFill>
                <a:srgbClr val="FF0000"/>
              </a:solidFill>
              <a:prstDash val="solid"/>
              <a:round/>
              <a:headEnd/>
              <a:tailEnd/>
            </a:ln>
          </p:spPr>
          <p:txBody>
            <a:bodyPr/>
            <a:lstStyle/>
            <a:p>
              <a:endParaRPr lang="en-US"/>
            </a:p>
          </p:txBody>
        </p:sp>
        <p:sp>
          <p:nvSpPr>
            <p:cNvPr id="269" name="Oval 268"/>
            <p:cNvSpPr>
              <a:spLocks noChangeAspect="1"/>
            </p:cNvSpPr>
            <p:nvPr/>
          </p:nvSpPr>
          <p:spPr bwMode="auto">
            <a:xfrm>
              <a:off x="4936118" y="6534707"/>
              <a:ext cx="22860" cy="2286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137" name="TextBox 136"/>
          <p:cNvSpPr txBox="1"/>
          <p:nvPr/>
        </p:nvSpPr>
        <p:spPr>
          <a:xfrm>
            <a:off x="4691063" y="3601879"/>
            <a:ext cx="311304" cy="215444"/>
          </a:xfrm>
          <a:prstGeom prst="rect">
            <a:avLst/>
          </a:prstGeom>
          <a:noFill/>
        </p:spPr>
        <p:txBody>
          <a:bodyPr wrap="none" rtlCol="0">
            <a:spAutoFit/>
          </a:bodyPr>
          <a:lstStyle/>
          <a:p>
            <a:r>
              <a:rPr lang="en-US" sz="800" dirty="0" smtClean="0"/>
              <a:t>SM</a:t>
            </a:r>
            <a:endParaRPr lang="en-US" sz="800" dirty="0"/>
          </a:p>
        </p:txBody>
      </p:sp>
      <p:sp>
        <p:nvSpPr>
          <p:cNvPr id="248" name="TextBox 247"/>
          <p:cNvSpPr txBox="1"/>
          <p:nvPr/>
        </p:nvSpPr>
        <p:spPr>
          <a:xfrm>
            <a:off x="5129214" y="6052264"/>
            <a:ext cx="306494" cy="215444"/>
          </a:xfrm>
          <a:prstGeom prst="rect">
            <a:avLst/>
          </a:prstGeom>
          <a:noFill/>
        </p:spPr>
        <p:txBody>
          <a:bodyPr wrap="none" rtlCol="0">
            <a:spAutoFit/>
          </a:bodyPr>
          <a:lstStyle/>
          <a:p>
            <a:r>
              <a:rPr lang="en-US" sz="800" dirty="0" smtClean="0"/>
              <a:t>TM</a:t>
            </a:r>
            <a:endParaRPr lang="en-US" sz="800" dirty="0"/>
          </a:p>
        </p:txBody>
      </p:sp>
      <p:sp>
        <p:nvSpPr>
          <p:cNvPr id="254" name="TextBox 253"/>
          <p:cNvSpPr txBox="1"/>
          <p:nvPr/>
        </p:nvSpPr>
        <p:spPr>
          <a:xfrm>
            <a:off x="5912644" y="5729288"/>
            <a:ext cx="311304" cy="215444"/>
          </a:xfrm>
          <a:prstGeom prst="rect">
            <a:avLst/>
          </a:prstGeom>
          <a:noFill/>
        </p:spPr>
        <p:txBody>
          <a:bodyPr wrap="none" rtlCol="0">
            <a:spAutoFit/>
          </a:bodyPr>
          <a:lstStyle/>
          <a:p>
            <a:r>
              <a:rPr lang="en-US" sz="800" dirty="0" smtClean="0"/>
              <a:t>PM</a:t>
            </a:r>
            <a:endParaRPr lang="en-US" sz="800" dirty="0"/>
          </a:p>
        </p:txBody>
      </p:sp>
      <p:sp>
        <p:nvSpPr>
          <p:cNvPr id="261" name="TextBox 260"/>
          <p:cNvSpPr txBox="1"/>
          <p:nvPr/>
        </p:nvSpPr>
        <p:spPr>
          <a:xfrm>
            <a:off x="4679170" y="5504567"/>
            <a:ext cx="362600" cy="215444"/>
          </a:xfrm>
          <a:prstGeom prst="rect">
            <a:avLst/>
          </a:prstGeom>
          <a:noFill/>
        </p:spPr>
        <p:txBody>
          <a:bodyPr wrap="none" rtlCol="0">
            <a:spAutoFit/>
          </a:bodyPr>
          <a:lstStyle/>
          <a:p>
            <a:r>
              <a:rPr lang="en-US" sz="800" dirty="0" smtClean="0"/>
              <a:t>FSM</a:t>
            </a:r>
            <a:endParaRPr lang="en-US" sz="800" dirty="0"/>
          </a:p>
        </p:txBody>
      </p:sp>
      <p:sp>
        <p:nvSpPr>
          <p:cNvPr id="265" name="TextBox 264"/>
          <p:cNvSpPr txBox="1"/>
          <p:nvPr/>
        </p:nvSpPr>
        <p:spPr>
          <a:xfrm>
            <a:off x="4943479" y="6427630"/>
            <a:ext cx="652743" cy="215444"/>
          </a:xfrm>
          <a:prstGeom prst="rect">
            <a:avLst/>
          </a:prstGeom>
          <a:noFill/>
        </p:spPr>
        <p:txBody>
          <a:bodyPr wrap="none" rtlCol="0">
            <a:spAutoFit/>
          </a:bodyPr>
          <a:lstStyle/>
          <a:p>
            <a:r>
              <a:rPr lang="en-US" sz="800" dirty="0" smtClean="0"/>
              <a:t>Focal Plane</a:t>
            </a:r>
            <a:endParaRPr lang="en-US" sz="800" dirty="0"/>
          </a:p>
        </p:txBody>
      </p:sp>
      <p:grpSp>
        <p:nvGrpSpPr>
          <p:cNvPr id="5" name="Group 276"/>
          <p:cNvGrpSpPr/>
          <p:nvPr/>
        </p:nvGrpSpPr>
        <p:grpSpPr>
          <a:xfrm>
            <a:off x="4172702" y="1057989"/>
            <a:ext cx="1758795" cy="4875305"/>
            <a:chOff x="4172702" y="1057989"/>
            <a:chExt cx="1758795" cy="4875305"/>
          </a:xfrm>
        </p:grpSpPr>
        <p:sp>
          <p:nvSpPr>
            <p:cNvPr id="255" name="Freeform 254"/>
            <p:cNvSpPr>
              <a:spLocks noChangeAspect="1"/>
            </p:cNvSpPr>
            <p:nvPr/>
          </p:nvSpPr>
          <p:spPr bwMode="auto">
            <a:xfrm rot="16200000">
              <a:off x="4950341" y="1075276"/>
              <a:ext cx="218885" cy="213741"/>
            </a:xfrm>
            <a:custGeom>
              <a:avLst/>
              <a:gdLst>
                <a:gd name="connsiteX0" fmla="*/ 3648075 w 3648075"/>
                <a:gd name="connsiteY0" fmla="*/ 1409700 h 3562350"/>
                <a:gd name="connsiteX1" fmla="*/ 2238375 w 3648075"/>
                <a:gd name="connsiteY1" fmla="*/ 1409700 h 3562350"/>
                <a:gd name="connsiteX2" fmla="*/ 1419225 w 3648075"/>
                <a:gd name="connsiteY2" fmla="*/ 0 h 3562350"/>
                <a:gd name="connsiteX3" fmla="*/ 895350 w 3648075"/>
                <a:gd name="connsiteY3" fmla="*/ 304800 h 3562350"/>
                <a:gd name="connsiteX4" fmla="*/ 1543050 w 3648075"/>
                <a:gd name="connsiteY4" fmla="*/ 1419225 h 3562350"/>
                <a:gd name="connsiteX5" fmla="*/ 0 w 3648075"/>
                <a:gd name="connsiteY5" fmla="*/ 1419225 h 3562350"/>
                <a:gd name="connsiteX6" fmla="*/ 9525 w 3648075"/>
                <a:gd name="connsiteY6" fmla="*/ 1981200 h 3562350"/>
                <a:gd name="connsiteX7" fmla="*/ 1857375 w 3648075"/>
                <a:gd name="connsiteY7" fmla="*/ 1981200 h 3562350"/>
                <a:gd name="connsiteX8" fmla="*/ 2790825 w 3648075"/>
                <a:gd name="connsiteY8" fmla="*/ 3562350 h 3562350"/>
                <a:gd name="connsiteX9" fmla="*/ 3295650 w 3648075"/>
                <a:gd name="connsiteY9" fmla="*/ 3267075 h 3562350"/>
                <a:gd name="connsiteX10" fmla="*/ 3305175 w 3648075"/>
                <a:gd name="connsiteY10" fmla="*/ 3257550 h 3562350"/>
                <a:gd name="connsiteX11" fmla="*/ 2552700 w 3648075"/>
                <a:gd name="connsiteY11" fmla="*/ 1971675 h 3562350"/>
                <a:gd name="connsiteX12" fmla="*/ 3648075 w 3648075"/>
                <a:gd name="connsiteY12" fmla="*/ 1971675 h 3562350"/>
                <a:gd name="connsiteX13" fmla="*/ 3648075 w 3648075"/>
                <a:gd name="connsiteY13" fmla="*/ 1409700 h 35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8075" h="3562350">
                  <a:moveTo>
                    <a:pt x="3648075" y="1409700"/>
                  </a:moveTo>
                  <a:lnTo>
                    <a:pt x="2238375" y="1409700"/>
                  </a:lnTo>
                  <a:lnTo>
                    <a:pt x="1419225" y="0"/>
                  </a:lnTo>
                  <a:lnTo>
                    <a:pt x="895350" y="304800"/>
                  </a:lnTo>
                  <a:lnTo>
                    <a:pt x="1543050" y="1419225"/>
                  </a:lnTo>
                  <a:lnTo>
                    <a:pt x="0" y="1419225"/>
                  </a:lnTo>
                  <a:lnTo>
                    <a:pt x="9525" y="1981200"/>
                  </a:lnTo>
                  <a:lnTo>
                    <a:pt x="1857375" y="1981200"/>
                  </a:lnTo>
                  <a:lnTo>
                    <a:pt x="2790825" y="3562350"/>
                  </a:lnTo>
                  <a:lnTo>
                    <a:pt x="3295650" y="3267075"/>
                  </a:lnTo>
                  <a:lnTo>
                    <a:pt x="3305175" y="3257550"/>
                  </a:lnTo>
                  <a:lnTo>
                    <a:pt x="2552700" y="1971675"/>
                  </a:lnTo>
                  <a:lnTo>
                    <a:pt x="3648075" y="1971675"/>
                  </a:lnTo>
                  <a:lnTo>
                    <a:pt x="3648075" y="1409700"/>
                  </a:lnTo>
                  <a:close/>
                </a:path>
              </a:pathLst>
            </a:cu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56" name="Oval 255"/>
            <p:cNvSpPr>
              <a:spLocks noChangeAspect="1"/>
            </p:cNvSpPr>
            <p:nvPr/>
          </p:nvSpPr>
          <p:spPr bwMode="auto">
            <a:xfrm>
              <a:off x="5045655" y="1252809"/>
              <a:ext cx="22860" cy="22860"/>
            </a:xfrm>
            <a:prstGeom prst="ellipse">
              <a:avLst/>
            </a:prstGeom>
            <a:solidFill>
              <a:srgbClr val="7030A0"/>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cxnSp>
          <p:nvCxnSpPr>
            <p:cNvPr id="257" name="Straight Connector 256"/>
            <p:cNvCxnSpPr>
              <a:stCxn id="256" idx="4"/>
            </p:cNvCxnSpPr>
            <p:nvPr/>
          </p:nvCxnSpPr>
          <p:spPr bwMode="auto">
            <a:xfrm flipH="1">
              <a:off x="4172702" y="1275669"/>
              <a:ext cx="884383" cy="4562375"/>
            </a:xfrm>
            <a:prstGeom prst="line">
              <a:avLst/>
            </a:prstGeom>
            <a:solidFill>
              <a:schemeClr val="accent1"/>
            </a:solidFill>
            <a:ln w="4826" cap="flat" cmpd="sng" algn="ctr">
              <a:solidFill>
                <a:srgbClr val="7030A0"/>
              </a:solidFill>
              <a:prstDash val="solid"/>
              <a:round/>
              <a:headEnd type="none" w="med" len="med"/>
              <a:tailEnd type="none" w="med" len="med"/>
            </a:ln>
            <a:effectLst/>
          </p:spPr>
        </p:cxnSp>
        <p:cxnSp>
          <p:nvCxnSpPr>
            <p:cNvPr id="258" name="Straight Connector 257"/>
            <p:cNvCxnSpPr>
              <a:stCxn id="256" idx="4"/>
            </p:cNvCxnSpPr>
            <p:nvPr/>
          </p:nvCxnSpPr>
          <p:spPr bwMode="auto">
            <a:xfrm flipH="1">
              <a:off x="4882314" y="1275669"/>
              <a:ext cx="174771" cy="4657625"/>
            </a:xfrm>
            <a:prstGeom prst="line">
              <a:avLst/>
            </a:prstGeom>
            <a:solidFill>
              <a:schemeClr val="accent1"/>
            </a:solidFill>
            <a:ln w="4826" cap="flat" cmpd="sng" algn="ctr">
              <a:solidFill>
                <a:srgbClr val="7030A0"/>
              </a:solidFill>
              <a:prstDash val="solid"/>
              <a:round/>
              <a:headEnd type="none" w="med" len="med"/>
              <a:tailEnd type="none" w="med" len="med"/>
            </a:ln>
            <a:effectLst/>
          </p:spPr>
        </p:cxnSp>
        <p:cxnSp>
          <p:nvCxnSpPr>
            <p:cNvPr id="259" name="Straight Connector 258"/>
            <p:cNvCxnSpPr>
              <a:stCxn id="256" idx="4"/>
            </p:cNvCxnSpPr>
            <p:nvPr/>
          </p:nvCxnSpPr>
          <p:spPr bwMode="auto">
            <a:xfrm>
              <a:off x="5057085" y="1275669"/>
              <a:ext cx="201467" cy="4657625"/>
            </a:xfrm>
            <a:prstGeom prst="line">
              <a:avLst/>
            </a:prstGeom>
            <a:solidFill>
              <a:schemeClr val="accent1"/>
            </a:solidFill>
            <a:ln w="4826" cap="flat" cmpd="sng" algn="ctr">
              <a:solidFill>
                <a:srgbClr val="7030A0"/>
              </a:solidFill>
              <a:prstDash val="solid"/>
              <a:round/>
              <a:headEnd type="none" w="med" len="med"/>
              <a:tailEnd type="none" w="med" len="med"/>
            </a:ln>
            <a:effectLst/>
          </p:spPr>
        </p:cxnSp>
        <p:cxnSp>
          <p:nvCxnSpPr>
            <p:cNvPr id="260" name="Straight Connector 259"/>
            <p:cNvCxnSpPr>
              <a:stCxn id="256" idx="3"/>
              <a:endCxn id="138" idx="0"/>
            </p:cNvCxnSpPr>
            <p:nvPr/>
          </p:nvCxnSpPr>
          <p:spPr bwMode="auto">
            <a:xfrm>
              <a:off x="5049003" y="1272321"/>
              <a:ext cx="882494" cy="4566924"/>
            </a:xfrm>
            <a:prstGeom prst="line">
              <a:avLst/>
            </a:prstGeom>
            <a:solidFill>
              <a:schemeClr val="accent1"/>
            </a:solidFill>
            <a:ln w="4826" cap="flat" cmpd="sng" algn="ctr">
              <a:solidFill>
                <a:srgbClr val="7030A0"/>
              </a:solidFill>
              <a:prstDash val="solid"/>
              <a:round/>
              <a:headEnd type="none" w="med" len="med"/>
              <a:tailEnd type="none" w="med" len="med"/>
            </a:ln>
            <a:effectLst/>
          </p:spPr>
        </p:cxnSp>
        <p:sp>
          <p:nvSpPr>
            <p:cNvPr id="271" name="TextBox 270"/>
            <p:cNvSpPr txBox="1"/>
            <p:nvPr/>
          </p:nvSpPr>
          <p:spPr>
            <a:xfrm>
              <a:off x="5183982" y="1057989"/>
              <a:ext cx="481222" cy="215444"/>
            </a:xfrm>
            <a:prstGeom prst="rect">
              <a:avLst/>
            </a:prstGeom>
            <a:noFill/>
          </p:spPr>
          <p:txBody>
            <a:bodyPr wrap="none" rtlCol="0">
              <a:spAutoFit/>
            </a:bodyPr>
            <a:lstStyle/>
            <a:p>
              <a:r>
                <a:rPr lang="en-US" sz="800" dirty="0" err="1" smtClean="0"/>
                <a:t>CoC</a:t>
              </a:r>
              <a:r>
                <a:rPr lang="en-US" sz="800" dirty="0" smtClean="0"/>
                <a:t>  IF</a:t>
              </a:r>
              <a:endParaRPr lang="en-US" sz="800" dirty="0"/>
            </a:p>
          </p:txBody>
        </p:sp>
      </p:grpSp>
      <p:grpSp>
        <p:nvGrpSpPr>
          <p:cNvPr id="6" name="Group 279"/>
          <p:cNvGrpSpPr/>
          <p:nvPr/>
        </p:nvGrpSpPr>
        <p:grpSpPr>
          <a:xfrm>
            <a:off x="4076701" y="1915954"/>
            <a:ext cx="2004911" cy="4006803"/>
            <a:chOff x="4076701" y="1915954"/>
            <a:chExt cx="2004911" cy="4006803"/>
          </a:xfrm>
        </p:grpSpPr>
        <p:sp>
          <p:nvSpPr>
            <p:cNvPr id="253" name="Rectangle 252"/>
            <p:cNvSpPr/>
            <p:nvPr/>
          </p:nvSpPr>
          <p:spPr bwMode="auto">
            <a:xfrm>
              <a:off x="5265696" y="2259314"/>
              <a:ext cx="666750" cy="47337"/>
            </a:xfrm>
            <a:prstGeom prst="rect">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70" name="TextBox 269"/>
            <p:cNvSpPr txBox="1"/>
            <p:nvPr/>
          </p:nvSpPr>
          <p:spPr>
            <a:xfrm>
              <a:off x="5222081" y="1915954"/>
              <a:ext cx="859531" cy="338554"/>
            </a:xfrm>
            <a:prstGeom prst="rect">
              <a:avLst/>
            </a:prstGeom>
            <a:noFill/>
          </p:spPr>
          <p:txBody>
            <a:bodyPr wrap="none" rtlCol="0">
              <a:spAutoFit/>
            </a:bodyPr>
            <a:lstStyle/>
            <a:p>
              <a:r>
                <a:rPr lang="en-US" sz="800" dirty="0" smtClean="0"/>
                <a:t>Auto Collimating</a:t>
              </a:r>
            </a:p>
            <a:p>
              <a:r>
                <a:rPr lang="en-US" sz="800" dirty="0" smtClean="0"/>
                <a:t>Flat  Mirror</a:t>
              </a:r>
              <a:endParaRPr lang="en-US" sz="800" dirty="0"/>
            </a:p>
          </p:txBody>
        </p:sp>
        <p:sp>
          <p:nvSpPr>
            <p:cNvPr id="249" name="Freeform 161"/>
            <p:cNvSpPr>
              <a:spLocks/>
            </p:cNvSpPr>
            <p:nvPr/>
          </p:nvSpPr>
          <p:spPr bwMode="auto">
            <a:xfrm rot="5400000">
              <a:off x="3458192" y="3941932"/>
              <a:ext cx="3618271" cy="343379"/>
            </a:xfrm>
            <a:custGeom>
              <a:avLst/>
              <a:gdLst>
                <a:gd name="connsiteX0" fmla="*/ 0 w 18124"/>
                <a:gd name="connsiteY0" fmla="*/ 0 h 10000"/>
                <a:gd name="connsiteX1" fmla="*/ 15654 w 18124"/>
                <a:gd name="connsiteY1" fmla="*/ 0 h 10000"/>
                <a:gd name="connsiteX2" fmla="*/ 15951 w 18124"/>
                <a:gd name="connsiteY2" fmla="*/ 0 h 10000"/>
                <a:gd name="connsiteX3" fmla="*/ 8300 w 18124"/>
                <a:gd name="connsiteY3" fmla="*/ 7262 h 10000"/>
                <a:gd name="connsiteX4" fmla="*/ 14892 w 18124"/>
                <a:gd name="connsiteY4" fmla="*/ 7481 h 10000"/>
                <a:gd name="connsiteX5" fmla="*/ 16874 w 18124"/>
                <a:gd name="connsiteY5" fmla="*/ 7545 h 10000"/>
                <a:gd name="connsiteX6" fmla="*/ 14892 w 18124"/>
                <a:gd name="connsiteY6" fmla="*/ 8445 h 10000"/>
                <a:gd name="connsiteX7" fmla="*/ 18124 w 18124"/>
                <a:gd name="connsiteY7" fmla="*/ 10000 h 10000"/>
                <a:gd name="connsiteX0" fmla="*/ 0 w 18265"/>
                <a:gd name="connsiteY0" fmla="*/ 0 h 10051"/>
                <a:gd name="connsiteX1" fmla="*/ 15795 w 18265"/>
                <a:gd name="connsiteY1" fmla="*/ 51 h 10051"/>
                <a:gd name="connsiteX2" fmla="*/ 16092 w 18265"/>
                <a:gd name="connsiteY2" fmla="*/ 51 h 10051"/>
                <a:gd name="connsiteX3" fmla="*/ 8441 w 18265"/>
                <a:gd name="connsiteY3" fmla="*/ 7313 h 10051"/>
                <a:gd name="connsiteX4" fmla="*/ 15033 w 18265"/>
                <a:gd name="connsiteY4" fmla="*/ 7532 h 10051"/>
                <a:gd name="connsiteX5" fmla="*/ 17015 w 18265"/>
                <a:gd name="connsiteY5" fmla="*/ 7596 h 10051"/>
                <a:gd name="connsiteX6" fmla="*/ 15033 w 18265"/>
                <a:gd name="connsiteY6" fmla="*/ 8496 h 10051"/>
                <a:gd name="connsiteX7" fmla="*/ 18265 w 18265"/>
                <a:gd name="connsiteY7" fmla="*/ 10051 h 10051"/>
                <a:gd name="connsiteX0" fmla="*/ 0 w 18456"/>
                <a:gd name="connsiteY0" fmla="*/ 207 h 10000"/>
                <a:gd name="connsiteX1" fmla="*/ 15986 w 18456"/>
                <a:gd name="connsiteY1" fmla="*/ 0 h 10000"/>
                <a:gd name="connsiteX2" fmla="*/ 16283 w 18456"/>
                <a:gd name="connsiteY2" fmla="*/ 0 h 10000"/>
                <a:gd name="connsiteX3" fmla="*/ 8632 w 18456"/>
                <a:gd name="connsiteY3" fmla="*/ 7262 h 10000"/>
                <a:gd name="connsiteX4" fmla="*/ 15224 w 18456"/>
                <a:gd name="connsiteY4" fmla="*/ 7481 h 10000"/>
                <a:gd name="connsiteX5" fmla="*/ 17206 w 18456"/>
                <a:gd name="connsiteY5" fmla="*/ 7545 h 10000"/>
                <a:gd name="connsiteX6" fmla="*/ 15224 w 18456"/>
                <a:gd name="connsiteY6" fmla="*/ 8445 h 10000"/>
                <a:gd name="connsiteX7" fmla="*/ 18456 w 18456"/>
                <a:gd name="connsiteY7" fmla="*/ 10000 h 10000"/>
                <a:gd name="connsiteX0" fmla="*/ 0 w 16518"/>
                <a:gd name="connsiteY0" fmla="*/ 207 h 10000"/>
                <a:gd name="connsiteX1" fmla="*/ 14048 w 16518"/>
                <a:gd name="connsiteY1" fmla="*/ 0 h 10000"/>
                <a:gd name="connsiteX2" fmla="*/ 14345 w 16518"/>
                <a:gd name="connsiteY2" fmla="*/ 0 h 10000"/>
                <a:gd name="connsiteX3" fmla="*/ 6694 w 16518"/>
                <a:gd name="connsiteY3" fmla="*/ 7262 h 10000"/>
                <a:gd name="connsiteX4" fmla="*/ 13286 w 16518"/>
                <a:gd name="connsiteY4" fmla="*/ 7481 h 10000"/>
                <a:gd name="connsiteX5" fmla="*/ 15268 w 16518"/>
                <a:gd name="connsiteY5" fmla="*/ 7545 h 10000"/>
                <a:gd name="connsiteX6" fmla="*/ 13286 w 16518"/>
                <a:gd name="connsiteY6" fmla="*/ 8445 h 10000"/>
                <a:gd name="connsiteX7" fmla="*/ 16518 w 16518"/>
                <a:gd name="connsiteY7" fmla="*/ 10000 h 10000"/>
                <a:gd name="connsiteX0" fmla="*/ 0 w 15268"/>
                <a:gd name="connsiteY0" fmla="*/ 207 h 8445"/>
                <a:gd name="connsiteX1" fmla="*/ 14048 w 15268"/>
                <a:gd name="connsiteY1" fmla="*/ 0 h 8445"/>
                <a:gd name="connsiteX2" fmla="*/ 14345 w 15268"/>
                <a:gd name="connsiteY2" fmla="*/ 0 h 8445"/>
                <a:gd name="connsiteX3" fmla="*/ 6694 w 15268"/>
                <a:gd name="connsiteY3" fmla="*/ 7262 h 8445"/>
                <a:gd name="connsiteX4" fmla="*/ 13286 w 15268"/>
                <a:gd name="connsiteY4" fmla="*/ 7481 h 8445"/>
                <a:gd name="connsiteX5" fmla="*/ 15268 w 15268"/>
                <a:gd name="connsiteY5" fmla="*/ 7545 h 8445"/>
                <a:gd name="connsiteX6" fmla="*/ 13286 w 15268"/>
                <a:gd name="connsiteY6" fmla="*/ 8445 h 8445"/>
                <a:gd name="connsiteX0" fmla="*/ 0 w 10000"/>
                <a:gd name="connsiteY0" fmla="*/ 245 h 8934"/>
                <a:gd name="connsiteX1" fmla="*/ 9201 w 10000"/>
                <a:gd name="connsiteY1" fmla="*/ 0 h 8934"/>
                <a:gd name="connsiteX2" fmla="*/ 9395 w 10000"/>
                <a:gd name="connsiteY2" fmla="*/ 0 h 8934"/>
                <a:gd name="connsiteX3" fmla="*/ 4384 w 10000"/>
                <a:gd name="connsiteY3" fmla="*/ 8599 h 8934"/>
                <a:gd name="connsiteX4" fmla="*/ 8702 w 10000"/>
                <a:gd name="connsiteY4" fmla="*/ 8858 h 8934"/>
                <a:gd name="connsiteX5" fmla="*/ 10000 w 10000"/>
                <a:gd name="connsiteY5" fmla="*/ 8934 h 8934"/>
                <a:gd name="connsiteX0" fmla="*/ 0 w 9395"/>
                <a:gd name="connsiteY0" fmla="*/ 274 h 9915"/>
                <a:gd name="connsiteX1" fmla="*/ 9201 w 9395"/>
                <a:gd name="connsiteY1" fmla="*/ 0 h 9915"/>
                <a:gd name="connsiteX2" fmla="*/ 9395 w 9395"/>
                <a:gd name="connsiteY2" fmla="*/ 0 h 9915"/>
                <a:gd name="connsiteX3" fmla="*/ 4384 w 9395"/>
                <a:gd name="connsiteY3" fmla="*/ 9625 h 9915"/>
                <a:gd name="connsiteX4" fmla="*/ 8702 w 9395"/>
                <a:gd name="connsiteY4" fmla="*/ 9915 h 9915"/>
                <a:gd name="connsiteX0" fmla="*/ 0 w 10000"/>
                <a:gd name="connsiteY0" fmla="*/ 276 h 10182"/>
                <a:gd name="connsiteX1" fmla="*/ 9794 w 10000"/>
                <a:gd name="connsiteY1" fmla="*/ 0 h 10182"/>
                <a:gd name="connsiteX2" fmla="*/ 10000 w 10000"/>
                <a:gd name="connsiteY2" fmla="*/ 0 h 10182"/>
                <a:gd name="connsiteX3" fmla="*/ 4666 w 10000"/>
                <a:gd name="connsiteY3" fmla="*/ 9708 h 10182"/>
                <a:gd name="connsiteX4" fmla="*/ 8630 w 10000"/>
                <a:gd name="connsiteY4" fmla="*/ 10182 h 10182"/>
                <a:gd name="connsiteX0" fmla="*/ 0 w 10000"/>
                <a:gd name="connsiteY0" fmla="*/ 276 h 9841"/>
                <a:gd name="connsiteX1" fmla="*/ 9794 w 10000"/>
                <a:gd name="connsiteY1" fmla="*/ 0 h 9841"/>
                <a:gd name="connsiteX2" fmla="*/ 10000 w 10000"/>
                <a:gd name="connsiteY2" fmla="*/ 0 h 9841"/>
                <a:gd name="connsiteX3" fmla="*/ 4666 w 10000"/>
                <a:gd name="connsiteY3" fmla="*/ 9708 h 9841"/>
                <a:gd name="connsiteX4" fmla="*/ 8613 w 10000"/>
                <a:gd name="connsiteY4" fmla="*/ 9841 h 9841"/>
                <a:gd name="connsiteX0" fmla="*/ 0 w 8781"/>
                <a:gd name="connsiteY0" fmla="*/ 211 h 10000"/>
                <a:gd name="connsiteX1" fmla="*/ 8575 w 8781"/>
                <a:gd name="connsiteY1" fmla="*/ 0 h 10000"/>
                <a:gd name="connsiteX2" fmla="*/ 8781 w 8781"/>
                <a:gd name="connsiteY2" fmla="*/ 0 h 10000"/>
                <a:gd name="connsiteX3" fmla="*/ 3447 w 8781"/>
                <a:gd name="connsiteY3" fmla="*/ 9865 h 10000"/>
                <a:gd name="connsiteX4" fmla="*/ 7394 w 8781"/>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 h="10000">
                  <a:moveTo>
                    <a:pt x="0" y="211"/>
                  </a:moveTo>
                  <a:lnTo>
                    <a:pt x="8575" y="0"/>
                  </a:lnTo>
                  <a:lnTo>
                    <a:pt x="8781" y="0"/>
                  </a:lnTo>
                  <a:lnTo>
                    <a:pt x="3447" y="9865"/>
                  </a:lnTo>
                  <a:lnTo>
                    <a:pt x="7394" y="10000"/>
                  </a:lnTo>
                </a:path>
              </a:pathLst>
            </a:custGeom>
            <a:noFill/>
            <a:ln w="4763">
              <a:solidFill>
                <a:srgbClr val="3333CC"/>
              </a:solidFill>
              <a:prstDash val="solid"/>
              <a:round/>
              <a:headEnd/>
              <a:tailEnd/>
            </a:ln>
          </p:spPr>
          <p:txBody>
            <a:bodyPr/>
            <a:lstStyle/>
            <a:p>
              <a:endParaRPr lang="en-US"/>
            </a:p>
          </p:txBody>
        </p:sp>
        <p:sp>
          <p:nvSpPr>
            <p:cNvPr id="250" name="Freeform 162"/>
            <p:cNvSpPr>
              <a:spLocks/>
            </p:cNvSpPr>
            <p:nvPr/>
          </p:nvSpPr>
          <p:spPr bwMode="auto">
            <a:xfrm rot="5400000">
              <a:off x="3551062" y="3850937"/>
              <a:ext cx="3596965" cy="506648"/>
            </a:xfrm>
            <a:custGeom>
              <a:avLst/>
              <a:gdLst>
                <a:gd name="connsiteX0" fmla="*/ 0 w 18548"/>
                <a:gd name="connsiteY0" fmla="*/ 151 h 10000"/>
                <a:gd name="connsiteX1" fmla="*/ 16077 w 18548"/>
                <a:gd name="connsiteY1" fmla="*/ 0 h 10000"/>
                <a:gd name="connsiteX2" fmla="*/ 16304 w 18548"/>
                <a:gd name="connsiteY2" fmla="*/ 0 h 10000"/>
                <a:gd name="connsiteX3" fmla="*/ 8715 w 18548"/>
                <a:gd name="connsiteY3" fmla="*/ 7711 h 10000"/>
                <a:gd name="connsiteX4" fmla="*/ 15315 w 18548"/>
                <a:gd name="connsiteY4" fmla="*/ 8139 h 10000"/>
                <a:gd name="connsiteX5" fmla="*/ 17298 w 18548"/>
                <a:gd name="connsiteY5" fmla="*/ 8272 h 10000"/>
                <a:gd name="connsiteX6" fmla="*/ 15315 w 18548"/>
                <a:gd name="connsiteY6" fmla="*/ 8898 h 10000"/>
                <a:gd name="connsiteX7" fmla="*/ 18548 w 18548"/>
                <a:gd name="connsiteY7" fmla="*/ 10000 h 10000"/>
                <a:gd name="connsiteX0" fmla="*/ 0 w 18548"/>
                <a:gd name="connsiteY0" fmla="*/ 151 h 10000"/>
                <a:gd name="connsiteX1" fmla="*/ 342 w 18548"/>
                <a:gd name="connsiteY1" fmla="*/ 190 h 10000"/>
                <a:gd name="connsiteX2" fmla="*/ 16077 w 18548"/>
                <a:gd name="connsiteY2" fmla="*/ 0 h 10000"/>
                <a:gd name="connsiteX3" fmla="*/ 16304 w 18548"/>
                <a:gd name="connsiteY3" fmla="*/ 0 h 10000"/>
                <a:gd name="connsiteX4" fmla="*/ 8715 w 18548"/>
                <a:gd name="connsiteY4" fmla="*/ 7711 h 10000"/>
                <a:gd name="connsiteX5" fmla="*/ 15315 w 18548"/>
                <a:gd name="connsiteY5" fmla="*/ 8139 h 10000"/>
                <a:gd name="connsiteX6" fmla="*/ 17298 w 18548"/>
                <a:gd name="connsiteY6" fmla="*/ 8272 h 10000"/>
                <a:gd name="connsiteX7" fmla="*/ 15315 w 18548"/>
                <a:gd name="connsiteY7" fmla="*/ 8898 h 10000"/>
                <a:gd name="connsiteX8" fmla="*/ 18548 w 18548"/>
                <a:gd name="connsiteY8" fmla="*/ 10000 h 10000"/>
                <a:gd name="connsiteX0" fmla="*/ 0 w 18548"/>
                <a:gd name="connsiteY0" fmla="*/ 151 h 10000"/>
                <a:gd name="connsiteX1" fmla="*/ 16077 w 18548"/>
                <a:gd name="connsiteY1" fmla="*/ 0 h 10000"/>
                <a:gd name="connsiteX2" fmla="*/ 16304 w 18548"/>
                <a:gd name="connsiteY2" fmla="*/ 0 h 10000"/>
                <a:gd name="connsiteX3" fmla="*/ 8715 w 18548"/>
                <a:gd name="connsiteY3" fmla="*/ 7711 h 10000"/>
                <a:gd name="connsiteX4" fmla="*/ 15315 w 18548"/>
                <a:gd name="connsiteY4" fmla="*/ 8139 h 10000"/>
                <a:gd name="connsiteX5" fmla="*/ 17298 w 18548"/>
                <a:gd name="connsiteY5" fmla="*/ 8272 h 10000"/>
                <a:gd name="connsiteX6" fmla="*/ 15315 w 18548"/>
                <a:gd name="connsiteY6" fmla="*/ 8898 h 10000"/>
                <a:gd name="connsiteX7" fmla="*/ 18548 w 18548"/>
                <a:gd name="connsiteY7" fmla="*/ 10000 h 10000"/>
                <a:gd name="connsiteX0" fmla="*/ 0 w 18211"/>
                <a:gd name="connsiteY0" fmla="*/ 151 h 10000"/>
                <a:gd name="connsiteX1" fmla="*/ 15740 w 18211"/>
                <a:gd name="connsiteY1" fmla="*/ 0 h 10000"/>
                <a:gd name="connsiteX2" fmla="*/ 15967 w 18211"/>
                <a:gd name="connsiteY2" fmla="*/ 0 h 10000"/>
                <a:gd name="connsiteX3" fmla="*/ 8378 w 18211"/>
                <a:gd name="connsiteY3" fmla="*/ 7711 h 10000"/>
                <a:gd name="connsiteX4" fmla="*/ 14978 w 18211"/>
                <a:gd name="connsiteY4" fmla="*/ 8139 h 10000"/>
                <a:gd name="connsiteX5" fmla="*/ 16961 w 18211"/>
                <a:gd name="connsiteY5" fmla="*/ 8272 h 10000"/>
                <a:gd name="connsiteX6" fmla="*/ 14978 w 18211"/>
                <a:gd name="connsiteY6" fmla="*/ 8898 h 10000"/>
                <a:gd name="connsiteX7" fmla="*/ 18211 w 18211"/>
                <a:gd name="connsiteY7" fmla="*/ 10000 h 10000"/>
                <a:gd name="connsiteX0" fmla="*/ 259 w 18470"/>
                <a:gd name="connsiteY0" fmla="*/ 151 h 10000"/>
                <a:gd name="connsiteX1" fmla="*/ 5 w 18470"/>
                <a:gd name="connsiteY1" fmla="*/ 128 h 10000"/>
                <a:gd name="connsiteX2" fmla="*/ 15999 w 18470"/>
                <a:gd name="connsiteY2" fmla="*/ 0 h 10000"/>
                <a:gd name="connsiteX3" fmla="*/ 16226 w 18470"/>
                <a:gd name="connsiteY3" fmla="*/ 0 h 10000"/>
                <a:gd name="connsiteX4" fmla="*/ 8637 w 18470"/>
                <a:gd name="connsiteY4" fmla="*/ 7711 h 10000"/>
                <a:gd name="connsiteX5" fmla="*/ 15237 w 18470"/>
                <a:gd name="connsiteY5" fmla="*/ 8139 h 10000"/>
                <a:gd name="connsiteX6" fmla="*/ 17220 w 18470"/>
                <a:gd name="connsiteY6" fmla="*/ 8272 h 10000"/>
                <a:gd name="connsiteX7" fmla="*/ 15237 w 18470"/>
                <a:gd name="connsiteY7" fmla="*/ 8898 h 10000"/>
                <a:gd name="connsiteX8" fmla="*/ 18470 w 18470"/>
                <a:gd name="connsiteY8" fmla="*/ 10000 h 10000"/>
                <a:gd name="connsiteX0" fmla="*/ 0 w 18211"/>
                <a:gd name="connsiteY0" fmla="*/ 151 h 10000"/>
                <a:gd name="connsiteX1" fmla="*/ 15740 w 18211"/>
                <a:gd name="connsiteY1" fmla="*/ 0 h 10000"/>
                <a:gd name="connsiteX2" fmla="*/ 15967 w 18211"/>
                <a:gd name="connsiteY2" fmla="*/ 0 h 10000"/>
                <a:gd name="connsiteX3" fmla="*/ 8378 w 18211"/>
                <a:gd name="connsiteY3" fmla="*/ 7711 h 10000"/>
                <a:gd name="connsiteX4" fmla="*/ 14978 w 18211"/>
                <a:gd name="connsiteY4" fmla="*/ 8139 h 10000"/>
                <a:gd name="connsiteX5" fmla="*/ 16961 w 18211"/>
                <a:gd name="connsiteY5" fmla="*/ 8272 h 10000"/>
                <a:gd name="connsiteX6" fmla="*/ 14978 w 18211"/>
                <a:gd name="connsiteY6" fmla="*/ 8898 h 10000"/>
                <a:gd name="connsiteX7" fmla="*/ 18211 w 18211"/>
                <a:gd name="connsiteY7" fmla="*/ 10000 h 10000"/>
                <a:gd name="connsiteX0" fmla="*/ 0 w 16526"/>
                <a:gd name="connsiteY0" fmla="*/ 151 h 10000"/>
                <a:gd name="connsiteX1" fmla="*/ 14055 w 16526"/>
                <a:gd name="connsiteY1" fmla="*/ 0 h 10000"/>
                <a:gd name="connsiteX2" fmla="*/ 14282 w 16526"/>
                <a:gd name="connsiteY2" fmla="*/ 0 h 10000"/>
                <a:gd name="connsiteX3" fmla="*/ 6693 w 16526"/>
                <a:gd name="connsiteY3" fmla="*/ 7711 h 10000"/>
                <a:gd name="connsiteX4" fmla="*/ 13293 w 16526"/>
                <a:gd name="connsiteY4" fmla="*/ 8139 h 10000"/>
                <a:gd name="connsiteX5" fmla="*/ 15276 w 16526"/>
                <a:gd name="connsiteY5" fmla="*/ 8272 h 10000"/>
                <a:gd name="connsiteX6" fmla="*/ 13293 w 16526"/>
                <a:gd name="connsiteY6" fmla="*/ 8898 h 10000"/>
                <a:gd name="connsiteX7" fmla="*/ 16526 w 16526"/>
                <a:gd name="connsiteY7" fmla="*/ 10000 h 10000"/>
                <a:gd name="connsiteX0" fmla="*/ 0 w 15276"/>
                <a:gd name="connsiteY0" fmla="*/ 151 h 8898"/>
                <a:gd name="connsiteX1" fmla="*/ 14055 w 15276"/>
                <a:gd name="connsiteY1" fmla="*/ 0 h 8898"/>
                <a:gd name="connsiteX2" fmla="*/ 14282 w 15276"/>
                <a:gd name="connsiteY2" fmla="*/ 0 h 8898"/>
                <a:gd name="connsiteX3" fmla="*/ 6693 w 15276"/>
                <a:gd name="connsiteY3" fmla="*/ 7711 h 8898"/>
                <a:gd name="connsiteX4" fmla="*/ 13293 w 15276"/>
                <a:gd name="connsiteY4" fmla="*/ 8139 h 8898"/>
                <a:gd name="connsiteX5" fmla="*/ 15276 w 15276"/>
                <a:gd name="connsiteY5" fmla="*/ 8272 h 8898"/>
                <a:gd name="connsiteX6" fmla="*/ 13293 w 15276"/>
                <a:gd name="connsiteY6" fmla="*/ 8898 h 8898"/>
                <a:gd name="connsiteX0" fmla="*/ 0 w 10000"/>
                <a:gd name="connsiteY0" fmla="*/ 170 h 9296"/>
                <a:gd name="connsiteX1" fmla="*/ 9201 w 10000"/>
                <a:gd name="connsiteY1" fmla="*/ 0 h 9296"/>
                <a:gd name="connsiteX2" fmla="*/ 9349 w 10000"/>
                <a:gd name="connsiteY2" fmla="*/ 0 h 9296"/>
                <a:gd name="connsiteX3" fmla="*/ 4381 w 10000"/>
                <a:gd name="connsiteY3" fmla="*/ 8666 h 9296"/>
                <a:gd name="connsiteX4" fmla="*/ 8702 w 10000"/>
                <a:gd name="connsiteY4" fmla="*/ 9147 h 9296"/>
                <a:gd name="connsiteX5" fmla="*/ 10000 w 10000"/>
                <a:gd name="connsiteY5" fmla="*/ 9296 h 9296"/>
                <a:gd name="connsiteX0" fmla="*/ 0 w 9349"/>
                <a:gd name="connsiteY0" fmla="*/ 183 h 9840"/>
                <a:gd name="connsiteX1" fmla="*/ 9201 w 9349"/>
                <a:gd name="connsiteY1" fmla="*/ 0 h 9840"/>
                <a:gd name="connsiteX2" fmla="*/ 9349 w 9349"/>
                <a:gd name="connsiteY2" fmla="*/ 0 h 9840"/>
                <a:gd name="connsiteX3" fmla="*/ 4381 w 9349"/>
                <a:gd name="connsiteY3" fmla="*/ 9322 h 9840"/>
                <a:gd name="connsiteX4" fmla="*/ 8702 w 9349"/>
                <a:gd name="connsiteY4" fmla="*/ 9840 h 9840"/>
                <a:gd name="connsiteX0" fmla="*/ 0 w 10000"/>
                <a:gd name="connsiteY0" fmla="*/ 186 h 9876"/>
                <a:gd name="connsiteX1" fmla="*/ 9842 w 10000"/>
                <a:gd name="connsiteY1" fmla="*/ 0 h 9876"/>
                <a:gd name="connsiteX2" fmla="*/ 10000 w 10000"/>
                <a:gd name="connsiteY2" fmla="*/ 0 h 9876"/>
                <a:gd name="connsiteX3" fmla="*/ 4686 w 10000"/>
                <a:gd name="connsiteY3" fmla="*/ 9474 h 9876"/>
                <a:gd name="connsiteX4" fmla="*/ 8658 w 10000"/>
                <a:gd name="connsiteY4" fmla="*/ 9876 h 9876"/>
                <a:gd name="connsiteX0" fmla="*/ 0 w 8704"/>
                <a:gd name="connsiteY0" fmla="*/ 47 h 10000"/>
                <a:gd name="connsiteX1" fmla="*/ 8546 w 8704"/>
                <a:gd name="connsiteY1" fmla="*/ 0 h 10000"/>
                <a:gd name="connsiteX2" fmla="*/ 8704 w 8704"/>
                <a:gd name="connsiteY2" fmla="*/ 0 h 10000"/>
                <a:gd name="connsiteX3" fmla="*/ 3390 w 8704"/>
                <a:gd name="connsiteY3" fmla="*/ 9593 h 10000"/>
                <a:gd name="connsiteX4" fmla="*/ 7362 w 8704"/>
                <a:gd name="connsiteY4" fmla="*/ 10000 h 10000"/>
                <a:gd name="connsiteX0" fmla="*/ 78 w 10078"/>
                <a:gd name="connsiteY0" fmla="*/ 47 h 10000"/>
                <a:gd name="connsiteX1" fmla="*/ 2 w 10078"/>
                <a:gd name="connsiteY1" fmla="*/ 75 h 10000"/>
                <a:gd name="connsiteX2" fmla="*/ 9896 w 10078"/>
                <a:gd name="connsiteY2" fmla="*/ 0 h 10000"/>
                <a:gd name="connsiteX3" fmla="*/ 10078 w 10078"/>
                <a:gd name="connsiteY3" fmla="*/ 0 h 10000"/>
                <a:gd name="connsiteX4" fmla="*/ 3973 w 10078"/>
                <a:gd name="connsiteY4" fmla="*/ 9593 h 10000"/>
                <a:gd name="connsiteX5" fmla="*/ 8536 w 10078"/>
                <a:gd name="connsiteY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8" h="10000">
                  <a:moveTo>
                    <a:pt x="78" y="47"/>
                  </a:moveTo>
                  <a:cubicBezTo>
                    <a:pt x="80" y="56"/>
                    <a:pt x="0" y="66"/>
                    <a:pt x="2" y="75"/>
                  </a:cubicBezTo>
                  <a:lnTo>
                    <a:pt x="9896" y="0"/>
                  </a:lnTo>
                  <a:lnTo>
                    <a:pt x="10078" y="0"/>
                  </a:lnTo>
                  <a:lnTo>
                    <a:pt x="3973" y="9593"/>
                  </a:lnTo>
                  <a:lnTo>
                    <a:pt x="8536" y="10000"/>
                  </a:lnTo>
                </a:path>
              </a:pathLst>
            </a:custGeom>
            <a:noFill/>
            <a:ln w="4763">
              <a:solidFill>
                <a:srgbClr val="3333CC"/>
              </a:solidFill>
              <a:prstDash val="solid"/>
              <a:round/>
              <a:headEnd/>
              <a:tailEnd/>
            </a:ln>
          </p:spPr>
          <p:txBody>
            <a:bodyPr/>
            <a:lstStyle/>
            <a:p>
              <a:endParaRPr lang="en-US"/>
            </a:p>
          </p:txBody>
        </p:sp>
        <p:sp>
          <p:nvSpPr>
            <p:cNvPr id="251" name="Freeform 163"/>
            <p:cNvSpPr>
              <a:spLocks/>
            </p:cNvSpPr>
            <p:nvPr/>
          </p:nvSpPr>
          <p:spPr bwMode="auto">
            <a:xfrm rot="5400000">
              <a:off x="3647369" y="3753687"/>
              <a:ext cx="3567523" cy="673572"/>
            </a:xfrm>
            <a:custGeom>
              <a:avLst/>
              <a:gdLst>
                <a:gd name="connsiteX0" fmla="*/ 0 w 18094"/>
                <a:gd name="connsiteY0" fmla="*/ 240 h 10000"/>
                <a:gd name="connsiteX1" fmla="*/ 15623 w 18094"/>
                <a:gd name="connsiteY1" fmla="*/ 0 h 10000"/>
                <a:gd name="connsiteX2" fmla="*/ 15751 w 18094"/>
                <a:gd name="connsiteY2" fmla="*/ 0 h 10000"/>
                <a:gd name="connsiteX3" fmla="*/ 8249 w 18094"/>
                <a:gd name="connsiteY3" fmla="*/ 7991 h 10000"/>
                <a:gd name="connsiteX4" fmla="*/ 14861 w 18094"/>
                <a:gd name="connsiteY4" fmla="*/ 8548 h 10000"/>
                <a:gd name="connsiteX5" fmla="*/ 16844 w 18094"/>
                <a:gd name="connsiteY5" fmla="*/ 8706 h 10000"/>
                <a:gd name="connsiteX6" fmla="*/ 14861 w 18094"/>
                <a:gd name="connsiteY6" fmla="*/ 9172 h 10000"/>
                <a:gd name="connsiteX7" fmla="*/ 18094 w 18094"/>
                <a:gd name="connsiteY7" fmla="*/ 10000 h 10000"/>
                <a:gd name="connsiteX0" fmla="*/ 0 w 18465"/>
                <a:gd name="connsiteY0" fmla="*/ 240 h 10000"/>
                <a:gd name="connsiteX1" fmla="*/ 15994 w 18465"/>
                <a:gd name="connsiteY1" fmla="*/ 0 h 10000"/>
                <a:gd name="connsiteX2" fmla="*/ 16122 w 18465"/>
                <a:gd name="connsiteY2" fmla="*/ 0 h 10000"/>
                <a:gd name="connsiteX3" fmla="*/ 8620 w 18465"/>
                <a:gd name="connsiteY3" fmla="*/ 7991 h 10000"/>
                <a:gd name="connsiteX4" fmla="*/ 15232 w 18465"/>
                <a:gd name="connsiteY4" fmla="*/ 8548 h 10000"/>
                <a:gd name="connsiteX5" fmla="*/ 17215 w 18465"/>
                <a:gd name="connsiteY5" fmla="*/ 8706 h 10000"/>
                <a:gd name="connsiteX6" fmla="*/ 15232 w 18465"/>
                <a:gd name="connsiteY6" fmla="*/ 9172 h 10000"/>
                <a:gd name="connsiteX7" fmla="*/ 18465 w 18465"/>
                <a:gd name="connsiteY7" fmla="*/ 10000 h 10000"/>
                <a:gd name="connsiteX0" fmla="*/ 0 w 16526"/>
                <a:gd name="connsiteY0" fmla="*/ 89 h 10000"/>
                <a:gd name="connsiteX1" fmla="*/ 14055 w 16526"/>
                <a:gd name="connsiteY1" fmla="*/ 0 h 10000"/>
                <a:gd name="connsiteX2" fmla="*/ 14183 w 16526"/>
                <a:gd name="connsiteY2" fmla="*/ 0 h 10000"/>
                <a:gd name="connsiteX3" fmla="*/ 6681 w 16526"/>
                <a:gd name="connsiteY3" fmla="*/ 7991 h 10000"/>
                <a:gd name="connsiteX4" fmla="*/ 13293 w 16526"/>
                <a:gd name="connsiteY4" fmla="*/ 8548 h 10000"/>
                <a:gd name="connsiteX5" fmla="*/ 15276 w 16526"/>
                <a:gd name="connsiteY5" fmla="*/ 8706 h 10000"/>
                <a:gd name="connsiteX6" fmla="*/ 13293 w 16526"/>
                <a:gd name="connsiteY6" fmla="*/ 9172 h 10000"/>
                <a:gd name="connsiteX7" fmla="*/ 16526 w 16526"/>
                <a:gd name="connsiteY7" fmla="*/ 10000 h 10000"/>
                <a:gd name="connsiteX0" fmla="*/ 0 w 15276"/>
                <a:gd name="connsiteY0" fmla="*/ 89 h 9172"/>
                <a:gd name="connsiteX1" fmla="*/ 14055 w 15276"/>
                <a:gd name="connsiteY1" fmla="*/ 0 h 9172"/>
                <a:gd name="connsiteX2" fmla="*/ 14183 w 15276"/>
                <a:gd name="connsiteY2" fmla="*/ 0 h 9172"/>
                <a:gd name="connsiteX3" fmla="*/ 6681 w 15276"/>
                <a:gd name="connsiteY3" fmla="*/ 7991 h 9172"/>
                <a:gd name="connsiteX4" fmla="*/ 13293 w 15276"/>
                <a:gd name="connsiteY4" fmla="*/ 8548 h 9172"/>
                <a:gd name="connsiteX5" fmla="*/ 15276 w 15276"/>
                <a:gd name="connsiteY5" fmla="*/ 8706 h 9172"/>
                <a:gd name="connsiteX6" fmla="*/ 13293 w 15276"/>
                <a:gd name="connsiteY6" fmla="*/ 9172 h 9172"/>
                <a:gd name="connsiteX0" fmla="*/ 0 w 10000"/>
                <a:gd name="connsiteY0" fmla="*/ 97 h 9492"/>
                <a:gd name="connsiteX1" fmla="*/ 9201 w 10000"/>
                <a:gd name="connsiteY1" fmla="*/ 0 h 9492"/>
                <a:gd name="connsiteX2" fmla="*/ 9284 w 10000"/>
                <a:gd name="connsiteY2" fmla="*/ 0 h 9492"/>
                <a:gd name="connsiteX3" fmla="*/ 4374 w 10000"/>
                <a:gd name="connsiteY3" fmla="*/ 8712 h 9492"/>
                <a:gd name="connsiteX4" fmla="*/ 8702 w 10000"/>
                <a:gd name="connsiteY4" fmla="*/ 9320 h 9492"/>
                <a:gd name="connsiteX5" fmla="*/ 10000 w 10000"/>
                <a:gd name="connsiteY5" fmla="*/ 9492 h 9492"/>
                <a:gd name="connsiteX0" fmla="*/ 0 w 9284"/>
                <a:gd name="connsiteY0" fmla="*/ 102 h 9819"/>
                <a:gd name="connsiteX1" fmla="*/ 9201 w 9284"/>
                <a:gd name="connsiteY1" fmla="*/ 0 h 9819"/>
                <a:gd name="connsiteX2" fmla="*/ 9284 w 9284"/>
                <a:gd name="connsiteY2" fmla="*/ 0 h 9819"/>
                <a:gd name="connsiteX3" fmla="*/ 4374 w 9284"/>
                <a:gd name="connsiteY3" fmla="*/ 9178 h 9819"/>
                <a:gd name="connsiteX4" fmla="*/ 8702 w 9284"/>
                <a:gd name="connsiteY4" fmla="*/ 9819 h 9819"/>
                <a:gd name="connsiteX0" fmla="*/ 0 w 10000"/>
                <a:gd name="connsiteY0" fmla="*/ 104 h 9907"/>
                <a:gd name="connsiteX1" fmla="*/ 9911 w 10000"/>
                <a:gd name="connsiteY1" fmla="*/ 0 h 9907"/>
                <a:gd name="connsiteX2" fmla="*/ 10000 w 10000"/>
                <a:gd name="connsiteY2" fmla="*/ 0 h 9907"/>
                <a:gd name="connsiteX3" fmla="*/ 4711 w 10000"/>
                <a:gd name="connsiteY3" fmla="*/ 9347 h 9907"/>
                <a:gd name="connsiteX4" fmla="*/ 8702 w 10000"/>
                <a:gd name="connsiteY4" fmla="*/ 9907 h 9907"/>
                <a:gd name="connsiteX0" fmla="*/ 0 w 8761"/>
                <a:gd name="connsiteY0" fmla="*/ 70 h 10000"/>
                <a:gd name="connsiteX1" fmla="*/ 8672 w 8761"/>
                <a:gd name="connsiteY1" fmla="*/ 0 h 10000"/>
                <a:gd name="connsiteX2" fmla="*/ 8761 w 8761"/>
                <a:gd name="connsiteY2" fmla="*/ 0 h 10000"/>
                <a:gd name="connsiteX3" fmla="*/ 3472 w 8761"/>
                <a:gd name="connsiteY3" fmla="*/ 9435 h 10000"/>
                <a:gd name="connsiteX4" fmla="*/ 7463 w 8761"/>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1" h="10000">
                  <a:moveTo>
                    <a:pt x="0" y="70"/>
                  </a:moveTo>
                  <a:lnTo>
                    <a:pt x="8672" y="0"/>
                  </a:lnTo>
                  <a:lnTo>
                    <a:pt x="8761" y="0"/>
                  </a:lnTo>
                  <a:lnTo>
                    <a:pt x="3472" y="9435"/>
                  </a:lnTo>
                  <a:lnTo>
                    <a:pt x="7463" y="10000"/>
                  </a:lnTo>
                </a:path>
              </a:pathLst>
            </a:custGeom>
            <a:noFill/>
            <a:ln w="4763">
              <a:solidFill>
                <a:srgbClr val="0000FF"/>
              </a:solidFill>
              <a:prstDash val="solid"/>
              <a:round/>
              <a:headEnd/>
              <a:tailEnd/>
            </a:ln>
          </p:spPr>
          <p:txBody>
            <a:bodyPr/>
            <a:lstStyle/>
            <a:p>
              <a:endParaRPr lang="en-US"/>
            </a:p>
          </p:txBody>
        </p:sp>
        <p:sp>
          <p:nvSpPr>
            <p:cNvPr id="252" name="Oval 251"/>
            <p:cNvSpPr>
              <a:spLocks noChangeAspect="1"/>
            </p:cNvSpPr>
            <p:nvPr/>
          </p:nvSpPr>
          <p:spPr bwMode="auto">
            <a:xfrm>
              <a:off x="5086137" y="5339207"/>
              <a:ext cx="22860" cy="22860"/>
            </a:xfrm>
            <a:prstGeom prst="ellipse">
              <a:avLst/>
            </a:prstGeom>
            <a:solidFill>
              <a:srgbClr val="0000FF"/>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72" name="TextBox 271"/>
            <p:cNvSpPr txBox="1"/>
            <p:nvPr/>
          </p:nvSpPr>
          <p:spPr>
            <a:xfrm>
              <a:off x="4076701" y="5012532"/>
              <a:ext cx="822661" cy="215444"/>
            </a:xfrm>
            <a:prstGeom prst="rect">
              <a:avLst/>
            </a:prstGeom>
            <a:noFill/>
          </p:spPr>
          <p:txBody>
            <a:bodyPr wrap="none" rtlCol="0">
              <a:spAutoFit/>
            </a:bodyPr>
            <a:lstStyle/>
            <a:p>
              <a:r>
                <a:rPr lang="en-US" sz="800" dirty="0" smtClean="0"/>
                <a:t>Forward Source</a:t>
              </a:r>
              <a:endParaRPr lang="en-US" sz="800" dirty="0"/>
            </a:p>
          </p:txBody>
        </p:sp>
        <p:sp>
          <p:nvSpPr>
            <p:cNvPr id="275" name="Freeform 274"/>
            <p:cNvSpPr/>
            <p:nvPr/>
          </p:nvSpPr>
          <p:spPr bwMode="auto">
            <a:xfrm>
              <a:off x="4838700" y="5124450"/>
              <a:ext cx="211931" cy="169069"/>
            </a:xfrm>
            <a:custGeom>
              <a:avLst/>
              <a:gdLst>
                <a:gd name="connsiteX0" fmla="*/ 0 w 211931"/>
                <a:gd name="connsiteY0" fmla="*/ 0 h 169069"/>
                <a:gd name="connsiteX1" fmla="*/ 142875 w 211931"/>
                <a:gd name="connsiteY1" fmla="*/ 2381 h 169069"/>
                <a:gd name="connsiteX2" fmla="*/ 211931 w 211931"/>
                <a:gd name="connsiteY2" fmla="*/ 169069 h 169069"/>
              </a:gdLst>
              <a:ahLst/>
              <a:cxnLst>
                <a:cxn ang="0">
                  <a:pos x="connsiteX0" y="connsiteY0"/>
                </a:cxn>
                <a:cxn ang="0">
                  <a:pos x="connsiteX1" y="connsiteY1"/>
                </a:cxn>
                <a:cxn ang="0">
                  <a:pos x="connsiteX2" y="connsiteY2"/>
                </a:cxn>
              </a:cxnLst>
              <a:rect l="l" t="t" r="r" b="b"/>
              <a:pathLst>
                <a:path w="211931" h="169069">
                  <a:moveTo>
                    <a:pt x="0" y="0"/>
                  </a:moveTo>
                  <a:lnTo>
                    <a:pt x="142875" y="2381"/>
                  </a:lnTo>
                  <a:lnTo>
                    <a:pt x="211931" y="169069"/>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grpSp>
        <p:nvGrpSpPr>
          <p:cNvPr id="7" name="Group 278"/>
          <p:cNvGrpSpPr/>
          <p:nvPr/>
        </p:nvGrpSpPr>
        <p:grpSpPr>
          <a:xfrm>
            <a:off x="4033839" y="5224304"/>
            <a:ext cx="1082257" cy="1338033"/>
            <a:chOff x="4033839" y="5224304"/>
            <a:chExt cx="1082257" cy="1338033"/>
          </a:xfrm>
        </p:grpSpPr>
        <p:sp>
          <p:nvSpPr>
            <p:cNvPr id="262" name="Freeform 158"/>
            <p:cNvSpPr>
              <a:spLocks/>
            </p:cNvSpPr>
            <p:nvPr/>
          </p:nvSpPr>
          <p:spPr bwMode="auto">
            <a:xfrm rot="5400000">
              <a:off x="4468054" y="5899140"/>
              <a:ext cx="1153152" cy="142933"/>
            </a:xfrm>
            <a:custGeom>
              <a:avLst/>
              <a:gdLst>
                <a:gd name="connsiteX0" fmla="*/ 8539 w 18539"/>
                <a:gd name="connsiteY0" fmla="*/ 10000 h 10015"/>
                <a:gd name="connsiteX1" fmla="*/ 0 w 18539"/>
                <a:gd name="connsiteY1" fmla="*/ 10015 h 10015"/>
                <a:gd name="connsiteX2" fmla="*/ 16063 w 18539"/>
                <a:gd name="connsiteY2" fmla="*/ 10000 h 10015"/>
                <a:gd name="connsiteX3" fmla="*/ 16365 w 18539"/>
                <a:gd name="connsiteY3" fmla="*/ 10000 h 10015"/>
                <a:gd name="connsiteX4" fmla="*/ 8725 w 18539"/>
                <a:gd name="connsiteY4" fmla="*/ 2024 h 10015"/>
                <a:gd name="connsiteX5" fmla="*/ 15309 w 18539"/>
                <a:gd name="connsiteY5" fmla="*/ 456 h 10015"/>
                <a:gd name="connsiteX6" fmla="*/ 17283 w 18539"/>
                <a:gd name="connsiteY6" fmla="*/ 0 h 10015"/>
                <a:gd name="connsiteX7" fmla="*/ 15309 w 18539"/>
                <a:gd name="connsiteY7" fmla="*/ 1166 h 10015"/>
                <a:gd name="connsiteX8" fmla="*/ 18539 w 18539"/>
                <a:gd name="connsiteY8" fmla="*/ 3204 h 10015"/>
                <a:gd name="connsiteX0" fmla="*/ 8260 w 18260"/>
                <a:gd name="connsiteY0" fmla="*/ 10000 h 10015"/>
                <a:gd name="connsiteX1" fmla="*/ 0 w 18260"/>
                <a:gd name="connsiteY1" fmla="*/ 10015 h 10015"/>
                <a:gd name="connsiteX2" fmla="*/ 15784 w 18260"/>
                <a:gd name="connsiteY2" fmla="*/ 10000 h 10015"/>
                <a:gd name="connsiteX3" fmla="*/ 16086 w 18260"/>
                <a:gd name="connsiteY3" fmla="*/ 10000 h 10015"/>
                <a:gd name="connsiteX4" fmla="*/ 8446 w 18260"/>
                <a:gd name="connsiteY4" fmla="*/ 2024 h 10015"/>
                <a:gd name="connsiteX5" fmla="*/ 15030 w 18260"/>
                <a:gd name="connsiteY5" fmla="*/ 456 h 10015"/>
                <a:gd name="connsiteX6" fmla="*/ 17004 w 18260"/>
                <a:gd name="connsiteY6" fmla="*/ 0 h 10015"/>
                <a:gd name="connsiteX7" fmla="*/ 15030 w 18260"/>
                <a:gd name="connsiteY7" fmla="*/ 1166 h 10015"/>
                <a:gd name="connsiteX8" fmla="*/ 18260 w 18260"/>
                <a:gd name="connsiteY8" fmla="*/ 3204 h 10015"/>
                <a:gd name="connsiteX0" fmla="*/ 8456 w 18456"/>
                <a:gd name="connsiteY0" fmla="*/ 10000 h 10015"/>
                <a:gd name="connsiteX1" fmla="*/ 0 w 18456"/>
                <a:gd name="connsiteY1" fmla="*/ 10015 h 10015"/>
                <a:gd name="connsiteX2" fmla="*/ 15980 w 18456"/>
                <a:gd name="connsiteY2" fmla="*/ 10000 h 10015"/>
                <a:gd name="connsiteX3" fmla="*/ 16282 w 18456"/>
                <a:gd name="connsiteY3" fmla="*/ 10000 h 10015"/>
                <a:gd name="connsiteX4" fmla="*/ 8642 w 18456"/>
                <a:gd name="connsiteY4" fmla="*/ 2024 h 10015"/>
                <a:gd name="connsiteX5" fmla="*/ 15226 w 18456"/>
                <a:gd name="connsiteY5" fmla="*/ 456 h 10015"/>
                <a:gd name="connsiteX6" fmla="*/ 17200 w 18456"/>
                <a:gd name="connsiteY6" fmla="*/ 0 h 10015"/>
                <a:gd name="connsiteX7" fmla="*/ 15226 w 18456"/>
                <a:gd name="connsiteY7" fmla="*/ 1166 h 10015"/>
                <a:gd name="connsiteX8" fmla="*/ 18456 w 18456"/>
                <a:gd name="connsiteY8" fmla="*/ 3204 h 10015"/>
                <a:gd name="connsiteX0" fmla="*/ 0 w 10000"/>
                <a:gd name="connsiteY0" fmla="*/ 10000 h 10000"/>
                <a:gd name="connsiteX1" fmla="*/ 7524 w 10000"/>
                <a:gd name="connsiteY1" fmla="*/ 10000 h 10000"/>
                <a:gd name="connsiteX2" fmla="*/ 7826 w 10000"/>
                <a:gd name="connsiteY2" fmla="*/ 10000 h 10000"/>
                <a:gd name="connsiteX3" fmla="*/ 186 w 10000"/>
                <a:gd name="connsiteY3" fmla="*/ 2024 h 10000"/>
                <a:gd name="connsiteX4" fmla="*/ 6770 w 10000"/>
                <a:gd name="connsiteY4" fmla="*/ 456 h 10000"/>
                <a:gd name="connsiteX5" fmla="*/ 8744 w 10000"/>
                <a:gd name="connsiteY5" fmla="*/ 0 h 10000"/>
                <a:gd name="connsiteX6" fmla="*/ 6770 w 10000"/>
                <a:gd name="connsiteY6" fmla="*/ 1166 h 10000"/>
                <a:gd name="connsiteX7" fmla="*/ 10000 w 10000"/>
                <a:gd name="connsiteY7" fmla="*/ 3204 h 10000"/>
                <a:gd name="connsiteX0" fmla="*/ 7338 w 9814"/>
                <a:gd name="connsiteY0" fmla="*/ 10000 h 10000"/>
                <a:gd name="connsiteX1" fmla="*/ 7640 w 9814"/>
                <a:gd name="connsiteY1" fmla="*/ 10000 h 10000"/>
                <a:gd name="connsiteX2" fmla="*/ 0 w 9814"/>
                <a:gd name="connsiteY2" fmla="*/ 2024 h 10000"/>
                <a:gd name="connsiteX3" fmla="*/ 6584 w 9814"/>
                <a:gd name="connsiteY3" fmla="*/ 456 h 10000"/>
                <a:gd name="connsiteX4" fmla="*/ 8558 w 9814"/>
                <a:gd name="connsiteY4" fmla="*/ 0 h 10000"/>
                <a:gd name="connsiteX5" fmla="*/ 6584 w 9814"/>
                <a:gd name="connsiteY5" fmla="*/ 1166 h 10000"/>
                <a:gd name="connsiteX6" fmla="*/ 9814 w 9814"/>
                <a:gd name="connsiteY6" fmla="*/ 3204 h 10000"/>
                <a:gd name="connsiteX0" fmla="*/ 7785 w 10000"/>
                <a:gd name="connsiteY0" fmla="*/ 10000 h 10000"/>
                <a:gd name="connsiteX1" fmla="*/ 0 w 10000"/>
                <a:gd name="connsiteY1" fmla="*/ 2024 h 10000"/>
                <a:gd name="connsiteX2" fmla="*/ 6709 w 10000"/>
                <a:gd name="connsiteY2" fmla="*/ 456 h 10000"/>
                <a:gd name="connsiteX3" fmla="*/ 8720 w 10000"/>
                <a:gd name="connsiteY3" fmla="*/ 0 h 10000"/>
                <a:gd name="connsiteX4" fmla="*/ 6709 w 10000"/>
                <a:gd name="connsiteY4" fmla="*/ 1166 h 10000"/>
                <a:gd name="connsiteX5" fmla="*/ 10000 w 10000"/>
                <a:gd name="connsiteY5" fmla="*/ 3204 h 10000"/>
                <a:gd name="connsiteX0" fmla="*/ 0 w 10000"/>
                <a:gd name="connsiteY0" fmla="*/ 2024 h 3204"/>
                <a:gd name="connsiteX1" fmla="*/ 6709 w 10000"/>
                <a:gd name="connsiteY1" fmla="*/ 456 h 3204"/>
                <a:gd name="connsiteX2" fmla="*/ 8720 w 10000"/>
                <a:gd name="connsiteY2" fmla="*/ 0 h 3204"/>
                <a:gd name="connsiteX3" fmla="*/ 6709 w 10000"/>
                <a:gd name="connsiteY3" fmla="*/ 1166 h 3204"/>
                <a:gd name="connsiteX4" fmla="*/ 10000 w 10000"/>
                <a:gd name="connsiteY4" fmla="*/ 3204 h 3204"/>
                <a:gd name="connsiteX0" fmla="*/ 0 w 4031"/>
                <a:gd name="connsiteY0" fmla="*/ 3940 h 10000"/>
                <a:gd name="connsiteX1" fmla="*/ 740 w 4031"/>
                <a:gd name="connsiteY1" fmla="*/ 1423 h 10000"/>
                <a:gd name="connsiteX2" fmla="*/ 2751 w 4031"/>
                <a:gd name="connsiteY2" fmla="*/ 0 h 10000"/>
                <a:gd name="connsiteX3" fmla="*/ 740 w 4031"/>
                <a:gd name="connsiteY3" fmla="*/ 3639 h 10000"/>
                <a:gd name="connsiteX4" fmla="*/ 4031 w 4031"/>
                <a:gd name="connsiteY4" fmla="*/ 10000 h 10000"/>
                <a:gd name="connsiteX0" fmla="*/ 0 w 9665"/>
                <a:gd name="connsiteY0" fmla="*/ 1274 h 10000"/>
                <a:gd name="connsiteX1" fmla="*/ 1501 w 9665"/>
                <a:gd name="connsiteY1" fmla="*/ 1423 h 10000"/>
                <a:gd name="connsiteX2" fmla="*/ 6490 w 9665"/>
                <a:gd name="connsiteY2" fmla="*/ 0 h 10000"/>
                <a:gd name="connsiteX3" fmla="*/ 1501 w 9665"/>
                <a:gd name="connsiteY3" fmla="*/ 3639 h 10000"/>
                <a:gd name="connsiteX4" fmla="*/ 9665 w 9665"/>
                <a:gd name="connsiteY4" fmla="*/ 10000 h 10000"/>
                <a:gd name="connsiteX0" fmla="*/ 0 w 10499"/>
                <a:gd name="connsiteY0" fmla="*/ 1274 h 10000"/>
                <a:gd name="connsiteX1" fmla="*/ 2052 w 10499"/>
                <a:gd name="connsiteY1" fmla="*/ 1423 h 10000"/>
                <a:gd name="connsiteX2" fmla="*/ 7214 w 10499"/>
                <a:gd name="connsiteY2" fmla="*/ 0 h 10000"/>
                <a:gd name="connsiteX3" fmla="*/ 2052 w 10499"/>
                <a:gd name="connsiteY3" fmla="*/ 3639 h 10000"/>
                <a:gd name="connsiteX4" fmla="*/ 10499 w 10499"/>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9" h="10000">
                  <a:moveTo>
                    <a:pt x="0" y="1274"/>
                  </a:moveTo>
                  <a:lnTo>
                    <a:pt x="2052" y="1423"/>
                  </a:lnTo>
                  <a:lnTo>
                    <a:pt x="7214" y="0"/>
                  </a:lnTo>
                  <a:lnTo>
                    <a:pt x="2052" y="3639"/>
                  </a:lnTo>
                  <a:lnTo>
                    <a:pt x="10499" y="10000"/>
                  </a:lnTo>
                </a:path>
              </a:pathLst>
            </a:custGeom>
            <a:noFill/>
            <a:ln w="4763">
              <a:solidFill>
                <a:srgbClr val="00B050"/>
              </a:solidFill>
              <a:prstDash val="solid"/>
              <a:round/>
              <a:headEnd/>
              <a:tailEnd/>
            </a:ln>
          </p:spPr>
          <p:txBody>
            <a:bodyPr/>
            <a:lstStyle/>
            <a:p>
              <a:endParaRPr lang="en-US"/>
            </a:p>
          </p:txBody>
        </p:sp>
        <p:sp>
          <p:nvSpPr>
            <p:cNvPr id="263" name="Oval 262"/>
            <p:cNvSpPr>
              <a:spLocks noChangeAspect="1"/>
            </p:cNvSpPr>
            <p:nvPr/>
          </p:nvSpPr>
          <p:spPr bwMode="auto">
            <a:xfrm>
              <a:off x="5086137" y="5391595"/>
              <a:ext cx="22860" cy="22860"/>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64" name="Oval 263"/>
            <p:cNvSpPr>
              <a:spLocks noChangeAspect="1"/>
            </p:cNvSpPr>
            <p:nvPr/>
          </p:nvSpPr>
          <p:spPr bwMode="auto">
            <a:xfrm>
              <a:off x="4959960" y="6539477"/>
              <a:ext cx="22860" cy="22860"/>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74" name="TextBox 273"/>
            <p:cNvSpPr txBox="1"/>
            <p:nvPr/>
          </p:nvSpPr>
          <p:spPr>
            <a:xfrm>
              <a:off x="4033839" y="5224304"/>
              <a:ext cx="888385" cy="215444"/>
            </a:xfrm>
            <a:prstGeom prst="rect">
              <a:avLst/>
            </a:prstGeom>
            <a:noFill/>
          </p:spPr>
          <p:txBody>
            <a:bodyPr wrap="none" rtlCol="0">
              <a:spAutoFit/>
            </a:bodyPr>
            <a:lstStyle/>
            <a:p>
              <a:r>
                <a:rPr lang="en-US" sz="800" dirty="0" smtClean="0"/>
                <a:t>Backward Source</a:t>
              </a:r>
              <a:endParaRPr lang="en-US" sz="800" dirty="0"/>
            </a:p>
          </p:txBody>
        </p:sp>
        <p:sp>
          <p:nvSpPr>
            <p:cNvPr id="276" name="Freeform 275"/>
            <p:cNvSpPr/>
            <p:nvPr/>
          </p:nvSpPr>
          <p:spPr bwMode="auto">
            <a:xfrm>
              <a:off x="4512469" y="5403056"/>
              <a:ext cx="528637" cy="59532"/>
            </a:xfrm>
            <a:custGeom>
              <a:avLst/>
              <a:gdLst>
                <a:gd name="connsiteX0" fmla="*/ 0 w 528637"/>
                <a:gd name="connsiteY0" fmla="*/ 0 h 59532"/>
                <a:gd name="connsiteX1" fmla="*/ 0 w 528637"/>
                <a:gd name="connsiteY1" fmla="*/ 59532 h 59532"/>
                <a:gd name="connsiteX2" fmla="*/ 528637 w 528637"/>
                <a:gd name="connsiteY2" fmla="*/ 0 h 59532"/>
              </a:gdLst>
              <a:ahLst/>
              <a:cxnLst>
                <a:cxn ang="0">
                  <a:pos x="connsiteX0" y="connsiteY0"/>
                </a:cxn>
                <a:cxn ang="0">
                  <a:pos x="connsiteX1" y="connsiteY1"/>
                </a:cxn>
                <a:cxn ang="0">
                  <a:pos x="connsiteX2" y="connsiteY2"/>
                </a:cxn>
              </a:cxnLst>
              <a:rect l="l" t="t" r="r" b="b"/>
              <a:pathLst>
                <a:path w="528637" h="59532">
                  <a:moveTo>
                    <a:pt x="0" y="0"/>
                  </a:moveTo>
                  <a:lnTo>
                    <a:pt x="0" y="59532"/>
                  </a:lnTo>
                  <a:lnTo>
                    <a:pt x="528637" y="0"/>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6" name="Text Box 4"/>
          <p:cNvSpPr txBox="1">
            <a:spLocks/>
          </p:cNvSpPr>
          <p:nvPr/>
        </p:nvSpPr>
        <p:spPr bwMode="auto">
          <a:xfrm>
            <a:off x="0" y="4844160"/>
            <a:ext cx="2743200" cy="1446550"/>
          </a:xfrm>
          <a:prstGeom prst="rect">
            <a:avLst/>
          </a:prstGeom>
          <a:solidFill>
            <a:schemeClr val="bg1"/>
          </a:solidFill>
          <a:ln w="28575">
            <a:noFill/>
            <a:miter lim="800000"/>
            <a:headEnd/>
            <a:tailEnd/>
          </a:ln>
        </p:spPr>
        <p:txBody>
          <a:bodyPr wrap="square">
            <a:prstTxWarp prst="textNoShape">
              <a:avLst/>
            </a:prstTxWarp>
            <a:spAutoFit/>
          </a:bodyPr>
          <a:lstStyle/>
          <a:p>
            <a:pPr marL="114300" indent="-114300" fontAlgn="base">
              <a:spcBef>
                <a:spcPct val="0"/>
              </a:spcBef>
              <a:spcAft>
                <a:spcPct val="0"/>
              </a:spcAft>
            </a:pPr>
            <a:r>
              <a:rPr lang="en-US" sz="1100" b="1" u="sng" dirty="0" smtClean="0">
                <a:solidFill>
                  <a:srgbClr val="000000"/>
                </a:solidFill>
                <a:ea typeface="ＭＳ Ｐゴシック" pitchFamily="1" charset="-128"/>
                <a:sym typeface="Times New Roman" charset="0"/>
              </a:rPr>
              <a:t>Space Vehicle Thermal Simulator (SVTS</a:t>
            </a:r>
            <a:r>
              <a:rPr lang="en-US" sz="1100" b="1" dirty="0" smtClean="0">
                <a:solidFill>
                  <a:srgbClr val="000000"/>
                </a:solidFill>
                <a:ea typeface="ＭＳ Ｐゴシック" pitchFamily="1" charset="-128"/>
                <a:sym typeface="Times New Roman" charset="0"/>
              </a:rPr>
              <a:t>) </a:t>
            </a:r>
            <a:r>
              <a:rPr lang="en-US" sz="1100" b="1" u="sng" dirty="0" smtClean="0">
                <a:solidFill>
                  <a:srgbClr val="000000"/>
                </a:solidFill>
                <a:ea typeface="ＭＳ Ｐゴシック" pitchFamily="1" charset="-128"/>
                <a:sym typeface="Times New Roman" charset="0"/>
              </a:rPr>
              <a:t>and Sunshield Simulator</a:t>
            </a:r>
          </a:p>
          <a:p>
            <a:pPr marL="114300" indent="-114300" fontAlgn="base">
              <a:spcBef>
                <a:spcPct val="0"/>
              </a:spcBef>
              <a:spcAft>
                <a:spcPct val="0"/>
              </a:spcAft>
              <a:buFont typeface="Arial" pitchFamily="34" charset="0"/>
              <a:buChar char="•"/>
            </a:pPr>
            <a:r>
              <a:rPr lang="en-US" sz="1100" dirty="0" smtClean="0">
                <a:solidFill>
                  <a:srgbClr val="000000"/>
                </a:solidFill>
                <a:ea typeface="ＭＳ Ｐゴシック" pitchFamily="1" charset="-128"/>
                <a:sym typeface="Times New Roman" charset="0"/>
              </a:rPr>
              <a:t>Provides interfaces for electrical and thermal hardware that attaches to the flight spacecraft</a:t>
            </a:r>
          </a:p>
          <a:p>
            <a:pPr marL="114300" indent="-114300" fontAlgn="base">
              <a:spcBef>
                <a:spcPct val="0"/>
              </a:spcBef>
              <a:spcAft>
                <a:spcPct val="0"/>
              </a:spcAft>
              <a:buFont typeface="Arial" pitchFamily="34" charset="0"/>
              <a:buChar char="•"/>
            </a:pPr>
            <a:r>
              <a:rPr lang="en-US" sz="1100" dirty="0" smtClean="0">
                <a:solidFill>
                  <a:srgbClr val="000000"/>
                </a:solidFill>
                <a:ea typeface="ＭＳ Ｐゴシック" pitchFamily="1" charset="-128"/>
                <a:sym typeface="Times New Roman" charset="0"/>
              </a:rPr>
              <a:t>Simulates the flight spacecraft thermally to replicate the flight thermal conditions</a:t>
            </a:r>
          </a:p>
        </p:txBody>
      </p:sp>
      <p:pic>
        <p:nvPicPr>
          <p:cNvPr id="13314" name="Picture 2" descr="C:\Documents and Settings\l236176\Desktop\PMR\May 2011\chamber_1.jpg"/>
          <p:cNvPicPr>
            <a:picLocks noGrp="1" noChangeAspect="1" noChangeArrowheads="1"/>
          </p:cNvPicPr>
          <p:nvPr>
            <p:ph idx="1"/>
          </p:nvPr>
        </p:nvPicPr>
        <p:blipFill>
          <a:blip r:embed="rId2" cstate="print"/>
          <a:srcRect/>
          <a:stretch>
            <a:fillRect/>
          </a:stretch>
        </p:blipFill>
        <p:spPr>
          <a:xfrm>
            <a:off x="2667000" y="805560"/>
            <a:ext cx="3048000" cy="5049942"/>
          </a:xfrm>
        </p:spPr>
      </p:pic>
      <p:sp>
        <p:nvSpPr>
          <p:cNvPr id="13317" name="Text Box 5"/>
          <p:cNvSpPr txBox="1">
            <a:spLocks/>
          </p:cNvSpPr>
          <p:nvPr/>
        </p:nvSpPr>
        <p:spPr bwMode="auto">
          <a:xfrm>
            <a:off x="5943600" y="1262760"/>
            <a:ext cx="2590800" cy="2800767"/>
          </a:xfrm>
          <a:prstGeom prst="rect">
            <a:avLst/>
          </a:prstGeom>
          <a:noFill/>
          <a:ln w="12700">
            <a:noFill/>
            <a:miter lim="800000"/>
            <a:headEnd/>
            <a:tailEnd/>
          </a:ln>
        </p:spPr>
        <p:txBody>
          <a:bodyPr wrap="square">
            <a:prstTxWarp prst="textNoShape">
              <a:avLst/>
            </a:prstTxWarp>
            <a:spAutoFit/>
          </a:bodyPr>
          <a:lstStyle/>
          <a:p>
            <a:pPr marL="114300" indent="-114300" fontAlgn="base">
              <a:spcBef>
                <a:spcPct val="0"/>
              </a:spcBef>
              <a:spcAft>
                <a:spcPct val="0"/>
              </a:spcAft>
            </a:pPr>
            <a:r>
              <a:rPr lang="en-US" sz="1100" b="1" u="sng" dirty="0">
                <a:solidFill>
                  <a:srgbClr val="000000"/>
                </a:solidFill>
                <a:ea typeface="ＭＳ Ｐゴシック" pitchFamily="1" charset="-128"/>
                <a:sym typeface="Times New Roman" charset="0"/>
              </a:rPr>
              <a:t>Center of Curvature Optical Assembly (COCOA) </a:t>
            </a:r>
            <a:endParaRPr lang="en-US" sz="1100" b="1" u="sng" dirty="0" smtClean="0">
              <a:solidFill>
                <a:srgbClr val="000000"/>
              </a:solidFill>
              <a:ea typeface="ＭＳ Ｐゴシック" pitchFamily="1" charset="-128"/>
              <a:sym typeface="Times New Roman" charset="0"/>
            </a:endParaRPr>
          </a:p>
          <a:p>
            <a:pPr marL="114300" indent="-114300" fontAlgn="base">
              <a:spcBef>
                <a:spcPct val="0"/>
              </a:spcBef>
              <a:spcAft>
                <a:spcPct val="0"/>
              </a:spcAft>
              <a:buFont typeface="Arial" pitchFamily="34" charset="0"/>
              <a:buChar char="•"/>
            </a:pPr>
            <a:r>
              <a:rPr lang="en-US" sz="1100" dirty="0" smtClean="0">
                <a:solidFill>
                  <a:srgbClr val="000000"/>
                </a:solidFill>
                <a:ea typeface="ＭＳ Ｐゴシック" pitchFamily="1" charset="-128"/>
                <a:sym typeface="Times New Roman" charset="0"/>
              </a:rPr>
              <a:t>Contains multi-wavelength interferometer system that allows the 18 segment primary mirror (PM) to be phased and the figure adjusted with the flight actuators</a:t>
            </a:r>
          </a:p>
          <a:p>
            <a:pPr marL="114300" indent="-114300" fontAlgn="base">
              <a:spcBef>
                <a:spcPct val="0"/>
              </a:spcBef>
              <a:spcAft>
                <a:spcPct val="0"/>
              </a:spcAft>
              <a:buFont typeface="Arial" pitchFamily="34" charset="0"/>
              <a:buChar char="•"/>
            </a:pPr>
            <a:r>
              <a:rPr lang="en-US" sz="1100" dirty="0" smtClean="0">
                <a:solidFill>
                  <a:srgbClr val="000000"/>
                </a:solidFill>
                <a:ea typeface="ＭＳ Ｐゴシック" pitchFamily="1" charset="-128"/>
                <a:sym typeface="Times New Roman" charset="0"/>
              </a:rPr>
              <a:t>Hexapod system allows the alignment system to track the PM during testing</a:t>
            </a:r>
          </a:p>
          <a:p>
            <a:pPr marL="114300" indent="-114300" fontAlgn="base">
              <a:spcBef>
                <a:spcPct val="0"/>
              </a:spcBef>
              <a:spcAft>
                <a:spcPct val="0"/>
              </a:spcAft>
              <a:buFont typeface="Arial" pitchFamily="34" charset="0"/>
              <a:buChar char="•"/>
            </a:pPr>
            <a:r>
              <a:rPr lang="en-US" sz="1100" dirty="0" smtClean="0">
                <a:solidFill>
                  <a:srgbClr val="000000"/>
                </a:solidFill>
                <a:ea typeface="ＭＳ Ｐゴシック" pitchFamily="1" charset="-128"/>
                <a:sym typeface="Times New Roman" charset="0"/>
              </a:rPr>
              <a:t>Contained multiple features to assist in the alignment of the PM</a:t>
            </a:r>
          </a:p>
          <a:p>
            <a:pPr marL="114300" indent="-114300" fontAlgn="base">
              <a:spcBef>
                <a:spcPct val="0"/>
              </a:spcBef>
              <a:spcAft>
                <a:spcPct val="0"/>
              </a:spcAft>
              <a:buFont typeface="Arial" pitchFamily="34" charset="0"/>
              <a:buChar char="•"/>
            </a:pPr>
            <a:r>
              <a:rPr lang="en-US" sz="1100" dirty="0" smtClean="0">
                <a:solidFill>
                  <a:srgbClr val="000000"/>
                </a:solidFill>
                <a:ea typeface="ＭＳ Ｐゴシック" pitchFamily="1" charset="-128"/>
                <a:sym typeface="Times New Roman" charset="0"/>
              </a:rPr>
              <a:t>Contains absolute distance measuring interferometers to track mirror distortion during thermal testing</a:t>
            </a:r>
            <a:endParaRPr lang="en-US" sz="1100" dirty="0">
              <a:solidFill>
                <a:srgbClr val="000000"/>
              </a:solidFill>
              <a:ea typeface="ＭＳ Ｐゴシック" pitchFamily="1" charset="-128"/>
              <a:sym typeface="Times New Roman" charset="0"/>
            </a:endParaRPr>
          </a:p>
        </p:txBody>
      </p:sp>
      <p:sp>
        <p:nvSpPr>
          <p:cNvPr id="13318" name="Text Box 6"/>
          <p:cNvSpPr txBox="1">
            <a:spLocks/>
          </p:cNvSpPr>
          <p:nvPr/>
        </p:nvSpPr>
        <p:spPr bwMode="auto">
          <a:xfrm>
            <a:off x="0" y="2280179"/>
            <a:ext cx="2667000" cy="1954381"/>
          </a:xfrm>
          <a:prstGeom prst="rect">
            <a:avLst/>
          </a:prstGeom>
          <a:noFill/>
          <a:ln w="12700">
            <a:noFill/>
            <a:miter lim="800000"/>
            <a:headEnd/>
            <a:tailEnd/>
          </a:ln>
        </p:spPr>
        <p:txBody>
          <a:bodyPr wrap="square">
            <a:prstTxWarp prst="textNoShape">
              <a:avLst/>
            </a:prstTxWarp>
            <a:spAutoFit/>
          </a:bodyPr>
          <a:lstStyle/>
          <a:p>
            <a:pPr marL="114300" indent="-114300" fontAlgn="base">
              <a:spcBef>
                <a:spcPct val="0"/>
              </a:spcBef>
              <a:spcAft>
                <a:spcPct val="0"/>
              </a:spcAft>
            </a:pPr>
            <a:r>
              <a:rPr lang="en-US" sz="1100" b="1" u="sng" dirty="0" smtClean="0">
                <a:solidFill>
                  <a:srgbClr val="000000"/>
                </a:solidFill>
                <a:ea typeface="ＭＳ Ｐゴシック" pitchFamily="1" charset="-128"/>
                <a:sym typeface="Times New Roman" charset="0"/>
              </a:rPr>
              <a:t>Auto collimating </a:t>
            </a:r>
            <a:r>
              <a:rPr lang="en-US" sz="1100" b="1" u="sng" dirty="0">
                <a:solidFill>
                  <a:srgbClr val="000000"/>
                </a:solidFill>
                <a:ea typeface="ＭＳ Ｐゴシック" pitchFamily="1" charset="-128"/>
                <a:sym typeface="Times New Roman" charset="0"/>
              </a:rPr>
              <a:t>Flat Mirrors (ACFs</a:t>
            </a:r>
            <a:r>
              <a:rPr lang="en-US" sz="1100" b="1" u="sng" dirty="0" smtClean="0">
                <a:solidFill>
                  <a:srgbClr val="000000"/>
                </a:solidFill>
                <a:ea typeface="ＭＳ Ｐゴシック" pitchFamily="1" charset="-128"/>
                <a:sym typeface="Times New Roman" charset="0"/>
              </a:rPr>
              <a:t>)</a:t>
            </a:r>
          </a:p>
          <a:p>
            <a:pPr marL="114300" indent="-114300" fontAlgn="base">
              <a:spcBef>
                <a:spcPct val="0"/>
              </a:spcBef>
              <a:spcAft>
                <a:spcPct val="0"/>
              </a:spcAft>
              <a:buFont typeface="Arial" pitchFamily="34" charset="0"/>
              <a:buChar char="•"/>
            </a:pPr>
            <a:r>
              <a:rPr lang="en-US" sz="1100" dirty="0" smtClean="0">
                <a:solidFill>
                  <a:srgbClr val="000000"/>
                </a:solidFill>
                <a:ea typeface="ＭＳ Ｐゴシック" pitchFamily="1" charset="-128"/>
                <a:sym typeface="Times New Roman" charset="0"/>
              </a:rPr>
              <a:t>Three, 1.5m flats that provide the ability for end-to-end optical testing through the telescope optical chain and into the flight instruments</a:t>
            </a:r>
          </a:p>
          <a:p>
            <a:pPr marL="114300" indent="-114300" fontAlgn="base">
              <a:spcBef>
                <a:spcPct val="0"/>
              </a:spcBef>
              <a:spcAft>
                <a:spcPct val="0"/>
              </a:spcAft>
              <a:buFont typeface="Arial" pitchFamily="34" charset="0"/>
              <a:buChar char="•"/>
            </a:pPr>
            <a:r>
              <a:rPr lang="en-US" sz="1100" dirty="0" smtClean="0">
                <a:solidFill>
                  <a:srgbClr val="000000"/>
                </a:solidFill>
                <a:ea typeface="ＭＳ Ｐゴシック" pitchFamily="1" charset="-128"/>
                <a:sym typeface="Times New Roman" charset="0"/>
              </a:rPr>
              <a:t>Provides the ability to complete a </a:t>
            </a:r>
            <a:r>
              <a:rPr lang="en-US" sz="1100" dirty="0" err="1" smtClean="0">
                <a:solidFill>
                  <a:srgbClr val="000000"/>
                </a:solidFill>
                <a:ea typeface="ＭＳ Ｐゴシック" pitchFamily="1" charset="-128"/>
                <a:sym typeface="Times New Roman" charset="0"/>
              </a:rPr>
              <a:t>wavefront</a:t>
            </a:r>
            <a:r>
              <a:rPr lang="en-US" sz="1100" dirty="0" smtClean="0">
                <a:solidFill>
                  <a:srgbClr val="000000"/>
                </a:solidFill>
                <a:ea typeface="ＭＳ Ｐゴシック" pitchFamily="1" charset="-128"/>
                <a:sym typeface="Times New Roman" charset="0"/>
              </a:rPr>
              <a:t> sensing and control exercise.</a:t>
            </a:r>
            <a:endParaRPr lang="en-US" sz="1100" dirty="0" smtClean="0">
              <a:solidFill>
                <a:srgbClr val="FF6600"/>
              </a:solidFill>
              <a:ea typeface="ＭＳ Ｐゴシック" pitchFamily="1" charset="-128"/>
              <a:sym typeface="Times New Roman" charset="0"/>
            </a:endParaRPr>
          </a:p>
          <a:p>
            <a:pPr marL="114300" indent="-114300" fontAlgn="base">
              <a:spcBef>
                <a:spcPct val="0"/>
              </a:spcBef>
              <a:spcAft>
                <a:spcPct val="0"/>
              </a:spcAft>
            </a:pPr>
            <a:endParaRPr lang="en-US" sz="1100" b="1" dirty="0">
              <a:solidFill>
                <a:srgbClr val="000000"/>
              </a:solidFill>
              <a:ea typeface="ＭＳ Ｐゴシック" pitchFamily="1" charset="-128"/>
              <a:sym typeface="Times New Roman" charset="0"/>
            </a:endParaRPr>
          </a:p>
          <a:p>
            <a:pPr marL="114300" indent="-114300" fontAlgn="base">
              <a:spcBef>
                <a:spcPct val="0"/>
              </a:spcBef>
              <a:spcAft>
                <a:spcPct val="0"/>
              </a:spcAft>
            </a:pPr>
            <a:endParaRPr lang="en-US" sz="1100" b="1" u="sng" dirty="0" smtClean="0">
              <a:ea typeface="ＭＳ Ｐゴシック" pitchFamily="1" charset="-128"/>
              <a:sym typeface="Times New Roman" charset="0"/>
            </a:endParaRPr>
          </a:p>
          <a:p>
            <a:pPr marL="114300" indent="-114300" fontAlgn="base">
              <a:spcBef>
                <a:spcPct val="0"/>
              </a:spcBef>
              <a:spcAft>
                <a:spcPct val="0"/>
              </a:spcAft>
            </a:pPr>
            <a:endParaRPr lang="en-US" sz="1100" b="1" u="sng" dirty="0">
              <a:ea typeface="ＭＳ Ｐゴシック" pitchFamily="1" charset="-128"/>
              <a:sym typeface="Times New Roman" charset="0"/>
            </a:endParaRPr>
          </a:p>
        </p:txBody>
      </p:sp>
      <p:sp>
        <p:nvSpPr>
          <p:cNvPr id="13319" name="Text Box 7"/>
          <p:cNvSpPr txBox="1">
            <a:spLocks/>
          </p:cNvSpPr>
          <p:nvPr/>
        </p:nvSpPr>
        <p:spPr bwMode="auto">
          <a:xfrm>
            <a:off x="0" y="3701160"/>
            <a:ext cx="2743200" cy="1107996"/>
          </a:xfrm>
          <a:prstGeom prst="rect">
            <a:avLst/>
          </a:prstGeom>
          <a:noFill/>
          <a:ln w="12700">
            <a:noFill/>
            <a:miter lim="800000"/>
            <a:headEnd/>
            <a:tailEnd/>
          </a:ln>
        </p:spPr>
        <p:txBody>
          <a:bodyPr wrap="square">
            <a:prstTxWarp prst="textNoShape">
              <a:avLst/>
            </a:prstTxWarp>
            <a:spAutoFit/>
          </a:bodyPr>
          <a:lstStyle/>
          <a:p>
            <a:pPr marL="114300" indent="-114300" fontAlgn="base">
              <a:spcBef>
                <a:spcPct val="0"/>
              </a:spcBef>
              <a:spcAft>
                <a:spcPct val="0"/>
              </a:spcAft>
            </a:pPr>
            <a:r>
              <a:rPr lang="en-US" sz="1100" b="1" u="sng" dirty="0">
                <a:solidFill>
                  <a:srgbClr val="000000"/>
                </a:solidFill>
                <a:ea typeface="ＭＳ Ｐゴシック" pitchFamily="1" charset="-128"/>
                <a:sym typeface="Times New Roman" charset="0"/>
              </a:rPr>
              <a:t>Cryo Position Metrology (CPM</a:t>
            </a:r>
            <a:r>
              <a:rPr lang="en-US" sz="1100" b="1" u="sng" dirty="0" smtClean="0">
                <a:solidFill>
                  <a:srgbClr val="000000"/>
                </a:solidFill>
                <a:ea typeface="ＭＳ Ｐゴシック" pitchFamily="1" charset="-128"/>
                <a:sym typeface="Times New Roman" charset="0"/>
              </a:rPr>
              <a:t>)</a:t>
            </a:r>
          </a:p>
          <a:p>
            <a:pPr marL="114300" indent="-114300" fontAlgn="base">
              <a:spcBef>
                <a:spcPct val="0"/>
              </a:spcBef>
              <a:spcAft>
                <a:spcPct val="0"/>
              </a:spcAft>
              <a:buFont typeface="Arial" pitchFamily="34" charset="0"/>
              <a:buChar char="•"/>
            </a:pPr>
            <a:r>
              <a:rPr lang="en-US" sz="1100" dirty="0" smtClean="0">
                <a:solidFill>
                  <a:srgbClr val="000000"/>
                </a:solidFill>
                <a:ea typeface="ＭＳ Ｐゴシック" pitchFamily="1" charset="-128"/>
                <a:sym typeface="Times New Roman" charset="0"/>
              </a:rPr>
              <a:t>Four </a:t>
            </a:r>
            <a:r>
              <a:rPr lang="en-US" sz="1100" dirty="0" err="1" smtClean="0">
                <a:solidFill>
                  <a:srgbClr val="000000"/>
                </a:solidFill>
                <a:ea typeface="ＭＳ Ｐゴシック" pitchFamily="1" charset="-128"/>
                <a:sym typeface="Times New Roman" charset="0"/>
              </a:rPr>
              <a:t>photogrammetry</a:t>
            </a:r>
            <a:r>
              <a:rPr lang="en-US" sz="1100" dirty="0" smtClean="0">
                <a:solidFill>
                  <a:srgbClr val="000000"/>
                </a:solidFill>
                <a:ea typeface="ＭＳ Ｐゴシック" pitchFamily="1" charset="-128"/>
                <a:sym typeface="Times New Roman" charset="0"/>
              </a:rPr>
              <a:t> systems on rotating booms inside thermal and pressure controlled canisters</a:t>
            </a:r>
          </a:p>
          <a:p>
            <a:pPr marL="114300" indent="-114300" fontAlgn="base">
              <a:spcBef>
                <a:spcPct val="0"/>
              </a:spcBef>
              <a:spcAft>
                <a:spcPct val="0"/>
              </a:spcAft>
              <a:buFont typeface="Arial" pitchFamily="34" charset="0"/>
              <a:buChar char="•"/>
            </a:pPr>
            <a:r>
              <a:rPr lang="en-US" sz="1100" dirty="0" smtClean="0">
                <a:solidFill>
                  <a:srgbClr val="000000"/>
                </a:solidFill>
                <a:ea typeface="ＭＳ Ｐゴシック" pitchFamily="1" charset="-128"/>
                <a:sym typeface="Times New Roman" charset="0"/>
              </a:rPr>
              <a:t>Allows measurements of hardware to 100 microns inside the cryo cavity</a:t>
            </a:r>
            <a:endParaRPr lang="en-US" sz="1100" dirty="0">
              <a:solidFill>
                <a:srgbClr val="000000"/>
              </a:solidFill>
              <a:ea typeface="ＭＳ Ｐゴシック" pitchFamily="1" charset="-128"/>
              <a:sym typeface="Times New Roman" charset="0"/>
            </a:endParaRPr>
          </a:p>
        </p:txBody>
      </p:sp>
      <p:sp>
        <p:nvSpPr>
          <p:cNvPr id="13322" name="Text Box 10"/>
          <p:cNvSpPr txBox="1">
            <a:spLocks/>
          </p:cNvSpPr>
          <p:nvPr/>
        </p:nvSpPr>
        <p:spPr bwMode="auto">
          <a:xfrm>
            <a:off x="0" y="1186560"/>
            <a:ext cx="2590800" cy="1107996"/>
          </a:xfrm>
          <a:prstGeom prst="rect">
            <a:avLst/>
          </a:prstGeom>
          <a:noFill/>
          <a:ln w="12700">
            <a:noFill/>
            <a:miter lim="800000"/>
            <a:headEnd/>
            <a:tailEnd/>
          </a:ln>
        </p:spPr>
        <p:txBody>
          <a:bodyPr wrap="square">
            <a:prstTxWarp prst="textNoShape">
              <a:avLst/>
            </a:prstTxWarp>
            <a:spAutoFit/>
          </a:bodyPr>
          <a:lstStyle/>
          <a:p>
            <a:pPr marL="114300" indent="-114300" fontAlgn="base">
              <a:spcBef>
                <a:spcPct val="0"/>
              </a:spcBef>
              <a:spcAft>
                <a:spcPct val="0"/>
              </a:spcAft>
              <a:buFontTx/>
              <a:buChar char="•"/>
            </a:pPr>
            <a:endParaRPr lang="en-US" sz="1100" b="1" dirty="0">
              <a:solidFill>
                <a:srgbClr val="000000"/>
              </a:solidFill>
              <a:ea typeface="ＭＳ Ｐゴシック" pitchFamily="1" charset="-128"/>
              <a:sym typeface="Times New Roman" charset="0"/>
            </a:endParaRPr>
          </a:p>
          <a:p>
            <a:pPr marL="114300" indent="-114300" fontAlgn="base">
              <a:spcBef>
                <a:spcPct val="0"/>
              </a:spcBef>
              <a:spcAft>
                <a:spcPct val="0"/>
              </a:spcAft>
            </a:pPr>
            <a:r>
              <a:rPr lang="en-US" sz="1100" b="1" u="sng" dirty="0" smtClean="0">
                <a:solidFill>
                  <a:srgbClr val="000000"/>
                </a:solidFill>
                <a:ea typeface="ＭＳ Ｐゴシック" pitchFamily="1" charset="-128"/>
                <a:sym typeface="Times New Roman" charset="0"/>
              </a:rPr>
              <a:t> Chamber Isolator  Units</a:t>
            </a:r>
          </a:p>
          <a:p>
            <a:pPr marL="114300" indent="-114300" fontAlgn="base">
              <a:spcBef>
                <a:spcPct val="0"/>
              </a:spcBef>
              <a:spcAft>
                <a:spcPct val="0"/>
              </a:spcAft>
              <a:buFont typeface="Arial" pitchFamily="34" charset="0"/>
              <a:buChar char="•"/>
            </a:pPr>
            <a:r>
              <a:rPr lang="en-US" sz="1100" dirty="0" smtClean="0">
                <a:solidFill>
                  <a:srgbClr val="000000"/>
                </a:solidFill>
                <a:ea typeface="ＭＳ Ｐゴシック" pitchFamily="1" charset="-128"/>
                <a:sym typeface="Times New Roman" charset="0"/>
              </a:rPr>
              <a:t>6 isolators to limit external vibration sources from impacting the optical test results</a:t>
            </a:r>
          </a:p>
          <a:p>
            <a:pPr marL="114300" indent="-114300" fontAlgn="base">
              <a:spcBef>
                <a:spcPct val="0"/>
              </a:spcBef>
              <a:spcAft>
                <a:spcPct val="0"/>
              </a:spcAft>
              <a:buFont typeface="Arial" pitchFamily="34" charset="0"/>
              <a:buChar char="•"/>
            </a:pPr>
            <a:r>
              <a:rPr lang="en-US" sz="1100" dirty="0" smtClean="0">
                <a:solidFill>
                  <a:srgbClr val="000000"/>
                </a:solidFill>
                <a:ea typeface="ＭＳ Ｐゴシック" pitchFamily="1" charset="-128"/>
                <a:sym typeface="Times New Roman" charset="0"/>
              </a:rPr>
              <a:t>Controls vibration to near flight levels</a:t>
            </a:r>
            <a:endParaRPr lang="en-US" sz="1100" dirty="0" smtClean="0">
              <a:ea typeface="ＭＳ Ｐゴシック" pitchFamily="1" charset="-128"/>
              <a:sym typeface="Times New Roman" charset="0"/>
            </a:endParaRPr>
          </a:p>
        </p:txBody>
      </p:sp>
      <p:sp>
        <p:nvSpPr>
          <p:cNvPr id="13327" name="Line 19"/>
          <p:cNvSpPr>
            <a:spLocks noChangeShapeType="1"/>
          </p:cNvSpPr>
          <p:nvPr/>
        </p:nvSpPr>
        <p:spPr bwMode="auto">
          <a:xfrm flipV="1">
            <a:off x="1828800" y="1186560"/>
            <a:ext cx="1295400" cy="304800"/>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pPr fontAlgn="base">
              <a:spcBef>
                <a:spcPct val="0"/>
              </a:spcBef>
              <a:spcAft>
                <a:spcPct val="0"/>
              </a:spcAft>
            </a:pPr>
            <a:endParaRPr lang="en-US" sz="1000" b="1">
              <a:solidFill>
                <a:srgbClr val="000000"/>
              </a:solidFill>
              <a:ea typeface="ＭＳ Ｐゴシック" pitchFamily="1" charset="-128"/>
            </a:endParaRPr>
          </a:p>
        </p:txBody>
      </p:sp>
      <p:sp>
        <p:nvSpPr>
          <p:cNvPr id="13329" name="Line 26"/>
          <p:cNvSpPr>
            <a:spLocks noChangeShapeType="1"/>
          </p:cNvSpPr>
          <p:nvPr/>
        </p:nvSpPr>
        <p:spPr bwMode="auto">
          <a:xfrm flipH="1">
            <a:off x="4038600" y="1491360"/>
            <a:ext cx="1981200" cy="914400"/>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pPr fontAlgn="base">
              <a:spcBef>
                <a:spcPct val="0"/>
              </a:spcBef>
              <a:spcAft>
                <a:spcPct val="0"/>
              </a:spcAft>
            </a:pPr>
            <a:endParaRPr lang="en-US" sz="1000" b="1">
              <a:solidFill>
                <a:srgbClr val="000000"/>
              </a:solidFill>
              <a:ea typeface="ＭＳ Ｐゴシック" pitchFamily="1" charset="-128"/>
            </a:endParaRPr>
          </a:p>
        </p:txBody>
      </p:sp>
      <p:sp>
        <p:nvSpPr>
          <p:cNvPr id="13330" name="Line 27"/>
          <p:cNvSpPr>
            <a:spLocks noChangeShapeType="1"/>
          </p:cNvSpPr>
          <p:nvPr/>
        </p:nvSpPr>
        <p:spPr bwMode="auto">
          <a:xfrm flipH="1" flipV="1">
            <a:off x="4114800" y="5301358"/>
            <a:ext cx="1905000" cy="228601"/>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pPr fontAlgn="base">
              <a:spcBef>
                <a:spcPct val="0"/>
              </a:spcBef>
              <a:spcAft>
                <a:spcPct val="0"/>
              </a:spcAft>
            </a:pPr>
            <a:endParaRPr lang="en-US" sz="1000" b="1">
              <a:solidFill>
                <a:srgbClr val="000000"/>
              </a:solidFill>
              <a:ea typeface="ＭＳ Ｐゴシック" pitchFamily="1" charset="-128"/>
            </a:endParaRPr>
          </a:p>
        </p:txBody>
      </p:sp>
      <p:sp>
        <p:nvSpPr>
          <p:cNvPr id="13332" name="Line 40"/>
          <p:cNvSpPr>
            <a:spLocks noChangeShapeType="1"/>
          </p:cNvSpPr>
          <p:nvPr/>
        </p:nvSpPr>
        <p:spPr bwMode="auto">
          <a:xfrm>
            <a:off x="6629400" y="3286822"/>
            <a:ext cx="0" cy="0"/>
          </a:xfrm>
          <a:prstGeom prst="line">
            <a:avLst/>
          </a:prstGeom>
          <a:noFill/>
          <a:ln w="9525">
            <a:solidFill>
              <a:schemeClr val="tx1"/>
            </a:solidFill>
            <a:round/>
            <a:headEnd type="none" w="sm" len="sm"/>
            <a:tailEnd type="stealth" w="lg" len="lg"/>
          </a:ln>
        </p:spPr>
        <p:txBody>
          <a:bodyPr wrap="none" anchor="ctr">
            <a:prstTxWarp prst="textNoShape">
              <a:avLst/>
            </a:prstTxWarp>
          </a:bodyPr>
          <a:lstStyle/>
          <a:p>
            <a:pPr fontAlgn="base">
              <a:spcBef>
                <a:spcPct val="0"/>
              </a:spcBef>
              <a:spcAft>
                <a:spcPct val="0"/>
              </a:spcAft>
            </a:pPr>
            <a:endParaRPr lang="en-US" sz="1000" b="1">
              <a:solidFill>
                <a:srgbClr val="000000"/>
              </a:solidFill>
              <a:ea typeface="ＭＳ Ｐゴシック" pitchFamily="1" charset="-128"/>
            </a:endParaRPr>
          </a:p>
        </p:txBody>
      </p:sp>
      <p:sp>
        <p:nvSpPr>
          <p:cNvPr id="13335" name="Line 19"/>
          <p:cNvSpPr>
            <a:spLocks noChangeShapeType="1"/>
          </p:cNvSpPr>
          <p:nvPr/>
        </p:nvSpPr>
        <p:spPr bwMode="auto">
          <a:xfrm>
            <a:off x="2514600" y="2405760"/>
            <a:ext cx="990600" cy="838200"/>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pPr fontAlgn="base">
              <a:spcBef>
                <a:spcPct val="0"/>
              </a:spcBef>
              <a:spcAft>
                <a:spcPct val="0"/>
              </a:spcAft>
            </a:pPr>
            <a:endParaRPr lang="en-US" sz="1000" b="1">
              <a:solidFill>
                <a:srgbClr val="000000"/>
              </a:solidFill>
              <a:ea typeface="ＭＳ Ｐゴシック" pitchFamily="1" charset="-128"/>
            </a:endParaRPr>
          </a:p>
        </p:txBody>
      </p:sp>
      <p:sp>
        <p:nvSpPr>
          <p:cNvPr id="13337" name="Text Box 11" descr="ABL"/>
          <p:cNvSpPr txBox="1">
            <a:spLocks noChangeArrowheads="1"/>
          </p:cNvSpPr>
          <p:nvPr/>
        </p:nvSpPr>
        <p:spPr bwMode="auto">
          <a:xfrm>
            <a:off x="5943600" y="4082160"/>
            <a:ext cx="3200400" cy="1277273"/>
          </a:xfrm>
          <a:prstGeom prst="rect">
            <a:avLst/>
          </a:prstGeom>
          <a:noFill/>
          <a:ln w="9525">
            <a:noFill/>
            <a:miter lim="800000"/>
            <a:headEnd type="none" w="sm" len="sm"/>
            <a:tailEnd type="none" w="lg" len="lg"/>
          </a:ln>
        </p:spPr>
        <p:txBody>
          <a:bodyPr wrap="square">
            <a:prstTxWarp prst="textNoShape">
              <a:avLst/>
            </a:prstTxWarp>
            <a:spAutoFit/>
          </a:bodyPr>
          <a:lstStyle/>
          <a:p>
            <a:pPr fontAlgn="base">
              <a:spcAft>
                <a:spcPct val="0"/>
              </a:spcAft>
            </a:pPr>
            <a:r>
              <a:rPr lang="en-US" sz="1100" b="1" u="sng" dirty="0">
                <a:solidFill>
                  <a:srgbClr val="000000"/>
                </a:solidFill>
                <a:ea typeface="ＭＳ Ｐゴシック" pitchFamily="1" charset="-128"/>
              </a:rPr>
              <a:t>AOS Source Plate and C</a:t>
            </a:r>
            <a:r>
              <a:rPr lang="en-US" sz="1100" b="1" u="sng" dirty="0" smtClean="0">
                <a:solidFill>
                  <a:srgbClr val="000000"/>
                </a:solidFill>
                <a:ea typeface="ＭＳ Ｐゴシック" pitchFamily="1" charset="-128"/>
              </a:rPr>
              <a:t>able Support</a:t>
            </a:r>
          </a:p>
          <a:p>
            <a:pPr marL="120650" indent="-120650" fontAlgn="base">
              <a:spcAft>
                <a:spcPct val="0"/>
              </a:spcAft>
              <a:buFont typeface="Arial" pitchFamily="34" charset="0"/>
              <a:buChar char="•"/>
            </a:pPr>
            <a:r>
              <a:rPr lang="en-US" sz="1100" dirty="0" smtClean="0">
                <a:ea typeface="ＭＳ Ｐゴシック" pitchFamily="1" charset="-128"/>
              </a:rPr>
              <a:t>Inward light sources to allow the  tertiary mirror to be evaluated against the  flight ISIM instrument suite</a:t>
            </a:r>
          </a:p>
          <a:p>
            <a:pPr marL="120650" indent="-120650" fontAlgn="base">
              <a:spcAft>
                <a:spcPct val="0"/>
              </a:spcAft>
              <a:buFont typeface="Arial" pitchFamily="34" charset="0"/>
              <a:buChar char="•"/>
            </a:pPr>
            <a:r>
              <a:rPr lang="en-US" sz="1100" dirty="0" smtClean="0">
                <a:ea typeface="ＭＳ Ｐゴシック" pitchFamily="1" charset="-128"/>
              </a:rPr>
              <a:t>Outward sources that allow the entire optical train to be evaluated and a </a:t>
            </a:r>
            <a:r>
              <a:rPr lang="en-US" sz="1100" dirty="0" err="1" smtClean="0">
                <a:ea typeface="ＭＳ Ｐゴシック" pitchFamily="1" charset="-128"/>
              </a:rPr>
              <a:t>wavefront</a:t>
            </a:r>
            <a:r>
              <a:rPr lang="en-US" sz="1100" dirty="0" smtClean="0">
                <a:ea typeface="ＭＳ Ｐゴシック" pitchFamily="1" charset="-128"/>
              </a:rPr>
              <a:t> sensing and control system to tested</a:t>
            </a:r>
          </a:p>
        </p:txBody>
      </p:sp>
      <p:sp>
        <p:nvSpPr>
          <p:cNvPr id="13338" name="Line 23"/>
          <p:cNvSpPr>
            <a:spLocks noChangeShapeType="1"/>
          </p:cNvSpPr>
          <p:nvPr/>
        </p:nvSpPr>
        <p:spPr bwMode="auto">
          <a:xfrm flipH="1">
            <a:off x="3886200" y="4234560"/>
            <a:ext cx="2057400" cy="457200"/>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pPr fontAlgn="base">
              <a:spcBef>
                <a:spcPct val="0"/>
              </a:spcBef>
              <a:spcAft>
                <a:spcPct val="0"/>
              </a:spcAft>
            </a:pPr>
            <a:endParaRPr lang="en-US" sz="1000" b="1">
              <a:solidFill>
                <a:srgbClr val="000000"/>
              </a:solidFill>
              <a:ea typeface="ＭＳ Ｐゴシック" pitchFamily="1" charset="-128"/>
            </a:endParaRPr>
          </a:p>
        </p:txBody>
      </p:sp>
      <p:sp>
        <p:nvSpPr>
          <p:cNvPr id="13340" name="Text Box 9"/>
          <p:cNvSpPr txBox="1">
            <a:spLocks/>
          </p:cNvSpPr>
          <p:nvPr/>
        </p:nvSpPr>
        <p:spPr bwMode="auto">
          <a:xfrm>
            <a:off x="6019800" y="5377560"/>
            <a:ext cx="3124200" cy="769441"/>
          </a:xfrm>
          <a:prstGeom prst="rect">
            <a:avLst/>
          </a:prstGeom>
          <a:noFill/>
          <a:ln w="12700">
            <a:noFill/>
            <a:miter lim="800000"/>
            <a:headEnd/>
            <a:tailEnd/>
          </a:ln>
        </p:spPr>
        <p:txBody>
          <a:bodyPr wrap="square">
            <a:prstTxWarp prst="textNoShape">
              <a:avLst/>
            </a:prstTxWarp>
            <a:spAutoFit/>
          </a:bodyPr>
          <a:lstStyle/>
          <a:p>
            <a:pPr indent="-114300" fontAlgn="base">
              <a:spcAft>
                <a:spcPct val="0"/>
              </a:spcAft>
            </a:pPr>
            <a:r>
              <a:rPr lang="en-US" sz="1100" b="1" u="sng" dirty="0">
                <a:solidFill>
                  <a:srgbClr val="000000"/>
                </a:solidFill>
                <a:ea typeface="ＭＳ Ｐゴシック" pitchFamily="1" charset="-128"/>
                <a:sym typeface="Times New Roman" charset="0"/>
              </a:rPr>
              <a:t>Deep Space Edge Radiation Sink  (DSERS</a:t>
            </a:r>
            <a:r>
              <a:rPr lang="en-US" sz="1100" b="1" u="sng" dirty="0" smtClean="0">
                <a:solidFill>
                  <a:srgbClr val="000000"/>
                </a:solidFill>
                <a:ea typeface="ＭＳ Ｐゴシック" pitchFamily="1" charset="-128"/>
                <a:sym typeface="Times New Roman" charset="0"/>
              </a:rPr>
              <a:t>)</a:t>
            </a:r>
            <a:endParaRPr lang="en-US" sz="1100" b="1" dirty="0" smtClean="0">
              <a:solidFill>
                <a:srgbClr val="000000"/>
              </a:solidFill>
              <a:ea typeface="ＭＳ Ｐゴシック" pitchFamily="1" charset="-128"/>
              <a:sym typeface="Times New Roman" charset="0"/>
            </a:endParaRPr>
          </a:p>
          <a:p>
            <a:pPr marL="114300" indent="-114300" fontAlgn="base">
              <a:spcAft>
                <a:spcPct val="0"/>
              </a:spcAft>
              <a:buFont typeface="Arial" pitchFamily="34" charset="0"/>
              <a:buChar char="•"/>
            </a:pPr>
            <a:r>
              <a:rPr lang="en-US" sz="1100" dirty="0" smtClean="0">
                <a:solidFill>
                  <a:srgbClr val="000000"/>
                </a:solidFill>
                <a:ea typeface="ＭＳ Ｐゴシック" pitchFamily="1" charset="-128"/>
                <a:sym typeface="Times New Roman" charset="0"/>
              </a:rPr>
              <a:t>Deep space thermal simulators allow the flight radiators operate in flight configuration</a:t>
            </a:r>
            <a:endParaRPr lang="en-US" sz="1100" dirty="0">
              <a:solidFill>
                <a:srgbClr val="FF6600"/>
              </a:solidFill>
              <a:ea typeface="ＭＳ Ｐゴシック" pitchFamily="1" charset="-128"/>
              <a:sym typeface="Times New Roman" charset="0"/>
            </a:endParaRPr>
          </a:p>
          <a:p>
            <a:pPr marL="114300" indent="-114300" fontAlgn="base">
              <a:spcAft>
                <a:spcPct val="0"/>
              </a:spcAft>
            </a:pPr>
            <a:endParaRPr lang="en-US" sz="1100" b="1" dirty="0">
              <a:solidFill>
                <a:srgbClr val="000000"/>
              </a:solidFill>
              <a:ea typeface="ＭＳ Ｐゴシック" pitchFamily="1" charset="-128"/>
              <a:sym typeface="Times New Roman" charset="0"/>
            </a:endParaRPr>
          </a:p>
        </p:txBody>
      </p:sp>
      <p:sp>
        <p:nvSpPr>
          <p:cNvPr id="13346" name="Line 15"/>
          <p:cNvSpPr>
            <a:spLocks noChangeShapeType="1"/>
          </p:cNvSpPr>
          <p:nvPr/>
        </p:nvSpPr>
        <p:spPr bwMode="auto">
          <a:xfrm flipH="1">
            <a:off x="4192588" y="2467672"/>
            <a:ext cx="541337" cy="200025"/>
          </a:xfrm>
          <a:prstGeom prst="line">
            <a:avLst/>
          </a:prstGeom>
          <a:noFill/>
          <a:ln w="28575">
            <a:solidFill>
              <a:schemeClr val="bg1"/>
            </a:solidFill>
            <a:round/>
            <a:headEnd type="none" w="sm" len="sm"/>
            <a:tailEnd type="stealth" w="lg" len="lg"/>
          </a:ln>
        </p:spPr>
        <p:txBody>
          <a:bodyPr wrap="none" anchor="ctr">
            <a:prstTxWarp prst="textNoShape">
              <a:avLst/>
            </a:prstTxWarp>
          </a:bodyPr>
          <a:lstStyle/>
          <a:p>
            <a:pPr fontAlgn="base">
              <a:spcBef>
                <a:spcPct val="0"/>
              </a:spcBef>
              <a:spcAft>
                <a:spcPct val="0"/>
              </a:spcAft>
            </a:pPr>
            <a:endParaRPr lang="en-US" sz="1000" b="1">
              <a:solidFill>
                <a:srgbClr val="000000"/>
              </a:solidFill>
              <a:ea typeface="ＭＳ Ｐゴシック" pitchFamily="1" charset="-128"/>
            </a:endParaRPr>
          </a:p>
        </p:txBody>
      </p:sp>
      <p:sp>
        <p:nvSpPr>
          <p:cNvPr id="13326" name="Line 16"/>
          <p:cNvSpPr>
            <a:spLocks noChangeShapeType="1"/>
          </p:cNvSpPr>
          <p:nvPr/>
        </p:nvSpPr>
        <p:spPr bwMode="auto">
          <a:xfrm flipV="1">
            <a:off x="2209800" y="3853560"/>
            <a:ext cx="685800" cy="0"/>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pPr fontAlgn="base">
              <a:spcBef>
                <a:spcPct val="0"/>
              </a:spcBef>
              <a:spcAft>
                <a:spcPct val="0"/>
              </a:spcAft>
            </a:pPr>
            <a:endParaRPr lang="en-US" sz="1000" b="1">
              <a:solidFill>
                <a:srgbClr val="000000"/>
              </a:solidFill>
              <a:ea typeface="ＭＳ Ｐゴシック" pitchFamily="1" charset="-128"/>
            </a:endParaRPr>
          </a:p>
        </p:txBody>
      </p:sp>
      <p:sp>
        <p:nvSpPr>
          <p:cNvPr id="33" name="Text Box 7"/>
          <p:cNvSpPr txBox="1">
            <a:spLocks/>
          </p:cNvSpPr>
          <p:nvPr/>
        </p:nvSpPr>
        <p:spPr bwMode="auto">
          <a:xfrm>
            <a:off x="2895600" y="5987160"/>
            <a:ext cx="2590800" cy="769441"/>
          </a:xfrm>
          <a:prstGeom prst="rect">
            <a:avLst/>
          </a:prstGeom>
          <a:noFill/>
          <a:ln w="12700">
            <a:noFill/>
            <a:miter lim="800000"/>
            <a:headEnd/>
            <a:tailEnd/>
          </a:ln>
        </p:spPr>
        <p:txBody>
          <a:bodyPr wrap="square">
            <a:prstTxWarp prst="textNoShape">
              <a:avLst/>
            </a:prstTxWarp>
            <a:spAutoFit/>
          </a:bodyPr>
          <a:lstStyle/>
          <a:p>
            <a:pPr marL="114300" indent="-114300" fontAlgn="base">
              <a:spcBef>
                <a:spcPct val="0"/>
              </a:spcBef>
              <a:spcAft>
                <a:spcPct val="0"/>
              </a:spcAft>
            </a:pPr>
            <a:r>
              <a:rPr lang="en-US" sz="1100" b="1" u="sng" dirty="0" smtClean="0">
                <a:solidFill>
                  <a:srgbClr val="000000"/>
                </a:solidFill>
                <a:ea typeface="ＭＳ Ｐゴシック" pitchFamily="1" charset="-128"/>
                <a:sym typeface="Times New Roman" charset="0"/>
              </a:rPr>
              <a:t>Absolute Distance Measuring (ADM) </a:t>
            </a:r>
          </a:p>
          <a:p>
            <a:pPr marL="114300" indent="-114300" fontAlgn="base">
              <a:spcBef>
                <a:spcPct val="0"/>
              </a:spcBef>
              <a:spcAft>
                <a:spcPct val="0"/>
              </a:spcAft>
              <a:buFont typeface="Arial" pitchFamily="34" charset="0"/>
              <a:buChar char="•"/>
            </a:pPr>
            <a:r>
              <a:rPr lang="en-US" sz="1100" dirty="0" err="1" smtClean="0">
                <a:solidFill>
                  <a:srgbClr val="000000"/>
                </a:solidFill>
                <a:ea typeface="ＭＳ Ｐゴシック" pitchFamily="1" charset="-128"/>
                <a:sym typeface="Times New Roman" charset="0"/>
              </a:rPr>
              <a:t>Lieca</a:t>
            </a:r>
            <a:r>
              <a:rPr lang="en-US" sz="1100" dirty="0" smtClean="0">
                <a:solidFill>
                  <a:srgbClr val="000000"/>
                </a:solidFill>
                <a:ea typeface="ＭＳ Ｐゴシック" pitchFamily="1" charset="-128"/>
                <a:sym typeface="Times New Roman" charset="0"/>
              </a:rPr>
              <a:t> ADM allows the PM radius of curvature and conic to be measured at cryo.</a:t>
            </a:r>
            <a:endParaRPr lang="en-US" sz="1100" dirty="0">
              <a:solidFill>
                <a:srgbClr val="000000"/>
              </a:solidFill>
              <a:ea typeface="ＭＳ Ｐゴシック" pitchFamily="1" charset="-128"/>
              <a:sym typeface="Times New Roman" charset="0"/>
            </a:endParaRPr>
          </a:p>
        </p:txBody>
      </p:sp>
      <p:sp>
        <p:nvSpPr>
          <p:cNvPr id="34" name="Line 16"/>
          <p:cNvSpPr>
            <a:spLocks noChangeShapeType="1"/>
          </p:cNvSpPr>
          <p:nvPr/>
        </p:nvSpPr>
        <p:spPr bwMode="auto">
          <a:xfrm flipV="1">
            <a:off x="2362200" y="4615560"/>
            <a:ext cx="762000" cy="381000"/>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pPr fontAlgn="base">
              <a:spcBef>
                <a:spcPct val="0"/>
              </a:spcBef>
              <a:spcAft>
                <a:spcPct val="0"/>
              </a:spcAft>
            </a:pPr>
            <a:endParaRPr lang="en-US" sz="1000" b="1">
              <a:solidFill>
                <a:srgbClr val="000000"/>
              </a:solidFill>
              <a:ea typeface="ＭＳ Ｐゴシック" pitchFamily="1" charset="-128"/>
            </a:endParaRPr>
          </a:p>
        </p:txBody>
      </p:sp>
      <p:sp>
        <p:nvSpPr>
          <p:cNvPr id="31" name="Line 27"/>
          <p:cNvSpPr>
            <a:spLocks noChangeShapeType="1"/>
          </p:cNvSpPr>
          <p:nvPr/>
        </p:nvSpPr>
        <p:spPr bwMode="auto">
          <a:xfrm flipV="1">
            <a:off x="3124200" y="5301359"/>
            <a:ext cx="152400" cy="685800"/>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pPr fontAlgn="base">
              <a:spcBef>
                <a:spcPct val="0"/>
              </a:spcBef>
              <a:spcAft>
                <a:spcPct val="0"/>
              </a:spcAft>
            </a:pPr>
            <a:endParaRPr lang="en-US" sz="1000" b="1">
              <a:solidFill>
                <a:srgbClr val="000000"/>
              </a:solidFill>
              <a:ea typeface="ＭＳ Ｐゴシック" pitchFamily="1" charset="-128"/>
            </a:endParaRPr>
          </a:p>
        </p:txBody>
      </p:sp>
      <p:sp>
        <p:nvSpPr>
          <p:cNvPr id="24" name="Title 23"/>
          <p:cNvSpPr>
            <a:spLocks noGrp="1"/>
          </p:cNvSpPr>
          <p:nvPr>
            <p:ph type="title"/>
          </p:nvPr>
        </p:nvSpPr>
        <p:spPr>
          <a:xfrm>
            <a:off x="914400" y="152400"/>
            <a:ext cx="7167154" cy="406400"/>
          </a:xfrm>
        </p:spPr>
        <p:txBody>
          <a:bodyPr/>
          <a:lstStyle/>
          <a:p>
            <a:r>
              <a:rPr lang="en-US" dirty="0" smtClean="0"/>
              <a:t>Optical Testing at the Johnson Space Center </a:t>
            </a:r>
            <a:endParaRPr lang="en-US" dirty="0"/>
          </a:p>
        </p:txBody>
      </p:sp>
    </p:spTree>
    <p:extLst>
      <p:ext uri="{BB962C8B-B14F-4D97-AF65-F5344CB8AC3E}">
        <p14:creationId xmlns:p14="http://schemas.microsoft.com/office/powerpoint/2010/main" val="915711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1077913" y="177800"/>
            <a:ext cx="7277100" cy="500063"/>
          </a:xfrm>
          <a:noFill/>
          <a:ln/>
        </p:spPr>
        <p:txBody>
          <a:bodyPr/>
          <a:lstStyle/>
          <a:p>
            <a:r>
              <a:rPr lang="en-US" dirty="0"/>
              <a:t>JWST Integration &amp; Test </a:t>
            </a:r>
            <a:r>
              <a:rPr lang="en-US" dirty="0" smtClean="0"/>
              <a:t>Flow</a:t>
            </a:r>
            <a:endParaRPr lang="en-US" dirty="0"/>
          </a:p>
        </p:txBody>
      </p:sp>
      <p:grpSp>
        <p:nvGrpSpPr>
          <p:cNvPr id="2" name="Group 98"/>
          <p:cNvGrpSpPr/>
          <p:nvPr/>
        </p:nvGrpSpPr>
        <p:grpSpPr>
          <a:xfrm>
            <a:off x="207962" y="2776538"/>
            <a:ext cx="2600326" cy="2543176"/>
            <a:chOff x="207962" y="2776538"/>
            <a:chExt cx="2600326" cy="2543176"/>
          </a:xfrm>
        </p:grpSpPr>
        <p:cxnSp>
          <p:nvCxnSpPr>
            <p:cNvPr id="444427" name="AutoShape 11"/>
            <p:cNvCxnSpPr>
              <a:cxnSpLocks noChangeShapeType="1"/>
              <a:stCxn id="444426" idx="3"/>
              <a:endCxn id="444421" idx="0"/>
            </p:cNvCxnSpPr>
            <p:nvPr/>
          </p:nvCxnSpPr>
          <p:spPr bwMode="auto">
            <a:xfrm>
              <a:off x="1166813" y="4792663"/>
              <a:ext cx="338138" cy="242888"/>
            </a:xfrm>
            <a:prstGeom prst="bentConnector2">
              <a:avLst/>
            </a:prstGeom>
            <a:noFill/>
            <a:ln w="9525">
              <a:solidFill>
                <a:schemeClr val="tx1"/>
              </a:solidFill>
              <a:miter lim="800000"/>
              <a:headEnd/>
              <a:tailEnd type="triangle" w="sm" len="sm"/>
            </a:ln>
            <a:effectLst/>
          </p:spPr>
        </p:cxnSp>
        <p:sp>
          <p:nvSpPr>
            <p:cNvPr id="444420" name="Text Box 4"/>
            <p:cNvSpPr txBox="1">
              <a:spLocks noChangeArrowheads="1"/>
            </p:cNvSpPr>
            <p:nvPr/>
          </p:nvSpPr>
          <p:spPr bwMode="auto">
            <a:xfrm>
              <a:off x="207962" y="2776538"/>
              <a:ext cx="2123113" cy="276999"/>
            </a:xfrm>
            <a:prstGeom prst="rect">
              <a:avLst/>
            </a:prstGeom>
            <a:solidFill>
              <a:srgbClr val="66CCFF"/>
            </a:solidFill>
            <a:ln w="9525">
              <a:solidFill>
                <a:schemeClr val="tx1"/>
              </a:solidFill>
              <a:miter lim="800000"/>
              <a:headEnd/>
              <a:tailEnd/>
            </a:ln>
            <a:effectLst/>
          </p:spPr>
          <p:txBody>
            <a:bodyPr wrap="square">
              <a:spAutoFit/>
            </a:bodyPr>
            <a:lstStyle/>
            <a:p>
              <a:r>
                <a:rPr lang="en-US" sz="1200" b="1">
                  <a:latin typeface="Arial" charset="0"/>
                </a:rPr>
                <a:t>Pathfinder OTE I&amp;T</a:t>
              </a:r>
            </a:p>
          </p:txBody>
        </p:sp>
        <p:sp>
          <p:nvSpPr>
            <p:cNvPr id="444421" name="Text Box 5"/>
            <p:cNvSpPr txBox="1">
              <a:spLocks noChangeArrowheads="1"/>
            </p:cNvSpPr>
            <p:nvPr/>
          </p:nvSpPr>
          <p:spPr bwMode="auto">
            <a:xfrm>
              <a:off x="207963" y="5035551"/>
              <a:ext cx="2593975" cy="284163"/>
            </a:xfrm>
            <a:prstGeom prst="rect">
              <a:avLst/>
            </a:prstGeom>
            <a:solidFill>
              <a:srgbClr val="66CCFF"/>
            </a:solidFill>
            <a:ln w="9525">
              <a:solidFill>
                <a:schemeClr val="tx1"/>
              </a:solidFill>
              <a:miter lim="800000"/>
              <a:headEnd/>
              <a:tailEnd/>
            </a:ln>
            <a:effectLst/>
          </p:spPr>
          <p:txBody>
            <a:bodyPr>
              <a:spAutoFit/>
            </a:bodyPr>
            <a:lstStyle/>
            <a:p>
              <a:r>
                <a:rPr lang="en-US" sz="1200" b="1">
                  <a:latin typeface="Arial" charset="0"/>
                </a:rPr>
                <a:t>Flight OTE Structural I&amp;T (NGST)</a:t>
              </a:r>
            </a:p>
          </p:txBody>
        </p:sp>
        <p:sp>
          <p:nvSpPr>
            <p:cNvPr id="444422" name="Text Box 6"/>
            <p:cNvSpPr txBox="1">
              <a:spLocks noChangeArrowheads="1"/>
            </p:cNvSpPr>
            <p:nvPr/>
          </p:nvSpPr>
          <p:spPr bwMode="auto">
            <a:xfrm>
              <a:off x="207963" y="3830638"/>
              <a:ext cx="2317750" cy="284163"/>
            </a:xfrm>
            <a:prstGeom prst="rect">
              <a:avLst/>
            </a:prstGeom>
            <a:solidFill>
              <a:srgbClr val="66CCFF"/>
            </a:solidFill>
            <a:ln w="9525">
              <a:solidFill>
                <a:schemeClr val="tx1"/>
              </a:solidFill>
              <a:miter lim="800000"/>
              <a:headEnd/>
              <a:tailEnd/>
            </a:ln>
            <a:effectLst/>
          </p:spPr>
          <p:txBody>
            <a:bodyPr>
              <a:spAutoFit/>
            </a:bodyPr>
            <a:lstStyle/>
            <a:p>
              <a:r>
                <a:rPr lang="en-US" sz="1200" b="1">
                  <a:latin typeface="Arial" charset="0"/>
                </a:rPr>
                <a:t>PMSA I&amp;T</a:t>
              </a:r>
            </a:p>
          </p:txBody>
        </p:sp>
        <p:sp>
          <p:nvSpPr>
            <p:cNvPr id="444423" name="Text Box 7"/>
            <p:cNvSpPr txBox="1">
              <a:spLocks noChangeArrowheads="1"/>
            </p:cNvSpPr>
            <p:nvPr/>
          </p:nvSpPr>
          <p:spPr bwMode="auto">
            <a:xfrm>
              <a:off x="207963" y="3475288"/>
              <a:ext cx="820738" cy="284163"/>
            </a:xfrm>
            <a:prstGeom prst="rect">
              <a:avLst/>
            </a:prstGeom>
            <a:solidFill>
              <a:srgbClr val="66CCFF"/>
            </a:solidFill>
            <a:ln w="9525">
              <a:solidFill>
                <a:schemeClr val="tx1"/>
              </a:solidFill>
              <a:miter lim="800000"/>
              <a:headEnd/>
              <a:tailEnd/>
            </a:ln>
            <a:effectLst/>
          </p:spPr>
          <p:txBody>
            <a:bodyPr wrap="none">
              <a:spAutoFit/>
            </a:bodyPr>
            <a:lstStyle/>
            <a:p>
              <a:r>
                <a:rPr lang="en-US" sz="1200" b="1">
                  <a:latin typeface="Arial" charset="0"/>
                </a:rPr>
                <a:t>SMA I&amp;T</a:t>
              </a:r>
            </a:p>
          </p:txBody>
        </p:sp>
        <p:sp>
          <p:nvSpPr>
            <p:cNvPr id="444424" name="Text Box 8"/>
            <p:cNvSpPr txBox="1">
              <a:spLocks noChangeArrowheads="1"/>
            </p:cNvSpPr>
            <p:nvPr/>
          </p:nvSpPr>
          <p:spPr bwMode="auto">
            <a:xfrm>
              <a:off x="207963" y="3122543"/>
              <a:ext cx="812800" cy="284163"/>
            </a:xfrm>
            <a:prstGeom prst="rect">
              <a:avLst/>
            </a:prstGeom>
            <a:solidFill>
              <a:srgbClr val="66CCFF"/>
            </a:solidFill>
            <a:ln w="9525">
              <a:solidFill>
                <a:schemeClr val="tx1"/>
              </a:solidFill>
              <a:miter lim="800000"/>
              <a:headEnd/>
              <a:tailEnd/>
            </a:ln>
            <a:effectLst/>
          </p:spPr>
          <p:txBody>
            <a:bodyPr wrap="none">
              <a:spAutoFit/>
            </a:bodyPr>
            <a:lstStyle/>
            <a:p>
              <a:r>
                <a:rPr lang="en-US" sz="1200" b="1">
                  <a:latin typeface="Arial" charset="0"/>
                </a:rPr>
                <a:t>AOS I&amp;T</a:t>
              </a:r>
            </a:p>
          </p:txBody>
        </p:sp>
        <p:sp>
          <p:nvSpPr>
            <p:cNvPr id="444425" name="Text Box 9"/>
            <p:cNvSpPr txBox="1">
              <a:spLocks noChangeArrowheads="1"/>
            </p:cNvSpPr>
            <p:nvPr/>
          </p:nvSpPr>
          <p:spPr bwMode="auto">
            <a:xfrm>
              <a:off x="207963" y="4242851"/>
              <a:ext cx="873125" cy="284163"/>
            </a:xfrm>
            <a:prstGeom prst="rect">
              <a:avLst/>
            </a:prstGeom>
            <a:solidFill>
              <a:srgbClr val="66CCFF"/>
            </a:solidFill>
            <a:ln w="9525" algn="ctr">
              <a:solidFill>
                <a:schemeClr val="tx1"/>
              </a:solidFill>
              <a:miter lim="800000"/>
              <a:headEnd/>
              <a:tailEnd/>
            </a:ln>
            <a:effectLst/>
          </p:spPr>
          <p:txBody>
            <a:bodyPr>
              <a:spAutoFit/>
            </a:bodyPr>
            <a:lstStyle/>
            <a:p>
              <a:r>
                <a:rPr lang="en-US" sz="1200" b="1">
                  <a:latin typeface="Arial" charset="0"/>
                </a:rPr>
                <a:t>DTA I&amp;T</a:t>
              </a:r>
            </a:p>
          </p:txBody>
        </p:sp>
        <p:sp>
          <p:nvSpPr>
            <p:cNvPr id="444426" name="Text Box 10"/>
            <p:cNvSpPr txBox="1">
              <a:spLocks noChangeArrowheads="1"/>
            </p:cNvSpPr>
            <p:nvPr/>
          </p:nvSpPr>
          <p:spPr bwMode="auto">
            <a:xfrm>
              <a:off x="207963" y="4649788"/>
              <a:ext cx="958850" cy="284163"/>
            </a:xfrm>
            <a:prstGeom prst="rect">
              <a:avLst/>
            </a:prstGeom>
            <a:solidFill>
              <a:srgbClr val="66CCFF"/>
            </a:solidFill>
            <a:ln w="9525" algn="ctr">
              <a:solidFill>
                <a:schemeClr val="tx1"/>
              </a:solidFill>
              <a:miter lim="800000"/>
              <a:headEnd/>
              <a:tailEnd/>
            </a:ln>
            <a:effectLst/>
          </p:spPr>
          <p:txBody>
            <a:bodyPr>
              <a:spAutoFit/>
            </a:bodyPr>
            <a:lstStyle/>
            <a:p>
              <a:r>
                <a:rPr lang="en-US" sz="1200" b="1" dirty="0">
                  <a:latin typeface="Arial" charset="0"/>
                </a:rPr>
                <a:t>SMSS I&amp;T</a:t>
              </a:r>
            </a:p>
          </p:txBody>
        </p:sp>
        <p:cxnSp>
          <p:nvCxnSpPr>
            <p:cNvPr id="444428" name="AutoShape 12"/>
            <p:cNvCxnSpPr>
              <a:cxnSpLocks noChangeShapeType="1"/>
              <a:stCxn id="444425" idx="3"/>
              <a:endCxn id="444421" idx="0"/>
            </p:cNvCxnSpPr>
            <p:nvPr/>
          </p:nvCxnSpPr>
          <p:spPr bwMode="auto">
            <a:xfrm>
              <a:off x="1081088" y="4384933"/>
              <a:ext cx="423863" cy="650618"/>
            </a:xfrm>
            <a:prstGeom prst="bentConnector2">
              <a:avLst/>
            </a:prstGeom>
            <a:noFill/>
            <a:ln w="9525">
              <a:solidFill>
                <a:schemeClr val="tx1"/>
              </a:solidFill>
              <a:miter lim="800000"/>
              <a:headEnd/>
              <a:tailEnd type="triangle" w="sm" len="sm"/>
            </a:ln>
            <a:effectLst/>
          </p:spPr>
        </p:cxnSp>
        <p:pic>
          <p:nvPicPr>
            <p:cNvPr id="444429" name="Picture 13" descr="JWST Color Square"/>
            <p:cNvPicPr>
              <a:picLocks noChangeAspect="1" noChangeArrowheads="1"/>
            </p:cNvPicPr>
            <p:nvPr/>
          </p:nvPicPr>
          <p:blipFill>
            <a:blip r:embed="rId3" cstate="print"/>
            <a:srcRect/>
            <a:stretch>
              <a:fillRect/>
            </a:stretch>
          </p:blipFill>
          <p:spPr bwMode="auto">
            <a:xfrm>
              <a:off x="1785938" y="4170363"/>
              <a:ext cx="1022350" cy="842963"/>
            </a:xfrm>
            <a:prstGeom prst="rect">
              <a:avLst/>
            </a:prstGeom>
            <a:noFill/>
            <a:ln w="9525">
              <a:noFill/>
              <a:miter lim="800000"/>
              <a:headEnd/>
              <a:tailEnd/>
            </a:ln>
            <a:effectLst/>
          </p:spPr>
        </p:pic>
        <p:cxnSp>
          <p:nvCxnSpPr>
            <p:cNvPr id="444436" name="AutoShape 20"/>
            <p:cNvCxnSpPr>
              <a:cxnSpLocks noChangeShapeType="1"/>
              <a:stCxn id="444424" idx="3"/>
              <a:endCxn id="444420" idx="2"/>
            </p:cNvCxnSpPr>
            <p:nvPr/>
          </p:nvCxnSpPr>
          <p:spPr bwMode="auto">
            <a:xfrm flipV="1">
              <a:off x="1020763" y="3053537"/>
              <a:ext cx="248756" cy="211088"/>
            </a:xfrm>
            <a:prstGeom prst="bentConnector2">
              <a:avLst/>
            </a:prstGeom>
            <a:noFill/>
            <a:ln w="9525">
              <a:solidFill>
                <a:schemeClr val="tx1"/>
              </a:solidFill>
              <a:miter lim="800000"/>
              <a:headEnd/>
              <a:tailEnd type="triangle"/>
            </a:ln>
            <a:effectLst/>
          </p:spPr>
        </p:cxnSp>
      </p:grpSp>
      <p:grpSp>
        <p:nvGrpSpPr>
          <p:cNvPr id="3" name="Group 91"/>
          <p:cNvGrpSpPr/>
          <p:nvPr/>
        </p:nvGrpSpPr>
        <p:grpSpPr>
          <a:xfrm>
            <a:off x="1028701" y="2915038"/>
            <a:ext cx="3319462" cy="2263387"/>
            <a:chOff x="1028701" y="2915038"/>
            <a:chExt cx="3319462" cy="2263387"/>
          </a:xfrm>
        </p:grpSpPr>
        <p:sp>
          <p:nvSpPr>
            <p:cNvPr id="444431" name="Text Box 15"/>
            <p:cNvSpPr txBox="1">
              <a:spLocks noChangeArrowheads="1"/>
            </p:cNvSpPr>
            <p:nvPr/>
          </p:nvSpPr>
          <p:spPr bwMode="auto">
            <a:xfrm>
              <a:off x="3163888" y="4110038"/>
              <a:ext cx="1184275" cy="649288"/>
            </a:xfrm>
            <a:prstGeom prst="rect">
              <a:avLst/>
            </a:prstGeom>
            <a:solidFill>
              <a:srgbClr val="66CCFF"/>
            </a:solidFill>
            <a:ln w="9525">
              <a:solidFill>
                <a:schemeClr val="tx1"/>
              </a:solidFill>
              <a:miter lim="800000"/>
              <a:headEnd/>
              <a:tailEnd/>
            </a:ln>
            <a:effectLst/>
          </p:spPr>
          <p:txBody>
            <a:bodyPr>
              <a:spAutoFit/>
            </a:bodyPr>
            <a:lstStyle/>
            <a:p>
              <a:r>
                <a:rPr lang="en-US" sz="1200" b="1">
                  <a:latin typeface="Arial" charset="0"/>
                </a:rPr>
                <a:t>Flight OTE </a:t>
              </a:r>
            </a:p>
            <a:p>
              <a:r>
                <a:rPr lang="en-US" sz="1200" b="1">
                  <a:latin typeface="Arial" charset="0"/>
                </a:rPr>
                <a:t>Ambient </a:t>
              </a:r>
            </a:p>
            <a:p>
              <a:r>
                <a:rPr lang="en-US" sz="1200" b="1">
                  <a:latin typeface="Arial" charset="0"/>
                </a:rPr>
                <a:t>I&amp;T (GSFC)</a:t>
              </a:r>
            </a:p>
          </p:txBody>
        </p:sp>
        <p:sp>
          <p:nvSpPr>
            <p:cNvPr id="444432" name="Oval 16"/>
            <p:cNvSpPr>
              <a:spLocks noChangeAspect="1" noChangeArrowheads="1"/>
            </p:cNvSpPr>
            <p:nvPr/>
          </p:nvSpPr>
          <p:spPr bwMode="auto">
            <a:xfrm>
              <a:off x="2921001" y="4400550"/>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444433" name="AutoShape 17"/>
            <p:cNvCxnSpPr>
              <a:cxnSpLocks noChangeShapeType="1"/>
              <a:stCxn id="444421" idx="3"/>
              <a:endCxn id="444432" idx="4"/>
            </p:cNvCxnSpPr>
            <p:nvPr/>
          </p:nvCxnSpPr>
          <p:spPr bwMode="auto">
            <a:xfrm flipV="1">
              <a:off x="2801938" y="4464050"/>
              <a:ext cx="150813" cy="714375"/>
            </a:xfrm>
            <a:prstGeom prst="bentConnector2">
              <a:avLst/>
            </a:prstGeom>
            <a:noFill/>
            <a:ln w="9525">
              <a:solidFill>
                <a:schemeClr val="tx1"/>
              </a:solidFill>
              <a:miter lim="800000"/>
              <a:headEnd/>
              <a:tailEnd/>
            </a:ln>
            <a:effectLst/>
          </p:spPr>
        </p:cxnSp>
        <p:cxnSp>
          <p:nvCxnSpPr>
            <p:cNvPr id="444434" name="AutoShape 18"/>
            <p:cNvCxnSpPr>
              <a:cxnSpLocks noChangeShapeType="1"/>
              <a:stCxn id="444432" idx="6"/>
              <a:endCxn id="444431" idx="1"/>
            </p:cNvCxnSpPr>
            <p:nvPr/>
          </p:nvCxnSpPr>
          <p:spPr bwMode="auto">
            <a:xfrm>
              <a:off x="2984501" y="4432300"/>
              <a:ext cx="179388" cy="3175"/>
            </a:xfrm>
            <a:prstGeom prst="bentConnector3">
              <a:avLst>
                <a:gd name="adj1" fmla="val 49556"/>
              </a:avLst>
            </a:prstGeom>
            <a:noFill/>
            <a:ln w="9525">
              <a:solidFill>
                <a:schemeClr val="tx1"/>
              </a:solidFill>
              <a:miter lim="800000"/>
              <a:headEnd/>
              <a:tailEnd type="triangle" w="med" len="med"/>
            </a:ln>
            <a:effectLst/>
          </p:spPr>
        </p:cxnSp>
        <p:cxnSp>
          <p:nvCxnSpPr>
            <p:cNvPr id="444435" name="AutoShape 19"/>
            <p:cNvCxnSpPr>
              <a:cxnSpLocks noChangeShapeType="1"/>
              <a:stCxn id="444422" idx="3"/>
              <a:endCxn id="444432" idx="0"/>
            </p:cNvCxnSpPr>
            <p:nvPr/>
          </p:nvCxnSpPr>
          <p:spPr bwMode="auto">
            <a:xfrm>
              <a:off x="2525713" y="3973513"/>
              <a:ext cx="427038" cy="427038"/>
            </a:xfrm>
            <a:prstGeom prst="bentConnector2">
              <a:avLst/>
            </a:prstGeom>
            <a:noFill/>
            <a:ln w="9525">
              <a:solidFill>
                <a:schemeClr val="tx1"/>
              </a:solidFill>
              <a:miter lim="800000"/>
              <a:headEnd/>
              <a:tailEnd/>
            </a:ln>
            <a:effectLst/>
          </p:spPr>
        </p:cxnSp>
        <p:cxnSp>
          <p:nvCxnSpPr>
            <p:cNvPr id="444437" name="AutoShape 21"/>
            <p:cNvCxnSpPr>
              <a:cxnSpLocks noChangeShapeType="1"/>
              <a:stCxn id="444423" idx="3"/>
              <a:endCxn id="444432" idx="0"/>
            </p:cNvCxnSpPr>
            <p:nvPr/>
          </p:nvCxnSpPr>
          <p:spPr bwMode="auto">
            <a:xfrm>
              <a:off x="1028701" y="3617370"/>
              <a:ext cx="1924050" cy="783180"/>
            </a:xfrm>
            <a:prstGeom prst="bentConnector2">
              <a:avLst/>
            </a:prstGeom>
            <a:noFill/>
            <a:ln w="9525">
              <a:solidFill>
                <a:schemeClr val="tx1"/>
              </a:solidFill>
              <a:miter lim="800000"/>
              <a:headEnd/>
              <a:tailEnd/>
            </a:ln>
            <a:effectLst/>
          </p:spPr>
        </p:cxnSp>
        <p:pic>
          <p:nvPicPr>
            <p:cNvPr id="444438" name="Picture 22" descr="SSDIF_config-7"/>
            <p:cNvPicPr>
              <a:picLocks noChangeAspect="1" noChangeArrowheads="1"/>
            </p:cNvPicPr>
            <p:nvPr/>
          </p:nvPicPr>
          <p:blipFill>
            <a:blip r:embed="rId4" cstate="print"/>
            <a:srcRect l="14999" t="16264" r="14999" b="8513"/>
            <a:stretch>
              <a:fillRect/>
            </a:stretch>
          </p:blipFill>
          <p:spPr bwMode="auto">
            <a:xfrm>
              <a:off x="3216276" y="3082925"/>
              <a:ext cx="1106488" cy="974725"/>
            </a:xfrm>
            <a:prstGeom prst="rect">
              <a:avLst/>
            </a:prstGeom>
            <a:noFill/>
            <a:ln w="19050">
              <a:noFill/>
              <a:miter lim="800000"/>
              <a:headEnd/>
              <a:tailEnd/>
            </a:ln>
          </p:spPr>
        </p:pic>
        <p:cxnSp>
          <p:nvCxnSpPr>
            <p:cNvPr id="444445" name="AutoShape 29"/>
            <p:cNvCxnSpPr>
              <a:cxnSpLocks noChangeShapeType="1"/>
              <a:stCxn id="444420" idx="3"/>
              <a:endCxn id="444432" idx="0"/>
            </p:cNvCxnSpPr>
            <p:nvPr/>
          </p:nvCxnSpPr>
          <p:spPr bwMode="auto">
            <a:xfrm>
              <a:off x="2331075" y="2915038"/>
              <a:ext cx="621676" cy="1485512"/>
            </a:xfrm>
            <a:prstGeom prst="bentConnector2">
              <a:avLst/>
            </a:prstGeom>
            <a:noFill/>
            <a:ln w="9525">
              <a:solidFill>
                <a:schemeClr val="tx1"/>
              </a:solidFill>
              <a:miter lim="800000"/>
              <a:headEnd/>
              <a:tailEnd/>
            </a:ln>
            <a:effectLst/>
          </p:spPr>
        </p:cxnSp>
      </p:grpSp>
      <p:grpSp>
        <p:nvGrpSpPr>
          <p:cNvPr id="4" name="Group 87"/>
          <p:cNvGrpSpPr/>
          <p:nvPr/>
        </p:nvGrpSpPr>
        <p:grpSpPr>
          <a:xfrm>
            <a:off x="188758" y="871538"/>
            <a:ext cx="3011642" cy="1857375"/>
            <a:chOff x="188758" y="871538"/>
            <a:chExt cx="3011642" cy="1857375"/>
          </a:xfrm>
        </p:grpSpPr>
        <p:sp>
          <p:nvSpPr>
            <p:cNvPr id="444472" name="Text Box 56"/>
            <p:cNvSpPr txBox="1">
              <a:spLocks noChangeArrowheads="1"/>
            </p:cNvSpPr>
            <p:nvPr/>
          </p:nvSpPr>
          <p:spPr bwMode="auto">
            <a:xfrm>
              <a:off x="188758" y="873126"/>
              <a:ext cx="1522412" cy="284163"/>
            </a:xfrm>
            <a:prstGeom prst="rect">
              <a:avLst/>
            </a:prstGeom>
            <a:solidFill>
              <a:srgbClr val="FFFF66"/>
            </a:solidFill>
            <a:ln w="9525">
              <a:solidFill>
                <a:schemeClr val="tx1"/>
              </a:solidFill>
              <a:miter lim="800000"/>
              <a:headEnd/>
              <a:tailEnd/>
            </a:ln>
            <a:effectLst/>
          </p:spPr>
          <p:txBody>
            <a:bodyPr wrap="none">
              <a:spAutoFit/>
            </a:bodyPr>
            <a:lstStyle/>
            <a:p>
              <a:r>
                <a:rPr lang="en-US" sz="1200" b="1" dirty="0">
                  <a:latin typeface="Arial" charset="0"/>
                </a:rPr>
                <a:t>SC Avionics Tests</a:t>
              </a:r>
            </a:p>
          </p:txBody>
        </p:sp>
        <p:sp>
          <p:nvSpPr>
            <p:cNvPr id="444473" name="Text Box 57"/>
            <p:cNvSpPr txBox="1">
              <a:spLocks noChangeArrowheads="1"/>
            </p:cNvSpPr>
            <p:nvPr/>
          </p:nvSpPr>
          <p:spPr bwMode="auto">
            <a:xfrm>
              <a:off x="188758" y="1225551"/>
              <a:ext cx="1801812" cy="284163"/>
            </a:xfrm>
            <a:prstGeom prst="rect">
              <a:avLst/>
            </a:prstGeom>
            <a:solidFill>
              <a:srgbClr val="FFFF66"/>
            </a:solidFill>
            <a:ln w="9525">
              <a:solidFill>
                <a:schemeClr val="tx1"/>
              </a:solidFill>
              <a:miter lim="800000"/>
              <a:headEnd/>
              <a:tailEnd/>
            </a:ln>
            <a:effectLst/>
          </p:spPr>
          <p:txBody>
            <a:bodyPr wrap="none">
              <a:spAutoFit/>
            </a:bodyPr>
            <a:lstStyle/>
            <a:p>
              <a:r>
                <a:rPr lang="en-US" sz="1200" b="1">
                  <a:latin typeface="Arial" charset="0"/>
                </a:rPr>
                <a:t>SC Core Structure I&amp;T</a:t>
              </a:r>
            </a:p>
          </p:txBody>
        </p:sp>
        <p:sp>
          <p:nvSpPr>
            <p:cNvPr id="444474" name="Text Box 58"/>
            <p:cNvSpPr txBox="1">
              <a:spLocks noChangeArrowheads="1"/>
            </p:cNvSpPr>
            <p:nvPr/>
          </p:nvSpPr>
          <p:spPr bwMode="auto">
            <a:xfrm>
              <a:off x="188758" y="1927226"/>
              <a:ext cx="2254249" cy="284163"/>
            </a:xfrm>
            <a:prstGeom prst="rect">
              <a:avLst/>
            </a:prstGeom>
            <a:solidFill>
              <a:srgbClr val="FFFF66"/>
            </a:solidFill>
            <a:ln w="9525">
              <a:solidFill>
                <a:schemeClr val="tx1"/>
              </a:solidFill>
              <a:miter lim="800000"/>
              <a:headEnd/>
              <a:tailEnd/>
            </a:ln>
            <a:effectLst/>
          </p:spPr>
          <p:txBody>
            <a:bodyPr wrap="none" anchor="ctr">
              <a:spAutoFit/>
            </a:bodyPr>
            <a:lstStyle/>
            <a:p>
              <a:r>
                <a:rPr lang="en-US" sz="1200" b="1">
                  <a:latin typeface="Arial" charset="0"/>
                </a:rPr>
                <a:t>Sunshield Component Tests</a:t>
              </a:r>
            </a:p>
          </p:txBody>
        </p:sp>
        <p:cxnSp>
          <p:nvCxnSpPr>
            <p:cNvPr id="444475" name="AutoShape 59"/>
            <p:cNvCxnSpPr>
              <a:cxnSpLocks noChangeShapeType="1"/>
              <a:stCxn id="444472" idx="3"/>
              <a:endCxn id="444477" idx="1"/>
            </p:cNvCxnSpPr>
            <p:nvPr/>
          </p:nvCxnSpPr>
          <p:spPr bwMode="auto">
            <a:xfrm flipV="1">
              <a:off x="1711170" y="1009651"/>
              <a:ext cx="346230" cy="5557"/>
            </a:xfrm>
            <a:prstGeom prst="bentConnector3">
              <a:avLst>
                <a:gd name="adj1" fmla="val 50000"/>
              </a:avLst>
            </a:prstGeom>
            <a:noFill/>
            <a:ln w="9525">
              <a:solidFill>
                <a:schemeClr val="tx1"/>
              </a:solidFill>
              <a:miter lim="800000"/>
              <a:headEnd/>
              <a:tailEnd type="triangle" w="med" len="med"/>
            </a:ln>
            <a:effectLst/>
          </p:spPr>
        </p:cxnSp>
        <p:sp>
          <p:nvSpPr>
            <p:cNvPr id="444476" name="Text Box 60"/>
            <p:cNvSpPr txBox="1">
              <a:spLocks noChangeArrowheads="1"/>
            </p:cNvSpPr>
            <p:nvPr/>
          </p:nvSpPr>
          <p:spPr bwMode="auto">
            <a:xfrm>
              <a:off x="188758" y="2262188"/>
              <a:ext cx="2973387" cy="466725"/>
            </a:xfrm>
            <a:prstGeom prst="rect">
              <a:avLst/>
            </a:prstGeom>
            <a:solidFill>
              <a:srgbClr val="FFFF66"/>
            </a:solidFill>
            <a:ln w="9525">
              <a:solidFill>
                <a:schemeClr val="tx1"/>
              </a:solidFill>
              <a:miter lim="800000"/>
              <a:headEnd/>
              <a:tailEnd/>
            </a:ln>
            <a:effectLst/>
          </p:spPr>
          <p:txBody>
            <a:bodyPr wrap="none" anchor="ctr">
              <a:spAutoFit/>
            </a:bodyPr>
            <a:lstStyle/>
            <a:p>
              <a:pPr algn="l"/>
              <a:r>
                <a:rPr lang="en-US" sz="1200" b="1">
                  <a:latin typeface="Arial" charset="0"/>
                </a:rPr>
                <a:t>EP Sunshield Observatory Core </a:t>
              </a:r>
            </a:p>
            <a:p>
              <a:pPr algn="l"/>
              <a:r>
                <a:rPr lang="en-US" sz="1200" b="1">
                  <a:latin typeface="Arial" charset="0"/>
                </a:rPr>
                <a:t>&amp; Sub-Scale Sunshield Thermal Tests </a:t>
              </a:r>
            </a:p>
          </p:txBody>
        </p:sp>
        <p:sp>
          <p:nvSpPr>
            <p:cNvPr id="444477" name="Text Box 61"/>
            <p:cNvSpPr txBox="1">
              <a:spLocks noChangeArrowheads="1"/>
            </p:cNvSpPr>
            <p:nvPr/>
          </p:nvSpPr>
          <p:spPr bwMode="auto">
            <a:xfrm>
              <a:off x="2057400" y="871538"/>
              <a:ext cx="1143000" cy="276225"/>
            </a:xfrm>
            <a:prstGeom prst="rect">
              <a:avLst/>
            </a:prstGeom>
            <a:solidFill>
              <a:srgbClr val="FFFF66"/>
            </a:solidFill>
            <a:ln w="9525">
              <a:solidFill>
                <a:schemeClr val="tx1"/>
              </a:solidFill>
              <a:miter lim="800000"/>
              <a:headEnd/>
              <a:tailEnd/>
            </a:ln>
            <a:effectLst/>
          </p:spPr>
          <p:txBody>
            <a:bodyPr wrap="none">
              <a:spAutoFit/>
            </a:bodyPr>
            <a:lstStyle/>
            <a:p>
              <a:r>
                <a:rPr lang="en-US" sz="1200" b="1" dirty="0">
                  <a:latin typeface="Arial" pitchFamily="34" charset="0"/>
                  <a:cs typeface="Arial" pitchFamily="34" charset="0"/>
                </a:rPr>
                <a:t>SC Panel I&amp;T</a:t>
              </a:r>
            </a:p>
          </p:txBody>
        </p:sp>
        <p:sp>
          <p:nvSpPr>
            <p:cNvPr id="444478" name="Text Box 62"/>
            <p:cNvSpPr txBox="1">
              <a:spLocks noChangeArrowheads="1"/>
            </p:cNvSpPr>
            <p:nvPr/>
          </p:nvSpPr>
          <p:spPr bwMode="auto">
            <a:xfrm>
              <a:off x="188758" y="1579563"/>
              <a:ext cx="1539875" cy="276225"/>
            </a:xfrm>
            <a:prstGeom prst="rect">
              <a:avLst/>
            </a:prstGeom>
            <a:solidFill>
              <a:srgbClr val="FFFF66"/>
            </a:solidFill>
            <a:ln w="9525">
              <a:solidFill>
                <a:schemeClr val="tx1"/>
              </a:solidFill>
              <a:miter lim="800000"/>
              <a:headEnd/>
              <a:tailEnd/>
            </a:ln>
            <a:effectLst/>
          </p:spPr>
          <p:txBody>
            <a:bodyPr wrap="none">
              <a:spAutoFit/>
            </a:bodyPr>
            <a:lstStyle/>
            <a:p>
              <a:r>
                <a:rPr lang="en-US" sz="1200" b="1" dirty="0">
                  <a:latin typeface="Arial" pitchFamily="34" charset="0"/>
                  <a:cs typeface="Arial" pitchFamily="34" charset="0"/>
                </a:rPr>
                <a:t>SC Propulsion I&amp;T</a:t>
              </a:r>
            </a:p>
          </p:txBody>
        </p:sp>
      </p:grpSp>
      <p:grpSp>
        <p:nvGrpSpPr>
          <p:cNvPr id="5" name="Group 63"/>
          <p:cNvGrpSpPr>
            <a:grpSpLocks/>
          </p:cNvGrpSpPr>
          <p:nvPr/>
        </p:nvGrpSpPr>
        <p:grpSpPr bwMode="auto">
          <a:xfrm>
            <a:off x="5951538" y="5055934"/>
            <a:ext cx="3048000" cy="1498600"/>
            <a:chOff x="3445" y="3197"/>
            <a:chExt cx="1920" cy="944"/>
          </a:xfrm>
        </p:grpSpPr>
        <p:sp>
          <p:nvSpPr>
            <p:cNvPr id="444480" name="Rectangle 64"/>
            <p:cNvSpPr>
              <a:spLocks noChangeArrowheads="1"/>
            </p:cNvSpPr>
            <p:nvPr/>
          </p:nvSpPr>
          <p:spPr bwMode="auto">
            <a:xfrm>
              <a:off x="3498" y="3267"/>
              <a:ext cx="240" cy="120"/>
            </a:xfrm>
            <a:prstGeom prst="rect">
              <a:avLst/>
            </a:prstGeom>
            <a:solidFill>
              <a:srgbClr val="FFFF66"/>
            </a:solidFill>
            <a:ln w="9525">
              <a:solidFill>
                <a:schemeClr val="tx1"/>
              </a:solidFill>
              <a:miter lim="800000"/>
              <a:headEnd/>
              <a:tailEnd/>
            </a:ln>
            <a:effectLst/>
          </p:spPr>
          <p:txBody>
            <a:bodyPr wrap="none" anchor="ctr"/>
            <a:lstStyle/>
            <a:p>
              <a:endParaRPr lang="en-US"/>
            </a:p>
          </p:txBody>
        </p:sp>
        <p:sp>
          <p:nvSpPr>
            <p:cNvPr id="444481" name="Text Box 65"/>
            <p:cNvSpPr txBox="1">
              <a:spLocks noChangeArrowheads="1"/>
            </p:cNvSpPr>
            <p:nvPr/>
          </p:nvSpPr>
          <p:spPr bwMode="auto">
            <a:xfrm>
              <a:off x="3739" y="3230"/>
              <a:ext cx="1305" cy="173"/>
            </a:xfrm>
            <a:prstGeom prst="rect">
              <a:avLst/>
            </a:prstGeom>
            <a:noFill/>
            <a:ln w="9525">
              <a:noFill/>
              <a:miter lim="800000"/>
              <a:headEnd/>
              <a:tailEnd/>
            </a:ln>
            <a:effectLst/>
          </p:spPr>
          <p:txBody>
            <a:bodyPr wrap="none">
              <a:spAutoFit/>
            </a:bodyPr>
            <a:lstStyle/>
            <a:p>
              <a:pPr algn="l"/>
              <a:r>
                <a:rPr lang="en-US" sz="1200" b="1"/>
                <a:t>Spacecraft Element I&amp;T Activity</a:t>
              </a:r>
            </a:p>
          </p:txBody>
        </p:sp>
        <p:sp>
          <p:nvSpPr>
            <p:cNvPr id="444482" name="Rectangle 66"/>
            <p:cNvSpPr>
              <a:spLocks noChangeArrowheads="1"/>
            </p:cNvSpPr>
            <p:nvPr/>
          </p:nvSpPr>
          <p:spPr bwMode="auto">
            <a:xfrm>
              <a:off x="3498" y="3439"/>
              <a:ext cx="240" cy="120"/>
            </a:xfrm>
            <a:prstGeom prst="rect">
              <a:avLst/>
            </a:prstGeom>
            <a:solidFill>
              <a:srgbClr val="66CCFF"/>
            </a:solidFill>
            <a:ln w="9525">
              <a:solidFill>
                <a:schemeClr val="tx1"/>
              </a:solidFill>
              <a:miter lim="800000"/>
              <a:headEnd/>
              <a:tailEnd/>
            </a:ln>
            <a:effectLst/>
          </p:spPr>
          <p:txBody>
            <a:bodyPr wrap="none" anchor="ctr"/>
            <a:lstStyle/>
            <a:p>
              <a:endParaRPr lang="en-US"/>
            </a:p>
          </p:txBody>
        </p:sp>
        <p:sp>
          <p:nvSpPr>
            <p:cNvPr id="444483" name="Text Box 67"/>
            <p:cNvSpPr txBox="1">
              <a:spLocks noChangeArrowheads="1"/>
            </p:cNvSpPr>
            <p:nvPr/>
          </p:nvSpPr>
          <p:spPr bwMode="auto">
            <a:xfrm>
              <a:off x="3739" y="3407"/>
              <a:ext cx="1598" cy="173"/>
            </a:xfrm>
            <a:prstGeom prst="rect">
              <a:avLst/>
            </a:prstGeom>
            <a:noFill/>
            <a:ln w="9525">
              <a:noFill/>
              <a:miter lim="800000"/>
              <a:headEnd/>
              <a:tailEnd/>
            </a:ln>
            <a:effectLst/>
          </p:spPr>
          <p:txBody>
            <a:bodyPr wrap="none">
              <a:spAutoFit/>
            </a:bodyPr>
            <a:lstStyle/>
            <a:p>
              <a:pPr algn="l"/>
              <a:r>
                <a:rPr lang="en-US" sz="1200" b="1"/>
                <a:t>Optical Telescope Element  I&amp;T Activity</a:t>
              </a:r>
            </a:p>
          </p:txBody>
        </p:sp>
        <p:sp>
          <p:nvSpPr>
            <p:cNvPr id="444484" name="Rectangle 68"/>
            <p:cNvSpPr>
              <a:spLocks noChangeArrowheads="1"/>
            </p:cNvSpPr>
            <p:nvPr/>
          </p:nvSpPr>
          <p:spPr bwMode="auto">
            <a:xfrm>
              <a:off x="3498" y="3611"/>
              <a:ext cx="240" cy="120"/>
            </a:xfrm>
            <a:prstGeom prst="rect">
              <a:avLst/>
            </a:prstGeom>
            <a:solidFill>
              <a:srgbClr val="99FF66"/>
            </a:solidFill>
            <a:ln w="9525">
              <a:solidFill>
                <a:schemeClr val="tx1"/>
              </a:solidFill>
              <a:miter lim="800000"/>
              <a:headEnd/>
              <a:tailEnd/>
            </a:ln>
            <a:effectLst/>
          </p:spPr>
          <p:txBody>
            <a:bodyPr wrap="none" anchor="ctr"/>
            <a:lstStyle/>
            <a:p>
              <a:endParaRPr lang="en-US"/>
            </a:p>
          </p:txBody>
        </p:sp>
        <p:sp>
          <p:nvSpPr>
            <p:cNvPr id="444485" name="Text Box 69"/>
            <p:cNvSpPr txBox="1">
              <a:spLocks noChangeArrowheads="1"/>
            </p:cNvSpPr>
            <p:nvPr/>
          </p:nvSpPr>
          <p:spPr bwMode="auto">
            <a:xfrm>
              <a:off x="3739" y="3587"/>
              <a:ext cx="1086" cy="173"/>
            </a:xfrm>
            <a:prstGeom prst="rect">
              <a:avLst/>
            </a:prstGeom>
            <a:noFill/>
            <a:ln w="9525">
              <a:noFill/>
              <a:miter lim="800000"/>
              <a:headEnd/>
              <a:tailEnd/>
            </a:ln>
            <a:effectLst/>
          </p:spPr>
          <p:txBody>
            <a:bodyPr wrap="none">
              <a:spAutoFit/>
            </a:bodyPr>
            <a:lstStyle/>
            <a:p>
              <a:pPr algn="l"/>
              <a:r>
                <a:rPr lang="en-US" sz="1200" b="1"/>
                <a:t>ISIM Element  I&amp;T Activity</a:t>
              </a:r>
            </a:p>
          </p:txBody>
        </p:sp>
        <p:sp>
          <p:nvSpPr>
            <p:cNvPr id="444486" name="Rectangle 70"/>
            <p:cNvSpPr>
              <a:spLocks noChangeArrowheads="1"/>
            </p:cNvSpPr>
            <p:nvPr/>
          </p:nvSpPr>
          <p:spPr bwMode="auto">
            <a:xfrm>
              <a:off x="3498" y="3956"/>
              <a:ext cx="240" cy="12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4487" name="Text Box 71"/>
            <p:cNvSpPr txBox="1">
              <a:spLocks noChangeArrowheads="1"/>
            </p:cNvSpPr>
            <p:nvPr/>
          </p:nvSpPr>
          <p:spPr bwMode="auto">
            <a:xfrm>
              <a:off x="3739" y="3919"/>
              <a:ext cx="1059" cy="173"/>
            </a:xfrm>
            <a:prstGeom prst="rect">
              <a:avLst/>
            </a:prstGeom>
            <a:noFill/>
            <a:ln w="9525">
              <a:noFill/>
              <a:miter lim="800000"/>
              <a:headEnd/>
              <a:tailEnd/>
            </a:ln>
            <a:effectLst/>
          </p:spPr>
          <p:txBody>
            <a:bodyPr wrap="none">
              <a:spAutoFit/>
            </a:bodyPr>
            <a:lstStyle/>
            <a:p>
              <a:pPr algn="l"/>
              <a:r>
                <a:rPr lang="en-US" sz="1200" b="1"/>
                <a:t>Observatory  I&amp;T Activity</a:t>
              </a:r>
            </a:p>
          </p:txBody>
        </p:sp>
        <p:sp>
          <p:nvSpPr>
            <p:cNvPr id="444488" name="Rectangle 72"/>
            <p:cNvSpPr>
              <a:spLocks noChangeArrowheads="1"/>
            </p:cNvSpPr>
            <p:nvPr/>
          </p:nvSpPr>
          <p:spPr bwMode="auto">
            <a:xfrm>
              <a:off x="3445" y="3197"/>
              <a:ext cx="1920" cy="944"/>
            </a:xfrm>
            <a:prstGeom prst="rect">
              <a:avLst/>
            </a:prstGeom>
            <a:noFill/>
            <a:ln w="9525">
              <a:solidFill>
                <a:schemeClr val="tx1"/>
              </a:solidFill>
              <a:miter lim="800000"/>
              <a:headEnd/>
              <a:tailEnd/>
            </a:ln>
            <a:effectLst/>
          </p:spPr>
          <p:txBody>
            <a:bodyPr wrap="none" anchor="ctr"/>
            <a:lstStyle/>
            <a:p>
              <a:endParaRPr lang="en-US"/>
            </a:p>
          </p:txBody>
        </p:sp>
        <p:sp>
          <p:nvSpPr>
            <p:cNvPr id="444489" name="Rectangle 73"/>
            <p:cNvSpPr>
              <a:spLocks noChangeArrowheads="1"/>
            </p:cNvSpPr>
            <p:nvPr/>
          </p:nvSpPr>
          <p:spPr bwMode="auto">
            <a:xfrm>
              <a:off x="3506" y="3783"/>
              <a:ext cx="240" cy="120"/>
            </a:xfrm>
            <a:prstGeom prst="rect">
              <a:avLst/>
            </a:prstGeom>
            <a:solidFill>
              <a:srgbClr val="DDDDDD"/>
            </a:solidFill>
            <a:ln w="9525">
              <a:solidFill>
                <a:schemeClr val="tx1"/>
              </a:solidFill>
              <a:miter lim="800000"/>
              <a:headEnd/>
              <a:tailEnd/>
            </a:ln>
            <a:effectLst/>
          </p:spPr>
          <p:txBody>
            <a:bodyPr wrap="none" anchor="ctr"/>
            <a:lstStyle/>
            <a:p>
              <a:endParaRPr lang="en-US"/>
            </a:p>
          </p:txBody>
        </p:sp>
        <p:sp>
          <p:nvSpPr>
            <p:cNvPr id="444490" name="Text Box 74"/>
            <p:cNvSpPr txBox="1">
              <a:spLocks noChangeArrowheads="1"/>
            </p:cNvSpPr>
            <p:nvPr/>
          </p:nvSpPr>
          <p:spPr bwMode="auto">
            <a:xfrm>
              <a:off x="3747" y="3743"/>
              <a:ext cx="1028" cy="173"/>
            </a:xfrm>
            <a:prstGeom prst="rect">
              <a:avLst/>
            </a:prstGeom>
            <a:noFill/>
            <a:ln w="9525">
              <a:noFill/>
              <a:miter lim="800000"/>
              <a:headEnd/>
              <a:tailEnd/>
            </a:ln>
            <a:effectLst/>
          </p:spPr>
          <p:txBody>
            <a:bodyPr wrap="none">
              <a:spAutoFit/>
            </a:bodyPr>
            <a:lstStyle/>
            <a:p>
              <a:pPr algn="l"/>
              <a:r>
                <a:rPr lang="en-US" sz="1200" b="1"/>
                <a:t>Cryo-Cooler I&amp;T Activity</a:t>
              </a:r>
            </a:p>
          </p:txBody>
        </p:sp>
      </p:grpSp>
      <p:grpSp>
        <p:nvGrpSpPr>
          <p:cNvPr id="6" name="Group 93"/>
          <p:cNvGrpSpPr/>
          <p:nvPr/>
        </p:nvGrpSpPr>
        <p:grpSpPr>
          <a:xfrm>
            <a:off x="4348163" y="3052763"/>
            <a:ext cx="1557337" cy="3144837"/>
            <a:chOff x="4348163" y="3052763"/>
            <a:chExt cx="1557337" cy="3144837"/>
          </a:xfrm>
        </p:grpSpPr>
        <p:cxnSp>
          <p:nvCxnSpPr>
            <p:cNvPr id="444440" name="AutoShape 24"/>
            <p:cNvCxnSpPr>
              <a:cxnSpLocks noChangeShapeType="1"/>
              <a:stCxn id="444431" idx="3"/>
              <a:endCxn id="444444" idx="2"/>
            </p:cNvCxnSpPr>
            <p:nvPr/>
          </p:nvCxnSpPr>
          <p:spPr bwMode="auto">
            <a:xfrm>
              <a:off x="4348163" y="4435475"/>
              <a:ext cx="134937" cy="4762"/>
            </a:xfrm>
            <a:prstGeom prst="bentConnector3">
              <a:avLst>
                <a:gd name="adj1" fmla="val 49412"/>
              </a:avLst>
            </a:prstGeom>
            <a:noFill/>
            <a:ln w="9525">
              <a:solidFill>
                <a:schemeClr val="tx1"/>
              </a:solidFill>
              <a:miter lim="800000"/>
              <a:headEnd/>
              <a:tailEnd/>
            </a:ln>
            <a:effectLst/>
          </p:spPr>
        </p:cxnSp>
        <p:sp>
          <p:nvSpPr>
            <p:cNvPr id="444441" name="Text Box 25"/>
            <p:cNvSpPr txBox="1">
              <a:spLocks noChangeArrowheads="1"/>
            </p:cNvSpPr>
            <p:nvPr/>
          </p:nvSpPr>
          <p:spPr bwMode="auto">
            <a:xfrm>
              <a:off x="4711700" y="4206875"/>
              <a:ext cx="1141412" cy="466725"/>
            </a:xfrm>
            <a:prstGeom prst="rect">
              <a:avLst/>
            </a:prstGeom>
            <a:solidFill>
              <a:srgbClr val="66CCFF"/>
            </a:solidFill>
            <a:ln w="9525">
              <a:solidFill>
                <a:schemeClr val="tx1"/>
              </a:solidFill>
              <a:miter lim="800000"/>
              <a:headEnd/>
              <a:tailEnd/>
            </a:ln>
            <a:effectLst/>
          </p:spPr>
          <p:txBody>
            <a:bodyPr>
              <a:spAutoFit/>
            </a:bodyPr>
            <a:lstStyle/>
            <a:p>
              <a:r>
                <a:rPr lang="en-US" sz="1200" b="1">
                  <a:latin typeface="Arial" charset="0"/>
                </a:rPr>
                <a:t>OTE- ISIM</a:t>
              </a:r>
            </a:p>
            <a:p>
              <a:r>
                <a:rPr lang="en-US" sz="1200" b="1">
                  <a:latin typeface="Arial" charset="0"/>
                </a:rPr>
                <a:t>I&amp;T (GSFC)</a:t>
              </a:r>
            </a:p>
          </p:txBody>
        </p:sp>
        <p:sp>
          <p:nvSpPr>
            <p:cNvPr id="444444" name="Oval 28"/>
            <p:cNvSpPr>
              <a:spLocks noChangeAspect="1" noChangeArrowheads="1"/>
            </p:cNvSpPr>
            <p:nvPr/>
          </p:nvSpPr>
          <p:spPr bwMode="auto">
            <a:xfrm>
              <a:off x="4483100" y="4408488"/>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444446" name="AutoShape 30"/>
            <p:cNvCxnSpPr>
              <a:cxnSpLocks noChangeShapeType="1"/>
              <a:stCxn id="444444" idx="6"/>
              <a:endCxn id="444441" idx="1"/>
            </p:cNvCxnSpPr>
            <p:nvPr/>
          </p:nvCxnSpPr>
          <p:spPr bwMode="auto">
            <a:xfrm>
              <a:off x="4546600" y="4440238"/>
              <a:ext cx="165100" cy="0"/>
            </a:xfrm>
            <a:prstGeom prst="straightConnector1">
              <a:avLst/>
            </a:prstGeom>
            <a:noFill/>
            <a:ln w="9525">
              <a:solidFill>
                <a:schemeClr val="tx1"/>
              </a:solidFill>
              <a:round/>
              <a:headEnd/>
              <a:tailEnd type="triangle" w="med" len="med"/>
            </a:ln>
            <a:effectLst/>
          </p:spPr>
        </p:cxnSp>
        <p:cxnSp>
          <p:nvCxnSpPr>
            <p:cNvPr id="444449" name="AutoShape 33"/>
            <p:cNvCxnSpPr>
              <a:cxnSpLocks noChangeShapeType="1"/>
              <a:stCxn id="444492" idx="3"/>
              <a:endCxn id="444444" idx="4"/>
            </p:cNvCxnSpPr>
            <p:nvPr/>
          </p:nvCxnSpPr>
          <p:spPr bwMode="auto">
            <a:xfrm flipV="1">
              <a:off x="4410075" y="4471988"/>
              <a:ext cx="104775" cy="1725612"/>
            </a:xfrm>
            <a:prstGeom prst="bentConnector2">
              <a:avLst/>
            </a:prstGeom>
            <a:noFill/>
            <a:ln w="9525">
              <a:solidFill>
                <a:schemeClr val="tx1"/>
              </a:solidFill>
              <a:miter lim="800000"/>
              <a:headEnd/>
              <a:tailEnd type="triangle" w="med" len="med"/>
            </a:ln>
            <a:effectLst/>
          </p:spPr>
        </p:cxnSp>
        <p:pic>
          <p:nvPicPr>
            <p:cNvPr id="444450" name="Picture 34" descr="SSDIF_config-4"/>
            <p:cNvPicPr>
              <a:picLocks noChangeAspect="1" noChangeArrowheads="1"/>
            </p:cNvPicPr>
            <p:nvPr/>
          </p:nvPicPr>
          <p:blipFill>
            <a:blip r:embed="rId5" cstate="print"/>
            <a:srcRect/>
            <a:stretch>
              <a:fillRect/>
            </a:stretch>
          </p:blipFill>
          <p:spPr bwMode="auto">
            <a:xfrm>
              <a:off x="4584700" y="3052763"/>
              <a:ext cx="1320800" cy="1054100"/>
            </a:xfrm>
            <a:prstGeom prst="rect">
              <a:avLst/>
            </a:prstGeom>
            <a:noFill/>
            <a:ln w="19050">
              <a:noFill/>
              <a:miter lim="800000"/>
              <a:headEnd/>
              <a:tailEnd/>
            </a:ln>
          </p:spPr>
        </p:pic>
        <p:sp>
          <p:nvSpPr>
            <p:cNvPr id="88" name="TextBox 87"/>
            <p:cNvSpPr txBox="1"/>
            <p:nvPr/>
          </p:nvSpPr>
          <p:spPr>
            <a:xfrm>
              <a:off x="5417307" y="4736592"/>
              <a:ext cx="466794" cy="276999"/>
            </a:xfrm>
            <a:prstGeom prst="rect">
              <a:avLst/>
            </a:prstGeom>
            <a:noFill/>
          </p:spPr>
          <p:txBody>
            <a:bodyPr wrap="none" rtlCol="0">
              <a:spAutoFit/>
            </a:bodyPr>
            <a:lstStyle/>
            <a:p>
              <a:r>
                <a:rPr lang="en-US" sz="1200" dirty="0" smtClean="0"/>
                <a:t>2016</a:t>
              </a:r>
              <a:endParaRPr lang="en-US" sz="1200" dirty="0"/>
            </a:p>
          </p:txBody>
        </p:sp>
      </p:grpSp>
      <p:grpSp>
        <p:nvGrpSpPr>
          <p:cNvPr id="7" name="Group 94"/>
          <p:cNvGrpSpPr/>
          <p:nvPr/>
        </p:nvGrpSpPr>
        <p:grpSpPr>
          <a:xfrm>
            <a:off x="5853112" y="2198688"/>
            <a:ext cx="1535113" cy="2833191"/>
            <a:chOff x="5853112" y="2198688"/>
            <a:chExt cx="1535113" cy="2833191"/>
          </a:xfrm>
        </p:grpSpPr>
        <p:sp>
          <p:nvSpPr>
            <p:cNvPr id="444442" name="Text Box 26"/>
            <p:cNvSpPr txBox="1">
              <a:spLocks noChangeArrowheads="1"/>
            </p:cNvSpPr>
            <p:nvPr/>
          </p:nvSpPr>
          <p:spPr bwMode="auto">
            <a:xfrm>
              <a:off x="6186488" y="4118154"/>
              <a:ext cx="1176337" cy="649287"/>
            </a:xfrm>
            <a:prstGeom prst="rect">
              <a:avLst/>
            </a:prstGeom>
            <a:solidFill>
              <a:schemeClr val="bg1"/>
            </a:solidFill>
            <a:ln w="9525">
              <a:solidFill>
                <a:schemeClr val="tx1"/>
              </a:solidFill>
              <a:miter lim="800000"/>
              <a:headEnd/>
              <a:tailEnd/>
            </a:ln>
            <a:effectLst/>
          </p:spPr>
          <p:txBody>
            <a:bodyPr wrap="none" anchor="ctr">
              <a:spAutoFit/>
            </a:bodyPr>
            <a:lstStyle/>
            <a:p>
              <a:r>
                <a:rPr lang="en-US" sz="1200" b="1" dirty="0">
                  <a:latin typeface="Arial" charset="0"/>
                </a:rPr>
                <a:t>OTE-ISIM </a:t>
              </a:r>
            </a:p>
            <a:p>
              <a:r>
                <a:rPr lang="en-US" sz="1200" b="1" dirty="0">
                  <a:latin typeface="Arial" charset="0"/>
                </a:rPr>
                <a:t>Cryogenic</a:t>
              </a:r>
            </a:p>
            <a:p>
              <a:r>
                <a:rPr lang="en-US" sz="1200" b="1" dirty="0">
                  <a:latin typeface="Arial" charset="0"/>
                </a:rPr>
                <a:t>Testing (JSC)</a:t>
              </a:r>
            </a:p>
          </p:txBody>
        </p:sp>
        <p:cxnSp>
          <p:nvCxnSpPr>
            <p:cNvPr id="444447" name="AutoShape 31"/>
            <p:cNvCxnSpPr>
              <a:cxnSpLocks noChangeShapeType="1"/>
              <a:stCxn id="444441" idx="3"/>
              <a:endCxn id="444442" idx="1"/>
            </p:cNvCxnSpPr>
            <p:nvPr/>
          </p:nvCxnSpPr>
          <p:spPr bwMode="auto">
            <a:xfrm>
              <a:off x="5853112" y="4440238"/>
              <a:ext cx="333376" cy="2560"/>
            </a:xfrm>
            <a:prstGeom prst="bentConnector3">
              <a:avLst>
                <a:gd name="adj1" fmla="val 50000"/>
              </a:avLst>
            </a:prstGeom>
            <a:noFill/>
            <a:ln w="9525">
              <a:solidFill>
                <a:schemeClr val="tx1"/>
              </a:solidFill>
              <a:miter lim="800000"/>
              <a:headEnd/>
              <a:tailEnd type="triangle" w="med" len="med"/>
            </a:ln>
            <a:effectLst/>
          </p:spPr>
        </p:cxnSp>
        <p:pic>
          <p:nvPicPr>
            <p:cNvPr id="444451" name="Picture 35"/>
            <p:cNvPicPr>
              <a:picLocks noChangeAspect="1" noChangeArrowheads="1"/>
            </p:cNvPicPr>
            <p:nvPr/>
          </p:nvPicPr>
          <p:blipFill>
            <a:blip r:embed="rId6" cstate="print"/>
            <a:srcRect/>
            <a:stretch>
              <a:fillRect/>
            </a:stretch>
          </p:blipFill>
          <p:spPr bwMode="auto">
            <a:xfrm>
              <a:off x="6053138" y="2198688"/>
              <a:ext cx="1335087" cy="1843087"/>
            </a:xfrm>
            <a:prstGeom prst="rect">
              <a:avLst/>
            </a:prstGeom>
            <a:noFill/>
          </p:spPr>
        </p:pic>
        <p:sp>
          <p:nvSpPr>
            <p:cNvPr id="89" name="TextBox 88"/>
            <p:cNvSpPr txBox="1"/>
            <p:nvPr/>
          </p:nvSpPr>
          <p:spPr>
            <a:xfrm>
              <a:off x="6886443" y="4754880"/>
              <a:ext cx="466794" cy="276999"/>
            </a:xfrm>
            <a:prstGeom prst="rect">
              <a:avLst/>
            </a:prstGeom>
            <a:noFill/>
          </p:spPr>
          <p:txBody>
            <a:bodyPr wrap="none" rtlCol="0">
              <a:spAutoFit/>
            </a:bodyPr>
            <a:lstStyle/>
            <a:p>
              <a:r>
                <a:rPr lang="en-US" sz="1200" dirty="0" smtClean="0"/>
                <a:t>2017</a:t>
              </a:r>
              <a:endParaRPr lang="en-US" sz="1200" dirty="0"/>
            </a:p>
          </p:txBody>
        </p:sp>
      </p:grpSp>
      <p:grpSp>
        <p:nvGrpSpPr>
          <p:cNvPr id="8" name="Group 96"/>
          <p:cNvGrpSpPr/>
          <p:nvPr/>
        </p:nvGrpSpPr>
        <p:grpSpPr>
          <a:xfrm>
            <a:off x="6567488" y="1506538"/>
            <a:ext cx="2291461" cy="2936876"/>
            <a:chOff x="6567488" y="1506538"/>
            <a:chExt cx="2291461" cy="2936876"/>
          </a:xfrm>
        </p:grpSpPr>
        <p:sp>
          <p:nvSpPr>
            <p:cNvPr id="444453" name="Text Box 37"/>
            <p:cNvSpPr txBox="1">
              <a:spLocks noChangeArrowheads="1"/>
            </p:cNvSpPr>
            <p:nvPr/>
          </p:nvSpPr>
          <p:spPr bwMode="auto">
            <a:xfrm>
              <a:off x="7710488" y="3249613"/>
              <a:ext cx="1131887" cy="466725"/>
            </a:xfrm>
            <a:prstGeom prst="rect">
              <a:avLst/>
            </a:prstGeom>
            <a:solidFill>
              <a:schemeClr val="bg1"/>
            </a:solidFill>
            <a:ln w="9525">
              <a:solidFill>
                <a:schemeClr val="tx1"/>
              </a:solidFill>
              <a:miter lim="800000"/>
              <a:headEnd/>
              <a:tailEnd/>
            </a:ln>
            <a:effectLst/>
          </p:spPr>
          <p:txBody>
            <a:bodyPr wrap="none" anchor="ctr">
              <a:spAutoFit/>
            </a:bodyPr>
            <a:lstStyle/>
            <a:p>
              <a:r>
                <a:rPr lang="en-US" sz="1200" b="1">
                  <a:latin typeface="Arial" charset="0"/>
                </a:rPr>
                <a:t>Observatory </a:t>
              </a:r>
            </a:p>
            <a:p>
              <a:r>
                <a:rPr lang="en-US" sz="1200" b="1">
                  <a:latin typeface="Arial" charset="0"/>
                </a:rPr>
                <a:t>I&amp;T (NGST</a:t>
              </a:r>
            </a:p>
          </p:txBody>
        </p:sp>
        <p:sp>
          <p:nvSpPr>
            <p:cNvPr id="444454" name="Oval 38"/>
            <p:cNvSpPr>
              <a:spLocks noChangeAspect="1" noChangeArrowheads="1"/>
            </p:cNvSpPr>
            <p:nvPr/>
          </p:nvSpPr>
          <p:spPr bwMode="auto">
            <a:xfrm>
              <a:off x="7469188" y="3448051"/>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444455" name="AutoShape 39"/>
            <p:cNvCxnSpPr>
              <a:cxnSpLocks noChangeShapeType="1"/>
              <a:stCxn id="444460" idx="3"/>
              <a:endCxn id="444454" idx="0"/>
            </p:cNvCxnSpPr>
            <p:nvPr/>
          </p:nvCxnSpPr>
          <p:spPr bwMode="auto">
            <a:xfrm>
              <a:off x="6567488" y="1951038"/>
              <a:ext cx="933450" cy="1497013"/>
            </a:xfrm>
            <a:prstGeom prst="bentConnector2">
              <a:avLst/>
            </a:prstGeom>
            <a:noFill/>
            <a:ln w="9525">
              <a:solidFill>
                <a:schemeClr val="tx1"/>
              </a:solidFill>
              <a:miter lim="800000"/>
              <a:headEnd/>
              <a:tailEnd type="triangle" w="med" len="med"/>
            </a:ln>
            <a:effectLst/>
          </p:spPr>
        </p:cxnSp>
        <p:cxnSp>
          <p:nvCxnSpPr>
            <p:cNvPr id="444456" name="AutoShape 40"/>
            <p:cNvCxnSpPr>
              <a:cxnSpLocks noChangeShapeType="1"/>
              <a:stCxn id="444442" idx="3"/>
              <a:endCxn id="444454" idx="4"/>
            </p:cNvCxnSpPr>
            <p:nvPr/>
          </p:nvCxnSpPr>
          <p:spPr bwMode="auto">
            <a:xfrm flipV="1">
              <a:off x="7362825" y="3511551"/>
              <a:ext cx="138112" cy="931863"/>
            </a:xfrm>
            <a:prstGeom prst="bentConnector2">
              <a:avLst/>
            </a:prstGeom>
            <a:noFill/>
            <a:ln w="9525">
              <a:solidFill>
                <a:schemeClr val="tx1"/>
              </a:solidFill>
              <a:miter lim="800000"/>
              <a:headEnd/>
              <a:tailEnd type="triangle" w="med" len="med"/>
            </a:ln>
            <a:effectLst/>
          </p:spPr>
        </p:cxnSp>
        <p:cxnSp>
          <p:nvCxnSpPr>
            <p:cNvPr id="444457" name="AutoShape 41"/>
            <p:cNvCxnSpPr>
              <a:cxnSpLocks noChangeShapeType="1"/>
              <a:stCxn id="444454" idx="6"/>
              <a:endCxn id="444453" idx="1"/>
            </p:cNvCxnSpPr>
            <p:nvPr/>
          </p:nvCxnSpPr>
          <p:spPr bwMode="auto">
            <a:xfrm>
              <a:off x="7532688" y="3479801"/>
              <a:ext cx="177800" cy="3175"/>
            </a:xfrm>
            <a:prstGeom prst="bentConnector3">
              <a:avLst>
                <a:gd name="adj1" fmla="val 50000"/>
              </a:avLst>
            </a:prstGeom>
            <a:noFill/>
            <a:ln w="9525">
              <a:solidFill>
                <a:schemeClr val="tx1"/>
              </a:solidFill>
              <a:miter lim="800000"/>
              <a:headEnd/>
              <a:tailEnd type="triangle" w="med" len="med"/>
            </a:ln>
            <a:effectLst/>
          </p:spPr>
        </p:cxnSp>
        <p:pic>
          <p:nvPicPr>
            <p:cNvPr id="444458" name="Picture 42" descr="tower concept front view"/>
            <p:cNvPicPr>
              <a:picLocks noChangeAspect="1" noChangeArrowheads="1"/>
            </p:cNvPicPr>
            <p:nvPr/>
          </p:nvPicPr>
          <p:blipFill>
            <a:blip r:embed="rId7" cstate="print"/>
            <a:srcRect l="26819" t="5528" r="25107" b="874"/>
            <a:stretch>
              <a:fillRect/>
            </a:stretch>
          </p:blipFill>
          <p:spPr bwMode="auto">
            <a:xfrm>
              <a:off x="7670800" y="1506538"/>
              <a:ext cx="1155700" cy="1719263"/>
            </a:xfrm>
            <a:prstGeom prst="rect">
              <a:avLst/>
            </a:prstGeom>
            <a:noFill/>
            <a:ln w="9525">
              <a:noFill/>
              <a:miter lim="800000"/>
              <a:headEnd/>
              <a:tailEnd/>
            </a:ln>
            <a:effectLst/>
          </p:spPr>
        </p:pic>
        <p:sp>
          <p:nvSpPr>
            <p:cNvPr id="90" name="TextBox 89"/>
            <p:cNvSpPr txBox="1"/>
            <p:nvPr/>
          </p:nvSpPr>
          <p:spPr>
            <a:xfrm>
              <a:off x="8392155" y="3749605"/>
              <a:ext cx="466794" cy="276999"/>
            </a:xfrm>
            <a:prstGeom prst="rect">
              <a:avLst/>
            </a:prstGeom>
            <a:noFill/>
          </p:spPr>
          <p:txBody>
            <a:bodyPr wrap="none" rtlCol="0">
              <a:spAutoFit/>
            </a:bodyPr>
            <a:lstStyle/>
            <a:p>
              <a:r>
                <a:rPr lang="en-US" sz="1200" dirty="0" smtClean="0"/>
                <a:t>2018</a:t>
              </a:r>
              <a:endParaRPr lang="en-US" sz="1200" dirty="0"/>
            </a:p>
          </p:txBody>
        </p:sp>
      </p:grpSp>
      <p:grpSp>
        <p:nvGrpSpPr>
          <p:cNvPr id="9" name="Group 95"/>
          <p:cNvGrpSpPr/>
          <p:nvPr/>
        </p:nvGrpSpPr>
        <p:grpSpPr>
          <a:xfrm>
            <a:off x="1728787" y="712788"/>
            <a:ext cx="4838701" cy="2106613"/>
            <a:chOff x="1728787" y="712788"/>
            <a:chExt cx="4838701" cy="2106613"/>
          </a:xfrm>
        </p:grpSpPr>
        <p:sp>
          <p:nvSpPr>
            <p:cNvPr id="444460" name="Text Box 44"/>
            <p:cNvSpPr txBox="1">
              <a:spLocks noChangeArrowheads="1"/>
            </p:cNvSpPr>
            <p:nvPr/>
          </p:nvSpPr>
          <p:spPr bwMode="auto">
            <a:xfrm>
              <a:off x="3594100" y="1808163"/>
              <a:ext cx="2973388" cy="284163"/>
            </a:xfrm>
            <a:prstGeom prst="rect">
              <a:avLst/>
            </a:prstGeom>
            <a:solidFill>
              <a:srgbClr val="FFFF66"/>
            </a:solidFill>
            <a:ln w="9525">
              <a:solidFill>
                <a:schemeClr val="tx1"/>
              </a:solidFill>
              <a:miter lim="800000"/>
              <a:headEnd/>
              <a:tailEnd/>
            </a:ln>
            <a:effectLst/>
          </p:spPr>
          <p:txBody>
            <a:bodyPr wrap="none">
              <a:spAutoFit/>
            </a:bodyPr>
            <a:lstStyle/>
            <a:p>
              <a:r>
                <a:rPr lang="en-US" sz="1200" b="1">
                  <a:latin typeface="Arial" charset="0"/>
                </a:rPr>
                <a:t>Spacecraft Bus /Sunshield I&amp;T (NGST)</a:t>
              </a:r>
            </a:p>
          </p:txBody>
        </p:sp>
        <p:sp>
          <p:nvSpPr>
            <p:cNvPr id="444461" name="Oval 45"/>
            <p:cNvSpPr>
              <a:spLocks noChangeAspect="1" noChangeArrowheads="1"/>
            </p:cNvSpPr>
            <p:nvPr/>
          </p:nvSpPr>
          <p:spPr bwMode="auto">
            <a:xfrm>
              <a:off x="3308350" y="1928813"/>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444462" name="AutoShape 46"/>
            <p:cNvCxnSpPr>
              <a:cxnSpLocks noChangeShapeType="1"/>
              <a:stCxn id="444473" idx="3"/>
              <a:endCxn id="444461" idx="0"/>
            </p:cNvCxnSpPr>
            <p:nvPr/>
          </p:nvCxnSpPr>
          <p:spPr bwMode="auto">
            <a:xfrm>
              <a:off x="1990725" y="1368426"/>
              <a:ext cx="1349375" cy="560388"/>
            </a:xfrm>
            <a:prstGeom prst="bentConnector2">
              <a:avLst/>
            </a:prstGeom>
            <a:noFill/>
            <a:ln w="9525">
              <a:solidFill>
                <a:schemeClr val="tx1"/>
              </a:solidFill>
              <a:miter lim="800000"/>
              <a:headEnd/>
              <a:tailEnd/>
            </a:ln>
            <a:effectLst/>
          </p:spPr>
        </p:cxnSp>
        <p:cxnSp>
          <p:nvCxnSpPr>
            <p:cNvPr id="444463" name="AutoShape 47"/>
            <p:cNvCxnSpPr>
              <a:cxnSpLocks noChangeShapeType="1"/>
              <a:stCxn id="444461" idx="6"/>
              <a:endCxn id="444460" idx="1"/>
            </p:cNvCxnSpPr>
            <p:nvPr/>
          </p:nvCxnSpPr>
          <p:spPr bwMode="auto">
            <a:xfrm flipV="1">
              <a:off x="3371850" y="1951038"/>
              <a:ext cx="222250" cy="9525"/>
            </a:xfrm>
            <a:prstGeom prst="bentConnector3">
              <a:avLst>
                <a:gd name="adj1" fmla="val 50000"/>
              </a:avLst>
            </a:prstGeom>
            <a:noFill/>
            <a:ln w="9525">
              <a:solidFill>
                <a:schemeClr val="tx1"/>
              </a:solidFill>
              <a:miter lim="800000"/>
              <a:headEnd/>
              <a:tailEnd type="triangle" w="med" len="med"/>
            </a:ln>
            <a:effectLst/>
          </p:spPr>
        </p:cxnSp>
        <p:cxnSp>
          <p:nvCxnSpPr>
            <p:cNvPr id="444464" name="AutoShape 48"/>
            <p:cNvCxnSpPr>
              <a:cxnSpLocks noChangeShapeType="1"/>
              <a:stCxn id="444477" idx="3"/>
              <a:endCxn id="444461" idx="0"/>
            </p:cNvCxnSpPr>
            <p:nvPr/>
          </p:nvCxnSpPr>
          <p:spPr bwMode="auto">
            <a:xfrm>
              <a:off x="3200400" y="1009651"/>
              <a:ext cx="139700" cy="919163"/>
            </a:xfrm>
            <a:prstGeom prst="bentConnector2">
              <a:avLst/>
            </a:prstGeom>
            <a:noFill/>
            <a:ln w="9525">
              <a:solidFill>
                <a:schemeClr val="tx1"/>
              </a:solidFill>
              <a:miter lim="800000"/>
              <a:headEnd/>
              <a:tailEnd/>
            </a:ln>
            <a:effectLst/>
          </p:spPr>
        </p:cxnSp>
        <p:cxnSp>
          <p:nvCxnSpPr>
            <p:cNvPr id="444465" name="AutoShape 49"/>
            <p:cNvCxnSpPr>
              <a:cxnSpLocks noChangeShapeType="1"/>
              <a:stCxn id="444461" idx="4"/>
              <a:endCxn id="444474" idx="3"/>
            </p:cNvCxnSpPr>
            <p:nvPr/>
          </p:nvCxnSpPr>
          <p:spPr bwMode="auto">
            <a:xfrm rot="5400000">
              <a:off x="2852737" y="1582738"/>
              <a:ext cx="77788" cy="896938"/>
            </a:xfrm>
            <a:prstGeom prst="bentConnector2">
              <a:avLst/>
            </a:prstGeom>
            <a:noFill/>
            <a:ln w="9525">
              <a:solidFill>
                <a:schemeClr val="tx1"/>
              </a:solidFill>
              <a:miter lim="800000"/>
              <a:headEnd/>
              <a:tailEnd/>
            </a:ln>
            <a:effectLst/>
          </p:spPr>
        </p:cxnSp>
        <p:cxnSp>
          <p:nvCxnSpPr>
            <p:cNvPr id="444466" name="AutoShape 50"/>
            <p:cNvCxnSpPr>
              <a:cxnSpLocks noChangeShapeType="1"/>
              <a:stCxn id="444478" idx="3"/>
              <a:endCxn id="444461" idx="0"/>
            </p:cNvCxnSpPr>
            <p:nvPr/>
          </p:nvCxnSpPr>
          <p:spPr bwMode="auto">
            <a:xfrm>
              <a:off x="1728787" y="1717676"/>
              <a:ext cx="1611313" cy="211138"/>
            </a:xfrm>
            <a:prstGeom prst="bentConnector2">
              <a:avLst/>
            </a:prstGeom>
            <a:noFill/>
            <a:ln w="9525">
              <a:solidFill>
                <a:schemeClr val="tx1"/>
              </a:solidFill>
              <a:miter lim="800000"/>
              <a:headEnd/>
              <a:tailEnd/>
            </a:ln>
            <a:effectLst/>
          </p:spPr>
        </p:cxnSp>
        <p:cxnSp>
          <p:nvCxnSpPr>
            <p:cNvPr id="444467" name="AutoShape 51"/>
            <p:cNvCxnSpPr>
              <a:cxnSpLocks noChangeShapeType="1"/>
              <a:stCxn id="444476" idx="3"/>
              <a:endCxn id="444461" idx="4"/>
            </p:cNvCxnSpPr>
            <p:nvPr/>
          </p:nvCxnSpPr>
          <p:spPr bwMode="auto">
            <a:xfrm flipV="1">
              <a:off x="3162300" y="1992313"/>
              <a:ext cx="177800" cy="503238"/>
            </a:xfrm>
            <a:prstGeom prst="bentConnector2">
              <a:avLst/>
            </a:prstGeom>
            <a:noFill/>
            <a:ln w="9525">
              <a:solidFill>
                <a:schemeClr val="tx1"/>
              </a:solidFill>
              <a:miter lim="800000"/>
              <a:headEnd/>
              <a:tailEnd/>
            </a:ln>
            <a:effectLst/>
          </p:spPr>
        </p:cxnSp>
        <p:pic>
          <p:nvPicPr>
            <p:cNvPr id="444468" name="Picture 52"/>
            <p:cNvPicPr>
              <a:picLocks noChangeAspect="1" noChangeArrowheads="1"/>
            </p:cNvPicPr>
            <p:nvPr/>
          </p:nvPicPr>
          <p:blipFill>
            <a:blip r:embed="rId8" cstate="print"/>
            <a:srcRect r="3357"/>
            <a:stretch>
              <a:fillRect/>
            </a:stretch>
          </p:blipFill>
          <p:spPr bwMode="auto">
            <a:xfrm>
              <a:off x="4313237" y="712788"/>
              <a:ext cx="1331913" cy="1058863"/>
            </a:xfrm>
            <a:prstGeom prst="rect">
              <a:avLst/>
            </a:prstGeom>
            <a:noFill/>
            <a:ln w="9525">
              <a:noFill/>
              <a:miter lim="800000"/>
              <a:headEnd/>
              <a:tailEnd/>
            </a:ln>
            <a:effectLst/>
          </p:spPr>
        </p:pic>
        <p:sp>
          <p:nvSpPr>
            <p:cNvPr id="444469" name="Text Box 53"/>
            <p:cNvSpPr txBox="1">
              <a:spLocks noChangeArrowheads="1"/>
            </p:cNvSpPr>
            <p:nvPr/>
          </p:nvSpPr>
          <p:spPr bwMode="auto">
            <a:xfrm>
              <a:off x="3379787" y="2543176"/>
              <a:ext cx="1408113" cy="276225"/>
            </a:xfrm>
            <a:prstGeom prst="rect">
              <a:avLst/>
            </a:prstGeom>
            <a:solidFill>
              <a:srgbClr val="DDDDDD"/>
            </a:solidFill>
            <a:ln w="9525">
              <a:solidFill>
                <a:schemeClr val="tx1"/>
              </a:solidFill>
              <a:miter lim="800000"/>
              <a:headEnd/>
              <a:tailEnd/>
            </a:ln>
            <a:effectLst/>
          </p:spPr>
          <p:txBody>
            <a:bodyPr wrap="none">
              <a:spAutoFit/>
            </a:bodyPr>
            <a:lstStyle/>
            <a:p>
              <a:r>
                <a:rPr lang="en-US" sz="1200" b="1" dirty="0" err="1">
                  <a:latin typeface="Arial" pitchFamily="34" charset="0"/>
                  <a:cs typeface="Arial" pitchFamily="34" charset="0"/>
                </a:rPr>
                <a:t>Cryo</a:t>
              </a:r>
              <a:r>
                <a:rPr lang="en-US" sz="1200" b="1" dirty="0">
                  <a:latin typeface="Arial" pitchFamily="34" charset="0"/>
                  <a:cs typeface="Arial" pitchFamily="34" charset="0"/>
                </a:rPr>
                <a:t>-Cooler  I&amp;T</a:t>
              </a:r>
            </a:p>
          </p:txBody>
        </p:sp>
        <p:cxnSp>
          <p:nvCxnSpPr>
            <p:cNvPr id="444470" name="AutoShape 54"/>
            <p:cNvCxnSpPr>
              <a:cxnSpLocks noChangeShapeType="1"/>
              <a:stCxn id="444469" idx="3"/>
              <a:endCxn id="444460" idx="2"/>
            </p:cNvCxnSpPr>
            <p:nvPr/>
          </p:nvCxnSpPr>
          <p:spPr bwMode="auto">
            <a:xfrm flipV="1">
              <a:off x="4787900" y="2092326"/>
              <a:ext cx="293688" cy="588963"/>
            </a:xfrm>
            <a:prstGeom prst="bentConnector2">
              <a:avLst/>
            </a:prstGeom>
            <a:noFill/>
            <a:ln w="9525">
              <a:solidFill>
                <a:schemeClr val="tx1"/>
              </a:solidFill>
              <a:miter lim="800000"/>
              <a:headEnd/>
              <a:tailEnd type="triangle" w="med" len="med"/>
            </a:ln>
            <a:effectLst/>
          </p:spPr>
        </p:cxnSp>
        <p:sp>
          <p:nvSpPr>
            <p:cNvPr id="91" name="TextBox 90"/>
            <p:cNvSpPr txBox="1"/>
            <p:nvPr/>
          </p:nvSpPr>
          <p:spPr>
            <a:xfrm>
              <a:off x="5862315" y="2121973"/>
              <a:ext cx="466794" cy="276999"/>
            </a:xfrm>
            <a:prstGeom prst="rect">
              <a:avLst/>
            </a:prstGeom>
            <a:noFill/>
          </p:spPr>
          <p:txBody>
            <a:bodyPr wrap="none" rtlCol="0">
              <a:spAutoFit/>
            </a:bodyPr>
            <a:lstStyle/>
            <a:p>
              <a:r>
                <a:rPr lang="en-US" sz="1200" dirty="0" smtClean="0"/>
                <a:t>2016</a:t>
              </a:r>
              <a:endParaRPr lang="en-US" sz="1200" dirty="0"/>
            </a:p>
          </p:txBody>
        </p:sp>
      </p:grpSp>
      <p:grpSp>
        <p:nvGrpSpPr>
          <p:cNvPr id="10" name="Group 92"/>
          <p:cNvGrpSpPr/>
          <p:nvPr/>
        </p:nvGrpSpPr>
        <p:grpSpPr>
          <a:xfrm>
            <a:off x="216103" y="4795838"/>
            <a:ext cx="4193973" cy="1884362"/>
            <a:chOff x="216103" y="4795838"/>
            <a:chExt cx="4193973" cy="1884362"/>
          </a:xfrm>
        </p:grpSpPr>
        <p:sp>
          <p:nvSpPr>
            <p:cNvPr id="444492" name="Text Box 76"/>
            <p:cNvSpPr txBox="1">
              <a:spLocks noChangeArrowheads="1"/>
            </p:cNvSpPr>
            <p:nvPr/>
          </p:nvSpPr>
          <p:spPr bwMode="auto">
            <a:xfrm>
              <a:off x="2541588" y="6054725"/>
              <a:ext cx="1868488" cy="284162"/>
            </a:xfrm>
            <a:prstGeom prst="rect">
              <a:avLst/>
            </a:prstGeom>
            <a:solidFill>
              <a:srgbClr val="99FF66"/>
            </a:solidFill>
            <a:ln w="9525">
              <a:solidFill>
                <a:schemeClr val="tx1"/>
              </a:solidFill>
              <a:miter lim="800000"/>
              <a:headEnd/>
              <a:tailEnd/>
            </a:ln>
            <a:effectLst/>
          </p:spPr>
          <p:txBody>
            <a:bodyPr anchor="ctr">
              <a:spAutoFit/>
            </a:bodyPr>
            <a:lstStyle/>
            <a:p>
              <a:r>
                <a:rPr lang="en-US" sz="1200" b="1">
                  <a:latin typeface="Arial" charset="0"/>
                </a:rPr>
                <a:t> ISIM I&amp;T</a:t>
              </a:r>
            </a:p>
          </p:txBody>
        </p:sp>
        <p:sp>
          <p:nvSpPr>
            <p:cNvPr id="444493" name="Text Box 77"/>
            <p:cNvSpPr txBox="1">
              <a:spLocks noChangeArrowheads="1"/>
            </p:cNvSpPr>
            <p:nvPr/>
          </p:nvSpPr>
          <p:spPr bwMode="auto">
            <a:xfrm>
              <a:off x="216103" y="6396038"/>
              <a:ext cx="736600" cy="284162"/>
            </a:xfrm>
            <a:prstGeom prst="rect">
              <a:avLst/>
            </a:prstGeom>
            <a:solidFill>
              <a:srgbClr val="99FF66"/>
            </a:solidFill>
            <a:ln w="9525">
              <a:solidFill>
                <a:schemeClr val="tx1"/>
              </a:solidFill>
              <a:miter lim="800000"/>
              <a:headEnd/>
              <a:tailEnd/>
            </a:ln>
            <a:effectLst/>
          </p:spPr>
          <p:txBody>
            <a:bodyPr wrap="none" anchor="ctr">
              <a:spAutoFit/>
            </a:bodyPr>
            <a:lstStyle/>
            <a:p>
              <a:r>
                <a:rPr lang="en-US" sz="1200" b="1" dirty="0">
                  <a:latin typeface="Arial" charset="0"/>
                </a:rPr>
                <a:t>IEC I&amp;T</a:t>
              </a:r>
            </a:p>
          </p:txBody>
        </p:sp>
        <p:sp>
          <p:nvSpPr>
            <p:cNvPr id="444494" name="Text Box 78"/>
            <p:cNvSpPr txBox="1">
              <a:spLocks noChangeArrowheads="1"/>
            </p:cNvSpPr>
            <p:nvPr/>
          </p:nvSpPr>
          <p:spPr bwMode="auto">
            <a:xfrm>
              <a:off x="216103" y="5718175"/>
              <a:ext cx="1887538" cy="284162"/>
            </a:xfrm>
            <a:prstGeom prst="rect">
              <a:avLst/>
            </a:prstGeom>
            <a:solidFill>
              <a:srgbClr val="99FF66"/>
            </a:solidFill>
            <a:ln w="9525">
              <a:solidFill>
                <a:schemeClr val="tx1"/>
              </a:solidFill>
              <a:miter lim="800000"/>
              <a:headEnd/>
              <a:tailEnd/>
            </a:ln>
            <a:effectLst/>
          </p:spPr>
          <p:txBody>
            <a:bodyPr wrap="none" anchor="ctr">
              <a:spAutoFit/>
            </a:bodyPr>
            <a:lstStyle/>
            <a:p>
              <a:r>
                <a:rPr lang="en-US" sz="1200" b="1">
                  <a:latin typeface="Arial" charset="0"/>
                </a:rPr>
                <a:t>Science Instrument I&amp;T</a:t>
              </a:r>
            </a:p>
          </p:txBody>
        </p:sp>
        <p:cxnSp>
          <p:nvCxnSpPr>
            <p:cNvPr id="444495" name="AutoShape 79"/>
            <p:cNvCxnSpPr>
              <a:cxnSpLocks noChangeShapeType="1"/>
              <a:stCxn id="444497" idx="6"/>
              <a:endCxn id="444492" idx="1"/>
            </p:cNvCxnSpPr>
            <p:nvPr/>
          </p:nvCxnSpPr>
          <p:spPr bwMode="auto">
            <a:xfrm flipV="1">
              <a:off x="2333626" y="6197600"/>
              <a:ext cx="207963" cy="3175"/>
            </a:xfrm>
            <a:prstGeom prst="bentConnector3">
              <a:avLst>
                <a:gd name="adj1" fmla="val 49620"/>
              </a:avLst>
            </a:prstGeom>
            <a:noFill/>
            <a:ln w="9525">
              <a:solidFill>
                <a:schemeClr val="tx1"/>
              </a:solidFill>
              <a:miter lim="800000"/>
              <a:headEnd/>
              <a:tailEnd type="triangle" w="med" len="med"/>
            </a:ln>
            <a:effectLst/>
          </p:spPr>
        </p:cxnSp>
        <p:sp>
          <p:nvSpPr>
            <p:cNvPr id="444496" name="Text Box 80"/>
            <p:cNvSpPr txBox="1">
              <a:spLocks noChangeArrowheads="1"/>
            </p:cNvSpPr>
            <p:nvPr/>
          </p:nvSpPr>
          <p:spPr bwMode="auto">
            <a:xfrm>
              <a:off x="216103" y="6057900"/>
              <a:ext cx="1228725" cy="276225"/>
            </a:xfrm>
            <a:prstGeom prst="rect">
              <a:avLst/>
            </a:prstGeom>
            <a:solidFill>
              <a:srgbClr val="99FF66"/>
            </a:solidFill>
            <a:ln w="9525">
              <a:solidFill>
                <a:schemeClr val="tx1"/>
              </a:solidFill>
              <a:miter lim="800000"/>
              <a:headEnd/>
              <a:tailEnd/>
            </a:ln>
            <a:effectLst/>
          </p:spPr>
          <p:txBody>
            <a:bodyPr wrap="none">
              <a:spAutoFit/>
            </a:bodyPr>
            <a:lstStyle/>
            <a:p>
              <a:r>
                <a:rPr lang="en-US" sz="1200" b="1" dirty="0">
                  <a:latin typeface="Arial" pitchFamily="34" charset="0"/>
                  <a:cs typeface="Arial" pitchFamily="34" charset="0"/>
                </a:rPr>
                <a:t>ISIM Structure</a:t>
              </a:r>
            </a:p>
          </p:txBody>
        </p:sp>
        <p:sp>
          <p:nvSpPr>
            <p:cNvPr id="444497" name="Oval 81"/>
            <p:cNvSpPr>
              <a:spLocks noChangeAspect="1" noChangeArrowheads="1"/>
            </p:cNvSpPr>
            <p:nvPr/>
          </p:nvSpPr>
          <p:spPr bwMode="auto">
            <a:xfrm>
              <a:off x="2270126" y="6169025"/>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444498" name="AutoShape 82"/>
            <p:cNvCxnSpPr>
              <a:cxnSpLocks noChangeShapeType="1"/>
              <a:stCxn id="444494" idx="3"/>
              <a:endCxn id="444497" idx="0"/>
            </p:cNvCxnSpPr>
            <p:nvPr/>
          </p:nvCxnSpPr>
          <p:spPr bwMode="auto">
            <a:xfrm>
              <a:off x="2103641" y="5860256"/>
              <a:ext cx="198235" cy="308769"/>
            </a:xfrm>
            <a:prstGeom prst="bentConnector2">
              <a:avLst/>
            </a:prstGeom>
            <a:noFill/>
            <a:ln w="9525">
              <a:solidFill>
                <a:schemeClr val="tx1"/>
              </a:solidFill>
              <a:miter lim="800000"/>
              <a:headEnd/>
              <a:tailEnd/>
            </a:ln>
            <a:effectLst/>
          </p:spPr>
        </p:cxnSp>
        <p:cxnSp>
          <p:nvCxnSpPr>
            <p:cNvPr id="444499" name="AutoShape 83"/>
            <p:cNvCxnSpPr>
              <a:cxnSpLocks noChangeShapeType="1"/>
              <a:stCxn id="444496" idx="3"/>
              <a:endCxn id="444497" idx="2"/>
            </p:cNvCxnSpPr>
            <p:nvPr/>
          </p:nvCxnSpPr>
          <p:spPr bwMode="auto">
            <a:xfrm>
              <a:off x="1444828" y="6196013"/>
              <a:ext cx="825298" cy="4762"/>
            </a:xfrm>
            <a:prstGeom prst="straightConnector1">
              <a:avLst/>
            </a:prstGeom>
            <a:noFill/>
            <a:ln w="9525">
              <a:solidFill>
                <a:schemeClr val="tx1"/>
              </a:solidFill>
              <a:round/>
              <a:headEnd/>
              <a:tailEnd/>
            </a:ln>
            <a:effectLst/>
          </p:spPr>
        </p:cxnSp>
        <p:cxnSp>
          <p:nvCxnSpPr>
            <p:cNvPr id="444500" name="AutoShape 84"/>
            <p:cNvCxnSpPr>
              <a:cxnSpLocks noChangeShapeType="1"/>
              <a:stCxn id="444493" idx="3"/>
              <a:endCxn id="444497" idx="4"/>
            </p:cNvCxnSpPr>
            <p:nvPr/>
          </p:nvCxnSpPr>
          <p:spPr bwMode="auto">
            <a:xfrm flipV="1">
              <a:off x="952703" y="6232525"/>
              <a:ext cx="1349173" cy="305594"/>
            </a:xfrm>
            <a:prstGeom prst="bentConnector2">
              <a:avLst/>
            </a:prstGeom>
            <a:noFill/>
            <a:ln w="9525">
              <a:solidFill>
                <a:schemeClr val="tx1"/>
              </a:solidFill>
              <a:miter lim="800000"/>
              <a:headEnd/>
              <a:tailEnd/>
            </a:ln>
            <a:effectLst/>
          </p:spPr>
        </p:cxnSp>
        <p:pic>
          <p:nvPicPr>
            <p:cNvPr id="444501" name="Picture 85"/>
            <p:cNvPicPr>
              <a:picLocks noChangeAspect="1" noChangeArrowheads="1"/>
            </p:cNvPicPr>
            <p:nvPr/>
          </p:nvPicPr>
          <p:blipFill>
            <a:blip r:embed="rId9" cstate="print"/>
            <a:srcRect l="18124" t="3125" r="17500" b="9375"/>
            <a:stretch>
              <a:fillRect/>
            </a:stretch>
          </p:blipFill>
          <p:spPr bwMode="auto">
            <a:xfrm>
              <a:off x="3048001" y="4795838"/>
              <a:ext cx="1120775" cy="1217612"/>
            </a:xfrm>
            <a:prstGeom prst="rect">
              <a:avLst/>
            </a:prstGeom>
            <a:noFill/>
            <a:ln w="9525">
              <a:noFill/>
              <a:miter lim="800000"/>
              <a:headEnd/>
              <a:tailEnd/>
            </a:ln>
            <a:effectLst/>
          </p:spPr>
        </p:pic>
        <p:sp>
          <p:nvSpPr>
            <p:cNvPr id="444502" name="Text Box 86"/>
            <p:cNvSpPr txBox="1">
              <a:spLocks noChangeArrowheads="1"/>
            </p:cNvSpPr>
            <p:nvPr/>
          </p:nvSpPr>
          <p:spPr bwMode="auto">
            <a:xfrm>
              <a:off x="216103" y="5384800"/>
              <a:ext cx="1408113" cy="276225"/>
            </a:xfrm>
            <a:prstGeom prst="rect">
              <a:avLst/>
            </a:prstGeom>
            <a:solidFill>
              <a:srgbClr val="DDDDDD"/>
            </a:solidFill>
            <a:ln w="9525">
              <a:solidFill>
                <a:schemeClr val="tx1"/>
              </a:solidFill>
              <a:miter lim="800000"/>
              <a:headEnd/>
              <a:tailEnd/>
            </a:ln>
            <a:effectLst/>
          </p:spPr>
          <p:txBody>
            <a:bodyPr wrap="none">
              <a:spAutoFit/>
            </a:bodyPr>
            <a:lstStyle/>
            <a:p>
              <a:r>
                <a:rPr lang="en-US" sz="1200" b="1" dirty="0" err="1">
                  <a:latin typeface="Arial" pitchFamily="34" charset="0"/>
                  <a:cs typeface="Arial" pitchFamily="34" charset="0"/>
                </a:rPr>
                <a:t>Cryo</a:t>
              </a:r>
              <a:r>
                <a:rPr lang="en-US" sz="1200" b="1" dirty="0">
                  <a:latin typeface="Arial" pitchFamily="34" charset="0"/>
                  <a:cs typeface="Arial" pitchFamily="34" charset="0"/>
                </a:rPr>
                <a:t>-Cooler  I&amp;T</a:t>
              </a:r>
            </a:p>
          </p:txBody>
        </p:sp>
        <p:cxnSp>
          <p:nvCxnSpPr>
            <p:cNvPr id="444503" name="AutoShape 87"/>
            <p:cNvCxnSpPr>
              <a:cxnSpLocks noChangeShapeType="1"/>
              <a:stCxn id="444502" idx="3"/>
              <a:endCxn id="444497" idx="0"/>
            </p:cNvCxnSpPr>
            <p:nvPr/>
          </p:nvCxnSpPr>
          <p:spPr bwMode="auto">
            <a:xfrm>
              <a:off x="1624216" y="5522913"/>
              <a:ext cx="677660" cy="646112"/>
            </a:xfrm>
            <a:prstGeom prst="bentConnector2">
              <a:avLst/>
            </a:prstGeom>
            <a:noFill/>
            <a:ln w="9525">
              <a:solidFill>
                <a:schemeClr val="tx1"/>
              </a:solidFill>
              <a:miter lim="800000"/>
              <a:headEnd/>
              <a:tailEnd/>
            </a:ln>
            <a:effectLst/>
          </p:spPr>
        </p:cxnSp>
        <p:sp>
          <p:nvSpPr>
            <p:cNvPr id="87" name="TextBox 86"/>
            <p:cNvSpPr txBox="1"/>
            <p:nvPr/>
          </p:nvSpPr>
          <p:spPr>
            <a:xfrm>
              <a:off x="3935979" y="6352032"/>
              <a:ext cx="466794" cy="276999"/>
            </a:xfrm>
            <a:prstGeom prst="rect">
              <a:avLst/>
            </a:prstGeom>
            <a:noFill/>
          </p:spPr>
          <p:txBody>
            <a:bodyPr wrap="none" rtlCol="0">
              <a:spAutoFit/>
            </a:bodyPr>
            <a:lstStyle/>
            <a:p>
              <a:r>
                <a:rPr lang="en-US" sz="1200" dirty="0" smtClean="0"/>
                <a:t>2014</a:t>
              </a:r>
              <a:endParaRPr lang="en-US" sz="1200" dirty="0"/>
            </a:p>
          </p:txBody>
        </p:sp>
        <p:sp>
          <p:nvSpPr>
            <p:cNvPr id="92" name="TextBox 91"/>
            <p:cNvSpPr txBox="1"/>
            <p:nvPr/>
          </p:nvSpPr>
          <p:spPr>
            <a:xfrm>
              <a:off x="1709478" y="5967984"/>
              <a:ext cx="466794" cy="276999"/>
            </a:xfrm>
            <a:prstGeom prst="rect">
              <a:avLst/>
            </a:prstGeom>
            <a:noFill/>
          </p:spPr>
          <p:txBody>
            <a:bodyPr wrap="none" rtlCol="0">
              <a:spAutoFit/>
            </a:bodyPr>
            <a:lstStyle/>
            <a:p>
              <a:r>
                <a:rPr lang="en-US" sz="1200" dirty="0" smtClean="0"/>
                <a:t>2012</a:t>
              </a:r>
              <a:endParaRPr lang="en-US" sz="1200"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Program Status</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jwst_left.0001.png"/>
          <p:cNvPicPr>
            <a:picLocks noChangeAspect="1"/>
          </p:cNvPicPr>
          <p:nvPr/>
        </p:nvPicPr>
        <p:blipFill>
          <a:blip r:embed="rId3" cstate="print"/>
          <a:srcRect l="2143" t="12063" r="3368" b="16667"/>
          <a:stretch>
            <a:fillRect/>
          </a:stretch>
        </p:blipFill>
        <p:spPr>
          <a:xfrm>
            <a:off x="2337878" y="2606134"/>
            <a:ext cx="3062343" cy="1732365"/>
          </a:xfrm>
          <a:prstGeom prst="rect">
            <a:avLst/>
          </a:prstGeom>
        </p:spPr>
      </p:pic>
      <p:sp>
        <p:nvSpPr>
          <p:cNvPr id="2" name="Title 1"/>
          <p:cNvSpPr>
            <a:spLocks noGrp="1"/>
          </p:cNvSpPr>
          <p:nvPr>
            <p:ph type="title"/>
          </p:nvPr>
        </p:nvSpPr>
        <p:spPr/>
        <p:txBody>
          <a:bodyPr/>
          <a:lstStyle/>
          <a:p>
            <a:r>
              <a:rPr lang="en-US" dirty="0" smtClean="0"/>
              <a:t>Observatory Status</a:t>
            </a:r>
            <a:endParaRPr lang="en-US" dirty="0"/>
          </a:p>
        </p:txBody>
      </p:sp>
      <p:grpSp>
        <p:nvGrpSpPr>
          <p:cNvPr id="8" name="Group 48"/>
          <p:cNvGrpSpPr/>
          <p:nvPr/>
        </p:nvGrpSpPr>
        <p:grpSpPr>
          <a:xfrm>
            <a:off x="1171258" y="838197"/>
            <a:ext cx="2705798" cy="2441451"/>
            <a:chOff x="1171258" y="838197"/>
            <a:chExt cx="2705798" cy="2441451"/>
          </a:xfrm>
        </p:grpSpPr>
        <p:grpSp>
          <p:nvGrpSpPr>
            <p:cNvPr id="9" name="Group 31"/>
            <p:cNvGrpSpPr/>
            <p:nvPr/>
          </p:nvGrpSpPr>
          <p:grpSpPr>
            <a:xfrm>
              <a:off x="1171258" y="838197"/>
              <a:ext cx="2547302" cy="1795275"/>
              <a:chOff x="744538" y="838197"/>
              <a:chExt cx="2547302" cy="1795275"/>
            </a:xfrm>
          </p:grpSpPr>
          <p:pic>
            <p:nvPicPr>
              <p:cNvPr id="4" name="Picture 5" descr="C:\Users\wochs\AppData\Local\Microsoft\Windows\Temporary Internet Files\Content.Outlook\GDWK4R9L\MIRIetontoISIM3.jpg"/>
              <p:cNvPicPr>
                <a:picLocks noChangeAspect="1" noChangeArrowheads="1"/>
              </p:cNvPicPr>
              <p:nvPr/>
            </p:nvPicPr>
            <p:blipFill>
              <a:blip r:embed="rId4" cstate="print"/>
              <a:srcRect/>
              <a:stretch>
                <a:fillRect/>
              </a:stretch>
            </p:blipFill>
            <p:spPr bwMode="auto">
              <a:xfrm>
                <a:off x="972058" y="1114616"/>
                <a:ext cx="2196976" cy="1461897"/>
              </a:xfrm>
              <a:prstGeom prst="rect">
                <a:avLst/>
              </a:prstGeom>
              <a:noFill/>
            </p:spPr>
          </p:pic>
          <p:sp>
            <p:nvSpPr>
              <p:cNvPr id="15" name="TextBox 14"/>
              <p:cNvSpPr txBox="1"/>
              <p:nvPr/>
            </p:nvSpPr>
            <p:spPr>
              <a:xfrm>
                <a:off x="1524634" y="838197"/>
                <a:ext cx="1043876" cy="276999"/>
              </a:xfrm>
              <a:prstGeom prst="rect">
                <a:avLst/>
              </a:prstGeom>
              <a:noFill/>
            </p:spPr>
            <p:txBody>
              <a:bodyPr wrap="none" rtlCol="0">
                <a:spAutoFit/>
              </a:bodyPr>
              <a:lstStyle/>
              <a:p>
                <a:r>
                  <a:rPr lang="en-US" sz="1200" dirty="0" smtClean="0"/>
                  <a:t>ISIM Structure</a:t>
                </a:r>
                <a:endParaRPr lang="en-US" sz="1200" dirty="0"/>
              </a:p>
            </p:txBody>
          </p:sp>
          <p:sp>
            <p:nvSpPr>
              <p:cNvPr id="28" name="Rectangle 27"/>
              <p:cNvSpPr/>
              <p:nvPr/>
            </p:nvSpPr>
            <p:spPr bwMode="auto">
              <a:xfrm>
                <a:off x="744538" y="865632"/>
                <a:ext cx="2547302" cy="17678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cxnSp>
          <p:nvCxnSpPr>
            <p:cNvPr id="36" name="Straight Arrow Connector 35"/>
            <p:cNvCxnSpPr>
              <a:endCxn id="28" idx="2"/>
            </p:cNvCxnSpPr>
            <p:nvPr/>
          </p:nvCxnSpPr>
          <p:spPr bwMode="auto">
            <a:xfrm flipH="1" flipV="1">
              <a:off x="2444909" y="2633472"/>
              <a:ext cx="1432147" cy="646176"/>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grpSp>
      <p:grpSp>
        <p:nvGrpSpPr>
          <p:cNvPr id="10" name="Group 49"/>
          <p:cNvGrpSpPr/>
          <p:nvPr/>
        </p:nvGrpSpPr>
        <p:grpSpPr>
          <a:xfrm>
            <a:off x="97536" y="2852928"/>
            <a:ext cx="3799550" cy="2401824"/>
            <a:chOff x="97536" y="2852928"/>
            <a:chExt cx="3799550" cy="2401824"/>
          </a:xfrm>
        </p:grpSpPr>
        <p:grpSp>
          <p:nvGrpSpPr>
            <p:cNvPr id="25" name="Group 30"/>
            <p:cNvGrpSpPr/>
            <p:nvPr/>
          </p:nvGrpSpPr>
          <p:grpSpPr>
            <a:xfrm>
              <a:off x="97536" y="2852928"/>
              <a:ext cx="2218944" cy="2401824"/>
              <a:chOff x="170688" y="2852928"/>
              <a:chExt cx="2218944" cy="2401824"/>
            </a:xfrm>
          </p:grpSpPr>
          <p:pic>
            <p:nvPicPr>
              <p:cNvPr id="11" name="Picture 10" descr="Picture1.jpg"/>
              <p:cNvPicPr>
                <a:picLocks noChangeAspect="1"/>
              </p:cNvPicPr>
              <p:nvPr/>
            </p:nvPicPr>
            <p:blipFill>
              <a:blip r:embed="rId5" cstate="print"/>
              <a:stretch>
                <a:fillRect/>
              </a:stretch>
            </p:blipFill>
            <p:spPr>
              <a:xfrm>
                <a:off x="294085" y="3295268"/>
                <a:ext cx="992516" cy="798188"/>
              </a:xfrm>
              <a:prstGeom prst="rect">
                <a:avLst/>
              </a:prstGeom>
            </p:spPr>
          </p:pic>
          <p:pic>
            <p:nvPicPr>
              <p:cNvPr id="12" name="Picture 11" descr="miri fm.jpg"/>
              <p:cNvPicPr>
                <a:picLocks noChangeAspect="1"/>
              </p:cNvPicPr>
              <p:nvPr/>
            </p:nvPicPr>
            <p:blipFill>
              <a:blip r:embed="rId6" cstate="print"/>
              <a:stretch>
                <a:fillRect/>
              </a:stretch>
            </p:blipFill>
            <p:spPr>
              <a:xfrm>
                <a:off x="1333690" y="4329810"/>
                <a:ext cx="786807" cy="800165"/>
              </a:xfrm>
              <a:prstGeom prst="rect">
                <a:avLst/>
              </a:prstGeom>
            </p:spPr>
          </p:pic>
          <p:pic>
            <p:nvPicPr>
              <p:cNvPr id="13" name="Picture 13"/>
              <p:cNvPicPr>
                <a:picLocks noChangeAspect="1" noChangeArrowheads="1"/>
              </p:cNvPicPr>
              <p:nvPr/>
            </p:nvPicPr>
            <p:blipFill>
              <a:blip r:embed="rId7" cstate="email"/>
              <a:srcRect t="8554" r="10147"/>
              <a:stretch>
                <a:fillRect/>
              </a:stretch>
            </p:blipFill>
            <p:spPr bwMode="auto">
              <a:xfrm>
                <a:off x="1349138" y="3310700"/>
                <a:ext cx="941816" cy="812533"/>
              </a:xfrm>
              <a:prstGeom prst="rect">
                <a:avLst/>
              </a:prstGeom>
              <a:noFill/>
              <a:ln w="9525">
                <a:noFill/>
                <a:miter lim="800000"/>
                <a:headEnd/>
                <a:tailEnd/>
              </a:ln>
            </p:spPr>
          </p:pic>
          <p:pic>
            <p:nvPicPr>
              <p:cNvPr id="14" name="Picture 6"/>
              <p:cNvPicPr>
                <a:picLocks noChangeAspect="1" noChangeArrowheads="1"/>
              </p:cNvPicPr>
              <p:nvPr/>
            </p:nvPicPr>
            <p:blipFill>
              <a:blip r:embed="rId8" cstate="print"/>
              <a:srcRect/>
              <a:stretch>
                <a:fillRect/>
              </a:stretch>
            </p:blipFill>
            <p:spPr bwMode="auto">
              <a:xfrm>
                <a:off x="300687" y="4340160"/>
                <a:ext cx="847981" cy="804101"/>
              </a:xfrm>
              <a:prstGeom prst="rect">
                <a:avLst/>
              </a:prstGeom>
              <a:ln>
                <a:solidFill>
                  <a:schemeClr val="tx1"/>
                </a:solidFill>
              </a:ln>
              <a:effectLst>
                <a:outerShdw blurRad="292100" dist="139700" dir="2700000" algn="tl" rotWithShape="0">
                  <a:srgbClr val="333333">
                    <a:alpha val="65000"/>
                  </a:srgbClr>
                </a:outerShdw>
              </a:effectLst>
            </p:spPr>
          </p:pic>
          <p:sp>
            <p:nvSpPr>
              <p:cNvPr id="16" name="TextBox 15"/>
              <p:cNvSpPr txBox="1"/>
              <p:nvPr/>
            </p:nvSpPr>
            <p:spPr>
              <a:xfrm>
                <a:off x="414528" y="3082081"/>
                <a:ext cx="705642" cy="276999"/>
              </a:xfrm>
              <a:prstGeom prst="rect">
                <a:avLst/>
              </a:prstGeom>
              <a:noFill/>
            </p:spPr>
            <p:txBody>
              <a:bodyPr wrap="none" rtlCol="0">
                <a:spAutoFit/>
              </a:bodyPr>
              <a:lstStyle/>
              <a:p>
                <a:r>
                  <a:rPr lang="en-US" sz="1200" dirty="0" err="1" smtClean="0"/>
                  <a:t>NIRSpec</a:t>
                </a:r>
                <a:endParaRPr lang="en-US" sz="1200" dirty="0"/>
              </a:p>
            </p:txBody>
          </p:sp>
          <p:sp>
            <p:nvSpPr>
              <p:cNvPr id="17" name="TextBox 16"/>
              <p:cNvSpPr txBox="1"/>
              <p:nvPr/>
            </p:nvSpPr>
            <p:spPr>
              <a:xfrm>
                <a:off x="1474978" y="3086844"/>
                <a:ext cx="444352" cy="276999"/>
              </a:xfrm>
              <a:prstGeom prst="rect">
                <a:avLst/>
              </a:prstGeom>
              <a:noFill/>
            </p:spPr>
            <p:txBody>
              <a:bodyPr wrap="none" rtlCol="0">
                <a:spAutoFit/>
              </a:bodyPr>
              <a:lstStyle/>
              <a:p>
                <a:r>
                  <a:rPr lang="en-US" sz="1200" dirty="0" smtClean="0"/>
                  <a:t>FGS</a:t>
                </a:r>
                <a:endParaRPr lang="en-US" sz="1200" dirty="0"/>
              </a:p>
            </p:txBody>
          </p:sp>
          <p:sp>
            <p:nvSpPr>
              <p:cNvPr id="18" name="TextBox 17"/>
              <p:cNvSpPr txBox="1"/>
              <p:nvPr/>
            </p:nvSpPr>
            <p:spPr>
              <a:xfrm>
                <a:off x="1486091" y="4125069"/>
                <a:ext cx="452368" cy="276999"/>
              </a:xfrm>
              <a:prstGeom prst="rect">
                <a:avLst/>
              </a:prstGeom>
              <a:noFill/>
            </p:spPr>
            <p:txBody>
              <a:bodyPr wrap="none" rtlCol="0">
                <a:spAutoFit/>
              </a:bodyPr>
              <a:lstStyle/>
              <a:p>
                <a:r>
                  <a:rPr lang="en-US" sz="1200" dirty="0" smtClean="0"/>
                  <a:t>MIRI</a:t>
                </a:r>
                <a:endParaRPr lang="en-US" sz="1200" dirty="0"/>
              </a:p>
            </p:txBody>
          </p:sp>
          <p:sp>
            <p:nvSpPr>
              <p:cNvPr id="19" name="TextBox 18"/>
              <p:cNvSpPr txBox="1"/>
              <p:nvPr/>
            </p:nvSpPr>
            <p:spPr>
              <a:xfrm>
                <a:off x="443102" y="4116982"/>
                <a:ext cx="676788" cy="276999"/>
              </a:xfrm>
              <a:prstGeom prst="rect">
                <a:avLst/>
              </a:prstGeom>
              <a:noFill/>
            </p:spPr>
            <p:txBody>
              <a:bodyPr wrap="none" rtlCol="0">
                <a:spAutoFit/>
              </a:bodyPr>
              <a:lstStyle/>
              <a:p>
                <a:r>
                  <a:rPr lang="en-US" sz="1200" dirty="0" err="1" smtClean="0"/>
                  <a:t>NIRCam</a:t>
                </a:r>
                <a:endParaRPr lang="en-US" sz="1200" dirty="0"/>
              </a:p>
            </p:txBody>
          </p:sp>
          <p:sp>
            <p:nvSpPr>
              <p:cNvPr id="23" name="Rectangle 22"/>
              <p:cNvSpPr/>
              <p:nvPr/>
            </p:nvSpPr>
            <p:spPr bwMode="auto">
              <a:xfrm>
                <a:off x="170688" y="2865120"/>
                <a:ext cx="2218944" cy="238963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24" name="TextBox 23"/>
              <p:cNvSpPr txBox="1"/>
              <p:nvPr/>
            </p:nvSpPr>
            <p:spPr>
              <a:xfrm>
                <a:off x="658368" y="2852928"/>
                <a:ext cx="1351652" cy="276999"/>
              </a:xfrm>
              <a:prstGeom prst="rect">
                <a:avLst/>
              </a:prstGeom>
              <a:noFill/>
            </p:spPr>
            <p:txBody>
              <a:bodyPr wrap="none" rtlCol="0">
                <a:spAutoFit/>
              </a:bodyPr>
              <a:lstStyle/>
              <a:p>
                <a:r>
                  <a:rPr lang="en-US" sz="1200" dirty="0" smtClean="0"/>
                  <a:t>Science Instrument</a:t>
                </a:r>
                <a:endParaRPr lang="en-US" sz="1200" dirty="0"/>
              </a:p>
            </p:txBody>
          </p:sp>
        </p:grpSp>
        <p:cxnSp>
          <p:nvCxnSpPr>
            <p:cNvPr id="38" name="Straight Arrow Connector 37"/>
            <p:cNvCxnSpPr>
              <a:endCxn id="23" idx="3"/>
            </p:cNvCxnSpPr>
            <p:nvPr/>
          </p:nvCxnSpPr>
          <p:spPr bwMode="auto">
            <a:xfrm flipH="1">
              <a:off x="2316480" y="3311525"/>
              <a:ext cx="1580606" cy="748411"/>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grpSp>
      <p:grpSp>
        <p:nvGrpSpPr>
          <p:cNvPr id="30" name="Group 50"/>
          <p:cNvGrpSpPr/>
          <p:nvPr/>
        </p:nvGrpSpPr>
        <p:grpSpPr>
          <a:xfrm>
            <a:off x="2474976" y="4005943"/>
            <a:ext cx="2974848" cy="2687465"/>
            <a:chOff x="2474976" y="4005943"/>
            <a:chExt cx="2974848" cy="2687465"/>
          </a:xfrm>
        </p:grpSpPr>
        <p:grpSp>
          <p:nvGrpSpPr>
            <p:cNvPr id="31" name="Group 29"/>
            <p:cNvGrpSpPr/>
            <p:nvPr/>
          </p:nvGrpSpPr>
          <p:grpSpPr>
            <a:xfrm>
              <a:off x="2474976" y="4563046"/>
              <a:ext cx="2974848" cy="2130362"/>
              <a:chOff x="2560320" y="4563046"/>
              <a:chExt cx="2974848" cy="2130362"/>
            </a:xfrm>
          </p:grpSpPr>
          <p:pic>
            <p:nvPicPr>
              <p:cNvPr id="5" name="Picture 2" descr="C:\Users\wochs\Desktop\Documents\JWST\Pics\0051-091411NexolveMembrane.jpg"/>
              <p:cNvPicPr>
                <a:picLocks noChangeAspect="1" noChangeArrowheads="1"/>
              </p:cNvPicPr>
              <p:nvPr/>
            </p:nvPicPr>
            <p:blipFill>
              <a:blip r:embed="rId9" cstate="print"/>
              <a:srcRect/>
              <a:stretch>
                <a:fillRect/>
              </a:stretch>
            </p:blipFill>
            <p:spPr bwMode="auto">
              <a:xfrm>
                <a:off x="2660796" y="4789792"/>
                <a:ext cx="2782271" cy="1854847"/>
              </a:xfrm>
              <a:prstGeom prst="rect">
                <a:avLst/>
              </a:prstGeom>
              <a:noFill/>
            </p:spPr>
          </p:pic>
          <p:sp>
            <p:nvSpPr>
              <p:cNvPr id="21" name="TextBox 20"/>
              <p:cNvSpPr txBox="1"/>
              <p:nvPr/>
            </p:nvSpPr>
            <p:spPr>
              <a:xfrm>
                <a:off x="3284792" y="4563046"/>
                <a:ext cx="1527982" cy="276999"/>
              </a:xfrm>
              <a:prstGeom prst="rect">
                <a:avLst/>
              </a:prstGeom>
              <a:noFill/>
            </p:spPr>
            <p:txBody>
              <a:bodyPr wrap="none" rtlCol="0">
                <a:spAutoFit/>
              </a:bodyPr>
              <a:lstStyle/>
              <a:p>
                <a:r>
                  <a:rPr lang="en-US" sz="1200" dirty="0" smtClean="0"/>
                  <a:t>Sunshield Membranes</a:t>
                </a:r>
                <a:endParaRPr lang="en-US" sz="1200" dirty="0"/>
              </a:p>
            </p:txBody>
          </p:sp>
          <p:sp>
            <p:nvSpPr>
              <p:cNvPr id="26" name="Rectangle 25"/>
              <p:cNvSpPr/>
              <p:nvPr/>
            </p:nvSpPr>
            <p:spPr bwMode="auto">
              <a:xfrm>
                <a:off x="2560320" y="4572000"/>
                <a:ext cx="2974848" cy="212140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cxnSp>
          <p:nvCxnSpPr>
            <p:cNvPr id="40" name="Straight Arrow Connector 39"/>
            <p:cNvCxnSpPr>
              <a:endCxn id="26" idx="0"/>
            </p:cNvCxnSpPr>
            <p:nvPr/>
          </p:nvCxnSpPr>
          <p:spPr bwMode="auto">
            <a:xfrm>
              <a:off x="3951514" y="4005943"/>
              <a:ext cx="10886" cy="566057"/>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grpSp>
      <p:grpSp>
        <p:nvGrpSpPr>
          <p:cNvPr id="32" name="Group 47"/>
          <p:cNvGrpSpPr/>
          <p:nvPr/>
        </p:nvGrpSpPr>
        <p:grpSpPr>
          <a:xfrm>
            <a:off x="4093029" y="784860"/>
            <a:ext cx="4299322" cy="2393769"/>
            <a:chOff x="4093029" y="784860"/>
            <a:chExt cx="4299322" cy="2393769"/>
          </a:xfrm>
        </p:grpSpPr>
        <p:grpSp>
          <p:nvGrpSpPr>
            <p:cNvPr id="33" name="Group 32"/>
            <p:cNvGrpSpPr/>
            <p:nvPr/>
          </p:nvGrpSpPr>
          <p:grpSpPr>
            <a:xfrm>
              <a:off x="4657344" y="784860"/>
              <a:ext cx="3735007" cy="2055876"/>
              <a:chOff x="4486656" y="723900"/>
              <a:chExt cx="3735007" cy="2055876"/>
            </a:xfrm>
          </p:grpSpPr>
          <p:pic>
            <p:nvPicPr>
              <p:cNvPr id="6" name="Picture 6"/>
              <p:cNvPicPr>
                <a:picLocks noChangeAspect="1" noChangeArrowheads="1"/>
              </p:cNvPicPr>
              <p:nvPr/>
            </p:nvPicPr>
            <p:blipFill>
              <a:blip r:embed="rId10" cstate="print"/>
              <a:srcRect/>
              <a:stretch>
                <a:fillRect/>
              </a:stretch>
            </p:blipFill>
            <p:spPr bwMode="auto">
              <a:xfrm>
                <a:off x="4646613" y="955121"/>
                <a:ext cx="3506307" cy="1745230"/>
              </a:xfrm>
              <a:prstGeom prst="rect">
                <a:avLst/>
              </a:prstGeom>
              <a:noFill/>
              <a:ln w="9525">
                <a:noFill/>
                <a:miter lim="800000"/>
                <a:headEnd/>
                <a:tailEnd/>
              </a:ln>
              <a:effectLst/>
              <a:scene3d>
                <a:camera prst="orthographicFront"/>
                <a:lightRig rig="threePt" dir="t"/>
              </a:scene3d>
              <a:sp3d>
                <a:bevelT w="63500"/>
                <a:bevelB w="63500"/>
              </a:sp3d>
            </p:spPr>
          </p:pic>
          <p:sp>
            <p:nvSpPr>
              <p:cNvPr id="20" name="TextBox 19"/>
              <p:cNvSpPr txBox="1"/>
              <p:nvPr/>
            </p:nvSpPr>
            <p:spPr>
              <a:xfrm>
                <a:off x="5272088" y="723900"/>
                <a:ext cx="1710725" cy="276999"/>
              </a:xfrm>
              <a:prstGeom prst="rect">
                <a:avLst/>
              </a:prstGeom>
              <a:noFill/>
            </p:spPr>
            <p:txBody>
              <a:bodyPr wrap="none" rtlCol="0">
                <a:spAutoFit/>
              </a:bodyPr>
              <a:lstStyle/>
              <a:p>
                <a:r>
                  <a:rPr lang="en-US" sz="1200" dirty="0" smtClean="0"/>
                  <a:t>OTE Backplane Structure</a:t>
                </a:r>
                <a:endParaRPr lang="en-US" sz="1200" dirty="0"/>
              </a:p>
            </p:txBody>
          </p:sp>
          <p:sp>
            <p:nvSpPr>
              <p:cNvPr id="27" name="Rectangle 26"/>
              <p:cNvSpPr/>
              <p:nvPr/>
            </p:nvSpPr>
            <p:spPr bwMode="auto">
              <a:xfrm>
                <a:off x="4486656" y="743712"/>
                <a:ext cx="3735007" cy="203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cxnSp>
          <p:nvCxnSpPr>
            <p:cNvPr id="44" name="Straight Arrow Connector 43"/>
            <p:cNvCxnSpPr>
              <a:endCxn id="27" idx="1"/>
            </p:cNvCxnSpPr>
            <p:nvPr/>
          </p:nvCxnSpPr>
          <p:spPr bwMode="auto">
            <a:xfrm flipV="1">
              <a:off x="4093029" y="1822704"/>
              <a:ext cx="564315" cy="1355925"/>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grpSp>
      <p:grpSp>
        <p:nvGrpSpPr>
          <p:cNvPr id="34" name="Group 46"/>
          <p:cNvGrpSpPr/>
          <p:nvPr/>
        </p:nvGrpSpPr>
        <p:grpSpPr>
          <a:xfrm>
            <a:off x="4181856" y="3296787"/>
            <a:ext cx="4815840" cy="2835789"/>
            <a:chOff x="4181856" y="3296787"/>
            <a:chExt cx="4815840" cy="2835789"/>
          </a:xfrm>
        </p:grpSpPr>
        <p:grpSp>
          <p:nvGrpSpPr>
            <p:cNvPr id="35" name="Group 33"/>
            <p:cNvGrpSpPr/>
            <p:nvPr/>
          </p:nvGrpSpPr>
          <p:grpSpPr>
            <a:xfrm>
              <a:off x="5559552" y="3296787"/>
              <a:ext cx="3438144" cy="2835789"/>
              <a:chOff x="5559552" y="3296787"/>
              <a:chExt cx="3438144" cy="2835789"/>
            </a:xfrm>
          </p:grpSpPr>
          <p:pic>
            <p:nvPicPr>
              <p:cNvPr id="7" name="Picture 4"/>
              <p:cNvPicPr>
                <a:picLocks noChangeAspect="1" noChangeArrowheads="1"/>
              </p:cNvPicPr>
              <p:nvPr/>
            </p:nvPicPr>
            <p:blipFill>
              <a:blip r:embed="rId11" cstate="print"/>
              <a:srcRect/>
              <a:stretch>
                <a:fillRect/>
              </a:stretch>
            </p:blipFill>
            <p:spPr bwMode="auto">
              <a:xfrm>
                <a:off x="5644896" y="3551194"/>
                <a:ext cx="3304032" cy="2521668"/>
              </a:xfrm>
              <a:prstGeom prst="rect">
                <a:avLst/>
              </a:prstGeom>
              <a:noFill/>
              <a:ln w="9525">
                <a:solidFill>
                  <a:schemeClr val="tx1"/>
                </a:solidFill>
                <a:miter lim="800000"/>
                <a:headEnd/>
                <a:tailEnd/>
              </a:ln>
              <a:effectLst/>
            </p:spPr>
          </p:pic>
          <p:sp>
            <p:nvSpPr>
              <p:cNvPr id="22" name="TextBox 21"/>
              <p:cNvSpPr txBox="1"/>
              <p:nvPr/>
            </p:nvSpPr>
            <p:spPr>
              <a:xfrm>
                <a:off x="6533960" y="3296787"/>
                <a:ext cx="1222194" cy="276999"/>
              </a:xfrm>
              <a:prstGeom prst="rect">
                <a:avLst/>
              </a:prstGeom>
              <a:noFill/>
            </p:spPr>
            <p:txBody>
              <a:bodyPr wrap="none" rtlCol="0">
                <a:spAutoFit/>
              </a:bodyPr>
              <a:lstStyle/>
              <a:p>
                <a:r>
                  <a:rPr lang="en-US" sz="1200" dirty="0" smtClean="0"/>
                  <a:t>Telescope Optics</a:t>
                </a:r>
                <a:endParaRPr lang="en-US" sz="1200" dirty="0"/>
              </a:p>
            </p:txBody>
          </p:sp>
          <p:sp>
            <p:nvSpPr>
              <p:cNvPr id="29" name="Rectangle 28"/>
              <p:cNvSpPr/>
              <p:nvPr/>
            </p:nvSpPr>
            <p:spPr bwMode="auto">
              <a:xfrm>
                <a:off x="5559552" y="3316224"/>
                <a:ext cx="3438144" cy="281635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cxnSp>
          <p:nvCxnSpPr>
            <p:cNvPr id="46" name="Straight Arrow Connector 45"/>
            <p:cNvCxnSpPr>
              <a:endCxn id="29" idx="1"/>
            </p:cNvCxnSpPr>
            <p:nvPr/>
          </p:nvCxnSpPr>
          <p:spPr bwMode="auto">
            <a:xfrm>
              <a:off x="4181856" y="3401568"/>
              <a:ext cx="1377696" cy="1322832"/>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782643" y="6675437"/>
            <a:ext cx="2133600" cy="365125"/>
          </a:xfrm>
          <a:prstGeom prst="rect">
            <a:avLst/>
          </a:prstGeom>
        </p:spPr>
        <p:txBody>
          <a:bodyPr/>
          <a:lstStyle/>
          <a:p>
            <a:pPr>
              <a:defRPr/>
            </a:pPr>
            <a:fld id="{EDF3D657-AE22-42AB-BB93-0BBBC453DE4B}" type="slidenum">
              <a:rPr lang="en-US" smtClean="0">
                <a:solidFill>
                  <a:srgbClr val="000000"/>
                </a:solidFill>
              </a:rPr>
              <a:pPr>
                <a:defRPr/>
              </a:pPr>
              <a:t>69</a:t>
            </a:fld>
            <a:endParaRPr lang="en-US" dirty="0">
              <a:solidFill>
                <a:srgbClr val="000000"/>
              </a:solidFill>
            </a:endParaRPr>
          </a:p>
        </p:txBody>
      </p:sp>
      <p:sp>
        <p:nvSpPr>
          <p:cNvPr id="3" name="Footer Placeholder 2"/>
          <p:cNvSpPr>
            <a:spLocks noGrp="1"/>
          </p:cNvSpPr>
          <p:nvPr>
            <p:ph type="ftr" sz="quarter" idx="4294967295"/>
          </p:nvPr>
        </p:nvSpPr>
        <p:spPr>
          <a:xfrm>
            <a:off x="7648700" y="6675437"/>
            <a:ext cx="2895600" cy="365125"/>
          </a:xfrm>
          <a:prstGeom prst="rect">
            <a:avLst/>
          </a:prstGeom>
        </p:spPr>
        <p:txBody>
          <a:bodyPr/>
          <a:lstStyle/>
          <a:p>
            <a:pPr>
              <a:defRPr/>
            </a:pPr>
            <a:r>
              <a:rPr lang="en-US" smtClean="0">
                <a:solidFill>
                  <a:srgbClr val="000000"/>
                </a:solidFill>
              </a:rPr>
              <a:t>JWST.ISIM.FEB.MPR</a:t>
            </a:r>
            <a:endParaRPr lang="en-US" dirty="0">
              <a:solidFill>
                <a:srgbClr val="00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1235030" y="1006997"/>
            <a:ext cx="7060040" cy="4699322"/>
          </a:xfrm>
          <a:prstGeom prst="rect">
            <a:avLst/>
          </a:prstGeom>
          <a:noFill/>
          <a:ln w="9525">
            <a:noFill/>
            <a:miter lim="800000"/>
            <a:headEnd/>
            <a:tailEnd/>
          </a:ln>
          <a:effectLst/>
        </p:spPr>
      </p:pic>
      <p:sp>
        <p:nvSpPr>
          <p:cNvPr id="6" name="TextBox 5"/>
          <p:cNvSpPr txBox="1"/>
          <p:nvPr/>
        </p:nvSpPr>
        <p:spPr>
          <a:xfrm>
            <a:off x="1574157" y="312516"/>
            <a:ext cx="6296628" cy="461665"/>
          </a:xfrm>
          <a:prstGeom prst="rect">
            <a:avLst/>
          </a:prstGeom>
          <a:noFill/>
        </p:spPr>
        <p:txBody>
          <a:bodyPr wrap="square" rtlCol="0">
            <a:spAutoFit/>
          </a:bodyPr>
          <a:lstStyle/>
          <a:p>
            <a:r>
              <a:rPr lang="en-US" sz="2400" dirty="0" smtClean="0"/>
              <a:t>Six PMSAs in the Last XRCF </a:t>
            </a:r>
            <a:r>
              <a:rPr lang="en-US" sz="2400" dirty="0" err="1" smtClean="0"/>
              <a:t>Cryo</a:t>
            </a:r>
            <a:r>
              <a:rPr lang="en-US" sz="2400" dirty="0" smtClean="0"/>
              <a:t> Test, #8</a:t>
            </a:r>
            <a:endParaRPr lang="en-US" sz="2400" dirty="0"/>
          </a:p>
        </p:txBody>
      </p:sp>
      <p:sp>
        <p:nvSpPr>
          <p:cNvPr id="7" name="TextBox 6"/>
          <p:cNvSpPr txBox="1"/>
          <p:nvPr/>
        </p:nvSpPr>
        <p:spPr>
          <a:xfrm>
            <a:off x="1331089" y="5926238"/>
            <a:ext cx="6829063" cy="461665"/>
          </a:xfrm>
          <a:prstGeom prst="rect">
            <a:avLst/>
          </a:prstGeom>
          <a:noFill/>
        </p:spPr>
        <p:txBody>
          <a:bodyPr wrap="square" rtlCol="0">
            <a:spAutoFit/>
          </a:bodyPr>
          <a:lstStyle/>
          <a:p>
            <a:r>
              <a:rPr lang="en-US" sz="1200" dirty="0" smtClean="0"/>
              <a:t>Viewers look on from the Gallery as the test stand is removed from the carriage in preparation for removal of the PMSAs, packing and return to BATC. </a:t>
            </a:r>
            <a:endParaRPr lang="en-US" sz="12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217229" cy="406400"/>
          </a:xfrm>
        </p:spPr>
        <p:txBody>
          <a:bodyPr/>
          <a:lstStyle/>
          <a:p>
            <a:r>
              <a:rPr lang="en-US" dirty="0" smtClean="0"/>
              <a:t>How Galaxies Evolve Over Cosmic History</a:t>
            </a:r>
            <a:endParaRPr lang="en-US" dirty="0"/>
          </a:p>
        </p:txBody>
      </p:sp>
      <p:pic>
        <p:nvPicPr>
          <p:cNvPr id="3" name="Picture 2" descr="elliptical.jpg"/>
          <p:cNvPicPr>
            <a:picLocks noChangeAspect="1"/>
          </p:cNvPicPr>
          <p:nvPr/>
        </p:nvPicPr>
        <p:blipFill>
          <a:blip r:embed="rId3" cstate="print"/>
          <a:stretch>
            <a:fillRect/>
          </a:stretch>
        </p:blipFill>
        <p:spPr>
          <a:xfrm>
            <a:off x="5725877" y="1463907"/>
            <a:ext cx="2362199" cy="2362199"/>
          </a:xfrm>
          <a:prstGeom prst="rect">
            <a:avLst/>
          </a:prstGeom>
        </p:spPr>
      </p:pic>
      <p:pic>
        <p:nvPicPr>
          <p:cNvPr id="4" name="Picture 3" descr="spiral.jpg"/>
          <p:cNvPicPr>
            <a:picLocks noChangeAspect="1"/>
          </p:cNvPicPr>
          <p:nvPr/>
        </p:nvPicPr>
        <p:blipFill>
          <a:blip r:embed="rId4" cstate="print"/>
          <a:stretch>
            <a:fillRect/>
          </a:stretch>
        </p:blipFill>
        <p:spPr>
          <a:xfrm>
            <a:off x="5730660" y="4006173"/>
            <a:ext cx="2405063" cy="2405063"/>
          </a:xfrm>
          <a:prstGeom prst="rect">
            <a:avLst/>
          </a:prstGeom>
        </p:spPr>
      </p:pic>
      <p:pic>
        <p:nvPicPr>
          <p:cNvPr id="5" name="Picture 8"/>
          <p:cNvPicPr>
            <a:picLocks noChangeAspect="1" noChangeArrowheads="1"/>
          </p:cNvPicPr>
          <p:nvPr/>
        </p:nvPicPr>
        <p:blipFill>
          <a:blip r:embed="rId5" cstate="print"/>
          <a:srcRect r="400" b="400"/>
          <a:stretch>
            <a:fillRect/>
          </a:stretch>
        </p:blipFill>
        <p:spPr bwMode="auto">
          <a:xfrm>
            <a:off x="780931" y="4027714"/>
            <a:ext cx="2392141" cy="2392136"/>
          </a:xfrm>
          <a:prstGeom prst="rect">
            <a:avLst/>
          </a:prstGeom>
          <a:noFill/>
          <a:ln w="25400">
            <a:solidFill>
              <a:schemeClr val="tx1"/>
            </a:solidFill>
            <a:miter lim="800000"/>
            <a:headEnd/>
            <a:tailEnd/>
          </a:ln>
          <a:effectLst>
            <a:outerShdw blurRad="63500" dist="38099" dir="2700000" algn="ctr" rotWithShape="0">
              <a:schemeClr val="tx1">
                <a:alpha val="75000"/>
              </a:schemeClr>
            </a:outerShdw>
          </a:effectLst>
        </p:spPr>
      </p:pic>
      <p:pic>
        <p:nvPicPr>
          <p:cNvPr id="7" name="Picture 10"/>
          <p:cNvPicPr>
            <a:picLocks noChangeAspect="1" noChangeArrowheads="1"/>
          </p:cNvPicPr>
          <p:nvPr/>
        </p:nvPicPr>
        <p:blipFill>
          <a:blip r:embed="rId6" cstate="print"/>
          <a:srcRect r="400" b="400"/>
          <a:stretch>
            <a:fillRect/>
          </a:stretch>
        </p:blipFill>
        <p:spPr bwMode="auto">
          <a:xfrm>
            <a:off x="780826" y="1457325"/>
            <a:ext cx="2359019" cy="2359025"/>
          </a:xfrm>
          <a:prstGeom prst="rect">
            <a:avLst/>
          </a:prstGeom>
          <a:noFill/>
          <a:ln w="25400">
            <a:solidFill>
              <a:schemeClr val="tx1"/>
            </a:solidFill>
            <a:miter lim="800000"/>
            <a:headEnd/>
            <a:tailEnd/>
          </a:ln>
          <a:effectLst>
            <a:outerShdw blurRad="63500" dist="38099" dir="2700000" algn="ctr" rotWithShape="0">
              <a:schemeClr val="tx1">
                <a:alpha val="75000"/>
              </a:schemeClr>
            </a:outerShdw>
          </a:effectLst>
        </p:spPr>
      </p:pic>
      <p:sp>
        <p:nvSpPr>
          <p:cNvPr id="9" name="TextBox 8"/>
          <p:cNvSpPr txBox="1"/>
          <p:nvPr/>
        </p:nvSpPr>
        <p:spPr>
          <a:xfrm>
            <a:off x="4883542" y="806220"/>
            <a:ext cx="4118435" cy="584775"/>
          </a:xfrm>
          <a:prstGeom prst="rect">
            <a:avLst/>
          </a:prstGeom>
          <a:noFill/>
        </p:spPr>
        <p:txBody>
          <a:bodyPr wrap="none" rtlCol="0">
            <a:spAutoFit/>
          </a:bodyPr>
          <a:lstStyle/>
          <a:p>
            <a:pPr algn="ctr"/>
            <a:r>
              <a:rPr lang="en-US" sz="1600" dirty="0" smtClean="0"/>
              <a:t>Galaxies in the Nearby – Contemporary Universe </a:t>
            </a:r>
          </a:p>
          <a:p>
            <a:pPr algn="ctr"/>
            <a:r>
              <a:rPr lang="en-US" sz="1600" dirty="0" smtClean="0"/>
              <a:t>Have Structure, </a:t>
            </a:r>
            <a:r>
              <a:rPr lang="en-US" sz="1600" dirty="0" err="1" smtClean="0"/>
              <a:t>Ellipticals</a:t>
            </a:r>
            <a:r>
              <a:rPr lang="en-US" sz="1600" dirty="0" smtClean="0"/>
              <a:t> and Spirals</a:t>
            </a:r>
          </a:p>
        </p:txBody>
      </p:sp>
      <p:sp>
        <p:nvSpPr>
          <p:cNvPr id="10" name="TextBox 9"/>
          <p:cNvSpPr txBox="1"/>
          <p:nvPr/>
        </p:nvSpPr>
        <p:spPr>
          <a:xfrm>
            <a:off x="330813" y="818120"/>
            <a:ext cx="3381054" cy="584775"/>
          </a:xfrm>
          <a:prstGeom prst="rect">
            <a:avLst/>
          </a:prstGeom>
          <a:noFill/>
        </p:spPr>
        <p:txBody>
          <a:bodyPr wrap="none" rtlCol="0">
            <a:spAutoFit/>
          </a:bodyPr>
          <a:lstStyle/>
          <a:p>
            <a:pPr algn="ctr"/>
            <a:r>
              <a:rPr lang="en-US" sz="1600" dirty="0" smtClean="0"/>
              <a:t>Galaxies in the Distant – Early Universe </a:t>
            </a:r>
          </a:p>
          <a:p>
            <a:pPr algn="ctr"/>
            <a:r>
              <a:rPr lang="en-US" sz="1600" dirty="0" smtClean="0"/>
              <a:t>Seem to Lack  Structure</a:t>
            </a:r>
          </a:p>
        </p:txBody>
      </p:sp>
      <p:sp>
        <p:nvSpPr>
          <p:cNvPr id="11" name="TextBox 10"/>
          <p:cNvSpPr txBox="1"/>
          <p:nvPr/>
        </p:nvSpPr>
        <p:spPr>
          <a:xfrm>
            <a:off x="3749880" y="2612570"/>
            <a:ext cx="1399743" cy="923330"/>
          </a:xfrm>
          <a:prstGeom prst="rect">
            <a:avLst/>
          </a:prstGeom>
          <a:noFill/>
        </p:spPr>
        <p:txBody>
          <a:bodyPr wrap="none" rtlCol="0">
            <a:spAutoFit/>
          </a:bodyPr>
          <a:lstStyle/>
          <a:p>
            <a:pPr algn="ctr"/>
            <a:r>
              <a:rPr lang="en-US" sz="1800" dirty="0" smtClean="0"/>
              <a:t>How do</a:t>
            </a:r>
          </a:p>
          <a:p>
            <a:pPr algn="ctr"/>
            <a:r>
              <a:rPr lang="en-US" sz="1800" dirty="0" smtClean="0"/>
              <a:t>Galaxies Like</a:t>
            </a:r>
          </a:p>
          <a:p>
            <a:pPr algn="ctr"/>
            <a:r>
              <a:rPr lang="en-US" sz="1800" dirty="0" smtClean="0"/>
              <a:t>These…</a:t>
            </a:r>
            <a:endParaRPr lang="en-US" sz="1800" dirty="0"/>
          </a:p>
        </p:txBody>
      </p:sp>
      <p:sp>
        <p:nvSpPr>
          <p:cNvPr id="12" name="TextBox 11"/>
          <p:cNvSpPr txBox="1"/>
          <p:nvPr/>
        </p:nvSpPr>
        <p:spPr>
          <a:xfrm>
            <a:off x="3619254" y="4141104"/>
            <a:ext cx="1399742" cy="923330"/>
          </a:xfrm>
          <a:prstGeom prst="rect">
            <a:avLst/>
          </a:prstGeom>
          <a:noFill/>
        </p:spPr>
        <p:txBody>
          <a:bodyPr wrap="none" rtlCol="0">
            <a:spAutoFit/>
          </a:bodyPr>
          <a:lstStyle/>
          <a:p>
            <a:pPr algn="ctr"/>
            <a:r>
              <a:rPr lang="en-US" sz="1800" dirty="0" smtClean="0"/>
              <a:t>Evolve into</a:t>
            </a:r>
          </a:p>
          <a:p>
            <a:pPr algn="ctr"/>
            <a:r>
              <a:rPr lang="en-US" sz="1800" dirty="0" smtClean="0"/>
              <a:t>Galaxies Like</a:t>
            </a:r>
          </a:p>
          <a:p>
            <a:pPr algn="ctr"/>
            <a:r>
              <a:rPr lang="en-US" sz="1800" dirty="0" smtClean="0"/>
              <a:t>These</a:t>
            </a:r>
            <a:endParaRPr lang="en-US" sz="1800" dirty="0"/>
          </a:p>
        </p:txBody>
      </p:sp>
      <p:sp>
        <p:nvSpPr>
          <p:cNvPr id="13" name="Right Brace 12"/>
          <p:cNvSpPr/>
          <p:nvPr/>
        </p:nvSpPr>
        <p:spPr bwMode="auto">
          <a:xfrm>
            <a:off x="3320143" y="1457325"/>
            <a:ext cx="381000" cy="4962525"/>
          </a:xfrm>
          <a:prstGeom prst="rightBrace">
            <a:avLst>
              <a:gd name="adj1" fmla="val 8333"/>
              <a:gd name="adj2" fmla="val 32451"/>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
        <p:nvSpPr>
          <p:cNvPr id="14" name="Left Brace 13"/>
          <p:cNvSpPr/>
          <p:nvPr/>
        </p:nvSpPr>
        <p:spPr bwMode="auto">
          <a:xfrm>
            <a:off x="4986338" y="1457325"/>
            <a:ext cx="543610" cy="4962525"/>
          </a:xfrm>
          <a:prstGeom prst="leftBrace">
            <a:avLst>
              <a:gd name="adj1" fmla="val 8333"/>
              <a:gd name="adj2" fmla="val 63381"/>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290148" cy="406400"/>
          </a:xfrm>
        </p:spPr>
        <p:txBody>
          <a:bodyPr/>
          <a:lstStyle/>
          <a:p>
            <a:r>
              <a:rPr lang="en-US" dirty="0" smtClean="0"/>
              <a:t>Mirror Segments in Their Storage Containers</a:t>
            </a:r>
            <a:endParaRPr lang="en-US" dirty="0"/>
          </a:p>
        </p:txBody>
      </p:sp>
      <p:pic>
        <p:nvPicPr>
          <p:cNvPr id="3" name="Picture 2" descr="http://i.space.com/images/i/20746/original/jwst-beryllium-mirrors.jpg?1345505404"/>
          <p:cNvPicPr>
            <a:picLocks noChangeAspect="1" noChangeArrowheads="1"/>
          </p:cNvPicPr>
          <p:nvPr/>
        </p:nvPicPr>
        <p:blipFill>
          <a:blip r:embed="rId2" cstate="screen"/>
          <a:srcRect/>
          <a:stretch>
            <a:fillRect/>
          </a:stretch>
        </p:blipFill>
        <p:spPr bwMode="auto">
          <a:xfrm>
            <a:off x="277813" y="1049338"/>
            <a:ext cx="5350734" cy="4473214"/>
          </a:xfrm>
          <a:prstGeom prst="rect">
            <a:avLst/>
          </a:prstGeom>
        </p:spPr>
        <p:style>
          <a:lnRef idx="1">
            <a:schemeClr val="accent3"/>
          </a:lnRef>
          <a:fillRef idx="2">
            <a:schemeClr val="accent3"/>
          </a:fillRef>
          <a:effectRef idx="1">
            <a:schemeClr val="accent3"/>
          </a:effectRef>
          <a:fontRef idx="minor">
            <a:schemeClr val="dk1"/>
          </a:fontRef>
        </p:style>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50149" t="37862" r="4646"/>
          <a:stretch>
            <a:fillRect/>
          </a:stretch>
        </p:blipFill>
        <p:spPr bwMode="auto">
          <a:xfrm>
            <a:off x="5301343" y="3536950"/>
            <a:ext cx="3341461" cy="3125039"/>
          </a:xfrm>
          <a:prstGeom prst="rect">
            <a:avLst/>
          </a:prstGeom>
          <a:noFill/>
          <a:ln>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JWST Flight Science Instruments</a:t>
            </a:r>
            <a:endParaRPr lang="en-US" dirty="0"/>
          </a:p>
        </p:txBody>
      </p:sp>
      <p:pic>
        <p:nvPicPr>
          <p:cNvPr id="6" name="Picture 5" descr="Picture1.jpg"/>
          <p:cNvPicPr>
            <a:picLocks noChangeAspect="1"/>
          </p:cNvPicPr>
          <p:nvPr/>
        </p:nvPicPr>
        <p:blipFill>
          <a:blip r:embed="rId2" cstate="print"/>
          <a:stretch>
            <a:fillRect/>
          </a:stretch>
        </p:blipFill>
        <p:spPr>
          <a:xfrm>
            <a:off x="4988422" y="3953099"/>
            <a:ext cx="3354952" cy="2698074"/>
          </a:xfrm>
          <a:prstGeom prst="rect">
            <a:avLst/>
          </a:prstGeom>
        </p:spPr>
      </p:pic>
      <p:pic>
        <p:nvPicPr>
          <p:cNvPr id="7" name="Picture 6" descr="miri fm.jpg"/>
          <p:cNvPicPr>
            <a:picLocks noChangeAspect="1"/>
          </p:cNvPicPr>
          <p:nvPr/>
        </p:nvPicPr>
        <p:blipFill>
          <a:blip r:embed="rId3" cstate="print"/>
          <a:stretch>
            <a:fillRect/>
          </a:stretch>
        </p:blipFill>
        <p:spPr>
          <a:xfrm>
            <a:off x="784225" y="929592"/>
            <a:ext cx="3024869" cy="2604767"/>
          </a:xfrm>
          <a:prstGeom prst="rect">
            <a:avLst/>
          </a:prstGeom>
        </p:spPr>
      </p:pic>
      <p:pic>
        <p:nvPicPr>
          <p:cNvPr id="8" name="Picture 13"/>
          <p:cNvPicPr>
            <a:picLocks noChangeAspect="1" noChangeArrowheads="1"/>
          </p:cNvPicPr>
          <p:nvPr/>
        </p:nvPicPr>
        <p:blipFill>
          <a:blip r:embed="rId4" cstate="email"/>
          <a:srcRect t="8554" r="10147"/>
          <a:stretch>
            <a:fillRect/>
          </a:stretch>
        </p:blipFill>
        <p:spPr bwMode="auto">
          <a:xfrm>
            <a:off x="4957580" y="929592"/>
            <a:ext cx="3140937" cy="2709781"/>
          </a:xfrm>
          <a:prstGeom prst="rect">
            <a:avLst/>
          </a:prstGeom>
          <a:noFill/>
          <a:ln w="9525">
            <a:noFill/>
            <a:miter lim="800000"/>
            <a:headEnd/>
            <a:tailEnd/>
          </a:ln>
        </p:spPr>
      </p:pic>
      <p:pic>
        <p:nvPicPr>
          <p:cNvPr id="9" name="Picture 6"/>
          <p:cNvPicPr>
            <a:picLocks noChangeAspect="1" noChangeArrowheads="1"/>
          </p:cNvPicPr>
          <p:nvPr/>
        </p:nvPicPr>
        <p:blipFill>
          <a:blip r:embed="rId5" cstate="print"/>
          <a:srcRect/>
          <a:stretch>
            <a:fillRect/>
          </a:stretch>
        </p:blipFill>
        <p:spPr bwMode="auto">
          <a:xfrm>
            <a:off x="784225" y="3904726"/>
            <a:ext cx="2998640" cy="2719602"/>
          </a:xfrm>
          <a:prstGeom prst="rect">
            <a:avLst/>
          </a:prstGeom>
          <a:ln>
            <a:solidFill>
              <a:schemeClr val="tx1"/>
            </a:solidFill>
          </a:ln>
          <a:effectLst>
            <a:outerShdw blurRad="292100" dist="139700" dir="2700000" algn="tl" rotWithShape="0">
              <a:srgbClr val="333333">
                <a:alpha val="65000"/>
              </a:srgbClr>
            </a:outerShdw>
          </a:effectLst>
        </p:spPr>
      </p:pic>
      <p:sp>
        <p:nvSpPr>
          <p:cNvPr id="16" name="TextBox 15"/>
          <p:cNvSpPr txBox="1"/>
          <p:nvPr/>
        </p:nvSpPr>
        <p:spPr>
          <a:xfrm>
            <a:off x="873767" y="756722"/>
            <a:ext cx="2823209" cy="369332"/>
          </a:xfrm>
          <a:prstGeom prst="rect">
            <a:avLst/>
          </a:prstGeom>
          <a:solidFill>
            <a:schemeClr val="bg1"/>
          </a:solidFill>
          <a:ln>
            <a:solidFill>
              <a:schemeClr val="tx1"/>
            </a:solidFill>
          </a:ln>
        </p:spPr>
        <p:txBody>
          <a:bodyPr wrap="none" rtlCol="0">
            <a:spAutoFit/>
          </a:bodyPr>
          <a:lstStyle/>
          <a:p>
            <a:r>
              <a:rPr lang="en-US" sz="1800" dirty="0" smtClean="0"/>
              <a:t>Mid Infrared Instrument (MIR)</a:t>
            </a:r>
            <a:endParaRPr lang="en-US" sz="1800" dirty="0"/>
          </a:p>
        </p:txBody>
      </p:sp>
      <p:sp>
        <p:nvSpPr>
          <p:cNvPr id="17" name="TextBox 16"/>
          <p:cNvSpPr txBox="1"/>
          <p:nvPr/>
        </p:nvSpPr>
        <p:spPr>
          <a:xfrm>
            <a:off x="5140967" y="756722"/>
            <a:ext cx="2754280" cy="369332"/>
          </a:xfrm>
          <a:prstGeom prst="rect">
            <a:avLst/>
          </a:prstGeom>
          <a:solidFill>
            <a:schemeClr val="bg1"/>
          </a:solidFill>
          <a:ln>
            <a:solidFill>
              <a:schemeClr val="tx1"/>
            </a:solidFill>
          </a:ln>
        </p:spPr>
        <p:txBody>
          <a:bodyPr wrap="none" rtlCol="0">
            <a:spAutoFit/>
          </a:bodyPr>
          <a:lstStyle/>
          <a:p>
            <a:r>
              <a:rPr lang="en-US" sz="1800" dirty="0" smtClean="0"/>
              <a:t>Fine Guidance Sensor (FGS)</a:t>
            </a:r>
            <a:endParaRPr lang="en-US" sz="1800" dirty="0"/>
          </a:p>
        </p:txBody>
      </p:sp>
      <p:sp>
        <p:nvSpPr>
          <p:cNvPr id="18" name="TextBox 17"/>
          <p:cNvSpPr txBox="1"/>
          <p:nvPr/>
        </p:nvSpPr>
        <p:spPr>
          <a:xfrm>
            <a:off x="784225" y="3897313"/>
            <a:ext cx="3026791" cy="369332"/>
          </a:xfrm>
          <a:prstGeom prst="rect">
            <a:avLst/>
          </a:prstGeom>
          <a:solidFill>
            <a:schemeClr val="bg1"/>
          </a:solidFill>
          <a:ln>
            <a:solidFill>
              <a:schemeClr val="tx1"/>
            </a:solidFill>
          </a:ln>
        </p:spPr>
        <p:txBody>
          <a:bodyPr wrap="none" rtlCol="0">
            <a:spAutoFit/>
          </a:bodyPr>
          <a:lstStyle/>
          <a:p>
            <a:r>
              <a:rPr lang="en-US" sz="1800" dirty="0" smtClean="0"/>
              <a:t>Near Infrared Camera (</a:t>
            </a:r>
            <a:r>
              <a:rPr lang="en-US" sz="1800" dirty="0" err="1" smtClean="0"/>
              <a:t>NIRCam</a:t>
            </a:r>
            <a:r>
              <a:rPr lang="en-US" sz="1800" dirty="0" smtClean="0"/>
              <a:t>)</a:t>
            </a:r>
            <a:endParaRPr lang="en-US" sz="1800" dirty="0"/>
          </a:p>
        </p:txBody>
      </p:sp>
      <p:sp>
        <p:nvSpPr>
          <p:cNvPr id="19" name="TextBox 18"/>
          <p:cNvSpPr txBox="1"/>
          <p:nvPr/>
        </p:nvSpPr>
        <p:spPr>
          <a:xfrm>
            <a:off x="4877478" y="3897313"/>
            <a:ext cx="3595856" cy="369332"/>
          </a:xfrm>
          <a:prstGeom prst="rect">
            <a:avLst/>
          </a:prstGeom>
          <a:solidFill>
            <a:schemeClr val="bg1"/>
          </a:solidFill>
          <a:ln>
            <a:solidFill>
              <a:schemeClr val="tx1"/>
            </a:solidFill>
          </a:ln>
        </p:spPr>
        <p:txBody>
          <a:bodyPr wrap="none" rtlCol="0">
            <a:spAutoFit/>
          </a:bodyPr>
          <a:lstStyle/>
          <a:p>
            <a:r>
              <a:rPr lang="en-US" sz="1800" dirty="0" smtClean="0"/>
              <a:t>Near Infrared Spectrometer (</a:t>
            </a:r>
            <a:r>
              <a:rPr lang="en-US" sz="1800" dirty="0" err="1" smtClean="0"/>
              <a:t>NIRSpec</a:t>
            </a:r>
            <a:r>
              <a:rPr lang="en-US" sz="1800" dirty="0" smtClean="0"/>
              <a:t>)</a:t>
            </a:r>
            <a:endParaRPr lang="en-US" sz="18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292963" y="914400"/>
            <a:ext cx="8624614" cy="798990"/>
          </a:xfrm>
        </p:spPr>
        <p:txBody>
          <a:bodyPr>
            <a:normAutofit/>
          </a:bodyPr>
          <a:lstStyle/>
          <a:p>
            <a:r>
              <a:rPr lang="en-US" dirty="0" smtClean="0"/>
              <a:t>Template Layer 5 in test stand at full tension (3 x flight load) for shape measurements</a:t>
            </a:r>
          </a:p>
        </p:txBody>
      </p:sp>
      <p:sp>
        <p:nvSpPr>
          <p:cNvPr id="64514" name="Rectangle 2"/>
          <p:cNvSpPr>
            <a:spLocks noGrp="1" noChangeArrowheads="1"/>
          </p:cNvSpPr>
          <p:nvPr>
            <p:ph type="title"/>
          </p:nvPr>
        </p:nvSpPr>
        <p:spPr>
          <a:xfrm>
            <a:off x="912813" y="171317"/>
            <a:ext cx="8229600" cy="566056"/>
          </a:xfrm>
        </p:spPr>
        <p:txBody>
          <a:bodyPr>
            <a:normAutofit/>
          </a:bodyPr>
          <a:lstStyle/>
          <a:p>
            <a:r>
              <a:rPr lang="en-US" sz="2400" dirty="0" smtClean="0"/>
              <a:t>Sunshield Membranes (1 of 2)</a:t>
            </a:r>
          </a:p>
        </p:txBody>
      </p:sp>
      <p:pic>
        <p:nvPicPr>
          <p:cNvPr id="5" name="Picture 1" descr="120109-1126-01.JPG"/>
          <p:cNvPicPr>
            <a:picLocks noChangeAspect="1"/>
          </p:cNvPicPr>
          <p:nvPr/>
        </p:nvPicPr>
        <p:blipFill>
          <a:blip r:embed="rId3" cstate="print"/>
          <a:srcRect/>
          <a:stretch>
            <a:fillRect/>
          </a:stretch>
        </p:blipFill>
        <p:spPr bwMode="auto">
          <a:xfrm>
            <a:off x="124287" y="1660124"/>
            <a:ext cx="7560225" cy="4536135"/>
          </a:xfrm>
          <a:prstGeom prst="rect">
            <a:avLst/>
          </a:prstGeom>
          <a:noFill/>
          <a:ln w="9525">
            <a:noFill/>
            <a:miter lim="800000"/>
            <a:headEnd/>
            <a:tailEnd/>
          </a:ln>
        </p:spPr>
      </p:pic>
      <p:pic>
        <p:nvPicPr>
          <p:cNvPr id="6" name="Picture 2" descr="Z:\McDonald John\120104-4-JWST(TL5 General)\120104-2213-02.JPG"/>
          <p:cNvPicPr>
            <a:picLocks noChangeAspect="1" noChangeArrowheads="1"/>
          </p:cNvPicPr>
          <p:nvPr/>
        </p:nvPicPr>
        <p:blipFill>
          <a:blip r:embed="rId4" cstate="print"/>
          <a:srcRect/>
          <a:stretch>
            <a:fillRect/>
          </a:stretch>
        </p:blipFill>
        <p:spPr bwMode="auto">
          <a:xfrm>
            <a:off x="5069150" y="4012893"/>
            <a:ext cx="3727775" cy="2495453"/>
          </a:xfrm>
          <a:prstGeom prst="rect">
            <a:avLst/>
          </a:prstGeom>
          <a:noFill/>
        </p:spPr>
      </p:pic>
      <p:sp>
        <p:nvSpPr>
          <p:cNvPr id="7" name="Slide Number Placeholder 6"/>
          <p:cNvSpPr>
            <a:spLocks noGrp="1"/>
          </p:cNvSpPr>
          <p:nvPr>
            <p:ph type="sldNum" sz="quarter" idx="4294967295"/>
          </p:nvPr>
        </p:nvSpPr>
        <p:spPr>
          <a:xfrm>
            <a:off x="8782643" y="6675437"/>
            <a:ext cx="2133600" cy="365125"/>
          </a:xfrm>
          <a:prstGeom prst="rect">
            <a:avLst/>
          </a:prstGeom>
        </p:spPr>
        <p:txBody>
          <a:bodyPr/>
          <a:lstStyle/>
          <a:p>
            <a:pPr>
              <a:defRPr/>
            </a:pPr>
            <a:fld id="{EDF3D657-AE22-42AB-BB93-0BBBC453DE4B}" type="slidenum">
              <a:rPr lang="en-US" smtClean="0"/>
              <a:pPr>
                <a:defRPr/>
              </a:pPr>
              <a:t>72</a:t>
            </a:fld>
            <a:endParaRPr lang="en-US" dirty="0"/>
          </a:p>
        </p:txBody>
      </p:sp>
      <p:sp>
        <p:nvSpPr>
          <p:cNvPr id="8" name="Footer Placeholder 7"/>
          <p:cNvSpPr>
            <a:spLocks noGrp="1"/>
          </p:cNvSpPr>
          <p:nvPr>
            <p:ph type="ftr" sz="quarter" idx="4294967295"/>
          </p:nvPr>
        </p:nvSpPr>
        <p:spPr>
          <a:xfrm>
            <a:off x="7648700" y="6675437"/>
            <a:ext cx="2895600" cy="365125"/>
          </a:xfrm>
          <a:prstGeom prst="rect">
            <a:avLst/>
          </a:prstGeom>
        </p:spPr>
        <p:txBody>
          <a:bodyPr/>
          <a:lstStyle/>
          <a:p>
            <a:pPr>
              <a:defRPr/>
            </a:pPr>
            <a:r>
              <a:rPr lang="en-US" smtClean="0"/>
              <a:t>JWST.ISIM.FEB.MPR</a:t>
            </a:r>
            <a:endParaRPr lang="en-US"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07263" cy="406400"/>
          </a:xfrm>
        </p:spPr>
        <p:txBody>
          <a:bodyPr/>
          <a:lstStyle/>
          <a:p>
            <a:r>
              <a:rPr lang="en-US" dirty="0" smtClean="0"/>
              <a:t>Modifications to the JSC Vacuum Chamber</a:t>
            </a:r>
            <a:endParaRPr lang="en-US" dirty="0"/>
          </a:p>
        </p:txBody>
      </p:sp>
      <p:pic>
        <p:nvPicPr>
          <p:cNvPr id="3" name="Picture 2" descr="Picture11.jpg"/>
          <p:cNvPicPr>
            <a:picLocks noChangeAspect="1"/>
          </p:cNvPicPr>
          <p:nvPr/>
        </p:nvPicPr>
        <p:blipFill>
          <a:blip r:embed="rId3" cstate="print"/>
          <a:stretch>
            <a:fillRect/>
          </a:stretch>
        </p:blipFill>
        <p:spPr>
          <a:xfrm>
            <a:off x="734417" y="821563"/>
            <a:ext cx="7556376" cy="5664581"/>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Closing Thoughts on JWST Systems Engineering</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010400" cy="406400"/>
          </a:xfrm>
        </p:spPr>
        <p:txBody>
          <a:bodyPr/>
          <a:lstStyle/>
          <a:p>
            <a:r>
              <a:rPr lang="en-US" dirty="0" smtClean="0"/>
              <a:t>Personal Lessons Learned from JWST (1 of 3)</a:t>
            </a:r>
            <a:endParaRPr lang="en-US" dirty="0"/>
          </a:p>
        </p:txBody>
      </p:sp>
      <p:sp>
        <p:nvSpPr>
          <p:cNvPr id="3" name="Content Placeholder 2"/>
          <p:cNvSpPr>
            <a:spLocks noGrp="1"/>
          </p:cNvSpPr>
          <p:nvPr>
            <p:ph idx="1"/>
          </p:nvPr>
        </p:nvSpPr>
        <p:spPr>
          <a:xfrm>
            <a:off x="157163" y="780136"/>
            <a:ext cx="8796337" cy="5486400"/>
          </a:xfrm>
        </p:spPr>
        <p:txBody>
          <a:bodyPr/>
          <a:lstStyle/>
          <a:p>
            <a:r>
              <a:rPr lang="en-US" dirty="0" smtClean="0"/>
              <a:t>Tactics for Leading Large Teams:</a:t>
            </a:r>
          </a:p>
          <a:p>
            <a:pPr lvl="1"/>
            <a:r>
              <a:rPr lang="en-US" dirty="0" smtClean="0"/>
              <a:t>Need to delegate to trustworthy leads.</a:t>
            </a:r>
          </a:p>
          <a:p>
            <a:pPr lvl="2"/>
            <a:r>
              <a:rPr lang="en-US" dirty="0" smtClean="0"/>
              <a:t>I believe in having a redundant deputy</a:t>
            </a:r>
          </a:p>
          <a:p>
            <a:pPr lvl="1"/>
            <a:r>
              <a:rPr lang="en-US" dirty="0" smtClean="0"/>
              <a:t>Need to find correct balance between a flat org and a hierarchical</a:t>
            </a:r>
          </a:p>
          <a:p>
            <a:pPr lvl="1"/>
            <a:r>
              <a:rPr lang="en-US" dirty="0" smtClean="0"/>
              <a:t>Do not underestimate the needs of the bureaucracy, as well as management, public and independent review visibility.</a:t>
            </a:r>
          </a:p>
          <a:p>
            <a:pPr lvl="1"/>
            <a:r>
              <a:rPr lang="en-US" dirty="0" smtClean="0"/>
              <a:t>Need efficient communication channels. (More is not always better!)  Make sure the mechanisms are in place to have the CORRECT info communicated.</a:t>
            </a:r>
          </a:p>
          <a:p>
            <a:pPr lvl="1"/>
            <a:r>
              <a:rPr lang="en-US" dirty="0" smtClean="0"/>
              <a:t>Get the team into a temporal cadence.  (regular meetings, status reports, etc)</a:t>
            </a:r>
          </a:p>
          <a:p>
            <a:pPr lvl="1"/>
            <a:r>
              <a:rPr lang="en-US" dirty="0" smtClean="0"/>
              <a:t>Find ways to minimize stove-piping.</a:t>
            </a:r>
          </a:p>
          <a:p>
            <a:pPr lvl="1">
              <a:buNone/>
            </a:pP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010400" cy="406400"/>
          </a:xfrm>
        </p:spPr>
        <p:txBody>
          <a:bodyPr/>
          <a:lstStyle/>
          <a:p>
            <a:r>
              <a:rPr lang="en-US" dirty="0" smtClean="0"/>
              <a:t>Personal Lessons Learned from JWST (2 of 3)</a:t>
            </a:r>
            <a:endParaRPr lang="en-US" dirty="0"/>
          </a:p>
        </p:txBody>
      </p:sp>
      <p:sp>
        <p:nvSpPr>
          <p:cNvPr id="3" name="Content Placeholder 2"/>
          <p:cNvSpPr>
            <a:spLocks noGrp="1"/>
          </p:cNvSpPr>
          <p:nvPr>
            <p:ph idx="1"/>
          </p:nvPr>
        </p:nvSpPr>
        <p:spPr>
          <a:xfrm>
            <a:off x="157163" y="780136"/>
            <a:ext cx="8796337" cy="5486400"/>
          </a:xfrm>
        </p:spPr>
        <p:txBody>
          <a:bodyPr/>
          <a:lstStyle/>
          <a:p>
            <a:r>
              <a:rPr lang="en-US" dirty="0" smtClean="0"/>
              <a:t>System Engineering Challenges / Practices:</a:t>
            </a:r>
          </a:p>
          <a:p>
            <a:pPr lvl="1"/>
            <a:r>
              <a:rPr lang="en-US" dirty="0" smtClean="0"/>
              <a:t>Cost efficiency, and operating in cost constrained conditions.</a:t>
            </a:r>
          </a:p>
          <a:p>
            <a:pPr lvl="1"/>
            <a:r>
              <a:rPr lang="en-US" dirty="0" smtClean="0"/>
              <a:t>Getting accurate cost data to support “good” engineering decisions</a:t>
            </a:r>
          </a:p>
          <a:p>
            <a:pPr lvl="2"/>
            <a:r>
              <a:rPr lang="en-US" dirty="0" smtClean="0"/>
              <a:t>Avoiding biased estimates so that parties get the answers they want</a:t>
            </a:r>
          </a:p>
          <a:p>
            <a:pPr lvl="1"/>
            <a:r>
              <a:rPr lang="en-US" dirty="0" smtClean="0"/>
              <a:t>Verification will rely less and less on tests and more on modeling.  Need to establish guidance.  (required MUFs, burn downs, best practices, etc.)</a:t>
            </a:r>
          </a:p>
          <a:p>
            <a:pPr lvl="1"/>
            <a:r>
              <a:rPr lang="en-US" dirty="0" smtClean="0"/>
              <a:t>Have sanity checks to check analytical models.  Try to do these yourselves.</a:t>
            </a:r>
          </a:p>
          <a:p>
            <a:pPr lvl="1"/>
            <a:r>
              <a:rPr lang="en-US" dirty="0" smtClean="0"/>
              <a:t>Carefully consider cross-check tests as part of your test program.</a:t>
            </a:r>
          </a:p>
          <a:p>
            <a:pPr lvl="1"/>
            <a:r>
              <a:rPr lang="en-US" dirty="0" smtClean="0"/>
              <a:t>The test facilities and ground support equipment for jobs as big as this are system onto themselves.  They require considerable systems engineering.</a:t>
            </a:r>
          </a:p>
          <a:p>
            <a:pPr lvl="1"/>
            <a:r>
              <a:rPr lang="en-US" dirty="0" smtClean="0"/>
              <a:t>Have sanity checks to check analytical models.  Try to do these yourselves.</a:t>
            </a:r>
          </a:p>
          <a:p>
            <a:pPr lvl="1">
              <a:buNone/>
            </a:pP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213600" cy="406400"/>
          </a:xfrm>
        </p:spPr>
        <p:txBody>
          <a:bodyPr/>
          <a:lstStyle/>
          <a:p>
            <a:r>
              <a:rPr lang="en-US" dirty="0" smtClean="0"/>
              <a:t>Personal Lessons Learned from JWST (3 of 3)</a:t>
            </a:r>
            <a:endParaRPr lang="en-US" dirty="0"/>
          </a:p>
        </p:txBody>
      </p:sp>
      <p:sp>
        <p:nvSpPr>
          <p:cNvPr id="3" name="Content Placeholder 2"/>
          <p:cNvSpPr>
            <a:spLocks noGrp="1"/>
          </p:cNvSpPr>
          <p:nvPr>
            <p:ph idx="1"/>
          </p:nvPr>
        </p:nvSpPr>
        <p:spPr>
          <a:xfrm>
            <a:off x="157163" y="888996"/>
            <a:ext cx="8796337" cy="5486400"/>
          </a:xfrm>
        </p:spPr>
        <p:txBody>
          <a:bodyPr/>
          <a:lstStyle/>
          <a:p>
            <a:r>
              <a:rPr lang="en-US" dirty="0" smtClean="0"/>
              <a:t>Program Management:</a:t>
            </a:r>
          </a:p>
          <a:p>
            <a:pPr lvl="1"/>
            <a:r>
              <a:rPr lang="en-US" dirty="0" smtClean="0"/>
              <a:t>Relationship with the Program Manager, must balance program direction and cooperation, with technical independence.</a:t>
            </a:r>
          </a:p>
          <a:p>
            <a:pPr lvl="2"/>
            <a:r>
              <a:rPr lang="en-US" dirty="0" smtClean="0"/>
              <a:t>We are lucky here at GSFC in as much as most of the Program Managers have excellent engineering backgrounds.</a:t>
            </a:r>
          </a:p>
          <a:p>
            <a:pPr lvl="1"/>
            <a:r>
              <a:rPr lang="en-US" dirty="0" smtClean="0"/>
              <a:t>Contractor management is an art, and very dependent on the contractors involved.   Do not underestimate its difficulty.</a:t>
            </a:r>
          </a:p>
          <a:p>
            <a:pPr lvl="1"/>
            <a:r>
              <a:rPr lang="en-US" dirty="0" smtClean="0"/>
              <a:t>International collaboration is the way of the future.  Must be cognizant of ITAR, foreign norms and engineering practices, etc.</a:t>
            </a:r>
          </a:p>
          <a:p>
            <a:pPr lvl="1"/>
            <a:endParaRPr lang="en-US" dirty="0" smtClean="0"/>
          </a:p>
          <a:p>
            <a:r>
              <a:rPr lang="en-US" dirty="0" smtClean="0"/>
              <a:t>Pure Technical (The “if I could do it again wish list”):</a:t>
            </a:r>
          </a:p>
          <a:p>
            <a:pPr lvl="1"/>
            <a:r>
              <a:rPr lang="en-US" dirty="0" smtClean="0"/>
              <a:t>Would have required articulating Pick-Off Mirrors on all the science instruments.</a:t>
            </a:r>
          </a:p>
          <a:p>
            <a:pPr lvl="1"/>
            <a:r>
              <a:rPr lang="en-US" dirty="0" smtClean="0"/>
              <a:t>Would request that NASA establish environmental standards for the L2 environment, in particular the plasma environment.</a:t>
            </a:r>
          </a:p>
          <a:p>
            <a:pPr lvl="1"/>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Telescopes Then and Now</a:t>
            </a:r>
            <a:endParaRPr lang="en-US" dirty="0"/>
          </a:p>
        </p:txBody>
      </p:sp>
      <p:pic>
        <p:nvPicPr>
          <p:cNvPr id="3" name="Picture 2" descr="halefromwest.jpg"/>
          <p:cNvPicPr>
            <a:picLocks noChangeAspect="1"/>
          </p:cNvPicPr>
          <p:nvPr/>
        </p:nvPicPr>
        <p:blipFill>
          <a:blip r:embed="rId3" cstate="print"/>
          <a:stretch>
            <a:fillRect/>
          </a:stretch>
        </p:blipFill>
        <p:spPr>
          <a:xfrm>
            <a:off x="221171" y="806449"/>
            <a:ext cx="4185966" cy="3273425"/>
          </a:xfrm>
          <a:prstGeom prst="rect">
            <a:avLst/>
          </a:prstGeom>
        </p:spPr>
      </p:pic>
      <p:pic>
        <p:nvPicPr>
          <p:cNvPr id="6" name="Picture 3" descr="G-2005-0390-028"/>
          <p:cNvPicPr>
            <a:picLocks noChangeAspect="1" noChangeArrowheads="1"/>
          </p:cNvPicPr>
          <p:nvPr/>
        </p:nvPicPr>
        <p:blipFill>
          <a:blip r:embed="rId4" cstate="print"/>
          <a:srcRect l="8854" t="5349" r="13301" b="5349"/>
          <a:stretch>
            <a:fillRect/>
          </a:stretch>
        </p:blipFill>
        <p:spPr bwMode="auto">
          <a:xfrm>
            <a:off x="4514006" y="794078"/>
            <a:ext cx="4295274" cy="3272590"/>
          </a:xfrm>
          <a:prstGeom prst="rect">
            <a:avLst/>
          </a:prstGeom>
          <a:noFill/>
        </p:spPr>
      </p:pic>
      <p:sp>
        <p:nvSpPr>
          <p:cNvPr id="9" name="Content Placeholder 2"/>
          <p:cNvSpPr txBox="1">
            <a:spLocks/>
          </p:cNvSpPr>
          <p:nvPr/>
        </p:nvSpPr>
        <p:spPr>
          <a:xfrm>
            <a:off x="162504" y="4157695"/>
            <a:ext cx="4231521" cy="2255128"/>
          </a:xfrm>
          <a:prstGeom prst="rect">
            <a:avLst/>
          </a:prstGeom>
        </p:spPr>
        <p:txBody>
          <a:bodyPr/>
          <a:lstStyle/>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lang="en-US" sz="1200" b="1" kern="0" dirty="0" smtClean="0">
                <a:latin typeface="+mn-lt"/>
              </a:rPr>
              <a:t>In 1970 w</a:t>
            </a:r>
            <a:r>
              <a:rPr kumimoji="0" lang="en-US" sz="1200" b="1" i="0" u="none" strike="noStrike" kern="0" cap="none" spc="0" normalizeH="0" baseline="0" noProof="0" dirty="0" smtClean="0">
                <a:ln>
                  <a:noFill/>
                </a:ln>
                <a:solidFill>
                  <a:schemeClr val="tx1"/>
                </a:solidFill>
                <a:effectLst/>
                <a:uLnTx/>
                <a:uFillTx/>
                <a:latin typeface="+mn-lt"/>
                <a:ea typeface="+mn-ea"/>
                <a:cs typeface="+mn-cs"/>
              </a:rPr>
              <a:t>hen most of the senior scientists and engineers on JWST were growing up, the Mount Palomar Telescope was the largest telescope in the world.  </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Located in hills</a:t>
            </a:r>
            <a:r>
              <a:rPr kumimoji="0" lang="en-US" sz="1200" b="1" i="0" u="none" strike="noStrike" kern="0" cap="none" spc="0" normalizeH="0" noProof="0" dirty="0" smtClean="0">
                <a:ln>
                  <a:noFill/>
                </a:ln>
                <a:solidFill>
                  <a:schemeClr val="tx1"/>
                </a:solidFill>
                <a:effectLst/>
                <a:uLnTx/>
                <a:uFillTx/>
                <a:latin typeface="+mn-lt"/>
                <a:ea typeface="+mn-ea"/>
                <a:cs typeface="+mn-cs"/>
              </a:rPr>
              <a:t> of San Diego County, California.</a:t>
            </a:r>
            <a:endParaRPr kumimoji="0" lang="en-US" sz="1200"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Its massive primary </a:t>
            </a:r>
            <a:r>
              <a:rPr lang="en-US" sz="1200" kern="0" dirty="0" smtClean="0">
                <a:latin typeface="+mn-lt"/>
              </a:rPr>
              <a:t>m</a:t>
            </a:r>
            <a:r>
              <a:rPr kumimoji="0" lang="en-US" sz="1200" b="1" i="0" u="none" strike="noStrike" kern="0" cap="none" spc="0" normalizeH="0" baseline="0" noProof="0" dirty="0" err="1" smtClean="0">
                <a:ln>
                  <a:noFill/>
                </a:ln>
                <a:solidFill>
                  <a:schemeClr val="tx1"/>
                </a:solidFill>
                <a:effectLst/>
                <a:uLnTx/>
                <a:uFillTx/>
                <a:latin typeface="+mn-lt"/>
                <a:ea typeface="+mn-ea"/>
                <a:cs typeface="+mn-cs"/>
              </a:rPr>
              <a:t>irror</a:t>
            </a:r>
            <a:r>
              <a:rPr kumimoji="0" lang="en-US" sz="1200" b="1" i="0" u="none" strike="noStrike" kern="0" cap="none" spc="0" normalizeH="0" baseline="0" noProof="0" dirty="0" smtClean="0">
                <a:ln>
                  <a:noFill/>
                </a:ln>
                <a:solidFill>
                  <a:schemeClr val="tx1"/>
                </a:solidFill>
                <a:effectLst/>
                <a:uLnTx/>
                <a:uFillTx/>
                <a:latin typeface="+mn-lt"/>
                <a:ea typeface="+mn-ea"/>
                <a:cs typeface="+mn-cs"/>
              </a:rPr>
              <a:t> was 5</a:t>
            </a:r>
            <a:r>
              <a:rPr lang="en-US" sz="1200" b="1" kern="0" dirty="0" smtClean="0">
                <a:latin typeface="+mn-lt"/>
              </a:rPr>
              <a:t>.1</a:t>
            </a:r>
            <a:r>
              <a:rPr kumimoji="0" lang="en-US" sz="1200" b="1" i="0" u="none" strike="noStrike" kern="0" cap="none" spc="0" normalizeH="0" baseline="0" noProof="0" dirty="0" smtClean="0">
                <a:ln>
                  <a:noFill/>
                </a:ln>
                <a:solidFill>
                  <a:schemeClr val="tx1"/>
                </a:solidFill>
                <a:effectLst/>
                <a:uLnTx/>
                <a:uFillTx/>
                <a:latin typeface="+mn-lt"/>
                <a:ea typeface="+mn-ea"/>
                <a:cs typeface="+mn-cs"/>
              </a:rPr>
              <a:t> meters in diameter, and the telescope was approximately 17 meters long.</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lang="en-US" sz="1200" b="1" kern="0" dirty="0" smtClean="0">
                <a:latin typeface="+mn-lt"/>
              </a:rPr>
              <a:t>The telescope and its mount weighed in at 545 tons or 495,000 kg.</a:t>
            </a:r>
            <a:endParaRPr kumimoji="0" lang="en-US" sz="1200"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endParaRPr kumimoji="0" lang="en-US" sz="1200" b="1" i="0" u="none" strike="noStrike" kern="0" cap="none" spc="0" normalizeH="0" baseline="0" noProof="0" dirty="0">
              <a:ln>
                <a:noFill/>
              </a:ln>
              <a:solidFill>
                <a:schemeClr val="tx1"/>
              </a:solidFill>
              <a:effectLst/>
              <a:uLnTx/>
              <a:uFillTx/>
              <a:latin typeface="+mn-lt"/>
              <a:ea typeface="+mn-ea"/>
              <a:cs typeface="+mn-cs"/>
            </a:endParaRPr>
          </a:p>
        </p:txBody>
      </p:sp>
      <p:sp>
        <p:nvSpPr>
          <p:cNvPr id="10" name="Content Placeholder 2"/>
          <p:cNvSpPr txBox="1">
            <a:spLocks/>
          </p:cNvSpPr>
          <p:nvPr/>
        </p:nvSpPr>
        <p:spPr>
          <a:xfrm>
            <a:off x="4523458" y="4153681"/>
            <a:ext cx="4318584" cy="2319308"/>
          </a:xfrm>
          <a:prstGeom prst="rect">
            <a:avLst/>
          </a:prstGeom>
        </p:spPr>
        <p:txBody>
          <a:bodyPr/>
          <a:lstStyle/>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lang="en-US" sz="1200" b="1" kern="0" dirty="0" smtClean="0">
                <a:latin typeface="+mn-lt"/>
              </a:rPr>
              <a:t>Forty one years later, we find ourselves making JWST which will be bigger than Palomar and launched into outer space!</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lang="en-US" sz="1200" b="1" kern="0" dirty="0" smtClean="0">
                <a:latin typeface="+mn-lt"/>
              </a:rPr>
              <a:t>Located beyond the moon, 1.5 million kilometers from the Earth.</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lang="en-US" sz="1200" b="1" kern="0" dirty="0" smtClean="0">
                <a:latin typeface="+mn-lt"/>
              </a:rPr>
              <a:t>Its primary </a:t>
            </a:r>
            <a:r>
              <a:rPr lang="en-US" sz="1200" kern="0" dirty="0" smtClean="0">
                <a:latin typeface="+mn-lt"/>
              </a:rPr>
              <a:t>mi</a:t>
            </a:r>
            <a:r>
              <a:rPr lang="en-US" sz="1200" b="1" kern="0" dirty="0" smtClean="0">
                <a:latin typeface="+mn-lt"/>
              </a:rPr>
              <a:t>rror will be 6.1 meters in diameter, and the telescope length will be 8 meters</a:t>
            </a: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r>
              <a:rPr lang="en-US" sz="1200" b="1" kern="0" dirty="0" smtClean="0">
                <a:latin typeface="+mn-lt"/>
              </a:rPr>
              <a:t>JWST will weigh 6530 kg, (~1 /100 of the Palomar Telescope)</a:t>
            </a:r>
          </a:p>
          <a:p>
            <a:pPr marL="342900" marR="0" lvl="0" indent="-342900" algn="l" defTabSz="914400" rtl="0" eaLnBrk="0" fontAlgn="base" latinLnBrk="0" hangingPunct="0">
              <a:lnSpc>
                <a:spcPct val="100000"/>
              </a:lnSpc>
              <a:spcBef>
                <a:spcPct val="20000"/>
              </a:spcBef>
              <a:spcAft>
                <a:spcPct val="40000"/>
              </a:spcAft>
              <a:buClr>
                <a:srgbClr val="BB0018"/>
              </a:buClr>
              <a:buSzTx/>
              <a:tabLst/>
              <a:defRPr/>
            </a:pPr>
            <a:endParaRPr kumimoji="0" lang="en-US" sz="1200"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40000"/>
              </a:spcAft>
              <a:buClr>
                <a:srgbClr val="BB0018"/>
              </a:buClr>
              <a:buSzTx/>
              <a:buFont typeface="Wingdings" pitchFamily="2" charset="2"/>
              <a:buChar char="l"/>
              <a:tabLst/>
              <a:defRPr/>
            </a:pPr>
            <a:endParaRPr kumimoji="0" lang="en-US" sz="12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291137" cy="406400"/>
          </a:xfrm>
        </p:spPr>
        <p:txBody>
          <a:bodyPr/>
          <a:lstStyle/>
          <a:p>
            <a:r>
              <a:rPr lang="en-US" dirty="0" smtClean="0"/>
              <a:t>Comparison To the 10 m Keck I Telescope</a:t>
            </a:r>
            <a:endParaRPr lang="en-US" dirty="0"/>
          </a:p>
        </p:txBody>
      </p:sp>
      <p:pic>
        <p:nvPicPr>
          <p:cNvPr id="3" name="Picture 2" descr="KeckObservatory20071013.jpg"/>
          <p:cNvPicPr>
            <a:picLocks noChangeAspect="1"/>
          </p:cNvPicPr>
          <p:nvPr/>
        </p:nvPicPr>
        <p:blipFill>
          <a:blip r:embed="rId3" cstate="print"/>
          <a:stretch>
            <a:fillRect/>
          </a:stretch>
        </p:blipFill>
        <p:spPr>
          <a:xfrm>
            <a:off x="269875" y="914400"/>
            <a:ext cx="3168315" cy="4752474"/>
          </a:xfrm>
          <a:prstGeom prst="rect">
            <a:avLst/>
          </a:prstGeom>
        </p:spPr>
      </p:pic>
      <p:grpSp>
        <p:nvGrpSpPr>
          <p:cNvPr id="4" name="Group 3"/>
          <p:cNvGrpSpPr/>
          <p:nvPr/>
        </p:nvGrpSpPr>
        <p:grpSpPr>
          <a:xfrm>
            <a:off x="3766992" y="770016"/>
            <a:ext cx="2558657" cy="2690311"/>
            <a:chOff x="2394481" y="1697788"/>
            <a:chExt cx="2558657" cy="2690311"/>
          </a:xfrm>
        </p:grpSpPr>
        <p:sp>
          <p:nvSpPr>
            <p:cNvPr id="5" name="Hexagon 4"/>
            <p:cNvSpPr/>
            <p:nvPr/>
          </p:nvSpPr>
          <p:spPr bwMode="auto">
            <a:xfrm>
              <a:off x="3097409" y="304398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6" name="Hexagon 5"/>
            <p:cNvSpPr/>
            <p:nvPr/>
          </p:nvSpPr>
          <p:spPr bwMode="auto">
            <a:xfrm>
              <a:off x="3454346" y="323248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7" name="Hexagon 6"/>
            <p:cNvSpPr/>
            <p:nvPr/>
          </p:nvSpPr>
          <p:spPr bwMode="auto">
            <a:xfrm>
              <a:off x="3806716" y="2660315"/>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8" name="Hexagon 7"/>
            <p:cNvSpPr/>
            <p:nvPr/>
          </p:nvSpPr>
          <p:spPr bwMode="auto">
            <a:xfrm>
              <a:off x="3447858" y="2851482"/>
              <a:ext cx="446614" cy="385012"/>
            </a:xfrm>
            <a:prstGeom prst="hexagon">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9" name="Hexagon 8"/>
            <p:cNvSpPr/>
            <p:nvPr/>
          </p:nvSpPr>
          <p:spPr bwMode="auto">
            <a:xfrm>
              <a:off x="3096656" y="227405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0" name="Hexagon 9"/>
            <p:cNvSpPr/>
            <p:nvPr/>
          </p:nvSpPr>
          <p:spPr bwMode="auto">
            <a:xfrm>
              <a:off x="3455098" y="2465304"/>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1" name="Hexagon 10"/>
            <p:cNvSpPr/>
            <p:nvPr/>
          </p:nvSpPr>
          <p:spPr bwMode="auto">
            <a:xfrm>
              <a:off x="3808359" y="304265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2" name="Hexagon 11"/>
            <p:cNvSpPr/>
            <p:nvPr/>
          </p:nvSpPr>
          <p:spPr bwMode="auto">
            <a:xfrm>
              <a:off x="3105431" y="2656137"/>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3" name="Hexagon 12"/>
            <p:cNvSpPr/>
            <p:nvPr/>
          </p:nvSpPr>
          <p:spPr bwMode="auto">
            <a:xfrm>
              <a:off x="3449081" y="208355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4" name="Hexagon 13"/>
            <p:cNvSpPr/>
            <p:nvPr/>
          </p:nvSpPr>
          <p:spPr bwMode="auto">
            <a:xfrm>
              <a:off x="3801506" y="227405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5" name="Hexagon 14"/>
            <p:cNvSpPr/>
            <p:nvPr/>
          </p:nvSpPr>
          <p:spPr bwMode="auto">
            <a:xfrm>
              <a:off x="2748994" y="2474076"/>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6" name="Hexagon 15"/>
            <p:cNvSpPr/>
            <p:nvPr/>
          </p:nvSpPr>
          <p:spPr bwMode="auto">
            <a:xfrm>
              <a:off x="4153932" y="324560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7" name="Hexagon 16"/>
            <p:cNvSpPr/>
            <p:nvPr/>
          </p:nvSpPr>
          <p:spPr bwMode="auto">
            <a:xfrm>
              <a:off x="4153931" y="2859839"/>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8" name="Hexagon 17"/>
            <p:cNvSpPr/>
            <p:nvPr/>
          </p:nvSpPr>
          <p:spPr bwMode="auto">
            <a:xfrm>
              <a:off x="2748994" y="3240837"/>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9" name="Hexagon 18"/>
            <p:cNvSpPr/>
            <p:nvPr/>
          </p:nvSpPr>
          <p:spPr bwMode="auto">
            <a:xfrm>
              <a:off x="2758521" y="285507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0" name="Hexagon 19"/>
            <p:cNvSpPr/>
            <p:nvPr/>
          </p:nvSpPr>
          <p:spPr bwMode="auto">
            <a:xfrm>
              <a:off x="4153932" y="2469313"/>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1" name="Hexagon 20"/>
            <p:cNvSpPr/>
            <p:nvPr/>
          </p:nvSpPr>
          <p:spPr bwMode="auto">
            <a:xfrm>
              <a:off x="3449082" y="362183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2" name="Hexagon 21"/>
            <p:cNvSpPr/>
            <p:nvPr/>
          </p:nvSpPr>
          <p:spPr bwMode="auto">
            <a:xfrm>
              <a:off x="3096657" y="3426576"/>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3" name="Hexagon 22"/>
            <p:cNvSpPr/>
            <p:nvPr/>
          </p:nvSpPr>
          <p:spPr bwMode="auto">
            <a:xfrm>
              <a:off x="3806269" y="3431337"/>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4" name="Hexagon 23"/>
            <p:cNvSpPr/>
            <p:nvPr/>
          </p:nvSpPr>
          <p:spPr bwMode="auto">
            <a:xfrm>
              <a:off x="2394481" y="2280066"/>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5" name="Hexagon 24"/>
            <p:cNvSpPr/>
            <p:nvPr/>
          </p:nvSpPr>
          <p:spPr bwMode="auto">
            <a:xfrm>
              <a:off x="4155548" y="2082800"/>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6" name="Hexagon 25"/>
            <p:cNvSpPr/>
            <p:nvPr/>
          </p:nvSpPr>
          <p:spPr bwMode="auto">
            <a:xfrm>
              <a:off x="2747963" y="2082800"/>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7" name="Hexagon 26"/>
            <p:cNvSpPr/>
            <p:nvPr/>
          </p:nvSpPr>
          <p:spPr bwMode="auto">
            <a:xfrm>
              <a:off x="3104343" y="1890294"/>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8" name="Hexagon 27"/>
            <p:cNvSpPr/>
            <p:nvPr/>
          </p:nvSpPr>
          <p:spPr bwMode="auto">
            <a:xfrm>
              <a:off x="3456518" y="169778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29" name="Hexagon 28"/>
            <p:cNvSpPr/>
            <p:nvPr/>
          </p:nvSpPr>
          <p:spPr bwMode="auto">
            <a:xfrm>
              <a:off x="3801423" y="1890294"/>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0" name="Hexagon 29"/>
            <p:cNvSpPr/>
            <p:nvPr/>
          </p:nvSpPr>
          <p:spPr bwMode="auto">
            <a:xfrm>
              <a:off x="2751171" y="361858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1" name="Hexagon 30"/>
            <p:cNvSpPr/>
            <p:nvPr/>
          </p:nvSpPr>
          <p:spPr bwMode="auto">
            <a:xfrm>
              <a:off x="2395986" y="267159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2" name="Hexagon 31"/>
            <p:cNvSpPr/>
            <p:nvPr/>
          </p:nvSpPr>
          <p:spPr bwMode="auto">
            <a:xfrm>
              <a:off x="2394481" y="3425075"/>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3" name="Hexagon 32"/>
            <p:cNvSpPr/>
            <p:nvPr/>
          </p:nvSpPr>
          <p:spPr bwMode="auto">
            <a:xfrm>
              <a:off x="2399997" y="3041065"/>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4" name="Hexagon 33"/>
            <p:cNvSpPr/>
            <p:nvPr/>
          </p:nvSpPr>
          <p:spPr bwMode="auto">
            <a:xfrm>
              <a:off x="3103592" y="3811839"/>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5" name="Hexagon 34"/>
            <p:cNvSpPr/>
            <p:nvPr/>
          </p:nvSpPr>
          <p:spPr bwMode="auto">
            <a:xfrm>
              <a:off x="3790144" y="382487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6" name="Hexagon 35"/>
            <p:cNvSpPr/>
            <p:nvPr/>
          </p:nvSpPr>
          <p:spPr bwMode="auto">
            <a:xfrm>
              <a:off x="3448497" y="4003087"/>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7" name="Hexagon 36"/>
            <p:cNvSpPr/>
            <p:nvPr/>
          </p:nvSpPr>
          <p:spPr bwMode="auto">
            <a:xfrm>
              <a:off x="4147081" y="3630860"/>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8" name="Hexagon 37"/>
            <p:cNvSpPr/>
            <p:nvPr/>
          </p:nvSpPr>
          <p:spPr bwMode="auto">
            <a:xfrm>
              <a:off x="4499255" y="3436850"/>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39" name="Hexagon 38"/>
            <p:cNvSpPr/>
            <p:nvPr/>
          </p:nvSpPr>
          <p:spPr bwMode="auto">
            <a:xfrm>
              <a:off x="4500008" y="305259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0" name="Hexagon 39"/>
            <p:cNvSpPr/>
            <p:nvPr/>
          </p:nvSpPr>
          <p:spPr bwMode="auto">
            <a:xfrm>
              <a:off x="4503266" y="266582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1" name="Hexagon 40"/>
            <p:cNvSpPr/>
            <p:nvPr/>
          </p:nvSpPr>
          <p:spPr bwMode="auto">
            <a:xfrm>
              <a:off x="4506524" y="228181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grpSp>
      <p:grpSp>
        <p:nvGrpSpPr>
          <p:cNvPr id="42" name="Group 41"/>
          <p:cNvGrpSpPr/>
          <p:nvPr/>
        </p:nvGrpSpPr>
        <p:grpSpPr>
          <a:xfrm>
            <a:off x="4137469" y="4210050"/>
            <a:ext cx="1745044" cy="1785938"/>
            <a:chOff x="6258197" y="2260015"/>
            <a:chExt cx="1851552" cy="1923299"/>
          </a:xfrm>
        </p:grpSpPr>
        <p:sp>
          <p:nvSpPr>
            <p:cNvPr id="43" name="Hexagon 42"/>
            <p:cNvSpPr/>
            <p:nvPr/>
          </p:nvSpPr>
          <p:spPr bwMode="auto">
            <a:xfrm>
              <a:off x="6606612" y="3220452"/>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4" name="Hexagon 43"/>
            <p:cNvSpPr/>
            <p:nvPr/>
          </p:nvSpPr>
          <p:spPr bwMode="auto">
            <a:xfrm>
              <a:off x="6963549" y="3408946"/>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5" name="Hexagon 44"/>
            <p:cNvSpPr/>
            <p:nvPr/>
          </p:nvSpPr>
          <p:spPr bwMode="auto">
            <a:xfrm>
              <a:off x="7315919" y="2836779"/>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6" name="Hexagon 45"/>
            <p:cNvSpPr/>
            <p:nvPr/>
          </p:nvSpPr>
          <p:spPr bwMode="auto">
            <a:xfrm>
              <a:off x="6957061" y="3027946"/>
              <a:ext cx="446614" cy="385012"/>
            </a:xfrm>
            <a:prstGeom prst="hexagon">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7" name="Hexagon 46"/>
            <p:cNvSpPr/>
            <p:nvPr/>
          </p:nvSpPr>
          <p:spPr bwMode="auto">
            <a:xfrm>
              <a:off x="6605859" y="2450515"/>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8" name="Hexagon 47"/>
            <p:cNvSpPr/>
            <p:nvPr/>
          </p:nvSpPr>
          <p:spPr bwMode="auto">
            <a:xfrm>
              <a:off x="6964301" y="2641768"/>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49" name="Hexagon 48"/>
            <p:cNvSpPr/>
            <p:nvPr/>
          </p:nvSpPr>
          <p:spPr bwMode="auto">
            <a:xfrm>
              <a:off x="7317562" y="3219116"/>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0" name="Hexagon 49"/>
            <p:cNvSpPr/>
            <p:nvPr/>
          </p:nvSpPr>
          <p:spPr bwMode="auto">
            <a:xfrm>
              <a:off x="6614634" y="2832601"/>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1" name="Hexagon 50"/>
            <p:cNvSpPr/>
            <p:nvPr/>
          </p:nvSpPr>
          <p:spPr bwMode="auto">
            <a:xfrm>
              <a:off x="6958284" y="2260015"/>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2" name="Hexagon 51"/>
            <p:cNvSpPr/>
            <p:nvPr/>
          </p:nvSpPr>
          <p:spPr bwMode="auto">
            <a:xfrm>
              <a:off x="7310709" y="2450515"/>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3" name="Hexagon 52"/>
            <p:cNvSpPr/>
            <p:nvPr/>
          </p:nvSpPr>
          <p:spPr bwMode="auto">
            <a:xfrm>
              <a:off x="6258197" y="2650540"/>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4" name="Hexagon 53"/>
            <p:cNvSpPr/>
            <p:nvPr/>
          </p:nvSpPr>
          <p:spPr bwMode="auto">
            <a:xfrm>
              <a:off x="7663135" y="3422065"/>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5" name="Hexagon 54"/>
            <p:cNvSpPr/>
            <p:nvPr/>
          </p:nvSpPr>
          <p:spPr bwMode="auto">
            <a:xfrm>
              <a:off x="7663134" y="3036303"/>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6" name="Hexagon 55"/>
            <p:cNvSpPr/>
            <p:nvPr/>
          </p:nvSpPr>
          <p:spPr bwMode="auto">
            <a:xfrm>
              <a:off x="6258197" y="3417301"/>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7" name="Hexagon 56"/>
            <p:cNvSpPr/>
            <p:nvPr/>
          </p:nvSpPr>
          <p:spPr bwMode="auto">
            <a:xfrm>
              <a:off x="6267724" y="3031542"/>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8" name="Hexagon 57"/>
            <p:cNvSpPr/>
            <p:nvPr/>
          </p:nvSpPr>
          <p:spPr bwMode="auto">
            <a:xfrm>
              <a:off x="7663135" y="2645777"/>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59" name="Hexagon 58"/>
            <p:cNvSpPr/>
            <p:nvPr/>
          </p:nvSpPr>
          <p:spPr bwMode="auto">
            <a:xfrm>
              <a:off x="6958285" y="3798302"/>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60" name="Hexagon 59"/>
            <p:cNvSpPr/>
            <p:nvPr/>
          </p:nvSpPr>
          <p:spPr bwMode="auto">
            <a:xfrm>
              <a:off x="6605860" y="3603040"/>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61" name="Hexagon 60"/>
            <p:cNvSpPr/>
            <p:nvPr/>
          </p:nvSpPr>
          <p:spPr bwMode="auto">
            <a:xfrm>
              <a:off x="7310709" y="3612564"/>
              <a:ext cx="446614" cy="385012"/>
            </a:xfrm>
            <a:prstGeom prst="hexago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grpSp>
      <p:sp>
        <p:nvSpPr>
          <p:cNvPr id="103" name="TextBox 102"/>
          <p:cNvSpPr txBox="1"/>
          <p:nvPr/>
        </p:nvSpPr>
        <p:spPr>
          <a:xfrm>
            <a:off x="337325" y="5839572"/>
            <a:ext cx="2836482" cy="523220"/>
          </a:xfrm>
          <a:prstGeom prst="rect">
            <a:avLst/>
          </a:prstGeom>
          <a:noFill/>
        </p:spPr>
        <p:txBody>
          <a:bodyPr wrap="none" rtlCol="0">
            <a:spAutoFit/>
          </a:bodyPr>
          <a:lstStyle/>
          <a:p>
            <a:r>
              <a:rPr lang="en-US" sz="1400" b="1" dirty="0" smtClean="0"/>
              <a:t>The Keck I Telescope on </a:t>
            </a:r>
            <a:r>
              <a:rPr lang="en-US" sz="1400" b="1" dirty="0" err="1" smtClean="0"/>
              <a:t>Maunea</a:t>
            </a:r>
            <a:r>
              <a:rPr lang="en-US" sz="1400" b="1" dirty="0" smtClean="0"/>
              <a:t> Kea </a:t>
            </a:r>
          </a:p>
          <a:p>
            <a:r>
              <a:rPr lang="en-US" sz="1400" b="1" dirty="0" smtClean="0"/>
              <a:t>Summit in Hawaii</a:t>
            </a:r>
            <a:endParaRPr lang="en-US" sz="1400" b="1" dirty="0"/>
          </a:p>
        </p:txBody>
      </p:sp>
      <p:sp>
        <p:nvSpPr>
          <p:cNvPr id="104" name="TextBox 103"/>
          <p:cNvSpPr txBox="1"/>
          <p:nvPr/>
        </p:nvSpPr>
        <p:spPr>
          <a:xfrm>
            <a:off x="4144323" y="3525245"/>
            <a:ext cx="1810111" cy="523220"/>
          </a:xfrm>
          <a:prstGeom prst="rect">
            <a:avLst/>
          </a:prstGeom>
          <a:noFill/>
        </p:spPr>
        <p:txBody>
          <a:bodyPr wrap="none" rtlCol="0">
            <a:spAutoFit/>
          </a:bodyPr>
          <a:lstStyle/>
          <a:p>
            <a:r>
              <a:rPr lang="en-US" sz="1400" b="1" dirty="0" smtClean="0"/>
              <a:t>The 10 meter Diameter </a:t>
            </a:r>
          </a:p>
          <a:p>
            <a:r>
              <a:rPr lang="en-US" sz="1400" b="1" dirty="0" smtClean="0"/>
              <a:t>Keck I Primary Mirror</a:t>
            </a:r>
            <a:endParaRPr lang="en-US" sz="1400" b="1" dirty="0"/>
          </a:p>
        </p:txBody>
      </p:sp>
      <p:sp>
        <p:nvSpPr>
          <p:cNvPr id="105" name="TextBox 104"/>
          <p:cNvSpPr txBox="1"/>
          <p:nvPr/>
        </p:nvSpPr>
        <p:spPr>
          <a:xfrm>
            <a:off x="4083375" y="6036172"/>
            <a:ext cx="1851789" cy="523220"/>
          </a:xfrm>
          <a:prstGeom prst="rect">
            <a:avLst/>
          </a:prstGeom>
          <a:noFill/>
        </p:spPr>
        <p:txBody>
          <a:bodyPr wrap="none" rtlCol="0">
            <a:spAutoFit/>
          </a:bodyPr>
          <a:lstStyle/>
          <a:p>
            <a:r>
              <a:rPr lang="en-US" sz="1400" b="1" dirty="0" smtClean="0"/>
              <a:t>The 6.3 meter Diameter </a:t>
            </a:r>
          </a:p>
          <a:p>
            <a:r>
              <a:rPr lang="en-US" sz="1400" b="1" dirty="0" smtClean="0"/>
              <a:t>JWST Primary Mirror</a:t>
            </a:r>
            <a:endParaRPr lang="en-US" sz="1400" b="1" dirty="0"/>
          </a:p>
        </p:txBody>
      </p:sp>
      <p:sp>
        <p:nvSpPr>
          <p:cNvPr id="107" name="TextBox 106"/>
          <p:cNvSpPr txBox="1"/>
          <p:nvPr/>
        </p:nvSpPr>
        <p:spPr>
          <a:xfrm>
            <a:off x="7065682" y="5833538"/>
            <a:ext cx="1728358" cy="523220"/>
          </a:xfrm>
          <a:prstGeom prst="rect">
            <a:avLst/>
          </a:prstGeom>
          <a:noFill/>
        </p:spPr>
        <p:txBody>
          <a:bodyPr wrap="none" rtlCol="0">
            <a:spAutoFit/>
          </a:bodyPr>
          <a:lstStyle/>
          <a:p>
            <a:r>
              <a:rPr lang="en-US" sz="1400" b="1" dirty="0" smtClean="0"/>
              <a:t>The 5 meter Diameter </a:t>
            </a:r>
          </a:p>
          <a:p>
            <a:r>
              <a:rPr lang="en-US" sz="1400" b="1" dirty="0" smtClean="0"/>
              <a:t>Equivalent Keck</a:t>
            </a:r>
            <a:endParaRPr lang="en-US" sz="1400" b="1" dirty="0"/>
          </a:p>
        </p:txBody>
      </p:sp>
      <p:grpSp>
        <p:nvGrpSpPr>
          <p:cNvPr id="62" name="Group 108"/>
          <p:cNvGrpSpPr/>
          <p:nvPr/>
        </p:nvGrpSpPr>
        <p:grpSpPr>
          <a:xfrm>
            <a:off x="6400799" y="1431758"/>
            <a:ext cx="2544888" cy="4398821"/>
            <a:chOff x="6400799" y="1431758"/>
            <a:chExt cx="2544888" cy="4398821"/>
          </a:xfrm>
        </p:grpSpPr>
        <p:grpSp>
          <p:nvGrpSpPr>
            <p:cNvPr id="63" name="Group 108"/>
            <p:cNvGrpSpPr/>
            <p:nvPr/>
          </p:nvGrpSpPr>
          <p:grpSpPr>
            <a:xfrm>
              <a:off x="6400799" y="1431758"/>
              <a:ext cx="2544888" cy="2995862"/>
              <a:chOff x="6400799" y="1431758"/>
              <a:chExt cx="2544888" cy="2995862"/>
            </a:xfrm>
          </p:grpSpPr>
          <p:sp>
            <p:nvSpPr>
              <p:cNvPr id="108" name="Bent Arrow 107"/>
              <p:cNvSpPr/>
              <p:nvPr/>
            </p:nvSpPr>
            <p:spPr bwMode="auto">
              <a:xfrm rot="5400000">
                <a:off x="6246853" y="2240339"/>
                <a:ext cx="2341227" cy="2033335"/>
              </a:xfrm>
              <a:prstGeom prst="bentArrow">
                <a:avLst>
                  <a:gd name="adj1" fmla="val 12621"/>
                  <a:gd name="adj2" fmla="val 25344"/>
                  <a:gd name="adj3" fmla="val 25000"/>
                  <a:gd name="adj4" fmla="val 43750"/>
                </a:avLst>
              </a:prstGeom>
              <a:solidFill>
                <a:srgbClr val="EAEAE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06" name="TextBox 105"/>
              <p:cNvSpPr txBox="1"/>
              <p:nvPr/>
            </p:nvSpPr>
            <p:spPr>
              <a:xfrm>
                <a:off x="6925582" y="1431758"/>
                <a:ext cx="2020105" cy="2031325"/>
              </a:xfrm>
              <a:prstGeom prst="rect">
                <a:avLst/>
              </a:prstGeom>
              <a:solidFill>
                <a:schemeClr val="bg1"/>
              </a:solidFill>
              <a:ln>
                <a:solidFill>
                  <a:schemeClr val="tx1"/>
                </a:solidFill>
              </a:ln>
            </p:spPr>
            <p:txBody>
              <a:bodyPr wrap="none" rtlCol="0">
                <a:spAutoFit/>
              </a:bodyPr>
              <a:lstStyle/>
              <a:p>
                <a:pPr algn="l"/>
                <a:r>
                  <a:rPr lang="en-US" sz="1400" b="1" dirty="0" smtClean="0"/>
                  <a:t>When  one factors in the </a:t>
                </a:r>
              </a:p>
              <a:p>
                <a:pPr algn="l"/>
                <a:r>
                  <a:rPr lang="en-US" sz="1400" b="1" dirty="0" smtClean="0"/>
                  <a:t>light lost  from the </a:t>
                </a:r>
              </a:p>
              <a:p>
                <a:pPr algn="l"/>
                <a:r>
                  <a:rPr lang="en-US" sz="1400" b="1" dirty="0" smtClean="0"/>
                  <a:t>atmosphere, the Keck I </a:t>
                </a:r>
              </a:p>
              <a:p>
                <a:pPr algn="l"/>
                <a:r>
                  <a:rPr lang="en-US" sz="1400" b="1" dirty="0" smtClean="0"/>
                  <a:t>Telescope’s  light </a:t>
                </a:r>
              </a:p>
              <a:p>
                <a:pPr algn="l"/>
                <a:r>
                  <a:rPr lang="en-US" sz="1400" b="1" dirty="0" smtClean="0"/>
                  <a:t>collecting  power is  ~50%</a:t>
                </a:r>
              </a:p>
              <a:p>
                <a:pPr algn="l"/>
                <a:r>
                  <a:rPr lang="en-US" sz="1400" b="1" dirty="0" smtClean="0"/>
                  <a:t>less at a wavelength of 2</a:t>
                </a:r>
              </a:p>
              <a:p>
                <a:pPr algn="l"/>
                <a:r>
                  <a:rPr lang="en-US" sz="1400" b="1" dirty="0" smtClean="0"/>
                  <a:t>microns.  Therefore its</a:t>
                </a:r>
              </a:p>
              <a:p>
                <a:pPr algn="l"/>
                <a:r>
                  <a:rPr lang="en-US" sz="1400" b="1" dirty="0" smtClean="0"/>
                  <a:t>equivalent aperture  in </a:t>
                </a:r>
              </a:p>
              <a:p>
                <a:pPr algn="l"/>
                <a:r>
                  <a:rPr lang="en-US" sz="1400" b="1" dirty="0" smtClean="0"/>
                  <a:t>space is:</a:t>
                </a:r>
              </a:p>
            </p:txBody>
          </p:sp>
        </p:grpSp>
        <p:grpSp>
          <p:nvGrpSpPr>
            <p:cNvPr id="96" name="Group 109"/>
            <p:cNvGrpSpPr>
              <a:grpSpLocks noChangeAspect="1"/>
            </p:cNvGrpSpPr>
            <p:nvPr/>
          </p:nvGrpSpPr>
          <p:grpSpPr>
            <a:xfrm>
              <a:off x="7253799" y="4485423"/>
              <a:ext cx="1279329" cy="1345156"/>
              <a:chOff x="2394481" y="1697788"/>
              <a:chExt cx="2558657" cy="2690311"/>
            </a:xfrm>
          </p:grpSpPr>
          <p:sp>
            <p:nvSpPr>
              <p:cNvPr id="111" name="Hexagon 110"/>
              <p:cNvSpPr/>
              <p:nvPr/>
            </p:nvSpPr>
            <p:spPr bwMode="auto">
              <a:xfrm>
                <a:off x="3097409" y="304398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12" name="Hexagon 111"/>
              <p:cNvSpPr/>
              <p:nvPr/>
            </p:nvSpPr>
            <p:spPr bwMode="auto">
              <a:xfrm>
                <a:off x="3454346" y="323248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13" name="Hexagon 112"/>
              <p:cNvSpPr/>
              <p:nvPr/>
            </p:nvSpPr>
            <p:spPr bwMode="auto">
              <a:xfrm>
                <a:off x="3806716" y="2660315"/>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14" name="Hexagon 113"/>
              <p:cNvSpPr/>
              <p:nvPr/>
            </p:nvSpPr>
            <p:spPr bwMode="auto">
              <a:xfrm>
                <a:off x="3447858" y="2851482"/>
                <a:ext cx="446614" cy="385012"/>
              </a:xfrm>
              <a:prstGeom prst="hexagon">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15" name="Hexagon 114"/>
              <p:cNvSpPr/>
              <p:nvPr/>
            </p:nvSpPr>
            <p:spPr bwMode="auto">
              <a:xfrm>
                <a:off x="3096656" y="227405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16" name="Hexagon 115"/>
              <p:cNvSpPr/>
              <p:nvPr/>
            </p:nvSpPr>
            <p:spPr bwMode="auto">
              <a:xfrm>
                <a:off x="3455098" y="2465304"/>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17" name="Hexagon 116"/>
              <p:cNvSpPr/>
              <p:nvPr/>
            </p:nvSpPr>
            <p:spPr bwMode="auto">
              <a:xfrm>
                <a:off x="3808359" y="304265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18" name="Hexagon 117"/>
              <p:cNvSpPr/>
              <p:nvPr/>
            </p:nvSpPr>
            <p:spPr bwMode="auto">
              <a:xfrm>
                <a:off x="3105431" y="2656137"/>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19" name="Hexagon 118"/>
              <p:cNvSpPr/>
              <p:nvPr/>
            </p:nvSpPr>
            <p:spPr bwMode="auto">
              <a:xfrm>
                <a:off x="3449081" y="208355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20" name="Hexagon 119"/>
              <p:cNvSpPr/>
              <p:nvPr/>
            </p:nvSpPr>
            <p:spPr bwMode="auto">
              <a:xfrm>
                <a:off x="3801506" y="227405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21" name="Hexagon 120"/>
              <p:cNvSpPr/>
              <p:nvPr/>
            </p:nvSpPr>
            <p:spPr bwMode="auto">
              <a:xfrm>
                <a:off x="2748994" y="2474076"/>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22" name="Hexagon 121"/>
              <p:cNvSpPr/>
              <p:nvPr/>
            </p:nvSpPr>
            <p:spPr bwMode="auto">
              <a:xfrm>
                <a:off x="4153932" y="324560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23" name="Hexagon 122"/>
              <p:cNvSpPr/>
              <p:nvPr/>
            </p:nvSpPr>
            <p:spPr bwMode="auto">
              <a:xfrm>
                <a:off x="4153931" y="2859839"/>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24" name="Hexagon 123"/>
              <p:cNvSpPr/>
              <p:nvPr/>
            </p:nvSpPr>
            <p:spPr bwMode="auto">
              <a:xfrm>
                <a:off x="2748994" y="3240837"/>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25" name="Hexagon 124"/>
              <p:cNvSpPr/>
              <p:nvPr/>
            </p:nvSpPr>
            <p:spPr bwMode="auto">
              <a:xfrm>
                <a:off x="2758521" y="285507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26" name="Hexagon 125"/>
              <p:cNvSpPr/>
              <p:nvPr/>
            </p:nvSpPr>
            <p:spPr bwMode="auto">
              <a:xfrm>
                <a:off x="4153932" y="2469313"/>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27" name="Hexagon 126"/>
              <p:cNvSpPr/>
              <p:nvPr/>
            </p:nvSpPr>
            <p:spPr bwMode="auto">
              <a:xfrm>
                <a:off x="3449082" y="362183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28" name="Hexagon 127"/>
              <p:cNvSpPr/>
              <p:nvPr/>
            </p:nvSpPr>
            <p:spPr bwMode="auto">
              <a:xfrm>
                <a:off x="3096657" y="3426576"/>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29" name="Hexagon 128"/>
              <p:cNvSpPr/>
              <p:nvPr/>
            </p:nvSpPr>
            <p:spPr bwMode="auto">
              <a:xfrm>
                <a:off x="3806269" y="3431337"/>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30" name="Hexagon 129"/>
              <p:cNvSpPr/>
              <p:nvPr/>
            </p:nvSpPr>
            <p:spPr bwMode="auto">
              <a:xfrm>
                <a:off x="2394481" y="2280066"/>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31" name="Hexagon 130"/>
              <p:cNvSpPr/>
              <p:nvPr/>
            </p:nvSpPr>
            <p:spPr bwMode="auto">
              <a:xfrm>
                <a:off x="4155548" y="2082800"/>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32" name="Hexagon 131"/>
              <p:cNvSpPr/>
              <p:nvPr/>
            </p:nvSpPr>
            <p:spPr bwMode="auto">
              <a:xfrm>
                <a:off x="2747963" y="2082800"/>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33" name="Hexagon 132"/>
              <p:cNvSpPr/>
              <p:nvPr/>
            </p:nvSpPr>
            <p:spPr bwMode="auto">
              <a:xfrm>
                <a:off x="3104343" y="1890294"/>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34" name="Hexagon 133"/>
              <p:cNvSpPr/>
              <p:nvPr/>
            </p:nvSpPr>
            <p:spPr bwMode="auto">
              <a:xfrm>
                <a:off x="3456518" y="169778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35" name="Hexagon 134"/>
              <p:cNvSpPr/>
              <p:nvPr/>
            </p:nvSpPr>
            <p:spPr bwMode="auto">
              <a:xfrm>
                <a:off x="3801423" y="1890294"/>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36" name="Hexagon 135"/>
              <p:cNvSpPr/>
              <p:nvPr/>
            </p:nvSpPr>
            <p:spPr bwMode="auto">
              <a:xfrm>
                <a:off x="2751171" y="3618581"/>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37" name="Hexagon 136"/>
              <p:cNvSpPr/>
              <p:nvPr/>
            </p:nvSpPr>
            <p:spPr bwMode="auto">
              <a:xfrm>
                <a:off x="2395986" y="267159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38" name="Hexagon 137"/>
              <p:cNvSpPr/>
              <p:nvPr/>
            </p:nvSpPr>
            <p:spPr bwMode="auto">
              <a:xfrm>
                <a:off x="2394481" y="3425075"/>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39" name="Hexagon 138"/>
              <p:cNvSpPr/>
              <p:nvPr/>
            </p:nvSpPr>
            <p:spPr bwMode="auto">
              <a:xfrm>
                <a:off x="2399997" y="3041065"/>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40" name="Hexagon 139"/>
              <p:cNvSpPr/>
              <p:nvPr/>
            </p:nvSpPr>
            <p:spPr bwMode="auto">
              <a:xfrm>
                <a:off x="3103592" y="3811839"/>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41" name="Hexagon 140"/>
              <p:cNvSpPr/>
              <p:nvPr/>
            </p:nvSpPr>
            <p:spPr bwMode="auto">
              <a:xfrm>
                <a:off x="3790144" y="382487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42" name="Hexagon 141"/>
              <p:cNvSpPr/>
              <p:nvPr/>
            </p:nvSpPr>
            <p:spPr bwMode="auto">
              <a:xfrm>
                <a:off x="3448497" y="4003087"/>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43" name="Hexagon 142"/>
              <p:cNvSpPr/>
              <p:nvPr/>
            </p:nvSpPr>
            <p:spPr bwMode="auto">
              <a:xfrm>
                <a:off x="4147081" y="3630860"/>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44" name="Hexagon 143"/>
              <p:cNvSpPr/>
              <p:nvPr/>
            </p:nvSpPr>
            <p:spPr bwMode="auto">
              <a:xfrm>
                <a:off x="4499255" y="3436850"/>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45" name="Hexagon 144"/>
              <p:cNvSpPr/>
              <p:nvPr/>
            </p:nvSpPr>
            <p:spPr bwMode="auto">
              <a:xfrm>
                <a:off x="4500008" y="3052592"/>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46" name="Hexagon 145"/>
              <p:cNvSpPr/>
              <p:nvPr/>
            </p:nvSpPr>
            <p:spPr bwMode="auto">
              <a:xfrm>
                <a:off x="4503266" y="266582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sp>
            <p:nvSpPr>
              <p:cNvPr id="147" name="Hexagon 146"/>
              <p:cNvSpPr/>
              <p:nvPr/>
            </p:nvSpPr>
            <p:spPr bwMode="auto">
              <a:xfrm>
                <a:off x="4506524" y="2281818"/>
                <a:ext cx="446614" cy="385012"/>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Narrow"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Birth of Stars and Planetary Systems</a:t>
            </a:r>
            <a:endParaRPr lang="en-US" dirty="0"/>
          </a:p>
        </p:txBody>
      </p:sp>
      <p:pic>
        <p:nvPicPr>
          <p:cNvPr id="4" name="Picture 3"/>
          <p:cNvPicPr>
            <a:picLocks noChangeArrowheads="1"/>
          </p:cNvPicPr>
          <p:nvPr/>
        </p:nvPicPr>
        <p:blipFill>
          <a:blip r:embed="rId3" cstate="print"/>
          <a:srcRect/>
          <a:stretch>
            <a:fillRect/>
          </a:stretch>
        </p:blipFill>
        <p:spPr bwMode="auto">
          <a:xfrm>
            <a:off x="4986337" y="1932659"/>
            <a:ext cx="3428319" cy="4065363"/>
          </a:xfrm>
          <a:prstGeom prst="rect">
            <a:avLst/>
          </a:prstGeom>
          <a:noFill/>
          <a:ln w="25400" cap="flat">
            <a:solidFill>
              <a:srgbClr val="FF0000"/>
            </a:solidFill>
            <a:prstDash val="solid"/>
            <a:miter lim="800000"/>
            <a:headEnd/>
            <a:tailEnd/>
          </a:ln>
        </p:spPr>
      </p:pic>
      <p:pic>
        <p:nvPicPr>
          <p:cNvPr id="5" name="Picture 18"/>
          <p:cNvPicPr>
            <a:picLocks noChangeArrowheads="1"/>
          </p:cNvPicPr>
          <p:nvPr/>
        </p:nvPicPr>
        <p:blipFill>
          <a:blip r:embed="rId4" cstate="print"/>
          <a:srcRect t="5084" b="26695"/>
          <a:stretch>
            <a:fillRect/>
          </a:stretch>
        </p:blipFill>
        <p:spPr bwMode="auto">
          <a:xfrm>
            <a:off x="474364" y="1984932"/>
            <a:ext cx="3949827" cy="4023977"/>
          </a:xfrm>
          <a:prstGeom prst="rect">
            <a:avLst/>
          </a:prstGeom>
          <a:noFill/>
          <a:ln w="19050" cap="flat">
            <a:solidFill>
              <a:srgbClr val="FF0000"/>
            </a:solidFill>
            <a:prstDash val="solid"/>
            <a:miter lim="800000"/>
            <a:headEnd/>
            <a:tailEnd/>
          </a:ln>
        </p:spPr>
      </p:pic>
      <p:sp>
        <p:nvSpPr>
          <p:cNvPr id="8" name="TextBox 7"/>
          <p:cNvSpPr txBox="1"/>
          <p:nvPr/>
        </p:nvSpPr>
        <p:spPr>
          <a:xfrm>
            <a:off x="855194" y="1103382"/>
            <a:ext cx="3275256" cy="707886"/>
          </a:xfrm>
          <a:prstGeom prst="rect">
            <a:avLst/>
          </a:prstGeom>
          <a:noFill/>
        </p:spPr>
        <p:txBody>
          <a:bodyPr wrap="none" rtlCol="0">
            <a:spAutoFit/>
          </a:bodyPr>
          <a:lstStyle/>
          <a:p>
            <a:pPr algn="ctr"/>
            <a:r>
              <a:rPr lang="en-US" sz="2000" dirty="0" smtClean="0"/>
              <a:t>Star Forming Regions in Giant </a:t>
            </a:r>
          </a:p>
          <a:p>
            <a:pPr algn="ctr"/>
            <a:r>
              <a:rPr lang="en-US" sz="2000" dirty="0" smtClean="0"/>
              <a:t>Molecular Complexes</a:t>
            </a:r>
            <a:endParaRPr lang="en-US" sz="2000" dirty="0"/>
          </a:p>
        </p:txBody>
      </p:sp>
      <p:sp>
        <p:nvSpPr>
          <p:cNvPr id="9" name="TextBox 8"/>
          <p:cNvSpPr txBox="1"/>
          <p:nvPr/>
        </p:nvSpPr>
        <p:spPr>
          <a:xfrm>
            <a:off x="4779510" y="1103382"/>
            <a:ext cx="3919663" cy="707886"/>
          </a:xfrm>
          <a:prstGeom prst="rect">
            <a:avLst/>
          </a:prstGeom>
          <a:noFill/>
        </p:spPr>
        <p:txBody>
          <a:bodyPr wrap="none" rtlCol="0">
            <a:spAutoFit/>
          </a:bodyPr>
          <a:lstStyle/>
          <a:p>
            <a:pPr algn="ctr"/>
            <a:r>
              <a:rPr lang="en-US" sz="2000" dirty="0" smtClean="0"/>
              <a:t>Formation of Disks and Bi-Polar Jets </a:t>
            </a:r>
          </a:p>
          <a:p>
            <a:pPr algn="ctr"/>
            <a:r>
              <a:rPr lang="en-US" sz="2000" dirty="0" smtClean="0"/>
              <a:t>Near Young Stellar Objects</a:t>
            </a:r>
            <a:endParaRPr lang="en-US" sz="20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157163" y="890925"/>
            <a:ext cx="8796337" cy="5486400"/>
          </a:xfrm>
        </p:spPr>
        <p:txBody>
          <a:bodyPr/>
          <a:lstStyle/>
          <a:p>
            <a:r>
              <a:rPr lang="en-US" dirty="0" smtClean="0"/>
              <a:t>The James Webb Space Telescope will be one of the premier astronomical tools  of the next couple of decades, with the potential to address some of the most fundamental questions before us.</a:t>
            </a:r>
          </a:p>
          <a:p>
            <a:pPr>
              <a:buNone/>
            </a:pPr>
            <a:endParaRPr lang="en-US" dirty="0" smtClean="0"/>
          </a:p>
          <a:p>
            <a:r>
              <a:rPr lang="en-US" dirty="0" smtClean="0"/>
              <a:t>It is truly a first of its kind space observatory and has offered the Systems Engineering Team some very unique and difficult challenges.</a:t>
            </a:r>
          </a:p>
          <a:p>
            <a:pPr lvl="1"/>
            <a:r>
              <a:rPr lang="en-US" dirty="0" smtClean="0"/>
              <a:t>Cryogenic Design of Large Observatories</a:t>
            </a:r>
          </a:p>
          <a:p>
            <a:pPr lvl="1"/>
            <a:r>
              <a:rPr lang="en-US" dirty="0" smtClean="0"/>
              <a:t>Constrained Technical Resource (aka Mass)</a:t>
            </a:r>
          </a:p>
          <a:p>
            <a:pPr lvl="1"/>
            <a:r>
              <a:rPr lang="en-US" dirty="0" smtClean="0"/>
              <a:t>Verification by Analysis</a:t>
            </a:r>
          </a:p>
          <a:p>
            <a:pPr marL="342900" lvl="1" indent="-342900">
              <a:spcBef>
                <a:spcPct val="20000"/>
              </a:spcBef>
              <a:spcAft>
                <a:spcPct val="40000"/>
              </a:spcAft>
              <a:buSzTx/>
              <a:buNone/>
            </a:pPr>
            <a:endParaRPr lang="en-US" b="1" dirty="0" smtClean="0"/>
          </a:p>
          <a:p>
            <a:pPr marL="342900" lvl="1" indent="-342900">
              <a:spcBef>
                <a:spcPct val="20000"/>
              </a:spcBef>
              <a:spcAft>
                <a:spcPct val="40000"/>
              </a:spcAft>
              <a:buSzTx/>
              <a:buFont typeface="Wingdings" pitchFamily="2" charset="2"/>
              <a:buChar char="l"/>
            </a:pPr>
            <a:r>
              <a:rPr lang="en-US" b="1" dirty="0" smtClean="0"/>
              <a:t>In a very real sense JWST will re-write the books on astronomy AND   engineering of future space observatories.</a:t>
            </a:r>
          </a:p>
          <a:p>
            <a:pPr marL="342900" lvl="1" indent="-342900">
              <a:spcBef>
                <a:spcPct val="20000"/>
              </a:spcBef>
              <a:spcAft>
                <a:spcPct val="40000"/>
              </a:spcAft>
              <a:buSzTx/>
              <a:buFont typeface="Wingdings" pitchFamily="2" charset="2"/>
              <a:buChar char="l"/>
            </a:pPr>
            <a:endParaRPr lang="en-US" b="1" dirty="0" smtClean="0"/>
          </a:p>
          <a:p>
            <a:pPr marL="342900" lvl="1" indent="-342900">
              <a:spcBef>
                <a:spcPct val="20000"/>
              </a:spcBef>
              <a:spcAft>
                <a:spcPct val="40000"/>
              </a:spcAft>
              <a:buSzTx/>
              <a:buFont typeface="Wingdings" pitchFamily="2" charset="2"/>
              <a:buChar char="l"/>
            </a:pPr>
            <a:r>
              <a:rPr lang="en-US" b="1" dirty="0" smtClean="0"/>
              <a:t>I consider myself very lucky to be a part of this Team and this Program!</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Possibles</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Trade Study Plan</a:t>
            </a:r>
            <a:endParaRPr lang="en-US" dirty="0"/>
          </a:p>
        </p:txBody>
      </p:sp>
      <p:sp>
        <p:nvSpPr>
          <p:cNvPr id="3" name="Rectangle 2"/>
          <p:cNvSpPr>
            <a:spLocks noChangeArrowheads="1"/>
          </p:cNvSpPr>
          <p:nvPr/>
        </p:nvSpPr>
        <p:spPr bwMode="auto">
          <a:xfrm>
            <a:off x="4446588" y="4900613"/>
            <a:ext cx="4484687" cy="1363662"/>
          </a:xfrm>
          <a:prstGeom prst="rect">
            <a:avLst/>
          </a:prstGeom>
          <a:solidFill>
            <a:srgbClr val="CCFFCC"/>
          </a:solidFill>
          <a:ln w="9525">
            <a:solidFill>
              <a:schemeClr val="tx1"/>
            </a:solidFill>
            <a:miter lim="800000"/>
            <a:headEnd/>
            <a:tailEnd/>
          </a:ln>
          <a:effectLst/>
        </p:spPr>
        <p:txBody>
          <a:bodyPr wrap="none" anchor="ctr"/>
          <a:lstStyle/>
          <a:p>
            <a:endParaRPr lang="en-US"/>
          </a:p>
        </p:txBody>
      </p:sp>
      <p:sp>
        <p:nvSpPr>
          <p:cNvPr id="4" name="Rectangle 3"/>
          <p:cNvSpPr>
            <a:spLocks noChangeArrowheads="1"/>
          </p:cNvSpPr>
          <p:nvPr/>
        </p:nvSpPr>
        <p:spPr bwMode="auto">
          <a:xfrm>
            <a:off x="2487613" y="2114550"/>
            <a:ext cx="2881312" cy="1776413"/>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5" name="Rectangle 4"/>
          <p:cNvSpPr>
            <a:spLocks noChangeArrowheads="1"/>
          </p:cNvSpPr>
          <p:nvPr/>
        </p:nvSpPr>
        <p:spPr bwMode="auto">
          <a:xfrm>
            <a:off x="6743700" y="2185988"/>
            <a:ext cx="1333500" cy="1390650"/>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6" name="Text Box 6" descr="C:\Documents and Settings\s076309\Desktop\02.090 S&amp;E Capabilities\images + input\BusDev\ABL.jpg"/>
          <p:cNvSpPr txBox="1">
            <a:spLocks noChangeArrowheads="1"/>
          </p:cNvSpPr>
          <p:nvPr/>
        </p:nvSpPr>
        <p:spPr bwMode="auto">
          <a:xfrm>
            <a:off x="120650" y="1985963"/>
            <a:ext cx="1098550" cy="1168400"/>
          </a:xfrm>
          <a:prstGeom prst="rect">
            <a:avLst/>
          </a:prstGeom>
          <a:noFill/>
          <a:ln w="9525">
            <a:solidFill>
              <a:schemeClr val="tx1"/>
            </a:solidFill>
            <a:miter lim="800000"/>
            <a:headEnd/>
            <a:tailEnd/>
          </a:ln>
          <a:effectLst/>
        </p:spPr>
        <p:txBody>
          <a:bodyPr wrap="none">
            <a:spAutoFit/>
          </a:bodyPr>
          <a:lstStyle/>
          <a:p>
            <a:r>
              <a:rPr lang="en-US" sz="1000">
                <a:latin typeface="Arial Narrow" pitchFamily="34" charset="0"/>
              </a:rPr>
              <a:t>Document Study</a:t>
            </a:r>
          </a:p>
          <a:p>
            <a:r>
              <a:rPr lang="en-US" sz="1000">
                <a:latin typeface="Arial Narrow" pitchFamily="34" charset="0"/>
              </a:rPr>
              <a:t>Results to Date</a:t>
            </a:r>
          </a:p>
          <a:p>
            <a:r>
              <a:rPr lang="en-US" sz="1000">
                <a:latin typeface="Arial Narrow" pitchFamily="34" charset="0"/>
              </a:rPr>
              <a:t>In EM.</a:t>
            </a:r>
          </a:p>
          <a:p>
            <a:pPr>
              <a:buFontTx/>
              <a:buChar char="-"/>
            </a:pPr>
            <a:r>
              <a:rPr lang="en-US" sz="1000">
                <a:latin typeface="Arial Narrow" pitchFamily="34" charset="0"/>
              </a:rPr>
              <a:t>Status of models</a:t>
            </a:r>
          </a:p>
          <a:p>
            <a:r>
              <a:rPr lang="en-US" sz="1000">
                <a:latin typeface="Arial Narrow" pitchFamily="34" charset="0"/>
              </a:rPr>
              <a:t> for each option</a:t>
            </a:r>
          </a:p>
          <a:p>
            <a:r>
              <a:rPr lang="en-US" sz="1000">
                <a:latin typeface="Arial Narrow" pitchFamily="34" charset="0"/>
              </a:rPr>
              <a:t>-Resource</a:t>
            </a:r>
          </a:p>
          <a:p>
            <a:r>
              <a:rPr lang="en-US" sz="1000">
                <a:latin typeface="Arial Narrow" pitchFamily="34" charset="0"/>
              </a:rPr>
              <a:t>Allocations for each</a:t>
            </a:r>
          </a:p>
        </p:txBody>
      </p:sp>
      <p:sp>
        <p:nvSpPr>
          <p:cNvPr id="7" name="Text Box 7"/>
          <p:cNvSpPr txBox="1">
            <a:spLocks noChangeArrowheads="1"/>
          </p:cNvSpPr>
          <p:nvPr/>
        </p:nvSpPr>
        <p:spPr bwMode="auto">
          <a:xfrm>
            <a:off x="1304925" y="1989138"/>
            <a:ext cx="1003300" cy="1168400"/>
          </a:xfrm>
          <a:prstGeom prst="rect">
            <a:avLst/>
          </a:prstGeom>
          <a:solidFill>
            <a:schemeClr val="bg1"/>
          </a:solidFill>
          <a:ln w="9525">
            <a:solidFill>
              <a:schemeClr val="tx1"/>
            </a:solidFill>
            <a:miter lim="800000"/>
            <a:headEnd/>
            <a:tailEnd/>
          </a:ln>
          <a:effectLst/>
        </p:spPr>
        <p:txBody>
          <a:bodyPr wrap="none">
            <a:spAutoFit/>
          </a:bodyPr>
          <a:lstStyle/>
          <a:p>
            <a:r>
              <a:rPr lang="en-US" sz="1000">
                <a:latin typeface="Arial Narrow" pitchFamily="34" charset="0"/>
              </a:rPr>
              <a:t>Select Most</a:t>
            </a:r>
          </a:p>
          <a:p>
            <a:r>
              <a:rPr lang="en-US" sz="1000">
                <a:latin typeface="Arial Narrow" pitchFamily="34" charset="0"/>
              </a:rPr>
              <a:t>Likely Option </a:t>
            </a:r>
          </a:p>
          <a:p>
            <a:r>
              <a:rPr lang="en-US" sz="1000">
                <a:latin typeface="Arial Narrow" pitchFamily="34" charset="0"/>
              </a:rPr>
              <a:t>for Cycle 1</a:t>
            </a:r>
          </a:p>
          <a:p>
            <a:r>
              <a:rPr lang="en-US" sz="1000">
                <a:latin typeface="Arial Narrow" pitchFamily="34" charset="0"/>
              </a:rPr>
              <a:t>Development and</a:t>
            </a:r>
          </a:p>
          <a:p>
            <a:r>
              <a:rPr lang="en-US" sz="1000">
                <a:latin typeface="Arial Narrow" pitchFamily="34" charset="0"/>
              </a:rPr>
              <a:t>Define Initial</a:t>
            </a:r>
          </a:p>
          <a:p>
            <a:r>
              <a:rPr lang="en-US" sz="1000">
                <a:latin typeface="Arial Narrow" pitchFamily="34" charset="0"/>
              </a:rPr>
              <a:t>Trade Space for</a:t>
            </a:r>
          </a:p>
          <a:p>
            <a:r>
              <a:rPr lang="en-US" sz="1000">
                <a:latin typeface="Arial Narrow" pitchFamily="34" charset="0"/>
              </a:rPr>
              <a:t>Cycle 2</a:t>
            </a:r>
          </a:p>
        </p:txBody>
      </p:sp>
      <p:sp>
        <p:nvSpPr>
          <p:cNvPr id="8" name="Text Box 8"/>
          <p:cNvSpPr txBox="1">
            <a:spLocks noChangeArrowheads="1"/>
          </p:cNvSpPr>
          <p:nvPr/>
        </p:nvSpPr>
        <p:spPr bwMode="auto">
          <a:xfrm>
            <a:off x="2671763" y="2447925"/>
            <a:ext cx="750887" cy="254000"/>
          </a:xfrm>
          <a:prstGeom prst="rect">
            <a:avLst/>
          </a:prstGeom>
          <a:solidFill>
            <a:schemeClr val="bg1"/>
          </a:solidFill>
          <a:ln w="9525">
            <a:solidFill>
              <a:schemeClr val="tx1"/>
            </a:solidFill>
            <a:miter lim="800000"/>
            <a:headEnd/>
            <a:tailEnd/>
          </a:ln>
          <a:effectLst/>
        </p:spPr>
        <p:txBody>
          <a:bodyPr wrap="none">
            <a:spAutoFit/>
          </a:bodyPr>
          <a:lstStyle/>
          <a:p>
            <a:r>
              <a:rPr lang="en-US" sz="1000">
                <a:latin typeface="Arial Narrow" pitchFamily="34" charset="0"/>
              </a:rPr>
              <a:t>CAD Layout</a:t>
            </a:r>
          </a:p>
        </p:txBody>
      </p:sp>
      <p:sp>
        <p:nvSpPr>
          <p:cNvPr id="9" name="Text Box 9" descr="C:\Documents and Settings\s076309\Desktop\02.090 S&amp;E Capabilities\images + input\BusDev\ABL.jpg"/>
          <p:cNvSpPr txBox="1">
            <a:spLocks noChangeArrowheads="1"/>
          </p:cNvSpPr>
          <p:nvPr/>
        </p:nvSpPr>
        <p:spPr bwMode="auto">
          <a:xfrm>
            <a:off x="2498725" y="2714625"/>
            <a:ext cx="966788" cy="701675"/>
          </a:xfrm>
          <a:prstGeom prst="rect">
            <a:avLst/>
          </a:prstGeom>
          <a:noFill/>
          <a:ln w="9525">
            <a:noFill/>
            <a:miter lim="800000"/>
            <a:headEnd/>
            <a:tailEnd/>
          </a:ln>
          <a:effectLst/>
        </p:spPr>
        <p:txBody>
          <a:bodyPr wrap="none">
            <a:spAutoFit/>
          </a:bodyPr>
          <a:lstStyle/>
          <a:p>
            <a:pPr>
              <a:buFontTx/>
              <a:buChar char="-"/>
            </a:pPr>
            <a:r>
              <a:rPr lang="en-US" sz="1000">
                <a:latin typeface="Arial Narrow" pitchFamily="34" charset="0"/>
              </a:rPr>
              <a:t>Mass Props</a:t>
            </a:r>
          </a:p>
          <a:p>
            <a:pPr>
              <a:buFontTx/>
              <a:buChar char="-"/>
            </a:pPr>
            <a:r>
              <a:rPr lang="en-US" sz="1000">
                <a:latin typeface="Arial Narrow" pitchFamily="34" charset="0"/>
              </a:rPr>
              <a:t>Volume / Layout</a:t>
            </a:r>
          </a:p>
          <a:p>
            <a:pPr>
              <a:buFontTx/>
              <a:buChar char="-"/>
            </a:pPr>
            <a:r>
              <a:rPr lang="en-US" sz="1000">
                <a:latin typeface="Arial Narrow" pitchFamily="34" charset="0"/>
              </a:rPr>
              <a:t>Launch Locks </a:t>
            </a:r>
          </a:p>
          <a:p>
            <a:pPr>
              <a:buFontTx/>
              <a:buChar char="-"/>
            </a:pPr>
            <a:r>
              <a:rPr lang="en-US" sz="1000">
                <a:latin typeface="Arial Narrow" pitchFamily="34" charset="0"/>
              </a:rPr>
              <a:t>etc</a:t>
            </a:r>
          </a:p>
        </p:txBody>
      </p:sp>
      <p:sp>
        <p:nvSpPr>
          <p:cNvPr id="10" name="Oval 10"/>
          <p:cNvSpPr>
            <a:spLocks noChangeAspect="1" noChangeArrowheads="1"/>
          </p:cNvSpPr>
          <p:nvPr/>
        </p:nvSpPr>
        <p:spPr bwMode="auto">
          <a:xfrm>
            <a:off x="3505200" y="2546350"/>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 name="Text Box 11"/>
          <p:cNvSpPr txBox="1">
            <a:spLocks noChangeArrowheads="1"/>
          </p:cNvSpPr>
          <p:nvPr/>
        </p:nvSpPr>
        <p:spPr bwMode="auto">
          <a:xfrm>
            <a:off x="3679825" y="2374900"/>
            <a:ext cx="603250" cy="406400"/>
          </a:xfrm>
          <a:prstGeom prst="rect">
            <a:avLst/>
          </a:prstGeom>
          <a:solidFill>
            <a:schemeClr val="bg1"/>
          </a:solidFill>
          <a:ln w="9525">
            <a:solidFill>
              <a:schemeClr val="tx1"/>
            </a:solidFill>
            <a:miter lim="800000"/>
            <a:headEnd/>
            <a:tailEnd/>
          </a:ln>
          <a:effectLst/>
        </p:spPr>
        <p:txBody>
          <a:bodyPr wrap="none">
            <a:spAutoFit/>
          </a:bodyPr>
          <a:lstStyle/>
          <a:p>
            <a:pPr algn="ctr"/>
            <a:r>
              <a:rPr lang="en-US" sz="1000">
                <a:latin typeface="Arial Narrow" pitchFamily="34" charset="0"/>
              </a:rPr>
              <a:t>Thermal </a:t>
            </a:r>
          </a:p>
          <a:p>
            <a:pPr algn="ctr"/>
            <a:r>
              <a:rPr lang="en-US" sz="1000">
                <a:latin typeface="Arial Narrow" pitchFamily="34" charset="0"/>
              </a:rPr>
              <a:t>Analysis</a:t>
            </a:r>
          </a:p>
        </p:txBody>
      </p:sp>
      <p:sp>
        <p:nvSpPr>
          <p:cNvPr id="12" name="Text Box 12"/>
          <p:cNvSpPr txBox="1">
            <a:spLocks noChangeArrowheads="1"/>
          </p:cNvSpPr>
          <p:nvPr/>
        </p:nvSpPr>
        <p:spPr bwMode="auto">
          <a:xfrm>
            <a:off x="3648075" y="2967038"/>
            <a:ext cx="666750" cy="406400"/>
          </a:xfrm>
          <a:prstGeom prst="rect">
            <a:avLst/>
          </a:prstGeom>
          <a:solidFill>
            <a:schemeClr val="bg1"/>
          </a:solidFill>
          <a:ln w="9525">
            <a:solidFill>
              <a:schemeClr val="tx1"/>
            </a:solidFill>
            <a:miter lim="800000"/>
            <a:headEnd/>
            <a:tailEnd/>
          </a:ln>
          <a:effectLst/>
        </p:spPr>
        <p:txBody>
          <a:bodyPr wrap="none">
            <a:spAutoFit/>
          </a:bodyPr>
          <a:lstStyle/>
          <a:p>
            <a:pPr algn="ctr"/>
            <a:r>
              <a:rPr lang="en-US" sz="1000">
                <a:latin typeface="Arial Narrow" pitchFamily="34" charset="0"/>
              </a:rPr>
              <a:t>Structural </a:t>
            </a:r>
          </a:p>
          <a:p>
            <a:pPr algn="ctr"/>
            <a:r>
              <a:rPr lang="en-US" sz="1000">
                <a:latin typeface="Arial Narrow" pitchFamily="34" charset="0"/>
              </a:rPr>
              <a:t>Analysis</a:t>
            </a:r>
          </a:p>
        </p:txBody>
      </p:sp>
      <p:sp>
        <p:nvSpPr>
          <p:cNvPr id="13" name="Text Box 13"/>
          <p:cNvSpPr txBox="1">
            <a:spLocks noChangeArrowheads="1"/>
          </p:cNvSpPr>
          <p:nvPr/>
        </p:nvSpPr>
        <p:spPr bwMode="auto">
          <a:xfrm>
            <a:off x="3740150" y="3582988"/>
            <a:ext cx="1031875" cy="254000"/>
          </a:xfrm>
          <a:prstGeom prst="rect">
            <a:avLst/>
          </a:prstGeom>
          <a:solidFill>
            <a:schemeClr val="bg1"/>
          </a:solidFill>
          <a:ln w="9525">
            <a:solidFill>
              <a:schemeClr val="tx1"/>
            </a:solidFill>
            <a:miter lim="800000"/>
            <a:headEnd/>
            <a:tailEnd/>
          </a:ln>
          <a:effectLst/>
        </p:spPr>
        <p:txBody>
          <a:bodyPr wrap="none">
            <a:spAutoFit/>
          </a:bodyPr>
          <a:lstStyle/>
          <a:p>
            <a:pPr algn="ctr"/>
            <a:r>
              <a:rPr lang="en-US" sz="1000">
                <a:latin typeface="Arial Narrow" pitchFamily="34" charset="0"/>
              </a:rPr>
              <a:t>IPT  Assessments</a:t>
            </a:r>
          </a:p>
        </p:txBody>
      </p:sp>
      <p:sp>
        <p:nvSpPr>
          <p:cNvPr id="14" name="Text Box 14"/>
          <p:cNvSpPr txBox="1">
            <a:spLocks noChangeArrowheads="1"/>
          </p:cNvSpPr>
          <p:nvPr/>
        </p:nvSpPr>
        <p:spPr bwMode="auto">
          <a:xfrm>
            <a:off x="4568825" y="3125788"/>
            <a:ext cx="608013" cy="406400"/>
          </a:xfrm>
          <a:prstGeom prst="rect">
            <a:avLst/>
          </a:prstGeom>
          <a:solidFill>
            <a:schemeClr val="bg1"/>
          </a:solidFill>
          <a:ln w="9525">
            <a:solidFill>
              <a:schemeClr val="tx1"/>
            </a:solidFill>
            <a:miter lim="800000"/>
            <a:headEnd/>
            <a:tailEnd/>
          </a:ln>
          <a:effectLst/>
        </p:spPr>
        <p:txBody>
          <a:bodyPr wrap="none">
            <a:spAutoFit/>
          </a:bodyPr>
          <a:lstStyle/>
          <a:p>
            <a:pPr algn="ctr"/>
            <a:r>
              <a:rPr lang="en-US" sz="1000">
                <a:latin typeface="Arial Narrow" pitchFamily="34" charset="0"/>
              </a:rPr>
              <a:t>Controls </a:t>
            </a:r>
          </a:p>
          <a:p>
            <a:pPr algn="ctr"/>
            <a:r>
              <a:rPr lang="en-US" sz="1000">
                <a:latin typeface="Arial Narrow" pitchFamily="34" charset="0"/>
              </a:rPr>
              <a:t>Analysis</a:t>
            </a:r>
          </a:p>
        </p:txBody>
      </p:sp>
      <p:sp>
        <p:nvSpPr>
          <p:cNvPr id="15" name="Text Box 15"/>
          <p:cNvSpPr txBox="1">
            <a:spLocks noChangeArrowheads="1"/>
          </p:cNvSpPr>
          <p:nvPr/>
        </p:nvSpPr>
        <p:spPr bwMode="auto">
          <a:xfrm>
            <a:off x="4564063" y="2662238"/>
            <a:ext cx="582612" cy="406400"/>
          </a:xfrm>
          <a:prstGeom prst="rect">
            <a:avLst/>
          </a:prstGeom>
          <a:solidFill>
            <a:schemeClr val="bg1"/>
          </a:solidFill>
          <a:ln w="9525">
            <a:solidFill>
              <a:schemeClr val="tx1"/>
            </a:solidFill>
            <a:miter lim="800000"/>
            <a:headEnd/>
            <a:tailEnd/>
          </a:ln>
          <a:effectLst/>
        </p:spPr>
        <p:txBody>
          <a:bodyPr wrap="none">
            <a:spAutoFit/>
          </a:bodyPr>
          <a:lstStyle/>
          <a:p>
            <a:pPr algn="ctr"/>
            <a:r>
              <a:rPr lang="en-US" sz="1000">
                <a:latin typeface="Arial Narrow" pitchFamily="34" charset="0"/>
              </a:rPr>
              <a:t>Optical </a:t>
            </a:r>
          </a:p>
          <a:p>
            <a:pPr algn="ctr"/>
            <a:r>
              <a:rPr lang="en-US" sz="1000">
                <a:latin typeface="Arial Narrow" pitchFamily="34" charset="0"/>
              </a:rPr>
              <a:t>Analysis</a:t>
            </a:r>
          </a:p>
        </p:txBody>
      </p:sp>
      <p:sp>
        <p:nvSpPr>
          <p:cNvPr id="16" name="Text Box 16" descr="C:\Documents and Settings\s076309\Desktop\02.090 S&amp;E Capabilities\images + input\BusDev\ABL.jpg"/>
          <p:cNvSpPr txBox="1">
            <a:spLocks noChangeArrowheads="1"/>
          </p:cNvSpPr>
          <p:nvPr/>
        </p:nvSpPr>
        <p:spPr bwMode="auto">
          <a:xfrm>
            <a:off x="3397250" y="2117725"/>
            <a:ext cx="1174750" cy="274638"/>
          </a:xfrm>
          <a:prstGeom prst="rect">
            <a:avLst/>
          </a:prstGeom>
          <a:noFill/>
          <a:ln w="9525">
            <a:noFill/>
            <a:miter lim="800000"/>
            <a:headEnd/>
            <a:tailEnd/>
          </a:ln>
          <a:effectLst/>
        </p:spPr>
        <p:txBody>
          <a:bodyPr wrap="none">
            <a:spAutoFit/>
          </a:bodyPr>
          <a:lstStyle/>
          <a:p>
            <a:r>
              <a:rPr lang="en-US" sz="1200" b="1">
                <a:latin typeface="Arial Narrow" pitchFamily="34" charset="0"/>
              </a:rPr>
              <a:t>Cycle 1 Analysis</a:t>
            </a:r>
          </a:p>
        </p:txBody>
      </p:sp>
      <p:sp>
        <p:nvSpPr>
          <p:cNvPr id="17" name="Oval 17"/>
          <p:cNvSpPr>
            <a:spLocks noChangeAspect="1" noChangeArrowheads="1"/>
          </p:cNvSpPr>
          <p:nvPr/>
        </p:nvSpPr>
        <p:spPr bwMode="auto">
          <a:xfrm>
            <a:off x="4403725" y="3140075"/>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8" name="Oval 18"/>
          <p:cNvSpPr>
            <a:spLocks noChangeAspect="1" noChangeArrowheads="1"/>
          </p:cNvSpPr>
          <p:nvPr/>
        </p:nvSpPr>
        <p:spPr bwMode="auto">
          <a:xfrm>
            <a:off x="5259388" y="3048000"/>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19" name="AutoShape 19"/>
          <p:cNvCxnSpPr>
            <a:cxnSpLocks noChangeShapeType="1"/>
            <a:stCxn id="10" idx="4"/>
            <a:endCxn id="12" idx="1"/>
          </p:cNvCxnSpPr>
          <p:nvPr/>
        </p:nvCxnSpPr>
        <p:spPr bwMode="auto">
          <a:xfrm rot="16200000" flipH="1">
            <a:off x="3312319" y="2834481"/>
            <a:ext cx="560388" cy="111125"/>
          </a:xfrm>
          <a:prstGeom prst="bentConnector2">
            <a:avLst/>
          </a:prstGeom>
          <a:noFill/>
          <a:ln w="9525">
            <a:solidFill>
              <a:schemeClr val="tx1"/>
            </a:solidFill>
            <a:miter lim="800000"/>
            <a:headEnd/>
            <a:tailEnd/>
          </a:ln>
          <a:effectLst/>
        </p:spPr>
      </p:cxnSp>
      <p:cxnSp>
        <p:nvCxnSpPr>
          <p:cNvPr id="20" name="AutoShape 20"/>
          <p:cNvCxnSpPr>
            <a:cxnSpLocks noChangeShapeType="1"/>
            <a:stCxn id="10" idx="6"/>
            <a:endCxn id="11" idx="1"/>
          </p:cNvCxnSpPr>
          <p:nvPr/>
        </p:nvCxnSpPr>
        <p:spPr bwMode="auto">
          <a:xfrm>
            <a:off x="3568700" y="2578100"/>
            <a:ext cx="111125" cy="0"/>
          </a:xfrm>
          <a:prstGeom prst="straightConnector1">
            <a:avLst/>
          </a:prstGeom>
          <a:noFill/>
          <a:ln w="9525">
            <a:solidFill>
              <a:schemeClr val="tx1"/>
            </a:solidFill>
            <a:round/>
            <a:headEnd/>
            <a:tailEnd/>
          </a:ln>
          <a:effectLst/>
        </p:spPr>
      </p:cxnSp>
      <p:cxnSp>
        <p:nvCxnSpPr>
          <p:cNvPr id="21" name="AutoShape 21"/>
          <p:cNvCxnSpPr>
            <a:cxnSpLocks noChangeShapeType="1"/>
            <a:stCxn id="8" idx="3"/>
            <a:endCxn id="10" idx="2"/>
          </p:cNvCxnSpPr>
          <p:nvPr/>
        </p:nvCxnSpPr>
        <p:spPr bwMode="auto">
          <a:xfrm>
            <a:off x="3422650" y="2574925"/>
            <a:ext cx="82550" cy="3175"/>
          </a:xfrm>
          <a:prstGeom prst="bentConnector3">
            <a:avLst>
              <a:gd name="adj1" fmla="val 50000"/>
            </a:avLst>
          </a:prstGeom>
          <a:noFill/>
          <a:ln w="9525">
            <a:solidFill>
              <a:schemeClr val="tx1"/>
            </a:solidFill>
            <a:miter lim="800000"/>
            <a:headEnd/>
            <a:tailEnd/>
          </a:ln>
          <a:effectLst/>
        </p:spPr>
      </p:cxnSp>
      <p:cxnSp>
        <p:nvCxnSpPr>
          <p:cNvPr id="22" name="AutoShape 22"/>
          <p:cNvCxnSpPr>
            <a:cxnSpLocks noChangeShapeType="1"/>
            <a:stCxn id="10" idx="4"/>
            <a:endCxn id="13" idx="1"/>
          </p:cNvCxnSpPr>
          <p:nvPr/>
        </p:nvCxnSpPr>
        <p:spPr bwMode="auto">
          <a:xfrm rot="16200000" flipH="1">
            <a:off x="3088481" y="3058319"/>
            <a:ext cx="1100138" cy="203200"/>
          </a:xfrm>
          <a:prstGeom prst="bentConnector2">
            <a:avLst/>
          </a:prstGeom>
          <a:noFill/>
          <a:ln w="9525">
            <a:solidFill>
              <a:schemeClr val="tx1"/>
            </a:solidFill>
            <a:miter lim="800000"/>
            <a:headEnd/>
            <a:tailEnd/>
          </a:ln>
          <a:effectLst/>
        </p:spPr>
      </p:cxnSp>
      <p:cxnSp>
        <p:nvCxnSpPr>
          <p:cNvPr id="23" name="AutoShape 23"/>
          <p:cNvCxnSpPr>
            <a:cxnSpLocks noChangeShapeType="1"/>
            <a:stCxn id="11" idx="3"/>
            <a:endCxn id="15" idx="0"/>
          </p:cNvCxnSpPr>
          <p:nvPr/>
        </p:nvCxnSpPr>
        <p:spPr bwMode="auto">
          <a:xfrm>
            <a:off x="4283075" y="2578100"/>
            <a:ext cx="573088" cy="84138"/>
          </a:xfrm>
          <a:prstGeom prst="bentConnector2">
            <a:avLst/>
          </a:prstGeom>
          <a:noFill/>
          <a:ln w="9525">
            <a:solidFill>
              <a:schemeClr val="tx1"/>
            </a:solidFill>
            <a:miter lim="800000"/>
            <a:headEnd/>
            <a:tailEnd/>
          </a:ln>
          <a:effectLst/>
        </p:spPr>
      </p:cxnSp>
      <p:cxnSp>
        <p:nvCxnSpPr>
          <p:cNvPr id="24" name="AutoShape 24"/>
          <p:cNvCxnSpPr>
            <a:cxnSpLocks noChangeShapeType="1"/>
            <a:stCxn id="11" idx="3"/>
            <a:endCxn id="18" idx="0"/>
          </p:cNvCxnSpPr>
          <p:nvPr/>
        </p:nvCxnSpPr>
        <p:spPr bwMode="auto">
          <a:xfrm>
            <a:off x="4283075" y="2578100"/>
            <a:ext cx="1008063" cy="469900"/>
          </a:xfrm>
          <a:prstGeom prst="bentConnector2">
            <a:avLst/>
          </a:prstGeom>
          <a:noFill/>
          <a:ln w="9525">
            <a:solidFill>
              <a:schemeClr val="tx1"/>
            </a:solidFill>
            <a:miter lim="800000"/>
            <a:headEnd/>
            <a:tailEnd/>
          </a:ln>
          <a:effectLst/>
        </p:spPr>
      </p:cxnSp>
      <p:cxnSp>
        <p:nvCxnSpPr>
          <p:cNvPr id="25" name="AutoShape 25"/>
          <p:cNvCxnSpPr>
            <a:cxnSpLocks noChangeShapeType="1"/>
            <a:stCxn id="12" idx="3"/>
            <a:endCxn id="17" idx="2"/>
          </p:cNvCxnSpPr>
          <p:nvPr/>
        </p:nvCxnSpPr>
        <p:spPr bwMode="auto">
          <a:xfrm>
            <a:off x="4314825" y="3170238"/>
            <a:ext cx="88900" cy="1587"/>
          </a:xfrm>
          <a:prstGeom prst="bentConnector3">
            <a:avLst>
              <a:gd name="adj1" fmla="val 50000"/>
            </a:avLst>
          </a:prstGeom>
          <a:noFill/>
          <a:ln w="9525">
            <a:solidFill>
              <a:schemeClr val="tx1"/>
            </a:solidFill>
            <a:miter lim="800000"/>
            <a:headEnd/>
            <a:tailEnd/>
          </a:ln>
          <a:effectLst/>
        </p:spPr>
      </p:cxnSp>
      <p:cxnSp>
        <p:nvCxnSpPr>
          <p:cNvPr id="26" name="AutoShape 26"/>
          <p:cNvCxnSpPr>
            <a:cxnSpLocks noChangeShapeType="1"/>
            <a:stCxn id="17" idx="4"/>
            <a:endCxn id="14" idx="1"/>
          </p:cNvCxnSpPr>
          <p:nvPr/>
        </p:nvCxnSpPr>
        <p:spPr bwMode="auto">
          <a:xfrm rot="16200000" flipH="1">
            <a:off x="4439443" y="3199607"/>
            <a:ext cx="125413" cy="133350"/>
          </a:xfrm>
          <a:prstGeom prst="bentConnector2">
            <a:avLst/>
          </a:prstGeom>
          <a:noFill/>
          <a:ln w="9525">
            <a:solidFill>
              <a:schemeClr val="tx1"/>
            </a:solidFill>
            <a:miter lim="800000"/>
            <a:headEnd/>
            <a:tailEnd/>
          </a:ln>
          <a:effectLst/>
        </p:spPr>
      </p:cxnSp>
      <p:cxnSp>
        <p:nvCxnSpPr>
          <p:cNvPr id="27" name="AutoShape 27"/>
          <p:cNvCxnSpPr>
            <a:cxnSpLocks noChangeShapeType="1"/>
            <a:stCxn id="15" idx="1"/>
            <a:endCxn id="17" idx="0"/>
          </p:cNvCxnSpPr>
          <p:nvPr/>
        </p:nvCxnSpPr>
        <p:spPr bwMode="auto">
          <a:xfrm rot="10800000" flipV="1">
            <a:off x="4435475" y="2865438"/>
            <a:ext cx="128588" cy="274637"/>
          </a:xfrm>
          <a:prstGeom prst="bentConnector2">
            <a:avLst/>
          </a:prstGeom>
          <a:noFill/>
          <a:ln w="9525">
            <a:solidFill>
              <a:schemeClr val="tx1"/>
            </a:solidFill>
            <a:miter lim="800000"/>
            <a:headEnd/>
            <a:tailEnd/>
          </a:ln>
          <a:effectLst/>
        </p:spPr>
      </p:cxnSp>
      <p:cxnSp>
        <p:nvCxnSpPr>
          <p:cNvPr id="28" name="AutoShape 28"/>
          <p:cNvCxnSpPr>
            <a:cxnSpLocks noChangeShapeType="1"/>
            <a:stCxn id="13" idx="3"/>
            <a:endCxn id="18" idx="4"/>
          </p:cNvCxnSpPr>
          <p:nvPr/>
        </p:nvCxnSpPr>
        <p:spPr bwMode="auto">
          <a:xfrm flipV="1">
            <a:off x="4772025" y="3111500"/>
            <a:ext cx="519113" cy="598488"/>
          </a:xfrm>
          <a:prstGeom prst="bentConnector2">
            <a:avLst/>
          </a:prstGeom>
          <a:noFill/>
          <a:ln w="9525">
            <a:solidFill>
              <a:schemeClr val="tx1"/>
            </a:solidFill>
            <a:miter lim="800000"/>
            <a:headEnd/>
            <a:tailEnd/>
          </a:ln>
          <a:effectLst/>
        </p:spPr>
      </p:cxnSp>
      <p:cxnSp>
        <p:nvCxnSpPr>
          <p:cNvPr id="29" name="AutoShape 29"/>
          <p:cNvCxnSpPr>
            <a:cxnSpLocks noChangeShapeType="1"/>
            <a:stCxn id="18" idx="4"/>
            <a:endCxn id="14" idx="3"/>
          </p:cNvCxnSpPr>
          <p:nvPr/>
        </p:nvCxnSpPr>
        <p:spPr bwMode="auto">
          <a:xfrm rot="5400000">
            <a:off x="5125244" y="3163094"/>
            <a:ext cx="217488" cy="114300"/>
          </a:xfrm>
          <a:prstGeom prst="bentConnector2">
            <a:avLst/>
          </a:prstGeom>
          <a:noFill/>
          <a:ln w="9525">
            <a:solidFill>
              <a:schemeClr val="tx1"/>
            </a:solidFill>
            <a:miter lim="800000"/>
            <a:headEnd/>
            <a:tailEnd/>
          </a:ln>
          <a:effectLst/>
        </p:spPr>
      </p:cxnSp>
      <p:cxnSp>
        <p:nvCxnSpPr>
          <p:cNvPr id="30" name="AutoShape 30"/>
          <p:cNvCxnSpPr>
            <a:cxnSpLocks noChangeShapeType="1"/>
            <a:stCxn id="18" idx="0"/>
            <a:endCxn id="15" idx="3"/>
          </p:cNvCxnSpPr>
          <p:nvPr/>
        </p:nvCxnSpPr>
        <p:spPr bwMode="auto">
          <a:xfrm rot="5400000" flipH="1">
            <a:off x="5127626" y="2884487"/>
            <a:ext cx="182562" cy="144463"/>
          </a:xfrm>
          <a:prstGeom prst="bentConnector2">
            <a:avLst/>
          </a:prstGeom>
          <a:noFill/>
          <a:ln w="9525">
            <a:solidFill>
              <a:schemeClr val="tx1"/>
            </a:solidFill>
            <a:miter lim="800000"/>
            <a:headEnd/>
            <a:tailEnd/>
          </a:ln>
          <a:effectLst/>
        </p:spPr>
      </p:cxnSp>
      <p:cxnSp>
        <p:nvCxnSpPr>
          <p:cNvPr id="31" name="AutoShape 31"/>
          <p:cNvCxnSpPr>
            <a:cxnSpLocks noChangeShapeType="1"/>
            <a:stCxn id="18" idx="6"/>
            <a:endCxn id="38" idx="2"/>
          </p:cNvCxnSpPr>
          <p:nvPr/>
        </p:nvCxnSpPr>
        <p:spPr bwMode="auto">
          <a:xfrm>
            <a:off x="5322888" y="3079750"/>
            <a:ext cx="101600" cy="0"/>
          </a:xfrm>
          <a:prstGeom prst="straightConnector1">
            <a:avLst/>
          </a:prstGeom>
          <a:noFill/>
          <a:ln w="9525">
            <a:solidFill>
              <a:schemeClr val="tx1"/>
            </a:solidFill>
            <a:round/>
            <a:headEnd/>
            <a:tailEnd/>
          </a:ln>
          <a:effectLst/>
        </p:spPr>
      </p:cxnSp>
      <p:sp>
        <p:nvSpPr>
          <p:cNvPr id="32" name="Text Box 32" descr="C:\Documents and Settings\s076309\Desktop\02.090 S&amp;E Capabilities\images + input\BusDev\ABL.jpg"/>
          <p:cNvSpPr txBox="1">
            <a:spLocks noChangeArrowheads="1"/>
          </p:cNvSpPr>
          <p:nvPr/>
        </p:nvSpPr>
        <p:spPr bwMode="auto">
          <a:xfrm>
            <a:off x="2505075" y="4248150"/>
            <a:ext cx="1354138" cy="406400"/>
          </a:xfrm>
          <a:prstGeom prst="rect">
            <a:avLst/>
          </a:prstGeom>
          <a:noFill/>
          <a:ln w="9525">
            <a:solidFill>
              <a:schemeClr val="tx1"/>
            </a:solidFill>
            <a:miter lim="800000"/>
            <a:headEnd/>
            <a:tailEnd/>
          </a:ln>
          <a:effectLst/>
        </p:spPr>
        <p:txBody>
          <a:bodyPr wrap="none">
            <a:spAutoFit/>
          </a:bodyPr>
          <a:lstStyle/>
          <a:p>
            <a:r>
              <a:rPr lang="en-US" sz="1000">
                <a:latin typeface="Arial Narrow" pitchFamily="34" charset="0"/>
              </a:rPr>
              <a:t>Preliminary Development</a:t>
            </a:r>
          </a:p>
          <a:p>
            <a:r>
              <a:rPr lang="en-US" sz="1000">
                <a:latin typeface="Arial Narrow" pitchFamily="34" charset="0"/>
              </a:rPr>
              <a:t>Of Cycle 2 Trade Space</a:t>
            </a:r>
          </a:p>
        </p:txBody>
      </p:sp>
      <p:sp>
        <p:nvSpPr>
          <p:cNvPr id="33" name="Text Box 33"/>
          <p:cNvSpPr txBox="1">
            <a:spLocks noChangeArrowheads="1"/>
          </p:cNvSpPr>
          <p:nvPr/>
        </p:nvSpPr>
        <p:spPr bwMode="auto">
          <a:xfrm>
            <a:off x="4094163" y="4097338"/>
            <a:ext cx="1271587" cy="711200"/>
          </a:xfrm>
          <a:prstGeom prst="rect">
            <a:avLst/>
          </a:prstGeom>
          <a:solidFill>
            <a:schemeClr val="bg1"/>
          </a:solidFill>
          <a:ln w="9525">
            <a:solidFill>
              <a:schemeClr val="tx1"/>
            </a:solidFill>
            <a:miter lim="800000"/>
            <a:headEnd/>
            <a:tailEnd/>
          </a:ln>
          <a:effectLst/>
        </p:spPr>
        <p:txBody>
          <a:bodyPr wrap="none">
            <a:spAutoFit/>
          </a:bodyPr>
          <a:lstStyle/>
          <a:p>
            <a:r>
              <a:rPr lang="en-US" sz="1000">
                <a:latin typeface="Arial Narrow" pitchFamily="34" charset="0"/>
              </a:rPr>
              <a:t>Refine Cycle 2 </a:t>
            </a:r>
          </a:p>
          <a:p>
            <a:r>
              <a:rPr lang="en-US" sz="1000">
                <a:latin typeface="Arial Narrow" pitchFamily="34" charset="0"/>
              </a:rPr>
              <a:t>Trade Space</a:t>
            </a:r>
          </a:p>
          <a:p>
            <a:r>
              <a:rPr lang="en-US" sz="1000">
                <a:latin typeface="Arial Narrow" pitchFamily="34" charset="0"/>
              </a:rPr>
              <a:t>-Eliminate options</a:t>
            </a:r>
          </a:p>
          <a:p>
            <a:r>
              <a:rPr lang="en-US" sz="1000">
                <a:latin typeface="Arial Narrow" pitchFamily="34" charset="0"/>
              </a:rPr>
              <a:t>From initial trade space</a:t>
            </a:r>
          </a:p>
        </p:txBody>
      </p:sp>
      <p:cxnSp>
        <p:nvCxnSpPr>
          <p:cNvPr id="34" name="AutoShape 34"/>
          <p:cNvCxnSpPr>
            <a:cxnSpLocks noChangeShapeType="1"/>
            <a:stCxn id="32" idx="3"/>
            <a:endCxn id="58" idx="2"/>
          </p:cNvCxnSpPr>
          <p:nvPr/>
        </p:nvCxnSpPr>
        <p:spPr bwMode="auto">
          <a:xfrm>
            <a:off x="3859213" y="4451350"/>
            <a:ext cx="36512" cy="1588"/>
          </a:xfrm>
          <a:prstGeom prst="bentConnector3">
            <a:avLst>
              <a:gd name="adj1" fmla="val 47824"/>
            </a:avLst>
          </a:prstGeom>
          <a:noFill/>
          <a:ln w="9525">
            <a:solidFill>
              <a:schemeClr val="tx1"/>
            </a:solidFill>
            <a:miter lim="800000"/>
            <a:headEnd/>
            <a:tailEnd/>
          </a:ln>
          <a:effectLst/>
        </p:spPr>
      </p:cxnSp>
      <p:cxnSp>
        <p:nvCxnSpPr>
          <p:cNvPr id="35" name="AutoShape 35"/>
          <p:cNvCxnSpPr>
            <a:cxnSpLocks noChangeShapeType="1"/>
            <a:stCxn id="6" idx="3"/>
            <a:endCxn id="7" idx="1"/>
          </p:cNvCxnSpPr>
          <p:nvPr/>
        </p:nvCxnSpPr>
        <p:spPr bwMode="auto">
          <a:xfrm>
            <a:off x="1219200" y="2570163"/>
            <a:ext cx="85725" cy="3175"/>
          </a:xfrm>
          <a:prstGeom prst="bentConnector3">
            <a:avLst>
              <a:gd name="adj1" fmla="val 50000"/>
            </a:avLst>
          </a:prstGeom>
          <a:noFill/>
          <a:ln w="9525">
            <a:solidFill>
              <a:schemeClr val="tx1"/>
            </a:solidFill>
            <a:miter lim="800000"/>
            <a:headEnd/>
            <a:tailEnd/>
          </a:ln>
          <a:effectLst/>
        </p:spPr>
      </p:cxnSp>
      <p:cxnSp>
        <p:nvCxnSpPr>
          <p:cNvPr id="36" name="AutoShape 36"/>
          <p:cNvCxnSpPr>
            <a:cxnSpLocks noChangeShapeType="1"/>
            <a:stCxn id="7" idx="3"/>
            <a:endCxn id="68" idx="2"/>
          </p:cNvCxnSpPr>
          <p:nvPr/>
        </p:nvCxnSpPr>
        <p:spPr bwMode="auto">
          <a:xfrm>
            <a:off x="2308225" y="2573338"/>
            <a:ext cx="65088" cy="1587"/>
          </a:xfrm>
          <a:prstGeom prst="bentConnector3">
            <a:avLst>
              <a:gd name="adj1" fmla="val 48782"/>
            </a:avLst>
          </a:prstGeom>
          <a:noFill/>
          <a:ln w="9525">
            <a:solidFill>
              <a:schemeClr val="tx1"/>
            </a:solidFill>
            <a:miter lim="800000"/>
            <a:headEnd/>
            <a:tailEnd/>
          </a:ln>
          <a:effectLst/>
        </p:spPr>
      </p:cxnSp>
      <p:cxnSp>
        <p:nvCxnSpPr>
          <p:cNvPr id="37" name="AutoShape 37"/>
          <p:cNvCxnSpPr>
            <a:cxnSpLocks noChangeShapeType="1"/>
            <a:stCxn id="33" idx="3"/>
            <a:endCxn id="38" idx="4"/>
          </p:cNvCxnSpPr>
          <p:nvPr/>
        </p:nvCxnSpPr>
        <p:spPr bwMode="auto">
          <a:xfrm flipV="1">
            <a:off x="5365750" y="3111500"/>
            <a:ext cx="90488" cy="1341438"/>
          </a:xfrm>
          <a:prstGeom prst="bentConnector2">
            <a:avLst/>
          </a:prstGeom>
          <a:noFill/>
          <a:ln w="9525">
            <a:solidFill>
              <a:schemeClr val="tx1"/>
            </a:solidFill>
            <a:miter lim="800000"/>
            <a:headEnd/>
            <a:tailEnd/>
          </a:ln>
          <a:effectLst/>
        </p:spPr>
      </p:cxnSp>
      <p:sp>
        <p:nvSpPr>
          <p:cNvPr id="38" name="Oval 38"/>
          <p:cNvSpPr>
            <a:spLocks noChangeAspect="1" noChangeArrowheads="1"/>
          </p:cNvSpPr>
          <p:nvPr/>
        </p:nvSpPr>
        <p:spPr bwMode="auto">
          <a:xfrm>
            <a:off x="5424488" y="3048000"/>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39" name="AutoShape 39"/>
          <p:cNvCxnSpPr>
            <a:cxnSpLocks noChangeShapeType="1"/>
            <a:stCxn id="38" idx="6"/>
            <a:endCxn id="65" idx="1"/>
          </p:cNvCxnSpPr>
          <p:nvPr/>
        </p:nvCxnSpPr>
        <p:spPr bwMode="auto">
          <a:xfrm>
            <a:off x="5487988" y="3079750"/>
            <a:ext cx="34925" cy="1588"/>
          </a:xfrm>
          <a:prstGeom prst="bentConnector3">
            <a:avLst>
              <a:gd name="adj1" fmla="val 50000"/>
            </a:avLst>
          </a:prstGeom>
          <a:noFill/>
          <a:ln w="9525">
            <a:solidFill>
              <a:schemeClr val="tx1"/>
            </a:solidFill>
            <a:miter lim="800000"/>
            <a:headEnd/>
            <a:tailEnd/>
          </a:ln>
          <a:effectLst/>
        </p:spPr>
      </p:cxnSp>
      <p:sp>
        <p:nvSpPr>
          <p:cNvPr id="40" name="Text Box 40"/>
          <p:cNvSpPr txBox="1">
            <a:spLocks noChangeArrowheads="1"/>
          </p:cNvSpPr>
          <p:nvPr/>
        </p:nvSpPr>
        <p:spPr bwMode="auto">
          <a:xfrm>
            <a:off x="6967538" y="2482850"/>
            <a:ext cx="901700" cy="406400"/>
          </a:xfrm>
          <a:prstGeom prst="rect">
            <a:avLst/>
          </a:prstGeom>
          <a:solidFill>
            <a:schemeClr val="bg1"/>
          </a:solidFill>
          <a:ln w="9525">
            <a:solidFill>
              <a:schemeClr val="tx1"/>
            </a:solidFill>
            <a:miter lim="800000"/>
            <a:headEnd/>
            <a:tailEnd/>
          </a:ln>
          <a:effectLst/>
        </p:spPr>
        <p:txBody>
          <a:bodyPr wrap="none">
            <a:spAutoFit/>
          </a:bodyPr>
          <a:lstStyle/>
          <a:p>
            <a:r>
              <a:rPr lang="en-US" sz="1000">
                <a:latin typeface="Arial Narrow" pitchFamily="34" charset="0"/>
              </a:rPr>
              <a:t>Cycle 1 Option </a:t>
            </a:r>
          </a:p>
          <a:p>
            <a:r>
              <a:rPr lang="en-US" sz="1000">
                <a:latin typeface="Arial Narrow" pitchFamily="34" charset="0"/>
              </a:rPr>
              <a:t>Upgrade</a:t>
            </a:r>
          </a:p>
        </p:txBody>
      </p:sp>
      <p:sp>
        <p:nvSpPr>
          <p:cNvPr id="41" name="Oval 41"/>
          <p:cNvSpPr>
            <a:spLocks noChangeAspect="1" noChangeArrowheads="1"/>
          </p:cNvSpPr>
          <p:nvPr/>
        </p:nvSpPr>
        <p:spPr bwMode="auto">
          <a:xfrm>
            <a:off x="6778625" y="3049588"/>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2" name="Text Box 42"/>
          <p:cNvSpPr txBox="1">
            <a:spLocks noChangeArrowheads="1"/>
          </p:cNvSpPr>
          <p:nvPr/>
        </p:nvSpPr>
        <p:spPr bwMode="auto">
          <a:xfrm>
            <a:off x="6881813" y="2955925"/>
            <a:ext cx="1068387" cy="254000"/>
          </a:xfrm>
          <a:prstGeom prst="rect">
            <a:avLst/>
          </a:prstGeom>
          <a:solidFill>
            <a:schemeClr val="bg1"/>
          </a:solidFill>
          <a:ln w="9525">
            <a:solidFill>
              <a:schemeClr val="tx1"/>
            </a:solidFill>
            <a:miter lim="800000"/>
            <a:headEnd/>
            <a:tailEnd/>
          </a:ln>
          <a:effectLst/>
        </p:spPr>
        <p:txBody>
          <a:bodyPr wrap="none">
            <a:spAutoFit/>
          </a:bodyPr>
          <a:lstStyle/>
          <a:p>
            <a:r>
              <a:rPr lang="en-US" sz="1000">
                <a:latin typeface="Arial Narrow" pitchFamily="34" charset="0"/>
              </a:rPr>
              <a:t>Cycle 2 Alternate 1</a:t>
            </a:r>
          </a:p>
        </p:txBody>
      </p:sp>
      <p:sp>
        <p:nvSpPr>
          <p:cNvPr id="43" name="Text Box 43"/>
          <p:cNvSpPr txBox="1">
            <a:spLocks noChangeArrowheads="1"/>
          </p:cNvSpPr>
          <p:nvPr/>
        </p:nvSpPr>
        <p:spPr bwMode="auto">
          <a:xfrm>
            <a:off x="6881813" y="3271838"/>
            <a:ext cx="1068387" cy="254000"/>
          </a:xfrm>
          <a:prstGeom prst="rect">
            <a:avLst/>
          </a:prstGeom>
          <a:solidFill>
            <a:schemeClr val="bg1"/>
          </a:solidFill>
          <a:ln w="9525">
            <a:solidFill>
              <a:schemeClr val="tx1"/>
            </a:solidFill>
            <a:miter lim="800000"/>
            <a:headEnd/>
            <a:tailEnd/>
          </a:ln>
          <a:effectLst/>
        </p:spPr>
        <p:txBody>
          <a:bodyPr wrap="none">
            <a:spAutoFit/>
          </a:bodyPr>
          <a:lstStyle/>
          <a:p>
            <a:r>
              <a:rPr lang="en-US" sz="1000">
                <a:latin typeface="Arial Narrow" pitchFamily="34" charset="0"/>
              </a:rPr>
              <a:t>Cycle 2 Alternate 2</a:t>
            </a:r>
          </a:p>
        </p:txBody>
      </p:sp>
      <p:cxnSp>
        <p:nvCxnSpPr>
          <p:cNvPr id="44" name="AutoShape 44"/>
          <p:cNvCxnSpPr>
            <a:cxnSpLocks noChangeShapeType="1"/>
            <a:stCxn id="41" idx="4"/>
            <a:endCxn id="43" idx="1"/>
          </p:cNvCxnSpPr>
          <p:nvPr/>
        </p:nvCxnSpPr>
        <p:spPr bwMode="auto">
          <a:xfrm rot="16200000" flipH="1">
            <a:off x="6703219" y="3220244"/>
            <a:ext cx="285750" cy="71438"/>
          </a:xfrm>
          <a:prstGeom prst="bentConnector2">
            <a:avLst/>
          </a:prstGeom>
          <a:noFill/>
          <a:ln w="9525">
            <a:solidFill>
              <a:schemeClr val="tx1"/>
            </a:solidFill>
            <a:miter lim="800000"/>
            <a:headEnd/>
            <a:tailEnd/>
          </a:ln>
          <a:effectLst/>
        </p:spPr>
      </p:cxnSp>
      <p:cxnSp>
        <p:nvCxnSpPr>
          <p:cNvPr id="45" name="AutoShape 45"/>
          <p:cNvCxnSpPr>
            <a:cxnSpLocks noChangeShapeType="1"/>
            <a:stCxn id="40" idx="1"/>
            <a:endCxn id="41" idx="0"/>
          </p:cNvCxnSpPr>
          <p:nvPr/>
        </p:nvCxnSpPr>
        <p:spPr bwMode="auto">
          <a:xfrm rot="10800000" flipV="1">
            <a:off x="6810375" y="2686050"/>
            <a:ext cx="157163" cy="363538"/>
          </a:xfrm>
          <a:prstGeom prst="bentConnector2">
            <a:avLst/>
          </a:prstGeom>
          <a:noFill/>
          <a:ln w="9525">
            <a:solidFill>
              <a:schemeClr val="tx1"/>
            </a:solidFill>
            <a:miter lim="800000"/>
            <a:headEnd/>
            <a:tailEnd/>
          </a:ln>
          <a:effectLst/>
        </p:spPr>
      </p:cxnSp>
      <p:cxnSp>
        <p:nvCxnSpPr>
          <p:cNvPr id="46" name="AutoShape 46"/>
          <p:cNvCxnSpPr>
            <a:cxnSpLocks noChangeShapeType="1"/>
            <a:stCxn id="42" idx="1"/>
            <a:endCxn id="41" idx="6"/>
          </p:cNvCxnSpPr>
          <p:nvPr/>
        </p:nvCxnSpPr>
        <p:spPr bwMode="auto">
          <a:xfrm rot="10800000">
            <a:off x="6842125" y="3081338"/>
            <a:ext cx="39688" cy="1587"/>
          </a:xfrm>
          <a:prstGeom prst="bentConnector3">
            <a:avLst>
              <a:gd name="adj1" fmla="val 48000"/>
            </a:avLst>
          </a:prstGeom>
          <a:noFill/>
          <a:ln w="9525">
            <a:solidFill>
              <a:schemeClr val="tx1"/>
            </a:solidFill>
            <a:miter lim="800000"/>
            <a:headEnd/>
            <a:tailEnd/>
          </a:ln>
          <a:effectLst/>
        </p:spPr>
      </p:cxnSp>
      <p:sp>
        <p:nvSpPr>
          <p:cNvPr id="47" name="Oval 47"/>
          <p:cNvSpPr>
            <a:spLocks noChangeAspect="1" noChangeArrowheads="1"/>
          </p:cNvSpPr>
          <p:nvPr/>
        </p:nvSpPr>
        <p:spPr bwMode="auto">
          <a:xfrm>
            <a:off x="7989888" y="3051175"/>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48" name="AutoShape 48"/>
          <p:cNvCxnSpPr>
            <a:cxnSpLocks noChangeShapeType="1"/>
            <a:stCxn id="47" idx="0"/>
            <a:endCxn id="40" idx="3"/>
          </p:cNvCxnSpPr>
          <p:nvPr/>
        </p:nvCxnSpPr>
        <p:spPr bwMode="auto">
          <a:xfrm rot="5400000" flipH="1">
            <a:off x="7762875" y="2792413"/>
            <a:ext cx="365125" cy="152400"/>
          </a:xfrm>
          <a:prstGeom prst="bentConnector2">
            <a:avLst/>
          </a:prstGeom>
          <a:noFill/>
          <a:ln w="9525">
            <a:solidFill>
              <a:schemeClr val="tx1"/>
            </a:solidFill>
            <a:miter lim="800000"/>
            <a:headEnd/>
            <a:tailEnd/>
          </a:ln>
          <a:effectLst/>
        </p:spPr>
      </p:cxnSp>
      <p:cxnSp>
        <p:nvCxnSpPr>
          <p:cNvPr id="49" name="AutoShape 49"/>
          <p:cNvCxnSpPr>
            <a:cxnSpLocks noChangeShapeType="1"/>
            <a:stCxn id="47" idx="2"/>
            <a:endCxn id="42" idx="3"/>
          </p:cNvCxnSpPr>
          <p:nvPr/>
        </p:nvCxnSpPr>
        <p:spPr bwMode="auto">
          <a:xfrm rot="10800000">
            <a:off x="7950200" y="3082925"/>
            <a:ext cx="39688" cy="0"/>
          </a:xfrm>
          <a:prstGeom prst="straightConnector1">
            <a:avLst/>
          </a:prstGeom>
          <a:noFill/>
          <a:ln w="9525">
            <a:solidFill>
              <a:schemeClr val="tx1"/>
            </a:solidFill>
            <a:round/>
            <a:headEnd/>
            <a:tailEnd/>
          </a:ln>
          <a:effectLst/>
        </p:spPr>
      </p:cxnSp>
      <p:cxnSp>
        <p:nvCxnSpPr>
          <p:cNvPr id="50" name="AutoShape 50"/>
          <p:cNvCxnSpPr>
            <a:cxnSpLocks noChangeShapeType="1"/>
            <a:stCxn id="47" idx="4"/>
            <a:endCxn id="43" idx="3"/>
          </p:cNvCxnSpPr>
          <p:nvPr/>
        </p:nvCxnSpPr>
        <p:spPr bwMode="auto">
          <a:xfrm rot="5400000">
            <a:off x="7843837" y="3221038"/>
            <a:ext cx="284163" cy="71438"/>
          </a:xfrm>
          <a:prstGeom prst="bentConnector2">
            <a:avLst/>
          </a:prstGeom>
          <a:noFill/>
          <a:ln w="9525">
            <a:solidFill>
              <a:schemeClr val="tx1"/>
            </a:solidFill>
            <a:miter lim="800000"/>
            <a:headEnd/>
            <a:tailEnd/>
          </a:ln>
          <a:effectLst/>
        </p:spPr>
      </p:cxnSp>
      <p:cxnSp>
        <p:nvCxnSpPr>
          <p:cNvPr id="51" name="AutoShape 51"/>
          <p:cNvCxnSpPr>
            <a:cxnSpLocks noChangeShapeType="1"/>
            <a:stCxn id="65" idx="3"/>
            <a:endCxn id="41" idx="2"/>
          </p:cNvCxnSpPr>
          <p:nvPr/>
        </p:nvCxnSpPr>
        <p:spPr bwMode="auto">
          <a:xfrm>
            <a:off x="6697663" y="3081338"/>
            <a:ext cx="80962" cy="0"/>
          </a:xfrm>
          <a:prstGeom prst="straightConnector1">
            <a:avLst/>
          </a:prstGeom>
          <a:noFill/>
          <a:ln w="9525">
            <a:solidFill>
              <a:schemeClr val="tx1"/>
            </a:solidFill>
            <a:round/>
            <a:headEnd/>
            <a:tailEnd/>
          </a:ln>
          <a:effectLst/>
        </p:spPr>
      </p:cxnSp>
      <p:cxnSp>
        <p:nvCxnSpPr>
          <p:cNvPr id="52" name="AutoShape 52"/>
          <p:cNvCxnSpPr>
            <a:cxnSpLocks noChangeShapeType="1"/>
            <a:stCxn id="47" idx="6"/>
            <a:endCxn id="64" idx="1"/>
          </p:cNvCxnSpPr>
          <p:nvPr/>
        </p:nvCxnSpPr>
        <p:spPr bwMode="auto">
          <a:xfrm flipV="1">
            <a:off x="8053388" y="3079750"/>
            <a:ext cx="68262" cy="3175"/>
          </a:xfrm>
          <a:prstGeom prst="bentConnector3">
            <a:avLst>
              <a:gd name="adj1" fmla="val 48838"/>
            </a:avLst>
          </a:prstGeom>
          <a:noFill/>
          <a:ln w="9525">
            <a:solidFill>
              <a:schemeClr val="tx1"/>
            </a:solidFill>
            <a:miter lim="800000"/>
            <a:headEnd/>
            <a:tailEnd/>
          </a:ln>
          <a:effectLst/>
        </p:spPr>
      </p:cxnSp>
      <p:sp>
        <p:nvSpPr>
          <p:cNvPr id="53" name="Text Box 53" descr="C:\Documents and Settings\s076309\Desktop\02.090 S&amp;E Capabilities\images + input\BusDev\ABL.jpg"/>
          <p:cNvSpPr txBox="1">
            <a:spLocks noChangeArrowheads="1"/>
          </p:cNvSpPr>
          <p:nvPr/>
        </p:nvSpPr>
        <p:spPr bwMode="auto">
          <a:xfrm>
            <a:off x="6818313" y="2200275"/>
            <a:ext cx="1174750" cy="274638"/>
          </a:xfrm>
          <a:prstGeom prst="rect">
            <a:avLst/>
          </a:prstGeom>
          <a:noFill/>
          <a:ln w="9525">
            <a:noFill/>
            <a:miter lim="800000"/>
            <a:headEnd/>
            <a:tailEnd/>
          </a:ln>
          <a:effectLst/>
        </p:spPr>
        <p:txBody>
          <a:bodyPr wrap="none">
            <a:spAutoFit/>
          </a:bodyPr>
          <a:lstStyle/>
          <a:p>
            <a:r>
              <a:rPr lang="en-US" sz="1200" b="1">
                <a:latin typeface="Arial Narrow" pitchFamily="34" charset="0"/>
              </a:rPr>
              <a:t>Cycle 2 Analysis</a:t>
            </a:r>
          </a:p>
        </p:txBody>
      </p:sp>
      <p:sp>
        <p:nvSpPr>
          <p:cNvPr id="54" name="Text Box 54"/>
          <p:cNvSpPr txBox="1">
            <a:spLocks noChangeArrowheads="1"/>
          </p:cNvSpPr>
          <p:nvPr/>
        </p:nvSpPr>
        <p:spPr bwMode="auto">
          <a:xfrm>
            <a:off x="4572000" y="5154613"/>
            <a:ext cx="1392238" cy="1016000"/>
          </a:xfrm>
          <a:prstGeom prst="rect">
            <a:avLst/>
          </a:prstGeom>
          <a:solidFill>
            <a:schemeClr val="bg1"/>
          </a:solidFill>
          <a:ln w="9525">
            <a:solidFill>
              <a:schemeClr val="tx1"/>
            </a:solidFill>
            <a:miter lim="800000"/>
            <a:headEnd/>
            <a:tailEnd/>
          </a:ln>
          <a:effectLst/>
        </p:spPr>
        <p:txBody>
          <a:bodyPr wrap="none">
            <a:spAutoFit/>
          </a:bodyPr>
          <a:lstStyle/>
          <a:p>
            <a:r>
              <a:rPr lang="en-US" sz="1000" b="1">
                <a:latin typeface="Arial Narrow" pitchFamily="34" charset="0"/>
              </a:rPr>
              <a:t>Design Analyzed</a:t>
            </a:r>
          </a:p>
          <a:p>
            <a:r>
              <a:rPr lang="en-US" sz="1000">
                <a:latin typeface="Arial Narrow" pitchFamily="34" charset="0"/>
              </a:rPr>
              <a:t>-CAD Models</a:t>
            </a:r>
          </a:p>
          <a:p>
            <a:r>
              <a:rPr lang="en-US" sz="1000">
                <a:latin typeface="Arial Narrow" pitchFamily="34" charset="0"/>
              </a:rPr>
              <a:t>-Thermal Design / Models</a:t>
            </a:r>
          </a:p>
          <a:p>
            <a:r>
              <a:rPr lang="en-US" sz="1000">
                <a:latin typeface="Arial Narrow" pitchFamily="34" charset="0"/>
              </a:rPr>
              <a:t>-Structural Design / Model</a:t>
            </a:r>
          </a:p>
          <a:p>
            <a:r>
              <a:rPr lang="en-US" sz="1000">
                <a:latin typeface="Arial Narrow" pitchFamily="34" charset="0"/>
              </a:rPr>
              <a:t>-Resource Allocations</a:t>
            </a:r>
          </a:p>
          <a:p>
            <a:r>
              <a:rPr lang="en-US" sz="1000">
                <a:latin typeface="Arial Narrow" pitchFamily="34" charset="0"/>
              </a:rPr>
              <a:t>-Schematics</a:t>
            </a:r>
          </a:p>
        </p:txBody>
      </p:sp>
      <p:sp>
        <p:nvSpPr>
          <p:cNvPr id="55" name="Text Box 55"/>
          <p:cNvSpPr txBox="1">
            <a:spLocks noChangeArrowheads="1"/>
          </p:cNvSpPr>
          <p:nvPr/>
        </p:nvSpPr>
        <p:spPr bwMode="auto">
          <a:xfrm>
            <a:off x="6032500" y="5154613"/>
            <a:ext cx="1314450" cy="863600"/>
          </a:xfrm>
          <a:prstGeom prst="rect">
            <a:avLst/>
          </a:prstGeom>
          <a:solidFill>
            <a:schemeClr val="bg1"/>
          </a:solidFill>
          <a:ln w="9525">
            <a:solidFill>
              <a:schemeClr val="tx1"/>
            </a:solidFill>
            <a:miter lim="800000"/>
            <a:headEnd/>
            <a:tailEnd/>
          </a:ln>
          <a:effectLst/>
        </p:spPr>
        <p:txBody>
          <a:bodyPr wrap="none">
            <a:spAutoFit/>
          </a:bodyPr>
          <a:lstStyle/>
          <a:p>
            <a:r>
              <a:rPr lang="en-US" sz="1000" b="1">
                <a:latin typeface="Arial Narrow" pitchFamily="34" charset="0"/>
              </a:rPr>
              <a:t>Results of Analysis</a:t>
            </a:r>
          </a:p>
          <a:p>
            <a:r>
              <a:rPr lang="en-US" sz="1000">
                <a:latin typeface="Arial Narrow" pitchFamily="34" charset="0"/>
              </a:rPr>
              <a:t>-Thermal Margins</a:t>
            </a:r>
          </a:p>
          <a:p>
            <a:r>
              <a:rPr lang="en-US" sz="1000">
                <a:latin typeface="Arial Narrow" pitchFamily="34" charset="0"/>
              </a:rPr>
              <a:t>-Structural Margins</a:t>
            </a:r>
          </a:p>
          <a:p>
            <a:r>
              <a:rPr lang="en-US" sz="1000">
                <a:latin typeface="Arial Narrow" pitchFamily="34" charset="0"/>
              </a:rPr>
              <a:t>-WFE and WFE Stability</a:t>
            </a:r>
          </a:p>
          <a:p>
            <a:r>
              <a:rPr lang="en-US" sz="1000">
                <a:latin typeface="Arial Narrow" pitchFamily="34" charset="0"/>
              </a:rPr>
              <a:t>-LOS Performance</a:t>
            </a:r>
          </a:p>
        </p:txBody>
      </p:sp>
      <p:sp>
        <p:nvSpPr>
          <p:cNvPr id="56" name="Text Box 56"/>
          <p:cNvSpPr txBox="1">
            <a:spLocks noChangeArrowheads="1"/>
          </p:cNvSpPr>
          <p:nvPr/>
        </p:nvSpPr>
        <p:spPr bwMode="auto">
          <a:xfrm>
            <a:off x="7434263" y="5165725"/>
            <a:ext cx="1336675" cy="863600"/>
          </a:xfrm>
          <a:prstGeom prst="rect">
            <a:avLst/>
          </a:prstGeom>
          <a:solidFill>
            <a:schemeClr val="bg1"/>
          </a:solidFill>
          <a:ln w="9525">
            <a:solidFill>
              <a:schemeClr val="tx1"/>
            </a:solidFill>
            <a:miter lim="800000"/>
            <a:headEnd/>
            <a:tailEnd/>
          </a:ln>
          <a:effectLst/>
        </p:spPr>
        <p:txBody>
          <a:bodyPr wrap="none">
            <a:spAutoFit/>
          </a:bodyPr>
          <a:lstStyle/>
          <a:p>
            <a:r>
              <a:rPr lang="en-US" sz="1000" b="1">
                <a:latin typeface="Arial Narrow" pitchFamily="34" charset="0"/>
              </a:rPr>
              <a:t>IPT Assessment</a:t>
            </a:r>
          </a:p>
          <a:p>
            <a:r>
              <a:rPr lang="en-US" sz="1000">
                <a:latin typeface="Arial Narrow" pitchFamily="34" charset="0"/>
              </a:rPr>
              <a:t>-Costs</a:t>
            </a:r>
          </a:p>
          <a:p>
            <a:r>
              <a:rPr lang="en-US" sz="1000">
                <a:latin typeface="Arial Narrow" pitchFamily="34" charset="0"/>
              </a:rPr>
              <a:t>-Schedule</a:t>
            </a:r>
          </a:p>
          <a:p>
            <a:r>
              <a:rPr lang="en-US" sz="1000">
                <a:latin typeface="Arial Narrow" pitchFamily="34" charset="0"/>
              </a:rPr>
              <a:t>-I&amp;T Impacts / Testability</a:t>
            </a:r>
          </a:p>
          <a:p>
            <a:r>
              <a:rPr lang="en-US" sz="1000">
                <a:latin typeface="Arial Narrow" pitchFamily="34" charset="0"/>
              </a:rPr>
              <a:t>-Risks</a:t>
            </a:r>
          </a:p>
        </p:txBody>
      </p:sp>
      <p:sp>
        <p:nvSpPr>
          <p:cNvPr id="57" name="Text Box 57" descr="C:\Documents and Settings\s076309\Desktop\02.090 S&amp;E Capabilities\images + input\BusDev\ABL.jpg"/>
          <p:cNvSpPr txBox="1">
            <a:spLocks noChangeArrowheads="1"/>
          </p:cNvSpPr>
          <p:nvPr/>
        </p:nvSpPr>
        <p:spPr bwMode="auto">
          <a:xfrm>
            <a:off x="5870575" y="4905375"/>
            <a:ext cx="1563688" cy="274638"/>
          </a:xfrm>
          <a:prstGeom prst="rect">
            <a:avLst/>
          </a:prstGeom>
          <a:noFill/>
          <a:ln w="9525">
            <a:noFill/>
            <a:miter lim="800000"/>
            <a:headEnd/>
            <a:tailEnd/>
          </a:ln>
          <a:effectLst/>
        </p:spPr>
        <p:txBody>
          <a:bodyPr wrap="none">
            <a:spAutoFit/>
          </a:bodyPr>
          <a:lstStyle/>
          <a:p>
            <a:r>
              <a:rPr lang="en-US" sz="1200" b="1">
                <a:latin typeface="Arial Narrow" pitchFamily="34" charset="0"/>
              </a:rPr>
              <a:t>Cycle Review Products</a:t>
            </a:r>
          </a:p>
        </p:txBody>
      </p:sp>
      <p:sp>
        <p:nvSpPr>
          <p:cNvPr id="58" name="Oval 58"/>
          <p:cNvSpPr>
            <a:spLocks noChangeAspect="1" noChangeArrowheads="1"/>
          </p:cNvSpPr>
          <p:nvPr/>
        </p:nvSpPr>
        <p:spPr bwMode="auto">
          <a:xfrm>
            <a:off x="3895725" y="4421188"/>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59" name="AutoShape 59"/>
          <p:cNvCxnSpPr>
            <a:cxnSpLocks noChangeShapeType="1"/>
            <a:stCxn id="58" idx="6"/>
            <a:endCxn id="33" idx="1"/>
          </p:cNvCxnSpPr>
          <p:nvPr/>
        </p:nvCxnSpPr>
        <p:spPr bwMode="auto">
          <a:xfrm>
            <a:off x="3959225" y="4452938"/>
            <a:ext cx="134938" cy="0"/>
          </a:xfrm>
          <a:prstGeom prst="straightConnector1">
            <a:avLst/>
          </a:prstGeom>
          <a:noFill/>
          <a:ln w="9525">
            <a:solidFill>
              <a:schemeClr val="tx1"/>
            </a:solidFill>
            <a:round/>
            <a:headEnd/>
            <a:tailEnd type="triangle" w="med" len="med"/>
          </a:ln>
          <a:effectLst/>
        </p:spPr>
      </p:cxnSp>
      <p:cxnSp>
        <p:nvCxnSpPr>
          <p:cNvPr id="60" name="AutoShape 60"/>
          <p:cNvCxnSpPr>
            <a:cxnSpLocks noChangeShapeType="1"/>
            <a:stCxn id="4" idx="2"/>
            <a:endCxn id="58" idx="0"/>
          </p:cNvCxnSpPr>
          <p:nvPr/>
        </p:nvCxnSpPr>
        <p:spPr bwMode="auto">
          <a:xfrm rot="5400000">
            <a:off x="3663156" y="4155282"/>
            <a:ext cx="530225" cy="1588"/>
          </a:xfrm>
          <a:prstGeom prst="bentConnector3">
            <a:avLst>
              <a:gd name="adj1" fmla="val 50000"/>
            </a:avLst>
          </a:prstGeom>
          <a:noFill/>
          <a:ln w="9525">
            <a:solidFill>
              <a:schemeClr val="tx1"/>
            </a:solidFill>
            <a:miter lim="800000"/>
            <a:headEnd/>
            <a:tailEnd type="triangle" w="med" len="med"/>
          </a:ln>
          <a:effectLst/>
        </p:spPr>
      </p:cxnSp>
      <p:grpSp>
        <p:nvGrpSpPr>
          <p:cNvPr id="61" name="Group 61"/>
          <p:cNvGrpSpPr>
            <a:grpSpLocks/>
          </p:cNvGrpSpPr>
          <p:nvPr/>
        </p:nvGrpSpPr>
        <p:grpSpPr bwMode="auto">
          <a:xfrm>
            <a:off x="684213" y="3689350"/>
            <a:ext cx="1597025" cy="1255713"/>
            <a:chOff x="187" y="2832"/>
            <a:chExt cx="1006" cy="791"/>
          </a:xfrm>
        </p:grpSpPr>
        <p:sp>
          <p:nvSpPr>
            <p:cNvPr id="62" name="Text Box 62" descr="C:\Documents and Settings\s076309\Desktop\02.090 S&amp;E Capabilities\images + input\BusDev\ABL.jpg"/>
            <p:cNvSpPr txBox="1">
              <a:spLocks noChangeArrowheads="1"/>
            </p:cNvSpPr>
            <p:nvPr/>
          </p:nvSpPr>
          <p:spPr bwMode="auto">
            <a:xfrm>
              <a:off x="305" y="2832"/>
              <a:ext cx="814" cy="173"/>
            </a:xfrm>
            <a:prstGeom prst="rect">
              <a:avLst/>
            </a:prstGeom>
            <a:noFill/>
            <a:ln w="9525">
              <a:noFill/>
              <a:miter lim="800000"/>
              <a:headEnd/>
              <a:tailEnd/>
            </a:ln>
            <a:effectLst/>
          </p:spPr>
          <p:txBody>
            <a:bodyPr wrap="none">
              <a:spAutoFit/>
            </a:bodyPr>
            <a:lstStyle/>
            <a:p>
              <a:r>
                <a:rPr lang="en-US" sz="1200" b="1">
                  <a:latin typeface="Arial Narrow" pitchFamily="34" charset="0"/>
                </a:rPr>
                <a:t>Initial Trade Space</a:t>
              </a:r>
            </a:p>
          </p:txBody>
        </p:sp>
        <p:pic>
          <p:nvPicPr>
            <p:cNvPr id="63" name="Picture 63"/>
            <p:cNvPicPr>
              <a:picLocks noChangeAspect="1" noChangeArrowheads="1"/>
            </p:cNvPicPr>
            <p:nvPr/>
          </p:nvPicPr>
          <p:blipFill>
            <a:blip r:embed="rId2" cstate="print"/>
            <a:srcRect/>
            <a:stretch>
              <a:fillRect/>
            </a:stretch>
          </p:blipFill>
          <p:spPr bwMode="auto">
            <a:xfrm>
              <a:off x="187" y="2990"/>
              <a:ext cx="1006" cy="633"/>
            </a:xfrm>
            <a:prstGeom prst="rect">
              <a:avLst/>
            </a:prstGeom>
            <a:solidFill>
              <a:schemeClr val="bg1"/>
            </a:solidFill>
            <a:ln w="9525">
              <a:solidFill>
                <a:schemeClr val="tx1"/>
              </a:solidFill>
              <a:miter lim="800000"/>
              <a:headEnd/>
              <a:tailEnd/>
            </a:ln>
            <a:effectLst/>
          </p:spPr>
        </p:pic>
      </p:grpSp>
      <p:sp>
        <p:nvSpPr>
          <p:cNvPr id="64" name="Text Box 64"/>
          <p:cNvSpPr txBox="1">
            <a:spLocks noChangeArrowheads="1"/>
          </p:cNvSpPr>
          <p:nvPr/>
        </p:nvSpPr>
        <p:spPr bwMode="auto">
          <a:xfrm>
            <a:off x="8121650" y="2876550"/>
            <a:ext cx="908050" cy="406400"/>
          </a:xfrm>
          <a:prstGeom prst="rect">
            <a:avLst/>
          </a:prstGeom>
          <a:solidFill>
            <a:srgbClr val="CCFFCC"/>
          </a:solidFill>
          <a:ln w="9525">
            <a:solidFill>
              <a:schemeClr val="tx1"/>
            </a:solidFill>
            <a:miter lim="800000"/>
            <a:headEnd/>
            <a:tailEnd/>
          </a:ln>
          <a:effectLst/>
        </p:spPr>
        <p:txBody>
          <a:bodyPr wrap="none">
            <a:spAutoFit/>
          </a:bodyPr>
          <a:lstStyle/>
          <a:p>
            <a:r>
              <a:rPr lang="en-US" sz="1000">
                <a:latin typeface="Arial Narrow" pitchFamily="34" charset="0"/>
              </a:rPr>
              <a:t>Cycle 2 Review</a:t>
            </a:r>
          </a:p>
          <a:p>
            <a:r>
              <a:rPr lang="en-US" sz="1000">
                <a:latin typeface="Arial Narrow" pitchFamily="34" charset="0"/>
              </a:rPr>
              <a:t>Final Selection</a:t>
            </a:r>
          </a:p>
        </p:txBody>
      </p:sp>
      <p:sp>
        <p:nvSpPr>
          <p:cNvPr id="65" name="Text Box 65"/>
          <p:cNvSpPr txBox="1">
            <a:spLocks noChangeArrowheads="1"/>
          </p:cNvSpPr>
          <p:nvPr/>
        </p:nvSpPr>
        <p:spPr bwMode="auto">
          <a:xfrm>
            <a:off x="5522913" y="2801938"/>
            <a:ext cx="1174750" cy="558800"/>
          </a:xfrm>
          <a:prstGeom prst="rect">
            <a:avLst/>
          </a:prstGeom>
          <a:solidFill>
            <a:srgbClr val="CCFFCC"/>
          </a:solidFill>
          <a:ln w="9525">
            <a:solidFill>
              <a:schemeClr val="tx1"/>
            </a:solidFill>
            <a:miter lim="800000"/>
            <a:headEnd/>
            <a:tailEnd/>
          </a:ln>
          <a:effectLst/>
        </p:spPr>
        <p:txBody>
          <a:bodyPr wrap="none">
            <a:spAutoFit/>
          </a:bodyPr>
          <a:lstStyle/>
          <a:p>
            <a:r>
              <a:rPr lang="en-US" sz="1000">
                <a:latin typeface="Arial Narrow" pitchFamily="34" charset="0"/>
              </a:rPr>
              <a:t>Review of Cycle 1</a:t>
            </a:r>
          </a:p>
          <a:p>
            <a:r>
              <a:rPr lang="en-US" sz="1000">
                <a:latin typeface="Arial Narrow" pitchFamily="34" charset="0"/>
              </a:rPr>
              <a:t>Results, Select Cycle</a:t>
            </a:r>
          </a:p>
          <a:p>
            <a:r>
              <a:rPr lang="en-US" sz="1000">
                <a:latin typeface="Arial Narrow" pitchFamily="34" charset="0"/>
              </a:rPr>
              <a:t>2 Trade Options</a:t>
            </a:r>
          </a:p>
        </p:txBody>
      </p:sp>
      <p:sp>
        <p:nvSpPr>
          <p:cNvPr id="66" name="Text Box 66" descr="C:\Documents and Settings\s076309\Desktop\02.090 S&amp;E Capabilities\images + input\BusDev\ABL.jpg"/>
          <p:cNvSpPr txBox="1">
            <a:spLocks noChangeArrowheads="1"/>
          </p:cNvSpPr>
          <p:nvPr/>
        </p:nvSpPr>
        <p:spPr bwMode="auto">
          <a:xfrm>
            <a:off x="5957888" y="911225"/>
            <a:ext cx="1231900" cy="1016000"/>
          </a:xfrm>
          <a:prstGeom prst="rect">
            <a:avLst/>
          </a:prstGeom>
          <a:noFill/>
          <a:ln w="9525">
            <a:solidFill>
              <a:schemeClr val="tx1"/>
            </a:solidFill>
            <a:miter lim="800000"/>
            <a:headEnd/>
            <a:tailEnd/>
          </a:ln>
          <a:effectLst/>
        </p:spPr>
        <p:txBody>
          <a:bodyPr wrap="none">
            <a:spAutoFit/>
          </a:bodyPr>
          <a:lstStyle/>
          <a:p>
            <a:r>
              <a:rPr lang="en-US" sz="1000">
                <a:latin typeface="Arial Narrow" pitchFamily="34" charset="0"/>
              </a:rPr>
              <a:t>Updates from Other </a:t>
            </a:r>
          </a:p>
          <a:p>
            <a:r>
              <a:rPr lang="en-US" sz="1000">
                <a:latin typeface="Arial Narrow" pitchFamily="34" charset="0"/>
              </a:rPr>
              <a:t>Concurrent System </a:t>
            </a:r>
          </a:p>
          <a:p>
            <a:r>
              <a:rPr lang="en-US" sz="1000">
                <a:latin typeface="Arial Narrow" pitchFamily="34" charset="0"/>
              </a:rPr>
              <a:t>Trades</a:t>
            </a:r>
          </a:p>
          <a:p>
            <a:r>
              <a:rPr lang="en-US" sz="1000">
                <a:latin typeface="Arial Narrow" pitchFamily="34" charset="0"/>
              </a:rPr>
              <a:t>-BSF Trade</a:t>
            </a:r>
          </a:p>
          <a:p>
            <a:r>
              <a:rPr lang="en-US" sz="1000">
                <a:latin typeface="Arial Narrow" pitchFamily="34" charset="0"/>
              </a:rPr>
              <a:t>-Sunshield Trade</a:t>
            </a:r>
          </a:p>
          <a:p>
            <a:r>
              <a:rPr lang="en-US" sz="1000">
                <a:latin typeface="Arial Narrow" pitchFamily="34" charset="0"/>
              </a:rPr>
              <a:t>-ISIM Enclosure Trade</a:t>
            </a:r>
          </a:p>
        </p:txBody>
      </p:sp>
      <p:cxnSp>
        <p:nvCxnSpPr>
          <p:cNvPr id="67" name="AutoShape 67"/>
          <p:cNvCxnSpPr>
            <a:cxnSpLocks noChangeShapeType="1"/>
            <a:stCxn id="11" idx="2"/>
            <a:endCxn id="12" idx="0"/>
          </p:cNvCxnSpPr>
          <p:nvPr/>
        </p:nvCxnSpPr>
        <p:spPr bwMode="auto">
          <a:xfrm rot="5400000">
            <a:off x="3888581" y="2874169"/>
            <a:ext cx="185738" cy="0"/>
          </a:xfrm>
          <a:prstGeom prst="straightConnector1">
            <a:avLst/>
          </a:prstGeom>
          <a:noFill/>
          <a:ln w="9525">
            <a:solidFill>
              <a:schemeClr val="tx1"/>
            </a:solidFill>
            <a:round/>
            <a:headEnd/>
            <a:tailEnd/>
          </a:ln>
          <a:effectLst/>
        </p:spPr>
      </p:cxnSp>
      <p:sp>
        <p:nvSpPr>
          <p:cNvPr id="68" name="Oval 68"/>
          <p:cNvSpPr>
            <a:spLocks noChangeAspect="1" noChangeArrowheads="1"/>
          </p:cNvSpPr>
          <p:nvPr/>
        </p:nvSpPr>
        <p:spPr bwMode="auto">
          <a:xfrm>
            <a:off x="2373313" y="2543175"/>
            <a:ext cx="63500" cy="6350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69" name="AutoShape 69"/>
          <p:cNvCxnSpPr>
            <a:cxnSpLocks noChangeShapeType="1"/>
            <a:stCxn id="68" idx="6"/>
            <a:endCxn id="8" idx="1"/>
          </p:cNvCxnSpPr>
          <p:nvPr/>
        </p:nvCxnSpPr>
        <p:spPr bwMode="auto">
          <a:xfrm>
            <a:off x="2436813" y="2574925"/>
            <a:ext cx="234950" cy="0"/>
          </a:xfrm>
          <a:prstGeom prst="straightConnector1">
            <a:avLst/>
          </a:prstGeom>
          <a:noFill/>
          <a:ln w="9525">
            <a:solidFill>
              <a:schemeClr val="tx1"/>
            </a:solidFill>
            <a:round/>
            <a:headEnd/>
            <a:tailEnd/>
          </a:ln>
          <a:effectLst/>
        </p:spPr>
      </p:cxnSp>
      <p:cxnSp>
        <p:nvCxnSpPr>
          <p:cNvPr id="70" name="AutoShape 70"/>
          <p:cNvCxnSpPr>
            <a:cxnSpLocks noChangeShapeType="1"/>
            <a:stCxn id="68" idx="4"/>
            <a:endCxn id="32" idx="1"/>
          </p:cNvCxnSpPr>
          <p:nvPr/>
        </p:nvCxnSpPr>
        <p:spPr bwMode="auto">
          <a:xfrm rot="16200000" flipH="1">
            <a:off x="1532731" y="3479007"/>
            <a:ext cx="1844675" cy="100012"/>
          </a:xfrm>
          <a:prstGeom prst="bentConnector2">
            <a:avLst/>
          </a:prstGeom>
          <a:noFill/>
          <a:ln w="9525">
            <a:solidFill>
              <a:schemeClr val="tx1"/>
            </a:solidFill>
            <a:miter lim="800000"/>
            <a:headEnd/>
            <a:tailEnd/>
          </a:ln>
          <a:effectLst/>
        </p:spPr>
      </p:cxnSp>
      <p:sp>
        <p:nvSpPr>
          <p:cNvPr id="71" name="Line 71"/>
          <p:cNvSpPr>
            <a:spLocks noChangeShapeType="1"/>
          </p:cNvSpPr>
          <p:nvPr/>
        </p:nvSpPr>
        <p:spPr bwMode="auto">
          <a:xfrm>
            <a:off x="6075363" y="3427413"/>
            <a:ext cx="0" cy="1390650"/>
          </a:xfrm>
          <a:prstGeom prst="line">
            <a:avLst/>
          </a:prstGeom>
          <a:noFill/>
          <a:ln w="9525">
            <a:solidFill>
              <a:schemeClr val="tx1"/>
            </a:solidFill>
            <a:round/>
            <a:headEnd/>
            <a:tailEnd type="triangle" w="med" len="med"/>
          </a:ln>
          <a:effectLst/>
        </p:spPr>
        <p:txBody>
          <a:bodyPr wrap="none" anchor="ctr"/>
          <a:lstStyle/>
          <a:p>
            <a:endParaRPr lang="en-US"/>
          </a:p>
        </p:txBody>
      </p:sp>
      <p:sp>
        <p:nvSpPr>
          <p:cNvPr id="72" name="Line 72"/>
          <p:cNvSpPr>
            <a:spLocks noChangeShapeType="1"/>
          </p:cNvSpPr>
          <p:nvPr/>
        </p:nvSpPr>
        <p:spPr bwMode="auto">
          <a:xfrm>
            <a:off x="8567738" y="3314700"/>
            <a:ext cx="0" cy="1565275"/>
          </a:xfrm>
          <a:prstGeom prst="line">
            <a:avLst/>
          </a:prstGeom>
          <a:noFill/>
          <a:ln w="9525">
            <a:solidFill>
              <a:schemeClr val="tx1"/>
            </a:solidFill>
            <a:round/>
            <a:headEnd/>
            <a:tailEnd type="triangle" w="med" len="med"/>
          </a:ln>
          <a:effectLst/>
        </p:spPr>
        <p:txBody>
          <a:bodyPr wrap="none" anchor="ctr"/>
          <a:lstStyle/>
          <a:p>
            <a:endParaRPr lang="en-US"/>
          </a:p>
        </p:txBody>
      </p:sp>
      <p:sp>
        <p:nvSpPr>
          <p:cNvPr id="73" name="Line 73"/>
          <p:cNvSpPr>
            <a:spLocks noChangeShapeType="1"/>
          </p:cNvSpPr>
          <p:nvPr/>
        </p:nvSpPr>
        <p:spPr bwMode="auto">
          <a:xfrm>
            <a:off x="1766888" y="3201988"/>
            <a:ext cx="0" cy="512762"/>
          </a:xfrm>
          <a:prstGeom prst="line">
            <a:avLst/>
          </a:prstGeom>
          <a:noFill/>
          <a:ln w="9525">
            <a:solidFill>
              <a:schemeClr val="tx1"/>
            </a:solidFill>
            <a:round/>
            <a:headEnd/>
            <a:tailEnd type="triangle" w="med" len="med"/>
          </a:ln>
          <a:effectLst/>
        </p:spPr>
        <p:txBody>
          <a:bodyPr wrap="none" anchor="ctr"/>
          <a:lstStyle/>
          <a:p>
            <a:endParaRPr lang="en-US"/>
          </a:p>
        </p:txBody>
      </p:sp>
      <p:sp>
        <p:nvSpPr>
          <p:cNvPr id="74" name="Line 74"/>
          <p:cNvSpPr>
            <a:spLocks noChangeShapeType="1"/>
          </p:cNvSpPr>
          <p:nvPr/>
        </p:nvSpPr>
        <p:spPr bwMode="auto">
          <a:xfrm>
            <a:off x="2305050" y="4554538"/>
            <a:ext cx="187325"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75" name="Freeform 75" descr="C:\Documents and Settings\s076309\Desktop\02.090 S&amp;E Capabilities\images + input\BusDev\ABL.jpg"/>
          <p:cNvSpPr>
            <a:spLocks/>
          </p:cNvSpPr>
          <p:nvPr/>
        </p:nvSpPr>
        <p:spPr bwMode="auto">
          <a:xfrm>
            <a:off x="6418263" y="1941513"/>
            <a:ext cx="301625" cy="563562"/>
          </a:xfrm>
          <a:custGeom>
            <a:avLst/>
            <a:gdLst/>
            <a:ahLst/>
            <a:cxnLst>
              <a:cxn ang="0">
                <a:pos x="0" y="0"/>
              </a:cxn>
              <a:cxn ang="0">
                <a:pos x="0" y="355"/>
              </a:cxn>
              <a:cxn ang="0">
                <a:pos x="190" y="352"/>
              </a:cxn>
            </a:cxnLst>
            <a:rect l="0" t="0" r="r" b="b"/>
            <a:pathLst>
              <a:path w="190" h="355">
                <a:moveTo>
                  <a:pt x="0" y="0"/>
                </a:moveTo>
                <a:lnTo>
                  <a:pt x="0" y="355"/>
                </a:lnTo>
                <a:lnTo>
                  <a:pt x="190" y="352"/>
                </a:lnTo>
              </a:path>
            </a:pathLst>
          </a:custGeom>
          <a:noFill/>
          <a:ln w="9525" cap="flat" cmpd="sng">
            <a:solidFill>
              <a:schemeClr val="tx1"/>
            </a:solidFill>
            <a:prstDash val="solid"/>
            <a:round/>
            <a:headEnd type="none" w="med" len="med"/>
            <a:tailEnd type="triangle" w="med" len="med"/>
          </a:ln>
          <a:effectLst/>
        </p:spPr>
        <p:txBody>
          <a:bodyPr wrap="none" anchor="ctr"/>
          <a:lstStyle/>
          <a:p>
            <a:endParaRPr lang="en-US"/>
          </a:p>
        </p:txBody>
      </p:sp>
      <p:sp>
        <p:nvSpPr>
          <p:cNvPr id="76" name="Line 76"/>
          <p:cNvSpPr>
            <a:spLocks noChangeShapeType="1"/>
          </p:cNvSpPr>
          <p:nvPr/>
        </p:nvSpPr>
        <p:spPr bwMode="auto">
          <a:xfrm flipV="1">
            <a:off x="2392363" y="1377950"/>
            <a:ext cx="0" cy="1039813"/>
          </a:xfrm>
          <a:prstGeom prst="line">
            <a:avLst/>
          </a:prstGeom>
          <a:noFill/>
          <a:ln w="9525">
            <a:solidFill>
              <a:schemeClr val="tx1"/>
            </a:solidFill>
            <a:prstDash val="dash"/>
            <a:round/>
            <a:headEnd/>
            <a:tailEnd/>
          </a:ln>
          <a:effectLst/>
        </p:spPr>
        <p:txBody>
          <a:bodyPr wrap="none" anchor="ctr"/>
          <a:lstStyle/>
          <a:p>
            <a:endParaRPr lang="en-US"/>
          </a:p>
        </p:txBody>
      </p:sp>
      <p:sp>
        <p:nvSpPr>
          <p:cNvPr id="77" name="Text Box 77" descr="C:\Documents and Settings\s076309\Desktop\02.090 S&amp;E Capabilities\images + input\BusDev\ABL.jpg"/>
          <p:cNvSpPr txBox="1">
            <a:spLocks noChangeArrowheads="1"/>
          </p:cNvSpPr>
          <p:nvPr/>
        </p:nvSpPr>
        <p:spPr bwMode="auto">
          <a:xfrm>
            <a:off x="2001838" y="1144588"/>
            <a:ext cx="779462" cy="244475"/>
          </a:xfrm>
          <a:prstGeom prst="rect">
            <a:avLst/>
          </a:prstGeom>
          <a:noFill/>
          <a:ln w="9525">
            <a:noFill/>
            <a:miter lim="800000"/>
            <a:headEnd/>
            <a:tailEnd/>
          </a:ln>
          <a:effectLst/>
        </p:spPr>
        <p:txBody>
          <a:bodyPr wrap="none">
            <a:spAutoFit/>
          </a:bodyPr>
          <a:lstStyle/>
          <a:p>
            <a:pPr algn="ctr"/>
            <a:r>
              <a:rPr lang="en-US" sz="1000">
                <a:solidFill>
                  <a:srgbClr val="BB0018"/>
                </a:solidFill>
                <a:latin typeface="Arial Narrow" pitchFamily="34" charset="0"/>
              </a:rPr>
              <a:t>Jan 15, 2004</a:t>
            </a:r>
          </a:p>
        </p:txBody>
      </p:sp>
      <p:sp>
        <p:nvSpPr>
          <p:cNvPr id="78" name="Line 78"/>
          <p:cNvSpPr>
            <a:spLocks noChangeShapeType="1"/>
          </p:cNvSpPr>
          <p:nvPr/>
        </p:nvSpPr>
        <p:spPr bwMode="auto">
          <a:xfrm>
            <a:off x="3921125" y="4495800"/>
            <a:ext cx="0" cy="714375"/>
          </a:xfrm>
          <a:prstGeom prst="line">
            <a:avLst/>
          </a:prstGeom>
          <a:noFill/>
          <a:ln w="9525">
            <a:solidFill>
              <a:schemeClr val="tx1"/>
            </a:solidFill>
            <a:prstDash val="dash"/>
            <a:round/>
            <a:headEnd/>
            <a:tailEnd/>
          </a:ln>
          <a:effectLst/>
        </p:spPr>
        <p:txBody>
          <a:bodyPr wrap="none" anchor="ctr"/>
          <a:lstStyle/>
          <a:p>
            <a:endParaRPr lang="en-US"/>
          </a:p>
        </p:txBody>
      </p:sp>
      <p:sp>
        <p:nvSpPr>
          <p:cNvPr id="79" name="Text Box 79" descr="C:\Documents and Settings\s076309\Desktop\02.090 S&amp;E Capabilities\images + input\BusDev\ABL.jpg"/>
          <p:cNvSpPr txBox="1">
            <a:spLocks noChangeArrowheads="1"/>
          </p:cNvSpPr>
          <p:nvPr/>
        </p:nvSpPr>
        <p:spPr bwMode="auto">
          <a:xfrm>
            <a:off x="3538538" y="5229225"/>
            <a:ext cx="790575" cy="244475"/>
          </a:xfrm>
          <a:prstGeom prst="rect">
            <a:avLst/>
          </a:prstGeom>
          <a:noFill/>
          <a:ln w="9525">
            <a:noFill/>
            <a:miter lim="800000"/>
            <a:headEnd/>
            <a:tailEnd/>
          </a:ln>
          <a:effectLst/>
        </p:spPr>
        <p:txBody>
          <a:bodyPr wrap="none">
            <a:spAutoFit/>
          </a:bodyPr>
          <a:lstStyle/>
          <a:p>
            <a:pPr algn="ctr"/>
            <a:r>
              <a:rPr lang="en-US" sz="1000">
                <a:solidFill>
                  <a:srgbClr val="BB0018"/>
                </a:solidFill>
                <a:latin typeface="Arial Narrow" pitchFamily="34" charset="0"/>
              </a:rPr>
              <a:t>Feb 28, 2004</a:t>
            </a:r>
          </a:p>
        </p:txBody>
      </p:sp>
      <p:sp>
        <p:nvSpPr>
          <p:cNvPr id="80" name="Text Box 80" descr="C:\Documents and Settings\s076309\Desktop\02.090 S&amp;E Capabilities\images + input\BusDev\ABL.jpg"/>
          <p:cNvSpPr txBox="1">
            <a:spLocks noChangeArrowheads="1"/>
          </p:cNvSpPr>
          <p:nvPr/>
        </p:nvSpPr>
        <p:spPr bwMode="auto">
          <a:xfrm>
            <a:off x="5038725" y="1193800"/>
            <a:ext cx="822325" cy="244475"/>
          </a:xfrm>
          <a:prstGeom prst="rect">
            <a:avLst/>
          </a:prstGeom>
          <a:noFill/>
          <a:ln w="9525">
            <a:noFill/>
            <a:miter lim="800000"/>
            <a:headEnd/>
            <a:tailEnd/>
          </a:ln>
          <a:effectLst/>
        </p:spPr>
        <p:txBody>
          <a:bodyPr wrap="none">
            <a:spAutoFit/>
          </a:bodyPr>
          <a:lstStyle/>
          <a:p>
            <a:pPr algn="ctr"/>
            <a:r>
              <a:rPr lang="en-US" sz="1000">
                <a:solidFill>
                  <a:srgbClr val="BB0018"/>
                </a:solidFill>
                <a:latin typeface="Arial Narrow" pitchFamily="34" charset="0"/>
              </a:rPr>
              <a:t>April 15, 2004</a:t>
            </a:r>
          </a:p>
        </p:txBody>
      </p:sp>
      <p:sp>
        <p:nvSpPr>
          <p:cNvPr id="81" name="Line 81"/>
          <p:cNvSpPr>
            <a:spLocks noChangeShapeType="1"/>
          </p:cNvSpPr>
          <p:nvPr/>
        </p:nvSpPr>
        <p:spPr bwMode="auto">
          <a:xfrm flipV="1">
            <a:off x="5461000" y="1403350"/>
            <a:ext cx="0" cy="1552575"/>
          </a:xfrm>
          <a:prstGeom prst="line">
            <a:avLst/>
          </a:prstGeom>
          <a:noFill/>
          <a:ln w="9525">
            <a:solidFill>
              <a:schemeClr val="tx1"/>
            </a:solidFill>
            <a:prstDash val="dash"/>
            <a:round/>
            <a:headEnd/>
            <a:tailEnd/>
          </a:ln>
          <a:effectLst/>
        </p:spPr>
        <p:txBody>
          <a:bodyPr wrap="none" anchor="ctr"/>
          <a:lstStyle/>
          <a:p>
            <a:endParaRPr lang="en-US"/>
          </a:p>
        </p:txBody>
      </p:sp>
      <p:sp>
        <p:nvSpPr>
          <p:cNvPr id="82" name="Line 82"/>
          <p:cNvSpPr>
            <a:spLocks noChangeShapeType="1"/>
          </p:cNvSpPr>
          <p:nvPr/>
        </p:nvSpPr>
        <p:spPr bwMode="auto">
          <a:xfrm flipV="1">
            <a:off x="8566150" y="1454150"/>
            <a:ext cx="0" cy="1404938"/>
          </a:xfrm>
          <a:prstGeom prst="line">
            <a:avLst/>
          </a:prstGeom>
          <a:noFill/>
          <a:ln w="9525">
            <a:solidFill>
              <a:schemeClr val="tx1"/>
            </a:solidFill>
            <a:prstDash val="dash"/>
            <a:round/>
            <a:headEnd/>
            <a:tailEnd/>
          </a:ln>
          <a:effectLst/>
        </p:spPr>
        <p:txBody>
          <a:bodyPr wrap="none" anchor="ctr"/>
          <a:lstStyle/>
          <a:p>
            <a:endParaRPr lang="en-US"/>
          </a:p>
        </p:txBody>
      </p:sp>
      <p:sp>
        <p:nvSpPr>
          <p:cNvPr id="83" name="Text Box 83" descr="C:\Documents and Settings\s076309\Desktop\02.090 S&amp;E Capabilities\images + input\BusDev\ABL.jpg"/>
          <p:cNvSpPr txBox="1">
            <a:spLocks noChangeArrowheads="1"/>
          </p:cNvSpPr>
          <p:nvPr/>
        </p:nvSpPr>
        <p:spPr bwMode="auto">
          <a:xfrm>
            <a:off x="8172450" y="1271588"/>
            <a:ext cx="798513" cy="244475"/>
          </a:xfrm>
          <a:prstGeom prst="rect">
            <a:avLst/>
          </a:prstGeom>
          <a:noFill/>
          <a:ln w="9525">
            <a:noFill/>
            <a:miter lim="800000"/>
            <a:headEnd/>
            <a:tailEnd/>
          </a:ln>
          <a:effectLst/>
        </p:spPr>
        <p:txBody>
          <a:bodyPr wrap="none">
            <a:spAutoFit/>
          </a:bodyPr>
          <a:lstStyle/>
          <a:p>
            <a:pPr algn="ctr"/>
            <a:r>
              <a:rPr lang="en-US" sz="1000">
                <a:solidFill>
                  <a:srgbClr val="BB0018"/>
                </a:solidFill>
                <a:latin typeface="Arial Narrow" pitchFamily="34" charset="0"/>
              </a:rPr>
              <a:t>July 15, 2004</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22" name="Rectangle 1026"/>
          <p:cNvSpPr>
            <a:spLocks noGrp="1" noChangeArrowheads="1"/>
          </p:cNvSpPr>
          <p:nvPr>
            <p:ph type="title"/>
          </p:nvPr>
        </p:nvSpPr>
        <p:spPr>
          <a:xfrm>
            <a:off x="971550" y="130175"/>
            <a:ext cx="7823200" cy="733425"/>
          </a:xfrm>
        </p:spPr>
        <p:txBody>
          <a:bodyPr/>
          <a:lstStyle/>
          <a:p>
            <a:r>
              <a:rPr lang="en-US"/>
              <a:t>Factors Driving JWST Momentum Management</a:t>
            </a:r>
          </a:p>
        </p:txBody>
      </p:sp>
      <p:sp>
        <p:nvSpPr>
          <p:cNvPr id="1310723" name="Rectangle 1027"/>
          <p:cNvSpPr>
            <a:spLocks noGrp="1" noChangeArrowheads="1"/>
          </p:cNvSpPr>
          <p:nvPr>
            <p:ph type="body" sz="half" idx="1"/>
          </p:nvPr>
        </p:nvSpPr>
        <p:spPr>
          <a:xfrm>
            <a:off x="173038" y="773113"/>
            <a:ext cx="5076825" cy="5751512"/>
          </a:xfrm>
        </p:spPr>
        <p:txBody>
          <a:bodyPr/>
          <a:lstStyle/>
          <a:p>
            <a:pPr>
              <a:lnSpc>
                <a:spcPct val="80000"/>
              </a:lnSpc>
            </a:pPr>
            <a:r>
              <a:rPr lang="en-US" sz="1400"/>
              <a:t>The large sunshield, observatory attitude changes, and shadowing effects conspire to produce unbalanced torques which allow significant momentum accumulation.</a:t>
            </a:r>
          </a:p>
          <a:p>
            <a:pPr lvl="1">
              <a:lnSpc>
                <a:spcPct val="80000"/>
              </a:lnSpc>
            </a:pPr>
            <a:r>
              <a:rPr lang="en-US" sz="1400" b="1"/>
              <a:t>Sunshield geometry is designed to minimize momentum accumulation</a:t>
            </a:r>
          </a:p>
          <a:p>
            <a:pPr lvl="1">
              <a:lnSpc>
                <a:spcPct val="80000"/>
              </a:lnSpc>
            </a:pPr>
            <a:r>
              <a:rPr lang="en-US" sz="1400" b="1"/>
              <a:t>Sunshield has a </a:t>
            </a:r>
            <a:r>
              <a:rPr lang="en-US" sz="1400" b="1" u="sng"/>
              <a:t>+</a:t>
            </a:r>
            <a:r>
              <a:rPr lang="en-US" sz="1400" b="1"/>
              <a:t>5° on-orbit adjustability for further minimization</a:t>
            </a:r>
          </a:p>
          <a:p>
            <a:pPr lvl="1">
              <a:lnSpc>
                <a:spcPct val="80000"/>
              </a:lnSpc>
            </a:pPr>
            <a:r>
              <a:rPr lang="en-US" sz="1400" b="1"/>
              <a:t>Momentum accumulation (Nms/day) is plotted as a function of Roll and Pitch attitude as shown lower right.  (Torque Tables)</a:t>
            </a:r>
          </a:p>
          <a:p>
            <a:pPr lvl="1">
              <a:lnSpc>
                <a:spcPct val="80000"/>
              </a:lnSpc>
            </a:pPr>
            <a:r>
              <a:rPr lang="en-US" sz="1400" b="1"/>
              <a:t>For a given RWA size this drives unload frequency.</a:t>
            </a:r>
          </a:p>
          <a:p>
            <a:pPr>
              <a:lnSpc>
                <a:spcPct val="80000"/>
              </a:lnSpc>
            </a:pPr>
            <a:r>
              <a:rPr lang="en-US" sz="1400"/>
              <a:t>In order to avoid plume impingements on the cold side, thrusts are only made away from the sun</a:t>
            </a:r>
          </a:p>
          <a:p>
            <a:pPr lvl="1">
              <a:lnSpc>
                <a:spcPct val="80000"/>
              </a:lnSpc>
            </a:pPr>
            <a:r>
              <a:rPr lang="en-US" sz="1400" b="1"/>
              <a:t>Therefore momentum unloads are not done by means of a pure couple, and therefore impart a residual </a:t>
            </a:r>
            <a:r>
              <a:rPr lang="en-US" sz="1400" b="1">
                <a:latin typeface="Symbol" pitchFamily="18" charset="2"/>
              </a:rPr>
              <a:t>D</a:t>
            </a:r>
            <a:r>
              <a:rPr lang="en-US" sz="1400" b="1"/>
              <a:t>V disturbance</a:t>
            </a:r>
          </a:p>
          <a:p>
            <a:pPr>
              <a:lnSpc>
                <a:spcPct val="80000"/>
              </a:lnSpc>
            </a:pPr>
            <a:r>
              <a:rPr lang="en-US" sz="1400"/>
              <a:t>In order to perform orbit determination, the observatory must have limited disturbances in a 21 day period.  This limits momentum dumping:</a:t>
            </a:r>
          </a:p>
          <a:p>
            <a:pPr lvl="1">
              <a:lnSpc>
                <a:spcPct val="80000"/>
              </a:lnSpc>
            </a:pPr>
            <a:r>
              <a:rPr lang="en-US" sz="1400" b="1"/>
              <a:t>1 dump in this period between days 4 and 17</a:t>
            </a:r>
          </a:p>
          <a:p>
            <a:pPr lvl="1">
              <a:lnSpc>
                <a:spcPct val="80000"/>
              </a:lnSpc>
            </a:pPr>
            <a:r>
              <a:rPr lang="en-US" sz="1400" b="1"/>
              <a:t>Remaining momentum dumped at day 22 just before station keeping</a:t>
            </a:r>
          </a:p>
          <a:p>
            <a:pPr>
              <a:lnSpc>
                <a:spcPct val="80000"/>
              </a:lnSpc>
            </a:pPr>
            <a:r>
              <a:rPr lang="en-US" sz="1400"/>
              <a:t>Since orbital perturbations resulting from the interim dump are naturally amplified over time and cannot be corrected when they occur, this dumping impacts the stationkeeping </a:t>
            </a:r>
            <a:r>
              <a:rPr lang="en-US" sz="1400">
                <a:latin typeface="Symbol" pitchFamily="18" charset="2"/>
              </a:rPr>
              <a:t>D</a:t>
            </a:r>
            <a:r>
              <a:rPr lang="en-US" sz="1400"/>
              <a:t>V budget</a:t>
            </a:r>
          </a:p>
        </p:txBody>
      </p:sp>
      <p:graphicFrame>
        <p:nvGraphicFramePr>
          <p:cNvPr id="1310727" name="Object 1031" descr="JWST Color Square"/>
          <p:cNvGraphicFramePr>
            <a:graphicFrameLocks noChangeAspect="1"/>
          </p:cNvGraphicFramePr>
          <p:nvPr/>
        </p:nvGraphicFramePr>
        <p:xfrm>
          <a:off x="6815138" y="933450"/>
          <a:ext cx="1709737" cy="2774950"/>
        </p:xfrm>
        <a:graphic>
          <a:graphicData uri="http://schemas.openxmlformats.org/presentationml/2006/ole">
            <mc:AlternateContent xmlns:mc="http://schemas.openxmlformats.org/markup-compatibility/2006">
              <mc:Choice xmlns:v="urn:schemas-microsoft-com:vml" Requires="v">
                <p:oleObj spid="_x0000_s1144835" name="Photo Editor Photo" r:id="rId3" imgW="6106377" imgH="9907383" progId="">
                  <p:embed/>
                </p:oleObj>
              </mc:Choice>
              <mc:Fallback>
                <p:oleObj name="Photo Editor Photo" r:id="rId3" imgW="6106377" imgH="9907383" progId="">
                  <p:embed/>
                  <p:pic>
                    <p:nvPicPr>
                      <p:cNvPr id="0" name="Picture 2" descr="JWST Color Squ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5138" y="933450"/>
                        <a:ext cx="1709737" cy="277495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10729" name="Line 1033"/>
          <p:cNvSpPr>
            <a:spLocks noChangeShapeType="1"/>
          </p:cNvSpPr>
          <p:nvPr/>
        </p:nvSpPr>
        <p:spPr bwMode="auto">
          <a:xfrm>
            <a:off x="5870575" y="1390650"/>
            <a:ext cx="963613" cy="0"/>
          </a:xfrm>
          <a:prstGeom prst="line">
            <a:avLst/>
          </a:prstGeom>
          <a:noFill/>
          <a:ln w="76200">
            <a:solidFill>
              <a:srgbClr val="FFCC00"/>
            </a:solidFill>
            <a:round/>
            <a:headEnd/>
            <a:tailEnd type="triangle" w="med" len="med"/>
          </a:ln>
          <a:effectLst/>
        </p:spPr>
        <p:txBody>
          <a:bodyPr wrap="none" anchor="ctr"/>
          <a:lstStyle/>
          <a:p>
            <a:endParaRPr lang="en-US"/>
          </a:p>
        </p:txBody>
      </p:sp>
      <p:sp>
        <p:nvSpPr>
          <p:cNvPr id="1310730" name="Line 1034"/>
          <p:cNvSpPr>
            <a:spLocks noChangeShapeType="1"/>
          </p:cNvSpPr>
          <p:nvPr/>
        </p:nvSpPr>
        <p:spPr bwMode="auto">
          <a:xfrm>
            <a:off x="5897563" y="2332038"/>
            <a:ext cx="963612" cy="0"/>
          </a:xfrm>
          <a:prstGeom prst="line">
            <a:avLst/>
          </a:prstGeom>
          <a:noFill/>
          <a:ln w="76200">
            <a:solidFill>
              <a:srgbClr val="FFCC00"/>
            </a:solidFill>
            <a:round/>
            <a:headEnd/>
            <a:tailEnd type="triangle" w="med" len="med"/>
          </a:ln>
          <a:effectLst/>
        </p:spPr>
        <p:txBody>
          <a:bodyPr wrap="none" anchor="ctr"/>
          <a:lstStyle/>
          <a:p>
            <a:endParaRPr lang="en-US"/>
          </a:p>
        </p:txBody>
      </p:sp>
      <p:sp>
        <p:nvSpPr>
          <p:cNvPr id="1310731" name="Line 1035"/>
          <p:cNvSpPr>
            <a:spLocks noChangeShapeType="1"/>
          </p:cNvSpPr>
          <p:nvPr/>
        </p:nvSpPr>
        <p:spPr bwMode="auto">
          <a:xfrm>
            <a:off x="6313488" y="3311525"/>
            <a:ext cx="963612" cy="0"/>
          </a:xfrm>
          <a:prstGeom prst="line">
            <a:avLst/>
          </a:prstGeom>
          <a:noFill/>
          <a:ln w="76200">
            <a:solidFill>
              <a:srgbClr val="FFCC00"/>
            </a:solidFill>
            <a:round/>
            <a:headEnd/>
            <a:tailEnd type="triangle" w="med" len="med"/>
          </a:ln>
          <a:effectLst/>
        </p:spPr>
        <p:txBody>
          <a:bodyPr wrap="none" anchor="ctr"/>
          <a:lstStyle/>
          <a:p>
            <a:endParaRPr lang="en-US"/>
          </a:p>
        </p:txBody>
      </p:sp>
      <p:sp>
        <p:nvSpPr>
          <p:cNvPr id="1310732" name="Line 1036"/>
          <p:cNvSpPr>
            <a:spLocks noChangeShapeType="1"/>
          </p:cNvSpPr>
          <p:nvPr/>
        </p:nvSpPr>
        <p:spPr bwMode="auto">
          <a:xfrm flipV="1">
            <a:off x="7789863" y="801688"/>
            <a:ext cx="0" cy="1116012"/>
          </a:xfrm>
          <a:prstGeom prst="line">
            <a:avLst/>
          </a:prstGeom>
          <a:noFill/>
          <a:ln w="9525">
            <a:solidFill>
              <a:schemeClr val="tx1"/>
            </a:solidFill>
            <a:round/>
            <a:headEnd/>
            <a:tailEnd type="triangle" w="med" len="med"/>
          </a:ln>
          <a:effectLst/>
        </p:spPr>
        <p:txBody>
          <a:bodyPr wrap="none" anchor="ctr"/>
          <a:lstStyle/>
          <a:p>
            <a:endParaRPr lang="en-US"/>
          </a:p>
        </p:txBody>
      </p:sp>
      <p:sp>
        <p:nvSpPr>
          <p:cNvPr id="1310733" name="Arc 1037" descr="JWST Color Square"/>
          <p:cNvSpPr>
            <a:spLocks/>
          </p:cNvSpPr>
          <p:nvPr/>
        </p:nvSpPr>
        <p:spPr bwMode="auto">
          <a:xfrm>
            <a:off x="7453313" y="1422400"/>
            <a:ext cx="696912" cy="715963"/>
          </a:xfrm>
          <a:custGeom>
            <a:avLst/>
            <a:gdLst>
              <a:gd name="G0" fmla="+- 10211 0 0"/>
              <a:gd name="G1" fmla="+- 21600 0 0"/>
              <a:gd name="G2" fmla="+- 21600 0 0"/>
              <a:gd name="T0" fmla="*/ 0 w 21051"/>
              <a:gd name="T1" fmla="*/ 2566 h 21600"/>
              <a:gd name="T2" fmla="*/ 21051 w 21051"/>
              <a:gd name="T3" fmla="*/ 2917 h 21600"/>
              <a:gd name="T4" fmla="*/ 10211 w 21051"/>
              <a:gd name="T5" fmla="*/ 21600 h 21600"/>
            </a:gdLst>
            <a:ahLst/>
            <a:cxnLst>
              <a:cxn ang="0">
                <a:pos x="T0" y="T1"/>
              </a:cxn>
              <a:cxn ang="0">
                <a:pos x="T2" y="T3"/>
              </a:cxn>
              <a:cxn ang="0">
                <a:pos x="T4" y="T5"/>
              </a:cxn>
            </a:cxnLst>
            <a:rect l="0" t="0" r="r" b="b"/>
            <a:pathLst>
              <a:path w="21051" h="21600" fill="none" extrusionOk="0">
                <a:moveTo>
                  <a:pt x="-1" y="2565"/>
                </a:moveTo>
                <a:cubicBezTo>
                  <a:pt x="3139" y="881"/>
                  <a:pt x="6647" y="-1"/>
                  <a:pt x="10211" y="0"/>
                </a:cubicBezTo>
                <a:cubicBezTo>
                  <a:pt x="14018" y="0"/>
                  <a:pt x="17757" y="1006"/>
                  <a:pt x="21050" y="2917"/>
                </a:cubicBezTo>
              </a:path>
              <a:path w="21051" h="21600" stroke="0" extrusionOk="0">
                <a:moveTo>
                  <a:pt x="-1" y="2565"/>
                </a:moveTo>
                <a:cubicBezTo>
                  <a:pt x="3139" y="881"/>
                  <a:pt x="6647" y="-1"/>
                  <a:pt x="10211" y="0"/>
                </a:cubicBezTo>
                <a:cubicBezTo>
                  <a:pt x="14018" y="0"/>
                  <a:pt x="17757" y="1006"/>
                  <a:pt x="21050" y="2917"/>
                </a:cubicBezTo>
                <a:lnTo>
                  <a:pt x="10211" y="21600"/>
                </a:lnTo>
                <a:close/>
              </a:path>
            </a:pathLst>
          </a:custGeom>
          <a:noFill/>
          <a:ln w="9525">
            <a:solidFill>
              <a:schemeClr val="tx1"/>
            </a:solidFill>
            <a:round/>
            <a:headEnd type="triangle" w="med" len="med"/>
            <a:tailEnd type="triangle" w="med" len="med"/>
          </a:ln>
          <a:effectLst/>
        </p:spPr>
        <p:txBody>
          <a:bodyPr wrap="none" anchor="ctr"/>
          <a:lstStyle/>
          <a:p>
            <a:endParaRPr lang="en-US"/>
          </a:p>
        </p:txBody>
      </p:sp>
      <p:sp>
        <p:nvSpPr>
          <p:cNvPr id="1310734" name="Arc 1038" descr="JWST Color Square"/>
          <p:cNvSpPr>
            <a:spLocks/>
          </p:cNvSpPr>
          <p:nvPr/>
        </p:nvSpPr>
        <p:spPr bwMode="auto">
          <a:xfrm>
            <a:off x="7519988" y="985838"/>
            <a:ext cx="549275" cy="147637"/>
          </a:xfrm>
          <a:custGeom>
            <a:avLst/>
            <a:gdLst>
              <a:gd name="G0" fmla="+- 21600 0 0"/>
              <a:gd name="G1" fmla="+- 20919 0 0"/>
              <a:gd name="G2" fmla="+- 21600 0 0"/>
              <a:gd name="T0" fmla="*/ 27037 w 43200"/>
              <a:gd name="T1" fmla="*/ 15 h 42519"/>
              <a:gd name="T2" fmla="*/ 16220 w 43200"/>
              <a:gd name="T3" fmla="*/ 0 h 42519"/>
              <a:gd name="T4" fmla="*/ 21600 w 43200"/>
              <a:gd name="T5" fmla="*/ 20919 h 42519"/>
            </a:gdLst>
            <a:ahLst/>
            <a:cxnLst>
              <a:cxn ang="0">
                <a:pos x="T0" y="T1"/>
              </a:cxn>
              <a:cxn ang="0">
                <a:pos x="T2" y="T3"/>
              </a:cxn>
              <a:cxn ang="0">
                <a:pos x="T4" y="T5"/>
              </a:cxn>
            </a:cxnLst>
            <a:rect l="0" t="0" r="r" b="b"/>
            <a:pathLst>
              <a:path w="43200" h="42519" fill="none" extrusionOk="0">
                <a:moveTo>
                  <a:pt x="27037" y="14"/>
                </a:moveTo>
                <a:cubicBezTo>
                  <a:pt x="36555" y="2490"/>
                  <a:pt x="43200" y="11083"/>
                  <a:pt x="43200" y="20919"/>
                </a:cubicBezTo>
                <a:cubicBezTo>
                  <a:pt x="43200" y="32848"/>
                  <a:pt x="33529" y="42519"/>
                  <a:pt x="21600" y="42519"/>
                </a:cubicBezTo>
                <a:cubicBezTo>
                  <a:pt x="9670" y="42519"/>
                  <a:pt x="0" y="32848"/>
                  <a:pt x="0" y="20919"/>
                </a:cubicBezTo>
                <a:cubicBezTo>
                  <a:pt x="-1" y="11061"/>
                  <a:pt x="6673" y="2454"/>
                  <a:pt x="16219" y="-1"/>
                </a:cubicBezTo>
              </a:path>
              <a:path w="43200" h="42519" stroke="0" extrusionOk="0">
                <a:moveTo>
                  <a:pt x="27037" y="14"/>
                </a:moveTo>
                <a:cubicBezTo>
                  <a:pt x="36555" y="2490"/>
                  <a:pt x="43200" y="11083"/>
                  <a:pt x="43200" y="20919"/>
                </a:cubicBezTo>
                <a:cubicBezTo>
                  <a:pt x="43200" y="32848"/>
                  <a:pt x="33529" y="42519"/>
                  <a:pt x="21600" y="42519"/>
                </a:cubicBezTo>
                <a:cubicBezTo>
                  <a:pt x="9670" y="42519"/>
                  <a:pt x="0" y="32848"/>
                  <a:pt x="0" y="20919"/>
                </a:cubicBezTo>
                <a:cubicBezTo>
                  <a:pt x="-1" y="11061"/>
                  <a:pt x="6673" y="2454"/>
                  <a:pt x="16219" y="-1"/>
                </a:cubicBezTo>
                <a:lnTo>
                  <a:pt x="21600" y="20919"/>
                </a:lnTo>
                <a:close/>
              </a:path>
            </a:pathLst>
          </a:custGeom>
          <a:noFill/>
          <a:ln w="9525">
            <a:solidFill>
              <a:schemeClr val="tx1"/>
            </a:solidFill>
            <a:round/>
            <a:headEnd/>
            <a:tailEnd type="triangle" w="sm" len="sm"/>
          </a:ln>
          <a:effectLst/>
        </p:spPr>
        <p:txBody>
          <a:bodyPr wrap="none" anchor="ctr"/>
          <a:lstStyle/>
          <a:p>
            <a:endParaRPr lang="en-US"/>
          </a:p>
        </p:txBody>
      </p:sp>
      <p:sp>
        <p:nvSpPr>
          <p:cNvPr id="1310735" name="Text Box 1039" descr="JWST Color Square"/>
          <p:cNvSpPr txBox="1">
            <a:spLocks noChangeArrowheads="1"/>
          </p:cNvSpPr>
          <p:nvPr/>
        </p:nvSpPr>
        <p:spPr bwMode="auto">
          <a:xfrm>
            <a:off x="8058150" y="882650"/>
            <a:ext cx="398463" cy="274638"/>
          </a:xfrm>
          <a:prstGeom prst="rect">
            <a:avLst/>
          </a:prstGeom>
          <a:noFill/>
          <a:ln w="9525">
            <a:noFill/>
            <a:miter lim="800000"/>
            <a:headEnd/>
            <a:tailEnd/>
          </a:ln>
          <a:effectLst/>
        </p:spPr>
        <p:txBody>
          <a:bodyPr wrap="none">
            <a:spAutoFit/>
          </a:bodyPr>
          <a:lstStyle/>
          <a:p>
            <a:pPr algn="l"/>
            <a:r>
              <a:rPr lang="en-US" sz="1200"/>
              <a:t>Roll</a:t>
            </a:r>
          </a:p>
        </p:txBody>
      </p:sp>
      <p:sp>
        <p:nvSpPr>
          <p:cNvPr id="1310736" name="Text Box 1040" descr="JWST Color Square"/>
          <p:cNvSpPr txBox="1">
            <a:spLocks noChangeArrowheads="1"/>
          </p:cNvSpPr>
          <p:nvPr/>
        </p:nvSpPr>
        <p:spPr bwMode="auto">
          <a:xfrm>
            <a:off x="8186738" y="1336675"/>
            <a:ext cx="461962" cy="274638"/>
          </a:xfrm>
          <a:prstGeom prst="rect">
            <a:avLst/>
          </a:prstGeom>
          <a:noFill/>
          <a:ln w="9525">
            <a:noFill/>
            <a:miter lim="800000"/>
            <a:headEnd/>
            <a:tailEnd/>
          </a:ln>
          <a:effectLst/>
        </p:spPr>
        <p:txBody>
          <a:bodyPr wrap="none">
            <a:spAutoFit/>
          </a:bodyPr>
          <a:lstStyle/>
          <a:p>
            <a:pPr algn="l"/>
            <a:r>
              <a:rPr lang="en-US" sz="1200"/>
              <a:t>Pitch</a:t>
            </a:r>
          </a:p>
        </p:txBody>
      </p:sp>
      <p:sp>
        <p:nvSpPr>
          <p:cNvPr id="1310737" name="Text Box 1041" descr="JWST Color Square"/>
          <p:cNvSpPr txBox="1">
            <a:spLocks noChangeArrowheads="1"/>
          </p:cNvSpPr>
          <p:nvPr/>
        </p:nvSpPr>
        <p:spPr bwMode="auto">
          <a:xfrm>
            <a:off x="5727700" y="2498725"/>
            <a:ext cx="1084263" cy="457200"/>
          </a:xfrm>
          <a:prstGeom prst="rect">
            <a:avLst/>
          </a:prstGeom>
          <a:noFill/>
          <a:ln w="9525">
            <a:noFill/>
            <a:miter lim="800000"/>
            <a:headEnd/>
            <a:tailEnd/>
          </a:ln>
          <a:effectLst/>
        </p:spPr>
        <p:txBody>
          <a:bodyPr wrap="none">
            <a:spAutoFit/>
          </a:bodyPr>
          <a:lstStyle/>
          <a:p>
            <a:pPr algn="l"/>
            <a:r>
              <a:rPr lang="en-US" sz="1200"/>
              <a:t>Solar Pressure</a:t>
            </a:r>
          </a:p>
          <a:p>
            <a:pPr algn="l"/>
            <a:r>
              <a:rPr lang="en-US" sz="1200"/>
              <a:t>4.62 x 10</a:t>
            </a:r>
            <a:r>
              <a:rPr lang="en-US" sz="1200" baseline="30000"/>
              <a:t>-6</a:t>
            </a:r>
            <a:r>
              <a:rPr lang="en-US" sz="1200"/>
              <a:t> N/m</a:t>
            </a:r>
            <a:r>
              <a:rPr lang="en-US" sz="1200" baseline="30000"/>
              <a:t>2</a:t>
            </a:r>
          </a:p>
        </p:txBody>
      </p:sp>
      <p:pic>
        <p:nvPicPr>
          <p:cNvPr id="1310738" name="Picture 1042" descr="JWST Color Square"/>
          <p:cNvPicPr>
            <a:picLocks noChangeAspect="1" noChangeArrowheads="1"/>
          </p:cNvPicPr>
          <p:nvPr/>
        </p:nvPicPr>
        <p:blipFill>
          <a:blip r:embed="rId6" cstate="print"/>
          <a:srcRect l="3287" r="1482"/>
          <a:stretch>
            <a:fillRect/>
          </a:stretch>
        </p:blipFill>
        <p:spPr bwMode="auto">
          <a:xfrm>
            <a:off x="5441950" y="3760788"/>
            <a:ext cx="3206750" cy="2801937"/>
          </a:xfrm>
          <a:prstGeom prst="rect">
            <a:avLst/>
          </a:prstGeom>
          <a:noFill/>
          <a:ln w="9525">
            <a:noFill/>
            <a:miter lim="800000"/>
            <a:headEnd/>
            <a:tailEnd/>
          </a:ln>
          <a:effectLst/>
        </p:spPr>
      </p:pic>
      <p:sp>
        <p:nvSpPr>
          <p:cNvPr id="1310739" name="Line 1043"/>
          <p:cNvSpPr>
            <a:spLocks noChangeShapeType="1"/>
          </p:cNvSpPr>
          <p:nvPr/>
        </p:nvSpPr>
        <p:spPr bwMode="auto">
          <a:xfrm flipH="1" flipV="1">
            <a:off x="7015163" y="763588"/>
            <a:ext cx="23812" cy="179387"/>
          </a:xfrm>
          <a:prstGeom prst="line">
            <a:avLst/>
          </a:prstGeom>
          <a:noFill/>
          <a:ln w="9525">
            <a:solidFill>
              <a:schemeClr val="tx1"/>
            </a:solidFill>
            <a:prstDash val="dash"/>
            <a:round/>
            <a:headEnd/>
            <a:tailEnd/>
          </a:ln>
          <a:effectLst/>
        </p:spPr>
        <p:txBody>
          <a:bodyPr wrap="none" anchor="ctr"/>
          <a:lstStyle/>
          <a:p>
            <a:endParaRPr lang="en-US"/>
          </a:p>
        </p:txBody>
      </p:sp>
      <p:sp>
        <p:nvSpPr>
          <p:cNvPr id="1310740" name="Arc 1044" descr="JWST Color Square"/>
          <p:cNvSpPr>
            <a:spLocks/>
          </p:cNvSpPr>
          <p:nvPr/>
        </p:nvSpPr>
        <p:spPr bwMode="auto">
          <a:xfrm>
            <a:off x="6740525" y="839788"/>
            <a:ext cx="476250" cy="1371600"/>
          </a:xfrm>
          <a:custGeom>
            <a:avLst/>
            <a:gdLst>
              <a:gd name="G0" fmla="+- 7410 0 0"/>
              <a:gd name="G1" fmla="+- 21305 0 0"/>
              <a:gd name="G2" fmla="+- 21600 0 0"/>
              <a:gd name="T0" fmla="*/ 0 w 7410"/>
              <a:gd name="T1" fmla="*/ 1016 h 21305"/>
              <a:gd name="T2" fmla="*/ 3855 w 7410"/>
              <a:gd name="T3" fmla="*/ 0 h 21305"/>
              <a:gd name="T4" fmla="*/ 7410 w 7410"/>
              <a:gd name="T5" fmla="*/ 21305 h 21305"/>
            </a:gdLst>
            <a:ahLst/>
            <a:cxnLst>
              <a:cxn ang="0">
                <a:pos x="T0" y="T1"/>
              </a:cxn>
              <a:cxn ang="0">
                <a:pos x="T2" y="T3"/>
              </a:cxn>
              <a:cxn ang="0">
                <a:pos x="T4" y="T5"/>
              </a:cxn>
            </a:cxnLst>
            <a:rect l="0" t="0" r="r" b="b"/>
            <a:pathLst>
              <a:path w="7410" h="21305" fill="none" extrusionOk="0">
                <a:moveTo>
                  <a:pt x="-1" y="1015"/>
                </a:moveTo>
                <a:cubicBezTo>
                  <a:pt x="1250" y="558"/>
                  <a:pt x="2541" y="218"/>
                  <a:pt x="3854" y="-1"/>
                </a:cubicBezTo>
              </a:path>
              <a:path w="7410" h="21305" stroke="0" extrusionOk="0">
                <a:moveTo>
                  <a:pt x="-1" y="1015"/>
                </a:moveTo>
                <a:cubicBezTo>
                  <a:pt x="1250" y="558"/>
                  <a:pt x="2541" y="218"/>
                  <a:pt x="3854" y="-1"/>
                </a:cubicBezTo>
                <a:lnTo>
                  <a:pt x="7410" y="21305"/>
                </a:lnTo>
                <a:close/>
              </a:path>
            </a:pathLst>
          </a:custGeom>
          <a:noFill/>
          <a:ln w="9525">
            <a:solidFill>
              <a:schemeClr val="tx1"/>
            </a:solidFill>
            <a:round/>
            <a:headEnd type="triangle" w="sm" len="sm"/>
            <a:tailEnd/>
          </a:ln>
          <a:effectLst/>
        </p:spPr>
        <p:txBody>
          <a:bodyPr wrap="none" anchor="ctr"/>
          <a:lstStyle/>
          <a:p>
            <a:endParaRPr lang="en-US"/>
          </a:p>
        </p:txBody>
      </p:sp>
      <p:sp>
        <p:nvSpPr>
          <p:cNvPr id="1310741" name="Arc 1045" descr="JWST Color Square"/>
          <p:cNvSpPr>
            <a:spLocks/>
          </p:cNvSpPr>
          <p:nvPr/>
        </p:nvSpPr>
        <p:spPr bwMode="auto">
          <a:xfrm>
            <a:off x="7040563" y="820738"/>
            <a:ext cx="263525" cy="1390650"/>
          </a:xfrm>
          <a:custGeom>
            <a:avLst/>
            <a:gdLst>
              <a:gd name="G0" fmla="+- 3024 0 0"/>
              <a:gd name="G1" fmla="+- 21600 0 0"/>
              <a:gd name="G2" fmla="+- 21600 0 0"/>
              <a:gd name="T0" fmla="*/ 0 w 4100"/>
              <a:gd name="T1" fmla="*/ 213 h 21600"/>
              <a:gd name="T2" fmla="*/ 4100 w 4100"/>
              <a:gd name="T3" fmla="*/ 27 h 21600"/>
              <a:gd name="T4" fmla="*/ 3024 w 4100"/>
              <a:gd name="T5" fmla="*/ 21600 h 21600"/>
            </a:gdLst>
            <a:ahLst/>
            <a:cxnLst>
              <a:cxn ang="0">
                <a:pos x="T0" y="T1"/>
              </a:cxn>
              <a:cxn ang="0">
                <a:pos x="T2" y="T3"/>
              </a:cxn>
              <a:cxn ang="0">
                <a:pos x="T4" y="T5"/>
              </a:cxn>
            </a:cxnLst>
            <a:rect l="0" t="0" r="r" b="b"/>
            <a:pathLst>
              <a:path w="4100" h="21600" fill="none" extrusionOk="0">
                <a:moveTo>
                  <a:pt x="-1" y="212"/>
                </a:moveTo>
                <a:cubicBezTo>
                  <a:pt x="1001" y="71"/>
                  <a:pt x="2012" y="-1"/>
                  <a:pt x="3024" y="0"/>
                </a:cubicBezTo>
                <a:cubicBezTo>
                  <a:pt x="3382" y="0"/>
                  <a:pt x="3741" y="8"/>
                  <a:pt x="4100" y="26"/>
                </a:cubicBezTo>
              </a:path>
              <a:path w="4100" h="21600" stroke="0" extrusionOk="0">
                <a:moveTo>
                  <a:pt x="-1" y="212"/>
                </a:moveTo>
                <a:cubicBezTo>
                  <a:pt x="1001" y="71"/>
                  <a:pt x="2012" y="-1"/>
                  <a:pt x="3024" y="0"/>
                </a:cubicBezTo>
                <a:cubicBezTo>
                  <a:pt x="3382" y="0"/>
                  <a:pt x="3741" y="8"/>
                  <a:pt x="4100" y="26"/>
                </a:cubicBezTo>
                <a:lnTo>
                  <a:pt x="3024" y="21600"/>
                </a:lnTo>
                <a:close/>
              </a:path>
            </a:pathLst>
          </a:custGeom>
          <a:noFill/>
          <a:ln w="9525">
            <a:solidFill>
              <a:schemeClr val="tx1"/>
            </a:solidFill>
            <a:round/>
            <a:headEnd type="none" w="sm" len="sm"/>
            <a:tailEnd type="triangle" w="sm" len="sm"/>
          </a:ln>
          <a:effectLst/>
        </p:spPr>
        <p:txBody>
          <a:bodyPr wrap="none" anchor="ctr"/>
          <a:lstStyle/>
          <a:p>
            <a:endParaRPr lang="en-US"/>
          </a:p>
        </p:txBody>
      </p:sp>
      <p:sp>
        <p:nvSpPr>
          <p:cNvPr id="1310742" name="Text Box 1046" descr="JWST Color Square"/>
          <p:cNvSpPr txBox="1">
            <a:spLocks noChangeArrowheads="1"/>
          </p:cNvSpPr>
          <p:nvPr/>
        </p:nvSpPr>
        <p:spPr bwMode="auto">
          <a:xfrm>
            <a:off x="5727700" y="800100"/>
            <a:ext cx="1073150" cy="274638"/>
          </a:xfrm>
          <a:prstGeom prst="rect">
            <a:avLst/>
          </a:prstGeom>
          <a:noFill/>
          <a:ln w="9525">
            <a:noFill/>
            <a:miter lim="800000"/>
            <a:headEnd/>
            <a:tailEnd/>
          </a:ln>
          <a:effectLst/>
        </p:spPr>
        <p:txBody>
          <a:bodyPr wrap="none">
            <a:spAutoFit/>
          </a:bodyPr>
          <a:lstStyle/>
          <a:p>
            <a:pPr algn="l"/>
            <a:r>
              <a:rPr lang="en-US" sz="1200" u="sng"/>
              <a:t>+</a:t>
            </a:r>
            <a:r>
              <a:rPr lang="en-US" sz="1200"/>
              <a:t>5° adjustability</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Rectangle 2"/>
          <p:cNvSpPr>
            <a:spLocks noGrp="1" noChangeArrowheads="1"/>
          </p:cNvSpPr>
          <p:nvPr>
            <p:ph type="title"/>
          </p:nvPr>
        </p:nvSpPr>
        <p:spPr>
          <a:xfrm>
            <a:off x="971550" y="130175"/>
            <a:ext cx="6670675" cy="733425"/>
          </a:xfrm>
        </p:spPr>
        <p:txBody>
          <a:bodyPr/>
          <a:lstStyle/>
          <a:p>
            <a:r>
              <a:rPr lang="en-US"/>
              <a:t>Momentum Management Studies (1 of 2)</a:t>
            </a:r>
          </a:p>
        </p:txBody>
      </p:sp>
      <p:sp>
        <p:nvSpPr>
          <p:cNvPr id="1311747" name="Rectangle 3"/>
          <p:cNvSpPr>
            <a:spLocks noGrp="1" noChangeArrowheads="1"/>
          </p:cNvSpPr>
          <p:nvPr>
            <p:ph type="body" sz="half" idx="1"/>
          </p:nvPr>
        </p:nvSpPr>
        <p:spPr>
          <a:xfrm>
            <a:off x="234950" y="887413"/>
            <a:ext cx="4286250" cy="5464175"/>
          </a:xfrm>
        </p:spPr>
        <p:txBody>
          <a:bodyPr/>
          <a:lstStyle/>
          <a:p>
            <a:pPr>
              <a:lnSpc>
                <a:spcPct val="90000"/>
              </a:lnSpc>
            </a:pPr>
            <a:r>
              <a:rPr lang="en-US" sz="1400"/>
              <a:t>Momentum Management Working Group performed a trade study to consider methods to address momentum management.</a:t>
            </a:r>
          </a:p>
          <a:p>
            <a:pPr lvl="1">
              <a:lnSpc>
                <a:spcPct val="90000"/>
              </a:lnSpc>
            </a:pPr>
            <a:r>
              <a:rPr lang="en-US" sz="1400" b="1"/>
              <a:t>Study concluded in October and results documented in Report 05-JWST-0402</a:t>
            </a:r>
          </a:p>
          <a:p>
            <a:pPr>
              <a:lnSpc>
                <a:spcPct val="90000"/>
              </a:lnSpc>
            </a:pPr>
            <a:r>
              <a:rPr lang="en-US" sz="1400"/>
              <a:t>Study used best available observatory configuration at that time, realizing that analyses would need to be repeated as observatory design evolved</a:t>
            </a:r>
          </a:p>
          <a:p>
            <a:pPr>
              <a:lnSpc>
                <a:spcPct val="90000"/>
              </a:lnSpc>
            </a:pPr>
            <a:r>
              <a:rPr lang="en-US" sz="1400"/>
              <a:t>Teams Recommendations:</a:t>
            </a:r>
          </a:p>
          <a:p>
            <a:pPr lvl="1">
              <a:lnSpc>
                <a:spcPct val="90000"/>
              </a:lnSpc>
            </a:pPr>
            <a:r>
              <a:rPr lang="en-US" sz="1400" b="1"/>
              <a:t>Increase observatory momentum storage capacity by allowing RWAs to run thru zero</a:t>
            </a:r>
          </a:p>
          <a:p>
            <a:pPr lvl="2">
              <a:lnSpc>
                <a:spcPct val="90000"/>
              </a:lnSpc>
            </a:pPr>
            <a:r>
              <a:rPr lang="en-US" sz="1200" b="1"/>
              <a:t>This increases capacity from 40 Nms to 123 Nms</a:t>
            </a:r>
          </a:p>
          <a:p>
            <a:pPr lvl="2">
              <a:lnSpc>
                <a:spcPct val="90000"/>
              </a:lnSpc>
            </a:pPr>
            <a:r>
              <a:rPr lang="en-US" sz="1200" b="1"/>
              <a:t>Analysis indicated jitter and dynamic WFEs were within spec even at low wheel speeds except for isolated “poke-thrus”, as shown on right</a:t>
            </a:r>
          </a:p>
          <a:p>
            <a:pPr lvl="1">
              <a:lnSpc>
                <a:spcPct val="90000"/>
              </a:lnSpc>
            </a:pPr>
            <a:r>
              <a:rPr lang="en-US" sz="1400" b="1"/>
              <a:t>Formulate specific requirements for momentum management in order to allow scheduling to be workable</a:t>
            </a:r>
          </a:p>
          <a:p>
            <a:pPr lvl="1">
              <a:lnSpc>
                <a:spcPct val="90000"/>
              </a:lnSpc>
            </a:pPr>
            <a:r>
              <a:rPr lang="en-US" sz="1400" b="1"/>
              <a:t>Modify </a:t>
            </a:r>
            <a:r>
              <a:rPr lang="en-US" sz="1400" b="1">
                <a:latin typeface="Symbol" pitchFamily="18" charset="2"/>
              </a:rPr>
              <a:t>D</a:t>
            </a:r>
            <a:r>
              <a:rPr lang="en-US" sz="1400" b="1"/>
              <a:t>V and propellant budgets to allow one 40 Nms momentum dump in the 21 day orbit determination period</a:t>
            </a:r>
          </a:p>
        </p:txBody>
      </p:sp>
      <p:pic>
        <p:nvPicPr>
          <p:cNvPr id="1311749" name="Picture 5" descr="JWST Color Square"/>
          <p:cNvPicPr>
            <a:picLocks noChangeAspect="1" noChangeArrowheads="1"/>
          </p:cNvPicPr>
          <p:nvPr/>
        </p:nvPicPr>
        <p:blipFill>
          <a:blip r:embed="rId2" cstate="print"/>
          <a:srcRect/>
          <a:stretch>
            <a:fillRect/>
          </a:stretch>
        </p:blipFill>
        <p:spPr bwMode="auto">
          <a:xfrm>
            <a:off x="4651375" y="3101975"/>
            <a:ext cx="4176713" cy="3178175"/>
          </a:xfrm>
          <a:prstGeom prst="rect">
            <a:avLst/>
          </a:prstGeom>
          <a:noFill/>
          <a:ln w="9525">
            <a:noFill/>
            <a:miter lim="800000"/>
            <a:headEnd/>
            <a:tailEnd/>
          </a:ln>
          <a:effectLst/>
        </p:spPr>
      </p:pic>
      <p:sp>
        <p:nvSpPr>
          <p:cNvPr id="1311750" name="Rectangle 6"/>
          <p:cNvSpPr>
            <a:spLocks noChangeArrowheads="1"/>
          </p:cNvSpPr>
          <p:nvPr/>
        </p:nvSpPr>
        <p:spPr bwMode="auto">
          <a:xfrm>
            <a:off x="4592638" y="901700"/>
            <a:ext cx="4286250" cy="1893888"/>
          </a:xfrm>
          <a:prstGeom prst="rect">
            <a:avLst/>
          </a:prstGeom>
          <a:noFill/>
          <a:ln w="9525">
            <a:noFill/>
            <a:miter lim="800000"/>
            <a:headEnd/>
            <a:tailEnd/>
          </a:ln>
          <a:effectLst/>
        </p:spPr>
        <p:txBody>
          <a:bodyPr/>
          <a:lstStyle/>
          <a:p>
            <a:pPr marL="342900" indent="-342900" algn="l">
              <a:spcBef>
                <a:spcPct val="20000"/>
              </a:spcBef>
              <a:spcAft>
                <a:spcPct val="40000"/>
              </a:spcAft>
              <a:buClr>
                <a:srgbClr val="BB0018"/>
              </a:buClr>
              <a:buFont typeface="Wingdings" pitchFamily="2" charset="2"/>
              <a:buChar char="l"/>
            </a:pPr>
            <a:r>
              <a:rPr lang="en-US" sz="1400" b="1">
                <a:latin typeface="Helvetica" pitchFamily="34" charset="0"/>
              </a:rPr>
              <a:t>Teams Recommendations (Cont):</a:t>
            </a:r>
          </a:p>
          <a:p>
            <a:pPr marL="742950" lvl="1" indent="-285750" algn="l">
              <a:spcAft>
                <a:spcPct val="5000"/>
              </a:spcAft>
              <a:buClr>
                <a:srgbClr val="BB0018"/>
              </a:buClr>
              <a:buSzPct val="75000"/>
              <a:buFont typeface="Wingdings" pitchFamily="2" charset="2"/>
              <a:buChar char="n"/>
            </a:pPr>
            <a:r>
              <a:rPr lang="en-US" sz="1400" b="1">
                <a:latin typeface="Helvetica" pitchFamily="34" charset="0"/>
              </a:rPr>
              <a:t>Hold option to unload momentum components with yaw thrusters in a true “couple” configuration if needed. </a:t>
            </a:r>
          </a:p>
          <a:p>
            <a:pPr marL="742950" lvl="1" indent="-285750" algn="l">
              <a:spcAft>
                <a:spcPct val="5000"/>
              </a:spcAft>
              <a:buClr>
                <a:srgbClr val="BB0018"/>
              </a:buClr>
              <a:buSzPct val="75000"/>
              <a:buFont typeface="Wingdings" pitchFamily="2" charset="2"/>
              <a:buChar char="n"/>
            </a:pPr>
            <a:r>
              <a:rPr lang="en-US" sz="1400" b="1">
                <a:latin typeface="Helvetica" pitchFamily="34" charset="0"/>
              </a:rPr>
              <a:t>Hold option to incorporate magnetic dampers on the cold side of the observatory to mitigate jitter risks if needed.</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5" name="Rectangle 3"/>
          <p:cNvSpPr>
            <a:spLocks noGrp="1" noChangeArrowheads="1"/>
          </p:cNvSpPr>
          <p:nvPr>
            <p:ph type="body" sz="half" idx="1"/>
          </p:nvPr>
        </p:nvSpPr>
        <p:spPr>
          <a:xfrm>
            <a:off x="185738" y="974725"/>
            <a:ext cx="4611687" cy="5464175"/>
          </a:xfrm>
          <a:noFill/>
        </p:spPr>
        <p:txBody>
          <a:bodyPr/>
          <a:lstStyle/>
          <a:p>
            <a:pPr>
              <a:lnSpc>
                <a:spcPct val="90000"/>
              </a:lnSpc>
            </a:pPr>
            <a:r>
              <a:rPr lang="en-US" sz="1400"/>
              <a:t>Studies were conducted by the STScI as part of the MMWG to determine requirements for observatory torque which would allow  minimization of momentum unloads via observation scheduling</a:t>
            </a:r>
          </a:p>
          <a:p>
            <a:pPr lvl="1">
              <a:lnSpc>
                <a:spcPct val="90000"/>
              </a:lnSpc>
            </a:pPr>
            <a:r>
              <a:rPr lang="en-US" sz="1400" b="1"/>
              <a:t>A scheduling metric was defined, the P factor as shown to the right</a:t>
            </a:r>
          </a:p>
          <a:p>
            <a:pPr lvl="1">
              <a:lnSpc>
                <a:spcPct val="90000"/>
              </a:lnSpc>
            </a:pPr>
            <a:r>
              <a:rPr lang="en-US" sz="1400" b="1"/>
              <a:t>In random walk simulations, visits could be manageably scheduled to reduce momentum build up when P&lt;0.5</a:t>
            </a:r>
          </a:p>
          <a:p>
            <a:pPr lvl="1">
              <a:lnSpc>
                <a:spcPct val="90000"/>
              </a:lnSpc>
            </a:pPr>
            <a:r>
              <a:rPr lang="en-US" sz="1400" b="1"/>
              <a:t>From these studies 2 limits on the RMS torques were defined</a:t>
            </a:r>
          </a:p>
          <a:p>
            <a:pPr lvl="2">
              <a:lnSpc>
                <a:spcPct val="90000"/>
              </a:lnSpc>
            </a:pPr>
            <a:r>
              <a:rPr lang="en-US" sz="1200" b="1"/>
              <a:t>LV1 and LV4 as shown in figure on right</a:t>
            </a:r>
          </a:p>
          <a:p>
            <a:pPr>
              <a:lnSpc>
                <a:spcPct val="90000"/>
              </a:lnSpc>
            </a:pPr>
            <a:r>
              <a:rPr lang="en-US" sz="1400"/>
              <a:t>Further studies by STScI indicated sensitivity of scheduling effectiveness to the roll offset</a:t>
            </a:r>
          </a:p>
          <a:p>
            <a:pPr lvl="1">
              <a:lnSpc>
                <a:spcPct val="90000"/>
              </a:lnSpc>
            </a:pPr>
            <a:r>
              <a:rPr lang="en-US" sz="1400" b="1"/>
              <a:t>Offset = Roll value of min RMS torque</a:t>
            </a:r>
          </a:p>
          <a:p>
            <a:pPr lvl="2">
              <a:lnSpc>
                <a:spcPct val="90000"/>
              </a:lnSpc>
            </a:pPr>
            <a:r>
              <a:rPr lang="en-US" sz="1200" b="1"/>
              <a:t>A non-zero roll offset is caused by observatory asymmetries relative to the V1-V3 plane</a:t>
            </a:r>
          </a:p>
          <a:p>
            <a:pPr lvl="1">
              <a:lnSpc>
                <a:spcPct val="90000"/>
              </a:lnSpc>
            </a:pPr>
            <a:r>
              <a:rPr lang="en-US" sz="1400" b="1"/>
              <a:t>Studies indicated offsets larger than 1.5° significantly degraded scheduling effectiveness</a:t>
            </a:r>
          </a:p>
          <a:p>
            <a:pPr>
              <a:lnSpc>
                <a:spcPct val="90000"/>
              </a:lnSpc>
            </a:pPr>
            <a:r>
              <a:rPr lang="en-US" sz="1400"/>
              <a:t>Proposed requirements for observatory torque:</a:t>
            </a:r>
          </a:p>
          <a:p>
            <a:pPr lvl="1">
              <a:lnSpc>
                <a:spcPct val="90000"/>
              </a:lnSpc>
            </a:pPr>
            <a:r>
              <a:rPr lang="en-US" sz="1200" b="1"/>
              <a:t>LV1 </a:t>
            </a:r>
            <a:r>
              <a:rPr lang="en-US" sz="1200" b="1" u="sng"/>
              <a:t>&lt; </a:t>
            </a:r>
            <a:r>
              <a:rPr lang="en-US" sz="1200" b="1"/>
              <a:t>8.6 Nms/day</a:t>
            </a:r>
          </a:p>
          <a:p>
            <a:pPr lvl="1">
              <a:lnSpc>
                <a:spcPct val="90000"/>
              </a:lnSpc>
            </a:pPr>
            <a:r>
              <a:rPr lang="en-US" sz="1200" b="1"/>
              <a:t>LV4 </a:t>
            </a:r>
            <a:r>
              <a:rPr lang="en-US" sz="1200" b="1" u="sng"/>
              <a:t>&lt; </a:t>
            </a:r>
            <a:r>
              <a:rPr lang="en-US" sz="1200" b="1"/>
              <a:t>11.8 Nms/day</a:t>
            </a:r>
          </a:p>
          <a:p>
            <a:pPr lvl="1">
              <a:lnSpc>
                <a:spcPct val="90000"/>
              </a:lnSpc>
            </a:pPr>
            <a:r>
              <a:rPr lang="en-US" sz="1200" b="1"/>
              <a:t>Roll Offset </a:t>
            </a:r>
            <a:r>
              <a:rPr lang="en-US" sz="1200" b="1" u="sng"/>
              <a:t>&lt;</a:t>
            </a:r>
            <a:r>
              <a:rPr lang="en-US" sz="1200" b="1"/>
              <a:t> 1.5°</a:t>
            </a:r>
            <a:endParaRPr lang="en-US" sz="1400" b="1"/>
          </a:p>
        </p:txBody>
      </p:sp>
      <p:sp>
        <p:nvSpPr>
          <p:cNvPr id="1313794" name="Rectangle 2"/>
          <p:cNvSpPr>
            <a:spLocks noGrp="1" noChangeArrowheads="1"/>
          </p:cNvSpPr>
          <p:nvPr>
            <p:ph type="title"/>
          </p:nvPr>
        </p:nvSpPr>
        <p:spPr>
          <a:xfrm>
            <a:off x="971550" y="130175"/>
            <a:ext cx="7021513" cy="733425"/>
          </a:xfrm>
        </p:spPr>
        <p:txBody>
          <a:bodyPr/>
          <a:lstStyle/>
          <a:p>
            <a:r>
              <a:rPr lang="en-US"/>
              <a:t>Momentum Management Studies (2 of 2)</a:t>
            </a:r>
          </a:p>
        </p:txBody>
      </p:sp>
      <p:graphicFrame>
        <p:nvGraphicFramePr>
          <p:cNvPr id="1313810" name="Object 18"/>
          <p:cNvGraphicFramePr>
            <a:graphicFrameLocks noChangeAspect="1"/>
          </p:cNvGraphicFramePr>
          <p:nvPr/>
        </p:nvGraphicFramePr>
        <p:xfrm>
          <a:off x="5080000" y="1139825"/>
          <a:ext cx="3817938" cy="468313"/>
        </p:xfrm>
        <a:graphic>
          <a:graphicData uri="http://schemas.openxmlformats.org/presentationml/2006/ole">
            <mc:AlternateContent xmlns:mc="http://schemas.openxmlformats.org/markup-compatibility/2006">
              <mc:Choice xmlns:v="urn:schemas-microsoft-com:vml" Requires="v">
                <p:oleObj spid="_x0000_s1145859" name="Equation" r:id="rId3" imgW="3416040" imgH="419040" progId="Equation.3">
                  <p:embed/>
                </p:oleObj>
              </mc:Choice>
              <mc:Fallback>
                <p:oleObj name="Equation" r:id="rId3" imgW="3416040" imgH="419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0" y="1139825"/>
                        <a:ext cx="3817938" cy="46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21"/>
          <p:cNvGrpSpPr>
            <a:grpSpLocks/>
          </p:cNvGrpSpPr>
          <p:nvPr/>
        </p:nvGrpSpPr>
        <p:grpSpPr bwMode="auto">
          <a:xfrm>
            <a:off x="4803775" y="1897063"/>
            <a:ext cx="4289425" cy="3916362"/>
            <a:chOff x="3026" y="1195"/>
            <a:chExt cx="2702" cy="2467"/>
          </a:xfrm>
        </p:grpSpPr>
        <p:grpSp>
          <p:nvGrpSpPr>
            <p:cNvPr id="3" name="Group 17"/>
            <p:cNvGrpSpPr>
              <a:grpSpLocks/>
            </p:cNvGrpSpPr>
            <p:nvPr/>
          </p:nvGrpSpPr>
          <p:grpSpPr bwMode="auto">
            <a:xfrm>
              <a:off x="3026" y="1195"/>
              <a:ext cx="2645" cy="2467"/>
              <a:chOff x="3083" y="541"/>
              <a:chExt cx="2645" cy="2467"/>
            </a:xfrm>
          </p:grpSpPr>
          <p:pic>
            <p:nvPicPr>
              <p:cNvPr id="1313797" name="Picture 5"/>
              <p:cNvPicPr>
                <a:picLocks noChangeAspect="1" noChangeArrowheads="1"/>
              </p:cNvPicPr>
              <p:nvPr/>
            </p:nvPicPr>
            <p:blipFill>
              <a:blip r:embed="rId5" cstate="print"/>
              <a:srcRect/>
              <a:stretch>
                <a:fillRect/>
              </a:stretch>
            </p:blipFill>
            <p:spPr bwMode="auto">
              <a:xfrm>
                <a:off x="3083" y="541"/>
                <a:ext cx="2645" cy="2020"/>
              </a:xfrm>
              <a:prstGeom prst="rect">
                <a:avLst/>
              </a:prstGeom>
              <a:noFill/>
              <a:ln w="9525">
                <a:noFill/>
                <a:miter lim="800000"/>
                <a:headEnd/>
                <a:tailEnd/>
              </a:ln>
              <a:effectLst/>
            </p:spPr>
          </p:pic>
          <p:sp>
            <p:nvSpPr>
              <p:cNvPr id="1313800" name="Rectangle 8"/>
              <p:cNvSpPr>
                <a:spLocks noChangeArrowheads="1"/>
              </p:cNvSpPr>
              <p:nvPr/>
            </p:nvSpPr>
            <p:spPr bwMode="auto">
              <a:xfrm>
                <a:off x="3622" y="695"/>
                <a:ext cx="1601" cy="1648"/>
              </a:xfrm>
              <a:prstGeom prst="rect">
                <a:avLst/>
              </a:prstGeom>
              <a:solidFill>
                <a:srgbClr val="FFFFCC">
                  <a:alpha val="50000"/>
                </a:srgbClr>
              </a:solidFill>
              <a:ln w="9525">
                <a:solidFill>
                  <a:schemeClr val="tx1"/>
                </a:solidFill>
                <a:miter lim="800000"/>
                <a:headEnd/>
                <a:tailEnd/>
              </a:ln>
              <a:effectLst/>
            </p:spPr>
            <p:txBody>
              <a:bodyPr wrap="none" anchor="ctr"/>
              <a:lstStyle/>
              <a:p>
                <a:endParaRPr lang="en-US"/>
              </a:p>
            </p:txBody>
          </p:sp>
          <p:sp>
            <p:nvSpPr>
              <p:cNvPr id="1313798" name="Rectangle 6"/>
              <p:cNvSpPr>
                <a:spLocks noChangeArrowheads="1"/>
              </p:cNvSpPr>
              <p:nvPr/>
            </p:nvSpPr>
            <p:spPr bwMode="auto">
              <a:xfrm>
                <a:off x="4183" y="694"/>
                <a:ext cx="472" cy="1648"/>
              </a:xfrm>
              <a:prstGeom prst="rect">
                <a:avLst/>
              </a:prstGeom>
              <a:solidFill>
                <a:srgbClr val="CCFFCC">
                  <a:alpha val="50000"/>
                </a:srgbClr>
              </a:solidFill>
              <a:ln w="9525">
                <a:solidFill>
                  <a:schemeClr val="tx1"/>
                </a:solidFill>
                <a:miter lim="800000"/>
                <a:headEnd/>
                <a:tailEnd/>
              </a:ln>
              <a:effectLst/>
            </p:spPr>
            <p:txBody>
              <a:bodyPr wrap="none" anchor="ctr"/>
              <a:lstStyle/>
              <a:p>
                <a:endParaRPr lang="en-US"/>
              </a:p>
            </p:txBody>
          </p:sp>
          <p:sp>
            <p:nvSpPr>
              <p:cNvPr id="1313801" name="Text Box 9" descr="JWST Color Square"/>
              <p:cNvSpPr txBox="1">
                <a:spLocks noChangeArrowheads="1"/>
              </p:cNvSpPr>
              <p:nvPr/>
            </p:nvSpPr>
            <p:spPr bwMode="auto">
              <a:xfrm>
                <a:off x="3512" y="2320"/>
                <a:ext cx="162" cy="135"/>
              </a:xfrm>
              <a:prstGeom prst="rect">
                <a:avLst/>
              </a:prstGeom>
              <a:noFill/>
              <a:ln w="9525">
                <a:noFill/>
                <a:miter lim="800000"/>
                <a:headEnd/>
                <a:tailEnd/>
              </a:ln>
              <a:effectLst/>
            </p:spPr>
            <p:txBody>
              <a:bodyPr wrap="none">
                <a:spAutoFit/>
              </a:bodyPr>
              <a:lstStyle/>
              <a:p>
                <a:pPr algn="l"/>
                <a:r>
                  <a:rPr lang="en-US" sz="800"/>
                  <a:t>-4</a:t>
                </a:r>
              </a:p>
            </p:txBody>
          </p:sp>
          <p:sp>
            <p:nvSpPr>
              <p:cNvPr id="1313802" name="Text Box 10" descr="JWST Color Square"/>
              <p:cNvSpPr txBox="1">
                <a:spLocks noChangeArrowheads="1"/>
              </p:cNvSpPr>
              <p:nvPr/>
            </p:nvSpPr>
            <p:spPr bwMode="auto">
              <a:xfrm>
                <a:off x="5120" y="2314"/>
                <a:ext cx="145" cy="135"/>
              </a:xfrm>
              <a:prstGeom prst="rect">
                <a:avLst/>
              </a:prstGeom>
              <a:noFill/>
              <a:ln w="9525">
                <a:noFill/>
                <a:miter lim="800000"/>
                <a:headEnd/>
                <a:tailEnd/>
              </a:ln>
              <a:effectLst/>
            </p:spPr>
            <p:txBody>
              <a:bodyPr wrap="none">
                <a:spAutoFit/>
              </a:bodyPr>
              <a:lstStyle/>
              <a:p>
                <a:pPr algn="l"/>
                <a:r>
                  <a:rPr lang="en-US" sz="800"/>
                  <a:t>4</a:t>
                </a:r>
              </a:p>
            </p:txBody>
          </p:sp>
          <p:sp>
            <p:nvSpPr>
              <p:cNvPr id="1313803" name="Text Box 11" descr="JWST Color Square"/>
              <p:cNvSpPr txBox="1">
                <a:spLocks noChangeArrowheads="1"/>
              </p:cNvSpPr>
              <p:nvPr/>
            </p:nvSpPr>
            <p:spPr bwMode="auto">
              <a:xfrm>
                <a:off x="4085" y="2320"/>
                <a:ext cx="162" cy="135"/>
              </a:xfrm>
              <a:prstGeom prst="rect">
                <a:avLst/>
              </a:prstGeom>
              <a:noFill/>
              <a:ln w="9525">
                <a:noFill/>
                <a:miter lim="800000"/>
                <a:headEnd/>
                <a:tailEnd/>
              </a:ln>
              <a:effectLst/>
            </p:spPr>
            <p:txBody>
              <a:bodyPr wrap="none">
                <a:spAutoFit/>
              </a:bodyPr>
              <a:lstStyle/>
              <a:p>
                <a:pPr algn="l"/>
                <a:r>
                  <a:rPr lang="en-US" sz="800"/>
                  <a:t>-1</a:t>
                </a:r>
              </a:p>
            </p:txBody>
          </p:sp>
          <p:sp>
            <p:nvSpPr>
              <p:cNvPr id="1313804" name="Text Box 12" descr="JWST Color Square"/>
              <p:cNvSpPr txBox="1">
                <a:spLocks noChangeArrowheads="1"/>
              </p:cNvSpPr>
              <p:nvPr/>
            </p:nvSpPr>
            <p:spPr bwMode="auto">
              <a:xfrm>
                <a:off x="4559" y="2317"/>
                <a:ext cx="176" cy="135"/>
              </a:xfrm>
              <a:prstGeom prst="rect">
                <a:avLst/>
              </a:prstGeom>
              <a:noFill/>
              <a:ln w="9525">
                <a:noFill/>
                <a:miter lim="800000"/>
                <a:headEnd/>
                <a:tailEnd/>
              </a:ln>
              <a:effectLst/>
            </p:spPr>
            <p:txBody>
              <a:bodyPr wrap="none">
                <a:spAutoFit/>
              </a:bodyPr>
              <a:lstStyle/>
              <a:p>
                <a:pPr algn="l"/>
                <a:r>
                  <a:rPr lang="en-US" sz="800"/>
                  <a:t>+1</a:t>
                </a:r>
              </a:p>
            </p:txBody>
          </p:sp>
          <p:sp>
            <p:nvSpPr>
              <p:cNvPr id="1313805" name="Text Box 13" descr="JWST Color Square"/>
              <p:cNvSpPr txBox="1">
                <a:spLocks noChangeArrowheads="1"/>
              </p:cNvSpPr>
              <p:nvPr/>
            </p:nvSpPr>
            <p:spPr bwMode="auto">
              <a:xfrm>
                <a:off x="3564" y="2829"/>
                <a:ext cx="1849" cy="179"/>
              </a:xfrm>
              <a:prstGeom prst="rect">
                <a:avLst/>
              </a:prstGeom>
              <a:noFill/>
              <a:ln w="9525">
                <a:solidFill>
                  <a:schemeClr val="tx1"/>
                </a:solidFill>
                <a:miter lim="800000"/>
                <a:headEnd/>
                <a:tailEnd/>
              </a:ln>
              <a:effectLst/>
            </p:spPr>
            <p:txBody>
              <a:bodyPr wrap="none">
                <a:spAutoFit/>
              </a:bodyPr>
              <a:lstStyle/>
              <a:p>
                <a:pPr algn="l"/>
                <a:r>
                  <a:rPr lang="en-US" sz="1200"/>
                  <a:t>LV4 = RMS Torque (Nms/day) over a +/-4° range</a:t>
                </a:r>
              </a:p>
            </p:txBody>
          </p:sp>
          <p:sp>
            <p:nvSpPr>
              <p:cNvPr id="1313806" name="Freeform 14" descr="JWST Color Square"/>
              <p:cNvSpPr>
                <a:spLocks/>
              </p:cNvSpPr>
              <p:nvPr/>
            </p:nvSpPr>
            <p:spPr bwMode="auto">
              <a:xfrm>
                <a:off x="3314" y="2099"/>
                <a:ext cx="426" cy="836"/>
              </a:xfrm>
              <a:custGeom>
                <a:avLst/>
                <a:gdLst/>
                <a:ahLst/>
                <a:cxnLst>
                  <a:cxn ang="0">
                    <a:pos x="245" y="836"/>
                  </a:cxn>
                  <a:cxn ang="0">
                    <a:pos x="0" y="836"/>
                  </a:cxn>
                  <a:cxn ang="0">
                    <a:pos x="426" y="0"/>
                  </a:cxn>
                </a:cxnLst>
                <a:rect l="0" t="0" r="r" b="b"/>
                <a:pathLst>
                  <a:path w="426" h="836">
                    <a:moveTo>
                      <a:pt x="245" y="836"/>
                    </a:moveTo>
                    <a:lnTo>
                      <a:pt x="0" y="836"/>
                    </a:lnTo>
                    <a:lnTo>
                      <a:pt x="426" y="0"/>
                    </a:lnTo>
                  </a:path>
                </a:pathLst>
              </a:custGeom>
              <a:noFill/>
              <a:ln w="9525" cap="flat" cmpd="sng">
                <a:solidFill>
                  <a:schemeClr val="tx1"/>
                </a:solidFill>
                <a:prstDash val="solid"/>
                <a:round/>
                <a:headEnd type="none" w="med" len="med"/>
                <a:tailEnd type="triangle" w="med" len="med"/>
              </a:ln>
              <a:effectLst/>
            </p:spPr>
            <p:txBody>
              <a:bodyPr wrap="none" anchor="ctr"/>
              <a:lstStyle/>
              <a:p>
                <a:endParaRPr lang="en-US"/>
              </a:p>
            </p:txBody>
          </p:sp>
          <p:sp>
            <p:nvSpPr>
              <p:cNvPr id="1313807" name="Text Box 15" descr="JWST Color Square"/>
              <p:cNvSpPr txBox="1">
                <a:spLocks noChangeArrowheads="1"/>
              </p:cNvSpPr>
              <p:nvPr/>
            </p:nvSpPr>
            <p:spPr bwMode="auto">
              <a:xfrm>
                <a:off x="3819" y="2586"/>
                <a:ext cx="1849" cy="179"/>
              </a:xfrm>
              <a:prstGeom prst="rect">
                <a:avLst/>
              </a:prstGeom>
              <a:noFill/>
              <a:ln w="9525">
                <a:solidFill>
                  <a:schemeClr val="tx1"/>
                </a:solidFill>
                <a:miter lim="800000"/>
                <a:headEnd/>
                <a:tailEnd/>
              </a:ln>
              <a:effectLst/>
            </p:spPr>
            <p:txBody>
              <a:bodyPr wrap="none">
                <a:spAutoFit/>
              </a:bodyPr>
              <a:lstStyle/>
              <a:p>
                <a:pPr algn="l"/>
                <a:r>
                  <a:rPr lang="en-US" sz="1200"/>
                  <a:t>LV1 = RMS Torque (Nms/day) over a +/-1° range</a:t>
                </a:r>
              </a:p>
            </p:txBody>
          </p:sp>
          <p:sp>
            <p:nvSpPr>
              <p:cNvPr id="1313808" name="Freeform 16" descr="JWST Color Square"/>
              <p:cNvSpPr>
                <a:spLocks/>
              </p:cNvSpPr>
              <p:nvPr/>
            </p:nvSpPr>
            <p:spPr bwMode="auto">
              <a:xfrm>
                <a:off x="3645" y="1594"/>
                <a:ext cx="624" cy="1081"/>
              </a:xfrm>
              <a:custGeom>
                <a:avLst/>
                <a:gdLst/>
                <a:ahLst/>
                <a:cxnLst>
                  <a:cxn ang="0">
                    <a:pos x="174" y="1081"/>
                  </a:cxn>
                  <a:cxn ang="0">
                    <a:pos x="0" y="1081"/>
                  </a:cxn>
                  <a:cxn ang="0">
                    <a:pos x="624" y="0"/>
                  </a:cxn>
                </a:cxnLst>
                <a:rect l="0" t="0" r="r" b="b"/>
                <a:pathLst>
                  <a:path w="624" h="1081">
                    <a:moveTo>
                      <a:pt x="174" y="1081"/>
                    </a:moveTo>
                    <a:lnTo>
                      <a:pt x="0" y="1081"/>
                    </a:lnTo>
                    <a:lnTo>
                      <a:pt x="624" y="0"/>
                    </a:lnTo>
                  </a:path>
                </a:pathLst>
              </a:custGeom>
              <a:noFill/>
              <a:ln w="9525" cap="flat" cmpd="sng">
                <a:solidFill>
                  <a:schemeClr val="tx1"/>
                </a:solidFill>
                <a:prstDash val="solid"/>
                <a:round/>
                <a:headEnd type="none" w="med" len="med"/>
                <a:tailEnd type="triangle" w="med" len="med"/>
              </a:ln>
              <a:effectLst/>
            </p:spPr>
            <p:txBody>
              <a:bodyPr wrap="none" anchor="ctr"/>
              <a:lstStyle/>
              <a:p>
                <a:endParaRPr lang="en-US"/>
              </a:p>
            </p:txBody>
          </p:sp>
        </p:grpSp>
        <p:sp>
          <p:nvSpPr>
            <p:cNvPr id="1313812" name="Rectangle 20"/>
            <p:cNvSpPr>
              <a:spLocks noChangeArrowheads="1"/>
            </p:cNvSpPr>
            <p:nvPr/>
          </p:nvSpPr>
          <p:spPr bwMode="auto">
            <a:xfrm>
              <a:off x="5389" y="1278"/>
              <a:ext cx="339" cy="1799"/>
            </a:xfrm>
            <a:prstGeom prst="rect">
              <a:avLst/>
            </a:prstGeom>
            <a:solidFill>
              <a:schemeClr val="bg1"/>
            </a:solidFill>
            <a:ln w="9525">
              <a:noFill/>
              <a:miter lim="800000"/>
              <a:headEnd/>
              <a:tailEnd/>
            </a:ln>
            <a:effectLst/>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971550" y="130175"/>
            <a:ext cx="7810500" cy="733425"/>
          </a:xfrm>
        </p:spPr>
        <p:txBody>
          <a:bodyPr/>
          <a:lstStyle/>
          <a:p>
            <a:r>
              <a:rPr lang="en-US" sz="2000"/>
              <a:t>First Cut at Observatory Design to LV1 and LV4 Requirements</a:t>
            </a:r>
          </a:p>
        </p:txBody>
      </p:sp>
      <p:sp>
        <p:nvSpPr>
          <p:cNvPr id="1315843" name="Rectangle 3"/>
          <p:cNvSpPr>
            <a:spLocks noGrp="1" noChangeArrowheads="1"/>
          </p:cNvSpPr>
          <p:nvPr>
            <p:ph type="body" idx="1"/>
          </p:nvPr>
        </p:nvSpPr>
        <p:spPr>
          <a:xfrm>
            <a:off x="311150" y="887413"/>
            <a:ext cx="8624888" cy="5464175"/>
          </a:xfrm>
        </p:spPr>
        <p:txBody>
          <a:bodyPr/>
          <a:lstStyle/>
          <a:p>
            <a:pPr>
              <a:lnSpc>
                <a:spcPct val="90000"/>
              </a:lnSpc>
            </a:pPr>
            <a:r>
              <a:rPr lang="en-US"/>
              <a:t>Following the Momentum Management Trade Study, design changes were incorporated into the observatory as part of the SDR-3 analysis cycle.</a:t>
            </a:r>
          </a:p>
          <a:p>
            <a:pPr lvl="1">
              <a:lnSpc>
                <a:spcPct val="90000"/>
              </a:lnSpc>
            </a:pPr>
            <a:r>
              <a:rPr lang="en-US" b="1"/>
              <a:t>Elimination of the MIRI Dewar</a:t>
            </a:r>
          </a:p>
          <a:p>
            <a:pPr lvl="1">
              <a:lnSpc>
                <a:spcPct val="90000"/>
              </a:lnSpc>
            </a:pPr>
            <a:r>
              <a:rPr lang="en-US" b="1"/>
              <a:t>Sunshield shape changed to have straight edges to solve stray light concerns</a:t>
            </a:r>
          </a:p>
          <a:p>
            <a:pPr lvl="1">
              <a:lnSpc>
                <a:spcPct val="90000"/>
              </a:lnSpc>
            </a:pPr>
            <a:r>
              <a:rPr lang="en-US" b="1"/>
              <a:t>Observatory CG box enlarged based on a preliminary tolerance assessment</a:t>
            </a:r>
          </a:p>
          <a:p>
            <a:pPr lvl="1">
              <a:lnSpc>
                <a:spcPct val="90000"/>
              </a:lnSpc>
            </a:pPr>
            <a:r>
              <a:rPr lang="en-US" b="1"/>
              <a:t>Sunshield shape constraints modified, including boom length and containment shell angles</a:t>
            </a:r>
          </a:p>
          <a:p>
            <a:pPr>
              <a:lnSpc>
                <a:spcPct val="90000"/>
              </a:lnSpc>
            </a:pPr>
            <a:r>
              <a:rPr lang="en-US"/>
              <a:t>Preliminary results of torque assessment was presented at the Sunshield Concept design Review on 12/8/05</a:t>
            </a:r>
          </a:p>
          <a:p>
            <a:pPr lvl="1">
              <a:lnSpc>
                <a:spcPct val="90000"/>
              </a:lnSpc>
            </a:pPr>
            <a:r>
              <a:rPr lang="en-US" b="1"/>
              <a:t>LV1 = 13.65 Nms/day and LV4 = 14.53 Nms/day</a:t>
            </a:r>
          </a:p>
          <a:p>
            <a:pPr lvl="1">
              <a:lnSpc>
                <a:spcPct val="90000"/>
              </a:lnSpc>
            </a:pPr>
            <a:r>
              <a:rPr lang="en-US" b="1"/>
              <a:t>Since then adjustments of sunshield parameters have been identified which lower these values to 10.22 Nms/day and 11.49 Nms/day respectively.</a:t>
            </a:r>
          </a:p>
          <a:p>
            <a:pPr lvl="1">
              <a:lnSpc>
                <a:spcPct val="90000"/>
              </a:lnSpc>
            </a:pPr>
            <a:r>
              <a:rPr lang="en-US" b="1"/>
              <a:t>Further degrees of freedom are still to be exercised, among them redefinition of the allowable volume for the observatory CG</a:t>
            </a:r>
          </a:p>
          <a:p>
            <a:pPr lvl="2">
              <a:lnSpc>
                <a:spcPct val="90000"/>
              </a:lnSpc>
            </a:pPr>
            <a:r>
              <a:rPr lang="en-US" b="1"/>
              <a:t>The Momentum Management Trade sensitivity studies are being used to determine the optimum set of “knobs” to turn to keep torque at controllable levels</a:t>
            </a:r>
          </a:p>
          <a:p>
            <a:pPr>
              <a:lnSpc>
                <a:spcPct val="90000"/>
              </a:lnSpc>
            </a:pPr>
            <a:endParaRPr lang="en-US"/>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Mass Challenge</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Observatory Mass Issue</a:t>
            </a:r>
            <a:endParaRPr lang="en-US" dirty="0"/>
          </a:p>
        </p:txBody>
      </p:sp>
      <p:sp>
        <p:nvSpPr>
          <p:cNvPr id="3" name="Content Placeholder 2"/>
          <p:cNvSpPr>
            <a:spLocks noGrp="1"/>
          </p:cNvSpPr>
          <p:nvPr>
            <p:ph idx="1"/>
          </p:nvPr>
        </p:nvSpPr>
        <p:spPr>
          <a:xfrm>
            <a:off x="157163" y="781261"/>
            <a:ext cx="8796337" cy="5486400"/>
          </a:xfrm>
        </p:spPr>
        <p:txBody>
          <a:bodyPr/>
          <a:lstStyle/>
          <a:p>
            <a:r>
              <a:rPr lang="en-US" dirty="0" smtClean="0"/>
              <a:t>The JWST Project has faced a mass challenge since its inceptions, however in late 2011, mass increases due to unexpected high probability threats (</a:t>
            </a:r>
            <a:r>
              <a:rPr lang="en-US" dirty="0" err="1" smtClean="0"/>
              <a:t>Pendings</a:t>
            </a:r>
            <a:r>
              <a:rPr lang="en-US" dirty="0" smtClean="0"/>
              <a:t>) and lower probability threats (Potentials) started to be indentified:</a:t>
            </a:r>
          </a:p>
          <a:p>
            <a:pPr lvl="1"/>
            <a:r>
              <a:rPr lang="en-US" dirty="0" smtClean="0"/>
              <a:t>Spacecraft Bus increases from harness</a:t>
            </a:r>
          </a:p>
          <a:p>
            <a:pPr lvl="1"/>
            <a:r>
              <a:rPr lang="en-US" dirty="0" smtClean="0"/>
              <a:t>Mass impacts due to CLA5++</a:t>
            </a:r>
          </a:p>
          <a:p>
            <a:r>
              <a:rPr lang="en-US" dirty="0" smtClean="0"/>
              <a:t>Although the Project was carrying 217 kg of mass reserve, these increases had the potential to decrease this to unacceptable levels if uncorrected. </a:t>
            </a:r>
          </a:p>
          <a:p>
            <a:r>
              <a:rPr lang="en-US" dirty="0" smtClean="0"/>
              <a:t>A series of mass reduction activities was initiated to address these threats and to lower overall observatory mass.</a:t>
            </a:r>
          </a:p>
          <a:p>
            <a:pPr lvl="1"/>
            <a:r>
              <a:rPr lang="en-US" dirty="0" smtClean="0"/>
              <a:t>Mass savings greater than 200 kg was required at the start of this effort.</a:t>
            </a:r>
          </a:p>
          <a:p>
            <a:r>
              <a:rPr lang="en-US" dirty="0" smtClean="0"/>
              <a:t>The effort concluded in April of this year.  Necessary mass savings and threat mitigation was achieved and as of today the JWST observatory is 101 kg under its mass allocation of 6456.  In addition to this the Project Office is holding 164 kg of mass reserves.</a:t>
            </a:r>
          </a:p>
          <a:p>
            <a:r>
              <a:rPr lang="en-US" dirty="0" smtClean="0"/>
              <a:t>This mass savings was achieved WITHOUT ANY LOSS OF PERFORMANCE or INCREASE to RISK.</a:t>
            </a:r>
          </a:p>
          <a:p>
            <a:endParaRPr lang="en-US" dirty="0" smtClean="0"/>
          </a:p>
          <a:p>
            <a:pPr lvl="1">
              <a:buNone/>
            </a:pPr>
            <a:endParaRPr lang="en-US" dirty="0"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Mass Trends</a:t>
            </a:r>
            <a:endParaRPr lang="en-US" dirty="0"/>
          </a:p>
        </p:txBody>
      </p:sp>
      <p:pic>
        <p:nvPicPr>
          <p:cNvPr id="3" name="Picture 2" descr="Screen Shot 2013-09-03 at 2.35.06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578" y="1193800"/>
            <a:ext cx="8318500" cy="50673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217229" cy="406400"/>
          </a:xfrm>
        </p:spPr>
        <p:txBody>
          <a:bodyPr/>
          <a:lstStyle/>
          <a:p>
            <a:r>
              <a:rPr lang="en-US" dirty="0" smtClean="0"/>
              <a:t>The Origins of Life and the Formation and Evolution of Planetary Systems</a:t>
            </a:r>
            <a:endParaRPr lang="en-US" dirty="0"/>
          </a:p>
        </p:txBody>
      </p:sp>
      <p:pic>
        <p:nvPicPr>
          <p:cNvPr id="1302530" name="Picture 2"/>
          <p:cNvPicPr>
            <a:picLocks noChangeAspect="1" noChangeArrowheads="1"/>
          </p:cNvPicPr>
          <p:nvPr/>
        </p:nvPicPr>
        <p:blipFill>
          <a:blip r:embed="rId3" cstate="print"/>
          <a:srcRect/>
          <a:stretch>
            <a:fillRect/>
          </a:stretch>
        </p:blipFill>
        <p:spPr bwMode="auto">
          <a:xfrm>
            <a:off x="446768" y="680979"/>
            <a:ext cx="6220886" cy="4272019"/>
          </a:xfrm>
          <a:prstGeom prst="rect">
            <a:avLst/>
          </a:prstGeom>
          <a:noFill/>
          <a:ln w="9525">
            <a:noFill/>
            <a:miter lim="800000"/>
            <a:headEnd/>
            <a:tailEnd/>
          </a:ln>
          <a:effectLst/>
        </p:spPr>
      </p:pic>
      <p:pic>
        <p:nvPicPr>
          <p:cNvPr id="5" name="Picture 4"/>
          <p:cNvPicPr>
            <a:picLocks noChangeAspect="1"/>
          </p:cNvPicPr>
          <p:nvPr/>
        </p:nvPicPr>
        <p:blipFill>
          <a:blip r:embed="rId4" cstate="print"/>
          <a:stretch>
            <a:fillRect/>
          </a:stretch>
        </p:blipFill>
        <p:spPr>
          <a:xfrm>
            <a:off x="5471886" y="4766691"/>
            <a:ext cx="3175000" cy="1937094"/>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Term Trends for JWST Mass Margin</a:t>
            </a:r>
            <a:endParaRPr lang="en-US" dirty="0"/>
          </a:p>
        </p:txBody>
      </p:sp>
      <p:pic>
        <p:nvPicPr>
          <p:cNvPr id="3" name="Picture 2" descr="Screen Shot 2013-09-03 at 2.46.05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56" y="970844"/>
            <a:ext cx="8331844" cy="5696656"/>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Control Methods that Helped</a:t>
            </a:r>
            <a:endParaRPr lang="en-US" dirty="0"/>
          </a:p>
        </p:txBody>
      </p:sp>
      <p:sp>
        <p:nvSpPr>
          <p:cNvPr id="3" name="Content Placeholder 2"/>
          <p:cNvSpPr>
            <a:spLocks noGrp="1"/>
          </p:cNvSpPr>
          <p:nvPr>
            <p:ph idx="1"/>
          </p:nvPr>
        </p:nvSpPr>
        <p:spPr/>
        <p:txBody>
          <a:bodyPr/>
          <a:lstStyle/>
          <a:p>
            <a:r>
              <a:rPr lang="en-US" dirty="0" smtClean="0"/>
              <a:t>A realistic Mass Control Plan.</a:t>
            </a:r>
          </a:p>
          <a:p>
            <a:r>
              <a:rPr lang="en-US" dirty="0" smtClean="0"/>
              <a:t>A Mass Control Board to make sure that the realistic estimates of the mass and High and Low Probability mass threats are always known and reviewed.</a:t>
            </a:r>
          </a:p>
          <a:p>
            <a:r>
              <a:rPr lang="en-US" dirty="0" smtClean="0"/>
              <a:t>When systems trades are performed make sure they do not close too early.</a:t>
            </a:r>
          </a:p>
          <a:p>
            <a:pPr lvl="1"/>
            <a:r>
              <a:rPr lang="en-US" dirty="0" smtClean="0"/>
              <a:t>Try to coordinate trades so that systems engineering has a menu of options to maximize mass savings and minimize systems performance impacts.</a:t>
            </a:r>
          </a:p>
          <a:p>
            <a:r>
              <a:rPr lang="en-US" dirty="0" smtClean="0"/>
              <a:t>Have a notional / “</a:t>
            </a:r>
            <a:r>
              <a:rPr lang="en-US" dirty="0" err="1" smtClean="0"/>
              <a:t>strawman</a:t>
            </a:r>
            <a:r>
              <a:rPr lang="en-US" dirty="0" smtClean="0"/>
              <a:t>” plan for the release of System Mass Reserves.</a:t>
            </a:r>
          </a:p>
          <a:p>
            <a:pPr lvl="1"/>
            <a:r>
              <a:rPr lang="en-US" dirty="0" smtClean="0"/>
              <a:t>The first one to mass trough may not always be the highest risk.</a:t>
            </a:r>
          </a:p>
          <a:p>
            <a:pPr lvl="1"/>
            <a:r>
              <a:rPr lang="en-US" dirty="0" smtClean="0"/>
              <a:t>Look at the history of mass growth of other programs.</a:t>
            </a:r>
          </a:p>
          <a:p>
            <a:r>
              <a:rPr lang="en-US" dirty="0" smtClean="0"/>
              <a:t>Sensitize the team to keep an eye out for opportunities.  The largest mass saving came from an area where mass growth was expected, the RTG effort.</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Challenges Ahead</a:t>
            </a:r>
            <a:endParaRPr lang="en-US" dirty="0"/>
          </a:p>
        </p:txBody>
      </p:sp>
      <p:sp>
        <p:nvSpPr>
          <p:cNvPr id="3" name="Content Placeholder 2"/>
          <p:cNvSpPr>
            <a:spLocks noGrp="1"/>
          </p:cNvSpPr>
          <p:nvPr>
            <p:ph idx="1"/>
          </p:nvPr>
        </p:nvSpPr>
        <p:spPr/>
        <p:txBody>
          <a:bodyPr/>
          <a:lstStyle/>
          <a:p>
            <a:r>
              <a:rPr lang="en-US" dirty="0" smtClean="0"/>
              <a:t>The Critical Design Review (CDR) of the Spacecraft Bus is scheduled for December of this year.  The final spacecraft subsystem CDRs are finishing up now, as are the system level analyses to support the Bus CDR.</a:t>
            </a:r>
          </a:p>
          <a:p>
            <a:pPr lvl="1"/>
            <a:r>
              <a:rPr lang="en-US" dirty="0" smtClean="0"/>
              <a:t>Challenges to spacecraft pointing performance are being identified and addressed.  These issues were not unexpected.</a:t>
            </a:r>
          </a:p>
          <a:p>
            <a:pPr lvl="1">
              <a:buNone/>
            </a:pPr>
            <a:endParaRPr lang="en-US" dirty="0" smtClean="0"/>
          </a:p>
          <a:p>
            <a:r>
              <a:rPr lang="en-US" dirty="0" smtClean="0"/>
              <a:t>The Project is entering the Verification and Testing Phase. </a:t>
            </a:r>
          </a:p>
          <a:p>
            <a:pPr lvl="1"/>
            <a:r>
              <a:rPr lang="en-US" dirty="0" smtClean="0"/>
              <a:t>There will undoubtedly be issues problems uncovered.</a:t>
            </a:r>
          </a:p>
          <a:p>
            <a:pPr lvl="1"/>
            <a:r>
              <a:rPr lang="en-US" dirty="0" smtClean="0"/>
              <a:t>The engineering team is preparing the analytical models necessary for these tests.  These models are being developed not only for the purposes of verification, but also to trouble shoot potential problems.</a:t>
            </a:r>
          </a:p>
          <a:p>
            <a:pPr lvl="1">
              <a:buNone/>
            </a:pPr>
            <a:endParaRPr lang="en-US" dirty="0" smtClean="0"/>
          </a:p>
          <a:p>
            <a:r>
              <a:rPr lang="en-US" dirty="0" smtClean="0"/>
              <a:t>The engineering teams will developing “What If Scenarios” for both Flight and Test to explore work around solutions.</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The James Webb Space Telescope is truly a first of its kind space observatory and has offered the engineering team some very unique and difficult challenges.</a:t>
            </a:r>
          </a:p>
          <a:p>
            <a:pPr lvl="1"/>
            <a:r>
              <a:rPr lang="en-US" dirty="0" smtClean="0"/>
              <a:t>Cryogenic Design of Large Observatories</a:t>
            </a:r>
          </a:p>
          <a:p>
            <a:pPr lvl="1"/>
            <a:r>
              <a:rPr lang="en-US" smtClean="0"/>
              <a:t>Constrained </a:t>
            </a:r>
            <a:r>
              <a:rPr lang="en-US" dirty="0" smtClean="0"/>
              <a:t>Technical Resource (aka Mass)</a:t>
            </a:r>
          </a:p>
          <a:p>
            <a:pPr lvl="1"/>
            <a:r>
              <a:rPr lang="en-US" dirty="0" smtClean="0"/>
              <a:t>Verification by Analysis</a:t>
            </a:r>
          </a:p>
          <a:p>
            <a:endParaRPr lang="en-US" dirty="0" smtClean="0"/>
          </a:p>
          <a:p>
            <a:pPr marL="342900" lvl="1" indent="-342900">
              <a:spcBef>
                <a:spcPct val="20000"/>
              </a:spcBef>
              <a:spcAft>
                <a:spcPct val="40000"/>
              </a:spcAft>
              <a:buSzTx/>
              <a:buFont typeface="Wingdings" pitchFamily="2" charset="2"/>
              <a:buChar char="l"/>
            </a:pPr>
            <a:r>
              <a:rPr lang="en-US" b="1" dirty="0" smtClean="0"/>
              <a:t>The JWST Team has met these challenges, and has kept the Project moving. The team looks forward to the transition from design to verification and test.</a:t>
            </a:r>
          </a:p>
          <a:p>
            <a:pPr marL="342900" lvl="1" indent="-342900">
              <a:spcBef>
                <a:spcPct val="20000"/>
              </a:spcBef>
              <a:spcAft>
                <a:spcPct val="40000"/>
              </a:spcAft>
              <a:buSzTx/>
              <a:buNone/>
            </a:pPr>
            <a:endParaRPr lang="en-US" b="1" dirty="0" smtClean="0"/>
          </a:p>
          <a:p>
            <a:pPr marL="342900" lvl="1" indent="-342900">
              <a:spcBef>
                <a:spcPct val="20000"/>
              </a:spcBef>
              <a:spcAft>
                <a:spcPct val="40000"/>
              </a:spcAft>
              <a:buSzTx/>
              <a:buFont typeface="Wingdings" pitchFamily="2" charset="2"/>
              <a:buChar char="l"/>
            </a:pPr>
            <a:r>
              <a:rPr lang="en-US" b="1" dirty="0" smtClean="0"/>
              <a:t>In a very real sense JWST is writing the book for the engineering of future space observatories.</a:t>
            </a:r>
          </a:p>
          <a:p>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Chamber A Capability Enhancements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26125108"/>
              </p:ext>
            </p:extLst>
          </p:nvPr>
        </p:nvGraphicFramePr>
        <p:xfrm>
          <a:off x="457200" y="4035222"/>
          <a:ext cx="8220075" cy="2409124"/>
        </p:xfrm>
        <a:graphic>
          <a:graphicData uri="http://schemas.openxmlformats.org/drawingml/2006/table">
            <a:tbl>
              <a:tblPr firstRow="1" bandRow="1">
                <a:tableStyleId>{21E4AEA4-8DFA-4A89-87EB-49C32662AFE0}</a:tableStyleId>
              </a:tblPr>
              <a:tblGrid>
                <a:gridCol w="2286000"/>
                <a:gridCol w="1600200"/>
                <a:gridCol w="4333875"/>
              </a:tblGrid>
              <a:tr h="366964">
                <a:tc>
                  <a:txBody>
                    <a:bodyPr/>
                    <a:lstStyle/>
                    <a:p>
                      <a:pPr algn="l"/>
                      <a:endParaRPr lang="en-US" sz="1600" dirty="0">
                        <a:latin typeface="Arial"/>
                        <a:cs typeface="Arial"/>
                      </a:endParaRPr>
                    </a:p>
                  </a:txBody>
                  <a:tcPr/>
                </a:tc>
                <a:tc>
                  <a:txBody>
                    <a:bodyPr/>
                    <a:lstStyle/>
                    <a:p>
                      <a:pPr algn="l"/>
                      <a:r>
                        <a:rPr lang="en-US" sz="1600" dirty="0" smtClean="0">
                          <a:latin typeface="Arial"/>
                          <a:cs typeface="Arial"/>
                        </a:rPr>
                        <a:t>Apollo</a:t>
                      </a:r>
                      <a:endParaRPr lang="en-US" sz="1600" dirty="0">
                        <a:latin typeface="Arial"/>
                        <a:cs typeface="Arial"/>
                      </a:endParaRPr>
                    </a:p>
                  </a:txBody>
                  <a:tcPr/>
                </a:tc>
                <a:tc>
                  <a:txBody>
                    <a:bodyPr/>
                    <a:lstStyle/>
                    <a:p>
                      <a:pPr algn="l"/>
                      <a:r>
                        <a:rPr lang="en-US" sz="1600" dirty="0" smtClean="0">
                          <a:latin typeface="Arial"/>
                          <a:cs typeface="Arial"/>
                        </a:rPr>
                        <a:t>JWST</a:t>
                      </a:r>
                      <a:endParaRPr lang="en-US" sz="1600" dirty="0">
                        <a:latin typeface="Arial"/>
                        <a:cs typeface="Arial"/>
                      </a:endParaRPr>
                    </a:p>
                  </a:txBody>
                  <a:tcPr/>
                </a:tc>
              </a:tr>
              <a:tr h="253877">
                <a:tc>
                  <a:txBody>
                    <a:bodyPr/>
                    <a:lstStyle/>
                    <a:p>
                      <a:r>
                        <a:rPr lang="en-US" sz="1400" dirty="0" smtClean="0">
                          <a:latin typeface="Arial"/>
                          <a:cs typeface="Arial"/>
                        </a:rPr>
                        <a:t>Chamber</a:t>
                      </a:r>
                      <a:r>
                        <a:rPr lang="en-US" sz="1400" baseline="0" dirty="0" smtClean="0">
                          <a:latin typeface="Arial"/>
                          <a:cs typeface="Arial"/>
                        </a:rPr>
                        <a:t> Vacuum</a:t>
                      </a:r>
                      <a:endParaRPr lang="en-US" sz="1400" dirty="0">
                        <a:latin typeface="Arial"/>
                        <a:cs typeface="Arial"/>
                      </a:endParaRPr>
                    </a:p>
                  </a:txBody>
                  <a:tcPr/>
                </a:tc>
                <a:tc>
                  <a:txBody>
                    <a:bodyPr/>
                    <a:lstStyle/>
                    <a:p>
                      <a:r>
                        <a:rPr lang="en-US" sz="1400" dirty="0" smtClean="0">
                          <a:latin typeface="Arial"/>
                          <a:cs typeface="Arial"/>
                        </a:rPr>
                        <a:t>&lt; 1x10</a:t>
                      </a:r>
                      <a:r>
                        <a:rPr lang="en-US" sz="1400" baseline="30000" dirty="0" smtClean="0">
                          <a:latin typeface="Arial"/>
                          <a:cs typeface="Arial"/>
                        </a:rPr>
                        <a:t>-5 </a:t>
                      </a:r>
                      <a:r>
                        <a:rPr lang="en-US" sz="1400" baseline="0" dirty="0" smtClean="0">
                          <a:latin typeface="Arial"/>
                          <a:cs typeface="Arial"/>
                        </a:rPr>
                        <a:t>Torr</a:t>
                      </a:r>
                      <a:endParaRPr lang="en-US" sz="1400" dirty="0">
                        <a:latin typeface="Arial"/>
                        <a:cs typeface="Arial"/>
                      </a:endParaRPr>
                    </a:p>
                  </a:txBody>
                  <a:tcPr/>
                </a:tc>
                <a:tc>
                  <a:txBody>
                    <a:bodyPr/>
                    <a:lstStyle/>
                    <a:p>
                      <a:r>
                        <a:rPr lang="en-US" sz="1400" dirty="0" smtClean="0">
                          <a:latin typeface="Arial"/>
                          <a:cs typeface="Arial"/>
                        </a:rPr>
                        <a:t>&lt; 5x10</a:t>
                      </a:r>
                      <a:r>
                        <a:rPr lang="en-US" sz="1400" baseline="30000" dirty="0" smtClean="0">
                          <a:latin typeface="Arial"/>
                          <a:cs typeface="Arial"/>
                        </a:rPr>
                        <a:t>-6 </a:t>
                      </a:r>
                      <a:r>
                        <a:rPr lang="en-US" sz="1400" baseline="0" dirty="0" smtClean="0">
                          <a:latin typeface="Arial"/>
                          <a:cs typeface="Arial"/>
                        </a:rPr>
                        <a:t>Torr (lower is desired)</a:t>
                      </a:r>
                      <a:endParaRPr lang="en-US" sz="1400" dirty="0">
                        <a:latin typeface="Arial"/>
                        <a:cs typeface="Arial"/>
                      </a:endParaRPr>
                    </a:p>
                  </a:txBody>
                  <a:tcPr/>
                </a:tc>
              </a:tr>
              <a:tr h="253877">
                <a:tc>
                  <a:txBody>
                    <a:bodyPr/>
                    <a:lstStyle/>
                    <a:p>
                      <a:r>
                        <a:rPr lang="en-US" sz="1400" dirty="0" smtClean="0">
                          <a:latin typeface="Arial"/>
                          <a:cs typeface="Arial"/>
                        </a:rPr>
                        <a:t>Environment Temperature</a:t>
                      </a:r>
                      <a:endParaRPr lang="en-US" sz="1400" dirty="0">
                        <a:latin typeface="Arial"/>
                        <a:cs typeface="Arial"/>
                      </a:endParaRPr>
                    </a:p>
                  </a:txBody>
                  <a:tcPr/>
                </a:tc>
                <a:tc>
                  <a:txBody>
                    <a:bodyPr/>
                    <a:lstStyle/>
                    <a:p>
                      <a:r>
                        <a:rPr lang="en-US" sz="1400" dirty="0" smtClean="0">
                          <a:latin typeface="Arial"/>
                          <a:cs typeface="Arial"/>
                        </a:rPr>
                        <a:t>&lt; 100K</a:t>
                      </a:r>
                      <a:endParaRPr lang="en-US" sz="1400" dirty="0">
                        <a:latin typeface="Arial"/>
                        <a:cs typeface="Arial"/>
                      </a:endParaRPr>
                    </a:p>
                  </a:txBody>
                  <a:tcPr/>
                </a:tc>
                <a:tc>
                  <a:txBody>
                    <a:bodyPr/>
                    <a:lstStyle/>
                    <a:p>
                      <a:r>
                        <a:rPr lang="en-US" sz="1400" dirty="0" smtClean="0">
                          <a:latin typeface="Arial"/>
                          <a:cs typeface="Arial"/>
                        </a:rPr>
                        <a:t>&lt; 20 K, stable to ±</a:t>
                      </a:r>
                      <a:r>
                        <a:rPr lang="en-US" sz="1400" baseline="0" dirty="0" smtClean="0">
                          <a:latin typeface="Arial"/>
                          <a:cs typeface="Arial"/>
                        </a:rPr>
                        <a:t> </a:t>
                      </a:r>
                      <a:r>
                        <a:rPr lang="en-US" sz="1400" dirty="0" smtClean="0">
                          <a:latin typeface="Arial"/>
                          <a:cs typeface="Arial"/>
                        </a:rPr>
                        <a:t>0.25 K per day for 5 consecutive days at steady state </a:t>
                      </a:r>
                      <a:endParaRPr lang="en-US" sz="1400" dirty="0">
                        <a:latin typeface="Arial"/>
                        <a:cs typeface="Arial"/>
                      </a:endParaRPr>
                    </a:p>
                  </a:txBody>
                  <a:tcPr/>
                </a:tc>
              </a:tr>
              <a:tr h="253877">
                <a:tc>
                  <a:txBody>
                    <a:bodyPr/>
                    <a:lstStyle/>
                    <a:p>
                      <a:r>
                        <a:rPr lang="en-US" sz="1400" i="0" dirty="0" smtClean="0">
                          <a:latin typeface="Arial"/>
                          <a:cs typeface="Arial"/>
                        </a:rPr>
                        <a:t>Test Duration</a:t>
                      </a:r>
                      <a:endParaRPr lang="en-US" sz="1400" i="0" dirty="0">
                        <a:latin typeface="Arial"/>
                        <a:cs typeface="Arial"/>
                      </a:endParaRPr>
                    </a:p>
                  </a:txBody>
                  <a:tcPr/>
                </a:tc>
                <a:tc>
                  <a:txBody>
                    <a:bodyPr/>
                    <a:lstStyle/>
                    <a:p>
                      <a:r>
                        <a:rPr lang="en-US" sz="1400" i="0" dirty="0" smtClean="0">
                          <a:latin typeface="Arial"/>
                          <a:cs typeface="Arial"/>
                        </a:rPr>
                        <a:t>2 weeks</a:t>
                      </a:r>
                      <a:endParaRPr lang="en-US" sz="1400" i="0" dirty="0">
                        <a:latin typeface="Arial"/>
                        <a:cs typeface="Arial"/>
                      </a:endParaRPr>
                    </a:p>
                  </a:txBody>
                  <a:tcPr/>
                </a:tc>
                <a:tc>
                  <a:txBody>
                    <a:bodyPr/>
                    <a:lstStyle/>
                    <a:p>
                      <a:r>
                        <a:rPr lang="en-US" sz="1400" i="0" dirty="0" smtClean="0">
                          <a:latin typeface="Arial"/>
                          <a:cs typeface="Arial"/>
                        </a:rPr>
                        <a:t>4 months</a:t>
                      </a:r>
                      <a:endParaRPr lang="en-US" sz="1400" i="0" dirty="0">
                        <a:latin typeface="Arial"/>
                        <a:cs typeface="Arial"/>
                      </a:endParaRPr>
                    </a:p>
                  </a:txBody>
                  <a:tcPr/>
                </a:tc>
              </a:tr>
              <a:tr h="253877">
                <a:tc>
                  <a:txBody>
                    <a:bodyPr/>
                    <a:lstStyle/>
                    <a:p>
                      <a:r>
                        <a:rPr lang="en-US" sz="1400" i="0" dirty="0" smtClean="0">
                          <a:latin typeface="Arial"/>
                          <a:cs typeface="Arial"/>
                        </a:rPr>
                        <a:t>Vibration Sensitive</a:t>
                      </a:r>
                      <a:endParaRPr lang="en-US" sz="1400" i="0" dirty="0">
                        <a:latin typeface="Arial"/>
                        <a:cs typeface="Arial"/>
                      </a:endParaRPr>
                    </a:p>
                  </a:txBody>
                  <a:tcPr/>
                </a:tc>
                <a:tc>
                  <a:txBody>
                    <a:bodyPr/>
                    <a:lstStyle/>
                    <a:p>
                      <a:r>
                        <a:rPr lang="en-US" sz="1400" i="0" dirty="0" smtClean="0">
                          <a:latin typeface="Arial"/>
                          <a:cs typeface="Arial"/>
                        </a:rPr>
                        <a:t>No</a:t>
                      </a:r>
                      <a:endParaRPr lang="en-US" sz="1400" i="0" dirty="0">
                        <a:latin typeface="Arial"/>
                        <a:cs typeface="Arial"/>
                      </a:endParaRPr>
                    </a:p>
                  </a:txBody>
                  <a:tcPr/>
                </a:tc>
                <a:tc>
                  <a:txBody>
                    <a:bodyPr/>
                    <a:lstStyle/>
                    <a:p>
                      <a:r>
                        <a:rPr lang="en-US" sz="1400" i="0" dirty="0" smtClean="0">
                          <a:latin typeface="Arial"/>
                          <a:cs typeface="Arial"/>
                        </a:rPr>
                        <a:t>Yes</a:t>
                      </a:r>
                    </a:p>
                  </a:txBody>
                  <a:tcPr/>
                </a:tc>
              </a:tr>
              <a:tr h="253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smtClean="0">
                          <a:latin typeface="Arial"/>
                          <a:cs typeface="Arial"/>
                        </a:rPr>
                        <a:t>Cleanliness</a:t>
                      </a:r>
                      <a:endParaRPr lang="en-US" sz="1400" i="0" dirty="0">
                        <a:latin typeface="Arial"/>
                        <a:cs typeface="Arial"/>
                      </a:endParaRPr>
                    </a:p>
                  </a:txBody>
                  <a:tcPr/>
                </a:tc>
                <a:tc>
                  <a:txBody>
                    <a:bodyPr/>
                    <a:lstStyle/>
                    <a:p>
                      <a:r>
                        <a:rPr lang="en-US" sz="1400" i="0" dirty="0" smtClean="0">
                          <a:latin typeface="Arial"/>
                          <a:cs typeface="Arial"/>
                        </a:rPr>
                        <a:t>Generally Clean</a:t>
                      </a:r>
                      <a:endParaRPr lang="en-US" sz="1400" i="0" dirty="0">
                        <a:latin typeface="Arial"/>
                        <a:cs typeface="Arial"/>
                      </a:endParaRPr>
                    </a:p>
                  </a:txBody>
                  <a:tcPr/>
                </a:tc>
                <a:tc>
                  <a:txBody>
                    <a:bodyPr/>
                    <a:lstStyle/>
                    <a:p>
                      <a:r>
                        <a:rPr lang="en-US" sz="1400" i="0" dirty="0" smtClean="0">
                          <a:latin typeface="Arial"/>
                          <a:cs typeface="Arial"/>
                        </a:rPr>
                        <a:t>ISO Class 7</a:t>
                      </a:r>
                    </a:p>
                  </a:txBody>
                  <a:tcPr/>
                </a:tc>
              </a:tr>
              <a:tr h="253877">
                <a:tc>
                  <a:txBody>
                    <a:bodyPr/>
                    <a:lstStyle/>
                    <a:p>
                      <a:r>
                        <a:rPr lang="en-US" sz="1400" i="0" dirty="0" smtClean="0">
                          <a:latin typeface="Arial"/>
                          <a:cs typeface="Arial"/>
                        </a:rPr>
                        <a:t>Test Emergency Systems</a:t>
                      </a:r>
                      <a:endParaRPr lang="en-US" sz="1400" i="0" dirty="0">
                        <a:latin typeface="Arial"/>
                        <a:cs typeface="Arial"/>
                      </a:endParaRPr>
                    </a:p>
                  </a:txBody>
                  <a:tcPr/>
                </a:tc>
                <a:tc>
                  <a:txBody>
                    <a:bodyPr/>
                    <a:lstStyle/>
                    <a:p>
                      <a:r>
                        <a:rPr lang="en-US" sz="1400" i="0" dirty="0" smtClean="0">
                          <a:latin typeface="Arial"/>
                          <a:cs typeface="Arial"/>
                        </a:rPr>
                        <a:t>Human</a:t>
                      </a:r>
                      <a:r>
                        <a:rPr lang="en-US" sz="1400" i="0" baseline="0" dirty="0" smtClean="0">
                          <a:latin typeface="Arial"/>
                          <a:cs typeface="Arial"/>
                        </a:rPr>
                        <a:t> Safety</a:t>
                      </a:r>
                      <a:endParaRPr lang="en-US" sz="1400" i="0" dirty="0">
                        <a:latin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smtClean="0">
                          <a:latin typeface="Arial"/>
                          <a:cs typeface="Arial"/>
                        </a:rPr>
                        <a:t>Thermal,</a:t>
                      </a:r>
                      <a:r>
                        <a:rPr lang="en-US" sz="1400" i="0" baseline="0" dirty="0" smtClean="0">
                          <a:latin typeface="Arial"/>
                          <a:cs typeface="Arial"/>
                        </a:rPr>
                        <a:t> Optical, Contamination considerations</a:t>
                      </a:r>
                      <a:endParaRPr lang="en-US" sz="1400" i="0" dirty="0" smtClean="0">
                        <a:latin typeface="Arial"/>
                        <a:cs typeface="Arial"/>
                      </a:endParaRPr>
                    </a:p>
                  </a:txBody>
                  <a:tcPr/>
                </a:tc>
              </a:tr>
            </a:tbl>
          </a:graphicData>
        </a:graphic>
      </p:graphicFrame>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21894" y="812075"/>
            <a:ext cx="2736872" cy="3048000"/>
          </a:xfrm>
          <a:prstGeom prst="rect">
            <a:avLst/>
          </a:prstGeom>
        </p:spPr>
      </p:pic>
    </p:spTree>
    <p:extLst>
      <p:ext uri="{BB962C8B-B14F-4D97-AF65-F5344CB8AC3E}">
        <p14:creationId xmlns:p14="http://schemas.microsoft.com/office/powerpoint/2010/main" val="2083611193"/>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latin typeface="Arial Black" pitchFamily="34" charset="0"/>
              </a:rPr>
              <a:t>JSC Chamber A Functional Tests</a:t>
            </a:r>
            <a:endParaRPr lang="en-US" dirty="0"/>
          </a:p>
        </p:txBody>
      </p:sp>
      <p:pic>
        <p:nvPicPr>
          <p:cNvPr id="8" name="Content Placeholder 7" descr="cryo cycle 1 timeline.pdf"/>
          <p:cNvPicPr>
            <a:picLocks noGrp="1" noChangeAspect="1"/>
          </p:cNvPicPr>
          <p:nvPr>
            <p:ph sz="half" idx="2"/>
          </p:nvPr>
        </p:nvPicPr>
        <p:blipFill>
          <a:blip r:embed="rId3" cstate="screen">
            <a:extLst>
              <a:ext uri="{28A0092B-C50C-407E-A947-70E740481C1C}">
                <a14:useLocalDpi xmlns:a14="http://schemas.microsoft.com/office/drawing/2010/main"/>
              </a:ext>
            </a:extLst>
          </a:blip>
          <a:srcRect l="1060" r="1060"/>
          <a:stretch>
            <a:fillRect/>
          </a:stretch>
        </p:blipFill>
        <p:spPr>
          <a:xfrm>
            <a:off x="3796936" y="1023234"/>
            <a:ext cx="5196841" cy="5467509"/>
          </a:xfrm>
          <a:ln>
            <a:solidFill>
              <a:schemeClr val="tx1"/>
            </a:solidFill>
          </a:ln>
        </p:spPr>
      </p:pic>
      <p:sp>
        <p:nvSpPr>
          <p:cNvPr id="7" name="Content Placeholder 6"/>
          <p:cNvSpPr>
            <a:spLocks noGrp="1"/>
          </p:cNvSpPr>
          <p:nvPr>
            <p:ph sz="half" idx="1"/>
          </p:nvPr>
        </p:nvSpPr>
        <p:spPr>
          <a:xfrm>
            <a:off x="157164" y="936897"/>
            <a:ext cx="3761694" cy="5486400"/>
          </a:xfrm>
        </p:spPr>
        <p:txBody>
          <a:bodyPr/>
          <a:lstStyle/>
          <a:p>
            <a:r>
              <a:rPr lang="en-US" sz="1600" dirty="0" smtClean="0"/>
              <a:t>Functional testing of the JSC Chamber A was completed in August 2012.</a:t>
            </a:r>
          </a:p>
          <a:p>
            <a:r>
              <a:rPr lang="en-US" sz="1600" dirty="0" smtClean="0"/>
              <a:t>Tests included:</a:t>
            </a:r>
          </a:p>
          <a:p>
            <a:pPr lvl="1"/>
            <a:r>
              <a:rPr lang="en-US" sz="1600" dirty="0" err="1" smtClean="0"/>
              <a:t>Bakeout</a:t>
            </a:r>
            <a:endParaRPr lang="en-US" sz="1600" dirty="0" smtClean="0"/>
          </a:p>
          <a:p>
            <a:pPr lvl="1"/>
            <a:r>
              <a:rPr lang="en-US" sz="1600" dirty="0" err="1" smtClean="0"/>
              <a:t>Cryo</a:t>
            </a:r>
            <a:r>
              <a:rPr lang="en-US" sz="1600" dirty="0" smtClean="0"/>
              <a:t>-Cycles</a:t>
            </a:r>
          </a:p>
          <a:p>
            <a:pPr lvl="1"/>
            <a:r>
              <a:rPr lang="en-US" sz="1600" dirty="0" smtClean="0"/>
              <a:t>Accelerated Cool-down Evaluation</a:t>
            </a:r>
          </a:p>
          <a:p>
            <a:pPr lvl="1"/>
            <a:r>
              <a:rPr lang="en-US" sz="1600" dirty="0" smtClean="0"/>
              <a:t>Controlled Warm-Up Evaluation</a:t>
            </a:r>
          </a:p>
          <a:p>
            <a:r>
              <a:rPr lang="en-US" sz="1600" dirty="0" smtClean="0"/>
              <a:t>Achieved 12 K Temperature on the Gaseous He Shroud and a vacuum level of  10</a:t>
            </a:r>
            <a:r>
              <a:rPr lang="en-US" sz="1600" baseline="30000" dirty="0" smtClean="0"/>
              <a:t>-8</a:t>
            </a:r>
            <a:r>
              <a:rPr lang="en-US" sz="1600" dirty="0" smtClean="0"/>
              <a:t>  </a:t>
            </a:r>
            <a:r>
              <a:rPr lang="en-US" sz="1600" dirty="0" err="1" smtClean="0"/>
              <a:t>Torr</a:t>
            </a:r>
            <a:r>
              <a:rPr lang="en-US" sz="1600" dirty="0" smtClean="0"/>
              <a:t>.</a:t>
            </a:r>
          </a:p>
          <a:p>
            <a:r>
              <a:rPr lang="en-US" sz="1600" dirty="0" smtClean="0"/>
              <a:t>In addition, ran the He Compressor for 90 continuous days.</a:t>
            </a:r>
            <a:endParaRPr lang="en-US" sz="1600" dirty="0"/>
          </a:p>
        </p:txBody>
      </p:sp>
    </p:spTree>
    <p:extLst>
      <p:ext uri="{BB962C8B-B14F-4D97-AF65-F5344CB8AC3E}">
        <p14:creationId xmlns:p14="http://schemas.microsoft.com/office/powerpoint/2010/main" val="210649941"/>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938468" y="0"/>
            <a:ext cx="6725648" cy="769938"/>
          </a:xfrm>
        </p:spPr>
        <p:txBody>
          <a:bodyPr/>
          <a:lstStyle/>
          <a:p>
            <a:r>
              <a:rPr lang="en-US" dirty="0" smtClean="0"/>
              <a:t>Systems Engineering Team Key Contacts</a:t>
            </a:r>
          </a:p>
        </p:txBody>
      </p:sp>
      <p:sp>
        <p:nvSpPr>
          <p:cNvPr id="24588" name="Text Box 12"/>
          <p:cNvSpPr txBox="1">
            <a:spLocks noChangeArrowheads="1"/>
          </p:cNvSpPr>
          <p:nvPr/>
        </p:nvSpPr>
        <p:spPr bwMode="auto">
          <a:xfrm>
            <a:off x="2270126" y="789316"/>
            <a:ext cx="3878263" cy="461665"/>
          </a:xfrm>
          <a:prstGeom prst="rect">
            <a:avLst/>
          </a:prstGeom>
          <a:solidFill>
            <a:schemeClr val="bg1"/>
          </a:solidFill>
          <a:ln w="9525">
            <a:solidFill>
              <a:schemeClr val="tx1"/>
            </a:solidFill>
            <a:miter lim="800000"/>
            <a:headEnd/>
            <a:tailEnd/>
          </a:ln>
        </p:spPr>
        <p:txBody>
          <a:bodyPr>
            <a:spAutoFit/>
          </a:bodyPr>
          <a:lstStyle/>
          <a:p>
            <a:pPr algn="ctr"/>
            <a:r>
              <a:rPr lang="en-US" sz="1200" dirty="0">
                <a:latin typeface="Arial Narrow" pitchFamily="34" charset="0"/>
              </a:rPr>
              <a:t>Lead Mission Systems </a:t>
            </a:r>
            <a:r>
              <a:rPr lang="en-US" sz="1200" dirty="0" smtClean="0">
                <a:latin typeface="Arial Narrow" pitchFamily="34" charset="0"/>
              </a:rPr>
              <a:t>Engineer</a:t>
            </a:r>
            <a:r>
              <a:rPr lang="en-US" sz="1200" b="0" dirty="0" smtClean="0">
                <a:latin typeface="Arial Narrow" pitchFamily="34" charset="0"/>
              </a:rPr>
              <a:t>:  Mike Menzel</a:t>
            </a:r>
            <a:endParaRPr lang="en-US" b="0" dirty="0">
              <a:latin typeface="Arial Narrow" pitchFamily="34" charset="0"/>
            </a:endParaRPr>
          </a:p>
          <a:p>
            <a:pPr algn="ctr"/>
            <a:r>
              <a:rPr lang="en-US" sz="1200" dirty="0" smtClean="0">
                <a:latin typeface="Arial Narrow" pitchFamily="34" charset="0"/>
              </a:rPr>
              <a:t>Deputy</a:t>
            </a:r>
            <a:r>
              <a:rPr lang="en-US" sz="1200" b="0" dirty="0" smtClean="0">
                <a:latin typeface="Arial Narrow" pitchFamily="34" charset="0"/>
              </a:rPr>
              <a:t>:  Mike Davis</a:t>
            </a:r>
            <a:endParaRPr lang="en-US" b="0" dirty="0">
              <a:latin typeface="Arial Narrow" pitchFamily="34" charset="0"/>
            </a:endParaRPr>
          </a:p>
        </p:txBody>
      </p:sp>
      <p:sp>
        <p:nvSpPr>
          <p:cNvPr id="24589" name="Text Box 13"/>
          <p:cNvSpPr txBox="1">
            <a:spLocks noChangeArrowheads="1"/>
          </p:cNvSpPr>
          <p:nvPr/>
        </p:nvSpPr>
        <p:spPr bwMode="auto">
          <a:xfrm>
            <a:off x="4492626" y="1404464"/>
            <a:ext cx="1775828" cy="430887"/>
          </a:xfrm>
          <a:prstGeom prst="rect">
            <a:avLst/>
          </a:prstGeom>
          <a:solidFill>
            <a:schemeClr val="bg1"/>
          </a:solidFill>
          <a:ln w="9525">
            <a:solidFill>
              <a:schemeClr val="tx1"/>
            </a:solidFill>
            <a:miter lim="800000"/>
            <a:headEnd/>
            <a:tailEnd/>
          </a:ln>
        </p:spPr>
        <p:txBody>
          <a:bodyPr wrap="square">
            <a:spAutoFit/>
          </a:bodyPr>
          <a:lstStyle/>
          <a:p>
            <a:pPr algn="ctr"/>
            <a:r>
              <a:rPr lang="en-US" sz="1200" dirty="0">
                <a:latin typeface="Arial Narrow" pitchFamily="34" charset="0"/>
              </a:rPr>
              <a:t>MSE Review </a:t>
            </a:r>
            <a:r>
              <a:rPr lang="en-US" sz="1200" dirty="0" smtClean="0">
                <a:latin typeface="Arial Narrow" pitchFamily="34" charset="0"/>
              </a:rPr>
              <a:t>Board</a:t>
            </a:r>
          </a:p>
          <a:p>
            <a:pPr algn="ctr"/>
            <a:r>
              <a:rPr lang="en-US" b="0" dirty="0" smtClean="0">
                <a:latin typeface="Arial Narrow" pitchFamily="34" charset="0"/>
              </a:rPr>
              <a:t>A. Sherman, J. Pitman</a:t>
            </a:r>
          </a:p>
        </p:txBody>
      </p:sp>
      <p:sp>
        <p:nvSpPr>
          <p:cNvPr id="24591" name="Text Box 15"/>
          <p:cNvSpPr txBox="1">
            <a:spLocks noChangeArrowheads="1"/>
          </p:cNvSpPr>
          <p:nvPr/>
        </p:nvSpPr>
        <p:spPr bwMode="auto">
          <a:xfrm>
            <a:off x="2616531" y="1317720"/>
            <a:ext cx="1260280" cy="584775"/>
          </a:xfrm>
          <a:prstGeom prst="rect">
            <a:avLst/>
          </a:prstGeom>
          <a:solidFill>
            <a:schemeClr val="bg1"/>
          </a:solidFill>
          <a:ln w="9525">
            <a:solidFill>
              <a:schemeClr val="tx1"/>
            </a:solidFill>
            <a:miter lim="800000"/>
            <a:headEnd/>
            <a:tailEnd/>
          </a:ln>
        </p:spPr>
        <p:txBody>
          <a:bodyPr wrap="none">
            <a:spAutoFit/>
          </a:bodyPr>
          <a:lstStyle/>
          <a:p>
            <a:pPr algn="ctr"/>
            <a:r>
              <a:rPr lang="en-US" sz="1200" dirty="0">
                <a:latin typeface="Arial Narrow" pitchFamily="34" charset="0"/>
              </a:rPr>
              <a:t>Risk </a:t>
            </a:r>
            <a:r>
              <a:rPr lang="en-US" sz="1200" dirty="0" smtClean="0">
                <a:latin typeface="Arial Narrow" pitchFamily="34" charset="0"/>
              </a:rPr>
              <a:t>Management</a:t>
            </a:r>
          </a:p>
          <a:p>
            <a:pPr algn="ctr"/>
            <a:r>
              <a:rPr lang="en-US" b="0" dirty="0" smtClean="0">
                <a:latin typeface="Arial Narrow" pitchFamily="34" charset="0"/>
              </a:rPr>
              <a:t>C. Calhoon </a:t>
            </a:r>
          </a:p>
          <a:p>
            <a:pPr algn="ctr"/>
            <a:r>
              <a:rPr lang="en-US" b="0" dirty="0" smtClean="0">
                <a:latin typeface="Arial Narrow" pitchFamily="34" charset="0"/>
              </a:rPr>
              <a:t>R. Sengupta</a:t>
            </a:r>
            <a:endParaRPr lang="en-US" b="0" dirty="0">
              <a:latin typeface="Arial Narrow" pitchFamily="34" charset="0"/>
            </a:endParaRPr>
          </a:p>
        </p:txBody>
      </p:sp>
      <p:sp>
        <p:nvSpPr>
          <p:cNvPr id="24595" name="Oval 19"/>
          <p:cNvSpPr>
            <a:spLocks noChangeAspect="1" noChangeArrowheads="1"/>
          </p:cNvSpPr>
          <p:nvPr/>
        </p:nvSpPr>
        <p:spPr bwMode="auto">
          <a:xfrm>
            <a:off x="4186239" y="1598250"/>
            <a:ext cx="46037" cy="46037"/>
          </a:xfrm>
          <a:prstGeom prst="ellipse">
            <a:avLst/>
          </a:prstGeom>
          <a:solidFill>
            <a:schemeClr val="tx1"/>
          </a:solidFill>
          <a:ln w="9525">
            <a:solidFill>
              <a:schemeClr val="tx1"/>
            </a:solidFill>
            <a:round/>
            <a:headEnd/>
            <a:tailEnd/>
          </a:ln>
        </p:spPr>
        <p:txBody>
          <a:bodyPr wrap="none" anchor="ctr"/>
          <a:lstStyle/>
          <a:p>
            <a:endParaRPr lang="en-US"/>
          </a:p>
        </p:txBody>
      </p:sp>
      <p:cxnSp>
        <p:nvCxnSpPr>
          <p:cNvPr id="24598" name="AutoShape 22"/>
          <p:cNvCxnSpPr>
            <a:cxnSpLocks noChangeShapeType="1"/>
            <a:stCxn id="24588" idx="2"/>
            <a:endCxn id="24595" idx="0"/>
          </p:cNvCxnSpPr>
          <p:nvPr/>
        </p:nvCxnSpPr>
        <p:spPr bwMode="auto">
          <a:xfrm>
            <a:off x="4209258" y="1250981"/>
            <a:ext cx="0" cy="347269"/>
          </a:xfrm>
          <a:prstGeom prst="straightConnector1">
            <a:avLst/>
          </a:prstGeom>
          <a:noFill/>
          <a:ln w="9525">
            <a:solidFill>
              <a:schemeClr val="tx1"/>
            </a:solidFill>
            <a:round/>
            <a:headEnd/>
            <a:tailEnd/>
          </a:ln>
        </p:spPr>
      </p:cxnSp>
      <p:cxnSp>
        <p:nvCxnSpPr>
          <p:cNvPr id="24599" name="AutoShape 23"/>
          <p:cNvCxnSpPr>
            <a:cxnSpLocks noChangeShapeType="1"/>
            <a:stCxn id="24595" idx="2"/>
            <a:endCxn id="24591" idx="3"/>
          </p:cNvCxnSpPr>
          <p:nvPr/>
        </p:nvCxnSpPr>
        <p:spPr bwMode="auto">
          <a:xfrm rot="10800000">
            <a:off x="3876811" y="1610109"/>
            <a:ext cx="309428" cy="11161"/>
          </a:xfrm>
          <a:prstGeom prst="bentConnector3">
            <a:avLst>
              <a:gd name="adj1" fmla="val 50000"/>
            </a:avLst>
          </a:prstGeom>
          <a:noFill/>
          <a:ln w="9525">
            <a:solidFill>
              <a:schemeClr val="tx1"/>
            </a:solidFill>
            <a:prstDash val="dash"/>
            <a:miter lim="800000"/>
            <a:headEnd/>
            <a:tailEnd/>
          </a:ln>
        </p:spPr>
      </p:cxnSp>
      <p:cxnSp>
        <p:nvCxnSpPr>
          <p:cNvPr id="24600" name="AutoShape 24"/>
          <p:cNvCxnSpPr>
            <a:cxnSpLocks noChangeShapeType="1"/>
            <a:stCxn id="24595" idx="6"/>
            <a:endCxn id="24589" idx="1"/>
          </p:cNvCxnSpPr>
          <p:nvPr/>
        </p:nvCxnSpPr>
        <p:spPr bwMode="auto">
          <a:xfrm flipV="1">
            <a:off x="4232276" y="1619908"/>
            <a:ext cx="260350" cy="1361"/>
          </a:xfrm>
          <a:prstGeom prst="straightConnector1">
            <a:avLst/>
          </a:prstGeom>
          <a:noFill/>
          <a:ln w="9525">
            <a:solidFill>
              <a:schemeClr val="tx1"/>
            </a:solidFill>
            <a:round/>
            <a:headEnd/>
            <a:tailEnd/>
          </a:ln>
        </p:spPr>
      </p:cxnSp>
      <p:sp>
        <p:nvSpPr>
          <p:cNvPr id="24593" name="Text Box 17"/>
          <p:cNvSpPr txBox="1">
            <a:spLocks noChangeArrowheads="1"/>
          </p:cNvSpPr>
          <p:nvPr/>
        </p:nvSpPr>
        <p:spPr bwMode="auto">
          <a:xfrm>
            <a:off x="5707554" y="2115590"/>
            <a:ext cx="1023937" cy="738664"/>
          </a:xfrm>
          <a:prstGeom prst="rect">
            <a:avLst/>
          </a:prstGeom>
          <a:solidFill>
            <a:srgbClr val="DDDDDD"/>
          </a:solidFill>
          <a:ln w="9525">
            <a:solidFill>
              <a:schemeClr val="tx1"/>
            </a:solidFill>
            <a:miter lim="800000"/>
            <a:headEnd/>
            <a:tailEnd/>
          </a:ln>
        </p:spPr>
        <p:txBody>
          <a:bodyPr wrap="square">
            <a:spAutoFit/>
          </a:bodyPr>
          <a:lstStyle/>
          <a:p>
            <a:pPr algn="ctr"/>
            <a:r>
              <a:rPr lang="en-US" sz="1200" dirty="0" smtClean="0">
                <a:latin typeface="Arial Narrow" pitchFamily="34" charset="0"/>
              </a:rPr>
              <a:t>MSE Analysis</a:t>
            </a:r>
          </a:p>
          <a:p>
            <a:pPr algn="ctr"/>
            <a:r>
              <a:rPr lang="en-US" b="0" dirty="0" smtClean="0">
                <a:latin typeface="Arial Narrow" pitchFamily="34" charset="0"/>
              </a:rPr>
              <a:t>D. Muheim</a:t>
            </a:r>
          </a:p>
          <a:p>
            <a:pPr algn="ctr"/>
            <a:r>
              <a:rPr lang="en-US" b="0" dirty="0" smtClean="0">
                <a:latin typeface="Arial Narrow" pitchFamily="34" charset="0"/>
              </a:rPr>
              <a:t>G. Mosier</a:t>
            </a:r>
          </a:p>
          <a:p>
            <a:pPr algn="ctr"/>
            <a:r>
              <a:rPr lang="en-US" b="0" dirty="0" smtClean="0">
                <a:solidFill>
                  <a:srgbClr val="FF0000"/>
                </a:solidFill>
                <a:latin typeface="Arial Narrow" pitchFamily="34" charset="0"/>
              </a:rPr>
              <a:t>M. Levine</a:t>
            </a:r>
          </a:p>
        </p:txBody>
      </p:sp>
      <p:cxnSp>
        <p:nvCxnSpPr>
          <p:cNvPr id="24606" name="AutoShape 30"/>
          <p:cNvCxnSpPr>
            <a:cxnSpLocks noChangeShapeType="1"/>
            <a:stCxn id="24593" idx="0"/>
            <a:endCxn id="24635" idx="6"/>
          </p:cNvCxnSpPr>
          <p:nvPr/>
        </p:nvCxnSpPr>
        <p:spPr bwMode="auto">
          <a:xfrm rot="16200000" flipV="1">
            <a:off x="5186364" y="1082430"/>
            <a:ext cx="79072" cy="1987247"/>
          </a:xfrm>
          <a:prstGeom prst="bentConnector2">
            <a:avLst/>
          </a:prstGeom>
          <a:noFill/>
          <a:ln w="9525">
            <a:solidFill>
              <a:schemeClr val="tx1"/>
            </a:solidFill>
            <a:miter lim="800000"/>
            <a:headEnd/>
            <a:tailEnd/>
          </a:ln>
        </p:spPr>
      </p:cxnSp>
      <p:sp>
        <p:nvSpPr>
          <p:cNvPr id="24633" name="Text Box 57"/>
          <p:cNvSpPr txBox="1">
            <a:spLocks noChangeArrowheads="1"/>
          </p:cNvSpPr>
          <p:nvPr/>
        </p:nvSpPr>
        <p:spPr bwMode="auto">
          <a:xfrm>
            <a:off x="4501210" y="2116808"/>
            <a:ext cx="1042987" cy="584775"/>
          </a:xfrm>
          <a:prstGeom prst="rect">
            <a:avLst/>
          </a:prstGeom>
          <a:solidFill>
            <a:srgbClr val="DDDDDD"/>
          </a:solidFill>
          <a:ln w="9525">
            <a:solidFill>
              <a:schemeClr val="tx1"/>
            </a:solidFill>
            <a:miter lim="800000"/>
            <a:headEnd/>
            <a:tailEnd/>
          </a:ln>
        </p:spPr>
        <p:txBody>
          <a:bodyPr>
            <a:spAutoFit/>
          </a:bodyPr>
          <a:lstStyle/>
          <a:p>
            <a:pPr algn="ctr"/>
            <a:r>
              <a:rPr lang="en-US" sz="1200" dirty="0" smtClean="0">
                <a:latin typeface="Arial Narrow" pitchFamily="34" charset="0"/>
              </a:rPr>
              <a:t>Requirements</a:t>
            </a:r>
          </a:p>
          <a:p>
            <a:pPr algn="ctr"/>
            <a:r>
              <a:rPr lang="en-US" b="0" dirty="0" smtClean="0">
                <a:latin typeface="Arial Narrow" pitchFamily="34" charset="0"/>
              </a:rPr>
              <a:t>L. Dell</a:t>
            </a:r>
          </a:p>
          <a:p>
            <a:pPr algn="ctr"/>
            <a:r>
              <a:rPr lang="en-US" b="0" dirty="0" smtClean="0">
                <a:latin typeface="Arial Narrow" pitchFamily="34" charset="0"/>
              </a:rPr>
              <a:t>E. Bujanda</a:t>
            </a:r>
          </a:p>
        </p:txBody>
      </p:sp>
      <p:cxnSp>
        <p:nvCxnSpPr>
          <p:cNvPr id="24634" name="AutoShape 58"/>
          <p:cNvCxnSpPr>
            <a:cxnSpLocks noChangeShapeType="1"/>
            <a:stCxn id="24633" idx="0"/>
            <a:endCxn id="24635" idx="6"/>
          </p:cNvCxnSpPr>
          <p:nvPr/>
        </p:nvCxnSpPr>
        <p:spPr bwMode="auto">
          <a:xfrm rot="16200000" flipV="1">
            <a:off x="4587345" y="1681449"/>
            <a:ext cx="80290" cy="790428"/>
          </a:xfrm>
          <a:prstGeom prst="bentConnector2">
            <a:avLst/>
          </a:prstGeom>
          <a:noFill/>
          <a:ln w="9525">
            <a:solidFill>
              <a:schemeClr val="tx1"/>
            </a:solidFill>
            <a:miter lim="800000"/>
            <a:headEnd/>
            <a:tailEnd/>
          </a:ln>
        </p:spPr>
      </p:cxnSp>
      <p:sp>
        <p:nvSpPr>
          <p:cNvPr id="24579" name="Text Box 3"/>
          <p:cNvSpPr txBox="1">
            <a:spLocks noChangeArrowheads="1"/>
          </p:cNvSpPr>
          <p:nvPr/>
        </p:nvSpPr>
        <p:spPr bwMode="auto">
          <a:xfrm>
            <a:off x="2261945" y="2114994"/>
            <a:ext cx="967801" cy="584775"/>
          </a:xfrm>
          <a:prstGeom prst="rect">
            <a:avLst/>
          </a:prstGeom>
          <a:solidFill>
            <a:srgbClr val="FFFFCC"/>
          </a:solidFill>
          <a:ln w="9525">
            <a:solidFill>
              <a:schemeClr val="tx1"/>
            </a:solidFill>
            <a:miter lim="800000"/>
            <a:headEnd/>
            <a:tailEnd/>
          </a:ln>
        </p:spPr>
        <p:txBody>
          <a:bodyPr wrap="square">
            <a:spAutoFit/>
          </a:bodyPr>
          <a:lstStyle/>
          <a:p>
            <a:pPr algn="ctr"/>
            <a:r>
              <a:rPr lang="en-US" sz="1200" dirty="0" smtClean="0">
                <a:latin typeface="Arial Narrow" pitchFamily="34" charset="0"/>
              </a:rPr>
              <a:t>Obs. SE</a:t>
            </a:r>
          </a:p>
          <a:p>
            <a:pPr algn="ctr"/>
            <a:r>
              <a:rPr lang="en-US" b="0" dirty="0" smtClean="0">
                <a:latin typeface="Arial Narrow" pitchFamily="34" charset="0"/>
              </a:rPr>
              <a:t>R. Jue</a:t>
            </a:r>
          </a:p>
          <a:p>
            <a:pPr algn="ctr"/>
            <a:r>
              <a:rPr lang="en-US" b="0" dirty="0" smtClean="0">
                <a:latin typeface="Arial Narrow" pitchFamily="34" charset="0"/>
              </a:rPr>
              <a:t>D. Lee</a:t>
            </a:r>
          </a:p>
        </p:txBody>
      </p:sp>
      <p:sp>
        <p:nvSpPr>
          <p:cNvPr id="24580" name="Text Box 4"/>
          <p:cNvSpPr txBox="1">
            <a:spLocks noChangeArrowheads="1"/>
          </p:cNvSpPr>
          <p:nvPr/>
        </p:nvSpPr>
        <p:spPr bwMode="auto">
          <a:xfrm>
            <a:off x="2856786" y="3035544"/>
            <a:ext cx="875561" cy="584775"/>
          </a:xfrm>
          <a:prstGeom prst="rect">
            <a:avLst/>
          </a:prstGeom>
          <a:solidFill>
            <a:srgbClr val="DDDDDD"/>
          </a:solidFill>
          <a:ln w="9525">
            <a:solidFill>
              <a:schemeClr val="tx1"/>
            </a:solidFill>
            <a:miter lim="800000"/>
            <a:headEnd/>
            <a:tailEnd/>
          </a:ln>
        </p:spPr>
        <p:txBody>
          <a:bodyPr wrap="none">
            <a:spAutoFit/>
          </a:bodyPr>
          <a:lstStyle/>
          <a:p>
            <a:pPr algn="ctr"/>
            <a:r>
              <a:rPr lang="en-US" sz="1200" dirty="0" smtClean="0">
                <a:latin typeface="Arial Narrow" pitchFamily="34" charset="0"/>
              </a:rPr>
              <a:t>ISIM SE</a:t>
            </a:r>
          </a:p>
          <a:p>
            <a:pPr algn="ctr"/>
            <a:r>
              <a:rPr lang="en-US" b="0" dirty="0" smtClean="0">
                <a:latin typeface="Arial Narrow" pitchFamily="34" charset="0"/>
              </a:rPr>
              <a:t>R. Lundquist</a:t>
            </a:r>
          </a:p>
          <a:p>
            <a:pPr algn="ctr"/>
            <a:r>
              <a:rPr lang="en-US" b="0" dirty="0" smtClean="0">
                <a:latin typeface="Arial Narrow" pitchFamily="34" charset="0"/>
              </a:rPr>
              <a:t>J. </a:t>
            </a:r>
            <a:r>
              <a:rPr lang="en-US" b="0" dirty="0" err="1" smtClean="0">
                <a:latin typeface="Arial Narrow" pitchFamily="34" charset="0"/>
              </a:rPr>
              <a:t>VanCampen</a:t>
            </a:r>
            <a:endParaRPr lang="en-US" b="0" dirty="0">
              <a:latin typeface="Arial Narrow" pitchFamily="34" charset="0"/>
            </a:endParaRPr>
          </a:p>
        </p:txBody>
      </p:sp>
      <p:sp>
        <p:nvSpPr>
          <p:cNvPr id="24594" name="Text Box 18"/>
          <p:cNvSpPr txBox="1">
            <a:spLocks noChangeArrowheads="1"/>
          </p:cNvSpPr>
          <p:nvPr/>
        </p:nvSpPr>
        <p:spPr bwMode="auto">
          <a:xfrm>
            <a:off x="3409963" y="2114730"/>
            <a:ext cx="948205" cy="738664"/>
          </a:xfrm>
          <a:prstGeom prst="rect">
            <a:avLst/>
          </a:prstGeom>
          <a:solidFill>
            <a:srgbClr val="DDDDDD"/>
          </a:solidFill>
          <a:ln w="9525">
            <a:solidFill>
              <a:schemeClr val="tx1"/>
            </a:solidFill>
            <a:miter lim="800000"/>
            <a:headEnd/>
            <a:tailEnd/>
          </a:ln>
        </p:spPr>
        <p:txBody>
          <a:bodyPr wrap="square">
            <a:spAutoFit/>
          </a:bodyPr>
          <a:lstStyle/>
          <a:p>
            <a:pPr algn="ctr"/>
            <a:r>
              <a:rPr lang="en-US" sz="1200" dirty="0" smtClean="0">
                <a:latin typeface="Arial Narrow" pitchFamily="34" charset="0"/>
              </a:rPr>
              <a:t>LV SE</a:t>
            </a:r>
          </a:p>
          <a:p>
            <a:pPr algn="ctr"/>
            <a:r>
              <a:rPr lang="en-US" b="0" dirty="0" smtClean="0">
                <a:latin typeface="Arial Narrow" pitchFamily="34" charset="0"/>
              </a:rPr>
              <a:t>J. Lawrence</a:t>
            </a:r>
          </a:p>
          <a:p>
            <a:pPr algn="ctr"/>
            <a:r>
              <a:rPr lang="en-US" b="0" dirty="0" smtClean="0">
                <a:latin typeface="Arial Narrow" pitchFamily="34" charset="0"/>
              </a:rPr>
              <a:t>M. Bussman</a:t>
            </a:r>
          </a:p>
          <a:p>
            <a:pPr algn="ctr"/>
            <a:r>
              <a:rPr lang="en-US" b="0" dirty="0" smtClean="0">
                <a:latin typeface="Arial Narrow" pitchFamily="34" charset="0"/>
              </a:rPr>
              <a:t>A Cho</a:t>
            </a:r>
            <a:endParaRPr lang="en-US" b="0" dirty="0">
              <a:latin typeface="Arial Narrow" pitchFamily="34" charset="0"/>
            </a:endParaRPr>
          </a:p>
        </p:txBody>
      </p:sp>
      <p:sp>
        <p:nvSpPr>
          <p:cNvPr id="24596" name="Text Box 20"/>
          <p:cNvSpPr txBox="1">
            <a:spLocks noChangeArrowheads="1"/>
          </p:cNvSpPr>
          <p:nvPr/>
        </p:nvSpPr>
        <p:spPr bwMode="auto">
          <a:xfrm>
            <a:off x="256689" y="2108050"/>
            <a:ext cx="892175" cy="738664"/>
          </a:xfrm>
          <a:prstGeom prst="rect">
            <a:avLst/>
          </a:prstGeom>
          <a:solidFill>
            <a:srgbClr val="DDDDDD"/>
          </a:solidFill>
          <a:ln w="9525">
            <a:solidFill>
              <a:schemeClr val="tx1"/>
            </a:solidFill>
            <a:miter lim="800000"/>
            <a:headEnd/>
            <a:tailEnd/>
          </a:ln>
        </p:spPr>
        <p:txBody>
          <a:bodyPr>
            <a:spAutoFit/>
          </a:bodyPr>
          <a:lstStyle/>
          <a:p>
            <a:pPr algn="ctr"/>
            <a:r>
              <a:rPr lang="en-US" sz="1200" dirty="0" smtClean="0">
                <a:latin typeface="Arial Narrow" pitchFamily="34" charset="0"/>
              </a:rPr>
              <a:t>Ground</a:t>
            </a:r>
            <a:r>
              <a:rPr lang="en-US" sz="1200" dirty="0">
                <a:latin typeface="Arial Narrow" pitchFamily="34" charset="0"/>
              </a:rPr>
              <a:t> </a:t>
            </a:r>
            <a:r>
              <a:rPr lang="en-US" sz="1200" dirty="0" smtClean="0">
                <a:latin typeface="Arial Narrow" pitchFamily="34" charset="0"/>
              </a:rPr>
              <a:t>SE</a:t>
            </a:r>
          </a:p>
          <a:p>
            <a:pPr algn="ctr"/>
            <a:r>
              <a:rPr lang="en-US" b="0" dirty="0" smtClean="0">
                <a:latin typeface="Arial Narrow" pitchFamily="34" charset="0"/>
              </a:rPr>
              <a:t>F. Wasiak</a:t>
            </a:r>
          </a:p>
          <a:p>
            <a:pPr algn="ctr"/>
            <a:r>
              <a:rPr lang="en-US" b="0" dirty="0" smtClean="0">
                <a:latin typeface="Arial Narrow" pitchFamily="34" charset="0"/>
              </a:rPr>
              <a:t>W. Jackson</a:t>
            </a:r>
          </a:p>
          <a:p>
            <a:pPr algn="ctr"/>
            <a:r>
              <a:rPr lang="en-US" b="0" dirty="0" smtClean="0"/>
              <a:t>M. Jordan</a:t>
            </a:r>
            <a:endParaRPr lang="en-US" b="0" dirty="0">
              <a:latin typeface="Arial Narrow" pitchFamily="34" charset="0"/>
            </a:endParaRPr>
          </a:p>
        </p:txBody>
      </p:sp>
      <p:cxnSp>
        <p:nvCxnSpPr>
          <p:cNvPr id="24602" name="AutoShape 26"/>
          <p:cNvCxnSpPr>
            <a:cxnSpLocks noChangeShapeType="1"/>
            <a:stCxn id="24635" idx="2"/>
            <a:endCxn id="24580" idx="0"/>
          </p:cNvCxnSpPr>
          <p:nvPr/>
        </p:nvCxnSpPr>
        <p:spPr bwMode="auto">
          <a:xfrm rot="10800000" flipV="1">
            <a:off x="3294567" y="2036518"/>
            <a:ext cx="891672" cy="999026"/>
          </a:xfrm>
          <a:prstGeom prst="bentConnector2">
            <a:avLst/>
          </a:prstGeom>
          <a:noFill/>
          <a:ln w="9525">
            <a:solidFill>
              <a:schemeClr val="tx1"/>
            </a:solidFill>
            <a:prstDash val="dash"/>
            <a:miter lim="800000"/>
            <a:headEnd/>
            <a:tailEnd/>
          </a:ln>
        </p:spPr>
      </p:cxnSp>
      <p:cxnSp>
        <p:nvCxnSpPr>
          <p:cNvPr id="24603" name="AutoShape 27"/>
          <p:cNvCxnSpPr>
            <a:cxnSpLocks noChangeShapeType="1"/>
            <a:stCxn id="24635" idx="2"/>
            <a:endCxn id="24579" idx="0"/>
          </p:cNvCxnSpPr>
          <p:nvPr/>
        </p:nvCxnSpPr>
        <p:spPr bwMode="auto">
          <a:xfrm rot="10800000" flipV="1">
            <a:off x="2745847" y="2036518"/>
            <a:ext cx="1440393" cy="78476"/>
          </a:xfrm>
          <a:prstGeom prst="bentConnector2">
            <a:avLst/>
          </a:prstGeom>
          <a:noFill/>
          <a:ln w="9525">
            <a:solidFill>
              <a:schemeClr val="tx1"/>
            </a:solidFill>
            <a:prstDash val="solid"/>
            <a:miter lim="800000"/>
            <a:headEnd/>
            <a:tailEnd/>
          </a:ln>
        </p:spPr>
      </p:cxnSp>
      <p:cxnSp>
        <p:nvCxnSpPr>
          <p:cNvPr id="24604" name="AutoShape 28"/>
          <p:cNvCxnSpPr>
            <a:cxnSpLocks noChangeShapeType="1"/>
            <a:stCxn id="24635" idx="2"/>
            <a:endCxn id="24596" idx="0"/>
          </p:cNvCxnSpPr>
          <p:nvPr/>
        </p:nvCxnSpPr>
        <p:spPr bwMode="auto">
          <a:xfrm rot="10800000" flipV="1">
            <a:off x="702777" y="2036518"/>
            <a:ext cx="3483462" cy="71532"/>
          </a:xfrm>
          <a:prstGeom prst="bentConnector2">
            <a:avLst/>
          </a:prstGeom>
          <a:noFill/>
          <a:ln w="9525">
            <a:solidFill>
              <a:schemeClr val="tx1"/>
            </a:solidFill>
            <a:prstDash val="dash"/>
            <a:miter lim="800000"/>
            <a:headEnd/>
            <a:tailEnd/>
          </a:ln>
        </p:spPr>
      </p:cxnSp>
      <p:sp>
        <p:nvSpPr>
          <p:cNvPr id="24625" name="Text Box 49"/>
          <p:cNvSpPr txBox="1">
            <a:spLocks noChangeArrowheads="1"/>
          </p:cNvSpPr>
          <p:nvPr/>
        </p:nvSpPr>
        <p:spPr bwMode="auto">
          <a:xfrm>
            <a:off x="3354364" y="4791911"/>
            <a:ext cx="1353236" cy="584775"/>
          </a:xfrm>
          <a:prstGeom prst="rect">
            <a:avLst/>
          </a:prstGeom>
          <a:solidFill>
            <a:srgbClr val="FFFFCC"/>
          </a:solidFill>
          <a:ln w="9525">
            <a:solidFill>
              <a:schemeClr val="tx1"/>
            </a:solidFill>
            <a:miter lim="800000"/>
            <a:headEnd/>
            <a:tailEnd/>
          </a:ln>
        </p:spPr>
        <p:txBody>
          <a:bodyPr wrap="square">
            <a:spAutoFit/>
          </a:bodyPr>
          <a:lstStyle/>
          <a:p>
            <a:pPr algn="ctr"/>
            <a:r>
              <a:rPr lang="en-US" sz="1200" dirty="0" smtClean="0">
                <a:latin typeface="Arial Narrow" pitchFamily="34" charset="0"/>
              </a:rPr>
              <a:t>OTE </a:t>
            </a:r>
            <a:r>
              <a:rPr lang="en-US" sz="1200" dirty="0">
                <a:latin typeface="Arial Narrow" pitchFamily="34" charset="0"/>
              </a:rPr>
              <a:t> </a:t>
            </a:r>
            <a:r>
              <a:rPr lang="en-US" sz="1200" dirty="0" smtClean="0">
                <a:latin typeface="Arial Narrow" pitchFamily="34" charset="0"/>
              </a:rPr>
              <a:t>SE</a:t>
            </a:r>
          </a:p>
          <a:p>
            <a:pPr algn="ctr"/>
            <a:r>
              <a:rPr lang="en-US" b="0" dirty="0" smtClean="0">
                <a:latin typeface="Arial Narrow" pitchFamily="34" charset="0"/>
              </a:rPr>
              <a:t>R. Rifelli</a:t>
            </a:r>
          </a:p>
          <a:p>
            <a:pPr algn="ctr"/>
            <a:r>
              <a:rPr lang="en-US" b="0" dirty="0" smtClean="0">
                <a:latin typeface="Arial Narrow" pitchFamily="34" charset="0"/>
              </a:rPr>
              <a:t>W. Hayden (GSFC)</a:t>
            </a:r>
            <a:endParaRPr lang="en-US" b="0" dirty="0">
              <a:latin typeface="Arial Narrow" pitchFamily="34" charset="0"/>
            </a:endParaRPr>
          </a:p>
        </p:txBody>
      </p:sp>
      <p:sp>
        <p:nvSpPr>
          <p:cNvPr id="24626" name="Text Box 50"/>
          <p:cNvSpPr txBox="1">
            <a:spLocks noChangeArrowheads="1"/>
          </p:cNvSpPr>
          <p:nvPr/>
        </p:nvSpPr>
        <p:spPr bwMode="auto">
          <a:xfrm>
            <a:off x="417236" y="4799182"/>
            <a:ext cx="1506829" cy="584775"/>
          </a:xfrm>
          <a:prstGeom prst="rect">
            <a:avLst/>
          </a:prstGeom>
          <a:solidFill>
            <a:srgbClr val="FFFFCC"/>
          </a:solidFill>
          <a:ln w="9525">
            <a:solidFill>
              <a:schemeClr val="tx1"/>
            </a:solidFill>
            <a:miter lim="800000"/>
            <a:headEnd/>
            <a:tailEnd/>
          </a:ln>
        </p:spPr>
        <p:txBody>
          <a:bodyPr wrap="square">
            <a:spAutoFit/>
          </a:bodyPr>
          <a:lstStyle/>
          <a:p>
            <a:pPr algn="ctr"/>
            <a:r>
              <a:rPr lang="en-US" sz="1200" dirty="0" smtClean="0">
                <a:latin typeface="Arial Narrow" pitchFamily="34" charset="0"/>
              </a:rPr>
              <a:t>SCE Bus SE</a:t>
            </a:r>
          </a:p>
          <a:p>
            <a:pPr algn="ctr"/>
            <a:r>
              <a:rPr lang="en-US" b="0" dirty="0" smtClean="0">
                <a:latin typeface="Arial Narrow" pitchFamily="34" charset="0"/>
              </a:rPr>
              <a:t>H. Schurr, J. Hammann</a:t>
            </a:r>
          </a:p>
          <a:p>
            <a:pPr algn="ctr"/>
            <a:r>
              <a:rPr lang="en-US" b="0" dirty="0" smtClean="0">
                <a:latin typeface="Arial Narrow" pitchFamily="34" charset="0"/>
              </a:rPr>
              <a:t>M. Bussman (GSFC)</a:t>
            </a:r>
            <a:endParaRPr lang="en-US" b="0" dirty="0">
              <a:latin typeface="Arial Narrow" pitchFamily="34" charset="0"/>
            </a:endParaRPr>
          </a:p>
        </p:txBody>
      </p:sp>
      <p:sp>
        <p:nvSpPr>
          <p:cNvPr id="24627" name="Text Box 51"/>
          <p:cNvSpPr txBox="1">
            <a:spLocks noChangeArrowheads="1"/>
          </p:cNvSpPr>
          <p:nvPr/>
        </p:nvSpPr>
        <p:spPr bwMode="auto">
          <a:xfrm>
            <a:off x="2003037" y="4790009"/>
            <a:ext cx="1275007" cy="584775"/>
          </a:xfrm>
          <a:prstGeom prst="rect">
            <a:avLst/>
          </a:prstGeom>
          <a:solidFill>
            <a:srgbClr val="FFFFCC"/>
          </a:solidFill>
          <a:ln w="9525">
            <a:solidFill>
              <a:schemeClr val="tx1"/>
            </a:solidFill>
            <a:miter lim="800000"/>
            <a:headEnd/>
            <a:tailEnd/>
          </a:ln>
        </p:spPr>
        <p:txBody>
          <a:bodyPr wrap="square">
            <a:spAutoFit/>
          </a:bodyPr>
          <a:lstStyle/>
          <a:p>
            <a:pPr algn="ctr"/>
            <a:r>
              <a:rPr lang="en-US" sz="1200" dirty="0" smtClean="0">
                <a:latin typeface="Arial Narrow" pitchFamily="34" charset="0"/>
              </a:rPr>
              <a:t>Sunshield</a:t>
            </a:r>
            <a:r>
              <a:rPr lang="en-US" sz="1200" dirty="0">
                <a:latin typeface="Arial Narrow" pitchFamily="34" charset="0"/>
              </a:rPr>
              <a:t> </a:t>
            </a:r>
            <a:r>
              <a:rPr lang="en-US" sz="1200" dirty="0" smtClean="0">
                <a:latin typeface="Arial Narrow" pitchFamily="34" charset="0"/>
              </a:rPr>
              <a:t>SE</a:t>
            </a:r>
          </a:p>
          <a:p>
            <a:pPr algn="ctr"/>
            <a:r>
              <a:rPr lang="en-US" b="0" dirty="0" smtClean="0">
                <a:latin typeface="Arial Narrow" pitchFamily="34" charset="0"/>
              </a:rPr>
              <a:t>J. Smolik</a:t>
            </a:r>
          </a:p>
          <a:p>
            <a:pPr algn="ctr"/>
            <a:r>
              <a:rPr lang="en-US" b="0" dirty="0" smtClean="0">
                <a:latin typeface="Arial Narrow" pitchFamily="34" charset="0"/>
              </a:rPr>
              <a:t>J. Cooper (GSFC)</a:t>
            </a:r>
            <a:endParaRPr lang="en-US" b="0" dirty="0">
              <a:latin typeface="Arial Narrow" pitchFamily="34" charset="0"/>
            </a:endParaRPr>
          </a:p>
        </p:txBody>
      </p:sp>
      <p:cxnSp>
        <p:nvCxnSpPr>
          <p:cNvPr id="24628" name="AutoShape 52"/>
          <p:cNvCxnSpPr>
            <a:cxnSpLocks noChangeShapeType="1"/>
            <a:stCxn id="67" idx="6"/>
            <a:endCxn id="24625" idx="0"/>
          </p:cNvCxnSpPr>
          <p:nvPr/>
        </p:nvCxnSpPr>
        <p:spPr bwMode="auto">
          <a:xfrm>
            <a:off x="2772436" y="4578601"/>
            <a:ext cx="1258546" cy="213310"/>
          </a:xfrm>
          <a:prstGeom prst="bentConnector2">
            <a:avLst/>
          </a:prstGeom>
          <a:noFill/>
          <a:ln w="9525">
            <a:solidFill>
              <a:schemeClr val="tx1"/>
            </a:solidFill>
            <a:prstDash val="dash"/>
            <a:miter lim="800000"/>
            <a:headEnd/>
            <a:tailEnd/>
          </a:ln>
        </p:spPr>
      </p:cxnSp>
      <p:sp>
        <p:nvSpPr>
          <p:cNvPr id="24635" name="Oval 59"/>
          <p:cNvSpPr>
            <a:spLocks noChangeAspect="1" noChangeArrowheads="1"/>
          </p:cNvSpPr>
          <p:nvPr/>
        </p:nvSpPr>
        <p:spPr bwMode="auto">
          <a:xfrm>
            <a:off x="4186239" y="2013499"/>
            <a:ext cx="46037" cy="46037"/>
          </a:xfrm>
          <a:prstGeom prst="ellipse">
            <a:avLst/>
          </a:prstGeom>
          <a:solidFill>
            <a:schemeClr val="tx1"/>
          </a:solidFill>
          <a:ln w="9525">
            <a:solidFill>
              <a:schemeClr val="tx1"/>
            </a:solidFill>
            <a:round/>
            <a:headEnd/>
            <a:tailEnd/>
          </a:ln>
        </p:spPr>
        <p:txBody>
          <a:bodyPr wrap="none" anchor="ctr"/>
          <a:lstStyle/>
          <a:p>
            <a:endParaRPr lang="en-US"/>
          </a:p>
        </p:txBody>
      </p:sp>
      <p:cxnSp>
        <p:nvCxnSpPr>
          <p:cNvPr id="24637" name="AutoShape 61"/>
          <p:cNvCxnSpPr>
            <a:cxnSpLocks noChangeShapeType="1"/>
            <a:stCxn id="24595" idx="4"/>
            <a:endCxn id="24635" idx="0"/>
          </p:cNvCxnSpPr>
          <p:nvPr/>
        </p:nvCxnSpPr>
        <p:spPr bwMode="auto">
          <a:xfrm>
            <a:off x="4209258" y="1644287"/>
            <a:ext cx="0" cy="369212"/>
          </a:xfrm>
          <a:prstGeom prst="straightConnector1">
            <a:avLst/>
          </a:prstGeom>
          <a:noFill/>
          <a:ln w="9525">
            <a:solidFill>
              <a:schemeClr val="tx1"/>
            </a:solidFill>
            <a:round/>
            <a:headEnd/>
            <a:tailEnd/>
          </a:ln>
        </p:spPr>
      </p:cxnSp>
      <p:sp>
        <p:nvSpPr>
          <p:cNvPr id="67" name="Oval 21"/>
          <p:cNvSpPr>
            <a:spLocks noChangeAspect="1" noChangeArrowheads="1"/>
          </p:cNvSpPr>
          <p:nvPr/>
        </p:nvSpPr>
        <p:spPr bwMode="auto">
          <a:xfrm>
            <a:off x="2726399" y="4555582"/>
            <a:ext cx="46037"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74" name="Text Box 50"/>
          <p:cNvSpPr txBox="1">
            <a:spLocks noChangeArrowheads="1"/>
          </p:cNvSpPr>
          <p:nvPr/>
        </p:nvSpPr>
        <p:spPr bwMode="auto">
          <a:xfrm>
            <a:off x="732082" y="3040944"/>
            <a:ext cx="1796549" cy="1231106"/>
          </a:xfrm>
          <a:prstGeom prst="rect">
            <a:avLst/>
          </a:prstGeom>
          <a:solidFill>
            <a:srgbClr val="FFFFCC"/>
          </a:solidFill>
          <a:ln w="9525">
            <a:solidFill>
              <a:schemeClr val="tx1"/>
            </a:solidFill>
            <a:miter lim="800000"/>
            <a:headEnd/>
            <a:tailEnd/>
          </a:ln>
        </p:spPr>
        <p:txBody>
          <a:bodyPr wrap="square">
            <a:spAutoFit/>
          </a:bodyPr>
          <a:lstStyle/>
          <a:p>
            <a:pPr algn="ctr"/>
            <a:r>
              <a:rPr lang="en-US" sz="1200" dirty="0" smtClean="0">
                <a:latin typeface="Arial Narrow" pitchFamily="34" charset="0"/>
              </a:rPr>
              <a:t>Observatory Integration</a:t>
            </a:r>
          </a:p>
          <a:p>
            <a:pPr algn="ctr"/>
            <a:r>
              <a:rPr lang="en-US" sz="1200" dirty="0" smtClean="0">
                <a:latin typeface="Arial Narrow" pitchFamily="34" charset="0"/>
              </a:rPr>
              <a:t>&amp; Interfaces </a:t>
            </a:r>
          </a:p>
          <a:p>
            <a:pPr algn="ctr"/>
            <a:r>
              <a:rPr lang="en-US" b="0" dirty="0" smtClean="0">
                <a:latin typeface="Arial Narrow" pitchFamily="34" charset="0"/>
              </a:rPr>
              <a:t>G. Potter (MDI)</a:t>
            </a:r>
          </a:p>
          <a:p>
            <a:pPr algn="ctr"/>
            <a:r>
              <a:rPr lang="en-US" b="0" dirty="0" smtClean="0">
                <a:latin typeface="Arial Narrow" pitchFamily="34" charset="0"/>
              </a:rPr>
              <a:t>B. Wang (Mass)</a:t>
            </a:r>
          </a:p>
          <a:p>
            <a:pPr algn="ctr"/>
            <a:r>
              <a:rPr lang="en-US" b="0" dirty="0" smtClean="0">
                <a:latin typeface="Arial Narrow" pitchFamily="34" charset="0"/>
              </a:rPr>
              <a:t>A. Lo (Alignment)</a:t>
            </a:r>
          </a:p>
          <a:p>
            <a:pPr algn="ctr"/>
            <a:r>
              <a:rPr lang="en-US" b="0" dirty="0" smtClean="0">
                <a:latin typeface="Arial Narrow" pitchFamily="34" charset="0"/>
              </a:rPr>
              <a:t>S. Gordon (I/F)</a:t>
            </a:r>
          </a:p>
          <a:p>
            <a:pPr algn="ctr"/>
            <a:r>
              <a:rPr lang="en-US" b="0" dirty="0" smtClean="0">
                <a:latin typeface="Arial Narrow" pitchFamily="34" charset="0"/>
              </a:rPr>
              <a:t>B. Brown (EDI)</a:t>
            </a:r>
            <a:endParaRPr lang="en-US" b="0" dirty="0">
              <a:latin typeface="Arial Narrow" pitchFamily="34" charset="0"/>
            </a:endParaRPr>
          </a:p>
        </p:txBody>
      </p:sp>
      <p:sp>
        <p:nvSpPr>
          <p:cNvPr id="78" name="Oval 21"/>
          <p:cNvSpPr>
            <a:spLocks noChangeAspect="1" noChangeArrowheads="1"/>
          </p:cNvSpPr>
          <p:nvPr/>
        </p:nvSpPr>
        <p:spPr bwMode="auto">
          <a:xfrm>
            <a:off x="2727350" y="3709418"/>
            <a:ext cx="46037" cy="46037"/>
          </a:xfrm>
          <a:prstGeom prst="ellipse">
            <a:avLst/>
          </a:prstGeom>
          <a:solidFill>
            <a:schemeClr val="tx1"/>
          </a:solidFill>
          <a:ln w="9525">
            <a:solidFill>
              <a:schemeClr val="tx1"/>
            </a:solidFill>
            <a:round/>
            <a:headEnd/>
            <a:tailEnd/>
          </a:ln>
        </p:spPr>
        <p:txBody>
          <a:bodyPr wrap="none" anchor="ctr"/>
          <a:lstStyle/>
          <a:p>
            <a:endParaRPr lang="en-US"/>
          </a:p>
        </p:txBody>
      </p:sp>
      <p:cxnSp>
        <p:nvCxnSpPr>
          <p:cNvPr id="79" name="AutoShape 54"/>
          <p:cNvCxnSpPr>
            <a:cxnSpLocks noChangeShapeType="1"/>
            <a:stCxn id="78" idx="4"/>
            <a:endCxn id="67" idx="0"/>
          </p:cNvCxnSpPr>
          <p:nvPr/>
        </p:nvCxnSpPr>
        <p:spPr bwMode="auto">
          <a:xfrm rot="5400000">
            <a:off x="2349831" y="4155043"/>
            <a:ext cx="800127" cy="951"/>
          </a:xfrm>
          <a:prstGeom prst="bentConnector3">
            <a:avLst>
              <a:gd name="adj1" fmla="val 50000"/>
            </a:avLst>
          </a:prstGeom>
          <a:noFill/>
          <a:ln w="9525">
            <a:solidFill>
              <a:schemeClr val="tx1"/>
            </a:solidFill>
            <a:prstDash val="dash"/>
            <a:miter lim="800000"/>
            <a:headEnd/>
            <a:tailEnd/>
          </a:ln>
        </p:spPr>
      </p:cxnSp>
      <p:cxnSp>
        <p:nvCxnSpPr>
          <p:cNvPr id="86" name="AutoShape 54"/>
          <p:cNvCxnSpPr>
            <a:cxnSpLocks noChangeShapeType="1"/>
            <a:stCxn id="78" idx="2"/>
            <a:endCxn id="74" idx="3"/>
          </p:cNvCxnSpPr>
          <p:nvPr/>
        </p:nvCxnSpPr>
        <p:spPr bwMode="auto">
          <a:xfrm rot="10800000">
            <a:off x="2528632" y="3656497"/>
            <a:ext cx="198719" cy="75940"/>
          </a:xfrm>
          <a:prstGeom prst="bentConnector3">
            <a:avLst>
              <a:gd name="adj1" fmla="val 50000"/>
            </a:avLst>
          </a:prstGeom>
          <a:noFill/>
          <a:ln w="9525">
            <a:solidFill>
              <a:schemeClr val="tx1"/>
            </a:solidFill>
            <a:prstDash val="solid"/>
            <a:miter lim="800000"/>
            <a:headEnd/>
            <a:tailEnd/>
          </a:ln>
        </p:spPr>
      </p:cxnSp>
      <p:cxnSp>
        <p:nvCxnSpPr>
          <p:cNvPr id="89" name="AutoShape 54"/>
          <p:cNvCxnSpPr>
            <a:cxnSpLocks noChangeShapeType="1"/>
            <a:stCxn id="24579" idx="2"/>
            <a:endCxn id="78" idx="0"/>
          </p:cNvCxnSpPr>
          <p:nvPr/>
        </p:nvCxnSpPr>
        <p:spPr bwMode="auto">
          <a:xfrm rot="16200000" flipH="1">
            <a:off x="2243283" y="3202331"/>
            <a:ext cx="1009649" cy="4523"/>
          </a:xfrm>
          <a:prstGeom prst="bentConnector3">
            <a:avLst>
              <a:gd name="adj1" fmla="val 50000"/>
            </a:avLst>
          </a:prstGeom>
          <a:noFill/>
          <a:ln w="9525">
            <a:solidFill>
              <a:schemeClr val="tx1"/>
            </a:solidFill>
            <a:prstDash val="solid"/>
            <a:miter lim="800000"/>
            <a:headEnd/>
            <a:tailEnd/>
          </a:ln>
        </p:spPr>
      </p:cxnSp>
      <p:cxnSp>
        <p:nvCxnSpPr>
          <p:cNvPr id="92" name="AutoShape 28"/>
          <p:cNvCxnSpPr>
            <a:cxnSpLocks noChangeShapeType="1"/>
            <a:stCxn id="24635" idx="2"/>
            <a:endCxn id="24594" idx="0"/>
          </p:cNvCxnSpPr>
          <p:nvPr/>
        </p:nvCxnSpPr>
        <p:spPr bwMode="auto">
          <a:xfrm rot="10800000" flipV="1">
            <a:off x="3884067" y="2036518"/>
            <a:ext cx="302173" cy="78212"/>
          </a:xfrm>
          <a:prstGeom prst="bentConnector2">
            <a:avLst/>
          </a:prstGeom>
          <a:noFill/>
          <a:ln w="9525">
            <a:solidFill>
              <a:schemeClr val="tx1"/>
            </a:solidFill>
            <a:prstDash val="solid"/>
            <a:miter lim="800000"/>
            <a:headEnd/>
            <a:tailEnd/>
          </a:ln>
        </p:spPr>
      </p:cxnSp>
      <p:sp>
        <p:nvSpPr>
          <p:cNvPr id="100" name="Text Box 49"/>
          <p:cNvSpPr txBox="1">
            <a:spLocks noChangeArrowheads="1"/>
          </p:cNvSpPr>
          <p:nvPr/>
        </p:nvSpPr>
        <p:spPr bwMode="auto">
          <a:xfrm>
            <a:off x="4769977" y="4799013"/>
            <a:ext cx="1250580" cy="584775"/>
          </a:xfrm>
          <a:prstGeom prst="rect">
            <a:avLst/>
          </a:prstGeom>
          <a:solidFill>
            <a:srgbClr val="FFFFCC"/>
          </a:solidFill>
          <a:ln w="9525">
            <a:solidFill>
              <a:schemeClr val="tx1"/>
            </a:solidFill>
            <a:miter lim="800000"/>
            <a:headEnd/>
            <a:tailEnd/>
          </a:ln>
        </p:spPr>
        <p:txBody>
          <a:bodyPr wrap="square">
            <a:spAutoFit/>
          </a:bodyPr>
          <a:lstStyle/>
          <a:p>
            <a:pPr algn="ctr"/>
            <a:r>
              <a:rPr lang="en-US" sz="1200" dirty="0" smtClean="0">
                <a:latin typeface="Arial Narrow" pitchFamily="34" charset="0"/>
              </a:rPr>
              <a:t>Cooler </a:t>
            </a:r>
            <a:r>
              <a:rPr lang="en-US" sz="1200" dirty="0">
                <a:latin typeface="Arial Narrow" pitchFamily="34" charset="0"/>
              </a:rPr>
              <a:t> </a:t>
            </a:r>
            <a:r>
              <a:rPr lang="en-US" sz="1200" dirty="0" smtClean="0">
                <a:latin typeface="Arial Narrow" pitchFamily="34" charset="0"/>
              </a:rPr>
              <a:t>SE</a:t>
            </a:r>
          </a:p>
          <a:p>
            <a:pPr algn="ctr"/>
            <a:r>
              <a:rPr lang="en-US" b="0" dirty="0" smtClean="0">
                <a:latin typeface="Arial Narrow" pitchFamily="34" charset="0"/>
              </a:rPr>
              <a:t>P. Knollenberg</a:t>
            </a:r>
          </a:p>
          <a:p>
            <a:pPr algn="ctr"/>
            <a:r>
              <a:rPr lang="en-US" b="0" dirty="0" smtClean="0">
                <a:latin typeface="Arial Narrow" pitchFamily="34" charset="0"/>
              </a:rPr>
              <a:t>K. Banks (GSFC)</a:t>
            </a:r>
            <a:endParaRPr lang="en-US" b="0" dirty="0">
              <a:latin typeface="Arial Narrow" pitchFamily="34" charset="0"/>
            </a:endParaRPr>
          </a:p>
        </p:txBody>
      </p:sp>
      <p:cxnSp>
        <p:nvCxnSpPr>
          <p:cNvPr id="75" name="AutoShape 53"/>
          <p:cNvCxnSpPr>
            <a:cxnSpLocks noChangeShapeType="1"/>
            <a:stCxn id="67" idx="6"/>
            <a:endCxn id="100" idx="0"/>
          </p:cNvCxnSpPr>
          <p:nvPr/>
        </p:nvCxnSpPr>
        <p:spPr bwMode="auto">
          <a:xfrm>
            <a:off x="2772436" y="4578601"/>
            <a:ext cx="2622831" cy="220412"/>
          </a:xfrm>
          <a:prstGeom prst="bentConnector2">
            <a:avLst/>
          </a:prstGeom>
          <a:noFill/>
          <a:ln w="9525">
            <a:solidFill>
              <a:schemeClr val="tx1"/>
            </a:solidFill>
            <a:prstDash val="dash"/>
            <a:miter lim="800000"/>
            <a:headEnd/>
            <a:tailEnd/>
          </a:ln>
        </p:spPr>
      </p:cxnSp>
      <p:sp>
        <p:nvSpPr>
          <p:cNvPr id="24581" name="Text Box 5"/>
          <p:cNvSpPr txBox="1">
            <a:spLocks noChangeArrowheads="1"/>
          </p:cNvSpPr>
          <p:nvPr/>
        </p:nvSpPr>
        <p:spPr bwMode="auto">
          <a:xfrm>
            <a:off x="7933598" y="3852571"/>
            <a:ext cx="1145085" cy="1200329"/>
          </a:xfrm>
          <a:prstGeom prst="rect">
            <a:avLst/>
          </a:prstGeom>
          <a:solidFill>
            <a:schemeClr val="bg1"/>
          </a:solidFill>
          <a:ln w="9525">
            <a:solidFill>
              <a:schemeClr val="tx1"/>
            </a:solidFill>
            <a:miter lim="800000"/>
            <a:headEnd/>
            <a:tailEnd/>
          </a:ln>
        </p:spPr>
        <p:txBody>
          <a:bodyPr wrap="square">
            <a:spAutoFit/>
          </a:bodyPr>
          <a:lstStyle/>
          <a:p>
            <a:r>
              <a:rPr lang="en-US" sz="1200" dirty="0" smtClean="0">
                <a:latin typeface="Arial Narrow" pitchFamily="34" charset="0"/>
              </a:rPr>
              <a:t>Mechanical</a:t>
            </a:r>
          </a:p>
          <a:p>
            <a:r>
              <a:rPr lang="en-US" b="0" dirty="0" smtClean="0">
                <a:latin typeface="Arial Narrow" pitchFamily="34" charset="0"/>
              </a:rPr>
              <a:t>J. Lawrence</a:t>
            </a:r>
          </a:p>
          <a:p>
            <a:r>
              <a:rPr lang="en-US" b="0" dirty="0" smtClean="0">
                <a:latin typeface="Arial Narrow" pitchFamily="34" charset="0"/>
              </a:rPr>
              <a:t>R. Hejal</a:t>
            </a:r>
          </a:p>
          <a:p>
            <a:r>
              <a:rPr lang="en-US" b="0" dirty="0" smtClean="0">
                <a:latin typeface="Arial Narrow" pitchFamily="34" charset="0"/>
              </a:rPr>
              <a:t>S. Irish (Analysis)</a:t>
            </a:r>
          </a:p>
          <a:p>
            <a:r>
              <a:rPr lang="en-US" b="0" dirty="0" smtClean="0">
                <a:latin typeface="Arial Narrow" pitchFamily="34" charset="0"/>
              </a:rPr>
              <a:t>M. McGinnis (TD)</a:t>
            </a:r>
          </a:p>
          <a:p>
            <a:pPr marL="228600" indent="-228600"/>
            <a:r>
              <a:rPr lang="en-US" b="0" dirty="0" err="1" smtClean="0">
                <a:latin typeface="Arial Narrow" pitchFamily="34" charset="0"/>
              </a:rPr>
              <a:t>A.Stewart</a:t>
            </a:r>
            <a:r>
              <a:rPr lang="en-US" b="0" dirty="0" smtClean="0">
                <a:latin typeface="Arial Narrow" pitchFamily="34" charset="0"/>
              </a:rPr>
              <a:t>  (</a:t>
            </a:r>
            <a:r>
              <a:rPr lang="en-US" b="0" dirty="0" err="1" smtClean="0">
                <a:latin typeface="Arial Narrow" pitchFamily="34" charset="0"/>
              </a:rPr>
              <a:t>Depl</a:t>
            </a:r>
            <a:r>
              <a:rPr lang="en-US" b="0" dirty="0" smtClean="0">
                <a:latin typeface="Arial Narrow" pitchFamily="34" charset="0"/>
              </a:rPr>
              <a:t>)</a:t>
            </a:r>
          </a:p>
          <a:p>
            <a:pPr marL="228600" indent="-228600"/>
            <a:r>
              <a:rPr lang="en-US" b="0" dirty="0" smtClean="0">
                <a:latin typeface="Arial Narrow" pitchFamily="34" charset="0"/>
              </a:rPr>
              <a:t>M. Kirkpatrick (</a:t>
            </a:r>
            <a:r>
              <a:rPr lang="en-US" b="0" dirty="0" err="1" smtClean="0">
                <a:latin typeface="Arial Narrow" pitchFamily="34" charset="0"/>
              </a:rPr>
              <a:t>Depl</a:t>
            </a:r>
            <a:r>
              <a:rPr lang="en-US" b="0" dirty="0" smtClean="0">
                <a:latin typeface="Arial Narrow" pitchFamily="34" charset="0"/>
              </a:rPr>
              <a:t>)</a:t>
            </a:r>
          </a:p>
        </p:txBody>
      </p:sp>
      <p:sp>
        <p:nvSpPr>
          <p:cNvPr id="24582" name="Text Box 6"/>
          <p:cNvSpPr txBox="1">
            <a:spLocks noChangeArrowheads="1"/>
          </p:cNvSpPr>
          <p:nvPr/>
        </p:nvSpPr>
        <p:spPr bwMode="auto">
          <a:xfrm>
            <a:off x="7933599" y="2451604"/>
            <a:ext cx="728084" cy="738664"/>
          </a:xfrm>
          <a:prstGeom prst="rect">
            <a:avLst/>
          </a:prstGeom>
          <a:solidFill>
            <a:schemeClr val="bg1"/>
          </a:solidFill>
          <a:ln w="9525">
            <a:solidFill>
              <a:schemeClr val="tx1"/>
            </a:solidFill>
            <a:miter lim="800000"/>
            <a:headEnd/>
            <a:tailEnd/>
          </a:ln>
        </p:spPr>
        <p:txBody>
          <a:bodyPr wrap="none">
            <a:spAutoFit/>
          </a:bodyPr>
          <a:lstStyle/>
          <a:p>
            <a:r>
              <a:rPr lang="en-US" sz="1200" dirty="0" smtClean="0">
                <a:latin typeface="Arial Narrow" pitchFamily="34" charset="0"/>
              </a:rPr>
              <a:t>Optical</a:t>
            </a:r>
          </a:p>
          <a:p>
            <a:r>
              <a:rPr lang="en-US" b="0" dirty="0" smtClean="0">
                <a:latin typeface="Arial Narrow" pitchFamily="34" charset="0"/>
              </a:rPr>
              <a:t>K. Mehalick</a:t>
            </a:r>
          </a:p>
          <a:p>
            <a:r>
              <a:rPr lang="en-US" b="0" dirty="0" smtClean="0">
                <a:latin typeface="Arial Narrow" pitchFamily="34" charset="0"/>
              </a:rPr>
              <a:t>G. Golnik</a:t>
            </a:r>
          </a:p>
          <a:p>
            <a:pPr marL="228600" indent="-228600"/>
            <a:r>
              <a:rPr lang="en-US" b="0" dirty="0" smtClean="0">
                <a:latin typeface="Arial Narrow" pitchFamily="34" charset="0"/>
              </a:rPr>
              <a:t>P. Lightsey</a:t>
            </a:r>
            <a:endParaRPr lang="en-US" b="0" dirty="0">
              <a:latin typeface="Arial Narrow" pitchFamily="34" charset="0"/>
            </a:endParaRPr>
          </a:p>
        </p:txBody>
      </p:sp>
      <p:sp>
        <p:nvSpPr>
          <p:cNvPr id="24583" name="Text Box 7"/>
          <p:cNvSpPr txBox="1">
            <a:spLocks noChangeArrowheads="1"/>
          </p:cNvSpPr>
          <p:nvPr/>
        </p:nvSpPr>
        <p:spPr bwMode="auto">
          <a:xfrm>
            <a:off x="7933600" y="5756859"/>
            <a:ext cx="1096100" cy="923330"/>
          </a:xfrm>
          <a:prstGeom prst="rect">
            <a:avLst/>
          </a:prstGeom>
          <a:solidFill>
            <a:schemeClr val="bg1"/>
          </a:solidFill>
          <a:ln w="9525">
            <a:solidFill>
              <a:schemeClr val="tx1"/>
            </a:solidFill>
            <a:miter lim="800000"/>
            <a:headEnd/>
            <a:tailEnd/>
          </a:ln>
        </p:spPr>
        <p:txBody>
          <a:bodyPr wrap="square">
            <a:spAutoFit/>
          </a:bodyPr>
          <a:lstStyle/>
          <a:p>
            <a:r>
              <a:rPr lang="en-US" sz="1200" dirty="0">
                <a:latin typeface="Arial Narrow" pitchFamily="34" charset="0"/>
              </a:rPr>
              <a:t>GNC &amp; Orbit </a:t>
            </a:r>
            <a:r>
              <a:rPr lang="en-US" sz="1200" dirty="0" smtClean="0">
                <a:latin typeface="Arial Narrow" pitchFamily="34" charset="0"/>
              </a:rPr>
              <a:t> </a:t>
            </a:r>
          </a:p>
          <a:p>
            <a:r>
              <a:rPr lang="en-US" sz="1200" dirty="0" smtClean="0">
                <a:latin typeface="Arial Narrow" pitchFamily="34" charset="0"/>
              </a:rPr>
              <a:t>Dynamics</a:t>
            </a:r>
          </a:p>
          <a:p>
            <a:r>
              <a:rPr lang="en-US" b="0" dirty="0" smtClean="0">
                <a:latin typeface="Arial Narrow" pitchFamily="34" charset="0"/>
              </a:rPr>
              <a:t>P. Maghami </a:t>
            </a:r>
          </a:p>
          <a:p>
            <a:r>
              <a:rPr lang="en-US" b="0" dirty="0" smtClean="0">
                <a:latin typeface="Arial Narrow" pitchFamily="34" charset="0"/>
              </a:rPr>
              <a:t>L. Meza</a:t>
            </a:r>
          </a:p>
          <a:p>
            <a:r>
              <a:rPr lang="en-US" b="0" dirty="0" smtClean="0">
                <a:latin typeface="Arial Narrow" pitchFamily="34" charset="0"/>
              </a:rPr>
              <a:t>K. Richon</a:t>
            </a:r>
          </a:p>
        </p:txBody>
      </p:sp>
      <p:sp>
        <p:nvSpPr>
          <p:cNvPr id="24584" name="Text Box 8"/>
          <p:cNvSpPr txBox="1">
            <a:spLocks noChangeArrowheads="1"/>
          </p:cNvSpPr>
          <p:nvPr/>
        </p:nvSpPr>
        <p:spPr bwMode="auto">
          <a:xfrm>
            <a:off x="6862091" y="2420530"/>
            <a:ext cx="809837" cy="892552"/>
          </a:xfrm>
          <a:prstGeom prst="rect">
            <a:avLst/>
          </a:prstGeom>
          <a:solidFill>
            <a:schemeClr val="bg1"/>
          </a:solidFill>
          <a:ln w="9525">
            <a:solidFill>
              <a:schemeClr val="tx1"/>
            </a:solidFill>
            <a:miter lim="800000"/>
            <a:headEnd/>
            <a:tailEnd/>
          </a:ln>
        </p:spPr>
        <p:txBody>
          <a:bodyPr wrap="none">
            <a:spAutoFit/>
          </a:bodyPr>
          <a:lstStyle/>
          <a:p>
            <a:pPr algn="r"/>
            <a:r>
              <a:rPr lang="en-US" sz="1200" dirty="0" smtClean="0">
                <a:latin typeface="Arial Narrow" pitchFamily="34" charset="0"/>
              </a:rPr>
              <a:t>Electrical</a:t>
            </a:r>
          </a:p>
          <a:p>
            <a:pPr algn="r"/>
            <a:r>
              <a:rPr lang="en-US" b="0" dirty="0" smtClean="0">
                <a:latin typeface="Arial Narrow" pitchFamily="34" charset="0"/>
              </a:rPr>
              <a:t>R. Ivancic</a:t>
            </a:r>
          </a:p>
          <a:p>
            <a:pPr algn="r"/>
            <a:r>
              <a:rPr lang="en-US" b="0" dirty="0" smtClean="0">
                <a:latin typeface="Arial Narrow" pitchFamily="34" charset="0"/>
              </a:rPr>
              <a:t>R. Meloy</a:t>
            </a:r>
          </a:p>
          <a:p>
            <a:pPr algn="r"/>
            <a:r>
              <a:rPr lang="en-US" b="0" dirty="0" smtClean="0">
                <a:latin typeface="Arial Narrow" pitchFamily="34" charset="0"/>
              </a:rPr>
              <a:t>J. McCloskey</a:t>
            </a:r>
          </a:p>
          <a:p>
            <a:pPr marL="228600" indent="-228600" algn="r"/>
            <a:r>
              <a:rPr lang="en-US" b="0" dirty="0" smtClean="0">
                <a:latin typeface="Arial Narrow" pitchFamily="34" charset="0"/>
              </a:rPr>
              <a:t>A. </a:t>
            </a:r>
            <a:r>
              <a:rPr lang="en-US" b="0" dirty="0" err="1" smtClean="0">
                <a:latin typeface="Arial Narrow" pitchFamily="34" charset="0"/>
              </a:rPr>
              <a:t>Jamil</a:t>
            </a:r>
            <a:endParaRPr lang="en-US" b="0" dirty="0" smtClean="0">
              <a:latin typeface="Arial Narrow" pitchFamily="34" charset="0"/>
            </a:endParaRPr>
          </a:p>
        </p:txBody>
      </p:sp>
      <p:sp>
        <p:nvSpPr>
          <p:cNvPr id="24585" name="Text Box 9"/>
          <p:cNvSpPr txBox="1">
            <a:spLocks noChangeArrowheads="1"/>
          </p:cNvSpPr>
          <p:nvPr/>
        </p:nvSpPr>
        <p:spPr bwMode="auto">
          <a:xfrm>
            <a:off x="7933599" y="3230214"/>
            <a:ext cx="926010" cy="584775"/>
          </a:xfrm>
          <a:prstGeom prst="rect">
            <a:avLst/>
          </a:prstGeom>
          <a:solidFill>
            <a:schemeClr val="bg1"/>
          </a:solidFill>
          <a:ln w="9525">
            <a:solidFill>
              <a:schemeClr val="tx1"/>
            </a:solidFill>
            <a:miter lim="800000"/>
            <a:headEnd/>
            <a:tailEnd/>
          </a:ln>
        </p:spPr>
        <p:txBody>
          <a:bodyPr wrap="square">
            <a:spAutoFit/>
          </a:bodyPr>
          <a:lstStyle/>
          <a:p>
            <a:r>
              <a:rPr lang="en-US" sz="1200" dirty="0" smtClean="0">
                <a:latin typeface="Arial Narrow" pitchFamily="34" charset="0"/>
              </a:rPr>
              <a:t>Thermal</a:t>
            </a:r>
            <a:endParaRPr lang="en-US" b="0" dirty="0" smtClean="0">
              <a:latin typeface="Arial Narrow" pitchFamily="34" charset="0"/>
            </a:endParaRPr>
          </a:p>
          <a:p>
            <a:r>
              <a:rPr lang="en-US" b="0" dirty="0" smtClean="0">
                <a:latin typeface="Arial Narrow" pitchFamily="34" charset="0"/>
              </a:rPr>
              <a:t>S. Thomson</a:t>
            </a:r>
          </a:p>
          <a:p>
            <a:r>
              <a:rPr lang="en-US" b="0" dirty="0" smtClean="0">
                <a:latin typeface="Arial Narrow" pitchFamily="34" charset="0"/>
              </a:rPr>
              <a:t>P. Knollenberg</a:t>
            </a:r>
            <a:endParaRPr lang="en-US" b="0" dirty="0">
              <a:latin typeface="Arial Narrow" pitchFamily="34" charset="0"/>
            </a:endParaRPr>
          </a:p>
        </p:txBody>
      </p:sp>
      <p:sp>
        <p:nvSpPr>
          <p:cNvPr id="24586" name="Text Box 10"/>
          <p:cNvSpPr txBox="1">
            <a:spLocks noChangeArrowheads="1"/>
          </p:cNvSpPr>
          <p:nvPr/>
        </p:nvSpPr>
        <p:spPr bwMode="auto">
          <a:xfrm>
            <a:off x="6454914" y="4484794"/>
            <a:ext cx="1217014" cy="430887"/>
          </a:xfrm>
          <a:prstGeom prst="rect">
            <a:avLst/>
          </a:prstGeom>
          <a:solidFill>
            <a:schemeClr val="bg1"/>
          </a:solidFill>
          <a:ln w="9525">
            <a:solidFill>
              <a:schemeClr val="tx1"/>
            </a:solidFill>
            <a:miter lim="800000"/>
            <a:headEnd/>
            <a:tailEnd/>
          </a:ln>
        </p:spPr>
        <p:txBody>
          <a:bodyPr wrap="square">
            <a:spAutoFit/>
          </a:bodyPr>
          <a:lstStyle/>
          <a:p>
            <a:pPr algn="r"/>
            <a:r>
              <a:rPr lang="en-US" sz="1200" dirty="0" smtClean="0">
                <a:latin typeface="Arial Narrow" pitchFamily="34" charset="0"/>
              </a:rPr>
              <a:t>Contamination</a:t>
            </a:r>
          </a:p>
          <a:p>
            <a:pPr algn="r"/>
            <a:r>
              <a:rPr lang="en-US" b="0" dirty="0" smtClean="0">
                <a:latin typeface="Arial Narrow" pitchFamily="34" charset="0"/>
              </a:rPr>
              <a:t>E. Wooldridge</a:t>
            </a:r>
            <a:endParaRPr lang="en-US" b="0" dirty="0">
              <a:latin typeface="Arial Narrow" pitchFamily="34" charset="0"/>
            </a:endParaRPr>
          </a:p>
        </p:txBody>
      </p:sp>
      <p:sp>
        <p:nvSpPr>
          <p:cNvPr id="24592" name="Text Box 16"/>
          <p:cNvSpPr txBox="1">
            <a:spLocks noChangeArrowheads="1"/>
          </p:cNvSpPr>
          <p:nvPr/>
        </p:nvSpPr>
        <p:spPr bwMode="auto">
          <a:xfrm>
            <a:off x="6982226" y="2105428"/>
            <a:ext cx="1670650" cy="276999"/>
          </a:xfrm>
          <a:prstGeom prst="rect">
            <a:avLst/>
          </a:prstGeom>
          <a:solidFill>
            <a:schemeClr val="bg1"/>
          </a:solidFill>
          <a:ln w="9525">
            <a:solidFill>
              <a:schemeClr val="tx1"/>
            </a:solidFill>
            <a:miter lim="800000"/>
            <a:headEnd/>
            <a:tailEnd/>
          </a:ln>
        </p:spPr>
        <p:txBody>
          <a:bodyPr wrap="none">
            <a:spAutoFit/>
          </a:bodyPr>
          <a:lstStyle/>
          <a:p>
            <a:pPr algn="ctr"/>
            <a:r>
              <a:rPr lang="en-US" sz="1200" dirty="0" smtClean="0">
                <a:latin typeface="Arial Narrow" pitchFamily="34" charset="0"/>
              </a:rPr>
              <a:t>SE  </a:t>
            </a:r>
            <a:r>
              <a:rPr lang="en-US" sz="1200" dirty="0">
                <a:latin typeface="Arial Narrow" pitchFamily="34" charset="0"/>
              </a:rPr>
              <a:t>Discipline Engineers</a:t>
            </a:r>
          </a:p>
        </p:txBody>
      </p:sp>
      <p:cxnSp>
        <p:nvCxnSpPr>
          <p:cNvPr id="24607" name="AutoShape 31"/>
          <p:cNvCxnSpPr>
            <a:cxnSpLocks noChangeShapeType="1"/>
            <a:stCxn id="24592" idx="0"/>
            <a:endCxn id="24635" idx="6"/>
          </p:cNvCxnSpPr>
          <p:nvPr/>
        </p:nvCxnSpPr>
        <p:spPr bwMode="auto">
          <a:xfrm rot="16200000" flipV="1">
            <a:off x="5990459" y="278335"/>
            <a:ext cx="68910" cy="3585275"/>
          </a:xfrm>
          <a:prstGeom prst="bentConnector2">
            <a:avLst/>
          </a:prstGeom>
          <a:noFill/>
          <a:ln w="9525">
            <a:solidFill>
              <a:schemeClr val="tx1"/>
            </a:solidFill>
            <a:miter lim="800000"/>
            <a:headEnd/>
            <a:tailEnd/>
          </a:ln>
        </p:spPr>
      </p:cxnSp>
      <p:cxnSp>
        <p:nvCxnSpPr>
          <p:cNvPr id="24608" name="AutoShape 32"/>
          <p:cNvCxnSpPr>
            <a:cxnSpLocks noChangeShapeType="1"/>
            <a:stCxn id="24592" idx="2"/>
            <a:endCxn id="24581" idx="1"/>
          </p:cNvCxnSpPr>
          <p:nvPr/>
        </p:nvCxnSpPr>
        <p:spPr bwMode="auto">
          <a:xfrm rot="16200000" flipH="1">
            <a:off x="6840420" y="3359557"/>
            <a:ext cx="2070309" cy="116047"/>
          </a:xfrm>
          <a:prstGeom prst="bentConnector2">
            <a:avLst/>
          </a:prstGeom>
          <a:noFill/>
          <a:ln w="9525">
            <a:solidFill>
              <a:schemeClr val="tx1"/>
            </a:solidFill>
            <a:miter lim="800000"/>
            <a:headEnd/>
            <a:tailEnd/>
          </a:ln>
        </p:spPr>
      </p:cxnSp>
      <p:cxnSp>
        <p:nvCxnSpPr>
          <p:cNvPr id="24609" name="AutoShape 33"/>
          <p:cNvCxnSpPr>
            <a:cxnSpLocks noChangeShapeType="1"/>
            <a:stCxn id="24592" idx="2"/>
            <a:endCxn id="24582" idx="1"/>
          </p:cNvCxnSpPr>
          <p:nvPr/>
        </p:nvCxnSpPr>
        <p:spPr bwMode="auto">
          <a:xfrm rot="16200000" flipH="1">
            <a:off x="7656321" y="2543657"/>
            <a:ext cx="438509" cy="116048"/>
          </a:xfrm>
          <a:prstGeom prst="bentConnector2">
            <a:avLst/>
          </a:prstGeom>
          <a:noFill/>
          <a:ln w="9525">
            <a:solidFill>
              <a:schemeClr val="tx1"/>
            </a:solidFill>
            <a:miter lim="800000"/>
            <a:headEnd/>
            <a:tailEnd/>
          </a:ln>
        </p:spPr>
      </p:cxnSp>
      <p:cxnSp>
        <p:nvCxnSpPr>
          <p:cNvPr id="24610" name="AutoShape 34"/>
          <p:cNvCxnSpPr>
            <a:cxnSpLocks noChangeShapeType="1"/>
            <a:stCxn id="24592" idx="2"/>
            <a:endCxn id="24583" idx="1"/>
          </p:cNvCxnSpPr>
          <p:nvPr/>
        </p:nvCxnSpPr>
        <p:spPr bwMode="auto">
          <a:xfrm rot="16200000" flipH="1">
            <a:off x="5957527" y="4242450"/>
            <a:ext cx="3836097" cy="116049"/>
          </a:xfrm>
          <a:prstGeom prst="bentConnector2">
            <a:avLst/>
          </a:prstGeom>
          <a:noFill/>
          <a:ln w="9525">
            <a:solidFill>
              <a:schemeClr val="tx1"/>
            </a:solidFill>
            <a:miter lim="800000"/>
            <a:headEnd/>
            <a:tailEnd/>
          </a:ln>
        </p:spPr>
      </p:cxnSp>
      <p:cxnSp>
        <p:nvCxnSpPr>
          <p:cNvPr id="24611" name="AutoShape 35"/>
          <p:cNvCxnSpPr>
            <a:cxnSpLocks noChangeShapeType="1"/>
            <a:stCxn id="24592" idx="2"/>
            <a:endCxn id="24585" idx="1"/>
          </p:cNvCxnSpPr>
          <p:nvPr/>
        </p:nvCxnSpPr>
        <p:spPr bwMode="auto">
          <a:xfrm rot="16200000" flipH="1">
            <a:off x="7305488" y="2894490"/>
            <a:ext cx="1140175" cy="116048"/>
          </a:xfrm>
          <a:prstGeom prst="bentConnector2">
            <a:avLst/>
          </a:prstGeom>
          <a:noFill/>
          <a:ln w="9525">
            <a:solidFill>
              <a:schemeClr val="tx1"/>
            </a:solidFill>
            <a:miter lim="800000"/>
            <a:headEnd/>
            <a:tailEnd/>
          </a:ln>
        </p:spPr>
      </p:cxnSp>
      <p:sp>
        <p:nvSpPr>
          <p:cNvPr id="24612" name="Text Box 36"/>
          <p:cNvSpPr txBox="1">
            <a:spLocks noChangeArrowheads="1"/>
          </p:cNvSpPr>
          <p:nvPr/>
        </p:nvSpPr>
        <p:spPr bwMode="auto">
          <a:xfrm>
            <a:off x="6337908" y="3409775"/>
            <a:ext cx="1334020" cy="430887"/>
          </a:xfrm>
          <a:prstGeom prst="rect">
            <a:avLst/>
          </a:prstGeom>
          <a:solidFill>
            <a:schemeClr val="bg1"/>
          </a:solidFill>
          <a:ln w="9525">
            <a:solidFill>
              <a:schemeClr val="tx1"/>
            </a:solidFill>
            <a:miter lim="800000"/>
            <a:headEnd/>
            <a:tailEnd/>
          </a:ln>
        </p:spPr>
        <p:txBody>
          <a:bodyPr wrap="none">
            <a:spAutoFit/>
          </a:bodyPr>
          <a:lstStyle/>
          <a:p>
            <a:pPr algn="r"/>
            <a:r>
              <a:rPr lang="en-US" sz="1200" dirty="0" smtClean="0">
                <a:latin typeface="Arial Narrow" pitchFamily="34" charset="0"/>
              </a:rPr>
              <a:t>Software</a:t>
            </a:r>
          </a:p>
          <a:p>
            <a:pPr algn="r"/>
            <a:r>
              <a:rPr lang="en-US" b="0" dirty="0" smtClean="0">
                <a:latin typeface="Arial Narrow" pitchFamily="34" charset="0"/>
              </a:rPr>
              <a:t>R. Sabatino, B. Vreeland</a:t>
            </a:r>
            <a:endParaRPr lang="en-US" b="0" dirty="0">
              <a:latin typeface="Arial Narrow" pitchFamily="34" charset="0"/>
            </a:endParaRPr>
          </a:p>
        </p:txBody>
      </p:sp>
      <p:sp>
        <p:nvSpPr>
          <p:cNvPr id="24614" name="Text Box 38"/>
          <p:cNvSpPr txBox="1">
            <a:spLocks noChangeArrowheads="1"/>
          </p:cNvSpPr>
          <p:nvPr/>
        </p:nvSpPr>
        <p:spPr bwMode="auto">
          <a:xfrm>
            <a:off x="6470326" y="4962221"/>
            <a:ext cx="1213794" cy="430887"/>
          </a:xfrm>
          <a:prstGeom prst="rect">
            <a:avLst/>
          </a:prstGeom>
          <a:solidFill>
            <a:schemeClr val="bg1"/>
          </a:solidFill>
          <a:ln w="9525">
            <a:solidFill>
              <a:schemeClr val="tx1"/>
            </a:solidFill>
            <a:miter lim="800000"/>
            <a:headEnd/>
            <a:tailEnd/>
          </a:ln>
        </p:spPr>
        <p:txBody>
          <a:bodyPr wrap="none">
            <a:spAutoFit/>
          </a:bodyPr>
          <a:lstStyle/>
          <a:p>
            <a:pPr algn="r"/>
            <a:r>
              <a:rPr lang="en-US" sz="1200" dirty="0">
                <a:latin typeface="Arial Narrow" pitchFamily="34" charset="0"/>
              </a:rPr>
              <a:t>Materials &amp; </a:t>
            </a:r>
            <a:r>
              <a:rPr lang="en-US" sz="1200" dirty="0" smtClean="0">
                <a:latin typeface="Arial Narrow" pitchFamily="34" charset="0"/>
              </a:rPr>
              <a:t>Parts</a:t>
            </a:r>
          </a:p>
          <a:p>
            <a:pPr algn="r"/>
            <a:r>
              <a:rPr lang="en-US" b="0" dirty="0" smtClean="0">
                <a:latin typeface="Arial Narrow" pitchFamily="34" charset="0"/>
              </a:rPr>
              <a:t>C. Magurany</a:t>
            </a:r>
            <a:endParaRPr lang="en-US" b="0" dirty="0">
              <a:latin typeface="Arial Narrow" pitchFamily="34" charset="0"/>
            </a:endParaRPr>
          </a:p>
        </p:txBody>
      </p:sp>
      <p:cxnSp>
        <p:nvCxnSpPr>
          <p:cNvPr id="24615" name="AutoShape 39"/>
          <p:cNvCxnSpPr>
            <a:cxnSpLocks noChangeShapeType="1"/>
            <a:stCxn id="24592" idx="2"/>
            <a:endCxn id="24584" idx="3"/>
          </p:cNvCxnSpPr>
          <p:nvPr/>
        </p:nvCxnSpPr>
        <p:spPr bwMode="auto">
          <a:xfrm rot="5400000">
            <a:off x="7502551" y="2551805"/>
            <a:ext cx="484379" cy="145623"/>
          </a:xfrm>
          <a:prstGeom prst="bentConnector2">
            <a:avLst/>
          </a:prstGeom>
          <a:noFill/>
          <a:ln w="9525">
            <a:solidFill>
              <a:schemeClr val="tx1"/>
            </a:solidFill>
            <a:miter lim="800000"/>
            <a:headEnd/>
            <a:tailEnd/>
          </a:ln>
        </p:spPr>
      </p:cxnSp>
      <p:cxnSp>
        <p:nvCxnSpPr>
          <p:cNvPr id="24616" name="AutoShape 40"/>
          <p:cNvCxnSpPr>
            <a:cxnSpLocks noChangeShapeType="1"/>
            <a:stCxn id="24592" idx="2"/>
            <a:endCxn id="24612" idx="3"/>
          </p:cNvCxnSpPr>
          <p:nvPr/>
        </p:nvCxnSpPr>
        <p:spPr bwMode="auto">
          <a:xfrm rot="5400000">
            <a:off x="7123344" y="2931012"/>
            <a:ext cx="1242792" cy="145623"/>
          </a:xfrm>
          <a:prstGeom prst="bentConnector2">
            <a:avLst/>
          </a:prstGeom>
          <a:noFill/>
          <a:ln w="9525">
            <a:solidFill>
              <a:schemeClr val="tx1"/>
            </a:solidFill>
            <a:miter lim="800000"/>
            <a:headEnd/>
            <a:tailEnd/>
          </a:ln>
        </p:spPr>
      </p:cxnSp>
      <p:cxnSp>
        <p:nvCxnSpPr>
          <p:cNvPr id="24619" name="AutoShape 43"/>
          <p:cNvCxnSpPr>
            <a:cxnSpLocks noChangeShapeType="1"/>
            <a:stCxn id="24592" idx="2"/>
            <a:endCxn id="24614" idx="3"/>
          </p:cNvCxnSpPr>
          <p:nvPr/>
        </p:nvCxnSpPr>
        <p:spPr bwMode="auto">
          <a:xfrm rot="5400000">
            <a:off x="6353217" y="3713331"/>
            <a:ext cx="2795238" cy="133431"/>
          </a:xfrm>
          <a:prstGeom prst="bentConnector2">
            <a:avLst/>
          </a:prstGeom>
          <a:noFill/>
          <a:ln w="9525">
            <a:solidFill>
              <a:schemeClr val="tx1"/>
            </a:solidFill>
            <a:prstDash val="dash"/>
            <a:miter lim="800000"/>
            <a:headEnd/>
            <a:tailEnd/>
          </a:ln>
        </p:spPr>
      </p:cxnSp>
      <p:sp>
        <p:nvSpPr>
          <p:cNvPr id="24631" name="Text Box 55"/>
          <p:cNvSpPr txBox="1">
            <a:spLocks noChangeArrowheads="1"/>
          </p:cNvSpPr>
          <p:nvPr/>
        </p:nvSpPr>
        <p:spPr bwMode="auto">
          <a:xfrm>
            <a:off x="7044201" y="5893899"/>
            <a:ext cx="639919" cy="430887"/>
          </a:xfrm>
          <a:prstGeom prst="rect">
            <a:avLst/>
          </a:prstGeom>
          <a:solidFill>
            <a:schemeClr val="bg1"/>
          </a:solidFill>
          <a:ln w="9525">
            <a:solidFill>
              <a:schemeClr val="tx1"/>
            </a:solidFill>
            <a:miter lim="800000"/>
            <a:headEnd/>
            <a:tailEnd/>
          </a:ln>
        </p:spPr>
        <p:txBody>
          <a:bodyPr wrap="none">
            <a:spAutoFit/>
          </a:bodyPr>
          <a:lstStyle/>
          <a:p>
            <a:pPr algn="r"/>
            <a:r>
              <a:rPr lang="en-US" sz="1200" dirty="0" smtClean="0">
                <a:latin typeface="Arial Narrow" pitchFamily="34" charset="0"/>
              </a:rPr>
              <a:t>Safety</a:t>
            </a:r>
          </a:p>
          <a:p>
            <a:pPr algn="r"/>
            <a:r>
              <a:rPr lang="en-US" b="0" dirty="0" smtClean="0">
                <a:latin typeface="Arial Narrow" pitchFamily="34" charset="0"/>
              </a:rPr>
              <a:t>S. Pollard</a:t>
            </a:r>
            <a:endParaRPr lang="en-US" b="0" dirty="0">
              <a:latin typeface="Arial Narrow" pitchFamily="34" charset="0"/>
            </a:endParaRPr>
          </a:p>
        </p:txBody>
      </p:sp>
      <p:cxnSp>
        <p:nvCxnSpPr>
          <p:cNvPr id="24632" name="AutoShape 56"/>
          <p:cNvCxnSpPr>
            <a:cxnSpLocks noChangeShapeType="1"/>
            <a:stCxn id="24592" idx="2"/>
            <a:endCxn id="24631" idx="3"/>
          </p:cNvCxnSpPr>
          <p:nvPr/>
        </p:nvCxnSpPr>
        <p:spPr bwMode="auto">
          <a:xfrm rot="5400000">
            <a:off x="5887378" y="4179170"/>
            <a:ext cx="3726916" cy="133431"/>
          </a:xfrm>
          <a:prstGeom prst="bentConnector2">
            <a:avLst/>
          </a:prstGeom>
          <a:noFill/>
          <a:ln w="9525">
            <a:solidFill>
              <a:schemeClr val="tx1"/>
            </a:solidFill>
            <a:prstDash val="dash"/>
            <a:miter lim="800000"/>
            <a:headEnd/>
            <a:tailEnd/>
          </a:ln>
        </p:spPr>
      </p:cxnSp>
      <p:cxnSp>
        <p:nvCxnSpPr>
          <p:cNvPr id="24641" name="AutoShape 65"/>
          <p:cNvCxnSpPr>
            <a:cxnSpLocks noChangeShapeType="1"/>
            <a:stCxn id="24592" idx="2"/>
            <a:endCxn id="24586" idx="3"/>
          </p:cNvCxnSpPr>
          <p:nvPr/>
        </p:nvCxnSpPr>
        <p:spPr bwMode="auto">
          <a:xfrm rot="5400000">
            <a:off x="6585835" y="3468521"/>
            <a:ext cx="2317811" cy="145623"/>
          </a:xfrm>
          <a:prstGeom prst="bentConnector2">
            <a:avLst/>
          </a:prstGeom>
          <a:noFill/>
          <a:ln w="9525">
            <a:solidFill>
              <a:schemeClr val="tx1"/>
            </a:solidFill>
            <a:miter lim="800000"/>
            <a:headEnd/>
            <a:tailEnd/>
          </a:ln>
        </p:spPr>
      </p:cxnSp>
      <p:sp>
        <p:nvSpPr>
          <p:cNvPr id="24642" name="Text Box 66"/>
          <p:cNvSpPr txBox="1">
            <a:spLocks noChangeArrowheads="1"/>
          </p:cNvSpPr>
          <p:nvPr/>
        </p:nvSpPr>
        <p:spPr bwMode="auto">
          <a:xfrm>
            <a:off x="7921074" y="5096015"/>
            <a:ext cx="1108626" cy="615553"/>
          </a:xfrm>
          <a:prstGeom prst="rect">
            <a:avLst/>
          </a:prstGeom>
          <a:solidFill>
            <a:schemeClr val="bg1"/>
          </a:solidFill>
          <a:ln w="9525">
            <a:solidFill>
              <a:schemeClr val="tx1"/>
            </a:solidFill>
            <a:miter lim="800000"/>
            <a:headEnd/>
            <a:tailEnd/>
          </a:ln>
        </p:spPr>
        <p:txBody>
          <a:bodyPr wrap="square">
            <a:spAutoFit/>
          </a:bodyPr>
          <a:lstStyle/>
          <a:p>
            <a:r>
              <a:rPr lang="en-US" sz="1200" dirty="0" smtClean="0">
                <a:latin typeface="Arial Narrow" pitchFamily="34" charset="0"/>
              </a:rPr>
              <a:t>Deployed </a:t>
            </a:r>
          </a:p>
          <a:p>
            <a:r>
              <a:rPr lang="en-US" sz="1200" dirty="0" smtClean="0">
                <a:latin typeface="Arial Narrow" pitchFamily="34" charset="0"/>
              </a:rPr>
              <a:t>Dynamics</a:t>
            </a:r>
          </a:p>
          <a:p>
            <a:r>
              <a:rPr lang="en-US" b="0" dirty="0" smtClean="0">
                <a:latin typeface="Arial Narrow" pitchFamily="34" charset="0"/>
              </a:rPr>
              <a:t>G. Walsh, R. Hejal</a:t>
            </a:r>
            <a:endParaRPr lang="en-US" b="0" dirty="0">
              <a:latin typeface="Arial Narrow" pitchFamily="34" charset="0"/>
            </a:endParaRPr>
          </a:p>
        </p:txBody>
      </p:sp>
      <p:sp>
        <p:nvSpPr>
          <p:cNvPr id="69" name="Text Box 55"/>
          <p:cNvSpPr txBox="1">
            <a:spLocks noChangeArrowheads="1"/>
          </p:cNvSpPr>
          <p:nvPr/>
        </p:nvSpPr>
        <p:spPr bwMode="auto">
          <a:xfrm>
            <a:off x="6305249" y="3875315"/>
            <a:ext cx="1366680" cy="584775"/>
          </a:xfrm>
          <a:prstGeom prst="rect">
            <a:avLst/>
          </a:prstGeom>
          <a:solidFill>
            <a:schemeClr val="bg1"/>
          </a:solidFill>
          <a:ln w="9525">
            <a:solidFill>
              <a:schemeClr val="tx1"/>
            </a:solidFill>
            <a:miter lim="800000"/>
            <a:headEnd/>
            <a:tailEnd/>
          </a:ln>
        </p:spPr>
        <p:txBody>
          <a:bodyPr wrap="square">
            <a:spAutoFit/>
          </a:bodyPr>
          <a:lstStyle/>
          <a:p>
            <a:pPr algn="r"/>
            <a:r>
              <a:rPr lang="en-US" sz="1200" dirty="0" smtClean="0">
                <a:latin typeface="Arial Narrow" pitchFamily="34" charset="0"/>
              </a:rPr>
              <a:t>Fault  Management</a:t>
            </a:r>
          </a:p>
          <a:p>
            <a:pPr algn="r"/>
            <a:r>
              <a:rPr lang="en-US" b="0" dirty="0" err="1" smtClean="0">
                <a:latin typeface="Arial Narrow" pitchFamily="34" charset="0"/>
              </a:rPr>
              <a:t>T.Ford</a:t>
            </a:r>
            <a:endParaRPr lang="en-US" b="0" dirty="0" smtClean="0">
              <a:latin typeface="Arial Narrow" pitchFamily="34" charset="0"/>
            </a:endParaRPr>
          </a:p>
          <a:p>
            <a:pPr algn="r"/>
            <a:r>
              <a:rPr lang="en-US" b="0" dirty="0" smtClean="0">
                <a:latin typeface="Arial Narrow" pitchFamily="34" charset="0"/>
              </a:rPr>
              <a:t>J. Wider, P. Badzey</a:t>
            </a:r>
            <a:endParaRPr lang="en-US" b="0" dirty="0">
              <a:latin typeface="Arial Narrow" pitchFamily="34" charset="0"/>
            </a:endParaRPr>
          </a:p>
        </p:txBody>
      </p:sp>
      <p:cxnSp>
        <p:nvCxnSpPr>
          <p:cNvPr id="70" name="AutoShape 65"/>
          <p:cNvCxnSpPr>
            <a:cxnSpLocks noChangeShapeType="1"/>
            <a:stCxn id="24592" idx="2"/>
            <a:endCxn id="69" idx="3"/>
          </p:cNvCxnSpPr>
          <p:nvPr/>
        </p:nvCxnSpPr>
        <p:spPr bwMode="auto">
          <a:xfrm rot="5400000">
            <a:off x="6852102" y="3202254"/>
            <a:ext cx="1785276" cy="145622"/>
          </a:xfrm>
          <a:prstGeom prst="bentConnector2">
            <a:avLst/>
          </a:prstGeom>
          <a:noFill/>
          <a:ln w="9525">
            <a:solidFill>
              <a:schemeClr val="tx1"/>
            </a:solidFill>
            <a:miter lim="800000"/>
            <a:headEnd/>
            <a:tailEnd/>
          </a:ln>
        </p:spPr>
      </p:cxnSp>
      <p:cxnSp>
        <p:nvCxnSpPr>
          <p:cNvPr id="87" name="AutoShape 34"/>
          <p:cNvCxnSpPr>
            <a:cxnSpLocks noChangeShapeType="1"/>
            <a:stCxn id="24592" idx="2"/>
            <a:endCxn id="24642" idx="1"/>
          </p:cNvCxnSpPr>
          <p:nvPr/>
        </p:nvCxnSpPr>
        <p:spPr bwMode="auto">
          <a:xfrm rot="16200000" flipH="1">
            <a:off x="6358630" y="3841347"/>
            <a:ext cx="3021365" cy="103523"/>
          </a:xfrm>
          <a:prstGeom prst="bentConnector2">
            <a:avLst/>
          </a:prstGeom>
          <a:noFill/>
          <a:ln w="9525">
            <a:solidFill>
              <a:schemeClr val="tx1"/>
            </a:solidFill>
            <a:miter lim="800000"/>
            <a:headEnd/>
            <a:tailEnd/>
          </a:ln>
        </p:spPr>
      </p:cxnSp>
      <p:cxnSp>
        <p:nvCxnSpPr>
          <p:cNvPr id="116" name="AutoShape 52"/>
          <p:cNvCxnSpPr>
            <a:cxnSpLocks noChangeShapeType="1"/>
            <a:stCxn id="24627" idx="0"/>
            <a:endCxn id="67" idx="2"/>
          </p:cNvCxnSpPr>
          <p:nvPr/>
        </p:nvCxnSpPr>
        <p:spPr bwMode="auto">
          <a:xfrm rot="5400000" flipH="1" flipV="1">
            <a:off x="2577766" y="4641376"/>
            <a:ext cx="211408" cy="85858"/>
          </a:xfrm>
          <a:prstGeom prst="bentConnector2">
            <a:avLst/>
          </a:prstGeom>
          <a:noFill/>
          <a:ln w="9525">
            <a:solidFill>
              <a:schemeClr val="tx1"/>
            </a:solidFill>
            <a:prstDash val="dash"/>
            <a:miter lim="800000"/>
            <a:headEnd/>
            <a:tailEnd/>
          </a:ln>
        </p:spPr>
      </p:cxnSp>
      <p:cxnSp>
        <p:nvCxnSpPr>
          <p:cNvPr id="127" name="AutoShape 52"/>
          <p:cNvCxnSpPr>
            <a:cxnSpLocks noChangeShapeType="1"/>
            <a:stCxn id="24626" idx="0"/>
            <a:endCxn id="67" idx="2"/>
          </p:cNvCxnSpPr>
          <p:nvPr/>
        </p:nvCxnSpPr>
        <p:spPr bwMode="auto">
          <a:xfrm rot="5400000" flipH="1" flipV="1">
            <a:off x="1838235" y="3911018"/>
            <a:ext cx="220581" cy="1555748"/>
          </a:xfrm>
          <a:prstGeom prst="bentConnector2">
            <a:avLst/>
          </a:prstGeom>
          <a:noFill/>
          <a:ln w="9525">
            <a:solidFill>
              <a:schemeClr val="tx1"/>
            </a:solidFill>
            <a:prstDash val="dash"/>
            <a:miter lim="800000"/>
            <a:headEnd/>
            <a:tailEnd/>
          </a:ln>
        </p:spPr>
      </p:cxnSp>
      <p:sp>
        <p:nvSpPr>
          <p:cNvPr id="91" name="Text Box 18"/>
          <p:cNvSpPr txBox="1">
            <a:spLocks noChangeArrowheads="1"/>
          </p:cNvSpPr>
          <p:nvPr/>
        </p:nvSpPr>
        <p:spPr bwMode="auto">
          <a:xfrm>
            <a:off x="4003106" y="3040556"/>
            <a:ext cx="842000" cy="430887"/>
          </a:xfrm>
          <a:prstGeom prst="rect">
            <a:avLst/>
          </a:prstGeom>
          <a:solidFill>
            <a:srgbClr val="DDDDDD"/>
          </a:solidFill>
          <a:ln w="9525">
            <a:solidFill>
              <a:schemeClr val="tx1"/>
            </a:solidFill>
            <a:miter lim="800000"/>
            <a:headEnd/>
            <a:tailEnd/>
          </a:ln>
        </p:spPr>
        <p:txBody>
          <a:bodyPr wrap="square">
            <a:spAutoFit/>
          </a:bodyPr>
          <a:lstStyle/>
          <a:p>
            <a:pPr algn="ctr"/>
            <a:r>
              <a:rPr lang="en-US" sz="1200" dirty="0" smtClean="0">
                <a:latin typeface="Arial Narrow" pitchFamily="34" charset="0"/>
              </a:rPr>
              <a:t>I&amp;T SE</a:t>
            </a:r>
          </a:p>
          <a:p>
            <a:pPr algn="ctr"/>
            <a:r>
              <a:rPr lang="en-US" b="0" dirty="0" smtClean="0">
                <a:latin typeface="Arial Narrow" pitchFamily="34" charset="0"/>
              </a:rPr>
              <a:t>D. Bundas</a:t>
            </a:r>
            <a:endParaRPr lang="en-US" b="0" dirty="0">
              <a:latin typeface="Arial Narrow" pitchFamily="34" charset="0"/>
            </a:endParaRPr>
          </a:p>
        </p:txBody>
      </p:sp>
      <p:cxnSp>
        <p:nvCxnSpPr>
          <p:cNvPr id="93" name="AutoShape 28"/>
          <p:cNvCxnSpPr>
            <a:cxnSpLocks noChangeShapeType="1"/>
            <a:stCxn id="24635" idx="6"/>
            <a:endCxn id="91" idx="0"/>
          </p:cNvCxnSpPr>
          <p:nvPr/>
        </p:nvCxnSpPr>
        <p:spPr bwMode="auto">
          <a:xfrm>
            <a:off x="4232276" y="2036518"/>
            <a:ext cx="191830" cy="1004038"/>
          </a:xfrm>
          <a:prstGeom prst="bentConnector2">
            <a:avLst/>
          </a:prstGeom>
          <a:noFill/>
          <a:ln w="9525">
            <a:solidFill>
              <a:schemeClr val="tx1"/>
            </a:solidFill>
            <a:prstDash val="solid"/>
            <a:miter lim="800000"/>
            <a:headEnd/>
            <a:tailEnd/>
          </a:ln>
        </p:spPr>
      </p:cxnSp>
      <p:sp>
        <p:nvSpPr>
          <p:cNvPr id="114" name="Text Box 38"/>
          <p:cNvSpPr txBox="1">
            <a:spLocks noChangeArrowheads="1"/>
          </p:cNvSpPr>
          <p:nvPr/>
        </p:nvSpPr>
        <p:spPr bwMode="auto">
          <a:xfrm>
            <a:off x="6566506" y="5426279"/>
            <a:ext cx="1117614" cy="430887"/>
          </a:xfrm>
          <a:prstGeom prst="rect">
            <a:avLst/>
          </a:prstGeom>
          <a:solidFill>
            <a:schemeClr val="bg1"/>
          </a:solidFill>
          <a:ln w="9525">
            <a:solidFill>
              <a:schemeClr val="tx1"/>
            </a:solidFill>
            <a:miter lim="800000"/>
            <a:headEnd/>
            <a:tailEnd/>
          </a:ln>
        </p:spPr>
        <p:txBody>
          <a:bodyPr wrap="none">
            <a:spAutoFit/>
          </a:bodyPr>
          <a:lstStyle/>
          <a:p>
            <a:pPr algn="r"/>
            <a:r>
              <a:rPr lang="en-US" sz="1200" dirty="0" smtClean="0">
                <a:latin typeface="Arial Narrow" pitchFamily="34" charset="0"/>
              </a:rPr>
              <a:t>Reliability</a:t>
            </a:r>
          </a:p>
          <a:p>
            <a:pPr algn="r"/>
            <a:r>
              <a:rPr lang="en-US" b="0" dirty="0" smtClean="0">
                <a:latin typeface="Arial Narrow" pitchFamily="34" charset="0"/>
              </a:rPr>
              <a:t>J. Evans, M Samuel</a:t>
            </a:r>
            <a:endParaRPr lang="en-US" b="0" dirty="0">
              <a:latin typeface="Arial Narrow" pitchFamily="34" charset="0"/>
            </a:endParaRPr>
          </a:p>
        </p:txBody>
      </p:sp>
      <p:cxnSp>
        <p:nvCxnSpPr>
          <p:cNvPr id="115" name="AutoShape 43"/>
          <p:cNvCxnSpPr>
            <a:cxnSpLocks noChangeShapeType="1"/>
            <a:stCxn id="24592" idx="2"/>
            <a:endCxn id="114" idx="3"/>
          </p:cNvCxnSpPr>
          <p:nvPr/>
        </p:nvCxnSpPr>
        <p:spPr bwMode="auto">
          <a:xfrm rot="5400000">
            <a:off x="6121188" y="3945360"/>
            <a:ext cx="3259296" cy="133431"/>
          </a:xfrm>
          <a:prstGeom prst="bentConnector2">
            <a:avLst/>
          </a:prstGeom>
          <a:noFill/>
          <a:ln w="9525">
            <a:solidFill>
              <a:schemeClr val="tx1"/>
            </a:solidFill>
            <a:prstDash val="dash"/>
            <a:miter lim="800000"/>
            <a:headEnd/>
            <a:tailEnd/>
          </a:ln>
        </p:spPr>
      </p:cxnSp>
      <p:sp>
        <p:nvSpPr>
          <p:cNvPr id="149" name="Text Box 57"/>
          <p:cNvSpPr txBox="1">
            <a:spLocks noChangeArrowheads="1"/>
          </p:cNvSpPr>
          <p:nvPr/>
        </p:nvSpPr>
        <p:spPr bwMode="auto">
          <a:xfrm>
            <a:off x="5108599" y="3028524"/>
            <a:ext cx="1042987" cy="584775"/>
          </a:xfrm>
          <a:prstGeom prst="rect">
            <a:avLst/>
          </a:prstGeom>
          <a:solidFill>
            <a:srgbClr val="DDDDDD"/>
          </a:solidFill>
          <a:ln w="9525">
            <a:solidFill>
              <a:schemeClr val="tx1"/>
            </a:solidFill>
            <a:miter lim="800000"/>
            <a:headEnd/>
            <a:tailEnd/>
          </a:ln>
        </p:spPr>
        <p:txBody>
          <a:bodyPr>
            <a:spAutoFit/>
          </a:bodyPr>
          <a:lstStyle/>
          <a:p>
            <a:pPr algn="ctr"/>
            <a:r>
              <a:rPr lang="en-US" sz="1200" dirty="0" smtClean="0">
                <a:latin typeface="Arial Narrow" pitchFamily="34" charset="0"/>
              </a:rPr>
              <a:t>Verification</a:t>
            </a:r>
          </a:p>
          <a:p>
            <a:pPr algn="ctr"/>
            <a:r>
              <a:rPr lang="en-US" b="0" dirty="0" smtClean="0">
                <a:latin typeface="Arial Narrow" pitchFamily="34" charset="0"/>
              </a:rPr>
              <a:t>M. Davis</a:t>
            </a:r>
          </a:p>
          <a:p>
            <a:pPr algn="ctr"/>
            <a:r>
              <a:rPr lang="en-US" b="0" dirty="0" smtClean="0">
                <a:latin typeface="Arial Narrow" pitchFamily="34" charset="0"/>
              </a:rPr>
              <a:t>E. Bujanda</a:t>
            </a:r>
          </a:p>
        </p:txBody>
      </p:sp>
      <p:cxnSp>
        <p:nvCxnSpPr>
          <p:cNvPr id="163" name="AutoShape 31"/>
          <p:cNvCxnSpPr>
            <a:cxnSpLocks noChangeShapeType="1"/>
            <a:stCxn id="149" idx="0"/>
            <a:endCxn id="24635" idx="6"/>
          </p:cNvCxnSpPr>
          <p:nvPr/>
        </p:nvCxnSpPr>
        <p:spPr bwMode="auto">
          <a:xfrm rot="16200000" flipV="1">
            <a:off x="4435182" y="1833612"/>
            <a:ext cx="992006" cy="1397817"/>
          </a:xfrm>
          <a:prstGeom prst="bentConnector2">
            <a:avLst/>
          </a:prstGeom>
          <a:noFill/>
          <a:ln w="9525">
            <a:solidFill>
              <a:schemeClr val="tx1"/>
            </a:solidFill>
            <a:prstDash val="solid"/>
            <a:miter lim="800000"/>
            <a:headEnd/>
            <a:tailEnd/>
          </a:ln>
        </p:spPr>
      </p:cxnSp>
      <p:grpSp>
        <p:nvGrpSpPr>
          <p:cNvPr id="2" name="Group 108"/>
          <p:cNvGrpSpPr/>
          <p:nvPr/>
        </p:nvGrpSpPr>
        <p:grpSpPr>
          <a:xfrm>
            <a:off x="6819661" y="968213"/>
            <a:ext cx="1796859" cy="581981"/>
            <a:chOff x="6819661" y="968213"/>
            <a:chExt cx="1796859" cy="581981"/>
          </a:xfrm>
        </p:grpSpPr>
        <p:sp>
          <p:nvSpPr>
            <p:cNvPr id="71" name="Rectangle 70"/>
            <p:cNvSpPr/>
            <p:nvPr/>
          </p:nvSpPr>
          <p:spPr bwMode="auto">
            <a:xfrm>
              <a:off x="6896621" y="1035362"/>
              <a:ext cx="374659" cy="160020"/>
            </a:xfrm>
            <a:prstGeom prst="rect">
              <a:avLst/>
            </a:prstGeom>
            <a:solidFill>
              <a:srgbClr val="DDDDD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p:txBody>
        </p:sp>
        <p:sp>
          <p:nvSpPr>
            <p:cNvPr id="72" name="TextBox 71"/>
            <p:cNvSpPr txBox="1"/>
            <p:nvPr/>
          </p:nvSpPr>
          <p:spPr>
            <a:xfrm>
              <a:off x="7271280" y="968213"/>
              <a:ext cx="1345240" cy="246221"/>
            </a:xfrm>
            <a:prstGeom prst="rect">
              <a:avLst/>
            </a:prstGeom>
            <a:noFill/>
          </p:spPr>
          <p:txBody>
            <a:bodyPr wrap="none" rtlCol="0">
              <a:spAutoFit/>
            </a:bodyPr>
            <a:lstStyle/>
            <a:p>
              <a:r>
                <a:rPr lang="en-US" dirty="0" smtClean="0">
                  <a:latin typeface="Arial Narrow" pitchFamily="34" charset="0"/>
                </a:rPr>
                <a:t>GSFC Led SE Product  </a:t>
              </a:r>
              <a:endParaRPr lang="en-US" dirty="0">
                <a:latin typeface="Arial Narrow" pitchFamily="34" charset="0"/>
              </a:endParaRPr>
            </a:p>
          </p:txBody>
        </p:sp>
        <p:sp>
          <p:nvSpPr>
            <p:cNvPr id="73" name="Rectangle 72"/>
            <p:cNvSpPr/>
            <p:nvPr/>
          </p:nvSpPr>
          <p:spPr bwMode="auto">
            <a:xfrm>
              <a:off x="6900256" y="1280627"/>
              <a:ext cx="374659" cy="16002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p:txBody>
        </p:sp>
        <p:sp>
          <p:nvSpPr>
            <p:cNvPr id="76" name="TextBox 75"/>
            <p:cNvSpPr txBox="1"/>
            <p:nvPr/>
          </p:nvSpPr>
          <p:spPr>
            <a:xfrm>
              <a:off x="7273535" y="1222527"/>
              <a:ext cx="1210588" cy="246221"/>
            </a:xfrm>
            <a:prstGeom prst="rect">
              <a:avLst/>
            </a:prstGeom>
            <a:noFill/>
          </p:spPr>
          <p:txBody>
            <a:bodyPr wrap="none" rtlCol="0">
              <a:spAutoFit/>
            </a:bodyPr>
            <a:lstStyle/>
            <a:p>
              <a:r>
                <a:rPr lang="en-US" dirty="0" smtClean="0">
                  <a:latin typeface="Arial Narrow" pitchFamily="34" charset="0"/>
                </a:rPr>
                <a:t>NG Led SE Product  </a:t>
              </a:r>
              <a:endParaRPr lang="en-US" dirty="0">
                <a:latin typeface="Arial Narrow" pitchFamily="34" charset="0"/>
              </a:endParaRPr>
            </a:p>
          </p:txBody>
        </p:sp>
        <p:sp>
          <p:nvSpPr>
            <p:cNvPr id="77" name="Rectangle 76"/>
            <p:cNvSpPr/>
            <p:nvPr/>
          </p:nvSpPr>
          <p:spPr bwMode="auto">
            <a:xfrm>
              <a:off x="6819661" y="969151"/>
              <a:ext cx="1738552" cy="58104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p:txBody>
        </p:sp>
      </p:grpSp>
      <p:sp>
        <p:nvSpPr>
          <p:cNvPr id="80" name="Text Box 15"/>
          <p:cNvSpPr txBox="1">
            <a:spLocks noChangeArrowheads="1"/>
          </p:cNvSpPr>
          <p:nvPr/>
        </p:nvSpPr>
        <p:spPr bwMode="auto">
          <a:xfrm>
            <a:off x="287817" y="746546"/>
            <a:ext cx="1585690" cy="1200329"/>
          </a:xfrm>
          <a:prstGeom prst="rect">
            <a:avLst/>
          </a:prstGeom>
          <a:solidFill>
            <a:schemeClr val="bg1"/>
          </a:solidFill>
          <a:ln w="9525">
            <a:solidFill>
              <a:schemeClr val="tx1"/>
            </a:solidFill>
            <a:miter lim="800000"/>
            <a:headEnd/>
            <a:tailEnd/>
          </a:ln>
        </p:spPr>
        <p:txBody>
          <a:bodyPr wrap="none">
            <a:spAutoFit/>
          </a:bodyPr>
          <a:lstStyle/>
          <a:p>
            <a:pPr algn="ctr"/>
            <a:r>
              <a:rPr lang="en-US" sz="1200" dirty="0" smtClean="0">
                <a:latin typeface="Arial Narrow" pitchFamily="34" charset="0"/>
              </a:rPr>
              <a:t>Observatory Scientists</a:t>
            </a:r>
            <a:endParaRPr lang="en-US" sz="1200" b="0" dirty="0" smtClean="0">
              <a:latin typeface="Arial Narrow" pitchFamily="34" charset="0"/>
            </a:endParaRPr>
          </a:p>
          <a:p>
            <a:pPr algn="ctr"/>
            <a:r>
              <a:rPr lang="en-US" b="0" dirty="0" smtClean="0">
                <a:latin typeface="Arial Narrow" pitchFamily="34" charset="0"/>
              </a:rPr>
              <a:t>M. Niedner (Dep. Tech.)</a:t>
            </a:r>
          </a:p>
          <a:p>
            <a:pPr algn="ctr"/>
            <a:r>
              <a:rPr lang="en-US" b="0" dirty="0" smtClean="0">
                <a:latin typeface="Arial Narrow" pitchFamily="34" charset="0"/>
              </a:rPr>
              <a:t>M, Clampin (Observatory)</a:t>
            </a:r>
          </a:p>
          <a:p>
            <a:pPr algn="ctr"/>
            <a:r>
              <a:rPr lang="en-US" b="0" dirty="0" smtClean="0">
                <a:latin typeface="Arial Narrow" pitchFamily="34" charset="0"/>
              </a:rPr>
              <a:t>C. Bowers (Dep. Observatory)</a:t>
            </a:r>
          </a:p>
          <a:p>
            <a:pPr algn="ctr"/>
            <a:r>
              <a:rPr lang="en-US" b="0" dirty="0" smtClean="0">
                <a:latin typeface="Arial Narrow" pitchFamily="34" charset="0"/>
              </a:rPr>
              <a:t>R. Kimble (I&amp;T)</a:t>
            </a:r>
          </a:p>
          <a:p>
            <a:pPr algn="ctr"/>
            <a:r>
              <a:rPr lang="en-US" b="0" dirty="0" smtClean="0">
                <a:latin typeface="Arial Narrow" pitchFamily="34" charset="0"/>
              </a:rPr>
              <a:t>M, Greenhouse (ISIM)</a:t>
            </a:r>
          </a:p>
          <a:p>
            <a:pPr algn="ctr"/>
            <a:r>
              <a:rPr lang="en-US" b="0" dirty="0" smtClean="0">
                <a:latin typeface="Arial Narrow" pitchFamily="34" charset="0"/>
              </a:rPr>
              <a:t>G. Sonneborn (Ground)</a:t>
            </a:r>
            <a:endParaRPr lang="en-US" b="0" dirty="0">
              <a:latin typeface="Arial Narrow" pitchFamily="34" charset="0"/>
            </a:endParaRPr>
          </a:p>
        </p:txBody>
      </p:sp>
      <p:cxnSp>
        <p:nvCxnSpPr>
          <p:cNvPr id="82" name="Elbow Connector 81"/>
          <p:cNvCxnSpPr>
            <a:stCxn id="80" idx="3"/>
            <a:endCxn id="24588" idx="1"/>
          </p:cNvCxnSpPr>
          <p:nvPr/>
        </p:nvCxnSpPr>
        <p:spPr bwMode="auto">
          <a:xfrm flipV="1">
            <a:off x="1873507" y="1020149"/>
            <a:ext cx="396619" cy="326562"/>
          </a:xfrm>
          <a:prstGeom prst="bentConnector3">
            <a:avLst>
              <a:gd name="adj1" fmla="val 50000"/>
            </a:avLst>
          </a:prstGeom>
          <a:solidFill>
            <a:schemeClr val="accent1"/>
          </a:solidFill>
          <a:ln w="9525" cap="flat" cmpd="sng" algn="ctr">
            <a:solidFill>
              <a:schemeClr val="tx1"/>
            </a:solidFill>
            <a:prstDash val="dash"/>
            <a:round/>
            <a:headEnd type="none" w="med" len="med"/>
            <a:tailEnd type="none" w="med" len="med"/>
          </a:ln>
          <a:effectLst/>
        </p:spPr>
      </p:cxnSp>
      <p:sp>
        <p:nvSpPr>
          <p:cNvPr id="81" name="AutoShape 44"/>
          <p:cNvSpPr>
            <a:spLocks/>
          </p:cNvSpPr>
          <p:nvPr/>
        </p:nvSpPr>
        <p:spPr bwMode="auto">
          <a:xfrm rot="16200000">
            <a:off x="3024618" y="2804220"/>
            <a:ext cx="369888" cy="5630780"/>
          </a:xfrm>
          <a:prstGeom prst="leftBrace">
            <a:avLst>
              <a:gd name="adj1" fmla="val 97103"/>
              <a:gd name="adj2" fmla="val 50000"/>
            </a:avLst>
          </a:prstGeom>
          <a:noFill/>
          <a:ln w="9525">
            <a:solidFill>
              <a:srgbClr val="0000FF"/>
            </a:solidFill>
            <a:round/>
            <a:headEnd/>
            <a:tailEnd/>
          </a:ln>
        </p:spPr>
        <p:txBody>
          <a:bodyPr wrap="none" anchor="ctr"/>
          <a:lstStyle/>
          <a:p>
            <a:endParaRPr lang="en-US"/>
          </a:p>
        </p:txBody>
      </p:sp>
      <p:sp>
        <p:nvSpPr>
          <p:cNvPr id="84" name="Text Box 46"/>
          <p:cNvSpPr txBox="1">
            <a:spLocks noChangeArrowheads="1"/>
          </p:cNvSpPr>
          <p:nvPr/>
        </p:nvSpPr>
        <p:spPr bwMode="auto">
          <a:xfrm>
            <a:off x="991903" y="5887205"/>
            <a:ext cx="2049135" cy="461665"/>
          </a:xfrm>
          <a:prstGeom prst="rect">
            <a:avLst/>
          </a:prstGeom>
          <a:solidFill>
            <a:schemeClr val="bg1"/>
          </a:solidFill>
          <a:ln w="9525">
            <a:solidFill>
              <a:schemeClr val="accent2"/>
            </a:solidFill>
            <a:miter lim="800000"/>
            <a:headEnd/>
            <a:tailEnd/>
          </a:ln>
        </p:spPr>
        <p:txBody>
          <a:bodyPr wrap="square">
            <a:spAutoFit/>
          </a:bodyPr>
          <a:lstStyle/>
          <a:p>
            <a:pPr algn="r" eaLnBrk="0" hangingPunct="0"/>
            <a:r>
              <a:rPr lang="en-US" sz="1200" dirty="0" smtClean="0">
                <a:solidFill>
                  <a:srgbClr val="0000FF"/>
                </a:solidFill>
                <a:latin typeface="Arial Narrow" pitchFamily="34" charset="0"/>
              </a:rPr>
              <a:t>Product Team </a:t>
            </a:r>
            <a:r>
              <a:rPr lang="en-US" sz="1200" dirty="0">
                <a:solidFill>
                  <a:srgbClr val="0000FF"/>
                </a:solidFill>
                <a:latin typeface="Arial Narrow" pitchFamily="34" charset="0"/>
              </a:rPr>
              <a:t>SE </a:t>
            </a:r>
            <a:r>
              <a:rPr lang="en-US" sz="1200" dirty="0" smtClean="0">
                <a:solidFill>
                  <a:srgbClr val="0000FF"/>
                </a:solidFill>
                <a:latin typeface="Arial Narrow" pitchFamily="34" charset="0"/>
              </a:rPr>
              <a:t>Draw Eng</a:t>
            </a:r>
            <a:r>
              <a:rPr lang="en-US" sz="1200" dirty="0">
                <a:solidFill>
                  <a:srgbClr val="0000FF"/>
                </a:solidFill>
                <a:latin typeface="Arial Narrow" pitchFamily="34" charset="0"/>
              </a:rPr>
              <a:t>. Support </a:t>
            </a:r>
            <a:r>
              <a:rPr lang="en-US" sz="1200" dirty="0" smtClean="0">
                <a:solidFill>
                  <a:srgbClr val="0000FF"/>
                </a:solidFill>
                <a:latin typeface="Arial Narrow" pitchFamily="34" charset="0"/>
              </a:rPr>
              <a:t>from Discipline </a:t>
            </a:r>
            <a:r>
              <a:rPr lang="en-US" sz="1200" dirty="0">
                <a:solidFill>
                  <a:srgbClr val="0000FF"/>
                </a:solidFill>
                <a:latin typeface="Arial Narrow" pitchFamily="34" charset="0"/>
              </a:rPr>
              <a:t>Eng.</a:t>
            </a:r>
          </a:p>
        </p:txBody>
      </p:sp>
      <p:sp>
        <p:nvSpPr>
          <p:cNvPr id="90" name="Text Box 3"/>
          <p:cNvSpPr txBox="1">
            <a:spLocks noChangeArrowheads="1"/>
          </p:cNvSpPr>
          <p:nvPr/>
        </p:nvSpPr>
        <p:spPr bwMode="auto">
          <a:xfrm>
            <a:off x="1232233" y="2118253"/>
            <a:ext cx="967801" cy="430887"/>
          </a:xfrm>
          <a:prstGeom prst="rect">
            <a:avLst/>
          </a:prstGeom>
          <a:solidFill>
            <a:srgbClr val="FFFFCC"/>
          </a:solidFill>
          <a:ln w="9525">
            <a:solidFill>
              <a:schemeClr val="tx1"/>
            </a:solidFill>
            <a:miter lim="800000"/>
            <a:headEnd/>
            <a:tailEnd/>
          </a:ln>
        </p:spPr>
        <p:txBody>
          <a:bodyPr wrap="square">
            <a:spAutoFit/>
          </a:bodyPr>
          <a:lstStyle/>
          <a:p>
            <a:pPr algn="ctr"/>
            <a:r>
              <a:rPr lang="en-US" sz="1200" dirty="0" smtClean="0">
                <a:latin typeface="Arial Narrow" pitchFamily="34" charset="0"/>
              </a:rPr>
              <a:t>Obs. CE</a:t>
            </a:r>
          </a:p>
          <a:p>
            <a:pPr algn="ctr"/>
            <a:r>
              <a:rPr lang="en-US" b="0" dirty="0" smtClean="0">
                <a:latin typeface="Arial Narrow" pitchFamily="34" charset="0"/>
              </a:rPr>
              <a:t>J. Arenberg</a:t>
            </a:r>
          </a:p>
        </p:txBody>
      </p:sp>
      <p:cxnSp>
        <p:nvCxnSpPr>
          <p:cNvPr id="103" name="AutoShape 27"/>
          <p:cNvCxnSpPr>
            <a:cxnSpLocks noChangeShapeType="1"/>
            <a:stCxn id="24635" idx="2"/>
            <a:endCxn id="90" idx="0"/>
          </p:cNvCxnSpPr>
          <p:nvPr/>
        </p:nvCxnSpPr>
        <p:spPr bwMode="auto">
          <a:xfrm rot="10800000" flipV="1">
            <a:off x="1716135" y="2036517"/>
            <a:ext cx="2470105" cy="81735"/>
          </a:xfrm>
          <a:prstGeom prst="bentConnector2">
            <a:avLst/>
          </a:prstGeom>
          <a:noFill/>
          <a:ln w="9525">
            <a:solidFill>
              <a:schemeClr val="tx1"/>
            </a:solidFill>
            <a:prstDash val="solid"/>
            <a:miter lim="800000"/>
            <a:headEnd/>
            <a:tailEnd/>
          </a:ln>
        </p:spPr>
      </p:cxnSp>
      <p:sp>
        <p:nvSpPr>
          <p:cNvPr id="108" name="Freeform 107"/>
          <p:cNvSpPr/>
          <p:nvPr/>
        </p:nvSpPr>
        <p:spPr bwMode="auto">
          <a:xfrm>
            <a:off x="3180594" y="5884333"/>
            <a:ext cx="3017006" cy="271376"/>
          </a:xfrm>
          <a:custGeom>
            <a:avLst/>
            <a:gdLst>
              <a:gd name="connsiteX0" fmla="*/ 12032 w 3188368"/>
              <a:gd name="connsiteY0" fmla="*/ 0 h 421105"/>
              <a:gd name="connsiteX1" fmla="*/ 0 w 3188368"/>
              <a:gd name="connsiteY1" fmla="*/ 421105 h 421105"/>
              <a:gd name="connsiteX2" fmla="*/ 3188368 w 3188368"/>
              <a:gd name="connsiteY2" fmla="*/ 397042 h 421105"/>
            </a:gdLst>
            <a:ahLst/>
            <a:cxnLst>
              <a:cxn ang="0">
                <a:pos x="connsiteX0" y="connsiteY0"/>
              </a:cxn>
              <a:cxn ang="0">
                <a:pos x="connsiteX1" y="connsiteY1"/>
              </a:cxn>
              <a:cxn ang="0">
                <a:pos x="connsiteX2" y="connsiteY2"/>
              </a:cxn>
            </a:cxnLst>
            <a:rect l="l" t="t" r="r" b="b"/>
            <a:pathLst>
              <a:path w="3188368" h="421105">
                <a:moveTo>
                  <a:pt x="12032" y="0"/>
                </a:moveTo>
                <a:lnTo>
                  <a:pt x="0" y="421105"/>
                </a:lnTo>
                <a:lnTo>
                  <a:pt x="3188368" y="397042"/>
                </a:lnTo>
              </a:path>
            </a:pathLst>
          </a:custGeom>
          <a:noFill/>
          <a:ln w="1270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p:txBody>
      </p:sp>
      <p:sp>
        <p:nvSpPr>
          <p:cNvPr id="83" name="TextBox 82"/>
          <p:cNvSpPr txBox="1"/>
          <p:nvPr/>
        </p:nvSpPr>
        <p:spPr>
          <a:xfrm>
            <a:off x="221673" y="6483930"/>
            <a:ext cx="1537854" cy="249381"/>
          </a:xfrm>
          <a:prstGeom prst="rect">
            <a:avLst/>
          </a:prstGeom>
          <a:noFill/>
        </p:spPr>
        <p:txBody>
          <a:bodyPr wrap="square" rtlCol="0">
            <a:spAutoFit/>
          </a:bodyPr>
          <a:lstStyle/>
          <a:p>
            <a:r>
              <a:rPr lang="en-US" dirty="0" smtClean="0"/>
              <a:t>Updated 04/04/13</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249" y="152400"/>
            <a:ext cx="7482624" cy="406400"/>
          </a:xfrm>
        </p:spPr>
        <p:txBody>
          <a:bodyPr/>
          <a:lstStyle/>
          <a:p>
            <a:r>
              <a:rPr lang="en-US" sz="2000" dirty="0" smtClean="0"/>
              <a:t>3.5 Communication Paths to External Organizations</a:t>
            </a:r>
            <a:endParaRPr lang="en-US" sz="2000" dirty="0"/>
          </a:p>
        </p:txBody>
      </p:sp>
      <p:sp>
        <p:nvSpPr>
          <p:cNvPr id="3" name="TextBox 2"/>
          <p:cNvSpPr txBox="1"/>
          <p:nvPr/>
        </p:nvSpPr>
        <p:spPr>
          <a:xfrm>
            <a:off x="2588653" y="3541691"/>
            <a:ext cx="3558025" cy="400110"/>
          </a:xfrm>
          <a:prstGeom prst="rect">
            <a:avLst/>
          </a:prstGeom>
          <a:noFill/>
          <a:ln>
            <a:solidFill>
              <a:schemeClr val="tx1"/>
            </a:solidFill>
          </a:ln>
        </p:spPr>
        <p:txBody>
          <a:bodyPr wrap="none" rtlCol="0">
            <a:spAutoFit/>
          </a:bodyPr>
          <a:lstStyle/>
          <a:p>
            <a:r>
              <a:rPr lang="en-US" sz="2000" b="1" dirty="0" smtClean="0"/>
              <a:t>JWST Systems Engineering Team</a:t>
            </a:r>
            <a:endParaRPr lang="en-US" sz="2000" b="1" dirty="0"/>
          </a:p>
        </p:txBody>
      </p:sp>
      <p:sp>
        <p:nvSpPr>
          <p:cNvPr id="4" name="TextBox 3"/>
          <p:cNvSpPr txBox="1"/>
          <p:nvPr/>
        </p:nvSpPr>
        <p:spPr>
          <a:xfrm>
            <a:off x="241300" y="1878170"/>
            <a:ext cx="3036409" cy="400110"/>
          </a:xfrm>
          <a:prstGeom prst="rect">
            <a:avLst/>
          </a:prstGeom>
          <a:noFill/>
          <a:ln>
            <a:solidFill>
              <a:schemeClr val="tx1"/>
            </a:solidFill>
          </a:ln>
        </p:spPr>
        <p:txBody>
          <a:bodyPr wrap="none" rtlCol="0">
            <a:spAutoFit/>
          </a:bodyPr>
          <a:lstStyle/>
          <a:p>
            <a:r>
              <a:rPr lang="en-US" sz="2000" b="1" dirty="0" smtClean="0"/>
              <a:t>JWST Program Management</a:t>
            </a:r>
            <a:endParaRPr lang="en-US" sz="2000" b="1" dirty="0"/>
          </a:p>
        </p:txBody>
      </p:sp>
      <p:sp>
        <p:nvSpPr>
          <p:cNvPr id="5" name="TextBox 4"/>
          <p:cNvSpPr txBox="1"/>
          <p:nvPr/>
        </p:nvSpPr>
        <p:spPr>
          <a:xfrm>
            <a:off x="5856370" y="1386625"/>
            <a:ext cx="3023585" cy="707886"/>
          </a:xfrm>
          <a:prstGeom prst="rect">
            <a:avLst/>
          </a:prstGeom>
          <a:noFill/>
          <a:ln>
            <a:solidFill>
              <a:schemeClr val="tx1"/>
            </a:solidFill>
          </a:ln>
        </p:spPr>
        <p:txBody>
          <a:bodyPr wrap="none" rtlCol="0">
            <a:spAutoFit/>
          </a:bodyPr>
          <a:lstStyle/>
          <a:p>
            <a:pPr algn="ctr"/>
            <a:r>
              <a:rPr lang="en-US" sz="2000" b="1" dirty="0" smtClean="0"/>
              <a:t>JWST Project Scientists and</a:t>
            </a:r>
          </a:p>
          <a:p>
            <a:pPr algn="ctr"/>
            <a:r>
              <a:rPr lang="en-US" sz="2000" b="1" dirty="0" smtClean="0"/>
              <a:t>Science Users</a:t>
            </a:r>
            <a:endParaRPr lang="en-US" sz="2000" b="1" dirty="0"/>
          </a:p>
        </p:txBody>
      </p:sp>
      <p:sp>
        <p:nvSpPr>
          <p:cNvPr id="6" name="TextBox 5"/>
          <p:cNvSpPr txBox="1"/>
          <p:nvPr/>
        </p:nvSpPr>
        <p:spPr>
          <a:xfrm>
            <a:off x="525888" y="5543550"/>
            <a:ext cx="2696572" cy="707886"/>
          </a:xfrm>
          <a:prstGeom prst="rect">
            <a:avLst/>
          </a:prstGeom>
          <a:noFill/>
          <a:ln>
            <a:solidFill>
              <a:schemeClr val="tx1"/>
            </a:solidFill>
          </a:ln>
        </p:spPr>
        <p:txBody>
          <a:bodyPr wrap="none" rtlCol="0">
            <a:spAutoFit/>
          </a:bodyPr>
          <a:lstStyle/>
          <a:p>
            <a:pPr algn="ctr"/>
            <a:r>
              <a:rPr lang="en-US" sz="2000" b="1" dirty="0" smtClean="0"/>
              <a:t>JWST OTE, SCE Bus and</a:t>
            </a:r>
          </a:p>
          <a:p>
            <a:pPr algn="ctr"/>
            <a:r>
              <a:rPr lang="en-US" sz="2000" b="1" dirty="0" smtClean="0"/>
              <a:t>Sunshield IPTS</a:t>
            </a:r>
            <a:endParaRPr lang="en-US" sz="2000" b="1" dirty="0"/>
          </a:p>
        </p:txBody>
      </p:sp>
      <p:sp>
        <p:nvSpPr>
          <p:cNvPr id="7" name="TextBox 6"/>
          <p:cNvSpPr txBox="1"/>
          <p:nvPr/>
        </p:nvSpPr>
        <p:spPr>
          <a:xfrm>
            <a:off x="3557471" y="5543550"/>
            <a:ext cx="2295821" cy="707886"/>
          </a:xfrm>
          <a:prstGeom prst="rect">
            <a:avLst/>
          </a:prstGeom>
          <a:noFill/>
          <a:ln>
            <a:solidFill>
              <a:schemeClr val="tx1"/>
            </a:solidFill>
          </a:ln>
        </p:spPr>
        <p:txBody>
          <a:bodyPr wrap="none" rtlCol="0">
            <a:spAutoFit/>
          </a:bodyPr>
          <a:lstStyle/>
          <a:p>
            <a:pPr algn="ctr"/>
            <a:r>
              <a:rPr lang="en-US" sz="2000" b="1" dirty="0" smtClean="0"/>
              <a:t>JWST ISIM, OTIS and</a:t>
            </a:r>
          </a:p>
          <a:p>
            <a:pPr algn="ctr"/>
            <a:r>
              <a:rPr lang="en-US" sz="2000" b="1" dirty="0" smtClean="0"/>
              <a:t>SI IPTS</a:t>
            </a:r>
            <a:endParaRPr lang="en-US" sz="2000" b="1" dirty="0"/>
          </a:p>
        </p:txBody>
      </p:sp>
      <p:sp>
        <p:nvSpPr>
          <p:cNvPr id="8" name="TextBox 7"/>
          <p:cNvSpPr txBox="1"/>
          <p:nvPr/>
        </p:nvSpPr>
        <p:spPr>
          <a:xfrm>
            <a:off x="6181480" y="5543550"/>
            <a:ext cx="1890261" cy="707886"/>
          </a:xfrm>
          <a:prstGeom prst="rect">
            <a:avLst/>
          </a:prstGeom>
          <a:noFill/>
          <a:ln>
            <a:solidFill>
              <a:schemeClr val="tx1"/>
            </a:solidFill>
          </a:ln>
        </p:spPr>
        <p:txBody>
          <a:bodyPr wrap="none" rtlCol="0">
            <a:spAutoFit/>
          </a:bodyPr>
          <a:lstStyle/>
          <a:p>
            <a:pPr algn="ctr"/>
            <a:r>
              <a:rPr lang="en-US" sz="2000" b="1" dirty="0" smtClean="0"/>
              <a:t>JWST </a:t>
            </a:r>
          </a:p>
          <a:p>
            <a:pPr algn="ctr"/>
            <a:r>
              <a:rPr lang="en-US" sz="2000" b="1" dirty="0" smtClean="0"/>
              <a:t>Ground Segment</a:t>
            </a:r>
            <a:endParaRPr lang="en-US" sz="2000" b="1" dirty="0"/>
          </a:p>
        </p:txBody>
      </p:sp>
      <p:grpSp>
        <p:nvGrpSpPr>
          <p:cNvPr id="9" name="Group 25"/>
          <p:cNvGrpSpPr/>
          <p:nvPr/>
        </p:nvGrpSpPr>
        <p:grpSpPr>
          <a:xfrm>
            <a:off x="1759506" y="2278281"/>
            <a:ext cx="1537484" cy="1250531"/>
            <a:chOff x="1759506" y="2278281"/>
            <a:chExt cx="1537484" cy="1250531"/>
          </a:xfrm>
        </p:grpSpPr>
        <p:cxnSp>
          <p:nvCxnSpPr>
            <p:cNvPr id="10" name="Straight Arrow Connector 9"/>
            <p:cNvCxnSpPr>
              <a:endCxn id="4" idx="2"/>
            </p:cNvCxnSpPr>
            <p:nvPr/>
          </p:nvCxnSpPr>
          <p:spPr bwMode="auto">
            <a:xfrm rot="10800000">
              <a:off x="1759506" y="2278281"/>
              <a:ext cx="1511729" cy="1250531"/>
            </a:xfrm>
            <a:prstGeom prst="straightConnector1">
              <a:avLst/>
            </a:prstGeom>
            <a:solidFill>
              <a:schemeClr val="accent1"/>
            </a:solidFill>
            <a:ln w="12700" cap="flat" cmpd="sng" algn="ctr">
              <a:solidFill>
                <a:schemeClr val="tx1"/>
              </a:solidFill>
              <a:prstDash val="solid"/>
              <a:round/>
              <a:headEnd type="triangle" w="med" len="med"/>
              <a:tailEnd type="triangle"/>
            </a:ln>
            <a:effectLst/>
          </p:spPr>
        </p:cxnSp>
        <p:sp>
          <p:nvSpPr>
            <p:cNvPr id="23" name="Text Box 21"/>
            <p:cNvSpPr txBox="1">
              <a:spLocks noChangeArrowheads="1"/>
            </p:cNvSpPr>
            <p:nvPr/>
          </p:nvSpPr>
          <p:spPr bwMode="auto">
            <a:xfrm>
              <a:off x="1880314" y="2612846"/>
              <a:ext cx="1416676" cy="707886"/>
            </a:xfrm>
            <a:prstGeom prst="rect">
              <a:avLst/>
            </a:prstGeom>
            <a:solidFill>
              <a:schemeClr val="bg1"/>
            </a:solidFill>
            <a:ln w="9525">
              <a:noFill/>
              <a:miter lim="800000"/>
              <a:headEnd/>
              <a:tailEnd/>
            </a:ln>
            <a:effectLst/>
          </p:spPr>
          <p:txBody>
            <a:bodyPr wrap="square">
              <a:spAutoFit/>
            </a:bodyPr>
            <a:lstStyle/>
            <a:p>
              <a:pPr>
                <a:buFontTx/>
                <a:buChar char="•"/>
              </a:pPr>
              <a:r>
                <a:rPr lang="en-US" sz="1000" dirty="0">
                  <a:latin typeface="Arial Narrow" pitchFamily="34" charset="0"/>
                </a:rPr>
                <a:t>Weekly Tag-Up </a:t>
              </a:r>
              <a:r>
                <a:rPr lang="en-US" sz="1000" dirty="0" smtClean="0">
                  <a:latin typeface="Arial Narrow" pitchFamily="34" charset="0"/>
                </a:rPr>
                <a:t> with </a:t>
              </a:r>
              <a:r>
                <a:rPr lang="en-US" sz="1000" dirty="0">
                  <a:latin typeface="Arial Narrow" pitchFamily="34" charset="0"/>
                </a:rPr>
                <a:t>PM</a:t>
              </a:r>
            </a:p>
            <a:p>
              <a:pPr>
                <a:buFontTx/>
                <a:buChar char="•"/>
              </a:pPr>
              <a:r>
                <a:rPr lang="en-US" sz="1000" dirty="0">
                  <a:latin typeface="Arial Narrow" pitchFamily="34" charset="0"/>
                </a:rPr>
                <a:t>Weekly Reports</a:t>
              </a:r>
            </a:p>
            <a:p>
              <a:pPr>
                <a:buFontTx/>
                <a:buChar char="•"/>
              </a:pPr>
              <a:r>
                <a:rPr lang="en-US" sz="1000" dirty="0">
                  <a:latin typeface="Arial Narrow" pitchFamily="34" charset="0"/>
                </a:rPr>
                <a:t>Monthly Review</a:t>
              </a:r>
            </a:p>
            <a:p>
              <a:pPr>
                <a:buFontTx/>
                <a:buChar char="•"/>
              </a:pPr>
              <a:r>
                <a:rPr lang="en-US" sz="1000" dirty="0">
                  <a:latin typeface="Arial Narrow" pitchFamily="34" charset="0"/>
                </a:rPr>
                <a:t>Weekly Top Ten</a:t>
              </a:r>
            </a:p>
          </p:txBody>
        </p:sp>
      </p:grpSp>
      <p:sp>
        <p:nvSpPr>
          <p:cNvPr id="24" name="TextBox 23"/>
          <p:cNvSpPr txBox="1"/>
          <p:nvPr/>
        </p:nvSpPr>
        <p:spPr>
          <a:xfrm>
            <a:off x="3626296" y="1476777"/>
            <a:ext cx="1393715" cy="400110"/>
          </a:xfrm>
          <a:prstGeom prst="rect">
            <a:avLst/>
          </a:prstGeom>
          <a:noFill/>
          <a:ln>
            <a:solidFill>
              <a:schemeClr val="tx1"/>
            </a:solidFill>
          </a:ln>
        </p:spPr>
        <p:txBody>
          <a:bodyPr wrap="none" rtlCol="0">
            <a:spAutoFit/>
          </a:bodyPr>
          <a:lstStyle/>
          <a:p>
            <a:r>
              <a:rPr lang="en-US" sz="2000" b="1" dirty="0" smtClean="0"/>
              <a:t>GSFC AETD</a:t>
            </a:r>
            <a:endParaRPr lang="en-US" sz="2000" b="1" dirty="0"/>
          </a:p>
        </p:txBody>
      </p:sp>
      <p:sp>
        <p:nvSpPr>
          <p:cNvPr id="32" name="TextBox 31"/>
          <p:cNvSpPr txBox="1"/>
          <p:nvPr/>
        </p:nvSpPr>
        <p:spPr>
          <a:xfrm>
            <a:off x="241300" y="804930"/>
            <a:ext cx="5896166" cy="400110"/>
          </a:xfrm>
          <a:prstGeom prst="rect">
            <a:avLst/>
          </a:prstGeom>
          <a:noFill/>
          <a:ln>
            <a:solidFill>
              <a:schemeClr val="tx1"/>
            </a:solidFill>
          </a:ln>
        </p:spPr>
        <p:txBody>
          <a:bodyPr wrap="none" rtlCol="0">
            <a:spAutoFit/>
          </a:bodyPr>
          <a:lstStyle/>
          <a:p>
            <a:r>
              <a:rPr lang="en-US" sz="2000" b="1" dirty="0" smtClean="0"/>
              <a:t>Standing Review Board and External Review Committees</a:t>
            </a:r>
            <a:endParaRPr lang="en-US" sz="2000" b="1" dirty="0"/>
          </a:p>
        </p:txBody>
      </p:sp>
      <p:grpSp>
        <p:nvGrpSpPr>
          <p:cNvPr id="12" name="Group 26"/>
          <p:cNvGrpSpPr/>
          <p:nvPr/>
        </p:nvGrpSpPr>
        <p:grpSpPr>
          <a:xfrm>
            <a:off x="1759505" y="1205040"/>
            <a:ext cx="1432311" cy="673130"/>
            <a:chOff x="1759505" y="1205040"/>
            <a:chExt cx="1432311" cy="673130"/>
          </a:xfrm>
        </p:grpSpPr>
        <p:cxnSp>
          <p:nvCxnSpPr>
            <p:cNvPr id="37" name="Straight Arrow Connector 36"/>
            <p:cNvCxnSpPr>
              <a:stCxn id="4" idx="0"/>
              <a:endCxn id="32" idx="2"/>
            </p:cNvCxnSpPr>
            <p:nvPr/>
          </p:nvCxnSpPr>
          <p:spPr bwMode="auto">
            <a:xfrm rot="5400000" flipH="1" flipV="1">
              <a:off x="2137879" y="826666"/>
              <a:ext cx="673130" cy="1429878"/>
            </a:xfrm>
            <a:prstGeom prst="straightConnector1">
              <a:avLst/>
            </a:prstGeom>
            <a:solidFill>
              <a:schemeClr val="accent1"/>
            </a:solidFill>
            <a:ln w="12700" cap="flat" cmpd="sng" algn="ctr">
              <a:solidFill>
                <a:schemeClr val="tx1"/>
              </a:solidFill>
              <a:prstDash val="solid"/>
              <a:round/>
              <a:headEnd type="triangle" w="med" len="med"/>
              <a:tailEnd type="triangle"/>
            </a:ln>
            <a:effectLst/>
          </p:spPr>
        </p:cxnSp>
        <p:sp>
          <p:nvSpPr>
            <p:cNvPr id="40" name="Text Box 21"/>
            <p:cNvSpPr txBox="1">
              <a:spLocks noChangeArrowheads="1"/>
            </p:cNvSpPr>
            <p:nvPr/>
          </p:nvSpPr>
          <p:spPr bwMode="auto">
            <a:xfrm>
              <a:off x="1775140" y="1335692"/>
              <a:ext cx="1416676" cy="400110"/>
            </a:xfrm>
            <a:prstGeom prst="rect">
              <a:avLst/>
            </a:prstGeom>
            <a:solidFill>
              <a:schemeClr val="bg1"/>
            </a:solidFill>
            <a:ln w="9525">
              <a:noFill/>
              <a:miter lim="800000"/>
              <a:headEnd/>
              <a:tailEnd/>
            </a:ln>
            <a:effectLst/>
          </p:spPr>
          <p:txBody>
            <a:bodyPr wrap="square">
              <a:spAutoFit/>
            </a:bodyPr>
            <a:lstStyle/>
            <a:p>
              <a:pPr>
                <a:buFont typeface="Arial" pitchFamily="34" charset="0"/>
                <a:buChar char="•"/>
              </a:pPr>
              <a:r>
                <a:rPr lang="en-US" sz="1000" dirty="0" smtClean="0">
                  <a:latin typeface="Arial Narrow" pitchFamily="34" charset="0"/>
                </a:rPr>
                <a:t>IIRPs as Required</a:t>
              </a:r>
            </a:p>
            <a:p>
              <a:pPr>
                <a:buFontTx/>
                <a:buChar char="•"/>
              </a:pPr>
              <a:r>
                <a:rPr lang="en-US" sz="1000" dirty="0" smtClean="0">
                  <a:latin typeface="Arial Narrow" pitchFamily="34" charset="0"/>
                </a:rPr>
                <a:t>Periodic Reports</a:t>
              </a:r>
            </a:p>
          </p:txBody>
        </p:sp>
      </p:grpSp>
      <p:grpSp>
        <p:nvGrpSpPr>
          <p:cNvPr id="14" name="Group 27"/>
          <p:cNvGrpSpPr/>
          <p:nvPr/>
        </p:nvGrpSpPr>
        <p:grpSpPr>
          <a:xfrm>
            <a:off x="3372113" y="1876887"/>
            <a:ext cx="2062771" cy="1664804"/>
            <a:chOff x="3372113" y="1876887"/>
            <a:chExt cx="2062771" cy="1664804"/>
          </a:xfrm>
        </p:grpSpPr>
        <p:cxnSp>
          <p:nvCxnSpPr>
            <p:cNvPr id="25" name="Straight Arrow Connector 24"/>
            <p:cNvCxnSpPr>
              <a:stCxn id="3" idx="0"/>
              <a:endCxn id="24" idx="2"/>
            </p:cNvCxnSpPr>
            <p:nvPr/>
          </p:nvCxnSpPr>
          <p:spPr bwMode="auto">
            <a:xfrm rot="16200000" flipV="1">
              <a:off x="3513008" y="2687033"/>
              <a:ext cx="1664804" cy="44512"/>
            </a:xfrm>
            <a:prstGeom prst="straightConnector1">
              <a:avLst/>
            </a:prstGeom>
            <a:solidFill>
              <a:schemeClr val="accent1"/>
            </a:solidFill>
            <a:ln w="12700" cap="flat" cmpd="sng" algn="ctr">
              <a:solidFill>
                <a:schemeClr val="tx1"/>
              </a:solidFill>
              <a:prstDash val="solid"/>
              <a:round/>
              <a:headEnd type="triangle" w="med" len="med"/>
              <a:tailEnd type="triangle"/>
            </a:ln>
            <a:effectLst/>
          </p:spPr>
        </p:cxnSp>
        <p:sp>
          <p:nvSpPr>
            <p:cNvPr id="41" name="Text Box 21"/>
            <p:cNvSpPr txBox="1">
              <a:spLocks noChangeArrowheads="1"/>
            </p:cNvSpPr>
            <p:nvPr/>
          </p:nvSpPr>
          <p:spPr bwMode="auto">
            <a:xfrm>
              <a:off x="3372113" y="2340244"/>
              <a:ext cx="2062771" cy="707886"/>
            </a:xfrm>
            <a:prstGeom prst="rect">
              <a:avLst/>
            </a:prstGeom>
            <a:solidFill>
              <a:schemeClr val="bg1"/>
            </a:solidFill>
            <a:ln w="9525">
              <a:noFill/>
              <a:miter lim="800000"/>
              <a:headEnd/>
              <a:tailEnd/>
            </a:ln>
            <a:effectLst/>
          </p:spPr>
          <p:txBody>
            <a:bodyPr wrap="square">
              <a:spAutoFit/>
            </a:bodyPr>
            <a:lstStyle/>
            <a:p>
              <a:pPr>
                <a:buFont typeface="Arial" pitchFamily="34" charset="0"/>
                <a:buChar char="•"/>
              </a:pPr>
              <a:r>
                <a:rPr lang="en-US" sz="1000" dirty="0" smtClean="0">
                  <a:latin typeface="Arial Narrow" pitchFamily="34" charset="0"/>
                </a:rPr>
                <a:t>Weekly </a:t>
              </a:r>
              <a:r>
                <a:rPr lang="en-US" sz="1000" dirty="0">
                  <a:latin typeface="Arial Narrow" pitchFamily="34" charset="0"/>
                </a:rPr>
                <a:t>Reports</a:t>
              </a:r>
            </a:p>
            <a:p>
              <a:pPr>
                <a:buFontTx/>
                <a:buChar char="•"/>
              </a:pPr>
              <a:r>
                <a:rPr lang="en-US" sz="1000" dirty="0">
                  <a:latin typeface="Arial Narrow" pitchFamily="34" charset="0"/>
                </a:rPr>
                <a:t>Monthly </a:t>
              </a:r>
              <a:r>
                <a:rPr lang="en-US" sz="1000" dirty="0" smtClean="0">
                  <a:latin typeface="Arial Narrow" pitchFamily="34" charset="0"/>
                </a:rPr>
                <a:t>Review with Code 500 ETA</a:t>
              </a:r>
            </a:p>
            <a:p>
              <a:pPr>
                <a:buFontTx/>
                <a:buChar char="•"/>
              </a:pPr>
              <a:r>
                <a:rPr lang="en-US" sz="1000" dirty="0" smtClean="0">
                  <a:latin typeface="Arial Narrow" pitchFamily="34" charset="0"/>
                </a:rPr>
                <a:t>Monthly Review with Branches</a:t>
              </a:r>
            </a:p>
            <a:p>
              <a:pPr>
                <a:buFontTx/>
                <a:buChar char="•"/>
              </a:pPr>
              <a:r>
                <a:rPr lang="en-US" sz="1000" dirty="0" smtClean="0">
                  <a:latin typeface="Arial Narrow" pitchFamily="34" charset="0"/>
                </a:rPr>
                <a:t>Peer Reviews as Required</a:t>
              </a:r>
              <a:endParaRPr lang="en-US" sz="1000" dirty="0">
                <a:latin typeface="Arial Narrow" pitchFamily="34" charset="0"/>
              </a:endParaRPr>
            </a:p>
          </p:txBody>
        </p:sp>
      </p:grpSp>
      <p:grpSp>
        <p:nvGrpSpPr>
          <p:cNvPr id="15" name="Group 28"/>
          <p:cNvGrpSpPr/>
          <p:nvPr/>
        </p:nvGrpSpPr>
        <p:grpSpPr>
          <a:xfrm>
            <a:off x="6128204" y="2094512"/>
            <a:ext cx="2539278" cy="1445033"/>
            <a:chOff x="6128204" y="2094512"/>
            <a:chExt cx="2539278" cy="1445033"/>
          </a:xfrm>
        </p:grpSpPr>
        <p:cxnSp>
          <p:nvCxnSpPr>
            <p:cNvPr id="11" name="Straight Arrow Connector 10"/>
            <p:cNvCxnSpPr>
              <a:endCxn id="5" idx="2"/>
            </p:cNvCxnSpPr>
            <p:nvPr/>
          </p:nvCxnSpPr>
          <p:spPr bwMode="auto">
            <a:xfrm rot="5400000" flipH="1" flipV="1">
              <a:off x="6025667" y="2197049"/>
              <a:ext cx="1445033" cy="1239959"/>
            </a:xfrm>
            <a:prstGeom prst="straightConnector1">
              <a:avLst/>
            </a:prstGeom>
            <a:solidFill>
              <a:schemeClr val="accent1"/>
            </a:solidFill>
            <a:ln w="12700" cap="flat" cmpd="sng" algn="ctr">
              <a:solidFill>
                <a:schemeClr val="tx1"/>
              </a:solidFill>
              <a:prstDash val="solid"/>
              <a:round/>
              <a:headEnd type="triangle" w="med" len="med"/>
              <a:tailEnd type="triangle"/>
            </a:ln>
            <a:effectLst/>
          </p:spPr>
        </p:cxnSp>
        <p:sp>
          <p:nvSpPr>
            <p:cNvPr id="42" name="Text Box 33"/>
            <p:cNvSpPr txBox="1">
              <a:spLocks noChangeArrowheads="1"/>
            </p:cNvSpPr>
            <p:nvPr/>
          </p:nvSpPr>
          <p:spPr bwMode="auto">
            <a:xfrm>
              <a:off x="6337325" y="2343977"/>
              <a:ext cx="2330157" cy="707886"/>
            </a:xfrm>
            <a:prstGeom prst="rect">
              <a:avLst/>
            </a:prstGeom>
            <a:solidFill>
              <a:schemeClr val="bg1"/>
            </a:solidFill>
            <a:ln w="9525">
              <a:noFill/>
              <a:miter lim="800000"/>
              <a:headEnd/>
              <a:tailEnd/>
            </a:ln>
            <a:effectLst/>
          </p:spPr>
          <p:txBody>
            <a:bodyPr wrap="square">
              <a:spAutoFit/>
            </a:bodyPr>
            <a:lstStyle/>
            <a:p>
              <a:pPr>
                <a:buFontTx/>
                <a:buChar char="•"/>
              </a:pPr>
              <a:r>
                <a:rPr lang="en-US" sz="1000" dirty="0">
                  <a:latin typeface="Arial Narrow" pitchFamily="34" charset="0"/>
                </a:rPr>
                <a:t>Weekly Reports</a:t>
              </a:r>
            </a:p>
            <a:p>
              <a:pPr>
                <a:buFontTx/>
                <a:buChar char="•"/>
              </a:pPr>
              <a:r>
                <a:rPr lang="en-US" sz="1000" dirty="0">
                  <a:latin typeface="Arial Narrow" pitchFamily="34" charset="0"/>
                </a:rPr>
                <a:t>Monthly Review</a:t>
              </a:r>
            </a:p>
            <a:p>
              <a:pPr>
                <a:buFontTx/>
                <a:buChar char="•"/>
              </a:pPr>
              <a:r>
                <a:rPr lang="en-US" sz="1000" dirty="0">
                  <a:latin typeface="Arial Narrow" pitchFamily="34" charset="0"/>
                </a:rPr>
                <a:t>Weekly Top Ten</a:t>
              </a:r>
            </a:p>
            <a:p>
              <a:pPr>
                <a:buFontTx/>
                <a:buChar char="•"/>
              </a:pPr>
              <a:r>
                <a:rPr lang="en-US" sz="1000" dirty="0">
                  <a:latin typeface="Arial Narrow" pitchFamily="34" charset="0"/>
                </a:rPr>
                <a:t>Participate in Science </a:t>
              </a:r>
              <a:r>
                <a:rPr lang="en-US" sz="1000" dirty="0" smtClean="0">
                  <a:latin typeface="Arial Narrow" pitchFamily="34" charset="0"/>
                </a:rPr>
                <a:t> Working </a:t>
              </a:r>
              <a:r>
                <a:rPr lang="en-US" sz="1000" dirty="0">
                  <a:latin typeface="Arial Narrow" pitchFamily="34" charset="0"/>
                </a:rPr>
                <a:t>Group</a:t>
              </a:r>
            </a:p>
          </p:txBody>
        </p:sp>
      </p:grpSp>
      <p:grpSp>
        <p:nvGrpSpPr>
          <p:cNvPr id="17" name="Group 29"/>
          <p:cNvGrpSpPr/>
          <p:nvPr/>
        </p:nvGrpSpPr>
        <p:grpSpPr>
          <a:xfrm>
            <a:off x="1326525" y="3940934"/>
            <a:ext cx="2163650" cy="1602615"/>
            <a:chOff x="1326525" y="3940934"/>
            <a:chExt cx="2163650" cy="1602615"/>
          </a:xfrm>
        </p:grpSpPr>
        <p:cxnSp>
          <p:nvCxnSpPr>
            <p:cNvPr id="13" name="Straight Arrow Connector 12"/>
            <p:cNvCxnSpPr>
              <a:endCxn id="6" idx="0"/>
            </p:cNvCxnSpPr>
            <p:nvPr/>
          </p:nvCxnSpPr>
          <p:spPr bwMode="auto">
            <a:xfrm rot="5400000">
              <a:off x="1758518" y="4056591"/>
              <a:ext cx="1602615" cy="1371302"/>
            </a:xfrm>
            <a:prstGeom prst="straightConnector1">
              <a:avLst/>
            </a:prstGeom>
            <a:solidFill>
              <a:schemeClr val="accent1"/>
            </a:solidFill>
            <a:ln w="12700" cap="flat" cmpd="sng" algn="ctr">
              <a:solidFill>
                <a:schemeClr val="tx1"/>
              </a:solidFill>
              <a:prstDash val="solid"/>
              <a:round/>
              <a:headEnd type="triangle" w="med" len="med"/>
              <a:tailEnd type="triangle"/>
            </a:ln>
            <a:effectLst/>
          </p:spPr>
        </p:cxnSp>
        <p:sp>
          <p:nvSpPr>
            <p:cNvPr id="43" name="Text Box 24"/>
            <p:cNvSpPr txBox="1">
              <a:spLocks noChangeArrowheads="1"/>
            </p:cNvSpPr>
            <p:nvPr/>
          </p:nvSpPr>
          <p:spPr bwMode="auto">
            <a:xfrm>
              <a:off x="1326525" y="4282449"/>
              <a:ext cx="2163650" cy="1015663"/>
            </a:xfrm>
            <a:prstGeom prst="rect">
              <a:avLst/>
            </a:prstGeom>
            <a:solidFill>
              <a:schemeClr val="bg1"/>
            </a:solidFill>
            <a:ln w="9525">
              <a:noFill/>
              <a:miter lim="800000"/>
              <a:headEnd/>
              <a:tailEnd/>
            </a:ln>
            <a:effectLst/>
          </p:spPr>
          <p:txBody>
            <a:bodyPr wrap="square">
              <a:spAutoFit/>
            </a:bodyPr>
            <a:lstStyle/>
            <a:p>
              <a:pPr>
                <a:buFontTx/>
                <a:buChar char="•"/>
              </a:pPr>
              <a:r>
                <a:rPr lang="en-US" sz="1000" dirty="0" smtClean="0">
                  <a:latin typeface="Arial Narrow" pitchFamily="34" charset="0"/>
                </a:rPr>
                <a:t>Communications by Means of IPT SE </a:t>
              </a:r>
            </a:p>
            <a:p>
              <a:pPr>
                <a:buFontTx/>
                <a:buChar char="•"/>
              </a:pPr>
              <a:r>
                <a:rPr lang="en-US" sz="1000" dirty="0" smtClean="0">
                  <a:latin typeface="Arial Narrow" pitchFamily="34" charset="0"/>
                </a:rPr>
                <a:t>MSE </a:t>
              </a:r>
              <a:r>
                <a:rPr lang="en-US" sz="1000" dirty="0">
                  <a:latin typeface="Arial Narrow" pitchFamily="34" charset="0"/>
                </a:rPr>
                <a:t>Weekly </a:t>
              </a:r>
              <a:r>
                <a:rPr lang="en-US" sz="1000" dirty="0" smtClean="0">
                  <a:latin typeface="Arial Narrow" pitchFamily="34" charset="0"/>
                </a:rPr>
                <a:t>Meeting</a:t>
              </a:r>
              <a:endParaRPr lang="en-US" sz="1000" dirty="0">
                <a:latin typeface="Arial Narrow" pitchFamily="34" charset="0"/>
              </a:endParaRPr>
            </a:p>
            <a:p>
              <a:pPr>
                <a:buFontTx/>
                <a:buChar char="•"/>
              </a:pPr>
              <a:r>
                <a:rPr lang="en-US" sz="1000" dirty="0">
                  <a:latin typeface="Arial Narrow" pitchFamily="34" charset="0"/>
                </a:rPr>
                <a:t>Weekly Reports</a:t>
              </a:r>
            </a:p>
            <a:p>
              <a:pPr>
                <a:buFontTx/>
                <a:buChar char="•"/>
              </a:pPr>
              <a:r>
                <a:rPr lang="en-US" sz="1000" dirty="0">
                  <a:latin typeface="Arial Narrow" pitchFamily="34" charset="0"/>
                </a:rPr>
                <a:t>Architecture Working </a:t>
              </a:r>
              <a:r>
                <a:rPr lang="en-US" sz="1000" dirty="0" smtClean="0">
                  <a:latin typeface="Arial Narrow" pitchFamily="34" charset="0"/>
                </a:rPr>
                <a:t>Group</a:t>
              </a:r>
            </a:p>
            <a:p>
              <a:pPr>
                <a:buFontTx/>
                <a:buChar char="•"/>
              </a:pPr>
              <a:r>
                <a:rPr lang="en-US" sz="1000" dirty="0" smtClean="0">
                  <a:latin typeface="Arial Narrow" pitchFamily="34" charset="0"/>
                </a:rPr>
                <a:t>Discipline Working Groups as Required</a:t>
              </a:r>
            </a:p>
            <a:p>
              <a:pPr>
                <a:buFontTx/>
                <a:buChar char="•"/>
              </a:pPr>
              <a:r>
                <a:rPr lang="en-US" sz="1000" dirty="0" smtClean="0">
                  <a:latin typeface="Arial Narrow" pitchFamily="34" charset="0"/>
                </a:rPr>
                <a:t>Giver / Receiver Lists</a:t>
              </a:r>
            </a:p>
          </p:txBody>
        </p:sp>
      </p:grpSp>
      <p:grpSp>
        <p:nvGrpSpPr>
          <p:cNvPr id="18" name="Group 30"/>
          <p:cNvGrpSpPr/>
          <p:nvPr/>
        </p:nvGrpSpPr>
        <p:grpSpPr>
          <a:xfrm>
            <a:off x="3410756" y="3941800"/>
            <a:ext cx="2163650" cy="1601749"/>
            <a:chOff x="3410756" y="3941800"/>
            <a:chExt cx="2163650" cy="1601749"/>
          </a:xfrm>
        </p:grpSpPr>
        <p:cxnSp>
          <p:nvCxnSpPr>
            <p:cNvPr id="16" name="Straight Arrow Connector 15"/>
            <p:cNvCxnSpPr>
              <a:stCxn id="3" idx="2"/>
              <a:endCxn id="7" idx="0"/>
            </p:cNvCxnSpPr>
            <p:nvPr/>
          </p:nvCxnSpPr>
          <p:spPr bwMode="auto">
            <a:xfrm rot="16200000" flipH="1">
              <a:off x="3735650" y="4573817"/>
              <a:ext cx="1601749" cy="337716"/>
            </a:xfrm>
            <a:prstGeom prst="straightConnector1">
              <a:avLst/>
            </a:prstGeom>
            <a:solidFill>
              <a:schemeClr val="accent1"/>
            </a:solidFill>
            <a:ln w="12700" cap="flat" cmpd="sng" algn="ctr">
              <a:solidFill>
                <a:schemeClr val="tx1"/>
              </a:solidFill>
              <a:prstDash val="solid"/>
              <a:round/>
              <a:headEnd type="triangle" w="med" len="med"/>
              <a:tailEnd type="triangle"/>
            </a:ln>
            <a:effectLst/>
          </p:spPr>
        </p:cxnSp>
        <p:sp>
          <p:nvSpPr>
            <p:cNvPr id="44" name="Text Box 24"/>
            <p:cNvSpPr txBox="1">
              <a:spLocks noChangeArrowheads="1"/>
            </p:cNvSpPr>
            <p:nvPr/>
          </p:nvSpPr>
          <p:spPr bwMode="auto">
            <a:xfrm>
              <a:off x="3410756" y="4280302"/>
              <a:ext cx="2163650" cy="1015663"/>
            </a:xfrm>
            <a:prstGeom prst="rect">
              <a:avLst/>
            </a:prstGeom>
            <a:solidFill>
              <a:schemeClr val="bg1"/>
            </a:solidFill>
            <a:ln w="9525">
              <a:noFill/>
              <a:miter lim="800000"/>
              <a:headEnd/>
              <a:tailEnd/>
            </a:ln>
            <a:effectLst/>
          </p:spPr>
          <p:txBody>
            <a:bodyPr wrap="square">
              <a:spAutoFit/>
            </a:bodyPr>
            <a:lstStyle/>
            <a:p>
              <a:pPr>
                <a:buFontTx/>
                <a:buChar char="•"/>
              </a:pPr>
              <a:r>
                <a:rPr lang="en-US" sz="1000" dirty="0" smtClean="0">
                  <a:latin typeface="Arial Narrow" pitchFamily="34" charset="0"/>
                </a:rPr>
                <a:t>Communications by Means of IPT SE </a:t>
              </a:r>
            </a:p>
            <a:p>
              <a:pPr>
                <a:buFontTx/>
                <a:buChar char="•"/>
              </a:pPr>
              <a:r>
                <a:rPr lang="en-US" sz="1000" dirty="0" smtClean="0">
                  <a:latin typeface="Arial Narrow" pitchFamily="34" charset="0"/>
                </a:rPr>
                <a:t>MSE </a:t>
              </a:r>
              <a:r>
                <a:rPr lang="en-US" sz="1000" dirty="0">
                  <a:latin typeface="Arial Narrow" pitchFamily="34" charset="0"/>
                </a:rPr>
                <a:t>Weekly </a:t>
              </a:r>
              <a:r>
                <a:rPr lang="en-US" sz="1000" dirty="0" smtClean="0">
                  <a:latin typeface="Arial Narrow" pitchFamily="34" charset="0"/>
                </a:rPr>
                <a:t>Meeting</a:t>
              </a:r>
              <a:endParaRPr lang="en-US" sz="1000" dirty="0">
                <a:latin typeface="Arial Narrow" pitchFamily="34" charset="0"/>
              </a:endParaRPr>
            </a:p>
            <a:p>
              <a:pPr>
                <a:buFontTx/>
                <a:buChar char="•"/>
              </a:pPr>
              <a:r>
                <a:rPr lang="en-US" sz="1000" dirty="0">
                  <a:latin typeface="Arial Narrow" pitchFamily="34" charset="0"/>
                </a:rPr>
                <a:t>Weekly Reports</a:t>
              </a:r>
            </a:p>
            <a:p>
              <a:pPr>
                <a:buFontTx/>
                <a:buChar char="•"/>
              </a:pPr>
              <a:r>
                <a:rPr lang="en-US" sz="1000" dirty="0">
                  <a:latin typeface="Arial Narrow" pitchFamily="34" charset="0"/>
                </a:rPr>
                <a:t>Architecture Working </a:t>
              </a:r>
              <a:r>
                <a:rPr lang="en-US" sz="1000" dirty="0" smtClean="0">
                  <a:latin typeface="Arial Narrow" pitchFamily="34" charset="0"/>
                </a:rPr>
                <a:t>Group</a:t>
              </a:r>
            </a:p>
            <a:p>
              <a:pPr>
                <a:buFontTx/>
                <a:buChar char="•"/>
              </a:pPr>
              <a:r>
                <a:rPr lang="en-US" sz="1000" dirty="0" smtClean="0">
                  <a:latin typeface="Arial Narrow" pitchFamily="34" charset="0"/>
                </a:rPr>
                <a:t>Discipline Working Groups as Required</a:t>
              </a:r>
            </a:p>
            <a:p>
              <a:pPr>
                <a:buFontTx/>
                <a:buChar char="•"/>
              </a:pPr>
              <a:r>
                <a:rPr lang="en-US" sz="1000" dirty="0" smtClean="0">
                  <a:latin typeface="Arial Narrow" pitchFamily="34" charset="0"/>
                </a:rPr>
                <a:t>Giver / Receiver Lists</a:t>
              </a:r>
            </a:p>
          </p:txBody>
        </p:sp>
      </p:grpSp>
      <p:grpSp>
        <p:nvGrpSpPr>
          <p:cNvPr id="20" name="Group 32"/>
          <p:cNvGrpSpPr/>
          <p:nvPr/>
        </p:nvGrpSpPr>
        <p:grpSpPr>
          <a:xfrm>
            <a:off x="5434885" y="3940935"/>
            <a:ext cx="2380444" cy="1602615"/>
            <a:chOff x="5434885" y="3940935"/>
            <a:chExt cx="2380444" cy="1602615"/>
          </a:xfrm>
        </p:grpSpPr>
        <p:cxnSp>
          <p:nvCxnSpPr>
            <p:cNvPr id="19" name="Straight Arrow Connector 18"/>
            <p:cNvCxnSpPr>
              <a:endCxn id="8" idx="0"/>
            </p:cNvCxnSpPr>
            <p:nvPr/>
          </p:nvCxnSpPr>
          <p:spPr bwMode="auto">
            <a:xfrm>
              <a:off x="5434885" y="3940935"/>
              <a:ext cx="1691726" cy="1602615"/>
            </a:xfrm>
            <a:prstGeom prst="straightConnector1">
              <a:avLst/>
            </a:prstGeom>
            <a:solidFill>
              <a:schemeClr val="accent1"/>
            </a:solidFill>
            <a:ln w="12700" cap="flat" cmpd="sng" algn="ctr">
              <a:solidFill>
                <a:schemeClr val="tx1"/>
              </a:solidFill>
              <a:prstDash val="solid"/>
              <a:round/>
              <a:headEnd type="triangle" w="med" len="med"/>
              <a:tailEnd type="triangle"/>
            </a:ln>
            <a:effectLst/>
          </p:spPr>
        </p:cxnSp>
        <p:sp>
          <p:nvSpPr>
            <p:cNvPr id="45" name="Text Box 24"/>
            <p:cNvSpPr txBox="1">
              <a:spLocks noChangeArrowheads="1"/>
            </p:cNvSpPr>
            <p:nvPr/>
          </p:nvSpPr>
          <p:spPr bwMode="auto">
            <a:xfrm>
              <a:off x="5651679" y="4280302"/>
              <a:ext cx="2163650" cy="1015663"/>
            </a:xfrm>
            <a:prstGeom prst="rect">
              <a:avLst/>
            </a:prstGeom>
            <a:solidFill>
              <a:schemeClr val="bg1"/>
            </a:solidFill>
            <a:ln w="9525">
              <a:noFill/>
              <a:miter lim="800000"/>
              <a:headEnd/>
              <a:tailEnd/>
            </a:ln>
            <a:effectLst/>
          </p:spPr>
          <p:txBody>
            <a:bodyPr wrap="square">
              <a:spAutoFit/>
            </a:bodyPr>
            <a:lstStyle/>
            <a:p>
              <a:pPr>
                <a:buFontTx/>
                <a:buChar char="•"/>
              </a:pPr>
              <a:r>
                <a:rPr lang="en-US" sz="1000" dirty="0" smtClean="0">
                  <a:latin typeface="Arial Narrow" pitchFamily="34" charset="0"/>
                </a:rPr>
                <a:t>Communications by Means of IPT SE </a:t>
              </a:r>
            </a:p>
            <a:p>
              <a:pPr>
                <a:buFontTx/>
                <a:buChar char="•"/>
              </a:pPr>
              <a:r>
                <a:rPr lang="en-US" sz="1000" dirty="0" smtClean="0">
                  <a:latin typeface="Arial Narrow" pitchFamily="34" charset="0"/>
                </a:rPr>
                <a:t>MSE </a:t>
              </a:r>
              <a:r>
                <a:rPr lang="en-US" sz="1000" dirty="0">
                  <a:latin typeface="Arial Narrow" pitchFamily="34" charset="0"/>
                </a:rPr>
                <a:t>Weekly </a:t>
              </a:r>
              <a:r>
                <a:rPr lang="en-US" sz="1000" dirty="0" smtClean="0">
                  <a:latin typeface="Arial Narrow" pitchFamily="34" charset="0"/>
                </a:rPr>
                <a:t>Meeting</a:t>
              </a:r>
              <a:endParaRPr lang="en-US" sz="1000" dirty="0">
                <a:latin typeface="Arial Narrow" pitchFamily="34" charset="0"/>
              </a:endParaRPr>
            </a:p>
            <a:p>
              <a:pPr>
                <a:buFontTx/>
                <a:buChar char="•"/>
              </a:pPr>
              <a:r>
                <a:rPr lang="en-US" sz="1000" dirty="0">
                  <a:latin typeface="Arial Narrow" pitchFamily="34" charset="0"/>
                </a:rPr>
                <a:t>Weekly Reports</a:t>
              </a:r>
            </a:p>
            <a:p>
              <a:pPr>
                <a:buFontTx/>
                <a:buChar char="•"/>
              </a:pPr>
              <a:r>
                <a:rPr lang="en-US" sz="1000" dirty="0">
                  <a:latin typeface="Arial Narrow" pitchFamily="34" charset="0"/>
                </a:rPr>
                <a:t>Architecture Working </a:t>
              </a:r>
              <a:r>
                <a:rPr lang="en-US" sz="1000" dirty="0" smtClean="0">
                  <a:latin typeface="Arial Narrow" pitchFamily="34" charset="0"/>
                </a:rPr>
                <a:t>Group</a:t>
              </a:r>
            </a:p>
            <a:p>
              <a:pPr>
                <a:buFontTx/>
                <a:buChar char="•"/>
              </a:pPr>
              <a:r>
                <a:rPr lang="en-US" sz="1000" dirty="0" smtClean="0">
                  <a:latin typeface="Arial Narrow" pitchFamily="34" charset="0"/>
                </a:rPr>
                <a:t>Discipline Working Groups as Required</a:t>
              </a:r>
            </a:p>
            <a:p>
              <a:pPr>
                <a:buFontTx/>
                <a:buChar char="•"/>
              </a:pPr>
              <a:r>
                <a:rPr lang="en-US" sz="1000" dirty="0" smtClean="0">
                  <a:latin typeface="Arial Narrow" pitchFamily="34" charset="0"/>
                </a:rPr>
                <a:t>Giver / Receiver Lists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9" name="Rectangle 11"/>
          <p:cNvSpPr>
            <a:spLocks noGrp="1" noChangeArrowheads="1"/>
          </p:cNvSpPr>
          <p:nvPr>
            <p:ph type="title"/>
          </p:nvPr>
        </p:nvSpPr>
        <p:spPr>
          <a:xfrm>
            <a:off x="914400" y="152400"/>
            <a:ext cx="7269163" cy="406400"/>
          </a:xfrm>
        </p:spPr>
        <p:txBody>
          <a:bodyPr/>
          <a:lstStyle/>
          <a:p>
            <a:r>
              <a:rPr lang="en-US" sz="2000"/>
              <a:t>Figure 3-2 Forming Working Groups with the Correct Skill / Responsibilities</a:t>
            </a:r>
          </a:p>
        </p:txBody>
      </p:sp>
      <p:sp>
        <p:nvSpPr>
          <p:cNvPr id="252940" name="Rectangle 12"/>
          <p:cNvSpPr>
            <a:spLocks noGrp="1" noChangeArrowheads="1"/>
          </p:cNvSpPr>
          <p:nvPr>
            <p:ph type="body" idx="1"/>
          </p:nvPr>
        </p:nvSpPr>
        <p:spPr>
          <a:xfrm>
            <a:off x="157163" y="1041400"/>
            <a:ext cx="3282950" cy="3367088"/>
          </a:xfrm>
          <a:noFill/>
          <a:ln/>
        </p:spPr>
        <p:txBody>
          <a:bodyPr/>
          <a:lstStyle/>
          <a:p>
            <a:pPr>
              <a:lnSpc>
                <a:spcPct val="80000"/>
              </a:lnSpc>
            </a:pPr>
            <a:r>
              <a:rPr lang="en-US" sz="1400"/>
              <a:t>Working Groups with the necessary skills to address problems and the authority to make decisions on the element levels were formed</a:t>
            </a:r>
          </a:p>
          <a:p>
            <a:pPr>
              <a:lnSpc>
                <a:spcPct val="80000"/>
              </a:lnSpc>
            </a:pPr>
            <a:r>
              <a:rPr lang="en-US" sz="1400"/>
              <a:t>Systems Engineering had the responsibility to make sure the teams had the correct make-up in terms of stake-holders.</a:t>
            </a:r>
          </a:p>
          <a:p>
            <a:pPr>
              <a:lnSpc>
                <a:spcPct val="80000"/>
              </a:lnSpc>
            </a:pPr>
            <a:r>
              <a:rPr lang="en-US" sz="1400"/>
              <a:t>Working Groups had to cut across the stove-pipe organization.  Management buy in for participation in these groups is usually obtained in the Top Ten Management Meeting</a:t>
            </a:r>
          </a:p>
        </p:txBody>
      </p:sp>
      <p:grpSp>
        <p:nvGrpSpPr>
          <p:cNvPr id="2" name="Group 62"/>
          <p:cNvGrpSpPr>
            <a:grpSpLocks/>
          </p:cNvGrpSpPr>
          <p:nvPr/>
        </p:nvGrpSpPr>
        <p:grpSpPr bwMode="auto">
          <a:xfrm>
            <a:off x="1452563" y="1289050"/>
            <a:ext cx="7383462" cy="5118100"/>
            <a:chOff x="915" y="812"/>
            <a:chExt cx="4651" cy="3224"/>
          </a:xfrm>
        </p:grpSpPr>
        <p:sp>
          <p:nvSpPr>
            <p:cNvPr id="252931" name="AutoShape 3"/>
            <p:cNvSpPr>
              <a:spLocks noChangeArrowheads="1"/>
            </p:cNvSpPr>
            <p:nvPr/>
          </p:nvSpPr>
          <p:spPr bwMode="auto">
            <a:xfrm>
              <a:off x="2517" y="1586"/>
              <a:ext cx="951" cy="2446"/>
            </a:xfrm>
            <a:prstGeom prst="can">
              <a:avLst>
                <a:gd name="adj" fmla="val 20076"/>
              </a:avLst>
            </a:prstGeom>
            <a:solidFill>
              <a:srgbClr val="FFCC99">
                <a:alpha val="50000"/>
              </a:srgbClr>
            </a:solidFill>
            <a:ln w="9525">
              <a:solidFill>
                <a:schemeClr val="tx1"/>
              </a:solidFill>
              <a:round/>
              <a:headEnd/>
              <a:tailEnd/>
            </a:ln>
            <a:effectLst/>
          </p:spPr>
          <p:txBody>
            <a:bodyPr wrap="none" anchor="ctr"/>
            <a:lstStyle/>
            <a:p>
              <a:endParaRPr lang="en-US"/>
            </a:p>
          </p:txBody>
        </p:sp>
        <p:sp>
          <p:nvSpPr>
            <p:cNvPr id="252932" name="Text Box 4"/>
            <p:cNvSpPr txBox="1">
              <a:spLocks noChangeArrowheads="1"/>
            </p:cNvSpPr>
            <p:nvPr/>
          </p:nvSpPr>
          <p:spPr bwMode="auto">
            <a:xfrm>
              <a:off x="2898" y="3769"/>
              <a:ext cx="259" cy="192"/>
            </a:xfrm>
            <a:prstGeom prst="rect">
              <a:avLst/>
            </a:prstGeom>
            <a:noFill/>
            <a:ln w="9525">
              <a:noFill/>
              <a:miter lim="800000"/>
              <a:headEnd/>
              <a:tailEnd/>
            </a:ln>
            <a:effectLst/>
          </p:spPr>
          <p:txBody>
            <a:bodyPr wrap="none">
              <a:spAutoFit/>
            </a:bodyPr>
            <a:lstStyle/>
            <a:p>
              <a:r>
                <a:rPr lang="en-US" sz="1400"/>
                <a:t>IPT</a:t>
              </a:r>
            </a:p>
          </p:txBody>
        </p:sp>
        <p:sp>
          <p:nvSpPr>
            <p:cNvPr id="252934" name="AutoShape 6"/>
            <p:cNvSpPr>
              <a:spLocks noChangeArrowheads="1"/>
            </p:cNvSpPr>
            <p:nvPr/>
          </p:nvSpPr>
          <p:spPr bwMode="auto">
            <a:xfrm>
              <a:off x="3565" y="1590"/>
              <a:ext cx="951" cy="2446"/>
            </a:xfrm>
            <a:prstGeom prst="can">
              <a:avLst>
                <a:gd name="adj" fmla="val 20076"/>
              </a:avLst>
            </a:prstGeom>
            <a:solidFill>
              <a:srgbClr val="FFCC99">
                <a:alpha val="50000"/>
              </a:srgbClr>
            </a:solidFill>
            <a:ln w="9525">
              <a:solidFill>
                <a:schemeClr val="tx1"/>
              </a:solidFill>
              <a:round/>
              <a:headEnd/>
              <a:tailEnd/>
            </a:ln>
            <a:effectLst/>
          </p:spPr>
          <p:txBody>
            <a:bodyPr wrap="none" anchor="ctr"/>
            <a:lstStyle/>
            <a:p>
              <a:endParaRPr lang="en-US"/>
            </a:p>
          </p:txBody>
        </p:sp>
        <p:sp>
          <p:nvSpPr>
            <p:cNvPr id="252935" name="Text Box 7"/>
            <p:cNvSpPr txBox="1">
              <a:spLocks noChangeArrowheads="1"/>
            </p:cNvSpPr>
            <p:nvPr/>
          </p:nvSpPr>
          <p:spPr bwMode="auto">
            <a:xfrm>
              <a:off x="3946" y="3773"/>
              <a:ext cx="259" cy="192"/>
            </a:xfrm>
            <a:prstGeom prst="rect">
              <a:avLst/>
            </a:prstGeom>
            <a:noFill/>
            <a:ln w="9525">
              <a:noFill/>
              <a:miter lim="800000"/>
              <a:headEnd/>
              <a:tailEnd/>
            </a:ln>
            <a:effectLst/>
          </p:spPr>
          <p:txBody>
            <a:bodyPr wrap="none">
              <a:spAutoFit/>
            </a:bodyPr>
            <a:lstStyle/>
            <a:p>
              <a:r>
                <a:rPr lang="en-US" sz="1400"/>
                <a:t>IPT</a:t>
              </a:r>
            </a:p>
          </p:txBody>
        </p:sp>
        <p:sp>
          <p:nvSpPr>
            <p:cNvPr id="252937" name="AutoShape 9"/>
            <p:cNvSpPr>
              <a:spLocks noChangeArrowheads="1"/>
            </p:cNvSpPr>
            <p:nvPr/>
          </p:nvSpPr>
          <p:spPr bwMode="auto">
            <a:xfrm>
              <a:off x="4615" y="1582"/>
              <a:ext cx="951" cy="2446"/>
            </a:xfrm>
            <a:prstGeom prst="can">
              <a:avLst>
                <a:gd name="adj" fmla="val 20076"/>
              </a:avLst>
            </a:prstGeom>
            <a:solidFill>
              <a:srgbClr val="FFCC99">
                <a:alpha val="50000"/>
              </a:srgbClr>
            </a:solidFill>
            <a:ln w="9525">
              <a:solidFill>
                <a:schemeClr val="tx1"/>
              </a:solidFill>
              <a:round/>
              <a:headEnd/>
              <a:tailEnd/>
            </a:ln>
            <a:effectLst/>
          </p:spPr>
          <p:txBody>
            <a:bodyPr wrap="none" anchor="ctr"/>
            <a:lstStyle/>
            <a:p>
              <a:endParaRPr lang="en-US"/>
            </a:p>
          </p:txBody>
        </p:sp>
        <p:sp>
          <p:nvSpPr>
            <p:cNvPr id="252938" name="Text Box 10"/>
            <p:cNvSpPr txBox="1">
              <a:spLocks noChangeArrowheads="1"/>
            </p:cNvSpPr>
            <p:nvPr/>
          </p:nvSpPr>
          <p:spPr bwMode="auto">
            <a:xfrm>
              <a:off x="4996" y="3765"/>
              <a:ext cx="259" cy="192"/>
            </a:xfrm>
            <a:prstGeom prst="rect">
              <a:avLst/>
            </a:prstGeom>
            <a:noFill/>
            <a:ln w="9525">
              <a:noFill/>
              <a:miter lim="800000"/>
              <a:headEnd/>
              <a:tailEnd/>
            </a:ln>
            <a:effectLst/>
          </p:spPr>
          <p:txBody>
            <a:bodyPr wrap="none">
              <a:spAutoFit/>
            </a:bodyPr>
            <a:lstStyle/>
            <a:p>
              <a:r>
                <a:rPr lang="en-US" sz="1400"/>
                <a:t>IPT</a:t>
              </a:r>
            </a:p>
          </p:txBody>
        </p:sp>
        <p:sp>
          <p:nvSpPr>
            <p:cNvPr id="252941" name="Text Box 13"/>
            <p:cNvSpPr txBox="1">
              <a:spLocks noChangeArrowheads="1"/>
            </p:cNvSpPr>
            <p:nvPr/>
          </p:nvSpPr>
          <p:spPr bwMode="auto">
            <a:xfrm>
              <a:off x="3451" y="812"/>
              <a:ext cx="1022" cy="198"/>
            </a:xfrm>
            <a:prstGeom prst="rect">
              <a:avLst/>
            </a:prstGeom>
            <a:noFill/>
            <a:ln w="9525">
              <a:solidFill>
                <a:schemeClr val="tx1"/>
              </a:solidFill>
              <a:miter lim="800000"/>
              <a:headEnd/>
              <a:tailEnd/>
            </a:ln>
            <a:effectLst/>
          </p:spPr>
          <p:txBody>
            <a:bodyPr wrap="none">
              <a:spAutoFit/>
            </a:bodyPr>
            <a:lstStyle/>
            <a:p>
              <a:r>
                <a:rPr lang="en-US" sz="1400" b="1"/>
                <a:t>Project Management</a:t>
              </a:r>
            </a:p>
          </p:txBody>
        </p:sp>
        <p:sp>
          <p:nvSpPr>
            <p:cNvPr id="252942" name="Text Box 14"/>
            <p:cNvSpPr txBox="1">
              <a:spLocks noChangeArrowheads="1"/>
            </p:cNvSpPr>
            <p:nvPr/>
          </p:nvSpPr>
          <p:spPr bwMode="auto">
            <a:xfrm>
              <a:off x="4265" y="1105"/>
              <a:ext cx="653" cy="332"/>
            </a:xfrm>
            <a:prstGeom prst="rect">
              <a:avLst/>
            </a:prstGeom>
            <a:noFill/>
            <a:ln w="9525">
              <a:solidFill>
                <a:schemeClr val="tx1"/>
              </a:solidFill>
              <a:miter lim="800000"/>
              <a:headEnd/>
              <a:tailEnd/>
            </a:ln>
            <a:effectLst/>
          </p:spPr>
          <p:txBody>
            <a:bodyPr wrap="none">
              <a:spAutoFit/>
            </a:bodyPr>
            <a:lstStyle/>
            <a:p>
              <a:pPr algn="ctr"/>
              <a:r>
                <a:rPr lang="en-US" sz="1400" b="1"/>
                <a:t>Systems </a:t>
              </a:r>
            </a:p>
            <a:p>
              <a:pPr algn="ctr"/>
              <a:r>
                <a:rPr lang="en-US" sz="1400" b="1"/>
                <a:t>Engineering</a:t>
              </a:r>
            </a:p>
          </p:txBody>
        </p:sp>
        <p:sp>
          <p:nvSpPr>
            <p:cNvPr id="252943" name="Text Box 15"/>
            <p:cNvSpPr txBox="1">
              <a:spLocks noChangeArrowheads="1"/>
            </p:cNvSpPr>
            <p:nvPr/>
          </p:nvSpPr>
          <p:spPr bwMode="auto">
            <a:xfrm>
              <a:off x="2614" y="1655"/>
              <a:ext cx="562" cy="332"/>
            </a:xfrm>
            <a:prstGeom prst="rect">
              <a:avLst/>
            </a:prstGeom>
            <a:solidFill>
              <a:schemeClr val="bg1"/>
            </a:solidFill>
            <a:ln w="9525">
              <a:solidFill>
                <a:schemeClr val="tx1"/>
              </a:solidFill>
              <a:miter lim="800000"/>
              <a:headEnd/>
              <a:tailEnd/>
            </a:ln>
            <a:effectLst/>
          </p:spPr>
          <p:txBody>
            <a:bodyPr wrap="none">
              <a:spAutoFit/>
            </a:bodyPr>
            <a:lstStyle/>
            <a:p>
              <a:pPr algn="ctr"/>
              <a:r>
                <a:rPr lang="en-US" sz="1400" b="1"/>
                <a:t>Segment /</a:t>
              </a:r>
            </a:p>
            <a:p>
              <a:pPr algn="ctr"/>
              <a:r>
                <a:rPr lang="en-US" sz="1400" b="1"/>
                <a:t>Element</a:t>
              </a:r>
            </a:p>
          </p:txBody>
        </p:sp>
        <p:sp>
          <p:nvSpPr>
            <p:cNvPr id="252944" name="Oval 16"/>
            <p:cNvSpPr>
              <a:spLocks noChangeArrowheads="1"/>
            </p:cNvSpPr>
            <p:nvPr/>
          </p:nvSpPr>
          <p:spPr bwMode="auto">
            <a:xfrm>
              <a:off x="2664" y="1970"/>
              <a:ext cx="30" cy="3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252945" name="AutoShape 17"/>
            <p:cNvCxnSpPr>
              <a:cxnSpLocks noChangeShapeType="1"/>
              <a:stCxn id="252944" idx="4"/>
              <a:endCxn id="252983" idx="1"/>
            </p:cNvCxnSpPr>
            <p:nvPr/>
          </p:nvCxnSpPr>
          <p:spPr bwMode="auto">
            <a:xfrm rot="16200000" flipH="1">
              <a:off x="2609" y="2070"/>
              <a:ext cx="283" cy="143"/>
            </a:xfrm>
            <a:prstGeom prst="bentConnector2">
              <a:avLst/>
            </a:prstGeom>
            <a:noFill/>
            <a:ln w="9525">
              <a:solidFill>
                <a:schemeClr val="tx1"/>
              </a:solidFill>
              <a:miter lim="800000"/>
              <a:headEnd/>
              <a:tailEnd/>
            </a:ln>
            <a:effectLst/>
          </p:spPr>
        </p:cxnSp>
        <p:cxnSp>
          <p:nvCxnSpPr>
            <p:cNvPr id="252946" name="AutoShape 18"/>
            <p:cNvCxnSpPr>
              <a:cxnSpLocks noChangeShapeType="1"/>
              <a:stCxn id="252944" idx="4"/>
              <a:endCxn id="252984" idx="1"/>
            </p:cNvCxnSpPr>
            <p:nvPr/>
          </p:nvCxnSpPr>
          <p:spPr bwMode="auto">
            <a:xfrm rot="16200000" flipH="1">
              <a:off x="2403" y="2276"/>
              <a:ext cx="696" cy="143"/>
            </a:xfrm>
            <a:prstGeom prst="bentConnector2">
              <a:avLst/>
            </a:prstGeom>
            <a:noFill/>
            <a:ln w="9525">
              <a:solidFill>
                <a:schemeClr val="tx1"/>
              </a:solidFill>
              <a:miter lim="800000"/>
              <a:headEnd/>
              <a:tailEnd/>
            </a:ln>
            <a:effectLst/>
          </p:spPr>
        </p:cxnSp>
        <p:cxnSp>
          <p:nvCxnSpPr>
            <p:cNvPr id="252947" name="AutoShape 19"/>
            <p:cNvCxnSpPr>
              <a:cxnSpLocks noChangeShapeType="1"/>
              <a:stCxn id="252944" idx="4"/>
              <a:endCxn id="252985" idx="1"/>
            </p:cNvCxnSpPr>
            <p:nvPr/>
          </p:nvCxnSpPr>
          <p:spPr bwMode="auto">
            <a:xfrm rot="16200000" flipH="1">
              <a:off x="2196" y="2483"/>
              <a:ext cx="1110" cy="143"/>
            </a:xfrm>
            <a:prstGeom prst="bentConnector2">
              <a:avLst/>
            </a:prstGeom>
            <a:noFill/>
            <a:ln w="9525">
              <a:solidFill>
                <a:schemeClr val="tx1"/>
              </a:solidFill>
              <a:miter lim="800000"/>
              <a:headEnd/>
              <a:tailEnd/>
            </a:ln>
            <a:effectLst/>
          </p:spPr>
        </p:cxnSp>
        <p:sp>
          <p:nvSpPr>
            <p:cNvPr id="252948" name="Oval 20"/>
            <p:cNvSpPr>
              <a:spLocks noChangeArrowheads="1"/>
            </p:cNvSpPr>
            <p:nvPr/>
          </p:nvSpPr>
          <p:spPr bwMode="auto">
            <a:xfrm>
              <a:off x="2668" y="3203"/>
              <a:ext cx="30" cy="3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52949" name="Oval 21"/>
            <p:cNvSpPr>
              <a:spLocks noChangeArrowheads="1"/>
            </p:cNvSpPr>
            <p:nvPr/>
          </p:nvSpPr>
          <p:spPr bwMode="auto">
            <a:xfrm>
              <a:off x="2669" y="3393"/>
              <a:ext cx="30" cy="3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52950" name="Oval 22"/>
            <p:cNvSpPr>
              <a:spLocks noChangeArrowheads="1"/>
            </p:cNvSpPr>
            <p:nvPr/>
          </p:nvSpPr>
          <p:spPr bwMode="auto">
            <a:xfrm>
              <a:off x="2669" y="3584"/>
              <a:ext cx="30" cy="3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52951" name="Oval 23"/>
            <p:cNvSpPr>
              <a:spLocks noChangeArrowheads="1"/>
            </p:cNvSpPr>
            <p:nvPr/>
          </p:nvSpPr>
          <p:spPr bwMode="auto">
            <a:xfrm>
              <a:off x="3947" y="1250"/>
              <a:ext cx="30" cy="3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52952" name="Oval 24"/>
            <p:cNvSpPr>
              <a:spLocks noChangeArrowheads="1"/>
            </p:cNvSpPr>
            <p:nvPr/>
          </p:nvSpPr>
          <p:spPr bwMode="auto">
            <a:xfrm>
              <a:off x="3947" y="1520"/>
              <a:ext cx="30" cy="3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52953" name="Text Box 25"/>
            <p:cNvSpPr txBox="1">
              <a:spLocks noChangeArrowheads="1"/>
            </p:cNvSpPr>
            <p:nvPr/>
          </p:nvSpPr>
          <p:spPr bwMode="auto">
            <a:xfrm>
              <a:off x="3672" y="1655"/>
              <a:ext cx="588" cy="332"/>
            </a:xfrm>
            <a:prstGeom prst="rect">
              <a:avLst/>
            </a:prstGeom>
            <a:solidFill>
              <a:schemeClr val="bg1"/>
            </a:solidFill>
            <a:ln w="9525">
              <a:solidFill>
                <a:schemeClr val="tx1"/>
              </a:solidFill>
              <a:miter lim="800000"/>
              <a:headEnd/>
              <a:tailEnd/>
            </a:ln>
            <a:effectLst/>
          </p:spPr>
          <p:txBody>
            <a:bodyPr wrap="none">
              <a:spAutoFit/>
            </a:bodyPr>
            <a:lstStyle/>
            <a:p>
              <a:pPr algn="ctr"/>
              <a:r>
                <a:rPr lang="en-US" sz="1400" b="1"/>
                <a:t>Segment / </a:t>
              </a:r>
            </a:p>
            <a:p>
              <a:pPr algn="ctr"/>
              <a:r>
                <a:rPr lang="en-US" sz="1400" b="1"/>
                <a:t>Element</a:t>
              </a:r>
            </a:p>
          </p:txBody>
        </p:sp>
        <p:sp>
          <p:nvSpPr>
            <p:cNvPr id="252954" name="Text Box 26"/>
            <p:cNvSpPr txBox="1">
              <a:spLocks noChangeArrowheads="1"/>
            </p:cNvSpPr>
            <p:nvPr/>
          </p:nvSpPr>
          <p:spPr bwMode="auto">
            <a:xfrm>
              <a:off x="3893" y="2117"/>
              <a:ext cx="516" cy="332"/>
            </a:xfrm>
            <a:prstGeom prst="rect">
              <a:avLst/>
            </a:prstGeom>
            <a:solidFill>
              <a:schemeClr val="bg1"/>
            </a:solidFill>
            <a:ln w="9525">
              <a:solidFill>
                <a:schemeClr val="tx1"/>
              </a:solidFill>
              <a:miter lim="800000"/>
              <a:headEnd/>
              <a:tailEnd/>
            </a:ln>
            <a:effectLst/>
          </p:spPr>
          <p:txBody>
            <a:bodyPr wrap="none">
              <a:spAutoFit/>
            </a:bodyPr>
            <a:lstStyle/>
            <a:p>
              <a:r>
                <a:rPr lang="en-US" sz="1400"/>
                <a:t>Segment </a:t>
              </a:r>
            </a:p>
            <a:p>
              <a:r>
                <a:rPr lang="en-US" sz="1400"/>
                <a:t>Systems</a:t>
              </a:r>
            </a:p>
          </p:txBody>
        </p:sp>
        <p:sp>
          <p:nvSpPr>
            <p:cNvPr id="252955" name="Oval 27"/>
            <p:cNvSpPr>
              <a:spLocks noChangeArrowheads="1"/>
            </p:cNvSpPr>
            <p:nvPr/>
          </p:nvSpPr>
          <p:spPr bwMode="auto">
            <a:xfrm>
              <a:off x="3735" y="1970"/>
              <a:ext cx="30" cy="3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252956" name="AutoShape 28"/>
            <p:cNvCxnSpPr>
              <a:cxnSpLocks noChangeShapeType="1"/>
              <a:stCxn id="252955" idx="4"/>
              <a:endCxn id="252954" idx="1"/>
            </p:cNvCxnSpPr>
            <p:nvPr/>
          </p:nvCxnSpPr>
          <p:spPr bwMode="auto">
            <a:xfrm rot="16200000" flipH="1">
              <a:off x="3680" y="2070"/>
              <a:ext cx="283" cy="143"/>
            </a:xfrm>
            <a:prstGeom prst="bentConnector2">
              <a:avLst/>
            </a:prstGeom>
            <a:noFill/>
            <a:ln w="9525">
              <a:solidFill>
                <a:schemeClr val="tx1"/>
              </a:solidFill>
              <a:miter lim="800000"/>
              <a:headEnd/>
              <a:tailEnd/>
            </a:ln>
            <a:effectLst/>
          </p:spPr>
        </p:cxnSp>
        <p:cxnSp>
          <p:nvCxnSpPr>
            <p:cNvPr id="252957" name="AutoShape 29"/>
            <p:cNvCxnSpPr>
              <a:cxnSpLocks noChangeShapeType="1"/>
              <a:stCxn id="252955" idx="4"/>
              <a:endCxn id="252986" idx="1"/>
            </p:cNvCxnSpPr>
            <p:nvPr/>
          </p:nvCxnSpPr>
          <p:spPr bwMode="auto">
            <a:xfrm rot="16200000" flipH="1">
              <a:off x="3474" y="2276"/>
              <a:ext cx="696" cy="143"/>
            </a:xfrm>
            <a:prstGeom prst="bentConnector2">
              <a:avLst/>
            </a:prstGeom>
            <a:noFill/>
            <a:ln w="9525">
              <a:solidFill>
                <a:schemeClr val="tx1"/>
              </a:solidFill>
              <a:miter lim="800000"/>
              <a:headEnd/>
              <a:tailEnd/>
            </a:ln>
            <a:effectLst/>
          </p:spPr>
        </p:cxnSp>
        <p:cxnSp>
          <p:nvCxnSpPr>
            <p:cNvPr id="252958" name="AutoShape 30"/>
            <p:cNvCxnSpPr>
              <a:cxnSpLocks noChangeShapeType="1"/>
              <a:stCxn id="252955" idx="4"/>
              <a:endCxn id="252987" idx="1"/>
            </p:cNvCxnSpPr>
            <p:nvPr/>
          </p:nvCxnSpPr>
          <p:spPr bwMode="auto">
            <a:xfrm rot="16200000" flipH="1">
              <a:off x="3267" y="2483"/>
              <a:ext cx="1110" cy="143"/>
            </a:xfrm>
            <a:prstGeom prst="bentConnector2">
              <a:avLst/>
            </a:prstGeom>
            <a:noFill/>
            <a:ln w="9525">
              <a:solidFill>
                <a:schemeClr val="tx1"/>
              </a:solidFill>
              <a:miter lim="800000"/>
              <a:headEnd/>
              <a:tailEnd/>
            </a:ln>
            <a:effectLst/>
          </p:spPr>
        </p:cxnSp>
        <p:sp>
          <p:nvSpPr>
            <p:cNvPr id="252959" name="Oval 31"/>
            <p:cNvSpPr>
              <a:spLocks noChangeArrowheads="1"/>
            </p:cNvSpPr>
            <p:nvPr/>
          </p:nvSpPr>
          <p:spPr bwMode="auto">
            <a:xfrm>
              <a:off x="3739" y="3203"/>
              <a:ext cx="30" cy="3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52960" name="Oval 32"/>
            <p:cNvSpPr>
              <a:spLocks noChangeArrowheads="1"/>
            </p:cNvSpPr>
            <p:nvPr/>
          </p:nvSpPr>
          <p:spPr bwMode="auto">
            <a:xfrm>
              <a:off x="3740" y="3393"/>
              <a:ext cx="30" cy="3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52961" name="Oval 33"/>
            <p:cNvSpPr>
              <a:spLocks noChangeArrowheads="1"/>
            </p:cNvSpPr>
            <p:nvPr/>
          </p:nvSpPr>
          <p:spPr bwMode="auto">
            <a:xfrm>
              <a:off x="3740" y="3584"/>
              <a:ext cx="30" cy="3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52962" name="Text Box 34"/>
            <p:cNvSpPr txBox="1">
              <a:spLocks noChangeArrowheads="1"/>
            </p:cNvSpPr>
            <p:nvPr/>
          </p:nvSpPr>
          <p:spPr bwMode="auto">
            <a:xfrm>
              <a:off x="4756" y="1655"/>
              <a:ext cx="562" cy="332"/>
            </a:xfrm>
            <a:prstGeom prst="rect">
              <a:avLst/>
            </a:prstGeom>
            <a:solidFill>
              <a:schemeClr val="bg1"/>
            </a:solidFill>
            <a:ln w="9525">
              <a:solidFill>
                <a:schemeClr val="tx1"/>
              </a:solidFill>
              <a:miter lim="800000"/>
              <a:headEnd/>
              <a:tailEnd/>
            </a:ln>
            <a:effectLst/>
          </p:spPr>
          <p:txBody>
            <a:bodyPr wrap="none">
              <a:spAutoFit/>
            </a:bodyPr>
            <a:lstStyle/>
            <a:p>
              <a:pPr algn="ctr"/>
              <a:r>
                <a:rPr lang="en-US" sz="1400" b="1"/>
                <a:t>Segment /</a:t>
              </a:r>
            </a:p>
            <a:p>
              <a:pPr algn="ctr"/>
              <a:r>
                <a:rPr lang="en-US" sz="1400" b="1"/>
                <a:t>Element</a:t>
              </a:r>
            </a:p>
          </p:txBody>
        </p:sp>
        <p:sp>
          <p:nvSpPr>
            <p:cNvPr id="252963" name="Text Box 35"/>
            <p:cNvSpPr txBox="1">
              <a:spLocks noChangeArrowheads="1"/>
            </p:cNvSpPr>
            <p:nvPr/>
          </p:nvSpPr>
          <p:spPr bwMode="auto">
            <a:xfrm>
              <a:off x="4964" y="2117"/>
              <a:ext cx="516" cy="332"/>
            </a:xfrm>
            <a:prstGeom prst="rect">
              <a:avLst/>
            </a:prstGeom>
            <a:solidFill>
              <a:schemeClr val="bg1"/>
            </a:solidFill>
            <a:ln w="9525">
              <a:solidFill>
                <a:schemeClr val="tx1"/>
              </a:solidFill>
              <a:miter lim="800000"/>
              <a:headEnd/>
              <a:tailEnd/>
            </a:ln>
            <a:effectLst/>
          </p:spPr>
          <p:txBody>
            <a:bodyPr wrap="none">
              <a:spAutoFit/>
            </a:bodyPr>
            <a:lstStyle/>
            <a:p>
              <a:r>
                <a:rPr lang="en-US" sz="1400"/>
                <a:t>Segment </a:t>
              </a:r>
            </a:p>
            <a:p>
              <a:r>
                <a:rPr lang="en-US" sz="1400"/>
                <a:t>Systems</a:t>
              </a:r>
            </a:p>
          </p:txBody>
        </p:sp>
        <p:sp>
          <p:nvSpPr>
            <p:cNvPr id="252964" name="Oval 36"/>
            <p:cNvSpPr>
              <a:spLocks noChangeArrowheads="1"/>
            </p:cNvSpPr>
            <p:nvPr/>
          </p:nvSpPr>
          <p:spPr bwMode="auto">
            <a:xfrm>
              <a:off x="4806" y="1970"/>
              <a:ext cx="30" cy="3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252965" name="AutoShape 37"/>
            <p:cNvCxnSpPr>
              <a:cxnSpLocks noChangeShapeType="1"/>
              <a:stCxn id="252964" idx="4"/>
              <a:endCxn id="252963" idx="1"/>
            </p:cNvCxnSpPr>
            <p:nvPr/>
          </p:nvCxnSpPr>
          <p:spPr bwMode="auto">
            <a:xfrm rot="16200000" flipH="1">
              <a:off x="4751" y="2070"/>
              <a:ext cx="283" cy="143"/>
            </a:xfrm>
            <a:prstGeom prst="bentConnector2">
              <a:avLst/>
            </a:prstGeom>
            <a:noFill/>
            <a:ln w="9525">
              <a:solidFill>
                <a:schemeClr val="tx1"/>
              </a:solidFill>
              <a:miter lim="800000"/>
              <a:headEnd/>
              <a:tailEnd/>
            </a:ln>
            <a:effectLst/>
          </p:spPr>
        </p:cxnSp>
        <p:cxnSp>
          <p:nvCxnSpPr>
            <p:cNvPr id="252966" name="AutoShape 38"/>
            <p:cNvCxnSpPr>
              <a:cxnSpLocks noChangeShapeType="1"/>
              <a:stCxn id="252964" idx="4"/>
              <a:endCxn id="252977" idx="1"/>
            </p:cNvCxnSpPr>
            <p:nvPr/>
          </p:nvCxnSpPr>
          <p:spPr bwMode="auto">
            <a:xfrm rot="16200000" flipH="1">
              <a:off x="4545" y="2276"/>
              <a:ext cx="696" cy="143"/>
            </a:xfrm>
            <a:prstGeom prst="bentConnector2">
              <a:avLst/>
            </a:prstGeom>
            <a:noFill/>
            <a:ln w="9525">
              <a:solidFill>
                <a:schemeClr val="tx1"/>
              </a:solidFill>
              <a:miter lim="800000"/>
              <a:headEnd/>
              <a:tailEnd/>
            </a:ln>
            <a:effectLst/>
          </p:spPr>
        </p:cxnSp>
        <p:cxnSp>
          <p:nvCxnSpPr>
            <p:cNvPr id="252967" name="AutoShape 39"/>
            <p:cNvCxnSpPr>
              <a:cxnSpLocks noChangeShapeType="1"/>
              <a:stCxn id="252964" idx="4"/>
              <a:endCxn id="252988" idx="1"/>
            </p:cNvCxnSpPr>
            <p:nvPr/>
          </p:nvCxnSpPr>
          <p:spPr bwMode="auto">
            <a:xfrm rot="16200000" flipH="1">
              <a:off x="4338" y="2483"/>
              <a:ext cx="1110" cy="143"/>
            </a:xfrm>
            <a:prstGeom prst="bentConnector2">
              <a:avLst/>
            </a:prstGeom>
            <a:noFill/>
            <a:ln w="9525">
              <a:solidFill>
                <a:schemeClr val="tx1"/>
              </a:solidFill>
              <a:miter lim="800000"/>
              <a:headEnd/>
              <a:tailEnd/>
            </a:ln>
            <a:effectLst/>
          </p:spPr>
        </p:cxnSp>
        <p:sp>
          <p:nvSpPr>
            <p:cNvPr id="252968" name="Oval 40"/>
            <p:cNvSpPr>
              <a:spLocks noChangeArrowheads="1"/>
            </p:cNvSpPr>
            <p:nvPr/>
          </p:nvSpPr>
          <p:spPr bwMode="auto">
            <a:xfrm>
              <a:off x="4810" y="3203"/>
              <a:ext cx="30" cy="3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52969" name="Oval 41"/>
            <p:cNvSpPr>
              <a:spLocks noChangeArrowheads="1"/>
            </p:cNvSpPr>
            <p:nvPr/>
          </p:nvSpPr>
          <p:spPr bwMode="auto">
            <a:xfrm>
              <a:off x="4811" y="3393"/>
              <a:ext cx="30" cy="3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52970" name="Oval 42"/>
            <p:cNvSpPr>
              <a:spLocks noChangeArrowheads="1"/>
            </p:cNvSpPr>
            <p:nvPr/>
          </p:nvSpPr>
          <p:spPr bwMode="auto">
            <a:xfrm>
              <a:off x="4811" y="3584"/>
              <a:ext cx="30" cy="30"/>
            </a:xfrm>
            <a:prstGeom prst="ellipse">
              <a:avLst/>
            </a:prstGeom>
            <a:solidFill>
              <a:schemeClr val="tx1"/>
            </a:solidFill>
            <a:ln w="9525">
              <a:solidFill>
                <a:schemeClr val="tx1"/>
              </a:solidFill>
              <a:round/>
              <a:headEnd/>
              <a:tailEnd/>
            </a:ln>
            <a:effectLst/>
          </p:spPr>
          <p:txBody>
            <a:bodyPr wrap="none" anchor="ctr"/>
            <a:lstStyle/>
            <a:p>
              <a:endParaRPr lang="en-US"/>
            </a:p>
          </p:txBody>
        </p:sp>
        <p:cxnSp>
          <p:nvCxnSpPr>
            <p:cNvPr id="252971" name="AutoShape 43"/>
            <p:cNvCxnSpPr>
              <a:cxnSpLocks noChangeShapeType="1"/>
              <a:stCxn id="252952" idx="2"/>
              <a:endCxn id="252943" idx="0"/>
            </p:cNvCxnSpPr>
            <p:nvPr/>
          </p:nvCxnSpPr>
          <p:spPr bwMode="auto">
            <a:xfrm rot="10800000" flipV="1">
              <a:off x="2895" y="1535"/>
              <a:ext cx="1052" cy="120"/>
            </a:xfrm>
            <a:prstGeom prst="bentConnector2">
              <a:avLst/>
            </a:prstGeom>
            <a:noFill/>
            <a:ln w="9525">
              <a:solidFill>
                <a:schemeClr val="tx1"/>
              </a:solidFill>
              <a:miter lim="800000"/>
              <a:headEnd/>
              <a:tailEnd/>
            </a:ln>
            <a:effectLst/>
          </p:spPr>
        </p:cxnSp>
        <p:cxnSp>
          <p:nvCxnSpPr>
            <p:cNvPr id="252972" name="AutoShape 44"/>
            <p:cNvCxnSpPr>
              <a:cxnSpLocks noChangeShapeType="1"/>
              <a:stCxn id="252962" idx="0"/>
              <a:endCxn id="252952" idx="6"/>
            </p:cNvCxnSpPr>
            <p:nvPr/>
          </p:nvCxnSpPr>
          <p:spPr bwMode="auto">
            <a:xfrm rot="5400000" flipH="1">
              <a:off x="4447" y="1065"/>
              <a:ext cx="120" cy="1060"/>
            </a:xfrm>
            <a:prstGeom prst="bentConnector2">
              <a:avLst/>
            </a:prstGeom>
            <a:noFill/>
            <a:ln w="9525">
              <a:solidFill>
                <a:schemeClr val="tx1"/>
              </a:solidFill>
              <a:miter lim="800000"/>
              <a:headEnd/>
              <a:tailEnd/>
            </a:ln>
            <a:effectLst/>
          </p:spPr>
        </p:cxnSp>
        <p:cxnSp>
          <p:nvCxnSpPr>
            <p:cNvPr id="252973" name="AutoShape 45"/>
            <p:cNvCxnSpPr>
              <a:cxnSpLocks noChangeShapeType="1"/>
              <a:stCxn id="252952" idx="4"/>
              <a:endCxn id="252953" idx="0"/>
            </p:cNvCxnSpPr>
            <p:nvPr/>
          </p:nvCxnSpPr>
          <p:spPr bwMode="auto">
            <a:xfrm rot="16200000" flipH="1">
              <a:off x="3911" y="1601"/>
              <a:ext cx="105" cy="4"/>
            </a:xfrm>
            <a:prstGeom prst="bentConnector3">
              <a:avLst>
                <a:gd name="adj1" fmla="val 49523"/>
              </a:avLst>
            </a:prstGeom>
            <a:noFill/>
            <a:ln w="9525">
              <a:solidFill>
                <a:schemeClr val="tx1"/>
              </a:solidFill>
              <a:miter lim="800000"/>
              <a:headEnd/>
              <a:tailEnd/>
            </a:ln>
            <a:effectLst/>
          </p:spPr>
        </p:cxnSp>
        <p:cxnSp>
          <p:nvCxnSpPr>
            <p:cNvPr id="252974" name="AutoShape 46"/>
            <p:cNvCxnSpPr>
              <a:cxnSpLocks noChangeShapeType="1"/>
              <a:stCxn id="252951" idx="6"/>
              <a:endCxn id="252942" idx="1"/>
            </p:cNvCxnSpPr>
            <p:nvPr/>
          </p:nvCxnSpPr>
          <p:spPr bwMode="auto">
            <a:xfrm>
              <a:off x="3977" y="1265"/>
              <a:ext cx="288" cy="6"/>
            </a:xfrm>
            <a:prstGeom prst="bentConnector3">
              <a:avLst>
                <a:gd name="adj1" fmla="val 50000"/>
              </a:avLst>
            </a:prstGeom>
            <a:noFill/>
            <a:ln w="9525">
              <a:solidFill>
                <a:schemeClr val="tx1"/>
              </a:solidFill>
              <a:miter lim="800000"/>
              <a:headEnd/>
              <a:tailEnd/>
            </a:ln>
            <a:effectLst/>
          </p:spPr>
        </p:cxnSp>
        <p:cxnSp>
          <p:nvCxnSpPr>
            <p:cNvPr id="252975" name="AutoShape 47"/>
            <p:cNvCxnSpPr>
              <a:cxnSpLocks noChangeShapeType="1"/>
              <a:stCxn id="252951" idx="4"/>
              <a:endCxn id="252952" idx="0"/>
            </p:cNvCxnSpPr>
            <p:nvPr/>
          </p:nvCxnSpPr>
          <p:spPr bwMode="auto">
            <a:xfrm rot="5400000">
              <a:off x="3842" y="1400"/>
              <a:ext cx="240" cy="0"/>
            </a:xfrm>
            <a:prstGeom prst="straightConnector1">
              <a:avLst/>
            </a:prstGeom>
            <a:noFill/>
            <a:ln w="9525">
              <a:solidFill>
                <a:schemeClr val="tx1"/>
              </a:solidFill>
              <a:round/>
              <a:headEnd/>
              <a:tailEnd/>
            </a:ln>
            <a:effectLst/>
          </p:spPr>
        </p:cxnSp>
        <p:cxnSp>
          <p:nvCxnSpPr>
            <p:cNvPr id="252976" name="AutoShape 48"/>
            <p:cNvCxnSpPr>
              <a:cxnSpLocks noChangeShapeType="1"/>
              <a:stCxn id="252941" idx="2"/>
              <a:endCxn id="252951" idx="0"/>
            </p:cNvCxnSpPr>
            <p:nvPr/>
          </p:nvCxnSpPr>
          <p:spPr bwMode="auto">
            <a:xfrm rot="5400000">
              <a:off x="3842" y="1130"/>
              <a:ext cx="240" cy="0"/>
            </a:xfrm>
            <a:prstGeom prst="straightConnector1">
              <a:avLst/>
            </a:prstGeom>
            <a:noFill/>
            <a:ln w="9525">
              <a:solidFill>
                <a:schemeClr val="tx1"/>
              </a:solidFill>
              <a:round/>
              <a:headEnd/>
              <a:tailEnd/>
            </a:ln>
            <a:effectLst/>
          </p:spPr>
        </p:cxnSp>
        <p:sp>
          <p:nvSpPr>
            <p:cNvPr id="252977" name="Text Box 49"/>
            <p:cNvSpPr txBox="1">
              <a:spLocks noChangeArrowheads="1"/>
            </p:cNvSpPr>
            <p:nvPr/>
          </p:nvSpPr>
          <p:spPr bwMode="auto">
            <a:xfrm>
              <a:off x="4964" y="2530"/>
              <a:ext cx="494" cy="332"/>
            </a:xfrm>
            <a:prstGeom prst="rect">
              <a:avLst/>
            </a:prstGeom>
            <a:solidFill>
              <a:schemeClr val="bg1"/>
            </a:solidFill>
            <a:ln w="9525">
              <a:solidFill>
                <a:schemeClr val="tx1"/>
              </a:solidFill>
              <a:miter lim="800000"/>
              <a:headEnd/>
              <a:tailEnd/>
            </a:ln>
            <a:effectLst/>
          </p:spPr>
          <p:txBody>
            <a:bodyPr wrap="none">
              <a:spAutoFit/>
            </a:bodyPr>
            <a:lstStyle/>
            <a:p>
              <a:r>
                <a:rPr lang="en-US" sz="1400"/>
                <a:t>Segment</a:t>
              </a:r>
            </a:p>
            <a:p>
              <a:r>
                <a:rPr lang="en-US" sz="1400"/>
                <a:t>Electrical</a:t>
              </a:r>
            </a:p>
          </p:txBody>
        </p:sp>
        <p:sp>
          <p:nvSpPr>
            <p:cNvPr id="252979" name="Line 51"/>
            <p:cNvSpPr>
              <a:spLocks noChangeShapeType="1"/>
            </p:cNvSpPr>
            <p:nvPr/>
          </p:nvSpPr>
          <p:spPr bwMode="auto">
            <a:xfrm flipH="1">
              <a:off x="1898" y="3105"/>
              <a:ext cx="3645" cy="0"/>
            </a:xfrm>
            <a:prstGeom prst="line">
              <a:avLst/>
            </a:prstGeom>
            <a:noFill/>
            <a:ln w="76200">
              <a:solidFill>
                <a:srgbClr val="0000FF"/>
              </a:solidFill>
              <a:round/>
              <a:headEnd/>
              <a:tailEnd type="triangle" w="med" len="med"/>
            </a:ln>
            <a:effectLst/>
          </p:spPr>
          <p:txBody>
            <a:bodyPr/>
            <a:lstStyle/>
            <a:p>
              <a:endParaRPr lang="en-US"/>
            </a:p>
          </p:txBody>
        </p:sp>
        <p:sp>
          <p:nvSpPr>
            <p:cNvPr id="252980" name="Freeform 52"/>
            <p:cNvSpPr>
              <a:spLocks/>
            </p:cNvSpPr>
            <p:nvPr/>
          </p:nvSpPr>
          <p:spPr bwMode="auto">
            <a:xfrm>
              <a:off x="2237" y="2705"/>
              <a:ext cx="2154" cy="400"/>
            </a:xfrm>
            <a:custGeom>
              <a:avLst/>
              <a:gdLst/>
              <a:ahLst/>
              <a:cxnLst>
                <a:cxn ang="0">
                  <a:pos x="2154" y="0"/>
                </a:cxn>
                <a:cxn ang="0">
                  <a:pos x="0" y="0"/>
                </a:cxn>
                <a:cxn ang="0">
                  <a:pos x="0" y="400"/>
                </a:cxn>
              </a:cxnLst>
              <a:rect l="0" t="0" r="r" b="b"/>
              <a:pathLst>
                <a:path w="2154" h="400">
                  <a:moveTo>
                    <a:pt x="2154" y="0"/>
                  </a:moveTo>
                  <a:lnTo>
                    <a:pt x="0" y="0"/>
                  </a:lnTo>
                  <a:lnTo>
                    <a:pt x="0" y="400"/>
                  </a:lnTo>
                </a:path>
              </a:pathLst>
            </a:custGeom>
            <a:noFill/>
            <a:ln w="76200" cmpd="sng">
              <a:solidFill>
                <a:srgbClr val="0000FF"/>
              </a:solidFill>
              <a:round/>
              <a:headEnd/>
              <a:tailEnd/>
            </a:ln>
            <a:effectLst/>
          </p:spPr>
          <p:txBody>
            <a:bodyPr/>
            <a:lstStyle/>
            <a:p>
              <a:endParaRPr lang="en-US"/>
            </a:p>
          </p:txBody>
        </p:sp>
        <p:sp>
          <p:nvSpPr>
            <p:cNvPr id="252981" name="Text Box 53"/>
            <p:cNvSpPr txBox="1">
              <a:spLocks noChangeArrowheads="1"/>
            </p:cNvSpPr>
            <p:nvPr/>
          </p:nvSpPr>
          <p:spPr bwMode="auto">
            <a:xfrm>
              <a:off x="915" y="2876"/>
              <a:ext cx="970" cy="600"/>
            </a:xfrm>
            <a:prstGeom prst="rect">
              <a:avLst/>
            </a:prstGeom>
            <a:solidFill>
              <a:srgbClr val="0000FF"/>
            </a:solidFill>
            <a:ln w="9525">
              <a:solidFill>
                <a:srgbClr val="0000FF"/>
              </a:solidFill>
              <a:miter lim="800000"/>
              <a:headEnd/>
              <a:tailEnd/>
            </a:ln>
            <a:effectLst/>
          </p:spPr>
          <p:txBody>
            <a:bodyPr wrap="none">
              <a:spAutoFit/>
            </a:bodyPr>
            <a:lstStyle/>
            <a:p>
              <a:pPr algn="ctr"/>
              <a:r>
                <a:rPr lang="en-US" sz="1400" b="1">
                  <a:solidFill>
                    <a:schemeClr val="bg1"/>
                  </a:solidFill>
                </a:rPr>
                <a:t>Working Group </a:t>
              </a:r>
            </a:p>
            <a:p>
              <a:pPr algn="ctr"/>
              <a:r>
                <a:rPr lang="en-US" sz="1400" b="1">
                  <a:solidFill>
                    <a:schemeClr val="bg1"/>
                  </a:solidFill>
                </a:rPr>
                <a:t>Assigned</a:t>
              </a:r>
            </a:p>
            <a:p>
              <a:pPr algn="ctr"/>
              <a:r>
                <a:rPr lang="en-US" sz="1400" b="1">
                  <a:solidFill>
                    <a:schemeClr val="bg1"/>
                  </a:solidFill>
                </a:rPr>
                <a:t>To Address Study</a:t>
              </a:r>
            </a:p>
            <a:p>
              <a:pPr algn="ctr"/>
              <a:r>
                <a:rPr lang="en-US" sz="1400" b="1">
                  <a:solidFill>
                    <a:schemeClr val="bg1"/>
                  </a:solidFill>
                </a:rPr>
                <a:t>Or Area of Concern</a:t>
              </a:r>
            </a:p>
          </p:txBody>
        </p:sp>
        <p:sp>
          <p:nvSpPr>
            <p:cNvPr id="252982" name="Freeform 54"/>
            <p:cNvSpPr>
              <a:spLocks/>
            </p:cNvSpPr>
            <p:nvPr/>
          </p:nvSpPr>
          <p:spPr bwMode="auto">
            <a:xfrm>
              <a:off x="2234" y="2300"/>
              <a:ext cx="588" cy="436"/>
            </a:xfrm>
            <a:custGeom>
              <a:avLst/>
              <a:gdLst/>
              <a:ahLst/>
              <a:cxnLst>
                <a:cxn ang="0">
                  <a:pos x="588" y="4"/>
                </a:cxn>
                <a:cxn ang="0">
                  <a:pos x="7" y="0"/>
                </a:cxn>
                <a:cxn ang="0">
                  <a:pos x="4" y="436"/>
                </a:cxn>
                <a:cxn ang="0">
                  <a:pos x="0" y="436"/>
                </a:cxn>
              </a:cxnLst>
              <a:rect l="0" t="0" r="r" b="b"/>
              <a:pathLst>
                <a:path w="588" h="436">
                  <a:moveTo>
                    <a:pt x="588" y="4"/>
                  </a:moveTo>
                  <a:lnTo>
                    <a:pt x="7" y="0"/>
                  </a:lnTo>
                  <a:lnTo>
                    <a:pt x="4" y="436"/>
                  </a:lnTo>
                  <a:lnTo>
                    <a:pt x="0" y="436"/>
                  </a:lnTo>
                </a:path>
              </a:pathLst>
            </a:custGeom>
            <a:noFill/>
            <a:ln w="76200" cmpd="sng">
              <a:solidFill>
                <a:srgbClr val="0000FF"/>
              </a:solidFill>
              <a:round/>
              <a:headEnd/>
              <a:tailEnd/>
            </a:ln>
            <a:effectLst/>
          </p:spPr>
          <p:txBody>
            <a:bodyPr/>
            <a:lstStyle/>
            <a:p>
              <a:endParaRPr lang="en-US"/>
            </a:p>
          </p:txBody>
        </p:sp>
        <p:sp>
          <p:nvSpPr>
            <p:cNvPr id="252983" name="Text Box 55"/>
            <p:cNvSpPr txBox="1">
              <a:spLocks noChangeArrowheads="1"/>
            </p:cNvSpPr>
            <p:nvPr/>
          </p:nvSpPr>
          <p:spPr bwMode="auto">
            <a:xfrm>
              <a:off x="2822" y="2117"/>
              <a:ext cx="516" cy="332"/>
            </a:xfrm>
            <a:prstGeom prst="rect">
              <a:avLst/>
            </a:prstGeom>
            <a:solidFill>
              <a:schemeClr val="bg1"/>
            </a:solidFill>
            <a:ln w="9525">
              <a:solidFill>
                <a:schemeClr val="tx1"/>
              </a:solidFill>
              <a:miter lim="800000"/>
              <a:headEnd/>
              <a:tailEnd/>
            </a:ln>
            <a:effectLst/>
          </p:spPr>
          <p:txBody>
            <a:bodyPr wrap="none">
              <a:spAutoFit/>
            </a:bodyPr>
            <a:lstStyle/>
            <a:p>
              <a:r>
                <a:rPr lang="en-US" sz="1400"/>
                <a:t>Segment </a:t>
              </a:r>
            </a:p>
            <a:p>
              <a:r>
                <a:rPr lang="en-US" sz="1400"/>
                <a:t>Systems</a:t>
              </a:r>
            </a:p>
          </p:txBody>
        </p:sp>
        <p:sp>
          <p:nvSpPr>
            <p:cNvPr id="252984" name="Text Box 56"/>
            <p:cNvSpPr txBox="1">
              <a:spLocks noChangeArrowheads="1"/>
            </p:cNvSpPr>
            <p:nvPr/>
          </p:nvSpPr>
          <p:spPr bwMode="auto">
            <a:xfrm>
              <a:off x="2822" y="2530"/>
              <a:ext cx="494" cy="332"/>
            </a:xfrm>
            <a:prstGeom prst="rect">
              <a:avLst/>
            </a:prstGeom>
            <a:solidFill>
              <a:schemeClr val="bg1"/>
            </a:solidFill>
            <a:ln w="9525">
              <a:solidFill>
                <a:schemeClr val="tx1"/>
              </a:solidFill>
              <a:miter lim="800000"/>
              <a:headEnd/>
              <a:tailEnd/>
            </a:ln>
            <a:effectLst/>
          </p:spPr>
          <p:txBody>
            <a:bodyPr wrap="none">
              <a:spAutoFit/>
            </a:bodyPr>
            <a:lstStyle/>
            <a:p>
              <a:r>
                <a:rPr lang="en-US" sz="1400"/>
                <a:t>Segment</a:t>
              </a:r>
            </a:p>
            <a:p>
              <a:r>
                <a:rPr lang="en-US" sz="1400"/>
                <a:t>Electrical</a:t>
              </a:r>
            </a:p>
          </p:txBody>
        </p:sp>
        <p:sp>
          <p:nvSpPr>
            <p:cNvPr id="252985" name="Text Box 57"/>
            <p:cNvSpPr txBox="1">
              <a:spLocks noChangeArrowheads="1"/>
            </p:cNvSpPr>
            <p:nvPr/>
          </p:nvSpPr>
          <p:spPr bwMode="auto">
            <a:xfrm>
              <a:off x="2822" y="2944"/>
              <a:ext cx="586" cy="332"/>
            </a:xfrm>
            <a:prstGeom prst="rect">
              <a:avLst/>
            </a:prstGeom>
            <a:solidFill>
              <a:schemeClr val="bg1"/>
            </a:solidFill>
            <a:ln w="9525">
              <a:solidFill>
                <a:schemeClr val="tx1"/>
              </a:solidFill>
              <a:miter lim="800000"/>
              <a:headEnd/>
              <a:tailEnd/>
            </a:ln>
            <a:effectLst/>
          </p:spPr>
          <p:txBody>
            <a:bodyPr wrap="none">
              <a:spAutoFit/>
            </a:bodyPr>
            <a:lstStyle/>
            <a:p>
              <a:r>
                <a:rPr lang="en-US" sz="1400"/>
                <a:t>Segment</a:t>
              </a:r>
            </a:p>
            <a:p>
              <a:r>
                <a:rPr lang="en-US" sz="1400"/>
                <a:t>Mechanical</a:t>
              </a:r>
            </a:p>
          </p:txBody>
        </p:sp>
        <p:sp>
          <p:nvSpPr>
            <p:cNvPr id="252986" name="Text Box 58"/>
            <p:cNvSpPr txBox="1">
              <a:spLocks noChangeArrowheads="1"/>
            </p:cNvSpPr>
            <p:nvPr/>
          </p:nvSpPr>
          <p:spPr bwMode="auto">
            <a:xfrm>
              <a:off x="3893" y="2530"/>
              <a:ext cx="494" cy="332"/>
            </a:xfrm>
            <a:prstGeom prst="rect">
              <a:avLst/>
            </a:prstGeom>
            <a:solidFill>
              <a:schemeClr val="bg1"/>
            </a:solidFill>
            <a:ln w="9525">
              <a:solidFill>
                <a:schemeClr val="tx1"/>
              </a:solidFill>
              <a:miter lim="800000"/>
              <a:headEnd/>
              <a:tailEnd/>
            </a:ln>
            <a:effectLst/>
          </p:spPr>
          <p:txBody>
            <a:bodyPr wrap="none">
              <a:spAutoFit/>
            </a:bodyPr>
            <a:lstStyle/>
            <a:p>
              <a:r>
                <a:rPr lang="en-US" sz="1400"/>
                <a:t>Segment</a:t>
              </a:r>
            </a:p>
            <a:p>
              <a:r>
                <a:rPr lang="en-US" sz="1400"/>
                <a:t>Electrical</a:t>
              </a:r>
            </a:p>
          </p:txBody>
        </p:sp>
        <p:sp>
          <p:nvSpPr>
            <p:cNvPr id="252987" name="Text Box 59"/>
            <p:cNvSpPr txBox="1">
              <a:spLocks noChangeArrowheads="1"/>
            </p:cNvSpPr>
            <p:nvPr/>
          </p:nvSpPr>
          <p:spPr bwMode="auto">
            <a:xfrm>
              <a:off x="3893" y="2944"/>
              <a:ext cx="586" cy="332"/>
            </a:xfrm>
            <a:prstGeom prst="rect">
              <a:avLst/>
            </a:prstGeom>
            <a:solidFill>
              <a:schemeClr val="bg1"/>
            </a:solidFill>
            <a:ln w="9525">
              <a:solidFill>
                <a:schemeClr val="tx1"/>
              </a:solidFill>
              <a:miter lim="800000"/>
              <a:headEnd/>
              <a:tailEnd/>
            </a:ln>
            <a:effectLst/>
          </p:spPr>
          <p:txBody>
            <a:bodyPr wrap="none">
              <a:spAutoFit/>
            </a:bodyPr>
            <a:lstStyle/>
            <a:p>
              <a:r>
                <a:rPr lang="en-US" sz="1400"/>
                <a:t>Segment</a:t>
              </a:r>
            </a:p>
            <a:p>
              <a:r>
                <a:rPr lang="en-US" sz="1400"/>
                <a:t>Mechanical</a:t>
              </a:r>
            </a:p>
          </p:txBody>
        </p:sp>
        <p:sp>
          <p:nvSpPr>
            <p:cNvPr id="252988" name="Text Box 60"/>
            <p:cNvSpPr txBox="1">
              <a:spLocks noChangeArrowheads="1"/>
            </p:cNvSpPr>
            <p:nvPr/>
          </p:nvSpPr>
          <p:spPr bwMode="auto">
            <a:xfrm>
              <a:off x="4964" y="2944"/>
              <a:ext cx="586" cy="332"/>
            </a:xfrm>
            <a:prstGeom prst="rect">
              <a:avLst/>
            </a:prstGeom>
            <a:solidFill>
              <a:schemeClr val="bg1"/>
            </a:solidFill>
            <a:ln w="9525">
              <a:solidFill>
                <a:schemeClr val="tx1"/>
              </a:solidFill>
              <a:miter lim="800000"/>
              <a:headEnd/>
              <a:tailEnd/>
            </a:ln>
            <a:effectLst/>
          </p:spPr>
          <p:txBody>
            <a:bodyPr wrap="none">
              <a:spAutoFit/>
            </a:bodyPr>
            <a:lstStyle/>
            <a:p>
              <a:r>
                <a:rPr lang="en-US" sz="1400"/>
                <a:t>Segment</a:t>
              </a:r>
            </a:p>
            <a:p>
              <a:r>
                <a:rPr lang="en-US" sz="1400"/>
                <a:t>Mechanical</a:t>
              </a:r>
            </a:p>
          </p:txBody>
        </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cstate="print"/>
          <a:srcRect/>
          <a:stretch>
            <a:fillRect/>
          </a:stretch>
        </p:blipFill>
        <p:spPr bwMode="auto">
          <a:xfrm>
            <a:off x="275290" y="777537"/>
            <a:ext cx="7541712" cy="5478880"/>
          </a:xfrm>
          <a:prstGeom prst="rect">
            <a:avLst/>
          </a:prstGeom>
          <a:noFill/>
          <a:ln w="9525">
            <a:noFill/>
            <a:miter lim="800000"/>
            <a:headEnd/>
            <a:tailEnd/>
          </a:ln>
          <a:effectLst/>
        </p:spPr>
      </p:pic>
      <p:sp>
        <p:nvSpPr>
          <p:cNvPr id="2" name="Title 1"/>
          <p:cNvSpPr>
            <a:spLocks noGrp="1"/>
          </p:cNvSpPr>
          <p:nvPr>
            <p:ph type="title"/>
          </p:nvPr>
        </p:nvSpPr>
        <p:spPr>
          <a:xfrm>
            <a:off x="914400" y="152400"/>
            <a:ext cx="7267074" cy="406400"/>
          </a:xfrm>
        </p:spPr>
        <p:txBody>
          <a:bodyPr/>
          <a:lstStyle/>
          <a:p>
            <a:r>
              <a:rPr lang="en-US" sz="2000" dirty="0" smtClean="0"/>
              <a:t>Behavior of Space Vehicle Materials at Cryogenic Temperatures</a:t>
            </a:r>
            <a:endParaRPr lang="en-US" sz="2000" dirty="0"/>
          </a:p>
        </p:txBody>
      </p:sp>
      <p:grpSp>
        <p:nvGrpSpPr>
          <p:cNvPr id="3" name="Group 10"/>
          <p:cNvGrpSpPr/>
          <p:nvPr/>
        </p:nvGrpSpPr>
        <p:grpSpPr>
          <a:xfrm>
            <a:off x="914384" y="2024803"/>
            <a:ext cx="1082842" cy="2731169"/>
            <a:chOff x="1383632" y="2129589"/>
            <a:chExt cx="1082842" cy="2731169"/>
          </a:xfrm>
        </p:grpSpPr>
        <p:cxnSp>
          <p:nvCxnSpPr>
            <p:cNvPr id="5" name="Straight Connector 4"/>
            <p:cNvCxnSpPr/>
            <p:nvPr/>
          </p:nvCxnSpPr>
          <p:spPr bwMode="auto">
            <a:xfrm>
              <a:off x="2334126" y="2129589"/>
              <a:ext cx="0" cy="2622885"/>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7" name="Straight Connector 6"/>
            <p:cNvCxnSpPr/>
            <p:nvPr/>
          </p:nvCxnSpPr>
          <p:spPr bwMode="auto">
            <a:xfrm flipH="1">
              <a:off x="1383632" y="4752474"/>
              <a:ext cx="96252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8" name="Oval 7"/>
            <p:cNvSpPr/>
            <p:nvPr/>
          </p:nvSpPr>
          <p:spPr bwMode="auto">
            <a:xfrm>
              <a:off x="2225842" y="4620126"/>
              <a:ext cx="240632" cy="24063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sp>
        <p:nvSpPr>
          <p:cNvPr id="9" name="TextBox 8"/>
          <p:cNvSpPr txBox="1"/>
          <p:nvPr/>
        </p:nvSpPr>
        <p:spPr>
          <a:xfrm>
            <a:off x="1012006" y="5683238"/>
            <a:ext cx="7926515" cy="1015663"/>
          </a:xfrm>
          <a:prstGeom prst="rect">
            <a:avLst/>
          </a:prstGeom>
          <a:solidFill>
            <a:schemeClr val="bg1"/>
          </a:solidFill>
          <a:ln>
            <a:noFill/>
          </a:ln>
        </p:spPr>
        <p:txBody>
          <a:bodyPr wrap="square" rtlCol="0">
            <a:spAutoFit/>
          </a:bodyPr>
          <a:lstStyle/>
          <a:p>
            <a:pPr marL="119063" indent="-119063">
              <a:buFont typeface="Arial" pitchFamily="34" charset="0"/>
              <a:buChar char="•"/>
            </a:pPr>
            <a:r>
              <a:rPr lang="en-US" sz="1200" dirty="0" smtClean="0"/>
              <a:t> At 50K, the strain for Be is roughly -310 x 10</a:t>
            </a:r>
            <a:r>
              <a:rPr lang="en-US" sz="1200" baseline="30000" dirty="0" smtClean="0"/>
              <a:t>-5</a:t>
            </a:r>
            <a:r>
              <a:rPr lang="en-US" sz="1200" dirty="0" smtClean="0"/>
              <a:t> so the 6 meter primary mirror will contract by 1.9 cm. (3/4”).</a:t>
            </a:r>
          </a:p>
          <a:p>
            <a:pPr marL="119063" indent="-119063">
              <a:buFont typeface="Arial" pitchFamily="34" charset="0"/>
              <a:buChar char="•"/>
            </a:pPr>
            <a:r>
              <a:rPr lang="en-US" sz="1200" dirty="0" smtClean="0"/>
              <a:t> The mirror support structure is composite and does not contract as much.</a:t>
            </a:r>
          </a:p>
          <a:p>
            <a:pPr marL="119063" indent="-119063">
              <a:buFont typeface="Arial" pitchFamily="34" charset="0"/>
              <a:buChar char="•"/>
            </a:pPr>
            <a:r>
              <a:rPr lang="en-US" sz="1200" dirty="0" smtClean="0"/>
              <a:t> The mirror interface flexures must be carefully accommodate this mismatch without distorting the mirrors.</a:t>
            </a:r>
          </a:p>
          <a:p>
            <a:pPr marL="119063" indent="-119063">
              <a:buFont typeface="Arial" pitchFamily="34" charset="0"/>
              <a:buChar char="•"/>
            </a:pPr>
            <a:r>
              <a:rPr lang="en-US" sz="1200" dirty="0" smtClean="0"/>
              <a:t> At 50K the difference in the slopes of the curves becomes important as small changes in operational temperature can  produce distortions which degrade optical performance</a:t>
            </a:r>
          </a:p>
        </p:txBody>
      </p:sp>
      <p:sp>
        <p:nvSpPr>
          <p:cNvPr id="15" name="Oval 14"/>
          <p:cNvSpPr/>
          <p:nvPr/>
        </p:nvSpPr>
        <p:spPr bwMode="auto">
          <a:xfrm>
            <a:off x="1743728" y="1570361"/>
            <a:ext cx="240632" cy="24063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grpSp>
        <p:nvGrpSpPr>
          <p:cNvPr id="4" name="Group 18"/>
          <p:cNvGrpSpPr/>
          <p:nvPr/>
        </p:nvGrpSpPr>
        <p:grpSpPr>
          <a:xfrm>
            <a:off x="5856514" y="2581468"/>
            <a:ext cx="3037487" cy="2955732"/>
            <a:chOff x="5967409" y="2500311"/>
            <a:chExt cx="2887057" cy="2762252"/>
          </a:xfrm>
        </p:grpSpPr>
        <p:sp>
          <p:nvSpPr>
            <p:cNvPr id="18" name="Rectangle 17"/>
            <p:cNvSpPr/>
            <p:nvPr/>
          </p:nvSpPr>
          <p:spPr bwMode="auto">
            <a:xfrm>
              <a:off x="5967409" y="2524125"/>
              <a:ext cx="2876550" cy="273843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Narrow" pitchFamily="34" charset="0"/>
              </a:endParaRPr>
            </a:p>
          </p:txBody>
        </p:sp>
        <p:pic>
          <p:nvPicPr>
            <p:cNvPr id="424961" name="Picture 1"/>
            <p:cNvPicPr>
              <a:picLocks noChangeAspect="1" noChangeArrowheads="1"/>
            </p:cNvPicPr>
            <p:nvPr/>
          </p:nvPicPr>
          <p:blipFill>
            <a:blip r:embed="rId3" cstate="print"/>
            <a:srcRect l="8197" t="15535" r="6878" b="4463"/>
            <a:stretch>
              <a:fillRect/>
            </a:stretch>
          </p:blipFill>
          <p:spPr bwMode="auto">
            <a:xfrm>
              <a:off x="5991727" y="2621129"/>
              <a:ext cx="2782502" cy="2634917"/>
            </a:xfrm>
            <a:prstGeom prst="rect">
              <a:avLst/>
            </a:prstGeom>
            <a:noFill/>
            <a:ln w="9525">
              <a:noFill/>
              <a:miter lim="800000"/>
              <a:headEnd/>
              <a:tailEnd/>
            </a:ln>
            <a:effectLst/>
          </p:spPr>
        </p:pic>
        <p:sp>
          <p:nvSpPr>
            <p:cNvPr id="16" name="TextBox 15"/>
            <p:cNvSpPr txBox="1"/>
            <p:nvPr/>
          </p:nvSpPr>
          <p:spPr>
            <a:xfrm>
              <a:off x="6053136" y="2500311"/>
              <a:ext cx="1181734" cy="246221"/>
            </a:xfrm>
            <a:prstGeom prst="rect">
              <a:avLst/>
            </a:prstGeom>
            <a:noFill/>
          </p:spPr>
          <p:txBody>
            <a:bodyPr wrap="none" rtlCol="0">
              <a:spAutoFit/>
            </a:bodyPr>
            <a:lstStyle/>
            <a:p>
              <a:r>
                <a:rPr lang="en-US" dirty="0" smtClean="0"/>
                <a:t>Be Mirror Segments</a:t>
              </a:r>
              <a:endParaRPr lang="en-US" dirty="0"/>
            </a:p>
          </p:txBody>
        </p:sp>
        <p:sp>
          <p:nvSpPr>
            <p:cNvPr id="17" name="TextBox 16"/>
            <p:cNvSpPr txBox="1"/>
            <p:nvPr/>
          </p:nvSpPr>
          <p:spPr>
            <a:xfrm>
              <a:off x="8129588" y="2790825"/>
              <a:ext cx="724878" cy="553998"/>
            </a:xfrm>
            <a:prstGeom prst="rect">
              <a:avLst/>
            </a:prstGeom>
            <a:noFill/>
          </p:spPr>
          <p:txBody>
            <a:bodyPr wrap="none" rtlCol="0">
              <a:spAutoFit/>
            </a:bodyPr>
            <a:lstStyle/>
            <a:p>
              <a:pPr algn="r"/>
              <a:r>
                <a:rPr lang="en-US" dirty="0" smtClean="0"/>
                <a:t>Composite</a:t>
              </a:r>
            </a:p>
            <a:p>
              <a:pPr algn="r"/>
              <a:r>
                <a:rPr lang="en-US" dirty="0" smtClean="0"/>
                <a:t>Support</a:t>
              </a:r>
            </a:p>
            <a:p>
              <a:pPr algn="r"/>
              <a:r>
                <a:rPr lang="en-US" dirty="0" smtClean="0"/>
                <a:t>Structure</a:t>
              </a:r>
              <a:endParaRPr lang="en-US" dirty="0"/>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30012</TotalTime>
  <Words>13575</Words>
  <Application>Microsoft Office PowerPoint</Application>
  <PresentationFormat>On-screen Show (4:3)</PresentationFormat>
  <Paragraphs>2284</Paragraphs>
  <Slides>103</Slides>
  <Notes>35</Notes>
  <HiddenSlides>0</HiddenSlides>
  <MMClips>1</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103</vt:i4>
      </vt:variant>
    </vt:vector>
  </HeadingPairs>
  <TitlesOfParts>
    <vt:vector size="107" baseType="lpstr">
      <vt:lpstr>Blank Presentation</vt:lpstr>
      <vt:lpstr>Custom Design</vt:lpstr>
      <vt:lpstr>Equation</vt:lpstr>
      <vt:lpstr>Photo Editor Photo</vt:lpstr>
      <vt:lpstr>PowerPoint Presentation</vt:lpstr>
      <vt:lpstr>Abstract and Challenges</vt:lpstr>
      <vt:lpstr>JWST Project Overview</vt:lpstr>
      <vt:lpstr>What Does Systems Engineering Do?</vt:lpstr>
      <vt:lpstr>JWST Science Objectives</vt:lpstr>
      <vt:lpstr>First Light and Re-Ionization</vt:lpstr>
      <vt:lpstr>How Galaxies Evolve Over Cosmic History</vt:lpstr>
      <vt:lpstr>The Birth of Stars and Planetary Systems</vt:lpstr>
      <vt:lpstr>The Origins of Life and the Formation and Evolution of Planetary Systems</vt:lpstr>
      <vt:lpstr>Transiting Exo-Planets</vt:lpstr>
      <vt:lpstr>JWST Systems Engineering</vt:lpstr>
      <vt:lpstr>Requirements Formulation</vt:lpstr>
      <vt:lpstr>Science Requires an Infrared Telescope</vt:lpstr>
      <vt:lpstr>Driving Requirements:  Radiometric Sensitivity</vt:lpstr>
      <vt:lpstr>Signal to Noise and Exposure Time</vt:lpstr>
      <vt:lpstr>How a 10 nanoJanksy Point Source Appears Compared to Anticipated  Background</vt:lpstr>
      <vt:lpstr>How a 1 nanoJanksy Point Source Appears Compared to Anticipated  Background</vt:lpstr>
      <vt:lpstr>Sensitivity Comparisons  (Imaging and Spectroscopic)</vt:lpstr>
      <vt:lpstr>Infrared Observatories Must be Very Cold</vt:lpstr>
      <vt:lpstr>Cooling JWST</vt:lpstr>
      <vt:lpstr>Driving Requirements:  Image Quality or Resolution</vt:lpstr>
      <vt:lpstr>Wavefront Error Budgets</vt:lpstr>
      <vt:lpstr>JWST Systems Engineering</vt:lpstr>
      <vt:lpstr>JWST Systems Design</vt:lpstr>
      <vt:lpstr>System Hierarchy</vt:lpstr>
      <vt:lpstr>Typical Science Instruments Cameras and Spectrometers</vt:lpstr>
      <vt:lpstr>JWST Science Instrument Compliment</vt:lpstr>
      <vt:lpstr>Segmented Mirror Design</vt:lpstr>
      <vt:lpstr>Tri-Mirror Anastigmatic Telescope Design</vt:lpstr>
      <vt:lpstr>Data System Design Schematic</vt:lpstr>
      <vt:lpstr>JWST System Architecture</vt:lpstr>
      <vt:lpstr>JWST Observatory Summary</vt:lpstr>
      <vt:lpstr>The JWST Observatory Elements and Regions</vt:lpstr>
      <vt:lpstr>JWST Observatory Deployment</vt:lpstr>
      <vt:lpstr>JWST Mission Orbit and Key Events</vt:lpstr>
      <vt:lpstr>JWST Trade Studies</vt:lpstr>
      <vt:lpstr>Hierarchical List of Major JWST Trade Studies </vt:lpstr>
      <vt:lpstr>Coordination of the System Trade Space</vt:lpstr>
      <vt:lpstr>Thermal Architecture / ISIM Electronics Trade</vt:lpstr>
      <vt:lpstr>JWST Systems Engineering</vt:lpstr>
      <vt:lpstr>Systems Analysis and Performance Assessment</vt:lpstr>
      <vt:lpstr>Integrated Modeling</vt:lpstr>
      <vt:lpstr>JWST Integrated Modeling Cycles</vt:lpstr>
      <vt:lpstr>List of Primary TPMs</vt:lpstr>
      <vt:lpstr>JWST Systems Engineering</vt:lpstr>
      <vt:lpstr>Technology Development and Risk Management</vt:lpstr>
      <vt:lpstr>JWST Technology Readiness Metric</vt:lpstr>
      <vt:lpstr>Critical Technology Development Items</vt:lpstr>
      <vt:lpstr>Comparison of JWST to HST   System Challenges </vt:lpstr>
      <vt:lpstr>Cryogenic Design Challenges</vt:lpstr>
      <vt:lpstr>Approach to Cryogenic Challenges</vt:lpstr>
      <vt:lpstr>1/3 Scale Sunshield Model Validation</vt:lpstr>
      <vt:lpstr>Core Thermal Balance Test</vt:lpstr>
      <vt:lpstr>IEC Directional Baffle Test</vt:lpstr>
      <vt:lpstr>Vibration Damping at Cryogenic Temperatures</vt:lpstr>
      <vt:lpstr>Backplane Stability Test Article (BSTA)</vt:lpstr>
      <vt:lpstr>Magnetic Dampers</vt:lpstr>
      <vt:lpstr>JWST Systems Engineering</vt:lpstr>
      <vt:lpstr>Verification</vt:lpstr>
      <vt:lpstr>Challenges of JWST System Tests</vt:lpstr>
      <vt:lpstr>Verification Using Analytical Models</vt:lpstr>
      <vt:lpstr>From EVM Entry To EVM Metric</vt:lpstr>
      <vt:lpstr>PowerPoint Presentation</vt:lpstr>
      <vt:lpstr>JWST Telescope Testing</vt:lpstr>
      <vt:lpstr>Optical Testing at the Johnson Space Center </vt:lpstr>
      <vt:lpstr>JWST Integration &amp; Test Flow</vt:lpstr>
      <vt:lpstr>Program Status</vt:lpstr>
      <vt:lpstr>Observatory Status</vt:lpstr>
      <vt:lpstr>PowerPoint Presentation</vt:lpstr>
      <vt:lpstr>Mirror Segments in Their Storage Containers</vt:lpstr>
      <vt:lpstr>JWST Flight Science Instruments</vt:lpstr>
      <vt:lpstr>Sunshield Membranes (1 of 2)</vt:lpstr>
      <vt:lpstr>Modifications to the JSC Vacuum Chamber</vt:lpstr>
      <vt:lpstr>Closing Thoughts on JWST Systems Engineering</vt:lpstr>
      <vt:lpstr>Personal Lessons Learned from JWST (1 of 3)</vt:lpstr>
      <vt:lpstr>Personal Lessons Learned from JWST (2 of 3)</vt:lpstr>
      <vt:lpstr>Personal Lessons Learned from JWST (3 of 3)</vt:lpstr>
      <vt:lpstr>Telescopes Then and Now</vt:lpstr>
      <vt:lpstr>Comparison To the 10 m Keck I Telescope</vt:lpstr>
      <vt:lpstr>Summary</vt:lpstr>
      <vt:lpstr>Possibles</vt:lpstr>
      <vt:lpstr>Typical Trade Study Plan</vt:lpstr>
      <vt:lpstr>Factors Driving JWST Momentum Management</vt:lpstr>
      <vt:lpstr>Momentum Management Studies (1 of 2)</vt:lpstr>
      <vt:lpstr>Momentum Management Studies (2 of 2)</vt:lpstr>
      <vt:lpstr>First Cut at Observatory Design to LV1 and LV4 Requirements</vt:lpstr>
      <vt:lpstr>The Mass Challenge</vt:lpstr>
      <vt:lpstr>The Observatory Mass Issue</vt:lpstr>
      <vt:lpstr>Recent Mass Trends</vt:lpstr>
      <vt:lpstr>Long Term Trends for JWST Mass Margin</vt:lpstr>
      <vt:lpstr>Mass Control Methods that Helped</vt:lpstr>
      <vt:lpstr>Engineering Challenges Ahead</vt:lpstr>
      <vt:lpstr>Summary</vt:lpstr>
      <vt:lpstr>Chamber A Capability Enhancements</vt:lpstr>
      <vt:lpstr>JSC Chamber A Functional Tests</vt:lpstr>
      <vt:lpstr>Systems Engineering Team Key Contacts</vt:lpstr>
      <vt:lpstr>3.5 Communication Paths to External Organizations</vt:lpstr>
      <vt:lpstr>Figure 3-2 Forming Working Groups with the Correct Skill / Responsibilities</vt:lpstr>
      <vt:lpstr>Behavior of Space Vehicle Materials at Cryogenic Temperatures</vt:lpstr>
      <vt:lpstr>Cryo Null Figuring the Optics</vt:lpstr>
      <vt:lpstr>PowerPoint Presentation</vt:lpstr>
      <vt:lpstr>Wavefront Sensing and Control (WFSC)</vt:lpstr>
      <vt:lpstr>Testbed Telescope (TBT)  Used to Validate WSFC Algorithms</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HSTNet User</dc:creator>
  <cp:lastModifiedBy>lmacleod</cp:lastModifiedBy>
  <cp:revision>1869</cp:revision>
  <cp:lastPrinted>2003-08-21T14:26:29Z</cp:lastPrinted>
  <dcterms:created xsi:type="dcterms:W3CDTF">2003-05-13T12:20:03Z</dcterms:created>
  <dcterms:modified xsi:type="dcterms:W3CDTF">2013-11-07T14:34:16Z</dcterms:modified>
</cp:coreProperties>
</file>