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310" r:id="rId9"/>
    <p:sldId id="311" r:id="rId10"/>
    <p:sldId id="312" r:id="rId11"/>
    <p:sldId id="317" r:id="rId12"/>
    <p:sldId id="280" r:id="rId13"/>
    <p:sldId id="318" r:id="rId14"/>
    <p:sldId id="286" r:id="rId15"/>
    <p:sldId id="281" r:id="rId16"/>
    <p:sldId id="282" r:id="rId17"/>
    <p:sldId id="283" r:id="rId18"/>
    <p:sldId id="284" r:id="rId19"/>
    <p:sldId id="287" r:id="rId20"/>
    <p:sldId id="262" r:id="rId21"/>
    <p:sldId id="319" r:id="rId22"/>
    <p:sldId id="264" r:id="rId23"/>
    <p:sldId id="263" r:id="rId24"/>
    <p:sldId id="265" r:id="rId25"/>
    <p:sldId id="266" r:id="rId26"/>
    <p:sldId id="267" r:id="rId27"/>
    <p:sldId id="268" r:id="rId28"/>
    <p:sldId id="289" r:id="rId29"/>
    <p:sldId id="291" r:id="rId30"/>
    <p:sldId id="292" r:id="rId31"/>
    <p:sldId id="269" r:id="rId32"/>
    <p:sldId id="313" r:id="rId33"/>
    <p:sldId id="314" r:id="rId34"/>
    <p:sldId id="308" r:id="rId35"/>
    <p:sldId id="293" r:id="rId36"/>
    <p:sldId id="297" r:id="rId37"/>
    <p:sldId id="294" r:id="rId38"/>
    <p:sldId id="295" r:id="rId39"/>
    <p:sldId id="304" r:id="rId40"/>
    <p:sldId id="305" r:id="rId41"/>
    <p:sldId id="315" r:id="rId42"/>
    <p:sldId id="306" r:id="rId43"/>
    <p:sldId id="300" r:id="rId44"/>
    <p:sldId id="307" r:id="rId45"/>
    <p:sldId id="271" r:id="rId46"/>
    <p:sldId id="309" r:id="rId47"/>
    <p:sldId id="26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6461-A90B-43BE-949A-D87FB708E0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1356360" cy="69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SSL Hom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1342" r="3265" b="2013"/>
          <a:stretch/>
        </p:blipFill>
        <p:spPr bwMode="auto">
          <a:xfrm>
            <a:off x="8149992" y="0"/>
            <a:ext cx="994008" cy="7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91440" y="838200"/>
            <a:ext cx="8976360" cy="76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3FFE-C9C6-4164-8BBD-2298A11413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6457-DD64-447D-AE2E-0041DCFAE0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"/>
            <a:ext cx="6629399" cy="69937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06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E7E12189-EB23-4FCC-8A59-92F7163FBA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SL Hom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1342" r="3265" b="2013"/>
          <a:stretch/>
        </p:blipFill>
        <p:spPr bwMode="auto">
          <a:xfrm>
            <a:off x="8149992" y="0"/>
            <a:ext cx="994008" cy="7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wgHBgkIBwgKCgkLDRkPDRgYDRsUFRsWIB0iIiAdJR8kL0AsJB0wMh8qLzE3MTU5NTouIyUzOjYxPDQwOC0BCgoKDQwOGhAQGjQlHyU1Nyw3Nzc3NzQsKzc3LzcrNy0rLzQwMjc2KzQ0NDQ0LCw3KzcsNzc4KzQ4LS0wLjIsLP/AABEIAIQBAAMBEQACEQEDEQH/xAAbAAEAAwEBAQEAAAAAAAAAAAAABgcIBQMEAv/EADgQAAEBBQUECQMEAgMAAAAAAAADAQIFBzYEBnN0sTI0cbIRFyFUcpSzwtIxk9ESFjVVI2ETJEH/xAAaAQEAAwEBAQAAAAAAAAAAAAAAAwQFBgIB/8QAKxEBAAECBAMJAQEBAQAAAAAAAAECAwQyM3EFgcETFDFBQlGhsdERUhIh/9oADAMBAAIRAxEAPwCKlF1IAAs6S2zGOKPvJ7PmyuJenn0WaTstDpr0grjp6kd3Ku4DWjmpUqtwAAaAuVSMIyjmhcoyw53E61W8u2ekCm5v1YhkHPUUK17M2+HaM7z9QhBEvAHXujVMJzafMw9UZoQYjSq2aELjnQDNkQ/kLVjv8zSlPi6ajLGz5z49gFkSX3uL4aWr5PZ8ZZnEstPPotMnZLiX1pGL5R/Q815ZT4bWp3hn8puiAAAAAAAAAAAAAs6S2zGOKPvJ7PmyuJenn0WaTstDpr0grjp6kd3Ku4DWjmpUqtwAAaAuVSMIyjmhcoyw53E61W8u2ekCm5v1YhkHPUUK17M2+HaM7z9QhBEvAHXujVMJzafMw9UZoQYjSq2aELjnQDNkQ/kLVjv8zSlPi6ajLGz5z49gFkSX3uL4aWr5PZ8ZZnEstPPotMnZLiX1pGL5R/Q815ZT4bWp3hn8puiAAAAAAAAAAAAAs6S2zGOKPvJ7PmyuJenn0WaTstDpr0grjp6kd3Ku4DWjmpUqtwAAaAuVSMIyjmhcoyw53E61W8u2ekCm5v1YhkHPUUK17M2+HaM7z9QhBEvAHXujVMJzafMw9UZoQYjSq2aELjnQDNkQ/kLVjv8AM0pT4umoyxs+c+PYBZEl97i+Glq+T2fGWZxLLTz6LTJ2S4l9aRi+Uf0PNeWU+G1qd4Z/KbogAAAAAAAAAAAALOktsxjij7yez5sriXp59Fmk7LQ6a9IK46epHdyruA1o5qVKrcAAGgLlUjCMo5oXKMsOdxOtVvLtnpApub9WIZBz1FCtezNvh2jO8/UIQRLwB17o1TCc2nzMPVGaEGI0qtmhC450AiqkvLsqqvqP2JVrz7zXnv8AsqfVrelv/pH2VK3GOvxH8/vxD89XN1+4q+aV+Q7Kl97/AH/f4j8Orm6/cVfNK/IdlSd/v+/xH46kBuzCrvvrvwuzvJPLsYxTpVef6WM6ejab/tp6poinwQ3cRcvfz/ufB2D0hfPb7GhELEvY7U619BdxrijP1NZ0sb9e1naw+TH9j+PVFU0VRVHjCN9XN1+4q+aV+R47Kla7/f8Af4j8Orm6/cVfNK/IdlSd/v8Av8R+HVzdfuKvmlfkOypO/wB/3+I/Dq5uv3FXzSvyHZUnf7/v8R+HVzdfuKvmlfkOypO/3/f4j8Orm6/cVfNK/IdlSd/v+/xH4dXN1+4q+aV+Q7Kk7/f9/iPw6ubr9xV80r8h2VJ3+/7/ABH4dXN1+4q+aV+Q7Kk7/f8Af4j8UgVW6AALOktsxjij7yez5sriXp59Fmk7LQ6a9IK46epHdyruA1o5qVKrcAAGgLlUjCMo5oXKMsOdxOtVvLtnpApub9WIZBz1FCtezNvh2jO8/UIQRLwB17o1TCc2nzMPVGaEGI0qtmhC450AAAAAAAAAAAAAAAAAAGZCi6kAAWdJbZjHFH3k9nzZXEvTz6LNJ2Wh016QVx09SO7lXcBrRzUqVW4AANAXKpGEZRzQuUZYc7idareXbPSBTc36sQyDnqKFa9mbfDtGd5+oQgiXgDr3RqmE5tPmYeqM0IMRpVbNCFxzoBT9qvveFO1LOOW51jrqjzrP8Dn0Y3gB5/vq8XfnfsOfgB++rxd+d+w5+AJdLyPxKNL292JWhirEnXGuf43Xejpa90/Rn+gJsBy7z2tewXdiNrsr/wChdGzvPpt6GN6GsZ2djTzVP8iZS2KYruU0z4TKoesK8/f3PLp/gr9rU2e42PY6wrz9/c8un+B2tR3Gx7HWFefv7nl0/wADtajuNj2WdL+K2yM3cctkRVYqu1V91rf0sd7GN7OxhPbmZj+yysXbpt3P+afBJD2rAAAAAzIUXUgACzpLbMY4o+8ns+bK4l6efRZpOy0OmvSCuOnqR3cq7gNaOalSq3AABoC5VIwjKOaFyjLDncTrVby7Z6QKbm/ViGQc9RQrXszb4dozvP1CEES8Ade6NUwnNp8zD1RmhBiNKrZoQuOdAM+27fbTivatA8QAE/lJvUU8CerwFkgcS+tIxfKP6HmvLKfDa1O8M/lN0QAAuqVFIJY6mpatZWHj9aeSYkikAAAADMhRdSAALOktsxjij7yez5sriXp59Fmk7LQ6a9IK46epHdyruA1o5qVKrcAAGgLlUjCMo5oXKMsOdxOtVvLtnpApub9WIZBz1FCtezNvh2jO8/UIQRLwB17o1TCc2nzMPVGaEGI0qtmhC450Az7bt9tOK9q0DxAAT+Um9RTwJ6vAWSBxL60jF8o/oea8sp8NrU7wz+U3RAAC6pUUgljqalq1lYeP1p5JiSKQAAAAMyFF1IAAs6S2zGOKPvJ7PmyuJenn0WaTstDpr0grjp6kd3Ku4DWjmpUqtwAAaAuVSMIyjmhcoyw53E61W8u2ekCm5v1YhkHPUUK17M2+HaM7z9QhBEvAHXujVMJzafMw9UZoQYjSq2aELjnQDPtu3204r2rQPEABP5Sb1FPAnq8BZIHEvrSMXyj+h5ryynw2tTvDP5TdEAALqlRSCWOpqWrWVh4/WnkmJIpAAAAAzIUXUgACzpLbMY4o+8ns+bK4l6efRZpOy0OmvSCuOnqR3cq7gNaOalSq3AABoC5VIwjKOaFyjLDncTrVby7Z6QKbm/ViGQc9RQrXszb4dozvP1CEES8Ade6NUwnNp8zD1RmhBiNKrZoQuOdAM+27fbTivatA8QAE/lJvUU8CerwFkgcS+tIxfKP6HmvLKfDa1O8M/lN0QAAuqVFIJY6mpatZWHj9aeSYkikAAAADMhRdSAALOktsxjij7yez5sriXp59Fmk7LQ6a9IK46epHdyruA1o5qVKrcAAGgLlUjCMo5oXKMsOdxOtVvLtnpApub9WIZBz1FCtezNvh2jO8/UIQRLwB17o1TCc2nzMPVGaEGI0qtmhC450Az7bt9tOK9q0DxAAT+Um9RTwJ6vAWSBxL60jF8o/oea8sp8NrU7wz+U3RAAC6pUUgljqalq1lYeP1p5JiSKQAAAAMyFF1IAAs6S2zGOKPvJ7PmyuJenn0WaTst8cUhlji9kbZIigxZBrzHms/U1naz6fQ+TET/wCS90XKrc/9Uz/64/7Dux/VOfdU/J57On2Td8v/AOj9h3Y/qnPuqfkdnT7HfL/+j9h3Y/qnPuqfkdnT7HfL/wDp3rHZULDZErLZU/8AjQRdY4mzpa3oYz6M7T1EfxBVVNUzM+L2Prypub9WIZBz1FCtezNvh2jO8/UIQRLwB17o1TCc2nzMPVGaEGI0qtmhC450Az7bt9tOK9q0DxAAT+Um9RTwJ6vAWSBxL60jF8o/oea8sp8NrU7wz+U3RAAC6pUUgljqalq1lYeP1p5JiSKQAAAAMyFF1IAAs6S2zGOKPvJ7PmyuJenn0WaTssAAAAAABTc36sQyDnqKFa9mbfDtGd5+oQgiXgDr3RqmE5tPmYeqM0IMRpVbNCFxzoBn23b7acV7VoHiAAn8pN6ingT1eAskDiX1pGL5R/Q815ZT4bWp3hn8puiAAF1SopBLHU1LVrKw8frTyTEkUgAAAAZkKLqQABZ0ltmMcUfeT2fNlcS9PPos0nZYAAAAAACm5v1YhkHPUUK17M2+HaM7z9QhBEvAHXujVMJzafMw9UZoQYjSq2aELjnQDPtu3204r2rQPEABP5Sb1FPAnq8BZIHEvrSMXyj+h5ryynw2tTvDP5TdEAALqlRSCWOpqWrWVh4/WnkmJIpAAAAAzIUXUgACzpLbMY4o+8ns+bK4l6efRZpOywAAAAAAFNzfqxDIOeooVr2Zt8O0Z3n6hCCJeAOvdGqYTm0+Zh6ozQgxGlVs0IXHOgGfbdvtpxXtWgeIACfyk3qKeBPV4CyQOJfWkYvlH9DzXllPhtaneGfym6IAAXVKikEsdTUtWsrDx+tPJMSRSAAAABmQoupAAFnSW2YxxR95PZ82VxL08+izSdlgAAAAAAKbm/ViGQc9RQrXszb4dozvP1CEES8Ade6NUwnNp8zD1RmhBiNKrZoQuOdAM+27fbTivatA8QAE/lJvUU8CerwFkgcS+tIxfKP6HmvLKfDa1O8M/lN0QAAuqVFIJY6mpatZWHj9aeSYkikAAAADMhRdSAALOktsxjij7yez5sriXp59Fmk7LAAAAAAAU3N+rEMg56ihWvZm3w7RnefqEIIl4A690aphObT5mHqjNCDEaVWzQhcc6AZ9t2+2nFe1aB4gAJ/KTeop4E9XgLJA4l9aRi+Uf0PNeWU+G1qd4Z/KbogABdUqKQSx1NS1aysPH608kxJFIAAAAH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6" descr="data:image/jpeg;base64,/9j/4AAQSkZJRgABAQAAAQABAAD/2wCEAAkGBwgHBgkIBwgKCgkLDRkPDRgYDRsUFRsWIB0iIiAdJR8kL0AsJB0wMh8qLzE3MTU5NTouIyUzOjYxPDQwOC0BCgoKDQwOGhAQGjQlHyU1Nyw3Nzc3NzQsKzc3LzcrNy0rLzQwMjc2KzQ0NDQ0LCw3KzcsNzc4KzQ4LS0wLjIsLP/AABEIAIQBAAMBEQACEQEDEQH/xAAbAAEAAwEBAQEAAAAAAAAAAAAABgcIBQMEAv/EADgQAAEBBQUECQMEAgMAAAAAAAADAQIFBzYEBnN0sTI0cbIRFyFUcpSzwtIxk9ESFjVVI2ETJEH/xAAaAQEAAwEBAQAAAAAAAAAAAAAAAwQFBgIB/8QAKxEBAAECBAMJAQEBAQAAAAAAAAECAwQyM3EFgcETFDFBQlGhsdERUhIh/9oADAMBAAIRAxEAPwCKlF1IAAs6S2zGOKPvJ7PmyuJenn0WaTstDpr0grjp6kd3Ku4DWjmpUqtwAAaAuVSMIyjmhcoyw53E61W8u2ekCm5v1YhkHPUUK17M2+HaM7z9QhBEvAHXujVMJzafMw9UZoQYjSq2aELjnQDNkQ/kLVjv8zSlPi6ajLGz5z49gFkSX3uL4aWr5PZ8ZZnEstPPotMnZLiX1pGL5R/Q815ZT4bWp3hn8puiAAAAAAAAAAAAAs6S2zGOKPvJ7PmyuJenn0WaTstDpr0grjp6kd3Ku4DWjmpUqtwAAaAuVSMIyjmhcoyw53E61W8u2ekCm5v1YhkHPUUK17M2+HaM7z9QhBEvAHXujVMJzafMw9UZoQYjSq2aELjnQDNkQ/kLVjv8zSlPi6ajLGz5z49gFkSX3uL4aWr5PZ8ZZnEstPPotMnZLiX1pGL5R/Q815ZT4bWp3hn8puiAAAAAAAAAAAAAs6S2zGOKPvJ7PmyuJenn0WaTstDpr0grjp6kd3Ku4DWjmpUqtwAAaAuVSMIyjmhcoyw53E61W8u2ekCm5v1YhkHPUUK17M2+HaM7z9QhBEvAHXujVMJzafMw9UZoQYjSq2aELjnQDNkQ/kLVjv8AM0pT4umoyxs+c+PYBZEl97i+Glq+T2fGWZxLLTz6LTJ2S4l9aRi+Uf0PNeWU+G1qd4Z/KbogAAAAAAAAAAAALOktsxjij7yez5sriXp59Fmk7LQ6a9IK46epHdyruA1o5qVKrcAAGgLlUjCMo5oXKMsOdxOtVvLtnpApub9WIZBz1FCtezNvh2jO8/UIQRLwB17o1TCc2nzMPVGaEGI0qtmhC450AiqkvLsqqvqP2JVrz7zXnv8AsqfVrelv/pH2VK3GOvxH8/vxD89XN1+4q+aV+Q7Kl97/AH/f4j8Orm6/cVfNK/IdlSd/v+/xH46kBuzCrvvrvwuzvJPLsYxTpVef6WM6ejab/tp6poinwQ3cRcvfz/ufB2D0hfPb7GhELEvY7U619BdxrijP1NZ0sb9e1naw+TH9j+PVFU0VRVHjCN9XN1+4q+aV+R47Kla7/f8Af4j8Orm6/cVfNK/IdlSd/v8Av8R+HVzdfuKvmlfkOypO/wB/3+I/Dq5uv3FXzSvyHZUnf7/v8R+HVzdfuKvmlfkOypO/3/f4j8Orm6/cVfNK/IdlSd/v+/xH4dXN1+4q+aV+Q7Kk7/f9/iPw6ubr9xV80r8h2VJ3+/7/ABH4dXN1+4q+aV+Q7Kk7/f8Af4j8UgVW6AALOktsxjij7yez5sriXp59Fmk7LQ6a9IK46epHdyruA1o5qVKrcAAGgLlUjCMo5oXKMsOdxOtVvLtnpApub9WIZBz1FCtezNvh2jO8/UIQRLwB17o1TCc2nzMPVGaEGI0qtmhC450AAAAAAAAAAAAAAAAAAGZCi6kAAWdJbZjHFH3k9nzZXEvTz6LNJ2Wh016QVx09SO7lXcBrRzUqVW4AANAXKpGEZRzQuUZYc7idareXbPSBTc36sQyDnqKFa9mbfDtGd5+oQgiXgDr3RqmE5tPmYeqM0IMRpVbNCFxzoBT9qvveFO1LOOW51jrqjzrP8Dn0Y3gB5/vq8XfnfsOfgB++rxd+d+w5+AJdLyPxKNL292JWhirEnXGuf43Xejpa90/Rn+gJsBy7z2tewXdiNrsr/wChdGzvPpt6GN6GsZ2djTzVP8iZS2KYruU0z4TKoesK8/f3PLp/gr9rU2e42PY6wrz9/c8un+B2tR3Gx7HWFefv7nl0/wADtajuNj2WdL+K2yM3cctkRVYqu1V91rf0sd7GN7OxhPbmZj+yysXbpt3P+afBJD2rAAAAAzIUXUgACzpLbMY4o+8ns+bK4l6efRZpOy0OmvSCuOnqR3cq7gNaOalSq3AABoC5VIwjKOaFyjLDncTrVby7Z6QKbm/ViGQc9RQrXszb4dozvP1CEES8Ade6NUwnNp8zD1RmhBiNKrZoQuOdAM+27fbTivatA8QAE/lJvUU8CerwFkgcS+tIxfKP6HmvLKfDa1O8M/lN0QAAuqVFIJY6mpatZWHj9aeSYkikAAAADMhRdSAALOktsxjij7yez5sriXp59Fmk7LQ6a9IK46epHdyruA1o5qVKrcAAGgLlUjCMo5oXKMsOdxOtVvLtnpApub9WIZBz1FCtezNvh2jO8/UIQRLwB17o1TCc2nzMPVGaEGI0qtmhC450Az7bt9tOK9q0DxAAT+Um9RTwJ6vAWSBxL60jF8o/oea8sp8NrU7wz+U3RAAC6pUUgljqalq1lYeP1p5JiSKQAAAAMyFF1IAAs6S2zGOKPvJ7PmyuJenn0WaTstDpr0grjp6kd3Ku4DWjmpUqtwAAaAuVSMIyjmhcoyw53E61W8u2ekCm5v1YhkHPUUK17M2+HaM7z9QhBEvAHXujVMJzafMw9UZoQYjSq2aELjnQDPtu3204r2rQPEABP5Sb1FPAnq8BZIHEvrSMXyj+h5ryynw2tTvDP5TdEAALqlRSCWOpqWrWVh4/WnkmJIpAAAAAzIUXUgACzpLbMY4o+8ns+bK4l6efRZpOy0OmvSCuOnqR3cq7gNaOalSq3AABoC5VIwjKOaFyjLDncTrVby7Z6QKbm/ViGQc9RQrXszb4dozvP1CEES8Ade6NUwnNp8zD1RmhBiNKrZoQuOdAM+27fbTivatA8QAE/lJvUU8CerwFkgcS+tIxfKP6HmvLKfDa1O8M/lN0QAAuqVFIJY6mpatZWHj9aeSYkikAAAADMhRdSAALOktsxjij7yez5sriXp59Fmk7LQ6a9IK46epHdyruA1o5qVKrcAAGgLlUjCMo5oXKMsOdxOtVvLtnpApub9WIZBz1FCtezNvh2jO8/UIQRLwB17o1TCc2nzMPVGaEGI0qtmhC450Az7bt9tOK9q0DxAAT+Um9RTwJ6vAWSBxL60jF8o/oea8sp8NrU7wz+U3RAAC6pUUgljqalq1lYeP1p5JiSKQAAAAMyFF1IAAs6S2zGOKPvJ7PmyuJenn0WaTst8cUhlji9kbZIigxZBrzHms/U1naz6fQ+TET/wCS90XKrc/9Uz/64/7Dux/VOfdU/J57On2Td8v/AOj9h3Y/qnPuqfkdnT7HfL/+j9h3Y/qnPuqfkdnT7HfL/wDp3rHZULDZErLZU/8AjQRdY4mzpa3oYz6M7T1EfxBVVNUzM+L2Prypub9WIZBz1FCtezNvh2jO8/UIQRLwB17o1TCc2nzMPVGaEGI0qtmhC450Az7bt9tOK9q0DxAAT+Um9RTwJ6vAWSBxL60jF8o/oea8sp8NrU7wz+U3RAAC6pUUgljqalq1lYeP1p5JiSKQAAAAMyFF1IAAs6S2zGOKPvJ7PmyuJenn0WaTssAAAAAABTc36sQyDnqKFa9mbfDtGd5+oQgiXgDr3RqmE5tPmYeqM0IMRpVbNCFxzoBn23b7acV7VoHiAAn8pN6ingT1eAskDiX1pGL5R/Q815ZT4bWp3hn8puiAAF1SopBLHU1LVrKw8frTyTEkUgAAAAZkKLqQABZ0ltmMcUfeT2fNlcS9PPos0nZYAAAAAACm5v1YhkHPUUK17M2+HaM7z9QhBEvAHXujVMJzafMw9UZoQYjSq2aELjnQDPtu3204r2rQPEABP5Sb1FPAnq8BZIHEvrSMXyj+h5ryynw2tTvDP5TdEAALqlRSCWOpqWrWVh4/WnkmJIpAAAAAzIUXUgACzpLbMY4o+8ns+bK4l6efRZpOywAAAAAAFNzfqxDIOeooVr2Zt8O0Z3n6hCCJeAOvdGqYTm0+Zh6ozQgxGlVs0IXHOgGfbdvtpxXtWgeIACfyk3qKeBPV4CyQOJfWkYvlH9DzXllPhtaneGfym6IAAXVKikEsdTUtWsrDx+tPJMSRSAAAABmQoupAAFnSW2YxxR95PZ82VxL08+izSdlgAAAAAAKbm/ViGQc9RQrXszb4dozvP1CEES8Ade6NUwnNp8zD1RmhBiNKrZoQuOdAM+27fbTivatA8QAE/lJvUU8CerwFkgcS+tIxfKP6HmvLKfDa1O8M/lN0QAAuqVFIJY6mpatZWHj9aeSYkikAAAADMhRdSAALOktsxjij7yez5sriXp59Fmk7LAAAAAAAU3N+rEMg56ihWvZm3w7RnefqEIIl4A690aphObT5mHqjNCDEaVWzQhcc6AZ9t2+2nFe1aB4gAJ/KTeop4E9XgLJA4l9aRi+Uf0PNeWU+G1qd4Z/KbogABdUqKQSx1NS1aysPH608kxJFIAAAAH/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AutoShape 8" descr="data:image/jpeg;base64,/9j/4AAQSkZJRgABAQAAAQABAAD/2wCEAAkGBwgHBgkIBwgKCgkLDRkPDRgYDRsUFRsWIB0iIiAdJR8kL0AsJB0wMh8qLzE3MTU5NTouIyUzOjYxPDQwOC0BCgoKDQwOGhAQGjQlHyU1Nyw3Nzc3NzQsKzc3LzcrNy0rLzQwMjc2KzQ0NDQ0LCw3KzcsNzc4KzQ4LS0wLjIsLP/AABEIAIQBAAMBEQACEQEDEQH/xAAbAAEAAwEBAQEAAAAAAAAAAAAABgcIBQMEAv/EADgQAAEBBQUECQMEAgMAAAAAAAADAQIFBzYEBnN0sTI0cbIRFyFUcpSzwtIxk9ESFjVVI2ETJEH/xAAaAQEAAwEBAQAAAAAAAAAAAAAAAwQFBgIB/8QAKxEBAAECBAMJAQEBAQAAAAAAAAECAwQyM3EFgcETFDFBQlGhsdERUhIh/9oADAMBAAIRAxEAPwCKlF1IAAs6S2zGOKPvJ7PmyuJenn0WaTstDpr0grjp6kd3Ku4DWjmpUqtwAAaAuVSMIyjmhcoyw53E61W8u2ekCm5v1YhkHPUUK17M2+HaM7z9QhBEvAHXujVMJzafMw9UZoQYjSq2aELjnQDNkQ/kLVjv8zSlPi6ajLGz5z49gFkSX3uL4aWr5PZ8ZZnEstPPotMnZLiX1pGL5R/Q815ZT4bWp3hn8puiAAAAAAAAAAAAAs6S2zGOKPvJ7PmyuJenn0WaTstDpr0grjp6kd3Ku4DWjmpUqtwAAaAuVSMIyjmhcoyw53E61W8u2ekCm5v1YhkHPUUK17M2+HaM7z9QhBEvAHXujVMJzafMw9UZoQYjSq2aELjnQDNkQ/kLVjv8zSlPi6ajLGz5z49gFkSX3uL4aWr5PZ8ZZnEstPPotMnZLiX1pGL5R/Q815ZT4bWp3hn8puiAAAAAAAAAAAAAs6S2zGOKPvJ7PmyuJenn0WaTstDpr0grjp6kd3Ku4DWjmpUqtwAAaAuVSMIyjmhcoyw53E61W8u2ekCm5v1YhkHPUUK17M2+HaM7z9QhBEvAHXujVMJzafMw9UZoQYjSq2aELjnQDNkQ/kLVjv8AM0pT4umoyxs+c+PYBZEl97i+Glq+T2fGWZxLLTz6LTJ2S4l9aRi+Uf0PNeWU+G1qd4Z/KbogAAAAAAAAAAAALOktsxjij7yez5sriXp59Fmk7LQ6a9IK46epHdyruA1o5qVKrcAAGgLlUjCMo5oXKMsOdxOtVvLtnpApub9WIZBz1FCtezNvh2jO8/UIQRLwB17o1TCc2nzMPVGaEGI0qtmhC450AiqkvLsqqvqP2JVrz7zXnv8AsqfVrelv/pH2VK3GOvxH8/vxD89XN1+4q+aV+Q7Kl97/AH/f4j8Orm6/cVfNK/IdlSd/v+/xH46kBuzCrvvrvwuzvJPLsYxTpVef6WM6ejab/tp6poinwQ3cRcvfz/ufB2D0hfPb7GhELEvY7U619BdxrijP1NZ0sb9e1naw+TH9j+PVFU0VRVHjCN9XN1+4q+aV+R47Kla7/f8Af4j8Orm6/cVfNK/IdlSd/v8Av8R+HVzdfuKvmlfkOypO/wB/3+I/Dq5uv3FXzSvyHZUnf7/v8R+HVzdfuKvmlfkOypO/3/f4j8Orm6/cVfNK/IdlSd/v+/xH4dXN1+4q+aV+Q7Kk7/f9/iPw6ubr9xV80r8h2VJ3+/7/ABH4dXN1+4q+aV+Q7Kk7/f8Af4j8UgVW6AALOktsxjij7yez5sriXp59Fmk7LQ6a9IK46epHdyruA1o5qVKrcAAGgLlUjCMo5oXKMsOdxOtVvLtnpApub9WIZBz1FCtezNvh2jO8/UIQRLwB17o1TCc2nzMPVGaEGI0qtmhC450AAAAAAAAAAAAAAAAAAGZCi6kAAWdJbZjHFH3k9nzZXEvTz6LNJ2Wh016QVx09SO7lXcBrRzUqVW4AANAXKpGEZRzQuUZYc7idareXbPSBTc36sQyDnqKFa9mbfDtGd5+oQgiXgDr3RqmE5tPmYeqM0IMRpVbNCFxzoBT9qvveFO1LOOW51jrqjzrP8Dn0Y3gB5/vq8XfnfsOfgB++rxd+d+w5+AJdLyPxKNL292JWhirEnXGuf43Xejpa90/Rn+gJsBy7z2tewXdiNrsr/wChdGzvPpt6GN6GsZ2djTzVP8iZS2KYruU0z4TKoesK8/f3PLp/gr9rU2e42PY6wrz9/c8un+B2tR3Gx7HWFefv7nl0/wADtajuNj2WdL+K2yM3cctkRVYqu1V91rf0sd7GN7OxhPbmZj+yysXbpt3P+afBJD2rAAAAAzIUXUgACzpLbMY4o+8ns+bK4l6efRZpOy0OmvSCuOnqR3cq7gNaOalSq3AABoC5VIwjKOaFyjLDncTrVby7Z6QKbm/ViGQc9RQrXszb4dozvP1CEES8Ade6NUwnNp8zD1RmhBiNKrZoQuOdAM+27fbTivatA8QAE/lJvUU8CerwFkgcS+tIxfKP6HmvLKfDa1O8M/lN0QAAuqVFIJY6mpatZWHj9aeSYkikAAAADMhRdSAALOktsxjij7yez5sriXp59Fmk7LQ6a9IK46epHdyruA1o5qVKrcAAGgLlUjCMo5oXKMsOdxOtVvLtnpApub9WIZBz1FCtezNvh2jO8/UIQRLwB17o1TCc2nzMPVGaEGI0qtmhC450Az7bt9tOK9q0DxAAT+Um9RTwJ6vAWSBxL60jF8o/oea8sp8NrU7wz+U3RAAC6pUUgljqalq1lYeP1p5JiSKQAAAAMyFF1IAAs6S2zGOKPvJ7PmyuJenn0WaTstDpr0grjp6kd3Ku4DWjmpUqtwAAaAuVSMIyjmhcoyw53E61W8u2ekCm5v1YhkHPUUK17M2+HaM7z9QhBEvAHXujVMJzafMw9UZoQYjSq2aELjnQDPtu3204r2rQPEABP5Sb1FPAnq8BZIHEvrSMXyj+h5ryynw2tTvDP5TdEAALqlRSCWOpqWrWVh4/WnkmJIpAAAAAzIUXUgACzpLbMY4o+8ns+bK4l6efRZpOy0OmvSCuOnqR3cq7gNaOalSq3AABoC5VIwjKOaFyjLDncTrVby7Z6QKbm/ViGQc9RQrXszb4dozvP1CEES8Ade6NUwnNp8zD1RmhBiNKrZoQuOdAM+27fbTivatA8QAE/lJvUU8CerwFkgcS+tIxfKP6HmvLKfDa1O8M/lN0QAAuqVFIJY6mpatZWHj9aeSYkikAAAADMhRdSAALOktsxjij7yez5sriXp59Fmk7LQ6a9IK46epHdyruA1o5qVKrcAAGgLlUjCMo5oXKMsOdxOtVvLtnpApub9WIZBz1FCtezNvh2jO8/UIQRLwB17o1TCc2nzMPVGaEGI0qtmhC450Az7bt9tOK9q0DxAAT+Um9RTwJ6vAWSBxL60jF8o/oea8sp8NrU7wz+U3RAAC6pUUgljqalq1lYeP1p5JiSKQAAAAMyFF1IAAs6S2zGOKPvJ7PmyuJenn0WaTst8cUhlji9kbZIigxZBrzHms/U1naz6fQ+TET/wCS90XKrc/9Uz/64/7Dux/VOfdU/J57On2Td8v/AOj9h3Y/qnPuqfkdnT7HfL/+j9h3Y/qnPuqfkdnT7HfL/wDp3rHZULDZErLZU/8AjQRdY4mzpa3oYz6M7T1EfxBVVNUzM+L2Prypub9WIZBz1FCtezNvh2jO8/UIQRLwB17o1TCc2nzMPVGaEGI0qtmhC450Az7bt9tOK9q0DxAAT+Um9RTwJ6vAWSBxL60jF8o/oea8sp8NrU7wz+U3RAAC6pUUgljqalq1lYeP1p5JiSKQAAAAMyFF1IAAs6S2zGOKPvJ7PmyuJenn0WaTssAAAAAABTc36sQyDnqKFa9mbfDtGd5+oQgiXgDr3RqmE5tPmYeqM0IMRpVbNCFxzoBn23b7acV7VoHiAAn8pN6ingT1eAskDiX1pGL5R/Q815ZT4bWp3hn8puiAAF1SopBLHU1LVrKw8frTyTEkUgAAAAZkKLqQABZ0ltmMcUfeT2fNlcS9PPos0nZYAAAAAACm5v1YhkHPUUK17M2+HaM7z9QhBEvAHXujVMJzafMw9UZoQYjSq2aELjnQDPtu3204r2rQPEABP5Sb1FPAnq8BZIHEvrSMXyj+h5ryynw2tTvDP5TdEAALqlRSCWOpqWrWVh4/WnkmJIpAAAAAzIUXUgACzpLbMY4o+8ns+bK4l6efRZpOywAAAAAAFNzfqxDIOeooVr2Zt8O0Z3n6hCCJeAOvdGqYTm0+Zh6ozQgxGlVs0IXHOgGfbdvtpxXtWgeIACfyk3qKeBPV4CyQOJfWkYvlH9DzXllPhtaneGfym6IAAXVKikEsdTUtWsrDx+tPJMSRSAAAABmQoupAAFnSW2YxxR95PZ82VxL08+izSdlgAAAAAAKbm/ViGQc9RQrXszb4dozvP1CEES8Ade6NUwnNp8zD1RmhBiNKrZoQuOdAM+27fbTivatA8QAE/lJvUU8CerwFkgcS+tIxfKP6HmvLKfDa1O8M/lN0QAAuqVFIJY6mpatZWHj9aeSYkikAAAADMhRdSAALOktsxjij7yez5sriXp59Fmk7LAAAAAAAU3N+rEMg56ihWvZm3w7RnefqEIIl4A690aphObT5mHqjNCDEaVWzQhcc6AZ9t2+2nFe1aB4gAJ/KTeop4E9XgLJA4l9aRi+Uf0PNeWU+G1qd4Z/KbogABdUqKQSx1NS1aysPH608kxJFIAAAAH//2Q==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91440"/>
            <a:ext cx="1356360" cy="69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1440" y="838200"/>
            <a:ext cx="8976360" cy="76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4F28-6288-4EB4-89C9-139A43D928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90FC-D375-4474-9EBE-2CE9F728E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4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77A3-25FF-49D0-BC6D-5A5EFA6D3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9B8E-8EB4-43CD-8ACA-F5D9D47A0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8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AEA2-F956-427B-9A14-3AB911BE8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9E4B-7FBE-4B3F-A62E-C8C9915067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4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AB5D-F021-4EA3-BB63-8BFF8CAC32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AAF0-0804-4B5D-A464-097C05660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gsfcir.gsfc.nasa.gov/download/colloquia/3358/slides/Model-based+systems+engineering+(MBSE)+with+SysML-1/downloa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94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the Design Process of the REgolith Imaging X-ray Spectrometer (REXIS) Using Model-Based Systems Engineering (MBSE)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242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Mark Chodas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</a:rPr>
              <a:t>9/15/2014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</a:rPr>
              <a:t>NASA GSFC Systems Engineering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Systems Modeling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0" y="973384"/>
            <a:ext cx="6883538" cy="46831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162" y="5740620"/>
            <a:ext cx="8489676" cy="72237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SysML diagrams capture different types of system information. Diagrams can be linked together [10].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SysML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 engineering</a:t>
            </a:r>
          </a:p>
          <a:p>
            <a:pPr lvl="1"/>
            <a:r>
              <a:rPr lang="en-US" dirty="0" smtClean="0"/>
              <a:t>Implement requirements as constraints on the model, instead of as text statements within the model [11]</a:t>
            </a:r>
          </a:p>
          <a:p>
            <a:r>
              <a:rPr lang="en-US" dirty="0" smtClean="0"/>
              <a:t>System Description</a:t>
            </a:r>
          </a:p>
          <a:p>
            <a:pPr lvl="1"/>
            <a:r>
              <a:rPr lang="en-US" dirty="0" smtClean="0"/>
              <a:t>Using SysML allows study of more mission concepts within the same timeframe [12]</a:t>
            </a:r>
          </a:p>
          <a:p>
            <a:r>
              <a:rPr lang="en-US" dirty="0" smtClean="0"/>
              <a:t>Integration with Analysis Tools</a:t>
            </a:r>
          </a:p>
          <a:p>
            <a:pPr lvl="1"/>
            <a:r>
              <a:rPr lang="en-US" dirty="0" smtClean="0"/>
              <a:t>Graph transformations to support dynamic analysis in </a:t>
            </a:r>
            <a:r>
              <a:rPr lang="en-US" dirty="0" err="1" smtClean="0"/>
              <a:t>Simscape</a:t>
            </a:r>
            <a:r>
              <a:rPr lang="en-US" dirty="0"/>
              <a:t>™</a:t>
            </a:r>
            <a:r>
              <a:rPr lang="en-US" dirty="0" smtClean="0"/>
              <a:t> [13]</a:t>
            </a:r>
          </a:p>
          <a:p>
            <a:pPr lvl="1"/>
            <a:r>
              <a:rPr lang="en-US" dirty="0" smtClean="0"/>
              <a:t>Integration with Phoenix </a:t>
            </a:r>
            <a:r>
              <a:rPr lang="en-US" dirty="0" err="1" smtClean="0"/>
              <a:t>ModelCenter</a:t>
            </a:r>
            <a:r>
              <a:rPr lang="en-US" dirty="0" smtClean="0"/>
              <a:t>® allows analysis in a range of tools [14]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968"/>
            <a:ext cx="8229600" cy="5406432"/>
          </a:xfrm>
        </p:spPr>
        <p:txBody>
          <a:bodyPr/>
          <a:lstStyle/>
          <a:p>
            <a:r>
              <a:rPr lang="en-US" dirty="0" smtClean="0"/>
              <a:t>Design can be thought of as a series of decisions and MBSE can improve decision making [5,6]</a:t>
            </a:r>
          </a:p>
          <a:p>
            <a:r>
              <a:rPr lang="en-US" dirty="0" smtClean="0"/>
              <a:t>Detecting places where future changes will take place improves system development [7]</a:t>
            </a:r>
          </a:p>
          <a:p>
            <a:r>
              <a:rPr lang="en-US" dirty="0" smtClean="0"/>
              <a:t>MBSE allows greater insight into the system under development [8]</a:t>
            </a:r>
          </a:p>
          <a:p>
            <a:pPr lvl="1"/>
            <a:r>
              <a:rPr lang="en-US" dirty="0" smtClean="0"/>
              <a:t>System topology currently not well captured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162" y="5548595"/>
            <a:ext cx="848967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The topological information captured in a system model can assist in decision making and illuminate areas of future change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Hypothesis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4766465"/>
            <a:ext cx="8458200" cy="169653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u="sng" dirty="0" smtClean="0"/>
              <a:t>Methodology</a:t>
            </a:r>
          </a:p>
          <a:p>
            <a:r>
              <a:rPr lang="en-US" sz="1800" dirty="0" smtClean="0"/>
              <a:t>Model the REXIS design at each design milestones in SysML</a:t>
            </a:r>
            <a:endParaRPr lang="en-US" sz="1800" dirty="0"/>
          </a:p>
          <a:p>
            <a:r>
              <a:rPr lang="en-US" sz="1800" dirty="0" smtClean="0"/>
              <a:t>Inspect the SysML models to extract information that was not known at the time and can improve the design process</a:t>
            </a:r>
            <a:endParaRPr lang="en-US" sz="1800" dirty="0"/>
          </a:p>
          <a:p>
            <a:r>
              <a:rPr lang="en-US" sz="1800" dirty="0" smtClean="0"/>
              <a:t>Measure how the information extracted from the model improves the design process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2463034"/>
            <a:ext cx="84582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Research Objective</a:t>
            </a:r>
          </a:p>
          <a:p>
            <a:r>
              <a:rPr lang="en-US" b="1" dirty="0" smtClean="0"/>
              <a:t>To</a:t>
            </a:r>
            <a:r>
              <a:rPr lang="en-US" dirty="0" smtClean="0"/>
              <a:t> determine if implementing model-based systems engineering results in a more efficient design process</a:t>
            </a:r>
          </a:p>
          <a:p>
            <a:r>
              <a:rPr lang="en-US" b="1" dirty="0" smtClean="0"/>
              <a:t>By</a:t>
            </a:r>
            <a:r>
              <a:rPr lang="en-US" dirty="0" smtClean="0"/>
              <a:t> comparing a hypothetical REXIS design process incorporating information from system models against the historical REXIS design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990600"/>
            <a:ext cx="8458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Hypothesis</a:t>
            </a:r>
          </a:p>
          <a:p>
            <a:r>
              <a:rPr lang="en-US" dirty="0" smtClean="0"/>
              <a:t>Implementing model-based systems engineering will improve the design process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381500" y="1800350"/>
            <a:ext cx="381000" cy="499265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381500" y="4103781"/>
            <a:ext cx="381000" cy="499265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7022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</a:t>
            </a:r>
            <a:r>
              <a:rPr lang="en-US" dirty="0" smtClean="0"/>
              <a:t>Overview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MBSE/SysML </a:t>
            </a:r>
            <a:r>
              <a:rPr lang="en-US" dirty="0" smtClean="0"/>
              <a:t>Introduction</a:t>
            </a:r>
            <a:endParaRPr lang="en-US" dirty="0"/>
          </a:p>
          <a:p>
            <a:r>
              <a:rPr lang="en-US" b="1" dirty="0" smtClean="0"/>
              <a:t>Methodology</a:t>
            </a:r>
          </a:p>
          <a:p>
            <a:pPr lvl="1"/>
            <a:r>
              <a:rPr lang="en-US" b="1" dirty="0" smtClean="0"/>
              <a:t>Metric Description</a:t>
            </a:r>
            <a:endParaRPr lang="en-US" b="1" dirty="0"/>
          </a:p>
          <a:p>
            <a:r>
              <a:rPr lang="en-US" dirty="0"/>
              <a:t>REXIS Overview</a:t>
            </a:r>
          </a:p>
          <a:p>
            <a:pPr lvl="1"/>
            <a:r>
              <a:rPr lang="en-US" dirty="0"/>
              <a:t>Science Goals</a:t>
            </a:r>
          </a:p>
          <a:p>
            <a:pPr lvl="1"/>
            <a:r>
              <a:rPr lang="en-US" dirty="0"/>
              <a:t>Design History</a:t>
            </a:r>
          </a:p>
          <a:p>
            <a:r>
              <a:rPr lang="en-US" dirty="0"/>
              <a:t>Case Studies</a:t>
            </a:r>
          </a:p>
          <a:p>
            <a:pPr lvl="1"/>
            <a:r>
              <a:rPr lang="en-US" dirty="0"/>
              <a:t>Interface Uncertainty Case Study</a:t>
            </a:r>
          </a:p>
          <a:p>
            <a:pPr lvl="1"/>
            <a:r>
              <a:rPr lang="en-US" dirty="0"/>
              <a:t>Design Consequence Case Study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81445" y="1634935"/>
            <a:ext cx="5645535" cy="4685896"/>
          </a:xfrm>
        </p:spPr>
        <p:txBody>
          <a:bodyPr>
            <a:normAutofit/>
          </a:bodyPr>
          <a:lstStyle/>
          <a:p>
            <a:r>
              <a:rPr lang="en-US" dirty="0" smtClean="0"/>
              <a:t>System models contain topological information about the system</a:t>
            </a:r>
          </a:p>
          <a:p>
            <a:pPr lvl="1"/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Interface uncertainty</a:t>
            </a:r>
          </a:p>
          <a:p>
            <a:pPr lvl="2"/>
            <a:r>
              <a:rPr lang="en-US" dirty="0" smtClean="0"/>
              <a:t>Custom SysML extension</a:t>
            </a:r>
          </a:p>
          <a:p>
            <a:pPr lvl="1"/>
            <a:r>
              <a:rPr lang="en-US" dirty="0" smtClean="0"/>
              <a:t>Design consequences</a:t>
            </a:r>
          </a:p>
          <a:p>
            <a:pPr lvl="2"/>
            <a:r>
              <a:rPr lang="en-US" dirty="0" smtClean="0"/>
              <a:t>Custom SysML extension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5612" y="1086295"/>
            <a:ext cx="2743200" cy="5360235"/>
            <a:chOff x="165612" y="1086295"/>
            <a:chExt cx="2743200" cy="5360235"/>
          </a:xfrm>
        </p:grpSpPr>
        <p:grpSp>
          <p:nvGrpSpPr>
            <p:cNvPr id="20" name="Group 19"/>
            <p:cNvGrpSpPr/>
            <p:nvPr/>
          </p:nvGrpSpPr>
          <p:grpSpPr>
            <a:xfrm>
              <a:off x="165612" y="1086295"/>
              <a:ext cx="2743200" cy="5360235"/>
              <a:chOff x="185070" y="3744472"/>
              <a:chExt cx="2743200" cy="536023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85070" y="3744472"/>
                <a:ext cx="2743200" cy="10972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Create SysML models of design at points in design history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85070" y="5875950"/>
                <a:ext cx="2743200" cy="10972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Inspect models to extract information that is helpful to the design process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85070" y="8007427"/>
                <a:ext cx="2743200" cy="10972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Measure how the new information can improve the design process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>
              <a:stCxn id="5" idx="2"/>
              <a:endCxn id="6" idx="0"/>
            </p:cNvCxnSpPr>
            <p:nvPr/>
          </p:nvCxnSpPr>
          <p:spPr>
            <a:xfrm>
              <a:off x="1537212" y="2183575"/>
              <a:ext cx="0" cy="10341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  <a:endCxn id="7" idx="0"/>
            </p:cNvCxnSpPr>
            <p:nvPr/>
          </p:nvCxnSpPr>
          <p:spPr>
            <a:xfrm>
              <a:off x="1537212" y="4315053"/>
              <a:ext cx="0" cy="10341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5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675"/>
            <a:ext cx="8229600" cy="311080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Knowledge about an interface at a point in time lies in an abstraction hierarchy</a:t>
            </a:r>
          </a:p>
          <a:p>
            <a:r>
              <a:rPr lang="en-US" sz="2200" dirty="0" smtClean="0"/>
              <a:t>More abstract interfaces are more uncertain</a:t>
            </a:r>
          </a:p>
          <a:p>
            <a:r>
              <a:rPr lang="en-US" sz="2200" dirty="0" smtClean="0"/>
              <a:t>All interfaces must be at the lowest level of abstraction in a finalized design</a:t>
            </a:r>
          </a:p>
          <a:p>
            <a:pPr lvl="1"/>
            <a:r>
              <a:rPr lang="en-US" sz="2000" dirty="0" smtClean="0"/>
              <a:t>Interfaces with abstraction must change</a:t>
            </a:r>
          </a:p>
          <a:p>
            <a:r>
              <a:rPr lang="en-US" sz="2200" dirty="0" smtClean="0"/>
              <a:t>Modeled in SysML as an abstraction hierarchy of interface blocks and association blocks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" b="3602"/>
          <a:stretch/>
        </p:blipFill>
        <p:spPr>
          <a:xfrm>
            <a:off x="0" y="4005075"/>
            <a:ext cx="9144000" cy="250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0008" r="13877" b="12486"/>
          <a:stretch/>
        </p:blipFill>
        <p:spPr>
          <a:xfrm>
            <a:off x="117020" y="3687097"/>
            <a:ext cx="3082413" cy="262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Uncertainty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" y="932675"/>
            <a:ext cx="3629273" cy="2639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741356"/>
            <a:ext cx="54864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2653766"/>
            <a:ext cx="5486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80" y="3566175"/>
            <a:ext cx="5486400" cy="27432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8390444">
            <a:off x="7297251" y="489044"/>
            <a:ext cx="305408" cy="311924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37160" y="1239915"/>
            <a:ext cx="192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design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10"/>
            <a:ext cx="8229600" cy="35515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Captures how the ramifications of requirements or design decisions flow through the system</a:t>
            </a:r>
          </a:p>
          <a:p>
            <a:r>
              <a:rPr lang="en-US" dirty="0" smtClean="0"/>
              <a:t>A requirement or design decision may result in:</a:t>
            </a:r>
          </a:p>
          <a:p>
            <a:pPr lvl="1"/>
            <a:r>
              <a:rPr lang="en-US" dirty="0" smtClean="0"/>
              <a:t>Components being added/removed</a:t>
            </a:r>
          </a:p>
          <a:p>
            <a:pPr lvl="1"/>
            <a:r>
              <a:rPr lang="en-US" dirty="0" smtClean="0"/>
              <a:t>Changes in properties of existing components</a:t>
            </a:r>
          </a:p>
          <a:p>
            <a:r>
              <a:rPr lang="en-US" dirty="0" smtClean="0"/>
              <a:t>Tracing design consequence reveals how each requirement and design decision impacts the system</a:t>
            </a:r>
          </a:p>
          <a:p>
            <a:r>
              <a:rPr lang="en-US" dirty="0" smtClean="0"/>
              <a:t>Modeled in SysML using Dependencies that flow from the source requirement or design decision through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61" y="4158695"/>
            <a:ext cx="6046078" cy="25731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7022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Overview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MBSE/SysML Introduction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Metric Description</a:t>
            </a:r>
          </a:p>
          <a:p>
            <a:r>
              <a:rPr lang="en-US" b="1" dirty="0"/>
              <a:t>REXIS Overview</a:t>
            </a:r>
          </a:p>
          <a:p>
            <a:pPr lvl="1"/>
            <a:r>
              <a:rPr lang="en-US" b="1" dirty="0"/>
              <a:t>Science Goals</a:t>
            </a:r>
          </a:p>
          <a:p>
            <a:pPr lvl="1"/>
            <a:r>
              <a:rPr lang="en-US" b="1" dirty="0"/>
              <a:t>Design History</a:t>
            </a:r>
          </a:p>
          <a:p>
            <a:r>
              <a:rPr lang="en-US" dirty="0"/>
              <a:t>Case Studies</a:t>
            </a:r>
          </a:p>
          <a:p>
            <a:pPr lvl="1"/>
            <a:r>
              <a:rPr lang="en-US" dirty="0"/>
              <a:t>Interface Uncertainty Case Study</a:t>
            </a:r>
          </a:p>
          <a:p>
            <a:pPr lvl="1"/>
            <a:r>
              <a:rPr lang="en-US" dirty="0"/>
              <a:t>Design Consequence Case Study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38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Research Overview</a:t>
            </a:r>
          </a:p>
          <a:p>
            <a:pPr lvl="1"/>
            <a:r>
              <a:rPr lang="en-US" b="1" dirty="0"/>
              <a:t>Motivation</a:t>
            </a:r>
          </a:p>
          <a:p>
            <a:pPr lvl="1"/>
            <a:r>
              <a:rPr lang="en-US" b="1" dirty="0"/>
              <a:t>MBSE/SysML Introduction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Metric Description</a:t>
            </a:r>
          </a:p>
          <a:p>
            <a:r>
              <a:rPr lang="en-US" dirty="0"/>
              <a:t>REXIS Overview</a:t>
            </a:r>
          </a:p>
          <a:p>
            <a:pPr lvl="1"/>
            <a:r>
              <a:rPr lang="en-US" dirty="0"/>
              <a:t>Science Goals</a:t>
            </a:r>
          </a:p>
          <a:p>
            <a:pPr lvl="1"/>
            <a:r>
              <a:rPr lang="en-US" dirty="0"/>
              <a:t>Design History</a:t>
            </a:r>
          </a:p>
          <a:p>
            <a:r>
              <a:rPr lang="en-US" dirty="0"/>
              <a:t>Case Studies</a:t>
            </a:r>
          </a:p>
          <a:p>
            <a:pPr lvl="1"/>
            <a:r>
              <a:rPr lang="en-US" dirty="0"/>
              <a:t>Interface Uncertainty Case Study</a:t>
            </a:r>
          </a:p>
          <a:p>
            <a:pPr lvl="1"/>
            <a:r>
              <a:rPr lang="en-US" dirty="0"/>
              <a:t>Design Consequence Case Study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145" y="2737710"/>
            <a:ext cx="4572000" cy="149779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ysClr val="windowText" lastClr="000000"/>
                </a:solidFill>
              </a:rPr>
              <a:t>BLUF</a:t>
            </a:r>
          </a:p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Information extracted from system models can improve the efficiency of the design process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914400"/>
            <a:ext cx="4431426" cy="5406432"/>
          </a:xfrm>
        </p:spPr>
        <p:txBody>
          <a:bodyPr>
            <a:noAutofit/>
          </a:bodyPr>
          <a:lstStyle/>
          <a:p>
            <a:r>
              <a:rPr lang="en-US" sz="2000" dirty="0"/>
              <a:t>X-ray fluorescence (XRF) of </a:t>
            </a:r>
            <a:r>
              <a:rPr lang="en-US" sz="2000" dirty="0" err="1"/>
              <a:t>Bennu</a:t>
            </a:r>
            <a:r>
              <a:rPr lang="en-US" sz="2000" dirty="0"/>
              <a:t> surface stimulated by incident solar X-rays</a:t>
            </a:r>
          </a:p>
          <a:p>
            <a:r>
              <a:rPr lang="en-US" sz="2000" dirty="0"/>
              <a:t>Fluorescent line energies depend on the electronic structure of the matter</a:t>
            </a:r>
          </a:p>
          <a:p>
            <a:pPr lvl="1"/>
            <a:r>
              <a:rPr lang="en-US" sz="2000" dirty="0"/>
              <a:t>Provides a unique elemental signature</a:t>
            </a:r>
          </a:p>
          <a:p>
            <a:pPr lvl="1"/>
            <a:r>
              <a:rPr lang="en-US" sz="2000" dirty="0"/>
              <a:t>Line strengths reflect element abundance</a:t>
            </a:r>
          </a:p>
          <a:p>
            <a:r>
              <a:rPr lang="en-US" sz="2000" dirty="0"/>
              <a:t>Photons are fluoresced from the surface of  </a:t>
            </a:r>
            <a:r>
              <a:rPr lang="en-US" sz="2000" dirty="0" err="1"/>
              <a:t>Bennu</a:t>
            </a:r>
            <a:r>
              <a:rPr lang="en-US" sz="2000" dirty="0"/>
              <a:t>, some of which enter REXIS</a:t>
            </a:r>
          </a:p>
          <a:p>
            <a:r>
              <a:rPr lang="en-US" sz="2000" dirty="0"/>
              <a:t>Concept heritage from NEAR, </a:t>
            </a:r>
            <a:r>
              <a:rPr lang="en-US" sz="2000" dirty="0" err="1"/>
              <a:t>Hayabusa</a:t>
            </a:r>
            <a:endParaRPr lang="en-US" sz="2000" dirty="0"/>
          </a:p>
          <a:p>
            <a:r>
              <a:rPr lang="en-US" sz="2000" dirty="0"/>
              <a:t>Imaging and detector heritage from astrophysics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02066" y="971080"/>
            <a:ext cx="4516939" cy="5230324"/>
            <a:chOff x="4598486" y="1272076"/>
            <a:chExt cx="4516939" cy="52303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7905" y="1272076"/>
              <a:ext cx="4204839" cy="523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781210" y="2459095"/>
              <a:ext cx="1291783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2000" dirty="0" smtClean="0">
                  <a:solidFill>
                    <a:srgbClr val="FFFF00"/>
                  </a:solidFill>
                  <a:latin typeface="Optima"/>
                  <a:cs typeface="Optima"/>
                </a:rPr>
                <a:t>Sun</a:t>
              </a:r>
              <a:endParaRPr lang="en-US" sz="20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081500" y="4774626"/>
              <a:ext cx="2033925" cy="48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1400" dirty="0" smtClean="0">
                  <a:solidFill>
                    <a:srgbClr val="FFFF00"/>
                  </a:solidFill>
                  <a:latin typeface="Optima"/>
                  <a:cs typeface="Optima"/>
                </a:rPr>
                <a:t>X-ray fluorescence</a:t>
              </a:r>
            </a:p>
            <a:p>
              <a:pPr algn="ctr" eaLnBrk="1" hangingPunct="1">
                <a:buNone/>
                <a:defRPr/>
              </a:pPr>
              <a:r>
                <a:rPr lang="en-US" sz="1400" dirty="0" smtClean="0">
                  <a:solidFill>
                    <a:srgbClr val="FFFF00"/>
                  </a:solidFill>
                  <a:latin typeface="Optima"/>
                  <a:cs typeface="Optima"/>
                </a:rPr>
                <a:t>(XRF)</a:t>
              </a:r>
              <a:endParaRPr lang="en-US" sz="14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296548" y="3505254"/>
              <a:ext cx="11642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2000" dirty="0" err="1" smtClean="0">
                  <a:solidFill>
                    <a:srgbClr val="FFFF00"/>
                  </a:solidFill>
                  <a:latin typeface="Optima"/>
                  <a:cs typeface="Optima"/>
                </a:rPr>
                <a:t>Bennu</a:t>
              </a:r>
              <a:endParaRPr lang="en-US" sz="20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6562434" y="5903629"/>
              <a:ext cx="11642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2000" dirty="0" smtClean="0">
                  <a:solidFill>
                    <a:srgbClr val="FFFF00"/>
                  </a:solidFill>
                  <a:latin typeface="Optima"/>
                  <a:cs typeface="Optima"/>
                </a:rPr>
                <a:t>REXIS</a:t>
              </a:r>
              <a:endParaRPr lang="en-US" sz="20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238497" y="2501717"/>
              <a:ext cx="1143174" cy="28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1400" dirty="0" smtClean="0">
                  <a:solidFill>
                    <a:srgbClr val="FFFF00"/>
                  </a:solidFill>
                  <a:latin typeface="Optima"/>
                  <a:cs typeface="Optima"/>
                </a:rPr>
                <a:t>Solar X-rays</a:t>
              </a:r>
              <a:endParaRPr lang="en-US" sz="14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6087136" y="2752284"/>
              <a:ext cx="870393" cy="863574"/>
              <a:chOff x="6087136" y="2752284"/>
              <a:chExt cx="870393" cy="863574"/>
            </a:xfrm>
          </p:grpSpPr>
          <p:cxnSp>
            <p:nvCxnSpPr>
              <p:cNvPr id="22" name="Curved Connector 21"/>
              <p:cNvCxnSpPr/>
              <p:nvPr/>
            </p:nvCxnSpPr>
            <p:spPr>
              <a:xfrm>
                <a:off x="6188861" y="2752284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/>
              <p:nvPr/>
            </p:nvCxnSpPr>
            <p:spPr>
              <a:xfrm>
                <a:off x="6149663" y="2897064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/>
              <p:nvPr/>
            </p:nvCxnSpPr>
            <p:spPr>
              <a:xfrm>
                <a:off x="6126334" y="3056185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>
                <a:off x="6087136" y="3220075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6493465">
              <a:off x="6836423" y="4310336"/>
              <a:ext cx="831195" cy="699684"/>
              <a:chOff x="7692175" y="4999653"/>
              <a:chExt cx="831195" cy="699684"/>
            </a:xfrm>
          </p:grpSpPr>
          <p:cxnSp>
            <p:nvCxnSpPr>
              <p:cNvPr id="19" name="Curved Connector 18"/>
              <p:cNvCxnSpPr/>
              <p:nvPr/>
            </p:nvCxnSpPr>
            <p:spPr>
              <a:xfrm>
                <a:off x="7754702" y="4999653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>
                <a:off x="7715504" y="5144433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/>
              <p:nvPr/>
            </p:nvCxnSpPr>
            <p:spPr>
              <a:xfrm>
                <a:off x="7692175" y="5303554"/>
                <a:ext cx="768668" cy="395783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96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4785359" y="4156017"/>
              <a:ext cx="382950" cy="1515209"/>
              <a:chOff x="4786263" y="4016913"/>
              <a:chExt cx="466602" cy="1364710"/>
            </a:xfrm>
          </p:grpSpPr>
          <p:cxnSp>
            <p:nvCxnSpPr>
              <p:cNvPr id="17" name="Curved Connector 16"/>
              <p:cNvCxnSpPr/>
              <p:nvPr/>
            </p:nvCxnSpPr>
            <p:spPr>
              <a:xfrm rot="16200000" flipH="1">
                <a:off x="4318438" y="4566088"/>
                <a:ext cx="1283360" cy="347710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73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6200000" flipH="1">
                <a:off x="4404447" y="4512574"/>
                <a:ext cx="1344079" cy="352757"/>
              </a:xfrm>
              <a:prstGeom prst="curvedConnector3">
                <a:avLst>
                  <a:gd name="adj1" fmla="val 50000"/>
                </a:avLst>
              </a:prstGeom>
              <a:ln w="41275">
                <a:gradFill flip="none" rotWithShape="1">
                  <a:gsLst>
                    <a:gs pos="73000">
                      <a:schemeClr val="tx2"/>
                    </a:gs>
                    <a:gs pos="0">
                      <a:schemeClr val="tx2"/>
                    </a:gs>
                    <a:gs pos="3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598486" y="5739773"/>
              <a:ext cx="775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1800" dirty="0" smtClean="0">
                  <a:solidFill>
                    <a:srgbClr val="FFFF00"/>
                  </a:solidFill>
                  <a:latin typeface="Optima"/>
                  <a:cs typeface="Optima"/>
                </a:rPr>
                <a:t>SXM</a:t>
              </a:r>
              <a:endParaRPr lang="en-US" sz="18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8098461" y="6010609"/>
              <a:ext cx="7842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buNone/>
                <a:defRPr/>
              </a:pPr>
              <a:r>
                <a:rPr lang="en-US" sz="900" dirty="0" smtClean="0">
                  <a:solidFill>
                    <a:srgbClr val="FFFF00"/>
                  </a:solidFill>
                  <a:latin typeface="Optima"/>
                  <a:cs typeface="Optima"/>
                </a:rPr>
                <a:t>SXM shown to scale</a:t>
              </a:r>
              <a:endParaRPr lang="en-US" sz="900" dirty="0">
                <a:solidFill>
                  <a:srgbClr val="FFFF00"/>
                </a:solidFill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914400"/>
            <a:ext cx="4431426" cy="324719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One of five instrument on the OSIRIS-REx asteroid sample return mission scheduled for launch in 2016</a:t>
            </a:r>
          </a:p>
          <a:p>
            <a:r>
              <a:rPr lang="en-US" sz="2000" dirty="0" smtClean="0"/>
              <a:t>Measures X-rays that are fluoresced from </a:t>
            </a:r>
            <a:r>
              <a:rPr lang="en-US" sz="2000" dirty="0" err="1" smtClean="0"/>
              <a:t>Bennu</a:t>
            </a:r>
            <a:endParaRPr lang="en-US" sz="2000" dirty="0"/>
          </a:p>
          <a:p>
            <a:r>
              <a:rPr lang="en-US" sz="2000" dirty="0"/>
              <a:t>Fluorescent line energies depend on the electronic structure of the matter</a:t>
            </a:r>
          </a:p>
          <a:p>
            <a:pPr lvl="1"/>
            <a:r>
              <a:rPr lang="en-US" sz="2000" dirty="0"/>
              <a:t>Provides a unique elemental signature</a:t>
            </a:r>
          </a:p>
          <a:p>
            <a:pPr lvl="1"/>
            <a:r>
              <a:rPr lang="en-US" sz="2000" dirty="0"/>
              <a:t>Line strengths reflect element abundance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78" y="1009485"/>
            <a:ext cx="4051832" cy="472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4161595"/>
            <a:ext cx="4406532" cy="264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842305" y="3827768"/>
            <a:ext cx="14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Spectrometer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772121" y="5963730"/>
            <a:ext cx="60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SXM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072736" y="4197100"/>
            <a:ext cx="504193" cy="384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1"/>
          </p:cNvCxnSpPr>
          <p:nvPr/>
        </p:nvCxnSpPr>
        <p:spPr>
          <a:xfrm flipH="1">
            <a:off x="4234451" y="6148396"/>
            <a:ext cx="53767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CDR Spectrometer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" y="1086295"/>
            <a:ext cx="8947397" cy="5376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Design History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" y="1238244"/>
            <a:ext cx="8863977" cy="18067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37710"/>
            <a:ext cx="8229600" cy="3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5380"/>
            <a:ext cx="8229600" cy="3226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SysML models created at SRR, SDR, and PDR</a:t>
            </a:r>
          </a:p>
          <a:p>
            <a:endParaRPr lang="en-US" dirty="0" smtClean="0"/>
          </a:p>
          <a:p>
            <a:r>
              <a:rPr lang="en-US" sz="2800" dirty="0" smtClean="0"/>
              <a:t>From Fall 2011 through Spring 2012, REXIS team composed primarily of undergraduates</a:t>
            </a:r>
          </a:p>
          <a:p>
            <a:pPr lvl="1"/>
            <a:r>
              <a:rPr lang="en-US" sz="2400" dirty="0" smtClean="0"/>
              <a:t>With grad students and faculty mentors</a:t>
            </a:r>
          </a:p>
          <a:p>
            <a:r>
              <a:rPr lang="en-US" sz="2800" dirty="0" smtClean="0"/>
              <a:t>From Summer 2012 to present, REXIS team composed primarily of grad students</a:t>
            </a:r>
          </a:p>
          <a:p>
            <a:pPr lvl="1"/>
            <a:r>
              <a:rPr lang="en-US" sz="2400" dirty="0" smtClean="0"/>
              <a:t>With faculty mentors and undergraduate volunteers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830" y="1124700"/>
            <a:ext cx="4262955" cy="1420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124700"/>
            <a:ext cx="440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SysML Models created for SRR, SDR, and PDR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SRR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932675"/>
            <a:ext cx="4973205" cy="295718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10" y="1471642"/>
            <a:ext cx="4128780" cy="841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5871" y="2353660"/>
            <a:ext cx="316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SRR design largely reflects proposal design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8741" y="4811580"/>
            <a:ext cx="215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Model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28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109 ports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0" y="3414516"/>
            <a:ext cx="4224551" cy="327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SDR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4" y="3567791"/>
            <a:ext cx="4778843" cy="29336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932675"/>
            <a:ext cx="4608600" cy="30935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6" y="1124700"/>
            <a:ext cx="4332483" cy="883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48810" y="2259717"/>
            <a:ext cx="433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Electronics Box coupled to S/C deck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Removal of Cold Radiator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 of Radiation Cover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0668" y="4648186"/>
            <a:ext cx="217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Model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57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210 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REXIS PDR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9" y="2583416"/>
            <a:ext cx="7392963" cy="42616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1408170"/>
            <a:ext cx="4260704" cy="868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211" y="1230141"/>
            <a:ext cx="215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Model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150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577 ports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90891" y="1183841"/>
            <a:ext cx="2611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Removal of Hot Radiator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Standoffs for thermal isolation</a:t>
            </a:r>
          </a:p>
        </p:txBody>
      </p:sp>
    </p:spTree>
    <p:extLst>
      <p:ext uri="{BB962C8B-B14F-4D97-AF65-F5344CB8AC3E}">
        <p14:creationId xmlns:p14="http://schemas.microsoft.com/office/powerpoint/2010/main" val="753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History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1393535"/>
            <a:ext cx="8316486" cy="4153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534" y="932675"/>
            <a:ext cx="256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Parts per Assembly</a:t>
            </a:r>
            <a:endParaRPr lang="en-US" sz="2400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1808349" y="5656489"/>
            <a:ext cx="5527303" cy="51816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All assemblies experienced parts growth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History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2" y="1394793"/>
            <a:ext cx="8234836" cy="414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2096" y="932675"/>
            <a:ext cx="257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Ports per Assembly</a:t>
            </a:r>
            <a:endParaRPr lang="en-US" sz="2400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1519557" y="5906423"/>
            <a:ext cx="6104887" cy="51816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All assemblies experienced interface growth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History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9" y="1393535"/>
            <a:ext cx="7511462" cy="3936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828" y="932675"/>
            <a:ext cx="411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Ports Per Part in each Assembly</a:t>
            </a:r>
            <a:endParaRPr lang="en-US" sz="2400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1067544" y="5694895"/>
            <a:ext cx="7008913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Agrees fairly well with previous research on the typical number of interfaces per part [9]</a:t>
            </a:r>
          </a:p>
        </p:txBody>
      </p:sp>
    </p:spTree>
    <p:extLst>
      <p:ext uri="{BB962C8B-B14F-4D97-AF65-F5344CB8AC3E}">
        <p14:creationId xmlns:p14="http://schemas.microsoft.com/office/powerpoint/2010/main" val="27678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1028699"/>
            <a:ext cx="8763000" cy="1171341"/>
            <a:chOff x="152400" y="1028699"/>
            <a:chExt cx="8763000" cy="1171341"/>
          </a:xfrm>
        </p:grpSpPr>
        <p:sp>
          <p:nvSpPr>
            <p:cNvPr id="5" name="Rounded Rectangle 4"/>
            <p:cNvSpPr/>
            <p:nvPr/>
          </p:nvSpPr>
          <p:spPr>
            <a:xfrm>
              <a:off x="152400" y="1066800"/>
              <a:ext cx="2743200" cy="11332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Spacecraft frequently experience cost and schedule overruns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62300" y="1028700"/>
              <a:ext cx="2743200" cy="117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Complex spacecraft are more likely to fail or be impaired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72200" y="1028699"/>
              <a:ext cx="2743200" cy="117134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Better systems engineering reduces cost/schedule overruns and manages complexity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07226" y="5817430"/>
            <a:ext cx="7729548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Improving systems engineering in formulation will reduce cost/schedule overruns and enable more complex missions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2407972"/>
            <a:ext cx="6477000" cy="3248517"/>
            <a:chOff x="1295400" y="2362200"/>
            <a:chExt cx="6477000" cy="2387412"/>
          </a:xfrm>
        </p:grpSpPr>
        <p:sp>
          <p:nvSpPr>
            <p:cNvPr id="10" name="Down Arrow 9"/>
            <p:cNvSpPr/>
            <p:nvPr/>
          </p:nvSpPr>
          <p:spPr>
            <a:xfrm>
              <a:off x="7315200" y="2362200"/>
              <a:ext cx="457200" cy="238741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305300" y="2362200"/>
              <a:ext cx="457200" cy="238741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295400" y="2362200"/>
              <a:ext cx="457200" cy="238741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7022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Overview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MBSE/SysML Introduction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Metric Description</a:t>
            </a:r>
          </a:p>
          <a:p>
            <a:r>
              <a:rPr lang="en-US" dirty="0"/>
              <a:t>REXIS Overview</a:t>
            </a:r>
          </a:p>
          <a:p>
            <a:pPr lvl="1"/>
            <a:r>
              <a:rPr lang="en-US" dirty="0"/>
              <a:t>Science Goals</a:t>
            </a:r>
          </a:p>
          <a:p>
            <a:pPr lvl="1"/>
            <a:r>
              <a:rPr lang="en-US" dirty="0"/>
              <a:t>Design History</a:t>
            </a:r>
          </a:p>
          <a:p>
            <a:r>
              <a:rPr lang="en-US" b="1" dirty="0"/>
              <a:t>Case Studies</a:t>
            </a:r>
          </a:p>
          <a:p>
            <a:pPr lvl="1"/>
            <a:r>
              <a:rPr lang="en-US" b="1" dirty="0"/>
              <a:t>Interface Uncertainty Case Study</a:t>
            </a:r>
          </a:p>
          <a:p>
            <a:pPr lvl="1"/>
            <a:r>
              <a:rPr lang="en-US" b="1" dirty="0"/>
              <a:t>Design Consequence Case Study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535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well does interface uncertainty predict future growth or size of assemblies?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Uncertainty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7825" y="2161635"/>
            <a:ext cx="5760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Case Study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Incorporate </a:t>
            </a:r>
            <a:r>
              <a:rPr lang="en-US" sz="2800" dirty="0"/>
              <a:t>interface uncertainty in REXIS SysML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Quantify interface uncertainty in each REXIS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Examine correlation of interface uncertainty to future assembly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Examine correlation of interface uncertainty and final assembly </a:t>
            </a:r>
            <a:r>
              <a:rPr lang="en-US" sz="2800" dirty="0" smtClean="0"/>
              <a:t>size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2161635"/>
            <a:ext cx="2272378" cy="44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389398" y="2584090"/>
            <a:ext cx="838427" cy="2688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89398" y="3697835"/>
            <a:ext cx="838427" cy="49926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59725" y="4472866"/>
            <a:ext cx="768100" cy="10828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459725" y="5848515"/>
            <a:ext cx="768100" cy="30724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Interface Uncertainty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2" y="2814735"/>
            <a:ext cx="7018056" cy="33026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5677" y="1926025"/>
                <a:ext cx="1558182" cy="65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𝐼𝑈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7" y="1926025"/>
                <a:ext cx="1558182" cy="658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6060" y="6042288"/>
                <a:ext cx="1011880" cy="612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60" y="6042288"/>
                <a:ext cx="1011880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9" name="Rounded Rectangle 8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Quantifying Interface Uncertainty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Growth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Size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9" idx="3"/>
              <a:endCxn id="10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3"/>
              <a:endCxn id="11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2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190890" y="1846395"/>
            <a:ext cx="6989710" cy="923330"/>
            <a:chOff x="2557194" y="1846395"/>
            <a:chExt cx="6989710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3535065" y="1846395"/>
              <a:ext cx="60118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IU = Interface Uncertainty</a:t>
              </a:r>
            </a:p>
            <a:p>
              <a:r>
                <a:rPr lang="en-US" dirty="0" smtClean="0"/>
                <a:t>N</a:t>
              </a:r>
              <a:r>
                <a:rPr lang="en-US" baseline="-25000" dirty="0" smtClean="0"/>
                <a:t>LA</a:t>
              </a:r>
              <a:r>
                <a:rPr lang="en-US" dirty="0" smtClean="0"/>
                <a:t> = Number of Interfaces at the Lowest Level of Abstraction</a:t>
              </a:r>
            </a:p>
            <a:p>
              <a:r>
                <a:rPr lang="en-US" dirty="0" smtClean="0"/>
                <a:t>IU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= Interface Uncertainty of Assembly 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7194" y="2123394"/>
              <a:ext cx="842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here: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2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Uncertainty Over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9" y="2124035"/>
            <a:ext cx="7168403" cy="37628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367" y="1662370"/>
            <a:ext cx="543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Ports Per Part in each Assembly over Time</a:t>
            </a:r>
            <a:endParaRPr lang="en-US" sz="2400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865918" y="6002135"/>
            <a:ext cx="7412165" cy="740651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All assemblies experienced a decrease in uncertainty over time as expected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11" name="Rounded Rectangle 10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Quantifying Interface Uncertainty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Growth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Size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3"/>
              <a:endCxn id="12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3"/>
              <a:endCxn id="13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3"/>
              <a:endCxn id="14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5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Assembly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382" y="1662370"/>
            <a:ext cx="886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Increase in Parts or Ports As Predicted By Interface Uncertainty at SRR</a:t>
            </a:r>
            <a:endParaRPr lang="en-US" sz="2400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865918" y="5886920"/>
            <a:ext cx="7412165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Interface uncertainty alone did not predict future increases in parts or ports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11" y="2083467"/>
            <a:ext cx="5844179" cy="37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15" name="Rounded Rectangle 14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Quantifying Interface Uncertainty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Growth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Size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5" idx="3"/>
              <a:endCxn id="16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7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7" idx="3"/>
              <a:endCxn id="18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0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Assembly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79" y="1662370"/>
            <a:ext cx="836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Total Assembly Size As Predicted By Interface Uncertainty at SRR</a:t>
            </a:r>
            <a:endParaRPr lang="en-US" sz="2400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942727" y="5963730"/>
            <a:ext cx="7258546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Interface uncertainty alone did not predict future size of an assembly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55" y="2124035"/>
            <a:ext cx="5705890" cy="37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15" name="Rounded Rectangle 14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Quantifying Interface Uncertainty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Growth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Predicting Assembly Size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5" idx="3"/>
              <a:endCxn id="16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7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7" idx="3"/>
              <a:endCxn id="18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61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535"/>
            <a:ext cx="8229600" cy="50694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Interface uncertainty alone unable to predict future assembly growth or final assembly size on REXIS</a:t>
            </a:r>
          </a:p>
          <a:p>
            <a:pPr lvl="1"/>
            <a:r>
              <a:rPr lang="en-US" dirty="0" smtClean="0"/>
              <a:t>Some subassemblies did show expected trend but not where parts matured into multiple parts and interfaces</a:t>
            </a:r>
          </a:p>
          <a:p>
            <a:pPr lvl="1"/>
            <a:r>
              <a:rPr lang="en-US" dirty="0" smtClean="0"/>
              <a:t>May work well as part of a more comprehensive metric that also captures part uncertainty</a:t>
            </a:r>
          </a:p>
          <a:p>
            <a:r>
              <a:rPr lang="en-US" dirty="0" smtClean="0"/>
              <a:t>With tweaks, interface uncertainty may be predictive</a:t>
            </a:r>
          </a:p>
          <a:p>
            <a:pPr lvl="1"/>
            <a:r>
              <a:rPr lang="en-US" dirty="0" smtClean="0"/>
              <a:t>Using fraction of abstract interfaces to measure uncertainty unrealistically weights each interface evenly</a:t>
            </a:r>
          </a:p>
          <a:p>
            <a:pPr lvl="1"/>
            <a:r>
              <a:rPr lang="en-US" dirty="0" smtClean="0"/>
              <a:t>Some interfaces evolved into many new parts and interfaces while other evolved into only a few parts or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Consequence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272942"/>
          </a:xfrm>
        </p:spPr>
        <p:txBody>
          <a:bodyPr>
            <a:normAutofit/>
          </a:bodyPr>
          <a:lstStyle/>
          <a:p>
            <a:r>
              <a:rPr lang="en-US" dirty="0" smtClean="0"/>
              <a:t>Can tracing design consequence through the system improve decision making?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2161635"/>
            <a:ext cx="2272378" cy="44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6230" y="2238445"/>
            <a:ext cx="56455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Case Study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Incorporate </a:t>
            </a:r>
            <a:r>
              <a:rPr lang="en-US" sz="2800" dirty="0"/>
              <a:t>design consequences into REXIS SysML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Inspect models to </a:t>
            </a:r>
            <a:r>
              <a:rPr lang="en-US" sz="2800" dirty="0" smtClean="0"/>
              <a:t>find design insights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</a:t>
            </a:r>
            <a:r>
              <a:rPr lang="en-US" sz="2800" dirty="0"/>
              <a:t>alternative timeline based on information extracted from the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Compare alternative timeline to historical </a:t>
            </a:r>
            <a:r>
              <a:rPr lang="en-US" sz="2800" dirty="0" smtClean="0"/>
              <a:t>timeline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9398" y="2584090"/>
            <a:ext cx="876832" cy="34564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89398" y="3851455"/>
            <a:ext cx="876832" cy="58759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89398" y="4773175"/>
            <a:ext cx="953642" cy="132497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89398" y="5925325"/>
            <a:ext cx="876832" cy="34564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System Timeline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" y="1355130"/>
            <a:ext cx="8801332" cy="19636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" y="3562455"/>
            <a:ext cx="4584792" cy="267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5" y="3352190"/>
            <a:ext cx="4344861" cy="2956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2915" y="6381700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SDR Thermal Design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891137" y="638170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</a:t>
            </a:r>
            <a:r>
              <a:rPr lang="en-US" u="sng" dirty="0" smtClean="0"/>
              <a:t>DR Thermal Design</a:t>
            </a:r>
            <a:endParaRPr lang="en-US" u="sng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27538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84446" y="3275380"/>
            <a:ext cx="1384" cy="35826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92408" y="894270"/>
            <a:ext cx="455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Historical Thermal System Timeline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1561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8" y="1659583"/>
            <a:ext cx="8450905" cy="48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the SRR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6890" y="6477713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SysML model of Thermal System Design at SRR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54" name="Rounded Rectangle 53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Inspecting the Model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Constructing Alternate Timeline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Comparing Timelines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4" idx="3"/>
              <a:endCxn id="55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3"/>
              <a:endCxn id="56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3"/>
              <a:endCxn id="57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942727" y="5963730"/>
            <a:ext cx="7258546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Spacecraft thermal isolation requirement drives second radiator</a:t>
            </a:r>
          </a:p>
        </p:txBody>
      </p:sp>
    </p:spTree>
    <p:extLst>
      <p:ext uri="{BB962C8B-B14F-4D97-AF65-F5344CB8AC3E}">
        <p14:creationId xmlns:p14="http://schemas.microsoft.com/office/powerpoint/2010/main" val="1715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0050" y="2323337"/>
            <a:ext cx="8343900" cy="3370795"/>
            <a:chOff x="400050" y="2323338"/>
            <a:chExt cx="8343900" cy="3370795"/>
          </a:xfrm>
        </p:grpSpPr>
        <p:sp>
          <p:nvSpPr>
            <p:cNvPr id="15" name="Rectangle 14"/>
            <p:cNvSpPr/>
            <p:nvPr/>
          </p:nvSpPr>
          <p:spPr>
            <a:xfrm>
              <a:off x="400050" y="2323338"/>
              <a:ext cx="8343900" cy="337079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240" y="2377211"/>
              <a:ext cx="3821650" cy="326304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2341" y="3347016"/>
              <a:ext cx="3996469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Cost and schedule overruns for selected NASA projects between 1992 and 2007. The </a:t>
              </a:r>
              <a:r>
                <a:rPr lang="en-US" sz="1600" dirty="0"/>
                <a:t>average cost overrun is 27% and the average schedule </a:t>
              </a:r>
              <a:r>
                <a:rPr lang="en-US" sz="1600" dirty="0" smtClean="0"/>
                <a:t>overrun is </a:t>
              </a:r>
              <a:r>
                <a:rPr lang="en-US" sz="1600" dirty="0"/>
                <a:t>22% with cost and schedule overruns being </a:t>
              </a:r>
              <a:r>
                <a:rPr lang="en-US" sz="1600" dirty="0" smtClean="0"/>
                <a:t>correlated [1].</a:t>
              </a:r>
            </a:p>
            <a:p>
              <a:endParaRPr lang="en-US" sz="1600" dirty="0"/>
            </a:p>
            <a:p>
              <a:r>
                <a:rPr lang="en-US" sz="1000" dirty="0"/>
                <a:t>[1] D.L. Emmons, M. </a:t>
              </a:r>
              <a:r>
                <a:rPr lang="en-US" sz="1000" dirty="0" err="1"/>
                <a:t>Lobbia</a:t>
              </a:r>
              <a:r>
                <a:rPr lang="en-US" sz="1000" dirty="0"/>
                <a:t>, T. Radcliffe, and R.E. Bitten. Affordability Assessments to Support Strategic Planning and Decisions at NASA. In Aerospace Conference, 2010 IEEE, 2010</a:t>
              </a:r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1028699"/>
            <a:ext cx="8763000" cy="1171341"/>
            <a:chOff x="152400" y="1028699"/>
            <a:chExt cx="8763000" cy="1171341"/>
          </a:xfrm>
        </p:grpSpPr>
        <p:sp>
          <p:nvSpPr>
            <p:cNvPr id="20" name="Rounded Rectangle 19"/>
            <p:cNvSpPr/>
            <p:nvPr/>
          </p:nvSpPr>
          <p:spPr>
            <a:xfrm>
              <a:off x="152400" y="1066800"/>
              <a:ext cx="2743200" cy="11332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Spacecraft frequently experience cost and schedule overruns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62300" y="1028700"/>
              <a:ext cx="2743200" cy="117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Complex spacecraft are more likely to fail or be impaired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72200" y="1028699"/>
              <a:ext cx="2743200" cy="117134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Better systems engineering reduces cost/schedule overruns and manages complexity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707226" y="5817430"/>
            <a:ext cx="7729548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Improving systems engineering in formulation will reduce cost/schedule overruns and enable more complex missions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the SDR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9" y="1681976"/>
            <a:ext cx="7622222" cy="4879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90" y="6477713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SysML model of Thermal System Design at SDR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13" name="Rounded Rectangle 12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Inspecting the Model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Constructing Alternate Timeline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Comparing Timelines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3" idx="3"/>
              <a:endCxn id="14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3"/>
              <a:endCxn id="15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3"/>
              <a:endCxn id="16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462665" y="1969610"/>
            <a:ext cx="8295480" cy="107534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Removal of spacecraft thermal isolation requirement not reflected in design. Opportunity to introduce second thermal isolation layer.</a:t>
            </a:r>
          </a:p>
        </p:txBody>
      </p:sp>
    </p:spTree>
    <p:extLst>
      <p:ext uri="{BB962C8B-B14F-4D97-AF65-F5344CB8AC3E}">
        <p14:creationId xmlns:p14="http://schemas.microsoft.com/office/powerpoint/2010/main" val="9774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Alternate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001304" y="1854395"/>
            <a:ext cx="7141393" cy="2319555"/>
            <a:chOff x="1560504" y="2161635"/>
            <a:chExt cx="7141393" cy="23195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504" y="2161635"/>
              <a:ext cx="7141393" cy="185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34636" y="4019525"/>
              <a:ext cx="2227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Couple Electronics Box to Deck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Remove Hot Radiator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828558" y="4019525"/>
              <a:ext cx="1547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Add second thermal isolation layer</a:t>
              </a:r>
            </a:p>
          </p:txBody>
        </p:sp>
      </p:grpSp>
      <p:sp>
        <p:nvSpPr>
          <p:cNvPr id="82" name="Down Arrow 81"/>
          <p:cNvSpPr/>
          <p:nvPr/>
        </p:nvSpPr>
        <p:spPr>
          <a:xfrm>
            <a:off x="4226355" y="4350720"/>
            <a:ext cx="484632" cy="5760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107" name="Rounded Rectangle 106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Inspecting the Model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Constructing Alternate Timeline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Comparing Timelines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1" name="Straight Arrow Connector 110"/>
            <p:cNvCxnSpPr>
              <a:stCxn id="107" idx="3"/>
              <a:endCxn id="108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108" idx="3"/>
              <a:endCxn id="109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9" idx="3"/>
              <a:endCxn id="110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6" y="5086472"/>
            <a:ext cx="7125488" cy="16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Rectangle 132"/>
          <p:cNvSpPr/>
          <p:nvPr/>
        </p:nvSpPr>
        <p:spPr>
          <a:xfrm>
            <a:off x="923525" y="1777585"/>
            <a:ext cx="7296950" cy="2457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923525" y="5003605"/>
            <a:ext cx="7296950" cy="1728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Timelines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6" y="2008015"/>
            <a:ext cx="7258547" cy="16194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42727" y="5886920"/>
            <a:ext cx="7258546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Model-based design timeline is more efficient than historical design timeline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5184" y="1638683"/>
            <a:ext cx="343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Historical Thermal Design Timeline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085856" y="3621025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Model-Based Design Timeline</a:t>
            </a:r>
            <a:endParaRPr lang="en-US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62102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8615" y="963227"/>
            <a:ext cx="8988574" cy="660738"/>
            <a:chOff x="78615" y="963227"/>
            <a:chExt cx="8988574" cy="660738"/>
          </a:xfrm>
        </p:grpSpPr>
        <p:sp>
          <p:nvSpPr>
            <p:cNvPr id="34" name="Rounded Rectangle 33"/>
            <p:cNvSpPr/>
            <p:nvPr/>
          </p:nvSpPr>
          <p:spPr>
            <a:xfrm>
              <a:off x="78615" y="963228"/>
              <a:ext cx="14977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1: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Modeling REXIS in SysML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451309" y="963227"/>
              <a:ext cx="1907095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2: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Inspecting the Model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233303" y="963227"/>
              <a:ext cx="161300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3: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Constructing Alternate Timeline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721210" y="963227"/>
              <a:ext cx="1345979" cy="6607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Step 4:</a:t>
              </a:r>
            </a:p>
            <a:p>
              <a:pPr algn="ctr"/>
              <a:r>
                <a:rPr lang="en-US" sz="1400" dirty="0" smtClean="0">
                  <a:solidFill>
                    <a:sysClr val="windowText" lastClr="000000"/>
                  </a:solidFill>
                </a:rPr>
                <a:t>Comparing Timelines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4" idx="3"/>
              <a:endCxn id="35" idx="1"/>
            </p:cNvCxnSpPr>
            <p:nvPr/>
          </p:nvCxnSpPr>
          <p:spPr>
            <a:xfrm flipV="1">
              <a:off x="1576410" y="1293596"/>
              <a:ext cx="87489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3"/>
              <a:endCxn id="36" idx="1"/>
            </p:cNvCxnSpPr>
            <p:nvPr/>
          </p:nvCxnSpPr>
          <p:spPr>
            <a:xfrm>
              <a:off x="4358404" y="1293596"/>
              <a:ext cx="8748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3"/>
              <a:endCxn id="37" idx="1"/>
            </p:cNvCxnSpPr>
            <p:nvPr/>
          </p:nvCxnSpPr>
          <p:spPr>
            <a:xfrm>
              <a:off x="6846312" y="1293596"/>
              <a:ext cx="8748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6" y="4126346"/>
            <a:ext cx="7125488" cy="16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 rot="8143964">
            <a:off x="5929938" y="4132774"/>
            <a:ext cx="1882571" cy="39837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398"/>
            <a:ext cx="8229600" cy="5406432"/>
          </a:xfrm>
        </p:spPr>
        <p:txBody>
          <a:bodyPr/>
          <a:lstStyle/>
          <a:p>
            <a:r>
              <a:rPr lang="en-US" dirty="0" smtClean="0"/>
              <a:t>Design consequence tracing revealed information about the REXIS design before it was known historically</a:t>
            </a:r>
          </a:p>
          <a:p>
            <a:r>
              <a:rPr lang="en-US" dirty="0" smtClean="0"/>
              <a:t>Information extracted from the system models reduced design iteration and rework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2727" y="4696365"/>
            <a:ext cx="7258546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Modeling design consequences on REXIS provides the opportunity to make the design process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1782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38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Overview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MBSE/SysML Introduction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Metric Description</a:t>
            </a:r>
          </a:p>
          <a:p>
            <a:r>
              <a:rPr lang="en-US" dirty="0"/>
              <a:t>REXIS Overview</a:t>
            </a:r>
          </a:p>
          <a:p>
            <a:pPr lvl="1"/>
            <a:r>
              <a:rPr lang="en-US" dirty="0"/>
              <a:t>Science Goals</a:t>
            </a:r>
          </a:p>
          <a:p>
            <a:pPr lvl="1"/>
            <a:r>
              <a:rPr lang="en-US" dirty="0"/>
              <a:t>Design History</a:t>
            </a:r>
          </a:p>
          <a:p>
            <a:r>
              <a:rPr lang="en-US" dirty="0"/>
              <a:t>Case Studies</a:t>
            </a:r>
          </a:p>
          <a:p>
            <a:pPr lvl="1"/>
            <a:r>
              <a:rPr lang="en-US" dirty="0"/>
              <a:t>Interface Uncertainty Case Study</a:t>
            </a:r>
          </a:p>
          <a:p>
            <a:pPr lvl="1"/>
            <a:r>
              <a:rPr lang="en-US" dirty="0"/>
              <a:t>Design Consequence Case Study</a:t>
            </a:r>
          </a:p>
          <a:p>
            <a:r>
              <a:rPr lang="en-US" b="1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573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Thesis investigated how model-based systems engineering can improve the design process</a:t>
            </a:r>
          </a:p>
          <a:p>
            <a:r>
              <a:rPr lang="en-US" dirty="0" smtClean="0"/>
              <a:t>System models captured topological information</a:t>
            </a:r>
          </a:p>
          <a:p>
            <a:pPr lvl="1"/>
            <a:r>
              <a:rPr lang="en-US" dirty="0" smtClean="0"/>
              <a:t>Interfaces, interface uncertainty, and design consequences</a:t>
            </a:r>
          </a:p>
          <a:p>
            <a:r>
              <a:rPr lang="en-US" dirty="0" smtClean="0"/>
              <a:t>Interface uncertainty not a good predictor of future REXIS assembly growth or final size</a:t>
            </a:r>
          </a:p>
          <a:p>
            <a:r>
              <a:rPr lang="en-US" dirty="0" smtClean="0"/>
              <a:t>Design consequence tracing highlighted important REXIS design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2727" y="5810110"/>
            <a:ext cx="7258546" cy="8065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Implementation of MBSE on REXIS would have improved the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21722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4270"/>
            <a:ext cx="7772400" cy="5415105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8558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[1] D.L. Emmons, M. </a:t>
            </a:r>
            <a:r>
              <a:rPr lang="en-US" sz="1600" dirty="0" err="1"/>
              <a:t>Lobbia</a:t>
            </a:r>
            <a:r>
              <a:rPr lang="en-US" sz="1600" dirty="0"/>
              <a:t>, T. </a:t>
            </a:r>
            <a:r>
              <a:rPr lang="en-US" sz="1600" dirty="0" smtClean="0"/>
              <a:t>Radcliffe</a:t>
            </a:r>
            <a:r>
              <a:rPr lang="en-US" sz="1600" dirty="0"/>
              <a:t>, and R.E. Bitten. </a:t>
            </a:r>
            <a:r>
              <a:rPr lang="en-US" sz="1600" dirty="0" smtClean="0"/>
              <a:t>Affordability </a:t>
            </a:r>
            <a:r>
              <a:rPr lang="en-US" sz="1600" dirty="0"/>
              <a:t>Assessments </a:t>
            </a:r>
            <a:r>
              <a:rPr lang="en-US" sz="1600" dirty="0" smtClean="0"/>
              <a:t>to Support </a:t>
            </a:r>
            <a:r>
              <a:rPr lang="en-US" sz="1600" dirty="0"/>
              <a:t>Strategic Planning and Decisions at NASA. In Aerospace Conference, </a:t>
            </a:r>
            <a:r>
              <a:rPr lang="en-US" sz="1600" dirty="0" smtClean="0"/>
              <a:t>2010 IEEE</a:t>
            </a:r>
            <a:r>
              <a:rPr lang="en-US" sz="1600" dirty="0"/>
              <a:t>, 2010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[2] D.A. Bearden. A complexity-based risk assessment of low-cost planetary missions: </a:t>
            </a:r>
            <a:r>
              <a:rPr lang="en-US" sz="1600" dirty="0" smtClean="0"/>
              <a:t>when is </a:t>
            </a:r>
            <a:r>
              <a:rPr lang="en-US" sz="1600" dirty="0"/>
              <a:t>a mission too fast and too cheap? </a:t>
            </a:r>
            <a:r>
              <a:rPr lang="en-US" sz="1600" dirty="0" err="1"/>
              <a:t>Acta</a:t>
            </a:r>
            <a:r>
              <a:rPr lang="en-US" sz="1600" dirty="0"/>
              <a:t> </a:t>
            </a:r>
            <a:r>
              <a:rPr lang="en-US" sz="1600" dirty="0" err="1"/>
              <a:t>Astronautica</a:t>
            </a:r>
            <a:r>
              <a:rPr lang="en-US" sz="1600" dirty="0"/>
              <a:t>, 52(26):371 </a:t>
            </a:r>
            <a:r>
              <a:rPr lang="en-US" sz="1600" dirty="0" smtClean="0"/>
              <a:t>- </a:t>
            </a:r>
            <a:r>
              <a:rPr lang="en-US" sz="1600" dirty="0"/>
              <a:t>379, 2003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[3] E.C. </a:t>
            </a:r>
            <a:r>
              <a:rPr lang="en-US" sz="1600" dirty="0" err="1"/>
              <a:t>Honour</a:t>
            </a:r>
            <a:r>
              <a:rPr lang="en-US" sz="1600" dirty="0"/>
              <a:t>. Understanding the Value of Systems Engineering. In Proceedings of </a:t>
            </a:r>
            <a:r>
              <a:rPr lang="en-US" sz="1600" dirty="0" smtClean="0"/>
              <a:t>the INCOSE </a:t>
            </a:r>
            <a:r>
              <a:rPr lang="en-US" sz="1600" dirty="0"/>
              <a:t>International Symposium, pages </a:t>
            </a:r>
            <a:r>
              <a:rPr lang="en-US" sz="1600" dirty="0" smtClean="0"/>
              <a:t>1-16</a:t>
            </a:r>
            <a:r>
              <a:rPr lang="en-US" sz="1600" dirty="0"/>
              <a:t>, 2004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[4] Joseph P Elm and Dennis </a:t>
            </a:r>
            <a:r>
              <a:rPr lang="en-US" sz="1600" dirty="0" err="1"/>
              <a:t>Goldenson</a:t>
            </a:r>
            <a:r>
              <a:rPr lang="en-US" sz="1600" dirty="0"/>
              <a:t>. The Business Case for Systems </a:t>
            </a:r>
            <a:r>
              <a:rPr lang="en-US" sz="1600" dirty="0" smtClean="0"/>
              <a:t>Engineering Study</a:t>
            </a:r>
            <a:r>
              <a:rPr lang="en-US" sz="1600" dirty="0"/>
              <a:t>: Results of the Systems Engineering </a:t>
            </a:r>
            <a:r>
              <a:rPr lang="en-US" sz="1600" dirty="0" smtClean="0"/>
              <a:t>Effectiveness </a:t>
            </a:r>
            <a:r>
              <a:rPr lang="en-US" sz="1600" dirty="0"/>
              <a:t>Survey. Technical </a:t>
            </a:r>
            <a:r>
              <a:rPr lang="en-US" sz="1600" dirty="0" smtClean="0"/>
              <a:t>report, Carnegie </a:t>
            </a:r>
            <a:r>
              <a:rPr lang="en-US" sz="1600" dirty="0"/>
              <a:t>Mellon University, 2012.</a:t>
            </a:r>
          </a:p>
          <a:p>
            <a:pPr marL="0" indent="0">
              <a:buNone/>
            </a:pPr>
            <a:r>
              <a:rPr lang="en-US" sz="1600" dirty="0" smtClean="0"/>
              <a:t>[5] </a:t>
            </a:r>
            <a:r>
              <a:rPr lang="en-US" sz="1600" dirty="0"/>
              <a:t>G.A. </a:t>
            </a:r>
            <a:r>
              <a:rPr lang="en-US" sz="1600" dirty="0" err="1"/>
              <a:t>Hazelrigg</a:t>
            </a:r>
            <a:r>
              <a:rPr lang="en-US" sz="1600" dirty="0"/>
              <a:t>. A Framework for Decision-Based Engineering Design. Journal of </a:t>
            </a:r>
            <a:r>
              <a:rPr lang="en-US" sz="1600" dirty="0" smtClean="0"/>
              <a:t>Mechanical </a:t>
            </a:r>
            <a:r>
              <a:rPr lang="en-US" sz="1600" dirty="0"/>
              <a:t>Design, 120(4):</a:t>
            </a:r>
            <a:r>
              <a:rPr lang="en-US" sz="1600" dirty="0" smtClean="0"/>
              <a:t>653-658</a:t>
            </a:r>
            <a:r>
              <a:rPr lang="en-US" sz="1600" dirty="0"/>
              <a:t>, 1998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[6] </a:t>
            </a:r>
            <a:r>
              <a:rPr lang="en-US" sz="1600" dirty="0"/>
              <a:t>C. </a:t>
            </a:r>
            <a:r>
              <a:rPr lang="en-US" sz="1600" dirty="0" err="1"/>
              <a:t>Paredis</a:t>
            </a:r>
            <a:r>
              <a:rPr lang="en-US" sz="1600" dirty="0"/>
              <a:t>. Model-Based Systems Engineering: A Roadmap for Academic Research. </a:t>
            </a:r>
            <a:r>
              <a:rPr lang="en-US" sz="1600" dirty="0" smtClean="0"/>
              <a:t>In Frontiers </a:t>
            </a:r>
            <a:r>
              <a:rPr lang="en-US" sz="1600" dirty="0"/>
              <a:t>in Model-Based Systems Engineering, 2011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[7] </a:t>
            </a:r>
            <a:r>
              <a:rPr lang="en-US" sz="1600" dirty="0"/>
              <a:t>E. Fricke, B. </a:t>
            </a:r>
            <a:r>
              <a:rPr lang="en-US" sz="1600" dirty="0" err="1"/>
              <a:t>Gebhard</a:t>
            </a:r>
            <a:r>
              <a:rPr lang="en-US" sz="1600" dirty="0"/>
              <a:t>, H. </a:t>
            </a:r>
            <a:r>
              <a:rPr lang="en-US" sz="1600" dirty="0" err="1"/>
              <a:t>Negele</a:t>
            </a:r>
            <a:r>
              <a:rPr lang="en-US" sz="1600" dirty="0"/>
              <a:t>, and E. </a:t>
            </a:r>
            <a:r>
              <a:rPr lang="en-US" sz="1600" dirty="0" err="1"/>
              <a:t>Igenbergs</a:t>
            </a:r>
            <a:r>
              <a:rPr lang="en-US" sz="1600" dirty="0"/>
              <a:t>. Coping with Changes: </a:t>
            </a:r>
            <a:r>
              <a:rPr lang="en-US" sz="1600" dirty="0" smtClean="0"/>
              <a:t>Causes, Findings</a:t>
            </a:r>
            <a:r>
              <a:rPr lang="en-US" sz="1600" dirty="0"/>
              <a:t>, and Strategies. Systems Engineering, 3(4):</a:t>
            </a:r>
            <a:r>
              <a:rPr lang="en-US" sz="1600" dirty="0" smtClean="0"/>
              <a:t>169-179</a:t>
            </a:r>
            <a:r>
              <a:rPr lang="en-US" sz="1600" dirty="0"/>
              <a:t>, 2000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[8] </a:t>
            </a:r>
            <a:r>
              <a:rPr lang="en-US" sz="1600" dirty="0"/>
              <a:t>S. </a:t>
            </a:r>
            <a:r>
              <a:rPr lang="en-US" sz="1600" dirty="0" err="1"/>
              <a:t>Friedenthal</a:t>
            </a:r>
            <a:r>
              <a:rPr lang="en-US" sz="1600" dirty="0"/>
              <a:t>, R. </a:t>
            </a:r>
            <a:r>
              <a:rPr lang="en-US" sz="1600" dirty="0" err="1"/>
              <a:t>Griego</a:t>
            </a:r>
            <a:r>
              <a:rPr lang="en-US" sz="1600" dirty="0"/>
              <a:t>, and M. Sampson. INCOSE Model Based Systems Engineering (MBSE) Initiative. In INCOSE 2007 Symposium, 2007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[9] D.E. Whitney, Q. Dong, J. Judson, and G. </a:t>
            </a:r>
            <a:r>
              <a:rPr lang="en-US" sz="1600" dirty="0" err="1"/>
              <a:t>Mascoli</a:t>
            </a:r>
            <a:r>
              <a:rPr lang="en-US" sz="1600" dirty="0"/>
              <a:t>. Introducing </a:t>
            </a:r>
            <a:r>
              <a:rPr lang="en-US" sz="1600" dirty="0" smtClean="0"/>
              <a:t>knowledge-based engineering </a:t>
            </a:r>
            <a:r>
              <a:rPr lang="en-US" sz="1600" dirty="0"/>
              <a:t>into an interconnected product development process. In Proceedings of </a:t>
            </a:r>
            <a:r>
              <a:rPr lang="en-US" sz="1600" dirty="0" smtClean="0"/>
              <a:t>the 1999 </a:t>
            </a:r>
            <a:r>
              <a:rPr lang="en-US" sz="1600" dirty="0"/>
              <a:t>ASME Design Engineering Technical Conferences, 1999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[10] S. </a:t>
            </a:r>
            <a:r>
              <a:rPr lang="en-US" sz="1600" dirty="0" err="1" smtClean="0"/>
              <a:t>Friedenthal</a:t>
            </a:r>
            <a:r>
              <a:rPr lang="en-US" sz="1600" dirty="0" smtClean="0"/>
              <a:t>. Model Based Systems Engineering (MBSE) with SysML. NASA GSFC Systems Engineering Seminar</a:t>
            </a:r>
            <a:r>
              <a:rPr lang="en-US" sz="1600" dirty="0"/>
              <a:t>, June 8, 2010. </a:t>
            </a:r>
            <a:r>
              <a:rPr lang="en-US" sz="1600" dirty="0">
                <a:hlinkClick r:id="rId2"/>
              </a:rPr>
              <a:t>http://gsfcir.gsfc.nasa.gov/download/colloquia/3358/slides/Model-based+systems+engineering+%</a:t>
            </a:r>
            <a:r>
              <a:rPr lang="en-US" sz="1600" dirty="0" smtClean="0">
                <a:hlinkClick r:id="rId2"/>
              </a:rPr>
              <a:t>28MBSE%29+with+SysML-1/download.pdf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[11] Y. Bernard. Requirements Management within a Full Model-Based Engineering </a:t>
            </a:r>
            <a:r>
              <a:rPr lang="en-US" sz="1600" dirty="0" smtClean="0"/>
              <a:t>Approach. Systems </a:t>
            </a:r>
            <a:r>
              <a:rPr lang="en-US" sz="1600" dirty="0"/>
              <a:t>Engineering, 15(2):119{139, 2012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[12] T. Bayer, Seung Chung, B. Cole, B. Cooke, F. </a:t>
            </a:r>
            <a:r>
              <a:rPr lang="en-US" sz="1600" dirty="0" err="1"/>
              <a:t>Dekens</a:t>
            </a:r>
            <a:r>
              <a:rPr lang="en-US" sz="1600" dirty="0"/>
              <a:t>, C. </a:t>
            </a:r>
            <a:r>
              <a:rPr lang="en-US" sz="1600" dirty="0" err="1"/>
              <a:t>Delp</a:t>
            </a:r>
            <a:r>
              <a:rPr lang="en-US" sz="1600" dirty="0"/>
              <a:t>, I </a:t>
            </a:r>
            <a:r>
              <a:rPr lang="en-US" sz="1600" dirty="0" err="1"/>
              <a:t>Gontijo</a:t>
            </a:r>
            <a:r>
              <a:rPr lang="en-US" sz="1600" dirty="0"/>
              <a:t>, and D. </a:t>
            </a:r>
            <a:r>
              <a:rPr lang="en-US" sz="1600" dirty="0" smtClean="0"/>
              <a:t>Wagner. Update </a:t>
            </a:r>
            <a:r>
              <a:rPr lang="en-US" sz="1600" dirty="0"/>
              <a:t>on the Model Based Systems Engineering on the Europa Mission </a:t>
            </a:r>
            <a:r>
              <a:rPr lang="en-US" sz="1600" dirty="0" smtClean="0"/>
              <a:t>Concept Study</a:t>
            </a:r>
            <a:r>
              <a:rPr lang="en-US" sz="1600" dirty="0"/>
              <a:t>. In Aerospace Conference, 2013 IEEE, 2013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[13] Y. Cao, Y. Liu, and C. </a:t>
            </a:r>
            <a:r>
              <a:rPr lang="en-US" sz="1600" dirty="0" err="1"/>
              <a:t>Paredis</a:t>
            </a:r>
            <a:r>
              <a:rPr lang="en-US" sz="1600" dirty="0"/>
              <a:t>. System-Level Model Integration of Design and </a:t>
            </a:r>
            <a:r>
              <a:rPr lang="en-US" sz="1600" dirty="0" smtClean="0"/>
              <a:t>Simulation for </a:t>
            </a:r>
            <a:r>
              <a:rPr lang="en-US" sz="1600" dirty="0"/>
              <a:t>Mechatronic Systems Based on SysML. Mechatronics, 21(6):1063{1075, 2011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[14] D. </a:t>
            </a:r>
            <a:r>
              <a:rPr lang="en-US" sz="1600" dirty="0" err="1"/>
              <a:t>Kaslow</a:t>
            </a:r>
            <a:r>
              <a:rPr lang="en-US" sz="1600" dirty="0"/>
              <a:t>, G. </a:t>
            </a:r>
            <a:r>
              <a:rPr lang="en-US" sz="1600" dirty="0" err="1"/>
              <a:t>Soremekun</a:t>
            </a:r>
            <a:r>
              <a:rPr lang="en-US" sz="1600" dirty="0"/>
              <a:t>, H. Kim, and S. </a:t>
            </a:r>
            <a:r>
              <a:rPr lang="en-US" sz="1600" dirty="0" err="1"/>
              <a:t>Spangelo</a:t>
            </a:r>
            <a:r>
              <a:rPr lang="en-US" sz="1600" dirty="0"/>
              <a:t>. Integrated Model-Based </a:t>
            </a:r>
            <a:r>
              <a:rPr lang="en-US" sz="1600" dirty="0" smtClean="0"/>
              <a:t>Systems Engineering </a:t>
            </a:r>
            <a:r>
              <a:rPr lang="en-US" sz="1600" dirty="0"/>
              <a:t>(MBSE) Applied to the Simulation of a CubeSat Mission. In </a:t>
            </a:r>
            <a:r>
              <a:rPr lang="en-US" sz="1600" dirty="0" smtClean="0"/>
              <a:t>Aerospace Conference</a:t>
            </a:r>
            <a:r>
              <a:rPr lang="en-US" sz="1600" dirty="0"/>
              <a:t>, 2014 IEEE, pages 1{14, 2014.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0050" y="2323338"/>
            <a:ext cx="8343900" cy="3534682"/>
            <a:chOff x="400050" y="2323337"/>
            <a:chExt cx="8343900" cy="3534682"/>
          </a:xfrm>
        </p:grpSpPr>
        <p:sp>
          <p:nvSpPr>
            <p:cNvPr id="23" name="Rectangle 22"/>
            <p:cNvSpPr/>
            <p:nvPr/>
          </p:nvSpPr>
          <p:spPr>
            <a:xfrm>
              <a:off x="400050" y="2323337"/>
              <a:ext cx="8343900" cy="337079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562" y="2400615"/>
              <a:ext cx="5596877" cy="241096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67910" y="4811579"/>
              <a:ext cx="780818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Failed and impaired missions tend to be more complex than average, yet have shorter schedules and tighter budgets than typical of project of their complexity [2].</a:t>
              </a:r>
              <a:endParaRPr lang="en-US" sz="1600" dirty="0"/>
            </a:p>
            <a:p>
              <a:r>
                <a:rPr lang="en-US" sz="1000" dirty="0"/>
                <a:t>[2] D.A. Bearden. A complexity-based risk assessment of low-cost planetary missions: when is a mission too fast and too cheap? </a:t>
              </a:r>
              <a:r>
                <a:rPr lang="en-US" sz="1000" dirty="0" err="1"/>
                <a:t>Acta</a:t>
              </a:r>
              <a:r>
                <a:rPr lang="en-US" sz="1000" dirty="0"/>
                <a:t> </a:t>
              </a:r>
              <a:r>
                <a:rPr lang="en-US" sz="1000" dirty="0" err="1"/>
                <a:t>Astronautica</a:t>
              </a:r>
              <a:r>
                <a:rPr lang="en-US" sz="1000" dirty="0"/>
                <a:t>, 52(26):371 - 379, 2003.</a:t>
              </a:r>
            </a:p>
            <a:p>
              <a:pPr algn="ctr"/>
              <a:endParaRPr lang="en-US" sz="1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1028699"/>
            <a:ext cx="8763000" cy="1171341"/>
            <a:chOff x="152400" y="1028699"/>
            <a:chExt cx="8763000" cy="1171341"/>
          </a:xfrm>
        </p:grpSpPr>
        <p:sp>
          <p:nvSpPr>
            <p:cNvPr id="20" name="Rounded Rectangle 19"/>
            <p:cNvSpPr/>
            <p:nvPr/>
          </p:nvSpPr>
          <p:spPr>
            <a:xfrm>
              <a:off x="152400" y="1066800"/>
              <a:ext cx="2743200" cy="11332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Spacecraft frequently experience cost and schedule overruns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62300" y="1028700"/>
              <a:ext cx="2743200" cy="117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Complex spacecraft are more likely to fail or be impaired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72200" y="1028699"/>
              <a:ext cx="2743200" cy="117134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Better systems engineering reduces cost/schedule overruns and manages complexity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07226" y="5817430"/>
            <a:ext cx="7729548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Improving systems engineering in formulation will reduce cost/schedule overruns and enable more complex missions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050" y="2323338"/>
            <a:ext cx="8343900" cy="3380526"/>
            <a:chOff x="400050" y="2323338"/>
            <a:chExt cx="8343900" cy="3380526"/>
          </a:xfrm>
        </p:grpSpPr>
        <p:sp>
          <p:nvSpPr>
            <p:cNvPr id="22" name="Rectangle 21"/>
            <p:cNvSpPr/>
            <p:nvPr/>
          </p:nvSpPr>
          <p:spPr>
            <a:xfrm>
              <a:off x="400050" y="2323338"/>
              <a:ext cx="8343900" cy="337079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03" y="2430470"/>
              <a:ext cx="8122195" cy="24725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7910" y="4965200"/>
              <a:ext cx="7808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Increased </a:t>
              </a:r>
              <a:r>
                <a:rPr lang="en-US" sz="1600" dirty="0"/>
                <a:t>systems engineering </a:t>
              </a:r>
              <a:r>
                <a:rPr lang="en-US" sz="1600" dirty="0" smtClean="0"/>
                <a:t>effort </a:t>
              </a:r>
              <a:r>
                <a:rPr lang="en-US" sz="1600" dirty="0"/>
                <a:t>can decrease cost </a:t>
              </a:r>
              <a:r>
                <a:rPr lang="en-US" sz="1600" dirty="0" smtClean="0"/>
                <a:t>overruns and </a:t>
              </a:r>
              <a:r>
                <a:rPr lang="en-US" sz="1600" dirty="0"/>
                <a:t>schedule </a:t>
              </a:r>
              <a:r>
                <a:rPr lang="en-US" sz="1600" dirty="0" smtClean="0"/>
                <a:t>overruns. The dashed lines represent the 90% confidence bounds [3].</a:t>
              </a:r>
              <a:endParaRPr lang="en-US" sz="1000" dirty="0"/>
            </a:p>
            <a:p>
              <a:r>
                <a:rPr lang="en-US" sz="1000" dirty="0"/>
                <a:t>[3] E.C. </a:t>
              </a:r>
              <a:r>
                <a:rPr lang="en-US" sz="1000" dirty="0" err="1"/>
                <a:t>Honour</a:t>
              </a:r>
              <a:r>
                <a:rPr lang="en-US" sz="1000" dirty="0"/>
                <a:t>. Understanding the Value of Systems Engineering. In Proceedings of the INCOSE International Symposium, pages 1-16, 2004</a:t>
              </a:r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52400" y="1066800"/>
            <a:ext cx="2743200" cy="1133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Spacecraft frequently experience cost and schedule overruns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62300" y="1028700"/>
            <a:ext cx="2743200" cy="11713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Complex spacecraft are more likely to fail or be impaired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1028699"/>
            <a:ext cx="2743200" cy="11713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Better systems engineering reduces cost/schedule overruns and manages complexity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7226" y="5817430"/>
            <a:ext cx="7729548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Improving systems engineering in formulation will reduce cost/schedule overruns and enable more complex missions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050" y="2323338"/>
            <a:ext cx="8343900" cy="3380794"/>
            <a:chOff x="400050" y="2323338"/>
            <a:chExt cx="8343900" cy="3380794"/>
          </a:xfrm>
        </p:grpSpPr>
        <p:sp>
          <p:nvSpPr>
            <p:cNvPr id="21" name="Rectangle 20"/>
            <p:cNvSpPr/>
            <p:nvPr/>
          </p:nvSpPr>
          <p:spPr>
            <a:xfrm>
              <a:off x="400050" y="2323338"/>
              <a:ext cx="8343900" cy="337079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341" y="4811580"/>
              <a:ext cx="792015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Increased systems engineering capabilities results in better performance. The effect in higher challenge projects is even stronger [4].</a:t>
              </a:r>
              <a:endParaRPr lang="en-US" sz="1600" dirty="0"/>
            </a:p>
            <a:p>
              <a:r>
                <a:rPr lang="en-US" sz="1000" dirty="0"/>
                <a:t>[4] Joseph P Elm and Dennis </a:t>
              </a:r>
              <a:r>
                <a:rPr lang="en-US" sz="1000" dirty="0" err="1"/>
                <a:t>Goldenson</a:t>
              </a:r>
              <a:r>
                <a:rPr lang="en-US" sz="1000" dirty="0"/>
                <a:t>. The Business Case for Systems Engineering Study: Results of the Systems Engineering Effectiveness Survey. Technical report, Carnegie Mellon University, 2012</a:t>
              </a:r>
              <a:r>
                <a:rPr lang="en-US" sz="1000" dirty="0" smtClean="0"/>
                <a:t>.</a:t>
              </a:r>
              <a:endParaRPr lang="en-US" sz="10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404" y="2399118"/>
              <a:ext cx="5025193" cy="24508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52400" y="1066800"/>
            <a:ext cx="2743200" cy="1133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Spacecraft frequently experience cost and schedule overruns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62300" y="1028700"/>
            <a:ext cx="2743200" cy="11713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Complex spacecraft are more likely to fail or be impaired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200" y="1028699"/>
            <a:ext cx="2743200" cy="11713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Better systems engineering reduces cost/schedule overruns and manages complexity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7226" y="5817430"/>
            <a:ext cx="7729548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Improving systems engineering in formulation will reduce cost/schedule overruns and enable more complex missions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Systems Engineering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2"/>
          <a:stretch/>
        </p:blipFill>
        <p:spPr>
          <a:xfrm>
            <a:off x="729683" y="1316725"/>
            <a:ext cx="7684635" cy="3664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162" y="5356570"/>
            <a:ext cx="848967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Descriptive models, instead of documents, are the information storage and communication medium [8]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 System Model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A452-B9D5-42E2-955C-DE4B435C0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9530" r="1129"/>
          <a:stretch/>
        </p:blipFill>
        <p:spPr>
          <a:xfrm>
            <a:off x="233622" y="1277540"/>
            <a:ext cx="8676757" cy="38028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162" y="5464465"/>
            <a:ext cx="8489676" cy="72237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System model must capture information about all aspects of system [8].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2644</Words>
  <Application>Microsoft Office PowerPoint</Application>
  <PresentationFormat>On-screen Show (4:3)</PresentationFormat>
  <Paragraphs>413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Optima</vt:lpstr>
      <vt:lpstr>1_Office Theme</vt:lpstr>
      <vt:lpstr>Improving the Design Process of the REgolith Imaging X-ray Spectrometer (REXIS) Using Model-Based Systems Engineering (MBSE)</vt:lpstr>
      <vt:lpstr>Overview</vt:lpstr>
      <vt:lpstr>Research Motivation</vt:lpstr>
      <vt:lpstr>Research Motivation</vt:lpstr>
      <vt:lpstr>Research Motivation</vt:lpstr>
      <vt:lpstr>Research Motivation</vt:lpstr>
      <vt:lpstr>Research Motivation</vt:lpstr>
      <vt:lpstr>Model-Based Systems Engineering</vt:lpstr>
      <vt:lpstr>MBSE System Model Scope</vt:lpstr>
      <vt:lpstr>The Systems Modeling Language</vt:lpstr>
      <vt:lpstr>Applications of SysML</vt:lpstr>
      <vt:lpstr>Previous Research</vt:lpstr>
      <vt:lpstr>Research Hypothesis</vt:lpstr>
      <vt:lpstr>Overview</vt:lpstr>
      <vt:lpstr>Methodology</vt:lpstr>
      <vt:lpstr>Interface Uncertainty</vt:lpstr>
      <vt:lpstr>Interface Uncertainty Example</vt:lpstr>
      <vt:lpstr>Design Consequence</vt:lpstr>
      <vt:lpstr>Overview</vt:lpstr>
      <vt:lpstr>REXIS Science Goals</vt:lpstr>
      <vt:lpstr>REXIS Science Goals</vt:lpstr>
      <vt:lpstr>REXIS CDR Spectrometer Design</vt:lpstr>
      <vt:lpstr>REXIS Design History Overview</vt:lpstr>
      <vt:lpstr>REXIS SRR Design</vt:lpstr>
      <vt:lpstr>REXIS SDR Design</vt:lpstr>
      <vt:lpstr>REXIS PDR Design</vt:lpstr>
      <vt:lpstr>Design History Statistics</vt:lpstr>
      <vt:lpstr>Design History Statistics</vt:lpstr>
      <vt:lpstr>Design History Statistics</vt:lpstr>
      <vt:lpstr>Overview</vt:lpstr>
      <vt:lpstr>Interface Uncertainty Case Study</vt:lpstr>
      <vt:lpstr>Quantifying Interface Uncertainty</vt:lpstr>
      <vt:lpstr>Interface Uncertainty Over Time</vt:lpstr>
      <vt:lpstr>Predicting Assembly Growth</vt:lpstr>
      <vt:lpstr>Predicting Assembly Size</vt:lpstr>
      <vt:lpstr>Case Study Conclusions</vt:lpstr>
      <vt:lpstr>Design Consequence Case Study</vt:lpstr>
      <vt:lpstr>Thermal System Timeline</vt:lpstr>
      <vt:lpstr>Inspecting the SRR Model</vt:lpstr>
      <vt:lpstr>Inspecting the SDR Model</vt:lpstr>
      <vt:lpstr>Constructing Alternate Timeline</vt:lpstr>
      <vt:lpstr>Comparing Timelines</vt:lpstr>
      <vt:lpstr>Case Study Conclusions</vt:lpstr>
      <vt:lpstr>Overview</vt:lpstr>
      <vt:lpstr>Summary and Conclusions</vt:lpstr>
      <vt:lpstr>Thank You!   Questions?</vt:lpstr>
      <vt:lpstr>Bibliography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Impact of Design-Driven Requirements using SysML</dc:title>
  <dc:creator>Mark</dc:creator>
  <cp:lastModifiedBy>Macleod, Lindsay B. (GSFC-592.0)[ASRC MANAGEMENT SERVICES INC]</cp:lastModifiedBy>
  <cp:revision>101</cp:revision>
  <dcterms:created xsi:type="dcterms:W3CDTF">2014-08-28T18:21:22Z</dcterms:created>
  <dcterms:modified xsi:type="dcterms:W3CDTF">2014-09-15T18:29:47Z</dcterms:modified>
</cp:coreProperties>
</file>