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4"/>
  </p:sldMasterIdLst>
  <p:notesMasterIdLst>
    <p:notesMasterId r:id="rId52"/>
  </p:notesMasterIdLst>
  <p:sldIdLst>
    <p:sldId id="520" r:id="rId5"/>
    <p:sldId id="644" r:id="rId6"/>
    <p:sldId id="645" r:id="rId7"/>
    <p:sldId id="537" r:id="rId8"/>
    <p:sldId id="666" r:id="rId9"/>
    <p:sldId id="667" r:id="rId10"/>
    <p:sldId id="650" r:id="rId11"/>
    <p:sldId id="646" r:id="rId12"/>
    <p:sldId id="675" r:id="rId13"/>
    <p:sldId id="538" r:id="rId14"/>
    <p:sldId id="539" r:id="rId15"/>
    <p:sldId id="696" r:id="rId16"/>
    <p:sldId id="660" r:id="rId17"/>
    <p:sldId id="669" r:id="rId18"/>
    <p:sldId id="668" r:id="rId19"/>
    <p:sldId id="673" r:id="rId20"/>
    <p:sldId id="670" r:id="rId21"/>
    <p:sldId id="674" r:id="rId22"/>
    <p:sldId id="672" r:id="rId23"/>
    <p:sldId id="659" r:id="rId24"/>
    <p:sldId id="676" r:id="rId25"/>
    <p:sldId id="677" r:id="rId26"/>
    <p:sldId id="686" r:id="rId27"/>
    <p:sldId id="687" r:id="rId28"/>
    <p:sldId id="678" r:id="rId29"/>
    <p:sldId id="679" r:id="rId30"/>
    <p:sldId id="680" r:id="rId31"/>
    <p:sldId id="688" r:id="rId32"/>
    <p:sldId id="691" r:id="rId33"/>
    <p:sldId id="692" r:id="rId34"/>
    <p:sldId id="695" r:id="rId35"/>
    <p:sldId id="703" r:id="rId36"/>
    <p:sldId id="547" r:id="rId37"/>
    <p:sldId id="530" r:id="rId38"/>
    <p:sldId id="526" r:id="rId39"/>
    <p:sldId id="527" r:id="rId40"/>
    <p:sldId id="693" r:id="rId41"/>
    <p:sldId id="694" r:id="rId42"/>
    <p:sldId id="698" r:id="rId43"/>
    <p:sldId id="699" r:id="rId44"/>
    <p:sldId id="701" r:id="rId45"/>
    <p:sldId id="702" r:id="rId46"/>
    <p:sldId id="700" r:id="rId47"/>
    <p:sldId id="697" r:id="rId48"/>
    <p:sldId id="638" r:id="rId49"/>
    <p:sldId id="549" r:id="rId50"/>
    <p:sldId id="548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0B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51" autoAdjust="0"/>
    <p:restoredTop sz="95222" autoAdjust="0"/>
  </p:normalViewPr>
  <p:slideViewPr>
    <p:cSldViewPr>
      <p:cViewPr varScale="1">
        <p:scale>
          <a:sx n="70" d="100"/>
          <a:sy n="70" d="100"/>
        </p:scale>
        <p:origin x="8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2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467C4-217A-4319-B94F-BFC6E90B3025}" type="datetimeFigureOut">
              <a:rPr lang="en-US" smtClean="0"/>
              <a:pPr/>
              <a:t>8/8/2016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E2D7A-95C1-41B0-B3CE-5FC91D38EE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378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2D7A-95C1-41B0-B3CE-5FC91D38EE4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476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2D7A-95C1-41B0-B3CE-5FC91D38EE4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23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2D7A-95C1-41B0-B3CE-5FC91D38EE4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157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066"/>
            <a:fld id="{CBA7DEB3-49B7-407E-8F82-68540498E55C}" type="slidenum">
              <a:rPr lang="en-US" smtClean="0"/>
              <a:pPr defTabSz="919066"/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54433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2D7A-95C1-41B0-B3CE-5FC91D38EE4F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774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BED5C0-B301-4E1A-92D9-81976492ED62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48568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7113" y="6496241"/>
            <a:ext cx="657687" cy="22523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E1CC2B81-FF8C-AA4C-8FF5-BFEAC99347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13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7776"/>
            <a:ext cx="8229600" cy="54568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7113" y="6496241"/>
            <a:ext cx="657687" cy="22523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E1CC2B81-FF8C-AA4C-8FF5-BFEAC99347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63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7113" y="6496241"/>
            <a:ext cx="657687" cy="22523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E1CC2B81-FF8C-AA4C-8FF5-BFEAC99347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799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52400" y="729840"/>
            <a:ext cx="8911350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316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6" name="Picture 5" descr="DSCOVR Logo_updated 9-17-14_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52400"/>
            <a:ext cx="990600" cy="639151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454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1148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114800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0" y="127000"/>
            <a:ext cx="7086600" cy="711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85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350" y="201983"/>
            <a:ext cx="6429661" cy="47966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3455" y="729840"/>
            <a:ext cx="8440295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029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0" descr="Final DSCOVR Logo111412.jpg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" y="88265"/>
            <a:ext cx="985559" cy="57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36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System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Presenter Name</a:t>
            </a:r>
          </a:p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377651"/>
            <a:ext cx="4794250" cy="175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lang="en-US" sz="1600" baseline="0" smtClean="0">
                <a:effectLst/>
              </a:defRPr>
            </a:lvl1pPr>
            <a:lvl2pPr>
              <a:buNone/>
              <a:defRPr>
                <a:solidFill>
                  <a:srgbClr val="7F7F7F"/>
                </a:solidFill>
              </a:defRPr>
            </a:lvl2pPr>
            <a:lvl3pPr>
              <a:buNone/>
              <a:defRPr>
                <a:solidFill>
                  <a:srgbClr val="7F7F7F"/>
                </a:solidFill>
              </a:defRPr>
            </a:lvl3pPr>
            <a:lvl4pPr>
              <a:buNone/>
              <a:defRPr>
                <a:solidFill>
                  <a:srgbClr val="7F7F7F"/>
                </a:solidFill>
              </a:defRPr>
            </a:lvl4pPr>
            <a:lvl5pPr>
              <a:buNone/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DSCOVR Post Launch Assessment Review</a:t>
            </a:r>
          </a:p>
          <a:p>
            <a:pPr lvl="0"/>
            <a:r>
              <a:rPr lang="en-US" dirty="0" smtClean="0"/>
              <a:t>June 00,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67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676"/>
            <a:ext cx="68580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vheilman\Desktop\Capture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011" y="115384"/>
            <a:ext cx="1714739" cy="57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6" y="116048"/>
            <a:ext cx="762000" cy="49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152400" y="729840"/>
            <a:ext cx="8911350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7113" y="6496241"/>
            <a:ext cx="657687" cy="22523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E1CC2B81-FF8C-AA4C-8FF5-BFEAC99347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67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84" r:id="rId2"/>
    <p:sldLayoutId id="2147483688" r:id="rId3"/>
    <p:sldLayoutId id="2147483714" r:id="rId4"/>
    <p:sldLayoutId id="2147483717" r:id="rId5"/>
    <p:sldLayoutId id="2147483718" r:id="rId6"/>
    <p:sldLayoutId id="2147483720" r:id="rId7"/>
    <p:sldLayoutId id="2147483677" r:id="rId8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tiff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tif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tiff"/><Relationship Id="rId5" Type="http://schemas.openxmlformats.org/officeDocument/2006/relationships/image" Target="../media/image68.tiff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ontent Placeholder 4" descr="DSCOVR Poster_NOAA_NASA_AF.pdf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82229" y="-146368"/>
            <a:ext cx="9326229" cy="723296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57200" y="914400"/>
            <a:ext cx="8077200" cy="1497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DSCOVR: Refurbishing a </a:t>
            </a:r>
            <a:r>
              <a:rPr lang="en-US" sz="2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Spacecraft After a Decade of Storage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Gary T. Meadows</a:t>
            </a:r>
            <a:br>
              <a:rPr lang="en-US" sz="20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i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NASA DSCOVR Mission Systems Engineer</a:t>
            </a:r>
          </a:p>
        </p:txBody>
      </p:sp>
    </p:spTree>
    <p:extLst>
      <p:ext uri="{BB962C8B-B14F-4D97-AF65-F5344CB8AC3E}">
        <p14:creationId xmlns:p14="http://schemas.microsoft.com/office/powerpoint/2010/main" val="301225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SCOVR Mission Overview_r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990600"/>
            <a:ext cx="8681153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>
                <a:latin typeface="Arial"/>
                <a:cs typeface="Arial"/>
              </a:rPr>
              <a:t>DSCOVR Mission </a:t>
            </a:r>
            <a:r>
              <a:rPr lang="en-US" sz="2800" dirty="0" smtClean="0">
                <a:latin typeface="Arial"/>
                <a:cs typeface="Arial"/>
              </a:rPr>
              <a:t>Overview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lIns="82058" tIns="41029" rIns="82058" bIns="41029"/>
          <a:lstStyle/>
          <a:p>
            <a:pPr defTabSz="457146"/>
            <a:fld id="{E1CC2B81-FF8C-AA4C-8FF5-BFEAC9934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46"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4676222"/>
            <a:ext cx="8686800" cy="1767948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pPr marL="285717" indent="-285717">
              <a:lnSpc>
                <a:spcPct val="13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latin typeface="Arial"/>
                <a:cs typeface="Arial"/>
              </a:rPr>
              <a:t>Primary </a:t>
            </a:r>
            <a:r>
              <a:rPr lang="en-US" sz="1600" dirty="0">
                <a:latin typeface="Arial"/>
                <a:cs typeface="Arial"/>
              </a:rPr>
              <a:t>science </a:t>
            </a:r>
            <a:r>
              <a:rPr lang="en-US" sz="1600" dirty="0" smtClean="0">
                <a:latin typeface="Arial"/>
                <a:cs typeface="Arial"/>
              </a:rPr>
              <a:t>objective:</a:t>
            </a:r>
            <a:r>
              <a:rPr lang="en-US" sz="1600" b="0" dirty="0" smtClean="0">
                <a:latin typeface="Arial"/>
                <a:cs typeface="Arial"/>
              </a:rPr>
              <a:t> </a:t>
            </a:r>
            <a:r>
              <a:rPr lang="en-US" sz="1600" b="0" dirty="0">
                <a:latin typeface="Arial"/>
                <a:cs typeface="Arial"/>
              </a:rPr>
              <a:t>provide solar wind thermal plasma and magnetic field measurements to enable space weather forecasting by </a:t>
            </a:r>
            <a:r>
              <a:rPr lang="en-US" sz="1600" b="0" dirty="0" smtClean="0">
                <a:latin typeface="Arial"/>
                <a:cs typeface="Arial"/>
              </a:rPr>
              <a:t>NOAA</a:t>
            </a:r>
          </a:p>
          <a:p>
            <a:pPr marL="285717" indent="-285717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Arial"/>
                <a:cs typeface="Arial"/>
              </a:rPr>
              <a:t>Secondary </a:t>
            </a:r>
            <a:r>
              <a:rPr lang="en-US" sz="1600" dirty="0">
                <a:latin typeface="Arial"/>
                <a:cs typeface="Arial"/>
              </a:rPr>
              <a:t>science </a:t>
            </a:r>
            <a:r>
              <a:rPr lang="en-US" sz="1600" dirty="0" smtClean="0">
                <a:latin typeface="Arial"/>
                <a:cs typeface="Arial"/>
              </a:rPr>
              <a:t>objectives: </a:t>
            </a:r>
            <a:r>
              <a:rPr lang="en-US" sz="1600" b="0" dirty="0" smtClean="0">
                <a:latin typeface="Arial"/>
                <a:cs typeface="Arial"/>
              </a:rPr>
              <a:t>image </a:t>
            </a:r>
            <a:r>
              <a:rPr lang="en-US" sz="1600" b="0" dirty="0">
                <a:latin typeface="Arial"/>
                <a:cs typeface="Arial"/>
              </a:rPr>
              <a:t>the Sun lit disk of Earth </a:t>
            </a:r>
            <a:r>
              <a:rPr lang="en-US" sz="1600" b="0" dirty="0" smtClean="0">
                <a:latin typeface="Arial"/>
                <a:cs typeface="Arial"/>
              </a:rPr>
              <a:t>to </a:t>
            </a:r>
            <a:r>
              <a:rPr lang="en-US" sz="1600" b="0" dirty="0">
                <a:latin typeface="Arial"/>
                <a:cs typeface="Arial"/>
              </a:rPr>
              <a:t>determine ozone, aerosol, cloud cover, cloud height, vegetation, and leaf area indices and to measure the Earth reflected </a:t>
            </a:r>
            <a:r>
              <a:rPr lang="en-US" sz="1600" b="0" dirty="0" smtClean="0">
                <a:latin typeface="Arial"/>
                <a:cs typeface="Arial"/>
              </a:rPr>
              <a:t>irradiance</a:t>
            </a:r>
            <a:endParaRPr lang="en-US" sz="1600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66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28600" y="990600"/>
            <a:ext cx="4572000" cy="5562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b="1" dirty="0" smtClean="0"/>
              <a:t>Mission Description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Category 2, Risk Class D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Single string spacecraft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2 year design life (5 years of propellant)</a:t>
            </a:r>
            <a:endParaRPr lang="en-US" sz="1400" dirty="0" smtClean="0"/>
          </a:p>
          <a:p>
            <a:pPr>
              <a:lnSpc>
                <a:spcPct val="90000"/>
              </a:lnSpc>
            </a:pPr>
            <a:r>
              <a:rPr lang="en-US" sz="1800" b="1" dirty="0" smtClean="0"/>
              <a:t>Organizations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NOAA – NSOF, SWPC, Ground Stations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NASA – Payload, Ground System, DSOC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US Air Force – Launch Vehicle</a:t>
            </a:r>
            <a:endParaRPr lang="en-US" sz="1400" dirty="0" smtClean="0"/>
          </a:p>
          <a:p>
            <a:pPr>
              <a:lnSpc>
                <a:spcPct val="90000"/>
              </a:lnSpc>
            </a:pPr>
            <a:r>
              <a:rPr lang="en-US" sz="1800" b="1" dirty="0" smtClean="0"/>
              <a:t>Spacecraft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3-axis stabilized spacecraft</a:t>
            </a:r>
          </a:p>
          <a:p>
            <a:pPr lvl="1">
              <a:lnSpc>
                <a:spcPct val="90000"/>
              </a:lnSpc>
            </a:pPr>
            <a:r>
              <a:rPr lang="en-US" sz="1600" dirty="0" err="1" smtClean="0"/>
              <a:t>Lissajous</a:t>
            </a:r>
            <a:r>
              <a:rPr lang="en-US" sz="1600" dirty="0" smtClean="0"/>
              <a:t> orbit at Earth-Sun L1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570 kg, 340 W</a:t>
            </a:r>
          </a:p>
          <a:p>
            <a:pPr>
              <a:lnSpc>
                <a:spcPct val="90000"/>
              </a:lnSpc>
            </a:pPr>
            <a:r>
              <a:rPr lang="en-US" sz="1800" b="1" dirty="0" smtClean="0"/>
              <a:t>Launch Vehicle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Falcon 9 v 1.1 with First Stage Legs and Fins 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Payload Fairing: 5.2m diameter, 13m long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First DOD Launch of a Falcon 9 v1.1</a:t>
            </a:r>
            <a:endParaRPr lang="en-US" sz="1400" dirty="0" smtClean="0"/>
          </a:p>
          <a:p>
            <a:pPr>
              <a:lnSpc>
                <a:spcPct val="90000"/>
              </a:lnSpc>
            </a:pPr>
            <a:r>
              <a:rPr lang="en-US" sz="1800" b="1" dirty="0" smtClean="0"/>
              <a:t>Launch Readiness Date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January 29, 2015 1835 EST (2335 UTC)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CCAFS Space Launch Complex-40</a:t>
            </a:r>
          </a:p>
        </p:txBody>
      </p:sp>
      <p:sp>
        <p:nvSpPr>
          <p:cNvPr id="35841" name="Title 5"/>
          <p:cNvSpPr>
            <a:spLocks noGrp="1"/>
          </p:cNvSpPr>
          <p:nvPr>
            <p:ph type="title"/>
          </p:nvPr>
        </p:nvSpPr>
        <p:spPr>
          <a:xfrm>
            <a:off x="1066800" y="127000"/>
            <a:ext cx="6324600" cy="711200"/>
          </a:xfrm>
        </p:spPr>
        <p:txBody>
          <a:bodyPr>
            <a:normAutofit/>
          </a:bodyPr>
          <a:lstStyle/>
          <a:p>
            <a:r>
              <a:rPr lang="en-US" smtClean="0"/>
              <a:t>DSCOVR Spacecraft Overview</a:t>
            </a:r>
            <a:endParaRPr lang="en-US" dirty="0" smtClean="0"/>
          </a:p>
        </p:txBody>
      </p:sp>
      <p:pic>
        <p:nvPicPr>
          <p:cNvPr id="2" name="Picture 1" descr="GSFC-2015-303-006_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955242"/>
            <a:ext cx="4267200" cy="552175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1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Modifications to Meet Mission </a:t>
            </a:r>
            <a:r>
              <a:rPr lang="en-US" sz="2800" dirty="0" smtClean="0"/>
              <a:t>Requirements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3048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Relocated </a:t>
            </a:r>
            <a:r>
              <a:rPr lang="en-US" dirty="0"/>
              <a:t>Magnetometer to end of boom with “witch hat” </a:t>
            </a:r>
            <a:r>
              <a:rPr lang="en-US" dirty="0" smtClean="0"/>
              <a:t>extension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Installed magnetic shielding material on reaction wheels</a:t>
            </a:r>
          </a:p>
          <a:p>
            <a:r>
              <a:rPr lang="en-US" dirty="0" smtClean="0"/>
              <a:t>Added </a:t>
            </a:r>
            <a:r>
              <a:rPr lang="en-US" dirty="0"/>
              <a:t>struts to upper deck to correct for insufficient strength</a:t>
            </a:r>
          </a:p>
          <a:p>
            <a:r>
              <a:rPr lang="en-US" dirty="0"/>
              <a:t>Developed concept of operations to meet NOAA space weather forecasting </a:t>
            </a:r>
            <a:r>
              <a:rPr lang="en-US" dirty="0" smtClean="0"/>
              <a:t>requirements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41" y="1251974"/>
            <a:ext cx="6172200" cy="942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884" y="1251974"/>
            <a:ext cx="1576516" cy="14067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822" y="3907001"/>
            <a:ext cx="3044182" cy="2265199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257432" y="3534572"/>
            <a:ext cx="5749558" cy="2883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Re-engineered fusing strategy to improve reliability</a:t>
            </a:r>
          </a:p>
          <a:p>
            <a:r>
              <a:rPr lang="en-US" sz="2000" dirty="0" smtClean="0"/>
              <a:t>Performed magnetic characterization on components and measured Observatory signature at GSFC mag facility</a:t>
            </a:r>
          </a:p>
          <a:p>
            <a:r>
              <a:rPr lang="en-US" sz="2000" dirty="0" smtClean="0"/>
              <a:t>Designed and developed MOC for delivery to NOAA, DSOC for Earth Science data processing, and SDVF for sustaining engineering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0420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Begins: Parts Problems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895600"/>
            <a:ext cx="8763000" cy="3276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Some </a:t>
            </a:r>
            <a:r>
              <a:rPr lang="en-US" dirty="0" err="1" smtClean="0"/>
              <a:t>Interpoint</a:t>
            </a:r>
            <a:r>
              <a:rPr lang="en-US" dirty="0" smtClean="0"/>
              <a:t> DC-DC converters of that era were found to fail under vacuum if internal bond adhered to the lid,</a:t>
            </a:r>
          </a:p>
          <a:p>
            <a:r>
              <a:rPr lang="en-US" dirty="0" smtClean="0"/>
              <a:t>DSCOVR Single String Design was not tolerant to failed DC-DC Converters!</a:t>
            </a:r>
          </a:p>
          <a:p>
            <a:r>
              <a:rPr lang="en-US" dirty="0" smtClean="0"/>
              <a:t>EO-1 &amp; MAP stiffened the lids by bonding reinforcement to the lids</a:t>
            </a:r>
          </a:p>
          <a:p>
            <a:r>
              <a:rPr lang="en-US" dirty="0" smtClean="0"/>
              <a:t>The DSCOVR Team evaluated the risk and determined that the faulty parts were in several components</a:t>
            </a:r>
          </a:p>
          <a:p>
            <a:r>
              <a:rPr lang="en-US" dirty="0" smtClean="0"/>
              <a:t>Decided that the risk of flying with these components was unacceptable</a:t>
            </a:r>
          </a:p>
          <a:p>
            <a:r>
              <a:rPr lang="en-US" dirty="0" smtClean="0"/>
              <a:t>However, limited schematics, no spare printed circuit boards, and risk associated with removing and opening electronics components raised the stakes</a:t>
            </a:r>
          </a:p>
        </p:txBody>
      </p:sp>
      <p:pic>
        <p:nvPicPr>
          <p:cNvPr id="1026" name="Picture 2" descr="http://www.interpoint.com/images/product_images/MF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70" y="772642"/>
            <a:ext cx="3043238" cy="200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o Vacumn MFL2805S Side View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1456" y="5833217"/>
            <a:ext cx="2767330" cy="58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n Vacumn MFL2805S Side View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9456" y="5831312"/>
            <a:ext cx="2774950" cy="586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~B Inspection 19a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8821" y="822508"/>
            <a:ext cx="2658110" cy="211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07388" y="772642"/>
            <a:ext cx="3016250" cy="20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4760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Spacecraft Disassembly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1619" y="867775"/>
            <a:ext cx="3454579" cy="311380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When attempting to remove the first electronics box from the spacecraft, found that the harness had to be disconnected from the inside</a:t>
            </a:r>
          </a:p>
          <a:p>
            <a:r>
              <a:rPr lang="en-US" dirty="0" smtClean="0"/>
              <a:t>The only way to get to it was to separate the propulsion module from the avionics and instruments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24" y="3981585"/>
            <a:ext cx="3352875" cy="2514656"/>
          </a:xfrm>
          <a:prstGeom prst="rect">
            <a:avLst/>
          </a:prstGeom>
        </p:spPr>
      </p:pic>
      <p:pic>
        <p:nvPicPr>
          <p:cNvPr id="6" name="Picture 5" descr="IMG_2120[1]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455" y="867776"/>
            <a:ext cx="5142165" cy="385662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4876800"/>
            <a:ext cx="5156124" cy="1447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This was not part of the plan!</a:t>
            </a:r>
          </a:p>
          <a:p>
            <a:r>
              <a:rPr lang="en-US" dirty="0" smtClean="0"/>
              <a:t>Assembled a turnover dolly and split the propulsion module from the avionics so that boxes could be removed</a:t>
            </a:r>
          </a:p>
        </p:txBody>
      </p:sp>
    </p:spTree>
    <p:extLst>
      <p:ext uri="{BB962C8B-B14F-4D97-AF65-F5344CB8AC3E}">
        <p14:creationId xmlns:p14="http://schemas.microsoft.com/office/powerpoint/2010/main" val="277758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Interpoint</a:t>
            </a:r>
            <a:r>
              <a:rPr lang="en-US" dirty="0" smtClean="0"/>
              <a:t> Parts Resolution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7" y="899048"/>
            <a:ext cx="2856555" cy="21336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6471" y="1079525"/>
            <a:ext cx="1575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Deflection Test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22159" y="1965848"/>
            <a:ext cx="93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Tap Test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50565" y="3483497"/>
            <a:ext cx="1386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Thermal Test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6026" y="3097626"/>
            <a:ext cx="603617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Project worked with the GSFC parts branch to come up with a non-invasive way to determine if the DC-DC converter lids had bonded to the components underneath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Determined criteria for vacuum deflection to determine whether the lid adhered to the </a:t>
            </a:r>
            <a:r>
              <a:rPr lang="en-US" dirty="0"/>
              <a:t>components (&lt;21 mil bond intact; &gt;27 mil = OK)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Power node tested first, OK at 41 mil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CompHub</a:t>
            </a:r>
            <a:r>
              <a:rPr lang="en-US" dirty="0" smtClean="0"/>
              <a:t> deflected to 23.5 mils – was it ok or not?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Developed ”tap test” and later “thermal test” with parts engineers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eplaced one converter in the NISTAR Instrument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UHUB was redeemed by schematics that were (finally) found in a box in </a:t>
            </a:r>
            <a:r>
              <a:rPr lang="en-US" dirty="0" err="1" smtClean="0"/>
              <a:t>Bldg</a:t>
            </a:r>
            <a:r>
              <a:rPr lang="en-US" dirty="0" smtClean="0"/>
              <a:t> 11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586" y="3815988"/>
            <a:ext cx="2990389" cy="2356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427" y="863216"/>
            <a:ext cx="3601548" cy="229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5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Workmanship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7776"/>
            <a:ext cx="8229600" cy="362802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Harness</a:t>
            </a:r>
          </a:p>
          <a:p>
            <a:pPr lvl="1"/>
            <a:r>
              <a:rPr lang="en-US" dirty="0" smtClean="0"/>
              <a:t>Upon separating the prop module from the spacecraft, numerous harness problems were found</a:t>
            </a:r>
            <a:r>
              <a:rPr lang="is-IS" dirty="0" smtClean="0"/>
              <a:t>…</a:t>
            </a:r>
          </a:p>
          <a:p>
            <a:pPr lvl="1"/>
            <a:r>
              <a:rPr lang="is-IS" dirty="0" smtClean="0"/>
              <a:t>Tight wires (“banjo springs”)</a:t>
            </a:r>
          </a:p>
          <a:p>
            <a:pPr lvl="1"/>
            <a:r>
              <a:rPr lang="is-IS" dirty="0" smtClean="0"/>
              <a:t>Routing across sharp corners and access holes</a:t>
            </a:r>
          </a:p>
          <a:p>
            <a:pPr lvl="1"/>
            <a:r>
              <a:rPr lang="is-IS" dirty="0" smtClean="0"/>
              <a:t>Bend radius violations</a:t>
            </a:r>
          </a:p>
          <a:p>
            <a:pPr lvl="1"/>
            <a:r>
              <a:rPr lang="is-IS" dirty="0" smtClean="0"/>
              <a:t>Undertook a significant harness rework effort</a:t>
            </a:r>
          </a:p>
          <a:p>
            <a:r>
              <a:rPr lang="is-IS" dirty="0" smtClean="0"/>
              <a:t>Jackscrews</a:t>
            </a:r>
          </a:p>
          <a:p>
            <a:pPr lvl="1"/>
            <a:r>
              <a:rPr lang="is-IS" dirty="0" smtClean="0"/>
              <a:t>Numerous (frustrating) jackpost/jackscrew problems in the Triana bus</a:t>
            </a:r>
          </a:p>
          <a:p>
            <a:pPr lvl="1"/>
            <a:r>
              <a:rPr lang="is-IS" dirty="0" smtClean="0"/>
              <a:t>Spun in component when removing or re-installing</a:t>
            </a:r>
          </a:p>
          <a:p>
            <a:pPr lvl="1"/>
            <a:r>
              <a:rPr lang="is-IS" dirty="0" smtClean="0"/>
              <a:t>Overtightening</a:t>
            </a:r>
          </a:p>
          <a:p>
            <a:pPr lvl="1"/>
            <a:r>
              <a:rPr lang="is-IS" dirty="0" smtClean="0"/>
              <a:t>Jackpost too short or jackscrew too long</a:t>
            </a:r>
          </a:p>
          <a:p>
            <a:pPr lvl="1"/>
            <a:r>
              <a:rPr lang="is-IS" dirty="0" smtClean="0"/>
              <a:t>Impact of opening boxes</a:t>
            </a:r>
          </a:p>
          <a:p>
            <a:pPr lvl="1"/>
            <a:endParaRPr lang="is-I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478629"/>
            <a:ext cx="2382926" cy="1924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17" y="4114800"/>
            <a:ext cx="2810933" cy="21082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703" y="1447800"/>
            <a:ext cx="2171097" cy="1628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4584700"/>
            <a:ext cx="23749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1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Transponder Tin Whisker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7776"/>
            <a:ext cx="6248017" cy="392647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The original </a:t>
            </a:r>
            <a:r>
              <a:rPr lang="en-US" dirty="0" err="1" smtClean="0"/>
              <a:t>Triana</a:t>
            </a:r>
            <a:r>
              <a:rPr lang="en-US" dirty="0" smtClean="0"/>
              <a:t> L-3 Communications S-Band transponder had been taken by EO-1 following detection of a failure in thermal vacuum</a:t>
            </a:r>
          </a:p>
          <a:p>
            <a:r>
              <a:rPr lang="en-US" dirty="0" smtClean="0"/>
              <a:t>The bad EO-1 unit was repaired by L-3 and placed back on the </a:t>
            </a:r>
            <a:r>
              <a:rPr lang="en-US" dirty="0" err="1" smtClean="0"/>
              <a:t>Triana</a:t>
            </a:r>
            <a:r>
              <a:rPr lang="en-US" dirty="0" smtClean="0"/>
              <a:t> bus</a:t>
            </a:r>
          </a:p>
          <a:p>
            <a:r>
              <a:rPr lang="en-US" dirty="0" smtClean="0"/>
              <a:t>L-3 Materials list indicated presence of internal tin-plated lugs that posed a failure risk from tin whiskers</a:t>
            </a:r>
          </a:p>
          <a:p>
            <a:r>
              <a:rPr lang="en-US" dirty="0" smtClean="0"/>
              <a:t>Monte Carlo analysis by Code 562 determined rough likelihood of failure</a:t>
            </a:r>
          </a:p>
          <a:p>
            <a:r>
              <a:rPr lang="en-US" dirty="0" smtClean="0"/>
              <a:t>Spare transponder was re-</a:t>
            </a:r>
            <a:r>
              <a:rPr lang="en-US" dirty="0" err="1" smtClean="0"/>
              <a:t>qualifed</a:t>
            </a:r>
            <a:r>
              <a:rPr lang="en-US" dirty="0" smtClean="0"/>
              <a:t> after a decade of being stored on a shelf in RF engineers’ office</a:t>
            </a:r>
          </a:p>
          <a:p>
            <a:r>
              <a:rPr lang="en-US" dirty="0" smtClean="0"/>
              <a:t>Ultimately did not need the spare – flight unit had no anomalies and flight history with no failures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575271"/>
            <a:ext cx="2649348" cy="2070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4794250"/>
            <a:ext cx="2311277" cy="146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126" y="4967264"/>
            <a:ext cx="2654566" cy="1517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3752" y="779597"/>
            <a:ext cx="2000118" cy="21882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65614" y="3038454"/>
            <a:ext cx="23807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Code 562</a:t>
            </a:r>
            <a:r>
              <a:rPr lang="en-US" dirty="0" smtClean="0"/>
              <a:t>: Parts, Packaging, and Assembly Technologies Branc</a:t>
            </a:r>
            <a:r>
              <a:rPr lang="en-US" dirty="0"/>
              <a:t>h</a:t>
            </a:r>
            <a:endParaRPr lang="en-US" dirty="0" smtClean="0"/>
          </a:p>
          <a:p>
            <a:r>
              <a:rPr lang="en-US" dirty="0" smtClean="0">
                <a:solidFill>
                  <a:srgbClr val="0070C0"/>
                </a:solidFill>
              </a:rPr>
              <a:t>Code 561</a:t>
            </a:r>
            <a:r>
              <a:rPr lang="en-US" dirty="0" smtClean="0"/>
              <a:t>: Flight Data Systems and Radiation Effects Branch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45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Antenna Coverage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7776"/>
            <a:ext cx="4876800" cy="332322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Analysis determined that </a:t>
            </a:r>
            <a:r>
              <a:rPr lang="en-US" dirty="0" err="1" smtClean="0"/>
              <a:t>omnis</a:t>
            </a:r>
            <a:r>
              <a:rPr lang="en-US" dirty="0" smtClean="0"/>
              <a:t> had significant null areas and signal lost to </a:t>
            </a:r>
            <a:r>
              <a:rPr lang="en-US" dirty="0" err="1" smtClean="0"/>
              <a:t>backlobes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Fabricated and added “choke rings”</a:t>
            </a:r>
          </a:p>
          <a:p>
            <a:r>
              <a:rPr lang="en-US" dirty="0" smtClean="0"/>
              <a:t>Rotated High Gain Antenna 90 degrees and added line delay to reduce signal reception interference with </a:t>
            </a:r>
            <a:r>
              <a:rPr lang="en-US" dirty="0" err="1" smtClean="0"/>
              <a:t>omnis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178" y="867776"/>
            <a:ext cx="3556230" cy="242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536" y="3475633"/>
            <a:ext cx="3277513" cy="2838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4100345"/>
            <a:ext cx="5562600" cy="239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13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Tracker Shade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7775"/>
            <a:ext cx="5486400" cy="353258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Ball had identified a problem with the CT633 Star Tracker light shade performance</a:t>
            </a:r>
          </a:p>
          <a:p>
            <a:pPr lvl="1"/>
            <a:r>
              <a:rPr lang="en-US" dirty="0" smtClean="0"/>
              <a:t>DSCOVR needed ~60 degree exclusion</a:t>
            </a:r>
          </a:p>
          <a:p>
            <a:pPr lvl="1"/>
            <a:r>
              <a:rPr lang="en-US" dirty="0" smtClean="0"/>
              <a:t>The tracker delivered ~90 degree exclusion</a:t>
            </a:r>
          </a:p>
          <a:p>
            <a:r>
              <a:rPr lang="en-US" dirty="0" smtClean="0"/>
              <a:t>Slight contractual issue arose since the star tracker had long-since been purchased and accepted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620" y="1524000"/>
            <a:ext cx="3017936" cy="252521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4419600"/>
            <a:ext cx="80772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Shade was out of production</a:t>
            </a:r>
          </a:p>
          <a:p>
            <a:r>
              <a:rPr lang="en-US" dirty="0" smtClean="0"/>
              <a:t>Ball located a suitable shade in their star tracker test facility</a:t>
            </a:r>
          </a:p>
          <a:p>
            <a:r>
              <a:rPr lang="en-US" dirty="0" smtClean="0"/>
              <a:t>Ball stripped and re-coated the shade, installed on the DSCOVR tracker, and re-certified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276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Beginning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8" name="Picture 4" descr="ttp://www.nasa.gov/sites/default/files/images/297755main_GPN-2001-000009_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901113"/>
            <a:ext cx="4322379" cy="345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4361119"/>
            <a:ext cx="30810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Apollo </a:t>
            </a:r>
            <a:r>
              <a:rPr lang="en-US" sz="2400" dirty="0" smtClean="0"/>
              <a:t>8</a:t>
            </a:r>
          </a:p>
          <a:p>
            <a:r>
              <a:rPr lang="en-US" dirty="0" smtClean="0"/>
              <a:t>Dec</a:t>
            </a:r>
            <a:r>
              <a:rPr lang="en-US" dirty="0"/>
              <a:t>. 24, </a:t>
            </a:r>
            <a:r>
              <a:rPr lang="en-US" dirty="0" smtClean="0"/>
              <a:t>1968</a:t>
            </a:r>
          </a:p>
          <a:p>
            <a:r>
              <a:rPr lang="en-US" sz="1600" dirty="0" smtClean="0"/>
              <a:t>Commander </a:t>
            </a:r>
            <a:r>
              <a:rPr lang="en-US" sz="1600" dirty="0"/>
              <a:t>Frank </a:t>
            </a:r>
            <a:r>
              <a:rPr lang="en-US" sz="1600" dirty="0" err="1" smtClean="0"/>
              <a:t>Borman</a:t>
            </a:r>
            <a:endParaRPr lang="en-US" sz="1600" dirty="0" smtClean="0"/>
          </a:p>
          <a:p>
            <a:r>
              <a:rPr lang="en-US" sz="1600" dirty="0" smtClean="0"/>
              <a:t>Command </a:t>
            </a:r>
            <a:r>
              <a:rPr lang="en-US" sz="1600" dirty="0"/>
              <a:t>Module Pilot Jim </a:t>
            </a:r>
            <a:r>
              <a:rPr lang="en-US" sz="1600" dirty="0" smtClean="0"/>
              <a:t>Lovell</a:t>
            </a:r>
          </a:p>
          <a:p>
            <a:r>
              <a:rPr lang="en-US" sz="1600" dirty="0" smtClean="0"/>
              <a:t>Lunar </a:t>
            </a:r>
            <a:r>
              <a:rPr lang="en-US" sz="1600" dirty="0"/>
              <a:t>Module Pilot William </a:t>
            </a:r>
            <a:r>
              <a:rPr lang="en-US" sz="1600" dirty="0" smtClean="0"/>
              <a:t>Anders</a:t>
            </a:r>
          </a:p>
        </p:txBody>
      </p:sp>
      <p:pic>
        <p:nvPicPr>
          <p:cNvPr id="1030" name="Picture 6" descr="mage of the Earth from Apollo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336" y="879712"/>
            <a:ext cx="3466139" cy="346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85817" y="4403127"/>
            <a:ext cx="34390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Apollo </a:t>
            </a:r>
            <a:r>
              <a:rPr lang="en-US" sz="2400" dirty="0" smtClean="0"/>
              <a:t>17</a:t>
            </a:r>
          </a:p>
          <a:p>
            <a:r>
              <a:rPr lang="en-US" dirty="0" smtClean="0"/>
              <a:t>Dec</a:t>
            </a:r>
            <a:r>
              <a:rPr lang="en-US" dirty="0"/>
              <a:t>. 7</a:t>
            </a:r>
            <a:r>
              <a:rPr lang="en-US" dirty="0" smtClean="0"/>
              <a:t>, 1972</a:t>
            </a:r>
          </a:p>
          <a:p>
            <a:r>
              <a:rPr lang="en-US" sz="1600" dirty="0"/>
              <a:t>Commander Eugene A. Cernan</a:t>
            </a:r>
            <a:endParaRPr lang="en-US" sz="1600" dirty="0" smtClean="0"/>
          </a:p>
          <a:p>
            <a:r>
              <a:rPr lang="en-US" sz="1600" dirty="0" smtClean="0"/>
              <a:t>Command </a:t>
            </a:r>
            <a:r>
              <a:rPr lang="en-US" sz="1600" dirty="0"/>
              <a:t>Module Pilot Ron Evans</a:t>
            </a:r>
            <a:endParaRPr lang="en-US" sz="1600" dirty="0" smtClean="0"/>
          </a:p>
          <a:p>
            <a:r>
              <a:rPr lang="en-US" sz="1600" dirty="0" smtClean="0"/>
              <a:t>Lunar </a:t>
            </a:r>
            <a:r>
              <a:rPr lang="en-US" sz="1600" dirty="0"/>
              <a:t>Module Pilot Harrison H. Schmitt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40167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MIMU Refurbishment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122563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Stored spacecraft bus can become a flight </a:t>
            </a:r>
            <a:r>
              <a:rPr lang="en-US" dirty="0"/>
              <a:t>p</a:t>
            </a:r>
            <a:r>
              <a:rPr lang="en-US" dirty="0" smtClean="0"/>
              <a:t>arts </a:t>
            </a:r>
            <a:r>
              <a:rPr lang="en-US" dirty="0"/>
              <a:t>w</a:t>
            </a:r>
            <a:r>
              <a:rPr lang="en-US" dirty="0" smtClean="0"/>
              <a:t>arehouse</a:t>
            </a:r>
          </a:p>
          <a:p>
            <a:r>
              <a:rPr lang="en-US" dirty="0" smtClean="0"/>
              <a:t>LRO project removed and flew the </a:t>
            </a:r>
            <a:r>
              <a:rPr lang="en-US" dirty="0" err="1" smtClean="0"/>
              <a:t>Triana</a:t>
            </a:r>
            <a:r>
              <a:rPr lang="en-US" dirty="0" smtClean="0"/>
              <a:t> Honeywell MIMU due to a delivery schedule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475" y="2209800"/>
            <a:ext cx="1906198" cy="1754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4328984"/>
            <a:ext cx="9017000" cy="2019300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228600" y="2059717"/>
            <a:ext cx="6553200" cy="2349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LRO MIMU was provided to </a:t>
            </a:r>
            <a:r>
              <a:rPr lang="en-US" dirty="0" err="1" smtClean="0"/>
              <a:t>Triana</a:t>
            </a:r>
            <a:r>
              <a:rPr lang="en-US" dirty="0" smtClean="0"/>
              <a:t> upon receipt</a:t>
            </a:r>
          </a:p>
          <a:p>
            <a:r>
              <a:rPr lang="en-US" dirty="0" smtClean="0"/>
              <a:t>This is a ring laser gyro and notable degradation of laser was seen in one axis</a:t>
            </a:r>
          </a:p>
          <a:p>
            <a:r>
              <a:rPr lang="en-US" dirty="0" smtClean="0"/>
              <a:t>Gyro unit refurbishment by Honeywell, qualified, and returned to DSCOVR</a:t>
            </a:r>
          </a:p>
        </p:txBody>
      </p:sp>
    </p:spTree>
    <p:extLst>
      <p:ext uri="{BB962C8B-B14F-4D97-AF65-F5344CB8AC3E}">
        <p14:creationId xmlns:p14="http://schemas.microsoft.com/office/powerpoint/2010/main" val="768430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Array Verification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14400"/>
            <a:ext cx="5788111" cy="3048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GLORY used the same solar array design and experienced cell ”blowouts” under vacuum</a:t>
            </a:r>
          </a:p>
          <a:p>
            <a:r>
              <a:rPr lang="en-US" dirty="0" smtClean="0"/>
              <a:t>DSCOVR array was tested in thermal vacuum and subjected to LAPSS testing</a:t>
            </a:r>
          </a:p>
          <a:p>
            <a:r>
              <a:rPr lang="en-US" dirty="0" smtClean="0"/>
              <a:t>No major problems</a:t>
            </a:r>
            <a:r>
              <a:rPr lang="is-IS" dirty="0" smtClean="0"/>
              <a:t>… a couple of cracked cells but array found to be acceptable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11" y="914400"/>
            <a:ext cx="2743200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76" y="3616356"/>
            <a:ext cx="3152165" cy="20936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2314" y="3018424"/>
            <a:ext cx="2232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GLORY Cell ”Blowout”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02314" y="5743485"/>
            <a:ext cx="2101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DSCOVR cracked cell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23" y="3661664"/>
            <a:ext cx="5010150" cy="25248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8800" y="6112817"/>
            <a:ext cx="1849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LAPSS Test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35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Array Damper Anomaly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2971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Solar array design allowed for deployment without G-Negation because hinge lines were vertical</a:t>
            </a:r>
          </a:p>
          <a:p>
            <a:r>
              <a:rPr lang="en-US" dirty="0" smtClean="0"/>
              <a:t>Each hinge had two springs, so removal of a spring and successful deployment demonstrated 2X torque margin</a:t>
            </a:r>
          </a:p>
          <a:p>
            <a:r>
              <a:rPr lang="en-US" dirty="0" smtClean="0"/>
              <a:t>Under cold conditions (-60 </a:t>
            </a:r>
            <a:r>
              <a:rPr lang="en-US" dirty="0" err="1" smtClean="0"/>
              <a:t>degC</a:t>
            </a:r>
            <a:r>
              <a:rPr lang="en-US" dirty="0" smtClean="0"/>
              <a:t>), the +Y panel middle hinge took 978 seconds to full deploy</a:t>
            </a:r>
          </a:p>
          <a:p>
            <a:r>
              <a:rPr lang="en-US" dirty="0" smtClean="0"/>
              <a:t>Root hinges took ~ 30 seconds and –Y middle hinge took ~60 seconds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b="64911"/>
          <a:stretch>
            <a:fillRect/>
          </a:stretch>
        </p:blipFill>
        <p:spPr bwMode="auto">
          <a:xfrm>
            <a:off x="228600" y="3881437"/>
            <a:ext cx="6589826" cy="140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 b="67521"/>
          <a:stretch>
            <a:fillRect/>
          </a:stretch>
        </p:blipFill>
        <p:spPr bwMode="auto">
          <a:xfrm>
            <a:off x="228600" y="5329158"/>
            <a:ext cx="6818681" cy="135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425" y="4114800"/>
            <a:ext cx="3314700" cy="183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16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Damper Resolution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14400"/>
            <a:ext cx="57912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Determined that damper blankets suffered from adhesion problems and interfered with the hinges</a:t>
            </a:r>
          </a:p>
          <a:p>
            <a:r>
              <a:rPr lang="en-US" dirty="0"/>
              <a:t>T</a:t>
            </a:r>
            <a:r>
              <a:rPr lang="en-US" dirty="0" smtClean="0"/>
              <a:t>hermal analysis revealed that blanketing was unnecessary to maintain temperature margins through deployment</a:t>
            </a:r>
          </a:p>
          <a:p>
            <a:r>
              <a:rPr lang="en-US" dirty="0" smtClean="0"/>
              <a:t>Resolution was to fly without blankets on dampers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867776"/>
            <a:ext cx="2290762" cy="318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349" y="4224379"/>
            <a:ext cx="3155613" cy="236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26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S/A Deployment Anomaly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1847335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During pre-launch testing in Florida, solar array deployment hung up and had to be pushed by hand to deploy</a:t>
            </a:r>
          </a:p>
          <a:p>
            <a:r>
              <a:rPr lang="en-US" dirty="0" smtClean="0"/>
              <a:t>Lengthy investigation determined that lower snubber had shifted and had to be re-centered</a:t>
            </a:r>
          </a:p>
          <a:p>
            <a:r>
              <a:rPr lang="en-US" dirty="0" smtClean="0"/>
              <a:t>Never able to conclusively determine when the shift occurred</a:t>
            </a:r>
          </a:p>
          <a:p>
            <a:r>
              <a:rPr lang="en-US" dirty="0" smtClean="0"/>
              <a:t>Launched with slight risk because root cause not found, but deployment was done with one spring removed so 2X margin was retained versus the test</a:t>
            </a:r>
          </a:p>
        </p:txBody>
      </p:sp>
      <p:pic>
        <p:nvPicPr>
          <p:cNvPr id="6" name="Picture 5" descr="Screen Shot 2014-12-12 at 1.46.06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70" y="3036332"/>
            <a:ext cx="1040771" cy="16118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4823" y="2667000"/>
            <a:ext cx="89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Stowed</a:t>
            </a:r>
            <a:endParaRPr lang="en-US" dirty="0"/>
          </a:p>
        </p:txBody>
      </p:sp>
      <p:pic>
        <p:nvPicPr>
          <p:cNvPr id="8" name="Picture 7" descr="Screen Shot 2014-12-12 at 1.46.33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993" y="3036332"/>
            <a:ext cx="1171281" cy="1611868"/>
          </a:xfrm>
          <a:prstGeom prst="rect">
            <a:avLst/>
          </a:prstGeom>
        </p:spPr>
      </p:pic>
      <p:pic>
        <p:nvPicPr>
          <p:cNvPr id="9" name="Picture 8" descr="Screen Shot 2014-12-12 at 1.46.54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11" y="3036332"/>
            <a:ext cx="1248544" cy="1611868"/>
          </a:xfrm>
          <a:prstGeom prst="rect">
            <a:avLst/>
          </a:prstGeom>
        </p:spPr>
      </p:pic>
      <p:pic>
        <p:nvPicPr>
          <p:cNvPr id="10" name="Picture 9" descr="Screen Shot 2014-12-12 at 1.47.11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917" y="3036332"/>
            <a:ext cx="1611868" cy="1611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82460" y="2667000"/>
            <a:ext cx="102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Released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82531" y="2667000"/>
            <a:ext cx="2078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Outer Panel Release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635682" y="267454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Progress</a:t>
            </a:r>
            <a:endParaRPr lang="en-US" dirty="0"/>
          </a:p>
        </p:txBody>
      </p:sp>
      <p:pic>
        <p:nvPicPr>
          <p:cNvPr id="14" name="Picture 13" descr="Screen Shot 2014-12-12 at 1.47.43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2" y="5105400"/>
            <a:ext cx="2165643" cy="15594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13284" y="4724400"/>
            <a:ext cx="1568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Fully Deployed</a:t>
            </a:r>
            <a:endParaRPr lang="en-US" dirty="0"/>
          </a:p>
        </p:txBody>
      </p:sp>
      <p:pic>
        <p:nvPicPr>
          <p:cNvPr id="16" name="Picture 15" descr="IMG_6200.jpe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936" y="5181600"/>
            <a:ext cx="1679029" cy="1259272"/>
          </a:xfrm>
          <a:prstGeom prst="rect">
            <a:avLst/>
          </a:prstGeom>
        </p:spPr>
      </p:pic>
      <p:pic>
        <p:nvPicPr>
          <p:cNvPr id="17" name="Picture 16" descr="Screen Shot 2014-12-12 at 2.14.54 P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580" y="4922797"/>
            <a:ext cx="1555006" cy="17311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570107" y="4762841"/>
            <a:ext cx="160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Snubber</a:t>
            </a:r>
          </a:p>
        </p:txBody>
      </p:sp>
    </p:spTree>
    <p:extLst>
      <p:ext uri="{BB962C8B-B14F-4D97-AF65-F5344CB8AC3E}">
        <p14:creationId xmlns:p14="http://schemas.microsoft.com/office/powerpoint/2010/main" val="55956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Solar Array Problems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Triana</a:t>
            </a:r>
            <a:r>
              <a:rPr lang="en-US" dirty="0" smtClean="0"/>
              <a:t> Snubber </a:t>
            </a:r>
            <a:r>
              <a:rPr lang="en-US" dirty="0"/>
              <a:t>design could jam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Restraint arm negative </a:t>
            </a:r>
            <a:r>
              <a:rPr lang="en-US" dirty="0" smtClean="0"/>
              <a:t>margin identified through analysis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216" y="1219200"/>
            <a:ext cx="2728198" cy="204614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577" y="1688430"/>
            <a:ext cx="2549676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19391" y="1696879"/>
            <a:ext cx="2527745" cy="127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9102" y="4340391"/>
            <a:ext cx="2358372" cy="1817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7356" y="4340391"/>
            <a:ext cx="2472887" cy="1912772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5560951" y="5161045"/>
            <a:ext cx="576464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065" y="4340391"/>
            <a:ext cx="2819400" cy="2098509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2820847" y="2107529"/>
            <a:ext cx="576464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15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Bent Thruster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57" y="889687"/>
            <a:ext cx="6540843" cy="2410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t="8350" r="24579"/>
          <a:stretch>
            <a:fillRect/>
          </a:stretch>
        </p:blipFill>
        <p:spPr bwMode="auto">
          <a:xfrm>
            <a:off x="7216179" y="869835"/>
            <a:ext cx="1775421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9" r="4678"/>
          <a:stretch>
            <a:fillRect/>
          </a:stretch>
        </p:blipFill>
        <p:spPr bwMode="auto">
          <a:xfrm>
            <a:off x="6239666" y="4099082"/>
            <a:ext cx="2294734" cy="250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4757" y="3379214"/>
            <a:ext cx="59312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Approximately 1 year into the refurbishment, someone noticed that one of the thrusters had been bent upwards by 45 degrees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Investigation followed but time of actual event was never determined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Could have happened during storage activities up until it was noticed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Considering there were very few spares on the entire spacecraft, a stroke of luck was that DSCOVR had a spare Dual-Thruster module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Cut out damaged module, welded in the spare, X-Rayed and tested, limited by tank max. pressure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931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Propulsion Line 5 Temp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14400"/>
            <a:ext cx="5091762" cy="329385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During DSCOVR thermal balance testing, the temperature of the exterior portion of Prop Zone 5 was significantly cooler than </a:t>
            </a:r>
            <a:r>
              <a:rPr lang="en-US" dirty="0" smtClean="0"/>
              <a:t>expected</a:t>
            </a:r>
            <a:r>
              <a:rPr lang="en-US" sz="2800" dirty="0" smtClean="0"/>
              <a:t> </a:t>
            </a:r>
            <a:r>
              <a:rPr lang="en-US" sz="2400" dirty="0" smtClean="0"/>
              <a:t>(Hydrazine </a:t>
            </a:r>
            <a:r>
              <a:rPr lang="en-US" sz="2400" dirty="0"/>
              <a:t>freezing temp = 2°C)</a:t>
            </a:r>
            <a:endParaRPr lang="en-US" sz="2800" dirty="0"/>
          </a:p>
          <a:p>
            <a:pPr lvl="1"/>
            <a:r>
              <a:rPr lang="en-US" dirty="0"/>
              <a:t>Cold Balance minimum </a:t>
            </a:r>
            <a:r>
              <a:rPr lang="en-US" dirty="0" smtClean="0"/>
              <a:t>=</a:t>
            </a:r>
            <a:r>
              <a:rPr lang="en-US" dirty="0"/>
              <a:t>	</a:t>
            </a:r>
            <a:r>
              <a:rPr lang="en-US" dirty="0" smtClean="0"/>
              <a:t>5.4°C</a:t>
            </a:r>
            <a:endParaRPr lang="en-US" dirty="0"/>
          </a:p>
          <a:p>
            <a:pPr lvl="1"/>
            <a:r>
              <a:rPr lang="en-US" dirty="0"/>
              <a:t>Hot Balance minimum </a:t>
            </a:r>
            <a:r>
              <a:rPr lang="en-US" dirty="0" smtClean="0"/>
              <a:t>=</a:t>
            </a:r>
            <a:r>
              <a:rPr lang="en-US" dirty="0"/>
              <a:t>	1.9°C</a:t>
            </a:r>
          </a:p>
          <a:p>
            <a:pPr lvl="1"/>
            <a:r>
              <a:rPr lang="en-US" dirty="0" err="1"/>
              <a:t>Safehold</a:t>
            </a:r>
            <a:r>
              <a:rPr lang="en-US" dirty="0"/>
              <a:t> minimum </a:t>
            </a:r>
            <a:r>
              <a:rPr lang="en-US" dirty="0" smtClean="0"/>
              <a:t>=</a:t>
            </a:r>
            <a:r>
              <a:rPr lang="en-US" dirty="0"/>
              <a:t>	</a:t>
            </a:r>
            <a:r>
              <a:rPr lang="en-US" dirty="0" smtClean="0"/>
              <a:t>7.4°C</a:t>
            </a:r>
          </a:p>
          <a:p>
            <a:r>
              <a:rPr lang="en-US" dirty="0"/>
              <a:t>Both </a:t>
            </a:r>
            <a:r>
              <a:rPr lang="en-US" dirty="0" err="1"/>
              <a:t>Triana</a:t>
            </a:r>
            <a:r>
              <a:rPr lang="en-US" dirty="0"/>
              <a:t> and DSCOVR testing programs demonstrated this </a:t>
            </a:r>
            <a:r>
              <a:rPr lang="en-US" dirty="0" smtClean="0"/>
              <a:t>behavior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1" r="1441"/>
          <a:stretch/>
        </p:blipFill>
        <p:spPr>
          <a:xfrm>
            <a:off x="425184" y="4208252"/>
            <a:ext cx="4088995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36" y="890586"/>
            <a:ext cx="4022364" cy="520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88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 Line 5 Resolution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06155" y="897740"/>
            <a:ext cx="4856845" cy="328951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Add Auxiliary Heater to augment existing heaters</a:t>
            </a:r>
          </a:p>
          <a:p>
            <a:r>
              <a:rPr lang="en-US" dirty="0" smtClean="0"/>
              <a:t>Located power source with sufficient capacity</a:t>
            </a:r>
          </a:p>
          <a:p>
            <a:r>
              <a:rPr lang="en-US" dirty="0" smtClean="0"/>
              <a:t>Mocked up system and tested in cold chamber</a:t>
            </a:r>
          </a:p>
          <a:p>
            <a:r>
              <a:rPr lang="en-US" dirty="0" smtClean="0"/>
              <a:t>Opened blankets and installed thermostats and heaters to exposed prop line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03917"/>
            <a:ext cx="4865584" cy="239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05187"/>
            <a:ext cx="3525155" cy="299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219" y="4208679"/>
            <a:ext cx="3035181" cy="216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538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Shipping to Launch Site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37" y="914400"/>
            <a:ext cx="8363726" cy="5029200"/>
          </a:xfrm>
        </p:spPr>
      </p:pic>
    </p:spTree>
    <p:extLst>
      <p:ext uri="{BB962C8B-B14F-4D97-AF65-F5344CB8AC3E}">
        <p14:creationId xmlns:p14="http://schemas.microsoft.com/office/powerpoint/2010/main" val="643760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Vision: </a:t>
            </a:r>
            <a:r>
              <a:rPr lang="en-US" dirty="0" err="1" smtClean="0"/>
              <a:t>Triana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330572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1998: Then Vice President Al Gore challenged NASA to place a satellite at the L1 Lagrange Point to provide a continuous real-time view of the sunlit side of the earth</a:t>
            </a:r>
          </a:p>
          <a:p>
            <a:r>
              <a:rPr lang="en-US" dirty="0" smtClean="0"/>
              <a:t>Named </a:t>
            </a:r>
            <a:r>
              <a:rPr lang="en-US" dirty="0" err="1" smtClean="0"/>
              <a:t>Triana</a:t>
            </a:r>
            <a:r>
              <a:rPr lang="en-US" dirty="0" smtClean="0"/>
              <a:t> after Rodrigo de </a:t>
            </a:r>
            <a:r>
              <a:rPr lang="en-US" dirty="0" err="1" smtClean="0"/>
              <a:t>Triana</a:t>
            </a:r>
            <a:r>
              <a:rPr lang="en-US" dirty="0" smtClean="0"/>
              <a:t> who first spotted America from Christopher Columbus’ ship La </a:t>
            </a:r>
            <a:r>
              <a:rPr lang="en-US" dirty="0" err="1" smtClean="0"/>
              <a:t>Pinta</a:t>
            </a:r>
            <a:r>
              <a:rPr lang="en-US" dirty="0" smtClean="0"/>
              <a:t> in 1492</a:t>
            </a:r>
          </a:p>
          <a:p>
            <a:r>
              <a:rPr lang="en-US" dirty="0" smtClean="0"/>
              <a:t>Goddard sprang into action designing to a very tight schedule, planning for a launch in early 2001 from the space shuttle</a:t>
            </a:r>
          </a:p>
          <a:p>
            <a:endParaRPr lang="en-US" dirty="0"/>
          </a:p>
        </p:txBody>
      </p:sp>
      <p:pic>
        <p:nvPicPr>
          <p:cNvPr id="5" name="Picture 2" descr="hey looked up and they snapped this picture, and it became known as Earthrise And 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20124"/>
            <a:ext cx="5133753" cy="241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ttp://ens-newswire.com/wp-content/uploads/2015/01/GoreEarthW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78" y="4308702"/>
            <a:ext cx="2928937" cy="209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458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 on SpaceX Falcon-9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89041" y="867776"/>
            <a:ext cx="3505200" cy="685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February 11, 2016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" y="1465842"/>
            <a:ext cx="7702158" cy="513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98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from Falcon-9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1117600"/>
            <a:ext cx="7302500" cy="4622800"/>
          </a:xfrm>
        </p:spPr>
      </p:pic>
    </p:spTree>
    <p:extLst>
      <p:ext uri="{BB962C8B-B14F-4D97-AF65-F5344CB8AC3E}">
        <p14:creationId xmlns:p14="http://schemas.microsoft.com/office/powerpoint/2010/main" val="614268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Significant Post-Launch Anomalies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Digital Sun Sensor Interface</a:t>
            </a:r>
          </a:p>
          <a:p>
            <a:pPr lvl="1"/>
            <a:r>
              <a:rPr lang="en-US" dirty="0" smtClean="0"/>
              <a:t>Binary vs. Gray Code</a:t>
            </a:r>
          </a:p>
          <a:p>
            <a:pPr lvl="1"/>
            <a:r>
              <a:rPr lang="en-US" dirty="0" smtClean="0"/>
              <a:t>Reversed Polarity</a:t>
            </a:r>
          </a:p>
          <a:p>
            <a:r>
              <a:rPr lang="en-US" dirty="0" smtClean="0"/>
              <a:t>Faraday Cup Grounding</a:t>
            </a:r>
          </a:p>
          <a:p>
            <a:pPr lvl="1"/>
            <a:r>
              <a:rPr lang="en-US" dirty="0" smtClean="0"/>
              <a:t>Traced Back to Adaptation from WIND Mission</a:t>
            </a:r>
          </a:p>
          <a:p>
            <a:r>
              <a:rPr lang="en-US" dirty="0" err="1" smtClean="0"/>
              <a:t>Plasmag</a:t>
            </a:r>
            <a:r>
              <a:rPr lang="en-US" dirty="0" smtClean="0"/>
              <a:t> Data Processing Unit Memory Radiation Susceptibility</a:t>
            </a:r>
          </a:p>
          <a:p>
            <a:pPr lvl="1"/>
            <a:r>
              <a:rPr lang="en-US" dirty="0" smtClean="0"/>
              <a:t>8086 Assembly Language Patch</a:t>
            </a:r>
          </a:p>
          <a:p>
            <a:r>
              <a:rPr lang="en-US" dirty="0" err="1" smtClean="0"/>
              <a:t>CompHub</a:t>
            </a:r>
            <a:r>
              <a:rPr lang="en-US" dirty="0" smtClean="0"/>
              <a:t> Reboots</a:t>
            </a:r>
          </a:p>
          <a:p>
            <a:pPr lvl="1"/>
            <a:r>
              <a:rPr lang="en-US" dirty="0" smtClean="0"/>
              <a:t>No Root Cause Identified</a:t>
            </a:r>
          </a:p>
          <a:p>
            <a:pPr lvl="1"/>
            <a:r>
              <a:rPr lang="en-US" dirty="0" smtClean="0"/>
              <a:t>Flight Software Lab RAD6000 Failures</a:t>
            </a:r>
            <a:endParaRPr lang="en-US" dirty="0"/>
          </a:p>
        </p:txBody>
      </p:sp>
      <p:pic>
        <p:nvPicPr>
          <p:cNvPr id="5" name="Picture 4" descr="fc-front-r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30445" y="894549"/>
            <a:ext cx="2194455" cy="1896086"/>
          </a:xfrm>
          <a:prstGeom prst="rect">
            <a:avLst/>
          </a:prstGeom>
        </p:spPr>
      </p:pic>
      <p:pic>
        <p:nvPicPr>
          <p:cNvPr id="6" name="Picture 5" descr="C:\QUANGDOC\Triana\images\Pict002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5725" y="4392001"/>
            <a:ext cx="2567116" cy="1884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62694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Results</a:t>
            </a:r>
          </a:p>
        </p:txBody>
      </p:sp>
      <p:sp>
        <p:nvSpPr>
          <p:cNvPr id="92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EE54E1B-CC1B-4F62-BBFE-7C2CA34A4B93}" type="slidenum">
              <a:rPr lang="en-US" smtClean="0"/>
              <a:pPr/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5768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6858000" cy="8001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latin typeface="Arial" pitchFamily="34" charset="0"/>
                <a:cs typeface="Arial" pitchFamily="34" charset="0"/>
              </a:rPr>
              <a:t>Monday, June 22: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ajor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hock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 descr="dsc_plasmag_06_22_shoc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4307545" cy="5574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1066800"/>
            <a:ext cx="3402150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Solar wind speed jumped</a:t>
            </a:r>
            <a:br>
              <a:rPr lang="en-US" sz="2400" dirty="0" smtClean="0"/>
            </a:br>
            <a:r>
              <a:rPr lang="en-US" sz="2400" dirty="0" smtClean="0"/>
              <a:t>to ~800 km/s, the fastest</a:t>
            </a:r>
            <a:br>
              <a:rPr lang="en-US" sz="2400" dirty="0" smtClean="0"/>
            </a:br>
            <a:r>
              <a:rPr lang="en-US" sz="2400" dirty="0" smtClean="0"/>
              <a:t>DSCOVR observed so far</a:t>
            </a:r>
          </a:p>
          <a:p>
            <a:endParaRPr lang="en-US" sz="2400" dirty="0"/>
          </a:p>
          <a:p>
            <a:r>
              <a:rPr lang="en-US" sz="2400" dirty="0" smtClean="0"/>
              <a:t>Density compression at</a:t>
            </a:r>
            <a:br>
              <a:rPr lang="en-US" sz="2400" dirty="0" smtClean="0"/>
            </a:br>
            <a:r>
              <a:rPr lang="en-US" sz="2400" dirty="0" smtClean="0"/>
              <a:t>the shock is ~3. Typical</a:t>
            </a:r>
            <a:br>
              <a:rPr lang="en-US" sz="2400" dirty="0" smtClean="0"/>
            </a:br>
            <a:r>
              <a:rPr lang="en-US" sz="2400" dirty="0" smtClean="0"/>
              <a:t>interplanetary shock</a:t>
            </a:r>
            <a:br>
              <a:rPr lang="en-US" sz="2400" dirty="0" smtClean="0"/>
            </a:br>
            <a:r>
              <a:rPr lang="en-US" sz="2400" dirty="0" smtClean="0"/>
              <a:t>compression is 1.5-2.</a:t>
            </a:r>
          </a:p>
          <a:p>
            <a:endParaRPr lang="en-US" sz="2400" dirty="0"/>
          </a:p>
          <a:p>
            <a:r>
              <a:rPr lang="en-US" sz="2400" dirty="0" smtClean="0"/>
              <a:t>Strong shock was coupled</a:t>
            </a:r>
            <a:br>
              <a:rPr lang="en-US" sz="2400" dirty="0" smtClean="0"/>
            </a:br>
            <a:r>
              <a:rPr lang="en-US" sz="2400" dirty="0" smtClean="0"/>
              <a:t>with strong </a:t>
            </a:r>
            <a:r>
              <a:rPr lang="en-US" sz="2400" dirty="0" err="1" smtClean="0"/>
              <a:t>Bz</a:t>
            </a:r>
            <a:r>
              <a:rPr lang="en-US" sz="2400" dirty="0" smtClean="0"/>
              <a:t> South</a:t>
            </a:r>
            <a:br>
              <a:rPr lang="en-US" sz="2400" dirty="0" smtClean="0"/>
            </a:br>
            <a:r>
              <a:rPr lang="en-US" sz="2400" dirty="0" smtClean="0"/>
              <a:t>magnetic field (&lt; -30 </a:t>
            </a:r>
            <a:r>
              <a:rPr lang="en-US" sz="2400" dirty="0" err="1" smtClean="0"/>
              <a:t>nT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 smtClean="0"/>
              <a:t>making the event even</a:t>
            </a:r>
            <a:br>
              <a:rPr lang="en-US" sz="2400" dirty="0" smtClean="0"/>
            </a:br>
            <a:r>
              <a:rPr lang="en-US" sz="2400" dirty="0" smtClean="0"/>
              <a:t>more </a:t>
            </a:r>
            <a:r>
              <a:rPr lang="en-US" sz="2400" dirty="0" err="1" smtClean="0"/>
              <a:t>geoeffective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858000" cy="8001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Multi-Spacecraft Observation of IP Shock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16028" r="3191" b="9786"/>
          <a:stretch/>
        </p:blipFill>
        <p:spPr>
          <a:xfrm>
            <a:off x="457200" y="1447800"/>
            <a:ext cx="4990289" cy="5087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t="13191" r="21064" b="4705"/>
          <a:stretch/>
        </p:blipFill>
        <p:spPr>
          <a:xfrm>
            <a:off x="5447489" y="838201"/>
            <a:ext cx="357545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9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152400"/>
            <a:ext cx="8534400" cy="479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prstClr val="black"/>
                </a:solidFill>
                <a:latin typeface="Century Gothic" pitchFamily="34" charset="0"/>
                <a:cs typeface="Century Gothic" pitchFamily="34" charset="0"/>
              </a:rPr>
              <a:t> 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 smtClean="0">
              <a:solidFill>
                <a:prstClr val="black"/>
              </a:solidFill>
              <a:latin typeface="Century Gothic" pitchFamily="34" charset="0"/>
              <a:cs typeface="Century Gothic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1524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High Time Resolution Magnetometer Data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62169" y="914400"/>
            <a:ext cx="8805985" cy="5410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/>
                <a:cs typeface="Arial"/>
              </a:rPr>
              <a:t>Example of interplanetary shock in 50 sample/sec high-resolution data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7" name="Picture 6" descr="20150317_shock_nt_sc_1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44" y="1600200"/>
            <a:ext cx="5747656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6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Crown Jewel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258" y="777979"/>
            <a:ext cx="4480718" cy="448071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637" y="5168900"/>
            <a:ext cx="4292600" cy="130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54" y="5132845"/>
            <a:ext cx="4297363" cy="13109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1702" y="457200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 20,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467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Lunar Transit (Photobomb)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7" name="lunar_transit_2016_07_05_fps4 cop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3088" y="868363"/>
            <a:ext cx="5456237" cy="5456237"/>
          </a:xfrm>
        </p:spPr>
      </p:pic>
      <p:sp>
        <p:nvSpPr>
          <p:cNvPr id="8" name="TextBox 7"/>
          <p:cNvSpPr txBox="1"/>
          <p:nvPr/>
        </p:nvSpPr>
        <p:spPr>
          <a:xfrm>
            <a:off x="471434" y="5950505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July 5,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7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</a:t>
            </a:r>
            <a:r>
              <a:rPr lang="en-US" dirty="0" err="1" smtClean="0"/>
              <a:t>pic.gsfc.nasa.gov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917624"/>
            <a:ext cx="8229600" cy="535771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085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Triana</a:t>
            </a:r>
            <a:r>
              <a:rPr lang="en-US" dirty="0" smtClean="0"/>
              <a:t> Development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14401"/>
            <a:ext cx="8763000" cy="1600199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NASA procured a camera equipped with filters for RGB images to study atmosphere and aerosols (EPIC)</a:t>
            </a:r>
          </a:p>
          <a:p>
            <a:r>
              <a:rPr lang="en-US" sz="2800" dirty="0" smtClean="0"/>
              <a:t>A radiometer was added to study solar energy balance (NISTAR)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2052" descr="Z:\connors\Figures_for_SDR\triana_iris_in_bay.jpg"/>
          <p:cNvPicPr>
            <a:picLocks noChangeAspect="1" noChangeArrowheads="1"/>
          </p:cNvPicPr>
          <p:nvPr/>
        </p:nvPicPr>
        <p:blipFill>
          <a:blip r:embed="rId2" cstate="print">
            <a:lum bright="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t="2032" r="3055" b="2032"/>
          <a:stretch>
            <a:fillRect/>
          </a:stretch>
        </p:blipFill>
        <p:spPr bwMode="auto">
          <a:xfrm>
            <a:off x="6321251" y="2377849"/>
            <a:ext cx="2264121" cy="209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228600" y="2514600"/>
            <a:ext cx="6019800" cy="42141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</a:t>
            </a:r>
            <a:r>
              <a:rPr lang="en-US" dirty="0" err="1" smtClean="0"/>
              <a:t>heliophysics</a:t>
            </a:r>
            <a:r>
              <a:rPr lang="en-US" dirty="0" smtClean="0"/>
              <a:t> community was outraged at the idea of sending a spacecraft to L1 and not studying the sun, so an instrument incorporating a magnetometer, Faraday Cup, and Electrostatic Analyzer was added (</a:t>
            </a:r>
            <a:r>
              <a:rPr lang="en-US" dirty="0" err="1" smtClean="0"/>
              <a:t>Plasmag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Triana</a:t>
            </a:r>
            <a:r>
              <a:rPr lang="en-US" dirty="0" smtClean="0"/>
              <a:t> was manifested for launch on STS-107 (which was the Columbia flight that failed during re-entry and resulted in the death of the seven astronauts)</a:t>
            </a:r>
          </a:p>
          <a:p>
            <a:pPr lvl="1"/>
            <a:endParaRPr lang="en-US" dirty="0"/>
          </a:p>
        </p:txBody>
      </p:sp>
      <p:pic>
        <p:nvPicPr>
          <p:cNvPr id="8" name="Picture 7" descr="E:\STORAGE\GRAPHICS\sts107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074" y="4471763"/>
            <a:ext cx="2531826" cy="192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8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Part 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5036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”Fully Qualified Spacecraft Bus”</a:t>
            </a:r>
          </a:p>
          <a:p>
            <a:r>
              <a:rPr lang="en-US" dirty="0" smtClean="0"/>
              <a:t>Class D</a:t>
            </a:r>
          </a:p>
          <a:p>
            <a:r>
              <a:rPr lang="en-US" dirty="0" smtClean="0"/>
              <a:t>Severe Schedule and Cost Pressure</a:t>
            </a:r>
          </a:p>
          <a:p>
            <a:r>
              <a:rPr lang="en-US" dirty="0" smtClean="0"/>
              <a:t>Small Team</a:t>
            </a:r>
          </a:p>
          <a:p>
            <a:r>
              <a:rPr lang="en-US" dirty="0" smtClean="0"/>
              <a:t>There was a considerable risk of failure</a:t>
            </a:r>
          </a:p>
          <a:p>
            <a:r>
              <a:rPr lang="en-US" dirty="0" smtClean="0"/>
              <a:t>Political ramifications </a:t>
            </a:r>
            <a:r>
              <a:rPr lang="en-US" b="1" dirty="0" smtClean="0"/>
              <a:t>if</a:t>
            </a:r>
            <a:r>
              <a:rPr lang="en-US" dirty="0" smtClean="0"/>
              <a:t> Al Gore had become president </a:t>
            </a:r>
            <a:r>
              <a:rPr lang="en-US" b="1" dirty="0" smtClean="0"/>
              <a:t>and</a:t>
            </a:r>
            <a:r>
              <a:rPr lang="en-US" dirty="0" smtClean="0"/>
              <a:t> </a:t>
            </a:r>
            <a:r>
              <a:rPr lang="en-US" dirty="0" err="1" smtClean="0"/>
              <a:t>Triana</a:t>
            </a:r>
            <a:r>
              <a:rPr lang="en-US" dirty="0" smtClean="0"/>
              <a:t> had failed</a:t>
            </a:r>
          </a:p>
          <a:p>
            <a:r>
              <a:rPr lang="en-US" dirty="0" smtClean="0"/>
              <a:t>Do not underestimate Class D spacecraft risk</a:t>
            </a:r>
          </a:p>
          <a:p>
            <a:r>
              <a:rPr lang="en-US" dirty="0" smtClean="0"/>
              <a:t>Under similar circumstance, need a very experienced project team to avoid making mistakes that could be catastrophic to the mission</a:t>
            </a:r>
            <a:endParaRPr lang="en-US" dirty="0"/>
          </a:p>
        </p:txBody>
      </p:sp>
      <p:pic>
        <p:nvPicPr>
          <p:cNvPr id="3074" name="Picture 2" descr="ttp://www.globalnpsolutions.com/wp-content/uploads/2012/12/lessons-learn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867776"/>
            <a:ext cx="2190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9950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Part 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50365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Documents Matter</a:t>
            </a:r>
          </a:p>
          <a:p>
            <a:pPr lvl="1"/>
            <a:r>
              <a:rPr lang="en-US" dirty="0" smtClean="0"/>
              <a:t>Refurbishment and problem resolution was much more difficult due to lack of documentation</a:t>
            </a:r>
          </a:p>
          <a:p>
            <a:pPr lvl="1"/>
            <a:r>
              <a:rPr lang="en-US" dirty="0" smtClean="0"/>
              <a:t>Rush to complete and store </a:t>
            </a:r>
            <a:r>
              <a:rPr lang="en-US" dirty="0" err="1" smtClean="0"/>
              <a:t>Triana</a:t>
            </a:r>
            <a:r>
              <a:rPr lang="en-US" dirty="0" smtClean="0"/>
              <a:t> meant not all documentation was completed</a:t>
            </a:r>
          </a:p>
          <a:p>
            <a:pPr lvl="1"/>
            <a:r>
              <a:rPr lang="en-US" dirty="0" err="1"/>
              <a:t>Triana</a:t>
            </a:r>
            <a:r>
              <a:rPr lang="en-US" dirty="0"/>
              <a:t> “</a:t>
            </a:r>
            <a:r>
              <a:rPr lang="en-US" dirty="0" err="1"/>
              <a:t>Docushare</a:t>
            </a:r>
            <a:r>
              <a:rPr lang="en-US" dirty="0"/>
              <a:t>” system was </a:t>
            </a:r>
            <a:r>
              <a:rPr lang="en-US" dirty="0" smtClean="0"/>
              <a:t>excessed (this system was a data repository separate from Configuration Management)</a:t>
            </a:r>
            <a:endParaRPr lang="en-US" dirty="0"/>
          </a:p>
          <a:p>
            <a:pPr lvl="1"/>
            <a:r>
              <a:rPr lang="en-US" dirty="0" smtClean="0"/>
              <a:t>Retained some WOAs and PR/PFR information</a:t>
            </a:r>
          </a:p>
          <a:p>
            <a:pPr lvl="1"/>
            <a:r>
              <a:rPr lang="en-US" dirty="0" smtClean="0"/>
              <a:t>Contractor analyses and documents need to be received and stored with internal documentation</a:t>
            </a:r>
          </a:p>
          <a:p>
            <a:r>
              <a:rPr lang="en-US" dirty="0" smtClean="0"/>
              <a:t>Manage for the long term</a:t>
            </a:r>
          </a:p>
          <a:p>
            <a:pPr lvl="1"/>
            <a:r>
              <a:rPr lang="en-US" dirty="0" smtClean="0"/>
              <a:t>Consider format </a:t>
            </a:r>
            <a:r>
              <a:rPr lang="en-US" dirty="0" err="1" smtClean="0"/>
              <a:t>obsolesence</a:t>
            </a:r>
            <a:endParaRPr lang="en-US" dirty="0" smtClean="0"/>
          </a:p>
          <a:p>
            <a:pPr lvl="1"/>
            <a:r>
              <a:rPr lang="en-US" dirty="0" smtClean="0"/>
              <a:t>Source files of PDF documents</a:t>
            </a:r>
          </a:p>
          <a:p>
            <a:pPr lvl="1"/>
            <a:r>
              <a:rPr lang="en-US" dirty="0" smtClean="0"/>
              <a:t>Models and analyses</a:t>
            </a:r>
          </a:p>
          <a:p>
            <a:r>
              <a:rPr lang="en-US" dirty="0" smtClean="0"/>
              <a:t>Treat stored spacecraft as an active project</a:t>
            </a:r>
          </a:p>
        </p:txBody>
      </p:sp>
      <p:pic>
        <p:nvPicPr>
          <p:cNvPr id="2050" name="Picture 2" descr="ttps://thumbs.dreamstime.com/t/lessons-balloons-indicates-educating-learned-childhood-representing-bun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75" y="4108740"/>
            <a:ext cx="2198325" cy="175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72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Part 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50365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GSFC has experts in specific areas that might not make sense to retain in a for-profit environment</a:t>
            </a:r>
          </a:p>
          <a:p>
            <a:pPr lvl="1"/>
            <a:r>
              <a:rPr lang="en-US" dirty="0"/>
              <a:t>E.g. Parts, radiation effects, tin whiskers experts</a:t>
            </a:r>
          </a:p>
          <a:p>
            <a:pPr lvl="1"/>
            <a:r>
              <a:rPr lang="en-US" dirty="0"/>
              <a:t>Allows us to to address problems and drive down risks to full mission success</a:t>
            </a:r>
          </a:p>
          <a:p>
            <a:pPr lvl="1"/>
            <a:r>
              <a:rPr lang="en-US" dirty="0"/>
              <a:t>On the downside, this </a:t>
            </a:r>
            <a:r>
              <a:rPr lang="en-US" dirty="0" smtClean="0"/>
              <a:t>can drive </a:t>
            </a:r>
            <a:r>
              <a:rPr lang="en-US" dirty="0"/>
              <a:t>up GSFC costs</a:t>
            </a:r>
          </a:p>
          <a:p>
            <a:r>
              <a:rPr lang="en-US" dirty="0"/>
              <a:t>Take problems </a:t>
            </a:r>
            <a:r>
              <a:rPr lang="en-US" dirty="0" smtClean="0"/>
              <a:t>seriously</a:t>
            </a:r>
          </a:p>
          <a:p>
            <a:pPr lvl="1"/>
            <a:r>
              <a:rPr lang="en-US" dirty="0" smtClean="0"/>
              <a:t>Understand the problem</a:t>
            </a:r>
          </a:p>
          <a:p>
            <a:pPr lvl="1"/>
            <a:r>
              <a:rPr lang="en-US" dirty="0" smtClean="0"/>
              <a:t>Develop and evaluate solutions</a:t>
            </a:r>
          </a:p>
          <a:p>
            <a:pPr lvl="1"/>
            <a:r>
              <a:rPr lang="en-US" dirty="0" smtClean="0"/>
              <a:t>Balance </a:t>
            </a:r>
            <a:r>
              <a:rPr lang="en-US" dirty="0"/>
              <a:t>risk of damage during repair with risk of </a:t>
            </a:r>
            <a:r>
              <a:rPr lang="en-US" dirty="0" smtClean="0"/>
              <a:t>flying as-is</a:t>
            </a:r>
          </a:p>
          <a:p>
            <a:pPr lvl="1"/>
            <a:r>
              <a:rPr lang="en-US" dirty="0" smtClean="0"/>
              <a:t>Test solution on mockup/ETU/etc. (if possible)</a:t>
            </a:r>
          </a:p>
          <a:p>
            <a:pPr lvl="1"/>
            <a:r>
              <a:rPr lang="en-US" dirty="0" smtClean="0"/>
              <a:t>Implement solution</a:t>
            </a:r>
          </a:p>
          <a:p>
            <a:pPr lvl="1"/>
            <a:r>
              <a:rPr lang="en-US" dirty="0" smtClean="0"/>
              <a:t>Test implementation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 descr="ttp://kathleenkollman.weebly.com/uploads/3/8/3/5/38352653/2744058_orig.jpg?3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124200"/>
            <a:ext cx="1965813" cy="132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1956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Part 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3429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best design can be jeopardized by poor workmanship</a:t>
            </a:r>
          </a:p>
          <a:p>
            <a:r>
              <a:rPr lang="en-US" dirty="0" smtClean="0"/>
              <a:t>Own your mistakes</a:t>
            </a:r>
          </a:p>
          <a:p>
            <a:pPr lvl="1"/>
            <a:r>
              <a:rPr lang="en-US" dirty="0" smtClean="0"/>
              <a:t>Bent thruster example – not out on a witch-hunt, just wanted to determine how it happened and take steps to prevent repeats</a:t>
            </a:r>
          </a:p>
          <a:p>
            <a:pPr lvl="1"/>
            <a:r>
              <a:rPr lang="en-US" dirty="0" smtClean="0"/>
              <a:t>Management and technical leads should make it clear that the punishment for making a mistake and owning it is outweighed by penalty for covering it up</a:t>
            </a:r>
          </a:p>
        </p:txBody>
      </p:sp>
      <p:pic>
        <p:nvPicPr>
          <p:cNvPr id="5122" name="Picture 2" descr="ttp://images.clipartpanda.com/question-questions_answers_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343400"/>
            <a:ext cx="3028950" cy="229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834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Made Us Successful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30" y="867776"/>
            <a:ext cx="811639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559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/>
              <a:t>Backup Slides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24856" y="6418052"/>
            <a:ext cx="590544" cy="365125"/>
          </a:xfrm>
        </p:spPr>
        <p:txBody>
          <a:bodyPr/>
          <a:lstStyle/>
          <a:p>
            <a:pPr>
              <a:defRPr/>
            </a:pPr>
            <a:fld id="{199A22D7-0E7A-4EAA-B3C9-BDB341E3F769}" type="slidenum">
              <a:rPr lang="en-US" sz="1400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-12228" y="133290"/>
            <a:ext cx="52700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Times New Roman" pitchFamily="18" charset="0"/>
              <a:buNone/>
            </a:pPr>
            <a:r>
              <a:rPr lang="en-US" sz="4800" b="0" dirty="0">
                <a:solidFill>
                  <a:schemeClr val="folHlink"/>
                </a:solidFill>
              </a:rPr>
              <a:t>5</a:t>
            </a:r>
            <a:endParaRPr lang="en-US" sz="2000" b="0" dirty="0">
              <a:solidFill>
                <a:schemeClr val="folHlink"/>
              </a:solidFill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457200" y="439579"/>
            <a:ext cx="1219199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Times New Roman" pitchFamily="18" charset="0"/>
              <a:buNone/>
            </a:pPr>
            <a:r>
              <a:rPr lang="en-US" sz="1000" b="0" dirty="0" smtClean="0">
                <a:solidFill>
                  <a:schemeClr val="folHlink"/>
                </a:solidFill>
              </a:rPr>
              <a:t>BACKUP</a:t>
            </a:r>
            <a:endParaRPr lang="en-US" sz="1000" b="0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2357" y="1108091"/>
            <a:ext cx="5400021" cy="515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Sun-facing Side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 flipH="1" flipV="1">
            <a:off x="3126969" y="4837264"/>
            <a:ext cx="1179485" cy="66355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square" lIns="157019" tIns="78509" rIns="157019" bIns="78509">
            <a:spAutoFit/>
          </a:bodyPr>
          <a:lstStyle/>
          <a:p>
            <a:endParaRPr lang="en-US" sz="1600"/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4208031" y="5330959"/>
            <a:ext cx="1435067" cy="40477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157019" tIns="78509" rIns="157019" bIns="78509">
            <a:spAutoFit/>
          </a:bodyPr>
          <a:lstStyle/>
          <a:p>
            <a:pPr defTabSz="914608"/>
            <a:r>
              <a:rPr lang="en-US" sz="1600" b="1" dirty="0" smtClean="0"/>
              <a:t>Boom</a:t>
            </a:r>
            <a:endParaRPr lang="en-US" sz="1600" b="1" dirty="0"/>
          </a:p>
        </p:txBody>
      </p:sp>
      <p:sp>
        <p:nvSpPr>
          <p:cNvPr id="35853" name="Line 13"/>
          <p:cNvSpPr>
            <a:spLocks noChangeShapeType="1"/>
          </p:cNvSpPr>
          <p:nvPr/>
        </p:nvSpPr>
        <p:spPr bwMode="auto">
          <a:xfrm>
            <a:off x="1752600" y="1371600"/>
            <a:ext cx="8382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square" lIns="157019" tIns="78509" rIns="157019" bIns="78509">
            <a:spAutoFit/>
          </a:bodyPr>
          <a:lstStyle/>
          <a:p>
            <a:endParaRPr lang="en-US" sz="1600"/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304800" y="1143000"/>
            <a:ext cx="1547777" cy="40477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157019" tIns="78509" rIns="157019" bIns="78509">
            <a:spAutoFit/>
          </a:bodyPr>
          <a:lstStyle/>
          <a:p>
            <a:pPr defTabSz="914608"/>
            <a:r>
              <a:rPr lang="en-US" sz="1600" b="1" dirty="0" smtClean="0"/>
              <a:t>Solar Arrays</a:t>
            </a:r>
            <a:endParaRPr lang="en-US" sz="1600" b="1" dirty="0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3124200" y="990600"/>
            <a:ext cx="1435377" cy="40477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157019" tIns="78509" rIns="157019" bIns="78509">
            <a:spAutoFit/>
          </a:bodyPr>
          <a:lstStyle/>
          <a:p>
            <a:pPr defTabSz="914608"/>
            <a:r>
              <a:rPr lang="en-US" sz="1600" b="1" dirty="0" smtClean="0"/>
              <a:t>EPIC</a:t>
            </a:r>
            <a:endParaRPr lang="en-US" sz="1600" b="1" dirty="0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3819832" y="1238864"/>
            <a:ext cx="675968" cy="36133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square" lIns="157019" tIns="78509" rIns="157019" bIns="78509">
            <a:spAutoFit/>
          </a:bodyPr>
          <a:lstStyle/>
          <a:p>
            <a:endParaRPr lang="en-US" sz="1600" b="1"/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 flipV="1">
            <a:off x="7772400" y="5638800"/>
            <a:ext cx="1346" cy="55118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82058" tIns="41029" rIns="82058" bIns="41029" anchor="ctr"/>
          <a:lstStyle/>
          <a:p>
            <a:endParaRPr lang="en-US" sz="1100" b="1" dirty="0"/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H="1" flipV="1">
            <a:off x="7353415" y="5985386"/>
            <a:ext cx="418983" cy="20339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82058" tIns="41029" rIns="82058" bIns="41029" anchor="ctr"/>
          <a:lstStyle/>
          <a:p>
            <a:endParaRPr lang="en-US" sz="1100" b="1" dirty="0"/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7593520" y="5456398"/>
            <a:ext cx="320899" cy="26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spAutoFit/>
          </a:bodyPr>
          <a:lstStyle/>
          <a:p>
            <a:pPr defTabSz="914608"/>
            <a:r>
              <a:rPr lang="en-US" sz="1100" b="1" dirty="0"/>
              <a:t>+Z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8111838" y="5745947"/>
            <a:ext cx="328914" cy="26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spAutoFit/>
          </a:bodyPr>
          <a:lstStyle/>
          <a:p>
            <a:pPr defTabSz="914608"/>
            <a:r>
              <a:rPr lang="en-US" sz="1100" b="1" dirty="0"/>
              <a:t>+X</a:t>
            </a: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flipV="1">
            <a:off x="7772399" y="5882148"/>
            <a:ext cx="362681" cy="3078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none" lIns="82058" tIns="41029" rIns="82058" bIns="41029" anchor="ctr"/>
          <a:lstStyle/>
          <a:p>
            <a:endParaRPr lang="en-US" sz="1100" b="1" dirty="0"/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7076882" y="5837981"/>
            <a:ext cx="328914" cy="26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spAutoFit/>
          </a:bodyPr>
          <a:lstStyle/>
          <a:p>
            <a:pPr defTabSz="914608"/>
            <a:r>
              <a:rPr lang="en-US" sz="1100" b="1" dirty="0"/>
              <a:t>+Y</a:t>
            </a: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533400" y="4724400"/>
            <a:ext cx="1586971" cy="3385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Magnetometer</a:t>
            </a:r>
          </a:p>
        </p:txBody>
      </p:sp>
      <p:sp>
        <p:nvSpPr>
          <p:cNvPr id="25" name="Line 17"/>
          <p:cNvSpPr>
            <a:spLocks noChangeShapeType="1"/>
          </p:cNvSpPr>
          <p:nvPr/>
        </p:nvSpPr>
        <p:spPr bwMode="auto">
          <a:xfrm>
            <a:off x="1112742" y="5043948"/>
            <a:ext cx="411258" cy="10520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762000" y="3200400"/>
            <a:ext cx="1427472" cy="3385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429" tIns="45714" rIns="91429" bIns="45714">
            <a:spAutoFit/>
          </a:bodyPr>
          <a:lstStyle/>
          <a:p>
            <a:pPr algn="l"/>
            <a:r>
              <a:rPr lang="en-US" sz="1600" b="1" dirty="0">
                <a:solidFill>
                  <a:srgbClr val="000000"/>
                </a:solidFill>
              </a:rPr>
              <a:t>Faraday Cup</a:t>
            </a:r>
          </a:p>
        </p:txBody>
      </p:sp>
      <p:sp>
        <p:nvSpPr>
          <p:cNvPr id="27" name="Line 22"/>
          <p:cNvSpPr>
            <a:spLocks noChangeShapeType="1"/>
          </p:cNvSpPr>
          <p:nvPr/>
        </p:nvSpPr>
        <p:spPr bwMode="auto">
          <a:xfrm flipV="1">
            <a:off x="2209800" y="2241555"/>
            <a:ext cx="2429222" cy="11112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5867400" y="1143000"/>
            <a:ext cx="1435377" cy="40477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157019" tIns="78509" rIns="157019" bIns="78509">
            <a:spAutoFit/>
          </a:bodyPr>
          <a:lstStyle/>
          <a:p>
            <a:pPr defTabSz="914608"/>
            <a:r>
              <a:rPr lang="en-US" sz="1600" b="1" dirty="0" smtClean="0"/>
              <a:t>NISTAR</a:t>
            </a:r>
            <a:endParaRPr lang="en-US" sz="1600" b="1" dirty="0"/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 flipH="1">
            <a:off x="5414496" y="1447800"/>
            <a:ext cx="605303" cy="3266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square" lIns="157019" tIns="78509" rIns="157019" bIns="78509">
            <a:spAutoFit/>
          </a:bodyPr>
          <a:lstStyle/>
          <a:p>
            <a:endParaRPr lang="en-US" sz="1600" b="1"/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1828800" y="3733800"/>
            <a:ext cx="1507422" cy="5847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429" tIns="45714" rIns="91429" bIns="45714">
            <a:spAutoFit/>
          </a:bodyPr>
          <a:lstStyle/>
          <a:p>
            <a:pPr algn="l"/>
            <a:r>
              <a:rPr lang="en-US" sz="1600" b="1" dirty="0" smtClean="0">
                <a:solidFill>
                  <a:srgbClr val="000000"/>
                </a:solidFill>
              </a:rPr>
              <a:t>Electron </a:t>
            </a:r>
          </a:p>
          <a:p>
            <a:pPr algn="l"/>
            <a:r>
              <a:rPr lang="en-US" sz="1600" b="1" dirty="0" smtClean="0">
                <a:solidFill>
                  <a:srgbClr val="000000"/>
                </a:solidFill>
              </a:rPr>
              <a:t>Spectrometer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33" name="Line 22"/>
          <p:cNvSpPr>
            <a:spLocks noChangeShapeType="1"/>
          </p:cNvSpPr>
          <p:nvPr/>
        </p:nvSpPr>
        <p:spPr bwMode="auto">
          <a:xfrm flipV="1">
            <a:off x="3200400" y="3346108"/>
            <a:ext cx="830005" cy="6924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304800" y="2286000"/>
            <a:ext cx="1582462" cy="5847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429" tIns="45714" rIns="91429" bIns="45714">
            <a:spAutoFit/>
          </a:bodyPr>
          <a:lstStyle/>
          <a:p>
            <a:pPr algn="l"/>
            <a:r>
              <a:rPr lang="en-US" sz="1600" dirty="0" smtClean="0"/>
              <a:t>Omni Antenna</a:t>
            </a:r>
            <a:br>
              <a:rPr lang="en-US" sz="1600" dirty="0" smtClean="0"/>
            </a:br>
            <a:r>
              <a:rPr lang="en-US" sz="1600" dirty="0" smtClean="0"/>
              <a:t>(-X side)</a:t>
            </a:r>
            <a:endParaRPr lang="en-US" sz="1600" b="1" dirty="0" smtClean="0">
              <a:solidFill>
                <a:srgbClr val="000000"/>
              </a:solidFill>
            </a:endParaRPr>
          </a:p>
        </p:txBody>
      </p:sp>
      <p:sp>
        <p:nvSpPr>
          <p:cNvPr id="36" name="Line 22"/>
          <p:cNvSpPr>
            <a:spLocks noChangeShapeType="1"/>
          </p:cNvSpPr>
          <p:nvPr/>
        </p:nvSpPr>
        <p:spPr bwMode="auto">
          <a:xfrm flipV="1">
            <a:off x="1676400" y="2286000"/>
            <a:ext cx="2667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7239000" y="1676400"/>
            <a:ext cx="1582462" cy="5847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429" tIns="45714" rIns="91429" bIns="45714">
            <a:spAutoFit/>
          </a:bodyPr>
          <a:lstStyle/>
          <a:p>
            <a:pPr algn="l"/>
            <a:r>
              <a:rPr lang="en-US" sz="1600" dirty="0" smtClean="0"/>
              <a:t>Omni Antenna</a:t>
            </a:r>
            <a:br>
              <a:rPr lang="en-US" sz="1600" dirty="0" smtClean="0"/>
            </a:br>
            <a:r>
              <a:rPr lang="en-US" sz="1600" dirty="0" smtClean="0"/>
              <a:t>(+X side)</a:t>
            </a:r>
            <a:endParaRPr lang="en-US" sz="1600" b="1" dirty="0" smtClean="0">
              <a:solidFill>
                <a:srgbClr val="000000"/>
              </a:solidFill>
            </a:endParaRPr>
          </a:p>
        </p:txBody>
      </p:sp>
      <p:sp>
        <p:nvSpPr>
          <p:cNvPr id="38" name="Line 22"/>
          <p:cNvSpPr>
            <a:spLocks noChangeShapeType="1"/>
          </p:cNvSpPr>
          <p:nvPr/>
        </p:nvSpPr>
        <p:spPr bwMode="auto">
          <a:xfrm flipH="1">
            <a:off x="5486400" y="1981200"/>
            <a:ext cx="1676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39" name="Line 13"/>
          <p:cNvSpPr>
            <a:spLocks noChangeShapeType="1"/>
          </p:cNvSpPr>
          <p:nvPr/>
        </p:nvSpPr>
        <p:spPr bwMode="auto">
          <a:xfrm flipH="1" flipV="1">
            <a:off x="4953000" y="1905000"/>
            <a:ext cx="1143000" cy="2209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square" lIns="157019" tIns="78509" rIns="157019" bIns="78509">
            <a:spAutoFit/>
          </a:bodyPr>
          <a:lstStyle/>
          <a:p>
            <a:endParaRPr lang="en-US" sz="1600"/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5562600" y="4038600"/>
            <a:ext cx="3276600" cy="91260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157019" tIns="78509" rIns="157019" bIns="78509">
            <a:spAutoFit/>
          </a:bodyPr>
          <a:lstStyle/>
          <a:p>
            <a:pPr defTabSz="914608"/>
            <a:r>
              <a:rPr lang="en-US" sz="1600" dirty="0" smtClean="0"/>
              <a:t>Attitude </a:t>
            </a:r>
            <a:r>
              <a:rPr lang="en-US" sz="1600" b="1" dirty="0" smtClean="0"/>
              <a:t>Sensors:</a:t>
            </a:r>
            <a:br>
              <a:rPr lang="en-US" sz="1600" b="1" dirty="0" smtClean="0"/>
            </a:br>
            <a:r>
              <a:rPr lang="en-US" sz="1100" b="1" dirty="0" smtClean="0"/>
              <a:t>Star Tracker</a:t>
            </a:r>
          </a:p>
          <a:p>
            <a:pPr defTabSz="914608"/>
            <a:r>
              <a:rPr lang="en-US" sz="1100" dirty="0" smtClean="0"/>
              <a:t>Digital Sun Sensor</a:t>
            </a:r>
          </a:p>
          <a:p>
            <a:pPr defTabSz="914608"/>
            <a:r>
              <a:rPr lang="en-US" sz="1100" b="1" dirty="0" smtClean="0"/>
              <a:t>Inertial Reference Unit (+Y side, not shown)</a:t>
            </a:r>
            <a:endParaRPr lang="en-US" sz="1600" b="1" dirty="0"/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 flipH="1" flipV="1">
            <a:off x="4495800" y="3124200"/>
            <a:ext cx="16002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square" lIns="157019" tIns="78509" rIns="157019" bIns="78509">
            <a:spAutoFit/>
          </a:bodyPr>
          <a:lstStyle/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64248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rcsmith3\AppData\Local\Microsoft\Windows\Temporary Internet Files\Content.Outlook\AM3GR50I\2185100_obs_bol_deployed_121112 (2)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43490" y="990600"/>
            <a:ext cx="7495219" cy="522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Earth-facing Side</a:t>
            </a: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/>
          <a:lstStyle/>
          <a:p>
            <a:fld id="{199A22D7-0E7A-4EAA-B3C9-BDB341E3F769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421908" y="5903874"/>
            <a:ext cx="1491155" cy="3385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429" tIns="45714" rIns="91429" bIns="45714">
            <a:spAutoFit/>
          </a:bodyPr>
          <a:lstStyle/>
          <a:p>
            <a:pPr algn="r"/>
            <a:r>
              <a:rPr lang="en-US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Magnetometer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382713" y="1750161"/>
            <a:ext cx="1248333" cy="3385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429" tIns="45714" rIns="91429" bIns="45714">
            <a:spAutoFit/>
          </a:bodyPr>
          <a:lstStyle/>
          <a:p>
            <a:pPr algn="l"/>
            <a:r>
              <a:rPr lang="en-US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Faraday </a:t>
            </a:r>
            <a:r>
              <a:rPr lang="en-US" sz="1600" dirty="0">
                <a:solidFill>
                  <a:srgbClr val="000000"/>
                </a:solidFill>
              </a:rPr>
              <a:t>Cup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775075" y="1479383"/>
            <a:ext cx="1399601" cy="5078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NISTAR</a:t>
            </a:r>
          </a:p>
          <a:p>
            <a:r>
              <a:rPr lang="en-US" sz="1100" dirty="0">
                <a:solidFill>
                  <a:srgbClr val="000000"/>
                </a:solidFill>
              </a:rPr>
              <a:t>3 Cavity Radiometers 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976938" y="1411607"/>
            <a:ext cx="1948498" cy="67709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EPIC</a:t>
            </a:r>
          </a:p>
          <a:p>
            <a:r>
              <a:rPr lang="en-US" sz="1100" dirty="0">
                <a:solidFill>
                  <a:srgbClr val="000000"/>
                </a:solidFill>
              </a:rPr>
              <a:t>30 cm Telescope</a:t>
            </a:r>
          </a:p>
          <a:p>
            <a:r>
              <a:rPr lang="en-US" sz="1100" dirty="0">
                <a:solidFill>
                  <a:srgbClr val="000000"/>
                </a:solidFill>
              </a:rPr>
              <a:t>2K x2K CCD </a:t>
            </a:r>
            <a:r>
              <a:rPr lang="en-US" sz="1100" dirty="0" smtClean="0">
                <a:solidFill>
                  <a:srgbClr val="000000"/>
                </a:solidFill>
              </a:rPr>
              <a:t>(10 channels)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7010400" y="5417971"/>
            <a:ext cx="2057400" cy="10464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429" tIns="45714" rIns="91429" bIns="45714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High Gain Antenna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138 </a:t>
            </a:r>
            <a:r>
              <a:rPr lang="en-US" sz="1100" dirty="0">
                <a:solidFill>
                  <a:srgbClr val="000000"/>
                </a:solidFill>
              </a:rPr>
              <a:t>kbps downlink</a:t>
            </a:r>
          </a:p>
          <a:p>
            <a:r>
              <a:rPr lang="en-US" sz="1100" dirty="0">
                <a:solidFill>
                  <a:srgbClr val="000000"/>
                </a:solidFill>
              </a:rPr>
              <a:t>2 kbps uplink</a:t>
            </a:r>
          </a:p>
          <a:p>
            <a:r>
              <a:rPr lang="en-US" sz="1100" dirty="0">
                <a:solidFill>
                  <a:srgbClr val="000000"/>
                </a:solidFill>
              </a:rPr>
              <a:t>5W Transmitter</a:t>
            </a:r>
          </a:p>
          <a:p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533400" y="2209800"/>
            <a:ext cx="1411287" cy="6715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SMEX</a:t>
            </a:r>
            <a:r>
              <a:rPr lang="en-US" sz="2200" dirty="0">
                <a:solidFill>
                  <a:srgbClr val="000000"/>
                </a:solidFill>
              </a:rPr>
              <a:t>-</a:t>
            </a:r>
            <a:r>
              <a:rPr lang="en-US" sz="1600" dirty="0">
                <a:solidFill>
                  <a:srgbClr val="000000"/>
                </a:solidFill>
              </a:rPr>
              <a:t>Lite</a:t>
            </a:r>
          </a:p>
          <a:p>
            <a:r>
              <a:rPr lang="en-US" sz="1600" dirty="0">
                <a:solidFill>
                  <a:srgbClr val="000000"/>
                </a:solidFill>
              </a:rPr>
              <a:t>Spacecraft Bus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3699669" y="5868079"/>
            <a:ext cx="1766680" cy="3385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Propulsion </a:t>
            </a:r>
            <a:r>
              <a:rPr lang="en-US" sz="1600" dirty="0" smtClean="0">
                <a:solidFill>
                  <a:srgbClr val="000000"/>
                </a:solidFill>
              </a:rPr>
              <a:t>Module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304800" y="4663908"/>
            <a:ext cx="1691146" cy="3385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</a:rPr>
              <a:t>GaAs</a:t>
            </a:r>
            <a:r>
              <a:rPr lang="en-US" sz="1600" dirty="0">
                <a:solidFill>
                  <a:srgbClr val="000000"/>
                </a:solidFill>
              </a:rPr>
              <a:t> Solar </a:t>
            </a:r>
            <a:r>
              <a:rPr lang="en-US" sz="1600" dirty="0" smtClean="0">
                <a:solidFill>
                  <a:srgbClr val="000000"/>
                </a:solidFill>
              </a:rPr>
              <a:t>Arrays</a:t>
            </a:r>
            <a:r>
              <a:rPr lang="en-US" sz="1100" dirty="0" smtClean="0">
                <a:solidFill>
                  <a:srgbClr val="000000"/>
                </a:solidFill>
              </a:rPr>
              <a:t>)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 flipV="1">
            <a:off x="4367213" y="4476583"/>
            <a:ext cx="831850" cy="141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 flipH="1" flipV="1">
            <a:off x="6064250" y="4254650"/>
            <a:ext cx="1073150" cy="12315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40" name="Line 20"/>
          <p:cNvSpPr>
            <a:spLocks noChangeShapeType="1"/>
          </p:cNvSpPr>
          <p:nvPr/>
        </p:nvSpPr>
        <p:spPr bwMode="auto">
          <a:xfrm flipH="1">
            <a:off x="5613400" y="2057233"/>
            <a:ext cx="901700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41" name="Line 21"/>
          <p:cNvSpPr>
            <a:spLocks noChangeShapeType="1"/>
          </p:cNvSpPr>
          <p:nvPr/>
        </p:nvSpPr>
        <p:spPr bwMode="auto">
          <a:xfrm>
            <a:off x="4575175" y="2123908"/>
            <a:ext cx="554038" cy="604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2913063" y="2057233"/>
            <a:ext cx="1730375" cy="671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43" name="Line 23"/>
          <p:cNvSpPr>
            <a:spLocks noChangeShapeType="1"/>
          </p:cNvSpPr>
          <p:nvPr/>
        </p:nvSpPr>
        <p:spPr bwMode="auto">
          <a:xfrm>
            <a:off x="2011363" y="2863683"/>
            <a:ext cx="2979737" cy="739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 flipV="1">
            <a:off x="1665288" y="5033027"/>
            <a:ext cx="837594" cy="85643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Line 11"/>
          <p:cNvSpPr>
            <a:spLocks noChangeShapeType="1"/>
          </p:cNvSpPr>
          <p:nvPr/>
        </p:nvSpPr>
        <p:spPr bwMode="auto">
          <a:xfrm flipV="1">
            <a:off x="1817688" y="3884763"/>
            <a:ext cx="1039812" cy="739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29006" y="4665547"/>
            <a:ext cx="18473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1000" dirty="0"/>
          </a:p>
        </p:txBody>
      </p:sp>
      <p:sp>
        <p:nvSpPr>
          <p:cNvPr id="31" name="TextBox 30"/>
          <p:cNvSpPr txBox="1"/>
          <p:nvPr/>
        </p:nvSpPr>
        <p:spPr>
          <a:xfrm>
            <a:off x="3124912" y="5033027"/>
            <a:ext cx="18473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10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7543800" y="2069933"/>
            <a:ext cx="0" cy="2286000"/>
          </a:xfrm>
          <a:prstGeom prst="straightConnector1">
            <a:avLst/>
          </a:prstGeom>
          <a:ln>
            <a:solidFill>
              <a:srgbClr val="0000FF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228112" y="3724362"/>
            <a:ext cx="70757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~2.0m</a:t>
            </a:r>
            <a:endParaRPr lang="en-US" sz="14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248400" y="1079333"/>
            <a:ext cx="1676400" cy="533400"/>
          </a:xfrm>
          <a:prstGeom prst="straightConnector1">
            <a:avLst/>
          </a:prstGeom>
          <a:ln>
            <a:solidFill>
              <a:srgbClr val="0000FF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05600" y="1155533"/>
            <a:ext cx="6858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~1.2m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3853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Goresat</a:t>
            </a:r>
            <a:r>
              <a:rPr lang="en-US" dirty="0" smtClean="0"/>
              <a:t>” Politics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362" name="Picture 2" descr="https://i0.wp.com/epaabuse.com/wp-content/uploads/2011/09/al-gore-e13269038242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93" y="904787"/>
            <a:ext cx="3506707" cy="210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685800" y="3159418"/>
            <a:ext cx="7848600" cy="3124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In May, 1999, House Republicans amended NASA’s budget request bill and removed </a:t>
            </a:r>
            <a:r>
              <a:rPr lang="en-US" sz="2400" dirty="0" err="1" smtClean="0"/>
              <a:t>Triana</a:t>
            </a:r>
            <a:r>
              <a:rPr lang="en-US" sz="2400" dirty="0" smtClean="0"/>
              <a:t>, effectively terminating it</a:t>
            </a:r>
          </a:p>
          <a:p>
            <a:r>
              <a:rPr lang="en-US" sz="2400" dirty="0" smtClean="0"/>
              <a:t>Later that year, NASA’s Inspector General reported that the project was out of control with a questionable science merit</a:t>
            </a:r>
          </a:p>
          <a:p>
            <a:r>
              <a:rPr lang="en-US" sz="2400" dirty="0"/>
              <a:t>The IG recommended a virtual earth view built from images by existing </a:t>
            </a:r>
            <a:r>
              <a:rPr lang="en-US" sz="2400" dirty="0" smtClean="0"/>
              <a:t>spacecraft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625" y="5592308"/>
            <a:ext cx="3778250" cy="808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686" y="895262"/>
            <a:ext cx="3526214" cy="227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00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Redemption and Cancellation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533400" y="1066800"/>
            <a:ext cx="7239000" cy="2989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In March, 2000, the National Research Council released a report supportive of the science and budget</a:t>
            </a:r>
          </a:p>
          <a:p>
            <a:r>
              <a:rPr lang="en-US" sz="2400" dirty="0" err="1" smtClean="0"/>
              <a:t>Triana</a:t>
            </a:r>
            <a:r>
              <a:rPr lang="en-US" sz="2400" dirty="0" smtClean="0"/>
              <a:t> development continued at GSFC as a Class D mission with a very tight schedule and budget</a:t>
            </a:r>
          </a:p>
          <a:p>
            <a:r>
              <a:rPr lang="en-US" sz="2400" dirty="0" smtClean="0"/>
              <a:t>Following George W. Bush’s inauguration in January, 2001, </a:t>
            </a:r>
            <a:r>
              <a:rPr lang="en-US" sz="2400" dirty="0" err="1" smtClean="0"/>
              <a:t>Triana</a:t>
            </a:r>
            <a:r>
              <a:rPr lang="en-US" sz="2400" dirty="0" smtClean="0"/>
              <a:t> was quickly canceled</a:t>
            </a:r>
          </a:p>
          <a:p>
            <a:r>
              <a:rPr lang="en-US" sz="2400" dirty="0" err="1" smtClean="0"/>
              <a:t>Triana</a:t>
            </a:r>
            <a:r>
              <a:rPr lang="en-US" sz="2400" dirty="0" smtClean="0"/>
              <a:t> completed environmental testing and was placed in storage in the GSFC SSDIF cleanroom in November, 2001</a:t>
            </a:r>
            <a:endParaRPr lang="en-US" sz="2400" dirty="0"/>
          </a:p>
        </p:txBody>
      </p:sp>
      <p:pic>
        <p:nvPicPr>
          <p:cNvPr id="15364" name="Picture 4" descr="http://www.wupr.org/wp-content/uploads/2010/02/US_NEWS_INAUGURATION_45_A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4055852"/>
            <a:ext cx="3352800" cy="257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924" y="4094207"/>
            <a:ext cx="3378200" cy="256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98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NOAA Gets Involved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NOAA’s responsibilities include monitoring space weather  and providing a warning system for solar storms and coronal mass ejections that could disrupt satellites, harm astronauts, or inflict damage on national resources</a:t>
            </a:r>
          </a:p>
          <a:p>
            <a:r>
              <a:rPr lang="en-US" dirty="0" smtClean="0"/>
              <a:t>The L1 Lagrange orbit is uniquely suited to detect solar events and transmit the information to earth before the event</a:t>
            </a:r>
          </a:p>
          <a:p>
            <a:r>
              <a:rPr lang="en-US" dirty="0" smtClean="0"/>
              <a:t>Existing L1 spacecraft include WIND (1994), SOHO (1995) and ACE (1997)</a:t>
            </a:r>
          </a:p>
          <a:p>
            <a:r>
              <a:rPr lang="en-US" dirty="0" smtClean="0"/>
              <a:t>All of these spacecraft are getting old and the </a:t>
            </a:r>
            <a:r>
              <a:rPr lang="en-US" dirty="0" err="1" smtClean="0"/>
              <a:t>Plasmag</a:t>
            </a:r>
            <a:r>
              <a:rPr lang="en-US" dirty="0" smtClean="0"/>
              <a:t> instrument that was added to </a:t>
            </a:r>
            <a:r>
              <a:rPr lang="en-US" dirty="0" err="1" smtClean="0"/>
              <a:t>Triana</a:t>
            </a:r>
            <a:r>
              <a:rPr lang="en-US" dirty="0" smtClean="0"/>
              <a:t> was an excellent fit to provide continuity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5677117"/>
            <a:ext cx="54864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8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DSCOVR Resurrection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5" descr="R:\Triana_CM\Incoming\TRIANA LOGO\logo463x34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1"/>
            <a:ext cx="2166736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990318"/>
            <a:ext cx="2166736" cy="16004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968" y="919099"/>
            <a:ext cx="3336432" cy="2152719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2319136" y="1598201"/>
            <a:ext cx="576464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9218" y="2859245"/>
            <a:ext cx="81251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In 2008 the spacecraft was removed from storage and tested to confirm that it was still healthy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In 2009, the “Serotine Report” determined the feasibility and by 2011 work was ramping up to refurbish the old </a:t>
            </a:r>
            <a:r>
              <a:rPr lang="en-US" sz="2400" dirty="0" err="1"/>
              <a:t>Triana</a:t>
            </a:r>
            <a:r>
              <a:rPr lang="en-US" sz="2400" dirty="0"/>
              <a:t> spacecraft with a new name: Deep Space Climate Observatory (DSCOVR)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The White House Office of Science and Technology Policy (OSTP) provided funding for the earth-pointing instruments </a:t>
            </a:r>
            <a:r>
              <a:rPr lang="en-US" sz="2400" dirty="0"/>
              <a:t>EPIC Telescope and NISTAR </a:t>
            </a:r>
            <a:r>
              <a:rPr lang="en-US" sz="2400" dirty="0" smtClean="0"/>
              <a:t>instruments, which were refurbished </a:t>
            </a:r>
            <a:r>
              <a:rPr lang="en-US" sz="2400" dirty="0"/>
              <a:t>by the manufacturers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5071047" y="1561960"/>
            <a:ext cx="576464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01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DSCOVR Master Plan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Having successfully gone through environmental testing, </a:t>
            </a:r>
            <a:r>
              <a:rPr lang="en-US" dirty="0" err="1" smtClean="0"/>
              <a:t>Triana</a:t>
            </a:r>
            <a:r>
              <a:rPr lang="en-US" dirty="0" smtClean="0"/>
              <a:t> was considered a “</a:t>
            </a:r>
            <a:r>
              <a:rPr lang="en-US" i="1" dirty="0" smtClean="0"/>
              <a:t>fully qualified spacecraft bus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The DSCOVR Team would do the following:</a:t>
            </a:r>
          </a:p>
          <a:p>
            <a:pPr lvl="1"/>
            <a:r>
              <a:rPr lang="en-US" dirty="0" smtClean="0"/>
              <a:t>Revise the bus where needed in order to fulfill NOAA’s primary mission requirements of space weather monitoring</a:t>
            </a:r>
          </a:p>
          <a:p>
            <a:pPr lvl="1"/>
            <a:r>
              <a:rPr lang="en-US" dirty="0" smtClean="0"/>
              <a:t>Revise the concept of operations accordingly</a:t>
            </a:r>
          </a:p>
          <a:p>
            <a:pPr lvl="1"/>
            <a:r>
              <a:rPr lang="en-US" dirty="0" smtClean="0"/>
              <a:t>Adapt the spacecraft for a SpaceX Falcon-9 Launch Vehicle instead of the Shuttle</a:t>
            </a:r>
          </a:p>
          <a:p>
            <a:pPr lvl="1"/>
            <a:r>
              <a:rPr lang="en-US" dirty="0" smtClean="0"/>
              <a:t>Refurbish necessary components and re-test the bus </a:t>
            </a:r>
          </a:p>
          <a:p>
            <a:r>
              <a:rPr lang="en-US" dirty="0" smtClean="0"/>
              <a:t>Focusing on just some of the problems &amp; solutions in this presentation</a:t>
            </a:r>
          </a:p>
          <a:p>
            <a:pPr lvl="1"/>
            <a:r>
              <a:rPr lang="en-US" dirty="0" smtClean="0"/>
              <a:t>Many issues had to be resolved across all disciplines</a:t>
            </a:r>
          </a:p>
          <a:p>
            <a:pPr lvl="1"/>
            <a:r>
              <a:rPr lang="en-US" dirty="0" smtClean="0"/>
              <a:t>E.g. NISTAR &amp; EPIC Contamination, Thruster Plume Impingement on boom and ESA, Battery conversion from </a:t>
            </a:r>
            <a:r>
              <a:rPr lang="en-US" dirty="0" err="1" smtClean="0"/>
              <a:t>NiCd</a:t>
            </a:r>
            <a:r>
              <a:rPr lang="en-US" dirty="0" smtClean="0"/>
              <a:t> to </a:t>
            </a:r>
            <a:r>
              <a:rPr lang="en-US" smtClean="0"/>
              <a:t>Li Ion, etc.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331463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5274826BB3A64EAF30264D73A2D5D0" ma:contentTypeVersion="0" ma:contentTypeDescription="Create a new document." ma:contentTypeScope="" ma:versionID="0b973413ade7a267544cbe1690370bd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462C7B-6235-46D9-B824-AB39A2ECDB86}">
  <ds:schemaRefs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57CE69F-CE53-4904-842F-8FB5F994F4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51F426-43C6-412F-BF16-73546EAAB2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V2</Template>
  <TotalTime>17361</TotalTime>
  <Words>2531</Words>
  <Application>Microsoft Office PowerPoint</Application>
  <PresentationFormat>On-screen Show (4:3)</PresentationFormat>
  <Paragraphs>358</Paragraphs>
  <Slides>47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ＭＳ Ｐゴシック</vt:lpstr>
      <vt:lpstr>Arial</vt:lpstr>
      <vt:lpstr>Calibri</vt:lpstr>
      <vt:lpstr>Century Gothic</vt:lpstr>
      <vt:lpstr>Times New Roman</vt:lpstr>
      <vt:lpstr>Custom Design</vt:lpstr>
      <vt:lpstr>PowerPoint Presentation</vt:lpstr>
      <vt:lpstr>The Beginning</vt:lpstr>
      <vt:lpstr>The Vision: Triana</vt:lpstr>
      <vt:lpstr>Triana Development</vt:lpstr>
      <vt:lpstr>“Goresat” Politics</vt:lpstr>
      <vt:lpstr>Redemption and Cancellation</vt:lpstr>
      <vt:lpstr>NOAA Gets Involved</vt:lpstr>
      <vt:lpstr>DSCOVR Resurrection</vt:lpstr>
      <vt:lpstr>DSCOVR Master Plan</vt:lpstr>
      <vt:lpstr>DSCOVR Mission Overview</vt:lpstr>
      <vt:lpstr>DSCOVR Spacecraft Overview</vt:lpstr>
      <vt:lpstr>Modifications to Meet Mission Requirements</vt:lpstr>
      <vt:lpstr>It Begins: Parts Problems</vt:lpstr>
      <vt:lpstr>Spacecraft Disassembly</vt:lpstr>
      <vt:lpstr>Interpoint Parts Resolution</vt:lpstr>
      <vt:lpstr>Workmanship Issues</vt:lpstr>
      <vt:lpstr>Transponder Tin Whisker Risk</vt:lpstr>
      <vt:lpstr>Antenna Coverage</vt:lpstr>
      <vt:lpstr>Star Tracker Shade</vt:lpstr>
      <vt:lpstr>MIMU Refurbishment</vt:lpstr>
      <vt:lpstr>Solar Array Verification</vt:lpstr>
      <vt:lpstr>Solar Array Damper Anomaly</vt:lpstr>
      <vt:lpstr>Damper Resolution</vt:lpstr>
      <vt:lpstr>S/A Deployment Anomaly</vt:lpstr>
      <vt:lpstr>Other Solar Array Problems</vt:lpstr>
      <vt:lpstr>Bent Thruster</vt:lpstr>
      <vt:lpstr>Propulsion Line 5 Temp</vt:lpstr>
      <vt:lpstr>Prop Line 5 Resolution</vt:lpstr>
      <vt:lpstr>Shipping to Launch Site</vt:lpstr>
      <vt:lpstr>Launch on SpaceX Falcon-9</vt:lpstr>
      <vt:lpstr>View from Falcon-9</vt:lpstr>
      <vt:lpstr>Significant Post-Launch Anomalies</vt:lpstr>
      <vt:lpstr>The Results</vt:lpstr>
      <vt:lpstr>Monday, June 22: Major Shock</vt:lpstr>
      <vt:lpstr>Multi-Spacecraft Observation of IP Shock</vt:lpstr>
      <vt:lpstr>PowerPoint Presentation</vt:lpstr>
      <vt:lpstr>The Crown Jewel</vt:lpstr>
      <vt:lpstr>Lunar Transit (Photobomb)</vt:lpstr>
      <vt:lpstr>epic.gsfc.nasa.gov</vt:lpstr>
      <vt:lpstr>Lessons Part 1</vt:lpstr>
      <vt:lpstr>Lessons Part 2</vt:lpstr>
      <vt:lpstr>Lessons Part 3</vt:lpstr>
      <vt:lpstr>Lessons Part 4</vt:lpstr>
      <vt:lpstr>What Made Us Successful</vt:lpstr>
      <vt:lpstr>Backup Slides</vt:lpstr>
      <vt:lpstr>Sun-facing Side</vt:lpstr>
      <vt:lpstr>Earth-facing Side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 Review Agenda – Wednesday, 5 June</dc:title>
  <dc:creator>Smith, Robert C. (GSFC-4070)</dc:creator>
  <cp:lastModifiedBy>Macleod, Lindsay B. (GSFC-592.0)[ASRC MANAGEMENT SERVICES INC]</cp:lastModifiedBy>
  <cp:revision>403</cp:revision>
  <cp:lastPrinted>2014-02-14T17:30:48Z</cp:lastPrinted>
  <dcterms:created xsi:type="dcterms:W3CDTF">2013-06-03T21:36:09Z</dcterms:created>
  <dcterms:modified xsi:type="dcterms:W3CDTF">2016-08-08T19:33:01Z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0x0101000D5274826BB3A64EAF30264D73A2D5D0</vt:lpwstr>
  </property>
</Properties>
</file>