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sldIdLst>
    <p:sldId id="259" r:id="rId2"/>
    <p:sldId id="262" r:id="rId3"/>
    <p:sldId id="263" r:id="rId4"/>
    <p:sldId id="264" r:id="rId5"/>
    <p:sldId id="265" r:id="rId6"/>
    <p:sldId id="266" r:id="rId7"/>
    <p:sldId id="267" r:id="rId8"/>
    <p:sldId id="268" r:id="rId9"/>
    <p:sldId id="269" r:id="rId10"/>
    <p:sldId id="301"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260" r:id="rId42"/>
  </p:sldIdLst>
  <p:sldSz cx="9144000" cy="6858000" type="screen4x3"/>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4">
          <p15:clr>
            <a:srgbClr val="A4A3A4"/>
          </p15:clr>
        </p15:guide>
        <p15:guide id="2" pos="215">
          <p15:clr>
            <a:srgbClr val="A4A3A4"/>
          </p15:clr>
        </p15:guide>
        <p15:guide id="3" orient="horz" pos="2653">
          <p15:clr>
            <a:srgbClr val="A4A3A4"/>
          </p15:clr>
        </p15:guide>
        <p15:guide id="4" pos="2821">
          <p15:clr>
            <a:srgbClr val="A4A3A4"/>
          </p15:clr>
        </p15:guide>
      </p15:sldGuideLst>
    </p:ext>
    <p:ext uri="{2D200454-40CA-4A62-9FC3-DE9A4176ACB9}">
      <p15:notesGuideLst xmlns:p15="http://schemas.microsoft.com/office/powerpoint/2012/main">
        <p15:guide id="1" orient="horz" pos="2924">
          <p15:clr>
            <a:srgbClr val="A4A3A4"/>
          </p15:clr>
        </p15:guide>
        <p15:guide id="2" pos="220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9307"/>
    <a:srgbClr val="CB8307"/>
    <a:srgbClr val="B67507"/>
    <a:srgbClr val="EDA50A"/>
    <a:srgbClr val="AE131B"/>
    <a:srgbClr val="154E9B"/>
    <a:srgbClr val="E34D20"/>
    <a:srgbClr val="154C9C"/>
    <a:srgbClr val="377FC4"/>
    <a:srgbClr val="548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11" autoAdjust="0"/>
    <p:restoredTop sz="50000" autoAdjust="0"/>
  </p:normalViewPr>
  <p:slideViewPr>
    <p:cSldViewPr snapToGrid="0">
      <p:cViewPr varScale="1">
        <p:scale>
          <a:sx n="89" d="100"/>
          <a:sy n="89" d="100"/>
        </p:scale>
        <p:origin x="1162" y="77"/>
      </p:cViewPr>
      <p:guideLst>
        <p:guide orient="horz" pos="984"/>
        <p:guide pos="215"/>
        <p:guide orient="horz" pos="2653"/>
        <p:guide pos="2821"/>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p:cViewPr varScale="1">
        <p:scale>
          <a:sx n="105" d="100"/>
          <a:sy n="105" d="100"/>
        </p:scale>
        <p:origin x="-3008" y="-120"/>
      </p:cViewPr>
      <p:guideLst>
        <p:guide orient="horz" pos="2924"/>
        <p:guide pos="220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770B855-4BB0-D049-BF04-D66C443CB33A}" type="datetimeFigureOut">
              <a:rPr lang="en-US" smtClean="0"/>
              <a:pPr/>
              <a:t>1/5/2017</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0A739EF-F548-F948-9711-AC63F8CE9628}" type="slidenum">
              <a:rPr lang="en-US" smtClean="0"/>
              <a:pPr/>
              <a:t>‹#›</a:t>
            </a:fld>
            <a:endParaRPr lang="en-US"/>
          </a:p>
        </p:txBody>
      </p:sp>
    </p:spTree>
    <p:extLst>
      <p:ext uri="{BB962C8B-B14F-4D97-AF65-F5344CB8AC3E}">
        <p14:creationId xmlns:p14="http://schemas.microsoft.com/office/powerpoint/2010/main" val="5251250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739EF-F548-F948-9711-AC63F8CE9628}" type="slidenum">
              <a:rPr lang="en-US" smtClean="0"/>
              <a:pPr/>
              <a:t>1</a:t>
            </a:fld>
            <a:endParaRPr lang="en-US"/>
          </a:p>
        </p:txBody>
      </p:sp>
    </p:spTree>
    <p:extLst>
      <p:ext uri="{BB962C8B-B14F-4D97-AF65-F5344CB8AC3E}">
        <p14:creationId xmlns:p14="http://schemas.microsoft.com/office/powerpoint/2010/main" val="6009496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The stakeholder</a:t>
            </a:r>
            <a:r>
              <a:rPr lang="en-US" baseline="0" dirty="0" smtClean="0"/>
              <a:t> is the only one who can accept risk, but the project is delegated authority, with the stakeholder’s right to refusal.  The project brings the stakeholder into the decision process when it is not clear that a risk would be acceptable by the stakeholder.   Most risks are programmatic until close to launch, at which point, many remaining risks may be converted to technical.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14</a:t>
            </a:fld>
            <a:endParaRPr lang="en-US" dirty="0"/>
          </a:p>
        </p:txBody>
      </p:sp>
    </p:spTree>
    <p:extLst>
      <p:ext uri="{BB962C8B-B14F-4D97-AF65-F5344CB8AC3E}">
        <p14:creationId xmlns:p14="http://schemas.microsoft.com/office/powerpoint/2010/main" val="37299588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This</a:t>
            </a:r>
            <a:r>
              <a:rPr lang="en-US" baseline="0" dirty="0" smtClean="0"/>
              <a:t> would be another form of knowledge-based SMA.  This is an alternative to requirements based SMA, where many of the activities are based more on “how we’ve always done it” as opposed to being based on the specific risks involved.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18</a:t>
            </a:fld>
            <a:endParaRPr lang="en-US" dirty="0"/>
          </a:p>
        </p:txBody>
      </p:sp>
    </p:spTree>
    <p:extLst>
      <p:ext uri="{BB962C8B-B14F-4D97-AF65-F5344CB8AC3E}">
        <p14:creationId xmlns:p14="http://schemas.microsoft.com/office/powerpoint/2010/main" val="95161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Requirements</a:t>
            </a:r>
            <a:r>
              <a:rPr lang="en-US" baseline="0" dirty="0" smtClean="0"/>
              <a:t> will be assigned based on the specific project attributes, but even after they are assigned, there is always an opportunity to question them.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19</a:t>
            </a:fld>
            <a:endParaRPr lang="en-US" dirty="0"/>
          </a:p>
        </p:txBody>
      </p:sp>
    </p:spTree>
    <p:extLst>
      <p:ext uri="{BB962C8B-B14F-4D97-AF65-F5344CB8AC3E}">
        <p14:creationId xmlns:p14="http://schemas.microsoft.com/office/powerpoint/2010/main" val="27203292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Does a</a:t>
            </a:r>
            <a:r>
              <a:rPr lang="en-US" baseline="0" dirty="0" smtClean="0"/>
              <a:t> board that has many features that we don’t like, such as white wires, dead bugs, cut traces, abundant staking compound, etc., necessarily entail more risk than one that doesn’t?  There are proven approaches implementing these “kludges” reliably, but the real question is what led to those changes.  If we were to respin the board while ignoring the factors that led to the changes, would we then be at a lower risk level?</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20</a:t>
            </a:fld>
            <a:endParaRPr lang="en-US" dirty="0"/>
          </a:p>
        </p:txBody>
      </p:sp>
    </p:spTree>
    <p:extLst>
      <p:ext uri="{BB962C8B-B14F-4D97-AF65-F5344CB8AC3E}">
        <p14:creationId xmlns:p14="http://schemas.microsoft.com/office/powerpoint/2010/main" val="2197325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Risk plays</a:t>
            </a:r>
            <a:r>
              <a:rPr lang="en-US" baseline="0" dirty="0" smtClean="0"/>
              <a:t> many roles in project development</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24</a:t>
            </a:fld>
            <a:endParaRPr lang="en-US" dirty="0"/>
          </a:p>
        </p:txBody>
      </p:sp>
    </p:spTree>
    <p:extLst>
      <p:ext uri="{BB962C8B-B14F-4D97-AF65-F5344CB8AC3E}">
        <p14:creationId xmlns:p14="http://schemas.microsoft.com/office/powerpoint/2010/main" val="19923121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25</a:t>
            </a:fld>
            <a:endParaRPr lang="en-US" dirty="0"/>
          </a:p>
        </p:txBody>
      </p:sp>
    </p:spTree>
    <p:extLst>
      <p:ext uri="{BB962C8B-B14F-4D97-AF65-F5344CB8AC3E}">
        <p14:creationId xmlns:p14="http://schemas.microsoft.com/office/powerpoint/2010/main" val="576574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29</a:t>
            </a:fld>
            <a:endParaRPr lang="en-US" dirty="0"/>
          </a:p>
        </p:txBody>
      </p:sp>
    </p:spTree>
    <p:extLst>
      <p:ext uri="{BB962C8B-B14F-4D97-AF65-F5344CB8AC3E}">
        <p14:creationId xmlns:p14="http://schemas.microsoft.com/office/powerpoint/2010/main" val="21733214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normAutofit fontScale="92500"/>
          </a:bodyPr>
          <a:lstStyle/>
          <a:p>
            <a:r>
              <a:rPr lang="en-US" dirty="0" smtClean="0"/>
              <a:t>Here is how quality should</a:t>
            </a:r>
            <a:r>
              <a:rPr lang="en-US" baseline="0" dirty="0" smtClean="0"/>
              <a:t> work in the new organization.  The CRA provides the derating and usage guidelines as well as the risk layering requirements based on the risk classification (some people in CRA will just be matrixed over for a small percentage of time while others will be permanent full time)  </a:t>
            </a:r>
            <a:r>
              <a:rPr lang="en-US" baseline="0" dirty="0" smtClean="0">
                <a:solidFill>
                  <a:srgbClr val="7030A0"/>
                </a:solidFill>
              </a:rPr>
              <a:t>[Note:  need to include required/prohibited materials &amp; processes as well].  The CRA will also determine action/impact when those requirements are not met.</a:t>
            </a:r>
          </a:p>
          <a:p>
            <a:endParaRPr lang="en-US" baseline="0" dirty="0" smtClean="0"/>
          </a:p>
          <a:p>
            <a:pPr defTabSz="464790">
              <a:defRPr/>
            </a:pPr>
            <a:r>
              <a:rPr lang="en-US" baseline="0" dirty="0" smtClean="0"/>
              <a:t>Quality engineering will use the requirements established by CRA (and be a contributor to that process).  QE will have some upfront involvement in the design and early development to facilitate design for manufacturability.  They will facilitate process engineering achieves requirements where they exist (see note above) including qualified and controlled processes.  They will work collaboratively with Management Systems to identify technical criteria, and compliance, for supplier capability and qualified processes.  They will inspect the items and identify nonconformances and problems or concerns.  They provide their assessments to the CRA group for a project-specific “tactical” risk assessment, then to the management systems branch for follow-up with the vendor. Management systems will explore special procurement options (PODs w/ IDIQ, etc.) for blanket purchases for the Center when needed to achieve supply management objectives.  </a:t>
            </a:r>
            <a:endParaRPr lang="en-US" dirty="0" smtClean="0"/>
          </a:p>
          <a:p>
            <a:endParaRPr lang="en-US" baseline="0" dirty="0" smtClean="0"/>
          </a:p>
          <a:p>
            <a:endParaRPr lang="en-US" baseline="0" dirty="0" smtClean="0"/>
          </a:p>
          <a:p>
            <a:r>
              <a:rPr lang="en-US" baseline="0" dirty="0" smtClean="0"/>
              <a:t>The CRA provides the ultimate disposition to the management systems group for lessons learned capture, and back to quality engineering to bring to the project decision process and risk board.  Management systems maintains the records of nonconforming, out-of-family, and other items of concern, while CRA learns from the process and improves its ability to perform risk assessments, and possibly updates requirements or guidelines.  </a:t>
            </a:r>
            <a:endParaRPr lang="en-US" dirty="0"/>
          </a:p>
        </p:txBody>
      </p:sp>
      <p:sp>
        <p:nvSpPr>
          <p:cNvPr id="4" name="Slide Number Placeholder 3"/>
          <p:cNvSpPr>
            <a:spLocks noGrp="1"/>
          </p:cNvSpPr>
          <p:nvPr>
            <p:ph type="sldNum" sz="quarter" idx="10"/>
          </p:nvPr>
        </p:nvSpPr>
        <p:spPr/>
        <p:txBody>
          <a:bodyPr/>
          <a:lstStyle/>
          <a:p>
            <a:fld id="{50EB603C-A7B6-A540-8907-EB8750880FFA}" type="slidenum">
              <a:rPr lang="en-US" smtClean="0"/>
              <a:t>38</a:t>
            </a:fld>
            <a:endParaRPr lang="en-US" dirty="0"/>
          </a:p>
        </p:txBody>
      </p:sp>
    </p:spTree>
    <p:extLst>
      <p:ext uri="{BB962C8B-B14F-4D97-AF65-F5344CB8AC3E}">
        <p14:creationId xmlns:p14="http://schemas.microsoft.com/office/powerpoint/2010/main" val="3131877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Garp</a:t>
            </a:r>
            <a:r>
              <a:rPr lang="en-US" baseline="0" dirty="0" smtClean="0"/>
              <a:t> was possibly a budding reliability engineer with a scenario in front of him that we frequently encounter.  However, he may missed some things that would have been important to make this assessment.  Is this house on a high-traffic path to a nearby airport?  How many crashes have  we seen in this area?  Is there any supporting data to compare this crash to a lightning strike or to a monthly occurrence?</a:t>
            </a:r>
          </a:p>
        </p:txBody>
      </p:sp>
      <p:sp>
        <p:nvSpPr>
          <p:cNvPr id="4" name="Slide Number Placeholder 3"/>
          <p:cNvSpPr>
            <a:spLocks noGrp="1"/>
          </p:cNvSpPr>
          <p:nvPr>
            <p:ph type="sldNum" sz="quarter" idx="10"/>
          </p:nvPr>
        </p:nvSpPr>
        <p:spPr/>
        <p:txBody>
          <a:bodyPr/>
          <a:lstStyle/>
          <a:p>
            <a:fld id="{B13D7079-BE31-AD43-8E0A-06D367AB2E0F}" type="slidenum">
              <a:rPr lang="en-US" smtClean="0"/>
              <a:t>2</a:t>
            </a:fld>
            <a:endParaRPr lang="en-US" dirty="0"/>
          </a:p>
        </p:txBody>
      </p:sp>
    </p:spTree>
    <p:extLst>
      <p:ext uri="{BB962C8B-B14F-4D97-AF65-F5344CB8AC3E}">
        <p14:creationId xmlns:p14="http://schemas.microsoft.com/office/powerpoint/2010/main" val="170857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It is</a:t>
            </a:r>
            <a:r>
              <a:rPr lang="en-US" baseline="0" dirty="0" smtClean="0"/>
              <a:t> important to be explicit about what we mean when we say risk.  This will be clear when we contrast risk with “possibility”.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4</a:t>
            </a:fld>
            <a:endParaRPr lang="en-US" dirty="0"/>
          </a:p>
        </p:txBody>
      </p:sp>
    </p:spTree>
    <p:extLst>
      <p:ext uri="{BB962C8B-B14F-4D97-AF65-F5344CB8AC3E}">
        <p14:creationId xmlns:p14="http://schemas.microsoft.com/office/powerpoint/2010/main" val="191466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These terms are used quite often</a:t>
            </a:r>
            <a:r>
              <a:rPr lang="en-US" baseline="0" dirty="0" smtClean="0"/>
              <a:t> within NASA but it is difficult or impossible to find definitions anywhere.  A “1” on the likelihood scale does not mean likelihood of 1 (100%), but it means the lowest probability range given the particular risk type (technical, cost, schedule, safety).  For a technical risk, 1 is from 0.1% to 2%.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7</a:t>
            </a:fld>
            <a:endParaRPr lang="en-US" dirty="0"/>
          </a:p>
        </p:txBody>
      </p:sp>
    </p:spTree>
    <p:extLst>
      <p:ext uri="{BB962C8B-B14F-4D97-AF65-F5344CB8AC3E}">
        <p14:creationId xmlns:p14="http://schemas.microsoft.com/office/powerpoint/2010/main" val="2239976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Risk is not just a general catch</a:t>
            </a:r>
            <a:r>
              <a:rPr lang="en-US" baseline="0" dirty="0" smtClean="0"/>
              <a:t>all for the things that we worry about in a project, but it is also a means to guide how we prioritize activities.</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8</a:t>
            </a:fld>
            <a:endParaRPr lang="en-US" dirty="0"/>
          </a:p>
        </p:txBody>
      </p:sp>
    </p:spTree>
    <p:extLst>
      <p:ext uri="{BB962C8B-B14F-4D97-AF65-F5344CB8AC3E}">
        <p14:creationId xmlns:p14="http://schemas.microsoft.com/office/powerpoint/2010/main" val="2619643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When we become</a:t>
            </a:r>
            <a:r>
              <a:rPr lang="en-US" baseline="0" dirty="0" smtClean="0"/>
              <a:t> overwhelmed by trying to eliminate the possibilities, we end up driving up our risk posture, although we may intend to be acting conservatively.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9</a:t>
            </a:fld>
            <a:endParaRPr lang="en-US" dirty="0"/>
          </a:p>
        </p:txBody>
      </p:sp>
    </p:spTree>
    <p:extLst>
      <p:ext uri="{BB962C8B-B14F-4D97-AF65-F5344CB8AC3E}">
        <p14:creationId xmlns:p14="http://schemas.microsoft.com/office/powerpoint/2010/main" val="2566695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This is not to imply that all risks</a:t>
            </a:r>
            <a:r>
              <a:rPr lang="en-US" baseline="0" dirty="0" smtClean="0"/>
              <a:t> will be the same level in our desire to maintain a level waterbed, but too much attention on individual risks or possibilities will frequently cause some risks to inflate undesirably, because resources are always limited.</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10</a:t>
            </a:fld>
            <a:endParaRPr lang="en-US" dirty="0"/>
          </a:p>
        </p:txBody>
      </p:sp>
    </p:spTree>
    <p:extLst>
      <p:ext uri="{BB962C8B-B14F-4D97-AF65-F5344CB8AC3E}">
        <p14:creationId xmlns:p14="http://schemas.microsoft.com/office/powerpoint/2010/main" val="2020658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In</a:t>
            </a:r>
            <a:r>
              <a:rPr lang="en-US" baseline="0" dirty="0" smtClean="0"/>
              <a:t> our desire to promote a safety culture that includes safety of hardware, an unintended, unfortunate consequence is that depending on the circumstances and the types of systems involved, some items that tie only to mission success or reliability are captured under the more conservative safety umbrella and therefore supersede items not considered safety; and this can result in a less reliable system if unchecked.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11</a:t>
            </a:fld>
            <a:endParaRPr lang="en-US" dirty="0"/>
          </a:p>
        </p:txBody>
      </p:sp>
    </p:spTree>
    <p:extLst>
      <p:ext uri="{BB962C8B-B14F-4D97-AF65-F5344CB8AC3E}">
        <p14:creationId xmlns:p14="http://schemas.microsoft.com/office/powerpoint/2010/main" val="2715008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1575" y="696913"/>
            <a:ext cx="4641850" cy="3481387"/>
          </a:xfrm>
        </p:spPr>
      </p:sp>
      <p:sp>
        <p:nvSpPr>
          <p:cNvPr id="3" name="Notes Placeholder 2"/>
          <p:cNvSpPr>
            <a:spLocks noGrp="1"/>
          </p:cNvSpPr>
          <p:nvPr>
            <p:ph type="body" idx="1"/>
          </p:nvPr>
        </p:nvSpPr>
        <p:spPr/>
        <p:txBody>
          <a:bodyPr/>
          <a:lstStyle/>
          <a:p>
            <a:r>
              <a:rPr lang="en-US" dirty="0" smtClean="0"/>
              <a:t>The perspective</a:t>
            </a:r>
            <a:r>
              <a:rPr lang="en-US" baseline="0" dirty="0" smtClean="0"/>
              <a:t> of risk between the developer and the stakeholder can be vastly different, and risk is seen through different products and observations between the two.  </a:t>
            </a:r>
            <a:endParaRPr lang="en-US" dirty="0"/>
          </a:p>
        </p:txBody>
      </p:sp>
      <p:sp>
        <p:nvSpPr>
          <p:cNvPr id="4" name="Slide Number Placeholder 3"/>
          <p:cNvSpPr>
            <a:spLocks noGrp="1"/>
          </p:cNvSpPr>
          <p:nvPr>
            <p:ph type="sldNum" sz="quarter" idx="10"/>
          </p:nvPr>
        </p:nvSpPr>
        <p:spPr/>
        <p:txBody>
          <a:bodyPr/>
          <a:lstStyle/>
          <a:p>
            <a:fld id="{B13D7079-BE31-AD43-8E0A-06D367AB2E0F}" type="slidenum">
              <a:rPr lang="en-US" smtClean="0"/>
              <a:t>13</a:t>
            </a:fld>
            <a:endParaRPr lang="en-US" dirty="0"/>
          </a:p>
        </p:txBody>
      </p:sp>
    </p:spTree>
    <p:extLst>
      <p:ext uri="{BB962C8B-B14F-4D97-AF65-F5344CB8AC3E}">
        <p14:creationId xmlns:p14="http://schemas.microsoft.com/office/powerpoint/2010/main" val="42799613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file://localhost/Users/kgammage/Documents/CustomerWork/ToDo/U4%20-%20Code%20300%20SMA%20Branding/Code%20300%20SMA%20FINAL%20LOGO%20FILES/SMA_PPT_Template/SMA_Code_300_logo.png" TargetMode="External"/><Relationship Id="rId5" Type="http://schemas.openxmlformats.org/officeDocument/2006/relationships/image" Target="../media/image3.png"/><Relationship Id="rId4" Type="http://schemas.openxmlformats.org/officeDocument/2006/relationships/image" Target="file://localhost/Users/kgammage/Documents/CustomerWork/Meatballs/NASA.gif"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Clr>
                <a:srgbClr val="77AD3F"/>
              </a:buClr>
              <a:defRPr>
                <a:solidFill>
                  <a:srgbClr val="1863AB"/>
                </a:solidFill>
              </a:defRPr>
            </a:lvl1pPr>
            <a:lvl2pPr>
              <a:buClr>
                <a:srgbClr val="77AD3F"/>
              </a:buClr>
              <a:defRPr>
                <a:solidFill>
                  <a:srgbClr val="1863AB"/>
                </a:solidFill>
              </a:defRPr>
            </a:lvl2pPr>
            <a:lvl3pPr>
              <a:buClr>
                <a:srgbClr val="77AD3F"/>
              </a:buClr>
              <a:defRPr>
                <a:solidFill>
                  <a:srgbClr val="1863AB"/>
                </a:solidFill>
              </a:defRPr>
            </a:lvl3pPr>
            <a:lvl4pPr>
              <a:buClr>
                <a:srgbClr val="77AD3F"/>
              </a:buClr>
              <a:defRPr>
                <a:solidFill>
                  <a:srgbClr val="1863AB"/>
                </a:solidFill>
              </a:defRPr>
            </a:lvl4pPr>
            <a:lvl5pPr>
              <a:buClr>
                <a:srgbClr val="77AD3F"/>
              </a:buClr>
              <a:defRPr>
                <a:solidFill>
                  <a:srgbClr val="1863AB"/>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lnSpc>
                <a:spcPct val="90000"/>
              </a:lnSpc>
              <a:defRPr sz="3200">
                <a:solidFill>
                  <a:schemeClr val="bg1"/>
                </a:solidFill>
              </a:defRPr>
            </a:lvl1pPr>
          </a:lstStyle>
          <a:p>
            <a:r>
              <a:rPr lang="en-US" dirty="0" smtClean="0"/>
              <a:t>Click to edit Master title style</a:t>
            </a:r>
            <a:endParaRPr lang="en-US" dirty="0"/>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
          </p:nvPr>
        </p:nvSpPr>
        <p:spPr>
          <a:xfrm>
            <a:off x="3084116" y="3114639"/>
            <a:ext cx="5674369" cy="1588337"/>
          </a:xfrm>
          <a:ln>
            <a:noFill/>
          </a:ln>
        </p:spPr>
        <p:txBody>
          <a:bodyPr/>
          <a:lstStyle>
            <a:lvl1pPr marL="0" indent="0" algn="l">
              <a:buNone/>
              <a:defRPr>
                <a:ln>
                  <a:noFill/>
                </a:ln>
                <a:solidFill>
                  <a:srgbClr val="1863A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Box 8"/>
          <p:cNvSpPr txBox="1"/>
          <p:nvPr userDrawn="1"/>
        </p:nvSpPr>
        <p:spPr>
          <a:xfrm>
            <a:off x="261079" y="621944"/>
            <a:ext cx="2850848" cy="246221"/>
          </a:xfrm>
          <a:prstGeom prst="rect">
            <a:avLst/>
          </a:prstGeom>
          <a:noFill/>
        </p:spPr>
        <p:txBody>
          <a:bodyPr wrap="none" rtlCol="0">
            <a:spAutoFit/>
          </a:bodyPr>
          <a:lstStyle/>
          <a:p>
            <a:r>
              <a:rPr lang="en-US" sz="1000" dirty="0" smtClean="0">
                <a:solidFill>
                  <a:srgbClr val="0A3474"/>
                </a:solidFill>
                <a:latin typeface="Arial"/>
                <a:cs typeface="Arial"/>
              </a:rPr>
              <a:t>National Aeronautics</a:t>
            </a:r>
            <a:r>
              <a:rPr lang="en-US" sz="1000" baseline="0" dirty="0" smtClean="0">
                <a:solidFill>
                  <a:srgbClr val="0A3474"/>
                </a:solidFill>
                <a:latin typeface="Arial"/>
                <a:cs typeface="Arial"/>
              </a:rPr>
              <a:t> and Space Administration</a:t>
            </a:r>
            <a:endParaRPr lang="en-US" sz="1000" dirty="0">
              <a:solidFill>
                <a:srgbClr val="0A3474"/>
              </a:solidFill>
              <a:latin typeface="Arial"/>
              <a:cs typeface="Arial"/>
            </a:endParaRPr>
          </a:p>
        </p:txBody>
      </p:sp>
      <p:sp>
        <p:nvSpPr>
          <p:cNvPr id="10" name="TextBox 9"/>
          <p:cNvSpPr txBox="1"/>
          <p:nvPr userDrawn="1"/>
        </p:nvSpPr>
        <p:spPr>
          <a:xfrm>
            <a:off x="261079" y="6496692"/>
            <a:ext cx="1082348" cy="246221"/>
          </a:xfrm>
          <a:prstGeom prst="rect">
            <a:avLst/>
          </a:prstGeom>
          <a:noFill/>
        </p:spPr>
        <p:txBody>
          <a:bodyPr wrap="none" rtlCol="0">
            <a:spAutoFit/>
          </a:bodyPr>
          <a:lstStyle/>
          <a:p>
            <a:pPr algn="l"/>
            <a:r>
              <a:rPr lang="en-US" sz="1000" b="1" dirty="0" err="1" smtClean="0">
                <a:solidFill>
                  <a:srgbClr val="0A3474"/>
                </a:solidFill>
                <a:effectLst/>
                <a:latin typeface="Arial"/>
                <a:cs typeface="Arial"/>
              </a:rPr>
              <a:t>www.nasa.gov</a:t>
            </a:r>
            <a:endParaRPr lang="en-US" sz="1000" b="1" dirty="0">
              <a:solidFill>
                <a:srgbClr val="0A3474"/>
              </a:solidFill>
              <a:effectLst/>
              <a:latin typeface="Arial"/>
              <a:cs typeface="Arial"/>
            </a:endParaRPr>
          </a:p>
        </p:txBody>
      </p:sp>
      <p:sp>
        <p:nvSpPr>
          <p:cNvPr id="7" name="Title 1"/>
          <p:cNvSpPr>
            <a:spLocks noGrp="1"/>
          </p:cNvSpPr>
          <p:nvPr>
            <p:ph type="ctrTitle" hasCustomPrompt="1"/>
          </p:nvPr>
        </p:nvSpPr>
        <p:spPr>
          <a:xfrm>
            <a:off x="2499544" y="1569464"/>
            <a:ext cx="6258941" cy="1511960"/>
          </a:xfrm>
        </p:spPr>
        <p:txBody>
          <a:bodyPr>
            <a:noAutofit/>
          </a:bodyPr>
          <a:lstStyle>
            <a:lvl1pPr algn="l">
              <a:spcAft>
                <a:spcPts val="0"/>
              </a:spcAft>
              <a:defRPr sz="3400">
                <a:solidFill>
                  <a:schemeClr val="bg1"/>
                </a:solidFill>
                <a:effectLst>
                  <a:outerShdw blurRad="50800" dist="38100" dir="2700000" algn="tl" rotWithShape="0">
                    <a:srgbClr val="000000">
                      <a:alpha val="75000"/>
                    </a:srgbClr>
                  </a:outerShdw>
                </a:effectLst>
              </a:defRPr>
            </a:lvl1pPr>
          </a:lstStyle>
          <a:p>
            <a:r>
              <a:rPr lang="en-US" dirty="0" smtClean="0"/>
              <a:t>Click to edit Master title style</a:t>
            </a:r>
            <a:br>
              <a:rPr lang="en-US" dirty="0" smtClean="0"/>
            </a:br>
            <a:endParaRPr lang="en-US" dirty="0"/>
          </a:p>
        </p:txBody>
      </p:sp>
      <p:pic>
        <p:nvPicPr>
          <p:cNvPr id="13" name="NASA.gif" descr="/Users/kgammage/Documents/CustomerWork/Meatballs/NASA.gif"/>
          <p:cNvPicPr>
            <a:picLocks noChangeAspect="1"/>
          </p:cNvPicPr>
          <p:nvPr userDrawn="1"/>
        </p:nvPicPr>
        <p:blipFill>
          <a:blip r:embed="rId3" r:link="rId4"/>
          <a:stretch>
            <a:fillRect/>
          </a:stretch>
        </p:blipFill>
        <p:spPr>
          <a:xfrm>
            <a:off x="7711309" y="258783"/>
            <a:ext cx="1086856" cy="934696"/>
          </a:xfrm>
          <a:prstGeom prst="rect">
            <a:avLst/>
          </a:prstGeom>
        </p:spPr>
      </p:pic>
      <p:sp>
        <p:nvSpPr>
          <p:cNvPr id="15" name="TextBox 14"/>
          <p:cNvSpPr txBox="1"/>
          <p:nvPr userDrawn="1"/>
        </p:nvSpPr>
        <p:spPr>
          <a:xfrm>
            <a:off x="4243179" y="5504211"/>
            <a:ext cx="4777355" cy="584776"/>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dirty="0" smtClean="0">
                <a:solidFill>
                  <a:srgbClr val="1863AB"/>
                </a:solidFill>
                <a:latin typeface="Arial"/>
                <a:cs typeface="Arial"/>
              </a:rPr>
              <a:t>SAFETY</a:t>
            </a:r>
            <a:r>
              <a:rPr lang="en-US" sz="1600" b="1" spc="200" baseline="0" dirty="0" smtClean="0">
                <a:solidFill>
                  <a:srgbClr val="1863AB"/>
                </a:solidFill>
                <a:latin typeface="Arial"/>
                <a:cs typeface="Arial"/>
              </a:rPr>
              <a:t> and MISSION ASSURANCE </a:t>
            </a:r>
          </a:p>
          <a:p>
            <a:pPr marL="0" marR="0" indent="0" algn="l" defTabSz="457200" rtl="0" eaLnBrk="1" fontAlgn="auto" latinLnBrk="0" hangingPunct="1">
              <a:lnSpc>
                <a:spcPct val="100000"/>
              </a:lnSpc>
              <a:spcBef>
                <a:spcPts val="0"/>
              </a:spcBef>
              <a:spcAft>
                <a:spcPts val="0"/>
              </a:spcAft>
              <a:buClrTx/>
              <a:buSzTx/>
              <a:buFontTx/>
              <a:buNone/>
              <a:tabLst/>
              <a:defRPr/>
            </a:pPr>
            <a:r>
              <a:rPr lang="en-US" sz="1600" b="1" spc="200" baseline="0" dirty="0" smtClean="0">
                <a:solidFill>
                  <a:srgbClr val="1863AB"/>
                </a:solidFill>
                <a:latin typeface="Arial"/>
                <a:cs typeface="Arial"/>
              </a:rPr>
              <a:t>DIRECTORATE </a:t>
            </a:r>
            <a:r>
              <a:rPr lang="en-US" sz="1200" b="0" spc="200" baseline="0" dirty="0" smtClean="0">
                <a:solidFill>
                  <a:srgbClr val="1863AB"/>
                </a:solidFill>
                <a:latin typeface="Arial"/>
                <a:cs typeface="Arial"/>
              </a:rPr>
              <a:t>Code 300</a:t>
            </a:r>
            <a:endParaRPr lang="en-US" sz="1200" b="0" spc="200" dirty="0">
              <a:solidFill>
                <a:srgbClr val="1863AB"/>
              </a:solidFill>
              <a:latin typeface="Arial"/>
              <a:cs typeface="Arial"/>
            </a:endParaRPr>
          </a:p>
        </p:txBody>
      </p:sp>
      <p:pic>
        <p:nvPicPr>
          <p:cNvPr id="4" name="SMA_Code_300_logo.png" descr="/Users/kgammage/Documents/CustomerWork/ToDo/U4 - Code 300 SMA Branding/Code 300 SMA FINAL LOGO FILES/SMA_PPT_Template/SMA_Code_300_logo.png"/>
          <p:cNvPicPr>
            <a:picLocks noChangeAspect="1"/>
          </p:cNvPicPr>
          <p:nvPr userDrawn="1"/>
        </p:nvPicPr>
        <p:blipFill>
          <a:blip r:embed="rId5" r:link="rId6">
            <a:extLst>
              <a:ext uri="{28A0092B-C50C-407E-A947-70E740481C1C}">
                <a14:useLocalDpi xmlns:a14="http://schemas.microsoft.com/office/drawing/2010/main" val="0"/>
              </a:ext>
            </a:extLst>
          </a:blip>
          <a:stretch>
            <a:fillRect/>
          </a:stretch>
        </p:blipFill>
        <p:spPr>
          <a:xfrm>
            <a:off x="7690311" y="5846452"/>
            <a:ext cx="1128852" cy="703743"/>
          </a:xfrm>
          <a:prstGeom prst="rect">
            <a:avLst/>
          </a:prstGeom>
        </p:spPr>
      </p:pic>
      <p:sp>
        <p:nvSpPr>
          <p:cNvPr id="11" name="Rectangle 10"/>
          <p:cNvSpPr/>
          <p:nvPr userDrawn="1"/>
        </p:nvSpPr>
        <p:spPr>
          <a:xfrm>
            <a:off x="4293574" y="5391536"/>
            <a:ext cx="4555622" cy="5039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effectLst>
                  <a:outerShdw blurRad="38100" dist="38100" dir="2700000" algn="tl">
                    <a:srgbClr val="000000">
                      <a:alpha val="75000"/>
                    </a:srgbClr>
                  </a:outerShdw>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1863AB"/>
                </a:solidFill>
              </a:defRPr>
            </a:lvl1pPr>
            <a:lvl2pPr>
              <a:defRPr sz="2400">
                <a:solidFill>
                  <a:srgbClr val="1863AB"/>
                </a:solidFill>
              </a:defRPr>
            </a:lvl2pPr>
            <a:lvl3pPr>
              <a:defRPr sz="2000">
                <a:solidFill>
                  <a:srgbClr val="1863AB"/>
                </a:solidFill>
              </a:defRPr>
            </a:lvl3pPr>
            <a:lvl4pPr>
              <a:defRPr sz="1800">
                <a:solidFill>
                  <a:srgbClr val="1863AB"/>
                </a:solidFill>
              </a:defRPr>
            </a:lvl4pPr>
            <a:lvl5pPr>
              <a:defRPr sz="1800">
                <a:solidFill>
                  <a:srgbClr val="1863AB"/>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0A3474"/>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5"/>
          <p:cNvSpPr>
            <a:spLocks noGrp="1"/>
          </p:cNvSpPr>
          <p:nvPr>
            <p:ph type="sldNum" sz="quarter" idx="10"/>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63272"/>
                </a:solidFill>
                <a:latin typeface="Arial"/>
                <a:cs typeface="Arial"/>
              </a:defRPr>
            </a:lvl1pPr>
          </a:lstStyle>
          <a:p>
            <a:fld id="{E3BE99E5-8F11-4D46-8B27-FC02D164DE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1270038"/>
          </a:xfrm>
          <a:prstGeom prst="rect">
            <a:avLst/>
          </a:prstGeom>
          <a:gradFill flip="none" rotWithShape="1">
            <a:gsLst>
              <a:gs pos="0">
                <a:srgbClr val="A60B19"/>
              </a:gs>
              <a:gs pos="25000">
                <a:srgbClr val="E94826"/>
              </a:gs>
              <a:gs pos="100000">
                <a:srgbClr val="F6E431"/>
              </a:gs>
              <a:gs pos="50000">
                <a:srgbClr val="ED6827"/>
              </a:gs>
              <a:gs pos="75000">
                <a:srgbClr val="F6982A"/>
              </a:gs>
            </a:gsLst>
            <a:lin ang="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121767"/>
            <a:ext cx="8229600" cy="1072975"/>
          </a:xfrm>
          <a:prstGeom prst="rect">
            <a:avLst/>
          </a:prstGeom>
        </p:spPr>
        <p:txBody>
          <a:bodyPr vert="horz" lIns="91440" tIns="45720" rIns="91440" bIns="45720" rtlCol="0" anchor="ctr">
            <a:noAutofit/>
          </a:bodyPr>
          <a:lstStyle/>
          <a:p>
            <a:r>
              <a:rPr lang="en-US" dirty="0" smtClean="0"/>
              <a:t/>
            </a:r>
            <a:br>
              <a:rPr lang="en-US" dirty="0" smtClean="0"/>
            </a:br>
            <a:r>
              <a:rPr lang="en-US" dirty="0" smtClean="0"/>
              <a:t>Click to edit Master title style</a:t>
            </a:r>
            <a:br>
              <a:rPr lang="en-US" dirty="0" smtClean="0"/>
            </a:br>
            <a:endParaRPr lang="en-US" dirty="0"/>
          </a:p>
        </p:txBody>
      </p:sp>
      <p:sp>
        <p:nvSpPr>
          <p:cNvPr id="3" name="Text Placeholder 2"/>
          <p:cNvSpPr>
            <a:spLocks noGrp="1"/>
          </p:cNvSpPr>
          <p:nvPr>
            <p:ph type="body" idx="1"/>
          </p:nvPr>
        </p:nvSpPr>
        <p:spPr>
          <a:xfrm>
            <a:off x="457200" y="1475412"/>
            <a:ext cx="8229600" cy="465075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a:t>
            </a:fld>
            <a:endParaRPr lang="en-US" dirty="0"/>
          </a:p>
        </p:txBody>
      </p:sp>
      <p:sp>
        <p:nvSpPr>
          <p:cNvPr id="10" name="TextBox 9"/>
          <p:cNvSpPr txBox="1"/>
          <p:nvPr userDrawn="1"/>
        </p:nvSpPr>
        <p:spPr>
          <a:xfrm>
            <a:off x="425884" y="6444476"/>
            <a:ext cx="7542788" cy="276999"/>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spc="200" dirty="0" smtClean="0">
                <a:solidFill>
                  <a:srgbClr val="1861AC"/>
                </a:solidFill>
                <a:latin typeface="Arial"/>
                <a:cs typeface="Arial"/>
              </a:rPr>
              <a:t>SAFETY</a:t>
            </a:r>
            <a:r>
              <a:rPr lang="en-US" sz="1200" b="1" spc="200" baseline="0" dirty="0" smtClean="0">
                <a:solidFill>
                  <a:srgbClr val="1861AC"/>
                </a:solidFill>
                <a:latin typeface="Arial"/>
                <a:cs typeface="Arial"/>
              </a:rPr>
              <a:t> and MISSION ASSURANCE DIRECTORATE </a:t>
            </a:r>
            <a:r>
              <a:rPr lang="en-US" sz="1000" b="0" spc="200" baseline="0" dirty="0" smtClean="0">
                <a:solidFill>
                  <a:srgbClr val="1861AC"/>
                </a:solidFill>
                <a:latin typeface="Arial"/>
                <a:cs typeface="Arial"/>
              </a:rPr>
              <a:t>Code 300</a:t>
            </a:r>
            <a:endParaRPr lang="en-US" sz="1000" b="0" spc="200" dirty="0">
              <a:solidFill>
                <a:srgbClr val="1861AC"/>
              </a:solidFill>
              <a:latin typeface="Arial"/>
              <a:cs typeface="Arial"/>
            </a:endParaRPr>
          </a:p>
        </p:txBody>
      </p:sp>
      <p:sp>
        <p:nvSpPr>
          <p:cNvPr id="4" name="Rectangle 3"/>
          <p:cNvSpPr/>
          <p:nvPr userDrawn="1"/>
        </p:nvSpPr>
        <p:spPr>
          <a:xfrm>
            <a:off x="110868" y="6249435"/>
            <a:ext cx="8788722" cy="60479"/>
          </a:xfrm>
          <a:prstGeom prst="rect">
            <a:avLst/>
          </a:prstGeom>
          <a:gradFill>
            <a:gsLst>
              <a:gs pos="0">
                <a:schemeClr val="bg1"/>
              </a:gs>
              <a:gs pos="0">
                <a:schemeClr val="bg1"/>
              </a:gs>
              <a:gs pos="50000">
                <a:srgbClr val="77AD3F"/>
              </a:gs>
              <a:gs pos="100000">
                <a:schemeClr val="bg1"/>
              </a:gs>
            </a:gsLst>
            <a:lin ang="156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l" defTabSz="457200" rtl="0" eaLnBrk="1" latinLnBrk="0" hangingPunct="1">
        <a:lnSpc>
          <a:spcPct val="90000"/>
        </a:lnSpc>
        <a:spcBef>
          <a:spcPct val="0"/>
        </a:spcBef>
        <a:spcAft>
          <a:spcPts val="0"/>
        </a:spcAft>
        <a:buNone/>
        <a:defRPr sz="3200" b="1" kern="1200">
          <a:solidFill>
            <a:schemeClr val="bg1"/>
          </a:solidFill>
          <a:effectLst>
            <a:outerShdw blurRad="38100" dist="38100" dir="2700000" algn="tl">
              <a:srgbClr val="000000">
                <a:alpha val="43137"/>
              </a:srgbClr>
            </a:outerShdw>
          </a:effectLst>
          <a:latin typeface="Arial"/>
          <a:ea typeface="+mj-ea"/>
          <a:cs typeface="Arial"/>
        </a:defRPr>
      </a:lvl1pPr>
    </p:titleStyle>
    <p:bodyStyle>
      <a:lvl1pPr marL="169863" indent="-169863" algn="l" defTabSz="457200" rtl="0" eaLnBrk="1" latinLnBrk="0" hangingPunct="1">
        <a:spcBef>
          <a:spcPct val="20000"/>
        </a:spcBef>
        <a:buClr>
          <a:srgbClr val="77AD3F"/>
        </a:buClr>
        <a:buFont typeface="Arial"/>
        <a:buChar char="•"/>
        <a:defRPr sz="2000" kern="1200">
          <a:solidFill>
            <a:srgbClr val="1861AC"/>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1AC"/>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1AC"/>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file://localhost/Users/kgammage/Documents/CustomerWork/ToDo/Leitner_Presentation/scales.jp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file://localhost/Users/jaoleary/Desktop/Code%20100%20Presentations/Code_100_2015/Jan_2015/Taylor_Risk_Talk/Garp.jpg"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2.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file://localhost/Users/kgammage/Documents/CustomerWork/Meatballs/NASA.gif" TargetMode="External"/><Relationship Id="rId2" Type="http://schemas.openxmlformats.org/officeDocument/2006/relationships/image" Target="../media/image2.gi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file://localhost/Users/jaoleary/Desktop/Code%20100%20Presentations/Code_100_2015/Jan_2015/Taylor_Risk_Talk/Daydream.jp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3084116" y="2936203"/>
            <a:ext cx="5674369" cy="2060021"/>
          </a:xfrm>
        </p:spPr>
        <p:txBody>
          <a:bodyPr/>
          <a:lstStyle/>
          <a:p>
            <a:r>
              <a:rPr lang="en-US" b="1" dirty="0" smtClean="0">
                <a:solidFill>
                  <a:srgbClr val="1863AB"/>
                </a:solidFill>
              </a:rPr>
              <a:t>Jesse </a:t>
            </a:r>
            <a:r>
              <a:rPr lang="en-US" b="1" dirty="0" err="1" smtClean="0">
                <a:solidFill>
                  <a:srgbClr val="1863AB"/>
                </a:solidFill>
              </a:rPr>
              <a:t>Leitner</a:t>
            </a:r>
            <a:endParaRPr lang="en-US" b="1" dirty="0"/>
          </a:p>
          <a:p>
            <a:r>
              <a:rPr lang="en-US" sz="1600" dirty="0" smtClean="0">
                <a:solidFill>
                  <a:srgbClr val="1863AB"/>
                </a:solidFill>
              </a:rPr>
              <a:t>Chief SMA Engineer, NASA GSFC</a:t>
            </a:r>
            <a:endParaRPr lang="en-US" sz="1600" dirty="0">
              <a:solidFill>
                <a:srgbClr val="1863AB"/>
              </a:solidFill>
            </a:endParaRPr>
          </a:p>
        </p:txBody>
      </p:sp>
      <p:sp>
        <p:nvSpPr>
          <p:cNvPr id="3" name="Title 2"/>
          <p:cNvSpPr>
            <a:spLocks noGrp="1"/>
          </p:cNvSpPr>
          <p:nvPr>
            <p:ph type="ctrTitle"/>
          </p:nvPr>
        </p:nvSpPr>
        <p:spPr>
          <a:xfrm>
            <a:off x="2499544" y="1665152"/>
            <a:ext cx="6459619" cy="1511960"/>
          </a:xfrm>
        </p:spPr>
        <p:txBody>
          <a:bodyPr/>
          <a:lstStyle/>
          <a:p>
            <a:pPr>
              <a:lnSpc>
                <a:spcPct val="90000"/>
              </a:lnSpc>
            </a:pPr>
            <a:r>
              <a:rPr lang="en-US" dirty="0" smtClean="0"/>
              <a:t>Perspectives on Risk in </a:t>
            </a:r>
            <a:br>
              <a:rPr lang="en-US" dirty="0" smtClean="0"/>
            </a:br>
            <a:r>
              <a:rPr lang="en-US" dirty="0" smtClean="0"/>
              <a:t>Space System Development</a:t>
            </a:r>
            <a:br>
              <a:rPr lang="en-US" dirty="0" smtClean="0"/>
            </a:b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7609840" cy="903923"/>
          </a:xfrm>
        </p:spPr>
        <p:txBody>
          <a:bodyPr>
            <a:normAutofit fontScale="90000"/>
          </a:bodyPr>
          <a:lstStyle/>
          <a:p>
            <a:r>
              <a:rPr lang="en-US" dirty="0" smtClean="0"/>
              <a:t>Balanced Risk</a:t>
            </a:r>
            <a:br>
              <a:rPr lang="en-US" dirty="0" smtClean="0"/>
            </a:br>
            <a:r>
              <a:rPr lang="en-US" dirty="0" smtClean="0"/>
              <a:t>(maintaining a level waterbed)</a:t>
            </a:r>
            <a:endParaRPr lang="en-US" dirty="0"/>
          </a:p>
        </p:txBody>
      </p:sp>
      <p:sp>
        <p:nvSpPr>
          <p:cNvPr id="3" name="Content Placeholder 2"/>
          <p:cNvSpPr>
            <a:spLocks noGrp="1"/>
          </p:cNvSpPr>
          <p:nvPr>
            <p:ph idx="1"/>
          </p:nvPr>
        </p:nvSpPr>
        <p:spPr>
          <a:xfrm>
            <a:off x="457200" y="1688148"/>
            <a:ext cx="8229600" cy="4525963"/>
          </a:xfrm>
        </p:spPr>
        <p:txBody>
          <a:bodyPr/>
          <a:lstStyle/>
          <a:p>
            <a:r>
              <a:rPr lang="en-US" dirty="0" smtClean="0"/>
              <a:t>A systems approach of looking across all options to ensure that mitigating or eliminating a particular risk does not cause much greater risk somewhere in the system</a:t>
            </a:r>
            <a:endParaRPr lang="en-US" dirty="0"/>
          </a:p>
        </p:txBody>
      </p:sp>
      <p:sp>
        <p:nvSpPr>
          <p:cNvPr id="4" name="Slide Number Placeholder 3"/>
          <p:cNvSpPr>
            <a:spLocks noGrp="1"/>
          </p:cNvSpPr>
          <p:nvPr>
            <p:ph type="sldNum" sz="quarter" idx="4294967295"/>
          </p:nvPr>
        </p:nvSpPr>
        <p:spPr>
          <a:xfrm>
            <a:off x="6553200" y="5563137"/>
            <a:ext cx="2133600" cy="365125"/>
          </a:xfrm>
          <a:prstGeom prst="rect">
            <a:avLst/>
          </a:prstGeom>
        </p:spPr>
        <p:txBody>
          <a:bodyPr/>
          <a:lstStyle/>
          <a:p>
            <a:fld id="{641FB1AC-02D1-9846-8E42-69528F42F281}" type="slidenum">
              <a:rPr lang="en-US" smtClean="0"/>
              <a:pPr/>
              <a:t>10</a:t>
            </a:fld>
            <a:endParaRPr lang="en-US" dirty="0"/>
          </a:p>
        </p:txBody>
      </p:sp>
      <p:sp>
        <p:nvSpPr>
          <p:cNvPr id="5" name="Rounded Rectangle 4"/>
          <p:cNvSpPr/>
          <p:nvPr/>
        </p:nvSpPr>
        <p:spPr>
          <a:xfrm>
            <a:off x="261938" y="3237767"/>
            <a:ext cx="8540746" cy="8255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Try to maintain the level waterbed</a:t>
            </a:r>
            <a:endParaRPr lang="en-US" dirty="0"/>
          </a:p>
        </p:txBody>
      </p:sp>
      <p:sp>
        <p:nvSpPr>
          <p:cNvPr id="7" name="Freeform 6"/>
          <p:cNvSpPr/>
          <p:nvPr/>
        </p:nvSpPr>
        <p:spPr>
          <a:xfrm>
            <a:off x="261938" y="4201863"/>
            <a:ext cx="8540746" cy="1718463"/>
          </a:xfrm>
          <a:custGeom>
            <a:avLst/>
            <a:gdLst>
              <a:gd name="connsiteX0" fmla="*/ 30162 w 8540746"/>
              <a:gd name="connsiteY0" fmla="*/ 931062 h 1718462"/>
              <a:gd name="connsiteX1" fmla="*/ 17462 w 8540746"/>
              <a:gd name="connsiteY1" fmla="*/ 1578762 h 1718462"/>
              <a:gd name="connsiteX2" fmla="*/ 144462 w 8540746"/>
              <a:gd name="connsiteY2" fmla="*/ 1718462 h 1718462"/>
              <a:gd name="connsiteX3" fmla="*/ 7205662 w 8540746"/>
              <a:gd name="connsiteY3" fmla="*/ 1667662 h 1718462"/>
              <a:gd name="connsiteX4" fmla="*/ 8526462 w 8540746"/>
              <a:gd name="connsiteY4" fmla="*/ 956462 h 1718462"/>
              <a:gd name="connsiteX5" fmla="*/ 7853362 w 8540746"/>
              <a:gd name="connsiteY5" fmla="*/ 1146962 h 1718462"/>
              <a:gd name="connsiteX6" fmla="*/ 7027862 w 8540746"/>
              <a:gd name="connsiteY6" fmla="*/ 511962 h 1718462"/>
              <a:gd name="connsiteX7" fmla="*/ 4945062 w 8540746"/>
              <a:gd name="connsiteY7" fmla="*/ 410362 h 1718462"/>
              <a:gd name="connsiteX8" fmla="*/ 4348162 w 8540746"/>
              <a:gd name="connsiteY8" fmla="*/ 931062 h 1718462"/>
              <a:gd name="connsiteX9" fmla="*/ 3344862 w 8540746"/>
              <a:gd name="connsiteY9" fmla="*/ 3962 h 1718462"/>
              <a:gd name="connsiteX10" fmla="*/ 2036762 w 8540746"/>
              <a:gd name="connsiteY10" fmla="*/ 1362862 h 1718462"/>
              <a:gd name="connsiteX11" fmla="*/ 1427162 w 8540746"/>
              <a:gd name="connsiteY11" fmla="*/ 778662 h 1718462"/>
              <a:gd name="connsiteX12" fmla="*/ 284162 w 8540746"/>
              <a:gd name="connsiteY12" fmla="*/ 664362 h 1718462"/>
              <a:gd name="connsiteX13" fmla="*/ 30162 w 8540746"/>
              <a:gd name="connsiteY13" fmla="*/ 931062 h 171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40746" h="1718462">
                <a:moveTo>
                  <a:pt x="30162" y="931062"/>
                </a:moveTo>
                <a:cubicBezTo>
                  <a:pt x="-14288" y="1083462"/>
                  <a:pt x="-1588" y="1447529"/>
                  <a:pt x="17462" y="1578762"/>
                </a:cubicBezTo>
                <a:cubicBezTo>
                  <a:pt x="36512" y="1709995"/>
                  <a:pt x="144462" y="1718462"/>
                  <a:pt x="144462" y="1718462"/>
                </a:cubicBezTo>
                <a:lnTo>
                  <a:pt x="7205662" y="1667662"/>
                </a:lnTo>
                <a:cubicBezTo>
                  <a:pt x="8602662" y="1540662"/>
                  <a:pt x="8418512" y="1043245"/>
                  <a:pt x="8526462" y="956462"/>
                </a:cubicBezTo>
                <a:cubicBezTo>
                  <a:pt x="8634412" y="869679"/>
                  <a:pt x="8103129" y="1221045"/>
                  <a:pt x="7853362" y="1146962"/>
                </a:cubicBezTo>
                <a:cubicBezTo>
                  <a:pt x="7603595" y="1072879"/>
                  <a:pt x="7512579" y="634729"/>
                  <a:pt x="7027862" y="511962"/>
                </a:cubicBezTo>
                <a:cubicBezTo>
                  <a:pt x="6543145" y="389195"/>
                  <a:pt x="5391679" y="340512"/>
                  <a:pt x="4945062" y="410362"/>
                </a:cubicBezTo>
                <a:cubicBezTo>
                  <a:pt x="4498445" y="480212"/>
                  <a:pt x="4614862" y="998795"/>
                  <a:pt x="4348162" y="931062"/>
                </a:cubicBezTo>
                <a:cubicBezTo>
                  <a:pt x="4081462" y="863329"/>
                  <a:pt x="3730095" y="-68005"/>
                  <a:pt x="3344862" y="3962"/>
                </a:cubicBezTo>
                <a:cubicBezTo>
                  <a:pt x="2959629" y="75929"/>
                  <a:pt x="2356379" y="1233745"/>
                  <a:pt x="2036762" y="1362862"/>
                </a:cubicBezTo>
                <a:cubicBezTo>
                  <a:pt x="1717145" y="1491979"/>
                  <a:pt x="1719262" y="895079"/>
                  <a:pt x="1427162" y="778662"/>
                </a:cubicBezTo>
                <a:cubicBezTo>
                  <a:pt x="1135062" y="662245"/>
                  <a:pt x="516995" y="636845"/>
                  <a:pt x="284162" y="664362"/>
                </a:cubicBezTo>
                <a:cubicBezTo>
                  <a:pt x="51329" y="691879"/>
                  <a:pt x="74612" y="778662"/>
                  <a:pt x="30162" y="931062"/>
                </a:cubicBezTo>
                <a:close/>
              </a:path>
            </a:pathLst>
          </a:cu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rPr>
              <a:t>Pushing too hard on individual risks can cause other risks to be inordinately high</a:t>
            </a:r>
            <a:endParaRPr lang="en-US" dirty="0">
              <a:solidFill>
                <a:srgbClr val="000000"/>
              </a:solidFill>
            </a:endParaRPr>
          </a:p>
        </p:txBody>
      </p:sp>
      <p:cxnSp>
        <p:nvCxnSpPr>
          <p:cNvPr id="8" name="Straight Connector 6"/>
          <p:cNvCxnSpPr/>
          <p:nvPr/>
        </p:nvCxnSpPr>
        <p:spPr>
          <a:xfrm>
            <a:off x="463550" y="1449609"/>
            <a:ext cx="82169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94035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smtClean="0"/>
              <a:t>General safety requirements dictate that anything considered "safety" requires 3 inhibits.</a:t>
            </a:r>
          </a:p>
          <a:p>
            <a:r>
              <a:rPr lang="en-US" smtClean="0"/>
              <a:t>Unfortunately, many elements prior to launch vehicle separation that are tied solely to mission success are put under the safety umbrella.  </a:t>
            </a:r>
          </a:p>
          <a:p>
            <a:r>
              <a:rPr lang="en-US" smtClean="0"/>
              <a:t>This means that by default, many items such as premature deployment of solar arrays or other appendages are </a:t>
            </a:r>
            <a:br>
              <a:rPr lang="en-US" smtClean="0"/>
            </a:br>
            <a:r>
              <a:rPr lang="en-US" smtClean="0"/>
              <a:t>considered a safety issue for the on-orbit </a:t>
            </a:r>
            <a:br>
              <a:rPr lang="en-US" smtClean="0"/>
            </a:br>
            <a:r>
              <a:rPr lang="en-US" smtClean="0"/>
              <a:t>portion, even if they have no range safety </a:t>
            </a:r>
            <a:br>
              <a:rPr lang="en-US" smtClean="0"/>
            </a:br>
            <a:r>
              <a:rPr lang="en-US" smtClean="0"/>
              <a:t>effect, and they prompt a decision that it is </a:t>
            </a:r>
            <a:br>
              <a:rPr lang="en-US" smtClean="0"/>
            </a:br>
            <a:r>
              <a:rPr lang="en-US" smtClean="0"/>
              <a:t>always better to have more inhibits even if </a:t>
            </a:r>
            <a:br>
              <a:rPr lang="en-US" smtClean="0"/>
            </a:br>
            <a:r>
              <a:rPr lang="en-US" smtClean="0"/>
              <a:t>such a design prompts an even greater risk </a:t>
            </a:r>
            <a:br>
              <a:rPr lang="en-US" smtClean="0"/>
            </a:br>
            <a:r>
              <a:rPr lang="en-US" smtClean="0"/>
              <a:t>of mission failure due to one of the inhibits </a:t>
            </a:r>
            <a:br>
              <a:rPr lang="en-US" smtClean="0"/>
            </a:br>
            <a:r>
              <a:rPr lang="en-US" smtClean="0"/>
              <a:t>not releasing.  </a:t>
            </a:r>
          </a:p>
          <a:p>
            <a:r>
              <a:rPr lang="en-US" smtClean="0"/>
              <a:t>Ultimately, under the guise of “safety” we </a:t>
            </a:r>
            <a:br>
              <a:rPr lang="en-US" smtClean="0"/>
            </a:br>
            <a:r>
              <a:rPr lang="en-US" smtClean="0"/>
              <a:t>may end up with a less reliable system that </a:t>
            </a:r>
            <a:br>
              <a:rPr lang="en-US" smtClean="0"/>
            </a:br>
            <a:r>
              <a:rPr lang="en-US" smtClean="0"/>
              <a:t>is not more safe if we are not diligent with </a:t>
            </a:r>
            <a:br>
              <a:rPr lang="en-US" smtClean="0"/>
            </a:br>
            <a:r>
              <a:rPr lang="en-US" smtClean="0"/>
              <a:t>system-level thinking</a:t>
            </a:r>
            <a:endParaRPr lang="en-US" dirty="0" smtClean="0"/>
          </a:p>
        </p:txBody>
      </p:sp>
      <p:sp>
        <p:nvSpPr>
          <p:cNvPr id="2" name="Title 1"/>
          <p:cNvSpPr>
            <a:spLocks noGrp="1"/>
          </p:cNvSpPr>
          <p:nvPr>
            <p:ph type="title"/>
          </p:nvPr>
        </p:nvSpPr>
        <p:spPr/>
        <p:txBody>
          <a:bodyPr/>
          <a:lstStyle/>
          <a:p>
            <a:r>
              <a:rPr lang="en-US" smtClean="0"/>
              <a:t>Unbalanced Risk Example</a:t>
            </a:r>
            <a:endParaRPr lang="en-US" dirty="0"/>
          </a:p>
        </p:txBody>
      </p:sp>
      <p:sp>
        <p:nvSpPr>
          <p:cNvPr id="10"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11</a:t>
            </a:fld>
            <a:endParaRPr lang="en-US" dirty="0"/>
          </a:p>
        </p:txBody>
      </p:sp>
      <p:grpSp>
        <p:nvGrpSpPr>
          <p:cNvPr id="12" name="Group 11"/>
          <p:cNvGrpSpPr/>
          <p:nvPr/>
        </p:nvGrpSpPr>
        <p:grpSpPr>
          <a:xfrm>
            <a:off x="5721667" y="3160115"/>
            <a:ext cx="2922675" cy="2884112"/>
            <a:chOff x="5848221" y="3101051"/>
            <a:chExt cx="3032414" cy="2992403"/>
          </a:xfrm>
        </p:grpSpPr>
        <p:pic>
          <p:nvPicPr>
            <p:cNvPr id="11" name="scales.jpg" descr="/Users/kgammage/Documents/CustomerWork/ToDo/Leitner_Presentation/scales.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5868837" y="3101051"/>
              <a:ext cx="2989068" cy="2989068"/>
            </a:xfrm>
            <a:prstGeom prst="rect">
              <a:avLst/>
            </a:prstGeom>
            <a:ln w="25400">
              <a:solidFill>
                <a:srgbClr val="77AD3F"/>
              </a:solidFill>
            </a:ln>
          </p:spPr>
        </p:pic>
        <p:sp>
          <p:nvSpPr>
            <p:cNvPr id="6" name="TextBox 5"/>
            <p:cNvSpPr txBox="1"/>
            <p:nvPr/>
          </p:nvSpPr>
          <p:spPr>
            <a:xfrm>
              <a:off x="7920634" y="5693344"/>
              <a:ext cx="960001" cy="400110"/>
            </a:xfrm>
            <a:prstGeom prst="rect">
              <a:avLst/>
            </a:prstGeom>
            <a:noFill/>
          </p:spPr>
          <p:txBody>
            <a:bodyPr wrap="square" rtlCol="0">
              <a:spAutoFit/>
            </a:bodyPr>
            <a:lstStyle/>
            <a:p>
              <a:pPr algn="ctr"/>
              <a:r>
                <a:rPr lang="en-US" sz="950" dirty="0" smtClean="0">
                  <a:solidFill>
                    <a:srgbClr val="1863AB"/>
                  </a:solidFill>
                  <a:latin typeface="Arial"/>
                  <a:cs typeface="Arial"/>
                </a:rPr>
                <a:t>Reliability with 3 inhibits</a:t>
              </a:r>
              <a:endParaRPr lang="en-US" sz="950" dirty="0">
                <a:solidFill>
                  <a:srgbClr val="1863AB"/>
                </a:solidFill>
                <a:latin typeface="Arial"/>
                <a:cs typeface="Arial"/>
              </a:endParaRPr>
            </a:p>
          </p:txBody>
        </p:sp>
        <p:sp>
          <p:nvSpPr>
            <p:cNvPr id="7" name="TextBox 6"/>
            <p:cNvSpPr txBox="1"/>
            <p:nvPr/>
          </p:nvSpPr>
          <p:spPr>
            <a:xfrm>
              <a:off x="5848221" y="5693344"/>
              <a:ext cx="1201151" cy="400110"/>
            </a:xfrm>
            <a:prstGeom prst="rect">
              <a:avLst/>
            </a:prstGeom>
            <a:noFill/>
          </p:spPr>
          <p:txBody>
            <a:bodyPr wrap="square" rtlCol="0">
              <a:spAutoFit/>
            </a:bodyPr>
            <a:lstStyle/>
            <a:p>
              <a:pPr algn="ctr"/>
              <a:r>
                <a:rPr lang="en-US" sz="950" dirty="0" smtClean="0">
                  <a:solidFill>
                    <a:srgbClr val="1863AB"/>
                  </a:solidFill>
                  <a:latin typeface="Arial"/>
                  <a:cs typeface="Arial"/>
                </a:rPr>
                <a:t>Reliability</a:t>
              </a:r>
            </a:p>
            <a:p>
              <a:pPr algn="ctr"/>
              <a:r>
                <a:rPr lang="en-US" sz="950" dirty="0" smtClean="0">
                  <a:solidFill>
                    <a:srgbClr val="1863AB"/>
                  </a:solidFill>
                  <a:latin typeface="Arial"/>
                  <a:cs typeface="Arial"/>
                </a:rPr>
                <a:t>without 3 inhibits</a:t>
              </a:r>
              <a:endParaRPr lang="en-US" sz="950" dirty="0">
                <a:solidFill>
                  <a:srgbClr val="1863AB"/>
                </a:solidFill>
                <a:latin typeface="Arial"/>
                <a:cs typeface="Arial"/>
              </a:endParaRPr>
            </a:p>
          </p:txBody>
        </p:sp>
      </p:grpSp>
    </p:spTree>
    <p:extLst>
      <p:ext uri="{BB962C8B-B14F-4D97-AF65-F5344CB8AC3E}">
        <p14:creationId xmlns:p14="http://schemas.microsoft.com/office/powerpoint/2010/main" val="41077226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Each of two or more sides has a perspective, philosophy, or, in the worst case principle</a:t>
            </a:r>
          </a:p>
          <a:p>
            <a:endParaRPr lang="en-US" smtClean="0"/>
          </a:p>
          <a:p>
            <a:r>
              <a:rPr lang="en-US" smtClean="0"/>
              <a:t>All are conflicting, and generally based on past experience in </a:t>
            </a:r>
            <a:br>
              <a:rPr lang="en-US" smtClean="0"/>
            </a:br>
            <a:r>
              <a:rPr lang="en-US" smtClean="0"/>
              <a:t>some context</a:t>
            </a:r>
          </a:p>
          <a:p>
            <a:endParaRPr lang="en-US" smtClean="0"/>
          </a:p>
          <a:p>
            <a:r>
              <a:rPr lang="en-US" smtClean="0"/>
              <a:t>The heels dig in, and personalities take over</a:t>
            </a:r>
          </a:p>
          <a:p>
            <a:endParaRPr lang="en-US" smtClean="0"/>
          </a:p>
          <a:p>
            <a:r>
              <a:rPr lang="en-US" smtClean="0"/>
              <a:t>It’s time to frame the risk on both sides of each perspective</a:t>
            </a:r>
            <a:endParaRPr lang="en-US" dirty="0"/>
          </a:p>
        </p:txBody>
      </p:sp>
      <p:sp>
        <p:nvSpPr>
          <p:cNvPr id="2" name="Title 1"/>
          <p:cNvSpPr>
            <a:spLocks noGrp="1"/>
          </p:cNvSpPr>
          <p:nvPr>
            <p:ph type="title"/>
          </p:nvPr>
        </p:nvSpPr>
        <p:spPr/>
        <p:txBody>
          <a:bodyPr/>
          <a:lstStyle/>
          <a:p>
            <a:r>
              <a:rPr lang="en-US" smtClean="0"/>
              <a:t>The Battle of Wills</a:t>
            </a:r>
            <a:endParaRPr lang="en-US" dirty="0"/>
          </a:p>
        </p:txBody>
      </p:sp>
      <p:sp>
        <p:nvSpPr>
          <p:cNvPr id="5"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12</a:t>
            </a:fld>
            <a:endParaRPr lang="en-US" dirty="0"/>
          </a:p>
        </p:txBody>
      </p:sp>
    </p:spTree>
    <p:extLst>
      <p:ext uri="{BB962C8B-B14F-4D97-AF65-F5344CB8AC3E}">
        <p14:creationId xmlns:p14="http://schemas.microsoft.com/office/powerpoint/2010/main" val="17272407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Perspectives of Risk</a:t>
            </a:r>
            <a:r>
              <a:rPr lang="en-US" dirty="0"/>
              <a:t>—</a:t>
            </a:r>
            <a:r>
              <a:rPr lang="en-US" dirty="0" smtClean="0"/>
              <a:t>What Attributes are Used to Paint the Risk Picture?</a:t>
            </a:r>
            <a:endParaRPr lang="en-US" dirty="0"/>
          </a:p>
        </p:txBody>
      </p:sp>
      <p:sp>
        <p:nvSpPr>
          <p:cNvPr id="4" name="Content Placeholder 3"/>
          <p:cNvSpPr>
            <a:spLocks noGrp="1"/>
          </p:cNvSpPr>
          <p:nvPr>
            <p:ph sz="half" idx="1"/>
          </p:nvPr>
        </p:nvSpPr>
        <p:spPr>
          <a:xfrm>
            <a:off x="435159" y="1747870"/>
            <a:ext cx="4038600" cy="1540230"/>
          </a:xfrm>
        </p:spPr>
        <p:txBody>
          <a:bodyPr>
            <a:noAutofit/>
          </a:bodyPr>
          <a:lstStyle/>
          <a:p>
            <a:pPr>
              <a:lnSpc>
                <a:spcPct val="90000"/>
              </a:lnSpc>
            </a:pPr>
            <a:r>
              <a:rPr lang="en-US" sz="1600" dirty="0" smtClean="0"/>
              <a:t>Well-established requirements and processes followed</a:t>
            </a:r>
          </a:p>
          <a:p>
            <a:pPr>
              <a:lnSpc>
                <a:spcPct val="90000"/>
              </a:lnSpc>
            </a:pPr>
            <a:r>
              <a:rPr lang="en-US" sz="1600" dirty="0"/>
              <a:t>Assessment from independent </a:t>
            </a:r>
            <a:r>
              <a:rPr lang="en-US" sz="1600" dirty="0" smtClean="0"/>
              <a:t/>
            </a:r>
            <a:br>
              <a:rPr lang="en-US" sz="1600" dirty="0" smtClean="0"/>
            </a:br>
            <a:r>
              <a:rPr lang="en-US" sz="1600" dirty="0" smtClean="0"/>
              <a:t>review </a:t>
            </a:r>
            <a:r>
              <a:rPr lang="en-US" sz="1600" dirty="0"/>
              <a:t>team</a:t>
            </a:r>
          </a:p>
          <a:p>
            <a:pPr>
              <a:lnSpc>
                <a:spcPct val="90000"/>
              </a:lnSpc>
            </a:pPr>
            <a:r>
              <a:rPr lang="en-US" sz="1600" dirty="0" smtClean="0"/>
              <a:t>Project risks presented</a:t>
            </a:r>
          </a:p>
          <a:p>
            <a:pPr>
              <a:lnSpc>
                <a:spcPct val="90000"/>
              </a:lnSpc>
            </a:pPr>
            <a:r>
              <a:rPr lang="en-US" sz="1600" dirty="0" smtClean="0"/>
              <a:t>Problem records</a:t>
            </a:r>
          </a:p>
          <a:p>
            <a:pPr>
              <a:lnSpc>
                <a:spcPct val="90000"/>
              </a:lnSpc>
            </a:pPr>
            <a:r>
              <a:rPr lang="en-US" sz="1600" dirty="0" smtClean="0"/>
              <a:t>Waivers</a:t>
            </a:r>
          </a:p>
          <a:p>
            <a:pPr>
              <a:lnSpc>
                <a:spcPct val="90000"/>
              </a:lnSpc>
            </a:pPr>
            <a:endParaRPr lang="en-US" sz="1600" dirty="0" smtClean="0"/>
          </a:p>
          <a:p>
            <a:pPr>
              <a:lnSpc>
                <a:spcPct val="90000"/>
              </a:lnSpc>
            </a:pPr>
            <a:endParaRPr lang="en-US" sz="1600" dirty="0" smtClean="0"/>
          </a:p>
          <a:p>
            <a:pPr>
              <a:lnSpc>
                <a:spcPct val="90000"/>
              </a:lnSpc>
            </a:pPr>
            <a:endParaRPr lang="en-US" sz="1600" dirty="0"/>
          </a:p>
        </p:txBody>
      </p:sp>
      <p:sp>
        <p:nvSpPr>
          <p:cNvPr id="6" name="Content Placeholder 5"/>
          <p:cNvSpPr>
            <a:spLocks noGrp="1"/>
          </p:cNvSpPr>
          <p:nvPr>
            <p:ph sz="half" idx="2"/>
          </p:nvPr>
        </p:nvSpPr>
        <p:spPr>
          <a:xfrm>
            <a:off x="4648200" y="1747870"/>
            <a:ext cx="4038600" cy="1540230"/>
          </a:xfrm>
        </p:spPr>
        <p:txBody>
          <a:bodyPr>
            <a:normAutofit/>
          </a:bodyPr>
          <a:lstStyle/>
          <a:p>
            <a:pPr>
              <a:lnSpc>
                <a:spcPct val="90000"/>
              </a:lnSpc>
            </a:pPr>
            <a:r>
              <a:rPr lang="en-US" sz="1600" dirty="0" smtClean="0"/>
              <a:t>Experiences in integration and test</a:t>
            </a:r>
          </a:p>
          <a:p>
            <a:pPr>
              <a:lnSpc>
                <a:spcPct val="90000"/>
              </a:lnSpc>
            </a:pPr>
            <a:r>
              <a:rPr lang="en-US" sz="1600" dirty="0" smtClean="0"/>
              <a:t>Project risks tracked</a:t>
            </a:r>
            <a:endParaRPr lang="en-US" sz="1600" dirty="0"/>
          </a:p>
          <a:p>
            <a:pPr>
              <a:lnSpc>
                <a:spcPct val="90000"/>
              </a:lnSpc>
            </a:pPr>
            <a:r>
              <a:rPr lang="en-US" sz="1600" dirty="0" smtClean="0"/>
              <a:t>Team internal dynamics and confidence</a:t>
            </a:r>
          </a:p>
          <a:p>
            <a:pPr>
              <a:lnSpc>
                <a:spcPct val="90000"/>
              </a:lnSpc>
            </a:pPr>
            <a:r>
              <a:rPr lang="en-US" sz="1600" dirty="0" smtClean="0"/>
              <a:t>PI/PM/systems engineer confidence</a:t>
            </a:r>
          </a:p>
        </p:txBody>
      </p:sp>
      <p:sp>
        <p:nvSpPr>
          <p:cNvPr id="14" name="Slide Number Placeholder 5"/>
          <p:cNvSpPr>
            <a:spLocks noGrp="1"/>
          </p:cNvSpPr>
          <p:nvPr>
            <p:ph type="sldNum" sz="quarter" idx="4"/>
          </p:nvPr>
        </p:nvSpPr>
        <p:spPr>
          <a:prstGeom prst="rect">
            <a:avLst/>
          </a:prstGeom>
        </p:spPr>
        <p:txBody>
          <a:bodyPr vert="horz" lIns="91440" tIns="45720" rIns="91440" bIns="45720" rtlCol="0" anchor="ctr">
            <a:normAutofit/>
          </a:bodyPr>
          <a:lstStyle>
            <a:lvl1pPr algn="r">
              <a:defRPr sz="1000">
                <a:solidFill>
                  <a:srgbClr val="1861AC"/>
                </a:solidFill>
                <a:latin typeface="Arial"/>
                <a:cs typeface="Arial"/>
              </a:defRPr>
            </a:lvl1pPr>
          </a:lstStyle>
          <a:p>
            <a:fld id="{E3BE99E5-8F11-4D46-8B27-FC02D164DEA2}" type="slidenum">
              <a:rPr lang="en-US" smtClean="0"/>
              <a:pPr/>
              <a:t>13</a:t>
            </a:fld>
            <a:endParaRPr lang="en-US" dirty="0"/>
          </a:p>
        </p:txBody>
      </p:sp>
      <p:sp>
        <p:nvSpPr>
          <p:cNvPr id="3" name="Text Placeholder 2"/>
          <p:cNvSpPr>
            <a:spLocks noGrp="1"/>
          </p:cNvSpPr>
          <p:nvPr>
            <p:ph type="body" idx="4294967295"/>
          </p:nvPr>
        </p:nvSpPr>
        <p:spPr>
          <a:xfrm>
            <a:off x="475516" y="1362075"/>
            <a:ext cx="3957887" cy="639763"/>
          </a:xfrm>
        </p:spPr>
        <p:txBody>
          <a:bodyPr/>
          <a:lstStyle/>
          <a:p>
            <a:pPr marL="0" indent="0" algn="ctr">
              <a:buNone/>
            </a:pPr>
            <a:r>
              <a:rPr lang="en-US" b="1" dirty="0" smtClean="0"/>
              <a:t>Stakeholder</a:t>
            </a:r>
            <a:endParaRPr lang="en-US" b="1" dirty="0"/>
          </a:p>
        </p:txBody>
      </p:sp>
      <p:sp>
        <p:nvSpPr>
          <p:cNvPr id="5" name="Text Placeholder 4"/>
          <p:cNvSpPr>
            <a:spLocks noGrp="1"/>
          </p:cNvSpPr>
          <p:nvPr>
            <p:ph type="body" sz="quarter" idx="4294967295"/>
          </p:nvPr>
        </p:nvSpPr>
        <p:spPr>
          <a:xfrm>
            <a:off x="4732862" y="1362075"/>
            <a:ext cx="3869277" cy="639763"/>
          </a:xfrm>
        </p:spPr>
        <p:txBody>
          <a:bodyPr/>
          <a:lstStyle/>
          <a:p>
            <a:pPr marL="0" indent="0" algn="ctr">
              <a:buNone/>
            </a:pPr>
            <a:r>
              <a:rPr lang="en-US" b="1" dirty="0" smtClean="0"/>
              <a:t>Developer</a:t>
            </a:r>
            <a:endParaRPr lang="en-US" b="1" dirty="0"/>
          </a:p>
        </p:txBody>
      </p:sp>
      <p:pic>
        <p:nvPicPr>
          <p:cNvPr id="8" name="Picture 7"/>
          <p:cNvPicPr>
            <a:picLocks noChangeAspect="1"/>
          </p:cNvPicPr>
          <p:nvPr/>
        </p:nvPicPr>
        <p:blipFill>
          <a:blip r:embed="rId3"/>
          <a:stretch>
            <a:fillRect/>
          </a:stretch>
        </p:blipFill>
        <p:spPr>
          <a:xfrm>
            <a:off x="695364" y="3669739"/>
            <a:ext cx="3518190" cy="2066239"/>
          </a:xfrm>
          <a:prstGeom prst="rect">
            <a:avLst/>
          </a:prstGeom>
          <a:ln w="25400">
            <a:solidFill>
              <a:srgbClr val="77AD3F"/>
            </a:solidFill>
          </a:ln>
        </p:spPr>
      </p:pic>
      <p:pic>
        <p:nvPicPr>
          <p:cNvPr id="10" name="Picture 9"/>
          <p:cNvPicPr>
            <a:picLocks noChangeAspect="1"/>
          </p:cNvPicPr>
          <p:nvPr/>
        </p:nvPicPr>
        <p:blipFill>
          <a:blip r:embed="rId4"/>
          <a:stretch>
            <a:fillRect/>
          </a:stretch>
        </p:blipFill>
        <p:spPr>
          <a:xfrm>
            <a:off x="5080873" y="3669739"/>
            <a:ext cx="3173255" cy="2069667"/>
          </a:xfrm>
          <a:prstGeom prst="rect">
            <a:avLst/>
          </a:prstGeom>
          <a:ln w="25400">
            <a:solidFill>
              <a:srgbClr val="77AD3F"/>
            </a:solidFill>
          </a:ln>
        </p:spPr>
      </p:pic>
      <p:sp>
        <p:nvSpPr>
          <p:cNvPr id="11" name="TextBox 10"/>
          <p:cNvSpPr txBox="1"/>
          <p:nvPr/>
        </p:nvSpPr>
        <p:spPr>
          <a:xfrm>
            <a:off x="492309" y="5786774"/>
            <a:ext cx="3924300" cy="461665"/>
          </a:xfrm>
          <a:prstGeom prst="rect">
            <a:avLst/>
          </a:prstGeom>
          <a:noFill/>
        </p:spPr>
        <p:txBody>
          <a:bodyPr wrap="square" rtlCol="0">
            <a:spAutoFit/>
          </a:bodyPr>
          <a:lstStyle/>
          <a:p>
            <a:pPr algn="ctr"/>
            <a:r>
              <a:rPr lang="en-US" sz="1200" dirty="0" smtClean="0">
                <a:solidFill>
                  <a:srgbClr val="1863AB"/>
                </a:solidFill>
                <a:latin typeface="Arial"/>
                <a:cs typeface="Arial"/>
              </a:rPr>
              <a:t>What do you mean you’re not following the </a:t>
            </a:r>
            <a:br>
              <a:rPr lang="en-US" sz="1200" dirty="0" smtClean="0">
                <a:solidFill>
                  <a:srgbClr val="1863AB"/>
                </a:solidFill>
                <a:latin typeface="Arial"/>
                <a:cs typeface="Arial"/>
              </a:rPr>
            </a:br>
            <a:r>
              <a:rPr lang="en-US" sz="1200" dirty="0" smtClean="0">
                <a:solidFill>
                  <a:srgbClr val="1863AB"/>
                </a:solidFill>
                <a:latin typeface="Arial"/>
                <a:cs typeface="Arial"/>
              </a:rPr>
              <a:t>NASA Lifting Standard?</a:t>
            </a:r>
            <a:endParaRPr lang="en-US" sz="1200" dirty="0">
              <a:solidFill>
                <a:srgbClr val="1863AB"/>
              </a:solidFill>
              <a:latin typeface="Arial"/>
              <a:cs typeface="Arial"/>
            </a:endParaRPr>
          </a:p>
        </p:txBody>
      </p:sp>
      <p:sp>
        <p:nvSpPr>
          <p:cNvPr id="12" name="TextBox 11"/>
          <p:cNvSpPr txBox="1"/>
          <p:nvPr/>
        </p:nvSpPr>
        <p:spPr>
          <a:xfrm>
            <a:off x="4985545" y="5786774"/>
            <a:ext cx="3363911" cy="276999"/>
          </a:xfrm>
          <a:prstGeom prst="rect">
            <a:avLst/>
          </a:prstGeom>
          <a:noFill/>
        </p:spPr>
        <p:txBody>
          <a:bodyPr wrap="square" rtlCol="0">
            <a:spAutoFit/>
          </a:bodyPr>
          <a:lstStyle/>
          <a:p>
            <a:pPr algn="ctr"/>
            <a:r>
              <a:rPr lang="en-US" sz="1200" dirty="0" smtClean="0">
                <a:solidFill>
                  <a:srgbClr val="1863AB"/>
                </a:solidFill>
                <a:latin typeface="Arial"/>
                <a:cs typeface="Arial"/>
              </a:rPr>
              <a:t>We know how to do this—we’ve done it before.</a:t>
            </a:r>
            <a:endParaRPr lang="en-US" sz="1200" dirty="0">
              <a:solidFill>
                <a:srgbClr val="1863AB"/>
              </a:solidFill>
              <a:latin typeface="Arial"/>
              <a:cs typeface="Arial"/>
            </a:endParaRPr>
          </a:p>
        </p:txBody>
      </p:sp>
    </p:spTree>
    <p:extLst>
      <p:ext uri="{BB962C8B-B14F-4D97-AF65-F5344CB8AC3E}">
        <p14:creationId xmlns:p14="http://schemas.microsoft.com/office/powerpoint/2010/main" val="22157383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primary stakeholder(s) (MDAA, Center Director, NOAA, user community, etc.) accept(s) risks for project mission success</a:t>
            </a:r>
          </a:p>
          <a:p>
            <a:r>
              <a:rPr lang="en-US" dirty="0" smtClean="0"/>
              <a:t>Risk acceptance is delegated to the project to manage real-time, </a:t>
            </a:r>
            <a:br>
              <a:rPr lang="en-US" dirty="0" smtClean="0"/>
            </a:br>
            <a:r>
              <a:rPr lang="en-US" dirty="0" smtClean="0"/>
              <a:t>day-to-day development</a:t>
            </a:r>
          </a:p>
          <a:p>
            <a:pPr lvl="1"/>
            <a:r>
              <a:rPr lang="en-US" dirty="0" smtClean="0"/>
              <a:t>Stakeholder has right of refusal through risk communication</a:t>
            </a:r>
          </a:p>
          <a:p>
            <a:r>
              <a:rPr lang="en-US" dirty="0" smtClean="0"/>
              <a:t>Safety and Mission Assurance ensures the risks are properly </a:t>
            </a:r>
            <a:br>
              <a:rPr lang="en-US" dirty="0" smtClean="0"/>
            </a:br>
            <a:r>
              <a:rPr lang="en-US" dirty="0" smtClean="0"/>
              <a:t>captured and communicated </a:t>
            </a:r>
          </a:p>
          <a:p>
            <a:r>
              <a:rPr lang="en-US" dirty="0" smtClean="0"/>
              <a:t>Many risks based on programmatic concerns are accepted from </a:t>
            </a:r>
            <a:br>
              <a:rPr lang="en-US" dirty="0" smtClean="0"/>
            </a:br>
            <a:r>
              <a:rPr lang="en-US" dirty="0" smtClean="0"/>
              <a:t>day one</a:t>
            </a:r>
          </a:p>
          <a:p>
            <a:r>
              <a:rPr lang="en-US" dirty="0" smtClean="0"/>
              <a:t>Most technical risks need not be accepted until launch </a:t>
            </a:r>
          </a:p>
          <a:p>
            <a:pPr lvl="1"/>
            <a:r>
              <a:rPr lang="en-US" dirty="0" smtClean="0"/>
              <a:t>Many risks involve items that are buried into a system such that removal will be very painful and are for all intents and purposes accepted early on</a:t>
            </a:r>
          </a:p>
          <a:p>
            <a:r>
              <a:rPr lang="en-US" dirty="0" smtClean="0"/>
              <a:t>Programmatic risks that have not been fully mitigated will frequently become technical risks, i.e., there may be a latent defect that survived through I&amp;T</a:t>
            </a:r>
            <a:endParaRPr lang="en-US" dirty="0"/>
          </a:p>
        </p:txBody>
      </p:sp>
      <p:sp>
        <p:nvSpPr>
          <p:cNvPr id="2" name="Title 1"/>
          <p:cNvSpPr>
            <a:spLocks noGrp="1"/>
          </p:cNvSpPr>
          <p:nvPr>
            <p:ph type="title"/>
          </p:nvPr>
        </p:nvSpPr>
        <p:spPr/>
        <p:txBody>
          <a:bodyPr/>
          <a:lstStyle/>
          <a:p>
            <a:r>
              <a:rPr lang="en-US" smtClean="0"/>
              <a:t>Risk Acceptance at </a:t>
            </a:r>
            <a:br>
              <a:rPr lang="en-US" smtClean="0"/>
            </a:br>
            <a:r>
              <a:rPr lang="en-US" smtClean="0"/>
              <a:t>Different Levels and Times</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14</a:t>
            </a:fld>
            <a:endParaRPr lang="en-US" dirty="0"/>
          </a:p>
        </p:txBody>
      </p:sp>
    </p:spTree>
    <p:extLst>
      <p:ext uri="{BB962C8B-B14F-4D97-AF65-F5344CB8AC3E}">
        <p14:creationId xmlns:p14="http://schemas.microsoft.com/office/powerpoint/2010/main" val="3043296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smtClean="0"/>
              <a:t>Establishment of the level of risk tolerance from the stakeholder, with some independence from the cost</a:t>
            </a:r>
          </a:p>
          <a:p>
            <a:pPr lvl="1"/>
            <a:r>
              <a:rPr lang="en-US" smtClean="0"/>
              <a:t>Cost is covered through NPR 7120.5 Categories</a:t>
            </a:r>
          </a:p>
          <a:p>
            <a:r>
              <a:rPr lang="en-US" smtClean="0"/>
              <a:t>If we were to try to quantify the risk classification, it would be based on a ratio of programmatic risk tolerance to technical risk tolerance. </a:t>
            </a:r>
          </a:p>
          <a:p>
            <a:pPr lvl="1"/>
            <a:r>
              <a:rPr lang="en-US" smtClean="0"/>
              <a:t>For Class A, we take on enormous levels of programmatic risk in order to make technical risk as close to 0 as possible. The assumption is that there are many options for trades and the fact is that there must be tolerance for overruns.  </a:t>
            </a:r>
          </a:p>
          <a:p>
            <a:pPr lvl="1"/>
            <a:r>
              <a:rPr lang="en-US" smtClean="0"/>
              <a:t>For Class D, there will be minimal tolerance for overruns and a greater need to be competitive, so there is a much smaller programmatic risk “commodity” to bring to the table.</a:t>
            </a:r>
          </a:p>
          <a:p>
            <a:r>
              <a:rPr lang="en-US" smtClean="0"/>
              <a:t>The reality is that the differences between different classifications are more psychological (individual thoughts) and cultural (longstanding team beliefs and practices) than quantitative.</a:t>
            </a:r>
          </a:p>
          <a:p>
            <a:r>
              <a:rPr lang="en-US" smtClean="0"/>
              <a:t>There is one technical requirement from HQ associated with risk classification: single point failures on Class A missions require waiver.</a:t>
            </a:r>
            <a:endParaRPr lang="en-US" dirty="0"/>
          </a:p>
        </p:txBody>
      </p:sp>
      <p:sp>
        <p:nvSpPr>
          <p:cNvPr id="2" name="Title 1"/>
          <p:cNvSpPr>
            <a:spLocks noGrp="1"/>
          </p:cNvSpPr>
          <p:nvPr>
            <p:ph type="title"/>
          </p:nvPr>
        </p:nvSpPr>
        <p:spPr/>
        <p:txBody>
          <a:bodyPr/>
          <a:lstStyle/>
          <a:p>
            <a:r>
              <a:rPr lang="en-US" smtClean="0"/>
              <a:t>What is Risk Classification?</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15</a:t>
            </a:fld>
            <a:endParaRPr lang="en-US" dirty="0"/>
          </a:p>
        </p:txBody>
      </p:sp>
    </p:spTree>
    <p:extLst>
      <p:ext uri="{BB962C8B-B14F-4D97-AF65-F5344CB8AC3E}">
        <p14:creationId xmlns:p14="http://schemas.microsoft.com/office/powerpoint/2010/main" val="10252060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r>
              <a:rPr lang="en-US" b="1" u="sng" dirty="0" smtClean="0"/>
              <a:t>Class A</a:t>
            </a:r>
            <a:r>
              <a:rPr lang="en-US" b="1" dirty="0" smtClean="0"/>
              <a:t>: Lowest risk posture by design  </a:t>
            </a:r>
          </a:p>
          <a:p>
            <a:pPr lvl="1"/>
            <a:r>
              <a:rPr lang="en-US" dirty="0" smtClean="0"/>
              <a:t>Failure would have extreme consequences to public safety or high priority national science objectives.  </a:t>
            </a:r>
          </a:p>
          <a:p>
            <a:pPr lvl="1"/>
            <a:r>
              <a:rPr lang="en-US" dirty="0" smtClean="0"/>
              <a:t>In some cases, the extreme complexity and magnitude of development will result in a system launching with many low to medium risks based on problems and anomalies that could not be completely resolved under cost and schedule constraints.</a:t>
            </a:r>
          </a:p>
          <a:p>
            <a:pPr lvl="1"/>
            <a:r>
              <a:rPr lang="en-US" dirty="0" smtClean="0"/>
              <a:t>Examples: HST and JWST</a:t>
            </a:r>
          </a:p>
          <a:p>
            <a:r>
              <a:rPr lang="en-US" b="1" u="sng" dirty="0" smtClean="0"/>
              <a:t>Class B</a:t>
            </a:r>
            <a:r>
              <a:rPr lang="en-US" b="1" dirty="0" smtClean="0"/>
              <a:t>: Low risk posture</a:t>
            </a:r>
          </a:p>
          <a:p>
            <a:pPr lvl="1"/>
            <a:r>
              <a:rPr lang="en-US" dirty="0" smtClean="0"/>
              <a:t>Represents a high priority National asset whose loss would constitute a high impact to public safety or national science objectives</a:t>
            </a:r>
          </a:p>
          <a:p>
            <a:pPr lvl="1"/>
            <a:r>
              <a:rPr lang="en-US" dirty="0" smtClean="0"/>
              <a:t>Examples: GOES-R, TDRS-K/L/M, MAVEN, JPSS, and OSIRIS-REX</a:t>
            </a:r>
          </a:p>
          <a:p>
            <a:r>
              <a:rPr lang="en-US" b="1" u="sng" dirty="0" smtClean="0"/>
              <a:t>Class C</a:t>
            </a:r>
            <a:r>
              <a:rPr lang="en-US" b="1" dirty="0" smtClean="0"/>
              <a:t>: Moderate risk posture</a:t>
            </a:r>
          </a:p>
          <a:p>
            <a:pPr lvl="1"/>
            <a:r>
              <a:rPr lang="en-US" dirty="0" smtClean="0"/>
              <a:t>Represents an instrument or spacecraft whose loss would result in a loss or delay of some key national</a:t>
            </a:r>
            <a:br>
              <a:rPr lang="en-US" dirty="0" smtClean="0"/>
            </a:br>
            <a:r>
              <a:rPr lang="en-US" dirty="0" smtClean="0"/>
              <a:t> science objectives.</a:t>
            </a:r>
          </a:p>
          <a:p>
            <a:pPr lvl="1"/>
            <a:r>
              <a:rPr lang="en-US" dirty="0" smtClean="0"/>
              <a:t>Examples: LRO, MMS, TESS, and ICON</a:t>
            </a:r>
          </a:p>
          <a:p>
            <a:r>
              <a:rPr lang="en-US" b="1" u="sng" dirty="0" smtClean="0"/>
              <a:t>Class D</a:t>
            </a:r>
            <a:r>
              <a:rPr lang="en-US" b="1" dirty="0" smtClean="0"/>
              <a:t>: Cost/schedule are equal or greater considerations compared to mission success risks</a:t>
            </a:r>
          </a:p>
          <a:p>
            <a:pPr lvl="1"/>
            <a:r>
              <a:rPr lang="en-US" dirty="0" smtClean="0"/>
              <a:t>Technical risk is medium by design (may be dominated by yellow risks).  </a:t>
            </a:r>
          </a:p>
          <a:p>
            <a:pPr lvl="1"/>
            <a:r>
              <a:rPr lang="en-US" dirty="0" smtClean="0"/>
              <a:t>Many credible mission failure mechanisms may exist. A failure to meet Level 1 requirements prior to minimum lifetime would be treated as a mishap.</a:t>
            </a:r>
          </a:p>
          <a:p>
            <a:pPr lvl="1"/>
            <a:r>
              <a:rPr lang="en-US" dirty="0" smtClean="0"/>
              <a:t>Examples: LADEE, IRIS, NICER, and DSCOVR</a:t>
            </a:r>
          </a:p>
        </p:txBody>
      </p:sp>
      <p:sp>
        <p:nvSpPr>
          <p:cNvPr id="2" name="Title 1"/>
          <p:cNvSpPr>
            <a:spLocks noGrp="1"/>
          </p:cNvSpPr>
          <p:nvPr>
            <p:ph type="title"/>
          </p:nvPr>
        </p:nvSpPr>
        <p:spPr>
          <a:xfrm>
            <a:off x="457200" y="121767"/>
            <a:ext cx="8402012" cy="1072975"/>
          </a:xfrm>
        </p:spPr>
        <p:txBody>
          <a:bodyPr/>
          <a:lstStyle/>
          <a:p>
            <a:r>
              <a:rPr lang="en-US" dirty="0" smtClean="0"/>
              <a:t>Risk Classification—</a:t>
            </a:r>
            <a:r>
              <a:rPr lang="en-US" sz="2400" dirty="0" smtClean="0"/>
              <a:t>(NPR 7120.5 Projects)</a:t>
            </a:r>
            <a:endParaRPr lang="en-US" sz="2400"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16</a:t>
            </a:fld>
            <a:endParaRPr lang="en-US" dirty="0"/>
          </a:p>
        </p:txBody>
      </p:sp>
    </p:spTree>
    <p:extLst>
      <p:ext uri="{BB962C8B-B14F-4D97-AF65-F5344CB8AC3E}">
        <p14:creationId xmlns:p14="http://schemas.microsoft.com/office/powerpoint/2010/main" val="3816534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1800" b="1" dirty="0" smtClean="0"/>
              <a:t>NPR 7120.8 “class”—Technical risk is high </a:t>
            </a:r>
          </a:p>
          <a:p>
            <a:pPr lvl="1"/>
            <a:r>
              <a:rPr lang="en-US" sz="1500" dirty="0" smtClean="0"/>
              <a:t>Some level of failure at the project level is expected; but at a higher level (e.g., program level), there would normally be an acceptable failure rate of individual projects, such </a:t>
            </a:r>
            <a:br>
              <a:rPr lang="en-US" sz="1500" dirty="0" smtClean="0"/>
            </a:br>
            <a:r>
              <a:rPr lang="en-US" sz="1500" dirty="0" smtClean="0"/>
              <a:t>as 15%.   </a:t>
            </a:r>
          </a:p>
          <a:p>
            <a:pPr lvl="1"/>
            <a:r>
              <a:rPr lang="en-US" sz="1500" dirty="0" smtClean="0"/>
              <a:t>Life expectancy is generally very short, although instances of opportunities in space with longer desired lifetimes are appearing.  </a:t>
            </a:r>
          </a:p>
          <a:p>
            <a:pPr lvl="1"/>
            <a:r>
              <a:rPr lang="en-US" sz="1500" dirty="0" smtClean="0"/>
              <a:t>Failure of an individual project prior to mission lifetime is considered as an accepted risk and would not constitute a mishap. (Example: ISS-CREAM)</a:t>
            </a:r>
          </a:p>
          <a:p>
            <a:r>
              <a:rPr lang="en-US" sz="1800" b="1" i="1" dirty="0" smtClean="0"/>
              <a:t>“Do No Harm” Projects</a:t>
            </a:r>
            <a:r>
              <a:rPr lang="en-US" sz="1800" dirty="0" smtClean="0"/>
              <a:t>—If not governed by NPR 7120.5 or 7120.8, we classify these as “Do No Harm”, unless another requirements document is specified </a:t>
            </a:r>
          </a:p>
          <a:p>
            <a:pPr lvl="1"/>
            <a:r>
              <a:rPr lang="en-US" sz="1400" dirty="0" smtClean="0"/>
              <a:t>Allowable technical risk is very high.  </a:t>
            </a:r>
          </a:p>
          <a:p>
            <a:pPr lvl="1"/>
            <a:r>
              <a:rPr lang="en-US" sz="1400" dirty="0" smtClean="0"/>
              <a:t>There are no requirements to last any amount of time, only a requirement not to harm the host platform (ISS, host spacecraft, etc.).  </a:t>
            </a:r>
          </a:p>
          <a:p>
            <a:pPr lvl="1"/>
            <a:r>
              <a:rPr lang="en-US" sz="1400" dirty="0" smtClean="0"/>
              <a:t>No mishap would be declared if the payload doesn’t function. </a:t>
            </a:r>
            <a:r>
              <a:rPr lang="en-US" sz="1200" dirty="0" smtClean="0"/>
              <a:t>Note: Some payloads that may be self-described as Class D actually belong in this category. (Example: CATS, RRM)</a:t>
            </a:r>
            <a:endParaRPr lang="en-US" sz="1200" dirty="0"/>
          </a:p>
        </p:txBody>
      </p:sp>
      <p:sp>
        <p:nvSpPr>
          <p:cNvPr id="2" name="Title 1"/>
          <p:cNvSpPr>
            <a:spLocks noGrp="1"/>
          </p:cNvSpPr>
          <p:nvPr>
            <p:ph type="title"/>
          </p:nvPr>
        </p:nvSpPr>
        <p:spPr/>
        <p:txBody>
          <a:bodyPr/>
          <a:lstStyle/>
          <a:p>
            <a:r>
              <a:rPr lang="en-US" dirty="0" smtClean="0"/>
              <a:t>Risk Classification—</a:t>
            </a:r>
            <a:r>
              <a:rPr lang="en-US" sz="2400" dirty="0" smtClean="0"/>
              <a:t>(Non-NPR 7120.5 Projects)</a:t>
            </a:r>
            <a:endParaRPr lang="en-US" sz="2400" dirty="0"/>
          </a:p>
        </p:txBody>
      </p:sp>
      <p:sp>
        <p:nvSpPr>
          <p:cNvPr id="7"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17</a:t>
            </a:fld>
            <a:endParaRPr lang="en-US" dirty="0"/>
          </a:p>
        </p:txBody>
      </p:sp>
      <p:sp>
        <p:nvSpPr>
          <p:cNvPr id="4" name="Rectangle 3"/>
          <p:cNvSpPr/>
          <p:nvPr/>
        </p:nvSpPr>
        <p:spPr>
          <a:xfrm>
            <a:off x="534276" y="5739267"/>
            <a:ext cx="8167764" cy="396241"/>
          </a:xfrm>
          <a:prstGeom prst="rect">
            <a:avLst/>
          </a:prstGeom>
          <a:solidFill>
            <a:srgbClr val="EB64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latin typeface="Arial"/>
                <a:cs typeface="Arial"/>
              </a:rPr>
              <a:t>7120.8 and “Do No Harm” Projects are not Class D</a:t>
            </a:r>
            <a:endParaRPr lang="en-US" sz="1600" b="1" dirty="0">
              <a:latin typeface="Arial"/>
              <a:cs typeface="Arial"/>
            </a:endParaRPr>
          </a:p>
        </p:txBody>
      </p:sp>
    </p:spTree>
    <p:extLst>
      <p:ext uri="{BB962C8B-B14F-4D97-AF65-F5344CB8AC3E}">
        <p14:creationId xmlns:p14="http://schemas.microsoft.com/office/powerpoint/2010/main" val="19670079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The process of applying limited resources to maximize the chance for safety &amp; mission success by focusing on mitigating specific risks that are applicable to the project vs. simply enforcing a set of requirements because they have always worked</a:t>
            </a:r>
            <a:endParaRPr lang="en-US" dirty="0"/>
          </a:p>
        </p:txBody>
      </p:sp>
      <p:sp>
        <p:nvSpPr>
          <p:cNvPr id="2" name="Title 1"/>
          <p:cNvSpPr>
            <a:spLocks noGrp="1"/>
          </p:cNvSpPr>
          <p:nvPr>
            <p:ph type="title"/>
          </p:nvPr>
        </p:nvSpPr>
        <p:spPr/>
        <p:txBody>
          <a:bodyPr/>
          <a:lstStyle/>
          <a:p>
            <a:r>
              <a:rPr lang="en-US" smtClean="0"/>
              <a:t>What is Risk-Based SMA?</a:t>
            </a:r>
            <a:endParaRPr lang="en-US" dirty="0"/>
          </a:p>
        </p:txBody>
      </p:sp>
      <p:sp>
        <p:nvSpPr>
          <p:cNvPr id="8"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18</a:t>
            </a:fld>
            <a:endParaRPr lang="en-US" dirty="0"/>
          </a:p>
        </p:txBody>
      </p:sp>
      <p:sp>
        <p:nvSpPr>
          <p:cNvPr id="9" name="Rectangle 8"/>
          <p:cNvSpPr/>
          <p:nvPr/>
        </p:nvSpPr>
        <p:spPr>
          <a:xfrm>
            <a:off x="534276" y="5739267"/>
            <a:ext cx="8167764" cy="396241"/>
          </a:xfrm>
          <a:prstGeom prst="rect">
            <a:avLst/>
          </a:prstGeom>
          <a:solidFill>
            <a:srgbClr val="EB64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a:latin typeface="Arial"/>
                <a:cs typeface="Arial"/>
              </a:rPr>
              <a:t>Risk-based SMA is now GSFC </a:t>
            </a:r>
            <a:r>
              <a:rPr lang="en-US" sz="1600" b="1" dirty="0" smtClean="0">
                <a:latin typeface="Arial"/>
                <a:cs typeface="Arial"/>
              </a:rPr>
              <a:t>policy—GPR </a:t>
            </a:r>
            <a:r>
              <a:rPr lang="en-US" sz="1600" b="1" dirty="0">
                <a:latin typeface="Arial"/>
                <a:cs typeface="Arial"/>
              </a:rPr>
              <a:t>8705.4</a:t>
            </a:r>
          </a:p>
        </p:txBody>
      </p:sp>
    </p:spTree>
    <p:extLst>
      <p:ext uri="{BB962C8B-B14F-4D97-AF65-F5344CB8AC3E}">
        <p14:creationId xmlns:p14="http://schemas.microsoft.com/office/powerpoint/2010/main" val="3593008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a:spcBef>
                <a:spcPts val="0"/>
              </a:spcBef>
            </a:pPr>
            <a:r>
              <a:rPr lang="en-US" sz="1400" b="1" i="1" dirty="0" smtClean="0"/>
              <a:t>Upfront assessment </a:t>
            </a:r>
            <a:r>
              <a:rPr lang="en-US" sz="1400" dirty="0" smtClean="0"/>
              <a:t>of reliability and risk, e.g. tall poles, to prioritize how resources and requirements will be applied</a:t>
            </a:r>
          </a:p>
          <a:p>
            <a:pPr>
              <a:spcBef>
                <a:spcPts val="0"/>
              </a:spcBef>
            </a:pPr>
            <a:r>
              <a:rPr lang="en-US" sz="1400" b="1" i="1" dirty="0" smtClean="0"/>
              <a:t>Evaluating all risk categories</a:t>
            </a:r>
            <a:r>
              <a:rPr lang="en-US" sz="1400" b="1" dirty="0" smtClean="0"/>
              <a:t> </a:t>
            </a:r>
            <a:r>
              <a:rPr lang="en-US" sz="1400" dirty="0" smtClean="0"/>
              <a:t>(safety, technical, and programmatic) together to assure all factors are considered</a:t>
            </a:r>
          </a:p>
          <a:p>
            <a:pPr>
              <a:spcBef>
                <a:spcPts val="0"/>
              </a:spcBef>
            </a:pPr>
            <a:r>
              <a:rPr lang="en-US" sz="1400" b="1" i="1" dirty="0" smtClean="0"/>
              <a:t>Early discussions</a:t>
            </a:r>
            <a:r>
              <a:rPr lang="en-US" sz="1400" b="1" dirty="0" smtClean="0"/>
              <a:t> </a:t>
            </a:r>
            <a:r>
              <a:rPr lang="en-US" sz="1400" dirty="0" smtClean="0"/>
              <a:t>with developer on their approach for ensuring mission success (e.g., use of high-quality parts for critical items and lower grade parts where design is fault-tolerant) and responsiveness to feedback</a:t>
            </a:r>
          </a:p>
          <a:p>
            <a:pPr>
              <a:spcBef>
                <a:spcPts val="0"/>
              </a:spcBef>
            </a:pPr>
            <a:r>
              <a:rPr lang="en-US" sz="1400" b="1" i="1" dirty="0" smtClean="0"/>
              <a:t>Judicious application </a:t>
            </a:r>
            <a:r>
              <a:rPr lang="en-US" sz="1400" dirty="0" smtClean="0"/>
              <a:t>of requirements based on learning from previous projects and the results from the reliability/risk assessment, and the operating environment (Lessons Learned—multiple sources, Cross-cutting risk assessments etc.)</a:t>
            </a:r>
          </a:p>
          <a:p>
            <a:pPr>
              <a:spcBef>
                <a:spcPts val="0"/>
              </a:spcBef>
            </a:pPr>
            <a:r>
              <a:rPr lang="en-US" sz="1400" b="1" i="1" dirty="0" smtClean="0"/>
              <a:t>Careful consideration </a:t>
            </a:r>
            <a:r>
              <a:rPr lang="en-US" sz="1400" dirty="0" smtClean="0"/>
              <a:t>of the approach recommended by the developer</a:t>
            </a:r>
          </a:p>
          <a:p>
            <a:pPr>
              <a:spcBef>
                <a:spcPts val="0"/>
              </a:spcBef>
            </a:pPr>
            <a:r>
              <a:rPr lang="en-US" sz="1400" b="1" i="1" dirty="0" smtClean="0"/>
              <a:t>Characterization of risk </a:t>
            </a:r>
            <a:r>
              <a:rPr lang="en-US" sz="1400" dirty="0" smtClean="0"/>
              <a:t>for nonconforming items to determine suitability for use—project makes determination whether to accept, not accept, or mitigate risks based on consideration of all risks</a:t>
            </a:r>
          </a:p>
          <a:p>
            <a:pPr>
              <a:spcBef>
                <a:spcPts val="0"/>
              </a:spcBef>
            </a:pPr>
            <a:r>
              <a:rPr lang="en-US" sz="1400" b="1" i="1" dirty="0" smtClean="0"/>
              <a:t>Continuous review </a:t>
            </a:r>
            <a:r>
              <a:rPr lang="en-US" sz="1400" dirty="0" smtClean="0"/>
              <a:t>of requirements for suitability based on current processes, technologies, and recent experiences</a:t>
            </a:r>
          </a:p>
          <a:p>
            <a:pPr>
              <a:spcBef>
                <a:spcPts val="0"/>
              </a:spcBef>
            </a:pPr>
            <a:r>
              <a:rPr lang="en-US" sz="1400" b="1" i="1" dirty="0" smtClean="0"/>
              <a:t>Consideration</a:t>
            </a:r>
            <a:r>
              <a:rPr lang="en-US" sz="1400" dirty="0" smtClean="0"/>
              <a:t> of the risk of implementing a requirement and the risk of not implementing </a:t>
            </a:r>
            <a:br>
              <a:rPr lang="en-US" sz="1400" dirty="0" smtClean="0"/>
            </a:br>
            <a:r>
              <a:rPr lang="en-US" sz="1400" dirty="0" smtClean="0"/>
              <a:t>the requirement. </a:t>
            </a:r>
            <a:endParaRPr lang="en-US" sz="1400" b="1" dirty="0" smtClean="0"/>
          </a:p>
        </p:txBody>
      </p:sp>
      <p:sp>
        <p:nvSpPr>
          <p:cNvPr id="2" name="Title 1"/>
          <p:cNvSpPr>
            <a:spLocks noGrp="1"/>
          </p:cNvSpPr>
          <p:nvPr>
            <p:ph type="title"/>
          </p:nvPr>
        </p:nvSpPr>
        <p:spPr/>
        <p:txBody>
          <a:bodyPr>
            <a:normAutofit/>
          </a:bodyPr>
          <a:lstStyle/>
          <a:p>
            <a:r>
              <a:rPr lang="en-US" b="1" dirty="0" smtClean="0"/>
              <a:t>Attributes of Risk-Based SMA</a:t>
            </a:r>
            <a:endParaRPr lang="en-US" b="1" dirty="0"/>
          </a:p>
        </p:txBody>
      </p:sp>
      <p:sp>
        <p:nvSpPr>
          <p:cNvPr id="7"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19</a:t>
            </a:fld>
            <a:endParaRPr lang="en-US" dirty="0"/>
          </a:p>
        </p:txBody>
      </p:sp>
      <p:sp>
        <p:nvSpPr>
          <p:cNvPr id="8" name="Rectangle 7"/>
          <p:cNvSpPr/>
          <p:nvPr/>
        </p:nvSpPr>
        <p:spPr>
          <a:xfrm>
            <a:off x="534276" y="5593024"/>
            <a:ext cx="8167764" cy="540630"/>
          </a:xfrm>
          <a:prstGeom prst="rect">
            <a:avLst/>
          </a:prstGeom>
          <a:solidFill>
            <a:srgbClr val="EB64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800"/>
              </a:spcBef>
            </a:pPr>
            <a:r>
              <a:rPr lang="en-US" sz="1400" b="1" dirty="0">
                <a:latin typeface="Arial"/>
                <a:cs typeface="Arial"/>
              </a:rPr>
              <a:t>Note: </a:t>
            </a:r>
            <a:r>
              <a:rPr lang="en-US" sz="1400" b="1" dirty="0" smtClean="0">
                <a:latin typeface="Arial"/>
                <a:cs typeface="Arial"/>
              </a:rPr>
              <a:t>Always </a:t>
            </a:r>
            <a:r>
              <a:rPr lang="en-US" sz="1400" b="1" dirty="0">
                <a:latin typeface="Arial"/>
                <a:cs typeface="Arial"/>
              </a:rPr>
              <a:t>determine the cause before making repeated attempts </a:t>
            </a:r>
            <a:r>
              <a:rPr lang="en-US" sz="1400" b="1" dirty="0" smtClean="0">
                <a:latin typeface="Arial"/>
                <a:cs typeface="Arial"/>
              </a:rPr>
              <a:t>to </a:t>
            </a:r>
            <a:br>
              <a:rPr lang="en-US" sz="1400" b="1" dirty="0" smtClean="0">
                <a:latin typeface="Arial"/>
                <a:cs typeface="Arial"/>
              </a:rPr>
            </a:br>
            <a:r>
              <a:rPr lang="en-US" sz="1400" b="1" dirty="0" smtClean="0">
                <a:latin typeface="Arial"/>
                <a:cs typeface="Arial"/>
              </a:rPr>
              <a:t>produce </a:t>
            </a:r>
            <a:r>
              <a:rPr lang="en-US" sz="1400" b="1" dirty="0">
                <a:latin typeface="Arial"/>
                <a:cs typeface="Arial"/>
              </a:rPr>
              <a:t>a </a:t>
            </a:r>
            <a:r>
              <a:rPr lang="en-US" sz="1400" b="1" dirty="0" smtClean="0">
                <a:latin typeface="Arial"/>
                <a:cs typeface="Arial"/>
              </a:rPr>
              <a:t>product </a:t>
            </a:r>
            <a:r>
              <a:rPr lang="en-US" sz="1400" b="1" dirty="0">
                <a:latin typeface="Arial"/>
                <a:cs typeface="Arial"/>
              </a:rPr>
              <a:t>after failures or nonconformance's</a:t>
            </a:r>
          </a:p>
        </p:txBody>
      </p:sp>
    </p:spTree>
    <p:extLst>
      <p:ext uri="{BB962C8B-B14F-4D97-AF65-F5344CB8AC3E}">
        <p14:creationId xmlns:p14="http://schemas.microsoft.com/office/powerpoint/2010/main" val="24952547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Risk</a:t>
            </a:r>
            <a:endParaRPr lang="en-US" sz="3600" dirty="0"/>
          </a:p>
        </p:txBody>
      </p:sp>
      <p:pic>
        <p:nvPicPr>
          <p:cNvPr id="3" name="Garp.jpg" descr="/Users/jaoleary/Desktop/Code 100 Presentations/Code_100_2015/Jan_2015/Taylor_Risk_Talk/Garp.jpg"/>
          <p:cNvPicPr>
            <a:picLocks noChangeAspect="1"/>
          </p:cNvPicPr>
          <p:nvPr/>
        </p:nvPicPr>
        <p:blipFill rotWithShape="1">
          <a:blip r:embed="rId3" r:link="rId4">
            <a:extLst>
              <a:ext uri="{28A0092B-C50C-407E-A947-70E740481C1C}">
                <a14:useLocalDpi xmlns:a14="http://schemas.microsoft.com/office/drawing/2010/main" val="0"/>
              </a:ext>
            </a:extLst>
          </a:blip>
          <a:srcRect b="1422"/>
          <a:stretch/>
        </p:blipFill>
        <p:spPr>
          <a:xfrm>
            <a:off x="1182956" y="1652111"/>
            <a:ext cx="6810704" cy="3819501"/>
          </a:xfrm>
          <a:prstGeom prst="rect">
            <a:avLst/>
          </a:prstGeom>
          <a:ln w="25400" cmpd="sng">
            <a:solidFill>
              <a:srgbClr val="77AD3F"/>
            </a:solidFill>
          </a:ln>
        </p:spPr>
      </p:pic>
      <p:sp>
        <p:nvSpPr>
          <p:cNvPr id="5" name="Content Placeholder 4"/>
          <p:cNvSpPr>
            <a:spLocks noGrp="1"/>
          </p:cNvSpPr>
          <p:nvPr>
            <p:ph idx="1"/>
          </p:nvPr>
        </p:nvSpPr>
        <p:spPr>
          <a:xfrm>
            <a:off x="457200" y="5528348"/>
            <a:ext cx="8229600" cy="576262"/>
          </a:xfrm>
        </p:spPr>
        <p:txBody>
          <a:bodyPr>
            <a:normAutofit fontScale="85000" lnSpcReduction="10000"/>
          </a:bodyPr>
          <a:lstStyle/>
          <a:p>
            <a:pPr marL="0" indent="0">
              <a:buNone/>
            </a:pPr>
            <a:r>
              <a:rPr lang="en-US" dirty="0"/>
              <a:t>We'll take the house. Honey, the chances of another plane hitting this house are astronomical. It's been pre-</a:t>
            </a:r>
            <a:r>
              <a:rPr lang="en-US" dirty="0" err="1"/>
              <a:t>disastered</a:t>
            </a:r>
            <a:r>
              <a:rPr lang="en-US" dirty="0"/>
              <a:t>. We're going to be safe here.</a:t>
            </a:r>
          </a:p>
          <a:p>
            <a:endParaRPr lang="en-US" dirty="0"/>
          </a:p>
        </p:txBody>
      </p:sp>
      <p:sp>
        <p:nvSpPr>
          <p:cNvPr id="8" name="Slide Number Placeholder 5"/>
          <p:cNvSpPr>
            <a:spLocks noGrp="1"/>
          </p:cNvSpPr>
          <p:nvPr>
            <p:ph type="sldNum" sz="quarter" idx="4"/>
          </p:nvPr>
        </p:nvSpPr>
        <p:spPr>
          <a:xfrm>
            <a:off x="8446152" y="6415078"/>
            <a:ext cx="391464" cy="365125"/>
          </a:xfrm>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2</a:t>
            </a:fld>
            <a:endParaRPr lang="en-US" dirty="0"/>
          </a:p>
        </p:txBody>
      </p:sp>
      <p:sp>
        <p:nvSpPr>
          <p:cNvPr id="4" name="TextBox 3"/>
          <p:cNvSpPr txBox="1"/>
          <p:nvPr/>
        </p:nvSpPr>
        <p:spPr>
          <a:xfrm>
            <a:off x="4669262" y="6007021"/>
            <a:ext cx="4299062" cy="307777"/>
          </a:xfrm>
          <a:prstGeom prst="rect">
            <a:avLst/>
          </a:prstGeom>
          <a:noFill/>
        </p:spPr>
        <p:txBody>
          <a:bodyPr wrap="none" rtlCol="0">
            <a:spAutoFit/>
          </a:bodyPr>
          <a:lstStyle/>
          <a:p>
            <a:r>
              <a:rPr lang="en-US" sz="1400" dirty="0" smtClean="0"/>
              <a:t>From:  The World According to </a:t>
            </a:r>
            <a:r>
              <a:rPr lang="en-US" sz="1400" dirty="0" err="1" smtClean="0"/>
              <a:t>Garp</a:t>
            </a:r>
            <a:r>
              <a:rPr lang="en-US" sz="1400" dirty="0" smtClean="0"/>
              <a:t>, Warner Bros., 1982</a:t>
            </a:r>
            <a:endParaRPr lang="en-US" sz="1400" dirty="0"/>
          </a:p>
        </p:txBody>
      </p:sp>
    </p:spTree>
    <p:extLst>
      <p:ext uri="{BB962C8B-B14F-4D97-AF65-F5344CB8AC3E}">
        <p14:creationId xmlns:p14="http://schemas.microsoft.com/office/powerpoint/2010/main" val="27937740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Ugly vs. Risky</a:t>
            </a:r>
            <a:r>
              <a:rPr lang="en-US" sz="3100" dirty="0" smtClean="0"/>
              <a:t>—</a:t>
            </a:r>
            <a:br>
              <a:rPr lang="en-US" sz="3100" dirty="0" smtClean="0"/>
            </a:br>
            <a:r>
              <a:rPr lang="en-US" sz="3100" dirty="0" smtClean="0"/>
              <a:t>Does Ugliness = Riskiness?</a:t>
            </a:r>
            <a:endParaRPr lang="en-US" sz="3100" dirty="0"/>
          </a:p>
        </p:txBody>
      </p:sp>
      <p:sp>
        <p:nvSpPr>
          <p:cNvPr id="12"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20</a:t>
            </a:fld>
            <a:endParaRPr lang="en-US" dirty="0"/>
          </a:p>
        </p:txBody>
      </p:sp>
      <p:pic>
        <p:nvPicPr>
          <p:cNvPr id="6" name="Picture 4"/>
          <p:cNvPicPr>
            <a:picLocks noChangeAspect="1" noChangeArrowheads="1"/>
          </p:cNvPicPr>
          <p:nvPr/>
        </p:nvPicPr>
        <p:blipFill>
          <a:blip r:embed="rId3">
            <a:extLst>
              <a:ext uri="{28A0092B-C50C-407E-A947-70E740481C1C}">
                <a14:useLocalDpi xmlns:a14="http://schemas.microsoft.com/office/drawing/2010/main" val="0"/>
              </a:ext>
            </a:extLst>
          </a:blip>
          <a:srcRect l="26736" t="16888" r="24306" b="24001"/>
          <a:stretch>
            <a:fillRect/>
          </a:stretch>
        </p:blipFill>
        <p:spPr bwMode="auto">
          <a:xfrm>
            <a:off x="1269382" y="1513954"/>
            <a:ext cx="6694590" cy="4451646"/>
          </a:xfrm>
          <a:prstGeom prst="rect">
            <a:avLst/>
          </a:prstGeom>
          <a:noFill/>
          <a:ln w="25400">
            <a:solidFill>
              <a:srgbClr val="77AD3F"/>
            </a:solidFill>
            <a:miter lim="800000"/>
            <a:headEnd/>
            <a:tailEnd/>
          </a:ln>
          <a:extLst>
            <a:ext uri="{909E8E84-426E-40dd-AFC4-6F175D3DCCD1}">
              <a14:hiddenFill xmlns:a14="http://schemas.microsoft.com/office/drawing/2010/main" xmlns="">
                <a:solidFill>
                  <a:srgbClr val="FFFFFF"/>
                </a:solidFill>
              </a14:hiddenFill>
            </a:ext>
          </a:extLst>
        </p:spPr>
      </p:pic>
      <p:pic>
        <p:nvPicPr>
          <p:cNvPr id="7" name="Picture 5"/>
          <p:cNvPicPr>
            <a:picLocks noChangeAspect="1" noChangeArrowheads="1"/>
          </p:cNvPicPr>
          <p:nvPr/>
        </p:nvPicPr>
        <p:blipFill>
          <a:blip r:embed="rId4">
            <a:extLst>
              <a:ext uri="{28A0092B-C50C-407E-A947-70E740481C1C}">
                <a14:useLocalDpi xmlns:a14="http://schemas.microsoft.com/office/drawing/2010/main" val="0"/>
              </a:ext>
            </a:extLst>
          </a:blip>
          <a:srcRect l="37813" t="26279" r="44376" b="60388"/>
          <a:stretch>
            <a:fillRect/>
          </a:stretch>
        </p:blipFill>
        <p:spPr bwMode="auto">
          <a:xfrm>
            <a:off x="4686658" y="3509475"/>
            <a:ext cx="560295" cy="23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l="38255" t="30403" r="44955" b="60327"/>
          <a:stretch>
            <a:fillRect/>
          </a:stretch>
        </p:blipFill>
        <p:spPr bwMode="auto">
          <a:xfrm rot="5400000">
            <a:off x="4351604" y="2976615"/>
            <a:ext cx="528226" cy="207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7"/>
          <p:cNvPicPr>
            <a:picLocks noChangeAspect="1" noChangeArrowheads="1"/>
          </p:cNvPicPr>
          <p:nvPr/>
        </p:nvPicPr>
        <p:blipFill>
          <a:blip r:embed="rId5">
            <a:extLst>
              <a:ext uri="{28A0092B-C50C-407E-A947-70E740481C1C}">
                <a14:useLocalDpi xmlns:a14="http://schemas.microsoft.com/office/drawing/2010/main" val="0"/>
              </a:ext>
            </a:extLst>
          </a:blip>
          <a:srcRect l="38255" t="30403" r="44955" b="60327"/>
          <a:stretch>
            <a:fillRect/>
          </a:stretch>
        </p:blipFill>
        <p:spPr bwMode="auto">
          <a:xfrm rot="5400000">
            <a:off x="4455845" y="3956513"/>
            <a:ext cx="528226" cy="2070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8"/>
          <p:cNvPicPr>
            <a:picLocks noChangeAspect="1" noChangeArrowheads="1"/>
          </p:cNvPicPr>
          <p:nvPr/>
        </p:nvPicPr>
        <p:blipFill>
          <a:blip r:embed="rId4">
            <a:extLst>
              <a:ext uri="{28A0092B-C50C-407E-A947-70E740481C1C}">
                <a14:useLocalDpi xmlns:a14="http://schemas.microsoft.com/office/drawing/2010/main" val="0"/>
              </a:ext>
            </a:extLst>
          </a:blip>
          <a:srcRect l="37813" t="26279" r="44376" b="60388"/>
          <a:stretch>
            <a:fillRect/>
          </a:stretch>
        </p:blipFill>
        <p:spPr bwMode="auto">
          <a:xfrm>
            <a:off x="3887477" y="3499268"/>
            <a:ext cx="560295" cy="2309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39447785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75412"/>
            <a:ext cx="8340436" cy="4650752"/>
          </a:xfrm>
        </p:spPr>
        <p:txBody>
          <a:bodyPr/>
          <a:lstStyle/>
          <a:p>
            <a:r>
              <a:rPr lang="en-US" dirty="0" smtClean="0"/>
              <a:t>Were requirements imposed based on an understanding of the risks within a project?</a:t>
            </a:r>
          </a:p>
          <a:p>
            <a:endParaRPr lang="en-US" dirty="0" smtClean="0"/>
          </a:p>
          <a:p>
            <a:r>
              <a:rPr lang="en-US" dirty="0" smtClean="0"/>
              <a:t>What are the risks associated with the enforcement of requirements?</a:t>
            </a:r>
          </a:p>
          <a:p>
            <a:endParaRPr lang="en-US" dirty="0" smtClean="0"/>
          </a:p>
          <a:p>
            <a:r>
              <a:rPr lang="en-US" dirty="0" smtClean="0"/>
              <a:t>What is the risk associated with a particular nonconformance?  </a:t>
            </a:r>
          </a:p>
          <a:p>
            <a:endParaRPr lang="en-US" dirty="0" smtClean="0"/>
          </a:p>
          <a:p>
            <a:r>
              <a:rPr lang="en-US" dirty="0" smtClean="0"/>
              <a:t>Should we immediately assume that a nonconforming item is risky for the application? </a:t>
            </a:r>
          </a:p>
          <a:p>
            <a:endParaRPr lang="en-US" dirty="0" smtClean="0"/>
          </a:p>
          <a:p>
            <a:r>
              <a:rPr lang="en-US" dirty="0" smtClean="0"/>
              <a:t>In many cases there is a good reason why a product is nonconforming</a:t>
            </a:r>
          </a:p>
          <a:p>
            <a:endParaRPr lang="en-US" dirty="0" smtClean="0"/>
          </a:p>
          <a:p>
            <a:endParaRPr lang="en-US" dirty="0"/>
          </a:p>
        </p:txBody>
      </p:sp>
      <p:sp>
        <p:nvSpPr>
          <p:cNvPr id="9" name="Title 8"/>
          <p:cNvSpPr>
            <a:spLocks noGrp="1"/>
          </p:cNvSpPr>
          <p:nvPr>
            <p:ph type="title"/>
          </p:nvPr>
        </p:nvSpPr>
        <p:spPr/>
        <p:txBody>
          <a:bodyPr/>
          <a:lstStyle/>
          <a:p>
            <a:r>
              <a:rPr lang="en-US" smtClean="0"/>
              <a:t>Risk of Conformance vs. </a:t>
            </a:r>
            <a:br>
              <a:rPr lang="en-US" smtClean="0"/>
            </a:br>
            <a:r>
              <a:rPr lang="en-US" smtClean="0"/>
              <a:t>Risk of Nonconformance </a:t>
            </a:r>
            <a:endParaRPr lang="en-US" dirty="0"/>
          </a:p>
        </p:txBody>
      </p:sp>
      <p:sp>
        <p:nvSpPr>
          <p:cNvPr id="8"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21</a:t>
            </a:fld>
            <a:endParaRPr lang="en-US" dirty="0"/>
          </a:p>
        </p:txBody>
      </p:sp>
      <p:sp>
        <p:nvSpPr>
          <p:cNvPr id="11" name="Rectangle 10"/>
          <p:cNvSpPr/>
          <p:nvPr/>
        </p:nvSpPr>
        <p:spPr>
          <a:xfrm>
            <a:off x="534276" y="5616115"/>
            <a:ext cx="8167764" cy="540630"/>
          </a:xfrm>
          <a:prstGeom prst="rect">
            <a:avLst/>
          </a:prstGeom>
          <a:solidFill>
            <a:srgbClr val="EB642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dirty="0">
                <a:solidFill>
                  <a:schemeClr val="bg1"/>
                </a:solidFill>
                <a:latin typeface="Arial"/>
                <a:cs typeface="Arial"/>
              </a:rPr>
              <a:t>Do not reject a nonconforming item without understanding the </a:t>
            </a:r>
            <a:r>
              <a:rPr lang="en-US" sz="1400" b="1" dirty="0" smtClean="0">
                <a:solidFill>
                  <a:schemeClr val="bg1"/>
                </a:solidFill>
                <a:latin typeface="Arial"/>
                <a:cs typeface="Arial"/>
              </a:rPr>
              <a:t>risk.</a:t>
            </a:r>
            <a:endParaRPr lang="en-US" sz="1400" b="1" dirty="0">
              <a:solidFill>
                <a:schemeClr val="bg1"/>
              </a:solidFill>
              <a:latin typeface="Arial"/>
              <a:cs typeface="Arial"/>
            </a:endParaRPr>
          </a:p>
          <a:p>
            <a:pPr algn="ctr"/>
            <a:r>
              <a:rPr lang="en-US" sz="1400" b="1" dirty="0">
                <a:solidFill>
                  <a:schemeClr val="bg1"/>
                </a:solidFill>
                <a:latin typeface="Arial"/>
                <a:cs typeface="Arial"/>
              </a:rPr>
              <a:t>Determine the cause of NC before reproducing the </a:t>
            </a:r>
            <a:r>
              <a:rPr lang="en-US" sz="1400" b="1" dirty="0" smtClean="0">
                <a:solidFill>
                  <a:schemeClr val="bg1"/>
                </a:solidFill>
                <a:latin typeface="Arial"/>
                <a:cs typeface="Arial"/>
              </a:rPr>
              <a:t>item.</a:t>
            </a:r>
            <a:endParaRPr lang="en-US" sz="1400" b="1" dirty="0">
              <a:solidFill>
                <a:schemeClr val="bg1"/>
              </a:solidFill>
              <a:latin typeface="Arial"/>
              <a:cs typeface="Arial"/>
            </a:endParaRPr>
          </a:p>
        </p:txBody>
      </p:sp>
    </p:spTree>
    <p:extLst>
      <p:ext uri="{BB962C8B-B14F-4D97-AF65-F5344CB8AC3E}">
        <p14:creationId xmlns:p14="http://schemas.microsoft.com/office/powerpoint/2010/main" val="2843011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Risk is a central element of space system development </a:t>
            </a:r>
          </a:p>
          <a:p>
            <a:endParaRPr lang="en-US" dirty="0" smtClean="0"/>
          </a:p>
          <a:p>
            <a:r>
              <a:rPr lang="en-US" dirty="0" smtClean="0"/>
              <a:t>Understanding of risk is key to effectively engineering the system</a:t>
            </a:r>
          </a:p>
          <a:p>
            <a:endParaRPr lang="en-US" dirty="0" smtClean="0"/>
          </a:p>
          <a:p>
            <a:r>
              <a:rPr lang="en-US" dirty="0" smtClean="0"/>
              <a:t>This understanding is used to prioritize resources in development and to convey the status to the project stakeholders</a:t>
            </a:r>
          </a:p>
          <a:p>
            <a:endParaRPr lang="en-US" dirty="0" smtClean="0"/>
          </a:p>
          <a:p>
            <a:r>
              <a:rPr lang="en-US" dirty="0" smtClean="0"/>
              <a:t>Confusion between severity of consequence, scenarios, probability and relationship to other categories (safety, technical, and pro-</a:t>
            </a:r>
            <a:r>
              <a:rPr lang="en-US" dirty="0" err="1" smtClean="0"/>
              <a:t>grammatic</a:t>
            </a:r>
            <a:r>
              <a:rPr lang="en-US" dirty="0" smtClean="0"/>
              <a:t>) can lead to unnecessarily high costs, unbalanced risk, and an overall higher risk posture for a project.</a:t>
            </a:r>
            <a:endParaRPr lang="en-US" dirty="0"/>
          </a:p>
        </p:txBody>
      </p:sp>
      <p:sp>
        <p:nvSpPr>
          <p:cNvPr id="2" name="Title 1"/>
          <p:cNvSpPr>
            <a:spLocks noGrp="1"/>
          </p:cNvSpPr>
          <p:nvPr>
            <p:ph type="title"/>
          </p:nvPr>
        </p:nvSpPr>
        <p:spPr/>
        <p:txBody>
          <a:bodyPr/>
          <a:lstStyle/>
          <a:p>
            <a:r>
              <a:rPr lang="en-US" smtClean="0"/>
              <a:t>Summary</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22</a:t>
            </a:fld>
            <a:endParaRPr lang="en-US" dirty="0"/>
          </a:p>
        </p:txBody>
      </p:sp>
    </p:spTree>
    <p:extLst>
      <p:ext uri="{BB962C8B-B14F-4D97-AF65-F5344CB8AC3E}">
        <p14:creationId xmlns:p14="http://schemas.microsoft.com/office/powerpoint/2010/main" val="27075278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Backups to Draw From</a:t>
            </a:r>
            <a:endParaRPr lang="en-US" dirty="0"/>
          </a:p>
        </p:txBody>
      </p:sp>
      <p:sp>
        <p:nvSpPr>
          <p:cNvPr id="5"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23</a:t>
            </a:fld>
            <a:endParaRPr lang="en-US" dirty="0"/>
          </a:p>
        </p:txBody>
      </p:sp>
    </p:spTree>
    <p:extLst>
      <p:ext uri="{BB962C8B-B14F-4D97-AF65-F5344CB8AC3E}">
        <p14:creationId xmlns:p14="http://schemas.microsoft.com/office/powerpoint/2010/main" val="5627813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ight Arrow 61"/>
          <p:cNvSpPr/>
          <p:nvPr/>
        </p:nvSpPr>
        <p:spPr>
          <a:xfrm rot="711556">
            <a:off x="3566942" y="3045736"/>
            <a:ext cx="1421326" cy="386899"/>
          </a:xfrm>
          <a:prstGeom prst="rightArrow">
            <a:avLst/>
          </a:prstGeom>
          <a:solidFill>
            <a:schemeClr val="accent6">
              <a:lumMod val="75000"/>
            </a:schemeClr>
          </a:soli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ight Arrow 62"/>
          <p:cNvSpPr/>
          <p:nvPr/>
        </p:nvSpPr>
        <p:spPr>
          <a:xfrm rot="711556">
            <a:off x="4138836" y="4155971"/>
            <a:ext cx="1421326" cy="386899"/>
          </a:xfrm>
          <a:prstGeom prst="rightArrow">
            <a:avLst/>
          </a:prstGeom>
          <a:solidFill>
            <a:srgbClr val="377FC4"/>
          </a:soli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ight Arrow 63"/>
          <p:cNvSpPr/>
          <p:nvPr/>
        </p:nvSpPr>
        <p:spPr>
          <a:xfrm rot="711556">
            <a:off x="4685501" y="5266203"/>
            <a:ext cx="1421326" cy="386899"/>
          </a:xfrm>
          <a:prstGeom prst="rightArrow">
            <a:avLst/>
          </a:prstGeom>
          <a:solidFill>
            <a:srgbClr val="377FC4"/>
          </a:soli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ight Arrow 2"/>
          <p:cNvSpPr/>
          <p:nvPr/>
        </p:nvSpPr>
        <p:spPr>
          <a:xfrm rot="711556">
            <a:off x="2994032" y="1926089"/>
            <a:ext cx="1421326" cy="386899"/>
          </a:xfrm>
          <a:prstGeom prst="rightArrow">
            <a:avLst/>
          </a:prstGeom>
          <a:solidFill>
            <a:srgbClr val="377FC4"/>
          </a:soli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Risk as a Development Tool</a:t>
            </a:r>
            <a:endParaRPr lang="en-US" dirty="0"/>
          </a:p>
        </p:txBody>
      </p:sp>
      <p:sp>
        <p:nvSpPr>
          <p:cNvPr id="35"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24</a:t>
            </a:fld>
            <a:endParaRPr lang="en-US" dirty="0"/>
          </a:p>
        </p:txBody>
      </p:sp>
      <p:sp>
        <p:nvSpPr>
          <p:cNvPr id="42" name="Oval 41"/>
          <p:cNvSpPr/>
          <p:nvPr/>
        </p:nvSpPr>
        <p:spPr>
          <a:xfrm>
            <a:off x="312611" y="1473600"/>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Preliminary Risk Assessment</a:t>
            </a:r>
            <a:endParaRPr lang="en-US" sz="1600" b="1" dirty="0">
              <a:effectLst>
                <a:outerShdw blurRad="50800" dist="38100" dir="2700000" algn="tl" rotWithShape="0">
                  <a:prstClr val="black">
                    <a:alpha val="40000"/>
                  </a:prstClr>
                </a:outerShdw>
              </a:effectLst>
              <a:latin typeface="Arial"/>
              <a:cs typeface="Arial"/>
            </a:endParaRPr>
          </a:p>
        </p:txBody>
      </p:sp>
      <p:sp>
        <p:nvSpPr>
          <p:cNvPr id="54" name="Oval 53"/>
          <p:cNvSpPr/>
          <p:nvPr/>
        </p:nvSpPr>
        <p:spPr>
          <a:xfrm>
            <a:off x="871504" y="2598856"/>
            <a:ext cx="2760580" cy="938957"/>
          </a:xfrm>
          <a:prstGeom prst="ellipse">
            <a:avLst/>
          </a:prstGeom>
          <a:gradFill flip="none" rotWithShape="1">
            <a:gsLst>
              <a:gs pos="100000">
                <a:schemeClr val="accent6">
                  <a:lumMod val="75000"/>
                </a:schemeClr>
              </a:gs>
              <a:gs pos="0">
                <a:schemeClr val="accent6">
                  <a:lumMod val="75000"/>
                </a:schemeClr>
              </a:gs>
              <a:gs pos="50000">
                <a:srgbClr val="AE111A"/>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Product Development and Deployment</a:t>
            </a:r>
            <a:endParaRPr lang="en-US" sz="1600" b="1" dirty="0">
              <a:effectLst>
                <a:outerShdw blurRad="50800" dist="38100" dir="2700000" algn="tl" rotWithShape="0">
                  <a:prstClr val="black">
                    <a:alpha val="40000"/>
                  </a:prstClr>
                </a:outerShdw>
              </a:effectLst>
              <a:latin typeface="Arial"/>
              <a:cs typeface="Arial"/>
            </a:endParaRPr>
          </a:p>
        </p:txBody>
      </p:sp>
      <p:sp>
        <p:nvSpPr>
          <p:cNvPr id="55" name="Oval 54"/>
          <p:cNvSpPr/>
          <p:nvPr/>
        </p:nvSpPr>
        <p:spPr>
          <a:xfrm>
            <a:off x="1430397" y="3724112"/>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Project Risk Database</a:t>
            </a:r>
            <a:endParaRPr lang="en-US" sz="1600" b="1" dirty="0">
              <a:effectLst>
                <a:outerShdw blurRad="50800" dist="38100" dir="2700000" algn="tl" rotWithShape="0">
                  <a:prstClr val="black">
                    <a:alpha val="40000"/>
                  </a:prstClr>
                </a:outerShdw>
              </a:effectLst>
              <a:latin typeface="Arial"/>
              <a:cs typeface="Arial"/>
            </a:endParaRPr>
          </a:p>
        </p:txBody>
      </p:sp>
      <p:sp>
        <p:nvSpPr>
          <p:cNvPr id="56" name="Oval 55"/>
          <p:cNvSpPr/>
          <p:nvPr/>
        </p:nvSpPr>
        <p:spPr>
          <a:xfrm>
            <a:off x="1989290" y="4849367"/>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Project Communication to Stakeholders</a:t>
            </a:r>
            <a:endParaRPr lang="en-US" sz="1600" b="1" dirty="0">
              <a:effectLst>
                <a:outerShdw blurRad="50800" dist="38100" dir="2700000" algn="tl" rotWithShape="0">
                  <a:prstClr val="black">
                    <a:alpha val="40000"/>
                  </a:prstClr>
                </a:outerShdw>
              </a:effectLst>
              <a:latin typeface="Arial"/>
              <a:cs typeface="Arial"/>
            </a:endParaRPr>
          </a:p>
        </p:txBody>
      </p:sp>
      <p:sp>
        <p:nvSpPr>
          <p:cNvPr id="58" name="Oval 57"/>
          <p:cNvSpPr/>
          <p:nvPr/>
        </p:nvSpPr>
        <p:spPr>
          <a:xfrm>
            <a:off x="4375759" y="1752162"/>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Requirements Development</a:t>
            </a:r>
            <a:endParaRPr lang="en-US" sz="1600" b="1" dirty="0">
              <a:effectLst>
                <a:outerShdw blurRad="50800" dist="38100" dir="2700000" algn="tl" rotWithShape="0">
                  <a:prstClr val="black">
                    <a:alpha val="40000"/>
                  </a:prstClr>
                </a:outerShdw>
              </a:effectLst>
              <a:latin typeface="Arial"/>
              <a:cs typeface="Arial"/>
            </a:endParaRPr>
          </a:p>
        </p:txBody>
      </p:sp>
      <p:sp>
        <p:nvSpPr>
          <p:cNvPr id="59" name="Oval 58"/>
          <p:cNvSpPr/>
          <p:nvPr/>
        </p:nvSpPr>
        <p:spPr>
          <a:xfrm>
            <a:off x="4968293" y="2877418"/>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Risk Identification</a:t>
            </a:r>
            <a:endParaRPr lang="en-US" sz="1600" b="1" dirty="0">
              <a:effectLst>
                <a:outerShdw blurRad="50800" dist="38100" dir="2700000" algn="tl" rotWithShape="0">
                  <a:prstClr val="black">
                    <a:alpha val="40000"/>
                  </a:prstClr>
                </a:outerShdw>
              </a:effectLst>
              <a:latin typeface="Arial"/>
              <a:cs typeface="Arial"/>
            </a:endParaRPr>
          </a:p>
        </p:txBody>
      </p:sp>
      <p:sp>
        <p:nvSpPr>
          <p:cNvPr id="60" name="Oval 59"/>
          <p:cNvSpPr/>
          <p:nvPr/>
        </p:nvSpPr>
        <p:spPr>
          <a:xfrm>
            <a:off x="5527186" y="4002674"/>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Prioritization of Resources</a:t>
            </a:r>
            <a:endParaRPr lang="en-US" sz="1600" b="1" dirty="0">
              <a:effectLst>
                <a:outerShdw blurRad="50800" dist="38100" dir="2700000" algn="tl" rotWithShape="0">
                  <a:prstClr val="black">
                    <a:alpha val="40000"/>
                  </a:prstClr>
                </a:outerShdw>
              </a:effectLst>
              <a:latin typeface="Arial"/>
              <a:cs typeface="Arial"/>
            </a:endParaRPr>
          </a:p>
        </p:txBody>
      </p:sp>
      <p:sp>
        <p:nvSpPr>
          <p:cNvPr id="61" name="Oval 60"/>
          <p:cNvSpPr/>
          <p:nvPr/>
        </p:nvSpPr>
        <p:spPr>
          <a:xfrm>
            <a:off x="6086079" y="5127929"/>
            <a:ext cx="2760580" cy="93895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effectLst>
                  <a:outerShdw blurRad="50800" dist="38100" dir="2700000" algn="tl" rotWithShape="0">
                    <a:prstClr val="black">
                      <a:alpha val="40000"/>
                    </a:prstClr>
                  </a:outerShdw>
                </a:effectLst>
                <a:latin typeface="Arial"/>
                <a:cs typeface="Arial"/>
              </a:rPr>
              <a:t>ATP/Resource Allocation</a:t>
            </a:r>
            <a:endParaRPr lang="en-US" sz="1600" b="1" dirty="0">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955034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Stepping from A, B, … “Do No Harm” results in:</a:t>
            </a:r>
          </a:p>
          <a:p>
            <a:pPr lvl="1"/>
            <a:r>
              <a:rPr lang="en-US" dirty="0" smtClean="0"/>
              <a:t>More control of development activities at lower levels; people actually doing the work</a:t>
            </a:r>
          </a:p>
          <a:p>
            <a:pPr lvl="1"/>
            <a:r>
              <a:rPr lang="en-US" dirty="0" smtClean="0"/>
              <a:t>Less control by people who are removed from the development process</a:t>
            </a:r>
          </a:p>
          <a:p>
            <a:pPr lvl="1"/>
            <a:r>
              <a:rPr lang="en-US" dirty="0" smtClean="0"/>
              <a:t>Less burden by requirements that may not affect the actual risks for </a:t>
            </a:r>
            <a:br>
              <a:rPr lang="en-US" dirty="0" smtClean="0"/>
            </a:br>
            <a:r>
              <a:rPr lang="en-US" dirty="0" smtClean="0"/>
              <a:t>the project</a:t>
            </a:r>
          </a:p>
          <a:p>
            <a:pPr lvl="1"/>
            <a:r>
              <a:rPr lang="en-US" dirty="0" smtClean="0"/>
              <a:t>More engineering judgment required </a:t>
            </a:r>
          </a:p>
          <a:p>
            <a:pPr lvl="1"/>
            <a:r>
              <a:rPr lang="en-US" dirty="0" smtClean="0"/>
              <a:t>Less formal documentation (does not relax need to capture risks nor does it indicate that processes should be blindly discarded)</a:t>
            </a:r>
          </a:p>
          <a:p>
            <a:pPr lvl="1"/>
            <a:r>
              <a:rPr lang="en-US" dirty="0" smtClean="0"/>
              <a:t>Greater understanding required for reliability and risk areas to ensure that requirements are properly focused, risk is balanced to enable effective use of limited resources, and that good engineering decisions are made in response to events that occur in development</a:t>
            </a:r>
          </a:p>
          <a:p>
            <a:pPr lvl="1"/>
            <a:r>
              <a:rPr lang="en-US" dirty="0" smtClean="0"/>
              <a:t>Emphasis on Testing/Test results to get desired operational confidence </a:t>
            </a:r>
          </a:p>
          <a:p>
            <a:pPr lvl="1"/>
            <a:r>
              <a:rPr lang="en-US" dirty="0" smtClean="0"/>
              <a:t>Greater sensitivity to decisions made on the floor</a:t>
            </a:r>
            <a:endParaRPr lang="en-US" dirty="0"/>
          </a:p>
        </p:txBody>
      </p:sp>
      <p:sp>
        <p:nvSpPr>
          <p:cNvPr id="2" name="Title 1"/>
          <p:cNvSpPr>
            <a:spLocks noGrp="1"/>
          </p:cNvSpPr>
          <p:nvPr>
            <p:ph type="title"/>
          </p:nvPr>
        </p:nvSpPr>
        <p:spPr/>
        <p:txBody>
          <a:bodyPr/>
          <a:lstStyle/>
          <a:p>
            <a:r>
              <a:rPr lang="en-US" smtClean="0"/>
              <a:t>Risk Classification Trends</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25</a:t>
            </a:fld>
            <a:endParaRPr lang="en-US" dirty="0"/>
          </a:p>
        </p:txBody>
      </p:sp>
    </p:spTree>
    <p:extLst>
      <p:ext uri="{BB962C8B-B14F-4D97-AF65-F5344CB8AC3E}">
        <p14:creationId xmlns:p14="http://schemas.microsoft.com/office/powerpoint/2010/main" val="305272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dirty="0" smtClean="0"/>
              <a:t>What is Class D? </a:t>
            </a:r>
            <a:r>
              <a:rPr lang="en-US" dirty="0" smtClean="0"/>
              <a:t>= Highest risk posture for missions governed </a:t>
            </a:r>
            <a:br>
              <a:rPr lang="en-US" dirty="0" smtClean="0"/>
            </a:br>
            <a:r>
              <a:rPr lang="en-US" dirty="0" smtClean="0"/>
              <a:t>by NPR 7120.5</a:t>
            </a:r>
          </a:p>
          <a:p>
            <a:r>
              <a:rPr lang="en-US" b="1" dirty="0" smtClean="0"/>
              <a:t>What is Class D not?</a:t>
            </a:r>
            <a:r>
              <a:rPr lang="en-US" dirty="0" smtClean="0"/>
              <a:t>—A catch-all for projects that are not </a:t>
            </a:r>
            <a:br>
              <a:rPr lang="en-US" dirty="0" smtClean="0"/>
            </a:br>
            <a:r>
              <a:rPr lang="en-US" dirty="0" smtClean="0"/>
              <a:t>NPR 7120.5 Classes A-C </a:t>
            </a:r>
          </a:p>
          <a:p>
            <a:r>
              <a:rPr lang="en-US" b="1" i="1" dirty="0" smtClean="0"/>
              <a:t>Is there a problem unique to Class D at GSFC?</a:t>
            </a:r>
          </a:p>
          <a:p>
            <a:pPr lvl="1"/>
            <a:r>
              <a:rPr lang="en-US" b="1" dirty="0" smtClean="0"/>
              <a:t>No</a:t>
            </a:r>
          </a:p>
          <a:p>
            <a:pPr lvl="2"/>
            <a:r>
              <a:rPr lang="en-US" dirty="0" smtClean="0"/>
              <a:t>There is an unbalanced approach to risk that affects Class D more than others</a:t>
            </a:r>
          </a:p>
          <a:p>
            <a:pPr lvl="2"/>
            <a:r>
              <a:rPr lang="en-US" dirty="0" smtClean="0"/>
              <a:t>There is a lack of definition of how key processes for mitigating risk vary across </a:t>
            </a:r>
            <a:br>
              <a:rPr lang="en-US" dirty="0" smtClean="0"/>
            </a:br>
            <a:r>
              <a:rPr lang="en-US" dirty="0" smtClean="0"/>
              <a:t>all risk classifications</a:t>
            </a:r>
          </a:p>
          <a:p>
            <a:pPr lvl="2"/>
            <a:r>
              <a:rPr lang="en-US" dirty="0" smtClean="0"/>
              <a:t>These problems even affect Class A</a:t>
            </a:r>
          </a:p>
          <a:p>
            <a:r>
              <a:rPr lang="en-US" dirty="0" smtClean="0"/>
              <a:t>GSFC Class D Constitution addresses some of the programmatic processes such as management structure, waivers, etc.</a:t>
            </a:r>
          </a:p>
          <a:p>
            <a:r>
              <a:rPr lang="en-US" dirty="0" smtClean="0"/>
              <a:t>GPR 8705.4 effort and new organizational structure addresses the </a:t>
            </a:r>
            <a:br>
              <a:rPr lang="en-US" dirty="0" smtClean="0"/>
            </a:br>
            <a:r>
              <a:rPr lang="en-US" dirty="0" smtClean="0"/>
              <a:t>technical processes</a:t>
            </a:r>
          </a:p>
          <a:p>
            <a:r>
              <a:rPr lang="en-US" dirty="0" smtClean="0"/>
              <a:t>Organizational changes in 300 will provide the infrastructure </a:t>
            </a:r>
            <a:br>
              <a:rPr lang="en-US" dirty="0" smtClean="0"/>
            </a:br>
            <a:r>
              <a:rPr lang="en-US" dirty="0" smtClean="0"/>
              <a:t>for implementation</a:t>
            </a:r>
          </a:p>
          <a:p>
            <a:pPr lvl="1"/>
            <a:r>
              <a:rPr lang="en-US" dirty="0" smtClean="0"/>
              <a:t>Implementation has already begun</a:t>
            </a:r>
          </a:p>
        </p:txBody>
      </p:sp>
      <p:sp>
        <p:nvSpPr>
          <p:cNvPr id="2" name="Title 1"/>
          <p:cNvSpPr>
            <a:spLocks noGrp="1"/>
          </p:cNvSpPr>
          <p:nvPr>
            <p:ph type="title"/>
          </p:nvPr>
        </p:nvSpPr>
        <p:spPr/>
        <p:txBody>
          <a:bodyPr/>
          <a:lstStyle/>
          <a:p>
            <a:r>
              <a:rPr lang="en-US" smtClean="0"/>
              <a:t>Class D at GSFC	</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26</a:t>
            </a:fld>
            <a:endParaRPr lang="en-US" dirty="0"/>
          </a:p>
        </p:txBody>
      </p:sp>
    </p:spTree>
    <p:extLst>
      <p:ext uri="{BB962C8B-B14F-4D97-AF65-F5344CB8AC3E}">
        <p14:creationId xmlns:p14="http://schemas.microsoft.com/office/powerpoint/2010/main" val="17507888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b="1" u="sng" dirty="0" smtClean="0"/>
              <a:t>Do:</a:t>
            </a:r>
            <a:r>
              <a:rPr lang="en-US" dirty="0" smtClean="0"/>
              <a:t>	</a:t>
            </a:r>
          </a:p>
          <a:p>
            <a:pPr lvl="1"/>
            <a:r>
              <a:rPr lang="en-US" dirty="0" smtClean="0"/>
              <a:t>Streamline processes (less formal documentation, e.g., spreadsheet vs. formal software system for waivers, etc.)</a:t>
            </a:r>
          </a:p>
          <a:p>
            <a:pPr lvl="1"/>
            <a:r>
              <a:rPr lang="en-US" dirty="0" smtClean="0"/>
              <a:t>Focus on tall poles and critical items from a focused reliability analysis</a:t>
            </a:r>
          </a:p>
          <a:p>
            <a:pPr lvl="1"/>
            <a:r>
              <a:rPr lang="en-US" b="1" dirty="0" smtClean="0"/>
              <a:t>Tolerate more risk than A, B, or C (particularly schedule risk)</a:t>
            </a:r>
          </a:p>
          <a:p>
            <a:pPr lvl="1"/>
            <a:r>
              <a:rPr lang="en-US" b="1" dirty="0" smtClean="0"/>
              <a:t>Capture and communicate risks diligently</a:t>
            </a:r>
          </a:p>
          <a:p>
            <a:pPr lvl="1"/>
            <a:r>
              <a:rPr lang="en-US" dirty="0" smtClean="0"/>
              <a:t>Rely more on knowledge than requirements</a:t>
            </a:r>
          </a:p>
          <a:p>
            <a:pPr lvl="1"/>
            <a:r>
              <a:rPr lang="en-US" dirty="0" smtClean="0"/>
              <a:t>Put more authority in the hands of PMs and PIs</a:t>
            </a:r>
          </a:p>
          <a:p>
            <a:pPr lvl="1"/>
            <a:r>
              <a:rPr lang="en-US" dirty="0" smtClean="0"/>
              <a:t>Have significant margin on mass, volume, power (not always possible, but strongly desirable)</a:t>
            </a:r>
          </a:p>
          <a:p>
            <a:pPr lvl="1"/>
            <a:r>
              <a:rPr lang="en-US" dirty="0" smtClean="0"/>
              <a:t>Have significant flexibility on performance requirements (not always possible, but strongly desirable)</a:t>
            </a:r>
          </a:p>
          <a:p>
            <a:pPr lvl="1"/>
            <a:endParaRPr lang="en-US" dirty="0" smtClean="0"/>
          </a:p>
          <a:p>
            <a:r>
              <a:rPr lang="en-US" b="1" u="sng" dirty="0" smtClean="0"/>
              <a:t>Don’t:</a:t>
            </a:r>
          </a:p>
          <a:p>
            <a:pPr lvl="1"/>
            <a:r>
              <a:rPr lang="en-US" b="1" dirty="0" smtClean="0"/>
              <a:t>Ignore risks!</a:t>
            </a:r>
          </a:p>
          <a:p>
            <a:pPr lvl="1"/>
            <a:r>
              <a:rPr lang="en-US" dirty="0" smtClean="0"/>
              <a:t>Reduce reliability efforts (but do be more focused and less formal)</a:t>
            </a:r>
          </a:p>
          <a:p>
            <a:pPr lvl="1"/>
            <a:r>
              <a:rPr lang="en-US" dirty="0" smtClean="0"/>
              <a:t>Assume nonconforming means unacceptable or risky</a:t>
            </a:r>
          </a:p>
          <a:p>
            <a:pPr lvl="1"/>
            <a:r>
              <a:rPr lang="en-US" dirty="0" smtClean="0"/>
              <a:t>Blindly eliminate processes</a:t>
            </a:r>
          </a:p>
          <a:p>
            <a:pPr lvl="1"/>
            <a:endParaRPr lang="en-US" dirty="0" smtClean="0"/>
          </a:p>
        </p:txBody>
      </p:sp>
      <p:sp>
        <p:nvSpPr>
          <p:cNvPr id="2" name="Title 1"/>
          <p:cNvSpPr>
            <a:spLocks noGrp="1"/>
          </p:cNvSpPr>
          <p:nvPr>
            <p:ph type="title"/>
          </p:nvPr>
        </p:nvSpPr>
        <p:spPr/>
        <p:txBody>
          <a:bodyPr/>
          <a:lstStyle/>
          <a:p>
            <a:r>
              <a:rPr lang="en-US" dirty="0" smtClean="0"/>
              <a:t>Class D (</a:t>
            </a:r>
            <a:r>
              <a:rPr lang="en-US" i="1" dirty="0" smtClean="0"/>
              <a:t>and below</a:t>
            </a:r>
            <a:r>
              <a:rPr lang="en-US" dirty="0" smtClean="0"/>
              <a:t>)—Dos &amp; Don’ts</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27</a:t>
            </a:fld>
            <a:endParaRPr lang="en-US" dirty="0"/>
          </a:p>
        </p:txBody>
      </p:sp>
    </p:spTree>
    <p:extLst>
      <p:ext uri="{BB962C8B-B14F-4D97-AF65-F5344CB8AC3E}">
        <p14:creationId xmlns:p14="http://schemas.microsoft.com/office/powerpoint/2010/main" val="12859748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TextBox 143"/>
          <p:cNvSpPr txBox="1"/>
          <p:nvPr/>
        </p:nvSpPr>
        <p:spPr>
          <a:xfrm>
            <a:off x="411883" y="1357211"/>
            <a:ext cx="8409262" cy="483722"/>
          </a:xfrm>
          <a:prstGeom prst="rect">
            <a:avLst/>
          </a:prstGeom>
          <a:noFill/>
        </p:spPr>
        <p:txBody>
          <a:bodyPr wrap="square" rtlCol="0">
            <a:spAutoFit/>
          </a:bodyPr>
          <a:lstStyle/>
          <a:p>
            <a:pPr algn="ctr">
              <a:lnSpc>
                <a:spcPct val="90000"/>
              </a:lnSpc>
            </a:pPr>
            <a:r>
              <a:rPr lang="en-US" sz="1400" b="1" dirty="0" smtClean="0">
                <a:solidFill>
                  <a:srgbClr val="154C9C"/>
                </a:solidFill>
                <a:latin typeface="Arial"/>
                <a:cs typeface="Arial"/>
              </a:rPr>
              <a:t>Risk can be characterized by number of defects that affect performance or reliability</a:t>
            </a:r>
          </a:p>
          <a:p>
            <a:pPr algn="ctr">
              <a:lnSpc>
                <a:spcPct val="90000"/>
              </a:lnSpc>
            </a:pPr>
            <a:r>
              <a:rPr lang="en-US" sz="1400" b="1" dirty="0" smtClean="0">
                <a:solidFill>
                  <a:srgbClr val="154C9C"/>
                </a:solidFill>
                <a:latin typeface="Arial"/>
                <a:cs typeface="Arial"/>
              </a:rPr>
              <a:t>and the impact of each. Defects are generally of design or workmanship. </a:t>
            </a:r>
            <a:endParaRPr lang="en-US" sz="1400" b="1" dirty="0">
              <a:solidFill>
                <a:srgbClr val="154C9C"/>
              </a:solidFill>
              <a:latin typeface="Arial"/>
              <a:cs typeface="Arial"/>
            </a:endParaRPr>
          </a:p>
        </p:txBody>
      </p:sp>
      <p:sp>
        <p:nvSpPr>
          <p:cNvPr id="81" name="TextBox 80"/>
          <p:cNvSpPr txBox="1"/>
          <p:nvPr/>
        </p:nvSpPr>
        <p:spPr>
          <a:xfrm>
            <a:off x="139701" y="5950301"/>
            <a:ext cx="8837368" cy="246221"/>
          </a:xfrm>
          <a:prstGeom prst="rect">
            <a:avLst/>
          </a:prstGeom>
          <a:noFill/>
        </p:spPr>
        <p:txBody>
          <a:bodyPr wrap="square" rtlCol="0">
            <a:spAutoFit/>
          </a:bodyPr>
          <a:lstStyle/>
          <a:p>
            <a:pPr algn="ctr"/>
            <a:r>
              <a:rPr lang="en-US" sz="1000" dirty="0" smtClean="0">
                <a:solidFill>
                  <a:srgbClr val="154C9C"/>
                </a:solidFill>
                <a:latin typeface="Arial"/>
                <a:cs typeface="Arial"/>
              </a:rPr>
              <a:t>Note: A thorough environmental test program will ensure most risks are programmatic (cost/schedule) until very late, when time and money run out.</a:t>
            </a:r>
            <a:endParaRPr lang="en-US" sz="1000" dirty="0">
              <a:solidFill>
                <a:srgbClr val="154C9C"/>
              </a:solidFill>
              <a:latin typeface="Arial"/>
              <a:cs typeface="Arial"/>
            </a:endParaRPr>
          </a:p>
        </p:txBody>
      </p:sp>
      <p:sp>
        <p:nvSpPr>
          <p:cNvPr id="7" name="Title 6"/>
          <p:cNvSpPr>
            <a:spLocks noGrp="1"/>
          </p:cNvSpPr>
          <p:nvPr>
            <p:ph type="title"/>
          </p:nvPr>
        </p:nvSpPr>
        <p:spPr/>
        <p:txBody>
          <a:bodyPr>
            <a:normAutofit/>
          </a:bodyPr>
          <a:lstStyle/>
          <a:p>
            <a:r>
              <a:rPr lang="en-US" dirty="0" smtClean="0"/>
              <a:t>Defects vs Mission Success</a:t>
            </a:r>
            <a:endParaRPr lang="en-US" dirty="0">
              <a:solidFill>
                <a:srgbClr val="FFFF00"/>
              </a:solidFill>
            </a:endParaRPr>
          </a:p>
        </p:txBody>
      </p:sp>
      <p:sp>
        <p:nvSpPr>
          <p:cNvPr id="2" name="Slide Number Placeholder 1"/>
          <p:cNvSpPr>
            <a:spLocks noGrp="1"/>
          </p:cNvSpPr>
          <p:nvPr>
            <p:ph type="sldNum" sz="quarter" idx="4"/>
          </p:nvPr>
        </p:nvSpPr>
        <p:spPr>
          <a:prstGeom prst="rect">
            <a:avLst/>
          </a:prstGeom>
        </p:spPr>
        <p:txBody>
          <a:bodyPr/>
          <a:lstStyle/>
          <a:p>
            <a:fld id="{641FB1AC-02D1-9846-8E42-69528F42F281}" type="slidenum">
              <a:rPr lang="en-US" smtClean="0"/>
              <a:pPr/>
              <a:t>28</a:t>
            </a:fld>
            <a:endParaRPr lang="en-US" dirty="0"/>
          </a:p>
        </p:txBody>
      </p:sp>
      <p:sp>
        <p:nvSpPr>
          <p:cNvPr id="26" name="TextBox 25"/>
          <p:cNvSpPr txBox="1"/>
          <p:nvPr/>
        </p:nvSpPr>
        <p:spPr>
          <a:xfrm rot="16200000">
            <a:off x="950636" y="2135759"/>
            <a:ext cx="638028" cy="184666"/>
          </a:xfrm>
          <a:prstGeom prst="rect">
            <a:avLst/>
          </a:prstGeom>
          <a:noFill/>
        </p:spPr>
        <p:txBody>
          <a:bodyPr wrap="none" rtlCol="0">
            <a:spAutoFit/>
          </a:bodyPr>
          <a:lstStyle/>
          <a:p>
            <a:r>
              <a:rPr lang="en-US" sz="600" dirty="0" smtClean="0">
                <a:solidFill>
                  <a:srgbClr val="154C9C"/>
                </a:solidFill>
                <a:latin typeface="Arial"/>
                <a:cs typeface="Arial"/>
              </a:rPr>
              <a:t>Random vibe</a:t>
            </a:r>
            <a:endParaRPr lang="en-US" sz="600" dirty="0">
              <a:solidFill>
                <a:srgbClr val="154C9C"/>
              </a:solidFill>
              <a:latin typeface="Arial"/>
              <a:cs typeface="Arial"/>
            </a:endParaRPr>
          </a:p>
        </p:txBody>
      </p:sp>
      <p:grpSp>
        <p:nvGrpSpPr>
          <p:cNvPr id="23" name="Group 22"/>
          <p:cNvGrpSpPr/>
          <p:nvPr/>
        </p:nvGrpSpPr>
        <p:grpSpPr>
          <a:xfrm>
            <a:off x="1259453" y="2769874"/>
            <a:ext cx="6964025" cy="2852537"/>
            <a:chOff x="1227703" y="2583523"/>
            <a:chExt cx="6964025" cy="2852537"/>
          </a:xfrm>
        </p:grpSpPr>
        <p:cxnSp>
          <p:nvCxnSpPr>
            <p:cNvPr id="114" name="Straight Connector 113"/>
            <p:cNvCxnSpPr/>
            <p:nvPr/>
          </p:nvCxnSpPr>
          <p:spPr>
            <a:xfrm flipV="1">
              <a:off x="5447439" y="2882055"/>
              <a:ext cx="24352" cy="2554005"/>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15" name="Straight Connector 114"/>
            <p:cNvCxnSpPr/>
            <p:nvPr/>
          </p:nvCxnSpPr>
          <p:spPr>
            <a:xfrm flipV="1">
              <a:off x="5558170" y="3108646"/>
              <a:ext cx="24352" cy="2327414"/>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17" name="Straight Connector 116"/>
            <p:cNvCxnSpPr/>
            <p:nvPr/>
          </p:nvCxnSpPr>
          <p:spPr>
            <a:xfrm flipV="1">
              <a:off x="5726082" y="3441680"/>
              <a:ext cx="24352" cy="1994380"/>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flipV="1">
              <a:off x="5806442" y="3587035"/>
              <a:ext cx="24352" cy="1849025"/>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19" name="Straight Connector 118"/>
            <p:cNvCxnSpPr/>
            <p:nvPr/>
          </p:nvCxnSpPr>
          <p:spPr>
            <a:xfrm flipV="1">
              <a:off x="5898393" y="3702078"/>
              <a:ext cx="24352" cy="1733982"/>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0" name="Straight Connector 119"/>
            <p:cNvCxnSpPr/>
            <p:nvPr/>
          </p:nvCxnSpPr>
          <p:spPr>
            <a:xfrm flipV="1">
              <a:off x="5990345" y="3842164"/>
              <a:ext cx="6798" cy="1593896"/>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1" name="Straight Connector 120"/>
            <p:cNvCxnSpPr/>
            <p:nvPr/>
          </p:nvCxnSpPr>
          <p:spPr>
            <a:xfrm flipV="1">
              <a:off x="6082295" y="3947553"/>
              <a:ext cx="0" cy="1488507"/>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2" name="Straight Connector 121"/>
            <p:cNvCxnSpPr/>
            <p:nvPr/>
          </p:nvCxnSpPr>
          <p:spPr>
            <a:xfrm flipV="1">
              <a:off x="6270829" y="4125576"/>
              <a:ext cx="0" cy="1310484"/>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5" name="Straight Connector 124"/>
            <p:cNvCxnSpPr/>
            <p:nvPr/>
          </p:nvCxnSpPr>
          <p:spPr>
            <a:xfrm flipV="1">
              <a:off x="6616222" y="4413022"/>
              <a:ext cx="0" cy="1023038"/>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flipV="1">
              <a:off x="6731353" y="4491997"/>
              <a:ext cx="0" cy="944063"/>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27" name="Straight Connector 126"/>
            <p:cNvCxnSpPr/>
            <p:nvPr/>
          </p:nvCxnSpPr>
          <p:spPr>
            <a:xfrm flipV="1">
              <a:off x="6858074" y="4534352"/>
              <a:ext cx="0" cy="901708"/>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31" name="Straight Connector 130"/>
            <p:cNvCxnSpPr/>
            <p:nvPr/>
          </p:nvCxnSpPr>
          <p:spPr>
            <a:xfrm flipH="1" flipV="1">
              <a:off x="7327032" y="4794500"/>
              <a:ext cx="3156" cy="641560"/>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32" name="Straight Connector 131"/>
            <p:cNvCxnSpPr/>
            <p:nvPr/>
          </p:nvCxnSpPr>
          <p:spPr>
            <a:xfrm flipV="1">
              <a:off x="7472361" y="4882981"/>
              <a:ext cx="0" cy="553079"/>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34" name="Straight Connector 133"/>
            <p:cNvCxnSpPr/>
            <p:nvPr/>
          </p:nvCxnSpPr>
          <p:spPr>
            <a:xfrm flipV="1">
              <a:off x="7946014" y="5042761"/>
              <a:ext cx="0" cy="393299"/>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136" name="Straight Connector 135"/>
            <p:cNvCxnSpPr/>
            <p:nvPr/>
          </p:nvCxnSpPr>
          <p:spPr>
            <a:xfrm flipH="1" flipV="1">
              <a:off x="8189935" y="5173854"/>
              <a:ext cx="1793" cy="262206"/>
            </a:xfrm>
            <a:prstGeom prst="line">
              <a:avLst/>
            </a:prstGeom>
            <a:ln w="15875" cap="rnd">
              <a:solidFill>
                <a:srgbClr val="377FC4"/>
              </a:solidFill>
              <a:prstDash val="dot"/>
            </a:ln>
            <a:effectLst/>
          </p:spPr>
          <p:style>
            <a:lnRef idx="2">
              <a:schemeClr val="dk1"/>
            </a:lnRef>
            <a:fillRef idx="0">
              <a:schemeClr val="dk1"/>
            </a:fillRef>
            <a:effectRef idx="1">
              <a:schemeClr val="dk1"/>
            </a:effectRef>
            <a:fontRef idx="minor">
              <a:schemeClr val="tx1"/>
            </a:fontRef>
          </p:style>
        </p:cxnSp>
        <p:cxnSp>
          <p:nvCxnSpPr>
            <p:cNvPr id="49" name="Straight Connector 48"/>
            <p:cNvCxnSpPr/>
            <p:nvPr/>
          </p:nvCxnSpPr>
          <p:spPr>
            <a:xfrm flipV="1">
              <a:off x="1227703" y="2583523"/>
              <a:ext cx="24352" cy="2830312"/>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2" name="Straight Connector 51"/>
            <p:cNvCxnSpPr/>
            <p:nvPr/>
          </p:nvCxnSpPr>
          <p:spPr>
            <a:xfrm flipV="1">
              <a:off x="1536715" y="3249772"/>
              <a:ext cx="24352" cy="2164063"/>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3" name="Straight Connector 52"/>
            <p:cNvCxnSpPr/>
            <p:nvPr/>
          </p:nvCxnSpPr>
          <p:spPr>
            <a:xfrm flipV="1">
              <a:off x="1617076" y="3419455"/>
              <a:ext cx="24352" cy="1994380"/>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4" name="Straight Connector 53"/>
            <p:cNvCxnSpPr/>
            <p:nvPr/>
          </p:nvCxnSpPr>
          <p:spPr>
            <a:xfrm flipV="1">
              <a:off x="1697437" y="3564810"/>
              <a:ext cx="24352" cy="1849025"/>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5" name="Straight Connector 54"/>
            <p:cNvCxnSpPr/>
            <p:nvPr/>
          </p:nvCxnSpPr>
          <p:spPr>
            <a:xfrm flipV="1">
              <a:off x="1789387" y="3679853"/>
              <a:ext cx="24352" cy="1733982"/>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flipV="1">
              <a:off x="1881340" y="3819939"/>
              <a:ext cx="6798" cy="1593896"/>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59" name="Straight Connector 58"/>
            <p:cNvCxnSpPr/>
            <p:nvPr/>
          </p:nvCxnSpPr>
          <p:spPr>
            <a:xfrm flipV="1">
              <a:off x="2269227" y="4202601"/>
              <a:ext cx="0" cy="1211234"/>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60" name="Straight Connector 59"/>
            <p:cNvCxnSpPr/>
            <p:nvPr/>
          </p:nvCxnSpPr>
          <p:spPr>
            <a:xfrm flipV="1">
              <a:off x="2388222" y="4304703"/>
              <a:ext cx="0" cy="1109132"/>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2878347" y="4586765"/>
              <a:ext cx="0" cy="827070"/>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65" name="Straight Connector 64"/>
            <p:cNvCxnSpPr/>
            <p:nvPr/>
          </p:nvCxnSpPr>
          <p:spPr>
            <a:xfrm flipV="1">
              <a:off x="3006373" y="4672600"/>
              <a:ext cx="0" cy="741235"/>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3098324" y="4705076"/>
              <a:ext cx="0" cy="708759"/>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flipV="1">
              <a:off x="3509394" y="4886670"/>
              <a:ext cx="0" cy="527165"/>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70" name="Straight Connector 69"/>
            <p:cNvCxnSpPr/>
            <p:nvPr/>
          </p:nvCxnSpPr>
          <p:spPr>
            <a:xfrm flipV="1">
              <a:off x="3837009" y="5020536"/>
              <a:ext cx="0" cy="393299"/>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V="1">
              <a:off x="3979183" y="5107496"/>
              <a:ext cx="0" cy="306339"/>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flipV="1">
              <a:off x="4191507" y="5222520"/>
              <a:ext cx="0" cy="191315"/>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138" name="Straight Connector 137"/>
            <p:cNvCxnSpPr/>
            <p:nvPr/>
          </p:nvCxnSpPr>
          <p:spPr>
            <a:xfrm flipV="1">
              <a:off x="1998270" y="3892153"/>
              <a:ext cx="0" cy="1521682"/>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142" name="Straight Connector 141"/>
            <p:cNvCxnSpPr/>
            <p:nvPr/>
          </p:nvCxnSpPr>
          <p:spPr>
            <a:xfrm flipV="1">
              <a:off x="2534755" y="4391642"/>
              <a:ext cx="0" cy="1022193"/>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flipV="1">
              <a:off x="1392726" y="2962301"/>
              <a:ext cx="0" cy="2451534"/>
            </a:xfrm>
            <a:prstGeom prst="line">
              <a:avLst/>
            </a:prstGeom>
            <a:ln w="15875" cap="rnd">
              <a:solidFill>
                <a:srgbClr val="377FC4"/>
              </a:solidFill>
              <a:prstDash val="dot"/>
              <a:round/>
            </a:ln>
            <a:effectLst/>
          </p:spPr>
          <p:style>
            <a:lnRef idx="2">
              <a:schemeClr val="dk1"/>
            </a:lnRef>
            <a:fillRef idx="0">
              <a:schemeClr val="dk1"/>
            </a:fillRef>
            <a:effectRef idx="1">
              <a:schemeClr val="dk1"/>
            </a:effectRef>
            <a:fontRef idx="minor">
              <a:schemeClr val="tx1"/>
            </a:fontRef>
          </p:style>
        </p:cxnSp>
      </p:grpSp>
      <p:sp>
        <p:nvSpPr>
          <p:cNvPr id="97" name="TextBox 96"/>
          <p:cNvSpPr txBox="1"/>
          <p:nvPr/>
        </p:nvSpPr>
        <p:spPr>
          <a:xfrm rot="16200000">
            <a:off x="5442708" y="3190026"/>
            <a:ext cx="1031577" cy="184666"/>
          </a:xfrm>
          <a:prstGeom prst="rect">
            <a:avLst/>
          </a:prstGeom>
          <a:noFill/>
        </p:spPr>
        <p:txBody>
          <a:bodyPr wrap="none" rtlCol="0">
            <a:spAutoFit/>
          </a:bodyPr>
          <a:lstStyle/>
          <a:p>
            <a:r>
              <a:rPr lang="en-US" sz="600" dirty="0" smtClean="0">
                <a:solidFill>
                  <a:srgbClr val="154C9C"/>
                </a:solidFill>
                <a:latin typeface="Arial"/>
                <a:cs typeface="Arial"/>
              </a:rPr>
              <a:t>S/W engineering and QA</a:t>
            </a:r>
            <a:endParaRPr lang="en-US" sz="600" dirty="0">
              <a:solidFill>
                <a:srgbClr val="154C9C"/>
              </a:solidFill>
              <a:latin typeface="Arial"/>
              <a:cs typeface="Arial"/>
            </a:endParaRPr>
          </a:p>
        </p:txBody>
      </p:sp>
      <p:cxnSp>
        <p:nvCxnSpPr>
          <p:cNvPr id="12" name="Straight Arrow Connector 11"/>
          <p:cNvCxnSpPr/>
          <p:nvPr/>
        </p:nvCxnSpPr>
        <p:spPr>
          <a:xfrm flipV="1">
            <a:off x="981298" y="2234643"/>
            <a:ext cx="25858" cy="3365556"/>
          </a:xfrm>
          <a:prstGeom prst="straightConnector1">
            <a:avLst/>
          </a:prstGeom>
          <a:ln cap="rnd">
            <a:solidFill>
              <a:srgbClr val="0D3369"/>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4" name="Freeform 13"/>
          <p:cNvSpPr/>
          <p:nvPr/>
        </p:nvSpPr>
        <p:spPr>
          <a:xfrm>
            <a:off x="1081295" y="2179763"/>
            <a:ext cx="3313363" cy="3209320"/>
          </a:xfrm>
          <a:custGeom>
            <a:avLst/>
            <a:gdLst>
              <a:gd name="connsiteX0" fmla="*/ 0 w 5176353"/>
              <a:gd name="connsiteY0" fmla="*/ 0 h 3062822"/>
              <a:gd name="connsiteX1" fmla="*/ 1771700 w 5176353"/>
              <a:gd name="connsiteY1" fmla="*/ 1974293 h 3062822"/>
              <a:gd name="connsiteX2" fmla="*/ 5176353 w 5176353"/>
              <a:gd name="connsiteY2" fmla="*/ 3062822 h 3062822"/>
            </a:gdLst>
            <a:ahLst/>
            <a:cxnLst>
              <a:cxn ang="0">
                <a:pos x="connsiteX0" y="connsiteY0"/>
              </a:cxn>
              <a:cxn ang="0">
                <a:pos x="connsiteX1" y="connsiteY1"/>
              </a:cxn>
              <a:cxn ang="0">
                <a:pos x="connsiteX2" y="connsiteY2"/>
              </a:cxn>
            </a:cxnLst>
            <a:rect l="l" t="t" r="r" b="b"/>
            <a:pathLst>
              <a:path w="5176353" h="3062822">
                <a:moveTo>
                  <a:pt x="0" y="0"/>
                </a:moveTo>
                <a:cubicBezTo>
                  <a:pt x="454487" y="731911"/>
                  <a:pt x="908975" y="1463823"/>
                  <a:pt x="1771700" y="1974293"/>
                </a:cubicBezTo>
                <a:cubicBezTo>
                  <a:pt x="2634425" y="2484763"/>
                  <a:pt x="5176353" y="3062822"/>
                  <a:pt x="5176353" y="3062822"/>
                </a:cubicBezTo>
              </a:path>
            </a:pathLst>
          </a:custGeom>
          <a:ln w="50800" cap="rnd">
            <a:solidFill>
              <a:srgbClr val="E34D20"/>
            </a:solidFill>
            <a:headEnd type="stealth" w="med" len="lg"/>
            <a:tailEnd type="stealth"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solidFill>
                <a:srgbClr val="154C9C"/>
              </a:solidFill>
              <a:latin typeface="Arial"/>
              <a:cs typeface="Arial"/>
            </a:endParaRPr>
          </a:p>
        </p:txBody>
      </p:sp>
      <p:cxnSp>
        <p:nvCxnSpPr>
          <p:cNvPr id="76" name="Straight Arrow Connector 75"/>
          <p:cNvCxnSpPr/>
          <p:nvPr/>
        </p:nvCxnSpPr>
        <p:spPr>
          <a:xfrm flipV="1">
            <a:off x="5090304" y="2261321"/>
            <a:ext cx="25858" cy="3365556"/>
          </a:xfrm>
          <a:prstGeom prst="straightConnector1">
            <a:avLst/>
          </a:prstGeom>
          <a:ln cap="rnd">
            <a:solidFill>
              <a:srgbClr val="0D3369"/>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78" name="Freeform 77"/>
          <p:cNvSpPr/>
          <p:nvPr/>
        </p:nvSpPr>
        <p:spPr>
          <a:xfrm>
            <a:off x="5190302" y="2206443"/>
            <a:ext cx="3313362" cy="3209320"/>
          </a:xfrm>
          <a:custGeom>
            <a:avLst/>
            <a:gdLst>
              <a:gd name="connsiteX0" fmla="*/ 0 w 5176353"/>
              <a:gd name="connsiteY0" fmla="*/ 0 h 3062822"/>
              <a:gd name="connsiteX1" fmla="*/ 1771700 w 5176353"/>
              <a:gd name="connsiteY1" fmla="*/ 1974293 h 3062822"/>
              <a:gd name="connsiteX2" fmla="*/ 5176353 w 5176353"/>
              <a:gd name="connsiteY2" fmla="*/ 3062822 h 3062822"/>
            </a:gdLst>
            <a:ahLst/>
            <a:cxnLst>
              <a:cxn ang="0">
                <a:pos x="connsiteX0" y="connsiteY0"/>
              </a:cxn>
              <a:cxn ang="0">
                <a:pos x="connsiteX1" y="connsiteY1"/>
              </a:cxn>
              <a:cxn ang="0">
                <a:pos x="connsiteX2" y="connsiteY2"/>
              </a:cxn>
            </a:cxnLst>
            <a:rect l="l" t="t" r="r" b="b"/>
            <a:pathLst>
              <a:path w="5176353" h="3062822">
                <a:moveTo>
                  <a:pt x="0" y="0"/>
                </a:moveTo>
                <a:cubicBezTo>
                  <a:pt x="454487" y="731911"/>
                  <a:pt x="908975" y="1463823"/>
                  <a:pt x="1771700" y="1974293"/>
                </a:cubicBezTo>
                <a:cubicBezTo>
                  <a:pt x="2634425" y="2484763"/>
                  <a:pt x="5176353" y="3062822"/>
                  <a:pt x="5176353" y="3062822"/>
                </a:cubicBezTo>
              </a:path>
            </a:pathLst>
          </a:custGeom>
          <a:ln w="50800" cap="rnd">
            <a:solidFill>
              <a:srgbClr val="E34D20"/>
            </a:solidFill>
            <a:headEnd type="stealth" w="med" len="lg"/>
            <a:tailEnd type="stealth" w="med"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solidFill>
                <a:srgbClr val="154C9C"/>
              </a:solidFill>
              <a:latin typeface="Arial"/>
              <a:cs typeface="Arial"/>
            </a:endParaRPr>
          </a:p>
        </p:txBody>
      </p:sp>
      <p:cxnSp>
        <p:nvCxnSpPr>
          <p:cNvPr id="13" name="Straight Arrow Connector 12"/>
          <p:cNvCxnSpPr/>
          <p:nvPr/>
        </p:nvCxnSpPr>
        <p:spPr>
          <a:xfrm>
            <a:off x="981300" y="5600198"/>
            <a:ext cx="3413360" cy="0"/>
          </a:xfrm>
          <a:prstGeom prst="straightConnector1">
            <a:avLst/>
          </a:prstGeom>
          <a:ln cap="rnd">
            <a:solidFill>
              <a:srgbClr val="0D3369"/>
            </a:solidFill>
            <a:tailEnd type="stealth" w="lg" len="lg"/>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rot="16200000">
            <a:off x="-897183" y="3793105"/>
            <a:ext cx="3378531" cy="261610"/>
          </a:xfrm>
          <a:prstGeom prst="rect">
            <a:avLst/>
          </a:prstGeom>
          <a:noFill/>
        </p:spPr>
        <p:txBody>
          <a:bodyPr wrap="square" rtlCol="0">
            <a:spAutoFit/>
          </a:bodyPr>
          <a:lstStyle/>
          <a:p>
            <a:pPr algn="ctr"/>
            <a:r>
              <a:rPr lang="en-US" sz="1100" b="1" dirty="0" smtClean="0">
                <a:solidFill>
                  <a:srgbClr val="154C9C"/>
                </a:solidFill>
                <a:latin typeface="Arial"/>
                <a:cs typeface="Arial"/>
              </a:rPr>
              <a:t>Number of Residual Design Defects</a:t>
            </a:r>
            <a:endParaRPr lang="en-US" sz="1100" b="1" dirty="0">
              <a:solidFill>
                <a:srgbClr val="154C9C"/>
              </a:solidFill>
              <a:latin typeface="Arial"/>
              <a:cs typeface="Arial"/>
            </a:endParaRPr>
          </a:p>
        </p:txBody>
      </p:sp>
      <p:sp>
        <p:nvSpPr>
          <p:cNvPr id="16" name="TextBox 15"/>
          <p:cNvSpPr txBox="1"/>
          <p:nvPr/>
        </p:nvSpPr>
        <p:spPr>
          <a:xfrm>
            <a:off x="1199562" y="5612169"/>
            <a:ext cx="3372404" cy="261610"/>
          </a:xfrm>
          <a:prstGeom prst="rect">
            <a:avLst/>
          </a:prstGeom>
          <a:noFill/>
        </p:spPr>
        <p:txBody>
          <a:bodyPr wrap="square" rtlCol="0">
            <a:spAutoFit/>
          </a:bodyPr>
          <a:lstStyle/>
          <a:p>
            <a:pPr algn="ctr"/>
            <a:r>
              <a:rPr lang="en-US" sz="1100" b="1" dirty="0" smtClean="0">
                <a:solidFill>
                  <a:srgbClr val="154C9C"/>
                </a:solidFill>
                <a:latin typeface="Arial"/>
                <a:cs typeface="Arial"/>
              </a:rPr>
              <a:t>Mission Success Activities</a:t>
            </a:r>
            <a:endParaRPr lang="en-US" sz="1100" b="1" dirty="0">
              <a:solidFill>
                <a:srgbClr val="154C9C"/>
              </a:solidFill>
              <a:latin typeface="Arial"/>
              <a:cs typeface="Arial"/>
            </a:endParaRPr>
          </a:p>
        </p:txBody>
      </p:sp>
      <p:sp>
        <p:nvSpPr>
          <p:cNvPr id="17" name="TextBox 16"/>
          <p:cNvSpPr txBox="1"/>
          <p:nvPr/>
        </p:nvSpPr>
        <p:spPr>
          <a:xfrm rot="16200000">
            <a:off x="1374288" y="3076589"/>
            <a:ext cx="595035" cy="184666"/>
          </a:xfrm>
          <a:prstGeom prst="rect">
            <a:avLst/>
          </a:prstGeom>
          <a:noFill/>
        </p:spPr>
        <p:txBody>
          <a:bodyPr wrap="none" rtlCol="0">
            <a:spAutoFit/>
          </a:bodyPr>
          <a:lstStyle/>
          <a:p>
            <a:r>
              <a:rPr lang="en-US" sz="600" dirty="0" smtClean="0">
                <a:solidFill>
                  <a:srgbClr val="154C9C"/>
                </a:solidFill>
                <a:latin typeface="Arial"/>
                <a:cs typeface="Arial"/>
              </a:rPr>
              <a:t>GOLD rules</a:t>
            </a:r>
            <a:endParaRPr lang="en-US" sz="600" dirty="0">
              <a:solidFill>
                <a:srgbClr val="154C9C"/>
              </a:solidFill>
              <a:latin typeface="Arial"/>
              <a:cs typeface="Arial"/>
            </a:endParaRPr>
          </a:p>
        </p:txBody>
      </p:sp>
      <p:sp>
        <p:nvSpPr>
          <p:cNvPr id="18" name="TextBox 17"/>
          <p:cNvSpPr txBox="1"/>
          <p:nvPr/>
        </p:nvSpPr>
        <p:spPr>
          <a:xfrm rot="16200000">
            <a:off x="1385354" y="3154507"/>
            <a:ext cx="723275" cy="184666"/>
          </a:xfrm>
          <a:prstGeom prst="rect">
            <a:avLst/>
          </a:prstGeom>
          <a:noFill/>
        </p:spPr>
        <p:txBody>
          <a:bodyPr wrap="none" rtlCol="0">
            <a:spAutoFit/>
          </a:bodyPr>
          <a:lstStyle/>
          <a:p>
            <a:r>
              <a:rPr lang="en-US" sz="600" dirty="0" smtClean="0">
                <a:solidFill>
                  <a:srgbClr val="154C9C"/>
                </a:solidFill>
                <a:latin typeface="Arial"/>
                <a:cs typeface="Arial"/>
              </a:rPr>
              <a:t>Internal review</a:t>
            </a:r>
            <a:endParaRPr lang="en-US" sz="600" dirty="0">
              <a:solidFill>
                <a:srgbClr val="154C9C"/>
              </a:solidFill>
              <a:latin typeface="Arial"/>
              <a:cs typeface="Arial"/>
            </a:endParaRPr>
          </a:p>
        </p:txBody>
      </p:sp>
      <p:sp>
        <p:nvSpPr>
          <p:cNvPr id="19" name="TextBox 18"/>
          <p:cNvSpPr txBox="1"/>
          <p:nvPr/>
        </p:nvSpPr>
        <p:spPr>
          <a:xfrm rot="16200000">
            <a:off x="2433806" y="4157414"/>
            <a:ext cx="950388" cy="184666"/>
          </a:xfrm>
          <a:prstGeom prst="rect">
            <a:avLst/>
          </a:prstGeom>
          <a:noFill/>
        </p:spPr>
        <p:txBody>
          <a:bodyPr wrap="none" rtlCol="0">
            <a:spAutoFit/>
          </a:bodyPr>
          <a:lstStyle/>
          <a:p>
            <a:r>
              <a:rPr lang="en-US" sz="600" dirty="0" smtClean="0">
                <a:solidFill>
                  <a:srgbClr val="154C9C"/>
                </a:solidFill>
                <a:latin typeface="Arial"/>
                <a:cs typeface="Arial"/>
              </a:rPr>
              <a:t>Independent review 1</a:t>
            </a:r>
            <a:endParaRPr lang="en-US" sz="600" dirty="0">
              <a:solidFill>
                <a:srgbClr val="154C9C"/>
              </a:solidFill>
              <a:latin typeface="Arial"/>
              <a:cs typeface="Arial"/>
            </a:endParaRPr>
          </a:p>
        </p:txBody>
      </p:sp>
      <p:sp>
        <p:nvSpPr>
          <p:cNvPr id="20" name="TextBox 19"/>
          <p:cNvSpPr txBox="1"/>
          <p:nvPr/>
        </p:nvSpPr>
        <p:spPr>
          <a:xfrm rot="16200000">
            <a:off x="3542298" y="4698833"/>
            <a:ext cx="920444" cy="184666"/>
          </a:xfrm>
          <a:prstGeom prst="rect">
            <a:avLst/>
          </a:prstGeom>
          <a:noFill/>
        </p:spPr>
        <p:txBody>
          <a:bodyPr wrap="none" rtlCol="0">
            <a:spAutoFit/>
          </a:bodyPr>
          <a:lstStyle/>
          <a:p>
            <a:r>
              <a:rPr lang="en-US" sz="600" dirty="0" smtClean="0">
                <a:solidFill>
                  <a:srgbClr val="154C9C"/>
                </a:solidFill>
                <a:latin typeface="Arial"/>
                <a:cs typeface="Arial"/>
              </a:rPr>
              <a:t>Independent review 2</a:t>
            </a:r>
            <a:endParaRPr lang="en-US" sz="600" dirty="0">
              <a:solidFill>
                <a:srgbClr val="154C9C"/>
              </a:solidFill>
              <a:latin typeface="Arial"/>
              <a:cs typeface="Arial"/>
            </a:endParaRPr>
          </a:p>
        </p:txBody>
      </p:sp>
      <p:sp>
        <p:nvSpPr>
          <p:cNvPr id="24" name="TextBox 23"/>
          <p:cNvSpPr txBox="1"/>
          <p:nvPr/>
        </p:nvSpPr>
        <p:spPr>
          <a:xfrm rot="16200000">
            <a:off x="1316343" y="2945365"/>
            <a:ext cx="530915" cy="184666"/>
          </a:xfrm>
          <a:prstGeom prst="rect">
            <a:avLst/>
          </a:prstGeom>
          <a:noFill/>
        </p:spPr>
        <p:txBody>
          <a:bodyPr wrap="none" rtlCol="0">
            <a:spAutoFit/>
          </a:bodyPr>
          <a:lstStyle/>
          <a:p>
            <a:r>
              <a:rPr lang="en-US" sz="600" dirty="0" smtClean="0">
                <a:solidFill>
                  <a:srgbClr val="154C9C"/>
                </a:solidFill>
                <a:latin typeface="Arial"/>
                <a:cs typeface="Arial"/>
              </a:rPr>
              <a:t>4 T cycles</a:t>
            </a:r>
            <a:endParaRPr lang="en-US" sz="600" dirty="0">
              <a:solidFill>
                <a:srgbClr val="154C9C"/>
              </a:solidFill>
              <a:latin typeface="Arial"/>
              <a:cs typeface="Arial"/>
            </a:endParaRPr>
          </a:p>
        </p:txBody>
      </p:sp>
      <p:sp>
        <p:nvSpPr>
          <p:cNvPr id="27" name="TextBox 26"/>
          <p:cNvSpPr txBox="1"/>
          <p:nvPr/>
        </p:nvSpPr>
        <p:spPr>
          <a:xfrm rot="16200000">
            <a:off x="1771486" y="3683360"/>
            <a:ext cx="531102" cy="184666"/>
          </a:xfrm>
          <a:prstGeom prst="rect">
            <a:avLst/>
          </a:prstGeom>
          <a:noFill/>
        </p:spPr>
        <p:txBody>
          <a:bodyPr wrap="none" rtlCol="0">
            <a:spAutoFit/>
          </a:bodyPr>
          <a:lstStyle/>
          <a:p>
            <a:r>
              <a:rPr lang="en-US" sz="600" dirty="0" smtClean="0">
                <a:solidFill>
                  <a:srgbClr val="154C9C"/>
                </a:solidFill>
                <a:latin typeface="Arial"/>
                <a:cs typeface="Arial"/>
              </a:rPr>
              <a:t>Sine burst</a:t>
            </a:r>
            <a:endParaRPr lang="en-US" sz="600" dirty="0">
              <a:solidFill>
                <a:srgbClr val="154C9C"/>
              </a:solidFill>
              <a:latin typeface="Arial"/>
              <a:cs typeface="Arial"/>
            </a:endParaRPr>
          </a:p>
        </p:txBody>
      </p:sp>
      <p:sp>
        <p:nvSpPr>
          <p:cNvPr id="28" name="TextBox 27"/>
          <p:cNvSpPr txBox="1"/>
          <p:nvPr/>
        </p:nvSpPr>
        <p:spPr>
          <a:xfrm rot="16200000">
            <a:off x="2138865" y="4035131"/>
            <a:ext cx="582461" cy="184666"/>
          </a:xfrm>
          <a:prstGeom prst="rect">
            <a:avLst/>
          </a:prstGeom>
          <a:noFill/>
        </p:spPr>
        <p:txBody>
          <a:bodyPr wrap="none" rtlCol="0">
            <a:spAutoFit/>
          </a:bodyPr>
          <a:lstStyle/>
          <a:p>
            <a:r>
              <a:rPr lang="en-US" sz="600" dirty="0" smtClean="0">
                <a:solidFill>
                  <a:srgbClr val="154C9C"/>
                </a:solidFill>
                <a:latin typeface="Arial"/>
                <a:cs typeface="Arial"/>
              </a:rPr>
              <a:t>Sine sweep</a:t>
            </a:r>
            <a:endParaRPr lang="en-US" sz="600" dirty="0">
              <a:solidFill>
                <a:srgbClr val="154C9C"/>
              </a:solidFill>
              <a:latin typeface="Arial"/>
              <a:cs typeface="Arial"/>
            </a:endParaRPr>
          </a:p>
        </p:txBody>
      </p:sp>
      <p:sp>
        <p:nvSpPr>
          <p:cNvPr id="29" name="TextBox 28"/>
          <p:cNvSpPr txBox="1"/>
          <p:nvPr/>
        </p:nvSpPr>
        <p:spPr>
          <a:xfrm rot="16200000">
            <a:off x="2895496" y="4524653"/>
            <a:ext cx="479618" cy="184666"/>
          </a:xfrm>
          <a:prstGeom prst="rect">
            <a:avLst/>
          </a:prstGeom>
          <a:noFill/>
        </p:spPr>
        <p:txBody>
          <a:bodyPr wrap="none" rtlCol="0">
            <a:spAutoFit/>
          </a:bodyPr>
          <a:lstStyle/>
          <a:p>
            <a:r>
              <a:rPr lang="en-US" sz="600" dirty="0" smtClean="0">
                <a:solidFill>
                  <a:srgbClr val="154C9C"/>
                </a:solidFill>
                <a:latin typeface="Arial"/>
                <a:cs typeface="Arial"/>
              </a:rPr>
              <a:t>Acoustic</a:t>
            </a:r>
            <a:endParaRPr lang="en-US" sz="600" dirty="0">
              <a:solidFill>
                <a:srgbClr val="154C9C"/>
              </a:solidFill>
              <a:latin typeface="Arial"/>
              <a:cs typeface="Arial"/>
            </a:endParaRPr>
          </a:p>
        </p:txBody>
      </p:sp>
      <p:sp>
        <p:nvSpPr>
          <p:cNvPr id="30" name="TextBox 29"/>
          <p:cNvSpPr txBox="1"/>
          <p:nvPr/>
        </p:nvSpPr>
        <p:spPr>
          <a:xfrm rot="16200000">
            <a:off x="1640709" y="3502201"/>
            <a:ext cx="569387" cy="184666"/>
          </a:xfrm>
          <a:prstGeom prst="rect">
            <a:avLst/>
          </a:prstGeom>
          <a:noFill/>
        </p:spPr>
        <p:txBody>
          <a:bodyPr wrap="none" rtlCol="0">
            <a:spAutoFit/>
          </a:bodyPr>
          <a:lstStyle/>
          <a:p>
            <a:r>
              <a:rPr lang="en-US" sz="600" dirty="0" smtClean="0">
                <a:solidFill>
                  <a:srgbClr val="154C9C"/>
                </a:solidFill>
                <a:latin typeface="Arial"/>
                <a:cs typeface="Arial"/>
              </a:rPr>
              <a:t>Safety EMI</a:t>
            </a:r>
            <a:endParaRPr lang="en-US" sz="600" dirty="0">
              <a:solidFill>
                <a:srgbClr val="154C9C"/>
              </a:solidFill>
              <a:latin typeface="Arial"/>
              <a:cs typeface="Arial"/>
            </a:endParaRPr>
          </a:p>
        </p:txBody>
      </p:sp>
      <p:sp>
        <p:nvSpPr>
          <p:cNvPr id="31" name="TextBox 30"/>
          <p:cNvSpPr txBox="1"/>
          <p:nvPr/>
        </p:nvSpPr>
        <p:spPr>
          <a:xfrm rot="16200000">
            <a:off x="2868809" y="4521014"/>
            <a:ext cx="355649" cy="184666"/>
          </a:xfrm>
          <a:prstGeom prst="rect">
            <a:avLst/>
          </a:prstGeom>
          <a:noFill/>
        </p:spPr>
        <p:txBody>
          <a:bodyPr wrap="none" rtlCol="0">
            <a:spAutoFit/>
          </a:bodyPr>
          <a:lstStyle/>
          <a:p>
            <a:r>
              <a:rPr lang="en-US" sz="600" dirty="0" smtClean="0">
                <a:solidFill>
                  <a:srgbClr val="154C9C"/>
                </a:solidFill>
                <a:latin typeface="Arial"/>
                <a:cs typeface="Arial"/>
              </a:rPr>
              <a:t>EMC</a:t>
            </a:r>
            <a:endParaRPr lang="en-US" sz="600" dirty="0">
              <a:solidFill>
                <a:srgbClr val="154C9C"/>
              </a:solidFill>
              <a:latin typeface="Arial"/>
              <a:cs typeface="Arial"/>
            </a:endParaRPr>
          </a:p>
        </p:txBody>
      </p:sp>
      <p:sp>
        <p:nvSpPr>
          <p:cNvPr id="32" name="TextBox 31"/>
          <p:cNvSpPr txBox="1"/>
          <p:nvPr/>
        </p:nvSpPr>
        <p:spPr>
          <a:xfrm rot="16200000">
            <a:off x="3542346" y="4771872"/>
            <a:ext cx="659180" cy="184666"/>
          </a:xfrm>
          <a:prstGeom prst="rect">
            <a:avLst/>
          </a:prstGeom>
          <a:noFill/>
        </p:spPr>
        <p:txBody>
          <a:bodyPr wrap="none" rtlCol="0">
            <a:spAutoFit/>
          </a:bodyPr>
          <a:lstStyle/>
          <a:p>
            <a:r>
              <a:rPr lang="en-US" sz="600" dirty="0" smtClean="0">
                <a:solidFill>
                  <a:srgbClr val="154C9C"/>
                </a:solidFill>
                <a:latin typeface="Arial"/>
                <a:cs typeface="Arial"/>
              </a:rPr>
              <a:t>Full EMI/EMC</a:t>
            </a:r>
            <a:endParaRPr lang="en-US" sz="600" dirty="0">
              <a:solidFill>
                <a:srgbClr val="154C9C"/>
              </a:solidFill>
              <a:latin typeface="Arial"/>
              <a:cs typeface="Arial"/>
            </a:endParaRPr>
          </a:p>
        </p:txBody>
      </p:sp>
      <p:sp>
        <p:nvSpPr>
          <p:cNvPr id="33" name="TextBox 32"/>
          <p:cNvSpPr txBox="1"/>
          <p:nvPr/>
        </p:nvSpPr>
        <p:spPr>
          <a:xfrm rot="16200000">
            <a:off x="1327350" y="3156291"/>
            <a:ext cx="1031577" cy="184666"/>
          </a:xfrm>
          <a:prstGeom prst="rect">
            <a:avLst/>
          </a:prstGeom>
          <a:noFill/>
        </p:spPr>
        <p:txBody>
          <a:bodyPr wrap="none" rtlCol="0">
            <a:spAutoFit/>
          </a:bodyPr>
          <a:lstStyle/>
          <a:p>
            <a:r>
              <a:rPr lang="en-US" sz="600" dirty="0" smtClean="0">
                <a:solidFill>
                  <a:srgbClr val="154C9C"/>
                </a:solidFill>
                <a:latin typeface="Arial"/>
                <a:cs typeface="Arial"/>
              </a:rPr>
              <a:t>S/W engineering and QA</a:t>
            </a:r>
            <a:endParaRPr lang="en-US" sz="600" dirty="0">
              <a:solidFill>
                <a:srgbClr val="154C9C"/>
              </a:solidFill>
              <a:latin typeface="Arial"/>
              <a:cs typeface="Arial"/>
            </a:endParaRPr>
          </a:p>
        </p:txBody>
      </p:sp>
      <p:sp>
        <p:nvSpPr>
          <p:cNvPr id="34" name="TextBox 33"/>
          <p:cNvSpPr txBox="1"/>
          <p:nvPr/>
        </p:nvSpPr>
        <p:spPr>
          <a:xfrm rot="16200000">
            <a:off x="1878501" y="3780896"/>
            <a:ext cx="864339" cy="184666"/>
          </a:xfrm>
          <a:prstGeom prst="rect">
            <a:avLst/>
          </a:prstGeom>
          <a:noFill/>
        </p:spPr>
        <p:txBody>
          <a:bodyPr wrap="none" rtlCol="0">
            <a:spAutoFit/>
          </a:bodyPr>
          <a:lstStyle/>
          <a:p>
            <a:r>
              <a:rPr lang="en-US" sz="600" dirty="0" smtClean="0">
                <a:solidFill>
                  <a:srgbClr val="154C9C"/>
                </a:solidFill>
                <a:latin typeface="Arial"/>
                <a:cs typeface="Arial"/>
              </a:rPr>
              <a:t>FPGA requirements</a:t>
            </a:r>
            <a:endParaRPr lang="en-US" sz="600" dirty="0">
              <a:solidFill>
                <a:srgbClr val="154C9C"/>
              </a:solidFill>
              <a:latin typeface="Arial"/>
              <a:cs typeface="Arial"/>
            </a:endParaRPr>
          </a:p>
        </p:txBody>
      </p:sp>
      <p:sp>
        <p:nvSpPr>
          <p:cNvPr id="36" name="TextBox 35"/>
          <p:cNvSpPr txBox="1"/>
          <p:nvPr/>
        </p:nvSpPr>
        <p:spPr>
          <a:xfrm rot="16200000">
            <a:off x="3073128" y="4476456"/>
            <a:ext cx="954107" cy="184666"/>
          </a:xfrm>
          <a:prstGeom prst="rect">
            <a:avLst/>
          </a:prstGeom>
          <a:noFill/>
        </p:spPr>
        <p:txBody>
          <a:bodyPr wrap="none" rtlCol="0">
            <a:spAutoFit/>
          </a:bodyPr>
          <a:lstStyle/>
          <a:p>
            <a:r>
              <a:rPr lang="en-US" sz="600" dirty="0" smtClean="0">
                <a:solidFill>
                  <a:srgbClr val="154C9C"/>
                </a:solidFill>
                <a:latin typeface="Arial"/>
                <a:cs typeface="Arial"/>
              </a:rPr>
              <a:t>Detailed design FMEA</a:t>
            </a:r>
            <a:endParaRPr lang="en-US" sz="600" dirty="0">
              <a:solidFill>
                <a:srgbClr val="154C9C"/>
              </a:solidFill>
              <a:latin typeface="Arial"/>
              <a:cs typeface="Arial"/>
            </a:endParaRPr>
          </a:p>
        </p:txBody>
      </p:sp>
      <p:sp>
        <p:nvSpPr>
          <p:cNvPr id="37" name="TextBox 36"/>
          <p:cNvSpPr txBox="1"/>
          <p:nvPr/>
        </p:nvSpPr>
        <p:spPr>
          <a:xfrm rot="16200000">
            <a:off x="3963255" y="4950635"/>
            <a:ext cx="492443" cy="184666"/>
          </a:xfrm>
          <a:prstGeom prst="rect">
            <a:avLst/>
          </a:prstGeom>
          <a:noFill/>
        </p:spPr>
        <p:txBody>
          <a:bodyPr wrap="none" rtlCol="0">
            <a:spAutoFit/>
          </a:bodyPr>
          <a:lstStyle/>
          <a:p>
            <a:r>
              <a:rPr lang="en-US" sz="600" dirty="0" smtClean="0">
                <a:solidFill>
                  <a:srgbClr val="154C9C"/>
                </a:solidFill>
                <a:latin typeface="Arial"/>
                <a:cs typeface="Arial"/>
              </a:rPr>
              <a:t>Full PRA</a:t>
            </a:r>
            <a:endParaRPr lang="en-US" sz="600" dirty="0">
              <a:solidFill>
                <a:srgbClr val="154C9C"/>
              </a:solidFill>
              <a:latin typeface="Arial"/>
              <a:cs typeface="Arial"/>
            </a:endParaRPr>
          </a:p>
        </p:txBody>
      </p:sp>
      <p:sp>
        <p:nvSpPr>
          <p:cNvPr id="79" name="TextBox 78"/>
          <p:cNvSpPr txBox="1"/>
          <p:nvPr/>
        </p:nvSpPr>
        <p:spPr>
          <a:xfrm rot="16200000">
            <a:off x="3239906" y="3816323"/>
            <a:ext cx="3384318" cy="261610"/>
          </a:xfrm>
          <a:prstGeom prst="rect">
            <a:avLst/>
          </a:prstGeom>
          <a:noFill/>
        </p:spPr>
        <p:txBody>
          <a:bodyPr wrap="square" rtlCol="0">
            <a:spAutoFit/>
          </a:bodyPr>
          <a:lstStyle/>
          <a:p>
            <a:pPr algn="ctr"/>
            <a:r>
              <a:rPr lang="en-US" sz="1100" b="1" dirty="0" smtClean="0">
                <a:solidFill>
                  <a:srgbClr val="154C9C"/>
                </a:solidFill>
                <a:latin typeface="Arial"/>
                <a:cs typeface="Arial"/>
              </a:rPr>
              <a:t>Number of Residual Workmanship Defects</a:t>
            </a:r>
            <a:endParaRPr lang="en-US" sz="1100" b="1" dirty="0">
              <a:solidFill>
                <a:srgbClr val="154C9C"/>
              </a:solidFill>
              <a:latin typeface="Arial"/>
              <a:cs typeface="Arial"/>
            </a:endParaRPr>
          </a:p>
        </p:txBody>
      </p:sp>
      <p:sp>
        <p:nvSpPr>
          <p:cNvPr id="80" name="TextBox 79"/>
          <p:cNvSpPr txBox="1"/>
          <p:nvPr/>
        </p:nvSpPr>
        <p:spPr>
          <a:xfrm>
            <a:off x="5078623" y="5612169"/>
            <a:ext cx="3372404" cy="261610"/>
          </a:xfrm>
          <a:prstGeom prst="rect">
            <a:avLst/>
          </a:prstGeom>
          <a:noFill/>
        </p:spPr>
        <p:txBody>
          <a:bodyPr wrap="square" rtlCol="0">
            <a:spAutoFit/>
          </a:bodyPr>
          <a:lstStyle/>
          <a:p>
            <a:pPr algn="ctr"/>
            <a:r>
              <a:rPr lang="en-US" sz="1100" b="1" dirty="0" smtClean="0">
                <a:solidFill>
                  <a:srgbClr val="154C9C"/>
                </a:solidFill>
                <a:latin typeface="Arial"/>
                <a:cs typeface="Arial"/>
              </a:rPr>
              <a:t>Mission Success Activities</a:t>
            </a:r>
            <a:endParaRPr lang="en-US" sz="1100" b="1" dirty="0">
              <a:solidFill>
                <a:srgbClr val="154C9C"/>
              </a:solidFill>
              <a:latin typeface="Arial"/>
              <a:cs typeface="Arial"/>
            </a:endParaRPr>
          </a:p>
        </p:txBody>
      </p:sp>
      <p:sp>
        <p:nvSpPr>
          <p:cNvPr id="85" name="TextBox 84"/>
          <p:cNvSpPr txBox="1"/>
          <p:nvPr/>
        </p:nvSpPr>
        <p:spPr>
          <a:xfrm rot="16200000">
            <a:off x="5588572" y="3281477"/>
            <a:ext cx="543876" cy="184666"/>
          </a:xfrm>
          <a:prstGeom prst="rect">
            <a:avLst/>
          </a:prstGeom>
          <a:noFill/>
        </p:spPr>
        <p:txBody>
          <a:bodyPr wrap="none" rtlCol="0">
            <a:spAutoFit/>
          </a:bodyPr>
          <a:lstStyle/>
          <a:p>
            <a:r>
              <a:rPr lang="en-US" sz="600" dirty="0" smtClean="0">
                <a:solidFill>
                  <a:srgbClr val="154C9C"/>
                </a:solidFill>
                <a:latin typeface="Arial"/>
                <a:cs typeface="Arial"/>
              </a:rPr>
              <a:t>1st tier QA </a:t>
            </a:r>
            <a:endParaRPr lang="en-US" sz="600" dirty="0">
              <a:solidFill>
                <a:srgbClr val="154C9C"/>
              </a:solidFill>
              <a:latin typeface="Arial"/>
              <a:cs typeface="Arial"/>
            </a:endParaRPr>
          </a:p>
        </p:txBody>
      </p:sp>
      <p:sp>
        <p:nvSpPr>
          <p:cNvPr id="86" name="TextBox 85"/>
          <p:cNvSpPr txBox="1"/>
          <p:nvPr/>
        </p:nvSpPr>
        <p:spPr>
          <a:xfrm rot="16200000">
            <a:off x="6369782" y="4154434"/>
            <a:ext cx="569612" cy="184666"/>
          </a:xfrm>
          <a:prstGeom prst="rect">
            <a:avLst/>
          </a:prstGeom>
          <a:noFill/>
        </p:spPr>
        <p:txBody>
          <a:bodyPr wrap="none" rtlCol="0">
            <a:spAutoFit/>
          </a:bodyPr>
          <a:lstStyle/>
          <a:p>
            <a:r>
              <a:rPr lang="en-US" sz="600" dirty="0" smtClean="0">
                <a:solidFill>
                  <a:srgbClr val="154C9C"/>
                </a:solidFill>
                <a:latin typeface="Arial"/>
                <a:cs typeface="Arial"/>
              </a:rPr>
              <a:t>2nd tier QA</a:t>
            </a:r>
            <a:endParaRPr lang="en-US" sz="600" dirty="0">
              <a:solidFill>
                <a:srgbClr val="154C9C"/>
              </a:solidFill>
              <a:latin typeface="Arial"/>
              <a:cs typeface="Arial"/>
            </a:endParaRPr>
          </a:p>
        </p:txBody>
      </p:sp>
      <p:sp>
        <p:nvSpPr>
          <p:cNvPr id="87" name="TextBox 86"/>
          <p:cNvSpPr txBox="1"/>
          <p:nvPr/>
        </p:nvSpPr>
        <p:spPr>
          <a:xfrm rot="16200000">
            <a:off x="7950660" y="4935658"/>
            <a:ext cx="556563" cy="184666"/>
          </a:xfrm>
          <a:prstGeom prst="rect">
            <a:avLst/>
          </a:prstGeom>
          <a:noFill/>
        </p:spPr>
        <p:txBody>
          <a:bodyPr wrap="none" rtlCol="0">
            <a:spAutoFit/>
          </a:bodyPr>
          <a:lstStyle/>
          <a:p>
            <a:r>
              <a:rPr lang="en-US" sz="600" dirty="0" smtClean="0">
                <a:solidFill>
                  <a:srgbClr val="154C9C"/>
                </a:solidFill>
                <a:latin typeface="Arial"/>
                <a:cs typeface="Arial"/>
              </a:rPr>
              <a:t>3rd tier QA</a:t>
            </a:r>
            <a:endParaRPr lang="en-US" sz="600" dirty="0">
              <a:solidFill>
                <a:srgbClr val="154C9C"/>
              </a:solidFill>
              <a:latin typeface="Arial"/>
              <a:cs typeface="Arial"/>
            </a:endParaRPr>
          </a:p>
        </p:txBody>
      </p:sp>
      <p:sp>
        <p:nvSpPr>
          <p:cNvPr id="88" name="TextBox 87"/>
          <p:cNvSpPr txBox="1"/>
          <p:nvPr/>
        </p:nvSpPr>
        <p:spPr>
          <a:xfrm rot="16200000">
            <a:off x="5233324" y="2471077"/>
            <a:ext cx="530915" cy="184666"/>
          </a:xfrm>
          <a:prstGeom prst="rect">
            <a:avLst/>
          </a:prstGeom>
          <a:noFill/>
        </p:spPr>
        <p:txBody>
          <a:bodyPr wrap="none" rtlCol="0">
            <a:spAutoFit/>
          </a:bodyPr>
          <a:lstStyle/>
          <a:p>
            <a:r>
              <a:rPr lang="en-US" sz="600" dirty="0" smtClean="0">
                <a:solidFill>
                  <a:srgbClr val="154C9C"/>
                </a:solidFill>
                <a:latin typeface="Arial"/>
                <a:cs typeface="Arial"/>
              </a:rPr>
              <a:t>4 T cycles</a:t>
            </a:r>
            <a:endParaRPr lang="en-US" sz="600" dirty="0">
              <a:solidFill>
                <a:srgbClr val="154C9C"/>
              </a:solidFill>
              <a:latin typeface="Arial"/>
              <a:cs typeface="Arial"/>
            </a:endParaRPr>
          </a:p>
        </p:txBody>
      </p:sp>
      <p:sp>
        <p:nvSpPr>
          <p:cNvPr id="89" name="TextBox 88"/>
          <p:cNvSpPr txBox="1"/>
          <p:nvPr/>
        </p:nvSpPr>
        <p:spPr>
          <a:xfrm rot="16200000">
            <a:off x="7147305" y="4546695"/>
            <a:ext cx="724890" cy="184666"/>
          </a:xfrm>
          <a:prstGeom prst="rect">
            <a:avLst/>
          </a:prstGeom>
          <a:noFill/>
        </p:spPr>
        <p:txBody>
          <a:bodyPr wrap="none" rtlCol="0">
            <a:spAutoFit/>
          </a:bodyPr>
          <a:lstStyle/>
          <a:p>
            <a:r>
              <a:rPr lang="en-US" sz="600" dirty="0" smtClean="0">
                <a:solidFill>
                  <a:srgbClr val="154C9C"/>
                </a:solidFill>
                <a:latin typeface="Arial"/>
                <a:cs typeface="Arial"/>
              </a:rPr>
              <a:t>4 more T cycles</a:t>
            </a:r>
            <a:endParaRPr lang="en-US" sz="600" dirty="0">
              <a:solidFill>
                <a:srgbClr val="154C9C"/>
              </a:solidFill>
              <a:latin typeface="Arial"/>
              <a:cs typeface="Arial"/>
            </a:endParaRPr>
          </a:p>
        </p:txBody>
      </p:sp>
      <p:sp>
        <p:nvSpPr>
          <p:cNvPr id="90" name="TextBox 89"/>
          <p:cNvSpPr txBox="1"/>
          <p:nvPr/>
        </p:nvSpPr>
        <p:spPr>
          <a:xfrm rot="16200000">
            <a:off x="5301792" y="2751801"/>
            <a:ext cx="638028" cy="184666"/>
          </a:xfrm>
          <a:prstGeom prst="rect">
            <a:avLst/>
          </a:prstGeom>
          <a:noFill/>
        </p:spPr>
        <p:txBody>
          <a:bodyPr wrap="none" rtlCol="0">
            <a:spAutoFit/>
          </a:bodyPr>
          <a:lstStyle/>
          <a:p>
            <a:r>
              <a:rPr lang="en-US" sz="600" dirty="0" smtClean="0">
                <a:solidFill>
                  <a:srgbClr val="154C9C"/>
                </a:solidFill>
                <a:latin typeface="Arial"/>
                <a:cs typeface="Arial"/>
              </a:rPr>
              <a:t>Random vibe</a:t>
            </a:r>
            <a:endParaRPr lang="en-US" sz="600" dirty="0">
              <a:solidFill>
                <a:srgbClr val="154C9C"/>
              </a:solidFill>
              <a:latin typeface="Arial"/>
              <a:cs typeface="Arial"/>
            </a:endParaRPr>
          </a:p>
        </p:txBody>
      </p:sp>
      <p:sp>
        <p:nvSpPr>
          <p:cNvPr id="91" name="TextBox 90"/>
          <p:cNvSpPr txBox="1"/>
          <p:nvPr/>
        </p:nvSpPr>
        <p:spPr>
          <a:xfrm rot="16200000">
            <a:off x="5867793" y="3694264"/>
            <a:ext cx="531102" cy="184666"/>
          </a:xfrm>
          <a:prstGeom prst="rect">
            <a:avLst/>
          </a:prstGeom>
          <a:noFill/>
        </p:spPr>
        <p:txBody>
          <a:bodyPr wrap="none" rtlCol="0">
            <a:spAutoFit/>
          </a:bodyPr>
          <a:lstStyle/>
          <a:p>
            <a:r>
              <a:rPr lang="en-US" sz="600" dirty="0" smtClean="0">
                <a:solidFill>
                  <a:srgbClr val="154C9C"/>
                </a:solidFill>
                <a:latin typeface="Arial"/>
                <a:cs typeface="Arial"/>
              </a:rPr>
              <a:t>Sine burst</a:t>
            </a:r>
            <a:endParaRPr lang="en-US" sz="600" dirty="0">
              <a:solidFill>
                <a:srgbClr val="154C9C"/>
              </a:solidFill>
              <a:latin typeface="Arial"/>
              <a:cs typeface="Arial"/>
            </a:endParaRPr>
          </a:p>
        </p:txBody>
      </p:sp>
      <p:sp>
        <p:nvSpPr>
          <p:cNvPr id="94" name="TextBox 93"/>
          <p:cNvSpPr txBox="1"/>
          <p:nvPr/>
        </p:nvSpPr>
        <p:spPr>
          <a:xfrm rot="16200000">
            <a:off x="5756065" y="3548121"/>
            <a:ext cx="569387" cy="184666"/>
          </a:xfrm>
          <a:prstGeom prst="rect">
            <a:avLst/>
          </a:prstGeom>
          <a:noFill/>
        </p:spPr>
        <p:txBody>
          <a:bodyPr wrap="none" rtlCol="0">
            <a:spAutoFit/>
          </a:bodyPr>
          <a:lstStyle/>
          <a:p>
            <a:r>
              <a:rPr lang="en-US" sz="600" dirty="0" smtClean="0">
                <a:solidFill>
                  <a:srgbClr val="154C9C"/>
                </a:solidFill>
                <a:latin typeface="Arial"/>
                <a:cs typeface="Arial"/>
              </a:rPr>
              <a:t>Safety EMI</a:t>
            </a:r>
            <a:endParaRPr lang="en-US" sz="600" dirty="0">
              <a:solidFill>
                <a:srgbClr val="154C9C"/>
              </a:solidFill>
              <a:latin typeface="Arial"/>
              <a:cs typeface="Arial"/>
            </a:endParaRPr>
          </a:p>
        </p:txBody>
      </p:sp>
      <p:sp>
        <p:nvSpPr>
          <p:cNvPr id="96" name="TextBox 95"/>
          <p:cNvSpPr txBox="1"/>
          <p:nvPr/>
        </p:nvSpPr>
        <p:spPr>
          <a:xfrm rot="16200000">
            <a:off x="7657704" y="4789100"/>
            <a:ext cx="659180" cy="184666"/>
          </a:xfrm>
          <a:prstGeom prst="rect">
            <a:avLst/>
          </a:prstGeom>
          <a:noFill/>
        </p:spPr>
        <p:txBody>
          <a:bodyPr wrap="none" rtlCol="0">
            <a:spAutoFit/>
          </a:bodyPr>
          <a:lstStyle/>
          <a:p>
            <a:r>
              <a:rPr lang="en-US" sz="600" dirty="0" smtClean="0">
                <a:solidFill>
                  <a:srgbClr val="154C9C"/>
                </a:solidFill>
                <a:latin typeface="Arial"/>
                <a:cs typeface="Arial"/>
              </a:rPr>
              <a:t>Full EMI/EMC</a:t>
            </a:r>
            <a:endParaRPr lang="en-US" sz="600" dirty="0">
              <a:solidFill>
                <a:srgbClr val="154C9C"/>
              </a:solidFill>
              <a:latin typeface="Arial"/>
              <a:cs typeface="Arial"/>
            </a:endParaRPr>
          </a:p>
        </p:txBody>
      </p:sp>
      <p:sp>
        <p:nvSpPr>
          <p:cNvPr id="99" name="TextBox 98"/>
          <p:cNvSpPr txBox="1"/>
          <p:nvPr/>
        </p:nvSpPr>
        <p:spPr>
          <a:xfrm rot="16200000">
            <a:off x="6976320" y="4442417"/>
            <a:ext cx="779104" cy="184666"/>
          </a:xfrm>
          <a:prstGeom prst="rect">
            <a:avLst/>
          </a:prstGeom>
          <a:noFill/>
        </p:spPr>
        <p:txBody>
          <a:bodyPr wrap="none" rtlCol="0">
            <a:spAutoFit/>
          </a:bodyPr>
          <a:lstStyle/>
          <a:p>
            <a:r>
              <a:rPr lang="en-US" sz="600" dirty="0" smtClean="0">
                <a:solidFill>
                  <a:srgbClr val="154C9C"/>
                </a:solidFill>
                <a:latin typeface="Arial"/>
                <a:cs typeface="Arial"/>
              </a:rPr>
              <a:t>Fastener integrity</a:t>
            </a:r>
            <a:endParaRPr lang="en-US" sz="600" dirty="0">
              <a:solidFill>
                <a:srgbClr val="154C9C"/>
              </a:solidFill>
              <a:latin typeface="Arial"/>
              <a:cs typeface="Arial"/>
            </a:endParaRPr>
          </a:p>
        </p:txBody>
      </p:sp>
      <p:sp>
        <p:nvSpPr>
          <p:cNvPr id="102" name="TextBox 101"/>
          <p:cNvSpPr txBox="1"/>
          <p:nvPr/>
        </p:nvSpPr>
        <p:spPr>
          <a:xfrm rot="16200000">
            <a:off x="5687999" y="3541722"/>
            <a:ext cx="1252529" cy="184666"/>
          </a:xfrm>
          <a:prstGeom prst="rect">
            <a:avLst/>
          </a:prstGeom>
          <a:noFill/>
        </p:spPr>
        <p:txBody>
          <a:bodyPr wrap="none" rtlCol="0">
            <a:spAutoFit/>
          </a:bodyPr>
          <a:lstStyle/>
          <a:p>
            <a:r>
              <a:rPr lang="en-US" sz="600" dirty="0" smtClean="0">
                <a:solidFill>
                  <a:srgbClr val="154C9C"/>
                </a:solidFill>
                <a:latin typeface="Arial"/>
                <a:cs typeface="Arial"/>
              </a:rPr>
              <a:t>Closed </a:t>
            </a:r>
            <a:r>
              <a:rPr lang="en-US" sz="600" dirty="0" err="1" smtClean="0">
                <a:solidFill>
                  <a:srgbClr val="154C9C"/>
                </a:solidFill>
                <a:latin typeface="Arial"/>
                <a:cs typeface="Arial"/>
              </a:rPr>
              <a:t>Lloop</a:t>
            </a:r>
            <a:r>
              <a:rPr lang="en-US" sz="600" dirty="0" smtClean="0">
                <a:solidFill>
                  <a:srgbClr val="154C9C"/>
                </a:solidFill>
                <a:latin typeface="Arial"/>
                <a:cs typeface="Arial"/>
              </a:rPr>
              <a:t> GIDEP and alerts</a:t>
            </a:r>
            <a:endParaRPr lang="en-US" sz="600" dirty="0">
              <a:solidFill>
                <a:srgbClr val="154C9C"/>
              </a:solidFill>
              <a:latin typeface="Arial"/>
              <a:cs typeface="Arial"/>
            </a:endParaRPr>
          </a:p>
        </p:txBody>
      </p:sp>
      <p:sp>
        <p:nvSpPr>
          <p:cNvPr id="103" name="TextBox 102"/>
          <p:cNvSpPr txBox="1"/>
          <p:nvPr/>
        </p:nvSpPr>
        <p:spPr>
          <a:xfrm rot="16200000">
            <a:off x="5519028" y="3138732"/>
            <a:ext cx="530915" cy="184666"/>
          </a:xfrm>
          <a:prstGeom prst="rect">
            <a:avLst/>
          </a:prstGeom>
          <a:noFill/>
        </p:spPr>
        <p:txBody>
          <a:bodyPr wrap="none" rtlCol="0">
            <a:spAutoFit/>
          </a:bodyPr>
          <a:lstStyle/>
          <a:p>
            <a:r>
              <a:rPr lang="en-US" sz="600" dirty="0" smtClean="0">
                <a:solidFill>
                  <a:srgbClr val="154C9C"/>
                </a:solidFill>
                <a:latin typeface="Arial"/>
                <a:cs typeface="Arial"/>
              </a:rPr>
              <a:t>QPL parts</a:t>
            </a:r>
            <a:endParaRPr lang="en-US" sz="600" dirty="0">
              <a:solidFill>
                <a:srgbClr val="154C9C"/>
              </a:solidFill>
              <a:latin typeface="Arial"/>
              <a:cs typeface="Arial"/>
            </a:endParaRPr>
          </a:p>
        </p:txBody>
      </p:sp>
      <p:sp>
        <p:nvSpPr>
          <p:cNvPr id="108" name="TextBox 107"/>
          <p:cNvSpPr txBox="1"/>
          <p:nvPr/>
        </p:nvSpPr>
        <p:spPr>
          <a:xfrm rot="16200000">
            <a:off x="6327101" y="4013746"/>
            <a:ext cx="1124038" cy="184666"/>
          </a:xfrm>
          <a:prstGeom prst="rect">
            <a:avLst/>
          </a:prstGeom>
          <a:noFill/>
        </p:spPr>
        <p:txBody>
          <a:bodyPr wrap="none" rtlCol="0">
            <a:spAutoFit/>
          </a:bodyPr>
          <a:lstStyle/>
          <a:p>
            <a:r>
              <a:rPr lang="en-US" sz="600" dirty="0" smtClean="0">
                <a:solidFill>
                  <a:srgbClr val="154C9C"/>
                </a:solidFill>
                <a:latin typeface="Arial"/>
                <a:cs typeface="Arial"/>
              </a:rPr>
              <a:t>Workmanship requirements</a:t>
            </a:r>
            <a:endParaRPr lang="en-US" sz="600" dirty="0">
              <a:solidFill>
                <a:srgbClr val="154C9C"/>
              </a:solidFill>
              <a:latin typeface="Arial"/>
              <a:cs typeface="Arial"/>
            </a:endParaRPr>
          </a:p>
        </p:txBody>
      </p:sp>
      <p:sp>
        <p:nvSpPr>
          <p:cNvPr id="109" name="TextBox 108"/>
          <p:cNvSpPr txBox="1"/>
          <p:nvPr/>
        </p:nvSpPr>
        <p:spPr>
          <a:xfrm rot="16200000">
            <a:off x="6345884" y="4083114"/>
            <a:ext cx="864652" cy="184666"/>
          </a:xfrm>
          <a:prstGeom prst="rect">
            <a:avLst/>
          </a:prstGeom>
          <a:noFill/>
        </p:spPr>
        <p:txBody>
          <a:bodyPr wrap="none" rtlCol="0">
            <a:spAutoFit/>
          </a:bodyPr>
          <a:lstStyle/>
          <a:p>
            <a:r>
              <a:rPr lang="en-US" sz="600" dirty="0" smtClean="0">
                <a:solidFill>
                  <a:srgbClr val="154C9C"/>
                </a:solidFill>
                <a:latin typeface="Arial"/>
                <a:cs typeface="Arial"/>
              </a:rPr>
              <a:t>Prohibited materials</a:t>
            </a:r>
            <a:endParaRPr lang="en-US" sz="600" dirty="0">
              <a:solidFill>
                <a:srgbClr val="154C9C"/>
              </a:solidFill>
              <a:latin typeface="Arial"/>
              <a:cs typeface="Arial"/>
            </a:endParaRPr>
          </a:p>
        </p:txBody>
      </p:sp>
      <p:sp>
        <p:nvSpPr>
          <p:cNvPr id="141" name="TextBox 140"/>
          <p:cNvSpPr txBox="1"/>
          <p:nvPr/>
        </p:nvSpPr>
        <p:spPr>
          <a:xfrm rot="16200000">
            <a:off x="2337680" y="4200122"/>
            <a:ext cx="483914" cy="184666"/>
          </a:xfrm>
          <a:prstGeom prst="rect">
            <a:avLst/>
          </a:prstGeom>
          <a:noFill/>
        </p:spPr>
        <p:txBody>
          <a:bodyPr wrap="none" rtlCol="0">
            <a:spAutoFit/>
          </a:bodyPr>
          <a:lstStyle/>
          <a:p>
            <a:r>
              <a:rPr lang="en-US" sz="600" dirty="0" smtClean="0">
                <a:solidFill>
                  <a:srgbClr val="154C9C"/>
                </a:solidFill>
                <a:latin typeface="Arial"/>
                <a:cs typeface="Arial"/>
              </a:rPr>
              <a:t>EM work</a:t>
            </a:r>
            <a:endParaRPr lang="en-US" sz="600" dirty="0">
              <a:solidFill>
                <a:srgbClr val="154C9C"/>
              </a:solidFill>
              <a:latin typeface="Arial"/>
              <a:cs typeface="Arial"/>
            </a:endParaRPr>
          </a:p>
        </p:txBody>
      </p:sp>
      <p:sp>
        <p:nvSpPr>
          <p:cNvPr id="83" name="TextBox 82"/>
          <p:cNvSpPr txBox="1"/>
          <p:nvPr/>
        </p:nvSpPr>
        <p:spPr>
          <a:xfrm rot="16200000">
            <a:off x="1046227" y="2444429"/>
            <a:ext cx="774571" cy="184666"/>
          </a:xfrm>
          <a:prstGeom prst="rect">
            <a:avLst/>
          </a:prstGeom>
          <a:noFill/>
        </p:spPr>
        <p:txBody>
          <a:bodyPr wrap="none" rtlCol="0">
            <a:spAutoFit/>
          </a:bodyPr>
          <a:lstStyle/>
          <a:p>
            <a:r>
              <a:rPr lang="en-US" sz="600" dirty="0" smtClean="0">
                <a:solidFill>
                  <a:srgbClr val="154C9C"/>
                </a:solidFill>
                <a:latin typeface="Arial"/>
                <a:cs typeface="Arial"/>
              </a:rPr>
              <a:t>Functional FMEA</a:t>
            </a:r>
            <a:endParaRPr lang="en-US" sz="600" dirty="0">
              <a:solidFill>
                <a:srgbClr val="154C9C"/>
              </a:solidFill>
              <a:latin typeface="Arial"/>
              <a:cs typeface="Arial"/>
            </a:endParaRPr>
          </a:p>
        </p:txBody>
      </p:sp>
      <p:cxnSp>
        <p:nvCxnSpPr>
          <p:cNvPr id="77" name="Straight Arrow Connector 76"/>
          <p:cNvCxnSpPr/>
          <p:nvPr/>
        </p:nvCxnSpPr>
        <p:spPr>
          <a:xfrm>
            <a:off x="5090305" y="5619477"/>
            <a:ext cx="3413360" cy="0"/>
          </a:xfrm>
          <a:prstGeom prst="straightConnector1">
            <a:avLst/>
          </a:prstGeom>
          <a:ln cap="rnd">
            <a:solidFill>
              <a:srgbClr val="0D3369"/>
            </a:solidFill>
            <a:tailEnd type="stealth" w="lg" len="lg"/>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99084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TextBox 73"/>
          <p:cNvSpPr txBox="1"/>
          <p:nvPr/>
        </p:nvSpPr>
        <p:spPr>
          <a:xfrm>
            <a:off x="411883" y="1357211"/>
            <a:ext cx="8409262" cy="483722"/>
          </a:xfrm>
          <a:prstGeom prst="rect">
            <a:avLst/>
          </a:prstGeom>
          <a:noFill/>
        </p:spPr>
        <p:txBody>
          <a:bodyPr wrap="square" rtlCol="0">
            <a:spAutoFit/>
          </a:bodyPr>
          <a:lstStyle/>
          <a:p>
            <a:pPr algn="ctr">
              <a:lnSpc>
                <a:spcPct val="90000"/>
              </a:lnSpc>
            </a:pPr>
            <a:r>
              <a:rPr lang="en-US" sz="1400" b="1" dirty="0" smtClean="0">
                <a:solidFill>
                  <a:srgbClr val="154C9C"/>
                </a:solidFill>
                <a:latin typeface="Arial"/>
                <a:cs typeface="Arial"/>
              </a:rPr>
              <a:t>Generally-representative example, prioritization may vary by mission attributes </a:t>
            </a:r>
            <a:br>
              <a:rPr lang="en-US" sz="1400" b="1" dirty="0" smtClean="0">
                <a:solidFill>
                  <a:srgbClr val="154C9C"/>
                </a:solidFill>
                <a:latin typeface="Arial"/>
                <a:cs typeface="Arial"/>
              </a:rPr>
            </a:br>
            <a:r>
              <a:rPr lang="en-US" sz="1400" b="1" dirty="0" smtClean="0">
                <a:solidFill>
                  <a:srgbClr val="154C9C"/>
                </a:solidFill>
                <a:latin typeface="Arial"/>
                <a:cs typeface="Arial"/>
              </a:rPr>
              <a:t>or personal preference or experience.</a:t>
            </a:r>
            <a:endParaRPr lang="en-US" sz="1400" b="1" dirty="0">
              <a:solidFill>
                <a:srgbClr val="154C9C"/>
              </a:solidFill>
              <a:latin typeface="Arial"/>
              <a:cs typeface="Arial"/>
            </a:endParaRPr>
          </a:p>
        </p:txBody>
      </p:sp>
      <p:sp>
        <p:nvSpPr>
          <p:cNvPr id="20" name="TextBox 19"/>
          <p:cNvSpPr txBox="1"/>
          <p:nvPr/>
        </p:nvSpPr>
        <p:spPr>
          <a:xfrm>
            <a:off x="1962727" y="5975957"/>
            <a:ext cx="5435023" cy="261610"/>
          </a:xfrm>
          <a:prstGeom prst="rect">
            <a:avLst/>
          </a:prstGeom>
          <a:noFill/>
        </p:spPr>
        <p:txBody>
          <a:bodyPr wrap="square" rtlCol="0">
            <a:spAutoFit/>
          </a:bodyPr>
          <a:lstStyle/>
          <a:p>
            <a:pPr algn="ctr"/>
            <a:r>
              <a:rPr lang="en-US" sz="1100" b="1" dirty="0" smtClean="0">
                <a:solidFill>
                  <a:srgbClr val="154C9C"/>
                </a:solidFill>
                <a:latin typeface="Arial"/>
                <a:cs typeface="Arial"/>
              </a:rPr>
              <a:t>Mission Success Activities</a:t>
            </a:r>
            <a:endParaRPr lang="en-US" sz="1100" b="1" dirty="0">
              <a:solidFill>
                <a:srgbClr val="154C9C"/>
              </a:solidFill>
              <a:latin typeface="Arial"/>
              <a:cs typeface="Arial"/>
            </a:endParaRPr>
          </a:p>
        </p:txBody>
      </p:sp>
      <p:sp>
        <p:nvSpPr>
          <p:cNvPr id="42" name="TextBox 41"/>
          <p:cNvSpPr txBox="1"/>
          <p:nvPr/>
        </p:nvSpPr>
        <p:spPr>
          <a:xfrm rot="16200000">
            <a:off x="4358120" y="-663689"/>
            <a:ext cx="1326004" cy="192360"/>
          </a:xfrm>
          <a:prstGeom prst="rect">
            <a:avLst/>
          </a:prstGeom>
          <a:noFill/>
        </p:spPr>
        <p:txBody>
          <a:bodyPr wrap="none" rtlCol="0">
            <a:spAutoFit/>
          </a:bodyPr>
          <a:lstStyle/>
          <a:p>
            <a:r>
              <a:rPr lang="en-US" sz="650" dirty="0" smtClean="0">
                <a:solidFill>
                  <a:srgbClr val="154C9C"/>
                </a:solidFill>
                <a:latin typeface="Arial"/>
                <a:cs typeface="Arial"/>
              </a:rPr>
              <a:t>Closed Loop GIDEP and alerts</a:t>
            </a:r>
            <a:endParaRPr lang="en-US" sz="650" dirty="0">
              <a:solidFill>
                <a:srgbClr val="154C9C"/>
              </a:solidFill>
              <a:latin typeface="Arial"/>
              <a:cs typeface="Arial"/>
            </a:endParaRPr>
          </a:p>
        </p:txBody>
      </p:sp>
      <p:sp>
        <p:nvSpPr>
          <p:cNvPr id="49" name="TextBox 48"/>
          <p:cNvSpPr txBox="1"/>
          <p:nvPr/>
        </p:nvSpPr>
        <p:spPr>
          <a:xfrm rot="16200000">
            <a:off x="5814441" y="-601847"/>
            <a:ext cx="1202319" cy="192360"/>
          </a:xfrm>
          <a:prstGeom prst="rect">
            <a:avLst/>
          </a:prstGeom>
          <a:noFill/>
        </p:spPr>
        <p:txBody>
          <a:bodyPr wrap="none" rtlCol="0">
            <a:spAutoFit/>
          </a:bodyPr>
          <a:lstStyle/>
          <a:p>
            <a:r>
              <a:rPr lang="en-US" sz="650" dirty="0" smtClean="0">
                <a:solidFill>
                  <a:srgbClr val="154C9C"/>
                </a:solidFill>
                <a:latin typeface="Arial"/>
                <a:cs typeface="Arial"/>
              </a:rPr>
              <a:t>Workmanship requirements</a:t>
            </a:r>
            <a:endParaRPr lang="en-US" sz="650" dirty="0">
              <a:solidFill>
                <a:srgbClr val="154C9C"/>
              </a:solidFill>
              <a:latin typeface="Arial"/>
              <a:cs typeface="Arial"/>
            </a:endParaRPr>
          </a:p>
        </p:txBody>
      </p:sp>
      <p:sp>
        <p:nvSpPr>
          <p:cNvPr id="2" name="Slide Number Placeholder 1"/>
          <p:cNvSpPr>
            <a:spLocks noGrp="1"/>
          </p:cNvSpPr>
          <p:nvPr>
            <p:ph type="sldNum" sz="quarter" idx="4294967295"/>
          </p:nvPr>
        </p:nvSpPr>
        <p:spPr>
          <a:xfrm>
            <a:off x="6553200" y="6356351"/>
            <a:ext cx="2133600" cy="365125"/>
          </a:xfrm>
          <a:prstGeom prst="rect">
            <a:avLst/>
          </a:prstGeom>
        </p:spPr>
        <p:txBody>
          <a:bodyPr/>
          <a:lstStyle/>
          <a:p>
            <a:fld id="{641FB1AC-02D1-9846-8E42-69528F42F281}" type="slidenum">
              <a:rPr lang="en-US" smtClean="0">
                <a:solidFill>
                  <a:srgbClr val="154C9C"/>
                </a:solidFill>
              </a:rPr>
              <a:pPr/>
              <a:t>29</a:t>
            </a:fld>
            <a:endParaRPr lang="en-US" dirty="0">
              <a:solidFill>
                <a:srgbClr val="154C9C"/>
              </a:solidFill>
            </a:endParaRPr>
          </a:p>
        </p:txBody>
      </p:sp>
      <p:cxnSp>
        <p:nvCxnSpPr>
          <p:cNvPr id="5" name="Straight Arrow Connector 4"/>
          <p:cNvCxnSpPr/>
          <p:nvPr/>
        </p:nvCxnSpPr>
        <p:spPr>
          <a:xfrm flipV="1">
            <a:off x="1960124" y="1870363"/>
            <a:ext cx="41303" cy="3941157"/>
          </a:xfrm>
          <a:prstGeom prst="straightConnector1">
            <a:avLst/>
          </a:prstGeom>
          <a:ln w="25400" cap="rnd">
            <a:solidFill>
              <a:srgbClr val="0D3369"/>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rot="16200000">
            <a:off x="-172689" y="3709983"/>
            <a:ext cx="3925457" cy="261610"/>
          </a:xfrm>
          <a:prstGeom prst="rect">
            <a:avLst/>
          </a:prstGeom>
          <a:noFill/>
        </p:spPr>
        <p:txBody>
          <a:bodyPr wrap="square" rtlCol="0">
            <a:spAutoFit/>
          </a:bodyPr>
          <a:lstStyle/>
          <a:p>
            <a:pPr algn="ctr"/>
            <a:r>
              <a:rPr lang="en-US" sz="1100" b="1" dirty="0" smtClean="0">
                <a:solidFill>
                  <a:srgbClr val="154C9C"/>
                </a:solidFill>
                <a:latin typeface="Arial"/>
                <a:cs typeface="Arial"/>
              </a:rPr>
              <a:t>Number of Residual Defects</a:t>
            </a:r>
            <a:endParaRPr lang="en-US" sz="1100" b="1" dirty="0">
              <a:solidFill>
                <a:srgbClr val="154C9C"/>
              </a:solidFill>
              <a:latin typeface="Arial"/>
              <a:cs typeface="Arial"/>
            </a:endParaRPr>
          </a:p>
        </p:txBody>
      </p:sp>
      <p:sp>
        <p:nvSpPr>
          <p:cNvPr id="21" name="TextBox 20"/>
          <p:cNvSpPr txBox="1"/>
          <p:nvPr/>
        </p:nvSpPr>
        <p:spPr>
          <a:xfrm rot="16200000">
            <a:off x="2779999" y="3069353"/>
            <a:ext cx="609034" cy="187528"/>
          </a:xfrm>
          <a:prstGeom prst="rect">
            <a:avLst/>
          </a:prstGeom>
          <a:noFill/>
        </p:spPr>
        <p:txBody>
          <a:bodyPr wrap="none" rtlCol="0">
            <a:spAutoFit/>
          </a:bodyPr>
          <a:lstStyle/>
          <a:p>
            <a:r>
              <a:rPr lang="en-US" sz="650" dirty="0" smtClean="0">
                <a:solidFill>
                  <a:srgbClr val="154C9C"/>
                </a:solidFill>
                <a:latin typeface="Arial"/>
                <a:cs typeface="Arial"/>
              </a:rPr>
              <a:t>GOLD rules</a:t>
            </a:r>
            <a:endParaRPr lang="en-US" sz="650" dirty="0">
              <a:solidFill>
                <a:srgbClr val="154C9C"/>
              </a:solidFill>
              <a:latin typeface="Arial"/>
              <a:cs typeface="Arial"/>
            </a:endParaRPr>
          </a:p>
        </p:txBody>
      </p:sp>
      <p:sp>
        <p:nvSpPr>
          <p:cNvPr id="35" name="TextBox 34"/>
          <p:cNvSpPr txBox="1"/>
          <p:nvPr/>
        </p:nvSpPr>
        <p:spPr>
          <a:xfrm rot="16200000">
            <a:off x="5059128" y="4674700"/>
            <a:ext cx="367555" cy="187528"/>
          </a:xfrm>
          <a:prstGeom prst="rect">
            <a:avLst/>
          </a:prstGeom>
          <a:noFill/>
        </p:spPr>
        <p:txBody>
          <a:bodyPr wrap="none" rtlCol="0">
            <a:spAutoFit/>
          </a:bodyPr>
          <a:lstStyle/>
          <a:p>
            <a:r>
              <a:rPr lang="en-US" sz="650" dirty="0" smtClean="0">
                <a:solidFill>
                  <a:srgbClr val="154C9C"/>
                </a:solidFill>
                <a:latin typeface="Arial"/>
                <a:cs typeface="Arial"/>
              </a:rPr>
              <a:t>EMC</a:t>
            </a:r>
            <a:endParaRPr lang="en-US" sz="650" dirty="0">
              <a:solidFill>
                <a:srgbClr val="154C9C"/>
              </a:solidFill>
              <a:latin typeface="Arial"/>
              <a:cs typeface="Arial"/>
            </a:endParaRPr>
          </a:p>
        </p:txBody>
      </p:sp>
      <p:sp>
        <p:nvSpPr>
          <p:cNvPr id="44" name="TextBox 43"/>
          <p:cNvSpPr txBox="1"/>
          <p:nvPr/>
        </p:nvSpPr>
        <p:spPr>
          <a:xfrm>
            <a:off x="3124200" y="5794245"/>
            <a:ext cx="635000" cy="230832"/>
          </a:xfrm>
          <a:prstGeom prst="rect">
            <a:avLst/>
          </a:prstGeom>
          <a:noFill/>
        </p:spPr>
        <p:txBody>
          <a:bodyPr wrap="square" rtlCol="0">
            <a:spAutoFit/>
          </a:bodyPr>
          <a:lstStyle/>
          <a:p>
            <a:pPr algn="ctr"/>
            <a:r>
              <a:rPr lang="en-US" sz="900" i="1" dirty="0" smtClean="0">
                <a:solidFill>
                  <a:srgbClr val="154C9C"/>
                </a:solidFill>
                <a:latin typeface="Arial"/>
                <a:cs typeface="Arial"/>
              </a:rPr>
              <a:t>Class D</a:t>
            </a:r>
            <a:endParaRPr lang="en-US" sz="900" i="1" dirty="0">
              <a:solidFill>
                <a:srgbClr val="154C9C"/>
              </a:solidFill>
              <a:latin typeface="Arial"/>
              <a:cs typeface="Arial"/>
            </a:endParaRPr>
          </a:p>
        </p:txBody>
      </p:sp>
      <p:sp>
        <p:nvSpPr>
          <p:cNvPr id="46" name="TextBox 45"/>
          <p:cNvSpPr txBox="1"/>
          <p:nvPr/>
        </p:nvSpPr>
        <p:spPr>
          <a:xfrm>
            <a:off x="4013200" y="5794245"/>
            <a:ext cx="673100" cy="230832"/>
          </a:xfrm>
          <a:prstGeom prst="rect">
            <a:avLst/>
          </a:prstGeom>
          <a:noFill/>
        </p:spPr>
        <p:txBody>
          <a:bodyPr wrap="square" rtlCol="0">
            <a:spAutoFit/>
          </a:bodyPr>
          <a:lstStyle/>
          <a:p>
            <a:pPr algn="ctr"/>
            <a:r>
              <a:rPr lang="en-US" sz="900" i="1" dirty="0" smtClean="0">
                <a:solidFill>
                  <a:srgbClr val="154C9C"/>
                </a:solidFill>
                <a:latin typeface="Arial"/>
                <a:cs typeface="Arial"/>
              </a:rPr>
              <a:t>Class C</a:t>
            </a:r>
            <a:endParaRPr lang="en-US" sz="900" i="1" dirty="0">
              <a:solidFill>
                <a:srgbClr val="154C9C"/>
              </a:solidFill>
              <a:latin typeface="Arial"/>
              <a:cs typeface="Arial"/>
            </a:endParaRPr>
          </a:p>
        </p:txBody>
      </p:sp>
      <p:sp>
        <p:nvSpPr>
          <p:cNvPr id="47" name="TextBox 46"/>
          <p:cNvSpPr txBox="1"/>
          <p:nvPr/>
        </p:nvSpPr>
        <p:spPr>
          <a:xfrm>
            <a:off x="4944629" y="5794245"/>
            <a:ext cx="609513" cy="230832"/>
          </a:xfrm>
          <a:prstGeom prst="rect">
            <a:avLst/>
          </a:prstGeom>
          <a:noFill/>
        </p:spPr>
        <p:txBody>
          <a:bodyPr wrap="none" rtlCol="0">
            <a:spAutoFit/>
          </a:bodyPr>
          <a:lstStyle/>
          <a:p>
            <a:pPr algn="ctr"/>
            <a:r>
              <a:rPr lang="en-US" sz="900" i="1" dirty="0" smtClean="0">
                <a:solidFill>
                  <a:srgbClr val="154C9C"/>
                </a:solidFill>
                <a:latin typeface="Arial"/>
                <a:cs typeface="Arial"/>
              </a:rPr>
              <a:t>Class B</a:t>
            </a:r>
            <a:endParaRPr lang="en-US" sz="900" i="1" dirty="0">
              <a:solidFill>
                <a:srgbClr val="154C9C"/>
              </a:solidFill>
              <a:latin typeface="Arial"/>
              <a:cs typeface="Arial"/>
            </a:endParaRPr>
          </a:p>
        </p:txBody>
      </p:sp>
      <p:sp>
        <p:nvSpPr>
          <p:cNvPr id="48" name="TextBox 47"/>
          <p:cNvSpPr txBox="1"/>
          <p:nvPr/>
        </p:nvSpPr>
        <p:spPr>
          <a:xfrm>
            <a:off x="6382527" y="5794245"/>
            <a:ext cx="600947" cy="230832"/>
          </a:xfrm>
          <a:prstGeom prst="rect">
            <a:avLst/>
          </a:prstGeom>
          <a:noFill/>
        </p:spPr>
        <p:txBody>
          <a:bodyPr wrap="none" rtlCol="0">
            <a:spAutoFit/>
          </a:bodyPr>
          <a:lstStyle/>
          <a:p>
            <a:pPr algn="ctr"/>
            <a:r>
              <a:rPr lang="en-US" sz="900" i="1" dirty="0" smtClean="0">
                <a:solidFill>
                  <a:srgbClr val="154C9C"/>
                </a:solidFill>
                <a:latin typeface="Arial"/>
                <a:cs typeface="Arial"/>
              </a:rPr>
              <a:t>Class A</a:t>
            </a:r>
            <a:endParaRPr lang="en-US" sz="900" i="1" dirty="0">
              <a:solidFill>
                <a:srgbClr val="154C9C"/>
              </a:solidFill>
              <a:latin typeface="Arial"/>
              <a:cs typeface="Arial"/>
            </a:endParaRPr>
          </a:p>
        </p:txBody>
      </p:sp>
      <p:cxnSp>
        <p:nvCxnSpPr>
          <p:cNvPr id="53" name="Straight Connector 52"/>
          <p:cNvCxnSpPr/>
          <p:nvPr/>
        </p:nvCxnSpPr>
        <p:spPr>
          <a:xfrm flipV="1">
            <a:off x="3639537" y="4059402"/>
            <a:ext cx="0" cy="1738074"/>
          </a:xfrm>
          <a:prstGeom prst="line">
            <a:avLst/>
          </a:prstGeom>
          <a:ln w="28575" cap="rnd" cmpd="sng">
            <a:solidFill>
              <a:srgbClr val="377FC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flipV="1">
            <a:off x="5021424" y="4867481"/>
            <a:ext cx="0" cy="949045"/>
          </a:xfrm>
          <a:prstGeom prst="line">
            <a:avLst/>
          </a:prstGeom>
          <a:ln w="15875" cap="rnd" cmpd="sng">
            <a:solidFill>
              <a:srgbClr val="377FC4"/>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flipV="1">
            <a:off x="6266752" y="5297504"/>
            <a:ext cx="0" cy="499972"/>
          </a:xfrm>
          <a:prstGeom prst="line">
            <a:avLst/>
          </a:prstGeom>
          <a:ln w="28575" cap="rnd" cmpd="sng">
            <a:solidFill>
              <a:srgbClr val="377FC4"/>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202131" y="2251518"/>
            <a:ext cx="35906" cy="3565009"/>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61" name="Straight Connector 60"/>
          <p:cNvCxnSpPr/>
          <p:nvPr/>
        </p:nvCxnSpPr>
        <p:spPr>
          <a:xfrm flipV="1">
            <a:off x="2382569" y="2825717"/>
            <a:ext cx="38897" cy="2990809"/>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64" name="Straight Connector 63"/>
          <p:cNvCxnSpPr/>
          <p:nvPr/>
        </p:nvCxnSpPr>
        <p:spPr>
          <a:xfrm flipV="1">
            <a:off x="2758146" y="3091061"/>
            <a:ext cx="38897" cy="2725465"/>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66" name="Straight Connector 65"/>
          <p:cNvCxnSpPr/>
          <p:nvPr/>
        </p:nvCxnSpPr>
        <p:spPr>
          <a:xfrm flipV="1">
            <a:off x="2897988" y="3282350"/>
            <a:ext cx="38897" cy="2534176"/>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69" name="Straight Connector 68"/>
          <p:cNvCxnSpPr/>
          <p:nvPr/>
        </p:nvCxnSpPr>
        <p:spPr>
          <a:xfrm flipV="1">
            <a:off x="3026346" y="3481054"/>
            <a:ext cx="38897" cy="2335472"/>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71" name="Straight Connector 70"/>
          <p:cNvCxnSpPr/>
          <p:nvPr/>
        </p:nvCxnSpPr>
        <p:spPr>
          <a:xfrm flipV="1">
            <a:off x="3154703" y="3651268"/>
            <a:ext cx="38897" cy="2165258"/>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73" name="Straight Connector 72"/>
          <p:cNvCxnSpPr/>
          <p:nvPr/>
        </p:nvCxnSpPr>
        <p:spPr>
          <a:xfrm flipV="1">
            <a:off x="3293020" y="3771900"/>
            <a:ext cx="15330" cy="2044626"/>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75" name="Straight Connector 74"/>
          <p:cNvCxnSpPr/>
          <p:nvPr/>
        </p:nvCxnSpPr>
        <p:spPr>
          <a:xfrm flipV="1">
            <a:off x="3448445" y="3950030"/>
            <a:ext cx="10859" cy="1866496"/>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77" name="Straight Connector 76"/>
          <p:cNvCxnSpPr/>
          <p:nvPr/>
        </p:nvCxnSpPr>
        <p:spPr>
          <a:xfrm flipV="1">
            <a:off x="3595314" y="4073445"/>
            <a:ext cx="0" cy="1743081"/>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82" name="Straight Connector 81"/>
          <p:cNvCxnSpPr/>
          <p:nvPr/>
        </p:nvCxnSpPr>
        <p:spPr>
          <a:xfrm flipV="1">
            <a:off x="3896454" y="4281915"/>
            <a:ext cx="0" cy="1534611"/>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84" name="Straight Connector 83"/>
          <p:cNvCxnSpPr/>
          <p:nvPr/>
        </p:nvCxnSpPr>
        <p:spPr>
          <a:xfrm flipV="1">
            <a:off x="4068007" y="4398138"/>
            <a:ext cx="0" cy="1418389"/>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86" name="Straight Connector 85"/>
          <p:cNvCxnSpPr/>
          <p:nvPr/>
        </p:nvCxnSpPr>
        <p:spPr>
          <a:xfrm flipV="1">
            <a:off x="4258073" y="4517703"/>
            <a:ext cx="0" cy="1298823"/>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88" name="Straight Connector 87"/>
          <p:cNvCxnSpPr/>
          <p:nvPr/>
        </p:nvCxnSpPr>
        <p:spPr>
          <a:xfrm flipV="1">
            <a:off x="4448140" y="4618521"/>
            <a:ext cx="0" cy="1198005"/>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94" name="Straight Connector 93"/>
          <p:cNvCxnSpPr/>
          <p:nvPr/>
        </p:nvCxnSpPr>
        <p:spPr>
          <a:xfrm flipV="1">
            <a:off x="4632035" y="4711003"/>
            <a:ext cx="0" cy="1105524"/>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01" name="Straight Connector 100"/>
          <p:cNvCxnSpPr/>
          <p:nvPr/>
        </p:nvCxnSpPr>
        <p:spPr>
          <a:xfrm flipV="1">
            <a:off x="4834442" y="4760603"/>
            <a:ext cx="0" cy="1055923"/>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03" name="Straight Connector 102"/>
          <p:cNvCxnSpPr/>
          <p:nvPr/>
        </p:nvCxnSpPr>
        <p:spPr>
          <a:xfrm flipV="1">
            <a:off x="4993654" y="4828956"/>
            <a:ext cx="0" cy="968520"/>
          </a:xfrm>
          <a:prstGeom prst="line">
            <a:avLst/>
          </a:prstGeom>
          <a:ln w="28575" cap="rnd" cmpd="sng">
            <a:solidFill>
              <a:srgbClr val="377FC4"/>
            </a:solidFill>
            <a:prstDash val="sysDash"/>
          </a:ln>
          <a:effectLst/>
        </p:spPr>
        <p:style>
          <a:lnRef idx="2">
            <a:schemeClr val="dk1"/>
          </a:lnRef>
          <a:fillRef idx="0">
            <a:schemeClr val="dk1"/>
          </a:fillRef>
          <a:effectRef idx="1">
            <a:schemeClr val="dk1"/>
          </a:effectRef>
          <a:fontRef idx="minor">
            <a:schemeClr val="tx1"/>
          </a:fontRef>
        </p:style>
      </p:cxnSp>
      <p:cxnSp>
        <p:nvCxnSpPr>
          <p:cNvPr id="105" name="Straight Connector 104"/>
          <p:cNvCxnSpPr/>
          <p:nvPr/>
        </p:nvCxnSpPr>
        <p:spPr>
          <a:xfrm flipV="1">
            <a:off x="5245428" y="4948521"/>
            <a:ext cx="0" cy="868005"/>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07" name="Straight Connector 106"/>
          <p:cNvCxnSpPr/>
          <p:nvPr/>
        </p:nvCxnSpPr>
        <p:spPr>
          <a:xfrm flipV="1">
            <a:off x="5392298" y="4986550"/>
            <a:ext cx="0" cy="829976"/>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09" name="Straight Connector 108"/>
          <p:cNvCxnSpPr/>
          <p:nvPr/>
        </p:nvCxnSpPr>
        <p:spPr>
          <a:xfrm flipH="1" flipV="1">
            <a:off x="5583494" y="5065243"/>
            <a:ext cx="5042" cy="751283"/>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11" name="Straight Connector 110"/>
          <p:cNvCxnSpPr/>
          <p:nvPr/>
        </p:nvCxnSpPr>
        <p:spPr>
          <a:xfrm flipV="1">
            <a:off x="5815626" y="5168855"/>
            <a:ext cx="0" cy="647671"/>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14" name="Straight Connector 113"/>
          <p:cNvCxnSpPr/>
          <p:nvPr/>
        </p:nvCxnSpPr>
        <p:spPr>
          <a:xfrm flipV="1">
            <a:off x="6048888" y="5199201"/>
            <a:ext cx="0" cy="617325"/>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18" name="Straight Connector 117"/>
          <p:cNvCxnSpPr/>
          <p:nvPr/>
        </p:nvCxnSpPr>
        <p:spPr>
          <a:xfrm flipV="1">
            <a:off x="6572177" y="5355962"/>
            <a:ext cx="0" cy="460564"/>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24" name="Straight Connector 123"/>
          <p:cNvCxnSpPr/>
          <p:nvPr/>
        </p:nvCxnSpPr>
        <p:spPr>
          <a:xfrm flipV="1">
            <a:off x="6799268" y="5457796"/>
            <a:ext cx="0" cy="358731"/>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26" name="Straight Connector 125"/>
          <p:cNvCxnSpPr/>
          <p:nvPr/>
        </p:nvCxnSpPr>
        <p:spPr>
          <a:xfrm flipH="1" flipV="1">
            <a:off x="6961787" y="5509476"/>
            <a:ext cx="2865" cy="307051"/>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28" name="Straight Connector 127"/>
          <p:cNvCxnSpPr/>
          <p:nvPr/>
        </p:nvCxnSpPr>
        <p:spPr>
          <a:xfrm flipV="1">
            <a:off x="7138408" y="5592491"/>
            <a:ext cx="0" cy="224035"/>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cxnSp>
        <p:nvCxnSpPr>
          <p:cNvPr id="135" name="Straight Connector 134"/>
          <p:cNvCxnSpPr/>
          <p:nvPr/>
        </p:nvCxnSpPr>
        <p:spPr>
          <a:xfrm flipV="1">
            <a:off x="5145465" y="4904207"/>
            <a:ext cx="0" cy="912319"/>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sp>
        <p:nvSpPr>
          <p:cNvPr id="67" name="TextBox 66"/>
          <p:cNvSpPr txBox="1"/>
          <p:nvPr/>
        </p:nvSpPr>
        <p:spPr>
          <a:xfrm>
            <a:off x="2178051" y="5794245"/>
            <a:ext cx="1035049" cy="230832"/>
          </a:xfrm>
          <a:prstGeom prst="rect">
            <a:avLst/>
          </a:prstGeom>
          <a:noFill/>
        </p:spPr>
        <p:txBody>
          <a:bodyPr wrap="square" rtlCol="0">
            <a:spAutoFit/>
          </a:bodyPr>
          <a:lstStyle/>
          <a:p>
            <a:pPr algn="ctr"/>
            <a:r>
              <a:rPr lang="en-US" sz="900" i="1" dirty="0" smtClean="0">
                <a:solidFill>
                  <a:srgbClr val="154C9C"/>
                </a:solidFill>
                <a:latin typeface="Arial"/>
                <a:cs typeface="Arial"/>
              </a:rPr>
              <a:t>DNH   7120.8</a:t>
            </a:r>
            <a:endParaRPr lang="en-US" sz="900" i="1" dirty="0">
              <a:solidFill>
                <a:srgbClr val="154C9C"/>
              </a:solidFill>
              <a:latin typeface="Arial"/>
              <a:cs typeface="Arial"/>
            </a:endParaRPr>
          </a:p>
        </p:txBody>
      </p:sp>
      <p:cxnSp>
        <p:nvCxnSpPr>
          <p:cNvPr id="72" name="Straight Connector 71"/>
          <p:cNvCxnSpPr/>
          <p:nvPr/>
        </p:nvCxnSpPr>
        <p:spPr>
          <a:xfrm flipV="1">
            <a:off x="2561106" y="3752850"/>
            <a:ext cx="16994" cy="2063676"/>
          </a:xfrm>
          <a:prstGeom prst="line">
            <a:avLst/>
          </a:prstGeom>
          <a:ln w="15875" cap="rnd" cmpd="sng">
            <a:solidFill>
              <a:srgbClr val="377FC4"/>
            </a:solidFill>
            <a:prstDash val="sysDot"/>
          </a:ln>
          <a:effectLst/>
        </p:spPr>
        <p:style>
          <a:lnRef idx="2">
            <a:schemeClr val="dk1"/>
          </a:lnRef>
          <a:fillRef idx="0">
            <a:schemeClr val="dk1"/>
          </a:fillRef>
          <a:effectRef idx="1">
            <a:schemeClr val="dk1"/>
          </a:effectRef>
          <a:fontRef idx="minor">
            <a:schemeClr val="tx1"/>
          </a:fontRef>
        </p:style>
      </p:cxnSp>
      <p:sp>
        <p:nvSpPr>
          <p:cNvPr id="76" name="Title 6"/>
          <p:cNvSpPr>
            <a:spLocks noGrp="1"/>
          </p:cNvSpPr>
          <p:nvPr>
            <p:ph type="title"/>
          </p:nvPr>
        </p:nvSpPr>
        <p:spPr>
          <a:xfrm>
            <a:off x="457200" y="121767"/>
            <a:ext cx="8229600" cy="1072975"/>
          </a:xfrm>
        </p:spPr>
        <p:txBody>
          <a:bodyPr>
            <a:normAutofit/>
          </a:bodyPr>
          <a:lstStyle/>
          <a:p>
            <a:r>
              <a:rPr lang="en-US" dirty="0" smtClean="0"/>
              <a:t>Defects vs Mission Success as a function of risk classification</a:t>
            </a:r>
            <a:endParaRPr lang="en-US" dirty="0"/>
          </a:p>
        </p:txBody>
      </p:sp>
      <p:cxnSp>
        <p:nvCxnSpPr>
          <p:cNvPr id="7" name="Straight Arrow Connector 6"/>
          <p:cNvCxnSpPr/>
          <p:nvPr/>
        </p:nvCxnSpPr>
        <p:spPr>
          <a:xfrm>
            <a:off x="1960124" y="5811519"/>
            <a:ext cx="5452058" cy="0"/>
          </a:xfrm>
          <a:prstGeom prst="straightConnector1">
            <a:avLst/>
          </a:prstGeom>
          <a:ln w="25400" cap="rnd">
            <a:solidFill>
              <a:srgbClr val="0D3369"/>
            </a:solidFill>
            <a:headEnd type="none" w="lg" len="lg"/>
            <a:tailEnd type="stealth" w="lg" len="lg"/>
          </a:ln>
          <a:effectLst/>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16200000">
            <a:off x="3085713" y="3422089"/>
            <a:ext cx="761747" cy="192360"/>
          </a:xfrm>
          <a:prstGeom prst="rect">
            <a:avLst/>
          </a:prstGeom>
          <a:noFill/>
        </p:spPr>
        <p:txBody>
          <a:bodyPr wrap="none" rtlCol="0">
            <a:spAutoFit/>
          </a:bodyPr>
          <a:lstStyle/>
          <a:p>
            <a:r>
              <a:rPr lang="en-US" sz="650" dirty="0" smtClean="0">
                <a:solidFill>
                  <a:srgbClr val="154C9C"/>
                </a:solidFill>
                <a:latin typeface="Arial"/>
                <a:cs typeface="Arial"/>
              </a:rPr>
              <a:t>Internal review</a:t>
            </a:r>
            <a:endParaRPr lang="en-US" sz="650" dirty="0">
              <a:solidFill>
                <a:srgbClr val="154C9C"/>
              </a:solidFill>
              <a:latin typeface="Arial"/>
              <a:cs typeface="Arial"/>
            </a:endParaRPr>
          </a:p>
        </p:txBody>
      </p:sp>
      <p:sp>
        <p:nvSpPr>
          <p:cNvPr id="23" name="TextBox 22"/>
          <p:cNvSpPr txBox="1"/>
          <p:nvPr/>
        </p:nvSpPr>
        <p:spPr>
          <a:xfrm rot="16200000">
            <a:off x="4521949" y="4248364"/>
            <a:ext cx="981759" cy="192360"/>
          </a:xfrm>
          <a:prstGeom prst="rect">
            <a:avLst/>
          </a:prstGeom>
          <a:noFill/>
        </p:spPr>
        <p:txBody>
          <a:bodyPr wrap="none" rtlCol="0">
            <a:spAutoFit/>
          </a:bodyPr>
          <a:lstStyle/>
          <a:p>
            <a:r>
              <a:rPr lang="en-US" sz="650" dirty="0" smtClean="0">
                <a:solidFill>
                  <a:srgbClr val="154C9C"/>
                </a:solidFill>
                <a:latin typeface="Arial"/>
                <a:cs typeface="Arial"/>
              </a:rPr>
              <a:t>Independent review 1</a:t>
            </a:r>
            <a:endParaRPr lang="en-US" sz="650" dirty="0">
              <a:solidFill>
                <a:srgbClr val="154C9C"/>
              </a:solidFill>
              <a:latin typeface="Arial"/>
              <a:cs typeface="Arial"/>
            </a:endParaRPr>
          </a:p>
        </p:txBody>
      </p:sp>
      <p:sp>
        <p:nvSpPr>
          <p:cNvPr id="24" name="TextBox 23"/>
          <p:cNvSpPr txBox="1"/>
          <p:nvPr/>
        </p:nvSpPr>
        <p:spPr>
          <a:xfrm rot="16200000">
            <a:off x="6289787" y="4875001"/>
            <a:ext cx="992579" cy="192360"/>
          </a:xfrm>
          <a:prstGeom prst="rect">
            <a:avLst/>
          </a:prstGeom>
          <a:noFill/>
        </p:spPr>
        <p:txBody>
          <a:bodyPr wrap="none" rtlCol="0">
            <a:spAutoFit/>
          </a:bodyPr>
          <a:lstStyle/>
          <a:p>
            <a:r>
              <a:rPr lang="en-US" sz="650" dirty="0" smtClean="0">
                <a:solidFill>
                  <a:srgbClr val="154C9C"/>
                </a:solidFill>
                <a:latin typeface="Arial"/>
                <a:cs typeface="Arial"/>
              </a:rPr>
              <a:t>Independent review 2</a:t>
            </a:r>
            <a:endParaRPr lang="en-US" sz="650" dirty="0">
              <a:solidFill>
                <a:srgbClr val="154C9C"/>
              </a:solidFill>
              <a:latin typeface="Arial"/>
              <a:cs typeface="Arial"/>
            </a:endParaRPr>
          </a:p>
        </p:txBody>
      </p:sp>
      <p:sp>
        <p:nvSpPr>
          <p:cNvPr id="25" name="TextBox 24"/>
          <p:cNvSpPr txBox="1"/>
          <p:nvPr/>
        </p:nvSpPr>
        <p:spPr>
          <a:xfrm rot="16200000">
            <a:off x="3031414" y="3340159"/>
            <a:ext cx="633507" cy="192360"/>
          </a:xfrm>
          <a:prstGeom prst="rect">
            <a:avLst/>
          </a:prstGeom>
          <a:noFill/>
        </p:spPr>
        <p:txBody>
          <a:bodyPr wrap="none" rtlCol="0">
            <a:spAutoFit/>
          </a:bodyPr>
          <a:lstStyle/>
          <a:p>
            <a:r>
              <a:rPr lang="en-US" sz="650" dirty="0" smtClean="0">
                <a:solidFill>
                  <a:srgbClr val="154C9C"/>
                </a:solidFill>
                <a:latin typeface="Arial"/>
                <a:cs typeface="Arial"/>
              </a:rPr>
              <a:t>First tier QA</a:t>
            </a:r>
            <a:endParaRPr lang="en-US" sz="650" dirty="0">
              <a:solidFill>
                <a:srgbClr val="154C9C"/>
              </a:solidFill>
              <a:latin typeface="Arial"/>
              <a:cs typeface="Arial"/>
            </a:endParaRPr>
          </a:p>
        </p:txBody>
      </p:sp>
      <p:sp>
        <p:nvSpPr>
          <p:cNvPr id="26" name="TextBox 25"/>
          <p:cNvSpPr txBox="1"/>
          <p:nvPr/>
        </p:nvSpPr>
        <p:spPr>
          <a:xfrm rot="16200000">
            <a:off x="4149021" y="4203370"/>
            <a:ext cx="620683" cy="192360"/>
          </a:xfrm>
          <a:prstGeom prst="rect">
            <a:avLst/>
          </a:prstGeom>
          <a:noFill/>
        </p:spPr>
        <p:txBody>
          <a:bodyPr wrap="none" rtlCol="0">
            <a:spAutoFit/>
          </a:bodyPr>
          <a:lstStyle/>
          <a:p>
            <a:r>
              <a:rPr lang="en-US" sz="650" dirty="0" smtClean="0">
                <a:solidFill>
                  <a:srgbClr val="154C9C"/>
                </a:solidFill>
                <a:latin typeface="Arial"/>
                <a:cs typeface="Arial"/>
              </a:rPr>
              <a:t>2nd tier QA</a:t>
            </a:r>
            <a:endParaRPr lang="en-US" sz="650" dirty="0">
              <a:solidFill>
                <a:srgbClr val="154C9C"/>
              </a:solidFill>
              <a:latin typeface="Arial"/>
              <a:cs typeface="Arial"/>
            </a:endParaRPr>
          </a:p>
        </p:txBody>
      </p:sp>
      <p:sp>
        <p:nvSpPr>
          <p:cNvPr id="27" name="TextBox 26"/>
          <p:cNvSpPr txBox="1"/>
          <p:nvPr/>
        </p:nvSpPr>
        <p:spPr>
          <a:xfrm rot="16200000">
            <a:off x="6670917" y="5136670"/>
            <a:ext cx="595035" cy="192360"/>
          </a:xfrm>
          <a:prstGeom prst="rect">
            <a:avLst/>
          </a:prstGeom>
          <a:noFill/>
        </p:spPr>
        <p:txBody>
          <a:bodyPr wrap="none" rtlCol="0">
            <a:spAutoFit/>
          </a:bodyPr>
          <a:lstStyle/>
          <a:p>
            <a:r>
              <a:rPr lang="en-US" sz="650" dirty="0" smtClean="0">
                <a:solidFill>
                  <a:srgbClr val="154C9C"/>
                </a:solidFill>
                <a:latin typeface="Arial"/>
                <a:cs typeface="Arial"/>
              </a:rPr>
              <a:t>3rd tier QA</a:t>
            </a:r>
            <a:endParaRPr lang="en-US" sz="650" dirty="0">
              <a:solidFill>
                <a:srgbClr val="154C9C"/>
              </a:solidFill>
              <a:latin typeface="Arial"/>
              <a:cs typeface="Arial"/>
            </a:endParaRPr>
          </a:p>
        </p:txBody>
      </p:sp>
      <p:sp>
        <p:nvSpPr>
          <p:cNvPr id="28" name="TextBox 27"/>
          <p:cNvSpPr txBox="1"/>
          <p:nvPr/>
        </p:nvSpPr>
        <p:spPr>
          <a:xfrm rot="16200000">
            <a:off x="2019077" y="1689468"/>
            <a:ext cx="416256" cy="255711"/>
          </a:xfrm>
          <a:prstGeom prst="rect">
            <a:avLst/>
          </a:prstGeom>
          <a:noFill/>
        </p:spPr>
        <p:txBody>
          <a:bodyPr wrap="none" rtlCol="0">
            <a:spAutoFit/>
          </a:bodyPr>
          <a:lstStyle/>
          <a:p>
            <a:pPr algn="ctr">
              <a:lnSpc>
                <a:spcPct val="80000"/>
              </a:lnSpc>
            </a:pPr>
            <a:r>
              <a:rPr lang="en-US" sz="650" dirty="0" smtClean="0">
                <a:solidFill>
                  <a:srgbClr val="154C9C"/>
                </a:solidFill>
                <a:latin typeface="Arial"/>
                <a:cs typeface="Arial"/>
              </a:rPr>
              <a:t>4 T</a:t>
            </a:r>
          </a:p>
          <a:p>
            <a:pPr algn="ctr">
              <a:lnSpc>
                <a:spcPct val="80000"/>
              </a:lnSpc>
            </a:pPr>
            <a:r>
              <a:rPr lang="en-US" sz="650" dirty="0" smtClean="0">
                <a:solidFill>
                  <a:srgbClr val="154C9C"/>
                </a:solidFill>
                <a:latin typeface="Arial"/>
                <a:cs typeface="Arial"/>
              </a:rPr>
              <a:t>cycles</a:t>
            </a:r>
            <a:endParaRPr lang="en-US" sz="650" dirty="0">
              <a:solidFill>
                <a:srgbClr val="154C9C"/>
              </a:solidFill>
              <a:latin typeface="Arial"/>
              <a:cs typeface="Arial"/>
            </a:endParaRPr>
          </a:p>
        </p:txBody>
      </p:sp>
      <p:sp>
        <p:nvSpPr>
          <p:cNvPr id="29" name="TextBox 28"/>
          <p:cNvSpPr txBox="1"/>
          <p:nvPr/>
        </p:nvSpPr>
        <p:spPr>
          <a:xfrm rot="16200000">
            <a:off x="5439836" y="4675308"/>
            <a:ext cx="769909" cy="192360"/>
          </a:xfrm>
          <a:prstGeom prst="rect">
            <a:avLst/>
          </a:prstGeom>
          <a:noFill/>
        </p:spPr>
        <p:txBody>
          <a:bodyPr wrap="none" rtlCol="0">
            <a:spAutoFit/>
          </a:bodyPr>
          <a:lstStyle/>
          <a:p>
            <a:r>
              <a:rPr lang="en-US" sz="650" dirty="0" smtClean="0">
                <a:solidFill>
                  <a:srgbClr val="154C9C"/>
                </a:solidFill>
                <a:latin typeface="Arial"/>
                <a:cs typeface="Arial"/>
              </a:rPr>
              <a:t>4 more T cycles</a:t>
            </a:r>
            <a:endParaRPr lang="en-US" sz="650" dirty="0">
              <a:solidFill>
                <a:srgbClr val="154C9C"/>
              </a:solidFill>
              <a:latin typeface="Arial"/>
              <a:cs typeface="Arial"/>
            </a:endParaRPr>
          </a:p>
        </p:txBody>
      </p:sp>
      <p:sp>
        <p:nvSpPr>
          <p:cNvPr id="30" name="TextBox 29"/>
          <p:cNvSpPr txBox="1"/>
          <p:nvPr/>
        </p:nvSpPr>
        <p:spPr>
          <a:xfrm rot="16200000">
            <a:off x="2091719" y="1949261"/>
            <a:ext cx="684803" cy="192360"/>
          </a:xfrm>
          <a:prstGeom prst="rect">
            <a:avLst/>
          </a:prstGeom>
          <a:noFill/>
        </p:spPr>
        <p:txBody>
          <a:bodyPr wrap="none" rtlCol="0">
            <a:spAutoFit/>
          </a:bodyPr>
          <a:lstStyle/>
          <a:p>
            <a:r>
              <a:rPr lang="en-US" sz="650" dirty="0" smtClean="0">
                <a:solidFill>
                  <a:srgbClr val="154C9C"/>
                </a:solidFill>
                <a:latin typeface="Arial"/>
                <a:cs typeface="Arial"/>
              </a:rPr>
              <a:t>Random vibe</a:t>
            </a:r>
            <a:endParaRPr lang="en-US" sz="650" dirty="0">
              <a:solidFill>
                <a:srgbClr val="154C9C"/>
              </a:solidFill>
              <a:latin typeface="Arial"/>
              <a:cs typeface="Arial"/>
            </a:endParaRPr>
          </a:p>
        </p:txBody>
      </p:sp>
      <p:sp>
        <p:nvSpPr>
          <p:cNvPr id="31" name="TextBox 30"/>
          <p:cNvSpPr txBox="1"/>
          <p:nvPr/>
        </p:nvSpPr>
        <p:spPr>
          <a:xfrm rot="16200000">
            <a:off x="2517918" y="2665727"/>
            <a:ext cx="559972" cy="192360"/>
          </a:xfrm>
          <a:prstGeom prst="rect">
            <a:avLst/>
          </a:prstGeom>
          <a:noFill/>
        </p:spPr>
        <p:txBody>
          <a:bodyPr wrap="none" rtlCol="0">
            <a:spAutoFit/>
          </a:bodyPr>
          <a:lstStyle/>
          <a:p>
            <a:r>
              <a:rPr lang="en-US" sz="650" dirty="0" smtClean="0">
                <a:solidFill>
                  <a:srgbClr val="154C9C"/>
                </a:solidFill>
                <a:latin typeface="Arial"/>
                <a:cs typeface="Arial"/>
              </a:rPr>
              <a:t>Sine burst</a:t>
            </a:r>
            <a:endParaRPr lang="en-US" sz="650" dirty="0">
              <a:solidFill>
                <a:srgbClr val="154C9C"/>
              </a:solidFill>
              <a:latin typeface="Arial"/>
              <a:cs typeface="Arial"/>
            </a:endParaRPr>
          </a:p>
        </p:txBody>
      </p:sp>
      <p:sp>
        <p:nvSpPr>
          <p:cNvPr id="32" name="TextBox 31"/>
          <p:cNvSpPr txBox="1"/>
          <p:nvPr/>
        </p:nvSpPr>
        <p:spPr>
          <a:xfrm rot="16200000">
            <a:off x="3945502" y="4102221"/>
            <a:ext cx="620683" cy="192360"/>
          </a:xfrm>
          <a:prstGeom prst="rect">
            <a:avLst/>
          </a:prstGeom>
          <a:noFill/>
        </p:spPr>
        <p:txBody>
          <a:bodyPr wrap="none" rtlCol="0">
            <a:spAutoFit/>
          </a:bodyPr>
          <a:lstStyle/>
          <a:p>
            <a:r>
              <a:rPr lang="en-US" sz="650" dirty="0" smtClean="0">
                <a:solidFill>
                  <a:srgbClr val="154C9C"/>
                </a:solidFill>
                <a:latin typeface="Arial"/>
                <a:cs typeface="Arial"/>
              </a:rPr>
              <a:t>Sine sweep</a:t>
            </a:r>
            <a:endParaRPr lang="en-US" sz="650" dirty="0">
              <a:solidFill>
                <a:srgbClr val="154C9C"/>
              </a:solidFill>
              <a:latin typeface="Arial"/>
              <a:cs typeface="Arial"/>
            </a:endParaRPr>
          </a:p>
        </p:txBody>
      </p:sp>
      <p:sp>
        <p:nvSpPr>
          <p:cNvPr id="33" name="TextBox 32"/>
          <p:cNvSpPr txBox="1"/>
          <p:nvPr/>
        </p:nvSpPr>
        <p:spPr>
          <a:xfrm rot="16200000">
            <a:off x="5125619" y="4655229"/>
            <a:ext cx="505267" cy="192360"/>
          </a:xfrm>
          <a:prstGeom prst="rect">
            <a:avLst/>
          </a:prstGeom>
          <a:noFill/>
        </p:spPr>
        <p:txBody>
          <a:bodyPr wrap="none" rtlCol="0">
            <a:spAutoFit/>
          </a:bodyPr>
          <a:lstStyle/>
          <a:p>
            <a:r>
              <a:rPr lang="en-US" sz="650" dirty="0" smtClean="0">
                <a:solidFill>
                  <a:srgbClr val="154C9C"/>
                </a:solidFill>
                <a:latin typeface="Arial"/>
                <a:cs typeface="Arial"/>
              </a:rPr>
              <a:t>Acoustic</a:t>
            </a:r>
            <a:endParaRPr lang="en-US" sz="650" dirty="0">
              <a:solidFill>
                <a:srgbClr val="154C9C"/>
              </a:solidFill>
              <a:latin typeface="Arial"/>
              <a:cs typeface="Arial"/>
            </a:endParaRPr>
          </a:p>
        </p:txBody>
      </p:sp>
      <p:sp>
        <p:nvSpPr>
          <p:cNvPr id="34" name="TextBox 33"/>
          <p:cNvSpPr txBox="1"/>
          <p:nvPr/>
        </p:nvSpPr>
        <p:spPr>
          <a:xfrm rot="16200000">
            <a:off x="2651869" y="2876795"/>
            <a:ext cx="595035" cy="192360"/>
          </a:xfrm>
          <a:prstGeom prst="rect">
            <a:avLst/>
          </a:prstGeom>
          <a:noFill/>
        </p:spPr>
        <p:txBody>
          <a:bodyPr wrap="none" rtlCol="0">
            <a:spAutoFit/>
          </a:bodyPr>
          <a:lstStyle/>
          <a:p>
            <a:r>
              <a:rPr lang="en-US" sz="650" dirty="0" smtClean="0">
                <a:solidFill>
                  <a:srgbClr val="154C9C"/>
                </a:solidFill>
                <a:latin typeface="Arial"/>
                <a:cs typeface="Arial"/>
              </a:rPr>
              <a:t>Safety EMI</a:t>
            </a:r>
            <a:endParaRPr lang="en-US" sz="650" dirty="0">
              <a:solidFill>
                <a:srgbClr val="154C9C"/>
              </a:solidFill>
              <a:latin typeface="Arial"/>
              <a:cs typeface="Arial"/>
            </a:endParaRPr>
          </a:p>
        </p:txBody>
      </p:sp>
      <p:sp>
        <p:nvSpPr>
          <p:cNvPr id="37" name="TextBox 36"/>
          <p:cNvSpPr txBox="1"/>
          <p:nvPr/>
        </p:nvSpPr>
        <p:spPr>
          <a:xfrm rot="16200000">
            <a:off x="3033945" y="3369553"/>
            <a:ext cx="1120820" cy="192360"/>
          </a:xfrm>
          <a:prstGeom prst="rect">
            <a:avLst/>
          </a:prstGeom>
          <a:noFill/>
        </p:spPr>
        <p:txBody>
          <a:bodyPr wrap="none" rtlCol="0">
            <a:spAutoFit/>
          </a:bodyPr>
          <a:lstStyle/>
          <a:p>
            <a:r>
              <a:rPr lang="en-US" sz="650" dirty="0" smtClean="0">
                <a:solidFill>
                  <a:srgbClr val="154C9C"/>
                </a:solidFill>
                <a:latin typeface="Arial"/>
                <a:cs typeface="Arial"/>
              </a:rPr>
              <a:t>S/W engineering and QA</a:t>
            </a:r>
            <a:endParaRPr lang="en-US" sz="650" dirty="0">
              <a:solidFill>
                <a:srgbClr val="154C9C"/>
              </a:solidFill>
              <a:latin typeface="Arial"/>
              <a:cs typeface="Arial"/>
            </a:endParaRPr>
          </a:p>
        </p:txBody>
      </p:sp>
      <p:sp>
        <p:nvSpPr>
          <p:cNvPr id="38" name="TextBox 37"/>
          <p:cNvSpPr txBox="1"/>
          <p:nvPr/>
        </p:nvSpPr>
        <p:spPr>
          <a:xfrm rot="16200000">
            <a:off x="3618725" y="3846294"/>
            <a:ext cx="916637" cy="192360"/>
          </a:xfrm>
          <a:prstGeom prst="rect">
            <a:avLst/>
          </a:prstGeom>
          <a:noFill/>
        </p:spPr>
        <p:txBody>
          <a:bodyPr wrap="none" rtlCol="0">
            <a:spAutoFit/>
          </a:bodyPr>
          <a:lstStyle/>
          <a:p>
            <a:r>
              <a:rPr lang="en-US" sz="650" dirty="0" smtClean="0">
                <a:solidFill>
                  <a:srgbClr val="154C9C"/>
                </a:solidFill>
                <a:latin typeface="Arial"/>
                <a:cs typeface="Arial"/>
              </a:rPr>
              <a:t>FPGA requirements</a:t>
            </a:r>
            <a:endParaRPr lang="en-US" sz="650" dirty="0">
              <a:solidFill>
                <a:srgbClr val="154C9C"/>
              </a:solidFill>
              <a:latin typeface="Arial"/>
              <a:cs typeface="Arial"/>
            </a:endParaRPr>
          </a:p>
        </p:txBody>
      </p:sp>
      <p:sp>
        <p:nvSpPr>
          <p:cNvPr id="39" name="TextBox 38"/>
          <p:cNvSpPr txBox="1"/>
          <p:nvPr/>
        </p:nvSpPr>
        <p:spPr>
          <a:xfrm rot="16200000">
            <a:off x="5165085" y="4552017"/>
            <a:ext cx="838691" cy="192360"/>
          </a:xfrm>
          <a:prstGeom prst="rect">
            <a:avLst/>
          </a:prstGeom>
          <a:noFill/>
        </p:spPr>
        <p:txBody>
          <a:bodyPr wrap="none" rtlCol="0">
            <a:spAutoFit/>
          </a:bodyPr>
          <a:lstStyle/>
          <a:p>
            <a:r>
              <a:rPr lang="en-US" sz="650" dirty="0" smtClean="0">
                <a:solidFill>
                  <a:srgbClr val="154C9C"/>
                </a:solidFill>
                <a:latin typeface="Arial"/>
                <a:cs typeface="Arial"/>
              </a:rPr>
              <a:t>Fastener integrity</a:t>
            </a:r>
            <a:endParaRPr lang="en-US" sz="650" dirty="0">
              <a:solidFill>
                <a:srgbClr val="154C9C"/>
              </a:solidFill>
              <a:latin typeface="Arial"/>
              <a:cs typeface="Arial"/>
            </a:endParaRPr>
          </a:p>
        </p:txBody>
      </p:sp>
      <p:sp>
        <p:nvSpPr>
          <p:cNvPr id="40" name="TextBox 39"/>
          <p:cNvSpPr txBox="1"/>
          <p:nvPr/>
        </p:nvSpPr>
        <p:spPr>
          <a:xfrm rot="16200000">
            <a:off x="5616443" y="4710581"/>
            <a:ext cx="877163" cy="192360"/>
          </a:xfrm>
          <a:prstGeom prst="rect">
            <a:avLst/>
          </a:prstGeom>
          <a:noFill/>
        </p:spPr>
        <p:txBody>
          <a:bodyPr wrap="none" rtlCol="0">
            <a:spAutoFit/>
          </a:bodyPr>
          <a:lstStyle/>
          <a:p>
            <a:r>
              <a:rPr lang="en-US" sz="650" dirty="0" smtClean="0">
                <a:solidFill>
                  <a:srgbClr val="154C9C"/>
                </a:solidFill>
                <a:latin typeface="Arial"/>
                <a:cs typeface="Arial"/>
              </a:rPr>
              <a:t>Design FMEA/FTA</a:t>
            </a:r>
            <a:endParaRPr lang="en-US" sz="650" dirty="0">
              <a:solidFill>
                <a:srgbClr val="154C9C"/>
              </a:solidFill>
              <a:latin typeface="Arial"/>
              <a:cs typeface="Arial"/>
            </a:endParaRPr>
          </a:p>
        </p:txBody>
      </p:sp>
      <p:sp>
        <p:nvSpPr>
          <p:cNvPr id="41" name="TextBox 40"/>
          <p:cNvSpPr txBox="1"/>
          <p:nvPr/>
        </p:nvSpPr>
        <p:spPr>
          <a:xfrm rot="16200000">
            <a:off x="6870212" y="5207617"/>
            <a:ext cx="518091" cy="192360"/>
          </a:xfrm>
          <a:prstGeom prst="rect">
            <a:avLst/>
          </a:prstGeom>
          <a:noFill/>
        </p:spPr>
        <p:txBody>
          <a:bodyPr wrap="none" rtlCol="0">
            <a:spAutoFit/>
          </a:bodyPr>
          <a:lstStyle/>
          <a:p>
            <a:r>
              <a:rPr lang="en-US" sz="650" dirty="0" smtClean="0">
                <a:solidFill>
                  <a:srgbClr val="154C9C"/>
                </a:solidFill>
                <a:latin typeface="Arial"/>
                <a:cs typeface="Arial"/>
              </a:rPr>
              <a:t>Full PRA</a:t>
            </a:r>
            <a:endParaRPr lang="en-US" sz="650" dirty="0">
              <a:solidFill>
                <a:srgbClr val="154C9C"/>
              </a:solidFill>
              <a:latin typeface="Arial"/>
              <a:cs typeface="Arial"/>
            </a:endParaRPr>
          </a:p>
        </p:txBody>
      </p:sp>
      <p:sp>
        <p:nvSpPr>
          <p:cNvPr id="43" name="TextBox 42"/>
          <p:cNvSpPr txBox="1"/>
          <p:nvPr/>
        </p:nvSpPr>
        <p:spPr>
          <a:xfrm rot="16200000">
            <a:off x="2930520" y="3270544"/>
            <a:ext cx="556838" cy="192360"/>
          </a:xfrm>
          <a:prstGeom prst="rect">
            <a:avLst/>
          </a:prstGeom>
          <a:noFill/>
        </p:spPr>
        <p:txBody>
          <a:bodyPr wrap="none" rtlCol="0">
            <a:spAutoFit/>
          </a:bodyPr>
          <a:lstStyle/>
          <a:p>
            <a:r>
              <a:rPr lang="en-US" sz="650" dirty="0" smtClean="0">
                <a:solidFill>
                  <a:srgbClr val="154C9C"/>
                </a:solidFill>
                <a:latin typeface="Arial"/>
                <a:cs typeface="Arial"/>
              </a:rPr>
              <a:t>QPL parts</a:t>
            </a:r>
            <a:endParaRPr lang="en-US" sz="650" dirty="0">
              <a:solidFill>
                <a:srgbClr val="154C9C"/>
              </a:solidFill>
              <a:latin typeface="Arial"/>
              <a:cs typeface="Arial"/>
            </a:endParaRPr>
          </a:p>
        </p:txBody>
      </p:sp>
      <p:sp>
        <p:nvSpPr>
          <p:cNvPr id="50" name="TextBox 49"/>
          <p:cNvSpPr txBox="1"/>
          <p:nvPr/>
        </p:nvSpPr>
        <p:spPr>
          <a:xfrm rot="16200000">
            <a:off x="4178809" y="4136054"/>
            <a:ext cx="921318" cy="192360"/>
          </a:xfrm>
          <a:prstGeom prst="rect">
            <a:avLst/>
          </a:prstGeom>
          <a:noFill/>
        </p:spPr>
        <p:txBody>
          <a:bodyPr wrap="none" rtlCol="0">
            <a:spAutoFit/>
          </a:bodyPr>
          <a:lstStyle/>
          <a:p>
            <a:r>
              <a:rPr lang="en-US" sz="650" dirty="0" smtClean="0">
                <a:solidFill>
                  <a:srgbClr val="154C9C"/>
                </a:solidFill>
                <a:latin typeface="Arial"/>
                <a:cs typeface="Arial"/>
              </a:rPr>
              <a:t>Prohibited materials</a:t>
            </a:r>
            <a:endParaRPr lang="en-US" sz="650" dirty="0">
              <a:solidFill>
                <a:srgbClr val="154C9C"/>
              </a:solidFill>
              <a:latin typeface="Arial"/>
              <a:cs typeface="Arial"/>
            </a:endParaRPr>
          </a:p>
        </p:txBody>
      </p:sp>
      <p:sp>
        <p:nvSpPr>
          <p:cNvPr id="134" name="TextBox 133"/>
          <p:cNvSpPr txBox="1"/>
          <p:nvPr/>
        </p:nvSpPr>
        <p:spPr>
          <a:xfrm rot="16200000">
            <a:off x="4883500" y="4559917"/>
            <a:ext cx="518091" cy="192360"/>
          </a:xfrm>
          <a:prstGeom prst="rect">
            <a:avLst/>
          </a:prstGeom>
          <a:noFill/>
        </p:spPr>
        <p:txBody>
          <a:bodyPr wrap="none" rtlCol="0">
            <a:spAutoFit/>
          </a:bodyPr>
          <a:lstStyle/>
          <a:p>
            <a:r>
              <a:rPr lang="en-US" sz="650" dirty="0" smtClean="0">
                <a:solidFill>
                  <a:srgbClr val="154C9C"/>
                </a:solidFill>
                <a:latin typeface="Arial"/>
                <a:cs typeface="Arial"/>
              </a:rPr>
              <a:t>EM work</a:t>
            </a:r>
            <a:endParaRPr lang="en-US" sz="650" dirty="0">
              <a:solidFill>
                <a:srgbClr val="154C9C"/>
              </a:solidFill>
              <a:latin typeface="Arial"/>
              <a:cs typeface="Arial"/>
            </a:endParaRPr>
          </a:p>
        </p:txBody>
      </p:sp>
      <p:sp>
        <p:nvSpPr>
          <p:cNvPr id="70" name="TextBox 69"/>
          <p:cNvSpPr txBox="1"/>
          <p:nvPr/>
        </p:nvSpPr>
        <p:spPr>
          <a:xfrm rot="16200000">
            <a:off x="2140963" y="2119967"/>
            <a:ext cx="838691" cy="192360"/>
          </a:xfrm>
          <a:prstGeom prst="rect">
            <a:avLst/>
          </a:prstGeom>
          <a:noFill/>
        </p:spPr>
        <p:txBody>
          <a:bodyPr wrap="none" rtlCol="0">
            <a:spAutoFit/>
          </a:bodyPr>
          <a:lstStyle/>
          <a:p>
            <a:r>
              <a:rPr lang="en-US" sz="650" dirty="0" smtClean="0">
                <a:solidFill>
                  <a:srgbClr val="154C9C"/>
                </a:solidFill>
                <a:latin typeface="Arial"/>
                <a:cs typeface="Arial"/>
              </a:rPr>
              <a:t>Functional FMEA</a:t>
            </a:r>
            <a:endParaRPr lang="en-US" sz="650" dirty="0">
              <a:solidFill>
                <a:srgbClr val="154C9C"/>
              </a:solidFill>
              <a:latin typeface="Arial"/>
              <a:cs typeface="Arial"/>
            </a:endParaRPr>
          </a:p>
        </p:txBody>
      </p:sp>
      <p:sp>
        <p:nvSpPr>
          <p:cNvPr id="14" name="Freeform 13"/>
          <p:cNvSpPr/>
          <p:nvPr/>
        </p:nvSpPr>
        <p:spPr>
          <a:xfrm>
            <a:off x="2119846" y="1870364"/>
            <a:ext cx="5292335" cy="3758200"/>
          </a:xfrm>
          <a:custGeom>
            <a:avLst/>
            <a:gdLst>
              <a:gd name="connsiteX0" fmla="*/ 0 w 5176353"/>
              <a:gd name="connsiteY0" fmla="*/ 0 h 3062822"/>
              <a:gd name="connsiteX1" fmla="*/ 1771700 w 5176353"/>
              <a:gd name="connsiteY1" fmla="*/ 1974293 h 3062822"/>
              <a:gd name="connsiteX2" fmla="*/ 5176353 w 5176353"/>
              <a:gd name="connsiteY2" fmla="*/ 3062822 h 3062822"/>
            </a:gdLst>
            <a:ahLst/>
            <a:cxnLst>
              <a:cxn ang="0">
                <a:pos x="connsiteX0" y="connsiteY0"/>
              </a:cxn>
              <a:cxn ang="0">
                <a:pos x="connsiteX1" y="connsiteY1"/>
              </a:cxn>
              <a:cxn ang="0">
                <a:pos x="connsiteX2" y="connsiteY2"/>
              </a:cxn>
            </a:cxnLst>
            <a:rect l="l" t="t" r="r" b="b"/>
            <a:pathLst>
              <a:path w="5176353" h="3062822">
                <a:moveTo>
                  <a:pt x="0" y="0"/>
                </a:moveTo>
                <a:cubicBezTo>
                  <a:pt x="454487" y="731911"/>
                  <a:pt x="908975" y="1463823"/>
                  <a:pt x="1771700" y="1974293"/>
                </a:cubicBezTo>
                <a:cubicBezTo>
                  <a:pt x="2634425" y="2484763"/>
                  <a:pt x="5176353" y="3062822"/>
                  <a:pt x="5176353" y="3062822"/>
                </a:cubicBezTo>
              </a:path>
            </a:pathLst>
          </a:custGeom>
          <a:ln w="50800" cap="rnd">
            <a:solidFill>
              <a:srgbClr val="E34D20"/>
            </a:solidFill>
            <a:headEnd type="stealth" w="lg" len="lg"/>
            <a:tailEnd type="stealth" w="lg" len="lg"/>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sz="1200" dirty="0">
              <a:latin typeface="Arial"/>
              <a:cs typeface="Arial"/>
            </a:endParaRPr>
          </a:p>
        </p:txBody>
      </p:sp>
      <p:sp>
        <p:nvSpPr>
          <p:cNvPr id="78" name="TextBox 77"/>
          <p:cNvSpPr txBox="1"/>
          <p:nvPr/>
        </p:nvSpPr>
        <p:spPr>
          <a:xfrm rot="16200000">
            <a:off x="3236246" y="3516094"/>
            <a:ext cx="1326004" cy="192360"/>
          </a:xfrm>
          <a:prstGeom prst="rect">
            <a:avLst/>
          </a:prstGeom>
          <a:noFill/>
        </p:spPr>
        <p:txBody>
          <a:bodyPr wrap="none" rtlCol="0">
            <a:spAutoFit/>
          </a:bodyPr>
          <a:lstStyle/>
          <a:p>
            <a:r>
              <a:rPr lang="en-US" sz="650" dirty="0" smtClean="0">
                <a:solidFill>
                  <a:srgbClr val="154C9C"/>
                </a:solidFill>
                <a:latin typeface="Arial"/>
                <a:cs typeface="Arial"/>
              </a:rPr>
              <a:t>Closed loop GIDEP and alerts</a:t>
            </a:r>
            <a:endParaRPr lang="en-US" sz="650" dirty="0">
              <a:solidFill>
                <a:srgbClr val="154C9C"/>
              </a:solidFill>
              <a:latin typeface="Arial"/>
              <a:cs typeface="Arial"/>
            </a:endParaRPr>
          </a:p>
        </p:txBody>
      </p:sp>
      <p:sp>
        <p:nvSpPr>
          <p:cNvPr id="79" name="TextBox 78"/>
          <p:cNvSpPr txBox="1"/>
          <p:nvPr/>
        </p:nvSpPr>
        <p:spPr>
          <a:xfrm rot="16200000">
            <a:off x="6227287" y="4964901"/>
            <a:ext cx="698723" cy="192360"/>
          </a:xfrm>
          <a:prstGeom prst="rect">
            <a:avLst/>
          </a:prstGeom>
          <a:noFill/>
        </p:spPr>
        <p:txBody>
          <a:bodyPr wrap="none" rtlCol="0">
            <a:spAutoFit/>
          </a:bodyPr>
          <a:lstStyle/>
          <a:p>
            <a:r>
              <a:rPr lang="en-US" sz="650" dirty="0" smtClean="0">
                <a:solidFill>
                  <a:srgbClr val="154C9C"/>
                </a:solidFill>
                <a:latin typeface="Arial"/>
                <a:cs typeface="Arial"/>
              </a:rPr>
              <a:t>Full EMI/EMC</a:t>
            </a:r>
            <a:endParaRPr lang="en-US" sz="650" dirty="0">
              <a:solidFill>
                <a:srgbClr val="154C9C"/>
              </a:solidFill>
              <a:latin typeface="Arial"/>
              <a:cs typeface="Arial"/>
            </a:endParaRPr>
          </a:p>
        </p:txBody>
      </p:sp>
      <p:sp>
        <p:nvSpPr>
          <p:cNvPr id="80" name="TextBox 79"/>
          <p:cNvSpPr txBox="1"/>
          <p:nvPr/>
        </p:nvSpPr>
        <p:spPr>
          <a:xfrm rot="16200000">
            <a:off x="4222894" y="4063201"/>
            <a:ext cx="1202319" cy="192360"/>
          </a:xfrm>
          <a:prstGeom prst="rect">
            <a:avLst/>
          </a:prstGeom>
          <a:noFill/>
        </p:spPr>
        <p:txBody>
          <a:bodyPr wrap="none" rtlCol="0">
            <a:spAutoFit/>
          </a:bodyPr>
          <a:lstStyle/>
          <a:p>
            <a:r>
              <a:rPr lang="en-US" sz="650" dirty="0" smtClean="0">
                <a:solidFill>
                  <a:srgbClr val="154C9C"/>
                </a:solidFill>
                <a:latin typeface="Arial"/>
                <a:cs typeface="Arial"/>
              </a:rPr>
              <a:t>Workmanship requirements</a:t>
            </a:r>
            <a:endParaRPr lang="en-US" sz="650" dirty="0">
              <a:solidFill>
                <a:srgbClr val="154C9C"/>
              </a:solidFill>
              <a:latin typeface="Arial"/>
              <a:cs typeface="Arial"/>
            </a:endParaRPr>
          </a:p>
        </p:txBody>
      </p:sp>
    </p:spTree>
    <p:extLst>
      <p:ext uri="{BB962C8B-B14F-4D97-AF65-F5344CB8AC3E}">
        <p14:creationId xmlns:p14="http://schemas.microsoft.com/office/powerpoint/2010/main" val="34974141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What is Risk?</a:t>
            </a:r>
          </a:p>
          <a:p>
            <a:r>
              <a:rPr lang="en-US" smtClean="0"/>
              <a:t>Loosely Used Risk Terms in NASA</a:t>
            </a:r>
          </a:p>
          <a:p>
            <a:r>
              <a:rPr lang="en-US" smtClean="0"/>
              <a:t>Why Do We Worry About Risk?</a:t>
            </a:r>
          </a:p>
          <a:p>
            <a:r>
              <a:rPr lang="en-US" smtClean="0"/>
              <a:t>Risk vs. Possibility </a:t>
            </a:r>
          </a:p>
          <a:p>
            <a:r>
              <a:rPr lang="en-US" smtClean="0"/>
              <a:t>Balanced Risk</a:t>
            </a:r>
          </a:p>
          <a:p>
            <a:r>
              <a:rPr lang="en-US" smtClean="0"/>
              <a:t>Perspectives of Risk (Stakeholder, Developer)</a:t>
            </a:r>
          </a:p>
          <a:p>
            <a:r>
              <a:rPr lang="en-US" smtClean="0"/>
              <a:t>Risk as a Development Tool</a:t>
            </a:r>
          </a:p>
          <a:p>
            <a:r>
              <a:rPr lang="en-US" smtClean="0"/>
              <a:t>Acceptance of Risk at Different Levels and Times</a:t>
            </a:r>
          </a:p>
          <a:p>
            <a:r>
              <a:rPr lang="en-US" smtClean="0"/>
              <a:t>Risk Classification</a:t>
            </a:r>
          </a:p>
          <a:p>
            <a:r>
              <a:rPr lang="en-US" smtClean="0"/>
              <a:t>What is Risk-based SMA?</a:t>
            </a:r>
          </a:p>
          <a:p>
            <a:r>
              <a:rPr lang="en-US" smtClean="0"/>
              <a:t>Ugly vs. Risky</a:t>
            </a:r>
          </a:p>
          <a:p>
            <a:r>
              <a:rPr lang="en-US" smtClean="0"/>
              <a:t>Risks of Conformance and Nonconformance</a:t>
            </a:r>
            <a:endParaRPr lang="en-US" dirty="0"/>
          </a:p>
        </p:txBody>
      </p:sp>
      <p:sp>
        <p:nvSpPr>
          <p:cNvPr id="2" name="Title 1"/>
          <p:cNvSpPr>
            <a:spLocks noGrp="1"/>
          </p:cNvSpPr>
          <p:nvPr>
            <p:ph type="title"/>
          </p:nvPr>
        </p:nvSpPr>
        <p:spPr/>
        <p:txBody>
          <a:bodyPr/>
          <a:lstStyle/>
          <a:p>
            <a:r>
              <a:rPr lang="en-US" dirty="0" smtClean="0"/>
              <a:t>Agenda</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3</a:t>
            </a:fld>
            <a:endParaRPr lang="en-US" dirty="0"/>
          </a:p>
        </p:txBody>
      </p:sp>
    </p:spTree>
    <p:extLst>
      <p:ext uri="{BB962C8B-B14F-4D97-AF65-F5344CB8AC3E}">
        <p14:creationId xmlns:p14="http://schemas.microsoft.com/office/powerpoint/2010/main" val="22999506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Nonconformance handling	</a:t>
            </a:r>
          </a:p>
          <a:p>
            <a:pPr lvl="1"/>
            <a:r>
              <a:rPr lang="en-US" dirty="0" smtClean="0"/>
              <a:t>Is the requirement that is not met important for the current project in </a:t>
            </a:r>
            <a:br>
              <a:rPr lang="en-US" dirty="0" smtClean="0"/>
            </a:br>
            <a:r>
              <a:rPr lang="en-US" dirty="0" smtClean="0"/>
              <a:t>its environment?</a:t>
            </a:r>
          </a:p>
          <a:p>
            <a:pPr lvl="1"/>
            <a:r>
              <a:rPr lang="en-US" dirty="0" smtClean="0"/>
              <a:t>Is the nonconforming item critical?</a:t>
            </a:r>
          </a:p>
          <a:p>
            <a:pPr lvl="1"/>
            <a:r>
              <a:rPr lang="en-US" dirty="0" smtClean="0"/>
              <a:t>What is the risk for this project of the nonconformance?</a:t>
            </a:r>
          </a:p>
          <a:p>
            <a:pPr lvl="2"/>
            <a:r>
              <a:rPr lang="en-US" dirty="0" smtClean="0"/>
              <a:t>Cost/schedule</a:t>
            </a:r>
          </a:p>
          <a:p>
            <a:pPr lvl="2"/>
            <a:r>
              <a:rPr lang="en-US" dirty="0" smtClean="0"/>
              <a:t>Technical</a:t>
            </a:r>
          </a:p>
          <a:p>
            <a:pPr lvl="2"/>
            <a:endParaRPr lang="en-US" dirty="0" smtClean="0"/>
          </a:p>
          <a:p>
            <a:r>
              <a:rPr lang="en-US" b="1" dirty="0" smtClean="0"/>
              <a:t>Work orders and procedures</a:t>
            </a:r>
          </a:p>
          <a:p>
            <a:endParaRPr lang="en-US" b="1" dirty="0" smtClean="0"/>
          </a:p>
          <a:p>
            <a:r>
              <a:rPr lang="en-US" b="1" dirty="0" smtClean="0"/>
              <a:t>Anomaly resolution</a:t>
            </a:r>
          </a:p>
          <a:p>
            <a:pPr lvl="1"/>
            <a:r>
              <a:rPr lang="en-US" dirty="0" smtClean="0"/>
              <a:t>Documentation</a:t>
            </a:r>
          </a:p>
          <a:p>
            <a:pPr lvl="1"/>
            <a:r>
              <a:rPr lang="en-US" dirty="0" smtClean="0"/>
              <a:t>Root cause analysis</a:t>
            </a:r>
          </a:p>
          <a:p>
            <a:pPr lvl="1"/>
            <a:r>
              <a:rPr lang="en-US" dirty="0" smtClean="0"/>
              <a:t>Lessons learned for same project or others</a:t>
            </a:r>
          </a:p>
          <a:p>
            <a:pPr lvl="1"/>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Other Activities With Cost &amp; Risk Reduction Implications</a:t>
            </a:r>
            <a:endParaRPr lang="en-US" dirty="0"/>
          </a:p>
        </p:txBody>
      </p:sp>
      <p:sp>
        <p:nvSpPr>
          <p:cNvPr id="4" name="Slide Number Placeholder 3"/>
          <p:cNvSpPr>
            <a:spLocks noGrp="1"/>
          </p:cNvSpPr>
          <p:nvPr>
            <p:ph type="sldNum" sz="quarter" idx="4"/>
          </p:nvPr>
        </p:nvSpPr>
        <p:spPr/>
        <p:txBody>
          <a:bodyPr/>
          <a:lstStyle/>
          <a:p>
            <a:fld id="{641FB1AC-02D1-9846-8E42-69528F42F281}" type="slidenum">
              <a:rPr lang="en-US" smtClean="0"/>
              <a:pPr/>
              <a:t>30</a:t>
            </a:fld>
            <a:endParaRPr lang="en-US" dirty="0"/>
          </a:p>
        </p:txBody>
      </p:sp>
    </p:spTree>
    <p:extLst>
      <p:ext uri="{BB962C8B-B14F-4D97-AF65-F5344CB8AC3E}">
        <p14:creationId xmlns:p14="http://schemas.microsoft.com/office/powerpoint/2010/main" val="32423352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smtClean="0"/>
              <a:t>Cost vs Time to eliminate a defect</a:t>
            </a:r>
            <a:endParaRPr lang="en-US" dirty="0"/>
          </a:p>
        </p:txBody>
      </p:sp>
      <p:sp>
        <p:nvSpPr>
          <p:cNvPr id="2" name="Slide Number Placeholder 1"/>
          <p:cNvSpPr>
            <a:spLocks noGrp="1"/>
          </p:cNvSpPr>
          <p:nvPr>
            <p:ph type="sldNum" sz="quarter" idx="4"/>
          </p:nvPr>
        </p:nvSpPr>
        <p:spPr/>
        <p:txBody>
          <a:bodyPr/>
          <a:lstStyle/>
          <a:p>
            <a:fld id="{641FB1AC-02D1-9846-8E42-69528F42F281}" type="slidenum">
              <a:rPr lang="en-US" smtClean="0"/>
              <a:pPr/>
              <a:t>31</a:t>
            </a:fld>
            <a:endParaRPr lang="en-US" dirty="0"/>
          </a:p>
        </p:txBody>
      </p:sp>
      <p:sp>
        <p:nvSpPr>
          <p:cNvPr id="22" name="TextBox 21"/>
          <p:cNvSpPr txBox="1"/>
          <p:nvPr/>
        </p:nvSpPr>
        <p:spPr>
          <a:xfrm>
            <a:off x="364843" y="1357211"/>
            <a:ext cx="8409262" cy="289823"/>
          </a:xfrm>
          <a:prstGeom prst="rect">
            <a:avLst/>
          </a:prstGeom>
          <a:noFill/>
        </p:spPr>
        <p:txBody>
          <a:bodyPr wrap="square" rtlCol="0">
            <a:spAutoFit/>
          </a:bodyPr>
          <a:lstStyle/>
          <a:p>
            <a:pPr algn="ctr">
              <a:lnSpc>
                <a:spcPct val="90000"/>
              </a:lnSpc>
            </a:pPr>
            <a:r>
              <a:rPr lang="en-US" sz="1400" b="1" dirty="0" smtClean="0">
                <a:solidFill>
                  <a:srgbClr val="154C9C"/>
                </a:solidFill>
                <a:latin typeface="Arial"/>
                <a:cs typeface="Arial"/>
              </a:rPr>
              <a:t>Removing layers results in some defects not being caught, and some being caught later.</a:t>
            </a:r>
            <a:endParaRPr lang="en-US" sz="1400" b="1" dirty="0">
              <a:solidFill>
                <a:srgbClr val="154C9C"/>
              </a:solidFill>
              <a:latin typeface="Arial"/>
              <a:cs typeface="Arial"/>
            </a:endParaRPr>
          </a:p>
        </p:txBody>
      </p:sp>
      <p:grpSp>
        <p:nvGrpSpPr>
          <p:cNvPr id="38" name="Group 37"/>
          <p:cNvGrpSpPr/>
          <p:nvPr/>
        </p:nvGrpSpPr>
        <p:grpSpPr>
          <a:xfrm>
            <a:off x="990384" y="1735132"/>
            <a:ext cx="7158181" cy="4433836"/>
            <a:chOff x="962122" y="1735132"/>
            <a:chExt cx="7158181" cy="4433836"/>
          </a:xfrm>
        </p:grpSpPr>
        <p:sp>
          <p:nvSpPr>
            <p:cNvPr id="33" name="TextBox 32"/>
            <p:cNvSpPr txBox="1"/>
            <p:nvPr/>
          </p:nvSpPr>
          <p:spPr>
            <a:xfrm rot="16200000">
              <a:off x="-588398" y="3756169"/>
              <a:ext cx="3987032" cy="276999"/>
            </a:xfrm>
            <a:prstGeom prst="rect">
              <a:avLst/>
            </a:prstGeom>
            <a:noFill/>
          </p:spPr>
          <p:txBody>
            <a:bodyPr wrap="square" rtlCol="0">
              <a:spAutoFit/>
            </a:bodyPr>
            <a:lstStyle/>
            <a:p>
              <a:pPr algn="ctr"/>
              <a:r>
                <a:rPr lang="en-US" sz="1200" dirty="0" smtClean="0">
                  <a:solidFill>
                    <a:srgbClr val="154C9C"/>
                  </a:solidFill>
                  <a:latin typeface="Arial"/>
                  <a:cs typeface="Arial"/>
                </a:rPr>
                <a:t>Cost to remove a </a:t>
              </a:r>
              <a:r>
                <a:rPr lang="en-US" sz="1200" b="1" dirty="0" smtClean="0">
                  <a:solidFill>
                    <a:srgbClr val="154C9C"/>
                  </a:solidFill>
                  <a:latin typeface="Arial"/>
                  <a:cs typeface="Arial"/>
                </a:rPr>
                <a:t>single</a:t>
              </a:r>
              <a:r>
                <a:rPr lang="en-US" sz="1200" dirty="0" smtClean="0">
                  <a:solidFill>
                    <a:srgbClr val="154C9C"/>
                  </a:solidFill>
                  <a:latin typeface="Arial"/>
                  <a:cs typeface="Arial"/>
                </a:rPr>
                <a:t> defect</a:t>
              </a:r>
              <a:endParaRPr lang="en-US" sz="1200" dirty="0">
                <a:solidFill>
                  <a:srgbClr val="154C9C"/>
                </a:solidFill>
                <a:latin typeface="Arial"/>
                <a:cs typeface="Arial"/>
              </a:endParaRPr>
            </a:p>
          </p:txBody>
        </p:sp>
        <p:sp>
          <p:nvSpPr>
            <p:cNvPr id="34" name="TextBox 33"/>
            <p:cNvSpPr txBox="1"/>
            <p:nvPr/>
          </p:nvSpPr>
          <p:spPr>
            <a:xfrm>
              <a:off x="962122" y="1894396"/>
              <a:ext cx="712825" cy="400110"/>
            </a:xfrm>
            <a:prstGeom prst="rect">
              <a:avLst/>
            </a:prstGeom>
            <a:noFill/>
          </p:spPr>
          <p:txBody>
            <a:bodyPr wrap="square" rtlCol="0">
              <a:spAutoFit/>
            </a:bodyPr>
            <a:lstStyle/>
            <a:p>
              <a:pPr algn="ctr"/>
              <a:r>
                <a:rPr lang="en-US" sz="1000" b="1" dirty="0" smtClean="0">
                  <a:solidFill>
                    <a:srgbClr val="154C9C"/>
                  </a:solidFill>
                  <a:latin typeface="Arial"/>
                  <a:cs typeface="Arial"/>
                </a:rPr>
                <a:t>Mission </a:t>
              </a:r>
            </a:p>
            <a:p>
              <a:pPr algn="ctr"/>
              <a:r>
                <a:rPr lang="en-US" sz="1000" b="1" dirty="0" smtClean="0">
                  <a:solidFill>
                    <a:srgbClr val="154C9C"/>
                  </a:solidFill>
                  <a:latin typeface="Arial"/>
                  <a:cs typeface="Arial"/>
                </a:rPr>
                <a:t>Cost +</a:t>
              </a:r>
              <a:endParaRPr lang="en-US" sz="1000" b="1" dirty="0">
                <a:solidFill>
                  <a:srgbClr val="154C9C"/>
                </a:solidFill>
                <a:latin typeface="Arial"/>
                <a:cs typeface="Arial"/>
              </a:endParaRPr>
            </a:p>
          </p:txBody>
        </p:sp>
        <p:cxnSp>
          <p:nvCxnSpPr>
            <p:cNvPr id="31" name="Straight Arrow Connector 30"/>
            <p:cNvCxnSpPr/>
            <p:nvPr/>
          </p:nvCxnSpPr>
          <p:spPr>
            <a:xfrm flipV="1">
              <a:off x="1647152" y="1815369"/>
              <a:ext cx="13147" cy="4038203"/>
            </a:xfrm>
            <a:prstGeom prst="straightConnector1">
              <a:avLst/>
            </a:prstGeom>
            <a:ln cap="rnd">
              <a:solidFill>
                <a:srgbClr val="154C9C"/>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647912" y="5852531"/>
              <a:ext cx="6472391" cy="0"/>
            </a:xfrm>
            <a:prstGeom prst="straightConnector1">
              <a:avLst/>
            </a:prstGeom>
            <a:ln cap="rnd">
              <a:solidFill>
                <a:srgbClr val="154C9C"/>
              </a:solidFill>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576822" y="5716546"/>
              <a:ext cx="0" cy="124432"/>
            </a:xfrm>
            <a:prstGeom prst="line">
              <a:avLst/>
            </a:prstGeom>
            <a:ln w="12700" cap="rnd" cmpd="sng">
              <a:solidFill>
                <a:srgbClr val="154C9C"/>
              </a:solidFill>
            </a:ln>
            <a:effectLst/>
          </p:spPr>
          <p:style>
            <a:lnRef idx="2">
              <a:schemeClr val="accent1"/>
            </a:lnRef>
            <a:fillRef idx="0">
              <a:schemeClr val="accent1"/>
            </a:fillRef>
            <a:effectRef idx="1">
              <a:schemeClr val="accent1"/>
            </a:effectRef>
            <a:fontRef idx="minor">
              <a:schemeClr val="tx1"/>
            </a:fontRef>
          </p:style>
        </p:cxnSp>
        <p:sp>
          <p:nvSpPr>
            <p:cNvPr id="36" name="Freeform 35"/>
            <p:cNvSpPr/>
            <p:nvPr/>
          </p:nvSpPr>
          <p:spPr>
            <a:xfrm>
              <a:off x="1873289" y="1735132"/>
              <a:ext cx="5842632" cy="4021078"/>
            </a:xfrm>
            <a:custGeom>
              <a:avLst/>
              <a:gdLst>
                <a:gd name="connsiteX0" fmla="*/ 0 w 7594600"/>
                <a:gd name="connsiteY0" fmla="*/ 4986867 h 4986867"/>
                <a:gd name="connsiteX1" fmla="*/ 3395133 w 7594600"/>
                <a:gd name="connsiteY1" fmla="*/ 4699000 h 4986867"/>
                <a:gd name="connsiteX2" fmla="*/ 5122333 w 7594600"/>
                <a:gd name="connsiteY2" fmla="*/ 4326467 h 4986867"/>
                <a:gd name="connsiteX3" fmla="*/ 6697133 w 7594600"/>
                <a:gd name="connsiteY3" fmla="*/ 3505200 h 4986867"/>
                <a:gd name="connsiteX4" fmla="*/ 7357533 w 7594600"/>
                <a:gd name="connsiteY4" fmla="*/ 2641600 h 4986867"/>
                <a:gd name="connsiteX5" fmla="*/ 7594600 w 7594600"/>
                <a:gd name="connsiteY5" fmla="*/ 0 h 4986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94600" h="4986867">
                  <a:moveTo>
                    <a:pt x="0" y="4986867"/>
                  </a:moveTo>
                  <a:cubicBezTo>
                    <a:pt x="1270705" y="4897967"/>
                    <a:pt x="2541411" y="4809067"/>
                    <a:pt x="3395133" y="4699000"/>
                  </a:cubicBezTo>
                  <a:cubicBezTo>
                    <a:pt x="4248855" y="4588933"/>
                    <a:pt x="4572000" y="4525434"/>
                    <a:pt x="5122333" y="4326467"/>
                  </a:cubicBezTo>
                  <a:cubicBezTo>
                    <a:pt x="5672666" y="4127500"/>
                    <a:pt x="6324600" y="3786011"/>
                    <a:pt x="6697133" y="3505200"/>
                  </a:cubicBezTo>
                  <a:cubicBezTo>
                    <a:pt x="7069666" y="3224389"/>
                    <a:pt x="7207955" y="3225800"/>
                    <a:pt x="7357533" y="2641600"/>
                  </a:cubicBezTo>
                  <a:cubicBezTo>
                    <a:pt x="7507111" y="2057400"/>
                    <a:pt x="7594600" y="0"/>
                    <a:pt x="7594600" y="0"/>
                  </a:cubicBezTo>
                </a:path>
              </a:pathLst>
            </a:custGeom>
            <a:ln w="50800" cap="rnd">
              <a:solidFill>
                <a:srgbClr val="E34D2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cxnSp>
          <p:nvCxnSpPr>
            <p:cNvPr id="37" name="Straight Connector 36"/>
            <p:cNvCxnSpPr/>
            <p:nvPr/>
          </p:nvCxnSpPr>
          <p:spPr>
            <a:xfrm flipH="1">
              <a:off x="1660298" y="2071232"/>
              <a:ext cx="120306" cy="0"/>
            </a:xfrm>
            <a:prstGeom prst="line">
              <a:avLst/>
            </a:prstGeom>
            <a:ln w="12700" cap="rnd" cmpd="sng">
              <a:solidFill>
                <a:srgbClr val="154C9C"/>
              </a:solidFill>
            </a:ln>
            <a:effectLst/>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032000" y="2170224"/>
              <a:ext cx="5634182" cy="830997"/>
            </a:xfrm>
            <a:prstGeom prst="rect">
              <a:avLst/>
            </a:prstGeom>
            <a:noFill/>
          </p:spPr>
          <p:txBody>
            <a:bodyPr wrap="square" rtlCol="0">
              <a:spAutoFit/>
            </a:bodyPr>
            <a:lstStyle/>
            <a:p>
              <a:pPr>
                <a:spcBef>
                  <a:spcPts val="600"/>
                </a:spcBef>
              </a:pPr>
              <a:r>
                <a:rPr lang="en-US" sz="1200" dirty="0" smtClean="0">
                  <a:solidFill>
                    <a:srgbClr val="154C9C"/>
                  </a:solidFill>
                  <a:latin typeface="Arial"/>
                  <a:cs typeface="Arial"/>
                </a:rPr>
                <a:t>The more layers that are removed, the later defects are likely to be caught </a:t>
              </a:r>
              <a:br>
                <a:rPr lang="en-US" sz="1200" dirty="0" smtClean="0">
                  <a:solidFill>
                    <a:srgbClr val="154C9C"/>
                  </a:solidFill>
                  <a:latin typeface="Arial"/>
                  <a:cs typeface="Arial"/>
                </a:rPr>
              </a:br>
              <a:r>
                <a:rPr lang="en-US" sz="1200" i="1" dirty="0" smtClean="0">
                  <a:solidFill>
                    <a:srgbClr val="154C9C"/>
                  </a:solidFill>
                  <a:latin typeface="Arial"/>
                  <a:cs typeface="Arial"/>
                </a:rPr>
                <a:t>(if they are caught)</a:t>
              </a:r>
              <a:r>
                <a:rPr lang="en-US" sz="1200" dirty="0" smtClean="0">
                  <a:solidFill>
                    <a:srgbClr val="154C9C"/>
                  </a:solidFill>
                  <a:latin typeface="Arial"/>
                  <a:cs typeface="Arial"/>
                </a:rPr>
                <a:t>, the more work that has to be “undone”, the more testing </a:t>
              </a:r>
              <a:br>
                <a:rPr lang="en-US" sz="1200" dirty="0" smtClean="0">
                  <a:solidFill>
                    <a:srgbClr val="154C9C"/>
                  </a:solidFill>
                  <a:latin typeface="Arial"/>
                  <a:cs typeface="Arial"/>
                </a:rPr>
              </a:br>
              <a:r>
                <a:rPr lang="en-US" sz="1200" dirty="0" smtClean="0">
                  <a:solidFill>
                    <a:srgbClr val="154C9C"/>
                  </a:solidFill>
                  <a:latin typeface="Arial"/>
                  <a:cs typeface="Arial"/>
                </a:rPr>
                <a:t>that has to be redone, and the more likely the project is to suffer severe programmatic impact and/or to fly with added residual risk.  </a:t>
              </a:r>
            </a:p>
          </p:txBody>
        </p:sp>
        <p:sp>
          <p:nvSpPr>
            <p:cNvPr id="41" name="TextBox 40"/>
            <p:cNvSpPr txBox="1"/>
            <p:nvPr/>
          </p:nvSpPr>
          <p:spPr>
            <a:xfrm>
              <a:off x="1626035" y="5891969"/>
              <a:ext cx="6486571" cy="276999"/>
            </a:xfrm>
            <a:prstGeom prst="rect">
              <a:avLst/>
            </a:prstGeom>
            <a:noFill/>
          </p:spPr>
          <p:txBody>
            <a:bodyPr wrap="square" rtlCol="0">
              <a:spAutoFit/>
            </a:bodyPr>
            <a:lstStyle/>
            <a:p>
              <a:pPr algn="ctr"/>
              <a:r>
                <a:rPr lang="en-US" sz="1200" b="1" dirty="0" smtClean="0">
                  <a:solidFill>
                    <a:srgbClr val="154C9C"/>
                  </a:solidFill>
                  <a:latin typeface="Arial"/>
                  <a:cs typeface="Arial"/>
                </a:rPr>
                <a:t>Time at which defect is caught</a:t>
              </a:r>
              <a:endParaRPr lang="en-US" sz="1200" b="1" dirty="0">
                <a:solidFill>
                  <a:srgbClr val="154C9C"/>
                </a:solidFill>
                <a:latin typeface="Arial"/>
                <a:cs typeface="Arial"/>
              </a:endParaRPr>
            </a:p>
          </p:txBody>
        </p:sp>
      </p:grpSp>
      <p:sp>
        <p:nvSpPr>
          <p:cNvPr id="42" name="TextBox 41"/>
          <p:cNvSpPr txBox="1"/>
          <p:nvPr/>
        </p:nvSpPr>
        <p:spPr>
          <a:xfrm>
            <a:off x="7127394" y="5859911"/>
            <a:ext cx="860895" cy="400110"/>
          </a:xfrm>
          <a:prstGeom prst="rect">
            <a:avLst/>
          </a:prstGeom>
          <a:noFill/>
        </p:spPr>
        <p:txBody>
          <a:bodyPr wrap="square" rtlCol="0">
            <a:spAutoFit/>
          </a:bodyPr>
          <a:lstStyle/>
          <a:p>
            <a:pPr algn="ctr"/>
            <a:r>
              <a:rPr lang="en-US" sz="1000" b="1" dirty="0" smtClean="0">
                <a:solidFill>
                  <a:srgbClr val="154C9C"/>
                </a:solidFill>
                <a:latin typeface="Arial"/>
                <a:cs typeface="Arial"/>
              </a:rPr>
              <a:t>Launch </a:t>
            </a:r>
          </a:p>
          <a:p>
            <a:pPr algn="ctr"/>
            <a:r>
              <a:rPr lang="en-US" sz="1000" b="1" dirty="0" smtClean="0">
                <a:solidFill>
                  <a:srgbClr val="154C9C"/>
                </a:solidFill>
                <a:latin typeface="Arial"/>
                <a:cs typeface="Arial"/>
              </a:rPr>
              <a:t>date</a:t>
            </a:r>
            <a:endParaRPr lang="en-US" sz="1000" b="1" dirty="0">
              <a:solidFill>
                <a:srgbClr val="154C9C"/>
              </a:solidFill>
              <a:latin typeface="Arial"/>
              <a:cs typeface="Arial"/>
            </a:endParaRPr>
          </a:p>
        </p:txBody>
      </p:sp>
    </p:spTree>
    <p:extLst>
      <p:ext uri="{BB962C8B-B14F-4D97-AF65-F5344CB8AC3E}">
        <p14:creationId xmlns:p14="http://schemas.microsoft.com/office/powerpoint/2010/main" val="9625462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GSFC implementation of NPR 8705.4</a:t>
            </a:r>
          </a:p>
          <a:p>
            <a:r>
              <a:rPr lang="en-US" smtClean="0"/>
              <a:t>Risk Classification Definitions</a:t>
            </a:r>
          </a:p>
          <a:p>
            <a:r>
              <a:rPr lang="en-US" smtClean="0"/>
              <a:t>Nonconformance handling</a:t>
            </a:r>
          </a:p>
          <a:p>
            <a:pPr lvl="1"/>
            <a:r>
              <a:rPr lang="en-US" smtClean="0"/>
              <a:t>Do not reject without understanding the risk</a:t>
            </a:r>
          </a:p>
          <a:p>
            <a:pPr lvl="1"/>
            <a:r>
              <a:rPr lang="en-US" smtClean="0"/>
              <a:t>Determine cause of NC before reproducing the item </a:t>
            </a:r>
            <a:br>
              <a:rPr lang="en-US" smtClean="0"/>
            </a:br>
            <a:r>
              <a:rPr lang="en-US" smtClean="0"/>
              <a:t>(even from different vendor)</a:t>
            </a:r>
          </a:p>
          <a:p>
            <a:r>
              <a:rPr lang="en-US" smtClean="0"/>
              <a:t>Guidelines for activities vs mission class</a:t>
            </a:r>
          </a:p>
          <a:p>
            <a:r>
              <a:rPr lang="en-US" smtClean="0"/>
              <a:t>Ultimately will be one element used to develop project Mission Assurance Requirements vs mission class</a:t>
            </a:r>
          </a:p>
          <a:p>
            <a:r>
              <a:rPr lang="en-US" smtClean="0"/>
              <a:t>How does a project demonstrate that they are developing a </a:t>
            </a:r>
            <a:br>
              <a:rPr lang="en-US" smtClean="0"/>
            </a:br>
            <a:r>
              <a:rPr lang="en-US" smtClean="0"/>
              <a:t>Class “X” product?</a:t>
            </a:r>
          </a:p>
          <a:p>
            <a:r>
              <a:rPr lang="en-US" smtClean="0"/>
              <a:t>How do we convey to a vendor what we expect for Class “X”?</a:t>
            </a:r>
            <a:endParaRPr lang="en-US" dirty="0"/>
          </a:p>
        </p:txBody>
      </p:sp>
      <p:sp>
        <p:nvSpPr>
          <p:cNvPr id="2" name="Title 1"/>
          <p:cNvSpPr>
            <a:spLocks noGrp="1"/>
          </p:cNvSpPr>
          <p:nvPr>
            <p:ph type="title"/>
          </p:nvPr>
        </p:nvSpPr>
        <p:spPr/>
        <p:txBody>
          <a:bodyPr/>
          <a:lstStyle/>
          <a:p>
            <a:r>
              <a:rPr lang="en-US" smtClean="0"/>
              <a:t>GPR 8705.4</a:t>
            </a:r>
            <a:endParaRPr lang="en-US" dirty="0"/>
          </a:p>
        </p:txBody>
      </p:sp>
      <p:sp>
        <p:nvSpPr>
          <p:cNvPr id="4" name="Slide Number Placeholder 3"/>
          <p:cNvSpPr>
            <a:spLocks noGrp="1"/>
          </p:cNvSpPr>
          <p:nvPr>
            <p:ph type="sldNum" sz="quarter" idx="4"/>
          </p:nvPr>
        </p:nvSpPr>
        <p:spPr/>
        <p:txBody>
          <a:bodyPr/>
          <a:lstStyle/>
          <a:p>
            <a:fld id="{641FB1AC-02D1-9846-8E42-69528F42F281}" type="slidenum">
              <a:rPr lang="en-US" smtClean="0"/>
              <a:pPr/>
              <a:t>32</a:t>
            </a:fld>
            <a:endParaRPr lang="en-US" dirty="0"/>
          </a:p>
        </p:txBody>
      </p:sp>
    </p:spTree>
    <p:extLst>
      <p:ext uri="{BB962C8B-B14F-4D97-AF65-F5344CB8AC3E}">
        <p14:creationId xmlns:p14="http://schemas.microsoft.com/office/powerpoint/2010/main" val="77400874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Mission Success Activities vs. </a:t>
            </a:r>
            <a:br>
              <a:rPr lang="en-US" sz="3200" b="1" dirty="0" smtClean="0"/>
            </a:br>
            <a:r>
              <a:rPr lang="en-US" sz="3200" b="1" dirty="0" smtClean="0"/>
              <a:t>Risk Posture </a:t>
            </a:r>
            <a:r>
              <a:rPr lang="en-US" sz="2400" b="1" dirty="0" smtClean="0"/>
              <a:t>(example elements in draft)</a:t>
            </a:r>
            <a:endParaRPr lang="en-US" sz="2400" b="1" dirty="0"/>
          </a:p>
        </p:txBody>
      </p:sp>
      <p:sp>
        <p:nvSpPr>
          <p:cNvPr id="3" name="Slide Number Placeholder 2"/>
          <p:cNvSpPr>
            <a:spLocks noGrp="1"/>
          </p:cNvSpPr>
          <p:nvPr>
            <p:ph type="sldNum" sz="quarter" idx="4"/>
          </p:nvPr>
        </p:nvSpPr>
        <p:spPr>
          <a:prstGeom prst="rect">
            <a:avLst/>
          </a:prstGeom>
        </p:spPr>
        <p:txBody>
          <a:bodyPr/>
          <a:lstStyle/>
          <a:p>
            <a:fld id="{641FB1AC-02D1-9846-8E42-69528F42F281}" type="slidenum">
              <a:rPr lang="en-US" smtClean="0"/>
              <a:pPr/>
              <a:t>33</a:t>
            </a:fld>
            <a:endParaRPr lang="en-US" dirty="0"/>
          </a:p>
        </p:txBody>
      </p:sp>
      <p:pic>
        <p:nvPicPr>
          <p:cNvPr id="4" name="Picture 3"/>
          <p:cNvPicPr>
            <a:picLocks noChangeAspect="1"/>
          </p:cNvPicPr>
          <p:nvPr/>
        </p:nvPicPr>
        <p:blipFill>
          <a:blip r:embed="rId2"/>
          <a:stretch>
            <a:fillRect/>
          </a:stretch>
        </p:blipFill>
        <p:spPr>
          <a:xfrm>
            <a:off x="715818" y="1487904"/>
            <a:ext cx="7858683" cy="4339734"/>
          </a:xfrm>
          <a:prstGeom prst="rect">
            <a:avLst/>
          </a:prstGeom>
        </p:spPr>
      </p:pic>
      <p:sp>
        <p:nvSpPr>
          <p:cNvPr id="8" name="TextBox 7"/>
          <p:cNvSpPr txBox="1"/>
          <p:nvPr/>
        </p:nvSpPr>
        <p:spPr>
          <a:xfrm>
            <a:off x="139701" y="5950301"/>
            <a:ext cx="8837368" cy="307777"/>
          </a:xfrm>
          <a:prstGeom prst="rect">
            <a:avLst/>
          </a:prstGeom>
          <a:noFill/>
        </p:spPr>
        <p:txBody>
          <a:bodyPr wrap="square" rtlCol="0">
            <a:spAutoFit/>
          </a:bodyPr>
          <a:lstStyle/>
          <a:p>
            <a:pPr algn="ctr"/>
            <a:r>
              <a:rPr lang="en-US" sz="1400" dirty="0" smtClean="0">
                <a:solidFill>
                  <a:srgbClr val="154C9C"/>
                </a:solidFill>
                <a:latin typeface="Arial"/>
                <a:cs typeface="Arial"/>
              </a:rPr>
              <a:t>*Excerpt from previous draft of GPR 8705.4</a:t>
            </a:r>
            <a:endParaRPr lang="en-US" sz="1400" dirty="0">
              <a:solidFill>
                <a:srgbClr val="154C9C"/>
              </a:solidFill>
              <a:latin typeface="Arial"/>
              <a:cs typeface="Arial"/>
            </a:endParaRPr>
          </a:p>
        </p:txBody>
      </p:sp>
    </p:spTree>
    <p:extLst>
      <p:ext uri="{BB962C8B-B14F-4D97-AF65-F5344CB8AC3E}">
        <p14:creationId xmlns:p14="http://schemas.microsoft.com/office/powerpoint/2010/main" val="22915459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Class A missions can have Class D elements</a:t>
            </a:r>
          </a:p>
          <a:p>
            <a:pPr lvl="1"/>
            <a:r>
              <a:rPr lang="en-US" dirty="0" smtClean="0"/>
              <a:t>Non-critical</a:t>
            </a:r>
          </a:p>
          <a:p>
            <a:pPr lvl="1"/>
            <a:r>
              <a:rPr lang="en-US" dirty="0" smtClean="0"/>
              <a:t>Highly redundant</a:t>
            </a:r>
          </a:p>
          <a:p>
            <a:pPr lvl="1"/>
            <a:r>
              <a:rPr lang="en-US" dirty="0" smtClean="0"/>
              <a:t>Deliveries with acceptable “defects”</a:t>
            </a:r>
          </a:p>
          <a:p>
            <a:pPr lvl="1"/>
            <a:endParaRPr lang="en-US" dirty="0" smtClean="0"/>
          </a:p>
          <a:p>
            <a:r>
              <a:rPr lang="en-US" b="1" dirty="0" smtClean="0"/>
              <a:t>Class D mission can have Class A elements</a:t>
            </a:r>
          </a:p>
          <a:p>
            <a:pPr lvl="1"/>
            <a:r>
              <a:rPr lang="en-US" dirty="0" smtClean="0"/>
              <a:t>Critical elements</a:t>
            </a:r>
          </a:p>
          <a:p>
            <a:pPr lvl="1"/>
            <a:r>
              <a:rPr lang="en-US" dirty="0" smtClean="0"/>
              <a:t>Only available </a:t>
            </a:r>
          </a:p>
          <a:p>
            <a:pPr lvl="1"/>
            <a:r>
              <a:rPr lang="en-US" dirty="0" smtClean="0"/>
              <a:t>Spares from other projects</a:t>
            </a:r>
            <a:endParaRPr lang="en-US" dirty="0"/>
          </a:p>
        </p:txBody>
      </p:sp>
      <p:sp>
        <p:nvSpPr>
          <p:cNvPr id="2" name="Title 1"/>
          <p:cNvSpPr>
            <a:spLocks noGrp="1"/>
          </p:cNvSpPr>
          <p:nvPr>
            <p:ph type="title"/>
          </p:nvPr>
        </p:nvSpPr>
        <p:spPr/>
        <p:txBody>
          <a:bodyPr/>
          <a:lstStyle/>
          <a:p>
            <a:r>
              <a:rPr lang="en-US" smtClean="0"/>
              <a:t>Risk Classification—All Levels</a:t>
            </a:r>
            <a:endParaRPr lang="en-US" dirty="0"/>
          </a:p>
        </p:txBody>
      </p:sp>
      <p:sp>
        <p:nvSpPr>
          <p:cNvPr id="4" name="Slide Number Placeholder 3"/>
          <p:cNvSpPr>
            <a:spLocks noGrp="1"/>
          </p:cNvSpPr>
          <p:nvPr>
            <p:ph type="sldNum" sz="quarter" idx="4"/>
          </p:nvPr>
        </p:nvSpPr>
        <p:spPr/>
        <p:txBody>
          <a:bodyPr/>
          <a:lstStyle/>
          <a:p>
            <a:fld id="{641FB1AC-02D1-9846-8E42-69528F42F281}" type="slidenum">
              <a:rPr lang="en-US" smtClean="0"/>
              <a:pPr/>
              <a:t>34</a:t>
            </a:fld>
            <a:endParaRPr lang="en-US" dirty="0"/>
          </a:p>
        </p:txBody>
      </p:sp>
    </p:spTree>
    <p:extLst>
      <p:ext uri="{BB962C8B-B14F-4D97-AF65-F5344CB8AC3E}">
        <p14:creationId xmlns:p14="http://schemas.microsoft.com/office/powerpoint/2010/main" val="35864879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1768004284"/>
              </p:ext>
            </p:extLst>
          </p:nvPr>
        </p:nvGraphicFramePr>
        <p:xfrm>
          <a:off x="457200" y="1474788"/>
          <a:ext cx="8229600" cy="467868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ctr"/>
                      <a:r>
                        <a:rPr lang="en-US" sz="1800" b="1" dirty="0" smtClean="0">
                          <a:solidFill>
                            <a:schemeClr val="bg1"/>
                          </a:solidFill>
                          <a:latin typeface="Arial"/>
                          <a:cs typeface="Arial"/>
                        </a:rPr>
                        <a:t>Science Mission </a:t>
                      </a:r>
                    </a:p>
                    <a:p>
                      <a:pPr algn="ctr"/>
                      <a:r>
                        <a:rPr lang="en-US" sz="1800" b="1" dirty="0" smtClean="0">
                          <a:solidFill>
                            <a:schemeClr val="bg1"/>
                          </a:solidFill>
                          <a:latin typeface="Arial"/>
                          <a:cs typeface="Arial"/>
                        </a:rPr>
                        <a:t>(NPR 7120.5)</a:t>
                      </a:r>
                    </a:p>
                  </a:txBody>
                  <a:tcPr>
                    <a:solidFill>
                      <a:srgbClr val="154C9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Research/Technology (NPR 7120.8)</a:t>
                      </a:r>
                    </a:p>
                  </a:txBody>
                  <a:tcPr>
                    <a:solidFill>
                      <a:srgbClr val="154C9C"/>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smtClean="0">
                          <a:solidFill>
                            <a:schemeClr val="bg1"/>
                          </a:solidFill>
                          <a:latin typeface="Arial"/>
                          <a:cs typeface="Arial"/>
                        </a:rPr>
                        <a:t>Do No Harm</a:t>
                      </a:r>
                    </a:p>
                    <a:p>
                      <a:pPr algn="l"/>
                      <a:endParaRPr lang="en-US" sz="1800" dirty="0">
                        <a:solidFill>
                          <a:schemeClr val="bg1"/>
                        </a:solidFill>
                        <a:latin typeface="Arial"/>
                        <a:cs typeface="Arial"/>
                      </a:endParaRPr>
                    </a:p>
                  </a:txBody>
                  <a:tcPr>
                    <a:solidFill>
                      <a:srgbClr val="154C9C"/>
                    </a:solidFill>
                  </a:tcPr>
                </a:tc>
              </a:tr>
              <a:tr h="370840">
                <a:tc>
                  <a:txBody>
                    <a:bodyPr/>
                    <a:lstStyle/>
                    <a:p>
                      <a:pPr marL="173038" indent="-173038" algn="l">
                        <a:buClr>
                          <a:srgbClr val="7CB147"/>
                        </a:buClr>
                        <a:buFont typeface="Arial"/>
                        <a:buChar char="•"/>
                      </a:pPr>
                      <a:r>
                        <a:rPr lang="en-US" sz="1800" dirty="0" smtClean="0">
                          <a:solidFill>
                            <a:srgbClr val="154C9C"/>
                          </a:solidFill>
                          <a:latin typeface="Arial"/>
                          <a:cs typeface="Arial"/>
                        </a:rPr>
                        <a:t>Cost &gt; = mission success</a:t>
                      </a:r>
                    </a:p>
                    <a:p>
                      <a:pPr marL="173038" indent="-173038" algn="l">
                        <a:spcBef>
                          <a:spcPts val="600"/>
                        </a:spcBef>
                        <a:buClr>
                          <a:srgbClr val="7CB147"/>
                        </a:buClr>
                        <a:buFont typeface="Arial"/>
                        <a:buChar char="•"/>
                      </a:pPr>
                      <a:r>
                        <a:rPr lang="en-US" sz="1800" dirty="0" smtClean="0">
                          <a:solidFill>
                            <a:srgbClr val="154C9C"/>
                          </a:solidFill>
                          <a:latin typeface="Arial"/>
                          <a:cs typeface="Arial"/>
                        </a:rPr>
                        <a:t>Schedule flexible </a:t>
                      </a:r>
                      <a:br>
                        <a:rPr lang="en-US" sz="1800" dirty="0" smtClean="0">
                          <a:solidFill>
                            <a:srgbClr val="154C9C"/>
                          </a:solidFill>
                          <a:latin typeface="Arial"/>
                          <a:cs typeface="Arial"/>
                        </a:rPr>
                      </a:br>
                      <a:r>
                        <a:rPr lang="en-US" sz="1800" dirty="0" smtClean="0">
                          <a:solidFill>
                            <a:srgbClr val="154C9C"/>
                          </a:solidFill>
                          <a:latin typeface="Arial"/>
                          <a:cs typeface="Arial"/>
                        </a:rPr>
                        <a:t>(low priority)</a:t>
                      </a:r>
                    </a:p>
                    <a:p>
                      <a:pPr marL="173038" indent="-173038" algn="l">
                        <a:spcBef>
                          <a:spcPts val="600"/>
                        </a:spcBef>
                        <a:buClr>
                          <a:srgbClr val="7CB147"/>
                        </a:buClr>
                        <a:buFont typeface="Arial"/>
                        <a:buChar char="•"/>
                      </a:pPr>
                      <a:r>
                        <a:rPr lang="en-US" sz="1800" dirty="0" smtClean="0">
                          <a:solidFill>
                            <a:srgbClr val="154C9C"/>
                          </a:solidFill>
                          <a:latin typeface="Arial"/>
                          <a:cs typeface="Arial"/>
                        </a:rPr>
                        <a:t>~6 mo.–2 yr. life</a:t>
                      </a:r>
                    </a:p>
                    <a:p>
                      <a:pPr marL="173038" indent="-173038" algn="l">
                        <a:spcBef>
                          <a:spcPts val="600"/>
                        </a:spcBef>
                        <a:buClr>
                          <a:srgbClr val="7CB147"/>
                        </a:buClr>
                        <a:buFont typeface="Arial"/>
                        <a:buChar char="•"/>
                      </a:pPr>
                      <a:r>
                        <a:rPr lang="en-US" sz="1800" dirty="0" smtClean="0">
                          <a:solidFill>
                            <a:srgbClr val="154C9C"/>
                          </a:solidFill>
                          <a:latin typeface="Arial"/>
                          <a:cs typeface="Arial"/>
                        </a:rPr>
                        <a:t>Project failure = mishap</a:t>
                      </a:r>
                    </a:p>
                    <a:p>
                      <a:pPr marL="173038" indent="-173038" algn="l">
                        <a:spcBef>
                          <a:spcPts val="600"/>
                        </a:spcBef>
                        <a:buClr>
                          <a:srgbClr val="7CB147"/>
                        </a:buClr>
                        <a:buFont typeface="Arial"/>
                        <a:buChar char="•"/>
                      </a:pPr>
                      <a:r>
                        <a:rPr lang="en-US" sz="1800" dirty="0" smtClean="0">
                          <a:solidFill>
                            <a:srgbClr val="154C9C"/>
                          </a:solidFill>
                          <a:latin typeface="Arial"/>
                          <a:cs typeface="Arial"/>
                        </a:rPr>
                        <a:t>Medium technical risks (may fly with many yellow risks)</a:t>
                      </a:r>
                    </a:p>
                    <a:p>
                      <a:pPr marL="285750" indent="-285750" algn="l">
                        <a:buClr>
                          <a:srgbClr val="7CB147"/>
                        </a:buClr>
                        <a:buFont typeface="Arial"/>
                        <a:buChar char="•"/>
                      </a:pPr>
                      <a:endParaRPr lang="en-US" sz="1800" dirty="0">
                        <a:solidFill>
                          <a:srgbClr val="154C9C"/>
                        </a:solidFill>
                        <a:latin typeface="Arial"/>
                        <a:cs typeface="Arial"/>
                      </a:endParaRPr>
                    </a:p>
                  </a:txBody>
                  <a:tcPr>
                    <a:solidFill>
                      <a:srgbClr val="154C9C">
                        <a:alpha val="20000"/>
                      </a:srgbClr>
                    </a:solidFill>
                  </a:tcPr>
                </a:tc>
                <a:tc>
                  <a:txBody>
                    <a:bodyPr/>
                    <a:lstStyle/>
                    <a:p>
                      <a:pPr marL="173038" indent="-173038">
                        <a:buClr>
                          <a:srgbClr val="7CB147"/>
                        </a:buClr>
                        <a:buFont typeface="Arial"/>
                        <a:buChar char="•"/>
                      </a:pPr>
                      <a:r>
                        <a:rPr lang="en-US" sz="1800" dirty="0" smtClean="0">
                          <a:solidFill>
                            <a:srgbClr val="154C9C"/>
                          </a:solidFill>
                          <a:latin typeface="Arial"/>
                          <a:cs typeface="Arial"/>
                        </a:rPr>
                        <a:t>Very low cost </a:t>
                      </a:r>
                      <a:br>
                        <a:rPr lang="en-US" sz="1800" dirty="0" smtClean="0">
                          <a:solidFill>
                            <a:srgbClr val="154C9C"/>
                          </a:solidFill>
                          <a:latin typeface="Arial"/>
                          <a:cs typeface="Arial"/>
                        </a:rPr>
                      </a:br>
                      <a:r>
                        <a:rPr lang="en-US" sz="1800" dirty="0" smtClean="0">
                          <a:solidFill>
                            <a:srgbClr val="154C9C"/>
                          </a:solidFill>
                          <a:latin typeface="Arial"/>
                          <a:cs typeface="Arial"/>
                        </a:rPr>
                        <a:t>individual projects</a:t>
                      </a:r>
                    </a:p>
                    <a:p>
                      <a:pPr marL="173038" indent="-173038">
                        <a:spcBef>
                          <a:spcPts val="600"/>
                        </a:spcBef>
                        <a:buClr>
                          <a:srgbClr val="7CB147"/>
                        </a:buClr>
                        <a:buFont typeface="Arial"/>
                        <a:buChar char="•"/>
                      </a:pPr>
                      <a:r>
                        <a:rPr lang="en-US" sz="1800" dirty="0" smtClean="0">
                          <a:solidFill>
                            <a:srgbClr val="154C9C"/>
                          </a:solidFill>
                          <a:latin typeface="Arial"/>
                          <a:cs typeface="Arial"/>
                        </a:rPr>
                        <a:t>Schedule flexible </a:t>
                      </a:r>
                      <a:br>
                        <a:rPr lang="en-US" sz="1800" dirty="0" smtClean="0">
                          <a:solidFill>
                            <a:srgbClr val="154C9C"/>
                          </a:solidFill>
                          <a:latin typeface="Arial"/>
                          <a:cs typeface="Arial"/>
                        </a:rPr>
                      </a:br>
                      <a:r>
                        <a:rPr lang="en-US" sz="1800" dirty="0" smtClean="0">
                          <a:solidFill>
                            <a:srgbClr val="154C9C"/>
                          </a:solidFill>
                          <a:latin typeface="Arial"/>
                          <a:cs typeface="Arial"/>
                        </a:rPr>
                        <a:t>(low priority)</a:t>
                      </a:r>
                    </a:p>
                    <a:p>
                      <a:pPr marL="173038" indent="-173038">
                        <a:spcBef>
                          <a:spcPts val="600"/>
                        </a:spcBef>
                        <a:buClr>
                          <a:srgbClr val="7CB147"/>
                        </a:buClr>
                        <a:buFont typeface="Arial"/>
                        <a:buChar char="•"/>
                      </a:pPr>
                      <a:r>
                        <a:rPr lang="en-US" sz="1800" dirty="0" smtClean="0">
                          <a:solidFill>
                            <a:srgbClr val="154C9C"/>
                          </a:solidFill>
                          <a:latin typeface="Arial"/>
                          <a:cs typeface="Arial"/>
                        </a:rPr>
                        <a:t>High technical risk</a:t>
                      </a:r>
                    </a:p>
                    <a:p>
                      <a:pPr marL="173038" indent="-173038">
                        <a:spcBef>
                          <a:spcPts val="600"/>
                        </a:spcBef>
                        <a:buClr>
                          <a:srgbClr val="7CB147"/>
                        </a:buClr>
                        <a:buFont typeface="Arial"/>
                        <a:buChar char="•"/>
                      </a:pPr>
                      <a:r>
                        <a:rPr lang="en-US" sz="1800" dirty="0" smtClean="0">
                          <a:solidFill>
                            <a:srgbClr val="154C9C"/>
                          </a:solidFill>
                          <a:latin typeface="Arial"/>
                          <a:cs typeface="Arial"/>
                        </a:rPr>
                        <a:t>Very short lifetime </a:t>
                      </a:r>
                      <a:br>
                        <a:rPr lang="en-US" sz="1800" dirty="0" smtClean="0">
                          <a:solidFill>
                            <a:srgbClr val="154C9C"/>
                          </a:solidFill>
                          <a:latin typeface="Arial"/>
                          <a:cs typeface="Arial"/>
                        </a:rPr>
                      </a:br>
                      <a:r>
                        <a:rPr lang="en-US" sz="1800" dirty="0" smtClean="0">
                          <a:solidFill>
                            <a:srgbClr val="154C9C"/>
                          </a:solidFill>
                          <a:latin typeface="Arial"/>
                          <a:cs typeface="Arial"/>
                        </a:rPr>
                        <a:t>(&lt; ~3 months)</a:t>
                      </a:r>
                    </a:p>
                    <a:p>
                      <a:pPr marL="173038" indent="-173038">
                        <a:spcBef>
                          <a:spcPts val="600"/>
                        </a:spcBef>
                        <a:buClr>
                          <a:srgbClr val="7CB147"/>
                        </a:buClr>
                        <a:buFont typeface="Arial"/>
                        <a:buChar char="•"/>
                      </a:pPr>
                      <a:r>
                        <a:rPr lang="en-US" sz="1800" dirty="0" smtClean="0">
                          <a:solidFill>
                            <a:srgbClr val="154C9C"/>
                          </a:solidFill>
                          <a:latin typeface="Arial"/>
                          <a:cs typeface="Arial"/>
                        </a:rPr>
                        <a:t>Success is determined over multiple projects, e.g., 85% success over one year’s worth</a:t>
                      </a:r>
                    </a:p>
                    <a:p>
                      <a:pPr marL="173038" indent="-173038">
                        <a:spcBef>
                          <a:spcPts val="600"/>
                        </a:spcBef>
                        <a:buClr>
                          <a:srgbClr val="7CB147"/>
                        </a:buClr>
                        <a:buFont typeface="Arial"/>
                        <a:buChar char="•"/>
                      </a:pPr>
                      <a:r>
                        <a:rPr lang="en-US" sz="1800" dirty="0" smtClean="0">
                          <a:solidFill>
                            <a:srgbClr val="154C9C"/>
                          </a:solidFill>
                          <a:latin typeface="Arial"/>
                          <a:cs typeface="Arial"/>
                        </a:rPr>
                        <a:t>Project failure is not </a:t>
                      </a:r>
                      <a:br>
                        <a:rPr lang="en-US" sz="1800" dirty="0" smtClean="0">
                          <a:solidFill>
                            <a:srgbClr val="154C9C"/>
                          </a:solidFill>
                          <a:latin typeface="Arial"/>
                          <a:cs typeface="Arial"/>
                        </a:rPr>
                      </a:br>
                      <a:r>
                        <a:rPr lang="en-US" sz="1800" dirty="0" smtClean="0">
                          <a:solidFill>
                            <a:srgbClr val="154C9C"/>
                          </a:solidFill>
                          <a:latin typeface="Arial"/>
                          <a:cs typeface="Arial"/>
                        </a:rPr>
                        <a:t>a mishap</a:t>
                      </a:r>
                    </a:p>
                  </a:txBody>
                  <a:tcPr>
                    <a:solidFill>
                      <a:srgbClr val="154C9C">
                        <a:alpha val="20000"/>
                      </a:srgbClr>
                    </a:solidFill>
                  </a:tcPr>
                </a:tc>
                <a:tc>
                  <a:txBody>
                    <a:bodyPr/>
                    <a:lstStyle/>
                    <a:p>
                      <a:pPr marL="173038" indent="-173038">
                        <a:spcBef>
                          <a:spcPts val="1200"/>
                        </a:spcBef>
                        <a:buClr>
                          <a:srgbClr val="7CB147"/>
                        </a:buClr>
                        <a:buFont typeface="Arial"/>
                        <a:buChar char="•"/>
                      </a:pPr>
                      <a:r>
                        <a:rPr lang="en-US" sz="1800" dirty="0" smtClean="0">
                          <a:solidFill>
                            <a:srgbClr val="154C9C"/>
                          </a:solidFill>
                          <a:latin typeface="Arial"/>
                          <a:cs typeface="Arial"/>
                        </a:rPr>
                        <a:t>Only requirement—do no harm to personnel or other property </a:t>
                      </a:r>
                      <a:br>
                        <a:rPr lang="en-US" sz="1800" dirty="0" smtClean="0">
                          <a:solidFill>
                            <a:srgbClr val="154C9C"/>
                          </a:solidFill>
                          <a:latin typeface="Arial"/>
                          <a:cs typeface="Arial"/>
                        </a:rPr>
                      </a:br>
                      <a:r>
                        <a:rPr lang="en-US" sz="1800" dirty="0" smtClean="0">
                          <a:solidFill>
                            <a:srgbClr val="154C9C"/>
                          </a:solidFill>
                          <a:latin typeface="Arial"/>
                          <a:cs typeface="Arial"/>
                        </a:rPr>
                        <a:t>(e.g. ISS)</a:t>
                      </a:r>
                    </a:p>
                    <a:p>
                      <a:pPr marL="173038" indent="-173038">
                        <a:spcBef>
                          <a:spcPts val="600"/>
                        </a:spcBef>
                        <a:buClr>
                          <a:srgbClr val="7CB147"/>
                        </a:buClr>
                        <a:buFont typeface="Arial"/>
                        <a:buChar char="•"/>
                      </a:pPr>
                      <a:r>
                        <a:rPr lang="en-US" sz="1800" dirty="0" smtClean="0">
                          <a:solidFill>
                            <a:srgbClr val="154C9C"/>
                          </a:solidFill>
                          <a:latin typeface="Arial"/>
                          <a:cs typeface="Arial"/>
                        </a:rPr>
                        <a:t>Schedule flexible </a:t>
                      </a:r>
                      <a:br>
                        <a:rPr lang="en-US" sz="1800" dirty="0" smtClean="0">
                          <a:solidFill>
                            <a:srgbClr val="154C9C"/>
                          </a:solidFill>
                          <a:latin typeface="Arial"/>
                          <a:cs typeface="Arial"/>
                        </a:rPr>
                      </a:br>
                      <a:r>
                        <a:rPr lang="en-US" sz="1800" dirty="0" smtClean="0">
                          <a:solidFill>
                            <a:srgbClr val="154C9C"/>
                          </a:solidFill>
                          <a:latin typeface="Arial"/>
                          <a:cs typeface="Arial"/>
                        </a:rPr>
                        <a:t>(low priority)</a:t>
                      </a:r>
                    </a:p>
                    <a:p>
                      <a:pPr marL="173038" indent="-173038">
                        <a:spcBef>
                          <a:spcPts val="600"/>
                        </a:spcBef>
                        <a:buClr>
                          <a:srgbClr val="7CB147"/>
                        </a:buClr>
                        <a:buFont typeface="Arial"/>
                        <a:buChar char="•"/>
                      </a:pPr>
                      <a:r>
                        <a:rPr lang="en-US" sz="1800" dirty="0" smtClean="0">
                          <a:solidFill>
                            <a:srgbClr val="154C9C"/>
                          </a:solidFill>
                          <a:latin typeface="Arial"/>
                          <a:cs typeface="Arial"/>
                        </a:rPr>
                        <a:t>Very high technical risk</a:t>
                      </a:r>
                    </a:p>
                    <a:p>
                      <a:pPr marL="173038" indent="-173038">
                        <a:spcBef>
                          <a:spcPts val="600"/>
                        </a:spcBef>
                        <a:buClr>
                          <a:srgbClr val="7CB147"/>
                        </a:buClr>
                        <a:buFont typeface="Arial"/>
                        <a:buChar char="•"/>
                      </a:pPr>
                      <a:r>
                        <a:rPr lang="en-US" sz="1800" dirty="0" smtClean="0">
                          <a:solidFill>
                            <a:srgbClr val="154C9C"/>
                          </a:solidFill>
                          <a:latin typeface="Arial"/>
                          <a:cs typeface="Arial"/>
                        </a:rPr>
                        <a:t>Lifetime is best effort</a:t>
                      </a:r>
                    </a:p>
                    <a:p>
                      <a:pPr marL="173038" indent="-173038">
                        <a:spcBef>
                          <a:spcPts val="600"/>
                        </a:spcBef>
                        <a:buClr>
                          <a:srgbClr val="7CB147"/>
                        </a:buClr>
                        <a:buFont typeface="Arial"/>
                        <a:buChar char="•"/>
                      </a:pPr>
                      <a:r>
                        <a:rPr lang="en-US" sz="1800" dirty="0" smtClean="0">
                          <a:solidFill>
                            <a:srgbClr val="154C9C"/>
                          </a:solidFill>
                          <a:latin typeface="Arial"/>
                          <a:cs typeface="Arial"/>
                        </a:rPr>
                        <a:t>Project failure is not </a:t>
                      </a:r>
                      <a:br>
                        <a:rPr lang="en-US" sz="1800" dirty="0" smtClean="0">
                          <a:solidFill>
                            <a:srgbClr val="154C9C"/>
                          </a:solidFill>
                          <a:latin typeface="Arial"/>
                          <a:cs typeface="Arial"/>
                        </a:rPr>
                      </a:br>
                      <a:r>
                        <a:rPr lang="en-US" sz="1800" dirty="0" smtClean="0">
                          <a:solidFill>
                            <a:srgbClr val="154C9C"/>
                          </a:solidFill>
                          <a:latin typeface="Arial"/>
                          <a:cs typeface="Arial"/>
                        </a:rPr>
                        <a:t>a mishap</a:t>
                      </a:r>
                    </a:p>
                    <a:p>
                      <a:pPr algn="l">
                        <a:buClr>
                          <a:srgbClr val="7CB147"/>
                        </a:buClr>
                      </a:pPr>
                      <a:endParaRPr lang="en-US" sz="1800" dirty="0">
                        <a:solidFill>
                          <a:srgbClr val="154C9C"/>
                        </a:solidFill>
                        <a:latin typeface="Arial"/>
                        <a:cs typeface="Arial"/>
                      </a:endParaRPr>
                    </a:p>
                  </a:txBody>
                  <a:tcPr>
                    <a:solidFill>
                      <a:srgbClr val="154C9C">
                        <a:alpha val="20000"/>
                      </a:srgbClr>
                    </a:solidFill>
                  </a:tcPr>
                </a:tc>
              </a:tr>
            </a:tbl>
          </a:graphicData>
        </a:graphic>
      </p:graphicFrame>
      <p:sp>
        <p:nvSpPr>
          <p:cNvPr id="2" name="Title 1"/>
          <p:cNvSpPr>
            <a:spLocks noGrp="1"/>
          </p:cNvSpPr>
          <p:nvPr>
            <p:ph type="title"/>
          </p:nvPr>
        </p:nvSpPr>
        <p:spPr/>
        <p:txBody>
          <a:bodyPr>
            <a:normAutofit/>
          </a:bodyPr>
          <a:lstStyle/>
          <a:p>
            <a:r>
              <a:rPr lang="en-US" b="1" dirty="0" smtClean="0"/>
              <a:t>Class D (</a:t>
            </a:r>
            <a:r>
              <a:rPr lang="en-US" b="1" i="1" dirty="0" smtClean="0"/>
              <a:t>and below</a:t>
            </a:r>
            <a:r>
              <a:rPr lang="en-US" b="1" dirty="0" smtClean="0"/>
              <a:t>) Categories</a:t>
            </a:r>
            <a:endParaRPr lang="en-US" b="1" dirty="0"/>
          </a:p>
        </p:txBody>
      </p:sp>
      <p:sp>
        <p:nvSpPr>
          <p:cNvPr id="3" name="Slide Number Placeholder 2"/>
          <p:cNvSpPr>
            <a:spLocks noGrp="1"/>
          </p:cNvSpPr>
          <p:nvPr>
            <p:ph type="sldNum" sz="quarter" idx="4"/>
          </p:nvPr>
        </p:nvSpPr>
        <p:spPr>
          <a:prstGeom prst="rect">
            <a:avLst/>
          </a:prstGeom>
        </p:spPr>
        <p:txBody>
          <a:bodyPr/>
          <a:lstStyle/>
          <a:p>
            <a:fld id="{641FB1AC-02D1-9846-8E42-69528F42F281}" type="slidenum">
              <a:rPr lang="en-US" smtClean="0"/>
              <a:pPr/>
              <a:t>35</a:t>
            </a:fld>
            <a:endParaRPr lang="en-US" dirty="0"/>
          </a:p>
        </p:txBody>
      </p:sp>
    </p:spTree>
    <p:extLst>
      <p:ext uri="{BB962C8B-B14F-4D97-AF65-F5344CB8AC3E}">
        <p14:creationId xmlns:p14="http://schemas.microsoft.com/office/powerpoint/2010/main" val="156225881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b="1" dirty="0" smtClean="0"/>
              <a:t>Simple design </a:t>
            </a:r>
            <a:r>
              <a:rPr lang="en-US" dirty="0" smtClean="0"/>
              <a:t>(few critical elements)</a:t>
            </a:r>
          </a:p>
          <a:p>
            <a:r>
              <a:rPr lang="en-US" b="1" dirty="0" smtClean="0"/>
              <a:t>Short mission life</a:t>
            </a:r>
          </a:p>
          <a:p>
            <a:r>
              <a:rPr lang="en-US" b="1" dirty="0" smtClean="0"/>
              <a:t>Clear and static science objectives and goa</a:t>
            </a:r>
            <a:r>
              <a:rPr lang="en-US" dirty="0" smtClean="0"/>
              <a:t>ls</a:t>
            </a:r>
          </a:p>
          <a:p>
            <a:pPr lvl="1"/>
            <a:r>
              <a:rPr lang="en-US" dirty="0" smtClean="0"/>
              <a:t>Sufficient, but not overreaching</a:t>
            </a:r>
          </a:p>
          <a:p>
            <a:r>
              <a:rPr lang="en-US" b="1" dirty="0" smtClean="0"/>
              <a:t>Robust design </a:t>
            </a:r>
            <a:r>
              <a:rPr lang="en-US" dirty="0" smtClean="0"/>
              <a:t>(tolerant to variance in workmanship)</a:t>
            </a:r>
          </a:p>
          <a:p>
            <a:r>
              <a:rPr lang="en-US" b="1" dirty="0" smtClean="0"/>
              <a:t>Stable and repeatable manufacturing processes </a:t>
            </a:r>
            <a:r>
              <a:rPr lang="en-US" dirty="0" smtClean="0"/>
              <a:t>(with known </a:t>
            </a:r>
            <a:br>
              <a:rPr lang="en-US" dirty="0" smtClean="0"/>
            </a:br>
            <a:r>
              <a:rPr lang="en-US" dirty="0" smtClean="0"/>
              <a:t>process variances)</a:t>
            </a:r>
          </a:p>
          <a:p>
            <a:r>
              <a:rPr lang="en-US" b="1" dirty="0" smtClean="0"/>
              <a:t>High Margins </a:t>
            </a:r>
            <a:r>
              <a:rPr lang="en-US" dirty="0" smtClean="0"/>
              <a:t>(to allow more design flexibility)</a:t>
            </a:r>
          </a:p>
          <a:p>
            <a:pPr lvl="1"/>
            <a:r>
              <a:rPr lang="en-US" dirty="0" smtClean="0"/>
              <a:t>Mass</a:t>
            </a:r>
          </a:p>
          <a:p>
            <a:pPr lvl="1"/>
            <a:r>
              <a:rPr lang="en-US" dirty="0" smtClean="0"/>
              <a:t>Power</a:t>
            </a:r>
          </a:p>
          <a:p>
            <a:pPr lvl="1"/>
            <a:r>
              <a:rPr lang="en-US" dirty="0" smtClean="0"/>
              <a:t>Volume</a:t>
            </a:r>
          </a:p>
          <a:p>
            <a:pPr lvl="1"/>
            <a:r>
              <a:rPr lang="en-US" dirty="0" smtClean="0"/>
              <a:t>Specifications:  Dimensions, Materials </a:t>
            </a:r>
          </a:p>
          <a:p>
            <a:r>
              <a:rPr lang="en-US" b="1" dirty="0" smtClean="0"/>
              <a:t>Prior flight experience </a:t>
            </a:r>
            <a:r>
              <a:rPr lang="en-US" dirty="0" smtClean="0"/>
              <a:t>(with critical components in the </a:t>
            </a:r>
            <a:br>
              <a:rPr lang="en-US" dirty="0" smtClean="0"/>
            </a:br>
            <a:r>
              <a:rPr lang="en-US" dirty="0" smtClean="0"/>
              <a:t>same environment)</a:t>
            </a:r>
          </a:p>
          <a:p>
            <a:pPr lvl="2"/>
            <a:endParaRPr lang="en-US" dirty="0"/>
          </a:p>
        </p:txBody>
      </p:sp>
      <p:sp>
        <p:nvSpPr>
          <p:cNvPr id="2" name="Title 1"/>
          <p:cNvSpPr>
            <a:spLocks noGrp="1"/>
          </p:cNvSpPr>
          <p:nvPr>
            <p:ph type="title"/>
          </p:nvPr>
        </p:nvSpPr>
        <p:spPr/>
        <p:txBody>
          <a:bodyPr/>
          <a:lstStyle/>
          <a:p>
            <a:r>
              <a:rPr lang="en-US" smtClean="0"/>
              <a:t>Best Applicability of a Streamlined </a:t>
            </a:r>
            <a:br>
              <a:rPr lang="en-US" smtClean="0"/>
            </a:br>
            <a:r>
              <a:rPr lang="en-US" smtClean="0"/>
              <a:t>Class D Approach	</a:t>
            </a:r>
            <a:endParaRPr lang="en-US" dirty="0"/>
          </a:p>
        </p:txBody>
      </p:sp>
      <p:sp>
        <p:nvSpPr>
          <p:cNvPr id="4" name="Slide Number Placeholder 3"/>
          <p:cNvSpPr>
            <a:spLocks noGrp="1"/>
          </p:cNvSpPr>
          <p:nvPr>
            <p:ph type="sldNum" sz="quarter" idx="4"/>
          </p:nvPr>
        </p:nvSpPr>
        <p:spPr/>
        <p:txBody>
          <a:bodyPr/>
          <a:lstStyle/>
          <a:p>
            <a:fld id="{641FB1AC-02D1-9846-8E42-69528F42F281}" type="slidenum">
              <a:rPr lang="en-US" smtClean="0"/>
              <a:pPr/>
              <a:t>36</a:t>
            </a:fld>
            <a:endParaRPr lang="en-US" dirty="0"/>
          </a:p>
        </p:txBody>
      </p:sp>
    </p:spTree>
    <p:extLst>
      <p:ext uri="{BB962C8B-B14F-4D97-AF65-F5344CB8AC3E}">
        <p14:creationId xmlns:p14="http://schemas.microsoft.com/office/powerpoint/2010/main" val="79101948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t>GSFC directives and standards </a:t>
            </a:r>
            <a:r>
              <a:rPr lang="en-US" dirty="0" smtClean="0"/>
              <a:t>(more detail in backup)</a:t>
            </a:r>
          </a:p>
          <a:p>
            <a:pPr lvl="1"/>
            <a:r>
              <a:rPr lang="en-US" dirty="0" smtClean="0"/>
              <a:t>A dozen or so GPRs, Center wide PGs and standards for workmanship, environmental test, and GOLD rules</a:t>
            </a:r>
          </a:p>
          <a:p>
            <a:pPr lvl="1"/>
            <a:r>
              <a:rPr lang="en-US" dirty="0" smtClean="0"/>
              <a:t>Mostly handled by common practices</a:t>
            </a:r>
          </a:p>
          <a:p>
            <a:pPr lvl="1"/>
            <a:r>
              <a:rPr lang="en-US" dirty="0" smtClean="0"/>
              <a:t>Risk classification is not handled well for those that have significant impact</a:t>
            </a:r>
          </a:p>
          <a:p>
            <a:pPr lvl="1"/>
            <a:r>
              <a:rPr lang="en-US" dirty="0" smtClean="0"/>
              <a:t>Software requirements are the biggest burden, without particular basis </a:t>
            </a:r>
            <a:br>
              <a:rPr lang="en-US" dirty="0" smtClean="0"/>
            </a:br>
            <a:r>
              <a:rPr lang="en-US" dirty="0" smtClean="0"/>
              <a:t>in risk</a:t>
            </a:r>
          </a:p>
          <a:p>
            <a:pPr lvl="1"/>
            <a:endParaRPr lang="en-US" dirty="0" smtClean="0"/>
          </a:p>
          <a:p>
            <a:r>
              <a:rPr lang="en-US" b="1" dirty="0" smtClean="0"/>
              <a:t>NASA directives and standards</a:t>
            </a:r>
          </a:p>
          <a:p>
            <a:pPr lvl="1"/>
            <a:r>
              <a:rPr lang="en-US" dirty="0" smtClean="0"/>
              <a:t>Numerous NPRs, NPDs, and standards</a:t>
            </a:r>
          </a:p>
          <a:p>
            <a:pPr lvl="1"/>
            <a:r>
              <a:rPr lang="en-US" dirty="0" smtClean="0"/>
              <a:t>Similar statement to above applies</a:t>
            </a:r>
          </a:p>
          <a:p>
            <a:pPr lvl="1"/>
            <a:endParaRPr lang="en-US" dirty="0" smtClean="0"/>
          </a:p>
          <a:p>
            <a:r>
              <a:rPr lang="en-US" b="1" dirty="0" smtClean="0"/>
              <a:t>Engineering resource budgeting</a:t>
            </a:r>
            <a:r>
              <a:rPr lang="en-US" dirty="0" smtClean="0"/>
              <a:t>—not closely tuned to </a:t>
            </a:r>
            <a:br>
              <a:rPr lang="en-US" dirty="0" smtClean="0"/>
            </a:br>
            <a:r>
              <a:rPr lang="en-US" dirty="0" smtClean="0"/>
              <a:t>streamlined implementation</a:t>
            </a:r>
            <a:endParaRPr lang="en-US" dirty="0"/>
          </a:p>
        </p:txBody>
      </p:sp>
      <p:sp>
        <p:nvSpPr>
          <p:cNvPr id="2" name="Title 1"/>
          <p:cNvSpPr>
            <a:spLocks noGrp="1"/>
          </p:cNvSpPr>
          <p:nvPr>
            <p:ph type="title"/>
          </p:nvPr>
        </p:nvSpPr>
        <p:spPr/>
        <p:txBody>
          <a:bodyPr/>
          <a:lstStyle/>
          <a:p>
            <a:r>
              <a:rPr lang="en-US" sz="2800" dirty="0" smtClean="0"/>
              <a:t>Center Challenges and Perceived Challenges for Low Cost Implementation In-house at GSFC</a:t>
            </a:r>
            <a:endParaRPr lang="en-US" sz="2800" dirty="0"/>
          </a:p>
        </p:txBody>
      </p:sp>
      <p:sp>
        <p:nvSpPr>
          <p:cNvPr id="4" name="Slide Number Placeholder 3"/>
          <p:cNvSpPr>
            <a:spLocks noGrp="1"/>
          </p:cNvSpPr>
          <p:nvPr>
            <p:ph type="sldNum" sz="quarter" idx="4"/>
          </p:nvPr>
        </p:nvSpPr>
        <p:spPr/>
        <p:txBody>
          <a:bodyPr/>
          <a:lstStyle/>
          <a:p>
            <a:fld id="{641FB1AC-02D1-9846-8E42-69528F42F281}" type="slidenum">
              <a:rPr lang="en-US" smtClean="0"/>
              <a:pPr/>
              <a:t>37</a:t>
            </a:fld>
            <a:endParaRPr lang="en-US" dirty="0"/>
          </a:p>
        </p:txBody>
      </p:sp>
    </p:spTree>
    <p:extLst>
      <p:ext uri="{BB962C8B-B14F-4D97-AF65-F5344CB8AC3E}">
        <p14:creationId xmlns:p14="http://schemas.microsoft.com/office/powerpoint/2010/main" val="26261913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ight Arrow 19"/>
          <p:cNvSpPr/>
          <p:nvPr/>
        </p:nvSpPr>
        <p:spPr>
          <a:xfrm>
            <a:off x="3517426" y="4843240"/>
            <a:ext cx="1421326" cy="386899"/>
          </a:xfrm>
          <a:prstGeom prst="rightArrow">
            <a:avLst/>
          </a:prstGeom>
          <a:solidFill>
            <a:srgbClr val="377FC4"/>
          </a:soli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smtClean="0"/>
              <a:t>The GSFC Quality Triangle</a:t>
            </a:r>
            <a:endParaRPr lang="en-US" dirty="0"/>
          </a:p>
        </p:txBody>
      </p:sp>
      <p:sp>
        <p:nvSpPr>
          <p:cNvPr id="3" name="Slide Number Placeholder 2"/>
          <p:cNvSpPr>
            <a:spLocks noGrp="1"/>
          </p:cNvSpPr>
          <p:nvPr>
            <p:ph type="sldNum" sz="quarter" idx="4"/>
          </p:nvPr>
        </p:nvSpPr>
        <p:spPr/>
        <p:txBody>
          <a:bodyPr/>
          <a:lstStyle/>
          <a:p>
            <a:fld id="{641FB1AC-02D1-9846-8E42-69528F42F281}" type="slidenum">
              <a:rPr lang="en-US" smtClean="0"/>
              <a:pPr/>
              <a:t>38</a:t>
            </a:fld>
            <a:endParaRPr lang="en-US" dirty="0"/>
          </a:p>
        </p:txBody>
      </p:sp>
      <p:grpSp>
        <p:nvGrpSpPr>
          <p:cNvPr id="6" name="Group 5"/>
          <p:cNvGrpSpPr/>
          <p:nvPr/>
        </p:nvGrpSpPr>
        <p:grpSpPr>
          <a:xfrm>
            <a:off x="2728090" y="1462083"/>
            <a:ext cx="3779697" cy="2018487"/>
            <a:chOff x="2779660" y="1462083"/>
            <a:chExt cx="3779697" cy="2018487"/>
          </a:xfrm>
        </p:grpSpPr>
        <p:sp>
          <p:nvSpPr>
            <p:cNvPr id="19" name="Oval 18"/>
            <p:cNvSpPr/>
            <p:nvPr/>
          </p:nvSpPr>
          <p:spPr>
            <a:xfrm>
              <a:off x="2779660" y="1462083"/>
              <a:ext cx="3779697" cy="201848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effectLst>
                  <a:outerShdw blurRad="50800" dist="38100" dir="2700000" algn="tl" rotWithShape="0">
                    <a:prstClr val="black">
                      <a:alpha val="40000"/>
                    </a:prstClr>
                  </a:outerShdw>
                </a:effectLst>
                <a:latin typeface="Arial"/>
                <a:cs typeface="Arial"/>
              </a:endParaRPr>
            </a:p>
          </p:txBody>
        </p:sp>
        <p:sp>
          <p:nvSpPr>
            <p:cNvPr id="17" name="Text Placeholder 2"/>
            <p:cNvSpPr txBox="1">
              <a:spLocks/>
            </p:cNvSpPr>
            <p:nvPr/>
          </p:nvSpPr>
          <p:spPr>
            <a:xfrm>
              <a:off x="3196919" y="1875028"/>
              <a:ext cx="2945180" cy="559792"/>
            </a:xfrm>
            <a:prstGeom prst="rect">
              <a:avLst/>
            </a:prstGeom>
          </p:spPr>
          <p:txBody>
            <a:bodyPr vert="horz" lIns="91440" tIns="45720" rIns="91440" bIns="45720" rtlCol="0">
              <a:normAutofit/>
            </a:bodyPr>
            <a:lstStyle>
              <a:lvl1pPr marL="169863" indent="-169863" algn="l" defTabSz="457200" rtl="0" eaLnBrk="1" latinLnBrk="0" hangingPunct="1">
                <a:spcBef>
                  <a:spcPct val="20000"/>
                </a:spcBef>
                <a:buClr>
                  <a:srgbClr val="77AD3F"/>
                </a:buClr>
                <a:buFont typeface="Arial"/>
                <a:buChar char="•"/>
                <a:defRPr sz="2000" kern="1200">
                  <a:solidFill>
                    <a:srgbClr val="1861AC"/>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1AC"/>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1AC"/>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50" b="1" dirty="0" smtClean="0">
                  <a:solidFill>
                    <a:schemeClr val="bg1"/>
                  </a:solidFill>
                </a:rPr>
                <a:t>Commodity Risk Assessment</a:t>
              </a:r>
              <a:endParaRPr lang="en-US" sz="1250" b="1" dirty="0">
                <a:solidFill>
                  <a:schemeClr val="bg1"/>
                </a:solidFill>
              </a:endParaRPr>
            </a:p>
          </p:txBody>
        </p:sp>
        <p:sp>
          <p:nvSpPr>
            <p:cNvPr id="16" name="Content Placeholder 3"/>
            <p:cNvSpPr txBox="1">
              <a:spLocks/>
            </p:cNvSpPr>
            <p:nvPr/>
          </p:nvSpPr>
          <p:spPr>
            <a:xfrm>
              <a:off x="3225030" y="2180134"/>
              <a:ext cx="3109576" cy="837298"/>
            </a:xfrm>
            <a:prstGeom prst="rect">
              <a:avLst/>
            </a:prstGeom>
          </p:spPr>
          <p:txBody>
            <a:bodyPr vert="horz" lIns="91440" tIns="45720" rIns="91440" bIns="45720" rtlCol="0">
              <a:noAutofit/>
            </a:bodyPr>
            <a:lstStyle>
              <a:lvl1pPr marL="169863" indent="-169863" algn="l" defTabSz="457200" rtl="0" eaLnBrk="1" latinLnBrk="0" hangingPunct="1">
                <a:spcBef>
                  <a:spcPct val="20000"/>
                </a:spcBef>
                <a:buClr>
                  <a:srgbClr val="77AD3F"/>
                </a:buClr>
                <a:buFont typeface="Arial"/>
                <a:buChar char="•"/>
                <a:defRPr sz="2000" kern="1200">
                  <a:solidFill>
                    <a:srgbClr val="1863AB"/>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3AB"/>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3AB"/>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3AB"/>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3A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indent="-117475">
                <a:buClrTx/>
              </a:pPr>
              <a:r>
                <a:rPr lang="en-US" sz="900" dirty="0" smtClean="0">
                  <a:solidFill>
                    <a:srgbClr val="FFFFFF"/>
                  </a:solidFill>
                </a:rPr>
                <a:t>Risk based usage guidelines</a:t>
              </a:r>
            </a:p>
            <a:p>
              <a:pPr marL="117475" indent="-117475">
                <a:buClrTx/>
              </a:pPr>
              <a:r>
                <a:rPr lang="en-US" sz="900" dirty="0" smtClean="0">
                  <a:solidFill>
                    <a:srgbClr val="FFFFFF"/>
                  </a:solidFill>
                </a:rPr>
                <a:t>Risk layering requirements per risk class</a:t>
              </a:r>
            </a:p>
            <a:p>
              <a:pPr marL="117475" indent="-117475">
                <a:buClrTx/>
              </a:pPr>
              <a:r>
                <a:rPr lang="en-US" sz="900" dirty="0" smtClean="0">
                  <a:solidFill>
                    <a:srgbClr val="FFFFFF"/>
                  </a:solidFill>
                </a:rPr>
                <a:t>Nonconforming and out-of-family item risk assessment</a:t>
              </a:r>
            </a:p>
            <a:p>
              <a:pPr marL="117475" indent="-117475">
                <a:buClrTx/>
              </a:pPr>
              <a:r>
                <a:rPr lang="en-US" sz="900" dirty="0" smtClean="0">
                  <a:solidFill>
                    <a:srgbClr val="FFFFFF"/>
                  </a:solidFill>
                </a:rPr>
                <a:t>Learning through risk assessments, research, </a:t>
              </a:r>
              <a:br>
                <a:rPr lang="en-US" sz="900" dirty="0" smtClean="0">
                  <a:solidFill>
                    <a:srgbClr val="FFFFFF"/>
                  </a:solidFill>
                </a:rPr>
              </a:br>
              <a:r>
                <a:rPr lang="en-US" sz="900" dirty="0" smtClean="0">
                  <a:solidFill>
                    <a:srgbClr val="FFFFFF"/>
                  </a:solidFill>
                </a:rPr>
                <a:t>and testing</a:t>
              </a:r>
            </a:p>
          </p:txBody>
        </p:sp>
      </p:grpSp>
      <p:grpSp>
        <p:nvGrpSpPr>
          <p:cNvPr id="4" name="Group 3"/>
          <p:cNvGrpSpPr/>
          <p:nvPr/>
        </p:nvGrpSpPr>
        <p:grpSpPr>
          <a:xfrm>
            <a:off x="508000" y="4023634"/>
            <a:ext cx="3786908" cy="2180124"/>
            <a:chOff x="508000" y="3831210"/>
            <a:chExt cx="3786908" cy="2180124"/>
          </a:xfrm>
        </p:grpSpPr>
        <p:sp>
          <p:nvSpPr>
            <p:cNvPr id="9" name="Oval 8"/>
            <p:cNvSpPr/>
            <p:nvPr/>
          </p:nvSpPr>
          <p:spPr>
            <a:xfrm>
              <a:off x="515211" y="3831210"/>
              <a:ext cx="3779697" cy="201848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effectLst>
                  <a:outerShdw blurRad="50800" dist="38100" dir="2700000" algn="tl" rotWithShape="0">
                    <a:prstClr val="black">
                      <a:alpha val="40000"/>
                    </a:prstClr>
                  </a:outerShdw>
                </a:effectLst>
                <a:latin typeface="Arial"/>
                <a:cs typeface="Arial"/>
              </a:endParaRPr>
            </a:p>
          </p:txBody>
        </p:sp>
        <p:sp>
          <p:nvSpPr>
            <p:cNvPr id="10" name="Text Placeholder 2"/>
            <p:cNvSpPr txBox="1">
              <a:spLocks/>
            </p:cNvSpPr>
            <p:nvPr/>
          </p:nvSpPr>
          <p:spPr>
            <a:xfrm>
              <a:off x="508000" y="4044032"/>
              <a:ext cx="3763818" cy="350937"/>
            </a:xfrm>
            <a:prstGeom prst="rect">
              <a:avLst/>
            </a:prstGeom>
          </p:spPr>
          <p:txBody>
            <a:bodyPr vert="horz" lIns="91440" tIns="45720" rIns="91440" bIns="45720" rtlCol="0">
              <a:normAutofit/>
            </a:bodyPr>
            <a:lstStyle>
              <a:lvl1pPr marL="169863" indent="-169863" algn="l" defTabSz="457200" rtl="0" eaLnBrk="1" latinLnBrk="0" hangingPunct="1">
                <a:spcBef>
                  <a:spcPct val="20000"/>
                </a:spcBef>
                <a:buClr>
                  <a:srgbClr val="77AD3F"/>
                </a:buClr>
                <a:buFont typeface="Arial"/>
                <a:buChar char="•"/>
                <a:defRPr sz="2000" kern="1200">
                  <a:solidFill>
                    <a:srgbClr val="1861AC"/>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1AC"/>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1AC"/>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50" b="1" dirty="0" smtClean="0">
                  <a:solidFill>
                    <a:schemeClr val="bg1"/>
                  </a:solidFill>
                </a:rPr>
                <a:t>Quality Engineering</a:t>
              </a:r>
              <a:endParaRPr lang="en-US" sz="1250" b="1" dirty="0">
                <a:solidFill>
                  <a:schemeClr val="bg1"/>
                </a:solidFill>
              </a:endParaRPr>
            </a:p>
          </p:txBody>
        </p:sp>
        <p:sp>
          <p:nvSpPr>
            <p:cNvPr id="11" name="Content Placeholder 3"/>
            <p:cNvSpPr txBox="1">
              <a:spLocks/>
            </p:cNvSpPr>
            <p:nvPr/>
          </p:nvSpPr>
          <p:spPr>
            <a:xfrm>
              <a:off x="900546" y="4341442"/>
              <a:ext cx="3325091" cy="1669892"/>
            </a:xfrm>
            <a:prstGeom prst="rect">
              <a:avLst/>
            </a:prstGeom>
          </p:spPr>
          <p:txBody>
            <a:bodyPr vert="horz" lIns="91440" tIns="45720" rIns="91440" bIns="45720" rtlCol="0">
              <a:noAutofit/>
            </a:bodyPr>
            <a:lstStyle>
              <a:lvl1pPr marL="169863" indent="-169863" algn="l" defTabSz="457200" rtl="0" eaLnBrk="1" latinLnBrk="0" hangingPunct="1">
                <a:spcBef>
                  <a:spcPct val="20000"/>
                </a:spcBef>
                <a:buClr>
                  <a:srgbClr val="77AD3F"/>
                </a:buClr>
                <a:buFont typeface="Arial"/>
                <a:buChar char="•"/>
                <a:defRPr sz="2000" kern="1200">
                  <a:solidFill>
                    <a:srgbClr val="1863AB"/>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3AB"/>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3AB"/>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3AB"/>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3A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indent="-117475">
                <a:buClrTx/>
              </a:pPr>
              <a:r>
                <a:rPr lang="en-US" sz="900" dirty="0" smtClean="0">
                  <a:solidFill>
                    <a:srgbClr val="FFFFFF"/>
                  </a:solidFill>
                </a:rPr>
                <a:t>Upfront involvement in design</a:t>
              </a:r>
            </a:p>
            <a:p>
              <a:pPr marL="117475" indent="-117475">
                <a:buClrTx/>
              </a:pPr>
              <a:r>
                <a:rPr lang="en-US" sz="900" dirty="0" smtClean="0">
                  <a:solidFill>
                    <a:srgbClr val="FFFFFF"/>
                  </a:solidFill>
                </a:rPr>
                <a:t>Design for manufacturability</a:t>
              </a:r>
            </a:p>
            <a:p>
              <a:pPr marL="117475" indent="-117475">
                <a:buClrTx/>
              </a:pPr>
              <a:r>
                <a:rPr lang="en-US" sz="900" dirty="0" smtClean="0">
                  <a:solidFill>
                    <a:srgbClr val="FFFFFF"/>
                  </a:solidFill>
                </a:rPr>
                <a:t>Assurance of process engineering and qualified processes</a:t>
              </a:r>
            </a:p>
            <a:p>
              <a:pPr marL="117475" indent="-117475">
                <a:buClrTx/>
              </a:pPr>
              <a:r>
                <a:rPr lang="en-US" sz="900" dirty="0" smtClean="0">
                  <a:solidFill>
                    <a:srgbClr val="FFFFFF"/>
                  </a:solidFill>
                </a:rPr>
                <a:t>SME support for supply chain management</a:t>
              </a:r>
            </a:p>
            <a:p>
              <a:pPr marL="117475" indent="-117475">
                <a:buClrTx/>
              </a:pPr>
              <a:r>
                <a:rPr lang="en-US" sz="900" dirty="0" smtClean="0">
                  <a:solidFill>
                    <a:srgbClr val="FFFFFF"/>
                  </a:solidFill>
                </a:rPr>
                <a:t>Inspection</a:t>
              </a:r>
            </a:p>
            <a:p>
              <a:pPr marL="117475" indent="-117475">
                <a:buClrTx/>
              </a:pPr>
              <a:r>
                <a:rPr lang="en-US" sz="900" dirty="0" smtClean="0">
                  <a:solidFill>
                    <a:srgbClr val="FFFFFF"/>
                  </a:solidFill>
                </a:rPr>
                <a:t>Nonconformance and problem identification in </a:t>
              </a:r>
              <a:br>
                <a:rPr lang="en-US" sz="900" dirty="0" smtClean="0">
                  <a:solidFill>
                    <a:srgbClr val="FFFFFF"/>
                  </a:solidFill>
                </a:rPr>
              </a:br>
              <a:r>
                <a:rPr lang="en-US" sz="900" dirty="0" smtClean="0">
                  <a:solidFill>
                    <a:srgbClr val="FFFFFF"/>
                  </a:solidFill>
                </a:rPr>
                <a:t>developed hardware/software</a:t>
              </a:r>
            </a:p>
          </p:txBody>
        </p:sp>
      </p:grpSp>
      <p:grpSp>
        <p:nvGrpSpPr>
          <p:cNvPr id="5" name="Group 4"/>
          <p:cNvGrpSpPr/>
          <p:nvPr/>
        </p:nvGrpSpPr>
        <p:grpSpPr>
          <a:xfrm>
            <a:off x="4940969" y="4023634"/>
            <a:ext cx="3779697" cy="2018487"/>
            <a:chOff x="4940969" y="3831210"/>
            <a:chExt cx="3779697" cy="2018487"/>
          </a:xfrm>
        </p:grpSpPr>
        <p:sp>
          <p:nvSpPr>
            <p:cNvPr id="13" name="Oval 12"/>
            <p:cNvSpPr/>
            <p:nvPr/>
          </p:nvSpPr>
          <p:spPr>
            <a:xfrm>
              <a:off x="4940969" y="3831210"/>
              <a:ext cx="3779697" cy="2018487"/>
            </a:xfrm>
            <a:prstGeom prst="ellipse">
              <a:avLst/>
            </a:prstGeom>
            <a:gradFill flip="none" rotWithShape="1">
              <a:gsLst>
                <a:gs pos="100000">
                  <a:srgbClr val="59B4E2"/>
                </a:gs>
                <a:gs pos="0">
                  <a:srgbClr val="59B4E2"/>
                </a:gs>
                <a:gs pos="50000">
                  <a:srgbClr val="154C9C"/>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b="1" dirty="0">
                <a:effectLst>
                  <a:outerShdw blurRad="50800" dist="38100" dir="2700000" algn="tl" rotWithShape="0">
                    <a:prstClr val="black">
                      <a:alpha val="40000"/>
                    </a:prstClr>
                  </a:outerShdw>
                </a:effectLst>
                <a:latin typeface="Arial"/>
                <a:cs typeface="Arial"/>
              </a:endParaRPr>
            </a:p>
          </p:txBody>
        </p:sp>
        <p:sp>
          <p:nvSpPr>
            <p:cNvPr id="14" name="Text Placeholder 2"/>
            <p:cNvSpPr txBox="1">
              <a:spLocks/>
            </p:cNvSpPr>
            <p:nvPr/>
          </p:nvSpPr>
          <p:spPr>
            <a:xfrm>
              <a:off x="5358227" y="4236457"/>
              <a:ext cx="2945180" cy="559792"/>
            </a:xfrm>
            <a:prstGeom prst="rect">
              <a:avLst/>
            </a:prstGeom>
          </p:spPr>
          <p:txBody>
            <a:bodyPr vert="horz" lIns="91440" tIns="45720" rIns="91440" bIns="45720" rtlCol="0">
              <a:normAutofit/>
            </a:bodyPr>
            <a:lstStyle>
              <a:lvl1pPr marL="169863" indent="-169863" algn="l" defTabSz="457200" rtl="0" eaLnBrk="1" latinLnBrk="0" hangingPunct="1">
                <a:spcBef>
                  <a:spcPct val="20000"/>
                </a:spcBef>
                <a:buClr>
                  <a:srgbClr val="77AD3F"/>
                </a:buClr>
                <a:buFont typeface="Arial"/>
                <a:buChar char="•"/>
                <a:defRPr sz="2000" kern="1200">
                  <a:solidFill>
                    <a:srgbClr val="1861AC"/>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1AC"/>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1AC"/>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1AC"/>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1AC"/>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1250" b="1" dirty="0" smtClean="0">
                  <a:solidFill>
                    <a:schemeClr val="bg1"/>
                  </a:solidFill>
                </a:rPr>
                <a:t>Management Systems</a:t>
              </a:r>
              <a:endParaRPr lang="en-US" sz="1250" b="1" dirty="0">
                <a:solidFill>
                  <a:schemeClr val="bg1"/>
                </a:solidFill>
              </a:endParaRPr>
            </a:p>
          </p:txBody>
        </p:sp>
        <p:sp>
          <p:nvSpPr>
            <p:cNvPr id="18" name="Content Placeholder 3"/>
            <p:cNvSpPr txBox="1">
              <a:spLocks/>
            </p:cNvSpPr>
            <p:nvPr/>
          </p:nvSpPr>
          <p:spPr>
            <a:xfrm>
              <a:off x="5940979" y="4564654"/>
              <a:ext cx="1779676" cy="837298"/>
            </a:xfrm>
            <a:prstGeom prst="rect">
              <a:avLst/>
            </a:prstGeom>
          </p:spPr>
          <p:txBody>
            <a:bodyPr vert="horz" lIns="91440" tIns="45720" rIns="91440" bIns="45720" rtlCol="0">
              <a:noAutofit/>
            </a:bodyPr>
            <a:lstStyle>
              <a:lvl1pPr marL="169863" indent="-169863" algn="l" defTabSz="457200" rtl="0" eaLnBrk="1" latinLnBrk="0" hangingPunct="1">
                <a:spcBef>
                  <a:spcPct val="20000"/>
                </a:spcBef>
                <a:buClr>
                  <a:srgbClr val="77AD3F"/>
                </a:buClr>
                <a:buFont typeface="Arial"/>
                <a:buChar char="•"/>
                <a:defRPr sz="2000" kern="1200">
                  <a:solidFill>
                    <a:srgbClr val="1863AB"/>
                  </a:solidFill>
                  <a:latin typeface="Arial"/>
                  <a:ea typeface="+mn-ea"/>
                  <a:cs typeface="Arial"/>
                </a:defRPr>
              </a:lvl1pPr>
              <a:lvl2pPr marL="400050" indent="-228600" algn="l" defTabSz="400050" rtl="0" eaLnBrk="1" latinLnBrk="0" hangingPunct="1">
                <a:spcBef>
                  <a:spcPct val="20000"/>
                </a:spcBef>
                <a:buClr>
                  <a:srgbClr val="77AD3F"/>
                </a:buClr>
                <a:buFont typeface="Arial"/>
                <a:buChar char="–"/>
                <a:tabLst>
                  <a:tab pos="341313" algn="l"/>
                </a:tabLst>
                <a:defRPr sz="1800" kern="1200">
                  <a:solidFill>
                    <a:srgbClr val="1863AB"/>
                  </a:solidFill>
                  <a:latin typeface="Arial"/>
                  <a:ea typeface="+mn-ea"/>
                  <a:cs typeface="Arial"/>
                </a:defRPr>
              </a:lvl2pPr>
              <a:lvl3pPr marL="571500" indent="-171450" algn="l" defTabSz="457200" rtl="0" eaLnBrk="1" latinLnBrk="0" hangingPunct="1">
                <a:spcBef>
                  <a:spcPct val="20000"/>
                </a:spcBef>
                <a:buClr>
                  <a:srgbClr val="77AD3F"/>
                </a:buClr>
                <a:buFont typeface="Arial"/>
                <a:buChar char="•"/>
                <a:tabLst>
                  <a:tab pos="400050" algn="l"/>
                </a:tabLst>
                <a:defRPr sz="1600" kern="1200">
                  <a:solidFill>
                    <a:srgbClr val="1863AB"/>
                  </a:solidFill>
                  <a:latin typeface="Arial"/>
                  <a:ea typeface="+mn-ea"/>
                  <a:cs typeface="Arial"/>
                </a:defRPr>
              </a:lvl3pPr>
              <a:lvl4pPr marL="741363" indent="-169863" algn="l" defTabSz="457200" rtl="0" eaLnBrk="1" latinLnBrk="0" hangingPunct="1">
                <a:spcBef>
                  <a:spcPct val="20000"/>
                </a:spcBef>
                <a:buClr>
                  <a:srgbClr val="77AD3F"/>
                </a:buClr>
                <a:buFont typeface="Arial"/>
                <a:buChar char="–"/>
                <a:defRPr sz="1400" kern="1200">
                  <a:solidFill>
                    <a:srgbClr val="1863AB"/>
                  </a:solidFill>
                  <a:latin typeface="Arial"/>
                  <a:ea typeface="+mn-ea"/>
                  <a:cs typeface="Arial"/>
                </a:defRPr>
              </a:lvl4pPr>
              <a:lvl5pPr marL="911225" indent="-109538" algn="l" defTabSz="457200" rtl="0" eaLnBrk="1" latinLnBrk="0" hangingPunct="1">
                <a:spcBef>
                  <a:spcPct val="20000"/>
                </a:spcBef>
                <a:buClr>
                  <a:srgbClr val="77AD3F"/>
                </a:buClr>
                <a:buFont typeface="Arial"/>
                <a:buChar char="»"/>
                <a:defRPr sz="1200" kern="1200">
                  <a:solidFill>
                    <a:srgbClr val="1863AB"/>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7475" indent="-117475">
                <a:buClrTx/>
              </a:pPr>
              <a:r>
                <a:rPr lang="en-US" sz="900" dirty="0" smtClean="0">
                  <a:solidFill>
                    <a:srgbClr val="FFFFFF"/>
                  </a:solidFill>
                </a:rPr>
                <a:t>ISO and AS9100 quality</a:t>
              </a:r>
            </a:p>
            <a:p>
              <a:pPr marL="117475" indent="-117475">
                <a:buClrTx/>
              </a:pPr>
              <a:r>
                <a:rPr lang="en-US" sz="900" dirty="0" smtClean="0">
                  <a:solidFill>
                    <a:srgbClr val="FFFFFF"/>
                  </a:solidFill>
                </a:rPr>
                <a:t>NCR follow-ups with vendors</a:t>
              </a:r>
            </a:p>
            <a:p>
              <a:pPr marL="117475" indent="-117475">
                <a:buClrTx/>
              </a:pPr>
              <a:r>
                <a:rPr lang="en-US" sz="900" dirty="0" smtClean="0">
                  <a:solidFill>
                    <a:srgbClr val="FFFFFF"/>
                  </a:solidFill>
                </a:rPr>
                <a:t>Audits and assessments</a:t>
              </a:r>
            </a:p>
            <a:p>
              <a:pPr marL="117475" indent="-117475">
                <a:buClrTx/>
              </a:pPr>
              <a:r>
                <a:rPr lang="en-US" sz="900" dirty="0" smtClean="0">
                  <a:solidFill>
                    <a:srgbClr val="FFFFFF"/>
                  </a:solidFill>
                </a:rPr>
                <a:t>Supply Chain Management</a:t>
              </a:r>
            </a:p>
            <a:p>
              <a:pPr marL="117475" indent="-117475">
                <a:buClrTx/>
              </a:pPr>
              <a:r>
                <a:rPr lang="en-US" sz="900" dirty="0" smtClean="0">
                  <a:solidFill>
                    <a:srgbClr val="FFFFFF"/>
                  </a:solidFill>
                </a:rPr>
                <a:t>Lessons learned captur</a:t>
              </a:r>
              <a:r>
                <a:rPr lang="en-US" sz="900" dirty="0">
                  <a:solidFill>
                    <a:srgbClr val="FFFFFF"/>
                  </a:solidFill>
                </a:rPr>
                <a:t>e</a:t>
              </a:r>
              <a:endParaRPr lang="en-US" sz="900" dirty="0" smtClean="0">
                <a:solidFill>
                  <a:srgbClr val="FFFFFF"/>
                </a:solidFill>
              </a:endParaRPr>
            </a:p>
          </p:txBody>
        </p:sp>
      </p:grpSp>
      <p:sp>
        <p:nvSpPr>
          <p:cNvPr id="22" name="Left-Right Arrow 21"/>
          <p:cNvSpPr/>
          <p:nvPr/>
        </p:nvSpPr>
        <p:spPr>
          <a:xfrm rot="18621916">
            <a:off x="2520313" y="3443999"/>
            <a:ext cx="1039508" cy="369454"/>
          </a:xfrm>
          <a:prstGeom prst="leftRightArrow">
            <a:avLst/>
          </a:prstGeom>
          <a:solidFill>
            <a:srgbClr val="377FC4"/>
          </a:solidFill>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Left-Right Arrow 22"/>
          <p:cNvSpPr/>
          <p:nvPr/>
        </p:nvSpPr>
        <p:spPr>
          <a:xfrm rot="3600000">
            <a:off x="5836169" y="3373187"/>
            <a:ext cx="1039508" cy="369454"/>
          </a:xfrm>
          <a:prstGeom prst="leftRightArrow">
            <a:avLst/>
          </a:prstGeom>
          <a:solidFill>
            <a:srgbClr val="377FC4"/>
          </a:solidFill>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8678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2"/>
          <p:cNvSpPr>
            <a:spLocks noGrp="1"/>
          </p:cNvSpPr>
          <p:nvPr>
            <p:ph idx="1"/>
          </p:nvPr>
        </p:nvSpPr>
        <p:spPr/>
        <p:txBody>
          <a:bodyPr>
            <a:noAutofit/>
          </a:bodyPr>
          <a:lstStyle/>
          <a:p>
            <a:pPr marL="0" indent="0" algn="ctr">
              <a:buNone/>
            </a:pPr>
            <a:r>
              <a:rPr lang="en-US" sz="1800" b="1" u="sng" dirty="0" smtClean="0"/>
              <a:t>Commodity:</a:t>
            </a:r>
            <a:r>
              <a:rPr lang="en-US" sz="1800" b="1" dirty="0" smtClean="0"/>
              <a:t> </a:t>
            </a:r>
            <a:r>
              <a:rPr lang="en-US" sz="1800" dirty="0" smtClean="0"/>
              <a:t>Tangible or intangible entity that has a major impact on risk, </a:t>
            </a:r>
            <a:br>
              <a:rPr lang="en-US" sz="1800" dirty="0" smtClean="0"/>
            </a:br>
            <a:r>
              <a:rPr lang="en-US" sz="1800" dirty="0" smtClean="0"/>
              <a:t>cost or schedule for GSFC projects</a:t>
            </a:r>
          </a:p>
          <a:p>
            <a:r>
              <a:rPr lang="en-US" sz="1600" dirty="0" smtClean="0"/>
              <a:t>Expert in key discipline area with background and experience with reliability </a:t>
            </a:r>
            <a:br>
              <a:rPr lang="en-US" sz="1600" dirty="0" smtClean="0"/>
            </a:br>
            <a:r>
              <a:rPr lang="en-US" sz="1600" dirty="0" smtClean="0"/>
              <a:t>and risk</a:t>
            </a:r>
          </a:p>
          <a:p>
            <a:r>
              <a:rPr lang="en-US" sz="1600" dirty="0" smtClean="0"/>
              <a:t>Responsible and empowered to assign risks based on warnings, alerts, environments, and “what we are stuck with”</a:t>
            </a:r>
          </a:p>
          <a:p>
            <a:r>
              <a:rPr lang="en-US" sz="1600" dirty="0" smtClean="0"/>
              <a:t>Establishes testing programs and protocols to keep up with current design practices and common parts and components</a:t>
            </a:r>
          </a:p>
          <a:p>
            <a:r>
              <a:rPr lang="en-US" sz="1600" dirty="0" smtClean="0"/>
              <a:t>Sets the policies for the risk-based decisions on use of parts, components, </a:t>
            </a:r>
            <a:br>
              <a:rPr lang="en-US" sz="1600" dirty="0" smtClean="0"/>
            </a:br>
            <a:r>
              <a:rPr lang="en-US" sz="1600" dirty="0" smtClean="0"/>
              <a:t>and processes </a:t>
            </a:r>
          </a:p>
          <a:p>
            <a:r>
              <a:rPr lang="en-US" sz="1600" dirty="0" smtClean="0"/>
              <a:t>Establishes layers of risk reduction based on risk classification </a:t>
            </a:r>
            <a:br>
              <a:rPr lang="en-US" sz="1600" dirty="0" smtClean="0"/>
            </a:br>
            <a:r>
              <a:rPr lang="en-US" sz="1600" dirty="0" smtClean="0"/>
              <a:t>(ownership of GPR 8705.4)</a:t>
            </a:r>
          </a:p>
          <a:p>
            <a:r>
              <a:rPr lang="en-US" sz="1600" dirty="0" smtClean="0"/>
              <a:t>Determines the acceptability and risk of alternate standards or requirements, </a:t>
            </a:r>
            <a:br>
              <a:rPr lang="en-US" sz="1600" dirty="0" smtClean="0"/>
            </a:br>
            <a:r>
              <a:rPr lang="en-US" sz="1600" dirty="0" smtClean="0"/>
              <a:t>or deviations and non-conformances</a:t>
            </a:r>
          </a:p>
          <a:p>
            <a:r>
              <a:rPr lang="en-US" sz="1600" dirty="0" smtClean="0"/>
              <a:t>Answers, “are we okay?”, “why are we okay?”, “how okay are we?”</a:t>
            </a:r>
          </a:p>
          <a:p>
            <a:r>
              <a:rPr lang="en-US" sz="1600" dirty="0" smtClean="0"/>
              <a:t>Provides risk assessment to the project for the project to decide how they </a:t>
            </a:r>
            <a:br>
              <a:rPr lang="en-US" sz="1600" dirty="0" smtClean="0"/>
            </a:br>
            <a:r>
              <a:rPr lang="en-US" sz="1600" dirty="0" smtClean="0"/>
              <a:t>want to disposition</a:t>
            </a:r>
          </a:p>
        </p:txBody>
      </p:sp>
      <p:sp>
        <p:nvSpPr>
          <p:cNvPr id="34817" name="Title 1"/>
          <p:cNvSpPr>
            <a:spLocks noGrp="1"/>
          </p:cNvSpPr>
          <p:nvPr>
            <p:ph type="title"/>
          </p:nvPr>
        </p:nvSpPr>
        <p:spPr/>
        <p:txBody>
          <a:bodyPr/>
          <a:lstStyle/>
          <a:p>
            <a:r>
              <a:rPr lang="en-US" dirty="0" smtClean="0"/>
              <a:t>CRAE: Commodity Risk </a:t>
            </a:r>
            <a:br>
              <a:rPr lang="en-US" dirty="0" smtClean="0"/>
            </a:br>
            <a:r>
              <a:rPr lang="en-US" dirty="0" smtClean="0"/>
              <a:t>Assessment Engineer</a:t>
            </a:r>
            <a:endParaRPr lang="en-US" dirty="0"/>
          </a:p>
        </p:txBody>
      </p:sp>
      <p:sp>
        <p:nvSpPr>
          <p:cNvPr id="2" name="Slide Number Placeholder 1"/>
          <p:cNvSpPr>
            <a:spLocks noGrp="1"/>
          </p:cNvSpPr>
          <p:nvPr>
            <p:ph type="sldNum" sz="quarter" idx="4"/>
          </p:nvPr>
        </p:nvSpPr>
        <p:spPr/>
        <p:txBody>
          <a:bodyPr/>
          <a:lstStyle/>
          <a:p>
            <a:fld id="{641FB1AC-02D1-9846-8E42-69528F42F281}" type="slidenum">
              <a:rPr lang="en-US" smtClean="0"/>
              <a:pPr/>
              <a:t>39</a:t>
            </a:fld>
            <a:endParaRPr lang="en-US" dirty="0"/>
          </a:p>
        </p:txBody>
      </p:sp>
    </p:spTree>
    <p:extLst>
      <p:ext uri="{BB962C8B-B14F-4D97-AF65-F5344CB8AC3E}">
        <p14:creationId xmlns:p14="http://schemas.microsoft.com/office/powerpoint/2010/main" val="14242737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Definition: the combination of </a:t>
            </a:r>
          </a:p>
          <a:p>
            <a:pPr lvl="1"/>
            <a:r>
              <a:rPr lang="en-US" smtClean="0"/>
              <a:t>a) the probability (qualitative or quantitative) that an undesired event will occur, and</a:t>
            </a:r>
          </a:p>
          <a:p>
            <a:pPr lvl="1"/>
            <a:r>
              <a:rPr lang="en-US" smtClean="0"/>
              <a:t>b) the consequence or impact of the undesired event</a:t>
            </a:r>
          </a:p>
          <a:p>
            <a:pPr lvl="1"/>
            <a:r>
              <a:rPr lang="en-US" smtClean="0"/>
              <a:t>In short, risk is an expectation of loss in statistical terms</a:t>
            </a:r>
          </a:p>
          <a:p>
            <a:pPr lvl="1"/>
            <a:endParaRPr lang="en-US" smtClean="0"/>
          </a:p>
          <a:p>
            <a:r>
              <a:rPr lang="en-US" smtClean="0"/>
              <a:t>Flavors of risk (consequences)</a:t>
            </a:r>
          </a:p>
          <a:p>
            <a:pPr lvl="1"/>
            <a:r>
              <a:rPr lang="en-US" smtClean="0"/>
              <a:t>Technical (failure or performance degradation on-orbit)</a:t>
            </a:r>
          </a:p>
          <a:p>
            <a:pPr lvl="1"/>
            <a:r>
              <a:rPr lang="en-US" smtClean="0"/>
              <a:t>Cost ($ it will take to fix the problem)</a:t>
            </a:r>
          </a:p>
          <a:p>
            <a:pPr lvl="1"/>
            <a:r>
              <a:rPr lang="en-US" smtClean="0"/>
              <a:t>Schedule (time to fix the problem)</a:t>
            </a:r>
          </a:p>
          <a:p>
            <a:pPr lvl="1"/>
            <a:r>
              <a:rPr lang="en-US" smtClean="0"/>
              <a:t>Safety (injury, death, or collateral damage)</a:t>
            </a:r>
            <a:endParaRPr lang="en-US" dirty="0" smtClean="0"/>
          </a:p>
        </p:txBody>
      </p:sp>
      <p:sp>
        <p:nvSpPr>
          <p:cNvPr id="2" name="Title 1"/>
          <p:cNvSpPr>
            <a:spLocks noGrp="1"/>
          </p:cNvSpPr>
          <p:nvPr>
            <p:ph type="title"/>
          </p:nvPr>
        </p:nvSpPr>
        <p:spPr/>
        <p:txBody>
          <a:bodyPr/>
          <a:lstStyle/>
          <a:p>
            <a:r>
              <a:rPr lang="en-US" smtClean="0"/>
              <a:t>What is Risk?</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4</a:t>
            </a:fld>
            <a:endParaRPr lang="en-US" dirty="0"/>
          </a:p>
        </p:txBody>
      </p:sp>
    </p:spTree>
    <p:extLst>
      <p:ext uri="{BB962C8B-B14F-4D97-AF65-F5344CB8AC3E}">
        <p14:creationId xmlns:p14="http://schemas.microsoft.com/office/powerpoint/2010/main" val="636386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p:txBody>
          <a:bodyPr>
            <a:normAutofit fontScale="77500" lnSpcReduction="20000"/>
          </a:bodyPr>
          <a:lstStyle/>
          <a:p>
            <a:r>
              <a:rPr lang="en-US" smtClean="0"/>
              <a:t>Standard Spacecraft Components</a:t>
            </a:r>
          </a:p>
          <a:p>
            <a:r>
              <a:rPr lang="en-US" smtClean="0"/>
              <a:t>Printed Circuit Boards</a:t>
            </a:r>
          </a:p>
          <a:p>
            <a:r>
              <a:rPr lang="en-US" smtClean="0"/>
              <a:t>Digital Electronics (especially FPGAs and ASICs)</a:t>
            </a:r>
          </a:p>
          <a:p>
            <a:r>
              <a:rPr lang="en-US" smtClean="0"/>
              <a:t>Power Systems</a:t>
            </a:r>
          </a:p>
          <a:p>
            <a:r>
              <a:rPr lang="en-US" smtClean="0"/>
              <a:t>Capacitors/inductors</a:t>
            </a:r>
          </a:p>
          <a:p>
            <a:r>
              <a:rPr lang="en-US" smtClean="0"/>
              <a:t>Transistors</a:t>
            </a:r>
          </a:p>
          <a:p>
            <a:r>
              <a:rPr lang="en-US" smtClean="0"/>
              <a:t>Resistors</a:t>
            </a:r>
          </a:p>
          <a:p>
            <a:r>
              <a:rPr lang="en-US" smtClean="0"/>
              <a:t>Hybrid microcircuits</a:t>
            </a:r>
          </a:p>
          <a:p>
            <a:r>
              <a:rPr lang="en-US" smtClean="0"/>
              <a:t>Optocouplers</a:t>
            </a:r>
          </a:p>
          <a:p>
            <a:r>
              <a:rPr lang="en-US" smtClean="0"/>
              <a:t>On-board processors</a:t>
            </a:r>
          </a:p>
          <a:p>
            <a:r>
              <a:rPr lang="en-US" smtClean="0"/>
              <a:t>Workmanship/Printed Wiring Assemblies/Packaging/Components</a:t>
            </a:r>
          </a:p>
          <a:p>
            <a:r>
              <a:rPr lang="en-US" smtClean="0"/>
              <a:t>Software</a:t>
            </a:r>
          </a:p>
          <a:p>
            <a:r>
              <a:rPr lang="en-US" smtClean="0"/>
              <a:t>Materials</a:t>
            </a:r>
          </a:p>
          <a:p>
            <a:r>
              <a:rPr lang="en-US" smtClean="0"/>
              <a:t>Radiation</a:t>
            </a:r>
          </a:p>
          <a:p>
            <a:r>
              <a:rPr lang="en-US" smtClean="0"/>
              <a:t>Environmental testing</a:t>
            </a:r>
          </a:p>
          <a:p>
            <a:r>
              <a:rPr lang="en-US" smtClean="0"/>
              <a:t>Contamination</a:t>
            </a:r>
          </a:p>
          <a:p>
            <a:r>
              <a:rPr lang="en-US" smtClean="0"/>
              <a:t>Connectors</a:t>
            </a:r>
          </a:p>
          <a:p>
            <a:r>
              <a:rPr lang="en-US" smtClean="0"/>
              <a:t>ESD</a:t>
            </a:r>
          </a:p>
          <a:p>
            <a:endParaRPr lang="en-US" smtClean="0"/>
          </a:p>
          <a:p>
            <a:endParaRPr lang="en-US" smtClean="0"/>
          </a:p>
          <a:p>
            <a:endParaRPr lang="en-US" dirty="0" smtClean="0"/>
          </a:p>
        </p:txBody>
      </p:sp>
      <p:sp>
        <p:nvSpPr>
          <p:cNvPr id="35841" name="Title 1"/>
          <p:cNvSpPr>
            <a:spLocks noGrp="1"/>
          </p:cNvSpPr>
          <p:nvPr>
            <p:ph type="title"/>
          </p:nvPr>
        </p:nvSpPr>
        <p:spPr/>
        <p:txBody>
          <a:bodyPr/>
          <a:lstStyle/>
          <a:p>
            <a:r>
              <a:rPr lang="en-US" smtClean="0"/>
              <a:t>Commodity Areas</a:t>
            </a:r>
            <a:endParaRPr lang="en-US" dirty="0"/>
          </a:p>
        </p:txBody>
      </p:sp>
      <p:sp>
        <p:nvSpPr>
          <p:cNvPr id="2" name="Slide Number Placeholder 1"/>
          <p:cNvSpPr>
            <a:spLocks noGrp="1"/>
          </p:cNvSpPr>
          <p:nvPr>
            <p:ph type="sldNum" sz="quarter" idx="4"/>
          </p:nvPr>
        </p:nvSpPr>
        <p:spPr/>
        <p:txBody>
          <a:bodyPr/>
          <a:lstStyle/>
          <a:p>
            <a:fld id="{641FB1AC-02D1-9846-8E42-69528F42F281}" type="slidenum">
              <a:rPr lang="en-US" smtClean="0"/>
              <a:pPr/>
              <a:t>40</a:t>
            </a:fld>
            <a:endParaRPr lang="en-US" dirty="0"/>
          </a:p>
        </p:txBody>
      </p:sp>
    </p:spTree>
    <p:extLst>
      <p:ext uri="{BB962C8B-B14F-4D97-AF65-F5344CB8AC3E}">
        <p14:creationId xmlns:p14="http://schemas.microsoft.com/office/powerpoint/2010/main" val="288887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4" name="NASA.gif" descr="/Users/kgammage/Documents/CustomerWork/Meatballs/NASA.gif"/>
          <p:cNvPicPr>
            <a:picLocks noChangeAspect="1"/>
          </p:cNvPicPr>
          <p:nvPr/>
        </p:nvPicPr>
        <p:blipFill>
          <a:blip r:embed="rId2" r:link="rId3"/>
          <a:stretch>
            <a:fillRect/>
          </a:stretch>
        </p:blipFill>
        <p:spPr>
          <a:xfrm>
            <a:off x="2471103" y="1696826"/>
            <a:ext cx="4434258" cy="3813461"/>
          </a:xfrm>
          <a:prstGeom prst="rect">
            <a:avLst/>
          </a:prstGeom>
        </p:spPr>
      </p:pic>
    </p:spTree>
    <p:extLst>
      <p:ext uri="{BB962C8B-B14F-4D97-AF65-F5344CB8AC3E}">
        <p14:creationId xmlns:p14="http://schemas.microsoft.com/office/powerpoint/2010/main" val="1173852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p:cNvSpPr/>
          <p:nvPr/>
        </p:nvSpPr>
        <p:spPr>
          <a:xfrm>
            <a:off x="378460" y="1407720"/>
            <a:ext cx="8384978" cy="4681738"/>
          </a:xfrm>
          <a:prstGeom prst="ellipse">
            <a:avLst/>
          </a:prstGeom>
          <a:solidFill>
            <a:srgbClr val="0D3369"/>
          </a:solidFill>
          <a:ln w="25400" cap="flat">
            <a:noFill/>
          </a:ln>
          <a:effectLst/>
          <a:scene3d>
            <a:camera prst="orthographicFront"/>
            <a:lightRig rig="flood" dir="t">
              <a:rot lat="0" lon="0" rev="1380000"/>
            </a:lightRig>
          </a:scene3d>
          <a:sp3d prstMaterial="plastic">
            <a:bevelT w="152400" h="127000" prst="coolSlant"/>
            <a:bevelB w="152400" h="127000" prst="coolSlant"/>
            <a:contourClr>
              <a:srgbClr val="154C9C"/>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50000"/>
                </a:schemeClr>
              </a:solidFill>
              <a:latin typeface="Arial"/>
              <a:cs typeface="Arial"/>
            </a:endParaRPr>
          </a:p>
        </p:txBody>
      </p:sp>
      <p:sp>
        <p:nvSpPr>
          <p:cNvPr id="6" name="Cloud 5"/>
          <p:cNvSpPr/>
          <p:nvPr/>
        </p:nvSpPr>
        <p:spPr>
          <a:xfrm>
            <a:off x="1139170" y="1841978"/>
            <a:ext cx="6863559" cy="3288643"/>
          </a:xfrm>
          <a:prstGeom prst="cloud">
            <a:avLst/>
          </a:prstGeom>
          <a:gradFill flip="none" rotWithShape="1">
            <a:gsLst>
              <a:gs pos="100000">
                <a:srgbClr val="66CCFF"/>
              </a:gs>
              <a:gs pos="50000">
                <a:srgbClr val="154C9C"/>
              </a:gs>
              <a:gs pos="0">
                <a:srgbClr val="66CCFF"/>
              </a:gs>
            </a:gsLst>
            <a:path path="circle">
              <a:fillToRect l="50000" t="50000" r="50000" b="50000"/>
            </a:path>
            <a:tileRect/>
          </a:gradFill>
          <a:ln w="12700" cap="rnd" cmpd="sng">
            <a:noFill/>
          </a:ln>
          <a:effectLst/>
          <a:scene3d>
            <a:camera prst="orthographicFront"/>
            <a:lightRig rig="threePt" dir="t"/>
          </a:scene3d>
          <a:sp3d>
            <a:bevelT w="165100" prst="coolSlant"/>
            <a:bevelB w="165100" h="3175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effectLst>
                  <a:outerShdw blurRad="50800" dist="38100" dir="2700000" algn="tl" rotWithShape="0">
                    <a:prstClr val="black">
                      <a:alpha val="40000"/>
                    </a:prstClr>
                  </a:outerShdw>
                </a:effectLst>
                <a:latin typeface="Arial"/>
                <a:cs typeface="Arial"/>
              </a:rPr>
              <a:t>Context</a:t>
            </a:r>
            <a:endParaRPr lang="en-US" sz="2400" b="1" dirty="0">
              <a:effectLst>
                <a:outerShdw blurRad="50800" dist="38100" dir="2700000" algn="tl" rotWithShape="0">
                  <a:prstClr val="black">
                    <a:alpha val="40000"/>
                  </a:prstClr>
                </a:outerShdw>
              </a:effectLst>
              <a:latin typeface="Arial"/>
              <a:cs typeface="Arial"/>
            </a:endParaRPr>
          </a:p>
        </p:txBody>
      </p:sp>
      <p:sp>
        <p:nvSpPr>
          <p:cNvPr id="4" name="Content Placeholder 3"/>
          <p:cNvSpPr>
            <a:spLocks noGrp="1"/>
          </p:cNvSpPr>
          <p:nvPr>
            <p:ph idx="1"/>
          </p:nvPr>
        </p:nvSpPr>
        <p:spPr>
          <a:xfrm>
            <a:off x="3404796" y="5197906"/>
            <a:ext cx="2339378" cy="877790"/>
          </a:xfrm>
          <a:noFill/>
        </p:spPr>
        <p:txBody>
          <a:bodyPr>
            <a:noAutofit/>
          </a:bodyPr>
          <a:lstStyle/>
          <a:p>
            <a:pPr>
              <a:lnSpc>
                <a:spcPct val="90000"/>
              </a:lnSpc>
            </a:pPr>
            <a:r>
              <a:rPr lang="en-US" sz="1400" dirty="0">
                <a:solidFill>
                  <a:srgbClr val="FFFFFF"/>
                </a:solidFill>
              </a:rPr>
              <a:t>Structured risk statement</a:t>
            </a:r>
          </a:p>
          <a:p>
            <a:pPr>
              <a:lnSpc>
                <a:spcPct val="90000"/>
              </a:lnSpc>
            </a:pPr>
            <a:r>
              <a:rPr lang="en-US" sz="1400" dirty="0">
                <a:solidFill>
                  <a:srgbClr val="FFFFFF"/>
                </a:solidFill>
              </a:rPr>
              <a:t>Likelihood</a:t>
            </a:r>
          </a:p>
          <a:p>
            <a:pPr>
              <a:lnSpc>
                <a:spcPct val="90000"/>
              </a:lnSpc>
            </a:pPr>
            <a:r>
              <a:rPr lang="en-US" sz="1400" dirty="0" smtClean="0">
                <a:solidFill>
                  <a:srgbClr val="FFFFFF"/>
                </a:solidFill>
              </a:rPr>
              <a:t>Consequence</a:t>
            </a:r>
            <a:endParaRPr lang="en-US" sz="1400" dirty="0">
              <a:solidFill>
                <a:srgbClr val="FFFFFF"/>
              </a:solidFill>
            </a:endParaRPr>
          </a:p>
        </p:txBody>
      </p:sp>
      <p:sp>
        <p:nvSpPr>
          <p:cNvPr id="2" name="Title 1"/>
          <p:cNvSpPr>
            <a:spLocks noGrp="1"/>
          </p:cNvSpPr>
          <p:nvPr>
            <p:ph type="title"/>
          </p:nvPr>
        </p:nvSpPr>
        <p:spPr/>
        <p:txBody>
          <a:bodyPr/>
          <a:lstStyle/>
          <a:p>
            <a:r>
              <a:rPr lang="en-US" dirty="0" smtClean="0"/>
              <a:t>Anatomy of a Risk</a:t>
            </a:r>
            <a:endParaRPr lang="en-US" dirty="0"/>
          </a:p>
        </p:txBody>
      </p:sp>
      <p:sp>
        <p:nvSpPr>
          <p:cNvPr id="11" name="Slide Number Placeholder 5"/>
          <p:cNvSpPr>
            <a:spLocks noGrp="1"/>
          </p:cNvSpPr>
          <p:nvPr>
            <p:ph type="sldNum" sz="quarter" idx="4"/>
          </p:nvPr>
        </p:nvSpPr>
        <p:spPr>
          <a:prstGeom prst="rect">
            <a:avLst/>
          </a:prstGeom>
        </p:spPr>
        <p:txBody>
          <a:bodyPr vert="horz" lIns="91440" tIns="45720" rIns="91440" bIns="45720" rtlCol="0" anchor="ctr"/>
          <a:lstStyle>
            <a:lvl1pPr algn="r">
              <a:defRPr sz="1000">
                <a:solidFill>
                  <a:srgbClr val="1861AC"/>
                </a:solidFill>
                <a:latin typeface="Arial"/>
                <a:cs typeface="Arial"/>
              </a:defRPr>
            </a:lvl1pPr>
          </a:lstStyle>
          <a:p>
            <a:fld id="{E3BE99E5-8F11-4D46-8B27-FC02D164DEA2}" type="slidenum">
              <a:rPr lang="en-US" smtClean="0"/>
              <a:pPr/>
              <a:t>5</a:t>
            </a:fld>
            <a:endParaRPr lang="en-US" dirty="0"/>
          </a:p>
        </p:txBody>
      </p:sp>
      <p:sp>
        <p:nvSpPr>
          <p:cNvPr id="5" name="Oval 4"/>
          <p:cNvSpPr/>
          <p:nvPr/>
        </p:nvSpPr>
        <p:spPr>
          <a:xfrm>
            <a:off x="4990474" y="2666241"/>
            <a:ext cx="2629174" cy="975659"/>
          </a:xfrm>
          <a:prstGeom prst="ellipse">
            <a:avLst/>
          </a:prstGeom>
          <a:gradFill flip="none" rotWithShape="1">
            <a:gsLst>
              <a:gs pos="0">
                <a:srgbClr val="FFDA36"/>
              </a:gs>
              <a:gs pos="100000">
                <a:srgbClr val="FFDA36"/>
              </a:gs>
              <a:gs pos="51000">
                <a:srgbClr val="FF610E"/>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latin typeface="Arial"/>
                <a:cs typeface="Arial"/>
              </a:rPr>
              <a:t>Concern</a:t>
            </a:r>
            <a:endParaRPr lang="en-US" b="1" dirty="0">
              <a:effectLst>
                <a:outerShdw blurRad="50800" dist="38100" dir="2700000" algn="tl" rotWithShape="0">
                  <a:prstClr val="black">
                    <a:alpha val="40000"/>
                  </a:prstClr>
                </a:outerShdw>
              </a:effectLst>
              <a:latin typeface="Arial"/>
              <a:cs typeface="Arial"/>
            </a:endParaRPr>
          </a:p>
        </p:txBody>
      </p:sp>
      <p:sp>
        <p:nvSpPr>
          <p:cNvPr id="7" name="TextBox 6"/>
          <p:cNvSpPr txBox="1"/>
          <p:nvPr/>
        </p:nvSpPr>
        <p:spPr>
          <a:xfrm>
            <a:off x="5591727" y="3654185"/>
            <a:ext cx="1108221" cy="369332"/>
          </a:xfrm>
          <a:prstGeom prst="rect">
            <a:avLst/>
          </a:prstGeom>
          <a:noFill/>
          <a:ln>
            <a:noFill/>
          </a:ln>
          <a:effectLst/>
        </p:spPr>
        <p:txBody>
          <a:bodyPr wrap="none" rtlCol="0">
            <a:spAutoFit/>
          </a:bodyPr>
          <a:lstStyle/>
          <a:p>
            <a:r>
              <a:rPr lang="en-US" dirty="0" smtClean="0">
                <a:solidFill>
                  <a:schemeClr val="bg1"/>
                </a:solidFill>
                <a:effectLst>
                  <a:outerShdw blurRad="50800" dist="38100" dir="2700000" algn="tl" rotWithShape="0">
                    <a:prstClr val="black">
                      <a:alpha val="40000"/>
                    </a:prstClr>
                  </a:outerShdw>
                </a:effectLst>
                <a:latin typeface="Arial"/>
                <a:cs typeface="Arial"/>
              </a:rPr>
              <a:t>Statistics</a:t>
            </a:r>
            <a:endParaRPr lang="en-US" dirty="0">
              <a:solidFill>
                <a:schemeClr val="bg1"/>
              </a:solidFill>
              <a:effectLst>
                <a:outerShdw blurRad="50800" dist="38100" dir="2700000" algn="tl" rotWithShape="0">
                  <a:prstClr val="black">
                    <a:alpha val="40000"/>
                  </a:prstClr>
                </a:outerShdw>
              </a:effectLst>
              <a:latin typeface="Arial"/>
              <a:cs typeface="Arial"/>
            </a:endParaRPr>
          </a:p>
        </p:txBody>
      </p:sp>
      <p:sp>
        <p:nvSpPr>
          <p:cNvPr id="8" name="TextBox 7"/>
          <p:cNvSpPr txBox="1"/>
          <p:nvPr/>
        </p:nvSpPr>
        <p:spPr>
          <a:xfrm>
            <a:off x="4269352" y="2251484"/>
            <a:ext cx="1877700" cy="369332"/>
          </a:xfrm>
          <a:prstGeom prst="rect">
            <a:avLst/>
          </a:prstGeom>
          <a:noFill/>
          <a:ln>
            <a:noFill/>
          </a:ln>
          <a:effectLst/>
        </p:spPr>
        <p:txBody>
          <a:bodyPr wrap="none" rtlCol="0">
            <a:spAutoFit/>
          </a:bodyPr>
          <a:lstStyle/>
          <a:p>
            <a:r>
              <a:rPr lang="en-US" dirty="0" smtClean="0">
                <a:solidFill>
                  <a:schemeClr val="bg1"/>
                </a:solidFill>
                <a:effectLst>
                  <a:outerShdw blurRad="50800" dist="38100" dir="2700000" algn="tl" rotWithShape="0">
                    <a:prstClr val="black">
                      <a:alpha val="40000"/>
                    </a:prstClr>
                  </a:outerShdw>
                </a:effectLst>
                <a:latin typeface="Arial"/>
                <a:cs typeface="Arial"/>
              </a:rPr>
              <a:t>Impact/Criticality</a:t>
            </a:r>
            <a:endParaRPr lang="en-US" dirty="0">
              <a:solidFill>
                <a:schemeClr val="bg1"/>
              </a:solidFill>
              <a:effectLst>
                <a:outerShdw blurRad="50800" dist="38100" dir="2700000" algn="tl" rotWithShape="0">
                  <a:prstClr val="black">
                    <a:alpha val="40000"/>
                  </a:prstClr>
                </a:outerShdw>
              </a:effectLst>
              <a:latin typeface="Arial"/>
              <a:cs typeface="Arial"/>
            </a:endParaRPr>
          </a:p>
        </p:txBody>
      </p:sp>
      <p:sp>
        <p:nvSpPr>
          <p:cNvPr id="10" name="Oval 9"/>
          <p:cNvSpPr/>
          <p:nvPr/>
        </p:nvSpPr>
        <p:spPr>
          <a:xfrm>
            <a:off x="5552384" y="4016650"/>
            <a:ext cx="2176597" cy="889000"/>
          </a:xfrm>
          <a:prstGeom prst="ellipse">
            <a:avLst/>
          </a:prstGeom>
          <a:gradFill flip="none" rotWithShape="1">
            <a:gsLst>
              <a:gs pos="100000">
                <a:srgbClr val="C8FF62"/>
              </a:gs>
              <a:gs pos="51000">
                <a:srgbClr val="408000"/>
              </a:gs>
              <a:gs pos="0">
                <a:srgbClr val="C8FF62"/>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smtClean="0">
                <a:effectLst>
                  <a:outerShdw blurRad="50800" dist="38100" dir="2700000" algn="tl" rotWithShape="0">
                    <a:prstClr val="black">
                      <a:alpha val="40000"/>
                    </a:prstClr>
                  </a:outerShdw>
                </a:effectLst>
                <a:latin typeface="Arial"/>
                <a:cs typeface="Arial"/>
              </a:rPr>
              <a:t>Uncertainty</a:t>
            </a:r>
            <a:endParaRPr lang="en-US" b="1" dirty="0">
              <a:effectLst>
                <a:outerShdw blurRad="50800" dist="38100" dir="2700000" algn="tl" rotWithShape="0">
                  <a:prstClr val="black">
                    <a:alpha val="40000"/>
                  </a:prstClr>
                </a:outerShdw>
              </a:effectLst>
              <a:latin typeface="Arial"/>
              <a:cs typeface="Arial"/>
            </a:endParaRPr>
          </a:p>
        </p:txBody>
      </p:sp>
    </p:spTree>
    <p:extLst>
      <p:ext uri="{BB962C8B-B14F-4D97-AF65-F5344CB8AC3E}">
        <p14:creationId xmlns:p14="http://schemas.microsoft.com/office/powerpoint/2010/main" val="5249523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Risk is the common communication language between all of the technical and nontechnical disciplines in a project</a:t>
            </a:r>
            <a:endParaRPr lang="en-US" dirty="0" smtClean="0"/>
          </a:p>
        </p:txBody>
      </p:sp>
      <p:sp>
        <p:nvSpPr>
          <p:cNvPr id="2" name="Title 1"/>
          <p:cNvSpPr>
            <a:spLocks noGrp="1"/>
          </p:cNvSpPr>
          <p:nvPr>
            <p:ph type="title"/>
          </p:nvPr>
        </p:nvSpPr>
        <p:spPr/>
        <p:txBody>
          <a:bodyPr/>
          <a:lstStyle/>
          <a:p>
            <a:r>
              <a:rPr lang="en-US" smtClean="0"/>
              <a:t>Risk as a Common Language</a:t>
            </a:r>
            <a:endParaRPr lang="en-US" dirty="0"/>
          </a:p>
        </p:txBody>
      </p:sp>
      <p:sp>
        <p:nvSpPr>
          <p:cNvPr id="22"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6</a:t>
            </a:fld>
            <a:endParaRPr lang="en-US" dirty="0"/>
          </a:p>
        </p:txBody>
      </p:sp>
      <p:grpSp>
        <p:nvGrpSpPr>
          <p:cNvPr id="19" name="Group 18"/>
          <p:cNvGrpSpPr/>
          <p:nvPr/>
        </p:nvGrpSpPr>
        <p:grpSpPr>
          <a:xfrm>
            <a:off x="1181107" y="2289035"/>
            <a:ext cx="6769588" cy="3826658"/>
            <a:chOff x="1097005" y="2314268"/>
            <a:chExt cx="6769588" cy="3826658"/>
          </a:xfrm>
        </p:grpSpPr>
        <p:sp>
          <p:nvSpPr>
            <p:cNvPr id="23" name="Oval 22"/>
            <p:cNvSpPr/>
            <p:nvPr/>
          </p:nvSpPr>
          <p:spPr>
            <a:xfrm>
              <a:off x="5530200" y="4908202"/>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Schedulers</a:t>
              </a:r>
              <a:endParaRPr lang="en-US" sz="1300" b="1" dirty="0">
                <a:effectLst>
                  <a:outerShdw blurRad="50800" dist="38100" dir="2700000" algn="tl" rotWithShape="0">
                    <a:prstClr val="black">
                      <a:alpha val="40000"/>
                    </a:prstClr>
                  </a:outerShdw>
                </a:effectLst>
                <a:latin typeface="Arial"/>
                <a:cs typeface="Arial"/>
              </a:endParaRPr>
            </a:p>
          </p:txBody>
        </p:sp>
        <p:sp>
          <p:nvSpPr>
            <p:cNvPr id="28" name="Oval 27"/>
            <p:cNvSpPr/>
            <p:nvPr/>
          </p:nvSpPr>
          <p:spPr>
            <a:xfrm>
              <a:off x="3443138" y="3731357"/>
              <a:ext cx="2077322" cy="975659"/>
            </a:xfrm>
            <a:prstGeom prst="ellipse">
              <a:avLst/>
            </a:prstGeom>
            <a:gradFill flip="none" rotWithShape="1">
              <a:gsLst>
                <a:gs pos="0">
                  <a:srgbClr val="FF9D30"/>
                </a:gs>
                <a:gs pos="100000">
                  <a:srgbClr val="FF9D30"/>
                </a:gs>
                <a:gs pos="48000">
                  <a:srgbClr val="AA101A"/>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effectLst>
                    <a:outerShdw blurRad="50800" dist="38100" dir="2700000" algn="tl" rotWithShape="0">
                      <a:prstClr val="black">
                        <a:alpha val="40000"/>
                      </a:prstClr>
                    </a:outerShdw>
                  </a:effectLst>
                  <a:latin typeface="Arial"/>
                  <a:cs typeface="Arial"/>
                </a:rPr>
                <a:t>RISK</a:t>
              </a:r>
              <a:endParaRPr lang="en-US" sz="2000" b="1" dirty="0">
                <a:effectLst>
                  <a:outerShdw blurRad="50800" dist="38100" dir="2700000" algn="tl" rotWithShape="0">
                    <a:prstClr val="black">
                      <a:alpha val="40000"/>
                    </a:prstClr>
                  </a:outerShdw>
                </a:effectLst>
                <a:latin typeface="Arial"/>
                <a:cs typeface="Arial"/>
              </a:endParaRPr>
            </a:p>
          </p:txBody>
        </p:sp>
        <p:sp>
          <p:nvSpPr>
            <p:cNvPr id="29" name="Oval 28"/>
            <p:cNvSpPr/>
            <p:nvPr/>
          </p:nvSpPr>
          <p:spPr>
            <a:xfrm>
              <a:off x="3671037" y="5430676"/>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Science Team</a:t>
              </a:r>
              <a:endParaRPr lang="en-US" sz="1300" b="1" dirty="0">
                <a:effectLst>
                  <a:outerShdw blurRad="50800" dist="38100" dir="2700000" algn="tl" rotWithShape="0">
                    <a:prstClr val="black">
                      <a:alpha val="40000"/>
                    </a:prstClr>
                  </a:outerShdw>
                </a:effectLst>
                <a:latin typeface="Arial"/>
                <a:cs typeface="Arial"/>
              </a:endParaRPr>
            </a:p>
          </p:txBody>
        </p:sp>
        <p:sp>
          <p:nvSpPr>
            <p:cNvPr id="31" name="Oval 30"/>
            <p:cNvSpPr/>
            <p:nvPr/>
          </p:nvSpPr>
          <p:spPr>
            <a:xfrm>
              <a:off x="1811872" y="4908202"/>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Systems Engineering</a:t>
              </a:r>
              <a:endParaRPr lang="en-US" sz="1300" b="1" dirty="0">
                <a:effectLst>
                  <a:outerShdw blurRad="50800" dist="38100" dir="2700000" algn="tl" rotWithShape="0">
                    <a:prstClr val="black">
                      <a:alpha val="40000"/>
                    </a:prstClr>
                  </a:outerShdw>
                </a:effectLst>
                <a:latin typeface="Arial"/>
                <a:cs typeface="Arial"/>
              </a:endParaRPr>
            </a:p>
          </p:txBody>
        </p:sp>
        <p:sp>
          <p:nvSpPr>
            <p:cNvPr id="32" name="Oval 31"/>
            <p:cNvSpPr/>
            <p:nvPr/>
          </p:nvSpPr>
          <p:spPr>
            <a:xfrm>
              <a:off x="1811872" y="2817916"/>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GN&amp;C</a:t>
              </a:r>
              <a:endParaRPr lang="en-US" sz="1300" b="1" dirty="0">
                <a:effectLst>
                  <a:outerShdw blurRad="50800" dist="38100" dir="2700000" algn="tl" rotWithShape="0">
                    <a:prstClr val="black">
                      <a:alpha val="40000"/>
                    </a:prstClr>
                  </a:outerShdw>
                </a:effectLst>
                <a:latin typeface="Arial"/>
                <a:cs typeface="Arial"/>
              </a:endParaRPr>
            </a:p>
          </p:txBody>
        </p:sp>
        <p:sp>
          <p:nvSpPr>
            <p:cNvPr id="34" name="Oval 33"/>
            <p:cNvSpPr/>
            <p:nvPr/>
          </p:nvSpPr>
          <p:spPr>
            <a:xfrm>
              <a:off x="1097005" y="3864924"/>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Thermal</a:t>
              </a:r>
              <a:endParaRPr lang="en-US" sz="1300" b="1" dirty="0">
                <a:effectLst>
                  <a:outerShdw blurRad="50800" dist="38100" dir="2700000" algn="tl" rotWithShape="0">
                    <a:prstClr val="black">
                      <a:alpha val="40000"/>
                    </a:prstClr>
                  </a:outerShdw>
                </a:effectLst>
                <a:latin typeface="Arial"/>
                <a:cs typeface="Arial"/>
              </a:endParaRPr>
            </a:p>
          </p:txBody>
        </p:sp>
        <p:sp>
          <p:nvSpPr>
            <p:cNvPr id="35" name="Oval 34"/>
            <p:cNvSpPr/>
            <p:nvPr/>
          </p:nvSpPr>
          <p:spPr>
            <a:xfrm>
              <a:off x="6245068" y="3864924"/>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Electrical</a:t>
              </a:r>
              <a:endParaRPr lang="en-US" sz="1300" b="1" dirty="0">
                <a:effectLst>
                  <a:outerShdw blurRad="50800" dist="38100" dir="2700000" algn="tl" rotWithShape="0">
                    <a:prstClr val="black">
                      <a:alpha val="40000"/>
                    </a:prstClr>
                  </a:outerShdw>
                </a:effectLst>
                <a:latin typeface="Arial"/>
                <a:cs typeface="Arial"/>
              </a:endParaRPr>
            </a:p>
          </p:txBody>
        </p:sp>
        <p:sp>
          <p:nvSpPr>
            <p:cNvPr id="36" name="Oval 35"/>
            <p:cNvSpPr/>
            <p:nvPr/>
          </p:nvSpPr>
          <p:spPr>
            <a:xfrm>
              <a:off x="5513380" y="2817916"/>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PM</a:t>
              </a:r>
              <a:endParaRPr lang="en-US" sz="1300" b="1" dirty="0">
                <a:effectLst>
                  <a:outerShdw blurRad="50800" dist="38100" dir="2700000" algn="tl" rotWithShape="0">
                    <a:prstClr val="black">
                      <a:alpha val="40000"/>
                    </a:prstClr>
                  </a:outerShdw>
                </a:effectLst>
                <a:latin typeface="Arial"/>
                <a:cs typeface="Arial"/>
              </a:endParaRPr>
            </a:p>
          </p:txBody>
        </p:sp>
        <p:sp>
          <p:nvSpPr>
            <p:cNvPr id="37" name="Oval 36"/>
            <p:cNvSpPr/>
            <p:nvPr/>
          </p:nvSpPr>
          <p:spPr>
            <a:xfrm>
              <a:off x="3671037" y="2314268"/>
              <a:ext cx="1621525" cy="710250"/>
            </a:xfrm>
            <a:prstGeom prst="ellipse">
              <a:avLst/>
            </a:prstGeom>
            <a:gradFill flip="none" rotWithShape="1">
              <a:gsLst>
                <a:gs pos="100000">
                  <a:srgbClr val="974E9B"/>
                </a:gs>
                <a:gs pos="0">
                  <a:srgbClr val="974E9B"/>
                </a:gs>
                <a:gs pos="50000">
                  <a:srgbClr val="660066"/>
                </a:gs>
              </a:gsLst>
              <a:path path="circle">
                <a:fillToRect l="50000" t="50000" r="50000" b="50000"/>
              </a:path>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300" b="1" dirty="0" smtClean="0">
                  <a:effectLst>
                    <a:outerShdw blurRad="50800" dist="38100" dir="2700000" algn="tl" rotWithShape="0">
                      <a:prstClr val="black">
                        <a:alpha val="40000"/>
                      </a:prstClr>
                    </a:outerShdw>
                  </a:effectLst>
                  <a:latin typeface="Arial"/>
                  <a:cs typeface="Arial"/>
                </a:rPr>
                <a:t>Finance</a:t>
              </a:r>
              <a:endParaRPr lang="en-US" sz="1300" b="1" dirty="0">
                <a:effectLst>
                  <a:outerShdw blurRad="50800" dist="38100" dir="2700000" algn="tl" rotWithShape="0">
                    <a:prstClr val="black">
                      <a:alpha val="40000"/>
                    </a:prstClr>
                  </a:outerShdw>
                </a:effectLst>
                <a:latin typeface="Arial"/>
                <a:cs typeface="Arial"/>
              </a:endParaRPr>
            </a:p>
          </p:txBody>
        </p:sp>
        <p:sp>
          <p:nvSpPr>
            <p:cNvPr id="14" name="Up-Down Arrow 13"/>
            <p:cNvSpPr/>
            <p:nvPr/>
          </p:nvSpPr>
          <p:spPr>
            <a:xfrm>
              <a:off x="4258855" y="3002675"/>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Up-Down Arrow 37"/>
            <p:cNvSpPr/>
            <p:nvPr/>
          </p:nvSpPr>
          <p:spPr>
            <a:xfrm rot="10800000">
              <a:off x="4258855" y="4702672"/>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Up-Down Arrow 38"/>
            <p:cNvSpPr/>
            <p:nvPr/>
          </p:nvSpPr>
          <p:spPr>
            <a:xfrm rot="5400000">
              <a:off x="5664375" y="3862588"/>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0" name="Up-Down Arrow 39"/>
            <p:cNvSpPr/>
            <p:nvPr/>
          </p:nvSpPr>
          <p:spPr>
            <a:xfrm rot="16200000">
              <a:off x="2856382" y="3845766"/>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1" name="Up-Down Arrow 40"/>
            <p:cNvSpPr/>
            <p:nvPr/>
          </p:nvSpPr>
          <p:spPr>
            <a:xfrm rot="18900000">
              <a:off x="3402029" y="3196124"/>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Up-Down Arrow 42"/>
            <p:cNvSpPr/>
            <p:nvPr/>
          </p:nvSpPr>
          <p:spPr>
            <a:xfrm rot="2700000">
              <a:off x="5092482" y="3187713"/>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5" name="Up-Down Arrow 44"/>
            <p:cNvSpPr/>
            <p:nvPr/>
          </p:nvSpPr>
          <p:spPr>
            <a:xfrm rot="8100000">
              <a:off x="5109256" y="4509222"/>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Up-Down Arrow 45"/>
            <p:cNvSpPr/>
            <p:nvPr/>
          </p:nvSpPr>
          <p:spPr>
            <a:xfrm rot="13500000">
              <a:off x="3418803" y="4509222"/>
              <a:ext cx="445889" cy="731743"/>
            </a:xfrm>
            <a:prstGeom prst="upDownArrow">
              <a:avLst>
                <a:gd name="adj1" fmla="val 50000"/>
                <a:gd name="adj2" fmla="val 44340"/>
              </a:avLst>
            </a:prstGeom>
            <a:gradFill flip="none" rotWithShape="1">
              <a:gsLst>
                <a:gs pos="0">
                  <a:srgbClr val="FF610E"/>
                </a:gs>
                <a:gs pos="100000">
                  <a:srgbClr val="660066"/>
                </a:gs>
              </a:gsLst>
              <a:lin ang="16200000" scaled="0"/>
              <a:tileRect/>
            </a:gradFill>
            <a:ln>
              <a:noFill/>
            </a:ln>
            <a:effectLst/>
            <a:scene3d>
              <a:camera prst="orthographicFront"/>
              <a:lightRig rig="threePt" dir="t"/>
            </a:scene3d>
            <a:sp3d>
              <a:bevelT w="165100" prst="coolSlant"/>
              <a:bevelB w="165100" prst="coolSlan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553584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mtClean="0"/>
              <a:t>Baseline risk: the normal level of risk in developing and assembling </a:t>
            </a:r>
            <a:br>
              <a:rPr lang="en-US" smtClean="0"/>
            </a:br>
            <a:r>
              <a:rPr lang="en-US" smtClean="0"/>
              <a:t>a product</a:t>
            </a:r>
          </a:p>
          <a:p>
            <a:pPr lvl="1"/>
            <a:r>
              <a:rPr lang="en-US" smtClean="0"/>
              <a:t>This can be considered as risk that is accepted by a project initiation without further tracking or debate</a:t>
            </a:r>
          </a:p>
          <a:p>
            <a:pPr lvl="1"/>
            <a:r>
              <a:rPr lang="en-US" smtClean="0"/>
              <a:t>Generally we do not track risks within the baseline</a:t>
            </a:r>
          </a:p>
          <a:p>
            <a:pPr lvl="1"/>
            <a:r>
              <a:rPr lang="en-US" smtClean="0"/>
              <a:t>Experienced developers mitigate baseline risks</a:t>
            </a:r>
          </a:p>
          <a:p>
            <a:pPr lvl="1"/>
            <a:endParaRPr lang="en-US" smtClean="0"/>
          </a:p>
          <a:p>
            <a:r>
              <a:rPr lang="en-US" smtClean="0"/>
              <a:t>Credible risk: risk having likelihood category of at least “1” on the pertinent risk scale (note that in GSFC’s risk scale there are </a:t>
            </a:r>
            <a:br>
              <a:rPr lang="en-US" smtClean="0"/>
            </a:br>
            <a:r>
              <a:rPr lang="en-US" smtClean="0"/>
              <a:t>5 categories and 1 is the lowest risk category)</a:t>
            </a:r>
          </a:p>
          <a:p>
            <a:pPr lvl="1"/>
            <a:r>
              <a:rPr lang="en-US" smtClean="0"/>
              <a:t>There are an infinite number of risks that are not credible </a:t>
            </a:r>
            <a:br>
              <a:rPr lang="en-US" smtClean="0"/>
            </a:br>
            <a:r>
              <a:rPr lang="en-US" smtClean="0"/>
              <a:t>for any project</a:t>
            </a:r>
            <a:endParaRPr lang="en-US" dirty="0"/>
          </a:p>
        </p:txBody>
      </p:sp>
      <p:sp>
        <p:nvSpPr>
          <p:cNvPr id="2" name="Title 1"/>
          <p:cNvSpPr>
            <a:spLocks noGrp="1"/>
          </p:cNvSpPr>
          <p:nvPr>
            <p:ph type="title"/>
          </p:nvPr>
        </p:nvSpPr>
        <p:spPr/>
        <p:txBody>
          <a:bodyPr/>
          <a:lstStyle/>
          <a:p>
            <a:r>
              <a:rPr lang="en-US" smtClean="0"/>
              <a:t>Loosely Used Risk Terms in NASA</a:t>
            </a:r>
            <a:endParaRPr lang="en-US" dirty="0"/>
          </a:p>
        </p:txBody>
      </p:sp>
      <p:sp>
        <p:nvSpPr>
          <p:cNvPr id="6"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7</a:t>
            </a:fld>
            <a:endParaRPr lang="en-US" dirty="0"/>
          </a:p>
        </p:txBody>
      </p:sp>
    </p:spTree>
    <p:extLst>
      <p:ext uri="{BB962C8B-B14F-4D97-AF65-F5344CB8AC3E}">
        <p14:creationId xmlns:p14="http://schemas.microsoft.com/office/powerpoint/2010/main" val="3128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b="1" dirty="0" smtClean="0"/>
              <a:t>We don’t want bad things </a:t>
            </a:r>
            <a:r>
              <a:rPr lang="en-US" dirty="0" smtClean="0"/>
              <a:t>to happen</a:t>
            </a:r>
          </a:p>
          <a:p>
            <a:r>
              <a:rPr lang="en-US" dirty="0" smtClean="0"/>
              <a:t>The only way to avoid risk is to avoid doing anything</a:t>
            </a:r>
          </a:p>
          <a:p>
            <a:r>
              <a:rPr lang="en-US" dirty="0" smtClean="0"/>
              <a:t>Understanding risk is key to engineering the system</a:t>
            </a:r>
          </a:p>
          <a:p>
            <a:pPr lvl="1"/>
            <a:r>
              <a:rPr lang="en-US" dirty="0" smtClean="0"/>
              <a:t>Establishing requirements</a:t>
            </a:r>
          </a:p>
          <a:p>
            <a:pPr lvl="1"/>
            <a:r>
              <a:rPr lang="en-US" dirty="0" smtClean="0"/>
              <a:t>Responding to undesired or </a:t>
            </a:r>
            <a:br>
              <a:rPr lang="en-US" dirty="0" smtClean="0"/>
            </a:br>
            <a:r>
              <a:rPr lang="en-US" dirty="0" smtClean="0"/>
              <a:t>unexpected events</a:t>
            </a:r>
          </a:p>
          <a:p>
            <a:pPr lvl="1"/>
            <a:r>
              <a:rPr lang="en-US" dirty="0" smtClean="0"/>
              <a:t>Choosing between different </a:t>
            </a:r>
            <a:br>
              <a:rPr lang="en-US" dirty="0" smtClean="0"/>
            </a:br>
            <a:r>
              <a:rPr lang="en-US" dirty="0" smtClean="0"/>
              <a:t>options</a:t>
            </a:r>
          </a:p>
          <a:p>
            <a:r>
              <a:rPr lang="en-US" dirty="0" smtClean="0"/>
              <a:t>Communicating risk is key to </a:t>
            </a:r>
            <a:br>
              <a:rPr lang="en-US" dirty="0" smtClean="0"/>
            </a:br>
            <a:r>
              <a:rPr lang="en-US" dirty="0" smtClean="0"/>
              <a:t>portraying the status of a </a:t>
            </a:r>
            <a:br>
              <a:rPr lang="en-US" dirty="0" smtClean="0"/>
            </a:br>
            <a:r>
              <a:rPr lang="en-US" dirty="0" smtClean="0"/>
              <a:t>project in development</a:t>
            </a:r>
            <a:endParaRPr lang="en-US" dirty="0"/>
          </a:p>
        </p:txBody>
      </p:sp>
      <p:sp>
        <p:nvSpPr>
          <p:cNvPr id="2" name="Title 1"/>
          <p:cNvSpPr>
            <a:spLocks noGrp="1"/>
          </p:cNvSpPr>
          <p:nvPr>
            <p:ph type="title"/>
          </p:nvPr>
        </p:nvSpPr>
        <p:spPr/>
        <p:txBody>
          <a:bodyPr/>
          <a:lstStyle/>
          <a:p>
            <a:r>
              <a:rPr lang="en-US" smtClean="0"/>
              <a:t>Why Do We Worry About Risk?</a:t>
            </a:r>
            <a:endParaRPr lang="en-US" dirty="0"/>
          </a:p>
        </p:txBody>
      </p:sp>
      <p:sp>
        <p:nvSpPr>
          <p:cNvPr id="8"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8</a:t>
            </a:fld>
            <a:endParaRPr lang="en-US" dirty="0"/>
          </a:p>
        </p:txBody>
      </p:sp>
      <p:sp>
        <p:nvSpPr>
          <p:cNvPr id="6" name="TextBox 5"/>
          <p:cNvSpPr txBox="1"/>
          <p:nvPr/>
        </p:nvSpPr>
        <p:spPr>
          <a:xfrm>
            <a:off x="5837073" y="5433903"/>
            <a:ext cx="1312291" cy="307777"/>
          </a:xfrm>
          <a:prstGeom prst="rect">
            <a:avLst/>
          </a:prstGeom>
          <a:noFill/>
        </p:spPr>
        <p:txBody>
          <a:bodyPr wrap="none" rtlCol="0">
            <a:spAutoFit/>
          </a:bodyPr>
          <a:lstStyle/>
          <a:p>
            <a:r>
              <a:rPr lang="en-US" sz="1400" dirty="0" smtClean="0">
                <a:solidFill>
                  <a:srgbClr val="1863AB"/>
                </a:solidFill>
                <a:latin typeface="Arial"/>
                <a:cs typeface="Arial"/>
              </a:rPr>
              <a:t>Proton Failure</a:t>
            </a:r>
            <a:endParaRPr lang="en-US" sz="1400" dirty="0">
              <a:solidFill>
                <a:srgbClr val="1863AB"/>
              </a:solidFill>
              <a:latin typeface="Arial"/>
              <a:cs typeface="Arial"/>
            </a:endParaRPr>
          </a:p>
        </p:txBody>
      </p:sp>
      <p:grpSp>
        <p:nvGrpSpPr>
          <p:cNvPr id="10" name="Group 9"/>
          <p:cNvGrpSpPr/>
          <p:nvPr/>
        </p:nvGrpSpPr>
        <p:grpSpPr>
          <a:xfrm>
            <a:off x="4349108" y="2957627"/>
            <a:ext cx="4288220" cy="2444393"/>
            <a:chOff x="4531771" y="3418670"/>
            <a:chExt cx="4288220" cy="2444393"/>
          </a:xfrm>
        </p:grpSpPr>
        <p:pic>
          <p:nvPicPr>
            <p:cNvPr id="5" name="Picture 4"/>
            <p:cNvPicPr>
              <a:picLocks noChangeAspect="1"/>
            </p:cNvPicPr>
            <p:nvPr/>
          </p:nvPicPr>
          <p:blipFill rotWithShape="1">
            <a:blip r:embed="rId3"/>
            <a:srcRect l="2057" t="4086" r="2441" b="9989"/>
            <a:stretch/>
          </p:blipFill>
          <p:spPr>
            <a:xfrm>
              <a:off x="4531771" y="3418670"/>
              <a:ext cx="4288220" cy="2444393"/>
            </a:xfrm>
            <a:prstGeom prst="rect">
              <a:avLst/>
            </a:prstGeom>
            <a:ln w="25400" cmpd="sng">
              <a:solidFill>
                <a:srgbClr val="7CB147"/>
              </a:solidFill>
            </a:ln>
          </p:spPr>
        </p:pic>
        <p:sp>
          <p:nvSpPr>
            <p:cNvPr id="9" name="TextBox 8"/>
            <p:cNvSpPr txBox="1"/>
            <p:nvPr/>
          </p:nvSpPr>
          <p:spPr>
            <a:xfrm>
              <a:off x="4604112" y="5577604"/>
              <a:ext cx="1563969" cy="230832"/>
            </a:xfrm>
            <a:prstGeom prst="rect">
              <a:avLst/>
            </a:prstGeom>
            <a:noFill/>
          </p:spPr>
          <p:txBody>
            <a:bodyPr wrap="none" rtlCol="0">
              <a:spAutoFit/>
            </a:bodyPr>
            <a:lstStyle/>
            <a:p>
              <a:r>
                <a:rPr lang="en-US" sz="900" dirty="0" smtClean="0">
                  <a:latin typeface="Arial"/>
                  <a:cs typeface="Arial"/>
                </a:rPr>
                <a:t>Photo: </a:t>
              </a:r>
              <a:r>
                <a:rPr lang="en-US" sz="900" dirty="0" err="1" smtClean="0">
                  <a:latin typeface="Arial"/>
                  <a:cs typeface="Arial"/>
                </a:rPr>
                <a:t>Tsenki</a:t>
              </a:r>
              <a:r>
                <a:rPr lang="en-US" sz="900" dirty="0" smtClean="0">
                  <a:latin typeface="Arial"/>
                  <a:cs typeface="Arial"/>
                </a:rPr>
                <a:t> TV Webcast</a:t>
              </a:r>
              <a:endParaRPr lang="en-US" sz="900" dirty="0">
                <a:latin typeface="Arial"/>
                <a:cs typeface="Arial"/>
              </a:endParaRPr>
            </a:p>
          </p:txBody>
        </p:sp>
      </p:grpSp>
    </p:spTree>
    <p:extLst>
      <p:ext uri="{BB962C8B-B14F-4D97-AF65-F5344CB8AC3E}">
        <p14:creationId xmlns:p14="http://schemas.microsoft.com/office/powerpoint/2010/main" val="3788753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Failure modes and mechanisms can appear through</a:t>
            </a:r>
          </a:p>
          <a:p>
            <a:pPr lvl="1"/>
            <a:r>
              <a:rPr lang="en-US" dirty="0" smtClean="0"/>
              <a:t>Analysis and simulation</a:t>
            </a:r>
          </a:p>
          <a:p>
            <a:pPr lvl="1"/>
            <a:r>
              <a:rPr lang="en-US" dirty="0" smtClean="0"/>
              <a:t>Observation</a:t>
            </a:r>
          </a:p>
          <a:p>
            <a:pPr lvl="1"/>
            <a:r>
              <a:rPr lang="en-US" dirty="0" smtClean="0"/>
              <a:t>Prior experiences </a:t>
            </a:r>
          </a:p>
          <a:p>
            <a:pPr lvl="1"/>
            <a:r>
              <a:rPr lang="en-US" dirty="0" smtClean="0"/>
              <a:t>Brainstorming “what if” scenarios</a:t>
            </a:r>
          </a:p>
          <a:p>
            <a:pPr lvl="1"/>
            <a:r>
              <a:rPr lang="en-US" dirty="0" smtClean="0"/>
              <a:t>Speculation</a:t>
            </a:r>
          </a:p>
          <a:p>
            <a:r>
              <a:rPr lang="en-US" dirty="0" smtClean="0"/>
              <a:t>These all constitute </a:t>
            </a:r>
            <a:r>
              <a:rPr lang="en-US" b="1" i="1" dirty="0" smtClean="0"/>
              <a:t>possibilities</a:t>
            </a:r>
          </a:p>
          <a:p>
            <a:r>
              <a:rPr lang="en-US" dirty="0" smtClean="0"/>
              <a:t>There is a tendency to take action to eliminate severe </a:t>
            </a:r>
            <a:br>
              <a:rPr lang="en-US" dirty="0" smtClean="0"/>
            </a:br>
            <a:r>
              <a:rPr lang="en-US" dirty="0" smtClean="0"/>
              <a:t>consequences regardless of the probability of occurrence</a:t>
            </a:r>
          </a:p>
          <a:p>
            <a:r>
              <a:rPr lang="en-US" dirty="0" smtClean="0"/>
              <a:t>When a possibility is combined with an environment, an operating regime, and supporting data, a risk can be established—this is core to the </a:t>
            </a:r>
            <a:br>
              <a:rPr lang="en-US" dirty="0" smtClean="0"/>
            </a:br>
            <a:r>
              <a:rPr lang="en-US" dirty="0" smtClean="0"/>
              <a:t>engineering process</a:t>
            </a:r>
          </a:p>
          <a:p>
            <a:r>
              <a:rPr lang="en-US" dirty="0" smtClean="0"/>
              <a:t>Lack of careful and reasoned analysis of each possibility in terms of the conditions that results in the consequence and the probability of occurrence </a:t>
            </a:r>
            <a:r>
              <a:rPr lang="en-US" b="1" u="sng" dirty="0" smtClean="0"/>
              <a:t>will</a:t>
            </a:r>
            <a:r>
              <a:rPr lang="en-US" dirty="0" smtClean="0"/>
              <a:t> result in excessive cost and </a:t>
            </a:r>
            <a:r>
              <a:rPr lang="en-US" b="1" u="sng" dirty="0" smtClean="0"/>
              <a:t>may</a:t>
            </a:r>
            <a:r>
              <a:rPr lang="en-US" dirty="0" smtClean="0"/>
              <a:t> increase the overall risk</a:t>
            </a:r>
            <a:endParaRPr lang="en-US" dirty="0"/>
          </a:p>
        </p:txBody>
      </p:sp>
      <p:sp>
        <p:nvSpPr>
          <p:cNvPr id="2" name="Title 1"/>
          <p:cNvSpPr>
            <a:spLocks noGrp="1"/>
          </p:cNvSpPr>
          <p:nvPr>
            <p:ph type="title"/>
          </p:nvPr>
        </p:nvSpPr>
        <p:spPr/>
        <p:txBody>
          <a:bodyPr/>
          <a:lstStyle/>
          <a:p>
            <a:r>
              <a:rPr lang="en-US" smtClean="0"/>
              <a:t>Risk vs. Possibility</a:t>
            </a:r>
            <a:endParaRPr lang="en-US" dirty="0"/>
          </a:p>
        </p:txBody>
      </p:sp>
      <p:sp>
        <p:nvSpPr>
          <p:cNvPr id="7" name="Slide Number Placeholder 5"/>
          <p:cNvSpPr>
            <a:spLocks noGrp="1"/>
          </p:cNvSpPr>
          <p:nvPr>
            <p:ph type="sldNum" sz="quarter" idx="4"/>
          </p:nvPr>
        </p:nvSpPr>
        <p:spPr/>
        <p:txBody>
          <a:bodyPr/>
          <a:lstStyle>
            <a:lvl1pPr algn="r">
              <a:defRPr sz="1000">
                <a:solidFill>
                  <a:srgbClr val="1861AC"/>
                </a:solidFill>
                <a:latin typeface="Arial"/>
                <a:cs typeface="Arial"/>
              </a:defRPr>
            </a:lvl1pPr>
          </a:lstStyle>
          <a:p>
            <a:fld id="{E3BE99E5-8F11-4D46-8B27-FC02D164DEA2}" type="slidenum">
              <a:rPr lang="en-US" smtClean="0"/>
              <a:pPr/>
              <a:t>9</a:t>
            </a:fld>
            <a:endParaRPr lang="en-US" dirty="0"/>
          </a:p>
        </p:txBody>
      </p:sp>
      <p:pic>
        <p:nvPicPr>
          <p:cNvPr id="5" name="Daydream.jpg" descr="/Users/jaoleary/Desktop/Code 100 Presentations/Code_100_2015/Jan_2015/Taylor_Risk_Talk/Daydream.jp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6819514" y="1432714"/>
            <a:ext cx="1925865" cy="2407331"/>
          </a:xfrm>
          <a:prstGeom prst="rect">
            <a:avLst/>
          </a:prstGeom>
          <a:ln w="25400">
            <a:solidFill>
              <a:srgbClr val="77AD3F"/>
            </a:solidFill>
          </a:ln>
          <a:effectLst/>
        </p:spPr>
      </p:pic>
    </p:spTree>
    <p:extLst>
      <p:ext uri="{BB962C8B-B14F-4D97-AF65-F5344CB8AC3E}">
        <p14:creationId xmlns:p14="http://schemas.microsoft.com/office/powerpoint/2010/main" val="254771719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2737</TotalTime>
  <Words>3176</Words>
  <Application>Microsoft Office PowerPoint</Application>
  <PresentationFormat>On-screen Show (4:3)</PresentationFormat>
  <Paragraphs>534</Paragraphs>
  <Slides>41</Slides>
  <Notes>17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41</vt:i4>
      </vt:variant>
    </vt:vector>
  </HeadingPairs>
  <TitlesOfParts>
    <vt:vector size="44" baseType="lpstr">
      <vt:lpstr>Arial</vt:lpstr>
      <vt:lpstr>Calibri</vt:lpstr>
      <vt:lpstr>Office Theme</vt:lpstr>
      <vt:lpstr>Perspectives on Risk in  Space System Development </vt:lpstr>
      <vt:lpstr>Risk</vt:lpstr>
      <vt:lpstr>Agenda</vt:lpstr>
      <vt:lpstr>What is Risk?</vt:lpstr>
      <vt:lpstr>Anatomy of a Risk</vt:lpstr>
      <vt:lpstr>Risk as a Common Language</vt:lpstr>
      <vt:lpstr>Loosely Used Risk Terms in NASA</vt:lpstr>
      <vt:lpstr>Why Do We Worry About Risk?</vt:lpstr>
      <vt:lpstr>Risk vs. Possibility</vt:lpstr>
      <vt:lpstr>Balanced Risk (maintaining a level waterbed)</vt:lpstr>
      <vt:lpstr>Unbalanced Risk Example</vt:lpstr>
      <vt:lpstr>The Battle of Wills</vt:lpstr>
      <vt:lpstr>Perspectives of Risk—What Attributes are Used to Paint the Risk Picture?</vt:lpstr>
      <vt:lpstr>Risk Acceptance at  Different Levels and Times</vt:lpstr>
      <vt:lpstr>What is Risk Classification?</vt:lpstr>
      <vt:lpstr>Risk Classification—(NPR 7120.5 Projects)</vt:lpstr>
      <vt:lpstr>Risk Classification—(Non-NPR 7120.5 Projects)</vt:lpstr>
      <vt:lpstr>What is Risk-Based SMA?</vt:lpstr>
      <vt:lpstr>Attributes of Risk-Based SMA</vt:lpstr>
      <vt:lpstr>Ugly vs. Risky— Does Ugliness = Riskiness?</vt:lpstr>
      <vt:lpstr>Risk of Conformance vs.  Risk of Nonconformance </vt:lpstr>
      <vt:lpstr>Summary</vt:lpstr>
      <vt:lpstr>Backups to Draw From</vt:lpstr>
      <vt:lpstr>Risk as a Development Tool</vt:lpstr>
      <vt:lpstr>Risk Classification Trends</vt:lpstr>
      <vt:lpstr>Class D at GSFC </vt:lpstr>
      <vt:lpstr>Class D (and below)—Dos &amp; Don’ts</vt:lpstr>
      <vt:lpstr>Defects vs Mission Success</vt:lpstr>
      <vt:lpstr>Defects vs Mission Success as a function of risk classification</vt:lpstr>
      <vt:lpstr>Other Activities With Cost &amp; Risk Reduction Implications</vt:lpstr>
      <vt:lpstr>Cost vs Time to eliminate a defect</vt:lpstr>
      <vt:lpstr>GPR 8705.4</vt:lpstr>
      <vt:lpstr>Mission Success Activities vs.  Risk Posture (example elements in draft)</vt:lpstr>
      <vt:lpstr>Risk Classification—All Levels</vt:lpstr>
      <vt:lpstr>Class D (and below) Categories</vt:lpstr>
      <vt:lpstr>Best Applicability of a Streamlined  Class D Approach </vt:lpstr>
      <vt:lpstr>Center Challenges and Perceived Challenges for Low Cost Implementation In-house at GSFC</vt:lpstr>
      <vt:lpstr>The GSFC Quality Triangle</vt:lpstr>
      <vt:lpstr>CRAE: Commodity Risk  Assessment Engineer</vt:lpstr>
      <vt:lpstr>Commodity Areas</vt:lpstr>
      <vt:lpstr>PowerPoint Presentation</vt:lpstr>
    </vt:vector>
  </TitlesOfParts>
  <Manager/>
  <Company>NASA/GSFC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Employees Since January 2010</dc:title>
  <dc:subject/>
  <dc:creator>NASA ODIN</dc:creator>
  <cp:keywords/>
  <dc:description/>
  <cp:lastModifiedBy>Macleod, Lindsay B. (GSFC-592.0)[ASRC FEDERAL SPACE &amp; DEFENSE, INC.]</cp:lastModifiedBy>
  <cp:revision>179</cp:revision>
  <cp:lastPrinted>2015-06-16T18:58:15Z</cp:lastPrinted>
  <dcterms:created xsi:type="dcterms:W3CDTF">2013-01-29T13:50:35Z</dcterms:created>
  <dcterms:modified xsi:type="dcterms:W3CDTF">2017-01-05T20:20:00Z</dcterms:modified>
  <cp:category/>
</cp:coreProperties>
</file>