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95"/>
  </p:notesMasterIdLst>
  <p:handoutMasterIdLst>
    <p:handoutMasterId r:id="rId96"/>
  </p:handoutMasterIdLst>
  <p:sldIdLst>
    <p:sldId id="438" r:id="rId2"/>
    <p:sldId id="439" r:id="rId3"/>
    <p:sldId id="440" r:id="rId4"/>
    <p:sldId id="347" r:id="rId5"/>
    <p:sldId id="265" r:id="rId6"/>
    <p:sldId id="276" r:id="rId7"/>
    <p:sldId id="280" r:id="rId8"/>
    <p:sldId id="456" r:id="rId9"/>
    <p:sldId id="442" r:id="rId10"/>
    <p:sldId id="443" r:id="rId11"/>
    <p:sldId id="266" r:id="rId12"/>
    <p:sldId id="268" r:id="rId13"/>
    <p:sldId id="270" r:id="rId14"/>
    <p:sldId id="277" r:id="rId15"/>
    <p:sldId id="267" r:id="rId16"/>
    <p:sldId id="283" r:id="rId17"/>
    <p:sldId id="262" r:id="rId18"/>
    <p:sldId id="444" r:id="rId19"/>
    <p:sldId id="375" r:id="rId20"/>
    <p:sldId id="263" r:id="rId21"/>
    <p:sldId id="274" r:id="rId22"/>
    <p:sldId id="264" r:id="rId23"/>
    <p:sldId id="445" r:id="rId24"/>
    <p:sldId id="298" r:id="rId25"/>
    <p:sldId id="294" r:id="rId26"/>
    <p:sldId id="299" r:id="rId27"/>
    <p:sldId id="285" r:id="rId28"/>
    <p:sldId id="448" r:id="rId29"/>
    <p:sldId id="291" r:id="rId30"/>
    <p:sldId id="292" r:id="rId31"/>
    <p:sldId id="290" r:id="rId32"/>
    <p:sldId id="449" r:id="rId33"/>
    <p:sldId id="311" r:id="rId34"/>
    <p:sldId id="373" r:id="rId35"/>
    <p:sldId id="286" r:id="rId36"/>
    <p:sldId id="446" r:id="rId37"/>
    <p:sldId id="295" r:id="rId38"/>
    <p:sldId id="296" r:id="rId39"/>
    <p:sldId id="313" r:id="rId40"/>
    <p:sldId id="451" r:id="rId41"/>
    <p:sldId id="301" r:id="rId42"/>
    <p:sldId id="302" r:id="rId43"/>
    <p:sldId id="363" r:id="rId44"/>
    <p:sldId id="361" r:id="rId45"/>
    <p:sldId id="362" r:id="rId46"/>
    <p:sldId id="326" r:id="rId47"/>
    <p:sldId id="325" r:id="rId48"/>
    <p:sldId id="310" r:id="rId49"/>
    <p:sldId id="309" r:id="rId50"/>
    <p:sldId id="307" r:id="rId51"/>
    <p:sldId id="452" r:id="rId52"/>
    <p:sldId id="304" r:id="rId53"/>
    <p:sldId id="315" r:id="rId54"/>
    <p:sldId id="453" r:id="rId55"/>
    <p:sldId id="327" r:id="rId56"/>
    <p:sldId id="331" r:id="rId57"/>
    <p:sldId id="318" r:id="rId58"/>
    <p:sldId id="319" r:id="rId59"/>
    <p:sldId id="321" r:id="rId60"/>
    <p:sldId id="322" r:id="rId61"/>
    <p:sldId id="320" r:id="rId62"/>
    <p:sldId id="324" r:id="rId63"/>
    <p:sldId id="418" r:id="rId64"/>
    <p:sldId id="403" r:id="rId65"/>
    <p:sldId id="406" r:id="rId66"/>
    <p:sldId id="329" r:id="rId67"/>
    <p:sldId id="328" r:id="rId68"/>
    <p:sldId id="330" r:id="rId69"/>
    <p:sldId id="458" r:id="rId70"/>
    <p:sldId id="344" r:id="rId71"/>
    <p:sldId id="386" r:id="rId72"/>
    <p:sldId id="385" r:id="rId73"/>
    <p:sldId id="341" r:id="rId74"/>
    <p:sldId id="338" r:id="rId75"/>
    <p:sldId id="432" r:id="rId76"/>
    <p:sldId id="462" r:id="rId77"/>
    <p:sldId id="387" r:id="rId78"/>
    <p:sldId id="388" r:id="rId79"/>
    <p:sldId id="389" r:id="rId80"/>
    <p:sldId id="390" r:id="rId81"/>
    <p:sldId id="391" r:id="rId82"/>
    <p:sldId id="428" r:id="rId83"/>
    <p:sldId id="459" r:id="rId84"/>
    <p:sldId id="343" r:id="rId85"/>
    <p:sldId id="423" r:id="rId86"/>
    <p:sldId id="457" r:id="rId87"/>
    <p:sldId id="465" r:id="rId88"/>
    <p:sldId id="464" r:id="rId89"/>
    <p:sldId id="460" r:id="rId90"/>
    <p:sldId id="454" r:id="rId91"/>
    <p:sldId id="461" r:id="rId92"/>
    <p:sldId id="455" r:id="rId93"/>
    <p:sldId id="346" r:id="rId94"/>
  </p:sldIdLst>
  <p:sldSz cx="9144000" cy="6858000" type="letter"/>
  <p:notesSz cx="6858000" cy="9144000"/>
  <p:defaultTextStyle>
    <a:defPPr>
      <a:defRPr lang="en-US"/>
    </a:defPPr>
    <a:lvl1pPr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1pPr>
    <a:lvl2pPr marL="496347"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2pPr>
    <a:lvl3pPr marL="992694"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3pPr>
    <a:lvl4pPr marL="1489041"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4pPr>
    <a:lvl5pPr marL="1985389"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5pPr>
    <a:lvl6pPr marL="2481736"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6pPr>
    <a:lvl7pPr marL="2978083"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7pPr>
    <a:lvl8pPr marL="3474430"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8pPr>
    <a:lvl9pPr marL="3970776"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750" userDrawn="1">
          <p15:clr>
            <a:srgbClr val="A4A3A4"/>
          </p15:clr>
        </p15:guide>
        <p15:guide id="2" pos="2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B47"/>
    <a:srgbClr val="000000"/>
    <a:srgbClr val="8E4A85"/>
    <a:srgbClr val="932192"/>
    <a:srgbClr val="EC8809"/>
    <a:srgbClr val="00FA00"/>
    <a:srgbClr val="945200"/>
    <a:srgbClr val="6E1463"/>
    <a:srgbClr val="F4E4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92"/>
    <p:restoredTop sz="86394"/>
  </p:normalViewPr>
  <p:slideViewPr>
    <p:cSldViewPr snapToGrid="0">
      <p:cViewPr varScale="1">
        <p:scale>
          <a:sx n="64" d="100"/>
          <a:sy n="64" d="100"/>
        </p:scale>
        <p:origin x="1656" y="184"/>
      </p:cViewPr>
      <p:guideLst>
        <p:guide orient="horz" pos="750"/>
        <p:guide pos="240"/>
      </p:guideLst>
    </p:cSldViewPr>
  </p:slideViewPr>
  <p:outlineViewPr>
    <p:cViewPr>
      <p:scale>
        <a:sx n="33" d="100"/>
        <a:sy n="33" d="100"/>
      </p:scale>
      <p:origin x="0" y="-4769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6" d="100"/>
          <a:sy n="86" d="100"/>
        </p:scale>
        <p:origin x="203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FDC156AC-9450-EB4E-90B9-8D8F1CD1B9A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42" charset="0"/>
                <a:ea typeface="ＭＳ Ｐゴシック" pitchFamily="42" charset="-128"/>
                <a:cs typeface="ＭＳ Ｐゴシック" pitchFamily="42" charset="-128"/>
              </a:defRPr>
            </a:lvl1pPr>
          </a:lstStyle>
          <a:p>
            <a:pPr>
              <a:defRPr/>
            </a:pPr>
            <a:endParaRPr lang="en-US" dirty="0"/>
          </a:p>
        </p:txBody>
      </p:sp>
      <p:sp>
        <p:nvSpPr>
          <p:cNvPr id="20483" name="Rectangle 3">
            <a:extLst>
              <a:ext uri="{FF2B5EF4-FFF2-40B4-BE49-F238E27FC236}">
                <a16:creationId xmlns:a16="http://schemas.microsoft.com/office/drawing/2014/main" xmlns="" id="{5E12D7EE-8A0A-5248-A5C3-438B3E788E06}"/>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42" charset="0"/>
                <a:ea typeface="ＭＳ Ｐゴシック" pitchFamily="42" charset="-128"/>
                <a:cs typeface="ＭＳ Ｐゴシック" pitchFamily="42" charset="-128"/>
              </a:defRPr>
            </a:lvl1pPr>
          </a:lstStyle>
          <a:p>
            <a:pPr>
              <a:defRPr/>
            </a:pPr>
            <a:endParaRPr lang="en-US" dirty="0"/>
          </a:p>
        </p:txBody>
      </p:sp>
      <p:sp>
        <p:nvSpPr>
          <p:cNvPr id="20484" name="Rectangle 4">
            <a:extLst>
              <a:ext uri="{FF2B5EF4-FFF2-40B4-BE49-F238E27FC236}">
                <a16:creationId xmlns:a16="http://schemas.microsoft.com/office/drawing/2014/main" xmlns="" id="{24CA6C49-2183-BD40-8218-EAED3D15530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42" charset="0"/>
                <a:ea typeface="ＭＳ Ｐゴシック" pitchFamily="42" charset="-128"/>
                <a:cs typeface="ＭＳ Ｐゴシック" pitchFamily="42" charset="-128"/>
              </a:defRPr>
            </a:lvl1pPr>
          </a:lstStyle>
          <a:p>
            <a:pPr>
              <a:defRPr/>
            </a:pPr>
            <a:endParaRPr lang="en-US" dirty="0"/>
          </a:p>
        </p:txBody>
      </p:sp>
      <p:sp>
        <p:nvSpPr>
          <p:cNvPr id="20485" name="Rectangle 5">
            <a:extLst>
              <a:ext uri="{FF2B5EF4-FFF2-40B4-BE49-F238E27FC236}">
                <a16:creationId xmlns:a16="http://schemas.microsoft.com/office/drawing/2014/main" xmlns="" id="{E4A2E9A0-6EE7-2046-BE0E-5425692799D4}"/>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6B83E4C-6843-3647-85AA-C5F62FBFA65A}" type="slidenum">
              <a:rPr lang="en-US" altLang="en-US"/>
              <a:pPr/>
              <a:t>‹#›</a:t>
            </a:fld>
            <a:endParaRPr lang="en-US" altLang="en-US" dirty="0"/>
          </a:p>
        </p:txBody>
      </p:sp>
    </p:spTree>
    <p:extLst>
      <p:ext uri="{BB962C8B-B14F-4D97-AF65-F5344CB8AC3E}">
        <p14:creationId xmlns:p14="http://schemas.microsoft.com/office/powerpoint/2010/main" val="685756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CF31A883-FCFB-ED48-B384-A2EE688D851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42" charset="0"/>
                <a:ea typeface="ＭＳ Ｐゴシック" pitchFamily="42" charset="-128"/>
                <a:cs typeface="ＭＳ Ｐゴシック" pitchFamily="42" charset="-128"/>
              </a:defRPr>
            </a:lvl1pPr>
          </a:lstStyle>
          <a:p>
            <a:pPr>
              <a:defRPr/>
            </a:pPr>
            <a:endParaRPr lang="en-US" dirty="0"/>
          </a:p>
        </p:txBody>
      </p:sp>
      <p:sp>
        <p:nvSpPr>
          <p:cNvPr id="4099" name="Rectangle 3">
            <a:extLst>
              <a:ext uri="{FF2B5EF4-FFF2-40B4-BE49-F238E27FC236}">
                <a16:creationId xmlns:a16="http://schemas.microsoft.com/office/drawing/2014/main" xmlns="" id="{3D11ABBF-B58A-0048-B554-3A43DB540715}"/>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42" charset="0"/>
                <a:ea typeface="ＭＳ Ｐゴシック" pitchFamily="42" charset="-128"/>
                <a:cs typeface="ＭＳ Ｐゴシック" pitchFamily="42" charset="-128"/>
              </a:defRPr>
            </a:lvl1pPr>
          </a:lstStyle>
          <a:p>
            <a:pPr>
              <a:defRPr/>
            </a:pPr>
            <a:endParaRPr lang="en-US" dirty="0"/>
          </a:p>
        </p:txBody>
      </p:sp>
      <p:sp>
        <p:nvSpPr>
          <p:cNvPr id="6148" name="Rectangle 4">
            <a:extLst>
              <a:ext uri="{FF2B5EF4-FFF2-40B4-BE49-F238E27FC236}">
                <a16:creationId xmlns:a16="http://schemas.microsoft.com/office/drawing/2014/main" xmlns="" id="{C2D715C6-774A-9B45-BC0D-A78B7DD0E91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xmlns="" id="{A0E82255-CB59-384E-93BB-D6EA2BD18B9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xmlns="" id="{4A18D2C9-FBE8-3C4F-A28B-3FABD00E10E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42" charset="0"/>
                <a:ea typeface="ＭＳ Ｐゴシック" pitchFamily="42" charset="-128"/>
                <a:cs typeface="ＭＳ Ｐゴシック" pitchFamily="42" charset="-128"/>
              </a:defRPr>
            </a:lvl1pPr>
          </a:lstStyle>
          <a:p>
            <a:pPr>
              <a:defRPr/>
            </a:pPr>
            <a:endParaRPr lang="en-US" dirty="0"/>
          </a:p>
        </p:txBody>
      </p:sp>
      <p:sp>
        <p:nvSpPr>
          <p:cNvPr id="4103" name="Rectangle 7">
            <a:extLst>
              <a:ext uri="{FF2B5EF4-FFF2-40B4-BE49-F238E27FC236}">
                <a16:creationId xmlns:a16="http://schemas.microsoft.com/office/drawing/2014/main" xmlns="" id="{3213438E-61A0-0840-945B-0CFD746EE7DA}"/>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EBB71D1-1F9F-A143-8C71-6315CE17E806}" type="slidenum">
              <a:rPr lang="en-US" altLang="en-US"/>
              <a:pPr/>
              <a:t>‹#›</a:t>
            </a:fld>
            <a:endParaRPr lang="en-US" altLang="en-US" dirty="0"/>
          </a:p>
        </p:txBody>
      </p:sp>
    </p:spTree>
    <p:extLst>
      <p:ext uri="{BB962C8B-B14F-4D97-AF65-F5344CB8AC3E}">
        <p14:creationId xmlns:p14="http://schemas.microsoft.com/office/powerpoint/2010/main" val="68193406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303" kern="1200">
        <a:solidFill>
          <a:schemeClr val="tx1"/>
        </a:solidFill>
        <a:latin typeface="Arial" pitchFamily="-108" charset="0"/>
        <a:ea typeface="ＭＳ Ｐゴシック" pitchFamily="-108" charset="-128"/>
        <a:cs typeface="ＭＳ Ｐゴシック" pitchFamily="-108" charset="-128"/>
      </a:defRPr>
    </a:lvl1pPr>
    <a:lvl2pPr marL="496347" algn="l" rtl="0" eaLnBrk="0" fontAlgn="base" hangingPunct="0">
      <a:spcBef>
        <a:spcPct val="30000"/>
      </a:spcBef>
      <a:spcAft>
        <a:spcPct val="0"/>
      </a:spcAft>
      <a:defRPr sz="1303" kern="1200">
        <a:solidFill>
          <a:schemeClr val="tx1"/>
        </a:solidFill>
        <a:latin typeface="Arial" pitchFamily="-108" charset="0"/>
        <a:ea typeface="ＭＳ Ｐゴシック" pitchFamily="-108" charset="-128"/>
        <a:cs typeface="+mn-cs"/>
      </a:defRPr>
    </a:lvl2pPr>
    <a:lvl3pPr marL="992694" algn="l" rtl="0" eaLnBrk="0" fontAlgn="base" hangingPunct="0">
      <a:spcBef>
        <a:spcPct val="30000"/>
      </a:spcBef>
      <a:spcAft>
        <a:spcPct val="0"/>
      </a:spcAft>
      <a:defRPr sz="1303" kern="1200">
        <a:solidFill>
          <a:schemeClr val="tx1"/>
        </a:solidFill>
        <a:latin typeface="Arial" pitchFamily="-108" charset="0"/>
        <a:ea typeface="ＭＳ Ｐゴシック" pitchFamily="-108" charset="-128"/>
        <a:cs typeface="+mn-cs"/>
      </a:defRPr>
    </a:lvl3pPr>
    <a:lvl4pPr marL="1489041" algn="l" rtl="0" eaLnBrk="0" fontAlgn="base" hangingPunct="0">
      <a:spcBef>
        <a:spcPct val="30000"/>
      </a:spcBef>
      <a:spcAft>
        <a:spcPct val="0"/>
      </a:spcAft>
      <a:defRPr sz="1303" kern="1200">
        <a:solidFill>
          <a:schemeClr val="tx1"/>
        </a:solidFill>
        <a:latin typeface="Arial" pitchFamily="-108" charset="0"/>
        <a:ea typeface="ＭＳ Ｐゴシック" pitchFamily="-108" charset="-128"/>
        <a:cs typeface="+mn-cs"/>
      </a:defRPr>
    </a:lvl4pPr>
    <a:lvl5pPr marL="1985389" algn="l" rtl="0" eaLnBrk="0" fontAlgn="base" hangingPunct="0">
      <a:spcBef>
        <a:spcPct val="30000"/>
      </a:spcBef>
      <a:spcAft>
        <a:spcPct val="0"/>
      </a:spcAft>
      <a:defRPr sz="1303" kern="1200">
        <a:solidFill>
          <a:schemeClr val="tx1"/>
        </a:solidFill>
        <a:latin typeface="Arial" pitchFamily="-108" charset="0"/>
        <a:ea typeface="ＭＳ Ｐゴシック" pitchFamily="-108" charset="-128"/>
        <a:cs typeface="+mn-cs"/>
      </a:defRPr>
    </a:lvl5pPr>
    <a:lvl6pPr marL="2481736" algn="l" defTabSz="496347" rtl="0" eaLnBrk="1" latinLnBrk="0" hangingPunct="1">
      <a:defRPr sz="1303" kern="1200">
        <a:solidFill>
          <a:schemeClr val="tx1"/>
        </a:solidFill>
        <a:latin typeface="+mn-lt"/>
        <a:ea typeface="+mn-ea"/>
        <a:cs typeface="+mn-cs"/>
      </a:defRPr>
    </a:lvl6pPr>
    <a:lvl7pPr marL="2978083" algn="l" defTabSz="496347" rtl="0" eaLnBrk="1" latinLnBrk="0" hangingPunct="1">
      <a:defRPr sz="1303" kern="1200">
        <a:solidFill>
          <a:schemeClr val="tx1"/>
        </a:solidFill>
        <a:latin typeface="+mn-lt"/>
        <a:ea typeface="+mn-ea"/>
        <a:cs typeface="+mn-cs"/>
      </a:defRPr>
    </a:lvl7pPr>
    <a:lvl8pPr marL="3474430" algn="l" defTabSz="496347" rtl="0" eaLnBrk="1" latinLnBrk="0" hangingPunct="1">
      <a:defRPr sz="1303" kern="1200">
        <a:solidFill>
          <a:schemeClr val="tx1"/>
        </a:solidFill>
        <a:latin typeface="+mn-lt"/>
        <a:ea typeface="+mn-ea"/>
        <a:cs typeface="+mn-cs"/>
      </a:defRPr>
    </a:lvl8pPr>
    <a:lvl9pPr marL="3970776" algn="l" defTabSz="496347" rtl="0" eaLnBrk="1" latinLnBrk="0" hangingPunct="1">
      <a:defRPr sz="13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B71D1-1F9F-A143-8C71-6315CE17E806}" type="slidenum">
              <a:rPr lang="en-US" altLang="en-US" smtClean="0"/>
              <a:pPr/>
              <a:t>1</a:t>
            </a:fld>
            <a:endParaRPr lang="en-US" altLang="en-US" dirty="0"/>
          </a:p>
        </p:txBody>
      </p:sp>
    </p:spTree>
    <p:extLst>
      <p:ext uri="{BB962C8B-B14F-4D97-AF65-F5344CB8AC3E}">
        <p14:creationId xmlns:p14="http://schemas.microsoft.com/office/powerpoint/2010/main" val="291755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xfrm>
            <a:off x="1143000" y="685800"/>
            <a:ext cx="4572000" cy="3429000"/>
          </a:xfrm>
          <a:ln/>
        </p:spPr>
      </p:sp>
      <p:sp>
        <p:nvSpPr>
          <p:cNvPr id="37890"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x-none" altLang="x-none">
              <a:ea typeface="ＭＳ Ｐゴシック" charset="-128"/>
            </a:endParaRPr>
          </a:p>
        </p:txBody>
      </p:sp>
      <p:sp>
        <p:nvSpPr>
          <p:cNvPr id="3789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3DB7960-7E0D-1E46-B42D-D5EAB9A286F1}" type="slidenum">
              <a:rPr lang="en-US" altLang="x-none" sz="1200">
                <a:latin typeface="Times New Roman Regular" charset="0"/>
              </a:rPr>
              <a:pPr/>
              <a:t>18</a:t>
            </a:fld>
            <a:endParaRPr lang="en-US" altLang="x-none" sz="1200">
              <a:latin typeface="Times New Roman Regular" charset="0"/>
            </a:endParaRPr>
          </a:p>
        </p:txBody>
      </p:sp>
    </p:spTree>
    <p:extLst>
      <p:ext uri="{BB962C8B-B14F-4D97-AF65-F5344CB8AC3E}">
        <p14:creationId xmlns:p14="http://schemas.microsoft.com/office/powerpoint/2010/main" val="476273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BB71D1-1F9F-A143-8C71-6315CE17E806}" type="slidenum">
              <a:rPr lang="en-US" altLang="en-US" smtClean="0"/>
              <a:pPr/>
              <a:t>19</a:t>
            </a:fld>
            <a:endParaRPr lang="en-US" altLang="en-US"/>
          </a:p>
        </p:txBody>
      </p:sp>
    </p:spTree>
    <p:extLst>
      <p:ext uri="{BB962C8B-B14F-4D97-AF65-F5344CB8AC3E}">
        <p14:creationId xmlns:p14="http://schemas.microsoft.com/office/powerpoint/2010/main" val="2836635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BB71D1-1F9F-A143-8C71-6315CE17E806}" type="slidenum">
              <a:rPr lang="en-US" altLang="en-US" smtClean="0"/>
              <a:pPr/>
              <a:t>20</a:t>
            </a:fld>
            <a:endParaRPr lang="en-US" altLang="en-US"/>
          </a:p>
        </p:txBody>
      </p:sp>
    </p:spTree>
    <p:extLst>
      <p:ext uri="{BB962C8B-B14F-4D97-AF65-F5344CB8AC3E}">
        <p14:creationId xmlns:p14="http://schemas.microsoft.com/office/powerpoint/2010/main" val="2639496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08A6758-0D37-0B42-BE03-3F6DCAF9FEF5}" type="slidenum">
              <a:rPr lang="en-US" altLang="x-none" sz="1200">
                <a:latin typeface="Times New Roman Regular" charset="0"/>
              </a:rPr>
              <a:pPr/>
              <a:t>24</a:t>
            </a:fld>
            <a:endParaRPr lang="en-US" altLang="x-none" sz="1200">
              <a:latin typeface="Times New Roman Regular" charset="0"/>
            </a:endParaRPr>
          </a:p>
        </p:txBody>
      </p:sp>
      <p:sp>
        <p:nvSpPr>
          <p:cNvPr id="20482" name="Rectangle 2"/>
          <p:cNvSpPr>
            <a:spLocks noGrp="1" noRot="1" noChangeAspect="1" noChangeArrowheads="1" noTextEdit="1"/>
          </p:cNvSpPr>
          <p:nvPr>
            <p:ph type="sldImg"/>
          </p:nvPr>
        </p:nvSpPr>
        <p:spPr>
          <a:xfrm>
            <a:off x="-3876675" y="158750"/>
            <a:ext cx="4554538" cy="3416300"/>
          </a:xfrm>
          <a:solidFill>
            <a:srgbClr val="FFFFFF"/>
          </a:solidFill>
          <a:ln/>
        </p:spPr>
      </p:sp>
      <p:sp>
        <p:nvSpPr>
          <p:cNvPr id="20483" name="Rectangle 3"/>
          <p:cNvSpPr>
            <a:spLocks noGrp="1" noChangeArrowheads="1"/>
          </p:cNvSpPr>
          <p:nvPr>
            <p:ph type="body" idx="1"/>
          </p:nvPr>
        </p:nvSpPr>
        <p:spPr>
          <a:xfrm>
            <a:off x="914400" y="685800"/>
            <a:ext cx="5029200" cy="4114800"/>
          </a:xfrm>
          <a:solidFill>
            <a:srgbClr val="FFFFFF"/>
          </a:solidFill>
          <a:ln>
            <a:solidFill>
              <a:srgbClr val="000000"/>
            </a:solidFill>
            <a:miter lim="800000"/>
            <a:headEnd/>
            <a:tailEnd/>
          </a:ln>
        </p:spPr>
        <p:txBody>
          <a:bodyPr lIns="90151" tIns="45075" rIns="90151" bIns="45075"/>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2781155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08A6758-0D37-0B42-BE03-3F6DCAF9FEF5}" type="slidenum">
              <a:rPr lang="en-US" altLang="x-none" sz="1200">
                <a:latin typeface="Times New Roman Regular" charset="0"/>
              </a:rPr>
              <a:pPr/>
              <a:t>26</a:t>
            </a:fld>
            <a:endParaRPr lang="en-US" altLang="x-none" sz="1200">
              <a:latin typeface="Times New Roman Regular" charset="0"/>
            </a:endParaRPr>
          </a:p>
        </p:txBody>
      </p:sp>
      <p:sp>
        <p:nvSpPr>
          <p:cNvPr id="20482" name="Rectangle 2"/>
          <p:cNvSpPr>
            <a:spLocks noGrp="1" noRot="1" noChangeAspect="1" noChangeArrowheads="1" noTextEdit="1"/>
          </p:cNvSpPr>
          <p:nvPr>
            <p:ph type="sldImg"/>
          </p:nvPr>
        </p:nvSpPr>
        <p:spPr>
          <a:xfrm>
            <a:off x="-3876675" y="158750"/>
            <a:ext cx="4554538" cy="3416300"/>
          </a:xfrm>
          <a:solidFill>
            <a:srgbClr val="FFFFFF"/>
          </a:solidFill>
          <a:ln/>
        </p:spPr>
      </p:sp>
      <p:sp>
        <p:nvSpPr>
          <p:cNvPr id="20483" name="Rectangle 3"/>
          <p:cNvSpPr>
            <a:spLocks noGrp="1" noChangeArrowheads="1"/>
          </p:cNvSpPr>
          <p:nvPr>
            <p:ph type="body" idx="1"/>
          </p:nvPr>
        </p:nvSpPr>
        <p:spPr>
          <a:xfrm>
            <a:off x="914400" y="685800"/>
            <a:ext cx="5029200" cy="4114800"/>
          </a:xfrm>
          <a:solidFill>
            <a:srgbClr val="FFFFFF"/>
          </a:solidFill>
          <a:ln>
            <a:solidFill>
              <a:srgbClr val="000000"/>
            </a:solidFill>
            <a:miter lim="800000"/>
            <a:headEnd/>
            <a:tailEnd/>
          </a:ln>
        </p:spPr>
        <p:txBody>
          <a:bodyPr lIns="90151" tIns="45075" rIns="90151" bIns="45075"/>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247838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08A6758-0D37-0B42-BE03-3F6DCAF9FEF5}" type="slidenum">
              <a:rPr lang="en-US" altLang="x-none" sz="1200">
                <a:latin typeface="Times New Roman Regular" charset="0"/>
              </a:rPr>
              <a:pPr/>
              <a:t>27</a:t>
            </a:fld>
            <a:endParaRPr lang="en-US" altLang="x-none" sz="1200">
              <a:latin typeface="Times New Roman Regular" charset="0"/>
            </a:endParaRPr>
          </a:p>
        </p:txBody>
      </p:sp>
      <p:sp>
        <p:nvSpPr>
          <p:cNvPr id="20482" name="Rectangle 2"/>
          <p:cNvSpPr>
            <a:spLocks noGrp="1" noRot="1" noChangeAspect="1" noChangeArrowheads="1" noTextEdit="1"/>
          </p:cNvSpPr>
          <p:nvPr>
            <p:ph type="sldImg"/>
          </p:nvPr>
        </p:nvSpPr>
        <p:spPr>
          <a:xfrm>
            <a:off x="-3876675" y="158750"/>
            <a:ext cx="4554538" cy="3416300"/>
          </a:xfrm>
          <a:solidFill>
            <a:srgbClr val="FFFFFF"/>
          </a:solidFill>
          <a:ln/>
        </p:spPr>
      </p:sp>
      <p:sp>
        <p:nvSpPr>
          <p:cNvPr id="20483" name="Rectangle 3"/>
          <p:cNvSpPr>
            <a:spLocks noGrp="1" noChangeArrowheads="1"/>
          </p:cNvSpPr>
          <p:nvPr>
            <p:ph type="body" idx="1"/>
          </p:nvPr>
        </p:nvSpPr>
        <p:spPr>
          <a:xfrm>
            <a:off x="914400" y="685800"/>
            <a:ext cx="5029200" cy="4114800"/>
          </a:xfrm>
          <a:solidFill>
            <a:srgbClr val="FFFFFF"/>
          </a:solidFill>
          <a:ln>
            <a:solidFill>
              <a:srgbClr val="000000"/>
            </a:solidFill>
            <a:miter lim="800000"/>
            <a:headEnd/>
            <a:tailEnd/>
          </a:ln>
        </p:spPr>
        <p:txBody>
          <a:bodyPr lIns="90151" tIns="45075" rIns="90151" bIns="45075"/>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006269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xfrm>
            <a:off x="1143000" y="685800"/>
            <a:ext cx="4572000" cy="3429000"/>
          </a:xfrm>
          <a:ln/>
        </p:spPr>
      </p:sp>
      <p:sp>
        <p:nvSpPr>
          <p:cNvPr id="37890"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x-none" altLang="x-none">
              <a:ea typeface="ＭＳ Ｐゴシック" charset="-128"/>
            </a:endParaRPr>
          </a:p>
        </p:txBody>
      </p:sp>
      <p:sp>
        <p:nvSpPr>
          <p:cNvPr id="3789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3DB7960-7E0D-1E46-B42D-D5EAB9A286F1}" type="slidenum">
              <a:rPr lang="en-US" altLang="x-none" sz="1200">
                <a:latin typeface="Times New Roman Regular" charset="0"/>
              </a:rPr>
              <a:pPr/>
              <a:t>39</a:t>
            </a:fld>
            <a:endParaRPr lang="en-US" altLang="x-none" sz="1200">
              <a:latin typeface="Times New Roman Regular" charset="0"/>
            </a:endParaRPr>
          </a:p>
        </p:txBody>
      </p:sp>
    </p:spTree>
    <p:extLst>
      <p:ext uri="{BB962C8B-B14F-4D97-AF65-F5344CB8AC3E}">
        <p14:creationId xmlns:p14="http://schemas.microsoft.com/office/powerpoint/2010/main" val="22343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E02A460-541A-2A4E-AA87-785D10AE6EF0}" type="slidenum">
              <a:rPr lang="en-US" altLang="x-none" smtClean="0"/>
              <a:pPr>
                <a:defRPr/>
              </a:pPr>
              <a:t>41</a:t>
            </a:fld>
            <a:endParaRPr lang="en-US" altLang="x-none"/>
          </a:p>
        </p:txBody>
      </p:sp>
    </p:spTree>
    <p:extLst>
      <p:ext uri="{BB962C8B-B14F-4D97-AF65-F5344CB8AC3E}">
        <p14:creationId xmlns:p14="http://schemas.microsoft.com/office/powerpoint/2010/main" val="1396169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E02A460-541A-2A4E-AA87-785D10AE6EF0}" type="slidenum">
              <a:rPr lang="en-US" altLang="x-none" smtClean="0"/>
              <a:pPr>
                <a:defRPr/>
              </a:pPr>
              <a:t>42</a:t>
            </a:fld>
            <a:endParaRPr lang="en-US" altLang="x-none"/>
          </a:p>
        </p:txBody>
      </p:sp>
    </p:spTree>
    <p:extLst>
      <p:ext uri="{BB962C8B-B14F-4D97-AF65-F5344CB8AC3E}">
        <p14:creationId xmlns:p14="http://schemas.microsoft.com/office/powerpoint/2010/main" val="2442580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E02A460-541A-2A4E-AA87-785D10AE6EF0}" type="slidenum">
              <a:rPr lang="en-US" altLang="x-none" smtClean="0"/>
              <a:pPr>
                <a:defRPr/>
              </a:pPr>
              <a:t>43</a:t>
            </a:fld>
            <a:endParaRPr lang="en-US" altLang="x-none"/>
          </a:p>
        </p:txBody>
      </p:sp>
    </p:spTree>
    <p:extLst>
      <p:ext uri="{BB962C8B-B14F-4D97-AF65-F5344CB8AC3E}">
        <p14:creationId xmlns:p14="http://schemas.microsoft.com/office/powerpoint/2010/main" val="155833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B71D1-1F9F-A143-8C71-6315CE17E806}" type="slidenum">
              <a:rPr lang="en-US" altLang="en-US" smtClean="0"/>
              <a:pPr/>
              <a:t>3</a:t>
            </a:fld>
            <a:endParaRPr lang="en-US" altLang="en-US" dirty="0"/>
          </a:p>
        </p:txBody>
      </p:sp>
    </p:spTree>
    <p:extLst>
      <p:ext uri="{BB962C8B-B14F-4D97-AF65-F5344CB8AC3E}">
        <p14:creationId xmlns:p14="http://schemas.microsoft.com/office/powerpoint/2010/main" val="2244358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E02A460-541A-2A4E-AA87-785D10AE6EF0}" type="slidenum">
              <a:rPr lang="en-US" altLang="x-none" smtClean="0"/>
              <a:pPr>
                <a:defRPr/>
              </a:pPr>
              <a:t>44</a:t>
            </a:fld>
            <a:endParaRPr lang="en-US" altLang="x-none"/>
          </a:p>
        </p:txBody>
      </p:sp>
    </p:spTree>
    <p:extLst>
      <p:ext uri="{BB962C8B-B14F-4D97-AF65-F5344CB8AC3E}">
        <p14:creationId xmlns:p14="http://schemas.microsoft.com/office/powerpoint/2010/main" val="1447742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E02A460-541A-2A4E-AA87-785D10AE6EF0}" type="slidenum">
              <a:rPr lang="en-US" altLang="x-none" smtClean="0"/>
              <a:pPr>
                <a:defRPr/>
              </a:pPr>
              <a:t>45</a:t>
            </a:fld>
            <a:endParaRPr lang="en-US" altLang="x-none"/>
          </a:p>
        </p:txBody>
      </p:sp>
    </p:spTree>
    <p:extLst>
      <p:ext uri="{BB962C8B-B14F-4D97-AF65-F5344CB8AC3E}">
        <p14:creationId xmlns:p14="http://schemas.microsoft.com/office/powerpoint/2010/main" val="614478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E02A460-541A-2A4E-AA87-785D10AE6EF0}" type="slidenum">
              <a:rPr lang="en-US" altLang="x-none" smtClean="0"/>
              <a:pPr>
                <a:defRPr/>
              </a:pPr>
              <a:t>47</a:t>
            </a:fld>
            <a:endParaRPr lang="en-US" altLang="x-none"/>
          </a:p>
        </p:txBody>
      </p:sp>
    </p:spTree>
    <p:extLst>
      <p:ext uri="{BB962C8B-B14F-4D97-AF65-F5344CB8AC3E}">
        <p14:creationId xmlns:p14="http://schemas.microsoft.com/office/powerpoint/2010/main" val="1872500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x-none" altLang="x-none">
              <a:ea typeface="ＭＳ Ｐゴシック" charset="-128"/>
            </a:endParaRPr>
          </a:p>
        </p:txBody>
      </p:sp>
      <p:sp>
        <p:nvSpPr>
          <p:cNvPr id="3789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3DB7960-7E0D-1E46-B42D-D5EAB9A286F1}" type="slidenum">
              <a:rPr lang="en-US" altLang="x-none" sz="1200">
                <a:latin typeface="Times New Roman Regular" charset="0"/>
              </a:rPr>
              <a:pPr/>
              <a:t>53</a:t>
            </a:fld>
            <a:endParaRPr lang="en-US" altLang="x-none" sz="1200" dirty="0">
              <a:latin typeface="Times New Roman Regular" charset="0"/>
            </a:endParaRPr>
          </a:p>
        </p:txBody>
      </p:sp>
    </p:spTree>
    <p:extLst>
      <p:ext uri="{BB962C8B-B14F-4D97-AF65-F5344CB8AC3E}">
        <p14:creationId xmlns:p14="http://schemas.microsoft.com/office/powerpoint/2010/main" val="4187186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E02A460-541A-2A4E-AA87-785D10AE6EF0}" type="slidenum">
              <a:rPr lang="en-US" altLang="x-none" smtClean="0"/>
              <a:pPr>
                <a:defRPr/>
              </a:pPr>
              <a:t>61</a:t>
            </a:fld>
            <a:endParaRPr lang="en-US" altLang="x-none"/>
          </a:p>
        </p:txBody>
      </p:sp>
    </p:spTree>
    <p:extLst>
      <p:ext uri="{BB962C8B-B14F-4D97-AF65-F5344CB8AC3E}">
        <p14:creationId xmlns:p14="http://schemas.microsoft.com/office/powerpoint/2010/main" val="3785594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1026">
            <a:extLst>
              <a:ext uri="{FF2B5EF4-FFF2-40B4-BE49-F238E27FC236}">
                <a16:creationId xmlns:a16="http://schemas.microsoft.com/office/drawing/2014/main" xmlns="" id="{D8A651B6-5CE9-9347-B7F0-91174A9F4207}"/>
              </a:ext>
            </a:extLst>
          </p:cNvPr>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073155" name="Rectangle 1027">
            <a:extLst>
              <a:ext uri="{FF2B5EF4-FFF2-40B4-BE49-F238E27FC236}">
                <a16:creationId xmlns:a16="http://schemas.microsoft.com/office/drawing/2014/main" xmlns="" id="{A771B5DA-AC8F-2441-BC4C-2E9C3A2DA298}"/>
              </a:ext>
            </a:extLst>
          </p:cNvPr>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3475947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AD097DE8-C12B-EB41-860B-729B82A45B76}"/>
              </a:ext>
            </a:extLst>
          </p:cNvPr>
          <p:cNvSpPr>
            <a:spLocks noGrp="1" noChangeArrowheads="1"/>
          </p:cNvSpPr>
          <p:nvPr>
            <p:ph type="sldNum" sz="quarter" idx="5"/>
          </p:nvPr>
        </p:nvSpPr>
        <p:spPr>
          <a:ln/>
        </p:spPr>
        <p:txBody>
          <a:bodyPr/>
          <a:lstStyle/>
          <a:p>
            <a:fld id="{F72B003F-7F6A-D447-A602-675DBC42CA0A}" type="slidenum">
              <a:rPr lang="en-US" altLang="en-US"/>
              <a:pPr/>
              <a:t>65</a:t>
            </a:fld>
            <a:endParaRPr lang="en-US" altLang="en-US"/>
          </a:p>
        </p:txBody>
      </p:sp>
      <p:sp>
        <p:nvSpPr>
          <p:cNvPr id="297986" name="Rectangle 2">
            <a:extLst>
              <a:ext uri="{FF2B5EF4-FFF2-40B4-BE49-F238E27FC236}">
                <a16:creationId xmlns:a16="http://schemas.microsoft.com/office/drawing/2014/main" xmlns="" id="{0361B580-E816-3745-B047-609824EEA989}"/>
              </a:ext>
            </a:extLst>
          </p:cNvPr>
          <p:cNvSpPr>
            <a:spLocks noGrp="1" noRot="1" noChangeAspect="1" noChangeArrowheads="1" noTextEdit="1"/>
          </p:cNvSpPr>
          <p:nvPr>
            <p:ph type="sldImg"/>
          </p:nvPr>
        </p:nvSpPr>
        <p:spPr>
          <a:xfrm>
            <a:off x="1143000" y="685800"/>
            <a:ext cx="4572000" cy="3429000"/>
          </a:xfrm>
          <a:ln/>
        </p:spPr>
      </p:sp>
      <p:sp>
        <p:nvSpPr>
          <p:cNvPr id="297987" name="Rectangle 3">
            <a:extLst>
              <a:ext uri="{FF2B5EF4-FFF2-40B4-BE49-F238E27FC236}">
                <a16:creationId xmlns:a16="http://schemas.microsoft.com/office/drawing/2014/main" xmlns="" id="{23E35BE0-C060-F742-82A8-7F89FFAD74C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003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72707"/>
            <a:ext cx="5486400" cy="4114800"/>
          </a:xfrm>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5DEFB8-7604-49B7-BA0D-339D0BF02B63}" type="slidenum">
              <a:rPr lang="en-US" smtClean="0"/>
              <a:pPr>
                <a:defRPr/>
              </a:pPr>
              <a:t>71</a:t>
            </a:fld>
            <a:endParaRPr lang="en-US"/>
          </a:p>
        </p:txBody>
      </p:sp>
    </p:spTree>
    <p:extLst>
      <p:ext uri="{BB962C8B-B14F-4D97-AF65-F5344CB8AC3E}">
        <p14:creationId xmlns:p14="http://schemas.microsoft.com/office/powerpoint/2010/main" val="1401401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B71D1-1F9F-A143-8C71-6315CE17E806}" type="slidenum">
              <a:rPr lang="en-US" altLang="en-US" smtClean="0"/>
              <a:pPr/>
              <a:t>5</a:t>
            </a:fld>
            <a:endParaRPr lang="en-US" altLang="en-US" dirty="0"/>
          </a:p>
        </p:txBody>
      </p:sp>
    </p:spTree>
    <p:extLst>
      <p:ext uri="{BB962C8B-B14F-4D97-AF65-F5344CB8AC3E}">
        <p14:creationId xmlns:p14="http://schemas.microsoft.com/office/powerpoint/2010/main" val="743896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08A6758-0D37-0B42-BE03-3F6DCAF9FEF5}" type="slidenum">
              <a:rPr lang="en-US" altLang="x-none" sz="1200">
                <a:latin typeface="Times New Roman Regular" charset="0"/>
              </a:rPr>
              <a:pPr/>
              <a:t>6</a:t>
            </a:fld>
            <a:endParaRPr lang="en-US" altLang="x-none" sz="1200">
              <a:latin typeface="Times New Roman Regular" charset="0"/>
            </a:endParaRPr>
          </a:p>
        </p:txBody>
      </p:sp>
      <p:sp>
        <p:nvSpPr>
          <p:cNvPr id="20482" name="Rectangle 2"/>
          <p:cNvSpPr>
            <a:spLocks noGrp="1" noRot="1" noChangeAspect="1" noChangeArrowheads="1" noTextEdit="1"/>
          </p:cNvSpPr>
          <p:nvPr>
            <p:ph type="sldImg"/>
          </p:nvPr>
        </p:nvSpPr>
        <p:spPr>
          <a:xfrm>
            <a:off x="-3876675" y="158750"/>
            <a:ext cx="4554538" cy="3416300"/>
          </a:xfrm>
          <a:solidFill>
            <a:srgbClr val="FFFFFF"/>
          </a:solidFill>
          <a:ln/>
        </p:spPr>
      </p:sp>
      <p:sp>
        <p:nvSpPr>
          <p:cNvPr id="20483" name="Rectangle 3"/>
          <p:cNvSpPr>
            <a:spLocks noGrp="1" noChangeArrowheads="1"/>
          </p:cNvSpPr>
          <p:nvPr>
            <p:ph type="body" idx="1"/>
          </p:nvPr>
        </p:nvSpPr>
        <p:spPr>
          <a:xfrm>
            <a:off x="914400" y="685800"/>
            <a:ext cx="5029200" cy="4114800"/>
          </a:xfrm>
          <a:solidFill>
            <a:srgbClr val="FFFFFF"/>
          </a:solidFill>
          <a:ln>
            <a:solidFill>
              <a:srgbClr val="000000"/>
            </a:solidFill>
            <a:miter lim="800000"/>
            <a:headEnd/>
            <a:tailEnd/>
          </a:ln>
        </p:spPr>
        <p:txBody>
          <a:bodyPr lIns="90151" tIns="45075" rIns="90151" bIns="45075"/>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216835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08A6758-0D37-0B42-BE03-3F6DCAF9FEF5}" type="slidenum">
              <a:rPr lang="en-US" altLang="x-none" sz="1200">
                <a:latin typeface="Times New Roman Regular" charset="0"/>
              </a:rPr>
              <a:pPr/>
              <a:t>7</a:t>
            </a:fld>
            <a:endParaRPr lang="en-US" altLang="x-none" sz="1200">
              <a:latin typeface="Times New Roman Regular" charset="0"/>
            </a:endParaRPr>
          </a:p>
        </p:txBody>
      </p:sp>
      <p:sp>
        <p:nvSpPr>
          <p:cNvPr id="20482" name="Rectangle 2"/>
          <p:cNvSpPr>
            <a:spLocks noGrp="1" noRot="1" noChangeAspect="1" noChangeArrowheads="1" noTextEdit="1"/>
          </p:cNvSpPr>
          <p:nvPr>
            <p:ph type="sldImg"/>
          </p:nvPr>
        </p:nvSpPr>
        <p:spPr>
          <a:xfrm>
            <a:off x="-3876675" y="158750"/>
            <a:ext cx="4554538" cy="3416300"/>
          </a:xfrm>
          <a:solidFill>
            <a:srgbClr val="FFFFFF"/>
          </a:solidFill>
          <a:ln/>
        </p:spPr>
      </p:sp>
      <p:sp>
        <p:nvSpPr>
          <p:cNvPr id="20483" name="Rectangle 3"/>
          <p:cNvSpPr>
            <a:spLocks noGrp="1" noChangeArrowheads="1"/>
          </p:cNvSpPr>
          <p:nvPr>
            <p:ph type="body" idx="1"/>
          </p:nvPr>
        </p:nvSpPr>
        <p:spPr>
          <a:xfrm>
            <a:off x="914400" y="685800"/>
            <a:ext cx="5029200" cy="4114800"/>
          </a:xfrm>
          <a:solidFill>
            <a:srgbClr val="FFFFFF"/>
          </a:solidFill>
          <a:ln>
            <a:solidFill>
              <a:srgbClr val="000000"/>
            </a:solidFill>
            <a:miter lim="800000"/>
            <a:headEnd/>
            <a:tailEnd/>
          </a:ln>
        </p:spPr>
        <p:txBody>
          <a:bodyPr lIns="90151" tIns="45075" rIns="90151" bIns="45075"/>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413519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08A6758-0D37-0B42-BE03-3F6DCAF9FEF5}" type="slidenum">
              <a:rPr lang="en-US" altLang="x-none" sz="1200">
                <a:latin typeface="Times New Roman Regular" charset="0"/>
              </a:rPr>
              <a:pPr/>
              <a:t>9</a:t>
            </a:fld>
            <a:endParaRPr lang="en-US" altLang="x-none" sz="1200">
              <a:latin typeface="Times New Roman Regular" charset="0"/>
            </a:endParaRPr>
          </a:p>
        </p:txBody>
      </p:sp>
      <p:sp>
        <p:nvSpPr>
          <p:cNvPr id="20482" name="Rectangle 2"/>
          <p:cNvSpPr>
            <a:spLocks noGrp="1" noRot="1" noChangeAspect="1" noChangeArrowheads="1" noTextEdit="1"/>
          </p:cNvSpPr>
          <p:nvPr>
            <p:ph type="sldImg"/>
          </p:nvPr>
        </p:nvSpPr>
        <p:spPr>
          <a:xfrm>
            <a:off x="-3876675" y="158750"/>
            <a:ext cx="4554538" cy="3416300"/>
          </a:xfrm>
          <a:solidFill>
            <a:srgbClr val="FFFFFF"/>
          </a:solidFill>
          <a:ln/>
        </p:spPr>
      </p:sp>
      <p:sp>
        <p:nvSpPr>
          <p:cNvPr id="20483" name="Rectangle 3"/>
          <p:cNvSpPr>
            <a:spLocks noGrp="1" noChangeArrowheads="1"/>
          </p:cNvSpPr>
          <p:nvPr>
            <p:ph type="body" idx="1"/>
          </p:nvPr>
        </p:nvSpPr>
        <p:spPr>
          <a:xfrm>
            <a:off x="914400" y="685800"/>
            <a:ext cx="5029200" cy="4114800"/>
          </a:xfrm>
          <a:solidFill>
            <a:srgbClr val="FFFFFF"/>
          </a:solidFill>
          <a:ln>
            <a:solidFill>
              <a:srgbClr val="000000"/>
            </a:solidFill>
            <a:miter lim="800000"/>
            <a:headEnd/>
            <a:tailEnd/>
          </a:ln>
        </p:spPr>
        <p:txBody>
          <a:bodyPr lIns="90151" tIns="45075" rIns="90151" bIns="45075"/>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3031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08A6758-0D37-0B42-BE03-3F6DCAF9FEF5}" type="slidenum">
              <a:rPr lang="en-US" altLang="x-none" sz="1200">
                <a:latin typeface="Times New Roman Regular" charset="0"/>
              </a:rPr>
              <a:pPr/>
              <a:t>10</a:t>
            </a:fld>
            <a:endParaRPr lang="en-US" altLang="x-none" sz="1200">
              <a:latin typeface="Times New Roman Regular" charset="0"/>
            </a:endParaRPr>
          </a:p>
        </p:txBody>
      </p:sp>
      <p:sp>
        <p:nvSpPr>
          <p:cNvPr id="20482" name="Rectangle 2"/>
          <p:cNvSpPr>
            <a:spLocks noGrp="1" noRot="1" noChangeAspect="1" noChangeArrowheads="1" noTextEdit="1"/>
          </p:cNvSpPr>
          <p:nvPr>
            <p:ph type="sldImg"/>
          </p:nvPr>
        </p:nvSpPr>
        <p:spPr>
          <a:xfrm>
            <a:off x="-3876675" y="158750"/>
            <a:ext cx="4554538" cy="3416300"/>
          </a:xfrm>
          <a:solidFill>
            <a:srgbClr val="FFFFFF"/>
          </a:solidFill>
          <a:ln/>
        </p:spPr>
      </p:sp>
      <p:sp>
        <p:nvSpPr>
          <p:cNvPr id="20483" name="Rectangle 3"/>
          <p:cNvSpPr>
            <a:spLocks noGrp="1" noChangeArrowheads="1"/>
          </p:cNvSpPr>
          <p:nvPr>
            <p:ph type="body" idx="1"/>
          </p:nvPr>
        </p:nvSpPr>
        <p:spPr>
          <a:xfrm>
            <a:off x="914400" y="685800"/>
            <a:ext cx="5029200" cy="4114800"/>
          </a:xfrm>
          <a:solidFill>
            <a:srgbClr val="FFFFFF"/>
          </a:solidFill>
          <a:ln>
            <a:solidFill>
              <a:srgbClr val="000000"/>
            </a:solidFill>
            <a:miter lim="800000"/>
            <a:headEnd/>
            <a:tailEnd/>
          </a:ln>
        </p:spPr>
        <p:txBody>
          <a:bodyPr lIns="90151" tIns="45075" rIns="90151" bIns="45075"/>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219041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BB71D1-1F9F-A143-8C71-6315CE17E806}" type="slidenum">
              <a:rPr lang="en-US" altLang="en-US" smtClean="0"/>
              <a:pPr/>
              <a:t>11</a:t>
            </a:fld>
            <a:endParaRPr lang="en-US" altLang="en-US"/>
          </a:p>
        </p:txBody>
      </p:sp>
    </p:spTree>
    <p:extLst>
      <p:ext uri="{BB962C8B-B14F-4D97-AF65-F5344CB8AC3E}">
        <p14:creationId xmlns:p14="http://schemas.microsoft.com/office/powerpoint/2010/main" val="129468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xfrm>
            <a:off x="1143000" y="685800"/>
            <a:ext cx="4572000" cy="3429000"/>
          </a:xfrm>
          <a:ln/>
        </p:spPr>
      </p:sp>
      <p:sp>
        <p:nvSpPr>
          <p:cNvPr id="37890"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x-none" altLang="x-none">
              <a:ea typeface="ＭＳ Ｐゴシック" charset="-128"/>
            </a:endParaRPr>
          </a:p>
        </p:txBody>
      </p:sp>
      <p:sp>
        <p:nvSpPr>
          <p:cNvPr id="3789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3DB7960-7E0D-1E46-B42D-D5EAB9A286F1}" type="slidenum">
              <a:rPr lang="en-US" altLang="x-none" sz="1200">
                <a:latin typeface="Times New Roman Regular" charset="0"/>
              </a:rPr>
              <a:pPr/>
              <a:t>17</a:t>
            </a:fld>
            <a:endParaRPr lang="en-US" altLang="x-none" sz="1200">
              <a:latin typeface="Times New Roman Regular" charset="0"/>
            </a:endParaRPr>
          </a:p>
        </p:txBody>
      </p:sp>
    </p:spTree>
    <p:extLst>
      <p:ext uri="{BB962C8B-B14F-4D97-AF65-F5344CB8AC3E}">
        <p14:creationId xmlns:p14="http://schemas.microsoft.com/office/powerpoint/2010/main" val="595529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Users/caallen/Desktop/SPIE%20MSA%203-08"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file:////Users/caallen/Desktop/SPIE%20MSA%203-08"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Users/caallen/Desktop/SPIE%20MSA%203-08"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E46A4F1-CAEC-BD49-8287-CCD40DBA0F52}"/>
              </a:ext>
            </a:extLst>
          </p:cNvPr>
          <p:cNvSpPr/>
          <p:nvPr userDrawn="1"/>
        </p:nvSpPr>
        <p:spPr bwMode="auto">
          <a:xfrm>
            <a:off x="0" y="1205358"/>
            <a:ext cx="7579722" cy="1156820"/>
          </a:xfrm>
          <a:prstGeom prst="rect">
            <a:avLst/>
          </a:prstGeom>
          <a:gradFill flip="none" rotWithShape="1">
            <a:gsLst>
              <a:gs pos="100000">
                <a:srgbClr val="6E1463">
                  <a:alpha val="0"/>
                </a:srgbClr>
              </a:gs>
              <a:gs pos="29000">
                <a:srgbClr val="6E1463"/>
              </a:gs>
              <a:gs pos="0">
                <a:srgbClr val="EB8808"/>
              </a:gs>
            </a:gsLst>
            <a:lin ang="0" scaled="1"/>
            <a:tileRect/>
          </a:gradFill>
          <a:ln w="9525" cap="flat" cmpd="sng" algn="ctr">
            <a:noFill/>
            <a:prstDash val="solid"/>
            <a:round/>
            <a:headEnd type="none" w="med" len="med"/>
            <a:tailEnd type="none" w="med" len="med"/>
          </a:ln>
          <a:effectLst/>
        </p:spPr>
        <p:txBody>
          <a:bodyPr>
            <a:normAutofit/>
          </a:bodyPr>
          <a:lstStyle/>
          <a:p>
            <a:pPr>
              <a:defRPr/>
            </a:pPr>
            <a:endParaRPr lang="en-US" sz="2256" dirty="0">
              <a:latin typeface="Arial" pitchFamily="-108" charset="0"/>
              <a:ea typeface="ＭＳ Ｐゴシック" pitchFamily="-108" charset="-128"/>
            </a:endParaRPr>
          </a:p>
        </p:txBody>
      </p:sp>
      <p:sp>
        <p:nvSpPr>
          <p:cNvPr id="12349" name="Rectangle 61"/>
          <p:cNvSpPr>
            <a:spLocks noGrp="1" noChangeArrowheads="1"/>
          </p:cNvSpPr>
          <p:nvPr>
            <p:ph type="ctrTitle" sz="quarter"/>
          </p:nvPr>
        </p:nvSpPr>
        <p:spPr>
          <a:xfrm>
            <a:off x="141189" y="1314841"/>
            <a:ext cx="7357643" cy="1044590"/>
          </a:xfrm>
          <a:prstGeom prst="rect">
            <a:avLst/>
          </a:prstGeom>
          <a:effectLst/>
        </p:spPr>
        <p:txBody>
          <a:bodyPr anchor="t">
            <a:normAutofit/>
          </a:bodyPr>
          <a:lstStyle>
            <a:lvl1pPr algn="ctr">
              <a:defRPr sz="3009" b="1">
                <a:solidFill>
                  <a:schemeClr val="bg1"/>
                </a:solidFill>
                <a:effectLst>
                  <a:outerShdw blurRad="50800" dist="63500" dir="2700000" algn="tl" rotWithShape="0">
                    <a:prstClr val="black">
                      <a:alpha val="75000"/>
                    </a:prstClr>
                  </a:outerShdw>
                </a:effectLst>
                <a:latin typeface="Arial"/>
                <a:cs typeface="Arial"/>
              </a:defRPr>
            </a:lvl1pPr>
          </a:lstStyle>
          <a:p>
            <a:r>
              <a:rPr lang="en-US" dirty="0"/>
              <a:t>Click to edit Master title style</a:t>
            </a:r>
          </a:p>
        </p:txBody>
      </p:sp>
      <p:sp>
        <p:nvSpPr>
          <p:cNvPr id="12350" name="Rectangle 62"/>
          <p:cNvSpPr>
            <a:spLocks noGrp="1" noChangeArrowheads="1"/>
          </p:cNvSpPr>
          <p:nvPr>
            <p:ph type="subTitle" sz="quarter" idx="1"/>
          </p:nvPr>
        </p:nvSpPr>
        <p:spPr>
          <a:xfrm>
            <a:off x="768488" y="2427589"/>
            <a:ext cx="6714162" cy="2861417"/>
          </a:xfrm>
          <a:prstGeom prst="rect">
            <a:avLst/>
          </a:prstGeom>
          <a:effectLst/>
        </p:spPr>
        <p:txBody>
          <a:bodyPr/>
          <a:lstStyle>
            <a:lvl1pPr marL="0" indent="0">
              <a:buFontTx/>
              <a:buNone/>
              <a:defRPr sz="2256" b="1">
                <a:solidFill>
                  <a:srgbClr val="6E1463"/>
                </a:solidFill>
                <a:effectLst/>
              </a:defRPr>
            </a:lvl1pPr>
          </a:lstStyle>
          <a:p>
            <a:r>
              <a:rPr lang="en-US" dirty="0"/>
              <a:t>Click to edit Master subtitle style</a:t>
            </a:r>
          </a:p>
        </p:txBody>
      </p:sp>
      <p:sp>
        <p:nvSpPr>
          <p:cNvPr id="5" name="Rectangle 60">
            <a:extLst>
              <a:ext uri="{FF2B5EF4-FFF2-40B4-BE49-F238E27FC236}">
                <a16:creationId xmlns:a16="http://schemas.microsoft.com/office/drawing/2014/main" xmlns="" id="{AC956631-1974-6046-9B92-014A3082B461}"/>
              </a:ext>
            </a:extLst>
          </p:cNvPr>
          <p:cNvSpPr>
            <a:spLocks noGrp="1" noChangeArrowheads="1"/>
          </p:cNvSpPr>
          <p:nvPr>
            <p:ph type="ftr" sz="quarter" idx="4294967295"/>
          </p:nvPr>
        </p:nvSpPr>
        <p:spPr bwMode="auto">
          <a:xfrm>
            <a:off x="4971400" y="6248402"/>
            <a:ext cx="271145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endParaRPr lang="en-US" altLang="en-US" sz="1035" dirty="0">
              <a:solidFill>
                <a:srgbClr val="6E1463"/>
              </a:solidFill>
            </a:endParaRPr>
          </a:p>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2807790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3851" y="1285762"/>
            <a:ext cx="8407400" cy="4975347"/>
          </a:xfrm>
          <a:prstGeom prst="rect">
            <a:avLst/>
          </a:prstGeom>
        </p:spPr>
        <p:txBody>
          <a:bodyPr>
            <a:normAutofit/>
          </a:bodyPr>
          <a:lstStyle>
            <a:lvl1pPr marL="159733" indent="-159733">
              <a:tabLst>
                <a:tab pos="152268" algn="l"/>
                <a:tab pos="367235" algn="l"/>
                <a:tab pos="971832" algn="l"/>
              </a:tabLst>
              <a:defRPr/>
            </a:lvl1pPr>
            <a:lvl2pPr>
              <a:defRPr sz="1880" baseline="0"/>
            </a:lvl2pPr>
            <a:lvl3pPr marL="386644" indent="158240">
              <a:tabLst/>
              <a:defRPr sz="1692"/>
            </a:lvl3pPr>
            <a:lvl4pPr marL="544883" indent="159733">
              <a:tabLst>
                <a:tab pos="692672" algn="l"/>
              </a:tabLst>
              <a:defRPr sz="1505"/>
            </a:lvl4pPr>
            <a:lvl5pPr marL="704614" indent="159733">
              <a:tabLst/>
              <a:defRPr sz="131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a:extLst>
              <a:ext uri="{FF2B5EF4-FFF2-40B4-BE49-F238E27FC236}">
                <a16:creationId xmlns:a16="http://schemas.microsoft.com/office/drawing/2014/main" xmlns="" id="{F937DAC9-E9F4-0C46-8F6C-620DD843D668}"/>
              </a:ext>
            </a:extLst>
          </p:cNvPr>
          <p:cNvSpPr>
            <a:spLocks noGrp="1" noChangeArrowheads="1"/>
          </p:cNvSpPr>
          <p:nvPr>
            <p:ph type="sldNum" sz="quarter" idx="10"/>
          </p:nvPr>
        </p:nvSpPr>
        <p:spPr>
          <a:ln/>
        </p:spPr>
        <p:txBody>
          <a:bodyPr/>
          <a:lstStyle>
            <a:lvl1pPr>
              <a:defRPr/>
            </a:lvl1pPr>
          </a:lstStyle>
          <a:p>
            <a:fld id="{23AD6E22-5F8B-EC46-85CA-FD4F751780DB}" type="slidenum">
              <a:rPr lang="en-US" altLang="en-US"/>
              <a:pPr/>
              <a:t>‹#›</a:t>
            </a:fld>
            <a:endParaRPr lang="en-US" altLang="en-US" dirty="0"/>
          </a:p>
        </p:txBody>
      </p:sp>
      <p:sp>
        <p:nvSpPr>
          <p:cNvPr id="5" name="Rectangle 60">
            <a:extLst>
              <a:ext uri="{FF2B5EF4-FFF2-40B4-BE49-F238E27FC236}">
                <a16:creationId xmlns:a16="http://schemas.microsoft.com/office/drawing/2014/main" xmlns="" id="{EE712839-FDC6-B845-A6ED-291FB724147B}"/>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
        <p:nvSpPr>
          <p:cNvPr id="7" name="TextBox 6">
            <a:extLst>
              <a:ext uri="{FF2B5EF4-FFF2-40B4-BE49-F238E27FC236}">
                <a16:creationId xmlns:a16="http://schemas.microsoft.com/office/drawing/2014/main" xmlns="" id="{8A08070E-3393-A340-884B-B25DDEF77000}"/>
              </a:ext>
            </a:extLst>
          </p:cNvPr>
          <p:cNvSpPr txBox="1"/>
          <p:nvPr userDrawn="1"/>
        </p:nvSpPr>
        <p:spPr>
          <a:xfrm>
            <a:off x="448483" y="44132"/>
            <a:ext cx="3140537" cy="769349"/>
          </a:xfrm>
          <a:prstGeom prst="rect">
            <a:avLst/>
          </a:prstGeom>
          <a:noFill/>
        </p:spPr>
        <p:txBody>
          <a:bodyPr wrap="square" lIns="91348" tIns="45674" rIns="91348" bIns="45674">
            <a:spAutoFit/>
          </a:bodyPr>
          <a:lstStyle/>
          <a:p>
            <a:pPr algn="l" defTabSz="867347">
              <a:defRPr/>
            </a:pPr>
            <a:r>
              <a:rPr lang="en-US" sz="800" b="1" dirty="0">
                <a:solidFill>
                  <a:srgbClr val="000000"/>
                </a:solidFill>
                <a:latin typeface="Arial" charset="0"/>
                <a:ea typeface="Arial" charset="0"/>
                <a:cs typeface="Arial" charset="0"/>
              </a:rPr>
              <a:t>National Aeronautics and Space Administration</a:t>
            </a:r>
          </a:p>
          <a:p>
            <a:pPr algn="l" defTabSz="867347">
              <a:defRPr/>
            </a:pPr>
            <a:r>
              <a:rPr lang="en-US" sz="800" b="1" dirty="0">
                <a:solidFill>
                  <a:srgbClr val="000000"/>
                </a:solidFill>
                <a:latin typeface="Arial" charset="0"/>
                <a:ea typeface="Arial" charset="0"/>
                <a:cs typeface="Arial" charset="0"/>
              </a:rPr>
              <a:t>Goddard Space Flight Center</a:t>
            </a:r>
          </a:p>
          <a:p>
            <a:pPr marL="0" marR="0" indent="0" algn="l" defTabSz="867347" rtl="0" eaLnBrk="0" fontAlgn="base" latinLnBrk="0" hangingPunct="0">
              <a:lnSpc>
                <a:spcPct val="100000"/>
              </a:lnSpc>
              <a:spcBef>
                <a:spcPct val="0"/>
              </a:spcBef>
              <a:spcAft>
                <a:spcPct val="0"/>
              </a:spcAft>
              <a:buClrTx/>
              <a:buSzTx/>
              <a:buFontTx/>
              <a:buNone/>
              <a:tabLst/>
              <a:defRPr/>
            </a:pPr>
            <a:r>
              <a:rPr lang="en-US" sz="800" b="1" i="0" dirty="0">
                <a:latin typeface="Arial" charset="0"/>
                <a:ea typeface="Arial" charset="0"/>
                <a:cs typeface="Arial" charset="0"/>
              </a:rPr>
              <a:t>Detector Systems</a:t>
            </a:r>
            <a:r>
              <a:rPr lang="en-US" sz="800" b="1" i="0" baseline="0" dirty="0">
                <a:latin typeface="Arial" charset="0"/>
                <a:ea typeface="Arial" charset="0"/>
                <a:cs typeface="Arial" charset="0"/>
              </a:rPr>
              <a:t> Branch</a:t>
            </a:r>
            <a:endParaRPr lang="en-US" sz="800" b="1" i="0" dirty="0">
              <a:latin typeface="Arial" charset="0"/>
              <a:ea typeface="Arial" charset="0"/>
              <a:cs typeface="Arial" charset="0"/>
            </a:endParaRPr>
          </a:p>
          <a:p>
            <a:pPr algn="l" defTabSz="867347">
              <a:defRPr/>
            </a:pPr>
            <a:endParaRPr lang="en-US" sz="1000" dirty="0">
              <a:solidFill>
                <a:srgbClr val="000000"/>
              </a:solidFill>
              <a:latin typeface="Times New Roman"/>
              <a:cs typeface="Times New Roman"/>
            </a:endParaRPr>
          </a:p>
          <a:p>
            <a:pPr algn="l">
              <a:defRPr/>
            </a:pPr>
            <a:endParaRPr lang="en-US" sz="1000" dirty="0">
              <a:latin typeface="Times New Roman"/>
              <a:cs typeface="Times New Roman"/>
            </a:endParaRPr>
          </a:p>
        </p:txBody>
      </p:sp>
      <p:pic>
        <p:nvPicPr>
          <p:cNvPr id="8" name="Picture 7" descr="Macintosh HD:Users:caallen:Desktop:SPIE MSA 3-08:">
            <a:extLst>
              <a:ext uri="{FF2B5EF4-FFF2-40B4-BE49-F238E27FC236}">
                <a16:creationId xmlns:a16="http://schemas.microsoft.com/office/drawing/2014/main" xmlns="" id="{24825B9A-B42C-EB48-B0AA-FF9045F05651}"/>
              </a:ext>
            </a:extLst>
          </p:cNvPr>
          <p:cNvPicPr>
            <a:picLocks noChangeAspect="1" noChangeArrowheads="1"/>
          </p:cNvPicPr>
          <p:nvPr userDrawn="1"/>
        </p:nvPicPr>
        <p:blipFill>
          <a:blip r:embed="rId2" r:link="rId3">
            <a:lum bright="-4000" contrast="28000"/>
            <a:extLst>
              <a:ext uri="{28A0092B-C50C-407E-A947-70E740481C1C}">
                <a14:useLocalDpi xmlns:a14="http://schemas.microsoft.com/office/drawing/2010/main" val="0"/>
              </a:ext>
            </a:extLst>
          </a:blip>
          <a:srcRect/>
          <a:stretch>
            <a:fillRect/>
          </a:stretch>
        </p:blipFill>
        <p:spPr bwMode="auto">
          <a:xfrm>
            <a:off x="13050" y="44132"/>
            <a:ext cx="526874" cy="43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430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343027"/>
            <a:ext cx="4038600" cy="4814888"/>
          </a:xfrm>
          <a:prstGeom prst="rect">
            <a:avLst/>
          </a:prstGeom>
        </p:spPr>
        <p:txBody>
          <a:bodyPr vert="horz">
            <a:normAutofit/>
          </a:bodyPr>
          <a:lstStyle>
            <a:lvl1pPr>
              <a:defRPr sz="2069"/>
            </a:lvl1pPr>
            <a:lvl2pPr>
              <a:defRPr sz="1880"/>
            </a:lvl2pPr>
            <a:lvl3pPr>
              <a:defRPr sz="1692"/>
            </a:lvl3pPr>
            <a:lvl4pPr>
              <a:defRPr sz="1505"/>
            </a:lvl4pPr>
            <a:lvl5pPr>
              <a:defRPr sz="1317"/>
            </a:lvl5pPr>
            <a:lvl6pPr>
              <a:defRPr sz="1692"/>
            </a:lvl6pPr>
            <a:lvl7pPr>
              <a:defRPr sz="1692"/>
            </a:lvl7pPr>
            <a:lvl8pPr>
              <a:defRPr sz="1692"/>
            </a:lvl8pPr>
            <a:lvl9pPr>
              <a:defRPr sz="1692"/>
            </a:lvl9pPr>
          </a:lstStyle>
          <a:p>
            <a:pPr lvl="0"/>
            <a:r>
              <a:rPr lang="en-US" altLang="en-US" dirty="0"/>
              <a:t>Click to edit Master text styles</a:t>
            </a:r>
          </a:p>
          <a:p>
            <a:pPr lvl="1"/>
            <a:r>
              <a:rPr lang="en-US" altLang="en-US" dirty="0"/>
              <a:t>Second level</a:t>
            </a:r>
          </a:p>
          <a:p>
            <a:pPr lvl="2"/>
            <a:r>
              <a:rPr lang="en-US" altLang="en-US" dirty="0"/>
              <a:t> Third level</a:t>
            </a:r>
          </a:p>
          <a:p>
            <a:pPr lvl="3"/>
            <a:r>
              <a:rPr lang="en-US" altLang="en-US" dirty="0"/>
              <a:t> Fourth level</a:t>
            </a:r>
          </a:p>
          <a:p>
            <a:pPr lvl="4"/>
            <a:r>
              <a:rPr lang="en-US" altLang="en-US" dirty="0"/>
              <a:t>Fifth level</a:t>
            </a:r>
            <a:endParaRPr lang="en-US" dirty="0"/>
          </a:p>
        </p:txBody>
      </p:sp>
      <p:sp>
        <p:nvSpPr>
          <p:cNvPr id="4" name="Content Placeholder 3"/>
          <p:cNvSpPr>
            <a:spLocks noGrp="1"/>
          </p:cNvSpPr>
          <p:nvPr>
            <p:ph sz="half" idx="2" hasCustomPrompt="1"/>
          </p:nvPr>
        </p:nvSpPr>
        <p:spPr>
          <a:xfrm>
            <a:off x="4648200" y="1343027"/>
            <a:ext cx="4038600" cy="4814888"/>
          </a:xfrm>
          <a:prstGeom prst="rect">
            <a:avLst/>
          </a:prstGeom>
        </p:spPr>
        <p:txBody>
          <a:bodyPr vert="horz">
            <a:normAutofit/>
          </a:bodyPr>
          <a:lstStyle>
            <a:lvl1pPr>
              <a:defRPr sz="2069"/>
            </a:lvl1pPr>
            <a:lvl2pPr>
              <a:defRPr sz="1880"/>
            </a:lvl2pPr>
            <a:lvl3pPr>
              <a:defRPr sz="1692"/>
            </a:lvl3pPr>
            <a:lvl4pPr>
              <a:defRPr sz="1505"/>
            </a:lvl4pPr>
            <a:lvl5pPr>
              <a:defRPr sz="1317"/>
            </a:lvl5pPr>
            <a:lvl6pPr>
              <a:defRPr sz="1692"/>
            </a:lvl6pPr>
            <a:lvl7pPr>
              <a:defRPr sz="1692"/>
            </a:lvl7pPr>
            <a:lvl8pPr>
              <a:defRPr sz="1692"/>
            </a:lvl8pPr>
            <a:lvl9pPr>
              <a:defRPr sz="1692"/>
            </a:lvl9pPr>
          </a:lstStyle>
          <a:p>
            <a:pPr lvl="0"/>
            <a:r>
              <a:rPr lang="en-US" altLang="en-US" dirty="0"/>
              <a:t>Click to edit Master text styles</a:t>
            </a:r>
          </a:p>
          <a:p>
            <a:pPr lvl="1"/>
            <a:r>
              <a:rPr lang="en-US" altLang="en-US" dirty="0"/>
              <a:t>Second level</a:t>
            </a:r>
          </a:p>
          <a:p>
            <a:pPr lvl="2"/>
            <a:r>
              <a:rPr lang="en-US" altLang="en-US" dirty="0"/>
              <a:t> Third level</a:t>
            </a:r>
          </a:p>
          <a:p>
            <a:pPr lvl="3"/>
            <a:r>
              <a:rPr lang="en-US" altLang="en-US" dirty="0"/>
              <a:t> Fourth level</a:t>
            </a:r>
          </a:p>
          <a:p>
            <a:pPr lvl="4"/>
            <a:r>
              <a:rPr lang="en-US" altLang="en-US" dirty="0"/>
              <a:t>Fifth level</a:t>
            </a:r>
            <a:endParaRPr lang="en-US" dirty="0"/>
          </a:p>
        </p:txBody>
      </p:sp>
      <p:sp>
        <p:nvSpPr>
          <p:cNvPr id="5" name="Rectangle 12"/>
          <p:cNvSpPr>
            <a:spLocks noGrp="1" noChangeArrowheads="1"/>
          </p:cNvSpPr>
          <p:nvPr>
            <p:ph type="sldNum" sz="quarter" idx="10"/>
          </p:nvPr>
        </p:nvSpPr>
        <p:spPr>
          <a:ln/>
        </p:spPr>
        <p:txBody>
          <a:bodyPr/>
          <a:lstStyle>
            <a:lvl1pPr>
              <a:defRPr/>
            </a:lvl1pPr>
          </a:lstStyle>
          <a:p>
            <a:pPr>
              <a:defRPr/>
            </a:pPr>
            <a:fld id="{53E1E42D-613D-9945-92D7-1FD903E7DB0E}" type="slidenum">
              <a:rPr lang="en-US" altLang="x-none"/>
              <a:pPr>
                <a:defRPr/>
              </a:pPr>
              <a:t>‹#›</a:t>
            </a:fld>
            <a:endParaRPr lang="en-US" altLang="x-none" sz="1317" dirty="0"/>
          </a:p>
        </p:txBody>
      </p:sp>
      <p:sp>
        <p:nvSpPr>
          <p:cNvPr id="6" name="Rectangle 60">
            <a:extLst>
              <a:ext uri="{FF2B5EF4-FFF2-40B4-BE49-F238E27FC236}">
                <a16:creationId xmlns:a16="http://schemas.microsoft.com/office/drawing/2014/main" xmlns="" id="{CF39CE4D-D5FD-6F45-8737-3744F1CC749C}"/>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
        <p:nvSpPr>
          <p:cNvPr id="7" name="Title 1">
            <a:extLst>
              <a:ext uri="{FF2B5EF4-FFF2-40B4-BE49-F238E27FC236}">
                <a16:creationId xmlns:a16="http://schemas.microsoft.com/office/drawing/2014/main" xmlns="" id="{9E25CCCD-5632-A648-B0A6-E05B89B96752}"/>
              </a:ext>
            </a:extLst>
          </p:cNvPr>
          <p:cNvSpPr>
            <a:spLocks noGrp="1"/>
          </p:cNvSpPr>
          <p:nvPr>
            <p:ph type="title"/>
          </p:nvPr>
        </p:nvSpPr>
        <p:spPr>
          <a:xfrm>
            <a:off x="304800" y="190165"/>
            <a:ext cx="8547100" cy="760413"/>
          </a:xfrm>
          <a:prstGeom prst="rect">
            <a:avLst/>
          </a:prstGeom>
        </p:spPr>
        <p:txBody>
          <a:bodyPr>
            <a:normAutofit/>
          </a:bodyPr>
          <a:lstStyle>
            <a:lvl1pPr algn="ctr">
              <a:defRPr sz="3009">
                <a:effectLst>
                  <a:outerShdw blurRad="50800" dist="63500" dir="2700000" algn="tl" rotWithShape="0">
                    <a:prstClr val="black">
                      <a:alpha val="74000"/>
                    </a:prstClr>
                  </a:outerShdw>
                </a:effectLst>
              </a:defRPr>
            </a:lvl1pPr>
          </a:lstStyle>
          <a:p>
            <a:r>
              <a:rPr lang="en-US" dirty="0"/>
              <a:t>Click to edit Master title style</a:t>
            </a:r>
          </a:p>
        </p:txBody>
      </p:sp>
    </p:spTree>
    <p:extLst>
      <p:ext uri="{BB962C8B-B14F-4D97-AF65-F5344CB8AC3E}">
        <p14:creationId xmlns:p14="http://schemas.microsoft.com/office/powerpoint/2010/main" val="587331070"/>
      </p:ext>
    </p:extLst>
  </p:cSld>
  <p:clrMapOvr>
    <a:masterClrMapping/>
  </p:clrMapOvr>
  <p:transition spd="med"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AT THE TOP">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xmlns="" id="{87032F14-DC52-9E4A-82F5-8020B38636A7}"/>
              </a:ext>
            </a:extLst>
          </p:cNvPr>
          <p:cNvSpPr>
            <a:spLocks noGrp="1" noChangeArrowheads="1"/>
          </p:cNvSpPr>
          <p:nvPr>
            <p:ph type="sldNum" sz="quarter" idx="10"/>
          </p:nvPr>
        </p:nvSpPr>
        <p:spPr>
          <a:ln/>
        </p:spPr>
        <p:txBody>
          <a:bodyPr/>
          <a:lstStyle>
            <a:lvl1pPr>
              <a:defRPr/>
            </a:lvl1pPr>
          </a:lstStyle>
          <a:p>
            <a:fld id="{5E70C8B6-4232-944A-9262-7107C6640E4A}" type="slidenum">
              <a:rPr lang="en-US" altLang="en-US"/>
              <a:pPr/>
              <a:t>‹#›</a:t>
            </a:fld>
            <a:endParaRPr lang="en-US" altLang="en-US" dirty="0"/>
          </a:p>
        </p:txBody>
      </p:sp>
      <p:sp>
        <p:nvSpPr>
          <p:cNvPr id="3" name="Rectangle 60">
            <a:extLst>
              <a:ext uri="{FF2B5EF4-FFF2-40B4-BE49-F238E27FC236}">
                <a16:creationId xmlns:a16="http://schemas.microsoft.com/office/drawing/2014/main" xmlns="" id="{5E60D86A-4DCA-1F48-BC30-85AE568A7194}"/>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
        <p:nvSpPr>
          <p:cNvPr id="5" name="Title 1">
            <a:extLst>
              <a:ext uri="{FF2B5EF4-FFF2-40B4-BE49-F238E27FC236}">
                <a16:creationId xmlns:a16="http://schemas.microsoft.com/office/drawing/2014/main" xmlns="" id="{441A46B7-6942-4F40-989A-AA598237E51D}"/>
              </a:ext>
            </a:extLst>
          </p:cNvPr>
          <p:cNvSpPr>
            <a:spLocks noGrp="1"/>
          </p:cNvSpPr>
          <p:nvPr>
            <p:ph type="title"/>
          </p:nvPr>
        </p:nvSpPr>
        <p:spPr>
          <a:xfrm>
            <a:off x="304800" y="190165"/>
            <a:ext cx="8547100" cy="760413"/>
          </a:xfrm>
          <a:prstGeom prst="rect">
            <a:avLst/>
          </a:prstGeom>
        </p:spPr>
        <p:txBody>
          <a:bodyPr>
            <a:normAutofit/>
          </a:bodyPr>
          <a:lstStyle>
            <a:lvl1pPr algn="ctr">
              <a:defRPr sz="3009">
                <a:solidFill>
                  <a:srgbClr val="00B0F0"/>
                </a:solidFill>
                <a:effectLst/>
              </a:defRPr>
            </a:lvl1pPr>
          </a:lstStyle>
          <a:p>
            <a:r>
              <a:rPr lang="en-US" dirty="0"/>
              <a:t>Click to edit Master title style</a:t>
            </a:r>
          </a:p>
        </p:txBody>
      </p:sp>
      <p:sp>
        <p:nvSpPr>
          <p:cNvPr id="6" name="TextBox 5">
            <a:extLst>
              <a:ext uri="{FF2B5EF4-FFF2-40B4-BE49-F238E27FC236}">
                <a16:creationId xmlns:a16="http://schemas.microsoft.com/office/drawing/2014/main" xmlns="" id="{6651EE6F-223A-5048-B996-F527402C8E8D}"/>
              </a:ext>
            </a:extLst>
          </p:cNvPr>
          <p:cNvSpPr txBox="1"/>
          <p:nvPr userDrawn="1"/>
        </p:nvSpPr>
        <p:spPr>
          <a:xfrm>
            <a:off x="448483" y="44132"/>
            <a:ext cx="3140537" cy="769349"/>
          </a:xfrm>
          <a:prstGeom prst="rect">
            <a:avLst/>
          </a:prstGeom>
          <a:noFill/>
        </p:spPr>
        <p:txBody>
          <a:bodyPr wrap="square" lIns="91348" tIns="45674" rIns="91348" bIns="45674">
            <a:spAutoFit/>
          </a:bodyPr>
          <a:lstStyle/>
          <a:p>
            <a:pPr algn="l" defTabSz="867347">
              <a:defRPr/>
            </a:pPr>
            <a:r>
              <a:rPr lang="en-US" sz="800" b="1" dirty="0">
                <a:solidFill>
                  <a:srgbClr val="000000"/>
                </a:solidFill>
                <a:latin typeface="Arial" charset="0"/>
                <a:ea typeface="Arial" charset="0"/>
                <a:cs typeface="Arial" charset="0"/>
              </a:rPr>
              <a:t>National Aeronautics and Space Administration</a:t>
            </a:r>
          </a:p>
          <a:p>
            <a:pPr algn="l" defTabSz="867347">
              <a:defRPr/>
            </a:pPr>
            <a:r>
              <a:rPr lang="en-US" sz="800" b="1" dirty="0">
                <a:solidFill>
                  <a:srgbClr val="000000"/>
                </a:solidFill>
                <a:latin typeface="Arial" charset="0"/>
                <a:ea typeface="Arial" charset="0"/>
                <a:cs typeface="Arial" charset="0"/>
              </a:rPr>
              <a:t>Goddard Space Flight Center</a:t>
            </a:r>
          </a:p>
          <a:p>
            <a:pPr marL="0" marR="0" indent="0" algn="l" defTabSz="867347" rtl="0" eaLnBrk="0" fontAlgn="base" latinLnBrk="0" hangingPunct="0">
              <a:lnSpc>
                <a:spcPct val="100000"/>
              </a:lnSpc>
              <a:spcBef>
                <a:spcPct val="0"/>
              </a:spcBef>
              <a:spcAft>
                <a:spcPct val="0"/>
              </a:spcAft>
              <a:buClrTx/>
              <a:buSzTx/>
              <a:buFontTx/>
              <a:buNone/>
              <a:tabLst/>
              <a:defRPr/>
            </a:pPr>
            <a:r>
              <a:rPr lang="en-US" sz="800" b="1" i="0" dirty="0">
                <a:latin typeface="Arial" charset="0"/>
                <a:ea typeface="Arial" charset="0"/>
                <a:cs typeface="Arial" charset="0"/>
              </a:rPr>
              <a:t>Detector Systems</a:t>
            </a:r>
            <a:r>
              <a:rPr lang="en-US" sz="800" b="1" i="0" baseline="0" dirty="0">
                <a:latin typeface="Arial" charset="0"/>
                <a:ea typeface="Arial" charset="0"/>
                <a:cs typeface="Arial" charset="0"/>
              </a:rPr>
              <a:t> Branch</a:t>
            </a:r>
            <a:endParaRPr lang="en-US" sz="800" b="1" i="0" dirty="0">
              <a:latin typeface="Arial" charset="0"/>
              <a:ea typeface="Arial" charset="0"/>
              <a:cs typeface="Arial" charset="0"/>
            </a:endParaRPr>
          </a:p>
          <a:p>
            <a:pPr algn="l" defTabSz="867347">
              <a:defRPr/>
            </a:pPr>
            <a:endParaRPr lang="en-US" sz="1000" dirty="0">
              <a:solidFill>
                <a:srgbClr val="000000"/>
              </a:solidFill>
              <a:latin typeface="Times New Roman"/>
              <a:cs typeface="Times New Roman"/>
            </a:endParaRPr>
          </a:p>
          <a:p>
            <a:pPr algn="l">
              <a:defRPr/>
            </a:pPr>
            <a:endParaRPr lang="en-US" sz="1000" dirty="0">
              <a:latin typeface="Times New Roman"/>
              <a:cs typeface="Times New Roman"/>
            </a:endParaRPr>
          </a:p>
        </p:txBody>
      </p:sp>
      <p:pic>
        <p:nvPicPr>
          <p:cNvPr id="8" name="Picture 7" descr="Macintosh HD:Users:caallen:Desktop:SPIE MSA 3-08:">
            <a:extLst>
              <a:ext uri="{FF2B5EF4-FFF2-40B4-BE49-F238E27FC236}">
                <a16:creationId xmlns:a16="http://schemas.microsoft.com/office/drawing/2014/main" xmlns="" id="{7052D1BB-1FA9-E540-9388-70D1F10727E7}"/>
              </a:ext>
            </a:extLst>
          </p:cNvPr>
          <p:cNvPicPr>
            <a:picLocks noChangeAspect="1" noChangeArrowheads="1"/>
          </p:cNvPicPr>
          <p:nvPr userDrawn="1"/>
        </p:nvPicPr>
        <p:blipFill>
          <a:blip r:embed="rId2" r:link="rId3">
            <a:lum bright="-4000" contrast="28000"/>
            <a:extLst>
              <a:ext uri="{28A0092B-C50C-407E-A947-70E740481C1C}">
                <a14:useLocalDpi xmlns:a14="http://schemas.microsoft.com/office/drawing/2010/main" val="0"/>
              </a:ext>
            </a:extLst>
          </a:blip>
          <a:srcRect/>
          <a:stretch>
            <a:fillRect/>
          </a:stretch>
        </p:blipFill>
        <p:spPr bwMode="auto">
          <a:xfrm>
            <a:off x="13050" y="44132"/>
            <a:ext cx="526874" cy="43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12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Box 4"/>
          <p:cNvSpPr txBox="1"/>
          <p:nvPr userDrawn="1"/>
        </p:nvSpPr>
        <p:spPr>
          <a:xfrm>
            <a:off x="448483" y="44132"/>
            <a:ext cx="3140537" cy="769349"/>
          </a:xfrm>
          <a:prstGeom prst="rect">
            <a:avLst/>
          </a:prstGeom>
          <a:noFill/>
        </p:spPr>
        <p:txBody>
          <a:bodyPr wrap="square" lIns="91348" tIns="45674" rIns="91348" bIns="45674">
            <a:spAutoFit/>
          </a:bodyPr>
          <a:lstStyle/>
          <a:p>
            <a:pPr algn="l" defTabSz="867347">
              <a:defRPr/>
            </a:pPr>
            <a:r>
              <a:rPr lang="en-US" sz="800" b="1" dirty="0">
                <a:solidFill>
                  <a:srgbClr val="000000"/>
                </a:solidFill>
                <a:latin typeface="Arial" charset="0"/>
                <a:ea typeface="Arial" charset="0"/>
                <a:cs typeface="Arial" charset="0"/>
              </a:rPr>
              <a:t>National Aeronautics and Space Administration</a:t>
            </a:r>
          </a:p>
          <a:p>
            <a:pPr algn="l" defTabSz="867347">
              <a:defRPr/>
            </a:pPr>
            <a:r>
              <a:rPr lang="en-US" sz="800" b="1" dirty="0">
                <a:solidFill>
                  <a:srgbClr val="000000"/>
                </a:solidFill>
                <a:latin typeface="Arial" charset="0"/>
                <a:ea typeface="Arial" charset="0"/>
                <a:cs typeface="Arial" charset="0"/>
              </a:rPr>
              <a:t>Goddard Space Flight Center</a:t>
            </a:r>
          </a:p>
          <a:p>
            <a:pPr marL="0" marR="0" indent="0" algn="l" defTabSz="867347" rtl="0" eaLnBrk="0" fontAlgn="base" latinLnBrk="0" hangingPunct="0">
              <a:lnSpc>
                <a:spcPct val="100000"/>
              </a:lnSpc>
              <a:spcBef>
                <a:spcPct val="0"/>
              </a:spcBef>
              <a:spcAft>
                <a:spcPct val="0"/>
              </a:spcAft>
              <a:buClrTx/>
              <a:buSzTx/>
              <a:buFontTx/>
              <a:buNone/>
              <a:tabLst/>
              <a:defRPr/>
            </a:pPr>
            <a:r>
              <a:rPr lang="en-US" sz="800" b="1" i="0" dirty="0">
                <a:latin typeface="Arial" charset="0"/>
                <a:ea typeface="Arial" charset="0"/>
                <a:cs typeface="Arial" charset="0"/>
              </a:rPr>
              <a:t>Detector Systems</a:t>
            </a:r>
            <a:r>
              <a:rPr lang="en-US" sz="800" b="1" i="0" baseline="0" dirty="0">
                <a:latin typeface="Arial" charset="0"/>
                <a:ea typeface="Arial" charset="0"/>
                <a:cs typeface="Arial" charset="0"/>
              </a:rPr>
              <a:t> Branch</a:t>
            </a:r>
            <a:endParaRPr lang="en-US" sz="800" b="1" i="0" dirty="0">
              <a:latin typeface="Arial" charset="0"/>
              <a:ea typeface="Arial" charset="0"/>
              <a:cs typeface="Arial" charset="0"/>
            </a:endParaRPr>
          </a:p>
          <a:p>
            <a:pPr algn="l" defTabSz="867347">
              <a:defRPr/>
            </a:pPr>
            <a:endParaRPr lang="en-US" sz="1000" dirty="0">
              <a:solidFill>
                <a:srgbClr val="000000"/>
              </a:solidFill>
              <a:latin typeface="Times New Roman"/>
              <a:cs typeface="Times New Roman"/>
            </a:endParaRPr>
          </a:p>
          <a:p>
            <a:pPr algn="l">
              <a:defRPr/>
            </a:pPr>
            <a:endParaRPr lang="en-US" sz="1000" dirty="0">
              <a:latin typeface="Times New Roman"/>
              <a:cs typeface="Times New Roman"/>
            </a:endParaRPr>
          </a:p>
        </p:txBody>
      </p:sp>
      <p:pic>
        <p:nvPicPr>
          <p:cNvPr id="6" name="Picture 5" descr="Macintosh HD:Users:caallen:Desktop:SPIE MSA 3-08:"/>
          <p:cNvPicPr>
            <a:picLocks noChangeAspect="1" noChangeArrowheads="1"/>
          </p:cNvPicPr>
          <p:nvPr userDrawn="1"/>
        </p:nvPicPr>
        <p:blipFill>
          <a:blip r:embed="rId2" r:link="rId3">
            <a:lum bright="-4000" contrast="28000"/>
            <a:extLst>
              <a:ext uri="{28A0092B-C50C-407E-A947-70E740481C1C}">
                <a14:useLocalDpi xmlns:a14="http://schemas.microsoft.com/office/drawing/2010/main" val="0"/>
              </a:ext>
            </a:extLst>
          </a:blip>
          <a:srcRect/>
          <a:stretch>
            <a:fillRect/>
          </a:stretch>
        </p:blipFill>
        <p:spPr bwMode="auto">
          <a:xfrm>
            <a:off x="13050" y="44132"/>
            <a:ext cx="526874" cy="43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Grp="1" noChangeArrowheads="1"/>
          </p:cNvSpPr>
          <p:nvPr>
            <p:ph type="sldNum" sz="quarter" idx="10"/>
          </p:nvPr>
        </p:nvSpPr>
        <p:spPr>
          <a:xfrm>
            <a:off x="8757920" y="6510337"/>
            <a:ext cx="386080" cy="457200"/>
          </a:xfrm>
          <a:ln/>
        </p:spPr>
        <p:txBody>
          <a:bodyPr/>
          <a:lstStyle>
            <a:lvl1pPr>
              <a:defRPr/>
            </a:lvl1pPr>
          </a:lstStyle>
          <a:p>
            <a:pPr>
              <a:defRPr/>
            </a:pPr>
            <a:fld id="{C5F5D751-9E6B-CC47-84E5-C7B34ABE1EC9}" type="slidenum">
              <a:rPr lang="en-US" altLang="x-none"/>
              <a:pPr>
                <a:defRPr/>
              </a:pPr>
              <a:t>‹#›</a:t>
            </a:fld>
            <a:endParaRPr lang="en-US" altLang="x-none" sz="1400"/>
          </a:p>
        </p:txBody>
      </p:sp>
      <p:sp>
        <p:nvSpPr>
          <p:cNvPr id="7" name="Rectangle 60">
            <a:extLst>
              <a:ext uri="{FF2B5EF4-FFF2-40B4-BE49-F238E27FC236}">
                <a16:creationId xmlns:a16="http://schemas.microsoft.com/office/drawing/2014/main" xmlns="" id="{A43CB48D-B986-E24E-85D0-EA88910DAE3D}"/>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253913155"/>
      </p:ext>
    </p:extLst>
  </p:cSld>
  <p:clrMapOvr>
    <a:masterClrMapping/>
  </p:clrMapOvr>
  <p:transition spd="med" advClick="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file:////Users/caallen/Desktop/SPIE%20MSA%203-08"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65C01B1-5365-2B40-9991-25029BFEE438}"/>
              </a:ext>
            </a:extLst>
          </p:cNvPr>
          <p:cNvSpPr/>
          <p:nvPr userDrawn="1"/>
        </p:nvSpPr>
        <p:spPr bwMode="auto">
          <a:xfrm>
            <a:off x="-1" y="0"/>
            <a:ext cx="9144001" cy="1156820"/>
          </a:xfrm>
          <a:prstGeom prst="rect">
            <a:avLst/>
          </a:prstGeom>
          <a:gradFill flip="none" rotWithShape="1">
            <a:gsLst>
              <a:gs pos="100000">
                <a:srgbClr val="6E1463">
                  <a:alpha val="0"/>
                </a:srgbClr>
              </a:gs>
              <a:gs pos="29000">
                <a:srgbClr val="6E1463"/>
              </a:gs>
              <a:gs pos="0">
                <a:srgbClr val="EB8808"/>
              </a:gs>
            </a:gsLst>
            <a:lin ang="0" scaled="1"/>
            <a:tileRect/>
          </a:gradFill>
          <a:ln w="9525" cap="flat" cmpd="sng" algn="ctr">
            <a:noFill/>
            <a:prstDash val="solid"/>
            <a:round/>
            <a:headEnd type="none" w="med" len="med"/>
            <a:tailEnd type="none" w="med" len="med"/>
          </a:ln>
          <a:effectLst/>
        </p:spPr>
        <p:txBody>
          <a:bodyPr/>
          <a:lstStyle/>
          <a:p>
            <a:pPr algn="ctr">
              <a:defRPr/>
            </a:pPr>
            <a:endParaRPr lang="en-US" sz="2256" dirty="0">
              <a:latin typeface="Arial" pitchFamily="-108" charset="0"/>
              <a:ea typeface="ＭＳ Ｐゴシック" pitchFamily="-108" charset="-128"/>
            </a:endParaRPr>
          </a:p>
        </p:txBody>
      </p:sp>
      <p:sp>
        <p:nvSpPr>
          <p:cNvPr id="1037" name="Rectangle 13">
            <a:extLst>
              <a:ext uri="{FF2B5EF4-FFF2-40B4-BE49-F238E27FC236}">
                <a16:creationId xmlns:a16="http://schemas.microsoft.com/office/drawing/2014/main" xmlns="" id="{02614BBE-B3D5-DD43-A7B2-B834974055FE}"/>
              </a:ext>
            </a:extLst>
          </p:cNvPr>
          <p:cNvSpPr>
            <a:spLocks noGrp="1" noChangeArrowheads="1"/>
          </p:cNvSpPr>
          <p:nvPr>
            <p:ph type="sldNum" sz="quarter" idx="4"/>
          </p:nvPr>
        </p:nvSpPr>
        <p:spPr bwMode="auto">
          <a:xfrm>
            <a:off x="8589969" y="6499654"/>
            <a:ext cx="358775"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3" b="1">
                <a:solidFill>
                  <a:srgbClr val="6E1463"/>
                </a:solidFill>
              </a:defRPr>
            </a:lvl1pPr>
          </a:lstStyle>
          <a:p>
            <a:fld id="{6DAE776E-DC3E-5B4B-B7D5-F688837CA023}" type="slidenum">
              <a:rPr lang="en-US" altLang="en-US"/>
              <a:pPr/>
              <a:t>‹#›</a:t>
            </a:fld>
            <a:endParaRPr lang="en-US" altLang="en-US" dirty="0"/>
          </a:p>
        </p:txBody>
      </p:sp>
      <p:sp>
        <p:nvSpPr>
          <p:cNvPr id="1027" name="Title Placeholder 6">
            <a:extLst>
              <a:ext uri="{FF2B5EF4-FFF2-40B4-BE49-F238E27FC236}">
                <a16:creationId xmlns:a16="http://schemas.microsoft.com/office/drawing/2014/main" xmlns="" id="{35980F2D-9313-574E-B13C-B428EB8E7482}"/>
              </a:ext>
            </a:extLst>
          </p:cNvPr>
          <p:cNvSpPr>
            <a:spLocks noGrp="1"/>
          </p:cNvSpPr>
          <p:nvPr>
            <p:ph type="title"/>
          </p:nvPr>
        </p:nvSpPr>
        <p:spPr bwMode="auto">
          <a:xfrm>
            <a:off x="381000" y="147638"/>
            <a:ext cx="8382000" cy="9271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1031" name="Text Placeholder 7">
            <a:extLst>
              <a:ext uri="{FF2B5EF4-FFF2-40B4-BE49-F238E27FC236}">
                <a16:creationId xmlns:a16="http://schemas.microsoft.com/office/drawing/2014/main" xmlns="" id="{D66DDD71-BB9C-0345-BA84-8C0E630E9F6B}"/>
              </a:ext>
            </a:extLst>
          </p:cNvPr>
          <p:cNvSpPr>
            <a:spLocks noGrp="1"/>
          </p:cNvSpPr>
          <p:nvPr>
            <p:ph type="body" idx="1"/>
          </p:nvPr>
        </p:nvSpPr>
        <p:spPr bwMode="auto">
          <a:xfrm>
            <a:off x="381001" y="1455746"/>
            <a:ext cx="8339138"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 Third level</a:t>
            </a:r>
          </a:p>
          <a:p>
            <a:pPr lvl="3"/>
            <a:r>
              <a:rPr lang="en-US" altLang="en-US" dirty="0"/>
              <a:t> Fourth level</a:t>
            </a:r>
          </a:p>
          <a:p>
            <a:pPr lvl="4"/>
            <a:r>
              <a:rPr lang="en-US" altLang="en-US" dirty="0"/>
              <a:t>Fifth level</a:t>
            </a:r>
          </a:p>
        </p:txBody>
      </p:sp>
      <p:sp>
        <p:nvSpPr>
          <p:cNvPr id="10" name="Rectangle 9">
            <a:extLst>
              <a:ext uri="{FF2B5EF4-FFF2-40B4-BE49-F238E27FC236}">
                <a16:creationId xmlns:a16="http://schemas.microsoft.com/office/drawing/2014/main" xmlns="" id="{7A991C2B-6727-C941-90DF-BF0BBC6D4C55}"/>
              </a:ext>
            </a:extLst>
          </p:cNvPr>
          <p:cNvSpPr/>
          <p:nvPr userDrawn="1"/>
        </p:nvSpPr>
        <p:spPr bwMode="auto">
          <a:xfrm>
            <a:off x="-1" y="6398921"/>
            <a:ext cx="9144001" cy="63413"/>
          </a:xfrm>
          <a:prstGeom prst="rect">
            <a:avLst/>
          </a:prstGeom>
          <a:gradFill flip="none" rotWithShape="1">
            <a:gsLst>
              <a:gs pos="100000">
                <a:srgbClr val="6E1463">
                  <a:alpha val="0"/>
                </a:srgbClr>
              </a:gs>
              <a:gs pos="29000">
                <a:srgbClr val="6E1463"/>
              </a:gs>
              <a:gs pos="0">
                <a:srgbClr val="EB8808"/>
              </a:gs>
            </a:gsLst>
            <a:lin ang="0" scaled="1"/>
            <a:tileRect/>
          </a:gradFill>
          <a:ln w="9525" cap="flat" cmpd="sng" algn="ctr">
            <a:noFill/>
            <a:prstDash val="solid"/>
            <a:round/>
            <a:headEnd type="none" w="med" len="med"/>
            <a:tailEnd type="none" w="med" len="med"/>
          </a:ln>
          <a:effectLst/>
        </p:spPr>
        <p:txBody>
          <a:bodyPr/>
          <a:lstStyle/>
          <a:p>
            <a:pPr>
              <a:defRPr/>
            </a:pPr>
            <a:endParaRPr lang="en-US" sz="2256" dirty="0">
              <a:latin typeface="Arial" pitchFamily="-108" charset="0"/>
              <a:ea typeface="ＭＳ Ｐゴシック" pitchFamily="-108" charset="-128"/>
            </a:endParaRPr>
          </a:p>
        </p:txBody>
      </p:sp>
      <p:sp>
        <p:nvSpPr>
          <p:cNvPr id="7" name="Rectangle 60">
            <a:extLst>
              <a:ext uri="{FF2B5EF4-FFF2-40B4-BE49-F238E27FC236}">
                <a16:creationId xmlns:a16="http://schemas.microsoft.com/office/drawing/2014/main" xmlns="" id="{2B994FA7-47D8-FA41-A167-7A6EC531B305}"/>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
        <p:nvSpPr>
          <p:cNvPr id="8" name="TextBox 7">
            <a:extLst>
              <a:ext uri="{FF2B5EF4-FFF2-40B4-BE49-F238E27FC236}">
                <a16:creationId xmlns:a16="http://schemas.microsoft.com/office/drawing/2014/main" xmlns="" id="{8A7E19F5-243A-0648-B955-19E730C3D45F}"/>
              </a:ext>
            </a:extLst>
          </p:cNvPr>
          <p:cNvSpPr txBox="1"/>
          <p:nvPr userDrawn="1"/>
        </p:nvSpPr>
        <p:spPr>
          <a:xfrm>
            <a:off x="448483" y="44132"/>
            <a:ext cx="3140537" cy="769349"/>
          </a:xfrm>
          <a:prstGeom prst="rect">
            <a:avLst/>
          </a:prstGeom>
          <a:noFill/>
        </p:spPr>
        <p:txBody>
          <a:bodyPr wrap="square" lIns="91348" tIns="45674" rIns="91348" bIns="45674">
            <a:spAutoFit/>
          </a:bodyPr>
          <a:lstStyle/>
          <a:p>
            <a:pPr algn="l" defTabSz="867347">
              <a:defRPr/>
            </a:pPr>
            <a:r>
              <a:rPr lang="en-US" sz="800" b="1" dirty="0">
                <a:solidFill>
                  <a:srgbClr val="000000"/>
                </a:solidFill>
                <a:latin typeface="Arial" charset="0"/>
                <a:ea typeface="Arial" charset="0"/>
                <a:cs typeface="Arial" charset="0"/>
              </a:rPr>
              <a:t>National Aeronautics and Space Administration</a:t>
            </a:r>
          </a:p>
          <a:p>
            <a:pPr algn="l" defTabSz="867347">
              <a:defRPr/>
            </a:pPr>
            <a:r>
              <a:rPr lang="en-US" sz="800" b="1" dirty="0">
                <a:solidFill>
                  <a:srgbClr val="000000"/>
                </a:solidFill>
                <a:latin typeface="Arial" charset="0"/>
                <a:ea typeface="Arial" charset="0"/>
                <a:cs typeface="Arial" charset="0"/>
              </a:rPr>
              <a:t>Goddard Space Flight Center</a:t>
            </a:r>
          </a:p>
          <a:p>
            <a:pPr marL="0" marR="0" indent="0" algn="l" defTabSz="867347" rtl="0" eaLnBrk="0" fontAlgn="base" latinLnBrk="0" hangingPunct="0">
              <a:lnSpc>
                <a:spcPct val="100000"/>
              </a:lnSpc>
              <a:spcBef>
                <a:spcPct val="0"/>
              </a:spcBef>
              <a:spcAft>
                <a:spcPct val="0"/>
              </a:spcAft>
              <a:buClrTx/>
              <a:buSzTx/>
              <a:buFontTx/>
              <a:buNone/>
              <a:tabLst/>
              <a:defRPr/>
            </a:pPr>
            <a:r>
              <a:rPr lang="en-US" sz="800" b="1" i="0" dirty="0">
                <a:latin typeface="Arial" charset="0"/>
                <a:ea typeface="Arial" charset="0"/>
                <a:cs typeface="Arial" charset="0"/>
              </a:rPr>
              <a:t>Detector Systems</a:t>
            </a:r>
            <a:r>
              <a:rPr lang="en-US" sz="800" b="1" i="0" baseline="0" dirty="0">
                <a:latin typeface="Arial" charset="0"/>
                <a:ea typeface="Arial" charset="0"/>
                <a:cs typeface="Arial" charset="0"/>
              </a:rPr>
              <a:t> Branch</a:t>
            </a:r>
            <a:endParaRPr lang="en-US" sz="800" b="1" i="0" dirty="0">
              <a:latin typeface="Arial" charset="0"/>
              <a:ea typeface="Arial" charset="0"/>
              <a:cs typeface="Arial" charset="0"/>
            </a:endParaRPr>
          </a:p>
          <a:p>
            <a:pPr algn="l" defTabSz="867347">
              <a:defRPr/>
            </a:pPr>
            <a:endParaRPr lang="en-US" sz="1000" dirty="0">
              <a:solidFill>
                <a:srgbClr val="000000"/>
              </a:solidFill>
              <a:latin typeface="Times New Roman"/>
              <a:cs typeface="Times New Roman"/>
            </a:endParaRPr>
          </a:p>
          <a:p>
            <a:pPr algn="l">
              <a:defRPr/>
            </a:pPr>
            <a:endParaRPr lang="en-US" sz="1000" dirty="0">
              <a:latin typeface="Times New Roman"/>
              <a:cs typeface="Times New Roman"/>
            </a:endParaRPr>
          </a:p>
        </p:txBody>
      </p:sp>
      <p:pic>
        <p:nvPicPr>
          <p:cNvPr id="11" name="Picture 10" descr="Macintosh HD:Users:caallen:Desktop:SPIE MSA 3-08:">
            <a:extLst>
              <a:ext uri="{FF2B5EF4-FFF2-40B4-BE49-F238E27FC236}">
                <a16:creationId xmlns:a16="http://schemas.microsoft.com/office/drawing/2014/main" xmlns="" id="{AD7A4F9D-5367-DC4C-9071-0044232EF0D0}"/>
              </a:ext>
            </a:extLst>
          </p:cNvPr>
          <p:cNvPicPr>
            <a:picLocks noChangeAspect="1" noChangeArrowheads="1"/>
          </p:cNvPicPr>
          <p:nvPr userDrawn="1"/>
        </p:nvPicPr>
        <p:blipFill>
          <a:blip r:embed="rId8" r:link="rId9">
            <a:lum bright="-4000" contrast="28000"/>
            <a:extLst>
              <a:ext uri="{28A0092B-C50C-407E-A947-70E740481C1C}">
                <a14:useLocalDpi xmlns:a14="http://schemas.microsoft.com/office/drawing/2010/main" val="0"/>
              </a:ext>
            </a:extLst>
          </a:blip>
          <a:srcRect/>
          <a:stretch>
            <a:fillRect/>
          </a:stretch>
        </p:blipFill>
        <p:spPr bwMode="auto">
          <a:xfrm>
            <a:off x="13050" y="44132"/>
            <a:ext cx="526874" cy="43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65" r:id="rId1"/>
    <p:sldLayoutId id="2147484163" r:id="rId2"/>
    <p:sldLayoutId id="2147484169" r:id="rId3"/>
    <p:sldLayoutId id="2147484164" r:id="rId4"/>
    <p:sldLayoutId id="2147484170" r:id="rId5"/>
  </p:sldLayoutIdLst>
  <p:hf hdr="0"/>
  <p:txStyles>
    <p:titleStyle>
      <a:lvl1pPr algn="ctr" rtl="0" eaLnBrk="0" fontAlgn="base" hangingPunct="0">
        <a:lnSpc>
          <a:spcPct val="90000"/>
        </a:lnSpc>
        <a:spcBef>
          <a:spcPct val="0"/>
        </a:spcBef>
        <a:spcAft>
          <a:spcPct val="0"/>
        </a:spcAft>
        <a:defRPr sz="2821" b="1">
          <a:solidFill>
            <a:srgbClr val="00B0F0"/>
          </a:solidFill>
          <a:effectLst>
            <a:outerShdw blurRad="50800" dist="63500" dir="2700000" algn="tl" rotWithShape="0">
              <a:prstClr val="black">
                <a:alpha val="50000"/>
              </a:prstClr>
            </a:outerShdw>
          </a:effectLst>
          <a:latin typeface="+mj-lt"/>
          <a:ea typeface="+mj-ea"/>
          <a:cs typeface="+mj-cs"/>
        </a:defRPr>
      </a:lvl1pPr>
      <a:lvl2pPr algn="l" rtl="0" eaLnBrk="0" fontAlgn="base" hangingPunct="0">
        <a:lnSpc>
          <a:spcPct val="90000"/>
        </a:lnSpc>
        <a:spcBef>
          <a:spcPct val="0"/>
        </a:spcBef>
        <a:spcAft>
          <a:spcPct val="0"/>
        </a:spcAft>
        <a:defRPr sz="3197" b="1">
          <a:solidFill>
            <a:schemeClr val="bg1"/>
          </a:solidFill>
          <a:latin typeface="Arial" pitchFamily="-108" charset="0"/>
          <a:ea typeface="ＭＳ Ｐゴシック" pitchFamily="-108" charset="-128"/>
          <a:cs typeface="ＭＳ Ｐゴシック" pitchFamily="-108" charset="-128"/>
        </a:defRPr>
      </a:lvl2pPr>
      <a:lvl3pPr algn="l" rtl="0" eaLnBrk="0" fontAlgn="base" hangingPunct="0">
        <a:lnSpc>
          <a:spcPct val="90000"/>
        </a:lnSpc>
        <a:spcBef>
          <a:spcPct val="0"/>
        </a:spcBef>
        <a:spcAft>
          <a:spcPct val="0"/>
        </a:spcAft>
        <a:defRPr sz="3197" b="1">
          <a:solidFill>
            <a:schemeClr val="bg1"/>
          </a:solidFill>
          <a:latin typeface="Arial" pitchFamily="-108" charset="0"/>
          <a:ea typeface="ＭＳ Ｐゴシック" pitchFamily="-108" charset="-128"/>
          <a:cs typeface="ＭＳ Ｐゴシック" pitchFamily="-108" charset="-128"/>
        </a:defRPr>
      </a:lvl3pPr>
      <a:lvl4pPr algn="l" rtl="0" eaLnBrk="0" fontAlgn="base" hangingPunct="0">
        <a:lnSpc>
          <a:spcPct val="90000"/>
        </a:lnSpc>
        <a:spcBef>
          <a:spcPct val="0"/>
        </a:spcBef>
        <a:spcAft>
          <a:spcPct val="0"/>
        </a:spcAft>
        <a:defRPr sz="3197" b="1">
          <a:solidFill>
            <a:schemeClr val="bg1"/>
          </a:solidFill>
          <a:latin typeface="Arial" pitchFamily="-108" charset="0"/>
          <a:ea typeface="ＭＳ Ｐゴシック" pitchFamily="-108" charset="-128"/>
          <a:cs typeface="ＭＳ Ｐゴシック" pitchFamily="-108" charset="-128"/>
        </a:defRPr>
      </a:lvl4pPr>
      <a:lvl5pPr algn="l" rtl="0" eaLnBrk="0" fontAlgn="base" hangingPunct="0">
        <a:lnSpc>
          <a:spcPct val="90000"/>
        </a:lnSpc>
        <a:spcBef>
          <a:spcPct val="0"/>
        </a:spcBef>
        <a:spcAft>
          <a:spcPct val="0"/>
        </a:spcAft>
        <a:defRPr sz="3197" b="1">
          <a:solidFill>
            <a:schemeClr val="bg1"/>
          </a:solidFill>
          <a:latin typeface="Arial" pitchFamily="-108" charset="0"/>
          <a:ea typeface="ＭＳ Ｐゴシック" pitchFamily="-108" charset="-128"/>
          <a:cs typeface="ＭＳ Ｐゴシック" pitchFamily="-108" charset="-128"/>
        </a:defRPr>
      </a:lvl5pPr>
      <a:lvl6pPr marL="429934" algn="l" rtl="0" fontAlgn="base">
        <a:lnSpc>
          <a:spcPct val="90000"/>
        </a:lnSpc>
        <a:spcBef>
          <a:spcPct val="0"/>
        </a:spcBef>
        <a:spcAft>
          <a:spcPct val="0"/>
        </a:spcAft>
        <a:defRPr sz="2821" b="1">
          <a:solidFill>
            <a:schemeClr val="bg1"/>
          </a:solidFill>
          <a:latin typeface="Arial" pitchFamily="-108" charset="0"/>
          <a:ea typeface="ＭＳ Ｐゴシック" pitchFamily="-108" charset="-128"/>
          <a:cs typeface="ＭＳ Ｐゴシック" pitchFamily="-108" charset="-128"/>
        </a:defRPr>
      </a:lvl6pPr>
      <a:lvl7pPr marL="859869" algn="l" rtl="0" fontAlgn="base">
        <a:lnSpc>
          <a:spcPct val="90000"/>
        </a:lnSpc>
        <a:spcBef>
          <a:spcPct val="0"/>
        </a:spcBef>
        <a:spcAft>
          <a:spcPct val="0"/>
        </a:spcAft>
        <a:defRPr sz="2821" b="1">
          <a:solidFill>
            <a:schemeClr val="bg1"/>
          </a:solidFill>
          <a:latin typeface="Arial" pitchFamily="-108" charset="0"/>
          <a:ea typeface="ＭＳ Ｐゴシック" pitchFamily="-108" charset="-128"/>
          <a:cs typeface="ＭＳ Ｐゴシック" pitchFamily="-108" charset="-128"/>
        </a:defRPr>
      </a:lvl7pPr>
      <a:lvl8pPr marL="1289804" algn="l" rtl="0" fontAlgn="base">
        <a:lnSpc>
          <a:spcPct val="90000"/>
        </a:lnSpc>
        <a:spcBef>
          <a:spcPct val="0"/>
        </a:spcBef>
        <a:spcAft>
          <a:spcPct val="0"/>
        </a:spcAft>
        <a:defRPr sz="2821" b="1">
          <a:solidFill>
            <a:schemeClr val="bg1"/>
          </a:solidFill>
          <a:latin typeface="Arial" pitchFamily="-108" charset="0"/>
          <a:ea typeface="ＭＳ Ｐゴシック" pitchFamily="-108" charset="-128"/>
          <a:cs typeface="ＭＳ Ｐゴシック" pitchFamily="-108" charset="-128"/>
        </a:defRPr>
      </a:lvl8pPr>
      <a:lvl9pPr marL="1719738" algn="l" rtl="0" fontAlgn="base">
        <a:lnSpc>
          <a:spcPct val="90000"/>
        </a:lnSpc>
        <a:spcBef>
          <a:spcPct val="0"/>
        </a:spcBef>
        <a:spcAft>
          <a:spcPct val="0"/>
        </a:spcAft>
        <a:defRPr sz="2821" b="1">
          <a:solidFill>
            <a:schemeClr val="bg1"/>
          </a:solidFill>
          <a:latin typeface="Arial" pitchFamily="-108" charset="0"/>
          <a:ea typeface="ＭＳ Ｐゴシック" pitchFamily="-108" charset="-128"/>
          <a:cs typeface="ＭＳ Ｐゴシック" pitchFamily="-108" charset="-128"/>
        </a:defRPr>
      </a:lvl9pPr>
    </p:titleStyle>
    <p:bodyStyle>
      <a:lvl1pPr marL="159733" indent="-159733" algn="l" rtl="0" eaLnBrk="0" fontAlgn="base" hangingPunct="0">
        <a:spcBef>
          <a:spcPct val="20000"/>
        </a:spcBef>
        <a:spcAft>
          <a:spcPct val="0"/>
        </a:spcAft>
        <a:buClr>
          <a:srgbClr val="EB8808"/>
        </a:buClr>
        <a:buChar char="•"/>
        <a:tabLst>
          <a:tab pos="213475" algn="l"/>
          <a:tab pos="971832" algn="l"/>
        </a:tabLst>
        <a:defRPr sz="2069">
          <a:solidFill>
            <a:srgbClr val="6E1463"/>
          </a:solidFill>
          <a:latin typeface="+mn-lt"/>
          <a:ea typeface="+mn-ea"/>
          <a:cs typeface="+mn-cs"/>
        </a:defRPr>
      </a:lvl1pPr>
      <a:lvl2pPr marL="374699" indent="-214968" algn="l" rtl="0" eaLnBrk="0" fontAlgn="base" hangingPunct="0">
        <a:spcBef>
          <a:spcPct val="20000"/>
        </a:spcBef>
        <a:spcAft>
          <a:spcPct val="0"/>
        </a:spcAft>
        <a:buClr>
          <a:srgbClr val="EB8808"/>
        </a:buClr>
        <a:buChar char="–"/>
        <a:defRPr sz="1880">
          <a:solidFill>
            <a:srgbClr val="6E1463"/>
          </a:solidFill>
          <a:latin typeface="+mn-lt"/>
          <a:ea typeface="+mn-ea"/>
        </a:defRPr>
      </a:lvl2pPr>
      <a:lvl3pPr marL="488156" indent="-101512" algn="l" rtl="0" eaLnBrk="0" fontAlgn="base" hangingPunct="0">
        <a:spcBef>
          <a:spcPct val="20000"/>
        </a:spcBef>
        <a:spcAft>
          <a:spcPct val="0"/>
        </a:spcAft>
        <a:buClr>
          <a:srgbClr val="EB8808"/>
        </a:buClr>
        <a:buChar char="•"/>
        <a:tabLst/>
        <a:defRPr sz="1692">
          <a:solidFill>
            <a:srgbClr val="6E1463"/>
          </a:solidFill>
          <a:latin typeface="+mn-lt"/>
          <a:ea typeface="+mn-ea"/>
        </a:defRPr>
      </a:lvl3pPr>
      <a:lvl4pPr marL="704614" indent="-159733" algn="l" rtl="0" eaLnBrk="0" fontAlgn="base" hangingPunct="0">
        <a:spcBef>
          <a:spcPct val="20000"/>
        </a:spcBef>
        <a:spcAft>
          <a:spcPct val="0"/>
        </a:spcAft>
        <a:buClr>
          <a:srgbClr val="EB8808"/>
        </a:buClr>
        <a:buChar char="–"/>
        <a:tabLst/>
        <a:defRPr sz="1505">
          <a:solidFill>
            <a:srgbClr val="6E1463"/>
          </a:solidFill>
          <a:latin typeface="+mn-lt"/>
          <a:ea typeface="+mn-ea"/>
        </a:defRPr>
      </a:lvl4pPr>
      <a:lvl5pPr marL="761342" indent="159733" algn="l" rtl="0" eaLnBrk="0" fontAlgn="base" hangingPunct="0">
        <a:spcBef>
          <a:spcPct val="20000"/>
        </a:spcBef>
        <a:spcAft>
          <a:spcPct val="0"/>
        </a:spcAft>
        <a:buClr>
          <a:srgbClr val="EB8808"/>
        </a:buClr>
        <a:buChar char="»"/>
        <a:tabLst/>
        <a:defRPr sz="1317">
          <a:solidFill>
            <a:srgbClr val="6E1463"/>
          </a:solidFill>
          <a:latin typeface="+mn-lt"/>
          <a:ea typeface="+mn-ea"/>
        </a:defRPr>
      </a:lvl5pPr>
      <a:lvl6pPr marL="1560006" indent="-165704" algn="l" rtl="0" fontAlgn="base">
        <a:spcBef>
          <a:spcPct val="20000"/>
        </a:spcBef>
        <a:spcAft>
          <a:spcPct val="0"/>
        </a:spcAft>
        <a:buClr>
          <a:srgbClr val="5A1B86"/>
        </a:buClr>
        <a:buChar char="»"/>
        <a:defRPr sz="1505">
          <a:solidFill>
            <a:schemeClr val="tx1"/>
          </a:solidFill>
          <a:latin typeface="+mn-lt"/>
          <a:ea typeface="+mn-ea"/>
        </a:defRPr>
      </a:lvl6pPr>
      <a:lvl7pPr marL="1989940" indent="-165704" algn="l" rtl="0" fontAlgn="base">
        <a:spcBef>
          <a:spcPct val="20000"/>
        </a:spcBef>
        <a:spcAft>
          <a:spcPct val="0"/>
        </a:spcAft>
        <a:buClr>
          <a:srgbClr val="5A1B86"/>
        </a:buClr>
        <a:buChar char="»"/>
        <a:defRPr sz="1505">
          <a:solidFill>
            <a:schemeClr val="tx1"/>
          </a:solidFill>
          <a:latin typeface="+mn-lt"/>
          <a:ea typeface="+mn-ea"/>
        </a:defRPr>
      </a:lvl7pPr>
      <a:lvl8pPr marL="2419875" indent="-165704" algn="l" rtl="0" fontAlgn="base">
        <a:spcBef>
          <a:spcPct val="20000"/>
        </a:spcBef>
        <a:spcAft>
          <a:spcPct val="0"/>
        </a:spcAft>
        <a:buClr>
          <a:srgbClr val="5A1B86"/>
        </a:buClr>
        <a:buChar char="»"/>
        <a:defRPr sz="1505">
          <a:solidFill>
            <a:schemeClr val="tx1"/>
          </a:solidFill>
          <a:latin typeface="+mn-lt"/>
          <a:ea typeface="+mn-ea"/>
        </a:defRPr>
      </a:lvl8pPr>
      <a:lvl9pPr marL="2849808" indent="-165704" algn="l" rtl="0" fontAlgn="base">
        <a:spcBef>
          <a:spcPct val="20000"/>
        </a:spcBef>
        <a:spcAft>
          <a:spcPct val="0"/>
        </a:spcAft>
        <a:buClr>
          <a:srgbClr val="5A1B86"/>
        </a:buClr>
        <a:buChar char="»"/>
        <a:defRPr sz="1505">
          <a:solidFill>
            <a:schemeClr val="tx1"/>
          </a:solidFill>
          <a:latin typeface="+mn-lt"/>
          <a:ea typeface="+mn-ea"/>
        </a:defRPr>
      </a:lvl9pPr>
    </p:bodyStyle>
    <p:otherStyle>
      <a:defPPr>
        <a:defRPr lang="en-US"/>
      </a:defPPr>
      <a:lvl1pPr marL="0" algn="l" defTabSz="429934" rtl="0" eaLnBrk="1" latinLnBrk="0" hangingPunct="1">
        <a:defRPr sz="1692" kern="1200">
          <a:solidFill>
            <a:schemeClr val="tx1"/>
          </a:solidFill>
          <a:latin typeface="+mn-lt"/>
          <a:ea typeface="+mn-ea"/>
          <a:cs typeface="+mn-cs"/>
        </a:defRPr>
      </a:lvl1pPr>
      <a:lvl2pPr marL="429934" algn="l" defTabSz="429934" rtl="0" eaLnBrk="1" latinLnBrk="0" hangingPunct="1">
        <a:defRPr sz="1692" kern="1200">
          <a:solidFill>
            <a:schemeClr val="tx1"/>
          </a:solidFill>
          <a:latin typeface="+mn-lt"/>
          <a:ea typeface="+mn-ea"/>
          <a:cs typeface="+mn-cs"/>
        </a:defRPr>
      </a:lvl2pPr>
      <a:lvl3pPr marL="859869" algn="l" defTabSz="429934" rtl="0" eaLnBrk="1" latinLnBrk="0" hangingPunct="1">
        <a:defRPr sz="1692" kern="1200">
          <a:solidFill>
            <a:schemeClr val="tx1"/>
          </a:solidFill>
          <a:latin typeface="+mn-lt"/>
          <a:ea typeface="+mn-ea"/>
          <a:cs typeface="+mn-cs"/>
        </a:defRPr>
      </a:lvl3pPr>
      <a:lvl4pPr marL="1289804" algn="l" defTabSz="429934" rtl="0" eaLnBrk="1" latinLnBrk="0" hangingPunct="1">
        <a:defRPr sz="1692" kern="1200">
          <a:solidFill>
            <a:schemeClr val="tx1"/>
          </a:solidFill>
          <a:latin typeface="+mn-lt"/>
          <a:ea typeface="+mn-ea"/>
          <a:cs typeface="+mn-cs"/>
        </a:defRPr>
      </a:lvl4pPr>
      <a:lvl5pPr marL="1719738" algn="l" defTabSz="429934" rtl="0" eaLnBrk="1" latinLnBrk="0" hangingPunct="1">
        <a:defRPr sz="1692" kern="1200">
          <a:solidFill>
            <a:schemeClr val="tx1"/>
          </a:solidFill>
          <a:latin typeface="+mn-lt"/>
          <a:ea typeface="+mn-ea"/>
          <a:cs typeface="+mn-cs"/>
        </a:defRPr>
      </a:lvl5pPr>
      <a:lvl6pPr marL="2149672" algn="l" defTabSz="429934" rtl="0" eaLnBrk="1" latinLnBrk="0" hangingPunct="1">
        <a:defRPr sz="1692" kern="1200">
          <a:solidFill>
            <a:schemeClr val="tx1"/>
          </a:solidFill>
          <a:latin typeface="+mn-lt"/>
          <a:ea typeface="+mn-ea"/>
          <a:cs typeface="+mn-cs"/>
        </a:defRPr>
      </a:lvl6pPr>
      <a:lvl7pPr marL="2579606" algn="l" defTabSz="429934" rtl="0" eaLnBrk="1" latinLnBrk="0" hangingPunct="1">
        <a:defRPr sz="1692" kern="1200">
          <a:solidFill>
            <a:schemeClr val="tx1"/>
          </a:solidFill>
          <a:latin typeface="+mn-lt"/>
          <a:ea typeface="+mn-ea"/>
          <a:cs typeface="+mn-cs"/>
        </a:defRPr>
      </a:lvl7pPr>
      <a:lvl8pPr marL="3009541" algn="l" defTabSz="429934" rtl="0" eaLnBrk="1" latinLnBrk="0" hangingPunct="1">
        <a:defRPr sz="1692" kern="1200">
          <a:solidFill>
            <a:schemeClr val="tx1"/>
          </a:solidFill>
          <a:latin typeface="+mn-lt"/>
          <a:ea typeface="+mn-ea"/>
          <a:cs typeface="+mn-cs"/>
        </a:defRPr>
      </a:lvl8pPr>
      <a:lvl9pPr marL="3439474" algn="l" defTabSz="429934" rtl="0" eaLnBrk="1" latinLnBrk="0" hangingPunct="1">
        <a:defRPr sz="16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file:////Users/kacomber/Documents/CustomerWork/ToDo/C372%20-%20Jhabvala_Presentation/Pride_n_Joy.jpg"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file:////Users/kacomber/Documents/CustomerWork/ToDo/C372%20-%20Jhabvala_Presentation/629_Charged_Couple_Device_1977.jpg"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Users/kacomber/Documents/CustomerWork/ToDo/C372%20-%20Jhabvala_Presentation/Min_FET_Channel_1975.pn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file:////Users/kacomber/Documents/CustomerWork/ToDo/C372%20-%20Jhabvala_Presentation/Fetal_1977.jp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5.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jp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5.xml"/><Relationship Id="rId5" Type="http://schemas.openxmlformats.org/officeDocument/2006/relationships/image" Target="../media/image49.jpg"/><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file:////Users/kacomber/Documents/CustomerWork/TO%20DO/C372%20-%20Jhabvala_Presentation/Placed%20Images/Detector_Tech_NASA_Missions.pn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0aD1220d.tif%20%20%20%20%20%20%20%20%20%20%20%20%20%20%20%20%20%20%20%20%20%20%20%20%20%20%20%20%20%20%20%20%20%20%20%20%20%20%20%20%20%20%20%20%20%20%20%20%20%20%20%20%2000020EDF%0cMacintosh%20HD%20%20%20%20%20%20%20%20%20%20%20%20%20%20%20%20%20%20%20B3C4AB21:" TargetMode="External"/><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 Id="rId5" Type="http://schemas.openxmlformats.org/officeDocument/2006/relationships/image" Target="../media/image78.jpg"/><Relationship Id="rId4" Type="http://schemas.openxmlformats.org/officeDocument/2006/relationships/image" Target="../media/image77.jp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file:////Users/kacomber/Documents/CustomerWork/TO%20DO/C372%20-%20Jhabvala_Presentation/Placed%20Images/Vaclav_Klaus_image.png"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5.jpeg"/></Relationships>
</file>

<file path=ppt/slides/_rels/slide7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file:////Users/kacomber/Documents/CustomerWork/TO%20DO/C372%20-%20Jhabvala_Presentation/Placed%20Images/QWIP_2005_bottom_pics.p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4.xml"/><Relationship Id="rId4" Type="http://schemas.openxmlformats.org/officeDocument/2006/relationships/image" Target="../media/image91.JPG"/></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xml"/><Relationship Id="rId5" Type="http://schemas.openxmlformats.org/officeDocument/2006/relationships/image" Target="../media/image112.jpeg"/><Relationship Id="rId4" Type="http://schemas.openxmlformats.org/officeDocument/2006/relationships/image" Target="../media/image111.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mjhabval/Desktop/Center%20talk2/FlareMovie24Sep14%20copy%202.mp4" TargetMode="External"/><Relationship Id="rId1" Type="http://schemas.microsoft.com/office/2007/relationships/media" Target="file:////Users/mjhabval/Desktop/Center%20talk2/FlareMovie24Sep14%20copy%202.mp4" TargetMode="External"/><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4.xml"/><Relationship Id="rId5" Type="http://schemas.openxmlformats.org/officeDocument/2006/relationships/image" Target="../media/image117.jpg"/><Relationship Id="rId4" Type="http://schemas.openxmlformats.org/officeDocument/2006/relationships/image" Target="../media/image11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4.xml"/><Relationship Id="rId4" Type="http://schemas.openxmlformats.org/officeDocument/2006/relationships/image" Target="../media/image120.jpg"/></Relationships>
</file>

<file path=ppt/slides/_rels/slide8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5.xml"/><Relationship Id="rId5" Type="http://schemas.openxmlformats.org/officeDocument/2006/relationships/image" Target="../media/image126.jpg"/><Relationship Id="rId4" Type="http://schemas.openxmlformats.org/officeDocument/2006/relationships/image" Target="../media/image125.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5255" y="2743200"/>
            <a:ext cx="3720662" cy="523220"/>
          </a:xfrm>
          <a:prstGeom prst="rect">
            <a:avLst/>
          </a:prstGeom>
          <a:noFill/>
        </p:spPr>
        <p:txBody>
          <a:bodyPr wrap="square" rtlCol="0">
            <a:spAutoFit/>
          </a:bodyPr>
          <a:lstStyle/>
          <a:p>
            <a:r>
              <a:rPr lang="en-US" sz="2800" b="1">
                <a:solidFill>
                  <a:srgbClr val="932192"/>
                </a:solidFill>
              </a:rPr>
              <a:t>Chief Engineer, ISTD</a:t>
            </a:r>
          </a:p>
        </p:txBody>
      </p:sp>
      <p:pic>
        <p:nvPicPr>
          <p:cNvPr id="5" name="Picture 4">
            <a:extLst>
              <a:ext uri="{FF2B5EF4-FFF2-40B4-BE49-F238E27FC236}">
                <a16:creationId xmlns:a16="http://schemas.microsoft.com/office/drawing/2014/main" xmlns="" id="{178E9BF2-C8D9-C24A-88D5-A9D5F2CC7C5F}"/>
              </a:ext>
            </a:extLst>
          </p:cNvPr>
          <p:cNvPicPr>
            <a:picLocks noChangeAspect="1"/>
          </p:cNvPicPr>
          <p:nvPr/>
        </p:nvPicPr>
        <p:blipFill>
          <a:blip r:embed="rId3"/>
          <a:stretch>
            <a:fillRect/>
          </a:stretch>
        </p:blipFill>
        <p:spPr>
          <a:xfrm>
            <a:off x="0" y="0"/>
            <a:ext cx="9122879" cy="6858000"/>
          </a:xfrm>
          <a:prstGeom prst="rect">
            <a:avLst/>
          </a:prstGeom>
        </p:spPr>
      </p:pic>
    </p:spTree>
    <p:extLst>
      <p:ext uri="{BB962C8B-B14F-4D97-AF65-F5344CB8AC3E}">
        <p14:creationId xmlns:p14="http://schemas.microsoft.com/office/powerpoint/2010/main" val="409142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FB6B718-0D15-FF42-A1CA-6E0791758A18}"/>
              </a:ext>
            </a:extLst>
          </p:cNvPr>
          <p:cNvSpPr txBox="1"/>
          <p:nvPr/>
        </p:nvSpPr>
        <p:spPr>
          <a:xfrm>
            <a:off x="3792780" y="141943"/>
            <a:ext cx="1723549" cy="523220"/>
          </a:xfrm>
          <a:prstGeom prst="rect">
            <a:avLst/>
          </a:prstGeom>
          <a:noFill/>
        </p:spPr>
        <p:txBody>
          <a:bodyPr wrap="none">
            <a:spAutoFit/>
          </a:bodyPr>
          <a:lstStyle/>
          <a:p>
            <a:pPr>
              <a:defRPr/>
            </a:pPr>
            <a:r>
              <a:rPr lang="en-US" sz="2800" b="1" dirty="0">
                <a:solidFill>
                  <a:srgbClr val="00B0F0"/>
                </a:solidFill>
                <a:latin typeface="+mj-lt"/>
              </a:rPr>
              <a:t>Facilities</a:t>
            </a:r>
          </a:p>
        </p:txBody>
      </p:sp>
      <p:sp>
        <p:nvSpPr>
          <p:cNvPr id="9" name="TextBox 8">
            <a:extLst>
              <a:ext uri="{FF2B5EF4-FFF2-40B4-BE49-F238E27FC236}">
                <a16:creationId xmlns:a16="http://schemas.microsoft.com/office/drawing/2014/main" xmlns="" id="{6BB08E90-452A-4742-8C08-EDB3F52F7F0A}"/>
              </a:ext>
            </a:extLst>
          </p:cNvPr>
          <p:cNvSpPr txBox="1"/>
          <p:nvPr/>
        </p:nvSpPr>
        <p:spPr>
          <a:xfrm>
            <a:off x="3565236" y="1623333"/>
            <a:ext cx="1975164" cy="4893647"/>
          </a:xfrm>
          <a:prstGeom prst="rect">
            <a:avLst/>
          </a:prstGeom>
          <a:noFill/>
        </p:spPr>
        <p:txBody>
          <a:bodyPr wrap="square">
            <a:spAutoFit/>
          </a:bodyPr>
          <a:lstStyle/>
          <a:p>
            <a:pPr>
              <a:defRPr/>
            </a:pPr>
            <a:r>
              <a:rPr lang="en-US" sz="2400" b="1" dirty="0">
                <a:solidFill>
                  <a:schemeClr val="accent1">
                    <a:lumMod val="75000"/>
                  </a:schemeClr>
                </a:solidFill>
                <a:latin typeface="+mj-lt"/>
              </a:rPr>
              <a:t>     Then (1970~1991)</a:t>
            </a:r>
          </a:p>
          <a:p>
            <a:pPr lvl="1">
              <a:defRPr/>
            </a:pPr>
            <a:endParaRPr lang="en-US" sz="2400" b="1" dirty="0">
              <a:latin typeface="+mj-lt"/>
            </a:endParaRPr>
          </a:p>
          <a:p>
            <a:pPr marL="742950" lvl="1" indent="-285750">
              <a:buFont typeface="Arial" charset="0"/>
              <a:buChar char="•"/>
              <a:defRPr/>
            </a:pPr>
            <a:endParaRPr lang="en-US" sz="2400" b="1" dirty="0">
              <a:latin typeface="+mj-lt"/>
            </a:endParaRPr>
          </a:p>
          <a:p>
            <a:pPr marL="742950" lvl="1" indent="-285750">
              <a:buFont typeface="Arial" charset="0"/>
              <a:buChar char="•"/>
              <a:defRPr/>
            </a:pPr>
            <a:endParaRPr lang="en-US" sz="2400" b="1" dirty="0">
              <a:latin typeface="+mj-lt"/>
            </a:endParaRPr>
          </a:p>
          <a:p>
            <a:pPr marL="742950" lvl="1" indent="-285750">
              <a:buFont typeface="Arial" charset="0"/>
              <a:buChar char="•"/>
              <a:defRPr/>
            </a:pPr>
            <a:endParaRPr lang="en-US" sz="2400" b="1" dirty="0">
              <a:latin typeface="+mj-lt"/>
            </a:endParaRPr>
          </a:p>
          <a:p>
            <a:pPr marL="742950" lvl="1" indent="-285750">
              <a:buFont typeface="Arial" charset="0"/>
              <a:buChar char="•"/>
              <a:defRPr/>
            </a:pPr>
            <a:endParaRPr lang="en-US" sz="2400" b="1" dirty="0">
              <a:latin typeface="+mj-lt"/>
            </a:endParaRPr>
          </a:p>
          <a:p>
            <a:pPr marL="742950" lvl="1" indent="-285750">
              <a:buFont typeface="Arial" charset="0"/>
              <a:buChar char="•"/>
              <a:defRPr/>
            </a:pPr>
            <a:endParaRPr lang="en-US" sz="2400" b="1" dirty="0">
              <a:latin typeface="+mj-lt"/>
            </a:endParaRPr>
          </a:p>
          <a:p>
            <a:pPr marL="742950" lvl="1" indent="-285750">
              <a:buFont typeface="Arial" charset="0"/>
              <a:buChar char="•"/>
              <a:defRPr/>
            </a:pPr>
            <a:endParaRPr lang="en-US" sz="2400" b="1" dirty="0">
              <a:latin typeface="+mj-lt"/>
            </a:endParaRPr>
          </a:p>
          <a:p>
            <a:pPr marL="742950" lvl="1" indent="-285750">
              <a:buFont typeface="Arial" charset="0"/>
              <a:buChar char="•"/>
              <a:defRPr/>
            </a:pPr>
            <a:endParaRPr lang="en-US" sz="2400" b="1" dirty="0">
              <a:latin typeface="+mj-lt"/>
            </a:endParaRPr>
          </a:p>
          <a:p>
            <a:pPr marL="742950" lvl="1" indent="-285750">
              <a:buFont typeface="Arial" charset="0"/>
              <a:buChar char="•"/>
              <a:defRPr/>
            </a:pPr>
            <a:endParaRPr lang="en-US" sz="2400" b="1" dirty="0">
              <a:latin typeface="+mj-lt"/>
            </a:endParaRPr>
          </a:p>
          <a:p>
            <a:pPr marL="742950" lvl="1" indent="-285750">
              <a:buFont typeface="Arial" charset="0"/>
              <a:buChar char="•"/>
              <a:defRPr/>
            </a:pPr>
            <a:endParaRPr lang="en-US" sz="2400" b="1" dirty="0">
              <a:latin typeface="+mj-lt"/>
            </a:endParaRPr>
          </a:p>
          <a:p>
            <a:pPr marL="742950" lvl="1" indent="-285750">
              <a:buFont typeface="Arial" charset="0"/>
              <a:buChar char="•"/>
              <a:defRPr/>
            </a:pPr>
            <a:endParaRPr lang="en-US" sz="2400" b="1" dirty="0">
              <a:latin typeface="+mj-lt"/>
            </a:endParaRPr>
          </a:p>
        </p:txBody>
      </p:sp>
      <p:pic>
        <p:nvPicPr>
          <p:cNvPr id="11" name="Picture 5">
            <a:extLst>
              <a:ext uri="{FF2B5EF4-FFF2-40B4-BE49-F238E27FC236}">
                <a16:creationId xmlns:a16="http://schemas.microsoft.com/office/drawing/2014/main" xmlns="" id="{84B97523-384F-DA4E-AE5F-49B38AE65E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84088" y="1247784"/>
            <a:ext cx="2452232" cy="293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xmlns="" id="{5C905760-C1DB-CC47-AC84-BA9BEF13A6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734404" y="1279220"/>
            <a:ext cx="2449055" cy="285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52AB295E-C370-EB42-9CBF-B845F9C265BF}"/>
              </a:ext>
            </a:extLst>
          </p:cNvPr>
          <p:cNvSpPr txBox="1"/>
          <p:nvPr/>
        </p:nvSpPr>
        <p:spPr>
          <a:xfrm>
            <a:off x="4048303" y="4526442"/>
            <a:ext cx="1079284" cy="830997"/>
          </a:xfrm>
          <a:prstGeom prst="rect">
            <a:avLst/>
          </a:prstGeom>
          <a:noFill/>
        </p:spPr>
        <p:txBody>
          <a:bodyPr wrap="square">
            <a:spAutoFit/>
          </a:bodyPr>
          <a:lstStyle/>
          <a:p>
            <a:pPr algn="ctr">
              <a:defRPr/>
            </a:pPr>
            <a:r>
              <a:rPr lang="en-US" sz="2400" b="1" dirty="0">
                <a:solidFill>
                  <a:schemeClr val="accent1">
                    <a:lumMod val="75000"/>
                  </a:schemeClr>
                </a:solidFill>
                <a:latin typeface="+mj-lt"/>
              </a:rPr>
              <a:t>Now 2018</a:t>
            </a:r>
          </a:p>
        </p:txBody>
      </p:sp>
      <p:pic>
        <p:nvPicPr>
          <p:cNvPr id="14" name="Picture 7">
            <a:extLst>
              <a:ext uri="{FF2B5EF4-FFF2-40B4-BE49-F238E27FC236}">
                <a16:creationId xmlns:a16="http://schemas.microsoft.com/office/drawing/2014/main" xmlns="" id="{743B0445-7CF2-E449-8F7D-41DCA46951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526" y="4383587"/>
            <a:ext cx="3111965" cy="194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xmlns="" id="{5A72BDFD-9B18-3C4E-AF65-180168F171B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40460" y="4383587"/>
            <a:ext cx="2545647" cy="190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xmlns="" id="{D387A26E-4DE9-B146-A27E-9A523D516352}"/>
              </a:ext>
            </a:extLst>
          </p:cNvPr>
          <p:cNvSpPr txBox="1"/>
          <p:nvPr/>
        </p:nvSpPr>
        <p:spPr>
          <a:xfrm>
            <a:off x="6546251" y="3971658"/>
            <a:ext cx="934063" cy="369332"/>
          </a:xfrm>
          <a:prstGeom prst="rect">
            <a:avLst/>
          </a:prstGeom>
          <a:noFill/>
        </p:spPr>
        <p:txBody>
          <a:bodyPr wrap="square" rtlCol="0">
            <a:spAutoFit/>
          </a:bodyPr>
          <a:lstStyle/>
          <a:p>
            <a:r>
              <a:rPr lang="en-US" sz="1800" b="1" dirty="0">
                <a:latin typeface="+mj-lt"/>
              </a:rPr>
              <a:t>S27-31</a:t>
            </a:r>
          </a:p>
        </p:txBody>
      </p:sp>
      <p:sp>
        <p:nvSpPr>
          <p:cNvPr id="17" name="TextBox 16">
            <a:extLst>
              <a:ext uri="{FF2B5EF4-FFF2-40B4-BE49-F238E27FC236}">
                <a16:creationId xmlns:a16="http://schemas.microsoft.com/office/drawing/2014/main" xmlns="" id="{CE472E55-6E64-CB48-B944-844022F46297}"/>
              </a:ext>
            </a:extLst>
          </p:cNvPr>
          <p:cNvSpPr txBox="1"/>
          <p:nvPr/>
        </p:nvSpPr>
        <p:spPr>
          <a:xfrm>
            <a:off x="1710320" y="3998023"/>
            <a:ext cx="599768" cy="369332"/>
          </a:xfrm>
          <a:prstGeom prst="rect">
            <a:avLst/>
          </a:prstGeom>
          <a:noFill/>
        </p:spPr>
        <p:txBody>
          <a:bodyPr wrap="square" rtlCol="0">
            <a:spAutoFit/>
          </a:bodyPr>
          <a:lstStyle/>
          <a:p>
            <a:r>
              <a:rPr lang="en-US" sz="1800" b="1" dirty="0">
                <a:latin typeface="+mj-lt"/>
              </a:rPr>
              <a:t>S19</a:t>
            </a:r>
          </a:p>
        </p:txBody>
      </p:sp>
      <p:sp>
        <p:nvSpPr>
          <p:cNvPr id="18" name="Slide Number Placeholder 6">
            <a:extLst>
              <a:ext uri="{FF2B5EF4-FFF2-40B4-BE49-F238E27FC236}">
                <a16:creationId xmlns:a16="http://schemas.microsoft.com/office/drawing/2014/main" xmlns="" id="{1EB4DC2A-78A5-B845-973E-3C2817D1936E}"/>
              </a:ext>
            </a:extLst>
          </p:cNvPr>
          <p:cNvSpPr>
            <a:spLocks noGrp="1"/>
          </p:cNvSpPr>
          <p:nvPr>
            <p:ph type="sldNum" sz="quarter" idx="10"/>
          </p:nvPr>
        </p:nvSpPr>
        <p:spPr>
          <a:xfrm>
            <a:off x="8757920" y="6510337"/>
            <a:ext cx="386080" cy="457200"/>
          </a:xfrm>
        </p:spPr>
        <p:txBody>
          <a:bodyPr/>
          <a:lstStyle/>
          <a:p>
            <a:pPr>
              <a:defRPr/>
            </a:pPr>
            <a:fld id="{C5F5D751-9E6B-CC47-84E5-C7B34ABE1EC9}" type="slidenum">
              <a:rPr lang="en-US" altLang="x-none" smtClean="0"/>
              <a:pPr>
                <a:defRPr/>
              </a:pPr>
              <a:t>10</a:t>
            </a:fld>
            <a:endParaRPr lang="en-US" altLang="x-none" sz="1400"/>
          </a:p>
        </p:txBody>
      </p:sp>
    </p:spTree>
    <p:extLst>
      <p:ext uri="{BB962C8B-B14F-4D97-AF65-F5344CB8AC3E}">
        <p14:creationId xmlns:p14="http://schemas.microsoft.com/office/powerpoint/2010/main" val="2334972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2B0D2FAB-FA51-4843-87B8-F411D8FF4FCE}"/>
              </a:ext>
            </a:extLst>
          </p:cNvPr>
          <p:cNvSpPr>
            <a:spLocks noGrp="1"/>
          </p:cNvSpPr>
          <p:nvPr>
            <p:ph type="title" idx="4294967295"/>
          </p:nvPr>
        </p:nvSpPr>
        <p:spPr>
          <a:xfrm>
            <a:off x="693194" y="252623"/>
            <a:ext cx="8547100" cy="760413"/>
          </a:xfrm>
        </p:spPr>
        <p:txBody>
          <a:bodyPr>
            <a:normAutofit fontScale="90000"/>
          </a:bodyPr>
          <a:lstStyle/>
          <a:p>
            <a:pPr algn="ctr"/>
            <a:r>
              <a:rPr lang="en-US" sz="2000" dirty="0"/>
              <a:t>Minimum IC Mask-Aligner Printable Feature Size </a:t>
            </a:r>
            <a:br>
              <a:rPr lang="en-US" sz="2000" dirty="0"/>
            </a:br>
            <a:r>
              <a:rPr lang="en-US" sz="2000" dirty="0"/>
              <a:t>(Typically the FET Channel Length) </a:t>
            </a:r>
            <a:br>
              <a:rPr lang="en-US" sz="2000" dirty="0"/>
            </a:br>
            <a:r>
              <a:rPr lang="en-US" sz="2000" dirty="0"/>
              <a:t>1975</a:t>
            </a:r>
          </a:p>
        </p:txBody>
      </p:sp>
      <p:sp>
        <p:nvSpPr>
          <p:cNvPr id="4" name="Slide Number Placeholder 3"/>
          <p:cNvSpPr>
            <a:spLocks noGrp="1"/>
          </p:cNvSpPr>
          <p:nvPr>
            <p:ph type="sldNum" sz="quarter" idx="10"/>
          </p:nvPr>
        </p:nvSpPr>
        <p:spPr/>
        <p:txBody>
          <a:bodyPr/>
          <a:lstStyle/>
          <a:p>
            <a:fld id="{C5F5D751-9E6B-CC47-84E5-C7B34ABE1EC9}" type="slidenum">
              <a:rPr lang="en-US" altLang="x-none" smtClean="0"/>
              <a:pPr/>
              <a:t>11</a:t>
            </a:fld>
            <a:endParaRPr lang="en-US" altLang="x-none"/>
          </a:p>
        </p:txBody>
      </p:sp>
      <p:grpSp>
        <p:nvGrpSpPr>
          <p:cNvPr id="3" name="Group 2">
            <a:extLst>
              <a:ext uri="{FF2B5EF4-FFF2-40B4-BE49-F238E27FC236}">
                <a16:creationId xmlns:a16="http://schemas.microsoft.com/office/drawing/2014/main" xmlns="" id="{EF353DF5-44A9-B342-B98E-382DF5B08E62}"/>
              </a:ext>
            </a:extLst>
          </p:cNvPr>
          <p:cNvGrpSpPr/>
          <p:nvPr/>
        </p:nvGrpSpPr>
        <p:grpSpPr>
          <a:xfrm>
            <a:off x="1164040" y="1485529"/>
            <a:ext cx="6785655" cy="4503755"/>
            <a:chOff x="777240" y="1362157"/>
            <a:chExt cx="8100060" cy="5376146"/>
          </a:xfrm>
        </p:grpSpPr>
        <p:pic>
          <p:nvPicPr>
            <p:cNvPr id="266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 y="1362157"/>
              <a:ext cx="8100060" cy="5376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4606290" y="5856873"/>
              <a:ext cx="1037667" cy="317414"/>
            </a:xfrm>
            <a:prstGeom prst="rect">
              <a:avLst/>
            </a:prstGeom>
            <a:noFill/>
          </p:spPr>
          <p:txBody>
            <a:bodyPr wrap="square" rtlCol="0">
              <a:spAutoFit/>
            </a:bodyPr>
            <a:lstStyle/>
            <a:p>
              <a:r>
                <a:rPr lang="en-US" sz="1128" b="1">
                  <a:solidFill>
                    <a:srgbClr val="FFFF00"/>
                  </a:solidFill>
                </a:rPr>
                <a:t>1975</a:t>
              </a:r>
            </a:p>
          </p:txBody>
        </p:sp>
        <p:cxnSp>
          <p:nvCxnSpPr>
            <p:cNvPr id="11" name="Straight Arrow Connector 10"/>
            <p:cNvCxnSpPr/>
            <p:nvPr/>
          </p:nvCxnSpPr>
          <p:spPr bwMode="auto">
            <a:xfrm flipH="1" flipV="1">
              <a:off x="4800600" y="3733800"/>
              <a:ext cx="26670" cy="2123073"/>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4" name="Rectangle 60">
            <a:extLst>
              <a:ext uri="{FF2B5EF4-FFF2-40B4-BE49-F238E27FC236}">
                <a16:creationId xmlns:a16="http://schemas.microsoft.com/office/drawing/2014/main" xmlns="" id="{8A4BE8C1-8CFA-7C44-BC91-008BFAABA444}"/>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2" name="Rectangle 1">
            <a:extLst>
              <a:ext uri="{FF2B5EF4-FFF2-40B4-BE49-F238E27FC236}">
                <a16:creationId xmlns:a16="http://schemas.microsoft.com/office/drawing/2014/main" xmlns="" id="{EC78E183-FF9E-334E-B9D7-37F20BB4BB97}"/>
              </a:ext>
            </a:extLst>
          </p:cNvPr>
          <p:cNvSpPr/>
          <p:nvPr/>
        </p:nvSpPr>
        <p:spPr bwMode="auto">
          <a:xfrm>
            <a:off x="5123586" y="3205943"/>
            <a:ext cx="519137" cy="267679"/>
          </a:xfrm>
          <a:prstGeom prst="rect">
            <a:avLst/>
          </a:prstGeom>
          <a:solidFill>
            <a:srgbClr val="13202C"/>
          </a:solidFill>
          <a:ln w="9525" cap="flat" cmpd="sng" algn="ctr">
            <a:noFill/>
            <a:prstDash val="solid"/>
            <a:round/>
            <a:headEnd type="none" w="med" len="med"/>
            <a:tailEnd type="none" w="med" len="med"/>
          </a:ln>
          <a:effectLst/>
        </p:spPr>
        <p:txBody>
          <a:bodyPr vert="horz" wrap="square" lIns="85982" tIns="42992" rIns="85982" bIns="42992" numCol="1" rtlCol="0" anchor="t" anchorCtr="0" compatLnSpc="1">
            <a:prstTxWarp prst="textNoShape">
              <a:avLst/>
            </a:prstTxWarp>
          </a:bodyPr>
          <a:lstStyle/>
          <a:p>
            <a:endParaRPr lang="en-US" sz="2452">
              <a:latin typeface="Arial" pitchFamily="-108" charset="0"/>
              <a:ea typeface="ＭＳ Ｐゴシック" pitchFamily="-108" charset="-128"/>
              <a:cs typeface="ＭＳ Ｐゴシック" pitchFamily="-108" charset="-128"/>
            </a:endParaRPr>
          </a:p>
        </p:txBody>
      </p:sp>
      <p:sp>
        <p:nvSpPr>
          <p:cNvPr id="5" name="TextBox 4">
            <a:extLst>
              <a:ext uri="{FF2B5EF4-FFF2-40B4-BE49-F238E27FC236}">
                <a16:creationId xmlns:a16="http://schemas.microsoft.com/office/drawing/2014/main" xmlns="" id="{9F6964EC-5E8C-B440-B7B6-C45061FC6B17}"/>
              </a:ext>
            </a:extLst>
          </p:cNvPr>
          <p:cNvSpPr txBox="1"/>
          <p:nvPr/>
        </p:nvSpPr>
        <p:spPr>
          <a:xfrm>
            <a:off x="5034358" y="3214050"/>
            <a:ext cx="794928" cy="265907"/>
          </a:xfrm>
          <a:prstGeom prst="rect">
            <a:avLst/>
          </a:prstGeom>
          <a:noFill/>
        </p:spPr>
        <p:txBody>
          <a:bodyPr wrap="square" rtlCol="0">
            <a:spAutoFit/>
          </a:bodyPr>
          <a:lstStyle/>
          <a:p>
            <a:r>
              <a:rPr lang="en-US" sz="1128" b="1">
                <a:solidFill>
                  <a:schemeClr val="bg1"/>
                </a:solidFill>
              </a:rPr>
              <a:t>NASA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xmlns="" id="{21A56D50-1293-1347-A976-C0875A759D8B}"/>
              </a:ext>
            </a:extLst>
          </p:cNvPr>
          <p:cNvSpPr>
            <a:spLocks noGrp="1"/>
          </p:cNvSpPr>
          <p:nvPr>
            <p:ph idx="1"/>
          </p:nvPr>
        </p:nvSpPr>
        <p:spPr/>
        <p:txBody>
          <a:bodyPr/>
          <a:lstStyle/>
          <a:p>
            <a:pPr marL="0" indent="0" algn="ctr">
              <a:buNone/>
            </a:pPr>
            <a:r>
              <a:rPr lang="en-US" b="1" dirty="0"/>
              <a:t>Approximately 1,000 transistors, diodes and feedthroughs</a:t>
            </a:r>
            <a:br>
              <a:rPr lang="en-US" b="1" dirty="0"/>
            </a:br>
            <a:r>
              <a:rPr lang="en-US" b="1" dirty="0"/>
              <a:t>This is the state-of-the-art in 1976</a:t>
            </a:r>
          </a:p>
        </p:txBody>
      </p:sp>
      <p:sp>
        <p:nvSpPr>
          <p:cNvPr id="28675" name="TextBox 4"/>
          <p:cNvSpPr txBox="1">
            <a:spLocks noChangeArrowheads="1"/>
          </p:cNvSpPr>
          <p:nvPr/>
        </p:nvSpPr>
        <p:spPr bwMode="auto">
          <a:xfrm>
            <a:off x="1471575" y="3972367"/>
            <a:ext cx="1627093" cy="439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2256"/>
          </a:p>
        </p:txBody>
      </p:sp>
      <p:pic>
        <p:nvPicPr>
          <p:cNvPr id="2867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2154" y="2216094"/>
            <a:ext cx="3480960" cy="3734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7"/>
          <p:cNvPicPr>
            <a:picLocks noChangeAspect="1"/>
          </p:cNvPicPr>
          <p:nvPr/>
        </p:nvPicPr>
        <p:blipFill rotWithShape="1">
          <a:blip r:embed="rId3">
            <a:extLst>
              <a:ext uri="{28A0092B-C50C-407E-A947-70E740481C1C}">
                <a14:useLocalDpi xmlns:a14="http://schemas.microsoft.com/office/drawing/2010/main" val="0"/>
              </a:ext>
            </a:extLst>
          </a:blip>
          <a:srcRect l="3244" t="3027" r="5061" b="6123"/>
          <a:stretch/>
        </p:blipFill>
        <p:spPr bwMode="auto">
          <a:xfrm>
            <a:off x="4914080" y="2216096"/>
            <a:ext cx="2879430" cy="3711475"/>
          </a:xfrm>
          <a:prstGeom prst="rect">
            <a:avLst/>
          </a:prstGeom>
          <a:noFill/>
          <a:ln>
            <a:noFill/>
          </a:ln>
          <a:scene3d>
            <a:camera prst="orthographicFront">
              <a:rot lat="0" lon="0" rev="30000"/>
            </a:camera>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xmlns="" id="{A9727490-B039-EB4B-BC85-60B1B1158878}"/>
              </a:ext>
            </a:extLst>
          </p:cNvPr>
          <p:cNvSpPr>
            <a:spLocks noGrp="1"/>
          </p:cNvSpPr>
          <p:nvPr>
            <p:ph type="title" idx="4294967295"/>
          </p:nvPr>
        </p:nvSpPr>
        <p:spPr>
          <a:xfrm>
            <a:off x="304800" y="190165"/>
            <a:ext cx="8547100" cy="760413"/>
          </a:xfrm>
        </p:spPr>
        <p:txBody>
          <a:bodyPr>
            <a:normAutofit fontScale="90000"/>
          </a:bodyPr>
          <a:lstStyle/>
          <a:p>
            <a:pPr algn="ctr"/>
            <a:r>
              <a:rPr lang="en-US" sz="3385"/>
              <a:t/>
            </a:r>
            <a:br>
              <a:rPr lang="en-US" sz="3385"/>
            </a:br>
            <a:r>
              <a:rPr lang="en-US" sz="3385"/>
              <a:t>Custom CMOS Gate Array</a:t>
            </a:r>
            <a:r>
              <a:rPr lang="en-US">
                <a:solidFill>
                  <a:srgbClr val="00B0F0"/>
                </a:solidFill>
              </a:rPr>
              <a:t/>
            </a:r>
            <a:br>
              <a:rPr lang="en-US">
                <a:solidFill>
                  <a:srgbClr val="00B0F0"/>
                </a:solidFill>
              </a:rPr>
            </a:br>
            <a:endParaRPr lang="en-US">
              <a:solidFill>
                <a:srgbClr val="00B0F0"/>
              </a:solidFill>
            </a:endParaRPr>
          </a:p>
        </p:txBody>
      </p:sp>
      <p:sp>
        <p:nvSpPr>
          <p:cNvPr id="4" name="Slide Number Placeholder 3"/>
          <p:cNvSpPr>
            <a:spLocks noGrp="1"/>
          </p:cNvSpPr>
          <p:nvPr>
            <p:ph type="sldNum" sz="quarter" idx="10"/>
          </p:nvPr>
        </p:nvSpPr>
        <p:spPr/>
        <p:txBody>
          <a:bodyPr/>
          <a:lstStyle/>
          <a:p>
            <a:fld id="{C5F5D751-9E6B-CC47-84E5-C7B34ABE1EC9}" type="slidenum">
              <a:rPr lang="en-US" altLang="x-none" smtClean="0"/>
              <a:pPr/>
              <a:t>12</a:t>
            </a:fld>
            <a:endParaRPr lang="en-US" altLang="x-none"/>
          </a:p>
        </p:txBody>
      </p:sp>
      <p:sp>
        <p:nvSpPr>
          <p:cNvPr id="16" name="Rectangle 60">
            <a:extLst>
              <a:ext uri="{FF2B5EF4-FFF2-40B4-BE49-F238E27FC236}">
                <a16:creationId xmlns:a16="http://schemas.microsoft.com/office/drawing/2014/main" xmlns="" id="{E715CCD1-BCE4-BB41-86AA-0C80DB22D7B2}"/>
              </a:ext>
            </a:extLst>
          </p:cNvPr>
          <p:cNvSpPr>
            <a:spLocks noGrp="1" noChangeArrowheads="1"/>
          </p:cNvSpPr>
          <p:nvPr>
            <p:ph type="ftr" sz="quarter" idx="3"/>
          </p:nvPr>
        </p:nvSpPr>
        <p:spPr bwMode="auto">
          <a:xfrm>
            <a:off x="304800" y="6445475"/>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E0775DE4-5108-8843-BB4B-3B9A182E31FD}"/>
              </a:ext>
            </a:extLst>
          </p:cNvPr>
          <p:cNvSpPr>
            <a:spLocks noGrp="1"/>
          </p:cNvSpPr>
          <p:nvPr>
            <p:ph idx="1"/>
          </p:nvPr>
        </p:nvSpPr>
        <p:spPr>
          <a:xfrm>
            <a:off x="473195" y="1374602"/>
            <a:ext cx="7905581" cy="4678380"/>
          </a:xfrm>
        </p:spPr>
        <p:txBody>
          <a:bodyPr/>
          <a:lstStyle/>
          <a:p>
            <a:pPr marL="0" indent="0">
              <a:buNone/>
            </a:pPr>
            <a:r>
              <a:rPr lang="en-US" dirty="0"/>
              <a:t>				   </a:t>
            </a:r>
            <a:r>
              <a:rPr lang="en-US" b="1" dirty="0">
                <a:solidFill>
                  <a:schemeClr val="tx1"/>
                </a:solidFill>
              </a:rPr>
              <a:t>My pride and joy to this very day!</a:t>
            </a:r>
          </a:p>
          <a:p>
            <a:endParaRPr lang="en-US" dirty="0"/>
          </a:p>
        </p:txBody>
      </p:sp>
      <p:sp>
        <p:nvSpPr>
          <p:cNvPr id="12" name="Title 11">
            <a:extLst>
              <a:ext uri="{FF2B5EF4-FFF2-40B4-BE49-F238E27FC236}">
                <a16:creationId xmlns:a16="http://schemas.microsoft.com/office/drawing/2014/main" xmlns="" id="{095B079B-526D-E243-976F-3A88D1D4D983}"/>
              </a:ext>
            </a:extLst>
          </p:cNvPr>
          <p:cNvSpPr>
            <a:spLocks noGrp="1"/>
          </p:cNvSpPr>
          <p:nvPr>
            <p:ph type="title" idx="4294967295"/>
          </p:nvPr>
        </p:nvSpPr>
        <p:spPr>
          <a:xfrm>
            <a:off x="304800" y="190165"/>
            <a:ext cx="8547100" cy="760413"/>
          </a:xfrm>
        </p:spPr>
        <p:txBody>
          <a:bodyPr/>
          <a:lstStyle/>
          <a:p>
            <a:pPr algn="ctr"/>
            <a:r>
              <a:rPr lang="en-US">
                <a:solidFill>
                  <a:srgbClr val="00B0F0"/>
                </a:solidFill>
              </a:rPr>
              <a:t>Custom CMOS Gate Array, 1976 </a:t>
            </a:r>
          </a:p>
        </p:txBody>
      </p:sp>
      <p:sp>
        <p:nvSpPr>
          <p:cNvPr id="6" name="Slide Number Placeholder 5"/>
          <p:cNvSpPr>
            <a:spLocks noGrp="1"/>
          </p:cNvSpPr>
          <p:nvPr>
            <p:ph type="sldNum" sz="quarter" idx="10"/>
          </p:nvPr>
        </p:nvSpPr>
        <p:spPr/>
        <p:txBody>
          <a:bodyPr/>
          <a:lstStyle/>
          <a:p>
            <a:fld id="{C5F5D751-9E6B-CC47-84E5-C7B34ABE1EC9}" type="slidenum">
              <a:rPr lang="en-US" altLang="x-none" smtClean="0"/>
              <a:pPr/>
              <a:t>13</a:t>
            </a:fld>
            <a:endParaRPr lang="en-US" altLang="x-none"/>
          </a:p>
        </p:txBody>
      </p:sp>
      <p:sp>
        <p:nvSpPr>
          <p:cNvPr id="2" name="Rectangle 1">
            <a:extLst>
              <a:ext uri="{FF2B5EF4-FFF2-40B4-BE49-F238E27FC236}">
                <a16:creationId xmlns:a16="http://schemas.microsoft.com/office/drawing/2014/main" xmlns="" id="{D5FE93A3-05BB-FB49-A119-9516A4F5FBCB}"/>
              </a:ext>
            </a:extLst>
          </p:cNvPr>
          <p:cNvSpPr/>
          <p:nvPr/>
        </p:nvSpPr>
        <p:spPr bwMode="auto">
          <a:xfrm>
            <a:off x="2357311" y="1885232"/>
            <a:ext cx="4142777" cy="4064613"/>
          </a:xfrm>
          <a:prstGeom prst="rect">
            <a:avLst/>
          </a:prstGeom>
          <a:noFill/>
          <a:ln w="9525" cap="flat" cmpd="sng" algn="ctr">
            <a:noFill/>
            <a:prstDash val="solid"/>
            <a:round/>
            <a:headEnd type="none" w="med" len="med"/>
            <a:tailEnd type="none" w="med" len="med"/>
          </a:ln>
          <a:effectLst/>
        </p:spPr>
        <p:txBody>
          <a:bodyPr vert="horz" wrap="square" lIns="85982" tIns="42992" rIns="85982" bIns="42992" numCol="1" rtlCol="0" anchor="t" anchorCtr="0" compatLnSpc="1">
            <a:prstTxWarp prst="textNoShape">
              <a:avLst/>
            </a:prstTxWarp>
          </a:bodyPr>
          <a:lstStyle/>
          <a:p>
            <a:endParaRPr lang="en-US" sz="2452">
              <a:latin typeface="Arial" pitchFamily="-108" charset="0"/>
              <a:ea typeface="ＭＳ Ｐゴシック" pitchFamily="-108" charset="-128"/>
              <a:cs typeface="ＭＳ Ｐゴシック" pitchFamily="-108" charset="-128"/>
            </a:endParaRPr>
          </a:p>
        </p:txBody>
      </p:sp>
      <p:pic>
        <p:nvPicPr>
          <p:cNvPr id="9" name="Picture 8">
            <a:extLst>
              <a:ext uri="{FF2B5EF4-FFF2-40B4-BE49-F238E27FC236}">
                <a16:creationId xmlns:a16="http://schemas.microsoft.com/office/drawing/2014/main" xmlns="" id="{C881E19C-09DA-B34B-A022-B1531CD4959C}"/>
              </a:ext>
            </a:extLst>
          </p:cNvPr>
          <p:cNvPicPr>
            <a:picLocks noChangeAspect="1"/>
          </p:cNvPicPr>
          <p:nvPr/>
        </p:nvPicPr>
        <p:blipFill>
          <a:blip r:embed="rId2" r:link="rId3"/>
          <a:stretch>
            <a:fillRect/>
          </a:stretch>
        </p:blipFill>
        <p:spPr>
          <a:xfrm>
            <a:off x="2422450" y="1887007"/>
            <a:ext cx="4203827" cy="4101916"/>
          </a:xfrm>
          <a:prstGeom prst="rect">
            <a:avLst/>
          </a:prstGeom>
        </p:spPr>
      </p:pic>
      <p:sp>
        <p:nvSpPr>
          <p:cNvPr id="11" name="Rectangle 60">
            <a:extLst>
              <a:ext uri="{FF2B5EF4-FFF2-40B4-BE49-F238E27FC236}">
                <a16:creationId xmlns:a16="http://schemas.microsoft.com/office/drawing/2014/main" xmlns="" id="{B2E104AF-C084-0444-B96D-488967BECE5C}"/>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pic>
        <p:nvPicPr>
          <p:cNvPr id="10" name="Picture 9">
            <a:extLst>
              <a:ext uri="{FF2B5EF4-FFF2-40B4-BE49-F238E27FC236}">
                <a16:creationId xmlns:a16="http://schemas.microsoft.com/office/drawing/2014/main" xmlns="" id="{1DC0771F-BC1A-FC46-8A76-DD8017DE4360}"/>
              </a:ext>
            </a:extLst>
          </p:cNvPr>
          <p:cNvPicPr>
            <a:picLocks noChangeAspect="1"/>
          </p:cNvPicPr>
          <p:nvPr/>
        </p:nvPicPr>
        <p:blipFill>
          <a:blip r:embed="rId2" r:link="rId3"/>
          <a:stretch>
            <a:fillRect/>
          </a:stretch>
        </p:blipFill>
        <p:spPr>
          <a:xfrm>
            <a:off x="470494" y="2228293"/>
            <a:ext cx="62307" cy="60796"/>
          </a:xfrm>
          <a:prstGeom prst="rect">
            <a:avLst/>
          </a:prstGeom>
        </p:spPr>
      </p:pic>
      <p:sp>
        <p:nvSpPr>
          <p:cNvPr id="5" name="TextBox 4">
            <a:extLst>
              <a:ext uri="{FF2B5EF4-FFF2-40B4-BE49-F238E27FC236}">
                <a16:creationId xmlns:a16="http://schemas.microsoft.com/office/drawing/2014/main" xmlns="" id="{745DB565-663F-544F-A933-3F985D78F615}"/>
              </a:ext>
            </a:extLst>
          </p:cNvPr>
          <p:cNvSpPr txBox="1"/>
          <p:nvPr/>
        </p:nvSpPr>
        <p:spPr>
          <a:xfrm>
            <a:off x="564776" y="2115435"/>
            <a:ext cx="1067921" cy="295017"/>
          </a:xfrm>
          <a:prstGeom prst="rect">
            <a:avLst/>
          </a:prstGeom>
          <a:noFill/>
        </p:spPr>
        <p:txBody>
          <a:bodyPr wrap="none" rtlCol="0">
            <a:spAutoFit/>
          </a:bodyPr>
          <a:lstStyle/>
          <a:p>
            <a:r>
              <a:rPr lang="en-US" sz="1317" b="1" dirty="0"/>
              <a:t>Actual size</a:t>
            </a:r>
          </a:p>
        </p:txBody>
      </p:sp>
      <p:sp>
        <p:nvSpPr>
          <p:cNvPr id="13" name="TextBox 12">
            <a:extLst>
              <a:ext uri="{FF2B5EF4-FFF2-40B4-BE49-F238E27FC236}">
                <a16:creationId xmlns:a16="http://schemas.microsoft.com/office/drawing/2014/main" xmlns="" id="{D9F688F5-C19E-EB48-B70B-5F67FB6C4A61}"/>
              </a:ext>
            </a:extLst>
          </p:cNvPr>
          <p:cNvSpPr txBox="1"/>
          <p:nvPr/>
        </p:nvSpPr>
        <p:spPr>
          <a:xfrm>
            <a:off x="2406467" y="5996407"/>
            <a:ext cx="421981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CMOS 9-bit synchronous counter IC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4"/>
          <p:cNvSpPr txBox="1">
            <a:spLocks noChangeArrowheads="1"/>
          </p:cNvSpPr>
          <p:nvPr/>
        </p:nvSpPr>
        <p:spPr bwMode="auto">
          <a:xfrm>
            <a:off x="1471575" y="3972367"/>
            <a:ext cx="1627093" cy="439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2256"/>
          </a:p>
        </p:txBody>
      </p:sp>
      <p:sp>
        <p:nvSpPr>
          <p:cNvPr id="13" name="Title 12">
            <a:extLst>
              <a:ext uri="{FF2B5EF4-FFF2-40B4-BE49-F238E27FC236}">
                <a16:creationId xmlns:a16="http://schemas.microsoft.com/office/drawing/2014/main" xmlns="" id="{CFA9ADA6-361F-4F49-8A68-B7729018787C}"/>
              </a:ext>
            </a:extLst>
          </p:cNvPr>
          <p:cNvSpPr>
            <a:spLocks noGrp="1"/>
          </p:cNvSpPr>
          <p:nvPr>
            <p:ph type="title" idx="4294967295"/>
          </p:nvPr>
        </p:nvSpPr>
        <p:spPr>
          <a:xfrm>
            <a:off x="304800" y="190165"/>
            <a:ext cx="8547100" cy="760413"/>
          </a:xfrm>
        </p:spPr>
        <p:txBody>
          <a:bodyPr>
            <a:noAutofit/>
          </a:bodyPr>
          <a:lstStyle/>
          <a:p>
            <a:pPr algn="ctr"/>
            <a:r>
              <a:rPr lang="en-US" sz="2821" dirty="0"/>
              <a:t>Custom Linear CCD </a:t>
            </a:r>
            <a:br>
              <a:rPr lang="en-US" sz="2821" dirty="0"/>
            </a:br>
            <a:r>
              <a:rPr lang="en-US" sz="2821" dirty="0"/>
              <a:t>Shift Register/Delay Line</a:t>
            </a:r>
          </a:p>
        </p:txBody>
      </p:sp>
      <p:sp>
        <p:nvSpPr>
          <p:cNvPr id="3" name="Slide Number Placeholder 2"/>
          <p:cNvSpPr>
            <a:spLocks noGrp="1"/>
          </p:cNvSpPr>
          <p:nvPr>
            <p:ph type="sldNum" sz="quarter" idx="10"/>
          </p:nvPr>
        </p:nvSpPr>
        <p:spPr/>
        <p:txBody>
          <a:bodyPr/>
          <a:lstStyle/>
          <a:p>
            <a:fld id="{C5F5D751-9E6B-CC47-84E5-C7B34ABE1EC9}" type="slidenum">
              <a:rPr lang="en-US" altLang="x-none" smtClean="0"/>
              <a:pPr/>
              <a:t>14</a:t>
            </a:fld>
            <a:endParaRPr lang="en-US" altLang="x-none"/>
          </a:p>
        </p:txBody>
      </p:sp>
      <p:sp>
        <p:nvSpPr>
          <p:cNvPr id="11" name="Rectangle 60">
            <a:extLst>
              <a:ext uri="{FF2B5EF4-FFF2-40B4-BE49-F238E27FC236}">
                <a16:creationId xmlns:a16="http://schemas.microsoft.com/office/drawing/2014/main" xmlns="" id="{735A2C8E-187C-6448-8CD2-84F178F46CE9}"/>
              </a:ext>
            </a:extLst>
          </p:cNvPr>
          <p:cNvSpPr>
            <a:spLocks noGrp="1" noChangeArrowheads="1"/>
          </p:cNvSpPr>
          <p:nvPr>
            <p:ph type="ftr" sz="quarter" idx="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pic>
        <p:nvPicPr>
          <p:cNvPr id="16" name="Picture 15">
            <a:extLst>
              <a:ext uri="{FF2B5EF4-FFF2-40B4-BE49-F238E27FC236}">
                <a16:creationId xmlns:a16="http://schemas.microsoft.com/office/drawing/2014/main" xmlns="" id="{C8B86B57-C7F7-A642-BE9B-244DE2F6BF27}"/>
              </a:ext>
            </a:extLst>
          </p:cNvPr>
          <p:cNvPicPr>
            <a:picLocks noChangeAspect="1"/>
          </p:cNvPicPr>
          <p:nvPr/>
        </p:nvPicPr>
        <p:blipFill>
          <a:blip r:embed="rId2" r:link="rId3"/>
          <a:stretch>
            <a:fillRect/>
          </a:stretch>
        </p:blipFill>
        <p:spPr>
          <a:xfrm>
            <a:off x="965446" y="1637713"/>
            <a:ext cx="7133844" cy="4246995"/>
          </a:xfrm>
          <a:prstGeom prst="rect">
            <a:avLst/>
          </a:prstGeom>
        </p:spPr>
      </p:pic>
    </p:spTree>
    <p:extLst>
      <p:ext uri="{BB962C8B-B14F-4D97-AF65-F5344CB8AC3E}">
        <p14:creationId xmlns:p14="http://schemas.microsoft.com/office/powerpoint/2010/main" val="6686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xmlns="" id="{C98B6BCB-6911-3C4E-AEF4-C51B06B54A48}"/>
              </a:ext>
            </a:extLst>
          </p:cNvPr>
          <p:cNvSpPr>
            <a:spLocks noGrp="1"/>
          </p:cNvSpPr>
          <p:nvPr>
            <p:ph idx="1"/>
          </p:nvPr>
        </p:nvSpPr>
        <p:spPr>
          <a:xfrm>
            <a:off x="565474" y="1485335"/>
            <a:ext cx="7905581" cy="1788424"/>
          </a:xfrm>
        </p:spPr>
        <p:txBody>
          <a:bodyPr>
            <a:normAutofit fontScale="77500" lnSpcReduction="20000"/>
          </a:bodyPr>
          <a:lstStyle/>
          <a:p>
            <a:pPr marL="0" indent="0">
              <a:buNone/>
              <a:defRPr/>
            </a:pPr>
            <a:r>
              <a:rPr lang="en-US"/>
              <a:t>The channel length is the defining IC performance parameter. We developed new ways to make the transistor smaller:</a:t>
            </a:r>
          </a:p>
          <a:p>
            <a:pPr>
              <a:defRPr/>
            </a:pPr>
            <a:r>
              <a:rPr lang="en-US"/>
              <a:t>DMOS</a:t>
            </a:r>
          </a:p>
          <a:p>
            <a:pPr>
              <a:defRPr/>
            </a:pPr>
            <a:r>
              <a:rPr lang="en-US"/>
              <a:t>VMOS/double-diffused VMOS</a:t>
            </a:r>
          </a:p>
          <a:p>
            <a:pPr marL="0" indent="0">
              <a:buNone/>
              <a:defRPr/>
            </a:pPr>
            <a:r>
              <a:rPr lang="en-US"/>
              <a:t>From these technology developments new fabrication techniques were incorporated and refined: anisotropic etching, precise ion implantation,</a:t>
            </a:r>
            <a:br>
              <a:rPr lang="en-US"/>
            </a:br>
            <a:r>
              <a:rPr lang="en-US"/>
              <a:t>new diffusion sources (boron nitride solid source, spin-on oxides).</a:t>
            </a:r>
          </a:p>
          <a:p>
            <a:pPr>
              <a:defRPr/>
            </a:pPr>
            <a:endParaRPr lang="en-US"/>
          </a:p>
          <a:p>
            <a:pPr>
              <a:defRPr/>
            </a:pPr>
            <a:endParaRPr lang="en-US"/>
          </a:p>
          <a:p>
            <a:endParaRPr lang="en-US"/>
          </a:p>
        </p:txBody>
      </p:sp>
      <p:sp>
        <p:nvSpPr>
          <p:cNvPr id="3" name="Title 2">
            <a:extLst>
              <a:ext uri="{FF2B5EF4-FFF2-40B4-BE49-F238E27FC236}">
                <a16:creationId xmlns:a16="http://schemas.microsoft.com/office/drawing/2014/main" xmlns="" id="{E7283475-429E-BB4E-801A-EA7D6414CB54}"/>
              </a:ext>
            </a:extLst>
          </p:cNvPr>
          <p:cNvSpPr>
            <a:spLocks noGrp="1"/>
          </p:cNvSpPr>
          <p:nvPr>
            <p:ph type="title" idx="4294967295"/>
          </p:nvPr>
        </p:nvSpPr>
        <p:spPr>
          <a:xfrm>
            <a:off x="1371600" y="338849"/>
            <a:ext cx="7470648" cy="760413"/>
          </a:xfrm>
        </p:spPr>
        <p:txBody>
          <a:bodyPr>
            <a:noAutofit/>
          </a:bodyPr>
          <a:lstStyle/>
          <a:p>
            <a:pPr algn="ctr"/>
            <a:r>
              <a:rPr lang="en-US" sz="2000" dirty="0"/>
              <a:t>The Minimum FET Channel Length is~10 µm in 1975 </a:t>
            </a:r>
            <a:br>
              <a:rPr lang="en-US" sz="2000" dirty="0"/>
            </a:br>
            <a:r>
              <a:rPr lang="en-US" sz="2000" dirty="0"/>
              <a:t>(This defines the technological performance limit)</a:t>
            </a:r>
          </a:p>
        </p:txBody>
      </p:sp>
      <p:sp>
        <p:nvSpPr>
          <p:cNvPr id="5" name="Slide Number Placeholder 4"/>
          <p:cNvSpPr>
            <a:spLocks noGrp="1"/>
          </p:cNvSpPr>
          <p:nvPr>
            <p:ph type="sldNum" sz="quarter" idx="10"/>
          </p:nvPr>
        </p:nvSpPr>
        <p:spPr/>
        <p:txBody>
          <a:bodyPr/>
          <a:lstStyle/>
          <a:p>
            <a:fld id="{C5F5D751-9E6B-CC47-84E5-C7B34ABE1EC9}" type="slidenum">
              <a:rPr lang="en-US" altLang="x-none" smtClean="0"/>
              <a:pPr/>
              <a:t>15</a:t>
            </a:fld>
            <a:endParaRPr lang="en-US" altLang="x-none"/>
          </a:p>
        </p:txBody>
      </p:sp>
      <p:sp>
        <p:nvSpPr>
          <p:cNvPr id="21" name="Rectangle 60">
            <a:extLst>
              <a:ext uri="{FF2B5EF4-FFF2-40B4-BE49-F238E27FC236}">
                <a16:creationId xmlns:a16="http://schemas.microsoft.com/office/drawing/2014/main" xmlns="" id="{3FE48473-5B88-CE4B-BBC2-95B2DCBD058F}"/>
              </a:ext>
            </a:extLst>
          </p:cNvPr>
          <p:cNvSpPr>
            <a:spLocks noGrp="1" noChangeArrowheads="1"/>
          </p:cNvSpPr>
          <p:nvPr>
            <p:ph type="ftr" sz="quarter" idx="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pic>
        <p:nvPicPr>
          <p:cNvPr id="4" name="Picture 3">
            <a:extLst>
              <a:ext uri="{FF2B5EF4-FFF2-40B4-BE49-F238E27FC236}">
                <a16:creationId xmlns:a16="http://schemas.microsoft.com/office/drawing/2014/main" xmlns="" id="{50D3C228-0848-7D4A-9E66-A02FF5D5BED6}"/>
              </a:ext>
            </a:extLst>
          </p:cNvPr>
          <p:cNvPicPr>
            <a:picLocks noChangeAspect="1"/>
          </p:cNvPicPr>
          <p:nvPr/>
        </p:nvPicPr>
        <p:blipFill>
          <a:blip r:embed="rId2" r:link="rId3"/>
          <a:stretch>
            <a:fillRect/>
          </a:stretch>
        </p:blipFill>
        <p:spPr>
          <a:xfrm>
            <a:off x="1097666" y="3431797"/>
            <a:ext cx="6969954" cy="260179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2F7EF8E0-0897-A84C-8B76-93C4C6535A34}"/>
              </a:ext>
            </a:extLst>
          </p:cNvPr>
          <p:cNvSpPr>
            <a:spLocks noGrp="1"/>
          </p:cNvSpPr>
          <p:nvPr>
            <p:ph idx="1"/>
          </p:nvPr>
        </p:nvSpPr>
        <p:spPr>
          <a:xfrm>
            <a:off x="577416" y="1413684"/>
            <a:ext cx="7905581" cy="4678380"/>
          </a:xfrm>
        </p:spPr>
        <p:txBody>
          <a:bodyPr/>
          <a:lstStyle/>
          <a:p>
            <a:pPr marL="322450" indent="-322450">
              <a:buFont typeface="Arial" charset="0"/>
              <a:buChar char="•"/>
            </a:pPr>
            <a:r>
              <a:rPr lang="en-US" dirty="0"/>
              <a:t>We developed fetal pH and EKG monitoring systems </a:t>
            </a:r>
            <a:br>
              <a:rPr lang="en-US" dirty="0"/>
            </a:br>
            <a:r>
              <a:rPr lang="en-US" b="1" dirty="0"/>
              <a:t>with telemetry</a:t>
            </a:r>
            <a:r>
              <a:rPr lang="en-US" dirty="0"/>
              <a:t>, 1977.</a:t>
            </a:r>
          </a:p>
          <a:p>
            <a:pPr marL="322450" indent="-322450">
              <a:buFont typeface="Arial" charset="0"/>
              <a:buChar char="•"/>
            </a:pPr>
            <a:r>
              <a:rPr lang="en-US" dirty="0"/>
              <a:t>We developed a platinum implantable electrode array and hybrid electrical stimulation module for damaged nerve regrowth experiments, 1979. </a:t>
            </a:r>
          </a:p>
          <a:p>
            <a:pPr marL="322450" indent="-322450">
              <a:buFont typeface="Arial" charset="0"/>
              <a:buChar char="•"/>
            </a:pPr>
            <a:endParaRPr lang="en-US" dirty="0"/>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8612" t="33978" r="10782" b="39929"/>
          <a:stretch/>
        </p:blipFill>
        <p:spPr>
          <a:xfrm>
            <a:off x="4484173" y="3235470"/>
            <a:ext cx="2888766" cy="2826642"/>
          </a:xfrm>
          <a:prstGeom prst="rect">
            <a:avLst/>
          </a:prstGeom>
        </p:spPr>
      </p:pic>
      <p:sp>
        <p:nvSpPr>
          <p:cNvPr id="3" name="Title 2">
            <a:extLst>
              <a:ext uri="{FF2B5EF4-FFF2-40B4-BE49-F238E27FC236}">
                <a16:creationId xmlns:a16="http://schemas.microsoft.com/office/drawing/2014/main" xmlns="" id="{6A974DE7-D660-FC49-A460-F60568C79AB1}"/>
              </a:ext>
            </a:extLst>
          </p:cNvPr>
          <p:cNvSpPr>
            <a:spLocks noGrp="1"/>
          </p:cNvSpPr>
          <p:nvPr>
            <p:ph type="title" idx="4294967295"/>
          </p:nvPr>
        </p:nvSpPr>
        <p:spPr>
          <a:xfrm>
            <a:off x="304800" y="190165"/>
            <a:ext cx="8547100" cy="760413"/>
          </a:xfrm>
        </p:spPr>
        <p:txBody>
          <a:bodyPr/>
          <a:lstStyle/>
          <a:p>
            <a:pPr algn="ctr"/>
            <a:r>
              <a:rPr lang="en-US">
                <a:solidFill>
                  <a:srgbClr val="00B0F0"/>
                </a:solidFill>
              </a:rPr>
              <a:t>Medical Applications</a:t>
            </a:r>
          </a:p>
        </p:txBody>
      </p:sp>
      <p:sp>
        <p:nvSpPr>
          <p:cNvPr id="6" name="Slide Number Placeholder 5"/>
          <p:cNvSpPr>
            <a:spLocks noGrp="1"/>
          </p:cNvSpPr>
          <p:nvPr>
            <p:ph type="sldNum" sz="quarter" idx="10"/>
          </p:nvPr>
        </p:nvSpPr>
        <p:spPr/>
        <p:txBody>
          <a:bodyPr/>
          <a:lstStyle/>
          <a:p>
            <a:pPr>
              <a:defRPr/>
            </a:pPr>
            <a:fld id="{C5F5D751-9E6B-CC47-84E5-C7B34ABE1EC9}" type="slidenum">
              <a:rPr lang="en-US" altLang="x-none" smtClean="0"/>
              <a:pPr>
                <a:defRPr/>
              </a:pPr>
              <a:t>16</a:t>
            </a:fld>
            <a:endParaRPr lang="en-US" altLang="x-none" sz="1317"/>
          </a:p>
        </p:txBody>
      </p:sp>
      <p:sp>
        <p:nvSpPr>
          <p:cNvPr id="8" name="Rectangle 60">
            <a:extLst>
              <a:ext uri="{FF2B5EF4-FFF2-40B4-BE49-F238E27FC236}">
                <a16:creationId xmlns:a16="http://schemas.microsoft.com/office/drawing/2014/main" xmlns="" id="{BE202097-2EB3-C144-A289-912A0132B638}"/>
              </a:ext>
            </a:extLst>
          </p:cNvPr>
          <p:cNvSpPr>
            <a:spLocks noGrp="1" noChangeArrowheads="1"/>
          </p:cNvSpPr>
          <p:nvPr>
            <p:ph type="ftr" sz="quarter" idx="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pic>
        <p:nvPicPr>
          <p:cNvPr id="13" name="Picture 12">
            <a:extLst>
              <a:ext uri="{FF2B5EF4-FFF2-40B4-BE49-F238E27FC236}">
                <a16:creationId xmlns:a16="http://schemas.microsoft.com/office/drawing/2014/main" xmlns="" id="{DC615A7F-1FD5-B44F-9AD0-52CFE8FBC107}"/>
              </a:ext>
            </a:extLst>
          </p:cNvPr>
          <p:cNvPicPr>
            <a:picLocks noChangeAspect="1"/>
          </p:cNvPicPr>
          <p:nvPr/>
        </p:nvPicPr>
        <p:blipFill>
          <a:blip r:embed="rId3" r:link="rId4"/>
          <a:stretch>
            <a:fillRect/>
          </a:stretch>
        </p:blipFill>
        <p:spPr>
          <a:xfrm>
            <a:off x="1750985" y="3235470"/>
            <a:ext cx="2601682" cy="2820770"/>
          </a:xfrm>
          <a:prstGeom prst="rect">
            <a:avLst/>
          </a:prstGeom>
        </p:spPr>
      </p:pic>
    </p:spTree>
    <p:extLst>
      <p:ext uri="{BB962C8B-B14F-4D97-AF65-F5344CB8AC3E}">
        <p14:creationId xmlns:p14="http://schemas.microsoft.com/office/powerpoint/2010/main" val="44584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639283CF-2BEB-3649-A374-D25205461AD6}"/>
              </a:ext>
            </a:extLst>
          </p:cNvPr>
          <p:cNvSpPr>
            <a:spLocks noGrp="1"/>
          </p:cNvSpPr>
          <p:nvPr>
            <p:ph type="title" idx="4294967295"/>
          </p:nvPr>
        </p:nvSpPr>
        <p:spPr>
          <a:xfrm>
            <a:off x="505968" y="263317"/>
            <a:ext cx="8547100" cy="760413"/>
          </a:xfrm>
        </p:spPr>
        <p:txBody>
          <a:bodyPr>
            <a:noAutofit/>
          </a:bodyPr>
          <a:lstStyle/>
          <a:p>
            <a:r>
              <a:rPr lang="en-US" sz="2000" dirty="0">
                <a:solidFill>
                  <a:srgbClr val="00B0F0"/>
                </a:solidFill>
              </a:rPr>
              <a:t>Single Element Detectors Fabricated for the </a:t>
            </a:r>
            <a:br>
              <a:rPr lang="en-US" sz="2000" dirty="0">
                <a:solidFill>
                  <a:srgbClr val="00B0F0"/>
                </a:solidFill>
              </a:rPr>
            </a:br>
            <a:r>
              <a:rPr lang="en-US" sz="2000" dirty="0">
                <a:solidFill>
                  <a:srgbClr val="00B0F0"/>
                </a:solidFill>
              </a:rPr>
              <a:t>Cosmic Background Explorer (COBE) </a:t>
            </a:r>
            <a:br>
              <a:rPr lang="en-US" sz="2000" dirty="0">
                <a:solidFill>
                  <a:srgbClr val="00B0F0"/>
                </a:solidFill>
              </a:rPr>
            </a:br>
            <a:r>
              <a:rPr lang="en-US" sz="2000" dirty="0">
                <a:solidFill>
                  <a:srgbClr val="00B0F0"/>
                </a:solidFill>
              </a:rPr>
              <a:t>1977-1980</a:t>
            </a:r>
          </a:p>
        </p:txBody>
      </p:sp>
      <p:graphicFrame>
        <p:nvGraphicFramePr>
          <p:cNvPr id="15" name="Content Placeholder 14">
            <a:extLst>
              <a:ext uri="{FF2B5EF4-FFF2-40B4-BE49-F238E27FC236}">
                <a16:creationId xmlns:a16="http://schemas.microsoft.com/office/drawing/2014/main" xmlns="" id="{3C05CB5D-C7B9-E34B-B719-146196FAC1F1}"/>
              </a:ext>
            </a:extLst>
          </p:cNvPr>
          <p:cNvGraphicFramePr>
            <a:graphicFrameLocks noGrp="1"/>
          </p:cNvGraphicFramePr>
          <p:nvPr>
            <p:ph idx="1"/>
            <p:extLst>
              <p:ext uri="{D42A27DB-BD31-4B8C-83A1-F6EECF244321}">
                <p14:modId xmlns:p14="http://schemas.microsoft.com/office/powerpoint/2010/main" val="1429622393"/>
              </p:ext>
            </p:extLst>
          </p:nvPr>
        </p:nvGraphicFramePr>
        <p:xfrm>
          <a:off x="3944057" y="1371347"/>
          <a:ext cx="4310727" cy="4942632"/>
        </p:xfrm>
        <a:graphic>
          <a:graphicData uri="http://schemas.openxmlformats.org/drawingml/2006/table">
            <a:tbl>
              <a:tblPr firstRow="1" bandRow="1">
                <a:tableStyleId>{7DF18680-E054-41AD-8BC1-D1AEF772440D}</a:tableStyleId>
              </a:tblPr>
              <a:tblGrid>
                <a:gridCol w="1951944">
                  <a:extLst>
                    <a:ext uri="{9D8B030D-6E8A-4147-A177-3AD203B41FA5}">
                      <a16:colId xmlns:a16="http://schemas.microsoft.com/office/drawing/2014/main" xmlns="" val="3280934332"/>
                    </a:ext>
                  </a:extLst>
                </a:gridCol>
                <a:gridCol w="2358783">
                  <a:extLst>
                    <a:ext uri="{9D8B030D-6E8A-4147-A177-3AD203B41FA5}">
                      <a16:colId xmlns:a16="http://schemas.microsoft.com/office/drawing/2014/main" xmlns="" val="721982532"/>
                    </a:ext>
                  </a:extLst>
                </a:gridCol>
              </a:tblGrid>
              <a:tr h="264381">
                <a:tc>
                  <a:txBody>
                    <a:bodyPr/>
                    <a:lstStyle/>
                    <a:p>
                      <a:pPr algn="ctr"/>
                      <a:r>
                        <a:rPr lang="en-US" sz="1400">
                          <a:solidFill>
                            <a:schemeClr val="bg1"/>
                          </a:solidFill>
                        </a:rPr>
                        <a:t>Wavelength </a:t>
                      </a:r>
                      <a:r>
                        <a:rPr lang="en-US" sz="1400">
                          <a:solidFill>
                            <a:schemeClr val="bg1"/>
                          </a:solidFill>
                          <a:latin typeface="Symbol" pitchFamily="2" charset="2"/>
                        </a:rPr>
                        <a:t>l</a:t>
                      </a:r>
                      <a:r>
                        <a:rPr lang="en-US" sz="1400">
                          <a:solidFill>
                            <a:schemeClr val="bg1"/>
                          </a:solidFill>
                        </a:rPr>
                        <a:t> (µm)</a:t>
                      </a:r>
                    </a:p>
                  </a:txBody>
                  <a:tcPr marL="8598" marR="8598" marT="12897" marB="17196" anchor="ctr">
                    <a:solidFill>
                      <a:srgbClr val="932192"/>
                    </a:solidFill>
                  </a:tcPr>
                </a:tc>
                <a:tc>
                  <a:txBody>
                    <a:bodyPr/>
                    <a:lstStyle/>
                    <a:p>
                      <a:pPr algn="ctr"/>
                      <a:r>
                        <a:rPr lang="en-US" sz="1400" dirty="0">
                          <a:solidFill>
                            <a:schemeClr val="bg1"/>
                          </a:solidFill>
                        </a:rPr>
                        <a:t>Candidates</a:t>
                      </a:r>
                    </a:p>
                  </a:txBody>
                  <a:tcPr marL="8598" marR="8598" marT="12897" marB="17196" anchor="ctr">
                    <a:solidFill>
                      <a:srgbClr val="932192"/>
                    </a:solidFill>
                  </a:tcPr>
                </a:tc>
                <a:extLst>
                  <a:ext uri="{0D108BD9-81ED-4DB2-BD59-A6C34878D82A}">
                    <a16:rowId xmlns:a16="http://schemas.microsoft.com/office/drawing/2014/main" xmlns="" val="289445537"/>
                  </a:ext>
                </a:extLst>
              </a:tr>
              <a:tr h="640293">
                <a:tc>
                  <a:txBody>
                    <a:bodyPr/>
                    <a:lstStyle/>
                    <a:p>
                      <a:pPr algn="ctr"/>
                      <a:r>
                        <a:rPr lang="en-US" sz="1200" b="1">
                          <a:solidFill>
                            <a:schemeClr val="tx1"/>
                          </a:solidFill>
                        </a:rPr>
                        <a:t>1.25</a:t>
                      </a:r>
                    </a:p>
                  </a:txBody>
                  <a:tcPr marL="8598" marR="8598" marT="8598" marB="8598" anchor="ctr">
                    <a:solidFill>
                      <a:srgbClr val="932192">
                        <a:alpha val="40000"/>
                      </a:srgbClr>
                    </a:solidFill>
                  </a:tcPr>
                </a:tc>
                <a:tc>
                  <a:txBody>
                    <a:bodyPr/>
                    <a:lstStyle/>
                    <a:p>
                      <a:pPr algn="ctr"/>
                      <a:r>
                        <a:rPr lang="en-US" sz="1200" b="1" err="1">
                          <a:solidFill>
                            <a:schemeClr val="tx1"/>
                          </a:solidFill>
                        </a:rPr>
                        <a:t>Si:In</a:t>
                      </a:r>
                      <a:r>
                        <a:rPr lang="en-US" sz="1200" b="1">
                          <a:solidFill>
                            <a:schemeClr val="tx1"/>
                          </a:solidFill>
                        </a:rPr>
                        <a:t/>
                      </a:r>
                      <a:br>
                        <a:rPr lang="en-US" sz="1200" b="1">
                          <a:solidFill>
                            <a:schemeClr val="tx1"/>
                          </a:solidFill>
                        </a:rPr>
                      </a:br>
                      <a:r>
                        <a:rPr lang="en-US" sz="1200" b="1" err="1">
                          <a:solidFill>
                            <a:schemeClr val="tx1"/>
                          </a:solidFill>
                        </a:rPr>
                        <a:t>InSb</a:t>
                      </a:r>
                      <a:endParaRPr lang="en-US" sz="1200" b="1">
                        <a:solidFill>
                          <a:schemeClr val="tx1"/>
                        </a:solidFill>
                      </a:endParaRPr>
                    </a:p>
                    <a:p>
                      <a:pPr algn="ctr"/>
                      <a:r>
                        <a:rPr lang="en-US" sz="1200" b="1">
                          <a:solidFill>
                            <a:schemeClr val="tx1"/>
                          </a:solidFill>
                        </a:rPr>
                        <a:t>Ge</a:t>
                      </a:r>
                    </a:p>
                  </a:txBody>
                  <a:tcPr marL="8598" marR="8598" marT="8598" marB="8598" anchor="ctr">
                    <a:solidFill>
                      <a:srgbClr val="932192">
                        <a:alpha val="40000"/>
                      </a:srgbClr>
                    </a:solidFill>
                  </a:tcPr>
                </a:tc>
                <a:extLst>
                  <a:ext uri="{0D108BD9-81ED-4DB2-BD59-A6C34878D82A}">
                    <a16:rowId xmlns:a16="http://schemas.microsoft.com/office/drawing/2014/main" xmlns="" val="1583897488"/>
                  </a:ext>
                </a:extLst>
              </a:tr>
              <a:tr h="557524">
                <a:tc>
                  <a:txBody>
                    <a:bodyPr/>
                    <a:lstStyle/>
                    <a:p>
                      <a:pPr algn="ctr"/>
                      <a:r>
                        <a:rPr lang="en-US" sz="1200" b="1">
                          <a:solidFill>
                            <a:schemeClr val="tx1"/>
                          </a:solidFill>
                        </a:rPr>
                        <a:t>2.2</a:t>
                      </a:r>
                    </a:p>
                  </a:txBody>
                  <a:tcPr marL="8598" marR="8598" marT="8598" marB="8598" anchor="ctr">
                    <a:solidFill>
                      <a:srgbClr val="932192">
                        <a:alpha val="60000"/>
                      </a:srgbClr>
                    </a:solidFill>
                  </a:tcPr>
                </a:tc>
                <a:tc>
                  <a:txBody>
                    <a:bodyPr/>
                    <a:lstStyle/>
                    <a:p>
                      <a:pPr algn="ctr"/>
                      <a:r>
                        <a:rPr lang="en-US" sz="1200" b="1" dirty="0" err="1">
                          <a:solidFill>
                            <a:schemeClr val="tx1"/>
                          </a:solidFill>
                        </a:rPr>
                        <a:t>Si:In</a:t>
                      </a:r>
                      <a:r>
                        <a:rPr lang="en-US" sz="1200" b="1" dirty="0">
                          <a:solidFill>
                            <a:schemeClr val="tx1"/>
                          </a:solidFill>
                        </a:rPr>
                        <a:t/>
                      </a:r>
                      <a:br>
                        <a:rPr lang="en-US" sz="1200" b="1" dirty="0">
                          <a:solidFill>
                            <a:schemeClr val="tx1"/>
                          </a:solidFill>
                        </a:rPr>
                      </a:br>
                      <a:r>
                        <a:rPr lang="en-US" sz="1200" b="1" dirty="0" err="1">
                          <a:solidFill>
                            <a:schemeClr val="tx1"/>
                          </a:solidFill>
                        </a:rPr>
                        <a:t>InSb</a:t>
                      </a:r>
                      <a:r>
                        <a:rPr lang="en-US" sz="1200" b="1" dirty="0">
                          <a:solidFill>
                            <a:schemeClr val="tx1"/>
                          </a:solidFill>
                        </a:rPr>
                        <a:t> (PV)</a:t>
                      </a:r>
                    </a:p>
                    <a:p>
                      <a:pPr algn="ctr"/>
                      <a:r>
                        <a:rPr lang="en-US" sz="1200" b="1" dirty="0">
                          <a:solidFill>
                            <a:schemeClr val="tx1"/>
                          </a:solidFill>
                        </a:rPr>
                        <a:t>HgCdTe</a:t>
                      </a:r>
                    </a:p>
                  </a:txBody>
                  <a:tcPr marL="8598" marR="8598" marT="8598" marB="8598" anchor="ctr">
                    <a:solidFill>
                      <a:srgbClr val="932192">
                        <a:alpha val="60000"/>
                      </a:srgbClr>
                    </a:solidFill>
                  </a:tcPr>
                </a:tc>
                <a:extLst>
                  <a:ext uri="{0D108BD9-81ED-4DB2-BD59-A6C34878D82A}">
                    <a16:rowId xmlns:a16="http://schemas.microsoft.com/office/drawing/2014/main" xmlns="" val="4015901179"/>
                  </a:ext>
                </a:extLst>
              </a:tr>
              <a:tr h="737633">
                <a:tc>
                  <a:txBody>
                    <a:bodyPr/>
                    <a:lstStyle/>
                    <a:p>
                      <a:pPr algn="ctr"/>
                      <a:r>
                        <a:rPr lang="en-US" sz="1200" b="1">
                          <a:solidFill>
                            <a:schemeClr val="tx1"/>
                          </a:solidFill>
                        </a:rPr>
                        <a:t>3.5</a:t>
                      </a:r>
                    </a:p>
                  </a:txBody>
                  <a:tcPr marL="8598" marR="8598" marT="8598" marB="8598" anchor="ctr">
                    <a:solidFill>
                      <a:srgbClr val="932192">
                        <a:alpha val="4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err="1">
                          <a:solidFill>
                            <a:schemeClr val="tx1"/>
                          </a:solidFill>
                        </a:rPr>
                        <a:t>Si:In</a:t>
                      </a:r>
                      <a:r>
                        <a:rPr lang="en-US" sz="1200" b="1">
                          <a:solidFill>
                            <a:schemeClr val="tx1"/>
                          </a:solidFill>
                        </a:rPr>
                        <a:t/>
                      </a:r>
                      <a:br>
                        <a:rPr lang="en-US" sz="1200" b="1">
                          <a:solidFill>
                            <a:schemeClr val="tx1"/>
                          </a:solidFill>
                        </a:rPr>
                      </a:br>
                      <a:r>
                        <a:rPr lang="en-US" sz="1200" b="1" err="1">
                          <a:solidFill>
                            <a:schemeClr val="tx1"/>
                          </a:solidFill>
                        </a:rPr>
                        <a:t>Si:Bi</a:t>
                      </a:r>
                      <a:endParaRPr lang="en-US" sz="1200" b="1">
                        <a:solidFill>
                          <a:schemeClr val="tx1"/>
                        </a:solidFill>
                      </a:endParaRPr>
                    </a:p>
                    <a:p>
                      <a:pPr algn="ctr"/>
                      <a:r>
                        <a:rPr lang="en-US" sz="1200" b="1" err="1">
                          <a:solidFill>
                            <a:schemeClr val="tx1"/>
                          </a:solidFill>
                        </a:rPr>
                        <a:t>Si:Ga</a:t>
                      </a:r>
                      <a:endParaRPr lang="en-US" sz="1200" b="1">
                        <a:solidFill>
                          <a:schemeClr val="tx1"/>
                        </a:solidFill>
                      </a:endParaRPr>
                    </a:p>
                    <a:p>
                      <a:pPr algn="ctr"/>
                      <a:r>
                        <a:rPr lang="en-US" sz="1200" b="1" err="1">
                          <a:solidFill>
                            <a:schemeClr val="tx1"/>
                          </a:solidFill>
                        </a:rPr>
                        <a:t>InSb</a:t>
                      </a:r>
                      <a:endParaRPr lang="en-US" sz="1200" b="1">
                        <a:solidFill>
                          <a:schemeClr val="tx1"/>
                        </a:solidFill>
                      </a:endParaRPr>
                    </a:p>
                  </a:txBody>
                  <a:tcPr marL="8598" marR="8598" marT="8598" marB="8598" anchor="ctr">
                    <a:solidFill>
                      <a:srgbClr val="932192">
                        <a:alpha val="40000"/>
                      </a:srgbClr>
                    </a:solidFill>
                  </a:tcPr>
                </a:tc>
                <a:extLst>
                  <a:ext uri="{0D108BD9-81ED-4DB2-BD59-A6C34878D82A}">
                    <a16:rowId xmlns:a16="http://schemas.microsoft.com/office/drawing/2014/main" xmlns="" val="4095149454"/>
                  </a:ext>
                </a:extLst>
              </a:tr>
              <a:tr h="557524">
                <a:tc>
                  <a:txBody>
                    <a:bodyPr/>
                    <a:lstStyle/>
                    <a:p>
                      <a:pPr algn="ctr"/>
                      <a:r>
                        <a:rPr lang="en-US" sz="1200" b="1">
                          <a:solidFill>
                            <a:schemeClr val="tx1"/>
                          </a:solidFill>
                        </a:rPr>
                        <a:t>5</a:t>
                      </a:r>
                    </a:p>
                  </a:txBody>
                  <a:tcPr marL="8598" marR="8598" marT="8598" marB="8598" anchor="ctr">
                    <a:solidFill>
                      <a:srgbClr val="932192">
                        <a:alpha val="6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err="1">
                          <a:solidFill>
                            <a:schemeClr val="tx1"/>
                          </a:solidFill>
                        </a:rPr>
                        <a:t>Si:In</a:t>
                      </a:r>
                      <a:r>
                        <a:rPr lang="en-US" sz="1200" b="1">
                          <a:solidFill>
                            <a:schemeClr val="tx1"/>
                          </a:solidFill>
                        </a:rPr>
                        <a:t/>
                      </a:r>
                      <a:br>
                        <a:rPr lang="en-US" sz="1200" b="1">
                          <a:solidFill>
                            <a:schemeClr val="tx1"/>
                          </a:solidFill>
                        </a:rPr>
                      </a:br>
                      <a:r>
                        <a:rPr lang="en-US" sz="1200" b="1" err="1">
                          <a:solidFill>
                            <a:schemeClr val="tx1"/>
                          </a:solidFill>
                        </a:rPr>
                        <a:t>Si:Bi</a:t>
                      </a:r>
                      <a:endParaRPr lang="en-US" sz="1200" b="1">
                        <a:solidFill>
                          <a:schemeClr val="tx1"/>
                        </a:solidFill>
                      </a:endParaRPr>
                    </a:p>
                    <a:p>
                      <a:pPr algn="ctr"/>
                      <a:r>
                        <a:rPr lang="en-US" sz="1200" b="1" err="1">
                          <a:solidFill>
                            <a:schemeClr val="tx1"/>
                          </a:solidFill>
                        </a:rPr>
                        <a:t>Si:Ga</a:t>
                      </a:r>
                      <a:endParaRPr lang="en-US" sz="1200" b="1">
                        <a:solidFill>
                          <a:schemeClr val="tx1"/>
                        </a:solidFill>
                      </a:endParaRPr>
                    </a:p>
                  </a:txBody>
                  <a:tcPr marL="8598" marR="8598" marT="8598" marB="8598" anchor="ctr">
                    <a:solidFill>
                      <a:srgbClr val="932192">
                        <a:alpha val="60000"/>
                      </a:srgbClr>
                    </a:solidFill>
                  </a:tcPr>
                </a:tc>
                <a:extLst>
                  <a:ext uri="{0D108BD9-81ED-4DB2-BD59-A6C34878D82A}">
                    <a16:rowId xmlns:a16="http://schemas.microsoft.com/office/drawing/2014/main" xmlns="" val="4054746498"/>
                  </a:ext>
                </a:extLst>
              </a:tr>
              <a:tr h="557524">
                <a:tc>
                  <a:txBody>
                    <a:bodyPr/>
                    <a:lstStyle/>
                    <a:p>
                      <a:pPr algn="ctr"/>
                      <a:r>
                        <a:rPr lang="en-US" sz="1200" b="1">
                          <a:solidFill>
                            <a:schemeClr val="tx1"/>
                          </a:solidFill>
                        </a:rPr>
                        <a:t>8–15</a:t>
                      </a:r>
                    </a:p>
                  </a:txBody>
                  <a:tcPr marL="8598" marR="8598" marT="8598" marB="8598" anchor="ctr">
                    <a:solidFill>
                      <a:srgbClr val="932192">
                        <a:alpha val="4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err="1">
                          <a:solidFill>
                            <a:schemeClr val="tx1"/>
                          </a:solidFill>
                        </a:rPr>
                        <a:t>Si:As</a:t>
                      </a:r>
                      <a:r>
                        <a:rPr lang="en-US" sz="1200" b="1">
                          <a:solidFill>
                            <a:schemeClr val="tx1"/>
                          </a:solidFill>
                        </a:rPr>
                        <a:t/>
                      </a:r>
                      <a:br>
                        <a:rPr lang="en-US" sz="1200" b="1">
                          <a:solidFill>
                            <a:schemeClr val="tx1"/>
                          </a:solidFill>
                        </a:rPr>
                      </a:br>
                      <a:r>
                        <a:rPr lang="en-US" sz="1200" b="1" err="1">
                          <a:solidFill>
                            <a:schemeClr val="tx1"/>
                          </a:solidFill>
                        </a:rPr>
                        <a:t>Si:Ga</a:t>
                      </a:r>
                      <a:r>
                        <a:rPr lang="en-US" sz="1200" b="1">
                          <a:solidFill>
                            <a:schemeClr val="tx1"/>
                          </a:solidFill>
                        </a:rPr>
                        <a:t/>
                      </a:r>
                      <a:br>
                        <a:rPr lang="en-US" sz="1200" b="1">
                          <a:solidFill>
                            <a:schemeClr val="tx1"/>
                          </a:solidFill>
                        </a:rPr>
                      </a:br>
                      <a:r>
                        <a:rPr lang="en-US" sz="1200" b="1" err="1">
                          <a:solidFill>
                            <a:schemeClr val="tx1"/>
                          </a:solidFill>
                        </a:rPr>
                        <a:t>Si:Bi</a:t>
                      </a:r>
                      <a:endParaRPr lang="en-US" sz="1200" b="1">
                        <a:solidFill>
                          <a:schemeClr val="tx1"/>
                        </a:solidFill>
                      </a:endParaRPr>
                    </a:p>
                  </a:txBody>
                  <a:tcPr marL="8598" marR="8598" marT="8598" marB="8598" anchor="ctr">
                    <a:solidFill>
                      <a:srgbClr val="932192">
                        <a:alpha val="40000"/>
                      </a:srgbClr>
                    </a:solidFill>
                  </a:tcPr>
                </a:tc>
                <a:extLst>
                  <a:ext uri="{0D108BD9-81ED-4DB2-BD59-A6C34878D82A}">
                    <a16:rowId xmlns:a16="http://schemas.microsoft.com/office/drawing/2014/main" xmlns="" val="3951041332"/>
                  </a:ext>
                </a:extLst>
              </a:tr>
              <a:tr h="275274">
                <a:tc>
                  <a:txBody>
                    <a:bodyPr/>
                    <a:lstStyle/>
                    <a:p>
                      <a:pPr algn="ctr"/>
                      <a:r>
                        <a:rPr lang="en-US" sz="1200" b="1">
                          <a:solidFill>
                            <a:schemeClr val="tx1"/>
                          </a:solidFill>
                        </a:rPr>
                        <a:t>15–30</a:t>
                      </a:r>
                    </a:p>
                  </a:txBody>
                  <a:tcPr marL="8598" marR="8598" marT="8598" marB="8598" anchor="ctr">
                    <a:solidFill>
                      <a:srgbClr val="932192">
                        <a:alpha val="6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err="1">
                          <a:solidFill>
                            <a:schemeClr val="tx1"/>
                          </a:solidFill>
                        </a:rPr>
                        <a:t>Si:Sb</a:t>
                      </a:r>
                      <a:endParaRPr lang="en-US" sz="1200" b="1">
                        <a:solidFill>
                          <a:schemeClr val="tx1"/>
                        </a:solidFill>
                      </a:endParaRPr>
                    </a:p>
                  </a:txBody>
                  <a:tcPr marL="8598" marR="8598" marT="8598" marB="8598" anchor="ctr">
                    <a:solidFill>
                      <a:srgbClr val="932192">
                        <a:alpha val="60000"/>
                      </a:srgbClr>
                    </a:solidFill>
                  </a:tcPr>
                </a:tc>
                <a:extLst>
                  <a:ext uri="{0D108BD9-81ED-4DB2-BD59-A6C34878D82A}">
                    <a16:rowId xmlns:a16="http://schemas.microsoft.com/office/drawing/2014/main" xmlns="" val="1889050219"/>
                  </a:ext>
                </a:extLst>
              </a:tr>
              <a:tr h="377415">
                <a:tc>
                  <a:txBody>
                    <a:bodyPr/>
                    <a:lstStyle/>
                    <a:p>
                      <a:pPr algn="ctr"/>
                      <a:r>
                        <a:rPr lang="en-US" sz="1200" b="1">
                          <a:solidFill>
                            <a:schemeClr val="tx1"/>
                          </a:solidFill>
                        </a:rPr>
                        <a:t>40–80</a:t>
                      </a:r>
                    </a:p>
                  </a:txBody>
                  <a:tcPr marL="8598" marR="8598" marT="8598" marB="8598" anchor="ctr">
                    <a:solidFill>
                      <a:srgbClr val="932192">
                        <a:alpha val="40000"/>
                      </a:srgbClr>
                    </a:solidFill>
                  </a:tcPr>
                </a:tc>
                <a:tc>
                  <a:txBody>
                    <a:bodyPr/>
                    <a:lstStyle/>
                    <a:p>
                      <a:pPr algn="ctr"/>
                      <a:r>
                        <a:rPr lang="en-US" sz="1200" b="1">
                          <a:solidFill>
                            <a:schemeClr val="tx1"/>
                          </a:solidFill>
                        </a:rPr>
                        <a:t>Ge: Be</a:t>
                      </a:r>
                      <a:br>
                        <a:rPr lang="en-US" sz="1200" b="1">
                          <a:solidFill>
                            <a:schemeClr val="tx1"/>
                          </a:solidFill>
                        </a:rPr>
                      </a:br>
                      <a:r>
                        <a:rPr lang="en-US" sz="1200" b="1" err="1">
                          <a:solidFill>
                            <a:schemeClr val="tx1"/>
                          </a:solidFill>
                        </a:rPr>
                        <a:t>Ge:Ga</a:t>
                      </a:r>
                      <a:endParaRPr lang="en-US" sz="1200" b="1">
                        <a:solidFill>
                          <a:schemeClr val="tx1"/>
                        </a:solidFill>
                      </a:endParaRPr>
                    </a:p>
                  </a:txBody>
                  <a:tcPr marL="8598" marR="8598" marT="8598" marB="8598" anchor="ctr">
                    <a:solidFill>
                      <a:srgbClr val="932192">
                        <a:alpha val="40000"/>
                      </a:srgbClr>
                    </a:solidFill>
                  </a:tcPr>
                </a:tc>
                <a:extLst>
                  <a:ext uri="{0D108BD9-81ED-4DB2-BD59-A6C34878D82A}">
                    <a16:rowId xmlns:a16="http://schemas.microsoft.com/office/drawing/2014/main" xmlns="" val="2427981389"/>
                  </a:ext>
                </a:extLst>
              </a:tr>
              <a:tr h="275274">
                <a:tc>
                  <a:txBody>
                    <a:bodyPr/>
                    <a:lstStyle/>
                    <a:p>
                      <a:pPr algn="ctr"/>
                      <a:r>
                        <a:rPr lang="en-US" sz="1200" b="1">
                          <a:solidFill>
                            <a:schemeClr val="tx1"/>
                          </a:solidFill>
                        </a:rPr>
                        <a:t>80–120</a:t>
                      </a:r>
                    </a:p>
                  </a:txBody>
                  <a:tcPr marL="8598" marR="8598" marT="8598" marB="8598" anchor="ctr">
                    <a:solidFill>
                      <a:srgbClr val="932192">
                        <a:alpha val="60000"/>
                      </a:srgbClr>
                    </a:solidFill>
                  </a:tcPr>
                </a:tc>
                <a:tc>
                  <a:txBody>
                    <a:bodyPr/>
                    <a:lstStyle/>
                    <a:p>
                      <a:pPr algn="ctr"/>
                      <a:r>
                        <a:rPr lang="en-US" sz="1200" b="1" err="1">
                          <a:solidFill>
                            <a:schemeClr val="tx1"/>
                          </a:solidFill>
                        </a:rPr>
                        <a:t>Ge:Ga</a:t>
                      </a:r>
                      <a:endParaRPr lang="en-US" sz="1200" b="1">
                        <a:solidFill>
                          <a:schemeClr val="tx1"/>
                        </a:solidFill>
                      </a:endParaRPr>
                    </a:p>
                  </a:txBody>
                  <a:tcPr marL="8598" marR="8598" marT="8598" marB="8598" anchor="ctr">
                    <a:solidFill>
                      <a:srgbClr val="932192">
                        <a:alpha val="60000"/>
                      </a:srgbClr>
                    </a:solidFill>
                  </a:tcPr>
                </a:tc>
                <a:extLst>
                  <a:ext uri="{0D108BD9-81ED-4DB2-BD59-A6C34878D82A}">
                    <a16:rowId xmlns:a16="http://schemas.microsoft.com/office/drawing/2014/main" xmlns="" val="3910882456"/>
                  </a:ext>
                </a:extLst>
              </a:tr>
              <a:tr h="275274">
                <a:tc>
                  <a:txBody>
                    <a:bodyPr/>
                    <a:lstStyle/>
                    <a:p>
                      <a:pPr algn="ctr"/>
                      <a:r>
                        <a:rPr lang="en-US" sz="1200" b="1">
                          <a:solidFill>
                            <a:schemeClr val="tx1"/>
                          </a:solidFill>
                        </a:rPr>
                        <a:t>120–200</a:t>
                      </a:r>
                    </a:p>
                  </a:txBody>
                  <a:tcPr marL="8598" marR="8598" marT="8598" marB="8598" anchor="ctr">
                    <a:solidFill>
                      <a:srgbClr val="932192">
                        <a:alpha val="4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err="1">
                          <a:solidFill>
                            <a:schemeClr val="tx1"/>
                          </a:solidFill>
                        </a:rPr>
                        <a:t>Ge:Ga</a:t>
                      </a:r>
                      <a:r>
                        <a:rPr lang="en-US" sz="1200" b="1">
                          <a:solidFill>
                            <a:schemeClr val="tx1"/>
                          </a:solidFill>
                        </a:rPr>
                        <a:t> (stressed)</a:t>
                      </a:r>
                    </a:p>
                  </a:txBody>
                  <a:tcPr marL="8598" marR="8598" marT="8598" marB="8598" anchor="ctr">
                    <a:solidFill>
                      <a:srgbClr val="932192">
                        <a:alpha val="40000"/>
                      </a:srgbClr>
                    </a:solidFill>
                  </a:tcPr>
                </a:tc>
                <a:extLst>
                  <a:ext uri="{0D108BD9-81ED-4DB2-BD59-A6C34878D82A}">
                    <a16:rowId xmlns:a16="http://schemas.microsoft.com/office/drawing/2014/main" xmlns="" val="3719411135"/>
                  </a:ext>
                </a:extLst>
              </a:tr>
              <a:tr h="377415">
                <a:tc>
                  <a:txBody>
                    <a:bodyPr/>
                    <a:lstStyle/>
                    <a:p>
                      <a:pPr algn="ctr"/>
                      <a:r>
                        <a:rPr lang="en-US" sz="1200" b="1" dirty="0">
                          <a:solidFill>
                            <a:schemeClr val="tx1"/>
                          </a:solidFill>
                        </a:rPr>
                        <a:t>200–300</a:t>
                      </a:r>
                    </a:p>
                  </a:txBody>
                  <a:tcPr marL="8598" marR="8598" marT="8598" marB="8598" anchor="ctr">
                    <a:solidFill>
                      <a:srgbClr val="932192">
                        <a:alpha val="6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Si  Bolometer</a:t>
                      </a:r>
                      <a:br>
                        <a:rPr lang="en-US" sz="1200" b="1" dirty="0">
                          <a:solidFill>
                            <a:schemeClr val="tx1"/>
                          </a:solidFill>
                        </a:rPr>
                      </a:br>
                      <a:r>
                        <a:rPr lang="en-US" sz="1200" b="1" dirty="0">
                          <a:solidFill>
                            <a:schemeClr val="tx1"/>
                          </a:solidFill>
                        </a:rPr>
                        <a:t>Ge  Bolometer</a:t>
                      </a:r>
                    </a:p>
                  </a:txBody>
                  <a:tcPr marL="8598" marR="8598" marT="8598" marB="8598" anchor="ctr">
                    <a:solidFill>
                      <a:srgbClr val="932192">
                        <a:alpha val="60000"/>
                      </a:srgbClr>
                    </a:solidFill>
                  </a:tcPr>
                </a:tc>
                <a:extLst>
                  <a:ext uri="{0D108BD9-81ED-4DB2-BD59-A6C34878D82A}">
                    <a16:rowId xmlns:a16="http://schemas.microsoft.com/office/drawing/2014/main" xmlns="" val="1223834841"/>
                  </a:ext>
                </a:extLst>
              </a:tr>
            </a:tbl>
          </a:graphicData>
        </a:graphic>
      </p:graphicFrame>
      <p:sp>
        <p:nvSpPr>
          <p:cNvPr id="4" name="Slide Number Placeholder 3"/>
          <p:cNvSpPr>
            <a:spLocks noGrp="1"/>
          </p:cNvSpPr>
          <p:nvPr>
            <p:ph type="sldNum" sz="quarter" idx="10"/>
          </p:nvPr>
        </p:nvSpPr>
        <p:spPr/>
        <p:txBody>
          <a:bodyPr/>
          <a:lstStyle/>
          <a:p>
            <a:fld id="{C5F5D751-9E6B-CC47-84E5-C7B34ABE1EC9}" type="slidenum">
              <a:rPr lang="en-US" altLang="x-none" smtClean="0"/>
              <a:pPr/>
              <a:t>17</a:t>
            </a:fld>
            <a:endParaRPr lang="en-US" altLang="x-none"/>
          </a:p>
        </p:txBody>
      </p:sp>
      <p:sp>
        <p:nvSpPr>
          <p:cNvPr id="23" name="Rectangle 60">
            <a:extLst>
              <a:ext uri="{FF2B5EF4-FFF2-40B4-BE49-F238E27FC236}">
                <a16:creationId xmlns:a16="http://schemas.microsoft.com/office/drawing/2014/main" xmlns="" id="{D48D8724-3DE4-F143-AAAE-135F9EE5F0AC}"/>
              </a:ext>
            </a:extLst>
          </p:cNvPr>
          <p:cNvSpPr>
            <a:spLocks noGrp="1" noChangeArrowheads="1"/>
          </p:cNvSpPr>
          <p:nvPr>
            <p:ph type="ftr" sz="quarter" idx="3"/>
          </p:nvPr>
        </p:nvSpPr>
        <p:spPr bwMode="auto">
          <a:xfrm>
            <a:off x="280163"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2" name="TextBox 1">
            <a:extLst>
              <a:ext uri="{FF2B5EF4-FFF2-40B4-BE49-F238E27FC236}">
                <a16:creationId xmlns:a16="http://schemas.microsoft.com/office/drawing/2014/main" xmlns="" id="{07DECB86-CB56-5C4E-AB6D-A82FA0FA723D}"/>
              </a:ext>
            </a:extLst>
          </p:cNvPr>
          <p:cNvSpPr txBox="1"/>
          <p:nvPr/>
        </p:nvSpPr>
        <p:spPr>
          <a:xfrm>
            <a:off x="1002058" y="2361702"/>
            <a:ext cx="2718554" cy="3217035"/>
          </a:xfrm>
          <a:prstGeom prst="rect">
            <a:avLst/>
          </a:prstGeom>
          <a:noFill/>
        </p:spPr>
        <p:txBody>
          <a:bodyPr wrap="square" rtlCol="0">
            <a:spAutoFit/>
          </a:bodyPr>
          <a:lstStyle/>
          <a:p>
            <a:r>
              <a:rPr lang="en-US" sz="1692" dirty="0"/>
              <a:t>We explore all varieties of “interesting” elemental compounds under a wide range of conditions such as operating temperature range, pressure, voltage, radiation, thermal conduction and most importantly—wavelength responsivity. </a:t>
            </a:r>
            <a:r>
              <a:rPr lang="en-US" sz="1692" i="1" dirty="0">
                <a:solidFill>
                  <a:srgbClr val="0070C0"/>
                </a:solidFill>
              </a:rPr>
              <a:t>These are very formative years for the entire industry.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5AA2B99-4EC7-1240-A8D7-6B5BB2BA1820}"/>
              </a:ext>
            </a:extLst>
          </p:cNvPr>
          <p:cNvGrpSpPr/>
          <p:nvPr/>
        </p:nvGrpSpPr>
        <p:grpSpPr>
          <a:xfrm>
            <a:off x="404737" y="351424"/>
            <a:ext cx="8021574" cy="5888153"/>
            <a:chOff x="-168865" y="-1128810"/>
            <a:chExt cx="8550866" cy="7404389"/>
          </a:xfrm>
        </p:grpSpPr>
        <p:pic>
          <p:nvPicPr>
            <p:cNvPr id="10" name="Picture 9">
              <a:extLst>
                <a:ext uri="{FF2B5EF4-FFF2-40B4-BE49-F238E27FC236}">
                  <a16:creationId xmlns:a16="http://schemas.microsoft.com/office/drawing/2014/main" xmlns="" id="{4034192E-4B15-2146-AEFE-ABF579082F86}"/>
                </a:ext>
              </a:extLst>
            </p:cNvPr>
            <p:cNvPicPr>
              <a:picLocks noChangeAspect="1"/>
            </p:cNvPicPr>
            <p:nvPr/>
          </p:nvPicPr>
          <p:blipFill rotWithShape="1">
            <a:blip r:embed="rId3">
              <a:extLst>
                <a:ext uri="{28A0092B-C50C-407E-A947-70E740481C1C}">
                  <a14:useLocalDpi xmlns:a14="http://schemas.microsoft.com/office/drawing/2010/main" val="0"/>
                </a:ext>
              </a:extLst>
            </a:blip>
            <a:srcRect l="8676" t="16890" r="23264" b="13925"/>
            <a:stretch/>
          </p:blipFill>
          <p:spPr>
            <a:xfrm>
              <a:off x="-168865" y="608474"/>
              <a:ext cx="3606800" cy="4744720"/>
            </a:xfrm>
            <a:prstGeom prst="rect">
              <a:avLst/>
            </a:prstGeom>
            <a:scene3d>
              <a:camera prst="orthographicFront">
                <a:rot lat="0" lon="0" rev="21582000"/>
              </a:camera>
              <a:lightRig rig="threePt" dir="t"/>
            </a:scene3d>
          </p:spPr>
        </p:pic>
        <p:pic>
          <p:nvPicPr>
            <p:cNvPr id="11" name="Picture 10">
              <a:extLst>
                <a:ext uri="{FF2B5EF4-FFF2-40B4-BE49-F238E27FC236}">
                  <a16:creationId xmlns:a16="http://schemas.microsoft.com/office/drawing/2014/main" xmlns="" id="{CE700C8D-EEA6-0444-BD10-1024E0E3F678}"/>
                </a:ext>
              </a:extLst>
            </p:cNvPr>
            <p:cNvPicPr>
              <a:picLocks noChangeAspect="1"/>
            </p:cNvPicPr>
            <p:nvPr/>
          </p:nvPicPr>
          <p:blipFill rotWithShape="1">
            <a:blip r:embed="rId4">
              <a:extLst>
                <a:ext uri="{28A0092B-C50C-407E-A947-70E740481C1C}">
                  <a14:useLocalDpi xmlns:a14="http://schemas.microsoft.com/office/drawing/2010/main" val="0"/>
                </a:ext>
              </a:extLst>
            </a:blip>
            <a:srcRect l="12318" t="19556" r="4858" b="12592"/>
            <a:stretch/>
          </p:blipFill>
          <p:spPr>
            <a:xfrm rot="10800000">
              <a:off x="3992881" y="720635"/>
              <a:ext cx="4389120" cy="4623321"/>
            </a:xfrm>
            <a:prstGeom prst="rect">
              <a:avLst/>
            </a:prstGeom>
            <a:scene3d>
              <a:camera prst="orthographicFront">
                <a:rot lat="0" lon="0" rev="21570000"/>
              </a:camera>
              <a:lightRig rig="threePt" dir="t"/>
            </a:scene3d>
          </p:spPr>
        </p:pic>
        <p:sp>
          <p:nvSpPr>
            <p:cNvPr id="12" name="TextBox 11">
              <a:extLst>
                <a:ext uri="{FF2B5EF4-FFF2-40B4-BE49-F238E27FC236}">
                  <a16:creationId xmlns:a16="http://schemas.microsoft.com/office/drawing/2014/main" xmlns="" id="{91283700-A4C0-E34E-88BF-3BB1C1F3FDDE}"/>
                </a:ext>
              </a:extLst>
            </p:cNvPr>
            <p:cNvSpPr txBox="1"/>
            <p:nvPr/>
          </p:nvSpPr>
          <p:spPr>
            <a:xfrm>
              <a:off x="1644367" y="144477"/>
              <a:ext cx="5033818" cy="372609"/>
            </a:xfrm>
            <a:prstGeom prst="rect">
              <a:avLst/>
            </a:prstGeom>
            <a:noFill/>
          </p:spPr>
          <p:txBody>
            <a:bodyPr wrap="square" rtlCol="0">
              <a:spAutoFit/>
            </a:bodyPr>
            <a:lstStyle/>
            <a:p>
              <a:r>
                <a:rPr lang="en-US" sz="1600" b="1" dirty="0">
                  <a:latin typeface="+mj-lt"/>
                </a:rPr>
                <a:t>Required Very High Load Resistor (10</a:t>
              </a:r>
              <a:r>
                <a:rPr lang="en-US" sz="1600" b="1" baseline="30000" dirty="0">
                  <a:latin typeface="+mj-lt"/>
                </a:rPr>
                <a:t>10</a:t>
              </a:r>
              <a:r>
                <a:rPr lang="el-GR" sz="1600" b="1" dirty="0">
                  <a:latin typeface="+mj-lt"/>
                </a:rPr>
                <a:t>Ω) </a:t>
              </a:r>
              <a:r>
                <a:rPr lang="en-US" sz="1600" b="1" dirty="0">
                  <a:latin typeface="+mj-lt"/>
                </a:rPr>
                <a:t>at</a:t>
              </a:r>
              <a:r>
                <a:rPr lang="el-GR" sz="1600" b="1" dirty="0">
                  <a:latin typeface="+mj-lt"/>
                </a:rPr>
                <a:t> Τ~2.2Κ</a:t>
              </a:r>
              <a:endParaRPr lang="en-US" sz="1600" b="1" dirty="0">
                <a:latin typeface="+mj-lt"/>
              </a:endParaRPr>
            </a:p>
          </p:txBody>
        </p:sp>
        <p:sp>
          <p:nvSpPr>
            <p:cNvPr id="13" name="TextBox 12">
              <a:extLst>
                <a:ext uri="{FF2B5EF4-FFF2-40B4-BE49-F238E27FC236}">
                  <a16:creationId xmlns:a16="http://schemas.microsoft.com/office/drawing/2014/main" xmlns="" id="{8AB3D6B9-5388-644E-84F6-4910FB7A23BD}"/>
                </a:ext>
              </a:extLst>
            </p:cNvPr>
            <p:cNvSpPr txBox="1"/>
            <p:nvPr/>
          </p:nvSpPr>
          <p:spPr>
            <a:xfrm>
              <a:off x="596958" y="-1128810"/>
              <a:ext cx="7512116" cy="1124647"/>
            </a:xfrm>
            <a:prstGeom prst="rect">
              <a:avLst/>
            </a:prstGeom>
            <a:noFill/>
          </p:spPr>
          <p:txBody>
            <a:bodyPr wrap="none" rtlCol="0">
              <a:spAutoFit/>
            </a:bodyPr>
            <a:lstStyle/>
            <a:p>
              <a:pPr algn="ctr"/>
              <a:r>
                <a:rPr lang="en-US" b="1" i="1" dirty="0">
                  <a:solidFill>
                    <a:srgbClr val="00B0F0"/>
                  </a:solidFill>
                  <a:latin typeface="+mj-lt"/>
                </a:rPr>
                <a:t>Single</a:t>
              </a:r>
              <a:r>
                <a:rPr lang="en-US" b="1" dirty="0">
                  <a:solidFill>
                    <a:srgbClr val="00B0F0"/>
                  </a:solidFill>
                  <a:latin typeface="+mj-lt"/>
                </a:rPr>
                <a:t>-element </a:t>
              </a:r>
              <a:r>
                <a:rPr lang="en-US" b="1" dirty="0" err="1">
                  <a:solidFill>
                    <a:srgbClr val="00B0F0"/>
                  </a:solidFill>
                  <a:latin typeface="+mj-lt"/>
                </a:rPr>
                <a:t>Ge:Ga</a:t>
              </a:r>
              <a:r>
                <a:rPr lang="en-US" b="1" dirty="0">
                  <a:solidFill>
                    <a:srgbClr val="00B0F0"/>
                  </a:solidFill>
                  <a:latin typeface="+mj-lt"/>
                </a:rPr>
                <a:t> bolometer (stressed)</a:t>
              </a:r>
            </a:p>
            <a:p>
              <a:pPr algn="ctr"/>
              <a:r>
                <a:rPr lang="en-US" b="1" dirty="0">
                  <a:solidFill>
                    <a:srgbClr val="00B0F0"/>
                  </a:solidFill>
                  <a:latin typeface="+mj-lt"/>
                </a:rPr>
                <a:t>1979</a:t>
              </a:r>
            </a:p>
          </p:txBody>
        </p:sp>
        <p:sp>
          <p:nvSpPr>
            <p:cNvPr id="14" name="TextBox 13">
              <a:extLst>
                <a:ext uri="{FF2B5EF4-FFF2-40B4-BE49-F238E27FC236}">
                  <a16:creationId xmlns:a16="http://schemas.microsoft.com/office/drawing/2014/main" xmlns="" id="{4A91A0AF-905B-1948-B1BD-C11D98893DEE}"/>
                </a:ext>
              </a:extLst>
            </p:cNvPr>
            <p:cNvSpPr txBox="1"/>
            <p:nvPr/>
          </p:nvSpPr>
          <p:spPr>
            <a:xfrm>
              <a:off x="565274" y="5444582"/>
              <a:ext cx="7543800" cy="830997"/>
            </a:xfrm>
            <a:prstGeom prst="rect">
              <a:avLst/>
            </a:prstGeom>
            <a:noFill/>
          </p:spPr>
          <p:txBody>
            <a:bodyPr wrap="square" rtlCol="0">
              <a:spAutoFit/>
            </a:bodyPr>
            <a:lstStyle/>
            <a:p>
              <a:pPr algn="ctr"/>
              <a:r>
                <a:rPr lang="en-US" b="1" dirty="0">
                  <a:solidFill>
                    <a:srgbClr val="FF0000"/>
                  </a:solidFill>
                  <a:latin typeface="+mj-lt"/>
                </a:rPr>
                <a:t>ALL THE DETECTORS ON </a:t>
              </a:r>
              <a:r>
                <a:rPr lang="en-US" b="1" dirty="0" err="1">
                  <a:solidFill>
                    <a:srgbClr val="FF0000"/>
                  </a:solidFill>
                  <a:latin typeface="+mj-lt"/>
                </a:rPr>
                <a:t>COBE</a:t>
              </a:r>
              <a:r>
                <a:rPr lang="en-US" b="1" dirty="0">
                  <a:solidFill>
                    <a:srgbClr val="FF0000"/>
                  </a:solidFill>
                  <a:latin typeface="+mj-lt"/>
                </a:rPr>
                <a:t> WERE </a:t>
              </a:r>
              <a:r>
                <a:rPr lang="en-US" b="1" i="1" dirty="0">
                  <a:solidFill>
                    <a:srgbClr val="FF0000"/>
                  </a:solidFill>
                  <a:latin typeface="+mj-lt"/>
                </a:rPr>
                <a:t>SINGLE </a:t>
              </a:r>
              <a:r>
                <a:rPr lang="en-US" b="1" dirty="0">
                  <a:solidFill>
                    <a:srgbClr val="FF0000"/>
                  </a:solidFill>
                  <a:latin typeface="+mj-lt"/>
                </a:rPr>
                <a:t>ELEMENTS</a:t>
              </a:r>
            </a:p>
          </p:txBody>
        </p:sp>
      </p:grpSp>
    </p:spTree>
    <p:extLst>
      <p:ext uri="{BB962C8B-B14F-4D97-AF65-F5344CB8AC3E}">
        <p14:creationId xmlns:p14="http://schemas.microsoft.com/office/powerpoint/2010/main" val="3480996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724E22B-6FA9-BA45-91B9-2C0031F8598C}"/>
              </a:ext>
            </a:extLst>
          </p:cNvPr>
          <p:cNvSpPr>
            <a:spLocks noGrp="1"/>
          </p:cNvSpPr>
          <p:nvPr>
            <p:ph type="sldNum" sz="quarter" idx="10"/>
          </p:nvPr>
        </p:nvSpPr>
        <p:spPr/>
        <p:txBody>
          <a:bodyPr/>
          <a:lstStyle/>
          <a:p>
            <a:fld id="{C5F5D751-9E6B-CC47-84E5-C7B34ABE1EC9}" type="slidenum">
              <a:rPr lang="en-US" altLang="x-none" smtClean="0"/>
              <a:pPr/>
              <a:t>19</a:t>
            </a:fld>
            <a:endParaRPr lang="en-US" altLang="x-none"/>
          </a:p>
        </p:txBody>
      </p:sp>
      <p:sp>
        <p:nvSpPr>
          <p:cNvPr id="4" name="Title 3">
            <a:extLst>
              <a:ext uri="{FF2B5EF4-FFF2-40B4-BE49-F238E27FC236}">
                <a16:creationId xmlns:a16="http://schemas.microsoft.com/office/drawing/2014/main" xmlns="" id="{3CC0A322-FD05-E642-81A9-870C75C912B8}"/>
              </a:ext>
            </a:extLst>
          </p:cNvPr>
          <p:cNvSpPr>
            <a:spLocks noGrp="1"/>
          </p:cNvSpPr>
          <p:nvPr>
            <p:ph type="title"/>
          </p:nvPr>
        </p:nvSpPr>
        <p:spPr>
          <a:xfrm>
            <a:off x="387395" y="250427"/>
            <a:ext cx="8547100" cy="760413"/>
          </a:xfrm>
        </p:spPr>
        <p:txBody>
          <a:bodyPr>
            <a:noAutofit/>
          </a:bodyPr>
          <a:lstStyle/>
          <a:p>
            <a:pPr algn="ctr"/>
            <a:r>
              <a:rPr lang="en-US" sz="2400" dirty="0">
                <a:solidFill>
                  <a:srgbClr val="00B0F0"/>
                </a:solidFill>
              </a:rPr>
              <a:t/>
            </a:r>
            <a:br>
              <a:rPr lang="en-US" sz="2400" dirty="0">
                <a:solidFill>
                  <a:srgbClr val="00B0F0"/>
                </a:solidFill>
              </a:rPr>
            </a:br>
            <a:r>
              <a:rPr lang="en-US" sz="2400" dirty="0"/>
              <a:t>Cosmic Background Explorer</a:t>
            </a:r>
            <a:br>
              <a:rPr lang="en-US" sz="2400" dirty="0"/>
            </a:br>
            <a:r>
              <a:rPr lang="en-US" sz="2400" dirty="0"/>
              <a:t>1976–1989</a:t>
            </a:r>
            <a:r>
              <a:rPr lang="en-US" sz="2400" dirty="0">
                <a:solidFill>
                  <a:srgbClr val="00B0F0"/>
                </a:solidFill>
              </a:rPr>
              <a:t/>
            </a:r>
            <a:br>
              <a:rPr lang="en-US" sz="2400" dirty="0">
                <a:solidFill>
                  <a:srgbClr val="00B0F0"/>
                </a:solidFill>
              </a:rPr>
            </a:br>
            <a:endParaRPr lang="en-US" sz="2400" dirty="0">
              <a:solidFill>
                <a:srgbClr val="00B0F0"/>
              </a:solidFill>
            </a:endParaRPr>
          </a:p>
        </p:txBody>
      </p:sp>
      <p:grpSp>
        <p:nvGrpSpPr>
          <p:cNvPr id="26" name="Group 25">
            <a:extLst>
              <a:ext uri="{FF2B5EF4-FFF2-40B4-BE49-F238E27FC236}">
                <a16:creationId xmlns:a16="http://schemas.microsoft.com/office/drawing/2014/main" xmlns="" id="{45E37984-1648-DD4B-8BFC-69B38CECEEFE}"/>
              </a:ext>
            </a:extLst>
          </p:cNvPr>
          <p:cNvGrpSpPr/>
          <p:nvPr/>
        </p:nvGrpSpPr>
        <p:grpSpPr>
          <a:xfrm>
            <a:off x="1767076" y="1424954"/>
            <a:ext cx="5623228" cy="2703861"/>
            <a:chOff x="1328928" y="1462841"/>
            <a:chExt cx="6483185" cy="3117361"/>
          </a:xfrm>
        </p:grpSpPr>
        <p:sp>
          <p:nvSpPr>
            <p:cNvPr id="6" name="TextBox 5">
              <a:extLst>
                <a:ext uri="{FF2B5EF4-FFF2-40B4-BE49-F238E27FC236}">
                  <a16:creationId xmlns:a16="http://schemas.microsoft.com/office/drawing/2014/main" xmlns="" id="{54AEF704-E7EB-E146-B2FE-363255A852CC}"/>
                </a:ext>
              </a:extLst>
            </p:cNvPr>
            <p:cNvSpPr txBox="1"/>
            <p:nvPr/>
          </p:nvSpPr>
          <p:spPr>
            <a:xfrm>
              <a:off x="1360424" y="4306824"/>
              <a:ext cx="2791968" cy="273378"/>
            </a:xfrm>
            <a:prstGeom prst="rect">
              <a:avLst/>
            </a:prstGeom>
            <a:noFill/>
          </p:spPr>
          <p:txBody>
            <a:bodyPr wrap="square" rtlCol="0">
              <a:spAutoFit/>
            </a:bodyPr>
            <a:lstStyle/>
            <a:p>
              <a:pPr algn="ctr"/>
              <a:r>
                <a:rPr lang="en-US" sz="941" i="1" dirty="0">
                  <a:solidFill>
                    <a:srgbClr val="932192"/>
                  </a:solidFill>
                  <a:latin typeface="+mn-lt"/>
                </a:rPr>
                <a:t>The Liquid Helium tank (T=4.2K/-269</a:t>
              </a:r>
              <a:r>
                <a:rPr lang="en-US" sz="941" i="1" baseline="30000" dirty="0">
                  <a:solidFill>
                    <a:srgbClr val="932192"/>
                  </a:solidFill>
                  <a:latin typeface="+mn-lt"/>
                </a:rPr>
                <a:t> </a:t>
              </a:r>
              <a:r>
                <a:rPr lang="en-US" sz="941" i="1" baseline="30000" dirty="0" err="1">
                  <a:solidFill>
                    <a:srgbClr val="932192"/>
                  </a:solidFill>
                  <a:latin typeface="+mn-lt"/>
                </a:rPr>
                <a:t>o</a:t>
              </a:r>
              <a:r>
                <a:rPr lang="en-US" sz="941" i="1" dirty="0" err="1">
                  <a:solidFill>
                    <a:srgbClr val="932192"/>
                  </a:solidFill>
                  <a:latin typeface="+mn-lt"/>
                </a:rPr>
                <a:t>C</a:t>
              </a:r>
              <a:r>
                <a:rPr lang="en-US" sz="941" i="1" dirty="0">
                  <a:solidFill>
                    <a:srgbClr val="932192"/>
                  </a:solidFill>
                  <a:latin typeface="+mn-lt"/>
                </a:rPr>
                <a:t>)</a:t>
              </a:r>
            </a:p>
          </p:txBody>
        </p:sp>
        <p:pic>
          <p:nvPicPr>
            <p:cNvPr id="5" name="Picture 4">
              <a:extLst>
                <a:ext uri="{FF2B5EF4-FFF2-40B4-BE49-F238E27FC236}">
                  <a16:creationId xmlns:a16="http://schemas.microsoft.com/office/drawing/2014/main" xmlns="" id="{5C143C8C-9607-574B-8D99-8936ABDD2927}"/>
                </a:ext>
              </a:extLst>
            </p:cNvPr>
            <p:cNvPicPr>
              <a:picLocks noChangeAspect="1"/>
            </p:cNvPicPr>
            <p:nvPr/>
          </p:nvPicPr>
          <p:blipFill rotWithShape="1">
            <a:blip r:embed="rId3"/>
            <a:srcRect l="1680" t="3340" r="3705" b="3417"/>
            <a:stretch/>
          </p:blipFill>
          <p:spPr>
            <a:xfrm>
              <a:off x="1328928" y="1463040"/>
              <a:ext cx="2743200" cy="2834640"/>
            </a:xfrm>
            <a:prstGeom prst="rect">
              <a:avLst/>
            </a:prstGeom>
          </p:spPr>
        </p:pic>
        <p:pic>
          <p:nvPicPr>
            <p:cNvPr id="8" name="Picture 7">
              <a:extLst>
                <a:ext uri="{FF2B5EF4-FFF2-40B4-BE49-F238E27FC236}">
                  <a16:creationId xmlns:a16="http://schemas.microsoft.com/office/drawing/2014/main" xmlns="" id="{CC36F974-D952-F843-B41A-76615FCBD70B}"/>
                </a:ext>
              </a:extLst>
            </p:cNvPr>
            <p:cNvPicPr>
              <a:picLocks noChangeAspect="1"/>
            </p:cNvPicPr>
            <p:nvPr/>
          </p:nvPicPr>
          <p:blipFill>
            <a:blip r:embed="rId4"/>
            <a:stretch>
              <a:fillRect/>
            </a:stretch>
          </p:blipFill>
          <p:spPr>
            <a:xfrm>
              <a:off x="4293362" y="1462841"/>
              <a:ext cx="3518751" cy="2840935"/>
            </a:xfrm>
            <a:prstGeom prst="rect">
              <a:avLst/>
            </a:prstGeom>
          </p:spPr>
        </p:pic>
      </p:grpSp>
      <p:sp>
        <p:nvSpPr>
          <p:cNvPr id="9" name="TextBox 8">
            <a:extLst>
              <a:ext uri="{FF2B5EF4-FFF2-40B4-BE49-F238E27FC236}">
                <a16:creationId xmlns:a16="http://schemas.microsoft.com/office/drawing/2014/main" xmlns="" id="{730F7B4E-C56C-A341-8896-5800EDF8D439}"/>
              </a:ext>
            </a:extLst>
          </p:cNvPr>
          <p:cNvSpPr txBox="1"/>
          <p:nvPr/>
        </p:nvSpPr>
        <p:spPr>
          <a:xfrm>
            <a:off x="272895" y="4139130"/>
            <a:ext cx="8598215" cy="555537"/>
          </a:xfrm>
          <a:prstGeom prst="rect">
            <a:avLst/>
          </a:prstGeom>
          <a:noFill/>
        </p:spPr>
        <p:txBody>
          <a:bodyPr wrap="square" rtlCol="0">
            <a:spAutoFit/>
          </a:bodyPr>
          <a:lstStyle/>
          <a:p>
            <a:pPr algn="ctr"/>
            <a:r>
              <a:rPr lang="en-US" sz="1505" b="1">
                <a:solidFill>
                  <a:srgbClr val="932192"/>
                </a:solidFill>
              </a:rPr>
              <a:t>There were a total of 14 single element detectors covering the</a:t>
            </a:r>
            <a:br>
              <a:rPr lang="en-US" sz="1505" b="1">
                <a:solidFill>
                  <a:srgbClr val="932192"/>
                </a:solidFill>
              </a:rPr>
            </a:br>
            <a:r>
              <a:rPr lang="en-US" sz="1505" b="1">
                <a:solidFill>
                  <a:srgbClr val="932192"/>
                </a:solidFill>
              </a:rPr>
              <a:t>wavelength region from 1µm to 10,000µm.</a:t>
            </a:r>
          </a:p>
        </p:txBody>
      </p:sp>
      <p:grpSp>
        <p:nvGrpSpPr>
          <p:cNvPr id="25" name="Group 24">
            <a:extLst>
              <a:ext uri="{FF2B5EF4-FFF2-40B4-BE49-F238E27FC236}">
                <a16:creationId xmlns:a16="http://schemas.microsoft.com/office/drawing/2014/main" xmlns="" id="{88532E14-8174-4F49-A4F3-88C89F1412EB}"/>
              </a:ext>
            </a:extLst>
          </p:cNvPr>
          <p:cNvGrpSpPr/>
          <p:nvPr/>
        </p:nvGrpSpPr>
        <p:grpSpPr>
          <a:xfrm>
            <a:off x="1035378" y="4754561"/>
            <a:ext cx="7040802" cy="1371171"/>
            <a:chOff x="1315579" y="4648200"/>
            <a:chExt cx="6499493" cy="1583053"/>
          </a:xfrm>
        </p:grpSpPr>
        <p:pic>
          <p:nvPicPr>
            <p:cNvPr id="11" name="Picture 10">
              <a:extLst>
                <a:ext uri="{FF2B5EF4-FFF2-40B4-BE49-F238E27FC236}">
                  <a16:creationId xmlns:a16="http://schemas.microsoft.com/office/drawing/2014/main" xmlns="" id="{1A5ED6E8-4221-3B4F-BD3A-1D9660F8EDCD}"/>
                </a:ext>
              </a:extLst>
            </p:cNvPr>
            <p:cNvPicPr>
              <a:picLocks noChangeAspect="1"/>
            </p:cNvPicPr>
            <p:nvPr/>
          </p:nvPicPr>
          <p:blipFill>
            <a:blip r:embed="rId5"/>
            <a:stretch>
              <a:fillRect/>
            </a:stretch>
          </p:blipFill>
          <p:spPr>
            <a:xfrm>
              <a:off x="1315579" y="4657345"/>
              <a:ext cx="6499493" cy="1573908"/>
            </a:xfrm>
            <a:prstGeom prst="rect">
              <a:avLst/>
            </a:prstGeom>
            <a:ln w="19050">
              <a:solidFill>
                <a:srgbClr val="932192"/>
              </a:solidFill>
            </a:ln>
          </p:spPr>
        </p:pic>
        <p:sp>
          <p:nvSpPr>
            <p:cNvPr id="12" name="Rectangle 11">
              <a:extLst>
                <a:ext uri="{FF2B5EF4-FFF2-40B4-BE49-F238E27FC236}">
                  <a16:creationId xmlns:a16="http://schemas.microsoft.com/office/drawing/2014/main" xmlns="" id="{54D3D83C-3EAD-2948-A547-54DB4CF10DB9}"/>
                </a:ext>
              </a:extLst>
            </p:cNvPr>
            <p:cNvSpPr/>
            <p:nvPr/>
          </p:nvSpPr>
          <p:spPr bwMode="auto">
            <a:xfrm>
              <a:off x="3638821" y="5869674"/>
              <a:ext cx="209279" cy="359676"/>
            </a:xfrm>
            <a:prstGeom prst="rect">
              <a:avLst/>
            </a:prstGeom>
            <a:solidFill>
              <a:srgbClr val="FFFFFF"/>
            </a:solidFill>
            <a:ln w="190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5982" tIns="42992" rIns="85982" bIns="42992" numCol="1" rtlCol="0" anchor="t" anchorCtr="0" compatLnSpc="1">
              <a:prstTxWarp prst="textNoShape">
                <a:avLst/>
              </a:prstTxWarp>
            </a:bodyPr>
            <a:lstStyle/>
            <a:p>
              <a:endParaRPr lang="en-US" sz="2452">
                <a:solidFill>
                  <a:srgbClr val="000000"/>
                </a:solidFill>
                <a:latin typeface="Arial" charset="0"/>
                <a:ea typeface="ＭＳ Ｐゴシック" charset="0"/>
                <a:cs typeface="ＭＳ Ｐゴシック" charset="0"/>
              </a:endParaRPr>
            </a:p>
          </p:txBody>
        </p:sp>
        <p:sp>
          <p:nvSpPr>
            <p:cNvPr id="14" name="Rectangle 13">
              <a:extLst>
                <a:ext uri="{FF2B5EF4-FFF2-40B4-BE49-F238E27FC236}">
                  <a16:creationId xmlns:a16="http://schemas.microsoft.com/office/drawing/2014/main" xmlns="" id="{FF0DBDF7-D958-D54C-A611-3DF4076B223D}"/>
                </a:ext>
              </a:extLst>
            </p:cNvPr>
            <p:cNvSpPr/>
            <p:nvPr/>
          </p:nvSpPr>
          <p:spPr bwMode="auto">
            <a:xfrm>
              <a:off x="3835240" y="4648200"/>
              <a:ext cx="749460" cy="1574800"/>
            </a:xfrm>
            <a:prstGeom prst="rect">
              <a:avLst/>
            </a:prstGeom>
            <a:solidFill>
              <a:srgbClr val="EC8809">
                <a:alpha val="29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5982" tIns="42992" rIns="85982" bIns="42992" numCol="1" rtlCol="0" anchor="t" anchorCtr="0" compatLnSpc="1">
              <a:prstTxWarp prst="textNoShape">
                <a:avLst/>
              </a:prstTxWarp>
            </a:bodyPr>
            <a:lstStyle/>
            <a:p>
              <a:endParaRPr lang="en-US" sz="2452">
                <a:solidFill>
                  <a:srgbClr val="000000"/>
                </a:solidFill>
                <a:latin typeface="Arial" charset="0"/>
                <a:ea typeface="ＭＳ Ｐゴシック" charset="0"/>
                <a:cs typeface="ＭＳ Ｐゴシック" charset="0"/>
              </a:endParaRPr>
            </a:p>
          </p:txBody>
        </p:sp>
      </p:grpSp>
      <p:sp>
        <p:nvSpPr>
          <p:cNvPr id="20" name="Rectangle 60">
            <a:extLst>
              <a:ext uri="{FF2B5EF4-FFF2-40B4-BE49-F238E27FC236}">
                <a16:creationId xmlns:a16="http://schemas.microsoft.com/office/drawing/2014/main" xmlns="" id="{0D80671F-6171-7743-95BF-FD83D7F4922A}"/>
              </a:ext>
            </a:extLst>
          </p:cNvPr>
          <p:cNvSpPr>
            <a:spLocks noGrp="1" noChangeArrowheads="1"/>
          </p:cNvSpPr>
          <p:nvPr>
            <p:ph type="ftr" sz="quarter" idx="3"/>
          </p:nvPr>
        </p:nvSpPr>
        <p:spPr bwMode="auto">
          <a:xfrm>
            <a:off x="272895" y="6445475"/>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245824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EA13566-E7B7-FC4E-A16F-324D75F8BA4D}"/>
              </a:ext>
            </a:extLst>
          </p:cNvPr>
          <p:cNvSpPr>
            <a:spLocks noGrp="1"/>
          </p:cNvSpPr>
          <p:nvPr>
            <p:ph type="sldNum" sz="quarter" idx="10"/>
          </p:nvPr>
        </p:nvSpPr>
        <p:spPr/>
        <p:txBody>
          <a:bodyPr/>
          <a:lstStyle/>
          <a:p>
            <a:fld id="{23AD6E22-5F8B-EC46-85CA-FD4F751780DB}" type="slidenum">
              <a:rPr lang="en-US" altLang="en-US" smtClean="0"/>
              <a:pPr/>
              <a:t>2</a:t>
            </a:fld>
            <a:endParaRPr lang="en-US" altLang="en-US" dirty="0"/>
          </a:p>
        </p:txBody>
      </p:sp>
      <p:sp>
        <p:nvSpPr>
          <p:cNvPr id="4" name="Footer Placeholder 3">
            <a:extLst>
              <a:ext uri="{FF2B5EF4-FFF2-40B4-BE49-F238E27FC236}">
                <a16:creationId xmlns:a16="http://schemas.microsoft.com/office/drawing/2014/main" xmlns="" id="{EF7B0A7F-56E8-2A44-BC9F-C2206D15F836}"/>
              </a:ext>
            </a:extLst>
          </p:cNvPr>
          <p:cNvSpPr>
            <a:spLocks noGrp="1"/>
          </p:cNvSpPr>
          <p:nvPr>
            <p:ph type="ftr" sz="quarter" idx="3"/>
          </p:nvPr>
        </p:nvSpPr>
        <p:spPr/>
        <p:txBody>
          <a:bodyPr/>
          <a:lstStyle/>
          <a:p>
            <a:r>
              <a:rPr lang="en-US" altLang="en-US" sz="1035">
                <a:solidFill>
                  <a:srgbClr val="6E1463"/>
                </a:solidFill>
              </a:rPr>
              <a:t>NASA </a:t>
            </a:r>
            <a:r>
              <a:rPr lang="en-US" altLang="en-US" sz="1035" b="1">
                <a:solidFill>
                  <a:srgbClr val="6E1463"/>
                </a:solidFill>
              </a:rPr>
              <a:t>Goddard Space Flight Center </a:t>
            </a:r>
            <a:endParaRPr lang="en-US" altLang="en-US" sz="1035" b="1" dirty="0">
              <a:solidFill>
                <a:srgbClr val="6E1463"/>
              </a:solidFill>
            </a:endParaRPr>
          </a:p>
        </p:txBody>
      </p:sp>
      <p:sp>
        <p:nvSpPr>
          <p:cNvPr id="5" name="Rectangle 3">
            <a:extLst>
              <a:ext uri="{FF2B5EF4-FFF2-40B4-BE49-F238E27FC236}">
                <a16:creationId xmlns:a16="http://schemas.microsoft.com/office/drawing/2014/main" xmlns="" id="{ECDDBDDA-3C44-594D-9E1C-0B377CDBF028}"/>
              </a:ext>
            </a:extLst>
          </p:cNvPr>
          <p:cNvSpPr txBox="1">
            <a:spLocks noChangeArrowheads="1"/>
          </p:cNvSpPr>
          <p:nvPr/>
        </p:nvSpPr>
        <p:spPr bwMode="auto">
          <a:xfrm>
            <a:off x="3733014" y="1600200"/>
            <a:ext cx="3772686"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159733" indent="-159733" algn="l" rtl="0" eaLnBrk="0" fontAlgn="base" hangingPunct="0">
              <a:spcBef>
                <a:spcPct val="20000"/>
              </a:spcBef>
              <a:spcAft>
                <a:spcPct val="0"/>
              </a:spcAft>
              <a:buClr>
                <a:srgbClr val="EB8808"/>
              </a:buClr>
              <a:buChar char="•"/>
              <a:tabLst>
                <a:tab pos="213475" algn="l"/>
                <a:tab pos="971832" algn="l"/>
              </a:tabLst>
              <a:defRPr sz="2069">
                <a:solidFill>
                  <a:srgbClr val="6E1463"/>
                </a:solidFill>
                <a:latin typeface="+mn-lt"/>
                <a:ea typeface="+mn-ea"/>
                <a:cs typeface="+mn-cs"/>
              </a:defRPr>
            </a:lvl1pPr>
            <a:lvl2pPr marL="374699" indent="-214968" algn="l" rtl="0" eaLnBrk="0" fontAlgn="base" hangingPunct="0">
              <a:spcBef>
                <a:spcPct val="20000"/>
              </a:spcBef>
              <a:spcAft>
                <a:spcPct val="0"/>
              </a:spcAft>
              <a:buClr>
                <a:srgbClr val="EB8808"/>
              </a:buClr>
              <a:buChar char="–"/>
              <a:defRPr sz="1880">
                <a:solidFill>
                  <a:srgbClr val="6E1463"/>
                </a:solidFill>
                <a:latin typeface="+mn-lt"/>
                <a:ea typeface="+mn-ea"/>
              </a:defRPr>
            </a:lvl2pPr>
            <a:lvl3pPr marL="488156" indent="-101512" algn="l" rtl="0" eaLnBrk="0" fontAlgn="base" hangingPunct="0">
              <a:spcBef>
                <a:spcPct val="20000"/>
              </a:spcBef>
              <a:spcAft>
                <a:spcPct val="0"/>
              </a:spcAft>
              <a:buClr>
                <a:srgbClr val="EB8808"/>
              </a:buClr>
              <a:buChar char="•"/>
              <a:tabLst/>
              <a:defRPr sz="1692">
                <a:solidFill>
                  <a:srgbClr val="6E1463"/>
                </a:solidFill>
                <a:latin typeface="+mn-lt"/>
                <a:ea typeface="+mn-ea"/>
              </a:defRPr>
            </a:lvl3pPr>
            <a:lvl4pPr marL="704614" indent="-159733" algn="l" rtl="0" eaLnBrk="0" fontAlgn="base" hangingPunct="0">
              <a:spcBef>
                <a:spcPct val="20000"/>
              </a:spcBef>
              <a:spcAft>
                <a:spcPct val="0"/>
              </a:spcAft>
              <a:buClr>
                <a:srgbClr val="EB8808"/>
              </a:buClr>
              <a:buChar char="–"/>
              <a:tabLst/>
              <a:defRPr sz="1505">
                <a:solidFill>
                  <a:srgbClr val="6E1463"/>
                </a:solidFill>
                <a:latin typeface="+mn-lt"/>
                <a:ea typeface="+mn-ea"/>
              </a:defRPr>
            </a:lvl4pPr>
            <a:lvl5pPr marL="761342" indent="159733" algn="l" rtl="0" eaLnBrk="0" fontAlgn="base" hangingPunct="0">
              <a:spcBef>
                <a:spcPct val="20000"/>
              </a:spcBef>
              <a:spcAft>
                <a:spcPct val="0"/>
              </a:spcAft>
              <a:buClr>
                <a:srgbClr val="EB8808"/>
              </a:buClr>
              <a:buChar char="»"/>
              <a:tabLst/>
              <a:defRPr sz="1317">
                <a:solidFill>
                  <a:srgbClr val="6E1463"/>
                </a:solidFill>
                <a:latin typeface="+mn-lt"/>
                <a:ea typeface="+mn-ea"/>
              </a:defRPr>
            </a:lvl5pPr>
            <a:lvl6pPr marL="1560006" indent="-165704" algn="l" rtl="0" fontAlgn="base">
              <a:spcBef>
                <a:spcPct val="20000"/>
              </a:spcBef>
              <a:spcAft>
                <a:spcPct val="0"/>
              </a:spcAft>
              <a:buClr>
                <a:srgbClr val="5A1B86"/>
              </a:buClr>
              <a:buChar char="»"/>
              <a:defRPr sz="1505">
                <a:solidFill>
                  <a:schemeClr val="tx1"/>
                </a:solidFill>
                <a:latin typeface="+mn-lt"/>
                <a:ea typeface="+mn-ea"/>
              </a:defRPr>
            </a:lvl6pPr>
            <a:lvl7pPr marL="1989940" indent="-165704" algn="l" rtl="0" fontAlgn="base">
              <a:spcBef>
                <a:spcPct val="20000"/>
              </a:spcBef>
              <a:spcAft>
                <a:spcPct val="0"/>
              </a:spcAft>
              <a:buClr>
                <a:srgbClr val="5A1B86"/>
              </a:buClr>
              <a:buChar char="»"/>
              <a:defRPr sz="1505">
                <a:solidFill>
                  <a:schemeClr val="tx1"/>
                </a:solidFill>
                <a:latin typeface="+mn-lt"/>
                <a:ea typeface="+mn-ea"/>
              </a:defRPr>
            </a:lvl7pPr>
            <a:lvl8pPr marL="2419875" indent="-165704" algn="l" rtl="0" fontAlgn="base">
              <a:spcBef>
                <a:spcPct val="20000"/>
              </a:spcBef>
              <a:spcAft>
                <a:spcPct val="0"/>
              </a:spcAft>
              <a:buClr>
                <a:srgbClr val="5A1B86"/>
              </a:buClr>
              <a:buChar char="»"/>
              <a:defRPr sz="1505">
                <a:solidFill>
                  <a:schemeClr val="tx1"/>
                </a:solidFill>
                <a:latin typeface="+mn-lt"/>
                <a:ea typeface="+mn-ea"/>
              </a:defRPr>
            </a:lvl8pPr>
            <a:lvl9pPr marL="2849808" indent="-165704" algn="l" rtl="0" fontAlgn="base">
              <a:spcBef>
                <a:spcPct val="20000"/>
              </a:spcBef>
              <a:spcAft>
                <a:spcPct val="0"/>
              </a:spcAft>
              <a:buClr>
                <a:srgbClr val="5A1B86"/>
              </a:buClr>
              <a:buChar char="»"/>
              <a:defRPr sz="1505">
                <a:solidFill>
                  <a:schemeClr val="tx1"/>
                </a:solidFill>
                <a:latin typeface="+mn-lt"/>
                <a:ea typeface="+mn-ea"/>
              </a:defRPr>
            </a:lvl9pPr>
          </a:lstStyle>
          <a:p>
            <a:pPr marL="0" indent="0">
              <a:buClr>
                <a:srgbClr val="FFFE19"/>
              </a:buClr>
              <a:buFontTx/>
              <a:buNone/>
            </a:pPr>
            <a:r>
              <a:rPr lang="en-US" altLang="x-none" sz="2400" b="1" kern="0" dirty="0">
                <a:solidFill>
                  <a:srgbClr val="003CAA"/>
                </a:solidFill>
              </a:rPr>
              <a:t>Pre-Historic</a:t>
            </a:r>
          </a:p>
          <a:p>
            <a:pPr marL="0" indent="0">
              <a:buClr>
                <a:srgbClr val="FFFE19"/>
              </a:buClr>
              <a:buFontTx/>
              <a:buNone/>
            </a:pPr>
            <a:r>
              <a:rPr lang="en-US" altLang="x-none" sz="2400" b="1" kern="0" dirty="0">
                <a:solidFill>
                  <a:srgbClr val="003CAA"/>
                </a:solidFill>
              </a:rPr>
              <a:t>Early History at Goddard </a:t>
            </a:r>
          </a:p>
          <a:p>
            <a:pPr marL="0" indent="0">
              <a:buClr>
                <a:srgbClr val="FFFE19"/>
              </a:buClr>
              <a:buFontTx/>
              <a:buNone/>
            </a:pPr>
            <a:r>
              <a:rPr lang="en-US" altLang="x-none" sz="2400" b="1" kern="0" dirty="0">
                <a:solidFill>
                  <a:srgbClr val="003CAA"/>
                </a:solidFill>
              </a:rPr>
              <a:t>1974-1980</a:t>
            </a:r>
          </a:p>
          <a:p>
            <a:pPr marL="0" indent="0">
              <a:buClr>
                <a:srgbClr val="FFFE19"/>
              </a:buClr>
              <a:buFontTx/>
              <a:buNone/>
            </a:pPr>
            <a:r>
              <a:rPr lang="en-US" altLang="x-none" sz="2400" b="1" kern="0" dirty="0">
                <a:solidFill>
                  <a:srgbClr val="003CAA"/>
                </a:solidFill>
              </a:rPr>
              <a:t>1980-1990</a:t>
            </a:r>
          </a:p>
          <a:p>
            <a:pPr marL="0" indent="0">
              <a:buClr>
                <a:srgbClr val="FFFE19"/>
              </a:buClr>
              <a:buFontTx/>
              <a:buNone/>
            </a:pPr>
            <a:r>
              <a:rPr lang="en-US" altLang="x-none" sz="2400" b="1" kern="0" dirty="0">
                <a:solidFill>
                  <a:srgbClr val="003CAA"/>
                </a:solidFill>
              </a:rPr>
              <a:t>1990-1995</a:t>
            </a:r>
          </a:p>
          <a:p>
            <a:pPr marL="0" indent="0">
              <a:buClr>
                <a:srgbClr val="FFFE19"/>
              </a:buClr>
              <a:buFontTx/>
              <a:buNone/>
            </a:pPr>
            <a:r>
              <a:rPr lang="en-US" altLang="x-none" sz="2400" b="1" kern="0" dirty="0">
                <a:solidFill>
                  <a:srgbClr val="003CAA"/>
                </a:solidFill>
              </a:rPr>
              <a:t>1995-2000</a:t>
            </a:r>
          </a:p>
          <a:p>
            <a:pPr marL="0" indent="0">
              <a:buClr>
                <a:srgbClr val="FFFE19"/>
              </a:buClr>
              <a:buFontTx/>
              <a:buNone/>
            </a:pPr>
            <a:r>
              <a:rPr lang="en-US" altLang="x-none" sz="2400" b="1" kern="0" dirty="0">
                <a:solidFill>
                  <a:srgbClr val="003CAA"/>
                </a:solidFill>
              </a:rPr>
              <a:t>2000-2010</a:t>
            </a:r>
          </a:p>
          <a:p>
            <a:pPr marL="0" indent="0">
              <a:buClr>
                <a:srgbClr val="FFFE19"/>
              </a:buClr>
              <a:buFontTx/>
              <a:buNone/>
            </a:pPr>
            <a:r>
              <a:rPr lang="en-US" altLang="x-none" sz="2400" b="1" kern="0" dirty="0">
                <a:solidFill>
                  <a:srgbClr val="003CAA"/>
                </a:solidFill>
              </a:rPr>
              <a:t>2010-Present</a:t>
            </a:r>
          </a:p>
          <a:p>
            <a:pPr marL="0" indent="0">
              <a:buFontTx/>
              <a:buNone/>
            </a:pPr>
            <a:endParaRPr lang="en-US" altLang="x-none" sz="2400" kern="0" dirty="0">
              <a:solidFill>
                <a:srgbClr val="003CAA"/>
              </a:solidFill>
            </a:endParaRPr>
          </a:p>
          <a:p>
            <a:pPr marL="0" indent="0">
              <a:spcBef>
                <a:spcPct val="0"/>
              </a:spcBef>
              <a:buFontTx/>
              <a:buNone/>
            </a:pPr>
            <a:endParaRPr lang="en-US" altLang="x-none" sz="2400" kern="0" dirty="0">
              <a:solidFill>
                <a:srgbClr val="003CAA"/>
              </a:solidFill>
            </a:endParaRPr>
          </a:p>
        </p:txBody>
      </p:sp>
      <p:sp>
        <p:nvSpPr>
          <p:cNvPr id="6" name="Rectangle 7">
            <a:extLst>
              <a:ext uri="{FF2B5EF4-FFF2-40B4-BE49-F238E27FC236}">
                <a16:creationId xmlns:a16="http://schemas.microsoft.com/office/drawing/2014/main" xmlns="" id="{5318BFFA-04AF-9240-88CC-FB91AA828F3A}"/>
              </a:ext>
            </a:extLst>
          </p:cNvPr>
          <p:cNvSpPr txBox="1">
            <a:spLocks noChangeArrowheads="1"/>
          </p:cNvSpPr>
          <p:nvPr/>
        </p:nvSpPr>
        <p:spPr bwMode="auto">
          <a:xfrm>
            <a:off x="3389313" y="457200"/>
            <a:ext cx="2325687" cy="479425"/>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normAutofit fontScale="85000" lnSpcReduction="20000"/>
          </a:bodyPr>
          <a:lstStyle>
            <a:lvl1pPr algn="ctr" rtl="0" eaLnBrk="0" fontAlgn="base" hangingPunct="0">
              <a:lnSpc>
                <a:spcPct val="90000"/>
              </a:lnSpc>
              <a:spcBef>
                <a:spcPct val="0"/>
              </a:spcBef>
              <a:spcAft>
                <a:spcPct val="0"/>
              </a:spcAft>
              <a:defRPr sz="2821" b="1">
                <a:solidFill>
                  <a:srgbClr val="00B0F0"/>
                </a:solidFill>
                <a:effectLst>
                  <a:outerShdw blurRad="50800" dist="63500" dir="2700000" algn="tl" rotWithShape="0">
                    <a:prstClr val="black">
                      <a:alpha val="50000"/>
                    </a:prstClr>
                  </a:outerShdw>
                </a:effectLst>
                <a:latin typeface="+mj-lt"/>
                <a:ea typeface="+mj-ea"/>
                <a:cs typeface="+mj-cs"/>
              </a:defRPr>
            </a:lvl1pPr>
            <a:lvl2pPr algn="l" rtl="0" eaLnBrk="0" fontAlgn="base" hangingPunct="0">
              <a:lnSpc>
                <a:spcPct val="90000"/>
              </a:lnSpc>
              <a:spcBef>
                <a:spcPct val="0"/>
              </a:spcBef>
              <a:spcAft>
                <a:spcPct val="0"/>
              </a:spcAft>
              <a:defRPr sz="3197" b="1">
                <a:solidFill>
                  <a:schemeClr val="bg1"/>
                </a:solidFill>
                <a:latin typeface="Arial" pitchFamily="-108" charset="0"/>
                <a:ea typeface="ＭＳ Ｐゴシック" pitchFamily="-108" charset="-128"/>
                <a:cs typeface="ＭＳ Ｐゴシック" pitchFamily="-108" charset="-128"/>
              </a:defRPr>
            </a:lvl2pPr>
            <a:lvl3pPr algn="l" rtl="0" eaLnBrk="0" fontAlgn="base" hangingPunct="0">
              <a:lnSpc>
                <a:spcPct val="90000"/>
              </a:lnSpc>
              <a:spcBef>
                <a:spcPct val="0"/>
              </a:spcBef>
              <a:spcAft>
                <a:spcPct val="0"/>
              </a:spcAft>
              <a:defRPr sz="3197" b="1">
                <a:solidFill>
                  <a:schemeClr val="bg1"/>
                </a:solidFill>
                <a:latin typeface="Arial" pitchFamily="-108" charset="0"/>
                <a:ea typeface="ＭＳ Ｐゴシック" pitchFamily="-108" charset="-128"/>
                <a:cs typeface="ＭＳ Ｐゴシック" pitchFamily="-108" charset="-128"/>
              </a:defRPr>
            </a:lvl3pPr>
            <a:lvl4pPr algn="l" rtl="0" eaLnBrk="0" fontAlgn="base" hangingPunct="0">
              <a:lnSpc>
                <a:spcPct val="90000"/>
              </a:lnSpc>
              <a:spcBef>
                <a:spcPct val="0"/>
              </a:spcBef>
              <a:spcAft>
                <a:spcPct val="0"/>
              </a:spcAft>
              <a:defRPr sz="3197" b="1">
                <a:solidFill>
                  <a:schemeClr val="bg1"/>
                </a:solidFill>
                <a:latin typeface="Arial" pitchFamily="-108" charset="0"/>
                <a:ea typeface="ＭＳ Ｐゴシック" pitchFamily="-108" charset="-128"/>
                <a:cs typeface="ＭＳ Ｐゴシック" pitchFamily="-108" charset="-128"/>
              </a:defRPr>
            </a:lvl4pPr>
            <a:lvl5pPr algn="l" rtl="0" eaLnBrk="0" fontAlgn="base" hangingPunct="0">
              <a:lnSpc>
                <a:spcPct val="90000"/>
              </a:lnSpc>
              <a:spcBef>
                <a:spcPct val="0"/>
              </a:spcBef>
              <a:spcAft>
                <a:spcPct val="0"/>
              </a:spcAft>
              <a:defRPr sz="3197" b="1">
                <a:solidFill>
                  <a:schemeClr val="bg1"/>
                </a:solidFill>
                <a:latin typeface="Arial" pitchFamily="-108" charset="0"/>
                <a:ea typeface="ＭＳ Ｐゴシック" pitchFamily="-108" charset="-128"/>
                <a:cs typeface="ＭＳ Ｐゴシック" pitchFamily="-108" charset="-128"/>
              </a:defRPr>
            </a:lvl5pPr>
            <a:lvl6pPr marL="429934" algn="l" rtl="0" fontAlgn="base">
              <a:lnSpc>
                <a:spcPct val="90000"/>
              </a:lnSpc>
              <a:spcBef>
                <a:spcPct val="0"/>
              </a:spcBef>
              <a:spcAft>
                <a:spcPct val="0"/>
              </a:spcAft>
              <a:defRPr sz="2821" b="1">
                <a:solidFill>
                  <a:schemeClr val="bg1"/>
                </a:solidFill>
                <a:latin typeface="Arial" pitchFamily="-108" charset="0"/>
                <a:ea typeface="ＭＳ Ｐゴシック" pitchFamily="-108" charset="-128"/>
                <a:cs typeface="ＭＳ Ｐゴシック" pitchFamily="-108" charset="-128"/>
              </a:defRPr>
            </a:lvl6pPr>
            <a:lvl7pPr marL="859869" algn="l" rtl="0" fontAlgn="base">
              <a:lnSpc>
                <a:spcPct val="90000"/>
              </a:lnSpc>
              <a:spcBef>
                <a:spcPct val="0"/>
              </a:spcBef>
              <a:spcAft>
                <a:spcPct val="0"/>
              </a:spcAft>
              <a:defRPr sz="2821" b="1">
                <a:solidFill>
                  <a:schemeClr val="bg1"/>
                </a:solidFill>
                <a:latin typeface="Arial" pitchFamily="-108" charset="0"/>
                <a:ea typeface="ＭＳ Ｐゴシック" pitchFamily="-108" charset="-128"/>
                <a:cs typeface="ＭＳ Ｐゴシック" pitchFamily="-108" charset="-128"/>
              </a:defRPr>
            </a:lvl7pPr>
            <a:lvl8pPr marL="1289804" algn="l" rtl="0" fontAlgn="base">
              <a:lnSpc>
                <a:spcPct val="90000"/>
              </a:lnSpc>
              <a:spcBef>
                <a:spcPct val="0"/>
              </a:spcBef>
              <a:spcAft>
                <a:spcPct val="0"/>
              </a:spcAft>
              <a:defRPr sz="2821" b="1">
                <a:solidFill>
                  <a:schemeClr val="bg1"/>
                </a:solidFill>
                <a:latin typeface="Arial" pitchFamily="-108" charset="0"/>
                <a:ea typeface="ＭＳ Ｐゴシック" pitchFamily="-108" charset="-128"/>
                <a:cs typeface="ＭＳ Ｐゴシック" pitchFamily="-108" charset="-128"/>
              </a:defRPr>
            </a:lvl8pPr>
            <a:lvl9pPr marL="1719738" algn="l" rtl="0" fontAlgn="base">
              <a:lnSpc>
                <a:spcPct val="90000"/>
              </a:lnSpc>
              <a:spcBef>
                <a:spcPct val="0"/>
              </a:spcBef>
              <a:spcAft>
                <a:spcPct val="0"/>
              </a:spcAft>
              <a:defRPr sz="2821" b="1">
                <a:solidFill>
                  <a:schemeClr val="bg1"/>
                </a:solidFill>
                <a:latin typeface="Arial" pitchFamily="-108" charset="0"/>
                <a:ea typeface="ＭＳ Ｐゴシック" pitchFamily="-108" charset="-128"/>
                <a:cs typeface="ＭＳ Ｐゴシック" pitchFamily="-108" charset="-128"/>
              </a:defRPr>
            </a:lvl9pPr>
          </a:lstStyle>
          <a:p>
            <a:pPr>
              <a:defRPr/>
            </a:pPr>
            <a:r>
              <a:rPr lang="en-US" sz="4000" kern="0" dirty="0"/>
              <a:t>Overview</a:t>
            </a:r>
            <a:endParaRPr lang="en-US" sz="4000" kern="0" dirty="0">
              <a:effectLst>
                <a:outerShdw blurRad="38100" dist="38100" dir="2700000" algn="tl">
                  <a:srgbClr val="000066"/>
                </a:outerShdw>
              </a:effectLst>
            </a:endParaRPr>
          </a:p>
        </p:txBody>
      </p:sp>
      <p:sp>
        <p:nvSpPr>
          <p:cNvPr id="7" name="Slide Number Placeholder 1">
            <a:extLst>
              <a:ext uri="{FF2B5EF4-FFF2-40B4-BE49-F238E27FC236}">
                <a16:creationId xmlns:a16="http://schemas.microsoft.com/office/drawing/2014/main" xmlns="" id="{CD194C48-B801-B641-9B5C-41EE6F24B221}"/>
              </a:ext>
            </a:extLst>
          </p:cNvPr>
          <p:cNvSpPr txBox="1">
            <a:spLocks/>
          </p:cNvSpPr>
          <p:nvPr/>
        </p:nvSpPr>
        <p:spPr bwMode="auto">
          <a:xfrm>
            <a:off x="8757920" y="6510337"/>
            <a:ext cx="38608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753" b="1" kern="1200">
                <a:solidFill>
                  <a:srgbClr val="6E1463"/>
                </a:solidFill>
                <a:latin typeface="Arial" panose="020B0604020202020204" pitchFamily="34" charset="0"/>
                <a:ea typeface="ＭＳ Ｐゴシック" panose="020B0600070205080204" pitchFamily="34" charset="-128"/>
                <a:cs typeface="+mn-cs"/>
              </a:defRPr>
            </a:lvl1pPr>
            <a:lvl2pPr marL="496347"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2pPr>
            <a:lvl3pPr marL="992694"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3pPr>
            <a:lvl4pPr marL="1489041"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4pPr>
            <a:lvl5pPr marL="1985389"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5pPr>
            <a:lvl6pPr marL="2481736"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6pPr>
            <a:lvl7pPr marL="2978083"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7pPr>
            <a:lvl8pPr marL="3474430"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8pPr>
            <a:lvl9pPr marL="3970776"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C5F5D751-9E6B-CC47-84E5-C7B34ABE1EC9}" type="slidenum">
              <a:rPr lang="en-US" altLang="x-none" smtClean="0"/>
              <a:pPr>
                <a:defRPr/>
              </a:pPr>
              <a:t>2</a:t>
            </a:fld>
            <a:endParaRPr lang="en-US" altLang="x-none" sz="1400"/>
          </a:p>
        </p:txBody>
      </p:sp>
    </p:spTree>
    <p:extLst>
      <p:ext uri="{BB962C8B-B14F-4D97-AF65-F5344CB8AC3E}">
        <p14:creationId xmlns:p14="http://schemas.microsoft.com/office/powerpoint/2010/main" val="2810522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5FC1FB94-E525-654C-B757-A146E8556B4A}"/>
              </a:ext>
            </a:extLst>
          </p:cNvPr>
          <p:cNvGrpSpPr/>
          <p:nvPr/>
        </p:nvGrpSpPr>
        <p:grpSpPr>
          <a:xfrm>
            <a:off x="310896" y="2256780"/>
            <a:ext cx="4086874" cy="3723395"/>
            <a:chOff x="548640" y="1940011"/>
            <a:chExt cx="4114800" cy="3474720"/>
          </a:xfrm>
        </p:grpSpPr>
        <p:pic>
          <p:nvPicPr>
            <p:cNvPr id="33798" name="Picture 3"/>
            <p:cNvPicPr>
              <a:picLocks noChangeAspect="1"/>
            </p:cNvPicPr>
            <p:nvPr/>
          </p:nvPicPr>
          <p:blipFill rotWithShape="1">
            <a:blip r:embed="rId3">
              <a:extLst>
                <a:ext uri="{28A0092B-C50C-407E-A947-70E740481C1C}">
                  <a14:useLocalDpi xmlns:a14="http://schemas.microsoft.com/office/drawing/2010/main" val="0"/>
                </a:ext>
              </a:extLst>
            </a:blip>
            <a:srcRect l="639" t="851" r="3624" b="5582"/>
            <a:stretch/>
          </p:blipFill>
          <p:spPr bwMode="auto">
            <a:xfrm>
              <a:off x="548640" y="1940011"/>
              <a:ext cx="4114800" cy="3474720"/>
            </a:xfrm>
            <a:prstGeom prst="rect">
              <a:avLst/>
            </a:prstGeom>
            <a:noFill/>
            <a:ln w="19050">
              <a:solidFill>
                <a:srgbClr val="93219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9" name="Rectangle 4"/>
            <p:cNvSpPr>
              <a:spLocks noChangeArrowheads="1"/>
            </p:cNvSpPr>
            <p:nvPr/>
          </p:nvSpPr>
          <p:spPr bwMode="auto">
            <a:xfrm>
              <a:off x="2885441" y="2360453"/>
              <a:ext cx="1523578" cy="510517"/>
            </a:xfrm>
            <a:prstGeom prst="rect">
              <a:avLst/>
            </a:prstGeom>
            <a:solidFill>
              <a:srgbClr val="FFFFFF"/>
            </a:solidFill>
            <a:ln w="12700">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2256">
                <a:solidFill>
                  <a:srgbClr val="000000"/>
                </a:solidFill>
              </a:endParaRPr>
            </a:p>
          </p:txBody>
        </p:sp>
      </p:grpSp>
      <p:sp>
        <p:nvSpPr>
          <p:cNvPr id="6" name="TextBox 5"/>
          <p:cNvSpPr txBox="1"/>
          <p:nvPr/>
        </p:nvSpPr>
        <p:spPr>
          <a:xfrm>
            <a:off x="2058483" y="2591695"/>
            <a:ext cx="1783830" cy="396391"/>
          </a:xfrm>
          <a:prstGeom prst="rect">
            <a:avLst/>
          </a:prstGeom>
          <a:noFill/>
        </p:spPr>
        <p:txBody>
          <a:bodyPr>
            <a:spAutoFit/>
          </a:bodyPr>
          <a:lstStyle/>
          <a:p>
            <a:pPr>
              <a:defRPr/>
            </a:pPr>
            <a:r>
              <a:rPr lang="en-US" sz="988" b="1">
                <a:latin typeface="+mj-lt"/>
              </a:rPr>
              <a:t>                        COBE Data</a:t>
            </a:r>
          </a:p>
          <a:p>
            <a:pPr>
              <a:defRPr/>
            </a:pPr>
            <a:r>
              <a:rPr lang="en-US" sz="988" b="1">
                <a:latin typeface="+mj-lt"/>
              </a:rPr>
              <a:t>2.7K Blackbody Spectrum</a:t>
            </a:r>
          </a:p>
        </p:txBody>
      </p:sp>
      <p:sp>
        <p:nvSpPr>
          <p:cNvPr id="24" name="Content Placeholder 23">
            <a:extLst>
              <a:ext uri="{FF2B5EF4-FFF2-40B4-BE49-F238E27FC236}">
                <a16:creationId xmlns:a16="http://schemas.microsoft.com/office/drawing/2014/main" xmlns="" id="{27D1C9C3-3A31-3242-A617-B024DF6EF5EE}"/>
              </a:ext>
            </a:extLst>
          </p:cNvPr>
          <p:cNvSpPr>
            <a:spLocks noGrp="1"/>
          </p:cNvSpPr>
          <p:nvPr>
            <p:ph sz="half" idx="1"/>
          </p:nvPr>
        </p:nvSpPr>
        <p:spPr>
          <a:xfrm>
            <a:off x="566966" y="1240795"/>
            <a:ext cx="7858768" cy="903887"/>
          </a:xfrm>
        </p:spPr>
        <p:txBody>
          <a:bodyPr>
            <a:noAutofit/>
          </a:bodyPr>
          <a:lstStyle/>
          <a:p>
            <a:pPr marL="0" indent="0">
              <a:buNone/>
              <a:defRPr/>
            </a:pPr>
            <a:r>
              <a:rPr lang="en-US" sz="1880" b="1" dirty="0"/>
              <a:t>27 years </a:t>
            </a:r>
            <a:r>
              <a:rPr lang="en-US" sz="1880" dirty="0"/>
              <a:t>after </a:t>
            </a:r>
            <a:r>
              <a:rPr lang="en-US" sz="1880" dirty="0" err="1"/>
              <a:t>COBE</a:t>
            </a:r>
            <a:r>
              <a:rPr lang="en-US" sz="1880" dirty="0"/>
              <a:t> development started at NASA </a:t>
            </a:r>
            <a:r>
              <a:rPr lang="en-US" sz="1880" dirty="0" err="1"/>
              <a:t>GSFC</a:t>
            </a:r>
            <a:r>
              <a:rPr lang="en-US" sz="1880" dirty="0"/>
              <a:t>, John Mather won the </a:t>
            </a:r>
            <a:r>
              <a:rPr lang="en-US" sz="1880" b="1" dirty="0">
                <a:solidFill>
                  <a:srgbClr val="FF0000"/>
                </a:solidFill>
              </a:rPr>
              <a:t>2006 Nobel Prize</a:t>
            </a:r>
            <a:r>
              <a:rPr lang="en-US" sz="1880" dirty="0">
                <a:solidFill>
                  <a:srgbClr val="FF0000"/>
                </a:solidFill>
              </a:rPr>
              <a:t> </a:t>
            </a:r>
            <a:r>
              <a:rPr lang="en-US" sz="1880" dirty="0"/>
              <a:t>in Physics for results achieved by </a:t>
            </a:r>
            <a:r>
              <a:rPr lang="en-US" sz="1880" dirty="0" err="1"/>
              <a:t>COBE</a:t>
            </a:r>
            <a:r>
              <a:rPr lang="en-US" sz="1880" dirty="0"/>
              <a:t>.</a:t>
            </a:r>
          </a:p>
        </p:txBody>
      </p:sp>
      <p:sp>
        <p:nvSpPr>
          <p:cNvPr id="25" name="Content Placeholder 24">
            <a:extLst>
              <a:ext uri="{FF2B5EF4-FFF2-40B4-BE49-F238E27FC236}">
                <a16:creationId xmlns:a16="http://schemas.microsoft.com/office/drawing/2014/main" xmlns="" id="{D5827034-9E2F-B441-BC4A-104A81AF01D4}"/>
              </a:ext>
            </a:extLst>
          </p:cNvPr>
          <p:cNvSpPr>
            <a:spLocks noGrp="1"/>
          </p:cNvSpPr>
          <p:nvPr>
            <p:ph sz="half" idx="2"/>
          </p:nvPr>
        </p:nvSpPr>
        <p:spPr>
          <a:xfrm>
            <a:off x="4594930" y="2103091"/>
            <a:ext cx="4001514" cy="3390301"/>
          </a:xfrm>
          <a:noFill/>
        </p:spPr>
        <p:txBody>
          <a:bodyPr>
            <a:noAutofit/>
          </a:bodyPr>
          <a:lstStyle/>
          <a:p>
            <a:pPr marL="0" indent="0">
              <a:buNone/>
              <a:defRPr/>
            </a:pPr>
            <a:r>
              <a:rPr lang="en-US" sz="1200" dirty="0"/>
              <a:t>This branch was a major contributor to </a:t>
            </a:r>
            <a:r>
              <a:rPr lang="en-US" sz="1200" dirty="0" err="1"/>
              <a:t>COBE</a:t>
            </a:r>
            <a:r>
              <a:rPr lang="en-US" sz="1200" dirty="0"/>
              <a:t> detector development, testing and assembly for all 3 instruments (FIRAS, </a:t>
            </a:r>
            <a:r>
              <a:rPr lang="en-US" sz="1200" dirty="0" err="1"/>
              <a:t>DIRBE</a:t>
            </a:r>
            <a:r>
              <a:rPr lang="en-US" sz="1200" dirty="0"/>
              <a:t> and </a:t>
            </a:r>
            <a:r>
              <a:rPr lang="en-US" sz="1200" dirty="0" err="1"/>
              <a:t>DMR</a:t>
            </a:r>
            <a:r>
              <a:rPr lang="en-US" sz="1200" dirty="0"/>
              <a:t>).  </a:t>
            </a:r>
            <a:r>
              <a:rPr lang="en-US" sz="1200" b="1" dirty="0">
                <a:solidFill>
                  <a:srgbClr val="FF0000"/>
                </a:solidFill>
              </a:rPr>
              <a:t>All data was collected by single element detectors!!! </a:t>
            </a:r>
          </a:p>
          <a:p>
            <a:pPr marL="0" indent="0">
              <a:buNone/>
              <a:defRPr/>
            </a:pPr>
            <a:r>
              <a:rPr lang="en-US" sz="1200" dirty="0"/>
              <a:t>We also were responsible for the Internal Reference Source and Light </a:t>
            </a:r>
            <a:r>
              <a:rPr lang="en-US" sz="1200" dirty="0" err="1"/>
              <a:t>Scatterometer</a:t>
            </a:r>
            <a:r>
              <a:rPr lang="en-US" sz="1200" dirty="0"/>
              <a:t> subassemblies.  Devices developed here were precursors for devices used in future missions: Spitzer Space Telescope, WISE, ASTRO-F, SPIRE, </a:t>
            </a:r>
            <a:r>
              <a:rPr lang="en-US" sz="1200" dirty="0" err="1"/>
              <a:t>JWST</a:t>
            </a:r>
            <a:r>
              <a:rPr lang="en-US" sz="1200" dirty="0"/>
              <a:t>, </a:t>
            </a:r>
            <a:r>
              <a:rPr lang="en-US" sz="1200" dirty="0" err="1"/>
              <a:t>OVIRS</a:t>
            </a:r>
            <a:r>
              <a:rPr lang="en-US" sz="1200" dirty="0"/>
              <a:t>, Lucy and to Ames, </a:t>
            </a:r>
            <a:r>
              <a:rPr lang="en-US" sz="1200" dirty="0" err="1"/>
              <a:t>UCB</a:t>
            </a:r>
            <a:r>
              <a:rPr lang="en-US" sz="1200" dirty="0"/>
              <a:t>, Cal Tech</a:t>
            </a:r>
          </a:p>
          <a:p>
            <a:pPr>
              <a:defRPr/>
            </a:pPr>
            <a:r>
              <a:rPr lang="en-US" sz="1200" dirty="0"/>
              <a:t>New devices were conceived and invented (many with H. Moseley).  Concepts for future missions formulated (bridge chips, micro-filament sources–3-D devices).</a:t>
            </a:r>
          </a:p>
          <a:p>
            <a:pPr marL="0" indent="0">
              <a:buNone/>
              <a:defRPr/>
            </a:pPr>
            <a:r>
              <a:rPr lang="en-US" sz="1200" dirty="0">
                <a:solidFill>
                  <a:srgbClr val="932192"/>
                </a:solidFill>
              </a:rPr>
              <a:t> </a:t>
            </a:r>
            <a:r>
              <a:rPr lang="en-US" sz="1200" b="1" dirty="0">
                <a:solidFill>
                  <a:srgbClr val="0070C0"/>
                </a:solidFill>
              </a:rPr>
              <a:t>Some future missions that benefitted:</a:t>
            </a:r>
          </a:p>
          <a:p>
            <a:r>
              <a:rPr lang="en-US" sz="1200" dirty="0">
                <a:solidFill>
                  <a:srgbClr val="0070C0"/>
                </a:solidFill>
              </a:rPr>
              <a:t>Gravity Probe B</a:t>
            </a:r>
          </a:p>
          <a:p>
            <a:r>
              <a:rPr lang="en-US" sz="1200" dirty="0">
                <a:solidFill>
                  <a:srgbClr val="0070C0"/>
                </a:solidFill>
              </a:rPr>
              <a:t>Spitzer Space Telescope</a:t>
            </a:r>
          </a:p>
          <a:p>
            <a:r>
              <a:rPr lang="en-US" sz="1200" dirty="0">
                <a:solidFill>
                  <a:srgbClr val="0070C0"/>
                </a:solidFill>
              </a:rPr>
              <a:t>New Horizons (to Pluto)</a:t>
            </a:r>
          </a:p>
          <a:p>
            <a:r>
              <a:rPr lang="en-US" sz="1200" dirty="0">
                <a:solidFill>
                  <a:srgbClr val="0070C0"/>
                </a:solidFill>
              </a:rPr>
              <a:t>OSIRIS Rex</a:t>
            </a:r>
          </a:p>
          <a:p>
            <a:r>
              <a:rPr lang="en-US" sz="1200" dirty="0">
                <a:solidFill>
                  <a:srgbClr val="0070C0"/>
                </a:solidFill>
              </a:rPr>
              <a:t>James Webb Space Telescope</a:t>
            </a:r>
          </a:p>
        </p:txBody>
      </p:sp>
      <p:sp>
        <p:nvSpPr>
          <p:cNvPr id="4" name="Slide Number Placeholder 3"/>
          <p:cNvSpPr>
            <a:spLocks noGrp="1"/>
          </p:cNvSpPr>
          <p:nvPr>
            <p:ph type="sldNum" sz="quarter" idx="10"/>
          </p:nvPr>
        </p:nvSpPr>
        <p:spPr/>
        <p:txBody>
          <a:bodyPr/>
          <a:lstStyle/>
          <a:p>
            <a:fld id="{C5F5D751-9E6B-CC47-84E5-C7B34ABE1EC9}" type="slidenum">
              <a:rPr lang="en-US" altLang="x-none" smtClean="0"/>
              <a:pPr/>
              <a:t>20</a:t>
            </a:fld>
            <a:endParaRPr lang="en-US" altLang="x-none"/>
          </a:p>
        </p:txBody>
      </p:sp>
      <p:sp>
        <p:nvSpPr>
          <p:cNvPr id="28" name="Rectangle 60">
            <a:extLst>
              <a:ext uri="{FF2B5EF4-FFF2-40B4-BE49-F238E27FC236}">
                <a16:creationId xmlns:a16="http://schemas.microsoft.com/office/drawing/2014/main" xmlns="" id="{59EF40CB-9937-E444-A9AE-4903495FED3A}"/>
              </a:ext>
            </a:extLst>
          </p:cNvPr>
          <p:cNvSpPr>
            <a:spLocks noGrp="1" noChangeArrowheads="1"/>
          </p:cNvSpPr>
          <p:nvPr>
            <p:ph type="ftr" sz="quarter" idx="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27" name="Title 26">
            <a:extLst>
              <a:ext uri="{FF2B5EF4-FFF2-40B4-BE49-F238E27FC236}">
                <a16:creationId xmlns:a16="http://schemas.microsoft.com/office/drawing/2014/main" xmlns="" id="{0EE96122-6368-8A4A-973C-D7C7CDF868F2}"/>
              </a:ext>
            </a:extLst>
          </p:cNvPr>
          <p:cNvSpPr>
            <a:spLocks noGrp="1"/>
          </p:cNvSpPr>
          <p:nvPr>
            <p:ph type="title"/>
          </p:nvPr>
        </p:nvSpPr>
        <p:spPr>
          <a:xfrm>
            <a:off x="544072" y="190855"/>
            <a:ext cx="8036943" cy="715025"/>
          </a:xfrm>
        </p:spPr>
        <p:txBody>
          <a:bodyPr>
            <a:normAutofit fontScale="90000"/>
          </a:bodyPr>
          <a:lstStyle/>
          <a:p>
            <a:r>
              <a:rPr lang="en-US">
                <a:solidFill>
                  <a:srgbClr val="00B0F0"/>
                </a:solidFill>
              </a:rPr>
              <a:t>Nobel Prize in Physics </a:t>
            </a:r>
            <a:br>
              <a:rPr lang="en-US">
                <a:solidFill>
                  <a:srgbClr val="00B0F0"/>
                </a:solidFill>
              </a:rPr>
            </a:br>
            <a:r>
              <a:rPr lang="en-US">
                <a:solidFill>
                  <a:srgbClr val="00B0F0"/>
                </a:solidFill>
              </a:rPr>
              <a:t>Awarded for COBE</a:t>
            </a:r>
          </a:p>
        </p:txBody>
      </p:sp>
    </p:spTree>
  </p:cSld>
  <p:clrMapOvr>
    <a:masterClrMapping/>
  </p:clrMapOvr>
  <p:transition spd="med"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p:cNvPicPr>
          <p:nvPr/>
        </p:nvPicPr>
        <p:blipFill rotWithShape="1">
          <a:blip r:embed="rId2">
            <a:extLst>
              <a:ext uri="{28A0092B-C50C-407E-A947-70E740481C1C}">
                <a14:useLocalDpi xmlns:a14="http://schemas.microsoft.com/office/drawing/2010/main" val="0"/>
              </a:ext>
            </a:extLst>
          </a:blip>
          <a:srcRect l="14595" t="12961" r="11825" b="1211"/>
          <a:stretch/>
        </p:blipFill>
        <p:spPr bwMode="auto">
          <a:xfrm>
            <a:off x="4206242" y="1250935"/>
            <a:ext cx="3401567" cy="5013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9">
            <a:extLst>
              <a:ext uri="{FF2B5EF4-FFF2-40B4-BE49-F238E27FC236}">
                <a16:creationId xmlns:a16="http://schemas.microsoft.com/office/drawing/2014/main" xmlns="" id="{B0AB1A7D-A776-3041-854C-785023FE2C3D}"/>
              </a:ext>
            </a:extLst>
          </p:cNvPr>
          <p:cNvSpPr>
            <a:spLocks noGrp="1"/>
          </p:cNvSpPr>
          <p:nvPr>
            <p:ph type="title" idx="4294967295"/>
          </p:nvPr>
        </p:nvSpPr>
        <p:spPr>
          <a:xfrm>
            <a:off x="378703" y="449476"/>
            <a:ext cx="8547100" cy="760413"/>
          </a:xfrm>
        </p:spPr>
        <p:txBody>
          <a:bodyPr>
            <a:noAutofit/>
          </a:bodyPr>
          <a:lstStyle/>
          <a:p>
            <a:pPr algn="ctr"/>
            <a:r>
              <a:rPr lang="en-US" sz="2445" dirty="0"/>
              <a:t/>
            </a:r>
            <a:br>
              <a:rPr lang="en-US" sz="2445" dirty="0"/>
            </a:br>
            <a:r>
              <a:rPr lang="en-US" sz="2445" dirty="0"/>
              <a:t>Nobel Prize Awarded to John Mather for </a:t>
            </a:r>
            <a:r>
              <a:rPr lang="en-US" sz="2445" dirty="0" err="1"/>
              <a:t>COBE</a:t>
            </a:r>
            <a:r>
              <a:rPr lang="en-US" sz="2445" dirty="0"/>
              <a:t/>
            </a:r>
            <a:br>
              <a:rPr lang="en-US" sz="2445" dirty="0"/>
            </a:br>
            <a:r>
              <a:rPr lang="en-US" sz="2445" dirty="0"/>
              <a:t> 2006 </a:t>
            </a:r>
            <a:br>
              <a:rPr lang="en-US" sz="2445" dirty="0"/>
            </a:br>
            <a:endParaRPr lang="en-US" sz="2445" dirty="0"/>
          </a:p>
        </p:txBody>
      </p:sp>
      <p:sp>
        <p:nvSpPr>
          <p:cNvPr id="11" name="Content Placeholder 10">
            <a:extLst>
              <a:ext uri="{FF2B5EF4-FFF2-40B4-BE49-F238E27FC236}">
                <a16:creationId xmlns:a16="http://schemas.microsoft.com/office/drawing/2014/main" xmlns="" id="{53140DEA-7E18-884C-B99F-E8CF05FF3FCE}"/>
              </a:ext>
            </a:extLst>
          </p:cNvPr>
          <p:cNvSpPr>
            <a:spLocks noGrp="1"/>
          </p:cNvSpPr>
          <p:nvPr>
            <p:ph idx="1"/>
          </p:nvPr>
        </p:nvSpPr>
        <p:spPr>
          <a:xfrm>
            <a:off x="577415" y="1413684"/>
            <a:ext cx="4074838" cy="4678380"/>
          </a:xfrm>
        </p:spPr>
        <p:txBody>
          <a:bodyPr/>
          <a:lstStyle/>
          <a:p>
            <a:pPr marL="0" indent="0">
              <a:buNone/>
            </a:pPr>
            <a:r>
              <a:rPr lang="en-US"/>
              <a:t>This occurred </a:t>
            </a:r>
            <a:r>
              <a:rPr lang="en-US" b="1"/>
              <a:t>27 years after </a:t>
            </a:r>
            <a:r>
              <a:rPr lang="en-US"/>
              <a:t/>
            </a:r>
            <a:br>
              <a:rPr lang="en-US"/>
            </a:br>
            <a:r>
              <a:rPr lang="en-US"/>
              <a:t>we started working on it.</a:t>
            </a:r>
          </a:p>
          <a:p>
            <a:pPr marL="0" indent="0">
              <a:buNone/>
            </a:pPr>
            <a:endParaRPr lang="en-US"/>
          </a:p>
        </p:txBody>
      </p:sp>
      <p:sp>
        <p:nvSpPr>
          <p:cNvPr id="4" name="Slide Number Placeholder 3"/>
          <p:cNvSpPr>
            <a:spLocks noGrp="1"/>
          </p:cNvSpPr>
          <p:nvPr>
            <p:ph type="sldNum" sz="quarter" idx="10"/>
          </p:nvPr>
        </p:nvSpPr>
        <p:spPr/>
        <p:txBody>
          <a:bodyPr/>
          <a:lstStyle/>
          <a:p>
            <a:fld id="{C5F5D751-9E6B-CC47-84E5-C7B34ABE1EC9}" type="slidenum">
              <a:rPr lang="en-US" altLang="x-none" smtClean="0"/>
              <a:pPr/>
              <a:t>21</a:t>
            </a:fld>
            <a:endParaRPr lang="en-US" altLang="x-none"/>
          </a:p>
        </p:txBody>
      </p:sp>
      <p:sp>
        <p:nvSpPr>
          <p:cNvPr id="20" name="Rectangle 60">
            <a:extLst>
              <a:ext uri="{FF2B5EF4-FFF2-40B4-BE49-F238E27FC236}">
                <a16:creationId xmlns:a16="http://schemas.microsoft.com/office/drawing/2014/main" xmlns="" id="{29906F17-A878-324B-B7D0-457367E501B6}"/>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rotWithShape="1">
          <a:blip r:embed="rId2">
            <a:extLst>
              <a:ext uri="{28A0092B-C50C-407E-A947-70E740481C1C}">
                <a14:useLocalDpi xmlns:a14="http://schemas.microsoft.com/office/drawing/2010/main" val="0"/>
              </a:ext>
            </a:extLst>
          </a:blip>
          <a:srcRect l="4246" t="2789" r="13586" b="2037"/>
          <a:stretch/>
        </p:blipFill>
        <p:spPr bwMode="auto">
          <a:xfrm rot="-5400000">
            <a:off x="1753089" y="-281759"/>
            <a:ext cx="5141054" cy="8122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A98DD837-DA65-3A4F-BFF7-FCFBF487BF55}"/>
              </a:ext>
            </a:extLst>
          </p:cNvPr>
          <p:cNvSpPr>
            <a:spLocks noGrp="1"/>
          </p:cNvSpPr>
          <p:nvPr>
            <p:ph type="title" idx="4294967295"/>
          </p:nvPr>
        </p:nvSpPr>
        <p:spPr>
          <a:xfrm>
            <a:off x="553026" y="253545"/>
            <a:ext cx="8036943" cy="875692"/>
          </a:xfrm>
        </p:spPr>
        <p:txBody>
          <a:bodyPr>
            <a:noAutofit/>
          </a:bodyPr>
          <a:lstStyle/>
          <a:p>
            <a:pPr algn="ctr"/>
            <a:r>
              <a:rPr lang="en-US" sz="2400" dirty="0" err="1"/>
              <a:t>COBE</a:t>
            </a:r>
            <a:r>
              <a:rPr lang="en-US" sz="2400" dirty="0"/>
              <a:t> Award Presented to the </a:t>
            </a:r>
            <a:br>
              <a:rPr lang="en-US" sz="2400" dirty="0"/>
            </a:br>
            <a:r>
              <a:rPr lang="en-US" sz="2400" dirty="0"/>
              <a:t>Microelectronics/ Detector Fabrication Group</a:t>
            </a:r>
            <a:br>
              <a:rPr lang="en-US" sz="2400" dirty="0"/>
            </a:br>
            <a:r>
              <a:rPr lang="en-US" sz="2400" dirty="0"/>
              <a:t> 1987 </a:t>
            </a:r>
          </a:p>
        </p:txBody>
      </p:sp>
      <p:sp>
        <p:nvSpPr>
          <p:cNvPr id="4" name="Slide Number Placeholder 3"/>
          <p:cNvSpPr>
            <a:spLocks noGrp="1"/>
          </p:cNvSpPr>
          <p:nvPr>
            <p:ph type="sldNum" sz="quarter" idx="10"/>
          </p:nvPr>
        </p:nvSpPr>
        <p:spPr/>
        <p:txBody>
          <a:bodyPr/>
          <a:lstStyle/>
          <a:p>
            <a:fld id="{C5F5D751-9E6B-CC47-84E5-C7B34ABE1EC9}" type="slidenum">
              <a:rPr lang="en-US" altLang="x-none" smtClean="0"/>
              <a:pPr/>
              <a:t>22</a:t>
            </a:fld>
            <a:endParaRPr lang="en-US" altLang="x-none"/>
          </a:p>
        </p:txBody>
      </p:sp>
      <p:sp>
        <p:nvSpPr>
          <p:cNvPr id="6" name="Rectangle 60">
            <a:extLst>
              <a:ext uri="{FF2B5EF4-FFF2-40B4-BE49-F238E27FC236}">
                <a16:creationId xmlns:a16="http://schemas.microsoft.com/office/drawing/2014/main" xmlns="" id="{11C0287A-5575-2E47-B637-1CBA0A9DE2E6}"/>
              </a:ext>
            </a:extLst>
          </p:cNvPr>
          <p:cNvSpPr>
            <a:spLocks noGrp="1" noChangeArrowheads="1"/>
          </p:cNvSpPr>
          <p:nvPr>
            <p:ph type="ftr" sz="quarter" idx="3"/>
          </p:nvPr>
        </p:nvSpPr>
        <p:spPr bwMode="auto">
          <a:xfrm>
            <a:off x="262184"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FB65E2D2-A0F1-9C40-84C1-8651A5CE6D76}"/>
              </a:ext>
            </a:extLst>
          </p:cNvPr>
          <p:cNvSpPr txBox="1">
            <a:spLocks noChangeArrowheads="1"/>
          </p:cNvSpPr>
          <p:nvPr/>
        </p:nvSpPr>
        <p:spPr bwMode="auto">
          <a:xfrm>
            <a:off x="2426233" y="282764"/>
            <a:ext cx="4411173" cy="479425"/>
          </a:xfrm>
          <a:prstGeom prst="rect">
            <a:avLst/>
          </a:prstGeom>
          <a:extLst>
            <a:ext uri="{909E8E84-426E-40dd-AFC4-6F175D3DCCD1}"/>
            <a:ext uri="{91240B29-F687-4f45-9708-019B960494DF}"/>
          </a:extLst>
        </p:spPr>
        <p:txBody>
          <a:bodyPr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3500" b="1">
                <a:solidFill>
                  <a:srgbClr val="0059DC"/>
                </a:solidFill>
                <a:latin typeface="+mj-lt"/>
                <a:ea typeface="+mj-ea"/>
                <a:cs typeface="+mj-cs"/>
              </a:defRPr>
            </a:lvl1pPr>
            <a:lvl2pPr algn="l" rtl="0" eaLnBrk="0" fontAlgn="base" hangingPunct="0">
              <a:lnSpc>
                <a:spcPct val="85000"/>
              </a:lnSpc>
              <a:spcBef>
                <a:spcPct val="0"/>
              </a:spcBef>
              <a:spcAft>
                <a:spcPct val="0"/>
              </a:spcAft>
              <a:defRPr sz="3500" b="1">
                <a:solidFill>
                  <a:srgbClr val="0059DC"/>
                </a:solidFill>
                <a:latin typeface="Times New Roman" charset="0"/>
                <a:ea typeface="ＭＳ Ｐゴシック" charset="0"/>
              </a:defRPr>
            </a:lvl2pPr>
            <a:lvl3pPr algn="l" rtl="0" eaLnBrk="0" fontAlgn="base" hangingPunct="0">
              <a:lnSpc>
                <a:spcPct val="85000"/>
              </a:lnSpc>
              <a:spcBef>
                <a:spcPct val="0"/>
              </a:spcBef>
              <a:spcAft>
                <a:spcPct val="0"/>
              </a:spcAft>
              <a:defRPr sz="3500" b="1">
                <a:solidFill>
                  <a:srgbClr val="0059DC"/>
                </a:solidFill>
                <a:latin typeface="Times New Roman" charset="0"/>
                <a:ea typeface="ＭＳ Ｐゴシック" charset="0"/>
              </a:defRPr>
            </a:lvl3pPr>
            <a:lvl4pPr algn="l" rtl="0" eaLnBrk="0" fontAlgn="base" hangingPunct="0">
              <a:lnSpc>
                <a:spcPct val="85000"/>
              </a:lnSpc>
              <a:spcBef>
                <a:spcPct val="0"/>
              </a:spcBef>
              <a:spcAft>
                <a:spcPct val="0"/>
              </a:spcAft>
              <a:defRPr sz="3500" b="1">
                <a:solidFill>
                  <a:srgbClr val="0059DC"/>
                </a:solidFill>
                <a:latin typeface="Times New Roman" charset="0"/>
                <a:ea typeface="ＭＳ Ｐゴシック" charset="0"/>
              </a:defRPr>
            </a:lvl4pPr>
            <a:lvl5pPr algn="l" rtl="0" eaLnBrk="0" fontAlgn="base" hangingPunct="0">
              <a:lnSpc>
                <a:spcPct val="85000"/>
              </a:lnSpc>
              <a:spcBef>
                <a:spcPct val="0"/>
              </a:spcBef>
              <a:spcAft>
                <a:spcPct val="0"/>
              </a:spcAft>
              <a:defRPr sz="3500" b="1">
                <a:solidFill>
                  <a:srgbClr val="0059DC"/>
                </a:solidFill>
                <a:latin typeface="Times New Roman" charset="0"/>
                <a:ea typeface="ＭＳ Ｐゴシック" charset="0"/>
              </a:defRPr>
            </a:lvl5pPr>
            <a:lvl6pPr marL="457200" algn="l" rtl="0" eaLnBrk="0" fontAlgn="base" hangingPunct="0">
              <a:lnSpc>
                <a:spcPct val="85000"/>
              </a:lnSpc>
              <a:spcBef>
                <a:spcPct val="0"/>
              </a:spcBef>
              <a:spcAft>
                <a:spcPct val="0"/>
              </a:spcAft>
              <a:defRPr sz="3500" b="1">
                <a:solidFill>
                  <a:srgbClr val="0059DC"/>
                </a:solidFill>
                <a:latin typeface="Times New Roman" charset="0"/>
                <a:ea typeface="ＭＳ Ｐゴシック" charset="0"/>
              </a:defRPr>
            </a:lvl6pPr>
            <a:lvl7pPr marL="914400" algn="l" rtl="0" eaLnBrk="0" fontAlgn="base" hangingPunct="0">
              <a:lnSpc>
                <a:spcPct val="85000"/>
              </a:lnSpc>
              <a:spcBef>
                <a:spcPct val="0"/>
              </a:spcBef>
              <a:spcAft>
                <a:spcPct val="0"/>
              </a:spcAft>
              <a:defRPr sz="3500" b="1">
                <a:solidFill>
                  <a:srgbClr val="0059DC"/>
                </a:solidFill>
                <a:latin typeface="Times New Roman" charset="0"/>
                <a:ea typeface="ＭＳ Ｐゴシック" charset="0"/>
              </a:defRPr>
            </a:lvl7pPr>
            <a:lvl8pPr marL="1371600" algn="l" rtl="0" eaLnBrk="0" fontAlgn="base" hangingPunct="0">
              <a:lnSpc>
                <a:spcPct val="85000"/>
              </a:lnSpc>
              <a:spcBef>
                <a:spcPct val="0"/>
              </a:spcBef>
              <a:spcAft>
                <a:spcPct val="0"/>
              </a:spcAft>
              <a:defRPr sz="3500" b="1">
                <a:solidFill>
                  <a:srgbClr val="0059DC"/>
                </a:solidFill>
                <a:latin typeface="Times New Roman" charset="0"/>
                <a:ea typeface="ＭＳ Ｐゴシック" charset="0"/>
              </a:defRPr>
            </a:lvl8pPr>
            <a:lvl9pPr marL="1828800" algn="l" rtl="0" eaLnBrk="0" fontAlgn="base" hangingPunct="0">
              <a:lnSpc>
                <a:spcPct val="85000"/>
              </a:lnSpc>
              <a:spcBef>
                <a:spcPct val="0"/>
              </a:spcBef>
              <a:spcAft>
                <a:spcPct val="0"/>
              </a:spcAft>
              <a:defRPr sz="3500" b="1">
                <a:solidFill>
                  <a:srgbClr val="0059DC"/>
                </a:solidFill>
                <a:latin typeface="Times New Roman" charset="0"/>
                <a:ea typeface="ＭＳ Ｐゴシック" charset="0"/>
              </a:defRPr>
            </a:lvl9pPr>
          </a:lstStyle>
          <a:p>
            <a:pPr algn="ctr">
              <a:defRPr/>
            </a:pPr>
            <a:r>
              <a:rPr lang="en-US" altLang="x-none" sz="2400" kern="0" dirty="0">
                <a:solidFill>
                  <a:srgbClr val="00B0F0"/>
                </a:solidFill>
              </a:rPr>
              <a:t>1980-1990 </a:t>
            </a:r>
            <a:r>
              <a:rPr lang="en-US" sz="2400" kern="0" dirty="0">
                <a:solidFill>
                  <a:srgbClr val="00B0F0"/>
                </a:solidFill>
              </a:rPr>
              <a:t>Decadal Summary</a:t>
            </a:r>
            <a:br>
              <a:rPr lang="en-US" sz="2400" kern="0" dirty="0">
                <a:solidFill>
                  <a:srgbClr val="00B0F0"/>
                </a:solidFill>
              </a:rPr>
            </a:br>
            <a:r>
              <a:rPr lang="en-US" altLang="x-none" sz="3200" kern="0" dirty="0">
                <a:solidFill>
                  <a:srgbClr val="00B0F0"/>
                </a:solidFill>
              </a:rPr>
              <a:t/>
            </a:r>
            <a:br>
              <a:rPr lang="en-US" altLang="x-none" sz="3200" kern="0" dirty="0">
                <a:solidFill>
                  <a:srgbClr val="00B0F0"/>
                </a:solidFill>
              </a:rPr>
            </a:br>
            <a:endParaRPr lang="en-US" sz="3200" kern="0" dirty="0">
              <a:solidFill>
                <a:srgbClr val="00B0F0"/>
              </a:solidFill>
              <a:effectLst>
                <a:outerShdw blurRad="38100" dist="38100" dir="2700000" algn="tl">
                  <a:srgbClr val="000066"/>
                </a:outerShdw>
              </a:effectLst>
            </a:endParaRPr>
          </a:p>
        </p:txBody>
      </p:sp>
      <p:grpSp>
        <p:nvGrpSpPr>
          <p:cNvPr id="8" name="Group 7">
            <a:extLst>
              <a:ext uri="{FF2B5EF4-FFF2-40B4-BE49-F238E27FC236}">
                <a16:creationId xmlns:a16="http://schemas.microsoft.com/office/drawing/2014/main" xmlns="" id="{B14B3FFE-114F-FD43-B9AC-5D241546242A}"/>
              </a:ext>
            </a:extLst>
          </p:cNvPr>
          <p:cNvGrpSpPr/>
          <p:nvPr/>
        </p:nvGrpSpPr>
        <p:grpSpPr>
          <a:xfrm>
            <a:off x="0" y="1060704"/>
            <a:ext cx="8988552" cy="5879430"/>
            <a:chOff x="0" y="1060704"/>
            <a:chExt cx="8988552" cy="5879430"/>
          </a:xfrm>
        </p:grpSpPr>
        <p:sp>
          <p:nvSpPr>
            <p:cNvPr id="9" name="TextBox 8">
              <a:extLst>
                <a:ext uri="{FF2B5EF4-FFF2-40B4-BE49-F238E27FC236}">
                  <a16:creationId xmlns:a16="http://schemas.microsoft.com/office/drawing/2014/main" xmlns="" id="{8D96C483-9548-5E42-AB8D-662A680A6BBA}"/>
                </a:ext>
              </a:extLst>
            </p:cNvPr>
            <p:cNvSpPr txBox="1"/>
            <p:nvPr/>
          </p:nvSpPr>
          <p:spPr>
            <a:xfrm>
              <a:off x="0" y="1060704"/>
              <a:ext cx="8988552" cy="5879430"/>
            </a:xfrm>
            <a:prstGeom prst="rect">
              <a:avLst/>
            </a:prstGeom>
            <a:noFill/>
            <a:ln>
              <a:noFill/>
            </a:ln>
          </p:spPr>
          <p:txBody>
            <a:bodyPr wrap="square" rtlCol="0">
              <a:spAutoFit/>
            </a:bodyPr>
            <a:lstStyle/>
            <a:p>
              <a:pPr algn="ctr"/>
              <a:r>
                <a:rPr lang="en-US" sz="2000" b="1" dirty="0">
                  <a:latin typeface="Times New Roman" charset="0"/>
                  <a:ea typeface="Times New Roman" charset="0"/>
                  <a:cs typeface="Times New Roman" charset="0"/>
                </a:rPr>
                <a:t>Focus starts to shift to </a:t>
              </a:r>
              <a:r>
                <a:rPr lang="en-US" sz="2000" b="1" i="1" dirty="0">
                  <a:latin typeface="Times New Roman" charset="0"/>
                  <a:ea typeface="Times New Roman" charset="0"/>
                  <a:cs typeface="Times New Roman" charset="0"/>
                </a:rPr>
                <a:t>advanced</a:t>
              </a:r>
              <a:r>
                <a:rPr lang="en-US" sz="2000" b="1" dirty="0">
                  <a:latin typeface="Times New Roman" charset="0"/>
                  <a:ea typeface="Times New Roman" charset="0"/>
                  <a:cs typeface="Times New Roman" charset="0"/>
                </a:rPr>
                <a:t> detector/microelectronics research, development and testing</a:t>
              </a:r>
            </a:p>
            <a:p>
              <a:pPr algn="ctr"/>
              <a:r>
                <a:rPr lang="en-US" sz="2400" b="1" dirty="0">
                  <a:solidFill>
                    <a:srgbClr val="FF0000"/>
                  </a:solidFill>
                  <a:latin typeface="Times New Roman" charset="0"/>
                  <a:ea typeface="Times New Roman" charset="0"/>
                  <a:cs typeface="Times New Roman" charset="0"/>
                </a:rPr>
                <a:t>This is what we are working on:</a:t>
              </a:r>
            </a:p>
            <a:p>
              <a:pPr marL="742950" lvl="1" indent="-285750">
                <a:buFont typeface="Arial" charset="0"/>
                <a:buChar char="•"/>
              </a:pPr>
              <a:r>
                <a:rPr lang="en-US" sz="1500" b="1" dirty="0">
                  <a:solidFill>
                    <a:srgbClr val="881210"/>
                  </a:solidFill>
                  <a:latin typeface="Times New Roman" charset="0"/>
                  <a:ea typeface="Times New Roman" charset="0"/>
                  <a:cs typeface="Times New Roman" charset="0"/>
                </a:rPr>
                <a:t>First </a:t>
              </a:r>
              <a:r>
                <a:rPr lang="en-US" sz="1500" b="1" dirty="0" err="1">
                  <a:solidFill>
                    <a:srgbClr val="881210"/>
                  </a:solidFill>
                  <a:latin typeface="Times New Roman" charset="0"/>
                  <a:ea typeface="Times New Roman" charset="0"/>
                  <a:cs typeface="Times New Roman" charset="0"/>
                </a:rPr>
                <a:t>PbS</a:t>
              </a:r>
              <a:r>
                <a:rPr lang="en-US" sz="1500" b="1" dirty="0">
                  <a:solidFill>
                    <a:srgbClr val="881210"/>
                  </a:solidFill>
                  <a:latin typeface="Times New Roman" charset="0"/>
                  <a:ea typeface="Times New Roman" charset="0"/>
                  <a:cs typeface="Times New Roman" charset="0"/>
                </a:rPr>
                <a:t> integrated detector arrays developed at </a:t>
              </a:r>
              <a:r>
                <a:rPr lang="en-US" sz="1500" b="1" dirty="0" err="1">
                  <a:solidFill>
                    <a:srgbClr val="881210"/>
                  </a:solidFill>
                  <a:latin typeface="Times New Roman" charset="0"/>
                  <a:ea typeface="Times New Roman" charset="0"/>
                  <a:cs typeface="Times New Roman" charset="0"/>
                </a:rPr>
                <a:t>GSFC</a:t>
              </a:r>
              <a:endParaRPr lang="en-US" sz="1500" b="1" dirty="0">
                <a:solidFill>
                  <a:srgbClr val="881210"/>
                </a:solidFill>
                <a:latin typeface="Times New Roman" charset="0"/>
                <a:ea typeface="Times New Roman" charset="0"/>
                <a:cs typeface="Times New Roman" charset="0"/>
              </a:endParaRPr>
            </a:p>
            <a:p>
              <a:pPr marL="742950" lvl="1" indent="-285750">
                <a:buFont typeface="Arial" charset="0"/>
                <a:buChar char="•"/>
              </a:pPr>
              <a:r>
                <a:rPr lang="en-US" sz="1500" b="1" dirty="0">
                  <a:solidFill>
                    <a:srgbClr val="881210"/>
                  </a:solidFill>
                  <a:latin typeface="Times New Roman" charset="0"/>
                  <a:ea typeface="Times New Roman" charset="0"/>
                  <a:cs typeface="Times New Roman" charset="0"/>
                </a:rPr>
                <a:t>Charge Coupled Device array development</a:t>
              </a:r>
            </a:p>
            <a:p>
              <a:pPr marL="742950" lvl="1" indent="-285750">
                <a:buFont typeface="Arial" charset="0"/>
                <a:buChar char="•"/>
              </a:pPr>
              <a:r>
                <a:rPr lang="en-US" sz="1500" b="1" dirty="0" err="1">
                  <a:solidFill>
                    <a:srgbClr val="003CAA"/>
                  </a:solidFill>
                  <a:latin typeface="Times New Roman" charset="0"/>
                  <a:ea typeface="Times New Roman" charset="0"/>
                  <a:cs typeface="Times New Roman" charset="0"/>
                </a:rPr>
                <a:t>PbHgS</a:t>
              </a:r>
              <a:endParaRPr lang="en-US" sz="1500" b="1" dirty="0">
                <a:solidFill>
                  <a:srgbClr val="003CAA"/>
                </a:solidFill>
                <a:latin typeface="Times New Roman" charset="0"/>
                <a:ea typeface="Times New Roman" charset="0"/>
                <a:cs typeface="Times New Roman" charset="0"/>
              </a:endParaRPr>
            </a:p>
            <a:p>
              <a:pPr marL="742950" lvl="1" indent="-285750">
                <a:buFont typeface="Arial" charset="0"/>
                <a:buChar char="•"/>
              </a:pPr>
              <a:r>
                <a:rPr lang="en-US" sz="1500" b="1" dirty="0" err="1">
                  <a:solidFill>
                    <a:srgbClr val="003CAA"/>
                  </a:solidFill>
                  <a:latin typeface="Times New Roman" charset="0"/>
                  <a:ea typeface="Times New Roman" charset="0"/>
                  <a:cs typeface="Times New Roman" charset="0"/>
                </a:rPr>
                <a:t>PtSi</a:t>
              </a:r>
              <a:endParaRPr lang="en-US" sz="1500" b="1" dirty="0">
                <a:solidFill>
                  <a:srgbClr val="003CAA"/>
                </a:solidFill>
                <a:latin typeface="Times New Roman" charset="0"/>
                <a:ea typeface="Times New Roman" charset="0"/>
                <a:cs typeface="Times New Roman" charset="0"/>
              </a:endParaRPr>
            </a:p>
            <a:p>
              <a:pPr marL="742950" lvl="1" indent="-285750">
                <a:buFont typeface="Arial" charset="0"/>
                <a:buChar char="•"/>
              </a:pPr>
              <a:r>
                <a:rPr lang="en-US" sz="1500" b="1" dirty="0">
                  <a:solidFill>
                    <a:srgbClr val="003CAA"/>
                  </a:solidFill>
                  <a:latin typeface="Times New Roman" charset="0"/>
                  <a:ea typeface="Times New Roman" charset="0"/>
                  <a:cs typeface="Times New Roman" charset="0"/>
                </a:rPr>
                <a:t>Pd</a:t>
              </a:r>
              <a:r>
                <a:rPr lang="en-US" sz="1500" b="1" baseline="-25000" dirty="0">
                  <a:solidFill>
                    <a:srgbClr val="003CAA"/>
                  </a:solidFill>
                  <a:latin typeface="Times New Roman" charset="0"/>
                  <a:ea typeface="Times New Roman" charset="0"/>
                  <a:cs typeface="Times New Roman" charset="0"/>
                </a:rPr>
                <a:t>2</a:t>
              </a:r>
              <a:r>
                <a:rPr lang="en-US" sz="1500" b="1" dirty="0">
                  <a:solidFill>
                    <a:srgbClr val="003CAA"/>
                  </a:solidFill>
                  <a:latin typeface="Times New Roman" charset="0"/>
                  <a:ea typeface="Times New Roman" charset="0"/>
                  <a:cs typeface="Times New Roman" charset="0"/>
                </a:rPr>
                <a:t>Si</a:t>
              </a:r>
            </a:p>
            <a:p>
              <a:pPr marL="742950" lvl="1" indent="-285750">
                <a:buFont typeface="Arial" charset="0"/>
                <a:buChar char="•"/>
              </a:pPr>
              <a:r>
                <a:rPr lang="en-US" sz="1500" b="1" dirty="0">
                  <a:solidFill>
                    <a:srgbClr val="003CAA"/>
                  </a:solidFill>
                  <a:latin typeface="Times New Roman" charset="0"/>
                  <a:ea typeface="Times New Roman" charset="0"/>
                  <a:cs typeface="Times New Roman" charset="0"/>
                </a:rPr>
                <a:t>High T</a:t>
              </a:r>
              <a:r>
                <a:rPr lang="en-US" sz="1500" b="1" baseline="-25000" dirty="0">
                  <a:solidFill>
                    <a:srgbClr val="003CAA"/>
                  </a:solidFill>
                  <a:latin typeface="Times New Roman" charset="0"/>
                  <a:ea typeface="Times New Roman" charset="0"/>
                  <a:cs typeface="Times New Roman" charset="0"/>
                </a:rPr>
                <a:t>c</a:t>
              </a:r>
              <a:r>
                <a:rPr lang="en-US" sz="1500" b="1" dirty="0">
                  <a:solidFill>
                    <a:srgbClr val="003CAA"/>
                  </a:solidFill>
                  <a:latin typeface="Times New Roman" charset="0"/>
                  <a:ea typeface="Times New Roman" charset="0"/>
                  <a:cs typeface="Times New Roman" charset="0"/>
                </a:rPr>
                <a:t> Superconductors</a:t>
              </a:r>
            </a:p>
            <a:p>
              <a:pPr marL="742950" lvl="1" indent="-285750">
                <a:buFont typeface="Arial" charset="0"/>
                <a:buChar char="•"/>
              </a:pPr>
              <a:r>
                <a:rPr lang="en-US" sz="1500" b="1" dirty="0">
                  <a:solidFill>
                    <a:srgbClr val="003CAA"/>
                  </a:solidFill>
                  <a:latin typeface="Times New Roman" charset="0"/>
                  <a:ea typeface="Times New Roman" charset="0"/>
                  <a:cs typeface="Times New Roman" charset="0"/>
                </a:rPr>
                <a:t>GaAs Quantum Well detector element</a:t>
              </a:r>
            </a:p>
            <a:p>
              <a:pPr marL="742950" lvl="1" indent="-285750">
                <a:buFont typeface="Arial" charset="0"/>
                <a:buChar char="•"/>
              </a:pPr>
              <a:r>
                <a:rPr lang="en-US" sz="1500" b="1" dirty="0">
                  <a:solidFill>
                    <a:srgbClr val="003CAA"/>
                  </a:solidFill>
                  <a:latin typeface="Times New Roman" charset="0"/>
                  <a:ea typeface="Times New Roman" charset="0"/>
                  <a:cs typeface="Times New Roman" charset="0"/>
                </a:rPr>
                <a:t>GaAs laser diodes</a:t>
              </a:r>
            </a:p>
            <a:p>
              <a:pPr marL="742950" lvl="1" indent="-285750">
                <a:buFont typeface="Arial" charset="0"/>
                <a:buChar char="•"/>
              </a:pPr>
              <a:r>
                <a:rPr lang="en-US" sz="1500" b="1" dirty="0">
                  <a:solidFill>
                    <a:srgbClr val="932192"/>
                  </a:solidFill>
                  <a:latin typeface="Times New Roman" charset="0"/>
                  <a:ea typeface="Times New Roman" charset="0"/>
                  <a:cs typeface="Times New Roman" charset="0"/>
                </a:rPr>
                <a:t>GaAs ICs and FETS</a:t>
              </a:r>
            </a:p>
            <a:p>
              <a:pPr marL="742950" lvl="1" indent="-285750">
                <a:buFont typeface="Arial" charset="0"/>
                <a:buChar char="•"/>
              </a:pPr>
              <a:r>
                <a:rPr lang="en-US" sz="1500" b="1" dirty="0">
                  <a:solidFill>
                    <a:srgbClr val="932192"/>
                  </a:solidFill>
                  <a:latin typeface="Times New Roman" charset="0"/>
                  <a:ea typeface="Times New Roman" charset="0"/>
                  <a:cs typeface="Times New Roman" charset="0"/>
                </a:rPr>
                <a:t>high value micro-resistors (&gt;10</a:t>
              </a:r>
              <a:r>
                <a:rPr lang="en-US" sz="1500" b="1" baseline="30000" dirty="0">
                  <a:solidFill>
                    <a:srgbClr val="932192"/>
                  </a:solidFill>
                  <a:latin typeface="Times New Roman" charset="0"/>
                  <a:ea typeface="Times New Roman" charset="0"/>
                  <a:cs typeface="Times New Roman" charset="0"/>
                </a:rPr>
                <a:t>9</a:t>
              </a:r>
              <a:r>
                <a:rPr lang="el-GR" sz="1500" b="1" dirty="0">
                  <a:solidFill>
                    <a:srgbClr val="932192"/>
                  </a:solidFill>
                  <a:latin typeface="Times New Roman" charset="0"/>
                  <a:ea typeface="Times New Roman" charset="0"/>
                  <a:cs typeface="Times New Roman" charset="0"/>
                </a:rPr>
                <a:t>Ω</a:t>
              </a:r>
              <a:r>
                <a:rPr lang="en-US" sz="1500" b="1" dirty="0">
                  <a:solidFill>
                    <a:srgbClr val="932192"/>
                  </a:solidFill>
                  <a:latin typeface="Times New Roman" charset="0"/>
                  <a:ea typeface="Times New Roman" charset="0"/>
                  <a:cs typeface="Times New Roman" charset="0"/>
                </a:rPr>
                <a:t>)</a:t>
              </a:r>
            </a:p>
            <a:p>
              <a:pPr marL="742950" lvl="1" indent="-285750">
                <a:buFont typeface="Arial" charset="0"/>
                <a:buChar char="•"/>
              </a:pPr>
              <a:r>
                <a:rPr lang="en-US" sz="1500" b="1" dirty="0">
                  <a:solidFill>
                    <a:srgbClr val="932192"/>
                  </a:solidFill>
                  <a:latin typeface="Times New Roman" charset="0"/>
                  <a:ea typeface="Times New Roman" charset="0"/>
                  <a:cs typeface="Times New Roman" charset="0"/>
                </a:rPr>
                <a:t>new micro-blackbody sources</a:t>
              </a:r>
            </a:p>
            <a:p>
              <a:pPr marL="742950" lvl="1" indent="-285750">
                <a:buFont typeface="Arial" charset="0"/>
                <a:buChar char="•"/>
              </a:pPr>
              <a:r>
                <a:rPr lang="en-US" sz="1500" b="1" dirty="0">
                  <a:solidFill>
                    <a:srgbClr val="932192"/>
                  </a:solidFill>
                  <a:latin typeface="Times New Roman" charset="0"/>
                  <a:ea typeface="Times New Roman" charset="0"/>
                  <a:cs typeface="Times New Roman" charset="0"/>
                </a:rPr>
                <a:t>Ge </a:t>
              </a:r>
              <a:r>
                <a:rPr lang="en-US" sz="1500" b="1" dirty="0" err="1">
                  <a:solidFill>
                    <a:srgbClr val="932192"/>
                  </a:solidFill>
                  <a:latin typeface="Times New Roman" charset="0"/>
                  <a:ea typeface="Times New Roman" charset="0"/>
                  <a:cs typeface="Times New Roman" charset="0"/>
                </a:rPr>
                <a:t>JFETs</a:t>
              </a:r>
              <a:endParaRPr lang="en-US" sz="1500" b="1" dirty="0">
                <a:solidFill>
                  <a:srgbClr val="932192"/>
                </a:solidFill>
                <a:latin typeface="Times New Roman" charset="0"/>
                <a:ea typeface="Times New Roman" charset="0"/>
                <a:cs typeface="Times New Roman" charset="0"/>
              </a:endParaRPr>
            </a:p>
            <a:p>
              <a:pPr marL="742950" lvl="1" indent="-285750">
                <a:buFont typeface="Arial" charset="0"/>
                <a:buChar char="•"/>
              </a:pPr>
              <a:r>
                <a:rPr lang="en-US" sz="1500" b="1" dirty="0" err="1">
                  <a:solidFill>
                    <a:srgbClr val="932192"/>
                  </a:solidFill>
                  <a:latin typeface="Times New Roman" charset="0"/>
                  <a:ea typeface="Times New Roman" charset="0"/>
                  <a:cs typeface="Times New Roman" charset="0"/>
                </a:rPr>
                <a:t>InSb</a:t>
              </a:r>
              <a:r>
                <a:rPr lang="en-US" sz="1500" b="1" dirty="0">
                  <a:solidFill>
                    <a:srgbClr val="932192"/>
                  </a:solidFill>
                  <a:latin typeface="Times New Roman" charset="0"/>
                  <a:ea typeface="Times New Roman" charset="0"/>
                  <a:cs typeface="Times New Roman" charset="0"/>
                </a:rPr>
                <a:t> </a:t>
              </a:r>
              <a:r>
                <a:rPr lang="en-US" sz="1500" b="1" dirty="0" err="1">
                  <a:solidFill>
                    <a:srgbClr val="932192"/>
                  </a:solidFill>
                  <a:latin typeface="Times New Roman" charset="0"/>
                  <a:ea typeface="Times New Roman" charset="0"/>
                  <a:cs typeface="Times New Roman" charset="0"/>
                </a:rPr>
                <a:t>JFETs</a:t>
              </a:r>
              <a:endParaRPr lang="en-US" sz="1500" b="1" dirty="0">
                <a:solidFill>
                  <a:srgbClr val="932192"/>
                </a:solidFill>
                <a:latin typeface="Times New Roman" charset="0"/>
                <a:ea typeface="Times New Roman" charset="0"/>
                <a:cs typeface="Times New Roman" charset="0"/>
              </a:endParaRPr>
            </a:p>
            <a:p>
              <a:pPr marL="742950" lvl="1" indent="-285750">
                <a:buFont typeface="Arial" charset="0"/>
                <a:buChar char="•"/>
              </a:pPr>
              <a:r>
                <a:rPr lang="en-US" sz="1500" b="1" dirty="0">
                  <a:solidFill>
                    <a:srgbClr val="932192"/>
                  </a:solidFill>
                  <a:latin typeface="Times New Roman" charset="0"/>
                  <a:ea typeface="Times New Roman" charset="0"/>
                  <a:cs typeface="Times New Roman" charset="0"/>
                </a:rPr>
                <a:t>Si </a:t>
              </a:r>
              <a:r>
                <a:rPr lang="en-US" sz="1500" b="1" dirty="0" err="1">
                  <a:solidFill>
                    <a:srgbClr val="932192"/>
                  </a:solidFill>
                  <a:latin typeface="Times New Roman" charset="0"/>
                  <a:ea typeface="Times New Roman" charset="0"/>
                  <a:cs typeface="Times New Roman" charset="0"/>
                </a:rPr>
                <a:t>JFETs</a:t>
              </a:r>
              <a:endParaRPr lang="en-US" sz="1500" b="1" dirty="0">
                <a:solidFill>
                  <a:srgbClr val="932192"/>
                </a:solidFill>
                <a:latin typeface="Times New Roman" charset="0"/>
                <a:ea typeface="Times New Roman" charset="0"/>
                <a:cs typeface="Times New Roman" charset="0"/>
              </a:endParaRPr>
            </a:p>
            <a:p>
              <a:pPr marL="742950" lvl="1" indent="-285750">
                <a:buFont typeface="Arial" charset="0"/>
                <a:buChar char="•"/>
              </a:pPr>
              <a:r>
                <a:rPr lang="en-US" sz="1500" b="1" dirty="0">
                  <a:solidFill>
                    <a:srgbClr val="003CAA"/>
                  </a:solidFill>
                  <a:latin typeface="Times New Roman" charset="0"/>
                  <a:ea typeface="Times New Roman" charset="0"/>
                  <a:cs typeface="Times New Roman" charset="0"/>
                </a:rPr>
                <a:t>Silicon bolometers</a:t>
              </a:r>
            </a:p>
            <a:p>
              <a:pPr marL="742950" lvl="1" indent="-285750">
                <a:buFont typeface="Arial" charset="0"/>
                <a:buChar char="•"/>
              </a:pPr>
              <a:r>
                <a:rPr lang="en-US" sz="1500" b="1" dirty="0">
                  <a:solidFill>
                    <a:srgbClr val="003CAA"/>
                  </a:solidFill>
                  <a:latin typeface="Times New Roman" charset="0"/>
                  <a:ea typeface="Times New Roman" charset="0"/>
                  <a:cs typeface="Times New Roman" charset="0"/>
                </a:rPr>
                <a:t>x-ray bolometers</a:t>
              </a:r>
            </a:p>
            <a:p>
              <a:pPr marL="742950" lvl="1" indent="-285750">
                <a:buFont typeface="Arial" charset="0"/>
                <a:buChar char="•"/>
              </a:pPr>
              <a:r>
                <a:rPr lang="en-US" sz="1500" b="1" dirty="0">
                  <a:solidFill>
                    <a:srgbClr val="003CAA"/>
                  </a:solidFill>
                  <a:latin typeface="Times New Roman" charset="0"/>
                  <a:ea typeface="Times New Roman" charset="0"/>
                  <a:cs typeface="Times New Roman" charset="0"/>
                </a:rPr>
                <a:t>PC HgCdTe</a:t>
              </a:r>
            </a:p>
            <a:p>
              <a:pPr lvl="1"/>
              <a:r>
                <a:rPr lang="en-US" b="1" i="1" dirty="0">
                  <a:solidFill>
                    <a:srgbClr val="FF0000"/>
                  </a:solidFill>
                  <a:latin typeface="Times New Roman" charset="0"/>
                  <a:ea typeface="Times New Roman" charset="0"/>
                  <a:cs typeface="Times New Roman" charset="0"/>
                </a:rPr>
                <a:t>and</a:t>
              </a:r>
              <a:r>
                <a:rPr lang="en-US" b="1" dirty="0">
                  <a:solidFill>
                    <a:srgbClr val="FF0000"/>
                  </a:solidFill>
                  <a:latin typeface="Times New Roman" charset="0"/>
                  <a:ea typeface="Times New Roman" charset="0"/>
                  <a:cs typeface="Times New Roman" charset="0"/>
                </a:rPr>
                <a:t> this is the beginning of the CCD and </a:t>
              </a:r>
              <a:r>
                <a:rPr lang="en-US" b="1" dirty="0" err="1">
                  <a:solidFill>
                    <a:srgbClr val="FF0000"/>
                  </a:solidFill>
                  <a:latin typeface="Times New Roman" charset="0"/>
                  <a:ea typeface="Times New Roman" charset="0"/>
                  <a:cs typeface="Times New Roman" charset="0"/>
                </a:rPr>
                <a:t>QWIP</a:t>
              </a:r>
              <a:r>
                <a:rPr lang="en-US" b="1" dirty="0">
                  <a:solidFill>
                    <a:srgbClr val="FF0000"/>
                  </a:solidFill>
                  <a:latin typeface="Times New Roman" charset="0"/>
                  <a:ea typeface="Times New Roman" charset="0"/>
                  <a:cs typeface="Times New Roman" charset="0"/>
                </a:rPr>
                <a:t> array era.</a:t>
              </a:r>
            </a:p>
            <a:p>
              <a:pPr marL="742950" lvl="1" indent="-285750">
                <a:buFont typeface="Arial" charset="0"/>
                <a:buChar char="•"/>
              </a:pPr>
              <a:endParaRPr lang="en-US" sz="1700" b="1" dirty="0">
                <a:solidFill>
                  <a:srgbClr val="003CAA"/>
                </a:solidFill>
                <a:latin typeface="Times New Roman" charset="0"/>
                <a:ea typeface="Times New Roman" charset="0"/>
                <a:cs typeface="Times New Roman" charset="0"/>
              </a:endParaRPr>
            </a:p>
            <a:p>
              <a:pPr lvl="1"/>
              <a:endParaRPr lang="en-US" sz="1400" b="1" dirty="0">
                <a:solidFill>
                  <a:srgbClr val="003CAA"/>
                </a:solidFill>
                <a:latin typeface="Times New Roman" charset="0"/>
                <a:ea typeface="Times New Roman" charset="0"/>
                <a:cs typeface="Times New Roman" charset="0"/>
              </a:endParaRPr>
            </a:p>
          </p:txBody>
        </p:sp>
        <p:sp>
          <p:nvSpPr>
            <p:cNvPr id="10" name="Right Brace 9">
              <a:extLst>
                <a:ext uri="{FF2B5EF4-FFF2-40B4-BE49-F238E27FC236}">
                  <a16:creationId xmlns:a16="http://schemas.microsoft.com/office/drawing/2014/main" xmlns="" id="{AFCC971E-1CE7-6C47-A1FA-AC627A2BA756}"/>
                </a:ext>
              </a:extLst>
            </p:cNvPr>
            <p:cNvSpPr/>
            <p:nvPr/>
          </p:nvSpPr>
          <p:spPr bwMode="auto">
            <a:xfrm>
              <a:off x="3575304" y="3925709"/>
              <a:ext cx="388620" cy="1314450"/>
            </a:xfrm>
            <a:prstGeom prst="rightBrace">
              <a:avLst/>
            </a:prstGeom>
            <a:noFill/>
            <a:ln w="28575" cap="flat" cmpd="sng" algn="ctr">
              <a:solidFill>
                <a:srgbClr val="8E4A85"/>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2AE4F"/>
                </a:solidFill>
                <a:effectLst/>
                <a:latin typeface="Arial" charset="0"/>
                <a:ea typeface="ＭＳ Ｐゴシック" charset="0"/>
                <a:cs typeface="ＭＳ Ｐゴシック" charset="0"/>
              </a:endParaRPr>
            </a:p>
          </p:txBody>
        </p:sp>
      </p:grpSp>
      <p:sp>
        <p:nvSpPr>
          <p:cNvPr id="12" name="Rectangle 60">
            <a:extLst>
              <a:ext uri="{FF2B5EF4-FFF2-40B4-BE49-F238E27FC236}">
                <a16:creationId xmlns:a16="http://schemas.microsoft.com/office/drawing/2014/main" xmlns="" id="{85B11FF1-AF18-3945-A9CD-7D6E52CDF74E}"/>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
        <p:nvSpPr>
          <p:cNvPr id="13" name="TextBox 12">
            <a:extLst>
              <a:ext uri="{FF2B5EF4-FFF2-40B4-BE49-F238E27FC236}">
                <a16:creationId xmlns:a16="http://schemas.microsoft.com/office/drawing/2014/main" xmlns="" id="{4F525C96-BBA0-5348-8FB0-A92659E9C17F}"/>
              </a:ext>
            </a:extLst>
          </p:cNvPr>
          <p:cNvSpPr txBox="1"/>
          <p:nvPr/>
        </p:nvSpPr>
        <p:spPr>
          <a:xfrm>
            <a:off x="4021737" y="3782073"/>
            <a:ext cx="4561586" cy="1601721"/>
          </a:xfrm>
          <a:prstGeom prst="rect">
            <a:avLst/>
          </a:prstGeom>
          <a:noFill/>
          <a:ln w="19050">
            <a:solidFill>
              <a:schemeClr val="tx1"/>
            </a:solidFill>
          </a:ln>
        </p:spPr>
        <p:txBody>
          <a:bodyPr wrap="square" rtlCol="0">
            <a:spAutoFit/>
          </a:bodyPr>
          <a:lstStyle/>
          <a:p>
            <a:r>
              <a:rPr lang="en-US" altLang="x-none" sz="2452" dirty="0">
                <a:solidFill>
                  <a:srgbClr val="0070C0"/>
                </a:solidFill>
              </a:rPr>
              <a:t>We explore new devices for cryogenic applications, detector arrays and custom devices for unique NASA applications</a:t>
            </a:r>
          </a:p>
        </p:txBody>
      </p:sp>
    </p:spTree>
    <p:extLst>
      <p:ext uri="{BB962C8B-B14F-4D97-AF65-F5344CB8AC3E}">
        <p14:creationId xmlns:p14="http://schemas.microsoft.com/office/powerpoint/2010/main" val="1562285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7"/>
          <p:cNvSpPr>
            <a:spLocks noGrp="1" noChangeArrowheads="1"/>
          </p:cNvSpPr>
          <p:nvPr>
            <p:ph type="title" idx="4294967295"/>
          </p:nvPr>
        </p:nvSpPr>
        <p:spPr bwMode="auto">
          <a:xfrm>
            <a:off x="2972454" y="275122"/>
            <a:ext cx="4102114" cy="479425"/>
          </a:xfrm>
          <a:prstGeom prst="rect">
            <a:avLst/>
          </a:prstGeom>
          <a:extLst>
            <a:ext uri="{909E8E84-426E-40dd-AFC4-6F175D3DCCD1}"/>
            <a:ext uri="{91240B29-F687-4f45-9708-019B960494DF}"/>
          </a:extLst>
        </p:spPr>
        <p:txBody>
          <a:bodyPr wrap="square" lIns="91440" tIns="45720" rIns="91440" bIns="45720" numCol="1" anchor="t" anchorCtr="0" compatLnSpc="1">
            <a:prstTxWarp prst="textNoShape">
              <a:avLst/>
            </a:prstTxWarp>
            <a:normAutofit fontScale="90000"/>
          </a:bodyPr>
          <a:lstStyle/>
          <a:p>
            <a:pPr algn="ctr">
              <a:defRPr/>
            </a:pPr>
            <a:r>
              <a:rPr lang="en-US" sz="3100" dirty="0"/>
              <a:t>SUMMARY continued</a:t>
            </a:r>
            <a:br>
              <a:rPr lang="en-US" sz="3100" dirty="0"/>
            </a:br>
            <a:r>
              <a:rPr lang="en-US" altLang="x-none" sz="3100" dirty="0"/>
              <a:t>1980-1990</a:t>
            </a:r>
            <a:r>
              <a:rPr lang="en-US" sz="3100" dirty="0"/>
              <a:t/>
            </a:r>
            <a:br>
              <a:rPr lang="en-US" sz="3100" dirty="0"/>
            </a:br>
            <a:r>
              <a:rPr lang="en-US" altLang="x-none" sz="1800" dirty="0"/>
              <a:t/>
            </a:r>
            <a:br>
              <a:rPr lang="en-US" altLang="x-none" sz="1800" dirty="0"/>
            </a:br>
            <a:endParaRPr lang="en-US" sz="1800" dirty="0">
              <a:effectLst>
                <a:outerShdw blurRad="38100" dist="38100" dir="2700000" algn="tl">
                  <a:srgbClr val="000066"/>
                </a:outerShdw>
              </a:effectLst>
            </a:endParaRPr>
          </a:p>
        </p:txBody>
      </p:sp>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24</a:t>
            </a:fld>
            <a:endParaRPr lang="en-US" altLang="x-none" sz="1400"/>
          </a:p>
        </p:txBody>
      </p:sp>
      <p:sp>
        <p:nvSpPr>
          <p:cNvPr id="3" name="Rectangle 2">
            <a:extLst>
              <a:ext uri="{FF2B5EF4-FFF2-40B4-BE49-F238E27FC236}">
                <a16:creationId xmlns:a16="http://schemas.microsoft.com/office/drawing/2014/main" xmlns="" id="{8FEC9AA3-436B-4943-BB4D-6FC4CBA62824}"/>
              </a:ext>
            </a:extLst>
          </p:cNvPr>
          <p:cNvSpPr/>
          <p:nvPr/>
        </p:nvSpPr>
        <p:spPr>
          <a:xfrm>
            <a:off x="0" y="1203204"/>
            <a:ext cx="8826366" cy="5081006"/>
          </a:xfrm>
          <a:prstGeom prst="rect">
            <a:avLst/>
          </a:prstGeom>
        </p:spPr>
        <p:txBody>
          <a:bodyPr wrap="square">
            <a:spAutoFit/>
          </a:bodyPr>
          <a:lstStyle/>
          <a:p>
            <a:pPr lvl="1" algn="just"/>
            <a:r>
              <a:rPr lang="en-US" sz="1800" b="1" dirty="0">
                <a:latin typeface="Times New Roman" panose="02020603050405020304" pitchFamily="18" charset="0"/>
                <a:cs typeface="Times New Roman" panose="02020603050405020304" pitchFamily="18" charset="0"/>
              </a:rPr>
              <a:t>Basic R&amp;D for cryogenic applications: </a:t>
            </a:r>
          </a:p>
          <a:p>
            <a:pPr marL="742950" lvl="1" indent="-285750" algn="just">
              <a:spcAft>
                <a:spcPts val="600"/>
              </a:spcAft>
              <a:buFont typeface="Arial" charset="0"/>
              <a:buChar char="•"/>
            </a:pPr>
            <a:r>
              <a:rPr lang="en-US" sz="1800" b="1" dirty="0">
                <a:solidFill>
                  <a:srgbClr val="003CAA"/>
                </a:solidFill>
                <a:latin typeface="Times New Roman" panose="02020603050405020304" pitchFamily="18" charset="0"/>
                <a:cs typeface="Times New Roman" panose="02020603050405020304" pitchFamily="18" charset="0"/>
              </a:rPr>
              <a:t>Large format readout chips</a:t>
            </a:r>
          </a:p>
          <a:p>
            <a:pPr marL="742950" lvl="1" indent="-285750" algn="just">
              <a:spcAft>
                <a:spcPts val="600"/>
              </a:spcAft>
              <a:buFont typeface="Arial" charset="0"/>
              <a:buChar char="•"/>
            </a:pPr>
            <a:r>
              <a:rPr lang="en-US" sz="1800" b="1" dirty="0">
                <a:solidFill>
                  <a:srgbClr val="003CAA"/>
                </a:solidFill>
                <a:latin typeface="Times New Roman" panose="02020603050405020304" pitchFamily="18" charset="0"/>
                <a:cs typeface="Times New Roman" panose="02020603050405020304" pitchFamily="18" charset="0"/>
              </a:rPr>
              <a:t>New cryogenic testing methods to ~1.4K</a:t>
            </a:r>
          </a:p>
          <a:p>
            <a:pPr marL="742950" lvl="1" indent="-285750" algn="just">
              <a:spcAft>
                <a:spcPts val="600"/>
              </a:spcAft>
              <a:buFont typeface="Arial" charset="0"/>
              <a:buChar char="•"/>
            </a:pPr>
            <a:r>
              <a:rPr lang="en-US" sz="1800" b="1" dirty="0">
                <a:solidFill>
                  <a:srgbClr val="003CAA"/>
                </a:solidFill>
                <a:latin typeface="Times New Roman" panose="02020603050405020304" pitchFamily="18" charset="0"/>
                <a:cs typeface="Times New Roman" panose="02020603050405020304" pitchFamily="18" charset="0"/>
              </a:rPr>
              <a:t>New packaging techniques to survive cryogenic applications (epoxies, substrates, wiring)</a:t>
            </a:r>
          </a:p>
          <a:p>
            <a:pPr marL="742950" lvl="1" indent="-285750" algn="just">
              <a:spcAft>
                <a:spcPts val="600"/>
              </a:spcAft>
              <a:buFont typeface="Arial" charset="0"/>
              <a:buChar char="•"/>
            </a:pPr>
            <a:r>
              <a:rPr lang="en-US" sz="1800" b="1" dirty="0">
                <a:solidFill>
                  <a:srgbClr val="003CAA"/>
                </a:solidFill>
                <a:latin typeface="Times New Roman" panose="02020603050405020304" pitchFamily="18" charset="0"/>
                <a:cs typeface="Times New Roman" panose="02020603050405020304" pitchFamily="18" charset="0"/>
              </a:rPr>
              <a:t>New temperature sensors and new measuring instrumentation such as </a:t>
            </a:r>
            <a:r>
              <a:rPr lang="en-US" sz="1800" b="1" dirty="0" err="1">
                <a:solidFill>
                  <a:srgbClr val="003CAA"/>
                </a:solidFill>
                <a:latin typeface="Times New Roman" panose="02020603050405020304" pitchFamily="18" charset="0"/>
                <a:cs typeface="Times New Roman" panose="02020603050405020304" pitchFamily="18" charset="0"/>
              </a:rPr>
              <a:t>ellipsometers</a:t>
            </a:r>
            <a:r>
              <a:rPr lang="en-US" sz="1800" b="1" dirty="0">
                <a:solidFill>
                  <a:srgbClr val="003CAA"/>
                </a:solidFill>
                <a:latin typeface="Times New Roman" panose="02020603050405020304" pitchFamily="18" charset="0"/>
                <a:cs typeface="Times New Roman" panose="02020603050405020304" pitchFamily="18" charset="0"/>
              </a:rPr>
              <a:t>, profilometers, blackbody sources, FTIR, spectrum analyzers, low noise pre-amps, temperature monitors, electrometers, low-noise bias supplies, etc.  </a:t>
            </a:r>
          </a:p>
          <a:p>
            <a:pPr marL="742950" lvl="1" indent="-285750" algn="just">
              <a:spcAft>
                <a:spcPts val="600"/>
              </a:spcAft>
              <a:buFont typeface="Arial" charset="0"/>
              <a:buChar char="•"/>
            </a:pPr>
            <a:r>
              <a:rPr lang="en-US" sz="1800" b="1" dirty="0">
                <a:solidFill>
                  <a:srgbClr val="FF0000"/>
                </a:solidFill>
                <a:latin typeface="Times New Roman" panose="02020603050405020304" pitchFamily="18" charset="0"/>
                <a:cs typeface="Times New Roman" panose="02020603050405020304" pitchFamily="18" charset="0"/>
              </a:rPr>
              <a:t>Branch gets Valid Logic System for IC layout!!</a:t>
            </a:r>
          </a:p>
          <a:p>
            <a:pPr marL="742950" lvl="1" indent="-285750" algn="just">
              <a:spcAft>
                <a:spcPts val="600"/>
              </a:spcAft>
              <a:buFont typeface="Arial" charset="0"/>
              <a:buChar char="•"/>
            </a:pPr>
            <a:r>
              <a:rPr lang="en-US" sz="1800" b="1" dirty="0">
                <a:latin typeface="Times New Roman" panose="02020603050405020304" pitchFamily="18" charset="0"/>
                <a:cs typeface="Times New Roman" panose="02020603050405020304" pitchFamily="18" charset="0"/>
              </a:rPr>
              <a:t>We now have the first computer systems to help in design, analysis, layout, testing and documentation (to some degree). </a:t>
            </a:r>
            <a:endParaRPr lang="en-US" sz="1400" b="1" dirty="0">
              <a:solidFill>
                <a:srgbClr val="FF0066"/>
              </a:solidFill>
              <a:latin typeface="Times New Roman" panose="02020603050405020304" pitchFamily="18" charset="0"/>
              <a:cs typeface="Times New Roman" panose="02020603050405020304" pitchFamily="18" charset="0"/>
            </a:endParaRPr>
          </a:p>
          <a:p>
            <a:pPr algn="ctr">
              <a:spcAft>
                <a:spcPts val="600"/>
              </a:spcAft>
            </a:pPr>
            <a:r>
              <a:rPr lang="en-US" b="1" dirty="0">
                <a:solidFill>
                  <a:schemeClr val="bg2">
                    <a:lumMod val="50000"/>
                  </a:schemeClr>
                </a:solidFill>
                <a:latin typeface="Times New Roman" panose="02020603050405020304" pitchFamily="18" charset="0"/>
                <a:cs typeface="Times New Roman" panose="02020603050405020304" pitchFamily="18" charset="0"/>
              </a:rPr>
              <a:t>But--we are still doing all this engineering/physics/chemistry R&amp;D in the ground-floor labs in B11. This is now a major safety issue.</a:t>
            </a:r>
          </a:p>
        </p:txBody>
      </p:sp>
      <p:sp>
        <p:nvSpPr>
          <p:cNvPr id="6" name="Rectangle 60">
            <a:extLst>
              <a:ext uri="{FF2B5EF4-FFF2-40B4-BE49-F238E27FC236}">
                <a16:creationId xmlns:a16="http://schemas.microsoft.com/office/drawing/2014/main" xmlns="" id="{FB07CC61-1892-4641-8917-CE56FFF15FF6}"/>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3065296499"/>
      </p:ext>
    </p:extLst>
  </p:cSld>
  <p:clrMapOvr>
    <a:masterClrMapping/>
  </p:clrMapOvr>
  <p:transition spd="med"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25</a:t>
            </a:fld>
            <a:endParaRPr lang="en-US" altLang="x-none" sz="1400"/>
          </a:p>
        </p:txBody>
      </p:sp>
      <p:sp>
        <p:nvSpPr>
          <p:cNvPr id="8" name="TextBox 7">
            <a:extLst>
              <a:ext uri="{FF2B5EF4-FFF2-40B4-BE49-F238E27FC236}">
                <a16:creationId xmlns:a16="http://schemas.microsoft.com/office/drawing/2014/main" xmlns="" id="{EA3D8451-C92D-AB4B-A061-DBC75B6C640B}"/>
              </a:ext>
            </a:extLst>
          </p:cNvPr>
          <p:cNvSpPr txBox="1"/>
          <p:nvPr/>
        </p:nvSpPr>
        <p:spPr>
          <a:xfrm>
            <a:off x="244150" y="398828"/>
            <a:ext cx="8597590" cy="6370975"/>
          </a:xfrm>
          <a:prstGeom prst="rect">
            <a:avLst/>
          </a:prstGeom>
          <a:noFill/>
        </p:spPr>
        <p:txBody>
          <a:bodyPr wrap="square" rtlCol="0">
            <a:spAutoFit/>
          </a:bodyPr>
          <a:lstStyle/>
          <a:p>
            <a:pPr algn="ctr"/>
            <a:r>
              <a:rPr lang="en-US" sz="2000" b="1" dirty="0">
                <a:solidFill>
                  <a:srgbClr val="00B0F0"/>
                </a:solidFill>
                <a:latin typeface="+mj-lt"/>
              </a:rPr>
              <a:t>Starting in the early 1980s </a:t>
            </a:r>
          </a:p>
          <a:p>
            <a:pPr algn="ctr"/>
            <a:r>
              <a:rPr lang="en-US" sz="2000" b="1" dirty="0">
                <a:solidFill>
                  <a:srgbClr val="00B0F0"/>
                </a:solidFill>
                <a:latin typeface="+mj-lt"/>
              </a:rPr>
              <a:t>the Branch dramatically increases professional hiring (1</a:t>
            </a:r>
            <a:r>
              <a:rPr lang="en-US" sz="2000" b="1" baseline="30000" dirty="0">
                <a:solidFill>
                  <a:srgbClr val="00B0F0"/>
                </a:solidFill>
                <a:latin typeface="+mj-lt"/>
              </a:rPr>
              <a:t>st</a:t>
            </a:r>
            <a:r>
              <a:rPr lang="en-US" sz="2000" b="1" dirty="0">
                <a:solidFill>
                  <a:srgbClr val="00B0F0"/>
                </a:solidFill>
                <a:latin typeface="+mj-lt"/>
              </a:rPr>
              <a:t> wave) </a:t>
            </a:r>
          </a:p>
          <a:p>
            <a:pPr lvl="1"/>
            <a:endParaRPr lang="en-US" sz="1000" dirty="0">
              <a:latin typeface="+mj-lt"/>
            </a:endParaRPr>
          </a:p>
          <a:p>
            <a:pPr lvl="1"/>
            <a:endParaRPr lang="en-US" sz="1000" dirty="0">
              <a:latin typeface="+mj-lt"/>
            </a:endParaRPr>
          </a:p>
          <a:p>
            <a:pPr lvl="1"/>
            <a:endParaRPr lang="en-US" sz="1000" dirty="0">
              <a:latin typeface="+mj-lt"/>
            </a:endParaRPr>
          </a:p>
          <a:p>
            <a:pPr lvl="1" algn="ctr"/>
            <a:r>
              <a:rPr lang="en-US" sz="2400" b="1" dirty="0">
                <a:solidFill>
                  <a:srgbClr val="002060"/>
                </a:solidFill>
              </a:rPr>
              <a:t>1983~1992</a:t>
            </a:r>
          </a:p>
          <a:p>
            <a:pPr lvl="1"/>
            <a:endParaRPr lang="en-US" sz="1000" dirty="0">
              <a:latin typeface="+mj-lt"/>
            </a:endParaRPr>
          </a:p>
          <a:p>
            <a:pPr lvl="1"/>
            <a:endParaRPr lang="en-US" sz="1000" dirty="0">
              <a:latin typeface="+mj-lt"/>
            </a:endParaRPr>
          </a:p>
          <a:p>
            <a:pPr lvl="1"/>
            <a:r>
              <a:rPr lang="en-US" sz="1400" b="1" dirty="0" err="1">
                <a:solidFill>
                  <a:srgbClr val="FF0000"/>
                </a:solidFill>
                <a:latin typeface="+mj-lt"/>
              </a:rPr>
              <a:t>Geoge</a:t>
            </a:r>
            <a:r>
              <a:rPr lang="en-US" sz="1400" b="1" dirty="0">
                <a:solidFill>
                  <a:srgbClr val="FF0000"/>
                </a:solidFill>
                <a:latin typeface="+mj-lt"/>
              </a:rPr>
              <a:t> Alcorn</a:t>
            </a:r>
            <a:r>
              <a:rPr lang="en-US" sz="1400" b="1" dirty="0">
                <a:latin typeface="+mj-lt"/>
              </a:rPr>
              <a:t>		</a:t>
            </a:r>
          </a:p>
          <a:p>
            <a:pPr lvl="1"/>
            <a:r>
              <a:rPr lang="en-US" sz="1400" b="1" dirty="0">
                <a:latin typeface="+mj-lt"/>
              </a:rPr>
              <a:t>Christine Allen</a:t>
            </a:r>
          </a:p>
          <a:p>
            <a:pPr lvl="1"/>
            <a:r>
              <a:rPr lang="en-US" sz="1400" b="1" dirty="0">
                <a:latin typeface="+mj-lt"/>
              </a:rPr>
              <a:t>Vince Bly</a:t>
            </a:r>
          </a:p>
          <a:p>
            <a:pPr lvl="1"/>
            <a:r>
              <a:rPr lang="en-US" sz="1400" b="1" dirty="0">
                <a:latin typeface="+mj-lt"/>
              </a:rPr>
              <a:t>Andre Burgess</a:t>
            </a:r>
          </a:p>
          <a:p>
            <a:pPr lvl="1"/>
            <a:r>
              <a:rPr lang="en-US" sz="1400" b="1" dirty="0">
                <a:latin typeface="+mj-lt"/>
              </a:rPr>
              <a:t>Audrey Ewin</a:t>
            </a:r>
          </a:p>
          <a:p>
            <a:pPr lvl="1"/>
            <a:r>
              <a:rPr lang="en-US" sz="1400" b="1" dirty="0">
                <a:latin typeface="+mj-lt"/>
              </a:rPr>
              <a:t>Marilyn Fortin</a:t>
            </a:r>
          </a:p>
          <a:p>
            <a:pPr lvl="1"/>
            <a:r>
              <a:rPr lang="en-US" sz="1400" b="1" dirty="0">
                <a:solidFill>
                  <a:srgbClr val="FF0000"/>
                </a:solidFill>
                <a:latin typeface="+mj-lt"/>
              </a:rPr>
              <a:t>Steve Graham</a:t>
            </a:r>
          </a:p>
          <a:p>
            <a:pPr lvl="1"/>
            <a:r>
              <a:rPr lang="en-US" sz="1400" b="1" dirty="0">
                <a:latin typeface="+mj-lt"/>
              </a:rPr>
              <a:t>John Jackson</a:t>
            </a:r>
          </a:p>
          <a:p>
            <a:pPr lvl="1"/>
            <a:r>
              <a:rPr lang="en-US" sz="1400" b="1" dirty="0">
                <a:latin typeface="+mj-lt"/>
              </a:rPr>
              <a:t>Kathy </a:t>
            </a:r>
            <a:r>
              <a:rPr lang="en-US" sz="1400" b="1" dirty="0" err="1">
                <a:latin typeface="+mj-lt"/>
              </a:rPr>
              <a:t>Kost</a:t>
            </a:r>
            <a:endParaRPr lang="en-US" sz="1400" b="1" dirty="0">
              <a:latin typeface="+mj-lt"/>
            </a:endParaRPr>
          </a:p>
          <a:p>
            <a:pPr lvl="2"/>
            <a:endParaRPr lang="en-US" sz="1000" b="1" dirty="0">
              <a:solidFill>
                <a:srgbClr val="003CAA"/>
              </a:solidFill>
              <a:latin typeface="+mj-lt"/>
            </a:endParaRPr>
          </a:p>
          <a:p>
            <a:pPr lvl="2"/>
            <a:endParaRPr lang="en-US" sz="1600" b="1" dirty="0">
              <a:solidFill>
                <a:srgbClr val="003CAA"/>
              </a:solidFill>
              <a:latin typeface="+mj-lt"/>
            </a:endParaRPr>
          </a:p>
          <a:p>
            <a:pPr lvl="2"/>
            <a:r>
              <a:rPr lang="en-US" sz="2000" b="1" dirty="0">
                <a:solidFill>
                  <a:srgbClr val="003CAA"/>
                </a:solidFill>
                <a:latin typeface="+mj-lt"/>
              </a:rPr>
              <a:t>Around 1987 the focus of the Branch is now expanded to:</a:t>
            </a:r>
          </a:p>
          <a:p>
            <a:pPr lvl="2"/>
            <a:endParaRPr lang="en-US" sz="1600" b="1" dirty="0">
              <a:solidFill>
                <a:srgbClr val="003CAA"/>
              </a:solidFill>
              <a:latin typeface="+mj-lt"/>
            </a:endParaRPr>
          </a:p>
          <a:p>
            <a:pPr marL="800100" lvl="1" indent="-342900">
              <a:buFont typeface="+mj-lt"/>
              <a:buAutoNum type="arabicPeriod"/>
            </a:pPr>
            <a:r>
              <a:rPr lang="en-US" sz="1500" b="1" dirty="0">
                <a:latin typeface="+mj-lt"/>
              </a:rPr>
              <a:t>Design and manage the build of the new QA/</a:t>
            </a:r>
            <a:r>
              <a:rPr lang="en-US" sz="1500" b="1" dirty="0" err="1">
                <a:latin typeface="+mj-lt"/>
              </a:rPr>
              <a:t>DDL</a:t>
            </a:r>
            <a:r>
              <a:rPr lang="en-US" sz="1500" b="1" dirty="0">
                <a:latin typeface="+mj-lt"/>
              </a:rPr>
              <a:t> facility  (B30 and the </a:t>
            </a:r>
            <a:r>
              <a:rPr lang="en-US" sz="1500" b="1" dirty="0" err="1">
                <a:latin typeface="+mj-lt"/>
              </a:rPr>
              <a:t>DDL</a:t>
            </a:r>
            <a:r>
              <a:rPr lang="en-US" sz="1500" b="1" dirty="0">
                <a:latin typeface="+mj-lt"/>
              </a:rPr>
              <a:t>)</a:t>
            </a:r>
          </a:p>
          <a:p>
            <a:pPr marL="800100" lvl="1" indent="-342900">
              <a:buFont typeface="+mj-lt"/>
              <a:buAutoNum type="arabicPeriod"/>
            </a:pPr>
            <a:r>
              <a:rPr lang="en-US" sz="1500" b="1" dirty="0">
                <a:latin typeface="+mj-lt"/>
              </a:rPr>
              <a:t>X-ray to sub-millimeter detector technology and detector </a:t>
            </a:r>
            <a:r>
              <a:rPr lang="en-US" sz="1500" b="1" u="sng" dirty="0">
                <a:latin typeface="+mj-lt"/>
              </a:rPr>
              <a:t>array</a:t>
            </a:r>
            <a:r>
              <a:rPr lang="en-US" sz="1500" b="1" dirty="0">
                <a:latin typeface="+mj-lt"/>
              </a:rPr>
              <a:t> development</a:t>
            </a:r>
          </a:p>
          <a:p>
            <a:pPr marL="800100" lvl="1" indent="-342900">
              <a:buFont typeface="+mj-lt"/>
              <a:buAutoNum type="arabicPeriod"/>
            </a:pPr>
            <a:r>
              <a:rPr lang="en-US" sz="1500" b="1" dirty="0">
                <a:latin typeface="+mj-lt"/>
              </a:rPr>
              <a:t>Detector characterization</a:t>
            </a:r>
          </a:p>
          <a:p>
            <a:pPr marL="800100" lvl="1" indent="-342900">
              <a:buFont typeface="+mj-lt"/>
              <a:buAutoNum type="arabicPeriod"/>
            </a:pPr>
            <a:r>
              <a:rPr lang="en-US" sz="1500" b="1" dirty="0">
                <a:latin typeface="+mj-lt"/>
              </a:rPr>
              <a:t>Detector-based instrument development</a:t>
            </a:r>
          </a:p>
          <a:p>
            <a:pPr marL="800100" lvl="1" indent="-342900">
              <a:buFont typeface="+mj-lt"/>
              <a:buAutoNum type="arabicPeriod"/>
            </a:pPr>
            <a:r>
              <a:rPr lang="en-US" sz="1500" b="1" dirty="0">
                <a:latin typeface="+mj-lt"/>
              </a:rPr>
              <a:t>Multiple project support (emphasis on detectors)</a:t>
            </a:r>
          </a:p>
          <a:p>
            <a:endParaRPr lang="en-US" sz="1500" b="1" dirty="0">
              <a:latin typeface="+mj-lt"/>
            </a:endParaRPr>
          </a:p>
          <a:p>
            <a:endParaRPr lang="en-US" sz="1000" dirty="0">
              <a:latin typeface="+mj-lt"/>
            </a:endParaRPr>
          </a:p>
        </p:txBody>
      </p:sp>
      <p:sp>
        <p:nvSpPr>
          <p:cNvPr id="10" name="TextBox 9">
            <a:extLst>
              <a:ext uri="{FF2B5EF4-FFF2-40B4-BE49-F238E27FC236}">
                <a16:creationId xmlns:a16="http://schemas.microsoft.com/office/drawing/2014/main" xmlns="" id="{E044B221-12A4-424B-8487-B4AB73307F5A}"/>
              </a:ext>
            </a:extLst>
          </p:cNvPr>
          <p:cNvSpPr txBox="1"/>
          <p:nvPr/>
        </p:nvSpPr>
        <p:spPr>
          <a:xfrm>
            <a:off x="3387221" y="2067418"/>
            <a:ext cx="2448224" cy="2585323"/>
          </a:xfrm>
          <a:prstGeom prst="rect">
            <a:avLst/>
          </a:prstGeom>
          <a:noFill/>
        </p:spPr>
        <p:txBody>
          <a:bodyPr wrap="square" rtlCol="0">
            <a:spAutoFit/>
          </a:bodyPr>
          <a:lstStyle/>
          <a:p>
            <a:r>
              <a:rPr lang="en-US" sz="1400" b="1" dirty="0">
                <a:latin typeface="+mj-lt"/>
              </a:rPr>
              <a:t>Carl </a:t>
            </a:r>
            <a:r>
              <a:rPr lang="en-US" sz="1400" b="1" dirty="0" err="1">
                <a:latin typeface="+mj-lt"/>
              </a:rPr>
              <a:t>Kotecki</a:t>
            </a:r>
            <a:endParaRPr lang="en-US" sz="1400" b="1" dirty="0">
              <a:latin typeface="+mj-lt"/>
            </a:endParaRPr>
          </a:p>
          <a:p>
            <a:r>
              <a:rPr lang="en-US" sz="1400" b="1" dirty="0">
                <a:latin typeface="+mj-lt"/>
              </a:rPr>
              <a:t>Danny Krebs</a:t>
            </a:r>
          </a:p>
          <a:p>
            <a:r>
              <a:rPr lang="en-US" sz="1400" b="1" dirty="0">
                <a:latin typeface="+mj-lt"/>
              </a:rPr>
              <a:t>Anh La</a:t>
            </a:r>
          </a:p>
          <a:p>
            <a:r>
              <a:rPr lang="en-US" sz="1400" b="1" dirty="0">
                <a:solidFill>
                  <a:srgbClr val="FF0000"/>
                </a:solidFill>
                <a:latin typeface="+mj-lt"/>
              </a:rPr>
              <a:t>Don </a:t>
            </a:r>
            <a:r>
              <a:rPr lang="en-US" sz="1400" b="1" dirty="0" err="1">
                <a:solidFill>
                  <a:srgbClr val="FF0000"/>
                </a:solidFill>
                <a:latin typeface="+mj-lt"/>
              </a:rPr>
              <a:t>Lokerson</a:t>
            </a:r>
            <a:endParaRPr lang="en-US" sz="1400" b="1" dirty="0">
              <a:solidFill>
                <a:srgbClr val="FF0000"/>
              </a:solidFill>
              <a:latin typeface="+mj-lt"/>
            </a:endParaRPr>
          </a:p>
          <a:p>
            <a:r>
              <a:rPr lang="en-US" sz="1400" b="1" dirty="0">
                <a:latin typeface="+mj-lt"/>
              </a:rPr>
              <a:t>Bob Martineau</a:t>
            </a:r>
          </a:p>
          <a:p>
            <a:r>
              <a:rPr lang="en-US" sz="1400" b="1" dirty="0">
                <a:latin typeface="+mj-lt"/>
              </a:rPr>
              <a:t>John McHale</a:t>
            </a:r>
          </a:p>
          <a:p>
            <a:r>
              <a:rPr lang="en-US" sz="1400" b="1" dirty="0">
                <a:latin typeface="+mj-lt"/>
              </a:rPr>
              <a:t>Pete Monti</a:t>
            </a:r>
          </a:p>
          <a:p>
            <a:r>
              <a:rPr lang="en-US" sz="1400" b="1" dirty="0">
                <a:solidFill>
                  <a:srgbClr val="FF0000"/>
                </a:solidFill>
                <a:latin typeface="+mj-lt"/>
              </a:rPr>
              <a:t>Sridhar </a:t>
            </a:r>
            <a:r>
              <a:rPr lang="en-US" sz="1400" b="1" dirty="0" err="1">
                <a:solidFill>
                  <a:srgbClr val="FF0000"/>
                </a:solidFill>
                <a:latin typeface="+mj-lt"/>
              </a:rPr>
              <a:t>Manthripragada</a:t>
            </a:r>
            <a:endParaRPr lang="en-US" sz="1400" b="1" dirty="0">
              <a:solidFill>
                <a:srgbClr val="FF0000"/>
              </a:solidFill>
              <a:latin typeface="+mj-lt"/>
            </a:endParaRPr>
          </a:p>
          <a:p>
            <a:r>
              <a:rPr lang="en-US" sz="1400" b="1" dirty="0">
                <a:solidFill>
                  <a:srgbClr val="FF0000"/>
                </a:solidFill>
                <a:latin typeface="+mj-lt"/>
              </a:rPr>
              <a:t>John McCloskey</a:t>
            </a:r>
          </a:p>
          <a:p>
            <a:endParaRPr lang="en-US" sz="1200" b="1" dirty="0">
              <a:latin typeface="+mj-lt"/>
            </a:endParaRPr>
          </a:p>
          <a:p>
            <a:endParaRPr lang="en-US" sz="1200" b="1" dirty="0">
              <a:latin typeface="+mj-lt"/>
            </a:endParaRPr>
          </a:p>
          <a:p>
            <a:endParaRPr lang="en-US" sz="1200" b="1" dirty="0">
              <a:latin typeface="+mj-lt"/>
            </a:endParaRPr>
          </a:p>
        </p:txBody>
      </p:sp>
      <p:sp>
        <p:nvSpPr>
          <p:cNvPr id="11" name="TextBox 10">
            <a:extLst>
              <a:ext uri="{FF2B5EF4-FFF2-40B4-BE49-F238E27FC236}">
                <a16:creationId xmlns:a16="http://schemas.microsoft.com/office/drawing/2014/main" xmlns="" id="{3B99A413-33D7-A242-A28B-D14205E89F86}"/>
              </a:ext>
            </a:extLst>
          </p:cNvPr>
          <p:cNvSpPr txBox="1"/>
          <p:nvPr/>
        </p:nvSpPr>
        <p:spPr>
          <a:xfrm>
            <a:off x="6209071" y="2020763"/>
            <a:ext cx="2910348" cy="2215991"/>
          </a:xfrm>
          <a:prstGeom prst="rect">
            <a:avLst/>
          </a:prstGeom>
          <a:noFill/>
        </p:spPr>
        <p:txBody>
          <a:bodyPr wrap="square" rtlCol="0">
            <a:spAutoFit/>
          </a:bodyPr>
          <a:lstStyle/>
          <a:p>
            <a:r>
              <a:rPr lang="en-US" sz="1400" b="1" dirty="0">
                <a:latin typeface="+mj-lt"/>
              </a:rPr>
              <a:t>Brent Mott</a:t>
            </a:r>
          </a:p>
          <a:p>
            <a:r>
              <a:rPr lang="en-US" sz="1400" b="1" dirty="0">
                <a:latin typeface="+mj-lt"/>
              </a:rPr>
              <a:t>Trang Nguyen</a:t>
            </a:r>
          </a:p>
          <a:p>
            <a:r>
              <a:rPr lang="en-US" sz="1400" b="1" dirty="0">
                <a:solidFill>
                  <a:srgbClr val="FF0000"/>
                </a:solidFill>
                <a:latin typeface="+mj-lt"/>
              </a:rPr>
              <a:t>Caleb Principe</a:t>
            </a:r>
          </a:p>
          <a:p>
            <a:r>
              <a:rPr lang="en-US" sz="1400" b="1" dirty="0">
                <a:latin typeface="+mj-lt"/>
              </a:rPr>
              <a:t>Ken Reed</a:t>
            </a:r>
          </a:p>
          <a:p>
            <a:r>
              <a:rPr lang="en-US" sz="1400" b="1" dirty="0">
                <a:latin typeface="+mj-lt"/>
              </a:rPr>
              <a:t>Bob Stanley</a:t>
            </a:r>
          </a:p>
          <a:p>
            <a:r>
              <a:rPr lang="en-US" sz="1400" b="1" dirty="0">
                <a:solidFill>
                  <a:srgbClr val="FF0000"/>
                </a:solidFill>
                <a:latin typeface="+mj-lt"/>
              </a:rPr>
              <a:t>Carl </a:t>
            </a:r>
            <a:r>
              <a:rPr lang="en-US" sz="1400" b="1" dirty="0" err="1">
                <a:solidFill>
                  <a:srgbClr val="FF0000"/>
                </a:solidFill>
                <a:latin typeface="+mj-lt"/>
              </a:rPr>
              <a:t>Stahle</a:t>
            </a:r>
            <a:endParaRPr lang="en-US" sz="1400" b="1" dirty="0">
              <a:solidFill>
                <a:srgbClr val="FF0000"/>
              </a:solidFill>
              <a:latin typeface="+mj-lt"/>
            </a:endParaRPr>
          </a:p>
          <a:p>
            <a:r>
              <a:rPr lang="en-US" sz="1400" b="1" dirty="0">
                <a:latin typeface="+mj-lt"/>
              </a:rPr>
              <a:t>Rosalind Steptoe</a:t>
            </a:r>
          </a:p>
          <a:p>
            <a:r>
              <a:rPr lang="en-US" sz="1400" b="1" dirty="0">
                <a:solidFill>
                  <a:srgbClr val="002060"/>
                </a:solidFill>
                <a:latin typeface="+mj-lt"/>
              </a:rPr>
              <a:t>Peter Shu</a:t>
            </a:r>
          </a:p>
          <a:p>
            <a:r>
              <a:rPr lang="en-US" sz="1400" b="1" dirty="0">
                <a:solidFill>
                  <a:srgbClr val="FF0000"/>
                </a:solidFill>
                <a:latin typeface="+mj-lt"/>
              </a:rPr>
              <a:t>Jeff Travis</a:t>
            </a:r>
          </a:p>
          <a:p>
            <a:endParaRPr lang="en-US" sz="1200" dirty="0">
              <a:latin typeface="+mj-lt"/>
            </a:endParaRPr>
          </a:p>
        </p:txBody>
      </p:sp>
      <p:sp>
        <p:nvSpPr>
          <p:cNvPr id="13" name="Rectangle 60">
            <a:extLst>
              <a:ext uri="{FF2B5EF4-FFF2-40B4-BE49-F238E27FC236}">
                <a16:creationId xmlns:a16="http://schemas.microsoft.com/office/drawing/2014/main" xmlns="" id="{11F618FF-AC2B-BD45-9EE1-AA7BCFD0F25E}"/>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145331463"/>
      </p:ext>
    </p:extLst>
  </p:cSld>
  <p:clrMapOvr>
    <a:masterClrMapping/>
  </p:clrMapOvr>
  <p:transition spd="med"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7"/>
          <p:cNvSpPr>
            <a:spLocks noGrp="1" noChangeArrowheads="1"/>
          </p:cNvSpPr>
          <p:nvPr>
            <p:ph type="title" idx="4294967295"/>
          </p:nvPr>
        </p:nvSpPr>
        <p:spPr>
          <a:xfrm>
            <a:off x="304800" y="190165"/>
            <a:ext cx="8547100" cy="760413"/>
          </a:xfrm>
        </p:spPr>
        <p:txBody>
          <a:bodyPr>
            <a:normAutofit/>
          </a:bodyPr>
          <a:lstStyle/>
          <a:p>
            <a:pPr algn="ctr"/>
            <a:r>
              <a:rPr lang="en-US" altLang="x-none" dirty="0">
                <a:solidFill>
                  <a:srgbClr val="00B0F0"/>
                </a:solidFill>
              </a:rPr>
              <a:t>Turning Point: 1985–1990</a:t>
            </a:r>
            <a:endParaRPr lang="en-US" dirty="0">
              <a:solidFill>
                <a:srgbClr val="00B0F0"/>
              </a:solidFill>
            </a:endParaRPr>
          </a:p>
        </p:txBody>
      </p:sp>
      <p:sp>
        <p:nvSpPr>
          <p:cNvPr id="4" name="Content Placeholder 3">
            <a:extLst>
              <a:ext uri="{FF2B5EF4-FFF2-40B4-BE49-F238E27FC236}">
                <a16:creationId xmlns:a16="http://schemas.microsoft.com/office/drawing/2014/main" xmlns="" id="{2B97A35D-428C-1F44-BC23-442B52678F80}"/>
              </a:ext>
            </a:extLst>
          </p:cNvPr>
          <p:cNvSpPr>
            <a:spLocks noGrp="1"/>
          </p:cNvSpPr>
          <p:nvPr>
            <p:ph idx="1"/>
          </p:nvPr>
        </p:nvSpPr>
        <p:spPr/>
        <p:txBody>
          <a:bodyPr>
            <a:normAutofit/>
          </a:bodyPr>
          <a:lstStyle/>
          <a:p>
            <a:pPr marL="271695" indent="-271695">
              <a:buNone/>
              <a:tabLst>
                <a:tab pos="531448" algn="l"/>
                <a:tab pos="971832" algn="l"/>
              </a:tabLst>
            </a:pPr>
            <a:r>
              <a:rPr lang="en-US" sz="1880" b="1" dirty="0"/>
              <a:t>Three important events affect the lab late in this decade</a:t>
            </a:r>
            <a:r>
              <a:rPr lang="en-US" sz="1880" dirty="0"/>
              <a:t/>
            </a:r>
            <a:br>
              <a:rPr lang="en-US" sz="1880" dirty="0"/>
            </a:br>
            <a:endParaRPr lang="en-US" sz="1880" dirty="0"/>
          </a:p>
          <a:p>
            <a:pPr marL="271695" indent="-271695">
              <a:buFont typeface="+mj-lt"/>
              <a:buAutoNum type="arabicPeriod"/>
              <a:tabLst>
                <a:tab pos="531448" algn="l"/>
                <a:tab pos="971832" algn="l"/>
              </a:tabLst>
            </a:pPr>
            <a:r>
              <a:rPr lang="en-US" sz="1880" dirty="0"/>
              <a:t>We were (and had been for many years) a major safety concern at the Center (safety incidents have occurred here and in nearby labs).</a:t>
            </a:r>
          </a:p>
          <a:p>
            <a:pPr marL="271695" indent="-271695">
              <a:buFont typeface="+mj-lt"/>
              <a:buAutoNum type="arabicPeriod"/>
              <a:tabLst>
                <a:tab pos="531448" algn="l"/>
                <a:tab pos="971832" algn="l"/>
              </a:tabLst>
            </a:pPr>
            <a:endParaRPr lang="en-US" sz="1880" dirty="0"/>
          </a:p>
          <a:p>
            <a:pPr marL="271695" indent="-271695">
              <a:buFont typeface="+mj-lt"/>
              <a:buAutoNum type="arabicPeriod"/>
              <a:tabLst>
                <a:tab pos="531448" algn="l"/>
                <a:tab pos="971832" algn="l"/>
              </a:tabLst>
            </a:pPr>
            <a:r>
              <a:rPr lang="en-US" sz="1880" dirty="0"/>
              <a:t>In 1985, the US and Japan signed the Semiconductor Trade Agreement. I was appointed to assist the US Dept. of Commerce as the Technical Advisor. This allowed me to see first-hand, the “new” state-of-the-art in the major Japanese Semiconductor Fabrication Facilities for the next 7 years (and also S. Korea). </a:t>
            </a:r>
          </a:p>
          <a:p>
            <a:pPr marL="271695" indent="-271695">
              <a:tabLst>
                <a:tab pos="531448" algn="l"/>
                <a:tab pos="971832" algn="l"/>
              </a:tabLst>
            </a:pPr>
            <a:endParaRPr lang="en-US" sz="1880" dirty="0"/>
          </a:p>
          <a:p>
            <a:pPr marL="0" indent="0" algn="ctr">
              <a:buNone/>
              <a:tabLst>
                <a:tab pos="531448" algn="l"/>
                <a:tab pos="971832" algn="l"/>
              </a:tabLst>
            </a:pPr>
            <a:r>
              <a:rPr lang="en-US" sz="1880" b="1" dirty="0"/>
              <a:t>This led to the inception of the new semiconductor development lab in 1987 enabling NASA to build new types of instruments. </a:t>
            </a:r>
          </a:p>
        </p:txBody>
      </p:sp>
      <p:sp>
        <p:nvSpPr>
          <p:cNvPr id="3" name="Slide Number Placeholder 2"/>
          <p:cNvSpPr>
            <a:spLocks noGrp="1"/>
          </p:cNvSpPr>
          <p:nvPr>
            <p:ph type="sldNum" sz="quarter" idx="10"/>
          </p:nvPr>
        </p:nvSpPr>
        <p:spPr/>
        <p:txBody>
          <a:bodyPr/>
          <a:lstStyle/>
          <a:p>
            <a:fld id="{C5F5D751-9E6B-CC47-84E5-C7B34ABE1EC9}" type="slidenum">
              <a:rPr lang="en-US" altLang="x-none" smtClean="0"/>
              <a:pPr/>
              <a:t>26</a:t>
            </a:fld>
            <a:endParaRPr lang="en-US" altLang="x-none"/>
          </a:p>
        </p:txBody>
      </p:sp>
      <p:sp>
        <p:nvSpPr>
          <p:cNvPr id="19" name="Rectangle 60">
            <a:extLst>
              <a:ext uri="{FF2B5EF4-FFF2-40B4-BE49-F238E27FC236}">
                <a16:creationId xmlns:a16="http://schemas.microsoft.com/office/drawing/2014/main" xmlns="" id="{ECF1E196-C7BB-D448-B7A7-CFD851C53250}"/>
              </a:ext>
            </a:extLst>
          </p:cNvPr>
          <p:cNvSpPr>
            <a:spLocks noGrp="1" noChangeArrowheads="1"/>
          </p:cNvSpPr>
          <p:nvPr>
            <p:ph type="ftr" sz="quarter" idx="3"/>
          </p:nvPr>
        </p:nvSpPr>
        <p:spPr bwMode="auto">
          <a:xfrm>
            <a:off x="323851"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616681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62525" y="4610448"/>
            <a:ext cx="3009375" cy="1480918"/>
          </a:xfrm>
          <a:prstGeom prst="rect">
            <a:avLst/>
          </a:prstGeom>
          <a:noFill/>
          <a:ln>
            <a:solidFill>
              <a:schemeClr val="tx1"/>
            </a:solidFill>
          </a:ln>
        </p:spPr>
        <p:txBody>
          <a:bodyPr wrap="square" rtlCol="0">
            <a:spAutoFit/>
          </a:bodyPr>
          <a:lstStyle/>
          <a:p>
            <a:r>
              <a:rPr lang="en-US" sz="1128" dirty="0">
                <a:solidFill>
                  <a:srgbClr val="932192"/>
                </a:solidFill>
                <a:latin typeface="+mj-lt"/>
              </a:rPr>
              <a:t>In 1985 there is no internet.  Cable TV was a rarity. Information was not rapidly disseminated hence we relied entirely on technical journals (with a long time delay) so this was a complete epiphany to me and to NASA. We are, almost instantaneously, way behind in integrated circuit processing capability. </a:t>
            </a:r>
          </a:p>
        </p:txBody>
      </p:sp>
      <p:grpSp>
        <p:nvGrpSpPr>
          <p:cNvPr id="2" name="Group 1">
            <a:extLst>
              <a:ext uri="{FF2B5EF4-FFF2-40B4-BE49-F238E27FC236}">
                <a16:creationId xmlns:a16="http://schemas.microsoft.com/office/drawing/2014/main" xmlns="" id="{A848FB27-D7F4-FD47-8775-48F38D0BCEC0}"/>
              </a:ext>
            </a:extLst>
          </p:cNvPr>
          <p:cNvGrpSpPr/>
          <p:nvPr/>
        </p:nvGrpSpPr>
        <p:grpSpPr>
          <a:xfrm>
            <a:off x="741761" y="1488519"/>
            <a:ext cx="7671713" cy="4683908"/>
            <a:chOff x="568960" y="802639"/>
            <a:chExt cx="8158687" cy="4981226"/>
          </a:xfrm>
        </p:grpSpPr>
        <p:grpSp>
          <p:nvGrpSpPr>
            <p:cNvPr id="8" name="Group 7"/>
            <p:cNvGrpSpPr/>
            <p:nvPr/>
          </p:nvGrpSpPr>
          <p:grpSpPr>
            <a:xfrm>
              <a:off x="568960" y="802639"/>
              <a:ext cx="2661920" cy="4939909"/>
              <a:chOff x="568960" y="802639"/>
              <a:chExt cx="2661920" cy="4939909"/>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286" t="7641" r="23225" b="5618"/>
              <a:stretch/>
            </p:blipFill>
            <p:spPr>
              <a:xfrm>
                <a:off x="568960" y="802639"/>
                <a:ext cx="2661920" cy="4939909"/>
              </a:xfrm>
              <a:prstGeom prst="rect">
                <a:avLst/>
              </a:prstGeom>
            </p:spPr>
          </p:pic>
          <p:sp>
            <p:nvSpPr>
              <p:cNvPr id="25" name="Rectangle 24"/>
              <p:cNvSpPr>
                <a:spLocks/>
              </p:cNvSpPr>
              <p:nvPr/>
            </p:nvSpPr>
            <p:spPr bwMode="auto">
              <a:xfrm>
                <a:off x="2916054" y="5009061"/>
                <a:ext cx="152809" cy="126759"/>
              </a:xfrm>
              <a:prstGeom prst="rect">
                <a:avLst/>
              </a:prstGeom>
              <a:solidFill>
                <a:srgbClr val="FDF61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5982" tIns="42992" rIns="85982" bIns="42992" numCol="1" rtlCol="0" anchor="t" anchorCtr="0" compatLnSpc="1">
                <a:prstTxWarp prst="textNoShape">
                  <a:avLst/>
                </a:prstTxWarp>
              </a:bodyPr>
              <a:lstStyle/>
              <a:p>
                <a:endParaRPr lang="en-US" sz="2452">
                  <a:solidFill>
                    <a:srgbClr val="000000"/>
                  </a:solidFill>
                  <a:latin typeface="Arial" charset="0"/>
                  <a:ea typeface="ＭＳ Ｐゴシック" charset="0"/>
                  <a:cs typeface="ＭＳ Ｐゴシック" charset="0"/>
                </a:endParaRPr>
              </a:p>
            </p:txBody>
          </p:sp>
        </p:grpSp>
        <p:grpSp>
          <p:nvGrpSpPr>
            <p:cNvPr id="17" name="Group 16"/>
            <p:cNvGrpSpPr/>
            <p:nvPr/>
          </p:nvGrpSpPr>
          <p:grpSpPr>
            <a:xfrm>
              <a:off x="3399550" y="802640"/>
              <a:ext cx="5328097" cy="4981225"/>
              <a:chOff x="2982990" y="1402080"/>
              <a:chExt cx="5328097" cy="4981225"/>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7540" t="11687" r="9668" b="45407"/>
              <a:stretch/>
            </p:blipFill>
            <p:spPr>
              <a:xfrm rot="16200000">
                <a:off x="3089921" y="1494634"/>
                <a:ext cx="2311938" cy="212683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544643">
                <a:off x="3033544" y="4194109"/>
                <a:ext cx="2138642" cy="2239750"/>
              </a:xfrm>
              <a:prstGeom prst="rect">
                <a:avLst/>
              </a:prstGeom>
              <a:scene3d>
                <a:camera prst="orthographicFront">
                  <a:rot lat="0" lon="0" rev="21000000"/>
                </a:camera>
                <a:lightRig rig="threePt" dir="t"/>
              </a:scene3d>
            </p:spPr>
          </p:pic>
          <p:sp>
            <p:nvSpPr>
              <p:cNvPr id="7" name="TextBox 6"/>
              <p:cNvSpPr txBox="1"/>
              <p:nvPr/>
            </p:nvSpPr>
            <p:spPr>
              <a:xfrm>
                <a:off x="5401658" y="3293099"/>
                <a:ext cx="2909429" cy="436963"/>
              </a:xfrm>
              <a:prstGeom prst="rect">
                <a:avLst/>
              </a:prstGeom>
              <a:noFill/>
            </p:spPr>
            <p:txBody>
              <a:bodyPr wrap="square" rtlCol="0">
                <a:spAutoFit/>
              </a:bodyPr>
              <a:lstStyle/>
              <a:p>
                <a:r>
                  <a:rPr lang="en-US" sz="1035" dirty="0">
                    <a:latin typeface="+mj-lt"/>
                  </a:rPr>
                  <a:t>32,000 transistors and 32,000 capacitors (64,000 devices). Just 1 of 8 cells! </a:t>
                </a:r>
              </a:p>
            </p:txBody>
          </p:sp>
          <p:cxnSp>
            <p:nvCxnSpPr>
              <p:cNvPr id="10" name="Straight Arrow Connector 9"/>
              <p:cNvCxnSpPr>
                <a:cxnSpLocks/>
              </p:cNvCxnSpPr>
              <p:nvPr/>
            </p:nvCxnSpPr>
            <p:spPr bwMode="auto">
              <a:xfrm flipH="1">
                <a:off x="4944794" y="1701115"/>
                <a:ext cx="587757" cy="727129"/>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TextBox 13"/>
              <p:cNvSpPr txBox="1"/>
              <p:nvPr/>
            </p:nvSpPr>
            <p:spPr>
              <a:xfrm>
                <a:off x="5200802" y="3928327"/>
                <a:ext cx="2909429" cy="467376"/>
              </a:xfrm>
              <a:prstGeom prst="rect">
                <a:avLst/>
              </a:prstGeom>
              <a:noFill/>
            </p:spPr>
            <p:txBody>
              <a:bodyPr wrap="square" rtlCol="0">
                <a:spAutoFit/>
              </a:bodyPr>
              <a:lstStyle/>
              <a:p>
                <a:r>
                  <a:rPr lang="en-US" sz="1128" i="1" dirty="0">
                    <a:latin typeface="+mj-lt"/>
                  </a:rPr>
                  <a:t>My 1976 “pride and joy” with 1,000 devices total. </a:t>
                </a:r>
                <a:endParaRPr lang="en-US" sz="1128" b="1" i="1" dirty="0">
                  <a:latin typeface="+mj-lt"/>
                </a:endParaRPr>
              </a:p>
            </p:txBody>
          </p:sp>
        </p:grpSp>
        <p:sp>
          <p:nvSpPr>
            <p:cNvPr id="26" name="Rectangle 25"/>
            <p:cNvSpPr/>
            <p:nvPr/>
          </p:nvSpPr>
          <p:spPr bwMode="auto">
            <a:xfrm>
              <a:off x="568960" y="817967"/>
              <a:ext cx="1402080" cy="1549313"/>
            </a:xfrm>
            <a:prstGeom prst="rect">
              <a:avLst/>
            </a:prstGeom>
            <a:noFill/>
            <a:ln w="38100" cap="flat" cmpd="sng" algn="ctr">
              <a:solidFill>
                <a:srgbClr val="FDF61C"/>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5982" tIns="42992" rIns="85982" bIns="42992" numCol="1" rtlCol="0" anchor="t" anchorCtr="0" compatLnSpc="1">
              <a:prstTxWarp prst="textNoShape">
                <a:avLst/>
              </a:prstTxWarp>
            </a:bodyPr>
            <a:lstStyle/>
            <a:p>
              <a:endParaRPr lang="en-US" sz="2452">
                <a:solidFill>
                  <a:srgbClr val="000000"/>
                </a:solidFill>
                <a:latin typeface="Arial" charset="0"/>
                <a:ea typeface="ＭＳ Ｐゴシック" charset="0"/>
                <a:cs typeface="ＭＳ Ｐゴシック" charset="0"/>
              </a:endParaRPr>
            </a:p>
          </p:txBody>
        </p:sp>
      </p:gr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5773" y="1664107"/>
            <a:ext cx="2569445" cy="1606368"/>
          </a:xfrm>
          <a:prstGeom prst="rect">
            <a:avLst/>
          </a:prstGeom>
        </p:spPr>
      </p:pic>
      <p:cxnSp>
        <p:nvCxnSpPr>
          <p:cNvPr id="29" name="Straight Arrow Connector 28"/>
          <p:cNvCxnSpPr>
            <a:cxnSpLocks/>
          </p:cNvCxnSpPr>
          <p:nvPr/>
        </p:nvCxnSpPr>
        <p:spPr bwMode="auto">
          <a:xfrm flipH="1">
            <a:off x="3104924" y="5091690"/>
            <a:ext cx="364747" cy="41267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Arrow Connector 22"/>
          <p:cNvCxnSpPr>
            <a:cxnSpLocks/>
          </p:cNvCxnSpPr>
          <p:nvPr/>
        </p:nvCxnSpPr>
        <p:spPr bwMode="auto">
          <a:xfrm flipH="1" flipV="1">
            <a:off x="4388286" y="2982555"/>
            <a:ext cx="1315453" cy="352746"/>
          </a:xfrm>
          <a:prstGeom prst="straightConnector1">
            <a:avLst/>
          </a:prstGeom>
          <a:solidFill>
            <a:schemeClr val="accent1"/>
          </a:solidFill>
          <a:ln w="57150" cap="flat" cmpd="sng" algn="ctr">
            <a:solidFill>
              <a:srgbClr val="FDF61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itle 11">
            <a:extLst>
              <a:ext uri="{FF2B5EF4-FFF2-40B4-BE49-F238E27FC236}">
                <a16:creationId xmlns:a16="http://schemas.microsoft.com/office/drawing/2014/main" xmlns="" id="{D69A3F81-2A45-DD47-A8D8-A7D473BAE244}"/>
              </a:ext>
            </a:extLst>
          </p:cNvPr>
          <p:cNvSpPr>
            <a:spLocks noGrp="1"/>
          </p:cNvSpPr>
          <p:nvPr>
            <p:ph type="title" idx="4294967295"/>
          </p:nvPr>
        </p:nvSpPr>
        <p:spPr>
          <a:xfrm>
            <a:off x="304800" y="190165"/>
            <a:ext cx="8547100" cy="760413"/>
          </a:xfrm>
        </p:spPr>
        <p:txBody>
          <a:bodyPr>
            <a:normAutofit fontScale="90000"/>
          </a:bodyPr>
          <a:lstStyle/>
          <a:p>
            <a:r>
              <a:rPr lang="en-US" dirty="0"/>
              <a:t>Hitachi 256K DRAM</a:t>
            </a:r>
            <a:br>
              <a:rPr lang="en-US" dirty="0"/>
            </a:br>
            <a:r>
              <a:rPr lang="en-US" dirty="0"/>
              <a:t> 1985</a:t>
            </a:r>
          </a:p>
        </p:txBody>
      </p:sp>
      <p:sp>
        <p:nvSpPr>
          <p:cNvPr id="6" name="Slide Number Placeholder 5"/>
          <p:cNvSpPr>
            <a:spLocks noGrp="1"/>
          </p:cNvSpPr>
          <p:nvPr>
            <p:ph type="sldNum" sz="quarter" idx="10"/>
          </p:nvPr>
        </p:nvSpPr>
        <p:spPr/>
        <p:txBody>
          <a:bodyPr/>
          <a:lstStyle/>
          <a:p>
            <a:pPr>
              <a:defRPr/>
            </a:pPr>
            <a:fld id="{C5F5D751-9E6B-CC47-84E5-C7B34ABE1EC9}" type="slidenum">
              <a:rPr lang="en-US" altLang="x-none" smtClean="0"/>
              <a:pPr>
                <a:defRPr/>
              </a:pPr>
              <a:t>27</a:t>
            </a:fld>
            <a:endParaRPr lang="en-US" altLang="x-none" sz="1317"/>
          </a:p>
        </p:txBody>
      </p:sp>
      <p:sp>
        <p:nvSpPr>
          <p:cNvPr id="27" name="Rectangle 60">
            <a:extLst>
              <a:ext uri="{FF2B5EF4-FFF2-40B4-BE49-F238E27FC236}">
                <a16:creationId xmlns:a16="http://schemas.microsoft.com/office/drawing/2014/main" xmlns="" id="{5367D648-6ED8-6840-8F8E-FCB4949D8A15}"/>
              </a:ext>
            </a:extLst>
          </p:cNvPr>
          <p:cNvSpPr>
            <a:spLocks noGrp="1" noChangeArrowheads="1"/>
          </p:cNvSpPr>
          <p:nvPr>
            <p:ph type="ftr" sz="quarter" idx="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cxnSp>
        <p:nvCxnSpPr>
          <p:cNvPr id="18" name="Straight Arrow Connector 17"/>
          <p:cNvCxnSpPr>
            <a:cxnSpLocks/>
          </p:cNvCxnSpPr>
          <p:nvPr/>
        </p:nvCxnSpPr>
        <p:spPr bwMode="auto">
          <a:xfrm>
            <a:off x="1625094" y="2085988"/>
            <a:ext cx="2483929" cy="360096"/>
          </a:xfrm>
          <a:prstGeom prst="straightConnector1">
            <a:avLst/>
          </a:prstGeom>
          <a:solidFill>
            <a:schemeClr val="accent1"/>
          </a:solidFill>
          <a:ln w="38100" cap="flat" cmpd="sng" algn="ctr">
            <a:solidFill>
              <a:srgbClr val="FDF61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a:extLst>
              <a:ext uri="{FF2B5EF4-FFF2-40B4-BE49-F238E27FC236}">
                <a16:creationId xmlns:a16="http://schemas.microsoft.com/office/drawing/2014/main" xmlns="" id="{5FB2D0CB-F262-964C-85A2-23B32C9C9B85}"/>
              </a:ext>
            </a:extLst>
          </p:cNvPr>
          <p:cNvCxnSpPr>
            <a:cxnSpLocks/>
          </p:cNvCxnSpPr>
          <p:nvPr/>
        </p:nvCxnSpPr>
        <p:spPr bwMode="auto">
          <a:xfrm flipH="1">
            <a:off x="4858609" y="4098349"/>
            <a:ext cx="663912" cy="736135"/>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51857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13949"/>
            <a:ext cx="7957686" cy="1661993"/>
          </a:xfrm>
          <a:prstGeom prst="rect">
            <a:avLst/>
          </a:prstGeom>
          <a:noFill/>
        </p:spPr>
        <p:txBody>
          <a:bodyPr wrap="square" rtlCol="0">
            <a:spAutoFit/>
          </a:bodyPr>
          <a:lstStyle/>
          <a:p>
            <a:pPr algn="ctr"/>
            <a:r>
              <a:rPr lang="en-US" sz="2800" b="1" dirty="0">
                <a:solidFill>
                  <a:srgbClr val="00B0F0"/>
                </a:solidFill>
                <a:latin typeface="+mj-lt"/>
              </a:rPr>
              <a:t>3</a:t>
            </a:r>
            <a:r>
              <a:rPr lang="en-US" sz="2800" b="1" u="sng" baseline="30000" dirty="0">
                <a:solidFill>
                  <a:srgbClr val="00B0F0"/>
                </a:solidFill>
                <a:latin typeface="+mj-lt"/>
              </a:rPr>
              <a:t>rd</a:t>
            </a:r>
            <a:r>
              <a:rPr lang="en-US" sz="2800" b="1" dirty="0">
                <a:solidFill>
                  <a:srgbClr val="00B0F0"/>
                </a:solidFill>
                <a:latin typeface="+mj-lt"/>
              </a:rPr>
              <a:t> significant event in the 1980s</a:t>
            </a:r>
          </a:p>
          <a:p>
            <a:pPr algn="ctr"/>
            <a:r>
              <a:rPr lang="en-US" sz="2000" b="1" dirty="0">
                <a:solidFill>
                  <a:srgbClr val="00B0F0"/>
                </a:solidFill>
              </a:rPr>
              <a:t>January 28, 1986</a:t>
            </a:r>
            <a:endParaRPr lang="en-US" sz="2000" b="1" dirty="0">
              <a:solidFill>
                <a:srgbClr val="00B0F0"/>
              </a:solidFill>
              <a:latin typeface="+mj-lt"/>
            </a:endParaRPr>
          </a:p>
          <a:p>
            <a:pPr algn="ctr"/>
            <a:endParaRPr lang="en-US" sz="1800" b="1" dirty="0">
              <a:solidFill>
                <a:srgbClr val="FF0000"/>
              </a:solidFill>
              <a:latin typeface="+mj-lt"/>
            </a:endParaRPr>
          </a:p>
          <a:p>
            <a:pPr algn="ctr"/>
            <a:r>
              <a:rPr lang="en-US" sz="1800" b="1" dirty="0">
                <a:solidFill>
                  <a:srgbClr val="FF0000"/>
                </a:solidFill>
                <a:latin typeface="+mj-lt"/>
              </a:rPr>
              <a:t>Space Shuttle Challenger Explodes--NASA is paralyzed for &gt;2 years</a:t>
            </a:r>
          </a:p>
          <a:p>
            <a:pPr algn="ctr"/>
            <a:endParaRPr lang="en-US" sz="1800" dirty="0">
              <a:solidFill>
                <a:srgbClr val="881210"/>
              </a:solidFill>
              <a:latin typeface="+mj-lt"/>
            </a:endParaRPr>
          </a:p>
        </p:txBody>
      </p:sp>
      <p:sp>
        <p:nvSpPr>
          <p:cNvPr id="12" name="TextBox 11"/>
          <p:cNvSpPr txBox="1"/>
          <p:nvPr/>
        </p:nvSpPr>
        <p:spPr>
          <a:xfrm>
            <a:off x="481860" y="3515429"/>
            <a:ext cx="3935730" cy="2677656"/>
          </a:xfrm>
          <a:prstGeom prst="rect">
            <a:avLst/>
          </a:prstGeom>
          <a:noFill/>
          <a:ln w="19050">
            <a:solidFill>
              <a:schemeClr val="tx1"/>
            </a:solidFill>
          </a:ln>
        </p:spPr>
        <p:txBody>
          <a:bodyPr wrap="square" rtlCol="0">
            <a:spAutoFit/>
          </a:bodyPr>
          <a:lstStyle/>
          <a:p>
            <a:pPr algn="ctr"/>
            <a:r>
              <a:rPr lang="en-US" dirty="0">
                <a:latin typeface="+mj-lt"/>
              </a:rPr>
              <a:t>–July 14, 1987–</a:t>
            </a:r>
          </a:p>
          <a:p>
            <a:r>
              <a:rPr lang="en-US" sz="2000" dirty="0">
                <a:latin typeface="+mj-lt"/>
              </a:rPr>
              <a:t>We make the first presentation to add an addition to building 11 known then as the  “Gallium Arsenide and Superconductor Devices Fabrication Facility” which eventually becomes the </a:t>
            </a:r>
            <a:r>
              <a:rPr lang="en-US" sz="2000" dirty="0" err="1">
                <a:latin typeface="+mj-lt"/>
              </a:rPr>
              <a:t>DDL</a:t>
            </a:r>
            <a:r>
              <a:rPr lang="en-US" sz="2000" dirty="0">
                <a:latin typeface="+mj-lt"/>
              </a:rPr>
              <a:t>.</a:t>
            </a:r>
          </a:p>
          <a:p>
            <a:pPr algn="ctr"/>
            <a:endParaRPr lang="en-US" dirty="0">
              <a:latin typeface="+mj-lt"/>
            </a:endParaRPr>
          </a:p>
        </p:txBody>
      </p:sp>
      <p:sp>
        <p:nvSpPr>
          <p:cNvPr id="13" name="TextBox 12"/>
          <p:cNvSpPr txBox="1"/>
          <p:nvPr/>
        </p:nvSpPr>
        <p:spPr>
          <a:xfrm>
            <a:off x="481860" y="1913459"/>
            <a:ext cx="3655115" cy="1323439"/>
          </a:xfrm>
          <a:prstGeom prst="rect">
            <a:avLst/>
          </a:prstGeom>
          <a:noFill/>
        </p:spPr>
        <p:txBody>
          <a:bodyPr wrap="square" rtlCol="0">
            <a:spAutoFit/>
          </a:bodyPr>
          <a:lstStyle/>
          <a:p>
            <a:pPr marL="342900" indent="-342900">
              <a:buFont typeface="Arial" charset="0"/>
              <a:buChar char="•"/>
            </a:pPr>
            <a:r>
              <a:rPr lang="en-US" sz="2000" b="1" dirty="0">
                <a:solidFill>
                  <a:srgbClr val="881210"/>
                </a:solidFill>
                <a:latin typeface="+mj-lt"/>
              </a:rPr>
              <a:t>All launches delayed</a:t>
            </a:r>
          </a:p>
          <a:p>
            <a:pPr marL="342900" indent="-342900">
              <a:buFont typeface="Arial" charset="0"/>
              <a:buChar char="•"/>
            </a:pPr>
            <a:r>
              <a:rPr lang="en-US" sz="2000" b="1" dirty="0">
                <a:solidFill>
                  <a:srgbClr val="881210"/>
                </a:solidFill>
                <a:latin typeface="+mj-lt"/>
              </a:rPr>
              <a:t>Projects idle and schedules revised</a:t>
            </a:r>
          </a:p>
          <a:p>
            <a:pPr marL="342900" indent="-342900">
              <a:buFont typeface="Arial" charset="0"/>
              <a:buChar char="•"/>
            </a:pPr>
            <a:r>
              <a:rPr lang="en-US" sz="2000" b="1" dirty="0">
                <a:solidFill>
                  <a:srgbClr val="881210"/>
                </a:solidFill>
                <a:latin typeface="+mj-lt"/>
              </a:rPr>
              <a:t>Limited new work, but</a:t>
            </a:r>
            <a:r>
              <a:rPr lang="is-IS" sz="2000" b="1" dirty="0">
                <a:solidFill>
                  <a:srgbClr val="881210"/>
                </a:solidFill>
                <a:latin typeface="+mj-lt"/>
              </a:rPr>
              <a:t>…</a:t>
            </a:r>
            <a:endParaRPr lang="en-US" sz="2000" b="1" dirty="0">
              <a:solidFill>
                <a:srgbClr val="881210"/>
              </a:solidFill>
              <a:latin typeface="+mj-lt"/>
            </a:endParaRPr>
          </a:p>
        </p:txBody>
      </p:sp>
      <p:sp>
        <p:nvSpPr>
          <p:cNvPr id="14" name="Rectangle 13"/>
          <p:cNvSpPr/>
          <p:nvPr/>
        </p:nvSpPr>
        <p:spPr bwMode="auto">
          <a:xfrm>
            <a:off x="5447070" y="2310581"/>
            <a:ext cx="904569" cy="88490"/>
          </a:xfrm>
          <a:prstGeom prst="rect">
            <a:avLst/>
          </a:prstGeom>
          <a:solidFill>
            <a:srgbClr val="FFFF00">
              <a:alpha val="53000"/>
            </a:srgbClr>
          </a:solidFill>
          <a:ln w="9525" cap="flat" cmpd="sng" algn="ctr">
            <a:solidFill>
              <a:schemeClr val="tx1">
                <a:alpha val="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Slide Number Placeholder 2"/>
          <p:cNvSpPr>
            <a:spLocks noGrp="1"/>
          </p:cNvSpPr>
          <p:nvPr>
            <p:ph type="sldNum" sz="quarter" idx="10"/>
          </p:nvPr>
        </p:nvSpPr>
        <p:spPr/>
        <p:txBody>
          <a:bodyPr/>
          <a:lstStyle/>
          <a:p>
            <a:pPr>
              <a:defRPr/>
            </a:pPr>
            <a:fld id="{C5F5D751-9E6B-CC47-84E5-C7B34ABE1EC9}" type="slidenum">
              <a:rPr lang="en-US" altLang="x-none" smtClean="0"/>
              <a:pPr>
                <a:defRPr/>
              </a:pPr>
              <a:t>28</a:t>
            </a:fld>
            <a:endParaRPr lang="en-US" altLang="x-none" sz="1400"/>
          </a:p>
        </p:txBody>
      </p:sp>
      <p:grpSp>
        <p:nvGrpSpPr>
          <p:cNvPr id="6" name="Group 5"/>
          <p:cNvGrpSpPr/>
          <p:nvPr/>
        </p:nvGrpSpPr>
        <p:grpSpPr>
          <a:xfrm>
            <a:off x="4785360" y="1533831"/>
            <a:ext cx="3665621" cy="4830139"/>
            <a:chOff x="4419600" y="1343560"/>
            <a:chExt cx="4343400" cy="5459795"/>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343560"/>
              <a:ext cx="4293756" cy="5459795"/>
            </a:xfrm>
            <a:prstGeom prst="rect">
              <a:avLst/>
            </a:prstGeom>
            <a:ln>
              <a:noFill/>
            </a:ln>
          </p:spPr>
        </p:pic>
        <p:sp>
          <p:nvSpPr>
            <p:cNvPr id="2" name="Rectangle 1"/>
            <p:cNvSpPr/>
            <p:nvPr/>
          </p:nvSpPr>
          <p:spPr bwMode="auto">
            <a:xfrm>
              <a:off x="4419600" y="1598944"/>
              <a:ext cx="4343400" cy="5106656"/>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ectangle 4"/>
            <p:cNvSpPr/>
            <p:nvPr/>
          </p:nvSpPr>
          <p:spPr bwMode="auto">
            <a:xfrm>
              <a:off x="4572000" y="1419761"/>
              <a:ext cx="533400" cy="180439"/>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1" name="Rectangle 60">
            <a:extLst>
              <a:ext uri="{FF2B5EF4-FFF2-40B4-BE49-F238E27FC236}">
                <a16:creationId xmlns:a16="http://schemas.microsoft.com/office/drawing/2014/main" xmlns="" id="{6E169FD2-0426-084A-83F7-6730A8F7B084}"/>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2419814007"/>
      </p:ext>
    </p:extLst>
  </p:cSld>
  <p:clrMapOvr>
    <a:masterClrMapping/>
  </p:clrMapOvr>
  <p:transition spd="med"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2" y="1223013"/>
            <a:ext cx="2807019" cy="2203386"/>
          </a:xfrm>
          <a:prstGeom prst="rect">
            <a:avLst/>
          </a:prstGeom>
          <a:ln>
            <a:solidFill>
              <a:schemeClr val="bg1"/>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071" y="1203538"/>
            <a:ext cx="2921697" cy="2222861"/>
          </a:xfrm>
          <a:prstGeom prst="rect">
            <a:avLst/>
          </a:prstGeom>
          <a:ln>
            <a:solidFill>
              <a:schemeClr val="bg1"/>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062" y="1203537"/>
            <a:ext cx="2969822" cy="2222861"/>
          </a:xfrm>
          <a:prstGeom prst="rect">
            <a:avLst/>
          </a:prstGeom>
          <a:ln>
            <a:solidFill>
              <a:schemeClr val="bg1"/>
            </a:solid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23" y="3807399"/>
            <a:ext cx="2808243" cy="2133600"/>
          </a:xfrm>
          <a:prstGeom prst="rect">
            <a:avLst/>
          </a:prstGeom>
          <a:ln>
            <a:solidFill>
              <a:schemeClr val="bg1"/>
            </a:solidFill>
          </a:ln>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0071" y="3807399"/>
            <a:ext cx="2921697" cy="2129836"/>
          </a:xfrm>
          <a:prstGeom prst="rect">
            <a:avLst/>
          </a:prstGeom>
          <a:ln>
            <a:solidFill>
              <a:schemeClr val="bg1"/>
            </a:solidFill>
          </a:ln>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3063" y="3807399"/>
            <a:ext cx="2969821" cy="2129836"/>
          </a:xfrm>
          <a:prstGeom prst="rect">
            <a:avLst/>
          </a:prstGeom>
          <a:ln>
            <a:solidFill>
              <a:schemeClr val="bg1"/>
            </a:solidFill>
          </a:ln>
        </p:spPr>
      </p:pic>
      <p:sp>
        <p:nvSpPr>
          <p:cNvPr id="16" name="TextBox 15"/>
          <p:cNvSpPr txBox="1"/>
          <p:nvPr/>
        </p:nvSpPr>
        <p:spPr>
          <a:xfrm>
            <a:off x="1816367" y="460345"/>
            <a:ext cx="6076348" cy="493340"/>
          </a:xfrm>
          <a:prstGeom prst="rect">
            <a:avLst/>
          </a:prstGeom>
          <a:noFill/>
        </p:spPr>
        <p:txBody>
          <a:bodyPr wrap="square" rtlCol="0">
            <a:spAutoFit/>
          </a:bodyPr>
          <a:lstStyle/>
          <a:p>
            <a:r>
              <a:rPr lang="en-US" b="1" dirty="0">
                <a:solidFill>
                  <a:srgbClr val="00B0F0"/>
                </a:solidFill>
                <a:latin typeface="+mj-lt"/>
              </a:rPr>
              <a:t>The </a:t>
            </a:r>
            <a:r>
              <a:rPr lang="en-US" b="1" dirty="0" err="1">
                <a:solidFill>
                  <a:srgbClr val="00B0F0"/>
                </a:solidFill>
                <a:latin typeface="+mj-lt"/>
              </a:rPr>
              <a:t>DDL</a:t>
            </a:r>
            <a:r>
              <a:rPr lang="en-US" b="1" dirty="0">
                <a:solidFill>
                  <a:srgbClr val="00B0F0"/>
                </a:solidFill>
                <a:latin typeface="+mj-lt"/>
              </a:rPr>
              <a:t> “Sales Pitch” July 14, 1987</a:t>
            </a:r>
          </a:p>
        </p:txBody>
      </p:sp>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29</a:t>
            </a:fld>
            <a:endParaRPr lang="en-US" altLang="x-none" sz="1400"/>
          </a:p>
        </p:txBody>
      </p:sp>
      <p:sp>
        <p:nvSpPr>
          <p:cNvPr id="3" name="TextBox 2"/>
          <p:cNvSpPr txBox="1"/>
          <p:nvPr/>
        </p:nvSpPr>
        <p:spPr>
          <a:xfrm>
            <a:off x="2040698" y="5943600"/>
            <a:ext cx="5000087" cy="830997"/>
          </a:xfrm>
          <a:prstGeom prst="rect">
            <a:avLst/>
          </a:prstGeom>
          <a:noFill/>
        </p:spPr>
        <p:txBody>
          <a:bodyPr wrap="none" rtlCol="0">
            <a:spAutoFit/>
          </a:bodyPr>
          <a:lstStyle/>
          <a:p>
            <a:r>
              <a:rPr lang="en-US" b="1" dirty="0">
                <a:solidFill>
                  <a:srgbClr val="FF0000"/>
                </a:solidFill>
                <a:latin typeface="+mn-lt"/>
              </a:rPr>
              <a:t>What we didn’t envision was MEMS</a:t>
            </a:r>
          </a:p>
          <a:p>
            <a:endParaRPr lang="en-US" dirty="0"/>
          </a:p>
        </p:txBody>
      </p:sp>
      <p:sp>
        <p:nvSpPr>
          <p:cNvPr id="17" name="Rectangle 60">
            <a:extLst>
              <a:ext uri="{FF2B5EF4-FFF2-40B4-BE49-F238E27FC236}">
                <a16:creationId xmlns:a16="http://schemas.microsoft.com/office/drawing/2014/main" xmlns="" id="{F61C16E2-5FE4-114A-8271-740FF581CE0D}"/>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4093188810"/>
      </p:ext>
    </p:extLst>
  </p:cSld>
  <p:clrMapOvr>
    <a:masterClrMapping/>
  </p:clrMapOvr>
  <p:transition spd="med"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0DB1BAC-A4FA-4543-8742-CB5345A8F41C}"/>
              </a:ext>
            </a:extLst>
          </p:cNvPr>
          <p:cNvSpPr>
            <a:spLocks noGrp="1"/>
          </p:cNvSpPr>
          <p:nvPr>
            <p:ph type="sldNum" sz="quarter" idx="10"/>
          </p:nvPr>
        </p:nvSpPr>
        <p:spPr/>
        <p:txBody>
          <a:bodyPr/>
          <a:lstStyle/>
          <a:p>
            <a:fld id="{23AD6E22-5F8B-EC46-85CA-FD4F751780DB}" type="slidenum">
              <a:rPr lang="en-US" altLang="en-US" smtClean="0"/>
              <a:pPr/>
              <a:t>3</a:t>
            </a:fld>
            <a:endParaRPr lang="en-US" altLang="en-US" dirty="0"/>
          </a:p>
        </p:txBody>
      </p:sp>
      <p:sp>
        <p:nvSpPr>
          <p:cNvPr id="4" name="Footer Placeholder 3">
            <a:extLst>
              <a:ext uri="{FF2B5EF4-FFF2-40B4-BE49-F238E27FC236}">
                <a16:creationId xmlns:a16="http://schemas.microsoft.com/office/drawing/2014/main" xmlns="" id="{572F8B26-61C1-3540-8006-C2A6EA0D34E6}"/>
              </a:ext>
            </a:extLst>
          </p:cNvPr>
          <p:cNvSpPr>
            <a:spLocks noGrp="1"/>
          </p:cNvSpPr>
          <p:nvPr>
            <p:ph type="ftr" sz="quarter" idx="3"/>
          </p:nvPr>
        </p:nvSpPr>
        <p:spPr/>
        <p:txBody>
          <a:bodyPr/>
          <a:lstStyle/>
          <a:p>
            <a:r>
              <a:rPr lang="en-US" altLang="en-US" sz="1035">
                <a:solidFill>
                  <a:srgbClr val="6E1463"/>
                </a:solidFill>
              </a:rPr>
              <a:t>NASA </a:t>
            </a:r>
            <a:r>
              <a:rPr lang="en-US" altLang="en-US" sz="1035" b="1">
                <a:solidFill>
                  <a:srgbClr val="6E1463"/>
                </a:solidFill>
              </a:rPr>
              <a:t>Goddard Space Flight Center </a:t>
            </a:r>
            <a:endParaRPr lang="en-US" altLang="en-US" sz="1035" b="1" dirty="0">
              <a:solidFill>
                <a:srgbClr val="6E1463"/>
              </a:solidFill>
            </a:endParaRPr>
          </a:p>
        </p:txBody>
      </p:sp>
      <p:sp>
        <p:nvSpPr>
          <p:cNvPr id="5" name="TextBox 4">
            <a:extLst>
              <a:ext uri="{FF2B5EF4-FFF2-40B4-BE49-F238E27FC236}">
                <a16:creationId xmlns:a16="http://schemas.microsoft.com/office/drawing/2014/main" xmlns="" id="{DE94A211-2341-4C43-A657-1995805DF01A}"/>
              </a:ext>
            </a:extLst>
          </p:cNvPr>
          <p:cNvSpPr txBox="1"/>
          <p:nvPr/>
        </p:nvSpPr>
        <p:spPr>
          <a:xfrm>
            <a:off x="3743325" y="228600"/>
            <a:ext cx="2055371" cy="523220"/>
          </a:xfrm>
          <a:prstGeom prst="rect">
            <a:avLst/>
          </a:prstGeom>
          <a:noFill/>
        </p:spPr>
        <p:txBody>
          <a:bodyPr wrap="none">
            <a:spAutoFit/>
          </a:bodyPr>
          <a:lstStyle/>
          <a:p>
            <a:pPr>
              <a:defRPr/>
            </a:pPr>
            <a:r>
              <a:rPr lang="en-US" sz="2800" b="1" dirty="0">
                <a:solidFill>
                  <a:srgbClr val="00B0F0"/>
                </a:solidFill>
                <a:latin typeface="+mj-lt"/>
              </a:rPr>
              <a:t>Prehistory</a:t>
            </a:r>
            <a:r>
              <a:rPr lang="en-US" b="1" dirty="0">
                <a:solidFill>
                  <a:srgbClr val="00B0F0"/>
                </a:solidFill>
                <a:latin typeface="+mj-lt"/>
              </a:rPr>
              <a:t> </a:t>
            </a:r>
          </a:p>
        </p:txBody>
      </p:sp>
      <p:sp>
        <p:nvSpPr>
          <p:cNvPr id="6" name="TextBox 8">
            <a:extLst>
              <a:ext uri="{FF2B5EF4-FFF2-40B4-BE49-F238E27FC236}">
                <a16:creationId xmlns:a16="http://schemas.microsoft.com/office/drawing/2014/main" xmlns="" id="{8E6FCAEB-C1D6-AA43-A155-548FA0D18F6C}"/>
              </a:ext>
            </a:extLst>
          </p:cNvPr>
          <p:cNvSpPr txBox="1">
            <a:spLocks noChangeArrowheads="1"/>
          </p:cNvSpPr>
          <p:nvPr/>
        </p:nvSpPr>
        <p:spPr bwMode="auto">
          <a:xfrm>
            <a:off x="75414" y="1250129"/>
            <a:ext cx="9068586"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just">
              <a:spcBef>
                <a:spcPts val="0"/>
              </a:spcBef>
              <a:spcAft>
                <a:spcPts val="600"/>
              </a:spcAft>
              <a:buFont typeface="Arial" charset="0"/>
              <a:buChar char="•"/>
              <a:defRPr/>
            </a:pPr>
            <a:r>
              <a:rPr lang="en-US" altLang="x-none" sz="1800" b="1" dirty="0">
                <a:solidFill>
                  <a:srgbClr val="003CAA"/>
                </a:solidFill>
                <a:latin typeface="Times New Roman" panose="02020603050405020304" pitchFamily="18" charset="0"/>
                <a:cs typeface="Times New Roman" panose="02020603050405020304" pitchFamily="18" charset="0"/>
              </a:rPr>
              <a:t>The Metal Oxide Semiconductor Field Effect Transistor (MOSFET) was invented in 1959—same year Goddard is born.  </a:t>
            </a:r>
          </a:p>
          <a:p>
            <a:pPr algn="just">
              <a:spcAft>
                <a:spcPts val="600"/>
              </a:spcAft>
              <a:buFont typeface="Arial" charset="0"/>
              <a:buChar char="•"/>
              <a:defRPr/>
            </a:pPr>
            <a:r>
              <a:rPr lang="en-US" altLang="x-none" sz="1800" b="1" dirty="0">
                <a:solidFill>
                  <a:srgbClr val="003CAA"/>
                </a:solidFill>
                <a:latin typeface="Times New Roman" panose="02020603050405020304" pitchFamily="18" charset="0"/>
                <a:cs typeface="Times New Roman" panose="02020603050405020304" pitchFamily="18" charset="0"/>
              </a:rPr>
              <a:t>Dave </a:t>
            </a:r>
            <a:r>
              <a:rPr lang="en-US" altLang="x-none" sz="1800" b="1" dirty="0" err="1">
                <a:solidFill>
                  <a:srgbClr val="003CAA"/>
                </a:solidFill>
                <a:latin typeface="Times New Roman" panose="02020603050405020304" pitchFamily="18" charset="0"/>
                <a:cs typeface="Times New Roman" panose="02020603050405020304" pitchFamily="18" charset="0"/>
              </a:rPr>
              <a:t>Dargo</a:t>
            </a:r>
            <a:r>
              <a:rPr lang="en-US" altLang="x-none" sz="1800" b="1" dirty="0">
                <a:solidFill>
                  <a:srgbClr val="003CAA"/>
                </a:solidFill>
                <a:latin typeface="Times New Roman" panose="02020603050405020304" pitchFamily="18" charset="0"/>
                <a:cs typeface="Times New Roman" panose="02020603050405020304" pitchFamily="18" charset="0"/>
              </a:rPr>
              <a:t> </a:t>
            </a:r>
            <a:r>
              <a:rPr lang="en-US" altLang="x-none" sz="1800" dirty="0">
                <a:solidFill>
                  <a:srgbClr val="003CAA"/>
                </a:solidFill>
                <a:latin typeface="Times New Roman" panose="02020603050405020304" pitchFamily="18" charset="0"/>
                <a:cs typeface="Times New Roman" panose="02020603050405020304" pitchFamily="18" charset="0"/>
              </a:rPr>
              <a:t>hired by </a:t>
            </a:r>
            <a:r>
              <a:rPr lang="en-US" altLang="x-none" sz="1800" dirty="0" err="1">
                <a:solidFill>
                  <a:srgbClr val="003CAA"/>
                </a:solidFill>
                <a:latin typeface="Times New Roman" panose="02020603050405020304" pitchFamily="18" charset="0"/>
                <a:cs typeface="Times New Roman" panose="02020603050405020304" pitchFamily="18" charset="0"/>
              </a:rPr>
              <a:t>GSFC</a:t>
            </a:r>
            <a:r>
              <a:rPr lang="en-US" altLang="x-none" sz="1800" dirty="0">
                <a:solidFill>
                  <a:srgbClr val="003CAA"/>
                </a:solidFill>
                <a:latin typeface="Times New Roman" panose="02020603050405020304" pitchFamily="18" charset="0"/>
                <a:cs typeface="Times New Roman" panose="02020603050405020304" pitchFamily="18" charset="0"/>
              </a:rPr>
              <a:t> in 1961 to establish semiconductor capability in B11.  </a:t>
            </a:r>
          </a:p>
          <a:p>
            <a:pPr algn="just">
              <a:spcAft>
                <a:spcPts val="600"/>
              </a:spcAft>
              <a:buFont typeface="Arial" charset="0"/>
              <a:buChar char="•"/>
              <a:defRPr/>
            </a:pPr>
            <a:r>
              <a:rPr lang="en-US" altLang="x-none" sz="1800" dirty="0">
                <a:solidFill>
                  <a:srgbClr val="003CAA"/>
                </a:solidFill>
                <a:latin typeface="Times New Roman" panose="02020603050405020304" pitchFamily="18" charset="0"/>
                <a:cs typeface="Times New Roman" panose="02020603050405020304" pitchFamily="18" charset="0"/>
              </a:rPr>
              <a:t>The first Goddard </a:t>
            </a:r>
            <a:r>
              <a:rPr lang="en-US" altLang="x-none" sz="1800" dirty="0">
                <a:solidFill>
                  <a:srgbClr val="003CAA"/>
                </a:solidFill>
                <a:latin typeface="Times New Roman" panose="02020603050405020304" pitchFamily="18" charset="0"/>
                <a:ea typeface="Times New Roman" charset="0"/>
                <a:cs typeface="Times New Roman" panose="02020603050405020304" pitchFamily="18" charset="0"/>
              </a:rPr>
              <a:t>p-channel MOS (PMOS) integrated circuits were developed in the late 1960s under D. </a:t>
            </a:r>
            <a:r>
              <a:rPr lang="en-US" altLang="x-none" sz="1800" dirty="0" err="1">
                <a:solidFill>
                  <a:srgbClr val="003CAA"/>
                </a:solidFill>
                <a:latin typeface="Times New Roman" panose="02020603050405020304" pitchFamily="18" charset="0"/>
                <a:ea typeface="Times New Roman" charset="0"/>
                <a:cs typeface="Times New Roman" panose="02020603050405020304" pitchFamily="18" charset="0"/>
              </a:rPr>
              <a:t>Dargo</a:t>
            </a:r>
            <a:r>
              <a:rPr lang="en-US" altLang="x-none" sz="1800" dirty="0">
                <a:solidFill>
                  <a:srgbClr val="003CAA"/>
                </a:solidFill>
                <a:latin typeface="Times New Roman" panose="02020603050405020304" pitchFamily="18" charset="0"/>
                <a:ea typeface="Times New Roman" charset="0"/>
                <a:cs typeface="Times New Roman" panose="02020603050405020304" pitchFamily="18" charset="0"/>
              </a:rPr>
              <a:t> (and supplied to the IMP, HEAO-A and HEAO-B, IUE, OSO-1 ISEE, ISPM, EGRET, GRO missions (and others) throughout the late 1960s and into the 1980s.</a:t>
            </a:r>
            <a:endParaRPr lang="en-US" altLang="x-none" sz="1800" dirty="0">
              <a:solidFill>
                <a:srgbClr val="003CAA"/>
              </a:solidFill>
              <a:latin typeface="Times New Roman" panose="02020603050405020304" pitchFamily="18" charset="0"/>
              <a:cs typeface="Times New Roman" panose="02020603050405020304" pitchFamily="18" charset="0"/>
            </a:endParaRPr>
          </a:p>
          <a:p>
            <a:pPr marL="0" indent="0" algn="ctr">
              <a:spcAft>
                <a:spcPts val="600"/>
              </a:spcAft>
              <a:defRPr/>
            </a:pPr>
            <a:r>
              <a:rPr lang="en-US" altLang="x-none" sz="1800" b="1" dirty="0">
                <a:solidFill>
                  <a:srgbClr val="FF0000"/>
                </a:solidFill>
                <a:latin typeface="Times New Roman" panose="02020603050405020304" pitchFamily="18" charset="0"/>
                <a:cs typeface="Times New Roman" panose="02020603050405020304" pitchFamily="18" charset="0"/>
              </a:rPr>
              <a:t>–From this point forward we are THE semiconductor center at NASA for many years even decades to come.</a:t>
            </a:r>
            <a:endParaRPr lang="en-US" altLang="x-none" sz="1800" dirty="0">
              <a:solidFill>
                <a:srgbClr val="003CAA"/>
              </a:solidFill>
              <a:latin typeface="Times New Roman" panose="02020603050405020304" pitchFamily="18" charset="0"/>
              <a:cs typeface="Times New Roman" panose="02020603050405020304" pitchFamily="18" charset="0"/>
            </a:endParaRPr>
          </a:p>
          <a:p>
            <a:pPr algn="just">
              <a:buFont typeface="Arial" charset="0"/>
              <a:buChar char="•"/>
              <a:defRPr/>
            </a:pPr>
            <a:r>
              <a:rPr lang="en-US" altLang="x-none" sz="1800" dirty="0">
                <a:solidFill>
                  <a:srgbClr val="003CAA"/>
                </a:solidFill>
                <a:latin typeface="Times New Roman" panose="02020603050405020304" pitchFamily="18" charset="0"/>
                <a:cs typeface="Times New Roman" panose="02020603050405020304" pitchFamily="18" charset="0"/>
              </a:rPr>
              <a:t>Aug/Sep of 1974 </a:t>
            </a:r>
            <a:r>
              <a:rPr lang="en-US" altLang="x-none" sz="1800" dirty="0" err="1">
                <a:solidFill>
                  <a:srgbClr val="003CAA"/>
                </a:solidFill>
                <a:latin typeface="Times New Roman" panose="02020603050405020304" pitchFamily="18" charset="0"/>
                <a:cs typeface="Times New Roman" panose="02020603050405020304" pitchFamily="18" charset="0"/>
              </a:rPr>
              <a:t>Dargo</a:t>
            </a:r>
            <a:r>
              <a:rPr lang="en-US" altLang="x-none" sz="1800" dirty="0">
                <a:solidFill>
                  <a:srgbClr val="003CAA"/>
                </a:solidFill>
                <a:latin typeface="Times New Roman" panose="02020603050405020304" pitchFamily="18" charset="0"/>
                <a:cs typeface="Times New Roman" panose="02020603050405020304" pitchFamily="18" charset="0"/>
              </a:rPr>
              <a:t> hires me and Gerry Lamb. The group now has 3 engineers and 6 technicians plus the section head/engineer (</a:t>
            </a:r>
            <a:r>
              <a:rPr lang="en-US" altLang="x-none" sz="1800" dirty="0" err="1">
                <a:solidFill>
                  <a:srgbClr val="003CAA"/>
                </a:solidFill>
                <a:latin typeface="Times New Roman" panose="02020603050405020304" pitchFamily="18" charset="0"/>
                <a:cs typeface="Times New Roman" panose="02020603050405020304" pitchFamily="18" charset="0"/>
              </a:rPr>
              <a:t>Dargo</a:t>
            </a:r>
            <a:r>
              <a:rPr lang="en-US" altLang="x-none" sz="1800" dirty="0">
                <a:solidFill>
                  <a:srgbClr val="003CAA"/>
                </a:solidFill>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ea typeface="Times New Roman" charset="0"/>
              <a:cs typeface="Times New Roman" panose="02020603050405020304" pitchFamily="18" charset="0"/>
            </a:endParaRPr>
          </a:p>
          <a:p>
            <a:pPr algn="just">
              <a:buFont typeface="Arial" charset="0"/>
              <a:buChar char="•"/>
              <a:defRPr/>
            </a:pPr>
            <a:r>
              <a:rPr lang="en-US" sz="1800" dirty="0">
                <a:solidFill>
                  <a:srgbClr val="003CAA"/>
                </a:solidFill>
                <a:latin typeface="Times New Roman" panose="02020603050405020304" pitchFamily="18" charset="0"/>
                <a:ea typeface="Times New Roman" charset="0"/>
                <a:cs typeface="Times New Roman" panose="02020603050405020304" pitchFamily="18" charset="0"/>
              </a:rPr>
              <a:t>The Branch has two sections:</a:t>
            </a:r>
            <a:r>
              <a:rPr lang="en-US" sz="1800" dirty="0">
                <a:latin typeface="Times New Roman" panose="02020603050405020304" pitchFamily="18" charset="0"/>
                <a:ea typeface="Times New Roman" charset="0"/>
                <a:cs typeface="Times New Roman" panose="02020603050405020304" pitchFamily="18" charset="0"/>
              </a:rPr>
              <a:t> </a:t>
            </a:r>
            <a:r>
              <a:rPr lang="en-US" sz="1800" b="1" i="1" dirty="0">
                <a:latin typeface="Times New Roman" panose="02020603050405020304" pitchFamily="18" charset="0"/>
                <a:ea typeface="Times New Roman" charset="0"/>
                <a:cs typeface="Times New Roman" panose="02020603050405020304" pitchFamily="18" charset="0"/>
              </a:rPr>
              <a:t>Microelectronics Device Fabrication and Electronics Design/Packaging</a:t>
            </a:r>
          </a:p>
          <a:p>
            <a:pPr algn="just">
              <a:buFont typeface="Arial" charset="0"/>
              <a:buChar char="•"/>
              <a:defRPr/>
            </a:pPr>
            <a:endParaRPr lang="en-US" sz="1800" b="1" dirty="0">
              <a:latin typeface="Times New Roman" panose="02020603050405020304" pitchFamily="18" charset="0"/>
              <a:ea typeface="Times New Roman" charset="0"/>
              <a:cs typeface="Times New Roman" panose="02020603050405020304" pitchFamily="18" charset="0"/>
            </a:endParaRPr>
          </a:p>
          <a:p>
            <a:pPr algn="just">
              <a:buFont typeface="Arial" charset="0"/>
              <a:buChar char="•"/>
              <a:defRPr/>
            </a:pPr>
            <a:r>
              <a:rPr lang="en-US" sz="1600" b="1" dirty="0">
                <a:latin typeface="Times New Roman" panose="02020603050405020304" pitchFamily="18" charset="0"/>
                <a:ea typeface="Times New Roman" charset="0"/>
                <a:cs typeface="Times New Roman" panose="02020603050405020304" pitchFamily="18" charset="0"/>
              </a:rPr>
              <a:t>NOTE: </a:t>
            </a:r>
            <a:r>
              <a:rPr lang="en-US" sz="1400" i="1" dirty="0">
                <a:latin typeface="Times New Roman" panose="02020603050405020304" pitchFamily="18" charset="0"/>
                <a:ea typeface="Times New Roman" charset="0"/>
                <a:cs typeface="Times New Roman" panose="02020603050405020304" pitchFamily="18" charset="0"/>
              </a:rPr>
              <a:t>We are part of the Mechanical Systems Division developing microelectronics—there simply is no other place for us to fit in at that time. In 1976 we are transferred into the newly formed Instrument Division as the Electronic Instrument Techniques Branch (where we have remained ever since but with differing branch titles and organizational codes  (756, 724, 718, 553).  </a:t>
            </a:r>
          </a:p>
          <a:p>
            <a:pPr algn="just">
              <a:buFont typeface="Arial" charset="0"/>
              <a:buChar char="•"/>
              <a:defRPr/>
            </a:pPr>
            <a:endParaRPr lang="en-US" altLang="x-none" sz="1800" dirty="0">
              <a:solidFill>
                <a:srgbClr val="003CAA"/>
              </a:solidFill>
              <a:latin typeface="Times New Roman" panose="02020603050405020304" pitchFamily="18" charset="0"/>
              <a:cs typeface="Times New Roman" panose="02020603050405020304" pitchFamily="18" charset="0"/>
            </a:endParaRPr>
          </a:p>
          <a:p>
            <a:pPr algn="just">
              <a:buFont typeface="Arial" charset="0"/>
              <a:buChar char="•"/>
              <a:defRPr/>
            </a:pPr>
            <a:endParaRPr lang="en-US" altLang="x-none" sz="1800" dirty="0">
              <a:solidFill>
                <a:srgbClr val="003CAA"/>
              </a:solidFill>
              <a:latin typeface="Times New Roman" panose="02020603050405020304" pitchFamily="18" charset="0"/>
              <a:cs typeface="Times New Roman" panose="02020603050405020304" pitchFamily="18" charset="0"/>
            </a:endParaRPr>
          </a:p>
        </p:txBody>
      </p:sp>
      <p:sp>
        <p:nvSpPr>
          <p:cNvPr id="7" name="Slide Number Placeholder 2">
            <a:extLst>
              <a:ext uri="{FF2B5EF4-FFF2-40B4-BE49-F238E27FC236}">
                <a16:creationId xmlns:a16="http://schemas.microsoft.com/office/drawing/2014/main" xmlns="" id="{78199918-90B0-CE43-9074-E06FD8E97F31}"/>
              </a:ext>
            </a:extLst>
          </p:cNvPr>
          <p:cNvSpPr txBox="1">
            <a:spLocks/>
          </p:cNvSpPr>
          <p:nvPr/>
        </p:nvSpPr>
        <p:spPr bwMode="auto">
          <a:xfrm>
            <a:off x="8757920" y="6510337"/>
            <a:ext cx="38608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753" b="1" kern="1200">
                <a:solidFill>
                  <a:srgbClr val="6E1463"/>
                </a:solidFill>
                <a:latin typeface="Arial" panose="020B0604020202020204" pitchFamily="34" charset="0"/>
                <a:ea typeface="ＭＳ Ｐゴシック" panose="020B0600070205080204" pitchFamily="34" charset="-128"/>
                <a:cs typeface="+mn-cs"/>
              </a:defRPr>
            </a:lvl1pPr>
            <a:lvl2pPr marL="496347"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2pPr>
            <a:lvl3pPr marL="992694"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3pPr>
            <a:lvl4pPr marL="1489041"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4pPr>
            <a:lvl5pPr marL="1985389" algn="l" rtl="0" eaLnBrk="0" fontAlgn="base" hangingPunct="0">
              <a:spcBef>
                <a:spcPct val="0"/>
              </a:spcBef>
              <a:spcAft>
                <a:spcPct val="0"/>
              </a:spcAft>
              <a:defRPr sz="2606" kern="1200">
                <a:solidFill>
                  <a:schemeClr val="tx1"/>
                </a:solidFill>
                <a:latin typeface="Arial" panose="020B0604020202020204" pitchFamily="34" charset="0"/>
                <a:ea typeface="ＭＳ Ｐゴシック" panose="020B0600070205080204" pitchFamily="34" charset="-128"/>
                <a:cs typeface="+mn-cs"/>
              </a:defRPr>
            </a:lvl5pPr>
            <a:lvl6pPr marL="2481736"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6pPr>
            <a:lvl7pPr marL="2978083"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7pPr>
            <a:lvl8pPr marL="3474430"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8pPr>
            <a:lvl9pPr marL="3970776" algn="l" defTabSz="992694" rtl="0" eaLnBrk="1" latinLnBrk="0" hangingPunct="1">
              <a:defRPr sz="2606"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C5F5D751-9E6B-CC47-84E5-C7B34ABE1EC9}" type="slidenum">
              <a:rPr lang="en-US" altLang="x-none" smtClean="0"/>
              <a:pPr>
                <a:defRPr/>
              </a:pPr>
              <a:t>3</a:t>
            </a:fld>
            <a:endParaRPr lang="en-US" altLang="x-none" sz="1400"/>
          </a:p>
        </p:txBody>
      </p:sp>
    </p:spTree>
    <p:extLst>
      <p:ext uri="{BB962C8B-B14F-4D97-AF65-F5344CB8AC3E}">
        <p14:creationId xmlns:p14="http://schemas.microsoft.com/office/powerpoint/2010/main" val="567620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9338" b="21009"/>
          <a:stretch/>
        </p:blipFill>
        <p:spPr>
          <a:xfrm>
            <a:off x="736078" y="1359372"/>
            <a:ext cx="3278367" cy="2023830"/>
          </a:xfrm>
          <a:prstGeom prst="rect">
            <a:avLst/>
          </a:prstGeom>
          <a:ln>
            <a:solidFill>
              <a:schemeClr val="bg1"/>
            </a:solid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3565"/>
          <a:stretch/>
        </p:blipFill>
        <p:spPr>
          <a:xfrm>
            <a:off x="2287020" y="3563735"/>
            <a:ext cx="3786521" cy="2495959"/>
          </a:xfrm>
          <a:prstGeom prst="rect">
            <a:avLst/>
          </a:prstGeom>
          <a:ln>
            <a:solidFill>
              <a:schemeClr val="bg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1184" b="29546"/>
          <a:stretch/>
        </p:blipFill>
        <p:spPr>
          <a:xfrm>
            <a:off x="4294689" y="1170117"/>
            <a:ext cx="3982551" cy="2213085"/>
          </a:xfrm>
          <a:prstGeom prst="rect">
            <a:avLst/>
          </a:prstGeom>
          <a:ln>
            <a:solidFill>
              <a:schemeClr val="bg1"/>
            </a:solidFill>
          </a:ln>
        </p:spPr>
      </p:pic>
      <p:sp>
        <p:nvSpPr>
          <p:cNvPr id="7" name="TextBox 6"/>
          <p:cNvSpPr txBox="1"/>
          <p:nvPr/>
        </p:nvSpPr>
        <p:spPr>
          <a:xfrm>
            <a:off x="1585361" y="496244"/>
            <a:ext cx="6268854" cy="493340"/>
          </a:xfrm>
          <a:prstGeom prst="rect">
            <a:avLst/>
          </a:prstGeom>
          <a:noFill/>
        </p:spPr>
        <p:txBody>
          <a:bodyPr wrap="square" rtlCol="0">
            <a:spAutoFit/>
          </a:bodyPr>
          <a:lstStyle/>
          <a:p>
            <a:r>
              <a:rPr lang="en-US" b="1" dirty="0">
                <a:solidFill>
                  <a:srgbClr val="00B0F0"/>
                </a:solidFill>
                <a:latin typeface="+mj-lt"/>
              </a:rPr>
              <a:t>The </a:t>
            </a:r>
            <a:r>
              <a:rPr lang="en-US" b="1" dirty="0" err="1">
                <a:solidFill>
                  <a:srgbClr val="00B0F0"/>
                </a:solidFill>
                <a:latin typeface="+mj-lt"/>
              </a:rPr>
              <a:t>DDL</a:t>
            </a:r>
            <a:r>
              <a:rPr lang="en-US" b="1" dirty="0">
                <a:solidFill>
                  <a:srgbClr val="00B0F0"/>
                </a:solidFill>
                <a:latin typeface="+mj-lt"/>
              </a:rPr>
              <a:t> “Sales Pitch” July 14, 1987</a:t>
            </a:r>
          </a:p>
        </p:txBody>
      </p:sp>
      <p:sp>
        <p:nvSpPr>
          <p:cNvPr id="5" name="Slide Number Placeholder 4"/>
          <p:cNvSpPr>
            <a:spLocks noGrp="1"/>
          </p:cNvSpPr>
          <p:nvPr>
            <p:ph type="sldNum" sz="quarter" idx="10"/>
          </p:nvPr>
        </p:nvSpPr>
        <p:spPr/>
        <p:txBody>
          <a:bodyPr/>
          <a:lstStyle/>
          <a:p>
            <a:pPr>
              <a:defRPr/>
            </a:pPr>
            <a:fld id="{C5F5D751-9E6B-CC47-84E5-C7B34ABE1EC9}" type="slidenum">
              <a:rPr lang="en-US" altLang="x-none" smtClean="0"/>
              <a:pPr>
                <a:defRPr/>
              </a:pPr>
              <a:t>30</a:t>
            </a:fld>
            <a:endParaRPr lang="en-US" altLang="x-none" sz="1400"/>
          </a:p>
        </p:txBody>
      </p:sp>
      <p:sp>
        <p:nvSpPr>
          <p:cNvPr id="8" name="Rectangle 60">
            <a:extLst>
              <a:ext uri="{FF2B5EF4-FFF2-40B4-BE49-F238E27FC236}">
                <a16:creationId xmlns:a16="http://schemas.microsoft.com/office/drawing/2014/main" xmlns="" id="{D8A7FA0F-5991-7E46-AF0F-A1330023F263}"/>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623381927"/>
      </p:ext>
    </p:extLst>
  </p:cSld>
  <p:clrMapOvr>
    <a:masterClrMapping/>
  </p:clrMapOvr>
  <p:transition spd="med"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726" t="13371" r="3966" b="4075"/>
          <a:stretch/>
        </p:blipFill>
        <p:spPr>
          <a:xfrm>
            <a:off x="1311564" y="1543107"/>
            <a:ext cx="6465454" cy="4832765"/>
          </a:xfrm>
          <a:prstGeom prst="rect">
            <a:avLst/>
          </a:prstGeom>
        </p:spPr>
      </p:pic>
      <p:sp>
        <p:nvSpPr>
          <p:cNvPr id="13" name="Title 12">
            <a:extLst>
              <a:ext uri="{FF2B5EF4-FFF2-40B4-BE49-F238E27FC236}">
                <a16:creationId xmlns:a16="http://schemas.microsoft.com/office/drawing/2014/main" xmlns="" id="{943CF231-7A8E-E940-AB18-C5C395596278}"/>
              </a:ext>
            </a:extLst>
          </p:cNvPr>
          <p:cNvSpPr>
            <a:spLocks noGrp="1"/>
          </p:cNvSpPr>
          <p:nvPr>
            <p:ph type="title" idx="4294967295"/>
          </p:nvPr>
        </p:nvSpPr>
        <p:spPr>
          <a:xfrm>
            <a:off x="401644" y="410937"/>
            <a:ext cx="8547100" cy="760413"/>
          </a:xfrm>
        </p:spPr>
        <p:txBody>
          <a:bodyPr>
            <a:noAutofit/>
          </a:bodyPr>
          <a:lstStyle/>
          <a:p>
            <a:pPr algn="ctr"/>
            <a:r>
              <a:rPr lang="en-US" sz="2445" dirty="0"/>
              <a:t> New Detector Development Laboratory (</a:t>
            </a:r>
            <a:r>
              <a:rPr lang="en-US" sz="2445" dirty="0" err="1"/>
              <a:t>DDL</a:t>
            </a:r>
            <a:r>
              <a:rPr lang="en-US" sz="2445" dirty="0"/>
              <a:t>) </a:t>
            </a:r>
            <a:br>
              <a:rPr lang="en-US" sz="2445" dirty="0"/>
            </a:br>
            <a:r>
              <a:rPr lang="en-US" sz="2445" dirty="0"/>
              <a:t>Architectural Design Meeting, ~1989</a:t>
            </a:r>
          </a:p>
        </p:txBody>
      </p:sp>
      <p:sp>
        <p:nvSpPr>
          <p:cNvPr id="14" name="Content Placeholder 13">
            <a:extLst>
              <a:ext uri="{FF2B5EF4-FFF2-40B4-BE49-F238E27FC236}">
                <a16:creationId xmlns:a16="http://schemas.microsoft.com/office/drawing/2014/main" xmlns="" id="{9C8B2DA8-8B7E-0145-BD0C-45DF1749FD8E}"/>
              </a:ext>
            </a:extLst>
          </p:cNvPr>
          <p:cNvSpPr>
            <a:spLocks noGrp="1"/>
          </p:cNvSpPr>
          <p:nvPr>
            <p:ph idx="1"/>
          </p:nvPr>
        </p:nvSpPr>
        <p:spPr>
          <a:xfrm>
            <a:off x="1491816" y="1176200"/>
            <a:ext cx="7905581" cy="549717"/>
          </a:xfrm>
        </p:spPr>
        <p:txBody>
          <a:bodyPr/>
          <a:lstStyle/>
          <a:p>
            <a:pPr marL="0" indent="0">
              <a:buNone/>
            </a:pPr>
            <a:r>
              <a:rPr lang="en-US" b="1" dirty="0"/>
              <a:t>The </a:t>
            </a:r>
            <a:r>
              <a:rPr lang="en-US" b="1" dirty="0" err="1"/>
              <a:t>DDL</a:t>
            </a:r>
            <a:r>
              <a:rPr lang="en-US" b="1" dirty="0"/>
              <a:t>/B30 was completed in July of 1994</a:t>
            </a:r>
          </a:p>
        </p:txBody>
      </p:sp>
      <p:sp>
        <p:nvSpPr>
          <p:cNvPr id="3" name="Slide Number Placeholder 2"/>
          <p:cNvSpPr>
            <a:spLocks noGrp="1"/>
          </p:cNvSpPr>
          <p:nvPr>
            <p:ph type="sldNum" sz="quarter" idx="10"/>
          </p:nvPr>
        </p:nvSpPr>
        <p:spPr/>
        <p:txBody>
          <a:bodyPr/>
          <a:lstStyle/>
          <a:p>
            <a:pPr>
              <a:defRPr/>
            </a:pPr>
            <a:fld id="{C5F5D751-9E6B-CC47-84E5-C7B34ABE1EC9}" type="slidenum">
              <a:rPr lang="en-US" altLang="x-none" smtClean="0"/>
              <a:pPr>
                <a:defRPr/>
              </a:pPr>
              <a:t>31</a:t>
            </a:fld>
            <a:endParaRPr lang="en-US" altLang="x-none" sz="1317"/>
          </a:p>
        </p:txBody>
      </p:sp>
      <p:sp>
        <p:nvSpPr>
          <p:cNvPr id="5" name="Rectangle 60">
            <a:extLst>
              <a:ext uri="{FF2B5EF4-FFF2-40B4-BE49-F238E27FC236}">
                <a16:creationId xmlns:a16="http://schemas.microsoft.com/office/drawing/2014/main" xmlns="" id="{0789BF1D-5660-7245-9EC4-3A2A38790973}"/>
              </a:ext>
            </a:extLst>
          </p:cNvPr>
          <p:cNvSpPr>
            <a:spLocks noGrp="1" noChangeArrowheads="1"/>
          </p:cNvSpPr>
          <p:nvPr>
            <p:ph type="ftr" sz="quarter" idx="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1920808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7E7C4A0-977A-D742-9464-4E61ED940C14}"/>
              </a:ext>
            </a:extLst>
          </p:cNvPr>
          <p:cNvGrpSpPr/>
          <p:nvPr/>
        </p:nvGrpSpPr>
        <p:grpSpPr>
          <a:xfrm>
            <a:off x="943276" y="1126155"/>
            <a:ext cx="6810456" cy="5237686"/>
            <a:chOff x="494986" y="413957"/>
            <a:chExt cx="8336776" cy="6411897"/>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50" y="413957"/>
              <a:ext cx="4774112" cy="64118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89541" y="3232803"/>
              <a:ext cx="2385508" cy="285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96378" y="622933"/>
              <a:ext cx="2454030" cy="285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bwMode="auto">
            <a:xfrm flipV="1">
              <a:off x="2157928" y="4582401"/>
              <a:ext cx="4014272" cy="1"/>
            </a:xfrm>
            <a:prstGeom prst="straightConnector1">
              <a:avLst/>
            </a:prstGeom>
            <a:solidFill>
              <a:schemeClr val="accent1"/>
            </a:solidFill>
            <a:ln w="57150" cap="flat" cmpd="sng" algn="ctr">
              <a:solidFill>
                <a:srgbClr val="00FA00"/>
              </a:solidFill>
              <a:prstDash val="sys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a:cxnSpLocks/>
            </p:cNvCxnSpPr>
            <p:nvPr/>
          </p:nvCxnSpPr>
          <p:spPr bwMode="auto">
            <a:xfrm>
              <a:off x="1765366" y="1168993"/>
              <a:ext cx="5972743" cy="3413409"/>
            </a:xfrm>
            <a:prstGeom prst="straightConnector1">
              <a:avLst/>
            </a:prstGeom>
            <a:solidFill>
              <a:schemeClr val="accent1"/>
            </a:solidFill>
            <a:ln w="57150" cap="flat" cmpd="sng" algn="ctr">
              <a:solidFill>
                <a:schemeClr val="bg2">
                  <a:lumMod val="50000"/>
                </a:schemeClr>
              </a:solidFill>
              <a:prstDash val="sys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32</a:t>
            </a:fld>
            <a:endParaRPr lang="en-US" altLang="x-none" sz="1400"/>
          </a:p>
        </p:txBody>
      </p:sp>
      <p:sp>
        <p:nvSpPr>
          <p:cNvPr id="4" name="TextBox 3">
            <a:extLst>
              <a:ext uri="{FF2B5EF4-FFF2-40B4-BE49-F238E27FC236}">
                <a16:creationId xmlns:a16="http://schemas.microsoft.com/office/drawing/2014/main" xmlns="" id="{2FEED1EB-E6BD-6D45-9831-858A6F1C6092}"/>
              </a:ext>
            </a:extLst>
          </p:cNvPr>
          <p:cNvSpPr txBox="1"/>
          <p:nvPr/>
        </p:nvSpPr>
        <p:spPr>
          <a:xfrm>
            <a:off x="2579572" y="233921"/>
            <a:ext cx="4006225" cy="646331"/>
          </a:xfrm>
          <a:prstGeom prst="rect">
            <a:avLst/>
          </a:prstGeom>
          <a:noFill/>
        </p:spPr>
        <p:txBody>
          <a:bodyPr wrap="none" rtlCol="0">
            <a:spAutoFit/>
          </a:bodyPr>
          <a:lstStyle/>
          <a:p>
            <a:r>
              <a:rPr lang="en-US" sz="3600" b="1" dirty="0">
                <a:solidFill>
                  <a:srgbClr val="00B0F0"/>
                </a:solidFill>
              </a:rPr>
              <a:t>Then versus Now</a:t>
            </a:r>
          </a:p>
        </p:txBody>
      </p:sp>
      <p:cxnSp>
        <p:nvCxnSpPr>
          <p:cNvPr id="10" name="Straight Arrow Connector 9"/>
          <p:cNvCxnSpPr/>
          <p:nvPr/>
        </p:nvCxnSpPr>
        <p:spPr bwMode="auto">
          <a:xfrm>
            <a:off x="1981071" y="1742921"/>
            <a:ext cx="4454019" cy="1217449"/>
          </a:xfrm>
          <a:prstGeom prst="straightConnector1">
            <a:avLst/>
          </a:prstGeom>
          <a:solidFill>
            <a:schemeClr val="accent1"/>
          </a:solidFill>
          <a:ln w="57150" cap="flat" cmpd="sng" algn="ctr">
            <a:solidFill>
              <a:schemeClr val="bg2">
                <a:lumMod val="50000"/>
              </a:schemeClr>
            </a:solidFill>
            <a:prstDash val="sys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Rectangle 60">
            <a:extLst>
              <a:ext uri="{FF2B5EF4-FFF2-40B4-BE49-F238E27FC236}">
                <a16:creationId xmlns:a16="http://schemas.microsoft.com/office/drawing/2014/main" xmlns="" id="{9CA2D9D2-9D8A-B341-97CC-1D595B320F15}"/>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2555199123"/>
      </p:ext>
    </p:extLst>
  </p:cSld>
  <p:clrMapOvr>
    <a:masterClrMapping/>
  </p:clrMapOvr>
  <p:transition spd="med"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8A7710E2-A393-BF4C-8EF9-A74A56DAB1A7}"/>
              </a:ext>
            </a:extLst>
          </p:cNvPr>
          <p:cNvSpPr>
            <a:spLocks noGrp="1"/>
          </p:cNvSpPr>
          <p:nvPr>
            <p:ph type="title" idx="4294967295"/>
          </p:nvPr>
        </p:nvSpPr>
        <p:spPr>
          <a:xfrm>
            <a:off x="695816" y="190979"/>
            <a:ext cx="8036943" cy="715025"/>
          </a:xfrm>
        </p:spPr>
        <p:txBody>
          <a:bodyPr>
            <a:normAutofit fontScale="90000"/>
          </a:bodyPr>
          <a:lstStyle/>
          <a:p>
            <a:r>
              <a:rPr lang="en-US" dirty="0">
                <a:solidFill>
                  <a:srgbClr val="00B0F0"/>
                </a:solidFill>
              </a:rPr>
              <a:t>Single element </a:t>
            </a:r>
            <a:br>
              <a:rPr lang="en-US" dirty="0">
                <a:solidFill>
                  <a:srgbClr val="00B0F0"/>
                </a:solidFill>
              </a:rPr>
            </a:br>
            <a:r>
              <a:rPr lang="en-US" dirty="0">
                <a:solidFill>
                  <a:srgbClr val="00B0F0"/>
                </a:solidFill>
              </a:rPr>
              <a:t>versus </a:t>
            </a:r>
            <a:br>
              <a:rPr lang="en-US" dirty="0">
                <a:solidFill>
                  <a:srgbClr val="00B0F0"/>
                </a:solidFill>
              </a:rPr>
            </a:br>
            <a:r>
              <a:rPr lang="en-US" dirty="0">
                <a:solidFill>
                  <a:srgbClr val="00B0F0"/>
                </a:solidFill>
              </a:rPr>
              <a:t>  Multi-element (arrays)</a:t>
            </a:r>
          </a:p>
        </p:txBody>
      </p:sp>
      <p:sp>
        <p:nvSpPr>
          <p:cNvPr id="6" name="Content Placeholder 5">
            <a:extLst>
              <a:ext uri="{FF2B5EF4-FFF2-40B4-BE49-F238E27FC236}">
                <a16:creationId xmlns:a16="http://schemas.microsoft.com/office/drawing/2014/main" xmlns="" id="{02BDE127-3DA4-4349-96EA-0049C2B9567A}"/>
              </a:ext>
            </a:extLst>
          </p:cNvPr>
          <p:cNvSpPr>
            <a:spLocks noGrp="1"/>
          </p:cNvSpPr>
          <p:nvPr>
            <p:ph idx="1"/>
          </p:nvPr>
        </p:nvSpPr>
        <p:spPr>
          <a:xfrm>
            <a:off x="613242" y="1745476"/>
            <a:ext cx="7905581" cy="4678380"/>
          </a:xfrm>
        </p:spPr>
        <p:txBody>
          <a:bodyPr/>
          <a:lstStyle/>
          <a:p>
            <a:pPr marL="0" indent="0">
              <a:buNone/>
            </a:pPr>
            <a:r>
              <a:rPr lang="en-US" dirty="0"/>
              <a:t>Starting around 1981 the detector field evolved from single element detector photon detection to multi-element, area-array detector imaging–from the ultraviolet to the far infrared.</a:t>
            </a:r>
          </a:p>
          <a:p>
            <a:pPr marL="0" indent="0">
              <a:buNone/>
            </a:pPr>
            <a:endParaRPr lang="en-US" dirty="0"/>
          </a:p>
          <a:p>
            <a:pPr marL="0" indent="0" algn="ctr">
              <a:buNone/>
            </a:pPr>
            <a:r>
              <a:rPr lang="en-US" sz="2634" b="1" dirty="0"/>
              <a:t>This was a major leap in technology enabled</a:t>
            </a:r>
            <a:br>
              <a:rPr lang="en-US" sz="2634" b="1" dirty="0"/>
            </a:br>
            <a:r>
              <a:rPr lang="en-US" sz="2634" b="1" dirty="0"/>
              <a:t>by the availability of lab computers.</a:t>
            </a:r>
          </a:p>
          <a:p>
            <a:pPr marL="0" indent="0">
              <a:buNone/>
            </a:pPr>
            <a:endParaRPr lang="en-US" dirty="0"/>
          </a:p>
          <a:p>
            <a:pPr marL="0" indent="0">
              <a:buNone/>
            </a:pPr>
            <a:r>
              <a:rPr lang="en-US" sz="2200" i="1" dirty="0"/>
              <a:t>However, the Branch (Ravi </a:t>
            </a:r>
            <a:r>
              <a:rPr lang="en-US" sz="2200" i="1" dirty="0" err="1"/>
              <a:t>Kaipa</a:t>
            </a:r>
            <a:r>
              <a:rPr lang="en-US" sz="2200" i="1" dirty="0"/>
              <a:t>) has to develop its own data acquisition and display programs  (</a:t>
            </a:r>
            <a:r>
              <a:rPr lang="en-US" sz="2200" i="1" dirty="0" err="1"/>
              <a:t>DDAP</a:t>
            </a:r>
            <a:r>
              <a:rPr lang="en-US" sz="2200" i="1" dirty="0"/>
              <a:t>)—commercial sources don’t yet exist.</a:t>
            </a:r>
          </a:p>
          <a:p>
            <a:pPr marL="0" indent="0">
              <a:buNone/>
            </a:pPr>
            <a:endParaRPr lang="en-US" sz="2256" i="1" dirty="0"/>
          </a:p>
          <a:p>
            <a:endParaRPr lang="en-US" dirty="0"/>
          </a:p>
        </p:txBody>
      </p:sp>
      <p:sp>
        <p:nvSpPr>
          <p:cNvPr id="2" name="Slide Number Placeholder 1"/>
          <p:cNvSpPr>
            <a:spLocks noGrp="1"/>
          </p:cNvSpPr>
          <p:nvPr>
            <p:ph type="sldNum" sz="quarter" idx="10"/>
          </p:nvPr>
        </p:nvSpPr>
        <p:spPr/>
        <p:txBody>
          <a:bodyPr/>
          <a:lstStyle/>
          <a:p>
            <a:fld id="{C5F5D751-9E6B-CC47-84E5-C7B34ABE1EC9}" type="slidenum">
              <a:rPr lang="en-US" altLang="x-none" smtClean="0"/>
              <a:pPr/>
              <a:t>33</a:t>
            </a:fld>
            <a:endParaRPr lang="en-US" altLang="x-none"/>
          </a:p>
        </p:txBody>
      </p:sp>
      <p:sp>
        <p:nvSpPr>
          <p:cNvPr id="5" name="Rectangle 60">
            <a:extLst>
              <a:ext uri="{FF2B5EF4-FFF2-40B4-BE49-F238E27FC236}">
                <a16:creationId xmlns:a16="http://schemas.microsoft.com/office/drawing/2014/main" xmlns="" id="{B6F557F0-5CAC-5341-93F0-C023528F573B}"/>
              </a:ext>
            </a:extLst>
          </p:cNvPr>
          <p:cNvSpPr>
            <a:spLocks noGrp="1" noChangeArrowheads="1"/>
          </p:cNvSpPr>
          <p:nvPr>
            <p:ph type="ftr" sz="quarter" idx="3"/>
          </p:nvPr>
        </p:nvSpPr>
        <p:spPr bwMode="auto">
          <a:xfrm>
            <a:off x="310311"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1508503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C339C84-07F5-D24E-B344-317CE783CAA5}"/>
              </a:ext>
            </a:extLst>
          </p:cNvPr>
          <p:cNvSpPr>
            <a:spLocks noGrp="1"/>
          </p:cNvSpPr>
          <p:nvPr>
            <p:ph type="title" idx="4294967295"/>
          </p:nvPr>
        </p:nvSpPr>
        <p:spPr>
          <a:xfrm>
            <a:off x="596900" y="286804"/>
            <a:ext cx="8547100" cy="760413"/>
          </a:xfrm>
        </p:spPr>
        <p:txBody>
          <a:bodyPr>
            <a:normAutofit fontScale="90000"/>
          </a:bodyPr>
          <a:lstStyle/>
          <a:p>
            <a:pPr algn="ctr"/>
            <a:r>
              <a:rPr lang="en-US" sz="3385" dirty="0"/>
              <a:t>NASA Science Missions </a:t>
            </a:r>
            <a:br>
              <a:rPr lang="en-US" sz="3385" dirty="0"/>
            </a:br>
            <a:r>
              <a:rPr lang="en-US" sz="3385" dirty="0"/>
              <a:t>Require Detectors</a:t>
            </a:r>
            <a:endParaRPr lang="en-US" dirty="0">
              <a:solidFill>
                <a:srgbClr val="00B0F0"/>
              </a:solidFill>
            </a:endParaRPr>
          </a:p>
        </p:txBody>
      </p:sp>
      <p:sp>
        <p:nvSpPr>
          <p:cNvPr id="7" name="Content Placeholder 6">
            <a:extLst>
              <a:ext uri="{FF2B5EF4-FFF2-40B4-BE49-F238E27FC236}">
                <a16:creationId xmlns:a16="http://schemas.microsoft.com/office/drawing/2014/main" xmlns="" id="{7734E9E3-454E-9B4E-A36B-621B08571D27}"/>
              </a:ext>
            </a:extLst>
          </p:cNvPr>
          <p:cNvSpPr>
            <a:spLocks noGrp="1"/>
          </p:cNvSpPr>
          <p:nvPr>
            <p:ph idx="1"/>
          </p:nvPr>
        </p:nvSpPr>
        <p:spPr>
          <a:xfrm>
            <a:off x="323850" y="1285762"/>
            <a:ext cx="8528049" cy="4975347"/>
          </a:xfrm>
        </p:spPr>
        <p:txBody>
          <a:bodyPr>
            <a:normAutofit/>
          </a:bodyPr>
          <a:lstStyle/>
          <a:p>
            <a:r>
              <a:rPr lang="en-US" dirty="0"/>
              <a:t>In the late 1970’s detectors were just one pixel! That is, they were a single piece of material with two electrodes to extract the electrons. </a:t>
            </a:r>
            <a:r>
              <a:rPr lang="en-US" b="1" i="1" dirty="0">
                <a:solidFill>
                  <a:srgbClr val="932192"/>
                </a:solidFill>
              </a:rPr>
              <a:t>The iPhone X has more than 2.5 million pixels. </a:t>
            </a:r>
            <a:endParaRPr lang="en-US" dirty="0"/>
          </a:p>
          <a:p>
            <a:endParaRPr lang="en-US" dirty="0"/>
          </a:p>
          <a:p>
            <a:r>
              <a:rPr lang="en-US" dirty="0"/>
              <a:t>We were limited to just detecting photons—we could not readily make an image. </a:t>
            </a:r>
          </a:p>
          <a:p>
            <a:endParaRPr lang="en-US" dirty="0"/>
          </a:p>
          <a:p>
            <a:r>
              <a:rPr lang="en-US" dirty="0"/>
              <a:t>Many different materials could be implemented to detect various wavelengths. The most sensitive infrared detectors needed to operate at very cold temperatures ranging </a:t>
            </a:r>
            <a:r>
              <a:rPr lang="en-US"/>
              <a:t>from &lt;1K-50K </a:t>
            </a:r>
            <a:r>
              <a:rPr lang="en-US" dirty="0"/>
              <a:t>(-272 to -223</a:t>
            </a:r>
            <a:r>
              <a:rPr lang="en-US" baseline="30000" dirty="0"/>
              <a:t>o</a:t>
            </a:r>
            <a:r>
              <a:rPr lang="en-US" dirty="0"/>
              <a:t>C).</a:t>
            </a:r>
          </a:p>
          <a:p>
            <a:pPr marL="0" indent="0">
              <a:buNone/>
            </a:pPr>
            <a:endParaRPr lang="en-US" dirty="0"/>
          </a:p>
          <a:p>
            <a:r>
              <a:rPr lang="en-US" dirty="0"/>
              <a:t>To achieve and maintain these cryogenic temperatures was very complicated (and still is)--especially on a satellite.</a:t>
            </a:r>
          </a:p>
          <a:p>
            <a:endParaRPr lang="en-US" dirty="0"/>
          </a:p>
        </p:txBody>
      </p:sp>
      <p:sp>
        <p:nvSpPr>
          <p:cNvPr id="2" name="Slide Number Placeholder 1">
            <a:extLst>
              <a:ext uri="{FF2B5EF4-FFF2-40B4-BE49-F238E27FC236}">
                <a16:creationId xmlns:a16="http://schemas.microsoft.com/office/drawing/2014/main" xmlns="" id="{54463CE1-11C6-4043-BEA5-8D4E120CA0B9}"/>
              </a:ext>
            </a:extLst>
          </p:cNvPr>
          <p:cNvSpPr>
            <a:spLocks noGrp="1"/>
          </p:cNvSpPr>
          <p:nvPr>
            <p:ph type="sldNum" sz="quarter" idx="10"/>
          </p:nvPr>
        </p:nvSpPr>
        <p:spPr/>
        <p:txBody>
          <a:bodyPr/>
          <a:lstStyle/>
          <a:p>
            <a:pPr>
              <a:defRPr/>
            </a:pPr>
            <a:fld id="{E3535186-F1E6-0F46-8A73-12FE9E245568}" type="slidenum">
              <a:rPr lang="en-US" altLang="x-none" smtClean="0">
                <a:latin typeface="+mn-lt"/>
              </a:rPr>
              <a:pPr>
                <a:defRPr/>
              </a:pPr>
              <a:t>34</a:t>
            </a:fld>
            <a:endParaRPr lang="en-US" altLang="x-none" sz="1317">
              <a:latin typeface="+mn-lt"/>
            </a:endParaRPr>
          </a:p>
        </p:txBody>
      </p:sp>
      <p:sp>
        <p:nvSpPr>
          <p:cNvPr id="6" name="Rectangle 60">
            <a:extLst>
              <a:ext uri="{FF2B5EF4-FFF2-40B4-BE49-F238E27FC236}">
                <a16:creationId xmlns:a16="http://schemas.microsoft.com/office/drawing/2014/main" xmlns="" id="{179EE11A-E698-724C-9A92-E1F755976022}"/>
              </a:ext>
            </a:extLst>
          </p:cNvPr>
          <p:cNvSpPr>
            <a:spLocks noGrp="1" noChangeArrowheads="1"/>
          </p:cNvSpPr>
          <p:nvPr>
            <p:ph type="ftr" sz="quarter" idx="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3225910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0845" t="25630" r="18778" b="22815"/>
          <a:stretch/>
        </p:blipFill>
        <p:spPr>
          <a:xfrm rot="16200000">
            <a:off x="2364854" y="-466701"/>
            <a:ext cx="4414291" cy="8630186"/>
          </a:xfrm>
          <a:prstGeom prst="rect">
            <a:avLst/>
          </a:prstGeom>
        </p:spPr>
      </p:pic>
      <p:sp>
        <p:nvSpPr>
          <p:cNvPr id="6" name="TextBox 5"/>
          <p:cNvSpPr txBox="1"/>
          <p:nvPr/>
        </p:nvSpPr>
        <p:spPr>
          <a:xfrm>
            <a:off x="978408" y="64008"/>
            <a:ext cx="7843520" cy="1015663"/>
          </a:xfrm>
          <a:prstGeom prst="rect">
            <a:avLst/>
          </a:prstGeom>
          <a:noFill/>
        </p:spPr>
        <p:txBody>
          <a:bodyPr wrap="square" rtlCol="0">
            <a:spAutoFit/>
          </a:bodyPr>
          <a:lstStyle/>
          <a:p>
            <a:pPr algn="ctr"/>
            <a:r>
              <a:rPr lang="en-US" sz="2000" b="1" dirty="0">
                <a:solidFill>
                  <a:srgbClr val="00B0F0"/>
                </a:solidFill>
                <a:latin typeface="+mj-lt"/>
              </a:rPr>
              <a:t>First 8-Element </a:t>
            </a:r>
            <a:r>
              <a:rPr lang="en-US" sz="2000" b="1" dirty="0" err="1">
                <a:solidFill>
                  <a:srgbClr val="00B0F0"/>
                </a:solidFill>
                <a:latin typeface="+mj-lt"/>
              </a:rPr>
              <a:t>PbS</a:t>
            </a:r>
            <a:r>
              <a:rPr lang="en-US" sz="2000" b="1" dirty="0">
                <a:solidFill>
                  <a:srgbClr val="00B0F0"/>
                </a:solidFill>
                <a:latin typeface="+mj-lt"/>
              </a:rPr>
              <a:t>–FET </a:t>
            </a:r>
          </a:p>
          <a:p>
            <a:pPr algn="ctr"/>
            <a:r>
              <a:rPr lang="en-US" sz="2000" b="1" i="1" dirty="0">
                <a:solidFill>
                  <a:srgbClr val="00B0F0"/>
                </a:solidFill>
                <a:latin typeface="+mj-lt"/>
              </a:rPr>
              <a:t>Linear</a:t>
            </a:r>
            <a:r>
              <a:rPr lang="en-US" sz="2000" b="1" dirty="0">
                <a:solidFill>
                  <a:srgbClr val="00B0F0"/>
                </a:solidFill>
                <a:latin typeface="+mj-lt"/>
              </a:rPr>
              <a:t> Integrated IR Detector Arrays</a:t>
            </a:r>
          </a:p>
          <a:p>
            <a:pPr algn="ctr"/>
            <a:r>
              <a:rPr lang="en-US" sz="2000" b="1" dirty="0">
                <a:solidFill>
                  <a:srgbClr val="00B0F0"/>
                </a:solidFill>
                <a:latin typeface="+mj-lt"/>
              </a:rPr>
              <a:t>1981</a:t>
            </a:r>
          </a:p>
        </p:txBody>
      </p:sp>
      <p:sp>
        <p:nvSpPr>
          <p:cNvPr id="2" name="Oval 1"/>
          <p:cNvSpPr/>
          <p:nvPr/>
        </p:nvSpPr>
        <p:spPr bwMode="auto">
          <a:xfrm>
            <a:off x="609600" y="4038600"/>
            <a:ext cx="3200400" cy="838200"/>
          </a:xfrm>
          <a:prstGeom prst="ellipse">
            <a:avLst/>
          </a:prstGeom>
          <a:noFill/>
          <a:ln w="5715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Slide Number Placeholder 2"/>
          <p:cNvSpPr>
            <a:spLocks noGrp="1"/>
          </p:cNvSpPr>
          <p:nvPr>
            <p:ph type="sldNum" sz="quarter" idx="10"/>
          </p:nvPr>
        </p:nvSpPr>
        <p:spPr/>
        <p:txBody>
          <a:bodyPr/>
          <a:lstStyle/>
          <a:p>
            <a:pPr>
              <a:defRPr/>
            </a:pPr>
            <a:fld id="{C5F5D751-9E6B-CC47-84E5-C7B34ABE1EC9}" type="slidenum">
              <a:rPr lang="en-US" altLang="x-none" smtClean="0"/>
              <a:pPr>
                <a:defRPr/>
              </a:pPr>
              <a:t>35</a:t>
            </a:fld>
            <a:endParaRPr lang="en-US" altLang="x-none" sz="1400"/>
          </a:p>
        </p:txBody>
      </p:sp>
      <p:sp>
        <p:nvSpPr>
          <p:cNvPr id="7" name="Rectangle 60">
            <a:extLst>
              <a:ext uri="{FF2B5EF4-FFF2-40B4-BE49-F238E27FC236}">
                <a16:creationId xmlns:a16="http://schemas.microsoft.com/office/drawing/2014/main" xmlns="" id="{09952DB1-BC4F-8D44-A4DE-7BBC9E817A1A}"/>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3523815188"/>
      </p:ext>
    </p:extLst>
  </p:cSld>
  <p:clrMapOvr>
    <a:masterClrMapping/>
  </p:clrMapOvr>
  <p:transition spd="med"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4272" y="305907"/>
            <a:ext cx="6096000" cy="894347"/>
          </a:xfrm>
          <a:prstGeom prst="rect">
            <a:avLst/>
          </a:prstGeom>
          <a:noFill/>
        </p:spPr>
        <p:txBody>
          <a:bodyPr wrap="square" rtlCol="0">
            <a:spAutoFit/>
          </a:bodyPr>
          <a:lstStyle/>
          <a:p>
            <a:pPr algn="ctr"/>
            <a:r>
              <a:rPr lang="en-US" b="1" dirty="0" err="1">
                <a:solidFill>
                  <a:srgbClr val="00B0F0"/>
                </a:solidFill>
              </a:rPr>
              <a:t>PtSi</a:t>
            </a:r>
            <a:r>
              <a:rPr lang="en-US" b="1" dirty="0">
                <a:solidFill>
                  <a:srgbClr val="00B0F0"/>
                </a:solidFill>
              </a:rPr>
              <a:t> 9-Element IR Detector </a:t>
            </a:r>
            <a:r>
              <a:rPr lang="en-US" b="1" u="sng" dirty="0">
                <a:solidFill>
                  <a:srgbClr val="00B0F0"/>
                </a:solidFill>
              </a:rPr>
              <a:t>Array</a:t>
            </a:r>
          </a:p>
          <a:p>
            <a:pPr algn="ctr"/>
            <a:r>
              <a:rPr lang="en-US" b="1" dirty="0">
                <a:solidFill>
                  <a:srgbClr val="00B0F0"/>
                </a:solidFill>
              </a:rPr>
              <a:t>1983</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828" t="12145" r="6112" b="10250"/>
          <a:stretch/>
        </p:blipFill>
        <p:spPr>
          <a:xfrm rot="5400000">
            <a:off x="412198" y="1875239"/>
            <a:ext cx="3652353" cy="411861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9253" t="15603" r="6536" b="50001"/>
          <a:stretch/>
        </p:blipFill>
        <p:spPr>
          <a:xfrm>
            <a:off x="4396210" y="2050012"/>
            <a:ext cx="4519189" cy="3710708"/>
          </a:xfrm>
          <a:prstGeom prst="rect">
            <a:avLst/>
          </a:prstGeom>
          <a:scene3d>
            <a:camera prst="orthographicFront">
              <a:rot lat="0" lon="0" rev="60000"/>
            </a:camera>
            <a:lightRig rig="threePt" dir="t"/>
          </a:scene3d>
        </p:spPr>
      </p:pic>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36</a:t>
            </a:fld>
            <a:endParaRPr lang="en-US" altLang="x-none" sz="1400"/>
          </a:p>
        </p:txBody>
      </p:sp>
      <p:sp>
        <p:nvSpPr>
          <p:cNvPr id="7" name="Rectangle 60">
            <a:extLst>
              <a:ext uri="{FF2B5EF4-FFF2-40B4-BE49-F238E27FC236}">
                <a16:creationId xmlns:a16="http://schemas.microsoft.com/office/drawing/2014/main" xmlns="" id="{09195B56-BE5C-1246-962D-5211581FEEEF}"/>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1202269322"/>
      </p:ext>
    </p:extLst>
  </p:cSld>
  <p:clrMapOvr>
    <a:masterClrMapping/>
  </p:clrMapOvr>
  <p:transition spd="med"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4904" y="191988"/>
            <a:ext cx="6656438" cy="954107"/>
          </a:xfrm>
          <a:prstGeom prst="rect">
            <a:avLst/>
          </a:prstGeom>
          <a:noFill/>
        </p:spPr>
        <p:txBody>
          <a:bodyPr wrap="square" rtlCol="0">
            <a:spAutoFit/>
          </a:bodyPr>
          <a:lstStyle/>
          <a:p>
            <a:pPr algn="ctr"/>
            <a:r>
              <a:rPr lang="en-US" sz="1800" b="1" dirty="0">
                <a:solidFill>
                  <a:srgbClr val="00B0F0"/>
                </a:solidFill>
                <a:latin typeface="+mj-lt"/>
              </a:rPr>
              <a:t>Charge Coupled Device Design, Fabrication and Testing</a:t>
            </a:r>
          </a:p>
          <a:p>
            <a:pPr algn="ctr"/>
            <a:r>
              <a:rPr lang="en-US" sz="1800" b="1" dirty="0">
                <a:solidFill>
                  <a:srgbClr val="00B0F0"/>
                </a:solidFill>
                <a:latin typeface="+mj-lt"/>
              </a:rPr>
              <a:t>(effort initiated to support MODIS-T)</a:t>
            </a:r>
          </a:p>
          <a:p>
            <a:pPr algn="ctr"/>
            <a:r>
              <a:rPr lang="en-US" sz="2000" b="1" dirty="0">
                <a:solidFill>
                  <a:srgbClr val="00B0F0"/>
                </a:solidFill>
                <a:latin typeface="+mj-lt"/>
              </a:rPr>
              <a:t>1989</a:t>
            </a:r>
          </a:p>
        </p:txBody>
      </p:sp>
      <p:sp>
        <p:nvSpPr>
          <p:cNvPr id="6" name="TextBox 5"/>
          <p:cNvSpPr txBox="1"/>
          <p:nvPr/>
        </p:nvSpPr>
        <p:spPr>
          <a:xfrm>
            <a:off x="420407" y="1388832"/>
            <a:ext cx="7865807" cy="4524315"/>
          </a:xfrm>
          <a:prstGeom prst="rect">
            <a:avLst/>
          </a:prstGeom>
          <a:noFill/>
        </p:spPr>
        <p:txBody>
          <a:bodyPr wrap="square" rtlCol="0">
            <a:spAutoFit/>
          </a:bodyPr>
          <a:lstStyle/>
          <a:p>
            <a:pPr marL="285750" indent="-285750">
              <a:buFont typeface="Arial" charset="0"/>
              <a:buChar char="•"/>
            </a:pPr>
            <a:r>
              <a:rPr lang="en-US" sz="1800" b="1" dirty="0">
                <a:latin typeface="+mj-lt"/>
              </a:rPr>
              <a:t>We develop pinned photodiode/CCD imagers</a:t>
            </a:r>
          </a:p>
          <a:p>
            <a:pPr marL="285750" indent="-285750">
              <a:buFont typeface="Arial" charset="0"/>
              <a:buChar char="•"/>
            </a:pPr>
            <a:r>
              <a:rPr lang="en-US" sz="1800" b="1" dirty="0">
                <a:latin typeface="+mj-lt"/>
              </a:rPr>
              <a:t>Start of long collaboration with J. </a:t>
            </a:r>
            <a:r>
              <a:rPr lang="en-US" sz="1800" b="1" dirty="0" err="1">
                <a:latin typeface="+mj-lt"/>
              </a:rPr>
              <a:t>Janesick</a:t>
            </a:r>
            <a:r>
              <a:rPr lang="en-US" sz="1800" b="1" dirty="0">
                <a:latin typeface="+mj-lt"/>
              </a:rPr>
              <a:t> and R. </a:t>
            </a:r>
            <a:r>
              <a:rPr lang="en-US" sz="1800" b="1" dirty="0" err="1">
                <a:latin typeface="+mj-lt"/>
              </a:rPr>
              <a:t>Bredthauer</a:t>
            </a:r>
            <a:endParaRPr lang="en-US" sz="1800" b="1" dirty="0">
              <a:latin typeface="+mj-lt"/>
            </a:endParaRPr>
          </a:p>
          <a:p>
            <a:pPr marL="285750" indent="-285750">
              <a:buFont typeface="Arial" charset="0"/>
              <a:buChar char="•"/>
            </a:pPr>
            <a:r>
              <a:rPr lang="en-US" sz="1800" b="1" dirty="0">
                <a:latin typeface="+mj-lt"/>
              </a:rPr>
              <a:t>We collaborate for the development and implementation of large format CCDs</a:t>
            </a:r>
          </a:p>
          <a:p>
            <a:pPr marL="742950" lvl="1" indent="-285750">
              <a:buFont typeface=".AppleSystemUIFont" charset="-120"/>
              <a:buChar char="–"/>
            </a:pPr>
            <a:r>
              <a:rPr lang="en-US" sz="1800" b="1" dirty="0">
                <a:latin typeface="+mj-lt"/>
              </a:rPr>
              <a:t>Hubble Space Telescope/</a:t>
            </a:r>
            <a:r>
              <a:rPr lang="en-US" sz="1800" b="1" dirty="0" err="1">
                <a:latin typeface="+mj-lt"/>
              </a:rPr>
              <a:t>WF</a:t>
            </a:r>
            <a:r>
              <a:rPr lang="en-US" sz="1800" b="1" dirty="0">
                <a:latin typeface="+mj-lt"/>
              </a:rPr>
              <a:t>/PC I</a:t>
            </a:r>
          </a:p>
          <a:p>
            <a:pPr marL="742950" lvl="1" indent="-285750">
              <a:buFont typeface=".AppleSystemUIFont" charset="-120"/>
              <a:buChar char="–"/>
            </a:pPr>
            <a:r>
              <a:rPr lang="en-US" sz="1800" b="1" dirty="0">
                <a:latin typeface="+mj-lt"/>
              </a:rPr>
              <a:t>MODIS</a:t>
            </a:r>
          </a:p>
          <a:p>
            <a:pPr marL="742950" lvl="1" indent="-285750">
              <a:buFont typeface=".AppleSystemUIFont" charset="-120"/>
              <a:buChar char="–"/>
            </a:pPr>
            <a:r>
              <a:rPr lang="en-US" sz="1800" b="1" dirty="0">
                <a:latin typeface="+mj-lt"/>
              </a:rPr>
              <a:t>ASTER</a:t>
            </a:r>
          </a:p>
          <a:p>
            <a:pPr marL="742950" lvl="1" indent="-285750">
              <a:buFont typeface=".AppleSystemUIFont" charset="-120"/>
              <a:buChar char="–"/>
            </a:pPr>
            <a:r>
              <a:rPr lang="en-US" sz="1800" b="1" dirty="0" err="1">
                <a:latin typeface="+mj-lt"/>
              </a:rPr>
              <a:t>MISR</a:t>
            </a:r>
            <a:endParaRPr lang="en-US" sz="1800" b="1" dirty="0">
              <a:latin typeface="+mj-lt"/>
            </a:endParaRPr>
          </a:p>
          <a:p>
            <a:pPr marL="742950" lvl="1" indent="-285750">
              <a:buFont typeface=".AppleSystemUIFont" charset="-120"/>
              <a:buChar char="–"/>
            </a:pPr>
            <a:r>
              <a:rPr lang="en-US" sz="1800" b="1" dirty="0" err="1">
                <a:latin typeface="+mj-lt"/>
              </a:rPr>
              <a:t>Triana</a:t>
            </a:r>
            <a:endParaRPr lang="en-US" sz="1800" b="1" dirty="0">
              <a:latin typeface="+mj-lt"/>
            </a:endParaRPr>
          </a:p>
          <a:p>
            <a:pPr marL="742950" lvl="1" indent="-285750">
              <a:buFont typeface=".AppleSystemUIFont" charset="-120"/>
              <a:buChar char="–"/>
            </a:pPr>
            <a:r>
              <a:rPr lang="en-US" sz="1800" b="1" dirty="0">
                <a:latin typeface="+mj-lt"/>
              </a:rPr>
              <a:t>SAGE</a:t>
            </a:r>
          </a:p>
          <a:p>
            <a:pPr marL="742950" lvl="1" indent="-285750">
              <a:buFont typeface=".AppleSystemUIFont" charset="-120"/>
              <a:buChar char="–"/>
            </a:pPr>
            <a:r>
              <a:rPr lang="en-US" sz="1800" b="1" dirty="0">
                <a:latin typeface="+mj-lt"/>
              </a:rPr>
              <a:t>GAMS</a:t>
            </a:r>
          </a:p>
          <a:p>
            <a:pPr marL="742950" lvl="1" indent="-285750">
              <a:buFont typeface=".AppleSystemUIFont" charset="-120"/>
              <a:buChar char="–"/>
            </a:pPr>
            <a:r>
              <a:rPr lang="en-US" sz="1800" b="1" dirty="0">
                <a:latin typeface="+mj-lt"/>
              </a:rPr>
              <a:t>Terrestrial imaging over Canada and Africa</a:t>
            </a:r>
          </a:p>
          <a:p>
            <a:pPr marL="742950" lvl="1" indent="-285750">
              <a:buFont typeface=".AppleSystemUIFont" charset="-120"/>
              <a:buChar char="–"/>
            </a:pPr>
            <a:r>
              <a:rPr lang="en-US" sz="1800" b="1" dirty="0">
                <a:latin typeface="+mj-lt"/>
              </a:rPr>
              <a:t>Solar imaging at the </a:t>
            </a:r>
            <a:r>
              <a:rPr lang="en-US" sz="1800" b="1" dirty="0" err="1">
                <a:latin typeface="+mj-lt"/>
              </a:rPr>
              <a:t>NSO</a:t>
            </a:r>
            <a:r>
              <a:rPr lang="en-US" sz="1800" b="1" dirty="0">
                <a:latin typeface="+mj-lt"/>
              </a:rPr>
              <a:t> </a:t>
            </a:r>
          </a:p>
          <a:p>
            <a:pPr marL="742950" lvl="1" indent="-285750">
              <a:buFont typeface=".AppleSystemUIFont" charset="-120"/>
              <a:buChar char="–"/>
            </a:pPr>
            <a:r>
              <a:rPr lang="en-US" sz="1800" b="1" dirty="0">
                <a:latin typeface="+mj-lt"/>
              </a:rPr>
              <a:t>FBI</a:t>
            </a:r>
          </a:p>
          <a:p>
            <a:pPr marL="742950" lvl="1" indent="-285750">
              <a:buFont typeface=".AppleSystemUIFont" charset="-120"/>
              <a:buChar char="–"/>
            </a:pPr>
            <a:r>
              <a:rPr lang="en-US" sz="1800" b="1" dirty="0">
                <a:latin typeface="+mj-lt"/>
              </a:rPr>
              <a:t>UMASS for medical x-ray imaging</a:t>
            </a:r>
          </a:p>
          <a:p>
            <a:pPr marL="742950" lvl="1" indent="-285750">
              <a:buFont typeface=".AppleSystemUIFont" charset="-120"/>
              <a:buChar char="–"/>
            </a:pPr>
            <a:r>
              <a:rPr lang="en-US" sz="1800" b="1" dirty="0">
                <a:latin typeface="+mj-lt"/>
              </a:rPr>
              <a:t>(others I can’t remember)</a:t>
            </a:r>
          </a:p>
        </p:txBody>
      </p:sp>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37</a:t>
            </a:fld>
            <a:endParaRPr lang="en-US" altLang="x-none" sz="1400"/>
          </a:p>
        </p:txBody>
      </p:sp>
      <p:sp>
        <p:nvSpPr>
          <p:cNvPr id="7" name="Rectangle 60">
            <a:extLst>
              <a:ext uri="{FF2B5EF4-FFF2-40B4-BE49-F238E27FC236}">
                <a16:creationId xmlns:a16="http://schemas.microsoft.com/office/drawing/2014/main" xmlns="" id="{F8153BE5-4B0C-DA42-8127-C747B07521F9}"/>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1038057244"/>
      </p:ext>
    </p:extLst>
  </p:cSld>
  <p:clrMapOvr>
    <a:masterClrMapping/>
  </p:clrMapOvr>
  <p:transition spd="med"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38049" y="327043"/>
            <a:ext cx="6649577" cy="830997"/>
          </a:xfrm>
          <a:prstGeom prst="rect">
            <a:avLst/>
          </a:prstGeom>
          <a:noFill/>
        </p:spPr>
        <p:txBody>
          <a:bodyPr wrap="none" rtlCol="0">
            <a:spAutoFit/>
          </a:bodyPr>
          <a:lstStyle/>
          <a:p>
            <a:pPr algn="ctr"/>
            <a:r>
              <a:rPr lang="en-US" sz="2400" b="1" dirty="0">
                <a:solidFill>
                  <a:srgbClr val="00B0F0"/>
                </a:solidFill>
                <a:latin typeface="+mj-lt"/>
              </a:rPr>
              <a:t>Early CCD Imagers Developed in the Branch</a:t>
            </a:r>
          </a:p>
          <a:p>
            <a:pPr algn="ctr"/>
            <a:r>
              <a:rPr lang="en-US" sz="2400" b="1" dirty="0">
                <a:solidFill>
                  <a:srgbClr val="00B0F0"/>
                </a:solidFill>
                <a:latin typeface="+mj-lt"/>
              </a:rPr>
              <a:t>1989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66046" y="2823480"/>
            <a:ext cx="3029470" cy="415281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92787" y="-133196"/>
            <a:ext cx="1843227" cy="455239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46759" y="179006"/>
            <a:ext cx="2068046" cy="415281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6973" y="2470742"/>
            <a:ext cx="3174853" cy="4552399"/>
          </a:xfrm>
          <a:prstGeom prst="rect">
            <a:avLst/>
          </a:prstGeom>
        </p:spPr>
      </p:pic>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38</a:t>
            </a:fld>
            <a:endParaRPr lang="en-US" altLang="x-none" sz="1400"/>
          </a:p>
        </p:txBody>
      </p:sp>
      <p:sp>
        <p:nvSpPr>
          <p:cNvPr id="11" name="Rectangle 60">
            <a:extLst>
              <a:ext uri="{FF2B5EF4-FFF2-40B4-BE49-F238E27FC236}">
                <a16:creationId xmlns:a16="http://schemas.microsoft.com/office/drawing/2014/main" xmlns="" id="{765BF080-CB72-354B-B5B8-70C7CA518809}"/>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1090332666"/>
      </p:ext>
    </p:extLst>
  </p:cSld>
  <p:clrMapOvr>
    <a:masterClrMapping/>
  </p:clrMapOvr>
  <p:transition spd="med"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088810" y="1429917"/>
            <a:ext cx="2837411" cy="429910"/>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5982" tIns="42992" rIns="85982" bIns="42992" numCol="1" rtlCol="0" anchor="t" anchorCtr="0" compatLnSpc="1">
            <a:prstTxWarp prst="textNoShape">
              <a:avLst/>
            </a:prstTxWarp>
          </a:bodyPr>
          <a:lstStyle/>
          <a:p>
            <a:endParaRPr lang="en-US" sz="2452">
              <a:solidFill>
                <a:srgbClr val="000000"/>
              </a:solidFill>
              <a:latin typeface="Arial" charset="0"/>
              <a:ea typeface="ＭＳ Ｐゴシック" charset="0"/>
              <a:cs typeface="ＭＳ Ｐゴシック" charset="0"/>
            </a:endParaRPr>
          </a:p>
        </p:txBody>
      </p:sp>
      <p:sp>
        <p:nvSpPr>
          <p:cNvPr id="5" name="Title 4">
            <a:extLst>
              <a:ext uri="{FF2B5EF4-FFF2-40B4-BE49-F238E27FC236}">
                <a16:creationId xmlns:a16="http://schemas.microsoft.com/office/drawing/2014/main" xmlns="" id="{C5559622-C983-A04C-8064-42A5412CCCA8}"/>
              </a:ext>
            </a:extLst>
          </p:cNvPr>
          <p:cNvSpPr>
            <a:spLocks noGrp="1"/>
          </p:cNvSpPr>
          <p:nvPr>
            <p:ph type="title" idx="4294967295"/>
          </p:nvPr>
        </p:nvSpPr>
        <p:spPr>
          <a:xfrm>
            <a:off x="304800" y="190165"/>
            <a:ext cx="8547100" cy="760413"/>
          </a:xfrm>
        </p:spPr>
        <p:txBody>
          <a:bodyPr>
            <a:normAutofit fontScale="90000"/>
          </a:bodyPr>
          <a:lstStyle/>
          <a:p>
            <a:pPr algn="ctr"/>
            <a:r>
              <a:rPr lang="en-US" dirty="0">
                <a:solidFill>
                  <a:srgbClr val="00B0F0"/>
                </a:solidFill>
              </a:rPr>
              <a:t>Detector Technologies</a:t>
            </a:r>
            <a:br>
              <a:rPr lang="en-US" dirty="0">
                <a:solidFill>
                  <a:srgbClr val="00B0F0"/>
                </a:solidFill>
              </a:rPr>
            </a:br>
            <a:r>
              <a:rPr lang="en-US" dirty="0">
                <a:solidFill>
                  <a:srgbClr val="00B0F0"/>
                </a:solidFill>
              </a:rPr>
              <a:t> 1993</a:t>
            </a:r>
          </a:p>
        </p:txBody>
      </p:sp>
      <p:sp>
        <p:nvSpPr>
          <p:cNvPr id="4" name="Slide Number Placeholder 3"/>
          <p:cNvSpPr>
            <a:spLocks noGrp="1"/>
          </p:cNvSpPr>
          <p:nvPr>
            <p:ph type="sldNum" sz="quarter" idx="10"/>
          </p:nvPr>
        </p:nvSpPr>
        <p:spPr/>
        <p:txBody>
          <a:bodyPr/>
          <a:lstStyle/>
          <a:p>
            <a:fld id="{C5F5D751-9E6B-CC47-84E5-C7B34ABE1EC9}" type="slidenum">
              <a:rPr lang="en-US" altLang="x-none" smtClean="0"/>
              <a:pPr/>
              <a:t>39</a:t>
            </a:fld>
            <a:endParaRPr lang="en-US" altLang="x-none"/>
          </a:p>
        </p:txBody>
      </p:sp>
      <p:sp>
        <p:nvSpPr>
          <p:cNvPr id="15" name="Rectangle 60">
            <a:extLst>
              <a:ext uri="{FF2B5EF4-FFF2-40B4-BE49-F238E27FC236}">
                <a16:creationId xmlns:a16="http://schemas.microsoft.com/office/drawing/2014/main" xmlns="" id="{20F7D990-A881-7345-B97C-A5B5DC285C7B}"/>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graphicFrame>
        <p:nvGraphicFramePr>
          <p:cNvPr id="16" name="Content Placeholder 14">
            <a:extLst>
              <a:ext uri="{FF2B5EF4-FFF2-40B4-BE49-F238E27FC236}">
                <a16:creationId xmlns:a16="http://schemas.microsoft.com/office/drawing/2014/main" xmlns="" id="{FD7F436F-E73D-DC41-84A8-1412817C9BE0}"/>
              </a:ext>
            </a:extLst>
          </p:cNvPr>
          <p:cNvGraphicFramePr>
            <a:graphicFrameLocks/>
          </p:cNvGraphicFramePr>
          <p:nvPr>
            <p:extLst>
              <p:ext uri="{D42A27DB-BD31-4B8C-83A1-F6EECF244321}">
                <p14:modId xmlns:p14="http://schemas.microsoft.com/office/powerpoint/2010/main" val="1082590307"/>
              </p:ext>
            </p:extLst>
          </p:nvPr>
        </p:nvGraphicFramePr>
        <p:xfrm>
          <a:off x="668410" y="1562436"/>
          <a:ext cx="7796671" cy="4135378"/>
        </p:xfrm>
        <a:graphic>
          <a:graphicData uri="http://schemas.openxmlformats.org/drawingml/2006/table">
            <a:tbl>
              <a:tblPr firstRow="1" bandRow="1">
                <a:tableStyleId>{7DF18680-E054-41AD-8BC1-D1AEF772440D}</a:tableStyleId>
              </a:tblPr>
              <a:tblGrid>
                <a:gridCol w="2554757">
                  <a:extLst>
                    <a:ext uri="{9D8B030D-6E8A-4147-A177-3AD203B41FA5}">
                      <a16:colId xmlns:a16="http://schemas.microsoft.com/office/drawing/2014/main" xmlns="" val="3280934332"/>
                    </a:ext>
                  </a:extLst>
                </a:gridCol>
                <a:gridCol w="1086710">
                  <a:extLst>
                    <a:ext uri="{9D8B030D-6E8A-4147-A177-3AD203B41FA5}">
                      <a16:colId xmlns:a16="http://schemas.microsoft.com/office/drawing/2014/main" xmlns="" val="2738776852"/>
                    </a:ext>
                  </a:extLst>
                </a:gridCol>
                <a:gridCol w="1336899">
                  <a:extLst>
                    <a:ext uri="{9D8B030D-6E8A-4147-A177-3AD203B41FA5}">
                      <a16:colId xmlns:a16="http://schemas.microsoft.com/office/drawing/2014/main" xmlns="" val="1584878973"/>
                    </a:ext>
                  </a:extLst>
                </a:gridCol>
                <a:gridCol w="1318132">
                  <a:extLst>
                    <a:ext uri="{9D8B030D-6E8A-4147-A177-3AD203B41FA5}">
                      <a16:colId xmlns:a16="http://schemas.microsoft.com/office/drawing/2014/main" xmlns="" val="2334843414"/>
                    </a:ext>
                  </a:extLst>
                </a:gridCol>
                <a:gridCol w="1500173">
                  <a:extLst>
                    <a:ext uri="{9D8B030D-6E8A-4147-A177-3AD203B41FA5}">
                      <a16:colId xmlns:a16="http://schemas.microsoft.com/office/drawing/2014/main" xmlns="" val="721982532"/>
                    </a:ext>
                  </a:extLst>
                </a:gridCol>
              </a:tblGrid>
              <a:tr h="374164">
                <a:tc>
                  <a:txBody>
                    <a:bodyPr/>
                    <a:lstStyle/>
                    <a:p>
                      <a:pPr algn="ctr"/>
                      <a:r>
                        <a:rPr lang="en-US" sz="1400" b="1"/>
                        <a:t>Detector</a:t>
                      </a:r>
                      <a:endParaRPr lang="en-US" sz="1400" b="1">
                        <a:solidFill>
                          <a:schemeClr val="bg1"/>
                        </a:solidFill>
                      </a:endParaRPr>
                    </a:p>
                  </a:txBody>
                  <a:tcPr marL="8598" marR="8598" marT="12897" marB="17196" anchor="ctr">
                    <a:solidFill>
                      <a:srgbClr val="932192"/>
                    </a:solidFill>
                  </a:tcPr>
                </a:tc>
                <a:tc>
                  <a:txBody>
                    <a:bodyPr/>
                    <a:lstStyle/>
                    <a:p>
                      <a:pPr algn="ctr"/>
                      <a:r>
                        <a:rPr lang="en-US" sz="1400" b="1">
                          <a:solidFill>
                            <a:schemeClr val="bg1"/>
                          </a:solidFill>
                        </a:rPr>
                        <a:t>Format</a:t>
                      </a:r>
                    </a:p>
                  </a:txBody>
                  <a:tcPr marL="8598" marR="8598" marT="12897" marB="17196" anchor="ctr">
                    <a:solidFill>
                      <a:srgbClr val="932192"/>
                    </a:solidFill>
                  </a:tcPr>
                </a:tc>
                <a:tc>
                  <a:txBody>
                    <a:bodyPr/>
                    <a:lstStyle/>
                    <a:p>
                      <a:pPr algn="ctr"/>
                      <a:r>
                        <a:rPr lang="en-US" sz="1400" b="1">
                          <a:solidFill>
                            <a:schemeClr val="bg1"/>
                          </a:solidFill>
                        </a:rPr>
                        <a:t>Source</a:t>
                      </a:r>
                    </a:p>
                  </a:txBody>
                  <a:tcPr marL="8598" marR="8598" marT="12897" marB="17196" anchor="ctr">
                    <a:solidFill>
                      <a:srgbClr val="932192"/>
                    </a:solidFill>
                  </a:tcPr>
                </a:tc>
                <a:tc>
                  <a:txBody>
                    <a:bodyPr/>
                    <a:lstStyle/>
                    <a:p>
                      <a:pPr algn="ctr"/>
                      <a:r>
                        <a:rPr lang="en-US" sz="1400" b="1">
                          <a:solidFill>
                            <a:schemeClr val="bg1"/>
                          </a:solidFill>
                        </a:rPr>
                        <a:t>Temperature</a:t>
                      </a:r>
                    </a:p>
                  </a:txBody>
                  <a:tcPr marL="8598" marR="8598" marT="12897" marB="17196" anchor="ctr">
                    <a:solidFill>
                      <a:srgbClr val="932192"/>
                    </a:solidFill>
                  </a:tcPr>
                </a:tc>
                <a:tc>
                  <a:txBody>
                    <a:bodyPr/>
                    <a:lstStyle/>
                    <a:p>
                      <a:pPr algn="ctr"/>
                      <a:r>
                        <a:rPr lang="en-US" sz="1400" b="1"/>
                        <a:t>Wavelength</a:t>
                      </a:r>
                      <a:endParaRPr lang="en-US" sz="1400" b="1">
                        <a:solidFill>
                          <a:schemeClr val="bg1"/>
                        </a:solidFill>
                      </a:endParaRPr>
                    </a:p>
                  </a:txBody>
                  <a:tcPr marL="8598" marR="8598" marT="12897" marB="17196" anchor="ctr">
                    <a:solidFill>
                      <a:srgbClr val="932192"/>
                    </a:solidFill>
                  </a:tcPr>
                </a:tc>
                <a:extLst>
                  <a:ext uri="{0D108BD9-81ED-4DB2-BD59-A6C34878D82A}">
                    <a16:rowId xmlns:a16="http://schemas.microsoft.com/office/drawing/2014/main" xmlns="" val="289445537"/>
                  </a:ext>
                </a:extLst>
              </a:tr>
              <a:tr h="354202">
                <a:tc>
                  <a:txBody>
                    <a:bodyPr/>
                    <a:lstStyle/>
                    <a:p>
                      <a:pPr algn="l"/>
                      <a:r>
                        <a:rPr lang="en-US" sz="1200" b="1">
                          <a:solidFill>
                            <a:schemeClr val="tx1"/>
                          </a:solidFill>
                        </a:rPr>
                        <a:t>Si X-ray bolometers</a:t>
                      </a:r>
                    </a:p>
                  </a:txBody>
                  <a:tcPr marL="85982" marR="85982" marT="0" marB="0" anchor="ctr">
                    <a:solidFill>
                      <a:srgbClr val="932192">
                        <a:alpha val="40000"/>
                      </a:srgbClr>
                    </a:solidFill>
                  </a:tcPr>
                </a:tc>
                <a:tc>
                  <a:txBody>
                    <a:bodyPr/>
                    <a:lstStyle/>
                    <a:p>
                      <a:pPr algn="l"/>
                      <a:r>
                        <a:rPr lang="en-US" sz="1200" b="1">
                          <a:solidFill>
                            <a:schemeClr val="tx1"/>
                          </a:solidFill>
                        </a:rPr>
                        <a:t>1x12</a:t>
                      </a:r>
                    </a:p>
                  </a:txBody>
                  <a:tcPr marL="85982" marR="85982" marT="0" marB="0" anchor="ctr">
                    <a:solidFill>
                      <a:srgbClr val="932192">
                        <a:alpha val="40000"/>
                      </a:srgbClr>
                    </a:solidFill>
                  </a:tcPr>
                </a:tc>
                <a:tc>
                  <a:txBody>
                    <a:bodyPr/>
                    <a:lstStyle/>
                    <a:p>
                      <a:pPr algn="l"/>
                      <a:r>
                        <a:rPr lang="en-US" sz="1200" b="1">
                          <a:solidFill>
                            <a:schemeClr val="tx1"/>
                          </a:solidFill>
                        </a:rPr>
                        <a:t>In-house</a:t>
                      </a:r>
                    </a:p>
                  </a:txBody>
                  <a:tcPr marL="85982" marR="85982" marT="0" marB="0" anchor="ctr">
                    <a:solidFill>
                      <a:srgbClr val="932192">
                        <a:alpha val="40000"/>
                      </a:srgbClr>
                    </a:solidFill>
                  </a:tcPr>
                </a:tc>
                <a:tc>
                  <a:txBody>
                    <a:bodyPr/>
                    <a:lstStyle/>
                    <a:p>
                      <a:pPr algn="l"/>
                      <a:r>
                        <a:rPr lang="en-US" sz="1200" b="1">
                          <a:solidFill>
                            <a:schemeClr val="tx1"/>
                          </a:solidFill>
                        </a:rPr>
                        <a:t>0.1K</a:t>
                      </a:r>
                    </a:p>
                  </a:txBody>
                  <a:tcPr marL="85982" marR="85982" marT="0" marB="0" anchor="ctr">
                    <a:solidFill>
                      <a:srgbClr val="932192">
                        <a:alpha val="40000"/>
                      </a:srgbClr>
                    </a:solidFill>
                  </a:tcPr>
                </a:tc>
                <a:tc>
                  <a:txBody>
                    <a:bodyPr/>
                    <a:lstStyle/>
                    <a:p>
                      <a:pPr algn="l"/>
                      <a:r>
                        <a:rPr lang="en-US" sz="1200" b="1">
                          <a:solidFill>
                            <a:schemeClr val="tx1"/>
                          </a:solidFill>
                        </a:rPr>
                        <a:t>X-ray</a:t>
                      </a:r>
                    </a:p>
                  </a:txBody>
                  <a:tcPr marL="85982" marR="85982" marT="0" marB="0" anchor="ctr">
                    <a:solidFill>
                      <a:srgbClr val="932192">
                        <a:alpha val="40000"/>
                      </a:srgbClr>
                    </a:solidFill>
                  </a:tcPr>
                </a:tc>
                <a:extLst>
                  <a:ext uri="{0D108BD9-81ED-4DB2-BD59-A6C34878D82A}">
                    <a16:rowId xmlns:a16="http://schemas.microsoft.com/office/drawing/2014/main" xmlns="" val="1583897488"/>
                  </a:ext>
                </a:extLst>
              </a:tr>
              <a:tr h="370258">
                <a:tc>
                  <a:txBody>
                    <a:bodyPr/>
                    <a:lstStyle/>
                    <a:p>
                      <a:pPr algn="l"/>
                      <a:r>
                        <a:rPr lang="en-US" sz="1200" b="1">
                          <a:solidFill>
                            <a:schemeClr val="tx1"/>
                          </a:solidFill>
                        </a:rPr>
                        <a:t>TI-Japan CCDs</a:t>
                      </a:r>
                    </a:p>
                  </a:txBody>
                  <a:tcPr marL="85982" marR="85982" marT="0" marB="0" anchor="ctr">
                    <a:solidFill>
                      <a:srgbClr val="932192">
                        <a:alpha val="60000"/>
                      </a:srgbClr>
                    </a:solidFill>
                  </a:tcPr>
                </a:tc>
                <a:tc>
                  <a:txBody>
                    <a:bodyPr/>
                    <a:lstStyle/>
                    <a:p>
                      <a:pPr algn="l"/>
                      <a:r>
                        <a:rPr lang="en-US" sz="1200" b="1">
                          <a:solidFill>
                            <a:schemeClr val="tx1"/>
                          </a:solidFill>
                        </a:rPr>
                        <a:t>1024x1024</a:t>
                      </a:r>
                    </a:p>
                  </a:txBody>
                  <a:tcPr marL="85982" marR="85982" marT="0" marB="0" anchor="ctr">
                    <a:solidFill>
                      <a:srgbClr val="932192">
                        <a:alpha val="60000"/>
                      </a:srgbClr>
                    </a:solidFill>
                  </a:tcPr>
                </a:tc>
                <a:tc>
                  <a:txBody>
                    <a:bodyPr/>
                    <a:lstStyle/>
                    <a:p>
                      <a:pPr algn="l"/>
                      <a:r>
                        <a:rPr lang="en-US" sz="1200" b="1">
                          <a:solidFill>
                            <a:schemeClr val="tx1"/>
                          </a:solidFill>
                        </a:rPr>
                        <a:t>JPL</a:t>
                      </a:r>
                    </a:p>
                  </a:txBody>
                  <a:tcPr marL="85982" marR="85982" marT="0" marB="0" anchor="ctr">
                    <a:solidFill>
                      <a:srgbClr val="932192">
                        <a:alpha val="60000"/>
                      </a:srgbClr>
                    </a:solidFill>
                  </a:tcPr>
                </a:tc>
                <a:tc>
                  <a:txBody>
                    <a:bodyPr/>
                    <a:lstStyle/>
                    <a:p>
                      <a:pPr algn="l"/>
                      <a:r>
                        <a:rPr lang="en-US" sz="1200" b="1">
                          <a:solidFill>
                            <a:schemeClr val="tx1"/>
                          </a:solidFill>
                        </a:rPr>
                        <a:t>300K</a:t>
                      </a:r>
                    </a:p>
                  </a:txBody>
                  <a:tcPr marL="85982" marR="85982" marT="0" marB="0" anchor="ctr">
                    <a:solidFill>
                      <a:srgbClr val="932192">
                        <a:alpha val="60000"/>
                      </a:srgbClr>
                    </a:solidFill>
                  </a:tcPr>
                </a:tc>
                <a:tc>
                  <a:txBody>
                    <a:bodyPr/>
                    <a:lstStyle/>
                    <a:p>
                      <a:pPr algn="l"/>
                      <a:r>
                        <a:rPr lang="en-US" sz="1200" b="1">
                          <a:solidFill>
                            <a:schemeClr val="tx1"/>
                          </a:solidFill>
                        </a:rPr>
                        <a:t>0.4–0.8 micron</a:t>
                      </a:r>
                    </a:p>
                  </a:txBody>
                  <a:tcPr marL="85982" marR="85982" marT="0" marB="0" anchor="ctr">
                    <a:solidFill>
                      <a:srgbClr val="932192">
                        <a:alpha val="60000"/>
                      </a:srgbClr>
                    </a:solidFill>
                  </a:tcPr>
                </a:tc>
                <a:extLst>
                  <a:ext uri="{0D108BD9-81ED-4DB2-BD59-A6C34878D82A}">
                    <a16:rowId xmlns:a16="http://schemas.microsoft.com/office/drawing/2014/main" xmlns="" val="4015901179"/>
                  </a:ext>
                </a:extLst>
              </a:tr>
              <a:tr h="345575">
                <a:tc>
                  <a:txBody>
                    <a:bodyPr/>
                    <a:lstStyle/>
                    <a:p>
                      <a:pPr algn="l"/>
                      <a:r>
                        <a:rPr lang="en-US" sz="1200" b="1">
                          <a:solidFill>
                            <a:schemeClr val="tx1"/>
                          </a:solidFill>
                        </a:rPr>
                        <a:t>Pinned photodiode/CCD array</a:t>
                      </a:r>
                    </a:p>
                  </a:txBody>
                  <a:tcPr marL="85982" marR="85982" marT="0" marB="0" anchor="ctr">
                    <a:solidFill>
                      <a:srgbClr val="932192">
                        <a:alpha val="40000"/>
                      </a:srgbClr>
                    </a:solidFill>
                  </a:tcPr>
                </a:tc>
                <a:tc>
                  <a:txBody>
                    <a:bodyPr/>
                    <a:lstStyle/>
                    <a:p>
                      <a:pPr algn="l"/>
                      <a:r>
                        <a:rPr lang="en-US" sz="1200" b="1">
                          <a:solidFill>
                            <a:schemeClr val="tx1"/>
                          </a:solidFill>
                        </a:rPr>
                        <a:t>30x34</a:t>
                      </a:r>
                    </a:p>
                  </a:txBody>
                  <a:tcPr marL="85982" marR="85982" marT="0" marB="0" anchor="ctr">
                    <a:solidFill>
                      <a:srgbClr val="932192">
                        <a:alpha val="40000"/>
                      </a:srgbClr>
                    </a:solidFill>
                  </a:tcPr>
                </a:tc>
                <a:tc>
                  <a:txBody>
                    <a:bodyPr/>
                    <a:lstStyle/>
                    <a:p>
                      <a:pPr algn="l"/>
                      <a:r>
                        <a:rPr lang="en-US" sz="1200" b="1">
                          <a:solidFill>
                            <a:schemeClr val="tx1"/>
                          </a:solidFill>
                        </a:rPr>
                        <a:t>In-house</a:t>
                      </a:r>
                    </a:p>
                  </a:txBody>
                  <a:tcPr marL="85982" marR="85982" marT="0" marB="0" anchor="ctr">
                    <a:solidFill>
                      <a:srgbClr val="932192">
                        <a:alpha val="40000"/>
                      </a:srgbClr>
                    </a:solidFill>
                  </a:tcPr>
                </a:tc>
                <a:tc>
                  <a:txBody>
                    <a:bodyPr/>
                    <a:lstStyle/>
                    <a:p>
                      <a:pPr algn="l"/>
                      <a:r>
                        <a:rPr lang="en-US" sz="1200" b="1">
                          <a:solidFill>
                            <a:schemeClr val="tx1"/>
                          </a:solidFill>
                        </a:rPr>
                        <a:t>200–300K</a:t>
                      </a:r>
                    </a:p>
                  </a:txBody>
                  <a:tcPr marL="85982" marR="85982" marT="0" marB="0" anchor="ctr">
                    <a:solidFill>
                      <a:srgbClr val="932192">
                        <a:alpha val="40000"/>
                      </a:srgbClr>
                    </a:solidFill>
                  </a:tcPr>
                </a:tc>
                <a:tc>
                  <a:txBody>
                    <a:bodyPr/>
                    <a:lstStyle/>
                    <a:p>
                      <a:pPr algn="l"/>
                      <a:r>
                        <a:rPr lang="en-US" sz="1200" b="1">
                          <a:solidFill>
                            <a:schemeClr val="tx1"/>
                          </a:solidFill>
                        </a:rPr>
                        <a:t>0.4–0.8 micron</a:t>
                      </a:r>
                    </a:p>
                  </a:txBody>
                  <a:tcPr marL="85982" marR="85982" marT="0" marB="0" anchor="ctr">
                    <a:solidFill>
                      <a:srgbClr val="932192">
                        <a:alpha val="40000"/>
                      </a:srgbClr>
                    </a:solidFill>
                  </a:tcPr>
                </a:tc>
                <a:extLst>
                  <a:ext uri="{0D108BD9-81ED-4DB2-BD59-A6C34878D82A}">
                    <a16:rowId xmlns:a16="http://schemas.microsoft.com/office/drawing/2014/main" xmlns="" val="4095149454"/>
                  </a:ext>
                </a:extLst>
              </a:tr>
              <a:tr h="345575">
                <a:tc>
                  <a:txBody>
                    <a:bodyPr/>
                    <a:lstStyle/>
                    <a:p>
                      <a:pPr algn="l"/>
                      <a:r>
                        <a:rPr lang="en-US" sz="1200" b="1" err="1">
                          <a:solidFill>
                            <a:schemeClr val="tx1"/>
                          </a:solidFill>
                        </a:rPr>
                        <a:t>PtSi</a:t>
                      </a:r>
                      <a:r>
                        <a:rPr lang="en-US" sz="1200" b="1">
                          <a:solidFill>
                            <a:schemeClr val="tx1"/>
                          </a:solidFill>
                        </a:rPr>
                        <a:t> photodiode/CCD array</a:t>
                      </a:r>
                    </a:p>
                  </a:txBody>
                  <a:tcPr marL="85982" marR="85982" marT="0" marB="0" anchor="ctr">
                    <a:solidFill>
                      <a:srgbClr val="932192">
                        <a:alpha val="60000"/>
                      </a:srgbClr>
                    </a:solidFill>
                  </a:tcPr>
                </a:tc>
                <a:tc>
                  <a:txBody>
                    <a:bodyPr/>
                    <a:lstStyle/>
                    <a:p>
                      <a:pPr algn="l"/>
                      <a:r>
                        <a:rPr lang="en-US" sz="1200" b="1">
                          <a:solidFill>
                            <a:schemeClr val="tx1"/>
                          </a:solidFill>
                        </a:rPr>
                        <a:t>484x366</a:t>
                      </a:r>
                    </a:p>
                  </a:txBody>
                  <a:tcPr marL="85982" marR="85982" marT="0" marB="0" anchor="ctr">
                    <a:solidFill>
                      <a:srgbClr val="932192">
                        <a:alpha val="60000"/>
                      </a:srgbClr>
                    </a:solidFill>
                  </a:tcPr>
                </a:tc>
                <a:tc>
                  <a:txBody>
                    <a:bodyPr/>
                    <a:lstStyle/>
                    <a:p>
                      <a:pPr algn="l"/>
                      <a:r>
                        <a:rPr lang="en-US" sz="1200" b="1">
                          <a:solidFill>
                            <a:schemeClr val="tx1"/>
                          </a:solidFill>
                        </a:rPr>
                        <a:t>Loral</a:t>
                      </a:r>
                    </a:p>
                  </a:txBody>
                  <a:tcPr marL="85982" marR="85982" marT="0" marB="0" anchor="ctr">
                    <a:solidFill>
                      <a:srgbClr val="932192">
                        <a:alpha val="60000"/>
                      </a:srgbClr>
                    </a:solidFill>
                  </a:tcPr>
                </a:tc>
                <a:tc>
                  <a:txBody>
                    <a:bodyPr/>
                    <a:lstStyle/>
                    <a:p>
                      <a:pPr algn="l"/>
                      <a:r>
                        <a:rPr lang="en-US" sz="1200" b="1">
                          <a:solidFill>
                            <a:schemeClr val="tx1"/>
                          </a:solidFill>
                        </a:rPr>
                        <a:t>60K</a:t>
                      </a:r>
                    </a:p>
                  </a:txBody>
                  <a:tcPr marL="85982" marR="85982" marT="0" marB="0" anchor="ctr">
                    <a:solidFill>
                      <a:srgbClr val="932192">
                        <a:alpha val="6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tx1"/>
                          </a:solidFill>
                        </a:rPr>
                        <a:t>1.5–1.8 microns</a:t>
                      </a:r>
                    </a:p>
                  </a:txBody>
                  <a:tcPr marL="85982" marR="85982" marT="0" marB="0" anchor="ctr">
                    <a:solidFill>
                      <a:srgbClr val="932192">
                        <a:alpha val="60000"/>
                      </a:srgbClr>
                    </a:solidFill>
                  </a:tcPr>
                </a:tc>
                <a:extLst>
                  <a:ext uri="{0D108BD9-81ED-4DB2-BD59-A6C34878D82A}">
                    <a16:rowId xmlns:a16="http://schemas.microsoft.com/office/drawing/2014/main" xmlns="" val="4054746498"/>
                  </a:ext>
                </a:extLst>
              </a:tr>
              <a:tr h="271523">
                <a:tc>
                  <a:txBody>
                    <a:bodyPr/>
                    <a:lstStyle/>
                    <a:p>
                      <a:pPr algn="l"/>
                      <a:r>
                        <a:rPr lang="en-US" sz="1200" b="1" err="1">
                          <a:solidFill>
                            <a:schemeClr val="tx1"/>
                          </a:solidFill>
                        </a:rPr>
                        <a:t>InSb</a:t>
                      </a:r>
                      <a:r>
                        <a:rPr lang="en-US" sz="1200" b="1">
                          <a:solidFill>
                            <a:schemeClr val="tx1"/>
                          </a:solidFill>
                        </a:rPr>
                        <a:t> array</a:t>
                      </a:r>
                    </a:p>
                  </a:txBody>
                  <a:tcPr marL="85982" marR="85982" marT="0" marB="0" anchor="ctr">
                    <a:solidFill>
                      <a:srgbClr val="932192">
                        <a:alpha val="40000"/>
                      </a:srgbClr>
                    </a:solidFill>
                  </a:tcPr>
                </a:tc>
                <a:tc>
                  <a:txBody>
                    <a:bodyPr/>
                    <a:lstStyle/>
                    <a:p>
                      <a:pPr algn="l"/>
                      <a:r>
                        <a:rPr lang="en-US" sz="1200" b="1">
                          <a:solidFill>
                            <a:schemeClr val="tx1"/>
                          </a:solidFill>
                        </a:rPr>
                        <a:t>58x62</a:t>
                      </a:r>
                    </a:p>
                  </a:txBody>
                  <a:tcPr marL="85982" marR="85982" marT="0" marB="0" anchor="ctr">
                    <a:solidFill>
                      <a:srgbClr val="932192">
                        <a:alpha val="40000"/>
                      </a:srgbClr>
                    </a:solidFill>
                  </a:tcPr>
                </a:tc>
                <a:tc>
                  <a:txBody>
                    <a:bodyPr/>
                    <a:lstStyle/>
                    <a:p>
                      <a:pPr algn="l"/>
                      <a:r>
                        <a:rPr lang="en-US" sz="1200" b="1">
                          <a:solidFill>
                            <a:schemeClr val="tx1"/>
                          </a:solidFill>
                        </a:rPr>
                        <a:t>Hughes/SBRC</a:t>
                      </a:r>
                    </a:p>
                  </a:txBody>
                  <a:tcPr marL="85982" marR="85982" marT="0" marB="0" anchor="ctr">
                    <a:solidFill>
                      <a:srgbClr val="932192">
                        <a:alpha val="40000"/>
                      </a:srgbClr>
                    </a:solidFill>
                  </a:tcPr>
                </a:tc>
                <a:tc>
                  <a:txBody>
                    <a:bodyPr/>
                    <a:lstStyle/>
                    <a:p>
                      <a:pPr algn="l"/>
                      <a:r>
                        <a:rPr lang="en-US" sz="1200" b="1">
                          <a:solidFill>
                            <a:schemeClr val="tx1"/>
                          </a:solidFill>
                        </a:rPr>
                        <a:t>5k</a:t>
                      </a:r>
                    </a:p>
                  </a:txBody>
                  <a:tcPr marL="85982" marR="85982" marT="0" marB="0" anchor="ctr">
                    <a:solidFill>
                      <a:srgbClr val="932192">
                        <a:alpha val="4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tx1"/>
                          </a:solidFill>
                        </a:rPr>
                        <a:t>3–5 microns</a:t>
                      </a:r>
                    </a:p>
                  </a:txBody>
                  <a:tcPr marL="85982" marR="85982" marT="0" marB="0" anchor="ctr">
                    <a:solidFill>
                      <a:srgbClr val="932192">
                        <a:alpha val="40000"/>
                      </a:srgbClr>
                    </a:solidFill>
                  </a:tcPr>
                </a:tc>
                <a:extLst>
                  <a:ext uri="{0D108BD9-81ED-4DB2-BD59-A6C34878D82A}">
                    <a16:rowId xmlns:a16="http://schemas.microsoft.com/office/drawing/2014/main" xmlns="" val="3951041332"/>
                  </a:ext>
                </a:extLst>
              </a:tr>
              <a:tr h="284494">
                <a:tc>
                  <a:txBody>
                    <a:bodyPr/>
                    <a:lstStyle/>
                    <a:p>
                      <a:pPr algn="l"/>
                      <a:r>
                        <a:rPr lang="en-US" sz="1200" b="1" err="1">
                          <a:solidFill>
                            <a:schemeClr val="tx1"/>
                          </a:solidFill>
                        </a:rPr>
                        <a:t>Si:As</a:t>
                      </a:r>
                      <a:r>
                        <a:rPr lang="en-US" sz="1200" b="1">
                          <a:solidFill>
                            <a:schemeClr val="tx1"/>
                          </a:solidFill>
                        </a:rPr>
                        <a:t> BIB array</a:t>
                      </a:r>
                    </a:p>
                  </a:txBody>
                  <a:tcPr marL="85982" marR="85982" marT="0" marB="0" anchor="ctr">
                    <a:solidFill>
                      <a:srgbClr val="932192">
                        <a:alpha val="60000"/>
                      </a:srgbClr>
                    </a:solidFill>
                  </a:tcPr>
                </a:tc>
                <a:tc>
                  <a:txBody>
                    <a:bodyPr/>
                    <a:lstStyle/>
                    <a:p>
                      <a:pPr algn="l"/>
                      <a:r>
                        <a:rPr lang="en-US" sz="1200" b="1">
                          <a:solidFill>
                            <a:schemeClr val="tx1"/>
                          </a:solidFill>
                        </a:rPr>
                        <a:t>128x128</a:t>
                      </a:r>
                    </a:p>
                  </a:txBody>
                  <a:tcPr marL="85982" marR="85982" marT="0" marB="0" anchor="ctr">
                    <a:solidFill>
                      <a:srgbClr val="932192">
                        <a:alpha val="60000"/>
                      </a:srgbClr>
                    </a:solidFill>
                  </a:tcPr>
                </a:tc>
                <a:tc>
                  <a:txBody>
                    <a:bodyPr/>
                    <a:lstStyle/>
                    <a:p>
                      <a:pPr algn="l"/>
                      <a:r>
                        <a:rPr lang="en-US" sz="1200" b="1">
                          <a:solidFill>
                            <a:schemeClr val="tx1"/>
                          </a:solidFill>
                        </a:rPr>
                        <a:t>Rockwell</a:t>
                      </a:r>
                    </a:p>
                  </a:txBody>
                  <a:tcPr marL="85982" marR="85982" marT="0" marB="0" anchor="ctr">
                    <a:solidFill>
                      <a:srgbClr val="932192">
                        <a:alpha val="60000"/>
                      </a:srgbClr>
                    </a:solidFill>
                  </a:tcPr>
                </a:tc>
                <a:tc>
                  <a:txBody>
                    <a:bodyPr/>
                    <a:lstStyle/>
                    <a:p>
                      <a:pPr algn="l"/>
                      <a:r>
                        <a:rPr lang="en-US" sz="1200" b="1">
                          <a:solidFill>
                            <a:schemeClr val="tx1"/>
                          </a:solidFill>
                        </a:rPr>
                        <a:t>10K</a:t>
                      </a:r>
                    </a:p>
                  </a:txBody>
                  <a:tcPr marL="85982" marR="85982" marT="0" marB="0" anchor="ctr">
                    <a:solidFill>
                      <a:srgbClr val="932192">
                        <a:alpha val="6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tx1"/>
                          </a:solidFill>
                        </a:rPr>
                        <a:t>3–28 microns</a:t>
                      </a:r>
                    </a:p>
                  </a:txBody>
                  <a:tcPr marL="85982" marR="85982" marT="0" marB="0" anchor="ctr">
                    <a:solidFill>
                      <a:srgbClr val="932192">
                        <a:alpha val="60000"/>
                      </a:srgbClr>
                    </a:solidFill>
                  </a:tcPr>
                </a:tc>
                <a:extLst>
                  <a:ext uri="{0D108BD9-81ED-4DB2-BD59-A6C34878D82A}">
                    <a16:rowId xmlns:a16="http://schemas.microsoft.com/office/drawing/2014/main" xmlns="" val="1889050219"/>
                  </a:ext>
                </a:extLst>
              </a:tr>
              <a:tr h="295579">
                <a:tc>
                  <a:txBody>
                    <a:bodyPr/>
                    <a:lstStyle/>
                    <a:p>
                      <a:pPr algn="l"/>
                      <a:r>
                        <a:rPr lang="en-US" sz="1200" b="1">
                          <a:solidFill>
                            <a:schemeClr val="tx1"/>
                          </a:solidFill>
                        </a:rPr>
                        <a:t>GaAs QWIP array</a:t>
                      </a:r>
                    </a:p>
                  </a:txBody>
                  <a:tcPr marL="85982" marR="85982" marT="0" marB="0" anchor="ctr">
                    <a:solidFill>
                      <a:srgbClr val="932192">
                        <a:alpha val="40000"/>
                      </a:srgbClr>
                    </a:solidFill>
                  </a:tcPr>
                </a:tc>
                <a:tc>
                  <a:txBody>
                    <a:bodyPr/>
                    <a:lstStyle/>
                    <a:p>
                      <a:pPr algn="l"/>
                      <a:r>
                        <a:rPr lang="en-US" sz="1200" b="1">
                          <a:solidFill>
                            <a:schemeClr val="tx1"/>
                          </a:solidFill>
                        </a:rPr>
                        <a:t>128x128</a:t>
                      </a:r>
                    </a:p>
                  </a:txBody>
                  <a:tcPr marL="85982" marR="85982" marT="0" marB="0" anchor="ctr">
                    <a:solidFill>
                      <a:srgbClr val="932192">
                        <a:alpha val="40000"/>
                      </a:srgbClr>
                    </a:solidFill>
                  </a:tcPr>
                </a:tc>
                <a:tc>
                  <a:txBody>
                    <a:bodyPr/>
                    <a:lstStyle/>
                    <a:p>
                      <a:pPr algn="l"/>
                      <a:r>
                        <a:rPr lang="en-US" sz="1200" b="1">
                          <a:solidFill>
                            <a:schemeClr val="tx1"/>
                          </a:solidFill>
                        </a:rPr>
                        <a:t>Rockwell</a:t>
                      </a:r>
                    </a:p>
                  </a:txBody>
                  <a:tcPr marL="85982" marR="85982" marT="0" marB="0" anchor="ctr">
                    <a:solidFill>
                      <a:srgbClr val="932192">
                        <a:alpha val="40000"/>
                      </a:srgbClr>
                    </a:solidFill>
                  </a:tcPr>
                </a:tc>
                <a:tc>
                  <a:txBody>
                    <a:bodyPr/>
                    <a:lstStyle/>
                    <a:p>
                      <a:pPr algn="l"/>
                      <a:r>
                        <a:rPr lang="en-US" sz="1200" b="1">
                          <a:solidFill>
                            <a:schemeClr val="tx1"/>
                          </a:solidFill>
                        </a:rPr>
                        <a:t>10K</a:t>
                      </a:r>
                    </a:p>
                  </a:txBody>
                  <a:tcPr marL="85982" marR="85982" marT="0" marB="0" anchor="ctr">
                    <a:solidFill>
                      <a:srgbClr val="932192">
                        <a:alpha val="4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tx1"/>
                          </a:solidFill>
                        </a:rPr>
                        <a:t>8–12 microns</a:t>
                      </a:r>
                    </a:p>
                  </a:txBody>
                  <a:tcPr marL="85982" marR="85982" marT="0" marB="0" anchor="ctr">
                    <a:solidFill>
                      <a:srgbClr val="932192">
                        <a:alpha val="40000"/>
                      </a:srgbClr>
                    </a:solidFill>
                  </a:tcPr>
                </a:tc>
                <a:extLst>
                  <a:ext uri="{0D108BD9-81ED-4DB2-BD59-A6C34878D82A}">
                    <a16:rowId xmlns:a16="http://schemas.microsoft.com/office/drawing/2014/main" xmlns="" val="2427981389"/>
                  </a:ext>
                </a:extLst>
              </a:tr>
              <a:tr h="284494">
                <a:tc>
                  <a:txBody>
                    <a:bodyPr/>
                    <a:lstStyle/>
                    <a:p>
                      <a:pPr algn="l"/>
                      <a:r>
                        <a:rPr lang="en-US" sz="1200" b="1">
                          <a:solidFill>
                            <a:schemeClr val="tx1"/>
                          </a:solidFill>
                        </a:rPr>
                        <a:t>PC HgCdTe array</a:t>
                      </a:r>
                    </a:p>
                  </a:txBody>
                  <a:tcPr marL="85982" marR="85982" marT="0" marB="0" anchor="ctr">
                    <a:solidFill>
                      <a:srgbClr val="932192">
                        <a:alpha val="60000"/>
                      </a:srgbClr>
                    </a:solidFill>
                  </a:tcPr>
                </a:tc>
                <a:tc>
                  <a:txBody>
                    <a:bodyPr/>
                    <a:lstStyle/>
                    <a:p>
                      <a:pPr algn="l"/>
                      <a:r>
                        <a:rPr lang="en-US" sz="1200" b="1">
                          <a:solidFill>
                            <a:schemeClr val="tx1"/>
                          </a:solidFill>
                        </a:rPr>
                        <a:t>1x10</a:t>
                      </a:r>
                    </a:p>
                  </a:txBody>
                  <a:tcPr marL="85982" marR="85982" marT="0" marB="0" anchor="ctr">
                    <a:solidFill>
                      <a:srgbClr val="932192">
                        <a:alpha val="60000"/>
                      </a:srgbClr>
                    </a:solidFill>
                  </a:tcPr>
                </a:tc>
                <a:tc>
                  <a:txBody>
                    <a:bodyPr/>
                    <a:lstStyle/>
                    <a:p>
                      <a:pPr algn="l"/>
                      <a:r>
                        <a:rPr lang="en-US" sz="1200" b="1">
                          <a:solidFill>
                            <a:schemeClr val="tx1"/>
                          </a:solidFill>
                        </a:rPr>
                        <a:t>In-house</a:t>
                      </a:r>
                    </a:p>
                  </a:txBody>
                  <a:tcPr marL="85982" marR="85982" marT="0" marB="0" anchor="ctr">
                    <a:solidFill>
                      <a:srgbClr val="932192">
                        <a:alpha val="60000"/>
                      </a:srgbClr>
                    </a:solidFill>
                  </a:tcPr>
                </a:tc>
                <a:tc>
                  <a:txBody>
                    <a:bodyPr/>
                    <a:lstStyle/>
                    <a:p>
                      <a:pPr algn="l"/>
                      <a:r>
                        <a:rPr lang="en-US" sz="1200" b="1">
                          <a:solidFill>
                            <a:schemeClr val="tx1"/>
                          </a:solidFill>
                        </a:rPr>
                        <a:t>0.35K</a:t>
                      </a:r>
                    </a:p>
                  </a:txBody>
                  <a:tcPr marL="85982" marR="85982" marT="0" marB="0" anchor="ctr">
                    <a:solidFill>
                      <a:srgbClr val="932192">
                        <a:alpha val="60000"/>
                      </a:srgbClr>
                    </a:solidFill>
                  </a:tcPr>
                </a:tc>
                <a:tc>
                  <a:txBody>
                    <a:bodyPr/>
                    <a:lstStyle/>
                    <a:p>
                      <a:pPr algn="l"/>
                      <a:r>
                        <a:rPr lang="en-US" sz="1200" b="1">
                          <a:solidFill>
                            <a:schemeClr val="tx1"/>
                          </a:solidFill>
                        </a:rPr>
                        <a:t>9–16.7 microns</a:t>
                      </a:r>
                    </a:p>
                  </a:txBody>
                  <a:tcPr marL="85982" marR="85982" marT="0" marB="0" anchor="ctr">
                    <a:solidFill>
                      <a:srgbClr val="932192">
                        <a:alpha val="60000"/>
                      </a:srgbClr>
                    </a:solidFill>
                  </a:tcPr>
                </a:tc>
                <a:extLst>
                  <a:ext uri="{0D108BD9-81ED-4DB2-BD59-A6C34878D82A}">
                    <a16:rowId xmlns:a16="http://schemas.microsoft.com/office/drawing/2014/main" xmlns="" val="3910882456"/>
                  </a:ext>
                </a:extLst>
              </a:tr>
              <a:tr h="284494">
                <a:tc>
                  <a:txBody>
                    <a:bodyPr/>
                    <a:lstStyle/>
                    <a:p>
                      <a:pPr algn="l"/>
                      <a:r>
                        <a:rPr lang="en-US" sz="1200" b="1">
                          <a:solidFill>
                            <a:schemeClr val="tx1"/>
                          </a:solidFill>
                        </a:rPr>
                        <a:t>Si monolithic bolometers</a:t>
                      </a:r>
                    </a:p>
                  </a:txBody>
                  <a:tcPr marL="85982" marR="85982" marT="0" marB="0" anchor="ctr">
                    <a:solidFill>
                      <a:srgbClr val="932192">
                        <a:alpha val="40000"/>
                      </a:srgbClr>
                    </a:solidFill>
                  </a:tcPr>
                </a:tc>
                <a:tc>
                  <a:txBody>
                    <a:bodyPr/>
                    <a:lstStyle/>
                    <a:p>
                      <a:pPr algn="l"/>
                      <a:r>
                        <a:rPr lang="en-US" sz="1200" b="1">
                          <a:solidFill>
                            <a:schemeClr val="tx1"/>
                          </a:solidFill>
                        </a:rPr>
                        <a:t>2x18</a:t>
                      </a:r>
                    </a:p>
                  </a:txBody>
                  <a:tcPr marL="85982" marR="85982" marT="0" marB="0" anchor="ctr">
                    <a:solidFill>
                      <a:srgbClr val="932192">
                        <a:alpha val="40000"/>
                      </a:srgbClr>
                    </a:solidFill>
                  </a:tcPr>
                </a:tc>
                <a:tc>
                  <a:txBody>
                    <a:bodyPr/>
                    <a:lstStyle/>
                    <a:p>
                      <a:pPr algn="l"/>
                      <a:r>
                        <a:rPr lang="en-US" sz="1200" b="1">
                          <a:solidFill>
                            <a:schemeClr val="tx1"/>
                          </a:solidFill>
                        </a:rPr>
                        <a:t>In-house</a:t>
                      </a:r>
                    </a:p>
                  </a:txBody>
                  <a:tcPr marL="85982" marR="85982" marT="0" marB="0" anchor="ctr">
                    <a:solidFill>
                      <a:srgbClr val="932192">
                        <a:alpha val="40000"/>
                      </a:srgbClr>
                    </a:solidFill>
                  </a:tcPr>
                </a:tc>
                <a:tc>
                  <a:txBody>
                    <a:bodyPr/>
                    <a:lstStyle/>
                    <a:p>
                      <a:pPr algn="l"/>
                      <a:r>
                        <a:rPr lang="en-US" sz="1200" b="1">
                          <a:solidFill>
                            <a:schemeClr val="tx1"/>
                          </a:solidFill>
                        </a:rPr>
                        <a:t>0.35K</a:t>
                      </a:r>
                    </a:p>
                  </a:txBody>
                  <a:tcPr marL="85982" marR="85982" marT="0" marB="0" anchor="ctr">
                    <a:solidFill>
                      <a:srgbClr val="932192">
                        <a:alpha val="40000"/>
                      </a:srgbClr>
                    </a:solidFill>
                  </a:tcPr>
                </a:tc>
                <a:tc>
                  <a:txBody>
                    <a:bodyPr/>
                    <a:lstStyle/>
                    <a:p>
                      <a:pPr algn="l"/>
                      <a:r>
                        <a:rPr lang="en-US" sz="1200" b="1">
                          <a:solidFill>
                            <a:schemeClr val="tx1"/>
                          </a:solidFill>
                        </a:rPr>
                        <a:t>Far IR</a:t>
                      </a:r>
                    </a:p>
                  </a:txBody>
                  <a:tcPr marL="85982" marR="85982" marT="0" marB="0" anchor="ctr">
                    <a:solidFill>
                      <a:srgbClr val="932192">
                        <a:alpha val="40000"/>
                      </a:srgbClr>
                    </a:solidFill>
                  </a:tcPr>
                </a:tc>
                <a:extLst>
                  <a:ext uri="{0D108BD9-81ED-4DB2-BD59-A6C34878D82A}">
                    <a16:rowId xmlns:a16="http://schemas.microsoft.com/office/drawing/2014/main" xmlns="" val="3719411135"/>
                  </a:ext>
                </a:extLst>
              </a:tr>
              <a:tr h="319635">
                <a:tc>
                  <a:txBody>
                    <a:bodyPr/>
                    <a:lstStyle/>
                    <a:p>
                      <a:pPr algn="l"/>
                      <a:r>
                        <a:rPr lang="en-US" sz="1200" b="1" err="1">
                          <a:solidFill>
                            <a:schemeClr val="tx1"/>
                          </a:solidFill>
                        </a:rPr>
                        <a:t>PbS</a:t>
                      </a:r>
                      <a:r>
                        <a:rPr lang="en-US" sz="1200" b="1">
                          <a:solidFill>
                            <a:schemeClr val="tx1"/>
                          </a:solidFill>
                        </a:rPr>
                        <a:t>, </a:t>
                      </a:r>
                      <a:r>
                        <a:rPr lang="en-US" sz="1200" b="1" err="1">
                          <a:solidFill>
                            <a:schemeClr val="tx1"/>
                          </a:solidFill>
                        </a:rPr>
                        <a:t>PbSe</a:t>
                      </a:r>
                      <a:endParaRPr lang="en-US" sz="1200" b="1">
                        <a:solidFill>
                          <a:schemeClr val="tx1"/>
                        </a:solidFill>
                      </a:endParaRPr>
                    </a:p>
                  </a:txBody>
                  <a:tcPr marL="85982" marR="85982" marT="0" marB="0" anchor="ctr">
                    <a:solidFill>
                      <a:srgbClr val="932192">
                        <a:alpha val="60000"/>
                      </a:srgbClr>
                    </a:solidFill>
                  </a:tcPr>
                </a:tc>
                <a:tc>
                  <a:txBody>
                    <a:bodyPr/>
                    <a:lstStyle/>
                    <a:p>
                      <a:pPr algn="l"/>
                      <a:r>
                        <a:rPr lang="en-US" sz="1200" b="1">
                          <a:solidFill>
                            <a:schemeClr val="tx1"/>
                          </a:solidFill>
                        </a:rPr>
                        <a:t>1x64</a:t>
                      </a:r>
                    </a:p>
                  </a:txBody>
                  <a:tcPr marL="85982" marR="85982" marT="0" marB="0" anchor="ctr">
                    <a:solidFill>
                      <a:srgbClr val="932192">
                        <a:alpha val="60000"/>
                      </a:srgbClr>
                    </a:solidFill>
                  </a:tcPr>
                </a:tc>
                <a:tc>
                  <a:txBody>
                    <a:bodyPr/>
                    <a:lstStyle/>
                    <a:p>
                      <a:pPr algn="l"/>
                      <a:r>
                        <a:rPr lang="en-US" sz="1200" b="1">
                          <a:solidFill>
                            <a:schemeClr val="tx1"/>
                          </a:solidFill>
                        </a:rPr>
                        <a:t>In-house/</a:t>
                      </a:r>
                      <a:r>
                        <a:rPr lang="en-US" sz="1200" b="1" err="1">
                          <a:solidFill>
                            <a:schemeClr val="tx1"/>
                          </a:solidFill>
                        </a:rPr>
                        <a:t>Itek</a:t>
                      </a:r>
                      <a:endParaRPr lang="en-US" sz="1200" b="1">
                        <a:solidFill>
                          <a:schemeClr val="tx1"/>
                        </a:solidFill>
                      </a:endParaRPr>
                    </a:p>
                  </a:txBody>
                  <a:tcPr marL="85982" marR="85982" marT="0" marB="0" anchor="ctr">
                    <a:solidFill>
                      <a:srgbClr val="932192">
                        <a:alpha val="60000"/>
                      </a:srgbClr>
                    </a:solidFill>
                  </a:tcPr>
                </a:tc>
                <a:tc>
                  <a:txBody>
                    <a:bodyPr/>
                    <a:lstStyle/>
                    <a:p>
                      <a:pPr algn="l"/>
                      <a:r>
                        <a:rPr lang="en-US" sz="1200" b="1">
                          <a:solidFill>
                            <a:schemeClr val="tx1"/>
                          </a:solidFill>
                        </a:rPr>
                        <a:t>300K</a:t>
                      </a:r>
                    </a:p>
                  </a:txBody>
                  <a:tcPr marL="85982" marR="85982" marT="0" marB="0" anchor="ctr">
                    <a:solidFill>
                      <a:srgbClr val="932192">
                        <a:alpha val="6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tx1"/>
                          </a:solidFill>
                        </a:rPr>
                        <a:t>1–4  microns</a:t>
                      </a:r>
                    </a:p>
                  </a:txBody>
                  <a:tcPr marL="85982" marR="85982" marT="0" marB="0" anchor="ctr">
                    <a:solidFill>
                      <a:srgbClr val="932192">
                        <a:alpha val="60000"/>
                      </a:srgbClr>
                    </a:solidFill>
                  </a:tcPr>
                </a:tc>
                <a:extLst>
                  <a:ext uri="{0D108BD9-81ED-4DB2-BD59-A6C34878D82A}">
                    <a16:rowId xmlns:a16="http://schemas.microsoft.com/office/drawing/2014/main" xmlns="" val="1223834841"/>
                  </a:ext>
                </a:extLst>
              </a:tr>
              <a:tr h="320891">
                <a:tc>
                  <a:txBody>
                    <a:bodyPr/>
                    <a:lstStyle/>
                    <a:p>
                      <a:pPr algn="l"/>
                      <a:r>
                        <a:rPr lang="en-US" sz="1200" b="1" err="1">
                          <a:solidFill>
                            <a:schemeClr val="tx1"/>
                          </a:solidFill>
                        </a:rPr>
                        <a:t>Ge:Ga</a:t>
                      </a:r>
                      <a:endParaRPr lang="en-US" sz="1200" b="1">
                        <a:solidFill>
                          <a:schemeClr val="tx1"/>
                        </a:solidFill>
                      </a:endParaRPr>
                    </a:p>
                  </a:txBody>
                  <a:tcPr marL="85982" marR="85982" marT="0" marB="0" anchor="ctr">
                    <a:solidFill>
                      <a:srgbClr val="932192">
                        <a:alpha val="60000"/>
                      </a:srgbClr>
                    </a:solidFill>
                  </a:tcPr>
                </a:tc>
                <a:tc>
                  <a:txBody>
                    <a:bodyPr/>
                    <a:lstStyle/>
                    <a:p>
                      <a:pPr algn="l"/>
                      <a:r>
                        <a:rPr lang="en-US" sz="1200" b="1">
                          <a:solidFill>
                            <a:schemeClr val="tx1"/>
                          </a:solidFill>
                        </a:rPr>
                        <a:t>Discrete</a:t>
                      </a:r>
                    </a:p>
                  </a:txBody>
                  <a:tcPr marL="85982" marR="85982" marT="0" marB="0" anchor="ctr">
                    <a:solidFill>
                      <a:srgbClr val="932192">
                        <a:alpha val="60000"/>
                      </a:srgbClr>
                    </a:solidFill>
                  </a:tcPr>
                </a:tc>
                <a:tc>
                  <a:txBody>
                    <a:bodyPr/>
                    <a:lstStyle/>
                    <a:p>
                      <a:pPr algn="l"/>
                      <a:r>
                        <a:rPr lang="en-US" sz="1200" b="1">
                          <a:solidFill>
                            <a:schemeClr val="tx1"/>
                          </a:solidFill>
                        </a:rPr>
                        <a:t>In-House</a:t>
                      </a:r>
                    </a:p>
                  </a:txBody>
                  <a:tcPr marL="85982" marR="85982" marT="0" marB="0" anchor="ctr">
                    <a:solidFill>
                      <a:srgbClr val="932192">
                        <a:alpha val="60000"/>
                      </a:srgbClr>
                    </a:solidFill>
                  </a:tcPr>
                </a:tc>
                <a:tc>
                  <a:txBody>
                    <a:bodyPr/>
                    <a:lstStyle/>
                    <a:p>
                      <a:pPr algn="l"/>
                      <a:r>
                        <a:rPr lang="en-US" sz="1200" b="1">
                          <a:solidFill>
                            <a:schemeClr val="tx1"/>
                          </a:solidFill>
                        </a:rPr>
                        <a:t>1.8K</a:t>
                      </a:r>
                    </a:p>
                  </a:txBody>
                  <a:tcPr marL="85982" marR="85982" marT="0" marB="0" anchor="ctr">
                    <a:solidFill>
                      <a:srgbClr val="932192">
                        <a:alpha val="6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tx1"/>
                          </a:solidFill>
                        </a:rPr>
                        <a:t>80–120 microns</a:t>
                      </a:r>
                    </a:p>
                  </a:txBody>
                  <a:tcPr marL="85982" marR="85982" marT="0" marB="0" anchor="ctr">
                    <a:solidFill>
                      <a:srgbClr val="932192">
                        <a:alpha val="60000"/>
                      </a:srgbClr>
                    </a:solidFill>
                  </a:tcPr>
                </a:tc>
                <a:extLst>
                  <a:ext uri="{0D108BD9-81ED-4DB2-BD59-A6C34878D82A}">
                    <a16:rowId xmlns:a16="http://schemas.microsoft.com/office/drawing/2014/main" xmlns="" val="891074782"/>
                  </a:ext>
                </a:extLst>
              </a:tr>
              <a:tr h="284494">
                <a:tc>
                  <a:txBody>
                    <a:bodyPr/>
                    <a:lstStyle/>
                    <a:p>
                      <a:pPr algn="l"/>
                      <a:r>
                        <a:rPr lang="en-US" sz="1200" b="1">
                          <a:solidFill>
                            <a:schemeClr val="tx1"/>
                          </a:solidFill>
                        </a:rPr>
                        <a:t>Stressed </a:t>
                      </a:r>
                      <a:r>
                        <a:rPr lang="en-US" sz="1200" b="1" err="1">
                          <a:solidFill>
                            <a:schemeClr val="tx1"/>
                          </a:solidFill>
                        </a:rPr>
                        <a:t>Ge:Ga</a:t>
                      </a:r>
                      <a:endParaRPr lang="en-US" sz="1200" b="1">
                        <a:solidFill>
                          <a:schemeClr val="tx1"/>
                        </a:solidFill>
                      </a:endParaRPr>
                    </a:p>
                  </a:txBody>
                  <a:tcPr marL="85982" marR="85982" marT="0" marB="0" anchor="ctr">
                    <a:solidFill>
                      <a:srgbClr val="932192">
                        <a:alpha val="60000"/>
                      </a:srgbClr>
                    </a:solidFill>
                  </a:tcPr>
                </a:tc>
                <a:tc>
                  <a:txBody>
                    <a:bodyPr/>
                    <a:lstStyle/>
                    <a:p>
                      <a:pPr algn="l"/>
                      <a:r>
                        <a:rPr lang="en-US" sz="1200" b="1">
                          <a:solidFill>
                            <a:schemeClr val="tx1"/>
                          </a:solidFill>
                        </a:rPr>
                        <a:t>Discrete</a:t>
                      </a:r>
                    </a:p>
                  </a:txBody>
                  <a:tcPr marL="85982" marR="85982" marT="0" marB="0" anchor="ctr">
                    <a:solidFill>
                      <a:srgbClr val="932192">
                        <a:alpha val="60000"/>
                      </a:srgbClr>
                    </a:solidFill>
                  </a:tcPr>
                </a:tc>
                <a:tc>
                  <a:txBody>
                    <a:bodyPr/>
                    <a:lstStyle/>
                    <a:p>
                      <a:pPr algn="l"/>
                      <a:r>
                        <a:rPr lang="en-US" sz="1200" b="1">
                          <a:solidFill>
                            <a:schemeClr val="tx1"/>
                          </a:solidFill>
                        </a:rPr>
                        <a:t>In-House</a:t>
                      </a:r>
                    </a:p>
                  </a:txBody>
                  <a:tcPr marL="85982" marR="85982" marT="0" marB="0" anchor="ctr">
                    <a:solidFill>
                      <a:srgbClr val="932192">
                        <a:alpha val="60000"/>
                      </a:srgbClr>
                    </a:solidFill>
                  </a:tcPr>
                </a:tc>
                <a:tc>
                  <a:txBody>
                    <a:bodyPr/>
                    <a:lstStyle/>
                    <a:p>
                      <a:pPr algn="l"/>
                      <a:r>
                        <a:rPr lang="en-US" sz="1200" b="1">
                          <a:solidFill>
                            <a:schemeClr val="tx1"/>
                          </a:solidFill>
                        </a:rPr>
                        <a:t>1.8K</a:t>
                      </a:r>
                    </a:p>
                  </a:txBody>
                  <a:tcPr marL="85982" marR="85982" marT="0" marB="0" anchor="ctr">
                    <a:solidFill>
                      <a:srgbClr val="932192">
                        <a:alpha val="6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tx1"/>
                          </a:solidFill>
                        </a:rPr>
                        <a:t>120–200 microns</a:t>
                      </a:r>
                    </a:p>
                  </a:txBody>
                  <a:tcPr marL="85982" marR="85982" marT="0" marB="0" anchor="ctr">
                    <a:solidFill>
                      <a:srgbClr val="932192">
                        <a:alpha val="60000"/>
                      </a:srgbClr>
                    </a:solidFill>
                  </a:tcPr>
                </a:tc>
                <a:extLst>
                  <a:ext uri="{0D108BD9-81ED-4DB2-BD59-A6C34878D82A}">
                    <a16:rowId xmlns:a16="http://schemas.microsoft.com/office/drawing/2014/main" xmlns="" val="3584666480"/>
                  </a:ext>
                </a:extLst>
              </a:tr>
            </a:tbl>
          </a:graphicData>
        </a:graphic>
      </p:graphicFrame>
      <p:sp>
        <p:nvSpPr>
          <p:cNvPr id="19" name="TextBox 18">
            <a:extLst>
              <a:ext uri="{FF2B5EF4-FFF2-40B4-BE49-F238E27FC236}">
                <a16:creationId xmlns:a16="http://schemas.microsoft.com/office/drawing/2014/main" xmlns="" id="{CB8DF7BE-E40D-FB49-BA80-858C5F42A888}"/>
              </a:ext>
            </a:extLst>
          </p:cNvPr>
          <p:cNvSpPr txBox="1"/>
          <p:nvPr/>
        </p:nvSpPr>
        <p:spPr>
          <a:xfrm>
            <a:off x="668412" y="5735170"/>
            <a:ext cx="7726452" cy="265907"/>
          </a:xfrm>
          <a:prstGeom prst="rect">
            <a:avLst/>
          </a:prstGeom>
          <a:noFill/>
        </p:spPr>
        <p:txBody>
          <a:bodyPr wrap="square" rtlCol="0">
            <a:spAutoFit/>
          </a:bodyPr>
          <a:lstStyle/>
          <a:p>
            <a:r>
              <a:rPr lang="en-US" altLang="x-none" sz="1128">
                <a:solidFill>
                  <a:srgbClr val="932192"/>
                </a:solidFill>
              </a:rPr>
              <a:t>Variety of extrinsic Si detectors: </a:t>
            </a:r>
            <a:r>
              <a:rPr lang="en-US" altLang="x-none" sz="1128" err="1">
                <a:solidFill>
                  <a:srgbClr val="932192"/>
                </a:solidFill>
              </a:rPr>
              <a:t>Si:Sb:As</a:t>
            </a:r>
            <a:r>
              <a:rPr lang="en-US" altLang="x-none" sz="1128">
                <a:solidFill>
                  <a:srgbClr val="932192"/>
                </a:solidFill>
              </a:rPr>
              <a:t>, </a:t>
            </a:r>
            <a:r>
              <a:rPr lang="en-US" altLang="x-none" sz="1128" err="1">
                <a:solidFill>
                  <a:srgbClr val="932192"/>
                </a:solidFill>
              </a:rPr>
              <a:t>Si:Ga</a:t>
            </a:r>
            <a:endParaRPr lang="en-US" sz="1128">
              <a:solidFill>
                <a:srgbClr val="932192"/>
              </a:solidFill>
            </a:endParaRPr>
          </a:p>
        </p:txBody>
      </p:sp>
    </p:spTree>
    <p:extLst>
      <p:ext uri="{BB962C8B-B14F-4D97-AF65-F5344CB8AC3E}">
        <p14:creationId xmlns:p14="http://schemas.microsoft.com/office/powerpoint/2010/main" val="162454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4</a:t>
            </a:fld>
            <a:endParaRPr lang="en-US" altLang="x-none" sz="140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656" t="3818" r="2280" b="62916"/>
          <a:stretch/>
        </p:blipFill>
        <p:spPr>
          <a:xfrm rot="5400000">
            <a:off x="1986139" y="2256107"/>
            <a:ext cx="5125019" cy="3061699"/>
          </a:xfrm>
          <a:prstGeom prst="rect">
            <a:avLst/>
          </a:prstGeom>
        </p:spPr>
      </p:pic>
      <p:sp>
        <p:nvSpPr>
          <p:cNvPr id="4" name="TextBox 3"/>
          <p:cNvSpPr txBox="1"/>
          <p:nvPr/>
        </p:nvSpPr>
        <p:spPr>
          <a:xfrm>
            <a:off x="3392626" y="247664"/>
            <a:ext cx="2590800" cy="894347"/>
          </a:xfrm>
          <a:prstGeom prst="rect">
            <a:avLst/>
          </a:prstGeom>
          <a:noFill/>
        </p:spPr>
        <p:txBody>
          <a:bodyPr wrap="square" rtlCol="0">
            <a:spAutoFit/>
          </a:bodyPr>
          <a:lstStyle/>
          <a:p>
            <a:pPr algn="ctr"/>
            <a:r>
              <a:rPr lang="en-US" b="1" dirty="0">
                <a:solidFill>
                  <a:srgbClr val="00B0F0"/>
                </a:solidFill>
                <a:latin typeface="+mj-lt"/>
              </a:rPr>
              <a:t>Dave </a:t>
            </a:r>
            <a:r>
              <a:rPr lang="en-US" b="1" dirty="0" err="1">
                <a:solidFill>
                  <a:srgbClr val="00B0F0"/>
                </a:solidFill>
                <a:latin typeface="+mj-lt"/>
              </a:rPr>
              <a:t>Dargo</a:t>
            </a:r>
            <a:r>
              <a:rPr lang="en-US" b="1" dirty="0">
                <a:solidFill>
                  <a:srgbClr val="00B0F0"/>
                </a:solidFill>
                <a:latin typeface="+mj-lt"/>
              </a:rPr>
              <a:t> 1977</a:t>
            </a:r>
          </a:p>
        </p:txBody>
      </p:sp>
    </p:spTree>
    <p:extLst>
      <p:ext uri="{BB962C8B-B14F-4D97-AF65-F5344CB8AC3E}">
        <p14:creationId xmlns:p14="http://schemas.microsoft.com/office/powerpoint/2010/main" val="3900444205"/>
      </p:ext>
    </p:extLst>
  </p:cSld>
  <p:clrMapOvr>
    <a:masterClrMapping/>
  </p:clrMapOvr>
  <p:transition spd="med"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62505" y="349520"/>
            <a:ext cx="7263912" cy="894347"/>
          </a:xfrm>
          <a:prstGeom prst="rect">
            <a:avLst/>
          </a:prstGeom>
          <a:noFill/>
        </p:spPr>
        <p:txBody>
          <a:bodyPr wrap="none" rtlCol="0">
            <a:spAutoFit/>
          </a:bodyPr>
          <a:lstStyle/>
          <a:p>
            <a:r>
              <a:rPr lang="en-US" b="1" dirty="0">
                <a:solidFill>
                  <a:srgbClr val="00B0F0"/>
                </a:solidFill>
                <a:latin typeface="+mj-lt"/>
              </a:rPr>
              <a:t>GaAs Quantum Well Infrared Photodetectors</a:t>
            </a:r>
          </a:p>
          <a:p>
            <a:pPr algn="ctr"/>
            <a:r>
              <a:rPr lang="en-US" b="1" dirty="0">
                <a:solidFill>
                  <a:srgbClr val="00B0F0"/>
                </a:solidFill>
                <a:latin typeface="+mj-lt"/>
              </a:rPr>
              <a:t>1988-1992</a:t>
            </a:r>
          </a:p>
        </p:txBody>
      </p:sp>
      <p:sp>
        <p:nvSpPr>
          <p:cNvPr id="2" name="TextBox 1"/>
          <p:cNvSpPr txBox="1"/>
          <p:nvPr/>
        </p:nvSpPr>
        <p:spPr>
          <a:xfrm>
            <a:off x="312234" y="1494263"/>
            <a:ext cx="8474927" cy="1908215"/>
          </a:xfrm>
          <a:prstGeom prst="rect">
            <a:avLst/>
          </a:prstGeom>
          <a:noFill/>
        </p:spPr>
        <p:txBody>
          <a:bodyPr wrap="square" rtlCol="0">
            <a:spAutoFit/>
          </a:bodyPr>
          <a:lstStyle/>
          <a:p>
            <a:pPr marL="342900" indent="-342900">
              <a:spcBef>
                <a:spcPts val="0"/>
              </a:spcBef>
              <a:spcAft>
                <a:spcPts val="600"/>
              </a:spcAft>
              <a:buFont typeface="Arial" charset="0"/>
              <a:buChar char="•"/>
            </a:pPr>
            <a:r>
              <a:rPr lang="en-US" sz="1800" dirty="0">
                <a:latin typeface="+mj-lt"/>
              </a:rPr>
              <a:t>In 1988 we receive a small grant from </a:t>
            </a:r>
            <a:r>
              <a:rPr lang="en-US" sz="1800" dirty="0" err="1">
                <a:latin typeface="+mj-lt"/>
              </a:rPr>
              <a:t>DARPA</a:t>
            </a:r>
            <a:r>
              <a:rPr lang="en-US" sz="1800" dirty="0">
                <a:latin typeface="+mj-lt"/>
              </a:rPr>
              <a:t> to make a </a:t>
            </a:r>
            <a:r>
              <a:rPr lang="en-US" sz="1800" i="1" dirty="0">
                <a:latin typeface="+mj-lt"/>
              </a:rPr>
              <a:t>single</a:t>
            </a:r>
            <a:r>
              <a:rPr lang="en-US" sz="1800" dirty="0">
                <a:latin typeface="+mj-lt"/>
              </a:rPr>
              <a:t> element </a:t>
            </a:r>
            <a:r>
              <a:rPr lang="en-US" sz="1800" dirty="0" err="1">
                <a:latin typeface="+mj-lt"/>
              </a:rPr>
              <a:t>QWIP</a:t>
            </a:r>
            <a:r>
              <a:rPr lang="en-US" sz="1800" dirty="0">
                <a:latin typeface="+mj-lt"/>
              </a:rPr>
              <a:t> (aka 1x1 array).</a:t>
            </a:r>
          </a:p>
          <a:p>
            <a:pPr marL="342900" indent="-342900">
              <a:spcBef>
                <a:spcPts val="0"/>
              </a:spcBef>
              <a:spcAft>
                <a:spcPts val="600"/>
              </a:spcAft>
              <a:buFont typeface="Arial" charset="0"/>
              <a:buChar char="•"/>
            </a:pPr>
            <a:r>
              <a:rPr lang="en-US" sz="1800" dirty="0">
                <a:latin typeface="+mj-lt"/>
              </a:rPr>
              <a:t>Metallic-Organic CVD becomes commercially available to deposit precise layers of III-V materials.  We experiment by making GaAs IR laser diodes–great fun!</a:t>
            </a:r>
          </a:p>
          <a:p>
            <a:pPr marL="342900" indent="-342900">
              <a:spcBef>
                <a:spcPts val="0"/>
              </a:spcBef>
              <a:spcAft>
                <a:spcPts val="600"/>
              </a:spcAft>
              <a:buFont typeface="Arial" charset="0"/>
              <a:buChar char="•"/>
            </a:pPr>
            <a:r>
              <a:rPr lang="en-US" sz="1800" dirty="0">
                <a:latin typeface="+mj-lt"/>
              </a:rPr>
              <a:t>We specify and obtain the first quantum well structures (with R. </a:t>
            </a:r>
            <a:r>
              <a:rPr lang="en-US" sz="1800" dirty="0" err="1">
                <a:latin typeface="+mj-lt"/>
              </a:rPr>
              <a:t>Mulpuri</a:t>
            </a:r>
            <a:r>
              <a:rPr lang="en-US" sz="1800" dirty="0">
                <a:latin typeface="+mj-lt"/>
              </a:rPr>
              <a:t>/</a:t>
            </a:r>
            <a:r>
              <a:rPr lang="en-US" sz="1800" dirty="0" err="1">
                <a:latin typeface="+mj-lt"/>
              </a:rPr>
              <a:t>GMU</a:t>
            </a:r>
            <a:r>
              <a:rPr lang="en-US" sz="1800" dirty="0">
                <a:latin typeface="+mj-lt"/>
              </a:rPr>
              <a:t>).  Fabricate the first </a:t>
            </a:r>
            <a:r>
              <a:rPr lang="en-US" sz="1800" dirty="0" err="1">
                <a:latin typeface="+mj-lt"/>
              </a:rPr>
              <a:t>QWIP</a:t>
            </a:r>
            <a:r>
              <a:rPr lang="en-US" sz="1800" dirty="0">
                <a:latin typeface="+mj-lt"/>
              </a:rPr>
              <a:t> element and optically couple by angling the element edge.</a:t>
            </a:r>
          </a:p>
        </p:txBody>
      </p:sp>
      <p:sp>
        <p:nvSpPr>
          <p:cNvPr id="11" name="TextBox 10"/>
          <p:cNvSpPr txBox="1"/>
          <p:nvPr/>
        </p:nvSpPr>
        <p:spPr>
          <a:xfrm>
            <a:off x="312234" y="4002300"/>
            <a:ext cx="7995425" cy="1908215"/>
          </a:xfrm>
          <a:prstGeom prst="rect">
            <a:avLst/>
          </a:prstGeom>
          <a:noFill/>
        </p:spPr>
        <p:txBody>
          <a:bodyPr wrap="square" rtlCol="0">
            <a:spAutoFit/>
          </a:bodyPr>
          <a:lstStyle/>
          <a:p>
            <a:pPr marL="342900" indent="-342900">
              <a:spcAft>
                <a:spcPts val="600"/>
              </a:spcAft>
              <a:buFont typeface="Arial" charset="0"/>
              <a:buChar char="•"/>
            </a:pPr>
            <a:r>
              <a:rPr lang="en-US" sz="1800" b="1" dirty="0">
                <a:latin typeface="+mj-lt"/>
              </a:rPr>
              <a:t>In 1990 we develop 128 x 128 element </a:t>
            </a:r>
            <a:r>
              <a:rPr lang="en-US" sz="1800" b="1" dirty="0" err="1">
                <a:latin typeface="+mj-lt"/>
              </a:rPr>
              <a:t>QWIP</a:t>
            </a:r>
            <a:r>
              <a:rPr lang="en-US" sz="1800" b="1" dirty="0">
                <a:latin typeface="+mj-lt"/>
              </a:rPr>
              <a:t> array with ATT/Bell Labs and Rockwell Science Center.  Perform first infrared imaging (~9 µm) versus photon detection. </a:t>
            </a:r>
          </a:p>
          <a:p>
            <a:pPr marL="342900" indent="-342900">
              <a:spcAft>
                <a:spcPts val="600"/>
              </a:spcAft>
              <a:buFont typeface="Arial" charset="0"/>
              <a:buChar char="•"/>
            </a:pPr>
            <a:r>
              <a:rPr lang="en-US" sz="1800" dirty="0">
                <a:latin typeface="+mj-lt"/>
              </a:rPr>
              <a:t>Perform many lab and some airborne imaging experiments (quite a novelty back then).</a:t>
            </a:r>
          </a:p>
          <a:p>
            <a:pPr marL="342900" indent="-342900">
              <a:spcAft>
                <a:spcPts val="600"/>
              </a:spcAft>
              <a:buFont typeface="Arial" charset="0"/>
              <a:buChar char="•"/>
            </a:pPr>
            <a:endParaRPr lang="en-US" sz="1800" b="1" dirty="0">
              <a:latin typeface="+mj-lt"/>
            </a:endParaRPr>
          </a:p>
        </p:txBody>
      </p:sp>
      <p:sp>
        <p:nvSpPr>
          <p:cNvPr id="3" name="Slide Number Placeholder 2"/>
          <p:cNvSpPr>
            <a:spLocks noGrp="1"/>
          </p:cNvSpPr>
          <p:nvPr>
            <p:ph type="sldNum" sz="quarter" idx="10"/>
          </p:nvPr>
        </p:nvSpPr>
        <p:spPr/>
        <p:txBody>
          <a:bodyPr/>
          <a:lstStyle/>
          <a:p>
            <a:pPr>
              <a:defRPr/>
            </a:pPr>
            <a:fld id="{C5F5D751-9E6B-CC47-84E5-C7B34ABE1EC9}" type="slidenum">
              <a:rPr lang="en-US" altLang="x-none" smtClean="0"/>
              <a:pPr>
                <a:defRPr/>
              </a:pPr>
              <a:t>40</a:t>
            </a:fld>
            <a:endParaRPr lang="en-US" altLang="x-none" sz="1400"/>
          </a:p>
        </p:txBody>
      </p:sp>
    </p:spTree>
    <p:extLst>
      <p:ext uri="{BB962C8B-B14F-4D97-AF65-F5344CB8AC3E}">
        <p14:creationId xmlns:p14="http://schemas.microsoft.com/office/powerpoint/2010/main" val="912924648"/>
      </p:ext>
    </p:extLst>
  </p:cSld>
  <p:clrMapOvr>
    <a:masterClrMapping/>
  </p:clrMapOvr>
  <p:transition spd="med"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810" t="13318" r="3811" b="18714"/>
          <a:stretch/>
        </p:blipFill>
        <p:spPr>
          <a:xfrm rot="16200000">
            <a:off x="4922110" y="1904579"/>
            <a:ext cx="3553465" cy="3536542"/>
          </a:xfrm>
          <a:prstGeom prst="rect">
            <a:avLst/>
          </a:prstGeom>
        </p:spPr>
      </p:pic>
      <p:grpSp>
        <p:nvGrpSpPr>
          <p:cNvPr id="10" name="Group 9"/>
          <p:cNvGrpSpPr/>
          <p:nvPr/>
        </p:nvGrpSpPr>
        <p:grpSpPr>
          <a:xfrm>
            <a:off x="651278" y="1875646"/>
            <a:ext cx="4173426" cy="3933405"/>
            <a:chOff x="167267" y="89211"/>
            <a:chExt cx="4970790" cy="5131718"/>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075" t="13022" r="5915" b="17222"/>
            <a:stretch/>
          </p:blipFill>
          <p:spPr>
            <a:xfrm rot="5400000">
              <a:off x="332400" y="-75922"/>
              <a:ext cx="4640524" cy="497079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267" y="4729735"/>
              <a:ext cx="4883704" cy="491194"/>
            </a:xfrm>
            <a:prstGeom prst="rect">
              <a:avLst/>
            </a:prstGeom>
          </p:spPr>
        </p:pic>
      </p:grpSp>
      <p:sp>
        <p:nvSpPr>
          <p:cNvPr id="11" name="TextBox 10"/>
          <p:cNvSpPr txBox="1"/>
          <p:nvPr/>
        </p:nvSpPr>
        <p:spPr>
          <a:xfrm>
            <a:off x="4854516" y="5481224"/>
            <a:ext cx="3586685" cy="323935"/>
          </a:xfrm>
          <a:prstGeom prst="rect">
            <a:avLst/>
          </a:prstGeom>
          <a:noFill/>
        </p:spPr>
        <p:txBody>
          <a:bodyPr wrap="square" rtlCol="0">
            <a:spAutoFit/>
          </a:bodyPr>
          <a:lstStyle/>
          <a:p>
            <a:pPr algn="ctr"/>
            <a:r>
              <a:rPr lang="en-US" sz="1505">
                <a:solidFill>
                  <a:srgbClr val="932192"/>
                </a:solidFill>
                <a:latin typeface="+mj-lt"/>
              </a:rPr>
              <a:t>Deer outside the lab at midnight</a:t>
            </a:r>
          </a:p>
        </p:txBody>
      </p:sp>
      <p:sp>
        <p:nvSpPr>
          <p:cNvPr id="7" name="Content Placeholder 6">
            <a:extLst>
              <a:ext uri="{FF2B5EF4-FFF2-40B4-BE49-F238E27FC236}">
                <a16:creationId xmlns:a16="http://schemas.microsoft.com/office/drawing/2014/main" xmlns="" id="{B06A27BF-AA85-D840-9D78-5CEBE4BF8047}"/>
              </a:ext>
            </a:extLst>
          </p:cNvPr>
          <p:cNvSpPr>
            <a:spLocks noGrp="1"/>
          </p:cNvSpPr>
          <p:nvPr>
            <p:ph idx="1"/>
          </p:nvPr>
        </p:nvSpPr>
        <p:spPr>
          <a:xfrm>
            <a:off x="1047317" y="1369197"/>
            <a:ext cx="6712384" cy="363237"/>
          </a:xfrm>
        </p:spPr>
        <p:txBody>
          <a:bodyPr>
            <a:normAutofit fontScale="92500" lnSpcReduction="10000"/>
          </a:bodyPr>
          <a:lstStyle/>
          <a:p>
            <a:pPr marL="0" indent="0">
              <a:buNone/>
            </a:pPr>
            <a:r>
              <a:rPr lang="en-US" dirty="0"/>
              <a:t>128x128 Far Infra-Red Array Radiometric Imager (FIRARI)</a:t>
            </a:r>
          </a:p>
        </p:txBody>
      </p:sp>
      <p:sp>
        <p:nvSpPr>
          <p:cNvPr id="3" name="Title 2">
            <a:extLst>
              <a:ext uri="{FF2B5EF4-FFF2-40B4-BE49-F238E27FC236}">
                <a16:creationId xmlns:a16="http://schemas.microsoft.com/office/drawing/2014/main" xmlns="" id="{09A53654-03FB-8341-B22A-7B82554C0D12}"/>
              </a:ext>
            </a:extLst>
          </p:cNvPr>
          <p:cNvSpPr>
            <a:spLocks noGrp="1"/>
          </p:cNvSpPr>
          <p:nvPr>
            <p:ph type="title" idx="4294967295"/>
          </p:nvPr>
        </p:nvSpPr>
        <p:spPr>
          <a:xfrm>
            <a:off x="304800" y="190165"/>
            <a:ext cx="8547100" cy="760413"/>
          </a:xfrm>
        </p:spPr>
        <p:txBody>
          <a:bodyPr>
            <a:normAutofit fontScale="90000"/>
          </a:bodyPr>
          <a:lstStyle/>
          <a:p>
            <a:pPr algn="ctr"/>
            <a:r>
              <a:rPr lang="en-US">
                <a:solidFill>
                  <a:srgbClr val="00B0F0"/>
                </a:solidFill>
              </a:rPr>
              <a:t>The First QWIP Array Images</a:t>
            </a:r>
            <a:br>
              <a:rPr lang="en-US">
                <a:solidFill>
                  <a:srgbClr val="00B0F0"/>
                </a:solidFill>
              </a:rPr>
            </a:br>
            <a:r>
              <a:rPr lang="en-US">
                <a:solidFill>
                  <a:srgbClr val="00B0F0"/>
                </a:solidFill>
              </a:rPr>
              <a:t> 1991</a:t>
            </a:r>
          </a:p>
        </p:txBody>
      </p:sp>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41</a:t>
            </a:fld>
            <a:endParaRPr lang="en-US" altLang="x-none" sz="1317"/>
          </a:p>
        </p:txBody>
      </p:sp>
      <p:sp>
        <p:nvSpPr>
          <p:cNvPr id="12" name="Rectangle 60">
            <a:extLst>
              <a:ext uri="{FF2B5EF4-FFF2-40B4-BE49-F238E27FC236}">
                <a16:creationId xmlns:a16="http://schemas.microsoft.com/office/drawing/2014/main" xmlns="" id="{2D2DF4A6-68BC-E441-92CC-2117A3493AC8}"/>
              </a:ext>
            </a:extLst>
          </p:cNvPr>
          <p:cNvSpPr>
            <a:spLocks noGrp="1" noChangeArrowheads="1"/>
          </p:cNvSpPr>
          <p:nvPr>
            <p:ph type="ftr" sz="quarter" idx="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1412137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00" t="8507" r="10482" b="22696"/>
          <a:stretch/>
        </p:blipFill>
        <p:spPr>
          <a:xfrm>
            <a:off x="2336464" y="1506687"/>
            <a:ext cx="4385090" cy="4471072"/>
          </a:xfrm>
          <a:prstGeom prst="rect">
            <a:avLst/>
          </a:prstGeom>
          <a:ln>
            <a:solidFill>
              <a:schemeClr val="tx1"/>
            </a:solidFill>
          </a:ln>
        </p:spPr>
      </p:pic>
      <p:sp>
        <p:nvSpPr>
          <p:cNvPr id="3" name="Slide Number Placeholder 2"/>
          <p:cNvSpPr>
            <a:spLocks noGrp="1"/>
          </p:cNvSpPr>
          <p:nvPr>
            <p:ph type="sldNum" sz="quarter" idx="10"/>
          </p:nvPr>
        </p:nvSpPr>
        <p:spPr/>
        <p:txBody>
          <a:bodyPr/>
          <a:lstStyle/>
          <a:p>
            <a:fld id="{C5F5D751-9E6B-CC47-84E5-C7B34ABE1EC9}" type="slidenum">
              <a:rPr lang="en-US" altLang="x-none" smtClean="0"/>
              <a:pPr/>
              <a:t>42</a:t>
            </a:fld>
            <a:endParaRPr lang="en-US" altLang="x-none"/>
          </a:p>
        </p:txBody>
      </p:sp>
      <p:sp>
        <p:nvSpPr>
          <p:cNvPr id="4" name="Title 3">
            <a:extLst>
              <a:ext uri="{FF2B5EF4-FFF2-40B4-BE49-F238E27FC236}">
                <a16:creationId xmlns:a16="http://schemas.microsoft.com/office/drawing/2014/main" xmlns="" id="{E05786ED-607A-0946-9A72-FC4AFC0723F0}"/>
              </a:ext>
            </a:extLst>
          </p:cNvPr>
          <p:cNvSpPr>
            <a:spLocks noGrp="1"/>
          </p:cNvSpPr>
          <p:nvPr>
            <p:ph type="title"/>
          </p:nvPr>
        </p:nvSpPr>
        <p:spPr>
          <a:xfrm>
            <a:off x="596900" y="202990"/>
            <a:ext cx="8547100" cy="760413"/>
          </a:xfrm>
        </p:spPr>
        <p:txBody>
          <a:bodyPr>
            <a:noAutofit/>
          </a:bodyPr>
          <a:lstStyle/>
          <a:p>
            <a:pPr algn="ctr"/>
            <a:r>
              <a:rPr lang="en-US" sz="2400" dirty="0">
                <a:solidFill>
                  <a:srgbClr val="00B0F0"/>
                </a:solidFill>
              </a:rPr>
              <a:t>Our electronics engineer on bass guitar </a:t>
            </a:r>
            <a:br>
              <a:rPr lang="en-US" sz="2400" dirty="0">
                <a:solidFill>
                  <a:srgbClr val="00B0F0"/>
                </a:solidFill>
              </a:rPr>
            </a:br>
            <a:r>
              <a:rPr lang="en-US" sz="2400" dirty="0" err="1">
                <a:solidFill>
                  <a:srgbClr val="00B0F0"/>
                </a:solidFill>
              </a:rPr>
              <a:t>QWIP</a:t>
            </a:r>
            <a:r>
              <a:rPr lang="en-US" sz="2400" dirty="0">
                <a:solidFill>
                  <a:srgbClr val="00B0F0"/>
                </a:solidFill>
              </a:rPr>
              <a:t> IR Image at 9.3µm; T=35K (-238C)</a:t>
            </a:r>
          </a:p>
        </p:txBody>
      </p:sp>
      <p:sp>
        <p:nvSpPr>
          <p:cNvPr id="10" name="Rectangle 60">
            <a:extLst>
              <a:ext uri="{FF2B5EF4-FFF2-40B4-BE49-F238E27FC236}">
                <a16:creationId xmlns:a16="http://schemas.microsoft.com/office/drawing/2014/main" xmlns="" id="{8F080698-DC36-2D42-B532-3E8FE39905C6}"/>
              </a:ext>
            </a:extLst>
          </p:cNvPr>
          <p:cNvSpPr>
            <a:spLocks noGrp="1" noChangeArrowheads="1"/>
          </p:cNvSpPr>
          <p:nvPr>
            <p:ph type="ftr" sz="quarter" idx="3"/>
          </p:nvPr>
        </p:nvSpPr>
        <p:spPr bwMode="auto">
          <a:xfrm>
            <a:off x="304800"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1881539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5F5D751-9E6B-CC47-84E5-C7B34ABE1EC9}" type="slidenum">
              <a:rPr lang="en-US" altLang="x-none" smtClean="0"/>
              <a:pPr/>
              <a:t>43</a:t>
            </a:fld>
            <a:endParaRPr lang="en-US" altLang="x-none"/>
          </a:p>
        </p:txBody>
      </p:sp>
      <p:sp>
        <p:nvSpPr>
          <p:cNvPr id="9" name="Title 8">
            <a:extLst>
              <a:ext uri="{FF2B5EF4-FFF2-40B4-BE49-F238E27FC236}">
                <a16:creationId xmlns:a16="http://schemas.microsoft.com/office/drawing/2014/main" xmlns="" id="{14A7EC67-14F0-364E-9ED1-E50BE9DF22C5}"/>
              </a:ext>
            </a:extLst>
          </p:cNvPr>
          <p:cNvSpPr>
            <a:spLocks noGrp="1"/>
          </p:cNvSpPr>
          <p:nvPr>
            <p:ph type="title"/>
          </p:nvPr>
        </p:nvSpPr>
        <p:spPr>
          <a:xfrm>
            <a:off x="696667" y="314947"/>
            <a:ext cx="8547100" cy="760413"/>
          </a:xfrm>
        </p:spPr>
        <p:txBody>
          <a:bodyPr>
            <a:normAutofit fontScale="90000"/>
          </a:bodyPr>
          <a:lstStyle/>
          <a:p>
            <a:pPr algn="ctr"/>
            <a:r>
              <a:rPr lang="en-US" dirty="0">
                <a:solidFill>
                  <a:srgbClr val="00B0F0"/>
                </a:solidFill>
              </a:rPr>
              <a:t>First 128 x128 </a:t>
            </a:r>
            <a:r>
              <a:rPr lang="en-US" dirty="0" err="1">
                <a:solidFill>
                  <a:srgbClr val="00B0F0"/>
                </a:solidFill>
              </a:rPr>
              <a:t>QWIP</a:t>
            </a:r>
            <a:r>
              <a:rPr lang="en-US" dirty="0">
                <a:solidFill>
                  <a:srgbClr val="00B0F0"/>
                </a:solidFill>
              </a:rPr>
              <a:t> Camera (</a:t>
            </a:r>
            <a:r>
              <a:rPr lang="en-US" dirty="0" err="1">
                <a:solidFill>
                  <a:srgbClr val="00B0F0"/>
                </a:solidFill>
              </a:rPr>
              <a:t>FIRARI</a:t>
            </a:r>
            <a:r>
              <a:rPr lang="en-US" dirty="0">
                <a:solidFill>
                  <a:srgbClr val="00B0F0"/>
                </a:solidFill>
              </a:rPr>
              <a:t>)</a:t>
            </a:r>
            <a:br>
              <a:rPr lang="en-US" dirty="0">
                <a:solidFill>
                  <a:srgbClr val="00B0F0"/>
                </a:solidFill>
              </a:rPr>
            </a:br>
            <a:r>
              <a:rPr lang="en-US" dirty="0">
                <a:solidFill>
                  <a:srgbClr val="00B0F0"/>
                </a:solidFill>
              </a:rPr>
              <a:t> 1991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680" t="20068" r="51438" b="39932"/>
          <a:stretch/>
        </p:blipFill>
        <p:spPr>
          <a:xfrm rot="16200000">
            <a:off x="2634337" y="-338861"/>
            <a:ext cx="3875339" cy="7750678"/>
          </a:xfrm>
          <a:prstGeom prst="rect">
            <a:avLst/>
          </a:prstGeom>
        </p:spPr>
      </p:pic>
      <p:sp>
        <p:nvSpPr>
          <p:cNvPr id="10" name="Rectangle 60">
            <a:extLst>
              <a:ext uri="{FF2B5EF4-FFF2-40B4-BE49-F238E27FC236}">
                <a16:creationId xmlns:a16="http://schemas.microsoft.com/office/drawing/2014/main" xmlns="" id="{C5FFC625-DEFD-F74F-A1F8-F8320D6BA65B}"/>
              </a:ext>
            </a:extLst>
          </p:cNvPr>
          <p:cNvSpPr>
            <a:spLocks noGrp="1" noChangeArrowheads="1"/>
          </p:cNvSpPr>
          <p:nvPr>
            <p:ph type="ftr" sz="quarter" idx="3"/>
          </p:nvPr>
        </p:nvSpPr>
        <p:spPr bwMode="auto">
          <a:xfrm>
            <a:off x="304800"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615263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5F5D751-9E6B-CC47-84E5-C7B34ABE1EC9}" type="slidenum">
              <a:rPr lang="en-US" altLang="x-none" smtClean="0"/>
              <a:pPr/>
              <a:t>44</a:t>
            </a:fld>
            <a:endParaRPr lang="en-US" altLang="x-none"/>
          </a:p>
        </p:txBody>
      </p:sp>
      <p:sp>
        <p:nvSpPr>
          <p:cNvPr id="6" name="Title 5">
            <a:extLst>
              <a:ext uri="{FF2B5EF4-FFF2-40B4-BE49-F238E27FC236}">
                <a16:creationId xmlns:a16="http://schemas.microsoft.com/office/drawing/2014/main" xmlns="" id="{8C8ABB12-5A6A-7E48-8D3C-160EA008C2FA}"/>
              </a:ext>
            </a:extLst>
          </p:cNvPr>
          <p:cNvSpPr>
            <a:spLocks noGrp="1"/>
          </p:cNvSpPr>
          <p:nvPr>
            <p:ph type="title"/>
          </p:nvPr>
        </p:nvSpPr>
        <p:spPr>
          <a:xfrm>
            <a:off x="401644" y="368297"/>
            <a:ext cx="8547100" cy="760413"/>
          </a:xfrm>
        </p:spPr>
        <p:txBody>
          <a:bodyPr>
            <a:noAutofit/>
          </a:bodyPr>
          <a:lstStyle/>
          <a:p>
            <a:pPr algn="ctr"/>
            <a:r>
              <a:rPr lang="en-US" sz="2200" dirty="0"/>
              <a:t>First 128 x128 </a:t>
            </a:r>
            <a:r>
              <a:rPr lang="en-US" sz="2200" dirty="0" err="1"/>
              <a:t>QWIP</a:t>
            </a:r>
            <a:r>
              <a:rPr lang="en-US" sz="2200" dirty="0"/>
              <a:t> Camera Airborne Mission </a:t>
            </a:r>
            <a:br>
              <a:rPr lang="en-US" sz="2200" dirty="0"/>
            </a:br>
            <a:r>
              <a:rPr lang="en-US" sz="2200" dirty="0"/>
              <a:t>1991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579" t="13814" r="15413" b="54858"/>
          <a:stretch/>
        </p:blipFill>
        <p:spPr>
          <a:xfrm>
            <a:off x="1104055" y="1494404"/>
            <a:ext cx="6878572" cy="4041161"/>
          </a:xfrm>
          <a:prstGeom prst="rect">
            <a:avLst/>
          </a:prstGeom>
        </p:spPr>
      </p:pic>
      <p:sp>
        <p:nvSpPr>
          <p:cNvPr id="4" name="TextBox 3">
            <a:extLst>
              <a:ext uri="{FF2B5EF4-FFF2-40B4-BE49-F238E27FC236}">
                <a16:creationId xmlns:a16="http://schemas.microsoft.com/office/drawing/2014/main" xmlns="" id="{05EFF19C-9F9A-DB42-815F-0677D8F99DD3}"/>
              </a:ext>
            </a:extLst>
          </p:cNvPr>
          <p:cNvSpPr txBox="1"/>
          <p:nvPr/>
        </p:nvSpPr>
        <p:spPr>
          <a:xfrm>
            <a:off x="5274600" y="5614045"/>
            <a:ext cx="3056052" cy="55553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505" b="1">
                <a:solidFill>
                  <a:srgbClr val="932192"/>
                </a:solidFill>
              </a:rPr>
              <a:t>Tank of liquid helium actually flew on the plane with us.</a:t>
            </a:r>
          </a:p>
        </p:txBody>
      </p:sp>
      <p:cxnSp>
        <p:nvCxnSpPr>
          <p:cNvPr id="7" name="Straight Arrow Connector 6">
            <a:extLst>
              <a:ext uri="{FF2B5EF4-FFF2-40B4-BE49-F238E27FC236}">
                <a16:creationId xmlns:a16="http://schemas.microsoft.com/office/drawing/2014/main" xmlns="" id="{9C631EDF-BC21-9840-96FA-D6A7FD38D6B3}"/>
              </a:ext>
            </a:extLst>
          </p:cNvPr>
          <p:cNvCxnSpPr>
            <a:cxnSpLocks/>
          </p:cNvCxnSpPr>
          <p:nvPr/>
        </p:nvCxnSpPr>
        <p:spPr bwMode="auto">
          <a:xfrm flipH="1" flipV="1">
            <a:off x="4532699" y="5216206"/>
            <a:ext cx="778748" cy="685053"/>
          </a:xfrm>
          <a:prstGeom prst="straightConnector1">
            <a:avLst/>
          </a:prstGeom>
          <a:solidFill>
            <a:schemeClr val="accent1"/>
          </a:solidFill>
          <a:ln w="57150" cap="flat" cmpd="sng" algn="ctr">
            <a:solidFill>
              <a:srgbClr val="93219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Rectangle 60">
            <a:extLst>
              <a:ext uri="{FF2B5EF4-FFF2-40B4-BE49-F238E27FC236}">
                <a16:creationId xmlns:a16="http://schemas.microsoft.com/office/drawing/2014/main" xmlns="" id="{B62CB7C3-76E7-9545-99AA-365334AFE15A}"/>
              </a:ext>
            </a:extLst>
          </p:cNvPr>
          <p:cNvSpPr>
            <a:spLocks noGrp="1" noChangeArrowheads="1"/>
          </p:cNvSpPr>
          <p:nvPr>
            <p:ph type="ftr" sz="quarter" idx="3"/>
          </p:nvPr>
        </p:nvSpPr>
        <p:spPr bwMode="auto">
          <a:xfrm>
            <a:off x="165932"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370346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C5F5D751-9E6B-CC47-84E5-C7B34ABE1EC9}" type="slidenum">
              <a:rPr lang="en-US" altLang="x-none" smtClean="0"/>
              <a:pPr>
                <a:defRPr/>
              </a:pPr>
              <a:t>45</a:t>
            </a:fld>
            <a:endParaRPr lang="en-US" altLang="x-none" sz="1317"/>
          </a:p>
        </p:txBody>
      </p:sp>
      <p:sp>
        <p:nvSpPr>
          <p:cNvPr id="12" name="Rectangle 60">
            <a:extLst>
              <a:ext uri="{FF2B5EF4-FFF2-40B4-BE49-F238E27FC236}">
                <a16:creationId xmlns:a16="http://schemas.microsoft.com/office/drawing/2014/main" xmlns="" id="{A51A09A4-EC66-0848-BF77-FF0C5E4CD102}"/>
              </a:ext>
            </a:extLst>
          </p:cNvPr>
          <p:cNvSpPr>
            <a:spLocks noGrp="1" noChangeArrowheads="1"/>
          </p:cNvSpPr>
          <p:nvPr>
            <p:ph type="ftr" sz="quarter" idx="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4" name="Title 3">
            <a:extLst>
              <a:ext uri="{FF2B5EF4-FFF2-40B4-BE49-F238E27FC236}">
                <a16:creationId xmlns:a16="http://schemas.microsoft.com/office/drawing/2014/main" xmlns="" id="{1EEF87C4-1BD1-0A45-A6B1-DECC816784DD}"/>
              </a:ext>
            </a:extLst>
          </p:cNvPr>
          <p:cNvSpPr>
            <a:spLocks noGrp="1"/>
          </p:cNvSpPr>
          <p:nvPr>
            <p:ph type="title"/>
          </p:nvPr>
        </p:nvSpPr>
        <p:spPr>
          <a:xfrm>
            <a:off x="571415" y="435579"/>
            <a:ext cx="8547100" cy="760413"/>
          </a:xfrm>
        </p:spPr>
        <p:txBody>
          <a:bodyPr>
            <a:noAutofit/>
          </a:bodyPr>
          <a:lstStyle/>
          <a:p>
            <a:pPr algn="ctr"/>
            <a:r>
              <a:rPr lang="en-US" sz="2400" dirty="0"/>
              <a:t>First 128 x128 </a:t>
            </a:r>
            <a:r>
              <a:rPr lang="en-US" sz="2400" dirty="0" err="1"/>
              <a:t>QWIP</a:t>
            </a:r>
            <a:r>
              <a:rPr lang="en-US" sz="2400" dirty="0"/>
              <a:t> Camera Airborne Mission at Wallops, 1991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809" t="52809" r="25775" b="20225"/>
          <a:stretch/>
        </p:blipFill>
        <p:spPr>
          <a:xfrm>
            <a:off x="637302" y="1403327"/>
            <a:ext cx="4646217" cy="293445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4270" t="18143" r="18279" b="29497"/>
          <a:stretch/>
        </p:blipFill>
        <p:spPr>
          <a:xfrm rot="5400000">
            <a:off x="4623294" y="2274273"/>
            <a:ext cx="3023480" cy="4317532"/>
          </a:xfrm>
          <a:prstGeom prst="rect">
            <a:avLst/>
          </a:prstGeom>
        </p:spPr>
      </p:pic>
      <p:sp>
        <p:nvSpPr>
          <p:cNvPr id="8" name="TextBox 7"/>
          <p:cNvSpPr txBox="1"/>
          <p:nvPr/>
        </p:nvSpPr>
        <p:spPr>
          <a:xfrm>
            <a:off x="571415" y="4594760"/>
            <a:ext cx="3404855" cy="1511119"/>
          </a:xfrm>
          <a:prstGeom prst="rect">
            <a:avLst/>
          </a:prstGeom>
          <a:noFill/>
        </p:spPr>
        <p:txBody>
          <a:bodyPr wrap="square" rtlCol="0">
            <a:spAutoFit/>
          </a:bodyPr>
          <a:lstStyle/>
          <a:p>
            <a:r>
              <a:rPr lang="en-US" sz="1317" dirty="0">
                <a:solidFill>
                  <a:srgbClr val="932192"/>
                </a:solidFill>
                <a:latin typeface="+mj-lt"/>
              </a:rPr>
              <a:t>Above: NASA Sky Van (notice the </a:t>
            </a:r>
            <a:r>
              <a:rPr lang="en-US" sz="1317" dirty="0" err="1">
                <a:solidFill>
                  <a:srgbClr val="932192"/>
                </a:solidFill>
                <a:latin typeface="+mj-lt"/>
              </a:rPr>
              <a:t>LHe</a:t>
            </a:r>
            <a:r>
              <a:rPr lang="en-US" sz="1317" dirty="0">
                <a:solidFill>
                  <a:srgbClr val="932192"/>
                </a:solidFill>
                <a:latin typeface="+mj-lt"/>
              </a:rPr>
              <a:t> tank in the back.</a:t>
            </a:r>
          </a:p>
          <a:p>
            <a:endParaRPr lang="en-US" sz="1317" dirty="0">
              <a:solidFill>
                <a:srgbClr val="932192"/>
              </a:solidFill>
              <a:latin typeface="+mj-lt"/>
            </a:endParaRPr>
          </a:p>
          <a:p>
            <a:r>
              <a:rPr lang="en-US" sz="1317" dirty="0">
                <a:solidFill>
                  <a:srgbClr val="932192"/>
                </a:solidFill>
                <a:latin typeface="+mj-lt"/>
              </a:rPr>
              <a:t>Right: View looking out of the open bay of the plane. We are tethered to posts within the plane (so we don’t fall out). Clearly, safety is our number one concern!</a:t>
            </a:r>
          </a:p>
        </p:txBody>
      </p:sp>
      <p:sp>
        <p:nvSpPr>
          <p:cNvPr id="9" name="TextBox 8"/>
          <p:cNvSpPr txBox="1"/>
          <p:nvPr/>
        </p:nvSpPr>
        <p:spPr>
          <a:xfrm>
            <a:off x="6861287" y="1493080"/>
            <a:ext cx="1052667" cy="295017"/>
          </a:xfrm>
          <a:prstGeom prst="rect">
            <a:avLst/>
          </a:prstGeom>
          <a:noFill/>
        </p:spPr>
        <p:txBody>
          <a:bodyPr wrap="square" rtlCol="0">
            <a:spAutoFit/>
          </a:bodyPr>
          <a:lstStyle/>
          <a:p>
            <a:r>
              <a:rPr lang="en-US" sz="1317" err="1">
                <a:solidFill>
                  <a:srgbClr val="932192"/>
                </a:solidFill>
                <a:latin typeface="+mj-lt"/>
              </a:rPr>
              <a:t>LHe</a:t>
            </a:r>
            <a:r>
              <a:rPr lang="en-US" sz="1317">
                <a:solidFill>
                  <a:srgbClr val="932192"/>
                </a:solidFill>
                <a:latin typeface="+mj-lt"/>
              </a:rPr>
              <a:t> tank</a:t>
            </a:r>
          </a:p>
        </p:txBody>
      </p:sp>
      <p:cxnSp>
        <p:nvCxnSpPr>
          <p:cNvPr id="13" name="Straight Arrow Connector 12"/>
          <p:cNvCxnSpPr>
            <a:cxnSpLocks/>
          </p:cNvCxnSpPr>
          <p:nvPr/>
        </p:nvCxnSpPr>
        <p:spPr bwMode="auto">
          <a:xfrm flipH="1">
            <a:off x="6534990" y="1677912"/>
            <a:ext cx="258216" cy="2906987"/>
          </a:xfrm>
          <a:prstGeom prst="straightConnector1">
            <a:avLst/>
          </a:prstGeom>
          <a:solidFill>
            <a:schemeClr val="accent1"/>
          </a:solidFill>
          <a:ln w="57150" cap="flat" cmpd="sng" algn="ctr">
            <a:solidFill>
              <a:srgbClr val="932192"/>
            </a:solidFill>
            <a:prstDash val="sys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TextBox 13"/>
          <p:cNvSpPr txBox="1"/>
          <p:nvPr/>
        </p:nvSpPr>
        <p:spPr>
          <a:xfrm>
            <a:off x="7225333" y="1898449"/>
            <a:ext cx="1483550" cy="295017"/>
          </a:xfrm>
          <a:prstGeom prst="rect">
            <a:avLst/>
          </a:prstGeom>
          <a:noFill/>
        </p:spPr>
        <p:txBody>
          <a:bodyPr wrap="square" rtlCol="0">
            <a:spAutoFit/>
          </a:bodyPr>
          <a:lstStyle/>
          <a:p>
            <a:r>
              <a:rPr lang="en-US" sz="1317">
                <a:solidFill>
                  <a:srgbClr val="932192"/>
                </a:solidFill>
                <a:latin typeface="+mj-lt"/>
              </a:rPr>
              <a:t>Shoreline</a:t>
            </a:r>
          </a:p>
        </p:txBody>
      </p:sp>
      <p:cxnSp>
        <p:nvCxnSpPr>
          <p:cNvPr id="15" name="Straight Arrow Connector 14"/>
          <p:cNvCxnSpPr>
            <a:cxnSpLocks/>
          </p:cNvCxnSpPr>
          <p:nvPr/>
        </p:nvCxnSpPr>
        <p:spPr bwMode="auto">
          <a:xfrm flipH="1">
            <a:off x="6971762" y="2202767"/>
            <a:ext cx="906117" cy="1062824"/>
          </a:xfrm>
          <a:prstGeom prst="straightConnector1">
            <a:avLst/>
          </a:prstGeom>
          <a:solidFill>
            <a:schemeClr val="accent1"/>
          </a:solidFill>
          <a:ln w="57150" cap="flat" cmpd="sng" algn="ctr">
            <a:solidFill>
              <a:srgbClr val="932192"/>
            </a:solidFill>
            <a:prstDash val="sys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p:cNvCxnSpPr>
            <a:cxnSpLocks/>
          </p:cNvCxnSpPr>
          <p:nvPr/>
        </p:nvCxnSpPr>
        <p:spPr bwMode="auto">
          <a:xfrm flipH="1">
            <a:off x="2998372" y="1637711"/>
            <a:ext cx="3794841" cy="1487112"/>
          </a:xfrm>
          <a:prstGeom prst="straightConnector1">
            <a:avLst/>
          </a:prstGeom>
          <a:solidFill>
            <a:schemeClr val="accent1"/>
          </a:solidFill>
          <a:ln w="57150" cap="flat" cmpd="sng" algn="ctr">
            <a:solidFill>
              <a:srgbClr val="932192"/>
            </a:solidFill>
            <a:prstDash val="sys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79940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6139D357-5E9A-5347-B2BE-649E18FA88C1}"/>
              </a:ext>
            </a:extLst>
          </p:cNvPr>
          <p:cNvSpPr>
            <a:spLocks noGrp="1"/>
          </p:cNvSpPr>
          <p:nvPr>
            <p:ph idx="1"/>
          </p:nvPr>
        </p:nvSpPr>
        <p:spPr/>
        <p:txBody>
          <a:bodyPr>
            <a:normAutofit/>
          </a:bodyPr>
          <a:lstStyle/>
          <a:p>
            <a:pPr marL="0" indent="0">
              <a:buNone/>
            </a:pPr>
            <a:r>
              <a:rPr lang="en-US" b="1" dirty="0"/>
              <a:t>We enter into ground-based astronomy</a:t>
            </a:r>
            <a:endParaRPr lang="en-US" dirty="0"/>
          </a:p>
          <a:p>
            <a:r>
              <a:rPr lang="en-US" sz="1880" dirty="0"/>
              <a:t>The Shoemaker-Levy comet was predicted to collide with Jupiter in </a:t>
            </a:r>
            <a:br>
              <a:rPr lang="en-US" sz="1880" dirty="0"/>
            </a:br>
            <a:r>
              <a:rPr lang="en-US" sz="1880" dirty="0"/>
              <a:t>July of 1994. Many labs geared up for this historical event.</a:t>
            </a:r>
          </a:p>
          <a:p>
            <a:endParaRPr lang="en-US" sz="1880" dirty="0"/>
          </a:p>
          <a:p>
            <a:r>
              <a:rPr lang="en-US" sz="1880" dirty="0"/>
              <a:t>We prepared to image this event in the near infrared with a 256 x 256 (65,536 pixels) HgCdTe array that was be used on the Hubble Space Telescope instrument. This would be our first on-site astronomical IR imaging experiment at the telescope in Haleakala, Maui. We manned this camera in shifts. </a:t>
            </a:r>
          </a:p>
          <a:p>
            <a:endParaRPr lang="en-US" sz="1880" dirty="0"/>
          </a:p>
          <a:p>
            <a:r>
              <a:rPr lang="en-US" sz="1880" dirty="0"/>
              <a:t>We (Jhabvala/Reuter/</a:t>
            </a:r>
            <a:r>
              <a:rPr lang="en-US" sz="1880" dirty="0" err="1"/>
              <a:t>Babu</a:t>
            </a:r>
            <a:r>
              <a:rPr lang="en-US" sz="1880" dirty="0"/>
              <a:t>) had last minute technical problems but managed to solve them just in time (in my hotel room with the spring from a ball-point pen).</a:t>
            </a:r>
          </a:p>
        </p:txBody>
      </p:sp>
      <p:sp>
        <p:nvSpPr>
          <p:cNvPr id="3" name="Title 2">
            <a:extLst>
              <a:ext uri="{FF2B5EF4-FFF2-40B4-BE49-F238E27FC236}">
                <a16:creationId xmlns:a16="http://schemas.microsoft.com/office/drawing/2014/main" xmlns="" id="{20042784-5782-2F4A-9371-2C5EB145B026}"/>
              </a:ext>
            </a:extLst>
          </p:cNvPr>
          <p:cNvSpPr>
            <a:spLocks noGrp="1"/>
          </p:cNvSpPr>
          <p:nvPr>
            <p:ph type="title" idx="4294967295"/>
          </p:nvPr>
        </p:nvSpPr>
        <p:spPr>
          <a:xfrm>
            <a:off x="776438" y="406076"/>
            <a:ext cx="8547100" cy="760413"/>
          </a:xfrm>
        </p:spPr>
        <p:txBody>
          <a:bodyPr>
            <a:normAutofit fontScale="90000"/>
          </a:bodyPr>
          <a:lstStyle/>
          <a:p>
            <a:r>
              <a:rPr lang="en-US" dirty="0"/>
              <a:t>Jupiter Shoemaker-Levy Comet Impact, </a:t>
            </a:r>
            <a:br>
              <a:rPr lang="en-US" dirty="0"/>
            </a:br>
            <a:r>
              <a:rPr lang="en-US" dirty="0"/>
              <a:t>1993–1994</a:t>
            </a:r>
          </a:p>
        </p:txBody>
      </p:sp>
      <p:sp>
        <p:nvSpPr>
          <p:cNvPr id="2" name="Slide Number Placeholder 1"/>
          <p:cNvSpPr>
            <a:spLocks noGrp="1"/>
          </p:cNvSpPr>
          <p:nvPr>
            <p:ph type="sldNum" sz="quarter" idx="10"/>
          </p:nvPr>
        </p:nvSpPr>
        <p:spPr/>
        <p:txBody>
          <a:bodyPr/>
          <a:lstStyle/>
          <a:p>
            <a:fld id="{C5F5D751-9E6B-CC47-84E5-C7B34ABE1EC9}" type="slidenum">
              <a:rPr lang="en-US" altLang="x-none" smtClean="0"/>
              <a:pPr/>
              <a:t>46</a:t>
            </a:fld>
            <a:endParaRPr lang="en-US" altLang="x-none"/>
          </a:p>
        </p:txBody>
      </p:sp>
      <p:sp>
        <p:nvSpPr>
          <p:cNvPr id="11" name="Rectangle 60">
            <a:extLst>
              <a:ext uri="{FF2B5EF4-FFF2-40B4-BE49-F238E27FC236}">
                <a16:creationId xmlns:a16="http://schemas.microsoft.com/office/drawing/2014/main" xmlns="" id="{FEA6F7E3-7EB3-C245-879B-49E6D69E42F2}"/>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1049331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4C911B4A-8550-9D4E-B6CB-A99EC2CFA576}"/>
              </a:ext>
            </a:extLst>
          </p:cNvPr>
          <p:cNvGrpSpPr/>
          <p:nvPr/>
        </p:nvGrpSpPr>
        <p:grpSpPr>
          <a:xfrm>
            <a:off x="613645" y="1406836"/>
            <a:ext cx="3424955" cy="4328479"/>
            <a:chOff x="91440" y="643468"/>
            <a:chExt cx="4307821" cy="544425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3595495"/>
              <a:ext cx="4301026" cy="249222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6237" t="8204" r="16522" b="13235"/>
            <a:stretch/>
          </p:blipFill>
          <p:spPr>
            <a:xfrm rot="16200000">
              <a:off x="820772" y="-85864"/>
              <a:ext cx="2849158" cy="4307821"/>
            </a:xfrm>
            <a:prstGeom prst="rect">
              <a:avLst/>
            </a:prstGeom>
          </p:spPr>
        </p:pic>
      </p:gr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6120" t="12937" r="8045" b="19691"/>
          <a:stretch/>
        </p:blipFill>
        <p:spPr>
          <a:xfrm rot="16200000">
            <a:off x="4823572" y="887753"/>
            <a:ext cx="3181340" cy="4213125"/>
          </a:xfrm>
          <a:prstGeom prst="rect">
            <a:avLst/>
          </a:prstGeom>
          <a:ln w="38100" cap="sq">
            <a:noFill/>
            <a:prstDash val="solid"/>
            <a:miter lim="800000"/>
          </a:ln>
          <a:effectLst/>
        </p:spPr>
      </p:pic>
      <p:sp>
        <p:nvSpPr>
          <p:cNvPr id="8" name="TextBox 7"/>
          <p:cNvSpPr txBox="1"/>
          <p:nvPr/>
        </p:nvSpPr>
        <p:spPr>
          <a:xfrm>
            <a:off x="623197" y="5793296"/>
            <a:ext cx="3407443" cy="410882"/>
          </a:xfrm>
          <a:prstGeom prst="rect">
            <a:avLst/>
          </a:prstGeom>
          <a:noFill/>
        </p:spPr>
        <p:txBody>
          <a:bodyPr wrap="square" rtlCol="0">
            <a:spAutoFit/>
          </a:bodyPr>
          <a:lstStyle/>
          <a:p>
            <a:pPr algn="ctr"/>
            <a:r>
              <a:rPr lang="en-US" sz="1035">
                <a:solidFill>
                  <a:srgbClr val="6D1463"/>
                </a:solidFill>
                <a:cs typeface="Arial" panose="020B0604020202020204" pitchFamily="34" charset="0"/>
              </a:rPr>
              <a:t>Visible HST image of Comet Shoemaker-Levy</a:t>
            </a:r>
            <a:br>
              <a:rPr lang="en-US" sz="1035">
                <a:solidFill>
                  <a:srgbClr val="6D1463"/>
                </a:solidFill>
                <a:cs typeface="Arial" panose="020B0604020202020204" pitchFamily="34" charset="0"/>
              </a:rPr>
            </a:br>
            <a:r>
              <a:rPr lang="en-US" sz="1035" err="1">
                <a:solidFill>
                  <a:srgbClr val="6D1463"/>
                </a:solidFill>
                <a:cs typeface="Arial" panose="020B0604020202020204" pitchFamily="34" charset="0"/>
              </a:rPr>
              <a:t>en</a:t>
            </a:r>
            <a:r>
              <a:rPr lang="en-US" sz="1035">
                <a:solidFill>
                  <a:srgbClr val="6D1463"/>
                </a:solidFill>
                <a:cs typeface="Arial" panose="020B0604020202020204" pitchFamily="34" charset="0"/>
              </a:rPr>
              <a:t> route to Jupiter</a:t>
            </a:r>
          </a:p>
        </p:txBody>
      </p:sp>
      <p:sp>
        <p:nvSpPr>
          <p:cNvPr id="15" name="Content Placeholder 14">
            <a:extLst>
              <a:ext uri="{FF2B5EF4-FFF2-40B4-BE49-F238E27FC236}">
                <a16:creationId xmlns:a16="http://schemas.microsoft.com/office/drawing/2014/main" xmlns="" id="{2049E496-BAA2-6846-B02A-A2D0FB7A47BF}"/>
              </a:ext>
            </a:extLst>
          </p:cNvPr>
          <p:cNvSpPr>
            <a:spLocks noGrp="1"/>
          </p:cNvSpPr>
          <p:nvPr>
            <p:ph idx="1"/>
          </p:nvPr>
        </p:nvSpPr>
        <p:spPr>
          <a:xfrm>
            <a:off x="4205781" y="4647083"/>
            <a:ext cx="4394644" cy="1620126"/>
          </a:xfrm>
        </p:spPr>
        <p:txBody>
          <a:bodyPr>
            <a:normAutofit/>
          </a:bodyPr>
          <a:lstStyle/>
          <a:p>
            <a:pPr marL="0" indent="0">
              <a:buNone/>
            </a:pPr>
            <a:r>
              <a:rPr lang="en-US" sz="1035" dirty="0"/>
              <a:t>Jupiter—Comet Shoemaker-Levy Impact at 2.2</a:t>
            </a:r>
            <a:r>
              <a:rPr lang="en-US" sz="1035" dirty="0">
                <a:latin typeface="Symbol" pitchFamily="2" charset="2"/>
              </a:rPr>
              <a:t>m</a:t>
            </a:r>
            <a:r>
              <a:rPr lang="en-US" sz="1035" dirty="0"/>
              <a:t>m. False color image </a:t>
            </a:r>
            <a:br>
              <a:rPr lang="en-US" sz="1035" dirty="0"/>
            </a:br>
            <a:r>
              <a:rPr lang="en-US" sz="1035" dirty="0"/>
              <a:t>of three impact sites and the Jupiter moon Io taken on July 19, 1994 at Haleakala, Hawaii by the Solid State Device Development Branch of </a:t>
            </a:r>
            <a:br>
              <a:rPr lang="en-US" sz="1035" dirty="0"/>
            </a:br>
            <a:r>
              <a:rPr lang="en-US" sz="1035" dirty="0"/>
              <a:t>the NASA Goddard Space Flight Center.</a:t>
            </a:r>
            <a:br>
              <a:rPr lang="en-US" sz="1035" dirty="0"/>
            </a:br>
            <a:endParaRPr lang="en-US" sz="1035" dirty="0"/>
          </a:p>
          <a:p>
            <a:pPr marL="0" indent="0">
              <a:buNone/>
            </a:pPr>
            <a:r>
              <a:rPr lang="en-US" sz="1035" dirty="0"/>
              <a:t>Near IR (2.2µm) </a:t>
            </a:r>
            <a:r>
              <a:rPr lang="en-US" sz="1035" dirty="0" err="1"/>
              <a:t>NICMOS</a:t>
            </a:r>
            <a:r>
              <a:rPr lang="en-US" sz="1035" dirty="0"/>
              <a:t>/</a:t>
            </a:r>
            <a:r>
              <a:rPr lang="en-US" sz="1035" dirty="0" err="1"/>
              <a:t>HST</a:t>
            </a:r>
            <a:r>
              <a:rPr lang="en-US" sz="1035" dirty="0"/>
              <a:t> HgCdTe 256x256 array prototype. </a:t>
            </a:r>
            <a:br>
              <a:rPr lang="en-US" sz="1035" dirty="0"/>
            </a:br>
            <a:r>
              <a:rPr lang="en-US" sz="1035" dirty="0"/>
              <a:t>The array was mounted into an IR Labs LN2 dewar and configured </a:t>
            </a:r>
            <a:br>
              <a:rPr lang="en-US" sz="1035" dirty="0"/>
            </a:br>
            <a:r>
              <a:rPr lang="en-US" sz="1035" dirty="0"/>
              <a:t>into a camera that was placed at the focal plane of the DoD AMOS telescope on Haleakala (alt. 10,013 ft), Maui, HI, July 18, 1994.</a:t>
            </a:r>
          </a:p>
        </p:txBody>
      </p:sp>
      <p:sp>
        <p:nvSpPr>
          <p:cNvPr id="14" name="Title 13">
            <a:extLst>
              <a:ext uri="{FF2B5EF4-FFF2-40B4-BE49-F238E27FC236}">
                <a16:creationId xmlns:a16="http://schemas.microsoft.com/office/drawing/2014/main" xmlns="" id="{DBE9FEA5-DD0B-494F-BAB2-532A2B23AE3E}"/>
              </a:ext>
            </a:extLst>
          </p:cNvPr>
          <p:cNvSpPr>
            <a:spLocks noGrp="1"/>
          </p:cNvSpPr>
          <p:nvPr>
            <p:ph type="title" idx="4294967295"/>
          </p:nvPr>
        </p:nvSpPr>
        <p:spPr>
          <a:xfrm>
            <a:off x="304800" y="190165"/>
            <a:ext cx="8547100" cy="760413"/>
          </a:xfrm>
        </p:spPr>
        <p:txBody>
          <a:bodyPr/>
          <a:lstStyle/>
          <a:p>
            <a:r>
              <a:rPr lang="en-US"/>
              <a:t>Jupiter, 1994</a:t>
            </a:r>
          </a:p>
        </p:txBody>
      </p:sp>
      <p:sp>
        <p:nvSpPr>
          <p:cNvPr id="3" name="Slide Number Placeholder 2"/>
          <p:cNvSpPr>
            <a:spLocks noGrp="1"/>
          </p:cNvSpPr>
          <p:nvPr>
            <p:ph type="sldNum" sz="quarter" idx="10"/>
          </p:nvPr>
        </p:nvSpPr>
        <p:spPr/>
        <p:txBody>
          <a:bodyPr/>
          <a:lstStyle/>
          <a:p>
            <a:fld id="{C5F5D751-9E6B-CC47-84E5-C7B34ABE1EC9}" type="slidenum">
              <a:rPr lang="en-US" altLang="x-none" smtClean="0"/>
              <a:pPr/>
              <a:t>47</a:t>
            </a:fld>
            <a:endParaRPr lang="en-US" altLang="x-none"/>
          </a:p>
        </p:txBody>
      </p:sp>
      <p:sp>
        <p:nvSpPr>
          <p:cNvPr id="18" name="Rectangle 60">
            <a:extLst>
              <a:ext uri="{FF2B5EF4-FFF2-40B4-BE49-F238E27FC236}">
                <a16:creationId xmlns:a16="http://schemas.microsoft.com/office/drawing/2014/main" xmlns="" id="{B2782E38-516A-EB41-9392-E84068DAC386}"/>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4015816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5F5D751-9E6B-CC47-84E5-C7B34ABE1EC9}" type="slidenum">
              <a:rPr lang="en-US" altLang="x-none" smtClean="0"/>
              <a:pPr/>
              <a:t>48</a:t>
            </a:fld>
            <a:endParaRPr lang="en-US" altLang="x-none"/>
          </a:p>
        </p:txBody>
      </p:sp>
      <p:sp>
        <p:nvSpPr>
          <p:cNvPr id="6" name="Title 5">
            <a:extLst>
              <a:ext uri="{FF2B5EF4-FFF2-40B4-BE49-F238E27FC236}">
                <a16:creationId xmlns:a16="http://schemas.microsoft.com/office/drawing/2014/main" xmlns="" id="{0C6B24EE-3F37-DB41-B9FA-28E7A3CD6A1E}"/>
              </a:ext>
            </a:extLst>
          </p:cNvPr>
          <p:cNvSpPr>
            <a:spLocks noGrp="1"/>
          </p:cNvSpPr>
          <p:nvPr>
            <p:ph type="title"/>
          </p:nvPr>
        </p:nvSpPr>
        <p:spPr/>
        <p:txBody>
          <a:bodyPr>
            <a:normAutofit fontScale="90000"/>
          </a:bodyPr>
          <a:lstStyle/>
          <a:p>
            <a:pPr algn="ctr"/>
            <a:r>
              <a:rPr lang="en-US" dirty="0" err="1">
                <a:solidFill>
                  <a:srgbClr val="00B0F0"/>
                </a:solidFill>
              </a:rPr>
              <a:t>m&amp;m</a:t>
            </a:r>
            <a:r>
              <a:rPr lang="en-US" dirty="0">
                <a:solidFill>
                  <a:srgbClr val="00B0F0"/>
                </a:solidFill>
              </a:rPr>
              <a:t> man; 1k x 1k CCD Image</a:t>
            </a:r>
            <a:br>
              <a:rPr lang="en-US" dirty="0">
                <a:solidFill>
                  <a:srgbClr val="00B0F0"/>
                </a:solidFill>
              </a:rPr>
            </a:br>
            <a:r>
              <a:rPr lang="en-US" dirty="0">
                <a:solidFill>
                  <a:srgbClr val="00B0F0"/>
                </a:solidFill>
              </a:rPr>
              <a:t> 1994</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357" t="11801" r="10226" b="8664"/>
          <a:stretch/>
        </p:blipFill>
        <p:spPr>
          <a:xfrm>
            <a:off x="2534224" y="1494403"/>
            <a:ext cx="3826206" cy="4557054"/>
          </a:xfrm>
          <a:prstGeom prst="rect">
            <a:avLst/>
          </a:prstGeom>
          <a:solidFill>
            <a:srgbClr val="932192"/>
          </a:solidFill>
          <a:ln w="19050">
            <a:solidFill>
              <a:schemeClr val="tx1"/>
            </a:solidFill>
          </a:ln>
        </p:spPr>
      </p:pic>
      <p:sp>
        <p:nvSpPr>
          <p:cNvPr id="10" name="Rectangle 60">
            <a:extLst>
              <a:ext uri="{FF2B5EF4-FFF2-40B4-BE49-F238E27FC236}">
                <a16:creationId xmlns:a16="http://schemas.microsoft.com/office/drawing/2014/main" xmlns="" id="{9AA09A6A-E018-AA44-A596-F32C8ECCDAB2}"/>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835856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789" t="11446" r="9320" b="9637"/>
          <a:stretch/>
        </p:blipFill>
        <p:spPr>
          <a:xfrm>
            <a:off x="2629728" y="1555821"/>
            <a:ext cx="3944815" cy="4493657"/>
          </a:xfrm>
          <a:prstGeom prst="rect">
            <a:avLst/>
          </a:prstGeom>
          <a:noFill/>
          <a:ln w="19050">
            <a:solidFill>
              <a:srgbClr val="932192"/>
            </a:solidFill>
          </a:ln>
        </p:spPr>
      </p:pic>
      <p:sp>
        <p:nvSpPr>
          <p:cNvPr id="2" name="Slide Number Placeholder 1"/>
          <p:cNvSpPr>
            <a:spLocks noGrp="1"/>
          </p:cNvSpPr>
          <p:nvPr>
            <p:ph type="sldNum" sz="quarter" idx="10"/>
          </p:nvPr>
        </p:nvSpPr>
        <p:spPr/>
        <p:txBody>
          <a:bodyPr/>
          <a:lstStyle/>
          <a:p>
            <a:fld id="{C5F5D751-9E6B-CC47-84E5-C7B34ABE1EC9}" type="slidenum">
              <a:rPr lang="en-US" altLang="x-none" smtClean="0"/>
              <a:pPr/>
              <a:t>49</a:t>
            </a:fld>
            <a:endParaRPr lang="en-US" altLang="x-none"/>
          </a:p>
        </p:txBody>
      </p:sp>
      <p:sp>
        <p:nvSpPr>
          <p:cNvPr id="9" name="Title 8">
            <a:extLst>
              <a:ext uri="{FF2B5EF4-FFF2-40B4-BE49-F238E27FC236}">
                <a16:creationId xmlns:a16="http://schemas.microsoft.com/office/drawing/2014/main" xmlns="" id="{F0861F93-2146-B849-A211-0C3D549E4350}"/>
              </a:ext>
            </a:extLst>
          </p:cNvPr>
          <p:cNvSpPr>
            <a:spLocks noGrp="1"/>
          </p:cNvSpPr>
          <p:nvPr>
            <p:ph type="title"/>
          </p:nvPr>
        </p:nvSpPr>
        <p:spPr/>
        <p:txBody>
          <a:bodyPr>
            <a:noAutofit/>
          </a:bodyPr>
          <a:lstStyle/>
          <a:p>
            <a:pPr algn="ctr"/>
            <a:r>
              <a:rPr lang="en-US" dirty="0">
                <a:solidFill>
                  <a:srgbClr val="00B0F0"/>
                </a:solidFill>
              </a:rPr>
              <a:t>FBI Fingerprint </a:t>
            </a:r>
            <a:br>
              <a:rPr lang="en-US" dirty="0">
                <a:solidFill>
                  <a:srgbClr val="00B0F0"/>
                </a:solidFill>
              </a:rPr>
            </a:br>
            <a:r>
              <a:rPr lang="en-US" dirty="0">
                <a:solidFill>
                  <a:srgbClr val="00B0F0"/>
                </a:solidFill>
              </a:rPr>
              <a:t>  with 1k x1k CCD imager 1994</a:t>
            </a:r>
          </a:p>
        </p:txBody>
      </p:sp>
      <p:sp>
        <p:nvSpPr>
          <p:cNvPr id="12" name="Rectangle 60">
            <a:extLst>
              <a:ext uri="{FF2B5EF4-FFF2-40B4-BE49-F238E27FC236}">
                <a16:creationId xmlns:a16="http://schemas.microsoft.com/office/drawing/2014/main" xmlns="" id="{6417B82B-F6DE-AB47-A337-4F91EEF4763F}"/>
              </a:ext>
            </a:extLst>
          </p:cNvPr>
          <p:cNvSpPr>
            <a:spLocks noGrp="1" noChangeArrowheads="1"/>
          </p:cNvSpPr>
          <p:nvPr>
            <p:ph type="ftr" sz="quarter" idx="3"/>
          </p:nvPr>
        </p:nvSpPr>
        <p:spPr bwMode="auto">
          <a:xfrm>
            <a:off x="304800"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314132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12D0E308-E618-194F-A595-3E39E5576969}"/>
              </a:ext>
            </a:extLst>
          </p:cNvPr>
          <p:cNvSpPr>
            <a:spLocks noGrp="1"/>
          </p:cNvSpPr>
          <p:nvPr>
            <p:ph type="title" idx="4294967295"/>
          </p:nvPr>
        </p:nvSpPr>
        <p:spPr>
          <a:xfrm>
            <a:off x="304800" y="190165"/>
            <a:ext cx="8547100" cy="760413"/>
          </a:xfrm>
        </p:spPr>
        <p:txBody>
          <a:bodyPr/>
          <a:lstStyle/>
          <a:p>
            <a:pPr algn="ctr"/>
            <a:r>
              <a:rPr lang="en-US">
                <a:solidFill>
                  <a:srgbClr val="00B0F0"/>
                </a:solidFill>
              </a:rPr>
              <a:t>Early History </a:t>
            </a:r>
          </a:p>
        </p:txBody>
      </p:sp>
      <p:sp>
        <p:nvSpPr>
          <p:cNvPr id="10" name="Content Placeholder 9">
            <a:extLst>
              <a:ext uri="{FF2B5EF4-FFF2-40B4-BE49-F238E27FC236}">
                <a16:creationId xmlns:a16="http://schemas.microsoft.com/office/drawing/2014/main" xmlns="" id="{6F86F0D6-810D-2342-BC88-88F26177FB59}"/>
              </a:ext>
            </a:extLst>
          </p:cNvPr>
          <p:cNvSpPr>
            <a:spLocks noGrp="1"/>
          </p:cNvSpPr>
          <p:nvPr>
            <p:ph idx="1"/>
          </p:nvPr>
        </p:nvSpPr>
        <p:spPr>
          <a:xfrm>
            <a:off x="481879" y="1368253"/>
            <a:ext cx="8172594" cy="4678380"/>
          </a:xfrm>
        </p:spPr>
        <p:txBody>
          <a:bodyPr>
            <a:normAutofit lnSpcReduction="10000"/>
          </a:bodyPr>
          <a:lstStyle/>
          <a:p>
            <a:r>
              <a:rPr lang="en-US" altLang="x-none" sz="1692" b="1" dirty="0"/>
              <a:t>Complementary MOS (CMOS) patented in 1964</a:t>
            </a:r>
            <a:r>
              <a:rPr lang="en-US" altLang="x-none" sz="1692" dirty="0"/>
              <a:t>. Jhabvala develops Goddard’s first CMOS IC’s in 1975 and the first rad hard </a:t>
            </a:r>
            <a:r>
              <a:rPr lang="en-US" altLang="x-none" sz="1692" dirty="0" err="1"/>
              <a:t>PMOS</a:t>
            </a:r>
            <a:r>
              <a:rPr lang="en-US" altLang="x-none" sz="1692" dirty="0"/>
              <a:t> devices in 1976. We develop the first NASA Charged-Coupled Devices (CCDs)~1977.  </a:t>
            </a:r>
          </a:p>
          <a:p>
            <a:pPr marL="0" indent="0">
              <a:buNone/>
            </a:pPr>
            <a:endParaRPr lang="en-US" altLang="x-none" sz="1692" dirty="0"/>
          </a:p>
          <a:p>
            <a:r>
              <a:rPr lang="en-US" altLang="x-none" sz="1692" dirty="0"/>
              <a:t>John Mather comes to Goddard in 1976 to start on the Cosmic Background Explorer (</a:t>
            </a:r>
            <a:r>
              <a:rPr lang="en-US" altLang="x-none" sz="1692" dirty="0" err="1"/>
              <a:t>COBE</a:t>
            </a:r>
            <a:r>
              <a:rPr lang="en-US" altLang="x-none" sz="1692" dirty="0"/>
              <a:t>).  In 1977 we are enlisted to test and develop detectors from the near Infrared (IR) to the very far IR (200µm) for the </a:t>
            </a:r>
            <a:r>
              <a:rPr lang="en-US" altLang="x-none" sz="1692" dirty="0" err="1"/>
              <a:t>COBE</a:t>
            </a:r>
            <a:r>
              <a:rPr lang="en-US" altLang="x-none" sz="1692" dirty="0"/>
              <a:t> study. In 1979 the decision is made to build </a:t>
            </a:r>
            <a:r>
              <a:rPr lang="en-US" altLang="x-none" sz="1692" dirty="0" err="1"/>
              <a:t>COBE</a:t>
            </a:r>
            <a:r>
              <a:rPr lang="en-US" altLang="x-none" sz="1692" dirty="0"/>
              <a:t> by and at Goddard.  We  are now making, packaging and testing custom </a:t>
            </a:r>
            <a:r>
              <a:rPr lang="en-US" altLang="x-none" sz="1692" dirty="0" err="1"/>
              <a:t>PMOS</a:t>
            </a:r>
            <a:r>
              <a:rPr lang="en-US" altLang="x-none" sz="1692" dirty="0"/>
              <a:t>, CMOS and making, packaging and testing custom cryogenic detectors operating at temperatures ~1.6K (-271C).  </a:t>
            </a:r>
          </a:p>
          <a:p>
            <a:endParaRPr lang="en-US" altLang="x-none" sz="1692" dirty="0"/>
          </a:p>
          <a:p>
            <a:r>
              <a:rPr lang="en-US" altLang="x-none" sz="1692" dirty="0"/>
              <a:t>However, in the late 1970s to early 1980’s the </a:t>
            </a:r>
            <a:r>
              <a:rPr lang="en-US" altLang="x-none" sz="1692" i="1" dirty="0"/>
              <a:t>commercial</a:t>
            </a:r>
            <a:r>
              <a:rPr lang="en-US" altLang="x-none" sz="1692" dirty="0"/>
              <a:t> availability of custom CMOS ICs skyrockets–we can focus now on more unique and exotic technologies.  We can readily purchase all types of ICs.</a:t>
            </a:r>
          </a:p>
          <a:p>
            <a:pPr lvl="1"/>
            <a:endParaRPr lang="en-US" altLang="x-none" sz="1692" b="1" dirty="0"/>
          </a:p>
          <a:p>
            <a:pPr lvl="1"/>
            <a:r>
              <a:rPr lang="en-US" altLang="x-none" sz="1692" b="1" dirty="0"/>
              <a:t>We evolve to the all-encompassing Semiconductor Devices </a:t>
            </a:r>
            <a:r>
              <a:rPr lang="en-US" altLang="x-none" sz="1692" b="1" i="1" dirty="0"/>
              <a:t>and</a:t>
            </a:r>
            <a:r>
              <a:rPr lang="en-US" altLang="x-none" sz="1692" b="1" dirty="0"/>
              <a:t> Detectors Research, Development, Test and Packaging Center at NASA</a:t>
            </a:r>
          </a:p>
          <a:p>
            <a:endParaRPr lang="en-US" dirty="0"/>
          </a:p>
        </p:txBody>
      </p:sp>
      <p:sp>
        <p:nvSpPr>
          <p:cNvPr id="14" name="Rectangle 60">
            <a:extLst>
              <a:ext uri="{FF2B5EF4-FFF2-40B4-BE49-F238E27FC236}">
                <a16:creationId xmlns:a16="http://schemas.microsoft.com/office/drawing/2014/main" xmlns="" id="{A3BFFCE0-E00F-D740-8D32-6CBA64484399}"/>
              </a:ext>
            </a:extLst>
          </p:cNvPr>
          <p:cNvSpPr>
            <a:spLocks noGrp="1" noChangeArrowheads="1"/>
          </p:cNvSpPr>
          <p:nvPr>
            <p:ph type="ftr" sz="quarter" idx="3"/>
          </p:nvPr>
        </p:nvSpPr>
        <p:spPr bwMode="auto">
          <a:xfrm>
            <a:off x="481879"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146" y="506823"/>
            <a:ext cx="8753707" cy="6401753"/>
          </a:xfrm>
          <a:prstGeom prst="rect">
            <a:avLst/>
          </a:prstGeom>
          <a:noFill/>
        </p:spPr>
        <p:txBody>
          <a:bodyPr wrap="square" rtlCol="0">
            <a:spAutoFit/>
          </a:bodyPr>
          <a:lstStyle/>
          <a:p>
            <a:pPr algn="ctr"/>
            <a:r>
              <a:rPr lang="en-US" sz="2000" b="1" dirty="0">
                <a:solidFill>
                  <a:srgbClr val="00B0F0"/>
                </a:solidFill>
                <a:latin typeface="+mj-lt"/>
              </a:rPr>
              <a:t>Many Branch-Interagency and Industry Affiliations</a:t>
            </a:r>
          </a:p>
          <a:p>
            <a:pPr algn="ctr"/>
            <a:r>
              <a:rPr lang="en-US" sz="2000" b="1" dirty="0">
                <a:solidFill>
                  <a:srgbClr val="00B0F0"/>
                </a:solidFill>
                <a:latin typeface="+mj-lt"/>
              </a:rPr>
              <a:t>In the 1990s (partial list)</a:t>
            </a:r>
            <a:endParaRPr lang="en-US" sz="1600" b="1" dirty="0">
              <a:solidFill>
                <a:srgbClr val="00B0F0"/>
              </a:solidFill>
              <a:latin typeface="+mj-lt"/>
            </a:endParaRPr>
          </a:p>
          <a:p>
            <a:pPr marL="342900" indent="-342900">
              <a:buFont typeface="Arial" charset="0"/>
              <a:buChar char="•"/>
            </a:pPr>
            <a:r>
              <a:rPr lang="en-US" sz="1400" b="1" dirty="0">
                <a:latin typeface="Times New Roman" panose="02020603050405020304" pitchFamily="18" charset="0"/>
                <a:cs typeface="Times New Roman" panose="02020603050405020304" pitchFamily="18" charset="0"/>
              </a:rPr>
              <a:t>Agencies with which we have joint programs</a:t>
            </a:r>
          </a:p>
          <a:p>
            <a:pPr marL="800100" lvl="1" indent="-342900">
              <a:buFont typeface=".AppleSystemUIFont" charset="-120"/>
              <a:buChar char="-"/>
            </a:pPr>
            <a:r>
              <a:rPr lang="en-US" sz="1300" dirty="0">
                <a:latin typeface="Times New Roman" panose="02020603050405020304" pitchFamily="18" charset="0"/>
                <a:cs typeface="Times New Roman" panose="02020603050405020304" pitchFamily="18" charset="0"/>
              </a:rPr>
              <a:t>Kirtland AFB–</a:t>
            </a:r>
            <a:r>
              <a:rPr lang="en-US" sz="1300" dirty="0" err="1">
                <a:latin typeface="Times New Roman" panose="02020603050405020304" pitchFamily="18" charset="0"/>
                <a:cs typeface="Times New Roman" panose="02020603050405020304" pitchFamily="18" charset="0"/>
              </a:rPr>
              <a:t>PtSi</a:t>
            </a:r>
            <a:r>
              <a:rPr lang="en-US" sz="1300" dirty="0">
                <a:latin typeface="Times New Roman" panose="02020603050405020304" pitchFamily="18" charset="0"/>
                <a:cs typeface="Times New Roman" panose="02020603050405020304" pitchFamily="18" charset="0"/>
              </a:rPr>
              <a:t> Camera</a:t>
            </a:r>
          </a:p>
          <a:p>
            <a:pPr marL="800100" lvl="1" indent="-342900">
              <a:buFont typeface=".AppleSystemUIFont" charset="-120"/>
              <a:buChar char="-"/>
            </a:pPr>
            <a:r>
              <a:rPr lang="en-US" sz="1300" dirty="0" err="1">
                <a:latin typeface="Times New Roman" panose="02020603050405020304" pitchFamily="18" charset="0"/>
                <a:cs typeface="Times New Roman" panose="02020603050405020304" pitchFamily="18" charset="0"/>
              </a:rPr>
              <a:t>NSA</a:t>
            </a:r>
            <a:r>
              <a:rPr lang="en-US" sz="1300" dirty="0">
                <a:latin typeface="Times New Roman" panose="02020603050405020304" pitchFamily="18" charset="0"/>
                <a:cs typeface="Times New Roman" panose="02020603050405020304" pitchFamily="18" charset="0"/>
              </a:rPr>
              <a:t>–mutual processing support</a:t>
            </a:r>
          </a:p>
          <a:p>
            <a:pPr marL="800100" lvl="1" indent="-342900">
              <a:buFont typeface=".AppleSystemUIFont" charset="-120"/>
              <a:buChar char="-"/>
            </a:pPr>
            <a:r>
              <a:rPr lang="en-US" sz="1300" dirty="0" err="1">
                <a:latin typeface="Times New Roman" panose="02020603050405020304" pitchFamily="18" charset="0"/>
                <a:cs typeface="Times New Roman" panose="02020603050405020304" pitchFamily="18" charset="0"/>
              </a:rPr>
              <a:t>NRL</a:t>
            </a:r>
            <a:r>
              <a:rPr lang="en-US" sz="1300" dirty="0">
                <a:latin typeface="Times New Roman" panose="02020603050405020304" pitchFamily="18" charset="0"/>
                <a:cs typeface="Times New Roman" panose="02020603050405020304" pitchFamily="18" charset="0"/>
              </a:rPr>
              <a:t>–advanced CVD support/CCD design</a:t>
            </a:r>
          </a:p>
          <a:p>
            <a:pPr marL="800100" lvl="1" indent="-342900">
              <a:buFont typeface=".AppleSystemUIFont" charset="-120"/>
              <a:buChar char="-"/>
            </a:pPr>
            <a:r>
              <a:rPr lang="en-US" sz="1300" dirty="0">
                <a:latin typeface="Times New Roman" panose="02020603050405020304" pitchFamily="18" charset="0"/>
                <a:cs typeface="Times New Roman" panose="02020603050405020304" pitchFamily="18" charset="0"/>
              </a:rPr>
              <a:t>National Solar Observatory–CCD camera development, CCD screening</a:t>
            </a:r>
          </a:p>
          <a:p>
            <a:pPr marL="800100" lvl="1" indent="-342900">
              <a:buFont typeface=".AppleSystemUIFont" charset="-120"/>
              <a:buChar char="-"/>
            </a:pPr>
            <a:r>
              <a:rPr lang="en-US" sz="1300" dirty="0" err="1">
                <a:latin typeface="Times New Roman" panose="02020603050405020304" pitchFamily="18" charset="0"/>
                <a:cs typeface="Times New Roman" panose="02020603050405020304" pitchFamily="18" charset="0"/>
              </a:rPr>
              <a:t>DARPA</a:t>
            </a:r>
            <a:r>
              <a:rPr lang="en-US" sz="1300" dirty="0">
                <a:latin typeface="Times New Roman" panose="02020603050405020304" pitchFamily="18" charset="0"/>
                <a:cs typeface="Times New Roman" panose="02020603050405020304" pitchFamily="18" charset="0"/>
              </a:rPr>
              <a:t>–HgCdTe technical support and array development (with LTV)</a:t>
            </a:r>
          </a:p>
          <a:p>
            <a:pPr marL="800100" lvl="1" indent="-342900">
              <a:buFont typeface=".AppleSystemUIFont" charset="-120"/>
              <a:buChar char="-"/>
            </a:pPr>
            <a:r>
              <a:rPr lang="en-US" sz="1300" dirty="0">
                <a:latin typeface="Times New Roman" panose="02020603050405020304" pitchFamily="18" charset="0"/>
                <a:cs typeface="Times New Roman" panose="02020603050405020304" pitchFamily="18" charset="0"/>
              </a:rPr>
              <a:t>FBI–CCD fingerprinting</a:t>
            </a:r>
          </a:p>
          <a:p>
            <a:pPr marL="800100" lvl="1" indent="-342900">
              <a:buFont typeface=".AppleSystemUIFont" charset="-120"/>
              <a:buChar char="-"/>
            </a:pPr>
            <a:r>
              <a:rPr lang="en-US" sz="1300" dirty="0">
                <a:latin typeface="Times New Roman" panose="02020603050405020304" pitchFamily="18" charset="0"/>
                <a:cs typeface="Times New Roman" panose="02020603050405020304" pitchFamily="18" charset="0"/>
              </a:rPr>
              <a:t>Night Vision Lab for IR laser diodes</a:t>
            </a:r>
          </a:p>
          <a:p>
            <a:pPr marL="800100" lvl="1" indent="-342900">
              <a:buFont typeface=".AppleSystemUIFont" charset="-120"/>
              <a:buChar char="-"/>
            </a:pPr>
            <a:r>
              <a:rPr lang="en-US" sz="1300" dirty="0">
                <a:latin typeface="Times New Roman" panose="02020603050405020304" pitchFamily="18" charset="0"/>
                <a:cs typeface="Times New Roman" panose="02020603050405020304" pitchFamily="18" charset="0"/>
              </a:rPr>
              <a:t>NASA Ames</a:t>
            </a:r>
          </a:p>
          <a:p>
            <a:pPr marL="800100" lvl="1" indent="-342900">
              <a:buFont typeface=".AppleSystemUIFont" charset="-120"/>
              <a:buChar char="-"/>
            </a:pPr>
            <a:r>
              <a:rPr lang="en-US" sz="1300" dirty="0">
                <a:latin typeface="Times New Roman" panose="02020603050405020304" pitchFamily="18" charset="0"/>
                <a:cs typeface="Times New Roman" panose="02020603050405020304" pitchFamily="18" charset="0"/>
              </a:rPr>
              <a:t>NASA Langley</a:t>
            </a:r>
          </a:p>
          <a:p>
            <a:pPr marL="342900" indent="-342900">
              <a:buFont typeface="Arial" charset="0"/>
              <a:buChar char="•"/>
            </a:pPr>
            <a:r>
              <a:rPr lang="en-US" sz="1400" b="1" dirty="0">
                <a:latin typeface="Times New Roman" panose="02020603050405020304" pitchFamily="18" charset="0"/>
                <a:cs typeface="Times New Roman" panose="02020603050405020304" pitchFamily="18" charset="0"/>
              </a:rPr>
              <a:t>Industry Collaborations</a:t>
            </a:r>
          </a:p>
          <a:p>
            <a:pPr marL="800100" lvl="1" indent="-342900">
              <a:buFont typeface=".AppleSystemUIFont" charset="-120"/>
              <a:buChar char="-"/>
            </a:pPr>
            <a:r>
              <a:rPr lang="en-US" sz="1400" dirty="0">
                <a:latin typeface="Times New Roman" panose="02020603050405020304" pitchFamily="18" charset="0"/>
                <a:cs typeface="Times New Roman" panose="02020603050405020304" pitchFamily="18" charset="0"/>
              </a:rPr>
              <a:t>AT&amp;T/Rockwell Science Center–GaAs </a:t>
            </a:r>
            <a:r>
              <a:rPr lang="en-US" sz="1400" dirty="0" err="1">
                <a:latin typeface="Times New Roman" panose="02020603050405020304" pitchFamily="18" charset="0"/>
                <a:cs typeface="Times New Roman" panose="02020603050405020304" pitchFamily="18" charset="0"/>
              </a:rPr>
              <a:t>QWIP</a:t>
            </a:r>
            <a:endParaRPr lang="en-US" sz="1400" dirty="0">
              <a:latin typeface="Times New Roman" panose="02020603050405020304" pitchFamily="18" charset="0"/>
              <a:cs typeface="Times New Roman" panose="02020603050405020304" pitchFamily="18" charset="0"/>
            </a:endParaRPr>
          </a:p>
          <a:p>
            <a:pPr marL="800100" lvl="1" indent="-342900">
              <a:buFont typeface=".AppleSystemUIFont" charset="-120"/>
              <a:buChar char="-"/>
            </a:pPr>
            <a:r>
              <a:rPr lang="en-US" sz="1400" dirty="0" err="1">
                <a:latin typeface="Times New Roman" panose="02020603050405020304" pitchFamily="18" charset="0"/>
                <a:cs typeface="Times New Roman" panose="02020603050405020304" pitchFamily="18" charset="0"/>
              </a:rPr>
              <a:t>Itek</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Hanscom</a:t>
            </a:r>
            <a:r>
              <a:rPr lang="en-US" sz="1400" dirty="0">
                <a:latin typeface="Times New Roman" panose="02020603050405020304" pitchFamily="18" charset="0"/>
                <a:cs typeface="Times New Roman" panose="02020603050405020304" pitchFamily="18" charset="0"/>
              </a:rPr>
              <a:t> AFB–</a:t>
            </a:r>
            <a:r>
              <a:rPr lang="en-US" sz="1400" dirty="0" err="1">
                <a:latin typeface="Times New Roman" panose="02020603050405020304" pitchFamily="18" charset="0"/>
                <a:cs typeface="Times New Roman" panose="02020603050405020304" pitchFamily="18" charset="0"/>
              </a:rPr>
              <a:t>PbS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PtSi</a:t>
            </a:r>
            <a:endParaRPr lang="en-US" sz="1400" dirty="0">
              <a:latin typeface="Times New Roman" panose="02020603050405020304" pitchFamily="18" charset="0"/>
              <a:cs typeface="Times New Roman" panose="02020603050405020304" pitchFamily="18" charset="0"/>
            </a:endParaRPr>
          </a:p>
          <a:p>
            <a:pPr marL="800100" lvl="1" indent="-342900">
              <a:buFont typeface=".AppleSystemUIFont" charset="-120"/>
              <a:buChar char="-"/>
            </a:pPr>
            <a:r>
              <a:rPr lang="en-US" sz="1400" dirty="0">
                <a:latin typeface="Times New Roman" panose="02020603050405020304" pitchFamily="18" charset="0"/>
                <a:cs typeface="Times New Roman" panose="02020603050405020304" pitchFamily="18" charset="0"/>
              </a:rPr>
              <a:t>Westinghouse </a:t>
            </a:r>
            <a:r>
              <a:rPr lang="en-US" sz="1400" dirty="0" err="1">
                <a:latin typeface="Times New Roman" panose="02020603050405020304" pitchFamily="18" charset="0"/>
                <a:cs typeface="Times New Roman" panose="02020603050405020304" pitchFamily="18" charset="0"/>
              </a:rPr>
              <a:t>ATL</a:t>
            </a:r>
            <a:r>
              <a:rPr lang="en-US" sz="1400" dirty="0">
                <a:latin typeface="Times New Roman" panose="02020603050405020304" pitchFamily="18" charset="0"/>
                <a:cs typeface="Times New Roman" panose="02020603050405020304" pitchFamily="18" charset="0"/>
              </a:rPr>
              <a:t>–numerous joint projects, mask fabrication support</a:t>
            </a:r>
          </a:p>
          <a:p>
            <a:pPr marL="800100" lvl="1" indent="-342900">
              <a:buFont typeface=".AppleSystemUIFont" charset="-120"/>
              <a:buChar char="-"/>
            </a:pPr>
            <a:r>
              <a:rPr lang="en-US" sz="1400" dirty="0">
                <a:latin typeface="Times New Roman" panose="02020603050405020304" pitchFamily="18" charset="0"/>
                <a:cs typeface="Times New Roman" panose="02020603050405020304" pitchFamily="18" charset="0"/>
              </a:rPr>
              <a:t>Loral–custom CCD fab, </a:t>
            </a:r>
            <a:r>
              <a:rPr lang="en-US" sz="1400" dirty="0" err="1">
                <a:latin typeface="Times New Roman" panose="02020603050405020304" pitchFamily="18" charset="0"/>
                <a:cs typeface="Times New Roman" panose="02020603050405020304" pitchFamily="18" charset="0"/>
              </a:rPr>
              <a:t>GeSi</a:t>
            </a:r>
            <a:r>
              <a:rPr lang="en-US" sz="1400" dirty="0">
                <a:latin typeface="Times New Roman" panose="02020603050405020304" pitchFamily="18" charset="0"/>
                <a:cs typeface="Times New Roman" panose="02020603050405020304" pitchFamily="18" charset="0"/>
              </a:rPr>
              <a:t>/Si</a:t>
            </a:r>
          </a:p>
          <a:p>
            <a:pPr marL="800100" lvl="1" indent="-342900">
              <a:buFont typeface=".AppleSystemUIFont" charset="-120"/>
              <a:buChar char="-"/>
            </a:pPr>
            <a:r>
              <a:rPr lang="en-US" sz="1400" dirty="0">
                <a:latin typeface="Times New Roman" panose="02020603050405020304" pitchFamily="18" charset="0"/>
                <a:cs typeface="Times New Roman" panose="02020603050405020304" pitchFamily="18" charset="0"/>
              </a:rPr>
              <a:t>Raytheon/Santa Barbara Research Center–</a:t>
            </a:r>
            <a:r>
              <a:rPr lang="en-US" sz="1400" dirty="0" err="1">
                <a:latin typeface="Times New Roman" panose="02020603050405020304" pitchFamily="18" charset="0"/>
                <a:cs typeface="Times New Roman" panose="02020603050405020304" pitchFamily="18" charset="0"/>
              </a:rPr>
              <a:t>InSb</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SiAs</a:t>
            </a:r>
            <a:r>
              <a:rPr lang="en-US" sz="1400" dirty="0">
                <a:latin typeface="Times New Roman" panose="02020603050405020304" pitchFamily="18" charset="0"/>
                <a:cs typeface="Times New Roman" panose="02020603050405020304" pitchFamily="18" charset="0"/>
              </a:rPr>
              <a:t> BIB arrays</a:t>
            </a:r>
          </a:p>
          <a:p>
            <a:pPr marL="800100" lvl="1" indent="-342900">
              <a:buFont typeface=".AppleSystemUIFont" charset="-120"/>
              <a:buChar char="-"/>
            </a:pPr>
            <a:r>
              <a:rPr lang="en-US" sz="1400" dirty="0" err="1">
                <a:latin typeface="Times New Roman" panose="02020603050405020304" pitchFamily="18" charset="0"/>
                <a:cs typeface="Times New Roman" panose="02020603050405020304" pitchFamily="18" charset="0"/>
              </a:rPr>
              <a:t>Photometrics</a:t>
            </a:r>
            <a:r>
              <a:rPr lang="en-US" sz="1400" dirty="0">
                <a:latin typeface="Times New Roman" panose="02020603050405020304" pitchFamily="18" charset="0"/>
                <a:cs typeface="Times New Roman" panose="02020603050405020304" pitchFamily="18" charset="0"/>
              </a:rPr>
              <a:t>–4k x4k CCD camera development</a:t>
            </a:r>
          </a:p>
          <a:p>
            <a:pPr marL="800100" lvl="1" indent="-342900">
              <a:buFont typeface=".AppleSystemUIFont" charset="-120"/>
              <a:buChar char="-"/>
            </a:pPr>
            <a:r>
              <a:rPr lang="en-US" sz="1400" dirty="0">
                <a:latin typeface="Times New Roman" panose="02020603050405020304" pitchFamily="18" charset="0"/>
                <a:cs typeface="Times New Roman" panose="02020603050405020304" pitchFamily="18" charset="0"/>
              </a:rPr>
              <a:t>EG&amp;G Judson–custom HgCdTe development</a:t>
            </a:r>
          </a:p>
          <a:p>
            <a:pPr marL="800100" lvl="1" indent="-342900">
              <a:buFont typeface=".AppleSystemUIFont" charset="-120"/>
              <a:buChar char="-"/>
            </a:pPr>
            <a:r>
              <a:rPr lang="en-US" sz="1400" dirty="0" err="1">
                <a:latin typeface="Times New Roman" panose="02020603050405020304" pitchFamily="18" charset="0"/>
                <a:cs typeface="Times New Roman" panose="02020603050405020304" pitchFamily="18" charset="0"/>
              </a:rPr>
              <a:t>LIRIS</a:t>
            </a:r>
            <a:r>
              <a:rPr lang="en-US" sz="1400" dirty="0">
                <a:latin typeface="Times New Roman" panose="02020603050405020304" pitchFamily="18" charset="0"/>
                <a:cs typeface="Times New Roman" panose="02020603050405020304" pitchFamily="18" charset="0"/>
              </a:rPr>
              <a:t>–custom HgCdTe development</a:t>
            </a:r>
          </a:p>
          <a:p>
            <a:pPr marL="800100" lvl="1" indent="-342900">
              <a:buFont typeface=".AppleSystemUIFont" charset="-120"/>
              <a:buChar char="-"/>
            </a:pPr>
            <a:r>
              <a:rPr lang="en-US" sz="1400" dirty="0">
                <a:latin typeface="Times New Roman" panose="02020603050405020304" pitchFamily="18" charset="0"/>
                <a:cs typeface="Times New Roman" panose="02020603050405020304" pitchFamily="18" charset="0"/>
              </a:rPr>
              <a:t>Univ. of MD–III-V detectors, Ge epi</a:t>
            </a:r>
          </a:p>
          <a:p>
            <a:pPr marL="800100" lvl="1" indent="-342900">
              <a:buFont typeface=".AppleSystemUIFont" charset="-120"/>
              <a:buChar char="-"/>
            </a:pPr>
            <a:r>
              <a:rPr lang="en-US" sz="1400" dirty="0">
                <a:latin typeface="Times New Roman" panose="02020603050405020304" pitchFamily="18" charset="0"/>
                <a:cs typeface="Times New Roman" panose="02020603050405020304" pitchFamily="18" charset="0"/>
              </a:rPr>
              <a:t>George Mason Univ.–materials processing</a:t>
            </a:r>
          </a:p>
          <a:p>
            <a:pPr marL="800100" lvl="1" indent="-342900">
              <a:buFont typeface=".AppleSystemUIFont" charset="-120"/>
              <a:buChar char="-"/>
            </a:pPr>
            <a:r>
              <a:rPr lang="en-US" sz="1400" dirty="0" err="1">
                <a:latin typeface="Times New Roman" panose="02020603050405020304" pitchFamily="18" charset="0"/>
                <a:cs typeface="Times New Roman" panose="02020603050405020304" pitchFamily="18" charset="0"/>
              </a:rPr>
              <a:t>UCB</a:t>
            </a:r>
            <a:r>
              <a:rPr lang="en-US" sz="1400" dirty="0">
                <a:latin typeface="Times New Roman" panose="02020603050405020304" pitchFamily="18" charset="0"/>
                <a:cs typeface="Times New Roman" panose="02020603050405020304" pitchFamily="18" charset="0"/>
              </a:rPr>
              <a:t>–UV detector development</a:t>
            </a:r>
          </a:p>
          <a:p>
            <a:pPr marL="800100" lvl="1" indent="-342900">
              <a:buFont typeface=".AppleSystemUIFont" charset="-120"/>
              <a:buChar char="-"/>
            </a:pPr>
            <a:r>
              <a:rPr lang="en-US" sz="1400" dirty="0">
                <a:latin typeface="Times New Roman" panose="02020603050405020304" pitchFamily="18" charset="0"/>
                <a:cs typeface="Times New Roman" panose="02020603050405020304" pitchFamily="18" charset="0"/>
              </a:rPr>
              <a:t>Q-DOT–CCD amplifiers</a:t>
            </a:r>
          </a:p>
          <a:p>
            <a:pPr marL="800100" lvl="1" indent="-342900">
              <a:buFont typeface=".AppleSystemUIFont" charset="-120"/>
              <a:buChar char="-"/>
            </a:pPr>
            <a:r>
              <a:rPr lang="en-US" sz="1400" dirty="0">
                <a:latin typeface="Times New Roman" panose="02020603050405020304" pitchFamily="18" charset="0"/>
                <a:cs typeface="Times New Roman" panose="02020603050405020304" pitchFamily="18" charset="0"/>
              </a:rPr>
              <a:t>Univ. of Rochester–</a:t>
            </a:r>
            <a:r>
              <a:rPr lang="en-US" sz="1400" dirty="0" err="1">
                <a:latin typeface="Times New Roman" panose="02020603050405020304" pitchFamily="18" charset="0"/>
                <a:cs typeface="Times New Roman" panose="02020603050405020304" pitchFamily="18" charset="0"/>
              </a:rPr>
              <a:t>IRAC</a:t>
            </a:r>
            <a:endParaRPr lang="en-US" sz="1400" dirty="0">
              <a:latin typeface="Times New Roman" panose="02020603050405020304" pitchFamily="18" charset="0"/>
              <a:cs typeface="Times New Roman" panose="02020603050405020304" pitchFamily="18" charset="0"/>
            </a:endParaRPr>
          </a:p>
          <a:p>
            <a:pPr marL="800100" lvl="1" indent="-342900">
              <a:buFont typeface=".AppleSystemUIFont" charset="-120"/>
              <a:buChar char="-"/>
            </a:pPr>
            <a:r>
              <a:rPr lang="en-US" sz="1400" dirty="0">
                <a:latin typeface="Times New Roman" panose="02020603050405020304" pitchFamily="18" charset="0"/>
                <a:cs typeface="Times New Roman" panose="02020603050405020304" pitchFamily="18" charset="0"/>
              </a:rPr>
              <a:t>UCLA–</a:t>
            </a:r>
            <a:r>
              <a:rPr lang="en-US" sz="1400" dirty="0" err="1">
                <a:latin typeface="Times New Roman" panose="02020603050405020304" pitchFamily="18" charset="0"/>
                <a:cs typeface="Times New Roman" panose="02020603050405020304" pitchFamily="18" charset="0"/>
              </a:rPr>
              <a:t>IRAC</a:t>
            </a:r>
            <a:endParaRPr lang="en-US" sz="1400" dirty="0">
              <a:latin typeface="Times New Roman" panose="02020603050405020304" pitchFamily="18" charset="0"/>
              <a:cs typeface="Times New Roman" panose="02020603050405020304" pitchFamily="18" charset="0"/>
            </a:endParaRPr>
          </a:p>
          <a:p>
            <a:pPr marL="800100" lvl="1" indent="-342900">
              <a:buFont typeface=".AppleSystemUIFont" charset="-120"/>
              <a:buChar char="-"/>
            </a:pPr>
            <a:endParaRPr lang="en-US" sz="1600" dirty="0">
              <a:latin typeface="+mj-lt"/>
            </a:endParaRPr>
          </a:p>
        </p:txBody>
      </p:sp>
      <p:sp>
        <p:nvSpPr>
          <p:cNvPr id="3" name="Slide Number Placeholder 2"/>
          <p:cNvSpPr>
            <a:spLocks noGrp="1"/>
          </p:cNvSpPr>
          <p:nvPr>
            <p:ph type="sldNum" sz="quarter" idx="10"/>
          </p:nvPr>
        </p:nvSpPr>
        <p:spPr/>
        <p:txBody>
          <a:bodyPr/>
          <a:lstStyle/>
          <a:p>
            <a:pPr>
              <a:defRPr/>
            </a:pPr>
            <a:fld id="{C5F5D751-9E6B-CC47-84E5-C7B34ABE1EC9}" type="slidenum">
              <a:rPr lang="en-US" altLang="x-none" smtClean="0"/>
              <a:pPr>
                <a:defRPr/>
              </a:pPr>
              <a:t>50</a:t>
            </a:fld>
            <a:endParaRPr lang="en-US" altLang="x-none" sz="1400"/>
          </a:p>
        </p:txBody>
      </p:sp>
    </p:spTree>
    <p:extLst>
      <p:ext uri="{BB962C8B-B14F-4D97-AF65-F5344CB8AC3E}">
        <p14:creationId xmlns:p14="http://schemas.microsoft.com/office/powerpoint/2010/main" val="3485818738"/>
      </p:ext>
    </p:extLst>
  </p:cSld>
  <p:clrMapOvr>
    <a:masterClrMapping/>
  </p:clrMapOvr>
  <p:transition spd="med"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293" y="318175"/>
            <a:ext cx="8753707" cy="7048083"/>
          </a:xfrm>
          <a:prstGeom prst="rect">
            <a:avLst/>
          </a:prstGeom>
          <a:noFill/>
        </p:spPr>
        <p:txBody>
          <a:bodyPr wrap="square" rtlCol="0">
            <a:spAutoFit/>
          </a:bodyPr>
          <a:lstStyle/>
          <a:p>
            <a:pPr algn="ctr"/>
            <a:r>
              <a:rPr lang="en-US" b="1" dirty="0">
                <a:solidFill>
                  <a:srgbClr val="00B0F0"/>
                </a:solidFill>
                <a:latin typeface="Times New Roman" panose="02020603050405020304" pitchFamily="18" charset="0"/>
                <a:cs typeface="Times New Roman" panose="02020603050405020304" pitchFamily="18" charset="0"/>
              </a:rPr>
              <a:t>Projects supported by the Branch</a:t>
            </a:r>
          </a:p>
          <a:p>
            <a:pPr algn="ctr"/>
            <a:r>
              <a:rPr lang="en-US" b="1" dirty="0">
                <a:solidFill>
                  <a:srgbClr val="00B0F0"/>
                </a:solidFill>
                <a:latin typeface="Times New Roman" panose="02020603050405020304" pitchFamily="18" charset="0"/>
                <a:cs typeface="Times New Roman" panose="02020603050405020304" pitchFamily="18" charset="0"/>
              </a:rPr>
              <a:t>1993-2003</a:t>
            </a:r>
            <a:endParaRPr lang="en-US" sz="1600" dirty="0">
              <a:solidFill>
                <a:srgbClr val="00B0F0"/>
              </a:solidFill>
              <a:latin typeface="Times New Roman" panose="02020603050405020304" pitchFamily="18" charset="0"/>
              <a:cs typeface="Times New Roman" panose="02020603050405020304" pitchFamily="18" charset="0"/>
            </a:endParaRP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GOES (NOAA weather satellite)</a:t>
            </a:r>
          </a:p>
          <a:p>
            <a:pPr marL="342900" indent="-342900">
              <a:spcAft>
                <a:spcPts val="300"/>
              </a:spcAft>
              <a:buFont typeface="Arial" charset="0"/>
              <a:buChar char="•"/>
            </a:pPr>
            <a:r>
              <a:rPr lang="en-US" sz="1400" b="1" dirty="0" err="1">
                <a:latin typeface="Times New Roman" panose="02020603050405020304" pitchFamily="18" charset="0"/>
                <a:cs typeface="Times New Roman" panose="02020603050405020304" pitchFamily="18" charset="0"/>
              </a:rPr>
              <a:t>ISTP</a:t>
            </a:r>
            <a:r>
              <a:rPr lang="en-US" sz="1400" b="1" dirty="0">
                <a:latin typeface="Times New Roman" panose="02020603050405020304" pitchFamily="18" charset="0"/>
                <a:cs typeface="Times New Roman" panose="02020603050405020304" pitchFamily="18" charset="0"/>
              </a:rPr>
              <a:t>/SOHO-MAMA, CCDs (we will eventually take this over from Ball Aerospace)</a:t>
            </a: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Cassini/</a:t>
            </a:r>
            <a:r>
              <a:rPr lang="en-US" sz="1400" b="1" dirty="0" err="1">
                <a:latin typeface="Times New Roman" panose="02020603050405020304" pitchFamily="18" charset="0"/>
                <a:cs typeface="Times New Roman" panose="02020603050405020304" pitchFamily="18" charset="0"/>
              </a:rPr>
              <a:t>CIRS</a:t>
            </a:r>
            <a:r>
              <a:rPr lang="en-US" sz="1400" b="1" dirty="0">
                <a:latin typeface="Times New Roman" panose="02020603050405020304" pitchFamily="18" charset="0"/>
                <a:cs typeface="Times New Roman" panose="02020603050405020304" pitchFamily="18" charset="0"/>
              </a:rPr>
              <a:t> PC HgCdTe fabrication</a:t>
            </a:r>
          </a:p>
          <a:p>
            <a:pPr marL="342900" indent="-342900">
              <a:spcAft>
                <a:spcPts val="300"/>
              </a:spcAft>
              <a:buFont typeface="Arial" charset="0"/>
              <a:buChar char="•"/>
            </a:pPr>
            <a:r>
              <a:rPr lang="en-US" sz="1400" b="1" dirty="0" err="1">
                <a:latin typeface="Times New Roman" panose="02020603050405020304" pitchFamily="18" charset="0"/>
                <a:cs typeface="Times New Roman" panose="02020603050405020304" pitchFamily="18" charset="0"/>
              </a:rPr>
              <a:t>AXAF</a:t>
            </a:r>
            <a:r>
              <a:rPr lang="en-US" sz="1400" b="1" dirty="0">
                <a:latin typeface="Times New Roman" panose="02020603050405020304" pitchFamily="18" charset="0"/>
                <a:cs typeface="Times New Roman" panose="02020603050405020304" pitchFamily="18" charset="0"/>
              </a:rPr>
              <a:t> Si x-ray </a:t>
            </a:r>
            <a:r>
              <a:rPr lang="en-US" sz="1400" b="1" dirty="0" err="1">
                <a:latin typeface="Times New Roman" panose="02020603050405020304" pitchFamily="18" charset="0"/>
                <a:cs typeface="Times New Roman" panose="02020603050405020304" pitchFamily="18" charset="0"/>
              </a:rPr>
              <a:t>microcalorimeter</a:t>
            </a:r>
            <a:r>
              <a:rPr lang="en-US" sz="1400" b="1" dirty="0">
                <a:latin typeface="Times New Roman" panose="02020603050405020304" pitchFamily="18" charset="0"/>
                <a:cs typeface="Times New Roman" panose="02020603050405020304" pitchFamily="18" charset="0"/>
              </a:rPr>
              <a:t> development</a:t>
            </a: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Pluto Fast Flyby IR camera development (to become New Horizons/Ralph a decade later)</a:t>
            </a: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Hubble Space Telescope </a:t>
            </a:r>
            <a:r>
              <a:rPr lang="en-US" sz="1400" b="1" dirty="0" err="1">
                <a:latin typeface="Times New Roman" panose="02020603050405020304" pitchFamily="18" charset="0"/>
                <a:cs typeface="Times New Roman" panose="02020603050405020304" pitchFamily="18" charset="0"/>
              </a:rPr>
              <a:t>WF</a:t>
            </a:r>
            <a:r>
              <a:rPr lang="en-US" sz="1400" b="1" dirty="0">
                <a:latin typeface="Times New Roman" panose="02020603050405020304" pitchFamily="18" charset="0"/>
                <a:cs typeface="Times New Roman" panose="02020603050405020304" pitchFamily="18" charset="0"/>
              </a:rPr>
              <a:t>/PC II</a:t>
            </a:r>
          </a:p>
          <a:p>
            <a:pPr marL="342900" indent="-342900">
              <a:spcAft>
                <a:spcPts val="300"/>
              </a:spcAft>
              <a:buFont typeface="Arial" charset="0"/>
              <a:buChar char="•"/>
            </a:pPr>
            <a:r>
              <a:rPr lang="en-US" sz="1400" b="1" dirty="0" err="1">
                <a:latin typeface="Times New Roman" panose="02020603050405020304" pitchFamily="18" charset="0"/>
                <a:cs typeface="Times New Roman" panose="02020603050405020304" pitchFamily="18" charset="0"/>
              </a:rPr>
              <a:t>NICMOS</a:t>
            </a:r>
            <a:r>
              <a:rPr lang="en-US" sz="1400" b="1" dirty="0">
                <a:latin typeface="Times New Roman" panose="02020603050405020304" pitchFamily="18" charset="0"/>
                <a:cs typeface="Times New Roman" panose="02020603050405020304" pitchFamily="18" charset="0"/>
              </a:rPr>
              <a:t>/</a:t>
            </a:r>
            <a:r>
              <a:rPr lang="en-US" sz="1400" b="1" dirty="0" err="1">
                <a:latin typeface="Times New Roman" panose="02020603050405020304" pitchFamily="18" charset="0"/>
                <a:cs typeface="Times New Roman" panose="02020603050405020304" pitchFamily="18" charset="0"/>
              </a:rPr>
              <a:t>HST</a:t>
            </a:r>
            <a:endParaRPr lang="en-US" sz="1400" b="1" dirty="0">
              <a:latin typeface="Times New Roman" panose="02020603050405020304" pitchFamily="18" charset="0"/>
              <a:cs typeface="Times New Roman" panose="02020603050405020304" pitchFamily="18" charset="0"/>
            </a:endParaRP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Shuttle IR Telescope –BIB detector and calibrators</a:t>
            </a:r>
          </a:p>
          <a:p>
            <a:pPr marL="342900" indent="-342900">
              <a:spcAft>
                <a:spcPts val="300"/>
              </a:spcAft>
              <a:buFont typeface="Arial" charset="0"/>
              <a:buChar char="•"/>
            </a:pPr>
            <a:r>
              <a:rPr lang="en-US" sz="1400" b="1" dirty="0" err="1">
                <a:latin typeface="Times New Roman" panose="02020603050405020304" pitchFamily="18" charset="0"/>
                <a:cs typeface="Times New Roman" panose="02020603050405020304" pitchFamily="18" charset="0"/>
              </a:rPr>
              <a:t>STIS</a:t>
            </a:r>
            <a:r>
              <a:rPr lang="en-US" sz="1400" b="1" dirty="0">
                <a:latin typeface="Times New Roman" panose="02020603050405020304" pitchFamily="18" charset="0"/>
                <a:cs typeface="Times New Roman" panose="02020603050405020304" pitchFamily="18" charset="0"/>
              </a:rPr>
              <a:t>–MAMA detectors, CCD support</a:t>
            </a:r>
          </a:p>
          <a:p>
            <a:pPr marL="342900" indent="-342900">
              <a:spcAft>
                <a:spcPts val="300"/>
              </a:spcAft>
              <a:buFont typeface="Arial" charset="0"/>
              <a:buChar char="•"/>
            </a:pPr>
            <a:r>
              <a:rPr lang="en-US" sz="1400" b="1" dirty="0" err="1">
                <a:latin typeface="Times New Roman" panose="02020603050405020304" pitchFamily="18" charset="0"/>
                <a:cs typeface="Times New Roman" panose="02020603050405020304" pitchFamily="18" charset="0"/>
              </a:rPr>
              <a:t>LEISA</a:t>
            </a:r>
            <a:endParaRPr lang="en-US" sz="1400" b="1" dirty="0">
              <a:latin typeface="Times New Roman" panose="02020603050405020304" pitchFamily="18" charset="0"/>
              <a:cs typeface="Times New Roman" panose="02020603050405020304" pitchFamily="18" charset="0"/>
            </a:endParaRPr>
          </a:p>
          <a:p>
            <a:pPr marL="342900" indent="-342900">
              <a:spcAft>
                <a:spcPts val="300"/>
              </a:spcAft>
              <a:buFont typeface="Arial" charset="0"/>
              <a:buChar char="•"/>
            </a:pPr>
            <a:r>
              <a:rPr lang="en-US" sz="1400" b="1" dirty="0" err="1">
                <a:solidFill>
                  <a:srgbClr val="FF0000"/>
                </a:solidFill>
                <a:latin typeface="Times New Roman" panose="02020603050405020304" pitchFamily="18" charset="0"/>
                <a:cs typeface="Times New Roman" panose="02020603050405020304" pitchFamily="18" charset="0"/>
              </a:rPr>
              <a:t>IRAC</a:t>
            </a:r>
            <a:r>
              <a:rPr lang="en-US" sz="1400" b="1" dirty="0">
                <a:solidFill>
                  <a:srgbClr val="FF0000"/>
                </a:solidFill>
                <a:latin typeface="Times New Roman" panose="02020603050405020304" pitchFamily="18" charset="0"/>
                <a:cs typeface="Times New Roman" panose="02020603050405020304" pitchFamily="18" charset="0"/>
              </a:rPr>
              <a:t>/</a:t>
            </a:r>
            <a:r>
              <a:rPr lang="en-US" sz="1400" b="1" dirty="0" err="1">
                <a:solidFill>
                  <a:srgbClr val="FF0000"/>
                </a:solidFill>
                <a:latin typeface="Times New Roman" panose="02020603050405020304" pitchFamily="18" charset="0"/>
                <a:cs typeface="Times New Roman" panose="02020603050405020304" pitchFamily="18" charset="0"/>
              </a:rPr>
              <a:t>SIRTF</a:t>
            </a:r>
            <a:r>
              <a:rPr lang="en-US" sz="1400" b="1" dirty="0">
                <a:solidFill>
                  <a:srgbClr val="FF0000"/>
                </a:solidFill>
                <a:latin typeface="Times New Roman" panose="02020603050405020304" pitchFamily="18" charset="0"/>
                <a:cs typeface="Times New Roman" panose="02020603050405020304" pitchFamily="18" charset="0"/>
              </a:rPr>
              <a:t> (aka Spitzer Space Telescope)</a:t>
            </a: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ASTRO-E</a:t>
            </a:r>
          </a:p>
          <a:p>
            <a:pPr marL="342900" indent="-342900">
              <a:spcAft>
                <a:spcPts val="300"/>
              </a:spcAft>
              <a:buFont typeface="Arial" charset="0"/>
              <a:buChar char="•"/>
            </a:pPr>
            <a:r>
              <a:rPr lang="en-US" sz="1400" b="1" dirty="0" err="1">
                <a:latin typeface="Times New Roman" panose="02020603050405020304" pitchFamily="18" charset="0"/>
                <a:cs typeface="Times New Roman" panose="02020603050405020304" pitchFamily="18" charset="0"/>
              </a:rPr>
              <a:t>TRIANA</a:t>
            </a:r>
            <a:endParaRPr lang="en-US" sz="1400" b="1" dirty="0">
              <a:latin typeface="Times New Roman" panose="02020603050405020304" pitchFamily="18" charset="0"/>
              <a:cs typeface="Times New Roman" panose="02020603050405020304" pitchFamily="18" charset="0"/>
            </a:endParaRPr>
          </a:p>
          <a:p>
            <a:pPr marL="342900" indent="-342900">
              <a:spcAft>
                <a:spcPts val="300"/>
              </a:spcAft>
              <a:buFont typeface="Arial" charset="0"/>
              <a:buChar char="•"/>
            </a:pPr>
            <a:r>
              <a:rPr lang="en-US" sz="1400" b="1" dirty="0" err="1">
                <a:latin typeface="Times New Roman" panose="02020603050405020304" pitchFamily="18" charset="0"/>
                <a:cs typeface="Times New Roman" panose="02020603050405020304" pitchFamily="18" charset="0"/>
              </a:rPr>
              <a:t>HAWC</a:t>
            </a:r>
            <a:endParaRPr lang="en-US" sz="1400" b="1" dirty="0">
              <a:latin typeface="Times New Roman" panose="02020603050405020304" pitchFamily="18" charset="0"/>
              <a:cs typeface="Times New Roman" panose="02020603050405020304" pitchFamily="18" charset="0"/>
            </a:endParaRPr>
          </a:p>
          <a:p>
            <a:pPr marL="342900" indent="-342900">
              <a:spcAft>
                <a:spcPts val="300"/>
              </a:spcAft>
              <a:buFont typeface="Arial" charset="0"/>
              <a:buChar char="•"/>
            </a:pPr>
            <a:r>
              <a:rPr lang="en-US" sz="1400" b="1" dirty="0" err="1">
                <a:latin typeface="Times New Roman" panose="02020603050405020304" pitchFamily="18" charset="0"/>
                <a:cs typeface="Times New Roman" panose="02020603050405020304" pitchFamily="18" charset="0"/>
              </a:rPr>
              <a:t>SHARC</a:t>
            </a:r>
            <a:endParaRPr lang="en-US" sz="1400" b="1" dirty="0">
              <a:latin typeface="Times New Roman" panose="02020603050405020304" pitchFamily="18" charset="0"/>
              <a:cs typeface="Times New Roman" panose="02020603050405020304" pitchFamily="18" charset="0"/>
            </a:endParaRP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EOS</a:t>
            </a: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AIRS</a:t>
            </a:r>
          </a:p>
          <a:p>
            <a:pPr marL="342900" indent="-342900">
              <a:spcAft>
                <a:spcPts val="300"/>
              </a:spcAft>
              <a:buFont typeface="Arial" charset="0"/>
              <a:buChar char="•"/>
            </a:pPr>
            <a:r>
              <a:rPr lang="en-US" sz="1400" b="1" dirty="0" err="1">
                <a:latin typeface="Times New Roman" panose="02020603050405020304" pitchFamily="18" charset="0"/>
                <a:cs typeface="Times New Roman" panose="02020603050405020304" pitchFamily="18" charset="0"/>
              </a:rPr>
              <a:t>NGST</a:t>
            </a:r>
            <a:r>
              <a:rPr lang="en-US" sz="1400" b="1" dirty="0">
                <a:latin typeface="Times New Roman" panose="02020603050405020304" pitchFamily="18" charset="0"/>
                <a:cs typeface="Times New Roman" panose="02020603050405020304" pitchFamily="18" charset="0"/>
              </a:rPr>
              <a:t> (aka James Webb space Telescope)</a:t>
            </a: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BASE-ASIA</a:t>
            </a: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SAFARI 2000</a:t>
            </a:r>
          </a:p>
          <a:p>
            <a:pPr marL="342900" indent="-342900">
              <a:spcAft>
                <a:spcPts val="300"/>
              </a:spcAft>
              <a:buFont typeface="Arial" charset="0"/>
              <a:buChar char="•"/>
            </a:pPr>
            <a:r>
              <a:rPr lang="en-US" sz="1400" b="1" dirty="0">
                <a:latin typeface="Times New Roman" panose="02020603050405020304" pitchFamily="18" charset="0"/>
                <a:cs typeface="Times New Roman" panose="02020603050405020304" pitchFamily="18" charset="0"/>
              </a:rPr>
              <a:t>Gravity Probe B</a:t>
            </a:r>
          </a:p>
          <a:p>
            <a:pPr marL="342900" indent="-342900">
              <a:spcAft>
                <a:spcPts val="600"/>
              </a:spcAft>
              <a:buFont typeface="Arial" charset="0"/>
              <a:buChar char="•"/>
            </a:pPr>
            <a:endParaRPr lang="en-US" sz="1800" dirty="0">
              <a:latin typeface="Times New Roman" panose="02020603050405020304" pitchFamily="18" charset="0"/>
              <a:cs typeface="Times New Roman" panose="02020603050405020304" pitchFamily="18" charset="0"/>
            </a:endParaRPr>
          </a:p>
          <a:p>
            <a:pPr marL="800100" lvl="1" indent="-342900">
              <a:spcAft>
                <a:spcPts val="600"/>
              </a:spcAft>
              <a:buFont typeface=".AppleSystemUIFont" charset="-120"/>
              <a:buChar char="-"/>
            </a:pPr>
            <a:endParaRPr lang="en-US" sz="18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0"/>
          </p:nvPr>
        </p:nvSpPr>
        <p:spPr/>
        <p:txBody>
          <a:bodyPr/>
          <a:lstStyle/>
          <a:p>
            <a:pPr>
              <a:defRPr/>
            </a:pPr>
            <a:fld id="{C5F5D751-9E6B-CC47-84E5-C7B34ABE1EC9}" type="slidenum">
              <a:rPr lang="en-US" altLang="x-none" smtClean="0"/>
              <a:pPr>
                <a:defRPr/>
              </a:pPr>
              <a:t>51</a:t>
            </a:fld>
            <a:endParaRPr lang="en-US" altLang="x-none" sz="1400"/>
          </a:p>
        </p:txBody>
      </p:sp>
      <p:sp>
        <p:nvSpPr>
          <p:cNvPr id="4" name="Rectangle 60">
            <a:extLst>
              <a:ext uri="{FF2B5EF4-FFF2-40B4-BE49-F238E27FC236}">
                <a16:creationId xmlns:a16="http://schemas.microsoft.com/office/drawing/2014/main" xmlns="" id="{A622484C-3D1F-A340-AEF0-2765F43228E3}"/>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417993826"/>
      </p:ext>
    </p:extLst>
  </p:cSld>
  <p:clrMapOvr>
    <a:masterClrMapping/>
  </p:clrMapOvr>
  <p:transition spd="med"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956407" y="543021"/>
            <a:ext cx="7092174" cy="492366"/>
          </a:xfrm>
          <a:prstGeom prst="rect">
            <a:avLst/>
          </a:prstGeom>
        </p:spPr>
        <p:txBody>
          <a:bodyPr>
            <a:normAutofit fontScale="90000"/>
          </a:bodyPr>
          <a:lstStyle/>
          <a:p>
            <a:pPr algn="ctr"/>
            <a:r>
              <a:rPr lang="en-US" altLang="en-US" sz="2400" dirty="0"/>
              <a:t>Microelectronics for Commercial Applications</a:t>
            </a:r>
            <a:br>
              <a:rPr lang="en-US" altLang="en-US" sz="2400" dirty="0"/>
            </a:br>
            <a:r>
              <a:rPr lang="en-US" altLang="en-US" sz="2400" dirty="0"/>
              <a:t> in the 1980’s and 1990’s</a:t>
            </a:r>
          </a:p>
        </p:txBody>
      </p:sp>
      <p:sp>
        <p:nvSpPr>
          <p:cNvPr id="3" name="TextBox 2"/>
          <p:cNvSpPr txBox="1"/>
          <p:nvPr/>
        </p:nvSpPr>
        <p:spPr>
          <a:xfrm>
            <a:off x="671907" y="1354873"/>
            <a:ext cx="7800185" cy="4555093"/>
          </a:xfrm>
          <a:prstGeom prst="rect">
            <a:avLst/>
          </a:prstGeom>
          <a:noFill/>
        </p:spPr>
        <p:txBody>
          <a:bodyPr wrap="square" rtlCol="0">
            <a:spAutoFit/>
          </a:bodyPr>
          <a:lstStyle/>
          <a:p>
            <a:pPr marL="171450" indent="-171450">
              <a:spcAft>
                <a:spcPts val="600"/>
              </a:spcAft>
              <a:buFont typeface="Arial" charset="0"/>
              <a:buChar char="•"/>
            </a:pPr>
            <a:r>
              <a:rPr lang="en-US" altLang="en-US" sz="1600" b="1" kern="0" dirty="0">
                <a:latin typeface="+mj-lt"/>
              </a:rPr>
              <a:t>X-ray CCD imaging for digital mammography, dentistry and injuries with NIH and UMASS.</a:t>
            </a:r>
          </a:p>
          <a:p>
            <a:pPr marL="171450" indent="-171450">
              <a:spcAft>
                <a:spcPts val="600"/>
              </a:spcAft>
              <a:buFont typeface="Arial" charset="0"/>
              <a:buChar char="•"/>
            </a:pPr>
            <a:r>
              <a:rPr lang="en-US" altLang="en-US" sz="1600" b="1" kern="0" dirty="0">
                <a:latin typeface="+mj-lt"/>
              </a:rPr>
              <a:t>Digital CCD fingerprint cataloguing for the FBI.</a:t>
            </a:r>
          </a:p>
          <a:p>
            <a:pPr marL="171450" indent="-171450">
              <a:spcAft>
                <a:spcPts val="600"/>
              </a:spcAft>
              <a:buFont typeface="Arial" charset="0"/>
              <a:buChar char="•"/>
            </a:pPr>
            <a:r>
              <a:rPr lang="en-US" altLang="en-US" sz="1600" b="1" kern="0" dirty="0">
                <a:latin typeface="+mj-lt"/>
              </a:rPr>
              <a:t>Directional hearing aid system.</a:t>
            </a:r>
          </a:p>
          <a:p>
            <a:pPr marL="171450" indent="-171450">
              <a:spcAft>
                <a:spcPts val="600"/>
              </a:spcAft>
              <a:buFont typeface="Arial" charset="0"/>
              <a:buChar char="•"/>
            </a:pPr>
            <a:r>
              <a:rPr lang="en-US" altLang="en-US" sz="1600" b="1" kern="0" dirty="0">
                <a:latin typeface="+mj-lt"/>
              </a:rPr>
              <a:t>Ingestible temperature sensor pill (for military personnel).</a:t>
            </a:r>
          </a:p>
          <a:p>
            <a:pPr marL="171450" indent="-171450">
              <a:spcAft>
                <a:spcPts val="600"/>
              </a:spcAft>
              <a:buFont typeface="Arial" charset="0"/>
              <a:buChar char="•"/>
            </a:pPr>
            <a:r>
              <a:rPr lang="en-US" altLang="en-US" sz="1600" b="1" kern="0" dirty="0">
                <a:latin typeface="+mj-lt"/>
              </a:rPr>
              <a:t>Implantable electrodes</a:t>
            </a:r>
          </a:p>
          <a:p>
            <a:pPr marL="171450" indent="-171450">
              <a:spcAft>
                <a:spcPts val="600"/>
              </a:spcAft>
              <a:buFont typeface="Arial" charset="0"/>
              <a:buChar char="•"/>
            </a:pPr>
            <a:r>
              <a:rPr lang="en-US" altLang="en-US" sz="1600" b="1" kern="0" dirty="0">
                <a:latin typeface="+mj-lt"/>
              </a:rPr>
              <a:t>Consult on FES development with the Case Western and the Cleveland VA</a:t>
            </a:r>
          </a:p>
          <a:p>
            <a:pPr marL="171450" indent="-171450">
              <a:spcAft>
                <a:spcPts val="600"/>
              </a:spcAft>
              <a:buFont typeface="Arial" charset="0"/>
              <a:buChar char="•"/>
            </a:pPr>
            <a:r>
              <a:rPr lang="en-US" altLang="en-US" sz="1600" b="1" kern="0" dirty="0">
                <a:latin typeface="+mj-lt"/>
              </a:rPr>
              <a:t>Collaborate with Georgetown U. medical school for electrical stimulation of nerve regrowth</a:t>
            </a:r>
          </a:p>
          <a:p>
            <a:pPr marL="171450" indent="-171450">
              <a:spcAft>
                <a:spcPts val="600"/>
              </a:spcAft>
              <a:buFont typeface="Arial" charset="0"/>
              <a:buChar char="•"/>
            </a:pPr>
            <a:r>
              <a:rPr lang="en-US" altLang="en-US" sz="1600" b="1" kern="0" dirty="0">
                <a:latin typeface="+mj-lt"/>
              </a:rPr>
              <a:t>Consult on the insulin pump development and pacemaker development at APL and Medtronic</a:t>
            </a:r>
          </a:p>
          <a:p>
            <a:pPr marL="171450" indent="-171450">
              <a:spcAft>
                <a:spcPts val="600"/>
              </a:spcAft>
              <a:buFont typeface="Arial" charset="0"/>
              <a:buChar char="•"/>
            </a:pPr>
            <a:r>
              <a:rPr lang="en-US" altLang="en-US" sz="1600" b="1" kern="0" dirty="0">
                <a:latin typeface="+mj-lt"/>
              </a:rPr>
              <a:t>Collaborate with the UCSF/Gallo for “rat backpack telemetry” system</a:t>
            </a:r>
          </a:p>
          <a:p>
            <a:pPr marL="171450" indent="-171450">
              <a:spcAft>
                <a:spcPts val="600"/>
              </a:spcAft>
              <a:buFont typeface="Arial" charset="0"/>
              <a:buChar char="•"/>
            </a:pPr>
            <a:r>
              <a:rPr lang="en-US" altLang="en-US" sz="1600" b="1" kern="0" dirty="0">
                <a:latin typeface="+mj-lt"/>
              </a:rPr>
              <a:t>Collaborate with </a:t>
            </a:r>
            <a:r>
              <a:rPr lang="en-US" altLang="en-US" sz="1600" b="1" kern="0" dirty="0" err="1">
                <a:latin typeface="+mj-lt"/>
              </a:rPr>
              <a:t>GER</a:t>
            </a:r>
            <a:r>
              <a:rPr lang="en-US" altLang="en-US" sz="1600" b="1" kern="0" dirty="0">
                <a:latin typeface="+mj-lt"/>
              </a:rPr>
              <a:t>, </a:t>
            </a:r>
            <a:r>
              <a:rPr lang="en-US" altLang="en-US" sz="1600" b="1" kern="0" dirty="0" err="1">
                <a:latin typeface="+mj-lt"/>
              </a:rPr>
              <a:t>Inc</a:t>
            </a:r>
            <a:r>
              <a:rPr lang="en-US" altLang="en-US" sz="1600" b="1" kern="0" dirty="0">
                <a:latin typeface="+mj-lt"/>
              </a:rPr>
              <a:t> for overflight agricultural/pollution monitoring using the </a:t>
            </a:r>
            <a:r>
              <a:rPr lang="en-US" altLang="en-US" sz="1600" b="1" kern="0" dirty="0" err="1">
                <a:latin typeface="+mj-lt"/>
              </a:rPr>
              <a:t>QWIP</a:t>
            </a:r>
            <a:r>
              <a:rPr lang="en-US" altLang="en-US" sz="1600" b="1" kern="0" dirty="0">
                <a:latin typeface="+mj-lt"/>
              </a:rPr>
              <a:t> cameras</a:t>
            </a:r>
          </a:p>
          <a:p>
            <a:pPr marL="171450" indent="-171450">
              <a:spcAft>
                <a:spcPts val="600"/>
              </a:spcAft>
              <a:buFont typeface="Arial" charset="0"/>
              <a:buChar char="•"/>
            </a:pPr>
            <a:endParaRPr lang="en-US" sz="1600" b="1" dirty="0">
              <a:latin typeface="+mj-lt"/>
            </a:endParaRPr>
          </a:p>
        </p:txBody>
      </p:sp>
      <p:sp>
        <p:nvSpPr>
          <p:cNvPr id="4" name="Slide Number Placeholder 3"/>
          <p:cNvSpPr>
            <a:spLocks noGrp="1"/>
          </p:cNvSpPr>
          <p:nvPr>
            <p:ph type="sldNum" sz="quarter" idx="10"/>
          </p:nvPr>
        </p:nvSpPr>
        <p:spPr/>
        <p:txBody>
          <a:bodyPr/>
          <a:lstStyle/>
          <a:p>
            <a:pPr>
              <a:defRPr/>
            </a:pPr>
            <a:fld id="{C5F5D751-9E6B-CC47-84E5-C7B34ABE1EC9}" type="slidenum">
              <a:rPr lang="en-US" altLang="x-none" smtClean="0"/>
              <a:pPr>
                <a:defRPr/>
              </a:pPr>
              <a:t>52</a:t>
            </a:fld>
            <a:endParaRPr lang="en-US" altLang="x-none" sz="1400"/>
          </a:p>
        </p:txBody>
      </p:sp>
      <p:sp>
        <p:nvSpPr>
          <p:cNvPr id="2" name="TextBox 1"/>
          <p:cNvSpPr txBox="1"/>
          <p:nvPr/>
        </p:nvSpPr>
        <p:spPr>
          <a:xfrm>
            <a:off x="865150" y="5872391"/>
            <a:ext cx="7797800" cy="307777"/>
          </a:xfrm>
          <a:prstGeom prst="rect">
            <a:avLst/>
          </a:prstGeom>
          <a:noFill/>
        </p:spPr>
        <p:txBody>
          <a:bodyPr wrap="square" rtlCol="0">
            <a:spAutoFit/>
          </a:bodyPr>
          <a:lstStyle/>
          <a:p>
            <a:r>
              <a:rPr lang="en-US" sz="1400" b="1" dirty="0">
                <a:solidFill>
                  <a:srgbClr val="FF0000"/>
                </a:solidFill>
              </a:rPr>
              <a:t>Note: This is also Nona Cheeks second career </a:t>
            </a:r>
            <a:r>
              <a:rPr lang="en-US" sz="1400" b="1">
                <a:solidFill>
                  <a:srgbClr val="FF0000"/>
                </a:solidFill>
              </a:rPr>
              <a:t>at Goddard </a:t>
            </a:r>
            <a:r>
              <a:rPr lang="en-US" sz="1400" b="1" dirty="0">
                <a:solidFill>
                  <a:srgbClr val="FF0000"/>
                </a:solidFill>
              </a:rPr>
              <a:t>(now as Division Chief)</a:t>
            </a:r>
          </a:p>
        </p:txBody>
      </p:sp>
      <p:sp>
        <p:nvSpPr>
          <p:cNvPr id="6" name="Rectangle 60">
            <a:extLst>
              <a:ext uri="{FF2B5EF4-FFF2-40B4-BE49-F238E27FC236}">
                <a16:creationId xmlns:a16="http://schemas.microsoft.com/office/drawing/2014/main" xmlns="" id="{3C0632C3-FFA3-5E4B-AC07-062D733B7FF0}"/>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2553051167"/>
      </p:ext>
    </p:extLst>
  </p:cSld>
  <p:clrMapOvr>
    <a:masterClrMapping/>
  </p:clrMapOvr>
  <p:transition spd="med"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5F5D751-9E6B-CC47-84E5-C7B34ABE1EC9}" type="slidenum">
              <a:rPr lang="en-US" altLang="x-none" smtClean="0"/>
              <a:pPr/>
              <a:t>53</a:t>
            </a:fld>
            <a:endParaRPr lang="en-US" altLang="x-none"/>
          </a:p>
        </p:txBody>
      </p:sp>
      <p:sp>
        <p:nvSpPr>
          <p:cNvPr id="6" name="Title 5">
            <a:extLst>
              <a:ext uri="{FF2B5EF4-FFF2-40B4-BE49-F238E27FC236}">
                <a16:creationId xmlns:a16="http://schemas.microsoft.com/office/drawing/2014/main" xmlns="" id="{F3E68603-ABEE-6B42-A0D4-602E4AE562FC}"/>
              </a:ext>
            </a:extLst>
          </p:cNvPr>
          <p:cNvSpPr>
            <a:spLocks noGrp="1"/>
          </p:cNvSpPr>
          <p:nvPr>
            <p:ph type="title"/>
          </p:nvPr>
        </p:nvSpPr>
        <p:spPr/>
        <p:txBody>
          <a:bodyPr/>
          <a:lstStyle/>
          <a:p>
            <a:r>
              <a:rPr lang="en-US" dirty="0"/>
              <a:t>Detector Technologies, 1998</a:t>
            </a:r>
          </a:p>
        </p:txBody>
      </p:sp>
      <p:sp>
        <p:nvSpPr>
          <p:cNvPr id="10" name="Rectangle 60">
            <a:extLst>
              <a:ext uri="{FF2B5EF4-FFF2-40B4-BE49-F238E27FC236}">
                <a16:creationId xmlns:a16="http://schemas.microsoft.com/office/drawing/2014/main" xmlns="" id="{653CAF6F-6C02-D146-81C1-7E9766FC9973}"/>
              </a:ext>
            </a:extLst>
          </p:cNvPr>
          <p:cNvSpPr>
            <a:spLocks noGrp="1" noChangeArrowheads="1"/>
          </p:cNvSpPr>
          <p:nvPr>
            <p:ph type="ftr" sz="quarter" idx="3"/>
          </p:nvPr>
        </p:nvSpPr>
        <p:spPr bwMode="auto">
          <a:xfrm>
            <a:off x="381000" y="6499654"/>
            <a:ext cx="2711450" cy="358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a:solidFill>
                  <a:srgbClr val="6E1463"/>
                </a:solidFill>
              </a:rPr>
              <a:t>NASA </a:t>
            </a:r>
            <a:r>
              <a:rPr lang="en-US" altLang="en-US" sz="1100" b="1" dirty="0">
                <a:solidFill>
                  <a:srgbClr val="6E1463"/>
                </a:solidFill>
              </a:rPr>
              <a:t>Goddard Space Flight Center </a:t>
            </a:r>
          </a:p>
        </p:txBody>
      </p:sp>
      <p:pic>
        <p:nvPicPr>
          <p:cNvPr id="12" name="Picture 11">
            <a:extLst>
              <a:ext uri="{FF2B5EF4-FFF2-40B4-BE49-F238E27FC236}">
                <a16:creationId xmlns:a16="http://schemas.microsoft.com/office/drawing/2014/main" xmlns="" id="{3F2929BB-D999-EB49-BDA2-6F92C7900133}"/>
              </a:ext>
            </a:extLst>
          </p:cNvPr>
          <p:cNvPicPr>
            <a:picLocks noChangeAspect="1"/>
          </p:cNvPicPr>
          <p:nvPr/>
        </p:nvPicPr>
        <p:blipFill>
          <a:blip r:embed="rId3" r:link="rId4"/>
          <a:stretch>
            <a:fillRect/>
          </a:stretch>
        </p:blipFill>
        <p:spPr>
          <a:xfrm>
            <a:off x="1346200" y="1348239"/>
            <a:ext cx="6133757" cy="4865544"/>
          </a:xfrm>
          <a:prstGeom prst="rect">
            <a:avLst/>
          </a:prstGeom>
          <a:ln w="19050">
            <a:solidFill>
              <a:srgbClr val="6D1463"/>
            </a:solidFill>
          </a:ln>
        </p:spPr>
      </p:pic>
    </p:spTree>
    <p:extLst>
      <p:ext uri="{BB962C8B-B14F-4D97-AF65-F5344CB8AC3E}">
        <p14:creationId xmlns:p14="http://schemas.microsoft.com/office/powerpoint/2010/main" val="3705759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10763" y="402771"/>
            <a:ext cx="6462025" cy="830997"/>
          </a:xfrm>
          <a:prstGeom prst="rect">
            <a:avLst/>
          </a:prstGeom>
          <a:noFill/>
        </p:spPr>
        <p:txBody>
          <a:bodyPr wrap="none" rtlCol="0">
            <a:spAutoFit/>
          </a:bodyPr>
          <a:lstStyle/>
          <a:p>
            <a:r>
              <a:rPr lang="en-US" sz="2400" b="1" dirty="0">
                <a:solidFill>
                  <a:srgbClr val="00B0F0"/>
                </a:solidFill>
                <a:latin typeface="+mj-lt"/>
              </a:rPr>
              <a:t>Micro Electro-Mechanical Systems (MEMS)</a:t>
            </a:r>
          </a:p>
          <a:p>
            <a:pPr algn="ctr"/>
            <a:r>
              <a:rPr lang="en-US" sz="2400" b="1" dirty="0">
                <a:solidFill>
                  <a:srgbClr val="00B0F0"/>
                </a:solidFill>
                <a:latin typeface="+mj-lt"/>
              </a:rPr>
              <a:t>Late 1990s</a:t>
            </a:r>
          </a:p>
        </p:txBody>
      </p:sp>
      <p:sp>
        <p:nvSpPr>
          <p:cNvPr id="6" name="TextBox 5"/>
          <p:cNvSpPr txBox="1"/>
          <p:nvPr/>
        </p:nvSpPr>
        <p:spPr>
          <a:xfrm>
            <a:off x="479511" y="2426425"/>
            <a:ext cx="7979229" cy="3046988"/>
          </a:xfrm>
          <a:prstGeom prst="rect">
            <a:avLst/>
          </a:prstGeom>
          <a:noFill/>
        </p:spPr>
        <p:txBody>
          <a:bodyPr wrap="square" rtlCol="0">
            <a:spAutoFit/>
          </a:bodyPr>
          <a:lstStyle/>
          <a:p>
            <a:pPr marL="342900" indent="-342900">
              <a:buFont typeface="Arial" charset="0"/>
              <a:buChar char="•"/>
            </a:pPr>
            <a:r>
              <a:rPr lang="en-US" sz="2000" b="1" dirty="0">
                <a:latin typeface="+mj-lt"/>
              </a:rPr>
              <a:t>Silicon bridge chips</a:t>
            </a:r>
          </a:p>
          <a:p>
            <a:pPr marL="342900" indent="-342900">
              <a:buFont typeface="Arial" charset="0"/>
              <a:buChar char="•"/>
            </a:pPr>
            <a:r>
              <a:rPr lang="en-US" sz="2000" b="1" dirty="0">
                <a:latin typeface="+mj-lt"/>
              </a:rPr>
              <a:t>Polysilicon infrared blackbody calibrators</a:t>
            </a:r>
          </a:p>
          <a:p>
            <a:pPr marL="342900" indent="-342900">
              <a:buFont typeface="Arial" charset="0"/>
              <a:buChar char="•"/>
            </a:pPr>
            <a:r>
              <a:rPr lang="en-US" sz="2000" b="1" dirty="0" err="1">
                <a:latin typeface="+mj-lt"/>
              </a:rPr>
              <a:t>Micromirrors</a:t>
            </a:r>
            <a:endParaRPr lang="en-US" sz="2000" b="1" dirty="0">
              <a:latin typeface="+mj-lt"/>
            </a:endParaRPr>
          </a:p>
          <a:p>
            <a:pPr marL="342900" indent="-342900">
              <a:buFont typeface="Arial" charset="0"/>
              <a:buChar char="•"/>
            </a:pPr>
            <a:r>
              <a:rPr lang="en-US" sz="2000" b="1" dirty="0" err="1">
                <a:latin typeface="+mj-lt"/>
              </a:rPr>
              <a:t>Microshutters</a:t>
            </a:r>
            <a:endParaRPr lang="en-US" sz="2000" b="1" dirty="0">
              <a:latin typeface="+mj-lt"/>
            </a:endParaRPr>
          </a:p>
          <a:p>
            <a:pPr marL="342900" indent="-342900">
              <a:buFont typeface="Arial" charset="0"/>
              <a:buChar char="•"/>
            </a:pPr>
            <a:r>
              <a:rPr lang="en-US" sz="2000" b="1" dirty="0">
                <a:latin typeface="+mj-lt"/>
              </a:rPr>
              <a:t>Pop-Up Detectors</a:t>
            </a:r>
          </a:p>
          <a:p>
            <a:pPr marL="342900" indent="-342900">
              <a:buFont typeface="Arial" charset="0"/>
              <a:buChar char="•"/>
            </a:pPr>
            <a:r>
              <a:rPr lang="en-US" sz="2000" b="1" dirty="0">
                <a:latin typeface="+mj-lt"/>
              </a:rPr>
              <a:t>X-ray calorimeters</a:t>
            </a:r>
          </a:p>
          <a:p>
            <a:pPr marL="342900" indent="-342900">
              <a:buFont typeface="Arial" charset="0"/>
              <a:buChar char="•"/>
            </a:pPr>
            <a:endParaRPr lang="en-US" dirty="0">
              <a:latin typeface="+mj-lt"/>
            </a:endParaRPr>
          </a:p>
          <a:p>
            <a:pPr algn="ctr"/>
            <a:r>
              <a:rPr lang="en-US" b="1" dirty="0">
                <a:solidFill>
                  <a:srgbClr val="FF0000"/>
                </a:solidFill>
                <a:latin typeface="+mj-lt"/>
              </a:rPr>
              <a:t>We develop in-house indium bump bonding capabilities for large format detector array/silicon readout hybridization</a:t>
            </a:r>
          </a:p>
        </p:txBody>
      </p:sp>
      <p:sp>
        <p:nvSpPr>
          <p:cNvPr id="2" name="TextBox 1"/>
          <p:cNvSpPr txBox="1"/>
          <p:nvPr/>
        </p:nvSpPr>
        <p:spPr>
          <a:xfrm>
            <a:off x="891266" y="1233768"/>
            <a:ext cx="7361463" cy="1015663"/>
          </a:xfrm>
          <a:prstGeom prst="rect">
            <a:avLst/>
          </a:prstGeom>
          <a:noFill/>
        </p:spPr>
        <p:txBody>
          <a:bodyPr wrap="square" rtlCol="0">
            <a:spAutoFit/>
          </a:bodyPr>
          <a:lstStyle/>
          <a:p>
            <a:pPr algn="ctr"/>
            <a:r>
              <a:rPr lang="en-US" sz="2000" b="1" dirty="0">
                <a:latin typeface="+mn-lt"/>
              </a:rPr>
              <a:t>With the advent of new, precise dry etching equipment we are able to now make devices that were previously impossible to make with wet etching techniques </a:t>
            </a:r>
          </a:p>
        </p:txBody>
      </p:sp>
      <p:sp>
        <p:nvSpPr>
          <p:cNvPr id="3" name="Slide Number Placeholder 2"/>
          <p:cNvSpPr>
            <a:spLocks noGrp="1"/>
          </p:cNvSpPr>
          <p:nvPr>
            <p:ph type="sldNum" sz="quarter" idx="10"/>
          </p:nvPr>
        </p:nvSpPr>
        <p:spPr/>
        <p:txBody>
          <a:bodyPr/>
          <a:lstStyle/>
          <a:p>
            <a:pPr>
              <a:defRPr/>
            </a:pPr>
            <a:fld id="{C5F5D751-9E6B-CC47-84E5-C7B34ABE1EC9}" type="slidenum">
              <a:rPr lang="en-US" altLang="x-none" smtClean="0"/>
              <a:pPr>
                <a:defRPr/>
              </a:pPr>
              <a:t>54</a:t>
            </a:fld>
            <a:endParaRPr lang="en-US" altLang="x-none" sz="1400"/>
          </a:p>
        </p:txBody>
      </p:sp>
    </p:spTree>
    <p:extLst>
      <p:ext uri="{BB962C8B-B14F-4D97-AF65-F5344CB8AC3E}">
        <p14:creationId xmlns:p14="http://schemas.microsoft.com/office/powerpoint/2010/main" val="2116640730"/>
      </p:ext>
    </p:extLst>
  </p:cSld>
  <p:clrMapOvr>
    <a:masterClrMapping/>
  </p:clrMapOvr>
  <p:transition spd="med"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2043" y="417410"/>
            <a:ext cx="7600950" cy="1633011"/>
          </a:xfrm>
          <a:prstGeom prst="rect">
            <a:avLst/>
          </a:prstGeom>
          <a:noFill/>
        </p:spPr>
        <p:txBody>
          <a:bodyPr wrap="square" rtlCol="0">
            <a:spAutoFit/>
          </a:bodyPr>
          <a:lstStyle/>
          <a:p>
            <a:pPr algn="ctr"/>
            <a:r>
              <a:rPr lang="en-US" b="1" dirty="0">
                <a:solidFill>
                  <a:srgbClr val="00B0F0"/>
                </a:solidFill>
                <a:latin typeface="+mj-lt"/>
              </a:rPr>
              <a:t>Spitzer/</a:t>
            </a:r>
            <a:r>
              <a:rPr lang="en-US" b="1" dirty="0" err="1">
                <a:solidFill>
                  <a:srgbClr val="00B0F0"/>
                </a:solidFill>
                <a:latin typeface="+mj-lt"/>
              </a:rPr>
              <a:t>IRAC</a:t>
            </a:r>
            <a:r>
              <a:rPr lang="en-US" b="1" dirty="0">
                <a:solidFill>
                  <a:srgbClr val="00B0F0"/>
                </a:solidFill>
                <a:latin typeface="+mj-lt"/>
              </a:rPr>
              <a:t> (H. Moseley)</a:t>
            </a:r>
          </a:p>
          <a:p>
            <a:pPr algn="ctr"/>
            <a:endParaRPr lang="en-US" b="1" dirty="0">
              <a:solidFill>
                <a:srgbClr val="003CAA"/>
              </a:solidFill>
              <a:latin typeface="+mj-lt"/>
            </a:endParaRPr>
          </a:p>
          <a:p>
            <a:pPr algn="ctr"/>
            <a:r>
              <a:rPr lang="en-US" sz="2400" b="1" dirty="0">
                <a:solidFill>
                  <a:srgbClr val="003CAA"/>
                </a:solidFill>
                <a:latin typeface="+mj-lt"/>
              </a:rPr>
              <a:t>The Detector Characterization Laboratory is born</a:t>
            </a:r>
          </a:p>
          <a:p>
            <a:pPr algn="ctr"/>
            <a:r>
              <a:rPr lang="en-US" sz="2400" b="1" dirty="0">
                <a:solidFill>
                  <a:srgbClr val="003CAA"/>
                </a:solidFill>
                <a:latin typeface="+mj-lt"/>
              </a:rPr>
              <a:t>Nov 20, 1997</a:t>
            </a:r>
          </a:p>
        </p:txBody>
      </p:sp>
      <p:sp>
        <p:nvSpPr>
          <p:cNvPr id="7" name="TextBox 6"/>
          <p:cNvSpPr txBox="1"/>
          <p:nvPr/>
        </p:nvSpPr>
        <p:spPr>
          <a:xfrm>
            <a:off x="427723" y="2206770"/>
            <a:ext cx="8149590" cy="3785652"/>
          </a:xfrm>
          <a:prstGeom prst="rect">
            <a:avLst/>
          </a:prstGeom>
          <a:noFill/>
        </p:spPr>
        <p:txBody>
          <a:bodyPr wrap="square" rtlCol="0">
            <a:spAutoFit/>
          </a:bodyPr>
          <a:lstStyle/>
          <a:p>
            <a:pPr marL="342900" indent="-342900">
              <a:buFont typeface="Arial" charset="0"/>
              <a:buChar char="•"/>
            </a:pPr>
            <a:r>
              <a:rPr lang="en-US" sz="1600" dirty="0">
                <a:latin typeface="+mj-lt"/>
              </a:rPr>
              <a:t>We become the detector test facility for the Infrared Array Camera (</a:t>
            </a:r>
            <a:r>
              <a:rPr lang="en-US" sz="1600" dirty="0" err="1">
                <a:latin typeface="+mj-lt"/>
              </a:rPr>
              <a:t>IRAC</a:t>
            </a:r>
            <a:r>
              <a:rPr lang="en-US" sz="1600" dirty="0">
                <a:latin typeface="+mj-lt"/>
              </a:rPr>
              <a:t>) </a:t>
            </a:r>
            <a:r>
              <a:rPr lang="en-US" sz="1600" dirty="0" err="1">
                <a:latin typeface="+mj-lt"/>
              </a:rPr>
              <a:t>InSb</a:t>
            </a:r>
            <a:r>
              <a:rPr lang="en-US" sz="1600" dirty="0">
                <a:latin typeface="+mj-lt"/>
              </a:rPr>
              <a:t> and Silicon BIB detectors.  This is the inception of the Branch Detector Characterization Laboratory (DCL).  Over 35 arrays (256x256) are tested and documented from T=6K to 20K.  Lays the groundwork for future DCL Flight programs.</a:t>
            </a:r>
          </a:p>
          <a:p>
            <a:endParaRPr lang="en-US" sz="1600" dirty="0">
              <a:latin typeface="+mj-lt"/>
            </a:endParaRPr>
          </a:p>
          <a:p>
            <a:pPr marL="342900" indent="-342900">
              <a:buFont typeface="Arial" charset="0"/>
              <a:buChar char="•"/>
            </a:pPr>
            <a:r>
              <a:rPr lang="en-US" sz="1600" dirty="0">
                <a:latin typeface="+mj-lt"/>
              </a:rPr>
              <a:t>We design and fabricate new focal plane components. We build the focal planes using new technologies and methods:</a:t>
            </a:r>
          </a:p>
          <a:p>
            <a:pPr marL="800100" lvl="1" indent="-342900">
              <a:buFont typeface=".AppleSystemUIFont" charset="-120"/>
              <a:buChar char="-"/>
            </a:pPr>
            <a:r>
              <a:rPr lang="en-US" sz="1600" dirty="0">
                <a:latin typeface="+mj-lt"/>
              </a:rPr>
              <a:t>Kevlar suspension</a:t>
            </a:r>
          </a:p>
          <a:p>
            <a:pPr marL="800100" lvl="1" indent="-342900">
              <a:buFont typeface=".AppleSystemUIFont" charset="-120"/>
              <a:buChar char="-"/>
            </a:pPr>
            <a:r>
              <a:rPr lang="en-US" sz="1600" dirty="0">
                <a:latin typeface="+mj-lt"/>
              </a:rPr>
              <a:t>Low thermal conductivity silicon bridge chips</a:t>
            </a:r>
          </a:p>
          <a:p>
            <a:pPr marL="800100" lvl="1" indent="-342900">
              <a:buFont typeface=".AppleSystemUIFont" charset="-120"/>
              <a:buChar char="-"/>
            </a:pPr>
            <a:r>
              <a:rPr lang="en-US" sz="1600" dirty="0">
                <a:latin typeface="+mj-lt"/>
              </a:rPr>
              <a:t>New bonding methods with APL</a:t>
            </a:r>
          </a:p>
          <a:p>
            <a:pPr marL="342900" indent="-342900">
              <a:buFont typeface="Arial" charset="0"/>
              <a:buChar char="•"/>
            </a:pPr>
            <a:endParaRPr lang="en-US" sz="1600" dirty="0">
              <a:latin typeface="+mj-lt"/>
            </a:endParaRPr>
          </a:p>
          <a:p>
            <a:pPr marL="342900" indent="-342900">
              <a:buFont typeface="Arial" charset="0"/>
              <a:buChar char="•"/>
            </a:pPr>
            <a:r>
              <a:rPr lang="en-US" sz="1600" dirty="0">
                <a:latin typeface="+mj-lt"/>
              </a:rPr>
              <a:t>We build the internal reference/calibration assembly:</a:t>
            </a:r>
          </a:p>
          <a:p>
            <a:pPr marL="800100" lvl="1" indent="-342900">
              <a:buFont typeface=".AppleSystemUIFont" charset="-120"/>
              <a:buChar char="-"/>
            </a:pPr>
            <a:r>
              <a:rPr lang="en-US" sz="1600" dirty="0">
                <a:latin typeface="+mj-lt"/>
              </a:rPr>
              <a:t>Design, fabricate and qualify the microfilament blackbody sources that will be used on numerous future programs, and currently for the 2017 LUCY project.</a:t>
            </a:r>
          </a:p>
          <a:p>
            <a:endParaRPr lang="en-US" sz="1600" dirty="0">
              <a:latin typeface="+mj-lt"/>
            </a:endParaRPr>
          </a:p>
        </p:txBody>
      </p:sp>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55</a:t>
            </a:fld>
            <a:endParaRPr lang="en-US" altLang="x-none" sz="1400"/>
          </a:p>
        </p:txBody>
      </p:sp>
    </p:spTree>
    <p:extLst>
      <p:ext uri="{BB962C8B-B14F-4D97-AF65-F5344CB8AC3E}">
        <p14:creationId xmlns:p14="http://schemas.microsoft.com/office/powerpoint/2010/main" val="3838949275"/>
      </p:ext>
    </p:extLst>
  </p:cSld>
  <p:clrMapOvr>
    <a:masterClrMapping/>
  </p:clrMapOvr>
  <p:transition spd="med"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0111" y="1443841"/>
            <a:ext cx="7383780" cy="4524315"/>
          </a:xfrm>
          <a:prstGeom prst="rect">
            <a:avLst/>
          </a:prstGeom>
          <a:noFill/>
          <a:ln w="76200" cmpd="tri">
            <a:solidFill>
              <a:schemeClr val="tx1"/>
            </a:solidFill>
          </a:ln>
        </p:spPr>
        <p:txBody>
          <a:bodyPr wrap="square" rtlCol="0">
            <a:spAutoFit/>
          </a:bodyPr>
          <a:lstStyle/>
          <a:p>
            <a:pPr algn="ctr"/>
            <a:r>
              <a:rPr lang="en-US" sz="3600" dirty="0">
                <a:latin typeface="+mj-lt"/>
              </a:rPr>
              <a:t>Slides from this point forward are no longer made from earlier </a:t>
            </a:r>
          </a:p>
          <a:p>
            <a:pPr algn="ctr"/>
            <a:r>
              <a:rPr lang="en-US" sz="3600" dirty="0">
                <a:latin typeface="+mj-lt"/>
              </a:rPr>
              <a:t>vu-graph presentations.</a:t>
            </a:r>
          </a:p>
          <a:p>
            <a:pPr algn="ctr"/>
            <a:endParaRPr lang="en-US" sz="3600" dirty="0">
              <a:latin typeface="+mj-lt"/>
            </a:endParaRPr>
          </a:p>
          <a:p>
            <a:pPr algn="ctr"/>
            <a:endParaRPr lang="en-US" sz="3600" dirty="0">
              <a:latin typeface="+mj-lt"/>
            </a:endParaRPr>
          </a:p>
          <a:p>
            <a:pPr algn="ctr"/>
            <a:r>
              <a:rPr lang="en-US" sz="3600" b="1" dirty="0">
                <a:solidFill>
                  <a:srgbClr val="FF0000"/>
                </a:solidFill>
                <a:latin typeface="+mj-lt"/>
              </a:rPr>
              <a:t>Finally enter the era of desktop computing.</a:t>
            </a:r>
          </a:p>
          <a:p>
            <a:pPr algn="ctr"/>
            <a:r>
              <a:rPr lang="en-US" sz="3600" dirty="0">
                <a:latin typeface="+mj-lt"/>
              </a:rPr>
              <a:t> </a:t>
            </a:r>
          </a:p>
        </p:txBody>
      </p:sp>
      <p:sp>
        <p:nvSpPr>
          <p:cNvPr id="6" name="TextBox 5"/>
          <p:cNvSpPr txBox="1"/>
          <p:nvPr/>
        </p:nvSpPr>
        <p:spPr>
          <a:xfrm>
            <a:off x="3369882" y="277981"/>
            <a:ext cx="2404238" cy="830997"/>
          </a:xfrm>
          <a:prstGeom prst="rect">
            <a:avLst/>
          </a:prstGeom>
          <a:noFill/>
          <a:ln>
            <a:noFill/>
          </a:ln>
        </p:spPr>
        <p:txBody>
          <a:bodyPr wrap="square" rtlCol="0">
            <a:spAutoFit/>
          </a:bodyPr>
          <a:lstStyle/>
          <a:p>
            <a:pPr algn="ctr"/>
            <a:r>
              <a:rPr lang="en-US" sz="4800" b="1" dirty="0">
                <a:solidFill>
                  <a:srgbClr val="00B0F0"/>
                </a:solidFill>
                <a:latin typeface="+mj-lt"/>
              </a:rPr>
              <a:t>1997</a:t>
            </a:r>
          </a:p>
        </p:txBody>
      </p:sp>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56</a:t>
            </a:fld>
            <a:endParaRPr lang="en-US" altLang="x-none" sz="1400"/>
          </a:p>
        </p:txBody>
      </p:sp>
    </p:spTree>
    <p:extLst>
      <p:ext uri="{BB962C8B-B14F-4D97-AF65-F5344CB8AC3E}">
        <p14:creationId xmlns:p14="http://schemas.microsoft.com/office/powerpoint/2010/main" val="3036006697"/>
      </p:ext>
    </p:extLst>
  </p:cSld>
  <p:clrMapOvr>
    <a:masterClrMapping/>
  </p:clrMapOvr>
  <p:transition spd="med"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111" y="1454597"/>
            <a:ext cx="4386067" cy="22125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569" y="3754868"/>
            <a:ext cx="4419171" cy="233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249" y="1454603"/>
            <a:ext cx="3115374" cy="2212527"/>
          </a:xfrm>
          <a:prstGeom prst="rect">
            <a:avLst/>
          </a:prstGeom>
        </p:spPr>
      </p:pic>
      <p:sp>
        <p:nvSpPr>
          <p:cNvPr id="3" name="Slide Number Placeholder 2"/>
          <p:cNvSpPr>
            <a:spLocks noGrp="1"/>
          </p:cNvSpPr>
          <p:nvPr>
            <p:ph type="sldNum" sz="quarter" idx="10"/>
          </p:nvPr>
        </p:nvSpPr>
        <p:spPr/>
        <p:txBody>
          <a:bodyPr/>
          <a:lstStyle/>
          <a:p>
            <a:fld id="{C5F5D751-9E6B-CC47-84E5-C7B34ABE1EC9}" type="slidenum">
              <a:rPr lang="en-US" altLang="x-none" smtClean="0"/>
              <a:pPr/>
              <a:t>57</a:t>
            </a:fld>
            <a:endParaRPr lang="en-US" altLang="x-none"/>
          </a:p>
        </p:txBody>
      </p:sp>
      <p:sp>
        <p:nvSpPr>
          <p:cNvPr id="6" name="Title 5">
            <a:extLst>
              <a:ext uri="{FF2B5EF4-FFF2-40B4-BE49-F238E27FC236}">
                <a16:creationId xmlns:a16="http://schemas.microsoft.com/office/drawing/2014/main" xmlns="" id="{E5EFD387-B2A9-F44D-9111-A7034729DA7C}"/>
              </a:ext>
            </a:extLst>
          </p:cNvPr>
          <p:cNvSpPr>
            <a:spLocks noGrp="1"/>
          </p:cNvSpPr>
          <p:nvPr>
            <p:ph type="title"/>
          </p:nvPr>
        </p:nvSpPr>
        <p:spPr/>
        <p:txBody>
          <a:bodyPr>
            <a:normAutofit fontScale="90000"/>
          </a:bodyPr>
          <a:lstStyle/>
          <a:p>
            <a:r>
              <a:rPr lang="en-US" dirty="0" err="1"/>
              <a:t>Polysilicon</a:t>
            </a:r>
            <a:r>
              <a:rPr lang="en-US" dirty="0"/>
              <a:t> Blackbody Sources</a:t>
            </a:r>
            <a:br>
              <a:rPr lang="en-US" dirty="0"/>
            </a:br>
            <a:r>
              <a:rPr lang="en-US" dirty="0"/>
              <a:t> For Spitzer/IRAC, 1997</a:t>
            </a:r>
          </a:p>
        </p:txBody>
      </p:sp>
      <p:sp>
        <p:nvSpPr>
          <p:cNvPr id="12" name="Rectangle 60">
            <a:extLst>
              <a:ext uri="{FF2B5EF4-FFF2-40B4-BE49-F238E27FC236}">
                <a16:creationId xmlns:a16="http://schemas.microsoft.com/office/drawing/2014/main" xmlns="" id="{573F438A-C39B-9140-B964-F2BDD5AD3D5D}"/>
              </a:ext>
            </a:extLst>
          </p:cNvPr>
          <p:cNvSpPr>
            <a:spLocks noGrp="1" noChangeArrowheads="1"/>
          </p:cNvSpPr>
          <p:nvPr>
            <p:ph type="ftr" sz="quarter" idx="3"/>
          </p:nvPr>
        </p:nvSpPr>
        <p:spPr bwMode="auto">
          <a:xfrm>
            <a:off x="288888"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15" name="Content Placeholder 12">
            <a:extLst>
              <a:ext uri="{FF2B5EF4-FFF2-40B4-BE49-F238E27FC236}">
                <a16:creationId xmlns:a16="http://schemas.microsoft.com/office/drawing/2014/main" xmlns="" id="{D4F5C843-B69B-6047-B024-57C4F3EF346F}"/>
              </a:ext>
            </a:extLst>
          </p:cNvPr>
          <p:cNvSpPr txBox="1">
            <a:spLocks/>
          </p:cNvSpPr>
          <p:nvPr/>
        </p:nvSpPr>
        <p:spPr>
          <a:xfrm>
            <a:off x="750576" y="3723576"/>
            <a:ext cx="1448957"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buNone/>
            </a:pPr>
            <a:r>
              <a:rPr lang="en-US" sz="1317" b="1" kern="0" dirty="0">
                <a:solidFill>
                  <a:srgbClr val="6D1463"/>
                </a:solidFill>
              </a:rPr>
              <a:t>Two elements at ~950C</a:t>
            </a:r>
          </a:p>
          <a:p>
            <a:pPr marL="0" indent="0">
              <a:buNone/>
            </a:pPr>
            <a:endParaRPr lang="en-US" sz="1505" b="1" kern="0" dirty="0">
              <a:solidFill>
                <a:srgbClr val="6D1463"/>
              </a:solidFill>
            </a:endParaRPr>
          </a:p>
        </p:txBody>
      </p:sp>
      <p:sp>
        <p:nvSpPr>
          <p:cNvPr id="16" name="Content Placeholder 12">
            <a:extLst>
              <a:ext uri="{FF2B5EF4-FFF2-40B4-BE49-F238E27FC236}">
                <a16:creationId xmlns:a16="http://schemas.microsoft.com/office/drawing/2014/main" xmlns="" id="{76C801CB-D9B1-1644-8C26-A33662D4A108}"/>
              </a:ext>
            </a:extLst>
          </p:cNvPr>
          <p:cNvSpPr txBox="1">
            <a:spLocks/>
          </p:cNvSpPr>
          <p:nvPr/>
        </p:nvSpPr>
        <p:spPr>
          <a:xfrm>
            <a:off x="6769328" y="5626328"/>
            <a:ext cx="1827121"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buNone/>
            </a:pPr>
            <a:r>
              <a:rPr lang="en-US" sz="1317" b="1" kern="0">
                <a:solidFill>
                  <a:srgbClr val="6D1463"/>
                </a:solidFill>
              </a:rPr>
              <a:t>Electron microscope image of the chip</a:t>
            </a:r>
          </a:p>
          <a:p>
            <a:pPr marL="0" indent="0">
              <a:buNone/>
            </a:pPr>
            <a:endParaRPr lang="en-US" sz="1505" b="1" kern="0">
              <a:solidFill>
                <a:srgbClr val="6D1463"/>
              </a:solidFill>
            </a:endParaRPr>
          </a:p>
        </p:txBody>
      </p:sp>
      <p:sp>
        <p:nvSpPr>
          <p:cNvPr id="17" name="Content Placeholder 12">
            <a:extLst>
              <a:ext uri="{FF2B5EF4-FFF2-40B4-BE49-F238E27FC236}">
                <a16:creationId xmlns:a16="http://schemas.microsoft.com/office/drawing/2014/main" xmlns="" id="{753E54CA-3386-7C44-A847-7DD19FCD20CD}"/>
              </a:ext>
            </a:extLst>
          </p:cNvPr>
          <p:cNvSpPr txBox="1">
            <a:spLocks/>
          </p:cNvSpPr>
          <p:nvPr/>
        </p:nvSpPr>
        <p:spPr>
          <a:xfrm>
            <a:off x="6952433" y="3723576"/>
            <a:ext cx="1735068"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buNone/>
            </a:pPr>
            <a:r>
              <a:rPr lang="en-US" sz="1317" b="1" kern="0">
                <a:solidFill>
                  <a:srgbClr val="6D1463"/>
                </a:solidFill>
              </a:rPr>
              <a:t>Silicon “chip” with 4 light sources</a:t>
            </a:r>
          </a:p>
          <a:p>
            <a:pPr marL="0" indent="0">
              <a:buNone/>
            </a:pPr>
            <a:endParaRPr lang="en-US" sz="1505" b="1" kern="0">
              <a:solidFill>
                <a:srgbClr val="6D1463"/>
              </a:solidFill>
            </a:endParaRPr>
          </a:p>
        </p:txBody>
      </p:sp>
      <p:sp>
        <p:nvSpPr>
          <p:cNvPr id="8" name="Can 7">
            <a:extLst>
              <a:ext uri="{FF2B5EF4-FFF2-40B4-BE49-F238E27FC236}">
                <a16:creationId xmlns:a16="http://schemas.microsoft.com/office/drawing/2014/main" xmlns="" id="{DABED177-04CC-ED4F-856F-E30C4CBC85CA}"/>
              </a:ext>
            </a:extLst>
          </p:cNvPr>
          <p:cNvSpPr/>
          <p:nvPr/>
        </p:nvSpPr>
        <p:spPr bwMode="auto">
          <a:xfrm>
            <a:off x="984471" y="4337318"/>
            <a:ext cx="1158445" cy="1846303"/>
          </a:xfrm>
          <a:prstGeom prst="can">
            <a:avLst>
              <a:gd name="adj" fmla="val 50000"/>
            </a:avLst>
          </a:prstGeom>
          <a:solidFill>
            <a:srgbClr val="945200">
              <a:alpha val="52941"/>
            </a:srgbClr>
          </a:solidFill>
          <a:ln w="9525" cap="flat" cmpd="sng" algn="ctr">
            <a:solidFill>
              <a:schemeClr val="tx1"/>
            </a:solidFill>
            <a:prstDash val="solid"/>
            <a:round/>
            <a:headEnd type="none" w="med" len="med"/>
            <a:tailEnd type="none" w="med" len="med"/>
          </a:ln>
          <a:effectLst/>
        </p:spPr>
        <p:txBody>
          <a:bodyPr vert="horz" wrap="square" lIns="85982" tIns="42992" rIns="85982" bIns="42992" numCol="1" rtlCol="0" anchor="t" anchorCtr="0" compatLnSpc="1">
            <a:prstTxWarp prst="textNoShape">
              <a:avLst/>
            </a:prstTxWarp>
          </a:bodyPr>
          <a:lstStyle/>
          <a:p>
            <a:endParaRPr lang="en-US" sz="2452" dirty="0">
              <a:latin typeface="Arial" pitchFamily="-108" charset="0"/>
              <a:ea typeface="ＭＳ Ｐゴシック" pitchFamily="-108" charset="-128"/>
              <a:cs typeface="ＭＳ Ｐゴシック" pitchFamily="-108" charset="-128"/>
            </a:endParaRPr>
          </a:p>
        </p:txBody>
      </p:sp>
      <p:sp>
        <p:nvSpPr>
          <p:cNvPr id="9" name="TextBox 8">
            <a:extLst>
              <a:ext uri="{FF2B5EF4-FFF2-40B4-BE49-F238E27FC236}">
                <a16:creationId xmlns:a16="http://schemas.microsoft.com/office/drawing/2014/main" xmlns="" id="{CFA88716-1873-D547-A950-A932AC9E0A19}"/>
              </a:ext>
            </a:extLst>
          </p:cNvPr>
          <p:cNvSpPr txBox="1"/>
          <p:nvPr/>
        </p:nvSpPr>
        <p:spPr>
          <a:xfrm>
            <a:off x="355254" y="4657332"/>
            <a:ext cx="691810" cy="700385"/>
          </a:xfrm>
          <a:prstGeom prst="rect">
            <a:avLst/>
          </a:prstGeom>
          <a:noFill/>
        </p:spPr>
        <p:txBody>
          <a:bodyPr wrap="square" rtlCol="0">
            <a:spAutoFit/>
          </a:bodyPr>
          <a:lstStyle/>
          <a:p>
            <a:r>
              <a:rPr lang="en-US" sz="1317" dirty="0"/>
              <a:t>Single strand of hair</a:t>
            </a:r>
          </a:p>
        </p:txBody>
      </p:sp>
    </p:spTree>
    <p:extLst>
      <p:ext uri="{BB962C8B-B14F-4D97-AF65-F5344CB8AC3E}">
        <p14:creationId xmlns:p14="http://schemas.microsoft.com/office/powerpoint/2010/main" val="635283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ChangeArrowheads="1"/>
          </p:cNvSpPr>
          <p:nvPr/>
        </p:nvSpPr>
        <p:spPr bwMode="auto">
          <a:xfrm>
            <a:off x="4385638" y="4040500"/>
            <a:ext cx="2960561" cy="2021760"/>
          </a:xfrm>
          <a:prstGeom prst="rect">
            <a:avLst/>
          </a:prstGeom>
          <a:noFill/>
          <a:ln w="222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52"/>
          </a:p>
        </p:txBody>
      </p:sp>
      <p:sp>
        <p:nvSpPr>
          <p:cNvPr id="11" name="Rectangle 5"/>
          <p:cNvSpPr>
            <a:spLocks noChangeArrowheads="1"/>
          </p:cNvSpPr>
          <p:nvPr/>
        </p:nvSpPr>
        <p:spPr bwMode="auto">
          <a:xfrm>
            <a:off x="4395960" y="3827067"/>
            <a:ext cx="2950239" cy="2227749"/>
          </a:xfrm>
          <a:prstGeom prst="rect">
            <a:avLst/>
          </a:prstGeom>
          <a:noFill/>
          <a:ln w="22225">
            <a:no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452"/>
          </a:p>
        </p:txBody>
      </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53" t="2383" r="2664" b="209"/>
          <a:stretch/>
        </p:blipFill>
        <p:spPr bwMode="auto">
          <a:xfrm>
            <a:off x="1597298" y="3532026"/>
            <a:ext cx="2690285" cy="2185858"/>
          </a:xfrm>
          <a:prstGeom prst="rect">
            <a:avLst/>
          </a:prstGeom>
          <a:noFill/>
          <a:ln w="22225">
            <a:noFill/>
            <a:miter lim="800000"/>
            <a:headEnd/>
            <a:tailEnd/>
          </a:ln>
          <a:extLst>
            <a:ext uri="{909E8E84-426E-40dd-AFC4-6F175D3DCCD1}">
              <a14:hiddenFill xmlns:a14="http://schemas.microsoft.com/office/drawing/2010/main" xmlns="">
                <a:solidFill>
                  <a:srgbClr val="FFFFFF"/>
                </a:solidFill>
              </a14:hiddenFill>
            </a:ext>
          </a:extLst>
        </p:spPr>
      </p:pic>
      <p:grpSp>
        <p:nvGrpSpPr>
          <p:cNvPr id="22" name="Group 21">
            <a:extLst>
              <a:ext uri="{FF2B5EF4-FFF2-40B4-BE49-F238E27FC236}">
                <a16:creationId xmlns:a16="http://schemas.microsoft.com/office/drawing/2014/main" xmlns="" id="{DBD8766D-D7D8-9E43-8104-CD97584F3578}"/>
              </a:ext>
            </a:extLst>
          </p:cNvPr>
          <p:cNvGrpSpPr/>
          <p:nvPr/>
        </p:nvGrpSpPr>
        <p:grpSpPr>
          <a:xfrm>
            <a:off x="4481321" y="3542927"/>
            <a:ext cx="2932875" cy="2164061"/>
            <a:chOff x="4384783" y="3852334"/>
            <a:chExt cx="3137510" cy="2315054"/>
          </a:xfrm>
        </p:grpSpPr>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783" y="3852334"/>
              <a:ext cx="3137510" cy="1983124"/>
            </a:xfrm>
            <a:prstGeom prst="rect">
              <a:avLst/>
            </a:prstGeom>
            <a:noFill/>
            <a:ln w="2222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13303" b="13303"/>
            <a:stretch/>
          </p:blipFill>
          <p:spPr bwMode="auto">
            <a:xfrm>
              <a:off x="4384783" y="5760720"/>
              <a:ext cx="3137510" cy="406668"/>
            </a:xfrm>
            <a:prstGeom prst="rect">
              <a:avLst/>
            </a:prstGeom>
            <a:noFill/>
            <a:ln w="22225">
              <a:noFill/>
              <a:miter lim="800000"/>
              <a:headEnd/>
              <a:tailEnd/>
            </a:ln>
            <a:extLst>
              <a:ext uri="{909E8E84-426E-40dd-AFC4-6F175D3DCCD1}">
                <a14:hiddenFill xmlns:a14="http://schemas.microsoft.com/office/drawing/2010/main" xmlns="">
                  <a:solidFill>
                    <a:srgbClr val="FFFFFF"/>
                  </a:solidFill>
                </a14:hiddenFill>
              </a:ext>
            </a:extLst>
          </p:spPr>
        </p:pic>
      </p:grpSp>
      <p:pic>
        <p:nvPicPr>
          <p:cNvPr id="15"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344" t="2349" r="6614" b="3235"/>
          <a:stretch/>
        </p:blipFill>
        <p:spPr bwMode="auto">
          <a:xfrm>
            <a:off x="3339442" y="1375789"/>
            <a:ext cx="2101785" cy="2000901"/>
          </a:xfrm>
          <a:prstGeom prst="rect">
            <a:avLst/>
          </a:prstGeom>
          <a:noFill/>
          <a:ln w="3810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0"/>
          </p:nvPr>
        </p:nvSpPr>
        <p:spPr/>
        <p:txBody>
          <a:bodyPr/>
          <a:lstStyle/>
          <a:p>
            <a:fld id="{C5F5D751-9E6B-CC47-84E5-C7B34ABE1EC9}" type="slidenum">
              <a:rPr lang="en-US" altLang="x-none" smtClean="0"/>
              <a:pPr/>
              <a:t>58</a:t>
            </a:fld>
            <a:endParaRPr lang="en-US" altLang="x-none"/>
          </a:p>
        </p:txBody>
      </p:sp>
      <p:sp>
        <p:nvSpPr>
          <p:cNvPr id="3" name="Title 2">
            <a:extLst>
              <a:ext uri="{FF2B5EF4-FFF2-40B4-BE49-F238E27FC236}">
                <a16:creationId xmlns:a16="http://schemas.microsoft.com/office/drawing/2014/main" xmlns="" id="{3026014E-3F40-9D49-B2FA-08A1B52ED09B}"/>
              </a:ext>
            </a:extLst>
          </p:cNvPr>
          <p:cNvSpPr>
            <a:spLocks noGrp="1"/>
          </p:cNvSpPr>
          <p:nvPr>
            <p:ph type="title"/>
          </p:nvPr>
        </p:nvSpPr>
        <p:spPr/>
        <p:txBody>
          <a:bodyPr>
            <a:normAutofit fontScale="90000"/>
          </a:bodyPr>
          <a:lstStyle/>
          <a:p>
            <a:r>
              <a:rPr lang="en-US"/>
              <a:t>Silicon Bridge Chips</a:t>
            </a:r>
            <a:br>
              <a:rPr lang="en-US"/>
            </a:br>
            <a:r>
              <a:rPr lang="en-US"/>
              <a:t>Spitzer Infrared Array Camera, 1998</a:t>
            </a:r>
          </a:p>
        </p:txBody>
      </p:sp>
      <p:sp>
        <p:nvSpPr>
          <p:cNvPr id="20" name="Rectangle 60">
            <a:extLst>
              <a:ext uri="{FF2B5EF4-FFF2-40B4-BE49-F238E27FC236}">
                <a16:creationId xmlns:a16="http://schemas.microsoft.com/office/drawing/2014/main" xmlns="" id="{4351EC7C-008B-4146-BDDC-4A54B8302C92}"/>
              </a:ext>
            </a:extLst>
          </p:cNvPr>
          <p:cNvSpPr>
            <a:spLocks noGrp="1" noChangeArrowheads="1"/>
          </p:cNvSpPr>
          <p:nvPr>
            <p:ph type="ftr" sz="quarter" idx="3"/>
          </p:nvPr>
        </p:nvSpPr>
        <p:spPr bwMode="auto">
          <a:xfrm>
            <a:off x="304800"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25" name="Content Placeholder 12">
            <a:extLst>
              <a:ext uri="{FF2B5EF4-FFF2-40B4-BE49-F238E27FC236}">
                <a16:creationId xmlns:a16="http://schemas.microsoft.com/office/drawing/2014/main" xmlns="" id="{E26165A3-6B66-E241-9AC1-5D9BC98A6DA8}"/>
              </a:ext>
            </a:extLst>
          </p:cNvPr>
          <p:cNvSpPr txBox="1">
            <a:spLocks/>
          </p:cNvSpPr>
          <p:nvPr/>
        </p:nvSpPr>
        <p:spPr>
          <a:xfrm>
            <a:off x="1589294" y="5714704"/>
            <a:ext cx="2682963"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lgn="ctr">
              <a:buNone/>
            </a:pPr>
            <a:r>
              <a:rPr lang="en-US" sz="1317" b="1" kern="0">
                <a:solidFill>
                  <a:srgbClr val="6D1463"/>
                </a:solidFill>
              </a:rPr>
              <a:t>Low thermal conductivity micro-wires (1 µm thick)</a:t>
            </a:r>
          </a:p>
          <a:p>
            <a:pPr marL="0" indent="0" algn="ctr">
              <a:buNone/>
            </a:pPr>
            <a:endParaRPr lang="en-US" sz="1505" b="1" kern="0">
              <a:solidFill>
                <a:srgbClr val="6D1463"/>
              </a:solidFill>
            </a:endParaRPr>
          </a:p>
        </p:txBody>
      </p:sp>
      <p:sp>
        <p:nvSpPr>
          <p:cNvPr id="26" name="Content Placeholder 12">
            <a:extLst>
              <a:ext uri="{FF2B5EF4-FFF2-40B4-BE49-F238E27FC236}">
                <a16:creationId xmlns:a16="http://schemas.microsoft.com/office/drawing/2014/main" xmlns="" id="{E1AFBCCB-3930-7743-818C-DADE554B78D1}"/>
              </a:ext>
            </a:extLst>
          </p:cNvPr>
          <p:cNvSpPr txBox="1">
            <a:spLocks/>
          </p:cNvSpPr>
          <p:nvPr/>
        </p:nvSpPr>
        <p:spPr>
          <a:xfrm>
            <a:off x="5438265" y="2111087"/>
            <a:ext cx="1926635"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buNone/>
            </a:pPr>
            <a:r>
              <a:rPr lang="en-US" sz="1317" b="1" kern="0">
                <a:solidFill>
                  <a:srgbClr val="6D1463"/>
                </a:solidFill>
              </a:rPr>
              <a:t>Detector assembly operating at T~30K</a:t>
            </a:r>
          </a:p>
        </p:txBody>
      </p:sp>
      <p:sp>
        <p:nvSpPr>
          <p:cNvPr id="27" name="Content Placeholder 12">
            <a:extLst>
              <a:ext uri="{FF2B5EF4-FFF2-40B4-BE49-F238E27FC236}">
                <a16:creationId xmlns:a16="http://schemas.microsoft.com/office/drawing/2014/main" xmlns="" id="{5B3349FF-923D-4B4B-95A7-7B866AE1C3F8}"/>
              </a:ext>
            </a:extLst>
          </p:cNvPr>
          <p:cNvSpPr txBox="1">
            <a:spLocks/>
          </p:cNvSpPr>
          <p:nvPr/>
        </p:nvSpPr>
        <p:spPr>
          <a:xfrm>
            <a:off x="4460543" y="5714704"/>
            <a:ext cx="2953646"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lgn="ctr">
              <a:buNone/>
            </a:pPr>
            <a:r>
              <a:rPr lang="en-US" sz="1317" b="1" kern="0">
                <a:solidFill>
                  <a:srgbClr val="6D1463"/>
                </a:solidFill>
              </a:rPr>
              <a:t>Electron microscope image of one wire</a:t>
            </a:r>
          </a:p>
          <a:p>
            <a:pPr marL="0" indent="0" algn="ctr">
              <a:buNone/>
            </a:pPr>
            <a:endParaRPr lang="en-US" sz="1505" b="1" kern="0">
              <a:solidFill>
                <a:srgbClr val="6D1463"/>
              </a:solidFill>
            </a:endParaRPr>
          </a:p>
        </p:txBody>
      </p:sp>
    </p:spTree>
    <p:extLst>
      <p:ext uri="{BB962C8B-B14F-4D97-AF65-F5344CB8AC3E}">
        <p14:creationId xmlns:p14="http://schemas.microsoft.com/office/powerpoint/2010/main" val="2564699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090" y="1395296"/>
            <a:ext cx="3147048" cy="2163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descr="&#10;HAWCARRAY.JPG                                                  00000013Macintosh HD                   B6BABF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099" y="2231231"/>
            <a:ext cx="3718894" cy="2789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descr="HAWCSUSPEND.JPG                                                00000013Macintosh HD                   B6BABF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087" y="3692378"/>
            <a:ext cx="3147046" cy="2360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fld id="{C5F5D751-9E6B-CC47-84E5-C7B34ABE1EC9}" type="slidenum">
              <a:rPr lang="en-US" altLang="x-none" smtClean="0"/>
              <a:pPr/>
              <a:t>59</a:t>
            </a:fld>
            <a:endParaRPr lang="en-US" altLang="x-none"/>
          </a:p>
        </p:txBody>
      </p:sp>
      <p:sp>
        <p:nvSpPr>
          <p:cNvPr id="12" name="Rectangle 60">
            <a:extLst>
              <a:ext uri="{FF2B5EF4-FFF2-40B4-BE49-F238E27FC236}">
                <a16:creationId xmlns:a16="http://schemas.microsoft.com/office/drawing/2014/main" xmlns="" id="{C9B3439B-CD03-0240-B2D0-29EEDDB3D0F4}"/>
              </a:ext>
            </a:extLst>
          </p:cNvPr>
          <p:cNvSpPr>
            <a:spLocks noGrp="1" noChangeArrowheads="1"/>
          </p:cNvSpPr>
          <p:nvPr>
            <p:ph type="ftr" sz="quarter" idx="3"/>
          </p:nvPr>
        </p:nvSpPr>
        <p:spPr bwMode="auto">
          <a:xfrm>
            <a:off x="304800"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14" name="Content Placeholder 12">
            <a:extLst>
              <a:ext uri="{FF2B5EF4-FFF2-40B4-BE49-F238E27FC236}">
                <a16:creationId xmlns:a16="http://schemas.microsoft.com/office/drawing/2014/main" xmlns="" id="{2F4FAF1A-8F93-A54B-B897-5A4E477E1729}"/>
              </a:ext>
            </a:extLst>
          </p:cNvPr>
          <p:cNvSpPr txBox="1">
            <a:spLocks/>
          </p:cNvSpPr>
          <p:nvPr/>
        </p:nvSpPr>
        <p:spPr>
          <a:xfrm>
            <a:off x="1021260" y="5061075"/>
            <a:ext cx="3733853"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buNone/>
            </a:pPr>
            <a:r>
              <a:rPr lang="en-US" sz="1317" b="1" kern="0"/>
              <a:t>Rows are aligned to make a 2-D array</a:t>
            </a:r>
          </a:p>
          <a:p>
            <a:pPr marL="0" indent="0">
              <a:buNone/>
            </a:pPr>
            <a:endParaRPr lang="en-US" sz="1505" b="1" kern="0"/>
          </a:p>
        </p:txBody>
      </p:sp>
      <p:sp>
        <p:nvSpPr>
          <p:cNvPr id="15" name="Content Placeholder 12">
            <a:extLst>
              <a:ext uri="{FF2B5EF4-FFF2-40B4-BE49-F238E27FC236}">
                <a16:creationId xmlns:a16="http://schemas.microsoft.com/office/drawing/2014/main" xmlns="" id="{81C5B685-1ABC-AB4E-89F8-A457851538DC}"/>
              </a:ext>
            </a:extLst>
          </p:cNvPr>
          <p:cNvSpPr txBox="1">
            <a:spLocks/>
          </p:cNvSpPr>
          <p:nvPr/>
        </p:nvSpPr>
        <p:spPr>
          <a:xfrm>
            <a:off x="3393730" y="5610406"/>
            <a:ext cx="1448957"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buNone/>
            </a:pPr>
            <a:r>
              <a:rPr lang="en-US" sz="1317" b="1" kern="0"/>
              <a:t>Folding fixture</a:t>
            </a:r>
          </a:p>
          <a:p>
            <a:pPr marL="0" indent="0">
              <a:buNone/>
            </a:pPr>
            <a:endParaRPr lang="en-US" sz="1505" b="1" kern="0"/>
          </a:p>
        </p:txBody>
      </p:sp>
      <p:sp>
        <p:nvSpPr>
          <p:cNvPr id="16" name="Content Placeholder 12">
            <a:extLst>
              <a:ext uri="{FF2B5EF4-FFF2-40B4-BE49-F238E27FC236}">
                <a16:creationId xmlns:a16="http://schemas.microsoft.com/office/drawing/2014/main" xmlns="" id="{48EC61F3-198A-294A-BDDD-B5F6DC6E8EA6}"/>
              </a:ext>
            </a:extLst>
          </p:cNvPr>
          <p:cNvSpPr txBox="1">
            <a:spLocks/>
          </p:cNvSpPr>
          <p:nvPr/>
        </p:nvSpPr>
        <p:spPr>
          <a:xfrm>
            <a:off x="2986463" y="1398871"/>
            <a:ext cx="1864188"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buNone/>
            </a:pPr>
            <a:r>
              <a:rPr lang="en-US" sz="1317" b="1" kern="0"/>
              <a:t>The thinned silicon is actually folded</a:t>
            </a:r>
          </a:p>
          <a:p>
            <a:pPr marL="0" indent="0">
              <a:buNone/>
            </a:pPr>
            <a:endParaRPr lang="en-US" sz="1505" b="1" kern="0"/>
          </a:p>
        </p:txBody>
      </p:sp>
      <p:sp>
        <p:nvSpPr>
          <p:cNvPr id="3" name="Title 2">
            <a:extLst>
              <a:ext uri="{FF2B5EF4-FFF2-40B4-BE49-F238E27FC236}">
                <a16:creationId xmlns:a16="http://schemas.microsoft.com/office/drawing/2014/main" xmlns="" id="{F38D4405-7E00-0C47-A858-BBB290399F16}"/>
              </a:ext>
            </a:extLst>
          </p:cNvPr>
          <p:cNvSpPr>
            <a:spLocks noGrp="1"/>
          </p:cNvSpPr>
          <p:nvPr>
            <p:ph type="title"/>
          </p:nvPr>
        </p:nvSpPr>
        <p:spPr/>
        <p:txBody>
          <a:bodyPr>
            <a:normAutofit fontScale="90000"/>
          </a:bodyPr>
          <a:lstStyle/>
          <a:p>
            <a:r>
              <a:rPr lang="en-US" dirty="0"/>
              <a:t>Pop-Up Detectors </a:t>
            </a:r>
            <a:br>
              <a:rPr lang="en-US" dirty="0"/>
            </a:br>
            <a:r>
              <a:rPr lang="en-US" dirty="0"/>
              <a:t>(very long wavelength IR)</a:t>
            </a:r>
            <a:br>
              <a:rPr lang="en-US" dirty="0"/>
            </a:br>
            <a:r>
              <a:rPr lang="en-US" dirty="0"/>
              <a:t> 1998</a:t>
            </a:r>
          </a:p>
        </p:txBody>
      </p:sp>
    </p:spTree>
    <p:extLst>
      <p:ext uri="{BB962C8B-B14F-4D97-AF65-F5344CB8AC3E}">
        <p14:creationId xmlns:p14="http://schemas.microsoft.com/office/powerpoint/2010/main" val="94528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7"/>
          <p:cNvSpPr>
            <a:spLocks noGrp="1" noChangeArrowheads="1"/>
          </p:cNvSpPr>
          <p:nvPr>
            <p:ph type="title" idx="4294967295"/>
          </p:nvPr>
        </p:nvSpPr>
        <p:spPr>
          <a:xfrm>
            <a:off x="304800" y="190165"/>
            <a:ext cx="8547100" cy="760413"/>
          </a:xfrm>
        </p:spPr>
        <p:txBody>
          <a:bodyPr>
            <a:normAutofit fontScale="90000"/>
          </a:bodyPr>
          <a:lstStyle/>
          <a:p>
            <a:pPr algn="ctr"/>
            <a:r>
              <a:rPr lang="en-US" dirty="0">
                <a:solidFill>
                  <a:srgbClr val="00B0F0"/>
                </a:solidFill>
              </a:rPr>
              <a:t/>
            </a:r>
            <a:br>
              <a:rPr lang="en-US" dirty="0">
                <a:solidFill>
                  <a:srgbClr val="00B0F0"/>
                </a:solidFill>
              </a:rPr>
            </a:br>
            <a:r>
              <a:rPr lang="en-US" sz="3385" dirty="0"/>
              <a:t>Summary: </a:t>
            </a:r>
            <a:r>
              <a:rPr lang="en-US" altLang="x-none" sz="3385" dirty="0"/>
              <a:t>1974–1980</a:t>
            </a:r>
            <a:r>
              <a:rPr lang="en-US" altLang="x-none" dirty="0">
                <a:solidFill>
                  <a:srgbClr val="00B0F0"/>
                </a:solidFill>
              </a:rPr>
              <a:t/>
            </a:r>
            <a:br>
              <a:rPr lang="en-US" altLang="x-none" dirty="0">
                <a:solidFill>
                  <a:srgbClr val="00B0F0"/>
                </a:solidFill>
              </a:rPr>
            </a:br>
            <a:endParaRPr lang="en-US" dirty="0">
              <a:solidFill>
                <a:srgbClr val="00B0F0"/>
              </a:solidFill>
            </a:endParaRPr>
          </a:p>
        </p:txBody>
      </p:sp>
      <p:sp>
        <p:nvSpPr>
          <p:cNvPr id="19459" name="Rectangle 3"/>
          <p:cNvSpPr>
            <a:spLocks noGrp="1" noChangeArrowheads="1"/>
          </p:cNvSpPr>
          <p:nvPr>
            <p:ph idx="1"/>
          </p:nvPr>
        </p:nvSpPr>
        <p:spPr/>
        <p:txBody>
          <a:bodyPr>
            <a:normAutofit fontScale="85000" lnSpcReduction="20000"/>
          </a:bodyPr>
          <a:lstStyle/>
          <a:p>
            <a:pPr marL="0" indent="0">
              <a:buNone/>
            </a:pPr>
            <a:r>
              <a:rPr lang="en-US" altLang="x-none" sz="2163" dirty="0"/>
              <a:t>Design, layout, fabricate, test and package custom MOS integrated circuits (ICs) for many missions (all done by hand):</a:t>
            </a:r>
            <a:br>
              <a:rPr lang="en-US" altLang="x-none" sz="2163" dirty="0"/>
            </a:br>
            <a:endParaRPr lang="en-US" altLang="x-none" sz="2163" dirty="0"/>
          </a:p>
          <a:p>
            <a:r>
              <a:rPr lang="en-US" altLang="x-none" sz="1975" dirty="0"/>
              <a:t>Standard </a:t>
            </a:r>
            <a:r>
              <a:rPr lang="en-US" altLang="x-none" sz="1975" dirty="0" err="1"/>
              <a:t>PMOS</a:t>
            </a:r>
            <a:endParaRPr lang="en-US" altLang="x-none" sz="1975" dirty="0"/>
          </a:p>
          <a:p>
            <a:r>
              <a:rPr lang="en-US" altLang="x-none" sz="1975" dirty="0"/>
              <a:t>Standard CMOS</a:t>
            </a:r>
          </a:p>
          <a:p>
            <a:r>
              <a:rPr lang="en-US" altLang="x-none" sz="1975" dirty="0"/>
              <a:t>Radiation hard </a:t>
            </a:r>
            <a:r>
              <a:rPr lang="en-US" altLang="x-none" sz="1975" dirty="0" err="1"/>
              <a:t>PMOS</a:t>
            </a:r>
            <a:r>
              <a:rPr lang="en-US" altLang="x-none" sz="1975" dirty="0"/>
              <a:t> and CMOS</a:t>
            </a:r>
          </a:p>
          <a:p>
            <a:r>
              <a:rPr lang="en-US" altLang="x-none" sz="1975" dirty="0"/>
              <a:t>Silicon gate CCDs</a:t>
            </a:r>
          </a:p>
          <a:p>
            <a:r>
              <a:rPr lang="en-US" altLang="x-none" sz="1975" dirty="0" err="1"/>
              <a:t>DMOS</a:t>
            </a:r>
            <a:endParaRPr lang="en-US" altLang="x-none" sz="1975" dirty="0"/>
          </a:p>
          <a:p>
            <a:r>
              <a:rPr lang="en-US" altLang="x-none" sz="1975" dirty="0" err="1"/>
              <a:t>VMOS</a:t>
            </a:r>
            <a:endParaRPr lang="en-US" altLang="x-none" sz="1975" dirty="0"/>
          </a:p>
          <a:p>
            <a:endParaRPr lang="en-US" altLang="x-none" sz="1975" dirty="0"/>
          </a:p>
          <a:p>
            <a:r>
              <a:rPr lang="en-US" altLang="x-none" sz="1975" dirty="0"/>
              <a:t>Amorphous silicon devices (future solar cell panels)</a:t>
            </a:r>
          </a:p>
          <a:p>
            <a:pPr marL="0" indent="0">
              <a:buNone/>
            </a:pPr>
            <a:endParaRPr lang="en-US" altLang="x-none" sz="1975" dirty="0"/>
          </a:p>
          <a:p>
            <a:r>
              <a:rPr lang="en-US" altLang="x-none" sz="1975" b="1" dirty="0"/>
              <a:t>Start single element infrared detector development (~1976), testing methods and characterization at T&lt;4.2K.  </a:t>
            </a:r>
          </a:p>
          <a:p>
            <a:endParaRPr lang="en-US" altLang="x-none" sz="1975" dirty="0"/>
          </a:p>
          <a:p>
            <a:r>
              <a:rPr lang="en-US" altLang="x-none" sz="1975" dirty="0"/>
              <a:t>Start outside collaborations with the medical profession which we will generally continue.</a:t>
            </a:r>
            <a:endParaRPr lang="en-US" sz="2256" b="1" dirty="0"/>
          </a:p>
          <a:p>
            <a:pPr marL="0" indent="0">
              <a:buNone/>
            </a:pPr>
            <a:r>
              <a:rPr lang="en-US" sz="2163" b="1" dirty="0"/>
              <a:t>Implement </a:t>
            </a:r>
            <a:r>
              <a:rPr lang="en-US" sz="2163" b="1" dirty="0" err="1"/>
              <a:t>SUPREM</a:t>
            </a:r>
            <a:r>
              <a:rPr lang="en-US" sz="2163" b="1" dirty="0"/>
              <a:t> and SPICE programs but requires modem access to remote mainframes.</a:t>
            </a:r>
          </a:p>
          <a:p>
            <a:endParaRPr lang="en-US" altLang="x-none" dirty="0"/>
          </a:p>
        </p:txBody>
      </p:sp>
      <p:sp>
        <p:nvSpPr>
          <p:cNvPr id="3" name="Slide Number Placeholder 2"/>
          <p:cNvSpPr>
            <a:spLocks noGrp="1"/>
          </p:cNvSpPr>
          <p:nvPr>
            <p:ph type="sldNum" sz="quarter" idx="10"/>
          </p:nvPr>
        </p:nvSpPr>
        <p:spPr/>
        <p:txBody>
          <a:bodyPr/>
          <a:lstStyle/>
          <a:p>
            <a:fld id="{C5F5D751-9E6B-CC47-84E5-C7B34ABE1EC9}" type="slidenum">
              <a:rPr lang="en-US" altLang="x-none" smtClean="0"/>
              <a:pPr/>
              <a:t>6</a:t>
            </a:fld>
            <a:endParaRPr lang="en-US" altLang="x-none"/>
          </a:p>
        </p:txBody>
      </p:sp>
      <p:sp>
        <p:nvSpPr>
          <p:cNvPr id="19" name="Rectangle 60">
            <a:extLst>
              <a:ext uri="{FF2B5EF4-FFF2-40B4-BE49-F238E27FC236}">
                <a16:creationId xmlns:a16="http://schemas.microsoft.com/office/drawing/2014/main" xmlns="" id="{055F7E07-AF6C-B247-BB4F-57E8854EB199}"/>
              </a:ext>
            </a:extLst>
          </p:cNvPr>
          <p:cNvSpPr>
            <a:spLocks noGrp="1" noChangeArrowheads="1"/>
          </p:cNvSpPr>
          <p:nvPr>
            <p:ph type="ftr" sz="quarter" idx="3"/>
          </p:nvPr>
        </p:nvSpPr>
        <p:spPr bwMode="auto">
          <a:xfrm>
            <a:off x="304800" y="6515696"/>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grpSp>
        <p:nvGrpSpPr>
          <p:cNvPr id="17" name="Group 16">
            <a:extLst>
              <a:ext uri="{FF2B5EF4-FFF2-40B4-BE49-F238E27FC236}">
                <a16:creationId xmlns:a16="http://schemas.microsoft.com/office/drawing/2014/main" xmlns="" id="{0E7ACE79-7997-DB43-8F24-CB079AAAC451}"/>
              </a:ext>
            </a:extLst>
          </p:cNvPr>
          <p:cNvGrpSpPr/>
          <p:nvPr/>
        </p:nvGrpSpPr>
        <p:grpSpPr>
          <a:xfrm>
            <a:off x="3716744" y="1993452"/>
            <a:ext cx="5052612" cy="1519388"/>
            <a:chOff x="3498817" y="1941614"/>
            <a:chExt cx="5373334" cy="1615832"/>
          </a:xfrm>
        </p:grpSpPr>
        <p:sp>
          <p:nvSpPr>
            <p:cNvPr id="7" name="Right Brace 6"/>
            <p:cNvSpPr/>
            <p:nvPr/>
          </p:nvSpPr>
          <p:spPr bwMode="auto">
            <a:xfrm>
              <a:off x="3498817" y="1941614"/>
              <a:ext cx="480059" cy="1402583"/>
            </a:xfrm>
            <a:prstGeom prst="rightBrace">
              <a:avLst>
                <a:gd name="adj1" fmla="val 8333"/>
                <a:gd name="adj2" fmla="val 49095"/>
              </a:avLst>
            </a:prstGeom>
            <a:noFill/>
            <a:ln w="38100" cap="flat" cmpd="sng" algn="ctr">
              <a:solidFill>
                <a:srgbClr val="EC8809"/>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5982" tIns="42992" rIns="85982" bIns="42992" numCol="1" rtlCol="0" anchor="t" anchorCtr="0" compatLnSpc="1">
              <a:prstTxWarp prst="textNoShape">
                <a:avLst/>
              </a:prstTxWarp>
            </a:bodyPr>
            <a:lstStyle/>
            <a:p>
              <a:endParaRPr lang="en-US" sz="2452">
                <a:solidFill>
                  <a:srgbClr val="000000"/>
                </a:solidFill>
                <a:latin typeface="Arial" charset="0"/>
                <a:ea typeface="ＭＳ Ｐゴシック" charset="0"/>
                <a:cs typeface="ＭＳ Ｐゴシック" charset="0"/>
              </a:endParaRPr>
            </a:p>
          </p:txBody>
        </p:sp>
        <p:sp>
          <p:nvSpPr>
            <p:cNvPr id="20" name="TextBox 19">
              <a:extLst>
                <a:ext uri="{FF2B5EF4-FFF2-40B4-BE49-F238E27FC236}">
                  <a16:creationId xmlns:a16="http://schemas.microsoft.com/office/drawing/2014/main" xmlns="" id="{45A2BBAF-258E-DD45-AE2F-A315A19D4D51}"/>
                </a:ext>
              </a:extLst>
            </p:cNvPr>
            <p:cNvSpPr txBox="1"/>
            <p:nvPr/>
          </p:nvSpPr>
          <p:spPr>
            <a:xfrm>
              <a:off x="4065373" y="1950408"/>
              <a:ext cx="4806778" cy="1607038"/>
            </a:xfrm>
            <a:prstGeom prst="rect">
              <a:avLst/>
            </a:prstGeom>
            <a:solidFill>
              <a:srgbClr val="932192">
                <a:alpha val="60000"/>
              </a:srgbClr>
            </a:solidFill>
            <a:ln w="19050">
              <a:noFill/>
            </a:ln>
          </p:spPr>
          <p:txBody>
            <a:bodyPr wrap="square" rtlCol="0">
              <a:spAutoFit/>
            </a:bodyPr>
            <a:lstStyle/>
            <a:p>
              <a:r>
                <a:rPr lang="en-US" altLang="x-none" sz="1317" dirty="0"/>
                <a:t>We achieve Large Scale Integration (LSI) of ~1,000 transistors/IC. This is the state-of-the-art (worldwide) in the 1970s and there are only a few labs in the world capable. We are the first to develop space flight-quality rad hard (ion-implanted) </a:t>
              </a:r>
              <a:r>
                <a:rPr lang="en-US" altLang="x-none" sz="1317" dirty="0" err="1"/>
                <a:t>PMOS</a:t>
              </a:r>
              <a:r>
                <a:rPr lang="en-US" altLang="x-none" sz="1317" dirty="0"/>
                <a:t> ICs. These devices are used by NASA, international programs (with ESA), and universities</a:t>
              </a:r>
              <a:r>
                <a:rPr lang="en-US" altLang="x-none" sz="1317" dirty="0">
                  <a:solidFill>
                    <a:srgbClr val="FFFFFF"/>
                  </a:solidFill>
                </a:rPr>
                <a:t>.</a:t>
              </a:r>
            </a:p>
          </p:txBody>
        </p:sp>
      </p:grpSp>
    </p:spTree>
    <p:extLst>
      <p:ext uri="{BB962C8B-B14F-4D97-AF65-F5344CB8AC3E}">
        <p14:creationId xmlns:p14="http://schemas.microsoft.com/office/powerpoint/2010/main" val="20437691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00702" y="383707"/>
            <a:ext cx="4954905" cy="400110"/>
          </a:xfrm>
          <a:prstGeom prst="rect">
            <a:avLst/>
          </a:prstGeom>
          <a:noFill/>
        </p:spPr>
        <p:txBody>
          <a:bodyPr wrap="square" rtlCol="0">
            <a:spAutoFit/>
          </a:bodyPr>
          <a:lstStyle/>
          <a:p>
            <a:pPr algn="ctr"/>
            <a:r>
              <a:rPr lang="en-US" sz="2000" b="1" dirty="0">
                <a:solidFill>
                  <a:srgbClr val="00B0F0"/>
                </a:solidFill>
                <a:latin typeface="+mj-lt"/>
              </a:rPr>
              <a:t>Gravity Probe B Detector Hybrid (1998)</a:t>
            </a:r>
          </a:p>
        </p:txBody>
      </p:sp>
      <p:grpSp>
        <p:nvGrpSpPr>
          <p:cNvPr id="3" name="Group 2">
            <a:extLst>
              <a:ext uri="{FF2B5EF4-FFF2-40B4-BE49-F238E27FC236}">
                <a16:creationId xmlns:a16="http://schemas.microsoft.com/office/drawing/2014/main" xmlns="" id="{25A9508E-BB94-704F-8094-465EABAF184C}"/>
              </a:ext>
            </a:extLst>
          </p:cNvPr>
          <p:cNvGrpSpPr/>
          <p:nvPr/>
        </p:nvGrpSpPr>
        <p:grpSpPr>
          <a:xfrm>
            <a:off x="2094547" y="1193532"/>
            <a:ext cx="5728536" cy="5217153"/>
            <a:chOff x="2240280" y="697290"/>
            <a:chExt cx="6760845" cy="5867400"/>
          </a:xfrm>
        </p:grpSpPr>
        <p:pic>
          <p:nvPicPr>
            <p:cNvPr id="5" name="Picture 2" descr="&#10;D1220d.tif                                                     00020EDFMacintosh HD                   B3C4AB21:"/>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40280" y="697290"/>
              <a:ext cx="4271963" cy="5867400"/>
            </a:xfrm>
            <a:prstGeom prst="rect">
              <a:avLst/>
            </a:prstGeom>
            <a:noFill/>
            <a:ln w="19050">
              <a:solidFill>
                <a:srgbClr val="BF1523"/>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37985" y="1257300"/>
              <a:ext cx="2263140" cy="1323439"/>
            </a:xfrm>
            <a:prstGeom prst="rect">
              <a:avLst/>
            </a:prstGeom>
            <a:noFill/>
          </p:spPr>
          <p:txBody>
            <a:bodyPr wrap="square" rtlCol="0">
              <a:spAutoFit/>
            </a:bodyPr>
            <a:lstStyle/>
            <a:p>
              <a:r>
                <a:rPr lang="en-US" sz="1600" dirty="0">
                  <a:latin typeface="+mn-lt"/>
                </a:rPr>
                <a:t>Custom, “perfectly” matched, </a:t>
              </a:r>
              <a:r>
                <a:rPr lang="en-US" sz="1600" dirty="0" err="1">
                  <a:latin typeface="+mn-lt"/>
                </a:rPr>
                <a:t>GSFC</a:t>
              </a:r>
              <a:r>
                <a:rPr lang="en-US" sz="1600" dirty="0">
                  <a:latin typeface="+mn-lt"/>
                </a:rPr>
                <a:t> low noise, </a:t>
              </a:r>
              <a:r>
                <a:rPr lang="en-US" sz="1600" dirty="0" err="1">
                  <a:latin typeface="+mn-lt"/>
                </a:rPr>
                <a:t>JFET</a:t>
              </a:r>
              <a:r>
                <a:rPr lang="en-US" sz="1600" dirty="0">
                  <a:latin typeface="+mn-lt"/>
                </a:rPr>
                <a:t>-based detector hybrid for Gravity Probe </a:t>
              </a:r>
              <a:r>
                <a:rPr lang="en-US" sz="1600">
                  <a:latin typeface="+mn-lt"/>
                </a:rPr>
                <a:t>B mission.</a:t>
              </a:r>
              <a:endParaRPr lang="en-US" sz="1600" dirty="0">
                <a:latin typeface="+mn-lt"/>
              </a:endParaRPr>
            </a:p>
          </p:txBody>
        </p:sp>
        <p:cxnSp>
          <p:nvCxnSpPr>
            <p:cNvPr id="9" name="Straight Arrow Connector 8"/>
            <p:cNvCxnSpPr/>
            <p:nvPr/>
          </p:nvCxnSpPr>
          <p:spPr bwMode="auto">
            <a:xfrm flipH="1">
              <a:off x="5520690" y="2068830"/>
              <a:ext cx="1131570" cy="1714500"/>
            </a:xfrm>
            <a:prstGeom prst="straightConnector1">
              <a:avLst/>
            </a:prstGeom>
            <a:solidFill>
              <a:schemeClr val="accent1"/>
            </a:solidFill>
            <a:ln w="38100" cap="flat" cmpd="sng" algn="ctr">
              <a:solidFill>
                <a:srgbClr val="FF0000"/>
              </a:solidFill>
              <a:prstDash val="sys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60</a:t>
            </a:fld>
            <a:endParaRPr lang="en-US" altLang="x-none" sz="1400"/>
          </a:p>
        </p:txBody>
      </p:sp>
    </p:spTree>
    <p:extLst>
      <p:ext uri="{BB962C8B-B14F-4D97-AF65-F5344CB8AC3E}">
        <p14:creationId xmlns:p14="http://schemas.microsoft.com/office/powerpoint/2010/main" val="3496496748"/>
      </p:ext>
    </p:extLst>
  </p:cSld>
  <p:clrMapOvr>
    <a:masterClrMapping/>
  </p:clrMapOvr>
  <p:transition spd="med"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5F5D751-9E6B-CC47-84E5-C7B34ABE1EC9}" type="slidenum">
              <a:rPr lang="en-US" altLang="x-none" smtClean="0"/>
              <a:pPr/>
              <a:t>61</a:t>
            </a:fld>
            <a:endParaRPr lang="en-US" altLang="x-none"/>
          </a:p>
        </p:txBody>
      </p:sp>
      <p:sp>
        <p:nvSpPr>
          <p:cNvPr id="3" name="Title 2">
            <a:extLst>
              <a:ext uri="{FF2B5EF4-FFF2-40B4-BE49-F238E27FC236}">
                <a16:creationId xmlns:a16="http://schemas.microsoft.com/office/drawing/2014/main" xmlns="" id="{E7CA65F1-D9EB-6647-8F4B-4F6C87CD66C7}"/>
              </a:ext>
            </a:extLst>
          </p:cNvPr>
          <p:cNvSpPr>
            <a:spLocks noGrp="1"/>
          </p:cNvSpPr>
          <p:nvPr>
            <p:ph type="title"/>
          </p:nvPr>
        </p:nvSpPr>
        <p:spPr/>
        <p:txBody>
          <a:bodyPr/>
          <a:lstStyle/>
          <a:p>
            <a:r>
              <a:rPr lang="en-US"/>
              <a:t>X-Ray Calorimeters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729" y="1464410"/>
            <a:ext cx="6363297" cy="4338613"/>
          </a:xfrm>
          <a:prstGeom prst="rect">
            <a:avLst/>
          </a:prstGeom>
        </p:spPr>
      </p:pic>
      <p:sp>
        <p:nvSpPr>
          <p:cNvPr id="10" name="Rectangle 60">
            <a:extLst>
              <a:ext uri="{FF2B5EF4-FFF2-40B4-BE49-F238E27FC236}">
                <a16:creationId xmlns:a16="http://schemas.microsoft.com/office/drawing/2014/main" xmlns="" id="{A544152C-3304-F747-9364-01F9BE76645D}"/>
              </a:ext>
            </a:extLst>
          </p:cNvPr>
          <p:cNvSpPr>
            <a:spLocks noGrp="1" noChangeArrowheads="1"/>
          </p:cNvSpPr>
          <p:nvPr>
            <p:ph type="ftr" sz="quarter" idx="3"/>
          </p:nvPr>
        </p:nvSpPr>
        <p:spPr bwMode="auto">
          <a:xfrm>
            <a:off x="304800"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3422567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 plus probe                                             00000010Macintosh HD                   ABA78158:"/>
          <p:cNvPicPr>
            <a:picLocks noChangeAspect="1" noChangeArrowheads="1"/>
          </p:cNvPicPr>
          <p:nvPr/>
        </p:nvPicPr>
        <p:blipFill rotWithShape="1">
          <a:blip r:embed="rId2">
            <a:extLst>
              <a:ext uri="{28A0092B-C50C-407E-A947-70E740481C1C}">
                <a14:useLocalDpi xmlns:a14="http://schemas.microsoft.com/office/drawing/2010/main" val="0"/>
              </a:ext>
            </a:extLst>
          </a:blip>
          <a:srcRect l="2034" r="1272"/>
          <a:stretch/>
        </p:blipFill>
        <p:spPr bwMode="auto">
          <a:xfrm>
            <a:off x="1436783" y="1446639"/>
            <a:ext cx="3078162" cy="216329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0"/>
          </p:nvPr>
        </p:nvSpPr>
        <p:spPr/>
        <p:txBody>
          <a:bodyPr/>
          <a:lstStyle/>
          <a:p>
            <a:pPr>
              <a:defRPr/>
            </a:pPr>
            <a:fld id="{C5F5D751-9E6B-CC47-84E5-C7B34ABE1EC9}" type="slidenum">
              <a:rPr lang="en-US" altLang="x-none" smtClean="0"/>
              <a:pPr>
                <a:defRPr/>
              </a:pPr>
              <a:t>62</a:t>
            </a:fld>
            <a:endParaRPr lang="en-US" altLang="x-none" sz="1317"/>
          </a:p>
        </p:txBody>
      </p:sp>
      <p:sp>
        <p:nvSpPr>
          <p:cNvPr id="8" name="Rectangle 60">
            <a:extLst>
              <a:ext uri="{FF2B5EF4-FFF2-40B4-BE49-F238E27FC236}">
                <a16:creationId xmlns:a16="http://schemas.microsoft.com/office/drawing/2014/main" xmlns="" id="{7C6EBAEC-446B-9049-8ECE-164383F0FB94}"/>
              </a:ext>
            </a:extLst>
          </p:cNvPr>
          <p:cNvSpPr>
            <a:spLocks noGrp="1" noChangeArrowheads="1"/>
          </p:cNvSpPr>
          <p:nvPr>
            <p:ph type="ftr" sz="quarter" idx="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9" name="Title 8">
            <a:extLst>
              <a:ext uri="{FF2B5EF4-FFF2-40B4-BE49-F238E27FC236}">
                <a16:creationId xmlns:a16="http://schemas.microsoft.com/office/drawing/2014/main" xmlns="" id="{62634D8B-9A62-AE49-A2C2-C410014DF5DD}"/>
              </a:ext>
            </a:extLst>
          </p:cNvPr>
          <p:cNvSpPr>
            <a:spLocks noGrp="1"/>
          </p:cNvSpPr>
          <p:nvPr>
            <p:ph type="title"/>
          </p:nvPr>
        </p:nvSpPr>
        <p:spPr/>
        <p:txBody>
          <a:bodyPr/>
          <a:lstStyle/>
          <a:p>
            <a:r>
              <a:rPr lang="en-US" err="1"/>
              <a:t>Microshutters</a:t>
            </a:r>
            <a:r>
              <a:rPr lang="en-US"/>
              <a:t>, 1997–2017</a:t>
            </a:r>
          </a:p>
        </p:txBody>
      </p:sp>
      <p:pic>
        <p:nvPicPr>
          <p:cNvPr id="7" name="Picture 4" descr="2914f"/>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489" b="1539"/>
          <a:stretch/>
        </p:blipFill>
        <p:spPr>
          <a:xfrm>
            <a:off x="4702605" y="1446634"/>
            <a:ext cx="2992695" cy="217534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6788" y="3758380"/>
            <a:ext cx="3081620" cy="231012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918" r="2918"/>
          <a:stretch/>
        </p:blipFill>
        <p:spPr>
          <a:xfrm>
            <a:off x="4612654" y="3758383"/>
            <a:ext cx="3083345" cy="2308712"/>
          </a:xfrm>
          <a:prstGeom prst="rect">
            <a:avLst/>
          </a:prstGeom>
        </p:spPr>
      </p:pic>
    </p:spTree>
    <p:extLst>
      <p:ext uri="{BB962C8B-B14F-4D97-AF65-F5344CB8AC3E}">
        <p14:creationId xmlns:p14="http://schemas.microsoft.com/office/powerpoint/2010/main" val="14523822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3ED84B1-013E-A94E-9740-F98A7E168DDE}"/>
              </a:ext>
            </a:extLst>
          </p:cNvPr>
          <p:cNvSpPr>
            <a:spLocks noGrp="1"/>
          </p:cNvSpPr>
          <p:nvPr>
            <p:ph type="sldNum" sz="quarter" idx="10"/>
          </p:nvPr>
        </p:nvSpPr>
        <p:spPr/>
        <p:txBody>
          <a:bodyPr/>
          <a:lstStyle/>
          <a:p>
            <a:pPr>
              <a:defRPr/>
            </a:pPr>
            <a:fld id="{53E1E42D-613D-9945-92D7-1FD903E7DB0E}" type="slidenum">
              <a:rPr lang="en-US" altLang="x-none" smtClean="0"/>
              <a:pPr>
                <a:defRPr/>
              </a:pPr>
              <a:t>63</a:t>
            </a:fld>
            <a:endParaRPr lang="en-US" altLang="x-none" sz="1317"/>
          </a:p>
        </p:txBody>
      </p:sp>
      <p:sp>
        <p:nvSpPr>
          <p:cNvPr id="5" name="Footer Placeholder 4">
            <a:extLst>
              <a:ext uri="{FF2B5EF4-FFF2-40B4-BE49-F238E27FC236}">
                <a16:creationId xmlns:a16="http://schemas.microsoft.com/office/drawing/2014/main" xmlns="" id="{B5088D66-7324-EE45-95B4-1C484E3EA888}"/>
              </a:ext>
            </a:extLst>
          </p:cNvPr>
          <p:cNvSpPr>
            <a:spLocks noGrp="1"/>
          </p:cNvSpPr>
          <p:nvPr>
            <p:ph type="ftr" sz="quarter" idx="3"/>
          </p:nvPr>
        </p:nvSpPr>
        <p:spPr/>
        <p:txBody>
          <a:bodyPr/>
          <a:lstStyle/>
          <a:p>
            <a:r>
              <a:rPr lang="en-US" altLang="en-US" sz="1035">
                <a:solidFill>
                  <a:srgbClr val="6E1463"/>
                </a:solidFill>
              </a:rPr>
              <a:t>NASA </a:t>
            </a:r>
            <a:r>
              <a:rPr lang="en-US" altLang="en-US" sz="1035" b="1">
                <a:solidFill>
                  <a:srgbClr val="6E1463"/>
                </a:solidFill>
              </a:rPr>
              <a:t>Goddard Space Flight Center </a:t>
            </a:r>
          </a:p>
        </p:txBody>
      </p:sp>
      <p:sp>
        <p:nvSpPr>
          <p:cNvPr id="7" name="Title 6">
            <a:extLst>
              <a:ext uri="{FF2B5EF4-FFF2-40B4-BE49-F238E27FC236}">
                <a16:creationId xmlns:a16="http://schemas.microsoft.com/office/drawing/2014/main" xmlns="" id="{F6142007-EECD-CF47-AD81-3D701B85437D}"/>
              </a:ext>
            </a:extLst>
          </p:cNvPr>
          <p:cNvSpPr>
            <a:spLocks noGrp="1"/>
          </p:cNvSpPr>
          <p:nvPr>
            <p:ph type="title"/>
          </p:nvPr>
        </p:nvSpPr>
        <p:spPr/>
        <p:txBody>
          <a:bodyPr/>
          <a:lstStyle/>
          <a:p>
            <a:r>
              <a:rPr lang="en-US"/>
              <a:t>Basic </a:t>
            </a:r>
            <a:r>
              <a:rPr lang="en-US" err="1"/>
              <a:t>Microshutter</a:t>
            </a:r>
            <a:r>
              <a:rPr lang="en-US"/>
              <a:t> Array</a:t>
            </a:r>
          </a:p>
        </p:txBody>
      </p:sp>
      <p:pic>
        <p:nvPicPr>
          <p:cNvPr id="8" name="Picture 3" descr="2747b">
            <a:extLst>
              <a:ext uri="{FF2B5EF4-FFF2-40B4-BE49-F238E27FC236}">
                <a16:creationId xmlns:a16="http://schemas.microsoft.com/office/drawing/2014/main" xmlns="" id="{9B3F6C73-0C03-094B-AD6F-79BF5B2A6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7792" y="1977642"/>
            <a:ext cx="3856486" cy="27320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9" name="Picture 4" descr="2778d">
            <a:extLst>
              <a:ext uri="{FF2B5EF4-FFF2-40B4-BE49-F238E27FC236}">
                <a16:creationId xmlns:a16="http://schemas.microsoft.com/office/drawing/2014/main" xmlns="" id="{E3C35F2E-BC6D-1246-98AD-ED15F69C9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39258" y="1977667"/>
            <a:ext cx="3856656" cy="2732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grpSp>
        <p:nvGrpSpPr>
          <p:cNvPr id="10" name="Group 9">
            <a:extLst>
              <a:ext uri="{FF2B5EF4-FFF2-40B4-BE49-F238E27FC236}">
                <a16:creationId xmlns:a16="http://schemas.microsoft.com/office/drawing/2014/main" xmlns="" id="{C3F08C6F-5196-164B-A36C-B0DD60BC2B6E}"/>
              </a:ext>
            </a:extLst>
          </p:cNvPr>
          <p:cNvGrpSpPr/>
          <p:nvPr/>
        </p:nvGrpSpPr>
        <p:grpSpPr>
          <a:xfrm>
            <a:off x="2366017" y="2992140"/>
            <a:ext cx="919584" cy="1098391"/>
            <a:chOff x="2211572" y="3090530"/>
            <a:chExt cx="1020726" cy="1219200"/>
          </a:xfrm>
        </p:grpSpPr>
        <p:sp>
          <p:nvSpPr>
            <p:cNvPr id="11" name="Line 7">
              <a:extLst>
                <a:ext uri="{FF2B5EF4-FFF2-40B4-BE49-F238E27FC236}">
                  <a16:creationId xmlns:a16="http://schemas.microsoft.com/office/drawing/2014/main" xmlns="" id="{677B190C-6E3F-8E4F-8163-F5DD325C23EE}"/>
                </a:ext>
              </a:extLst>
            </p:cNvPr>
            <p:cNvSpPr>
              <a:spLocks noChangeShapeType="1"/>
            </p:cNvSpPr>
            <p:nvPr/>
          </p:nvSpPr>
          <p:spPr bwMode="auto">
            <a:xfrm flipV="1">
              <a:off x="2211572" y="3832412"/>
              <a:ext cx="410604" cy="477318"/>
            </a:xfrm>
            <a:prstGeom prst="line">
              <a:avLst/>
            </a:prstGeom>
            <a:noFill/>
            <a:ln w="57150" cap="rnd">
              <a:solidFill>
                <a:srgbClr val="EC8809"/>
              </a:solidFill>
              <a:round/>
              <a:headEnd/>
              <a:tailEnd type="triangle" w="med" len="med"/>
            </a:ln>
            <a:effectLst>
              <a:outerShdw blurRad="38100" dist="38100" dir="2700000" algn="tl" rotWithShape="0">
                <a:prstClr val="black"/>
              </a:outerShdw>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992">
                <a:latin typeface="Chicago" charset="0"/>
                <a:ea typeface="ＭＳ Ｐゴシック" charset="0"/>
              </a:endParaRPr>
            </a:p>
          </p:txBody>
        </p:sp>
        <p:sp>
          <p:nvSpPr>
            <p:cNvPr id="12" name="Line 8">
              <a:extLst>
                <a:ext uri="{FF2B5EF4-FFF2-40B4-BE49-F238E27FC236}">
                  <a16:creationId xmlns:a16="http://schemas.microsoft.com/office/drawing/2014/main" xmlns="" id="{F78456B3-4E56-EF43-9E99-549294A95CAA}"/>
                </a:ext>
              </a:extLst>
            </p:cNvPr>
            <p:cNvSpPr>
              <a:spLocks noChangeShapeType="1"/>
            </p:cNvSpPr>
            <p:nvPr/>
          </p:nvSpPr>
          <p:spPr bwMode="auto">
            <a:xfrm flipH="1">
              <a:off x="2823882" y="3090530"/>
              <a:ext cx="408416" cy="472940"/>
            </a:xfrm>
            <a:prstGeom prst="line">
              <a:avLst/>
            </a:prstGeom>
            <a:noFill/>
            <a:ln w="57150" cap="rnd">
              <a:solidFill>
                <a:srgbClr val="EC8809"/>
              </a:solidFill>
              <a:round/>
              <a:headEnd/>
              <a:tailEnd type="triangle" w="med" len="med"/>
            </a:ln>
            <a:effectLst>
              <a:outerShdw blurRad="38100" dist="38100" dir="2700000" algn="tl" rotWithShape="0">
                <a:prstClr val="black"/>
              </a:outerShdw>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992">
                <a:latin typeface="Chicago" charset="0"/>
                <a:ea typeface="ＭＳ Ｐゴシック" charset="0"/>
              </a:endParaRPr>
            </a:p>
          </p:txBody>
        </p:sp>
      </p:grpSp>
      <p:sp>
        <p:nvSpPr>
          <p:cNvPr id="13" name="Text Box 12">
            <a:extLst>
              <a:ext uri="{FF2B5EF4-FFF2-40B4-BE49-F238E27FC236}">
                <a16:creationId xmlns:a16="http://schemas.microsoft.com/office/drawing/2014/main" xmlns="" id="{D75A0310-57A0-7D4D-9383-2C66B071D72D}"/>
              </a:ext>
            </a:extLst>
          </p:cNvPr>
          <p:cNvSpPr txBox="1">
            <a:spLocks noChangeArrowheads="1"/>
          </p:cNvSpPr>
          <p:nvPr/>
        </p:nvSpPr>
        <p:spPr bwMode="auto">
          <a:xfrm>
            <a:off x="3229689" y="2722493"/>
            <a:ext cx="849086" cy="296556"/>
          </a:xfrm>
          <a:prstGeom prst="rect">
            <a:avLst/>
          </a:prstGeom>
          <a:noFill/>
          <a:ln>
            <a:noFill/>
          </a:ln>
          <a:effectLst>
            <a:outerShdw blurRad="12700" dist="25400" dir="2700000" algn="tl" rotWithShape="0">
              <a:prstClr val="black"/>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1327" b="1">
                <a:solidFill>
                  <a:schemeClr val="bg1"/>
                </a:solidFill>
                <a:ea typeface="ＭＳ Ｐゴシック" charset="0"/>
              </a:rPr>
              <a:t>100 um</a:t>
            </a:r>
            <a:endParaRPr lang="en-US" sz="1992" b="1">
              <a:solidFill>
                <a:schemeClr val="bg1"/>
              </a:solidFill>
              <a:latin typeface="Chicago" charset="0"/>
              <a:ea typeface="ＭＳ Ｐゴシック" charset="0"/>
            </a:endParaRPr>
          </a:p>
        </p:txBody>
      </p:sp>
      <p:sp>
        <p:nvSpPr>
          <p:cNvPr id="14" name="Text Box 13">
            <a:extLst>
              <a:ext uri="{FF2B5EF4-FFF2-40B4-BE49-F238E27FC236}">
                <a16:creationId xmlns:a16="http://schemas.microsoft.com/office/drawing/2014/main" xmlns="" id="{D30DC88B-8407-3E4A-BEC0-2EDF69526D3E}"/>
              </a:ext>
            </a:extLst>
          </p:cNvPr>
          <p:cNvSpPr txBox="1">
            <a:spLocks noChangeArrowheads="1"/>
          </p:cNvSpPr>
          <p:nvPr/>
        </p:nvSpPr>
        <p:spPr bwMode="auto">
          <a:xfrm>
            <a:off x="3532698" y="3966586"/>
            <a:ext cx="925995" cy="296556"/>
          </a:xfrm>
          <a:prstGeom prst="rect">
            <a:avLst/>
          </a:prstGeom>
          <a:noFill/>
          <a:ln>
            <a:noFill/>
          </a:ln>
          <a:effectLst>
            <a:outerShdw blurRad="12700" dist="25400" dir="2700000" algn="tl" rotWithShape="0">
              <a:prstClr val="black"/>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1327" b="1">
                <a:solidFill>
                  <a:schemeClr val="bg1"/>
                </a:solidFill>
                <a:ea typeface="ＭＳ Ｐゴシック" charset="0"/>
              </a:rPr>
              <a:t>200 um</a:t>
            </a:r>
            <a:endParaRPr lang="en-US" sz="1992" b="1">
              <a:solidFill>
                <a:schemeClr val="bg1"/>
              </a:solidFill>
              <a:latin typeface="Chicago" charset="0"/>
              <a:ea typeface="ＭＳ Ｐゴシック" charset="0"/>
            </a:endParaRPr>
          </a:p>
        </p:txBody>
      </p:sp>
      <p:grpSp>
        <p:nvGrpSpPr>
          <p:cNvPr id="15" name="Group 14">
            <a:extLst>
              <a:ext uri="{FF2B5EF4-FFF2-40B4-BE49-F238E27FC236}">
                <a16:creationId xmlns:a16="http://schemas.microsoft.com/office/drawing/2014/main" xmlns="" id="{76A51AD2-A94B-8A4C-BBA3-F331AEDA618B}"/>
              </a:ext>
            </a:extLst>
          </p:cNvPr>
          <p:cNvGrpSpPr/>
          <p:nvPr/>
        </p:nvGrpSpPr>
        <p:grpSpPr>
          <a:xfrm>
            <a:off x="2206054" y="3035810"/>
            <a:ext cx="1284971" cy="1037639"/>
            <a:chOff x="2055870" y="3202235"/>
            <a:chExt cx="1366536" cy="1103504"/>
          </a:xfrm>
        </p:grpSpPr>
        <p:sp>
          <p:nvSpPr>
            <p:cNvPr id="16" name="Line 7">
              <a:extLst>
                <a:ext uri="{FF2B5EF4-FFF2-40B4-BE49-F238E27FC236}">
                  <a16:creationId xmlns:a16="http://schemas.microsoft.com/office/drawing/2014/main" xmlns="" id="{8CD60426-5EDE-1848-AB3A-6280FDAE999E}"/>
                </a:ext>
              </a:extLst>
            </p:cNvPr>
            <p:cNvSpPr>
              <a:spLocks noChangeShapeType="1"/>
            </p:cNvSpPr>
            <p:nvPr/>
          </p:nvSpPr>
          <p:spPr bwMode="auto">
            <a:xfrm rot="5249374" flipV="1">
              <a:off x="2076424" y="3181681"/>
              <a:ext cx="384435" cy="425543"/>
            </a:xfrm>
            <a:prstGeom prst="line">
              <a:avLst/>
            </a:prstGeom>
            <a:noFill/>
            <a:ln w="57150" cap="rnd">
              <a:solidFill>
                <a:srgbClr val="EC8809"/>
              </a:solidFill>
              <a:round/>
              <a:headEnd/>
              <a:tailEnd type="triangle" w="med" len="med"/>
            </a:ln>
            <a:effectLst>
              <a:outerShdw blurRad="38100" dist="38100" dir="2700000" algn="tl" rotWithShape="0">
                <a:prstClr val="black"/>
              </a:outerShdw>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992">
                <a:latin typeface="Chicago" charset="0"/>
                <a:ea typeface="ＭＳ Ｐゴシック" charset="0"/>
              </a:endParaRPr>
            </a:p>
          </p:txBody>
        </p:sp>
        <p:sp>
          <p:nvSpPr>
            <p:cNvPr id="17" name="Line 8">
              <a:extLst>
                <a:ext uri="{FF2B5EF4-FFF2-40B4-BE49-F238E27FC236}">
                  <a16:creationId xmlns:a16="http://schemas.microsoft.com/office/drawing/2014/main" xmlns="" id="{C0CA878C-F0EB-834E-984B-6D11F4729CE3}"/>
                </a:ext>
              </a:extLst>
            </p:cNvPr>
            <p:cNvSpPr>
              <a:spLocks noChangeShapeType="1"/>
            </p:cNvSpPr>
            <p:nvPr/>
          </p:nvSpPr>
          <p:spPr bwMode="auto">
            <a:xfrm rot="5249374" flipH="1">
              <a:off x="3015910" y="3899244"/>
              <a:ext cx="375561" cy="437430"/>
            </a:xfrm>
            <a:prstGeom prst="line">
              <a:avLst/>
            </a:prstGeom>
            <a:noFill/>
            <a:ln w="57150" cap="rnd">
              <a:solidFill>
                <a:srgbClr val="EC8809"/>
              </a:solidFill>
              <a:round/>
              <a:headEnd/>
              <a:tailEnd type="triangle" w="med" len="med"/>
            </a:ln>
            <a:effectLst>
              <a:outerShdw blurRad="38100" dist="38100" dir="2700000" algn="tl" rotWithShape="0">
                <a:prstClr val="black"/>
              </a:outerShdw>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992">
                <a:latin typeface="Chicago" charset="0"/>
                <a:ea typeface="ＭＳ Ｐゴシック" charset="0"/>
              </a:endParaRPr>
            </a:p>
          </p:txBody>
        </p:sp>
      </p:grpSp>
      <p:sp>
        <p:nvSpPr>
          <p:cNvPr id="18" name="Content Placeholder 12">
            <a:extLst>
              <a:ext uri="{FF2B5EF4-FFF2-40B4-BE49-F238E27FC236}">
                <a16:creationId xmlns:a16="http://schemas.microsoft.com/office/drawing/2014/main" xmlns="" id="{28A67A2A-5C97-CD4B-A220-A6A5E06FB540}"/>
              </a:ext>
            </a:extLst>
          </p:cNvPr>
          <p:cNvSpPr txBox="1">
            <a:spLocks/>
          </p:cNvSpPr>
          <p:nvPr/>
        </p:nvSpPr>
        <p:spPr>
          <a:xfrm>
            <a:off x="626160" y="4755026"/>
            <a:ext cx="3859199"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lgn="ctr">
              <a:buNone/>
            </a:pPr>
            <a:r>
              <a:rPr lang="en-US" sz="1317" kern="0" err="1">
                <a:solidFill>
                  <a:srgbClr val="6D1463"/>
                </a:solidFill>
              </a:rPr>
              <a:t>Microshutter</a:t>
            </a:r>
            <a:r>
              <a:rPr lang="en-US" sz="1317" kern="0">
                <a:solidFill>
                  <a:srgbClr val="6D1463"/>
                </a:solidFill>
              </a:rPr>
              <a:t> array cells</a:t>
            </a:r>
          </a:p>
          <a:p>
            <a:pPr marL="0" indent="0" algn="ctr">
              <a:buNone/>
            </a:pPr>
            <a:endParaRPr lang="en-US" sz="1505" kern="0">
              <a:solidFill>
                <a:srgbClr val="6D1463"/>
              </a:solidFill>
            </a:endParaRPr>
          </a:p>
        </p:txBody>
      </p:sp>
      <p:sp>
        <p:nvSpPr>
          <p:cNvPr id="19" name="Content Placeholder 12">
            <a:extLst>
              <a:ext uri="{FF2B5EF4-FFF2-40B4-BE49-F238E27FC236}">
                <a16:creationId xmlns:a16="http://schemas.microsoft.com/office/drawing/2014/main" xmlns="" id="{054A2BC6-959E-D741-897B-A7DF78A8DB9A}"/>
              </a:ext>
            </a:extLst>
          </p:cNvPr>
          <p:cNvSpPr txBox="1">
            <a:spLocks/>
          </p:cNvSpPr>
          <p:nvPr/>
        </p:nvSpPr>
        <p:spPr>
          <a:xfrm>
            <a:off x="4638658" y="4755026"/>
            <a:ext cx="3865865" cy="557291"/>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lgn="ctr">
              <a:buNone/>
            </a:pPr>
            <a:r>
              <a:rPr lang="en-US" sz="1317" kern="0">
                <a:solidFill>
                  <a:srgbClr val="6D1463"/>
                </a:solidFill>
              </a:rPr>
              <a:t>Front side of a single shutter</a:t>
            </a:r>
          </a:p>
          <a:p>
            <a:pPr marL="0" indent="0" algn="ctr">
              <a:buNone/>
            </a:pPr>
            <a:endParaRPr lang="en-US" sz="1505" kern="0">
              <a:solidFill>
                <a:srgbClr val="6D1463"/>
              </a:solidFill>
            </a:endParaRPr>
          </a:p>
        </p:txBody>
      </p:sp>
    </p:spTree>
    <p:extLst>
      <p:ext uri="{BB962C8B-B14F-4D97-AF65-F5344CB8AC3E}">
        <p14:creationId xmlns:p14="http://schemas.microsoft.com/office/powerpoint/2010/main" val="21290977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B5891AE-FC35-7D4D-8F0A-530ED58FD8EA}"/>
              </a:ext>
            </a:extLst>
          </p:cNvPr>
          <p:cNvSpPr>
            <a:spLocks noGrp="1"/>
          </p:cNvSpPr>
          <p:nvPr>
            <p:ph type="title"/>
          </p:nvPr>
        </p:nvSpPr>
        <p:spPr>
          <a:xfrm>
            <a:off x="596900" y="338489"/>
            <a:ext cx="8547100" cy="760413"/>
          </a:xfrm>
        </p:spPr>
        <p:txBody>
          <a:bodyPr>
            <a:normAutofit fontScale="90000"/>
          </a:bodyPr>
          <a:lstStyle/>
          <a:p>
            <a:r>
              <a:rPr lang="en-US" altLang="en-US" dirty="0"/>
              <a:t>62,415 Element </a:t>
            </a:r>
            <a:r>
              <a:rPr lang="en-US" altLang="en-US" dirty="0" err="1"/>
              <a:t>Microshutter</a:t>
            </a:r>
            <a:r>
              <a:rPr lang="en-US" altLang="en-US" dirty="0"/>
              <a:t> Array</a:t>
            </a:r>
            <a:br>
              <a:rPr lang="en-US" altLang="en-US" dirty="0"/>
            </a:br>
            <a:r>
              <a:rPr lang="en-US" altLang="en-US" dirty="0"/>
              <a:t>4.1 cm x 4.2 cm Square </a:t>
            </a:r>
            <a:endParaRPr lang="en-US" dirty="0"/>
          </a:p>
        </p:txBody>
      </p:sp>
      <p:pic>
        <p:nvPicPr>
          <p:cNvPr id="1057795" name="Picture 3" descr="F051Close">
            <a:extLst>
              <a:ext uri="{FF2B5EF4-FFF2-40B4-BE49-F238E27FC236}">
                <a16:creationId xmlns:a16="http://schemas.microsoft.com/office/drawing/2014/main" xmlns="" id="{1FA62C67-1E3A-DA47-9534-EB3A18218492}"/>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88" b="14730"/>
          <a:stretch/>
        </p:blipFill>
        <p:spPr>
          <a:xfrm>
            <a:off x="860930" y="1460013"/>
            <a:ext cx="3590842" cy="3955179"/>
          </a:xfrm>
          <a:prstGeom prst="rect">
            <a:avLst/>
          </a:prstGeom>
        </p:spPr>
      </p:pic>
      <p:sp>
        <p:nvSpPr>
          <p:cNvPr id="1057796" name="Rectangle 4">
            <a:extLst>
              <a:ext uri="{FF2B5EF4-FFF2-40B4-BE49-F238E27FC236}">
                <a16:creationId xmlns:a16="http://schemas.microsoft.com/office/drawing/2014/main" xmlns="" id="{129FCECE-C047-EE4F-8505-4B06CBFEF1C5}"/>
              </a:ext>
            </a:extLst>
          </p:cNvPr>
          <p:cNvSpPr>
            <a:spLocks noChangeArrowheads="1"/>
          </p:cNvSpPr>
          <p:nvPr/>
        </p:nvSpPr>
        <p:spPr bwMode="auto">
          <a:xfrm>
            <a:off x="4780115" y="1030511"/>
            <a:ext cx="184731" cy="3988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992">
              <a:latin typeface="Chicago" charset="0"/>
              <a:ea typeface="ＭＳ Ｐゴシック" charset="0"/>
            </a:endParaRPr>
          </a:p>
        </p:txBody>
      </p:sp>
      <p:grpSp>
        <p:nvGrpSpPr>
          <p:cNvPr id="8" name="Group 7">
            <a:extLst>
              <a:ext uri="{FF2B5EF4-FFF2-40B4-BE49-F238E27FC236}">
                <a16:creationId xmlns:a16="http://schemas.microsoft.com/office/drawing/2014/main" xmlns="" id="{1C002D76-B20A-DD40-85E0-23220D51C184}"/>
              </a:ext>
            </a:extLst>
          </p:cNvPr>
          <p:cNvGrpSpPr/>
          <p:nvPr/>
        </p:nvGrpSpPr>
        <p:grpSpPr>
          <a:xfrm>
            <a:off x="4618657" y="1464409"/>
            <a:ext cx="3612584" cy="3935016"/>
            <a:chOff x="4564911" y="1339702"/>
            <a:chExt cx="3841898" cy="4184798"/>
          </a:xfrm>
        </p:grpSpPr>
        <p:sp>
          <p:nvSpPr>
            <p:cNvPr id="7" name="Rectangle 6">
              <a:extLst>
                <a:ext uri="{FF2B5EF4-FFF2-40B4-BE49-F238E27FC236}">
                  <a16:creationId xmlns:a16="http://schemas.microsoft.com/office/drawing/2014/main" xmlns="" id="{D414605F-988D-9B45-8EB8-3809B9263152}"/>
                </a:ext>
              </a:extLst>
            </p:cNvPr>
            <p:cNvSpPr/>
            <p:nvPr/>
          </p:nvSpPr>
          <p:spPr bwMode="auto">
            <a:xfrm>
              <a:off x="4564911" y="1339702"/>
              <a:ext cx="3841898" cy="4184798"/>
            </a:xfrm>
            <a:prstGeom prst="rect">
              <a:avLst/>
            </a:prstGeom>
            <a:solidFill>
              <a:srgbClr val="040404"/>
            </a:solidFill>
            <a:ln w="9525" cap="flat" cmpd="sng" algn="ctr">
              <a:noFill/>
              <a:prstDash val="solid"/>
              <a:round/>
              <a:headEnd type="none" w="med" len="med"/>
              <a:tailEnd type="none" w="med" len="med"/>
            </a:ln>
            <a:effectLst/>
          </p:spPr>
          <p:txBody>
            <a:bodyPr vert="horz" wrap="square" lIns="85982" tIns="42992" rIns="85982" bIns="42992" numCol="1" rtlCol="0" anchor="t" anchorCtr="0" compatLnSpc="1">
              <a:prstTxWarp prst="textNoShape">
                <a:avLst/>
              </a:prstTxWarp>
            </a:bodyPr>
            <a:lstStyle/>
            <a:p>
              <a:endParaRPr lang="en-US" sz="2452">
                <a:latin typeface="Arial" pitchFamily="-108" charset="0"/>
                <a:ea typeface="ＭＳ Ｐゴシック" pitchFamily="-108" charset="-128"/>
                <a:cs typeface="ＭＳ Ｐゴシック" pitchFamily="-108" charset="-128"/>
              </a:endParaRPr>
            </a:p>
          </p:txBody>
        </p:sp>
        <p:pic>
          <p:nvPicPr>
            <p:cNvPr id="11267" name="Picture 5" descr="F051Open">
              <a:extLst>
                <a:ext uri="{FF2B5EF4-FFF2-40B4-BE49-F238E27FC236}">
                  <a16:creationId xmlns:a16="http://schemas.microsoft.com/office/drawing/2014/main" xmlns="" id="{D3AB494D-BCDC-AC41-ABEF-400A10BBEE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653" r="1406" b="15840"/>
            <a:stretch/>
          </p:blipFill>
          <p:spPr bwMode="auto">
            <a:xfrm>
              <a:off x="4649972" y="1371600"/>
              <a:ext cx="370332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xmlns="" id="{1B516EB9-1438-4148-98F5-E3C2DB14E4F4}"/>
              </a:ext>
            </a:extLst>
          </p:cNvPr>
          <p:cNvSpPr txBox="1"/>
          <p:nvPr/>
        </p:nvSpPr>
        <p:spPr>
          <a:xfrm>
            <a:off x="857926" y="5445781"/>
            <a:ext cx="3600766" cy="613053"/>
          </a:xfrm>
          <a:prstGeom prst="rect">
            <a:avLst/>
          </a:prstGeom>
          <a:noFill/>
        </p:spPr>
        <p:txBody>
          <a:bodyPr wrap="square" rtlCol="0">
            <a:spAutoFit/>
          </a:bodyPr>
          <a:lstStyle/>
          <a:p>
            <a:pPr algn="ctr"/>
            <a:r>
              <a:rPr lang="en-US" sz="1128">
                <a:solidFill>
                  <a:srgbClr val="6D1463"/>
                </a:solidFill>
                <a:latin typeface="+mj-lt"/>
              </a:rPr>
              <a:t>F051 CLOSE</a:t>
            </a:r>
          </a:p>
          <a:p>
            <a:pPr algn="ctr"/>
            <a:r>
              <a:rPr lang="en-US" sz="1128">
                <a:solidFill>
                  <a:srgbClr val="6D1463"/>
                </a:solidFill>
                <a:latin typeface="+mj-lt"/>
              </a:rPr>
              <a:t>Failed open RT: 23 (0.0369%); </a:t>
            </a:r>
            <a:br>
              <a:rPr lang="en-US" sz="1128">
                <a:solidFill>
                  <a:srgbClr val="6D1463"/>
                </a:solidFill>
                <a:latin typeface="+mj-lt"/>
              </a:rPr>
            </a:br>
            <a:r>
              <a:rPr lang="en-US" sz="1128">
                <a:solidFill>
                  <a:srgbClr val="6D1463"/>
                </a:solidFill>
                <a:latin typeface="+mj-lt"/>
              </a:rPr>
              <a:t>Partial fail open RT: 14 (0.0224%)</a:t>
            </a:r>
          </a:p>
        </p:txBody>
      </p:sp>
      <p:sp>
        <p:nvSpPr>
          <p:cNvPr id="12" name="TextBox 11">
            <a:extLst>
              <a:ext uri="{FF2B5EF4-FFF2-40B4-BE49-F238E27FC236}">
                <a16:creationId xmlns:a16="http://schemas.microsoft.com/office/drawing/2014/main" xmlns="" id="{DFBE45B7-138A-C34E-ABE6-A091E84E27B2}"/>
              </a:ext>
            </a:extLst>
          </p:cNvPr>
          <p:cNvSpPr txBox="1"/>
          <p:nvPr/>
        </p:nvSpPr>
        <p:spPr>
          <a:xfrm>
            <a:off x="4611994" y="5445781"/>
            <a:ext cx="3619248" cy="613053"/>
          </a:xfrm>
          <a:prstGeom prst="rect">
            <a:avLst/>
          </a:prstGeom>
          <a:noFill/>
        </p:spPr>
        <p:txBody>
          <a:bodyPr wrap="square" rtlCol="0">
            <a:spAutoFit/>
          </a:bodyPr>
          <a:lstStyle/>
          <a:p>
            <a:pPr algn="ctr"/>
            <a:r>
              <a:rPr lang="en-US" sz="1128">
                <a:solidFill>
                  <a:srgbClr val="6D1463"/>
                </a:solidFill>
                <a:latin typeface="+mj-lt"/>
              </a:rPr>
              <a:t>F051 OPEN</a:t>
            </a:r>
          </a:p>
          <a:p>
            <a:pPr algn="ctr"/>
            <a:r>
              <a:rPr lang="en-US" sz="1128">
                <a:solidFill>
                  <a:srgbClr val="6D1463"/>
                </a:solidFill>
                <a:latin typeface="+mj-lt"/>
              </a:rPr>
              <a:t>Failed closed RT: 138 (0.2211%); </a:t>
            </a:r>
            <a:br>
              <a:rPr lang="en-US" sz="1128">
                <a:solidFill>
                  <a:srgbClr val="6D1463"/>
                </a:solidFill>
                <a:latin typeface="+mj-lt"/>
              </a:rPr>
            </a:br>
            <a:r>
              <a:rPr lang="en-US" sz="1128">
                <a:solidFill>
                  <a:srgbClr val="6D1463"/>
                </a:solidFill>
                <a:latin typeface="+mj-lt"/>
              </a:rPr>
              <a:t>Partial fail closed RT: 18 (0.0288%)</a:t>
            </a:r>
          </a:p>
        </p:txBody>
      </p:sp>
      <p:sp>
        <p:nvSpPr>
          <p:cNvPr id="15" name="Slide Number Placeholder 3">
            <a:extLst>
              <a:ext uri="{FF2B5EF4-FFF2-40B4-BE49-F238E27FC236}">
                <a16:creationId xmlns:a16="http://schemas.microsoft.com/office/drawing/2014/main" xmlns="" id="{6BB44A44-8449-2A4C-9290-37C412E33F3D}"/>
              </a:ext>
            </a:extLst>
          </p:cNvPr>
          <p:cNvSpPr>
            <a:spLocks noGrp="1"/>
          </p:cNvSpPr>
          <p:nvPr>
            <p:ph type="sldNum" sz="quarter" idx="10"/>
          </p:nvPr>
        </p:nvSpPr>
        <p:spPr>
          <a:xfrm>
            <a:off x="8350146" y="7251555"/>
            <a:ext cx="337361" cy="214955"/>
          </a:xfrm>
        </p:spPr>
        <p:txBody>
          <a:bodyPr/>
          <a:lstStyle/>
          <a:p>
            <a:pPr>
              <a:defRPr/>
            </a:pPr>
            <a:fld id="{53E1E42D-613D-9945-92D7-1FD903E7DB0E}" type="slidenum">
              <a:rPr lang="en-US" altLang="x-none" smtClean="0"/>
              <a:pPr>
                <a:defRPr/>
              </a:pPr>
              <a:t>64</a:t>
            </a:fld>
            <a:endParaRPr lang="en-US" altLang="x-none" sz="1317"/>
          </a:p>
        </p:txBody>
      </p:sp>
      <p:sp>
        <p:nvSpPr>
          <p:cNvPr id="16" name="Footer Placeholder 4">
            <a:extLst>
              <a:ext uri="{FF2B5EF4-FFF2-40B4-BE49-F238E27FC236}">
                <a16:creationId xmlns:a16="http://schemas.microsoft.com/office/drawing/2014/main" xmlns="" id="{0D10F91E-D15B-9841-BFDC-CA148324AE36}"/>
              </a:ext>
            </a:extLst>
          </p:cNvPr>
          <p:cNvSpPr>
            <a:spLocks noGrp="1"/>
          </p:cNvSpPr>
          <p:nvPr>
            <p:ph type="ftr" sz="quarter" idx="3"/>
          </p:nvPr>
        </p:nvSpPr>
        <p:spPr>
          <a:xfrm>
            <a:off x="304800" y="6521043"/>
            <a:ext cx="2549610" cy="336957"/>
          </a:xfrm>
        </p:spPr>
        <p:txBody>
          <a:body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10046220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0">
            <a:extLst>
              <a:ext uri="{FF2B5EF4-FFF2-40B4-BE49-F238E27FC236}">
                <a16:creationId xmlns:a16="http://schemas.microsoft.com/office/drawing/2014/main" xmlns="" id="{89572145-8074-7B4F-A711-09F7681A80C0}"/>
              </a:ext>
            </a:extLst>
          </p:cNvPr>
          <p:cNvSpPr txBox="1">
            <a:spLocks noChangeArrowheads="1"/>
          </p:cNvSpPr>
          <p:nvPr/>
        </p:nvSpPr>
        <p:spPr bwMode="auto">
          <a:xfrm>
            <a:off x="230100" y="6537085"/>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6" name="Slide Number Placeholder 1">
            <a:extLst>
              <a:ext uri="{FF2B5EF4-FFF2-40B4-BE49-F238E27FC236}">
                <a16:creationId xmlns:a16="http://schemas.microsoft.com/office/drawing/2014/main" xmlns="" id="{86744DC3-6AED-BB49-98A6-923C1C7CEF60}"/>
              </a:ext>
            </a:extLst>
          </p:cNvPr>
          <p:cNvSpPr>
            <a:spLocks noGrp="1"/>
          </p:cNvSpPr>
          <p:nvPr>
            <p:ph type="sldNum" sz="quarter" idx="10"/>
          </p:nvPr>
        </p:nvSpPr>
        <p:spPr/>
        <p:txBody>
          <a:bodyPr/>
          <a:lstStyle/>
          <a:p>
            <a:fld id="{C5F5D751-9E6B-CC47-84E5-C7B34ABE1EC9}" type="slidenum">
              <a:rPr lang="en-US" altLang="x-none" smtClean="0"/>
              <a:pPr/>
              <a:t>65</a:t>
            </a:fld>
            <a:endParaRPr lang="en-US" altLang="x-none"/>
          </a:p>
        </p:txBody>
      </p:sp>
      <p:sp>
        <p:nvSpPr>
          <p:cNvPr id="4" name="Title 3">
            <a:extLst>
              <a:ext uri="{FF2B5EF4-FFF2-40B4-BE49-F238E27FC236}">
                <a16:creationId xmlns:a16="http://schemas.microsoft.com/office/drawing/2014/main" xmlns="" id="{6E9E6254-F362-FA43-A1BD-D61CE19C9735}"/>
              </a:ext>
            </a:extLst>
          </p:cNvPr>
          <p:cNvSpPr>
            <a:spLocks noGrp="1"/>
          </p:cNvSpPr>
          <p:nvPr>
            <p:ph type="title"/>
          </p:nvPr>
        </p:nvSpPr>
        <p:spPr>
          <a:xfrm>
            <a:off x="559503" y="472430"/>
            <a:ext cx="8036943" cy="715025"/>
          </a:xfrm>
        </p:spPr>
        <p:txBody>
          <a:bodyPr>
            <a:noAutofit/>
          </a:bodyPr>
          <a:lstStyle/>
          <a:p>
            <a:r>
              <a:rPr lang="en-US" sz="2634" dirty="0"/>
              <a:t>Meeting with</a:t>
            </a:r>
            <a:br>
              <a:rPr lang="en-US" sz="2634" dirty="0"/>
            </a:br>
            <a:r>
              <a:rPr lang="en-US" sz="2634" dirty="0"/>
              <a:t>Václav Klaus, President of the Czech Republic</a:t>
            </a:r>
            <a:br>
              <a:rPr lang="en-US" sz="2634" dirty="0"/>
            </a:br>
            <a:endParaRPr lang="en-US" sz="2634" dirty="0"/>
          </a:p>
        </p:txBody>
      </p:sp>
      <p:pic>
        <p:nvPicPr>
          <p:cNvPr id="7" name="Picture 6">
            <a:extLst>
              <a:ext uri="{FF2B5EF4-FFF2-40B4-BE49-F238E27FC236}">
                <a16:creationId xmlns:a16="http://schemas.microsoft.com/office/drawing/2014/main" xmlns="" id="{A3CCBEC3-A6E9-B443-90AA-6A9C67BC2E44}"/>
              </a:ext>
            </a:extLst>
          </p:cNvPr>
          <p:cNvPicPr>
            <a:picLocks noChangeAspect="1"/>
          </p:cNvPicPr>
          <p:nvPr/>
        </p:nvPicPr>
        <p:blipFill>
          <a:blip r:embed="rId3" r:link="rId4"/>
          <a:stretch>
            <a:fillRect/>
          </a:stretch>
        </p:blipFill>
        <p:spPr>
          <a:xfrm>
            <a:off x="2574720" y="1301686"/>
            <a:ext cx="3944236" cy="4050837"/>
          </a:xfrm>
          <a:prstGeom prst="rect">
            <a:avLst/>
          </a:prstGeom>
          <a:ln w="19050">
            <a:solidFill>
              <a:srgbClr val="932192"/>
            </a:solidFill>
          </a:ln>
        </p:spPr>
      </p:pic>
      <p:sp>
        <p:nvSpPr>
          <p:cNvPr id="9" name="Content Placeholder 12">
            <a:extLst>
              <a:ext uri="{FF2B5EF4-FFF2-40B4-BE49-F238E27FC236}">
                <a16:creationId xmlns:a16="http://schemas.microsoft.com/office/drawing/2014/main" xmlns="" id="{DD4E9398-07D9-944B-913B-9F6551FA935B}"/>
              </a:ext>
            </a:extLst>
          </p:cNvPr>
          <p:cNvSpPr txBox="1">
            <a:spLocks/>
          </p:cNvSpPr>
          <p:nvPr/>
        </p:nvSpPr>
        <p:spPr>
          <a:xfrm>
            <a:off x="1230426" y="5356057"/>
            <a:ext cx="6526826" cy="1175275"/>
          </a:xfrm>
          <a:prstGeom prst="rect">
            <a:avLst/>
          </a:prstGeom>
        </p:spPr>
        <p:txBody>
          <a:bodyPr>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lgn="ctr">
              <a:buNone/>
            </a:pPr>
            <a:r>
              <a:rPr lang="en-US" sz="1128" kern="0" dirty="0">
                <a:solidFill>
                  <a:srgbClr val="6D1463"/>
                </a:solidFill>
              </a:rPr>
              <a:t>This image was specially prepared for</a:t>
            </a:r>
          </a:p>
          <a:p>
            <a:pPr marL="0" indent="0" algn="ctr">
              <a:buNone/>
            </a:pPr>
            <a:r>
              <a:rPr lang="en-US" sz="1317" b="1" kern="0" dirty="0">
                <a:solidFill>
                  <a:srgbClr val="6D1463"/>
                </a:solidFill>
              </a:rPr>
              <a:t>President V</a:t>
            </a:r>
            <a:r>
              <a:rPr lang="en-US" sz="1317" b="1" dirty="0">
                <a:solidFill>
                  <a:srgbClr val="6D1463"/>
                </a:solidFill>
              </a:rPr>
              <a:t>á</a:t>
            </a:r>
            <a:r>
              <a:rPr lang="en-US" sz="1317" b="1" kern="0" dirty="0">
                <a:solidFill>
                  <a:srgbClr val="6D1463"/>
                </a:solidFill>
              </a:rPr>
              <a:t>clav Klaus</a:t>
            </a:r>
            <a:r>
              <a:rPr lang="en-US" sz="1317" kern="0" dirty="0">
                <a:solidFill>
                  <a:srgbClr val="6D1463"/>
                </a:solidFill>
              </a:rPr>
              <a:t/>
            </a:r>
            <a:br>
              <a:rPr lang="en-US" sz="1317" kern="0" dirty="0">
                <a:solidFill>
                  <a:srgbClr val="6D1463"/>
                </a:solidFill>
              </a:rPr>
            </a:br>
            <a:r>
              <a:rPr lang="en-US" sz="1128" kern="0" dirty="0">
                <a:solidFill>
                  <a:srgbClr val="6D1463"/>
                </a:solidFill>
              </a:rPr>
              <a:t>with the Microshutter Array technology developed for NASA’s James Webb Space Telescope</a:t>
            </a:r>
            <a:br>
              <a:rPr lang="en-US" sz="1128" kern="0" dirty="0">
                <a:solidFill>
                  <a:srgbClr val="6D1463"/>
                </a:solidFill>
              </a:rPr>
            </a:br>
            <a:r>
              <a:rPr lang="en-US" sz="1128" kern="0" dirty="0">
                <a:solidFill>
                  <a:srgbClr val="6D1463"/>
                </a:solidFill>
              </a:rPr>
              <a:t>at the NASA Goddard Space Flight Center in Greenbelt, Maryland USA</a:t>
            </a:r>
          </a:p>
          <a:p>
            <a:pPr marL="0" indent="0" algn="ctr">
              <a:buNone/>
            </a:pPr>
            <a:endParaRPr lang="en-US" sz="1505" kern="0" dirty="0">
              <a:solidFill>
                <a:srgbClr val="6D1463"/>
              </a:solidFill>
            </a:endParaRPr>
          </a:p>
        </p:txBody>
      </p:sp>
    </p:spTree>
    <p:extLst>
      <p:ext uri="{BB962C8B-B14F-4D97-AF65-F5344CB8AC3E}">
        <p14:creationId xmlns:p14="http://schemas.microsoft.com/office/powerpoint/2010/main" val="35683784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291" y="1171109"/>
            <a:ext cx="8789669" cy="4924425"/>
          </a:xfrm>
          <a:prstGeom prst="rect">
            <a:avLst/>
          </a:prstGeom>
          <a:noFill/>
        </p:spPr>
        <p:txBody>
          <a:bodyPr wrap="square" rtlCol="0">
            <a:spAutoFit/>
          </a:bodyPr>
          <a:lstStyle/>
          <a:p>
            <a:pPr algn="ctr"/>
            <a:r>
              <a:rPr lang="en-US" sz="2400" b="1" dirty="0">
                <a:solidFill>
                  <a:srgbClr val="FF0000"/>
                </a:solidFill>
                <a:latin typeface="+mj-lt"/>
              </a:rPr>
              <a:t>I focus on:</a:t>
            </a:r>
          </a:p>
          <a:p>
            <a:pPr marL="342900" indent="-342900">
              <a:buFont typeface="Arial" charset="0"/>
              <a:buChar char="•"/>
            </a:pPr>
            <a:r>
              <a:rPr lang="en-US" sz="1700" dirty="0" err="1">
                <a:latin typeface="+mj-lt"/>
              </a:rPr>
              <a:t>JWST</a:t>
            </a:r>
            <a:r>
              <a:rPr lang="en-US" sz="1700" dirty="0">
                <a:latin typeface="+mj-lt"/>
              </a:rPr>
              <a:t> </a:t>
            </a:r>
            <a:r>
              <a:rPr lang="en-US" sz="1700" dirty="0" err="1">
                <a:latin typeface="+mj-lt"/>
              </a:rPr>
              <a:t>Microshutters</a:t>
            </a:r>
            <a:r>
              <a:rPr lang="en-US" sz="1700" dirty="0">
                <a:latin typeface="+mj-lt"/>
              </a:rPr>
              <a:t> (for 10 years)</a:t>
            </a:r>
          </a:p>
          <a:p>
            <a:pPr marL="342900" indent="-342900">
              <a:buFont typeface="Arial" charset="0"/>
              <a:buChar char="•"/>
            </a:pPr>
            <a:r>
              <a:rPr lang="en-US" sz="1700" dirty="0">
                <a:latin typeface="+mj-lt"/>
              </a:rPr>
              <a:t>New Horizons (</a:t>
            </a:r>
            <a:r>
              <a:rPr lang="en-US" sz="1700" dirty="0" err="1">
                <a:latin typeface="+mj-lt"/>
              </a:rPr>
              <a:t>MCT</a:t>
            </a:r>
            <a:r>
              <a:rPr lang="en-US" sz="1700" dirty="0">
                <a:latin typeface="+mj-lt"/>
              </a:rPr>
              <a:t> detectors)</a:t>
            </a:r>
          </a:p>
          <a:p>
            <a:pPr marL="342900" indent="-342900">
              <a:buFont typeface="Arial" charset="0"/>
              <a:buChar char="•"/>
            </a:pPr>
            <a:r>
              <a:rPr lang="en-US" sz="1700" dirty="0" err="1">
                <a:latin typeface="+mj-lt"/>
              </a:rPr>
              <a:t>QWIP</a:t>
            </a:r>
            <a:r>
              <a:rPr lang="en-US" sz="1700" dirty="0">
                <a:latin typeface="+mj-lt"/>
              </a:rPr>
              <a:t> development (with </a:t>
            </a:r>
            <a:r>
              <a:rPr lang="en-US" sz="1700" dirty="0" err="1">
                <a:latin typeface="+mj-lt"/>
              </a:rPr>
              <a:t>ESTO</a:t>
            </a:r>
            <a:r>
              <a:rPr lang="en-US" sz="1700" dirty="0">
                <a:latin typeface="+mj-lt"/>
              </a:rPr>
              <a:t>)</a:t>
            </a:r>
          </a:p>
          <a:p>
            <a:pPr marL="800100" lvl="1" indent="-342900">
              <a:buFont typeface=".AppleSystemUIFont" charset="-120"/>
              <a:buChar char="-"/>
            </a:pPr>
            <a:r>
              <a:rPr lang="en-US" sz="1700" dirty="0">
                <a:latin typeface="+mj-lt"/>
              </a:rPr>
              <a:t>Large format</a:t>
            </a:r>
          </a:p>
          <a:p>
            <a:pPr marL="800100" lvl="1" indent="-342900">
              <a:buFont typeface=".AppleSystemUIFont" charset="-120"/>
              <a:buChar char="-"/>
            </a:pPr>
            <a:r>
              <a:rPr lang="en-US" sz="1700" dirty="0">
                <a:latin typeface="+mj-lt"/>
              </a:rPr>
              <a:t>Broadband</a:t>
            </a:r>
          </a:p>
          <a:p>
            <a:pPr marL="800100" lvl="1" indent="-342900">
              <a:buFont typeface=".AppleSystemUIFont" charset="-120"/>
              <a:buChar char="-"/>
            </a:pPr>
            <a:r>
              <a:rPr lang="en-US" sz="1700" dirty="0">
                <a:latin typeface="+mj-lt"/>
              </a:rPr>
              <a:t>Multispectral</a:t>
            </a:r>
          </a:p>
          <a:p>
            <a:pPr marL="800100" lvl="1" indent="-342900">
              <a:buFont typeface=".AppleSystemUIFont" charset="-120"/>
              <a:buChar char="-"/>
            </a:pPr>
            <a:r>
              <a:rPr lang="en-US" sz="1700" dirty="0">
                <a:latin typeface="+mj-lt"/>
              </a:rPr>
              <a:t>Hyperspectral</a:t>
            </a:r>
          </a:p>
          <a:p>
            <a:pPr marL="342900" indent="-342900">
              <a:buFont typeface="Arial" charset="0"/>
              <a:buChar char="•"/>
            </a:pPr>
            <a:r>
              <a:rPr lang="en-US" sz="1700" dirty="0" err="1">
                <a:latin typeface="+mj-lt"/>
              </a:rPr>
              <a:t>QWIP</a:t>
            </a:r>
            <a:r>
              <a:rPr lang="en-US" sz="1700" dirty="0">
                <a:latin typeface="+mj-lt"/>
              </a:rPr>
              <a:t> camera field experiments/collaborations (USGS, </a:t>
            </a:r>
            <a:r>
              <a:rPr lang="en-US" sz="1700" dirty="0" err="1">
                <a:latin typeface="+mj-lt"/>
              </a:rPr>
              <a:t>ARL</a:t>
            </a:r>
            <a:r>
              <a:rPr lang="en-US" sz="1700" dirty="0">
                <a:latin typeface="+mj-lt"/>
              </a:rPr>
              <a:t>, JPL, </a:t>
            </a:r>
            <a:r>
              <a:rPr lang="en-US" sz="1700" dirty="0" err="1">
                <a:latin typeface="+mj-lt"/>
              </a:rPr>
              <a:t>QmagiQ</a:t>
            </a:r>
            <a:r>
              <a:rPr lang="en-US" sz="1700" dirty="0">
                <a:latin typeface="+mj-lt"/>
              </a:rPr>
              <a:t>,     	Northwestern U, South Africa, Thailand, Brazil)</a:t>
            </a:r>
          </a:p>
          <a:p>
            <a:pPr marL="342900" indent="-342900">
              <a:buFont typeface="Arial" charset="0"/>
              <a:buChar char="•"/>
            </a:pPr>
            <a:r>
              <a:rPr lang="en-US" sz="1700" dirty="0">
                <a:latin typeface="+mj-lt"/>
              </a:rPr>
              <a:t>Landsat 8/</a:t>
            </a:r>
            <a:r>
              <a:rPr lang="en-US" sz="1700" dirty="0" err="1">
                <a:latin typeface="+mj-lt"/>
              </a:rPr>
              <a:t>TIRS</a:t>
            </a:r>
            <a:r>
              <a:rPr lang="en-US" sz="1700" dirty="0">
                <a:latin typeface="+mj-lt"/>
              </a:rPr>
              <a:t> </a:t>
            </a:r>
            <a:r>
              <a:rPr lang="en-US" sz="1700" dirty="0" err="1">
                <a:latin typeface="+mj-lt"/>
              </a:rPr>
              <a:t>QWIP</a:t>
            </a:r>
            <a:r>
              <a:rPr lang="en-US" sz="1700" dirty="0">
                <a:latin typeface="+mj-lt"/>
              </a:rPr>
              <a:t> focal plane development</a:t>
            </a:r>
          </a:p>
          <a:p>
            <a:pPr marL="342900" indent="-342900">
              <a:buFont typeface="Arial" charset="0"/>
              <a:buChar char="•"/>
            </a:pPr>
            <a:r>
              <a:rPr lang="en-US" sz="1700" dirty="0">
                <a:latin typeface="+mj-lt"/>
              </a:rPr>
              <a:t>Internal reference source assemblies (</a:t>
            </a:r>
            <a:r>
              <a:rPr lang="en-US" sz="1700" dirty="0" err="1">
                <a:latin typeface="+mj-lt"/>
              </a:rPr>
              <a:t>JWST</a:t>
            </a:r>
            <a:r>
              <a:rPr lang="en-US" sz="1700" dirty="0">
                <a:latin typeface="+mj-lt"/>
              </a:rPr>
              <a:t> all 3 instruments, NASA/Ames, Cal 	Tech ASTRO-F, WISE, </a:t>
            </a:r>
            <a:r>
              <a:rPr lang="en-US" sz="1700" dirty="0" err="1">
                <a:latin typeface="+mj-lt"/>
              </a:rPr>
              <a:t>OVIRS</a:t>
            </a:r>
            <a:r>
              <a:rPr lang="en-US" sz="1700" dirty="0">
                <a:latin typeface="+mj-lt"/>
              </a:rPr>
              <a:t>, LUCY </a:t>
            </a:r>
          </a:p>
          <a:p>
            <a:pPr marL="342900" indent="-342900">
              <a:buFont typeface="Arial" charset="0"/>
              <a:buChar char="•"/>
            </a:pPr>
            <a:r>
              <a:rPr lang="en-US" sz="1700" dirty="0">
                <a:latin typeface="+mj-lt"/>
              </a:rPr>
              <a:t>Strained Layer Superlattice (SLS) detector development</a:t>
            </a:r>
          </a:p>
          <a:p>
            <a:pPr marL="342900" indent="-342900">
              <a:buFont typeface="Arial" charset="0"/>
              <a:buChar char="•"/>
            </a:pPr>
            <a:r>
              <a:rPr lang="en-US" sz="1700" dirty="0">
                <a:latin typeface="+mj-lt"/>
              </a:rPr>
              <a:t>Euclid (ESA/NASA joint mission)</a:t>
            </a:r>
          </a:p>
          <a:p>
            <a:pPr marL="342900" indent="-342900">
              <a:buFont typeface="Arial" charset="0"/>
              <a:buChar char="•"/>
            </a:pPr>
            <a:r>
              <a:rPr lang="en-US" sz="1700" dirty="0">
                <a:latin typeface="+mj-lt"/>
              </a:rPr>
              <a:t>Compact SLS dual band IR camera development and deployment for the Space Station (with F. </a:t>
            </a:r>
            <a:r>
              <a:rPr lang="en-US" sz="1700" dirty="0" err="1">
                <a:latin typeface="+mj-lt"/>
              </a:rPr>
              <a:t>Cepollina</a:t>
            </a:r>
            <a:r>
              <a:rPr lang="en-US" sz="1700" dirty="0">
                <a:latin typeface="+mj-lt"/>
              </a:rPr>
              <a:t>/C. Tucker)</a:t>
            </a:r>
          </a:p>
          <a:p>
            <a:endParaRPr lang="en-US" sz="1800" dirty="0">
              <a:latin typeface="+mj-lt"/>
            </a:endParaRPr>
          </a:p>
        </p:txBody>
      </p:sp>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66</a:t>
            </a:fld>
            <a:endParaRPr lang="en-US" altLang="x-none" sz="1400"/>
          </a:p>
        </p:txBody>
      </p:sp>
      <p:sp>
        <p:nvSpPr>
          <p:cNvPr id="3" name="TextBox 2">
            <a:extLst>
              <a:ext uri="{FF2B5EF4-FFF2-40B4-BE49-F238E27FC236}">
                <a16:creationId xmlns:a16="http://schemas.microsoft.com/office/drawing/2014/main" xmlns="" id="{F6145337-4AD7-FA4F-8C4F-3C4D556DFEC3}"/>
              </a:ext>
            </a:extLst>
          </p:cNvPr>
          <p:cNvSpPr txBox="1"/>
          <p:nvPr/>
        </p:nvSpPr>
        <p:spPr>
          <a:xfrm>
            <a:off x="1915428" y="276762"/>
            <a:ext cx="6450805" cy="894347"/>
          </a:xfrm>
          <a:prstGeom prst="rect">
            <a:avLst/>
          </a:prstGeom>
          <a:noFill/>
        </p:spPr>
        <p:txBody>
          <a:bodyPr wrap="none" rtlCol="0">
            <a:spAutoFit/>
          </a:bodyPr>
          <a:lstStyle/>
          <a:p>
            <a:r>
              <a:rPr lang="en-US" b="1" dirty="0">
                <a:solidFill>
                  <a:srgbClr val="00B0F0"/>
                </a:solidFill>
              </a:rPr>
              <a:t>Shift to Large In-House Project Support</a:t>
            </a:r>
          </a:p>
          <a:p>
            <a:pPr algn="ctr"/>
            <a:r>
              <a:rPr lang="en-US" b="1" dirty="0">
                <a:solidFill>
                  <a:srgbClr val="00B0F0"/>
                </a:solidFill>
              </a:rPr>
              <a:t>1998</a:t>
            </a:r>
          </a:p>
        </p:txBody>
      </p:sp>
    </p:spTree>
    <p:extLst>
      <p:ext uri="{BB962C8B-B14F-4D97-AF65-F5344CB8AC3E}">
        <p14:creationId xmlns:p14="http://schemas.microsoft.com/office/powerpoint/2010/main" val="858163935"/>
      </p:ext>
    </p:extLst>
  </p:cSld>
  <p:clrMapOvr>
    <a:masterClrMapping/>
  </p:clrMapOvr>
  <p:transition spd="med"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8679" y="402921"/>
            <a:ext cx="8597590" cy="2616101"/>
            <a:chOff x="277151" y="83291"/>
            <a:chExt cx="8597590" cy="2616101"/>
          </a:xfrm>
        </p:grpSpPr>
        <p:sp>
          <p:nvSpPr>
            <p:cNvPr id="5" name="TextBox 4"/>
            <p:cNvSpPr txBox="1"/>
            <p:nvPr/>
          </p:nvSpPr>
          <p:spPr>
            <a:xfrm>
              <a:off x="277151" y="83291"/>
              <a:ext cx="8597590" cy="2154436"/>
            </a:xfrm>
            <a:prstGeom prst="rect">
              <a:avLst/>
            </a:prstGeom>
            <a:noFill/>
          </p:spPr>
          <p:txBody>
            <a:bodyPr wrap="square" rtlCol="0">
              <a:spAutoFit/>
            </a:bodyPr>
            <a:lstStyle/>
            <a:p>
              <a:pPr algn="ctr"/>
              <a:r>
                <a:rPr lang="en-US" sz="2000" b="1" dirty="0">
                  <a:solidFill>
                    <a:srgbClr val="00B0F0"/>
                  </a:solidFill>
                  <a:latin typeface="+mj-lt"/>
                </a:rPr>
                <a:t>Starting in the early 2000s the Branch again dramatically increases professional hiring (2</a:t>
              </a:r>
              <a:r>
                <a:rPr lang="en-US" sz="2000" b="1" baseline="30000" dirty="0">
                  <a:solidFill>
                    <a:srgbClr val="00B0F0"/>
                  </a:solidFill>
                  <a:latin typeface="+mj-lt"/>
                </a:rPr>
                <a:t>nd</a:t>
              </a:r>
              <a:r>
                <a:rPr lang="en-US" sz="2000" b="1" dirty="0">
                  <a:solidFill>
                    <a:srgbClr val="00B0F0"/>
                  </a:solidFill>
                  <a:latin typeface="+mj-lt"/>
                </a:rPr>
                <a:t> wave) </a:t>
              </a:r>
              <a:r>
                <a:rPr lang="en-US" sz="2000" b="1" dirty="0">
                  <a:solidFill>
                    <a:srgbClr val="00B0F0"/>
                  </a:solidFill>
                </a:rPr>
                <a:t>1998-2017</a:t>
              </a:r>
            </a:p>
            <a:p>
              <a:pPr algn="ctr"/>
              <a:endParaRPr lang="en-US" sz="2000" b="1" dirty="0">
                <a:solidFill>
                  <a:srgbClr val="00B0F0"/>
                </a:solidFill>
                <a:latin typeface="+mj-lt"/>
              </a:endParaRPr>
            </a:p>
            <a:p>
              <a:pPr algn="ctr"/>
              <a:r>
                <a:rPr lang="en-US" sz="1800" b="1" dirty="0">
                  <a:solidFill>
                    <a:srgbClr val="002060"/>
                  </a:solidFill>
                  <a:latin typeface="+mj-lt"/>
                </a:rPr>
                <a:t>The Detector Characterization Lab becomes well established</a:t>
              </a:r>
            </a:p>
            <a:p>
              <a:pPr algn="ctr"/>
              <a:r>
                <a:rPr lang="en-US" sz="1800" b="1" dirty="0">
                  <a:solidFill>
                    <a:srgbClr val="002060"/>
                  </a:solidFill>
                  <a:latin typeface="+mj-lt"/>
                </a:rPr>
                <a:t>The Detector Development Lab is substantially more staffed</a:t>
              </a:r>
            </a:p>
            <a:p>
              <a:pPr lvl="1"/>
              <a:endParaRPr lang="en-US" sz="1800" dirty="0">
                <a:latin typeface="+mj-lt"/>
              </a:endParaRPr>
            </a:p>
            <a:p>
              <a:pPr lvl="2"/>
              <a:endParaRPr lang="en-US" sz="2000" b="1" dirty="0">
                <a:solidFill>
                  <a:srgbClr val="003CAA"/>
                </a:solidFill>
                <a:latin typeface="+mj-lt"/>
              </a:endParaRPr>
            </a:p>
          </p:txBody>
        </p:sp>
        <p:sp>
          <p:nvSpPr>
            <p:cNvPr id="7" name="TextBox 6"/>
            <p:cNvSpPr txBox="1"/>
            <p:nvPr/>
          </p:nvSpPr>
          <p:spPr>
            <a:xfrm>
              <a:off x="3234821" y="1776062"/>
              <a:ext cx="2448224" cy="923330"/>
            </a:xfrm>
            <a:prstGeom prst="rect">
              <a:avLst/>
            </a:prstGeom>
            <a:noFill/>
          </p:spPr>
          <p:txBody>
            <a:bodyPr wrap="square" rtlCol="0">
              <a:spAutoFit/>
            </a:bodyPr>
            <a:lstStyle/>
            <a:p>
              <a:endParaRPr lang="en-US" sz="1800" dirty="0">
                <a:latin typeface="+mj-lt"/>
              </a:endParaRPr>
            </a:p>
            <a:p>
              <a:endParaRPr lang="en-US" sz="1800" dirty="0">
                <a:latin typeface="+mj-lt"/>
              </a:endParaRPr>
            </a:p>
            <a:p>
              <a:endParaRPr lang="en-US" sz="1800" dirty="0">
                <a:latin typeface="+mj-lt"/>
              </a:endParaRPr>
            </a:p>
          </p:txBody>
        </p:sp>
      </p:grpSp>
      <p:sp>
        <p:nvSpPr>
          <p:cNvPr id="3" name="TextBox 2"/>
          <p:cNvSpPr txBox="1"/>
          <p:nvPr/>
        </p:nvSpPr>
        <p:spPr>
          <a:xfrm>
            <a:off x="1906655" y="2029956"/>
            <a:ext cx="2205990" cy="4708981"/>
          </a:xfrm>
          <a:prstGeom prst="rect">
            <a:avLst/>
          </a:prstGeom>
          <a:noFill/>
        </p:spPr>
        <p:txBody>
          <a:bodyPr wrap="square" rtlCol="0">
            <a:spAutoFit/>
          </a:bodyPr>
          <a:lstStyle/>
          <a:p>
            <a:r>
              <a:rPr lang="en-US" sz="1600" dirty="0" err="1">
                <a:solidFill>
                  <a:srgbClr val="FF0000"/>
                </a:solidFill>
                <a:latin typeface="+mj-lt"/>
              </a:rPr>
              <a:t>Shahid</a:t>
            </a:r>
            <a:r>
              <a:rPr lang="en-US" sz="1600" dirty="0">
                <a:solidFill>
                  <a:srgbClr val="FF0000"/>
                </a:solidFill>
                <a:latin typeface="+mj-lt"/>
              </a:rPr>
              <a:t> Aslam (</a:t>
            </a:r>
            <a:r>
              <a:rPr lang="en-US" sz="1600" dirty="0" err="1">
                <a:solidFill>
                  <a:srgbClr val="FF0000"/>
                </a:solidFill>
                <a:latin typeface="+mj-lt"/>
              </a:rPr>
              <a:t>Ish</a:t>
            </a:r>
            <a:r>
              <a:rPr lang="en-US" sz="1600" dirty="0">
                <a:solidFill>
                  <a:srgbClr val="FF0000"/>
                </a:solidFill>
                <a:latin typeface="+mj-lt"/>
              </a:rPr>
              <a:t>)</a:t>
            </a:r>
          </a:p>
          <a:p>
            <a:r>
              <a:rPr lang="en-US" sz="1600" dirty="0">
                <a:solidFill>
                  <a:srgbClr val="FF0000"/>
                </a:solidFill>
                <a:latin typeface="+mj-lt"/>
              </a:rPr>
              <a:t>Sachi </a:t>
            </a:r>
            <a:r>
              <a:rPr lang="en-US" sz="1600" dirty="0" err="1">
                <a:solidFill>
                  <a:srgbClr val="FF0000"/>
                </a:solidFill>
                <a:latin typeface="+mj-lt"/>
              </a:rPr>
              <a:t>Babu</a:t>
            </a:r>
            <a:endParaRPr lang="en-US" sz="1600" dirty="0">
              <a:solidFill>
                <a:srgbClr val="FF0000"/>
              </a:solidFill>
              <a:latin typeface="+mj-lt"/>
            </a:endParaRPr>
          </a:p>
          <a:p>
            <a:r>
              <a:rPr lang="en-US" sz="1600" dirty="0">
                <a:latin typeface="+mj-lt"/>
              </a:rPr>
              <a:t>Manuel </a:t>
            </a:r>
            <a:r>
              <a:rPr lang="en-US" sz="1600" dirty="0" err="1">
                <a:latin typeface="+mj-lt"/>
              </a:rPr>
              <a:t>Balvin</a:t>
            </a:r>
            <a:endParaRPr lang="en-US" sz="1600" dirty="0">
              <a:latin typeface="+mj-lt"/>
            </a:endParaRPr>
          </a:p>
          <a:p>
            <a:r>
              <a:rPr lang="en-US" sz="1600" dirty="0">
                <a:latin typeface="+mj-lt"/>
              </a:rPr>
              <a:t>Emily </a:t>
            </a:r>
            <a:r>
              <a:rPr lang="en-US" sz="1600" dirty="0" err="1">
                <a:latin typeface="+mj-lt"/>
              </a:rPr>
              <a:t>Barrantine</a:t>
            </a:r>
            <a:endParaRPr lang="en-US" sz="1600" dirty="0">
              <a:latin typeface="+mj-lt"/>
            </a:endParaRPr>
          </a:p>
          <a:p>
            <a:r>
              <a:rPr lang="en-US" sz="1600" dirty="0">
                <a:latin typeface="+mj-lt"/>
              </a:rPr>
              <a:t>Ari Brown</a:t>
            </a:r>
          </a:p>
          <a:p>
            <a:r>
              <a:rPr lang="en-US" sz="1600" dirty="0">
                <a:latin typeface="+mj-lt"/>
              </a:rPr>
              <a:t>Steve </a:t>
            </a:r>
            <a:r>
              <a:rPr lang="en-US" sz="1600" dirty="0" err="1">
                <a:latin typeface="+mj-lt"/>
              </a:rPr>
              <a:t>Cagiano</a:t>
            </a:r>
            <a:endParaRPr lang="en-US" sz="1600" dirty="0">
              <a:latin typeface="+mj-lt"/>
            </a:endParaRPr>
          </a:p>
          <a:p>
            <a:r>
              <a:rPr lang="en-US" sz="1600" dirty="0">
                <a:latin typeface="+mj-lt"/>
              </a:rPr>
              <a:t>Jay </a:t>
            </a:r>
            <a:r>
              <a:rPr lang="en-US" sz="1600" dirty="0" err="1">
                <a:latin typeface="+mj-lt"/>
              </a:rPr>
              <a:t>Chervenak</a:t>
            </a:r>
            <a:endParaRPr lang="en-US" sz="1600" dirty="0">
              <a:latin typeface="+mj-lt"/>
            </a:endParaRPr>
          </a:p>
          <a:p>
            <a:r>
              <a:rPr lang="en-US" sz="1600" dirty="0">
                <a:latin typeface="+mj-lt"/>
              </a:rPr>
              <a:t>Kevin Denis</a:t>
            </a:r>
          </a:p>
          <a:p>
            <a:r>
              <a:rPr lang="en-US" sz="1600" dirty="0" err="1">
                <a:solidFill>
                  <a:srgbClr val="FF0000"/>
                </a:solidFill>
                <a:latin typeface="+mj-lt"/>
              </a:rPr>
              <a:t>Mitra</a:t>
            </a:r>
            <a:r>
              <a:rPr lang="en-US" sz="1600" dirty="0">
                <a:solidFill>
                  <a:srgbClr val="FF0000"/>
                </a:solidFill>
                <a:latin typeface="+mj-lt"/>
              </a:rPr>
              <a:t> Dutta</a:t>
            </a:r>
          </a:p>
          <a:p>
            <a:r>
              <a:rPr lang="en-US" sz="1600" dirty="0">
                <a:latin typeface="+mj-lt"/>
              </a:rPr>
              <a:t>Roger Foltz</a:t>
            </a:r>
          </a:p>
          <a:p>
            <a:r>
              <a:rPr lang="en-US" sz="1600" dirty="0">
                <a:latin typeface="+mj-lt"/>
              </a:rPr>
              <a:t>David Franz</a:t>
            </a:r>
          </a:p>
          <a:p>
            <a:r>
              <a:rPr lang="en-US" sz="1600" dirty="0">
                <a:latin typeface="+mj-lt"/>
              </a:rPr>
              <a:t>Larry Hess</a:t>
            </a:r>
          </a:p>
          <a:p>
            <a:r>
              <a:rPr lang="en-US" sz="1600" dirty="0">
                <a:latin typeface="+mj-lt"/>
              </a:rPr>
              <a:t>Mike Hickey</a:t>
            </a:r>
          </a:p>
          <a:p>
            <a:r>
              <a:rPr lang="en-US" sz="1600" dirty="0">
                <a:solidFill>
                  <a:srgbClr val="FF0000"/>
                </a:solidFill>
                <a:latin typeface="+mj-lt"/>
              </a:rPr>
              <a:t>Wen-Ting Hsieh</a:t>
            </a:r>
          </a:p>
          <a:p>
            <a:r>
              <a:rPr lang="en-US" sz="1600" dirty="0">
                <a:latin typeface="+mj-lt"/>
              </a:rPr>
              <a:t>Don Jennings</a:t>
            </a:r>
          </a:p>
          <a:p>
            <a:r>
              <a:rPr lang="en-US" sz="1600" dirty="0">
                <a:latin typeface="+mj-lt"/>
              </a:rPr>
              <a:t>Duncan </a:t>
            </a:r>
            <a:r>
              <a:rPr lang="en-US" sz="1600" dirty="0" err="1">
                <a:latin typeface="+mj-lt"/>
              </a:rPr>
              <a:t>Kahle</a:t>
            </a:r>
            <a:endParaRPr lang="en-US" sz="1600" dirty="0">
              <a:latin typeface="+mj-lt"/>
            </a:endParaRPr>
          </a:p>
          <a:p>
            <a:r>
              <a:rPr lang="en-US" sz="1600" dirty="0">
                <a:latin typeface="+mj-lt"/>
              </a:rPr>
              <a:t>Emily </a:t>
            </a:r>
            <a:r>
              <a:rPr lang="en-US" sz="1600" dirty="0" err="1">
                <a:latin typeface="+mj-lt"/>
              </a:rPr>
              <a:t>Kan</a:t>
            </a:r>
            <a:endParaRPr lang="en-US" sz="1600" dirty="0">
              <a:latin typeface="+mj-lt"/>
            </a:endParaRPr>
          </a:p>
          <a:p>
            <a:endParaRPr lang="en-US" sz="1600" dirty="0">
              <a:latin typeface="+mj-lt"/>
            </a:endParaRPr>
          </a:p>
          <a:p>
            <a:endParaRPr lang="en-US" sz="1200" dirty="0">
              <a:latin typeface="+mj-lt"/>
            </a:endParaRPr>
          </a:p>
        </p:txBody>
      </p:sp>
      <p:sp>
        <p:nvSpPr>
          <p:cNvPr id="8" name="TextBox 7"/>
          <p:cNvSpPr txBox="1"/>
          <p:nvPr/>
        </p:nvSpPr>
        <p:spPr>
          <a:xfrm>
            <a:off x="5070014" y="1899174"/>
            <a:ext cx="2730537" cy="5016758"/>
          </a:xfrm>
          <a:prstGeom prst="rect">
            <a:avLst/>
          </a:prstGeom>
          <a:noFill/>
        </p:spPr>
        <p:txBody>
          <a:bodyPr wrap="square" rtlCol="0">
            <a:spAutoFit/>
          </a:bodyPr>
          <a:lstStyle/>
          <a:p>
            <a:r>
              <a:rPr lang="en-US" sz="1600" dirty="0"/>
              <a:t>Eric </a:t>
            </a:r>
            <a:r>
              <a:rPr lang="en-US" sz="1600" dirty="0" err="1"/>
              <a:t>Kan</a:t>
            </a:r>
            <a:endParaRPr lang="en-US" sz="1600" dirty="0">
              <a:latin typeface="+mj-lt"/>
            </a:endParaRPr>
          </a:p>
          <a:p>
            <a:r>
              <a:rPr lang="en-US" sz="1600" dirty="0">
                <a:latin typeface="+mj-lt"/>
              </a:rPr>
              <a:t>Dan Kelly</a:t>
            </a:r>
          </a:p>
          <a:p>
            <a:r>
              <a:rPr lang="en-US" sz="1600" dirty="0">
                <a:latin typeface="+mj-lt"/>
              </a:rPr>
              <a:t>Ed Leong</a:t>
            </a:r>
          </a:p>
          <a:p>
            <a:r>
              <a:rPr lang="en-US" sz="1600" dirty="0">
                <a:latin typeface="+mj-lt"/>
              </a:rPr>
              <a:t>Mary Li </a:t>
            </a:r>
          </a:p>
          <a:p>
            <a:r>
              <a:rPr lang="en-US" sz="1600" dirty="0">
                <a:latin typeface="+mj-lt"/>
              </a:rPr>
              <a:t>George Manos</a:t>
            </a:r>
          </a:p>
          <a:p>
            <a:r>
              <a:rPr lang="en-US" sz="1600" dirty="0" err="1">
                <a:latin typeface="+mj-lt"/>
              </a:rPr>
              <a:t>Laddawan</a:t>
            </a:r>
            <a:r>
              <a:rPr lang="en-US" sz="1600" dirty="0">
                <a:latin typeface="+mj-lt"/>
              </a:rPr>
              <a:t> </a:t>
            </a:r>
            <a:r>
              <a:rPr lang="en-US" sz="1600" dirty="0" err="1">
                <a:latin typeface="+mj-lt"/>
              </a:rPr>
              <a:t>Miko</a:t>
            </a:r>
            <a:endParaRPr lang="en-US" sz="1600" dirty="0">
              <a:latin typeface="+mj-lt"/>
            </a:endParaRPr>
          </a:p>
          <a:p>
            <a:r>
              <a:rPr lang="en-US" sz="1600" dirty="0">
                <a:latin typeface="+mj-lt"/>
              </a:rPr>
              <a:t>Tim Miller </a:t>
            </a:r>
          </a:p>
          <a:p>
            <a:r>
              <a:rPr lang="en-US" sz="1600" dirty="0">
                <a:latin typeface="+mj-lt"/>
              </a:rPr>
              <a:t>Peter </a:t>
            </a:r>
            <a:r>
              <a:rPr lang="en-US" sz="1600" dirty="0" err="1">
                <a:latin typeface="+mj-lt"/>
              </a:rPr>
              <a:t>Nagler</a:t>
            </a:r>
            <a:endParaRPr lang="en-US" sz="1600" dirty="0">
              <a:latin typeface="+mj-lt"/>
            </a:endParaRPr>
          </a:p>
          <a:p>
            <a:r>
              <a:rPr lang="en-US" sz="1600" dirty="0">
                <a:solidFill>
                  <a:srgbClr val="FF0000"/>
                </a:solidFill>
                <a:latin typeface="+mj-lt"/>
              </a:rPr>
              <a:t>Brian </a:t>
            </a:r>
            <a:r>
              <a:rPr lang="en-US" sz="1600" dirty="0" err="1">
                <a:solidFill>
                  <a:srgbClr val="FF0000"/>
                </a:solidFill>
                <a:latin typeface="+mj-lt"/>
              </a:rPr>
              <a:t>Ottens</a:t>
            </a:r>
            <a:endParaRPr lang="en-US" sz="1600" dirty="0">
              <a:solidFill>
                <a:srgbClr val="FF0000"/>
              </a:solidFill>
              <a:latin typeface="+mj-lt"/>
            </a:endParaRPr>
          </a:p>
          <a:p>
            <a:r>
              <a:rPr lang="en-US" sz="1600" dirty="0" err="1">
                <a:latin typeface="+mj-lt"/>
              </a:rPr>
              <a:t>Amil</a:t>
            </a:r>
            <a:r>
              <a:rPr lang="en-US" sz="1600" dirty="0">
                <a:latin typeface="+mj-lt"/>
              </a:rPr>
              <a:t> Patel</a:t>
            </a:r>
          </a:p>
          <a:p>
            <a:r>
              <a:rPr lang="en-US" sz="1600" dirty="0">
                <a:solidFill>
                  <a:srgbClr val="FF0000"/>
                </a:solidFill>
                <a:latin typeface="+mj-lt"/>
              </a:rPr>
              <a:t>Betsy </a:t>
            </a:r>
            <a:r>
              <a:rPr lang="en-US" sz="1600" dirty="0" err="1">
                <a:solidFill>
                  <a:srgbClr val="FF0000"/>
                </a:solidFill>
                <a:latin typeface="+mj-lt"/>
              </a:rPr>
              <a:t>Pugel</a:t>
            </a:r>
            <a:endParaRPr lang="en-US" sz="1600" dirty="0">
              <a:solidFill>
                <a:srgbClr val="FF0000"/>
              </a:solidFill>
              <a:latin typeface="+mj-lt"/>
            </a:endParaRPr>
          </a:p>
          <a:p>
            <a:r>
              <a:rPr lang="en-US" sz="1600" dirty="0">
                <a:latin typeface="+mj-lt"/>
              </a:rPr>
              <a:t>Jack </a:t>
            </a:r>
            <a:r>
              <a:rPr lang="en-US" sz="1600" dirty="0" err="1">
                <a:latin typeface="+mj-lt"/>
              </a:rPr>
              <a:t>Sadleir</a:t>
            </a:r>
            <a:endParaRPr lang="en-US" sz="1600" dirty="0">
              <a:latin typeface="+mj-lt"/>
            </a:endParaRPr>
          </a:p>
          <a:p>
            <a:r>
              <a:rPr lang="en-US" sz="1600" dirty="0">
                <a:latin typeface="+mj-lt"/>
              </a:rPr>
              <a:t>Joe Santos</a:t>
            </a:r>
          </a:p>
          <a:p>
            <a:r>
              <a:rPr lang="en-US" sz="1600" dirty="0">
                <a:latin typeface="+mj-lt"/>
              </a:rPr>
              <a:t>Thomas Stevenson</a:t>
            </a:r>
          </a:p>
          <a:p>
            <a:r>
              <a:rPr lang="en-US" sz="1600" dirty="0" err="1">
                <a:solidFill>
                  <a:srgbClr val="FF0000"/>
                </a:solidFill>
                <a:latin typeface="+mj-lt"/>
              </a:rPr>
              <a:t>Mahmooda</a:t>
            </a:r>
            <a:r>
              <a:rPr lang="en-US" sz="1600" dirty="0">
                <a:solidFill>
                  <a:srgbClr val="FF0000"/>
                </a:solidFill>
                <a:latin typeface="+mj-lt"/>
              </a:rPr>
              <a:t> Sultana</a:t>
            </a:r>
          </a:p>
          <a:p>
            <a:r>
              <a:rPr lang="en-US" sz="1600" dirty="0" err="1">
                <a:latin typeface="+mj-lt"/>
              </a:rPr>
              <a:t>Augustyn</a:t>
            </a:r>
            <a:r>
              <a:rPr lang="en-US" sz="1600" dirty="0">
                <a:latin typeface="+mj-lt"/>
              </a:rPr>
              <a:t> </a:t>
            </a:r>
            <a:r>
              <a:rPr lang="en-US" sz="1600" dirty="0" err="1">
                <a:latin typeface="+mj-lt"/>
              </a:rPr>
              <a:t>Waczinski</a:t>
            </a:r>
            <a:endParaRPr lang="en-US" sz="1600" dirty="0">
              <a:latin typeface="+mj-lt"/>
            </a:endParaRPr>
          </a:p>
          <a:p>
            <a:r>
              <a:rPr lang="en-US" sz="1600" dirty="0" err="1">
                <a:latin typeface="+mj-lt"/>
              </a:rPr>
              <a:t>Yiting</a:t>
            </a:r>
            <a:r>
              <a:rPr lang="en-US" sz="1600" dirty="0">
                <a:latin typeface="+mj-lt"/>
              </a:rPr>
              <a:t> Wen</a:t>
            </a:r>
          </a:p>
          <a:p>
            <a:r>
              <a:rPr lang="en-US" sz="1600" dirty="0">
                <a:latin typeface="+mj-lt"/>
              </a:rPr>
              <a:t>Tony Zheng</a:t>
            </a:r>
          </a:p>
          <a:p>
            <a:endParaRPr lang="en-US" sz="1600" dirty="0">
              <a:latin typeface="+mj-lt"/>
            </a:endParaRPr>
          </a:p>
          <a:p>
            <a:endParaRPr lang="en-US" sz="1600" dirty="0">
              <a:latin typeface="+mj-lt"/>
            </a:endParaRPr>
          </a:p>
        </p:txBody>
      </p:sp>
      <p:sp>
        <p:nvSpPr>
          <p:cNvPr id="4" name="Slide Number Placeholder 3"/>
          <p:cNvSpPr>
            <a:spLocks noGrp="1"/>
          </p:cNvSpPr>
          <p:nvPr>
            <p:ph type="sldNum" sz="quarter" idx="10"/>
          </p:nvPr>
        </p:nvSpPr>
        <p:spPr/>
        <p:txBody>
          <a:bodyPr/>
          <a:lstStyle/>
          <a:p>
            <a:pPr>
              <a:defRPr/>
            </a:pPr>
            <a:fld id="{C5F5D751-9E6B-CC47-84E5-C7B34ABE1EC9}" type="slidenum">
              <a:rPr lang="en-US" altLang="x-none" smtClean="0"/>
              <a:pPr>
                <a:defRPr/>
              </a:pPr>
              <a:t>67</a:t>
            </a:fld>
            <a:endParaRPr lang="en-US" altLang="x-none" sz="1400"/>
          </a:p>
        </p:txBody>
      </p:sp>
    </p:spTree>
    <p:extLst>
      <p:ext uri="{BB962C8B-B14F-4D97-AF65-F5344CB8AC3E}">
        <p14:creationId xmlns:p14="http://schemas.microsoft.com/office/powerpoint/2010/main" val="3773543745"/>
      </p:ext>
    </p:extLst>
  </p:cSld>
  <p:clrMapOvr>
    <a:masterClrMapping/>
  </p:clrMapOvr>
  <p:transition spd="med"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8700" y="2335113"/>
            <a:ext cx="6926580" cy="1754326"/>
          </a:xfrm>
          <a:prstGeom prst="rect">
            <a:avLst/>
          </a:prstGeom>
          <a:noFill/>
        </p:spPr>
        <p:txBody>
          <a:bodyPr wrap="square" rtlCol="0">
            <a:spAutoFit/>
          </a:bodyPr>
          <a:lstStyle/>
          <a:p>
            <a:pPr algn="ctr"/>
            <a:r>
              <a:rPr lang="en-US" sz="3600" b="1">
                <a:solidFill>
                  <a:srgbClr val="FF0000"/>
                </a:solidFill>
                <a:latin typeface="+mj-lt"/>
              </a:rPr>
              <a:t>Noticeably </a:t>
            </a:r>
            <a:r>
              <a:rPr lang="en-US" sz="3600" b="1" dirty="0">
                <a:solidFill>
                  <a:srgbClr val="FF0000"/>
                </a:solidFill>
                <a:latin typeface="+mj-lt"/>
              </a:rPr>
              <a:t>absent is our extensive external technology </a:t>
            </a:r>
            <a:r>
              <a:rPr lang="en-US" sz="3600" b="1">
                <a:solidFill>
                  <a:srgbClr val="FF0000"/>
                </a:solidFill>
                <a:latin typeface="+mj-lt"/>
              </a:rPr>
              <a:t>transfer collaborations</a:t>
            </a:r>
            <a:endParaRPr lang="en-US" sz="3600" b="1" dirty="0">
              <a:solidFill>
                <a:srgbClr val="FF0000"/>
              </a:solidFill>
              <a:latin typeface="+mj-lt"/>
            </a:endParaRPr>
          </a:p>
        </p:txBody>
      </p:sp>
      <p:sp>
        <p:nvSpPr>
          <p:cNvPr id="2" name="Slide Number Placeholder 1"/>
          <p:cNvSpPr>
            <a:spLocks noGrp="1"/>
          </p:cNvSpPr>
          <p:nvPr>
            <p:ph type="sldNum" sz="quarter" idx="10"/>
          </p:nvPr>
        </p:nvSpPr>
        <p:spPr/>
        <p:txBody>
          <a:bodyPr/>
          <a:lstStyle/>
          <a:p>
            <a:pPr>
              <a:defRPr/>
            </a:pPr>
            <a:fld id="{C5F5D751-9E6B-CC47-84E5-C7B34ABE1EC9}" type="slidenum">
              <a:rPr lang="en-US" altLang="x-none" smtClean="0"/>
              <a:pPr>
                <a:defRPr/>
              </a:pPr>
              <a:t>68</a:t>
            </a:fld>
            <a:endParaRPr lang="en-US" altLang="x-none" sz="1400"/>
          </a:p>
        </p:txBody>
      </p:sp>
    </p:spTree>
    <p:extLst>
      <p:ext uri="{BB962C8B-B14F-4D97-AF65-F5344CB8AC3E}">
        <p14:creationId xmlns:p14="http://schemas.microsoft.com/office/powerpoint/2010/main" val="2923806849"/>
      </p:ext>
    </p:extLst>
  </p:cSld>
  <p:clrMapOvr>
    <a:masterClrMapping/>
  </p:clrMapOvr>
  <p:transition spd="med"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689490C-E4F5-5D47-857D-607D7713E9DD}"/>
              </a:ext>
            </a:extLst>
          </p:cNvPr>
          <p:cNvSpPr txBox="1"/>
          <p:nvPr/>
        </p:nvSpPr>
        <p:spPr>
          <a:xfrm>
            <a:off x="864920" y="1634836"/>
            <a:ext cx="7524817" cy="489364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1600" b="1" dirty="0"/>
              <a:t>In situ fetal pH monitoring and telemetry (Johns Hopkins)</a:t>
            </a:r>
          </a:p>
          <a:p>
            <a:pPr marL="285750" indent="-285750">
              <a:lnSpc>
                <a:spcPct val="150000"/>
              </a:lnSpc>
              <a:buFont typeface="Arial" panose="020B0604020202020204" pitchFamily="34" charset="0"/>
              <a:buChar char="•"/>
            </a:pPr>
            <a:r>
              <a:rPr lang="en-US" sz="1600" b="1" dirty="0"/>
              <a:t>In situ fetal EKG monitoring and telemetry (Johns Hopkins)</a:t>
            </a:r>
          </a:p>
          <a:p>
            <a:pPr marL="285750" indent="-285750">
              <a:lnSpc>
                <a:spcPct val="150000"/>
              </a:lnSpc>
              <a:buFont typeface="Arial" panose="020B0604020202020204" pitchFamily="34" charset="0"/>
              <a:buChar char="•"/>
            </a:pPr>
            <a:r>
              <a:rPr lang="en-US" sz="1600" b="1" dirty="0"/>
              <a:t>Ingestible temperature monitoring pill</a:t>
            </a:r>
          </a:p>
          <a:p>
            <a:pPr marL="285750" indent="-285750">
              <a:lnSpc>
                <a:spcPct val="150000"/>
              </a:lnSpc>
              <a:buFont typeface="Arial" panose="020B0604020202020204" pitchFamily="34" charset="0"/>
              <a:buChar char="•"/>
            </a:pPr>
            <a:r>
              <a:rPr lang="en-US" sz="1600" b="1" dirty="0"/>
              <a:t>Pacemaker </a:t>
            </a:r>
          </a:p>
          <a:p>
            <a:pPr marL="285750" indent="-285750">
              <a:lnSpc>
                <a:spcPct val="150000"/>
              </a:lnSpc>
              <a:buFont typeface="Arial" panose="020B0604020202020204" pitchFamily="34" charset="0"/>
              <a:buChar char="•"/>
            </a:pPr>
            <a:r>
              <a:rPr lang="en-US" sz="1600" b="1" dirty="0"/>
              <a:t>Insulin pump (APL)</a:t>
            </a:r>
          </a:p>
          <a:p>
            <a:pPr marL="285750" indent="-285750">
              <a:lnSpc>
                <a:spcPct val="150000"/>
              </a:lnSpc>
              <a:buFont typeface="Arial" panose="020B0604020202020204" pitchFamily="34" charset="0"/>
              <a:buChar char="•"/>
            </a:pPr>
            <a:r>
              <a:rPr lang="en-US" sz="1600" b="1" dirty="0"/>
              <a:t>Implantable platinum-based electrodes (California VA)</a:t>
            </a:r>
          </a:p>
          <a:p>
            <a:pPr marL="285750" indent="-285750">
              <a:lnSpc>
                <a:spcPct val="150000"/>
              </a:lnSpc>
              <a:buFont typeface="Arial" panose="020B0604020202020204" pitchFamily="34" charset="0"/>
              <a:buChar char="•"/>
            </a:pPr>
            <a:r>
              <a:rPr lang="en-US" sz="1600" b="1" dirty="0"/>
              <a:t>Implantable nerve stimulator (Georgetown University)</a:t>
            </a:r>
          </a:p>
          <a:p>
            <a:pPr marL="285750" indent="-285750">
              <a:lnSpc>
                <a:spcPct val="150000"/>
              </a:lnSpc>
              <a:buFont typeface="Arial" panose="020B0604020202020204" pitchFamily="34" charset="0"/>
              <a:buChar char="•"/>
            </a:pPr>
            <a:r>
              <a:rPr lang="en-US" sz="1600" b="1" dirty="0"/>
              <a:t>Functional Electrical Stimulation (Cleveland VA)</a:t>
            </a:r>
          </a:p>
          <a:p>
            <a:pPr marL="285750" indent="-285750">
              <a:lnSpc>
                <a:spcPct val="150000"/>
              </a:lnSpc>
              <a:buFont typeface="Arial" panose="020B0604020202020204" pitchFamily="34" charset="0"/>
              <a:buChar char="•"/>
            </a:pPr>
            <a:r>
              <a:rPr lang="en-US" sz="1600" b="1" dirty="0"/>
              <a:t>Direction discriminating hearing aid</a:t>
            </a:r>
          </a:p>
          <a:p>
            <a:pPr marL="285750" indent="-285750">
              <a:lnSpc>
                <a:spcPct val="150000"/>
              </a:lnSpc>
              <a:buFont typeface="Arial" panose="020B0604020202020204" pitchFamily="34" charset="0"/>
              <a:buChar char="•"/>
            </a:pPr>
            <a:r>
              <a:rPr lang="en-US" sz="1600" b="1" dirty="0"/>
              <a:t>CCD for x-ray imaging (UMASS)</a:t>
            </a:r>
          </a:p>
          <a:p>
            <a:pPr marL="285750" indent="-285750">
              <a:lnSpc>
                <a:spcPct val="150000"/>
              </a:lnSpc>
              <a:buFont typeface="Arial" panose="020B0604020202020204" pitchFamily="34" charset="0"/>
              <a:buChar char="•"/>
            </a:pPr>
            <a:r>
              <a:rPr lang="en-US" sz="1600" b="1" dirty="0"/>
              <a:t>Rat backpack for brain electrode telemetry (addiction studies with UCSF)</a:t>
            </a:r>
          </a:p>
          <a:p>
            <a:pPr marL="285750" indent="-285750">
              <a:lnSpc>
                <a:spcPct val="150000"/>
              </a:lnSpc>
              <a:buFont typeface="Arial" panose="020B0604020202020204" pitchFamily="34" charset="0"/>
              <a:buChar char="•"/>
            </a:pPr>
            <a:r>
              <a:rPr lang="en-US" sz="1600" b="1" dirty="0" err="1"/>
              <a:t>QWIP</a:t>
            </a:r>
            <a:r>
              <a:rPr lang="en-US" sz="1600" b="1" dirty="0"/>
              <a:t> for non-invasive cancer detection (</a:t>
            </a:r>
            <a:r>
              <a:rPr lang="en-US" sz="1600" b="1" dirty="0" err="1"/>
              <a:t>Omnincorder</a:t>
            </a:r>
            <a:r>
              <a:rPr lang="en-US" sz="1600" b="1" dirty="0"/>
              <a:t>)</a:t>
            </a:r>
          </a:p>
          <a:p>
            <a:pPr marL="285750" indent="-285750">
              <a:lnSpc>
                <a:spcPct val="150000"/>
              </a:lnSpc>
              <a:buFont typeface="Arial" panose="020B0604020202020204" pitchFamily="34" charset="0"/>
              <a:buChar char="•"/>
            </a:pPr>
            <a:endParaRPr lang="en-US" sz="1600" b="1" dirty="0"/>
          </a:p>
        </p:txBody>
      </p:sp>
      <p:sp>
        <p:nvSpPr>
          <p:cNvPr id="2" name="TextBox 1">
            <a:extLst>
              <a:ext uri="{FF2B5EF4-FFF2-40B4-BE49-F238E27FC236}">
                <a16:creationId xmlns:a16="http://schemas.microsoft.com/office/drawing/2014/main" xmlns="" id="{3CC6247C-BAF7-624A-B3F6-D28C20E88C5C}"/>
              </a:ext>
            </a:extLst>
          </p:cNvPr>
          <p:cNvSpPr txBox="1"/>
          <p:nvPr/>
        </p:nvSpPr>
        <p:spPr>
          <a:xfrm>
            <a:off x="2930132" y="334163"/>
            <a:ext cx="2452916" cy="584775"/>
          </a:xfrm>
          <a:prstGeom prst="rect">
            <a:avLst/>
          </a:prstGeom>
          <a:noFill/>
        </p:spPr>
        <p:txBody>
          <a:bodyPr wrap="none" rtlCol="0">
            <a:spAutoFit/>
          </a:bodyPr>
          <a:lstStyle/>
          <a:p>
            <a:r>
              <a:rPr lang="en-US" sz="3200" b="1" dirty="0">
                <a:solidFill>
                  <a:srgbClr val="00B0F0"/>
                </a:solidFill>
                <a:latin typeface="Times New Roman" panose="02020603050405020304" pitchFamily="18" charset="0"/>
                <a:cs typeface="Times New Roman" panose="02020603050405020304" pitchFamily="18" charset="0"/>
              </a:rPr>
              <a:t>Quick Recap</a:t>
            </a:r>
          </a:p>
        </p:txBody>
      </p:sp>
      <p:sp>
        <p:nvSpPr>
          <p:cNvPr id="4" name="TextBox 3">
            <a:extLst>
              <a:ext uri="{FF2B5EF4-FFF2-40B4-BE49-F238E27FC236}">
                <a16:creationId xmlns:a16="http://schemas.microsoft.com/office/drawing/2014/main" xmlns="" id="{43FC567D-C58F-C04F-AB5A-B379113CDD5A}"/>
              </a:ext>
            </a:extLst>
          </p:cNvPr>
          <p:cNvSpPr txBox="1"/>
          <p:nvPr/>
        </p:nvSpPr>
        <p:spPr>
          <a:xfrm>
            <a:off x="1214928" y="1234726"/>
            <a:ext cx="4952574" cy="400110"/>
          </a:xfrm>
          <a:prstGeom prst="rect">
            <a:avLst/>
          </a:prstGeom>
          <a:noFill/>
        </p:spPr>
        <p:txBody>
          <a:bodyPr wrap="non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Most of these projects occurred </a:t>
            </a:r>
            <a:r>
              <a:rPr lang="en-US" sz="2000" b="1">
                <a:solidFill>
                  <a:srgbClr val="C00000"/>
                </a:solidFill>
                <a:latin typeface="Times New Roman" panose="02020603050405020304" pitchFamily="18" charset="0"/>
                <a:cs typeface="Times New Roman" panose="02020603050405020304" pitchFamily="18" charset="0"/>
              </a:rPr>
              <a:t>before 2000</a:t>
            </a:r>
            <a:endParaRPr lang="en-US"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21814"/>
      </p:ext>
    </p:extLst>
  </p:cSld>
  <p:clrMapOvr>
    <a:masterClrMapping/>
  </p:clrMapOvr>
  <p:transition spd="med"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E42944-92B0-A243-AED3-92CDE3B6A748}"/>
              </a:ext>
            </a:extLst>
          </p:cNvPr>
          <p:cNvSpPr>
            <a:spLocks noGrp="1"/>
          </p:cNvSpPr>
          <p:nvPr>
            <p:ph type="title" idx="4294967295"/>
          </p:nvPr>
        </p:nvSpPr>
        <p:spPr>
          <a:xfrm>
            <a:off x="304800" y="190165"/>
            <a:ext cx="8547100" cy="760413"/>
          </a:xfrm>
        </p:spPr>
        <p:txBody>
          <a:bodyPr/>
          <a:lstStyle/>
          <a:p>
            <a:pPr algn="ctr"/>
            <a:r>
              <a:rPr lang="en-US" dirty="0"/>
              <a:t>Remember~1980</a:t>
            </a:r>
            <a:endParaRPr lang="en-US" dirty="0">
              <a:solidFill>
                <a:srgbClr val="00B0F0"/>
              </a:solidFill>
            </a:endParaRPr>
          </a:p>
        </p:txBody>
      </p:sp>
      <p:sp>
        <p:nvSpPr>
          <p:cNvPr id="10" name="Content Placeholder 9">
            <a:extLst>
              <a:ext uri="{FF2B5EF4-FFF2-40B4-BE49-F238E27FC236}">
                <a16:creationId xmlns:a16="http://schemas.microsoft.com/office/drawing/2014/main" xmlns="" id="{9BAD0003-3EA2-2442-B6B9-49DCBB1D1820}"/>
              </a:ext>
            </a:extLst>
          </p:cNvPr>
          <p:cNvSpPr>
            <a:spLocks noGrp="1"/>
          </p:cNvSpPr>
          <p:nvPr>
            <p:ph idx="1"/>
          </p:nvPr>
        </p:nvSpPr>
        <p:spPr>
          <a:xfrm>
            <a:off x="613242" y="1745476"/>
            <a:ext cx="7905581" cy="4678380"/>
          </a:xfrm>
        </p:spPr>
        <p:txBody>
          <a:bodyPr/>
          <a:lstStyle/>
          <a:p>
            <a:r>
              <a:rPr lang="en-US" b="1" dirty="0"/>
              <a:t>Laptops are still 20 years into the future.</a:t>
            </a:r>
          </a:p>
          <a:p>
            <a:endParaRPr lang="en-US" b="1" dirty="0"/>
          </a:p>
          <a:p>
            <a:r>
              <a:rPr lang="en-US" b="1" dirty="0"/>
              <a:t>The internet is still 15 years into the future.</a:t>
            </a:r>
          </a:p>
          <a:p>
            <a:endParaRPr lang="en-US" b="1" dirty="0"/>
          </a:p>
          <a:p>
            <a:r>
              <a:rPr lang="en-US" b="1" dirty="0"/>
              <a:t>IC layout software is 10 years into the future.</a:t>
            </a:r>
          </a:p>
          <a:p>
            <a:endParaRPr lang="en-US" b="1" dirty="0"/>
          </a:p>
          <a:p>
            <a:pPr>
              <a:spcBef>
                <a:spcPts val="1128"/>
              </a:spcBef>
              <a:spcAft>
                <a:spcPts val="1128"/>
              </a:spcAft>
            </a:pPr>
            <a:r>
              <a:rPr lang="en-US" b="1" dirty="0"/>
              <a:t>Desktop computers are 10 years into the future.</a:t>
            </a:r>
          </a:p>
          <a:p>
            <a:pPr marL="0" indent="0">
              <a:spcBef>
                <a:spcPts val="1128"/>
              </a:spcBef>
              <a:spcAft>
                <a:spcPts val="1128"/>
              </a:spcAft>
              <a:buNone/>
            </a:pPr>
            <a:r>
              <a:rPr lang="en-US" b="1" i="1" dirty="0">
                <a:solidFill>
                  <a:srgbClr val="FF0000"/>
                </a:solidFill>
              </a:rPr>
              <a:t>						-AND-</a:t>
            </a:r>
          </a:p>
          <a:p>
            <a:r>
              <a:rPr lang="en-US" b="1" dirty="0"/>
              <a:t>Smart phones are more than 25 years into the future.</a:t>
            </a:r>
          </a:p>
        </p:txBody>
      </p:sp>
      <p:sp>
        <p:nvSpPr>
          <p:cNvPr id="3" name="Slide Number Placeholder 2"/>
          <p:cNvSpPr>
            <a:spLocks noGrp="1"/>
          </p:cNvSpPr>
          <p:nvPr>
            <p:ph type="sldNum" sz="quarter" idx="10"/>
          </p:nvPr>
        </p:nvSpPr>
        <p:spPr/>
        <p:txBody>
          <a:bodyPr/>
          <a:lstStyle/>
          <a:p>
            <a:fld id="{C5F5D751-9E6B-CC47-84E5-C7B34ABE1EC9}" type="slidenum">
              <a:rPr lang="en-US" altLang="x-none" smtClean="0"/>
              <a:pPr/>
              <a:t>7</a:t>
            </a:fld>
            <a:endParaRPr lang="en-US" altLang="x-none"/>
          </a:p>
        </p:txBody>
      </p:sp>
      <p:sp>
        <p:nvSpPr>
          <p:cNvPr id="5" name="Rectangle 60">
            <a:extLst>
              <a:ext uri="{FF2B5EF4-FFF2-40B4-BE49-F238E27FC236}">
                <a16:creationId xmlns:a16="http://schemas.microsoft.com/office/drawing/2014/main" xmlns="" id="{8A4BE8C1-8CFA-7C44-BC91-008BFAABA444}"/>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8511437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454DD541-A466-414A-BF6A-6308549CC07B}"/>
              </a:ext>
            </a:extLst>
          </p:cNvPr>
          <p:cNvSpPr>
            <a:spLocks noGrp="1"/>
          </p:cNvSpPr>
          <p:nvPr>
            <p:ph idx="1"/>
          </p:nvPr>
        </p:nvSpPr>
        <p:spPr>
          <a:xfrm>
            <a:off x="821406" y="5074697"/>
            <a:ext cx="3838175" cy="609864"/>
          </a:xfrm>
        </p:spPr>
        <p:txBody>
          <a:bodyPr>
            <a:normAutofit fontScale="92500" lnSpcReduction="20000"/>
          </a:bodyPr>
          <a:lstStyle/>
          <a:p>
            <a:pPr marL="0" indent="0" algn="ctr">
              <a:buNone/>
            </a:pPr>
            <a:r>
              <a:rPr lang="en-US" sz="1505" dirty="0"/>
              <a:t>Three 640x512 </a:t>
            </a:r>
            <a:r>
              <a:rPr lang="en-US" sz="1505" dirty="0" err="1"/>
              <a:t>QWIP</a:t>
            </a:r>
            <a:r>
              <a:rPr lang="en-US" sz="1505" dirty="0"/>
              <a:t> arrays attached to a custom developed silicon substrate.  Operating temperature is 42K (-231</a:t>
            </a:r>
            <a:r>
              <a:rPr lang="en-US" sz="1505" baseline="30000" dirty="0"/>
              <a:t>o</a:t>
            </a:r>
            <a:r>
              <a:rPr lang="en-US" sz="1505" dirty="0"/>
              <a:t>C).</a:t>
            </a:r>
          </a:p>
          <a:p>
            <a:pPr marL="0" indent="0" algn="ctr">
              <a:buNone/>
            </a:pPr>
            <a:endParaRPr lang="en-US" sz="1505" dirty="0"/>
          </a:p>
        </p:txBody>
      </p:sp>
      <p:sp>
        <p:nvSpPr>
          <p:cNvPr id="3" name="Title 2">
            <a:extLst>
              <a:ext uri="{FF2B5EF4-FFF2-40B4-BE49-F238E27FC236}">
                <a16:creationId xmlns:a16="http://schemas.microsoft.com/office/drawing/2014/main" xmlns="" id="{91934B16-DE16-A64C-83AF-AFA0643BFCF6}"/>
              </a:ext>
            </a:extLst>
          </p:cNvPr>
          <p:cNvSpPr>
            <a:spLocks noGrp="1"/>
          </p:cNvSpPr>
          <p:nvPr>
            <p:ph type="title" idx="4294967295"/>
          </p:nvPr>
        </p:nvSpPr>
        <p:spPr>
          <a:xfrm>
            <a:off x="384470" y="392296"/>
            <a:ext cx="8547100" cy="760413"/>
          </a:xfrm>
        </p:spPr>
        <p:txBody>
          <a:bodyPr>
            <a:noAutofit/>
          </a:bodyPr>
          <a:lstStyle/>
          <a:p>
            <a:r>
              <a:rPr lang="en-US" sz="2700" dirty="0"/>
              <a:t>Landsat 8 and 9 </a:t>
            </a:r>
            <a:r>
              <a:rPr lang="en-US" sz="2700" dirty="0" err="1"/>
              <a:t>QWIP</a:t>
            </a:r>
            <a:r>
              <a:rPr lang="en-US" sz="2700" dirty="0"/>
              <a:t>-based Focal Plane </a:t>
            </a:r>
            <a:br>
              <a:rPr lang="en-US" sz="2700" dirty="0"/>
            </a:br>
            <a:r>
              <a:rPr lang="en-US" sz="2700" dirty="0"/>
              <a:t>2008–2018</a:t>
            </a:r>
          </a:p>
        </p:txBody>
      </p:sp>
      <p:sp>
        <p:nvSpPr>
          <p:cNvPr id="2" name="Slide Number Placeholder 1"/>
          <p:cNvSpPr>
            <a:spLocks noGrp="1"/>
          </p:cNvSpPr>
          <p:nvPr>
            <p:ph type="sldNum" sz="quarter" idx="10"/>
          </p:nvPr>
        </p:nvSpPr>
        <p:spPr/>
        <p:txBody>
          <a:bodyPr/>
          <a:lstStyle/>
          <a:p>
            <a:fld id="{C5F5D751-9E6B-CC47-84E5-C7B34ABE1EC9}" type="slidenum">
              <a:rPr lang="en-US" altLang="x-none" smtClean="0"/>
              <a:pPr/>
              <a:t>70</a:t>
            </a:fld>
            <a:endParaRPr lang="en-US" altLang="x-none"/>
          </a:p>
        </p:txBody>
      </p:sp>
      <p:grpSp>
        <p:nvGrpSpPr>
          <p:cNvPr id="15" name="Group 14">
            <a:extLst>
              <a:ext uri="{FF2B5EF4-FFF2-40B4-BE49-F238E27FC236}">
                <a16:creationId xmlns:a16="http://schemas.microsoft.com/office/drawing/2014/main" xmlns="" id="{E94DABB4-601D-7443-BFBD-A7CC1AAB6F8E}"/>
              </a:ext>
            </a:extLst>
          </p:cNvPr>
          <p:cNvGrpSpPr/>
          <p:nvPr/>
        </p:nvGrpSpPr>
        <p:grpSpPr>
          <a:xfrm>
            <a:off x="806578" y="1805310"/>
            <a:ext cx="7545675" cy="3126430"/>
            <a:chOff x="278130" y="1894400"/>
            <a:chExt cx="8670859" cy="3592632"/>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3410"/>
            <a:stretch/>
          </p:blipFill>
          <p:spPr>
            <a:xfrm>
              <a:off x="4877637" y="1894400"/>
              <a:ext cx="4071352" cy="3592632"/>
            </a:xfrm>
            <a:prstGeom prst="rect">
              <a:avLst/>
            </a:prstGeom>
          </p:spPr>
        </p:pic>
        <p:pic>
          <p:nvPicPr>
            <p:cNvPr id="8" name="Picture 9" descr="DSC01628a.jpg"/>
            <p:cNvPicPr>
              <a:picLocks noChangeAspect="1"/>
            </p:cNvPicPr>
            <p:nvPr/>
          </p:nvPicPr>
          <p:blipFill>
            <a:blip r:embed="rId3"/>
            <a:srcRect/>
            <a:stretch>
              <a:fillRect/>
            </a:stretch>
          </p:blipFill>
          <p:spPr bwMode="auto">
            <a:xfrm>
              <a:off x="278130" y="1894400"/>
              <a:ext cx="4439900" cy="3592632"/>
            </a:xfrm>
            <a:prstGeom prst="rect">
              <a:avLst/>
            </a:prstGeom>
            <a:noFill/>
            <a:ln w="9525">
              <a:noFill/>
              <a:miter lim="800000"/>
              <a:headEnd/>
              <a:tailEnd/>
            </a:ln>
          </p:spPr>
        </p:pic>
      </p:grpSp>
      <p:sp>
        <p:nvSpPr>
          <p:cNvPr id="19" name="Content Placeholder 3">
            <a:extLst>
              <a:ext uri="{FF2B5EF4-FFF2-40B4-BE49-F238E27FC236}">
                <a16:creationId xmlns:a16="http://schemas.microsoft.com/office/drawing/2014/main" xmlns="" id="{59CBEF80-B692-4D4D-BD87-2503F7908D53}"/>
              </a:ext>
            </a:extLst>
          </p:cNvPr>
          <p:cNvSpPr txBox="1">
            <a:spLocks/>
          </p:cNvSpPr>
          <p:nvPr/>
        </p:nvSpPr>
        <p:spPr bwMode="auto">
          <a:xfrm>
            <a:off x="4804250" y="5074697"/>
            <a:ext cx="3548002" cy="6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982" tIns="42992" rIns="85982" bIns="42992" numCol="1" anchor="t" anchorCtr="0" compatLnSpc="1">
            <a:prstTxWarp prst="textNoShape">
              <a:avLst/>
            </a:prstTxWarp>
            <a:normAutofit/>
          </a:bodyPr>
          <a:lstStyle>
            <a:lvl1pPr marL="169863" indent="-169863" algn="l" rtl="0" eaLnBrk="0" fontAlgn="base" hangingPunct="0">
              <a:spcBef>
                <a:spcPct val="20000"/>
              </a:spcBef>
              <a:spcAft>
                <a:spcPct val="0"/>
              </a:spcAft>
              <a:buClr>
                <a:srgbClr val="EB8808"/>
              </a:buClr>
              <a:buChar char="•"/>
              <a:tabLst>
                <a:tab pos="161925" algn="l"/>
                <a:tab pos="390525"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baseline="0">
                <a:solidFill>
                  <a:srgbClr val="6E1463"/>
                </a:solidFill>
                <a:latin typeface="+mn-lt"/>
                <a:ea typeface="+mn-ea"/>
              </a:defRPr>
            </a:lvl2pPr>
            <a:lvl3pPr marL="411163" indent="168275"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579438" indent="169863" algn="l" rtl="0" eaLnBrk="0" fontAlgn="base" hangingPunct="0">
              <a:spcBef>
                <a:spcPct val="20000"/>
              </a:spcBef>
              <a:spcAft>
                <a:spcPct val="0"/>
              </a:spcAft>
              <a:buClr>
                <a:srgbClr val="EB8808"/>
              </a:buClr>
              <a:buChar char="–"/>
              <a:tabLst>
                <a:tab pos="736600" algn="l"/>
              </a:tabLst>
              <a:defRPr sz="1600">
                <a:solidFill>
                  <a:srgbClr val="6E1463"/>
                </a:solidFill>
                <a:latin typeface="+mn-lt"/>
                <a:ea typeface="+mn-ea"/>
              </a:defRPr>
            </a:lvl4pPr>
            <a:lvl5pPr marL="749300"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marL="0" indent="0" algn="ctr">
              <a:buNone/>
            </a:pPr>
            <a:r>
              <a:rPr lang="en-US" sz="1505">
                <a:solidFill>
                  <a:srgbClr val="6D1463"/>
                </a:solidFill>
              </a:rPr>
              <a:t>The focal plane assembly with the</a:t>
            </a:r>
            <a:br>
              <a:rPr lang="en-US" sz="1505">
                <a:solidFill>
                  <a:srgbClr val="6D1463"/>
                </a:solidFill>
              </a:rPr>
            </a:br>
            <a:r>
              <a:rPr lang="en-US" sz="1505">
                <a:solidFill>
                  <a:srgbClr val="6D1463"/>
                </a:solidFill>
              </a:rPr>
              <a:t>10.8 and 12.0µm filters over each array</a:t>
            </a:r>
          </a:p>
        </p:txBody>
      </p:sp>
      <p:sp>
        <p:nvSpPr>
          <p:cNvPr id="20" name="Rectangle 60">
            <a:extLst>
              <a:ext uri="{FF2B5EF4-FFF2-40B4-BE49-F238E27FC236}">
                <a16:creationId xmlns:a16="http://schemas.microsoft.com/office/drawing/2014/main" xmlns="" id="{9B685209-D769-F047-8281-BB47DE29A195}"/>
              </a:ext>
            </a:extLst>
          </p:cNvPr>
          <p:cNvSpPr>
            <a:spLocks noGrp="1" noChangeArrowheads="1"/>
          </p:cNvSpPr>
          <p:nvPr>
            <p:ph type="ftr" sz="quarter" idx="3"/>
          </p:nvPr>
        </p:nvSpPr>
        <p:spPr bwMode="auto">
          <a:xfrm>
            <a:off x="188843"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40831857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0"/>
          </p:nvPr>
        </p:nvSpPr>
        <p:spPr/>
        <p:txBody>
          <a:bodyPr/>
          <a:lstStyle/>
          <a:p>
            <a:fld id="{D72D16D3-3FAD-8F4F-82AA-06831F5D9210}" type="slidenum">
              <a:rPr lang="en-US" smtClean="0"/>
              <a:pPr/>
              <a:t>71</a:t>
            </a:fld>
            <a:endParaRPr lang="en-US"/>
          </a:p>
        </p:txBody>
      </p:sp>
      <p:sp>
        <p:nvSpPr>
          <p:cNvPr id="2" name="Title 1"/>
          <p:cNvSpPr>
            <a:spLocks noGrp="1"/>
          </p:cNvSpPr>
          <p:nvPr>
            <p:ph type="title"/>
          </p:nvPr>
        </p:nvSpPr>
        <p:spPr>
          <a:xfrm>
            <a:off x="596900" y="339903"/>
            <a:ext cx="8547100" cy="760413"/>
          </a:xfrm>
        </p:spPr>
        <p:txBody>
          <a:bodyPr>
            <a:normAutofit fontScale="90000"/>
          </a:bodyPr>
          <a:lstStyle/>
          <a:p>
            <a:r>
              <a:rPr lang="en-US" dirty="0"/>
              <a:t>Landsat 8 Thermal IR Sensor (</a:t>
            </a:r>
            <a:r>
              <a:rPr lang="en-US" dirty="0" err="1"/>
              <a:t>TIRS</a:t>
            </a:r>
            <a:r>
              <a:rPr lang="en-US" dirty="0"/>
              <a:t>)</a:t>
            </a:r>
            <a:br>
              <a:rPr lang="en-US" dirty="0"/>
            </a:br>
            <a:r>
              <a:rPr lang="en-US" dirty="0"/>
              <a:t> Flight Instrument</a:t>
            </a:r>
          </a:p>
        </p:txBody>
      </p:sp>
      <p:pic>
        <p:nvPicPr>
          <p:cNvPr id="21" name="Picture 20"/>
          <p:cNvPicPr>
            <a:picLocks noChangeAspect="1"/>
          </p:cNvPicPr>
          <p:nvPr/>
        </p:nvPicPr>
        <p:blipFill rotWithShape="1">
          <a:blip r:embed="rId3"/>
          <a:srcRect l="852" r="3058" b="1542"/>
          <a:stretch/>
        </p:blipFill>
        <p:spPr>
          <a:xfrm>
            <a:off x="5847406" y="1861643"/>
            <a:ext cx="2321517" cy="3439286"/>
          </a:xfrm>
          <a:prstGeom prst="rect">
            <a:avLst/>
          </a:prstGeom>
        </p:spPr>
      </p:pic>
      <p:pic>
        <p:nvPicPr>
          <p:cNvPr id="25" name="Picture 9" descr="DSC01628a.jpg"/>
          <p:cNvPicPr>
            <a:picLocks noChangeAspect="1"/>
          </p:cNvPicPr>
          <p:nvPr/>
        </p:nvPicPr>
        <p:blipFill>
          <a:blip r:embed="rId4"/>
          <a:srcRect/>
          <a:stretch>
            <a:fillRect/>
          </a:stretch>
        </p:blipFill>
        <p:spPr bwMode="auto">
          <a:xfrm>
            <a:off x="1306271" y="1411688"/>
            <a:ext cx="2095413" cy="1695544"/>
          </a:xfrm>
          <a:prstGeom prst="rect">
            <a:avLst/>
          </a:prstGeom>
          <a:noFill/>
          <a:ln w="9525">
            <a:noFill/>
            <a:miter lim="800000"/>
            <a:headEnd/>
            <a:tailEnd/>
          </a:ln>
        </p:spPr>
      </p:pic>
      <p:pic>
        <p:nvPicPr>
          <p:cNvPr id="43" name="Picture 42" descr="DSC01143a.jpg"/>
          <p:cNvPicPr>
            <a:picLocks noChangeAspect="1"/>
          </p:cNvPicPr>
          <p:nvPr/>
        </p:nvPicPr>
        <p:blipFill>
          <a:blip r:embed="rId5"/>
          <a:stretch>
            <a:fillRect/>
          </a:stretch>
        </p:blipFill>
        <p:spPr>
          <a:xfrm>
            <a:off x="3587288" y="1411686"/>
            <a:ext cx="1942173" cy="1456630"/>
          </a:xfrm>
          <a:prstGeom prst="rect">
            <a:avLst/>
          </a:prstGeom>
        </p:spPr>
      </p:pic>
      <p:sp>
        <p:nvSpPr>
          <p:cNvPr id="19" name="TextBox 18"/>
          <p:cNvSpPr txBox="1"/>
          <p:nvPr/>
        </p:nvSpPr>
        <p:spPr>
          <a:xfrm>
            <a:off x="1486200" y="5760045"/>
            <a:ext cx="1735565" cy="410882"/>
          </a:xfrm>
          <a:prstGeom prst="rect">
            <a:avLst/>
          </a:prstGeom>
          <a:noFill/>
        </p:spPr>
        <p:txBody>
          <a:bodyPr wrap="square" rtlCol="0">
            <a:spAutoFit/>
          </a:bodyPr>
          <a:lstStyle/>
          <a:p>
            <a:pPr algn="ctr"/>
            <a:r>
              <a:rPr lang="en-US" sz="1035">
                <a:solidFill>
                  <a:srgbClr val="6D1463"/>
                </a:solidFill>
                <a:cs typeface="Arial" panose="020B0604020202020204" pitchFamily="34" charset="0"/>
              </a:rPr>
              <a:t>Focal Plane Assembly</a:t>
            </a:r>
          </a:p>
          <a:p>
            <a:pPr algn="ctr"/>
            <a:r>
              <a:rPr lang="en-US" sz="1035">
                <a:solidFill>
                  <a:srgbClr val="6D1463"/>
                </a:solidFill>
                <a:cs typeface="Arial" panose="020B0604020202020204" pitchFamily="34" charset="0"/>
              </a:rPr>
              <a:t>with filters</a:t>
            </a:r>
          </a:p>
        </p:txBody>
      </p:sp>
      <p:sp>
        <p:nvSpPr>
          <p:cNvPr id="22" name="TextBox 21"/>
          <p:cNvSpPr txBox="1"/>
          <p:nvPr/>
        </p:nvSpPr>
        <p:spPr>
          <a:xfrm>
            <a:off x="5853770" y="5356524"/>
            <a:ext cx="2300820" cy="251607"/>
          </a:xfrm>
          <a:prstGeom prst="rect">
            <a:avLst/>
          </a:prstGeom>
          <a:noFill/>
        </p:spPr>
        <p:txBody>
          <a:bodyPr wrap="square" rtlCol="0">
            <a:spAutoFit/>
          </a:bodyPr>
          <a:lstStyle/>
          <a:p>
            <a:pPr algn="ctr"/>
            <a:r>
              <a:rPr lang="en-US" sz="1035">
                <a:solidFill>
                  <a:srgbClr val="6D1463"/>
                </a:solidFill>
                <a:cs typeface="Arial" panose="020B0604020202020204" pitchFamily="34" charset="0"/>
              </a:rPr>
              <a:t>Full TIRS Instrument Assembly</a:t>
            </a:r>
          </a:p>
        </p:txBody>
      </p:sp>
      <p:pic>
        <p:nvPicPr>
          <p:cNvPr id="13" name="Picture 12"/>
          <p:cNvPicPr>
            <a:picLocks noChangeAspect="1"/>
          </p:cNvPicPr>
          <p:nvPr/>
        </p:nvPicPr>
        <p:blipFill rotWithShape="1">
          <a:blip r:embed="rId6"/>
          <a:srcRect l="3476" t="2198" r="4421" b="932"/>
          <a:stretch/>
        </p:blipFill>
        <p:spPr>
          <a:xfrm>
            <a:off x="3655562" y="3506744"/>
            <a:ext cx="1805625" cy="2235536"/>
          </a:xfrm>
          <a:prstGeom prst="rect">
            <a:avLst/>
          </a:prstGeom>
        </p:spPr>
      </p:pic>
      <p:sp>
        <p:nvSpPr>
          <p:cNvPr id="23" name="TextBox 22"/>
          <p:cNvSpPr txBox="1"/>
          <p:nvPr/>
        </p:nvSpPr>
        <p:spPr>
          <a:xfrm>
            <a:off x="3614959" y="5760042"/>
            <a:ext cx="1886831" cy="251607"/>
          </a:xfrm>
          <a:prstGeom prst="rect">
            <a:avLst/>
          </a:prstGeom>
          <a:noFill/>
        </p:spPr>
        <p:txBody>
          <a:bodyPr wrap="square" rtlCol="0">
            <a:spAutoFit/>
          </a:bodyPr>
          <a:lstStyle/>
          <a:p>
            <a:pPr algn="ctr"/>
            <a:r>
              <a:rPr lang="en-US" sz="1035">
                <a:solidFill>
                  <a:srgbClr val="6D1463"/>
                </a:solidFill>
                <a:cs typeface="Arial" panose="020B0604020202020204" pitchFamily="34" charset="0"/>
              </a:rPr>
              <a:t>Telescope </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290890" y="3824585"/>
            <a:ext cx="2126173" cy="170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3578233" y="2905450"/>
            <a:ext cx="1960285" cy="251607"/>
          </a:xfrm>
          <a:prstGeom prst="rect">
            <a:avLst/>
          </a:prstGeom>
          <a:noFill/>
        </p:spPr>
        <p:txBody>
          <a:bodyPr wrap="square" rtlCol="0">
            <a:spAutoFit/>
          </a:bodyPr>
          <a:lstStyle/>
          <a:p>
            <a:pPr algn="ctr"/>
            <a:r>
              <a:rPr lang="en-US" sz="1035">
                <a:solidFill>
                  <a:srgbClr val="6D1463"/>
                </a:solidFill>
                <a:cs typeface="Arial" panose="020B0604020202020204" pitchFamily="34" charset="0"/>
              </a:rPr>
              <a:t>QWIP Wafer with 33 Arrays </a:t>
            </a:r>
          </a:p>
        </p:txBody>
      </p:sp>
      <p:sp>
        <p:nvSpPr>
          <p:cNvPr id="55" name="TextBox 54"/>
          <p:cNvSpPr txBox="1"/>
          <p:nvPr/>
        </p:nvSpPr>
        <p:spPr>
          <a:xfrm>
            <a:off x="1310605" y="3135216"/>
            <a:ext cx="2086755" cy="410882"/>
          </a:xfrm>
          <a:prstGeom prst="rect">
            <a:avLst/>
          </a:prstGeom>
          <a:noFill/>
        </p:spPr>
        <p:txBody>
          <a:bodyPr wrap="square" rtlCol="0">
            <a:spAutoFit/>
          </a:bodyPr>
          <a:lstStyle/>
          <a:p>
            <a:pPr algn="ctr"/>
            <a:r>
              <a:rPr lang="en-US" sz="1035">
                <a:solidFill>
                  <a:srgbClr val="6D1463"/>
                </a:solidFill>
                <a:cs typeface="Arial" panose="020B0604020202020204" pitchFamily="34" charset="0"/>
              </a:rPr>
              <a:t>Focal Plane Assembly with </a:t>
            </a:r>
            <a:br>
              <a:rPr lang="en-US" sz="1035">
                <a:solidFill>
                  <a:srgbClr val="6D1463"/>
                </a:solidFill>
                <a:cs typeface="Arial" panose="020B0604020202020204" pitchFamily="34" charset="0"/>
              </a:rPr>
            </a:br>
            <a:r>
              <a:rPr lang="en-US" sz="1035">
                <a:solidFill>
                  <a:srgbClr val="6D1463"/>
                </a:solidFill>
                <a:cs typeface="Arial" panose="020B0604020202020204" pitchFamily="34" charset="0"/>
              </a:rPr>
              <a:t>3 QWIP arrays</a:t>
            </a:r>
          </a:p>
        </p:txBody>
      </p:sp>
      <p:sp>
        <p:nvSpPr>
          <p:cNvPr id="61" name="Curved Right Arrow 60"/>
          <p:cNvSpPr/>
          <p:nvPr/>
        </p:nvSpPr>
        <p:spPr bwMode="auto">
          <a:xfrm rot="21393446">
            <a:off x="821895" y="2032617"/>
            <a:ext cx="1130932" cy="2859350"/>
          </a:xfrm>
          <a:prstGeom prst="curvedRightArrow">
            <a:avLst/>
          </a:prstGeom>
          <a:solidFill>
            <a:srgbClr val="EC8809"/>
          </a:solidFill>
          <a:ln w="9525" cap="flat" cmpd="sng" algn="ctr">
            <a:noFill/>
            <a:prstDash val="solid"/>
            <a:round/>
            <a:headEnd type="none" w="med" len="med"/>
            <a:tailEnd type="none" w="med" len="med"/>
          </a:ln>
          <a:effectLst>
            <a:outerShdw blurRad="38100" dist="38100" dir="2700000" algn="tl" rotWithShape="0">
              <a:prstClr val="black"/>
            </a:outerShdw>
          </a:effectLst>
        </p:spPr>
        <p:txBody>
          <a:bodyPr vert="horz" wrap="square" lIns="85982" tIns="42992" rIns="85982" bIns="42992" numCol="1" rtlCol="0" anchor="t" anchorCtr="0" compatLnSpc="1">
            <a:prstTxWarp prst="textNoShape">
              <a:avLst/>
            </a:prstTxWarp>
          </a:bodyPr>
          <a:lstStyle/>
          <a:p>
            <a:pPr algn="ctr"/>
            <a:endParaRPr lang="en-US" sz="1128">
              <a:latin typeface="Times" pitchFamily="-105" charset="0"/>
            </a:endParaRPr>
          </a:p>
        </p:txBody>
      </p:sp>
      <p:sp>
        <p:nvSpPr>
          <p:cNvPr id="27" name="Rectangle 60">
            <a:extLst>
              <a:ext uri="{FF2B5EF4-FFF2-40B4-BE49-F238E27FC236}">
                <a16:creationId xmlns:a16="http://schemas.microsoft.com/office/drawing/2014/main" xmlns="" id="{B6B23BEA-D685-324A-951C-71417E65064B}"/>
              </a:ext>
            </a:extLst>
          </p:cNvPr>
          <p:cNvSpPr>
            <a:spLocks noGrp="1" noChangeArrowheads="1"/>
          </p:cNvSpPr>
          <p:nvPr>
            <p:ph type="ftr" sz="quarter" idx="3"/>
          </p:nvPr>
        </p:nvSpPr>
        <p:spPr bwMode="auto">
          <a:xfrm>
            <a:off x="304800"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cxnSp>
        <p:nvCxnSpPr>
          <p:cNvPr id="24" name="Straight Arrow Connector 23">
            <a:extLst>
              <a:ext uri="{FF2B5EF4-FFF2-40B4-BE49-F238E27FC236}">
                <a16:creationId xmlns:a16="http://schemas.microsoft.com/office/drawing/2014/main" xmlns="" id="{27006459-D7B4-9A49-B232-84E282BFF498}"/>
              </a:ext>
            </a:extLst>
          </p:cNvPr>
          <p:cNvCxnSpPr>
            <a:cxnSpLocks/>
            <a:stCxn id="53" idx="2"/>
          </p:cNvCxnSpPr>
          <p:nvPr/>
        </p:nvCxnSpPr>
        <p:spPr bwMode="auto">
          <a:xfrm flipH="1" flipV="1">
            <a:off x="2517984" y="2107430"/>
            <a:ext cx="1667685" cy="175281"/>
          </a:xfrm>
          <a:prstGeom prst="straightConnector1">
            <a:avLst/>
          </a:prstGeom>
          <a:solidFill>
            <a:schemeClr val="accent1"/>
          </a:solidFill>
          <a:ln w="57150" cap="rnd" cmpd="sng" algn="ctr">
            <a:solidFill>
              <a:schemeClr val="bg1"/>
            </a:solidFill>
            <a:prstDash val="solid"/>
            <a:round/>
            <a:headEnd type="none" w="med" len="med"/>
            <a:tailEnd type="stealth"/>
          </a:ln>
          <a:effectLst>
            <a:outerShdw blurRad="38100" dist="38100" dir="2700000" algn="tl" rotWithShape="0">
              <a:prstClr val="black"/>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Arrow Connector 27">
            <a:extLst>
              <a:ext uri="{FF2B5EF4-FFF2-40B4-BE49-F238E27FC236}">
                <a16:creationId xmlns:a16="http://schemas.microsoft.com/office/drawing/2014/main" xmlns="" id="{D9E1C9F2-039C-9B41-A39E-B325B16122BD}"/>
              </a:ext>
            </a:extLst>
          </p:cNvPr>
          <p:cNvCxnSpPr>
            <a:cxnSpLocks/>
          </p:cNvCxnSpPr>
          <p:nvPr/>
        </p:nvCxnSpPr>
        <p:spPr bwMode="auto">
          <a:xfrm flipV="1">
            <a:off x="5053457" y="3914641"/>
            <a:ext cx="1110811" cy="637038"/>
          </a:xfrm>
          <a:prstGeom prst="straightConnector1">
            <a:avLst/>
          </a:prstGeom>
          <a:solidFill>
            <a:schemeClr val="accent1"/>
          </a:solidFill>
          <a:ln w="57150" cap="rnd" cmpd="sng" algn="ctr">
            <a:solidFill>
              <a:srgbClr val="EC8809"/>
            </a:solidFill>
            <a:prstDash val="solid"/>
            <a:round/>
            <a:headEnd type="none" w="med" len="med"/>
            <a:tailEnd type="stealth"/>
          </a:ln>
          <a:effectLst>
            <a:outerShdw blurRad="38100" dist="38100" dir="2700000" algn="tl" rotWithShape="0">
              <a:prstClr val="black"/>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xmlns="" id="{43129A2E-B4D0-6944-9CD7-5AD64BF5D966}"/>
              </a:ext>
            </a:extLst>
          </p:cNvPr>
          <p:cNvCxnSpPr>
            <a:cxnSpLocks/>
          </p:cNvCxnSpPr>
          <p:nvPr/>
        </p:nvCxnSpPr>
        <p:spPr bwMode="auto">
          <a:xfrm flipV="1">
            <a:off x="2983786" y="4194633"/>
            <a:ext cx="955356" cy="366220"/>
          </a:xfrm>
          <a:prstGeom prst="straightConnector1">
            <a:avLst/>
          </a:prstGeom>
          <a:solidFill>
            <a:schemeClr val="accent1"/>
          </a:solidFill>
          <a:ln w="57150" cap="rnd" cmpd="sng" algn="ctr">
            <a:solidFill>
              <a:srgbClr val="EC8809"/>
            </a:solidFill>
            <a:prstDash val="solid"/>
            <a:round/>
            <a:headEnd type="none" w="med" len="med"/>
            <a:tailEnd type="stealth"/>
          </a:ln>
          <a:effectLst>
            <a:outerShdw blurRad="38100" dist="38100" dir="2700000" algn="tl" rotWithShape="0">
              <a:prstClr val="black"/>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3" name="Oval 52"/>
          <p:cNvSpPr/>
          <p:nvPr/>
        </p:nvSpPr>
        <p:spPr bwMode="auto">
          <a:xfrm>
            <a:off x="4185675" y="2061679"/>
            <a:ext cx="442061" cy="442063"/>
          </a:xfrm>
          <a:prstGeom prst="ellipse">
            <a:avLst/>
          </a:prstGeom>
          <a:noFill/>
          <a:ln w="57150" cap="rnd" cmpd="sng" algn="ctr">
            <a:solidFill>
              <a:schemeClr val="bg1"/>
            </a:solidFill>
            <a:prstDash val="solid"/>
            <a:round/>
            <a:headEnd type="none" w="med" len="med"/>
            <a:tailEnd type="none" w="med" len="med"/>
          </a:ln>
          <a:effectLst>
            <a:outerShdw blurRad="38100" dist="38100" dir="2700000" algn="tl" rotWithShape="0">
              <a:prstClr val="black"/>
            </a:outerShdw>
          </a:effectLst>
        </p:spPr>
        <p:txBody>
          <a:bodyPr vert="horz" wrap="square" lIns="85982" tIns="42992" rIns="85982" bIns="42992" numCol="1" rtlCol="0" anchor="t" anchorCtr="0" compatLnSpc="1">
            <a:prstTxWarp prst="textNoShape">
              <a:avLst/>
            </a:prstTxWarp>
          </a:bodyPr>
          <a:lstStyle/>
          <a:p>
            <a:pPr algn="ctr"/>
            <a:endParaRPr lang="en-US" sz="1128">
              <a:latin typeface="Times" pitchFamily="-105" charset="0"/>
            </a:endParaRPr>
          </a:p>
        </p:txBody>
      </p:sp>
    </p:spTree>
    <p:extLst>
      <p:ext uri="{BB962C8B-B14F-4D97-AF65-F5344CB8AC3E}">
        <p14:creationId xmlns:p14="http://schemas.microsoft.com/office/powerpoint/2010/main" val="2399274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xmlns="" id="{3FC0BE16-F7D8-D24A-9886-9575C1A50858}"/>
              </a:ext>
            </a:extLst>
          </p:cNvPr>
          <p:cNvSpPr>
            <a:spLocks noGrp="1"/>
          </p:cNvSpPr>
          <p:nvPr>
            <p:ph idx="1"/>
          </p:nvPr>
        </p:nvSpPr>
        <p:spPr>
          <a:xfrm>
            <a:off x="83225" y="1285762"/>
            <a:ext cx="8407400" cy="4975347"/>
          </a:xfrm>
        </p:spPr>
        <p:txBody>
          <a:bodyPr/>
          <a:lstStyle/>
          <a:p>
            <a:pPr marL="0" indent="0">
              <a:buNone/>
            </a:pPr>
            <a:r>
              <a:rPr lang="en-US" b="1" dirty="0"/>
              <a:t>The Landsat Data Continuity Mission (</a:t>
            </a:r>
            <a:r>
              <a:rPr lang="en-US" b="1" dirty="0" err="1"/>
              <a:t>LDCM</a:t>
            </a:r>
            <a:r>
              <a:rPr lang="en-US" b="1" dirty="0"/>
              <a:t>) </a:t>
            </a:r>
            <a:br>
              <a:rPr lang="en-US" b="1" dirty="0"/>
            </a:br>
            <a:r>
              <a:rPr lang="en-US" b="1" dirty="0"/>
              <a:t>Thermal Infrared Sensor (</a:t>
            </a:r>
            <a:r>
              <a:rPr lang="en-US" b="1" dirty="0" err="1"/>
              <a:t>TIRS</a:t>
            </a:r>
            <a:r>
              <a:rPr lang="en-US" b="1" dirty="0"/>
              <a:t>)</a:t>
            </a:r>
            <a:endParaRPr lang="en-US" dirty="0"/>
          </a:p>
          <a:p>
            <a:r>
              <a:rPr lang="en-US" b="1" dirty="0"/>
              <a:t>Launched date: February 11, 2013 </a:t>
            </a:r>
            <a:br>
              <a:rPr lang="en-US" b="1" dirty="0"/>
            </a:br>
            <a:r>
              <a:rPr lang="en-US" b="1" dirty="0"/>
              <a:t>10:06am PST</a:t>
            </a:r>
          </a:p>
          <a:p>
            <a:r>
              <a:rPr lang="en-US" dirty="0"/>
              <a:t>Mission duration: 3 Years</a:t>
            </a:r>
          </a:p>
          <a:p>
            <a:r>
              <a:rPr lang="en-US" dirty="0"/>
              <a:t>Two instruments: Vis/NIR (OLI) and </a:t>
            </a:r>
            <a:br>
              <a:rPr lang="en-US" dirty="0"/>
            </a:br>
            <a:r>
              <a:rPr lang="en-US" dirty="0"/>
              <a:t>Thermal IR (</a:t>
            </a:r>
            <a:r>
              <a:rPr lang="en-US" dirty="0" err="1"/>
              <a:t>TIRS</a:t>
            </a:r>
            <a:r>
              <a:rPr lang="en-US" dirty="0"/>
              <a:t>)</a:t>
            </a:r>
          </a:p>
          <a:p>
            <a:r>
              <a:rPr lang="en-US" dirty="0"/>
              <a:t>Orbit altitude: 700 km</a:t>
            </a:r>
          </a:p>
          <a:p>
            <a:r>
              <a:rPr lang="en-US" dirty="0"/>
              <a:t>Ground resolution: 1850 km/frame; </a:t>
            </a:r>
            <a:br>
              <a:rPr lang="en-US" dirty="0"/>
            </a:br>
            <a:r>
              <a:rPr lang="en-US" dirty="0"/>
              <a:t>100 m/pixel</a:t>
            </a:r>
          </a:p>
          <a:p>
            <a:r>
              <a:rPr lang="en-US" dirty="0"/>
              <a:t>Launch vehicle: Atlas V 401</a:t>
            </a:r>
          </a:p>
          <a:p>
            <a:endParaRPr lang="en-US" dirty="0"/>
          </a:p>
        </p:txBody>
      </p:sp>
      <p:sp>
        <p:nvSpPr>
          <p:cNvPr id="9" name="Title 8">
            <a:extLst>
              <a:ext uri="{FF2B5EF4-FFF2-40B4-BE49-F238E27FC236}">
                <a16:creationId xmlns:a16="http://schemas.microsoft.com/office/drawing/2014/main" xmlns="" id="{764BDAE1-62AB-3B43-9848-2ED963235959}"/>
              </a:ext>
            </a:extLst>
          </p:cNvPr>
          <p:cNvSpPr>
            <a:spLocks noGrp="1"/>
          </p:cNvSpPr>
          <p:nvPr>
            <p:ph type="title" idx="4294967295"/>
          </p:nvPr>
        </p:nvSpPr>
        <p:spPr>
          <a:xfrm>
            <a:off x="596900" y="377589"/>
            <a:ext cx="8547100" cy="760413"/>
          </a:xfrm>
        </p:spPr>
        <p:txBody>
          <a:bodyPr>
            <a:normAutofit fontScale="90000"/>
          </a:bodyPr>
          <a:lstStyle/>
          <a:p>
            <a:r>
              <a:rPr lang="en-US" dirty="0"/>
              <a:t>First Application of a </a:t>
            </a:r>
            <a:r>
              <a:rPr lang="en-US" dirty="0" err="1"/>
              <a:t>QWIP</a:t>
            </a:r>
            <a:r>
              <a:rPr lang="en-US" dirty="0"/>
              <a:t> Detector in a </a:t>
            </a:r>
            <a:br>
              <a:rPr lang="en-US" dirty="0"/>
            </a:br>
            <a:r>
              <a:rPr lang="en-US" dirty="0"/>
              <a:t>NASA Orbiting Satellite Mission</a:t>
            </a:r>
          </a:p>
        </p:txBody>
      </p:sp>
      <p:sp>
        <p:nvSpPr>
          <p:cNvPr id="7" name="Slide Number Placeholder 6"/>
          <p:cNvSpPr>
            <a:spLocks noGrp="1"/>
          </p:cNvSpPr>
          <p:nvPr>
            <p:ph type="sldNum" sz="quarter" idx="10"/>
          </p:nvPr>
        </p:nvSpPr>
        <p:spPr/>
        <p:txBody>
          <a:bodyPr/>
          <a:lstStyle/>
          <a:p>
            <a:fld id="{D72D16D3-3FAD-8F4F-82AA-06831F5D9210}" type="slidenum">
              <a:rPr lang="en-US" smtClean="0"/>
              <a:pPr/>
              <a:t>72</a:t>
            </a:fld>
            <a:endParaRPr lang="en-US"/>
          </a:p>
        </p:txBody>
      </p:sp>
      <p:sp>
        <p:nvSpPr>
          <p:cNvPr id="29700" name="TextBox 4"/>
          <p:cNvSpPr txBox="1">
            <a:spLocks noChangeArrowheads="1"/>
          </p:cNvSpPr>
          <p:nvPr/>
        </p:nvSpPr>
        <p:spPr bwMode="auto">
          <a:xfrm>
            <a:off x="2529933" y="5065054"/>
            <a:ext cx="184731" cy="469680"/>
          </a:xfrm>
          <a:prstGeom prst="rect">
            <a:avLst/>
          </a:prstGeom>
          <a:noFill/>
          <a:ln w="9525">
            <a:noFill/>
            <a:miter lim="800000"/>
            <a:headEnd/>
            <a:tailEnd/>
          </a:ln>
        </p:spPr>
        <p:txBody>
          <a:bodyPr wrap="none">
            <a:prstTxWarp prst="textNoShape">
              <a:avLst/>
            </a:prstTxWarp>
            <a:spAutoFit/>
          </a:bodyPr>
          <a:lstStyle/>
          <a:p>
            <a:endParaRPr lang="en-US" sz="2452"/>
          </a:p>
        </p:txBody>
      </p:sp>
      <p:pic>
        <p:nvPicPr>
          <p:cNvPr id="29701" name="Picture 5" descr="http://upload.wikimedia.org/wikipedia/commons/7/7d/MRO_Liftoff.jpeg"/>
          <p:cNvPicPr>
            <a:picLocks noChangeAspect="1" noChangeArrowheads="1"/>
          </p:cNvPicPr>
          <p:nvPr/>
        </p:nvPicPr>
        <p:blipFill>
          <a:blip r:embed="rId2"/>
          <a:srcRect/>
          <a:stretch>
            <a:fillRect/>
          </a:stretch>
        </p:blipFill>
        <p:spPr bwMode="auto">
          <a:xfrm>
            <a:off x="5732854" y="1666101"/>
            <a:ext cx="3286018" cy="4595008"/>
          </a:xfrm>
          <a:prstGeom prst="rect">
            <a:avLst/>
          </a:prstGeom>
          <a:noFill/>
          <a:ln w="9525">
            <a:noFill/>
            <a:miter lim="800000"/>
            <a:headEnd/>
            <a:tailEnd/>
          </a:ln>
        </p:spPr>
      </p:pic>
      <p:sp>
        <p:nvSpPr>
          <p:cNvPr id="22" name="Rectangle 60">
            <a:extLst>
              <a:ext uri="{FF2B5EF4-FFF2-40B4-BE49-F238E27FC236}">
                <a16:creationId xmlns:a16="http://schemas.microsoft.com/office/drawing/2014/main" xmlns="" id="{58CC8498-3E70-BF4C-AD78-3FD8D224A638}"/>
              </a:ext>
            </a:extLst>
          </p:cNvPr>
          <p:cNvSpPr>
            <a:spLocks noGrp="1" noChangeArrowheads="1"/>
          </p:cNvSpPr>
          <p:nvPr>
            <p:ph type="ftr" sz="quarter" idx="3"/>
          </p:nvPr>
        </p:nvSpPr>
        <p:spPr bwMode="auto">
          <a:xfrm>
            <a:off x="323851"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35167938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05A7AA2-8699-1344-AF5B-B40487DE1EB7}"/>
              </a:ext>
            </a:extLst>
          </p:cNvPr>
          <p:cNvSpPr>
            <a:spLocks noGrp="1"/>
          </p:cNvSpPr>
          <p:nvPr>
            <p:ph type="title" idx="4294967295"/>
          </p:nvPr>
        </p:nvSpPr>
        <p:spPr>
          <a:xfrm>
            <a:off x="304800" y="190165"/>
            <a:ext cx="8547100" cy="760413"/>
          </a:xfrm>
        </p:spPr>
        <p:txBody>
          <a:bodyPr/>
          <a:lstStyle/>
          <a:p>
            <a:r>
              <a:rPr lang="en-US"/>
              <a:t>1k x1k QWIP Camera, 2005 </a:t>
            </a:r>
          </a:p>
        </p:txBody>
      </p:sp>
      <p:sp>
        <p:nvSpPr>
          <p:cNvPr id="2" name="Slide Number Placeholder 1"/>
          <p:cNvSpPr>
            <a:spLocks noGrp="1"/>
          </p:cNvSpPr>
          <p:nvPr>
            <p:ph type="sldNum" sz="quarter" idx="10"/>
          </p:nvPr>
        </p:nvSpPr>
        <p:spPr/>
        <p:txBody>
          <a:bodyPr/>
          <a:lstStyle/>
          <a:p>
            <a:fld id="{C5F5D751-9E6B-CC47-84E5-C7B34ABE1EC9}" type="slidenum">
              <a:rPr lang="en-US" altLang="x-none" smtClean="0"/>
              <a:pPr/>
              <a:t>73</a:t>
            </a:fld>
            <a:endParaRPr lang="en-US" altLang="x-non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769" y="1486292"/>
            <a:ext cx="3601987" cy="2701490"/>
          </a:xfrm>
          <a:prstGeom prst="rect">
            <a:avLst/>
          </a:prstGeom>
        </p:spPr>
      </p:pic>
      <p:sp>
        <p:nvSpPr>
          <p:cNvPr id="16" name="Rectangle 60">
            <a:extLst>
              <a:ext uri="{FF2B5EF4-FFF2-40B4-BE49-F238E27FC236}">
                <a16:creationId xmlns:a16="http://schemas.microsoft.com/office/drawing/2014/main" xmlns="" id="{78F36EC7-7E14-3343-8BB1-C7797D08677F}"/>
              </a:ext>
            </a:extLst>
          </p:cNvPr>
          <p:cNvSpPr>
            <a:spLocks noGrp="1" noChangeArrowheads="1"/>
          </p:cNvSpPr>
          <p:nvPr>
            <p:ph type="ftr" sz="quarter" idx="3"/>
          </p:nvPr>
        </p:nvSpPr>
        <p:spPr bwMode="auto">
          <a:xfrm>
            <a:off x="304800"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pic>
        <p:nvPicPr>
          <p:cNvPr id="21" name="Picture 20">
            <a:extLst>
              <a:ext uri="{FF2B5EF4-FFF2-40B4-BE49-F238E27FC236}">
                <a16:creationId xmlns:a16="http://schemas.microsoft.com/office/drawing/2014/main" xmlns="" id="{E6F4300C-4FB2-F840-B738-E595A5B4D729}"/>
              </a:ext>
            </a:extLst>
          </p:cNvPr>
          <p:cNvPicPr>
            <a:picLocks noChangeAspect="1"/>
          </p:cNvPicPr>
          <p:nvPr/>
        </p:nvPicPr>
        <p:blipFill>
          <a:blip r:embed="rId3" r:link="rId4"/>
          <a:stretch>
            <a:fillRect/>
          </a:stretch>
        </p:blipFill>
        <p:spPr>
          <a:xfrm>
            <a:off x="1508893" y="4384360"/>
            <a:ext cx="6191739" cy="1647991"/>
          </a:xfrm>
          <a:prstGeom prst="rect">
            <a:avLst/>
          </a:prstGeom>
        </p:spPr>
      </p:pic>
    </p:spTree>
    <p:extLst>
      <p:ext uri="{BB962C8B-B14F-4D97-AF65-F5344CB8AC3E}">
        <p14:creationId xmlns:p14="http://schemas.microsoft.com/office/powerpoint/2010/main" val="1246241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326262" y="7251555"/>
            <a:ext cx="337361" cy="214955"/>
          </a:xfrm>
        </p:spPr>
        <p:txBody>
          <a:bodyPr/>
          <a:lstStyle/>
          <a:p>
            <a:fld id="{C5F5D751-9E6B-CC47-84E5-C7B34ABE1EC9}" type="slidenum">
              <a:rPr lang="en-US" altLang="x-none" smtClean="0"/>
              <a:pPr/>
              <a:t>74</a:t>
            </a:fld>
            <a:endParaRPr lang="en-US" altLang="x-none"/>
          </a:p>
        </p:txBody>
      </p:sp>
      <p:sp>
        <p:nvSpPr>
          <p:cNvPr id="5" name="Title 4">
            <a:extLst>
              <a:ext uri="{FF2B5EF4-FFF2-40B4-BE49-F238E27FC236}">
                <a16:creationId xmlns:a16="http://schemas.microsoft.com/office/drawing/2014/main" xmlns="" id="{D8E1D2E9-D65F-FC43-8A37-5E79F038EA99}"/>
              </a:ext>
            </a:extLst>
          </p:cNvPr>
          <p:cNvSpPr>
            <a:spLocks noGrp="1"/>
          </p:cNvSpPr>
          <p:nvPr>
            <p:ph type="title"/>
          </p:nvPr>
        </p:nvSpPr>
        <p:spPr>
          <a:xfrm>
            <a:off x="1180512" y="383712"/>
            <a:ext cx="8036943" cy="715025"/>
          </a:xfrm>
        </p:spPr>
        <p:txBody>
          <a:bodyPr>
            <a:noAutofit/>
          </a:bodyPr>
          <a:lstStyle/>
          <a:p>
            <a:r>
              <a:rPr lang="en-US" dirty="0"/>
              <a:t/>
            </a:r>
            <a:br>
              <a:rPr lang="en-US" dirty="0"/>
            </a:br>
            <a:r>
              <a:rPr lang="en-US" dirty="0"/>
              <a:t>1k x1k </a:t>
            </a:r>
            <a:r>
              <a:rPr lang="en-US" dirty="0" err="1"/>
              <a:t>QWIP</a:t>
            </a:r>
            <a:r>
              <a:rPr lang="en-US" dirty="0"/>
              <a:t> Camera (with Compact Mechanical Cooler): 2007 </a:t>
            </a:r>
            <a:br>
              <a:rPr lang="en-US" dirty="0"/>
            </a:br>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474" t="6759" r="6396" b="9432"/>
          <a:stretch/>
        </p:blipFill>
        <p:spPr bwMode="auto">
          <a:xfrm>
            <a:off x="2926398" y="4319873"/>
            <a:ext cx="3525268" cy="1633661"/>
          </a:xfrm>
          <a:prstGeom prst="rect">
            <a:avLst/>
          </a:prstGeom>
          <a:noFill/>
          <a:ln>
            <a:noFill/>
          </a:ln>
        </p:spPr>
      </p:pic>
      <p:sp>
        <p:nvSpPr>
          <p:cNvPr id="11" name="Curved Right Arrow 10"/>
          <p:cNvSpPr/>
          <p:nvPr/>
        </p:nvSpPr>
        <p:spPr bwMode="auto">
          <a:xfrm rot="20855461">
            <a:off x="1846785" y="3006547"/>
            <a:ext cx="1342828" cy="2768251"/>
          </a:xfrm>
          <a:prstGeom prst="curvedRightArrow">
            <a:avLst/>
          </a:prstGeom>
          <a:solidFill>
            <a:srgbClr val="EC8809"/>
          </a:solidFill>
          <a:ln w="9525" cap="flat" cmpd="sng" algn="ctr">
            <a:noFill/>
            <a:prstDash val="solid"/>
            <a:round/>
            <a:headEnd type="none" w="med" len="med"/>
            <a:tailEnd type="none" w="med" len="med"/>
          </a:ln>
          <a:effectLst>
            <a:outerShdw blurRad="38100" dist="38100" dir="2700000" algn="tl" rotWithShape="0">
              <a:prstClr val="black"/>
            </a:outerShdw>
          </a:effectLst>
        </p:spPr>
        <p:txBody>
          <a:bodyPr vert="horz" wrap="square" lIns="85982" tIns="42992" rIns="85982" bIns="42992" numCol="1" rtlCol="0" anchor="t" anchorCtr="0" compatLnSpc="1">
            <a:prstTxWarp prst="textNoShape">
              <a:avLst/>
            </a:prstTxWarp>
          </a:bodyPr>
          <a:lstStyle/>
          <a:p>
            <a:pPr algn="ctr"/>
            <a:endParaRPr lang="en-US" sz="1128">
              <a:latin typeface="Times" pitchFamily="-105" charset="0"/>
            </a:endParaRPr>
          </a:p>
        </p:txBody>
      </p:sp>
      <p:pic>
        <p:nvPicPr>
          <p:cNvPr id="13" name="Picture 12" descr="came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736" y="1531483"/>
            <a:ext cx="3517230" cy="2637922"/>
          </a:xfrm>
          <a:prstGeom prst="rect">
            <a:avLst/>
          </a:prstGeom>
        </p:spPr>
      </p:pic>
      <p:sp>
        <p:nvSpPr>
          <p:cNvPr id="17" name="Rectangle 60">
            <a:extLst>
              <a:ext uri="{FF2B5EF4-FFF2-40B4-BE49-F238E27FC236}">
                <a16:creationId xmlns:a16="http://schemas.microsoft.com/office/drawing/2014/main" xmlns="" id="{F7BE4731-1247-EC40-BD89-3D184BFF889D}"/>
              </a:ext>
            </a:extLst>
          </p:cNvPr>
          <p:cNvSpPr>
            <a:spLocks noGrp="1" noChangeArrowheads="1"/>
          </p:cNvSpPr>
          <p:nvPr>
            <p:ph type="ftr" sz="quarter" idx="3"/>
          </p:nvPr>
        </p:nvSpPr>
        <p:spPr bwMode="auto">
          <a:xfrm>
            <a:off x="290232" y="650552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5214594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5F5D751-9E6B-CC47-84E5-C7B34ABE1EC9}" type="slidenum">
              <a:rPr lang="en-US" altLang="x-none" smtClean="0"/>
              <a:pPr/>
              <a:t>75</a:t>
            </a:fld>
            <a:endParaRPr lang="en-US" altLang="x-none"/>
          </a:p>
        </p:txBody>
      </p:sp>
      <p:sp>
        <p:nvSpPr>
          <p:cNvPr id="3" name="Title 2">
            <a:extLst>
              <a:ext uri="{FF2B5EF4-FFF2-40B4-BE49-F238E27FC236}">
                <a16:creationId xmlns:a16="http://schemas.microsoft.com/office/drawing/2014/main" xmlns="" id="{385E0BA6-2F5B-F543-A9AD-36F4B11B2779}"/>
              </a:ext>
            </a:extLst>
          </p:cNvPr>
          <p:cNvSpPr>
            <a:spLocks noGrp="1"/>
          </p:cNvSpPr>
          <p:nvPr>
            <p:ph type="title"/>
          </p:nvPr>
        </p:nvSpPr>
        <p:spPr>
          <a:xfrm>
            <a:off x="304800" y="316488"/>
            <a:ext cx="8547100" cy="760413"/>
          </a:xfrm>
        </p:spPr>
        <p:txBody>
          <a:bodyPr>
            <a:noAutofit/>
          </a:bodyPr>
          <a:lstStyle/>
          <a:p>
            <a:r>
              <a:rPr lang="en-US" dirty="0"/>
              <a:t>Development of Miniature Cryocoolers</a:t>
            </a:r>
          </a:p>
        </p:txBody>
      </p:sp>
      <p:sp>
        <p:nvSpPr>
          <p:cNvPr id="12" name="Rectangle 60">
            <a:extLst>
              <a:ext uri="{FF2B5EF4-FFF2-40B4-BE49-F238E27FC236}">
                <a16:creationId xmlns:a16="http://schemas.microsoft.com/office/drawing/2014/main" xmlns="" id="{F19608CD-A69B-9642-9CC7-5D038F4D63F9}"/>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pic>
        <p:nvPicPr>
          <p:cNvPr id="15" name="Picture 14">
            <a:extLst>
              <a:ext uri="{FF2B5EF4-FFF2-40B4-BE49-F238E27FC236}">
                <a16:creationId xmlns:a16="http://schemas.microsoft.com/office/drawing/2014/main" xmlns="" id="{9160302B-C238-3D40-BD78-7CA4847EACAE}"/>
              </a:ext>
            </a:extLst>
          </p:cNvPr>
          <p:cNvPicPr>
            <a:picLocks noChangeAspect="1"/>
          </p:cNvPicPr>
          <p:nvPr/>
        </p:nvPicPr>
        <p:blipFill>
          <a:blip r:embed="rId2"/>
          <a:stretch>
            <a:fillRect/>
          </a:stretch>
        </p:blipFill>
        <p:spPr>
          <a:xfrm>
            <a:off x="792321" y="3801486"/>
            <a:ext cx="3012607" cy="2258388"/>
          </a:xfrm>
          <a:prstGeom prst="rect">
            <a:avLst/>
          </a:prstGeom>
        </p:spPr>
      </p:pic>
      <p:pic>
        <p:nvPicPr>
          <p:cNvPr id="19" name="Picture 18">
            <a:extLst>
              <a:ext uri="{FF2B5EF4-FFF2-40B4-BE49-F238E27FC236}">
                <a16:creationId xmlns:a16="http://schemas.microsoft.com/office/drawing/2014/main" xmlns="" id="{A4805870-6C74-5847-9BBC-6521A8736BF5}"/>
              </a:ext>
            </a:extLst>
          </p:cNvPr>
          <p:cNvPicPr>
            <a:picLocks noChangeAspect="1"/>
          </p:cNvPicPr>
          <p:nvPr/>
        </p:nvPicPr>
        <p:blipFill>
          <a:blip r:embed="rId3"/>
          <a:stretch>
            <a:fillRect/>
          </a:stretch>
        </p:blipFill>
        <p:spPr>
          <a:xfrm>
            <a:off x="4086209" y="3963352"/>
            <a:ext cx="3553854" cy="1996001"/>
          </a:xfrm>
          <a:prstGeom prst="rect">
            <a:avLst/>
          </a:prstGeom>
        </p:spPr>
      </p:pic>
      <p:pic>
        <p:nvPicPr>
          <p:cNvPr id="20" name="Picture 19">
            <a:extLst>
              <a:ext uri="{FF2B5EF4-FFF2-40B4-BE49-F238E27FC236}">
                <a16:creationId xmlns:a16="http://schemas.microsoft.com/office/drawing/2014/main" xmlns="" id="{63247F94-5257-2046-9C98-62F4BB2E4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957" y="1354413"/>
            <a:ext cx="3137364" cy="2353024"/>
          </a:xfrm>
          <a:prstGeom prst="rect">
            <a:avLst/>
          </a:prstGeom>
        </p:spPr>
      </p:pic>
      <p:sp>
        <p:nvSpPr>
          <p:cNvPr id="4" name="TextBox 3">
            <a:extLst>
              <a:ext uri="{FF2B5EF4-FFF2-40B4-BE49-F238E27FC236}">
                <a16:creationId xmlns:a16="http://schemas.microsoft.com/office/drawing/2014/main" xmlns="" id="{D2557F7F-1D22-A842-9B90-9F11BA616ECA}"/>
              </a:ext>
            </a:extLst>
          </p:cNvPr>
          <p:cNvSpPr txBox="1"/>
          <p:nvPr/>
        </p:nvSpPr>
        <p:spPr>
          <a:xfrm>
            <a:off x="438540" y="1712006"/>
            <a:ext cx="3503597" cy="1979068"/>
          </a:xfrm>
          <a:prstGeom prst="rect">
            <a:avLst/>
          </a:prstGeom>
          <a:noFill/>
        </p:spPr>
        <p:txBody>
          <a:bodyPr wrap="square" rtlCol="0">
            <a:spAutoFit/>
          </a:bodyPr>
          <a:lstStyle/>
          <a:p>
            <a:r>
              <a:rPr lang="en-US" sz="2452" dirty="0"/>
              <a:t>The liquid helium-based  camera system is now an electric–based compact camera system </a:t>
            </a:r>
          </a:p>
        </p:txBody>
      </p:sp>
      <p:cxnSp>
        <p:nvCxnSpPr>
          <p:cNvPr id="6" name="Straight Arrow Connector 5">
            <a:extLst>
              <a:ext uri="{FF2B5EF4-FFF2-40B4-BE49-F238E27FC236}">
                <a16:creationId xmlns:a16="http://schemas.microsoft.com/office/drawing/2014/main" xmlns="" id="{DC92C390-8BC7-6A4B-81BB-DA5E64427419}"/>
              </a:ext>
            </a:extLst>
          </p:cNvPr>
          <p:cNvCxnSpPr>
            <a:cxnSpLocks/>
          </p:cNvCxnSpPr>
          <p:nvPr/>
        </p:nvCxnSpPr>
        <p:spPr bwMode="auto">
          <a:xfrm>
            <a:off x="3848590" y="2295031"/>
            <a:ext cx="581685" cy="69985"/>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xmlns="" id="{0A29A208-2C1D-034D-AB40-D5F36228315A}"/>
              </a:ext>
            </a:extLst>
          </p:cNvPr>
          <p:cNvCxnSpPr>
            <a:cxnSpLocks/>
            <a:stCxn id="4" idx="2"/>
          </p:cNvCxnSpPr>
          <p:nvPr/>
        </p:nvCxnSpPr>
        <p:spPr bwMode="auto">
          <a:xfrm>
            <a:off x="2190339" y="3691076"/>
            <a:ext cx="108283" cy="16371"/>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10" name="Left Brace 9">
            <a:extLst>
              <a:ext uri="{FF2B5EF4-FFF2-40B4-BE49-F238E27FC236}">
                <a16:creationId xmlns:a16="http://schemas.microsoft.com/office/drawing/2014/main" xmlns="" id="{6926DCF1-09F9-6B41-9074-7F99D7A24688}"/>
              </a:ext>
            </a:extLst>
          </p:cNvPr>
          <p:cNvSpPr/>
          <p:nvPr/>
        </p:nvSpPr>
        <p:spPr bwMode="auto">
          <a:xfrm>
            <a:off x="4402039" y="1354413"/>
            <a:ext cx="270787" cy="2353024"/>
          </a:xfrm>
          <a:prstGeom prst="leftBrace">
            <a:avLst/>
          </a:prstGeom>
          <a:noFill/>
          <a:ln w="38100" cap="flat" cmpd="sng" algn="ctr">
            <a:solidFill>
              <a:srgbClr val="FF0000"/>
            </a:solidFill>
            <a:prstDash val="solid"/>
            <a:round/>
            <a:headEnd type="none" w="med" len="med"/>
            <a:tailEnd type="none" w="med" len="med"/>
          </a:ln>
          <a:effectLst/>
        </p:spPr>
        <p:txBody>
          <a:bodyPr vert="horz" wrap="square" lIns="85982" tIns="42992" rIns="85982" bIns="42992" numCol="1" rtlCol="0" anchor="t" anchorCtr="0" compatLnSpc="1">
            <a:prstTxWarp prst="textNoShape">
              <a:avLst/>
            </a:prstTxWarp>
          </a:bodyPr>
          <a:lstStyle/>
          <a:p>
            <a:endParaRPr lang="en-US" sz="2452">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791095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xmlns="" id="{27F1DAD8-7729-6541-889E-3B42BD16875F}"/>
              </a:ext>
            </a:extLst>
          </p:cNvPr>
          <p:cNvSpPr>
            <a:spLocks noGrp="1"/>
          </p:cNvSpPr>
          <p:nvPr>
            <p:ph idx="1"/>
          </p:nvPr>
        </p:nvSpPr>
        <p:spPr>
          <a:xfrm>
            <a:off x="101144" y="5181823"/>
            <a:ext cx="8847600" cy="881579"/>
          </a:xfrm>
        </p:spPr>
        <p:txBody>
          <a:bodyPr>
            <a:normAutofit/>
          </a:bodyPr>
          <a:lstStyle/>
          <a:p>
            <a:pPr marL="0" indent="0">
              <a:buNone/>
            </a:pPr>
            <a:r>
              <a:rPr lang="en-US" sz="1128" dirty="0"/>
              <a:t>Evolutionary advances of our </a:t>
            </a:r>
            <a:r>
              <a:rPr lang="en-US" sz="1128" dirty="0" err="1"/>
              <a:t>QWIP</a:t>
            </a:r>
            <a:r>
              <a:rPr lang="en-US" sz="1128" dirty="0"/>
              <a:t> detector program at Goddard during the last ~10 years. </a:t>
            </a:r>
            <a:r>
              <a:rPr lang="en-US" sz="1128" b="1" dirty="0"/>
              <a:t>From top left:</a:t>
            </a:r>
            <a:r>
              <a:rPr lang="en-US" sz="1128" dirty="0"/>
              <a:t> Liquid helium dewar with 256 x 256, </a:t>
            </a:r>
            <a:r>
              <a:rPr lang="en-US" sz="1128" dirty="0">
                <a:sym typeface="Symbol" charset="2"/>
              </a:rPr>
              <a:t></a:t>
            </a:r>
            <a:r>
              <a:rPr lang="en-US" sz="1128" baseline="-25000" dirty="0"/>
              <a:t>p</a:t>
            </a:r>
            <a:r>
              <a:rPr lang="en-US" sz="1128" dirty="0"/>
              <a:t>=9.1</a:t>
            </a:r>
            <a:r>
              <a:rPr lang="en-US" sz="1128" dirty="0">
                <a:sym typeface="Symbol" charset="2"/>
              </a:rPr>
              <a:t></a:t>
            </a:r>
            <a:r>
              <a:rPr lang="en-US" sz="1128" dirty="0"/>
              <a:t>m (in 2000); 512 x 640 4-band (4&lt;</a:t>
            </a:r>
            <a:r>
              <a:rPr lang="en-US" sz="1128" dirty="0">
                <a:sym typeface="Symbol" charset="2"/>
              </a:rPr>
              <a:t></a:t>
            </a:r>
            <a:r>
              <a:rPr lang="en-US" sz="1128" dirty="0"/>
              <a:t>&lt;13.5</a:t>
            </a:r>
            <a:r>
              <a:rPr lang="en-US" sz="1128" dirty="0">
                <a:sym typeface="Symbol" charset="2"/>
              </a:rPr>
              <a:t></a:t>
            </a:r>
            <a:r>
              <a:rPr lang="en-US" sz="1128" dirty="0"/>
              <a:t>m) </a:t>
            </a:r>
            <a:r>
              <a:rPr lang="en-US" sz="1128" dirty="0" err="1"/>
              <a:t>QWIP</a:t>
            </a:r>
            <a:r>
              <a:rPr lang="en-US" sz="1128" dirty="0"/>
              <a:t> with our first mechanical cooler (2005); 1K x 1K, 8&lt;</a:t>
            </a:r>
            <a:r>
              <a:rPr lang="en-US" sz="1128" dirty="0">
                <a:sym typeface="Symbol" charset="2"/>
              </a:rPr>
              <a:t></a:t>
            </a:r>
            <a:r>
              <a:rPr lang="en-US" sz="1128" dirty="0"/>
              <a:t>&lt;12</a:t>
            </a:r>
            <a:r>
              <a:rPr lang="en-US" sz="1128" dirty="0">
                <a:sym typeface="Symbol" charset="2"/>
              </a:rPr>
              <a:t></a:t>
            </a:r>
            <a:r>
              <a:rPr lang="en-US" sz="1128" dirty="0"/>
              <a:t>m </a:t>
            </a:r>
            <a:r>
              <a:rPr lang="en-US" sz="1128" dirty="0" err="1"/>
              <a:t>QWIP</a:t>
            </a:r>
            <a:r>
              <a:rPr lang="en-US" sz="1128" dirty="0"/>
              <a:t> with 5W cooler (2007, note thermal hand images on pants pockets); and  320 x 256, </a:t>
            </a:r>
            <a:r>
              <a:rPr lang="en-US" sz="1128" dirty="0">
                <a:sym typeface="Symbol" charset="2"/>
              </a:rPr>
              <a:t></a:t>
            </a:r>
            <a:r>
              <a:rPr lang="en-US" sz="1128" baseline="-25000" dirty="0"/>
              <a:t>p</a:t>
            </a:r>
            <a:r>
              <a:rPr lang="en-US" sz="1128" dirty="0"/>
              <a:t>=8.4</a:t>
            </a:r>
            <a:r>
              <a:rPr lang="en-US" sz="1128" dirty="0">
                <a:sym typeface="Symbol" charset="2"/>
              </a:rPr>
              <a:t></a:t>
            </a:r>
            <a:r>
              <a:rPr lang="en-US" sz="1128" dirty="0"/>
              <a:t>m </a:t>
            </a:r>
            <a:r>
              <a:rPr lang="en-US" sz="1128" dirty="0" err="1"/>
              <a:t>QWIP</a:t>
            </a:r>
            <a:r>
              <a:rPr lang="en-US" sz="1128" dirty="0"/>
              <a:t> ”camcorder” (2008). Bottom row are false color images captured with their corresponding camera. </a:t>
            </a:r>
          </a:p>
        </p:txBody>
      </p:sp>
      <p:sp>
        <p:nvSpPr>
          <p:cNvPr id="16" name="Title 15">
            <a:extLst>
              <a:ext uri="{FF2B5EF4-FFF2-40B4-BE49-F238E27FC236}">
                <a16:creationId xmlns:a16="http://schemas.microsoft.com/office/drawing/2014/main" xmlns="" id="{C342C2E6-778B-1743-8241-B87133DFA6B1}"/>
              </a:ext>
            </a:extLst>
          </p:cNvPr>
          <p:cNvSpPr>
            <a:spLocks noGrp="1"/>
          </p:cNvSpPr>
          <p:nvPr>
            <p:ph type="title" idx="4294967295"/>
          </p:nvPr>
        </p:nvSpPr>
        <p:spPr>
          <a:xfrm>
            <a:off x="401644" y="506763"/>
            <a:ext cx="8547100" cy="760413"/>
          </a:xfrm>
        </p:spPr>
        <p:txBody>
          <a:bodyPr>
            <a:noAutofit/>
          </a:bodyPr>
          <a:lstStyle/>
          <a:p>
            <a:r>
              <a:rPr lang="en-US" dirty="0"/>
              <a:t>IR Camera R&amp;D Evolution Summary </a:t>
            </a:r>
            <a:br>
              <a:rPr lang="en-US" dirty="0"/>
            </a:br>
            <a:endParaRPr lang="en-US" dirty="0"/>
          </a:p>
        </p:txBody>
      </p:sp>
      <p:sp>
        <p:nvSpPr>
          <p:cNvPr id="2" name="Slide Number Placeholder 1"/>
          <p:cNvSpPr>
            <a:spLocks noGrp="1"/>
          </p:cNvSpPr>
          <p:nvPr>
            <p:ph type="sldNum" sz="quarter" idx="10"/>
          </p:nvPr>
        </p:nvSpPr>
        <p:spPr/>
        <p:txBody>
          <a:bodyPr/>
          <a:lstStyle/>
          <a:p>
            <a:fld id="{C5F5D751-9E6B-CC47-84E5-C7B34ABE1EC9}" type="slidenum">
              <a:rPr lang="en-US" altLang="x-none" smtClean="0"/>
              <a:pPr/>
              <a:t>76</a:t>
            </a:fld>
            <a:endParaRPr lang="en-US" altLang="x-none"/>
          </a:p>
        </p:txBody>
      </p:sp>
      <p:sp>
        <p:nvSpPr>
          <p:cNvPr id="24" name="Rectangle 60">
            <a:extLst>
              <a:ext uri="{FF2B5EF4-FFF2-40B4-BE49-F238E27FC236}">
                <a16:creationId xmlns:a16="http://schemas.microsoft.com/office/drawing/2014/main" xmlns="" id="{CF98D127-5E1C-3249-87BB-6174603C4092}"/>
              </a:ext>
            </a:extLst>
          </p:cNvPr>
          <p:cNvSpPr>
            <a:spLocks noGrp="1" noChangeArrowheads="1"/>
          </p:cNvSpPr>
          <p:nvPr>
            <p:ph type="ftr" sz="quarter" idx="3"/>
          </p:nvPr>
        </p:nvSpPr>
        <p:spPr bwMode="auto">
          <a:xfrm>
            <a:off x="304800"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grpSp>
        <p:nvGrpSpPr>
          <p:cNvPr id="8" name="Group 7">
            <a:extLst>
              <a:ext uri="{FF2B5EF4-FFF2-40B4-BE49-F238E27FC236}">
                <a16:creationId xmlns:a16="http://schemas.microsoft.com/office/drawing/2014/main" xmlns="" id="{31AFC6D4-FF76-F741-B8BC-5E220DF299CB}"/>
              </a:ext>
            </a:extLst>
          </p:cNvPr>
          <p:cNvGrpSpPr/>
          <p:nvPr/>
        </p:nvGrpSpPr>
        <p:grpSpPr>
          <a:xfrm>
            <a:off x="101144" y="1481667"/>
            <a:ext cx="6605376" cy="3263904"/>
            <a:chOff x="472200" y="1481667"/>
            <a:chExt cx="6360362" cy="3108960"/>
          </a:xfrm>
        </p:grpSpPr>
        <p:sp>
          <p:nvSpPr>
            <p:cNvPr id="26" name="Up-Down Arrow 25">
              <a:extLst>
                <a:ext uri="{FF2B5EF4-FFF2-40B4-BE49-F238E27FC236}">
                  <a16:creationId xmlns:a16="http://schemas.microsoft.com/office/drawing/2014/main" xmlns="" id="{83C09E9C-7B92-8D4A-8B73-0B74B8E37FA1}"/>
                </a:ext>
              </a:extLst>
            </p:cNvPr>
            <p:cNvSpPr/>
            <p:nvPr/>
          </p:nvSpPr>
          <p:spPr bwMode="auto">
            <a:xfrm>
              <a:off x="5816018" y="2577335"/>
              <a:ext cx="280529" cy="546497"/>
            </a:xfrm>
            <a:prstGeom prst="upDownArrow">
              <a:avLst/>
            </a:prstGeom>
            <a:solidFill>
              <a:srgbClr val="EC8809"/>
            </a:solidFill>
            <a:ln w="9525" cap="flat" cmpd="sng" algn="ctr">
              <a:noFill/>
              <a:prstDash val="solid"/>
              <a:round/>
              <a:headEnd type="none" w="med" len="med"/>
              <a:tailEnd type="none" w="med" len="med"/>
            </a:ln>
            <a:effectLst>
              <a:outerShdw blurRad="38100" dist="38100" dir="2700000" algn="tl" rotWithShape="0">
                <a:prstClr val="black"/>
              </a:outerShdw>
            </a:effectLst>
          </p:spPr>
          <p:txBody>
            <a:bodyPr vert="horz" wrap="square" lIns="85982" tIns="42992" rIns="85982" bIns="42992" numCol="1" rtlCol="0" anchor="t" anchorCtr="0" compatLnSpc="1">
              <a:prstTxWarp prst="textNoShape">
                <a:avLst/>
              </a:prstTxWarp>
            </a:bodyPr>
            <a:lstStyle/>
            <a:p>
              <a:endParaRPr lang="en-US" sz="2452">
                <a:latin typeface="Arial" pitchFamily="-108" charset="0"/>
                <a:ea typeface="ＭＳ Ｐゴシック" pitchFamily="-108" charset="-128"/>
                <a:cs typeface="ＭＳ Ｐゴシック" pitchFamily="-108" charset="-128"/>
              </a:endParaRPr>
            </a:p>
          </p:txBody>
        </p:sp>
        <p:sp>
          <p:nvSpPr>
            <p:cNvPr id="12" name="Up-Down Arrow 11">
              <a:extLst>
                <a:ext uri="{FF2B5EF4-FFF2-40B4-BE49-F238E27FC236}">
                  <a16:creationId xmlns:a16="http://schemas.microsoft.com/office/drawing/2014/main" xmlns="" id="{F1C9FCFA-5913-B145-B0ED-0493681D8A9E}"/>
                </a:ext>
              </a:extLst>
            </p:cNvPr>
            <p:cNvSpPr/>
            <p:nvPr/>
          </p:nvSpPr>
          <p:spPr bwMode="auto">
            <a:xfrm>
              <a:off x="4124577" y="2577335"/>
              <a:ext cx="280529" cy="546497"/>
            </a:xfrm>
            <a:prstGeom prst="upDownArrow">
              <a:avLst/>
            </a:prstGeom>
            <a:solidFill>
              <a:srgbClr val="EC8809"/>
            </a:solidFill>
            <a:ln w="9525" cap="flat" cmpd="sng" algn="ctr">
              <a:noFill/>
              <a:prstDash val="solid"/>
              <a:round/>
              <a:headEnd type="none" w="med" len="med"/>
              <a:tailEnd type="none" w="med" len="med"/>
            </a:ln>
            <a:effectLst>
              <a:outerShdw blurRad="38100" dist="38100" dir="2700000" algn="tl" rotWithShape="0">
                <a:prstClr val="black"/>
              </a:outerShdw>
            </a:effectLst>
          </p:spPr>
          <p:txBody>
            <a:bodyPr vert="horz" wrap="square" lIns="85982" tIns="42992" rIns="85982" bIns="42992" numCol="1" rtlCol="0" anchor="t" anchorCtr="0" compatLnSpc="1">
              <a:prstTxWarp prst="textNoShape">
                <a:avLst/>
              </a:prstTxWarp>
            </a:bodyPr>
            <a:lstStyle/>
            <a:p>
              <a:endParaRPr lang="en-US" sz="2452">
                <a:latin typeface="Arial" pitchFamily="-108" charset="0"/>
                <a:ea typeface="ＭＳ Ｐゴシック" pitchFamily="-108" charset="-128"/>
                <a:cs typeface="ＭＳ Ｐゴシック" pitchFamily="-108" charset="-128"/>
              </a:endParaRPr>
            </a:p>
          </p:txBody>
        </p:sp>
        <p:sp>
          <p:nvSpPr>
            <p:cNvPr id="13" name="Up-Down Arrow 12">
              <a:extLst>
                <a:ext uri="{FF2B5EF4-FFF2-40B4-BE49-F238E27FC236}">
                  <a16:creationId xmlns:a16="http://schemas.microsoft.com/office/drawing/2014/main" xmlns="" id="{372417EC-1FC2-5D4A-80A1-49C343617603}"/>
                </a:ext>
              </a:extLst>
            </p:cNvPr>
            <p:cNvSpPr/>
            <p:nvPr/>
          </p:nvSpPr>
          <p:spPr bwMode="auto">
            <a:xfrm>
              <a:off x="2476964" y="2577335"/>
              <a:ext cx="280529" cy="546497"/>
            </a:xfrm>
            <a:prstGeom prst="upDownArrow">
              <a:avLst/>
            </a:prstGeom>
            <a:solidFill>
              <a:srgbClr val="EC8809"/>
            </a:solidFill>
            <a:ln w="9525" cap="flat" cmpd="sng" algn="ctr">
              <a:noFill/>
              <a:prstDash val="solid"/>
              <a:round/>
              <a:headEnd type="none" w="med" len="med"/>
              <a:tailEnd type="none" w="med" len="med"/>
            </a:ln>
            <a:effectLst>
              <a:outerShdw blurRad="38100" dist="38100" dir="2700000" algn="tl" rotWithShape="0">
                <a:prstClr val="black"/>
              </a:outerShdw>
            </a:effectLst>
          </p:spPr>
          <p:txBody>
            <a:bodyPr vert="horz" wrap="square" lIns="85982" tIns="42992" rIns="85982" bIns="42992" numCol="1" rtlCol="0" anchor="t" anchorCtr="0" compatLnSpc="1">
              <a:prstTxWarp prst="textNoShape">
                <a:avLst/>
              </a:prstTxWarp>
            </a:bodyPr>
            <a:lstStyle/>
            <a:p>
              <a:endParaRPr lang="en-US" sz="2452">
                <a:latin typeface="Arial" pitchFamily="-108" charset="0"/>
                <a:ea typeface="ＭＳ Ｐゴシック" pitchFamily="-108" charset="-128"/>
                <a:cs typeface="ＭＳ Ｐゴシック" pitchFamily="-108" charset="-128"/>
              </a:endParaRPr>
            </a:p>
          </p:txBody>
        </p:sp>
        <p:sp>
          <p:nvSpPr>
            <p:cNvPr id="14" name="Up-Down Arrow 13">
              <a:extLst>
                <a:ext uri="{FF2B5EF4-FFF2-40B4-BE49-F238E27FC236}">
                  <a16:creationId xmlns:a16="http://schemas.microsoft.com/office/drawing/2014/main" xmlns="" id="{8B8BF1EF-FBC9-A14C-952C-7158155CD375}"/>
                </a:ext>
              </a:extLst>
            </p:cNvPr>
            <p:cNvSpPr/>
            <p:nvPr/>
          </p:nvSpPr>
          <p:spPr bwMode="auto">
            <a:xfrm>
              <a:off x="990964" y="2577335"/>
              <a:ext cx="280529" cy="546497"/>
            </a:xfrm>
            <a:prstGeom prst="upDownArrow">
              <a:avLst/>
            </a:prstGeom>
            <a:solidFill>
              <a:srgbClr val="EC8809"/>
            </a:solidFill>
            <a:ln w="9525" cap="flat" cmpd="sng" algn="ctr">
              <a:noFill/>
              <a:prstDash val="solid"/>
              <a:round/>
              <a:headEnd type="none" w="med" len="med"/>
              <a:tailEnd type="none" w="med" len="med"/>
            </a:ln>
            <a:effectLst>
              <a:outerShdw blurRad="38100" dist="38100" dir="2700000" algn="tl" rotWithShape="0">
                <a:prstClr val="black"/>
              </a:outerShdw>
            </a:effectLst>
          </p:spPr>
          <p:txBody>
            <a:bodyPr vert="horz" wrap="square" lIns="85982" tIns="42992" rIns="85982" bIns="42992" numCol="1" rtlCol="0" anchor="t" anchorCtr="0" compatLnSpc="1">
              <a:prstTxWarp prst="textNoShape">
                <a:avLst/>
              </a:prstTxWarp>
            </a:bodyPr>
            <a:lstStyle/>
            <a:p>
              <a:endParaRPr lang="en-US" sz="2452">
                <a:latin typeface="Arial" pitchFamily="-108" charset="0"/>
                <a:ea typeface="ＭＳ Ｐゴシック" pitchFamily="-108" charset="-128"/>
                <a:cs typeface="ＭＳ Ｐゴシック" pitchFamily="-108" charset="-128"/>
              </a:endParaRPr>
            </a:p>
          </p:txBody>
        </p:sp>
        <p:grpSp>
          <p:nvGrpSpPr>
            <p:cNvPr id="11" name="Group 10">
              <a:extLst>
                <a:ext uri="{FF2B5EF4-FFF2-40B4-BE49-F238E27FC236}">
                  <a16:creationId xmlns:a16="http://schemas.microsoft.com/office/drawing/2014/main" xmlns="" id="{BF1335AB-20E6-C944-9122-B3DF73DE137B}"/>
                </a:ext>
              </a:extLst>
            </p:cNvPr>
            <p:cNvGrpSpPr/>
            <p:nvPr/>
          </p:nvGrpSpPr>
          <p:grpSpPr>
            <a:xfrm>
              <a:off x="472200" y="1481667"/>
              <a:ext cx="6360362" cy="1050473"/>
              <a:chOff x="662940" y="1424094"/>
              <a:chExt cx="7863840" cy="1298786"/>
            </a:xfrm>
          </p:grpSpPr>
          <p:pic>
            <p:nvPicPr>
              <p:cNvPr id="3" name="Picture 6" descr="montage2"/>
              <p:cNvPicPr>
                <a:picLocks noChangeAspect="1" noChangeArrowheads="1"/>
              </p:cNvPicPr>
              <p:nvPr/>
            </p:nvPicPr>
            <p:blipFill rotWithShape="1">
              <a:blip r:embed="rId2"/>
              <a:srcRect l="1030" t="8839" r="1243" b="3661"/>
              <a:stretch/>
            </p:blipFill>
            <p:spPr bwMode="auto">
              <a:xfrm>
                <a:off x="662940" y="1439334"/>
                <a:ext cx="7863840" cy="1280160"/>
              </a:xfrm>
              <a:prstGeom prst="rect">
                <a:avLst/>
              </a:prstGeom>
              <a:noFill/>
              <a:ln w="9525">
                <a:noFill/>
                <a:miter lim="800000"/>
                <a:headEnd/>
                <a:tailEnd/>
              </a:ln>
            </p:spPr>
          </p:pic>
          <p:cxnSp>
            <p:nvCxnSpPr>
              <p:cNvPr id="6" name="Straight Connector 5">
                <a:extLst>
                  <a:ext uri="{FF2B5EF4-FFF2-40B4-BE49-F238E27FC236}">
                    <a16:creationId xmlns:a16="http://schemas.microsoft.com/office/drawing/2014/main" xmlns="" id="{CE3E6B93-25BB-2645-ABD3-9EC593DF08BB}"/>
                  </a:ext>
                </a:extLst>
              </p:cNvPr>
              <p:cNvCxnSpPr>
                <a:cxnSpLocks/>
              </p:cNvCxnSpPr>
              <p:nvPr/>
            </p:nvCxnSpPr>
            <p:spPr bwMode="auto">
              <a:xfrm>
                <a:off x="2336801" y="1424094"/>
                <a:ext cx="0" cy="129878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xmlns="" id="{239F655F-F784-534A-A210-1A260A8CF631}"/>
                  </a:ext>
                </a:extLst>
              </p:cNvPr>
              <p:cNvCxnSpPr>
                <a:cxnSpLocks/>
              </p:cNvCxnSpPr>
              <p:nvPr/>
            </p:nvCxnSpPr>
            <p:spPr bwMode="auto">
              <a:xfrm>
                <a:off x="4221481" y="1424094"/>
                <a:ext cx="0" cy="129878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xmlns="" id="{BBA3BE9E-61B6-DE4B-8D7C-D4927A87C28A}"/>
                  </a:ext>
                </a:extLst>
              </p:cNvPr>
              <p:cNvCxnSpPr>
                <a:cxnSpLocks/>
              </p:cNvCxnSpPr>
              <p:nvPr/>
            </p:nvCxnSpPr>
            <p:spPr bwMode="auto">
              <a:xfrm>
                <a:off x="6324601" y="1424094"/>
                <a:ext cx="0" cy="1298786"/>
              </a:xfrm>
              <a:prstGeom prst="line">
                <a:avLst/>
              </a:prstGeom>
              <a:solidFill>
                <a:schemeClr val="accent1"/>
              </a:solidFill>
              <a:ln w="76200" cap="flat" cmpd="sng" algn="ctr">
                <a:solidFill>
                  <a:schemeClr val="bg1"/>
                </a:solidFill>
                <a:prstDash val="solid"/>
                <a:round/>
                <a:headEnd type="none" w="med" len="med"/>
                <a:tailEnd type="none" w="med" len="med"/>
              </a:ln>
              <a:effectLst/>
            </p:spPr>
          </p:cxnSp>
        </p:grpSp>
        <p:grpSp>
          <p:nvGrpSpPr>
            <p:cNvPr id="10" name="Group 9">
              <a:extLst>
                <a:ext uri="{FF2B5EF4-FFF2-40B4-BE49-F238E27FC236}">
                  <a16:creationId xmlns:a16="http://schemas.microsoft.com/office/drawing/2014/main" xmlns="" id="{7D926CB8-ADEF-1543-8963-4747B4A01E9E}"/>
                </a:ext>
              </a:extLst>
            </p:cNvPr>
            <p:cNvGrpSpPr/>
            <p:nvPr/>
          </p:nvGrpSpPr>
          <p:grpSpPr>
            <a:xfrm>
              <a:off x="472200" y="3183309"/>
              <a:ext cx="6360362" cy="1407318"/>
              <a:chOff x="662940" y="3461936"/>
              <a:chExt cx="7863840" cy="1739984"/>
            </a:xfrm>
          </p:grpSpPr>
          <p:pic>
            <p:nvPicPr>
              <p:cNvPr id="4" name="Picture 7" descr="montage3"/>
              <p:cNvPicPr>
                <a:picLocks noChangeAspect="1" noChangeArrowheads="1"/>
              </p:cNvPicPr>
              <p:nvPr/>
            </p:nvPicPr>
            <p:blipFill rotWithShape="1">
              <a:blip r:embed="rId3"/>
              <a:srcRect l="1204" t="2844" r="1005" b="3312"/>
              <a:stretch/>
            </p:blipFill>
            <p:spPr bwMode="auto">
              <a:xfrm>
                <a:off x="662940" y="3461936"/>
                <a:ext cx="7863840" cy="1737360"/>
              </a:xfrm>
              <a:prstGeom prst="rect">
                <a:avLst/>
              </a:prstGeom>
              <a:noFill/>
              <a:ln w="9525">
                <a:noFill/>
                <a:miter lim="800000"/>
                <a:headEnd/>
                <a:tailEnd/>
              </a:ln>
            </p:spPr>
          </p:pic>
          <p:cxnSp>
            <p:nvCxnSpPr>
              <p:cNvPr id="21" name="Straight Connector 20">
                <a:extLst>
                  <a:ext uri="{FF2B5EF4-FFF2-40B4-BE49-F238E27FC236}">
                    <a16:creationId xmlns:a16="http://schemas.microsoft.com/office/drawing/2014/main" xmlns="" id="{B8180C6A-998D-CE44-A328-28FABCC33C4E}"/>
                  </a:ext>
                </a:extLst>
              </p:cNvPr>
              <p:cNvCxnSpPr>
                <a:cxnSpLocks/>
              </p:cNvCxnSpPr>
              <p:nvPr/>
            </p:nvCxnSpPr>
            <p:spPr bwMode="auto">
              <a:xfrm>
                <a:off x="2209801" y="3461936"/>
                <a:ext cx="0" cy="1739984"/>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xmlns="" id="{87FC55C9-55B9-E343-A9C1-0F64BC169AA4}"/>
                  </a:ext>
                </a:extLst>
              </p:cNvPr>
              <p:cNvCxnSpPr>
                <a:cxnSpLocks/>
              </p:cNvCxnSpPr>
              <p:nvPr/>
            </p:nvCxnSpPr>
            <p:spPr bwMode="auto">
              <a:xfrm>
                <a:off x="4754881" y="3461936"/>
                <a:ext cx="0" cy="1739984"/>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xmlns="" id="{7281F81A-ED7A-3B48-A08A-A6DBC654C8BB}"/>
                  </a:ext>
                </a:extLst>
              </p:cNvPr>
              <p:cNvCxnSpPr>
                <a:cxnSpLocks/>
              </p:cNvCxnSpPr>
              <p:nvPr/>
            </p:nvCxnSpPr>
            <p:spPr bwMode="auto">
              <a:xfrm>
                <a:off x="6482081" y="3461936"/>
                <a:ext cx="0" cy="1739984"/>
              </a:xfrm>
              <a:prstGeom prst="line">
                <a:avLst/>
              </a:prstGeom>
              <a:solidFill>
                <a:schemeClr val="accent1"/>
              </a:solidFill>
              <a:ln w="76200" cap="flat" cmpd="sng" algn="ctr">
                <a:solidFill>
                  <a:schemeClr val="bg1"/>
                </a:solidFill>
                <a:prstDash val="solid"/>
                <a:round/>
                <a:headEnd type="none" w="med" len="med"/>
                <a:tailEnd type="none" w="med" len="med"/>
              </a:ln>
              <a:effectLst/>
            </p:spPr>
          </p:cxnSp>
        </p:grpSp>
      </p:grpSp>
      <p:pic>
        <p:nvPicPr>
          <p:cNvPr id="22" name="Picture 21">
            <a:extLst>
              <a:ext uri="{FF2B5EF4-FFF2-40B4-BE49-F238E27FC236}">
                <a16:creationId xmlns:a16="http://schemas.microsoft.com/office/drawing/2014/main" xmlns="" id="{BC9A1109-5375-B343-9FC3-24307DBE47F3}"/>
              </a:ext>
            </a:extLst>
          </p:cNvPr>
          <p:cNvPicPr>
            <a:picLocks noChangeAspect="1"/>
          </p:cNvPicPr>
          <p:nvPr/>
        </p:nvPicPr>
        <p:blipFill>
          <a:blip r:embed="rId4"/>
          <a:stretch>
            <a:fillRect/>
          </a:stretch>
        </p:blipFill>
        <p:spPr>
          <a:xfrm>
            <a:off x="6847388" y="1493993"/>
            <a:ext cx="2200974" cy="3094512"/>
          </a:xfrm>
          <a:prstGeom prst="rect">
            <a:avLst/>
          </a:prstGeom>
        </p:spPr>
      </p:pic>
    </p:spTree>
    <p:extLst>
      <p:ext uri="{BB962C8B-B14F-4D97-AF65-F5344CB8AC3E}">
        <p14:creationId xmlns:p14="http://schemas.microsoft.com/office/powerpoint/2010/main" val="1209117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117E062-D79E-204D-AB41-1631235CB21B}"/>
              </a:ext>
            </a:extLst>
          </p:cNvPr>
          <p:cNvGrpSpPr/>
          <p:nvPr/>
        </p:nvGrpSpPr>
        <p:grpSpPr>
          <a:xfrm>
            <a:off x="628375" y="1317640"/>
            <a:ext cx="6655062" cy="4758550"/>
            <a:chOff x="-391763" y="372335"/>
            <a:chExt cx="9070519" cy="6485665"/>
          </a:xfrm>
        </p:grpSpPr>
        <p:pic>
          <p:nvPicPr>
            <p:cNvPr id="21508" name="Picture 5" descr="DSCF1491a.jpg"/>
            <p:cNvPicPr>
              <a:picLocks noChangeAspect="1"/>
            </p:cNvPicPr>
            <p:nvPr/>
          </p:nvPicPr>
          <p:blipFill>
            <a:blip r:embed="rId2"/>
            <a:srcRect/>
            <a:stretch>
              <a:fillRect/>
            </a:stretch>
          </p:blipFill>
          <p:spPr bwMode="auto">
            <a:xfrm>
              <a:off x="5349768" y="372335"/>
              <a:ext cx="3328988" cy="5303838"/>
            </a:xfrm>
            <a:prstGeom prst="rect">
              <a:avLst/>
            </a:prstGeom>
            <a:noFill/>
            <a:ln w="9525">
              <a:noFill/>
              <a:miter lim="800000"/>
              <a:headEnd/>
              <a:tailEnd/>
            </a:ln>
          </p:spPr>
        </p:pic>
        <p:pic>
          <p:nvPicPr>
            <p:cNvPr id="21509" name="Picture 6" descr="DSCF1482-a.jpg"/>
            <p:cNvPicPr>
              <a:picLocks noChangeAspect="1"/>
            </p:cNvPicPr>
            <p:nvPr/>
          </p:nvPicPr>
          <p:blipFill>
            <a:blip r:embed="rId3"/>
            <a:srcRect/>
            <a:stretch>
              <a:fillRect/>
            </a:stretch>
          </p:blipFill>
          <p:spPr bwMode="auto">
            <a:xfrm>
              <a:off x="901700" y="4297363"/>
              <a:ext cx="3413125" cy="2560637"/>
            </a:xfrm>
            <a:prstGeom prst="rect">
              <a:avLst/>
            </a:prstGeom>
            <a:noFill/>
            <a:ln w="9525">
              <a:noFill/>
              <a:miter lim="800000"/>
              <a:headEnd/>
              <a:tailEnd/>
            </a:ln>
          </p:spPr>
        </p:pic>
        <p:pic>
          <p:nvPicPr>
            <p:cNvPr id="21507" name="Picture 4" descr="DSCF1480a.jpg"/>
            <p:cNvPicPr>
              <a:picLocks noChangeAspect="1"/>
            </p:cNvPicPr>
            <p:nvPr/>
          </p:nvPicPr>
          <p:blipFill>
            <a:blip r:embed="rId4"/>
            <a:srcRect/>
            <a:stretch>
              <a:fillRect/>
            </a:stretch>
          </p:blipFill>
          <p:spPr bwMode="auto">
            <a:xfrm>
              <a:off x="-391763" y="372335"/>
              <a:ext cx="4973638" cy="3730625"/>
            </a:xfrm>
            <a:prstGeom prst="rect">
              <a:avLst/>
            </a:prstGeom>
            <a:noFill/>
            <a:ln w="9525">
              <a:noFill/>
              <a:miter lim="800000"/>
              <a:headEnd/>
              <a:tailEnd/>
            </a:ln>
          </p:spPr>
        </p:pic>
      </p:grpSp>
      <p:sp>
        <p:nvSpPr>
          <p:cNvPr id="4" name="Content Placeholder 3">
            <a:extLst>
              <a:ext uri="{FF2B5EF4-FFF2-40B4-BE49-F238E27FC236}">
                <a16:creationId xmlns:a16="http://schemas.microsoft.com/office/drawing/2014/main" xmlns="" id="{14EA79BB-5792-3646-AF67-9450993B8A6A}"/>
              </a:ext>
            </a:extLst>
          </p:cNvPr>
          <p:cNvSpPr>
            <a:spLocks noGrp="1"/>
          </p:cNvSpPr>
          <p:nvPr>
            <p:ph idx="1"/>
          </p:nvPr>
        </p:nvSpPr>
        <p:spPr>
          <a:xfrm>
            <a:off x="4277546" y="5540279"/>
            <a:ext cx="4299681" cy="516448"/>
          </a:xfrm>
        </p:spPr>
        <p:txBody>
          <a:bodyPr>
            <a:noAutofit/>
          </a:bodyPr>
          <a:lstStyle/>
          <a:p>
            <a:pPr marL="0" indent="0">
              <a:buNone/>
            </a:pPr>
            <a:r>
              <a:rPr lang="en-US" sz="1505"/>
              <a:t>Location is about 40 miles east of Barstow, CA </a:t>
            </a:r>
            <a:br>
              <a:rPr lang="en-US" sz="1505"/>
            </a:br>
            <a:r>
              <a:rPr lang="en-US" sz="1505"/>
              <a:t>in the Mojave Desert (Pisgah lava field)</a:t>
            </a:r>
          </a:p>
        </p:txBody>
      </p:sp>
      <p:sp>
        <p:nvSpPr>
          <p:cNvPr id="3" name="Title 2">
            <a:extLst>
              <a:ext uri="{FF2B5EF4-FFF2-40B4-BE49-F238E27FC236}">
                <a16:creationId xmlns:a16="http://schemas.microsoft.com/office/drawing/2014/main" xmlns="" id="{B34B8600-1C56-824F-8564-B6C58868BAE8}"/>
              </a:ext>
            </a:extLst>
          </p:cNvPr>
          <p:cNvSpPr>
            <a:spLocks noGrp="1"/>
          </p:cNvSpPr>
          <p:nvPr>
            <p:ph type="title" idx="4294967295"/>
          </p:nvPr>
        </p:nvSpPr>
        <p:spPr>
          <a:xfrm>
            <a:off x="304800" y="190165"/>
            <a:ext cx="8547100" cy="760413"/>
          </a:xfrm>
        </p:spPr>
        <p:txBody>
          <a:bodyPr/>
          <a:lstStyle/>
          <a:p>
            <a:r>
              <a:rPr lang="en-US"/>
              <a:t>Cat Cave</a:t>
            </a:r>
          </a:p>
        </p:txBody>
      </p:sp>
      <p:sp>
        <p:nvSpPr>
          <p:cNvPr id="16" name="Slide Number Placeholder 1">
            <a:extLst>
              <a:ext uri="{FF2B5EF4-FFF2-40B4-BE49-F238E27FC236}">
                <a16:creationId xmlns:a16="http://schemas.microsoft.com/office/drawing/2014/main" xmlns="" id="{C1A0E2B2-09FB-B04C-B782-84B06C6BF1B9}"/>
              </a:ext>
            </a:extLst>
          </p:cNvPr>
          <p:cNvSpPr>
            <a:spLocks noGrp="1"/>
          </p:cNvSpPr>
          <p:nvPr>
            <p:ph type="sldNum" sz="quarter" idx="10"/>
          </p:nvPr>
        </p:nvSpPr>
        <p:spPr>
          <a:xfrm>
            <a:off x="8326262" y="7251555"/>
            <a:ext cx="337361" cy="214955"/>
          </a:xfrm>
        </p:spPr>
        <p:txBody>
          <a:bodyPr/>
          <a:lstStyle/>
          <a:p>
            <a:fld id="{C5F5D751-9E6B-CC47-84E5-C7B34ABE1EC9}" type="slidenum">
              <a:rPr lang="en-US" altLang="x-none" smtClean="0"/>
              <a:pPr/>
              <a:t>77</a:t>
            </a:fld>
            <a:endParaRPr lang="en-US" altLang="x-none"/>
          </a:p>
        </p:txBody>
      </p:sp>
      <p:sp>
        <p:nvSpPr>
          <p:cNvPr id="17" name="Rectangle 60">
            <a:extLst>
              <a:ext uri="{FF2B5EF4-FFF2-40B4-BE49-F238E27FC236}">
                <a16:creationId xmlns:a16="http://schemas.microsoft.com/office/drawing/2014/main" xmlns="" id="{A950CE37-FC78-0A48-99FD-ABC0A2E4B41C}"/>
              </a:ext>
            </a:extLst>
          </p:cNvPr>
          <p:cNvSpPr>
            <a:spLocks noGrp="1" noChangeArrowheads="1"/>
          </p:cNvSpPr>
          <p:nvPr>
            <p:ph type="ftr" sz="quarter" idx="3"/>
          </p:nvPr>
        </p:nvSpPr>
        <p:spPr bwMode="auto">
          <a:xfrm>
            <a:off x="125544"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dirty="0">
                <a:solidFill>
                  <a:srgbClr val="6E1463"/>
                </a:solidFill>
              </a:rPr>
              <a:t>NASA </a:t>
            </a:r>
            <a:r>
              <a:rPr lang="en-US" altLang="en-US" sz="1035" b="1" dirty="0">
                <a:solidFill>
                  <a:srgbClr val="6E1463"/>
                </a:solidFill>
              </a:rPr>
              <a:t>Goddard Space Flight Center </a:t>
            </a:r>
          </a:p>
        </p:txBody>
      </p:sp>
    </p:spTree>
    <p:extLst>
      <p:ext uri="{BB962C8B-B14F-4D97-AF65-F5344CB8AC3E}">
        <p14:creationId xmlns:p14="http://schemas.microsoft.com/office/powerpoint/2010/main" val="41806497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xmlns="" id="{BBC761B7-F6F3-E44B-8008-7B4546C33FC8}"/>
              </a:ext>
            </a:extLst>
          </p:cNvPr>
          <p:cNvSpPr>
            <a:spLocks noGrp="1"/>
          </p:cNvSpPr>
          <p:nvPr>
            <p:ph idx="1"/>
          </p:nvPr>
        </p:nvSpPr>
        <p:spPr>
          <a:xfrm>
            <a:off x="667397" y="1513664"/>
            <a:ext cx="7905581" cy="4678380"/>
          </a:xfrm>
        </p:spPr>
        <p:txBody>
          <a:bodyPr>
            <a:normAutofit/>
          </a:bodyPr>
          <a:lstStyle/>
          <a:p>
            <a:pPr marL="0" indent="0">
              <a:buNone/>
            </a:pPr>
            <a:r>
              <a:rPr lang="en-US" sz="1505"/>
              <a:t>Cat cave with experimenter for scale (below)</a:t>
            </a:r>
          </a:p>
          <a:p>
            <a:pPr marL="0" indent="0">
              <a:buNone/>
            </a:pPr>
            <a:r>
              <a:rPr lang="en-US" sz="1505"/>
              <a:t>Daytime around noon (top right)</a:t>
            </a:r>
          </a:p>
          <a:p>
            <a:pPr marL="0" indent="0">
              <a:buNone/>
            </a:pPr>
            <a:r>
              <a:rPr lang="en-US" sz="1505"/>
              <a:t>Night around 2 am (bottom right)</a:t>
            </a:r>
          </a:p>
          <a:p>
            <a:pPr marL="0" indent="0">
              <a:buNone/>
            </a:pPr>
            <a:endParaRPr lang="en-US" sz="1505"/>
          </a:p>
        </p:txBody>
      </p:sp>
      <p:sp>
        <p:nvSpPr>
          <p:cNvPr id="2" name="Title 1">
            <a:extLst>
              <a:ext uri="{FF2B5EF4-FFF2-40B4-BE49-F238E27FC236}">
                <a16:creationId xmlns:a16="http://schemas.microsoft.com/office/drawing/2014/main" xmlns="" id="{3DDBA4FD-4A1C-5746-9A7C-CBA5AADEB800}"/>
              </a:ext>
            </a:extLst>
          </p:cNvPr>
          <p:cNvSpPr>
            <a:spLocks noGrp="1"/>
          </p:cNvSpPr>
          <p:nvPr>
            <p:ph type="title" idx="4294967295"/>
          </p:nvPr>
        </p:nvSpPr>
        <p:spPr>
          <a:xfrm>
            <a:off x="346637" y="316309"/>
            <a:ext cx="8547100" cy="760413"/>
          </a:xfrm>
        </p:spPr>
        <p:txBody>
          <a:bodyPr>
            <a:normAutofit fontScale="90000"/>
          </a:bodyPr>
          <a:lstStyle/>
          <a:p>
            <a:r>
              <a:rPr lang="en-US" dirty="0"/>
              <a:t/>
            </a:r>
            <a:br>
              <a:rPr lang="en-US" dirty="0"/>
            </a:br>
            <a:r>
              <a:rPr lang="en-US" dirty="0"/>
              <a:t>Cat Cave Ground-based Infrared Images</a:t>
            </a:r>
            <a:br>
              <a:rPr lang="en-US" dirty="0"/>
            </a:br>
            <a:endParaRPr lang="en-US" dirty="0"/>
          </a:p>
        </p:txBody>
      </p:sp>
      <p:sp>
        <p:nvSpPr>
          <p:cNvPr id="8" name="Slide Number Placeholder 7"/>
          <p:cNvSpPr>
            <a:spLocks noGrp="1"/>
          </p:cNvSpPr>
          <p:nvPr>
            <p:ph type="sldNum" sz="quarter" idx="10"/>
          </p:nvPr>
        </p:nvSpPr>
        <p:spPr/>
        <p:txBody>
          <a:bodyPr/>
          <a:lstStyle/>
          <a:p>
            <a:fld id="{D72D16D3-3FAD-8F4F-82AA-06831F5D9210}" type="slidenum">
              <a:rPr lang="en-US" smtClean="0"/>
              <a:pPr/>
              <a:t>78</a:t>
            </a:fld>
            <a:endParaRPr lang="en-US"/>
          </a:p>
        </p:txBody>
      </p:sp>
      <p:grpSp>
        <p:nvGrpSpPr>
          <p:cNvPr id="5" name="Group 4">
            <a:extLst>
              <a:ext uri="{FF2B5EF4-FFF2-40B4-BE49-F238E27FC236}">
                <a16:creationId xmlns:a16="http://schemas.microsoft.com/office/drawing/2014/main" xmlns="" id="{D2284F5C-0B80-4F4C-A4CB-F37F0E88F32C}"/>
              </a:ext>
            </a:extLst>
          </p:cNvPr>
          <p:cNvGrpSpPr/>
          <p:nvPr/>
        </p:nvGrpSpPr>
        <p:grpSpPr>
          <a:xfrm>
            <a:off x="2289086" y="1384332"/>
            <a:ext cx="5828210" cy="4655874"/>
            <a:chOff x="565889" y="152400"/>
            <a:chExt cx="8330461" cy="6654800"/>
          </a:xfrm>
        </p:grpSpPr>
        <p:pic>
          <p:nvPicPr>
            <p:cNvPr id="22530" name="Picture 5" descr="cat cave portrait.tiff"/>
            <p:cNvPicPr>
              <a:picLocks noChangeAspect="1"/>
            </p:cNvPicPr>
            <p:nvPr/>
          </p:nvPicPr>
          <p:blipFill>
            <a:blip r:embed="rId2"/>
            <a:srcRect/>
            <a:stretch>
              <a:fillRect/>
            </a:stretch>
          </p:blipFill>
          <p:spPr bwMode="auto">
            <a:xfrm>
              <a:off x="565889" y="2590800"/>
              <a:ext cx="4105275" cy="3276600"/>
            </a:xfrm>
            <a:prstGeom prst="rect">
              <a:avLst/>
            </a:prstGeom>
            <a:noFill/>
            <a:ln w="9525">
              <a:noFill/>
              <a:miter lim="800000"/>
              <a:headEnd/>
              <a:tailEnd/>
            </a:ln>
          </p:spPr>
        </p:pic>
        <p:pic>
          <p:nvPicPr>
            <p:cNvPr id="22531" name="Picture 6" descr="cat cave daytime.tiff"/>
            <p:cNvPicPr>
              <a:picLocks noChangeAspect="1"/>
            </p:cNvPicPr>
            <p:nvPr/>
          </p:nvPicPr>
          <p:blipFill>
            <a:blip r:embed="rId3"/>
            <a:srcRect/>
            <a:stretch>
              <a:fillRect/>
            </a:stretch>
          </p:blipFill>
          <p:spPr bwMode="auto">
            <a:xfrm>
              <a:off x="4768850" y="152400"/>
              <a:ext cx="4111625" cy="3292475"/>
            </a:xfrm>
            <a:prstGeom prst="rect">
              <a:avLst/>
            </a:prstGeom>
            <a:noFill/>
            <a:ln w="9525">
              <a:noFill/>
              <a:miter lim="800000"/>
              <a:headEnd/>
              <a:tailEnd/>
            </a:ln>
          </p:spPr>
        </p:pic>
        <p:pic>
          <p:nvPicPr>
            <p:cNvPr id="22532" name="Picture 8" descr="cat cave night.tiff"/>
            <p:cNvPicPr>
              <a:picLocks noChangeAspect="1"/>
            </p:cNvPicPr>
            <p:nvPr/>
          </p:nvPicPr>
          <p:blipFill>
            <a:blip r:embed="rId4">
              <a:alphaModFix/>
              <a:lum bright="17000"/>
            </a:blip>
            <a:srcRect/>
            <a:stretch>
              <a:fillRect/>
            </a:stretch>
          </p:blipFill>
          <p:spPr bwMode="auto">
            <a:xfrm>
              <a:off x="4768850" y="3514725"/>
              <a:ext cx="4127500" cy="3292475"/>
            </a:xfrm>
            <a:prstGeom prst="rect">
              <a:avLst/>
            </a:prstGeom>
            <a:noFill/>
            <a:ln w="9525">
              <a:noFill/>
              <a:miter lim="800000"/>
              <a:headEnd/>
              <a:tailEnd/>
            </a:ln>
          </p:spPr>
        </p:pic>
      </p:grpSp>
      <p:sp>
        <p:nvSpPr>
          <p:cNvPr id="10" name="Rectangle 60">
            <a:extLst>
              <a:ext uri="{FF2B5EF4-FFF2-40B4-BE49-F238E27FC236}">
                <a16:creationId xmlns:a16="http://schemas.microsoft.com/office/drawing/2014/main" xmlns="" id="{476D252F-2296-FF47-B84E-1542E1F8D7F4}"/>
              </a:ext>
            </a:extLst>
          </p:cNvPr>
          <p:cNvSpPr>
            <a:spLocks noGrp="1" noChangeArrowheads="1"/>
          </p:cNvSpPr>
          <p:nvPr>
            <p:ph type="ftr" sz="quarter" idx="3"/>
          </p:nvPr>
        </p:nvSpPr>
        <p:spPr bwMode="auto">
          <a:xfrm>
            <a:off x="142049"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22941948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D72D16D3-3FAD-8F4F-82AA-06831F5D9210}" type="slidenum">
              <a:rPr lang="en-US" smtClean="0"/>
              <a:pPr/>
              <a:t>79</a:t>
            </a:fld>
            <a:endParaRPr lang="en-US"/>
          </a:p>
        </p:txBody>
      </p:sp>
      <p:sp>
        <p:nvSpPr>
          <p:cNvPr id="2" name="Title 1">
            <a:extLst>
              <a:ext uri="{FF2B5EF4-FFF2-40B4-BE49-F238E27FC236}">
                <a16:creationId xmlns:a16="http://schemas.microsoft.com/office/drawing/2014/main" xmlns="" id="{4E7FD595-A177-074C-8403-5AACDD469B05}"/>
              </a:ext>
            </a:extLst>
          </p:cNvPr>
          <p:cNvSpPr>
            <a:spLocks noGrp="1"/>
          </p:cNvSpPr>
          <p:nvPr>
            <p:ph type="title"/>
          </p:nvPr>
        </p:nvSpPr>
        <p:spPr>
          <a:xfrm>
            <a:off x="680185" y="354235"/>
            <a:ext cx="8547100" cy="760413"/>
          </a:xfrm>
        </p:spPr>
        <p:txBody>
          <a:bodyPr>
            <a:normAutofit fontScale="90000"/>
          </a:bodyPr>
          <a:lstStyle/>
          <a:p>
            <a:r>
              <a:rPr lang="en-US" dirty="0"/>
              <a:t>Airborne </a:t>
            </a:r>
            <a:r>
              <a:rPr lang="en-US" dirty="0" err="1"/>
              <a:t>QWIP</a:t>
            </a:r>
            <a:r>
              <a:rPr lang="en-US" dirty="0"/>
              <a:t> Camera Experiments</a:t>
            </a:r>
            <a:br>
              <a:rPr lang="en-US" dirty="0"/>
            </a:br>
            <a:r>
              <a:rPr lang="en-US" dirty="0"/>
              <a:t>Over the US Mojave Desert</a:t>
            </a:r>
          </a:p>
        </p:txBody>
      </p:sp>
      <p:pic>
        <p:nvPicPr>
          <p:cNvPr id="23555" name="Picture 5" descr="king air.tiff"/>
          <p:cNvPicPr>
            <a:picLocks noChangeAspect="1"/>
          </p:cNvPicPr>
          <p:nvPr/>
        </p:nvPicPr>
        <p:blipFill>
          <a:blip r:embed="rId2"/>
          <a:srcRect/>
          <a:stretch>
            <a:fillRect/>
          </a:stretch>
        </p:blipFill>
        <p:spPr bwMode="auto">
          <a:xfrm>
            <a:off x="921918" y="1320378"/>
            <a:ext cx="6689559" cy="2553649"/>
          </a:xfrm>
          <a:prstGeom prst="rect">
            <a:avLst/>
          </a:prstGeom>
          <a:noFill/>
          <a:ln w="9525">
            <a:noFill/>
            <a:miter lim="800000"/>
            <a:headEnd/>
            <a:tailEnd/>
          </a:ln>
        </p:spPr>
      </p:pic>
      <p:pic>
        <p:nvPicPr>
          <p:cNvPr id="23556" name="Picture 7" descr="visible.tiff"/>
          <p:cNvPicPr>
            <a:picLocks noChangeAspect="1"/>
          </p:cNvPicPr>
          <p:nvPr/>
        </p:nvPicPr>
        <p:blipFill>
          <a:blip r:embed="rId3"/>
          <a:srcRect/>
          <a:stretch>
            <a:fillRect/>
          </a:stretch>
        </p:blipFill>
        <p:spPr bwMode="auto">
          <a:xfrm>
            <a:off x="2037759" y="3939573"/>
            <a:ext cx="4925826" cy="2148621"/>
          </a:xfrm>
          <a:prstGeom prst="rect">
            <a:avLst/>
          </a:prstGeom>
          <a:noFill/>
          <a:ln w="9525">
            <a:noFill/>
            <a:miter lim="800000"/>
            <a:headEnd/>
            <a:tailEnd/>
          </a:ln>
        </p:spPr>
      </p:pic>
      <p:sp>
        <p:nvSpPr>
          <p:cNvPr id="16" name="Rectangle 60">
            <a:extLst>
              <a:ext uri="{FF2B5EF4-FFF2-40B4-BE49-F238E27FC236}">
                <a16:creationId xmlns:a16="http://schemas.microsoft.com/office/drawing/2014/main" xmlns="" id="{29737142-2400-904A-9A6C-4451931C74E4}"/>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1741633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xmlns="" id="{3982B5B9-C8F9-8240-AF83-913051D0FD8B}"/>
              </a:ext>
            </a:extLst>
          </p:cNvPr>
          <p:cNvSpPr>
            <a:spLocks noGrp="1"/>
          </p:cNvSpPr>
          <p:nvPr>
            <p:ph sz="half" idx="1"/>
          </p:nvPr>
        </p:nvSpPr>
        <p:spPr>
          <a:xfrm>
            <a:off x="485092" y="2069876"/>
            <a:ext cx="3797545" cy="3648753"/>
          </a:xfrm>
        </p:spPr>
        <p:txBody>
          <a:bodyPr>
            <a:noAutofit/>
          </a:bodyPr>
          <a:lstStyle/>
          <a:p>
            <a:r>
              <a:rPr lang="en-US" sz="1410" dirty="0"/>
              <a:t>Reliance on scientific calculators (which are very expensive)</a:t>
            </a:r>
          </a:p>
          <a:p>
            <a:r>
              <a:rPr lang="en-US" sz="1410" dirty="0"/>
              <a:t>No phone mail</a:t>
            </a:r>
          </a:p>
          <a:p>
            <a:r>
              <a:rPr lang="en-US" sz="1410" dirty="0">
                <a:solidFill>
                  <a:schemeClr val="tx1"/>
                </a:solidFill>
              </a:rPr>
              <a:t>Library is prime source of information—very long time-delay</a:t>
            </a:r>
          </a:p>
          <a:p>
            <a:r>
              <a:rPr lang="en-US" sz="1410" dirty="0"/>
              <a:t>All documentation is done on a typewriter</a:t>
            </a:r>
          </a:p>
          <a:p>
            <a:r>
              <a:rPr lang="en-US" sz="1410" dirty="0"/>
              <a:t>All presentations are hand-drawn</a:t>
            </a:r>
          </a:p>
          <a:p>
            <a:r>
              <a:rPr lang="en-US" sz="1410" dirty="0"/>
              <a:t>All papers are typed and drawings done </a:t>
            </a:r>
            <a:br>
              <a:rPr lang="en-US" sz="1410" dirty="0"/>
            </a:br>
            <a:r>
              <a:rPr lang="en-US" sz="1410" dirty="0"/>
              <a:t>by draftsmen/women</a:t>
            </a:r>
          </a:p>
          <a:p>
            <a:r>
              <a:rPr lang="en-US" sz="1410" dirty="0"/>
              <a:t>No digital cameras (everything is film)</a:t>
            </a:r>
          </a:p>
          <a:p>
            <a:r>
              <a:rPr lang="en-US" sz="1410" dirty="0"/>
              <a:t>(George Orwell’s “1984” is still 3 years into the future)</a:t>
            </a:r>
          </a:p>
          <a:p>
            <a:r>
              <a:rPr lang="en-US" sz="1410" dirty="0"/>
              <a:t>“2001 A Space Odyssey” takes place in the very far future (now in the very far past)</a:t>
            </a:r>
          </a:p>
        </p:txBody>
      </p:sp>
      <p:sp>
        <p:nvSpPr>
          <p:cNvPr id="16" name="Content Placeholder 15">
            <a:extLst>
              <a:ext uri="{FF2B5EF4-FFF2-40B4-BE49-F238E27FC236}">
                <a16:creationId xmlns:a16="http://schemas.microsoft.com/office/drawing/2014/main" xmlns="" id="{779CBE59-BB32-B74E-AEBA-79378C5EBD62}"/>
              </a:ext>
            </a:extLst>
          </p:cNvPr>
          <p:cNvSpPr>
            <a:spLocks noGrp="1"/>
          </p:cNvSpPr>
          <p:nvPr>
            <p:ph sz="half" idx="2"/>
          </p:nvPr>
        </p:nvSpPr>
        <p:spPr>
          <a:xfrm>
            <a:off x="4630980" y="2069876"/>
            <a:ext cx="4038600" cy="4814888"/>
          </a:xfrm>
        </p:spPr>
        <p:txBody>
          <a:bodyPr>
            <a:normAutofit/>
          </a:bodyPr>
          <a:lstStyle/>
          <a:p>
            <a:pPr marL="0" indent="0">
              <a:buNone/>
            </a:pPr>
            <a:r>
              <a:rPr lang="en-US" sz="1410" dirty="0"/>
              <a:t>Fabrication Technology Limitations:</a:t>
            </a:r>
          </a:p>
          <a:p>
            <a:r>
              <a:rPr lang="en-US" sz="1410" dirty="0"/>
              <a:t>Labs are typically class 10,000, which limits technology development.</a:t>
            </a:r>
          </a:p>
          <a:p>
            <a:r>
              <a:rPr lang="en-US" sz="1410" dirty="0"/>
              <a:t>All masking is contact (no projection or steppers), and this also limits technology development.</a:t>
            </a:r>
          </a:p>
          <a:p>
            <a:r>
              <a:rPr lang="en-US" sz="1410" dirty="0"/>
              <a:t>Mask data is sent by magnetic tape</a:t>
            </a:r>
          </a:p>
          <a:p>
            <a:r>
              <a:rPr lang="en-US" sz="1410" dirty="0"/>
              <a:t>No convection ovens</a:t>
            </a:r>
          </a:p>
          <a:p>
            <a:r>
              <a:rPr lang="en-US" sz="1410" dirty="0"/>
              <a:t>No dry etching</a:t>
            </a:r>
          </a:p>
          <a:p>
            <a:r>
              <a:rPr lang="en-US" sz="1410" dirty="0"/>
              <a:t>No indium bump bonding process </a:t>
            </a:r>
          </a:p>
          <a:p>
            <a:r>
              <a:rPr lang="en-US" sz="1410" dirty="0"/>
              <a:t>No sputtering</a:t>
            </a:r>
          </a:p>
          <a:p>
            <a:r>
              <a:rPr lang="en-US" sz="1410" dirty="0"/>
              <a:t>Ion implantation limited to ~200keV</a:t>
            </a:r>
          </a:p>
          <a:p>
            <a:r>
              <a:rPr lang="en-US" sz="1410" dirty="0"/>
              <a:t>No MOCVD</a:t>
            </a:r>
          </a:p>
          <a:p>
            <a:r>
              <a:rPr lang="en-US" sz="1410" dirty="0"/>
              <a:t>No MBE</a:t>
            </a:r>
          </a:p>
        </p:txBody>
      </p:sp>
      <p:sp>
        <p:nvSpPr>
          <p:cNvPr id="6" name="Slide Number Placeholder 5"/>
          <p:cNvSpPr>
            <a:spLocks noGrp="1"/>
          </p:cNvSpPr>
          <p:nvPr>
            <p:ph type="sldNum" sz="quarter" idx="10"/>
          </p:nvPr>
        </p:nvSpPr>
        <p:spPr/>
        <p:txBody>
          <a:bodyPr/>
          <a:lstStyle/>
          <a:p>
            <a:fld id="{C5F5D751-9E6B-CC47-84E5-C7B34ABE1EC9}" type="slidenum">
              <a:rPr lang="en-US" altLang="x-none" smtClean="0"/>
              <a:pPr/>
              <a:t>8</a:t>
            </a:fld>
            <a:endParaRPr lang="en-US" altLang="x-none"/>
          </a:p>
        </p:txBody>
      </p:sp>
      <p:sp>
        <p:nvSpPr>
          <p:cNvPr id="13" name="Title 12">
            <a:extLst>
              <a:ext uri="{FF2B5EF4-FFF2-40B4-BE49-F238E27FC236}">
                <a16:creationId xmlns:a16="http://schemas.microsoft.com/office/drawing/2014/main" xmlns="" id="{ACD3198C-455D-0F40-979A-6F455BA1CEBF}"/>
              </a:ext>
            </a:extLst>
          </p:cNvPr>
          <p:cNvSpPr>
            <a:spLocks noGrp="1"/>
          </p:cNvSpPr>
          <p:nvPr>
            <p:ph type="title"/>
          </p:nvPr>
        </p:nvSpPr>
        <p:spPr>
          <a:xfrm>
            <a:off x="374650" y="349158"/>
            <a:ext cx="8547100" cy="760413"/>
          </a:xfrm>
        </p:spPr>
        <p:txBody>
          <a:bodyPr/>
          <a:lstStyle/>
          <a:p>
            <a:pPr algn="ctr"/>
            <a:r>
              <a:rPr lang="en-US" dirty="0">
                <a:solidFill>
                  <a:srgbClr val="00B0F0"/>
                </a:solidFill>
              </a:rPr>
              <a:t>Remember, in the Year 1980–continued…</a:t>
            </a:r>
          </a:p>
        </p:txBody>
      </p:sp>
      <p:sp>
        <p:nvSpPr>
          <p:cNvPr id="25" name="Rectangle 60">
            <a:extLst>
              <a:ext uri="{FF2B5EF4-FFF2-40B4-BE49-F238E27FC236}">
                <a16:creationId xmlns:a16="http://schemas.microsoft.com/office/drawing/2014/main" xmlns="" id="{17F97D7B-20BC-DA42-AB35-7EAAFA1CF703}"/>
              </a:ext>
            </a:extLst>
          </p:cNvPr>
          <p:cNvSpPr>
            <a:spLocks noGrp="1" noChangeArrowheads="1"/>
          </p:cNvSpPr>
          <p:nvPr>
            <p:ph type="ftr" sz="quarter" idx="3"/>
          </p:nvPr>
        </p:nvSpPr>
        <p:spPr bwMode="auto">
          <a:xfrm>
            <a:off x="304800"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2" name="Rectangle 1">
            <a:extLst>
              <a:ext uri="{FF2B5EF4-FFF2-40B4-BE49-F238E27FC236}">
                <a16:creationId xmlns:a16="http://schemas.microsoft.com/office/drawing/2014/main" xmlns="" id="{D815B074-1183-8645-82E0-8D0434A81168}"/>
              </a:ext>
            </a:extLst>
          </p:cNvPr>
          <p:cNvSpPr/>
          <p:nvPr/>
        </p:nvSpPr>
        <p:spPr bwMode="auto">
          <a:xfrm>
            <a:off x="649407" y="2873829"/>
            <a:ext cx="3265714" cy="391885"/>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850678182"/>
      </p:ext>
    </p:extLst>
  </p:cSld>
  <p:clrMapOvr>
    <a:masterClrMapping/>
  </p:clrMapOvr>
  <p:transition spd="med"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EFC24E96-F9AE-1B40-AD63-64E3D7D64595}"/>
              </a:ext>
            </a:extLst>
          </p:cNvPr>
          <p:cNvSpPr>
            <a:spLocks noGrp="1"/>
          </p:cNvSpPr>
          <p:nvPr>
            <p:ph idx="1"/>
          </p:nvPr>
        </p:nvSpPr>
        <p:spPr>
          <a:xfrm>
            <a:off x="2006907" y="5789575"/>
            <a:ext cx="5144105" cy="520917"/>
          </a:xfrm>
        </p:spPr>
        <p:txBody>
          <a:bodyPr>
            <a:normAutofit/>
          </a:bodyPr>
          <a:lstStyle/>
          <a:p>
            <a:pPr marL="0" indent="0" algn="ctr">
              <a:buNone/>
            </a:pPr>
            <a:r>
              <a:rPr lang="en-US" sz="1505"/>
              <a:t>3,000 feet altitude, 5:37am, April 13, 2011</a:t>
            </a:r>
          </a:p>
        </p:txBody>
      </p:sp>
      <p:sp>
        <p:nvSpPr>
          <p:cNvPr id="5" name="Title 4">
            <a:extLst>
              <a:ext uri="{FF2B5EF4-FFF2-40B4-BE49-F238E27FC236}">
                <a16:creationId xmlns:a16="http://schemas.microsoft.com/office/drawing/2014/main" xmlns="" id="{60E63E6C-3D74-FA46-89D1-193C9F392F96}"/>
              </a:ext>
            </a:extLst>
          </p:cNvPr>
          <p:cNvSpPr>
            <a:spLocks noGrp="1"/>
          </p:cNvSpPr>
          <p:nvPr>
            <p:ph type="title" idx="4294967295"/>
          </p:nvPr>
        </p:nvSpPr>
        <p:spPr>
          <a:xfrm>
            <a:off x="304800" y="190165"/>
            <a:ext cx="8547100" cy="760413"/>
          </a:xfrm>
        </p:spPr>
        <p:txBody>
          <a:bodyPr>
            <a:normAutofit fontScale="90000"/>
          </a:bodyPr>
          <a:lstStyle/>
          <a:p>
            <a:r>
              <a:rPr lang="en-US" dirty="0"/>
              <a:t>Cat Cave Night QWIP Camera </a:t>
            </a:r>
            <a:br>
              <a:rPr lang="en-US" dirty="0"/>
            </a:br>
            <a:r>
              <a:rPr lang="en-US" dirty="0"/>
              <a:t>Aerial Image</a:t>
            </a:r>
          </a:p>
        </p:txBody>
      </p:sp>
      <p:sp>
        <p:nvSpPr>
          <p:cNvPr id="7" name="Slide Number Placeholder 6"/>
          <p:cNvSpPr>
            <a:spLocks noGrp="1"/>
          </p:cNvSpPr>
          <p:nvPr>
            <p:ph type="sldNum" sz="quarter" idx="10"/>
          </p:nvPr>
        </p:nvSpPr>
        <p:spPr/>
        <p:txBody>
          <a:bodyPr/>
          <a:lstStyle/>
          <a:p>
            <a:fld id="{D72D16D3-3FAD-8F4F-82AA-06831F5D9210}" type="slidenum">
              <a:rPr lang="en-US" smtClean="0"/>
              <a:pPr/>
              <a:t>80</a:t>
            </a:fld>
            <a:endParaRPr lang="en-US"/>
          </a:p>
        </p:txBody>
      </p:sp>
      <p:pic>
        <p:nvPicPr>
          <p:cNvPr id="24579" name="Picture 2" descr="night image cat cave.tiff"/>
          <p:cNvPicPr>
            <a:picLocks noChangeAspect="1"/>
          </p:cNvPicPr>
          <p:nvPr/>
        </p:nvPicPr>
        <p:blipFill>
          <a:blip r:embed="rId2"/>
          <a:srcRect l="5038" t="16112"/>
          <a:stretch>
            <a:fillRect/>
          </a:stretch>
        </p:blipFill>
        <p:spPr bwMode="auto">
          <a:xfrm>
            <a:off x="1925006" y="1451998"/>
            <a:ext cx="5373208" cy="4252567"/>
          </a:xfrm>
          <a:prstGeom prst="rect">
            <a:avLst/>
          </a:prstGeom>
          <a:noFill/>
          <a:ln w="9525">
            <a:noFill/>
            <a:miter lim="800000"/>
            <a:headEnd/>
            <a:tailEnd/>
          </a:ln>
        </p:spPr>
      </p:pic>
      <p:sp>
        <p:nvSpPr>
          <p:cNvPr id="15" name="Rectangle 60">
            <a:extLst>
              <a:ext uri="{FF2B5EF4-FFF2-40B4-BE49-F238E27FC236}">
                <a16:creationId xmlns:a16="http://schemas.microsoft.com/office/drawing/2014/main" xmlns="" id="{E22F4335-A308-6B48-B7CA-F73E0A759502}"/>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1898271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F0099.JPG"/>
          <p:cNvPicPr>
            <a:picLocks noChangeAspect="1"/>
          </p:cNvPicPr>
          <p:nvPr/>
        </p:nvPicPr>
        <p:blipFill>
          <a:blip r:embed="rId2"/>
          <a:stretch>
            <a:fillRect/>
          </a:stretch>
        </p:blipFill>
        <p:spPr>
          <a:xfrm>
            <a:off x="1350760" y="1420284"/>
            <a:ext cx="3156330" cy="2366152"/>
          </a:xfrm>
          <a:prstGeom prst="rect">
            <a:avLst/>
          </a:prstGeom>
        </p:spPr>
      </p:pic>
      <p:pic>
        <p:nvPicPr>
          <p:cNvPr id="7" name="Picture 6" descr="DSCF0064.JPG"/>
          <p:cNvPicPr>
            <a:picLocks noChangeAspect="1"/>
          </p:cNvPicPr>
          <p:nvPr/>
        </p:nvPicPr>
        <p:blipFill>
          <a:blip r:embed="rId3"/>
          <a:stretch>
            <a:fillRect/>
          </a:stretch>
        </p:blipFill>
        <p:spPr>
          <a:xfrm>
            <a:off x="4433723" y="1420284"/>
            <a:ext cx="3156331" cy="2366152"/>
          </a:xfrm>
          <a:prstGeom prst="rect">
            <a:avLst/>
          </a:prstGeom>
        </p:spPr>
      </p:pic>
      <p:pic>
        <p:nvPicPr>
          <p:cNvPr id="8" name="Picture 7" descr="DSCF0089.JPG"/>
          <p:cNvPicPr>
            <a:picLocks noChangeAspect="1"/>
          </p:cNvPicPr>
          <p:nvPr/>
        </p:nvPicPr>
        <p:blipFill>
          <a:blip r:embed="rId4"/>
          <a:stretch>
            <a:fillRect/>
          </a:stretch>
        </p:blipFill>
        <p:spPr>
          <a:xfrm>
            <a:off x="1350759" y="3678572"/>
            <a:ext cx="3172272" cy="2378103"/>
          </a:xfrm>
          <a:prstGeom prst="rect">
            <a:avLst/>
          </a:prstGeom>
        </p:spPr>
      </p:pic>
      <p:pic>
        <p:nvPicPr>
          <p:cNvPr id="9" name="Picture 8" descr="IMG_7168.JPG"/>
          <p:cNvPicPr>
            <a:picLocks noChangeAspect="1"/>
          </p:cNvPicPr>
          <p:nvPr/>
        </p:nvPicPr>
        <p:blipFill>
          <a:blip r:embed="rId5"/>
          <a:stretch>
            <a:fillRect/>
          </a:stretch>
        </p:blipFill>
        <p:spPr>
          <a:xfrm>
            <a:off x="4433723" y="3690525"/>
            <a:ext cx="3156331" cy="2366152"/>
          </a:xfrm>
          <a:prstGeom prst="rect">
            <a:avLst/>
          </a:prstGeom>
        </p:spPr>
      </p:pic>
      <p:sp>
        <p:nvSpPr>
          <p:cNvPr id="3" name="Title 2">
            <a:extLst>
              <a:ext uri="{FF2B5EF4-FFF2-40B4-BE49-F238E27FC236}">
                <a16:creationId xmlns:a16="http://schemas.microsoft.com/office/drawing/2014/main" xmlns="" id="{BD2585A4-75E9-5C44-ADD5-4BDD4EAD4ED0}"/>
              </a:ext>
            </a:extLst>
          </p:cNvPr>
          <p:cNvSpPr>
            <a:spLocks noGrp="1"/>
          </p:cNvSpPr>
          <p:nvPr>
            <p:ph type="title"/>
          </p:nvPr>
        </p:nvSpPr>
        <p:spPr>
          <a:xfrm>
            <a:off x="482096" y="273688"/>
            <a:ext cx="8547100" cy="760413"/>
          </a:xfrm>
        </p:spPr>
        <p:txBody>
          <a:bodyPr>
            <a:normAutofit fontScale="90000"/>
          </a:bodyPr>
          <a:lstStyle/>
          <a:p>
            <a:r>
              <a:rPr lang="en-US" dirty="0"/>
              <a:t/>
            </a:r>
            <a:br>
              <a:rPr lang="en-US" dirty="0"/>
            </a:br>
            <a:r>
              <a:rPr lang="en-US" sz="2800" dirty="0" err="1"/>
              <a:t>QWIP</a:t>
            </a:r>
            <a:r>
              <a:rPr lang="en-US" sz="2800" dirty="0"/>
              <a:t> Camera Observations </a:t>
            </a:r>
            <a:br>
              <a:rPr lang="en-US" sz="2800" dirty="0"/>
            </a:br>
            <a:r>
              <a:rPr lang="en-US" sz="2800" dirty="0"/>
              <a:t>at </a:t>
            </a:r>
            <a:r>
              <a:rPr lang="en-US" sz="2800" dirty="0" err="1"/>
              <a:t>Kitt</a:t>
            </a:r>
            <a:r>
              <a:rPr lang="en-US" sz="2800" dirty="0"/>
              <a:t> Peak, AZ, October 2012</a:t>
            </a:r>
            <a:r>
              <a:rPr lang="en-US" dirty="0"/>
              <a:t/>
            </a:r>
            <a:br>
              <a:rPr lang="en-US" dirty="0"/>
            </a:br>
            <a:r>
              <a:rPr lang="en-US" sz="2000" dirty="0"/>
              <a:t>(led by D. Jennings, A. Lunsford)</a:t>
            </a:r>
            <a:r>
              <a:rPr lang="en-US" dirty="0"/>
              <a:t/>
            </a:r>
            <a:br>
              <a:rPr lang="en-US" dirty="0"/>
            </a:br>
            <a:endParaRPr lang="en-US" dirty="0"/>
          </a:p>
        </p:txBody>
      </p:sp>
      <p:sp>
        <p:nvSpPr>
          <p:cNvPr id="13" name="Slide Number Placeholder 6">
            <a:extLst>
              <a:ext uri="{FF2B5EF4-FFF2-40B4-BE49-F238E27FC236}">
                <a16:creationId xmlns:a16="http://schemas.microsoft.com/office/drawing/2014/main" xmlns="" id="{0C15C08B-6E4D-A041-A0E1-408A842CD10C}"/>
              </a:ext>
            </a:extLst>
          </p:cNvPr>
          <p:cNvSpPr>
            <a:spLocks noGrp="1"/>
          </p:cNvSpPr>
          <p:nvPr>
            <p:ph type="sldNum" sz="quarter" idx="10"/>
          </p:nvPr>
        </p:nvSpPr>
        <p:spPr>
          <a:xfrm>
            <a:off x="8350146" y="7251555"/>
            <a:ext cx="337361" cy="214955"/>
          </a:xfrm>
        </p:spPr>
        <p:txBody>
          <a:bodyPr/>
          <a:lstStyle/>
          <a:p>
            <a:fld id="{D72D16D3-3FAD-8F4F-82AA-06831F5D9210}" type="slidenum">
              <a:rPr lang="en-US" smtClean="0"/>
              <a:pPr/>
              <a:t>81</a:t>
            </a:fld>
            <a:endParaRPr lang="en-US"/>
          </a:p>
        </p:txBody>
      </p:sp>
      <p:sp>
        <p:nvSpPr>
          <p:cNvPr id="14" name="Rectangle 60">
            <a:extLst>
              <a:ext uri="{FF2B5EF4-FFF2-40B4-BE49-F238E27FC236}">
                <a16:creationId xmlns:a16="http://schemas.microsoft.com/office/drawing/2014/main" xmlns="" id="{9ABD35C6-E284-0449-9959-578D241FA7AB}"/>
              </a:ext>
            </a:extLst>
          </p:cNvPr>
          <p:cNvSpPr>
            <a:spLocks noGrp="1" noChangeArrowheads="1"/>
          </p:cNvSpPr>
          <p:nvPr>
            <p:ph type="ftr" sz="quarter" idx="3"/>
          </p:nvPr>
        </p:nvSpPr>
        <p:spPr bwMode="auto">
          <a:xfrm>
            <a:off x="227812" y="6514430"/>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Tree>
    <p:extLst>
      <p:ext uri="{BB962C8B-B14F-4D97-AF65-F5344CB8AC3E}">
        <p14:creationId xmlns:p14="http://schemas.microsoft.com/office/powerpoint/2010/main" val="391013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FlareMovie24Sep14 copy.mp4">
            <a:hlinkClick r:id="" action="ppaction://media"/>
            <a:extLst>
              <a:ext uri="{FF2B5EF4-FFF2-40B4-BE49-F238E27FC236}">
                <a16:creationId xmlns:a16="http://schemas.microsoft.com/office/drawing/2014/main" xmlns="" id="{C97CC1D7-9759-B742-B0A9-F265F0123A51}"/>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2678354" y="1388198"/>
            <a:ext cx="4831377" cy="4831377"/>
          </a:xfrm>
          <a:prstGeom prst="rect">
            <a:avLst/>
          </a:prstGeom>
        </p:spPr>
      </p:pic>
      <p:sp>
        <p:nvSpPr>
          <p:cNvPr id="15" name="Title 6">
            <a:extLst>
              <a:ext uri="{FF2B5EF4-FFF2-40B4-BE49-F238E27FC236}">
                <a16:creationId xmlns:a16="http://schemas.microsoft.com/office/drawing/2014/main" xmlns="" id="{4AEEC6EC-EE2E-D940-A834-664B334AA094}"/>
              </a:ext>
            </a:extLst>
          </p:cNvPr>
          <p:cNvSpPr>
            <a:spLocks noGrp="1"/>
          </p:cNvSpPr>
          <p:nvPr>
            <p:ph type="title"/>
          </p:nvPr>
        </p:nvSpPr>
        <p:spPr>
          <a:xfrm>
            <a:off x="987348" y="375061"/>
            <a:ext cx="8036943" cy="715025"/>
          </a:xfrm>
        </p:spPr>
        <p:txBody>
          <a:bodyPr>
            <a:normAutofit fontScale="90000"/>
          </a:bodyPr>
          <a:lstStyle/>
          <a:p>
            <a:r>
              <a:rPr lang="en-US" dirty="0" err="1"/>
              <a:t>Kitt</a:t>
            </a:r>
            <a:r>
              <a:rPr lang="en-US" dirty="0"/>
              <a:t> Peak QWIP Video of a Solar Flare</a:t>
            </a:r>
            <a:br>
              <a:rPr lang="en-US" dirty="0"/>
            </a:br>
            <a:r>
              <a:rPr lang="en-US" dirty="0"/>
              <a:t>(3-5 and 8-10 µm)</a:t>
            </a:r>
          </a:p>
        </p:txBody>
      </p:sp>
      <p:cxnSp>
        <p:nvCxnSpPr>
          <p:cNvPr id="17" name="Straight Arrow Connector 16">
            <a:extLst>
              <a:ext uri="{FF2B5EF4-FFF2-40B4-BE49-F238E27FC236}">
                <a16:creationId xmlns:a16="http://schemas.microsoft.com/office/drawing/2014/main" xmlns="" id="{F0791BDE-48C1-BF43-8F35-3B5E63073399}"/>
              </a:ext>
            </a:extLst>
          </p:cNvPr>
          <p:cNvCxnSpPr>
            <a:cxnSpLocks/>
          </p:cNvCxnSpPr>
          <p:nvPr/>
        </p:nvCxnSpPr>
        <p:spPr bwMode="auto">
          <a:xfrm flipV="1">
            <a:off x="1183899" y="2681783"/>
            <a:ext cx="3469994" cy="1"/>
          </a:xfrm>
          <a:prstGeom prst="straightConnector1">
            <a:avLst/>
          </a:prstGeom>
          <a:solidFill>
            <a:schemeClr val="accent1"/>
          </a:solidFill>
          <a:ln w="57150" cap="flat" cmpd="sng" algn="ctr">
            <a:solidFill>
              <a:srgbClr val="FF0000"/>
            </a:solidFill>
            <a:prstDash val="sysDot"/>
            <a:round/>
            <a:headEnd type="none" w="med" len="med"/>
            <a:tailEnd type="triangle"/>
          </a:ln>
          <a:effectLst/>
        </p:spPr>
      </p:cxnSp>
      <p:cxnSp>
        <p:nvCxnSpPr>
          <p:cNvPr id="19" name="Straight Arrow Connector 18">
            <a:extLst>
              <a:ext uri="{FF2B5EF4-FFF2-40B4-BE49-F238E27FC236}">
                <a16:creationId xmlns:a16="http://schemas.microsoft.com/office/drawing/2014/main" xmlns="" id="{64B67C16-4812-1648-9E8D-CBE02880BCEF}"/>
              </a:ext>
            </a:extLst>
          </p:cNvPr>
          <p:cNvCxnSpPr>
            <a:cxnSpLocks/>
          </p:cNvCxnSpPr>
          <p:nvPr/>
        </p:nvCxnSpPr>
        <p:spPr bwMode="auto">
          <a:xfrm>
            <a:off x="1163424" y="2681778"/>
            <a:ext cx="3500701" cy="2231443"/>
          </a:xfrm>
          <a:prstGeom prst="straightConnector1">
            <a:avLst/>
          </a:prstGeom>
          <a:solidFill>
            <a:schemeClr val="accent1"/>
          </a:solidFill>
          <a:ln w="57150" cap="flat" cmpd="sng" algn="ctr">
            <a:solidFill>
              <a:srgbClr val="FF0000"/>
            </a:solidFill>
            <a:prstDash val="sysDot"/>
            <a:round/>
            <a:headEnd type="none" w="med" len="med"/>
            <a:tailEnd type="triangle"/>
          </a:ln>
          <a:effectLst/>
        </p:spPr>
      </p:cxnSp>
      <p:sp>
        <p:nvSpPr>
          <p:cNvPr id="24" name="TextBox 23">
            <a:extLst>
              <a:ext uri="{FF2B5EF4-FFF2-40B4-BE49-F238E27FC236}">
                <a16:creationId xmlns:a16="http://schemas.microsoft.com/office/drawing/2014/main" xmlns="" id="{4A5CD234-D579-3949-A9D1-4C03E235F9EB}"/>
              </a:ext>
            </a:extLst>
          </p:cNvPr>
          <p:cNvSpPr txBox="1"/>
          <p:nvPr/>
        </p:nvSpPr>
        <p:spPr>
          <a:xfrm>
            <a:off x="446908" y="2221158"/>
            <a:ext cx="1058303" cy="469680"/>
          </a:xfrm>
          <a:prstGeom prst="rect">
            <a:avLst/>
          </a:prstGeom>
          <a:noFill/>
        </p:spPr>
        <p:txBody>
          <a:bodyPr wrap="none" rtlCol="0">
            <a:spAutoFit/>
          </a:bodyPr>
          <a:lstStyle/>
          <a:p>
            <a:r>
              <a:rPr lang="en-US" sz="2452"/>
              <a:t>Flares</a:t>
            </a:r>
          </a:p>
        </p:txBody>
      </p:sp>
    </p:spTree>
    <p:extLst>
      <p:ext uri="{BB962C8B-B14F-4D97-AF65-F5344CB8AC3E}">
        <p14:creationId xmlns:p14="http://schemas.microsoft.com/office/powerpoint/2010/main" val="36546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5F5D751-9E6B-CC47-84E5-C7B34ABE1EC9}" type="slidenum">
              <a:rPr lang="en-US" altLang="x-none" smtClean="0"/>
              <a:pPr/>
              <a:t>83</a:t>
            </a:fld>
            <a:endParaRPr lang="en-US" altLang="x-none"/>
          </a:p>
        </p:txBody>
      </p:sp>
      <p:sp>
        <p:nvSpPr>
          <p:cNvPr id="3" name="Title 2">
            <a:extLst>
              <a:ext uri="{FF2B5EF4-FFF2-40B4-BE49-F238E27FC236}">
                <a16:creationId xmlns:a16="http://schemas.microsoft.com/office/drawing/2014/main" xmlns="" id="{385E0BA6-2F5B-F543-A9AD-36F4B11B2779}"/>
              </a:ext>
            </a:extLst>
          </p:cNvPr>
          <p:cNvSpPr>
            <a:spLocks noGrp="1"/>
          </p:cNvSpPr>
          <p:nvPr>
            <p:ph type="title"/>
          </p:nvPr>
        </p:nvSpPr>
        <p:spPr>
          <a:xfrm>
            <a:off x="401644" y="299571"/>
            <a:ext cx="8547100" cy="760413"/>
          </a:xfrm>
        </p:spPr>
        <p:txBody>
          <a:bodyPr>
            <a:noAutofit/>
          </a:bodyPr>
          <a:lstStyle/>
          <a:p>
            <a:r>
              <a:rPr lang="en-US" sz="1800" dirty="0"/>
              <a:t>320x256 Dual Band </a:t>
            </a:r>
            <a:r>
              <a:rPr lang="en-US" sz="1800" dirty="0" err="1"/>
              <a:t>QWIP</a:t>
            </a:r>
            <a:r>
              <a:rPr lang="en-US" sz="1800" dirty="0"/>
              <a:t> Camera</a:t>
            </a:r>
            <a:br>
              <a:rPr lang="en-US" sz="1800" dirty="0"/>
            </a:br>
            <a:r>
              <a:rPr lang="en-US" sz="1800" dirty="0"/>
              <a:t>Big Bear Solar Observatory</a:t>
            </a:r>
            <a:br>
              <a:rPr lang="en-US" sz="1800" dirty="0"/>
            </a:br>
            <a:r>
              <a:rPr lang="en-US" sz="1800" dirty="0"/>
              <a:t>with D. Jennings and K. Turck/553</a:t>
            </a:r>
            <a:br>
              <a:rPr lang="en-US" sz="1800" dirty="0"/>
            </a:br>
            <a:r>
              <a:rPr lang="en-US" sz="1800" dirty="0"/>
              <a:t> October 16, 2018 </a:t>
            </a:r>
          </a:p>
        </p:txBody>
      </p:sp>
      <p:sp>
        <p:nvSpPr>
          <p:cNvPr id="12" name="Rectangle 60">
            <a:extLst>
              <a:ext uri="{FF2B5EF4-FFF2-40B4-BE49-F238E27FC236}">
                <a16:creationId xmlns:a16="http://schemas.microsoft.com/office/drawing/2014/main" xmlns="" id="{F19608CD-A69B-9642-9CC7-5D038F4D63F9}"/>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pic>
        <p:nvPicPr>
          <p:cNvPr id="13" name="Picture 12">
            <a:extLst>
              <a:ext uri="{FF2B5EF4-FFF2-40B4-BE49-F238E27FC236}">
                <a16:creationId xmlns:a16="http://schemas.microsoft.com/office/drawing/2014/main" xmlns="" id="{2BC08B98-1DE2-784A-9C3D-B170796F4149}"/>
              </a:ext>
            </a:extLst>
          </p:cNvPr>
          <p:cNvPicPr>
            <a:picLocks noChangeAspect="1"/>
          </p:cNvPicPr>
          <p:nvPr/>
        </p:nvPicPr>
        <p:blipFill>
          <a:blip r:embed="rId2"/>
          <a:stretch>
            <a:fillRect/>
          </a:stretch>
        </p:blipFill>
        <p:spPr>
          <a:xfrm>
            <a:off x="401644" y="4283064"/>
            <a:ext cx="3915832" cy="2036602"/>
          </a:xfrm>
          <a:prstGeom prst="rect">
            <a:avLst/>
          </a:prstGeom>
        </p:spPr>
      </p:pic>
      <p:pic>
        <p:nvPicPr>
          <p:cNvPr id="15" name="Picture 14">
            <a:extLst>
              <a:ext uri="{FF2B5EF4-FFF2-40B4-BE49-F238E27FC236}">
                <a16:creationId xmlns:a16="http://schemas.microsoft.com/office/drawing/2014/main" xmlns="" id="{CD746018-9885-E649-8629-92D9805E2443}"/>
              </a:ext>
            </a:extLst>
          </p:cNvPr>
          <p:cNvPicPr>
            <a:picLocks noChangeAspect="1"/>
          </p:cNvPicPr>
          <p:nvPr/>
        </p:nvPicPr>
        <p:blipFill>
          <a:blip r:embed="rId3"/>
          <a:stretch>
            <a:fillRect/>
          </a:stretch>
        </p:blipFill>
        <p:spPr>
          <a:xfrm rot="5400000">
            <a:off x="2128226" y="1498279"/>
            <a:ext cx="2946250" cy="2413887"/>
          </a:xfrm>
          <a:prstGeom prst="rect">
            <a:avLst/>
          </a:prstGeom>
        </p:spPr>
      </p:pic>
      <p:pic>
        <p:nvPicPr>
          <p:cNvPr id="17" name="Picture 16">
            <a:extLst>
              <a:ext uri="{FF2B5EF4-FFF2-40B4-BE49-F238E27FC236}">
                <a16:creationId xmlns:a16="http://schemas.microsoft.com/office/drawing/2014/main" xmlns="" id="{1DB341B1-8D4E-6E48-8E88-9BD940F405FC}"/>
              </a:ext>
            </a:extLst>
          </p:cNvPr>
          <p:cNvPicPr>
            <a:picLocks noChangeAspect="1"/>
          </p:cNvPicPr>
          <p:nvPr/>
        </p:nvPicPr>
        <p:blipFill>
          <a:blip r:embed="rId4"/>
          <a:stretch>
            <a:fillRect/>
          </a:stretch>
        </p:blipFill>
        <p:spPr>
          <a:xfrm rot="5400000">
            <a:off x="4358077" y="1740924"/>
            <a:ext cx="5113176" cy="4044308"/>
          </a:xfrm>
          <a:prstGeom prst="rect">
            <a:avLst/>
          </a:prstGeom>
        </p:spPr>
      </p:pic>
      <p:pic>
        <p:nvPicPr>
          <p:cNvPr id="21" name="Picture 20">
            <a:extLst>
              <a:ext uri="{FF2B5EF4-FFF2-40B4-BE49-F238E27FC236}">
                <a16:creationId xmlns:a16="http://schemas.microsoft.com/office/drawing/2014/main" xmlns="" id="{D2C9E298-A35A-884B-AFF3-0AB1618181FD}"/>
              </a:ext>
            </a:extLst>
          </p:cNvPr>
          <p:cNvPicPr>
            <a:picLocks noChangeAspect="1"/>
          </p:cNvPicPr>
          <p:nvPr/>
        </p:nvPicPr>
        <p:blipFill>
          <a:blip r:embed="rId5"/>
          <a:stretch>
            <a:fillRect/>
          </a:stretch>
        </p:blipFill>
        <p:spPr>
          <a:xfrm rot="5400000">
            <a:off x="-309350" y="1599901"/>
            <a:ext cx="2942421" cy="2206815"/>
          </a:xfrm>
          <a:prstGeom prst="rect">
            <a:avLst/>
          </a:prstGeom>
        </p:spPr>
      </p:pic>
      <p:sp>
        <p:nvSpPr>
          <p:cNvPr id="22" name="Oval 21">
            <a:extLst>
              <a:ext uri="{FF2B5EF4-FFF2-40B4-BE49-F238E27FC236}">
                <a16:creationId xmlns:a16="http://schemas.microsoft.com/office/drawing/2014/main" xmlns="" id="{88907D95-6171-5E4B-9704-D4CAF3C582B2}"/>
              </a:ext>
            </a:extLst>
          </p:cNvPr>
          <p:cNvSpPr/>
          <p:nvPr/>
        </p:nvSpPr>
        <p:spPr bwMode="auto">
          <a:xfrm>
            <a:off x="6876824" y="2619373"/>
            <a:ext cx="1184987" cy="123416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37900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0">
            <a:extLst>
              <a:ext uri="{FF2B5EF4-FFF2-40B4-BE49-F238E27FC236}">
                <a16:creationId xmlns:a16="http://schemas.microsoft.com/office/drawing/2014/main" xmlns="" id="{C7C60268-8B9C-2647-B4DD-DA204882AB3C}"/>
              </a:ext>
            </a:extLst>
          </p:cNvPr>
          <p:cNvSpPr>
            <a:spLocks noGrp="1" noChangeArrowheads="1"/>
          </p:cNvSpPr>
          <p:nvPr>
            <p:ph type="ftr" sz="quarter" idx="3"/>
          </p:nvPr>
        </p:nvSpPr>
        <p:spPr bwMode="auto">
          <a:xfrm>
            <a:off x="278226" y="6521043"/>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17" name="Title 5">
            <a:extLst>
              <a:ext uri="{FF2B5EF4-FFF2-40B4-BE49-F238E27FC236}">
                <a16:creationId xmlns:a16="http://schemas.microsoft.com/office/drawing/2014/main" xmlns="" id="{417B7AAA-745D-1846-BDAF-E7DC802A551A}"/>
              </a:ext>
            </a:extLst>
          </p:cNvPr>
          <p:cNvSpPr txBox="1">
            <a:spLocks/>
          </p:cNvSpPr>
          <p:nvPr/>
        </p:nvSpPr>
        <p:spPr bwMode="auto">
          <a:xfrm>
            <a:off x="574464" y="-3874"/>
            <a:ext cx="7881697" cy="164799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5982" tIns="42992" rIns="85982" bIns="42992" numCol="1" anchor="ctr" anchorCtr="0" compatLnSpc="1">
            <a:prstTxWarp prst="textNoShape">
              <a:avLst/>
            </a:prstTxWarp>
            <a:normAutofit/>
          </a:bodyPr>
          <a:lstStyle>
            <a:lvl1pPr algn="ctr" rtl="0" eaLnBrk="0" fontAlgn="base" hangingPunct="0">
              <a:lnSpc>
                <a:spcPct val="90000"/>
              </a:lnSpc>
              <a:spcBef>
                <a:spcPct val="0"/>
              </a:spcBef>
              <a:spcAft>
                <a:spcPct val="0"/>
              </a:spcAft>
              <a:defRPr sz="3200" b="1">
                <a:solidFill>
                  <a:srgbClr val="00B0F0"/>
                </a:solidFill>
                <a:effectLst/>
                <a:latin typeface="+mj-lt"/>
                <a:ea typeface="+mj-ea"/>
                <a:cs typeface="+mj-cs"/>
              </a:defRPr>
            </a:lvl1pPr>
            <a:lvl2pPr algn="l" rtl="0" eaLnBrk="0" fontAlgn="base" hangingPunct="0">
              <a:lnSpc>
                <a:spcPct val="90000"/>
              </a:lnSpc>
              <a:spcBef>
                <a:spcPct val="0"/>
              </a:spcBef>
              <a:spcAft>
                <a:spcPct val="0"/>
              </a:spcAft>
              <a:defRPr sz="3400" b="1">
                <a:solidFill>
                  <a:schemeClr val="bg1"/>
                </a:solidFill>
                <a:latin typeface="Arial" pitchFamily="-108" charset="0"/>
                <a:ea typeface="ＭＳ Ｐゴシック" pitchFamily="-108" charset="-128"/>
                <a:cs typeface="ＭＳ Ｐゴシック" pitchFamily="-108" charset="-128"/>
              </a:defRPr>
            </a:lvl2pPr>
            <a:lvl3pPr algn="l" rtl="0" eaLnBrk="0" fontAlgn="base" hangingPunct="0">
              <a:lnSpc>
                <a:spcPct val="90000"/>
              </a:lnSpc>
              <a:spcBef>
                <a:spcPct val="0"/>
              </a:spcBef>
              <a:spcAft>
                <a:spcPct val="0"/>
              </a:spcAft>
              <a:defRPr sz="3400" b="1">
                <a:solidFill>
                  <a:schemeClr val="bg1"/>
                </a:solidFill>
                <a:latin typeface="Arial" pitchFamily="-108" charset="0"/>
                <a:ea typeface="ＭＳ Ｐゴシック" pitchFamily="-108" charset="-128"/>
                <a:cs typeface="ＭＳ Ｐゴシック" pitchFamily="-108" charset="-128"/>
              </a:defRPr>
            </a:lvl3pPr>
            <a:lvl4pPr algn="l" rtl="0" eaLnBrk="0" fontAlgn="base" hangingPunct="0">
              <a:lnSpc>
                <a:spcPct val="90000"/>
              </a:lnSpc>
              <a:spcBef>
                <a:spcPct val="0"/>
              </a:spcBef>
              <a:spcAft>
                <a:spcPct val="0"/>
              </a:spcAft>
              <a:defRPr sz="3400" b="1">
                <a:solidFill>
                  <a:schemeClr val="bg1"/>
                </a:solidFill>
                <a:latin typeface="Arial" pitchFamily="-108" charset="0"/>
                <a:ea typeface="ＭＳ Ｐゴシック" pitchFamily="-108" charset="-128"/>
                <a:cs typeface="ＭＳ Ｐゴシック" pitchFamily="-108" charset="-128"/>
              </a:defRPr>
            </a:lvl4pPr>
            <a:lvl5pPr algn="l" rtl="0" eaLnBrk="0" fontAlgn="base" hangingPunct="0">
              <a:lnSpc>
                <a:spcPct val="90000"/>
              </a:lnSpc>
              <a:spcBef>
                <a:spcPct val="0"/>
              </a:spcBef>
              <a:spcAft>
                <a:spcPct val="0"/>
              </a:spcAft>
              <a:defRPr sz="3400" b="1">
                <a:solidFill>
                  <a:schemeClr val="bg1"/>
                </a:solidFill>
                <a:latin typeface="Arial" pitchFamily="-108" charset="0"/>
                <a:ea typeface="ＭＳ Ｐゴシック" pitchFamily="-108" charset="-128"/>
                <a:cs typeface="ＭＳ Ｐゴシック" pitchFamily="-108" charset="-128"/>
              </a:defRPr>
            </a:lvl5pPr>
            <a:lvl6pPr marL="457200" algn="l" rtl="0" fontAlgn="base">
              <a:lnSpc>
                <a:spcPct val="90000"/>
              </a:lnSpc>
              <a:spcBef>
                <a:spcPct val="0"/>
              </a:spcBef>
              <a:spcAft>
                <a:spcPct val="0"/>
              </a:spcAft>
              <a:defRPr sz="3000" b="1">
                <a:solidFill>
                  <a:schemeClr val="bg1"/>
                </a:solidFill>
                <a:latin typeface="Arial" pitchFamily="-108" charset="0"/>
                <a:ea typeface="ＭＳ Ｐゴシック" pitchFamily="-108" charset="-128"/>
                <a:cs typeface="ＭＳ Ｐゴシック" pitchFamily="-108" charset="-128"/>
              </a:defRPr>
            </a:lvl6pPr>
            <a:lvl7pPr marL="914400" algn="l" rtl="0" fontAlgn="base">
              <a:lnSpc>
                <a:spcPct val="90000"/>
              </a:lnSpc>
              <a:spcBef>
                <a:spcPct val="0"/>
              </a:spcBef>
              <a:spcAft>
                <a:spcPct val="0"/>
              </a:spcAft>
              <a:defRPr sz="3000" b="1">
                <a:solidFill>
                  <a:schemeClr val="bg1"/>
                </a:solidFill>
                <a:latin typeface="Arial" pitchFamily="-108" charset="0"/>
                <a:ea typeface="ＭＳ Ｐゴシック" pitchFamily="-108" charset="-128"/>
                <a:cs typeface="ＭＳ Ｐゴシック" pitchFamily="-108" charset="-128"/>
              </a:defRPr>
            </a:lvl7pPr>
            <a:lvl8pPr marL="1371600" algn="l" rtl="0" fontAlgn="base">
              <a:lnSpc>
                <a:spcPct val="90000"/>
              </a:lnSpc>
              <a:spcBef>
                <a:spcPct val="0"/>
              </a:spcBef>
              <a:spcAft>
                <a:spcPct val="0"/>
              </a:spcAft>
              <a:defRPr sz="3000" b="1">
                <a:solidFill>
                  <a:schemeClr val="bg1"/>
                </a:solidFill>
                <a:latin typeface="Arial" pitchFamily="-108" charset="0"/>
                <a:ea typeface="ＭＳ Ｐゴシック" pitchFamily="-108" charset="-128"/>
                <a:cs typeface="ＭＳ Ｐゴシック" pitchFamily="-108" charset="-128"/>
              </a:defRPr>
            </a:lvl8pPr>
            <a:lvl9pPr marL="1828800" algn="l" rtl="0" fontAlgn="base">
              <a:lnSpc>
                <a:spcPct val="90000"/>
              </a:lnSpc>
              <a:spcBef>
                <a:spcPct val="0"/>
              </a:spcBef>
              <a:spcAft>
                <a:spcPct val="0"/>
              </a:spcAft>
              <a:defRPr sz="3000" b="1">
                <a:solidFill>
                  <a:schemeClr val="bg1"/>
                </a:solidFill>
                <a:latin typeface="Arial" pitchFamily="-108" charset="0"/>
                <a:ea typeface="ＭＳ Ｐゴシック" pitchFamily="-108" charset="-128"/>
                <a:cs typeface="ＭＳ Ｐゴシック" pitchFamily="-108" charset="-128"/>
              </a:defRPr>
            </a:lvl9pPr>
          </a:lstStyle>
          <a:p>
            <a:r>
              <a:rPr lang="en-US" sz="2400" kern="0" dirty="0"/>
              <a:t>Culmination of Almost 30 Years </a:t>
            </a:r>
            <a:br>
              <a:rPr lang="en-US" sz="2400" kern="0" dirty="0"/>
            </a:br>
            <a:r>
              <a:rPr lang="en-US" sz="2400" kern="0" dirty="0"/>
              <a:t>of </a:t>
            </a:r>
            <a:r>
              <a:rPr lang="en-US" sz="2400" kern="0" dirty="0" err="1"/>
              <a:t>QWIP</a:t>
            </a:r>
            <a:r>
              <a:rPr lang="en-US" sz="2400" kern="0" dirty="0"/>
              <a:t> &amp; Recent SLS R&amp;D</a:t>
            </a:r>
            <a:br>
              <a:rPr lang="en-US" sz="2400" kern="0" dirty="0"/>
            </a:br>
            <a:endParaRPr lang="en-US" sz="2400" kern="0" dirty="0"/>
          </a:p>
        </p:txBody>
      </p:sp>
      <p:sp>
        <p:nvSpPr>
          <p:cNvPr id="18" name="Slide Number Placeholder 1">
            <a:extLst>
              <a:ext uri="{FF2B5EF4-FFF2-40B4-BE49-F238E27FC236}">
                <a16:creationId xmlns:a16="http://schemas.microsoft.com/office/drawing/2014/main" xmlns="" id="{877A4E40-A313-9D48-BADE-C0F96AC8E46E}"/>
              </a:ext>
            </a:extLst>
          </p:cNvPr>
          <p:cNvSpPr>
            <a:spLocks noGrp="1"/>
          </p:cNvSpPr>
          <p:nvPr>
            <p:ph type="sldNum" sz="quarter" idx="10"/>
          </p:nvPr>
        </p:nvSpPr>
        <p:spPr>
          <a:xfrm>
            <a:off x="8350146" y="7251555"/>
            <a:ext cx="337361" cy="214955"/>
          </a:xfrm>
        </p:spPr>
        <p:txBody>
          <a:bodyPr/>
          <a:lstStyle/>
          <a:p>
            <a:pPr>
              <a:defRPr/>
            </a:pPr>
            <a:fld id="{C5F5D751-9E6B-CC47-84E5-C7B34ABE1EC9}" type="slidenum">
              <a:rPr lang="en-US" altLang="x-none" smtClean="0"/>
              <a:pPr>
                <a:defRPr/>
              </a:pPr>
              <a:t>84</a:t>
            </a:fld>
            <a:endParaRPr lang="en-US" altLang="x-none" sz="1317"/>
          </a:p>
        </p:txBody>
      </p:sp>
      <p:sp>
        <p:nvSpPr>
          <p:cNvPr id="19" name="TextBox 18">
            <a:extLst>
              <a:ext uri="{FF2B5EF4-FFF2-40B4-BE49-F238E27FC236}">
                <a16:creationId xmlns:a16="http://schemas.microsoft.com/office/drawing/2014/main" xmlns="" id="{525282AC-FDF8-FC4D-B4E6-55A54E1A7DE6}"/>
              </a:ext>
            </a:extLst>
          </p:cNvPr>
          <p:cNvSpPr txBox="1"/>
          <p:nvPr/>
        </p:nvSpPr>
        <p:spPr>
          <a:xfrm>
            <a:off x="631159" y="1513850"/>
            <a:ext cx="7530523" cy="4384214"/>
          </a:xfrm>
          <a:prstGeom prst="rect">
            <a:avLst/>
          </a:prstGeom>
          <a:noFill/>
        </p:spPr>
        <p:txBody>
          <a:bodyPr wrap="square" rtlCol="0">
            <a:spAutoFit/>
          </a:bodyPr>
          <a:lstStyle/>
          <a:p>
            <a:pPr>
              <a:spcAft>
                <a:spcPts val="1128"/>
              </a:spcAft>
            </a:pPr>
            <a:r>
              <a:rPr lang="en-US" sz="2452" dirty="0"/>
              <a:t>A new technology and instrument for the International Space Station based on Strained Layer Superlattice (SLS) detectors—an evolutionary advance stemming from the </a:t>
            </a:r>
            <a:r>
              <a:rPr lang="en-US" sz="2452" dirty="0" err="1"/>
              <a:t>QWIP</a:t>
            </a:r>
            <a:r>
              <a:rPr lang="en-US" sz="2452" dirty="0"/>
              <a:t> technology:</a:t>
            </a:r>
          </a:p>
          <a:p>
            <a:pPr marL="322450" indent="-322450">
              <a:buFont typeface="Arial" panose="020B0604020202020204" pitchFamily="34" charset="0"/>
              <a:buChar char="•"/>
            </a:pPr>
            <a:r>
              <a:rPr lang="en-US" sz="2452" dirty="0">
                <a:solidFill>
                  <a:srgbClr val="C00000"/>
                </a:solidFill>
              </a:rPr>
              <a:t>More than ten times as sensitive</a:t>
            </a:r>
          </a:p>
          <a:p>
            <a:pPr marL="322450" indent="-322450">
              <a:buFont typeface="Arial" panose="020B0604020202020204" pitchFamily="34" charset="0"/>
              <a:buChar char="•"/>
            </a:pPr>
            <a:r>
              <a:rPr lang="en-US" sz="2452" dirty="0">
                <a:solidFill>
                  <a:srgbClr val="C00000"/>
                </a:solidFill>
              </a:rPr>
              <a:t>Much warmer operating temperature (70K vs 42K)</a:t>
            </a:r>
          </a:p>
          <a:p>
            <a:pPr marL="322450" indent="-322450">
              <a:buFont typeface="Arial" panose="020B0604020202020204" pitchFamily="34" charset="0"/>
              <a:buChar char="•"/>
            </a:pPr>
            <a:r>
              <a:rPr lang="en-US" sz="2452" dirty="0">
                <a:solidFill>
                  <a:srgbClr val="C00000"/>
                </a:solidFill>
              </a:rPr>
              <a:t>Very broad spectral response</a:t>
            </a:r>
          </a:p>
          <a:p>
            <a:endParaRPr lang="en-US" sz="2452" dirty="0"/>
          </a:p>
          <a:p>
            <a:r>
              <a:rPr lang="en-US" sz="2452" dirty="0"/>
              <a:t>Our SLS–based instrument system (CTI) is expected to be launched by SpaceX to the International Space Station in December 4, 2018</a:t>
            </a:r>
          </a:p>
        </p:txBody>
      </p:sp>
    </p:spTree>
    <p:extLst>
      <p:ext uri="{BB962C8B-B14F-4D97-AF65-F5344CB8AC3E}">
        <p14:creationId xmlns:p14="http://schemas.microsoft.com/office/powerpoint/2010/main" val="4259037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5F5D751-9E6B-CC47-84E5-C7B34ABE1EC9}" type="slidenum">
              <a:rPr lang="en-US" altLang="x-none" smtClean="0"/>
              <a:pPr/>
              <a:t>85</a:t>
            </a:fld>
            <a:endParaRPr lang="en-US" altLang="x-none"/>
          </a:p>
        </p:txBody>
      </p:sp>
      <p:sp>
        <p:nvSpPr>
          <p:cNvPr id="3" name="Title 2">
            <a:extLst>
              <a:ext uri="{FF2B5EF4-FFF2-40B4-BE49-F238E27FC236}">
                <a16:creationId xmlns:a16="http://schemas.microsoft.com/office/drawing/2014/main" xmlns="" id="{385E0BA6-2F5B-F543-A9AD-36F4B11B2779}"/>
              </a:ext>
            </a:extLst>
          </p:cNvPr>
          <p:cNvSpPr>
            <a:spLocks noGrp="1"/>
          </p:cNvSpPr>
          <p:nvPr>
            <p:ph type="title"/>
          </p:nvPr>
        </p:nvSpPr>
        <p:spPr>
          <a:xfrm>
            <a:off x="171649" y="466710"/>
            <a:ext cx="8547100" cy="760413"/>
          </a:xfrm>
        </p:spPr>
        <p:txBody>
          <a:bodyPr>
            <a:noAutofit/>
          </a:bodyPr>
          <a:lstStyle/>
          <a:p>
            <a:r>
              <a:rPr lang="en-US" sz="2200" dirty="0"/>
              <a:t>Compact Thermal Imager for the </a:t>
            </a:r>
            <a:br>
              <a:rPr lang="en-US" sz="2200" dirty="0"/>
            </a:br>
            <a:r>
              <a:rPr lang="en-US" sz="2200" dirty="0"/>
              <a:t>International Space Station</a:t>
            </a:r>
            <a:r>
              <a:rPr lang="en-US" sz="2200"/>
              <a:t/>
            </a:r>
            <a:br>
              <a:rPr lang="en-US" sz="2200"/>
            </a:br>
            <a:endParaRPr lang="en-US" sz="2200" dirty="0"/>
          </a:p>
        </p:txBody>
      </p:sp>
      <p:sp>
        <p:nvSpPr>
          <p:cNvPr id="12" name="Rectangle 60">
            <a:extLst>
              <a:ext uri="{FF2B5EF4-FFF2-40B4-BE49-F238E27FC236}">
                <a16:creationId xmlns:a16="http://schemas.microsoft.com/office/drawing/2014/main" xmlns="" id="{F19608CD-A69B-9642-9CC7-5D038F4D63F9}"/>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pic>
        <p:nvPicPr>
          <p:cNvPr id="7" name="Picture 6">
            <a:extLst>
              <a:ext uri="{FF2B5EF4-FFF2-40B4-BE49-F238E27FC236}">
                <a16:creationId xmlns:a16="http://schemas.microsoft.com/office/drawing/2014/main" xmlns="" id="{E3E6A757-F0AF-5247-B6E5-75901F6A408D}"/>
              </a:ext>
            </a:extLst>
          </p:cNvPr>
          <p:cNvPicPr>
            <a:picLocks noChangeAspect="1"/>
          </p:cNvPicPr>
          <p:nvPr/>
        </p:nvPicPr>
        <p:blipFill rotWithShape="1">
          <a:blip r:embed="rId2"/>
          <a:srcRect t="19978" b="9803"/>
          <a:stretch/>
        </p:blipFill>
        <p:spPr>
          <a:xfrm>
            <a:off x="685981" y="1414142"/>
            <a:ext cx="3510619" cy="1891607"/>
          </a:xfrm>
          <a:prstGeom prst="rect">
            <a:avLst/>
          </a:prstGeom>
        </p:spPr>
      </p:pic>
      <p:grpSp>
        <p:nvGrpSpPr>
          <p:cNvPr id="6" name="Group 5">
            <a:extLst>
              <a:ext uri="{FF2B5EF4-FFF2-40B4-BE49-F238E27FC236}">
                <a16:creationId xmlns:a16="http://schemas.microsoft.com/office/drawing/2014/main" xmlns="" id="{FEE2B20C-835B-2D47-9860-92DFCE461720}"/>
              </a:ext>
            </a:extLst>
          </p:cNvPr>
          <p:cNvGrpSpPr/>
          <p:nvPr/>
        </p:nvGrpSpPr>
        <p:grpSpPr>
          <a:xfrm>
            <a:off x="529199" y="3417195"/>
            <a:ext cx="3816038" cy="2681125"/>
            <a:chOff x="2810933" y="3886200"/>
            <a:chExt cx="3530600" cy="2480733"/>
          </a:xfrm>
        </p:grpSpPr>
        <p:sp>
          <p:nvSpPr>
            <p:cNvPr id="5" name="Rectangle 4">
              <a:extLst>
                <a:ext uri="{FF2B5EF4-FFF2-40B4-BE49-F238E27FC236}">
                  <a16:creationId xmlns:a16="http://schemas.microsoft.com/office/drawing/2014/main" xmlns="" id="{A028B093-2D56-4044-87CE-534519149011}"/>
                </a:ext>
              </a:extLst>
            </p:cNvPr>
            <p:cNvSpPr/>
            <p:nvPr/>
          </p:nvSpPr>
          <p:spPr bwMode="auto">
            <a:xfrm>
              <a:off x="2810933" y="3886200"/>
              <a:ext cx="3530600" cy="2480733"/>
            </a:xfrm>
            <a:prstGeom prst="rect">
              <a:avLst/>
            </a:prstGeom>
            <a:solidFill>
              <a:schemeClr val="bg1"/>
            </a:solidFill>
            <a:ln w="9525" cap="flat" cmpd="sng" algn="ctr">
              <a:noFill/>
              <a:prstDash val="solid"/>
              <a:round/>
              <a:headEnd type="none" w="med" len="med"/>
              <a:tailEnd type="none" w="med" len="med"/>
            </a:ln>
            <a:effectLst/>
          </p:spPr>
          <p:txBody>
            <a:bodyPr vert="horz" wrap="square" lIns="85982" tIns="42992" rIns="85982" bIns="42992" numCol="1" rtlCol="0" anchor="t" anchorCtr="0" compatLnSpc="1">
              <a:prstTxWarp prst="textNoShape">
                <a:avLst/>
              </a:prstTxWarp>
            </a:bodyPr>
            <a:lstStyle/>
            <a:p>
              <a:endParaRPr lang="en-US" sz="2452">
                <a:latin typeface="Arial" pitchFamily="-108" charset="0"/>
                <a:ea typeface="ＭＳ Ｐゴシック" pitchFamily="-108" charset="-128"/>
                <a:cs typeface="ＭＳ Ｐゴシック" pitchFamily="-108" charset="-128"/>
              </a:endParaRPr>
            </a:p>
          </p:txBody>
        </p:sp>
        <p:pic>
          <p:nvPicPr>
            <p:cNvPr id="10" name="Picture 9" descr="2 color SLS elect switch.jpg"/>
            <p:cNvPicPr>
              <a:picLocks noChangeAspect="1"/>
            </p:cNvPicPr>
            <p:nvPr/>
          </p:nvPicPr>
          <p:blipFill rotWithShape="1">
            <a:blip r:embed="rId3">
              <a:extLst>
                <a:ext uri="{28A0092B-C50C-407E-A947-70E740481C1C}">
                  <a14:useLocalDpi xmlns:a14="http://schemas.microsoft.com/office/drawing/2010/main" val="0"/>
                </a:ext>
              </a:extLst>
            </a:blip>
            <a:srcRect l="-1047" r="1047"/>
            <a:stretch/>
          </p:blipFill>
          <p:spPr>
            <a:xfrm>
              <a:off x="2876975" y="3952240"/>
              <a:ext cx="3400829" cy="2346960"/>
            </a:xfrm>
            <a:prstGeom prst="rect">
              <a:avLst/>
            </a:prstGeom>
            <a:ln w="15875">
              <a:noFill/>
            </a:ln>
          </p:spPr>
        </p:pic>
      </p:grpSp>
      <p:pic>
        <p:nvPicPr>
          <p:cNvPr id="9" name="Picture 8">
            <a:extLst>
              <a:ext uri="{FF2B5EF4-FFF2-40B4-BE49-F238E27FC236}">
                <a16:creationId xmlns:a16="http://schemas.microsoft.com/office/drawing/2014/main" xmlns="" id="{C03B38EB-D463-D64C-83B2-90D542185D43}"/>
              </a:ext>
            </a:extLst>
          </p:cNvPr>
          <p:cNvPicPr>
            <a:picLocks noChangeAspect="1"/>
          </p:cNvPicPr>
          <p:nvPr/>
        </p:nvPicPr>
        <p:blipFill>
          <a:blip r:embed="rId4"/>
          <a:stretch>
            <a:fillRect/>
          </a:stretch>
        </p:blipFill>
        <p:spPr>
          <a:xfrm>
            <a:off x="4606991" y="3444942"/>
            <a:ext cx="3550821" cy="2669094"/>
          </a:xfrm>
          <a:prstGeom prst="rect">
            <a:avLst/>
          </a:prstGeom>
        </p:spPr>
      </p:pic>
      <p:sp>
        <p:nvSpPr>
          <p:cNvPr id="4" name="TextBox 3">
            <a:extLst>
              <a:ext uri="{FF2B5EF4-FFF2-40B4-BE49-F238E27FC236}">
                <a16:creationId xmlns:a16="http://schemas.microsoft.com/office/drawing/2014/main" xmlns="" id="{F70014DA-60EB-804C-A3D5-820614DB1EEC}"/>
              </a:ext>
            </a:extLst>
          </p:cNvPr>
          <p:cNvSpPr txBox="1"/>
          <p:nvPr/>
        </p:nvSpPr>
        <p:spPr>
          <a:xfrm>
            <a:off x="4260201" y="1366846"/>
            <a:ext cx="4426004" cy="1979068"/>
          </a:xfrm>
          <a:prstGeom prst="rect">
            <a:avLst/>
          </a:prstGeom>
          <a:noFill/>
        </p:spPr>
        <p:txBody>
          <a:bodyPr wrap="square" rtlCol="0">
            <a:spAutoFit/>
          </a:bodyPr>
          <a:lstStyle/>
          <a:p>
            <a:pPr marL="322450" indent="-322450">
              <a:buFont typeface="Arial" panose="020B0604020202020204" pitchFamily="34" charset="0"/>
              <a:buChar char="•"/>
            </a:pPr>
            <a:r>
              <a:rPr lang="en-US" sz="2452" dirty="0">
                <a:latin typeface="Times" pitchFamily="2" charset="0"/>
              </a:rPr>
              <a:t>Based on the newly developed SLS detector technology</a:t>
            </a:r>
          </a:p>
          <a:p>
            <a:pPr marL="322450" indent="-322450">
              <a:buFont typeface="Arial" panose="020B0604020202020204" pitchFamily="34" charset="0"/>
              <a:buChar char="•"/>
            </a:pPr>
            <a:r>
              <a:rPr lang="en-US" sz="2452" dirty="0">
                <a:latin typeface="Times" pitchFamily="2" charset="0"/>
              </a:rPr>
              <a:t>Operates at ~68K (-205C)</a:t>
            </a:r>
          </a:p>
          <a:p>
            <a:pPr marL="322450" indent="-322450">
              <a:buFont typeface="Arial" panose="020B0604020202020204" pitchFamily="34" charset="0"/>
              <a:buChar char="•"/>
            </a:pPr>
            <a:r>
              <a:rPr lang="en-US" sz="2452" dirty="0">
                <a:latin typeface="Times" pitchFamily="2" charset="0"/>
              </a:rPr>
              <a:t>IR band selection is electronically  selected </a:t>
            </a:r>
          </a:p>
        </p:txBody>
      </p:sp>
    </p:spTree>
    <p:extLst>
      <p:ext uri="{BB962C8B-B14F-4D97-AF65-F5344CB8AC3E}">
        <p14:creationId xmlns:p14="http://schemas.microsoft.com/office/powerpoint/2010/main" val="12325683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5F5D751-9E6B-CC47-84E5-C7B34ABE1EC9}" type="slidenum">
              <a:rPr lang="en-US" altLang="x-none" smtClean="0"/>
              <a:pPr/>
              <a:t>86</a:t>
            </a:fld>
            <a:endParaRPr lang="en-US" altLang="x-none"/>
          </a:p>
        </p:txBody>
      </p:sp>
      <p:sp>
        <p:nvSpPr>
          <p:cNvPr id="3" name="Title 2">
            <a:extLst>
              <a:ext uri="{FF2B5EF4-FFF2-40B4-BE49-F238E27FC236}">
                <a16:creationId xmlns:a16="http://schemas.microsoft.com/office/drawing/2014/main" xmlns="" id="{385E0BA6-2F5B-F543-A9AD-36F4B11B2779}"/>
              </a:ext>
            </a:extLst>
          </p:cNvPr>
          <p:cNvSpPr>
            <a:spLocks noGrp="1"/>
          </p:cNvSpPr>
          <p:nvPr>
            <p:ph type="title"/>
          </p:nvPr>
        </p:nvSpPr>
        <p:spPr>
          <a:xfrm>
            <a:off x="222256" y="157615"/>
            <a:ext cx="8547100" cy="760413"/>
          </a:xfrm>
        </p:spPr>
        <p:txBody>
          <a:bodyPr>
            <a:noAutofit/>
          </a:bodyPr>
          <a:lstStyle/>
          <a:p>
            <a:r>
              <a:rPr lang="en-US" sz="2200" dirty="0"/>
              <a:t>Our Latest</a:t>
            </a:r>
            <a:br>
              <a:rPr lang="en-US" sz="2200" dirty="0"/>
            </a:br>
            <a:r>
              <a:rPr lang="en-US" sz="2200" dirty="0"/>
              <a:t>Autonomous Thermal Imager (ATI)</a:t>
            </a:r>
            <a:br>
              <a:rPr lang="en-US" sz="2200" dirty="0"/>
            </a:br>
            <a:r>
              <a:rPr lang="en-US" sz="2200" dirty="0"/>
              <a:t>August, 2018</a:t>
            </a:r>
          </a:p>
        </p:txBody>
      </p:sp>
      <p:sp>
        <p:nvSpPr>
          <p:cNvPr id="12" name="Rectangle 60">
            <a:extLst>
              <a:ext uri="{FF2B5EF4-FFF2-40B4-BE49-F238E27FC236}">
                <a16:creationId xmlns:a16="http://schemas.microsoft.com/office/drawing/2014/main" xmlns="" id="{F19608CD-A69B-9642-9CC7-5D038F4D63F9}"/>
              </a:ext>
            </a:extLst>
          </p:cNvPr>
          <p:cNvSpPr>
            <a:spLocks noGrp="1" noChangeArrowheads="1"/>
          </p:cNvSpPr>
          <p:nvPr>
            <p:ph type="ftr" sz="quarter" idx="3"/>
          </p:nvPr>
        </p:nvSpPr>
        <p:spPr bwMode="auto">
          <a:xfrm>
            <a:off x="304800" y="6499654"/>
            <a:ext cx="2549610" cy="3369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56">
                <a:solidFill>
                  <a:schemeClr val="tx1"/>
                </a:solidFill>
                <a:latin typeface="Arial" panose="020B0604020202020204" pitchFamily="34" charset="0"/>
                <a:ea typeface="ＭＳ Ｐゴシック" panose="020B0600070205080204" pitchFamily="34" charset="-128"/>
              </a:defRPr>
            </a:lvl1pPr>
            <a:lvl2pPr marL="698643" indent="-268709">
              <a:defRPr sz="2256">
                <a:solidFill>
                  <a:schemeClr val="tx1"/>
                </a:solidFill>
                <a:latin typeface="Arial" panose="020B0604020202020204" pitchFamily="34" charset="0"/>
                <a:ea typeface="ＭＳ Ｐゴシック" panose="020B0600070205080204" pitchFamily="34" charset="-128"/>
              </a:defRPr>
            </a:lvl2pPr>
            <a:lvl3pPr marL="1074836" indent="-214968">
              <a:defRPr sz="2256">
                <a:solidFill>
                  <a:schemeClr val="tx1"/>
                </a:solidFill>
                <a:latin typeface="Arial" panose="020B0604020202020204" pitchFamily="34" charset="0"/>
                <a:ea typeface="ＭＳ Ｐゴシック" panose="020B0600070205080204" pitchFamily="34" charset="-128"/>
              </a:defRPr>
            </a:lvl3pPr>
            <a:lvl4pPr marL="1504770" indent="-214968">
              <a:defRPr sz="2256">
                <a:solidFill>
                  <a:schemeClr val="tx1"/>
                </a:solidFill>
                <a:latin typeface="Arial" panose="020B0604020202020204" pitchFamily="34" charset="0"/>
                <a:ea typeface="ＭＳ Ｐゴシック" panose="020B0600070205080204" pitchFamily="34" charset="-128"/>
              </a:defRPr>
            </a:lvl4pPr>
            <a:lvl5pPr marL="1934706" indent="-214968">
              <a:defRPr sz="2256">
                <a:solidFill>
                  <a:schemeClr val="tx1"/>
                </a:solidFill>
                <a:latin typeface="Arial" panose="020B0604020202020204" pitchFamily="34" charset="0"/>
                <a:ea typeface="ＭＳ Ｐゴシック" panose="020B0600070205080204" pitchFamily="34" charset="-128"/>
              </a:defRPr>
            </a:lvl5pPr>
            <a:lvl6pPr marL="2364640"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6pPr>
            <a:lvl7pPr marL="2794573"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7pPr>
            <a:lvl8pPr marL="3224508"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8pPr>
            <a:lvl9pPr marL="3654442" indent="-214968" eaLnBrk="0" fontAlgn="base" hangingPunct="0">
              <a:spcBef>
                <a:spcPct val="0"/>
              </a:spcBef>
              <a:spcAft>
                <a:spcPct val="0"/>
              </a:spcAft>
              <a:defRPr sz="2256">
                <a:solidFill>
                  <a:schemeClr val="tx1"/>
                </a:solidFill>
                <a:latin typeface="Arial" panose="020B0604020202020204" pitchFamily="34" charset="0"/>
                <a:ea typeface="ＭＳ Ｐゴシック" panose="020B0600070205080204" pitchFamily="34" charset="-128"/>
              </a:defRPr>
            </a:lvl9pPr>
          </a:lstStyle>
          <a:p>
            <a:r>
              <a:rPr lang="en-US" altLang="en-US" sz="1035">
                <a:solidFill>
                  <a:srgbClr val="6E1463"/>
                </a:solidFill>
              </a:rPr>
              <a:t>NASA </a:t>
            </a:r>
            <a:r>
              <a:rPr lang="en-US" altLang="en-US" sz="1035" b="1">
                <a:solidFill>
                  <a:srgbClr val="6E1463"/>
                </a:solidFill>
              </a:rPr>
              <a:t>Goddard Space Flight Center </a:t>
            </a:r>
          </a:p>
        </p:txBody>
      </p:sp>
      <p:sp>
        <p:nvSpPr>
          <p:cNvPr id="4" name="TextBox 3">
            <a:extLst>
              <a:ext uri="{FF2B5EF4-FFF2-40B4-BE49-F238E27FC236}">
                <a16:creationId xmlns:a16="http://schemas.microsoft.com/office/drawing/2014/main" xmlns="" id="{F70014DA-60EB-804C-A3D5-820614DB1EEC}"/>
              </a:ext>
            </a:extLst>
          </p:cNvPr>
          <p:cNvSpPr txBox="1"/>
          <p:nvPr/>
        </p:nvSpPr>
        <p:spPr>
          <a:xfrm>
            <a:off x="4084970" y="1450416"/>
            <a:ext cx="5059030" cy="3816429"/>
          </a:xfrm>
          <a:prstGeom prst="rect">
            <a:avLst/>
          </a:prstGeom>
          <a:noFill/>
        </p:spPr>
        <p:txBody>
          <a:bodyPr wrap="square" rtlCol="0">
            <a:spAutoFit/>
          </a:bodyPr>
          <a:lstStyle/>
          <a:p>
            <a:pPr marL="322450" indent="-3224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Based on the newly developed SLS detector technology</a:t>
            </a:r>
          </a:p>
          <a:p>
            <a:pPr marL="322450" indent="-3224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Operates at ~68K (-205C)</a:t>
            </a:r>
          </a:p>
          <a:p>
            <a:pPr marL="322450" indent="-3224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1k x 1k, 18µm pixels</a:t>
            </a:r>
          </a:p>
          <a:p>
            <a:pPr marL="322450" indent="-3224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4-12 µm spectral response</a:t>
            </a:r>
          </a:p>
          <a:p>
            <a:pPr marL="322450" indent="-3224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Operates on a single 24-28 VDC supply</a:t>
            </a:r>
          </a:p>
          <a:p>
            <a:pPr marL="322450" indent="-3224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No operator or laptop required, fully autonomous–hit start and walk </a:t>
            </a:r>
            <a:r>
              <a:rPr lang="en-US" sz="2200" i="1" dirty="0">
                <a:latin typeface="Times New Roman" panose="02020603050405020304" pitchFamily="18" charset="0"/>
                <a:cs typeface="Times New Roman" panose="02020603050405020304" pitchFamily="18" charset="0"/>
              </a:rPr>
              <a:t>or</a:t>
            </a:r>
            <a:r>
              <a:rPr lang="en-US" sz="2200" dirty="0">
                <a:latin typeface="Times New Roman" panose="02020603050405020304" pitchFamily="18" charset="0"/>
                <a:cs typeface="Times New Roman" panose="02020603050405020304" pitchFamily="18" charset="0"/>
              </a:rPr>
              <a:t> fly away!!!</a:t>
            </a:r>
          </a:p>
          <a:p>
            <a:pPr marL="322450" indent="-3224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First airplane flight November 14, 2018</a:t>
            </a:r>
          </a:p>
          <a:p>
            <a:endParaRPr lang="en-US" sz="22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19AD52D-0993-F044-B4F1-234086A80DB3}"/>
              </a:ext>
            </a:extLst>
          </p:cNvPr>
          <p:cNvPicPr>
            <a:picLocks noChangeAspect="1"/>
          </p:cNvPicPr>
          <p:nvPr/>
        </p:nvPicPr>
        <p:blipFill>
          <a:blip r:embed="rId2"/>
          <a:stretch>
            <a:fillRect/>
          </a:stretch>
        </p:blipFill>
        <p:spPr>
          <a:xfrm>
            <a:off x="360527" y="1164442"/>
            <a:ext cx="3602830" cy="5065486"/>
          </a:xfrm>
          <a:prstGeom prst="rect">
            <a:avLst/>
          </a:prstGeom>
        </p:spPr>
      </p:pic>
    </p:spTree>
    <p:extLst>
      <p:ext uri="{BB962C8B-B14F-4D97-AF65-F5344CB8AC3E}">
        <p14:creationId xmlns:p14="http://schemas.microsoft.com/office/powerpoint/2010/main" val="402968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4905CA0-C569-6A41-BAE3-BA0E2D332486}"/>
              </a:ext>
            </a:extLst>
          </p:cNvPr>
          <p:cNvSpPr>
            <a:spLocks noGrp="1"/>
          </p:cNvSpPr>
          <p:nvPr>
            <p:ph type="sldNum" sz="quarter" idx="10"/>
          </p:nvPr>
        </p:nvSpPr>
        <p:spPr/>
        <p:txBody>
          <a:bodyPr/>
          <a:lstStyle/>
          <a:p>
            <a:fld id="{5E70C8B6-4232-944A-9262-7107C6640E4A}" type="slidenum">
              <a:rPr lang="en-US" altLang="en-US" smtClean="0"/>
              <a:pPr/>
              <a:t>87</a:t>
            </a:fld>
            <a:endParaRPr lang="en-US" altLang="en-US" dirty="0"/>
          </a:p>
        </p:txBody>
      </p:sp>
      <p:sp>
        <p:nvSpPr>
          <p:cNvPr id="3" name="Footer Placeholder 2">
            <a:extLst>
              <a:ext uri="{FF2B5EF4-FFF2-40B4-BE49-F238E27FC236}">
                <a16:creationId xmlns:a16="http://schemas.microsoft.com/office/drawing/2014/main" xmlns="" id="{93FD334E-7C7F-894C-86BA-A29655C19086}"/>
              </a:ext>
            </a:extLst>
          </p:cNvPr>
          <p:cNvSpPr>
            <a:spLocks noGrp="1"/>
          </p:cNvSpPr>
          <p:nvPr>
            <p:ph type="ftr" sz="quarter" idx="3"/>
          </p:nvPr>
        </p:nvSpPr>
        <p:spPr/>
        <p:txBody>
          <a:bodyPr/>
          <a:lstStyle/>
          <a:p>
            <a:r>
              <a:rPr lang="en-US" altLang="en-US" sz="1035">
                <a:solidFill>
                  <a:srgbClr val="6E1463"/>
                </a:solidFill>
              </a:rPr>
              <a:t>NASA </a:t>
            </a:r>
            <a:r>
              <a:rPr lang="en-US" altLang="en-US" sz="1035" b="1">
                <a:solidFill>
                  <a:srgbClr val="6E1463"/>
                </a:solidFill>
              </a:rPr>
              <a:t>Goddard Space Flight Center </a:t>
            </a:r>
            <a:endParaRPr lang="en-US" altLang="en-US" sz="1035" b="1" dirty="0">
              <a:solidFill>
                <a:srgbClr val="6E1463"/>
              </a:solidFill>
            </a:endParaRPr>
          </a:p>
        </p:txBody>
      </p:sp>
      <p:sp>
        <p:nvSpPr>
          <p:cNvPr id="4" name="Title 3">
            <a:extLst>
              <a:ext uri="{FF2B5EF4-FFF2-40B4-BE49-F238E27FC236}">
                <a16:creationId xmlns:a16="http://schemas.microsoft.com/office/drawing/2014/main" xmlns="" id="{626D97B7-512D-EA4B-A8D7-0737AB6E269F}"/>
              </a:ext>
            </a:extLst>
          </p:cNvPr>
          <p:cNvSpPr>
            <a:spLocks noGrp="1"/>
          </p:cNvSpPr>
          <p:nvPr>
            <p:ph type="title"/>
          </p:nvPr>
        </p:nvSpPr>
        <p:spPr/>
        <p:txBody>
          <a:bodyPr>
            <a:normAutofit fontScale="90000"/>
          </a:bodyPr>
          <a:lstStyle/>
          <a:p>
            <a:r>
              <a:rPr lang="en-US" dirty="0"/>
              <a:t>First ATI Images!</a:t>
            </a:r>
            <a:br>
              <a:rPr lang="en-US" dirty="0"/>
            </a:br>
            <a:r>
              <a:rPr lang="en-US" dirty="0"/>
              <a:t>November 14, 2018</a:t>
            </a:r>
            <a:r>
              <a:rPr lang="en-US"/>
              <a:t/>
            </a:r>
            <a:br>
              <a:rPr lang="en-US"/>
            </a:br>
            <a:r>
              <a:rPr lang="en-US"/>
              <a:t>4,000 </a:t>
            </a:r>
            <a:r>
              <a:rPr lang="en-US" dirty="0"/>
              <a:t>ft</a:t>
            </a:r>
          </a:p>
        </p:txBody>
      </p:sp>
      <p:pic>
        <p:nvPicPr>
          <p:cNvPr id="7" name="Picture 6">
            <a:extLst>
              <a:ext uri="{FF2B5EF4-FFF2-40B4-BE49-F238E27FC236}">
                <a16:creationId xmlns:a16="http://schemas.microsoft.com/office/drawing/2014/main" xmlns="" id="{B5D79CB0-5346-3147-B83C-19F6AAF685D9}"/>
              </a:ext>
            </a:extLst>
          </p:cNvPr>
          <p:cNvPicPr>
            <a:picLocks noChangeAspect="1"/>
          </p:cNvPicPr>
          <p:nvPr/>
        </p:nvPicPr>
        <p:blipFill rotWithShape="1">
          <a:blip r:embed="rId2"/>
          <a:srcRect t="1760"/>
          <a:stretch/>
        </p:blipFill>
        <p:spPr>
          <a:xfrm rot="10800000">
            <a:off x="1524244" y="1147499"/>
            <a:ext cx="5273295" cy="5235487"/>
          </a:xfrm>
          <a:prstGeom prst="rect">
            <a:avLst/>
          </a:prstGeom>
        </p:spPr>
      </p:pic>
      <p:sp>
        <p:nvSpPr>
          <p:cNvPr id="8" name="TextBox 7">
            <a:extLst>
              <a:ext uri="{FF2B5EF4-FFF2-40B4-BE49-F238E27FC236}">
                <a16:creationId xmlns:a16="http://schemas.microsoft.com/office/drawing/2014/main" xmlns="" id="{1223C34A-5F9B-784D-AABB-255FC09C0A00}"/>
              </a:ext>
            </a:extLst>
          </p:cNvPr>
          <p:cNvSpPr txBox="1"/>
          <p:nvPr/>
        </p:nvSpPr>
        <p:spPr>
          <a:xfrm>
            <a:off x="7057407" y="3644796"/>
            <a:ext cx="1005403" cy="646331"/>
          </a:xfrm>
          <a:prstGeom prst="rect">
            <a:avLst/>
          </a:prstGeom>
          <a:noFill/>
        </p:spPr>
        <p:txBody>
          <a:bodyPr wrap="none" rtlCol="0">
            <a:spAutoFit/>
          </a:bodyPr>
          <a:lstStyle/>
          <a:p>
            <a:r>
              <a:rPr lang="en-US" sz="3600" dirty="0"/>
              <a:t>B36</a:t>
            </a:r>
          </a:p>
        </p:txBody>
      </p:sp>
      <p:cxnSp>
        <p:nvCxnSpPr>
          <p:cNvPr id="10" name="Straight Arrow Connector 9">
            <a:extLst>
              <a:ext uri="{FF2B5EF4-FFF2-40B4-BE49-F238E27FC236}">
                <a16:creationId xmlns:a16="http://schemas.microsoft.com/office/drawing/2014/main" xmlns="" id="{1FCA0A11-404E-EB46-B6E7-E6602A98F3C9}"/>
              </a:ext>
            </a:extLst>
          </p:cNvPr>
          <p:cNvCxnSpPr>
            <a:cxnSpLocks/>
            <a:stCxn id="8" idx="1"/>
          </p:cNvCxnSpPr>
          <p:nvPr/>
        </p:nvCxnSpPr>
        <p:spPr bwMode="auto">
          <a:xfrm flipH="1">
            <a:off x="3956325" y="3967962"/>
            <a:ext cx="3101082" cy="62027"/>
          </a:xfrm>
          <a:prstGeom prst="straightConnector1">
            <a:avLst/>
          </a:prstGeom>
          <a:solidFill>
            <a:schemeClr val="accent1"/>
          </a:solidFill>
          <a:ln w="34925" cap="flat" cmpd="sng" algn="ctr">
            <a:solidFill>
              <a:srgbClr val="FF0000"/>
            </a:solidFill>
            <a:prstDash val="sysDash"/>
            <a:round/>
            <a:headEnd type="none" w="med" len="med"/>
            <a:tailEnd type="triangle"/>
          </a:ln>
          <a:effectLst/>
        </p:spPr>
      </p:cxnSp>
      <p:sp>
        <p:nvSpPr>
          <p:cNvPr id="12" name="TextBox 11">
            <a:extLst>
              <a:ext uri="{FF2B5EF4-FFF2-40B4-BE49-F238E27FC236}">
                <a16:creationId xmlns:a16="http://schemas.microsoft.com/office/drawing/2014/main" xmlns="" id="{F1F94C82-4749-564D-ACCB-4AED41CBE2FA}"/>
              </a:ext>
            </a:extLst>
          </p:cNvPr>
          <p:cNvSpPr txBox="1"/>
          <p:nvPr/>
        </p:nvSpPr>
        <p:spPr>
          <a:xfrm>
            <a:off x="7369161" y="2168786"/>
            <a:ext cx="779381" cy="493340"/>
          </a:xfrm>
          <a:prstGeom prst="rect">
            <a:avLst/>
          </a:prstGeom>
          <a:noFill/>
        </p:spPr>
        <p:txBody>
          <a:bodyPr wrap="none" rtlCol="0">
            <a:spAutoFit/>
          </a:bodyPr>
          <a:lstStyle/>
          <a:p>
            <a:r>
              <a:rPr lang="en-US" dirty="0"/>
              <a:t>B23</a:t>
            </a:r>
          </a:p>
        </p:txBody>
      </p:sp>
      <p:sp>
        <p:nvSpPr>
          <p:cNvPr id="13" name="TextBox 12">
            <a:extLst>
              <a:ext uri="{FF2B5EF4-FFF2-40B4-BE49-F238E27FC236}">
                <a16:creationId xmlns:a16="http://schemas.microsoft.com/office/drawing/2014/main" xmlns="" id="{6781365B-E3F6-D14B-BB03-1B651F61EDFE}"/>
              </a:ext>
            </a:extLst>
          </p:cNvPr>
          <p:cNvSpPr txBox="1"/>
          <p:nvPr/>
        </p:nvSpPr>
        <p:spPr>
          <a:xfrm>
            <a:off x="7191984" y="4643913"/>
            <a:ext cx="779381" cy="493340"/>
          </a:xfrm>
          <a:prstGeom prst="rect">
            <a:avLst/>
          </a:prstGeom>
          <a:noFill/>
        </p:spPr>
        <p:txBody>
          <a:bodyPr wrap="none" rtlCol="0">
            <a:spAutoFit/>
          </a:bodyPr>
          <a:lstStyle/>
          <a:p>
            <a:r>
              <a:rPr lang="en-US" dirty="0"/>
              <a:t>B12</a:t>
            </a:r>
          </a:p>
        </p:txBody>
      </p:sp>
      <p:cxnSp>
        <p:nvCxnSpPr>
          <p:cNvPr id="14" name="Straight Arrow Connector 13">
            <a:extLst>
              <a:ext uri="{FF2B5EF4-FFF2-40B4-BE49-F238E27FC236}">
                <a16:creationId xmlns:a16="http://schemas.microsoft.com/office/drawing/2014/main" xmlns="" id="{452B1D04-A2C3-9842-B3F6-3E991A882520}"/>
              </a:ext>
            </a:extLst>
          </p:cNvPr>
          <p:cNvCxnSpPr>
            <a:cxnSpLocks/>
            <a:stCxn id="13" idx="1"/>
          </p:cNvCxnSpPr>
          <p:nvPr/>
        </p:nvCxnSpPr>
        <p:spPr bwMode="auto">
          <a:xfrm flipH="1">
            <a:off x="3817088" y="4890583"/>
            <a:ext cx="3374896" cy="199111"/>
          </a:xfrm>
          <a:prstGeom prst="straightConnector1">
            <a:avLst/>
          </a:prstGeom>
          <a:solidFill>
            <a:schemeClr val="accent1"/>
          </a:solidFill>
          <a:ln w="34925" cap="flat" cmpd="sng" algn="ctr">
            <a:solidFill>
              <a:srgbClr val="FF0000"/>
            </a:solidFill>
            <a:prstDash val="sysDash"/>
            <a:round/>
            <a:headEnd type="none" w="med" len="med"/>
            <a:tailEnd type="triangle"/>
          </a:ln>
          <a:effectLst/>
        </p:spPr>
      </p:cxnSp>
      <p:cxnSp>
        <p:nvCxnSpPr>
          <p:cNvPr id="15" name="Straight Arrow Connector 14">
            <a:extLst>
              <a:ext uri="{FF2B5EF4-FFF2-40B4-BE49-F238E27FC236}">
                <a16:creationId xmlns:a16="http://schemas.microsoft.com/office/drawing/2014/main" xmlns="" id="{06AD5718-93A8-264B-858E-A0E69B1AA4FE}"/>
              </a:ext>
            </a:extLst>
          </p:cNvPr>
          <p:cNvCxnSpPr>
            <a:cxnSpLocks/>
          </p:cNvCxnSpPr>
          <p:nvPr/>
        </p:nvCxnSpPr>
        <p:spPr bwMode="auto">
          <a:xfrm flipH="1">
            <a:off x="3011839" y="2415456"/>
            <a:ext cx="4250198" cy="753939"/>
          </a:xfrm>
          <a:prstGeom prst="straightConnector1">
            <a:avLst/>
          </a:prstGeom>
          <a:solidFill>
            <a:schemeClr val="accent1"/>
          </a:solidFill>
          <a:ln w="34925" cap="flat" cmpd="sng" algn="ctr">
            <a:solidFill>
              <a:srgbClr val="FF0000"/>
            </a:solidFill>
            <a:prstDash val="sysDash"/>
            <a:round/>
            <a:headEnd type="none" w="med" len="med"/>
            <a:tailEnd type="triangle"/>
          </a:ln>
          <a:effectLst/>
        </p:spPr>
      </p:cxnSp>
      <p:cxnSp>
        <p:nvCxnSpPr>
          <p:cNvPr id="19" name="Straight Arrow Connector 18">
            <a:extLst>
              <a:ext uri="{FF2B5EF4-FFF2-40B4-BE49-F238E27FC236}">
                <a16:creationId xmlns:a16="http://schemas.microsoft.com/office/drawing/2014/main" xmlns="" id="{E07CCF83-A3D5-6D48-A6F7-EDECC23FF210}"/>
              </a:ext>
            </a:extLst>
          </p:cNvPr>
          <p:cNvCxnSpPr>
            <a:cxnSpLocks/>
            <a:stCxn id="21" idx="3"/>
          </p:cNvCxnSpPr>
          <p:nvPr/>
        </p:nvCxnSpPr>
        <p:spPr bwMode="auto">
          <a:xfrm>
            <a:off x="952621" y="3343044"/>
            <a:ext cx="663528" cy="517474"/>
          </a:xfrm>
          <a:prstGeom prst="straightConnector1">
            <a:avLst/>
          </a:prstGeom>
          <a:solidFill>
            <a:schemeClr val="accent1"/>
          </a:solidFill>
          <a:ln w="34925" cap="flat" cmpd="sng" algn="ctr">
            <a:solidFill>
              <a:srgbClr val="FF0000"/>
            </a:solidFill>
            <a:prstDash val="sysDash"/>
            <a:round/>
            <a:headEnd type="none" w="med" len="med"/>
            <a:tailEnd type="triangle"/>
          </a:ln>
          <a:effectLst/>
        </p:spPr>
      </p:cxnSp>
      <p:sp>
        <p:nvSpPr>
          <p:cNvPr id="21" name="TextBox 20">
            <a:extLst>
              <a:ext uri="{FF2B5EF4-FFF2-40B4-BE49-F238E27FC236}">
                <a16:creationId xmlns:a16="http://schemas.microsoft.com/office/drawing/2014/main" xmlns="" id="{565AD255-8F3A-B247-B102-EB531625B7D7}"/>
              </a:ext>
            </a:extLst>
          </p:cNvPr>
          <p:cNvSpPr txBox="1"/>
          <p:nvPr/>
        </p:nvSpPr>
        <p:spPr>
          <a:xfrm>
            <a:off x="173240" y="3096374"/>
            <a:ext cx="779381" cy="493340"/>
          </a:xfrm>
          <a:prstGeom prst="rect">
            <a:avLst/>
          </a:prstGeom>
          <a:noFill/>
        </p:spPr>
        <p:txBody>
          <a:bodyPr wrap="none" rtlCol="0">
            <a:spAutoFit/>
          </a:bodyPr>
          <a:lstStyle/>
          <a:p>
            <a:r>
              <a:rPr lang="en-US" dirty="0"/>
              <a:t>B22</a:t>
            </a:r>
          </a:p>
        </p:txBody>
      </p:sp>
    </p:spTree>
    <p:extLst>
      <p:ext uri="{BB962C8B-B14F-4D97-AF65-F5344CB8AC3E}">
        <p14:creationId xmlns:p14="http://schemas.microsoft.com/office/powerpoint/2010/main" val="18676074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4905CA0-C569-6A41-BAE3-BA0E2D332486}"/>
              </a:ext>
            </a:extLst>
          </p:cNvPr>
          <p:cNvSpPr>
            <a:spLocks noGrp="1"/>
          </p:cNvSpPr>
          <p:nvPr>
            <p:ph type="sldNum" sz="quarter" idx="10"/>
          </p:nvPr>
        </p:nvSpPr>
        <p:spPr/>
        <p:txBody>
          <a:bodyPr/>
          <a:lstStyle/>
          <a:p>
            <a:fld id="{5E70C8B6-4232-944A-9262-7107C6640E4A}" type="slidenum">
              <a:rPr lang="en-US" altLang="en-US" smtClean="0"/>
              <a:pPr/>
              <a:t>88</a:t>
            </a:fld>
            <a:endParaRPr lang="en-US" altLang="en-US" dirty="0"/>
          </a:p>
        </p:txBody>
      </p:sp>
      <p:sp>
        <p:nvSpPr>
          <p:cNvPr id="3" name="Footer Placeholder 2">
            <a:extLst>
              <a:ext uri="{FF2B5EF4-FFF2-40B4-BE49-F238E27FC236}">
                <a16:creationId xmlns:a16="http://schemas.microsoft.com/office/drawing/2014/main" xmlns="" id="{93FD334E-7C7F-894C-86BA-A29655C19086}"/>
              </a:ext>
            </a:extLst>
          </p:cNvPr>
          <p:cNvSpPr>
            <a:spLocks noGrp="1"/>
          </p:cNvSpPr>
          <p:nvPr>
            <p:ph type="ftr" sz="quarter" idx="3"/>
          </p:nvPr>
        </p:nvSpPr>
        <p:spPr/>
        <p:txBody>
          <a:bodyPr/>
          <a:lstStyle/>
          <a:p>
            <a:r>
              <a:rPr lang="en-US" altLang="en-US" sz="1035">
                <a:solidFill>
                  <a:srgbClr val="6E1463"/>
                </a:solidFill>
              </a:rPr>
              <a:t>NASA </a:t>
            </a:r>
            <a:r>
              <a:rPr lang="en-US" altLang="en-US" sz="1035" b="1">
                <a:solidFill>
                  <a:srgbClr val="6E1463"/>
                </a:solidFill>
              </a:rPr>
              <a:t>Goddard Space Flight Center </a:t>
            </a:r>
            <a:endParaRPr lang="en-US" altLang="en-US" sz="1035" b="1" dirty="0">
              <a:solidFill>
                <a:srgbClr val="6E1463"/>
              </a:solidFill>
            </a:endParaRPr>
          </a:p>
        </p:txBody>
      </p:sp>
      <p:sp>
        <p:nvSpPr>
          <p:cNvPr id="4" name="Title 3">
            <a:extLst>
              <a:ext uri="{FF2B5EF4-FFF2-40B4-BE49-F238E27FC236}">
                <a16:creationId xmlns:a16="http://schemas.microsoft.com/office/drawing/2014/main" xmlns="" id="{626D97B7-512D-EA4B-A8D7-0737AB6E269F}"/>
              </a:ext>
            </a:extLst>
          </p:cNvPr>
          <p:cNvSpPr>
            <a:spLocks noGrp="1"/>
          </p:cNvSpPr>
          <p:nvPr>
            <p:ph type="title"/>
          </p:nvPr>
        </p:nvSpPr>
        <p:spPr>
          <a:xfrm>
            <a:off x="304800" y="232697"/>
            <a:ext cx="8547100" cy="760413"/>
          </a:xfrm>
        </p:spPr>
        <p:txBody>
          <a:bodyPr>
            <a:normAutofit fontScale="90000"/>
          </a:bodyPr>
          <a:lstStyle/>
          <a:p>
            <a:r>
              <a:rPr lang="en-US" dirty="0"/>
              <a:t>First ATI Images!</a:t>
            </a:r>
            <a:br>
              <a:rPr lang="en-US" dirty="0"/>
            </a:br>
            <a:r>
              <a:rPr lang="en-US" dirty="0"/>
              <a:t>November 14, 2018</a:t>
            </a:r>
            <a:br>
              <a:rPr lang="en-US" dirty="0"/>
            </a:br>
            <a:r>
              <a:rPr lang="en-US" dirty="0"/>
              <a:t>4,000 ft</a:t>
            </a:r>
          </a:p>
        </p:txBody>
      </p:sp>
      <p:sp>
        <p:nvSpPr>
          <p:cNvPr id="5" name="TextBox 4">
            <a:extLst>
              <a:ext uri="{FF2B5EF4-FFF2-40B4-BE49-F238E27FC236}">
                <a16:creationId xmlns:a16="http://schemas.microsoft.com/office/drawing/2014/main" xmlns="" id="{FB39BBCB-4986-4749-B66B-5641C731F590}"/>
              </a:ext>
            </a:extLst>
          </p:cNvPr>
          <p:cNvSpPr txBox="1"/>
          <p:nvPr/>
        </p:nvSpPr>
        <p:spPr>
          <a:xfrm>
            <a:off x="381000" y="1404730"/>
            <a:ext cx="3342861" cy="3008244"/>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xmlns="" id="{F1F94C82-4749-564D-ACCB-4AED41CBE2FA}"/>
              </a:ext>
            </a:extLst>
          </p:cNvPr>
          <p:cNvSpPr txBox="1"/>
          <p:nvPr/>
        </p:nvSpPr>
        <p:spPr>
          <a:xfrm>
            <a:off x="6604382" y="2560325"/>
            <a:ext cx="779381" cy="493340"/>
          </a:xfrm>
          <a:prstGeom prst="rect">
            <a:avLst/>
          </a:prstGeom>
          <a:noFill/>
        </p:spPr>
        <p:txBody>
          <a:bodyPr wrap="none" rtlCol="0">
            <a:spAutoFit/>
          </a:bodyPr>
          <a:lstStyle/>
          <a:p>
            <a:r>
              <a:rPr lang="en-US" dirty="0"/>
              <a:t>B33</a:t>
            </a:r>
          </a:p>
        </p:txBody>
      </p:sp>
      <p:sp>
        <p:nvSpPr>
          <p:cNvPr id="18" name="TextBox 17">
            <a:extLst>
              <a:ext uri="{FF2B5EF4-FFF2-40B4-BE49-F238E27FC236}">
                <a16:creationId xmlns:a16="http://schemas.microsoft.com/office/drawing/2014/main" xmlns="" id="{DE26F299-D94C-1040-B15E-375AE05C9549}"/>
              </a:ext>
            </a:extLst>
          </p:cNvPr>
          <p:cNvSpPr txBox="1"/>
          <p:nvPr/>
        </p:nvSpPr>
        <p:spPr>
          <a:xfrm>
            <a:off x="8110330" y="3564835"/>
            <a:ext cx="184731" cy="493340"/>
          </a:xfrm>
          <a:prstGeom prst="rect">
            <a:avLst/>
          </a:prstGeom>
          <a:noFill/>
        </p:spPr>
        <p:txBody>
          <a:bodyPr wrap="none" rtlCol="0">
            <a:spAutoFit/>
          </a:bodyPr>
          <a:lstStyle/>
          <a:p>
            <a:endParaRPr lang="en-US" dirty="0"/>
          </a:p>
        </p:txBody>
      </p:sp>
      <p:sp>
        <p:nvSpPr>
          <p:cNvPr id="21" name="TextBox 20">
            <a:extLst>
              <a:ext uri="{FF2B5EF4-FFF2-40B4-BE49-F238E27FC236}">
                <a16:creationId xmlns:a16="http://schemas.microsoft.com/office/drawing/2014/main" xmlns="" id="{565AD255-8F3A-B247-B102-EB531625B7D7}"/>
              </a:ext>
            </a:extLst>
          </p:cNvPr>
          <p:cNvSpPr txBox="1"/>
          <p:nvPr/>
        </p:nvSpPr>
        <p:spPr>
          <a:xfrm>
            <a:off x="7443495" y="5372486"/>
            <a:ext cx="779381" cy="493340"/>
          </a:xfrm>
          <a:prstGeom prst="rect">
            <a:avLst/>
          </a:prstGeom>
          <a:noFill/>
        </p:spPr>
        <p:txBody>
          <a:bodyPr wrap="none" rtlCol="0">
            <a:spAutoFit/>
          </a:bodyPr>
          <a:lstStyle/>
          <a:p>
            <a:r>
              <a:rPr lang="en-US" dirty="0"/>
              <a:t>B32</a:t>
            </a:r>
          </a:p>
        </p:txBody>
      </p:sp>
      <p:pic>
        <p:nvPicPr>
          <p:cNvPr id="9" name="Picture 8">
            <a:extLst>
              <a:ext uri="{FF2B5EF4-FFF2-40B4-BE49-F238E27FC236}">
                <a16:creationId xmlns:a16="http://schemas.microsoft.com/office/drawing/2014/main" xmlns="" id="{356748B2-83B4-2845-A9DB-74805D82D299}"/>
              </a:ext>
            </a:extLst>
          </p:cNvPr>
          <p:cNvPicPr>
            <a:picLocks noChangeAspect="1"/>
          </p:cNvPicPr>
          <p:nvPr/>
        </p:nvPicPr>
        <p:blipFill rotWithShape="1">
          <a:blip r:embed="rId2"/>
          <a:srcRect t="2436"/>
          <a:stretch/>
        </p:blipFill>
        <p:spPr>
          <a:xfrm rot="10800000">
            <a:off x="478812" y="1195098"/>
            <a:ext cx="5270003" cy="5176364"/>
          </a:xfrm>
          <a:prstGeom prst="rect">
            <a:avLst/>
          </a:prstGeom>
        </p:spPr>
      </p:pic>
      <p:cxnSp>
        <p:nvCxnSpPr>
          <p:cNvPr id="15" name="Straight Arrow Connector 14">
            <a:extLst>
              <a:ext uri="{FF2B5EF4-FFF2-40B4-BE49-F238E27FC236}">
                <a16:creationId xmlns:a16="http://schemas.microsoft.com/office/drawing/2014/main" xmlns="" id="{06AD5718-93A8-264B-858E-A0E69B1AA4FE}"/>
              </a:ext>
            </a:extLst>
          </p:cNvPr>
          <p:cNvCxnSpPr>
            <a:cxnSpLocks/>
          </p:cNvCxnSpPr>
          <p:nvPr/>
        </p:nvCxnSpPr>
        <p:spPr bwMode="auto">
          <a:xfrm flipH="1">
            <a:off x="2546247" y="2806995"/>
            <a:ext cx="4056572" cy="231663"/>
          </a:xfrm>
          <a:prstGeom prst="straightConnector1">
            <a:avLst/>
          </a:prstGeom>
          <a:solidFill>
            <a:schemeClr val="accent1"/>
          </a:solidFill>
          <a:ln w="34925" cap="flat" cmpd="sng" algn="ctr">
            <a:solidFill>
              <a:srgbClr val="FF0000"/>
            </a:solidFill>
            <a:prstDash val="sysDash"/>
            <a:round/>
            <a:headEnd type="none" w="med" len="med"/>
            <a:tailEnd type="triangle"/>
          </a:ln>
          <a:effectLst/>
        </p:spPr>
      </p:cxnSp>
      <p:cxnSp>
        <p:nvCxnSpPr>
          <p:cNvPr id="19" name="Straight Arrow Connector 18">
            <a:extLst>
              <a:ext uri="{FF2B5EF4-FFF2-40B4-BE49-F238E27FC236}">
                <a16:creationId xmlns:a16="http://schemas.microsoft.com/office/drawing/2014/main" xmlns="" id="{E07CCF83-A3D5-6D48-A6F7-EDECC23FF210}"/>
              </a:ext>
            </a:extLst>
          </p:cNvPr>
          <p:cNvCxnSpPr>
            <a:cxnSpLocks/>
          </p:cNvCxnSpPr>
          <p:nvPr/>
        </p:nvCxnSpPr>
        <p:spPr bwMode="auto">
          <a:xfrm flipH="1" flipV="1">
            <a:off x="4043512" y="5047048"/>
            <a:ext cx="3399983" cy="590488"/>
          </a:xfrm>
          <a:prstGeom prst="straightConnector1">
            <a:avLst/>
          </a:prstGeom>
          <a:solidFill>
            <a:schemeClr val="accent1"/>
          </a:solidFill>
          <a:ln w="34925" cap="flat" cmpd="sng" algn="ctr">
            <a:solidFill>
              <a:srgbClr val="FF0000"/>
            </a:solidFill>
            <a:prstDash val="sysDash"/>
            <a:round/>
            <a:headEnd type="none" w="med" len="med"/>
            <a:tailEnd type="triangle"/>
          </a:ln>
          <a:effectLst/>
        </p:spPr>
      </p:cxnSp>
    </p:spTree>
    <p:extLst>
      <p:ext uri="{BB962C8B-B14F-4D97-AF65-F5344CB8AC3E}">
        <p14:creationId xmlns:p14="http://schemas.microsoft.com/office/powerpoint/2010/main" val="12661825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xmlns="" id="{ABCF9C8E-0A50-1244-BC8A-280DDF5BC1A7}"/>
              </a:ext>
            </a:extLst>
          </p:cNvPr>
          <p:cNvSpPr>
            <a:spLocks noGrp="1"/>
          </p:cNvSpPr>
          <p:nvPr>
            <p:ph type="sldNum" sz="quarter" idx="10"/>
          </p:nvPr>
        </p:nvSpPr>
        <p:spPr>
          <a:xfrm>
            <a:off x="8757920" y="6510337"/>
            <a:ext cx="386080" cy="457200"/>
          </a:xfrm>
        </p:spPr>
        <p:txBody>
          <a:bodyPr/>
          <a:lstStyle/>
          <a:p>
            <a:pPr>
              <a:defRPr/>
            </a:pPr>
            <a:fld id="{C5F5D751-9E6B-CC47-84E5-C7B34ABE1EC9}" type="slidenum">
              <a:rPr lang="en-US" altLang="x-none" smtClean="0"/>
              <a:pPr>
                <a:defRPr/>
              </a:pPr>
              <a:t>89</a:t>
            </a:fld>
            <a:endParaRPr lang="en-US" altLang="x-none" sz="1400"/>
          </a:p>
        </p:txBody>
      </p:sp>
      <p:sp>
        <p:nvSpPr>
          <p:cNvPr id="5" name="TextBox 13">
            <a:extLst>
              <a:ext uri="{FF2B5EF4-FFF2-40B4-BE49-F238E27FC236}">
                <a16:creationId xmlns:a16="http://schemas.microsoft.com/office/drawing/2014/main" xmlns="" id="{D758173A-84B5-9D48-9784-E89CB24FD4DA}"/>
              </a:ext>
            </a:extLst>
          </p:cNvPr>
          <p:cNvSpPr txBox="1">
            <a:spLocks noChangeArrowheads="1"/>
          </p:cNvSpPr>
          <p:nvPr/>
        </p:nvSpPr>
        <p:spPr bwMode="auto">
          <a:xfrm>
            <a:off x="2446221" y="249649"/>
            <a:ext cx="4366059" cy="954107"/>
          </a:xfrm>
          <a:prstGeom prst="rect">
            <a:avLst/>
          </a:prstGeom>
          <a:noFill/>
          <a:ln w="9525">
            <a:noFill/>
            <a:miter lim="800000"/>
            <a:headEnd/>
            <a:tailEnd/>
          </a:ln>
        </p:spPr>
        <p:txBody>
          <a:bodyPr wrap="square">
            <a:prstTxWarp prst="textNoShape">
              <a:avLst/>
            </a:prstTxWarp>
            <a:spAutoFit/>
          </a:bodyPr>
          <a:lstStyle/>
          <a:p>
            <a:pPr algn="ctr"/>
            <a:r>
              <a:rPr lang="en-US" sz="2800" b="1" dirty="0">
                <a:solidFill>
                  <a:srgbClr val="00B0F0"/>
                </a:solidFill>
                <a:latin typeface="Times New Roman" charset="0"/>
                <a:ea typeface="Times New Roman" charset="0"/>
                <a:cs typeface="Times New Roman" charset="0"/>
              </a:rPr>
              <a:t>The Branch</a:t>
            </a:r>
          </a:p>
          <a:p>
            <a:pPr algn="ctr"/>
            <a:r>
              <a:rPr lang="en-US" sz="2800" b="1" dirty="0">
                <a:solidFill>
                  <a:srgbClr val="00B0F0"/>
                </a:solidFill>
                <a:latin typeface="Times New Roman" charset="0"/>
                <a:ea typeface="Times New Roman" charset="0"/>
                <a:cs typeface="Times New Roman" charset="0"/>
              </a:rPr>
              <a:t> 2010-2018 and beyond</a:t>
            </a:r>
          </a:p>
        </p:txBody>
      </p:sp>
      <p:sp>
        <p:nvSpPr>
          <p:cNvPr id="6" name="TextBox 5">
            <a:extLst>
              <a:ext uri="{FF2B5EF4-FFF2-40B4-BE49-F238E27FC236}">
                <a16:creationId xmlns:a16="http://schemas.microsoft.com/office/drawing/2014/main" xmlns="" id="{842DB52C-3F16-224E-8FED-35963172759E}"/>
              </a:ext>
            </a:extLst>
          </p:cNvPr>
          <p:cNvSpPr txBox="1"/>
          <p:nvPr/>
        </p:nvSpPr>
        <p:spPr>
          <a:xfrm>
            <a:off x="796410" y="1348382"/>
            <a:ext cx="2355003" cy="5386090"/>
          </a:xfrm>
          <a:prstGeom prst="rect">
            <a:avLst/>
          </a:prstGeom>
          <a:noFill/>
        </p:spPr>
        <p:txBody>
          <a:bodyPr wrap="square" rtlCol="0">
            <a:spAutoFit/>
          </a:bodyPr>
          <a:lstStyle/>
          <a:p>
            <a:r>
              <a:rPr lang="en-US" sz="2000" b="1" u="sng" dirty="0">
                <a:solidFill>
                  <a:schemeClr val="tx2">
                    <a:lumMod val="75000"/>
                  </a:schemeClr>
                </a:solidFill>
                <a:latin typeface="+mj-lt"/>
              </a:rPr>
              <a:t>NASA Projects</a:t>
            </a:r>
            <a:endParaRPr lang="en-US" sz="2000" b="1" dirty="0">
              <a:solidFill>
                <a:schemeClr val="tx2">
                  <a:lumMod val="75000"/>
                </a:schemeClr>
              </a:solidFill>
              <a:latin typeface="+mj-lt"/>
            </a:endParaRPr>
          </a:p>
          <a:p>
            <a:endParaRPr lang="en-US" sz="1800" b="1" dirty="0">
              <a:solidFill>
                <a:schemeClr val="tx2">
                  <a:lumMod val="75000"/>
                </a:schemeClr>
              </a:solidFill>
              <a:latin typeface="+mj-lt"/>
            </a:endParaRPr>
          </a:p>
          <a:p>
            <a:pPr marL="171450" indent="-171450">
              <a:buFont typeface="Arial" charset="0"/>
              <a:buChar char="•"/>
            </a:pPr>
            <a:r>
              <a:rPr lang="en-US" sz="1800" b="1" dirty="0" err="1">
                <a:solidFill>
                  <a:schemeClr val="tx2">
                    <a:lumMod val="75000"/>
                  </a:schemeClr>
                </a:solidFill>
                <a:latin typeface="+mj-lt"/>
              </a:rPr>
              <a:t>Microshutters</a:t>
            </a:r>
            <a:endParaRPr lang="en-US" sz="1800" b="1" dirty="0">
              <a:solidFill>
                <a:schemeClr val="tx2">
                  <a:lumMod val="75000"/>
                </a:schemeClr>
              </a:solidFill>
              <a:latin typeface="+mj-lt"/>
            </a:endParaRPr>
          </a:p>
          <a:p>
            <a:pPr marL="171450" indent="-171450">
              <a:buFont typeface="Arial" charset="0"/>
              <a:buChar char="•"/>
            </a:pPr>
            <a:r>
              <a:rPr lang="en-US" sz="1800" b="1" dirty="0">
                <a:solidFill>
                  <a:schemeClr val="tx2">
                    <a:lumMod val="75000"/>
                  </a:schemeClr>
                </a:solidFill>
                <a:latin typeface="+mj-lt"/>
              </a:rPr>
              <a:t>PIPER</a:t>
            </a:r>
          </a:p>
          <a:p>
            <a:pPr marL="171450" indent="-171450">
              <a:buFont typeface="Arial" charset="0"/>
              <a:buChar char="•"/>
            </a:pPr>
            <a:r>
              <a:rPr lang="en-US" sz="1800" b="1" dirty="0">
                <a:solidFill>
                  <a:schemeClr val="tx2">
                    <a:lumMod val="75000"/>
                  </a:schemeClr>
                </a:solidFill>
                <a:latin typeface="+mj-lt"/>
              </a:rPr>
              <a:t>Gismo</a:t>
            </a:r>
          </a:p>
          <a:p>
            <a:pPr marL="171450" indent="-171450">
              <a:buFont typeface="Arial" charset="0"/>
              <a:buChar char="•"/>
            </a:pPr>
            <a:r>
              <a:rPr lang="en-US" sz="1800" b="1" dirty="0">
                <a:solidFill>
                  <a:schemeClr val="tx2">
                    <a:lumMod val="75000"/>
                  </a:schemeClr>
                </a:solidFill>
                <a:latin typeface="+mj-lt"/>
              </a:rPr>
              <a:t>ASTRO-E</a:t>
            </a:r>
          </a:p>
          <a:p>
            <a:pPr marL="171450" indent="-171450">
              <a:buFont typeface="Arial" charset="0"/>
              <a:buChar char="•"/>
            </a:pPr>
            <a:r>
              <a:rPr lang="en-US" sz="1800" b="1" dirty="0" err="1">
                <a:solidFill>
                  <a:schemeClr val="tx2">
                    <a:lumMod val="75000"/>
                  </a:schemeClr>
                </a:solidFill>
                <a:latin typeface="+mj-lt"/>
              </a:rPr>
              <a:t>HAWC</a:t>
            </a:r>
            <a:r>
              <a:rPr lang="en-US" sz="1800" b="1" dirty="0">
                <a:solidFill>
                  <a:schemeClr val="tx2">
                    <a:lumMod val="75000"/>
                  </a:schemeClr>
                </a:solidFill>
                <a:latin typeface="+mj-lt"/>
              </a:rPr>
              <a:t>+</a:t>
            </a:r>
          </a:p>
          <a:p>
            <a:pPr marL="171450" indent="-171450">
              <a:buFont typeface="Arial" charset="0"/>
              <a:buChar char="•"/>
            </a:pPr>
            <a:r>
              <a:rPr lang="en-US" sz="1800" b="1" dirty="0">
                <a:solidFill>
                  <a:schemeClr val="tx2">
                    <a:lumMod val="75000"/>
                  </a:schemeClr>
                </a:solidFill>
                <a:latin typeface="+mj-lt"/>
              </a:rPr>
              <a:t>ATHENA</a:t>
            </a:r>
          </a:p>
          <a:p>
            <a:pPr marL="171450" indent="-171450">
              <a:buFont typeface="Arial" charset="0"/>
              <a:buChar char="•"/>
            </a:pPr>
            <a:r>
              <a:rPr lang="en-US" sz="1800" b="1" dirty="0" err="1">
                <a:solidFill>
                  <a:schemeClr val="tx2">
                    <a:lumMod val="75000"/>
                  </a:schemeClr>
                </a:solidFill>
                <a:latin typeface="+mj-lt"/>
              </a:rPr>
              <a:t>HIRMES</a:t>
            </a:r>
            <a:endParaRPr lang="en-US" sz="1800" b="1" dirty="0">
              <a:solidFill>
                <a:schemeClr val="tx2">
                  <a:lumMod val="75000"/>
                </a:schemeClr>
              </a:solidFill>
              <a:latin typeface="+mj-lt"/>
            </a:endParaRPr>
          </a:p>
          <a:p>
            <a:pPr marL="171450" indent="-171450">
              <a:buFont typeface="Arial" charset="0"/>
              <a:buChar char="•"/>
            </a:pPr>
            <a:r>
              <a:rPr lang="en-US" sz="1800" b="1" dirty="0">
                <a:solidFill>
                  <a:schemeClr val="tx2">
                    <a:lumMod val="75000"/>
                  </a:schemeClr>
                </a:solidFill>
                <a:latin typeface="+mj-lt"/>
              </a:rPr>
              <a:t>PIXIE</a:t>
            </a:r>
          </a:p>
          <a:p>
            <a:pPr marL="171450" indent="-171450">
              <a:buFont typeface="Arial" charset="0"/>
              <a:buChar char="•"/>
            </a:pPr>
            <a:r>
              <a:rPr lang="en-US" sz="1800" b="1" dirty="0" err="1">
                <a:solidFill>
                  <a:schemeClr val="tx2">
                    <a:lumMod val="75000"/>
                  </a:schemeClr>
                </a:solidFill>
                <a:latin typeface="+mj-lt"/>
              </a:rPr>
              <a:t>WFIRST</a:t>
            </a:r>
            <a:endParaRPr lang="en-US" sz="1800" b="1" dirty="0">
              <a:solidFill>
                <a:schemeClr val="tx2">
                  <a:lumMod val="75000"/>
                </a:schemeClr>
              </a:solidFill>
              <a:latin typeface="+mj-lt"/>
            </a:endParaRPr>
          </a:p>
          <a:p>
            <a:pPr marL="171450" indent="-171450">
              <a:buFont typeface="Arial" charset="0"/>
              <a:buChar char="•"/>
            </a:pPr>
            <a:r>
              <a:rPr lang="en-US" sz="1800" b="1" dirty="0" err="1">
                <a:solidFill>
                  <a:schemeClr val="tx2">
                    <a:lumMod val="75000"/>
                  </a:schemeClr>
                </a:solidFill>
                <a:latin typeface="+mj-lt"/>
              </a:rPr>
              <a:t>OVIRS</a:t>
            </a:r>
            <a:endParaRPr lang="en-US" sz="1800" b="1" dirty="0">
              <a:solidFill>
                <a:schemeClr val="tx2">
                  <a:lumMod val="75000"/>
                </a:schemeClr>
              </a:solidFill>
              <a:latin typeface="+mj-lt"/>
            </a:endParaRPr>
          </a:p>
          <a:p>
            <a:pPr marL="171450" indent="-171450">
              <a:buFont typeface="Arial" charset="0"/>
              <a:buChar char="•"/>
            </a:pPr>
            <a:r>
              <a:rPr lang="en-US" sz="1800" b="1" dirty="0">
                <a:solidFill>
                  <a:schemeClr val="tx2">
                    <a:lumMod val="75000"/>
                  </a:schemeClr>
                </a:solidFill>
                <a:latin typeface="+mj-lt"/>
              </a:rPr>
              <a:t>Lucy</a:t>
            </a:r>
          </a:p>
          <a:p>
            <a:pPr marL="171450" indent="-171450">
              <a:buFont typeface="Arial" charset="0"/>
              <a:buChar char="•"/>
            </a:pPr>
            <a:r>
              <a:rPr lang="en-US" sz="1800" b="1" dirty="0">
                <a:solidFill>
                  <a:schemeClr val="tx2">
                    <a:lumMod val="75000"/>
                  </a:schemeClr>
                </a:solidFill>
                <a:latin typeface="+mj-lt"/>
              </a:rPr>
              <a:t>Euclid</a:t>
            </a:r>
          </a:p>
          <a:p>
            <a:pPr marL="171450" indent="-171450">
              <a:buFont typeface="Arial" charset="0"/>
              <a:buChar char="•"/>
            </a:pPr>
            <a:r>
              <a:rPr lang="en-US" sz="1800" b="1" dirty="0" err="1">
                <a:solidFill>
                  <a:schemeClr val="tx2">
                    <a:lumMod val="75000"/>
                  </a:schemeClr>
                </a:solidFill>
                <a:latin typeface="+mj-lt"/>
              </a:rPr>
              <a:t>TIRS</a:t>
            </a:r>
            <a:endParaRPr lang="en-US" sz="1800" b="1" dirty="0">
              <a:solidFill>
                <a:schemeClr val="tx2">
                  <a:lumMod val="75000"/>
                </a:schemeClr>
              </a:solidFill>
              <a:latin typeface="+mj-lt"/>
            </a:endParaRPr>
          </a:p>
          <a:p>
            <a:pPr marL="171450" indent="-171450">
              <a:buFont typeface="Arial" charset="0"/>
              <a:buChar char="•"/>
            </a:pPr>
            <a:r>
              <a:rPr lang="en-US" sz="1800" b="1" dirty="0">
                <a:solidFill>
                  <a:schemeClr val="tx2">
                    <a:lumMod val="75000"/>
                  </a:schemeClr>
                </a:solidFill>
                <a:latin typeface="+mj-lt"/>
              </a:rPr>
              <a:t>CLASS</a:t>
            </a:r>
          </a:p>
          <a:p>
            <a:pPr marL="171450" indent="-171450">
              <a:buFont typeface="Arial" charset="0"/>
              <a:buChar char="•"/>
            </a:pPr>
            <a:r>
              <a:rPr lang="en-US" sz="1800" b="1" dirty="0" err="1">
                <a:solidFill>
                  <a:schemeClr val="tx2">
                    <a:lumMod val="75000"/>
                  </a:schemeClr>
                </a:solidFill>
                <a:latin typeface="+mj-lt"/>
              </a:rPr>
              <a:t>BETTII</a:t>
            </a:r>
            <a:endParaRPr lang="en-US" sz="1800" b="1" dirty="0">
              <a:solidFill>
                <a:schemeClr val="tx2">
                  <a:lumMod val="75000"/>
                </a:schemeClr>
              </a:solidFill>
              <a:latin typeface="+mj-lt"/>
            </a:endParaRPr>
          </a:p>
          <a:p>
            <a:pPr marL="171450" indent="-171450">
              <a:buFont typeface="Arial" charset="0"/>
              <a:buChar char="•"/>
            </a:pPr>
            <a:r>
              <a:rPr lang="en-US" sz="1800" b="1" dirty="0">
                <a:solidFill>
                  <a:schemeClr val="tx2">
                    <a:lumMod val="75000"/>
                  </a:schemeClr>
                </a:solidFill>
                <a:latin typeface="+mj-lt"/>
              </a:rPr>
              <a:t>ATI</a:t>
            </a:r>
          </a:p>
          <a:p>
            <a:pPr marL="171450" indent="-171450">
              <a:buFont typeface="Arial" charset="0"/>
              <a:buChar char="•"/>
            </a:pPr>
            <a:endParaRPr lang="en-US" sz="1800" b="1" dirty="0">
              <a:solidFill>
                <a:schemeClr val="tx2">
                  <a:lumMod val="75000"/>
                </a:schemeClr>
              </a:solidFill>
              <a:latin typeface="+mj-lt"/>
            </a:endParaRPr>
          </a:p>
        </p:txBody>
      </p:sp>
      <p:sp>
        <p:nvSpPr>
          <p:cNvPr id="7" name="TextBox 6">
            <a:extLst>
              <a:ext uri="{FF2B5EF4-FFF2-40B4-BE49-F238E27FC236}">
                <a16:creationId xmlns:a16="http://schemas.microsoft.com/office/drawing/2014/main" xmlns="" id="{B7372181-557D-174D-8E76-C097FEDF5C88}"/>
              </a:ext>
            </a:extLst>
          </p:cNvPr>
          <p:cNvSpPr txBox="1"/>
          <p:nvPr/>
        </p:nvSpPr>
        <p:spPr>
          <a:xfrm>
            <a:off x="4024268" y="1348561"/>
            <a:ext cx="4733652" cy="5078313"/>
          </a:xfrm>
          <a:prstGeom prst="rect">
            <a:avLst/>
          </a:prstGeom>
          <a:noFill/>
        </p:spPr>
        <p:txBody>
          <a:bodyPr wrap="square" rtlCol="0">
            <a:spAutoFit/>
          </a:bodyPr>
          <a:lstStyle/>
          <a:p>
            <a:r>
              <a:rPr lang="en-US" sz="2000" b="1" u="sng" dirty="0">
                <a:solidFill>
                  <a:schemeClr val="accent1">
                    <a:lumMod val="75000"/>
                  </a:schemeClr>
                </a:solidFill>
                <a:latin typeface="+mj-lt"/>
              </a:rPr>
              <a:t>Technology Developments</a:t>
            </a:r>
            <a:endParaRPr lang="en-US" sz="2000" b="1" dirty="0">
              <a:solidFill>
                <a:schemeClr val="accent1">
                  <a:lumMod val="75000"/>
                </a:schemeClr>
              </a:solidFill>
              <a:latin typeface="+mj-lt"/>
            </a:endParaRPr>
          </a:p>
          <a:p>
            <a:pPr marL="285750" indent="-285750">
              <a:buFont typeface="Arial" charset="0"/>
              <a:buChar char="•"/>
            </a:pPr>
            <a:endParaRPr lang="en-US" sz="1800" b="1" dirty="0">
              <a:solidFill>
                <a:schemeClr val="accent1">
                  <a:lumMod val="75000"/>
                </a:schemeClr>
              </a:solidFill>
              <a:latin typeface="+mj-lt"/>
            </a:endParaRPr>
          </a:p>
          <a:p>
            <a:pPr marL="285750" indent="-285750">
              <a:buFont typeface="Arial" charset="0"/>
              <a:buChar char="•"/>
            </a:pPr>
            <a:r>
              <a:rPr lang="en-US" sz="1800" b="1" dirty="0">
                <a:solidFill>
                  <a:schemeClr val="accent1">
                    <a:lumMod val="75000"/>
                  </a:schemeClr>
                </a:solidFill>
                <a:latin typeface="+mj-lt"/>
              </a:rPr>
              <a:t>Photon Sieves</a:t>
            </a:r>
          </a:p>
          <a:p>
            <a:pPr marL="285750" indent="-285750">
              <a:buFont typeface="Arial" charset="0"/>
              <a:buChar char="•"/>
            </a:pPr>
            <a:r>
              <a:rPr lang="en-US" sz="1800" b="1" dirty="0">
                <a:solidFill>
                  <a:schemeClr val="accent1">
                    <a:lumMod val="75000"/>
                  </a:schemeClr>
                </a:solidFill>
                <a:latin typeface="+mj-lt"/>
              </a:rPr>
              <a:t>Micro-spectrometers</a:t>
            </a:r>
          </a:p>
          <a:p>
            <a:pPr marL="285750" indent="-285750">
              <a:buFont typeface="Arial" charset="0"/>
              <a:buChar char="•"/>
            </a:pPr>
            <a:r>
              <a:rPr lang="en-US" sz="1800" b="1" dirty="0">
                <a:solidFill>
                  <a:schemeClr val="accent1">
                    <a:lumMod val="75000"/>
                  </a:schemeClr>
                </a:solidFill>
                <a:latin typeface="+mj-lt"/>
              </a:rPr>
              <a:t>Next generation </a:t>
            </a:r>
            <a:r>
              <a:rPr lang="en-US" sz="1800" b="1" dirty="0" err="1">
                <a:solidFill>
                  <a:schemeClr val="accent1">
                    <a:lumMod val="75000"/>
                  </a:schemeClr>
                </a:solidFill>
                <a:latin typeface="+mj-lt"/>
              </a:rPr>
              <a:t>microshutters</a:t>
            </a:r>
            <a:endParaRPr lang="en-US" sz="1800" b="1" dirty="0">
              <a:solidFill>
                <a:schemeClr val="accent1">
                  <a:lumMod val="75000"/>
                </a:schemeClr>
              </a:solidFill>
              <a:latin typeface="+mj-lt"/>
            </a:endParaRPr>
          </a:p>
          <a:p>
            <a:pPr marL="285750" indent="-285750">
              <a:buFont typeface="Arial" charset="0"/>
              <a:buChar char="•"/>
            </a:pPr>
            <a:r>
              <a:rPr lang="en-US" sz="1800" b="1" dirty="0">
                <a:solidFill>
                  <a:schemeClr val="accent1">
                    <a:lumMod val="75000"/>
                  </a:schemeClr>
                </a:solidFill>
                <a:latin typeface="+mj-lt"/>
              </a:rPr>
              <a:t>Superconducting parametric amplifiers</a:t>
            </a:r>
          </a:p>
          <a:p>
            <a:pPr marL="285750" indent="-285750">
              <a:buFont typeface="Arial" charset="0"/>
              <a:buChar char="•"/>
            </a:pPr>
            <a:r>
              <a:rPr lang="en-US" sz="1800" b="1" dirty="0">
                <a:solidFill>
                  <a:schemeClr val="accent1">
                    <a:lumMod val="75000"/>
                  </a:schemeClr>
                </a:solidFill>
                <a:latin typeface="+mj-lt"/>
              </a:rPr>
              <a:t>FEMTA micro-propulsion</a:t>
            </a:r>
          </a:p>
          <a:p>
            <a:pPr marL="285750" indent="-285750">
              <a:buFont typeface="Arial" charset="0"/>
              <a:buChar char="•"/>
            </a:pPr>
            <a:r>
              <a:rPr lang="en-US" sz="1800" b="1" dirty="0">
                <a:solidFill>
                  <a:schemeClr val="accent1">
                    <a:lumMod val="75000"/>
                  </a:schemeClr>
                </a:solidFill>
                <a:latin typeface="+mj-lt"/>
              </a:rPr>
              <a:t>Thermopiles</a:t>
            </a:r>
          </a:p>
          <a:p>
            <a:pPr marL="285750" indent="-285750">
              <a:buFont typeface="Arial" charset="0"/>
              <a:buChar char="•"/>
            </a:pPr>
            <a:r>
              <a:rPr lang="en-US" sz="1800" b="1" dirty="0" err="1">
                <a:solidFill>
                  <a:schemeClr val="accent1">
                    <a:lumMod val="75000"/>
                  </a:schemeClr>
                </a:solidFill>
                <a:latin typeface="+mj-lt"/>
              </a:rPr>
              <a:t>GaN</a:t>
            </a:r>
            <a:r>
              <a:rPr lang="en-US" sz="1800" b="1" dirty="0">
                <a:solidFill>
                  <a:schemeClr val="accent1">
                    <a:lumMod val="75000"/>
                  </a:schemeClr>
                </a:solidFill>
                <a:latin typeface="+mj-lt"/>
              </a:rPr>
              <a:t> solar-blind UV detectors</a:t>
            </a:r>
          </a:p>
          <a:p>
            <a:pPr marL="285750" indent="-285750">
              <a:buFont typeface="Arial" charset="0"/>
              <a:buChar char="•"/>
            </a:pPr>
            <a:r>
              <a:rPr lang="en-US" sz="1800" b="1" dirty="0" err="1">
                <a:solidFill>
                  <a:schemeClr val="accent1">
                    <a:lumMod val="75000"/>
                  </a:schemeClr>
                </a:solidFill>
                <a:latin typeface="+mj-lt"/>
              </a:rPr>
              <a:t>Phononic</a:t>
            </a:r>
            <a:r>
              <a:rPr lang="en-US" sz="1800" b="1" dirty="0">
                <a:solidFill>
                  <a:schemeClr val="accent1">
                    <a:lumMod val="75000"/>
                  </a:schemeClr>
                </a:solidFill>
                <a:latin typeface="+mj-lt"/>
              </a:rPr>
              <a:t> waveguides</a:t>
            </a:r>
          </a:p>
          <a:p>
            <a:pPr marL="285750" indent="-285750">
              <a:buFont typeface="Arial" charset="0"/>
              <a:buChar char="•"/>
            </a:pPr>
            <a:r>
              <a:rPr lang="en-US" sz="1800" b="1" dirty="0">
                <a:solidFill>
                  <a:schemeClr val="accent1">
                    <a:lumMod val="75000"/>
                  </a:schemeClr>
                </a:solidFill>
                <a:latin typeface="+mj-lt"/>
              </a:rPr>
              <a:t>Single photon counting </a:t>
            </a:r>
            <a:r>
              <a:rPr lang="en-US" sz="1800" b="1" dirty="0" err="1">
                <a:solidFill>
                  <a:schemeClr val="accent1">
                    <a:lumMod val="75000"/>
                  </a:schemeClr>
                </a:solidFill>
                <a:latin typeface="+mj-lt"/>
              </a:rPr>
              <a:t>KIDs</a:t>
            </a:r>
            <a:endParaRPr lang="en-US" sz="1800" b="1" dirty="0">
              <a:solidFill>
                <a:schemeClr val="accent1">
                  <a:lumMod val="75000"/>
                </a:schemeClr>
              </a:solidFill>
              <a:latin typeface="+mj-lt"/>
            </a:endParaRPr>
          </a:p>
          <a:p>
            <a:pPr marL="285750" indent="-285750">
              <a:buFont typeface="Arial" charset="0"/>
              <a:buChar char="•"/>
            </a:pPr>
            <a:r>
              <a:rPr lang="en-US" sz="1800" b="1" dirty="0">
                <a:solidFill>
                  <a:schemeClr val="accent1">
                    <a:lumMod val="75000"/>
                  </a:schemeClr>
                </a:solidFill>
                <a:latin typeface="+mj-lt"/>
              </a:rPr>
              <a:t>Metal mesh filters</a:t>
            </a:r>
          </a:p>
          <a:p>
            <a:pPr marL="285750" indent="-285750">
              <a:buFont typeface="Arial" charset="0"/>
              <a:buChar char="•"/>
            </a:pPr>
            <a:r>
              <a:rPr lang="en-US" sz="1800" b="1" dirty="0">
                <a:solidFill>
                  <a:schemeClr val="accent1">
                    <a:lumMod val="75000"/>
                  </a:schemeClr>
                </a:solidFill>
                <a:latin typeface="+mj-lt"/>
              </a:rPr>
              <a:t>Graphene chemical sensor</a:t>
            </a:r>
          </a:p>
          <a:p>
            <a:pPr marL="285750" indent="-285750">
              <a:buFont typeface="Arial" charset="0"/>
              <a:buChar char="•"/>
            </a:pPr>
            <a:r>
              <a:rPr lang="en-US" sz="1800" b="1" dirty="0">
                <a:solidFill>
                  <a:schemeClr val="accent1">
                    <a:lumMod val="75000"/>
                  </a:schemeClr>
                </a:solidFill>
                <a:latin typeface="+mj-lt"/>
              </a:rPr>
              <a:t>Quantum dot spectrometers</a:t>
            </a:r>
          </a:p>
          <a:p>
            <a:pPr marL="285750" indent="-285750">
              <a:buFont typeface="Arial" charset="0"/>
              <a:buChar char="•"/>
            </a:pPr>
            <a:r>
              <a:rPr lang="en-US" sz="1800" b="1" dirty="0">
                <a:solidFill>
                  <a:schemeClr val="accent1">
                    <a:lumMod val="75000"/>
                  </a:schemeClr>
                </a:solidFill>
                <a:latin typeface="+mj-lt"/>
              </a:rPr>
              <a:t>3D printing </a:t>
            </a:r>
          </a:p>
          <a:p>
            <a:pPr marL="285750" indent="-285750">
              <a:buFont typeface="Arial" charset="0"/>
              <a:buChar char="•"/>
            </a:pPr>
            <a:r>
              <a:rPr lang="en-US" sz="1800" b="1" dirty="0">
                <a:solidFill>
                  <a:schemeClr val="accent1">
                    <a:lumMod val="75000"/>
                  </a:schemeClr>
                </a:solidFill>
                <a:latin typeface="+mj-lt"/>
              </a:rPr>
              <a:t>Low temp CVD</a:t>
            </a:r>
          </a:p>
          <a:p>
            <a:pPr marL="285750" indent="-285750">
              <a:buFont typeface="Arial" charset="0"/>
              <a:buChar char="•"/>
            </a:pPr>
            <a:r>
              <a:rPr lang="en-US" sz="1800" b="1" dirty="0">
                <a:solidFill>
                  <a:schemeClr val="accent1">
                    <a:lumMod val="75000"/>
                  </a:schemeClr>
                </a:solidFill>
                <a:latin typeface="+mj-lt"/>
              </a:rPr>
              <a:t>SLS imaging systems</a:t>
            </a:r>
          </a:p>
          <a:p>
            <a:endParaRPr lang="en-US" sz="1600" b="1" dirty="0">
              <a:solidFill>
                <a:schemeClr val="accent1">
                  <a:lumMod val="75000"/>
                </a:schemeClr>
              </a:solidFill>
              <a:latin typeface="+mj-lt"/>
            </a:endParaRPr>
          </a:p>
        </p:txBody>
      </p:sp>
    </p:spTree>
    <p:extLst>
      <p:ext uri="{BB962C8B-B14F-4D97-AF65-F5344CB8AC3E}">
        <p14:creationId xmlns:p14="http://schemas.microsoft.com/office/powerpoint/2010/main" val="3273684142"/>
      </p:ext>
    </p:extLst>
  </p:cSld>
  <p:clrMapOvr>
    <a:masterClrMapping/>
  </p:clrMapOvr>
  <p:transition spd="med"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
            <a:extLst>
              <a:ext uri="{FF2B5EF4-FFF2-40B4-BE49-F238E27FC236}">
                <a16:creationId xmlns:a16="http://schemas.microsoft.com/office/drawing/2014/main" xmlns="" id="{84CD3DFD-A89A-974E-BF9E-2F7F4C6D44B5}"/>
              </a:ext>
            </a:extLst>
          </p:cNvPr>
          <p:cNvSpPr txBox="1">
            <a:spLocks noChangeArrowheads="1"/>
          </p:cNvSpPr>
          <p:nvPr/>
        </p:nvSpPr>
        <p:spPr bwMode="auto">
          <a:xfrm>
            <a:off x="1912198" y="280108"/>
            <a:ext cx="55675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b="1" dirty="0">
                <a:solidFill>
                  <a:srgbClr val="00B0F0"/>
                </a:solidFill>
                <a:latin typeface="+mj-lt"/>
              </a:rPr>
              <a:t>Semiconductor Fabrication Facilities</a:t>
            </a:r>
          </a:p>
          <a:p>
            <a:pPr algn="ctr"/>
            <a:r>
              <a:rPr lang="en-US" altLang="x-none" sz="1800" b="1" dirty="0">
                <a:solidFill>
                  <a:srgbClr val="00B0F0"/>
                </a:solidFill>
                <a:latin typeface="+mj-lt"/>
              </a:rPr>
              <a:t>(Prior to the </a:t>
            </a:r>
            <a:r>
              <a:rPr lang="en-US" altLang="x-none" sz="1800" b="1" dirty="0" err="1">
                <a:solidFill>
                  <a:srgbClr val="00B0F0"/>
                </a:solidFill>
                <a:latin typeface="+mj-lt"/>
              </a:rPr>
              <a:t>DDL</a:t>
            </a:r>
            <a:r>
              <a:rPr lang="en-US" altLang="x-none" sz="1800" b="1" dirty="0">
                <a:solidFill>
                  <a:srgbClr val="00B0F0"/>
                </a:solidFill>
                <a:latin typeface="+mj-lt"/>
              </a:rPr>
              <a:t>)</a:t>
            </a:r>
          </a:p>
        </p:txBody>
      </p:sp>
      <p:sp>
        <p:nvSpPr>
          <p:cNvPr id="18" name="TextBox 17">
            <a:extLst>
              <a:ext uri="{FF2B5EF4-FFF2-40B4-BE49-F238E27FC236}">
                <a16:creationId xmlns:a16="http://schemas.microsoft.com/office/drawing/2014/main" xmlns="" id="{EEED007D-6875-C040-9E79-3B2A960FEC1E}"/>
              </a:ext>
            </a:extLst>
          </p:cNvPr>
          <p:cNvSpPr txBox="1"/>
          <p:nvPr/>
        </p:nvSpPr>
        <p:spPr bwMode="auto">
          <a:xfrm>
            <a:off x="283124" y="1114052"/>
            <a:ext cx="3758916" cy="3046988"/>
          </a:xfrm>
          <a:prstGeom prst="rect">
            <a:avLst/>
          </a:prstGeom>
          <a:noFill/>
        </p:spPr>
        <p:txBody>
          <a:bodyPr wrap="square">
            <a:spAutoFit/>
          </a:bodyPr>
          <a:lstStyle/>
          <a:p>
            <a:pPr>
              <a:defRPr/>
            </a:pPr>
            <a:r>
              <a:rPr lang="en-US" sz="1200" dirty="0">
                <a:latin typeface="+mj-lt"/>
              </a:rPr>
              <a:t>Primary wafer fabrication occurs in the B 11 south wing rooms S7-S32. </a:t>
            </a:r>
          </a:p>
          <a:p>
            <a:pPr>
              <a:defRPr/>
            </a:pPr>
            <a:r>
              <a:rPr lang="en-US" sz="1200" dirty="0">
                <a:latin typeface="+mj-lt"/>
              </a:rPr>
              <a:t>Below: S19—Photolithography, wet chemical processing (hazardous and non-hazardous), mask aligning.</a:t>
            </a:r>
          </a:p>
          <a:p>
            <a:pPr lvl="1">
              <a:defRPr/>
            </a:pPr>
            <a:endParaRPr lang="en-US" sz="1200" dirty="0">
              <a:latin typeface="+mj-lt"/>
            </a:endParaRPr>
          </a:p>
          <a:p>
            <a:pPr marL="742950" lvl="1" indent="-285750">
              <a:buFont typeface="Arial" charset="0"/>
              <a:buChar char="•"/>
              <a:defRPr/>
            </a:pPr>
            <a:endParaRPr lang="en-US" sz="1200" dirty="0">
              <a:latin typeface="+mj-lt"/>
            </a:endParaRPr>
          </a:p>
          <a:p>
            <a:pPr marL="742950" lvl="1" indent="-285750">
              <a:buFont typeface="Arial" charset="0"/>
              <a:buChar char="•"/>
              <a:defRPr/>
            </a:pPr>
            <a:endParaRPr lang="en-US" sz="1200" dirty="0">
              <a:latin typeface="+mj-lt"/>
            </a:endParaRPr>
          </a:p>
          <a:p>
            <a:pPr marL="742950" lvl="1" indent="-285750">
              <a:buFont typeface="Arial" charset="0"/>
              <a:buChar char="•"/>
              <a:defRPr/>
            </a:pPr>
            <a:endParaRPr lang="en-US" sz="1200" dirty="0">
              <a:latin typeface="+mj-lt"/>
            </a:endParaRPr>
          </a:p>
          <a:p>
            <a:pPr marL="742950" lvl="1" indent="-285750">
              <a:buFont typeface="Arial" charset="0"/>
              <a:buChar char="•"/>
              <a:defRPr/>
            </a:pPr>
            <a:endParaRPr lang="en-US" sz="1200" dirty="0">
              <a:latin typeface="+mj-lt"/>
            </a:endParaRPr>
          </a:p>
          <a:p>
            <a:pPr marL="742950" lvl="1" indent="-285750">
              <a:buFont typeface="Arial" charset="0"/>
              <a:buChar char="•"/>
              <a:defRPr/>
            </a:pPr>
            <a:endParaRPr lang="en-US" sz="1200" dirty="0">
              <a:latin typeface="+mj-lt"/>
            </a:endParaRPr>
          </a:p>
          <a:p>
            <a:pPr marL="742950" lvl="1" indent="-285750">
              <a:buFont typeface="Arial" charset="0"/>
              <a:buChar char="•"/>
              <a:defRPr/>
            </a:pPr>
            <a:endParaRPr lang="en-US" sz="1200" dirty="0">
              <a:latin typeface="+mj-lt"/>
            </a:endParaRPr>
          </a:p>
          <a:p>
            <a:pPr marL="742950" lvl="1" indent="-285750">
              <a:buFont typeface="Arial" charset="0"/>
              <a:buChar char="•"/>
              <a:defRPr/>
            </a:pPr>
            <a:endParaRPr lang="en-US" sz="1200" dirty="0">
              <a:latin typeface="+mj-lt"/>
            </a:endParaRPr>
          </a:p>
          <a:p>
            <a:pPr marL="742950" lvl="1" indent="-285750">
              <a:buFont typeface="Arial" charset="0"/>
              <a:buChar char="•"/>
              <a:defRPr/>
            </a:pPr>
            <a:endParaRPr lang="en-US" sz="1200" dirty="0">
              <a:latin typeface="+mj-lt"/>
            </a:endParaRPr>
          </a:p>
          <a:p>
            <a:pPr marL="742950" lvl="1" indent="-285750">
              <a:buFont typeface="Arial" charset="0"/>
              <a:buChar char="•"/>
              <a:defRPr/>
            </a:pPr>
            <a:endParaRPr lang="en-US" sz="1200" dirty="0">
              <a:latin typeface="+mj-lt"/>
            </a:endParaRPr>
          </a:p>
          <a:p>
            <a:pPr marL="742950" lvl="1" indent="-285750">
              <a:buFont typeface="Arial" charset="0"/>
              <a:buChar char="•"/>
              <a:defRPr/>
            </a:pPr>
            <a:endParaRPr lang="en-US" sz="1200" dirty="0">
              <a:latin typeface="+mj-lt"/>
            </a:endParaRPr>
          </a:p>
        </p:txBody>
      </p:sp>
      <p:pic>
        <p:nvPicPr>
          <p:cNvPr id="19" name="Picture 5">
            <a:extLst>
              <a:ext uri="{FF2B5EF4-FFF2-40B4-BE49-F238E27FC236}">
                <a16:creationId xmlns:a16="http://schemas.microsoft.com/office/drawing/2014/main" xmlns="" id="{3E911ED1-073B-2C40-A4D9-052BA34021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62930" y="1946046"/>
            <a:ext cx="2015857" cy="241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a:extLst>
              <a:ext uri="{FF2B5EF4-FFF2-40B4-BE49-F238E27FC236}">
                <a16:creationId xmlns:a16="http://schemas.microsoft.com/office/drawing/2014/main" xmlns="" id="{68933DA3-0D31-AD44-B8C4-92238C515E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3977" y="4043658"/>
            <a:ext cx="2073762" cy="241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xmlns="" id="{D97058E8-6EBA-1549-BE52-B24E35B8C0E1}"/>
              </a:ext>
            </a:extLst>
          </p:cNvPr>
          <p:cNvSpPr txBox="1"/>
          <p:nvPr/>
        </p:nvSpPr>
        <p:spPr>
          <a:xfrm>
            <a:off x="2574536" y="4222674"/>
            <a:ext cx="5769205" cy="1938992"/>
          </a:xfrm>
          <a:prstGeom prst="rect">
            <a:avLst/>
          </a:prstGeom>
          <a:noFill/>
        </p:spPr>
        <p:txBody>
          <a:bodyPr wrap="square" rtlCol="0">
            <a:spAutoFit/>
          </a:bodyPr>
          <a:lstStyle/>
          <a:p>
            <a:pPr marL="742950" lvl="1" indent="-285750" algn="just">
              <a:buFont typeface="Arial" charset="0"/>
              <a:buChar char="•"/>
              <a:defRPr/>
            </a:pPr>
            <a:r>
              <a:rPr lang="en-US" sz="1200" dirty="0">
                <a:latin typeface="+mn-lt"/>
              </a:rPr>
              <a:t>Behind S31-to S7 is a continuous lab (aka “light tunnel”) which was the E-beam evaporation facility and some test stations.</a:t>
            </a:r>
          </a:p>
          <a:p>
            <a:pPr marL="742950" lvl="1" indent="-285750" algn="just">
              <a:buFont typeface="Arial" charset="0"/>
              <a:buChar char="•"/>
              <a:defRPr/>
            </a:pPr>
            <a:r>
              <a:rPr lang="en-US" sz="1200" dirty="0">
                <a:latin typeface="+mn-lt"/>
              </a:rPr>
              <a:t>Behind S7 (Christine’s lab now) was the 80keV and then 200keV boron (from a BF</a:t>
            </a:r>
            <a:r>
              <a:rPr lang="en-US" sz="1200" baseline="-25000" dirty="0">
                <a:latin typeface="+mn-lt"/>
              </a:rPr>
              <a:t>3</a:t>
            </a:r>
            <a:r>
              <a:rPr lang="en-US" sz="1200" dirty="0">
                <a:latin typeface="+mn-lt"/>
              </a:rPr>
              <a:t> source) ion implanter—quite hazardous.</a:t>
            </a:r>
          </a:p>
          <a:p>
            <a:pPr marL="742950" lvl="1" indent="-285750" algn="just">
              <a:buFont typeface="Arial" charset="0"/>
              <a:buChar char="•"/>
              <a:defRPr/>
            </a:pPr>
            <a:r>
              <a:rPr lang="en-US" sz="1200" dirty="0">
                <a:latin typeface="+mn-lt"/>
              </a:rPr>
              <a:t>In the penthouse was our </a:t>
            </a:r>
            <a:r>
              <a:rPr lang="en-US" sz="1200" dirty="0" err="1">
                <a:latin typeface="+mn-lt"/>
              </a:rPr>
              <a:t>silox</a:t>
            </a:r>
            <a:r>
              <a:rPr lang="en-US" sz="1200" dirty="0">
                <a:latin typeface="+mn-lt"/>
              </a:rPr>
              <a:t> deposition system using </a:t>
            </a:r>
            <a:r>
              <a:rPr lang="en-US" sz="1200" dirty="0" err="1">
                <a:latin typeface="+mn-lt"/>
              </a:rPr>
              <a:t>silane</a:t>
            </a:r>
            <a:r>
              <a:rPr lang="en-US" sz="1200" dirty="0">
                <a:latin typeface="+mn-lt"/>
              </a:rPr>
              <a:t> and phosphine gases stored outside on the roof for doped oxide deposition.</a:t>
            </a:r>
          </a:p>
          <a:p>
            <a:pPr marL="742950" lvl="1" indent="-285750" algn="just">
              <a:buFont typeface="Arial" charset="0"/>
              <a:buChar char="•"/>
              <a:defRPr/>
            </a:pPr>
            <a:r>
              <a:rPr lang="en-US" sz="1200" dirty="0">
                <a:latin typeface="+mn-lt"/>
              </a:rPr>
              <a:t>High temperature furnaces (up to 1400C) are still in S14 and additional furnaces were in S19A.  The furnaces in S14 were also used for doping from a liquid BBr</a:t>
            </a:r>
            <a:r>
              <a:rPr lang="en-US" sz="1200" baseline="-25000" dirty="0">
                <a:latin typeface="+mn-lt"/>
              </a:rPr>
              <a:t>3</a:t>
            </a:r>
            <a:r>
              <a:rPr lang="en-US" sz="1200" dirty="0">
                <a:latin typeface="+mn-lt"/>
              </a:rPr>
              <a:t> source and are still there.</a:t>
            </a:r>
          </a:p>
          <a:p>
            <a:pPr algn="just"/>
            <a:endParaRPr lang="en-US" sz="1200" dirty="0">
              <a:latin typeface="+mn-lt"/>
            </a:endParaRPr>
          </a:p>
        </p:txBody>
      </p:sp>
      <p:pic>
        <p:nvPicPr>
          <p:cNvPr id="22" name="Picture 21">
            <a:extLst>
              <a:ext uri="{FF2B5EF4-FFF2-40B4-BE49-F238E27FC236}">
                <a16:creationId xmlns:a16="http://schemas.microsoft.com/office/drawing/2014/main" xmlns="" id="{30DDFF47-8ADD-8B4A-8E7A-618066664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2040" y="1418921"/>
            <a:ext cx="2834198" cy="2347070"/>
          </a:xfrm>
          <a:prstGeom prst="rect">
            <a:avLst/>
          </a:prstGeom>
        </p:spPr>
      </p:pic>
      <p:sp>
        <p:nvSpPr>
          <p:cNvPr id="23" name="TextBox 22">
            <a:extLst>
              <a:ext uri="{FF2B5EF4-FFF2-40B4-BE49-F238E27FC236}">
                <a16:creationId xmlns:a16="http://schemas.microsoft.com/office/drawing/2014/main" xmlns="" id="{5B220A01-1FD3-8A4A-9D7D-94B7237595D4}"/>
              </a:ext>
            </a:extLst>
          </p:cNvPr>
          <p:cNvSpPr txBox="1"/>
          <p:nvPr/>
        </p:nvSpPr>
        <p:spPr>
          <a:xfrm>
            <a:off x="6876238" y="1632513"/>
            <a:ext cx="1954902" cy="1015663"/>
          </a:xfrm>
          <a:prstGeom prst="rect">
            <a:avLst/>
          </a:prstGeom>
          <a:noFill/>
        </p:spPr>
        <p:txBody>
          <a:bodyPr wrap="square" rtlCol="0">
            <a:spAutoFit/>
          </a:bodyPr>
          <a:lstStyle/>
          <a:p>
            <a:r>
              <a:rPr lang="en-US" sz="1200" dirty="0">
                <a:latin typeface="+mn-lt"/>
              </a:rPr>
              <a:t>VAX computer room. Device layouts transferred to magnetic tape.  Vast improvement over punch card data entry.</a:t>
            </a:r>
          </a:p>
        </p:txBody>
      </p:sp>
    </p:spTree>
    <p:extLst>
      <p:ext uri="{BB962C8B-B14F-4D97-AF65-F5344CB8AC3E}">
        <p14:creationId xmlns:p14="http://schemas.microsoft.com/office/powerpoint/2010/main" val="4581196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1A59EF-FA44-B04A-AA9A-51C86FDD0DCA}"/>
              </a:ext>
            </a:extLst>
          </p:cNvPr>
          <p:cNvPicPr>
            <a:picLocks noChangeAspect="1"/>
          </p:cNvPicPr>
          <p:nvPr/>
        </p:nvPicPr>
        <p:blipFill>
          <a:blip r:embed="rId2"/>
          <a:stretch>
            <a:fillRect/>
          </a:stretch>
        </p:blipFill>
        <p:spPr>
          <a:xfrm>
            <a:off x="136144" y="1405763"/>
            <a:ext cx="2546790" cy="2113292"/>
          </a:xfrm>
          <a:prstGeom prst="rect">
            <a:avLst/>
          </a:prstGeom>
        </p:spPr>
      </p:pic>
      <p:sp>
        <p:nvSpPr>
          <p:cNvPr id="11" name="TextBox 10">
            <a:extLst>
              <a:ext uri="{FF2B5EF4-FFF2-40B4-BE49-F238E27FC236}">
                <a16:creationId xmlns:a16="http://schemas.microsoft.com/office/drawing/2014/main" xmlns="" id="{DF9B2E30-617D-C64A-AA4F-F8C52FF0C12A}"/>
              </a:ext>
            </a:extLst>
          </p:cNvPr>
          <p:cNvSpPr txBox="1"/>
          <p:nvPr/>
        </p:nvSpPr>
        <p:spPr>
          <a:xfrm>
            <a:off x="1821345" y="453586"/>
            <a:ext cx="6171189" cy="707886"/>
          </a:xfrm>
          <a:prstGeom prst="rect">
            <a:avLst/>
          </a:prstGeom>
          <a:noFill/>
        </p:spPr>
        <p:txBody>
          <a:bodyPr wrap="square" rtlCol="0">
            <a:spAutoFit/>
          </a:bodyPr>
          <a:lstStyle/>
          <a:p>
            <a:pPr algn="ctr"/>
            <a:r>
              <a:rPr lang="en-US" sz="2000" b="1" dirty="0">
                <a:solidFill>
                  <a:srgbClr val="00B0F0"/>
                </a:solidFill>
              </a:rPr>
              <a:t>My favorite CMOS furnaces from 1975 being excessed Sep 18, 2018- RIP</a:t>
            </a:r>
          </a:p>
        </p:txBody>
      </p:sp>
      <p:pic>
        <p:nvPicPr>
          <p:cNvPr id="13" name="Picture 12">
            <a:extLst>
              <a:ext uri="{FF2B5EF4-FFF2-40B4-BE49-F238E27FC236}">
                <a16:creationId xmlns:a16="http://schemas.microsoft.com/office/drawing/2014/main" xmlns="" id="{DCE09FFA-0571-934D-9D3C-A273A1549CE7}"/>
              </a:ext>
            </a:extLst>
          </p:cNvPr>
          <p:cNvPicPr>
            <a:picLocks noChangeAspect="1"/>
          </p:cNvPicPr>
          <p:nvPr/>
        </p:nvPicPr>
        <p:blipFill rotWithShape="1">
          <a:blip r:embed="rId3"/>
          <a:srcRect l="10260" t="6465" r="62724" b="69562"/>
          <a:stretch/>
        </p:blipFill>
        <p:spPr>
          <a:xfrm>
            <a:off x="2855177" y="1786764"/>
            <a:ext cx="3379367" cy="3880825"/>
          </a:xfrm>
          <a:prstGeom prst="rect">
            <a:avLst/>
          </a:prstGeom>
        </p:spPr>
      </p:pic>
      <p:pic>
        <p:nvPicPr>
          <p:cNvPr id="15" name="Picture 14">
            <a:extLst>
              <a:ext uri="{FF2B5EF4-FFF2-40B4-BE49-F238E27FC236}">
                <a16:creationId xmlns:a16="http://schemas.microsoft.com/office/drawing/2014/main" xmlns="" id="{341A58F9-9AF0-B24A-965A-170928CAFC31}"/>
              </a:ext>
            </a:extLst>
          </p:cNvPr>
          <p:cNvPicPr>
            <a:picLocks noChangeAspect="1"/>
          </p:cNvPicPr>
          <p:nvPr/>
        </p:nvPicPr>
        <p:blipFill>
          <a:blip r:embed="rId4"/>
          <a:stretch>
            <a:fillRect/>
          </a:stretch>
        </p:blipFill>
        <p:spPr>
          <a:xfrm>
            <a:off x="136144" y="4091710"/>
            <a:ext cx="2548226" cy="2114616"/>
          </a:xfrm>
          <a:prstGeom prst="rect">
            <a:avLst/>
          </a:prstGeom>
        </p:spPr>
      </p:pic>
      <p:pic>
        <p:nvPicPr>
          <p:cNvPr id="3" name="Picture 2">
            <a:extLst>
              <a:ext uri="{FF2B5EF4-FFF2-40B4-BE49-F238E27FC236}">
                <a16:creationId xmlns:a16="http://schemas.microsoft.com/office/drawing/2014/main" xmlns="" id="{1610B664-7A69-0149-B0D8-0C67A5E11D1D}"/>
              </a:ext>
            </a:extLst>
          </p:cNvPr>
          <p:cNvPicPr>
            <a:picLocks noChangeAspect="1"/>
          </p:cNvPicPr>
          <p:nvPr/>
        </p:nvPicPr>
        <p:blipFill>
          <a:blip r:embed="rId5"/>
          <a:stretch>
            <a:fillRect/>
          </a:stretch>
        </p:blipFill>
        <p:spPr>
          <a:xfrm>
            <a:off x="6327769" y="4091710"/>
            <a:ext cx="2697016" cy="2022763"/>
          </a:xfrm>
          <a:prstGeom prst="rect">
            <a:avLst/>
          </a:prstGeom>
        </p:spPr>
      </p:pic>
      <p:sp>
        <p:nvSpPr>
          <p:cNvPr id="2" name="TextBox 1">
            <a:extLst>
              <a:ext uri="{FF2B5EF4-FFF2-40B4-BE49-F238E27FC236}">
                <a16:creationId xmlns:a16="http://schemas.microsoft.com/office/drawing/2014/main" xmlns="" id="{69A0F4B6-A307-2848-ACB6-70E0D3572C64}"/>
              </a:ext>
            </a:extLst>
          </p:cNvPr>
          <p:cNvSpPr txBox="1"/>
          <p:nvPr/>
        </p:nvSpPr>
        <p:spPr>
          <a:xfrm>
            <a:off x="3851565" y="67519"/>
            <a:ext cx="1632178" cy="493340"/>
          </a:xfrm>
          <a:prstGeom prst="rect">
            <a:avLst/>
          </a:prstGeom>
          <a:noFill/>
        </p:spPr>
        <p:txBody>
          <a:bodyPr wrap="none" rtlCol="0">
            <a:spAutoFit/>
          </a:bodyPr>
          <a:lstStyle/>
          <a:p>
            <a:r>
              <a:rPr lang="en-US" b="1" dirty="0">
                <a:solidFill>
                  <a:srgbClr val="FF0000"/>
                </a:solidFill>
              </a:rPr>
              <a:t>Sad Note</a:t>
            </a:r>
          </a:p>
        </p:txBody>
      </p:sp>
      <p:pic>
        <p:nvPicPr>
          <p:cNvPr id="5" name="Picture 4">
            <a:extLst>
              <a:ext uri="{FF2B5EF4-FFF2-40B4-BE49-F238E27FC236}">
                <a16:creationId xmlns:a16="http://schemas.microsoft.com/office/drawing/2014/main" xmlns="" id="{24A8D7D9-B8B9-6D49-A296-E905B0799756}"/>
              </a:ext>
            </a:extLst>
          </p:cNvPr>
          <p:cNvPicPr>
            <a:picLocks noChangeAspect="1"/>
          </p:cNvPicPr>
          <p:nvPr/>
        </p:nvPicPr>
        <p:blipFill rotWithShape="1">
          <a:blip r:embed="rId3"/>
          <a:srcRect l="9912" t="60606" r="63595" b="14478"/>
          <a:stretch/>
        </p:blipFill>
        <p:spPr>
          <a:xfrm>
            <a:off x="6405351" y="1542323"/>
            <a:ext cx="1948874" cy="2371982"/>
          </a:xfrm>
          <a:prstGeom prst="rect">
            <a:avLst/>
          </a:prstGeom>
        </p:spPr>
      </p:pic>
    </p:spTree>
    <p:extLst>
      <p:ext uri="{BB962C8B-B14F-4D97-AF65-F5344CB8AC3E}">
        <p14:creationId xmlns:p14="http://schemas.microsoft.com/office/powerpoint/2010/main" val="4065009530"/>
      </p:ext>
    </p:extLst>
  </p:cSld>
  <p:clrMapOvr>
    <a:masterClrMapping/>
  </p:clrMapOvr>
  <p:transition spd="med" advClick="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9A0F4B6-A307-2848-ACB6-70E0D3572C64}"/>
              </a:ext>
            </a:extLst>
          </p:cNvPr>
          <p:cNvSpPr txBox="1"/>
          <p:nvPr/>
        </p:nvSpPr>
        <p:spPr>
          <a:xfrm>
            <a:off x="3075711" y="311179"/>
            <a:ext cx="3057247" cy="646331"/>
          </a:xfrm>
          <a:prstGeom prst="rect">
            <a:avLst/>
          </a:prstGeom>
          <a:noFill/>
        </p:spPr>
        <p:txBody>
          <a:bodyPr wrap="none" rtlCol="0">
            <a:spAutoFit/>
          </a:bodyPr>
          <a:lstStyle/>
          <a:p>
            <a:r>
              <a:rPr lang="en-US" sz="3600" b="1" dirty="0">
                <a:solidFill>
                  <a:srgbClr val="FF0000"/>
                </a:solidFill>
              </a:rPr>
              <a:t>Happy Note!!</a:t>
            </a:r>
          </a:p>
        </p:txBody>
      </p:sp>
      <p:sp>
        <p:nvSpPr>
          <p:cNvPr id="3" name="TextBox 2">
            <a:extLst>
              <a:ext uri="{FF2B5EF4-FFF2-40B4-BE49-F238E27FC236}">
                <a16:creationId xmlns:a16="http://schemas.microsoft.com/office/drawing/2014/main" xmlns="" id="{885F6B7D-C148-EF42-95BB-3126131C3EB3}"/>
              </a:ext>
            </a:extLst>
          </p:cNvPr>
          <p:cNvSpPr txBox="1"/>
          <p:nvPr/>
        </p:nvSpPr>
        <p:spPr>
          <a:xfrm>
            <a:off x="400198" y="2189358"/>
            <a:ext cx="8090626" cy="1754326"/>
          </a:xfrm>
          <a:prstGeom prst="rect">
            <a:avLst/>
          </a:prstGeom>
          <a:noFill/>
        </p:spPr>
        <p:txBody>
          <a:bodyPr wrap="square" rtlCol="0">
            <a:spAutoFit/>
          </a:bodyPr>
          <a:lstStyle/>
          <a:p>
            <a:r>
              <a:rPr lang="en-US" sz="3600" b="1" dirty="0">
                <a:solidFill>
                  <a:srgbClr val="0070C0"/>
                </a:solidFill>
              </a:rPr>
              <a:t>A special thanks to Nona Cheeks for making this presentation possible</a:t>
            </a:r>
            <a:r>
              <a:rPr lang="en-US" sz="2800" b="1" dirty="0">
                <a:solidFill>
                  <a:srgbClr val="0070C0"/>
                </a:solidFill>
              </a:rPr>
              <a:t>.</a:t>
            </a:r>
          </a:p>
        </p:txBody>
      </p:sp>
      <p:sp>
        <p:nvSpPr>
          <p:cNvPr id="4" name="TextBox 3">
            <a:extLst>
              <a:ext uri="{FF2B5EF4-FFF2-40B4-BE49-F238E27FC236}">
                <a16:creationId xmlns:a16="http://schemas.microsoft.com/office/drawing/2014/main" xmlns="" id="{BCD06853-09F3-D342-A259-8E4ACD822048}"/>
              </a:ext>
            </a:extLst>
          </p:cNvPr>
          <p:cNvSpPr txBox="1"/>
          <p:nvPr/>
        </p:nvSpPr>
        <p:spPr>
          <a:xfrm>
            <a:off x="628072" y="4424218"/>
            <a:ext cx="7923646" cy="1569660"/>
          </a:xfrm>
          <a:prstGeom prst="rect">
            <a:avLst/>
          </a:prstGeom>
          <a:noFill/>
        </p:spPr>
        <p:txBody>
          <a:bodyPr wrap="square" rtlCol="0">
            <a:spAutoFit/>
          </a:bodyPr>
          <a:lstStyle/>
          <a:p>
            <a:r>
              <a:rPr lang="en-US" sz="3200" b="1" dirty="0"/>
              <a:t>Thanks also to: </a:t>
            </a:r>
            <a:r>
              <a:rPr lang="en-US" sz="3200" b="1" dirty="0" err="1"/>
              <a:t>Mahmooda</a:t>
            </a:r>
            <a:r>
              <a:rPr lang="en-US" sz="3200" b="1" dirty="0"/>
              <a:t> Sultana, Samantha Kilgore and Lindsay Macleod for all </a:t>
            </a:r>
            <a:r>
              <a:rPr lang="en-US" sz="3200" b="1"/>
              <a:t>their support.</a:t>
            </a:r>
            <a:endParaRPr lang="en-US" sz="3200" b="1" dirty="0"/>
          </a:p>
        </p:txBody>
      </p:sp>
    </p:spTree>
    <p:extLst>
      <p:ext uri="{BB962C8B-B14F-4D97-AF65-F5344CB8AC3E}">
        <p14:creationId xmlns:p14="http://schemas.microsoft.com/office/powerpoint/2010/main" val="1516209403"/>
      </p:ext>
    </p:extLst>
  </p:cSld>
  <p:clrMapOvr>
    <a:masterClrMapping/>
  </p:clrMapOvr>
  <p:transition spd="med"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9A0F4B6-A307-2848-ACB6-70E0D3572C64}"/>
              </a:ext>
            </a:extLst>
          </p:cNvPr>
          <p:cNvSpPr txBox="1"/>
          <p:nvPr/>
        </p:nvSpPr>
        <p:spPr>
          <a:xfrm>
            <a:off x="3075711" y="311179"/>
            <a:ext cx="3313728" cy="646331"/>
          </a:xfrm>
          <a:prstGeom prst="rect">
            <a:avLst/>
          </a:prstGeom>
          <a:noFill/>
        </p:spPr>
        <p:txBody>
          <a:bodyPr wrap="none" rtlCol="0">
            <a:spAutoFit/>
          </a:bodyPr>
          <a:lstStyle/>
          <a:p>
            <a:r>
              <a:rPr lang="en-US" sz="3600" b="1" dirty="0">
                <a:solidFill>
                  <a:srgbClr val="FF0000"/>
                </a:solidFill>
              </a:rPr>
              <a:t>Happy Note2!!</a:t>
            </a:r>
          </a:p>
        </p:txBody>
      </p:sp>
      <p:pic>
        <p:nvPicPr>
          <p:cNvPr id="5" name="Picture 4">
            <a:extLst>
              <a:ext uri="{FF2B5EF4-FFF2-40B4-BE49-F238E27FC236}">
                <a16:creationId xmlns:a16="http://schemas.microsoft.com/office/drawing/2014/main" xmlns="" id="{D5C62A8C-1D13-CA40-9AF2-06C4A61E2744}"/>
              </a:ext>
            </a:extLst>
          </p:cNvPr>
          <p:cNvPicPr>
            <a:picLocks noChangeAspect="1"/>
          </p:cNvPicPr>
          <p:nvPr/>
        </p:nvPicPr>
        <p:blipFill rotWithShape="1">
          <a:blip r:embed="rId2"/>
          <a:srcRect l="12663" t="7440" r="51004" b="12496"/>
          <a:stretch/>
        </p:blipFill>
        <p:spPr>
          <a:xfrm>
            <a:off x="424873" y="1244697"/>
            <a:ext cx="3371271" cy="4806986"/>
          </a:xfrm>
          <a:prstGeom prst="rect">
            <a:avLst/>
          </a:prstGeom>
        </p:spPr>
      </p:pic>
      <p:pic>
        <p:nvPicPr>
          <p:cNvPr id="8" name="Picture 7">
            <a:extLst>
              <a:ext uri="{FF2B5EF4-FFF2-40B4-BE49-F238E27FC236}">
                <a16:creationId xmlns:a16="http://schemas.microsoft.com/office/drawing/2014/main" xmlns="" id="{2D20F8DE-A90A-4544-B54F-AAB10CA1A662}"/>
              </a:ext>
            </a:extLst>
          </p:cNvPr>
          <p:cNvPicPr>
            <a:picLocks noChangeAspect="1"/>
          </p:cNvPicPr>
          <p:nvPr/>
        </p:nvPicPr>
        <p:blipFill>
          <a:blip r:embed="rId3"/>
          <a:stretch>
            <a:fillRect/>
          </a:stretch>
        </p:blipFill>
        <p:spPr>
          <a:xfrm flipH="1">
            <a:off x="4238337" y="1497018"/>
            <a:ext cx="3621808" cy="4439932"/>
          </a:xfrm>
          <a:prstGeom prst="rect">
            <a:avLst/>
          </a:prstGeom>
        </p:spPr>
      </p:pic>
    </p:spTree>
    <p:extLst>
      <p:ext uri="{BB962C8B-B14F-4D97-AF65-F5344CB8AC3E}">
        <p14:creationId xmlns:p14="http://schemas.microsoft.com/office/powerpoint/2010/main" val="3661408399"/>
      </p:ext>
    </p:extLst>
  </p:cSld>
  <p:clrMapOvr>
    <a:masterClrMapping/>
  </p:clrMapOvr>
  <p:transition spd="med"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46410" y="108228"/>
            <a:ext cx="8597590" cy="2809195"/>
            <a:chOff x="546410" y="-109803"/>
            <a:chExt cx="8597590" cy="2809195"/>
          </a:xfrm>
        </p:grpSpPr>
        <p:sp>
          <p:nvSpPr>
            <p:cNvPr id="5" name="TextBox 4"/>
            <p:cNvSpPr txBox="1"/>
            <p:nvPr/>
          </p:nvSpPr>
          <p:spPr>
            <a:xfrm>
              <a:off x="546410" y="-109803"/>
              <a:ext cx="8597590" cy="1479123"/>
            </a:xfrm>
            <a:prstGeom prst="rect">
              <a:avLst/>
            </a:prstGeom>
            <a:noFill/>
          </p:spPr>
          <p:txBody>
            <a:bodyPr wrap="square" rtlCol="0">
              <a:spAutoFit/>
            </a:bodyPr>
            <a:lstStyle/>
            <a:p>
              <a:pPr algn="ctr"/>
              <a:r>
                <a:rPr lang="en-US" b="1" dirty="0">
                  <a:solidFill>
                    <a:srgbClr val="00B0F0"/>
                  </a:solidFill>
                  <a:latin typeface="+mj-lt"/>
                </a:rPr>
                <a:t>We can’t do it without our </a:t>
              </a:r>
            </a:p>
            <a:p>
              <a:pPr algn="ctr"/>
              <a:r>
                <a:rPr lang="en-US" b="1" dirty="0">
                  <a:solidFill>
                    <a:srgbClr val="00B0F0"/>
                  </a:solidFill>
                  <a:latin typeface="+mj-lt"/>
                </a:rPr>
                <a:t>expert contractors (2017) </a:t>
              </a:r>
              <a:endParaRPr lang="en-US" sz="2000" b="1" dirty="0">
                <a:solidFill>
                  <a:srgbClr val="00B0F0"/>
                </a:solidFill>
                <a:latin typeface="+mj-lt"/>
              </a:endParaRPr>
            </a:p>
            <a:p>
              <a:pPr lvl="1"/>
              <a:endParaRPr lang="en-US" sz="1800" dirty="0">
                <a:solidFill>
                  <a:srgbClr val="00B0F0"/>
                </a:solidFill>
                <a:latin typeface="+mj-lt"/>
              </a:endParaRPr>
            </a:p>
            <a:p>
              <a:pPr lvl="2"/>
              <a:endParaRPr lang="en-US" sz="2000" b="1" dirty="0">
                <a:solidFill>
                  <a:srgbClr val="00B0F0"/>
                </a:solidFill>
                <a:latin typeface="+mj-lt"/>
              </a:endParaRPr>
            </a:p>
          </p:txBody>
        </p:sp>
        <p:sp>
          <p:nvSpPr>
            <p:cNvPr id="7" name="TextBox 6"/>
            <p:cNvSpPr txBox="1"/>
            <p:nvPr/>
          </p:nvSpPr>
          <p:spPr>
            <a:xfrm>
              <a:off x="3234821" y="1776062"/>
              <a:ext cx="2448224" cy="923330"/>
            </a:xfrm>
            <a:prstGeom prst="rect">
              <a:avLst/>
            </a:prstGeom>
            <a:noFill/>
          </p:spPr>
          <p:txBody>
            <a:bodyPr wrap="square" rtlCol="0">
              <a:spAutoFit/>
            </a:bodyPr>
            <a:lstStyle/>
            <a:p>
              <a:endParaRPr lang="en-US" sz="1800" dirty="0">
                <a:latin typeface="+mj-lt"/>
              </a:endParaRPr>
            </a:p>
            <a:p>
              <a:endParaRPr lang="en-US" sz="1800" dirty="0">
                <a:latin typeface="+mj-lt"/>
              </a:endParaRPr>
            </a:p>
            <a:p>
              <a:endParaRPr lang="en-US" sz="1800" dirty="0">
                <a:latin typeface="+mj-lt"/>
              </a:endParaRPr>
            </a:p>
          </p:txBody>
        </p:sp>
      </p:grpSp>
      <p:sp>
        <p:nvSpPr>
          <p:cNvPr id="4" name="Slide Number Placeholder 3"/>
          <p:cNvSpPr>
            <a:spLocks noGrp="1"/>
          </p:cNvSpPr>
          <p:nvPr>
            <p:ph type="sldNum" sz="quarter" idx="10"/>
          </p:nvPr>
        </p:nvSpPr>
        <p:spPr/>
        <p:txBody>
          <a:bodyPr/>
          <a:lstStyle/>
          <a:p>
            <a:pPr>
              <a:defRPr/>
            </a:pPr>
            <a:fld id="{C5F5D751-9E6B-CC47-84E5-C7B34ABE1EC9}" type="slidenum">
              <a:rPr lang="en-US" altLang="x-none" smtClean="0"/>
              <a:pPr>
                <a:defRPr/>
              </a:pPr>
              <a:t>93</a:t>
            </a:fld>
            <a:endParaRPr lang="en-US" altLang="x-none" sz="1400"/>
          </a:p>
        </p:txBody>
      </p:sp>
      <p:sp>
        <p:nvSpPr>
          <p:cNvPr id="8" name="Content Placeholder 9">
            <a:extLst>
              <a:ext uri="{FF2B5EF4-FFF2-40B4-BE49-F238E27FC236}">
                <a16:creationId xmlns:a16="http://schemas.microsoft.com/office/drawing/2014/main" xmlns="" id="{60A634B8-5AD9-B746-B262-679204BDF528}"/>
              </a:ext>
            </a:extLst>
          </p:cNvPr>
          <p:cNvSpPr txBox="1">
            <a:spLocks/>
          </p:cNvSpPr>
          <p:nvPr/>
        </p:nvSpPr>
        <p:spPr>
          <a:xfrm>
            <a:off x="323850" y="1285753"/>
            <a:ext cx="8407400" cy="4975347"/>
          </a:xfrm>
          <a:prstGeom prst="rect">
            <a:avLst/>
          </a:prstGeom>
        </p:spPr>
        <p:txBody>
          <a:bodyPr>
            <a:noAutofit/>
          </a:bodyPr>
          <a:lstStyle>
            <a:lvl1pPr marL="159733" indent="-159733" algn="l" rtl="0" eaLnBrk="0" fontAlgn="base" hangingPunct="0">
              <a:spcBef>
                <a:spcPct val="20000"/>
              </a:spcBef>
              <a:spcAft>
                <a:spcPct val="0"/>
              </a:spcAft>
              <a:buClr>
                <a:srgbClr val="EB8808"/>
              </a:buClr>
              <a:buChar char="•"/>
              <a:tabLst>
                <a:tab pos="213475" algn="l"/>
                <a:tab pos="971832" algn="l"/>
              </a:tabLst>
              <a:defRPr sz="2069">
                <a:solidFill>
                  <a:srgbClr val="6E1463"/>
                </a:solidFill>
                <a:latin typeface="+mn-lt"/>
                <a:ea typeface="+mn-ea"/>
                <a:cs typeface="+mn-cs"/>
              </a:defRPr>
            </a:lvl1pPr>
            <a:lvl2pPr marL="374699" indent="-214968" algn="l" rtl="0" eaLnBrk="0" fontAlgn="base" hangingPunct="0">
              <a:spcBef>
                <a:spcPct val="20000"/>
              </a:spcBef>
              <a:spcAft>
                <a:spcPct val="0"/>
              </a:spcAft>
              <a:buClr>
                <a:srgbClr val="EB8808"/>
              </a:buClr>
              <a:buChar char="–"/>
              <a:defRPr sz="1880">
                <a:solidFill>
                  <a:srgbClr val="6E1463"/>
                </a:solidFill>
                <a:latin typeface="+mn-lt"/>
                <a:ea typeface="+mn-ea"/>
              </a:defRPr>
            </a:lvl2pPr>
            <a:lvl3pPr marL="488156" indent="-101512" algn="l" rtl="0" eaLnBrk="0" fontAlgn="base" hangingPunct="0">
              <a:spcBef>
                <a:spcPct val="20000"/>
              </a:spcBef>
              <a:spcAft>
                <a:spcPct val="0"/>
              </a:spcAft>
              <a:buClr>
                <a:srgbClr val="EB8808"/>
              </a:buClr>
              <a:buChar char="•"/>
              <a:tabLst/>
              <a:defRPr sz="1692">
                <a:solidFill>
                  <a:srgbClr val="6E1463"/>
                </a:solidFill>
                <a:latin typeface="+mn-lt"/>
                <a:ea typeface="+mn-ea"/>
              </a:defRPr>
            </a:lvl3pPr>
            <a:lvl4pPr marL="704614" indent="-159733" algn="l" rtl="0" eaLnBrk="0" fontAlgn="base" hangingPunct="0">
              <a:spcBef>
                <a:spcPct val="20000"/>
              </a:spcBef>
              <a:spcAft>
                <a:spcPct val="0"/>
              </a:spcAft>
              <a:buClr>
                <a:srgbClr val="EB8808"/>
              </a:buClr>
              <a:buChar char="–"/>
              <a:tabLst/>
              <a:defRPr sz="1505">
                <a:solidFill>
                  <a:srgbClr val="6E1463"/>
                </a:solidFill>
                <a:latin typeface="+mn-lt"/>
                <a:ea typeface="+mn-ea"/>
              </a:defRPr>
            </a:lvl4pPr>
            <a:lvl5pPr marL="761342" indent="159733" algn="l" rtl="0" eaLnBrk="0" fontAlgn="base" hangingPunct="0">
              <a:spcBef>
                <a:spcPct val="20000"/>
              </a:spcBef>
              <a:spcAft>
                <a:spcPct val="0"/>
              </a:spcAft>
              <a:buClr>
                <a:srgbClr val="EB8808"/>
              </a:buClr>
              <a:buChar char="»"/>
              <a:tabLst/>
              <a:defRPr sz="1317">
                <a:solidFill>
                  <a:srgbClr val="6E1463"/>
                </a:solidFill>
                <a:latin typeface="+mn-lt"/>
                <a:ea typeface="+mn-ea"/>
              </a:defRPr>
            </a:lvl5pPr>
            <a:lvl6pPr marL="1560006" indent="-165704" algn="l" rtl="0" fontAlgn="base">
              <a:spcBef>
                <a:spcPct val="20000"/>
              </a:spcBef>
              <a:spcAft>
                <a:spcPct val="0"/>
              </a:spcAft>
              <a:buClr>
                <a:srgbClr val="5A1B86"/>
              </a:buClr>
              <a:buChar char="»"/>
              <a:defRPr sz="1505">
                <a:solidFill>
                  <a:schemeClr val="tx1"/>
                </a:solidFill>
                <a:latin typeface="+mn-lt"/>
                <a:ea typeface="+mn-ea"/>
              </a:defRPr>
            </a:lvl6pPr>
            <a:lvl7pPr marL="1989940" indent="-165704" algn="l" rtl="0" fontAlgn="base">
              <a:spcBef>
                <a:spcPct val="20000"/>
              </a:spcBef>
              <a:spcAft>
                <a:spcPct val="0"/>
              </a:spcAft>
              <a:buClr>
                <a:srgbClr val="5A1B86"/>
              </a:buClr>
              <a:buChar char="»"/>
              <a:defRPr sz="1505">
                <a:solidFill>
                  <a:schemeClr val="tx1"/>
                </a:solidFill>
                <a:latin typeface="+mn-lt"/>
                <a:ea typeface="+mn-ea"/>
              </a:defRPr>
            </a:lvl7pPr>
            <a:lvl8pPr marL="2419875" indent="-165704" algn="l" rtl="0" fontAlgn="base">
              <a:spcBef>
                <a:spcPct val="20000"/>
              </a:spcBef>
              <a:spcAft>
                <a:spcPct val="0"/>
              </a:spcAft>
              <a:buClr>
                <a:srgbClr val="5A1B86"/>
              </a:buClr>
              <a:buChar char="»"/>
              <a:defRPr sz="1505">
                <a:solidFill>
                  <a:schemeClr val="tx1"/>
                </a:solidFill>
                <a:latin typeface="+mn-lt"/>
                <a:ea typeface="+mn-ea"/>
              </a:defRPr>
            </a:lvl8pPr>
            <a:lvl9pPr marL="2849808" indent="-165704" algn="l" rtl="0" fontAlgn="base">
              <a:spcBef>
                <a:spcPct val="20000"/>
              </a:spcBef>
              <a:spcAft>
                <a:spcPct val="0"/>
              </a:spcAft>
              <a:buClr>
                <a:srgbClr val="5A1B86"/>
              </a:buClr>
              <a:buChar char="»"/>
              <a:defRPr sz="1505">
                <a:solidFill>
                  <a:schemeClr val="tx1"/>
                </a:solidFill>
                <a:latin typeface="+mn-lt"/>
                <a:ea typeface="+mn-ea"/>
              </a:defRPr>
            </a:lvl9pPr>
          </a:lstStyle>
          <a:p>
            <a:pPr lvl="1">
              <a:lnSpc>
                <a:spcPct val="80000"/>
              </a:lnSpc>
            </a:pPr>
            <a:r>
              <a:rPr lang="en-US" sz="1600" kern="0" dirty="0" err="1"/>
              <a:t>Askarov</a:t>
            </a:r>
            <a:r>
              <a:rPr lang="en-US" sz="1600" kern="0" dirty="0"/>
              <a:t>, Atilla</a:t>
            </a:r>
          </a:p>
          <a:p>
            <a:pPr lvl="1">
              <a:lnSpc>
                <a:spcPct val="80000"/>
              </a:lnSpc>
            </a:pPr>
            <a:r>
              <a:rPr lang="en-US" sz="1600" kern="0" dirty="0"/>
              <a:t>Bennett, Chris</a:t>
            </a:r>
          </a:p>
          <a:p>
            <a:pPr lvl="1">
              <a:lnSpc>
                <a:spcPct val="80000"/>
              </a:lnSpc>
            </a:pPr>
            <a:r>
              <a:rPr lang="en-US" sz="1600" kern="0" dirty="0"/>
              <a:t>Boehm, Nicholas</a:t>
            </a:r>
          </a:p>
          <a:p>
            <a:pPr lvl="1">
              <a:lnSpc>
                <a:spcPct val="80000"/>
              </a:lnSpc>
            </a:pPr>
            <a:r>
              <a:rPr lang="en-US" sz="1600" kern="0" dirty="0" err="1"/>
              <a:t>Brekosky</a:t>
            </a:r>
            <a:r>
              <a:rPr lang="en-US" sz="1600" kern="0" dirty="0"/>
              <a:t>, Regis </a:t>
            </a:r>
          </a:p>
          <a:p>
            <a:pPr lvl="1">
              <a:lnSpc>
                <a:spcPct val="80000"/>
              </a:lnSpc>
            </a:pPr>
            <a:r>
              <a:rPr lang="en-US" sz="1600" kern="0" dirty="0" err="1"/>
              <a:t>Cillis</a:t>
            </a:r>
            <a:r>
              <a:rPr lang="en-US" sz="1600" kern="0" dirty="0"/>
              <a:t>, Analia </a:t>
            </a:r>
          </a:p>
          <a:p>
            <a:pPr lvl="1">
              <a:lnSpc>
                <a:spcPct val="80000"/>
              </a:lnSpc>
            </a:pPr>
            <a:r>
              <a:rPr lang="en-US" sz="1600" kern="0" dirty="0"/>
              <a:t>Chang, Meng-Ping</a:t>
            </a:r>
          </a:p>
          <a:p>
            <a:pPr lvl="1">
              <a:lnSpc>
                <a:spcPct val="80000"/>
              </a:lnSpc>
            </a:pPr>
            <a:r>
              <a:rPr lang="en-US" sz="1600" kern="0" dirty="0"/>
              <a:t>Cheung, Stephanie</a:t>
            </a:r>
          </a:p>
          <a:p>
            <a:pPr lvl="1">
              <a:lnSpc>
                <a:spcPct val="80000"/>
              </a:lnSpc>
            </a:pPr>
            <a:r>
              <a:rPr lang="en-US" sz="1600" kern="0" dirty="0"/>
              <a:t>Cho, Benjamin</a:t>
            </a:r>
          </a:p>
          <a:p>
            <a:pPr lvl="1">
              <a:lnSpc>
                <a:spcPct val="80000"/>
              </a:lnSpc>
            </a:pPr>
            <a:r>
              <a:rPr lang="en-US" sz="1600" kern="0" dirty="0"/>
              <a:t>Cho, Jay</a:t>
            </a:r>
          </a:p>
          <a:p>
            <a:pPr lvl="1">
              <a:lnSpc>
                <a:spcPct val="80000"/>
              </a:lnSpc>
            </a:pPr>
            <a:r>
              <a:rPr lang="en-US" sz="1600" kern="0" dirty="0" err="1"/>
              <a:t>Costen</a:t>
            </a:r>
            <a:r>
              <a:rPr lang="en-US" sz="1600" kern="0" dirty="0"/>
              <a:t>, Nicholas </a:t>
            </a:r>
          </a:p>
          <a:p>
            <a:pPr lvl="1">
              <a:lnSpc>
                <a:spcPct val="80000"/>
              </a:lnSpc>
            </a:pPr>
            <a:r>
              <a:rPr lang="en-US" sz="1600" kern="0" dirty="0"/>
              <a:t>Cottingham, David </a:t>
            </a:r>
          </a:p>
          <a:p>
            <a:pPr lvl="1">
              <a:lnSpc>
                <a:spcPct val="80000"/>
              </a:lnSpc>
            </a:pPr>
            <a:r>
              <a:rPr lang="en-US" sz="1600" kern="0" dirty="0" err="1"/>
              <a:t>Datesman</a:t>
            </a:r>
            <a:r>
              <a:rPr lang="en-US" sz="1600" kern="0" dirty="0"/>
              <a:t>, Aaron </a:t>
            </a:r>
          </a:p>
          <a:p>
            <a:pPr lvl="1">
              <a:lnSpc>
                <a:spcPct val="80000"/>
              </a:lnSpc>
            </a:pPr>
            <a:r>
              <a:rPr lang="en-US" sz="1600" kern="0" dirty="0" err="1"/>
              <a:t>Degumbia</a:t>
            </a:r>
            <a:r>
              <a:rPr lang="en-US" sz="1600" kern="0" dirty="0"/>
              <a:t>, </a:t>
            </a:r>
            <a:r>
              <a:rPr lang="en-US" sz="1600" kern="0" dirty="0" err="1"/>
              <a:t>Lantrinh</a:t>
            </a:r>
            <a:r>
              <a:rPr lang="en-US" sz="1600" kern="0" dirty="0"/>
              <a:t> </a:t>
            </a:r>
          </a:p>
          <a:p>
            <a:pPr lvl="1">
              <a:lnSpc>
                <a:spcPct val="80000"/>
              </a:lnSpc>
            </a:pPr>
            <a:r>
              <a:rPr lang="en-US" sz="1600" kern="0" dirty="0"/>
              <a:t>Del Cid, Carlos </a:t>
            </a:r>
          </a:p>
          <a:p>
            <a:pPr lvl="1">
              <a:lnSpc>
                <a:spcPct val="80000"/>
              </a:lnSpc>
            </a:pPr>
            <a:r>
              <a:rPr lang="en-US" sz="1600" kern="0" dirty="0" err="1"/>
              <a:t>Delo</a:t>
            </a:r>
            <a:r>
              <a:rPr lang="en-US" sz="1600" kern="0" dirty="0"/>
              <a:t>, Gregory </a:t>
            </a:r>
          </a:p>
          <a:p>
            <a:pPr lvl="1">
              <a:lnSpc>
                <a:spcPct val="80000"/>
              </a:lnSpc>
            </a:pPr>
            <a:r>
              <a:rPr lang="en-US" sz="1600" kern="0" dirty="0" err="1"/>
              <a:t>Devasia</a:t>
            </a:r>
            <a:r>
              <a:rPr lang="en-US" sz="1600" kern="0" dirty="0"/>
              <a:t>, Archana </a:t>
            </a:r>
          </a:p>
          <a:p>
            <a:pPr lvl="1">
              <a:lnSpc>
                <a:spcPct val="80000"/>
              </a:lnSpc>
            </a:pPr>
            <a:r>
              <a:rPr lang="en-US" sz="1600" kern="0" dirty="0"/>
              <a:t>Fox-</a:t>
            </a:r>
            <a:r>
              <a:rPr lang="en-US" sz="1600" kern="0" dirty="0" err="1"/>
              <a:t>Rabinovitz</a:t>
            </a:r>
            <a:r>
              <a:rPr lang="en-US" sz="1600" kern="0" dirty="0"/>
              <a:t>, Joseph</a:t>
            </a:r>
          </a:p>
          <a:p>
            <a:pPr lvl="1">
              <a:lnSpc>
                <a:spcPct val="80000"/>
              </a:lnSpc>
            </a:pPr>
            <a:r>
              <a:rPr lang="en-US" sz="1600" kern="0" dirty="0"/>
              <a:t>Gardner, Glen </a:t>
            </a:r>
          </a:p>
          <a:p>
            <a:pPr lvl="1">
              <a:lnSpc>
                <a:spcPct val="80000"/>
              </a:lnSpc>
            </a:pPr>
            <a:r>
              <a:rPr lang="en-US" sz="1600" kern="0" dirty="0" err="1"/>
              <a:t>Glebov</a:t>
            </a:r>
            <a:r>
              <a:rPr lang="en-US" sz="1600" kern="0" dirty="0"/>
              <a:t>, Boris</a:t>
            </a:r>
          </a:p>
          <a:p>
            <a:pPr lvl="1">
              <a:lnSpc>
                <a:spcPct val="80000"/>
              </a:lnSpc>
            </a:pPr>
            <a:r>
              <a:rPr lang="en-US" sz="1600" kern="0" dirty="0"/>
              <a:t>Goodwin, Amber </a:t>
            </a:r>
          </a:p>
        </p:txBody>
      </p:sp>
      <p:sp>
        <p:nvSpPr>
          <p:cNvPr id="9" name="Content Placeholder 10">
            <a:extLst>
              <a:ext uri="{FF2B5EF4-FFF2-40B4-BE49-F238E27FC236}">
                <a16:creationId xmlns:a16="http://schemas.microsoft.com/office/drawing/2014/main" xmlns="" id="{F0F38E00-3DA3-454B-AB21-1A95CC3D3D41}"/>
              </a:ext>
            </a:extLst>
          </p:cNvPr>
          <p:cNvSpPr txBox="1">
            <a:spLocks/>
          </p:cNvSpPr>
          <p:nvPr/>
        </p:nvSpPr>
        <p:spPr bwMode="auto">
          <a:xfrm>
            <a:off x="3027218" y="1285752"/>
            <a:ext cx="2757055" cy="507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lvl="1">
              <a:lnSpc>
                <a:spcPct val="80000"/>
              </a:lnSpc>
            </a:pPr>
            <a:r>
              <a:rPr lang="en-US" sz="1600" dirty="0"/>
              <a:t>Guan, Bing </a:t>
            </a:r>
          </a:p>
          <a:p>
            <a:pPr lvl="1">
              <a:lnSpc>
                <a:spcPct val="80000"/>
              </a:lnSpc>
            </a:pPr>
            <a:r>
              <a:rPr lang="en-US" sz="1600" dirty="0"/>
              <a:t>Holliday, David </a:t>
            </a:r>
          </a:p>
          <a:p>
            <a:pPr lvl="1">
              <a:lnSpc>
                <a:spcPct val="80000"/>
              </a:lnSpc>
            </a:pPr>
            <a:r>
              <a:rPr lang="de-DE" sz="1600" dirty="0"/>
              <a:t>Hu, Ron  </a:t>
            </a:r>
            <a:endParaRPr lang="en-US" sz="1600" dirty="0"/>
          </a:p>
          <a:p>
            <a:pPr lvl="1">
              <a:lnSpc>
                <a:spcPct val="80000"/>
              </a:lnSpc>
            </a:pPr>
            <a:r>
              <a:rPr lang="en-US" sz="1600" dirty="0"/>
              <a:t>Hwang, </a:t>
            </a:r>
            <a:r>
              <a:rPr lang="en-US" sz="1600" dirty="0" err="1"/>
              <a:t>Tsuwei</a:t>
            </a:r>
            <a:r>
              <a:rPr lang="en-US" sz="1600" dirty="0"/>
              <a:t> </a:t>
            </a:r>
          </a:p>
          <a:p>
            <a:pPr lvl="1">
              <a:lnSpc>
                <a:spcPct val="80000"/>
              </a:lnSpc>
            </a:pPr>
            <a:r>
              <a:rPr lang="en-US" sz="1600" dirty="0" err="1"/>
              <a:t>Kluengpho</a:t>
            </a:r>
            <a:r>
              <a:rPr lang="en-US" sz="1600" dirty="0"/>
              <a:t>, </a:t>
            </a:r>
            <a:r>
              <a:rPr lang="en-US" sz="1600" dirty="0" err="1"/>
              <a:t>Vorachai</a:t>
            </a:r>
            <a:r>
              <a:rPr lang="en-US" sz="1600" dirty="0"/>
              <a:t> </a:t>
            </a:r>
          </a:p>
          <a:p>
            <a:pPr lvl="1">
              <a:lnSpc>
                <a:spcPct val="80000"/>
              </a:lnSpc>
            </a:pPr>
            <a:r>
              <a:rPr lang="en-US" sz="1600" dirty="0"/>
              <a:t>Kim, </a:t>
            </a:r>
            <a:r>
              <a:rPr lang="en-US" sz="1600" dirty="0" err="1"/>
              <a:t>Kyowon</a:t>
            </a:r>
            <a:endParaRPr lang="en-US" sz="1600" dirty="0"/>
          </a:p>
          <a:p>
            <a:pPr lvl="1" eaLnBrk="1" fontAlgn="t" hangingPunct="1">
              <a:lnSpc>
                <a:spcPct val="80000"/>
              </a:lnSpc>
            </a:pPr>
            <a:r>
              <a:rPr lang="en-US" sz="1600" dirty="0"/>
              <a:t>Leong, Edward </a:t>
            </a:r>
          </a:p>
          <a:p>
            <a:pPr lvl="1" eaLnBrk="1" fontAlgn="t" hangingPunct="1">
              <a:lnSpc>
                <a:spcPct val="80000"/>
              </a:lnSpc>
            </a:pPr>
            <a:r>
              <a:rPr lang="en-US" sz="1600" dirty="0"/>
              <a:t>Lindsay, </a:t>
            </a:r>
            <a:r>
              <a:rPr lang="en-US" sz="1600" dirty="0" err="1"/>
              <a:t>Decosta</a:t>
            </a:r>
            <a:r>
              <a:rPr lang="en-US" sz="1600" dirty="0"/>
              <a:t> </a:t>
            </a:r>
          </a:p>
          <a:p>
            <a:pPr lvl="1" eaLnBrk="1" fontAlgn="t" hangingPunct="1">
              <a:lnSpc>
                <a:spcPct val="80000"/>
              </a:lnSpc>
            </a:pPr>
            <a:r>
              <a:rPr lang="en-US" sz="1600" dirty="0" err="1"/>
              <a:t>Mah</a:t>
            </a:r>
            <a:r>
              <a:rPr lang="en-US" sz="1600" dirty="0"/>
              <a:t>, Jonathan </a:t>
            </a:r>
          </a:p>
          <a:p>
            <a:pPr lvl="1" eaLnBrk="1" fontAlgn="t" hangingPunct="1">
              <a:lnSpc>
                <a:spcPct val="80000"/>
              </a:lnSpc>
            </a:pPr>
            <a:r>
              <a:rPr lang="en-US" sz="1600" dirty="0"/>
              <a:t>Meier, Lane</a:t>
            </a:r>
          </a:p>
          <a:p>
            <a:pPr lvl="1" eaLnBrk="1" fontAlgn="t" hangingPunct="1">
              <a:lnSpc>
                <a:spcPct val="80000"/>
              </a:lnSpc>
            </a:pPr>
            <a:r>
              <a:rPr lang="en-US" sz="1600" dirty="0"/>
              <a:t>Merchant, Christopher</a:t>
            </a:r>
          </a:p>
          <a:p>
            <a:pPr lvl="1" eaLnBrk="1" fontAlgn="t" hangingPunct="1">
              <a:lnSpc>
                <a:spcPct val="80000"/>
              </a:lnSpc>
            </a:pPr>
            <a:r>
              <a:rPr lang="en-US" sz="1600" dirty="0" err="1"/>
              <a:t>Mikula</a:t>
            </a:r>
            <a:r>
              <a:rPr lang="en-US" sz="1600" dirty="0"/>
              <a:t>, </a:t>
            </a:r>
            <a:r>
              <a:rPr lang="en-US" sz="1600" dirty="0" err="1"/>
              <a:t>Vilem</a:t>
            </a:r>
            <a:r>
              <a:rPr lang="en-US" sz="1600" dirty="0"/>
              <a:t> </a:t>
            </a:r>
          </a:p>
          <a:p>
            <a:pPr lvl="1" eaLnBrk="1" fontAlgn="t" hangingPunct="1">
              <a:lnSpc>
                <a:spcPct val="80000"/>
              </a:lnSpc>
            </a:pPr>
            <a:r>
              <a:rPr lang="en-US" sz="1600" dirty="0" err="1"/>
              <a:t>Moetakef</a:t>
            </a:r>
            <a:r>
              <a:rPr lang="en-US" sz="1600" dirty="0"/>
              <a:t>, </a:t>
            </a:r>
            <a:r>
              <a:rPr lang="en-US" sz="1600" dirty="0" err="1"/>
              <a:t>Pouya</a:t>
            </a:r>
            <a:endParaRPr lang="en-US" sz="1600" dirty="0"/>
          </a:p>
          <a:p>
            <a:pPr lvl="1" eaLnBrk="1" fontAlgn="t" hangingPunct="1">
              <a:lnSpc>
                <a:spcPct val="80000"/>
              </a:lnSpc>
            </a:pPr>
            <a:r>
              <a:rPr lang="en-US" sz="1600" dirty="0"/>
              <a:t>Munoz, Ronnie</a:t>
            </a:r>
          </a:p>
          <a:p>
            <a:pPr lvl="1" eaLnBrk="1" fontAlgn="t" hangingPunct="1">
              <a:lnSpc>
                <a:spcPct val="80000"/>
              </a:lnSpc>
            </a:pPr>
            <a:r>
              <a:rPr lang="en-US" sz="1600" dirty="0"/>
              <a:t>Oh, Lance</a:t>
            </a:r>
          </a:p>
          <a:p>
            <a:pPr lvl="1" eaLnBrk="1" fontAlgn="t" hangingPunct="1">
              <a:lnSpc>
                <a:spcPct val="80000"/>
              </a:lnSpc>
            </a:pPr>
            <a:r>
              <a:rPr lang="en-US" sz="1600" dirty="0" err="1"/>
              <a:t>Peretz</a:t>
            </a:r>
            <a:r>
              <a:rPr lang="en-US" sz="1600" dirty="0"/>
              <a:t>, </a:t>
            </a:r>
            <a:r>
              <a:rPr lang="en-US" sz="1600" dirty="0" err="1"/>
              <a:t>Eliad</a:t>
            </a:r>
            <a:r>
              <a:rPr lang="en-US" sz="1600" dirty="0"/>
              <a:t> </a:t>
            </a:r>
          </a:p>
          <a:p>
            <a:pPr lvl="1" eaLnBrk="1" fontAlgn="t" hangingPunct="1">
              <a:lnSpc>
                <a:spcPct val="80000"/>
              </a:lnSpc>
            </a:pPr>
            <a:r>
              <a:rPr lang="en-US" sz="1600" dirty="0" err="1"/>
              <a:t>Sansebastian</a:t>
            </a:r>
            <a:r>
              <a:rPr lang="en-US" sz="1600" dirty="0"/>
              <a:t>, Marc</a:t>
            </a:r>
          </a:p>
          <a:p>
            <a:pPr lvl="1" eaLnBrk="1" fontAlgn="t" hangingPunct="1">
              <a:lnSpc>
                <a:spcPct val="80000"/>
              </a:lnSpc>
            </a:pPr>
            <a:r>
              <a:rPr lang="en-US" sz="1600" dirty="0" err="1"/>
              <a:t>Somnasri</a:t>
            </a:r>
            <a:r>
              <a:rPr lang="en-US" sz="1600" dirty="0"/>
              <a:t>, Robert </a:t>
            </a:r>
          </a:p>
          <a:p>
            <a:pPr lvl="1" eaLnBrk="1" fontAlgn="t" hangingPunct="1">
              <a:lnSpc>
                <a:spcPct val="80000"/>
              </a:lnSpc>
            </a:pPr>
            <a:r>
              <a:rPr lang="en-US" sz="1600" dirty="0"/>
              <a:t>Tucker, Corey  </a:t>
            </a:r>
          </a:p>
          <a:p>
            <a:pPr lvl="1" eaLnBrk="1" fontAlgn="t" hangingPunct="1">
              <a:lnSpc>
                <a:spcPct val="80000"/>
              </a:lnSpc>
            </a:pPr>
            <a:r>
              <a:rPr lang="en-US" sz="1600" dirty="0"/>
              <a:t>Turck, Kyle  </a:t>
            </a:r>
          </a:p>
          <a:p>
            <a:pPr lvl="1" eaLnBrk="1" fontAlgn="t" hangingPunct="1">
              <a:lnSpc>
                <a:spcPct val="80000"/>
              </a:lnSpc>
            </a:pPr>
            <a:endParaRPr lang="en-US" sz="1600" dirty="0"/>
          </a:p>
        </p:txBody>
      </p:sp>
      <p:sp>
        <p:nvSpPr>
          <p:cNvPr id="10" name="Content Placeholder 10">
            <a:extLst>
              <a:ext uri="{FF2B5EF4-FFF2-40B4-BE49-F238E27FC236}">
                <a16:creationId xmlns:a16="http://schemas.microsoft.com/office/drawing/2014/main" xmlns="" id="{7184D099-76E3-F149-8CBF-4B6086109BD3}"/>
              </a:ext>
            </a:extLst>
          </p:cNvPr>
          <p:cNvSpPr txBox="1">
            <a:spLocks/>
          </p:cNvSpPr>
          <p:nvPr/>
        </p:nvSpPr>
        <p:spPr bwMode="auto">
          <a:xfrm>
            <a:off x="5590309" y="1285753"/>
            <a:ext cx="2757055"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169863" indent="-169863" algn="l" rtl="0" eaLnBrk="0" fontAlgn="base" hangingPunct="0">
              <a:spcBef>
                <a:spcPct val="20000"/>
              </a:spcBef>
              <a:spcAft>
                <a:spcPct val="0"/>
              </a:spcAft>
              <a:buClr>
                <a:srgbClr val="EB8808"/>
              </a:buClr>
              <a:buChar char="•"/>
              <a:tabLst>
                <a:tab pos="227013" algn="l"/>
                <a:tab pos="1033463" algn="l"/>
              </a:tabLst>
              <a:defRPr sz="2200">
                <a:solidFill>
                  <a:srgbClr val="6E1463"/>
                </a:solidFill>
                <a:latin typeface="+mn-lt"/>
                <a:ea typeface="+mn-ea"/>
                <a:cs typeface="+mn-cs"/>
              </a:defRPr>
            </a:lvl1pPr>
            <a:lvl2pPr marL="398463" indent="-228600" algn="l" rtl="0" eaLnBrk="0" fontAlgn="base" hangingPunct="0">
              <a:spcBef>
                <a:spcPct val="20000"/>
              </a:spcBef>
              <a:spcAft>
                <a:spcPct val="0"/>
              </a:spcAft>
              <a:buClr>
                <a:srgbClr val="EB8808"/>
              </a:buClr>
              <a:buChar char="–"/>
              <a:defRPr sz="2000">
                <a:solidFill>
                  <a:srgbClr val="6E1463"/>
                </a:solidFill>
                <a:latin typeface="+mn-lt"/>
                <a:ea typeface="+mn-ea"/>
              </a:defRPr>
            </a:lvl2pPr>
            <a:lvl3pPr marL="519113" indent="-107950" algn="l" rtl="0" eaLnBrk="0" fontAlgn="base" hangingPunct="0">
              <a:spcBef>
                <a:spcPct val="20000"/>
              </a:spcBef>
              <a:spcAft>
                <a:spcPct val="0"/>
              </a:spcAft>
              <a:buClr>
                <a:srgbClr val="EB8808"/>
              </a:buClr>
              <a:buChar char="•"/>
              <a:tabLst/>
              <a:defRPr sz="1800">
                <a:solidFill>
                  <a:srgbClr val="6E1463"/>
                </a:solidFill>
                <a:latin typeface="+mn-lt"/>
                <a:ea typeface="+mn-ea"/>
              </a:defRPr>
            </a:lvl3pPr>
            <a:lvl4pPr marL="749300" indent="-169863" algn="l" rtl="0" eaLnBrk="0" fontAlgn="base" hangingPunct="0">
              <a:spcBef>
                <a:spcPct val="20000"/>
              </a:spcBef>
              <a:spcAft>
                <a:spcPct val="0"/>
              </a:spcAft>
              <a:buClr>
                <a:srgbClr val="EB8808"/>
              </a:buClr>
              <a:buChar char="–"/>
              <a:tabLst/>
              <a:defRPr sz="1600">
                <a:solidFill>
                  <a:srgbClr val="6E1463"/>
                </a:solidFill>
                <a:latin typeface="+mn-lt"/>
                <a:ea typeface="+mn-ea"/>
              </a:defRPr>
            </a:lvl4pPr>
            <a:lvl5pPr marL="809625" indent="169863" algn="l" rtl="0" eaLnBrk="0" fontAlgn="base" hangingPunct="0">
              <a:spcBef>
                <a:spcPct val="20000"/>
              </a:spcBef>
              <a:spcAft>
                <a:spcPct val="0"/>
              </a:spcAft>
              <a:buClr>
                <a:srgbClr val="EB8808"/>
              </a:buClr>
              <a:buChar char="»"/>
              <a:tabLst/>
              <a:defRPr sz="1400">
                <a:solidFill>
                  <a:srgbClr val="6E1463"/>
                </a:solidFill>
                <a:latin typeface="+mn-lt"/>
                <a:ea typeface="+mn-ea"/>
              </a:defRPr>
            </a:lvl5pPr>
            <a:lvl6pPr marL="1658938" indent="-176213" algn="l" rtl="0" fontAlgn="base">
              <a:spcBef>
                <a:spcPct val="20000"/>
              </a:spcBef>
              <a:spcAft>
                <a:spcPct val="0"/>
              </a:spcAft>
              <a:buClr>
                <a:srgbClr val="5A1B86"/>
              </a:buClr>
              <a:buChar char="»"/>
              <a:defRPr sz="1600">
                <a:solidFill>
                  <a:schemeClr val="tx1"/>
                </a:solidFill>
                <a:latin typeface="+mn-lt"/>
                <a:ea typeface="+mn-ea"/>
              </a:defRPr>
            </a:lvl6pPr>
            <a:lvl7pPr marL="2116138" indent="-176213" algn="l" rtl="0" fontAlgn="base">
              <a:spcBef>
                <a:spcPct val="20000"/>
              </a:spcBef>
              <a:spcAft>
                <a:spcPct val="0"/>
              </a:spcAft>
              <a:buClr>
                <a:srgbClr val="5A1B86"/>
              </a:buClr>
              <a:buChar char="»"/>
              <a:defRPr sz="1600">
                <a:solidFill>
                  <a:schemeClr val="tx1"/>
                </a:solidFill>
                <a:latin typeface="+mn-lt"/>
                <a:ea typeface="+mn-ea"/>
              </a:defRPr>
            </a:lvl7pPr>
            <a:lvl8pPr marL="2573338" indent="-176213" algn="l" rtl="0" fontAlgn="base">
              <a:spcBef>
                <a:spcPct val="20000"/>
              </a:spcBef>
              <a:spcAft>
                <a:spcPct val="0"/>
              </a:spcAft>
              <a:buClr>
                <a:srgbClr val="5A1B86"/>
              </a:buClr>
              <a:buChar char="»"/>
              <a:defRPr sz="1600">
                <a:solidFill>
                  <a:schemeClr val="tx1"/>
                </a:solidFill>
                <a:latin typeface="+mn-lt"/>
                <a:ea typeface="+mn-ea"/>
              </a:defRPr>
            </a:lvl8pPr>
            <a:lvl9pPr marL="3030538" indent="-176213" algn="l" rtl="0" fontAlgn="base">
              <a:spcBef>
                <a:spcPct val="20000"/>
              </a:spcBef>
              <a:spcAft>
                <a:spcPct val="0"/>
              </a:spcAft>
              <a:buClr>
                <a:srgbClr val="5A1B86"/>
              </a:buClr>
              <a:buChar char="»"/>
              <a:defRPr sz="1600">
                <a:solidFill>
                  <a:schemeClr val="tx1"/>
                </a:solidFill>
                <a:latin typeface="+mn-lt"/>
                <a:ea typeface="+mn-ea"/>
              </a:defRPr>
            </a:lvl9pPr>
          </a:lstStyle>
          <a:p>
            <a:pPr lvl="1" eaLnBrk="1" fontAlgn="t" hangingPunct="1">
              <a:lnSpc>
                <a:spcPct val="80000"/>
              </a:lnSpc>
            </a:pPr>
            <a:r>
              <a:rPr lang="en-US" sz="1600" dirty="0"/>
              <a:t>Val-Addo, Derek</a:t>
            </a:r>
          </a:p>
          <a:p>
            <a:pPr lvl="1" eaLnBrk="1" fontAlgn="t" hangingPunct="1">
              <a:lnSpc>
                <a:spcPct val="80000"/>
              </a:lnSpc>
            </a:pPr>
            <a:r>
              <a:rPr lang="en-US" sz="1600" dirty="0"/>
              <a:t>Wang, Frederick </a:t>
            </a:r>
          </a:p>
          <a:p>
            <a:pPr lvl="1" eaLnBrk="1" fontAlgn="t" hangingPunct="1">
              <a:lnSpc>
                <a:spcPct val="80000"/>
              </a:lnSpc>
            </a:pPr>
            <a:r>
              <a:rPr lang="en-US" sz="1600" dirty="0" err="1"/>
              <a:t>Wassell</a:t>
            </a:r>
            <a:r>
              <a:rPr lang="en-US" sz="1600" dirty="0"/>
              <a:t>, Edward </a:t>
            </a:r>
          </a:p>
          <a:p>
            <a:pPr lvl="1" eaLnBrk="1" fontAlgn="t" hangingPunct="1">
              <a:lnSpc>
                <a:spcPct val="80000"/>
              </a:lnSpc>
            </a:pPr>
            <a:r>
              <a:rPr lang="en-US" sz="1600" dirty="0"/>
              <a:t>Williams, Elissa </a:t>
            </a:r>
          </a:p>
          <a:p>
            <a:pPr lvl="1" eaLnBrk="1" fontAlgn="t" hangingPunct="1">
              <a:lnSpc>
                <a:spcPct val="80000"/>
              </a:lnSpc>
            </a:pPr>
            <a:r>
              <a:rPr lang="en-US" sz="1600" dirty="0"/>
              <a:t>Williams, James</a:t>
            </a:r>
          </a:p>
        </p:txBody>
      </p:sp>
    </p:spTree>
    <p:extLst>
      <p:ext uri="{BB962C8B-B14F-4D97-AF65-F5344CB8AC3E}">
        <p14:creationId xmlns:p14="http://schemas.microsoft.com/office/powerpoint/2010/main" val="1590953619"/>
      </p:ext>
    </p:extLst>
  </p:cSld>
  <p:clrMapOvr>
    <a:masterClrMapping/>
  </p:clrMapOvr>
  <p:transition spd="med" advClick="0"/>
</p:sld>
</file>

<file path=ppt/theme/theme1.xml><?xml version="1.0" encoding="utf-8"?>
<a:theme xmlns:a="http://schemas.openxmlformats.org/drawingml/2006/main" name="Blank Presentat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129965</TotalTime>
  <Words>4549</Words>
  <Application>Microsoft Office PowerPoint</Application>
  <PresentationFormat>Letter Paper (8.5x11 in)</PresentationFormat>
  <Paragraphs>952</Paragraphs>
  <Slides>93</Slides>
  <Notes>27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ＭＳ Ｐゴシック</vt:lpstr>
      <vt:lpstr>.AppleSystemUIFont</vt:lpstr>
      <vt:lpstr>Arial</vt:lpstr>
      <vt:lpstr>Chicago</vt:lpstr>
      <vt:lpstr>Symbol</vt:lpstr>
      <vt:lpstr>Times</vt:lpstr>
      <vt:lpstr>Times New Roman</vt:lpstr>
      <vt:lpstr>Times New Roman Regular</vt:lpstr>
      <vt:lpstr>Blank Presentation</vt:lpstr>
      <vt:lpstr>PowerPoint Presentation</vt:lpstr>
      <vt:lpstr>PowerPoint Presentation</vt:lpstr>
      <vt:lpstr>PowerPoint Presentation</vt:lpstr>
      <vt:lpstr>PowerPoint Presentation</vt:lpstr>
      <vt:lpstr>Early History </vt:lpstr>
      <vt:lpstr> Summary: 1974–1980 </vt:lpstr>
      <vt:lpstr>Remember~1980</vt:lpstr>
      <vt:lpstr>Remember, in the Year 1980–continued…</vt:lpstr>
      <vt:lpstr>PowerPoint Presentation</vt:lpstr>
      <vt:lpstr>PowerPoint Presentation</vt:lpstr>
      <vt:lpstr>Minimum IC Mask-Aligner Printable Feature Size  (Typically the FET Channel Length)  1975</vt:lpstr>
      <vt:lpstr> Custom CMOS Gate Array </vt:lpstr>
      <vt:lpstr>Custom CMOS Gate Array, 1976 </vt:lpstr>
      <vt:lpstr>Custom Linear CCD  Shift Register/Delay Line</vt:lpstr>
      <vt:lpstr>The Minimum FET Channel Length is~10 µm in 1975  (This defines the technological performance limit)</vt:lpstr>
      <vt:lpstr>Medical Applications</vt:lpstr>
      <vt:lpstr>Single Element Detectors Fabricated for the  Cosmic Background Explorer (COBE)  1977-1980</vt:lpstr>
      <vt:lpstr>PowerPoint Presentation</vt:lpstr>
      <vt:lpstr> Cosmic Background Explorer 1976–1989 </vt:lpstr>
      <vt:lpstr>Nobel Prize in Physics  Awarded for COBE</vt:lpstr>
      <vt:lpstr> Nobel Prize Awarded to John Mather for COBE  2006  </vt:lpstr>
      <vt:lpstr>COBE Award Presented to the  Microelectronics/ Detector Fabrication Group  1987 </vt:lpstr>
      <vt:lpstr>PowerPoint Presentation</vt:lpstr>
      <vt:lpstr>SUMMARY continued 1980-1990  </vt:lpstr>
      <vt:lpstr>PowerPoint Presentation</vt:lpstr>
      <vt:lpstr>Turning Point: 1985–1990</vt:lpstr>
      <vt:lpstr>Hitachi 256K DRAM  1985</vt:lpstr>
      <vt:lpstr>PowerPoint Presentation</vt:lpstr>
      <vt:lpstr>PowerPoint Presentation</vt:lpstr>
      <vt:lpstr>PowerPoint Presentation</vt:lpstr>
      <vt:lpstr> New Detector Development Laboratory (DDL)  Architectural Design Meeting, ~1989</vt:lpstr>
      <vt:lpstr>PowerPoint Presentation</vt:lpstr>
      <vt:lpstr>Single element  versus    Multi-element (arrays)</vt:lpstr>
      <vt:lpstr>NASA Science Missions  Require Detectors</vt:lpstr>
      <vt:lpstr>PowerPoint Presentation</vt:lpstr>
      <vt:lpstr>PowerPoint Presentation</vt:lpstr>
      <vt:lpstr>PowerPoint Presentation</vt:lpstr>
      <vt:lpstr>PowerPoint Presentation</vt:lpstr>
      <vt:lpstr>Detector Technologies  1993</vt:lpstr>
      <vt:lpstr>PowerPoint Presentation</vt:lpstr>
      <vt:lpstr>The First QWIP Array Images  1991</vt:lpstr>
      <vt:lpstr>Our electronics engineer on bass guitar  QWIP IR Image at 9.3µm; T=35K (-238C)</vt:lpstr>
      <vt:lpstr>First 128 x128 QWIP Camera (FIRARI)  1991 </vt:lpstr>
      <vt:lpstr>First 128 x128 QWIP Camera Airborne Mission  1991 </vt:lpstr>
      <vt:lpstr>First 128 x128 QWIP Camera Airborne Mission at Wallops, 1991 </vt:lpstr>
      <vt:lpstr>Jupiter Shoemaker-Levy Comet Impact,  1993–1994</vt:lpstr>
      <vt:lpstr>Jupiter, 1994</vt:lpstr>
      <vt:lpstr>m&amp;m man; 1k x 1k CCD Image  1994</vt:lpstr>
      <vt:lpstr>FBI Fingerprint    with 1k x1k CCD imager 1994</vt:lpstr>
      <vt:lpstr>PowerPoint Presentation</vt:lpstr>
      <vt:lpstr>PowerPoint Presentation</vt:lpstr>
      <vt:lpstr>Microelectronics for Commercial Applications  in the 1980’s and 1990’s</vt:lpstr>
      <vt:lpstr>Detector Technologies, 1998</vt:lpstr>
      <vt:lpstr>PowerPoint Presentation</vt:lpstr>
      <vt:lpstr>PowerPoint Presentation</vt:lpstr>
      <vt:lpstr>PowerPoint Presentation</vt:lpstr>
      <vt:lpstr>Polysilicon Blackbody Sources  For Spitzer/IRAC, 1997</vt:lpstr>
      <vt:lpstr>Silicon Bridge Chips Spitzer Infrared Array Camera, 1998</vt:lpstr>
      <vt:lpstr>Pop-Up Detectors  (very long wavelength IR)  1998</vt:lpstr>
      <vt:lpstr>PowerPoint Presentation</vt:lpstr>
      <vt:lpstr>X-Ray Calorimeters</vt:lpstr>
      <vt:lpstr>Microshutters, 1997–2017</vt:lpstr>
      <vt:lpstr>Basic Microshutter Array</vt:lpstr>
      <vt:lpstr>62,415 Element Microshutter Array 4.1 cm x 4.2 cm Square </vt:lpstr>
      <vt:lpstr>Meeting with Václav Klaus, President of the Czech Republic </vt:lpstr>
      <vt:lpstr>PowerPoint Presentation</vt:lpstr>
      <vt:lpstr>PowerPoint Presentation</vt:lpstr>
      <vt:lpstr>PowerPoint Presentation</vt:lpstr>
      <vt:lpstr>PowerPoint Presentation</vt:lpstr>
      <vt:lpstr>Landsat 8 and 9 QWIP-based Focal Plane  2008–2018</vt:lpstr>
      <vt:lpstr>Landsat 8 Thermal IR Sensor (TIRS)  Flight Instrument</vt:lpstr>
      <vt:lpstr>First Application of a QWIP Detector in a  NASA Orbiting Satellite Mission</vt:lpstr>
      <vt:lpstr>1k x1k QWIP Camera, 2005 </vt:lpstr>
      <vt:lpstr> 1k x1k QWIP Camera (with Compact Mechanical Cooler): 2007  </vt:lpstr>
      <vt:lpstr>Development of Miniature Cryocoolers</vt:lpstr>
      <vt:lpstr>IR Camera R&amp;D Evolution Summary  </vt:lpstr>
      <vt:lpstr>Cat Cave</vt:lpstr>
      <vt:lpstr> Cat Cave Ground-based Infrared Images </vt:lpstr>
      <vt:lpstr>Airborne QWIP Camera Experiments Over the US Mojave Desert</vt:lpstr>
      <vt:lpstr>Cat Cave Night QWIP Camera  Aerial Image</vt:lpstr>
      <vt:lpstr> QWIP Camera Observations  at Kitt Peak, AZ, October 2012 (led by D. Jennings, A. Lunsford) </vt:lpstr>
      <vt:lpstr>Kitt Peak QWIP Video of a Solar Flare (3-5 and 8-10 µm)</vt:lpstr>
      <vt:lpstr>320x256 Dual Band QWIP Camera Big Bear Solar Observatory with D. Jennings and K. Turck/553  October 16, 2018 </vt:lpstr>
      <vt:lpstr>PowerPoint Presentation</vt:lpstr>
      <vt:lpstr>Compact Thermal Imager for the  International Space Station </vt:lpstr>
      <vt:lpstr>Our Latest Autonomous Thermal Imager (ATI) August, 2018</vt:lpstr>
      <vt:lpstr>First ATI Images! November 14, 2018 4,000 ft</vt:lpstr>
      <vt:lpstr>First ATI Images! November 14, 2018 4,000 ft</vt:lpstr>
      <vt:lpstr>PowerPoint Presentation</vt:lpstr>
      <vt:lpstr>PowerPoint Presentation</vt:lpstr>
      <vt:lpstr>PowerPoint Presentation</vt:lpstr>
      <vt:lpstr>PowerPoint Presentation</vt:lpstr>
      <vt:lpstr>PowerPoint Presentation</vt:lpstr>
    </vt:vector>
  </TitlesOfParts>
  <Company>LMIT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Macleod, Lindsay B. (GSFC-592.0)[ASRC FEDERAL SPACE &amp; DEFENSE, INC.]</cp:lastModifiedBy>
  <cp:revision>1459</cp:revision>
  <cp:lastPrinted>2008-06-11T22:04:32Z</cp:lastPrinted>
  <dcterms:created xsi:type="dcterms:W3CDTF">2010-09-10T17:02:27Z</dcterms:created>
  <dcterms:modified xsi:type="dcterms:W3CDTF">2018-11-20T15:39:47Z</dcterms:modified>
</cp:coreProperties>
</file>