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325" r:id="rId2"/>
    <p:sldId id="502" r:id="rId3"/>
    <p:sldId id="503" r:id="rId4"/>
    <p:sldId id="504" r:id="rId5"/>
    <p:sldId id="505" r:id="rId6"/>
    <p:sldId id="511" r:id="rId7"/>
    <p:sldId id="488" r:id="rId8"/>
    <p:sldId id="535" r:id="rId9"/>
    <p:sldId id="508" r:id="rId10"/>
    <p:sldId id="517" r:id="rId11"/>
    <p:sldId id="506" r:id="rId12"/>
    <p:sldId id="512" r:id="rId13"/>
    <p:sldId id="522" r:id="rId14"/>
    <p:sldId id="523" r:id="rId15"/>
    <p:sldId id="518" r:id="rId16"/>
    <p:sldId id="539" r:id="rId17"/>
    <p:sldId id="507" r:id="rId18"/>
    <p:sldId id="510" r:id="rId19"/>
    <p:sldId id="509" r:id="rId20"/>
    <p:sldId id="524" r:id="rId21"/>
    <p:sldId id="525" r:id="rId22"/>
    <p:sldId id="515" r:id="rId23"/>
    <p:sldId id="516" r:id="rId24"/>
    <p:sldId id="513" r:id="rId25"/>
    <p:sldId id="528" r:id="rId26"/>
    <p:sldId id="527" r:id="rId27"/>
    <p:sldId id="514" r:id="rId28"/>
    <p:sldId id="529" r:id="rId29"/>
    <p:sldId id="533" r:id="rId30"/>
    <p:sldId id="474" r:id="rId31"/>
    <p:sldId id="534" r:id="rId32"/>
    <p:sldId id="538" r:id="rId33"/>
    <p:sldId id="475" r:id="rId34"/>
    <p:sldId id="537" r:id="rId35"/>
    <p:sldId id="536" r:id="rId36"/>
    <p:sldId id="416" r:id="rId37"/>
    <p:sldId id="540" r:id="rId38"/>
    <p:sldId id="541" r:id="rId39"/>
    <p:sldId id="542" r:id="rId40"/>
    <p:sldId id="543" r:id="rId41"/>
    <p:sldId id="544" r:id="rId42"/>
    <p:sldId id="547" r:id="rId43"/>
    <p:sldId id="545" r:id="rId44"/>
    <p:sldId id="546" r:id="rId45"/>
    <p:sldId id="548" r:id="rId46"/>
    <p:sldId id="549" r:id="rId47"/>
    <p:sldId id="550" r:id="rId48"/>
    <p:sldId id="551" r:id="rId49"/>
    <p:sldId id="552" r:id="rId50"/>
    <p:sldId id="55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FFCC"/>
    <a:srgbClr val="CFE6AF"/>
    <a:srgbClr val="FFF9B1"/>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5" autoAdjust="0"/>
    <p:restoredTop sz="82278" autoAdjust="0"/>
  </p:normalViewPr>
  <p:slideViewPr>
    <p:cSldViewPr snapToGrid="0">
      <p:cViewPr varScale="1">
        <p:scale>
          <a:sx n="89" d="100"/>
          <a:sy n="89" d="100"/>
        </p:scale>
        <p:origin x="466" y="77"/>
      </p:cViewPr>
      <p:guideLst/>
    </p:cSldViewPr>
  </p:slideViewPr>
  <p:outlineViewPr>
    <p:cViewPr>
      <p:scale>
        <a:sx n="33" d="100"/>
        <a:sy n="33" d="100"/>
      </p:scale>
      <p:origin x="0" y="-18048"/>
    </p:cViewPr>
  </p:outlineViewPr>
  <p:notesTextViewPr>
    <p:cViewPr>
      <p:scale>
        <a:sx n="3" d="2"/>
        <a:sy n="3" d="2"/>
      </p:scale>
      <p:origin x="0" y="0"/>
    </p:cViewPr>
  </p:notesTextViewPr>
  <p:notesViewPr>
    <p:cSldViewPr snapToGrid="0">
      <p:cViewPr varScale="1">
        <p:scale>
          <a:sx n="88" d="100"/>
          <a:sy n="88" d="100"/>
        </p:scale>
        <p:origin x="574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iagrams/_rels/data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_rels/data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559AB4-485C-4118-A7F4-C7962A6CF51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99CB75E-4591-4D93-BB4D-987A9A7CD878}">
      <dgm:prSet phldrT="[Text]"/>
      <dgm:spPr/>
      <dgm:t>
        <a:bodyPr/>
        <a:lstStyle/>
        <a:p>
          <a:r>
            <a:rPr lang="en-US" dirty="0" smtClean="0"/>
            <a:t>Process efficiencies: </a:t>
          </a:r>
          <a:br>
            <a:rPr lang="en-US" dirty="0" smtClean="0"/>
          </a:br>
          <a:r>
            <a:rPr lang="en-US" dirty="0" smtClean="0"/>
            <a:t>Reduced effort, time and cost in executing SE processes</a:t>
          </a:r>
          <a:endParaRPr lang="en-US" dirty="0"/>
        </a:p>
      </dgm:t>
    </dgm:pt>
    <dgm:pt modelId="{FC8AE2E8-13C8-4854-8A22-7065EC1C4748}" type="parTrans" cxnId="{F5AFB9CC-E6B5-40CB-B207-CAE118DAD78D}">
      <dgm:prSet/>
      <dgm:spPr/>
      <dgm:t>
        <a:bodyPr/>
        <a:lstStyle/>
        <a:p>
          <a:endParaRPr lang="en-US"/>
        </a:p>
      </dgm:t>
    </dgm:pt>
    <dgm:pt modelId="{3832D443-F0E4-4972-9D77-4E78D10C33AC}" type="sibTrans" cxnId="{F5AFB9CC-E6B5-40CB-B207-CAE118DAD78D}">
      <dgm:prSet/>
      <dgm:spPr/>
      <dgm:t>
        <a:bodyPr/>
        <a:lstStyle/>
        <a:p>
          <a:endParaRPr lang="en-US"/>
        </a:p>
      </dgm:t>
    </dgm:pt>
    <dgm:pt modelId="{3C0D8A2F-B70C-4064-98C8-B384F93D53B6}">
      <dgm:prSet phldrT="[Text]"/>
      <dgm:spPr/>
      <dgm:t>
        <a:bodyPr/>
        <a:lstStyle/>
        <a:p>
          <a:r>
            <a:rPr lang="en-US" dirty="0" smtClean="0"/>
            <a:t>Automatic generation of documents, briefing materials, etc.</a:t>
          </a:r>
          <a:endParaRPr lang="en-US" dirty="0"/>
        </a:p>
      </dgm:t>
    </dgm:pt>
    <dgm:pt modelId="{4B6FD2FF-8ADE-46BA-A956-5A9E4DA7E608}" type="parTrans" cxnId="{25348988-5D5B-4BEF-B8C0-BE3B3E1D02DE}">
      <dgm:prSet/>
      <dgm:spPr/>
      <dgm:t>
        <a:bodyPr/>
        <a:lstStyle/>
        <a:p>
          <a:endParaRPr lang="en-US"/>
        </a:p>
      </dgm:t>
    </dgm:pt>
    <dgm:pt modelId="{A4FDC560-4812-41A6-AFDC-822744FC93B7}" type="sibTrans" cxnId="{25348988-5D5B-4BEF-B8C0-BE3B3E1D02DE}">
      <dgm:prSet/>
      <dgm:spPr/>
      <dgm:t>
        <a:bodyPr/>
        <a:lstStyle/>
        <a:p>
          <a:endParaRPr lang="en-US"/>
        </a:p>
      </dgm:t>
    </dgm:pt>
    <dgm:pt modelId="{BEE368EA-BDFD-4151-9ED2-801659B25417}">
      <dgm:prSet phldrT="[Text]"/>
      <dgm:spPr/>
      <dgm:t>
        <a:bodyPr/>
        <a:lstStyle/>
        <a:p>
          <a:r>
            <a:rPr lang="en-US" dirty="0" smtClean="0"/>
            <a:t>Enhanced quality and integrity in system architectures</a:t>
          </a:r>
          <a:endParaRPr lang="en-US" dirty="0"/>
        </a:p>
      </dgm:t>
    </dgm:pt>
    <dgm:pt modelId="{64D36CD8-0331-424B-BE3D-55FF8CB83F75}" type="parTrans" cxnId="{AE60DFF0-A059-4A4C-9FBB-1BBB0E2FEC0B}">
      <dgm:prSet/>
      <dgm:spPr/>
      <dgm:t>
        <a:bodyPr/>
        <a:lstStyle/>
        <a:p>
          <a:endParaRPr lang="en-US"/>
        </a:p>
      </dgm:t>
    </dgm:pt>
    <dgm:pt modelId="{59AA2CA4-5025-4B4E-AABE-839026461D4E}" type="sibTrans" cxnId="{AE60DFF0-A059-4A4C-9FBB-1BBB0E2FEC0B}">
      <dgm:prSet/>
      <dgm:spPr/>
      <dgm:t>
        <a:bodyPr/>
        <a:lstStyle/>
        <a:p>
          <a:endParaRPr lang="en-US"/>
        </a:p>
      </dgm:t>
    </dgm:pt>
    <dgm:pt modelId="{ABAC3297-6192-4291-B92C-9623E83D5604}">
      <dgm:prSet phldrT="[Text]"/>
      <dgm:spPr/>
      <dgm:t>
        <a:bodyPr/>
        <a:lstStyle/>
        <a:p>
          <a:r>
            <a:rPr lang="en-US" dirty="0" smtClean="0"/>
            <a:t>Improved and earlier detection of design errors, wrong or missing requirements, conflicting interface definitions, etc.</a:t>
          </a:r>
          <a:endParaRPr lang="en-US" dirty="0"/>
        </a:p>
      </dgm:t>
    </dgm:pt>
    <dgm:pt modelId="{8F61DF60-6C8A-454A-8F3F-5370572A8997}" type="parTrans" cxnId="{341498FE-33D4-4464-906B-41F6DD16E0D2}">
      <dgm:prSet/>
      <dgm:spPr/>
      <dgm:t>
        <a:bodyPr/>
        <a:lstStyle/>
        <a:p>
          <a:endParaRPr lang="en-US"/>
        </a:p>
      </dgm:t>
    </dgm:pt>
    <dgm:pt modelId="{90BC208D-0E06-409E-BAB2-6E36E9EF16B5}" type="sibTrans" cxnId="{341498FE-33D4-4464-906B-41F6DD16E0D2}">
      <dgm:prSet/>
      <dgm:spPr/>
      <dgm:t>
        <a:bodyPr/>
        <a:lstStyle/>
        <a:p>
          <a:endParaRPr lang="en-US"/>
        </a:p>
      </dgm:t>
    </dgm:pt>
    <dgm:pt modelId="{4F44F1BA-214F-486B-AF6C-B900C87025D1}">
      <dgm:prSet phldrT="[Text]"/>
      <dgm:spPr/>
      <dgm:t>
        <a:bodyPr/>
        <a:lstStyle/>
        <a:p>
          <a:r>
            <a:rPr lang="en-US" dirty="0" smtClean="0"/>
            <a:t>Clearly articulated concepts</a:t>
          </a:r>
          <a:endParaRPr lang="en-US" dirty="0"/>
        </a:p>
      </dgm:t>
    </dgm:pt>
    <dgm:pt modelId="{9115F294-B6B3-4C52-B913-3DE3CEEF3DAE}" type="parTrans" cxnId="{42365255-DAC7-4E96-900E-3C14BF32D2C8}">
      <dgm:prSet/>
      <dgm:spPr/>
      <dgm:t>
        <a:bodyPr/>
        <a:lstStyle/>
        <a:p>
          <a:endParaRPr lang="en-US"/>
        </a:p>
      </dgm:t>
    </dgm:pt>
    <dgm:pt modelId="{1EF72824-94C5-473B-A57F-471775140F9C}" type="sibTrans" cxnId="{42365255-DAC7-4E96-900E-3C14BF32D2C8}">
      <dgm:prSet/>
      <dgm:spPr/>
      <dgm:t>
        <a:bodyPr/>
        <a:lstStyle/>
        <a:p>
          <a:endParaRPr lang="en-US"/>
        </a:p>
      </dgm:t>
    </dgm:pt>
    <dgm:pt modelId="{184C0268-249D-4732-9362-370BA936962D}">
      <dgm:prSet phldrT="[Text]"/>
      <dgm:spPr/>
      <dgm:t>
        <a:bodyPr/>
        <a:lstStyle/>
        <a:p>
          <a:r>
            <a:rPr lang="en-US" dirty="0" smtClean="0"/>
            <a:t>Improved support for program reviews, decision milestones, etc.</a:t>
          </a:r>
        </a:p>
      </dgm:t>
    </dgm:pt>
    <dgm:pt modelId="{3BBFACA2-36B0-4F60-BBE6-933EBBEA09BD}" type="parTrans" cxnId="{0A623E30-74A8-4E43-8BA6-BD6F08CBB9DE}">
      <dgm:prSet/>
      <dgm:spPr/>
      <dgm:t>
        <a:bodyPr/>
        <a:lstStyle/>
        <a:p>
          <a:endParaRPr lang="en-US"/>
        </a:p>
      </dgm:t>
    </dgm:pt>
    <dgm:pt modelId="{C2A11763-8E20-4EBE-BD9F-348FD9034243}" type="sibTrans" cxnId="{0A623E30-74A8-4E43-8BA6-BD6F08CBB9DE}">
      <dgm:prSet/>
      <dgm:spPr/>
      <dgm:t>
        <a:bodyPr/>
        <a:lstStyle/>
        <a:p>
          <a:endParaRPr lang="en-US"/>
        </a:p>
      </dgm:t>
    </dgm:pt>
    <dgm:pt modelId="{8B761B3F-5336-4C9B-BCE8-3DF727DB56BF}">
      <dgm:prSet phldrT="[Text]"/>
      <dgm:spPr/>
      <dgm:t>
        <a:bodyPr/>
        <a:lstStyle/>
        <a:p>
          <a:r>
            <a:rPr lang="en-US" dirty="0" smtClean="0"/>
            <a:t>Improved reuse of known-good designs and exiting architectural elements</a:t>
          </a:r>
        </a:p>
      </dgm:t>
    </dgm:pt>
    <dgm:pt modelId="{2129C5E6-710B-4DAA-869A-5ED05FF046B3}" type="parTrans" cxnId="{315992F4-FAE5-4CDB-A1E4-05151FE05A33}">
      <dgm:prSet/>
      <dgm:spPr/>
      <dgm:t>
        <a:bodyPr/>
        <a:lstStyle/>
        <a:p>
          <a:endParaRPr lang="en-US"/>
        </a:p>
      </dgm:t>
    </dgm:pt>
    <dgm:pt modelId="{ACFD55A3-73C4-41A5-AB0A-55ABD61B3F74}" type="sibTrans" cxnId="{315992F4-FAE5-4CDB-A1E4-05151FE05A33}">
      <dgm:prSet/>
      <dgm:spPr/>
      <dgm:t>
        <a:bodyPr/>
        <a:lstStyle/>
        <a:p>
          <a:endParaRPr lang="en-US"/>
        </a:p>
      </dgm:t>
    </dgm:pt>
    <dgm:pt modelId="{6289BB8A-8BA2-4BB4-97B0-3D9B5B64C113}">
      <dgm:prSet phldrT="[Text]"/>
      <dgm:spPr/>
      <dgm:t>
        <a:bodyPr/>
        <a:lstStyle/>
        <a:p>
          <a:r>
            <a:rPr lang="en-US" dirty="0" smtClean="0"/>
            <a:t>Ready availability of information on system baselines</a:t>
          </a:r>
        </a:p>
      </dgm:t>
    </dgm:pt>
    <dgm:pt modelId="{CEFE2A95-906C-4263-8E59-4EDA7286CAD0}" type="parTrans" cxnId="{0A8273AE-F385-4C50-BD8E-8FF2F9265F2E}">
      <dgm:prSet/>
      <dgm:spPr/>
      <dgm:t>
        <a:bodyPr/>
        <a:lstStyle/>
        <a:p>
          <a:endParaRPr lang="en-US"/>
        </a:p>
      </dgm:t>
    </dgm:pt>
    <dgm:pt modelId="{A4D59415-66D3-47CF-806E-5E921E99A06C}" type="sibTrans" cxnId="{0A8273AE-F385-4C50-BD8E-8FF2F9265F2E}">
      <dgm:prSet/>
      <dgm:spPr/>
      <dgm:t>
        <a:bodyPr/>
        <a:lstStyle/>
        <a:p>
          <a:endParaRPr lang="en-US"/>
        </a:p>
      </dgm:t>
    </dgm:pt>
    <dgm:pt modelId="{1B82D40F-DFE0-4965-8616-43DD9DFAD445}">
      <dgm:prSet phldrT="[Text]"/>
      <dgm:spPr/>
      <dgm:t>
        <a:bodyPr/>
        <a:lstStyle/>
        <a:p>
          <a:r>
            <a:rPr lang="en-US" dirty="0" smtClean="0"/>
            <a:t>Improved communication and shared understanding among disciplines, teams, and stakeholders</a:t>
          </a:r>
        </a:p>
      </dgm:t>
    </dgm:pt>
    <dgm:pt modelId="{D879AEF3-F931-4735-88C4-65810CADF274}" type="parTrans" cxnId="{97B199B6-F369-43F4-9B90-7ABEE2E1B937}">
      <dgm:prSet/>
      <dgm:spPr/>
      <dgm:t>
        <a:bodyPr/>
        <a:lstStyle/>
        <a:p>
          <a:endParaRPr lang="en-US"/>
        </a:p>
      </dgm:t>
    </dgm:pt>
    <dgm:pt modelId="{D00A080D-A459-4623-98AC-1F6F8F0EC815}" type="sibTrans" cxnId="{97B199B6-F369-43F4-9B90-7ABEE2E1B937}">
      <dgm:prSet/>
      <dgm:spPr/>
      <dgm:t>
        <a:bodyPr/>
        <a:lstStyle/>
        <a:p>
          <a:endParaRPr lang="en-US"/>
        </a:p>
      </dgm:t>
    </dgm:pt>
    <dgm:pt modelId="{0482A456-F6B6-44FE-AF01-3CB198C93331}">
      <dgm:prSet phldrT="[Text]"/>
      <dgm:spPr/>
      <dgm:t>
        <a:bodyPr/>
        <a:lstStyle/>
        <a:p>
          <a:r>
            <a:rPr lang="en-US" dirty="0" smtClean="0"/>
            <a:t>Improved tools for requirements analysis, allocation, and tracing</a:t>
          </a:r>
        </a:p>
      </dgm:t>
    </dgm:pt>
    <dgm:pt modelId="{777CE7BE-5F5C-4099-AE0F-344657497FC3}" type="parTrans" cxnId="{522B99AD-6405-4028-AD69-8778A62E9C90}">
      <dgm:prSet/>
      <dgm:spPr/>
      <dgm:t>
        <a:bodyPr/>
        <a:lstStyle/>
        <a:p>
          <a:endParaRPr lang="en-US"/>
        </a:p>
      </dgm:t>
    </dgm:pt>
    <dgm:pt modelId="{F360D5F2-79D5-42B1-8081-10837FF287FE}" type="sibTrans" cxnId="{522B99AD-6405-4028-AD69-8778A62E9C90}">
      <dgm:prSet/>
      <dgm:spPr/>
      <dgm:t>
        <a:bodyPr/>
        <a:lstStyle/>
        <a:p>
          <a:endParaRPr lang="en-US"/>
        </a:p>
      </dgm:t>
    </dgm:pt>
    <dgm:pt modelId="{7A11061F-7A00-4691-8876-74FD38BF1CC7}">
      <dgm:prSet phldrT="[Text]"/>
      <dgm:spPr/>
      <dgm:t>
        <a:bodyPr/>
        <a:lstStyle/>
        <a:p>
          <a:r>
            <a:rPr lang="en-US" dirty="0" smtClean="0"/>
            <a:t>Payoffs from Object-Orientation - Abstraction/Inheritance, Modularity, Loose Coupling, Interface Management, and others</a:t>
          </a:r>
        </a:p>
      </dgm:t>
    </dgm:pt>
    <dgm:pt modelId="{F869362C-352A-4206-BCDB-D60446EB5201}" type="parTrans" cxnId="{2B27D8F0-6629-4274-85A0-CC2E98835AD0}">
      <dgm:prSet/>
      <dgm:spPr/>
      <dgm:t>
        <a:bodyPr/>
        <a:lstStyle/>
        <a:p>
          <a:endParaRPr lang="en-US"/>
        </a:p>
      </dgm:t>
    </dgm:pt>
    <dgm:pt modelId="{33D17B72-0E55-4152-9603-EF44921240B1}" type="sibTrans" cxnId="{2B27D8F0-6629-4274-85A0-CC2E98835AD0}">
      <dgm:prSet/>
      <dgm:spPr/>
      <dgm:t>
        <a:bodyPr/>
        <a:lstStyle/>
        <a:p>
          <a:endParaRPr lang="en-US"/>
        </a:p>
      </dgm:t>
    </dgm:pt>
    <dgm:pt modelId="{ACF249F3-BB0B-459B-A74B-A146BF58A69E}">
      <dgm:prSet phldrT="[Text]"/>
      <dgm:spPr/>
      <dgm:t>
        <a:bodyPr/>
        <a:lstStyle/>
        <a:p>
          <a:r>
            <a:rPr lang="en-US" dirty="0" smtClean="0"/>
            <a:t>Framework for modeling and simulation at multiple levels</a:t>
          </a:r>
        </a:p>
      </dgm:t>
    </dgm:pt>
    <dgm:pt modelId="{5B887B50-ADE0-4417-859A-BC862764399E}" type="parTrans" cxnId="{A6A05184-062C-4655-8741-D42A30E335D5}">
      <dgm:prSet/>
      <dgm:spPr/>
      <dgm:t>
        <a:bodyPr/>
        <a:lstStyle/>
        <a:p>
          <a:endParaRPr lang="en-US"/>
        </a:p>
      </dgm:t>
    </dgm:pt>
    <dgm:pt modelId="{1C869FEC-CB13-4A0F-B511-0E64F3647E11}" type="sibTrans" cxnId="{A6A05184-062C-4655-8741-D42A30E335D5}">
      <dgm:prSet/>
      <dgm:spPr/>
      <dgm:t>
        <a:bodyPr/>
        <a:lstStyle/>
        <a:p>
          <a:endParaRPr lang="en-US"/>
        </a:p>
      </dgm:t>
    </dgm:pt>
    <dgm:pt modelId="{4AD80C7C-B5A2-4524-BB0A-6F819F4E388A}">
      <dgm:prSet phldrT="[Text]"/>
      <dgm:spPr/>
      <dgm:t>
        <a:bodyPr/>
        <a:lstStyle/>
        <a:p>
          <a:r>
            <a:rPr lang="en-US" dirty="0" smtClean="0"/>
            <a:t>More rapid communication within team</a:t>
          </a:r>
          <a:endParaRPr lang="en-US" dirty="0"/>
        </a:p>
      </dgm:t>
    </dgm:pt>
    <dgm:pt modelId="{DB2813A6-CC42-4D9F-9A69-BAD66CFA3158}" type="parTrans" cxnId="{3CB41106-DA67-4CF4-976A-1D566029B3DB}">
      <dgm:prSet/>
      <dgm:spPr/>
      <dgm:t>
        <a:bodyPr/>
        <a:lstStyle/>
        <a:p>
          <a:endParaRPr lang="en-US"/>
        </a:p>
      </dgm:t>
    </dgm:pt>
    <dgm:pt modelId="{A457BD81-D1EF-4AAD-82A7-D59A5BB39A23}" type="sibTrans" cxnId="{3CB41106-DA67-4CF4-976A-1D566029B3DB}">
      <dgm:prSet/>
      <dgm:spPr/>
      <dgm:t>
        <a:bodyPr/>
        <a:lstStyle/>
        <a:p>
          <a:endParaRPr lang="en-US"/>
        </a:p>
      </dgm:t>
    </dgm:pt>
    <dgm:pt modelId="{F08B3374-DF29-4739-B4D3-100ABA7280D0}">
      <dgm:prSet phldrT="[Text]"/>
      <dgm:spPr/>
      <dgm:t>
        <a:bodyPr/>
        <a:lstStyle/>
        <a:p>
          <a:r>
            <a:rPr lang="en-US" dirty="0" smtClean="0"/>
            <a:t>Faster convergence on multi-discipline / multi-organizational problems</a:t>
          </a:r>
          <a:endParaRPr lang="en-US" dirty="0"/>
        </a:p>
      </dgm:t>
    </dgm:pt>
    <dgm:pt modelId="{05A987E9-1DB2-43E6-9407-E42078E31DB4}" type="parTrans" cxnId="{CBCAB53A-9F1F-426C-B713-FE6AA639F819}">
      <dgm:prSet/>
      <dgm:spPr/>
      <dgm:t>
        <a:bodyPr/>
        <a:lstStyle/>
        <a:p>
          <a:endParaRPr lang="en-US"/>
        </a:p>
      </dgm:t>
    </dgm:pt>
    <dgm:pt modelId="{2D951973-9CBD-4813-99B7-EEFDF8F5237E}" type="sibTrans" cxnId="{CBCAB53A-9F1F-426C-B713-FE6AA639F819}">
      <dgm:prSet/>
      <dgm:spPr/>
      <dgm:t>
        <a:bodyPr/>
        <a:lstStyle/>
        <a:p>
          <a:endParaRPr lang="en-US"/>
        </a:p>
      </dgm:t>
    </dgm:pt>
    <dgm:pt modelId="{A14635A6-6371-461F-B2D7-889967EEAC46}" type="pres">
      <dgm:prSet presAssocID="{21559AB4-485C-4118-A7F4-C7962A6CF51B}" presName="Name0" presStyleCnt="0">
        <dgm:presLayoutVars>
          <dgm:dir/>
          <dgm:animLvl val="lvl"/>
          <dgm:resizeHandles val="exact"/>
        </dgm:presLayoutVars>
      </dgm:prSet>
      <dgm:spPr/>
      <dgm:t>
        <a:bodyPr/>
        <a:lstStyle/>
        <a:p>
          <a:endParaRPr lang="en-US"/>
        </a:p>
      </dgm:t>
    </dgm:pt>
    <dgm:pt modelId="{E3AA5366-EDC7-4AE1-8632-22E6640F53A3}" type="pres">
      <dgm:prSet presAssocID="{A99CB75E-4591-4D93-BB4D-987A9A7CD878}" presName="composite" presStyleCnt="0"/>
      <dgm:spPr/>
    </dgm:pt>
    <dgm:pt modelId="{9594C1B7-7B36-4AB6-BBCF-7B7696D65FA8}" type="pres">
      <dgm:prSet presAssocID="{A99CB75E-4591-4D93-BB4D-987A9A7CD878}" presName="parTx" presStyleLbl="alignNode1" presStyleIdx="0" presStyleCnt="2" custLinFactNeighborX="-1537" custLinFactNeighborY="-5813">
        <dgm:presLayoutVars>
          <dgm:chMax val="0"/>
          <dgm:chPref val="0"/>
          <dgm:bulletEnabled val="1"/>
        </dgm:presLayoutVars>
      </dgm:prSet>
      <dgm:spPr/>
      <dgm:t>
        <a:bodyPr/>
        <a:lstStyle/>
        <a:p>
          <a:endParaRPr lang="en-US"/>
        </a:p>
      </dgm:t>
    </dgm:pt>
    <dgm:pt modelId="{99AE5165-0E36-425D-BEB9-0DDF513CFC3F}" type="pres">
      <dgm:prSet presAssocID="{A99CB75E-4591-4D93-BB4D-987A9A7CD878}" presName="desTx" presStyleLbl="alignAccFollowNode1" presStyleIdx="0" presStyleCnt="2">
        <dgm:presLayoutVars>
          <dgm:bulletEnabled val="1"/>
        </dgm:presLayoutVars>
      </dgm:prSet>
      <dgm:spPr/>
      <dgm:t>
        <a:bodyPr/>
        <a:lstStyle/>
        <a:p>
          <a:endParaRPr lang="en-US"/>
        </a:p>
      </dgm:t>
    </dgm:pt>
    <dgm:pt modelId="{38A734E5-B199-469D-8760-EA15028AC15A}" type="pres">
      <dgm:prSet presAssocID="{3832D443-F0E4-4972-9D77-4E78D10C33AC}" presName="space" presStyleCnt="0"/>
      <dgm:spPr/>
    </dgm:pt>
    <dgm:pt modelId="{E8F5C867-9186-419A-AC2B-6A40AC181C85}" type="pres">
      <dgm:prSet presAssocID="{BEE368EA-BDFD-4151-9ED2-801659B25417}" presName="composite" presStyleCnt="0"/>
      <dgm:spPr/>
    </dgm:pt>
    <dgm:pt modelId="{526C4C10-D019-4670-B055-38AAEDBFBFC6}" type="pres">
      <dgm:prSet presAssocID="{BEE368EA-BDFD-4151-9ED2-801659B25417}" presName="parTx" presStyleLbl="alignNode1" presStyleIdx="1" presStyleCnt="2">
        <dgm:presLayoutVars>
          <dgm:chMax val="0"/>
          <dgm:chPref val="0"/>
          <dgm:bulletEnabled val="1"/>
        </dgm:presLayoutVars>
      </dgm:prSet>
      <dgm:spPr/>
      <dgm:t>
        <a:bodyPr/>
        <a:lstStyle/>
        <a:p>
          <a:endParaRPr lang="en-US"/>
        </a:p>
      </dgm:t>
    </dgm:pt>
    <dgm:pt modelId="{7E6B7646-D2AA-4AD4-B01C-BF7246920332}" type="pres">
      <dgm:prSet presAssocID="{BEE368EA-BDFD-4151-9ED2-801659B25417}" presName="desTx" presStyleLbl="alignAccFollowNode1" presStyleIdx="1" presStyleCnt="2">
        <dgm:presLayoutVars>
          <dgm:bulletEnabled val="1"/>
        </dgm:presLayoutVars>
      </dgm:prSet>
      <dgm:spPr/>
      <dgm:t>
        <a:bodyPr/>
        <a:lstStyle/>
        <a:p>
          <a:endParaRPr lang="en-US"/>
        </a:p>
      </dgm:t>
    </dgm:pt>
  </dgm:ptLst>
  <dgm:cxnLst>
    <dgm:cxn modelId="{341498FE-33D4-4464-906B-41F6DD16E0D2}" srcId="{BEE368EA-BDFD-4151-9ED2-801659B25417}" destId="{ABAC3297-6192-4291-B92C-9623E83D5604}" srcOrd="0" destOrd="0" parTransId="{8F61DF60-6C8A-454A-8F3F-5370572A8997}" sibTransId="{90BC208D-0E06-409E-BAB2-6E36E9EF16B5}"/>
    <dgm:cxn modelId="{315992F4-FAE5-4CDB-A1E4-05151FE05A33}" srcId="{A99CB75E-4591-4D93-BB4D-987A9A7CD878}" destId="{8B761B3F-5336-4C9B-BCE8-3DF727DB56BF}" srcOrd="2" destOrd="0" parTransId="{2129C5E6-710B-4DAA-869A-5ED05FF046B3}" sibTransId="{ACFD55A3-73C4-41A5-AB0A-55ABD61B3F74}"/>
    <dgm:cxn modelId="{76FEA860-D41A-4212-9874-E5A5CEEE868E}" type="presOf" srcId="{4F44F1BA-214F-486B-AF6C-B900C87025D1}" destId="{99AE5165-0E36-425D-BEB9-0DDF513CFC3F}" srcOrd="0" destOrd="4" presId="urn:microsoft.com/office/officeart/2005/8/layout/hList1"/>
    <dgm:cxn modelId="{240C70FE-D88B-4BE5-9E11-0BD06B453256}" type="presOf" srcId="{0482A456-F6B6-44FE-AF01-3CB198C93331}" destId="{7E6B7646-D2AA-4AD4-B01C-BF7246920332}" srcOrd="0" destOrd="2" presId="urn:microsoft.com/office/officeart/2005/8/layout/hList1"/>
    <dgm:cxn modelId="{2B27D8F0-6629-4274-85A0-CC2E98835AD0}" srcId="{BEE368EA-BDFD-4151-9ED2-801659B25417}" destId="{7A11061F-7A00-4691-8876-74FD38BF1CC7}" srcOrd="3" destOrd="0" parTransId="{F869362C-352A-4206-BCDB-D60446EB5201}" sibTransId="{33D17B72-0E55-4152-9603-EF44921240B1}"/>
    <dgm:cxn modelId="{ACF8B23E-4C95-4983-8D84-829FDD8E24E8}" type="presOf" srcId="{6289BB8A-8BA2-4BB4-97B0-3D9B5B64C113}" destId="{99AE5165-0E36-425D-BEB9-0DDF513CFC3F}" srcOrd="0" destOrd="3" presId="urn:microsoft.com/office/officeart/2005/8/layout/hList1"/>
    <dgm:cxn modelId="{A6A05184-062C-4655-8741-D42A30E335D5}" srcId="{BEE368EA-BDFD-4151-9ED2-801659B25417}" destId="{ACF249F3-BB0B-459B-A74B-A146BF58A69E}" srcOrd="4" destOrd="0" parTransId="{5B887B50-ADE0-4417-859A-BC862764399E}" sibTransId="{1C869FEC-CB13-4A0F-B511-0E64F3647E11}"/>
    <dgm:cxn modelId="{7DB8BE0C-B097-4B92-83F2-E8BD40230AFE}" type="presOf" srcId="{3C0D8A2F-B70C-4064-98C8-B384F93D53B6}" destId="{99AE5165-0E36-425D-BEB9-0DDF513CFC3F}" srcOrd="0" destOrd="0" presId="urn:microsoft.com/office/officeart/2005/8/layout/hList1"/>
    <dgm:cxn modelId="{9FCAE4A4-4077-42B9-B868-12AC45BA15EC}" type="presOf" srcId="{A99CB75E-4591-4D93-BB4D-987A9A7CD878}" destId="{9594C1B7-7B36-4AB6-BBCF-7B7696D65FA8}" srcOrd="0" destOrd="0" presId="urn:microsoft.com/office/officeart/2005/8/layout/hList1"/>
    <dgm:cxn modelId="{0ADFB4D3-6C67-447E-AD67-2CFB393C53C9}" type="presOf" srcId="{4AD80C7C-B5A2-4524-BB0A-6F819F4E388A}" destId="{99AE5165-0E36-425D-BEB9-0DDF513CFC3F}" srcOrd="0" destOrd="5" presId="urn:microsoft.com/office/officeart/2005/8/layout/hList1"/>
    <dgm:cxn modelId="{23BCB479-2D40-4BDA-9F72-703EC4490DD0}" type="presOf" srcId="{7A11061F-7A00-4691-8876-74FD38BF1CC7}" destId="{7E6B7646-D2AA-4AD4-B01C-BF7246920332}" srcOrd="0" destOrd="3" presId="urn:microsoft.com/office/officeart/2005/8/layout/hList1"/>
    <dgm:cxn modelId="{64B777C5-7CE0-490D-97FA-C8F650480936}" type="presOf" srcId="{8B761B3F-5336-4C9B-BCE8-3DF727DB56BF}" destId="{99AE5165-0E36-425D-BEB9-0DDF513CFC3F}" srcOrd="0" destOrd="2" presId="urn:microsoft.com/office/officeart/2005/8/layout/hList1"/>
    <dgm:cxn modelId="{0A623E30-74A8-4E43-8BA6-BD6F08CBB9DE}" srcId="{A99CB75E-4591-4D93-BB4D-987A9A7CD878}" destId="{184C0268-249D-4732-9362-370BA936962D}" srcOrd="1" destOrd="0" parTransId="{3BBFACA2-36B0-4F60-BBE6-933EBBEA09BD}" sibTransId="{C2A11763-8E20-4EBE-BD9F-348FD9034243}"/>
    <dgm:cxn modelId="{97B199B6-F369-43F4-9B90-7ABEE2E1B937}" srcId="{BEE368EA-BDFD-4151-9ED2-801659B25417}" destId="{1B82D40F-DFE0-4965-8616-43DD9DFAD445}" srcOrd="1" destOrd="0" parTransId="{D879AEF3-F931-4735-88C4-65810CADF274}" sibTransId="{D00A080D-A459-4623-98AC-1F6F8F0EC815}"/>
    <dgm:cxn modelId="{9CF6A8C2-6EE5-43A4-AE75-5228643AFCC3}" type="presOf" srcId="{BEE368EA-BDFD-4151-9ED2-801659B25417}" destId="{526C4C10-D019-4670-B055-38AAEDBFBFC6}" srcOrd="0" destOrd="0" presId="urn:microsoft.com/office/officeart/2005/8/layout/hList1"/>
    <dgm:cxn modelId="{D6D65FA8-685B-4626-A3EB-F637B4553AEB}" type="presOf" srcId="{1B82D40F-DFE0-4965-8616-43DD9DFAD445}" destId="{7E6B7646-D2AA-4AD4-B01C-BF7246920332}" srcOrd="0" destOrd="1" presId="urn:microsoft.com/office/officeart/2005/8/layout/hList1"/>
    <dgm:cxn modelId="{9DB22428-5F1D-4360-892A-74235943D235}" type="presOf" srcId="{184C0268-249D-4732-9362-370BA936962D}" destId="{99AE5165-0E36-425D-BEB9-0DDF513CFC3F}" srcOrd="0" destOrd="1" presId="urn:microsoft.com/office/officeart/2005/8/layout/hList1"/>
    <dgm:cxn modelId="{522B99AD-6405-4028-AD69-8778A62E9C90}" srcId="{BEE368EA-BDFD-4151-9ED2-801659B25417}" destId="{0482A456-F6B6-44FE-AF01-3CB198C93331}" srcOrd="2" destOrd="0" parTransId="{777CE7BE-5F5C-4099-AE0F-344657497FC3}" sibTransId="{F360D5F2-79D5-42B1-8081-10837FF287FE}"/>
    <dgm:cxn modelId="{F917EC7A-8B28-47E6-84D8-44DCF5FD6052}" type="presOf" srcId="{21559AB4-485C-4118-A7F4-C7962A6CF51B}" destId="{A14635A6-6371-461F-B2D7-889967EEAC46}" srcOrd="0" destOrd="0" presId="urn:microsoft.com/office/officeart/2005/8/layout/hList1"/>
    <dgm:cxn modelId="{25348988-5D5B-4BEF-B8C0-BE3B3E1D02DE}" srcId="{A99CB75E-4591-4D93-BB4D-987A9A7CD878}" destId="{3C0D8A2F-B70C-4064-98C8-B384F93D53B6}" srcOrd="0" destOrd="0" parTransId="{4B6FD2FF-8ADE-46BA-A956-5A9E4DA7E608}" sibTransId="{A4FDC560-4812-41A6-AFDC-822744FC93B7}"/>
    <dgm:cxn modelId="{AE60DFF0-A059-4A4C-9FBB-1BBB0E2FEC0B}" srcId="{21559AB4-485C-4118-A7F4-C7962A6CF51B}" destId="{BEE368EA-BDFD-4151-9ED2-801659B25417}" srcOrd="1" destOrd="0" parTransId="{64D36CD8-0331-424B-BE3D-55FF8CB83F75}" sibTransId="{59AA2CA4-5025-4B4E-AABE-839026461D4E}"/>
    <dgm:cxn modelId="{F5AFB9CC-E6B5-40CB-B207-CAE118DAD78D}" srcId="{21559AB4-485C-4118-A7F4-C7962A6CF51B}" destId="{A99CB75E-4591-4D93-BB4D-987A9A7CD878}" srcOrd="0" destOrd="0" parTransId="{FC8AE2E8-13C8-4854-8A22-7065EC1C4748}" sibTransId="{3832D443-F0E4-4972-9D77-4E78D10C33AC}"/>
    <dgm:cxn modelId="{2DFECAD6-9D60-4C8C-A2C1-35CDC5A0ADEB}" type="presOf" srcId="{F08B3374-DF29-4739-B4D3-100ABA7280D0}" destId="{99AE5165-0E36-425D-BEB9-0DDF513CFC3F}" srcOrd="0" destOrd="6" presId="urn:microsoft.com/office/officeart/2005/8/layout/hList1"/>
    <dgm:cxn modelId="{B86DC1FF-9769-4394-AB62-27FD73C0BD23}" type="presOf" srcId="{ABAC3297-6192-4291-B92C-9623E83D5604}" destId="{7E6B7646-D2AA-4AD4-B01C-BF7246920332}" srcOrd="0" destOrd="0" presId="urn:microsoft.com/office/officeart/2005/8/layout/hList1"/>
    <dgm:cxn modelId="{42365255-DAC7-4E96-900E-3C14BF32D2C8}" srcId="{A99CB75E-4591-4D93-BB4D-987A9A7CD878}" destId="{4F44F1BA-214F-486B-AF6C-B900C87025D1}" srcOrd="4" destOrd="0" parTransId="{9115F294-B6B3-4C52-B913-3DE3CEEF3DAE}" sibTransId="{1EF72824-94C5-473B-A57F-471775140F9C}"/>
    <dgm:cxn modelId="{0A8273AE-F385-4C50-BD8E-8FF2F9265F2E}" srcId="{A99CB75E-4591-4D93-BB4D-987A9A7CD878}" destId="{6289BB8A-8BA2-4BB4-97B0-3D9B5B64C113}" srcOrd="3" destOrd="0" parTransId="{CEFE2A95-906C-4263-8E59-4EDA7286CAD0}" sibTransId="{A4D59415-66D3-47CF-806E-5E921E99A06C}"/>
    <dgm:cxn modelId="{3CB41106-DA67-4CF4-976A-1D566029B3DB}" srcId="{A99CB75E-4591-4D93-BB4D-987A9A7CD878}" destId="{4AD80C7C-B5A2-4524-BB0A-6F819F4E388A}" srcOrd="5" destOrd="0" parTransId="{DB2813A6-CC42-4D9F-9A69-BAD66CFA3158}" sibTransId="{A457BD81-D1EF-4AAD-82A7-D59A5BB39A23}"/>
    <dgm:cxn modelId="{BA0EE2F8-3059-4E81-A7AE-9EBE9A88FC22}" type="presOf" srcId="{ACF249F3-BB0B-459B-A74B-A146BF58A69E}" destId="{7E6B7646-D2AA-4AD4-B01C-BF7246920332}" srcOrd="0" destOrd="4" presId="urn:microsoft.com/office/officeart/2005/8/layout/hList1"/>
    <dgm:cxn modelId="{CBCAB53A-9F1F-426C-B713-FE6AA639F819}" srcId="{A99CB75E-4591-4D93-BB4D-987A9A7CD878}" destId="{F08B3374-DF29-4739-B4D3-100ABA7280D0}" srcOrd="6" destOrd="0" parTransId="{05A987E9-1DB2-43E6-9407-E42078E31DB4}" sibTransId="{2D951973-9CBD-4813-99B7-EEFDF8F5237E}"/>
    <dgm:cxn modelId="{2DBEAB57-8E79-4B7A-8A5E-EB5FF9450CF2}" type="presParOf" srcId="{A14635A6-6371-461F-B2D7-889967EEAC46}" destId="{E3AA5366-EDC7-4AE1-8632-22E6640F53A3}" srcOrd="0" destOrd="0" presId="urn:microsoft.com/office/officeart/2005/8/layout/hList1"/>
    <dgm:cxn modelId="{E210A68B-D151-4D69-B662-2FE17D60F974}" type="presParOf" srcId="{E3AA5366-EDC7-4AE1-8632-22E6640F53A3}" destId="{9594C1B7-7B36-4AB6-BBCF-7B7696D65FA8}" srcOrd="0" destOrd="0" presId="urn:microsoft.com/office/officeart/2005/8/layout/hList1"/>
    <dgm:cxn modelId="{5CF8550F-179A-412D-9C0C-8601E1245B6B}" type="presParOf" srcId="{E3AA5366-EDC7-4AE1-8632-22E6640F53A3}" destId="{99AE5165-0E36-425D-BEB9-0DDF513CFC3F}" srcOrd="1" destOrd="0" presId="urn:microsoft.com/office/officeart/2005/8/layout/hList1"/>
    <dgm:cxn modelId="{E7F98FCB-06ED-4F54-A78B-363BE7D459C1}" type="presParOf" srcId="{A14635A6-6371-461F-B2D7-889967EEAC46}" destId="{38A734E5-B199-469D-8760-EA15028AC15A}" srcOrd="1" destOrd="0" presId="urn:microsoft.com/office/officeart/2005/8/layout/hList1"/>
    <dgm:cxn modelId="{B17E7446-B48C-41B0-8E3A-3BF882427BE9}" type="presParOf" srcId="{A14635A6-6371-461F-B2D7-889967EEAC46}" destId="{E8F5C867-9186-419A-AC2B-6A40AC181C85}" srcOrd="2" destOrd="0" presId="urn:microsoft.com/office/officeart/2005/8/layout/hList1"/>
    <dgm:cxn modelId="{FE3722D0-5378-4A3E-BCEF-89E66987BDF6}" type="presParOf" srcId="{E8F5C867-9186-419A-AC2B-6A40AC181C85}" destId="{526C4C10-D019-4670-B055-38AAEDBFBFC6}" srcOrd="0" destOrd="0" presId="urn:microsoft.com/office/officeart/2005/8/layout/hList1"/>
    <dgm:cxn modelId="{52D50F41-43A3-4063-A3D7-77606BAA2C2E}" type="presParOf" srcId="{E8F5C867-9186-419A-AC2B-6A40AC181C85}" destId="{7E6B7646-D2AA-4AD4-B01C-BF724692033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AADCAA-DA29-49BE-9D24-894CB3D9AA3A}"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03D301B7-2373-4392-B1B4-6AAB96E2F7FF}">
      <dgm:prSet phldrT="[Text]"/>
      <dgm:spPr/>
      <dgm:t>
        <a:bodyPr/>
        <a:lstStyle/>
        <a:p>
          <a:r>
            <a:rPr lang="en-US" dirty="0" smtClean="0"/>
            <a:t>Systems Engineering</a:t>
          </a:r>
          <a:endParaRPr lang="en-US" dirty="0"/>
        </a:p>
      </dgm:t>
    </dgm:pt>
    <dgm:pt modelId="{B2B14FD9-75A9-4011-B01B-767AB55BCA42}" type="parTrans" cxnId="{B8E2A5BC-C170-4423-B998-2DA4371A452F}">
      <dgm:prSet/>
      <dgm:spPr/>
      <dgm:t>
        <a:bodyPr/>
        <a:lstStyle/>
        <a:p>
          <a:endParaRPr lang="en-US"/>
        </a:p>
      </dgm:t>
    </dgm:pt>
    <dgm:pt modelId="{715E88A9-B1C4-4505-9672-EA0BC8E42230}" type="sibTrans" cxnId="{B8E2A5BC-C170-4423-B998-2DA4371A452F}">
      <dgm:prSet/>
      <dgm:spPr/>
      <dgm:t>
        <a:bodyPr/>
        <a:lstStyle/>
        <a:p>
          <a:endParaRPr lang="en-US"/>
        </a:p>
      </dgm:t>
    </dgm:pt>
    <dgm:pt modelId="{A302D0A7-D8A2-4698-955D-0248C2E1457E}">
      <dgm:prSet phldrT="[Text]"/>
      <dgm:spPr>
        <a:solidFill>
          <a:srgbClr val="FFFFFF">
            <a:alpha val="90000"/>
          </a:srgbClr>
        </a:solidFill>
      </dgm:spPr>
      <dgm:t>
        <a:bodyPr/>
        <a:lstStyle/>
        <a:p>
          <a:r>
            <a:rPr lang="en-US" dirty="0" smtClean="0"/>
            <a:t>Technical System Development</a:t>
          </a:r>
          <a:endParaRPr lang="en-US" dirty="0"/>
        </a:p>
      </dgm:t>
    </dgm:pt>
    <dgm:pt modelId="{D137BBA8-452A-4044-A71A-00E473E48070}" type="parTrans" cxnId="{BBD030C9-5D65-4BCE-9B3A-DF7B5DC6EDD0}">
      <dgm:prSet/>
      <dgm:spPr/>
      <dgm:t>
        <a:bodyPr/>
        <a:lstStyle/>
        <a:p>
          <a:endParaRPr lang="en-US"/>
        </a:p>
      </dgm:t>
    </dgm:pt>
    <dgm:pt modelId="{76A31836-1385-49D9-A443-D7DB1AC577F7}" type="sibTrans" cxnId="{BBD030C9-5D65-4BCE-9B3A-DF7B5DC6EDD0}">
      <dgm:prSet/>
      <dgm:spPr/>
      <dgm:t>
        <a:bodyPr/>
        <a:lstStyle/>
        <a:p>
          <a:endParaRPr lang="en-US"/>
        </a:p>
      </dgm:t>
    </dgm:pt>
    <dgm:pt modelId="{3AC4FF1B-75D2-46ED-B0ED-11AC9EF1248A}">
      <dgm:prSet phldrT="[Text]"/>
      <dgm:spPr>
        <a:solidFill>
          <a:srgbClr val="FFFFFF">
            <a:alpha val="90000"/>
          </a:srgbClr>
        </a:solidFill>
      </dgm:spPr>
      <dgm:t>
        <a:bodyPr/>
        <a:lstStyle/>
        <a:p>
          <a:r>
            <a:rPr lang="en-US" dirty="0" smtClean="0"/>
            <a:t>Technical Information Management (Including Communication)</a:t>
          </a:r>
          <a:endParaRPr lang="en-US" dirty="0"/>
        </a:p>
      </dgm:t>
    </dgm:pt>
    <dgm:pt modelId="{584B4D7C-A99F-4464-ABF3-1D80944FC2AD}" type="parTrans" cxnId="{EAD77BDA-7967-4867-8077-643F3746DFFF}">
      <dgm:prSet/>
      <dgm:spPr/>
      <dgm:t>
        <a:bodyPr/>
        <a:lstStyle/>
        <a:p>
          <a:endParaRPr lang="en-US"/>
        </a:p>
      </dgm:t>
    </dgm:pt>
    <dgm:pt modelId="{8BB59A57-FB91-4409-81A0-57E437202803}" type="sibTrans" cxnId="{EAD77BDA-7967-4867-8077-643F3746DFFF}">
      <dgm:prSet/>
      <dgm:spPr/>
      <dgm:t>
        <a:bodyPr/>
        <a:lstStyle/>
        <a:p>
          <a:endParaRPr lang="en-US"/>
        </a:p>
      </dgm:t>
    </dgm:pt>
    <dgm:pt modelId="{AF77C17A-5E1A-4A4D-BCDE-CFDABF4E08FA}">
      <dgm:prSet phldrT="[Text]"/>
      <dgm:spPr/>
      <dgm:t>
        <a:bodyPr/>
        <a:lstStyle/>
        <a:p>
          <a:r>
            <a:rPr lang="en-US" dirty="0" smtClean="0"/>
            <a:t>System Model – System Architecture</a:t>
          </a:r>
          <a:endParaRPr lang="en-US" dirty="0"/>
        </a:p>
      </dgm:t>
    </dgm:pt>
    <dgm:pt modelId="{8395FAC7-5F2C-4464-A591-E4BECB4EB941}" type="parTrans" cxnId="{0D4D079E-6D7C-4FAE-96BE-996A625B1559}">
      <dgm:prSet/>
      <dgm:spPr/>
      <dgm:t>
        <a:bodyPr/>
        <a:lstStyle/>
        <a:p>
          <a:endParaRPr lang="en-US"/>
        </a:p>
      </dgm:t>
    </dgm:pt>
    <dgm:pt modelId="{6E791072-BEF9-469E-99F6-100AC24BD072}" type="sibTrans" cxnId="{0D4D079E-6D7C-4FAE-96BE-996A625B1559}">
      <dgm:prSet/>
      <dgm:spPr/>
      <dgm:t>
        <a:bodyPr/>
        <a:lstStyle/>
        <a:p>
          <a:endParaRPr lang="en-US"/>
        </a:p>
      </dgm:t>
    </dgm:pt>
    <dgm:pt modelId="{8C472EB0-1055-4A28-972A-96E8F498096E}">
      <dgm:prSet phldrT="[Text]"/>
      <dgm:spPr>
        <a:solidFill>
          <a:srgbClr val="FFFFFF">
            <a:alpha val="90000"/>
          </a:srgbClr>
        </a:solidFill>
      </dgm:spPr>
      <dgm:t>
        <a:bodyPr/>
        <a:lstStyle/>
        <a:p>
          <a:r>
            <a:rPr lang="en-US" dirty="0" smtClean="0"/>
            <a:t>“Description of System”  (Technical Information)</a:t>
          </a:r>
          <a:endParaRPr lang="en-US" dirty="0"/>
        </a:p>
      </dgm:t>
    </dgm:pt>
    <dgm:pt modelId="{A08F3218-EE36-4413-B458-6648530D03DA}" type="parTrans" cxnId="{E2512F52-513E-4E23-90E0-91E89E1D3A6C}">
      <dgm:prSet/>
      <dgm:spPr/>
      <dgm:t>
        <a:bodyPr/>
        <a:lstStyle/>
        <a:p>
          <a:endParaRPr lang="en-US"/>
        </a:p>
      </dgm:t>
    </dgm:pt>
    <dgm:pt modelId="{AA7358EE-1ABA-40CE-A4F7-099402C75F99}" type="sibTrans" cxnId="{E2512F52-513E-4E23-90E0-91E89E1D3A6C}">
      <dgm:prSet/>
      <dgm:spPr/>
      <dgm:t>
        <a:bodyPr/>
        <a:lstStyle/>
        <a:p>
          <a:endParaRPr lang="en-US"/>
        </a:p>
      </dgm:t>
    </dgm:pt>
    <dgm:pt modelId="{64EEB5F6-05A1-47D8-9C24-99119A50731E}">
      <dgm:prSet/>
      <dgm:spPr>
        <a:solidFill>
          <a:srgbClr val="FFFFFF">
            <a:alpha val="90000"/>
          </a:srgbClr>
        </a:solidFill>
      </dgm:spPr>
      <dgm:t>
        <a:bodyPr/>
        <a:lstStyle/>
        <a:p>
          <a:r>
            <a:rPr lang="en-US" dirty="0" smtClean="0"/>
            <a:t>Mathematical abstractions for analysis</a:t>
          </a:r>
          <a:endParaRPr lang="en-US" dirty="0"/>
        </a:p>
      </dgm:t>
    </dgm:pt>
    <dgm:pt modelId="{8D315352-CF2E-4DF4-8A9A-280E851934C8}" type="parTrans" cxnId="{DA6CED6C-ACAC-420B-8108-B53F54375049}">
      <dgm:prSet/>
      <dgm:spPr/>
      <dgm:t>
        <a:bodyPr/>
        <a:lstStyle/>
        <a:p>
          <a:endParaRPr lang="en-US"/>
        </a:p>
      </dgm:t>
    </dgm:pt>
    <dgm:pt modelId="{2DD25608-92D7-410E-9D35-A52ACBC1F4F7}" type="sibTrans" cxnId="{DA6CED6C-ACAC-420B-8108-B53F54375049}">
      <dgm:prSet/>
      <dgm:spPr/>
      <dgm:t>
        <a:bodyPr/>
        <a:lstStyle/>
        <a:p>
          <a:endParaRPr lang="en-US"/>
        </a:p>
      </dgm:t>
    </dgm:pt>
    <dgm:pt modelId="{692C5397-31E1-43D8-8191-B052BC0A7962}">
      <dgm:prSet/>
      <dgm:spPr>
        <a:solidFill>
          <a:srgbClr val="FFFFFF">
            <a:alpha val="90000"/>
          </a:srgbClr>
        </a:solidFill>
      </dgm:spPr>
      <dgm:t>
        <a:bodyPr/>
        <a:lstStyle/>
        <a:p>
          <a:r>
            <a:rPr lang="en-US" dirty="0" smtClean="0"/>
            <a:t>Effective automation</a:t>
          </a:r>
          <a:endParaRPr lang="en-US" dirty="0"/>
        </a:p>
      </dgm:t>
    </dgm:pt>
    <dgm:pt modelId="{F776C75F-3890-439E-A5F1-5778A7BC3E70}" type="parTrans" cxnId="{D55E3287-D6E2-4A1F-BAC0-BE8836D0111F}">
      <dgm:prSet/>
      <dgm:spPr/>
      <dgm:t>
        <a:bodyPr/>
        <a:lstStyle/>
        <a:p>
          <a:endParaRPr lang="en-US"/>
        </a:p>
      </dgm:t>
    </dgm:pt>
    <dgm:pt modelId="{5A1DCD61-A4B6-46D8-B30F-FB351FDAF480}" type="sibTrans" cxnId="{D55E3287-D6E2-4A1F-BAC0-BE8836D0111F}">
      <dgm:prSet/>
      <dgm:spPr/>
      <dgm:t>
        <a:bodyPr/>
        <a:lstStyle/>
        <a:p>
          <a:endParaRPr lang="en-US"/>
        </a:p>
      </dgm:t>
    </dgm:pt>
    <dgm:pt modelId="{8B054E5D-D872-48AD-854B-446B140B4C60}">
      <dgm:prSet phldrT="[Text]"/>
      <dgm:spPr>
        <a:solidFill>
          <a:srgbClr val="FFFFFF">
            <a:alpha val="90000"/>
          </a:srgbClr>
        </a:solidFill>
      </dgm:spPr>
      <dgm:t>
        <a:bodyPr/>
        <a:lstStyle/>
        <a:p>
          <a:r>
            <a:rPr lang="en-US" dirty="0" smtClean="0"/>
            <a:t>Precise language for description of systems to perform tasks</a:t>
          </a:r>
          <a:endParaRPr lang="en-US" dirty="0"/>
        </a:p>
      </dgm:t>
    </dgm:pt>
    <dgm:pt modelId="{C448C5BE-BEB3-4972-A543-BE6864BB8930}" type="parTrans" cxnId="{28CF3881-8FA1-40BD-8F5E-C2A16F5C4C77}">
      <dgm:prSet/>
      <dgm:spPr/>
      <dgm:t>
        <a:bodyPr/>
        <a:lstStyle/>
        <a:p>
          <a:endParaRPr lang="en-US"/>
        </a:p>
      </dgm:t>
    </dgm:pt>
    <dgm:pt modelId="{FCACF6E5-71CD-4D12-8AEF-69A59F9A128A}" type="sibTrans" cxnId="{28CF3881-8FA1-40BD-8F5E-C2A16F5C4C77}">
      <dgm:prSet/>
      <dgm:spPr/>
      <dgm:t>
        <a:bodyPr/>
        <a:lstStyle/>
        <a:p>
          <a:endParaRPr lang="en-US"/>
        </a:p>
      </dgm:t>
    </dgm:pt>
    <dgm:pt modelId="{B0FF4249-50D0-4A5E-B442-41AE1DD74BA2}">
      <dgm:prSet phldrT="[Text]"/>
      <dgm:spPr>
        <a:solidFill>
          <a:srgbClr val="FFFFFF">
            <a:alpha val="90000"/>
          </a:srgbClr>
        </a:solidFill>
      </dgm:spPr>
      <dgm:t>
        <a:bodyPr/>
        <a:lstStyle/>
        <a:p>
          <a:r>
            <a:rPr lang="en-US" dirty="0" smtClean="0"/>
            <a:t>…a methodical, multi-disciplinary approach for the design, realization, technical management, operations, and retirement of a system.</a:t>
          </a:r>
          <a:endParaRPr lang="en-US" dirty="0"/>
        </a:p>
      </dgm:t>
    </dgm:pt>
    <dgm:pt modelId="{2FFBA937-4DCF-4130-B676-B4B5D0D8EB7E}" type="parTrans" cxnId="{C752802B-65C1-48DD-9BBE-6BB673CCE369}">
      <dgm:prSet/>
      <dgm:spPr/>
      <dgm:t>
        <a:bodyPr/>
        <a:lstStyle/>
        <a:p>
          <a:endParaRPr lang="en-US"/>
        </a:p>
      </dgm:t>
    </dgm:pt>
    <dgm:pt modelId="{8D51BEBA-F42D-47B2-8EEF-9B9A66EA610B}" type="sibTrans" cxnId="{C752802B-65C1-48DD-9BBE-6BB673CCE369}">
      <dgm:prSet/>
      <dgm:spPr/>
      <dgm:t>
        <a:bodyPr/>
        <a:lstStyle/>
        <a:p>
          <a:endParaRPr lang="en-US"/>
        </a:p>
      </dgm:t>
    </dgm:pt>
    <dgm:pt modelId="{678AD262-44C6-4C80-8F0C-2274C7AACA58}" type="pres">
      <dgm:prSet presAssocID="{D2AADCAA-DA29-49BE-9D24-894CB3D9AA3A}" presName="linear" presStyleCnt="0">
        <dgm:presLayoutVars>
          <dgm:dir/>
          <dgm:resizeHandles val="exact"/>
        </dgm:presLayoutVars>
      </dgm:prSet>
      <dgm:spPr/>
      <dgm:t>
        <a:bodyPr/>
        <a:lstStyle/>
        <a:p>
          <a:endParaRPr lang="en-US"/>
        </a:p>
      </dgm:t>
    </dgm:pt>
    <dgm:pt modelId="{8CF34B7F-34E5-4F74-9F47-D34767612974}" type="pres">
      <dgm:prSet presAssocID="{03D301B7-2373-4392-B1B4-6AAB96E2F7FF}" presName="comp" presStyleCnt="0"/>
      <dgm:spPr/>
    </dgm:pt>
    <dgm:pt modelId="{F30B5D52-0408-4A89-A1E9-940C9E0E40E3}" type="pres">
      <dgm:prSet presAssocID="{03D301B7-2373-4392-B1B4-6AAB96E2F7FF}" presName="box" presStyleLbl="node1" presStyleIdx="0" presStyleCnt="2"/>
      <dgm:spPr/>
      <dgm:t>
        <a:bodyPr/>
        <a:lstStyle/>
        <a:p>
          <a:endParaRPr lang="en-US"/>
        </a:p>
      </dgm:t>
    </dgm:pt>
    <dgm:pt modelId="{45C4817D-8E5A-4562-AA08-DEF5BF8A4317}" type="pres">
      <dgm:prSet presAssocID="{03D301B7-2373-4392-B1B4-6AAB96E2F7FF}" presName="img" presStyleLbl="fgImgPlace1" presStyleIdx="0" presStyleCnt="2"/>
      <dgm:spPr>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dgm:spPr>
      <dgm:t>
        <a:bodyPr/>
        <a:lstStyle/>
        <a:p>
          <a:endParaRPr lang="en-US"/>
        </a:p>
      </dgm:t>
    </dgm:pt>
    <dgm:pt modelId="{4389EF01-71E6-4F6D-B70D-9D41A7566B74}" type="pres">
      <dgm:prSet presAssocID="{03D301B7-2373-4392-B1B4-6AAB96E2F7FF}" presName="text" presStyleLbl="node1" presStyleIdx="0" presStyleCnt="2">
        <dgm:presLayoutVars>
          <dgm:bulletEnabled val="1"/>
        </dgm:presLayoutVars>
      </dgm:prSet>
      <dgm:spPr/>
      <dgm:t>
        <a:bodyPr/>
        <a:lstStyle/>
        <a:p>
          <a:endParaRPr lang="en-US"/>
        </a:p>
      </dgm:t>
    </dgm:pt>
    <dgm:pt modelId="{4E902AB5-3F15-40BA-AB4A-3C7F68122AA8}" type="pres">
      <dgm:prSet presAssocID="{715E88A9-B1C4-4505-9672-EA0BC8E42230}" presName="spacer" presStyleCnt="0"/>
      <dgm:spPr/>
    </dgm:pt>
    <dgm:pt modelId="{BB5FF32A-5517-4EB8-B6C9-43BB93DB8F94}" type="pres">
      <dgm:prSet presAssocID="{AF77C17A-5E1A-4A4D-BCDE-CFDABF4E08FA}" presName="comp" presStyleCnt="0"/>
      <dgm:spPr/>
    </dgm:pt>
    <dgm:pt modelId="{5C66D41C-A644-41BF-BE60-FC329715D416}" type="pres">
      <dgm:prSet presAssocID="{AF77C17A-5E1A-4A4D-BCDE-CFDABF4E08FA}" presName="box" presStyleLbl="node1" presStyleIdx="1" presStyleCnt="2"/>
      <dgm:spPr/>
      <dgm:t>
        <a:bodyPr/>
        <a:lstStyle/>
        <a:p>
          <a:endParaRPr lang="en-US"/>
        </a:p>
      </dgm:t>
    </dgm:pt>
    <dgm:pt modelId="{9DFA8338-A766-412E-BFC8-15F802F5CB08}" type="pres">
      <dgm:prSet presAssocID="{AF77C17A-5E1A-4A4D-BCDE-CFDABF4E08FA}" presName="img" presStyleLbl="fgImgPlace1" presStyleIdx="1" presStyleCnt="2"/>
      <dgm:spPr>
        <a:blipFill rotWithShape="1">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dgm:spPr>
      <dgm:t>
        <a:bodyPr/>
        <a:lstStyle/>
        <a:p>
          <a:endParaRPr lang="en-US"/>
        </a:p>
      </dgm:t>
    </dgm:pt>
    <dgm:pt modelId="{223EA624-F705-4ACC-985B-8DB7D22C205F}" type="pres">
      <dgm:prSet presAssocID="{AF77C17A-5E1A-4A4D-BCDE-CFDABF4E08FA}" presName="text" presStyleLbl="node1" presStyleIdx="1" presStyleCnt="2">
        <dgm:presLayoutVars>
          <dgm:bulletEnabled val="1"/>
        </dgm:presLayoutVars>
      </dgm:prSet>
      <dgm:spPr/>
      <dgm:t>
        <a:bodyPr/>
        <a:lstStyle/>
        <a:p>
          <a:endParaRPr lang="en-US"/>
        </a:p>
      </dgm:t>
    </dgm:pt>
  </dgm:ptLst>
  <dgm:cxnLst>
    <dgm:cxn modelId="{18AAB0A5-F132-4AC1-898A-CE70EEC9B84A}" type="presOf" srcId="{AF77C17A-5E1A-4A4D-BCDE-CFDABF4E08FA}" destId="{5C66D41C-A644-41BF-BE60-FC329715D416}" srcOrd="0" destOrd="0" presId="urn:microsoft.com/office/officeart/2005/8/layout/vList4"/>
    <dgm:cxn modelId="{BBD030C9-5D65-4BCE-9B3A-DF7B5DC6EDD0}" srcId="{03D301B7-2373-4392-B1B4-6AAB96E2F7FF}" destId="{A302D0A7-D8A2-4698-955D-0248C2E1457E}" srcOrd="0" destOrd="0" parTransId="{D137BBA8-452A-4044-A71A-00E473E48070}" sibTransId="{76A31836-1385-49D9-A443-D7DB1AC577F7}"/>
    <dgm:cxn modelId="{0D4D079E-6D7C-4FAE-96BE-996A625B1559}" srcId="{D2AADCAA-DA29-49BE-9D24-894CB3D9AA3A}" destId="{AF77C17A-5E1A-4A4D-BCDE-CFDABF4E08FA}" srcOrd="1" destOrd="0" parTransId="{8395FAC7-5F2C-4464-A591-E4BECB4EB941}" sibTransId="{6E791072-BEF9-469E-99F6-100AC24BD072}"/>
    <dgm:cxn modelId="{D5773029-4F16-4BCF-9BCF-8C9EFA8F9364}" type="presOf" srcId="{3AC4FF1B-75D2-46ED-B0ED-11AC9EF1248A}" destId="{F30B5D52-0408-4A89-A1E9-940C9E0E40E3}" srcOrd="0" destOrd="2" presId="urn:microsoft.com/office/officeart/2005/8/layout/vList4"/>
    <dgm:cxn modelId="{75BD5C71-A82A-43A4-9A83-FBAC0B11929D}" type="presOf" srcId="{03D301B7-2373-4392-B1B4-6AAB96E2F7FF}" destId="{4389EF01-71E6-4F6D-B70D-9D41A7566B74}" srcOrd="1" destOrd="0" presId="urn:microsoft.com/office/officeart/2005/8/layout/vList4"/>
    <dgm:cxn modelId="{C528873D-B532-41ED-82E6-F10EE4AAF004}" type="presOf" srcId="{B0FF4249-50D0-4A5E-B442-41AE1DD74BA2}" destId="{F30B5D52-0408-4A89-A1E9-940C9E0E40E3}" srcOrd="0" destOrd="3" presId="urn:microsoft.com/office/officeart/2005/8/layout/vList4"/>
    <dgm:cxn modelId="{28CF3881-8FA1-40BD-8F5E-C2A16F5C4C77}" srcId="{AF77C17A-5E1A-4A4D-BCDE-CFDABF4E08FA}" destId="{8B054E5D-D872-48AD-854B-446B140B4C60}" srcOrd="1" destOrd="0" parTransId="{C448C5BE-BEB3-4972-A543-BE6864BB8930}" sibTransId="{FCACF6E5-71CD-4D12-8AEF-69A59F9A128A}"/>
    <dgm:cxn modelId="{E2512F52-513E-4E23-90E0-91E89E1D3A6C}" srcId="{AF77C17A-5E1A-4A4D-BCDE-CFDABF4E08FA}" destId="{8C472EB0-1055-4A28-972A-96E8F498096E}" srcOrd="0" destOrd="0" parTransId="{A08F3218-EE36-4413-B458-6648530D03DA}" sibTransId="{AA7358EE-1ABA-40CE-A4F7-099402C75F99}"/>
    <dgm:cxn modelId="{4A1B7B5F-82C5-40B3-A5B8-A6547D17BD6C}" type="presOf" srcId="{8B054E5D-D872-48AD-854B-446B140B4C60}" destId="{223EA624-F705-4ACC-985B-8DB7D22C205F}" srcOrd="1" destOrd="2" presId="urn:microsoft.com/office/officeart/2005/8/layout/vList4"/>
    <dgm:cxn modelId="{C5D2469C-26E7-4BEE-B91C-8BA3D69AAC2B}" type="presOf" srcId="{3AC4FF1B-75D2-46ED-B0ED-11AC9EF1248A}" destId="{4389EF01-71E6-4F6D-B70D-9D41A7566B74}" srcOrd="1" destOrd="2" presId="urn:microsoft.com/office/officeart/2005/8/layout/vList4"/>
    <dgm:cxn modelId="{DBF99955-FCEC-447B-9C2F-836DE5C8424B}" type="presOf" srcId="{8C472EB0-1055-4A28-972A-96E8F498096E}" destId="{223EA624-F705-4ACC-985B-8DB7D22C205F}" srcOrd="1" destOrd="1" presId="urn:microsoft.com/office/officeart/2005/8/layout/vList4"/>
    <dgm:cxn modelId="{E753CEB3-C4AA-47A9-B45F-92892470027A}" type="presOf" srcId="{64EEB5F6-05A1-47D8-9C24-99119A50731E}" destId="{5C66D41C-A644-41BF-BE60-FC329715D416}" srcOrd="0" destOrd="3" presId="urn:microsoft.com/office/officeart/2005/8/layout/vList4"/>
    <dgm:cxn modelId="{242B00B1-3AC0-4D15-8B45-74077BFA6710}" type="presOf" srcId="{D2AADCAA-DA29-49BE-9D24-894CB3D9AA3A}" destId="{678AD262-44C6-4C80-8F0C-2274C7AACA58}" srcOrd="0" destOrd="0" presId="urn:microsoft.com/office/officeart/2005/8/layout/vList4"/>
    <dgm:cxn modelId="{7DB32B03-1273-4515-96E4-C5CE7EE098BD}" type="presOf" srcId="{A302D0A7-D8A2-4698-955D-0248C2E1457E}" destId="{4389EF01-71E6-4F6D-B70D-9D41A7566B74}" srcOrd="1" destOrd="1" presId="urn:microsoft.com/office/officeart/2005/8/layout/vList4"/>
    <dgm:cxn modelId="{B8E2A5BC-C170-4423-B998-2DA4371A452F}" srcId="{D2AADCAA-DA29-49BE-9D24-894CB3D9AA3A}" destId="{03D301B7-2373-4392-B1B4-6AAB96E2F7FF}" srcOrd="0" destOrd="0" parTransId="{B2B14FD9-75A9-4011-B01B-767AB55BCA42}" sibTransId="{715E88A9-B1C4-4505-9672-EA0BC8E42230}"/>
    <dgm:cxn modelId="{899222D6-E520-444F-9373-F3DA42405796}" type="presOf" srcId="{AF77C17A-5E1A-4A4D-BCDE-CFDABF4E08FA}" destId="{223EA624-F705-4ACC-985B-8DB7D22C205F}" srcOrd="1" destOrd="0" presId="urn:microsoft.com/office/officeart/2005/8/layout/vList4"/>
    <dgm:cxn modelId="{E9AF5341-7F9B-47B1-8CA2-3C7958C7FC5A}" type="presOf" srcId="{64EEB5F6-05A1-47D8-9C24-99119A50731E}" destId="{223EA624-F705-4ACC-985B-8DB7D22C205F}" srcOrd="1" destOrd="3" presId="urn:microsoft.com/office/officeart/2005/8/layout/vList4"/>
    <dgm:cxn modelId="{F2EF36A8-B09E-411F-9BA6-23CAA696F8E3}" type="presOf" srcId="{8C472EB0-1055-4A28-972A-96E8F498096E}" destId="{5C66D41C-A644-41BF-BE60-FC329715D416}" srcOrd="0" destOrd="1" presId="urn:microsoft.com/office/officeart/2005/8/layout/vList4"/>
    <dgm:cxn modelId="{C752802B-65C1-48DD-9BBE-6BB673CCE369}" srcId="{03D301B7-2373-4392-B1B4-6AAB96E2F7FF}" destId="{B0FF4249-50D0-4A5E-B442-41AE1DD74BA2}" srcOrd="2" destOrd="0" parTransId="{2FFBA937-4DCF-4130-B676-B4B5D0D8EB7E}" sibTransId="{8D51BEBA-F42D-47B2-8EEF-9B9A66EA610B}"/>
    <dgm:cxn modelId="{898F2D29-20A7-4904-BF98-26269D167D94}" type="presOf" srcId="{8B054E5D-D872-48AD-854B-446B140B4C60}" destId="{5C66D41C-A644-41BF-BE60-FC329715D416}" srcOrd="0" destOrd="2" presId="urn:microsoft.com/office/officeart/2005/8/layout/vList4"/>
    <dgm:cxn modelId="{50A0AB4A-F4AB-4349-9CC6-538904A85C64}" type="presOf" srcId="{B0FF4249-50D0-4A5E-B442-41AE1DD74BA2}" destId="{4389EF01-71E6-4F6D-B70D-9D41A7566B74}" srcOrd="1" destOrd="3" presId="urn:microsoft.com/office/officeart/2005/8/layout/vList4"/>
    <dgm:cxn modelId="{EAD77BDA-7967-4867-8077-643F3746DFFF}" srcId="{03D301B7-2373-4392-B1B4-6AAB96E2F7FF}" destId="{3AC4FF1B-75D2-46ED-B0ED-11AC9EF1248A}" srcOrd="1" destOrd="0" parTransId="{584B4D7C-A99F-4464-ABF3-1D80944FC2AD}" sibTransId="{8BB59A57-FB91-4409-81A0-57E437202803}"/>
    <dgm:cxn modelId="{A7C97F2F-54D2-47D4-9BF7-363C05450DC4}" type="presOf" srcId="{A302D0A7-D8A2-4698-955D-0248C2E1457E}" destId="{F30B5D52-0408-4A89-A1E9-940C9E0E40E3}" srcOrd="0" destOrd="1" presId="urn:microsoft.com/office/officeart/2005/8/layout/vList4"/>
    <dgm:cxn modelId="{5CF7E26A-41B9-4CD6-AA84-20698941C1FC}" type="presOf" srcId="{692C5397-31E1-43D8-8191-B052BC0A7962}" destId="{223EA624-F705-4ACC-985B-8DB7D22C205F}" srcOrd="1" destOrd="4" presId="urn:microsoft.com/office/officeart/2005/8/layout/vList4"/>
    <dgm:cxn modelId="{CE885A4A-7902-4EBC-A7CD-356540E74BD2}" type="presOf" srcId="{03D301B7-2373-4392-B1B4-6AAB96E2F7FF}" destId="{F30B5D52-0408-4A89-A1E9-940C9E0E40E3}" srcOrd="0" destOrd="0" presId="urn:microsoft.com/office/officeart/2005/8/layout/vList4"/>
    <dgm:cxn modelId="{D55E3287-D6E2-4A1F-BAC0-BE8836D0111F}" srcId="{AF77C17A-5E1A-4A4D-BCDE-CFDABF4E08FA}" destId="{692C5397-31E1-43D8-8191-B052BC0A7962}" srcOrd="3" destOrd="0" parTransId="{F776C75F-3890-439E-A5F1-5778A7BC3E70}" sibTransId="{5A1DCD61-A4B6-46D8-B30F-FB351FDAF480}"/>
    <dgm:cxn modelId="{0E47C734-E674-4EAC-9F3F-7C9A23A6CCD7}" type="presOf" srcId="{692C5397-31E1-43D8-8191-B052BC0A7962}" destId="{5C66D41C-A644-41BF-BE60-FC329715D416}" srcOrd="0" destOrd="4" presId="urn:microsoft.com/office/officeart/2005/8/layout/vList4"/>
    <dgm:cxn modelId="{DA6CED6C-ACAC-420B-8108-B53F54375049}" srcId="{AF77C17A-5E1A-4A4D-BCDE-CFDABF4E08FA}" destId="{64EEB5F6-05A1-47D8-9C24-99119A50731E}" srcOrd="2" destOrd="0" parTransId="{8D315352-CF2E-4DF4-8A9A-280E851934C8}" sibTransId="{2DD25608-92D7-410E-9D35-A52ACBC1F4F7}"/>
    <dgm:cxn modelId="{13E06A3B-D7E4-41FF-A85E-AD070B173435}" type="presParOf" srcId="{678AD262-44C6-4C80-8F0C-2274C7AACA58}" destId="{8CF34B7F-34E5-4F74-9F47-D34767612974}" srcOrd="0" destOrd="0" presId="urn:microsoft.com/office/officeart/2005/8/layout/vList4"/>
    <dgm:cxn modelId="{F00246B2-894F-4304-8521-8B8EAF7EBF09}" type="presParOf" srcId="{8CF34B7F-34E5-4F74-9F47-D34767612974}" destId="{F30B5D52-0408-4A89-A1E9-940C9E0E40E3}" srcOrd="0" destOrd="0" presId="urn:microsoft.com/office/officeart/2005/8/layout/vList4"/>
    <dgm:cxn modelId="{7719FE20-3B3F-4E52-8F1E-41792DB9B94E}" type="presParOf" srcId="{8CF34B7F-34E5-4F74-9F47-D34767612974}" destId="{45C4817D-8E5A-4562-AA08-DEF5BF8A4317}" srcOrd="1" destOrd="0" presId="urn:microsoft.com/office/officeart/2005/8/layout/vList4"/>
    <dgm:cxn modelId="{53670856-63B1-4CB2-B0B9-87A59F3F6C4C}" type="presParOf" srcId="{8CF34B7F-34E5-4F74-9F47-D34767612974}" destId="{4389EF01-71E6-4F6D-B70D-9D41A7566B74}" srcOrd="2" destOrd="0" presId="urn:microsoft.com/office/officeart/2005/8/layout/vList4"/>
    <dgm:cxn modelId="{5857894B-9D4C-489F-8F3B-2193CDBDDD9C}" type="presParOf" srcId="{678AD262-44C6-4C80-8F0C-2274C7AACA58}" destId="{4E902AB5-3F15-40BA-AB4A-3C7F68122AA8}" srcOrd="1" destOrd="0" presId="urn:microsoft.com/office/officeart/2005/8/layout/vList4"/>
    <dgm:cxn modelId="{738F88C2-C882-448D-AE31-E561239A53C4}" type="presParOf" srcId="{678AD262-44C6-4C80-8F0C-2274C7AACA58}" destId="{BB5FF32A-5517-4EB8-B6C9-43BB93DB8F94}" srcOrd="2" destOrd="0" presId="urn:microsoft.com/office/officeart/2005/8/layout/vList4"/>
    <dgm:cxn modelId="{35A43643-AD8A-4102-8ECD-B6FAB535D328}" type="presParOf" srcId="{BB5FF32A-5517-4EB8-B6C9-43BB93DB8F94}" destId="{5C66D41C-A644-41BF-BE60-FC329715D416}" srcOrd="0" destOrd="0" presId="urn:microsoft.com/office/officeart/2005/8/layout/vList4"/>
    <dgm:cxn modelId="{DE2A2F99-E50E-4470-AE3E-8B5CE18D4A0A}" type="presParOf" srcId="{BB5FF32A-5517-4EB8-B6C9-43BB93DB8F94}" destId="{9DFA8338-A766-412E-BFC8-15F802F5CB08}" srcOrd="1" destOrd="0" presId="urn:microsoft.com/office/officeart/2005/8/layout/vList4"/>
    <dgm:cxn modelId="{211E5344-3C39-4F95-8A27-FBF57747D2CC}" type="presParOf" srcId="{BB5FF32A-5517-4EB8-B6C9-43BB93DB8F94}" destId="{223EA624-F705-4ACC-985B-8DB7D22C205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2AADCAA-DA29-49BE-9D24-894CB3D9AA3A}"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EA3BD6F-4B8B-4EC0-9DDE-1FFD311439EF}">
      <dgm:prSet phldrT="[Text]"/>
      <dgm:spPr/>
      <dgm:t>
        <a:bodyPr/>
        <a:lstStyle/>
        <a:p>
          <a:r>
            <a:rPr lang="en-US" dirty="0" err="1" smtClean="0"/>
            <a:t>SysML</a:t>
          </a:r>
          <a:endParaRPr lang="en-US" dirty="0"/>
        </a:p>
      </dgm:t>
    </dgm:pt>
    <dgm:pt modelId="{9A15ABBB-122B-4F39-9153-267EC9A27EBA}" type="parTrans" cxnId="{A811C890-3739-4277-9040-122EDB440B86}">
      <dgm:prSet/>
      <dgm:spPr/>
      <dgm:t>
        <a:bodyPr/>
        <a:lstStyle/>
        <a:p>
          <a:endParaRPr lang="en-US"/>
        </a:p>
      </dgm:t>
    </dgm:pt>
    <dgm:pt modelId="{E7608C74-EF7A-49C2-A443-C66EABA0A1B6}" type="sibTrans" cxnId="{A811C890-3739-4277-9040-122EDB440B86}">
      <dgm:prSet/>
      <dgm:spPr/>
      <dgm:t>
        <a:bodyPr/>
        <a:lstStyle/>
        <a:p>
          <a:endParaRPr lang="en-US"/>
        </a:p>
      </dgm:t>
    </dgm:pt>
    <dgm:pt modelId="{7D8579A0-BADA-4EBA-B34E-BB8D206E8CCE}">
      <dgm:prSet phldrT="[Text]"/>
      <dgm:spPr>
        <a:solidFill>
          <a:srgbClr val="FFFFFF">
            <a:alpha val="90000"/>
          </a:srgbClr>
        </a:solidFill>
      </dgm:spPr>
      <dgm:t>
        <a:bodyPr/>
        <a:lstStyle/>
        <a:p>
          <a:r>
            <a:rPr lang="en-US" dirty="0" smtClean="0"/>
            <a:t> A general purpose modeling language for engineering systems</a:t>
          </a:r>
          <a:endParaRPr lang="en-US" dirty="0"/>
        </a:p>
      </dgm:t>
    </dgm:pt>
    <dgm:pt modelId="{E80E115F-A229-4489-ABF3-574F5CBF9DEF}" type="parTrans" cxnId="{D6F312F9-5F42-4D32-8230-0CEF52B34440}">
      <dgm:prSet/>
      <dgm:spPr/>
      <dgm:t>
        <a:bodyPr/>
        <a:lstStyle/>
        <a:p>
          <a:endParaRPr lang="en-US"/>
        </a:p>
      </dgm:t>
    </dgm:pt>
    <dgm:pt modelId="{DAA6C45D-53B5-4B41-9AE5-43A657538605}" type="sibTrans" cxnId="{D6F312F9-5F42-4D32-8230-0CEF52B34440}">
      <dgm:prSet/>
      <dgm:spPr/>
      <dgm:t>
        <a:bodyPr/>
        <a:lstStyle/>
        <a:p>
          <a:endParaRPr lang="en-US"/>
        </a:p>
      </dgm:t>
    </dgm:pt>
    <dgm:pt modelId="{D2BC1EED-FFBA-48AE-9BC4-5C0C2AF9D8BD}">
      <dgm:prSet phldrT="[Text]"/>
      <dgm:spPr>
        <a:solidFill>
          <a:srgbClr val="FFFFFF">
            <a:alpha val="90000"/>
          </a:srgbClr>
        </a:solidFill>
      </dgm:spPr>
      <dgm:t>
        <a:bodyPr/>
        <a:lstStyle/>
        <a:p>
          <a:r>
            <a:rPr lang="en-US" dirty="0" smtClean="0"/>
            <a:t>Supports the analysis, design and verification of complex systems</a:t>
          </a:r>
          <a:endParaRPr lang="en-US" dirty="0"/>
        </a:p>
      </dgm:t>
    </dgm:pt>
    <dgm:pt modelId="{DC0263ED-4D19-4517-AA53-CE41ECB59F6B}" type="parTrans" cxnId="{66A1AA09-8E48-42BC-A090-66B382E8FEB9}">
      <dgm:prSet/>
      <dgm:spPr/>
      <dgm:t>
        <a:bodyPr/>
        <a:lstStyle/>
        <a:p>
          <a:endParaRPr lang="en-US"/>
        </a:p>
      </dgm:t>
    </dgm:pt>
    <dgm:pt modelId="{583D8ED4-C9FF-4152-87FC-76597CE62F43}" type="sibTrans" cxnId="{66A1AA09-8E48-42BC-A090-66B382E8FEB9}">
      <dgm:prSet/>
      <dgm:spPr/>
      <dgm:t>
        <a:bodyPr/>
        <a:lstStyle/>
        <a:p>
          <a:endParaRPr lang="en-US"/>
        </a:p>
      </dgm:t>
    </dgm:pt>
    <dgm:pt modelId="{99A33868-6A2B-4542-A931-B138778673E2}">
      <dgm:prSet phldrT="[Text]"/>
      <dgm:spPr>
        <a:solidFill>
          <a:srgbClr val="FFFFFF">
            <a:alpha val="90000"/>
          </a:srgbClr>
        </a:solidFill>
      </dgm:spPr>
      <dgm:t>
        <a:bodyPr/>
        <a:lstStyle/>
        <a:p>
          <a:r>
            <a:rPr lang="en-US" dirty="0" smtClean="0"/>
            <a:t>Graphical notation</a:t>
          </a:r>
          <a:endParaRPr lang="en-US" dirty="0"/>
        </a:p>
      </dgm:t>
    </dgm:pt>
    <dgm:pt modelId="{EB796883-B345-4D1A-B005-4FBCB95A8A45}" type="parTrans" cxnId="{0E58AFA2-ED40-4D32-978D-8AE941B81B0E}">
      <dgm:prSet/>
      <dgm:spPr/>
      <dgm:t>
        <a:bodyPr/>
        <a:lstStyle/>
        <a:p>
          <a:endParaRPr lang="en-US"/>
        </a:p>
      </dgm:t>
    </dgm:pt>
    <dgm:pt modelId="{79647FD2-FE0B-4EF4-B9AE-3DDE44E20CBE}" type="sibTrans" cxnId="{0E58AFA2-ED40-4D32-978D-8AE941B81B0E}">
      <dgm:prSet/>
      <dgm:spPr/>
      <dgm:t>
        <a:bodyPr/>
        <a:lstStyle/>
        <a:p>
          <a:endParaRPr lang="en-US"/>
        </a:p>
      </dgm:t>
    </dgm:pt>
    <dgm:pt modelId="{D6528E87-62ED-4627-9F5A-B513F6839101}">
      <dgm:prSet phldrT="[Text]"/>
      <dgm:spPr/>
      <dgm:t>
        <a:bodyPr/>
        <a:lstStyle/>
        <a:p>
          <a:r>
            <a:rPr lang="en-US" dirty="0" smtClean="0"/>
            <a:t>Modeling Environment</a:t>
          </a:r>
          <a:endParaRPr lang="en-US" dirty="0"/>
        </a:p>
      </dgm:t>
    </dgm:pt>
    <dgm:pt modelId="{68301E73-8079-4FF7-B3AD-2568A9B27D8F}" type="parTrans" cxnId="{0E6B4F87-FF58-4345-8698-9B424D4325D0}">
      <dgm:prSet/>
      <dgm:spPr/>
      <dgm:t>
        <a:bodyPr/>
        <a:lstStyle/>
        <a:p>
          <a:endParaRPr lang="en-US"/>
        </a:p>
      </dgm:t>
    </dgm:pt>
    <dgm:pt modelId="{BF9652C5-E6C8-4D2A-B7C7-CF0D774022B4}" type="sibTrans" cxnId="{0E6B4F87-FF58-4345-8698-9B424D4325D0}">
      <dgm:prSet/>
      <dgm:spPr/>
      <dgm:t>
        <a:bodyPr/>
        <a:lstStyle/>
        <a:p>
          <a:endParaRPr lang="en-US"/>
        </a:p>
      </dgm:t>
    </dgm:pt>
    <dgm:pt modelId="{E4A2E06D-F6AC-4AAE-9664-714F804F7084}">
      <dgm:prSet phldrT="[Text]"/>
      <dgm:spPr>
        <a:solidFill>
          <a:srgbClr val="FFFFFF">
            <a:alpha val="90000"/>
          </a:srgbClr>
        </a:solidFill>
      </dgm:spPr>
      <dgm:t>
        <a:bodyPr/>
        <a:lstStyle/>
        <a:p>
          <a:r>
            <a:rPr lang="en-US" dirty="0" smtClean="0"/>
            <a:t>“Modeling Tool” – Cameo Systems Modeler (Magic Draw) is one</a:t>
          </a:r>
          <a:endParaRPr lang="en-US" dirty="0"/>
        </a:p>
      </dgm:t>
    </dgm:pt>
    <dgm:pt modelId="{FBF7ADCB-729D-4A78-9263-570F362E8B34}" type="parTrans" cxnId="{67885459-0E8B-4AF3-B1B3-59A7F767A4DC}">
      <dgm:prSet/>
      <dgm:spPr/>
      <dgm:t>
        <a:bodyPr/>
        <a:lstStyle/>
        <a:p>
          <a:endParaRPr lang="en-US"/>
        </a:p>
      </dgm:t>
    </dgm:pt>
    <dgm:pt modelId="{7F311B88-B4D1-4420-9DBC-B282A62E73B3}" type="sibTrans" cxnId="{67885459-0E8B-4AF3-B1B3-59A7F767A4DC}">
      <dgm:prSet/>
      <dgm:spPr/>
      <dgm:t>
        <a:bodyPr/>
        <a:lstStyle/>
        <a:p>
          <a:endParaRPr lang="en-US"/>
        </a:p>
      </dgm:t>
    </dgm:pt>
    <dgm:pt modelId="{01D74306-187F-4C11-9015-89DC698910D8}">
      <dgm:prSet phldrT="[Text]"/>
      <dgm:spPr>
        <a:solidFill>
          <a:srgbClr val="FFFFFF">
            <a:alpha val="90000"/>
          </a:srgbClr>
        </a:solidFill>
      </dgm:spPr>
      <dgm:t>
        <a:bodyPr/>
        <a:lstStyle/>
        <a:p>
          <a:r>
            <a:rPr lang="en-US" dirty="0" smtClean="0"/>
            <a:t>Enables creation of models</a:t>
          </a:r>
          <a:endParaRPr lang="en-US" dirty="0"/>
        </a:p>
      </dgm:t>
    </dgm:pt>
    <dgm:pt modelId="{16B2F927-9CC4-4AE8-A4F1-856EA2B04A10}" type="parTrans" cxnId="{E1FE6DCE-F09A-4597-9EEE-406E8FACE6B9}">
      <dgm:prSet/>
      <dgm:spPr/>
      <dgm:t>
        <a:bodyPr/>
        <a:lstStyle/>
        <a:p>
          <a:endParaRPr lang="en-US"/>
        </a:p>
      </dgm:t>
    </dgm:pt>
    <dgm:pt modelId="{A3283164-3613-4B67-9BE7-BD2A0FEC028B}" type="sibTrans" cxnId="{E1FE6DCE-F09A-4597-9EEE-406E8FACE6B9}">
      <dgm:prSet/>
      <dgm:spPr/>
      <dgm:t>
        <a:bodyPr/>
        <a:lstStyle/>
        <a:p>
          <a:endParaRPr lang="en-US"/>
        </a:p>
      </dgm:t>
    </dgm:pt>
    <dgm:pt modelId="{4342D2C1-02F6-416B-939C-111D85AF4065}">
      <dgm:prSet phldrT="[Text]"/>
      <dgm:spPr>
        <a:solidFill>
          <a:srgbClr val="FFFFFF">
            <a:alpha val="90000"/>
          </a:srgbClr>
        </a:solidFill>
      </dgm:spPr>
      <dgm:t>
        <a:bodyPr/>
        <a:lstStyle/>
        <a:p>
          <a:r>
            <a:rPr lang="en-US" dirty="0" smtClean="0"/>
            <a:t>Provides display and export of “model artifacts”</a:t>
          </a:r>
          <a:endParaRPr lang="en-US" dirty="0"/>
        </a:p>
      </dgm:t>
    </dgm:pt>
    <dgm:pt modelId="{34551BE0-79B4-4B4F-B1A0-E2E9FF266665}" type="parTrans" cxnId="{4232BC9F-B7A1-4587-85D6-2F4650260E99}">
      <dgm:prSet/>
      <dgm:spPr/>
      <dgm:t>
        <a:bodyPr/>
        <a:lstStyle/>
        <a:p>
          <a:endParaRPr lang="en-US"/>
        </a:p>
      </dgm:t>
    </dgm:pt>
    <dgm:pt modelId="{3DBA10EE-F402-4DD3-AF6E-47BEEF0EEE98}" type="sibTrans" cxnId="{4232BC9F-B7A1-4587-85D6-2F4650260E99}">
      <dgm:prSet/>
      <dgm:spPr/>
      <dgm:t>
        <a:bodyPr/>
        <a:lstStyle/>
        <a:p>
          <a:endParaRPr lang="en-US"/>
        </a:p>
      </dgm:t>
    </dgm:pt>
    <dgm:pt modelId="{98E5356E-8791-45DA-82CB-67F93EDC75D0}">
      <dgm:prSet phldrT="[Text]"/>
      <dgm:spPr>
        <a:solidFill>
          <a:srgbClr val="FFFFFF">
            <a:alpha val="90000"/>
          </a:srgbClr>
        </a:solidFill>
      </dgm:spPr>
      <dgm:t>
        <a:bodyPr/>
        <a:lstStyle/>
        <a:p>
          <a:r>
            <a:rPr lang="en-US" dirty="0" smtClean="0"/>
            <a:t>“Rule set” for model elements</a:t>
          </a:r>
          <a:endParaRPr lang="en-US" dirty="0"/>
        </a:p>
      </dgm:t>
    </dgm:pt>
    <dgm:pt modelId="{C6E9E705-6E5E-404B-9444-35D6B1CEEB1A}" type="parTrans" cxnId="{F3AE49EC-ECEA-47A1-B7A8-1187ABB6B488}">
      <dgm:prSet/>
      <dgm:spPr/>
    </dgm:pt>
    <dgm:pt modelId="{4C4DB078-F5A5-497C-801A-CFA96804297C}" type="sibTrans" cxnId="{F3AE49EC-ECEA-47A1-B7A8-1187ABB6B488}">
      <dgm:prSet/>
      <dgm:spPr/>
    </dgm:pt>
    <dgm:pt modelId="{31D25483-3CFB-4AC9-BC2D-2EAA9827BA99}" type="pres">
      <dgm:prSet presAssocID="{D2AADCAA-DA29-49BE-9D24-894CB3D9AA3A}" presName="linear" presStyleCnt="0">
        <dgm:presLayoutVars>
          <dgm:dir/>
          <dgm:resizeHandles val="exact"/>
        </dgm:presLayoutVars>
      </dgm:prSet>
      <dgm:spPr/>
      <dgm:t>
        <a:bodyPr/>
        <a:lstStyle/>
        <a:p>
          <a:endParaRPr lang="en-US"/>
        </a:p>
      </dgm:t>
    </dgm:pt>
    <dgm:pt modelId="{DD553F71-2B73-40FB-A899-873F29DCD48F}" type="pres">
      <dgm:prSet presAssocID="{AEA3BD6F-4B8B-4EC0-9DDE-1FFD311439EF}" presName="comp" presStyleCnt="0"/>
      <dgm:spPr/>
    </dgm:pt>
    <dgm:pt modelId="{FFF55C7A-1754-4EA7-9841-212BB75D8FA3}" type="pres">
      <dgm:prSet presAssocID="{AEA3BD6F-4B8B-4EC0-9DDE-1FFD311439EF}" presName="box" presStyleLbl="node1" presStyleIdx="0" presStyleCnt="2"/>
      <dgm:spPr/>
      <dgm:t>
        <a:bodyPr/>
        <a:lstStyle/>
        <a:p>
          <a:endParaRPr lang="en-US"/>
        </a:p>
      </dgm:t>
    </dgm:pt>
    <dgm:pt modelId="{6079036D-F679-4E86-9879-D8A5BDF06B66}" type="pres">
      <dgm:prSet presAssocID="{AEA3BD6F-4B8B-4EC0-9DDE-1FFD311439EF}" presName="img" presStyleLbl="fgImgPlace1" presStyleIdx="0" presStyleCnt="2"/>
      <dgm:spPr>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dgm:spPr>
      <dgm:t>
        <a:bodyPr/>
        <a:lstStyle/>
        <a:p>
          <a:endParaRPr lang="en-US"/>
        </a:p>
      </dgm:t>
    </dgm:pt>
    <dgm:pt modelId="{B0F055B6-1FCF-4299-B007-7DCD90F8D1DC}" type="pres">
      <dgm:prSet presAssocID="{AEA3BD6F-4B8B-4EC0-9DDE-1FFD311439EF}" presName="text" presStyleLbl="node1" presStyleIdx="0" presStyleCnt="2">
        <dgm:presLayoutVars>
          <dgm:bulletEnabled val="1"/>
        </dgm:presLayoutVars>
      </dgm:prSet>
      <dgm:spPr/>
      <dgm:t>
        <a:bodyPr/>
        <a:lstStyle/>
        <a:p>
          <a:endParaRPr lang="en-US"/>
        </a:p>
      </dgm:t>
    </dgm:pt>
    <dgm:pt modelId="{7794FF84-CC05-4695-BA4F-B08AB420FF17}" type="pres">
      <dgm:prSet presAssocID="{E7608C74-EF7A-49C2-A443-C66EABA0A1B6}" presName="spacer" presStyleCnt="0"/>
      <dgm:spPr/>
    </dgm:pt>
    <dgm:pt modelId="{40EB8E4B-07B3-49D2-A7C3-DA3626630D82}" type="pres">
      <dgm:prSet presAssocID="{D6528E87-62ED-4627-9F5A-B513F6839101}" presName="comp" presStyleCnt="0"/>
      <dgm:spPr/>
    </dgm:pt>
    <dgm:pt modelId="{6472575D-C04B-409A-A741-16C7DAFB6AEF}" type="pres">
      <dgm:prSet presAssocID="{D6528E87-62ED-4627-9F5A-B513F6839101}" presName="box" presStyleLbl="node1" presStyleIdx="1" presStyleCnt="2"/>
      <dgm:spPr/>
      <dgm:t>
        <a:bodyPr/>
        <a:lstStyle/>
        <a:p>
          <a:endParaRPr lang="en-US"/>
        </a:p>
      </dgm:t>
    </dgm:pt>
    <dgm:pt modelId="{0E911FB9-85C5-4F32-AADD-1D4078CEC0BB}" type="pres">
      <dgm:prSet presAssocID="{D6528E87-62ED-4627-9F5A-B513F6839101}" presName="img" presStyleLbl="fgImgPlace1" presStyleIdx="1" presStyleCnt="2"/>
      <dgm:spPr>
        <a:blipFill rotWithShape="1">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dgm:spPr>
      <dgm:t>
        <a:bodyPr/>
        <a:lstStyle/>
        <a:p>
          <a:endParaRPr lang="en-US"/>
        </a:p>
      </dgm:t>
    </dgm:pt>
    <dgm:pt modelId="{8AB3DEA1-0569-41EF-B65B-33AEA2978373}" type="pres">
      <dgm:prSet presAssocID="{D6528E87-62ED-4627-9F5A-B513F6839101}" presName="text" presStyleLbl="node1" presStyleIdx="1" presStyleCnt="2">
        <dgm:presLayoutVars>
          <dgm:bulletEnabled val="1"/>
        </dgm:presLayoutVars>
      </dgm:prSet>
      <dgm:spPr/>
      <dgm:t>
        <a:bodyPr/>
        <a:lstStyle/>
        <a:p>
          <a:endParaRPr lang="en-US"/>
        </a:p>
      </dgm:t>
    </dgm:pt>
  </dgm:ptLst>
  <dgm:cxnLst>
    <dgm:cxn modelId="{0F8EE185-AA27-4C63-B92E-BCC5AE6EE7B5}" type="presOf" srcId="{98E5356E-8791-45DA-82CB-67F93EDC75D0}" destId="{B0F055B6-1FCF-4299-B007-7DCD90F8D1DC}" srcOrd="1" destOrd="4" presId="urn:microsoft.com/office/officeart/2005/8/layout/vList4"/>
    <dgm:cxn modelId="{0E6B4F87-FF58-4345-8698-9B424D4325D0}" srcId="{D2AADCAA-DA29-49BE-9D24-894CB3D9AA3A}" destId="{D6528E87-62ED-4627-9F5A-B513F6839101}" srcOrd="1" destOrd="0" parTransId="{68301E73-8079-4FF7-B3AD-2568A9B27D8F}" sibTransId="{BF9652C5-E6C8-4D2A-B7C7-CF0D774022B4}"/>
    <dgm:cxn modelId="{DD96ABF9-DCDB-4CB9-B297-D7D0CC57CA91}" type="presOf" srcId="{99A33868-6A2B-4542-A931-B138778673E2}" destId="{B0F055B6-1FCF-4299-B007-7DCD90F8D1DC}" srcOrd="1" destOrd="3" presId="urn:microsoft.com/office/officeart/2005/8/layout/vList4"/>
    <dgm:cxn modelId="{6B1A7780-6A0E-4198-A6EC-30392338BAC4}" type="presOf" srcId="{D6528E87-62ED-4627-9F5A-B513F6839101}" destId="{8AB3DEA1-0569-41EF-B65B-33AEA2978373}" srcOrd="1" destOrd="0" presId="urn:microsoft.com/office/officeart/2005/8/layout/vList4"/>
    <dgm:cxn modelId="{EF19106F-A8D2-44AA-A04B-2535807673F8}" type="presOf" srcId="{99A33868-6A2B-4542-A931-B138778673E2}" destId="{FFF55C7A-1754-4EA7-9841-212BB75D8FA3}" srcOrd="0" destOrd="3" presId="urn:microsoft.com/office/officeart/2005/8/layout/vList4"/>
    <dgm:cxn modelId="{0E58AFA2-ED40-4D32-978D-8AE941B81B0E}" srcId="{AEA3BD6F-4B8B-4EC0-9DDE-1FFD311439EF}" destId="{99A33868-6A2B-4542-A931-B138778673E2}" srcOrd="2" destOrd="0" parTransId="{EB796883-B345-4D1A-B005-4FBCB95A8A45}" sibTransId="{79647FD2-FE0B-4EF4-B9AE-3DDE44E20CBE}"/>
    <dgm:cxn modelId="{7191B062-FD07-4566-AE1C-75A4F7DCD6DD}" type="presOf" srcId="{D6528E87-62ED-4627-9F5A-B513F6839101}" destId="{6472575D-C04B-409A-A741-16C7DAFB6AEF}" srcOrd="0" destOrd="0" presId="urn:microsoft.com/office/officeart/2005/8/layout/vList4"/>
    <dgm:cxn modelId="{5FF2735C-0849-4874-A4DF-7463706C313D}" type="presOf" srcId="{01D74306-187F-4C11-9015-89DC698910D8}" destId="{8AB3DEA1-0569-41EF-B65B-33AEA2978373}" srcOrd="1" destOrd="2" presId="urn:microsoft.com/office/officeart/2005/8/layout/vList4"/>
    <dgm:cxn modelId="{66A1AA09-8E48-42BC-A090-66B382E8FEB9}" srcId="{AEA3BD6F-4B8B-4EC0-9DDE-1FFD311439EF}" destId="{D2BC1EED-FFBA-48AE-9BC4-5C0C2AF9D8BD}" srcOrd="1" destOrd="0" parTransId="{DC0263ED-4D19-4517-AA53-CE41ECB59F6B}" sibTransId="{583D8ED4-C9FF-4152-87FC-76597CE62F43}"/>
    <dgm:cxn modelId="{B2D36FDD-CCEA-48A8-802B-8DECD5803736}" type="presOf" srcId="{AEA3BD6F-4B8B-4EC0-9DDE-1FFD311439EF}" destId="{B0F055B6-1FCF-4299-B007-7DCD90F8D1DC}" srcOrd="1" destOrd="0" presId="urn:microsoft.com/office/officeart/2005/8/layout/vList4"/>
    <dgm:cxn modelId="{1BF57DC1-490A-415E-8DBE-605651E15391}" type="presOf" srcId="{7D8579A0-BADA-4EBA-B34E-BB8D206E8CCE}" destId="{FFF55C7A-1754-4EA7-9841-212BB75D8FA3}" srcOrd="0" destOrd="1" presId="urn:microsoft.com/office/officeart/2005/8/layout/vList4"/>
    <dgm:cxn modelId="{9E553635-5331-416C-B5DC-35CD5E4AB6F8}" type="presOf" srcId="{AEA3BD6F-4B8B-4EC0-9DDE-1FFD311439EF}" destId="{FFF55C7A-1754-4EA7-9841-212BB75D8FA3}" srcOrd="0" destOrd="0" presId="urn:microsoft.com/office/officeart/2005/8/layout/vList4"/>
    <dgm:cxn modelId="{D6F312F9-5F42-4D32-8230-0CEF52B34440}" srcId="{AEA3BD6F-4B8B-4EC0-9DDE-1FFD311439EF}" destId="{7D8579A0-BADA-4EBA-B34E-BB8D206E8CCE}" srcOrd="0" destOrd="0" parTransId="{E80E115F-A229-4489-ABF3-574F5CBF9DEF}" sibTransId="{DAA6C45D-53B5-4B41-9AE5-43A657538605}"/>
    <dgm:cxn modelId="{67885459-0E8B-4AF3-B1B3-59A7F767A4DC}" srcId="{D6528E87-62ED-4627-9F5A-B513F6839101}" destId="{E4A2E06D-F6AC-4AAE-9664-714F804F7084}" srcOrd="0" destOrd="0" parTransId="{FBF7ADCB-729D-4A78-9263-570F362E8B34}" sibTransId="{7F311B88-B4D1-4420-9DBC-B282A62E73B3}"/>
    <dgm:cxn modelId="{F3AE49EC-ECEA-47A1-B7A8-1187ABB6B488}" srcId="{AEA3BD6F-4B8B-4EC0-9DDE-1FFD311439EF}" destId="{98E5356E-8791-45DA-82CB-67F93EDC75D0}" srcOrd="3" destOrd="0" parTransId="{C6E9E705-6E5E-404B-9444-35D6B1CEEB1A}" sibTransId="{4C4DB078-F5A5-497C-801A-CFA96804297C}"/>
    <dgm:cxn modelId="{D56F9B36-5450-47B4-A0B0-3CCD062D0DE6}" type="presOf" srcId="{4342D2C1-02F6-416B-939C-111D85AF4065}" destId="{8AB3DEA1-0569-41EF-B65B-33AEA2978373}" srcOrd="1" destOrd="3" presId="urn:microsoft.com/office/officeart/2005/8/layout/vList4"/>
    <dgm:cxn modelId="{732285D5-FFF8-4D0D-B877-FDE9F571E301}" type="presOf" srcId="{E4A2E06D-F6AC-4AAE-9664-714F804F7084}" destId="{6472575D-C04B-409A-A741-16C7DAFB6AEF}" srcOrd="0" destOrd="1" presId="urn:microsoft.com/office/officeart/2005/8/layout/vList4"/>
    <dgm:cxn modelId="{81ADF71D-9FCE-4267-B5F1-CD6DC04214E0}" type="presOf" srcId="{01D74306-187F-4C11-9015-89DC698910D8}" destId="{6472575D-C04B-409A-A741-16C7DAFB6AEF}" srcOrd="0" destOrd="2" presId="urn:microsoft.com/office/officeart/2005/8/layout/vList4"/>
    <dgm:cxn modelId="{4232BC9F-B7A1-4587-85D6-2F4650260E99}" srcId="{D6528E87-62ED-4627-9F5A-B513F6839101}" destId="{4342D2C1-02F6-416B-939C-111D85AF4065}" srcOrd="2" destOrd="0" parTransId="{34551BE0-79B4-4B4F-B1A0-E2E9FF266665}" sibTransId="{3DBA10EE-F402-4DD3-AF6E-47BEEF0EEE98}"/>
    <dgm:cxn modelId="{E1FE6DCE-F09A-4597-9EEE-406E8FACE6B9}" srcId="{D6528E87-62ED-4627-9F5A-B513F6839101}" destId="{01D74306-187F-4C11-9015-89DC698910D8}" srcOrd="1" destOrd="0" parTransId="{16B2F927-9CC4-4AE8-A4F1-856EA2B04A10}" sibTransId="{A3283164-3613-4B67-9BE7-BD2A0FEC028B}"/>
    <dgm:cxn modelId="{4BDB1E2B-A2A7-469D-B348-9FF20B8AE364}" type="presOf" srcId="{D2BC1EED-FFBA-48AE-9BC4-5C0C2AF9D8BD}" destId="{B0F055B6-1FCF-4299-B007-7DCD90F8D1DC}" srcOrd="1" destOrd="2" presId="urn:microsoft.com/office/officeart/2005/8/layout/vList4"/>
    <dgm:cxn modelId="{72E15BEC-1219-4954-AA68-2FF9AB2F3779}" type="presOf" srcId="{7D8579A0-BADA-4EBA-B34E-BB8D206E8CCE}" destId="{B0F055B6-1FCF-4299-B007-7DCD90F8D1DC}" srcOrd="1" destOrd="1" presId="urn:microsoft.com/office/officeart/2005/8/layout/vList4"/>
    <dgm:cxn modelId="{8B73EAC5-BD91-4847-8C46-4FA47687986E}" type="presOf" srcId="{D2BC1EED-FFBA-48AE-9BC4-5C0C2AF9D8BD}" destId="{FFF55C7A-1754-4EA7-9841-212BB75D8FA3}" srcOrd="0" destOrd="2" presId="urn:microsoft.com/office/officeart/2005/8/layout/vList4"/>
    <dgm:cxn modelId="{4AA4F97B-E1DE-4C7B-AF81-04678605AE46}" type="presOf" srcId="{4342D2C1-02F6-416B-939C-111D85AF4065}" destId="{6472575D-C04B-409A-A741-16C7DAFB6AEF}" srcOrd="0" destOrd="3" presId="urn:microsoft.com/office/officeart/2005/8/layout/vList4"/>
    <dgm:cxn modelId="{96EAB046-CB81-428C-A2C5-E30C16E3D80C}" type="presOf" srcId="{D2AADCAA-DA29-49BE-9D24-894CB3D9AA3A}" destId="{31D25483-3CFB-4AC9-BC2D-2EAA9827BA99}" srcOrd="0" destOrd="0" presId="urn:microsoft.com/office/officeart/2005/8/layout/vList4"/>
    <dgm:cxn modelId="{331A6709-47EF-4BF5-8320-378D7350386F}" type="presOf" srcId="{98E5356E-8791-45DA-82CB-67F93EDC75D0}" destId="{FFF55C7A-1754-4EA7-9841-212BB75D8FA3}" srcOrd="0" destOrd="4" presId="urn:microsoft.com/office/officeart/2005/8/layout/vList4"/>
    <dgm:cxn modelId="{A811C890-3739-4277-9040-122EDB440B86}" srcId="{D2AADCAA-DA29-49BE-9D24-894CB3D9AA3A}" destId="{AEA3BD6F-4B8B-4EC0-9DDE-1FFD311439EF}" srcOrd="0" destOrd="0" parTransId="{9A15ABBB-122B-4F39-9153-267EC9A27EBA}" sibTransId="{E7608C74-EF7A-49C2-A443-C66EABA0A1B6}"/>
    <dgm:cxn modelId="{46A1B9DB-2DAD-469A-966A-7A0A382EF2BA}" type="presOf" srcId="{E4A2E06D-F6AC-4AAE-9664-714F804F7084}" destId="{8AB3DEA1-0569-41EF-B65B-33AEA2978373}" srcOrd="1" destOrd="1" presId="urn:microsoft.com/office/officeart/2005/8/layout/vList4"/>
    <dgm:cxn modelId="{A019FC95-D567-4EE3-BE83-DDD81A3460FB}" type="presParOf" srcId="{31D25483-3CFB-4AC9-BC2D-2EAA9827BA99}" destId="{DD553F71-2B73-40FB-A899-873F29DCD48F}" srcOrd="0" destOrd="0" presId="urn:microsoft.com/office/officeart/2005/8/layout/vList4"/>
    <dgm:cxn modelId="{0517A77E-C2A7-49E9-B11B-F628C64B4A16}" type="presParOf" srcId="{DD553F71-2B73-40FB-A899-873F29DCD48F}" destId="{FFF55C7A-1754-4EA7-9841-212BB75D8FA3}" srcOrd="0" destOrd="0" presId="urn:microsoft.com/office/officeart/2005/8/layout/vList4"/>
    <dgm:cxn modelId="{0703C699-E052-4854-B1EA-8CECB1BD7943}" type="presParOf" srcId="{DD553F71-2B73-40FB-A899-873F29DCD48F}" destId="{6079036D-F679-4E86-9879-D8A5BDF06B66}" srcOrd="1" destOrd="0" presId="urn:microsoft.com/office/officeart/2005/8/layout/vList4"/>
    <dgm:cxn modelId="{6E9836EC-6624-4555-83F2-C9116A516B43}" type="presParOf" srcId="{DD553F71-2B73-40FB-A899-873F29DCD48F}" destId="{B0F055B6-1FCF-4299-B007-7DCD90F8D1DC}" srcOrd="2" destOrd="0" presId="urn:microsoft.com/office/officeart/2005/8/layout/vList4"/>
    <dgm:cxn modelId="{D2B39589-1E0C-470B-9A84-4BFA1FDE0155}" type="presParOf" srcId="{31D25483-3CFB-4AC9-BC2D-2EAA9827BA99}" destId="{7794FF84-CC05-4695-BA4F-B08AB420FF17}" srcOrd="1" destOrd="0" presId="urn:microsoft.com/office/officeart/2005/8/layout/vList4"/>
    <dgm:cxn modelId="{C8338A19-3822-4311-B85A-87041FF51368}" type="presParOf" srcId="{31D25483-3CFB-4AC9-BC2D-2EAA9827BA99}" destId="{40EB8E4B-07B3-49D2-A7C3-DA3626630D82}" srcOrd="2" destOrd="0" presId="urn:microsoft.com/office/officeart/2005/8/layout/vList4"/>
    <dgm:cxn modelId="{63DAF96E-4905-4982-9964-2518BDD3976F}" type="presParOf" srcId="{40EB8E4B-07B3-49D2-A7C3-DA3626630D82}" destId="{6472575D-C04B-409A-A741-16C7DAFB6AEF}" srcOrd="0" destOrd="0" presId="urn:microsoft.com/office/officeart/2005/8/layout/vList4"/>
    <dgm:cxn modelId="{8C0FC20F-A0E9-462A-ACC4-2084DFD28F61}" type="presParOf" srcId="{40EB8E4B-07B3-49D2-A7C3-DA3626630D82}" destId="{0E911FB9-85C5-4F32-AADD-1D4078CEC0BB}" srcOrd="1" destOrd="0" presId="urn:microsoft.com/office/officeart/2005/8/layout/vList4"/>
    <dgm:cxn modelId="{1F401CBF-FA99-48C0-89D9-CF1F9C229B76}" type="presParOf" srcId="{40EB8E4B-07B3-49D2-A7C3-DA3626630D82}" destId="{8AB3DEA1-0569-41EF-B65B-33AEA297837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D2AADCAA-DA29-49BE-9D24-894CB3D9AA3A}"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03D301B7-2373-4392-B1B4-6AAB96E2F7FF}">
      <dgm:prSet phldrT="[Text]"/>
      <dgm:spPr/>
      <dgm:t>
        <a:bodyPr/>
        <a:lstStyle/>
        <a:p>
          <a:r>
            <a:rPr lang="en-US" dirty="0" smtClean="0"/>
            <a:t>Systems Engineering</a:t>
          </a:r>
          <a:endParaRPr lang="en-US" dirty="0"/>
        </a:p>
      </dgm:t>
    </dgm:pt>
    <dgm:pt modelId="{B2B14FD9-75A9-4011-B01B-767AB55BCA42}" type="parTrans" cxnId="{B8E2A5BC-C170-4423-B998-2DA4371A452F}">
      <dgm:prSet/>
      <dgm:spPr/>
      <dgm:t>
        <a:bodyPr/>
        <a:lstStyle/>
        <a:p>
          <a:endParaRPr lang="en-US"/>
        </a:p>
      </dgm:t>
    </dgm:pt>
    <dgm:pt modelId="{715E88A9-B1C4-4505-9672-EA0BC8E42230}" type="sibTrans" cxnId="{B8E2A5BC-C170-4423-B998-2DA4371A452F}">
      <dgm:prSet/>
      <dgm:spPr/>
      <dgm:t>
        <a:bodyPr/>
        <a:lstStyle/>
        <a:p>
          <a:endParaRPr lang="en-US"/>
        </a:p>
      </dgm:t>
    </dgm:pt>
    <dgm:pt modelId="{A302D0A7-D8A2-4698-955D-0248C2E1457E}">
      <dgm:prSet phldrT="[Text]"/>
      <dgm:spPr>
        <a:solidFill>
          <a:srgbClr val="FFFFFF">
            <a:alpha val="90000"/>
          </a:srgbClr>
        </a:solidFill>
      </dgm:spPr>
      <dgm:t>
        <a:bodyPr/>
        <a:lstStyle/>
        <a:p>
          <a:r>
            <a:rPr lang="en-US" dirty="0" smtClean="0"/>
            <a:t>Technical System Development</a:t>
          </a:r>
          <a:endParaRPr lang="en-US" dirty="0"/>
        </a:p>
      </dgm:t>
    </dgm:pt>
    <dgm:pt modelId="{D137BBA8-452A-4044-A71A-00E473E48070}" type="parTrans" cxnId="{BBD030C9-5D65-4BCE-9B3A-DF7B5DC6EDD0}">
      <dgm:prSet/>
      <dgm:spPr/>
      <dgm:t>
        <a:bodyPr/>
        <a:lstStyle/>
        <a:p>
          <a:endParaRPr lang="en-US"/>
        </a:p>
      </dgm:t>
    </dgm:pt>
    <dgm:pt modelId="{76A31836-1385-49D9-A443-D7DB1AC577F7}" type="sibTrans" cxnId="{BBD030C9-5D65-4BCE-9B3A-DF7B5DC6EDD0}">
      <dgm:prSet/>
      <dgm:spPr/>
      <dgm:t>
        <a:bodyPr/>
        <a:lstStyle/>
        <a:p>
          <a:endParaRPr lang="en-US"/>
        </a:p>
      </dgm:t>
    </dgm:pt>
    <dgm:pt modelId="{3AC4FF1B-75D2-46ED-B0ED-11AC9EF1248A}">
      <dgm:prSet phldrT="[Text]"/>
      <dgm:spPr>
        <a:solidFill>
          <a:srgbClr val="FFFFFF">
            <a:alpha val="90000"/>
          </a:srgbClr>
        </a:solidFill>
      </dgm:spPr>
      <dgm:t>
        <a:bodyPr/>
        <a:lstStyle/>
        <a:p>
          <a:r>
            <a:rPr lang="en-US" dirty="0" smtClean="0"/>
            <a:t>Technical Information Management</a:t>
          </a:r>
          <a:endParaRPr lang="en-US" dirty="0"/>
        </a:p>
      </dgm:t>
    </dgm:pt>
    <dgm:pt modelId="{584B4D7C-A99F-4464-ABF3-1D80944FC2AD}" type="parTrans" cxnId="{EAD77BDA-7967-4867-8077-643F3746DFFF}">
      <dgm:prSet/>
      <dgm:spPr/>
      <dgm:t>
        <a:bodyPr/>
        <a:lstStyle/>
        <a:p>
          <a:endParaRPr lang="en-US"/>
        </a:p>
      </dgm:t>
    </dgm:pt>
    <dgm:pt modelId="{8BB59A57-FB91-4409-81A0-57E437202803}" type="sibTrans" cxnId="{EAD77BDA-7967-4867-8077-643F3746DFFF}">
      <dgm:prSet/>
      <dgm:spPr/>
      <dgm:t>
        <a:bodyPr/>
        <a:lstStyle/>
        <a:p>
          <a:endParaRPr lang="en-US"/>
        </a:p>
      </dgm:t>
    </dgm:pt>
    <dgm:pt modelId="{AF77C17A-5E1A-4A4D-BCDE-CFDABF4E08FA}">
      <dgm:prSet phldrT="[Text]"/>
      <dgm:spPr/>
      <dgm:t>
        <a:bodyPr/>
        <a:lstStyle/>
        <a:p>
          <a:r>
            <a:rPr lang="en-US" dirty="0" smtClean="0"/>
            <a:t>System Model – System Architecture</a:t>
          </a:r>
          <a:endParaRPr lang="en-US" dirty="0"/>
        </a:p>
      </dgm:t>
    </dgm:pt>
    <dgm:pt modelId="{8395FAC7-5F2C-4464-A591-E4BECB4EB941}" type="parTrans" cxnId="{0D4D079E-6D7C-4FAE-96BE-996A625B1559}">
      <dgm:prSet/>
      <dgm:spPr/>
      <dgm:t>
        <a:bodyPr/>
        <a:lstStyle/>
        <a:p>
          <a:endParaRPr lang="en-US"/>
        </a:p>
      </dgm:t>
    </dgm:pt>
    <dgm:pt modelId="{6E791072-BEF9-469E-99F6-100AC24BD072}" type="sibTrans" cxnId="{0D4D079E-6D7C-4FAE-96BE-996A625B1559}">
      <dgm:prSet/>
      <dgm:spPr/>
      <dgm:t>
        <a:bodyPr/>
        <a:lstStyle/>
        <a:p>
          <a:endParaRPr lang="en-US"/>
        </a:p>
      </dgm:t>
    </dgm:pt>
    <dgm:pt modelId="{8C472EB0-1055-4A28-972A-96E8F498096E}">
      <dgm:prSet phldrT="[Text]"/>
      <dgm:spPr>
        <a:solidFill>
          <a:srgbClr val="FFFFFF">
            <a:alpha val="90000"/>
          </a:srgbClr>
        </a:solidFill>
      </dgm:spPr>
      <dgm:t>
        <a:bodyPr/>
        <a:lstStyle/>
        <a:p>
          <a:r>
            <a:rPr lang="en-US" dirty="0" smtClean="0"/>
            <a:t>“Description of System”</a:t>
          </a:r>
          <a:endParaRPr lang="en-US" dirty="0"/>
        </a:p>
      </dgm:t>
    </dgm:pt>
    <dgm:pt modelId="{A08F3218-EE36-4413-B458-6648530D03DA}" type="parTrans" cxnId="{E2512F52-513E-4E23-90E0-91E89E1D3A6C}">
      <dgm:prSet/>
      <dgm:spPr/>
      <dgm:t>
        <a:bodyPr/>
        <a:lstStyle/>
        <a:p>
          <a:endParaRPr lang="en-US"/>
        </a:p>
      </dgm:t>
    </dgm:pt>
    <dgm:pt modelId="{AA7358EE-1ABA-40CE-A4F7-099402C75F99}" type="sibTrans" cxnId="{E2512F52-513E-4E23-90E0-91E89E1D3A6C}">
      <dgm:prSet/>
      <dgm:spPr/>
      <dgm:t>
        <a:bodyPr/>
        <a:lstStyle/>
        <a:p>
          <a:endParaRPr lang="en-US"/>
        </a:p>
      </dgm:t>
    </dgm:pt>
    <dgm:pt modelId="{AEA3BD6F-4B8B-4EC0-9DDE-1FFD311439EF}">
      <dgm:prSet phldrT="[Text]"/>
      <dgm:spPr/>
      <dgm:t>
        <a:bodyPr/>
        <a:lstStyle/>
        <a:p>
          <a:r>
            <a:rPr lang="en-US" dirty="0" err="1" smtClean="0"/>
            <a:t>SysML</a:t>
          </a:r>
          <a:endParaRPr lang="en-US" dirty="0"/>
        </a:p>
      </dgm:t>
    </dgm:pt>
    <dgm:pt modelId="{9A15ABBB-122B-4F39-9153-267EC9A27EBA}" type="parTrans" cxnId="{A811C890-3739-4277-9040-122EDB440B86}">
      <dgm:prSet/>
      <dgm:spPr/>
      <dgm:t>
        <a:bodyPr/>
        <a:lstStyle/>
        <a:p>
          <a:endParaRPr lang="en-US"/>
        </a:p>
      </dgm:t>
    </dgm:pt>
    <dgm:pt modelId="{E7608C74-EF7A-49C2-A443-C66EABA0A1B6}" type="sibTrans" cxnId="{A811C890-3739-4277-9040-122EDB440B86}">
      <dgm:prSet/>
      <dgm:spPr/>
      <dgm:t>
        <a:bodyPr/>
        <a:lstStyle/>
        <a:p>
          <a:endParaRPr lang="en-US"/>
        </a:p>
      </dgm:t>
    </dgm:pt>
    <dgm:pt modelId="{7D8579A0-BADA-4EBA-B34E-BB8D206E8CCE}">
      <dgm:prSet phldrT="[Text]"/>
      <dgm:spPr>
        <a:solidFill>
          <a:srgbClr val="FFFFFF">
            <a:alpha val="90000"/>
          </a:srgbClr>
        </a:solidFill>
      </dgm:spPr>
      <dgm:t>
        <a:bodyPr/>
        <a:lstStyle/>
        <a:p>
          <a:r>
            <a:rPr lang="en-US" dirty="0" smtClean="0"/>
            <a:t> A general purpose modeling language for engineering systems</a:t>
          </a:r>
          <a:endParaRPr lang="en-US" dirty="0"/>
        </a:p>
      </dgm:t>
    </dgm:pt>
    <dgm:pt modelId="{E80E115F-A229-4489-ABF3-574F5CBF9DEF}" type="parTrans" cxnId="{D6F312F9-5F42-4D32-8230-0CEF52B34440}">
      <dgm:prSet/>
      <dgm:spPr/>
      <dgm:t>
        <a:bodyPr/>
        <a:lstStyle/>
        <a:p>
          <a:endParaRPr lang="en-US"/>
        </a:p>
      </dgm:t>
    </dgm:pt>
    <dgm:pt modelId="{DAA6C45D-53B5-4B41-9AE5-43A657538605}" type="sibTrans" cxnId="{D6F312F9-5F42-4D32-8230-0CEF52B34440}">
      <dgm:prSet/>
      <dgm:spPr/>
      <dgm:t>
        <a:bodyPr/>
        <a:lstStyle/>
        <a:p>
          <a:endParaRPr lang="en-US"/>
        </a:p>
      </dgm:t>
    </dgm:pt>
    <dgm:pt modelId="{64EEB5F6-05A1-47D8-9C24-99119A50731E}">
      <dgm:prSet/>
      <dgm:spPr>
        <a:solidFill>
          <a:srgbClr val="FFFFFF">
            <a:alpha val="90000"/>
          </a:srgbClr>
        </a:solidFill>
      </dgm:spPr>
      <dgm:t>
        <a:bodyPr/>
        <a:lstStyle/>
        <a:p>
          <a:r>
            <a:rPr lang="en-US" dirty="0" smtClean="0"/>
            <a:t>Mathematical abstractions for analysis</a:t>
          </a:r>
          <a:endParaRPr lang="en-US" dirty="0"/>
        </a:p>
      </dgm:t>
    </dgm:pt>
    <dgm:pt modelId="{8D315352-CF2E-4DF4-8A9A-280E851934C8}" type="parTrans" cxnId="{DA6CED6C-ACAC-420B-8108-B53F54375049}">
      <dgm:prSet/>
      <dgm:spPr/>
      <dgm:t>
        <a:bodyPr/>
        <a:lstStyle/>
        <a:p>
          <a:endParaRPr lang="en-US"/>
        </a:p>
      </dgm:t>
    </dgm:pt>
    <dgm:pt modelId="{2DD25608-92D7-410E-9D35-A52ACBC1F4F7}" type="sibTrans" cxnId="{DA6CED6C-ACAC-420B-8108-B53F54375049}">
      <dgm:prSet/>
      <dgm:spPr/>
      <dgm:t>
        <a:bodyPr/>
        <a:lstStyle/>
        <a:p>
          <a:endParaRPr lang="en-US"/>
        </a:p>
      </dgm:t>
    </dgm:pt>
    <dgm:pt modelId="{692C5397-31E1-43D8-8191-B052BC0A7962}">
      <dgm:prSet/>
      <dgm:spPr>
        <a:solidFill>
          <a:srgbClr val="FFFFFF">
            <a:alpha val="90000"/>
          </a:srgbClr>
        </a:solidFill>
      </dgm:spPr>
      <dgm:t>
        <a:bodyPr/>
        <a:lstStyle/>
        <a:p>
          <a:r>
            <a:rPr lang="en-US" dirty="0" smtClean="0"/>
            <a:t>Effective automation</a:t>
          </a:r>
          <a:endParaRPr lang="en-US" dirty="0"/>
        </a:p>
      </dgm:t>
    </dgm:pt>
    <dgm:pt modelId="{F776C75F-3890-439E-A5F1-5778A7BC3E70}" type="parTrans" cxnId="{D55E3287-D6E2-4A1F-BAC0-BE8836D0111F}">
      <dgm:prSet/>
      <dgm:spPr/>
      <dgm:t>
        <a:bodyPr/>
        <a:lstStyle/>
        <a:p>
          <a:endParaRPr lang="en-US"/>
        </a:p>
      </dgm:t>
    </dgm:pt>
    <dgm:pt modelId="{5A1DCD61-A4B6-46D8-B30F-FB351FDAF480}" type="sibTrans" cxnId="{D55E3287-D6E2-4A1F-BAC0-BE8836D0111F}">
      <dgm:prSet/>
      <dgm:spPr/>
      <dgm:t>
        <a:bodyPr/>
        <a:lstStyle/>
        <a:p>
          <a:endParaRPr lang="en-US"/>
        </a:p>
      </dgm:t>
    </dgm:pt>
    <dgm:pt modelId="{D2BC1EED-FFBA-48AE-9BC4-5C0C2AF9D8BD}">
      <dgm:prSet phldrT="[Text]"/>
      <dgm:spPr>
        <a:solidFill>
          <a:srgbClr val="FFFFFF">
            <a:alpha val="90000"/>
          </a:srgbClr>
        </a:solidFill>
      </dgm:spPr>
      <dgm:t>
        <a:bodyPr/>
        <a:lstStyle/>
        <a:p>
          <a:r>
            <a:rPr lang="en-US" dirty="0" smtClean="0"/>
            <a:t>Supports the analysis, design and verification of complex systems</a:t>
          </a:r>
          <a:endParaRPr lang="en-US" dirty="0"/>
        </a:p>
      </dgm:t>
    </dgm:pt>
    <dgm:pt modelId="{DC0263ED-4D19-4517-AA53-CE41ECB59F6B}" type="parTrans" cxnId="{66A1AA09-8E48-42BC-A090-66B382E8FEB9}">
      <dgm:prSet/>
      <dgm:spPr/>
      <dgm:t>
        <a:bodyPr/>
        <a:lstStyle/>
        <a:p>
          <a:endParaRPr lang="en-US"/>
        </a:p>
      </dgm:t>
    </dgm:pt>
    <dgm:pt modelId="{583D8ED4-C9FF-4152-87FC-76597CE62F43}" type="sibTrans" cxnId="{66A1AA09-8E48-42BC-A090-66B382E8FEB9}">
      <dgm:prSet/>
      <dgm:spPr/>
      <dgm:t>
        <a:bodyPr/>
        <a:lstStyle/>
        <a:p>
          <a:endParaRPr lang="en-US"/>
        </a:p>
      </dgm:t>
    </dgm:pt>
    <dgm:pt modelId="{99A33868-6A2B-4542-A931-B138778673E2}">
      <dgm:prSet phldrT="[Text]"/>
      <dgm:spPr>
        <a:solidFill>
          <a:srgbClr val="FFFFFF">
            <a:alpha val="90000"/>
          </a:srgbClr>
        </a:solidFill>
      </dgm:spPr>
      <dgm:t>
        <a:bodyPr/>
        <a:lstStyle/>
        <a:p>
          <a:r>
            <a:rPr lang="en-US" dirty="0" smtClean="0"/>
            <a:t>Graphical notation</a:t>
          </a:r>
          <a:endParaRPr lang="en-US" dirty="0"/>
        </a:p>
      </dgm:t>
    </dgm:pt>
    <dgm:pt modelId="{EB796883-B345-4D1A-B005-4FBCB95A8A45}" type="parTrans" cxnId="{0E58AFA2-ED40-4D32-978D-8AE941B81B0E}">
      <dgm:prSet/>
      <dgm:spPr/>
      <dgm:t>
        <a:bodyPr/>
        <a:lstStyle/>
        <a:p>
          <a:endParaRPr lang="en-US"/>
        </a:p>
      </dgm:t>
    </dgm:pt>
    <dgm:pt modelId="{79647FD2-FE0B-4EF4-B9AE-3DDE44E20CBE}" type="sibTrans" cxnId="{0E58AFA2-ED40-4D32-978D-8AE941B81B0E}">
      <dgm:prSet/>
      <dgm:spPr/>
      <dgm:t>
        <a:bodyPr/>
        <a:lstStyle/>
        <a:p>
          <a:endParaRPr lang="en-US"/>
        </a:p>
      </dgm:t>
    </dgm:pt>
    <dgm:pt modelId="{D6528E87-62ED-4627-9F5A-B513F6839101}">
      <dgm:prSet phldrT="[Text]"/>
      <dgm:spPr/>
      <dgm:t>
        <a:bodyPr/>
        <a:lstStyle/>
        <a:p>
          <a:r>
            <a:rPr lang="en-US" dirty="0" smtClean="0"/>
            <a:t>Modeling Environment</a:t>
          </a:r>
          <a:endParaRPr lang="en-US" dirty="0"/>
        </a:p>
      </dgm:t>
    </dgm:pt>
    <dgm:pt modelId="{68301E73-8079-4FF7-B3AD-2568A9B27D8F}" type="parTrans" cxnId="{0E6B4F87-FF58-4345-8698-9B424D4325D0}">
      <dgm:prSet/>
      <dgm:spPr/>
      <dgm:t>
        <a:bodyPr/>
        <a:lstStyle/>
        <a:p>
          <a:endParaRPr lang="en-US"/>
        </a:p>
      </dgm:t>
    </dgm:pt>
    <dgm:pt modelId="{BF9652C5-E6C8-4D2A-B7C7-CF0D774022B4}" type="sibTrans" cxnId="{0E6B4F87-FF58-4345-8698-9B424D4325D0}">
      <dgm:prSet/>
      <dgm:spPr/>
      <dgm:t>
        <a:bodyPr/>
        <a:lstStyle/>
        <a:p>
          <a:endParaRPr lang="en-US"/>
        </a:p>
      </dgm:t>
    </dgm:pt>
    <dgm:pt modelId="{E4A2E06D-F6AC-4AAE-9664-714F804F7084}">
      <dgm:prSet phldrT="[Text]"/>
      <dgm:spPr>
        <a:solidFill>
          <a:srgbClr val="FFFFFF">
            <a:alpha val="90000"/>
          </a:srgbClr>
        </a:solidFill>
      </dgm:spPr>
      <dgm:t>
        <a:bodyPr/>
        <a:lstStyle/>
        <a:p>
          <a:r>
            <a:rPr lang="en-US" dirty="0" smtClean="0"/>
            <a:t>“Modeling Tool” – Cameo Systems Modeler (Magic Draw) is one (of many)</a:t>
          </a:r>
          <a:endParaRPr lang="en-US" dirty="0"/>
        </a:p>
      </dgm:t>
    </dgm:pt>
    <dgm:pt modelId="{FBF7ADCB-729D-4A78-9263-570F362E8B34}" type="parTrans" cxnId="{67885459-0E8B-4AF3-B1B3-59A7F767A4DC}">
      <dgm:prSet/>
      <dgm:spPr/>
      <dgm:t>
        <a:bodyPr/>
        <a:lstStyle/>
        <a:p>
          <a:endParaRPr lang="en-US"/>
        </a:p>
      </dgm:t>
    </dgm:pt>
    <dgm:pt modelId="{7F311B88-B4D1-4420-9DBC-B282A62E73B3}" type="sibTrans" cxnId="{67885459-0E8B-4AF3-B1B3-59A7F767A4DC}">
      <dgm:prSet/>
      <dgm:spPr/>
      <dgm:t>
        <a:bodyPr/>
        <a:lstStyle/>
        <a:p>
          <a:endParaRPr lang="en-US"/>
        </a:p>
      </dgm:t>
    </dgm:pt>
    <dgm:pt modelId="{01D74306-187F-4C11-9015-89DC698910D8}">
      <dgm:prSet phldrT="[Text]"/>
      <dgm:spPr>
        <a:solidFill>
          <a:srgbClr val="FFFFFF">
            <a:alpha val="90000"/>
          </a:srgbClr>
        </a:solidFill>
      </dgm:spPr>
      <dgm:t>
        <a:bodyPr/>
        <a:lstStyle/>
        <a:p>
          <a:r>
            <a:rPr lang="en-US" dirty="0" smtClean="0"/>
            <a:t>Enables creation of models</a:t>
          </a:r>
          <a:endParaRPr lang="en-US" dirty="0"/>
        </a:p>
      </dgm:t>
    </dgm:pt>
    <dgm:pt modelId="{16B2F927-9CC4-4AE8-A4F1-856EA2B04A10}" type="parTrans" cxnId="{E1FE6DCE-F09A-4597-9EEE-406E8FACE6B9}">
      <dgm:prSet/>
      <dgm:spPr/>
      <dgm:t>
        <a:bodyPr/>
        <a:lstStyle/>
        <a:p>
          <a:endParaRPr lang="en-US"/>
        </a:p>
      </dgm:t>
    </dgm:pt>
    <dgm:pt modelId="{A3283164-3613-4B67-9BE7-BD2A0FEC028B}" type="sibTrans" cxnId="{E1FE6DCE-F09A-4597-9EEE-406E8FACE6B9}">
      <dgm:prSet/>
      <dgm:spPr/>
      <dgm:t>
        <a:bodyPr/>
        <a:lstStyle/>
        <a:p>
          <a:endParaRPr lang="en-US"/>
        </a:p>
      </dgm:t>
    </dgm:pt>
    <dgm:pt modelId="{4342D2C1-02F6-416B-939C-111D85AF4065}">
      <dgm:prSet phldrT="[Text]"/>
      <dgm:spPr>
        <a:solidFill>
          <a:srgbClr val="FFFFFF">
            <a:alpha val="90000"/>
          </a:srgbClr>
        </a:solidFill>
      </dgm:spPr>
      <dgm:t>
        <a:bodyPr/>
        <a:lstStyle/>
        <a:p>
          <a:r>
            <a:rPr lang="en-US" dirty="0" smtClean="0"/>
            <a:t>Provides display and export of “model artifacts”</a:t>
          </a:r>
          <a:endParaRPr lang="en-US" dirty="0"/>
        </a:p>
      </dgm:t>
    </dgm:pt>
    <dgm:pt modelId="{34551BE0-79B4-4B4F-B1A0-E2E9FF266665}" type="parTrans" cxnId="{4232BC9F-B7A1-4587-85D6-2F4650260E99}">
      <dgm:prSet/>
      <dgm:spPr/>
      <dgm:t>
        <a:bodyPr/>
        <a:lstStyle/>
        <a:p>
          <a:endParaRPr lang="en-US"/>
        </a:p>
      </dgm:t>
    </dgm:pt>
    <dgm:pt modelId="{3DBA10EE-F402-4DD3-AF6E-47BEEF0EEE98}" type="sibTrans" cxnId="{4232BC9F-B7A1-4587-85D6-2F4650260E99}">
      <dgm:prSet/>
      <dgm:spPr/>
      <dgm:t>
        <a:bodyPr/>
        <a:lstStyle/>
        <a:p>
          <a:endParaRPr lang="en-US"/>
        </a:p>
      </dgm:t>
    </dgm:pt>
    <dgm:pt modelId="{8B054E5D-D872-48AD-854B-446B140B4C60}">
      <dgm:prSet phldrT="[Text]"/>
      <dgm:spPr>
        <a:solidFill>
          <a:srgbClr val="FFFFFF">
            <a:alpha val="90000"/>
          </a:srgbClr>
        </a:solidFill>
      </dgm:spPr>
      <dgm:t>
        <a:bodyPr/>
        <a:lstStyle/>
        <a:p>
          <a:r>
            <a:rPr lang="en-US" dirty="0" smtClean="0"/>
            <a:t>Precise language for description of systems to perform tasks</a:t>
          </a:r>
          <a:endParaRPr lang="en-US" dirty="0"/>
        </a:p>
      </dgm:t>
    </dgm:pt>
    <dgm:pt modelId="{C448C5BE-BEB3-4972-A543-BE6864BB8930}" type="parTrans" cxnId="{28CF3881-8FA1-40BD-8F5E-C2A16F5C4C77}">
      <dgm:prSet/>
      <dgm:spPr/>
      <dgm:t>
        <a:bodyPr/>
        <a:lstStyle/>
        <a:p>
          <a:endParaRPr lang="en-US"/>
        </a:p>
      </dgm:t>
    </dgm:pt>
    <dgm:pt modelId="{FCACF6E5-71CD-4D12-8AEF-69A59F9A128A}" type="sibTrans" cxnId="{28CF3881-8FA1-40BD-8F5E-C2A16F5C4C77}">
      <dgm:prSet/>
      <dgm:spPr/>
      <dgm:t>
        <a:bodyPr/>
        <a:lstStyle/>
        <a:p>
          <a:endParaRPr lang="en-US"/>
        </a:p>
      </dgm:t>
    </dgm:pt>
    <dgm:pt modelId="{976098EB-BE11-460B-9CAF-35EFB3151645}">
      <dgm:prSet phldrT="[Text]"/>
      <dgm:spPr>
        <a:solidFill>
          <a:srgbClr val="FFFFFF">
            <a:alpha val="90000"/>
          </a:srgbClr>
        </a:solidFill>
      </dgm:spPr>
      <dgm:t>
        <a:bodyPr/>
        <a:lstStyle/>
        <a:p>
          <a:r>
            <a:rPr lang="en-US" dirty="0" smtClean="0"/>
            <a:t>…a methodical, multi-disciplinary approach for the design, realization, technical management, operations, and retirement of a system.</a:t>
          </a:r>
          <a:endParaRPr lang="en-US" dirty="0"/>
        </a:p>
      </dgm:t>
    </dgm:pt>
    <dgm:pt modelId="{79790CBF-5348-4CCE-A77D-A3953239D79B}" type="parTrans" cxnId="{0903B72C-C63B-4579-9FDA-C5F24ACE0A8F}">
      <dgm:prSet/>
      <dgm:spPr/>
    </dgm:pt>
    <dgm:pt modelId="{AE864F10-A29F-4494-8349-95B9E3A2684D}" type="sibTrans" cxnId="{0903B72C-C63B-4579-9FDA-C5F24ACE0A8F}">
      <dgm:prSet/>
      <dgm:spPr/>
    </dgm:pt>
    <dgm:pt modelId="{56CC6DBC-FEB9-4180-BDAD-70A63BCDD25F}">
      <dgm:prSet phldrT="[Text]"/>
      <dgm:spPr>
        <a:solidFill>
          <a:srgbClr val="FFFFFF">
            <a:alpha val="90000"/>
          </a:srgbClr>
        </a:solidFill>
      </dgm:spPr>
      <dgm:t>
        <a:bodyPr/>
        <a:lstStyle/>
        <a:p>
          <a:r>
            <a:rPr lang="en-US" dirty="0" smtClean="0"/>
            <a:t>“Rule set” for model elements</a:t>
          </a:r>
          <a:endParaRPr lang="en-US" dirty="0"/>
        </a:p>
      </dgm:t>
    </dgm:pt>
    <dgm:pt modelId="{55610999-5543-456B-8FF3-46E5431A6E51}" type="parTrans" cxnId="{F9F9C784-249F-45E1-A656-6B7D67E4C7DD}">
      <dgm:prSet/>
      <dgm:spPr/>
    </dgm:pt>
    <dgm:pt modelId="{208D09AD-0BF0-46E0-B278-99914D49859A}" type="sibTrans" cxnId="{F9F9C784-249F-45E1-A656-6B7D67E4C7DD}">
      <dgm:prSet/>
      <dgm:spPr/>
    </dgm:pt>
    <dgm:pt modelId="{31D25483-3CFB-4AC9-BC2D-2EAA9827BA99}" type="pres">
      <dgm:prSet presAssocID="{D2AADCAA-DA29-49BE-9D24-894CB3D9AA3A}" presName="linear" presStyleCnt="0">
        <dgm:presLayoutVars>
          <dgm:dir/>
          <dgm:resizeHandles val="exact"/>
        </dgm:presLayoutVars>
      </dgm:prSet>
      <dgm:spPr/>
      <dgm:t>
        <a:bodyPr/>
        <a:lstStyle/>
        <a:p>
          <a:endParaRPr lang="en-US"/>
        </a:p>
      </dgm:t>
    </dgm:pt>
    <dgm:pt modelId="{1925BCC2-70A8-4BB6-90E2-2B842FC73DC8}" type="pres">
      <dgm:prSet presAssocID="{03D301B7-2373-4392-B1B4-6AAB96E2F7FF}" presName="comp" presStyleCnt="0"/>
      <dgm:spPr/>
    </dgm:pt>
    <dgm:pt modelId="{F5AACB50-33A0-41F9-BFE2-1823C5B70221}" type="pres">
      <dgm:prSet presAssocID="{03D301B7-2373-4392-B1B4-6AAB96E2F7FF}" presName="box" presStyleLbl="node1" presStyleIdx="0" presStyleCnt="4"/>
      <dgm:spPr/>
      <dgm:t>
        <a:bodyPr/>
        <a:lstStyle/>
        <a:p>
          <a:endParaRPr lang="en-US"/>
        </a:p>
      </dgm:t>
    </dgm:pt>
    <dgm:pt modelId="{BCEEBB17-C0C7-495A-A616-D0FE80FF00D1}" type="pres">
      <dgm:prSet presAssocID="{03D301B7-2373-4392-B1B4-6AAB96E2F7FF}" presName="img" presStyleLbl="fgImgPlace1" presStyleIdx="0" presStyleCnt="4"/>
      <dgm:spPr>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dgm:spPr>
      <dgm:t>
        <a:bodyPr/>
        <a:lstStyle/>
        <a:p>
          <a:endParaRPr lang="en-US"/>
        </a:p>
      </dgm:t>
    </dgm:pt>
    <dgm:pt modelId="{F0FEDF67-157A-4B7B-BC77-C875589B5CAD}" type="pres">
      <dgm:prSet presAssocID="{03D301B7-2373-4392-B1B4-6AAB96E2F7FF}" presName="text" presStyleLbl="node1" presStyleIdx="0" presStyleCnt="4">
        <dgm:presLayoutVars>
          <dgm:bulletEnabled val="1"/>
        </dgm:presLayoutVars>
      </dgm:prSet>
      <dgm:spPr/>
      <dgm:t>
        <a:bodyPr/>
        <a:lstStyle/>
        <a:p>
          <a:endParaRPr lang="en-US"/>
        </a:p>
      </dgm:t>
    </dgm:pt>
    <dgm:pt modelId="{23C4964A-9879-4FA6-B299-A58C335B0FBF}" type="pres">
      <dgm:prSet presAssocID="{715E88A9-B1C4-4505-9672-EA0BC8E42230}" presName="spacer" presStyleCnt="0"/>
      <dgm:spPr/>
    </dgm:pt>
    <dgm:pt modelId="{AC5D7826-CD49-4D16-BC64-2D7CC0114344}" type="pres">
      <dgm:prSet presAssocID="{AF77C17A-5E1A-4A4D-BCDE-CFDABF4E08FA}" presName="comp" presStyleCnt="0"/>
      <dgm:spPr/>
    </dgm:pt>
    <dgm:pt modelId="{EFB34229-10B6-4BD8-9AAA-B77F920C997D}" type="pres">
      <dgm:prSet presAssocID="{AF77C17A-5E1A-4A4D-BCDE-CFDABF4E08FA}" presName="box" presStyleLbl="node1" presStyleIdx="1" presStyleCnt="4"/>
      <dgm:spPr/>
      <dgm:t>
        <a:bodyPr/>
        <a:lstStyle/>
        <a:p>
          <a:endParaRPr lang="en-US"/>
        </a:p>
      </dgm:t>
    </dgm:pt>
    <dgm:pt modelId="{414C6524-8253-4AC2-9B2D-0CA7DBB96E59}" type="pres">
      <dgm:prSet presAssocID="{AF77C17A-5E1A-4A4D-BCDE-CFDABF4E08FA}" presName="img" presStyleLbl="fgImgPlace1" presStyleIdx="1" presStyleCnt="4"/>
      <dgm:spPr>
        <a:blipFill rotWithShape="1">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dgm:spPr>
      <dgm:t>
        <a:bodyPr/>
        <a:lstStyle/>
        <a:p>
          <a:endParaRPr lang="en-US"/>
        </a:p>
      </dgm:t>
    </dgm:pt>
    <dgm:pt modelId="{088E41BB-5413-41CA-9AF6-A745BB799F57}" type="pres">
      <dgm:prSet presAssocID="{AF77C17A-5E1A-4A4D-BCDE-CFDABF4E08FA}" presName="text" presStyleLbl="node1" presStyleIdx="1" presStyleCnt="4">
        <dgm:presLayoutVars>
          <dgm:bulletEnabled val="1"/>
        </dgm:presLayoutVars>
      </dgm:prSet>
      <dgm:spPr/>
      <dgm:t>
        <a:bodyPr/>
        <a:lstStyle/>
        <a:p>
          <a:endParaRPr lang="en-US"/>
        </a:p>
      </dgm:t>
    </dgm:pt>
    <dgm:pt modelId="{F5F8D522-F90B-4066-861A-335E1CE86571}" type="pres">
      <dgm:prSet presAssocID="{6E791072-BEF9-469E-99F6-100AC24BD072}" presName="spacer" presStyleCnt="0"/>
      <dgm:spPr/>
    </dgm:pt>
    <dgm:pt modelId="{DD553F71-2B73-40FB-A899-873F29DCD48F}" type="pres">
      <dgm:prSet presAssocID="{AEA3BD6F-4B8B-4EC0-9DDE-1FFD311439EF}" presName="comp" presStyleCnt="0"/>
      <dgm:spPr/>
    </dgm:pt>
    <dgm:pt modelId="{FFF55C7A-1754-4EA7-9841-212BB75D8FA3}" type="pres">
      <dgm:prSet presAssocID="{AEA3BD6F-4B8B-4EC0-9DDE-1FFD311439EF}" presName="box" presStyleLbl="node1" presStyleIdx="2" presStyleCnt="4"/>
      <dgm:spPr/>
      <dgm:t>
        <a:bodyPr/>
        <a:lstStyle/>
        <a:p>
          <a:endParaRPr lang="en-US"/>
        </a:p>
      </dgm:t>
    </dgm:pt>
    <dgm:pt modelId="{6079036D-F679-4E86-9879-D8A5BDF06B66}" type="pres">
      <dgm:prSet presAssocID="{AEA3BD6F-4B8B-4EC0-9DDE-1FFD311439EF}" presName="img" presStyleLbl="fgImgPlace1" presStyleIdx="2" presStyleCnt="4"/>
      <dgm:spPr>
        <a:blipFill rotWithShape="1">
          <a:blip xmlns:r="http://schemas.openxmlformats.org/officeDocument/2006/relationships" r:embed="rId3">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dgm:spPr>
      <dgm:t>
        <a:bodyPr/>
        <a:lstStyle/>
        <a:p>
          <a:endParaRPr lang="en-US"/>
        </a:p>
      </dgm:t>
    </dgm:pt>
    <dgm:pt modelId="{B0F055B6-1FCF-4299-B007-7DCD90F8D1DC}" type="pres">
      <dgm:prSet presAssocID="{AEA3BD6F-4B8B-4EC0-9DDE-1FFD311439EF}" presName="text" presStyleLbl="node1" presStyleIdx="2" presStyleCnt="4">
        <dgm:presLayoutVars>
          <dgm:bulletEnabled val="1"/>
        </dgm:presLayoutVars>
      </dgm:prSet>
      <dgm:spPr/>
      <dgm:t>
        <a:bodyPr/>
        <a:lstStyle/>
        <a:p>
          <a:endParaRPr lang="en-US"/>
        </a:p>
      </dgm:t>
    </dgm:pt>
    <dgm:pt modelId="{7794FF84-CC05-4695-BA4F-B08AB420FF17}" type="pres">
      <dgm:prSet presAssocID="{E7608C74-EF7A-49C2-A443-C66EABA0A1B6}" presName="spacer" presStyleCnt="0"/>
      <dgm:spPr/>
    </dgm:pt>
    <dgm:pt modelId="{40EB8E4B-07B3-49D2-A7C3-DA3626630D82}" type="pres">
      <dgm:prSet presAssocID="{D6528E87-62ED-4627-9F5A-B513F6839101}" presName="comp" presStyleCnt="0"/>
      <dgm:spPr/>
    </dgm:pt>
    <dgm:pt modelId="{6472575D-C04B-409A-A741-16C7DAFB6AEF}" type="pres">
      <dgm:prSet presAssocID="{D6528E87-62ED-4627-9F5A-B513F6839101}" presName="box" presStyleLbl="node1" presStyleIdx="3" presStyleCnt="4"/>
      <dgm:spPr/>
      <dgm:t>
        <a:bodyPr/>
        <a:lstStyle/>
        <a:p>
          <a:endParaRPr lang="en-US"/>
        </a:p>
      </dgm:t>
    </dgm:pt>
    <dgm:pt modelId="{0E911FB9-85C5-4F32-AADD-1D4078CEC0BB}" type="pres">
      <dgm:prSet presAssocID="{D6528E87-62ED-4627-9F5A-B513F6839101}" presName="img" presStyleLbl="fgImgPlace1" presStyleIdx="3" presStyleCnt="4"/>
      <dgm:spPr>
        <a:blipFill rotWithShape="1">
          <a:blip xmlns:r="http://schemas.openxmlformats.org/officeDocument/2006/relationships" r:embed="rId4">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dgm:spPr>
      <dgm:t>
        <a:bodyPr/>
        <a:lstStyle/>
        <a:p>
          <a:endParaRPr lang="en-US"/>
        </a:p>
      </dgm:t>
    </dgm:pt>
    <dgm:pt modelId="{8AB3DEA1-0569-41EF-B65B-33AEA2978373}" type="pres">
      <dgm:prSet presAssocID="{D6528E87-62ED-4627-9F5A-B513F6839101}" presName="text" presStyleLbl="node1" presStyleIdx="3" presStyleCnt="4">
        <dgm:presLayoutVars>
          <dgm:bulletEnabled val="1"/>
        </dgm:presLayoutVars>
      </dgm:prSet>
      <dgm:spPr/>
      <dgm:t>
        <a:bodyPr/>
        <a:lstStyle/>
        <a:p>
          <a:endParaRPr lang="en-US"/>
        </a:p>
      </dgm:t>
    </dgm:pt>
  </dgm:ptLst>
  <dgm:cxnLst>
    <dgm:cxn modelId="{66A1AA09-8E48-42BC-A090-66B382E8FEB9}" srcId="{AEA3BD6F-4B8B-4EC0-9DDE-1FFD311439EF}" destId="{D2BC1EED-FFBA-48AE-9BC4-5C0C2AF9D8BD}" srcOrd="1" destOrd="0" parTransId="{DC0263ED-4D19-4517-AA53-CE41ECB59F6B}" sibTransId="{583D8ED4-C9FF-4152-87FC-76597CE62F43}"/>
    <dgm:cxn modelId="{B8E2A5BC-C170-4423-B998-2DA4371A452F}" srcId="{D2AADCAA-DA29-49BE-9D24-894CB3D9AA3A}" destId="{03D301B7-2373-4392-B1B4-6AAB96E2F7FF}" srcOrd="0" destOrd="0" parTransId="{B2B14FD9-75A9-4011-B01B-767AB55BCA42}" sibTransId="{715E88A9-B1C4-4505-9672-EA0BC8E42230}"/>
    <dgm:cxn modelId="{338ADDEF-224E-4DC5-BA47-23B1E45A3CFD}" type="presOf" srcId="{E4A2E06D-F6AC-4AAE-9664-714F804F7084}" destId="{6472575D-C04B-409A-A741-16C7DAFB6AEF}" srcOrd="0" destOrd="1" presId="urn:microsoft.com/office/officeart/2005/8/layout/vList4"/>
    <dgm:cxn modelId="{0E6B4F87-FF58-4345-8698-9B424D4325D0}" srcId="{D2AADCAA-DA29-49BE-9D24-894CB3D9AA3A}" destId="{D6528E87-62ED-4627-9F5A-B513F6839101}" srcOrd="3" destOrd="0" parTransId="{68301E73-8079-4FF7-B3AD-2568A9B27D8F}" sibTransId="{BF9652C5-E6C8-4D2A-B7C7-CF0D774022B4}"/>
    <dgm:cxn modelId="{EAD77BDA-7967-4867-8077-643F3746DFFF}" srcId="{03D301B7-2373-4392-B1B4-6AAB96E2F7FF}" destId="{3AC4FF1B-75D2-46ED-B0ED-11AC9EF1248A}" srcOrd="1" destOrd="0" parTransId="{584B4D7C-A99F-4464-ABF3-1D80944FC2AD}" sibTransId="{8BB59A57-FB91-4409-81A0-57E437202803}"/>
    <dgm:cxn modelId="{F62AE46E-17D9-4959-964D-F24E786B128F}" type="presOf" srcId="{D2BC1EED-FFBA-48AE-9BC4-5C0C2AF9D8BD}" destId="{FFF55C7A-1754-4EA7-9841-212BB75D8FA3}" srcOrd="0" destOrd="2" presId="urn:microsoft.com/office/officeart/2005/8/layout/vList4"/>
    <dgm:cxn modelId="{E97653FE-08CF-40E0-B685-C6C14F984A53}" type="presOf" srcId="{AF77C17A-5E1A-4A4D-BCDE-CFDABF4E08FA}" destId="{088E41BB-5413-41CA-9AF6-A745BB799F57}" srcOrd="1" destOrd="0" presId="urn:microsoft.com/office/officeart/2005/8/layout/vList4"/>
    <dgm:cxn modelId="{C52E18F9-248B-4438-88A7-1D7993C39429}" type="presOf" srcId="{56CC6DBC-FEB9-4180-BDAD-70A63BCDD25F}" destId="{B0F055B6-1FCF-4299-B007-7DCD90F8D1DC}" srcOrd="1" destOrd="4" presId="urn:microsoft.com/office/officeart/2005/8/layout/vList4"/>
    <dgm:cxn modelId="{39988E08-CA01-4336-ACB2-99D611BFE8EC}" type="presOf" srcId="{8C472EB0-1055-4A28-972A-96E8F498096E}" destId="{EFB34229-10B6-4BD8-9AAA-B77F920C997D}" srcOrd="0" destOrd="1" presId="urn:microsoft.com/office/officeart/2005/8/layout/vList4"/>
    <dgm:cxn modelId="{A82592BD-D249-42BD-A177-3BB8B2B95499}" type="presOf" srcId="{AF77C17A-5E1A-4A4D-BCDE-CFDABF4E08FA}" destId="{EFB34229-10B6-4BD8-9AAA-B77F920C997D}" srcOrd="0" destOrd="0" presId="urn:microsoft.com/office/officeart/2005/8/layout/vList4"/>
    <dgm:cxn modelId="{D55E3287-D6E2-4A1F-BAC0-BE8836D0111F}" srcId="{AF77C17A-5E1A-4A4D-BCDE-CFDABF4E08FA}" destId="{692C5397-31E1-43D8-8191-B052BC0A7962}" srcOrd="3" destOrd="0" parTransId="{F776C75F-3890-439E-A5F1-5778A7BC3E70}" sibTransId="{5A1DCD61-A4B6-46D8-B30F-FB351FDAF480}"/>
    <dgm:cxn modelId="{C483266A-C873-4C7B-AC94-1D7B2EABD2D5}" type="presOf" srcId="{A302D0A7-D8A2-4698-955D-0248C2E1457E}" destId="{F5AACB50-33A0-41F9-BFE2-1823C5B70221}" srcOrd="0" destOrd="1" presId="urn:microsoft.com/office/officeart/2005/8/layout/vList4"/>
    <dgm:cxn modelId="{DA6CED6C-ACAC-420B-8108-B53F54375049}" srcId="{AF77C17A-5E1A-4A4D-BCDE-CFDABF4E08FA}" destId="{64EEB5F6-05A1-47D8-9C24-99119A50731E}" srcOrd="2" destOrd="0" parTransId="{8D315352-CF2E-4DF4-8A9A-280E851934C8}" sibTransId="{2DD25608-92D7-410E-9D35-A52ACBC1F4F7}"/>
    <dgm:cxn modelId="{C8E7CD82-DD35-452C-A457-D96C3FD89723}" type="presOf" srcId="{01D74306-187F-4C11-9015-89DC698910D8}" destId="{8AB3DEA1-0569-41EF-B65B-33AEA2978373}" srcOrd="1" destOrd="2" presId="urn:microsoft.com/office/officeart/2005/8/layout/vList4"/>
    <dgm:cxn modelId="{8267BA47-981B-4F84-9D4B-DF8DA3CA5DB9}" type="presOf" srcId="{A302D0A7-D8A2-4698-955D-0248C2E1457E}" destId="{F0FEDF67-157A-4B7B-BC77-C875589B5CAD}" srcOrd="1" destOrd="1" presId="urn:microsoft.com/office/officeart/2005/8/layout/vList4"/>
    <dgm:cxn modelId="{A811C890-3739-4277-9040-122EDB440B86}" srcId="{D2AADCAA-DA29-49BE-9D24-894CB3D9AA3A}" destId="{AEA3BD6F-4B8B-4EC0-9DDE-1FFD311439EF}" srcOrd="2" destOrd="0" parTransId="{9A15ABBB-122B-4F39-9153-267EC9A27EBA}" sibTransId="{E7608C74-EF7A-49C2-A443-C66EABA0A1B6}"/>
    <dgm:cxn modelId="{ED1A014C-883E-4A4A-90F6-FA26E5501B4A}" type="presOf" srcId="{692C5397-31E1-43D8-8191-B052BC0A7962}" destId="{088E41BB-5413-41CA-9AF6-A745BB799F57}" srcOrd="1" destOrd="4" presId="urn:microsoft.com/office/officeart/2005/8/layout/vList4"/>
    <dgm:cxn modelId="{CB33E21B-9697-4B0F-908E-A7CD0C5C52F7}" type="presOf" srcId="{AEA3BD6F-4B8B-4EC0-9DDE-1FFD311439EF}" destId="{FFF55C7A-1754-4EA7-9841-212BB75D8FA3}" srcOrd="0" destOrd="0" presId="urn:microsoft.com/office/officeart/2005/8/layout/vList4"/>
    <dgm:cxn modelId="{28CF3881-8FA1-40BD-8F5E-C2A16F5C4C77}" srcId="{AF77C17A-5E1A-4A4D-BCDE-CFDABF4E08FA}" destId="{8B054E5D-D872-48AD-854B-446B140B4C60}" srcOrd="1" destOrd="0" parTransId="{C448C5BE-BEB3-4972-A543-BE6864BB8930}" sibTransId="{FCACF6E5-71CD-4D12-8AEF-69A59F9A128A}"/>
    <dgm:cxn modelId="{67885459-0E8B-4AF3-B1B3-59A7F767A4DC}" srcId="{D6528E87-62ED-4627-9F5A-B513F6839101}" destId="{E4A2E06D-F6AC-4AAE-9664-714F804F7084}" srcOrd="0" destOrd="0" parTransId="{FBF7ADCB-729D-4A78-9263-570F362E8B34}" sibTransId="{7F311B88-B4D1-4420-9DBC-B282A62E73B3}"/>
    <dgm:cxn modelId="{89A1ED47-B638-4EBC-B7BD-A1F9B802D6C5}" type="presOf" srcId="{64EEB5F6-05A1-47D8-9C24-99119A50731E}" destId="{088E41BB-5413-41CA-9AF6-A745BB799F57}" srcOrd="1" destOrd="3" presId="urn:microsoft.com/office/officeart/2005/8/layout/vList4"/>
    <dgm:cxn modelId="{384503AD-90C6-49F9-BEE5-100E24393033}" type="presOf" srcId="{AEA3BD6F-4B8B-4EC0-9DDE-1FFD311439EF}" destId="{B0F055B6-1FCF-4299-B007-7DCD90F8D1DC}" srcOrd="1" destOrd="0" presId="urn:microsoft.com/office/officeart/2005/8/layout/vList4"/>
    <dgm:cxn modelId="{3948F47E-E344-4CE9-955A-F3CF7525E846}" type="presOf" srcId="{D6528E87-62ED-4627-9F5A-B513F6839101}" destId="{6472575D-C04B-409A-A741-16C7DAFB6AEF}" srcOrd="0" destOrd="0" presId="urn:microsoft.com/office/officeart/2005/8/layout/vList4"/>
    <dgm:cxn modelId="{0EE63933-EA8B-4B3E-9FC7-8E0E921361F8}" type="presOf" srcId="{03D301B7-2373-4392-B1B4-6AAB96E2F7FF}" destId="{F5AACB50-33A0-41F9-BFE2-1823C5B70221}" srcOrd="0" destOrd="0" presId="urn:microsoft.com/office/officeart/2005/8/layout/vList4"/>
    <dgm:cxn modelId="{0903B72C-C63B-4579-9FDA-C5F24ACE0A8F}" srcId="{03D301B7-2373-4392-B1B4-6AAB96E2F7FF}" destId="{976098EB-BE11-460B-9CAF-35EFB3151645}" srcOrd="2" destOrd="0" parTransId="{79790CBF-5348-4CCE-A77D-A3953239D79B}" sibTransId="{AE864F10-A29F-4494-8349-95B9E3A2684D}"/>
    <dgm:cxn modelId="{5A43E6A9-549A-4FCC-A1F0-0CC055DE2CA0}" type="presOf" srcId="{7D8579A0-BADA-4EBA-B34E-BB8D206E8CCE}" destId="{B0F055B6-1FCF-4299-B007-7DCD90F8D1DC}" srcOrd="1" destOrd="1" presId="urn:microsoft.com/office/officeart/2005/8/layout/vList4"/>
    <dgm:cxn modelId="{B54B0903-C571-4F07-AE85-2D48E2DC76F3}" type="presOf" srcId="{976098EB-BE11-460B-9CAF-35EFB3151645}" destId="{F0FEDF67-157A-4B7B-BC77-C875589B5CAD}" srcOrd="1" destOrd="3" presId="urn:microsoft.com/office/officeart/2005/8/layout/vList4"/>
    <dgm:cxn modelId="{DEF0E75C-9091-4573-A0AE-15D9F6330703}" type="presOf" srcId="{3AC4FF1B-75D2-46ED-B0ED-11AC9EF1248A}" destId="{F5AACB50-33A0-41F9-BFE2-1823C5B70221}" srcOrd="0" destOrd="2" presId="urn:microsoft.com/office/officeart/2005/8/layout/vList4"/>
    <dgm:cxn modelId="{1C8131DA-3AAE-455A-B443-2F1BF92D2961}" type="presOf" srcId="{692C5397-31E1-43D8-8191-B052BC0A7962}" destId="{EFB34229-10B6-4BD8-9AAA-B77F920C997D}" srcOrd="0" destOrd="4" presId="urn:microsoft.com/office/officeart/2005/8/layout/vList4"/>
    <dgm:cxn modelId="{D6F312F9-5F42-4D32-8230-0CEF52B34440}" srcId="{AEA3BD6F-4B8B-4EC0-9DDE-1FFD311439EF}" destId="{7D8579A0-BADA-4EBA-B34E-BB8D206E8CCE}" srcOrd="0" destOrd="0" parTransId="{E80E115F-A229-4489-ABF3-574F5CBF9DEF}" sibTransId="{DAA6C45D-53B5-4B41-9AE5-43A657538605}"/>
    <dgm:cxn modelId="{E2512F52-513E-4E23-90E0-91E89E1D3A6C}" srcId="{AF77C17A-5E1A-4A4D-BCDE-CFDABF4E08FA}" destId="{8C472EB0-1055-4A28-972A-96E8F498096E}" srcOrd="0" destOrd="0" parTransId="{A08F3218-EE36-4413-B458-6648530D03DA}" sibTransId="{AA7358EE-1ABA-40CE-A4F7-099402C75F99}"/>
    <dgm:cxn modelId="{A7A0F9FD-1488-461B-834C-C1418E3A5A8A}" type="presOf" srcId="{03D301B7-2373-4392-B1B4-6AAB96E2F7FF}" destId="{F0FEDF67-157A-4B7B-BC77-C875589B5CAD}" srcOrd="1" destOrd="0" presId="urn:microsoft.com/office/officeart/2005/8/layout/vList4"/>
    <dgm:cxn modelId="{FFD2A205-101D-411C-89FE-842795713BC0}" type="presOf" srcId="{64EEB5F6-05A1-47D8-9C24-99119A50731E}" destId="{EFB34229-10B6-4BD8-9AAA-B77F920C997D}" srcOrd="0" destOrd="3" presId="urn:microsoft.com/office/officeart/2005/8/layout/vList4"/>
    <dgm:cxn modelId="{349CCAE0-6180-477F-8485-030B22270B1C}" type="presOf" srcId="{8B054E5D-D872-48AD-854B-446B140B4C60}" destId="{088E41BB-5413-41CA-9AF6-A745BB799F57}" srcOrd="1" destOrd="2" presId="urn:microsoft.com/office/officeart/2005/8/layout/vList4"/>
    <dgm:cxn modelId="{C1E0A6EC-8016-4ACD-961F-5E689E871A33}" type="presOf" srcId="{56CC6DBC-FEB9-4180-BDAD-70A63BCDD25F}" destId="{FFF55C7A-1754-4EA7-9841-212BB75D8FA3}" srcOrd="0" destOrd="4" presId="urn:microsoft.com/office/officeart/2005/8/layout/vList4"/>
    <dgm:cxn modelId="{167A7F98-B4CE-4706-9F71-B9AB6FD40658}" type="presOf" srcId="{01D74306-187F-4C11-9015-89DC698910D8}" destId="{6472575D-C04B-409A-A741-16C7DAFB6AEF}" srcOrd="0" destOrd="2" presId="urn:microsoft.com/office/officeart/2005/8/layout/vList4"/>
    <dgm:cxn modelId="{5FDCFB78-F9D9-43A8-AC12-5B3C5C5CD980}" type="presOf" srcId="{D6528E87-62ED-4627-9F5A-B513F6839101}" destId="{8AB3DEA1-0569-41EF-B65B-33AEA2978373}" srcOrd="1" destOrd="0" presId="urn:microsoft.com/office/officeart/2005/8/layout/vList4"/>
    <dgm:cxn modelId="{F6051FC9-455F-486D-9FFD-673A549506B9}" type="presOf" srcId="{E4A2E06D-F6AC-4AAE-9664-714F804F7084}" destId="{8AB3DEA1-0569-41EF-B65B-33AEA2978373}" srcOrd="1" destOrd="1" presId="urn:microsoft.com/office/officeart/2005/8/layout/vList4"/>
    <dgm:cxn modelId="{B5E02A5D-EEEB-43EA-B0F4-BEBB304F852F}" type="presOf" srcId="{7D8579A0-BADA-4EBA-B34E-BB8D206E8CCE}" destId="{FFF55C7A-1754-4EA7-9841-212BB75D8FA3}" srcOrd="0" destOrd="1" presId="urn:microsoft.com/office/officeart/2005/8/layout/vList4"/>
    <dgm:cxn modelId="{E1FE6DCE-F09A-4597-9EEE-406E8FACE6B9}" srcId="{D6528E87-62ED-4627-9F5A-B513F6839101}" destId="{01D74306-187F-4C11-9015-89DC698910D8}" srcOrd="1" destOrd="0" parTransId="{16B2F927-9CC4-4AE8-A4F1-856EA2B04A10}" sibTransId="{A3283164-3613-4B67-9BE7-BD2A0FEC028B}"/>
    <dgm:cxn modelId="{77E3731F-D23D-4536-8F2E-C5FB693195D0}" type="presOf" srcId="{4342D2C1-02F6-416B-939C-111D85AF4065}" destId="{8AB3DEA1-0569-41EF-B65B-33AEA2978373}" srcOrd="1" destOrd="3" presId="urn:microsoft.com/office/officeart/2005/8/layout/vList4"/>
    <dgm:cxn modelId="{BBD030C9-5D65-4BCE-9B3A-DF7B5DC6EDD0}" srcId="{03D301B7-2373-4392-B1B4-6AAB96E2F7FF}" destId="{A302D0A7-D8A2-4698-955D-0248C2E1457E}" srcOrd="0" destOrd="0" parTransId="{D137BBA8-452A-4044-A71A-00E473E48070}" sibTransId="{76A31836-1385-49D9-A443-D7DB1AC577F7}"/>
    <dgm:cxn modelId="{4232BC9F-B7A1-4587-85D6-2F4650260E99}" srcId="{D6528E87-62ED-4627-9F5A-B513F6839101}" destId="{4342D2C1-02F6-416B-939C-111D85AF4065}" srcOrd="2" destOrd="0" parTransId="{34551BE0-79B4-4B4F-B1A0-E2E9FF266665}" sibTransId="{3DBA10EE-F402-4DD3-AF6E-47BEEF0EEE98}"/>
    <dgm:cxn modelId="{0E58AFA2-ED40-4D32-978D-8AE941B81B0E}" srcId="{AEA3BD6F-4B8B-4EC0-9DDE-1FFD311439EF}" destId="{99A33868-6A2B-4542-A931-B138778673E2}" srcOrd="2" destOrd="0" parTransId="{EB796883-B345-4D1A-B005-4FBCB95A8A45}" sibTransId="{79647FD2-FE0B-4EF4-B9AE-3DDE44E20CBE}"/>
    <dgm:cxn modelId="{F9F9C784-249F-45E1-A656-6B7D67E4C7DD}" srcId="{AEA3BD6F-4B8B-4EC0-9DDE-1FFD311439EF}" destId="{56CC6DBC-FEB9-4180-BDAD-70A63BCDD25F}" srcOrd="3" destOrd="0" parTransId="{55610999-5543-456B-8FF3-46E5431A6E51}" sibTransId="{208D09AD-0BF0-46E0-B278-99914D49859A}"/>
    <dgm:cxn modelId="{DEFB4B04-F5D0-4B34-A117-DFF9F9EAE0E6}" type="presOf" srcId="{4342D2C1-02F6-416B-939C-111D85AF4065}" destId="{6472575D-C04B-409A-A741-16C7DAFB6AEF}" srcOrd="0" destOrd="3" presId="urn:microsoft.com/office/officeart/2005/8/layout/vList4"/>
    <dgm:cxn modelId="{DD61C3EB-2C41-4927-A602-BBADEA2D74DD}" type="presOf" srcId="{8C472EB0-1055-4A28-972A-96E8F498096E}" destId="{088E41BB-5413-41CA-9AF6-A745BB799F57}" srcOrd="1" destOrd="1" presId="urn:microsoft.com/office/officeart/2005/8/layout/vList4"/>
    <dgm:cxn modelId="{B87A798C-3519-4CFD-BA85-8A2586BE37D1}" type="presOf" srcId="{3AC4FF1B-75D2-46ED-B0ED-11AC9EF1248A}" destId="{F0FEDF67-157A-4B7B-BC77-C875589B5CAD}" srcOrd="1" destOrd="2" presId="urn:microsoft.com/office/officeart/2005/8/layout/vList4"/>
    <dgm:cxn modelId="{F8A0E43C-5829-4A29-87BA-CB6D5289DAE4}" type="presOf" srcId="{D2AADCAA-DA29-49BE-9D24-894CB3D9AA3A}" destId="{31D25483-3CFB-4AC9-BC2D-2EAA9827BA99}" srcOrd="0" destOrd="0" presId="urn:microsoft.com/office/officeart/2005/8/layout/vList4"/>
    <dgm:cxn modelId="{54DA84A1-1F0D-4A35-B6D2-3E2B995C5BA1}" type="presOf" srcId="{99A33868-6A2B-4542-A931-B138778673E2}" destId="{FFF55C7A-1754-4EA7-9841-212BB75D8FA3}" srcOrd="0" destOrd="3" presId="urn:microsoft.com/office/officeart/2005/8/layout/vList4"/>
    <dgm:cxn modelId="{558C53EF-5952-4CD4-AB23-D179EF4C103B}" type="presOf" srcId="{99A33868-6A2B-4542-A931-B138778673E2}" destId="{B0F055B6-1FCF-4299-B007-7DCD90F8D1DC}" srcOrd="1" destOrd="3" presId="urn:microsoft.com/office/officeart/2005/8/layout/vList4"/>
    <dgm:cxn modelId="{2C319962-38F4-4D01-A810-8AC6172AFB8D}" type="presOf" srcId="{D2BC1EED-FFBA-48AE-9BC4-5C0C2AF9D8BD}" destId="{B0F055B6-1FCF-4299-B007-7DCD90F8D1DC}" srcOrd="1" destOrd="2" presId="urn:microsoft.com/office/officeart/2005/8/layout/vList4"/>
    <dgm:cxn modelId="{517762F4-879B-448E-BA58-01ADEBEE5846}" type="presOf" srcId="{976098EB-BE11-460B-9CAF-35EFB3151645}" destId="{F5AACB50-33A0-41F9-BFE2-1823C5B70221}" srcOrd="0" destOrd="3" presId="urn:microsoft.com/office/officeart/2005/8/layout/vList4"/>
    <dgm:cxn modelId="{F9A489E0-B7C1-43B3-B263-5E9A0EE0BBC5}" type="presOf" srcId="{8B054E5D-D872-48AD-854B-446B140B4C60}" destId="{EFB34229-10B6-4BD8-9AAA-B77F920C997D}" srcOrd="0" destOrd="2" presId="urn:microsoft.com/office/officeart/2005/8/layout/vList4"/>
    <dgm:cxn modelId="{0D4D079E-6D7C-4FAE-96BE-996A625B1559}" srcId="{D2AADCAA-DA29-49BE-9D24-894CB3D9AA3A}" destId="{AF77C17A-5E1A-4A4D-BCDE-CFDABF4E08FA}" srcOrd="1" destOrd="0" parTransId="{8395FAC7-5F2C-4464-A591-E4BECB4EB941}" sibTransId="{6E791072-BEF9-469E-99F6-100AC24BD072}"/>
    <dgm:cxn modelId="{0ACB7D86-D009-4BAD-82CB-CCF2159250EB}" type="presParOf" srcId="{31D25483-3CFB-4AC9-BC2D-2EAA9827BA99}" destId="{1925BCC2-70A8-4BB6-90E2-2B842FC73DC8}" srcOrd="0" destOrd="0" presId="urn:microsoft.com/office/officeart/2005/8/layout/vList4"/>
    <dgm:cxn modelId="{167382D5-2B97-42D5-A4C6-8D4B24F28B08}" type="presParOf" srcId="{1925BCC2-70A8-4BB6-90E2-2B842FC73DC8}" destId="{F5AACB50-33A0-41F9-BFE2-1823C5B70221}" srcOrd="0" destOrd="0" presId="urn:microsoft.com/office/officeart/2005/8/layout/vList4"/>
    <dgm:cxn modelId="{DC567F9B-3600-4869-9F9C-96DCCBCFEF14}" type="presParOf" srcId="{1925BCC2-70A8-4BB6-90E2-2B842FC73DC8}" destId="{BCEEBB17-C0C7-495A-A616-D0FE80FF00D1}" srcOrd="1" destOrd="0" presId="urn:microsoft.com/office/officeart/2005/8/layout/vList4"/>
    <dgm:cxn modelId="{7E093F45-5EDA-45EF-8163-E459308CB931}" type="presParOf" srcId="{1925BCC2-70A8-4BB6-90E2-2B842FC73DC8}" destId="{F0FEDF67-157A-4B7B-BC77-C875589B5CAD}" srcOrd="2" destOrd="0" presId="urn:microsoft.com/office/officeart/2005/8/layout/vList4"/>
    <dgm:cxn modelId="{30FCAAF4-B965-4E60-AC22-EFE63DBCB9F1}" type="presParOf" srcId="{31D25483-3CFB-4AC9-BC2D-2EAA9827BA99}" destId="{23C4964A-9879-4FA6-B299-A58C335B0FBF}" srcOrd="1" destOrd="0" presId="urn:microsoft.com/office/officeart/2005/8/layout/vList4"/>
    <dgm:cxn modelId="{D917605D-BD42-4211-91E9-712F04EE331D}" type="presParOf" srcId="{31D25483-3CFB-4AC9-BC2D-2EAA9827BA99}" destId="{AC5D7826-CD49-4D16-BC64-2D7CC0114344}" srcOrd="2" destOrd="0" presId="urn:microsoft.com/office/officeart/2005/8/layout/vList4"/>
    <dgm:cxn modelId="{F74967CD-BBD3-4198-8D7E-64C03A4D38E9}" type="presParOf" srcId="{AC5D7826-CD49-4D16-BC64-2D7CC0114344}" destId="{EFB34229-10B6-4BD8-9AAA-B77F920C997D}" srcOrd="0" destOrd="0" presId="urn:microsoft.com/office/officeart/2005/8/layout/vList4"/>
    <dgm:cxn modelId="{DCDADE7D-91F7-4C68-BF00-30EC69F9A7C9}" type="presParOf" srcId="{AC5D7826-CD49-4D16-BC64-2D7CC0114344}" destId="{414C6524-8253-4AC2-9B2D-0CA7DBB96E59}" srcOrd="1" destOrd="0" presId="urn:microsoft.com/office/officeart/2005/8/layout/vList4"/>
    <dgm:cxn modelId="{A9057A84-92B9-40EC-BA35-FCB946F48E78}" type="presParOf" srcId="{AC5D7826-CD49-4D16-BC64-2D7CC0114344}" destId="{088E41BB-5413-41CA-9AF6-A745BB799F57}" srcOrd="2" destOrd="0" presId="urn:microsoft.com/office/officeart/2005/8/layout/vList4"/>
    <dgm:cxn modelId="{31819C5A-C5B9-4E21-990B-CE597A245683}" type="presParOf" srcId="{31D25483-3CFB-4AC9-BC2D-2EAA9827BA99}" destId="{F5F8D522-F90B-4066-861A-335E1CE86571}" srcOrd="3" destOrd="0" presId="urn:microsoft.com/office/officeart/2005/8/layout/vList4"/>
    <dgm:cxn modelId="{6318495D-FF48-4E88-BDDD-77560B123400}" type="presParOf" srcId="{31D25483-3CFB-4AC9-BC2D-2EAA9827BA99}" destId="{DD553F71-2B73-40FB-A899-873F29DCD48F}" srcOrd="4" destOrd="0" presId="urn:microsoft.com/office/officeart/2005/8/layout/vList4"/>
    <dgm:cxn modelId="{523D417A-3900-4F54-80ED-55D5D757B60E}" type="presParOf" srcId="{DD553F71-2B73-40FB-A899-873F29DCD48F}" destId="{FFF55C7A-1754-4EA7-9841-212BB75D8FA3}" srcOrd="0" destOrd="0" presId="urn:microsoft.com/office/officeart/2005/8/layout/vList4"/>
    <dgm:cxn modelId="{C406C16E-D181-44EB-A245-A77780655C0E}" type="presParOf" srcId="{DD553F71-2B73-40FB-A899-873F29DCD48F}" destId="{6079036D-F679-4E86-9879-D8A5BDF06B66}" srcOrd="1" destOrd="0" presId="urn:microsoft.com/office/officeart/2005/8/layout/vList4"/>
    <dgm:cxn modelId="{2135F0D1-73FE-49DD-AADD-134210E9EAAC}" type="presParOf" srcId="{DD553F71-2B73-40FB-A899-873F29DCD48F}" destId="{B0F055B6-1FCF-4299-B007-7DCD90F8D1DC}" srcOrd="2" destOrd="0" presId="urn:microsoft.com/office/officeart/2005/8/layout/vList4"/>
    <dgm:cxn modelId="{2F45E114-A9C9-4050-8167-CCE96D6BE999}" type="presParOf" srcId="{31D25483-3CFB-4AC9-BC2D-2EAA9827BA99}" destId="{7794FF84-CC05-4695-BA4F-B08AB420FF17}" srcOrd="5" destOrd="0" presId="urn:microsoft.com/office/officeart/2005/8/layout/vList4"/>
    <dgm:cxn modelId="{FDCD9152-99F6-41E7-A66A-AD7C6FA22FFC}" type="presParOf" srcId="{31D25483-3CFB-4AC9-BC2D-2EAA9827BA99}" destId="{40EB8E4B-07B3-49D2-A7C3-DA3626630D82}" srcOrd="6" destOrd="0" presId="urn:microsoft.com/office/officeart/2005/8/layout/vList4"/>
    <dgm:cxn modelId="{81B13ACA-348E-4AA5-BD1C-E2A5998FFD5E}" type="presParOf" srcId="{40EB8E4B-07B3-49D2-A7C3-DA3626630D82}" destId="{6472575D-C04B-409A-A741-16C7DAFB6AEF}" srcOrd="0" destOrd="0" presId="urn:microsoft.com/office/officeart/2005/8/layout/vList4"/>
    <dgm:cxn modelId="{C10C5452-92F3-4DF6-BADF-5AB4B2685656}" type="presParOf" srcId="{40EB8E4B-07B3-49D2-A7C3-DA3626630D82}" destId="{0E911FB9-85C5-4F32-AADD-1D4078CEC0BB}" srcOrd="1" destOrd="0" presId="urn:microsoft.com/office/officeart/2005/8/layout/vList4"/>
    <dgm:cxn modelId="{1143567A-C9CC-4D7A-98A8-067F72D6EF71}" type="presParOf" srcId="{40EB8E4B-07B3-49D2-A7C3-DA3626630D82}" destId="{8AB3DEA1-0569-41EF-B65B-33AEA297837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21559AB4-485C-4118-A7F4-C7962A6CF51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99CB75E-4591-4D93-BB4D-987A9A7CD878}">
      <dgm:prSet phldrT="[Text]"/>
      <dgm:spPr/>
      <dgm:t>
        <a:bodyPr/>
        <a:lstStyle/>
        <a:p>
          <a:r>
            <a:rPr lang="en-US" dirty="0" smtClean="0"/>
            <a:t>Process efficiencies: </a:t>
          </a:r>
          <a:br>
            <a:rPr lang="en-US" dirty="0" smtClean="0"/>
          </a:br>
          <a:r>
            <a:rPr lang="en-US" dirty="0" smtClean="0"/>
            <a:t>Reduced effort, time and cost in executing SE processes</a:t>
          </a:r>
          <a:endParaRPr lang="en-US" dirty="0"/>
        </a:p>
      </dgm:t>
    </dgm:pt>
    <dgm:pt modelId="{FC8AE2E8-13C8-4854-8A22-7065EC1C4748}" type="parTrans" cxnId="{F5AFB9CC-E6B5-40CB-B207-CAE118DAD78D}">
      <dgm:prSet/>
      <dgm:spPr/>
      <dgm:t>
        <a:bodyPr/>
        <a:lstStyle/>
        <a:p>
          <a:endParaRPr lang="en-US"/>
        </a:p>
      </dgm:t>
    </dgm:pt>
    <dgm:pt modelId="{3832D443-F0E4-4972-9D77-4E78D10C33AC}" type="sibTrans" cxnId="{F5AFB9CC-E6B5-40CB-B207-CAE118DAD78D}">
      <dgm:prSet/>
      <dgm:spPr/>
      <dgm:t>
        <a:bodyPr/>
        <a:lstStyle/>
        <a:p>
          <a:endParaRPr lang="en-US"/>
        </a:p>
      </dgm:t>
    </dgm:pt>
    <dgm:pt modelId="{3C0D8A2F-B70C-4064-98C8-B384F93D53B6}">
      <dgm:prSet phldrT="[Text]"/>
      <dgm:spPr/>
      <dgm:t>
        <a:bodyPr/>
        <a:lstStyle/>
        <a:p>
          <a:r>
            <a:rPr lang="en-US" dirty="0" smtClean="0"/>
            <a:t>Automatic generation of documents, briefing materials, etc.</a:t>
          </a:r>
          <a:endParaRPr lang="en-US" dirty="0"/>
        </a:p>
      </dgm:t>
    </dgm:pt>
    <dgm:pt modelId="{4B6FD2FF-8ADE-46BA-A956-5A9E4DA7E608}" type="parTrans" cxnId="{25348988-5D5B-4BEF-B8C0-BE3B3E1D02DE}">
      <dgm:prSet/>
      <dgm:spPr/>
      <dgm:t>
        <a:bodyPr/>
        <a:lstStyle/>
        <a:p>
          <a:endParaRPr lang="en-US"/>
        </a:p>
      </dgm:t>
    </dgm:pt>
    <dgm:pt modelId="{A4FDC560-4812-41A6-AFDC-822744FC93B7}" type="sibTrans" cxnId="{25348988-5D5B-4BEF-B8C0-BE3B3E1D02DE}">
      <dgm:prSet/>
      <dgm:spPr/>
      <dgm:t>
        <a:bodyPr/>
        <a:lstStyle/>
        <a:p>
          <a:endParaRPr lang="en-US"/>
        </a:p>
      </dgm:t>
    </dgm:pt>
    <dgm:pt modelId="{4F44F1BA-214F-486B-AF6C-B900C87025D1}">
      <dgm:prSet phldrT="[Text]"/>
      <dgm:spPr/>
      <dgm:t>
        <a:bodyPr/>
        <a:lstStyle/>
        <a:p>
          <a:r>
            <a:rPr lang="en-US" dirty="0" smtClean="0"/>
            <a:t>Clearly articulated concepts</a:t>
          </a:r>
          <a:endParaRPr lang="en-US" dirty="0"/>
        </a:p>
      </dgm:t>
    </dgm:pt>
    <dgm:pt modelId="{9115F294-B6B3-4C52-B913-3DE3CEEF3DAE}" type="parTrans" cxnId="{42365255-DAC7-4E96-900E-3C14BF32D2C8}">
      <dgm:prSet/>
      <dgm:spPr/>
      <dgm:t>
        <a:bodyPr/>
        <a:lstStyle/>
        <a:p>
          <a:endParaRPr lang="en-US"/>
        </a:p>
      </dgm:t>
    </dgm:pt>
    <dgm:pt modelId="{1EF72824-94C5-473B-A57F-471775140F9C}" type="sibTrans" cxnId="{42365255-DAC7-4E96-900E-3C14BF32D2C8}">
      <dgm:prSet/>
      <dgm:spPr/>
      <dgm:t>
        <a:bodyPr/>
        <a:lstStyle/>
        <a:p>
          <a:endParaRPr lang="en-US"/>
        </a:p>
      </dgm:t>
    </dgm:pt>
    <dgm:pt modelId="{184C0268-249D-4732-9362-370BA936962D}">
      <dgm:prSet phldrT="[Text]"/>
      <dgm:spPr/>
      <dgm:t>
        <a:bodyPr/>
        <a:lstStyle/>
        <a:p>
          <a:r>
            <a:rPr lang="en-US" dirty="0" smtClean="0"/>
            <a:t>Improved support for program reviews, decision milestones, etc.</a:t>
          </a:r>
        </a:p>
      </dgm:t>
    </dgm:pt>
    <dgm:pt modelId="{3BBFACA2-36B0-4F60-BBE6-933EBBEA09BD}" type="parTrans" cxnId="{0A623E30-74A8-4E43-8BA6-BD6F08CBB9DE}">
      <dgm:prSet/>
      <dgm:spPr/>
      <dgm:t>
        <a:bodyPr/>
        <a:lstStyle/>
        <a:p>
          <a:endParaRPr lang="en-US"/>
        </a:p>
      </dgm:t>
    </dgm:pt>
    <dgm:pt modelId="{C2A11763-8E20-4EBE-BD9F-348FD9034243}" type="sibTrans" cxnId="{0A623E30-74A8-4E43-8BA6-BD6F08CBB9DE}">
      <dgm:prSet/>
      <dgm:spPr/>
      <dgm:t>
        <a:bodyPr/>
        <a:lstStyle/>
        <a:p>
          <a:endParaRPr lang="en-US"/>
        </a:p>
      </dgm:t>
    </dgm:pt>
    <dgm:pt modelId="{8B761B3F-5336-4C9B-BCE8-3DF727DB56BF}">
      <dgm:prSet phldrT="[Text]"/>
      <dgm:spPr/>
      <dgm:t>
        <a:bodyPr/>
        <a:lstStyle/>
        <a:p>
          <a:r>
            <a:rPr lang="en-US" dirty="0" smtClean="0"/>
            <a:t>Improved reuse of known-good designs and exiting architectural elements</a:t>
          </a:r>
        </a:p>
      </dgm:t>
    </dgm:pt>
    <dgm:pt modelId="{2129C5E6-710B-4DAA-869A-5ED05FF046B3}" type="parTrans" cxnId="{315992F4-FAE5-4CDB-A1E4-05151FE05A33}">
      <dgm:prSet/>
      <dgm:spPr/>
      <dgm:t>
        <a:bodyPr/>
        <a:lstStyle/>
        <a:p>
          <a:endParaRPr lang="en-US"/>
        </a:p>
      </dgm:t>
    </dgm:pt>
    <dgm:pt modelId="{ACFD55A3-73C4-41A5-AB0A-55ABD61B3F74}" type="sibTrans" cxnId="{315992F4-FAE5-4CDB-A1E4-05151FE05A33}">
      <dgm:prSet/>
      <dgm:spPr/>
      <dgm:t>
        <a:bodyPr/>
        <a:lstStyle/>
        <a:p>
          <a:endParaRPr lang="en-US"/>
        </a:p>
      </dgm:t>
    </dgm:pt>
    <dgm:pt modelId="{6289BB8A-8BA2-4BB4-97B0-3D9B5B64C113}">
      <dgm:prSet phldrT="[Text]"/>
      <dgm:spPr/>
      <dgm:t>
        <a:bodyPr/>
        <a:lstStyle/>
        <a:p>
          <a:r>
            <a:rPr lang="en-US" dirty="0" smtClean="0"/>
            <a:t>Ready availability of information on system baselines</a:t>
          </a:r>
        </a:p>
      </dgm:t>
    </dgm:pt>
    <dgm:pt modelId="{CEFE2A95-906C-4263-8E59-4EDA7286CAD0}" type="parTrans" cxnId="{0A8273AE-F385-4C50-BD8E-8FF2F9265F2E}">
      <dgm:prSet/>
      <dgm:spPr/>
      <dgm:t>
        <a:bodyPr/>
        <a:lstStyle/>
        <a:p>
          <a:endParaRPr lang="en-US"/>
        </a:p>
      </dgm:t>
    </dgm:pt>
    <dgm:pt modelId="{A4D59415-66D3-47CF-806E-5E921E99A06C}" type="sibTrans" cxnId="{0A8273AE-F385-4C50-BD8E-8FF2F9265F2E}">
      <dgm:prSet/>
      <dgm:spPr/>
      <dgm:t>
        <a:bodyPr/>
        <a:lstStyle/>
        <a:p>
          <a:endParaRPr lang="en-US"/>
        </a:p>
      </dgm:t>
    </dgm:pt>
    <dgm:pt modelId="{4AD80C7C-B5A2-4524-BB0A-6F819F4E388A}">
      <dgm:prSet phldrT="[Text]"/>
      <dgm:spPr/>
      <dgm:t>
        <a:bodyPr/>
        <a:lstStyle/>
        <a:p>
          <a:r>
            <a:rPr lang="en-US" dirty="0" smtClean="0"/>
            <a:t>More rapid communication within team</a:t>
          </a:r>
          <a:endParaRPr lang="en-US" dirty="0"/>
        </a:p>
      </dgm:t>
    </dgm:pt>
    <dgm:pt modelId="{DB2813A6-CC42-4D9F-9A69-BAD66CFA3158}" type="parTrans" cxnId="{3CB41106-DA67-4CF4-976A-1D566029B3DB}">
      <dgm:prSet/>
      <dgm:spPr/>
      <dgm:t>
        <a:bodyPr/>
        <a:lstStyle/>
        <a:p>
          <a:endParaRPr lang="en-US"/>
        </a:p>
      </dgm:t>
    </dgm:pt>
    <dgm:pt modelId="{A457BD81-D1EF-4AAD-82A7-D59A5BB39A23}" type="sibTrans" cxnId="{3CB41106-DA67-4CF4-976A-1D566029B3DB}">
      <dgm:prSet/>
      <dgm:spPr/>
      <dgm:t>
        <a:bodyPr/>
        <a:lstStyle/>
        <a:p>
          <a:endParaRPr lang="en-US"/>
        </a:p>
      </dgm:t>
    </dgm:pt>
    <dgm:pt modelId="{F08B3374-DF29-4739-B4D3-100ABA7280D0}">
      <dgm:prSet phldrT="[Text]"/>
      <dgm:spPr/>
      <dgm:t>
        <a:bodyPr/>
        <a:lstStyle/>
        <a:p>
          <a:r>
            <a:rPr lang="en-US" dirty="0" smtClean="0"/>
            <a:t>Faster convergence on multi-discipline / multi-organizational problems</a:t>
          </a:r>
          <a:endParaRPr lang="en-US" dirty="0"/>
        </a:p>
      </dgm:t>
    </dgm:pt>
    <dgm:pt modelId="{05A987E9-1DB2-43E6-9407-E42078E31DB4}" type="parTrans" cxnId="{CBCAB53A-9F1F-426C-B713-FE6AA639F819}">
      <dgm:prSet/>
      <dgm:spPr/>
      <dgm:t>
        <a:bodyPr/>
        <a:lstStyle/>
        <a:p>
          <a:endParaRPr lang="en-US"/>
        </a:p>
      </dgm:t>
    </dgm:pt>
    <dgm:pt modelId="{2D951973-9CBD-4813-99B7-EEFDF8F5237E}" type="sibTrans" cxnId="{CBCAB53A-9F1F-426C-B713-FE6AA639F819}">
      <dgm:prSet/>
      <dgm:spPr/>
      <dgm:t>
        <a:bodyPr/>
        <a:lstStyle/>
        <a:p>
          <a:endParaRPr lang="en-US"/>
        </a:p>
      </dgm:t>
    </dgm:pt>
    <dgm:pt modelId="{A14635A6-6371-461F-B2D7-889967EEAC46}" type="pres">
      <dgm:prSet presAssocID="{21559AB4-485C-4118-A7F4-C7962A6CF51B}" presName="Name0" presStyleCnt="0">
        <dgm:presLayoutVars>
          <dgm:dir/>
          <dgm:animLvl val="lvl"/>
          <dgm:resizeHandles val="exact"/>
        </dgm:presLayoutVars>
      </dgm:prSet>
      <dgm:spPr/>
      <dgm:t>
        <a:bodyPr/>
        <a:lstStyle/>
        <a:p>
          <a:endParaRPr lang="en-US"/>
        </a:p>
      </dgm:t>
    </dgm:pt>
    <dgm:pt modelId="{E3AA5366-EDC7-4AE1-8632-22E6640F53A3}" type="pres">
      <dgm:prSet presAssocID="{A99CB75E-4591-4D93-BB4D-987A9A7CD878}" presName="composite" presStyleCnt="0"/>
      <dgm:spPr/>
    </dgm:pt>
    <dgm:pt modelId="{9594C1B7-7B36-4AB6-BBCF-7B7696D65FA8}" type="pres">
      <dgm:prSet presAssocID="{A99CB75E-4591-4D93-BB4D-987A9A7CD878}" presName="parTx" presStyleLbl="alignNode1" presStyleIdx="0" presStyleCnt="1" custLinFactNeighborX="-1537" custLinFactNeighborY="-5813">
        <dgm:presLayoutVars>
          <dgm:chMax val="0"/>
          <dgm:chPref val="0"/>
          <dgm:bulletEnabled val="1"/>
        </dgm:presLayoutVars>
      </dgm:prSet>
      <dgm:spPr/>
      <dgm:t>
        <a:bodyPr/>
        <a:lstStyle/>
        <a:p>
          <a:endParaRPr lang="en-US"/>
        </a:p>
      </dgm:t>
    </dgm:pt>
    <dgm:pt modelId="{99AE5165-0E36-425D-BEB9-0DDF513CFC3F}" type="pres">
      <dgm:prSet presAssocID="{A99CB75E-4591-4D93-BB4D-987A9A7CD878}" presName="desTx" presStyleLbl="alignAccFollowNode1" presStyleIdx="0" presStyleCnt="1">
        <dgm:presLayoutVars>
          <dgm:bulletEnabled val="1"/>
        </dgm:presLayoutVars>
      </dgm:prSet>
      <dgm:spPr/>
      <dgm:t>
        <a:bodyPr/>
        <a:lstStyle/>
        <a:p>
          <a:endParaRPr lang="en-US"/>
        </a:p>
      </dgm:t>
    </dgm:pt>
  </dgm:ptLst>
  <dgm:cxnLst>
    <dgm:cxn modelId="{315992F4-FAE5-4CDB-A1E4-05151FE05A33}" srcId="{A99CB75E-4591-4D93-BB4D-987A9A7CD878}" destId="{8B761B3F-5336-4C9B-BCE8-3DF727DB56BF}" srcOrd="2" destOrd="0" parTransId="{2129C5E6-710B-4DAA-869A-5ED05FF046B3}" sibTransId="{ACFD55A3-73C4-41A5-AB0A-55ABD61B3F74}"/>
    <dgm:cxn modelId="{647761DD-9F64-44B6-889C-BC542DACC3EB}" type="presOf" srcId="{6289BB8A-8BA2-4BB4-97B0-3D9B5B64C113}" destId="{99AE5165-0E36-425D-BEB9-0DDF513CFC3F}" srcOrd="0" destOrd="3" presId="urn:microsoft.com/office/officeart/2005/8/layout/hList1"/>
    <dgm:cxn modelId="{D2F1E1B6-F5E2-46BC-BC7F-8813CFFC7242}" type="presOf" srcId="{8B761B3F-5336-4C9B-BCE8-3DF727DB56BF}" destId="{99AE5165-0E36-425D-BEB9-0DDF513CFC3F}" srcOrd="0" destOrd="2" presId="urn:microsoft.com/office/officeart/2005/8/layout/hList1"/>
    <dgm:cxn modelId="{D261DE71-5FA9-4C50-9B3F-A7C815A82F51}" type="presOf" srcId="{A99CB75E-4591-4D93-BB4D-987A9A7CD878}" destId="{9594C1B7-7B36-4AB6-BBCF-7B7696D65FA8}" srcOrd="0" destOrd="0" presId="urn:microsoft.com/office/officeart/2005/8/layout/hList1"/>
    <dgm:cxn modelId="{C3A708EA-3C41-47BC-A556-DA52F333F971}" type="presOf" srcId="{3C0D8A2F-B70C-4064-98C8-B384F93D53B6}" destId="{99AE5165-0E36-425D-BEB9-0DDF513CFC3F}" srcOrd="0" destOrd="0" presId="urn:microsoft.com/office/officeart/2005/8/layout/hList1"/>
    <dgm:cxn modelId="{3C966B9B-C817-4954-B70D-D72D32602A1E}" type="presOf" srcId="{4AD80C7C-B5A2-4524-BB0A-6F819F4E388A}" destId="{99AE5165-0E36-425D-BEB9-0DDF513CFC3F}" srcOrd="0" destOrd="5" presId="urn:microsoft.com/office/officeart/2005/8/layout/hList1"/>
    <dgm:cxn modelId="{0A623E30-74A8-4E43-8BA6-BD6F08CBB9DE}" srcId="{A99CB75E-4591-4D93-BB4D-987A9A7CD878}" destId="{184C0268-249D-4732-9362-370BA936962D}" srcOrd="1" destOrd="0" parTransId="{3BBFACA2-36B0-4F60-BBE6-933EBBEA09BD}" sibTransId="{C2A11763-8E20-4EBE-BD9F-348FD9034243}"/>
    <dgm:cxn modelId="{BC4D4872-89AC-4D5A-A57E-F2B56242627A}" type="presOf" srcId="{4F44F1BA-214F-486B-AF6C-B900C87025D1}" destId="{99AE5165-0E36-425D-BEB9-0DDF513CFC3F}" srcOrd="0" destOrd="4" presId="urn:microsoft.com/office/officeart/2005/8/layout/hList1"/>
    <dgm:cxn modelId="{65AC301C-4E0A-4590-BC77-BCF9A03A9288}" type="presOf" srcId="{F08B3374-DF29-4739-B4D3-100ABA7280D0}" destId="{99AE5165-0E36-425D-BEB9-0DDF513CFC3F}" srcOrd="0" destOrd="6" presId="urn:microsoft.com/office/officeart/2005/8/layout/hList1"/>
    <dgm:cxn modelId="{25348988-5D5B-4BEF-B8C0-BE3B3E1D02DE}" srcId="{A99CB75E-4591-4D93-BB4D-987A9A7CD878}" destId="{3C0D8A2F-B70C-4064-98C8-B384F93D53B6}" srcOrd="0" destOrd="0" parTransId="{4B6FD2FF-8ADE-46BA-A956-5A9E4DA7E608}" sibTransId="{A4FDC560-4812-41A6-AFDC-822744FC93B7}"/>
    <dgm:cxn modelId="{94DAB20D-7664-4722-8CF5-B37050B1E498}" type="presOf" srcId="{184C0268-249D-4732-9362-370BA936962D}" destId="{99AE5165-0E36-425D-BEB9-0DDF513CFC3F}" srcOrd="0" destOrd="1" presId="urn:microsoft.com/office/officeart/2005/8/layout/hList1"/>
    <dgm:cxn modelId="{F5AFB9CC-E6B5-40CB-B207-CAE118DAD78D}" srcId="{21559AB4-485C-4118-A7F4-C7962A6CF51B}" destId="{A99CB75E-4591-4D93-BB4D-987A9A7CD878}" srcOrd="0" destOrd="0" parTransId="{FC8AE2E8-13C8-4854-8A22-7065EC1C4748}" sibTransId="{3832D443-F0E4-4972-9D77-4E78D10C33AC}"/>
    <dgm:cxn modelId="{39DFC24C-52E7-4C53-8F89-621D0650B7CB}" type="presOf" srcId="{21559AB4-485C-4118-A7F4-C7962A6CF51B}" destId="{A14635A6-6371-461F-B2D7-889967EEAC46}" srcOrd="0" destOrd="0" presId="urn:microsoft.com/office/officeart/2005/8/layout/hList1"/>
    <dgm:cxn modelId="{42365255-DAC7-4E96-900E-3C14BF32D2C8}" srcId="{A99CB75E-4591-4D93-BB4D-987A9A7CD878}" destId="{4F44F1BA-214F-486B-AF6C-B900C87025D1}" srcOrd="4" destOrd="0" parTransId="{9115F294-B6B3-4C52-B913-3DE3CEEF3DAE}" sibTransId="{1EF72824-94C5-473B-A57F-471775140F9C}"/>
    <dgm:cxn modelId="{0A8273AE-F385-4C50-BD8E-8FF2F9265F2E}" srcId="{A99CB75E-4591-4D93-BB4D-987A9A7CD878}" destId="{6289BB8A-8BA2-4BB4-97B0-3D9B5B64C113}" srcOrd="3" destOrd="0" parTransId="{CEFE2A95-906C-4263-8E59-4EDA7286CAD0}" sibTransId="{A4D59415-66D3-47CF-806E-5E921E99A06C}"/>
    <dgm:cxn modelId="{3CB41106-DA67-4CF4-976A-1D566029B3DB}" srcId="{A99CB75E-4591-4D93-BB4D-987A9A7CD878}" destId="{4AD80C7C-B5A2-4524-BB0A-6F819F4E388A}" srcOrd="5" destOrd="0" parTransId="{DB2813A6-CC42-4D9F-9A69-BAD66CFA3158}" sibTransId="{A457BD81-D1EF-4AAD-82A7-D59A5BB39A23}"/>
    <dgm:cxn modelId="{CBCAB53A-9F1F-426C-B713-FE6AA639F819}" srcId="{A99CB75E-4591-4D93-BB4D-987A9A7CD878}" destId="{F08B3374-DF29-4739-B4D3-100ABA7280D0}" srcOrd="6" destOrd="0" parTransId="{05A987E9-1DB2-43E6-9407-E42078E31DB4}" sibTransId="{2D951973-9CBD-4813-99B7-EEFDF8F5237E}"/>
    <dgm:cxn modelId="{D082A034-970E-40B4-B7C8-67CE7736DCAD}" type="presParOf" srcId="{A14635A6-6371-461F-B2D7-889967EEAC46}" destId="{E3AA5366-EDC7-4AE1-8632-22E6640F53A3}" srcOrd="0" destOrd="0" presId="urn:microsoft.com/office/officeart/2005/8/layout/hList1"/>
    <dgm:cxn modelId="{6381864C-C22F-4126-8482-CF4274245086}" type="presParOf" srcId="{E3AA5366-EDC7-4AE1-8632-22E6640F53A3}" destId="{9594C1B7-7B36-4AB6-BBCF-7B7696D65FA8}" srcOrd="0" destOrd="0" presId="urn:microsoft.com/office/officeart/2005/8/layout/hList1"/>
    <dgm:cxn modelId="{089F15D6-860E-4945-BBEA-1BB96FC64C23}" type="presParOf" srcId="{E3AA5366-EDC7-4AE1-8632-22E6640F53A3}" destId="{99AE5165-0E36-425D-BEB9-0DDF513CFC3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A36C7-A19A-49BE-A63C-77E3A7465F14}" type="datetimeFigureOut">
              <a:rPr lang="en-US" smtClean="0"/>
              <a:t>8/9/2018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4EC5ED-37EF-4532-87E6-AB33D38FB2FC}" type="slidenum">
              <a:rPr lang="en-US" smtClean="0"/>
              <a:t>‹#›</a:t>
            </a:fld>
            <a:endParaRPr lang="en-US"/>
          </a:p>
        </p:txBody>
      </p:sp>
    </p:spTree>
    <p:extLst>
      <p:ext uri="{BB962C8B-B14F-4D97-AF65-F5344CB8AC3E}">
        <p14:creationId xmlns:p14="http://schemas.microsoft.com/office/powerpoint/2010/main" val="3899125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1B35D0F-3981-4B9C-B6E4-045AEA63F896}" type="slidenum">
              <a:rPr lang="en-US" smtClean="0"/>
              <a:pPr>
                <a:defRPr/>
              </a:pPr>
              <a:t>5</a:t>
            </a:fld>
            <a:endParaRPr lang="en-US"/>
          </a:p>
        </p:txBody>
      </p:sp>
    </p:spTree>
    <p:extLst>
      <p:ext uri="{BB962C8B-B14F-4D97-AF65-F5344CB8AC3E}">
        <p14:creationId xmlns:p14="http://schemas.microsoft.com/office/powerpoint/2010/main" val="260558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EC5ED-37EF-4532-87E6-AB33D38FB2FC}" type="slidenum">
              <a:rPr lang="en-US" smtClean="0"/>
              <a:t>13</a:t>
            </a:fld>
            <a:endParaRPr lang="en-US"/>
          </a:p>
        </p:txBody>
      </p:sp>
    </p:spTree>
    <p:extLst>
      <p:ext uri="{BB962C8B-B14F-4D97-AF65-F5344CB8AC3E}">
        <p14:creationId xmlns:p14="http://schemas.microsoft.com/office/powerpoint/2010/main" val="3703652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EC5ED-37EF-4532-87E6-AB33D38FB2FC}" type="slidenum">
              <a:rPr lang="en-US" smtClean="0"/>
              <a:t>14</a:t>
            </a:fld>
            <a:endParaRPr lang="en-US"/>
          </a:p>
        </p:txBody>
      </p:sp>
    </p:spTree>
    <p:extLst>
      <p:ext uri="{BB962C8B-B14F-4D97-AF65-F5344CB8AC3E}">
        <p14:creationId xmlns:p14="http://schemas.microsoft.com/office/powerpoint/2010/main" val="1096872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EC5ED-37EF-4532-87E6-AB33D38FB2FC}" type="slidenum">
              <a:rPr lang="en-US" smtClean="0"/>
              <a:t>15</a:t>
            </a:fld>
            <a:endParaRPr lang="en-US"/>
          </a:p>
        </p:txBody>
      </p:sp>
    </p:spTree>
    <p:extLst>
      <p:ext uri="{BB962C8B-B14F-4D97-AF65-F5344CB8AC3E}">
        <p14:creationId xmlns:p14="http://schemas.microsoft.com/office/powerpoint/2010/main" val="451985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EC5ED-37EF-4532-87E6-AB33D38FB2FC}" type="slidenum">
              <a:rPr lang="en-US" smtClean="0"/>
              <a:t>20</a:t>
            </a:fld>
            <a:endParaRPr lang="en-US"/>
          </a:p>
        </p:txBody>
      </p:sp>
    </p:spTree>
    <p:extLst>
      <p:ext uri="{BB962C8B-B14F-4D97-AF65-F5344CB8AC3E}">
        <p14:creationId xmlns:p14="http://schemas.microsoft.com/office/powerpoint/2010/main" val="3014098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EC5ED-37EF-4532-87E6-AB33D38FB2FC}" type="slidenum">
              <a:rPr lang="en-US" smtClean="0"/>
              <a:t>21</a:t>
            </a:fld>
            <a:endParaRPr lang="en-US"/>
          </a:p>
        </p:txBody>
      </p:sp>
    </p:spTree>
    <p:extLst>
      <p:ext uri="{BB962C8B-B14F-4D97-AF65-F5344CB8AC3E}">
        <p14:creationId xmlns:p14="http://schemas.microsoft.com/office/powerpoint/2010/main" val="238674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1B35D0F-3981-4B9C-B6E4-045AEA63F896}" type="slidenum">
              <a:rPr lang="en-US" smtClean="0"/>
              <a:pPr>
                <a:defRPr/>
              </a:pPr>
              <a:t>34</a:t>
            </a:fld>
            <a:endParaRPr lang="en-US"/>
          </a:p>
        </p:txBody>
      </p:sp>
    </p:spTree>
    <p:extLst>
      <p:ext uri="{BB962C8B-B14F-4D97-AF65-F5344CB8AC3E}">
        <p14:creationId xmlns:p14="http://schemas.microsoft.com/office/powerpoint/2010/main" val="3625555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file://localhost/Users/kgammage/Documents/CustomerWork/Meatballs/NASA.gif"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8107" y="1050407"/>
            <a:ext cx="9773260" cy="917575"/>
          </a:xfrm>
        </p:spPr>
        <p:txBody>
          <a:bodyPr>
            <a:noAutofit/>
          </a:bodyPr>
          <a:lstStyle>
            <a:lvl1pPr algn="l">
              <a:defRPr sz="3200" b="1">
                <a:solidFill>
                  <a:srgbClr val="F6B914"/>
                </a:solidFill>
                <a:effectLst>
                  <a:outerShdw blurRad="38100" dist="38100" dir="2700000" algn="tl">
                    <a:srgbClr val="000000">
                      <a:alpha val="43137"/>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348108" y="2161636"/>
            <a:ext cx="7085971" cy="2036047"/>
          </a:xfrm>
        </p:spPr>
        <p:txBody>
          <a:bodyPr>
            <a:normAutofit/>
          </a:bodyPr>
          <a:lstStyle>
            <a:lvl1pPr marL="0" indent="0" algn="l">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10311" y="6370701"/>
            <a:ext cx="2844800" cy="365125"/>
          </a:xfrm>
          <a:prstGeom prst="rect">
            <a:avLst/>
          </a:prstGeom>
          <a:ln>
            <a:noFill/>
          </a:ln>
        </p:spPr>
        <p:txBody>
          <a:bodyPr/>
          <a:lstStyle>
            <a:lvl1pPr algn="r">
              <a:defRPr sz="1000">
                <a:solidFill>
                  <a:srgbClr val="FFFFFF"/>
                </a:solidFill>
                <a:latin typeface="Arial"/>
                <a:cs typeface="Arial"/>
              </a:defRPr>
            </a:lvl1pPr>
          </a:lstStyle>
          <a:p>
            <a:fld id="{D61CBD71-C900-4D3E-BCF8-4178F864A144}" type="datetime1">
              <a:rPr lang="en-US" smtClean="0"/>
              <a:t>8/9/2018</a:t>
            </a:fld>
            <a:endParaRPr lang="en-US"/>
          </a:p>
        </p:txBody>
      </p:sp>
      <p:sp>
        <p:nvSpPr>
          <p:cNvPr id="8" name="TextBox 7"/>
          <p:cNvSpPr txBox="1"/>
          <p:nvPr/>
        </p:nvSpPr>
        <p:spPr>
          <a:xfrm>
            <a:off x="348107" y="523392"/>
            <a:ext cx="2342308" cy="215444"/>
          </a:xfrm>
          <a:prstGeom prst="rect">
            <a:avLst/>
          </a:prstGeom>
          <a:noFill/>
        </p:spPr>
        <p:txBody>
          <a:bodyPr wrap="none" rtlCol="0">
            <a:spAutoFit/>
          </a:bodyPr>
          <a:lstStyle/>
          <a:p>
            <a:pPr defTabSz="914400" fontAlgn="base">
              <a:spcBef>
                <a:spcPct val="0"/>
              </a:spcBef>
              <a:spcAft>
                <a:spcPct val="0"/>
              </a:spcAft>
            </a:pPr>
            <a:r>
              <a:rPr lang="en-US" sz="800" dirty="0">
                <a:solidFill>
                  <a:srgbClr val="FFFFFF"/>
                </a:solidFill>
                <a:latin typeface="Arial"/>
                <a:cs typeface="Arial"/>
              </a:rPr>
              <a:t>National Aeronautics and Space Administration</a:t>
            </a:r>
          </a:p>
        </p:txBody>
      </p:sp>
      <p:sp>
        <p:nvSpPr>
          <p:cNvPr id="9" name="TextBox 8"/>
          <p:cNvSpPr txBox="1"/>
          <p:nvPr/>
        </p:nvSpPr>
        <p:spPr>
          <a:xfrm>
            <a:off x="348107" y="6478771"/>
            <a:ext cx="901209" cy="215444"/>
          </a:xfrm>
          <a:prstGeom prst="rect">
            <a:avLst/>
          </a:prstGeom>
          <a:noFill/>
        </p:spPr>
        <p:txBody>
          <a:bodyPr wrap="none" rtlCol="0">
            <a:spAutoFit/>
          </a:bodyPr>
          <a:lstStyle/>
          <a:p>
            <a:pPr defTabSz="914400" fontAlgn="base">
              <a:spcBef>
                <a:spcPct val="0"/>
              </a:spcBef>
              <a:spcAft>
                <a:spcPct val="0"/>
              </a:spcAft>
            </a:pPr>
            <a:r>
              <a:rPr lang="en-US" sz="800" b="1" dirty="0" err="1">
                <a:solidFill>
                  <a:srgbClr val="FFFFFF"/>
                </a:solidFill>
                <a:latin typeface="Arial"/>
                <a:cs typeface="Arial"/>
              </a:rPr>
              <a:t>www.nasa.gov</a:t>
            </a:r>
            <a:endParaRPr lang="en-US" sz="800" b="1" dirty="0">
              <a:solidFill>
                <a:srgbClr val="FFFFFF"/>
              </a:solidFill>
              <a:latin typeface="Arial"/>
              <a:cs typeface="Arial"/>
            </a:endParaRPr>
          </a:p>
        </p:txBody>
      </p:sp>
      <p:pic>
        <p:nvPicPr>
          <p:cNvPr id="10" name="NASA.gif" descr="/Users/kgammage/Documents/CustomerWork/Meatballs/NASA.gif"/>
          <p:cNvPicPr>
            <a:picLocks noChangeAspect="1"/>
          </p:cNvPicPr>
          <p:nvPr/>
        </p:nvPicPr>
        <p:blipFill>
          <a:blip r:embed="rId3" r:link="rId4"/>
          <a:stretch>
            <a:fillRect/>
          </a:stretch>
        </p:blipFill>
        <p:spPr>
          <a:xfrm>
            <a:off x="10521823" y="243039"/>
            <a:ext cx="1151680" cy="742834"/>
          </a:xfrm>
          <a:prstGeom prst="rect">
            <a:avLst/>
          </a:prstGeom>
        </p:spPr>
      </p:pic>
      <p:sp>
        <p:nvSpPr>
          <p:cNvPr id="12" name="TextBox 11"/>
          <p:cNvSpPr txBox="1"/>
          <p:nvPr/>
        </p:nvSpPr>
        <p:spPr>
          <a:xfrm rot="16200000">
            <a:off x="8387507" y="3516610"/>
            <a:ext cx="5119069" cy="584775"/>
          </a:xfrm>
          <a:prstGeom prst="rect">
            <a:avLst/>
          </a:prstGeom>
          <a:noFill/>
          <a:effectLst>
            <a:outerShdw blurRad="50800" dist="38100" dir="6540000">
              <a:srgbClr val="000000">
                <a:alpha val="73000"/>
              </a:srgbClr>
            </a:outerShdw>
          </a:effectLst>
        </p:spPr>
        <p:txBody>
          <a:bodyPr wrap="square" rtlCol="0">
            <a:spAutoFit/>
          </a:bodyPr>
          <a:lstStyle/>
          <a:p>
            <a:pPr algn="dist" defTabSz="914400" fontAlgn="base">
              <a:spcBef>
                <a:spcPct val="0"/>
              </a:spcBef>
              <a:spcAft>
                <a:spcPts val="600"/>
              </a:spcAft>
            </a:pPr>
            <a:r>
              <a:rPr lang="en-US" sz="3200" b="0" dirty="0" smtClean="0">
                <a:solidFill>
                  <a:srgbClr val="FFFFFF"/>
                </a:solidFill>
                <a:latin typeface="Agency FB" panose="020B0503020202020204" pitchFamily="34" charset="0"/>
              </a:rPr>
              <a:t>Model</a:t>
            </a:r>
            <a:r>
              <a:rPr lang="en-US" sz="3200" b="0" baseline="0" dirty="0" smtClean="0">
                <a:solidFill>
                  <a:srgbClr val="FFFFFF"/>
                </a:solidFill>
                <a:latin typeface="Agency FB" panose="020B0503020202020204" pitchFamily="34" charset="0"/>
              </a:rPr>
              <a:t> Based Systems Engineering</a:t>
            </a:r>
            <a:endParaRPr lang="en-US" sz="3200" b="0" dirty="0">
              <a:solidFill>
                <a:srgbClr val="FFFFFF"/>
              </a:solidFill>
              <a:latin typeface="Agency FB" panose="020B0503020202020204" pitchFamily="34" charset="0"/>
            </a:endParaRPr>
          </a:p>
        </p:txBody>
      </p:sp>
      <p:sp>
        <p:nvSpPr>
          <p:cNvPr id="13" name="Footer Placeholder 4"/>
          <p:cNvSpPr>
            <a:spLocks noGrp="1"/>
          </p:cNvSpPr>
          <p:nvPr>
            <p:ph type="ftr" sz="quarter" idx="11"/>
          </p:nvPr>
        </p:nvSpPr>
        <p:spPr>
          <a:xfrm>
            <a:off x="5802116" y="5807404"/>
            <a:ext cx="4352995" cy="624870"/>
          </a:xfrm>
          <a:prstGeom prst="rect">
            <a:avLst/>
          </a:prstGeom>
          <a:ln>
            <a:noFill/>
          </a:ln>
        </p:spPr>
        <p:txBody>
          <a:bodyPr/>
          <a:lstStyle>
            <a:lvl1pPr algn="r">
              <a:defRPr lang="en-US" sz="1400" b="1" smtClean="0">
                <a:solidFill>
                  <a:srgbClr val="FBC547"/>
                </a:solidFill>
              </a:defRPr>
            </a:lvl1pPr>
          </a:lstStyle>
          <a:p>
            <a:endParaRPr lang="en-US"/>
          </a:p>
        </p:txBody>
      </p:sp>
    </p:spTree>
    <p:extLst>
      <p:ext uri="{BB962C8B-B14F-4D97-AF65-F5344CB8AC3E}">
        <p14:creationId xmlns:p14="http://schemas.microsoft.com/office/powerpoint/2010/main" val="22327199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1"/>
            <a:ext cx="10972800" cy="87271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2392200"/>
            <a:ext cx="10972800" cy="397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5"/>
          <p:cNvSpPr>
            <a:spLocks noGrp="1"/>
          </p:cNvSpPr>
          <p:nvPr>
            <p:ph type="sldNum" sz="quarter" idx="4"/>
          </p:nvPr>
        </p:nvSpPr>
        <p:spPr>
          <a:xfrm>
            <a:off x="10843776" y="6492878"/>
            <a:ext cx="738624" cy="365125"/>
          </a:xfrm>
          <a:prstGeom prst="rect">
            <a:avLst/>
          </a:prstGeom>
          <a:ln>
            <a:noFill/>
          </a:ln>
        </p:spPr>
        <p:txBody>
          <a:bodyPr vert="horz" lIns="91440" tIns="45720" rIns="91440" bIns="45720" rtlCol="0" anchor="ctr"/>
          <a:lstStyle>
            <a:lvl1pPr algn="r" fontAlgn="auto">
              <a:spcBef>
                <a:spcPts val="0"/>
              </a:spcBef>
              <a:spcAft>
                <a:spcPts val="0"/>
              </a:spcAft>
              <a:defRPr sz="900" smtClean="0">
                <a:solidFill>
                  <a:srgbClr val="000000"/>
                </a:solidFill>
                <a:latin typeface="Arial"/>
                <a:cs typeface="Arial"/>
              </a:defRPr>
            </a:lvl1pPr>
          </a:lstStyle>
          <a:p>
            <a:fld id="{6BB64A14-4AFB-415D-9C88-B27AE3CAE8F6}" type="slidenum">
              <a:rPr lang="en-US" smtClean="0"/>
              <a:t>‹#›</a:t>
            </a:fld>
            <a:endParaRPr lang="en-US"/>
          </a:p>
        </p:txBody>
      </p:sp>
      <p:sp>
        <p:nvSpPr>
          <p:cNvPr id="11" name="Date Placeholder 3"/>
          <p:cNvSpPr>
            <a:spLocks noGrp="1"/>
          </p:cNvSpPr>
          <p:nvPr>
            <p:ph type="dt" sz="half" idx="2"/>
          </p:nvPr>
        </p:nvSpPr>
        <p:spPr>
          <a:xfrm>
            <a:off x="568463" y="6492878"/>
            <a:ext cx="2470116" cy="365125"/>
          </a:xfrm>
          <a:prstGeom prst="rect">
            <a:avLst/>
          </a:prstGeom>
          <a:ln>
            <a:noFill/>
          </a:ln>
        </p:spPr>
        <p:txBody>
          <a:bodyPr/>
          <a:lstStyle>
            <a:lvl1pPr>
              <a:defRPr sz="1000">
                <a:solidFill>
                  <a:srgbClr val="000000"/>
                </a:solidFill>
                <a:latin typeface="Arial"/>
                <a:cs typeface="Arial"/>
              </a:defRPr>
            </a:lvl1pPr>
          </a:lstStyle>
          <a:p>
            <a:fld id="{3BF0C7AC-8FD7-49F6-8715-12EB5202156E}" type="datetime1">
              <a:rPr lang="en-US" smtClean="0"/>
              <a:t>8/9/2018</a:t>
            </a:fld>
            <a:endParaRPr lang="en-US"/>
          </a:p>
        </p:txBody>
      </p:sp>
      <p:sp>
        <p:nvSpPr>
          <p:cNvPr id="9" name="Footer Placeholder 4"/>
          <p:cNvSpPr>
            <a:spLocks noGrp="1"/>
          </p:cNvSpPr>
          <p:nvPr>
            <p:ph type="ftr" sz="quarter" idx="3"/>
          </p:nvPr>
        </p:nvSpPr>
        <p:spPr>
          <a:xfrm>
            <a:off x="3292575" y="6492878"/>
            <a:ext cx="6531908" cy="365125"/>
          </a:xfrm>
          <a:prstGeom prst="rect">
            <a:avLst/>
          </a:prstGeom>
          <a:ln>
            <a:noFill/>
          </a:ln>
        </p:spPr>
        <p:txBody>
          <a:bodyPr/>
          <a:lstStyle>
            <a:lvl1pPr algn="ctr">
              <a:defRPr lang="en-US" sz="1200" smtClean="0"/>
            </a:lvl1pPr>
          </a:lstStyle>
          <a:p>
            <a:endParaRPr lang="en-US"/>
          </a:p>
        </p:txBody>
      </p:sp>
    </p:spTree>
    <p:extLst>
      <p:ext uri="{BB962C8B-B14F-4D97-AF65-F5344CB8AC3E}">
        <p14:creationId xmlns:p14="http://schemas.microsoft.com/office/powerpoint/2010/main" val="36665296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6BB64A14-4AFB-415D-9C88-B27AE3CAE8F6}" type="slidenum">
              <a:rPr lang="en-US" smtClean="0"/>
              <a:t>‹#›</a:t>
            </a:fld>
            <a:endParaRPr lang="en-US"/>
          </a:p>
        </p:txBody>
      </p:sp>
      <p:sp>
        <p:nvSpPr>
          <p:cNvPr id="4" name="Date Placeholder 3"/>
          <p:cNvSpPr>
            <a:spLocks noGrp="1"/>
          </p:cNvSpPr>
          <p:nvPr>
            <p:ph type="dt" sz="half" idx="11"/>
          </p:nvPr>
        </p:nvSpPr>
        <p:spPr/>
        <p:txBody>
          <a:bodyPr/>
          <a:lstStyle/>
          <a:p>
            <a:fld id="{3CD465CB-A620-4883-AE0D-3CF578C95B01}" type="datetime1">
              <a:rPr lang="en-US" smtClean="0"/>
              <a:t>8/9/2018</a:t>
            </a:fld>
            <a:endParaRPr lang="en-US"/>
          </a:p>
        </p:txBody>
      </p:sp>
      <p:sp>
        <p:nvSpPr>
          <p:cNvPr id="5" name="Footer Placeholder 4"/>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446274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453092"/>
            <a:ext cx="5384800" cy="36730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2453092"/>
            <a:ext cx="5384800" cy="36730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5"/>
          <p:cNvSpPr>
            <a:spLocks noGrp="1"/>
          </p:cNvSpPr>
          <p:nvPr>
            <p:ph type="sldNum" sz="quarter" idx="4"/>
          </p:nvPr>
        </p:nvSpPr>
        <p:spPr>
          <a:xfrm>
            <a:off x="10843776" y="6492878"/>
            <a:ext cx="738624" cy="365125"/>
          </a:xfrm>
          <a:prstGeom prst="rect">
            <a:avLst/>
          </a:prstGeom>
          <a:ln>
            <a:noFill/>
          </a:ln>
        </p:spPr>
        <p:txBody>
          <a:bodyPr vert="horz" lIns="91440" tIns="45720" rIns="91440" bIns="45720" rtlCol="0" anchor="ctr"/>
          <a:lstStyle>
            <a:lvl1pPr algn="r" fontAlgn="auto">
              <a:spcBef>
                <a:spcPts val="0"/>
              </a:spcBef>
              <a:spcAft>
                <a:spcPts val="0"/>
              </a:spcAft>
              <a:defRPr sz="900" smtClean="0">
                <a:solidFill>
                  <a:srgbClr val="000000"/>
                </a:solidFill>
                <a:latin typeface="Arial"/>
                <a:cs typeface="Arial"/>
              </a:defRPr>
            </a:lvl1pPr>
          </a:lstStyle>
          <a:p>
            <a:fld id="{6BB64A14-4AFB-415D-9C88-B27AE3CAE8F6}" type="slidenum">
              <a:rPr lang="en-US" smtClean="0"/>
              <a:t>‹#›</a:t>
            </a:fld>
            <a:endParaRPr lang="en-US"/>
          </a:p>
        </p:txBody>
      </p:sp>
      <p:sp>
        <p:nvSpPr>
          <p:cNvPr id="12" name="Date Placeholder 3"/>
          <p:cNvSpPr>
            <a:spLocks noGrp="1"/>
          </p:cNvSpPr>
          <p:nvPr>
            <p:ph type="dt" sz="half" idx="11"/>
          </p:nvPr>
        </p:nvSpPr>
        <p:spPr>
          <a:xfrm>
            <a:off x="568463" y="6492878"/>
            <a:ext cx="2470116" cy="365125"/>
          </a:xfrm>
          <a:prstGeom prst="rect">
            <a:avLst/>
          </a:prstGeom>
          <a:ln>
            <a:noFill/>
          </a:ln>
        </p:spPr>
        <p:txBody>
          <a:bodyPr/>
          <a:lstStyle>
            <a:lvl1pPr>
              <a:defRPr sz="1000">
                <a:solidFill>
                  <a:srgbClr val="000000"/>
                </a:solidFill>
                <a:latin typeface="Arial"/>
                <a:cs typeface="Arial"/>
              </a:defRPr>
            </a:lvl1pPr>
          </a:lstStyle>
          <a:p>
            <a:fld id="{3CC76821-699F-4240-87BD-53A23FED90AD}" type="datetime1">
              <a:rPr lang="en-US" smtClean="0"/>
              <a:t>8/9/2018</a:t>
            </a:fld>
            <a:endParaRPr lang="en-US"/>
          </a:p>
        </p:txBody>
      </p:sp>
      <p:sp>
        <p:nvSpPr>
          <p:cNvPr id="8" name="Footer Placeholder 4"/>
          <p:cNvSpPr>
            <a:spLocks noGrp="1"/>
          </p:cNvSpPr>
          <p:nvPr>
            <p:ph type="ftr" sz="quarter" idx="3"/>
          </p:nvPr>
        </p:nvSpPr>
        <p:spPr>
          <a:xfrm>
            <a:off x="3292575" y="6492878"/>
            <a:ext cx="6531908" cy="365125"/>
          </a:xfrm>
          <a:prstGeom prst="rect">
            <a:avLst/>
          </a:prstGeom>
          <a:ln>
            <a:noFill/>
          </a:ln>
        </p:spPr>
        <p:txBody>
          <a:bodyPr/>
          <a:lstStyle>
            <a:lvl1pPr algn="ctr">
              <a:defRPr lang="en-US" sz="1200" smtClean="0"/>
            </a:lvl1pPr>
          </a:lstStyle>
          <a:p>
            <a:endParaRPr lang="en-US"/>
          </a:p>
        </p:txBody>
      </p:sp>
    </p:spTree>
    <p:extLst>
      <p:ext uri="{BB962C8B-B14F-4D97-AF65-F5344CB8AC3E}">
        <p14:creationId xmlns:p14="http://schemas.microsoft.com/office/powerpoint/2010/main" val="1386060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453092"/>
            <a:ext cx="5384800" cy="36730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2453092"/>
            <a:ext cx="5384800" cy="36730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5"/>
          <p:cNvSpPr>
            <a:spLocks noGrp="1"/>
          </p:cNvSpPr>
          <p:nvPr>
            <p:ph type="sldNum" sz="quarter" idx="4"/>
          </p:nvPr>
        </p:nvSpPr>
        <p:spPr>
          <a:xfrm>
            <a:off x="10843776" y="6492878"/>
            <a:ext cx="738624" cy="365125"/>
          </a:xfrm>
          <a:prstGeom prst="rect">
            <a:avLst/>
          </a:prstGeom>
          <a:ln>
            <a:noFill/>
          </a:ln>
        </p:spPr>
        <p:txBody>
          <a:bodyPr vert="horz" lIns="91440" tIns="45720" rIns="91440" bIns="45720" rtlCol="0" anchor="ctr"/>
          <a:lstStyle>
            <a:lvl1pPr algn="r" fontAlgn="auto">
              <a:spcBef>
                <a:spcPts val="0"/>
              </a:spcBef>
              <a:spcAft>
                <a:spcPts val="0"/>
              </a:spcAft>
              <a:defRPr sz="900" smtClean="0">
                <a:solidFill>
                  <a:srgbClr val="000000"/>
                </a:solidFill>
                <a:latin typeface="Arial"/>
                <a:cs typeface="Arial"/>
              </a:defRPr>
            </a:lvl1pPr>
          </a:lstStyle>
          <a:p>
            <a:fld id="{6BB64A14-4AFB-415D-9C88-B27AE3CAE8F6}" type="slidenum">
              <a:rPr lang="en-US" smtClean="0"/>
              <a:t>‹#›</a:t>
            </a:fld>
            <a:endParaRPr lang="en-US"/>
          </a:p>
        </p:txBody>
      </p:sp>
      <p:sp>
        <p:nvSpPr>
          <p:cNvPr id="12" name="Date Placeholder 3"/>
          <p:cNvSpPr>
            <a:spLocks noGrp="1"/>
          </p:cNvSpPr>
          <p:nvPr>
            <p:ph type="dt" sz="half" idx="11"/>
          </p:nvPr>
        </p:nvSpPr>
        <p:spPr>
          <a:xfrm>
            <a:off x="568463" y="6492878"/>
            <a:ext cx="2470116" cy="365125"/>
          </a:xfrm>
          <a:prstGeom prst="rect">
            <a:avLst/>
          </a:prstGeom>
          <a:ln>
            <a:noFill/>
          </a:ln>
        </p:spPr>
        <p:txBody>
          <a:bodyPr/>
          <a:lstStyle>
            <a:lvl1pPr>
              <a:defRPr sz="1000">
                <a:solidFill>
                  <a:srgbClr val="000000"/>
                </a:solidFill>
                <a:latin typeface="Arial"/>
                <a:cs typeface="Arial"/>
              </a:defRPr>
            </a:lvl1pPr>
          </a:lstStyle>
          <a:p>
            <a:fld id="{8E126062-7DD6-410E-AD08-9E4842C6FF7C}" type="datetime1">
              <a:rPr lang="en-US" smtClean="0"/>
              <a:t>8/9/2018</a:t>
            </a:fld>
            <a:endParaRPr lang="en-US"/>
          </a:p>
        </p:txBody>
      </p:sp>
      <p:sp>
        <p:nvSpPr>
          <p:cNvPr id="8" name="Footer Placeholder 4"/>
          <p:cNvSpPr>
            <a:spLocks noGrp="1"/>
          </p:cNvSpPr>
          <p:nvPr>
            <p:ph type="ftr" sz="quarter" idx="3"/>
          </p:nvPr>
        </p:nvSpPr>
        <p:spPr>
          <a:xfrm>
            <a:off x="3292575" y="6492878"/>
            <a:ext cx="6531908" cy="365125"/>
          </a:xfrm>
          <a:prstGeom prst="rect">
            <a:avLst/>
          </a:prstGeom>
          <a:ln>
            <a:noFill/>
          </a:ln>
        </p:spPr>
        <p:txBody>
          <a:bodyPr/>
          <a:lstStyle>
            <a:lvl1pPr algn="ctr">
              <a:defRPr lang="en-US" sz="1200" smtClean="0"/>
            </a:lvl1pPr>
          </a:lstStyle>
          <a:p>
            <a:endParaRPr lang="en-US"/>
          </a:p>
        </p:txBody>
      </p:sp>
    </p:spTree>
    <p:extLst>
      <p:ext uri="{BB962C8B-B14F-4D97-AF65-F5344CB8AC3E}">
        <p14:creationId xmlns:p14="http://schemas.microsoft.com/office/powerpoint/2010/main" val="3418839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28488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588865" y="2375506"/>
            <a:ext cx="10972800" cy="43300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Slide Number Placeholder 5"/>
          <p:cNvSpPr>
            <a:spLocks noGrp="1"/>
          </p:cNvSpPr>
          <p:nvPr>
            <p:ph type="sldNum" sz="quarter" idx="4"/>
          </p:nvPr>
        </p:nvSpPr>
        <p:spPr>
          <a:xfrm>
            <a:off x="10843776" y="6492878"/>
            <a:ext cx="738624" cy="365125"/>
          </a:xfrm>
          <a:prstGeom prst="rect">
            <a:avLst/>
          </a:prstGeom>
          <a:ln>
            <a:noFill/>
          </a:ln>
        </p:spPr>
        <p:txBody>
          <a:bodyPr vert="horz" lIns="91440" tIns="45720" rIns="91440" bIns="45720" rtlCol="0" anchor="ctr"/>
          <a:lstStyle>
            <a:lvl1pPr algn="r" fontAlgn="auto">
              <a:spcBef>
                <a:spcPts val="0"/>
              </a:spcBef>
              <a:spcAft>
                <a:spcPts val="0"/>
              </a:spcAft>
              <a:defRPr sz="900" smtClean="0">
                <a:solidFill>
                  <a:srgbClr val="660066"/>
                </a:solidFill>
                <a:latin typeface="Arial"/>
                <a:cs typeface="Arial"/>
              </a:defRPr>
            </a:lvl1pPr>
          </a:lstStyle>
          <a:p>
            <a:fld id="{6BB64A14-4AFB-415D-9C88-B27AE3CAE8F6}" type="slidenum">
              <a:rPr lang="en-US" smtClean="0"/>
              <a:t>‹#›</a:t>
            </a:fld>
            <a:endParaRPr lang="en-US"/>
          </a:p>
        </p:txBody>
      </p:sp>
      <p:sp>
        <p:nvSpPr>
          <p:cNvPr id="1026" name="Title Placeholder 1"/>
          <p:cNvSpPr>
            <a:spLocks noGrp="1"/>
          </p:cNvSpPr>
          <p:nvPr>
            <p:ph type="title"/>
          </p:nvPr>
        </p:nvSpPr>
        <p:spPr bwMode="auto">
          <a:xfrm>
            <a:off x="588865" y="1465067"/>
            <a:ext cx="10972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 name="Date Placeholder 3"/>
          <p:cNvSpPr>
            <a:spLocks noGrp="1"/>
          </p:cNvSpPr>
          <p:nvPr>
            <p:ph type="dt" sz="half" idx="2"/>
          </p:nvPr>
        </p:nvSpPr>
        <p:spPr>
          <a:xfrm>
            <a:off x="568463" y="6492878"/>
            <a:ext cx="2470116" cy="365125"/>
          </a:xfrm>
          <a:prstGeom prst="rect">
            <a:avLst/>
          </a:prstGeom>
          <a:ln>
            <a:noFill/>
          </a:ln>
        </p:spPr>
        <p:txBody>
          <a:bodyPr/>
          <a:lstStyle>
            <a:lvl1pPr>
              <a:defRPr sz="1000">
                <a:solidFill>
                  <a:srgbClr val="660066"/>
                </a:solidFill>
                <a:latin typeface="Arial"/>
                <a:cs typeface="Arial"/>
              </a:defRPr>
            </a:lvl1pPr>
          </a:lstStyle>
          <a:p>
            <a:fld id="{C213E776-E6A0-464E-B708-BC30614FA6EF}" type="datetime1">
              <a:rPr lang="en-US" smtClean="0"/>
              <a:t>8/9/2018</a:t>
            </a:fld>
            <a:endParaRPr lang="en-US"/>
          </a:p>
        </p:txBody>
      </p:sp>
      <p:sp>
        <p:nvSpPr>
          <p:cNvPr id="11" name="Footer Placeholder 4"/>
          <p:cNvSpPr>
            <a:spLocks noGrp="1"/>
          </p:cNvSpPr>
          <p:nvPr>
            <p:ph type="ftr" sz="quarter" idx="3"/>
          </p:nvPr>
        </p:nvSpPr>
        <p:spPr>
          <a:xfrm>
            <a:off x="3292575" y="6492878"/>
            <a:ext cx="6531908" cy="365125"/>
          </a:xfrm>
          <a:prstGeom prst="rect">
            <a:avLst/>
          </a:prstGeom>
          <a:ln>
            <a:noFill/>
          </a:ln>
        </p:spPr>
        <p:txBody>
          <a:bodyPr/>
          <a:lstStyle>
            <a:lvl1pPr algn="ctr">
              <a:defRPr lang="en-US" sz="1200" b="1" smtClean="0">
                <a:solidFill>
                  <a:srgbClr val="660066"/>
                </a:solidFill>
              </a:defRPr>
            </a:lvl1pPr>
          </a:lstStyle>
          <a:p>
            <a:endParaRPr lang="en-US"/>
          </a:p>
        </p:txBody>
      </p:sp>
      <p:pic>
        <p:nvPicPr>
          <p:cNvPr id="3" name="Picture 2"/>
          <p:cNvPicPr>
            <a:picLocks noChangeAspect="1"/>
          </p:cNvPicPr>
          <p:nvPr/>
        </p:nvPicPr>
        <p:blipFill>
          <a:blip r:embed="rId8"/>
          <a:stretch>
            <a:fillRect/>
          </a:stretch>
        </p:blipFill>
        <p:spPr>
          <a:xfrm>
            <a:off x="-1643" y="1"/>
            <a:ext cx="12193644" cy="1266825"/>
          </a:xfrm>
          <a:prstGeom prst="rect">
            <a:avLst/>
          </a:prstGeom>
        </p:spPr>
      </p:pic>
      <p:sp>
        <p:nvSpPr>
          <p:cNvPr id="12" name="TextBox 11"/>
          <p:cNvSpPr txBox="1"/>
          <p:nvPr/>
        </p:nvSpPr>
        <p:spPr>
          <a:xfrm>
            <a:off x="6884895" y="110134"/>
            <a:ext cx="5125460" cy="584775"/>
          </a:xfrm>
          <a:prstGeom prst="rect">
            <a:avLst/>
          </a:prstGeom>
          <a:noFill/>
          <a:effectLst>
            <a:outerShdw blurRad="50800" dist="38100" dir="6540000">
              <a:srgbClr val="000000">
                <a:alpha val="73000"/>
              </a:srgbClr>
            </a:outerShdw>
          </a:effectLst>
        </p:spPr>
        <p:txBody>
          <a:bodyPr wrap="square" rtlCol="0">
            <a:spAutoFit/>
          </a:bodyPr>
          <a:lstStyle/>
          <a:p>
            <a:pPr algn="dist" defTabSz="914400" fontAlgn="base">
              <a:spcBef>
                <a:spcPct val="0"/>
              </a:spcBef>
              <a:spcAft>
                <a:spcPts val="600"/>
              </a:spcAft>
            </a:pPr>
            <a:r>
              <a:rPr lang="en-US" sz="3200" b="0" dirty="0" smtClean="0">
                <a:solidFill>
                  <a:srgbClr val="FFFFFF"/>
                </a:solidFill>
                <a:latin typeface="Agency FB" panose="020B0503020202020204" pitchFamily="34" charset="0"/>
              </a:rPr>
              <a:t>Model</a:t>
            </a:r>
            <a:r>
              <a:rPr lang="en-US" sz="3200" b="0" baseline="0" dirty="0" smtClean="0">
                <a:solidFill>
                  <a:srgbClr val="FFFFFF"/>
                </a:solidFill>
                <a:latin typeface="Agency FB" panose="020B0503020202020204" pitchFamily="34" charset="0"/>
              </a:rPr>
              <a:t> Based Systems Engineering</a:t>
            </a:r>
            <a:endParaRPr lang="en-US" sz="3200" b="0" dirty="0">
              <a:solidFill>
                <a:srgbClr val="FFFFFF"/>
              </a:solidFill>
              <a:latin typeface="Agency FB" panose="020B0503020202020204" pitchFamily="34" charset="0"/>
            </a:endParaRPr>
          </a:p>
        </p:txBody>
      </p:sp>
      <p:sp>
        <p:nvSpPr>
          <p:cNvPr id="13" name="Footer Placeholder 4"/>
          <p:cNvSpPr txBox="1">
            <a:spLocks/>
          </p:cNvSpPr>
          <p:nvPr/>
        </p:nvSpPr>
        <p:spPr>
          <a:xfrm>
            <a:off x="3628913" y="821774"/>
            <a:ext cx="8372067" cy="624870"/>
          </a:xfrm>
          <a:prstGeom prst="rect">
            <a:avLst/>
          </a:prstGeom>
          <a:ln>
            <a:noFill/>
          </a:ln>
        </p:spPr>
        <p:txBody>
          <a:bodyPr/>
          <a:lstStyle>
            <a:defPPr>
              <a:defRPr lang="en-US"/>
            </a:defPPr>
            <a:lvl1pPr marL="0" algn="r" defTabSz="457200" rtl="0" eaLnBrk="1" latinLnBrk="0" hangingPunct="1">
              <a:defRPr lang="en-US" sz="1400" b="1" kern="1200" smtClean="0">
                <a:solidFill>
                  <a:srgbClr val="FBC54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400" i="1" dirty="0" smtClean="0"/>
              <a:t>Model Based Systems Engineering Strategy</a:t>
            </a:r>
            <a:endParaRPr lang="en-US" sz="1400" i="1" dirty="0"/>
          </a:p>
        </p:txBody>
      </p:sp>
    </p:spTree>
    <p:extLst>
      <p:ext uri="{BB962C8B-B14F-4D97-AF65-F5344CB8AC3E}">
        <p14:creationId xmlns:p14="http://schemas.microsoft.com/office/powerpoint/2010/main" val="3393467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hf hdr="0" ftr="0" dt="0"/>
  <p:txStyles>
    <p:titleStyle>
      <a:lvl1pPr algn="l" rtl="0" eaLnBrk="1" fontAlgn="base" hangingPunct="1">
        <a:spcBef>
          <a:spcPct val="0"/>
        </a:spcBef>
        <a:spcAft>
          <a:spcPct val="0"/>
        </a:spcAft>
        <a:defRPr sz="3200" b="1" kern="1200">
          <a:solidFill>
            <a:schemeClr val="bg1"/>
          </a:solidFill>
          <a:latin typeface="Arial"/>
          <a:ea typeface="Tahoma" pitchFamily="34" charset="0"/>
          <a:cs typeface="Arial"/>
        </a:defRPr>
      </a:lvl1pPr>
      <a:lvl2pPr algn="ctr" rtl="0" eaLnBrk="1" fontAlgn="base" hangingPunct="1">
        <a:spcBef>
          <a:spcPct val="0"/>
        </a:spcBef>
        <a:spcAft>
          <a:spcPct val="0"/>
        </a:spcAft>
        <a:defRPr sz="4400">
          <a:solidFill>
            <a:schemeClr val="tx1"/>
          </a:solidFill>
          <a:latin typeface="Tahoma" pitchFamily="112" charset="0"/>
          <a:cs typeface="Tahoma" pitchFamily="112" charset="0"/>
        </a:defRPr>
      </a:lvl2pPr>
      <a:lvl3pPr algn="ctr" rtl="0" eaLnBrk="1" fontAlgn="base" hangingPunct="1">
        <a:spcBef>
          <a:spcPct val="0"/>
        </a:spcBef>
        <a:spcAft>
          <a:spcPct val="0"/>
        </a:spcAft>
        <a:defRPr sz="4400">
          <a:solidFill>
            <a:schemeClr val="tx1"/>
          </a:solidFill>
          <a:latin typeface="Tahoma" pitchFamily="112" charset="0"/>
          <a:cs typeface="Tahoma" pitchFamily="112" charset="0"/>
        </a:defRPr>
      </a:lvl3pPr>
      <a:lvl4pPr algn="ctr" rtl="0" eaLnBrk="1" fontAlgn="base" hangingPunct="1">
        <a:spcBef>
          <a:spcPct val="0"/>
        </a:spcBef>
        <a:spcAft>
          <a:spcPct val="0"/>
        </a:spcAft>
        <a:defRPr sz="4400">
          <a:solidFill>
            <a:schemeClr val="tx1"/>
          </a:solidFill>
          <a:latin typeface="Tahoma" pitchFamily="112" charset="0"/>
          <a:cs typeface="Tahoma" pitchFamily="112" charset="0"/>
        </a:defRPr>
      </a:lvl4pPr>
      <a:lvl5pPr algn="ctr" rtl="0" eaLnBrk="1" fontAlgn="base" hangingPunct="1">
        <a:spcBef>
          <a:spcPct val="0"/>
        </a:spcBef>
        <a:spcAft>
          <a:spcPct val="0"/>
        </a:spcAft>
        <a:defRPr sz="4400">
          <a:solidFill>
            <a:schemeClr val="tx1"/>
          </a:solidFill>
          <a:latin typeface="Tahoma" pitchFamily="112" charset="0"/>
          <a:cs typeface="Tahoma" pitchFamily="112" charset="0"/>
        </a:defRPr>
      </a:lvl5pPr>
      <a:lvl6pPr marL="457200" algn="ctr" rtl="0" eaLnBrk="1" fontAlgn="base" hangingPunct="1">
        <a:spcBef>
          <a:spcPct val="0"/>
        </a:spcBef>
        <a:spcAft>
          <a:spcPct val="0"/>
        </a:spcAft>
        <a:defRPr sz="4400">
          <a:solidFill>
            <a:schemeClr val="tx1"/>
          </a:solidFill>
          <a:latin typeface="Tahoma" pitchFamily="112" charset="0"/>
          <a:cs typeface="Tahoma" pitchFamily="112" charset="0"/>
        </a:defRPr>
      </a:lvl6pPr>
      <a:lvl7pPr marL="914400" algn="ctr" rtl="0" eaLnBrk="1" fontAlgn="base" hangingPunct="1">
        <a:spcBef>
          <a:spcPct val="0"/>
        </a:spcBef>
        <a:spcAft>
          <a:spcPct val="0"/>
        </a:spcAft>
        <a:defRPr sz="4400">
          <a:solidFill>
            <a:schemeClr val="tx1"/>
          </a:solidFill>
          <a:latin typeface="Tahoma" pitchFamily="112" charset="0"/>
          <a:cs typeface="Tahoma" pitchFamily="112" charset="0"/>
        </a:defRPr>
      </a:lvl7pPr>
      <a:lvl8pPr marL="1371600" algn="ctr" rtl="0" eaLnBrk="1" fontAlgn="base" hangingPunct="1">
        <a:spcBef>
          <a:spcPct val="0"/>
        </a:spcBef>
        <a:spcAft>
          <a:spcPct val="0"/>
        </a:spcAft>
        <a:defRPr sz="4400">
          <a:solidFill>
            <a:schemeClr val="tx1"/>
          </a:solidFill>
          <a:latin typeface="Tahoma" pitchFamily="112" charset="0"/>
          <a:cs typeface="Tahoma" pitchFamily="112" charset="0"/>
        </a:defRPr>
      </a:lvl8pPr>
      <a:lvl9pPr marL="1828800" algn="ctr" rtl="0" eaLnBrk="1" fontAlgn="base" hangingPunct="1">
        <a:spcBef>
          <a:spcPct val="0"/>
        </a:spcBef>
        <a:spcAft>
          <a:spcPct val="0"/>
        </a:spcAft>
        <a:defRPr sz="4400">
          <a:solidFill>
            <a:schemeClr val="tx1"/>
          </a:solidFill>
          <a:latin typeface="Tahoma" pitchFamily="112" charset="0"/>
          <a:cs typeface="Tahoma" pitchFamily="112" charset="0"/>
        </a:defRPr>
      </a:lvl9pPr>
    </p:titleStyle>
    <p:bodyStyle>
      <a:lvl1pPr marL="173038" indent="-173038" algn="l" rtl="0" eaLnBrk="1" fontAlgn="base" hangingPunct="1">
        <a:spcBef>
          <a:spcPct val="20000"/>
        </a:spcBef>
        <a:spcAft>
          <a:spcPct val="0"/>
        </a:spcAft>
        <a:buClr>
          <a:srgbClr val="660066"/>
        </a:buClr>
        <a:buFont typeface="Arial" charset="0"/>
        <a:buChar char="•"/>
        <a:defRPr sz="2000" kern="1200">
          <a:solidFill>
            <a:schemeClr val="tx1"/>
          </a:solidFill>
          <a:latin typeface="Arial"/>
          <a:ea typeface="+mn-ea"/>
          <a:cs typeface="Arial"/>
        </a:defRPr>
      </a:lvl1pPr>
      <a:lvl2pPr marL="404813" indent="-231775" algn="l" rtl="0" eaLnBrk="1" fontAlgn="base" hangingPunct="1">
        <a:spcBef>
          <a:spcPct val="20000"/>
        </a:spcBef>
        <a:spcAft>
          <a:spcPct val="0"/>
        </a:spcAft>
        <a:buClr>
          <a:srgbClr val="660066"/>
        </a:buClr>
        <a:buFont typeface="Arial" charset="0"/>
        <a:buChar char="–"/>
        <a:defRPr sz="2000" kern="1200">
          <a:solidFill>
            <a:schemeClr val="tx1"/>
          </a:solidFill>
          <a:latin typeface="Arial"/>
          <a:ea typeface="+mn-ea"/>
          <a:cs typeface="Arial"/>
        </a:defRPr>
      </a:lvl2pPr>
      <a:lvl3pPr marL="568325" indent="-163513" algn="l" rtl="0" eaLnBrk="1" fontAlgn="base" hangingPunct="1">
        <a:spcBef>
          <a:spcPct val="20000"/>
        </a:spcBef>
        <a:spcAft>
          <a:spcPct val="0"/>
        </a:spcAft>
        <a:buClr>
          <a:srgbClr val="660066"/>
        </a:buClr>
        <a:buFont typeface="Arial" charset="0"/>
        <a:buChar char="•"/>
        <a:defRPr sz="2000" kern="1200">
          <a:solidFill>
            <a:schemeClr val="tx1"/>
          </a:solidFill>
          <a:latin typeface="Arial"/>
          <a:ea typeface="+mn-ea"/>
          <a:cs typeface="Arial"/>
        </a:defRPr>
      </a:lvl3pPr>
      <a:lvl4pPr marL="800100" indent="-231775" algn="l" rtl="0" eaLnBrk="1" fontAlgn="base" hangingPunct="1">
        <a:spcBef>
          <a:spcPct val="20000"/>
        </a:spcBef>
        <a:spcAft>
          <a:spcPct val="0"/>
        </a:spcAft>
        <a:buClr>
          <a:srgbClr val="660066"/>
        </a:buClr>
        <a:buFont typeface="Arial" charset="0"/>
        <a:buChar char="–"/>
        <a:tabLst/>
        <a:defRPr sz="2000" kern="1200">
          <a:solidFill>
            <a:schemeClr val="tx1"/>
          </a:solidFill>
          <a:latin typeface="Arial"/>
          <a:ea typeface="+mn-ea"/>
          <a:cs typeface="Arial"/>
        </a:defRPr>
      </a:lvl4pPr>
      <a:lvl5pPr marL="1030288" indent="-230188" algn="l" rtl="0" eaLnBrk="1" fontAlgn="base" hangingPunct="1">
        <a:spcBef>
          <a:spcPct val="20000"/>
        </a:spcBef>
        <a:spcAft>
          <a:spcPct val="0"/>
        </a:spcAft>
        <a:buClr>
          <a:srgbClr val="660066"/>
        </a:buClr>
        <a:buFont typeface="Arial" charset="0"/>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tandards.ieee.org/reading/ieee/std_public/description/se/1471-2000_desc.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4.xml"/><Relationship Id="rId7" Type="http://schemas.openxmlformats.org/officeDocument/2006/relationships/image" Target="../media/image10.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6.emf"/><Relationship Id="rId4" Type="http://schemas.openxmlformats.org/officeDocument/2006/relationships/diagramQuickStyle" Target="../diagrams/quickStyle4.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6.emf"/></Relationships>
</file>

<file path=ppt/slides/_rels/slide25.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6.png"/><Relationship Id="rId10" Type="http://schemas.openxmlformats.org/officeDocument/2006/relationships/image" Target="../media/image6.emf"/><Relationship Id="rId4" Type="http://schemas.openxmlformats.org/officeDocument/2006/relationships/image" Target="../media/image25.png"/><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6.emf"/><Relationship Id="rId5" Type="http://schemas.openxmlformats.org/officeDocument/2006/relationships/diagramQuickStyle" Target="../diagrams/quickStyle1.xml"/><Relationship Id="rId10" Type="http://schemas.openxmlformats.org/officeDocument/2006/relationships/image" Target="../media/image5.png"/><Relationship Id="rId4" Type="http://schemas.openxmlformats.org/officeDocument/2006/relationships/diagramLayout" Target="../diagrams/layout1.xml"/><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Model Based Systems Engineering</a:t>
            </a:r>
            <a:endParaRPr lang="en-US" dirty="0"/>
          </a:p>
        </p:txBody>
      </p:sp>
      <p:sp>
        <p:nvSpPr>
          <p:cNvPr id="3" name="Subtitle 2"/>
          <p:cNvSpPr>
            <a:spLocks noGrp="1"/>
          </p:cNvSpPr>
          <p:nvPr>
            <p:ph type="subTitle" idx="1"/>
          </p:nvPr>
        </p:nvSpPr>
        <p:spPr>
          <a:xfrm>
            <a:off x="348107" y="2086135"/>
            <a:ext cx="9253093" cy="2036047"/>
          </a:xfrm>
        </p:spPr>
        <p:txBody>
          <a:bodyPr>
            <a:normAutofit lnSpcReduction="10000"/>
          </a:bodyPr>
          <a:lstStyle/>
          <a:p>
            <a:r>
              <a:rPr lang="en-US" dirty="0"/>
              <a:t>Title: Model Based Systems Engineering: Model development, model use, and model re-use during Phase A</a:t>
            </a:r>
          </a:p>
          <a:p>
            <a:endParaRPr lang="en-US" dirty="0"/>
          </a:p>
          <a:p>
            <a:r>
              <a:rPr lang="en-US" dirty="0" smtClean="0"/>
              <a:t>GSFC Systems Engineering Seminar</a:t>
            </a:r>
          </a:p>
          <a:p>
            <a:r>
              <a:rPr lang="en-US" dirty="0" smtClean="0"/>
              <a:t>August 07, 2018</a:t>
            </a:r>
            <a:endParaRPr lang="en-US" dirty="0"/>
          </a:p>
        </p:txBody>
      </p:sp>
    </p:spTree>
    <p:extLst>
      <p:ext uri="{BB962C8B-B14F-4D97-AF65-F5344CB8AC3E}">
        <p14:creationId xmlns:p14="http://schemas.microsoft.com/office/powerpoint/2010/main" val="2835706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Slide Number Placeholder 4"/>
          <p:cNvSpPr>
            <a:spLocks noGrp="1"/>
          </p:cNvSpPr>
          <p:nvPr>
            <p:ph type="sldNum" sz="quarter" idx="4294967295"/>
          </p:nvPr>
        </p:nvSpPr>
        <p:spPr>
          <a:xfrm>
            <a:off x="6946900" y="6604000"/>
            <a:ext cx="3721100" cy="279400"/>
          </a:xfrm>
          <a:prstGeom prst="rect">
            <a:avLst/>
          </a:prstGeom>
          <a:noFill/>
        </p:spPr>
        <p:txBody>
          <a:bodyPr/>
          <a:lstStyle/>
          <a:p>
            <a:fld id="{3AEA8C0B-67D4-BF44-AF49-41F833A23013}" type="slidenum">
              <a:rPr lang="en-US">
                <a:latin typeface="Arial" charset="0"/>
              </a:rPr>
              <a:pPr/>
              <a:t>10</a:t>
            </a:fld>
            <a:endParaRPr lang="en-US">
              <a:latin typeface="Arial" charset="0"/>
            </a:endParaRPr>
          </a:p>
        </p:txBody>
      </p:sp>
      <p:sp>
        <p:nvSpPr>
          <p:cNvPr id="2" name="Title 1"/>
          <p:cNvSpPr>
            <a:spLocks noGrp="1"/>
          </p:cNvSpPr>
          <p:nvPr>
            <p:ph type="title"/>
          </p:nvPr>
        </p:nvSpPr>
        <p:spPr>
          <a:xfrm>
            <a:off x="123567" y="1039317"/>
            <a:ext cx="11384692" cy="872718"/>
          </a:xfrm>
        </p:spPr>
        <p:txBody>
          <a:bodyPr/>
          <a:lstStyle/>
          <a:p>
            <a:r>
              <a:rPr lang="en-US" dirty="0" smtClean="0"/>
              <a:t>Systems Engineering at NASA</a:t>
            </a:r>
            <a:endParaRPr lang="en-US" dirty="0"/>
          </a:p>
        </p:txBody>
      </p:sp>
      <p:pic>
        <p:nvPicPr>
          <p:cNvPr id="9" name="Picture 8"/>
          <p:cNvPicPr>
            <a:picLocks noChangeAspect="1"/>
          </p:cNvPicPr>
          <p:nvPr/>
        </p:nvPicPr>
        <p:blipFill rotWithShape="1">
          <a:blip r:embed="rId2"/>
          <a:srcRect l="24048" t="8862" r="30136" b="2242"/>
          <a:stretch/>
        </p:blipFill>
        <p:spPr>
          <a:xfrm>
            <a:off x="6041637" y="1968843"/>
            <a:ext cx="5824227" cy="4590983"/>
          </a:xfrm>
          <a:prstGeom prst="rect">
            <a:avLst/>
          </a:prstGeom>
        </p:spPr>
      </p:pic>
      <p:pic>
        <p:nvPicPr>
          <p:cNvPr id="5" name="Picture 4"/>
          <p:cNvPicPr>
            <a:picLocks noChangeAspect="1"/>
          </p:cNvPicPr>
          <p:nvPr/>
        </p:nvPicPr>
        <p:blipFill>
          <a:blip r:embed="rId3"/>
          <a:stretch>
            <a:fillRect/>
          </a:stretch>
        </p:blipFill>
        <p:spPr>
          <a:xfrm>
            <a:off x="239216" y="1952367"/>
            <a:ext cx="5385170" cy="4378411"/>
          </a:xfrm>
          <a:prstGeom prst="rect">
            <a:avLst/>
          </a:prstGeom>
        </p:spPr>
      </p:pic>
      <p:sp>
        <p:nvSpPr>
          <p:cNvPr id="3" name="Oval 2"/>
          <p:cNvSpPr/>
          <p:nvPr/>
        </p:nvSpPr>
        <p:spPr>
          <a:xfrm>
            <a:off x="1192306" y="2151529"/>
            <a:ext cx="546847" cy="3039036"/>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540649" y="2239383"/>
            <a:ext cx="3291840" cy="3225502"/>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991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Slide Number Placeholder 4"/>
          <p:cNvSpPr>
            <a:spLocks noGrp="1"/>
          </p:cNvSpPr>
          <p:nvPr>
            <p:ph type="sldNum" sz="quarter" idx="4294967295"/>
          </p:nvPr>
        </p:nvSpPr>
        <p:spPr>
          <a:xfrm>
            <a:off x="6946900" y="6604000"/>
            <a:ext cx="3721100" cy="279400"/>
          </a:xfrm>
          <a:prstGeom prst="rect">
            <a:avLst/>
          </a:prstGeom>
          <a:noFill/>
        </p:spPr>
        <p:txBody>
          <a:bodyPr/>
          <a:lstStyle/>
          <a:p>
            <a:fld id="{3AEA8C0B-67D4-BF44-AF49-41F833A23013}" type="slidenum">
              <a:rPr lang="en-US">
                <a:latin typeface="Arial" charset="0"/>
              </a:rPr>
              <a:pPr/>
              <a:t>11</a:t>
            </a:fld>
            <a:endParaRPr lang="en-US">
              <a:latin typeface="Arial" charset="0"/>
            </a:endParaRPr>
          </a:p>
        </p:txBody>
      </p:sp>
      <p:sp>
        <p:nvSpPr>
          <p:cNvPr id="10" name="Title 1"/>
          <p:cNvSpPr txBox="1">
            <a:spLocks/>
          </p:cNvSpPr>
          <p:nvPr/>
        </p:nvSpPr>
        <p:spPr bwMode="auto">
          <a:xfrm>
            <a:off x="123567" y="1039317"/>
            <a:ext cx="11384692" cy="87271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a:solidFill>
                  <a:schemeClr val="bg1"/>
                </a:solidFill>
                <a:latin typeface="Arial"/>
                <a:ea typeface="Tahoma" pitchFamily="34" charset="0"/>
                <a:cs typeface="Arial"/>
              </a:defRPr>
            </a:lvl1pPr>
            <a:lvl2pPr algn="ctr" rtl="0" eaLnBrk="1" fontAlgn="base" hangingPunct="1">
              <a:spcBef>
                <a:spcPct val="0"/>
              </a:spcBef>
              <a:spcAft>
                <a:spcPct val="0"/>
              </a:spcAft>
              <a:defRPr sz="4400">
                <a:solidFill>
                  <a:schemeClr val="tx1"/>
                </a:solidFill>
                <a:latin typeface="Tahoma" pitchFamily="112" charset="0"/>
                <a:cs typeface="Tahoma" pitchFamily="112" charset="0"/>
              </a:defRPr>
            </a:lvl2pPr>
            <a:lvl3pPr algn="ctr" rtl="0" eaLnBrk="1" fontAlgn="base" hangingPunct="1">
              <a:spcBef>
                <a:spcPct val="0"/>
              </a:spcBef>
              <a:spcAft>
                <a:spcPct val="0"/>
              </a:spcAft>
              <a:defRPr sz="4400">
                <a:solidFill>
                  <a:schemeClr val="tx1"/>
                </a:solidFill>
                <a:latin typeface="Tahoma" pitchFamily="112" charset="0"/>
                <a:cs typeface="Tahoma" pitchFamily="112" charset="0"/>
              </a:defRPr>
            </a:lvl3pPr>
            <a:lvl4pPr algn="ctr" rtl="0" eaLnBrk="1" fontAlgn="base" hangingPunct="1">
              <a:spcBef>
                <a:spcPct val="0"/>
              </a:spcBef>
              <a:spcAft>
                <a:spcPct val="0"/>
              </a:spcAft>
              <a:defRPr sz="4400">
                <a:solidFill>
                  <a:schemeClr val="tx1"/>
                </a:solidFill>
                <a:latin typeface="Tahoma" pitchFamily="112" charset="0"/>
                <a:cs typeface="Tahoma" pitchFamily="112" charset="0"/>
              </a:defRPr>
            </a:lvl4pPr>
            <a:lvl5pPr algn="ctr" rtl="0" eaLnBrk="1" fontAlgn="base" hangingPunct="1">
              <a:spcBef>
                <a:spcPct val="0"/>
              </a:spcBef>
              <a:spcAft>
                <a:spcPct val="0"/>
              </a:spcAft>
              <a:defRPr sz="4400">
                <a:solidFill>
                  <a:schemeClr val="tx1"/>
                </a:solidFill>
                <a:latin typeface="Tahoma" pitchFamily="112" charset="0"/>
                <a:cs typeface="Tahoma" pitchFamily="112" charset="0"/>
              </a:defRPr>
            </a:lvl5pPr>
            <a:lvl6pPr marL="457200" algn="ctr" rtl="0" eaLnBrk="1" fontAlgn="base" hangingPunct="1">
              <a:spcBef>
                <a:spcPct val="0"/>
              </a:spcBef>
              <a:spcAft>
                <a:spcPct val="0"/>
              </a:spcAft>
              <a:defRPr sz="4400">
                <a:solidFill>
                  <a:schemeClr val="tx1"/>
                </a:solidFill>
                <a:latin typeface="Tahoma" pitchFamily="112" charset="0"/>
                <a:cs typeface="Tahoma" pitchFamily="112" charset="0"/>
              </a:defRPr>
            </a:lvl6pPr>
            <a:lvl7pPr marL="914400" algn="ctr" rtl="0" eaLnBrk="1" fontAlgn="base" hangingPunct="1">
              <a:spcBef>
                <a:spcPct val="0"/>
              </a:spcBef>
              <a:spcAft>
                <a:spcPct val="0"/>
              </a:spcAft>
              <a:defRPr sz="4400">
                <a:solidFill>
                  <a:schemeClr val="tx1"/>
                </a:solidFill>
                <a:latin typeface="Tahoma" pitchFamily="112" charset="0"/>
                <a:cs typeface="Tahoma" pitchFamily="112" charset="0"/>
              </a:defRPr>
            </a:lvl7pPr>
            <a:lvl8pPr marL="1371600" algn="ctr" rtl="0" eaLnBrk="1" fontAlgn="base" hangingPunct="1">
              <a:spcBef>
                <a:spcPct val="0"/>
              </a:spcBef>
              <a:spcAft>
                <a:spcPct val="0"/>
              </a:spcAft>
              <a:defRPr sz="4400">
                <a:solidFill>
                  <a:schemeClr val="tx1"/>
                </a:solidFill>
                <a:latin typeface="Tahoma" pitchFamily="112" charset="0"/>
                <a:cs typeface="Tahoma" pitchFamily="112" charset="0"/>
              </a:defRPr>
            </a:lvl8pPr>
            <a:lvl9pPr marL="1828800" algn="ctr" rtl="0" eaLnBrk="1" fontAlgn="base" hangingPunct="1">
              <a:spcBef>
                <a:spcPct val="0"/>
              </a:spcBef>
              <a:spcAft>
                <a:spcPct val="0"/>
              </a:spcAft>
              <a:defRPr sz="4400">
                <a:solidFill>
                  <a:schemeClr val="tx1"/>
                </a:solidFill>
                <a:latin typeface="Tahoma" pitchFamily="112" charset="0"/>
                <a:cs typeface="Tahoma" pitchFamily="112" charset="0"/>
              </a:defRPr>
            </a:lvl9pPr>
          </a:lstStyle>
          <a:p>
            <a:r>
              <a:rPr lang="en-US" dirty="0" smtClean="0"/>
              <a:t>Systems Engineering at NASA – Key Decision Point B</a:t>
            </a:r>
            <a:endParaRPr lang="en-US" dirty="0"/>
          </a:p>
        </p:txBody>
      </p:sp>
      <p:sp>
        <p:nvSpPr>
          <p:cNvPr id="8" name="Rectangle 7"/>
          <p:cNvSpPr/>
          <p:nvPr/>
        </p:nvSpPr>
        <p:spPr>
          <a:xfrm>
            <a:off x="0" y="6457890"/>
            <a:ext cx="3981974" cy="400110"/>
          </a:xfrm>
          <a:prstGeom prst="rect">
            <a:avLst/>
          </a:prstGeom>
        </p:spPr>
        <p:txBody>
          <a:bodyPr wrap="square">
            <a:spAutoFit/>
          </a:bodyPr>
          <a:lstStyle/>
          <a:p>
            <a:r>
              <a:rPr lang="en-US" sz="1000" dirty="0" smtClean="0"/>
              <a:t>* Product </a:t>
            </a:r>
            <a:r>
              <a:rPr lang="en-US" sz="1000" dirty="0"/>
              <a:t>is required for </a:t>
            </a:r>
            <a:r>
              <a:rPr lang="en-US" sz="1000" dirty="0" smtClean="0"/>
              <a:t>programs /projects covered </a:t>
            </a:r>
            <a:r>
              <a:rPr lang="en-US" sz="1000" dirty="0"/>
              <a:t>by </a:t>
            </a:r>
            <a:r>
              <a:rPr lang="en-US" sz="1000" dirty="0" smtClean="0"/>
              <a:t>NPR 7120.5</a:t>
            </a:r>
            <a:endParaRPr lang="en-US" sz="1000" dirty="0"/>
          </a:p>
          <a:p>
            <a:r>
              <a:rPr lang="en-US" sz="1000" dirty="0" smtClean="0"/>
              <a:t>** Product </a:t>
            </a:r>
            <a:r>
              <a:rPr lang="en-US" sz="1000" dirty="0"/>
              <a:t>is required per </a:t>
            </a:r>
            <a:r>
              <a:rPr lang="en-US" sz="1000" dirty="0" smtClean="0"/>
              <a:t>NPR 7123.1</a:t>
            </a:r>
            <a:endParaRPr lang="en-US" sz="1000" dirty="0"/>
          </a:p>
        </p:txBody>
      </p:sp>
      <p:sp>
        <p:nvSpPr>
          <p:cNvPr id="3" name="TextBox 2"/>
          <p:cNvSpPr txBox="1"/>
          <p:nvPr/>
        </p:nvSpPr>
        <p:spPr>
          <a:xfrm>
            <a:off x="148281" y="1760251"/>
            <a:ext cx="11986053" cy="3724096"/>
          </a:xfrm>
          <a:prstGeom prst="rect">
            <a:avLst/>
          </a:prstGeom>
          <a:noFill/>
        </p:spPr>
        <p:txBody>
          <a:bodyPr wrap="square" rtlCol="0">
            <a:spAutoFit/>
          </a:bodyPr>
          <a:lstStyle/>
          <a:p>
            <a:r>
              <a:rPr lang="en-US" sz="2400" b="1" dirty="0"/>
              <a:t>Mission Definition Review/System Definition Review for Projects and Single-project Programs.</a:t>
            </a:r>
          </a:p>
          <a:p>
            <a:endParaRPr lang="en-US" sz="2000" b="1" dirty="0" smtClean="0"/>
          </a:p>
          <a:p>
            <a:r>
              <a:rPr lang="en-US" sz="2000" b="1" dirty="0" smtClean="0"/>
              <a:t>The </a:t>
            </a:r>
            <a:r>
              <a:rPr lang="en-US" sz="2000" b="1" dirty="0"/>
              <a:t>following primary technical products for hardware, software, and human system elements are available to the cognizant participants prior to the review</a:t>
            </a:r>
            <a:r>
              <a:rPr lang="en-US" sz="2000" b="1" dirty="0" smtClean="0"/>
              <a:t>:</a:t>
            </a:r>
          </a:p>
          <a:p>
            <a:endParaRPr lang="en-US" sz="2000" b="1" dirty="0" smtClean="0"/>
          </a:p>
          <a:p>
            <a:pPr marL="285750" indent="-285750" fontAlgn="t">
              <a:buFont typeface="Arial" panose="020B0604020202020204" pitchFamily="34" charset="0"/>
              <a:buChar char="•"/>
            </a:pPr>
            <a:r>
              <a:rPr lang="en-US" b="1" dirty="0" smtClean="0"/>
              <a:t>** </a:t>
            </a:r>
            <a:r>
              <a:rPr lang="en-US" b="1" dirty="0"/>
              <a:t>Defined architecture, including major tradeoffs and options ready to be baselined after review comments are</a:t>
            </a:r>
            <a:endParaRPr lang="en-US" dirty="0"/>
          </a:p>
          <a:p>
            <a:pPr marL="285750" indent="-285750" fontAlgn="t">
              <a:buFont typeface="Arial" panose="020B0604020202020204" pitchFamily="34" charset="0"/>
              <a:buChar char="•"/>
            </a:pPr>
            <a:r>
              <a:rPr lang="en-US" b="1" dirty="0"/>
              <a:t>incorporated.</a:t>
            </a:r>
            <a:endParaRPr lang="en-US" dirty="0"/>
          </a:p>
          <a:p>
            <a:pPr marL="285750" indent="-285750" fontAlgn="t">
              <a:buFont typeface="Arial" panose="020B0604020202020204" pitchFamily="34" charset="0"/>
              <a:buChar char="•"/>
            </a:pPr>
            <a:r>
              <a:rPr lang="en-US" dirty="0"/>
              <a:t>** Allocation of requirements to next lower level ready to be baselined after review comments is incorporated.</a:t>
            </a:r>
          </a:p>
          <a:p>
            <a:pPr marL="285750" indent="-285750" fontAlgn="t">
              <a:buFont typeface="Arial" panose="020B0604020202020204" pitchFamily="34" charset="0"/>
              <a:buChar char="•"/>
            </a:pPr>
            <a:r>
              <a:rPr lang="en-US" dirty="0"/>
              <a:t>** MOPs, TPM, and other key driving requirement ready to be approved.</a:t>
            </a:r>
          </a:p>
          <a:p>
            <a:pPr marL="285750" indent="-285750" fontAlgn="t">
              <a:buFont typeface="Arial" panose="020B0604020202020204" pitchFamily="34" charset="0"/>
              <a:buChar char="•"/>
            </a:pPr>
            <a:r>
              <a:rPr lang="en-US" dirty="0"/>
              <a:t>**Initial trending information on the mass margins (for projects involving hardware), power margins (for projects that are powered) and closure of review actions (RFA, RID, and/or Action Items</a:t>
            </a:r>
            <a:r>
              <a:rPr lang="en-US" dirty="0" smtClean="0"/>
              <a:t>).</a:t>
            </a:r>
            <a:endParaRPr lang="en-US" dirty="0"/>
          </a:p>
        </p:txBody>
      </p:sp>
    </p:spTree>
    <p:extLst>
      <p:ext uri="{BB962C8B-B14F-4D97-AF65-F5344CB8AC3E}">
        <p14:creationId xmlns:p14="http://schemas.microsoft.com/office/powerpoint/2010/main" val="21442812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Slide Number Placeholder 4"/>
          <p:cNvSpPr>
            <a:spLocks noGrp="1"/>
          </p:cNvSpPr>
          <p:nvPr>
            <p:ph type="sldNum" sz="quarter" idx="4294967295"/>
          </p:nvPr>
        </p:nvSpPr>
        <p:spPr>
          <a:xfrm>
            <a:off x="6946900" y="6604000"/>
            <a:ext cx="3721100" cy="279400"/>
          </a:xfrm>
          <a:prstGeom prst="rect">
            <a:avLst/>
          </a:prstGeom>
          <a:noFill/>
        </p:spPr>
        <p:txBody>
          <a:bodyPr/>
          <a:lstStyle/>
          <a:p>
            <a:fld id="{3AEA8C0B-67D4-BF44-AF49-41F833A23013}" type="slidenum">
              <a:rPr lang="en-US">
                <a:latin typeface="Arial" charset="0"/>
              </a:rPr>
              <a:pPr/>
              <a:t>12</a:t>
            </a:fld>
            <a:endParaRPr lang="en-US">
              <a:latin typeface="Arial" charset="0"/>
            </a:endParaRPr>
          </a:p>
        </p:txBody>
      </p:sp>
      <p:sp>
        <p:nvSpPr>
          <p:cNvPr id="10" name="Title 1"/>
          <p:cNvSpPr txBox="1">
            <a:spLocks/>
          </p:cNvSpPr>
          <p:nvPr/>
        </p:nvSpPr>
        <p:spPr bwMode="auto">
          <a:xfrm>
            <a:off x="123567" y="1039317"/>
            <a:ext cx="11384692" cy="87271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a:solidFill>
                  <a:schemeClr val="bg1"/>
                </a:solidFill>
                <a:latin typeface="Arial"/>
                <a:ea typeface="Tahoma" pitchFamily="34" charset="0"/>
                <a:cs typeface="Arial"/>
              </a:defRPr>
            </a:lvl1pPr>
            <a:lvl2pPr algn="ctr" rtl="0" eaLnBrk="1" fontAlgn="base" hangingPunct="1">
              <a:spcBef>
                <a:spcPct val="0"/>
              </a:spcBef>
              <a:spcAft>
                <a:spcPct val="0"/>
              </a:spcAft>
              <a:defRPr sz="4400">
                <a:solidFill>
                  <a:schemeClr val="tx1"/>
                </a:solidFill>
                <a:latin typeface="Tahoma" pitchFamily="112" charset="0"/>
                <a:cs typeface="Tahoma" pitchFamily="112" charset="0"/>
              </a:defRPr>
            </a:lvl2pPr>
            <a:lvl3pPr algn="ctr" rtl="0" eaLnBrk="1" fontAlgn="base" hangingPunct="1">
              <a:spcBef>
                <a:spcPct val="0"/>
              </a:spcBef>
              <a:spcAft>
                <a:spcPct val="0"/>
              </a:spcAft>
              <a:defRPr sz="4400">
                <a:solidFill>
                  <a:schemeClr val="tx1"/>
                </a:solidFill>
                <a:latin typeface="Tahoma" pitchFamily="112" charset="0"/>
                <a:cs typeface="Tahoma" pitchFamily="112" charset="0"/>
              </a:defRPr>
            </a:lvl3pPr>
            <a:lvl4pPr algn="ctr" rtl="0" eaLnBrk="1" fontAlgn="base" hangingPunct="1">
              <a:spcBef>
                <a:spcPct val="0"/>
              </a:spcBef>
              <a:spcAft>
                <a:spcPct val="0"/>
              </a:spcAft>
              <a:defRPr sz="4400">
                <a:solidFill>
                  <a:schemeClr val="tx1"/>
                </a:solidFill>
                <a:latin typeface="Tahoma" pitchFamily="112" charset="0"/>
                <a:cs typeface="Tahoma" pitchFamily="112" charset="0"/>
              </a:defRPr>
            </a:lvl4pPr>
            <a:lvl5pPr algn="ctr" rtl="0" eaLnBrk="1" fontAlgn="base" hangingPunct="1">
              <a:spcBef>
                <a:spcPct val="0"/>
              </a:spcBef>
              <a:spcAft>
                <a:spcPct val="0"/>
              </a:spcAft>
              <a:defRPr sz="4400">
                <a:solidFill>
                  <a:schemeClr val="tx1"/>
                </a:solidFill>
                <a:latin typeface="Tahoma" pitchFamily="112" charset="0"/>
                <a:cs typeface="Tahoma" pitchFamily="112" charset="0"/>
              </a:defRPr>
            </a:lvl5pPr>
            <a:lvl6pPr marL="457200" algn="ctr" rtl="0" eaLnBrk="1" fontAlgn="base" hangingPunct="1">
              <a:spcBef>
                <a:spcPct val="0"/>
              </a:spcBef>
              <a:spcAft>
                <a:spcPct val="0"/>
              </a:spcAft>
              <a:defRPr sz="4400">
                <a:solidFill>
                  <a:schemeClr val="tx1"/>
                </a:solidFill>
                <a:latin typeface="Tahoma" pitchFamily="112" charset="0"/>
                <a:cs typeface="Tahoma" pitchFamily="112" charset="0"/>
              </a:defRPr>
            </a:lvl6pPr>
            <a:lvl7pPr marL="914400" algn="ctr" rtl="0" eaLnBrk="1" fontAlgn="base" hangingPunct="1">
              <a:spcBef>
                <a:spcPct val="0"/>
              </a:spcBef>
              <a:spcAft>
                <a:spcPct val="0"/>
              </a:spcAft>
              <a:defRPr sz="4400">
                <a:solidFill>
                  <a:schemeClr val="tx1"/>
                </a:solidFill>
                <a:latin typeface="Tahoma" pitchFamily="112" charset="0"/>
                <a:cs typeface="Tahoma" pitchFamily="112" charset="0"/>
              </a:defRPr>
            </a:lvl7pPr>
            <a:lvl8pPr marL="1371600" algn="ctr" rtl="0" eaLnBrk="1" fontAlgn="base" hangingPunct="1">
              <a:spcBef>
                <a:spcPct val="0"/>
              </a:spcBef>
              <a:spcAft>
                <a:spcPct val="0"/>
              </a:spcAft>
              <a:defRPr sz="4400">
                <a:solidFill>
                  <a:schemeClr val="tx1"/>
                </a:solidFill>
                <a:latin typeface="Tahoma" pitchFamily="112" charset="0"/>
                <a:cs typeface="Tahoma" pitchFamily="112" charset="0"/>
              </a:defRPr>
            </a:lvl8pPr>
            <a:lvl9pPr marL="1828800" algn="ctr" rtl="0" eaLnBrk="1" fontAlgn="base" hangingPunct="1">
              <a:spcBef>
                <a:spcPct val="0"/>
              </a:spcBef>
              <a:spcAft>
                <a:spcPct val="0"/>
              </a:spcAft>
              <a:defRPr sz="4400">
                <a:solidFill>
                  <a:schemeClr val="tx1"/>
                </a:solidFill>
                <a:latin typeface="Tahoma" pitchFamily="112" charset="0"/>
                <a:cs typeface="Tahoma" pitchFamily="112" charset="0"/>
              </a:defRPr>
            </a:lvl9pPr>
          </a:lstStyle>
          <a:p>
            <a:r>
              <a:rPr lang="en-US" dirty="0" smtClean="0"/>
              <a:t>Systems Engineering at NASA – Key Decision Point B</a:t>
            </a:r>
            <a:endParaRPr lang="en-US" dirty="0"/>
          </a:p>
        </p:txBody>
      </p:sp>
      <p:sp>
        <p:nvSpPr>
          <p:cNvPr id="7" name="Rectangle 6"/>
          <p:cNvSpPr/>
          <p:nvPr/>
        </p:nvSpPr>
        <p:spPr>
          <a:xfrm>
            <a:off x="0" y="6457890"/>
            <a:ext cx="3981974" cy="400110"/>
          </a:xfrm>
          <a:prstGeom prst="rect">
            <a:avLst/>
          </a:prstGeom>
        </p:spPr>
        <p:txBody>
          <a:bodyPr wrap="square">
            <a:spAutoFit/>
          </a:bodyPr>
          <a:lstStyle/>
          <a:p>
            <a:r>
              <a:rPr lang="en-US" sz="1000" dirty="0" smtClean="0"/>
              <a:t>* Product </a:t>
            </a:r>
            <a:r>
              <a:rPr lang="en-US" sz="1000" dirty="0"/>
              <a:t>is required for </a:t>
            </a:r>
            <a:r>
              <a:rPr lang="en-US" sz="1000" dirty="0" smtClean="0"/>
              <a:t>programs /projects covered </a:t>
            </a:r>
            <a:r>
              <a:rPr lang="en-US" sz="1000" dirty="0"/>
              <a:t>by </a:t>
            </a:r>
            <a:r>
              <a:rPr lang="en-US" sz="1000" dirty="0" smtClean="0"/>
              <a:t>NPR 7120.5</a:t>
            </a:r>
            <a:endParaRPr lang="en-US" sz="1000" dirty="0"/>
          </a:p>
          <a:p>
            <a:r>
              <a:rPr lang="en-US" sz="1000" dirty="0" smtClean="0"/>
              <a:t>** Product </a:t>
            </a:r>
            <a:r>
              <a:rPr lang="en-US" sz="1000" dirty="0"/>
              <a:t>is required per </a:t>
            </a:r>
            <a:r>
              <a:rPr lang="en-US" sz="1000" dirty="0" smtClean="0"/>
              <a:t>NPR 7123.1</a:t>
            </a:r>
            <a:endParaRPr lang="en-US" sz="1000" dirty="0"/>
          </a:p>
        </p:txBody>
      </p:sp>
      <p:sp>
        <p:nvSpPr>
          <p:cNvPr id="8" name="TextBox 7"/>
          <p:cNvSpPr txBox="1"/>
          <p:nvPr/>
        </p:nvSpPr>
        <p:spPr>
          <a:xfrm>
            <a:off x="230660" y="1817915"/>
            <a:ext cx="11664778" cy="3231654"/>
          </a:xfrm>
          <a:prstGeom prst="rect">
            <a:avLst/>
          </a:prstGeom>
          <a:noFill/>
        </p:spPr>
        <p:txBody>
          <a:bodyPr wrap="square" rtlCol="0">
            <a:spAutoFit/>
          </a:bodyPr>
          <a:lstStyle/>
          <a:p>
            <a:r>
              <a:rPr lang="en-US" sz="2000" b="1" dirty="0" smtClean="0"/>
              <a:t>Other </a:t>
            </a:r>
            <a:r>
              <a:rPr lang="en-US" sz="2000" b="1" dirty="0"/>
              <a:t>MDR/SDR technical products listed below for both hardware and software system elements have been made available to the cognizant participants prior to the review</a:t>
            </a:r>
            <a:r>
              <a:rPr lang="en-US" sz="2000" b="1" dirty="0" smtClean="0"/>
              <a:t>:</a:t>
            </a:r>
          </a:p>
          <a:p>
            <a:endParaRPr lang="en-US" sz="2000" b="1" dirty="0" smtClean="0"/>
          </a:p>
          <a:p>
            <a:pPr marL="285750" indent="-285750" fontAlgn="t">
              <a:buFont typeface="Arial" panose="020B0604020202020204" pitchFamily="34" charset="0"/>
              <a:buChar char="•"/>
            </a:pPr>
            <a:r>
              <a:rPr lang="en-US" b="1" u="sng" dirty="0" smtClean="0">
                <a:solidFill>
                  <a:srgbClr val="000000"/>
                </a:solidFill>
                <a:latin typeface="Calibri" panose="020F0502020204030204" pitchFamily="34" charset="0"/>
              </a:rPr>
              <a:t>Supporting </a:t>
            </a:r>
            <a:r>
              <a:rPr lang="en-US" b="1" u="sng" dirty="0">
                <a:solidFill>
                  <a:srgbClr val="000000"/>
                </a:solidFill>
                <a:latin typeface="Calibri" panose="020F0502020204030204" pitchFamily="34" charset="0"/>
              </a:rPr>
              <a:t>analyses, functional/timing descriptions</a:t>
            </a:r>
            <a:r>
              <a:rPr lang="en-US" b="1" u="sng" dirty="0" smtClean="0">
                <a:solidFill>
                  <a:srgbClr val="000000"/>
                </a:solidFill>
                <a:latin typeface="Calibri" panose="020F0502020204030204" pitchFamily="34" charset="0"/>
              </a:rPr>
              <a:t>, and </a:t>
            </a:r>
            <a:r>
              <a:rPr lang="en-US" b="1" u="sng" dirty="0">
                <a:solidFill>
                  <a:srgbClr val="000000"/>
                </a:solidFill>
                <a:latin typeface="Calibri" panose="020F0502020204030204" pitchFamily="34" charset="0"/>
              </a:rPr>
              <a:t>allocations of functions to architecture elements</a:t>
            </a:r>
            <a:endParaRPr lang="en-US" sz="2000" dirty="0">
              <a:latin typeface="Arial" panose="020B0604020202020204" pitchFamily="34" charset="0"/>
            </a:endParaRPr>
          </a:p>
          <a:p>
            <a:pPr marL="285750" indent="-285750" fontAlgn="t">
              <a:buFont typeface="Arial" panose="020B0604020202020204" pitchFamily="34" charset="0"/>
              <a:buChar char="•"/>
            </a:pPr>
            <a:r>
              <a:rPr lang="en-US" dirty="0">
                <a:solidFill>
                  <a:srgbClr val="000000"/>
                </a:solidFill>
                <a:latin typeface="Calibri" panose="020F0502020204030204" pitchFamily="34" charset="0"/>
              </a:rPr>
              <a:t>*Updated SEMP</a:t>
            </a:r>
            <a:endParaRPr lang="en-US" sz="2000" dirty="0">
              <a:latin typeface="Arial" panose="020B0604020202020204" pitchFamily="34" charset="0"/>
            </a:endParaRPr>
          </a:p>
          <a:p>
            <a:pPr marL="285750" indent="-285750" fontAlgn="t">
              <a:buFont typeface="Arial" panose="020B0604020202020204" pitchFamily="34" charset="0"/>
              <a:buChar char="•"/>
            </a:pPr>
            <a:r>
              <a:rPr lang="en-US" dirty="0">
                <a:solidFill>
                  <a:srgbClr val="000000"/>
                </a:solidFill>
                <a:latin typeface="Calibri" panose="020F0502020204030204" pitchFamily="34" charset="0"/>
              </a:rPr>
              <a:t>Preliminary interface definitions</a:t>
            </a:r>
            <a:endParaRPr lang="en-US" sz="2000" dirty="0">
              <a:latin typeface="Arial" panose="020B0604020202020204" pitchFamily="34" charset="0"/>
            </a:endParaRPr>
          </a:p>
          <a:p>
            <a:pPr marL="285750" indent="-285750" fontAlgn="t">
              <a:buFont typeface="Arial" panose="020B0604020202020204" pitchFamily="34" charset="0"/>
              <a:buChar char="•"/>
            </a:pPr>
            <a:r>
              <a:rPr lang="en-US" dirty="0">
                <a:solidFill>
                  <a:srgbClr val="000000"/>
                </a:solidFill>
                <a:latin typeface="Calibri" panose="020F0502020204030204" pitchFamily="34" charset="0"/>
              </a:rPr>
              <a:t>Initial technical resource utilization estimates and margins</a:t>
            </a:r>
            <a:endParaRPr lang="en-US" sz="2000" dirty="0">
              <a:latin typeface="Arial" panose="020B0604020202020204" pitchFamily="34" charset="0"/>
            </a:endParaRPr>
          </a:p>
          <a:p>
            <a:pPr marL="285750" indent="-285750" fontAlgn="t">
              <a:buFont typeface="Arial" panose="020B0604020202020204" pitchFamily="34" charset="0"/>
              <a:buChar char="•"/>
            </a:pPr>
            <a:r>
              <a:rPr lang="en-US" dirty="0">
                <a:solidFill>
                  <a:srgbClr val="000000"/>
                </a:solidFill>
                <a:latin typeface="Calibri" panose="020F0502020204030204" pitchFamily="34" charset="0"/>
              </a:rPr>
              <a:t>* Preliminary operations concept</a:t>
            </a:r>
            <a:endParaRPr lang="en-US" sz="2000" dirty="0">
              <a:latin typeface="Arial" panose="020B0604020202020204" pitchFamily="34" charset="0"/>
            </a:endParaRPr>
          </a:p>
          <a:p>
            <a:pPr marL="285750" indent="-285750" fontAlgn="t">
              <a:buFont typeface="Arial" panose="020B0604020202020204" pitchFamily="34" charset="0"/>
              <a:buChar char="•"/>
            </a:pPr>
            <a:r>
              <a:rPr lang="en-US" dirty="0">
                <a:solidFill>
                  <a:srgbClr val="000000"/>
                </a:solidFill>
                <a:latin typeface="Calibri" panose="020F0502020204030204" pitchFamily="34" charset="0"/>
              </a:rPr>
              <a:t>Preliminary system safety analysis</a:t>
            </a:r>
            <a:endParaRPr lang="en-US" sz="2000" dirty="0">
              <a:latin typeface="Arial" panose="020B0604020202020204" pitchFamily="34" charset="0"/>
            </a:endParaRPr>
          </a:p>
          <a:p>
            <a:pPr marL="285750" indent="-285750" fontAlgn="t">
              <a:buFont typeface="Arial" panose="020B0604020202020204" pitchFamily="34" charset="0"/>
              <a:buChar char="•"/>
            </a:pPr>
            <a:r>
              <a:rPr lang="en-US" dirty="0">
                <a:solidFill>
                  <a:srgbClr val="000000"/>
                </a:solidFill>
                <a:latin typeface="Calibri" panose="020F0502020204030204" pitchFamily="34" charset="0"/>
              </a:rPr>
              <a:t>Software criteria and products, per </a:t>
            </a:r>
            <a:endParaRPr lang="en-US" sz="2000" dirty="0">
              <a:latin typeface="Arial" panose="020B0604020202020204" pitchFamily="34" charset="0"/>
            </a:endParaRPr>
          </a:p>
          <a:p>
            <a:pPr marL="285750" indent="-285750" fontAlgn="t">
              <a:buFont typeface="Arial" panose="020B0604020202020204" pitchFamily="34" charset="0"/>
              <a:buChar char="•"/>
            </a:pPr>
            <a:r>
              <a:rPr lang="en-US" dirty="0">
                <a:solidFill>
                  <a:srgbClr val="000000"/>
                </a:solidFill>
                <a:latin typeface="Calibri" panose="020F0502020204030204" pitchFamily="34" charset="0"/>
              </a:rPr>
              <a:t>NASA-HDBK-2203, NASA Software Engineering Handbook</a:t>
            </a:r>
            <a:endParaRPr lang="en-US" sz="2000" b="0" i="0" u="none" strike="noStrike" dirty="0">
              <a:effectLst/>
              <a:latin typeface="Arial" panose="020B0604020202020204" pitchFamily="34" charset="0"/>
            </a:endParaRPr>
          </a:p>
        </p:txBody>
      </p:sp>
      <p:sp>
        <p:nvSpPr>
          <p:cNvPr id="9" name="TextBox 8"/>
          <p:cNvSpPr txBox="1"/>
          <p:nvPr/>
        </p:nvSpPr>
        <p:spPr>
          <a:xfrm>
            <a:off x="7430530" y="4680563"/>
            <a:ext cx="4555524" cy="1015663"/>
          </a:xfrm>
          <a:prstGeom prst="rect">
            <a:avLst/>
          </a:prstGeom>
          <a:noFill/>
        </p:spPr>
        <p:txBody>
          <a:bodyPr wrap="square" rtlCol="0">
            <a:spAutoFit/>
          </a:bodyPr>
          <a:lstStyle/>
          <a:p>
            <a:pPr marL="457200" indent="-457200">
              <a:buFont typeface="+mj-lt"/>
              <a:buAutoNum type="arabicPeriod"/>
            </a:pPr>
            <a:r>
              <a:rPr lang="en-US" sz="2000" b="1" dirty="0" smtClean="0">
                <a:solidFill>
                  <a:srgbClr val="00B050"/>
                </a:solidFill>
              </a:rPr>
              <a:t>Describe </a:t>
            </a:r>
            <a:r>
              <a:rPr lang="en-US" sz="2000" b="1" i="1" u="sng" dirty="0" smtClean="0">
                <a:solidFill>
                  <a:srgbClr val="00B050"/>
                </a:solidFill>
              </a:rPr>
              <a:t>the</a:t>
            </a:r>
            <a:r>
              <a:rPr lang="en-US" sz="2000" b="1" dirty="0" smtClean="0">
                <a:solidFill>
                  <a:srgbClr val="00B050"/>
                </a:solidFill>
              </a:rPr>
              <a:t> System Architecture</a:t>
            </a:r>
          </a:p>
          <a:p>
            <a:pPr marL="457200" indent="-457200">
              <a:buFont typeface="+mj-lt"/>
              <a:buAutoNum type="arabicPeriod"/>
            </a:pPr>
            <a:r>
              <a:rPr lang="en-US" sz="2000" b="1" i="0" u="none" strike="noStrike" dirty="0" smtClean="0">
                <a:solidFill>
                  <a:srgbClr val="00B050"/>
                </a:solidFill>
                <a:effectLst/>
                <a:latin typeface="Arial" panose="020B0604020202020204" pitchFamily="34" charset="0"/>
              </a:rPr>
              <a:t>Explain why this architecture is the </a:t>
            </a:r>
            <a:r>
              <a:rPr lang="en-US" sz="2000" b="1" i="1" u="sng" strike="noStrike" dirty="0" smtClean="0">
                <a:solidFill>
                  <a:srgbClr val="00B050"/>
                </a:solidFill>
                <a:effectLst/>
                <a:latin typeface="Arial" panose="020B0604020202020204" pitchFamily="34" charset="0"/>
              </a:rPr>
              <a:t>right</a:t>
            </a:r>
            <a:r>
              <a:rPr lang="en-US" sz="2000" b="1" i="0" u="none" strike="noStrike" dirty="0" smtClean="0">
                <a:solidFill>
                  <a:srgbClr val="00B050"/>
                </a:solidFill>
                <a:effectLst/>
                <a:latin typeface="Arial" panose="020B0604020202020204" pitchFamily="34" charset="0"/>
              </a:rPr>
              <a:t> one</a:t>
            </a:r>
            <a:endParaRPr lang="en-US" sz="2000" b="0" i="0" u="none" strike="noStrike" dirty="0">
              <a:solidFill>
                <a:srgbClr val="00B050"/>
              </a:solidFill>
              <a:effectLst/>
              <a:latin typeface="Arial" panose="020B0604020202020204" pitchFamily="34" charset="0"/>
            </a:endParaRPr>
          </a:p>
        </p:txBody>
      </p:sp>
    </p:spTree>
    <p:extLst>
      <p:ext uri="{BB962C8B-B14F-4D97-AF65-F5344CB8AC3E}">
        <p14:creationId xmlns:p14="http://schemas.microsoft.com/office/powerpoint/2010/main" val="6217257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1383" y="1412253"/>
            <a:ext cx="3097428" cy="872718"/>
          </a:xfrm>
        </p:spPr>
        <p:txBody>
          <a:bodyPr/>
          <a:lstStyle/>
          <a:p>
            <a:r>
              <a:rPr lang="en-US" dirty="0" smtClean="0"/>
              <a:t>“Architecture”</a:t>
            </a:r>
            <a:endParaRPr lang="en-US" baseline="30000" dirty="0"/>
          </a:p>
        </p:txBody>
      </p:sp>
      <p:sp>
        <p:nvSpPr>
          <p:cNvPr id="4" name="Slide Number Placeholder 3"/>
          <p:cNvSpPr>
            <a:spLocks noGrp="1"/>
          </p:cNvSpPr>
          <p:nvPr>
            <p:ph type="sldNum" sz="quarter" idx="4"/>
          </p:nvPr>
        </p:nvSpPr>
        <p:spPr/>
        <p:txBody>
          <a:bodyPr/>
          <a:lstStyle/>
          <a:p>
            <a:fld id="{6BB64A14-4AFB-415D-9C88-B27AE3CAE8F6}" type="slidenum">
              <a:rPr lang="en-US" smtClean="0"/>
              <a:t>13</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2085275785"/>
              </p:ext>
            </p:extLst>
          </p:nvPr>
        </p:nvGraphicFramePr>
        <p:xfrm>
          <a:off x="2064951" y="2408423"/>
          <a:ext cx="8128000" cy="1854200"/>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algn="ctr"/>
                      <a:r>
                        <a:rPr lang="en-US" dirty="0" smtClean="0"/>
                        <a:t>Policy Document</a:t>
                      </a:r>
                      <a:endParaRPr lang="en-US" dirty="0"/>
                    </a:p>
                  </a:txBody>
                  <a:tcPr/>
                </a:tc>
                <a:tc>
                  <a:txBody>
                    <a:bodyPr/>
                    <a:lstStyle/>
                    <a:p>
                      <a:pPr algn="ctr"/>
                      <a:r>
                        <a:rPr lang="en-US" dirty="0" smtClean="0"/>
                        <a:t>Number of</a:t>
                      </a:r>
                      <a:r>
                        <a:rPr lang="en-US" baseline="0" dirty="0" smtClean="0"/>
                        <a:t> Appearances</a:t>
                      </a:r>
                      <a:endParaRPr lang="en-US" dirty="0"/>
                    </a:p>
                  </a:txBody>
                  <a:tcPr/>
                </a:tc>
              </a:tr>
              <a:tr h="370840">
                <a:tc>
                  <a:txBody>
                    <a:bodyPr/>
                    <a:lstStyle/>
                    <a:p>
                      <a:r>
                        <a:rPr lang="en-US" dirty="0" smtClean="0"/>
                        <a:t>NPR 7120.5E</a:t>
                      </a:r>
                      <a:endParaRPr lang="en-US" dirty="0"/>
                    </a:p>
                  </a:txBody>
                  <a:tcPr/>
                </a:tc>
                <a:tc>
                  <a:txBody>
                    <a:bodyPr/>
                    <a:lstStyle/>
                    <a:p>
                      <a:pPr algn="ctr"/>
                      <a:r>
                        <a:rPr lang="en-US" dirty="0" smtClean="0"/>
                        <a:t>40</a:t>
                      </a:r>
                      <a:endParaRPr lang="en-US" dirty="0"/>
                    </a:p>
                  </a:txBody>
                  <a:tcPr/>
                </a:tc>
              </a:tr>
              <a:tr h="370840">
                <a:tc>
                  <a:txBody>
                    <a:bodyPr/>
                    <a:lstStyle/>
                    <a:p>
                      <a:r>
                        <a:rPr lang="en-US" dirty="0" smtClean="0"/>
                        <a:t>NPR 7123.1B</a:t>
                      </a:r>
                      <a:endParaRPr lang="en-US" dirty="0"/>
                    </a:p>
                  </a:txBody>
                  <a:tcPr/>
                </a:tc>
                <a:tc>
                  <a:txBody>
                    <a:bodyPr/>
                    <a:lstStyle/>
                    <a:p>
                      <a:pPr algn="ctr"/>
                      <a:r>
                        <a:rPr lang="en-US" dirty="0" smtClean="0"/>
                        <a:t>22</a:t>
                      </a:r>
                      <a:endParaRPr lang="en-US" dirty="0"/>
                    </a:p>
                  </a:txBody>
                  <a:tcPr/>
                </a:tc>
              </a:tr>
              <a:tr h="370840">
                <a:tc>
                  <a:txBody>
                    <a:bodyPr/>
                    <a:lstStyle/>
                    <a:p>
                      <a:r>
                        <a:rPr lang="en-US" dirty="0" smtClean="0"/>
                        <a:t>NASA</a:t>
                      </a:r>
                      <a:r>
                        <a:rPr lang="en-US" baseline="0" dirty="0" smtClean="0"/>
                        <a:t> SE Handbook (2007)</a:t>
                      </a:r>
                      <a:endParaRPr lang="en-US" dirty="0"/>
                    </a:p>
                  </a:txBody>
                  <a:tcPr/>
                </a:tc>
                <a:tc>
                  <a:txBody>
                    <a:bodyPr/>
                    <a:lstStyle/>
                    <a:p>
                      <a:pPr algn="ctr"/>
                      <a:r>
                        <a:rPr lang="en-US" dirty="0" smtClean="0"/>
                        <a:t>146</a:t>
                      </a:r>
                      <a:endParaRPr lang="en-US" dirty="0"/>
                    </a:p>
                  </a:txBody>
                  <a:tcPr/>
                </a:tc>
              </a:tr>
              <a:tr h="370840">
                <a:tc>
                  <a:txBody>
                    <a:bodyPr/>
                    <a:lstStyle/>
                    <a:p>
                      <a:r>
                        <a:rPr lang="en-US" dirty="0" smtClean="0"/>
                        <a:t>NASA</a:t>
                      </a:r>
                      <a:r>
                        <a:rPr lang="en-US" baseline="0" dirty="0" smtClean="0"/>
                        <a:t> SE Handbook (2016)</a:t>
                      </a:r>
                      <a:endParaRPr lang="en-US" dirty="0"/>
                    </a:p>
                  </a:txBody>
                  <a:tcPr/>
                </a:tc>
                <a:tc>
                  <a:txBody>
                    <a:bodyPr/>
                    <a:lstStyle/>
                    <a:p>
                      <a:pPr algn="ctr"/>
                      <a:r>
                        <a:rPr lang="en-US" dirty="0" smtClean="0"/>
                        <a:t>117</a:t>
                      </a:r>
                      <a:endParaRPr lang="en-US" dirty="0"/>
                    </a:p>
                  </a:txBody>
                  <a:tcPr/>
                </a:tc>
              </a:tr>
            </a:tbl>
          </a:graphicData>
        </a:graphic>
      </p:graphicFrame>
      <p:sp>
        <p:nvSpPr>
          <p:cNvPr id="7" name="Rectangle 6"/>
          <p:cNvSpPr/>
          <p:nvPr/>
        </p:nvSpPr>
        <p:spPr>
          <a:xfrm>
            <a:off x="1054443" y="4854476"/>
            <a:ext cx="10470292" cy="1200329"/>
          </a:xfrm>
          <a:prstGeom prst="rect">
            <a:avLst/>
          </a:prstGeom>
        </p:spPr>
        <p:txBody>
          <a:bodyPr wrap="square">
            <a:spAutoFit/>
          </a:bodyPr>
          <a:lstStyle/>
          <a:p>
            <a:r>
              <a:rPr lang="en-US" dirty="0"/>
              <a:t>Much like the other elements of functional decomposition, the </a:t>
            </a:r>
            <a:r>
              <a:rPr lang="en-US" b="1" i="1" u="sng" dirty="0"/>
              <a:t>development of a good </a:t>
            </a:r>
            <a:r>
              <a:rPr lang="en-US" b="1" i="1" u="sng" dirty="0" smtClean="0"/>
              <a:t>system level architecture </a:t>
            </a:r>
            <a:r>
              <a:rPr lang="en-US" dirty="0"/>
              <a:t>is a creative, recursive, collaborative, and iterative </a:t>
            </a:r>
            <a:r>
              <a:rPr lang="en-US" b="1" i="1" u="sng" dirty="0"/>
              <a:t>process</a:t>
            </a:r>
            <a:r>
              <a:rPr lang="en-US" dirty="0"/>
              <a:t> that combines </a:t>
            </a:r>
            <a:r>
              <a:rPr lang="en-US" dirty="0" smtClean="0"/>
              <a:t>an excellent </a:t>
            </a:r>
            <a:r>
              <a:rPr lang="en-US" dirty="0"/>
              <a:t>understanding of the project’s end objectives and constraints with an equally </a:t>
            </a:r>
            <a:r>
              <a:rPr lang="en-US" dirty="0" smtClean="0"/>
              <a:t>good knowledge </a:t>
            </a:r>
            <a:r>
              <a:rPr lang="en-US" dirty="0"/>
              <a:t>of various potential technical means of delivering the end products.</a:t>
            </a:r>
          </a:p>
        </p:txBody>
      </p:sp>
    </p:spTree>
    <p:extLst>
      <p:ext uri="{BB962C8B-B14F-4D97-AF65-F5344CB8AC3E}">
        <p14:creationId xmlns:p14="http://schemas.microsoft.com/office/powerpoint/2010/main" val="1683476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53" y="1148643"/>
            <a:ext cx="11729623" cy="872718"/>
          </a:xfrm>
        </p:spPr>
        <p:txBody>
          <a:bodyPr/>
          <a:lstStyle/>
          <a:p>
            <a:r>
              <a:rPr lang="en-US" dirty="0" smtClean="0"/>
              <a:t>What is this “Architecture” of which you speak?</a:t>
            </a:r>
            <a:endParaRPr lang="en-US" baseline="30000" dirty="0"/>
          </a:p>
        </p:txBody>
      </p:sp>
      <p:sp>
        <p:nvSpPr>
          <p:cNvPr id="4" name="Slide Number Placeholder 3"/>
          <p:cNvSpPr>
            <a:spLocks noGrp="1"/>
          </p:cNvSpPr>
          <p:nvPr>
            <p:ph type="sldNum" sz="quarter" idx="4"/>
          </p:nvPr>
        </p:nvSpPr>
        <p:spPr/>
        <p:txBody>
          <a:bodyPr/>
          <a:lstStyle/>
          <a:p>
            <a:fld id="{6BB64A14-4AFB-415D-9C88-B27AE3CAE8F6}" type="slidenum">
              <a:rPr lang="en-US" smtClean="0"/>
              <a:t>14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1" y="2244810"/>
            <a:ext cx="10248228" cy="3801762"/>
          </a:xfrm>
          <a:prstGeom prst="rect">
            <a:avLst/>
          </a:prstGeom>
        </p:spPr>
      </p:pic>
    </p:spTree>
    <p:extLst>
      <p:ext uri="{BB962C8B-B14F-4D97-AF65-F5344CB8AC3E}">
        <p14:creationId xmlns:p14="http://schemas.microsoft.com/office/powerpoint/2010/main" val="30867054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53" y="1148643"/>
            <a:ext cx="11729623" cy="872718"/>
          </a:xfrm>
        </p:spPr>
        <p:txBody>
          <a:bodyPr/>
          <a:lstStyle/>
          <a:p>
            <a:r>
              <a:rPr lang="en-US" dirty="0" smtClean="0"/>
              <a:t>What is this “Architecture” of which you speak?</a:t>
            </a:r>
            <a:endParaRPr lang="en-US" baseline="30000" dirty="0"/>
          </a:p>
        </p:txBody>
      </p:sp>
      <p:sp>
        <p:nvSpPr>
          <p:cNvPr id="4" name="Slide Number Placeholder 3"/>
          <p:cNvSpPr>
            <a:spLocks noGrp="1"/>
          </p:cNvSpPr>
          <p:nvPr>
            <p:ph type="sldNum" sz="quarter" idx="4"/>
          </p:nvPr>
        </p:nvSpPr>
        <p:spPr/>
        <p:txBody>
          <a:bodyPr/>
          <a:lstStyle/>
          <a:p>
            <a:fld id="{6BB64A14-4AFB-415D-9C88-B27AE3CAE8F6}" type="slidenum">
              <a:rPr lang="en-US" smtClean="0"/>
              <a:t>15</a:t>
            </a:fld>
            <a:endParaRPr lang="en-US"/>
          </a:p>
        </p:txBody>
      </p:sp>
      <p:sp>
        <p:nvSpPr>
          <p:cNvPr id="6" name="Rectangle 5"/>
          <p:cNvSpPr/>
          <p:nvPr/>
        </p:nvSpPr>
        <p:spPr>
          <a:xfrm>
            <a:off x="0" y="1561706"/>
            <a:ext cx="12006471" cy="3951851"/>
          </a:xfrm>
          <a:prstGeom prst="rect">
            <a:avLst/>
          </a:prstGeom>
        </p:spPr>
        <p:txBody>
          <a:bodyPr wrap="square">
            <a:spAutoFit/>
          </a:bodyPr>
          <a:lstStyle/>
          <a:p>
            <a:pPr>
              <a:lnSpc>
                <a:spcPct val="110000"/>
              </a:lnSpc>
              <a:spcBef>
                <a:spcPts val="0"/>
              </a:spcBef>
            </a:pPr>
            <a:endParaRPr lang="en-US" b="1" dirty="0"/>
          </a:p>
          <a:p>
            <a:pPr marL="285750" indent="-285750">
              <a:lnSpc>
                <a:spcPct val="110000"/>
              </a:lnSpc>
              <a:buFont typeface="Arial" panose="020B0604020202020204" pitchFamily="34" charset="0"/>
              <a:buChar char="•"/>
            </a:pPr>
            <a:r>
              <a:rPr lang="en-US" b="1" dirty="0" smtClean="0"/>
              <a:t>Fundamental </a:t>
            </a:r>
            <a:r>
              <a:rPr lang="en-US" b="1" dirty="0"/>
              <a:t>concepts or properties of a system in its environment embodied in its elements, relationships, and in the principles of its design and </a:t>
            </a:r>
            <a:r>
              <a:rPr lang="en-US" b="1" dirty="0" smtClean="0"/>
              <a:t>evolution</a:t>
            </a:r>
            <a:r>
              <a:rPr lang="en-US" b="1" baseline="30000" dirty="0"/>
              <a:t>1</a:t>
            </a:r>
            <a:endParaRPr lang="en-US" b="1" dirty="0" smtClean="0"/>
          </a:p>
          <a:p>
            <a:pPr marL="285750" indent="-285750">
              <a:lnSpc>
                <a:spcPct val="110000"/>
              </a:lnSpc>
              <a:buFont typeface="Arial" panose="020B0604020202020204" pitchFamily="34" charset="0"/>
              <a:buChar char="•"/>
            </a:pPr>
            <a:endParaRPr lang="en-US" b="1" dirty="0" smtClean="0"/>
          </a:p>
          <a:p>
            <a:pPr marL="285750" indent="-285750">
              <a:lnSpc>
                <a:spcPct val="110000"/>
              </a:lnSpc>
              <a:buFont typeface="Arial" panose="020B0604020202020204" pitchFamily="34" charset="0"/>
              <a:buChar char="•"/>
            </a:pPr>
            <a:r>
              <a:rPr lang="en-US" b="1" dirty="0" smtClean="0"/>
              <a:t>The </a:t>
            </a:r>
            <a:r>
              <a:rPr lang="en-US" b="1" dirty="0"/>
              <a:t>fundamental </a:t>
            </a:r>
            <a:r>
              <a:rPr lang="en-US" b="1" dirty="0" smtClean="0"/>
              <a:t>organization of </a:t>
            </a:r>
            <a:r>
              <a:rPr lang="en-US" b="1" dirty="0"/>
              <a:t>a system embodied in its components, their relationships to each other and </a:t>
            </a:r>
            <a:r>
              <a:rPr lang="en-US" b="1" dirty="0" smtClean="0"/>
              <a:t>to the </a:t>
            </a:r>
            <a:r>
              <a:rPr lang="en-US" b="1" dirty="0"/>
              <a:t>environment, and the principles guiding its design and </a:t>
            </a:r>
            <a:r>
              <a:rPr lang="en-US" b="1" dirty="0" smtClean="0"/>
              <a:t>evolution</a:t>
            </a:r>
            <a:r>
              <a:rPr lang="en-US" b="1" baseline="30000" dirty="0" smtClean="0"/>
              <a:t>2</a:t>
            </a:r>
          </a:p>
          <a:p>
            <a:pPr marL="285750" indent="-285750">
              <a:lnSpc>
                <a:spcPct val="110000"/>
              </a:lnSpc>
              <a:buFont typeface="Arial" panose="020B0604020202020204" pitchFamily="34" charset="0"/>
              <a:buChar char="•"/>
            </a:pPr>
            <a:endParaRPr lang="en-US" b="1" dirty="0" smtClean="0"/>
          </a:p>
          <a:p>
            <a:pPr marL="285750" indent="-285750">
              <a:lnSpc>
                <a:spcPct val="110000"/>
              </a:lnSpc>
              <a:buFont typeface="Arial" panose="020B0604020202020204" pitchFamily="34" charset="0"/>
              <a:buChar char="•"/>
            </a:pPr>
            <a:r>
              <a:rPr lang="en-US" b="1" dirty="0" smtClean="0"/>
              <a:t>The structure of </a:t>
            </a:r>
            <a:r>
              <a:rPr lang="en-US" b="1" dirty="0"/>
              <a:t>components, their relationships, and the principles and guidelines governing </a:t>
            </a:r>
            <a:r>
              <a:rPr lang="en-US" b="1" dirty="0" smtClean="0"/>
              <a:t>their design </a:t>
            </a:r>
            <a:r>
              <a:rPr lang="en-US" b="1" dirty="0"/>
              <a:t>and evolution over </a:t>
            </a:r>
            <a:r>
              <a:rPr lang="en-US" b="1" dirty="0" smtClean="0"/>
              <a:t>time.</a:t>
            </a:r>
            <a:r>
              <a:rPr lang="en-US" b="1" baseline="30000" dirty="0" smtClean="0"/>
              <a:t>3</a:t>
            </a:r>
          </a:p>
          <a:p>
            <a:pPr marL="285750" indent="-285750">
              <a:lnSpc>
                <a:spcPct val="110000"/>
              </a:lnSpc>
              <a:buFont typeface="Arial" panose="020B0604020202020204" pitchFamily="34" charset="0"/>
              <a:buChar char="•"/>
            </a:pPr>
            <a:endParaRPr lang="en-US" b="1" baseline="30000" dirty="0"/>
          </a:p>
          <a:p>
            <a:pPr marL="285750" indent="-285750">
              <a:lnSpc>
                <a:spcPct val="110000"/>
              </a:lnSpc>
              <a:buFont typeface="Arial" panose="020B0604020202020204" pitchFamily="34" charset="0"/>
              <a:buChar char="•"/>
            </a:pPr>
            <a:r>
              <a:rPr lang="en-US" b="1" dirty="0"/>
              <a:t>A Solution to a Set of </a:t>
            </a:r>
            <a:r>
              <a:rPr lang="en-US" b="1" dirty="0" smtClean="0"/>
              <a:t>Problems</a:t>
            </a:r>
            <a:r>
              <a:rPr lang="en-US" b="1" baseline="30000" dirty="0" smtClean="0"/>
              <a:t>4</a:t>
            </a:r>
            <a:endParaRPr lang="en-US" b="1" dirty="0"/>
          </a:p>
          <a:p>
            <a:pPr marL="285750" indent="-285750">
              <a:lnSpc>
                <a:spcPct val="110000"/>
              </a:lnSpc>
              <a:buFont typeface="Arial" panose="020B0604020202020204" pitchFamily="34" charset="0"/>
              <a:buChar char="•"/>
            </a:pPr>
            <a:endParaRPr lang="en-US" b="1" dirty="0" smtClean="0"/>
          </a:p>
          <a:p>
            <a:pPr marL="285750" indent="-285750">
              <a:lnSpc>
                <a:spcPct val="110000"/>
              </a:lnSpc>
              <a:buFont typeface="Arial" panose="020B0604020202020204" pitchFamily="34" charset="0"/>
              <a:buChar char="•"/>
            </a:pPr>
            <a:endParaRPr lang="en-US" b="1" dirty="0" smtClean="0"/>
          </a:p>
        </p:txBody>
      </p:sp>
      <p:sp>
        <p:nvSpPr>
          <p:cNvPr id="7" name="Content Placeholder 2"/>
          <p:cNvSpPr>
            <a:spLocks noGrp="1"/>
          </p:cNvSpPr>
          <p:nvPr>
            <p:ph idx="1"/>
          </p:nvPr>
        </p:nvSpPr>
        <p:spPr>
          <a:xfrm>
            <a:off x="-69574" y="6042990"/>
            <a:ext cx="12192000" cy="891139"/>
          </a:xfrm>
        </p:spPr>
        <p:txBody>
          <a:bodyPr/>
          <a:lstStyle/>
          <a:p>
            <a:pPr marL="0" lvl="0" indent="0">
              <a:buNone/>
            </a:pPr>
            <a:r>
              <a:rPr lang="en-US" sz="1000" baseline="30000" dirty="0" smtClean="0"/>
              <a:t>1</a:t>
            </a:r>
            <a:r>
              <a:rPr lang="en-US" sz="1000" dirty="0"/>
              <a:t>ISO/IEC </a:t>
            </a:r>
            <a:r>
              <a:rPr lang="en-US" sz="1000" dirty="0" smtClean="0"/>
              <a:t>42010</a:t>
            </a:r>
          </a:p>
          <a:p>
            <a:pPr marL="0" lvl="0" indent="0">
              <a:buNone/>
            </a:pPr>
            <a:r>
              <a:rPr lang="en-US" sz="1000" baseline="30000" dirty="0" smtClean="0"/>
              <a:t>2</a:t>
            </a:r>
            <a:r>
              <a:rPr lang="en-US" sz="1000" dirty="0" smtClean="0"/>
              <a:t>ANSI-IEEE </a:t>
            </a:r>
            <a:r>
              <a:rPr lang="en-US" sz="1000" dirty="0"/>
              <a:t>1471-2000, Recommended Practice for Architectural Description of Software-Intensive Systems</a:t>
            </a:r>
            <a:r>
              <a:rPr lang="en-US" sz="1000" dirty="0" smtClean="0"/>
              <a:t>, </a:t>
            </a:r>
            <a:r>
              <a:rPr lang="en-US" sz="1000" dirty="0" smtClean="0">
                <a:hlinkClick r:id="rId3"/>
              </a:rPr>
              <a:t>http</a:t>
            </a:r>
            <a:r>
              <a:rPr lang="en-US" sz="1000" dirty="0">
                <a:hlinkClick r:id="rId3"/>
              </a:rPr>
              <a:t>://</a:t>
            </a:r>
            <a:r>
              <a:rPr lang="en-US" sz="1000" dirty="0" smtClean="0">
                <a:hlinkClick r:id="rId3"/>
              </a:rPr>
              <a:t>standards.ieee.org/reading/ieee/std_public/description/se/1471-2000_desc.html</a:t>
            </a:r>
            <a:endParaRPr lang="en-US" sz="1000" dirty="0" smtClean="0"/>
          </a:p>
          <a:p>
            <a:pPr marL="0" lvl="0" indent="0">
              <a:buNone/>
            </a:pPr>
            <a:r>
              <a:rPr lang="en-US" sz="1000" baseline="30000" dirty="0" smtClean="0"/>
              <a:t>3</a:t>
            </a:r>
            <a:r>
              <a:rPr lang="en-US" sz="1000" dirty="0" smtClean="0"/>
              <a:t>DoD </a:t>
            </a:r>
            <a:r>
              <a:rPr lang="en-US" sz="1000" dirty="0"/>
              <a:t>Integrated Architecture Panel, 1995, based on IEEE STD </a:t>
            </a:r>
            <a:r>
              <a:rPr lang="en-US" sz="1000" dirty="0" smtClean="0"/>
              <a:t>610.12</a:t>
            </a:r>
          </a:p>
          <a:p>
            <a:pPr marL="0" lvl="0" indent="0">
              <a:buNone/>
            </a:pPr>
            <a:r>
              <a:rPr lang="en-US" sz="1000" baseline="30000" dirty="0" smtClean="0"/>
              <a:t>4</a:t>
            </a:r>
            <a:r>
              <a:rPr lang="en-US" sz="1000" dirty="0" smtClean="0"/>
              <a:t>One of the links from a “Google” search of “What is Architecture?”</a:t>
            </a:r>
            <a:endParaRPr lang="en-US" sz="1000" dirty="0"/>
          </a:p>
        </p:txBody>
      </p:sp>
      <p:sp>
        <p:nvSpPr>
          <p:cNvPr id="10" name="Cloud Callout 9"/>
          <p:cNvSpPr/>
          <p:nvPr/>
        </p:nvSpPr>
        <p:spPr>
          <a:xfrm>
            <a:off x="4757392" y="4118994"/>
            <a:ext cx="6794247" cy="1647940"/>
          </a:xfrm>
          <a:prstGeom prst="cloudCallou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Notionally: Architecture = Structure, Behaviors, and Rules (Requirements) of a system, within the context of a Defined Problem</a:t>
            </a:r>
            <a:endParaRPr lang="en-US" dirty="0"/>
          </a:p>
        </p:txBody>
      </p:sp>
    </p:spTree>
    <p:extLst>
      <p:ext uri="{BB962C8B-B14F-4D97-AF65-F5344CB8AC3E}">
        <p14:creationId xmlns:p14="http://schemas.microsoft.com/office/powerpoint/2010/main" val="1964191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Slide Number Placeholder 4"/>
          <p:cNvSpPr>
            <a:spLocks noGrp="1"/>
          </p:cNvSpPr>
          <p:nvPr>
            <p:ph type="sldNum" sz="quarter" idx="4294967295"/>
          </p:nvPr>
        </p:nvSpPr>
        <p:spPr>
          <a:xfrm>
            <a:off x="6946900" y="6604000"/>
            <a:ext cx="3721100" cy="279400"/>
          </a:xfrm>
          <a:prstGeom prst="rect">
            <a:avLst/>
          </a:prstGeom>
          <a:noFill/>
        </p:spPr>
        <p:txBody>
          <a:bodyPr/>
          <a:lstStyle/>
          <a:p>
            <a:fld id="{3AEA8C0B-67D4-BF44-AF49-41F833A23013}" type="slidenum">
              <a:rPr lang="en-US">
                <a:latin typeface="Arial" charset="0"/>
              </a:rPr>
              <a:pPr/>
              <a:t>16</a:t>
            </a:fld>
            <a:endParaRPr lang="en-US">
              <a:latin typeface="Arial" charset="0"/>
            </a:endParaRPr>
          </a:p>
        </p:txBody>
      </p:sp>
      <p:sp>
        <p:nvSpPr>
          <p:cNvPr id="2" name="Title 1"/>
          <p:cNvSpPr>
            <a:spLocks noGrp="1"/>
          </p:cNvSpPr>
          <p:nvPr>
            <p:ph type="title"/>
          </p:nvPr>
        </p:nvSpPr>
        <p:spPr>
          <a:xfrm>
            <a:off x="0" y="1393545"/>
            <a:ext cx="12043719" cy="872718"/>
          </a:xfrm>
        </p:spPr>
        <p:txBody>
          <a:bodyPr/>
          <a:lstStyle/>
          <a:p>
            <a:r>
              <a:rPr lang="en-US" dirty="0" smtClean="0"/>
              <a:t>So…what is MBSE, and how does it relate to Architecture?</a:t>
            </a:r>
            <a:endParaRPr lang="en-US" dirty="0"/>
          </a:p>
        </p:txBody>
      </p:sp>
      <p:sp>
        <p:nvSpPr>
          <p:cNvPr id="14" name="Content Placeholder 2"/>
          <p:cNvSpPr>
            <a:spLocks noGrp="1"/>
          </p:cNvSpPr>
          <p:nvPr>
            <p:ph idx="1"/>
          </p:nvPr>
        </p:nvSpPr>
        <p:spPr>
          <a:xfrm>
            <a:off x="131896" y="2431727"/>
            <a:ext cx="10610245" cy="1835472"/>
          </a:xfrm>
        </p:spPr>
        <p:txBody>
          <a:bodyPr/>
          <a:lstStyle/>
          <a:p>
            <a:pPr marL="0" indent="0">
              <a:buNone/>
            </a:pPr>
            <a:r>
              <a:rPr lang="en-US" sz="2400" dirty="0">
                <a:latin typeface="Arial" panose="020B0604020202020204" pitchFamily="34" charset="0"/>
              </a:rPr>
              <a:t>Model-Based Systems Engineering (MBSE</a:t>
            </a:r>
            <a:r>
              <a:rPr lang="en-US" sz="2400" dirty="0" smtClean="0">
                <a:latin typeface="Arial" panose="020B0604020202020204" pitchFamily="34" charset="0"/>
              </a:rPr>
              <a:t>): The </a:t>
            </a:r>
            <a:r>
              <a:rPr lang="en-US" sz="2400" b="1" u="sng" dirty="0">
                <a:latin typeface="Arial" panose="020B0604020202020204" pitchFamily="34" charset="0"/>
              </a:rPr>
              <a:t>formalized</a:t>
            </a:r>
            <a:r>
              <a:rPr lang="en-US" sz="2400" dirty="0">
                <a:latin typeface="Arial" panose="020B0604020202020204" pitchFamily="34" charset="0"/>
              </a:rPr>
              <a:t> </a:t>
            </a:r>
            <a:r>
              <a:rPr lang="en-US" sz="2400" b="1" u="sng" dirty="0">
                <a:latin typeface="Arial" panose="020B0604020202020204" pitchFamily="34" charset="0"/>
              </a:rPr>
              <a:t>application of modeling</a:t>
            </a:r>
            <a:r>
              <a:rPr lang="en-US" sz="2400" dirty="0">
                <a:latin typeface="Arial" panose="020B0604020202020204" pitchFamily="34" charset="0"/>
              </a:rPr>
              <a:t> to support system requirements, design, analysis, verification and validation activities beginning in the conceptual design phase and continuing throughout development and later life cycle phases</a:t>
            </a:r>
            <a:r>
              <a:rPr lang="en-US" sz="2400" dirty="0" smtClean="0">
                <a:latin typeface="Arial" panose="020B0604020202020204" pitchFamily="34" charset="0"/>
              </a:rPr>
              <a:t>”</a:t>
            </a:r>
          </a:p>
        </p:txBody>
      </p:sp>
      <p:sp>
        <p:nvSpPr>
          <p:cNvPr id="16" name="Title 1"/>
          <p:cNvSpPr txBox="1">
            <a:spLocks/>
          </p:cNvSpPr>
          <p:nvPr/>
        </p:nvSpPr>
        <p:spPr bwMode="auto">
          <a:xfrm>
            <a:off x="119447" y="4635134"/>
            <a:ext cx="8394357" cy="87271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a:solidFill>
                  <a:schemeClr val="bg1"/>
                </a:solidFill>
                <a:latin typeface="Arial"/>
                <a:ea typeface="Tahoma" pitchFamily="34" charset="0"/>
                <a:cs typeface="Arial"/>
              </a:defRPr>
            </a:lvl1pPr>
            <a:lvl2pPr algn="ctr" rtl="0" eaLnBrk="1" fontAlgn="base" hangingPunct="1">
              <a:spcBef>
                <a:spcPct val="0"/>
              </a:spcBef>
              <a:spcAft>
                <a:spcPct val="0"/>
              </a:spcAft>
              <a:defRPr sz="4400">
                <a:solidFill>
                  <a:schemeClr val="tx1"/>
                </a:solidFill>
                <a:latin typeface="Tahoma" pitchFamily="112" charset="0"/>
                <a:cs typeface="Tahoma" pitchFamily="112" charset="0"/>
              </a:defRPr>
            </a:lvl2pPr>
            <a:lvl3pPr algn="ctr" rtl="0" eaLnBrk="1" fontAlgn="base" hangingPunct="1">
              <a:spcBef>
                <a:spcPct val="0"/>
              </a:spcBef>
              <a:spcAft>
                <a:spcPct val="0"/>
              </a:spcAft>
              <a:defRPr sz="4400">
                <a:solidFill>
                  <a:schemeClr val="tx1"/>
                </a:solidFill>
                <a:latin typeface="Tahoma" pitchFamily="112" charset="0"/>
                <a:cs typeface="Tahoma" pitchFamily="112" charset="0"/>
              </a:defRPr>
            </a:lvl3pPr>
            <a:lvl4pPr algn="ctr" rtl="0" eaLnBrk="1" fontAlgn="base" hangingPunct="1">
              <a:spcBef>
                <a:spcPct val="0"/>
              </a:spcBef>
              <a:spcAft>
                <a:spcPct val="0"/>
              </a:spcAft>
              <a:defRPr sz="4400">
                <a:solidFill>
                  <a:schemeClr val="tx1"/>
                </a:solidFill>
                <a:latin typeface="Tahoma" pitchFamily="112" charset="0"/>
                <a:cs typeface="Tahoma" pitchFamily="112" charset="0"/>
              </a:defRPr>
            </a:lvl4pPr>
            <a:lvl5pPr algn="ctr" rtl="0" eaLnBrk="1" fontAlgn="base" hangingPunct="1">
              <a:spcBef>
                <a:spcPct val="0"/>
              </a:spcBef>
              <a:spcAft>
                <a:spcPct val="0"/>
              </a:spcAft>
              <a:defRPr sz="4400">
                <a:solidFill>
                  <a:schemeClr val="tx1"/>
                </a:solidFill>
                <a:latin typeface="Tahoma" pitchFamily="112" charset="0"/>
                <a:cs typeface="Tahoma" pitchFamily="112" charset="0"/>
              </a:defRPr>
            </a:lvl5pPr>
            <a:lvl6pPr marL="457200" algn="ctr" rtl="0" eaLnBrk="1" fontAlgn="base" hangingPunct="1">
              <a:spcBef>
                <a:spcPct val="0"/>
              </a:spcBef>
              <a:spcAft>
                <a:spcPct val="0"/>
              </a:spcAft>
              <a:defRPr sz="4400">
                <a:solidFill>
                  <a:schemeClr val="tx1"/>
                </a:solidFill>
                <a:latin typeface="Tahoma" pitchFamily="112" charset="0"/>
                <a:cs typeface="Tahoma" pitchFamily="112" charset="0"/>
              </a:defRPr>
            </a:lvl6pPr>
            <a:lvl7pPr marL="914400" algn="ctr" rtl="0" eaLnBrk="1" fontAlgn="base" hangingPunct="1">
              <a:spcBef>
                <a:spcPct val="0"/>
              </a:spcBef>
              <a:spcAft>
                <a:spcPct val="0"/>
              </a:spcAft>
              <a:defRPr sz="4400">
                <a:solidFill>
                  <a:schemeClr val="tx1"/>
                </a:solidFill>
                <a:latin typeface="Tahoma" pitchFamily="112" charset="0"/>
                <a:cs typeface="Tahoma" pitchFamily="112" charset="0"/>
              </a:defRPr>
            </a:lvl7pPr>
            <a:lvl8pPr marL="1371600" algn="ctr" rtl="0" eaLnBrk="1" fontAlgn="base" hangingPunct="1">
              <a:spcBef>
                <a:spcPct val="0"/>
              </a:spcBef>
              <a:spcAft>
                <a:spcPct val="0"/>
              </a:spcAft>
              <a:defRPr sz="4400">
                <a:solidFill>
                  <a:schemeClr val="tx1"/>
                </a:solidFill>
                <a:latin typeface="Tahoma" pitchFamily="112" charset="0"/>
                <a:cs typeface="Tahoma" pitchFamily="112" charset="0"/>
              </a:defRPr>
            </a:lvl8pPr>
            <a:lvl9pPr marL="1828800" algn="ctr" rtl="0" eaLnBrk="1" fontAlgn="base" hangingPunct="1">
              <a:spcBef>
                <a:spcPct val="0"/>
              </a:spcBef>
              <a:spcAft>
                <a:spcPct val="0"/>
              </a:spcAft>
              <a:defRPr sz="4400">
                <a:solidFill>
                  <a:schemeClr val="tx1"/>
                </a:solidFill>
                <a:latin typeface="Tahoma" pitchFamily="112" charset="0"/>
                <a:cs typeface="Tahoma" pitchFamily="112" charset="0"/>
              </a:defRPr>
            </a:lvl9pPr>
          </a:lstStyle>
          <a:p>
            <a:r>
              <a:rPr lang="en-US" dirty="0" smtClean="0"/>
              <a:t>Ok…but what does it look like?</a:t>
            </a:r>
            <a:endParaRPr lang="en-US" dirty="0"/>
          </a:p>
        </p:txBody>
      </p:sp>
    </p:spTree>
    <p:extLst>
      <p:ext uri="{BB962C8B-B14F-4D97-AF65-F5344CB8AC3E}">
        <p14:creationId xmlns:p14="http://schemas.microsoft.com/office/powerpoint/2010/main" val="27823259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Slide Number Placeholder 4"/>
          <p:cNvSpPr>
            <a:spLocks noGrp="1"/>
          </p:cNvSpPr>
          <p:nvPr>
            <p:ph type="sldNum" sz="quarter" idx="4294967295"/>
          </p:nvPr>
        </p:nvSpPr>
        <p:spPr>
          <a:xfrm>
            <a:off x="6946900" y="6604000"/>
            <a:ext cx="3721100" cy="279400"/>
          </a:xfrm>
          <a:prstGeom prst="rect">
            <a:avLst/>
          </a:prstGeom>
          <a:noFill/>
        </p:spPr>
        <p:txBody>
          <a:bodyPr/>
          <a:lstStyle/>
          <a:p>
            <a:fld id="{3AEA8C0B-67D4-BF44-AF49-41F833A23013}" type="slidenum">
              <a:rPr lang="en-US">
                <a:latin typeface="Arial" charset="0"/>
              </a:rPr>
              <a:pPr/>
              <a:t>17</a:t>
            </a:fld>
            <a:endParaRPr lang="en-US">
              <a:latin typeface="Arial" charset="0"/>
            </a:endParaRPr>
          </a:p>
        </p:txBody>
      </p:sp>
      <p:sp>
        <p:nvSpPr>
          <p:cNvPr id="2" name="Title 1"/>
          <p:cNvSpPr>
            <a:spLocks noGrp="1"/>
          </p:cNvSpPr>
          <p:nvPr>
            <p:ph type="title"/>
          </p:nvPr>
        </p:nvSpPr>
        <p:spPr>
          <a:xfrm>
            <a:off x="238897" y="1335879"/>
            <a:ext cx="8134138" cy="872718"/>
          </a:xfrm>
        </p:spPr>
        <p:txBody>
          <a:bodyPr/>
          <a:lstStyle/>
          <a:p>
            <a:r>
              <a:rPr lang="en-US" dirty="0" smtClean="0"/>
              <a:t>Architecture Design: System Modeling</a:t>
            </a:r>
            <a:endParaRPr lang="en-US" dirty="0"/>
          </a:p>
        </p:txBody>
      </p:sp>
      <p:graphicFrame>
        <p:nvGraphicFramePr>
          <p:cNvPr id="4" name="Diagram 3"/>
          <p:cNvGraphicFramePr/>
          <p:nvPr>
            <p:extLst>
              <p:ext uri="{D42A27DB-BD31-4B8C-83A1-F6EECF244321}">
                <p14:modId xmlns:p14="http://schemas.microsoft.com/office/powerpoint/2010/main" val="3033311009"/>
              </p:ext>
            </p:extLst>
          </p:nvPr>
        </p:nvGraphicFramePr>
        <p:xfrm>
          <a:off x="2219066" y="2632770"/>
          <a:ext cx="7795664" cy="2941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77223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Slide Number Placeholder 4"/>
          <p:cNvSpPr>
            <a:spLocks noGrp="1"/>
          </p:cNvSpPr>
          <p:nvPr>
            <p:ph type="sldNum" sz="quarter" idx="4294967295"/>
          </p:nvPr>
        </p:nvSpPr>
        <p:spPr>
          <a:xfrm>
            <a:off x="6946900" y="6604000"/>
            <a:ext cx="3721100" cy="279400"/>
          </a:xfrm>
          <a:prstGeom prst="rect">
            <a:avLst/>
          </a:prstGeom>
          <a:noFill/>
        </p:spPr>
        <p:txBody>
          <a:bodyPr/>
          <a:lstStyle/>
          <a:p>
            <a:fld id="{3AEA8C0B-67D4-BF44-AF49-41F833A23013}" type="slidenum">
              <a:rPr lang="en-US">
                <a:latin typeface="Arial" charset="0"/>
              </a:rPr>
              <a:pPr/>
              <a:t>18</a:t>
            </a:fld>
            <a:endParaRPr lang="en-US">
              <a:latin typeface="Arial" charset="0"/>
            </a:endParaRPr>
          </a:p>
        </p:txBody>
      </p:sp>
      <p:sp>
        <p:nvSpPr>
          <p:cNvPr id="2" name="Title 1"/>
          <p:cNvSpPr>
            <a:spLocks noGrp="1"/>
          </p:cNvSpPr>
          <p:nvPr>
            <p:ph type="title"/>
          </p:nvPr>
        </p:nvSpPr>
        <p:spPr>
          <a:xfrm>
            <a:off x="222420" y="1138171"/>
            <a:ext cx="9366423" cy="970715"/>
          </a:xfrm>
        </p:spPr>
        <p:txBody>
          <a:bodyPr/>
          <a:lstStyle/>
          <a:p>
            <a:r>
              <a:rPr lang="en-US" dirty="0" smtClean="0"/>
              <a:t>“System Models”</a:t>
            </a:r>
            <a:endParaRPr lang="en-US" sz="2400" dirty="0"/>
          </a:p>
        </p:txBody>
      </p:sp>
      <p:graphicFrame>
        <p:nvGraphicFramePr>
          <p:cNvPr id="7" name="Diagram 6"/>
          <p:cNvGraphicFramePr/>
          <p:nvPr>
            <p:extLst>
              <p:ext uri="{D42A27DB-BD31-4B8C-83A1-F6EECF244321}">
                <p14:modId xmlns:p14="http://schemas.microsoft.com/office/powerpoint/2010/main" val="1818665733"/>
              </p:ext>
            </p:extLst>
          </p:nvPr>
        </p:nvGraphicFramePr>
        <p:xfrm>
          <a:off x="2172359" y="2357759"/>
          <a:ext cx="8326273" cy="37029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92852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Slide Number Placeholder 4"/>
          <p:cNvSpPr>
            <a:spLocks noGrp="1"/>
          </p:cNvSpPr>
          <p:nvPr>
            <p:ph type="sldNum" sz="quarter" idx="4294967295"/>
          </p:nvPr>
        </p:nvSpPr>
        <p:spPr>
          <a:xfrm>
            <a:off x="6946900" y="6604000"/>
            <a:ext cx="3721100" cy="279400"/>
          </a:xfrm>
          <a:prstGeom prst="rect">
            <a:avLst/>
          </a:prstGeom>
          <a:noFill/>
        </p:spPr>
        <p:txBody>
          <a:bodyPr/>
          <a:lstStyle/>
          <a:p>
            <a:fld id="{3AEA8C0B-67D4-BF44-AF49-41F833A23013}" type="slidenum">
              <a:rPr lang="en-US">
                <a:latin typeface="Arial" charset="0"/>
              </a:rPr>
              <a:pPr/>
              <a:t>19</a:t>
            </a:fld>
            <a:endParaRPr lang="en-US">
              <a:latin typeface="Arial" charset="0"/>
            </a:endParaRPr>
          </a:p>
        </p:txBody>
      </p:sp>
      <p:sp>
        <p:nvSpPr>
          <p:cNvPr id="2" name="Title 1"/>
          <p:cNvSpPr>
            <a:spLocks noGrp="1"/>
          </p:cNvSpPr>
          <p:nvPr>
            <p:ph type="title"/>
          </p:nvPr>
        </p:nvSpPr>
        <p:spPr>
          <a:xfrm>
            <a:off x="222420" y="1138172"/>
            <a:ext cx="8394357" cy="872718"/>
          </a:xfrm>
        </p:spPr>
        <p:txBody>
          <a:bodyPr/>
          <a:lstStyle/>
          <a:p>
            <a:r>
              <a:rPr lang="en-US" dirty="0" smtClean="0"/>
              <a:t>So…what is MBSE?</a:t>
            </a:r>
            <a:endParaRPr lang="en-US" dirty="0"/>
          </a:p>
        </p:txBody>
      </p:sp>
      <p:graphicFrame>
        <p:nvGraphicFramePr>
          <p:cNvPr id="7" name="Diagram 6"/>
          <p:cNvGraphicFramePr/>
          <p:nvPr>
            <p:extLst>
              <p:ext uri="{D42A27DB-BD31-4B8C-83A1-F6EECF244321}">
                <p14:modId xmlns:p14="http://schemas.microsoft.com/office/powerpoint/2010/main" val="877950677"/>
              </p:ext>
            </p:extLst>
          </p:nvPr>
        </p:nvGraphicFramePr>
        <p:xfrm>
          <a:off x="282267" y="1942936"/>
          <a:ext cx="8326273" cy="4915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p:cNvPicPr>
            <a:picLocks noChangeAspect="1"/>
          </p:cNvPicPr>
          <p:nvPr/>
        </p:nvPicPr>
        <p:blipFill>
          <a:blip r:embed="rId7"/>
          <a:stretch>
            <a:fillRect/>
          </a:stretch>
        </p:blipFill>
        <p:spPr>
          <a:xfrm>
            <a:off x="9720649" y="5083282"/>
            <a:ext cx="1759226" cy="1339875"/>
          </a:xfrm>
          <a:prstGeom prst="rect">
            <a:avLst/>
          </a:prstGeom>
        </p:spPr>
      </p:pic>
      <p:pic>
        <p:nvPicPr>
          <p:cNvPr id="11" name="Picture 10"/>
          <p:cNvPicPr>
            <a:picLocks noChangeAspect="1"/>
          </p:cNvPicPr>
          <p:nvPr/>
        </p:nvPicPr>
        <p:blipFill>
          <a:blip r:embed="rId8"/>
          <a:stretch>
            <a:fillRect/>
          </a:stretch>
        </p:blipFill>
        <p:spPr>
          <a:xfrm>
            <a:off x="9827741" y="1406522"/>
            <a:ext cx="1564742" cy="1564742"/>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35145" r="41958" b="64523"/>
          <a:stretch/>
        </p:blipFill>
        <p:spPr>
          <a:xfrm>
            <a:off x="7661190" y="1414824"/>
            <a:ext cx="345989" cy="38291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02719" y="3177593"/>
            <a:ext cx="1882547" cy="174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50338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698" y="1317823"/>
            <a:ext cx="8301223" cy="872718"/>
          </a:xfrm>
        </p:spPr>
        <p:txBody>
          <a:bodyPr/>
          <a:lstStyle/>
          <a:p>
            <a:r>
              <a:rPr lang="en-US" dirty="0" smtClean="0"/>
              <a:t>Recap – What we discussed last October</a:t>
            </a:r>
            <a:endParaRPr lang="en-US" dirty="0"/>
          </a:p>
        </p:txBody>
      </p:sp>
      <p:sp>
        <p:nvSpPr>
          <p:cNvPr id="4" name="Slide Number Placeholder 3"/>
          <p:cNvSpPr>
            <a:spLocks noGrp="1"/>
          </p:cNvSpPr>
          <p:nvPr>
            <p:ph type="sldNum" sz="quarter" idx="4"/>
          </p:nvPr>
        </p:nvSpPr>
        <p:spPr/>
        <p:txBody>
          <a:bodyPr/>
          <a:lstStyle/>
          <a:p>
            <a:fld id="{6BB64A14-4AFB-415D-9C88-B27AE3CAE8F6}" type="slidenum">
              <a:rPr lang="en-US" smtClean="0"/>
              <a:t>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57" y="2180825"/>
            <a:ext cx="3152775" cy="3790950"/>
          </a:xfrm>
          <a:prstGeom prst="rect">
            <a:avLst/>
          </a:prstGeom>
        </p:spPr>
      </p:pic>
      <p:sp>
        <p:nvSpPr>
          <p:cNvPr id="9" name="Content Placeholder 2"/>
          <p:cNvSpPr txBox="1">
            <a:spLocks/>
          </p:cNvSpPr>
          <p:nvPr/>
        </p:nvSpPr>
        <p:spPr bwMode="auto">
          <a:xfrm>
            <a:off x="886595" y="6021470"/>
            <a:ext cx="1647883" cy="2723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3038" indent="-173038" algn="l" rtl="0" eaLnBrk="1" fontAlgn="base" hangingPunct="1">
              <a:spcBef>
                <a:spcPct val="20000"/>
              </a:spcBef>
              <a:spcAft>
                <a:spcPct val="0"/>
              </a:spcAft>
              <a:buClr>
                <a:srgbClr val="660066"/>
              </a:buClr>
              <a:buFont typeface="Arial" charset="0"/>
              <a:buChar char="•"/>
              <a:defRPr sz="2000" kern="1200">
                <a:solidFill>
                  <a:schemeClr val="tx1"/>
                </a:solidFill>
                <a:latin typeface="Arial"/>
                <a:ea typeface="+mn-ea"/>
                <a:cs typeface="Arial"/>
              </a:defRPr>
            </a:lvl1pPr>
            <a:lvl2pPr marL="404813" indent="-231775" algn="l" rtl="0" eaLnBrk="1" fontAlgn="base" hangingPunct="1">
              <a:spcBef>
                <a:spcPct val="20000"/>
              </a:spcBef>
              <a:spcAft>
                <a:spcPct val="0"/>
              </a:spcAft>
              <a:buClr>
                <a:srgbClr val="660066"/>
              </a:buClr>
              <a:buFont typeface="Arial" charset="0"/>
              <a:buChar char="–"/>
              <a:defRPr sz="2000" kern="1200">
                <a:solidFill>
                  <a:schemeClr val="tx1"/>
                </a:solidFill>
                <a:latin typeface="Arial"/>
                <a:ea typeface="+mn-ea"/>
                <a:cs typeface="Arial"/>
              </a:defRPr>
            </a:lvl2pPr>
            <a:lvl3pPr marL="568325" indent="-163513" algn="l" rtl="0" eaLnBrk="1" fontAlgn="base" hangingPunct="1">
              <a:spcBef>
                <a:spcPct val="20000"/>
              </a:spcBef>
              <a:spcAft>
                <a:spcPct val="0"/>
              </a:spcAft>
              <a:buClr>
                <a:srgbClr val="660066"/>
              </a:buClr>
              <a:buFont typeface="Arial" charset="0"/>
              <a:buChar char="•"/>
              <a:defRPr sz="2000" kern="1200">
                <a:solidFill>
                  <a:schemeClr val="tx1"/>
                </a:solidFill>
                <a:latin typeface="Arial"/>
                <a:ea typeface="+mn-ea"/>
                <a:cs typeface="Arial"/>
              </a:defRPr>
            </a:lvl3pPr>
            <a:lvl4pPr marL="800100" indent="-231775" algn="l" rtl="0" eaLnBrk="1" fontAlgn="base" hangingPunct="1">
              <a:spcBef>
                <a:spcPct val="20000"/>
              </a:spcBef>
              <a:spcAft>
                <a:spcPct val="0"/>
              </a:spcAft>
              <a:buClr>
                <a:srgbClr val="660066"/>
              </a:buClr>
              <a:buFont typeface="Arial" charset="0"/>
              <a:buChar char="–"/>
              <a:tabLst/>
              <a:defRPr sz="2000" kern="1200">
                <a:solidFill>
                  <a:schemeClr val="tx1"/>
                </a:solidFill>
                <a:latin typeface="Arial"/>
                <a:ea typeface="+mn-ea"/>
                <a:cs typeface="Arial"/>
              </a:defRPr>
            </a:lvl4pPr>
            <a:lvl5pPr marL="1030288" indent="-230188" algn="l" rtl="0" eaLnBrk="1" fontAlgn="base" hangingPunct="1">
              <a:spcBef>
                <a:spcPct val="20000"/>
              </a:spcBef>
              <a:spcAft>
                <a:spcPct val="0"/>
              </a:spcAft>
              <a:buClr>
                <a:srgbClr val="660066"/>
              </a:buClr>
              <a:buFont typeface="Arial" charset="0"/>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1600" dirty="0" smtClean="0"/>
              <a:t>James Maxwell</a:t>
            </a:r>
            <a:endParaRPr lang="en-US" sz="16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524" y="2224673"/>
            <a:ext cx="5590995" cy="3993568"/>
          </a:xfrm>
          <a:prstGeom prst="rect">
            <a:avLst/>
          </a:prstGeom>
        </p:spPr>
      </p:pic>
      <p:sp>
        <p:nvSpPr>
          <p:cNvPr id="7" name="Right Arrow 6"/>
          <p:cNvSpPr/>
          <p:nvPr/>
        </p:nvSpPr>
        <p:spPr>
          <a:xfrm>
            <a:off x="3756991" y="4253948"/>
            <a:ext cx="2107096" cy="54665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12941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53" y="1148643"/>
            <a:ext cx="11729623" cy="872718"/>
          </a:xfrm>
        </p:spPr>
        <p:txBody>
          <a:bodyPr/>
          <a:lstStyle/>
          <a:p>
            <a:r>
              <a:rPr lang="en-US" dirty="0" smtClean="0"/>
              <a:t>“An” Architectural Framework – Pre-Phase A</a:t>
            </a:r>
            <a:endParaRPr lang="en-US" baseline="30000" dirty="0"/>
          </a:p>
        </p:txBody>
      </p:sp>
      <p:sp>
        <p:nvSpPr>
          <p:cNvPr id="4" name="Slide Number Placeholder 3"/>
          <p:cNvSpPr>
            <a:spLocks noGrp="1"/>
          </p:cNvSpPr>
          <p:nvPr>
            <p:ph type="sldNum" sz="quarter" idx="4"/>
          </p:nvPr>
        </p:nvSpPr>
        <p:spPr/>
        <p:txBody>
          <a:bodyPr/>
          <a:lstStyle/>
          <a:p>
            <a:fld id="{6BB64A14-4AFB-415D-9C88-B27AE3CAE8F6}" type="slidenum">
              <a:rPr lang="en-US" smtClean="0"/>
              <a:t>20</a:t>
            </a:fld>
            <a:endParaRPr lang="en-US"/>
          </a:p>
        </p:txBody>
      </p:sp>
      <p:graphicFrame>
        <p:nvGraphicFramePr>
          <p:cNvPr id="5" name="Table 4"/>
          <p:cNvGraphicFramePr>
            <a:graphicFrameLocks noGrp="1"/>
          </p:cNvGraphicFramePr>
          <p:nvPr/>
        </p:nvGraphicFramePr>
        <p:xfrm>
          <a:off x="79632" y="2400186"/>
          <a:ext cx="4385276" cy="2865120"/>
        </p:xfrm>
        <a:graphic>
          <a:graphicData uri="http://schemas.openxmlformats.org/drawingml/2006/table">
            <a:tbl>
              <a:tblPr firstRow="1" bandRow="1">
                <a:tableStyleId>{5C22544A-7EE6-4342-B048-85BDC9FD1C3A}</a:tableStyleId>
              </a:tblPr>
              <a:tblGrid>
                <a:gridCol w="1658552"/>
                <a:gridCol w="2726724"/>
              </a:tblGrid>
              <a:tr h="370840">
                <a:tc>
                  <a:txBody>
                    <a:bodyPr/>
                    <a:lstStyle/>
                    <a:p>
                      <a:r>
                        <a:rPr lang="en-US" dirty="0" smtClean="0"/>
                        <a:t>Concept of Operations</a:t>
                      </a:r>
                      <a:endParaRPr lang="en-US" dirty="0"/>
                    </a:p>
                  </a:txBody>
                  <a:tcPr/>
                </a:tc>
                <a:tc>
                  <a:txBody>
                    <a:bodyPr/>
                    <a:lstStyle/>
                    <a:p>
                      <a:r>
                        <a:rPr lang="en-US" dirty="0" smtClean="0"/>
                        <a:t>Architecture</a:t>
                      </a:r>
                      <a:endParaRPr lang="en-US" dirty="0"/>
                    </a:p>
                  </a:txBody>
                  <a:tcPr/>
                </a:tc>
              </a:tr>
              <a:tr h="370840">
                <a:tc>
                  <a:txBody>
                    <a:bodyPr/>
                    <a:lstStyle/>
                    <a:p>
                      <a:r>
                        <a:rPr lang="en-US" dirty="0" smtClean="0"/>
                        <a:t>What</a:t>
                      </a:r>
                      <a:endParaRPr lang="en-US" dirty="0"/>
                    </a:p>
                  </a:txBody>
                  <a:tcPr/>
                </a:tc>
                <a:tc>
                  <a:txBody>
                    <a:bodyPr/>
                    <a:lstStyle/>
                    <a:p>
                      <a:r>
                        <a:rPr lang="en-US" dirty="0" smtClean="0"/>
                        <a:t>Structure, Behavior</a:t>
                      </a:r>
                      <a:endParaRPr lang="en-US" dirty="0"/>
                    </a:p>
                  </a:txBody>
                  <a:tcPr/>
                </a:tc>
              </a:tr>
              <a:tr h="370840">
                <a:tc>
                  <a:txBody>
                    <a:bodyPr/>
                    <a:lstStyle/>
                    <a:p>
                      <a:r>
                        <a:rPr lang="en-US" dirty="0" smtClean="0"/>
                        <a:t>Where</a:t>
                      </a:r>
                      <a:endParaRPr lang="en-US" dirty="0"/>
                    </a:p>
                  </a:txBody>
                  <a:tcPr/>
                </a:tc>
                <a:tc>
                  <a:txBody>
                    <a:bodyPr/>
                    <a:lstStyle/>
                    <a:p>
                      <a:r>
                        <a:rPr lang="en-US" dirty="0" smtClean="0"/>
                        <a:t>Behavior</a:t>
                      </a:r>
                      <a:endParaRPr lang="en-US" dirty="0"/>
                    </a:p>
                  </a:txBody>
                  <a:tcPr/>
                </a:tc>
              </a:tr>
              <a:tr h="370840">
                <a:tc>
                  <a:txBody>
                    <a:bodyPr/>
                    <a:lstStyle/>
                    <a:p>
                      <a:r>
                        <a:rPr lang="en-US" dirty="0" smtClean="0"/>
                        <a:t>Why</a:t>
                      </a:r>
                      <a:endParaRPr lang="en-US" dirty="0"/>
                    </a:p>
                  </a:txBody>
                  <a:tcPr/>
                </a:tc>
                <a:tc>
                  <a:txBody>
                    <a:bodyPr/>
                    <a:lstStyle/>
                    <a:p>
                      <a:r>
                        <a:rPr lang="en-US" dirty="0" smtClean="0"/>
                        <a:t>Rules/Requirements</a:t>
                      </a:r>
                      <a:endParaRPr lang="en-US" dirty="0"/>
                    </a:p>
                  </a:txBody>
                  <a:tcPr/>
                </a:tc>
              </a:tr>
              <a:tr h="370840">
                <a:tc>
                  <a:txBody>
                    <a:bodyPr/>
                    <a:lstStyle/>
                    <a:p>
                      <a:r>
                        <a:rPr lang="en-US" dirty="0" smtClean="0"/>
                        <a:t>When</a:t>
                      </a:r>
                      <a:endParaRPr lang="en-US" dirty="0"/>
                    </a:p>
                  </a:txBody>
                  <a:tcPr/>
                </a:tc>
                <a:tc>
                  <a:txBody>
                    <a:bodyPr/>
                    <a:lstStyle/>
                    <a:p>
                      <a:r>
                        <a:rPr lang="en-US" dirty="0" smtClean="0"/>
                        <a:t>Behavior</a:t>
                      </a:r>
                      <a:endParaRPr lang="en-US" dirty="0"/>
                    </a:p>
                  </a:txBody>
                  <a:tcPr/>
                </a:tc>
              </a:tr>
              <a:tr h="370840">
                <a:tc>
                  <a:txBody>
                    <a:bodyPr/>
                    <a:lstStyle/>
                    <a:p>
                      <a:r>
                        <a:rPr lang="en-US" dirty="0" smtClean="0"/>
                        <a:t>Who</a:t>
                      </a:r>
                      <a:endParaRPr lang="en-US" dirty="0"/>
                    </a:p>
                  </a:txBody>
                  <a:tcPr/>
                </a:tc>
                <a:tc>
                  <a:txBody>
                    <a:bodyPr/>
                    <a:lstStyle/>
                    <a:p>
                      <a:r>
                        <a:rPr lang="en-US" dirty="0" smtClean="0"/>
                        <a:t>Structure, Behavior</a:t>
                      </a:r>
                      <a:endParaRPr lang="en-US" dirty="0"/>
                    </a:p>
                  </a:txBody>
                  <a:tcPr/>
                </a:tc>
              </a:tr>
              <a:tr h="370840">
                <a:tc>
                  <a:txBody>
                    <a:bodyPr/>
                    <a:lstStyle/>
                    <a:p>
                      <a:r>
                        <a:rPr lang="en-US" dirty="0" smtClean="0"/>
                        <a:t>How</a:t>
                      </a:r>
                      <a:endParaRPr lang="en-US" dirty="0"/>
                    </a:p>
                  </a:txBody>
                  <a:tcPr/>
                </a:tc>
                <a:tc>
                  <a:txBody>
                    <a:bodyPr/>
                    <a:lstStyle/>
                    <a:p>
                      <a:r>
                        <a:rPr lang="en-US" dirty="0" smtClean="0"/>
                        <a:t>Structure, Behavior</a:t>
                      </a:r>
                      <a:endParaRPr lang="en-US" dirty="0"/>
                    </a:p>
                  </a:txBody>
                  <a:tcPr/>
                </a:tc>
              </a:tr>
            </a:tbl>
          </a:graphicData>
        </a:graphic>
      </p:graphicFrame>
      <p:sp>
        <p:nvSpPr>
          <p:cNvPr id="16" name="Content Placeholder 2"/>
          <p:cNvSpPr>
            <a:spLocks noGrp="1"/>
          </p:cNvSpPr>
          <p:nvPr>
            <p:ph idx="1"/>
          </p:nvPr>
        </p:nvSpPr>
        <p:spPr>
          <a:xfrm>
            <a:off x="128134" y="5515769"/>
            <a:ext cx="3043433" cy="891139"/>
          </a:xfrm>
        </p:spPr>
        <p:txBody>
          <a:bodyPr/>
          <a:lstStyle/>
          <a:p>
            <a:pPr marL="0" lvl="0" indent="0">
              <a:buNone/>
            </a:pPr>
            <a:r>
              <a:rPr lang="en-US" sz="1000" baseline="30000" dirty="0" smtClean="0"/>
              <a:t>1</a:t>
            </a:r>
            <a:r>
              <a:rPr lang="en-US" sz="1000" dirty="0" smtClean="0"/>
              <a:t>Pre-Phase </a:t>
            </a:r>
            <a:r>
              <a:rPr lang="en-US" sz="1000" dirty="0"/>
              <a:t>A (Advanced Studies) Systems Engineering Development </a:t>
            </a:r>
            <a:r>
              <a:rPr lang="en-US" sz="1000" dirty="0" smtClean="0"/>
              <a:t>Products – Ed Amatucci White Paper</a:t>
            </a:r>
          </a:p>
        </p:txBody>
      </p:sp>
      <p:graphicFrame>
        <p:nvGraphicFramePr>
          <p:cNvPr id="17" name="Table 16"/>
          <p:cNvGraphicFramePr>
            <a:graphicFrameLocks noGrp="1"/>
          </p:cNvGraphicFramePr>
          <p:nvPr>
            <p:extLst>
              <p:ext uri="{D42A27DB-BD31-4B8C-83A1-F6EECF244321}">
                <p14:modId xmlns:p14="http://schemas.microsoft.com/office/powerpoint/2010/main" val="3967359911"/>
              </p:ext>
            </p:extLst>
          </p:nvPr>
        </p:nvGraphicFramePr>
        <p:xfrm>
          <a:off x="4826081" y="1878976"/>
          <a:ext cx="7086286" cy="4887806"/>
        </p:xfrm>
        <a:graphic>
          <a:graphicData uri="http://schemas.openxmlformats.org/drawingml/2006/table">
            <a:tbl>
              <a:tblPr firstRow="1" firstCol="1" bandRow="1">
                <a:tableStyleId>{5C22544A-7EE6-4342-B048-85BDC9FD1C3A}</a:tableStyleId>
              </a:tblPr>
              <a:tblGrid>
                <a:gridCol w="2455918"/>
                <a:gridCol w="4630368"/>
              </a:tblGrid>
              <a:tr h="202246">
                <a:tc>
                  <a:txBody>
                    <a:bodyPr/>
                    <a:lstStyle/>
                    <a:p>
                      <a:pPr marL="0" marR="0">
                        <a:lnSpc>
                          <a:spcPct val="115000"/>
                        </a:lnSpc>
                        <a:spcBef>
                          <a:spcPts val="0"/>
                        </a:spcBef>
                        <a:spcAft>
                          <a:spcPts val="0"/>
                        </a:spcAft>
                      </a:pPr>
                      <a:r>
                        <a:rPr lang="en-US" sz="1200" dirty="0" smtClean="0">
                          <a:effectLst/>
                        </a:rPr>
                        <a:t>Document/Deliverable</a:t>
                      </a:r>
                      <a:r>
                        <a:rPr lang="en-US" sz="1200" baseline="30000" dirty="0" smtClean="0"/>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a:txBody>
                    <a:bodyPr/>
                    <a:lstStyle/>
                    <a:p>
                      <a:pPr marL="0" marR="0">
                        <a:lnSpc>
                          <a:spcPct val="115000"/>
                        </a:lnSpc>
                        <a:spcBef>
                          <a:spcPts val="0"/>
                        </a:spcBef>
                        <a:spcAft>
                          <a:spcPts val="0"/>
                        </a:spcAft>
                      </a:pPr>
                      <a:r>
                        <a:rPr lang="en-US" sz="1200" dirty="0">
                          <a:effectLst/>
                        </a:rPr>
                        <a:t>Notes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r>
              <a:tr h="337077">
                <a:tc>
                  <a:txBody>
                    <a:bodyPr/>
                    <a:lstStyle/>
                    <a:p>
                      <a:pPr marL="0" marR="0">
                        <a:lnSpc>
                          <a:spcPct val="115000"/>
                        </a:lnSpc>
                        <a:spcBef>
                          <a:spcPts val="0"/>
                        </a:spcBef>
                        <a:spcAft>
                          <a:spcPts val="0"/>
                        </a:spcAft>
                      </a:pPr>
                      <a:r>
                        <a:rPr lang="en-US" sz="1000" dirty="0">
                          <a:effectLst/>
                        </a:rPr>
                        <a:t>Preliminary Mission/Instrument Concepts Report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a:txBody>
                    <a:bodyPr/>
                    <a:lstStyle/>
                    <a:p>
                      <a:pPr marL="0" marR="0">
                        <a:lnSpc>
                          <a:spcPct val="115000"/>
                        </a:lnSpc>
                        <a:spcBef>
                          <a:spcPts val="0"/>
                        </a:spcBef>
                        <a:spcAft>
                          <a:spcPts val="0"/>
                        </a:spcAft>
                      </a:pPr>
                      <a:r>
                        <a:rPr lang="en-US" sz="1000">
                          <a:effectLst/>
                        </a:rPr>
                        <a:t>Includes trades and reports from PDLs as available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r>
              <a:tr h="224479">
                <a:tc>
                  <a:txBody>
                    <a:bodyPr/>
                    <a:lstStyle/>
                    <a:p>
                      <a:pPr marL="0" marR="0">
                        <a:lnSpc>
                          <a:spcPct val="115000"/>
                        </a:lnSpc>
                        <a:spcBef>
                          <a:spcPts val="0"/>
                        </a:spcBef>
                        <a:spcAft>
                          <a:spcPts val="0"/>
                        </a:spcAft>
                      </a:pPr>
                      <a:r>
                        <a:rPr lang="en-US" sz="1000">
                          <a:effectLst/>
                        </a:rPr>
                        <a:t>List of Technical Trades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a:txBody>
                    <a:bodyPr/>
                    <a:lstStyle/>
                    <a:p>
                      <a:pPr marL="0" marR="0">
                        <a:lnSpc>
                          <a:spcPct val="115000"/>
                        </a:lnSpc>
                        <a:spcBef>
                          <a:spcPts val="0"/>
                        </a:spcBef>
                        <a:spcAft>
                          <a:spcPts val="0"/>
                        </a:spcAft>
                      </a:pPr>
                      <a:r>
                        <a:rPr lang="en-US" sz="1000">
                          <a:effectLst/>
                        </a:rPr>
                        <a:t>Needs to include trades by the science team as well that effect requirements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r>
              <a:tr h="374133">
                <a:tc>
                  <a:txBody>
                    <a:bodyPr/>
                    <a:lstStyle/>
                    <a:p>
                      <a:pPr marL="0" marR="0">
                        <a:lnSpc>
                          <a:spcPct val="115000"/>
                        </a:lnSpc>
                        <a:spcBef>
                          <a:spcPts val="0"/>
                        </a:spcBef>
                        <a:spcAft>
                          <a:spcPts val="0"/>
                        </a:spcAft>
                      </a:pPr>
                      <a:r>
                        <a:rPr lang="en-US" sz="1000">
                          <a:effectLst/>
                        </a:rPr>
                        <a:t>Functional Block Diagram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a:txBody>
                    <a:bodyPr/>
                    <a:lstStyle/>
                    <a:p>
                      <a:pPr marL="0" marR="0">
                        <a:lnSpc>
                          <a:spcPct val="115000"/>
                        </a:lnSpc>
                        <a:spcBef>
                          <a:spcPts val="0"/>
                        </a:spcBef>
                        <a:spcAft>
                          <a:spcPts val="0"/>
                        </a:spcAft>
                      </a:pPr>
                      <a:r>
                        <a:rPr lang="en-US" sz="1000">
                          <a:effectLst/>
                        </a:rPr>
                        <a:t>Systems Configuration is reviewed with this diagram as well as terminology of components, this includes Mission/Instrument Architecture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r>
              <a:tr h="374809">
                <a:tc>
                  <a:txBody>
                    <a:bodyPr/>
                    <a:lstStyle/>
                    <a:p>
                      <a:pPr marL="0" marR="0">
                        <a:lnSpc>
                          <a:spcPct val="115000"/>
                        </a:lnSpc>
                        <a:spcBef>
                          <a:spcPts val="0"/>
                        </a:spcBef>
                        <a:spcAft>
                          <a:spcPts val="0"/>
                        </a:spcAft>
                      </a:pPr>
                      <a:r>
                        <a:rPr lang="en-US" sz="1000" dirty="0">
                          <a:effectLst/>
                        </a:rPr>
                        <a:t>Requirements Table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a:txBody>
                    <a:bodyPr/>
                    <a:lstStyle/>
                    <a:p>
                      <a:pPr marL="0" marR="0">
                        <a:lnSpc>
                          <a:spcPct val="115000"/>
                        </a:lnSpc>
                        <a:spcBef>
                          <a:spcPts val="0"/>
                        </a:spcBef>
                        <a:spcAft>
                          <a:spcPts val="0"/>
                        </a:spcAft>
                      </a:pPr>
                      <a:r>
                        <a:rPr lang="en-US" sz="1000">
                          <a:effectLst/>
                        </a:rPr>
                        <a:t>Include listing margins, sensitivities, etc. as possible in this table.  Includes requirements for functional, performance, interface, operational and others. 4.2.2.1 of Reference 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r>
              <a:tr h="168538">
                <a:tc>
                  <a:txBody>
                    <a:bodyPr/>
                    <a:lstStyle/>
                    <a:p>
                      <a:pPr marL="0" marR="0">
                        <a:lnSpc>
                          <a:spcPct val="115000"/>
                        </a:lnSpc>
                        <a:spcBef>
                          <a:spcPts val="0"/>
                        </a:spcBef>
                        <a:spcAft>
                          <a:spcPts val="0"/>
                        </a:spcAft>
                      </a:pPr>
                      <a:r>
                        <a:rPr lang="en-US" sz="1000">
                          <a:effectLst/>
                        </a:rPr>
                        <a:t>Materials Equipment List (MEL)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a:txBody>
                    <a:bodyPr/>
                    <a:lstStyle/>
                    <a:p>
                      <a:pPr marL="0" marR="0">
                        <a:lnSpc>
                          <a:spcPct val="115000"/>
                        </a:lnSpc>
                        <a:spcBef>
                          <a:spcPts val="0"/>
                        </a:spcBef>
                        <a:spcAft>
                          <a:spcPts val="0"/>
                        </a:spcAft>
                      </a:pPr>
                      <a:r>
                        <a:rPr lang="en-US" sz="1000">
                          <a:effectLst/>
                        </a:rPr>
                        <a:t>Includes margin and allocation summary (Appendix 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r>
              <a:tr h="374133">
                <a:tc>
                  <a:txBody>
                    <a:bodyPr/>
                    <a:lstStyle/>
                    <a:p>
                      <a:pPr marL="0" marR="0">
                        <a:lnSpc>
                          <a:spcPct val="115000"/>
                        </a:lnSpc>
                        <a:spcBef>
                          <a:spcPts val="0"/>
                        </a:spcBef>
                        <a:spcAft>
                          <a:spcPts val="0"/>
                        </a:spcAft>
                      </a:pPr>
                      <a:r>
                        <a:rPr lang="en-US" sz="1000">
                          <a:effectLst/>
                        </a:rPr>
                        <a:t>CONOPS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a:txBody>
                    <a:bodyPr/>
                    <a:lstStyle/>
                    <a:p>
                      <a:pPr marL="0" marR="0">
                        <a:lnSpc>
                          <a:spcPct val="115000"/>
                        </a:lnSpc>
                        <a:spcBef>
                          <a:spcPts val="0"/>
                        </a:spcBef>
                        <a:spcAft>
                          <a:spcPts val="0"/>
                        </a:spcAft>
                      </a:pPr>
                      <a:r>
                        <a:rPr lang="en-US" sz="1000">
                          <a:effectLst/>
                        </a:rPr>
                        <a:t>This can be a table, document, or both.  Include power and data rates during each step and create a summary/graphic for proposal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r>
              <a:tr h="523787">
                <a:tc>
                  <a:txBody>
                    <a:bodyPr/>
                    <a:lstStyle/>
                    <a:p>
                      <a:pPr marL="0" marR="0">
                        <a:lnSpc>
                          <a:spcPct val="115000"/>
                        </a:lnSpc>
                        <a:spcBef>
                          <a:spcPts val="0"/>
                        </a:spcBef>
                        <a:spcAft>
                          <a:spcPts val="0"/>
                        </a:spcAft>
                      </a:pPr>
                      <a:r>
                        <a:rPr lang="en-US" sz="1000">
                          <a:effectLst/>
                        </a:rPr>
                        <a:t>Preliminary SE Documents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a:txBody>
                    <a:bodyPr/>
                    <a:lstStyle/>
                    <a:p>
                      <a:pPr marL="0" marR="0">
                        <a:lnSpc>
                          <a:spcPct val="115000"/>
                        </a:lnSpc>
                        <a:spcBef>
                          <a:spcPts val="0"/>
                        </a:spcBef>
                        <a:spcAft>
                          <a:spcPts val="0"/>
                        </a:spcAft>
                      </a:pPr>
                      <a:r>
                        <a:rPr lang="en-US" sz="1000">
                          <a:effectLst/>
                        </a:rPr>
                        <a:t>May include drafts for Systems Engineering Management Plan (SEMP), Systems Review Plan and Risk Management Plan.  Also start on the Systems Requirements Document (SRD) if possible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r>
              <a:tr h="168538">
                <a:tc>
                  <a:txBody>
                    <a:bodyPr/>
                    <a:lstStyle/>
                    <a:p>
                      <a:pPr marL="0" marR="0">
                        <a:lnSpc>
                          <a:spcPct val="115000"/>
                        </a:lnSpc>
                        <a:spcBef>
                          <a:spcPts val="0"/>
                        </a:spcBef>
                        <a:spcAft>
                          <a:spcPts val="0"/>
                        </a:spcAft>
                      </a:pPr>
                      <a:r>
                        <a:rPr lang="en-US" sz="1000">
                          <a:effectLst/>
                        </a:rPr>
                        <a:t>TMR Presentations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a:txBody>
                    <a:bodyPr/>
                    <a:lstStyle/>
                    <a:p>
                      <a:pPr marL="0" marR="0">
                        <a:lnSpc>
                          <a:spcPct val="115000"/>
                        </a:lnSpc>
                        <a:spcBef>
                          <a:spcPts val="0"/>
                        </a:spcBef>
                        <a:spcAft>
                          <a:spcPts val="0"/>
                        </a:spcAft>
                      </a:pPr>
                      <a:r>
                        <a:rPr lang="en-US" sz="1000">
                          <a:effectLst/>
                        </a:rPr>
                        <a:t>Baseline Design should be completed with this review</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r>
              <a:tr h="168538">
                <a:tc gridSpan="2">
                  <a:txBody>
                    <a:bodyPr/>
                    <a:lstStyle/>
                    <a:p>
                      <a:pPr marL="0" marR="0">
                        <a:lnSpc>
                          <a:spcPct val="115000"/>
                        </a:lnSpc>
                        <a:spcBef>
                          <a:spcPts val="0"/>
                        </a:spcBef>
                        <a:spcAft>
                          <a:spcPts val="0"/>
                        </a:spcAft>
                      </a:pPr>
                      <a:r>
                        <a:rPr lang="en-US" sz="1000" dirty="0">
                          <a:effectLst/>
                        </a:rPr>
                        <a:t>Support or contribute towards the following: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hMerge="1">
                  <a:txBody>
                    <a:bodyPr/>
                    <a:lstStyle/>
                    <a:p>
                      <a:endParaRPr lang="en-US"/>
                    </a:p>
                  </a:txBody>
                  <a:tcPr/>
                </a:tc>
              </a:tr>
              <a:tr h="168538">
                <a:tc>
                  <a:txBody>
                    <a:bodyPr/>
                    <a:lstStyle/>
                    <a:p>
                      <a:pPr marL="0" marR="0">
                        <a:lnSpc>
                          <a:spcPct val="115000"/>
                        </a:lnSpc>
                        <a:spcBef>
                          <a:spcPts val="0"/>
                        </a:spcBef>
                        <a:spcAft>
                          <a:spcPts val="0"/>
                        </a:spcAft>
                      </a:pPr>
                      <a:r>
                        <a:rPr lang="en-US" sz="1000">
                          <a:effectLst/>
                        </a:rPr>
                        <a:t>Document/Deliverable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a:txBody>
                    <a:bodyPr/>
                    <a:lstStyle/>
                    <a:p>
                      <a:pPr marL="0" marR="0">
                        <a:lnSpc>
                          <a:spcPct val="115000"/>
                        </a:lnSpc>
                        <a:spcBef>
                          <a:spcPts val="0"/>
                        </a:spcBef>
                        <a:spcAft>
                          <a:spcPts val="0"/>
                        </a:spcAft>
                      </a:pPr>
                      <a:r>
                        <a:rPr lang="en-US" sz="1000">
                          <a:effectLst/>
                        </a:rPr>
                        <a:t>Notes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r>
              <a:tr h="168538">
                <a:tc>
                  <a:txBody>
                    <a:bodyPr/>
                    <a:lstStyle/>
                    <a:p>
                      <a:pPr marL="0" marR="0">
                        <a:lnSpc>
                          <a:spcPct val="115000"/>
                        </a:lnSpc>
                        <a:spcBef>
                          <a:spcPts val="0"/>
                        </a:spcBef>
                        <a:spcAft>
                          <a:spcPts val="0"/>
                        </a:spcAft>
                      </a:pPr>
                      <a:r>
                        <a:rPr lang="en-US" sz="1000">
                          <a:effectLst/>
                        </a:rPr>
                        <a:t>Stakeholders Identification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a:txBody>
                    <a:bodyPr/>
                    <a:lstStyle/>
                    <a:p>
                      <a:pPr marL="0" marR="0">
                        <a:lnSpc>
                          <a:spcPct val="115000"/>
                        </a:lnSpc>
                        <a:spcBef>
                          <a:spcPts val="0"/>
                        </a:spcBef>
                        <a:spcAft>
                          <a:spcPts val="0"/>
                        </a:spcAft>
                      </a:pPr>
                      <a:r>
                        <a:rPr lang="en-US" sz="1000">
                          <a:effectLst/>
                        </a:rPr>
                        <a:t>Includes org chart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r>
              <a:tr h="168538">
                <a:tc>
                  <a:txBody>
                    <a:bodyPr/>
                    <a:lstStyle/>
                    <a:p>
                      <a:pPr marL="0" marR="0">
                        <a:lnSpc>
                          <a:spcPct val="115000"/>
                        </a:lnSpc>
                        <a:spcBef>
                          <a:spcPts val="0"/>
                        </a:spcBef>
                        <a:spcAft>
                          <a:spcPts val="0"/>
                        </a:spcAft>
                      </a:pPr>
                      <a:r>
                        <a:rPr lang="en-US" sz="1000">
                          <a:effectLst/>
                        </a:rPr>
                        <a:t>Science Traceability Matrix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a:txBody>
                    <a:bodyPr/>
                    <a:lstStyle/>
                    <a:p>
                      <a:pPr marL="0" marR="0">
                        <a:lnSpc>
                          <a:spcPct val="11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r>
              <a:tr h="168538">
                <a:tc>
                  <a:txBody>
                    <a:bodyPr/>
                    <a:lstStyle/>
                    <a:p>
                      <a:pPr marL="0" marR="0">
                        <a:lnSpc>
                          <a:spcPct val="115000"/>
                        </a:lnSpc>
                        <a:spcBef>
                          <a:spcPts val="0"/>
                        </a:spcBef>
                        <a:spcAft>
                          <a:spcPts val="0"/>
                        </a:spcAft>
                      </a:pPr>
                      <a:r>
                        <a:rPr lang="en-US" sz="1000">
                          <a:effectLst/>
                        </a:rPr>
                        <a:t>Schedule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a:txBody>
                    <a:bodyPr/>
                    <a:lstStyle/>
                    <a:p>
                      <a:pPr marL="0" marR="0">
                        <a:lnSpc>
                          <a:spcPct val="115000"/>
                        </a:lnSpc>
                        <a:spcBef>
                          <a:spcPts val="0"/>
                        </a:spcBef>
                        <a:spcAft>
                          <a:spcPts val="0"/>
                        </a:spcAft>
                      </a:pPr>
                      <a:r>
                        <a:rPr lang="en-US" sz="1000">
                          <a:effectLst/>
                        </a:rPr>
                        <a:t>Includes I&amp;T flow</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r>
              <a:tr h="168538">
                <a:tc>
                  <a:txBody>
                    <a:bodyPr/>
                    <a:lstStyle/>
                    <a:p>
                      <a:pPr marL="0" marR="0">
                        <a:lnSpc>
                          <a:spcPct val="115000"/>
                        </a:lnSpc>
                        <a:spcBef>
                          <a:spcPts val="0"/>
                        </a:spcBef>
                        <a:spcAft>
                          <a:spcPts val="0"/>
                        </a:spcAft>
                      </a:pPr>
                      <a:r>
                        <a:rPr lang="en-US" sz="1000">
                          <a:effectLst/>
                        </a:rPr>
                        <a:t>Reviews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a:txBody>
                    <a:bodyPr/>
                    <a:lstStyle/>
                    <a:p>
                      <a:pPr marL="0" marR="0">
                        <a:lnSpc>
                          <a:spcPct val="115000"/>
                        </a:lnSpc>
                        <a:spcBef>
                          <a:spcPts val="0"/>
                        </a:spcBef>
                        <a:spcAft>
                          <a:spcPts val="0"/>
                        </a:spcAft>
                      </a:pPr>
                      <a:r>
                        <a:rPr lang="en-US" sz="1000">
                          <a:effectLst/>
                        </a:rPr>
                        <a:t>Support as required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r>
              <a:tr h="168538">
                <a:tc>
                  <a:txBody>
                    <a:bodyPr/>
                    <a:lstStyle/>
                    <a:p>
                      <a:pPr marL="0" marR="0">
                        <a:lnSpc>
                          <a:spcPct val="115000"/>
                        </a:lnSpc>
                        <a:spcBef>
                          <a:spcPts val="0"/>
                        </a:spcBef>
                        <a:spcAft>
                          <a:spcPts val="0"/>
                        </a:spcAft>
                      </a:pPr>
                      <a:r>
                        <a:rPr lang="en-US" sz="1000">
                          <a:effectLst/>
                        </a:rPr>
                        <a:t>Costing Exercises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a:txBody>
                    <a:bodyPr/>
                    <a:lstStyle/>
                    <a:p>
                      <a:pPr marL="0" marR="0">
                        <a:lnSpc>
                          <a:spcPct val="115000"/>
                        </a:lnSpc>
                        <a:spcBef>
                          <a:spcPts val="0"/>
                        </a:spcBef>
                        <a:spcAft>
                          <a:spcPts val="0"/>
                        </a:spcAft>
                      </a:pPr>
                      <a:r>
                        <a:rPr lang="en-US" sz="1000">
                          <a:effectLst/>
                        </a:rPr>
                        <a:t>Includes Price/H, RAO and Grass Roots Cost estimating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r>
              <a:tr h="337077">
                <a:tc>
                  <a:txBody>
                    <a:bodyPr/>
                    <a:lstStyle/>
                    <a:p>
                      <a:pPr marL="0" marR="0">
                        <a:lnSpc>
                          <a:spcPct val="115000"/>
                        </a:lnSpc>
                        <a:spcBef>
                          <a:spcPts val="0"/>
                        </a:spcBef>
                        <a:spcAft>
                          <a:spcPts val="0"/>
                        </a:spcAft>
                      </a:pPr>
                      <a:r>
                        <a:rPr lang="en-US" sz="1000">
                          <a:effectLst/>
                        </a:rPr>
                        <a:t>Model Philosophy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a:txBody>
                    <a:bodyPr/>
                    <a:lstStyle/>
                    <a:p>
                      <a:pPr marL="0" marR="0">
                        <a:lnSpc>
                          <a:spcPct val="115000"/>
                        </a:lnSpc>
                        <a:spcBef>
                          <a:spcPts val="0"/>
                        </a:spcBef>
                        <a:spcAft>
                          <a:spcPts val="0"/>
                        </a:spcAft>
                      </a:pPr>
                      <a:r>
                        <a:rPr lang="en-US" sz="1000">
                          <a:effectLst/>
                        </a:rPr>
                        <a:t>This is the build strategy for the instruments and spacecraft.  Include capturing GSE requirements and “mirror” instruments needed for I&amp;T as well.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r>
              <a:tr h="168538">
                <a:tc>
                  <a:txBody>
                    <a:bodyPr/>
                    <a:lstStyle/>
                    <a:p>
                      <a:pPr marL="0" marR="0">
                        <a:lnSpc>
                          <a:spcPct val="115000"/>
                        </a:lnSpc>
                        <a:spcBef>
                          <a:spcPts val="0"/>
                        </a:spcBef>
                        <a:spcAft>
                          <a:spcPts val="0"/>
                        </a:spcAft>
                      </a:pPr>
                      <a:r>
                        <a:rPr lang="en-US" sz="1000">
                          <a:effectLst/>
                        </a:rPr>
                        <a:t>Risk Management Matrix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a:txBody>
                    <a:bodyPr/>
                    <a:lstStyle/>
                    <a:p>
                      <a:pPr marL="0" marR="0">
                        <a:lnSpc>
                          <a:spcPct val="115000"/>
                        </a:lnSpc>
                        <a:spcBef>
                          <a:spcPts val="0"/>
                        </a:spcBef>
                        <a:spcAft>
                          <a:spcPts val="0"/>
                        </a:spcAft>
                      </a:pPr>
                      <a:r>
                        <a:rPr lang="en-US" sz="1000">
                          <a:effectLst/>
                        </a:rPr>
                        <a:t>Identify and help track technical risks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r>
              <a:tr h="337077">
                <a:tc>
                  <a:txBody>
                    <a:bodyPr/>
                    <a:lstStyle/>
                    <a:p>
                      <a:pPr marL="0" marR="0">
                        <a:lnSpc>
                          <a:spcPct val="115000"/>
                        </a:lnSpc>
                        <a:spcBef>
                          <a:spcPts val="0"/>
                        </a:spcBef>
                        <a:spcAft>
                          <a:spcPts val="0"/>
                        </a:spcAft>
                      </a:pPr>
                      <a:r>
                        <a:rPr lang="en-US" sz="1000">
                          <a:effectLst/>
                        </a:rPr>
                        <a:t>Staffing Support and Management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c>
                  <a:txBody>
                    <a:bodyPr/>
                    <a:lstStyle/>
                    <a:p>
                      <a:pPr marL="0" marR="0">
                        <a:lnSpc>
                          <a:spcPct val="115000"/>
                        </a:lnSpc>
                        <a:spcBef>
                          <a:spcPts val="0"/>
                        </a:spcBef>
                        <a:spcAft>
                          <a:spcPts val="0"/>
                        </a:spcAft>
                      </a:pPr>
                      <a:r>
                        <a:rPr lang="en-US" sz="1000" dirty="0">
                          <a:effectLst/>
                        </a:rPr>
                        <a:t>Assist PM with identifying and managing technical leads and others needed to support the proposal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80" marR="27680" marT="0" marB="0"/>
                </a:tc>
              </a:tr>
            </a:tbl>
          </a:graphicData>
        </a:graphic>
      </p:graphicFrame>
    </p:spTree>
    <p:extLst>
      <p:ext uri="{BB962C8B-B14F-4D97-AF65-F5344CB8AC3E}">
        <p14:creationId xmlns:p14="http://schemas.microsoft.com/office/powerpoint/2010/main" val="42923584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53" y="1148643"/>
            <a:ext cx="11729623" cy="872718"/>
          </a:xfrm>
        </p:spPr>
        <p:txBody>
          <a:bodyPr/>
          <a:lstStyle/>
          <a:p>
            <a:r>
              <a:rPr lang="en-US" dirty="0"/>
              <a:t>“</a:t>
            </a:r>
            <a:r>
              <a:rPr lang="en-US" dirty="0" smtClean="0"/>
              <a:t>Another” </a:t>
            </a:r>
            <a:r>
              <a:rPr lang="en-US" dirty="0"/>
              <a:t>Architectural Framework – Pre-Phase A</a:t>
            </a:r>
            <a:endParaRPr lang="en-US" baseline="30000" dirty="0"/>
          </a:p>
        </p:txBody>
      </p:sp>
      <p:sp>
        <p:nvSpPr>
          <p:cNvPr id="4" name="Slide Number Placeholder 3"/>
          <p:cNvSpPr>
            <a:spLocks noGrp="1"/>
          </p:cNvSpPr>
          <p:nvPr>
            <p:ph type="sldNum" sz="quarter" idx="4"/>
          </p:nvPr>
        </p:nvSpPr>
        <p:spPr/>
        <p:txBody>
          <a:bodyPr/>
          <a:lstStyle/>
          <a:p>
            <a:fld id="{6BB64A14-4AFB-415D-9C88-B27AE3CAE8F6}" type="slidenum">
              <a:rPr lang="en-US" smtClean="0"/>
              <a:t>21</a:t>
            </a:fld>
            <a:endParaRPr lang="en-US"/>
          </a:p>
        </p:txBody>
      </p:sp>
      <p:graphicFrame>
        <p:nvGraphicFramePr>
          <p:cNvPr id="5" name="Table 4"/>
          <p:cNvGraphicFramePr>
            <a:graphicFrameLocks noGrp="1"/>
          </p:cNvGraphicFramePr>
          <p:nvPr/>
        </p:nvGraphicFramePr>
        <p:xfrm>
          <a:off x="219675" y="2400186"/>
          <a:ext cx="4385276" cy="2865120"/>
        </p:xfrm>
        <a:graphic>
          <a:graphicData uri="http://schemas.openxmlformats.org/drawingml/2006/table">
            <a:tbl>
              <a:tblPr firstRow="1" bandRow="1">
                <a:tableStyleId>{5C22544A-7EE6-4342-B048-85BDC9FD1C3A}</a:tableStyleId>
              </a:tblPr>
              <a:tblGrid>
                <a:gridCol w="1658552"/>
                <a:gridCol w="2726724"/>
              </a:tblGrid>
              <a:tr h="370840">
                <a:tc>
                  <a:txBody>
                    <a:bodyPr/>
                    <a:lstStyle/>
                    <a:p>
                      <a:r>
                        <a:rPr lang="en-US" dirty="0" smtClean="0"/>
                        <a:t>Concept of Operations</a:t>
                      </a:r>
                      <a:endParaRPr lang="en-US" dirty="0"/>
                    </a:p>
                  </a:txBody>
                  <a:tcPr/>
                </a:tc>
                <a:tc>
                  <a:txBody>
                    <a:bodyPr/>
                    <a:lstStyle/>
                    <a:p>
                      <a:r>
                        <a:rPr lang="en-US" dirty="0" smtClean="0"/>
                        <a:t>Architecture</a:t>
                      </a:r>
                      <a:endParaRPr lang="en-US" dirty="0"/>
                    </a:p>
                  </a:txBody>
                  <a:tcPr/>
                </a:tc>
              </a:tr>
              <a:tr h="370840">
                <a:tc>
                  <a:txBody>
                    <a:bodyPr/>
                    <a:lstStyle/>
                    <a:p>
                      <a:r>
                        <a:rPr lang="en-US" dirty="0" smtClean="0"/>
                        <a:t>What</a:t>
                      </a:r>
                      <a:endParaRPr lang="en-US" dirty="0"/>
                    </a:p>
                  </a:txBody>
                  <a:tcPr/>
                </a:tc>
                <a:tc>
                  <a:txBody>
                    <a:bodyPr/>
                    <a:lstStyle/>
                    <a:p>
                      <a:r>
                        <a:rPr lang="en-US" dirty="0" smtClean="0"/>
                        <a:t>Structure, Behavior</a:t>
                      </a:r>
                      <a:endParaRPr lang="en-US" dirty="0"/>
                    </a:p>
                  </a:txBody>
                  <a:tcPr/>
                </a:tc>
              </a:tr>
              <a:tr h="370840">
                <a:tc>
                  <a:txBody>
                    <a:bodyPr/>
                    <a:lstStyle/>
                    <a:p>
                      <a:r>
                        <a:rPr lang="en-US" dirty="0" smtClean="0"/>
                        <a:t>Where</a:t>
                      </a:r>
                      <a:endParaRPr lang="en-US" dirty="0"/>
                    </a:p>
                  </a:txBody>
                  <a:tcPr/>
                </a:tc>
                <a:tc>
                  <a:txBody>
                    <a:bodyPr/>
                    <a:lstStyle/>
                    <a:p>
                      <a:r>
                        <a:rPr lang="en-US" dirty="0" smtClean="0"/>
                        <a:t>Behavior</a:t>
                      </a:r>
                      <a:endParaRPr lang="en-US" dirty="0"/>
                    </a:p>
                  </a:txBody>
                  <a:tcPr/>
                </a:tc>
              </a:tr>
              <a:tr h="370840">
                <a:tc>
                  <a:txBody>
                    <a:bodyPr/>
                    <a:lstStyle/>
                    <a:p>
                      <a:r>
                        <a:rPr lang="en-US" dirty="0" smtClean="0"/>
                        <a:t>Why</a:t>
                      </a:r>
                      <a:endParaRPr lang="en-US" dirty="0"/>
                    </a:p>
                  </a:txBody>
                  <a:tcPr/>
                </a:tc>
                <a:tc>
                  <a:txBody>
                    <a:bodyPr/>
                    <a:lstStyle/>
                    <a:p>
                      <a:r>
                        <a:rPr lang="en-US" dirty="0" smtClean="0"/>
                        <a:t>Rules/Requirements</a:t>
                      </a:r>
                      <a:endParaRPr lang="en-US" dirty="0"/>
                    </a:p>
                  </a:txBody>
                  <a:tcPr/>
                </a:tc>
              </a:tr>
              <a:tr h="370840">
                <a:tc>
                  <a:txBody>
                    <a:bodyPr/>
                    <a:lstStyle/>
                    <a:p>
                      <a:r>
                        <a:rPr lang="en-US" dirty="0" smtClean="0"/>
                        <a:t>When</a:t>
                      </a:r>
                      <a:endParaRPr lang="en-US" dirty="0"/>
                    </a:p>
                  </a:txBody>
                  <a:tcPr/>
                </a:tc>
                <a:tc>
                  <a:txBody>
                    <a:bodyPr/>
                    <a:lstStyle/>
                    <a:p>
                      <a:r>
                        <a:rPr lang="en-US" dirty="0" smtClean="0"/>
                        <a:t>Behavior</a:t>
                      </a:r>
                      <a:endParaRPr lang="en-US" dirty="0"/>
                    </a:p>
                  </a:txBody>
                  <a:tcPr/>
                </a:tc>
              </a:tr>
              <a:tr h="370840">
                <a:tc>
                  <a:txBody>
                    <a:bodyPr/>
                    <a:lstStyle/>
                    <a:p>
                      <a:r>
                        <a:rPr lang="en-US" dirty="0" smtClean="0"/>
                        <a:t>Who</a:t>
                      </a:r>
                      <a:endParaRPr lang="en-US" dirty="0"/>
                    </a:p>
                  </a:txBody>
                  <a:tcPr/>
                </a:tc>
                <a:tc>
                  <a:txBody>
                    <a:bodyPr/>
                    <a:lstStyle/>
                    <a:p>
                      <a:r>
                        <a:rPr lang="en-US" dirty="0" smtClean="0"/>
                        <a:t>Structure, Behavior</a:t>
                      </a:r>
                      <a:endParaRPr lang="en-US" dirty="0"/>
                    </a:p>
                  </a:txBody>
                  <a:tcPr/>
                </a:tc>
              </a:tr>
              <a:tr h="370840">
                <a:tc>
                  <a:txBody>
                    <a:bodyPr/>
                    <a:lstStyle/>
                    <a:p>
                      <a:r>
                        <a:rPr lang="en-US" dirty="0" smtClean="0"/>
                        <a:t>How</a:t>
                      </a:r>
                      <a:endParaRPr lang="en-US" dirty="0"/>
                    </a:p>
                  </a:txBody>
                  <a:tcPr/>
                </a:tc>
                <a:tc>
                  <a:txBody>
                    <a:bodyPr/>
                    <a:lstStyle/>
                    <a:p>
                      <a:r>
                        <a:rPr lang="en-US" dirty="0" smtClean="0"/>
                        <a:t>Structure, Behavior</a:t>
                      </a:r>
                      <a:endParaRPr lang="en-US" dirty="0"/>
                    </a:p>
                  </a:txBody>
                  <a:tcPr/>
                </a:tc>
              </a:tr>
            </a:tbl>
          </a:graphicData>
        </a:graphic>
      </p:graphicFrame>
      <p:sp>
        <p:nvSpPr>
          <p:cNvPr id="9" name="TextBox 8"/>
          <p:cNvSpPr txBox="1"/>
          <p:nvPr/>
        </p:nvSpPr>
        <p:spPr>
          <a:xfrm>
            <a:off x="5074508" y="2413688"/>
            <a:ext cx="6886833" cy="4154984"/>
          </a:xfrm>
          <a:prstGeom prst="rect">
            <a:avLst/>
          </a:prstGeom>
          <a:noFill/>
        </p:spPr>
        <p:txBody>
          <a:bodyPr wrap="square" numCol="3" rtlCol="0">
            <a:spAutoFit/>
          </a:bodyPr>
          <a:lstStyle/>
          <a:p>
            <a:r>
              <a:rPr lang="en-US" sz="1600" b="1" dirty="0" smtClean="0"/>
              <a:t>Documents for a Typical Pre-A Concept</a:t>
            </a:r>
            <a:r>
              <a:rPr lang="en-US" sz="1600" baseline="30000" dirty="0"/>
              <a:t>1</a:t>
            </a:r>
            <a:endParaRPr lang="en-US" sz="1600" b="1" dirty="0" smtClean="0"/>
          </a:p>
          <a:p>
            <a:pPr marL="285750" indent="-285750">
              <a:buFont typeface="Arial" panose="020B0604020202020204" pitchFamily="34" charset="0"/>
              <a:buChar char="•"/>
            </a:pPr>
            <a:r>
              <a:rPr lang="en-US" sz="1200" dirty="0"/>
              <a:t>Instrument Overview (ISE Report</a:t>
            </a:r>
            <a:r>
              <a:rPr lang="en-US" sz="1200" dirty="0" smtClean="0"/>
              <a:t>)</a:t>
            </a:r>
          </a:p>
          <a:p>
            <a:pPr marL="285750" indent="-285750">
              <a:buFont typeface="Arial" panose="020B0604020202020204" pitchFamily="34" charset="0"/>
              <a:buChar char="•"/>
            </a:pPr>
            <a:r>
              <a:rPr lang="en-US" sz="1200" dirty="0" smtClean="0"/>
              <a:t>Mission Sub team Reports</a:t>
            </a:r>
          </a:p>
          <a:p>
            <a:pPr marL="742950" lvl="1" indent="-285750">
              <a:buFont typeface="Arial" panose="020B0604020202020204" pitchFamily="34" charset="0"/>
              <a:buChar char="•"/>
            </a:pPr>
            <a:r>
              <a:rPr lang="en-US" sz="1200" dirty="0" smtClean="0"/>
              <a:t>Flight Dynamics</a:t>
            </a:r>
          </a:p>
          <a:p>
            <a:pPr marL="742950" lvl="1" indent="-285750">
              <a:buFont typeface="Arial" panose="020B0604020202020204" pitchFamily="34" charset="0"/>
              <a:buChar char="•"/>
            </a:pPr>
            <a:r>
              <a:rPr lang="en-US" sz="1200" dirty="0" smtClean="0"/>
              <a:t>Mission Ops</a:t>
            </a:r>
          </a:p>
          <a:p>
            <a:pPr marL="742950" lvl="1" indent="-285750">
              <a:buFont typeface="Arial" panose="020B0604020202020204" pitchFamily="34" charset="0"/>
              <a:buChar char="•"/>
            </a:pPr>
            <a:r>
              <a:rPr lang="en-US" sz="1200" dirty="0" smtClean="0"/>
              <a:t>Bus Mechanical</a:t>
            </a:r>
          </a:p>
          <a:p>
            <a:pPr marL="742950" lvl="1" indent="-285750">
              <a:buFont typeface="Arial" panose="020B0604020202020204" pitchFamily="34" charset="0"/>
              <a:buChar char="•"/>
            </a:pPr>
            <a:r>
              <a:rPr lang="en-US" sz="1200" dirty="0" smtClean="0"/>
              <a:t>Bus Power</a:t>
            </a:r>
          </a:p>
          <a:p>
            <a:pPr marL="742950" lvl="1" indent="-285750">
              <a:buFont typeface="Arial" panose="020B0604020202020204" pitchFamily="34" charset="0"/>
              <a:buChar char="•"/>
            </a:pPr>
            <a:r>
              <a:rPr lang="en-US" sz="1200" dirty="0" smtClean="0"/>
              <a:t>Bus Thermal</a:t>
            </a:r>
          </a:p>
          <a:p>
            <a:pPr marL="742950" lvl="1" indent="-285750">
              <a:buFont typeface="Arial" panose="020B0604020202020204" pitchFamily="34" charset="0"/>
              <a:buChar char="•"/>
            </a:pPr>
            <a:r>
              <a:rPr lang="en-US" sz="1200" dirty="0" smtClean="0"/>
              <a:t>Bus Propulsion</a:t>
            </a:r>
          </a:p>
          <a:p>
            <a:pPr marL="742950" lvl="1" indent="-285750">
              <a:buFont typeface="Arial" panose="020B0604020202020204" pitchFamily="34" charset="0"/>
              <a:buChar char="•"/>
            </a:pPr>
            <a:r>
              <a:rPr lang="en-US" sz="1200" dirty="0" smtClean="0"/>
              <a:t>Bus ACS</a:t>
            </a:r>
          </a:p>
          <a:p>
            <a:pPr marL="742950" lvl="1" indent="-285750">
              <a:buFont typeface="Arial" panose="020B0604020202020204" pitchFamily="34" charset="0"/>
              <a:buChar char="•"/>
            </a:pPr>
            <a:r>
              <a:rPr lang="en-US" sz="1200" dirty="0" smtClean="0"/>
              <a:t>Bus C&amp;DH</a:t>
            </a:r>
          </a:p>
          <a:p>
            <a:pPr marL="742950" lvl="1" indent="-285750">
              <a:buFont typeface="Arial" panose="020B0604020202020204" pitchFamily="34" charset="0"/>
              <a:buChar char="•"/>
            </a:pPr>
            <a:r>
              <a:rPr lang="en-US" sz="1200" dirty="0" smtClean="0"/>
              <a:t>Bus </a:t>
            </a:r>
            <a:r>
              <a:rPr lang="en-US" sz="1200" dirty="0" err="1" smtClean="0"/>
              <a:t>Comm</a:t>
            </a:r>
            <a:endParaRPr lang="en-US" sz="1200" dirty="0" smtClean="0"/>
          </a:p>
          <a:p>
            <a:pPr marL="742950" lvl="1" indent="-285750">
              <a:buFont typeface="Arial" panose="020B0604020202020204" pitchFamily="34" charset="0"/>
              <a:buChar char="•"/>
            </a:pPr>
            <a:r>
              <a:rPr lang="en-US" sz="1200" dirty="0" smtClean="0"/>
              <a:t>Bus Flight Software</a:t>
            </a:r>
          </a:p>
          <a:p>
            <a:pPr marL="742950" lvl="1" indent="-285750">
              <a:buFont typeface="Arial" panose="020B0604020202020204" pitchFamily="34" charset="0"/>
              <a:buChar char="•"/>
            </a:pPr>
            <a:r>
              <a:rPr lang="en-US" sz="1200" dirty="0" smtClean="0"/>
              <a:t>I&amp;T</a:t>
            </a:r>
          </a:p>
          <a:p>
            <a:pPr marL="742950" lvl="1" indent="-285750">
              <a:buFont typeface="Arial" panose="020B0604020202020204" pitchFamily="34" charset="0"/>
              <a:buChar char="•"/>
            </a:pPr>
            <a:r>
              <a:rPr lang="en-US" sz="1200" dirty="0" smtClean="0"/>
              <a:t>Launch Vehicle</a:t>
            </a:r>
          </a:p>
          <a:p>
            <a:pPr marL="742950" lvl="1" indent="-285750">
              <a:buFont typeface="Arial" panose="020B0604020202020204" pitchFamily="34" charset="0"/>
              <a:buChar char="•"/>
            </a:pPr>
            <a:r>
              <a:rPr lang="en-US" sz="1200" dirty="0" smtClean="0"/>
              <a:t>Radiation</a:t>
            </a:r>
          </a:p>
          <a:p>
            <a:pPr marL="742950" lvl="1" indent="-285750">
              <a:buFont typeface="Arial" panose="020B0604020202020204" pitchFamily="34" charset="0"/>
              <a:buChar char="•"/>
            </a:pPr>
            <a:r>
              <a:rPr lang="en-US" sz="1200" dirty="0" smtClean="0"/>
              <a:t>Orbital Debris</a:t>
            </a:r>
          </a:p>
          <a:p>
            <a:pPr marL="742950" lvl="1" indent="-285750">
              <a:buFont typeface="Arial" panose="020B0604020202020204" pitchFamily="34" charset="0"/>
              <a:buChar char="•"/>
            </a:pPr>
            <a:r>
              <a:rPr lang="en-US" sz="1200" dirty="0" smtClean="0"/>
              <a:t>System Reliability</a:t>
            </a:r>
          </a:p>
          <a:p>
            <a:pPr marL="285750" indent="-285750">
              <a:buFont typeface="Arial" panose="020B0604020202020204" pitchFamily="34" charset="0"/>
              <a:buChar char="•"/>
            </a:pPr>
            <a:r>
              <a:rPr lang="en-US" sz="1200" dirty="0" smtClean="0"/>
              <a:t>Instrument </a:t>
            </a:r>
            <a:r>
              <a:rPr lang="en-US" sz="1200" dirty="0" err="1" smtClean="0"/>
              <a:t>Subteams</a:t>
            </a:r>
            <a:endParaRPr lang="en-US" sz="1200" dirty="0" smtClean="0"/>
          </a:p>
          <a:p>
            <a:pPr marL="742950" lvl="1" indent="-285750">
              <a:buFont typeface="Arial" panose="020B0604020202020204" pitchFamily="34" charset="0"/>
              <a:buChar char="•"/>
            </a:pPr>
            <a:r>
              <a:rPr lang="en-US" sz="1200" dirty="0" smtClean="0"/>
              <a:t>Mechanical</a:t>
            </a:r>
          </a:p>
          <a:p>
            <a:pPr marL="742950" lvl="1" indent="-285750">
              <a:buFont typeface="Arial" panose="020B0604020202020204" pitchFamily="34" charset="0"/>
              <a:buChar char="•"/>
            </a:pPr>
            <a:r>
              <a:rPr lang="en-US" sz="1200" dirty="0" smtClean="0"/>
              <a:t>Mechanisms</a:t>
            </a:r>
          </a:p>
          <a:p>
            <a:pPr marL="742950" lvl="1" indent="-285750">
              <a:buFont typeface="Arial" panose="020B0604020202020204" pitchFamily="34" charset="0"/>
              <a:buChar char="•"/>
            </a:pPr>
            <a:r>
              <a:rPr lang="en-US" sz="1200" dirty="0" smtClean="0"/>
              <a:t>Thermal</a:t>
            </a:r>
          </a:p>
          <a:p>
            <a:pPr marL="742950" lvl="1" indent="-285750">
              <a:buFont typeface="Arial" panose="020B0604020202020204" pitchFamily="34" charset="0"/>
              <a:buChar char="•"/>
            </a:pPr>
            <a:r>
              <a:rPr lang="en-US" sz="1200" dirty="0" smtClean="0"/>
              <a:t>Detectors</a:t>
            </a:r>
          </a:p>
          <a:p>
            <a:pPr marL="742950" lvl="1" indent="-285750">
              <a:buFont typeface="Arial" panose="020B0604020202020204" pitchFamily="34" charset="0"/>
              <a:buChar char="•"/>
            </a:pPr>
            <a:r>
              <a:rPr lang="en-US" sz="1200" dirty="0" smtClean="0"/>
              <a:t>Electrical Harness</a:t>
            </a:r>
          </a:p>
          <a:p>
            <a:pPr marL="742950" lvl="1" indent="-285750">
              <a:buFont typeface="Arial" panose="020B0604020202020204" pitchFamily="34" charset="0"/>
              <a:buChar char="•"/>
            </a:pPr>
            <a:r>
              <a:rPr lang="en-US" sz="1200" dirty="0" smtClean="0"/>
              <a:t>Instrument Avionics</a:t>
            </a:r>
          </a:p>
          <a:p>
            <a:pPr marL="742950" lvl="1" indent="-285750">
              <a:buFont typeface="Arial" panose="020B0604020202020204" pitchFamily="34" charset="0"/>
              <a:buChar char="•"/>
            </a:pPr>
            <a:r>
              <a:rPr lang="en-US" sz="1200" dirty="0" smtClean="0"/>
              <a:t>Mechanical Drive Electronics</a:t>
            </a:r>
          </a:p>
          <a:p>
            <a:pPr marL="742950" lvl="1" indent="-285750">
              <a:buFont typeface="Arial" panose="020B0604020202020204" pitchFamily="34" charset="0"/>
              <a:buChar char="•"/>
            </a:pPr>
            <a:r>
              <a:rPr lang="en-US" sz="1200" dirty="0" smtClean="0"/>
              <a:t>Instrument Control</a:t>
            </a:r>
          </a:p>
          <a:p>
            <a:pPr marL="742950" lvl="1" indent="-285750">
              <a:buFont typeface="Arial" panose="020B0604020202020204" pitchFamily="34" charset="0"/>
              <a:buChar char="•"/>
            </a:pPr>
            <a:r>
              <a:rPr lang="en-US" sz="1200" dirty="0" smtClean="0"/>
              <a:t>Optics</a:t>
            </a:r>
          </a:p>
          <a:p>
            <a:pPr marL="742950" lvl="1" indent="-285750">
              <a:buFont typeface="Arial" panose="020B0604020202020204" pitchFamily="34" charset="0"/>
              <a:buChar char="•"/>
            </a:pPr>
            <a:r>
              <a:rPr lang="en-US" sz="1200" dirty="0" smtClean="0"/>
              <a:t>Metrology</a:t>
            </a:r>
          </a:p>
          <a:p>
            <a:pPr marL="742950" lvl="1" indent="-285750">
              <a:buFont typeface="Arial" panose="020B0604020202020204" pitchFamily="34" charset="0"/>
              <a:buChar char="•"/>
            </a:pPr>
            <a:r>
              <a:rPr lang="en-US" sz="1200" dirty="0" smtClean="0"/>
              <a:t>Stray Light/Radiometry</a:t>
            </a:r>
          </a:p>
          <a:p>
            <a:pPr marL="742950" lvl="1" indent="-285750">
              <a:buFont typeface="Arial" panose="020B0604020202020204" pitchFamily="34" charset="0"/>
              <a:buChar char="•"/>
            </a:pPr>
            <a:r>
              <a:rPr lang="en-US" sz="1200" dirty="0" smtClean="0"/>
              <a:t>Cryogenics</a:t>
            </a:r>
          </a:p>
          <a:p>
            <a:pPr marL="742950" lvl="1" indent="-285750">
              <a:buFont typeface="Arial" panose="020B0604020202020204" pitchFamily="34" charset="0"/>
              <a:buChar char="•"/>
            </a:pPr>
            <a:r>
              <a:rPr lang="en-US" sz="1200" dirty="0" smtClean="0"/>
              <a:t>Instrument Flight Software</a:t>
            </a:r>
          </a:p>
          <a:p>
            <a:pPr marL="742950" lvl="1" indent="-285750">
              <a:buFont typeface="Arial" panose="020B0604020202020204" pitchFamily="34" charset="0"/>
              <a:buChar char="•"/>
            </a:pPr>
            <a:r>
              <a:rPr lang="en-US" sz="1200" dirty="0" smtClean="0"/>
              <a:t>I&amp;T</a:t>
            </a:r>
          </a:p>
          <a:p>
            <a:pPr marL="285750" indent="-285750">
              <a:buFont typeface="Arial" panose="020B0604020202020204" pitchFamily="34" charset="0"/>
              <a:buChar char="•"/>
            </a:pPr>
            <a:r>
              <a:rPr lang="en-US" sz="1200" dirty="0" smtClean="0"/>
              <a:t>Technology Development</a:t>
            </a:r>
          </a:p>
          <a:p>
            <a:pPr marL="285750" indent="-285750">
              <a:buFont typeface="Arial" panose="020B0604020202020204" pitchFamily="34" charset="0"/>
              <a:buChar char="•"/>
            </a:pPr>
            <a:r>
              <a:rPr lang="en-US" sz="1200" dirty="0" smtClean="0"/>
              <a:t>Science Team Report</a:t>
            </a:r>
          </a:p>
          <a:p>
            <a:pPr marL="742950" lvl="1" indent="-285750">
              <a:buFont typeface="Arial" panose="020B0604020202020204" pitchFamily="34" charset="0"/>
              <a:buChar char="•"/>
            </a:pPr>
            <a:r>
              <a:rPr lang="en-US" sz="1200" dirty="0" smtClean="0"/>
              <a:t>Major Science Questions</a:t>
            </a:r>
          </a:p>
          <a:p>
            <a:pPr marL="742950" lvl="1" indent="-285750">
              <a:buFont typeface="Arial" panose="020B0604020202020204" pitchFamily="34" charset="0"/>
              <a:buChar char="•"/>
            </a:pPr>
            <a:r>
              <a:rPr lang="en-US" sz="1200" dirty="0" smtClean="0"/>
              <a:t>Design Reference Missions</a:t>
            </a:r>
          </a:p>
          <a:p>
            <a:pPr marL="742950" lvl="1" indent="-285750">
              <a:buFont typeface="Arial" panose="020B0604020202020204" pitchFamily="34" charset="0"/>
              <a:buChar char="•"/>
            </a:pPr>
            <a:r>
              <a:rPr lang="en-US" sz="1200" dirty="0" smtClean="0"/>
              <a:t>Measurement Technique</a:t>
            </a:r>
          </a:p>
          <a:p>
            <a:pPr marL="742950" lvl="1" indent="-285750">
              <a:buFont typeface="Arial" panose="020B0604020202020204" pitchFamily="34" charset="0"/>
              <a:buChar char="•"/>
            </a:pPr>
            <a:r>
              <a:rPr lang="en-US" sz="1200" dirty="0" smtClean="0"/>
              <a:t>Modes of Observation</a:t>
            </a:r>
          </a:p>
          <a:p>
            <a:pPr marL="742950" lvl="1" indent="-285750">
              <a:buFont typeface="Arial" panose="020B0604020202020204" pitchFamily="34" charset="0"/>
              <a:buChar char="•"/>
            </a:pPr>
            <a:r>
              <a:rPr lang="en-US" sz="1200" dirty="0" smtClean="0"/>
              <a:t>Effectiveness trade study</a:t>
            </a:r>
          </a:p>
          <a:p>
            <a:pPr marL="285750" indent="-285750">
              <a:buFont typeface="Arial" panose="020B0604020202020204" pitchFamily="34" charset="0"/>
              <a:buChar char="•"/>
            </a:pPr>
            <a:r>
              <a:rPr lang="en-US" sz="1200" dirty="0" smtClean="0"/>
              <a:t>Top level Requirements and Design Characteristics</a:t>
            </a:r>
          </a:p>
          <a:p>
            <a:pPr marL="285750" indent="-285750">
              <a:buFont typeface="Arial" panose="020B0604020202020204" pitchFamily="34" charset="0"/>
              <a:buChar char="•"/>
            </a:pPr>
            <a:r>
              <a:rPr lang="en-US" sz="1200" dirty="0" smtClean="0"/>
              <a:t>Science Mission Traceability Matrix</a:t>
            </a:r>
          </a:p>
          <a:p>
            <a:pPr marL="285750" indent="-285750">
              <a:buFont typeface="Arial" panose="020B0604020202020204" pitchFamily="34" charset="0"/>
              <a:buChar char="•"/>
            </a:pPr>
            <a:r>
              <a:rPr lang="en-US" sz="1200" dirty="0"/>
              <a:t>Mission &amp; Subsystem Design, Functional, and Performance Requirements </a:t>
            </a:r>
            <a:r>
              <a:rPr lang="en-US" sz="1200" dirty="0" smtClean="0"/>
              <a:t>Table</a:t>
            </a:r>
          </a:p>
          <a:p>
            <a:pPr marL="285750" indent="-285750">
              <a:buFont typeface="Arial" panose="020B0604020202020204" pitchFamily="34" charset="0"/>
              <a:buChar char="•"/>
            </a:pPr>
            <a:r>
              <a:rPr lang="en-US" sz="1200" dirty="0"/>
              <a:t>Mission Interface Requirements Table </a:t>
            </a:r>
            <a:endParaRPr lang="en-US" sz="1200" dirty="0" smtClean="0"/>
          </a:p>
          <a:p>
            <a:pPr marL="285750" indent="-285750">
              <a:buFont typeface="Arial" panose="020B0604020202020204" pitchFamily="34" charset="0"/>
              <a:buChar char="•"/>
            </a:pPr>
            <a:r>
              <a:rPr lang="en-US" sz="1200" dirty="0"/>
              <a:t>Project Schedule </a:t>
            </a:r>
            <a:endParaRPr lang="en-US" sz="1200" dirty="0" smtClean="0"/>
          </a:p>
          <a:p>
            <a:pPr marL="285750" indent="-285750">
              <a:buFont typeface="Arial" panose="020B0604020202020204" pitchFamily="34" charset="0"/>
              <a:buChar char="•"/>
            </a:pPr>
            <a:r>
              <a:rPr lang="en-US" sz="1200" dirty="0" smtClean="0"/>
              <a:t>Project Cost</a:t>
            </a:r>
          </a:p>
          <a:p>
            <a:pPr marL="285750" indent="-285750">
              <a:buFont typeface="Arial" panose="020B0604020202020204" pitchFamily="34" charset="0"/>
              <a:buChar char="•"/>
            </a:pPr>
            <a:r>
              <a:rPr lang="en-US" sz="1200" dirty="0" smtClean="0"/>
              <a:t>Risks</a:t>
            </a:r>
          </a:p>
          <a:p>
            <a:pPr marL="285750" indent="-285750">
              <a:buFont typeface="Arial" panose="020B0604020202020204" pitchFamily="34" charset="0"/>
              <a:buChar char="•"/>
            </a:pPr>
            <a:r>
              <a:rPr lang="en-US" sz="1200" dirty="0" smtClean="0"/>
              <a:t>Project Management Plan</a:t>
            </a:r>
          </a:p>
          <a:p>
            <a:pPr marL="285750" indent="-285750">
              <a:buFont typeface="Arial" panose="020B0604020202020204" pitchFamily="34" charset="0"/>
              <a:buChar char="•"/>
            </a:pPr>
            <a:r>
              <a:rPr lang="en-US" sz="1200" dirty="0" smtClean="0"/>
              <a:t>Review Team Briefings</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endParaRPr lang="en-US" sz="1200" dirty="0"/>
          </a:p>
        </p:txBody>
      </p:sp>
      <p:sp>
        <p:nvSpPr>
          <p:cNvPr id="16" name="Content Placeholder 2"/>
          <p:cNvSpPr>
            <a:spLocks noGrp="1"/>
          </p:cNvSpPr>
          <p:nvPr>
            <p:ph idx="1"/>
          </p:nvPr>
        </p:nvSpPr>
        <p:spPr>
          <a:xfrm>
            <a:off x="0" y="6197558"/>
            <a:ext cx="3043433" cy="660442"/>
          </a:xfrm>
        </p:spPr>
        <p:txBody>
          <a:bodyPr/>
          <a:lstStyle/>
          <a:p>
            <a:pPr marL="0" lvl="0" indent="0">
              <a:buNone/>
            </a:pPr>
            <a:r>
              <a:rPr lang="en-US" sz="1000" baseline="30000" dirty="0" smtClean="0"/>
              <a:t>1</a:t>
            </a:r>
            <a:r>
              <a:rPr lang="en-US" sz="1000" dirty="0"/>
              <a:t>DiPietro, David; “Systems Engineering &amp; Advanced Concepts Branch Technical Note SE-2013xxxx Example Space Mission Concept Design Study Process”, 2013</a:t>
            </a:r>
            <a:endParaRPr lang="en-US" sz="1000" dirty="0" smtClean="0"/>
          </a:p>
        </p:txBody>
      </p:sp>
    </p:spTree>
    <p:extLst>
      <p:ext uri="{BB962C8B-B14F-4D97-AF65-F5344CB8AC3E}">
        <p14:creationId xmlns:p14="http://schemas.microsoft.com/office/powerpoint/2010/main" val="23329910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Slide Number Placeholder 4"/>
          <p:cNvSpPr>
            <a:spLocks noGrp="1"/>
          </p:cNvSpPr>
          <p:nvPr>
            <p:ph type="sldNum" sz="quarter" idx="4294967295"/>
          </p:nvPr>
        </p:nvSpPr>
        <p:spPr>
          <a:xfrm>
            <a:off x="6946900" y="6604000"/>
            <a:ext cx="3721100" cy="279400"/>
          </a:xfrm>
          <a:prstGeom prst="rect">
            <a:avLst/>
          </a:prstGeom>
          <a:noFill/>
        </p:spPr>
        <p:txBody>
          <a:bodyPr/>
          <a:lstStyle/>
          <a:p>
            <a:fld id="{3AEA8C0B-67D4-BF44-AF49-41F833A23013}" type="slidenum">
              <a:rPr lang="en-US">
                <a:latin typeface="Arial" charset="0"/>
              </a:rPr>
              <a:pPr/>
              <a:t>22</a:t>
            </a:fld>
            <a:endParaRPr lang="en-US">
              <a:latin typeface="Arial" charset="0"/>
            </a:endParaRPr>
          </a:p>
        </p:txBody>
      </p:sp>
      <p:sp>
        <p:nvSpPr>
          <p:cNvPr id="2" name="Title 1"/>
          <p:cNvSpPr>
            <a:spLocks noGrp="1"/>
          </p:cNvSpPr>
          <p:nvPr>
            <p:ph type="title"/>
          </p:nvPr>
        </p:nvSpPr>
        <p:spPr>
          <a:xfrm>
            <a:off x="131805" y="1335879"/>
            <a:ext cx="3772930" cy="872718"/>
          </a:xfrm>
        </p:spPr>
        <p:txBody>
          <a:bodyPr/>
          <a:lstStyle/>
          <a:p>
            <a:r>
              <a:rPr lang="en-US" dirty="0" smtClean="0"/>
              <a:t>Systems Engineering</a:t>
            </a:r>
            <a:endParaRPr lang="en-US" dirty="0"/>
          </a:p>
        </p:txBody>
      </p:sp>
      <p:sp>
        <p:nvSpPr>
          <p:cNvPr id="5" name="Oval 4"/>
          <p:cNvSpPr/>
          <p:nvPr/>
        </p:nvSpPr>
        <p:spPr>
          <a:xfrm>
            <a:off x="422593" y="4191059"/>
            <a:ext cx="1794619" cy="1880074"/>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5338" y="2360794"/>
            <a:ext cx="1897168" cy="1734798"/>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560707" y="5048449"/>
            <a:ext cx="1786072" cy="1751886"/>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049233" y="5168667"/>
            <a:ext cx="1606609" cy="1615154"/>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580071" y="1383494"/>
            <a:ext cx="1991171" cy="1939896"/>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15"/>
          <p:cNvGraphicFramePr>
            <a:graphicFrameLocks noGrp="1"/>
          </p:cNvGraphicFramePr>
          <p:nvPr>
            <p:extLst/>
          </p:nvPr>
        </p:nvGraphicFramePr>
        <p:xfrm>
          <a:off x="7520299" y="1412912"/>
          <a:ext cx="4563455" cy="2712720"/>
        </p:xfrm>
        <a:graphic>
          <a:graphicData uri="http://schemas.openxmlformats.org/drawingml/2006/table">
            <a:tbl>
              <a:tblPr firstRow="1" bandRow="1">
                <a:tableStyleId>{5C22544A-7EE6-4342-B048-85BDC9FD1C3A}</a:tableStyleId>
              </a:tblPr>
              <a:tblGrid>
                <a:gridCol w="4563455"/>
              </a:tblGrid>
              <a:tr h="629468">
                <a:tc>
                  <a:txBody>
                    <a:bodyPr/>
                    <a:lstStyle/>
                    <a:p>
                      <a:r>
                        <a:rPr lang="en-US" sz="1400" dirty="0" smtClean="0"/>
                        <a:t>** Defined architecture, including major tradeoffs and options ready to be baselined after review comments are</a:t>
                      </a:r>
                    </a:p>
                    <a:p>
                      <a:r>
                        <a:rPr lang="en-US" sz="1400" dirty="0" smtClean="0"/>
                        <a:t>incorporated.</a:t>
                      </a:r>
                      <a:endParaRPr lang="en-US" sz="1400" dirty="0"/>
                    </a:p>
                  </a:txBody>
                  <a:tcPr/>
                </a:tc>
              </a:tr>
              <a:tr h="445874">
                <a:tc>
                  <a:txBody>
                    <a:bodyPr/>
                    <a:lstStyle/>
                    <a:p>
                      <a:r>
                        <a:rPr lang="en-US" sz="1400" dirty="0" smtClean="0"/>
                        <a:t>** Allocation of requirements to next lower level ready to be baselined after review comments is incorporated.</a:t>
                      </a:r>
                    </a:p>
                  </a:txBody>
                  <a:tcPr/>
                </a:tc>
              </a:tr>
              <a:tr h="445874">
                <a:tc>
                  <a:txBody>
                    <a:bodyPr/>
                    <a:lstStyle/>
                    <a:p>
                      <a:r>
                        <a:rPr lang="en-US" sz="1400" dirty="0" smtClean="0"/>
                        <a:t>** MOPs, TPM, and other key driving requirement ready to be approved.</a:t>
                      </a:r>
                    </a:p>
                  </a:txBody>
                  <a:tcPr/>
                </a:tc>
              </a:tr>
              <a:tr h="629468">
                <a:tc>
                  <a:txBody>
                    <a:bodyPr/>
                    <a:lstStyle/>
                    <a:p>
                      <a:r>
                        <a:rPr lang="en-US" sz="1400" dirty="0" smtClean="0"/>
                        <a:t>**Initial trending information on the mass margins (for projects involving hardware), power margins (for projects that are powered) and closure of review actions (RFA, RID, and/or Action Items).</a:t>
                      </a:r>
                      <a:endParaRPr lang="en-US" sz="1400" dirty="0"/>
                    </a:p>
                  </a:txBody>
                  <a:tcPr/>
                </a:tc>
              </a:tr>
            </a:tbl>
          </a:graphicData>
        </a:graphic>
      </p:graphicFrame>
      <p:sp>
        <p:nvSpPr>
          <p:cNvPr id="15" name="Right Arrow 14"/>
          <p:cNvSpPr/>
          <p:nvPr/>
        </p:nvSpPr>
        <p:spPr>
          <a:xfrm rot="19414524">
            <a:off x="5264261" y="2197260"/>
            <a:ext cx="2495039" cy="502508"/>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Develops &amp; Manages</a:t>
            </a:r>
            <a:endParaRPr lang="en-US" sz="1600" dirty="0"/>
          </a:p>
        </p:txBody>
      </p:sp>
      <p:pic>
        <p:nvPicPr>
          <p:cNvPr id="17" name="Picture 16"/>
          <p:cNvPicPr>
            <a:picLocks noChangeAspect="1"/>
          </p:cNvPicPr>
          <p:nvPr/>
        </p:nvPicPr>
        <p:blipFill rotWithShape="1">
          <a:blip r:embed="rId7"/>
          <a:srcRect l="50175" b="51683"/>
          <a:stretch/>
        </p:blipFill>
        <p:spPr>
          <a:xfrm>
            <a:off x="1466334" y="2257169"/>
            <a:ext cx="885723" cy="566177"/>
          </a:xfrm>
          <a:prstGeom prst="rect">
            <a:avLst/>
          </a:prstGeom>
        </p:spPr>
      </p:pic>
      <p:pic>
        <p:nvPicPr>
          <p:cNvPr id="20" name="Picture 19"/>
          <p:cNvPicPr>
            <a:picLocks noChangeAspect="1"/>
          </p:cNvPicPr>
          <p:nvPr/>
        </p:nvPicPr>
        <p:blipFill rotWithShape="1">
          <a:blip r:embed="rId7"/>
          <a:srcRect r="50309" b="51683"/>
          <a:stretch/>
        </p:blipFill>
        <p:spPr>
          <a:xfrm>
            <a:off x="2693676" y="5157404"/>
            <a:ext cx="856832" cy="549184"/>
          </a:xfrm>
          <a:prstGeom prst="rect">
            <a:avLst/>
          </a:prstGeom>
        </p:spPr>
      </p:pic>
      <p:cxnSp>
        <p:nvCxnSpPr>
          <p:cNvPr id="4" name="Straight Arrow Connector 3"/>
          <p:cNvCxnSpPr/>
          <p:nvPr/>
        </p:nvCxnSpPr>
        <p:spPr>
          <a:xfrm flipV="1">
            <a:off x="2578443" y="4102443"/>
            <a:ext cx="650789" cy="98854"/>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0" idx="0"/>
          </p:cNvCxnSpPr>
          <p:nvPr/>
        </p:nvCxnSpPr>
        <p:spPr>
          <a:xfrm flipV="1">
            <a:off x="3122092" y="4077730"/>
            <a:ext cx="411940" cy="1079674"/>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896498" y="4077730"/>
            <a:ext cx="65902" cy="1037966"/>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5206314" y="4118919"/>
            <a:ext cx="626075" cy="1474573"/>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3" idx="0"/>
          </p:cNvCxnSpPr>
          <p:nvPr/>
        </p:nvCxnSpPr>
        <p:spPr>
          <a:xfrm flipH="1" flipV="1">
            <a:off x="4514335" y="4110681"/>
            <a:ext cx="265747" cy="1075039"/>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285999" y="2788507"/>
            <a:ext cx="877331" cy="539579"/>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rotWithShape="1">
          <a:blip r:embed="rId7"/>
          <a:srcRect r="50309" b="51683"/>
          <a:stretch/>
        </p:blipFill>
        <p:spPr>
          <a:xfrm>
            <a:off x="6042357" y="4255360"/>
            <a:ext cx="856832" cy="549184"/>
          </a:xfrm>
          <a:prstGeom prst="rect">
            <a:avLst/>
          </a:prstGeom>
        </p:spPr>
      </p:pic>
      <p:pic>
        <p:nvPicPr>
          <p:cNvPr id="42" name="Picture 41"/>
          <p:cNvPicPr>
            <a:picLocks noChangeAspect="1"/>
          </p:cNvPicPr>
          <p:nvPr/>
        </p:nvPicPr>
        <p:blipFill rotWithShape="1">
          <a:blip r:embed="rId7"/>
          <a:srcRect l="50175" b="51683"/>
          <a:stretch/>
        </p:blipFill>
        <p:spPr>
          <a:xfrm>
            <a:off x="5778842" y="5566893"/>
            <a:ext cx="885723" cy="566177"/>
          </a:xfrm>
          <a:prstGeom prst="rect">
            <a:avLst/>
          </a:prstGeom>
        </p:spPr>
      </p:pic>
      <p:pic>
        <p:nvPicPr>
          <p:cNvPr id="43" name="Picture 42"/>
          <p:cNvPicPr>
            <a:picLocks noChangeAspect="1"/>
          </p:cNvPicPr>
          <p:nvPr/>
        </p:nvPicPr>
        <p:blipFill rotWithShape="1">
          <a:blip r:embed="rId7"/>
          <a:srcRect l="50175" b="51683"/>
          <a:stretch/>
        </p:blipFill>
        <p:spPr>
          <a:xfrm>
            <a:off x="4337220" y="5185720"/>
            <a:ext cx="885723" cy="566177"/>
          </a:xfrm>
          <a:prstGeom prst="rect">
            <a:avLst/>
          </a:prstGeom>
        </p:spPr>
      </p:pic>
      <p:pic>
        <p:nvPicPr>
          <p:cNvPr id="44" name="Picture 43"/>
          <p:cNvPicPr>
            <a:picLocks noChangeAspect="1"/>
          </p:cNvPicPr>
          <p:nvPr/>
        </p:nvPicPr>
        <p:blipFill rotWithShape="1">
          <a:blip r:embed="rId7"/>
          <a:srcRect l="50175" b="51683"/>
          <a:stretch/>
        </p:blipFill>
        <p:spPr>
          <a:xfrm>
            <a:off x="1717588" y="4040661"/>
            <a:ext cx="885723" cy="566177"/>
          </a:xfrm>
          <a:prstGeom prst="rect">
            <a:avLst/>
          </a:prstGeom>
        </p:spPr>
      </p:pic>
      <p:cxnSp>
        <p:nvCxnSpPr>
          <p:cNvPr id="50" name="Straight Arrow Connector 49"/>
          <p:cNvCxnSpPr/>
          <p:nvPr/>
        </p:nvCxnSpPr>
        <p:spPr>
          <a:xfrm flipH="1" flipV="1">
            <a:off x="5873578" y="4127157"/>
            <a:ext cx="164757" cy="123568"/>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5" name="Cloud Callout 54"/>
          <p:cNvSpPr/>
          <p:nvPr/>
        </p:nvSpPr>
        <p:spPr>
          <a:xfrm>
            <a:off x="8262551" y="4110681"/>
            <a:ext cx="3789406" cy="2298357"/>
          </a:xfrm>
          <a:prstGeom prst="cloudCallou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 multitude of sometimes redundant, sometimes obsolete, oftentimes out-of-sync documents, spreadsheets, e-mails or </a:t>
            </a:r>
            <a:r>
              <a:rPr lang="en-US" sz="1400" dirty="0" smtClean="0"/>
              <a:t>whatever…</a:t>
            </a:r>
          </a:p>
          <a:p>
            <a:pPr algn="ctr"/>
            <a:r>
              <a:rPr lang="en-US" sz="1400" dirty="0" smtClean="0"/>
              <a:t>-An un-named SE</a:t>
            </a:r>
            <a:endParaRPr lang="en-US" sz="1400" dirty="0"/>
          </a:p>
        </p:txBody>
      </p:sp>
      <mc:AlternateContent xmlns:mc="http://schemas.openxmlformats.org/markup-compatibility/2006" xmlns:a14="http://schemas.microsoft.com/office/drawing/2010/main">
        <mc:Choice Requires="a14">
          <p:sp>
            <p:nvSpPr>
              <p:cNvPr id="3" name="TextBox 2"/>
              <p:cNvSpPr txBox="1"/>
              <p:nvPr/>
            </p:nvSpPr>
            <p:spPr>
              <a:xfrm>
                <a:off x="2714367" y="3340443"/>
                <a:ext cx="4786054" cy="726546"/>
              </a:xfrm>
              <a:prstGeom prst="rect">
                <a:avLst/>
              </a:prstGeom>
              <a:noFill/>
              <a:ln>
                <a:solidFill>
                  <a:schemeClr val="bg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 </m:t>
                      </m:r>
                      <m:nary>
                        <m:naryPr>
                          <m:limLoc m:val="undOvr"/>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𝐸𝑥𝑐𝑒𝑙</m:t>
                              </m:r>
                              <m:r>
                                <a:rPr lang="en-US" b="0" i="1" smtClean="0">
                                  <a:latin typeface="Cambria Math" panose="02040503050406030204" pitchFamily="18" charset="0"/>
                                </a:rPr>
                                <m:t>,</m:t>
                              </m:r>
                              <m:r>
                                <a:rPr lang="en-US" b="0" i="1" smtClean="0">
                                  <a:latin typeface="Cambria Math" panose="02040503050406030204" pitchFamily="18" charset="0"/>
                                </a:rPr>
                                <m:t>𝑊𝑜𝑟𝑑</m:t>
                              </m:r>
                              <m:r>
                                <a:rPr lang="en-US" b="0" i="1" smtClean="0">
                                  <a:latin typeface="Cambria Math" panose="02040503050406030204" pitchFamily="18" charset="0"/>
                                </a:rPr>
                                <m:t>,</m:t>
                              </m:r>
                              <m:r>
                                <a:rPr lang="en-US" b="0" i="1" smtClean="0">
                                  <a:latin typeface="Cambria Math" panose="02040503050406030204" pitchFamily="18" charset="0"/>
                                </a:rPr>
                                <m:t>𝑃𝑜𝑤𝑒𝑟</m:t>
                              </m:r>
                              <m:r>
                                <a:rPr lang="en-US" b="0" i="1" smtClean="0">
                                  <a:latin typeface="Cambria Math" panose="02040503050406030204" pitchFamily="18" charset="0"/>
                                </a:rPr>
                                <m:t> </m:t>
                              </m:r>
                              <m:r>
                                <a:rPr lang="en-US" b="0" i="1" smtClean="0">
                                  <a:latin typeface="Cambria Math" panose="02040503050406030204" pitchFamily="18" charset="0"/>
                                </a:rPr>
                                <m:t>𝑃𝑜𝑖𝑛𝑡</m:t>
                              </m:r>
                            </m:e>
                          </m:d>
                          <m:r>
                            <a:rPr lang="en-US" b="0" i="1" smtClean="0">
                              <a:latin typeface="Cambria Math" panose="02040503050406030204" pitchFamily="18" charset="0"/>
                            </a:rPr>
                            <m:t>𝑑</m:t>
                          </m:r>
                          <m:r>
                            <a:rPr lang="en-US" b="0" i="1" baseline="-25000" smtClean="0">
                              <a:latin typeface="Cambria Math" panose="02040503050406030204" pitchFamily="18" charset="0"/>
                            </a:rPr>
                            <m:t>𝐸𝑛𝑔𝑖𝑛𝑒𝑒𝑟𝑖𝑛𝑔</m:t>
                          </m:r>
                        </m:e>
                      </m:nary>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714367" y="3340443"/>
                <a:ext cx="4786054" cy="726546"/>
              </a:xfrm>
              <a:prstGeom prst="rect">
                <a:avLst/>
              </a:prstGeom>
              <a:blipFill rotWithShape="0">
                <a:blip r:embed="rId8"/>
                <a:stretch>
                  <a:fillRect/>
                </a:stretch>
              </a:blipFill>
              <a:ln>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22372062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Slide Number Placeholder 4"/>
          <p:cNvSpPr>
            <a:spLocks noGrp="1"/>
          </p:cNvSpPr>
          <p:nvPr>
            <p:ph type="sldNum" sz="quarter" idx="4294967295"/>
          </p:nvPr>
        </p:nvSpPr>
        <p:spPr>
          <a:xfrm>
            <a:off x="6946900" y="6604000"/>
            <a:ext cx="3721100" cy="279400"/>
          </a:xfrm>
          <a:prstGeom prst="rect">
            <a:avLst/>
          </a:prstGeom>
          <a:noFill/>
        </p:spPr>
        <p:txBody>
          <a:bodyPr/>
          <a:lstStyle/>
          <a:p>
            <a:fld id="{3AEA8C0B-67D4-BF44-AF49-41F833A23013}" type="slidenum">
              <a:rPr lang="en-US">
                <a:latin typeface="Arial" charset="0"/>
              </a:rPr>
              <a:pPr/>
              <a:t>23</a:t>
            </a:fld>
            <a:endParaRPr lang="en-US">
              <a:latin typeface="Arial" charset="0"/>
            </a:endParaRPr>
          </a:p>
        </p:txBody>
      </p:sp>
      <p:sp>
        <p:nvSpPr>
          <p:cNvPr id="2" name="Title 1"/>
          <p:cNvSpPr>
            <a:spLocks noGrp="1"/>
          </p:cNvSpPr>
          <p:nvPr>
            <p:ph type="title"/>
          </p:nvPr>
        </p:nvSpPr>
        <p:spPr>
          <a:xfrm>
            <a:off x="238897" y="1335879"/>
            <a:ext cx="3772930" cy="872718"/>
          </a:xfrm>
        </p:spPr>
        <p:txBody>
          <a:bodyPr/>
          <a:lstStyle/>
          <a:p>
            <a:r>
              <a:rPr lang="en-US" dirty="0" smtClean="0"/>
              <a:t>Systems Engineering</a:t>
            </a:r>
            <a:endParaRPr lang="en-US" dirty="0"/>
          </a:p>
        </p:txBody>
      </p:sp>
      <p:sp>
        <p:nvSpPr>
          <p:cNvPr id="5" name="Oval 4"/>
          <p:cNvSpPr/>
          <p:nvPr/>
        </p:nvSpPr>
        <p:spPr>
          <a:xfrm>
            <a:off x="3709490" y="1274864"/>
            <a:ext cx="1794619" cy="1880074"/>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649338" y="3332859"/>
            <a:ext cx="1897168" cy="1734798"/>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580405" y="3418318"/>
            <a:ext cx="1786072" cy="1751886"/>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91784" y="5127477"/>
            <a:ext cx="1606609" cy="1615154"/>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563596" y="3187581"/>
            <a:ext cx="1991171" cy="1939896"/>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6" name="Table 15"/>
          <p:cNvGraphicFramePr>
            <a:graphicFrameLocks noGrp="1"/>
          </p:cNvGraphicFramePr>
          <p:nvPr>
            <p:extLst/>
          </p:nvPr>
        </p:nvGraphicFramePr>
        <p:xfrm>
          <a:off x="7520299" y="1412912"/>
          <a:ext cx="4563455" cy="2712720"/>
        </p:xfrm>
        <a:graphic>
          <a:graphicData uri="http://schemas.openxmlformats.org/drawingml/2006/table">
            <a:tbl>
              <a:tblPr firstRow="1" bandRow="1">
                <a:tableStyleId>{5C22544A-7EE6-4342-B048-85BDC9FD1C3A}</a:tableStyleId>
              </a:tblPr>
              <a:tblGrid>
                <a:gridCol w="4563455"/>
              </a:tblGrid>
              <a:tr h="629468">
                <a:tc>
                  <a:txBody>
                    <a:bodyPr/>
                    <a:lstStyle/>
                    <a:p>
                      <a:r>
                        <a:rPr lang="en-US" sz="1400" dirty="0" smtClean="0"/>
                        <a:t>** Defined architecture, including major tradeoffs and options ready to be baselined after review comments are</a:t>
                      </a:r>
                    </a:p>
                    <a:p>
                      <a:r>
                        <a:rPr lang="en-US" sz="1400" dirty="0" smtClean="0"/>
                        <a:t>incorporated.</a:t>
                      </a:r>
                      <a:endParaRPr lang="en-US" sz="1400" dirty="0"/>
                    </a:p>
                  </a:txBody>
                  <a:tcPr/>
                </a:tc>
              </a:tr>
              <a:tr h="445874">
                <a:tc>
                  <a:txBody>
                    <a:bodyPr/>
                    <a:lstStyle/>
                    <a:p>
                      <a:r>
                        <a:rPr lang="en-US" sz="1400" dirty="0" smtClean="0"/>
                        <a:t>** Allocation of requirements to next lower level ready to be baselined after review comments is incorporated.</a:t>
                      </a:r>
                    </a:p>
                  </a:txBody>
                  <a:tcPr/>
                </a:tc>
              </a:tr>
              <a:tr h="445874">
                <a:tc>
                  <a:txBody>
                    <a:bodyPr/>
                    <a:lstStyle/>
                    <a:p>
                      <a:r>
                        <a:rPr lang="en-US" sz="1400" dirty="0" smtClean="0"/>
                        <a:t>** MOPs, TPM, and other key driving requirement ready to be approved.</a:t>
                      </a:r>
                    </a:p>
                  </a:txBody>
                  <a:tcPr/>
                </a:tc>
              </a:tr>
              <a:tr h="629468">
                <a:tc>
                  <a:txBody>
                    <a:bodyPr/>
                    <a:lstStyle/>
                    <a:p>
                      <a:r>
                        <a:rPr lang="en-US" sz="1400" dirty="0" smtClean="0"/>
                        <a:t>**Initial trending information on the mass margins (for projects involving hardware), power margins (for projects that are powered) and closure of review actions (RFA, RID, and/or Action Items).</a:t>
                      </a:r>
                      <a:endParaRPr lang="en-US" sz="1400" dirty="0"/>
                    </a:p>
                  </a:txBody>
                  <a:tcPr/>
                </a:tc>
              </a:tr>
            </a:tbl>
          </a:graphicData>
        </a:graphic>
      </p:graphicFrame>
      <p:sp>
        <p:nvSpPr>
          <p:cNvPr id="14" name="Oval 13"/>
          <p:cNvSpPr/>
          <p:nvPr/>
        </p:nvSpPr>
        <p:spPr>
          <a:xfrm flipH="1">
            <a:off x="4481384" y="3089189"/>
            <a:ext cx="156518" cy="17299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flipH="1">
            <a:off x="5474044" y="4114800"/>
            <a:ext cx="156518" cy="17299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flipH="1">
            <a:off x="3472249" y="4090086"/>
            <a:ext cx="156518" cy="17299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flipH="1">
            <a:off x="4469028" y="5029200"/>
            <a:ext cx="156518" cy="17299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loud Callout 2"/>
          <p:cNvSpPr/>
          <p:nvPr/>
        </p:nvSpPr>
        <p:spPr>
          <a:xfrm>
            <a:off x="7545859" y="4374292"/>
            <a:ext cx="4341341" cy="2018270"/>
          </a:xfrm>
          <a:prstGeom prst="cloudCallou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 Team Manages “Team Interfaces” for information management, as it establishes “System Interfaces”</a:t>
            </a:r>
            <a:endParaRPr lang="en-US" dirty="0"/>
          </a:p>
        </p:txBody>
      </p:sp>
      <p:cxnSp>
        <p:nvCxnSpPr>
          <p:cNvPr id="6" name="Straight Arrow Connector 5"/>
          <p:cNvCxnSpPr>
            <a:endCxn id="21" idx="2"/>
          </p:cNvCxnSpPr>
          <p:nvPr/>
        </p:nvCxnSpPr>
        <p:spPr>
          <a:xfrm flipH="1" flipV="1">
            <a:off x="4625546" y="5115698"/>
            <a:ext cx="3002692" cy="683740"/>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Right Arrow 16"/>
          <p:cNvSpPr/>
          <p:nvPr/>
        </p:nvSpPr>
        <p:spPr>
          <a:xfrm rot="19514345">
            <a:off x="5171467" y="2511057"/>
            <a:ext cx="2457102" cy="502508"/>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 Documents</a:t>
            </a:r>
            <a:endParaRPr lang="en-US" dirty="0"/>
          </a:p>
        </p:txBody>
      </p:sp>
      <p:pic>
        <p:nvPicPr>
          <p:cNvPr id="23" name="Picture 22"/>
          <p:cNvPicPr>
            <a:picLocks noChangeAspect="1"/>
          </p:cNvPicPr>
          <p:nvPr/>
        </p:nvPicPr>
        <p:blipFill>
          <a:blip r:embed="rId7"/>
          <a:stretch>
            <a:fillRect/>
          </a:stretch>
        </p:blipFill>
        <p:spPr>
          <a:xfrm>
            <a:off x="4681888" y="3355596"/>
            <a:ext cx="865415" cy="570452"/>
          </a:xfrm>
          <a:prstGeom prst="rect">
            <a:avLst/>
          </a:prstGeom>
        </p:spPr>
      </p:pic>
      <p:pic>
        <p:nvPicPr>
          <p:cNvPr id="4" name="Picture 3"/>
          <p:cNvPicPr>
            <a:picLocks noChangeAspect="1"/>
          </p:cNvPicPr>
          <p:nvPr/>
        </p:nvPicPr>
        <p:blipFill>
          <a:blip r:embed="rId8"/>
          <a:stretch>
            <a:fillRect/>
          </a:stretch>
        </p:blipFill>
        <p:spPr>
          <a:xfrm>
            <a:off x="4749048" y="4462943"/>
            <a:ext cx="892689" cy="488698"/>
          </a:xfrm>
          <a:prstGeom prst="rect">
            <a:avLst/>
          </a:prstGeom>
        </p:spPr>
      </p:pic>
      <mc:AlternateContent xmlns:mc="http://schemas.openxmlformats.org/markup-compatibility/2006" xmlns:a14="http://schemas.microsoft.com/office/drawing/2010/main">
        <mc:Choice Requires="a14">
          <p:sp>
            <p:nvSpPr>
              <p:cNvPr id="20" name="TextBox 19"/>
              <p:cNvSpPr txBox="1"/>
              <p:nvPr/>
            </p:nvSpPr>
            <p:spPr>
              <a:xfrm rot="19529071">
                <a:off x="5375188" y="2022390"/>
                <a:ext cx="2098267" cy="322974"/>
              </a:xfrm>
              <a:prstGeom prst="rect">
                <a:avLst/>
              </a:prstGeom>
              <a:noFill/>
              <a:ln>
                <a:solidFill>
                  <a:schemeClr val="bg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𝐴</m:t>
                      </m:r>
                      <m:r>
                        <a:rPr lang="en-US" sz="800" b="0" i="1" smtClean="0">
                          <a:latin typeface="Cambria Math" panose="02040503050406030204" pitchFamily="18" charset="0"/>
                        </a:rPr>
                        <m:t>= </m:t>
                      </m:r>
                      <m:nary>
                        <m:naryPr>
                          <m:limLoc m:val="undOvr"/>
                          <m:subHide m:val="on"/>
                          <m:supHide m:val="on"/>
                          <m:ctrlPr>
                            <a:rPr lang="en-US" sz="800" b="0" i="1" smtClean="0">
                              <a:latin typeface="Cambria Math" panose="02040503050406030204" pitchFamily="18" charset="0"/>
                            </a:rPr>
                          </m:ctrlPr>
                        </m:naryPr>
                        <m:sub/>
                        <m:sup/>
                        <m:e>
                          <m:r>
                            <a:rPr lang="en-US" sz="800" b="0" i="1" smtClean="0">
                              <a:latin typeface="Cambria Math" panose="02040503050406030204" pitchFamily="18" charset="0"/>
                            </a:rPr>
                            <m:t>𝑓</m:t>
                          </m:r>
                          <m:d>
                            <m:dPr>
                              <m:ctrlPr>
                                <a:rPr lang="en-US" sz="800" b="0" i="1" smtClean="0">
                                  <a:latin typeface="Cambria Math" panose="02040503050406030204" pitchFamily="18" charset="0"/>
                                </a:rPr>
                              </m:ctrlPr>
                            </m:dPr>
                            <m:e>
                              <m:r>
                                <a:rPr lang="en-US" sz="800" b="0" i="1" smtClean="0">
                                  <a:latin typeface="Cambria Math" panose="02040503050406030204" pitchFamily="18" charset="0"/>
                                </a:rPr>
                                <m:t>𝐸𝑥𝑐𝑒𝑙</m:t>
                              </m:r>
                              <m:r>
                                <a:rPr lang="en-US" sz="800" b="0" i="1" smtClean="0">
                                  <a:latin typeface="Cambria Math" panose="02040503050406030204" pitchFamily="18" charset="0"/>
                                </a:rPr>
                                <m:t>,</m:t>
                              </m:r>
                              <m:r>
                                <a:rPr lang="en-US" sz="800" b="0" i="1" smtClean="0">
                                  <a:latin typeface="Cambria Math" panose="02040503050406030204" pitchFamily="18" charset="0"/>
                                </a:rPr>
                                <m:t>𝑊𝑜𝑟𝑑</m:t>
                              </m:r>
                              <m:r>
                                <a:rPr lang="en-US" sz="800" b="0" i="1" smtClean="0">
                                  <a:latin typeface="Cambria Math" panose="02040503050406030204" pitchFamily="18" charset="0"/>
                                </a:rPr>
                                <m:t>,</m:t>
                              </m:r>
                              <m:r>
                                <a:rPr lang="en-US" sz="800" b="0" i="1" smtClean="0">
                                  <a:latin typeface="Cambria Math" panose="02040503050406030204" pitchFamily="18" charset="0"/>
                                </a:rPr>
                                <m:t>𝑃𝑜𝑤𝑒𝑟</m:t>
                              </m:r>
                              <m:r>
                                <a:rPr lang="en-US" sz="800" b="0" i="1" smtClean="0">
                                  <a:latin typeface="Cambria Math" panose="02040503050406030204" pitchFamily="18" charset="0"/>
                                </a:rPr>
                                <m:t> </m:t>
                              </m:r>
                              <m:r>
                                <a:rPr lang="en-US" sz="800" b="0" i="1" smtClean="0">
                                  <a:latin typeface="Cambria Math" panose="02040503050406030204" pitchFamily="18" charset="0"/>
                                </a:rPr>
                                <m:t>𝑃𝑜𝑖𝑛𝑡</m:t>
                              </m:r>
                            </m:e>
                          </m:d>
                          <m:r>
                            <a:rPr lang="en-US" sz="800" b="0" i="1" smtClean="0">
                              <a:latin typeface="Cambria Math" panose="02040503050406030204" pitchFamily="18" charset="0"/>
                            </a:rPr>
                            <m:t>𝑑</m:t>
                          </m:r>
                          <m:r>
                            <a:rPr lang="en-US" sz="800" b="0" i="1" baseline="-25000" smtClean="0">
                              <a:latin typeface="Cambria Math" panose="02040503050406030204" pitchFamily="18" charset="0"/>
                            </a:rPr>
                            <m:t>𝐸𝑛𝑔𝑖𝑛𝑒𝑒𝑟𝑖𝑛𝑔</m:t>
                          </m:r>
                        </m:e>
                      </m:nary>
                    </m:oMath>
                  </m:oMathPara>
                </a14:m>
                <a:endParaRPr lang="en-US" sz="800" dirty="0"/>
              </a:p>
            </p:txBody>
          </p:sp>
        </mc:Choice>
        <mc:Fallback xmlns="">
          <p:sp>
            <p:nvSpPr>
              <p:cNvPr id="20" name="TextBox 19"/>
              <p:cNvSpPr txBox="1">
                <a:spLocks noRot="1" noChangeAspect="1" noMove="1" noResize="1" noEditPoints="1" noAdjustHandles="1" noChangeArrowheads="1" noChangeShapeType="1" noTextEdit="1"/>
              </p:cNvSpPr>
              <p:nvPr/>
            </p:nvSpPr>
            <p:spPr>
              <a:xfrm rot="19529071">
                <a:off x="5375188" y="2022390"/>
                <a:ext cx="2098267" cy="322974"/>
              </a:xfrm>
              <a:prstGeom prst="rect">
                <a:avLst/>
              </a:prstGeom>
              <a:blipFill rotWithShape="0">
                <a:blip r:embed="rId9"/>
                <a:stretch>
                  <a:fillRect l="-23101" b="-46473"/>
                </a:stretch>
              </a:blipFill>
              <a:ln>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24790621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Slide Number Placeholder 4"/>
          <p:cNvSpPr>
            <a:spLocks noGrp="1"/>
          </p:cNvSpPr>
          <p:nvPr>
            <p:ph type="sldNum" sz="quarter" idx="4294967295"/>
          </p:nvPr>
        </p:nvSpPr>
        <p:spPr>
          <a:xfrm>
            <a:off x="6946900" y="6604000"/>
            <a:ext cx="3721100" cy="279400"/>
          </a:xfrm>
          <a:prstGeom prst="rect">
            <a:avLst/>
          </a:prstGeom>
          <a:noFill/>
        </p:spPr>
        <p:txBody>
          <a:bodyPr/>
          <a:lstStyle/>
          <a:p>
            <a:fld id="{3AEA8C0B-67D4-BF44-AF49-41F833A23013}" type="slidenum">
              <a:rPr lang="en-US">
                <a:latin typeface="Arial" charset="0"/>
              </a:rPr>
              <a:pPr/>
              <a:t>24</a:t>
            </a:fld>
            <a:endParaRPr lang="en-US">
              <a:latin typeface="Arial" charset="0"/>
            </a:endParaRPr>
          </a:p>
        </p:txBody>
      </p:sp>
      <p:sp>
        <p:nvSpPr>
          <p:cNvPr id="2" name="Title 1"/>
          <p:cNvSpPr>
            <a:spLocks noGrp="1"/>
          </p:cNvSpPr>
          <p:nvPr>
            <p:ph type="title"/>
          </p:nvPr>
        </p:nvSpPr>
        <p:spPr>
          <a:xfrm>
            <a:off x="238897" y="1335879"/>
            <a:ext cx="3772930" cy="872718"/>
          </a:xfrm>
        </p:spPr>
        <p:txBody>
          <a:bodyPr/>
          <a:lstStyle/>
          <a:p>
            <a:r>
              <a:rPr lang="en-US" dirty="0" smtClean="0"/>
              <a:t>[MB] System Engineering</a:t>
            </a:r>
            <a:endParaRPr lang="en-US" dirty="0"/>
          </a:p>
        </p:txBody>
      </p:sp>
      <p:sp>
        <p:nvSpPr>
          <p:cNvPr id="5" name="Oval 4"/>
          <p:cNvSpPr/>
          <p:nvPr/>
        </p:nvSpPr>
        <p:spPr>
          <a:xfrm>
            <a:off x="3709490" y="1274864"/>
            <a:ext cx="1794619" cy="1880074"/>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649338" y="3332859"/>
            <a:ext cx="1897168" cy="1734798"/>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580405" y="3418318"/>
            <a:ext cx="1786072" cy="1751886"/>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91784" y="5127477"/>
            <a:ext cx="1606609" cy="1615154"/>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563596" y="3187581"/>
            <a:ext cx="1991171" cy="1939896"/>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15"/>
          <p:cNvGraphicFramePr>
            <a:graphicFrameLocks noGrp="1"/>
          </p:cNvGraphicFramePr>
          <p:nvPr>
            <p:extLst>
              <p:ext uri="{D42A27DB-BD31-4B8C-83A1-F6EECF244321}">
                <p14:modId xmlns:p14="http://schemas.microsoft.com/office/powerpoint/2010/main" val="1146277714"/>
              </p:ext>
            </p:extLst>
          </p:nvPr>
        </p:nvGraphicFramePr>
        <p:xfrm>
          <a:off x="7520299" y="1412912"/>
          <a:ext cx="4563455" cy="2712720"/>
        </p:xfrm>
        <a:graphic>
          <a:graphicData uri="http://schemas.openxmlformats.org/drawingml/2006/table">
            <a:tbl>
              <a:tblPr firstRow="1" bandRow="1">
                <a:tableStyleId>{5C22544A-7EE6-4342-B048-85BDC9FD1C3A}</a:tableStyleId>
              </a:tblPr>
              <a:tblGrid>
                <a:gridCol w="4563455"/>
              </a:tblGrid>
              <a:tr h="629468">
                <a:tc>
                  <a:txBody>
                    <a:bodyPr/>
                    <a:lstStyle/>
                    <a:p>
                      <a:r>
                        <a:rPr lang="en-US" sz="1400" dirty="0" smtClean="0"/>
                        <a:t>** Defined architecture, including major tradeoffs and options ready to be baselined after review comments are</a:t>
                      </a:r>
                    </a:p>
                    <a:p>
                      <a:r>
                        <a:rPr lang="en-US" sz="1400" dirty="0" smtClean="0"/>
                        <a:t>incorporated.</a:t>
                      </a:r>
                      <a:endParaRPr lang="en-US" sz="1400" dirty="0"/>
                    </a:p>
                  </a:txBody>
                  <a:tcPr/>
                </a:tc>
              </a:tr>
              <a:tr h="445874">
                <a:tc>
                  <a:txBody>
                    <a:bodyPr/>
                    <a:lstStyle/>
                    <a:p>
                      <a:r>
                        <a:rPr lang="en-US" sz="1400" dirty="0" smtClean="0"/>
                        <a:t>** Allocation of requirements to next lower level ready to be baselined after review comments is incorporated.</a:t>
                      </a:r>
                    </a:p>
                  </a:txBody>
                  <a:tcPr/>
                </a:tc>
              </a:tr>
              <a:tr h="445874">
                <a:tc>
                  <a:txBody>
                    <a:bodyPr/>
                    <a:lstStyle/>
                    <a:p>
                      <a:r>
                        <a:rPr lang="en-US" sz="1400" dirty="0" smtClean="0"/>
                        <a:t>** MOPs, TPM, and other key driving requirement ready to be approved.</a:t>
                      </a:r>
                    </a:p>
                  </a:txBody>
                  <a:tcPr/>
                </a:tc>
              </a:tr>
              <a:tr h="629468">
                <a:tc>
                  <a:txBody>
                    <a:bodyPr/>
                    <a:lstStyle/>
                    <a:p>
                      <a:r>
                        <a:rPr lang="en-US" sz="1400" dirty="0" smtClean="0"/>
                        <a:t>**Initial trending information on the mass margins (for projects involving hardware), power margins (for projects that are powered) and closure of review actions (RFA, RID, and/or Action Items).</a:t>
                      </a:r>
                      <a:endParaRPr lang="en-US" sz="1400" dirty="0"/>
                    </a:p>
                  </a:txBody>
                  <a:tcPr/>
                </a:tc>
              </a:tr>
            </a:tbl>
          </a:graphicData>
        </a:graphic>
      </p:graphicFrame>
      <p:sp>
        <p:nvSpPr>
          <p:cNvPr id="21" name="Oval 20"/>
          <p:cNvSpPr/>
          <p:nvPr/>
        </p:nvSpPr>
        <p:spPr>
          <a:xfrm flipH="1">
            <a:off x="4481384" y="3089189"/>
            <a:ext cx="156518" cy="17299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5490519" y="4172465"/>
            <a:ext cx="156518" cy="17299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flipH="1">
            <a:off x="3472249" y="4081848"/>
            <a:ext cx="156518" cy="17299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flipH="1">
            <a:off x="4469028" y="5020962"/>
            <a:ext cx="156518" cy="17299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Callout 24"/>
          <p:cNvSpPr/>
          <p:nvPr/>
        </p:nvSpPr>
        <p:spPr>
          <a:xfrm>
            <a:off x="172993" y="2224216"/>
            <a:ext cx="3402227" cy="930874"/>
          </a:xfrm>
          <a:prstGeom prst="cloudCallou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Standardized Interfaces</a:t>
            </a:r>
            <a:endParaRPr lang="en-US" dirty="0"/>
          </a:p>
        </p:txBody>
      </p:sp>
      <p:cxnSp>
        <p:nvCxnSpPr>
          <p:cNvPr id="26" name="Straight Arrow Connector 25"/>
          <p:cNvCxnSpPr>
            <a:endCxn id="13" idx="2"/>
          </p:cNvCxnSpPr>
          <p:nvPr/>
        </p:nvCxnSpPr>
        <p:spPr>
          <a:xfrm>
            <a:off x="3295135" y="2982097"/>
            <a:ext cx="268461" cy="1175432"/>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1" idx="6"/>
          </p:cNvCxnSpPr>
          <p:nvPr/>
        </p:nvCxnSpPr>
        <p:spPr>
          <a:xfrm>
            <a:off x="3336324" y="2982097"/>
            <a:ext cx="1145060" cy="193590"/>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87229" y="4818673"/>
            <a:ext cx="1991171" cy="1939896"/>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9720758">
            <a:off x="1960607" y="5246020"/>
            <a:ext cx="2076266" cy="502508"/>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Develops &amp; Manages</a:t>
            </a:r>
            <a:endParaRPr lang="en-US" sz="1600" dirty="0"/>
          </a:p>
        </p:txBody>
      </p:sp>
      <mc:AlternateContent xmlns:mc="http://schemas.openxmlformats.org/markup-compatibility/2006" xmlns:a14="http://schemas.microsoft.com/office/drawing/2010/main">
        <mc:Choice Requires="a14">
          <p:sp>
            <p:nvSpPr>
              <p:cNvPr id="19" name="TextBox 18"/>
              <p:cNvSpPr txBox="1"/>
              <p:nvPr/>
            </p:nvSpPr>
            <p:spPr>
              <a:xfrm>
                <a:off x="6973330" y="5614086"/>
                <a:ext cx="4786054" cy="726546"/>
              </a:xfrm>
              <a:prstGeom prst="rect">
                <a:avLst/>
              </a:prstGeom>
              <a:noFill/>
              <a:ln>
                <a:solidFill>
                  <a:schemeClr val="bg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 </m:t>
                      </m:r>
                      <m:nary>
                        <m:naryPr>
                          <m:limLoc m:val="undOvr"/>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𝐸𝑥𝑐𝑒𝑙</m:t>
                              </m:r>
                              <m:r>
                                <a:rPr lang="en-US" b="0" i="1" smtClean="0">
                                  <a:latin typeface="Cambria Math" panose="02040503050406030204" pitchFamily="18" charset="0"/>
                                </a:rPr>
                                <m:t>,</m:t>
                              </m:r>
                              <m:r>
                                <a:rPr lang="en-US" b="0" i="1" smtClean="0">
                                  <a:latin typeface="Cambria Math" panose="02040503050406030204" pitchFamily="18" charset="0"/>
                                </a:rPr>
                                <m:t>𝑊𝑜𝑟𝑑</m:t>
                              </m:r>
                              <m:r>
                                <a:rPr lang="en-US" b="0" i="1" smtClean="0">
                                  <a:latin typeface="Cambria Math" panose="02040503050406030204" pitchFamily="18" charset="0"/>
                                </a:rPr>
                                <m:t>,</m:t>
                              </m:r>
                              <m:r>
                                <a:rPr lang="en-US" b="0" i="1" smtClean="0">
                                  <a:latin typeface="Cambria Math" panose="02040503050406030204" pitchFamily="18" charset="0"/>
                                </a:rPr>
                                <m:t>𝑃𝑜𝑤𝑒𝑟</m:t>
                              </m:r>
                              <m:r>
                                <a:rPr lang="en-US" b="0" i="1" smtClean="0">
                                  <a:latin typeface="Cambria Math" panose="02040503050406030204" pitchFamily="18" charset="0"/>
                                </a:rPr>
                                <m:t> </m:t>
                              </m:r>
                              <m:r>
                                <a:rPr lang="en-US" b="0" i="1" smtClean="0">
                                  <a:latin typeface="Cambria Math" panose="02040503050406030204" pitchFamily="18" charset="0"/>
                                </a:rPr>
                                <m:t>𝑃𝑜𝑖𝑛𝑡</m:t>
                              </m:r>
                            </m:e>
                          </m:d>
                          <m:r>
                            <a:rPr lang="en-US" b="0" i="1" smtClean="0">
                              <a:latin typeface="Cambria Math" panose="02040503050406030204" pitchFamily="18" charset="0"/>
                            </a:rPr>
                            <m:t>𝑑</m:t>
                          </m:r>
                          <m:r>
                            <a:rPr lang="en-US" b="0" i="1" baseline="-25000" smtClean="0">
                              <a:latin typeface="Cambria Math" panose="02040503050406030204" pitchFamily="18" charset="0"/>
                            </a:rPr>
                            <m:t>𝐸𝑛𝑔𝑖𝑛𝑒𝑒𝑟𝑖𝑛𝑔</m:t>
                          </m:r>
                        </m:e>
                      </m:nary>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6973330" y="5614086"/>
                <a:ext cx="4786054" cy="726546"/>
              </a:xfrm>
              <a:prstGeom prst="rect">
                <a:avLst/>
              </a:prstGeom>
              <a:blipFill rotWithShape="0">
                <a:blip r:embed="rId8"/>
                <a:stretch>
                  <a:fillRect/>
                </a:stretch>
              </a:blipFill>
              <a:ln>
                <a:solidFill>
                  <a:schemeClr val="bg1"/>
                </a:solidFill>
              </a:ln>
            </p:spPr>
            <p:txBody>
              <a:bodyPr/>
              <a:lstStyle/>
              <a:p>
                <a:r>
                  <a:rPr lang="en-US">
                    <a:noFill/>
                  </a:rPr>
                  <a:t> </a:t>
                </a:r>
              </a:p>
            </p:txBody>
          </p:sp>
        </mc:Fallback>
      </mc:AlternateContent>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00685" y="5857102"/>
            <a:ext cx="216689" cy="2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67019" y="4250724"/>
            <a:ext cx="1344246" cy="124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ight Arrow 32"/>
          <p:cNvSpPr/>
          <p:nvPr/>
        </p:nvSpPr>
        <p:spPr>
          <a:xfrm rot="8580748">
            <a:off x="7236045" y="4931241"/>
            <a:ext cx="1222513" cy="54665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2786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Slide Number Placeholder 4"/>
          <p:cNvSpPr>
            <a:spLocks noGrp="1"/>
          </p:cNvSpPr>
          <p:nvPr>
            <p:ph type="sldNum" sz="quarter" idx="4294967295"/>
          </p:nvPr>
        </p:nvSpPr>
        <p:spPr>
          <a:xfrm>
            <a:off x="6946900" y="6604000"/>
            <a:ext cx="3721100" cy="279400"/>
          </a:xfrm>
          <a:prstGeom prst="rect">
            <a:avLst/>
          </a:prstGeom>
          <a:noFill/>
        </p:spPr>
        <p:txBody>
          <a:bodyPr/>
          <a:lstStyle/>
          <a:p>
            <a:fld id="{3AEA8C0B-67D4-BF44-AF49-41F833A23013}" type="slidenum">
              <a:rPr lang="en-US">
                <a:latin typeface="Arial" charset="0"/>
              </a:rPr>
              <a:pPr/>
              <a:t>25</a:t>
            </a:fld>
            <a:endParaRPr lang="en-US">
              <a:latin typeface="Arial" charset="0"/>
            </a:endParaRPr>
          </a:p>
        </p:txBody>
      </p:sp>
      <p:sp>
        <p:nvSpPr>
          <p:cNvPr id="2" name="Title 1"/>
          <p:cNvSpPr>
            <a:spLocks noGrp="1"/>
          </p:cNvSpPr>
          <p:nvPr>
            <p:ph type="title"/>
          </p:nvPr>
        </p:nvSpPr>
        <p:spPr>
          <a:xfrm>
            <a:off x="238897" y="1335879"/>
            <a:ext cx="3772930" cy="872718"/>
          </a:xfrm>
        </p:spPr>
        <p:txBody>
          <a:bodyPr/>
          <a:lstStyle/>
          <a:p>
            <a:r>
              <a:rPr lang="en-US" dirty="0" smtClean="0"/>
              <a:t>[MB] System Engineering</a:t>
            </a:r>
            <a:endParaRPr lang="en-US" dirty="0"/>
          </a:p>
        </p:txBody>
      </p:sp>
      <p:sp>
        <p:nvSpPr>
          <p:cNvPr id="5" name="Oval 4"/>
          <p:cNvSpPr/>
          <p:nvPr/>
        </p:nvSpPr>
        <p:spPr>
          <a:xfrm>
            <a:off x="3709490" y="1274864"/>
            <a:ext cx="1794619" cy="1880074"/>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649338" y="3332859"/>
            <a:ext cx="1897168" cy="1734798"/>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580405" y="3418318"/>
            <a:ext cx="1786072" cy="1751886"/>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91784" y="5127477"/>
            <a:ext cx="1606609" cy="1615154"/>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563596" y="3187581"/>
            <a:ext cx="1991171" cy="1939896"/>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15"/>
          <p:cNvGraphicFramePr>
            <a:graphicFrameLocks noGrp="1"/>
          </p:cNvGraphicFramePr>
          <p:nvPr>
            <p:extLst/>
          </p:nvPr>
        </p:nvGraphicFramePr>
        <p:xfrm>
          <a:off x="7520299" y="1412912"/>
          <a:ext cx="4563455" cy="2712720"/>
        </p:xfrm>
        <a:graphic>
          <a:graphicData uri="http://schemas.openxmlformats.org/drawingml/2006/table">
            <a:tbl>
              <a:tblPr firstRow="1" bandRow="1">
                <a:tableStyleId>{5C22544A-7EE6-4342-B048-85BDC9FD1C3A}</a:tableStyleId>
              </a:tblPr>
              <a:tblGrid>
                <a:gridCol w="4563455"/>
              </a:tblGrid>
              <a:tr h="629468">
                <a:tc>
                  <a:txBody>
                    <a:bodyPr/>
                    <a:lstStyle/>
                    <a:p>
                      <a:r>
                        <a:rPr lang="en-US" sz="1400" dirty="0" smtClean="0"/>
                        <a:t>** Defined architecture, including major tradeoffs and options ready to be baselined after review comments are</a:t>
                      </a:r>
                    </a:p>
                    <a:p>
                      <a:r>
                        <a:rPr lang="en-US" sz="1400" dirty="0" smtClean="0"/>
                        <a:t>incorporated.</a:t>
                      </a:r>
                      <a:endParaRPr lang="en-US" sz="1400" dirty="0"/>
                    </a:p>
                  </a:txBody>
                  <a:tcPr/>
                </a:tc>
              </a:tr>
              <a:tr h="445874">
                <a:tc>
                  <a:txBody>
                    <a:bodyPr/>
                    <a:lstStyle/>
                    <a:p>
                      <a:r>
                        <a:rPr lang="en-US" sz="1400" dirty="0" smtClean="0"/>
                        <a:t>** Allocation of requirements to next lower level ready to be baselined after review comments is incorporated.</a:t>
                      </a:r>
                    </a:p>
                  </a:txBody>
                  <a:tcPr/>
                </a:tc>
              </a:tr>
              <a:tr h="445874">
                <a:tc>
                  <a:txBody>
                    <a:bodyPr/>
                    <a:lstStyle/>
                    <a:p>
                      <a:r>
                        <a:rPr lang="en-US" sz="1400" dirty="0" smtClean="0"/>
                        <a:t>** MOPs, TPM, and other key driving requirement ready to be approved.</a:t>
                      </a:r>
                    </a:p>
                  </a:txBody>
                  <a:tcPr/>
                </a:tc>
              </a:tr>
              <a:tr h="629468">
                <a:tc>
                  <a:txBody>
                    <a:bodyPr/>
                    <a:lstStyle/>
                    <a:p>
                      <a:r>
                        <a:rPr lang="en-US" sz="1400" dirty="0" smtClean="0"/>
                        <a:t>**Initial trending information on the mass margins (for projects involving hardware), power margins (for projects that are powered) and closure of review actions (RFA, RID, and/or Action Items).</a:t>
                      </a:r>
                      <a:endParaRPr lang="en-US" sz="1400" dirty="0"/>
                    </a:p>
                  </a:txBody>
                  <a:tcPr/>
                </a:tc>
              </a:tr>
            </a:tbl>
          </a:graphicData>
        </a:graphic>
      </p:graphicFrame>
      <p:sp>
        <p:nvSpPr>
          <p:cNvPr id="21" name="Oval 20"/>
          <p:cNvSpPr/>
          <p:nvPr/>
        </p:nvSpPr>
        <p:spPr>
          <a:xfrm flipH="1">
            <a:off x="4481384" y="3089189"/>
            <a:ext cx="156518" cy="17299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5490519" y="4172465"/>
            <a:ext cx="156518" cy="17299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flipH="1">
            <a:off x="3472249" y="4081848"/>
            <a:ext cx="156518" cy="17299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flipH="1">
            <a:off x="4469028" y="5020962"/>
            <a:ext cx="156518" cy="17299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Callout 24"/>
          <p:cNvSpPr/>
          <p:nvPr/>
        </p:nvSpPr>
        <p:spPr>
          <a:xfrm>
            <a:off x="172993" y="2224216"/>
            <a:ext cx="3402227" cy="930874"/>
          </a:xfrm>
          <a:prstGeom prst="cloudCallou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More Standardized Interfaces</a:t>
            </a:r>
            <a:endParaRPr lang="en-US" dirty="0"/>
          </a:p>
        </p:txBody>
      </p:sp>
      <p:cxnSp>
        <p:nvCxnSpPr>
          <p:cNvPr id="26" name="Straight Arrow Connector 25"/>
          <p:cNvCxnSpPr>
            <a:endCxn id="13" idx="2"/>
          </p:cNvCxnSpPr>
          <p:nvPr/>
        </p:nvCxnSpPr>
        <p:spPr>
          <a:xfrm>
            <a:off x="3295135" y="2982097"/>
            <a:ext cx="268461" cy="1175432"/>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1" idx="6"/>
          </p:cNvCxnSpPr>
          <p:nvPr/>
        </p:nvCxnSpPr>
        <p:spPr>
          <a:xfrm>
            <a:off x="3336324" y="2982097"/>
            <a:ext cx="1145060" cy="193590"/>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87229" y="4818673"/>
            <a:ext cx="1991171" cy="1939896"/>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9720758">
            <a:off x="1960607" y="5246020"/>
            <a:ext cx="2076266" cy="502508"/>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Develops &amp; Manages</a:t>
            </a:r>
            <a:endParaRPr lang="en-US" sz="1600" dirty="0"/>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7001" y="5233998"/>
            <a:ext cx="1535296" cy="1624002"/>
          </a:xfrm>
          <a:prstGeom prst="rect">
            <a:avLst/>
          </a:prstGeom>
        </p:spPr>
      </p:pic>
      <p:sp>
        <p:nvSpPr>
          <p:cNvPr id="20" name="Left Arrow 19"/>
          <p:cNvSpPr/>
          <p:nvPr/>
        </p:nvSpPr>
        <p:spPr>
          <a:xfrm rot="2008978">
            <a:off x="5136268" y="4990163"/>
            <a:ext cx="1034875" cy="427684"/>
          </a:xfrm>
          <a:prstGeom prst="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Drives</a:t>
            </a:r>
            <a:endParaRPr lang="en-US" dirty="0"/>
          </a:p>
        </p:txBody>
      </p:sp>
      <p:sp>
        <p:nvSpPr>
          <p:cNvPr id="30" name="Rectangle 29"/>
          <p:cNvSpPr/>
          <p:nvPr/>
        </p:nvSpPr>
        <p:spPr>
          <a:xfrm>
            <a:off x="8374554" y="4658151"/>
            <a:ext cx="3611499" cy="738664"/>
          </a:xfrm>
          <a:prstGeom prst="rect">
            <a:avLst/>
          </a:prstGeom>
        </p:spPr>
        <p:txBody>
          <a:bodyPr wrap="square">
            <a:spAutoFit/>
          </a:bodyPr>
          <a:lstStyle/>
          <a:p>
            <a:r>
              <a:rPr lang="en-US" sz="1400" dirty="0" smtClean="0"/>
              <a:t>Maxwell: …such </a:t>
            </a:r>
            <a:r>
              <a:rPr lang="en-US" sz="1400" dirty="0"/>
              <a:t>a being, whose attributes are still </a:t>
            </a:r>
            <a:r>
              <a:rPr lang="en-US" sz="1400" dirty="0" smtClean="0"/>
              <a:t>as essentially </a:t>
            </a:r>
            <a:r>
              <a:rPr lang="en-US" sz="1400" dirty="0"/>
              <a:t>finite as our own, would be able to do what is at present impossible to us. </a:t>
            </a:r>
          </a:p>
        </p:txBody>
      </p:sp>
      <p:pic>
        <p:nvPicPr>
          <p:cNvPr id="31" name="Picture 30"/>
          <p:cNvPicPr>
            <a:picLocks noChangeAspect="1"/>
          </p:cNvPicPr>
          <p:nvPr/>
        </p:nvPicPr>
        <p:blipFill rotWithShape="1">
          <a:blip r:embed="rId9">
            <a:extLst>
              <a:ext uri="{28A0092B-C50C-407E-A947-70E740481C1C}">
                <a14:useLocalDpi xmlns:a14="http://schemas.microsoft.com/office/drawing/2010/main" val="0"/>
              </a:ext>
            </a:extLst>
          </a:blip>
          <a:srcRect l="35145" r="41958" b="64523"/>
          <a:stretch/>
        </p:blipFill>
        <p:spPr>
          <a:xfrm>
            <a:off x="10936128" y="5760251"/>
            <a:ext cx="786313" cy="870234"/>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34068" y="5733535"/>
            <a:ext cx="1016964" cy="94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ight Arrow 32"/>
          <p:cNvSpPr/>
          <p:nvPr/>
        </p:nvSpPr>
        <p:spPr>
          <a:xfrm>
            <a:off x="9666207" y="5960971"/>
            <a:ext cx="1222513" cy="54665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72921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Slide Number Placeholder 4"/>
          <p:cNvSpPr>
            <a:spLocks noGrp="1"/>
          </p:cNvSpPr>
          <p:nvPr>
            <p:ph type="sldNum" sz="quarter" idx="4294967295"/>
          </p:nvPr>
        </p:nvSpPr>
        <p:spPr>
          <a:xfrm>
            <a:off x="6946900" y="6604000"/>
            <a:ext cx="3721100" cy="279400"/>
          </a:xfrm>
          <a:prstGeom prst="rect">
            <a:avLst/>
          </a:prstGeom>
          <a:noFill/>
        </p:spPr>
        <p:txBody>
          <a:bodyPr/>
          <a:lstStyle/>
          <a:p>
            <a:fld id="{3AEA8C0B-67D4-BF44-AF49-41F833A23013}" type="slidenum">
              <a:rPr lang="en-US">
                <a:latin typeface="Arial" charset="0"/>
              </a:rPr>
              <a:pPr/>
              <a:t>26</a:t>
            </a:fld>
            <a:endParaRPr lang="en-US">
              <a:latin typeface="Arial" charset="0"/>
            </a:endParaRPr>
          </a:p>
        </p:txBody>
      </p:sp>
      <p:sp>
        <p:nvSpPr>
          <p:cNvPr id="2" name="Title 1"/>
          <p:cNvSpPr>
            <a:spLocks noGrp="1"/>
          </p:cNvSpPr>
          <p:nvPr>
            <p:ph type="title"/>
          </p:nvPr>
        </p:nvSpPr>
        <p:spPr>
          <a:xfrm>
            <a:off x="238897" y="1335879"/>
            <a:ext cx="3772930" cy="872718"/>
          </a:xfrm>
        </p:spPr>
        <p:txBody>
          <a:bodyPr/>
          <a:lstStyle/>
          <a:p>
            <a:r>
              <a:rPr lang="en-US" dirty="0" smtClean="0"/>
              <a:t>[MB] System Engineering</a:t>
            </a:r>
            <a:endParaRPr lang="en-US" dirty="0"/>
          </a:p>
        </p:txBody>
      </p:sp>
      <p:sp>
        <p:nvSpPr>
          <p:cNvPr id="5" name="Oval 4"/>
          <p:cNvSpPr/>
          <p:nvPr/>
        </p:nvSpPr>
        <p:spPr>
          <a:xfrm>
            <a:off x="3709490" y="1274864"/>
            <a:ext cx="1794619" cy="1880074"/>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649338" y="3332859"/>
            <a:ext cx="1897168" cy="1734798"/>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580405" y="3418318"/>
            <a:ext cx="1786072" cy="1751886"/>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91784" y="5127477"/>
            <a:ext cx="1606609" cy="1615154"/>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563596" y="3187581"/>
            <a:ext cx="1991171" cy="1939896"/>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15"/>
          <p:cNvGraphicFramePr>
            <a:graphicFrameLocks noGrp="1"/>
          </p:cNvGraphicFramePr>
          <p:nvPr>
            <p:extLst/>
          </p:nvPr>
        </p:nvGraphicFramePr>
        <p:xfrm>
          <a:off x="7520299" y="1412912"/>
          <a:ext cx="4563455" cy="2712720"/>
        </p:xfrm>
        <a:graphic>
          <a:graphicData uri="http://schemas.openxmlformats.org/drawingml/2006/table">
            <a:tbl>
              <a:tblPr firstRow="1" bandRow="1">
                <a:tableStyleId>{5C22544A-7EE6-4342-B048-85BDC9FD1C3A}</a:tableStyleId>
              </a:tblPr>
              <a:tblGrid>
                <a:gridCol w="4563455"/>
              </a:tblGrid>
              <a:tr h="629468">
                <a:tc>
                  <a:txBody>
                    <a:bodyPr/>
                    <a:lstStyle/>
                    <a:p>
                      <a:r>
                        <a:rPr lang="en-US" sz="1400" dirty="0" smtClean="0"/>
                        <a:t>** Defined architecture, including major tradeoffs and options ready to be baselined after review comments are</a:t>
                      </a:r>
                    </a:p>
                    <a:p>
                      <a:r>
                        <a:rPr lang="en-US" sz="1400" dirty="0" smtClean="0"/>
                        <a:t>incorporated.</a:t>
                      </a:r>
                      <a:endParaRPr lang="en-US" sz="1400" dirty="0"/>
                    </a:p>
                  </a:txBody>
                  <a:tcPr/>
                </a:tc>
              </a:tr>
              <a:tr h="445874">
                <a:tc>
                  <a:txBody>
                    <a:bodyPr/>
                    <a:lstStyle/>
                    <a:p>
                      <a:r>
                        <a:rPr lang="en-US" sz="1400" dirty="0" smtClean="0"/>
                        <a:t>** Allocation of requirements to next lower level ready to be baselined after review comments is incorporated.</a:t>
                      </a:r>
                    </a:p>
                  </a:txBody>
                  <a:tcPr/>
                </a:tc>
              </a:tr>
              <a:tr h="445874">
                <a:tc>
                  <a:txBody>
                    <a:bodyPr/>
                    <a:lstStyle/>
                    <a:p>
                      <a:r>
                        <a:rPr lang="en-US" sz="1400" dirty="0" smtClean="0"/>
                        <a:t>** MOPs, TPM, and other key driving requirement ready to be approved.</a:t>
                      </a:r>
                    </a:p>
                  </a:txBody>
                  <a:tcPr/>
                </a:tc>
              </a:tr>
              <a:tr h="629468">
                <a:tc>
                  <a:txBody>
                    <a:bodyPr/>
                    <a:lstStyle/>
                    <a:p>
                      <a:r>
                        <a:rPr lang="en-US" sz="1400" dirty="0" smtClean="0"/>
                        <a:t>**Initial trending information on the mass margins (for projects involving hardware), power margins (for projects that are powered) and closure of review actions (RFA, RID, and/or Action Items).</a:t>
                      </a:r>
                      <a:endParaRPr lang="en-US" sz="1400" dirty="0"/>
                    </a:p>
                  </a:txBody>
                  <a:tcPr/>
                </a:tc>
              </a:tr>
            </a:tbl>
          </a:graphicData>
        </a:graphic>
      </p:graphicFrame>
      <p:pic>
        <p:nvPicPr>
          <p:cNvPr id="17" name="Picture 16"/>
          <p:cNvPicPr>
            <a:picLocks noChangeAspect="1"/>
          </p:cNvPicPr>
          <p:nvPr/>
        </p:nvPicPr>
        <p:blipFill>
          <a:blip r:embed="rId7"/>
          <a:stretch>
            <a:fillRect/>
          </a:stretch>
        </p:blipFill>
        <p:spPr>
          <a:xfrm>
            <a:off x="9455222" y="5295516"/>
            <a:ext cx="2037696" cy="1343182"/>
          </a:xfrm>
          <a:prstGeom prst="rect">
            <a:avLst/>
          </a:prstGeom>
        </p:spPr>
      </p:pic>
      <p:sp>
        <p:nvSpPr>
          <p:cNvPr id="15" name="Right Arrow 14"/>
          <p:cNvSpPr/>
          <p:nvPr/>
        </p:nvSpPr>
        <p:spPr>
          <a:xfrm rot="19514345">
            <a:off x="5353750" y="2454001"/>
            <a:ext cx="2256959" cy="502508"/>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Contains</a:t>
            </a:r>
            <a:endParaRPr lang="en-US" dirty="0"/>
          </a:p>
        </p:txBody>
      </p:sp>
      <p:sp>
        <p:nvSpPr>
          <p:cNvPr id="20" name="Right Arrow 19"/>
          <p:cNvSpPr/>
          <p:nvPr/>
        </p:nvSpPr>
        <p:spPr>
          <a:xfrm>
            <a:off x="7524925" y="5687353"/>
            <a:ext cx="1556238" cy="502508"/>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Helps Create</a:t>
            </a:r>
            <a:endParaRPr lang="en-US" dirty="0"/>
          </a:p>
        </p:txBody>
      </p:sp>
      <p:sp>
        <p:nvSpPr>
          <p:cNvPr id="21" name="Oval 20"/>
          <p:cNvSpPr/>
          <p:nvPr/>
        </p:nvSpPr>
        <p:spPr>
          <a:xfrm flipH="1">
            <a:off x="4481384" y="3089189"/>
            <a:ext cx="156518" cy="17299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5490519" y="4172465"/>
            <a:ext cx="156518" cy="17299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flipH="1">
            <a:off x="3472249" y="4081848"/>
            <a:ext cx="156518" cy="17299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flipH="1">
            <a:off x="4469028" y="5020962"/>
            <a:ext cx="156518" cy="172996"/>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7229" y="4818673"/>
            <a:ext cx="1991171" cy="1939896"/>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9720758">
            <a:off x="1960607" y="5246020"/>
            <a:ext cx="2076266" cy="502508"/>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Develops &amp; Manages</a:t>
            </a:r>
            <a:endParaRPr lang="en-US" sz="1600" dirty="0"/>
          </a:p>
        </p:txBody>
      </p:sp>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7001" y="5233998"/>
            <a:ext cx="1535296" cy="1624002"/>
          </a:xfrm>
          <a:prstGeom prst="rect">
            <a:avLst/>
          </a:prstGeom>
        </p:spPr>
      </p:pic>
      <p:sp>
        <p:nvSpPr>
          <p:cNvPr id="3" name="Left Arrow 2"/>
          <p:cNvSpPr/>
          <p:nvPr/>
        </p:nvSpPr>
        <p:spPr>
          <a:xfrm rot="2008978">
            <a:off x="5136268" y="4990163"/>
            <a:ext cx="1034875" cy="427684"/>
          </a:xfrm>
          <a:prstGeom prst="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Drives</a:t>
            </a:r>
            <a:endParaRPr lang="en-US" dirty="0"/>
          </a:p>
        </p:txBody>
      </p:sp>
      <p:sp>
        <p:nvSpPr>
          <p:cNvPr id="33" name="Right Arrow 32"/>
          <p:cNvSpPr/>
          <p:nvPr/>
        </p:nvSpPr>
        <p:spPr>
          <a:xfrm rot="16200000">
            <a:off x="10142897" y="4218811"/>
            <a:ext cx="1164612" cy="964978"/>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SE Documents</a:t>
            </a:r>
            <a:endParaRPr lang="en-US" sz="1200" dirty="0"/>
          </a:p>
        </p:txBody>
      </p:sp>
    </p:spTree>
    <p:extLst>
      <p:ext uri="{BB962C8B-B14F-4D97-AF65-F5344CB8AC3E}">
        <p14:creationId xmlns:p14="http://schemas.microsoft.com/office/powerpoint/2010/main" val="5964005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Slide Number Placeholder 4"/>
          <p:cNvSpPr>
            <a:spLocks noGrp="1"/>
          </p:cNvSpPr>
          <p:nvPr>
            <p:ph type="sldNum" sz="quarter" idx="4294967295"/>
          </p:nvPr>
        </p:nvSpPr>
        <p:spPr>
          <a:xfrm>
            <a:off x="6946900" y="6604000"/>
            <a:ext cx="3721100" cy="279400"/>
          </a:xfrm>
          <a:prstGeom prst="rect">
            <a:avLst/>
          </a:prstGeom>
          <a:noFill/>
        </p:spPr>
        <p:txBody>
          <a:bodyPr/>
          <a:lstStyle/>
          <a:p>
            <a:fld id="{3AEA8C0B-67D4-BF44-AF49-41F833A23013}" type="slidenum">
              <a:rPr lang="en-US">
                <a:latin typeface="Arial" charset="0"/>
              </a:rPr>
              <a:pPr/>
              <a:t>27</a:t>
            </a:fld>
            <a:endParaRPr lang="en-US">
              <a:latin typeface="Arial" charset="0"/>
            </a:endParaRPr>
          </a:p>
        </p:txBody>
      </p:sp>
      <p:sp>
        <p:nvSpPr>
          <p:cNvPr id="2" name="Title 1"/>
          <p:cNvSpPr>
            <a:spLocks noGrp="1"/>
          </p:cNvSpPr>
          <p:nvPr>
            <p:ph type="title"/>
          </p:nvPr>
        </p:nvSpPr>
        <p:spPr>
          <a:xfrm>
            <a:off x="3863545" y="1393544"/>
            <a:ext cx="3772930" cy="872718"/>
          </a:xfrm>
        </p:spPr>
        <p:txBody>
          <a:bodyPr/>
          <a:lstStyle/>
          <a:p>
            <a:r>
              <a:rPr lang="en-US" dirty="0" smtClean="0"/>
              <a:t>System Modeling</a:t>
            </a:r>
            <a:endParaRPr lang="en-US" dirty="0"/>
          </a:p>
        </p:txBody>
      </p:sp>
      <p:sp>
        <p:nvSpPr>
          <p:cNvPr id="4" name="TextBox 3"/>
          <p:cNvSpPr txBox="1"/>
          <p:nvPr/>
        </p:nvSpPr>
        <p:spPr>
          <a:xfrm>
            <a:off x="205947" y="2353375"/>
            <a:ext cx="11986053" cy="4493538"/>
          </a:xfrm>
          <a:prstGeom prst="rect">
            <a:avLst/>
          </a:prstGeom>
          <a:noFill/>
        </p:spPr>
        <p:txBody>
          <a:bodyPr wrap="square" rtlCol="0">
            <a:spAutoFit/>
          </a:bodyPr>
          <a:lstStyle/>
          <a:p>
            <a:r>
              <a:rPr lang="en-US" sz="2400" b="1" dirty="0" smtClean="0"/>
              <a:t>So far…</a:t>
            </a:r>
            <a:endParaRPr lang="en-US" sz="2400" b="1" dirty="0"/>
          </a:p>
          <a:p>
            <a:endParaRPr lang="en-US" sz="2000" b="1" dirty="0" smtClean="0"/>
          </a:p>
          <a:p>
            <a:pPr marL="285750" indent="-285750" fontAlgn="t">
              <a:buFont typeface="Arial" panose="020B0604020202020204" pitchFamily="34" charset="0"/>
              <a:buChar char="•"/>
            </a:pPr>
            <a:r>
              <a:rPr lang="en-US" b="1" dirty="0" smtClean="0"/>
              <a:t>Re-visited the MBSE case for change</a:t>
            </a:r>
            <a:endParaRPr lang="en-US" dirty="0"/>
          </a:p>
          <a:p>
            <a:pPr marL="285750" indent="-285750" fontAlgn="t">
              <a:buFont typeface="Arial" panose="020B0604020202020204" pitchFamily="34" charset="0"/>
              <a:buChar char="•"/>
            </a:pPr>
            <a:r>
              <a:rPr lang="en-US" b="1" dirty="0"/>
              <a:t>Really drove home the point about “System Models”, how they capture the “System Architecture” and their use in the NASA life cycle  (‘Up and Out’ as well as ‘Down and In</a:t>
            </a:r>
            <a:r>
              <a:rPr lang="en-US" b="1" dirty="0" smtClean="0"/>
              <a:t>’)</a:t>
            </a:r>
            <a:endParaRPr lang="en-US" b="1" dirty="0"/>
          </a:p>
          <a:p>
            <a:pPr marL="285750" indent="-285750" fontAlgn="t">
              <a:buFont typeface="Arial" panose="020B0604020202020204" pitchFamily="34" charset="0"/>
              <a:buChar char="•"/>
            </a:pPr>
            <a:endParaRPr lang="en-US" b="1" dirty="0" smtClean="0"/>
          </a:p>
          <a:p>
            <a:r>
              <a:rPr lang="en-US" sz="2400" b="1" dirty="0" smtClean="0"/>
              <a:t>Next Steps…</a:t>
            </a:r>
            <a:endParaRPr lang="en-US" sz="2400" b="1" dirty="0"/>
          </a:p>
          <a:p>
            <a:endParaRPr lang="en-US" sz="2000" b="1" dirty="0"/>
          </a:p>
          <a:p>
            <a:pPr marL="285750" indent="-285750" fontAlgn="t">
              <a:buFont typeface="Arial" panose="020B0604020202020204" pitchFamily="34" charset="0"/>
              <a:buChar char="•"/>
            </a:pPr>
            <a:r>
              <a:rPr lang="en-US" b="1" dirty="0" smtClean="0"/>
              <a:t>Lets look at a Phase A activity</a:t>
            </a:r>
            <a:endParaRPr lang="en-US" dirty="0"/>
          </a:p>
          <a:p>
            <a:pPr marL="285750" indent="-285750" fontAlgn="t">
              <a:buFont typeface="Arial" panose="020B0604020202020204" pitchFamily="34" charset="0"/>
              <a:buChar char="•"/>
            </a:pPr>
            <a:r>
              <a:rPr lang="en-US" b="1" dirty="0" smtClean="0"/>
              <a:t>How do we model the Architecture?</a:t>
            </a:r>
          </a:p>
          <a:p>
            <a:pPr marL="285750" indent="-285750" fontAlgn="t">
              <a:buFont typeface="Arial" panose="020B0604020202020204" pitchFamily="34" charset="0"/>
              <a:buChar char="•"/>
            </a:pPr>
            <a:r>
              <a:rPr lang="en-US" b="1" dirty="0" smtClean="0"/>
              <a:t>How do we share and collaborate on the Architecture?</a:t>
            </a:r>
            <a:endParaRPr lang="en-US" b="1" dirty="0"/>
          </a:p>
          <a:p>
            <a:pPr marL="285750" indent="-285750" fontAlgn="t">
              <a:buFont typeface="Arial" panose="020B0604020202020204" pitchFamily="34" charset="0"/>
              <a:buChar char="•"/>
            </a:pPr>
            <a:endParaRPr lang="en-US" dirty="0"/>
          </a:p>
          <a:p>
            <a:pPr marL="285750" indent="-285750" fontAlgn="t">
              <a:buFont typeface="Arial" panose="020B0604020202020204" pitchFamily="34" charset="0"/>
              <a:buChar char="•"/>
            </a:pPr>
            <a:endParaRPr lang="en-US" dirty="0"/>
          </a:p>
          <a:p>
            <a:pPr marL="285750" indent="-285750" fontAlgn="t">
              <a:buFont typeface="Arial" panose="020B0604020202020204" pitchFamily="34" charset="0"/>
              <a:buChar char="•"/>
            </a:pPr>
            <a:endParaRPr lang="en-US" dirty="0"/>
          </a:p>
          <a:p>
            <a:pPr marL="285750" indent="-285750" fontAlgn="t">
              <a:buFont typeface="Arial" panose="020B0604020202020204" pitchFamily="34" charset="0"/>
              <a:buChar char="•"/>
            </a:pPr>
            <a:endParaRPr lang="en-US" dirty="0"/>
          </a:p>
        </p:txBody>
      </p:sp>
    </p:spTree>
    <p:extLst>
      <p:ext uri="{BB962C8B-B14F-4D97-AF65-F5344CB8AC3E}">
        <p14:creationId xmlns:p14="http://schemas.microsoft.com/office/powerpoint/2010/main" val="41929843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49" y="1235178"/>
            <a:ext cx="11729623" cy="872718"/>
          </a:xfrm>
        </p:spPr>
        <p:txBody>
          <a:bodyPr/>
          <a:lstStyle/>
          <a:p>
            <a:r>
              <a:rPr lang="en-US" dirty="0" smtClean="0"/>
              <a:t>Phase A</a:t>
            </a:r>
            <a:endParaRPr lang="en-US" baseline="30000" dirty="0"/>
          </a:p>
        </p:txBody>
      </p:sp>
      <p:sp>
        <p:nvSpPr>
          <p:cNvPr id="4" name="Slide Number Placeholder 3"/>
          <p:cNvSpPr>
            <a:spLocks noGrp="1"/>
          </p:cNvSpPr>
          <p:nvPr>
            <p:ph type="sldNum" sz="quarter" idx="4"/>
          </p:nvPr>
        </p:nvSpPr>
        <p:spPr/>
        <p:txBody>
          <a:bodyPr/>
          <a:lstStyle/>
          <a:p>
            <a:fld id="{6BB64A14-4AFB-415D-9C88-B27AE3CAE8F6}" type="slidenum">
              <a:rPr lang="en-US" smtClean="0"/>
              <a:t>28</a:t>
            </a:fld>
            <a:endParaRPr lang="en-US"/>
          </a:p>
        </p:txBody>
      </p:sp>
      <p:sp>
        <p:nvSpPr>
          <p:cNvPr id="7" name="Rectangle 6"/>
          <p:cNvSpPr/>
          <p:nvPr/>
        </p:nvSpPr>
        <p:spPr>
          <a:xfrm>
            <a:off x="98854" y="2127773"/>
            <a:ext cx="3122328" cy="3416320"/>
          </a:xfrm>
          <a:prstGeom prst="rect">
            <a:avLst/>
          </a:prstGeom>
        </p:spPr>
        <p:txBody>
          <a:bodyPr wrap="square">
            <a:spAutoFit/>
          </a:bodyPr>
          <a:lstStyle/>
          <a:p>
            <a:pPr marL="285750" indent="-285750">
              <a:buFont typeface="Arial" panose="020B0604020202020204" pitchFamily="34" charset="0"/>
              <a:buChar char="•"/>
            </a:pPr>
            <a:r>
              <a:rPr lang="en-US" dirty="0" smtClean="0"/>
              <a:t>What was required of Systems Engineering?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u="sng" dirty="0" smtClean="0"/>
              <a:t>Defined </a:t>
            </a:r>
            <a:r>
              <a:rPr lang="en-US" b="1" u="sng" dirty="0"/>
              <a:t>architecture</a:t>
            </a:r>
            <a:r>
              <a:rPr lang="en-US" dirty="0"/>
              <a:t>, including major tradeoffs and options ready to be baselined after review comments </a:t>
            </a:r>
            <a:r>
              <a:rPr lang="en-US" dirty="0" smtClean="0"/>
              <a:t>are incorporated.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Concept of Operations / System Concept Definition</a:t>
            </a:r>
            <a:endParaRPr lang="en-US" dirty="0"/>
          </a:p>
          <a:p>
            <a:pPr marL="742950" lvl="1" indent="-285750">
              <a:buFont typeface="Arial" panose="020B0604020202020204" pitchFamily="34" charset="0"/>
              <a:buChar char="•"/>
            </a:pPr>
            <a:endParaRPr lang="en-US" dirty="0" smtClean="0"/>
          </a:p>
        </p:txBody>
      </p:sp>
      <p:pic>
        <p:nvPicPr>
          <p:cNvPr id="5" name="Picture 4"/>
          <p:cNvPicPr>
            <a:picLocks noChangeAspect="1"/>
          </p:cNvPicPr>
          <p:nvPr/>
        </p:nvPicPr>
        <p:blipFill>
          <a:blip r:embed="rId2"/>
          <a:stretch>
            <a:fillRect/>
          </a:stretch>
        </p:blipFill>
        <p:spPr>
          <a:xfrm>
            <a:off x="3304309" y="2096158"/>
            <a:ext cx="8752610" cy="4158809"/>
          </a:xfrm>
          <a:prstGeom prst="rect">
            <a:avLst/>
          </a:prstGeom>
        </p:spPr>
      </p:pic>
      <p:sp>
        <p:nvSpPr>
          <p:cNvPr id="8" name="Oval 7"/>
          <p:cNvSpPr/>
          <p:nvPr/>
        </p:nvSpPr>
        <p:spPr>
          <a:xfrm>
            <a:off x="3065318" y="3886200"/>
            <a:ext cx="10422082" cy="1371600"/>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32081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1904552"/>
            <a:ext cx="12109622" cy="4953448"/>
          </a:xfrm>
          <a:prstGeom prst="rect">
            <a:avLst/>
          </a:prstGeom>
        </p:spPr>
      </p:pic>
      <p:sp>
        <p:nvSpPr>
          <p:cNvPr id="2" name="Title 1"/>
          <p:cNvSpPr>
            <a:spLocks noGrp="1"/>
          </p:cNvSpPr>
          <p:nvPr>
            <p:ph type="title"/>
          </p:nvPr>
        </p:nvSpPr>
        <p:spPr>
          <a:xfrm>
            <a:off x="148549" y="1243776"/>
            <a:ext cx="11729623" cy="855522"/>
          </a:xfrm>
          <a:solidFill>
            <a:srgbClr val="FFFFFF"/>
          </a:solidFill>
        </p:spPr>
        <p:txBody>
          <a:bodyPr/>
          <a:lstStyle/>
          <a:p>
            <a:r>
              <a:rPr lang="en-US" sz="2800" dirty="0" smtClean="0"/>
              <a:t>Focus: Lets look at the Concept of Operations, which articulates much of the architecture</a:t>
            </a:r>
            <a:endParaRPr lang="en-US" sz="2800" baseline="30000" dirty="0"/>
          </a:p>
        </p:txBody>
      </p:sp>
      <p:sp>
        <p:nvSpPr>
          <p:cNvPr id="4" name="Slide Number Placeholder 3"/>
          <p:cNvSpPr>
            <a:spLocks noGrp="1"/>
          </p:cNvSpPr>
          <p:nvPr>
            <p:ph type="sldNum" sz="quarter" idx="4"/>
          </p:nvPr>
        </p:nvSpPr>
        <p:spPr/>
        <p:txBody>
          <a:bodyPr/>
          <a:lstStyle/>
          <a:p>
            <a:fld id="{6BB64A14-4AFB-415D-9C88-B27AE3CAE8F6}" type="slidenum">
              <a:rPr lang="en-US" smtClean="0"/>
              <a:t>29</a:t>
            </a:fld>
            <a:endParaRPr lang="en-US"/>
          </a:p>
        </p:txBody>
      </p:sp>
    </p:spTree>
    <p:extLst>
      <p:ext uri="{BB962C8B-B14F-4D97-AF65-F5344CB8AC3E}">
        <p14:creationId xmlns:p14="http://schemas.microsoft.com/office/powerpoint/2010/main" val="10286298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13" y="1228371"/>
            <a:ext cx="11926957" cy="872718"/>
          </a:xfrm>
        </p:spPr>
        <p:txBody>
          <a:bodyPr/>
          <a:lstStyle/>
          <a:p>
            <a:pPr algn="ctr"/>
            <a:r>
              <a:rPr lang="en-US" sz="2400" dirty="0"/>
              <a:t>Can better knowledge of the system enable the reduction of its ‘entropy’?</a:t>
            </a:r>
          </a:p>
        </p:txBody>
      </p:sp>
      <p:sp>
        <p:nvSpPr>
          <p:cNvPr id="4" name="Slide Number Placeholder 3"/>
          <p:cNvSpPr>
            <a:spLocks noGrp="1"/>
          </p:cNvSpPr>
          <p:nvPr>
            <p:ph type="sldNum" sz="quarter" idx="4"/>
          </p:nvPr>
        </p:nvSpPr>
        <p:spPr/>
        <p:txBody>
          <a:bodyPr/>
          <a:lstStyle/>
          <a:p>
            <a:fld id="{6BB64A14-4AFB-415D-9C88-B27AE3CAE8F6}" type="slidenum">
              <a:rPr lang="en-US" smtClean="0"/>
              <a:t>3</a:t>
            </a:fld>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4100" y="2562693"/>
            <a:ext cx="3292517" cy="305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5145" r="41958" b="64523"/>
          <a:stretch/>
        </p:blipFill>
        <p:spPr>
          <a:xfrm>
            <a:off x="152799" y="3549652"/>
            <a:ext cx="1280161" cy="1416791"/>
          </a:xfrm>
          <a:prstGeom prst="rect">
            <a:avLst/>
          </a:prstGeom>
        </p:spPr>
      </p:pic>
      <p:sp>
        <p:nvSpPr>
          <p:cNvPr id="14" name="Content Placeholder 2"/>
          <p:cNvSpPr>
            <a:spLocks noGrp="1"/>
          </p:cNvSpPr>
          <p:nvPr>
            <p:ph idx="1"/>
          </p:nvPr>
        </p:nvSpPr>
        <p:spPr>
          <a:xfrm>
            <a:off x="7026965" y="2753003"/>
            <a:ext cx="5165035" cy="3498710"/>
          </a:xfrm>
        </p:spPr>
        <p:txBody>
          <a:bodyPr/>
          <a:lstStyle/>
          <a:p>
            <a:pPr marL="0" indent="0">
              <a:buNone/>
            </a:pPr>
            <a:r>
              <a:rPr lang="en-US" sz="2400" dirty="0">
                <a:latin typeface="Arial" panose="020B0604020202020204" pitchFamily="34" charset="0"/>
              </a:rPr>
              <a:t>Model-Based Systems Engineering (MBSE</a:t>
            </a:r>
            <a:r>
              <a:rPr lang="en-US" sz="2400" dirty="0" smtClean="0">
                <a:latin typeface="Arial" panose="020B0604020202020204" pitchFamily="34" charset="0"/>
              </a:rPr>
              <a:t>): The </a:t>
            </a:r>
            <a:r>
              <a:rPr lang="en-US" sz="2400" b="1" u="sng" dirty="0">
                <a:latin typeface="Arial" panose="020B0604020202020204" pitchFamily="34" charset="0"/>
              </a:rPr>
              <a:t>formalized</a:t>
            </a:r>
            <a:r>
              <a:rPr lang="en-US" sz="2400" dirty="0">
                <a:latin typeface="Arial" panose="020B0604020202020204" pitchFamily="34" charset="0"/>
              </a:rPr>
              <a:t> </a:t>
            </a:r>
            <a:r>
              <a:rPr lang="en-US" sz="2400" b="1" u="sng" dirty="0">
                <a:latin typeface="Arial" panose="020B0604020202020204" pitchFamily="34" charset="0"/>
              </a:rPr>
              <a:t>application of modeling</a:t>
            </a:r>
            <a:r>
              <a:rPr lang="en-US" sz="2400" dirty="0">
                <a:latin typeface="Arial" panose="020B0604020202020204" pitchFamily="34" charset="0"/>
              </a:rPr>
              <a:t> to support system requirements, design, analysis, verification and validation activities beginning in the conceptual design phase and continuing throughout development and later life cycle phases</a:t>
            </a:r>
            <a:r>
              <a:rPr lang="en-US" sz="2400" dirty="0" smtClean="0">
                <a:latin typeface="Arial" panose="020B0604020202020204" pitchFamily="34" charset="0"/>
              </a:rPr>
              <a:t>”</a:t>
            </a:r>
          </a:p>
        </p:txBody>
      </p:sp>
      <p:sp>
        <p:nvSpPr>
          <p:cNvPr id="15" name="Right Arrow 14"/>
          <p:cNvSpPr/>
          <p:nvPr/>
        </p:nvSpPr>
        <p:spPr>
          <a:xfrm>
            <a:off x="1510747" y="3975653"/>
            <a:ext cx="1222513" cy="54665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6102627" y="4008783"/>
            <a:ext cx="1017104" cy="54665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20242" y="5475111"/>
            <a:ext cx="3981974" cy="1200329"/>
          </a:xfrm>
          <a:prstGeom prst="rect">
            <a:avLst/>
          </a:prstGeom>
        </p:spPr>
        <p:txBody>
          <a:bodyPr wrap="square">
            <a:spAutoFit/>
          </a:bodyPr>
          <a:lstStyle/>
          <a:p>
            <a:r>
              <a:rPr lang="en-US" dirty="0" smtClean="0"/>
              <a:t>Maxwell: …such </a:t>
            </a:r>
            <a:r>
              <a:rPr lang="en-US" dirty="0"/>
              <a:t>a being, whose attributes are still </a:t>
            </a:r>
            <a:r>
              <a:rPr lang="en-US" dirty="0" smtClean="0"/>
              <a:t>as essentially </a:t>
            </a:r>
            <a:r>
              <a:rPr lang="en-US" dirty="0"/>
              <a:t>finite as our own, would be able to do what is at present impossible to us. </a:t>
            </a:r>
          </a:p>
        </p:txBody>
      </p:sp>
    </p:spTree>
    <p:extLst>
      <p:ext uri="{BB962C8B-B14F-4D97-AF65-F5344CB8AC3E}">
        <p14:creationId xmlns:p14="http://schemas.microsoft.com/office/powerpoint/2010/main" val="3009695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49" y="1235178"/>
            <a:ext cx="11729623" cy="872718"/>
          </a:xfrm>
        </p:spPr>
        <p:txBody>
          <a:bodyPr/>
          <a:lstStyle/>
          <a:p>
            <a:r>
              <a:rPr lang="en-US" dirty="0" smtClean="0"/>
              <a:t>Expectations Management</a:t>
            </a:r>
            <a:endParaRPr lang="en-US" baseline="30000" dirty="0"/>
          </a:p>
        </p:txBody>
      </p:sp>
      <p:sp>
        <p:nvSpPr>
          <p:cNvPr id="4" name="Slide Number Placeholder 3"/>
          <p:cNvSpPr>
            <a:spLocks noGrp="1"/>
          </p:cNvSpPr>
          <p:nvPr>
            <p:ph type="sldNum" sz="quarter" idx="4"/>
          </p:nvPr>
        </p:nvSpPr>
        <p:spPr/>
        <p:txBody>
          <a:bodyPr/>
          <a:lstStyle/>
          <a:p>
            <a:fld id="{6BB64A14-4AFB-415D-9C88-B27AE3CAE8F6}" type="slidenum">
              <a:rPr lang="en-US" smtClean="0"/>
              <a:t>30</a:t>
            </a:fld>
            <a:endParaRPr lang="en-US"/>
          </a:p>
        </p:txBody>
      </p:sp>
      <p:pic>
        <p:nvPicPr>
          <p:cNvPr id="3" name="Picture 2"/>
          <p:cNvPicPr>
            <a:picLocks noChangeAspect="1"/>
          </p:cNvPicPr>
          <p:nvPr/>
        </p:nvPicPr>
        <p:blipFill>
          <a:blip r:embed="rId2"/>
          <a:stretch>
            <a:fillRect/>
          </a:stretch>
        </p:blipFill>
        <p:spPr>
          <a:xfrm>
            <a:off x="6411360" y="2420592"/>
            <a:ext cx="5591175" cy="3448050"/>
          </a:xfrm>
          <a:prstGeom prst="rect">
            <a:avLst/>
          </a:prstGeom>
        </p:spPr>
      </p:pic>
      <p:sp>
        <p:nvSpPr>
          <p:cNvPr id="6" name="TextBox 5"/>
          <p:cNvSpPr txBox="1"/>
          <p:nvPr/>
        </p:nvSpPr>
        <p:spPr>
          <a:xfrm>
            <a:off x="181234" y="1949720"/>
            <a:ext cx="6433750" cy="4832092"/>
          </a:xfrm>
          <a:prstGeom prst="rect">
            <a:avLst/>
          </a:prstGeom>
          <a:noFill/>
        </p:spPr>
        <p:txBody>
          <a:bodyPr wrap="square" rtlCol="0">
            <a:spAutoFit/>
          </a:bodyPr>
          <a:lstStyle/>
          <a:p>
            <a:r>
              <a:rPr lang="en-US" sz="2400" b="1" dirty="0" smtClean="0"/>
              <a:t>Three things necessary to do good Model Based Systems Engineering</a:t>
            </a:r>
          </a:p>
          <a:p>
            <a:pPr marL="285750" indent="-285750" fontAlgn="t">
              <a:buFont typeface="Arial" panose="020B0604020202020204" pitchFamily="34" charset="0"/>
              <a:buChar char="•"/>
            </a:pPr>
            <a:r>
              <a:rPr lang="en-US" b="1" dirty="0" smtClean="0"/>
              <a:t>Experience in the system of interest</a:t>
            </a:r>
          </a:p>
          <a:p>
            <a:pPr marL="285750" indent="-285750" fontAlgn="t">
              <a:buFont typeface="Arial" panose="020B0604020202020204" pitchFamily="34" charset="0"/>
              <a:buChar char="•"/>
            </a:pPr>
            <a:r>
              <a:rPr lang="en-US" b="1" dirty="0" smtClean="0"/>
              <a:t>Discipline Experience in areas being modeled</a:t>
            </a:r>
          </a:p>
          <a:p>
            <a:pPr marL="285750" indent="-285750" fontAlgn="t">
              <a:buFont typeface="Arial" panose="020B0604020202020204" pitchFamily="34" charset="0"/>
              <a:buChar char="•"/>
            </a:pPr>
            <a:r>
              <a:rPr lang="en-US" b="1" dirty="0" smtClean="0"/>
              <a:t>Experience in Modeling</a:t>
            </a:r>
            <a:endParaRPr lang="en-US" b="1" dirty="0"/>
          </a:p>
          <a:p>
            <a:pPr marL="285750" indent="-285750" fontAlgn="t">
              <a:buFont typeface="Arial" panose="020B0604020202020204" pitchFamily="34" charset="0"/>
              <a:buChar char="•"/>
            </a:pPr>
            <a:endParaRPr lang="en-US" b="1" dirty="0" smtClean="0"/>
          </a:p>
          <a:p>
            <a:r>
              <a:rPr lang="en-US" sz="2400" b="1" dirty="0" smtClean="0"/>
              <a:t>This experience</a:t>
            </a:r>
            <a:endParaRPr lang="en-US" sz="2000" b="1" dirty="0"/>
          </a:p>
          <a:p>
            <a:pPr marL="285750" indent="-285750" fontAlgn="t">
              <a:buFont typeface="Arial" panose="020B0604020202020204" pitchFamily="34" charset="0"/>
              <a:buChar char="•"/>
            </a:pPr>
            <a:r>
              <a:rPr lang="en-US" sz="2000" b="1" dirty="0"/>
              <a:t>Strong Mission Systems Engineering</a:t>
            </a:r>
          </a:p>
          <a:p>
            <a:pPr marL="285750" indent="-285750" fontAlgn="t">
              <a:buFont typeface="Arial" panose="020B0604020202020204" pitchFamily="34" charset="0"/>
              <a:buChar char="•"/>
            </a:pPr>
            <a:r>
              <a:rPr lang="en-US" sz="2000" b="1" dirty="0" smtClean="0"/>
              <a:t>Strong Science Team</a:t>
            </a:r>
          </a:p>
          <a:p>
            <a:pPr marL="285750" indent="-285750" fontAlgn="t">
              <a:buFont typeface="Arial" panose="020B0604020202020204" pitchFamily="34" charset="0"/>
              <a:buChar char="•"/>
            </a:pPr>
            <a:r>
              <a:rPr lang="en-US" sz="2000" b="1" dirty="0" smtClean="0"/>
              <a:t>Less experience on Instrument Systems Engineering</a:t>
            </a:r>
          </a:p>
          <a:p>
            <a:pPr marL="285750" indent="-285750" fontAlgn="t">
              <a:buFont typeface="Arial" panose="020B0604020202020204" pitchFamily="34" charset="0"/>
              <a:buChar char="•"/>
            </a:pPr>
            <a:r>
              <a:rPr lang="en-US" sz="2000" b="1" dirty="0" smtClean="0"/>
              <a:t>Novice Modeling Experience</a:t>
            </a:r>
          </a:p>
          <a:p>
            <a:pPr marL="285750" indent="-285750" fontAlgn="t">
              <a:buFont typeface="Arial" panose="020B0604020202020204" pitchFamily="34" charset="0"/>
              <a:buChar char="•"/>
            </a:pPr>
            <a:endParaRPr lang="en-US" sz="2000" b="1" dirty="0"/>
          </a:p>
          <a:p>
            <a:r>
              <a:rPr lang="en-US" sz="2400" b="1" dirty="0" smtClean="0"/>
              <a:t>So…</a:t>
            </a:r>
            <a:endParaRPr lang="en-US" sz="2000" b="1" dirty="0"/>
          </a:p>
          <a:p>
            <a:pPr marL="285750" indent="-285750" fontAlgn="t">
              <a:buFont typeface="Arial" panose="020B0604020202020204" pitchFamily="34" charset="0"/>
              <a:buChar char="•"/>
            </a:pPr>
            <a:r>
              <a:rPr lang="en-US" sz="2000" b="1" dirty="0" smtClean="0"/>
              <a:t>The model chased the design</a:t>
            </a:r>
          </a:p>
          <a:p>
            <a:pPr marL="285750" indent="-285750" fontAlgn="t">
              <a:buFont typeface="Arial" panose="020B0604020202020204" pitchFamily="34" charset="0"/>
              <a:buChar char="•"/>
            </a:pPr>
            <a:r>
              <a:rPr lang="en-US" sz="2000" b="1" dirty="0" smtClean="0"/>
              <a:t>Modeling of behaviors is in early stages</a:t>
            </a:r>
            <a:endParaRPr lang="en-US" sz="2000" b="1" dirty="0"/>
          </a:p>
        </p:txBody>
      </p:sp>
    </p:spTree>
    <p:extLst>
      <p:ext uri="{BB962C8B-B14F-4D97-AF65-F5344CB8AC3E}">
        <p14:creationId xmlns:p14="http://schemas.microsoft.com/office/powerpoint/2010/main" val="28890187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49" y="1235178"/>
            <a:ext cx="11729623" cy="872718"/>
          </a:xfrm>
        </p:spPr>
        <p:txBody>
          <a:bodyPr/>
          <a:lstStyle/>
          <a:p>
            <a:r>
              <a:rPr lang="en-US" dirty="0" smtClean="0"/>
              <a:t>Model Demonstration</a:t>
            </a:r>
            <a:endParaRPr lang="en-US" baseline="30000" dirty="0"/>
          </a:p>
        </p:txBody>
      </p:sp>
      <p:sp>
        <p:nvSpPr>
          <p:cNvPr id="4" name="Slide Number Placeholder 3"/>
          <p:cNvSpPr>
            <a:spLocks noGrp="1"/>
          </p:cNvSpPr>
          <p:nvPr>
            <p:ph type="sldNum" sz="quarter" idx="4"/>
          </p:nvPr>
        </p:nvSpPr>
        <p:spPr/>
        <p:txBody>
          <a:bodyPr/>
          <a:lstStyle/>
          <a:p>
            <a:fld id="{6BB64A14-4AFB-415D-9C88-B27AE3CAE8F6}" type="slidenum">
              <a:rPr lang="en-US" smtClean="0"/>
              <a:t>31</a:t>
            </a:fld>
            <a:endParaRPr lang="en-US"/>
          </a:p>
        </p:txBody>
      </p:sp>
      <p:sp>
        <p:nvSpPr>
          <p:cNvPr id="9" name="TextBox 8"/>
          <p:cNvSpPr txBox="1"/>
          <p:nvPr/>
        </p:nvSpPr>
        <p:spPr>
          <a:xfrm>
            <a:off x="205947" y="2065050"/>
            <a:ext cx="11986053" cy="4247317"/>
          </a:xfrm>
          <a:prstGeom prst="rect">
            <a:avLst/>
          </a:prstGeom>
          <a:noFill/>
        </p:spPr>
        <p:txBody>
          <a:bodyPr wrap="square" rtlCol="0">
            <a:spAutoFit/>
          </a:bodyPr>
          <a:lstStyle/>
          <a:p>
            <a:r>
              <a:rPr lang="en-US" sz="2400" b="1" dirty="0" smtClean="0"/>
              <a:t>Needs-Goals </a:t>
            </a:r>
            <a:r>
              <a:rPr lang="en-US" sz="2400" b="1" dirty="0"/>
              <a:t>and Objectives </a:t>
            </a:r>
            <a:r>
              <a:rPr lang="en-US" sz="2400" b="1" dirty="0" smtClean="0"/>
              <a:t>of Envisioned System </a:t>
            </a:r>
          </a:p>
          <a:p>
            <a:pPr marL="285750" indent="-285750" fontAlgn="t">
              <a:buFont typeface="Arial" panose="020B0604020202020204" pitchFamily="34" charset="0"/>
              <a:buChar char="•"/>
            </a:pPr>
            <a:r>
              <a:rPr lang="en-US" b="1" dirty="0" smtClean="0"/>
              <a:t>The Science Goal: The “System Level” use case</a:t>
            </a:r>
          </a:p>
          <a:p>
            <a:pPr marL="285750" indent="-285750" fontAlgn="t">
              <a:buFont typeface="Arial" panose="020B0604020202020204" pitchFamily="34" charset="0"/>
              <a:buChar char="•"/>
            </a:pPr>
            <a:r>
              <a:rPr lang="en-US" b="1" dirty="0" smtClean="0"/>
              <a:t>Science Operations: The “Mission Level” use case</a:t>
            </a:r>
          </a:p>
          <a:p>
            <a:pPr marL="285750" indent="-285750" fontAlgn="t">
              <a:buFont typeface="Arial" panose="020B0604020202020204" pitchFamily="34" charset="0"/>
              <a:buChar char="•"/>
            </a:pPr>
            <a:r>
              <a:rPr lang="en-US" b="1" dirty="0" smtClean="0"/>
              <a:t>Requirements</a:t>
            </a:r>
            <a:endParaRPr lang="en-US" b="1" dirty="0"/>
          </a:p>
          <a:p>
            <a:pPr marL="285750" indent="-285750" fontAlgn="t">
              <a:buFont typeface="Arial" panose="020B0604020202020204" pitchFamily="34" charset="0"/>
              <a:buChar char="•"/>
            </a:pPr>
            <a:endParaRPr lang="en-US" b="1" dirty="0" smtClean="0"/>
          </a:p>
          <a:p>
            <a:r>
              <a:rPr lang="en-US" sz="2400" b="1" dirty="0" smtClean="0"/>
              <a:t>Overview </a:t>
            </a:r>
            <a:r>
              <a:rPr lang="en-US" sz="2400" b="1" dirty="0"/>
              <a:t>of System and Key Elements</a:t>
            </a:r>
            <a:endParaRPr lang="en-US" sz="2000" b="1" dirty="0"/>
          </a:p>
          <a:p>
            <a:pPr marL="285750" indent="-285750" fontAlgn="t">
              <a:buFont typeface="Arial" panose="020B0604020202020204" pitchFamily="34" charset="0"/>
              <a:buChar char="•"/>
            </a:pPr>
            <a:r>
              <a:rPr lang="en-US" b="1" dirty="0" smtClean="0"/>
              <a:t>ROI Definitions: A description of the Regions of Interest (From the flight mechanics perspective)</a:t>
            </a:r>
            <a:endParaRPr lang="en-US" dirty="0"/>
          </a:p>
          <a:p>
            <a:pPr marL="285750" indent="-285750" fontAlgn="t">
              <a:buFont typeface="Arial" panose="020B0604020202020204" pitchFamily="34" charset="0"/>
              <a:buChar char="•"/>
            </a:pPr>
            <a:r>
              <a:rPr lang="en-US" b="1" dirty="0" smtClean="0"/>
              <a:t>Structural Viewpoint:</a:t>
            </a:r>
          </a:p>
          <a:p>
            <a:pPr marL="742950" lvl="1" indent="-285750" fontAlgn="t">
              <a:buFont typeface="Arial" panose="020B0604020202020204" pitchFamily="34" charset="0"/>
              <a:buChar char="•"/>
            </a:pPr>
            <a:r>
              <a:rPr lang="en-US" b="1" dirty="0" smtClean="0"/>
              <a:t>Mission Segments</a:t>
            </a:r>
          </a:p>
          <a:p>
            <a:pPr marL="742950" lvl="1" indent="-285750" fontAlgn="t">
              <a:buFont typeface="Arial" panose="020B0604020202020204" pitchFamily="34" charset="0"/>
              <a:buChar char="•"/>
            </a:pPr>
            <a:r>
              <a:rPr lang="en-US" b="1" dirty="0" smtClean="0"/>
              <a:t>Observatories, Spacecraft and Instrument Suite</a:t>
            </a:r>
          </a:p>
          <a:p>
            <a:pPr marL="742950" lvl="1" indent="-285750" fontAlgn="t">
              <a:buFont typeface="Arial" panose="020B0604020202020204" pitchFamily="34" charset="0"/>
              <a:buChar char="•"/>
            </a:pPr>
            <a:r>
              <a:rPr lang="en-US" b="1" dirty="0" smtClean="0"/>
              <a:t>Spacecraft subsystems</a:t>
            </a:r>
          </a:p>
          <a:p>
            <a:pPr marL="742950" lvl="1" indent="-285750" fontAlgn="t">
              <a:buFont typeface="Arial" panose="020B0604020202020204" pitchFamily="34" charset="0"/>
              <a:buChar char="•"/>
            </a:pPr>
            <a:r>
              <a:rPr lang="en-US" b="1" dirty="0" smtClean="0"/>
              <a:t>Payload elements</a:t>
            </a:r>
          </a:p>
          <a:p>
            <a:pPr marL="742950" lvl="1" indent="-285750" fontAlgn="t">
              <a:buFont typeface="Arial" panose="020B0604020202020204" pitchFamily="34" charset="0"/>
              <a:buChar char="•"/>
            </a:pPr>
            <a:endParaRPr lang="en-US" b="1" dirty="0"/>
          </a:p>
          <a:p>
            <a:r>
              <a:rPr lang="en-US" sz="2400" b="1" dirty="0" smtClean="0"/>
              <a:t>Preliminary Behaviors</a:t>
            </a:r>
            <a:endParaRPr lang="en-US" sz="2000" b="1" dirty="0"/>
          </a:p>
        </p:txBody>
      </p:sp>
    </p:spTree>
    <p:extLst>
      <p:ext uri="{BB962C8B-B14F-4D97-AF65-F5344CB8AC3E}">
        <p14:creationId xmlns:p14="http://schemas.microsoft.com/office/powerpoint/2010/main" val="26969268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7070" y="2992641"/>
            <a:ext cx="4497860" cy="872718"/>
          </a:xfrm>
        </p:spPr>
        <p:txBody>
          <a:bodyPr/>
          <a:lstStyle/>
          <a:p>
            <a:pPr algn="ctr"/>
            <a:r>
              <a:rPr lang="en-US" dirty="0" smtClean="0"/>
              <a:t>Model Demonstration (See Backup)</a:t>
            </a:r>
            <a:endParaRPr lang="en-US" baseline="30000" dirty="0"/>
          </a:p>
        </p:txBody>
      </p:sp>
      <p:sp>
        <p:nvSpPr>
          <p:cNvPr id="4" name="Slide Number Placeholder 3"/>
          <p:cNvSpPr>
            <a:spLocks noGrp="1"/>
          </p:cNvSpPr>
          <p:nvPr>
            <p:ph type="sldNum" sz="quarter" idx="4"/>
          </p:nvPr>
        </p:nvSpPr>
        <p:spPr/>
        <p:txBody>
          <a:bodyPr/>
          <a:lstStyle/>
          <a:p>
            <a:fld id="{6BB64A14-4AFB-415D-9C88-B27AE3CAE8F6}" type="slidenum">
              <a:rPr lang="en-US" smtClean="0"/>
              <a:t>32</a:t>
            </a:fld>
            <a:endParaRPr lang="en-US"/>
          </a:p>
        </p:txBody>
      </p:sp>
    </p:spTree>
    <p:extLst>
      <p:ext uri="{BB962C8B-B14F-4D97-AF65-F5344CB8AC3E}">
        <p14:creationId xmlns:p14="http://schemas.microsoft.com/office/powerpoint/2010/main" val="2561043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49" y="1235178"/>
            <a:ext cx="11729623" cy="872718"/>
          </a:xfrm>
        </p:spPr>
        <p:txBody>
          <a:bodyPr/>
          <a:lstStyle/>
          <a:p>
            <a:r>
              <a:rPr lang="en-US" dirty="0" smtClean="0"/>
              <a:t>Model Development – model use</a:t>
            </a:r>
            <a:endParaRPr lang="en-US" baseline="30000" dirty="0"/>
          </a:p>
        </p:txBody>
      </p:sp>
      <p:sp>
        <p:nvSpPr>
          <p:cNvPr id="4" name="Slide Number Placeholder 3"/>
          <p:cNvSpPr>
            <a:spLocks noGrp="1"/>
          </p:cNvSpPr>
          <p:nvPr>
            <p:ph type="sldNum" sz="quarter" idx="4"/>
          </p:nvPr>
        </p:nvSpPr>
        <p:spPr/>
        <p:txBody>
          <a:bodyPr/>
          <a:lstStyle/>
          <a:p>
            <a:fld id="{6BB64A14-4AFB-415D-9C88-B27AE3CAE8F6}" type="slidenum">
              <a:rPr lang="en-US" smtClean="0"/>
              <a:t>33</a:t>
            </a:fld>
            <a:endParaRPr lang="en-US"/>
          </a:p>
        </p:txBody>
      </p:sp>
      <p:sp>
        <p:nvSpPr>
          <p:cNvPr id="6" name="Rectangle 5"/>
          <p:cNvSpPr/>
          <p:nvPr/>
        </p:nvSpPr>
        <p:spPr>
          <a:xfrm>
            <a:off x="98854" y="2127773"/>
            <a:ext cx="12093146" cy="4247317"/>
          </a:xfrm>
          <a:prstGeom prst="rect">
            <a:avLst/>
          </a:prstGeom>
        </p:spPr>
        <p:txBody>
          <a:bodyPr wrap="square">
            <a:spAutoFit/>
          </a:bodyPr>
          <a:lstStyle/>
          <a:p>
            <a:pPr marL="285750" indent="-285750">
              <a:buFont typeface="Arial" panose="020B0604020202020204" pitchFamily="34" charset="0"/>
              <a:buChar char="•"/>
            </a:pPr>
            <a:r>
              <a:rPr lang="en-US" dirty="0" smtClean="0"/>
              <a:t>During this activity, the “MBSE” system model was chasing the system design</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Followed a “document based” approach</a:t>
            </a:r>
          </a:p>
          <a:p>
            <a:pPr marL="742950" lvl="1" indent="-285750">
              <a:buFont typeface="Arial" panose="020B0604020202020204" pitchFamily="34" charset="0"/>
              <a:buChar char="•"/>
            </a:pPr>
            <a:r>
              <a:rPr lang="en-US" dirty="0" smtClean="0"/>
              <a:t>ICDs” were shared amongst team iteratively, and converged on the “Technical Baseline Package” – the current design of record</a:t>
            </a:r>
          </a:p>
          <a:p>
            <a:pPr marL="742950" lvl="1" indent="-285750">
              <a:buFont typeface="Arial" panose="020B0604020202020204" pitchFamily="34" charset="0"/>
              <a:buChar char="•"/>
            </a:pPr>
            <a:r>
              <a:rPr lang="en-US" dirty="0" smtClean="0"/>
              <a:t>Built a model from that information to capture the “System of Record”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Structural Diagrams</a:t>
            </a:r>
          </a:p>
          <a:p>
            <a:pPr marL="742950" lvl="1" indent="-285750">
              <a:buFont typeface="Arial" panose="020B0604020202020204" pitchFamily="34" charset="0"/>
              <a:buChar char="•"/>
            </a:pPr>
            <a:r>
              <a:rPr lang="en-US" dirty="0" smtClean="0"/>
              <a:t>Used to capture the system configuration</a:t>
            </a:r>
          </a:p>
          <a:p>
            <a:pPr marL="742950" lvl="1" indent="-285750">
              <a:buFont typeface="Arial" panose="020B0604020202020204" pitchFamily="34" charset="0"/>
              <a:buChar char="•"/>
            </a:pPr>
            <a:r>
              <a:rPr lang="en-US" dirty="0" smtClean="0"/>
              <a:t>Block definition diagrams, consistent with MEL</a:t>
            </a:r>
          </a:p>
          <a:p>
            <a:pPr marL="742950" lvl="1" indent="-285750">
              <a:buFont typeface="Arial" panose="020B0604020202020204" pitchFamily="34" charset="0"/>
              <a:buChar char="•"/>
            </a:pPr>
            <a:r>
              <a:rPr lang="en-US" dirty="0" smtClean="0"/>
              <a:t>Internal Block Diagrams consistent with SC and Instrument “ICDs”</a:t>
            </a:r>
          </a:p>
          <a:p>
            <a:pPr marL="742950" lvl="1" indent="-285750">
              <a:buFont typeface="Arial" panose="020B0604020202020204" pitchFamily="34" charset="0"/>
              <a:buChar char="•"/>
            </a:pPr>
            <a:r>
              <a:rPr lang="en-US" dirty="0" smtClean="0"/>
              <a:t>“Black Box” and “White Box” ICDs from model are consistent with SC </a:t>
            </a:r>
            <a:r>
              <a:rPr lang="en-US" dirty="0"/>
              <a:t>and Instrument “ICDs</a:t>
            </a:r>
            <a:r>
              <a:rPr lang="en-US" dirty="0" smtClean="0"/>
              <a:t>”</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Behaviors are being developed, and potential use for Site Visit are being explored</a:t>
            </a:r>
            <a:endParaRPr lang="en-US" dirty="0"/>
          </a:p>
          <a:p>
            <a:pPr marL="742950" lvl="1" indent="-285750">
              <a:buFont typeface="Arial" panose="020B0604020202020204" pitchFamily="34" charset="0"/>
              <a:buChar char="•"/>
            </a:pPr>
            <a:endParaRPr lang="en-US" dirty="0" smtClean="0"/>
          </a:p>
        </p:txBody>
      </p:sp>
    </p:spTree>
    <p:extLst>
      <p:ext uri="{BB962C8B-B14F-4D97-AF65-F5344CB8AC3E}">
        <p14:creationId xmlns:p14="http://schemas.microsoft.com/office/powerpoint/2010/main" val="7803732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2"/>
          <p:cNvSpPr>
            <a:spLocks noGrp="1" noChangeArrowheads="1"/>
          </p:cNvSpPr>
          <p:nvPr>
            <p:ph type="title"/>
          </p:nvPr>
        </p:nvSpPr>
        <p:spPr>
          <a:xfrm>
            <a:off x="204951" y="1450677"/>
            <a:ext cx="11653674" cy="797223"/>
          </a:xfrm>
        </p:spPr>
        <p:txBody>
          <a:bodyPr/>
          <a:lstStyle/>
          <a:p>
            <a:pPr algn="l"/>
            <a:r>
              <a:rPr lang="en-US" sz="2800" dirty="0" smtClean="0">
                <a:latin typeface="Arial" panose="020B0604020202020204" pitchFamily="34" charset="0"/>
                <a:cs typeface="Arial" panose="020B0604020202020204" pitchFamily="34" charset="0"/>
              </a:rPr>
              <a:t>Recap: MBSE offers process improvement throughout the SE cradle-to-grave cycle</a:t>
            </a:r>
            <a:endParaRPr lang="en-US" sz="2800" dirty="0">
              <a:solidFill>
                <a:srgbClr val="002060"/>
              </a:solidFill>
            </a:endParaRPr>
          </a:p>
        </p:txBody>
      </p:sp>
      <p:sp>
        <p:nvSpPr>
          <p:cNvPr id="28" name="Rectangle 6"/>
          <p:cNvSpPr>
            <a:spLocks noGrp="1" noChangeArrowheads="1"/>
          </p:cNvSpPr>
          <p:nvPr>
            <p:ph type="sldNum" sz="quarter" idx="4294967295"/>
          </p:nvPr>
        </p:nvSpPr>
        <p:spPr bwMode="auto">
          <a:xfrm>
            <a:off x="8470900" y="6578601"/>
            <a:ext cx="2133600" cy="168275"/>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bodyPr>
          <a:lstStyle>
            <a:lvl1pPr algn="r">
              <a:defRPr sz="1400">
                <a:solidFill>
                  <a:schemeClr val="bg1"/>
                </a:solidFill>
                <a:latin typeface="Arial" pitchFamily="-109" charset="0"/>
              </a:defRPr>
            </a:lvl1pPr>
          </a:lstStyle>
          <a:p>
            <a:pPr>
              <a:defRPr/>
            </a:pPr>
            <a:fld id="{7AC40BA2-AAC5-E349-BCF1-79482BA3DD5C}" type="slidenum">
              <a:rPr lang="en-US"/>
              <a:pPr>
                <a:defRPr/>
              </a:pPr>
              <a:t>34</a:t>
            </a:fld>
            <a:endParaRPr lang="en-US" dirty="0"/>
          </a:p>
        </p:txBody>
      </p:sp>
      <p:graphicFrame>
        <p:nvGraphicFramePr>
          <p:cNvPr id="8" name="Diagram 7"/>
          <p:cNvGraphicFramePr/>
          <p:nvPr>
            <p:extLst>
              <p:ext uri="{D42A27DB-BD31-4B8C-83A1-F6EECF244321}">
                <p14:modId xmlns:p14="http://schemas.microsoft.com/office/powerpoint/2010/main" val="1367130485"/>
              </p:ext>
            </p:extLst>
          </p:nvPr>
        </p:nvGraphicFramePr>
        <p:xfrm>
          <a:off x="7872060" y="2335963"/>
          <a:ext cx="3743292" cy="4363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205948" y="2567558"/>
            <a:ext cx="7306960" cy="3970318"/>
          </a:xfrm>
          <a:prstGeom prst="rect">
            <a:avLst/>
          </a:prstGeom>
          <a:noFill/>
        </p:spPr>
        <p:txBody>
          <a:bodyPr wrap="square" rtlCol="0">
            <a:spAutoFit/>
          </a:bodyPr>
          <a:lstStyle/>
          <a:p>
            <a:pPr marL="285750" indent="-285750" fontAlgn="t">
              <a:buFont typeface="Arial" panose="020B0604020202020204" pitchFamily="34" charset="0"/>
              <a:buChar char="•"/>
            </a:pPr>
            <a:r>
              <a:rPr lang="en-US" b="1" dirty="0" smtClean="0"/>
              <a:t>Auto-generation, being explored – not there yet!</a:t>
            </a:r>
          </a:p>
          <a:p>
            <a:pPr marL="285750" indent="-285750" fontAlgn="t">
              <a:buFont typeface="Arial" panose="020B0604020202020204" pitchFamily="34" charset="0"/>
              <a:buChar char="•"/>
            </a:pPr>
            <a:endParaRPr lang="en-US" b="1" dirty="0" smtClean="0"/>
          </a:p>
          <a:p>
            <a:pPr marL="285750" indent="-285750" fontAlgn="t">
              <a:buFont typeface="Arial" panose="020B0604020202020204" pitchFamily="34" charset="0"/>
              <a:buChar char="•"/>
            </a:pPr>
            <a:r>
              <a:rPr lang="en-US" b="1" dirty="0" smtClean="0"/>
              <a:t>Structure diagrams are interconnected and update consistently</a:t>
            </a:r>
          </a:p>
          <a:p>
            <a:pPr marL="285750" indent="-285750" fontAlgn="t">
              <a:buFont typeface="Arial" panose="020B0604020202020204" pitchFamily="34" charset="0"/>
              <a:buChar char="•"/>
            </a:pPr>
            <a:endParaRPr lang="en-US" b="1" dirty="0"/>
          </a:p>
          <a:p>
            <a:pPr marL="285750" indent="-285750" fontAlgn="t">
              <a:buFont typeface="Arial" panose="020B0604020202020204" pitchFamily="34" charset="0"/>
              <a:buChar char="•"/>
            </a:pPr>
            <a:r>
              <a:rPr lang="en-US" b="1" dirty="0" smtClean="0"/>
              <a:t>Behavior diagrams show promise for clearly articulating concept of operations.</a:t>
            </a:r>
          </a:p>
          <a:p>
            <a:pPr marL="285750" indent="-285750" fontAlgn="t">
              <a:buFont typeface="Arial" panose="020B0604020202020204" pitchFamily="34" charset="0"/>
              <a:buChar char="•"/>
            </a:pPr>
            <a:endParaRPr lang="en-US" b="1" dirty="0"/>
          </a:p>
          <a:p>
            <a:pPr marL="285750" indent="-285750" fontAlgn="t">
              <a:buFont typeface="Arial" panose="020B0604020202020204" pitchFamily="34" charset="0"/>
              <a:buChar char="•"/>
            </a:pPr>
            <a:r>
              <a:rPr lang="en-US" b="1" dirty="0" smtClean="0"/>
              <a:t>“Organic Navigation” for structure and behavior offers improved review support</a:t>
            </a:r>
          </a:p>
          <a:p>
            <a:pPr marL="742950" lvl="1" indent="-285750" fontAlgn="t">
              <a:buFont typeface="Arial" panose="020B0604020202020204" pitchFamily="34" charset="0"/>
              <a:buChar char="•"/>
            </a:pPr>
            <a:r>
              <a:rPr lang="en-US" b="1" dirty="0" smtClean="0"/>
              <a:t>Structure package diagrams, complete with interfaces</a:t>
            </a:r>
          </a:p>
          <a:p>
            <a:pPr marL="742950" lvl="1" indent="-285750" fontAlgn="t">
              <a:buFont typeface="Arial" panose="020B0604020202020204" pitchFamily="34" charset="0"/>
              <a:buChar char="•"/>
            </a:pPr>
            <a:r>
              <a:rPr lang="en-US" b="1" dirty="0" smtClean="0"/>
              <a:t>Linkage between  </a:t>
            </a:r>
            <a:r>
              <a:rPr lang="en-US" b="1" dirty="0"/>
              <a:t>state-machine, activity and sequence </a:t>
            </a:r>
            <a:r>
              <a:rPr lang="en-US" b="1" dirty="0" smtClean="0"/>
              <a:t>diagrams</a:t>
            </a:r>
          </a:p>
          <a:p>
            <a:pPr marL="742950" lvl="1" indent="-285750" fontAlgn="t">
              <a:buFont typeface="Arial" panose="020B0604020202020204" pitchFamily="34" charset="0"/>
              <a:buChar char="•"/>
            </a:pPr>
            <a:endParaRPr lang="en-US" b="1" dirty="0"/>
          </a:p>
          <a:p>
            <a:pPr marL="285750" indent="-285750" fontAlgn="t">
              <a:buFont typeface="Arial" panose="020B0604020202020204" pitchFamily="34" charset="0"/>
              <a:buChar char="•"/>
            </a:pPr>
            <a:r>
              <a:rPr lang="en-US" b="1" dirty="0" smtClean="0"/>
              <a:t>Working in model space “real time” could have helped alleviate confusion on interface definition and specification</a:t>
            </a:r>
          </a:p>
        </p:txBody>
      </p:sp>
    </p:spTree>
    <p:extLst>
      <p:ext uri="{BB962C8B-B14F-4D97-AF65-F5344CB8AC3E}">
        <p14:creationId xmlns:p14="http://schemas.microsoft.com/office/powerpoint/2010/main" val="3041735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49" y="1235178"/>
            <a:ext cx="11729623" cy="872718"/>
          </a:xfrm>
        </p:spPr>
        <p:txBody>
          <a:bodyPr/>
          <a:lstStyle/>
          <a:p>
            <a:r>
              <a:rPr lang="en-US" dirty="0" smtClean="0"/>
              <a:t>Model Re-use</a:t>
            </a:r>
            <a:endParaRPr lang="en-US" baseline="30000" dirty="0"/>
          </a:p>
        </p:txBody>
      </p:sp>
      <p:sp>
        <p:nvSpPr>
          <p:cNvPr id="4" name="Slide Number Placeholder 3"/>
          <p:cNvSpPr>
            <a:spLocks noGrp="1"/>
          </p:cNvSpPr>
          <p:nvPr>
            <p:ph type="sldNum" sz="quarter" idx="4"/>
          </p:nvPr>
        </p:nvSpPr>
        <p:spPr/>
        <p:txBody>
          <a:bodyPr/>
          <a:lstStyle/>
          <a:p>
            <a:fld id="{6BB64A14-4AFB-415D-9C88-B27AE3CAE8F6}" type="slidenum">
              <a:rPr lang="en-US" smtClean="0"/>
              <a:t>35</a:t>
            </a:fld>
            <a:endParaRPr lang="en-US"/>
          </a:p>
        </p:txBody>
      </p:sp>
      <p:sp>
        <p:nvSpPr>
          <p:cNvPr id="6" name="Rectangle 5"/>
          <p:cNvSpPr/>
          <p:nvPr/>
        </p:nvSpPr>
        <p:spPr>
          <a:xfrm>
            <a:off x="98854" y="2127773"/>
            <a:ext cx="12093146" cy="2862322"/>
          </a:xfrm>
          <a:prstGeom prst="rect">
            <a:avLst/>
          </a:prstGeom>
        </p:spPr>
        <p:txBody>
          <a:bodyPr wrap="square">
            <a:spAutoFit/>
          </a:bodyPr>
          <a:lstStyle/>
          <a:p>
            <a:pPr marL="285750" indent="-285750">
              <a:buFont typeface="Arial" panose="020B0604020202020204" pitchFamily="34" charset="0"/>
              <a:buChar char="•"/>
            </a:pPr>
            <a:r>
              <a:rPr lang="en-US" dirty="0" smtClean="0"/>
              <a:t>A fair amount of the MEME-X model was built upon the MMS model built last year (from 2005 MDL information)</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“Baseline” designs for SC and Instruments are captured in model, and are suitable for re-use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Many Behavior diagrams (Use Case, State Machine, Activity) are re-useable right now</a:t>
            </a:r>
          </a:p>
          <a:p>
            <a:pPr marL="742950" lvl="1" indent="-285750">
              <a:buFont typeface="Arial" panose="020B0604020202020204" pitchFamily="34" charset="0"/>
              <a:buChar char="•"/>
            </a:pPr>
            <a:r>
              <a:rPr lang="en-US" dirty="0" smtClean="0"/>
              <a:t>With much of the drawing work done, re-deploying for a future mission is relatively straight forward</a:t>
            </a:r>
          </a:p>
          <a:p>
            <a:pPr marL="742950" lvl="1" indent="-285750">
              <a:buFont typeface="Arial" panose="020B0604020202020204" pitchFamily="34" charset="0"/>
              <a:buChar char="•"/>
            </a:pPr>
            <a:r>
              <a:rPr lang="en-US" dirty="0" smtClean="0"/>
              <a:t>Enables capturing of detail that might be overlooked in favor of time when developing the next mission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This particular </a:t>
            </a:r>
            <a:r>
              <a:rPr lang="en-US" dirty="0" err="1" smtClean="0"/>
              <a:t>Heliophysics</a:t>
            </a:r>
            <a:r>
              <a:rPr lang="en-US" dirty="0" smtClean="0"/>
              <a:t> team has many ideas formulating, and this model repository can be leveraged to explore other mission concepts built upon this same platform</a:t>
            </a:r>
          </a:p>
        </p:txBody>
      </p:sp>
    </p:spTree>
    <p:extLst>
      <p:ext uri="{BB962C8B-B14F-4D97-AF65-F5344CB8AC3E}">
        <p14:creationId xmlns:p14="http://schemas.microsoft.com/office/powerpoint/2010/main" val="24579858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2244" y="3253367"/>
            <a:ext cx="2951751" cy="872718"/>
          </a:xfrm>
        </p:spPr>
        <p:txBody>
          <a:bodyPr/>
          <a:lstStyle/>
          <a:p>
            <a:r>
              <a:rPr lang="en-US" smtClean="0"/>
              <a:t>Questions?</a:t>
            </a:r>
            <a:endParaRPr lang="en-US" dirty="0"/>
          </a:p>
        </p:txBody>
      </p:sp>
      <p:sp>
        <p:nvSpPr>
          <p:cNvPr id="4" name="Slide Number Placeholder 3"/>
          <p:cNvSpPr>
            <a:spLocks noGrp="1"/>
          </p:cNvSpPr>
          <p:nvPr>
            <p:ph type="sldNum" sz="quarter" idx="4"/>
          </p:nvPr>
        </p:nvSpPr>
        <p:spPr/>
        <p:txBody>
          <a:bodyPr/>
          <a:lstStyle/>
          <a:p>
            <a:fld id="{6BB64A14-4AFB-415D-9C88-B27AE3CAE8F6}" type="slidenum">
              <a:rPr lang="en-US" smtClean="0"/>
              <a:t>36</a:t>
            </a:fld>
            <a:endParaRPr lang="en-US"/>
          </a:p>
        </p:txBody>
      </p:sp>
    </p:spTree>
    <p:extLst>
      <p:ext uri="{BB962C8B-B14F-4D97-AF65-F5344CB8AC3E}">
        <p14:creationId xmlns:p14="http://schemas.microsoft.com/office/powerpoint/2010/main" val="27698024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405" y="2992641"/>
            <a:ext cx="10923373" cy="872718"/>
          </a:xfrm>
        </p:spPr>
        <p:txBody>
          <a:bodyPr/>
          <a:lstStyle/>
          <a:p>
            <a:r>
              <a:rPr lang="en-US" dirty="0" smtClean="0"/>
              <a:t>Model Demonstration (The following slides were not part of the original presentation, rather are screen shots of the model images shown at the time.)</a:t>
            </a:r>
            <a:endParaRPr lang="en-US" baseline="30000" dirty="0"/>
          </a:p>
        </p:txBody>
      </p:sp>
      <p:sp>
        <p:nvSpPr>
          <p:cNvPr id="4" name="Slide Number Placeholder 3"/>
          <p:cNvSpPr>
            <a:spLocks noGrp="1"/>
          </p:cNvSpPr>
          <p:nvPr>
            <p:ph type="sldNum" sz="quarter" idx="4"/>
          </p:nvPr>
        </p:nvSpPr>
        <p:spPr/>
        <p:txBody>
          <a:bodyPr/>
          <a:lstStyle/>
          <a:p>
            <a:fld id="{6BB64A14-4AFB-415D-9C88-B27AE3CAE8F6}" type="slidenum">
              <a:rPr lang="en-US" smtClean="0"/>
              <a:t>37</a:t>
            </a:fld>
            <a:endParaRPr lang="en-US"/>
          </a:p>
        </p:txBody>
      </p:sp>
    </p:spTree>
    <p:extLst>
      <p:ext uri="{BB962C8B-B14F-4D97-AF65-F5344CB8AC3E}">
        <p14:creationId xmlns:p14="http://schemas.microsoft.com/office/powerpoint/2010/main" val="4241652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BB64A14-4AFB-415D-9C88-B27AE3CAE8F6}" type="slidenum">
              <a:rPr lang="en-US" smtClean="0"/>
              <a:t>38</a:t>
            </a:fld>
            <a:endParaRPr lang="en-US"/>
          </a:p>
        </p:txBody>
      </p:sp>
      <p:pic>
        <p:nvPicPr>
          <p:cNvPr id="5" name="Picture 4"/>
          <p:cNvPicPr>
            <a:picLocks noChangeAspect="1"/>
          </p:cNvPicPr>
          <p:nvPr/>
        </p:nvPicPr>
        <p:blipFill>
          <a:blip r:embed="rId2"/>
          <a:stretch>
            <a:fillRect/>
          </a:stretch>
        </p:blipFill>
        <p:spPr>
          <a:xfrm>
            <a:off x="0" y="1529049"/>
            <a:ext cx="12192000" cy="5052053"/>
          </a:xfrm>
          <a:prstGeom prst="rect">
            <a:avLst/>
          </a:prstGeom>
        </p:spPr>
      </p:pic>
    </p:spTree>
    <p:extLst>
      <p:ext uri="{BB962C8B-B14F-4D97-AF65-F5344CB8AC3E}">
        <p14:creationId xmlns:p14="http://schemas.microsoft.com/office/powerpoint/2010/main" val="38812198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BB64A14-4AFB-415D-9C88-B27AE3CAE8F6}" type="slidenum">
              <a:rPr lang="en-US" smtClean="0"/>
              <a:t>39</a:t>
            </a:fld>
            <a:endParaRPr lang="en-US"/>
          </a:p>
        </p:txBody>
      </p:sp>
      <p:pic>
        <p:nvPicPr>
          <p:cNvPr id="2" name="Picture 1"/>
          <p:cNvPicPr>
            <a:picLocks noChangeAspect="1"/>
          </p:cNvPicPr>
          <p:nvPr/>
        </p:nvPicPr>
        <p:blipFill>
          <a:blip r:embed="rId2"/>
          <a:stretch>
            <a:fillRect/>
          </a:stretch>
        </p:blipFill>
        <p:spPr>
          <a:xfrm>
            <a:off x="403653" y="1302858"/>
            <a:ext cx="10420865" cy="5555142"/>
          </a:xfrm>
          <a:prstGeom prst="rect">
            <a:avLst/>
          </a:prstGeom>
        </p:spPr>
      </p:pic>
    </p:spTree>
    <p:extLst>
      <p:ext uri="{BB962C8B-B14F-4D97-AF65-F5344CB8AC3E}">
        <p14:creationId xmlns:p14="http://schemas.microsoft.com/office/powerpoint/2010/main" val="3619610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53" y="1103258"/>
            <a:ext cx="11729623" cy="872718"/>
          </a:xfrm>
        </p:spPr>
        <p:txBody>
          <a:bodyPr/>
          <a:lstStyle/>
          <a:p>
            <a:r>
              <a:rPr lang="en-US" dirty="0" smtClean="0"/>
              <a:t>Recap: The Case for Change</a:t>
            </a:r>
            <a:endParaRPr lang="en-US" baseline="30000" dirty="0"/>
          </a:p>
        </p:txBody>
      </p:sp>
      <p:sp>
        <p:nvSpPr>
          <p:cNvPr id="4" name="Slide Number Placeholder 3"/>
          <p:cNvSpPr>
            <a:spLocks noGrp="1"/>
          </p:cNvSpPr>
          <p:nvPr>
            <p:ph type="sldNum" sz="quarter" idx="4"/>
          </p:nvPr>
        </p:nvSpPr>
        <p:spPr/>
        <p:txBody>
          <a:bodyPr/>
          <a:lstStyle/>
          <a:p>
            <a:fld id="{6BB64A14-4AFB-415D-9C88-B27AE3CAE8F6}" type="slidenum">
              <a:rPr lang="en-US" smtClean="0"/>
              <a:t>4</a:t>
            </a:fld>
            <a:endParaRPr lang="en-US"/>
          </a:p>
        </p:txBody>
      </p:sp>
      <p:sp>
        <p:nvSpPr>
          <p:cNvPr id="7" name="Rectangle 6"/>
          <p:cNvSpPr/>
          <p:nvPr/>
        </p:nvSpPr>
        <p:spPr>
          <a:xfrm>
            <a:off x="98854" y="1779452"/>
            <a:ext cx="12093146" cy="2585323"/>
          </a:xfrm>
          <a:prstGeom prst="rect">
            <a:avLst/>
          </a:prstGeom>
        </p:spPr>
        <p:txBody>
          <a:bodyPr wrap="square">
            <a:spAutoFit/>
          </a:bodyPr>
          <a:lstStyle/>
          <a:p>
            <a:pPr marL="285750" indent="-285750">
              <a:buFont typeface="Arial" panose="020B0604020202020204" pitchFamily="34" charset="0"/>
              <a:buChar char="•"/>
            </a:pPr>
            <a:r>
              <a:rPr lang="en-US" dirty="0"/>
              <a:t>Performing Science isn’t getting any easier!  </a:t>
            </a:r>
            <a:r>
              <a:rPr lang="en-US" dirty="0" smtClean="0"/>
              <a:t>(SMD: Success </a:t>
            </a:r>
            <a:r>
              <a:rPr lang="en-US" dirty="0"/>
              <a:t>of one mission demands more capability from the next)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 Environment within NASA may have opportunity for improvement  (SE Tech Fellow workforce surveys)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Sound Engineering is based upon rigor and clarity  (Power Point Engineering conclusion from Challenger Accident Report)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 needs to evolve to meet the demand  (JPL Internal IOM 3100-09-040, T Bayer, 24 Oct 2009)</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 needs to evolve to meet the demand  (Observations from GSFC Systems Engineering Branches</a:t>
            </a:r>
            <a:r>
              <a:rPr lang="en-US" dirty="0" smtClean="0"/>
              <a:t>)</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23" y="4454988"/>
            <a:ext cx="3196486" cy="228479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8769" y="4483669"/>
            <a:ext cx="3644885" cy="2308427"/>
          </a:xfrm>
          <a:prstGeom prst="rect">
            <a:avLst/>
          </a:prstGeom>
        </p:spPr>
      </p:pic>
      <p:pic>
        <p:nvPicPr>
          <p:cNvPr id="3" name="Picture 2"/>
          <p:cNvPicPr>
            <a:picLocks noChangeAspect="1"/>
          </p:cNvPicPr>
          <p:nvPr/>
        </p:nvPicPr>
        <p:blipFill>
          <a:blip r:embed="rId4"/>
          <a:stretch>
            <a:fillRect/>
          </a:stretch>
        </p:blipFill>
        <p:spPr>
          <a:xfrm>
            <a:off x="8647150" y="4445754"/>
            <a:ext cx="2416266" cy="2412246"/>
          </a:xfrm>
          <a:prstGeom prst="rect">
            <a:avLst/>
          </a:prstGeom>
        </p:spPr>
      </p:pic>
    </p:spTree>
    <p:extLst>
      <p:ext uri="{BB962C8B-B14F-4D97-AF65-F5344CB8AC3E}">
        <p14:creationId xmlns:p14="http://schemas.microsoft.com/office/powerpoint/2010/main" val="12608733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BB64A14-4AFB-415D-9C88-B27AE3CAE8F6}" type="slidenum">
              <a:rPr lang="en-US" smtClean="0"/>
              <a:t>40</a:t>
            </a:fld>
            <a:endParaRPr lang="en-US"/>
          </a:p>
        </p:txBody>
      </p:sp>
      <p:pic>
        <p:nvPicPr>
          <p:cNvPr id="2" name="Picture 1"/>
          <p:cNvPicPr>
            <a:picLocks noChangeAspect="1"/>
          </p:cNvPicPr>
          <p:nvPr/>
        </p:nvPicPr>
        <p:blipFill>
          <a:blip r:embed="rId2"/>
          <a:stretch>
            <a:fillRect/>
          </a:stretch>
        </p:blipFill>
        <p:spPr>
          <a:xfrm>
            <a:off x="2538999" y="1310597"/>
            <a:ext cx="6687380" cy="5547403"/>
          </a:xfrm>
          <a:prstGeom prst="rect">
            <a:avLst/>
          </a:prstGeom>
        </p:spPr>
      </p:pic>
    </p:spTree>
    <p:extLst>
      <p:ext uri="{BB962C8B-B14F-4D97-AF65-F5344CB8AC3E}">
        <p14:creationId xmlns:p14="http://schemas.microsoft.com/office/powerpoint/2010/main" val="39273162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BB64A14-4AFB-415D-9C88-B27AE3CAE8F6}" type="slidenum">
              <a:rPr lang="en-US" smtClean="0"/>
              <a:t>41</a:t>
            </a:fld>
            <a:endParaRPr lang="en-US"/>
          </a:p>
        </p:txBody>
      </p:sp>
      <p:pic>
        <p:nvPicPr>
          <p:cNvPr id="2" name="Picture 1"/>
          <p:cNvPicPr>
            <a:picLocks noChangeAspect="1"/>
          </p:cNvPicPr>
          <p:nvPr/>
        </p:nvPicPr>
        <p:blipFill rotWithShape="1">
          <a:blip r:embed="rId2"/>
          <a:srcRect r="44324"/>
          <a:stretch/>
        </p:blipFill>
        <p:spPr>
          <a:xfrm>
            <a:off x="7537623" y="1597599"/>
            <a:ext cx="4473145" cy="1103453"/>
          </a:xfrm>
          <a:prstGeom prst="rect">
            <a:avLst/>
          </a:prstGeom>
        </p:spPr>
      </p:pic>
      <p:pic>
        <p:nvPicPr>
          <p:cNvPr id="3" name="Picture 2"/>
          <p:cNvPicPr>
            <a:picLocks noChangeAspect="1"/>
          </p:cNvPicPr>
          <p:nvPr/>
        </p:nvPicPr>
        <p:blipFill>
          <a:blip r:embed="rId3"/>
          <a:stretch>
            <a:fillRect/>
          </a:stretch>
        </p:blipFill>
        <p:spPr>
          <a:xfrm>
            <a:off x="67268" y="1331575"/>
            <a:ext cx="7412688" cy="5312241"/>
          </a:xfrm>
          <a:prstGeom prst="rect">
            <a:avLst/>
          </a:prstGeom>
        </p:spPr>
      </p:pic>
    </p:spTree>
    <p:extLst>
      <p:ext uri="{BB962C8B-B14F-4D97-AF65-F5344CB8AC3E}">
        <p14:creationId xmlns:p14="http://schemas.microsoft.com/office/powerpoint/2010/main" val="21648271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3654" y="1317991"/>
            <a:ext cx="11154032" cy="5457631"/>
          </a:xfrm>
          <a:prstGeom prst="rect">
            <a:avLst/>
          </a:prstGeom>
        </p:spPr>
      </p:pic>
      <p:sp>
        <p:nvSpPr>
          <p:cNvPr id="4" name="Slide Number Placeholder 3"/>
          <p:cNvSpPr>
            <a:spLocks noGrp="1"/>
          </p:cNvSpPr>
          <p:nvPr>
            <p:ph type="sldNum" sz="quarter" idx="4"/>
          </p:nvPr>
        </p:nvSpPr>
        <p:spPr/>
        <p:txBody>
          <a:bodyPr/>
          <a:lstStyle/>
          <a:p>
            <a:fld id="{6BB64A14-4AFB-415D-9C88-B27AE3CAE8F6}" type="slidenum">
              <a:rPr lang="en-US" smtClean="0"/>
              <a:t>42</a:t>
            </a:fld>
            <a:endParaRPr lang="en-US"/>
          </a:p>
        </p:txBody>
      </p:sp>
    </p:spTree>
    <p:extLst>
      <p:ext uri="{BB962C8B-B14F-4D97-AF65-F5344CB8AC3E}">
        <p14:creationId xmlns:p14="http://schemas.microsoft.com/office/powerpoint/2010/main" val="31850056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665" y="1465626"/>
            <a:ext cx="12192000" cy="5327179"/>
          </a:xfrm>
          <a:prstGeom prst="rect">
            <a:avLst/>
          </a:prstGeom>
        </p:spPr>
      </p:pic>
      <p:sp>
        <p:nvSpPr>
          <p:cNvPr id="4" name="Slide Number Placeholder 3"/>
          <p:cNvSpPr>
            <a:spLocks noGrp="1"/>
          </p:cNvSpPr>
          <p:nvPr>
            <p:ph type="sldNum" sz="quarter" idx="4"/>
          </p:nvPr>
        </p:nvSpPr>
        <p:spPr/>
        <p:txBody>
          <a:bodyPr/>
          <a:lstStyle/>
          <a:p>
            <a:fld id="{6BB64A14-4AFB-415D-9C88-B27AE3CAE8F6}" type="slidenum">
              <a:rPr lang="en-US" smtClean="0"/>
              <a:t>43</a:t>
            </a:fld>
            <a:endParaRPr lang="en-US"/>
          </a:p>
        </p:txBody>
      </p:sp>
    </p:spTree>
    <p:extLst>
      <p:ext uri="{BB962C8B-B14F-4D97-AF65-F5344CB8AC3E}">
        <p14:creationId xmlns:p14="http://schemas.microsoft.com/office/powerpoint/2010/main" val="16039775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BB64A14-4AFB-415D-9C88-B27AE3CAE8F6}" type="slidenum">
              <a:rPr lang="en-US" smtClean="0"/>
              <a:t>44</a:t>
            </a:fld>
            <a:endParaRPr lang="en-US"/>
          </a:p>
        </p:txBody>
      </p:sp>
      <p:pic>
        <p:nvPicPr>
          <p:cNvPr id="2" name="Picture 1"/>
          <p:cNvPicPr>
            <a:picLocks noChangeAspect="1"/>
          </p:cNvPicPr>
          <p:nvPr/>
        </p:nvPicPr>
        <p:blipFill>
          <a:blip r:embed="rId2"/>
          <a:stretch>
            <a:fillRect/>
          </a:stretch>
        </p:blipFill>
        <p:spPr>
          <a:xfrm>
            <a:off x="0" y="2038943"/>
            <a:ext cx="12192000" cy="4328828"/>
          </a:xfrm>
          <a:prstGeom prst="rect">
            <a:avLst/>
          </a:prstGeom>
        </p:spPr>
      </p:pic>
    </p:spTree>
    <p:extLst>
      <p:ext uri="{BB962C8B-B14F-4D97-AF65-F5344CB8AC3E}">
        <p14:creationId xmlns:p14="http://schemas.microsoft.com/office/powerpoint/2010/main" val="41290039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BB64A14-4AFB-415D-9C88-B27AE3CAE8F6}" type="slidenum">
              <a:rPr lang="en-US" smtClean="0"/>
              <a:t>45</a:t>
            </a:fld>
            <a:endParaRPr lang="en-US"/>
          </a:p>
        </p:txBody>
      </p:sp>
      <p:pic>
        <p:nvPicPr>
          <p:cNvPr id="2" name="Picture 1"/>
          <p:cNvPicPr>
            <a:picLocks noChangeAspect="1"/>
          </p:cNvPicPr>
          <p:nvPr/>
        </p:nvPicPr>
        <p:blipFill>
          <a:blip r:embed="rId2"/>
          <a:stretch>
            <a:fillRect/>
          </a:stretch>
        </p:blipFill>
        <p:spPr>
          <a:xfrm>
            <a:off x="1136822" y="1341555"/>
            <a:ext cx="10033686" cy="5516446"/>
          </a:xfrm>
          <a:prstGeom prst="rect">
            <a:avLst/>
          </a:prstGeom>
        </p:spPr>
      </p:pic>
    </p:spTree>
    <p:extLst>
      <p:ext uri="{BB962C8B-B14F-4D97-AF65-F5344CB8AC3E}">
        <p14:creationId xmlns:p14="http://schemas.microsoft.com/office/powerpoint/2010/main" val="6883901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15989" y="1771150"/>
            <a:ext cx="7535968" cy="4956864"/>
          </a:xfrm>
          <a:prstGeom prst="rect">
            <a:avLst/>
          </a:prstGeom>
        </p:spPr>
      </p:pic>
      <p:sp>
        <p:nvSpPr>
          <p:cNvPr id="4" name="Slide Number Placeholder 3"/>
          <p:cNvSpPr>
            <a:spLocks noGrp="1"/>
          </p:cNvSpPr>
          <p:nvPr>
            <p:ph type="sldNum" sz="quarter" idx="4"/>
          </p:nvPr>
        </p:nvSpPr>
        <p:spPr/>
        <p:txBody>
          <a:bodyPr/>
          <a:lstStyle/>
          <a:p>
            <a:fld id="{6BB64A14-4AFB-415D-9C88-B27AE3CAE8F6}" type="slidenum">
              <a:rPr lang="en-US" smtClean="0"/>
              <a:t>46</a:t>
            </a:fld>
            <a:endParaRPr lang="en-US"/>
          </a:p>
        </p:txBody>
      </p:sp>
      <p:pic>
        <p:nvPicPr>
          <p:cNvPr id="3" name="Picture 2"/>
          <p:cNvPicPr>
            <a:picLocks noChangeAspect="1"/>
          </p:cNvPicPr>
          <p:nvPr/>
        </p:nvPicPr>
        <p:blipFill>
          <a:blip r:embed="rId3"/>
          <a:stretch>
            <a:fillRect/>
          </a:stretch>
        </p:blipFill>
        <p:spPr>
          <a:xfrm>
            <a:off x="263657" y="1301578"/>
            <a:ext cx="4071377" cy="5449330"/>
          </a:xfrm>
          <a:prstGeom prst="rect">
            <a:avLst/>
          </a:prstGeom>
        </p:spPr>
      </p:pic>
    </p:spTree>
    <p:extLst>
      <p:ext uri="{BB962C8B-B14F-4D97-AF65-F5344CB8AC3E}">
        <p14:creationId xmlns:p14="http://schemas.microsoft.com/office/powerpoint/2010/main" val="28934607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BB64A14-4AFB-415D-9C88-B27AE3CAE8F6}" type="slidenum">
              <a:rPr lang="en-US" smtClean="0"/>
              <a:t>47</a:t>
            </a:fld>
            <a:endParaRPr lang="en-US"/>
          </a:p>
        </p:txBody>
      </p:sp>
      <p:pic>
        <p:nvPicPr>
          <p:cNvPr id="2" name="Picture 1"/>
          <p:cNvPicPr>
            <a:picLocks noChangeAspect="1"/>
          </p:cNvPicPr>
          <p:nvPr/>
        </p:nvPicPr>
        <p:blipFill>
          <a:blip r:embed="rId2"/>
          <a:stretch>
            <a:fillRect/>
          </a:stretch>
        </p:blipFill>
        <p:spPr>
          <a:xfrm>
            <a:off x="149223" y="1331110"/>
            <a:ext cx="8278086" cy="5444512"/>
          </a:xfrm>
          <a:prstGeom prst="rect">
            <a:avLst/>
          </a:prstGeom>
        </p:spPr>
      </p:pic>
      <p:pic>
        <p:nvPicPr>
          <p:cNvPr id="3" name="Picture 2"/>
          <p:cNvPicPr>
            <a:picLocks noChangeAspect="1"/>
          </p:cNvPicPr>
          <p:nvPr/>
        </p:nvPicPr>
        <p:blipFill rotWithShape="1">
          <a:blip r:embed="rId3"/>
          <a:srcRect l="-13787" t="26926" r="35294" b="-26926"/>
          <a:stretch/>
        </p:blipFill>
        <p:spPr>
          <a:xfrm>
            <a:off x="7760043" y="1679237"/>
            <a:ext cx="4143631" cy="1982175"/>
          </a:xfrm>
          <a:prstGeom prst="rect">
            <a:avLst/>
          </a:prstGeom>
        </p:spPr>
      </p:pic>
    </p:spTree>
    <p:extLst>
      <p:ext uri="{BB962C8B-B14F-4D97-AF65-F5344CB8AC3E}">
        <p14:creationId xmlns:p14="http://schemas.microsoft.com/office/powerpoint/2010/main" val="499811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BB64A14-4AFB-415D-9C88-B27AE3CAE8F6}" type="slidenum">
              <a:rPr lang="en-US" smtClean="0"/>
              <a:t>48</a:t>
            </a:fld>
            <a:endParaRPr lang="en-US"/>
          </a:p>
        </p:txBody>
      </p:sp>
      <p:pic>
        <p:nvPicPr>
          <p:cNvPr id="2" name="Picture 1"/>
          <p:cNvPicPr>
            <a:picLocks noChangeAspect="1"/>
          </p:cNvPicPr>
          <p:nvPr/>
        </p:nvPicPr>
        <p:blipFill>
          <a:blip r:embed="rId2"/>
          <a:stretch>
            <a:fillRect/>
          </a:stretch>
        </p:blipFill>
        <p:spPr>
          <a:xfrm>
            <a:off x="1845443" y="1362213"/>
            <a:ext cx="7776352" cy="5495787"/>
          </a:xfrm>
          <a:prstGeom prst="rect">
            <a:avLst/>
          </a:prstGeom>
        </p:spPr>
      </p:pic>
    </p:spTree>
    <p:extLst>
      <p:ext uri="{BB962C8B-B14F-4D97-AF65-F5344CB8AC3E}">
        <p14:creationId xmlns:p14="http://schemas.microsoft.com/office/powerpoint/2010/main" val="26304011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44392"/>
          <a:stretch/>
        </p:blipFill>
        <p:spPr>
          <a:xfrm>
            <a:off x="5939406" y="1273376"/>
            <a:ext cx="5906605" cy="5584624"/>
          </a:xfrm>
          <a:prstGeom prst="rect">
            <a:avLst/>
          </a:prstGeom>
        </p:spPr>
      </p:pic>
      <p:sp>
        <p:nvSpPr>
          <p:cNvPr id="4" name="Slide Number Placeholder 3"/>
          <p:cNvSpPr>
            <a:spLocks noGrp="1"/>
          </p:cNvSpPr>
          <p:nvPr>
            <p:ph type="sldNum" sz="quarter" idx="4"/>
          </p:nvPr>
        </p:nvSpPr>
        <p:spPr/>
        <p:txBody>
          <a:bodyPr/>
          <a:lstStyle/>
          <a:p>
            <a:fld id="{6BB64A14-4AFB-415D-9C88-B27AE3CAE8F6}" type="slidenum">
              <a:rPr lang="en-US" smtClean="0"/>
              <a:t>49</a:t>
            </a:fld>
            <a:endParaRPr lang="en-US"/>
          </a:p>
        </p:txBody>
      </p:sp>
      <p:pic>
        <p:nvPicPr>
          <p:cNvPr id="2" name="Picture 1"/>
          <p:cNvPicPr>
            <a:picLocks noChangeAspect="1"/>
          </p:cNvPicPr>
          <p:nvPr/>
        </p:nvPicPr>
        <p:blipFill>
          <a:blip r:embed="rId3"/>
          <a:stretch>
            <a:fillRect/>
          </a:stretch>
        </p:blipFill>
        <p:spPr>
          <a:xfrm>
            <a:off x="0" y="2122414"/>
            <a:ext cx="5606457" cy="3304619"/>
          </a:xfrm>
          <a:prstGeom prst="rect">
            <a:avLst/>
          </a:prstGeom>
        </p:spPr>
      </p:pic>
    </p:spTree>
    <p:extLst>
      <p:ext uri="{BB962C8B-B14F-4D97-AF65-F5344CB8AC3E}">
        <p14:creationId xmlns:p14="http://schemas.microsoft.com/office/powerpoint/2010/main" val="852919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2"/>
          <p:cNvSpPr>
            <a:spLocks noGrp="1" noChangeArrowheads="1"/>
          </p:cNvSpPr>
          <p:nvPr>
            <p:ph type="title"/>
          </p:nvPr>
        </p:nvSpPr>
        <p:spPr>
          <a:xfrm>
            <a:off x="204951" y="1450677"/>
            <a:ext cx="11653674" cy="797223"/>
          </a:xfrm>
        </p:spPr>
        <p:txBody>
          <a:bodyPr/>
          <a:lstStyle/>
          <a:p>
            <a:pPr algn="l"/>
            <a:r>
              <a:rPr lang="en-US" sz="2800" dirty="0" smtClean="0">
                <a:latin typeface="Arial" panose="020B0604020202020204" pitchFamily="34" charset="0"/>
                <a:cs typeface="Arial" panose="020B0604020202020204" pitchFamily="34" charset="0"/>
              </a:rPr>
              <a:t>Recap: MBSE offers process improvement throughout the SE cradle-to-grave cycle</a:t>
            </a:r>
            <a:endParaRPr lang="en-US" sz="2800" dirty="0">
              <a:solidFill>
                <a:srgbClr val="002060"/>
              </a:solidFill>
            </a:endParaRPr>
          </a:p>
        </p:txBody>
      </p:sp>
      <p:sp>
        <p:nvSpPr>
          <p:cNvPr id="28" name="Rectangle 6"/>
          <p:cNvSpPr>
            <a:spLocks noGrp="1" noChangeArrowheads="1"/>
          </p:cNvSpPr>
          <p:nvPr>
            <p:ph type="sldNum" sz="quarter" idx="4294967295"/>
          </p:nvPr>
        </p:nvSpPr>
        <p:spPr bwMode="auto">
          <a:xfrm>
            <a:off x="8470900" y="6578601"/>
            <a:ext cx="2133600" cy="168275"/>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bodyPr>
          <a:lstStyle>
            <a:lvl1pPr algn="r">
              <a:defRPr sz="1400">
                <a:solidFill>
                  <a:schemeClr val="bg1"/>
                </a:solidFill>
                <a:latin typeface="Arial" pitchFamily="-109" charset="0"/>
              </a:defRPr>
            </a:lvl1pPr>
          </a:lstStyle>
          <a:p>
            <a:pPr>
              <a:defRPr/>
            </a:pPr>
            <a:fld id="{7AC40BA2-AAC5-E349-BCF1-79482BA3DD5C}" type="slidenum">
              <a:rPr lang="en-US"/>
              <a:pPr>
                <a:defRPr/>
              </a:pPr>
              <a:t>5</a:t>
            </a:fld>
            <a:endParaRPr lang="en-US" dirty="0"/>
          </a:p>
        </p:txBody>
      </p:sp>
      <p:graphicFrame>
        <p:nvGraphicFramePr>
          <p:cNvPr id="8" name="Diagram 7"/>
          <p:cNvGraphicFramePr/>
          <p:nvPr>
            <p:extLst/>
          </p:nvPr>
        </p:nvGraphicFramePr>
        <p:xfrm>
          <a:off x="1825487" y="2385390"/>
          <a:ext cx="8113643" cy="4363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0" y="2888476"/>
            <a:ext cx="1759226" cy="1339875"/>
          </a:xfrm>
          <a:prstGeom prst="rect">
            <a:avLst/>
          </a:prstGeom>
        </p:spPr>
      </p:pic>
      <p:pic>
        <p:nvPicPr>
          <p:cNvPr id="3" name="Picture 2"/>
          <p:cNvPicPr>
            <a:picLocks noChangeAspect="1"/>
          </p:cNvPicPr>
          <p:nvPr/>
        </p:nvPicPr>
        <p:blipFill>
          <a:blip r:embed="rId9"/>
          <a:stretch>
            <a:fillRect/>
          </a:stretch>
        </p:blipFill>
        <p:spPr>
          <a:xfrm>
            <a:off x="10171458" y="2345635"/>
            <a:ext cx="1937716" cy="1937716"/>
          </a:xfrm>
          <a:prstGeom prst="rect">
            <a:avLst/>
          </a:prstGeom>
        </p:spPr>
      </p:pic>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l="35145" r="41958" b="64523"/>
          <a:stretch/>
        </p:blipFill>
        <p:spPr>
          <a:xfrm>
            <a:off x="10404039" y="4902110"/>
            <a:ext cx="1414794" cy="1565793"/>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173" y="5338483"/>
            <a:ext cx="1640169" cy="151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311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52" y="1296095"/>
            <a:ext cx="11809523" cy="5561905"/>
          </a:xfrm>
          <a:prstGeom prst="rect">
            <a:avLst/>
          </a:prstGeom>
        </p:spPr>
      </p:pic>
      <p:sp>
        <p:nvSpPr>
          <p:cNvPr id="4" name="Slide Number Placeholder 3"/>
          <p:cNvSpPr>
            <a:spLocks noGrp="1"/>
          </p:cNvSpPr>
          <p:nvPr>
            <p:ph type="sldNum" sz="quarter" idx="4"/>
          </p:nvPr>
        </p:nvSpPr>
        <p:spPr/>
        <p:txBody>
          <a:bodyPr/>
          <a:lstStyle/>
          <a:p>
            <a:fld id="{6BB64A14-4AFB-415D-9C88-B27AE3CAE8F6}" type="slidenum">
              <a:rPr lang="en-US" smtClean="0"/>
              <a:t>50</a:t>
            </a:fld>
            <a:endParaRPr lang="en-US"/>
          </a:p>
        </p:txBody>
      </p:sp>
    </p:spTree>
    <p:extLst>
      <p:ext uri="{BB962C8B-B14F-4D97-AF65-F5344CB8AC3E}">
        <p14:creationId xmlns:p14="http://schemas.microsoft.com/office/powerpoint/2010/main" val="15687047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292" y="1125682"/>
            <a:ext cx="10972800" cy="838200"/>
          </a:xfrm>
        </p:spPr>
        <p:txBody>
          <a:bodyPr/>
          <a:lstStyle/>
          <a:p>
            <a:r>
              <a:rPr lang="en-US" dirty="0" smtClean="0"/>
              <a:t>Recap: MBSE - an exercise </a:t>
            </a:r>
            <a:r>
              <a:rPr lang="en-US" dirty="0"/>
              <a:t>in culture change</a:t>
            </a:r>
          </a:p>
        </p:txBody>
      </p:sp>
      <p:pic>
        <p:nvPicPr>
          <p:cNvPr id="9" name="Picture 8"/>
          <p:cNvPicPr>
            <a:picLocks noChangeAspect="1"/>
          </p:cNvPicPr>
          <p:nvPr/>
        </p:nvPicPr>
        <p:blipFill rotWithShape="1">
          <a:blip r:embed="rId2"/>
          <a:srcRect l="35358" t="14885" r="20717" b="6489"/>
          <a:stretch/>
        </p:blipFill>
        <p:spPr>
          <a:xfrm>
            <a:off x="-1" y="2038120"/>
            <a:ext cx="6452755" cy="4713715"/>
          </a:xfrm>
          <a:prstGeom prst="rect">
            <a:avLst/>
          </a:prstGeom>
        </p:spPr>
      </p:pic>
      <p:sp>
        <p:nvSpPr>
          <p:cNvPr id="10" name="Content Placeholder 2"/>
          <p:cNvSpPr txBox="1">
            <a:spLocks/>
          </p:cNvSpPr>
          <p:nvPr/>
        </p:nvSpPr>
        <p:spPr>
          <a:xfrm>
            <a:off x="6681355" y="1963881"/>
            <a:ext cx="5510645" cy="4787953"/>
          </a:xfrm>
          <a:prstGeom prst="rect">
            <a:avLst/>
          </a:prstGeom>
        </p:spPr>
        <p:txBody>
          <a:bodyPr/>
          <a:lstStyle>
            <a:lvl1pPr marL="173038" indent="-173038" algn="l" rtl="0" eaLnBrk="1" fontAlgn="base" hangingPunct="1">
              <a:spcBef>
                <a:spcPct val="20000"/>
              </a:spcBef>
              <a:spcAft>
                <a:spcPct val="0"/>
              </a:spcAft>
              <a:buClr>
                <a:srgbClr val="660066"/>
              </a:buClr>
              <a:buFont typeface="Arial" charset="0"/>
              <a:buChar char="•"/>
              <a:defRPr sz="2000" kern="1200">
                <a:solidFill>
                  <a:schemeClr val="tx1"/>
                </a:solidFill>
                <a:latin typeface="Arial"/>
                <a:ea typeface="+mn-ea"/>
                <a:cs typeface="Arial"/>
              </a:defRPr>
            </a:lvl1pPr>
            <a:lvl2pPr marL="404813" indent="-231775" algn="l" rtl="0" eaLnBrk="1" fontAlgn="base" hangingPunct="1">
              <a:spcBef>
                <a:spcPct val="20000"/>
              </a:spcBef>
              <a:spcAft>
                <a:spcPct val="0"/>
              </a:spcAft>
              <a:buClr>
                <a:srgbClr val="660066"/>
              </a:buClr>
              <a:buFont typeface="Arial" charset="0"/>
              <a:buChar char="–"/>
              <a:defRPr sz="2000" kern="1200">
                <a:solidFill>
                  <a:schemeClr val="tx1"/>
                </a:solidFill>
                <a:latin typeface="Arial"/>
                <a:ea typeface="+mn-ea"/>
                <a:cs typeface="Arial"/>
              </a:defRPr>
            </a:lvl2pPr>
            <a:lvl3pPr marL="568325" indent="-163513" algn="l" rtl="0" eaLnBrk="1" fontAlgn="base" hangingPunct="1">
              <a:spcBef>
                <a:spcPct val="20000"/>
              </a:spcBef>
              <a:spcAft>
                <a:spcPct val="0"/>
              </a:spcAft>
              <a:buClr>
                <a:srgbClr val="660066"/>
              </a:buClr>
              <a:buFont typeface="Arial" charset="0"/>
              <a:buChar char="•"/>
              <a:defRPr sz="2000" kern="1200">
                <a:solidFill>
                  <a:schemeClr val="tx1"/>
                </a:solidFill>
                <a:latin typeface="Arial"/>
                <a:ea typeface="+mn-ea"/>
                <a:cs typeface="Arial"/>
              </a:defRPr>
            </a:lvl3pPr>
            <a:lvl4pPr marL="800100" indent="-231775" algn="l" rtl="0" eaLnBrk="1" fontAlgn="base" hangingPunct="1">
              <a:spcBef>
                <a:spcPct val="20000"/>
              </a:spcBef>
              <a:spcAft>
                <a:spcPct val="0"/>
              </a:spcAft>
              <a:buClr>
                <a:srgbClr val="660066"/>
              </a:buClr>
              <a:buFont typeface="Arial" charset="0"/>
              <a:buChar char="–"/>
              <a:tabLst/>
              <a:defRPr sz="2000" kern="1200">
                <a:solidFill>
                  <a:schemeClr val="tx1"/>
                </a:solidFill>
                <a:latin typeface="Arial"/>
                <a:ea typeface="+mn-ea"/>
                <a:cs typeface="Arial"/>
              </a:defRPr>
            </a:lvl4pPr>
            <a:lvl5pPr marL="1030288" indent="-230188" algn="l" rtl="0" eaLnBrk="1" fontAlgn="base" hangingPunct="1">
              <a:spcBef>
                <a:spcPct val="20000"/>
              </a:spcBef>
              <a:spcAft>
                <a:spcPct val="0"/>
              </a:spcAft>
              <a:buClr>
                <a:srgbClr val="660066"/>
              </a:buClr>
              <a:buFont typeface="Arial" charset="0"/>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smtClean="0">
                <a:solidFill>
                  <a:schemeClr val="bg1"/>
                </a:solidFill>
                <a:latin typeface="Calibri" pitchFamily="34" charset="0"/>
              </a:rPr>
              <a:t>Disruptive innovation – not really a software change, rather a change in the </a:t>
            </a:r>
            <a:r>
              <a:rPr lang="en-US" sz="1800" b="1" u="sng" dirty="0" smtClean="0">
                <a:solidFill>
                  <a:schemeClr val="bg1"/>
                </a:solidFill>
                <a:latin typeface="Calibri" pitchFamily="34" charset="0"/>
              </a:rPr>
              <a:t>approach</a:t>
            </a:r>
            <a:r>
              <a:rPr lang="en-US" sz="1800" dirty="0" smtClean="0">
                <a:solidFill>
                  <a:schemeClr val="bg1"/>
                </a:solidFill>
                <a:latin typeface="Calibri" pitchFamily="34" charset="0"/>
              </a:rPr>
              <a:t> to Systems Engineering </a:t>
            </a:r>
            <a:r>
              <a:rPr lang="en-US" sz="1800" b="1" u="sng" dirty="0" smtClean="0">
                <a:solidFill>
                  <a:schemeClr val="bg1"/>
                </a:solidFill>
                <a:latin typeface="Calibri" pitchFamily="34" charset="0"/>
              </a:rPr>
              <a:t>activities and information management</a:t>
            </a:r>
          </a:p>
          <a:p>
            <a:pPr marL="285750" indent="-285750">
              <a:buFont typeface="Arial" panose="020B0604020202020204" pitchFamily="34" charset="0"/>
              <a:buChar char="•"/>
            </a:pPr>
            <a:endParaRPr lang="en-US" sz="1800" b="1" u="sng" dirty="0" smtClean="0">
              <a:solidFill>
                <a:schemeClr val="bg1"/>
              </a:solidFill>
              <a:latin typeface="Calibri" pitchFamily="34" charset="0"/>
            </a:endParaRPr>
          </a:p>
          <a:p>
            <a:pPr marL="285750" indent="-285750">
              <a:buFont typeface="Arial" panose="020B0604020202020204" pitchFamily="34" charset="0"/>
              <a:buChar char="•"/>
            </a:pPr>
            <a:r>
              <a:rPr lang="en-US" sz="1800" dirty="0" smtClean="0">
                <a:solidFill>
                  <a:schemeClr val="bg1"/>
                </a:solidFill>
                <a:latin typeface="Calibri" pitchFamily="34" charset="0"/>
              </a:rPr>
              <a:t>Barriers to change are real, even when improvement is a goal</a:t>
            </a:r>
          </a:p>
          <a:p>
            <a:pPr marL="517525" lvl="1" indent="-285750">
              <a:buFont typeface="Arial" panose="020B0604020202020204" pitchFamily="34" charset="0"/>
              <a:buChar char="•"/>
            </a:pPr>
            <a:r>
              <a:rPr lang="en-US" sz="1400" dirty="0" smtClean="0">
                <a:solidFill>
                  <a:schemeClr val="bg1"/>
                </a:solidFill>
                <a:latin typeface="Calibri" pitchFamily="34" charset="0"/>
              </a:rPr>
              <a:t>Vocabulary</a:t>
            </a:r>
          </a:p>
          <a:p>
            <a:pPr marL="517525" lvl="1" indent="-285750">
              <a:buFont typeface="Arial" panose="020B0604020202020204" pitchFamily="34" charset="0"/>
              <a:buChar char="•"/>
            </a:pPr>
            <a:r>
              <a:rPr lang="en-US" sz="1400" dirty="0" smtClean="0">
                <a:solidFill>
                  <a:schemeClr val="bg1"/>
                </a:solidFill>
                <a:latin typeface="Calibri" pitchFamily="34" charset="0"/>
              </a:rPr>
              <a:t>Quality Assessment</a:t>
            </a:r>
          </a:p>
          <a:p>
            <a:pPr marL="517525" lvl="1" indent="-285750">
              <a:buFont typeface="Arial" panose="020B0604020202020204" pitchFamily="34" charset="0"/>
              <a:buChar char="•"/>
            </a:pPr>
            <a:r>
              <a:rPr lang="en-US" sz="1400" dirty="0" smtClean="0">
                <a:solidFill>
                  <a:schemeClr val="bg1"/>
                </a:solidFill>
                <a:latin typeface="Calibri" pitchFamily="34" charset="0"/>
              </a:rPr>
              <a:t>Transferability</a:t>
            </a:r>
          </a:p>
          <a:p>
            <a:pPr marL="517525" lvl="1" indent="-285750">
              <a:buFont typeface="Arial" panose="020B0604020202020204" pitchFamily="34" charset="0"/>
              <a:buChar char="•"/>
            </a:pPr>
            <a:r>
              <a:rPr lang="en-US" sz="1400" dirty="0" smtClean="0">
                <a:solidFill>
                  <a:schemeClr val="bg1"/>
                </a:solidFill>
                <a:latin typeface="Calibri" pitchFamily="34" charset="0"/>
              </a:rPr>
              <a:t>Stakeholder Assessment</a:t>
            </a:r>
            <a:endParaRPr lang="en-US" sz="1400" dirty="0">
              <a:solidFill>
                <a:schemeClr val="bg1"/>
              </a:solidFill>
              <a:latin typeface="Calibri"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3920" y="4738044"/>
            <a:ext cx="2857500" cy="1962150"/>
          </a:xfrm>
          <a:prstGeom prst="rect">
            <a:avLst/>
          </a:prstGeom>
        </p:spPr>
      </p:pic>
    </p:spTree>
    <p:extLst>
      <p:ext uri="{BB962C8B-B14F-4D97-AF65-F5344CB8AC3E}">
        <p14:creationId xmlns:p14="http://schemas.microsoft.com/office/powerpoint/2010/main" val="41409174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Slide Number Placeholder 4"/>
          <p:cNvSpPr>
            <a:spLocks noGrp="1"/>
          </p:cNvSpPr>
          <p:nvPr>
            <p:ph type="sldNum" sz="quarter" idx="4294967295"/>
          </p:nvPr>
        </p:nvSpPr>
        <p:spPr>
          <a:xfrm>
            <a:off x="6946900" y="6604000"/>
            <a:ext cx="3721100" cy="279400"/>
          </a:xfrm>
          <a:prstGeom prst="rect">
            <a:avLst/>
          </a:prstGeom>
          <a:noFill/>
        </p:spPr>
        <p:txBody>
          <a:bodyPr/>
          <a:lstStyle/>
          <a:p>
            <a:fld id="{3AEA8C0B-67D4-BF44-AF49-41F833A23013}" type="slidenum">
              <a:rPr lang="en-US">
                <a:latin typeface="Arial" charset="0"/>
              </a:rPr>
              <a:pPr/>
              <a:t>7</a:t>
            </a:fld>
            <a:endParaRPr lang="en-US">
              <a:latin typeface="Arial" charset="0"/>
            </a:endParaRPr>
          </a:p>
        </p:txBody>
      </p:sp>
      <p:sp>
        <p:nvSpPr>
          <p:cNvPr id="2" name="Title 1"/>
          <p:cNvSpPr>
            <a:spLocks noGrp="1"/>
          </p:cNvSpPr>
          <p:nvPr>
            <p:ph type="title"/>
          </p:nvPr>
        </p:nvSpPr>
        <p:spPr/>
        <p:txBody>
          <a:bodyPr/>
          <a:lstStyle/>
          <a:p>
            <a:r>
              <a:rPr lang="en-US" dirty="0" smtClean="0"/>
              <a:t>Agenda</a:t>
            </a:r>
            <a:endParaRPr lang="en-US" dirty="0"/>
          </a:p>
        </p:txBody>
      </p:sp>
      <p:sp>
        <p:nvSpPr>
          <p:cNvPr id="43" name="Rectangle 42"/>
          <p:cNvSpPr/>
          <p:nvPr/>
        </p:nvSpPr>
        <p:spPr>
          <a:xfrm>
            <a:off x="441100" y="2207726"/>
            <a:ext cx="8612283" cy="2308324"/>
          </a:xfrm>
          <a:prstGeom prst="rect">
            <a:avLst/>
          </a:prstGeom>
        </p:spPr>
        <p:txBody>
          <a:bodyPr wrap="square">
            <a:spAutoFit/>
          </a:bodyPr>
          <a:lstStyle/>
          <a:p>
            <a:pPr marL="285750" indent="-285750">
              <a:buFont typeface="Arial" panose="020B0604020202020204" pitchFamily="34" charset="0"/>
              <a:buChar char="•"/>
            </a:pPr>
            <a:r>
              <a:rPr lang="en-US" dirty="0" smtClean="0"/>
              <a:t>Model Based Systems Engineering</a:t>
            </a:r>
          </a:p>
          <a:p>
            <a:pPr marL="742950" lvl="1" indent="-285750">
              <a:buFont typeface="Arial" panose="020B0604020202020204" pitchFamily="34" charset="0"/>
              <a:buChar char="•"/>
            </a:pPr>
            <a:r>
              <a:rPr lang="en-US" dirty="0"/>
              <a:t>Systems Engineering </a:t>
            </a:r>
            <a:r>
              <a:rPr lang="en-US" dirty="0" smtClean="0"/>
              <a:t>at NASA</a:t>
            </a:r>
          </a:p>
          <a:p>
            <a:pPr marL="742950" lvl="1" indent="-285750">
              <a:buFont typeface="Arial" panose="020B0604020202020204" pitchFamily="34" charset="0"/>
              <a:buChar char="•"/>
            </a:pPr>
            <a:r>
              <a:rPr lang="en-US" dirty="0" smtClean="0"/>
              <a:t>NASA Mission Life Cycle: Systems Engineering in Phase A</a:t>
            </a:r>
          </a:p>
          <a:p>
            <a:pPr marL="742950" lvl="1" indent="-285750">
              <a:buFont typeface="Arial" panose="020B0604020202020204" pitchFamily="34" charset="0"/>
              <a:buChar char="•"/>
            </a:pPr>
            <a:r>
              <a:rPr lang="en-US" dirty="0"/>
              <a:t>Systems Engineering and System </a:t>
            </a:r>
            <a:r>
              <a:rPr lang="en-US" dirty="0" smtClean="0"/>
              <a:t>Architecture</a:t>
            </a:r>
          </a:p>
          <a:p>
            <a:pPr marL="285750" indent="-285750">
              <a:buFont typeface="Arial" panose="020B0604020202020204" pitchFamily="34" charset="0"/>
              <a:buChar char="•"/>
            </a:pPr>
            <a:r>
              <a:rPr lang="en-US" dirty="0" smtClean="0"/>
              <a:t>Model Development and Use: The MEME-X System Model  (Phase A Concept Study)</a:t>
            </a:r>
          </a:p>
          <a:p>
            <a:pPr marL="285750" indent="-285750">
              <a:buFont typeface="Arial" panose="020B0604020202020204" pitchFamily="34" charset="0"/>
              <a:buChar char="•"/>
            </a:pPr>
            <a:r>
              <a:rPr lang="en-US" dirty="0" smtClean="0"/>
              <a:t>MBSE Lessons Learned and Possible Future Application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522284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Slide Number Placeholder 4"/>
          <p:cNvSpPr>
            <a:spLocks noGrp="1"/>
          </p:cNvSpPr>
          <p:nvPr>
            <p:ph type="sldNum" sz="quarter" idx="4294967295"/>
          </p:nvPr>
        </p:nvSpPr>
        <p:spPr>
          <a:xfrm>
            <a:off x="6946900" y="6604000"/>
            <a:ext cx="3721100" cy="279400"/>
          </a:xfrm>
          <a:prstGeom prst="rect">
            <a:avLst/>
          </a:prstGeom>
          <a:noFill/>
        </p:spPr>
        <p:txBody>
          <a:bodyPr/>
          <a:lstStyle/>
          <a:p>
            <a:fld id="{3AEA8C0B-67D4-BF44-AF49-41F833A23013}" type="slidenum">
              <a:rPr lang="en-US">
                <a:latin typeface="Arial" charset="0"/>
              </a:rPr>
              <a:pPr/>
              <a:t>8</a:t>
            </a:fld>
            <a:endParaRPr lang="en-US">
              <a:latin typeface="Arial" charset="0"/>
            </a:endParaRPr>
          </a:p>
        </p:txBody>
      </p:sp>
      <p:sp>
        <p:nvSpPr>
          <p:cNvPr id="2" name="Title 1"/>
          <p:cNvSpPr>
            <a:spLocks noGrp="1"/>
          </p:cNvSpPr>
          <p:nvPr>
            <p:ph type="title"/>
          </p:nvPr>
        </p:nvSpPr>
        <p:spPr>
          <a:xfrm>
            <a:off x="0" y="1173893"/>
            <a:ext cx="10972800" cy="872718"/>
          </a:xfrm>
        </p:spPr>
        <p:txBody>
          <a:bodyPr/>
          <a:lstStyle/>
          <a:p>
            <a:r>
              <a:rPr lang="en-US" dirty="0" smtClean="0"/>
              <a:t>Systems Engineering at NASA</a:t>
            </a:r>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558" t="20060" r="1558" b="20120"/>
          <a:stretch/>
        </p:blipFill>
        <p:spPr>
          <a:xfrm>
            <a:off x="0" y="2045950"/>
            <a:ext cx="5239265" cy="2624904"/>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44" t="20300" r="1948" b="19760"/>
          <a:stretch/>
        </p:blipFill>
        <p:spPr>
          <a:xfrm>
            <a:off x="5634680" y="1849931"/>
            <a:ext cx="6293709" cy="3191627"/>
          </a:xfrm>
          <a:prstGeom prst="rect">
            <a:avLst/>
          </a:prstGeom>
        </p:spPr>
      </p:pic>
      <p:sp>
        <p:nvSpPr>
          <p:cNvPr id="7" name="Rectangle 6"/>
          <p:cNvSpPr/>
          <p:nvPr/>
        </p:nvSpPr>
        <p:spPr>
          <a:xfrm>
            <a:off x="1293339" y="5810933"/>
            <a:ext cx="9284045" cy="646331"/>
          </a:xfrm>
          <a:prstGeom prst="rect">
            <a:avLst/>
          </a:prstGeom>
        </p:spPr>
        <p:txBody>
          <a:bodyPr wrap="square">
            <a:spAutoFit/>
          </a:bodyPr>
          <a:lstStyle/>
          <a:p>
            <a:r>
              <a:rPr lang="en-US" dirty="0"/>
              <a:t>At NASA, “systems engineering” is defined as a methodical, multi-disciplinary approach for the</a:t>
            </a:r>
          </a:p>
          <a:p>
            <a:r>
              <a:rPr lang="en-US" dirty="0"/>
              <a:t>design, realization, technical management, operations, and retirement of a system.</a:t>
            </a:r>
          </a:p>
        </p:txBody>
      </p:sp>
      <p:sp>
        <p:nvSpPr>
          <p:cNvPr id="12" name="Rectangle 11"/>
          <p:cNvSpPr/>
          <p:nvPr/>
        </p:nvSpPr>
        <p:spPr>
          <a:xfrm>
            <a:off x="1857630" y="4917127"/>
            <a:ext cx="1651689" cy="369332"/>
          </a:xfrm>
          <a:prstGeom prst="rect">
            <a:avLst/>
          </a:prstGeom>
        </p:spPr>
        <p:txBody>
          <a:bodyPr wrap="square">
            <a:spAutoFit/>
          </a:bodyPr>
          <a:lstStyle/>
          <a:p>
            <a:r>
              <a:rPr lang="en-US" dirty="0" smtClean="0"/>
              <a:t>NPR 7123.1B</a:t>
            </a:r>
            <a:endParaRPr lang="en-US" dirty="0"/>
          </a:p>
        </p:txBody>
      </p:sp>
      <p:sp>
        <p:nvSpPr>
          <p:cNvPr id="13" name="Rectangle 12"/>
          <p:cNvSpPr/>
          <p:nvPr/>
        </p:nvSpPr>
        <p:spPr>
          <a:xfrm>
            <a:off x="7751802" y="5143667"/>
            <a:ext cx="2644349" cy="369332"/>
          </a:xfrm>
          <a:prstGeom prst="rect">
            <a:avLst/>
          </a:prstGeom>
        </p:spPr>
        <p:txBody>
          <a:bodyPr wrap="square">
            <a:spAutoFit/>
          </a:bodyPr>
          <a:lstStyle/>
          <a:p>
            <a:r>
              <a:rPr lang="en-US" dirty="0" smtClean="0"/>
              <a:t>NASA SE Handbook, 2016</a:t>
            </a:r>
            <a:endParaRPr lang="en-US" dirty="0"/>
          </a:p>
        </p:txBody>
      </p:sp>
    </p:spTree>
    <p:extLst>
      <p:ext uri="{BB962C8B-B14F-4D97-AF65-F5344CB8AC3E}">
        <p14:creationId xmlns:p14="http://schemas.microsoft.com/office/powerpoint/2010/main" val="20330535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Slide Number Placeholder 4"/>
          <p:cNvSpPr>
            <a:spLocks noGrp="1"/>
          </p:cNvSpPr>
          <p:nvPr>
            <p:ph type="sldNum" sz="quarter" idx="4294967295"/>
          </p:nvPr>
        </p:nvSpPr>
        <p:spPr>
          <a:xfrm>
            <a:off x="6946900" y="6604000"/>
            <a:ext cx="3721100" cy="279400"/>
          </a:xfrm>
          <a:prstGeom prst="rect">
            <a:avLst/>
          </a:prstGeom>
          <a:noFill/>
        </p:spPr>
        <p:txBody>
          <a:bodyPr/>
          <a:lstStyle/>
          <a:p>
            <a:fld id="{3AEA8C0B-67D4-BF44-AF49-41F833A23013}" type="slidenum">
              <a:rPr lang="en-US">
                <a:latin typeface="Arial" charset="0"/>
              </a:rPr>
              <a:pPr/>
              <a:t>9</a:t>
            </a:fld>
            <a:endParaRPr lang="en-US">
              <a:latin typeface="Arial" charset="0"/>
            </a:endParaRPr>
          </a:p>
        </p:txBody>
      </p:sp>
      <p:sp>
        <p:nvSpPr>
          <p:cNvPr id="2" name="Title 1"/>
          <p:cNvSpPr>
            <a:spLocks noGrp="1"/>
          </p:cNvSpPr>
          <p:nvPr>
            <p:ph type="title"/>
          </p:nvPr>
        </p:nvSpPr>
        <p:spPr>
          <a:xfrm>
            <a:off x="123567" y="1039317"/>
            <a:ext cx="11384692" cy="872718"/>
          </a:xfrm>
        </p:spPr>
        <p:txBody>
          <a:bodyPr/>
          <a:lstStyle/>
          <a:p>
            <a:r>
              <a:rPr lang="en-US" dirty="0" smtClean="0"/>
              <a:t>Systems Engineering at NASA</a:t>
            </a:r>
            <a:endParaRPr lang="en-US" dirty="0"/>
          </a:p>
        </p:txBody>
      </p:sp>
      <p:pic>
        <p:nvPicPr>
          <p:cNvPr id="9" name="Picture 8"/>
          <p:cNvPicPr>
            <a:picLocks noChangeAspect="1"/>
          </p:cNvPicPr>
          <p:nvPr/>
        </p:nvPicPr>
        <p:blipFill rotWithShape="1">
          <a:blip r:embed="rId2"/>
          <a:srcRect l="24048" t="8862" r="30136" b="2242"/>
          <a:stretch/>
        </p:blipFill>
        <p:spPr>
          <a:xfrm>
            <a:off x="6041637" y="1968843"/>
            <a:ext cx="5824227" cy="4590983"/>
          </a:xfrm>
          <a:prstGeom prst="rect">
            <a:avLst/>
          </a:prstGeom>
        </p:spPr>
      </p:pic>
      <p:pic>
        <p:nvPicPr>
          <p:cNvPr id="5" name="Picture 4"/>
          <p:cNvPicPr>
            <a:picLocks noChangeAspect="1"/>
          </p:cNvPicPr>
          <p:nvPr/>
        </p:nvPicPr>
        <p:blipFill>
          <a:blip r:embed="rId3"/>
          <a:stretch>
            <a:fillRect/>
          </a:stretch>
        </p:blipFill>
        <p:spPr>
          <a:xfrm>
            <a:off x="239216" y="1952367"/>
            <a:ext cx="5385170" cy="4378411"/>
          </a:xfrm>
          <a:prstGeom prst="rect">
            <a:avLst/>
          </a:prstGeom>
        </p:spPr>
      </p:pic>
    </p:spTree>
    <p:extLst>
      <p:ext uri="{BB962C8B-B14F-4D97-AF65-F5344CB8AC3E}">
        <p14:creationId xmlns:p14="http://schemas.microsoft.com/office/powerpoint/2010/main" val="41412101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2">
  <a:themeElements>
    <a:clrScheme name="moon">
      <a:dk1>
        <a:srgbClr val="000000"/>
      </a:dk1>
      <a:lt1>
        <a:srgbClr val="000000"/>
      </a:lt1>
      <a:dk2>
        <a:srgbClr val="1F497D"/>
      </a:dk2>
      <a:lt2>
        <a:srgbClr val="324161"/>
      </a:lt2>
      <a:accent1>
        <a:srgbClr val="BED6EF"/>
      </a:accent1>
      <a:accent2>
        <a:srgbClr val="8B591E"/>
      </a:accent2>
      <a:accent3>
        <a:srgbClr val="000000"/>
      </a:accent3>
      <a:accent4>
        <a:srgbClr val="8064A2"/>
      </a:accent4>
      <a:accent5>
        <a:srgbClr val="4BACC6"/>
      </a:accent5>
      <a:accent6>
        <a:srgbClr val="F79646"/>
      </a:accent6>
      <a:hlink>
        <a:srgbClr val="707070"/>
      </a:hlink>
      <a:folHlink>
        <a:srgbClr val="5C2C0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2" id="{530117BD-3AD1-43D0-B15C-EDDC3C7CD2DE}" vid="{FCF1C613-086C-44BB-93A4-7094305A90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18011</TotalTime>
  <Words>3121</Words>
  <Application>Microsoft Office PowerPoint</Application>
  <PresentationFormat>Widescreen</PresentationFormat>
  <Paragraphs>472</Paragraphs>
  <Slides>50</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Agency FB</vt:lpstr>
      <vt:lpstr>Arial</vt:lpstr>
      <vt:lpstr>Calibri</vt:lpstr>
      <vt:lpstr>Cambria Math</vt:lpstr>
      <vt:lpstr>Tahoma</vt:lpstr>
      <vt:lpstr>Times New Roman</vt:lpstr>
      <vt:lpstr>Theme2</vt:lpstr>
      <vt:lpstr>Model Based Systems Engineering</vt:lpstr>
      <vt:lpstr>Recap – What we discussed last October</vt:lpstr>
      <vt:lpstr>Can better knowledge of the system enable the reduction of its ‘entropy’?</vt:lpstr>
      <vt:lpstr>Recap: The Case for Change</vt:lpstr>
      <vt:lpstr>Recap: MBSE offers process improvement throughout the SE cradle-to-grave cycle</vt:lpstr>
      <vt:lpstr>Recap: MBSE - an exercise in culture change</vt:lpstr>
      <vt:lpstr>Agenda</vt:lpstr>
      <vt:lpstr>Systems Engineering at NASA</vt:lpstr>
      <vt:lpstr>Systems Engineering at NASA</vt:lpstr>
      <vt:lpstr>Systems Engineering at NASA</vt:lpstr>
      <vt:lpstr>PowerPoint Presentation</vt:lpstr>
      <vt:lpstr>PowerPoint Presentation</vt:lpstr>
      <vt:lpstr>“Architecture”</vt:lpstr>
      <vt:lpstr>What is this “Architecture” of which you speak?</vt:lpstr>
      <vt:lpstr>What is this “Architecture” of which you speak?</vt:lpstr>
      <vt:lpstr>So…what is MBSE, and how does it relate to Architecture?</vt:lpstr>
      <vt:lpstr>Architecture Design: System Modeling</vt:lpstr>
      <vt:lpstr>“System Models”</vt:lpstr>
      <vt:lpstr>So…what is MBSE?</vt:lpstr>
      <vt:lpstr>“An” Architectural Framework – Pre-Phase A</vt:lpstr>
      <vt:lpstr>“Another” Architectural Framework – Pre-Phase A</vt:lpstr>
      <vt:lpstr>Systems Engineering</vt:lpstr>
      <vt:lpstr>Systems Engineering</vt:lpstr>
      <vt:lpstr>[MB] System Engineering</vt:lpstr>
      <vt:lpstr>[MB] System Engineering</vt:lpstr>
      <vt:lpstr>[MB] System Engineering</vt:lpstr>
      <vt:lpstr>System Modeling</vt:lpstr>
      <vt:lpstr>Phase A</vt:lpstr>
      <vt:lpstr>Focus: Lets look at the Concept of Operations, which articulates much of the architecture</vt:lpstr>
      <vt:lpstr>Expectations Management</vt:lpstr>
      <vt:lpstr>Model Demonstration</vt:lpstr>
      <vt:lpstr>Model Demonstration (See Backup)</vt:lpstr>
      <vt:lpstr>Model Development – model use</vt:lpstr>
      <vt:lpstr>Recap: MBSE offers process improvement throughout the SE cradle-to-grave cycle</vt:lpstr>
      <vt:lpstr>Model Re-use</vt:lpstr>
      <vt:lpstr>Questions?</vt:lpstr>
      <vt:lpstr>Model Demonstration (The following slides were not part of the original presentation, rather are screen shots of the model images shown at the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david.h.richardson@nasa.gov</dc:creator>
  <cp:lastModifiedBy>Macleod, Lindsay B. (GSFC-592.0)[ASRC FEDERAL SPACE &amp; DEFENSE, INC.]</cp:lastModifiedBy>
  <cp:revision>321</cp:revision>
  <dcterms:created xsi:type="dcterms:W3CDTF">2016-05-27T17:50:57Z</dcterms:created>
  <dcterms:modified xsi:type="dcterms:W3CDTF">2018-08-09T15:02:33Z</dcterms:modified>
</cp:coreProperties>
</file>