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1"/>
  </p:notesMasterIdLst>
  <p:sldIdLst>
    <p:sldId id="405" r:id="rId2"/>
    <p:sldId id="464" r:id="rId3"/>
    <p:sldId id="465" r:id="rId4"/>
    <p:sldId id="466" r:id="rId5"/>
    <p:sldId id="507" r:id="rId6"/>
    <p:sldId id="467" r:id="rId7"/>
    <p:sldId id="483" r:id="rId8"/>
    <p:sldId id="509" r:id="rId9"/>
    <p:sldId id="469" r:id="rId10"/>
    <p:sldId id="470" r:id="rId11"/>
    <p:sldId id="484" r:id="rId12"/>
    <p:sldId id="471" r:id="rId13"/>
    <p:sldId id="472" r:id="rId14"/>
    <p:sldId id="473" r:id="rId15"/>
    <p:sldId id="539" r:id="rId16"/>
    <p:sldId id="475" r:id="rId17"/>
    <p:sldId id="476" r:id="rId18"/>
    <p:sldId id="478" r:id="rId19"/>
    <p:sldId id="479" r:id="rId20"/>
    <p:sldId id="480" r:id="rId21"/>
    <p:sldId id="482" r:id="rId22"/>
    <p:sldId id="511" r:id="rId23"/>
    <p:sldId id="487" r:id="rId24"/>
    <p:sldId id="486" r:id="rId25"/>
    <p:sldId id="490" r:id="rId26"/>
    <p:sldId id="491" r:id="rId27"/>
    <p:sldId id="492" r:id="rId28"/>
    <p:sldId id="527" r:id="rId29"/>
    <p:sldId id="494" r:id="rId30"/>
    <p:sldId id="495" r:id="rId31"/>
    <p:sldId id="496" r:id="rId32"/>
    <p:sldId id="498" r:id="rId33"/>
    <p:sldId id="497" r:id="rId34"/>
    <p:sldId id="499" r:id="rId35"/>
    <p:sldId id="258" r:id="rId36"/>
    <p:sldId id="538" r:id="rId37"/>
    <p:sldId id="259" r:id="rId38"/>
    <p:sldId id="260" r:id="rId39"/>
    <p:sldId id="261" r:id="rId40"/>
    <p:sldId id="267" r:id="rId41"/>
    <p:sldId id="502" r:id="rId42"/>
    <p:sldId id="268" r:id="rId43"/>
    <p:sldId id="271" r:id="rId44"/>
    <p:sldId id="272" r:id="rId45"/>
    <p:sldId id="536" r:id="rId46"/>
    <p:sldId id="500" r:id="rId47"/>
    <p:sldId id="504" r:id="rId48"/>
    <p:sldId id="505" r:id="rId49"/>
    <p:sldId id="50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DD1"/>
    <a:srgbClr val="FCB8C2"/>
    <a:srgbClr val="131213"/>
    <a:srgbClr val="0B090B"/>
    <a:srgbClr val="B3504D"/>
    <a:srgbClr val="2F54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32"/>
    <p:restoredTop sz="94699"/>
  </p:normalViewPr>
  <p:slideViewPr>
    <p:cSldViewPr snapToGrid="0" snapToObjects="1">
      <p:cViewPr varScale="1">
        <p:scale>
          <a:sx n="94" d="100"/>
          <a:sy n="94" d="100"/>
        </p:scale>
        <p:origin x="65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208F0-3799-B34D-8956-255050AAE007}" type="datetimeFigureOut">
              <a:rPr lang="en-US" smtClean="0"/>
              <a:t>9/28/2018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3B463-4EFE-DE4B-9DC8-A0A8A539F43C}" type="slidenum">
              <a:rPr lang="en-US" smtClean="0"/>
              <a:t>‹#›</a:t>
            </a:fld>
            <a:endParaRPr lang="en-US"/>
          </a:p>
        </p:txBody>
      </p:sp>
    </p:spTree>
    <p:extLst>
      <p:ext uri="{BB962C8B-B14F-4D97-AF65-F5344CB8AC3E}">
        <p14:creationId xmlns:p14="http://schemas.microsoft.com/office/powerpoint/2010/main" val="1307175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79BD8D-F0F4-419D-970C-1FA8BB2F8000}" type="slidenum">
              <a:rPr lang="en-US" smtClean="0"/>
              <a:pPr/>
              <a:t>1</a:t>
            </a:fld>
            <a:endParaRPr lang="en-US"/>
          </a:p>
        </p:txBody>
      </p:sp>
    </p:spTree>
    <p:extLst>
      <p:ext uri="{BB962C8B-B14F-4D97-AF65-F5344CB8AC3E}">
        <p14:creationId xmlns:p14="http://schemas.microsoft.com/office/powerpoint/2010/main" val="3469207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p>
            <a:r>
              <a:t>BDot is a tried and true method for attitude control. relies on the fact that magnetic fields want to align. Carefully time the torquers wrt to background field, and you can control the attidue.</a:t>
            </a:r>
          </a:p>
        </p:txBody>
      </p:sp>
    </p:spTree>
    <p:extLst>
      <p:ext uri="{BB962C8B-B14F-4D97-AF65-F5344CB8AC3E}">
        <p14:creationId xmlns:p14="http://schemas.microsoft.com/office/powerpoint/2010/main" val="2044592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C87977-0341-486A-80A0-F6B2ABBD720F}" type="slidenum">
              <a:rPr lang="en-US" smtClean="0"/>
              <a:t>22</a:t>
            </a:fld>
            <a:endParaRPr lang="en-US"/>
          </a:p>
        </p:txBody>
      </p:sp>
    </p:spTree>
    <p:extLst>
      <p:ext uri="{BB962C8B-B14F-4D97-AF65-F5344CB8AC3E}">
        <p14:creationId xmlns:p14="http://schemas.microsoft.com/office/powerpoint/2010/main" val="181438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xfrm>
            <a:off x="381000" y="685800"/>
            <a:ext cx="6096000" cy="3429000"/>
          </a:xfrm>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r>
              <a:rPr dirty="0"/>
              <a:t>To this day we still have not figured out the issue. But we can live without the gyro. </a:t>
            </a:r>
          </a:p>
          <a:p>
            <a:r>
              <a:rPr dirty="0"/>
              <a:t>the plot on right shows the issue. We have 2 FSS - commercial and in house — </a:t>
            </a:r>
          </a:p>
          <a:p>
            <a:r>
              <a:rPr dirty="0"/>
              <a:t>Then on December 19th a real punch to the gut. We lost our GPS. You can see here the moment we think it failed.</a:t>
            </a:r>
          </a:p>
          <a:p>
            <a:r>
              <a:rPr dirty="0"/>
              <a:t>Critical loss because w/o GPS we could not maintain ram point mode, which was needed for the mass spec.</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The INMS measures ion and neutrals in earth’s upper atmosphere. We haven’t had these measurements since the early 80’s. Validating this instrument, and proving we can make these measurements in a </a:t>
            </a:r>
            <a:r>
              <a:rPr lang="en-US" dirty="0" err="1"/>
              <a:t>cubesat</a:t>
            </a:r>
            <a:r>
              <a:rPr lang="en-US" dirty="0"/>
              <a:t> form factor, is really important for </a:t>
            </a:r>
            <a:r>
              <a:rPr lang="en-US" dirty="0" err="1"/>
              <a:t>heliphysics</a:t>
            </a:r>
            <a:r>
              <a:rPr lang="en-US" dirty="0"/>
              <a:t> and for the future upcoming GDC mission.</a:t>
            </a:r>
          </a:p>
          <a:p>
            <a:endParaRPr dirty="0"/>
          </a:p>
          <a:p>
            <a:r>
              <a:rPr dirty="0"/>
              <a:t>We enter January bruised but not beaten, and had a plan to recover mass spectrometer science</a:t>
            </a:r>
          </a:p>
        </p:txBody>
      </p:sp>
    </p:spTree>
    <p:extLst>
      <p:ext uri="{BB962C8B-B14F-4D97-AF65-F5344CB8AC3E}">
        <p14:creationId xmlns:p14="http://schemas.microsoft.com/office/powerpoint/2010/main" val="149990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xfrm>
            <a:off x="381000" y="685800"/>
            <a:ext cx="6096000" cy="3429000"/>
          </a:xfrm>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r>
              <a:rPr dirty="0"/>
              <a:t>To this day we still have not figured out the issue. But we can live without the gyro. </a:t>
            </a:r>
          </a:p>
          <a:p>
            <a:r>
              <a:rPr dirty="0"/>
              <a:t>the plot on right shows the issue. We have 2 FSS - commercial and in house — </a:t>
            </a:r>
          </a:p>
          <a:p>
            <a:r>
              <a:rPr dirty="0"/>
              <a:t>Then on December 19th a real punch to the gut. We lost our GPS. You can see here the moment we think it failed.</a:t>
            </a:r>
          </a:p>
          <a:p>
            <a:r>
              <a:rPr dirty="0"/>
              <a:t>Critical loss because w/o GPS we could not maintain ram point mode, which was needed for the mass spec.</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The INMS measures ion and neutrals in earth’s upper atmosphere. We haven’t had these measurements since the early 80’s. Validating this instrument, and proving we can make these measurements in a </a:t>
            </a:r>
            <a:r>
              <a:rPr lang="en-US" dirty="0" err="1"/>
              <a:t>cubesat</a:t>
            </a:r>
            <a:r>
              <a:rPr lang="en-US" dirty="0"/>
              <a:t> form factor, is really important for </a:t>
            </a:r>
            <a:r>
              <a:rPr lang="en-US" dirty="0" err="1"/>
              <a:t>heliphysics</a:t>
            </a:r>
            <a:r>
              <a:rPr lang="en-US" dirty="0"/>
              <a:t> and for the future upcoming GDC mission.</a:t>
            </a:r>
          </a:p>
          <a:p>
            <a:endParaRPr dirty="0"/>
          </a:p>
          <a:p>
            <a:r>
              <a:rPr dirty="0"/>
              <a:t>We enter January bruised but not beaten, and had a plan to recover mass spectrometer science</a:t>
            </a:r>
          </a:p>
        </p:txBody>
      </p:sp>
    </p:spTree>
    <p:extLst>
      <p:ext uri="{BB962C8B-B14F-4D97-AF65-F5344CB8AC3E}">
        <p14:creationId xmlns:p14="http://schemas.microsoft.com/office/powerpoint/2010/main" val="4002848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381000" y="685800"/>
            <a:ext cx="6096000" cy="3429000"/>
          </a:xfrm>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r>
              <a:rPr dirty="0"/>
              <a:t>But Dellingr had other ideas.</a:t>
            </a:r>
          </a:p>
          <a:p>
            <a:endParaRPr dirty="0"/>
          </a:p>
          <a:p>
            <a:r>
              <a:rPr dirty="0"/>
              <a:t>This is a standard 24-hour plot of errors. top panel in red shows the I2c error per telemetry packet. Black lines are CPU resets.</a:t>
            </a:r>
          </a:p>
          <a:p>
            <a:r>
              <a:rPr dirty="0"/>
              <a:t>It was also this time that TZ walked into my office. But w/ resets, couldn’t turn on INMS</a:t>
            </a:r>
          </a:p>
          <a:p>
            <a:endParaRPr dirty="0"/>
          </a:p>
          <a:p>
            <a:r>
              <a:rPr dirty="0"/>
              <a:t>Spent much of mid January trying to isolate what was causing the issue.</a:t>
            </a:r>
          </a:p>
        </p:txBody>
      </p:sp>
    </p:spTree>
    <p:extLst>
      <p:ext uri="{BB962C8B-B14F-4D97-AF65-F5344CB8AC3E}">
        <p14:creationId xmlns:p14="http://schemas.microsoft.com/office/powerpoint/2010/main" val="955759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xfrm>
            <a:off x="381000" y="685800"/>
            <a:ext cx="6096000" cy="3429000"/>
          </a:xfrm>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1/26 6127 reset counter</a:t>
            </a:r>
          </a:p>
          <a:p>
            <a:r>
              <a:t>2/5 19832 reset counter</a:t>
            </a:r>
          </a:p>
          <a:p>
            <a:r>
              <a:t>1370 / day - reset every 64 seconds</a:t>
            </a:r>
          </a:p>
        </p:txBody>
      </p:sp>
    </p:spTree>
    <p:extLst>
      <p:ext uri="{BB962C8B-B14F-4D97-AF65-F5344CB8AC3E}">
        <p14:creationId xmlns:p14="http://schemas.microsoft.com/office/powerpoint/2010/main" val="2079715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r>
              <a:t>February 6. The mood was dark within the Dellingr team. We were able to reproduce the reboot on the flatsat, traced to driver</a:t>
            </a:r>
          </a:p>
        </p:txBody>
      </p:sp>
    </p:spTree>
    <p:extLst>
      <p:ext uri="{BB962C8B-B14F-4D97-AF65-F5344CB8AC3E}">
        <p14:creationId xmlns:p14="http://schemas.microsoft.com/office/powerpoint/2010/main" val="1170790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381000" y="685800"/>
            <a:ext cx="6096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r>
              <a:t>Not just on - but on for 18 hours</a:t>
            </a:r>
          </a:p>
          <a:p>
            <a:r>
              <a:t>So back to business. We turn on INMS mode for several days, then turn on the wheels to dump momentum, repeat until we can upload some permanent fixes.</a:t>
            </a:r>
          </a:p>
        </p:txBody>
      </p:sp>
    </p:spTree>
    <p:extLst>
      <p:ext uri="{BB962C8B-B14F-4D97-AF65-F5344CB8AC3E}">
        <p14:creationId xmlns:p14="http://schemas.microsoft.com/office/powerpoint/2010/main" val="1078540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prstGeom prst="rect">
            <a:avLst/>
          </a:prstGeom>
        </p:spPr>
        <p:txBody>
          <a:bodyPr/>
          <a:lstStyle/>
          <a:p>
            <a:endParaRPr/>
          </a:p>
        </p:txBody>
      </p:sp>
      <p:sp>
        <p:nvSpPr>
          <p:cNvPr id="389" name="Shape 389"/>
          <p:cNvSpPr>
            <a:spLocks noGrp="1"/>
          </p:cNvSpPr>
          <p:nvPr>
            <p:ph type="body" sz="quarter" idx="1"/>
          </p:nvPr>
        </p:nvSpPr>
        <p:spPr>
          <a:prstGeom prst="rect">
            <a:avLst/>
          </a:prstGeom>
        </p:spPr>
        <p:txBody>
          <a:bodyPr/>
          <a:lstStyle/>
          <a:p>
            <a:pPr>
              <a:defRPr sz="1600"/>
            </a:pPr>
            <a:r>
              <a:t>I was spot checking the data and noticed that the wheels seemed to be having no effect.</a:t>
            </a:r>
          </a:p>
          <a:p>
            <a:pPr>
              <a:defRPr sz="1600"/>
            </a:pPr>
            <a:endParaRPr/>
          </a:p>
          <a:p>
            <a:pPr>
              <a:defRPr sz="1600"/>
            </a:pPr>
            <a:r>
              <a:t>Robert Burns</a:t>
            </a:r>
          </a:p>
          <a:p>
            <a:pPr>
              <a:defRPr sz="1600"/>
            </a:pPr>
            <a:r>
              <a:t>Having wheels on makes no difference (so they’re off)</a:t>
            </a:r>
          </a:p>
          <a:p>
            <a:pPr>
              <a:defRPr sz="1600"/>
            </a:pPr>
            <a:r>
              <a:t>So the mood is dark again. In immortal words of the black knight</a:t>
            </a:r>
          </a:p>
          <a:p>
            <a:pPr>
              <a:defRPr sz="1600"/>
            </a:pPr>
            <a:r>
              <a:t>Communication was terrible, too fast for particle instrument, bad for power…</a:t>
            </a:r>
          </a:p>
        </p:txBody>
      </p:sp>
    </p:spTree>
    <p:extLst>
      <p:ext uri="{BB962C8B-B14F-4D97-AF65-F5344CB8AC3E}">
        <p14:creationId xmlns:p14="http://schemas.microsoft.com/office/powerpoint/2010/main" val="2011075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5" descr="C:\Users\lsantoss\Downloads\Sunrise.jpg">
            <a:extLst>
              <a:ext uri="{FF2B5EF4-FFF2-40B4-BE49-F238E27FC236}">
                <a16:creationId xmlns:a16="http://schemas.microsoft.com/office/drawing/2014/main" xmlns="" id="{68766F47-8539-E541-B862-56775F8B9826}"/>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5902" b="20829"/>
          <a:stretch/>
        </p:blipFill>
        <p:spPr bwMode="auto">
          <a:xfrm>
            <a:off x="0" y="-3971"/>
            <a:ext cx="12192000" cy="6861971"/>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a:extLst>
              <a:ext uri="{FF2B5EF4-FFF2-40B4-BE49-F238E27FC236}">
                <a16:creationId xmlns:a16="http://schemas.microsoft.com/office/drawing/2014/main" xmlns="" id="{AABCB0C3-6D82-E341-8C3E-E4305A9065B4}"/>
              </a:ext>
            </a:extLst>
          </p:cNvPr>
          <p:cNvSpPr/>
          <p:nvPr userDrawn="1"/>
        </p:nvSpPr>
        <p:spPr>
          <a:xfrm>
            <a:off x="9780461" y="1605198"/>
            <a:ext cx="1655784" cy="3810000"/>
          </a:xfrm>
          <a:prstGeom prst="roundRect">
            <a:avLst>
              <a:gd name="adj" fmla="val 37489"/>
            </a:avLst>
          </a:prstGeom>
          <a:solidFill>
            <a:srgbClr val="FFFFFF"/>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xmlns="" id="{7B38B237-2EFC-D448-BC55-5FF3B29CBFD5}"/>
              </a:ext>
            </a:extLst>
          </p:cNvPr>
          <p:cNvSpPr/>
          <p:nvPr userDrawn="1"/>
        </p:nvSpPr>
        <p:spPr>
          <a:xfrm>
            <a:off x="752318" y="1605198"/>
            <a:ext cx="8282686" cy="3810000"/>
          </a:xfrm>
          <a:prstGeom prst="roundRect">
            <a:avLst/>
          </a:prstGeom>
          <a:solidFill>
            <a:srgbClr val="FFFFFF">
              <a:alpha val="69000"/>
            </a:srgbClr>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CF7416E3-8205-CE43-9B53-98C51762F71E}"/>
              </a:ext>
            </a:extLst>
          </p:cNvPr>
          <p:cNvSpPr txBox="1"/>
          <p:nvPr userDrawn="1"/>
        </p:nvSpPr>
        <p:spPr>
          <a:xfrm>
            <a:off x="96811" y="6511184"/>
            <a:ext cx="1714500" cy="246221"/>
          </a:xfrm>
          <a:prstGeom prst="rect">
            <a:avLst/>
          </a:prstGeom>
          <a:noFill/>
        </p:spPr>
        <p:txBody>
          <a:bodyPr wrap="square" rtlCol="0">
            <a:spAutoFit/>
          </a:bodyPr>
          <a:lstStyle/>
          <a:p>
            <a:r>
              <a:rPr lang="en-US" sz="1000" dirty="0">
                <a:solidFill>
                  <a:schemeClr val="bg1"/>
                </a:solidFill>
                <a:latin typeface="+mn-lt"/>
              </a:rPr>
              <a:t>www.nasa.gov</a:t>
            </a:r>
          </a:p>
        </p:txBody>
      </p:sp>
      <p:pic>
        <p:nvPicPr>
          <p:cNvPr id="15" name="Picture 2">
            <a:extLst>
              <a:ext uri="{FF2B5EF4-FFF2-40B4-BE49-F238E27FC236}">
                <a16:creationId xmlns:a16="http://schemas.microsoft.com/office/drawing/2014/main" xmlns="" id="{8EAA65EA-E390-9A48-97AA-0F9322F77F3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74953" y="1891352"/>
            <a:ext cx="1066800" cy="78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a:extLst>
              <a:ext uri="{FF2B5EF4-FFF2-40B4-BE49-F238E27FC236}">
                <a16:creationId xmlns:a16="http://schemas.microsoft.com/office/drawing/2014/main" xmlns="" id="{E1D826A8-AD17-4F4D-AC1D-CE483DA6265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30351" y="4330950"/>
            <a:ext cx="756005" cy="777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a:extLst>
              <a:ext uri="{FF2B5EF4-FFF2-40B4-BE49-F238E27FC236}">
                <a16:creationId xmlns:a16="http://schemas.microsoft.com/office/drawing/2014/main" xmlns="" id="{F4DC6359-7EF0-9948-A46D-5A5233D8D85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304596" y="2831951"/>
            <a:ext cx="681760" cy="123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a:extLst>
              <a:ext uri="{FF2B5EF4-FFF2-40B4-BE49-F238E27FC236}">
                <a16:creationId xmlns:a16="http://schemas.microsoft.com/office/drawing/2014/main" xmlns="" id="{D27D95A9-C28A-144C-A885-F1CD7D0F449B}"/>
              </a:ext>
            </a:extLst>
          </p:cNvPr>
          <p:cNvSpPr txBox="1"/>
          <p:nvPr userDrawn="1"/>
        </p:nvSpPr>
        <p:spPr>
          <a:xfrm>
            <a:off x="4854868" y="6519653"/>
            <a:ext cx="2267446" cy="307777"/>
          </a:xfrm>
          <a:prstGeom prst="rect">
            <a:avLst/>
          </a:prstGeom>
          <a:noFill/>
        </p:spPr>
        <p:txBody>
          <a:bodyPr wrap="square" rtlCol="0">
            <a:spAutoFit/>
          </a:bodyPr>
          <a:lstStyle/>
          <a:p>
            <a:pPr algn="ctr"/>
            <a:r>
              <a:rPr lang="en-US" sz="1400" dirty="0">
                <a:solidFill>
                  <a:schemeClr val="bg1"/>
                </a:solidFill>
                <a:latin typeface="+mn-lt"/>
              </a:rPr>
              <a:t>September 27, 2018</a:t>
            </a:r>
            <a:endParaRPr lang="en-US" sz="1600" dirty="0">
              <a:solidFill>
                <a:schemeClr val="bg1"/>
              </a:solidFill>
              <a:latin typeface="+mn-lt"/>
            </a:endParaRPr>
          </a:p>
        </p:txBody>
      </p:sp>
      <p:sp>
        <p:nvSpPr>
          <p:cNvPr id="2" name="Title 1">
            <a:extLst>
              <a:ext uri="{FF2B5EF4-FFF2-40B4-BE49-F238E27FC236}">
                <a16:creationId xmlns:a16="http://schemas.microsoft.com/office/drawing/2014/main" xmlns="" id="{2BFB9F19-542D-4243-A05D-B59AAEAC71DF}"/>
              </a:ext>
            </a:extLst>
          </p:cNvPr>
          <p:cNvSpPr>
            <a:spLocks noGrp="1"/>
          </p:cNvSpPr>
          <p:nvPr>
            <p:ph type="ctrTitle"/>
          </p:nvPr>
        </p:nvSpPr>
        <p:spPr>
          <a:xfrm>
            <a:off x="1048060" y="1838325"/>
            <a:ext cx="7657475"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CC382190-9135-BE4B-BD85-2ACDF8995919}"/>
              </a:ext>
            </a:extLst>
          </p:cNvPr>
          <p:cNvSpPr>
            <a:spLocks noGrp="1"/>
          </p:cNvSpPr>
          <p:nvPr>
            <p:ph type="subTitle" idx="1"/>
          </p:nvPr>
        </p:nvSpPr>
        <p:spPr>
          <a:xfrm>
            <a:off x="1048059" y="4356217"/>
            <a:ext cx="7691203" cy="9286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8" name="TextBox 27">
            <a:extLst>
              <a:ext uri="{FF2B5EF4-FFF2-40B4-BE49-F238E27FC236}">
                <a16:creationId xmlns:a16="http://schemas.microsoft.com/office/drawing/2014/main" xmlns="" id="{CFEA7FB7-D46F-CD44-AA57-4DA2BF0D2089}"/>
              </a:ext>
            </a:extLst>
          </p:cNvPr>
          <p:cNvSpPr txBox="1"/>
          <p:nvPr userDrawn="1"/>
        </p:nvSpPr>
        <p:spPr>
          <a:xfrm>
            <a:off x="96811" y="275194"/>
            <a:ext cx="3235377" cy="246221"/>
          </a:xfrm>
          <a:prstGeom prst="rect">
            <a:avLst/>
          </a:prstGeom>
          <a:noFill/>
        </p:spPr>
        <p:txBody>
          <a:bodyPr wrap="square" rtlCol="0">
            <a:spAutoFit/>
          </a:bodyPr>
          <a:lstStyle/>
          <a:p>
            <a:r>
              <a:rPr lang="en-US" sz="1000" dirty="0">
                <a:solidFill>
                  <a:schemeClr val="bg1"/>
                </a:solidFill>
                <a:latin typeface="+mn-lt"/>
              </a:rPr>
              <a:t>National Aeronautics and Space Administration</a:t>
            </a:r>
          </a:p>
        </p:txBody>
      </p:sp>
      <p:pic>
        <p:nvPicPr>
          <p:cNvPr id="40" name="Picture 39">
            <a:extLst>
              <a:ext uri="{FF2B5EF4-FFF2-40B4-BE49-F238E27FC236}">
                <a16:creationId xmlns:a16="http://schemas.microsoft.com/office/drawing/2014/main" xmlns="" id="{47D450AB-9B4A-8B42-8C66-90BE9C767B0F}"/>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3000" b="95824" l="24647" r="74588"/>
                    </a14:imgEffect>
                  </a14:imgLayer>
                </a14:imgProps>
              </a:ext>
            </a:extLst>
          </a:blip>
          <a:srcRect l="24304" r="24245"/>
          <a:stretch/>
        </p:blipFill>
        <p:spPr>
          <a:xfrm>
            <a:off x="11348582" y="130181"/>
            <a:ext cx="723600" cy="703198"/>
          </a:xfrm>
          <a:prstGeom prst="rect">
            <a:avLst/>
          </a:prstGeom>
        </p:spPr>
      </p:pic>
    </p:spTree>
    <p:extLst>
      <p:ext uri="{BB962C8B-B14F-4D97-AF65-F5344CB8AC3E}">
        <p14:creationId xmlns:p14="http://schemas.microsoft.com/office/powerpoint/2010/main" val="1386053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5" descr="C:\Users\lsantoss\Downloads\Sunrise.jpg">
            <a:extLst>
              <a:ext uri="{FF2B5EF4-FFF2-40B4-BE49-F238E27FC236}">
                <a16:creationId xmlns:a16="http://schemas.microsoft.com/office/drawing/2014/main" xmlns="" id="{7393A36B-53F1-0D4C-A2A9-5CADB0E557D4}"/>
              </a:ext>
            </a:extLst>
          </p:cNvPr>
          <p:cNvPicPr>
            <a:picLocks noChangeAspect="1" noChangeArrowheads="1"/>
          </p:cNvPicPr>
          <p:nvPr userDrawn="1"/>
        </p:nvPicPr>
        <p:blipFill rotWithShape="1">
          <a:blip r:embed="rId2" cstate="print">
            <a:alphaModFix amt="30000"/>
            <a:extLst>
              <a:ext uri="{BEBA8EAE-BF5A-486C-A8C5-ECC9F3942E4B}">
                <a14:imgProps xmlns:a14="http://schemas.microsoft.com/office/drawing/2010/main">
                  <a14:imgLayer>
                    <a14:imgEffect>
                      <a14:brightnessContrast bright="-15000"/>
                    </a14:imgEffect>
                  </a14:imgLayer>
                </a14:imgProps>
              </a:ext>
              <a:ext uri="{28A0092B-C50C-407E-A947-70E740481C1C}">
                <a14:useLocalDpi xmlns:a14="http://schemas.microsoft.com/office/drawing/2010/main" val="0"/>
              </a:ext>
            </a:extLst>
          </a:blip>
          <a:srcRect t="49043" b="46800"/>
          <a:stretch/>
        </p:blipFill>
        <p:spPr bwMode="auto">
          <a:xfrm>
            <a:off x="0" y="6407150"/>
            <a:ext cx="12192000" cy="45084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xmlns="" id="{1BA212CE-EC75-1B49-A336-D2E865E54820}"/>
              </a:ext>
            </a:extLst>
          </p:cNvPr>
          <p:cNvCxnSpPr>
            <a:cxnSpLocks/>
          </p:cNvCxnSpPr>
          <p:nvPr userDrawn="1"/>
        </p:nvCxnSpPr>
        <p:spPr>
          <a:xfrm>
            <a:off x="0" y="6381750"/>
            <a:ext cx="1219200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404097F2-CE37-A442-8A73-C1F732F3DE45}"/>
              </a:ext>
            </a:extLst>
          </p:cNvPr>
          <p:cNvCxnSpPr>
            <a:cxnSpLocks/>
          </p:cNvCxnSpPr>
          <p:nvPr userDrawn="1"/>
        </p:nvCxnSpPr>
        <p:spPr>
          <a:xfrm>
            <a:off x="0" y="36114"/>
            <a:ext cx="12192000"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42878FF6-4303-9F44-95F8-79519F9399B8}"/>
              </a:ext>
            </a:extLst>
          </p:cNvPr>
          <p:cNvCxnSpPr>
            <a:cxnSpLocks/>
          </p:cNvCxnSpPr>
          <p:nvPr userDrawn="1"/>
        </p:nvCxnSpPr>
        <p:spPr>
          <a:xfrm>
            <a:off x="2" y="832520"/>
            <a:ext cx="12191998"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E940E249-D936-0E4A-8802-144046C1D9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501" y="123462"/>
            <a:ext cx="686499" cy="587747"/>
          </a:xfrm>
          <a:prstGeom prst="rect">
            <a:avLst/>
          </a:prstGeom>
        </p:spPr>
      </p:pic>
      <p:pic>
        <p:nvPicPr>
          <p:cNvPr id="13" name="Picture 2">
            <a:extLst>
              <a:ext uri="{FF2B5EF4-FFF2-40B4-BE49-F238E27FC236}">
                <a16:creationId xmlns:a16="http://schemas.microsoft.com/office/drawing/2014/main" xmlns="" id="{54A4C692-47E7-8A4F-817A-FD9F66E5E7C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261361" y="123462"/>
            <a:ext cx="838200" cy="619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xmlns="" id="{E31EF1F9-4F1A-8840-90BB-8A398A8EE4EA}"/>
              </a:ext>
            </a:extLst>
          </p:cNvPr>
          <p:cNvSpPr>
            <a:spLocks noGrp="1"/>
          </p:cNvSpPr>
          <p:nvPr>
            <p:ph type="title"/>
          </p:nvPr>
        </p:nvSpPr>
        <p:spPr>
          <a:xfrm>
            <a:off x="938037" y="184117"/>
            <a:ext cx="10310734" cy="587747"/>
          </a:xfrm>
        </p:spPr>
        <p:txBody>
          <a:bodyPr>
            <a:no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xmlns="" id="{F9B25DA8-D59F-E241-B96F-B371C0A819C9}"/>
              </a:ext>
            </a:extLst>
          </p:cNvPr>
          <p:cNvSpPr>
            <a:spLocks noGrp="1"/>
          </p:cNvSpPr>
          <p:nvPr>
            <p:ph idx="1"/>
          </p:nvPr>
        </p:nvSpPr>
        <p:spPr>
          <a:xfrm>
            <a:off x="838200" y="1234005"/>
            <a:ext cx="10515600" cy="48669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AAF7791-110C-814A-8DF9-9C8FC30E8CCC}"/>
              </a:ext>
            </a:extLst>
          </p:cNvPr>
          <p:cNvSpPr>
            <a:spLocks noGrp="1"/>
          </p:cNvSpPr>
          <p:nvPr>
            <p:ph type="dt" sz="half" idx="10"/>
          </p:nvPr>
        </p:nvSpPr>
        <p:spPr>
          <a:xfrm>
            <a:off x="75501" y="6450011"/>
            <a:ext cx="2743200" cy="365125"/>
          </a:xfrm>
        </p:spPr>
        <p:txBody>
          <a:bodyPr/>
          <a:lstStyle>
            <a:lvl1pPr>
              <a:defRPr>
                <a:solidFill>
                  <a:schemeClr val="tx1"/>
                </a:solidFill>
              </a:defRPr>
            </a:lvl1pPr>
          </a:lstStyle>
          <a:p>
            <a:r>
              <a:rPr lang="en-US"/>
              <a:t>09/27/2018</a:t>
            </a:r>
          </a:p>
        </p:txBody>
      </p:sp>
      <p:sp>
        <p:nvSpPr>
          <p:cNvPr id="5" name="Footer Placeholder 4">
            <a:extLst>
              <a:ext uri="{FF2B5EF4-FFF2-40B4-BE49-F238E27FC236}">
                <a16:creationId xmlns:a16="http://schemas.microsoft.com/office/drawing/2014/main" xmlns="" id="{D55862FE-9860-614B-9E97-A0EC8A8C82FE}"/>
              </a:ext>
            </a:extLst>
          </p:cNvPr>
          <p:cNvSpPr>
            <a:spLocks noGrp="1"/>
          </p:cNvSpPr>
          <p:nvPr>
            <p:ph type="ftr" sz="quarter" idx="11"/>
          </p:nvPr>
        </p:nvSpPr>
        <p:spPr>
          <a:xfrm>
            <a:off x="4038600" y="6450010"/>
            <a:ext cx="4114800" cy="365125"/>
          </a:xfrm>
        </p:spPr>
        <p:txBody>
          <a:bodyPr/>
          <a:lstStyle>
            <a:lvl1pPr>
              <a:defRPr>
                <a:solidFill>
                  <a:schemeClr val="tx1"/>
                </a:solidFill>
              </a:defRPr>
            </a:lvl1p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229416DD-A4BA-794F-B9AA-B0BE3DBA92C0}"/>
              </a:ext>
            </a:extLst>
          </p:cNvPr>
          <p:cNvSpPr>
            <a:spLocks noGrp="1"/>
          </p:cNvSpPr>
          <p:nvPr>
            <p:ph type="sldNum" sz="quarter" idx="12"/>
          </p:nvPr>
        </p:nvSpPr>
        <p:spPr>
          <a:xfrm>
            <a:off x="9356361" y="6450011"/>
            <a:ext cx="2743200" cy="365125"/>
          </a:xfrm>
        </p:spPr>
        <p:txBody>
          <a:bodyPr/>
          <a:lstStyle>
            <a:lvl1pPr>
              <a:defRPr>
                <a:solidFill>
                  <a:schemeClr val="tx1"/>
                </a:solidFill>
              </a:defRPr>
            </a:lvl1pPr>
          </a:lstStyle>
          <a:p>
            <a:fld id="{AC5265D9-0D69-9B41-8A3C-94633AC49848}" type="slidenum">
              <a:rPr lang="en-US" smtClean="0"/>
              <a:pPr/>
              <a:t>‹#›</a:t>
            </a:fld>
            <a:endParaRPr lang="en-US" dirty="0"/>
          </a:p>
        </p:txBody>
      </p:sp>
    </p:spTree>
    <p:extLst>
      <p:ext uri="{BB962C8B-B14F-4D97-AF65-F5344CB8AC3E}">
        <p14:creationId xmlns:p14="http://schemas.microsoft.com/office/powerpoint/2010/main" val="3106038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7" name="Title Text"/>
          <p:cNvSpPr txBox="1">
            <a:spLocks noGrp="1"/>
          </p:cNvSpPr>
          <p:nvPr>
            <p:ph type="title"/>
          </p:nvPr>
        </p:nvSpPr>
        <p:spPr>
          <a:prstGeom prst="rect">
            <a:avLst/>
          </a:prstGeom>
        </p:spPr>
        <p:txBody>
          <a:bodyPr/>
          <a:lstStyle/>
          <a:p>
            <a:r>
              <a:t>Title Text</a:t>
            </a:r>
          </a:p>
        </p:txBody>
      </p:sp>
      <p:sp>
        <p:nvSpPr>
          <p:cNvPr id="12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5756929"/>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CBF191D-CF44-A740-9ED8-7CD78CA573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749C3E7-DF4C-824E-86C2-A012487C1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0B7E39-C457-F547-8F33-7EF52868DD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09/27/2018</a:t>
            </a:r>
          </a:p>
        </p:txBody>
      </p:sp>
      <p:sp>
        <p:nvSpPr>
          <p:cNvPr id="5" name="Footer Placeholder 4">
            <a:extLst>
              <a:ext uri="{FF2B5EF4-FFF2-40B4-BE49-F238E27FC236}">
                <a16:creationId xmlns:a16="http://schemas.microsoft.com/office/drawing/2014/main" xmlns="" id="{57F17858-BC6E-B749-A9FC-85B09ED30C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Systems Engineering Seminar: Dellingr -</a:t>
            </a:r>
          </a:p>
        </p:txBody>
      </p:sp>
      <p:sp>
        <p:nvSpPr>
          <p:cNvPr id="6" name="Slide Number Placeholder 5">
            <a:extLst>
              <a:ext uri="{FF2B5EF4-FFF2-40B4-BE49-F238E27FC236}">
                <a16:creationId xmlns:a16="http://schemas.microsoft.com/office/drawing/2014/main" xmlns="" id="{887783A3-C445-674A-BFEC-4C6315B4C7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265D9-0D69-9B41-8A3C-94633AC49848}" type="slidenum">
              <a:rPr lang="en-US" smtClean="0"/>
              <a:t>‹#›</a:t>
            </a:fld>
            <a:endParaRPr lang="en-US"/>
          </a:p>
        </p:txBody>
      </p:sp>
    </p:spTree>
    <p:extLst>
      <p:ext uri="{BB962C8B-B14F-4D97-AF65-F5344CB8AC3E}">
        <p14:creationId xmlns:p14="http://schemas.microsoft.com/office/powerpoint/2010/main" val="3075898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harles.E.Clagett@nas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Luis.H.Santos@nasa.gov"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tif"/><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Relationship Id="rId1" Type="http://schemas.openxmlformats.org/officeDocument/2006/relationships/slideLayout" Target="../slideLayouts/slideLayout2.xml"/><Relationship Id="rId4" Type="http://schemas.openxmlformats.org/officeDocument/2006/relationships/image" Target="../media/image63.tiff"/></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4922" y="1768656"/>
            <a:ext cx="7657475" cy="2387600"/>
          </a:xfrm>
        </p:spPr>
        <p:txBody>
          <a:bodyPr anchor="ctr">
            <a:normAutofit/>
          </a:bodyPr>
          <a:lstStyle/>
          <a:p>
            <a:r>
              <a:rPr lang="en-US" sz="4400" b="1" i="1" dirty="0"/>
              <a:t>The </a:t>
            </a:r>
            <a:r>
              <a:rPr lang="en-US" sz="4400" b="1" i="1" dirty="0" err="1"/>
              <a:t>Dellingr</a:t>
            </a:r>
            <a:r>
              <a:rPr lang="en-US" sz="4400" b="1" i="1" dirty="0"/>
              <a:t> Challenge: </a:t>
            </a:r>
            <a:br>
              <a:rPr lang="en-US" sz="4400" b="1" i="1" dirty="0"/>
            </a:br>
            <a:r>
              <a:rPr lang="en-US" sz="4400" b="1" i="1" dirty="0"/>
              <a:t>from Conception to Operations</a:t>
            </a:r>
            <a:r>
              <a:rPr lang="en-US" sz="3600" b="1" i="1" dirty="0"/>
              <a:t/>
            </a:r>
            <a:br>
              <a:rPr lang="en-US" sz="3600" b="1" i="1" dirty="0"/>
            </a:br>
            <a:r>
              <a:rPr lang="en-US" sz="3200" dirty="0"/>
              <a:t>Systems Engineering Seminar</a:t>
            </a:r>
            <a:endParaRPr lang="en-US" sz="5400" dirty="0"/>
          </a:p>
        </p:txBody>
      </p:sp>
      <p:sp>
        <p:nvSpPr>
          <p:cNvPr id="3" name="Subtitle 2">
            <a:extLst>
              <a:ext uri="{FF2B5EF4-FFF2-40B4-BE49-F238E27FC236}">
                <a16:creationId xmlns:a16="http://schemas.microsoft.com/office/drawing/2014/main" xmlns="" id="{C598FF57-632A-1540-9BC9-CAA1AAC115B1}"/>
              </a:ext>
            </a:extLst>
          </p:cNvPr>
          <p:cNvSpPr>
            <a:spLocks noGrp="1"/>
          </p:cNvSpPr>
          <p:nvPr>
            <p:ph type="subTitle" idx="1"/>
          </p:nvPr>
        </p:nvSpPr>
        <p:spPr/>
        <p:txBody>
          <a:bodyPr/>
          <a:lstStyle/>
          <a:p>
            <a:r>
              <a:rPr lang="en-US" sz="1800" dirty="0"/>
              <a:t>Charles Clagett (</a:t>
            </a:r>
            <a:r>
              <a:rPr lang="en-US" sz="1800" dirty="0">
                <a:hlinkClick r:id="rId3"/>
              </a:rPr>
              <a:t>Charles.E.Clagett@nasa.gov</a:t>
            </a:r>
            <a:r>
              <a:rPr lang="en-US" sz="1800" dirty="0"/>
              <a:t>)</a:t>
            </a:r>
          </a:p>
          <a:p>
            <a:r>
              <a:rPr lang="en-US" sz="1800" dirty="0"/>
              <a:t>Luis Santos (</a:t>
            </a:r>
            <a:r>
              <a:rPr lang="en-US" sz="1800" dirty="0">
                <a:hlinkClick r:id="rId4"/>
              </a:rPr>
              <a:t>Luis.H.Santos@nasa.gov</a:t>
            </a:r>
            <a:r>
              <a:rPr lang="en-US" sz="1800" dirty="0"/>
              <a:t>)</a:t>
            </a:r>
          </a:p>
          <a:p>
            <a:endParaRPr lang="en-US" dirty="0"/>
          </a:p>
        </p:txBody>
      </p:sp>
    </p:spTree>
    <p:extLst>
      <p:ext uri="{BB962C8B-B14F-4D97-AF65-F5344CB8AC3E}">
        <p14:creationId xmlns:p14="http://schemas.microsoft.com/office/powerpoint/2010/main" val="3515501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F918A-3183-FE4B-ABAB-B1195CE96A23}"/>
              </a:ext>
            </a:extLst>
          </p:cNvPr>
          <p:cNvSpPr>
            <a:spLocks noGrp="1"/>
          </p:cNvSpPr>
          <p:nvPr>
            <p:ph type="title"/>
          </p:nvPr>
        </p:nvSpPr>
        <p:spPr/>
        <p:txBody>
          <a:bodyPr/>
          <a:lstStyle/>
          <a:p>
            <a:r>
              <a:rPr lang="en-US" dirty="0"/>
              <a:t>Mission Design– Initial Baseline Approach</a:t>
            </a:r>
          </a:p>
        </p:txBody>
      </p:sp>
      <p:sp>
        <p:nvSpPr>
          <p:cNvPr id="3" name="Content Placeholder 2">
            <a:extLst>
              <a:ext uri="{FF2B5EF4-FFF2-40B4-BE49-F238E27FC236}">
                <a16:creationId xmlns:a16="http://schemas.microsoft.com/office/drawing/2014/main" xmlns="" id="{458140C2-8516-664C-83A4-DABB2204E196}"/>
              </a:ext>
            </a:extLst>
          </p:cNvPr>
          <p:cNvSpPr>
            <a:spLocks noGrp="1"/>
          </p:cNvSpPr>
          <p:nvPr>
            <p:ph idx="1"/>
          </p:nvPr>
        </p:nvSpPr>
        <p:spPr>
          <a:xfrm>
            <a:off x="838200" y="1234005"/>
            <a:ext cx="10515600" cy="3030177"/>
          </a:xfrm>
        </p:spPr>
        <p:txBody>
          <a:bodyPr>
            <a:normAutofit/>
          </a:bodyPr>
          <a:lstStyle/>
          <a:p>
            <a:r>
              <a:rPr lang="en-US" dirty="0"/>
              <a:t>Budget and schedule are very aggressive, reuse was viewed as key for success</a:t>
            </a:r>
          </a:p>
          <a:p>
            <a:pPr lvl="1"/>
            <a:r>
              <a:rPr lang="en-US" dirty="0"/>
              <a:t>Leverage and reuse components from other efforts and missions</a:t>
            </a:r>
          </a:p>
          <a:p>
            <a:pPr lvl="1"/>
            <a:r>
              <a:rPr lang="en-US" dirty="0"/>
              <a:t>Use proven </a:t>
            </a:r>
            <a:r>
              <a:rPr lang="en-US" dirty="0" err="1"/>
              <a:t>cubesat</a:t>
            </a:r>
            <a:r>
              <a:rPr lang="en-US" dirty="0"/>
              <a:t> market components</a:t>
            </a:r>
          </a:p>
          <a:p>
            <a:pPr lvl="1"/>
            <a:r>
              <a:rPr lang="en-US" dirty="0"/>
              <a:t>At the time, it was advertised as almost “plug-and-play” utilizing the PC104 </a:t>
            </a:r>
            <a:r>
              <a:rPr lang="en-US" dirty="0" err="1"/>
              <a:t>CubeSatKit</a:t>
            </a:r>
            <a:r>
              <a:rPr lang="en-US" dirty="0"/>
              <a:t> Bus standard</a:t>
            </a:r>
          </a:p>
          <a:p>
            <a:r>
              <a:rPr lang="en-US" dirty="0"/>
              <a:t>Original plan:</a:t>
            </a:r>
          </a:p>
        </p:txBody>
      </p:sp>
      <p:sp>
        <p:nvSpPr>
          <p:cNvPr id="4" name="Date Placeholder 3">
            <a:extLst>
              <a:ext uri="{FF2B5EF4-FFF2-40B4-BE49-F238E27FC236}">
                <a16:creationId xmlns:a16="http://schemas.microsoft.com/office/drawing/2014/main" xmlns="" id="{2FACF842-F376-6F46-BC75-64787FEF1168}"/>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B51A2CFB-1A12-C548-833B-2CCC845C6952}"/>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08330C18-87AD-E442-A6F1-42CA730A5BE3}"/>
              </a:ext>
            </a:extLst>
          </p:cNvPr>
          <p:cNvSpPr>
            <a:spLocks noGrp="1"/>
          </p:cNvSpPr>
          <p:nvPr>
            <p:ph type="sldNum" sz="quarter" idx="12"/>
          </p:nvPr>
        </p:nvSpPr>
        <p:spPr/>
        <p:txBody>
          <a:bodyPr/>
          <a:lstStyle/>
          <a:p>
            <a:fld id="{AC5265D9-0D69-9B41-8A3C-94633AC49848}" type="slidenum">
              <a:rPr lang="en-US" smtClean="0"/>
              <a:pPr/>
              <a:t>10</a:t>
            </a:fld>
            <a:endParaRPr lang="en-US" dirty="0"/>
          </a:p>
        </p:txBody>
      </p:sp>
      <p:pic>
        <p:nvPicPr>
          <p:cNvPr id="12" name="Picture 11">
            <a:extLst>
              <a:ext uri="{FF2B5EF4-FFF2-40B4-BE49-F238E27FC236}">
                <a16:creationId xmlns:a16="http://schemas.microsoft.com/office/drawing/2014/main" xmlns="" id="{BB24D3AF-FD93-524C-A45C-8470F29150BC}"/>
              </a:ext>
            </a:extLst>
          </p:cNvPr>
          <p:cNvPicPr>
            <a:picLocks noChangeAspect="1"/>
          </p:cNvPicPr>
          <p:nvPr/>
        </p:nvPicPr>
        <p:blipFill>
          <a:blip r:embed="rId2"/>
          <a:stretch>
            <a:fillRect/>
          </a:stretch>
        </p:blipFill>
        <p:spPr>
          <a:xfrm>
            <a:off x="1223782" y="4121050"/>
            <a:ext cx="9613805" cy="2123880"/>
          </a:xfrm>
          <a:prstGeom prst="rect">
            <a:avLst/>
          </a:prstGeom>
        </p:spPr>
      </p:pic>
    </p:spTree>
    <p:extLst>
      <p:ext uri="{BB962C8B-B14F-4D97-AF65-F5344CB8AC3E}">
        <p14:creationId xmlns:p14="http://schemas.microsoft.com/office/powerpoint/2010/main" val="947328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F918A-3183-FE4B-ABAB-B1195CE96A23}"/>
              </a:ext>
            </a:extLst>
          </p:cNvPr>
          <p:cNvSpPr>
            <a:spLocks noGrp="1"/>
          </p:cNvSpPr>
          <p:nvPr>
            <p:ph type="title"/>
          </p:nvPr>
        </p:nvSpPr>
        <p:spPr/>
        <p:txBody>
          <a:bodyPr/>
          <a:lstStyle/>
          <a:p>
            <a:r>
              <a:rPr lang="en-US" dirty="0"/>
              <a:t>Mission Design– Final General Sequence</a:t>
            </a:r>
          </a:p>
        </p:txBody>
      </p:sp>
      <p:sp>
        <p:nvSpPr>
          <p:cNvPr id="4" name="Date Placeholder 3">
            <a:extLst>
              <a:ext uri="{FF2B5EF4-FFF2-40B4-BE49-F238E27FC236}">
                <a16:creationId xmlns:a16="http://schemas.microsoft.com/office/drawing/2014/main" xmlns="" id="{2FACF842-F376-6F46-BC75-64787FEF1168}"/>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B51A2CFB-1A12-C548-833B-2CCC845C6952}"/>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08330C18-87AD-E442-A6F1-42CA730A5BE3}"/>
              </a:ext>
            </a:extLst>
          </p:cNvPr>
          <p:cNvSpPr>
            <a:spLocks noGrp="1"/>
          </p:cNvSpPr>
          <p:nvPr>
            <p:ph type="sldNum" sz="quarter" idx="12"/>
          </p:nvPr>
        </p:nvSpPr>
        <p:spPr/>
        <p:txBody>
          <a:bodyPr/>
          <a:lstStyle/>
          <a:p>
            <a:fld id="{AC5265D9-0D69-9B41-8A3C-94633AC49848}" type="slidenum">
              <a:rPr lang="en-US" smtClean="0"/>
              <a:pPr/>
              <a:t>11</a:t>
            </a:fld>
            <a:endParaRPr lang="en-US" dirty="0"/>
          </a:p>
        </p:txBody>
      </p:sp>
      <p:pic>
        <p:nvPicPr>
          <p:cNvPr id="3" name="Picture 2">
            <a:extLst>
              <a:ext uri="{FF2B5EF4-FFF2-40B4-BE49-F238E27FC236}">
                <a16:creationId xmlns:a16="http://schemas.microsoft.com/office/drawing/2014/main" xmlns="" id="{A56E4A35-3645-744F-8406-7AA51233F638}"/>
              </a:ext>
            </a:extLst>
          </p:cNvPr>
          <p:cNvPicPr>
            <a:picLocks noChangeAspect="1"/>
          </p:cNvPicPr>
          <p:nvPr/>
        </p:nvPicPr>
        <p:blipFill>
          <a:blip r:embed="rId2"/>
          <a:stretch>
            <a:fillRect/>
          </a:stretch>
        </p:blipFill>
        <p:spPr>
          <a:xfrm>
            <a:off x="660018" y="1540041"/>
            <a:ext cx="10785141" cy="3791191"/>
          </a:xfrm>
          <a:prstGeom prst="rect">
            <a:avLst/>
          </a:prstGeom>
        </p:spPr>
      </p:pic>
    </p:spTree>
    <p:extLst>
      <p:ext uri="{BB962C8B-B14F-4D97-AF65-F5344CB8AC3E}">
        <p14:creationId xmlns:p14="http://schemas.microsoft.com/office/powerpoint/2010/main" val="2259677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63FDD-E38B-B948-B89D-75C10A09E918}"/>
              </a:ext>
            </a:extLst>
          </p:cNvPr>
          <p:cNvSpPr>
            <a:spLocks noGrp="1"/>
          </p:cNvSpPr>
          <p:nvPr>
            <p:ph type="title"/>
          </p:nvPr>
        </p:nvSpPr>
        <p:spPr/>
        <p:txBody>
          <a:bodyPr/>
          <a:lstStyle/>
          <a:p>
            <a:r>
              <a:rPr lang="en-US" dirty="0"/>
              <a:t>Mission Design – In-House vs. Out-of-house</a:t>
            </a:r>
          </a:p>
        </p:txBody>
      </p:sp>
      <p:sp>
        <p:nvSpPr>
          <p:cNvPr id="4" name="Date Placeholder 3">
            <a:extLst>
              <a:ext uri="{FF2B5EF4-FFF2-40B4-BE49-F238E27FC236}">
                <a16:creationId xmlns:a16="http://schemas.microsoft.com/office/drawing/2014/main" xmlns="" id="{C29DC456-905D-9F45-AA0B-6A6F72CA7AB2}"/>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A6612E20-07EE-0749-B7CE-C5B14B34651A}"/>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D9F1D178-4C42-4647-8BFD-98B3743D8D80}"/>
              </a:ext>
            </a:extLst>
          </p:cNvPr>
          <p:cNvSpPr>
            <a:spLocks noGrp="1"/>
          </p:cNvSpPr>
          <p:nvPr>
            <p:ph type="sldNum" sz="quarter" idx="12"/>
          </p:nvPr>
        </p:nvSpPr>
        <p:spPr/>
        <p:txBody>
          <a:bodyPr/>
          <a:lstStyle/>
          <a:p>
            <a:fld id="{AC5265D9-0D69-9B41-8A3C-94633AC49848}" type="slidenum">
              <a:rPr lang="en-US" smtClean="0"/>
              <a:pPr/>
              <a:t>12</a:t>
            </a:fld>
            <a:endParaRPr lang="en-US" dirty="0"/>
          </a:p>
        </p:txBody>
      </p:sp>
      <p:cxnSp>
        <p:nvCxnSpPr>
          <p:cNvPr id="7" name="Straight Connector 6">
            <a:extLst>
              <a:ext uri="{FF2B5EF4-FFF2-40B4-BE49-F238E27FC236}">
                <a16:creationId xmlns:a16="http://schemas.microsoft.com/office/drawing/2014/main" xmlns="" id="{53786D86-9C56-094C-B74E-B13F56D1DFFA}"/>
              </a:ext>
            </a:extLst>
          </p:cNvPr>
          <p:cNvCxnSpPr/>
          <p:nvPr/>
        </p:nvCxnSpPr>
        <p:spPr>
          <a:xfrm>
            <a:off x="8054006" y="4487200"/>
            <a:ext cx="81533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xmlns="" id="{B4B756E0-E4A9-CD4F-B403-2A2FECBFADB7}"/>
              </a:ext>
            </a:extLst>
          </p:cNvPr>
          <p:cNvCxnSpPr/>
          <p:nvPr/>
        </p:nvCxnSpPr>
        <p:spPr>
          <a:xfrm>
            <a:off x="8054006" y="2627940"/>
            <a:ext cx="764273"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xmlns="" id="{9E846454-B15D-1946-B1FD-59610E0F8CE9}"/>
              </a:ext>
            </a:extLst>
          </p:cNvPr>
          <p:cNvCxnSpPr/>
          <p:nvPr/>
        </p:nvCxnSpPr>
        <p:spPr>
          <a:xfrm flipH="1">
            <a:off x="3433148" y="3121754"/>
            <a:ext cx="20752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xmlns="" id="{2C5C64AA-0E1A-964D-85E9-082C07AD44E2}"/>
              </a:ext>
            </a:extLst>
          </p:cNvPr>
          <p:cNvCxnSpPr/>
          <p:nvPr/>
        </p:nvCxnSpPr>
        <p:spPr>
          <a:xfrm flipH="1">
            <a:off x="7909228" y="5481337"/>
            <a:ext cx="1807721"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1" name="Rounded Rectangle 10">
            <a:extLst>
              <a:ext uri="{FF2B5EF4-FFF2-40B4-BE49-F238E27FC236}">
                <a16:creationId xmlns:a16="http://schemas.microsoft.com/office/drawing/2014/main" xmlns="" id="{703AB648-F4F0-8C42-B0A8-DE2A6B356A55}"/>
              </a:ext>
            </a:extLst>
          </p:cNvPr>
          <p:cNvSpPr/>
          <p:nvPr/>
        </p:nvSpPr>
        <p:spPr>
          <a:xfrm>
            <a:off x="4579324" y="1241114"/>
            <a:ext cx="3200365" cy="4526232"/>
          </a:xfrm>
          <a:prstGeom prst="roundRect">
            <a:avLst>
              <a:gd name="adj" fmla="val 8415"/>
            </a:avLst>
          </a:prstGeom>
          <a:solidFill>
            <a:schemeClr val="bg1">
              <a:lumMod val="85000"/>
            </a:schemeClr>
          </a:solidFill>
          <a:ln w="127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Cards Stack</a:t>
            </a:r>
          </a:p>
        </p:txBody>
      </p:sp>
      <p:sp>
        <p:nvSpPr>
          <p:cNvPr id="12" name="Rectangle 11">
            <a:extLst>
              <a:ext uri="{FF2B5EF4-FFF2-40B4-BE49-F238E27FC236}">
                <a16:creationId xmlns:a16="http://schemas.microsoft.com/office/drawing/2014/main" xmlns="" id="{F13EC4B1-55EA-F54D-8912-E8CEE91F2521}"/>
              </a:ext>
            </a:extLst>
          </p:cNvPr>
          <p:cNvSpPr/>
          <p:nvPr/>
        </p:nvSpPr>
        <p:spPr>
          <a:xfrm>
            <a:off x="6956738" y="1696075"/>
            <a:ext cx="365756" cy="3979832"/>
          </a:xfrm>
          <a:prstGeom prst="rect">
            <a:avLst/>
          </a:prstGeom>
          <a:solidFill>
            <a:schemeClr val="accent6"/>
          </a:solidFill>
          <a:ln>
            <a:solidFill>
              <a:schemeClr val="tx1">
                <a:lumMod val="50000"/>
                <a:lumOff val="50000"/>
              </a:schemeClr>
            </a:solid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r>
              <a:rPr lang="en-US" sz="1200" dirty="0"/>
              <a:t> PC/104 Backplane</a:t>
            </a:r>
          </a:p>
        </p:txBody>
      </p:sp>
      <p:sp>
        <p:nvSpPr>
          <p:cNvPr id="13" name="Rectangle 12">
            <a:extLst>
              <a:ext uri="{FF2B5EF4-FFF2-40B4-BE49-F238E27FC236}">
                <a16:creationId xmlns:a16="http://schemas.microsoft.com/office/drawing/2014/main" xmlns="" id="{6B7EF29B-A4C5-2546-B040-FF0C6CD1903E}"/>
              </a:ext>
            </a:extLst>
          </p:cNvPr>
          <p:cNvSpPr/>
          <p:nvPr/>
        </p:nvSpPr>
        <p:spPr>
          <a:xfrm>
            <a:off x="4762202" y="1881188"/>
            <a:ext cx="2743170" cy="363455"/>
          </a:xfrm>
          <a:prstGeom prst="rect">
            <a:avLst/>
          </a:prstGeom>
          <a:solidFill>
            <a:schemeClr val="accent6"/>
          </a:solidFill>
          <a:ln>
            <a:solidFill>
              <a:schemeClr val="tx1">
                <a:lumMod val="50000"/>
                <a:lumOff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t>Science Mags</a:t>
            </a:r>
          </a:p>
        </p:txBody>
      </p:sp>
      <p:sp>
        <p:nvSpPr>
          <p:cNvPr id="14" name="Rectangle 13">
            <a:extLst>
              <a:ext uri="{FF2B5EF4-FFF2-40B4-BE49-F238E27FC236}">
                <a16:creationId xmlns:a16="http://schemas.microsoft.com/office/drawing/2014/main" xmlns="" id="{EF4B05EB-1514-544B-86FE-3B79B0D38D82}"/>
              </a:ext>
            </a:extLst>
          </p:cNvPr>
          <p:cNvSpPr/>
          <p:nvPr/>
        </p:nvSpPr>
        <p:spPr>
          <a:xfrm>
            <a:off x="5676592" y="4667162"/>
            <a:ext cx="898289" cy="545445"/>
          </a:xfrm>
          <a:prstGeom prst="rect">
            <a:avLst/>
          </a:prstGeom>
          <a:solidFill>
            <a:schemeClr val="accent5"/>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MEMs Gyro X4</a:t>
            </a:r>
          </a:p>
        </p:txBody>
      </p:sp>
      <p:sp>
        <p:nvSpPr>
          <p:cNvPr id="15" name="TextBox 14">
            <a:extLst>
              <a:ext uri="{FF2B5EF4-FFF2-40B4-BE49-F238E27FC236}">
                <a16:creationId xmlns:a16="http://schemas.microsoft.com/office/drawing/2014/main" xmlns="" id="{583B1AB0-A76E-F541-9CC1-BE78EA2BC0B9}"/>
              </a:ext>
            </a:extLst>
          </p:cNvPr>
          <p:cNvSpPr txBox="1"/>
          <p:nvPr/>
        </p:nvSpPr>
        <p:spPr>
          <a:xfrm>
            <a:off x="8225674" y="3610625"/>
            <a:ext cx="822951" cy="246221"/>
          </a:xfrm>
          <a:prstGeom prst="rect">
            <a:avLst/>
          </a:prstGeom>
          <a:noFill/>
        </p:spPr>
        <p:txBody>
          <a:bodyPr wrap="square" rtlCol="0">
            <a:spAutoFit/>
          </a:bodyPr>
          <a:lstStyle/>
          <a:p>
            <a:r>
              <a:rPr lang="en-US" sz="1000" dirty="0"/>
              <a:t>I2C, +5V</a:t>
            </a:r>
          </a:p>
        </p:txBody>
      </p:sp>
      <p:cxnSp>
        <p:nvCxnSpPr>
          <p:cNvPr id="16" name="Straight Connector 15">
            <a:extLst>
              <a:ext uri="{FF2B5EF4-FFF2-40B4-BE49-F238E27FC236}">
                <a16:creationId xmlns:a16="http://schemas.microsoft.com/office/drawing/2014/main" xmlns="" id="{A7D890BA-86E6-9946-9B60-AD0884206813}"/>
              </a:ext>
            </a:extLst>
          </p:cNvPr>
          <p:cNvCxnSpPr/>
          <p:nvPr/>
        </p:nvCxnSpPr>
        <p:spPr>
          <a:xfrm>
            <a:off x="7413933" y="4271428"/>
            <a:ext cx="495295"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xmlns="" id="{EB4934C9-5E04-2E49-8FA9-43BB088094D8}"/>
              </a:ext>
            </a:extLst>
          </p:cNvPr>
          <p:cNvCxnSpPr/>
          <p:nvPr/>
        </p:nvCxnSpPr>
        <p:spPr>
          <a:xfrm flipV="1">
            <a:off x="7909227" y="4266222"/>
            <a:ext cx="0" cy="1215116"/>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xmlns="" id="{9E8AC82D-99AD-2745-B39A-62D3BE7C1DDD}"/>
              </a:ext>
            </a:extLst>
          </p:cNvPr>
          <p:cNvSpPr txBox="1"/>
          <p:nvPr/>
        </p:nvSpPr>
        <p:spPr>
          <a:xfrm>
            <a:off x="7916847" y="4117570"/>
            <a:ext cx="944870" cy="400110"/>
          </a:xfrm>
          <a:prstGeom prst="rect">
            <a:avLst/>
          </a:prstGeom>
          <a:noFill/>
        </p:spPr>
        <p:txBody>
          <a:bodyPr wrap="square" rtlCol="0">
            <a:spAutoFit/>
          </a:bodyPr>
          <a:lstStyle/>
          <a:p>
            <a:pPr algn="r"/>
            <a:r>
              <a:rPr lang="en-US" sz="1000" dirty="0"/>
              <a:t>RS232,+3.3V</a:t>
            </a:r>
          </a:p>
          <a:p>
            <a:pPr algn="r"/>
            <a:r>
              <a:rPr lang="en-US" sz="1000" dirty="0"/>
              <a:t>+5.0V, +8.0V</a:t>
            </a:r>
          </a:p>
        </p:txBody>
      </p:sp>
      <p:cxnSp>
        <p:nvCxnSpPr>
          <p:cNvPr id="19" name="Straight Connector 18">
            <a:extLst>
              <a:ext uri="{FF2B5EF4-FFF2-40B4-BE49-F238E27FC236}">
                <a16:creationId xmlns:a16="http://schemas.microsoft.com/office/drawing/2014/main" xmlns="" id="{4EF9CD0D-9D4D-0C45-B391-4FE1EA711398}"/>
              </a:ext>
            </a:extLst>
          </p:cNvPr>
          <p:cNvCxnSpPr/>
          <p:nvPr/>
        </p:nvCxnSpPr>
        <p:spPr>
          <a:xfrm>
            <a:off x="7478085" y="3494514"/>
            <a:ext cx="575922"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xmlns="" id="{D281D549-A6CA-B246-8DF5-DDECCB3973BC}"/>
              </a:ext>
            </a:extLst>
          </p:cNvPr>
          <p:cNvCxnSpPr/>
          <p:nvPr/>
        </p:nvCxnSpPr>
        <p:spPr>
          <a:xfrm>
            <a:off x="3944837" y="3541095"/>
            <a:ext cx="817365"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xmlns="" id="{85675E56-9523-214E-95A3-D0B1E8D50E87}"/>
              </a:ext>
            </a:extLst>
          </p:cNvPr>
          <p:cNvCxnSpPr/>
          <p:nvPr/>
        </p:nvCxnSpPr>
        <p:spPr>
          <a:xfrm>
            <a:off x="3944837" y="2676016"/>
            <a:ext cx="0" cy="86519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xmlns="" id="{8E930935-82E9-6E49-A49F-8E21830D62C2}"/>
              </a:ext>
            </a:extLst>
          </p:cNvPr>
          <p:cNvCxnSpPr/>
          <p:nvPr/>
        </p:nvCxnSpPr>
        <p:spPr>
          <a:xfrm flipH="1">
            <a:off x="3410071" y="2676016"/>
            <a:ext cx="538025"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xmlns="" id="{3AEAD2E6-6E63-EC47-8C20-2F27B8C877D5}"/>
              </a:ext>
            </a:extLst>
          </p:cNvPr>
          <p:cNvSpPr/>
          <p:nvPr/>
        </p:nvSpPr>
        <p:spPr>
          <a:xfrm>
            <a:off x="4762202" y="2932737"/>
            <a:ext cx="2743170" cy="344996"/>
          </a:xfrm>
          <a:prstGeom prst="rect">
            <a:avLst/>
          </a:prstGeom>
          <a:solidFill>
            <a:schemeClr val="accent5"/>
          </a:solidFill>
          <a:ln>
            <a:solidFill>
              <a:schemeClr val="tx1">
                <a:lumMod val="50000"/>
                <a:lumOff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t>Clyde Space Batteries X3 (90Wh)</a:t>
            </a:r>
          </a:p>
        </p:txBody>
      </p:sp>
      <p:cxnSp>
        <p:nvCxnSpPr>
          <p:cNvPr id="24" name="Straight Connector 23">
            <a:extLst>
              <a:ext uri="{FF2B5EF4-FFF2-40B4-BE49-F238E27FC236}">
                <a16:creationId xmlns:a16="http://schemas.microsoft.com/office/drawing/2014/main" xmlns="" id="{D203C4D3-8C83-A24B-9464-5F33007388BF}"/>
              </a:ext>
            </a:extLst>
          </p:cNvPr>
          <p:cNvCxnSpPr/>
          <p:nvPr/>
        </p:nvCxnSpPr>
        <p:spPr>
          <a:xfrm>
            <a:off x="5030169" y="4342596"/>
            <a:ext cx="0" cy="321379"/>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xmlns="" id="{B6BC7B4F-BA41-5D4B-98AA-F5CA8F1CA41A}"/>
              </a:ext>
            </a:extLst>
          </p:cNvPr>
          <p:cNvCxnSpPr/>
          <p:nvPr/>
        </p:nvCxnSpPr>
        <p:spPr>
          <a:xfrm>
            <a:off x="6133787" y="4342596"/>
            <a:ext cx="0" cy="31074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xmlns="" id="{43A6799B-7727-FF40-8B43-DED7020908AC}"/>
              </a:ext>
            </a:extLst>
          </p:cNvPr>
          <p:cNvSpPr txBox="1"/>
          <p:nvPr/>
        </p:nvSpPr>
        <p:spPr>
          <a:xfrm>
            <a:off x="4987612" y="4304322"/>
            <a:ext cx="597542" cy="400110"/>
          </a:xfrm>
          <a:prstGeom prst="rect">
            <a:avLst/>
          </a:prstGeom>
          <a:noFill/>
        </p:spPr>
        <p:txBody>
          <a:bodyPr wrap="square" rtlCol="0">
            <a:spAutoFit/>
          </a:bodyPr>
          <a:lstStyle/>
          <a:p>
            <a:r>
              <a:rPr lang="en-US" sz="1000" dirty="0"/>
              <a:t>RS232</a:t>
            </a:r>
          </a:p>
          <a:p>
            <a:r>
              <a:rPr lang="en-US" sz="1000" dirty="0"/>
              <a:t>+3.3V</a:t>
            </a:r>
          </a:p>
        </p:txBody>
      </p:sp>
      <p:sp>
        <p:nvSpPr>
          <p:cNvPr id="27" name="TextBox 26">
            <a:extLst>
              <a:ext uri="{FF2B5EF4-FFF2-40B4-BE49-F238E27FC236}">
                <a16:creationId xmlns:a16="http://schemas.microsoft.com/office/drawing/2014/main" xmlns="" id="{706D0308-FEB4-CE4B-84A0-D22332D4289D}"/>
              </a:ext>
            </a:extLst>
          </p:cNvPr>
          <p:cNvSpPr txBox="1"/>
          <p:nvPr/>
        </p:nvSpPr>
        <p:spPr>
          <a:xfrm>
            <a:off x="6108678" y="4304322"/>
            <a:ext cx="639782" cy="400110"/>
          </a:xfrm>
          <a:prstGeom prst="rect">
            <a:avLst/>
          </a:prstGeom>
          <a:noFill/>
        </p:spPr>
        <p:txBody>
          <a:bodyPr wrap="square" rtlCol="0">
            <a:spAutoFit/>
          </a:bodyPr>
          <a:lstStyle/>
          <a:p>
            <a:r>
              <a:rPr lang="en-US" sz="1000" dirty="0"/>
              <a:t>SPI</a:t>
            </a:r>
          </a:p>
          <a:p>
            <a:r>
              <a:rPr lang="en-US" sz="1000" dirty="0"/>
              <a:t>+3.3V</a:t>
            </a:r>
          </a:p>
        </p:txBody>
      </p:sp>
      <p:sp>
        <p:nvSpPr>
          <p:cNvPr id="28" name="TextBox 27">
            <a:extLst>
              <a:ext uri="{FF2B5EF4-FFF2-40B4-BE49-F238E27FC236}">
                <a16:creationId xmlns:a16="http://schemas.microsoft.com/office/drawing/2014/main" xmlns="" id="{6AC10183-820B-3743-8869-6232B1A7BFC9}"/>
              </a:ext>
            </a:extLst>
          </p:cNvPr>
          <p:cNvSpPr txBox="1"/>
          <p:nvPr/>
        </p:nvSpPr>
        <p:spPr>
          <a:xfrm>
            <a:off x="8452523" y="2422202"/>
            <a:ext cx="822951" cy="246221"/>
          </a:xfrm>
          <a:prstGeom prst="rect">
            <a:avLst/>
          </a:prstGeom>
          <a:noFill/>
        </p:spPr>
        <p:txBody>
          <a:bodyPr wrap="square" rtlCol="0">
            <a:spAutoFit/>
          </a:bodyPr>
          <a:lstStyle/>
          <a:p>
            <a:r>
              <a:rPr lang="en-US" sz="1000" dirty="0"/>
              <a:t>+8V</a:t>
            </a:r>
          </a:p>
        </p:txBody>
      </p:sp>
      <p:sp>
        <p:nvSpPr>
          <p:cNvPr id="29" name="TextBox 28">
            <a:extLst>
              <a:ext uri="{FF2B5EF4-FFF2-40B4-BE49-F238E27FC236}">
                <a16:creationId xmlns:a16="http://schemas.microsoft.com/office/drawing/2014/main" xmlns="" id="{7C1815A9-460B-3A48-9305-C25ECF82FCB7}"/>
              </a:ext>
            </a:extLst>
          </p:cNvPr>
          <p:cNvSpPr txBox="1"/>
          <p:nvPr/>
        </p:nvSpPr>
        <p:spPr>
          <a:xfrm>
            <a:off x="3447931" y="2479925"/>
            <a:ext cx="822951" cy="246221"/>
          </a:xfrm>
          <a:prstGeom prst="rect">
            <a:avLst/>
          </a:prstGeom>
          <a:noFill/>
        </p:spPr>
        <p:txBody>
          <a:bodyPr wrap="square" rtlCol="0">
            <a:spAutoFit/>
          </a:bodyPr>
          <a:lstStyle/>
          <a:p>
            <a:r>
              <a:rPr lang="en-US" sz="1000" dirty="0"/>
              <a:t>+8V</a:t>
            </a:r>
          </a:p>
        </p:txBody>
      </p:sp>
      <p:cxnSp>
        <p:nvCxnSpPr>
          <p:cNvPr id="30" name="Straight Connector 29">
            <a:extLst>
              <a:ext uri="{FF2B5EF4-FFF2-40B4-BE49-F238E27FC236}">
                <a16:creationId xmlns:a16="http://schemas.microsoft.com/office/drawing/2014/main" xmlns="" id="{34DF43FE-AD79-FE41-B4D6-0DA45EB84F66}"/>
              </a:ext>
            </a:extLst>
          </p:cNvPr>
          <p:cNvCxnSpPr/>
          <p:nvPr/>
        </p:nvCxnSpPr>
        <p:spPr>
          <a:xfrm>
            <a:off x="7386219" y="2425474"/>
            <a:ext cx="1552477"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xmlns="" id="{A29503F3-BD23-E343-A002-FE5038F42E67}"/>
              </a:ext>
            </a:extLst>
          </p:cNvPr>
          <p:cNvSpPr txBox="1"/>
          <p:nvPr/>
        </p:nvSpPr>
        <p:spPr>
          <a:xfrm>
            <a:off x="8023526" y="2666040"/>
            <a:ext cx="1017479" cy="400110"/>
          </a:xfrm>
          <a:prstGeom prst="rect">
            <a:avLst/>
          </a:prstGeom>
          <a:noFill/>
        </p:spPr>
        <p:txBody>
          <a:bodyPr wrap="square" rtlCol="0">
            <a:spAutoFit/>
          </a:bodyPr>
          <a:lstStyle/>
          <a:p>
            <a:r>
              <a:rPr lang="en-US" sz="1000" dirty="0"/>
              <a:t>Torquer, FSS, CSS SPI, +5V</a:t>
            </a:r>
          </a:p>
        </p:txBody>
      </p:sp>
      <p:sp>
        <p:nvSpPr>
          <p:cNvPr id="32" name="TextBox 31">
            <a:extLst>
              <a:ext uri="{FF2B5EF4-FFF2-40B4-BE49-F238E27FC236}">
                <a16:creationId xmlns:a16="http://schemas.microsoft.com/office/drawing/2014/main" xmlns="" id="{E059B022-61DC-044E-9DC7-180851B1B533}"/>
              </a:ext>
            </a:extLst>
          </p:cNvPr>
          <p:cNvSpPr txBox="1"/>
          <p:nvPr/>
        </p:nvSpPr>
        <p:spPr>
          <a:xfrm>
            <a:off x="3384246" y="2244934"/>
            <a:ext cx="971463" cy="246221"/>
          </a:xfrm>
          <a:prstGeom prst="rect">
            <a:avLst/>
          </a:prstGeom>
          <a:noFill/>
        </p:spPr>
        <p:txBody>
          <a:bodyPr wrap="square" rtlCol="0">
            <a:spAutoFit/>
          </a:bodyPr>
          <a:lstStyle/>
          <a:p>
            <a:r>
              <a:rPr lang="en-US" sz="1000" dirty="0"/>
              <a:t>Torquer, CSS</a:t>
            </a:r>
          </a:p>
        </p:txBody>
      </p:sp>
      <p:cxnSp>
        <p:nvCxnSpPr>
          <p:cNvPr id="33" name="Straight Connector 32">
            <a:extLst>
              <a:ext uri="{FF2B5EF4-FFF2-40B4-BE49-F238E27FC236}">
                <a16:creationId xmlns:a16="http://schemas.microsoft.com/office/drawing/2014/main" xmlns="" id="{01C5DC83-55E9-8F41-B63B-A05757BD2E46}"/>
              </a:ext>
            </a:extLst>
          </p:cNvPr>
          <p:cNvCxnSpPr/>
          <p:nvPr/>
        </p:nvCxnSpPr>
        <p:spPr>
          <a:xfrm flipV="1">
            <a:off x="3031218" y="4233460"/>
            <a:ext cx="1730984" cy="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xmlns="" id="{5E5A88D5-644E-3E4D-99A5-87A6D9ACF814}"/>
              </a:ext>
            </a:extLst>
          </p:cNvPr>
          <p:cNvSpPr txBox="1"/>
          <p:nvPr/>
        </p:nvSpPr>
        <p:spPr>
          <a:xfrm>
            <a:off x="3050684" y="4020001"/>
            <a:ext cx="1220198" cy="246221"/>
          </a:xfrm>
          <a:prstGeom prst="rect">
            <a:avLst/>
          </a:prstGeom>
          <a:noFill/>
        </p:spPr>
        <p:txBody>
          <a:bodyPr wrap="square" rtlCol="0">
            <a:spAutoFit/>
          </a:bodyPr>
          <a:lstStyle/>
          <a:p>
            <a:r>
              <a:rPr lang="en-US" sz="1000" dirty="0"/>
              <a:t>SPI, +3.3V, +/-5.0V</a:t>
            </a:r>
          </a:p>
        </p:txBody>
      </p:sp>
      <p:cxnSp>
        <p:nvCxnSpPr>
          <p:cNvPr id="35" name="Straight Connector 34">
            <a:extLst>
              <a:ext uri="{FF2B5EF4-FFF2-40B4-BE49-F238E27FC236}">
                <a16:creationId xmlns:a16="http://schemas.microsoft.com/office/drawing/2014/main" xmlns="" id="{1E5BD0FA-5774-9F47-BE7F-915D96BD5464}"/>
              </a:ext>
            </a:extLst>
          </p:cNvPr>
          <p:cNvCxnSpPr/>
          <p:nvPr/>
        </p:nvCxnSpPr>
        <p:spPr>
          <a:xfrm>
            <a:off x="3031218" y="1926908"/>
            <a:ext cx="1743599" cy="0"/>
          </a:xfrm>
          <a:prstGeom prst="line">
            <a:avLst/>
          </a:prstGeom>
          <a:ln w="19050"/>
        </p:spPr>
        <p:style>
          <a:lnRef idx="1">
            <a:schemeClr val="dk1"/>
          </a:lnRef>
          <a:fillRef idx="0">
            <a:schemeClr val="dk1"/>
          </a:fillRef>
          <a:effectRef idx="0">
            <a:schemeClr val="dk1"/>
          </a:effectRef>
          <a:fontRef idx="minor">
            <a:schemeClr val="tx1"/>
          </a:fontRef>
        </p:style>
      </p:cxnSp>
      <p:sp>
        <p:nvSpPr>
          <p:cNvPr id="36" name="Rectangle 35">
            <a:extLst>
              <a:ext uri="{FF2B5EF4-FFF2-40B4-BE49-F238E27FC236}">
                <a16:creationId xmlns:a16="http://schemas.microsoft.com/office/drawing/2014/main" xmlns="" id="{6E97AF18-6217-B44A-A8EE-CE17305CC6A0}"/>
              </a:ext>
            </a:extLst>
          </p:cNvPr>
          <p:cNvSpPr/>
          <p:nvPr/>
        </p:nvSpPr>
        <p:spPr>
          <a:xfrm>
            <a:off x="1699264" y="4061603"/>
            <a:ext cx="1363812" cy="283045"/>
          </a:xfrm>
          <a:prstGeom prst="rect">
            <a:avLst/>
          </a:prstGeom>
          <a:solidFill>
            <a:schemeClr val="accent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t>INMS</a:t>
            </a:r>
          </a:p>
        </p:txBody>
      </p:sp>
      <p:cxnSp>
        <p:nvCxnSpPr>
          <p:cNvPr id="37" name="Straight Connector 36">
            <a:extLst>
              <a:ext uri="{FF2B5EF4-FFF2-40B4-BE49-F238E27FC236}">
                <a16:creationId xmlns:a16="http://schemas.microsoft.com/office/drawing/2014/main" xmlns="" id="{F5408859-2DC5-2A4D-B778-E12F15083E88}"/>
              </a:ext>
            </a:extLst>
          </p:cNvPr>
          <p:cNvCxnSpPr/>
          <p:nvPr/>
        </p:nvCxnSpPr>
        <p:spPr>
          <a:xfrm flipH="1">
            <a:off x="3050684" y="4761517"/>
            <a:ext cx="2013909"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xmlns="" id="{CA4F4B8E-4EC3-D942-9BF8-CB30D62E97A3}"/>
              </a:ext>
            </a:extLst>
          </p:cNvPr>
          <p:cNvCxnSpPr/>
          <p:nvPr/>
        </p:nvCxnSpPr>
        <p:spPr>
          <a:xfrm flipV="1">
            <a:off x="10397128" y="4535676"/>
            <a:ext cx="0" cy="898402"/>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xmlns="" id="{A3E44AD2-434D-1F45-B380-AF83824C75D2}"/>
              </a:ext>
            </a:extLst>
          </p:cNvPr>
          <p:cNvSpPr/>
          <p:nvPr/>
        </p:nvSpPr>
        <p:spPr>
          <a:xfrm>
            <a:off x="8811121" y="4737305"/>
            <a:ext cx="1811439" cy="336556"/>
          </a:xfrm>
          <a:prstGeom prst="rect">
            <a:avLst/>
          </a:prstGeom>
          <a:solidFill>
            <a:schemeClr val="accent6"/>
          </a:solidFill>
          <a:ln>
            <a:solidFill>
              <a:schemeClr val="tx1">
                <a:lumMod val="50000"/>
                <a:lumOff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1200" dirty="0"/>
              <a:t>Balun, capacitors, etc.</a:t>
            </a:r>
          </a:p>
        </p:txBody>
      </p:sp>
      <p:sp>
        <p:nvSpPr>
          <p:cNvPr id="40" name="Rectangle 39">
            <a:extLst>
              <a:ext uri="{FF2B5EF4-FFF2-40B4-BE49-F238E27FC236}">
                <a16:creationId xmlns:a16="http://schemas.microsoft.com/office/drawing/2014/main" xmlns="" id="{D89AB528-9D29-2744-AD54-CEB4288542DE}"/>
              </a:ext>
            </a:extLst>
          </p:cNvPr>
          <p:cNvSpPr/>
          <p:nvPr/>
        </p:nvSpPr>
        <p:spPr>
          <a:xfrm>
            <a:off x="1699265" y="4578639"/>
            <a:ext cx="1372214" cy="290625"/>
          </a:xfrm>
          <a:prstGeom prst="rect">
            <a:avLst/>
          </a:prstGeom>
          <a:gradFill>
            <a:gsLst>
              <a:gs pos="0">
                <a:schemeClr val="accent6"/>
              </a:gs>
              <a:gs pos="40000">
                <a:schemeClr val="accent6"/>
              </a:gs>
              <a:gs pos="60000">
                <a:schemeClr val="accent5"/>
              </a:gs>
              <a:gs pos="100000">
                <a:schemeClr val="accent5"/>
              </a:gs>
            </a:gsLst>
            <a:lin ang="5400000" scaled="1"/>
          </a:gra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r"/>
            <a:r>
              <a:rPr lang="en-US" sz="1200" dirty="0"/>
              <a:t>GPS Antenna</a:t>
            </a:r>
          </a:p>
        </p:txBody>
      </p:sp>
      <p:cxnSp>
        <p:nvCxnSpPr>
          <p:cNvPr id="41" name="Straight Connector 40">
            <a:extLst>
              <a:ext uri="{FF2B5EF4-FFF2-40B4-BE49-F238E27FC236}">
                <a16:creationId xmlns:a16="http://schemas.microsoft.com/office/drawing/2014/main" xmlns="" id="{E04599F7-56E6-3D4A-BA6B-9517C4693BF9}"/>
              </a:ext>
            </a:extLst>
          </p:cNvPr>
          <p:cNvCxnSpPr/>
          <p:nvPr/>
        </p:nvCxnSpPr>
        <p:spPr>
          <a:xfrm flipH="1">
            <a:off x="8054006" y="3818140"/>
            <a:ext cx="166580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xmlns="" id="{2C7B729B-636F-EB4A-A1AD-44C64A8872CC}"/>
              </a:ext>
            </a:extLst>
          </p:cNvPr>
          <p:cNvCxnSpPr/>
          <p:nvPr/>
        </p:nvCxnSpPr>
        <p:spPr>
          <a:xfrm>
            <a:off x="3299178" y="3723789"/>
            <a:ext cx="1798586"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xmlns="" id="{29750475-687E-8547-AB9C-20B0612E2F6C}"/>
              </a:ext>
            </a:extLst>
          </p:cNvPr>
          <p:cNvCxnSpPr/>
          <p:nvPr/>
        </p:nvCxnSpPr>
        <p:spPr>
          <a:xfrm>
            <a:off x="3640675" y="3118268"/>
            <a:ext cx="0" cy="50611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xmlns="" id="{D2478D82-0C39-674D-9CFC-A726EA203C03}"/>
              </a:ext>
            </a:extLst>
          </p:cNvPr>
          <p:cNvCxnSpPr/>
          <p:nvPr/>
        </p:nvCxnSpPr>
        <p:spPr>
          <a:xfrm flipH="1">
            <a:off x="3031219" y="2122486"/>
            <a:ext cx="1324490"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xmlns="" id="{BBA0E650-CBD2-7941-A267-B9BD2DEFE75B}"/>
              </a:ext>
            </a:extLst>
          </p:cNvPr>
          <p:cNvSpPr txBox="1"/>
          <p:nvPr/>
        </p:nvSpPr>
        <p:spPr>
          <a:xfrm>
            <a:off x="3017378" y="1910554"/>
            <a:ext cx="1908277" cy="246221"/>
          </a:xfrm>
          <a:prstGeom prst="rect">
            <a:avLst/>
          </a:prstGeom>
          <a:noFill/>
        </p:spPr>
        <p:txBody>
          <a:bodyPr wrap="square" rtlCol="0">
            <a:spAutoFit/>
          </a:bodyPr>
          <a:lstStyle/>
          <a:p>
            <a:r>
              <a:rPr lang="en-US" sz="1000" dirty="0"/>
              <a:t>Boom Rel. Mech., 3.3V</a:t>
            </a:r>
          </a:p>
        </p:txBody>
      </p:sp>
      <p:sp>
        <p:nvSpPr>
          <p:cNvPr id="46" name="TextBox 45">
            <a:extLst>
              <a:ext uri="{FF2B5EF4-FFF2-40B4-BE49-F238E27FC236}">
                <a16:creationId xmlns:a16="http://schemas.microsoft.com/office/drawing/2014/main" xmlns="" id="{C1AA2D21-4D72-7643-94E8-C04D97DD6B96}"/>
              </a:ext>
            </a:extLst>
          </p:cNvPr>
          <p:cNvSpPr txBox="1"/>
          <p:nvPr/>
        </p:nvSpPr>
        <p:spPr>
          <a:xfrm>
            <a:off x="3031218" y="1708626"/>
            <a:ext cx="1324491" cy="246221"/>
          </a:xfrm>
          <a:prstGeom prst="rect">
            <a:avLst/>
          </a:prstGeom>
          <a:noFill/>
        </p:spPr>
        <p:txBody>
          <a:bodyPr wrap="square" rtlCol="0">
            <a:spAutoFit/>
          </a:bodyPr>
          <a:lstStyle/>
          <a:p>
            <a:r>
              <a:rPr lang="en-US" sz="1000" dirty="0"/>
              <a:t>Mags Power and Data</a:t>
            </a:r>
          </a:p>
        </p:txBody>
      </p:sp>
      <p:cxnSp>
        <p:nvCxnSpPr>
          <p:cNvPr id="47" name="Straight Connector 46">
            <a:extLst>
              <a:ext uri="{FF2B5EF4-FFF2-40B4-BE49-F238E27FC236}">
                <a16:creationId xmlns:a16="http://schemas.microsoft.com/office/drawing/2014/main" xmlns="" id="{5009526E-8E5B-B54F-A32B-EF812B478491}"/>
              </a:ext>
            </a:extLst>
          </p:cNvPr>
          <p:cNvCxnSpPr/>
          <p:nvPr/>
        </p:nvCxnSpPr>
        <p:spPr>
          <a:xfrm flipH="1">
            <a:off x="7322498" y="4174783"/>
            <a:ext cx="731508"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48" name="Rectangle 47">
            <a:extLst>
              <a:ext uri="{FF2B5EF4-FFF2-40B4-BE49-F238E27FC236}">
                <a16:creationId xmlns:a16="http://schemas.microsoft.com/office/drawing/2014/main" xmlns="" id="{13DC1D45-D6B5-8545-8BCA-4D60A423EF9B}"/>
              </a:ext>
            </a:extLst>
          </p:cNvPr>
          <p:cNvSpPr/>
          <p:nvPr/>
        </p:nvSpPr>
        <p:spPr>
          <a:xfrm>
            <a:off x="8797629" y="4228123"/>
            <a:ext cx="1820292" cy="341688"/>
          </a:xfrm>
          <a:prstGeom prst="rect">
            <a:avLst/>
          </a:prstGeom>
          <a:solidFill>
            <a:schemeClr val="accent5"/>
          </a:solidFill>
          <a:ln>
            <a:solidFill>
              <a:schemeClr val="tx1">
                <a:lumMod val="50000"/>
                <a:lumOff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1200" dirty="0"/>
              <a:t>L3 Cadet</a:t>
            </a:r>
          </a:p>
        </p:txBody>
      </p:sp>
      <p:pic>
        <p:nvPicPr>
          <p:cNvPr id="49" name="Picture 3">
            <a:extLst>
              <a:ext uri="{FF2B5EF4-FFF2-40B4-BE49-F238E27FC236}">
                <a16:creationId xmlns:a16="http://schemas.microsoft.com/office/drawing/2014/main" xmlns="" id="{CF14CD04-1128-A548-8B04-2CF94A0EADA1}"/>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71136" y="4167163"/>
            <a:ext cx="607467" cy="51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Rectangle 49">
            <a:extLst>
              <a:ext uri="{FF2B5EF4-FFF2-40B4-BE49-F238E27FC236}">
                <a16:creationId xmlns:a16="http://schemas.microsoft.com/office/drawing/2014/main" xmlns="" id="{58CC1D1F-0B24-7F4E-971B-513586C46E25}"/>
              </a:ext>
            </a:extLst>
          </p:cNvPr>
          <p:cNvSpPr/>
          <p:nvPr/>
        </p:nvSpPr>
        <p:spPr>
          <a:xfrm>
            <a:off x="8802268" y="3628282"/>
            <a:ext cx="1820292" cy="341688"/>
          </a:xfrm>
          <a:prstGeom prst="rect">
            <a:avLst/>
          </a:prstGeom>
          <a:solidFill>
            <a:schemeClr val="accent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Wheel</a:t>
            </a:r>
          </a:p>
        </p:txBody>
      </p:sp>
      <p:pic>
        <p:nvPicPr>
          <p:cNvPr id="51" name="Picture 2">
            <a:extLst>
              <a:ext uri="{FF2B5EF4-FFF2-40B4-BE49-F238E27FC236}">
                <a16:creationId xmlns:a16="http://schemas.microsoft.com/office/drawing/2014/main" xmlns="" id="{AA056432-D38B-8643-B7BC-0F5DE41C45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06148" y="3600799"/>
            <a:ext cx="458719" cy="413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Rectangle 51">
            <a:extLst>
              <a:ext uri="{FF2B5EF4-FFF2-40B4-BE49-F238E27FC236}">
                <a16:creationId xmlns:a16="http://schemas.microsoft.com/office/drawing/2014/main" xmlns="" id="{C4C4260D-E754-A44B-A4D6-1A28F459BA94}"/>
              </a:ext>
            </a:extLst>
          </p:cNvPr>
          <p:cNvSpPr/>
          <p:nvPr/>
        </p:nvSpPr>
        <p:spPr>
          <a:xfrm>
            <a:off x="9385618" y="5265800"/>
            <a:ext cx="1232303" cy="336556"/>
          </a:xfrm>
          <a:prstGeom prst="rect">
            <a:avLst/>
          </a:prstGeom>
          <a:solidFill>
            <a:schemeClr val="accent6"/>
          </a:solidFill>
          <a:ln>
            <a:solidFill>
              <a:schemeClr val="tx1">
                <a:lumMod val="50000"/>
                <a:lumOff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1200" dirty="0"/>
              <a:t>4x UHF Antenna</a:t>
            </a:r>
          </a:p>
        </p:txBody>
      </p:sp>
      <p:sp>
        <p:nvSpPr>
          <p:cNvPr id="53" name="Rectangle 52">
            <a:extLst>
              <a:ext uri="{FF2B5EF4-FFF2-40B4-BE49-F238E27FC236}">
                <a16:creationId xmlns:a16="http://schemas.microsoft.com/office/drawing/2014/main" xmlns="" id="{5EFEDF5E-7A9A-514E-919B-F59FCD1015E2}"/>
              </a:ext>
            </a:extLst>
          </p:cNvPr>
          <p:cNvSpPr/>
          <p:nvPr/>
        </p:nvSpPr>
        <p:spPr>
          <a:xfrm>
            <a:off x="8818279" y="2316732"/>
            <a:ext cx="1804281" cy="341688"/>
          </a:xfrm>
          <a:prstGeom prst="rect">
            <a:avLst/>
          </a:prstGeom>
          <a:gradFill>
            <a:gsLst>
              <a:gs pos="0">
                <a:schemeClr val="accent6"/>
              </a:gs>
              <a:gs pos="40000">
                <a:schemeClr val="accent6"/>
              </a:gs>
              <a:gs pos="60000">
                <a:schemeClr val="accent5"/>
              </a:gs>
              <a:gs pos="100000">
                <a:schemeClr val="accent5"/>
              </a:gs>
            </a:gsLst>
            <a:lin ang="5400000" scaled="1"/>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Panel</a:t>
            </a:r>
          </a:p>
        </p:txBody>
      </p:sp>
      <p:sp>
        <p:nvSpPr>
          <p:cNvPr id="54" name="Rectangle 53">
            <a:extLst>
              <a:ext uri="{FF2B5EF4-FFF2-40B4-BE49-F238E27FC236}">
                <a16:creationId xmlns:a16="http://schemas.microsoft.com/office/drawing/2014/main" xmlns="" id="{D4367F84-61AF-764A-A0E3-7AE1B4AE71E2}"/>
              </a:ext>
            </a:extLst>
          </p:cNvPr>
          <p:cNvSpPr/>
          <p:nvPr/>
        </p:nvSpPr>
        <p:spPr>
          <a:xfrm>
            <a:off x="8802465" y="2991159"/>
            <a:ext cx="1819847" cy="341688"/>
          </a:xfrm>
          <a:prstGeom prst="rect">
            <a:avLst/>
          </a:prstGeom>
          <a:gradFill>
            <a:gsLst>
              <a:gs pos="0">
                <a:schemeClr val="accent6"/>
              </a:gs>
              <a:gs pos="40000">
                <a:schemeClr val="accent6"/>
              </a:gs>
              <a:gs pos="60000">
                <a:schemeClr val="accent5"/>
              </a:gs>
              <a:gs pos="100000">
                <a:schemeClr val="accent5"/>
              </a:gs>
            </a:gsLst>
            <a:lin ang="5400000" scaled="1"/>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Panel</a:t>
            </a:r>
          </a:p>
        </p:txBody>
      </p:sp>
      <p:sp>
        <p:nvSpPr>
          <p:cNvPr id="55" name="Rectangle 54">
            <a:extLst>
              <a:ext uri="{FF2B5EF4-FFF2-40B4-BE49-F238E27FC236}">
                <a16:creationId xmlns:a16="http://schemas.microsoft.com/office/drawing/2014/main" xmlns="" id="{4F0349DE-A66D-B24B-8253-D00B7B26CA39}"/>
              </a:ext>
            </a:extLst>
          </p:cNvPr>
          <p:cNvSpPr/>
          <p:nvPr/>
        </p:nvSpPr>
        <p:spPr>
          <a:xfrm>
            <a:off x="1699264" y="2384103"/>
            <a:ext cx="1723251" cy="341688"/>
          </a:xfrm>
          <a:prstGeom prst="rect">
            <a:avLst/>
          </a:prstGeom>
          <a:gradFill>
            <a:gsLst>
              <a:gs pos="0">
                <a:schemeClr val="accent6"/>
              </a:gs>
              <a:gs pos="40000">
                <a:schemeClr val="accent6"/>
              </a:gs>
              <a:gs pos="60000">
                <a:schemeClr val="accent5"/>
              </a:gs>
              <a:gs pos="100000">
                <a:schemeClr val="accent5"/>
              </a:gs>
            </a:gsLst>
            <a:lin ang="5400000" scaled="1"/>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t>Panel</a:t>
            </a:r>
          </a:p>
        </p:txBody>
      </p:sp>
      <p:pic>
        <p:nvPicPr>
          <p:cNvPr id="56" name="Picture 6">
            <a:extLst>
              <a:ext uri="{FF2B5EF4-FFF2-40B4-BE49-F238E27FC236}">
                <a16:creationId xmlns:a16="http://schemas.microsoft.com/office/drawing/2014/main" xmlns="" id="{4F10F7FA-4A2B-D94E-B65F-0488E0A8AF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9853" y="2429137"/>
            <a:ext cx="421150" cy="234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Rectangle 56">
            <a:extLst>
              <a:ext uri="{FF2B5EF4-FFF2-40B4-BE49-F238E27FC236}">
                <a16:creationId xmlns:a16="http://schemas.microsoft.com/office/drawing/2014/main" xmlns="" id="{A3627FB1-A657-844F-9518-EC583EBBDAA8}"/>
              </a:ext>
            </a:extLst>
          </p:cNvPr>
          <p:cNvSpPr/>
          <p:nvPr/>
        </p:nvSpPr>
        <p:spPr>
          <a:xfrm>
            <a:off x="1699265" y="2952762"/>
            <a:ext cx="1748666" cy="341688"/>
          </a:xfrm>
          <a:prstGeom prst="rect">
            <a:avLst/>
          </a:prstGeom>
          <a:solidFill>
            <a:schemeClr val="accent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t>Sep Switch</a:t>
            </a:r>
          </a:p>
        </p:txBody>
      </p:sp>
      <p:pic>
        <p:nvPicPr>
          <p:cNvPr id="58" name="Picture 8">
            <a:extLst>
              <a:ext uri="{FF2B5EF4-FFF2-40B4-BE49-F238E27FC236}">
                <a16:creationId xmlns:a16="http://schemas.microsoft.com/office/drawing/2014/main" xmlns="" id="{65305E62-3866-7540-93EA-E4750C8C83D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7472" y="2906135"/>
            <a:ext cx="598562" cy="434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9" name="Straight Connector 58">
            <a:extLst>
              <a:ext uri="{FF2B5EF4-FFF2-40B4-BE49-F238E27FC236}">
                <a16:creationId xmlns:a16="http://schemas.microsoft.com/office/drawing/2014/main" xmlns="" id="{D9A67595-6D75-5149-B7AA-66BB57FECF81}"/>
              </a:ext>
            </a:extLst>
          </p:cNvPr>
          <p:cNvCxnSpPr/>
          <p:nvPr/>
        </p:nvCxnSpPr>
        <p:spPr>
          <a:xfrm flipH="1" flipV="1">
            <a:off x="8054006" y="2629481"/>
            <a:ext cx="1" cy="86503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60" name="Rectangle 59">
            <a:extLst>
              <a:ext uri="{FF2B5EF4-FFF2-40B4-BE49-F238E27FC236}">
                <a16:creationId xmlns:a16="http://schemas.microsoft.com/office/drawing/2014/main" xmlns="" id="{AA2BA859-078D-BC47-820F-BD49A9F21883}"/>
              </a:ext>
            </a:extLst>
          </p:cNvPr>
          <p:cNvSpPr/>
          <p:nvPr/>
        </p:nvSpPr>
        <p:spPr>
          <a:xfrm>
            <a:off x="1699264" y="3544891"/>
            <a:ext cx="1748667" cy="341688"/>
          </a:xfrm>
          <a:prstGeom prst="rect">
            <a:avLst/>
          </a:prstGeom>
          <a:solidFill>
            <a:schemeClr val="accent5"/>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t>RBF Switch</a:t>
            </a:r>
          </a:p>
        </p:txBody>
      </p:sp>
      <p:sp>
        <p:nvSpPr>
          <p:cNvPr id="61" name="Rectangle 60">
            <a:extLst>
              <a:ext uri="{FF2B5EF4-FFF2-40B4-BE49-F238E27FC236}">
                <a16:creationId xmlns:a16="http://schemas.microsoft.com/office/drawing/2014/main" xmlns="" id="{E590919C-C7A0-BB4E-981C-9CC33FF234D1}"/>
              </a:ext>
            </a:extLst>
          </p:cNvPr>
          <p:cNvSpPr/>
          <p:nvPr/>
        </p:nvSpPr>
        <p:spPr>
          <a:xfrm>
            <a:off x="1699264" y="1708239"/>
            <a:ext cx="1323293" cy="492986"/>
          </a:xfrm>
          <a:prstGeom prst="rect">
            <a:avLst/>
          </a:prstGeom>
          <a:gradFill>
            <a:gsLst>
              <a:gs pos="0">
                <a:schemeClr val="accent6"/>
              </a:gs>
              <a:gs pos="40000">
                <a:schemeClr val="accent6"/>
              </a:gs>
              <a:gs pos="60000">
                <a:schemeClr val="accent5"/>
              </a:gs>
              <a:gs pos="100000">
                <a:schemeClr val="accent5"/>
              </a:gs>
            </a:gsLst>
            <a:lin ang="5400000" scaled="1"/>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Boom Mag and Billingsley Mags</a:t>
            </a:r>
          </a:p>
        </p:txBody>
      </p:sp>
      <p:sp>
        <p:nvSpPr>
          <p:cNvPr id="62" name="TextBox 61">
            <a:extLst>
              <a:ext uri="{FF2B5EF4-FFF2-40B4-BE49-F238E27FC236}">
                <a16:creationId xmlns:a16="http://schemas.microsoft.com/office/drawing/2014/main" xmlns="" id="{75729CD5-DEC5-7046-A493-3E6D08B06D4A}"/>
              </a:ext>
            </a:extLst>
          </p:cNvPr>
          <p:cNvSpPr txBox="1"/>
          <p:nvPr/>
        </p:nvSpPr>
        <p:spPr>
          <a:xfrm>
            <a:off x="10065664" y="2352482"/>
            <a:ext cx="578815" cy="276999"/>
          </a:xfrm>
          <a:prstGeom prst="rect">
            <a:avLst/>
          </a:prstGeom>
          <a:noFill/>
        </p:spPr>
        <p:txBody>
          <a:bodyPr wrap="square" rtlCol="0">
            <a:spAutoFit/>
          </a:bodyPr>
          <a:lstStyle/>
          <a:p>
            <a:pPr algn="r"/>
            <a:r>
              <a:rPr lang="en-US" sz="1200" dirty="0">
                <a:solidFill>
                  <a:schemeClr val="bg1"/>
                </a:solidFill>
              </a:rPr>
              <a:t>2x 3U</a:t>
            </a:r>
          </a:p>
        </p:txBody>
      </p:sp>
      <p:pic>
        <p:nvPicPr>
          <p:cNvPr id="63" name="Picture 9">
            <a:extLst>
              <a:ext uri="{FF2B5EF4-FFF2-40B4-BE49-F238E27FC236}">
                <a16:creationId xmlns:a16="http://schemas.microsoft.com/office/drawing/2014/main" xmlns="" id="{BA6776B8-262A-BE43-9F9A-8242789369E0}"/>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56677" y="3010241"/>
            <a:ext cx="339447" cy="188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TextBox 63">
            <a:extLst>
              <a:ext uri="{FF2B5EF4-FFF2-40B4-BE49-F238E27FC236}">
                <a16:creationId xmlns:a16="http://schemas.microsoft.com/office/drawing/2014/main" xmlns="" id="{AC8A3A53-7252-F04E-972C-574D437B15F3}"/>
              </a:ext>
            </a:extLst>
          </p:cNvPr>
          <p:cNvSpPr txBox="1"/>
          <p:nvPr/>
        </p:nvSpPr>
        <p:spPr>
          <a:xfrm>
            <a:off x="10088524" y="3025898"/>
            <a:ext cx="554446" cy="276999"/>
          </a:xfrm>
          <a:prstGeom prst="rect">
            <a:avLst/>
          </a:prstGeom>
          <a:noFill/>
        </p:spPr>
        <p:txBody>
          <a:bodyPr wrap="square" rtlCol="0">
            <a:spAutoFit/>
          </a:bodyPr>
          <a:lstStyle/>
          <a:p>
            <a:pPr algn="r"/>
            <a:r>
              <a:rPr lang="en-US" sz="1200" dirty="0">
                <a:solidFill>
                  <a:schemeClr val="bg1"/>
                </a:solidFill>
              </a:rPr>
              <a:t>2x 6U</a:t>
            </a:r>
          </a:p>
        </p:txBody>
      </p:sp>
      <p:sp>
        <p:nvSpPr>
          <p:cNvPr id="65" name="TextBox 64">
            <a:extLst>
              <a:ext uri="{FF2B5EF4-FFF2-40B4-BE49-F238E27FC236}">
                <a16:creationId xmlns:a16="http://schemas.microsoft.com/office/drawing/2014/main" xmlns="" id="{6ABE9DE2-A7F1-434A-AA7A-B2C42E69BDC6}"/>
              </a:ext>
            </a:extLst>
          </p:cNvPr>
          <p:cNvSpPr txBox="1"/>
          <p:nvPr/>
        </p:nvSpPr>
        <p:spPr>
          <a:xfrm>
            <a:off x="1668413" y="2425020"/>
            <a:ext cx="639033" cy="276999"/>
          </a:xfrm>
          <a:prstGeom prst="rect">
            <a:avLst/>
          </a:prstGeom>
          <a:noFill/>
        </p:spPr>
        <p:txBody>
          <a:bodyPr wrap="square" rtlCol="0">
            <a:spAutoFit/>
          </a:bodyPr>
          <a:lstStyle/>
          <a:p>
            <a:r>
              <a:rPr lang="en-US" sz="1200" dirty="0">
                <a:solidFill>
                  <a:schemeClr val="bg1"/>
                </a:solidFill>
              </a:rPr>
              <a:t>2x 2U</a:t>
            </a:r>
          </a:p>
        </p:txBody>
      </p:sp>
      <p:sp>
        <p:nvSpPr>
          <p:cNvPr id="66" name="TextBox 65">
            <a:extLst>
              <a:ext uri="{FF2B5EF4-FFF2-40B4-BE49-F238E27FC236}">
                <a16:creationId xmlns:a16="http://schemas.microsoft.com/office/drawing/2014/main" xmlns="" id="{249C3EEC-F2D9-CA4C-965C-E4BEAB2D9C48}"/>
              </a:ext>
            </a:extLst>
          </p:cNvPr>
          <p:cNvSpPr txBox="1"/>
          <p:nvPr/>
        </p:nvSpPr>
        <p:spPr>
          <a:xfrm>
            <a:off x="1699265" y="2992790"/>
            <a:ext cx="480449" cy="276999"/>
          </a:xfrm>
          <a:prstGeom prst="rect">
            <a:avLst/>
          </a:prstGeom>
          <a:noFill/>
        </p:spPr>
        <p:txBody>
          <a:bodyPr wrap="square" rtlCol="0">
            <a:spAutoFit/>
          </a:bodyPr>
          <a:lstStyle/>
          <a:p>
            <a:r>
              <a:rPr lang="en-US" sz="1200" dirty="0">
                <a:solidFill>
                  <a:schemeClr val="bg1"/>
                </a:solidFill>
              </a:rPr>
              <a:t>3x</a:t>
            </a:r>
          </a:p>
        </p:txBody>
      </p:sp>
      <p:sp>
        <p:nvSpPr>
          <p:cNvPr id="67" name="TextBox 66">
            <a:extLst>
              <a:ext uri="{FF2B5EF4-FFF2-40B4-BE49-F238E27FC236}">
                <a16:creationId xmlns:a16="http://schemas.microsoft.com/office/drawing/2014/main" xmlns="" id="{26E2F5B2-9D44-024A-AA9C-FF2DC520AA16}"/>
              </a:ext>
            </a:extLst>
          </p:cNvPr>
          <p:cNvSpPr txBox="1"/>
          <p:nvPr/>
        </p:nvSpPr>
        <p:spPr>
          <a:xfrm>
            <a:off x="10230715" y="3656399"/>
            <a:ext cx="351625" cy="276999"/>
          </a:xfrm>
          <a:prstGeom prst="rect">
            <a:avLst/>
          </a:prstGeom>
          <a:noFill/>
        </p:spPr>
        <p:txBody>
          <a:bodyPr wrap="square" rtlCol="0">
            <a:spAutoFit/>
          </a:bodyPr>
          <a:lstStyle/>
          <a:p>
            <a:pPr algn="r"/>
            <a:r>
              <a:rPr lang="en-US" sz="1200" dirty="0">
                <a:solidFill>
                  <a:schemeClr val="bg1"/>
                </a:solidFill>
              </a:rPr>
              <a:t>3x</a:t>
            </a:r>
          </a:p>
        </p:txBody>
      </p:sp>
      <p:pic>
        <p:nvPicPr>
          <p:cNvPr id="68" name="Picture 4">
            <a:extLst>
              <a:ext uri="{FF2B5EF4-FFF2-40B4-BE49-F238E27FC236}">
                <a16:creationId xmlns:a16="http://schemas.microsoft.com/office/drawing/2014/main" xmlns="" id="{9F385990-DBF8-5545-B0FF-B8706D808DE1}"/>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80218" y="3125703"/>
            <a:ext cx="199974" cy="175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xmlns="" id="{A9350C8A-2382-464C-AAE0-48BFAE6EFE47}"/>
              </a:ext>
            </a:extLst>
          </p:cNvPr>
          <p:cNvPicPr>
            <a:picLocks noChangeAspect="1"/>
          </p:cNvPicPr>
          <p:nvPr/>
        </p:nvPicPr>
        <p:blipFill rotWithShape="1">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2769" t="24842" r="5049" b="19649"/>
          <a:stretch/>
        </p:blipFill>
        <p:spPr>
          <a:xfrm>
            <a:off x="9727275" y="3000757"/>
            <a:ext cx="406968" cy="284374"/>
          </a:xfrm>
          <a:prstGeom prst="rect">
            <a:avLst/>
          </a:prstGeom>
        </p:spPr>
      </p:pic>
      <p:cxnSp>
        <p:nvCxnSpPr>
          <p:cNvPr id="70" name="Straight Connector 69">
            <a:extLst>
              <a:ext uri="{FF2B5EF4-FFF2-40B4-BE49-F238E27FC236}">
                <a16:creationId xmlns:a16="http://schemas.microsoft.com/office/drawing/2014/main" xmlns="" id="{798BC4EA-7FA0-7448-91A6-55A7B3A922ED}"/>
              </a:ext>
            </a:extLst>
          </p:cNvPr>
          <p:cNvCxnSpPr/>
          <p:nvPr/>
        </p:nvCxnSpPr>
        <p:spPr>
          <a:xfrm>
            <a:off x="7909227" y="3050911"/>
            <a:ext cx="893238"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xmlns="" id="{B8F677B1-25FB-EB44-A5A7-E1535246819C}"/>
              </a:ext>
            </a:extLst>
          </p:cNvPr>
          <p:cNvCxnSpPr/>
          <p:nvPr/>
        </p:nvCxnSpPr>
        <p:spPr>
          <a:xfrm flipH="1" flipV="1">
            <a:off x="7909227" y="2614649"/>
            <a:ext cx="1" cy="43626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xmlns="" id="{55EE8662-87E5-AB40-A45D-B59CF4107477}"/>
              </a:ext>
            </a:extLst>
          </p:cNvPr>
          <p:cNvCxnSpPr/>
          <p:nvPr/>
        </p:nvCxnSpPr>
        <p:spPr>
          <a:xfrm>
            <a:off x="7386219" y="2614649"/>
            <a:ext cx="523008"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xmlns="" id="{547AD26D-CEC0-C840-8EEA-E467EB9EC72D}"/>
              </a:ext>
            </a:extLst>
          </p:cNvPr>
          <p:cNvCxnSpPr/>
          <p:nvPr/>
        </p:nvCxnSpPr>
        <p:spPr>
          <a:xfrm>
            <a:off x="8170245" y="3272447"/>
            <a:ext cx="627384"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xmlns="" id="{9F89B440-32C6-384B-9664-A2A1F268ACE2}"/>
              </a:ext>
            </a:extLst>
          </p:cNvPr>
          <p:cNvSpPr txBox="1"/>
          <p:nvPr/>
        </p:nvSpPr>
        <p:spPr>
          <a:xfrm>
            <a:off x="8236884" y="2062732"/>
            <a:ext cx="1148474" cy="400110"/>
          </a:xfrm>
          <a:prstGeom prst="rect">
            <a:avLst/>
          </a:prstGeom>
          <a:noFill/>
        </p:spPr>
        <p:txBody>
          <a:bodyPr wrap="square" rtlCol="0">
            <a:spAutoFit/>
          </a:bodyPr>
          <a:lstStyle/>
          <a:p>
            <a:r>
              <a:rPr lang="en-US" sz="1000" dirty="0"/>
              <a:t>Torquer, FSS, </a:t>
            </a:r>
          </a:p>
          <a:p>
            <a:r>
              <a:rPr lang="en-US" sz="1000" dirty="0"/>
              <a:t>SPI, +5V</a:t>
            </a:r>
          </a:p>
        </p:txBody>
      </p:sp>
      <p:cxnSp>
        <p:nvCxnSpPr>
          <p:cNvPr id="75" name="Straight Connector 74">
            <a:extLst>
              <a:ext uri="{FF2B5EF4-FFF2-40B4-BE49-F238E27FC236}">
                <a16:creationId xmlns:a16="http://schemas.microsoft.com/office/drawing/2014/main" xmlns="" id="{AFF75B26-BC9A-7349-8B35-CFD7748EEEE9}"/>
              </a:ext>
            </a:extLst>
          </p:cNvPr>
          <p:cNvCxnSpPr/>
          <p:nvPr/>
        </p:nvCxnSpPr>
        <p:spPr>
          <a:xfrm flipV="1">
            <a:off x="8170245" y="3277733"/>
            <a:ext cx="0" cy="361586"/>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xmlns="" id="{7BEB1A8B-B089-2E47-A109-0E8995B4C3A3}"/>
              </a:ext>
            </a:extLst>
          </p:cNvPr>
          <p:cNvCxnSpPr/>
          <p:nvPr/>
        </p:nvCxnSpPr>
        <p:spPr>
          <a:xfrm flipH="1">
            <a:off x="7322495" y="3644863"/>
            <a:ext cx="84775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77" name="Rectangle 76">
            <a:extLst>
              <a:ext uri="{FF2B5EF4-FFF2-40B4-BE49-F238E27FC236}">
                <a16:creationId xmlns:a16="http://schemas.microsoft.com/office/drawing/2014/main" xmlns="" id="{9201963D-86E9-AD40-8F65-30CC673C5BA1}"/>
              </a:ext>
            </a:extLst>
          </p:cNvPr>
          <p:cNvSpPr/>
          <p:nvPr/>
        </p:nvSpPr>
        <p:spPr>
          <a:xfrm>
            <a:off x="4762202" y="3443097"/>
            <a:ext cx="2743170" cy="362569"/>
          </a:xfrm>
          <a:prstGeom prst="rect">
            <a:avLst/>
          </a:prstGeom>
          <a:solidFill>
            <a:schemeClr val="accent5"/>
          </a:solidFill>
          <a:ln>
            <a:solidFill>
              <a:schemeClr val="tx1">
                <a:lumMod val="50000"/>
                <a:lumOff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t>Clyde Space EPS</a:t>
            </a:r>
          </a:p>
        </p:txBody>
      </p:sp>
      <p:sp>
        <p:nvSpPr>
          <p:cNvPr id="78" name="TextBox 77">
            <a:extLst>
              <a:ext uri="{FF2B5EF4-FFF2-40B4-BE49-F238E27FC236}">
                <a16:creationId xmlns:a16="http://schemas.microsoft.com/office/drawing/2014/main" xmlns="" id="{9EEED523-03A3-3D4A-B22E-9BA32BCDE32A}"/>
              </a:ext>
            </a:extLst>
          </p:cNvPr>
          <p:cNvSpPr txBox="1"/>
          <p:nvPr/>
        </p:nvSpPr>
        <p:spPr>
          <a:xfrm>
            <a:off x="8457861" y="3079007"/>
            <a:ext cx="822951" cy="246221"/>
          </a:xfrm>
          <a:prstGeom prst="rect">
            <a:avLst/>
          </a:prstGeom>
          <a:noFill/>
        </p:spPr>
        <p:txBody>
          <a:bodyPr wrap="square" rtlCol="0">
            <a:spAutoFit/>
          </a:bodyPr>
          <a:lstStyle/>
          <a:p>
            <a:r>
              <a:rPr lang="en-US" sz="1000" dirty="0"/>
              <a:t>+8V</a:t>
            </a:r>
          </a:p>
        </p:txBody>
      </p:sp>
      <p:pic>
        <p:nvPicPr>
          <p:cNvPr id="79" name="Picture 9">
            <a:extLst>
              <a:ext uri="{FF2B5EF4-FFF2-40B4-BE49-F238E27FC236}">
                <a16:creationId xmlns:a16="http://schemas.microsoft.com/office/drawing/2014/main" xmlns="" id="{45CE5328-EE2A-964E-905A-B8E399C7AFFA}"/>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64253" y="2339759"/>
            <a:ext cx="339447" cy="188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4">
            <a:extLst>
              <a:ext uri="{FF2B5EF4-FFF2-40B4-BE49-F238E27FC236}">
                <a16:creationId xmlns:a16="http://schemas.microsoft.com/office/drawing/2014/main" xmlns="" id="{14DF16C8-7ED7-0245-8CF6-354B17BF7517}"/>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87794" y="2455221"/>
            <a:ext cx="199974" cy="175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80">
            <a:extLst>
              <a:ext uri="{FF2B5EF4-FFF2-40B4-BE49-F238E27FC236}">
                <a16:creationId xmlns:a16="http://schemas.microsoft.com/office/drawing/2014/main" xmlns="" id="{40916B52-F51B-7841-80B4-300AC3A5E765}"/>
              </a:ext>
            </a:extLst>
          </p:cNvPr>
          <p:cNvPicPr>
            <a:picLocks noChangeAspect="1"/>
          </p:cNvPicPr>
          <p:nvPr/>
        </p:nvPicPr>
        <p:blipFill rotWithShape="1">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2769" t="24842" r="5049" b="19649"/>
          <a:stretch/>
        </p:blipFill>
        <p:spPr>
          <a:xfrm>
            <a:off x="9734851" y="2330275"/>
            <a:ext cx="406968" cy="284374"/>
          </a:xfrm>
          <a:prstGeom prst="rect">
            <a:avLst/>
          </a:prstGeom>
        </p:spPr>
      </p:pic>
      <p:pic>
        <p:nvPicPr>
          <p:cNvPr id="82" name="Picture 4">
            <a:extLst>
              <a:ext uri="{FF2B5EF4-FFF2-40B4-BE49-F238E27FC236}">
                <a16:creationId xmlns:a16="http://schemas.microsoft.com/office/drawing/2014/main" xmlns="" id="{38AB7626-675B-0C4A-B9F1-93BD5B178F81}"/>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1617" y="2477574"/>
            <a:ext cx="199974" cy="175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3" name="Straight Connector 82">
            <a:extLst>
              <a:ext uri="{FF2B5EF4-FFF2-40B4-BE49-F238E27FC236}">
                <a16:creationId xmlns:a16="http://schemas.microsoft.com/office/drawing/2014/main" xmlns="" id="{A05F5F7F-F3E6-574E-ADA6-478C11917A16}"/>
              </a:ext>
            </a:extLst>
          </p:cNvPr>
          <p:cNvCxnSpPr/>
          <p:nvPr/>
        </p:nvCxnSpPr>
        <p:spPr>
          <a:xfrm>
            <a:off x="3433148" y="2472462"/>
            <a:ext cx="172151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84" name="Rectangle 83">
            <a:extLst>
              <a:ext uri="{FF2B5EF4-FFF2-40B4-BE49-F238E27FC236}">
                <a16:creationId xmlns:a16="http://schemas.microsoft.com/office/drawing/2014/main" xmlns="" id="{FFD5815A-F863-8F4B-813F-CA4ED9524F8C}"/>
              </a:ext>
            </a:extLst>
          </p:cNvPr>
          <p:cNvSpPr/>
          <p:nvPr/>
        </p:nvSpPr>
        <p:spPr>
          <a:xfrm>
            <a:off x="4762202" y="2384103"/>
            <a:ext cx="2743170" cy="376372"/>
          </a:xfrm>
          <a:prstGeom prst="rect">
            <a:avLst/>
          </a:prstGeom>
          <a:solidFill>
            <a:schemeClr val="accent5"/>
          </a:solidFill>
          <a:ln>
            <a:solidFill>
              <a:schemeClr val="tx1">
                <a:lumMod val="50000"/>
                <a:lumOff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t>GomSpace NanoMind</a:t>
            </a:r>
          </a:p>
        </p:txBody>
      </p:sp>
      <p:cxnSp>
        <p:nvCxnSpPr>
          <p:cNvPr id="85" name="Straight Connector 84">
            <a:extLst>
              <a:ext uri="{FF2B5EF4-FFF2-40B4-BE49-F238E27FC236}">
                <a16:creationId xmlns:a16="http://schemas.microsoft.com/office/drawing/2014/main" xmlns="" id="{ECB42040-DCFD-2147-9631-5A44E073AC5E}"/>
              </a:ext>
            </a:extLst>
          </p:cNvPr>
          <p:cNvCxnSpPr/>
          <p:nvPr/>
        </p:nvCxnSpPr>
        <p:spPr>
          <a:xfrm flipH="1">
            <a:off x="3640676" y="3624381"/>
            <a:ext cx="1121526"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xmlns="" id="{A598BFEE-94D2-E24E-BAE7-A1E316C76799}"/>
              </a:ext>
            </a:extLst>
          </p:cNvPr>
          <p:cNvCxnSpPr/>
          <p:nvPr/>
        </p:nvCxnSpPr>
        <p:spPr>
          <a:xfrm>
            <a:off x="4355709" y="2122486"/>
            <a:ext cx="0" cy="1936805"/>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xmlns="" id="{4DAD39E7-471E-794E-BB89-A208C6C35B58}"/>
              </a:ext>
            </a:extLst>
          </p:cNvPr>
          <p:cNvCxnSpPr/>
          <p:nvPr/>
        </p:nvCxnSpPr>
        <p:spPr>
          <a:xfrm flipH="1">
            <a:off x="4355709" y="4059291"/>
            <a:ext cx="798949"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88" name="Rectangle 87">
            <a:extLst>
              <a:ext uri="{FF2B5EF4-FFF2-40B4-BE49-F238E27FC236}">
                <a16:creationId xmlns:a16="http://schemas.microsoft.com/office/drawing/2014/main" xmlns="" id="{597677B6-3F58-144B-B3D6-65B11E9B34C8}"/>
              </a:ext>
            </a:extLst>
          </p:cNvPr>
          <p:cNvSpPr/>
          <p:nvPr/>
        </p:nvSpPr>
        <p:spPr>
          <a:xfrm>
            <a:off x="4762203" y="4663975"/>
            <a:ext cx="633543" cy="548633"/>
          </a:xfrm>
          <a:prstGeom prst="rect">
            <a:avLst/>
          </a:prstGeom>
          <a:solidFill>
            <a:schemeClr val="accent5"/>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a:t>GPS Card</a:t>
            </a:r>
          </a:p>
        </p:txBody>
      </p:sp>
      <p:sp>
        <p:nvSpPr>
          <p:cNvPr id="89" name="TextBox 88">
            <a:extLst>
              <a:ext uri="{FF2B5EF4-FFF2-40B4-BE49-F238E27FC236}">
                <a16:creationId xmlns:a16="http://schemas.microsoft.com/office/drawing/2014/main" xmlns="" id="{4BFF65CB-CEE4-054D-B145-8CF66DB4568B}"/>
              </a:ext>
            </a:extLst>
          </p:cNvPr>
          <p:cNvSpPr txBox="1"/>
          <p:nvPr/>
        </p:nvSpPr>
        <p:spPr>
          <a:xfrm>
            <a:off x="7909228" y="5257976"/>
            <a:ext cx="1908277" cy="246221"/>
          </a:xfrm>
          <a:prstGeom prst="rect">
            <a:avLst/>
          </a:prstGeom>
          <a:noFill/>
        </p:spPr>
        <p:txBody>
          <a:bodyPr wrap="square" rtlCol="0">
            <a:spAutoFit/>
          </a:bodyPr>
          <a:lstStyle/>
          <a:p>
            <a:r>
              <a:rPr lang="en-US" sz="1000" dirty="0"/>
              <a:t>Antenna Rel. Mech., 3.3V</a:t>
            </a:r>
          </a:p>
        </p:txBody>
      </p:sp>
      <p:cxnSp>
        <p:nvCxnSpPr>
          <p:cNvPr id="90" name="Straight Connector 89">
            <a:extLst>
              <a:ext uri="{FF2B5EF4-FFF2-40B4-BE49-F238E27FC236}">
                <a16:creationId xmlns:a16="http://schemas.microsoft.com/office/drawing/2014/main" xmlns="" id="{889FED3D-7F01-AF46-8E58-49A54E679A18}"/>
              </a:ext>
            </a:extLst>
          </p:cNvPr>
          <p:cNvCxnSpPr/>
          <p:nvPr/>
        </p:nvCxnSpPr>
        <p:spPr>
          <a:xfrm>
            <a:off x="8054006" y="4174783"/>
            <a:ext cx="0" cy="31241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xmlns="" id="{363B8A7D-8C7D-834E-8439-33C22F0FD111}"/>
              </a:ext>
            </a:extLst>
          </p:cNvPr>
          <p:cNvCxnSpPr/>
          <p:nvPr/>
        </p:nvCxnSpPr>
        <p:spPr>
          <a:xfrm flipH="1">
            <a:off x="7386222" y="4061694"/>
            <a:ext cx="667784" cy="0"/>
          </a:xfrm>
          <a:prstGeom prst="line">
            <a:avLst/>
          </a:prstGeom>
          <a:ln w="19050"/>
        </p:spPr>
        <p:style>
          <a:lnRef idx="1">
            <a:schemeClr val="dk1"/>
          </a:lnRef>
          <a:fillRef idx="0">
            <a:schemeClr val="dk1"/>
          </a:fillRef>
          <a:effectRef idx="0">
            <a:schemeClr val="dk1"/>
          </a:effectRef>
          <a:fontRef idx="minor">
            <a:schemeClr val="tx1"/>
          </a:fontRef>
        </p:style>
      </p:cxnSp>
      <p:sp>
        <p:nvSpPr>
          <p:cNvPr id="92" name="Rectangle 91">
            <a:extLst>
              <a:ext uri="{FF2B5EF4-FFF2-40B4-BE49-F238E27FC236}">
                <a16:creationId xmlns:a16="http://schemas.microsoft.com/office/drawing/2014/main" xmlns="" id="{05F8E17F-DAC6-0E47-86FD-05DAD71DCE25}"/>
              </a:ext>
            </a:extLst>
          </p:cNvPr>
          <p:cNvSpPr/>
          <p:nvPr/>
        </p:nvSpPr>
        <p:spPr>
          <a:xfrm>
            <a:off x="4762202" y="3981098"/>
            <a:ext cx="2743170" cy="364415"/>
          </a:xfrm>
          <a:prstGeom prst="rect">
            <a:avLst/>
          </a:prstGeom>
          <a:solidFill>
            <a:schemeClr val="accent6"/>
          </a:solidFill>
          <a:ln>
            <a:solidFill>
              <a:schemeClr val="tx1">
                <a:lumMod val="50000"/>
                <a:lumOff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t>Special Services Card</a:t>
            </a:r>
          </a:p>
        </p:txBody>
      </p:sp>
      <p:cxnSp>
        <p:nvCxnSpPr>
          <p:cNvPr id="93" name="Straight Connector 92">
            <a:extLst>
              <a:ext uri="{FF2B5EF4-FFF2-40B4-BE49-F238E27FC236}">
                <a16:creationId xmlns:a16="http://schemas.microsoft.com/office/drawing/2014/main" xmlns="" id="{DC385CF8-3610-8541-B635-9C586793B77E}"/>
              </a:ext>
            </a:extLst>
          </p:cNvPr>
          <p:cNvCxnSpPr/>
          <p:nvPr/>
        </p:nvCxnSpPr>
        <p:spPr>
          <a:xfrm>
            <a:off x="8054006" y="3818140"/>
            <a:ext cx="1" cy="243463"/>
          </a:xfrm>
          <a:prstGeom prst="line">
            <a:avLst/>
          </a:prstGeom>
          <a:ln w="19050"/>
        </p:spPr>
        <p:style>
          <a:lnRef idx="1">
            <a:schemeClr val="dk1"/>
          </a:lnRef>
          <a:fillRef idx="0">
            <a:schemeClr val="dk1"/>
          </a:fillRef>
          <a:effectRef idx="0">
            <a:schemeClr val="dk1"/>
          </a:effectRef>
          <a:fontRef idx="minor">
            <a:schemeClr val="tx1"/>
          </a:fontRef>
        </p:style>
      </p:cxnSp>
      <p:sp>
        <p:nvSpPr>
          <p:cNvPr id="94" name="Rectangle 93">
            <a:extLst>
              <a:ext uri="{FF2B5EF4-FFF2-40B4-BE49-F238E27FC236}">
                <a16:creationId xmlns:a16="http://schemas.microsoft.com/office/drawing/2014/main" xmlns="" id="{01CE65C7-0B30-1D4B-8E29-27FDF8DE3E67}"/>
              </a:ext>
            </a:extLst>
          </p:cNvPr>
          <p:cNvSpPr/>
          <p:nvPr/>
        </p:nvSpPr>
        <p:spPr>
          <a:xfrm>
            <a:off x="214798" y="5514776"/>
            <a:ext cx="1484466" cy="336556"/>
          </a:xfrm>
          <a:prstGeom prst="rect">
            <a:avLst/>
          </a:prstGeom>
          <a:solidFill>
            <a:schemeClr val="accent6"/>
          </a:solidFill>
          <a:ln>
            <a:solidFill>
              <a:schemeClr val="tx1">
                <a:lumMod val="50000"/>
                <a:lumOff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a:t>In-House</a:t>
            </a:r>
          </a:p>
        </p:txBody>
      </p:sp>
      <p:sp>
        <p:nvSpPr>
          <p:cNvPr id="95" name="Rectangle 94">
            <a:extLst>
              <a:ext uri="{FF2B5EF4-FFF2-40B4-BE49-F238E27FC236}">
                <a16:creationId xmlns:a16="http://schemas.microsoft.com/office/drawing/2014/main" xmlns="" id="{80087FE9-1D33-C140-BE1C-8898D356F686}"/>
              </a:ext>
            </a:extLst>
          </p:cNvPr>
          <p:cNvSpPr/>
          <p:nvPr/>
        </p:nvSpPr>
        <p:spPr>
          <a:xfrm>
            <a:off x="214798" y="5921617"/>
            <a:ext cx="1484466" cy="336556"/>
          </a:xfrm>
          <a:prstGeom prst="rect">
            <a:avLst/>
          </a:prstGeom>
          <a:solidFill>
            <a:schemeClr val="accent5"/>
          </a:solidFill>
          <a:ln>
            <a:solidFill>
              <a:schemeClr val="tx1">
                <a:lumMod val="50000"/>
                <a:lumOff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dirty="0"/>
              <a:t>Market Component</a:t>
            </a:r>
          </a:p>
        </p:txBody>
      </p:sp>
    </p:spTree>
    <p:extLst>
      <p:ext uri="{BB962C8B-B14F-4D97-AF65-F5344CB8AC3E}">
        <p14:creationId xmlns:p14="http://schemas.microsoft.com/office/powerpoint/2010/main" val="4284580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50DA2-2CE5-824E-A4B5-41DE35BA4E6B}"/>
              </a:ext>
            </a:extLst>
          </p:cNvPr>
          <p:cNvSpPr>
            <a:spLocks noGrp="1"/>
          </p:cNvSpPr>
          <p:nvPr>
            <p:ph type="title"/>
          </p:nvPr>
        </p:nvSpPr>
        <p:spPr/>
        <p:txBody>
          <a:bodyPr/>
          <a:lstStyle/>
          <a:p>
            <a:r>
              <a:rPr lang="en-US" dirty="0"/>
              <a:t>Mission Design – Why In-House?</a:t>
            </a:r>
          </a:p>
        </p:txBody>
      </p:sp>
      <p:sp>
        <p:nvSpPr>
          <p:cNvPr id="3" name="Content Placeholder 2">
            <a:extLst>
              <a:ext uri="{FF2B5EF4-FFF2-40B4-BE49-F238E27FC236}">
                <a16:creationId xmlns:a16="http://schemas.microsoft.com/office/drawing/2014/main" xmlns="" id="{4C523999-C3B8-C54A-972E-D07C6238A473}"/>
              </a:ext>
            </a:extLst>
          </p:cNvPr>
          <p:cNvSpPr>
            <a:spLocks noGrp="1"/>
          </p:cNvSpPr>
          <p:nvPr>
            <p:ph idx="1"/>
          </p:nvPr>
        </p:nvSpPr>
        <p:spPr>
          <a:xfrm>
            <a:off x="329316" y="1177441"/>
            <a:ext cx="11192123" cy="4866991"/>
          </a:xfrm>
        </p:spPr>
        <p:txBody>
          <a:bodyPr>
            <a:normAutofit fontScale="85000" lnSpcReduction="20000"/>
          </a:bodyPr>
          <a:lstStyle/>
          <a:p>
            <a:r>
              <a:rPr lang="en-US" dirty="0"/>
              <a:t>Solar Panels</a:t>
            </a:r>
          </a:p>
          <a:p>
            <a:pPr lvl="1"/>
            <a:r>
              <a:rPr lang="en-US" dirty="0"/>
              <a:t>With the allocated budget, solar panels were very expensive</a:t>
            </a:r>
          </a:p>
          <a:p>
            <a:pPr lvl="1"/>
            <a:r>
              <a:rPr lang="en-US" dirty="0"/>
              <a:t>Learned from Aerospace Corp. an </a:t>
            </a:r>
            <a:r>
              <a:rPr lang="en-US" dirty="0" err="1"/>
              <a:t>inexpesive</a:t>
            </a:r>
            <a:r>
              <a:rPr lang="en-US" dirty="0"/>
              <a:t> way to make solar panels using PCBs as substrate</a:t>
            </a:r>
          </a:p>
          <a:p>
            <a:pPr lvl="1"/>
            <a:r>
              <a:rPr lang="en-US" dirty="0"/>
              <a:t>Used left-over ZTJ solar cells from GPM</a:t>
            </a:r>
          </a:p>
          <a:p>
            <a:pPr lvl="1"/>
            <a:r>
              <a:rPr lang="en-US" dirty="0"/>
              <a:t>Decided to used body mounted solar panels (instead of </a:t>
            </a:r>
            <a:r>
              <a:rPr lang="en-US" dirty="0" err="1"/>
              <a:t>deployables</a:t>
            </a:r>
            <a:r>
              <a:rPr lang="en-US" dirty="0"/>
              <a:t>) to simplify the development and minimize procurement cost </a:t>
            </a:r>
          </a:p>
          <a:p>
            <a:r>
              <a:rPr lang="en-US" dirty="0"/>
              <a:t>Torquers</a:t>
            </a:r>
          </a:p>
          <a:p>
            <a:pPr lvl="1"/>
            <a:r>
              <a:rPr lang="en-US" dirty="0"/>
              <a:t>Since solar panels will be done in-house, we can embed traces in a loop to effectively create a torquer with no residual field since it doesn’t have a core </a:t>
            </a:r>
          </a:p>
          <a:p>
            <a:r>
              <a:rPr lang="en-US" dirty="0"/>
              <a:t>Science magnetometer boom (could not find a good boom from the market)</a:t>
            </a:r>
          </a:p>
          <a:p>
            <a:r>
              <a:rPr lang="en-US" dirty="0"/>
              <a:t>Fine Sun Sensor</a:t>
            </a:r>
          </a:p>
          <a:p>
            <a:pPr lvl="1"/>
            <a:r>
              <a:rPr lang="en-US" dirty="0"/>
              <a:t>Leveraged the IRAD investment in a fine sun sensor developed by WFF</a:t>
            </a:r>
          </a:p>
          <a:p>
            <a:r>
              <a:rPr lang="en-US" dirty="0"/>
              <a:t>GPS antenna</a:t>
            </a:r>
          </a:p>
          <a:p>
            <a:pPr lvl="1"/>
            <a:r>
              <a:rPr lang="en-US" dirty="0"/>
              <a:t>Decided to use GPS antenna from the </a:t>
            </a:r>
            <a:r>
              <a:rPr lang="en-US" dirty="0" err="1"/>
              <a:t>FireFly</a:t>
            </a:r>
            <a:r>
              <a:rPr lang="en-US" dirty="0"/>
              <a:t> </a:t>
            </a:r>
            <a:r>
              <a:rPr lang="en-US" dirty="0" err="1"/>
              <a:t>cubesat</a:t>
            </a:r>
            <a:r>
              <a:rPr lang="en-US" dirty="0"/>
              <a:t> (smallest we can find)</a:t>
            </a:r>
          </a:p>
          <a:p>
            <a:pPr lvl="1"/>
            <a:r>
              <a:rPr lang="en-US" dirty="0"/>
              <a:t>Vendor did not make the antenna anymore but provided documentation necessary to build it ourselves</a:t>
            </a:r>
          </a:p>
        </p:txBody>
      </p:sp>
      <p:sp>
        <p:nvSpPr>
          <p:cNvPr id="4" name="Date Placeholder 3">
            <a:extLst>
              <a:ext uri="{FF2B5EF4-FFF2-40B4-BE49-F238E27FC236}">
                <a16:creationId xmlns:a16="http://schemas.microsoft.com/office/drawing/2014/main" xmlns="" id="{43DE2A11-F2C7-D84C-A222-B7BE18965A75}"/>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DFDAF3AF-A44E-DE4B-9342-5ABCD35C4E4B}"/>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AA08EBE1-024E-1140-B408-D938733D0B25}"/>
              </a:ext>
            </a:extLst>
          </p:cNvPr>
          <p:cNvSpPr>
            <a:spLocks noGrp="1"/>
          </p:cNvSpPr>
          <p:nvPr>
            <p:ph type="sldNum" sz="quarter" idx="12"/>
          </p:nvPr>
        </p:nvSpPr>
        <p:spPr/>
        <p:txBody>
          <a:bodyPr/>
          <a:lstStyle/>
          <a:p>
            <a:fld id="{AC5265D9-0D69-9B41-8A3C-94633AC49848}" type="slidenum">
              <a:rPr lang="en-US" smtClean="0"/>
              <a:pPr/>
              <a:t>13</a:t>
            </a:fld>
            <a:endParaRPr lang="en-US" dirty="0"/>
          </a:p>
        </p:txBody>
      </p:sp>
    </p:spTree>
    <p:extLst>
      <p:ext uri="{BB962C8B-B14F-4D97-AF65-F5344CB8AC3E}">
        <p14:creationId xmlns:p14="http://schemas.microsoft.com/office/powerpoint/2010/main" val="1303546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50DA2-2CE5-824E-A4B5-41DE35BA4E6B}"/>
              </a:ext>
            </a:extLst>
          </p:cNvPr>
          <p:cNvSpPr>
            <a:spLocks noGrp="1"/>
          </p:cNvSpPr>
          <p:nvPr>
            <p:ph type="title"/>
          </p:nvPr>
        </p:nvSpPr>
        <p:spPr/>
        <p:txBody>
          <a:bodyPr/>
          <a:lstStyle/>
          <a:p>
            <a:r>
              <a:rPr lang="en-US" dirty="0"/>
              <a:t>Mission Design – Why In-House?</a:t>
            </a:r>
          </a:p>
        </p:txBody>
      </p:sp>
      <p:sp>
        <p:nvSpPr>
          <p:cNvPr id="3" name="Content Placeholder 2">
            <a:extLst>
              <a:ext uri="{FF2B5EF4-FFF2-40B4-BE49-F238E27FC236}">
                <a16:creationId xmlns:a16="http://schemas.microsoft.com/office/drawing/2014/main" xmlns="" id="{4C523999-C3B8-C54A-972E-D07C6238A473}"/>
              </a:ext>
            </a:extLst>
          </p:cNvPr>
          <p:cNvSpPr>
            <a:spLocks noGrp="1"/>
          </p:cNvSpPr>
          <p:nvPr>
            <p:ph idx="1"/>
          </p:nvPr>
        </p:nvSpPr>
        <p:spPr>
          <a:xfrm>
            <a:off x="212361" y="1090882"/>
            <a:ext cx="11436300" cy="4316006"/>
          </a:xfrm>
        </p:spPr>
        <p:txBody>
          <a:bodyPr>
            <a:normAutofit fontScale="92500" lnSpcReduction="10000"/>
          </a:bodyPr>
          <a:lstStyle/>
          <a:p>
            <a:r>
              <a:rPr lang="en-US" dirty="0"/>
              <a:t>Special Services Card</a:t>
            </a:r>
          </a:p>
          <a:p>
            <a:pPr lvl="1"/>
            <a:r>
              <a:rPr lang="en-US" dirty="0"/>
              <a:t>Since most components are “off-the-shelf”, the SSC provides any connectivity and functionality lacking on purchased components (additional voltages, additional switches, fuses, IO expanders, etc.) </a:t>
            </a:r>
          </a:p>
          <a:p>
            <a:r>
              <a:rPr lang="en-US" dirty="0"/>
              <a:t>UHF Antenna</a:t>
            </a:r>
          </a:p>
          <a:p>
            <a:pPr lvl="1"/>
            <a:r>
              <a:rPr lang="en-US" dirty="0"/>
              <a:t>Could not find a reliable/proven UHF antenna product from a vendor</a:t>
            </a:r>
          </a:p>
          <a:p>
            <a:r>
              <a:rPr lang="en-US" dirty="0"/>
              <a:t>Release Mechanism (boom and antenna)</a:t>
            </a:r>
          </a:p>
          <a:p>
            <a:pPr lvl="1"/>
            <a:r>
              <a:rPr lang="en-US" dirty="0"/>
              <a:t>Leveraged the IRAD investment in a miniaturized release mechanism developed by WFF</a:t>
            </a:r>
          </a:p>
          <a:p>
            <a:r>
              <a:rPr lang="en-US" dirty="0"/>
              <a:t>Software</a:t>
            </a:r>
          </a:p>
          <a:p>
            <a:pPr lvl="1"/>
            <a:r>
              <a:rPr lang="en-US" dirty="0"/>
              <a:t>Decided to use the in-house core Flight Software to minimize software development</a:t>
            </a:r>
          </a:p>
          <a:p>
            <a:pPr lvl="1"/>
            <a:r>
              <a:rPr lang="en-US" dirty="0"/>
              <a:t>Decided to develop ACS algorithms in-house</a:t>
            </a:r>
          </a:p>
        </p:txBody>
      </p:sp>
      <p:sp>
        <p:nvSpPr>
          <p:cNvPr id="4" name="Date Placeholder 3">
            <a:extLst>
              <a:ext uri="{FF2B5EF4-FFF2-40B4-BE49-F238E27FC236}">
                <a16:creationId xmlns:a16="http://schemas.microsoft.com/office/drawing/2014/main" xmlns="" id="{43DE2A11-F2C7-D84C-A222-B7BE18965A75}"/>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DFDAF3AF-A44E-DE4B-9342-5ABCD35C4E4B}"/>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AA08EBE1-024E-1140-B408-D938733D0B25}"/>
              </a:ext>
            </a:extLst>
          </p:cNvPr>
          <p:cNvSpPr>
            <a:spLocks noGrp="1"/>
          </p:cNvSpPr>
          <p:nvPr>
            <p:ph type="sldNum" sz="quarter" idx="12"/>
          </p:nvPr>
        </p:nvSpPr>
        <p:spPr/>
        <p:txBody>
          <a:bodyPr/>
          <a:lstStyle/>
          <a:p>
            <a:fld id="{AC5265D9-0D69-9B41-8A3C-94633AC49848}" type="slidenum">
              <a:rPr lang="en-US" smtClean="0"/>
              <a:pPr/>
              <a:t>14</a:t>
            </a:fld>
            <a:endParaRPr lang="en-US" dirty="0"/>
          </a:p>
        </p:txBody>
      </p:sp>
      <p:sp>
        <p:nvSpPr>
          <p:cNvPr id="7" name="Rounded Rectangle 6">
            <a:extLst>
              <a:ext uri="{FF2B5EF4-FFF2-40B4-BE49-F238E27FC236}">
                <a16:creationId xmlns:a16="http://schemas.microsoft.com/office/drawing/2014/main" xmlns="" id="{BE984C95-DA09-F247-892C-EB03B6FC55D9}"/>
              </a:ext>
            </a:extLst>
          </p:cNvPr>
          <p:cNvSpPr/>
          <p:nvPr/>
        </p:nvSpPr>
        <p:spPr>
          <a:xfrm>
            <a:off x="1986929" y="5420220"/>
            <a:ext cx="7990856" cy="6281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Mix of previous efforts and mission left-overs and in-house developments reduced initial hardware procurement cost from ~$300k to ~$125k</a:t>
            </a:r>
          </a:p>
        </p:txBody>
      </p:sp>
    </p:spTree>
    <p:extLst>
      <p:ext uri="{BB962C8B-B14F-4D97-AF65-F5344CB8AC3E}">
        <p14:creationId xmlns:p14="http://schemas.microsoft.com/office/powerpoint/2010/main" val="4264369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xmlns="" id="{7ED70C9D-7E36-B742-B4F8-9E605FAA4096}"/>
              </a:ext>
            </a:extLst>
          </p:cNvPr>
          <p:cNvSpPr/>
          <p:nvPr/>
        </p:nvSpPr>
        <p:spPr>
          <a:xfrm>
            <a:off x="-4539" y="5422006"/>
            <a:ext cx="12195885" cy="920389"/>
          </a:xfrm>
          <a:prstGeom prst="rect">
            <a:avLst/>
          </a:prstGeom>
          <a:solidFill>
            <a:srgbClr val="FF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xmlns="" id="{2B7C8DDF-E7EE-354E-8CC7-CF42E64315A0}"/>
              </a:ext>
            </a:extLst>
          </p:cNvPr>
          <p:cNvSpPr/>
          <p:nvPr/>
        </p:nvSpPr>
        <p:spPr>
          <a:xfrm>
            <a:off x="5214356" y="4696883"/>
            <a:ext cx="1616616" cy="1616616"/>
          </a:xfrm>
          <a:prstGeom prst="ellipse">
            <a:avLst/>
          </a:prstGeom>
          <a:solidFill>
            <a:srgbClr val="FFC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Mission Design – Final Concept of Operations</a:t>
            </a:r>
          </a:p>
        </p:txBody>
      </p:sp>
      <p:sp>
        <p:nvSpPr>
          <p:cNvPr id="4" name="Date Placeholder 3"/>
          <p:cNvSpPr>
            <a:spLocks noGrp="1"/>
          </p:cNvSpPr>
          <p:nvPr>
            <p:ph type="dt" sz="half" idx="10"/>
          </p:nvPr>
        </p:nvSpPr>
        <p:spPr/>
        <p:txBody>
          <a:bodyPr/>
          <a:lstStyle/>
          <a:p>
            <a:r>
              <a:rPr lang="en-US"/>
              <a:t>09/27/2018</a:t>
            </a:r>
          </a:p>
        </p:txBody>
      </p:sp>
      <p:sp>
        <p:nvSpPr>
          <p:cNvPr id="5" name="Footer Placeholder 4"/>
          <p:cNvSpPr>
            <a:spLocks noGrp="1"/>
          </p:cNvSpPr>
          <p:nvPr>
            <p:ph type="ftr" sz="quarter" idx="11"/>
          </p:nvPr>
        </p:nvSpPr>
        <p:spPr/>
        <p:txBody>
          <a:bodyPr/>
          <a:lstStyle/>
          <a:p>
            <a:r>
              <a:rPr lang="en-US"/>
              <a:t>- Systems Engineering Seminar: Dellingr -</a:t>
            </a:r>
            <a:endParaRPr lang="en-US" dirty="0"/>
          </a:p>
        </p:txBody>
      </p:sp>
      <p:sp>
        <p:nvSpPr>
          <p:cNvPr id="6" name="Slide Number Placeholder 5"/>
          <p:cNvSpPr>
            <a:spLocks noGrp="1"/>
          </p:cNvSpPr>
          <p:nvPr>
            <p:ph type="sldNum" sz="quarter" idx="12"/>
          </p:nvPr>
        </p:nvSpPr>
        <p:spPr/>
        <p:txBody>
          <a:bodyPr/>
          <a:lstStyle/>
          <a:p>
            <a:fld id="{AC5265D9-0D69-9B41-8A3C-94633AC49848}" type="slidenum">
              <a:rPr lang="en-US" smtClean="0"/>
              <a:pPr/>
              <a:t>15</a:t>
            </a:fld>
            <a:endParaRPr lang="en-US" dirty="0"/>
          </a:p>
        </p:txBody>
      </p:sp>
      <p:sp>
        <p:nvSpPr>
          <p:cNvPr id="11" name="TextBox 10">
            <a:extLst>
              <a:ext uri="{FF2B5EF4-FFF2-40B4-BE49-F238E27FC236}">
                <a16:creationId xmlns:a16="http://schemas.microsoft.com/office/drawing/2014/main" xmlns="" id="{EB8C062C-40C2-4949-9281-0ECBABD5B135}"/>
              </a:ext>
            </a:extLst>
          </p:cNvPr>
          <p:cNvSpPr txBox="1"/>
          <p:nvPr/>
        </p:nvSpPr>
        <p:spPr>
          <a:xfrm>
            <a:off x="4310828" y="4520946"/>
            <a:ext cx="1295400" cy="446276"/>
          </a:xfrm>
          <a:prstGeom prst="rect">
            <a:avLst/>
          </a:prstGeom>
          <a:solidFill>
            <a:schemeClr val="accent3">
              <a:lumMod val="60000"/>
              <a:lumOff val="40000"/>
            </a:schemeClr>
          </a:solidFill>
          <a:ln w="28575"/>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100" dirty="0"/>
              <a:t>Command</a:t>
            </a:r>
          </a:p>
          <a:p>
            <a:pPr algn="ctr"/>
            <a:r>
              <a:rPr lang="en-US" sz="1100" dirty="0"/>
              <a:t>(anomaly assessed)</a:t>
            </a:r>
          </a:p>
        </p:txBody>
      </p:sp>
      <p:sp>
        <p:nvSpPr>
          <p:cNvPr id="12" name="Oval 11">
            <a:extLst>
              <a:ext uri="{FF2B5EF4-FFF2-40B4-BE49-F238E27FC236}">
                <a16:creationId xmlns:a16="http://schemas.microsoft.com/office/drawing/2014/main" xmlns="" id="{682351DB-1011-0F48-8B6A-0314D5D6DD22}"/>
              </a:ext>
            </a:extLst>
          </p:cNvPr>
          <p:cNvSpPr/>
          <p:nvPr/>
        </p:nvSpPr>
        <p:spPr>
          <a:xfrm>
            <a:off x="5167368" y="1524000"/>
            <a:ext cx="1616616" cy="161661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C7D55D05-6DD7-234D-A157-909F55FAFB6A}"/>
              </a:ext>
            </a:extLst>
          </p:cNvPr>
          <p:cNvSpPr/>
          <p:nvPr/>
        </p:nvSpPr>
        <p:spPr>
          <a:xfrm>
            <a:off x="-3885" y="864230"/>
            <a:ext cx="12195885" cy="169727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http://nierocks.areavoices.com/files/2011/06/sun03.jpg">
            <a:extLst>
              <a:ext uri="{FF2B5EF4-FFF2-40B4-BE49-F238E27FC236}">
                <a16:creationId xmlns:a16="http://schemas.microsoft.com/office/drawing/2014/main" xmlns="" id="{42C73748-C360-7C40-986F-E632F3597A94}"/>
              </a:ext>
            </a:extLst>
          </p:cNvPr>
          <p:cNvPicPr>
            <a:picLocks noChangeAspect="1" noChangeArrowheads="1"/>
          </p:cNvPicPr>
          <p:nvPr/>
        </p:nvPicPr>
        <p:blipFill>
          <a:blip r:embed="rId2" cstate="print">
            <a:clrChange>
              <a:clrFrom>
                <a:srgbClr val="FFFFFF"/>
              </a:clrFrom>
              <a:clrTo>
                <a:srgbClr val="FFFFFF">
                  <a:alpha val="0"/>
                </a:srgbClr>
              </a:clrTo>
            </a:clrChange>
            <a:lum bright="20000"/>
          </a:blip>
          <a:srcRect/>
          <a:stretch>
            <a:fillRect/>
          </a:stretch>
        </p:blipFill>
        <p:spPr bwMode="auto">
          <a:xfrm>
            <a:off x="5348180" y="4836359"/>
            <a:ext cx="1348969" cy="1369653"/>
          </a:xfrm>
          <a:prstGeom prst="rect">
            <a:avLst/>
          </a:prstGeom>
          <a:noFill/>
        </p:spPr>
      </p:pic>
      <p:pic>
        <p:nvPicPr>
          <p:cNvPr id="15" name="Picture 2" descr="http://nierocks.areavoices.com/files/2011/06/sun03.jpg">
            <a:extLst>
              <a:ext uri="{FF2B5EF4-FFF2-40B4-BE49-F238E27FC236}">
                <a16:creationId xmlns:a16="http://schemas.microsoft.com/office/drawing/2014/main" xmlns="" id="{5B065429-79ED-8749-BC03-09E5A0800257}"/>
              </a:ext>
            </a:extLst>
          </p:cNvPr>
          <p:cNvPicPr>
            <a:picLocks noChangeAspect="1" noChangeArrowheads="1"/>
          </p:cNvPicPr>
          <p:nvPr/>
        </p:nvPicPr>
        <p:blipFill>
          <a:blip r:embed="rId2" cstate="print">
            <a:clrChange>
              <a:clrFrom>
                <a:srgbClr val="FFFFFF"/>
              </a:clrFrom>
              <a:clrTo>
                <a:srgbClr val="FFFFFF">
                  <a:alpha val="0"/>
                </a:srgbClr>
              </a:clrTo>
            </a:clrChange>
            <a:lum bright="20000"/>
          </a:blip>
          <a:srcRect/>
          <a:stretch>
            <a:fillRect/>
          </a:stretch>
        </p:blipFill>
        <p:spPr bwMode="auto">
          <a:xfrm>
            <a:off x="5330742" y="3164170"/>
            <a:ext cx="1348969" cy="1369653"/>
          </a:xfrm>
          <a:prstGeom prst="rect">
            <a:avLst/>
          </a:prstGeom>
          <a:noFill/>
        </p:spPr>
      </p:pic>
      <p:sp>
        <p:nvSpPr>
          <p:cNvPr id="16" name="TextBox 15">
            <a:extLst>
              <a:ext uri="{FF2B5EF4-FFF2-40B4-BE49-F238E27FC236}">
                <a16:creationId xmlns:a16="http://schemas.microsoft.com/office/drawing/2014/main" xmlns="" id="{A13265B5-E1DE-2E44-A926-369E6BB7EF20}"/>
              </a:ext>
            </a:extLst>
          </p:cNvPr>
          <p:cNvSpPr txBox="1"/>
          <p:nvPr/>
        </p:nvSpPr>
        <p:spPr>
          <a:xfrm>
            <a:off x="5395937" y="3547780"/>
            <a:ext cx="1211474" cy="584775"/>
          </a:xfrm>
          <a:prstGeom prst="rect">
            <a:avLst/>
          </a:prstGeom>
          <a:solidFill>
            <a:schemeClr val="accent3">
              <a:lumMod val="50000"/>
            </a:schemeClr>
          </a:solidFill>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600" b="1" dirty="0">
                <a:solidFill>
                  <a:schemeClr val="bg1"/>
                </a:solidFill>
              </a:rPr>
              <a:t>Charging Mode</a:t>
            </a:r>
          </a:p>
        </p:txBody>
      </p:sp>
      <p:pic>
        <p:nvPicPr>
          <p:cNvPr id="17" name="Picture 16" descr="Dellingr_7-21-2014.22.jpg">
            <a:extLst>
              <a:ext uri="{FF2B5EF4-FFF2-40B4-BE49-F238E27FC236}">
                <a16:creationId xmlns:a16="http://schemas.microsoft.com/office/drawing/2014/main" xmlns="" id="{DB9A883F-4378-924D-BB6E-FC3D07E33D07}"/>
              </a:ext>
            </a:extLst>
          </p:cNvPr>
          <p:cNvPicPr>
            <a:picLocks noChangeAspect="1"/>
          </p:cNvPicPr>
          <p:nvPr/>
        </p:nvPicPr>
        <p:blipFill>
          <a:blip r:embed="rId3" cstate="print"/>
          <a:stretch>
            <a:fillRect/>
          </a:stretch>
        </p:blipFill>
        <p:spPr>
          <a:xfrm>
            <a:off x="9714242" y="3392399"/>
            <a:ext cx="1739947" cy="1227931"/>
          </a:xfrm>
          <a:prstGeom prst="rect">
            <a:avLst/>
          </a:prstGeom>
        </p:spPr>
      </p:pic>
      <p:pic>
        <p:nvPicPr>
          <p:cNvPr id="18" name="Picture 2" descr="http://nierocks.areavoices.com/files/2011/06/sun03.jpg">
            <a:extLst>
              <a:ext uri="{FF2B5EF4-FFF2-40B4-BE49-F238E27FC236}">
                <a16:creationId xmlns:a16="http://schemas.microsoft.com/office/drawing/2014/main" xmlns="" id="{C2273975-BF0A-9946-AB58-3FC85E0AB548}"/>
              </a:ext>
            </a:extLst>
          </p:cNvPr>
          <p:cNvPicPr>
            <a:picLocks noChangeAspect="1" noChangeArrowheads="1"/>
          </p:cNvPicPr>
          <p:nvPr/>
        </p:nvPicPr>
        <p:blipFill>
          <a:blip r:embed="rId2" cstate="print">
            <a:clrChange>
              <a:clrFrom>
                <a:srgbClr val="FFFFFF"/>
              </a:clrFrom>
              <a:clrTo>
                <a:srgbClr val="FFFFFF">
                  <a:alpha val="0"/>
                </a:srgbClr>
              </a:clrTo>
            </a:clrChange>
            <a:lum bright="20000"/>
          </a:blip>
          <a:srcRect/>
          <a:stretch>
            <a:fillRect/>
          </a:stretch>
        </p:blipFill>
        <p:spPr bwMode="auto">
          <a:xfrm>
            <a:off x="5314723" y="1688453"/>
            <a:ext cx="1348969" cy="1369653"/>
          </a:xfrm>
          <a:prstGeom prst="rect">
            <a:avLst/>
          </a:prstGeom>
          <a:noFill/>
        </p:spPr>
      </p:pic>
      <p:cxnSp>
        <p:nvCxnSpPr>
          <p:cNvPr id="19" name="Straight Arrow Connector 18">
            <a:extLst>
              <a:ext uri="{FF2B5EF4-FFF2-40B4-BE49-F238E27FC236}">
                <a16:creationId xmlns:a16="http://schemas.microsoft.com/office/drawing/2014/main" xmlns="" id="{081B625D-5663-4C4D-9A0C-14DA4FE1DA98}"/>
              </a:ext>
            </a:extLst>
          </p:cNvPr>
          <p:cNvCxnSpPr>
            <a:cxnSpLocks/>
            <a:endCxn id="11" idx="2"/>
          </p:cNvCxnSpPr>
          <p:nvPr/>
        </p:nvCxnSpPr>
        <p:spPr>
          <a:xfrm flipH="1" flipV="1">
            <a:off x="4958528" y="4967222"/>
            <a:ext cx="389652" cy="388391"/>
          </a:xfrm>
          <a:prstGeom prst="straightConnector1">
            <a:avLst/>
          </a:prstGeom>
          <a:ln w="28575">
            <a:solidFill>
              <a:srgbClr val="00B050"/>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0" name="Rounded Rectangle 19">
            <a:extLst>
              <a:ext uri="{FF2B5EF4-FFF2-40B4-BE49-F238E27FC236}">
                <a16:creationId xmlns:a16="http://schemas.microsoft.com/office/drawing/2014/main" xmlns="" id="{608A9E5E-E687-BD47-A63B-20A947514735}"/>
              </a:ext>
            </a:extLst>
          </p:cNvPr>
          <p:cNvSpPr/>
          <p:nvPr/>
        </p:nvSpPr>
        <p:spPr>
          <a:xfrm>
            <a:off x="145466" y="1011388"/>
            <a:ext cx="1641520" cy="306467"/>
          </a:xfrm>
          <a:prstGeom prst="roundRect">
            <a:avLst/>
          </a:prstGeom>
          <a:solidFill>
            <a:schemeClr val="accent2">
              <a:lumMod val="40000"/>
              <a:lumOff val="60000"/>
            </a:schemeClr>
          </a:solidFill>
          <a:ln w="19050">
            <a:solidFill>
              <a:schemeClr val="bg1">
                <a:lumMod val="50000"/>
              </a:schemeClr>
            </a:solidFill>
            <a:prstDash val="dash"/>
          </a:ln>
        </p:spPr>
        <p:style>
          <a:lnRef idx="2">
            <a:schemeClr val="accent2">
              <a:shade val="50000"/>
            </a:schemeClr>
          </a:lnRef>
          <a:fillRef idx="1">
            <a:schemeClr val="accent2"/>
          </a:fillRef>
          <a:effectRef idx="0">
            <a:schemeClr val="accent2"/>
          </a:effectRef>
          <a:fontRef idx="minor">
            <a:schemeClr val="lt1"/>
          </a:fontRef>
        </p:style>
        <p:txBody>
          <a:bodyPr wrap="square" lIns="0" tIns="45720" rIns="0" bIns="45720" rtlCol="0" anchor="ctr" anchorCtr="0">
            <a:spAutoFit/>
          </a:bodyPr>
          <a:lstStyle/>
          <a:p>
            <a:pPr algn="ctr"/>
            <a:r>
              <a:rPr lang="en-US" sz="1200" b="1" dirty="0">
                <a:solidFill>
                  <a:schemeClr val="tx1"/>
                </a:solidFill>
              </a:rPr>
              <a:t>1</a:t>
            </a:r>
            <a:r>
              <a:rPr lang="en-US" sz="1200" dirty="0">
                <a:solidFill>
                  <a:schemeClr val="tx1"/>
                </a:solidFill>
              </a:rPr>
              <a:t>- Off </a:t>
            </a:r>
            <a:r>
              <a:rPr lang="en-US" sz="1100" dirty="0">
                <a:solidFill>
                  <a:schemeClr val="tx1"/>
                </a:solidFill>
              </a:rPr>
              <a:t>(inside deployer)</a:t>
            </a:r>
            <a:endParaRPr lang="en-US" sz="1600" dirty="0">
              <a:solidFill>
                <a:schemeClr val="tx1"/>
              </a:solidFill>
            </a:endParaRPr>
          </a:p>
        </p:txBody>
      </p:sp>
      <p:sp>
        <p:nvSpPr>
          <p:cNvPr id="21" name="TextBox 20">
            <a:extLst>
              <a:ext uri="{FF2B5EF4-FFF2-40B4-BE49-F238E27FC236}">
                <a16:creationId xmlns:a16="http://schemas.microsoft.com/office/drawing/2014/main" xmlns="" id="{0B2E36BE-78A7-A94A-BF47-1303D863DE96}"/>
              </a:ext>
            </a:extLst>
          </p:cNvPr>
          <p:cNvSpPr txBox="1"/>
          <p:nvPr/>
        </p:nvSpPr>
        <p:spPr>
          <a:xfrm>
            <a:off x="5379918" y="2072063"/>
            <a:ext cx="1211474" cy="584775"/>
          </a:xfrm>
          <a:prstGeom prst="rect">
            <a:avLst/>
          </a:prstGeom>
          <a:solidFill>
            <a:schemeClr val="accent3">
              <a:lumMod val="50000"/>
            </a:schemeClr>
          </a:solidFill>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600" b="1" dirty="0">
                <a:solidFill>
                  <a:schemeClr val="bg1"/>
                </a:solidFill>
              </a:rPr>
              <a:t>Charging Mode</a:t>
            </a:r>
          </a:p>
        </p:txBody>
      </p:sp>
      <p:sp>
        <p:nvSpPr>
          <p:cNvPr id="22" name="TextBox 21">
            <a:extLst>
              <a:ext uri="{FF2B5EF4-FFF2-40B4-BE49-F238E27FC236}">
                <a16:creationId xmlns:a16="http://schemas.microsoft.com/office/drawing/2014/main" xmlns="" id="{EEB103A3-06A3-E549-A3BB-FB9EFD1443EA}"/>
              </a:ext>
            </a:extLst>
          </p:cNvPr>
          <p:cNvSpPr txBox="1"/>
          <p:nvPr/>
        </p:nvSpPr>
        <p:spPr>
          <a:xfrm>
            <a:off x="9663764" y="4105846"/>
            <a:ext cx="1143000" cy="338554"/>
          </a:xfrm>
          <a:prstGeom prst="rect">
            <a:avLst/>
          </a:prstGeom>
          <a:solidFill>
            <a:schemeClr val="accent3">
              <a:lumMod val="50000"/>
            </a:schemeClr>
          </a:solidFill>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600" b="1" dirty="0">
                <a:solidFill>
                  <a:schemeClr val="bg1"/>
                </a:solidFill>
              </a:rPr>
              <a:t>INMS Mode</a:t>
            </a:r>
          </a:p>
        </p:txBody>
      </p:sp>
      <p:cxnSp>
        <p:nvCxnSpPr>
          <p:cNvPr id="23" name="Straight Arrow Connector 22">
            <a:extLst>
              <a:ext uri="{FF2B5EF4-FFF2-40B4-BE49-F238E27FC236}">
                <a16:creationId xmlns:a16="http://schemas.microsoft.com/office/drawing/2014/main" xmlns="" id="{E956E28E-EC0F-2545-8515-5B6E88D6A9BD}"/>
              </a:ext>
            </a:extLst>
          </p:cNvPr>
          <p:cNvCxnSpPr>
            <a:cxnSpLocks/>
          </p:cNvCxnSpPr>
          <p:nvPr/>
        </p:nvCxnSpPr>
        <p:spPr>
          <a:xfrm flipH="1" flipV="1">
            <a:off x="3538359" y="1682471"/>
            <a:ext cx="1722270" cy="246526"/>
          </a:xfrm>
          <a:prstGeom prst="straightConnector1">
            <a:avLst/>
          </a:prstGeom>
          <a:ln w="28575">
            <a:solidFill>
              <a:schemeClr val="bg1">
                <a:lumMod val="50000"/>
              </a:schemeClr>
            </a:solidFill>
            <a:prstDash val="sysDash"/>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xmlns="" id="{010DCB7D-A093-F043-886C-94DC7E4FC2D7}"/>
              </a:ext>
            </a:extLst>
          </p:cNvPr>
          <p:cNvSpPr txBox="1"/>
          <p:nvPr/>
        </p:nvSpPr>
        <p:spPr>
          <a:xfrm>
            <a:off x="1539010" y="2087093"/>
            <a:ext cx="2023505" cy="276999"/>
          </a:xfrm>
          <a:prstGeom prst="rect">
            <a:avLst/>
          </a:prstGeom>
          <a:solidFill>
            <a:schemeClr val="accent5">
              <a:lumMod val="40000"/>
              <a:lumOff val="60000"/>
            </a:schemeClr>
          </a:solidFill>
          <a:ln w="28575"/>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200" dirty="0"/>
              <a:t>Data Link </a:t>
            </a:r>
            <a:r>
              <a:rPr lang="en-US" sz="1100" dirty="0"/>
              <a:t>(after timer expires)</a:t>
            </a:r>
          </a:p>
        </p:txBody>
      </p:sp>
      <p:cxnSp>
        <p:nvCxnSpPr>
          <p:cNvPr id="25" name="Straight Arrow Connector 24">
            <a:extLst>
              <a:ext uri="{FF2B5EF4-FFF2-40B4-BE49-F238E27FC236}">
                <a16:creationId xmlns:a16="http://schemas.microsoft.com/office/drawing/2014/main" xmlns="" id="{707B174D-06A4-A14C-AFCF-29E2B0BA56E6}"/>
              </a:ext>
            </a:extLst>
          </p:cNvPr>
          <p:cNvCxnSpPr>
            <a:endCxn id="24" idx="3"/>
          </p:cNvCxnSpPr>
          <p:nvPr/>
        </p:nvCxnSpPr>
        <p:spPr>
          <a:xfrm flipH="1" flipV="1">
            <a:off x="3562515" y="2225593"/>
            <a:ext cx="1630821" cy="54712"/>
          </a:xfrm>
          <a:prstGeom prst="straightConnector1">
            <a:avLst/>
          </a:prstGeom>
          <a:ln w="28575">
            <a:solidFill>
              <a:schemeClr val="tx1"/>
            </a:solidFill>
            <a:prstDash val="sysDot"/>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xmlns="" id="{0D15030A-3268-0F45-B9BF-6C4E6222EF08}"/>
              </a:ext>
            </a:extLst>
          </p:cNvPr>
          <p:cNvCxnSpPr>
            <a:cxnSpLocks/>
            <a:endCxn id="33" idx="1"/>
          </p:cNvCxnSpPr>
          <p:nvPr/>
        </p:nvCxnSpPr>
        <p:spPr>
          <a:xfrm flipV="1">
            <a:off x="6849179" y="2253091"/>
            <a:ext cx="1069878" cy="63428"/>
          </a:xfrm>
          <a:prstGeom prst="straightConnector1">
            <a:avLst/>
          </a:prstGeom>
          <a:ln w="28575">
            <a:solidFill>
              <a:schemeClr val="bg1">
                <a:lumMod val="50000"/>
              </a:schemeClr>
            </a:solidFill>
            <a:prstDash val="sysDash"/>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xmlns="" id="{78CBC717-DE11-944B-8E57-C83AA73E096A}"/>
              </a:ext>
            </a:extLst>
          </p:cNvPr>
          <p:cNvCxnSpPr/>
          <p:nvPr/>
        </p:nvCxnSpPr>
        <p:spPr>
          <a:xfrm flipH="1">
            <a:off x="10240698" y="2403672"/>
            <a:ext cx="28736" cy="1470661"/>
          </a:xfrm>
          <a:prstGeom prst="straightConnector1">
            <a:avLst/>
          </a:prstGeom>
          <a:ln w="28575">
            <a:solidFill>
              <a:schemeClr val="bg1">
                <a:lumMod val="50000"/>
              </a:schemeClr>
            </a:solidFill>
            <a:prstDash val="sysDash"/>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xmlns="" id="{A0212D54-BDD4-FD47-A12B-0E17C65DEE9B}"/>
              </a:ext>
            </a:extLst>
          </p:cNvPr>
          <p:cNvCxnSpPr>
            <a:cxnSpLocks/>
          </p:cNvCxnSpPr>
          <p:nvPr/>
        </p:nvCxnSpPr>
        <p:spPr>
          <a:xfrm flipH="1">
            <a:off x="9543040" y="4482200"/>
            <a:ext cx="295024" cy="345711"/>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xmlns="" id="{7EA1D8AB-CF78-E14E-A27D-BF4EBF33FFA0}"/>
              </a:ext>
            </a:extLst>
          </p:cNvPr>
          <p:cNvCxnSpPr>
            <a:cxnSpLocks/>
            <a:stCxn id="31" idx="1"/>
          </p:cNvCxnSpPr>
          <p:nvPr/>
        </p:nvCxnSpPr>
        <p:spPr>
          <a:xfrm flipH="1" flipV="1">
            <a:off x="6679713" y="4209283"/>
            <a:ext cx="1426586" cy="83670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xmlns="" id="{D8FF5FBD-EAE0-BD40-BE1E-C9CBDA734E8A}"/>
              </a:ext>
            </a:extLst>
          </p:cNvPr>
          <p:cNvSpPr txBox="1"/>
          <p:nvPr/>
        </p:nvSpPr>
        <p:spPr>
          <a:xfrm>
            <a:off x="10403400" y="4907483"/>
            <a:ext cx="921297" cy="276999"/>
          </a:xfrm>
          <a:prstGeom prst="rect">
            <a:avLst/>
          </a:prstGeom>
          <a:solidFill>
            <a:schemeClr val="accent5">
              <a:lumMod val="40000"/>
              <a:lumOff val="60000"/>
            </a:schemeClr>
          </a:solidFill>
          <a:ln w="28575"/>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200" dirty="0"/>
              <a:t>Data Link</a:t>
            </a:r>
          </a:p>
        </p:txBody>
      </p:sp>
      <p:sp>
        <p:nvSpPr>
          <p:cNvPr id="31" name="TextBox 30">
            <a:extLst>
              <a:ext uri="{FF2B5EF4-FFF2-40B4-BE49-F238E27FC236}">
                <a16:creationId xmlns:a16="http://schemas.microsoft.com/office/drawing/2014/main" xmlns="" id="{08915577-4094-AF4E-B4EC-0C4150CFA99E}"/>
              </a:ext>
            </a:extLst>
          </p:cNvPr>
          <p:cNvSpPr txBox="1"/>
          <p:nvPr/>
        </p:nvSpPr>
        <p:spPr>
          <a:xfrm>
            <a:off x="8106299" y="4830539"/>
            <a:ext cx="1447800" cy="430887"/>
          </a:xfrm>
          <a:prstGeom prst="rect">
            <a:avLst/>
          </a:prstGeom>
          <a:solidFill>
            <a:schemeClr val="accent3">
              <a:lumMod val="60000"/>
              <a:lumOff val="40000"/>
            </a:schemeClr>
          </a:solidFill>
          <a:ln w="28575"/>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100" b="1" dirty="0"/>
              <a:t>RTS or Anomaly</a:t>
            </a:r>
          </a:p>
          <a:p>
            <a:pPr algn="ctr"/>
            <a:r>
              <a:rPr lang="en-US" sz="1100" b="1" dirty="0"/>
              <a:t>(</a:t>
            </a:r>
            <a:r>
              <a:rPr lang="en-US" sz="1100" dirty="0"/>
              <a:t>1 full orbit with INMS)</a:t>
            </a:r>
          </a:p>
        </p:txBody>
      </p:sp>
      <p:sp>
        <p:nvSpPr>
          <p:cNvPr id="32" name="TextBox 31">
            <a:extLst>
              <a:ext uri="{FF2B5EF4-FFF2-40B4-BE49-F238E27FC236}">
                <a16:creationId xmlns:a16="http://schemas.microsoft.com/office/drawing/2014/main" xmlns="" id="{81224367-812B-724D-8BC9-0D3B7A917BD4}"/>
              </a:ext>
            </a:extLst>
          </p:cNvPr>
          <p:cNvSpPr txBox="1"/>
          <p:nvPr/>
        </p:nvSpPr>
        <p:spPr>
          <a:xfrm>
            <a:off x="3844215" y="5707568"/>
            <a:ext cx="838200" cy="276999"/>
          </a:xfrm>
          <a:prstGeom prst="rect">
            <a:avLst/>
          </a:prstGeom>
          <a:solidFill>
            <a:schemeClr val="accent5">
              <a:lumMod val="40000"/>
              <a:lumOff val="60000"/>
            </a:schemeClr>
          </a:solidFill>
          <a:ln w="28575"/>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200" dirty="0"/>
              <a:t>Data Link</a:t>
            </a:r>
            <a:endParaRPr lang="en-US" sz="1100" dirty="0"/>
          </a:p>
        </p:txBody>
      </p:sp>
      <p:sp>
        <p:nvSpPr>
          <p:cNvPr id="33" name="TextBox 32">
            <a:extLst>
              <a:ext uri="{FF2B5EF4-FFF2-40B4-BE49-F238E27FC236}">
                <a16:creationId xmlns:a16="http://schemas.microsoft.com/office/drawing/2014/main" xmlns="" id="{716ABA5F-3233-BF4B-A409-FF6B9B9EE5FC}"/>
              </a:ext>
            </a:extLst>
          </p:cNvPr>
          <p:cNvSpPr txBox="1"/>
          <p:nvPr/>
        </p:nvSpPr>
        <p:spPr>
          <a:xfrm>
            <a:off x="7919057" y="2114591"/>
            <a:ext cx="2530967" cy="276999"/>
          </a:xfrm>
          <a:prstGeom prst="rect">
            <a:avLst/>
          </a:prstGeom>
          <a:solidFill>
            <a:schemeClr val="accent3">
              <a:lumMod val="60000"/>
              <a:lumOff val="40000"/>
            </a:schemeClr>
          </a:solidFill>
          <a:ln w="28575"/>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200" b="1" dirty="0"/>
              <a:t>Commission </a:t>
            </a:r>
            <a:r>
              <a:rPr lang="en-US" sz="1100" dirty="0"/>
              <a:t>(Ground Command)</a:t>
            </a:r>
          </a:p>
        </p:txBody>
      </p:sp>
      <p:cxnSp>
        <p:nvCxnSpPr>
          <p:cNvPr id="34" name="Straight Arrow Connector 33">
            <a:extLst>
              <a:ext uri="{FF2B5EF4-FFF2-40B4-BE49-F238E27FC236}">
                <a16:creationId xmlns:a16="http://schemas.microsoft.com/office/drawing/2014/main" xmlns="" id="{4033476E-DB4A-0A41-9E13-0B35B1C926F3}"/>
              </a:ext>
            </a:extLst>
          </p:cNvPr>
          <p:cNvCxnSpPr>
            <a:cxnSpLocks/>
            <a:stCxn id="20" idx="3"/>
            <a:endCxn id="43" idx="1"/>
          </p:cNvCxnSpPr>
          <p:nvPr/>
        </p:nvCxnSpPr>
        <p:spPr>
          <a:xfrm>
            <a:off x="1786986" y="1164622"/>
            <a:ext cx="766517" cy="0"/>
          </a:xfrm>
          <a:prstGeom prst="straightConnector1">
            <a:avLst/>
          </a:prstGeom>
          <a:ln w="28575">
            <a:solidFill>
              <a:schemeClr val="bg1">
                <a:lumMod val="50000"/>
              </a:schemeClr>
            </a:solidFill>
            <a:prstDash val="sysDash"/>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35" name="Picture 34" descr="Dellingr_7-21-2014.22.jpg">
            <a:extLst>
              <a:ext uri="{FF2B5EF4-FFF2-40B4-BE49-F238E27FC236}">
                <a16:creationId xmlns:a16="http://schemas.microsoft.com/office/drawing/2014/main" xmlns="" id="{52B8F823-B025-2B4E-83F5-AF28D698E237}"/>
              </a:ext>
            </a:extLst>
          </p:cNvPr>
          <p:cNvPicPr>
            <a:picLocks noChangeAspect="1"/>
          </p:cNvPicPr>
          <p:nvPr/>
        </p:nvPicPr>
        <p:blipFill>
          <a:blip r:embed="rId4" cstate="print"/>
          <a:srcRect r="9757"/>
          <a:stretch>
            <a:fillRect/>
          </a:stretch>
        </p:blipFill>
        <p:spPr>
          <a:xfrm>
            <a:off x="644104" y="3396596"/>
            <a:ext cx="1447800" cy="1132226"/>
          </a:xfrm>
          <a:prstGeom prst="rect">
            <a:avLst/>
          </a:prstGeom>
        </p:spPr>
      </p:pic>
      <p:sp>
        <p:nvSpPr>
          <p:cNvPr id="36" name="TextBox 35">
            <a:extLst>
              <a:ext uri="{FF2B5EF4-FFF2-40B4-BE49-F238E27FC236}">
                <a16:creationId xmlns:a16="http://schemas.microsoft.com/office/drawing/2014/main" xmlns="" id="{76711CF8-15FA-6C47-A67D-4E51C65C44D9}"/>
              </a:ext>
            </a:extLst>
          </p:cNvPr>
          <p:cNvSpPr txBox="1"/>
          <p:nvPr/>
        </p:nvSpPr>
        <p:spPr>
          <a:xfrm>
            <a:off x="431322" y="4029120"/>
            <a:ext cx="1219200" cy="338554"/>
          </a:xfrm>
          <a:prstGeom prst="rect">
            <a:avLst/>
          </a:prstGeom>
          <a:solidFill>
            <a:schemeClr val="accent3">
              <a:lumMod val="50000"/>
            </a:schemeClr>
          </a:solidFill>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600" b="1" dirty="0">
                <a:solidFill>
                  <a:schemeClr val="bg1"/>
                </a:solidFill>
              </a:rPr>
              <a:t>Dagr Mode</a:t>
            </a:r>
          </a:p>
        </p:txBody>
      </p:sp>
      <p:cxnSp>
        <p:nvCxnSpPr>
          <p:cNvPr id="37" name="Straight Arrow Connector 36">
            <a:extLst>
              <a:ext uri="{FF2B5EF4-FFF2-40B4-BE49-F238E27FC236}">
                <a16:creationId xmlns:a16="http://schemas.microsoft.com/office/drawing/2014/main" xmlns="" id="{522121AE-286B-CE43-9BDB-8892E673B668}"/>
              </a:ext>
            </a:extLst>
          </p:cNvPr>
          <p:cNvCxnSpPr>
            <a:cxnSpLocks/>
            <a:endCxn id="56" idx="3"/>
          </p:cNvCxnSpPr>
          <p:nvPr/>
        </p:nvCxnSpPr>
        <p:spPr>
          <a:xfrm flipH="1">
            <a:off x="4306103" y="3973107"/>
            <a:ext cx="1017417" cy="148039"/>
          </a:xfrm>
          <a:prstGeom prst="straightConnector1">
            <a:avLst/>
          </a:prstGeom>
          <a:ln w="28575">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xmlns="" id="{5BF2A5FF-2440-1B46-8755-8DD451708895}"/>
              </a:ext>
            </a:extLst>
          </p:cNvPr>
          <p:cNvSpPr txBox="1"/>
          <p:nvPr/>
        </p:nvSpPr>
        <p:spPr>
          <a:xfrm>
            <a:off x="263554" y="4845918"/>
            <a:ext cx="1104450" cy="276999"/>
          </a:xfrm>
          <a:prstGeom prst="rect">
            <a:avLst/>
          </a:prstGeom>
          <a:solidFill>
            <a:schemeClr val="accent5">
              <a:lumMod val="40000"/>
              <a:lumOff val="60000"/>
            </a:schemeClr>
          </a:solidFill>
          <a:ln w="28575"/>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200" dirty="0"/>
              <a:t>Data Link</a:t>
            </a:r>
          </a:p>
        </p:txBody>
      </p:sp>
      <p:sp>
        <p:nvSpPr>
          <p:cNvPr id="39" name="TextBox 38">
            <a:extLst>
              <a:ext uri="{FF2B5EF4-FFF2-40B4-BE49-F238E27FC236}">
                <a16:creationId xmlns:a16="http://schemas.microsoft.com/office/drawing/2014/main" xmlns="" id="{A210704D-09A8-3A44-9447-8803F473FCE5}"/>
              </a:ext>
            </a:extLst>
          </p:cNvPr>
          <p:cNvSpPr txBox="1"/>
          <p:nvPr/>
        </p:nvSpPr>
        <p:spPr>
          <a:xfrm>
            <a:off x="2598140" y="2833248"/>
            <a:ext cx="1579401" cy="600164"/>
          </a:xfrm>
          <a:prstGeom prst="rect">
            <a:avLst/>
          </a:prstGeom>
          <a:solidFill>
            <a:schemeClr val="accent3">
              <a:lumMod val="60000"/>
              <a:lumOff val="40000"/>
            </a:schemeClr>
          </a:solidFill>
          <a:ln w="28575"/>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100" b="1" dirty="0"/>
              <a:t>RTS</a:t>
            </a:r>
          </a:p>
          <a:p>
            <a:pPr algn="ctr"/>
            <a:r>
              <a:rPr lang="en-US" sz="1100" dirty="0"/>
              <a:t>(After predetermined amount of charging orbits)</a:t>
            </a:r>
          </a:p>
        </p:txBody>
      </p:sp>
      <p:sp>
        <p:nvSpPr>
          <p:cNvPr id="40" name="TextBox 39">
            <a:extLst>
              <a:ext uri="{FF2B5EF4-FFF2-40B4-BE49-F238E27FC236}">
                <a16:creationId xmlns:a16="http://schemas.microsoft.com/office/drawing/2014/main" xmlns="" id="{4B3C328A-A889-094C-BBFE-7703DE83492E}"/>
              </a:ext>
            </a:extLst>
          </p:cNvPr>
          <p:cNvSpPr txBox="1"/>
          <p:nvPr/>
        </p:nvSpPr>
        <p:spPr>
          <a:xfrm>
            <a:off x="6134787" y="4625272"/>
            <a:ext cx="990600" cy="261610"/>
          </a:xfrm>
          <a:prstGeom prst="rect">
            <a:avLst/>
          </a:prstGeom>
          <a:solidFill>
            <a:schemeClr val="accent3">
              <a:lumMod val="60000"/>
              <a:lumOff val="40000"/>
            </a:schemeClr>
          </a:solidFill>
          <a:ln w="28575"/>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100" b="1" dirty="0"/>
              <a:t>If  </a:t>
            </a:r>
            <a:r>
              <a:rPr lang="en-US" sz="1100" dirty="0"/>
              <a:t>Anomaly</a:t>
            </a:r>
          </a:p>
        </p:txBody>
      </p:sp>
      <p:cxnSp>
        <p:nvCxnSpPr>
          <p:cNvPr id="41" name="Straight Arrow Connector 40">
            <a:extLst>
              <a:ext uri="{FF2B5EF4-FFF2-40B4-BE49-F238E27FC236}">
                <a16:creationId xmlns:a16="http://schemas.microsoft.com/office/drawing/2014/main" xmlns="" id="{D6801D57-7B01-5541-A6D9-1268C337D372}"/>
              </a:ext>
            </a:extLst>
          </p:cNvPr>
          <p:cNvCxnSpPr>
            <a:cxnSpLocks/>
          </p:cNvCxnSpPr>
          <p:nvPr/>
        </p:nvCxnSpPr>
        <p:spPr>
          <a:xfrm flipH="1">
            <a:off x="6559236" y="4917433"/>
            <a:ext cx="70851" cy="229338"/>
          </a:xfrm>
          <a:prstGeom prst="straightConnector1">
            <a:avLst/>
          </a:prstGeom>
          <a:ln w="28575">
            <a:solidFill>
              <a:srgbClr val="FF0000"/>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xmlns="" id="{486EB737-3988-F74C-9958-F8413EB1B379}"/>
              </a:ext>
            </a:extLst>
          </p:cNvPr>
          <p:cNvCxnSpPr>
            <a:cxnSpLocks/>
          </p:cNvCxnSpPr>
          <p:nvPr/>
        </p:nvCxnSpPr>
        <p:spPr>
          <a:xfrm>
            <a:off x="6454170" y="4375034"/>
            <a:ext cx="164242" cy="246377"/>
          </a:xfrm>
          <a:prstGeom prst="straightConnector1">
            <a:avLst/>
          </a:prstGeom>
          <a:ln w="28575">
            <a:solidFill>
              <a:srgbClr val="FF0000"/>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43" name="Rounded Rectangle 42">
            <a:extLst>
              <a:ext uri="{FF2B5EF4-FFF2-40B4-BE49-F238E27FC236}">
                <a16:creationId xmlns:a16="http://schemas.microsoft.com/office/drawing/2014/main" xmlns="" id="{907EE1AD-0DC4-A649-99C8-B12E34B45002}"/>
              </a:ext>
            </a:extLst>
          </p:cNvPr>
          <p:cNvSpPr/>
          <p:nvPr/>
        </p:nvSpPr>
        <p:spPr>
          <a:xfrm>
            <a:off x="2553503" y="1011388"/>
            <a:ext cx="2594841" cy="306467"/>
          </a:xfrm>
          <a:prstGeom prst="roundRect">
            <a:avLst/>
          </a:prstGeom>
          <a:solidFill>
            <a:schemeClr val="accent2">
              <a:lumMod val="40000"/>
              <a:lumOff val="60000"/>
            </a:schemeClr>
          </a:solidFill>
          <a:ln w="19050">
            <a:solidFill>
              <a:schemeClr val="bg1">
                <a:lumMod val="50000"/>
              </a:schemeClr>
            </a:solidFill>
            <a:prstDash val="dash"/>
          </a:ln>
        </p:spPr>
        <p:style>
          <a:lnRef idx="2">
            <a:schemeClr val="accent2">
              <a:shade val="50000"/>
            </a:schemeClr>
          </a:lnRef>
          <a:fillRef idx="1">
            <a:schemeClr val="accent2"/>
          </a:fillRef>
          <a:effectRef idx="0">
            <a:schemeClr val="accent2"/>
          </a:effectRef>
          <a:fontRef idx="minor">
            <a:schemeClr val="lt1"/>
          </a:fontRef>
        </p:style>
        <p:txBody>
          <a:bodyPr wrap="square" lIns="0" tIns="45720" rIns="0" bIns="45720" rtlCol="0" anchor="ctr" anchorCtr="0">
            <a:spAutoFit/>
          </a:bodyPr>
          <a:lstStyle/>
          <a:p>
            <a:pPr algn="ctr"/>
            <a:r>
              <a:rPr lang="en-US" sz="1200" b="1" dirty="0">
                <a:solidFill>
                  <a:schemeClr val="tx1"/>
                </a:solidFill>
              </a:rPr>
              <a:t>2</a:t>
            </a:r>
            <a:r>
              <a:rPr lang="en-US" sz="1200" dirty="0">
                <a:solidFill>
                  <a:schemeClr val="tx1"/>
                </a:solidFill>
              </a:rPr>
              <a:t>- Sep </a:t>
            </a:r>
            <a:r>
              <a:rPr lang="en-US" sz="1200" dirty="0" err="1">
                <a:solidFill>
                  <a:schemeClr val="tx1"/>
                </a:solidFill>
              </a:rPr>
              <a:t>Sws</a:t>
            </a:r>
            <a:r>
              <a:rPr lang="en-US" sz="1200" dirty="0">
                <a:solidFill>
                  <a:schemeClr val="tx1"/>
                </a:solidFill>
              </a:rPr>
              <a:t> Activate Sat + Timer “On”</a:t>
            </a:r>
            <a:endParaRPr lang="en-US" sz="1100" dirty="0">
              <a:solidFill>
                <a:schemeClr val="tx1"/>
              </a:solidFill>
            </a:endParaRPr>
          </a:p>
        </p:txBody>
      </p:sp>
      <p:cxnSp>
        <p:nvCxnSpPr>
          <p:cNvPr id="44" name="Straight Arrow Connector 43">
            <a:extLst>
              <a:ext uri="{FF2B5EF4-FFF2-40B4-BE49-F238E27FC236}">
                <a16:creationId xmlns:a16="http://schemas.microsoft.com/office/drawing/2014/main" xmlns="" id="{D51D7CD2-941F-D346-833C-18478C5F367D}"/>
              </a:ext>
            </a:extLst>
          </p:cNvPr>
          <p:cNvCxnSpPr>
            <a:cxnSpLocks/>
          </p:cNvCxnSpPr>
          <p:nvPr/>
        </p:nvCxnSpPr>
        <p:spPr>
          <a:xfrm>
            <a:off x="5131682" y="1316406"/>
            <a:ext cx="428557" cy="374055"/>
          </a:xfrm>
          <a:prstGeom prst="straightConnector1">
            <a:avLst/>
          </a:prstGeom>
          <a:ln w="28575">
            <a:solidFill>
              <a:schemeClr val="bg1">
                <a:lumMod val="50000"/>
              </a:schemeClr>
            </a:solidFill>
            <a:prstDash val="sysDash"/>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xmlns="" id="{54A15B85-24BE-314A-AF80-11975A05D02F}"/>
              </a:ext>
            </a:extLst>
          </p:cNvPr>
          <p:cNvCxnSpPr>
            <a:cxnSpLocks/>
            <a:endCxn id="30" idx="0"/>
          </p:cNvCxnSpPr>
          <p:nvPr/>
        </p:nvCxnSpPr>
        <p:spPr>
          <a:xfrm>
            <a:off x="10687365" y="4442979"/>
            <a:ext cx="176684" cy="464504"/>
          </a:xfrm>
          <a:prstGeom prst="straightConnector1">
            <a:avLst/>
          </a:prstGeom>
          <a:ln w="28575">
            <a:solidFill>
              <a:schemeClr val="tx1"/>
            </a:solidFill>
            <a:prstDash val="sysDot"/>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xmlns="" id="{FD947084-8FB2-9D4E-9201-8614D878E7AE}"/>
              </a:ext>
            </a:extLst>
          </p:cNvPr>
          <p:cNvCxnSpPr>
            <a:cxnSpLocks/>
            <a:stCxn id="36" idx="2"/>
            <a:endCxn id="38" idx="0"/>
          </p:cNvCxnSpPr>
          <p:nvPr/>
        </p:nvCxnSpPr>
        <p:spPr>
          <a:xfrm flipH="1">
            <a:off x="815779" y="4367674"/>
            <a:ext cx="225143" cy="478244"/>
          </a:xfrm>
          <a:prstGeom prst="straightConnector1">
            <a:avLst/>
          </a:prstGeom>
          <a:ln w="28575">
            <a:solidFill>
              <a:schemeClr val="tx1"/>
            </a:solidFill>
            <a:prstDash val="sysDot"/>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xmlns="" id="{AF696A69-7EEC-F243-A92F-AEE5BB3E8ED2}"/>
              </a:ext>
            </a:extLst>
          </p:cNvPr>
          <p:cNvCxnSpPr>
            <a:cxnSpLocks/>
            <a:endCxn id="32" idx="3"/>
          </p:cNvCxnSpPr>
          <p:nvPr/>
        </p:nvCxnSpPr>
        <p:spPr>
          <a:xfrm flipH="1">
            <a:off x="4682415" y="5700866"/>
            <a:ext cx="632308" cy="145202"/>
          </a:xfrm>
          <a:prstGeom prst="straightConnector1">
            <a:avLst/>
          </a:prstGeom>
          <a:ln w="28575">
            <a:solidFill>
              <a:schemeClr val="tx1"/>
            </a:solidFill>
            <a:prstDash val="sysDot"/>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xmlns="" id="{E61CBB62-6E40-B14E-B882-777ABA1565B3}"/>
              </a:ext>
            </a:extLst>
          </p:cNvPr>
          <p:cNvCxnSpPr>
            <a:cxnSpLocks/>
            <a:stCxn id="11" idx="0"/>
          </p:cNvCxnSpPr>
          <p:nvPr/>
        </p:nvCxnSpPr>
        <p:spPr>
          <a:xfrm flipV="1">
            <a:off x="4958528" y="4228973"/>
            <a:ext cx="420699" cy="291973"/>
          </a:xfrm>
          <a:prstGeom prst="straightConnector1">
            <a:avLst/>
          </a:prstGeom>
          <a:ln w="28575">
            <a:solidFill>
              <a:srgbClr val="00B050"/>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50" name="TextBox 11">
            <a:extLst>
              <a:ext uri="{FF2B5EF4-FFF2-40B4-BE49-F238E27FC236}">
                <a16:creationId xmlns:a16="http://schemas.microsoft.com/office/drawing/2014/main" xmlns="" id="{DB1BABCB-EAF1-1C4E-970E-B4D7C44788B9}"/>
              </a:ext>
            </a:extLst>
          </p:cNvPr>
          <p:cNvSpPr txBox="1"/>
          <p:nvPr/>
        </p:nvSpPr>
        <p:spPr>
          <a:xfrm>
            <a:off x="7921231" y="1537227"/>
            <a:ext cx="2243047" cy="306467"/>
          </a:xfrm>
          <a:prstGeom prst="roundRect">
            <a:avLst/>
          </a:prstGeom>
          <a:solidFill>
            <a:schemeClr val="accent4">
              <a:lumMod val="40000"/>
              <a:lumOff val="60000"/>
            </a:schemeClr>
          </a:solidFill>
          <a:ln w="19050">
            <a:solidFill>
              <a:schemeClr val="bg1">
                <a:lumMod val="50000"/>
              </a:schemeClr>
            </a:solidFill>
            <a:prstDash val="dash"/>
          </a:ln>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dirty="0"/>
              <a:t>5</a:t>
            </a:r>
            <a:r>
              <a:rPr lang="en-US" sz="1200" dirty="0"/>
              <a:t>- Bus and Payloads Checks/Tests</a:t>
            </a:r>
          </a:p>
        </p:txBody>
      </p:sp>
      <p:sp>
        <p:nvSpPr>
          <p:cNvPr id="51" name="TextBox 16">
            <a:extLst>
              <a:ext uri="{FF2B5EF4-FFF2-40B4-BE49-F238E27FC236}">
                <a16:creationId xmlns:a16="http://schemas.microsoft.com/office/drawing/2014/main" xmlns="" id="{0636427C-2EE9-A14E-8F0F-5BC864ACBB70}"/>
              </a:ext>
            </a:extLst>
          </p:cNvPr>
          <p:cNvSpPr txBox="1"/>
          <p:nvPr/>
        </p:nvSpPr>
        <p:spPr>
          <a:xfrm>
            <a:off x="6719317" y="990141"/>
            <a:ext cx="2284109" cy="306467"/>
          </a:xfrm>
          <a:prstGeom prst="roundRect">
            <a:avLst/>
          </a:prstGeom>
          <a:solidFill>
            <a:schemeClr val="accent4">
              <a:lumMod val="40000"/>
              <a:lumOff val="60000"/>
            </a:schemeClr>
          </a:solidFill>
          <a:ln w="19050">
            <a:solidFill>
              <a:schemeClr val="bg1">
                <a:lumMod val="50000"/>
              </a:schemeClr>
            </a:solidFill>
            <a:prstDash val="dash"/>
          </a:ln>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dirty="0"/>
              <a:t>4</a:t>
            </a:r>
            <a:r>
              <a:rPr lang="en-US" sz="1200" dirty="0"/>
              <a:t>- Deployments and Health Status</a:t>
            </a:r>
          </a:p>
        </p:txBody>
      </p:sp>
      <p:sp>
        <p:nvSpPr>
          <p:cNvPr id="53" name="TextBox 28">
            <a:extLst>
              <a:ext uri="{FF2B5EF4-FFF2-40B4-BE49-F238E27FC236}">
                <a16:creationId xmlns:a16="http://schemas.microsoft.com/office/drawing/2014/main" xmlns="" id="{5CD47841-D265-8843-B8A7-0137FA674BE9}"/>
              </a:ext>
            </a:extLst>
          </p:cNvPr>
          <p:cNvSpPr txBox="1"/>
          <p:nvPr/>
        </p:nvSpPr>
        <p:spPr>
          <a:xfrm>
            <a:off x="2092348" y="1524000"/>
            <a:ext cx="1434481" cy="310896"/>
          </a:xfrm>
          <a:prstGeom prst="roundRect">
            <a:avLst/>
          </a:prstGeom>
          <a:solidFill>
            <a:schemeClr val="accent2">
              <a:lumMod val="40000"/>
              <a:lumOff val="60000"/>
            </a:schemeClr>
          </a:solidFill>
          <a:ln w="19050">
            <a:solidFill>
              <a:schemeClr val="bg1">
                <a:lumMod val="50000"/>
              </a:schemeClr>
            </a:solidFill>
            <a:prstDash val="dash"/>
          </a:ln>
        </p:spPr>
        <p:style>
          <a:lnRef idx="2">
            <a:schemeClr val="dk1"/>
          </a:lnRef>
          <a:fillRef idx="1">
            <a:schemeClr val="lt1"/>
          </a:fillRef>
          <a:effectRef idx="0">
            <a:schemeClr val="dk1"/>
          </a:effectRef>
          <a:fontRef idx="minor">
            <a:schemeClr val="dk1"/>
          </a:fontRef>
        </p:style>
        <p:txBody>
          <a:bodyPr wrap="square" lIns="0" tIns="0" rIns="0" bIns="0" rtlCol="0" anchor="ctr" anchorCtr="0">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dirty="0"/>
              <a:t>3</a:t>
            </a:r>
            <a:r>
              <a:rPr lang="en-US" sz="1200" dirty="0"/>
              <a:t>- Timer Completed</a:t>
            </a:r>
          </a:p>
        </p:txBody>
      </p:sp>
      <p:cxnSp>
        <p:nvCxnSpPr>
          <p:cNvPr id="54" name="Straight Arrow Connector 53">
            <a:extLst>
              <a:ext uri="{FF2B5EF4-FFF2-40B4-BE49-F238E27FC236}">
                <a16:creationId xmlns:a16="http://schemas.microsoft.com/office/drawing/2014/main" xmlns="" id="{6AD517F1-3103-F54C-99BD-2637559758B6}"/>
              </a:ext>
            </a:extLst>
          </p:cNvPr>
          <p:cNvCxnSpPr>
            <a:cxnSpLocks/>
            <a:endCxn id="39" idx="1"/>
          </p:cNvCxnSpPr>
          <p:nvPr/>
        </p:nvCxnSpPr>
        <p:spPr>
          <a:xfrm flipV="1">
            <a:off x="1582121" y="3133330"/>
            <a:ext cx="1016019" cy="686184"/>
          </a:xfrm>
          <a:prstGeom prst="straightConnector1">
            <a:avLst/>
          </a:prstGeom>
          <a:ln w="28575">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xmlns="" id="{9550C6A2-E990-6947-9CD3-C865DF4E36D2}"/>
              </a:ext>
            </a:extLst>
          </p:cNvPr>
          <p:cNvCxnSpPr>
            <a:cxnSpLocks/>
            <a:stCxn id="56" idx="1"/>
          </p:cNvCxnSpPr>
          <p:nvPr/>
        </p:nvCxnSpPr>
        <p:spPr>
          <a:xfrm flipH="1">
            <a:off x="1877113" y="4121146"/>
            <a:ext cx="676390" cy="145334"/>
          </a:xfrm>
          <a:prstGeom prst="straightConnector1">
            <a:avLst/>
          </a:prstGeom>
          <a:ln w="28575">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xmlns="" id="{BE0124D9-194B-3C46-AB73-8B2518F3112B}"/>
              </a:ext>
            </a:extLst>
          </p:cNvPr>
          <p:cNvSpPr txBox="1"/>
          <p:nvPr/>
        </p:nvSpPr>
        <p:spPr>
          <a:xfrm>
            <a:off x="2553503" y="3905702"/>
            <a:ext cx="1752600" cy="430887"/>
          </a:xfrm>
          <a:prstGeom prst="rect">
            <a:avLst/>
          </a:prstGeom>
          <a:solidFill>
            <a:schemeClr val="accent3">
              <a:lumMod val="60000"/>
              <a:lumOff val="40000"/>
            </a:schemeClr>
          </a:solidFill>
          <a:ln w="28575"/>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100" b="1" dirty="0"/>
              <a:t>RTS or Anomaly</a:t>
            </a:r>
          </a:p>
          <a:p>
            <a:pPr algn="ctr"/>
            <a:r>
              <a:rPr lang="en-US" sz="1100" b="1" dirty="0"/>
              <a:t>(</a:t>
            </a:r>
            <a:r>
              <a:rPr lang="en-US" sz="1100" dirty="0"/>
              <a:t>1 full orbit with Dagr)</a:t>
            </a:r>
          </a:p>
        </p:txBody>
      </p:sp>
      <p:cxnSp>
        <p:nvCxnSpPr>
          <p:cNvPr id="57" name="Straight Arrow Connector 56">
            <a:extLst>
              <a:ext uri="{FF2B5EF4-FFF2-40B4-BE49-F238E27FC236}">
                <a16:creationId xmlns:a16="http://schemas.microsoft.com/office/drawing/2014/main" xmlns="" id="{3BF9F158-D7B8-8649-A836-8B202E4DDAA5}"/>
              </a:ext>
            </a:extLst>
          </p:cNvPr>
          <p:cNvCxnSpPr>
            <a:cxnSpLocks/>
            <a:stCxn id="39" idx="3"/>
          </p:cNvCxnSpPr>
          <p:nvPr/>
        </p:nvCxnSpPr>
        <p:spPr>
          <a:xfrm>
            <a:off x="4177541" y="3133330"/>
            <a:ext cx="1146096" cy="367487"/>
          </a:xfrm>
          <a:prstGeom prst="straightConnector1">
            <a:avLst/>
          </a:prstGeom>
          <a:ln w="28575">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xmlns="" id="{02E41D63-7D4A-C345-9D79-8EEDDD974A1C}"/>
              </a:ext>
            </a:extLst>
          </p:cNvPr>
          <p:cNvSpPr txBox="1"/>
          <p:nvPr/>
        </p:nvSpPr>
        <p:spPr>
          <a:xfrm>
            <a:off x="7919057" y="2882691"/>
            <a:ext cx="1751700" cy="600164"/>
          </a:xfrm>
          <a:prstGeom prst="rect">
            <a:avLst/>
          </a:prstGeom>
          <a:solidFill>
            <a:schemeClr val="accent3">
              <a:lumMod val="60000"/>
              <a:lumOff val="40000"/>
            </a:schemeClr>
          </a:solidFill>
          <a:ln w="28575"/>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100" b="1" dirty="0"/>
              <a:t>RTS</a:t>
            </a:r>
          </a:p>
          <a:p>
            <a:pPr algn="ctr"/>
            <a:r>
              <a:rPr lang="en-US" sz="1100" dirty="0"/>
              <a:t>(After predetermined amount of charging orbits)</a:t>
            </a:r>
          </a:p>
        </p:txBody>
      </p:sp>
      <p:cxnSp>
        <p:nvCxnSpPr>
          <p:cNvPr id="59" name="Straight Arrow Connector 58">
            <a:extLst>
              <a:ext uri="{FF2B5EF4-FFF2-40B4-BE49-F238E27FC236}">
                <a16:creationId xmlns:a16="http://schemas.microsoft.com/office/drawing/2014/main" xmlns="" id="{D725B415-8AAA-0B41-8083-2FB407237EE1}"/>
              </a:ext>
            </a:extLst>
          </p:cNvPr>
          <p:cNvCxnSpPr/>
          <p:nvPr/>
        </p:nvCxnSpPr>
        <p:spPr>
          <a:xfrm>
            <a:off x="9656957" y="3466529"/>
            <a:ext cx="223977" cy="475293"/>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xmlns="" id="{6843319B-445E-B649-9D9A-D9A5C22CB459}"/>
              </a:ext>
            </a:extLst>
          </p:cNvPr>
          <p:cNvCxnSpPr>
            <a:cxnSpLocks/>
          </p:cNvCxnSpPr>
          <p:nvPr/>
        </p:nvCxnSpPr>
        <p:spPr>
          <a:xfrm flipV="1">
            <a:off x="6783984" y="3165253"/>
            <a:ext cx="1113331" cy="389147"/>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xmlns="" id="{F29FFB02-8E15-6949-8D12-28ACAC802432}"/>
              </a:ext>
            </a:extLst>
          </p:cNvPr>
          <p:cNvSpPr txBox="1"/>
          <p:nvPr/>
        </p:nvSpPr>
        <p:spPr>
          <a:xfrm>
            <a:off x="5440307" y="5372131"/>
            <a:ext cx="1211474" cy="338554"/>
          </a:xfrm>
          <a:prstGeom prst="rect">
            <a:avLst/>
          </a:prstGeom>
          <a:solidFill>
            <a:schemeClr val="accent3">
              <a:lumMod val="50000"/>
            </a:schemeClr>
          </a:solidFill>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600" b="1" dirty="0">
                <a:solidFill>
                  <a:schemeClr val="bg1"/>
                </a:solidFill>
              </a:rPr>
              <a:t>Safe Mode</a:t>
            </a:r>
          </a:p>
        </p:txBody>
      </p:sp>
      <p:sp>
        <p:nvSpPr>
          <p:cNvPr id="62" name="TextBox 61">
            <a:extLst>
              <a:ext uri="{FF2B5EF4-FFF2-40B4-BE49-F238E27FC236}">
                <a16:creationId xmlns:a16="http://schemas.microsoft.com/office/drawing/2014/main" xmlns="" id="{947FEE40-B9DF-014D-A8CC-DA4D02093D62}"/>
              </a:ext>
            </a:extLst>
          </p:cNvPr>
          <p:cNvSpPr txBox="1"/>
          <p:nvPr/>
        </p:nvSpPr>
        <p:spPr>
          <a:xfrm>
            <a:off x="7920524" y="3951974"/>
            <a:ext cx="838200" cy="276999"/>
          </a:xfrm>
          <a:prstGeom prst="rect">
            <a:avLst/>
          </a:prstGeom>
          <a:solidFill>
            <a:schemeClr val="accent5">
              <a:lumMod val="40000"/>
              <a:lumOff val="60000"/>
            </a:schemeClr>
          </a:solidFill>
          <a:ln w="28575"/>
        </p:spPr>
        <p:style>
          <a:lnRef idx="2">
            <a:schemeClr val="dk1"/>
          </a:lnRef>
          <a:fillRef idx="1">
            <a:schemeClr val="lt1"/>
          </a:fillRef>
          <a:effectRef idx="0">
            <a:schemeClr val="dk1"/>
          </a:effectRef>
          <a:fontRef idx="minor">
            <a:schemeClr val="dk1"/>
          </a:fontRef>
        </p:style>
        <p:txBody>
          <a:bodyPr wrap="square" lIns="0" tIns="45720" rIns="0" bIns="45720" rtlCol="0">
            <a:spAutoFit/>
          </a:bodyPr>
          <a:lstStyle/>
          <a:p>
            <a:pPr algn="ctr"/>
            <a:r>
              <a:rPr lang="en-US" sz="1200" dirty="0"/>
              <a:t>Data Link</a:t>
            </a:r>
            <a:endParaRPr lang="en-US" sz="1100" dirty="0"/>
          </a:p>
        </p:txBody>
      </p:sp>
      <p:cxnSp>
        <p:nvCxnSpPr>
          <p:cNvPr id="63" name="Straight Arrow Connector 62">
            <a:extLst>
              <a:ext uri="{FF2B5EF4-FFF2-40B4-BE49-F238E27FC236}">
                <a16:creationId xmlns:a16="http://schemas.microsoft.com/office/drawing/2014/main" xmlns="" id="{414B4CA5-9E23-844E-94A9-0DAF5CD6C5D7}"/>
              </a:ext>
            </a:extLst>
          </p:cNvPr>
          <p:cNvCxnSpPr>
            <a:cxnSpLocks/>
          </p:cNvCxnSpPr>
          <p:nvPr/>
        </p:nvCxnSpPr>
        <p:spPr>
          <a:xfrm>
            <a:off x="6882591" y="3865228"/>
            <a:ext cx="1021571" cy="215768"/>
          </a:xfrm>
          <a:prstGeom prst="straightConnector1">
            <a:avLst/>
          </a:prstGeom>
          <a:ln w="28575">
            <a:solidFill>
              <a:schemeClr val="tx1"/>
            </a:solidFill>
            <a:prstDash val="sysDot"/>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xmlns="" id="{66A6C3FE-3D1E-2B44-9B67-588C26412A06}"/>
              </a:ext>
            </a:extLst>
          </p:cNvPr>
          <p:cNvCxnSpPr>
            <a:cxnSpLocks/>
          </p:cNvCxnSpPr>
          <p:nvPr/>
        </p:nvCxnSpPr>
        <p:spPr>
          <a:xfrm flipH="1">
            <a:off x="6374110" y="1311521"/>
            <a:ext cx="362535" cy="357354"/>
          </a:xfrm>
          <a:prstGeom prst="straightConnector1">
            <a:avLst/>
          </a:prstGeom>
          <a:ln w="28575">
            <a:solidFill>
              <a:schemeClr val="bg1">
                <a:lumMod val="50000"/>
              </a:schemeClr>
            </a:solidFill>
            <a:prstDash val="sysDash"/>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xmlns="" id="{D8AD8252-C80F-424D-A7D1-72BB24020B14}"/>
              </a:ext>
            </a:extLst>
          </p:cNvPr>
          <p:cNvCxnSpPr>
            <a:cxnSpLocks/>
            <a:stCxn id="50" idx="1"/>
          </p:cNvCxnSpPr>
          <p:nvPr/>
        </p:nvCxnSpPr>
        <p:spPr>
          <a:xfrm flipH="1">
            <a:off x="6783985" y="1690461"/>
            <a:ext cx="1137246" cy="412048"/>
          </a:xfrm>
          <a:prstGeom prst="straightConnector1">
            <a:avLst/>
          </a:prstGeom>
          <a:ln w="28575">
            <a:solidFill>
              <a:schemeClr val="bg1">
                <a:lumMod val="50000"/>
              </a:schemeClr>
            </a:solidFill>
            <a:prstDash val="sysDash"/>
            <a:headEnd type="triangle" w="med" len="med"/>
            <a:tailEnd type="triangl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6761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6FE645-67A3-7C47-8D73-8FEF3A75CA17}"/>
              </a:ext>
            </a:extLst>
          </p:cNvPr>
          <p:cNvSpPr>
            <a:spLocks noGrp="1"/>
          </p:cNvSpPr>
          <p:nvPr>
            <p:ph type="title"/>
          </p:nvPr>
        </p:nvSpPr>
        <p:spPr/>
        <p:txBody>
          <a:bodyPr/>
          <a:lstStyle/>
          <a:p>
            <a:r>
              <a:rPr lang="en-US" dirty="0"/>
              <a:t>Mission Design – Initial Concept (Outside)</a:t>
            </a:r>
          </a:p>
        </p:txBody>
      </p:sp>
      <p:sp>
        <p:nvSpPr>
          <p:cNvPr id="4" name="Date Placeholder 3">
            <a:extLst>
              <a:ext uri="{FF2B5EF4-FFF2-40B4-BE49-F238E27FC236}">
                <a16:creationId xmlns:a16="http://schemas.microsoft.com/office/drawing/2014/main" xmlns="" id="{D452C821-5AA9-9A43-ADB4-00409F69847A}"/>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A941C061-D593-FE4D-9933-7B91F09E18C3}"/>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AC6B59BC-B629-6449-B7B8-1CDC7B8C4520}"/>
              </a:ext>
            </a:extLst>
          </p:cNvPr>
          <p:cNvSpPr>
            <a:spLocks noGrp="1"/>
          </p:cNvSpPr>
          <p:nvPr>
            <p:ph type="sldNum" sz="quarter" idx="12"/>
          </p:nvPr>
        </p:nvSpPr>
        <p:spPr/>
        <p:txBody>
          <a:bodyPr/>
          <a:lstStyle/>
          <a:p>
            <a:fld id="{AC5265D9-0D69-9B41-8A3C-94633AC49848}" type="slidenum">
              <a:rPr lang="en-US" smtClean="0"/>
              <a:pPr/>
              <a:t>16</a:t>
            </a:fld>
            <a:endParaRPr lang="en-US" dirty="0"/>
          </a:p>
        </p:txBody>
      </p:sp>
      <p:pic>
        <p:nvPicPr>
          <p:cNvPr id="7" name="Picture 3">
            <a:extLst>
              <a:ext uri="{FF2B5EF4-FFF2-40B4-BE49-F238E27FC236}">
                <a16:creationId xmlns:a16="http://schemas.microsoft.com/office/drawing/2014/main" xmlns="" id="{F46045CB-C391-7449-84C9-0E58FA8FFCC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441991" y="1540665"/>
            <a:ext cx="2523320" cy="4267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xmlns="" id="{56959CD7-567C-BD41-A36A-8FCEDA5147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639169" y="1585306"/>
            <a:ext cx="2438401" cy="402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xmlns="" id="{D3EC099A-74C1-0549-8853-510BC728E4F5}"/>
              </a:ext>
            </a:extLst>
          </p:cNvPr>
          <p:cNvSpPr txBox="1"/>
          <p:nvPr/>
        </p:nvSpPr>
        <p:spPr>
          <a:xfrm>
            <a:off x="5991970" y="5655388"/>
            <a:ext cx="1219200" cy="369332"/>
          </a:xfrm>
          <a:prstGeom prst="rect">
            <a:avLst/>
          </a:prstGeom>
          <a:noFill/>
        </p:spPr>
        <p:txBody>
          <a:bodyPr wrap="square" rtlCol="0">
            <a:spAutoFit/>
          </a:bodyPr>
          <a:lstStyle/>
          <a:p>
            <a:pPr algn="ctr"/>
            <a:r>
              <a:rPr lang="en-US" dirty="0"/>
              <a:t>INMS</a:t>
            </a:r>
          </a:p>
        </p:txBody>
      </p:sp>
      <p:sp>
        <p:nvSpPr>
          <p:cNvPr id="10" name="TextBox 9">
            <a:extLst>
              <a:ext uri="{FF2B5EF4-FFF2-40B4-BE49-F238E27FC236}">
                <a16:creationId xmlns:a16="http://schemas.microsoft.com/office/drawing/2014/main" xmlns="" id="{EF6471D0-0150-A142-BD95-0E10CB65F7A7}"/>
              </a:ext>
            </a:extLst>
          </p:cNvPr>
          <p:cNvSpPr txBox="1"/>
          <p:nvPr/>
        </p:nvSpPr>
        <p:spPr>
          <a:xfrm>
            <a:off x="2181970" y="992664"/>
            <a:ext cx="1905000" cy="369332"/>
          </a:xfrm>
          <a:prstGeom prst="rect">
            <a:avLst/>
          </a:prstGeom>
          <a:noFill/>
        </p:spPr>
        <p:txBody>
          <a:bodyPr wrap="square" rtlCol="0">
            <a:spAutoFit/>
          </a:bodyPr>
          <a:lstStyle/>
          <a:p>
            <a:pPr algn="ctr"/>
            <a:r>
              <a:rPr lang="en-US" dirty="0"/>
              <a:t>Coarse Sun Sensor</a:t>
            </a:r>
          </a:p>
        </p:txBody>
      </p:sp>
      <p:sp>
        <p:nvSpPr>
          <p:cNvPr id="11" name="TextBox 10">
            <a:extLst>
              <a:ext uri="{FF2B5EF4-FFF2-40B4-BE49-F238E27FC236}">
                <a16:creationId xmlns:a16="http://schemas.microsoft.com/office/drawing/2014/main" xmlns="" id="{3A691058-2391-094F-A721-3C1A9A51F56F}"/>
              </a:ext>
            </a:extLst>
          </p:cNvPr>
          <p:cNvSpPr txBox="1"/>
          <p:nvPr/>
        </p:nvSpPr>
        <p:spPr>
          <a:xfrm>
            <a:off x="5077519" y="3944965"/>
            <a:ext cx="1219200" cy="369332"/>
          </a:xfrm>
          <a:prstGeom prst="rect">
            <a:avLst/>
          </a:prstGeom>
          <a:noFill/>
        </p:spPr>
        <p:txBody>
          <a:bodyPr wrap="square" rtlCol="0">
            <a:spAutoFit/>
          </a:bodyPr>
          <a:lstStyle/>
          <a:p>
            <a:pPr algn="ctr"/>
            <a:r>
              <a:rPr lang="en-US" dirty="0"/>
              <a:t>CREPT</a:t>
            </a:r>
          </a:p>
        </p:txBody>
      </p:sp>
      <p:sp>
        <p:nvSpPr>
          <p:cNvPr id="12" name="TextBox 11">
            <a:extLst>
              <a:ext uri="{FF2B5EF4-FFF2-40B4-BE49-F238E27FC236}">
                <a16:creationId xmlns:a16="http://schemas.microsoft.com/office/drawing/2014/main" xmlns="" id="{9231A19D-7603-B448-BC38-1AA43F40C4E0}"/>
              </a:ext>
            </a:extLst>
          </p:cNvPr>
          <p:cNvSpPr txBox="1"/>
          <p:nvPr/>
        </p:nvSpPr>
        <p:spPr>
          <a:xfrm>
            <a:off x="9106645" y="2358042"/>
            <a:ext cx="1219200" cy="646331"/>
          </a:xfrm>
          <a:prstGeom prst="rect">
            <a:avLst/>
          </a:prstGeom>
          <a:noFill/>
        </p:spPr>
        <p:txBody>
          <a:bodyPr wrap="square" rtlCol="0">
            <a:spAutoFit/>
          </a:bodyPr>
          <a:lstStyle/>
          <a:p>
            <a:pPr algn="ctr"/>
            <a:r>
              <a:rPr lang="en-US" dirty="0"/>
              <a:t>GPM Solar Cells</a:t>
            </a:r>
          </a:p>
        </p:txBody>
      </p:sp>
      <p:cxnSp>
        <p:nvCxnSpPr>
          <p:cNvPr id="13" name="Straight Arrow Connector 12">
            <a:extLst>
              <a:ext uri="{FF2B5EF4-FFF2-40B4-BE49-F238E27FC236}">
                <a16:creationId xmlns:a16="http://schemas.microsoft.com/office/drawing/2014/main" xmlns="" id="{9D1DF049-BC5E-5A4B-B340-8A4C0DF3875D}"/>
              </a:ext>
            </a:extLst>
          </p:cNvPr>
          <p:cNvCxnSpPr/>
          <p:nvPr/>
        </p:nvCxnSpPr>
        <p:spPr>
          <a:xfrm>
            <a:off x="2715370" y="1361996"/>
            <a:ext cx="466825" cy="928236"/>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xmlns="" id="{6D64C13F-88BC-8343-87DB-284FEE617F9D}"/>
              </a:ext>
            </a:extLst>
          </p:cNvPr>
          <p:cNvCxnSpPr/>
          <p:nvPr/>
        </p:nvCxnSpPr>
        <p:spPr>
          <a:xfrm flipV="1">
            <a:off x="6239620" y="2028746"/>
            <a:ext cx="476250" cy="19050"/>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xmlns="" id="{AE4D4275-E576-CF4B-ADDD-9C3268867CBB}"/>
              </a:ext>
            </a:extLst>
          </p:cNvPr>
          <p:cNvCxnSpPr/>
          <p:nvPr/>
        </p:nvCxnSpPr>
        <p:spPr>
          <a:xfrm flipH="1" flipV="1">
            <a:off x="4568233" y="3811024"/>
            <a:ext cx="737937" cy="291345"/>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xmlns="" id="{D8782B67-B4FB-0340-B50B-C181C408F466}"/>
              </a:ext>
            </a:extLst>
          </p:cNvPr>
          <p:cNvCxnSpPr/>
          <p:nvPr/>
        </p:nvCxnSpPr>
        <p:spPr>
          <a:xfrm flipV="1">
            <a:off x="6906370" y="5062308"/>
            <a:ext cx="116305" cy="593080"/>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xmlns="" id="{A7BD10E3-4523-E248-BB42-37AD5391480A}"/>
              </a:ext>
            </a:extLst>
          </p:cNvPr>
          <p:cNvCxnSpPr/>
          <p:nvPr/>
        </p:nvCxnSpPr>
        <p:spPr>
          <a:xfrm flipV="1">
            <a:off x="6906370" y="5418443"/>
            <a:ext cx="761198" cy="236945"/>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xmlns="" id="{53BE3214-B5CA-8E44-A538-390AE80E48BE}"/>
              </a:ext>
            </a:extLst>
          </p:cNvPr>
          <p:cNvCxnSpPr>
            <a:stCxn id="12" idx="1"/>
          </p:cNvCxnSpPr>
          <p:nvPr/>
        </p:nvCxnSpPr>
        <p:spPr>
          <a:xfrm flipH="1">
            <a:off x="8354171" y="2681208"/>
            <a:ext cx="752474" cy="599005"/>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xmlns="" id="{7BB2B25F-7A7A-A84D-942E-030DEF1FE4C5}"/>
              </a:ext>
            </a:extLst>
          </p:cNvPr>
          <p:cNvSpPr txBox="1"/>
          <p:nvPr/>
        </p:nvSpPr>
        <p:spPr>
          <a:xfrm>
            <a:off x="3020170" y="1310679"/>
            <a:ext cx="1905000" cy="369332"/>
          </a:xfrm>
          <a:prstGeom prst="rect">
            <a:avLst/>
          </a:prstGeom>
          <a:noFill/>
        </p:spPr>
        <p:txBody>
          <a:bodyPr wrap="square" rtlCol="0">
            <a:spAutoFit/>
          </a:bodyPr>
          <a:lstStyle/>
          <a:p>
            <a:pPr algn="ctr"/>
            <a:r>
              <a:rPr lang="en-US" dirty="0"/>
              <a:t>TASC Solar Cells</a:t>
            </a:r>
          </a:p>
        </p:txBody>
      </p:sp>
      <p:cxnSp>
        <p:nvCxnSpPr>
          <p:cNvPr id="20" name="Straight Arrow Connector 19">
            <a:extLst>
              <a:ext uri="{FF2B5EF4-FFF2-40B4-BE49-F238E27FC236}">
                <a16:creationId xmlns:a16="http://schemas.microsoft.com/office/drawing/2014/main" xmlns="" id="{94E4487E-8AB7-C044-969B-505C5240FF73}"/>
              </a:ext>
            </a:extLst>
          </p:cNvPr>
          <p:cNvCxnSpPr/>
          <p:nvPr/>
        </p:nvCxnSpPr>
        <p:spPr>
          <a:xfrm>
            <a:off x="3477370" y="1680011"/>
            <a:ext cx="38100" cy="539235"/>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xmlns="" id="{0372635E-C429-B64B-BBCB-4CF2D1173182}"/>
              </a:ext>
            </a:extLst>
          </p:cNvPr>
          <p:cNvSpPr txBox="1"/>
          <p:nvPr/>
        </p:nvSpPr>
        <p:spPr>
          <a:xfrm>
            <a:off x="5191870" y="1723946"/>
            <a:ext cx="1171575" cy="646331"/>
          </a:xfrm>
          <a:prstGeom prst="rect">
            <a:avLst/>
          </a:prstGeom>
          <a:noFill/>
        </p:spPr>
        <p:txBody>
          <a:bodyPr wrap="square" rtlCol="0">
            <a:spAutoFit/>
          </a:bodyPr>
          <a:lstStyle/>
          <a:p>
            <a:pPr algn="ctr"/>
            <a:r>
              <a:rPr lang="en-US" dirty="0"/>
              <a:t>Fine Sun Sensor</a:t>
            </a:r>
          </a:p>
        </p:txBody>
      </p:sp>
      <p:cxnSp>
        <p:nvCxnSpPr>
          <p:cNvPr id="22" name="Straight Arrow Connector 21">
            <a:extLst>
              <a:ext uri="{FF2B5EF4-FFF2-40B4-BE49-F238E27FC236}">
                <a16:creationId xmlns:a16="http://schemas.microsoft.com/office/drawing/2014/main" xmlns="" id="{78038BEC-4412-094A-9646-D4E787191339}"/>
              </a:ext>
            </a:extLst>
          </p:cNvPr>
          <p:cNvCxnSpPr/>
          <p:nvPr/>
        </p:nvCxnSpPr>
        <p:spPr>
          <a:xfrm flipH="1">
            <a:off x="3220696" y="2257346"/>
            <a:ext cx="2114050" cy="302394"/>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xmlns="" id="{37256346-6E1B-D541-A771-4D5C7BC6A53E}"/>
              </a:ext>
            </a:extLst>
          </p:cNvPr>
          <p:cNvCxnSpPr/>
          <p:nvPr/>
        </p:nvCxnSpPr>
        <p:spPr>
          <a:xfrm flipH="1">
            <a:off x="4667995" y="2247821"/>
            <a:ext cx="657226" cy="866775"/>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xmlns="" id="{5299072C-9DC7-8B4F-96E5-242FDE86CCC9}"/>
              </a:ext>
            </a:extLst>
          </p:cNvPr>
          <p:cNvSpPr txBox="1"/>
          <p:nvPr/>
        </p:nvSpPr>
        <p:spPr>
          <a:xfrm>
            <a:off x="1372294" y="3279584"/>
            <a:ext cx="1171575" cy="646331"/>
          </a:xfrm>
          <a:prstGeom prst="rect">
            <a:avLst/>
          </a:prstGeom>
          <a:noFill/>
        </p:spPr>
        <p:txBody>
          <a:bodyPr wrap="square" rtlCol="0">
            <a:spAutoFit/>
          </a:bodyPr>
          <a:lstStyle/>
          <a:p>
            <a:pPr algn="ctr"/>
            <a:r>
              <a:rPr lang="en-US" dirty="0"/>
              <a:t>Temp Sensor</a:t>
            </a:r>
          </a:p>
        </p:txBody>
      </p:sp>
      <p:cxnSp>
        <p:nvCxnSpPr>
          <p:cNvPr id="25" name="Straight Arrow Connector 24">
            <a:extLst>
              <a:ext uri="{FF2B5EF4-FFF2-40B4-BE49-F238E27FC236}">
                <a16:creationId xmlns:a16="http://schemas.microsoft.com/office/drawing/2014/main" xmlns="" id="{30A8BEE6-359E-024D-A736-94CD0C2BAE5C}"/>
              </a:ext>
            </a:extLst>
          </p:cNvPr>
          <p:cNvCxnSpPr/>
          <p:nvPr/>
        </p:nvCxnSpPr>
        <p:spPr>
          <a:xfrm flipV="1">
            <a:off x="2334370" y="2790746"/>
            <a:ext cx="751573" cy="812004"/>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xmlns="" id="{3AF4BA67-59E9-814B-B94C-4DBCA3AC87FC}"/>
              </a:ext>
            </a:extLst>
          </p:cNvPr>
          <p:cNvCxnSpPr/>
          <p:nvPr/>
        </p:nvCxnSpPr>
        <p:spPr>
          <a:xfrm flipV="1">
            <a:off x="2334370" y="3089129"/>
            <a:ext cx="1637097" cy="513623"/>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xmlns="" id="{5E1227A3-EA70-3348-969A-8E302ACF72A5}"/>
              </a:ext>
            </a:extLst>
          </p:cNvPr>
          <p:cNvSpPr txBox="1"/>
          <p:nvPr/>
        </p:nvSpPr>
        <p:spPr>
          <a:xfrm>
            <a:off x="1391395" y="4390946"/>
            <a:ext cx="1171575" cy="646331"/>
          </a:xfrm>
          <a:prstGeom prst="rect">
            <a:avLst/>
          </a:prstGeom>
          <a:noFill/>
        </p:spPr>
        <p:txBody>
          <a:bodyPr wrap="square" rtlCol="0">
            <a:spAutoFit/>
          </a:bodyPr>
          <a:lstStyle/>
          <a:p>
            <a:pPr algn="ctr"/>
            <a:r>
              <a:rPr lang="en-US" dirty="0"/>
              <a:t>GPM Solar Cells</a:t>
            </a:r>
          </a:p>
        </p:txBody>
      </p:sp>
      <p:cxnSp>
        <p:nvCxnSpPr>
          <p:cNvPr id="28" name="Straight Arrow Connector 27">
            <a:extLst>
              <a:ext uri="{FF2B5EF4-FFF2-40B4-BE49-F238E27FC236}">
                <a16:creationId xmlns:a16="http://schemas.microsoft.com/office/drawing/2014/main" xmlns="" id="{B0A7F3B5-9298-A046-B90E-16CF99BF5814}"/>
              </a:ext>
            </a:extLst>
          </p:cNvPr>
          <p:cNvCxnSpPr>
            <a:stCxn id="27" idx="3"/>
          </p:cNvCxnSpPr>
          <p:nvPr/>
        </p:nvCxnSpPr>
        <p:spPr>
          <a:xfrm flipV="1">
            <a:off x="2562970" y="4524296"/>
            <a:ext cx="361950" cy="189816"/>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xmlns="" id="{EFA2EA7E-C84C-174B-BC3D-84F37CB4D67F}"/>
              </a:ext>
            </a:extLst>
          </p:cNvPr>
          <p:cNvCxnSpPr/>
          <p:nvPr/>
        </p:nvCxnSpPr>
        <p:spPr>
          <a:xfrm>
            <a:off x="2543869" y="4714112"/>
            <a:ext cx="914451" cy="334059"/>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xmlns="" id="{1F843E2C-74A8-9945-A9E3-B86E7473968D}"/>
              </a:ext>
            </a:extLst>
          </p:cNvPr>
          <p:cNvCxnSpPr>
            <a:stCxn id="12" idx="1"/>
          </p:cNvCxnSpPr>
          <p:nvPr/>
        </p:nvCxnSpPr>
        <p:spPr>
          <a:xfrm flipH="1">
            <a:off x="6811121" y="2681208"/>
            <a:ext cx="2295524" cy="833439"/>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xmlns="" id="{37272F31-927E-B44F-A16D-47CD43343696}"/>
              </a:ext>
            </a:extLst>
          </p:cNvPr>
          <p:cNvSpPr txBox="1"/>
          <p:nvPr/>
        </p:nvSpPr>
        <p:spPr>
          <a:xfrm>
            <a:off x="9128608" y="3456037"/>
            <a:ext cx="1219200" cy="646331"/>
          </a:xfrm>
          <a:prstGeom prst="rect">
            <a:avLst/>
          </a:prstGeom>
          <a:noFill/>
        </p:spPr>
        <p:txBody>
          <a:bodyPr wrap="square" rtlCol="0">
            <a:spAutoFit/>
          </a:bodyPr>
          <a:lstStyle/>
          <a:p>
            <a:pPr algn="ctr"/>
            <a:r>
              <a:rPr lang="en-US" dirty="0"/>
              <a:t>Temp Sensor</a:t>
            </a:r>
          </a:p>
        </p:txBody>
      </p:sp>
      <p:cxnSp>
        <p:nvCxnSpPr>
          <p:cNvPr id="32" name="Straight Arrow Connector 31">
            <a:extLst>
              <a:ext uri="{FF2B5EF4-FFF2-40B4-BE49-F238E27FC236}">
                <a16:creationId xmlns:a16="http://schemas.microsoft.com/office/drawing/2014/main" xmlns="" id="{CB24EC06-0DE3-D647-97AA-396C1929ABA0}"/>
              </a:ext>
            </a:extLst>
          </p:cNvPr>
          <p:cNvCxnSpPr/>
          <p:nvPr/>
        </p:nvCxnSpPr>
        <p:spPr>
          <a:xfrm flipH="1">
            <a:off x="8293210" y="3779203"/>
            <a:ext cx="1051562" cy="590086"/>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xmlns="" id="{10C8CCA5-5F1B-E84A-9C6D-6F2286100945}"/>
              </a:ext>
            </a:extLst>
          </p:cNvPr>
          <p:cNvSpPr txBox="1"/>
          <p:nvPr/>
        </p:nvSpPr>
        <p:spPr>
          <a:xfrm>
            <a:off x="9106645" y="4667944"/>
            <a:ext cx="974463" cy="923330"/>
          </a:xfrm>
          <a:prstGeom prst="rect">
            <a:avLst/>
          </a:prstGeom>
          <a:noFill/>
        </p:spPr>
        <p:txBody>
          <a:bodyPr wrap="square" rtlCol="0">
            <a:spAutoFit/>
          </a:bodyPr>
          <a:lstStyle/>
          <a:p>
            <a:pPr algn="ctr"/>
            <a:r>
              <a:rPr lang="en-US" dirty="0"/>
              <a:t>Coarse Sun Sensor</a:t>
            </a:r>
          </a:p>
        </p:txBody>
      </p:sp>
      <p:cxnSp>
        <p:nvCxnSpPr>
          <p:cNvPr id="34" name="Straight Arrow Connector 33">
            <a:extLst>
              <a:ext uri="{FF2B5EF4-FFF2-40B4-BE49-F238E27FC236}">
                <a16:creationId xmlns:a16="http://schemas.microsoft.com/office/drawing/2014/main" xmlns="" id="{A8BA9CAB-0145-E740-BD34-E96EDCC63C10}"/>
              </a:ext>
            </a:extLst>
          </p:cNvPr>
          <p:cNvCxnSpPr/>
          <p:nvPr/>
        </p:nvCxnSpPr>
        <p:spPr>
          <a:xfrm flipH="1">
            <a:off x="8649345" y="4962447"/>
            <a:ext cx="479265" cy="321242"/>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xmlns="" id="{A0587206-0397-E34A-914E-DFCE493B3531}"/>
              </a:ext>
            </a:extLst>
          </p:cNvPr>
          <p:cNvSpPr txBox="1"/>
          <p:nvPr/>
        </p:nvSpPr>
        <p:spPr>
          <a:xfrm>
            <a:off x="7715995" y="5859877"/>
            <a:ext cx="2274625" cy="369332"/>
          </a:xfrm>
          <a:prstGeom prst="rect">
            <a:avLst/>
          </a:prstGeom>
          <a:noFill/>
        </p:spPr>
        <p:txBody>
          <a:bodyPr wrap="square" rtlCol="0">
            <a:spAutoFit/>
          </a:bodyPr>
          <a:lstStyle/>
          <a:p>
            <a:pPr algn="ctr"/>
            <a:r>
              <a:rPr lang="en-US" dirty="0"/>
              <a:t>Separation Switches</a:t>
            </a:r>
          </a:p>
        </p:txBody>
      </p:sp>
      <p:cxnSp>
        <p:nvCxnSpPr>
          <p:cNvPr id="36" name="Straight Arrow Connector 35">
            <a:extLst>
              <a:ext uri="{FF2B5EF4-FFF2-40B4-BE49-F238E27FC236}">
                <a16:creationId xmlns:a16="http://schemas.microsoft.com/office/drawing/2014/main" xmlns="" id="{913FEA81-CCB0-374A-9402-D1681F1AE4F1}"/>
              </a:ext>
            </a:extLst>
          </p:cNvPr>
          <p:cNvCxnSpPr/>
          <p:nvPr/>
        </p:nvCxnSpPr>
        <p:spPr>
          <a:xfrm flipH="1" flipV="1">
            <a:off x="8485715" y="5524321"/>
            <a:ext cx="173256" cy="335556"/>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xmlns="" id="{04FBD825-377E-324F-B12E-AC21FA19A6D2}"/>
              </a:ext>
            </a:extLst>
          </p:cNvPr>
          <p:cNvSpPr txBox="1"/>
          <p:nvPr/>
        </p:nvSpPr>
        <p:spPr>
          <a:xfrm>
            <a:off x="5077519" y="4881141"/>
            <a:ext cx="974463" cy="923330"/>
          </a:xfrm>
          <a:prstGeom prst="rect">
            <a:avLst/>
          </a:prstGeom>
          <a:noFill/>
        </p:spPr>
        <p:txBody>
          <a:bodyPr wrap="square" rtlCol="0">
            <a:spAutoFit/>
          </a:bodyPr>
          <a:lstStyle/>
          <a:p>
            <a:pPr algn="ctr"/>
            <a:r>
              <a:rPr lang="en-US" dirty="0"/>
              <a:t>Coarse Sun Sensor</a:t>
            </a:r>
          </a:p>
        </p:txBody>
      </p:sp>
      <p:cxnSp>
        <p:nvCxnSpPr>
          <p:cNvPr id="38" name="Straight Arrow Connector 37">
            <a:extLst>
              <a:ext uri="{FF2B5EF4-FFF2-40B4-BE49-F238E27FC236}">
                <a16:creationId xmlns:a16="http://schemas.microsoft.com/office/drawing/2014/main" xmlns="" id="{88DE6C56-E8DD-AF4A-A831-F1061CB1E0B5}"/>
              </a:ext>
            </a:extLst>
          </p:cNvPr>
          <p:cNvCxnSpPr>
            <a:stCxn id="37" idx="3"/>
          </p:cNvCxnSpPr>
          <p:nvPr/>
        </p:nvCxnSpPr>
        <p:spPr>
          <a:xfrm flipV="1">
            <a:off x="6051982" y="5071933"/>
            <a:ext cx="672310" cy="270873"/>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xmlns="" id="{2622F110-051B-AA45-B659-A9ADA957F188}"/>
              </a:ext>
            </a:extLst>
          </p:cNvPr>
          <p:cNvSpPr txBox="1"/>
          <p:nvPr/>
        </p:nvSpPr>
        <p:spPr>
          <a:xfrm>
            <a:off x="8120808" y="1038830"/>
            <a:ext cx="1219200" cy="646331"/>
          </a:xfrm>
          <a:prstGeom prst="rect">
            <a:avLst/>
          </a:prstGeom>
          <a:noFill/>
        </p:spPr>
        <p:txBody>
          <a:bodyPr wrap="square" rtlCol="0">
            <a:spAutoFit/>
          </a:bodyPr>
          <a:lstStyle/>
          <a:p>
            <a:pPr algn="ctr"/>
            <a:r>
              <a:rPr lang="en-US" dirty="0"/>
              <a:t>Temp Sensor</a:t>
            </a:r>
          </a:p>
        </p:txBody>
      </p:sp>
      <p:cxnSp>
        <p:nvCxnSpPr>
          <p:cNvPr id="40" name="Straight Arrow Connector 39">
            <a:extLst>
              <a:ext uri="{FF2B5EF4-FFF2-40B4-BE49-F238E27FC236}">
                <a16:creationId xmlns:a16="http://schemas.microsoft.com/office/drawing/2014/main" xmlns="" id="{6DE32C1D-ED2D-8C4D-8A8A-993030C34812}"/>
              </a:ext>
            </a:extLst>
          </p:cNvPr>
          <p:cNvCxnSpPr/>
          <p:nvPr/>
        </p:nvCxnSpPr>
        <p:spPr>
          <a:xfrm flipH="1">
            <a:off x="7090052" y="1361996"/>
            <a:ext cx="1246921" cy="764607"/>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xmlns="" id="{E6C8E2C7-4D96-564C-92EB-DA083E383F3D}"/>
              </a:ext>
            </a:extLst>
          </p:cNvPr>
          <p:cNvSpPr txBox="1"/>
          <p:nvPr/>
        </p:nvSpPr>
        <p:spPr>
          <a:xfrm>
            <a:off x="5460001" y="2759968"/>
            <a:ext cx="779619" cy="646331"/>
          </a:xfrm>
          <a:prstGeom prst="rect">
            <a:avLst/>
          </a:prstGeom>
          <a:noFill/>
        </p:spPr>
        <p:txBody>
          <a:bodyPr wrap="square" rtlCol="0">
            <a:spAutoFit/>
          </a:bodyPr>
          <a:lstStyle/>
          <a:p>
            <a:pPr algn="ctr"/>
            <a:r>
              <a:rPr lang="en-US" dirty="0"/>
              <a:t>EGSE &amp; RBF</a:t>
            </a:r>
          </a:p>
        </p:txBody>
      </p:sp>
      <p:cxnSp>
        <p:nvCxnSpPr>
          <p:cNvPr id="42" name="Straight Arrow Connector 41">
            <a:extLst>
              <a:ext uri="{FF2B5EF4-FFF2-40B4-BE49-F238E27FC236}">
                <a16:creationId xmlns:a16="http://schemas.microsoft.com/office/drawing/2014/main" xmlns="" id="{2B938E1A-F2F6-8947-84E4-C79F46A67506}"/>
              </a:ext>
            </a:extLst>
          </p:cNvPr>
          <p:cNvCxnSpPr/>
          <p:nvPr/>
        </p:nvCxnSpPr>
        <p:spPr>
          <a:xfrm flipV="1">
            <a:off x="6144370" y="2304972"/>
            <a:ext cx="542925" cy="561974"/>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xmlns="" id="{44ABF892-9CA4-B44A-AE27-BE7530D75EE8}"/>
              </a:ext>
            </a:extLst>
          </p:cNvPr>
          <p:cNvSpPr txBox="1"/>
          <p:nvPr/>
        </p:nvSpPr>
        <p:spPr>
          <a:xfrm>
            <a:off x="1391395" y="1678464"/>
            <a:ext cx="952500" cy="646331"/>
          </a:xfrm>
          <a:prstGeom prst="rect">
            <a:avLst/>
          </a:prstGeom>
          <a:noFill/>
        </p:spPr>
        <p:txBody>
          <a:bodyPr wrap="square" rtlCol="0">
            <a:spAutoFit/>
          </a:bodyPr>
          <a:lstStyle/>
          <a:p>
            <a:pPr algn="ctr"/>
            <a:r>
              <a:rPr lang="en-US" dirty="0"/>
              <a:t>Base Plate</a:t>
            </a:r>
          </a:p>
        </p:txBody>
      </p:sp>
      <p:cxnSp>
        <p:nvCxnSpPr>
          <p:cNvPr id="44" name="Straight Arrow Connector 43">
            <a:extLst>
              <a:ext uri="{FF2B5EF4-FFF2-40B4-BE49-F238E27FC236}">
                <a16:creationId xmlns:a16="http://schemas.microsoft.com/office/drawing/2014/main" xmlns="" id="{D8956464-22FD-1643-AC04-F50614D3A97C}"/>
              </a:ext>
            </a:extLst>
          </p:cNvPr>
          <p:cNvCxnSpPr/>
          <p:nvPr/>
        </p:nvCxnSpPr>
        <p:spPr>
          <a:xfrm>
            <a:off x="2181970" y="2123996"/>
            <a:ext cx="538213" cy="166236"/>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68596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7C3102-C7EE-FF48-B2FA-9A258628C5C0}"/>
              </a:ext>
            </a:extLst>
          </p:cNvPr>
          <p:cNvSpPr>
            <a:spLocks noGrp="1"/>
          </p:cNvSpPr>
          <p:nvPr>
            <p:ph type="title"/>
          </p:nvPr>
        </p:nvSpPr>
        <p:spPr/>
        <p:txBody>
          <a:bodyPr/>
          <a:lstStyle/>
          <a:p>
            <a:r>
              <a:rPr lang="en-US" dirty="0"/>
              <a:t>Mission Design – Initial Concept (Inside)</a:t>
            </a:r>
          </a:p>
        </p:txBody>
      </p:sp>
      <p:sp>
        <p:nvSpPr>
          <p:cNvPr id="4" name="Date Placeholder 3">
            <a:extLst>
              <a:ext uri="{FF2B5EF4-FFF2-40B4-BE49-F238E27FC236}">
                <a16:creationId xmlns:a16="http://schemas.microsoft.com/office/drawing/2014/main" xmlns="" id="{75821390-9918-F347-92E5-FF1CC0BA5C9D}"/>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ED254F1C-9E62-624B-AE26-37903B4E21D7}"/>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2D12E23E-2948-8C4F-822F-E487000CA5A2}"/>
              </a:ext>
            </a:extLst>
          </p:cNvPr>
          <p:cNvSpPr>
            <a:spLocks noGrp="1"/>
          </p:cNvSpPr>
          <p:nvPr>
            <p:ph type="sldNum" sz="quarter" idx="12"/>
          </p:nvPr>
        </p:nvSpPr>
        <p:spPr/>
        <p:txBody>
          <a:bodyPr/>
          <a:lstStyle/>
          <a:p>
            <a:fld id="{AC5265D9-0D69-9B41-8A3C-94633AC49848}" type="slidenum">
              <a:rPr lang="en-US" smtClean="0"/>
              <a:pPr/>
              <a:t>17</a:t>
            </a:fld>
            <a:endParaRPr lang="en-US" dirty="0"/>
          </a:p>
        </p:txBody>
      </p:sp>
      <p:pic>
        <p:nvPicPr>
          <p:cNvPr id="7" name="Picture 3">
            <a:extLst>
              <a:ext uri="{FF2B5EF4-FFF2-40B4-BE49-F238E27FC236}">
                <a16:creationId xmlns:a16="http://schemas.microsoft.com/office/drawing/2014/main" xmlns="" id="{8B348C91-C951-2542-BAEC-C8D16284D19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800085" y="1260364"/>
            <a:ext cx="4070288" cy="4869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a:extLst>
              <a:ext uri="{FF2B5EF4-FFF2-40B4-BE49-F238E27FC236}">
                <a16:creationId xmlns:a16="http://schemas.microsoft.com/office/drawing/2014/main" xmlns="" id="{5369D030-FC2E-2F44-9B96-C9C9E00E3D3A}"/>
              </a:ext>
            </a:extLst>
          </p:cNvPr>
          <p:cNvCxnSpPr/>
          <p:nvPr/>
        </p:nvCxnSpPr>
        <p:spPr>
          <a:xfrm flipH="1" flipV="1">
            <a:off x="7219366" y="3216231"/>
            <a:ext cx="1443790" cy="192505"/>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xmlns="" id="{29805779-95C3-034D-B499-CD8EF7F26571}"/>
              </a:ext>
            </a:extLst>
          </p:cNvPr>
          <p:cNvSpPr txBox="1"/>
          <p:nvPr/>
        </p:nvSpPr>
        <p:spPr>
          <a:xfrm>
            <a:off x="8040949" y="3233512"/>
            <a:ext cx="2274625" cy="369332"/>
          </a:xfrm>
          <a:prstGeom prst="rect">
            <a:avLst/>
          </a:prstGeom>
          <a:noFill/>
        </p:spPr>
        <p:txBody>
          <a:bodyPr wrap="square" rtlCol="0">
            <a:spAutoFit/>
          </a:bodyPr>
          <a:lstStyle/>
          <a:p>
            <a:pPr algn="ctr"/>
            <a:r>
              <a:rPr lang="en-US" dirty="0"/>
              <a:t>L3 Cadet</a:t>
            </a:r>
          </a:p>
        </p:txBody>
      </p:sp>
      <p:sp>
        <p:nvSpPr>
          <p:cNvPr id="10" name="TextBox 9">
            <a:extLst>
              <a:ext uri="{FF2B5EF4-FFF2-40B4-BE49-F238E27FC236}">
                <a16:creationId xmlns:a16="http://schemas.microsoft.com/office/drawing/2014/main" xmlns="" id="{466CCFAD-6988-4A45-B0EF-4DAEB01A158B}"/>
              </a:ext>
            </a:extLst>
          </p:cNvPr>
          <p:cNvSpPr txBox="1"/>
          <p:nvPr/>
        </p:nvSpPr>
        <p:spPr>
          <a:xfrm>
            <a:off x="8193348" y="1725518"/>
            <a:ext cx="2274625" cy="646331"/>
          </a:xfrm>
          <a:prstGeom prst="rect">
            <a:avLst/>
          </a:prstGeom>
          <a:noFill/>
        </p:spPr>
        <p:txBody>
          <a:bodyPr wrap="square" rtlCol="0">
            <a:spAutoFit/>
          </a:bodyPr>
          <a:lstStyle/>
          <a:p>
            <a:pPr algn="ctr"/>
            <a:r>
              <a:rPr lang="en-US" dirty="0"/>
              <a:t>3X Science Magnetometer</a:t>
            </a:r>
          </a:p>
        </p:txBody>
      </p:sp>
      <p:cxnSp>
        <p:nvCxnSpPr>
          <p:cNvPr id="11" name="Straight Arrow Connector 10">
            <a:extLst>
              <a:ext uri="{FF2B5EF4-FFF2-40B4-BE49-F238E27FC236}">
                <a16:creationId xmlns:a16="http://schemas.microsoft.com/office/drawing/2014/main" xmlns="" id="{9EE8EF66-2ED3-6F46-9F49-350335BEBC91}"/>
              </a:ext>
            </a:extLst>
          </p:cNvPr>
          <p:cNvCxnSpPr/>
          <p:nvPr/>
        </p:nvCxnSpPr>
        <p:spPr>
          <a:xfrm flipH="1">
            <a:off x="7332262" y="2048684"/>
            <a:ext cx="1200150" cy="323165"/>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xmlns="" id="{DAA83152-BE64-EB43-BAFC-FF8BB7D3513D}"/>
              </a:ext>
            </a:extLst>
          </p:cNvPr>
          <p:cNvSpPr txBox="1"/>
          <p:nvPr/>
        </p:nvSpPr>
        <p:spPr>
          <a:xfrm>
            <a:off x="8040949" y="2754218"/>
            <a:ext cx="2274625" cy="369332"/>
          </a:xfrm>
          <a:prstGeom prst="rect">
            <a:avLst/>
          </a:prstGeom>
          <a:noFill/>
        </p:spPr>
        <p:txBody>
          <a:bodyPr wrap="square" rtlCol="0">
            <a:spAutoFit/>
          </a:bodyPr>
          <a:lstStyle/>
          <a:p>
            <a:pPr algn="ctr"/>
            <a:r>
              <a:rPr lang="en-US" dirty="0"/>
              <a:t>3X Reaction Wheels</a:t>
            </a:r>
          </a:p>
        </p:txBody>
      </p:sp>
      <p:cxnSp>
        <p:nvCxnSpPr>
          <p:cNvPr id="13" name="Straight Arrow Connector 12">
            <a:extLst>
              <a:ext uri="{FF2B5EF4-FFF2-40B4-BE49-F238E27FC236}">
                <a16:creationId xmlns:a16="http://schemas.microsoft.com/office/drawing/2014/main" xmlns="" id="{182CCB2A-CC1B-324F-95C4-086634C0D4E9}"/>
              </a:ext>
            </a:extLst>
          </p:cNvPr>
          <p:cNvCxnSpPr/>
          <p:nvPr/>
        </p:nvCxnSpPr>
        <p:spPr>
          <a:xfrm flipH="1" flipV="1">
            <a:off x="6699601" y="2773469"/>
            <a:ext cx="1493748" cy="165417"/>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xmlns="" id="{87F4BDD8-A921-8A45-905E-FCB5C3A9D4B2}"/>
              </a:ext>
            </a:extLst>
          </p:cNvPr>
          <p:cNvSpPr txBox="1"/>
          <p:nvPr/>
        </p:nvSpPr>
        <p:spPr>
          <a:xfrm>
            <a:off x="7932337" y="3821018"/>
            <a:ext cx="2274625" cy="369332"/>
          </a:xfrm>
          <a:prstGeom prst="rect">
            <a:avLst/>
          </a:prstGeom>
          <a:noFill/>
        </p:spPr>
        <p:txBody>
          <a:bodyPr wrap="square" rtlCol="0">
            <a:spAutoFit/>
          </a:bodyPr>
          <a:lstStyle/>
          <a:p>
            <a:pPr algn="ctr"/>
            <a:r>
              <a:rPr lang="en-US" dirty="0"/>
              <a:t>CREPT</a:t>
            </a:r>
          </a:p>
        </p:txBody>
      </p:sp>
      <p:cxnSp>
        <p:nvCxnSpPr>
          <p:cNvPr id="15" name="Straight Arrow Connector 14">
            <a:extLst>
              <a:ext uri="{FF2B5EF4-FFF2-40B4-BE49-F238E27FC236}">
                <a16:creationId xmlns:a16="http://schemas.microsoft.com/office/drawing/2014/main" xmlns="" id="{50E40748-FE89-B046-A52D-F3008178E7DD}"/>
              </a:ext>
            </a:extLst>
          </p:cNvPr>
          <p:cNvCxnSpPr/>
          <p:nvPr/>
        </p:nvCxnSpPr>
        <p:spPr>
          <a:xfrm flipH="1" flipV="1">
            <a:off x="6932212" y="3821018"/>
            <a:ext cx="1752600" cy="184667"/>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xmlns="" id="{C2B8A881-5653-8D45-A489-76DB8FC56227}"/>
              </a:ext>
            </a:extLst>
          </p:cNvPr>
          <p:cNvCxnSpPr/>
          <p:nvPr/>
        </p:nvCxnSpPr>
        <p:spPr>
          <a:xfrm flipH="1" flipV="1">
            <a:off x="6401218" y="5064281"/>
            <a:ext cx="2131195" cy="160605"/>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xmlns="" id="{74208B0B-865D-1C4E-8718-06A5311A3B37}"/>
              </a:ext>
            </a:extLst>
          </p:cNvPr>
          <p:cNvSpPr txBox="1"/>
          <p:nvPr/>
        </p:nvSpPr>
        <p:spPr>
          <a:xfrm>
            <a:off x="7808512" y="5040218"/>
            <a:ext cx="2274625" cy="369332"/>
          </a:xfrm>
          <a:prstGeom prst="rect">
            <a:avLst/>
          </a:prstGeom>
          <a:noFill/>
        </p:spPr>
        <p:txBody>
          <a:bodyPr wrap="square" rtlCol="0">
            <a:spAutoFit/>
          </a:bodyPr>
          <a:lstStyle/>
          <a:p>
            <a:pPr algn="ctr"/>
            <a:r>
              <a:rPr lang="en-US" dirty="0"/>
              <a:t>INMS</a:t>
            </a:r>
          </a:p>
        </p:txBody>
      </p:sp>
      <p:sp>
        <p:nvSpPr>
          <p:cNvPr id="18" name="TextBox 17">
            <a:extLst>
              <a:ext uri="{FF2B5EF4-FFF2-40B4-BE49-F238E27FC236}">
                <a16:creationId xmlns:a16="http://schemas.microsoft.com/office/drawing/2014/main" xmlns="" id="{CB6DBD6C-B853-B540-909D-844F90DCAF07}"/>
              </a:ext>
            </a:extLst>
          </p:cNvPr>
          <p:cNvSpPr txBox="1"/>
          <p:nvPr/>
        </p:nvSpPr>
        <p:spPr>
          <a:xfrm>
            <a:off x="5556774" y="1001618"/>
            <a:ext cx="2274625" cy="369332"/>
          </a:xfrm>
          <a:prstGeom prst="rect">
            <a:avLst/>
          </a:prstGeom>
          <a:noFill/>
        </p:spPr>
        <p:txBody>
          <a:bodyPr wrap="square" rtlCol="0">
            <a:spAutoFit/>
          </a:bodyPr>
          <a:lstStyle/>
          <a:p>
            <a:pPr algn="ctr"/>
            <a:r>
              <a:rPr lang="en-US" dirty="0"/>
              <a:t>Mag Boom</a:t>
            </a:r>
          </a:p>
        </p:txBody>
      </p:sp>
      <p:cxnSp>
        <p:nvCxnSpPr>
          <p:cNvPr id="19" name="Straight Arrow Connector 18">
            <a:extLst>
              <a:ext uri="{FF2B5EF4-FFF2-40B4-BE49-F238E27FC236}">
                <a16:creationId xmlns:a16="http://schemas.microsoft.com/office/drawing/2014/main" xmlns="" id="{6E30E394-ED59-FA48-B953-5AC949E03337}"/>
              </a:ext>
            </a:extLst>
          </p:cNvPr>
          <p:cNvCxnSpPr/>
          <p:nvPr/>
        </p:nvCxnSpPr>
        <p:spPr>
          <a:xfrm flipH="1">
            <a:off x="5534945" y="1186284"/>
            <a:ext cx="559067" cy="316650"/>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xmlns="" id="{2A99994B-50E3-B54E-BF54-95D3D20C3C67}"/>
              </a:ext>
            </a:extLst>
          </p:cNvPr>
          <p:cNvSpPr txBox="1"/>
          <p:nvPr/>
        </p:nvSpPr>
        <p:spPr>
          <a:xfrm>
            <a:off x="1979212" y="1086569"/>
            <a:ext cx="2274625" cy="369332"/>
          </a:xfrm>
          <a:prstGeom prst="rect">
            <a:avLst/>
          </a:prstGeom>
          <a:noFill/>
        </p:spPr>
        <p:txBody>
          <a:bodyPr wrap="square" rtlCol="0">
            <a:spAutoFit/>
          </a:bodyPr>
          <a:lstStyle/>
          <a:p>
            <a:pPr algn="ctr"/>
            <a:r>
              <a:rPr lang="en-US" dirty="0"/>
              <a:t>Science Mag Card</a:t>
            </a:r>
          </a:p>
        </p:txBody>
      </p:sp>
      <p:cxnSp>
        <p:nvCxnSpPr>
          <p:cNvPr id="21" name="Straight Arrow Connector 20">
            <a:extLst>
              <a:ext uri="{FF2B5EF4-FFF2-40B4-BE49-F238E27FC236}">
                <a16:creationId xmlns:a16="http://schemas.microsoft.com/office/drawing/2014/main" xmlns="" id="{7D92EF10-7582-484A-89B4-0165C5BB4BD9}"/>
              </a:ext>
            </a:extLst>
          </p:cNvPr>
          <p:cNvCxnSpPr/>
          <p:nvPr/>
        </p:nvCxnSpPr>
        <p:spPr>
          <a:xfrm>
            <a:off x="3960412" y="1370950"/>
            <a:ext cx="1305025" cy="1046384"/>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xmlns="" id="{F526D4A4-0778-7D43-AEB5-AA2D60E9D13B}"/>
              </a:ext>
            </a:extLst>
          </p:cNvPr>
          <p:cNvSpPr txBox="1"/>
          <p:nvPr/>
        </p:nvSpPr>
        <p:spPr>
          <a:xfrm>
            <a:off x="1761987" y="1622886"/>
            <a:ext cx="2274625" cy="369332"/>
          </a:xfrm>
          <a:prstGeom prst="rect">
            <a:avLst/>
          </a:prstGeom>
          <a:noFill/>
        </p:spPr>
        <p:txBody>
          <a:bodyPr wrap="square" rtlCol="0">
            <a:spAutoFit/>
          </a:bodyPr>
          <a:lstStyle/>
          <a:p>
            <a:pPr algn="ctr"/>
            <a:r>
              <a:rPr lang="en-US" dirty="0"/>
              <a:t>Dellingr Custom Card</a:t>
            </a:r>
          </a:p>
        </p:txBody>
      </p:sp>
      <p:cxnSp>
        <p:nvCxnSpPr>
          <p:cNvPr id="23" name="Straight Arrow Connector 22">
            <a:extLst>
              <a:ext uri="{FF2B5EF4-FFF2-40B4-BE49-F238E27FC236}">
                <a16:creationId xmlns:a16="http://schemas.microsoft.com/office/drawing/2014/main" xmlns="" id="{D4A5791E-4FD5-8149-A4AE-EB179F71B5DD}"/>
              </a:ext>
            </a:extLst>
          </p:cNvPr>
          <p:cNvCxnSpPr/>
          <p:nvPr/>
        </p:nvCxnSpPr>
        <p:spPr>
          <a:xfrm>
            <a:off x="3960412" y="1844283"/>
            <a:ext cx="1276149" cy="775181"/>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xmlns="" id="{81C61D57-CD44-704E-A3AE-46B992A62AC7}"/>
              </a:ext>
            </a:extLst>
          </p:cNvPr>
          <p:cNvSpPr txBox="1"/>
          <p:nvPr/>
        </p:nvSpPr>
        <p:spPr>
          <a:xfrm>
            <a:off x="1761987" y="2347173"/>
            <a:ext cx="2274625" cy="369332"/>
          </a:xfrm>
          <a:prstGeom prst="rect">
            <a:avLst/>
          </a:prstGeom>
          <a:noFill/>
        </p:spPr>
        <p:txBody>
          <a:bodyPr wrap="square" rtlCol="0">
            <a:spAutoFit/>
          </a:bodyPr>
          <a:lstStyle/>
          <a:p>
            <a:pPr algn="ctr"/>
            <a:r>
              <a:rPr lang="en-US" dirty="0"/>
              <a:t>GomSpace </a:t>
            </a:r>
            <a:r>
              <a:rPr lang="en-US" dirty="0" err="1"/>
              <a:t>NanoMind</a:t>
            </a:r>
            <a:endParaRPr lang="en-US" dirty="0"/>
          </a:p>
        </p:txBody>
      </p:sp>
      <p:cxnSp>
        <p:nvCxnSpPr>
          <p:cNvPr id="25" name="Straight Arrow Connector 24">
            <a:extLst>
              <a:ext uri="{FF2B5EF4-FFF2-40B4-BE49-F238E27FC236}">
                <a16:creationId xmlns:a16="http://schemas.microsoft.com/office/drawing/2014/main" xmlns="" id="{1F563A1F-3A8A-8745-92C8-B18194E879C3}"/>
              </a:ext>
            </a:extLst>
          </p:cNvPr>
          <p:cNvCxnSpPr>
            <a:stCxn id="24" idx="3"/>
          </p:cNvCxnSpPr>
          <p:nvPr/>
        </p:nvCxnSpPr>
        <p:spPr>
          <a:xfrm>
            <a:off x="4036612" y="2531839"/>
            <a:ext cx="1122947" cy="270505"/>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xmlns="" id="{268FCA0F-85C8-E044-890C-21B101F85AB6}"/>
              </a:ext>
            </a:extLst>
          </p:cNvPr>
          <p:cNvSpPr txBox="1"/>
          <p:nvPr/>
        </p:nvSpPr>
        <p:spPr>
          <a:xfrm>
            <a:off x="1685787" y="3098576"/>
            <a:ext cx="2274625" cy="369332"/>
          </a:xfrm>
          <a:prstGeom prst="rect">
            <a:avLst/>
          </a:prstGeom>
          <a:noFill/>
        </p:spPr>
        <p:txBody>
          <a:bodyPr wrap="square" rtlCol="0">
            <a:spAutoFit/>
          </a:bodyPr>
          <a:lstStyle/>
          <a:p>
            <a:pPr algn="ctr"/>
            <a:r>
              <a:rPr lang="en-US" dirty="0"/>
              <a:t>Clyde Space Batteries</a:t>
            </a:r>
          </a:p>
        </p:txBody>
      </p:sp>
      <p:cxnSp>
        <p:nvCxnSpPr>
          <p:cNvPr id="27" name="Straight Arrow Connector 26">
            <a:extLst>
              <a:ext uri="{FF2B5EF4-FFF2-40B4-BE49-F238E27FC236}">
                <a16:creationId xmlns:a16="http://schemas.microsoft.com/office/drawing/2014/main" xmlns="" id="{0BC7553F-113C-F441-B37D-3C615CDDE514}"/>
              </a:ext>
            </a:extLst>
          </p:cNvPr>
          <p:cNvCxnSpPr>
            <a:stCxn id="26" idx="3"/>
          </p:cNvCxnSpPr>
          <p:nvPr/>
        </p:nvCxnSpPr>
        <p:spPr>
          <a:xfrm flipV="1">
            <a:off x="3960412" y="3014100"/>
            <a:ext cx="1093269" cy="269142"/>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xmlns="" id="{3D854ECD-2911-5547-86B1-ED5738FB5CC5}"/>
              </a:ext>
            </a:extLst>
          </p:cNvPr>
          <p:cNvCxnSpPr/>
          <p:nvPr/>
        </p:nvCxnSpPr>
        <p:spPr>
          <a:xfrm>
            <a:off x="3960412" y="3283242"/>
            <a:ext cx="977766" cy="365"/>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xmlns="" id="{46E51CE3-C122-CC4A-945F-0F1ECD704215}"/>
              </a:ext>
            </a:extLst>
          </p:cNvPr>
          <p:cNvCxnSpPr/>
          <p:nvPr/>
        </p:nvCxnSpPr>
        <p:spPr>
          <a:xfrm>
            <a:off x="3960412" y="3283242"/>
            <a:ext cx="910389" cy="269873"/>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xmlns="" id="{417A83EA-EEDF-7344-A17C-870BBFA038C0}"/>
              </a:ext>
            </a:extLst>
          </p:cNvPr>
          <p:cNvSpPr txBox="1"/>
          <p:nvPr/>
        </p:nvSpPr>
        <p:spPr>
          <a:xfrm>
            <a:off x="1563949" y="4049618"/>
            <a:ext cx="2274625" cy="369332"/>
          </a:xfrm>
          <a:prstGeom prst="rect">
            <a:avLst/>
          </a:prstGeom>
          <a:noFill/>
        </p:spPr>
        <p:txBody>
          <a:bodyPr wrap="square" rtlCol="0">
            <a:spAutoFit/>
          </a:bodyPr>
          <a:lstStyle/>
          <a:p>
            <a:pPr algn="ctr"/>
            <a:r>
              <a:rPr lang="en-US" dirty="0"/>
              <a:t>Clyde Space EPS</a:t>
            </a:r>
          </a:p>
        </p:txBody>
      </p:sp>
      <p:cxnSp>
        <p:nvCxnSpPr>
          <p:cNvPr id="31" name="Straight Arrow Connector 30">
            <a:extLst>
              <a:ext uri="{FF2B5EF4-FFF2-40B4-BE49-F238E27FC236}">
                <a16:creationId xmlns:a16="http://schemas.microsoft.com/office/drawing/2014/main" xmlns="" id="{D4ACA637-B4DC-DF4F-B67F-251F235DBFAD}"/>
              </a:ext>
            </a:extLst>
          </p:cNvPr>
          <p:cNvCxnSpPr/>
          <p:nvPr/>
        </p:nvCxnSpPr>
        <p:spPr>
          <a:xfrm flipV="1">
            <a:off x="3611824" y="3832247"/>
            <a:ext cx="1124224" cy="402037"/>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xmlns="" id="{B30FAD88-9EFF-CA4C-8A26-B127F5F17165}"/>
              </a:ext>
            </a:extLst>
          </p:cNvPr>
          <p:cNvSpPr txBox="1"/>
          <p:nvPr/>
        </p:nvSpPr>
        <p:spPr>
          <a:xfrm>
            <a:off x="1796247" y="5850923"/>
            <a:ext cx="2274625" cy="369332"/>
          </a:xfrm>
          <a:prstGeom prst="rect">
            <a:avLst/>
          </a:prstGeom>
          <a:noFill/>
        </p:spPr>
        <p:txBody>
          <a:bodyPr wrap="square" rtlCol="0">
            <a:spAutoFit/>
          </a:bodyPr>
          <a:lstStyle/>
          <a:p>
            <a:pPr algn="ctr"/>
            <a:r>
              <a:rPr lang="en-US" dirty="0"/>
              <a:t>Separation Switches</a:t>
            </a:r>
          </a:p>
        </p:txBody>
      </p:sp>
      <p:cxnSp>
        <p:nvCxnSpPr>
          <p:cNvPr id="33" name="Straight Arrow Connector 32">
            <a:extLst>
              <a:ext uri="{FF2B5EF4-FFF2-40B4-BE49-F238E27FC236}">
                <a16:creationId xmlns:a16="http://schemas.microsoft.com/office/drawing/2014/main" xmlns="" id="{8F3BADC0-71A2-A54C-B668-A16DCBE1C3D3}"/>
              </a:ext>
            </a:extLst>
          </p:cNvPr>
          <p:cNvCxnSpPr/>
          <p:nvPr/>
        </p:nvCxnSpPr>
        <p:spPr>
          <a:xfrm flipV="1">
            <a:off x="3950887" y="5343414"/>
            <a:ext cx="207645" cy="507510"/>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1537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EB8DF5-0FF5-3347-87F3-66F4EDB27724}"/>
              </a:ext>
            </a:extLst>
          </p:cNvPr>
          <p:cNvSpPr>
            <a:spLocks noGrp="1"/>
          </p:cNvSpPr>
          <p:nvPr>
            <p:ph type="title"/>
          </p:nvPr>
        </p:nvSpPr>
        <p:spPr/>
        <p:txBody>
          <a:bodyPr/>
          <a:lstStyle/>
          <a:p>
            <a:r>
              <a:rPr lang="en-US" dirty="0"/>
              <a:t>Mission Design – Update 1</a:t>
            </a:r>
          </a:p>
        </p:txBody>
      </p:sp>
      <p:sp>
        <p:nvSpPr>
          <p:cNvPr id="4" name="Date Placeholder 3">
            <a:extLst>
              <a:ext uri="{FF2B5EF4-FFF2-40B4-BE49-F238E27FC236}">
                <a16:creationId xmlns:a16="http://schemas.microsoft.com/office/drawing/2014/main" xmlns="" id="{9DCF3D32-47AD-E242-B34B-39F6CD313280}"/>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8D189607-1F7A-2347-BD00-9BB574C1E766}"/>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9B8C692D-6C09-3349-BE6C-FBBEF663A172}"/>
              </a:ext>
            </a:extLst>
          </p:cNvPr>
          <p:cNvSpPr>
            <a:spLocks noGrp="1"/>
          </p:cNvSpPr>
          <p:nvPr>
            <p:ph type="sldNum" sz="quarter" idx="12"/>
          </p:nvPr>
        </p:nvSpPr>
        <p:spPr/>
        <p:txBody>
          <a:bodyPr/>
          <a:lstStyle/>
          <a:p>
            <a:fld id="{AC5265D9-0D69-9B41-8A3C-94633AC49848}" type="slidenum">
              <a:rPr lang="en-US" smtClean="0"/>
              <a:pPr/>
              <a:t>18</a:t>
            </a:fld>
            <a:endParaRPr lang="en-US" dirty="0"/>
          </a:p>
        </p:txBody>
      </p:sp>
      <p:pic>
        <p:nvPicPr>
          <p:cNvPr id="7" name="Picture 2" descr="http://desktop-wallpaper.info/wp-content/uploads/2014/04/earth-from-space-wallpaper-7.jpg">
            <a:extLst>
              <a:ext uri="{FF2B5EF4-FFF2-40B4-BE49-F238E27FC236}">
                <a16:creationId xmlns:a16="http://schemas.microsoft.com/office/drawing/2014/main" xmlns="" id="{75D97221-D857-684C-BE0F-DF251AC61C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500" t="24250" r="16500" b="28000"/>
          <a:stretch/>
        </p:blipFill>
        <p:spPr bwMode="auto">
          <a:xfrm>
            <a:off x="3048000" y="874073"/>
            <a:ext cx="9144000" cy="54578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C18D84A9-6BB6-EC4F-8F90-39783A6888DE}"/>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313959" y="2244728"/>
            <a:ext cx="5000322" cy="3593982"/>
          </a:xfrm>
          <a:prstGeom prst="rect">
            <a:avLst/>
          </a:prstGeom>
        </p:spPr>
      </p:pic>
      <p:pic>
        <p:nvPicPr>
          <p:cNvPr id="9" name="Picture 8">
            <a:extLst>
              <a:ext uri="{FF2B5EF4-FFF2-40B4-BE49-F238E27FC236}">
                <a16:creationId xmlns:a16="http://schemas.microsoft.com/office/drawing/2014/main" xmlns="" id="{39B559D4-A4BB-C641-BEA7-126E4549F20C}"/>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145613" y="883598"/>
            <a:ext cx="4492487" cy="3228975"/>
          </a:xfrm>
          <a:prstGeom prst="rect">
            <a:avLst/>
          </a:prstGeom>
        </p:spPr>
      </p:pic>
      <p:pic>
        <p:nvPicPr>
          <p:cNvPr id="10" name="Picture 9">
            <a:extLst>
              <a:ext uri="{FF2B5EF4-FFF2-40B4-BE49-F238E27FC236}">
                <a16:creationId xmlns:a16="http://schemas.microsoft.com/office/drawing/2014/main" xmlns="" id="{DA9C7176-A17C-3840-9B30-C1C8A1183A48}"/>
              </a:ext>
            </a:extLst>
          </p:cNvPr>
          <p:cNvPicPr>
            <a:picLocks noChangeAspect="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005158" y="2436173"/>
            <a:ext cx="3852842" cy="2769230"/>
          </a:xfrm>
          <a:prstGeom prst="rect">
            <a:avLst/>
          </a:prstGeom>
        </p:spPr>
      </p:pic>
      <p:sp>
        <p:nvSpPr>
          <p:cNvPr id="11" name="Content Placeholder 2">
            <a:extLst>
              <a:ext uri="{FF2B5EF4-FFF2-40B4-BE49-F238E27FC236}">
                <a16:creationId xmlns:a16="http://schemas.microsoft.com/office/drawing/2014/main" xmlns="" id="{7CDD11A4-4EA5-7E4C-A38E-406C3729AF71}"/>
              </a:ext>
            </a:extLst>
          </p:cNvPr>
          <p:cNvSpPr>
            <a:spLocks noGrp="1"/>
          </p:cNvSpPr>
          <p:nvPr>
            <p:ph idx="1"/>
          </p:nvPr>
        </p:nvSpPr>
        <p:spPr>
          <a:xfrm>
            <a:off x="278682" y="1297616"/>
            <a:ext cx="2336838" cy="4316006"/>
          </a:xfrm>
        </p:spPr>
        <p:txBody>
          <a:bodyPr>
            <a:normAutofit fontScale="92500" lnSpcReduction="10000"/>
          </a:bodyPr>
          <a:lstStyle/>
          <a:p>
            <a:r>
              <a:rPr lang="en-US" dirty="0"/>
              <a:t>Higher fidelity model:</a:t>
            </a:r>
          </a:p>
          <a:p>
            <a:pPr lvl="1"/>
            <a:r>
              <a:rPr lang="en-US" dirty="0"/>
              <a:t>Higher-gain circularly-polarized UHF antenna</a:t>
            </a:r>
          </a:p>
          <a:p>
            <a:pPr lvl="1"/>
            <a:r>
              <a:rPr lang="en-US" dirty="0"/>
              <a:t>GPS antenna</a:t>
            </a:r>
          </a:p>
          <a:p>
            <a:r>
              <a:rPr lang="en-US" dirty="0"/>
              <a:t>Simplified boom (flip vs. slide)</a:t>
            </a:r>
          </a:p>
          <a:p>
            <a:r>
              <a:rPr lang="en-US" dirty="0"/>
              <a:t>Eliminated CREPT</a:t>
            </a:r>
          </a:p>
        </p:txBody>
      </p:sp>
    </p:spTree>
    <p:extLst>
      <p:ext uri="{BB962C8B-B14F-4D97-AF65-F5344CB8AC3E}">
        <p14:creationId xmlns:p14="http://schemas.microsoft.com/office/powerpoint/2010/main" val="2996564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EB8DF5-0FF5-3347-87F3-66F4EDB27724}"/>
              </a:ext>
            </a:extLst>
          </p:cNvPr>
          <p:cNvSpPr>
            <a:spLocks noGrp="1"/>
          </p:cNvSpPr>
          <p:nvPr>
            <p:ph type="title"/>
          </p:nvPr>
        </p:nvSpPr>
        <p:spPr/>
        <p:txBody>
          <a:bodyPr/>
          <a:lstStyle/>
          <a:p>
            <a:r>
              <a:rPr lang="en-US" dirty="0"/>
              <a:t>Mission Design – Update 2</a:t>
            </a:r>
          </a:p>
        </p:txBody>
      </p:sp>
      <p:sp>
        <p:nvSpPr>
          <p:cNvPr id="4" name="Date Placeholder 3">
            <a:extLst>
              <a:ext uri="{FF2B5EF4-FFF2-40B4-BE49-F238E27FC236}">
                <a16:creationId xmlns:a16="http://schemas.microsoft.com/office/drawing/2014/main" xmlns="" id="{9DCF3D32-47AD-E242-B34B-39F6CD313280}"/>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8D189607-1F7A-2347-BD00-9BB574C1E766}"/>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9B8C692D-6C09-3349-BE6C-FBBEF663A172}"/>
              </a:ext>
            </a:extLst>
          </p:cNvPr>
          <p:cNvSpPr>
            <a:spLocks noGrp="1"/>
          </p:cNvSpPr>
          <p:nvPr>
            <p:ph type="sldNum" sz="quarter" idx="12"/>
          </p:nvPr>
        </p:nvSpPr>
        <p:spPr/>
        <p:txBody>
          <a:bodyPr/>
          <a:lstStyle/>
          <a:p>
            <a:fld id="{AC5265D9-0D69-9B41-8A3C-94633AC49848}" type="slidenum">
              <a:rPr lang="en-US" smtClean="0"/>
              <a:pPr/>
              <a:t>19</a:t>
            </a:fld>
            <a:endParaRPr lang="en-US" dirty="0"/>
          </a:p>
        </p:txBody>
      </p:sp>
      <p:sp>
        <p:nvSpPr>
          <p:cNvPr id="11" name="Content Placeholder 2">
            <a:extLst>
              <a:ext uri="{FF2B5EF4-FFF2-40B4-BE49-F238E27FC236}">
                <a16:creationId xmlns:a16="http://schemas.microsoft.com/office/drawing/2014/main" xmlns="" id="{7CDD11A4-4EA5-7E4C-A38E-406C3729AF71}"/>
              </a:ext>
            </a:extLst>
          </p:cNvPr>
          <p:cNvSpPr>
            <a:spLocks noGrp="1"/>
          </p:cNvSpPr>
          <p:nvPr>
            <p:ph idx="1"/>
          </p:nvPr>
        </p:nvSpPr>
        <p:spPr>
          <a:xfrm>
            <a:off x="278682" y="1297616"/>
            <a:ext cx="2336838" cy="4316006"/>
          </a:xfrm>
        </p:spPr>
        <p:txBody>
          <a:bodyPr>
            <a:normAutofit fontScale="92500" lnSpcReduction="20000"/>
          </a:bodyPr>
          <a:lstStyle/>
          <a:p>
            <a:r>
              <a:rPr lang="en-US" dirty="0"/>
              <a:t>Changed boom from single-deploy to a double-deploy system</a:t>
            </a:r>
          </a:p>
          <a:p>
            <a:r>
              <a:rPr lang="en-US" dirty="0"/>
              <a:t>Added still camera to confirm deployments</a:t>
            </a:r>
          </a:p>
          <a:p>
            <a:r>
              <a:rPr lang="en-US" dirty="0"/>
              <a:t>Added thermal louver experiment</a:t>
            </a:r>
          </a:p>
        </p:txBody>
      </p:sp>
      <p:pic>
        <p:nvPicPr>
          <p:cNvPr id="12" name="Picture 11" descr="Dellingr_7-21-2014.2.jpg">
            <a:extLst>
              <a:ext uri="{FF2B5EF4-FFF2-40B4-BE49-F238E27FC236}">
                <a16:creationId xmlns:a16="http://schemas.microsoft.com/office/drawing/2014/main" xmlns="" id="{71F1C66A-AEE0-6A47-B4AE-14A3C824805D}"/>
              </a:ext>
            </a:extLst>
          </p:cNvPr>
          <p:cNvPicPr>
            <a:picLocks noChangeAspect="1"/>
          </p:cNvPicPr>
          <p:nvPr/>
        </p:nvPicPr>
        <p:blipFill>
          <a:blip r:embed="rId2" cstate="print"/>
          <a:srcRect l="25833" t="5129" r="31667" b="6310"/>
          <a:stretch>
            <a:fillRect/>
          </a:stretch>
        </p:blipFill>
        <p:spPr>
          <a:xfrm>
            <a:off x="3338885" y="905837"/>
            <a:ext cx="1606296" cy="2362200"/>
          </a:xfrm>
          <a:prstGeom prst="rect">
            <a:avLst/>
          </a:prstGeom>
        </p:spPr>
      </p:pic>
      <p:pic>
        <p:nvPicPr>
          <p:cNvPr id="13" name="Picture 12" descr="Dellingr_7-21-2014.3.jpg">
            <a:extLst>
              <a:ext uri="{FF2B5EF4-FFF2-40B4-BE49-F238E27FC236}">
                <a16:creationId xmlns:a16="http://schemas.microsoft.com/office/drawing/2014/main" xmlns="" id="{85A38971-A862-F24D-80FE-0EF1C9242C90}"/>
              </a:ext>
            </a:extLst>
          </p:cNvPr>
          <p:cNvPicPr>
            <a:picLocks noChangeAspect="1"/>
          </p:cNvPicPr>
          <p:nvPr/>
        </p:nvPicPr>
        <p:blipFill>
          <a:blip r:embed="rId3" cstate="print"/>
          <a:srcRect l="25833" t="5535" r="32500" b="7085"/>
          <a:stretch>
            <a:fillRect/>
          </a:stretch>
        </p:blipFill>
        <p:spPr>
          <a:xfrm>
            <a:off x="3415085" y="3496637"/>
            <a:ext cx="1596081" cy="2362200"/>
          </a:xfrm>
          <a:prstGeom prst="rect">
            <a:avLst/>
          </a:prstGeom>
        </p:spPr>
      </p:pic>
      <p:pic>
        <p:nvPicPr>
          <p:cNvPr id="14" name="Picture 13" descr="Dellingr_7-21-2014.10.jpg">
            <a:extLst>
              <a:ext uri="{FF2B5EF4-FFF2-40B4-BE49-F238E27FC236}">
                <a16:creationId xmlns:a16="http://schemas.microsoft.com/office/drawing/2014/main" xmlns="" id="{1B80233C-C3D4-C14D-B980-6D59F1D28AE8}"/>
              </a:ext>
            </a:extLst>
          </p:cNvPr>
          <p:cNvPicPr>
            <a:picLocks noChangeAspect="1"/>
          </p:cNvPicPr>
          <p:nvPr/>
        </p:nvPicPr>
        <p:blipFill>
          <a:blip r:embed="rId4" cstate="print"/>
          <a:srcRect l="26667" t="13395" r="32500" b="12214"/>
          <a:stretch>
            <a:fillRect/>
          </a:stretch>
        </p:blipFill>
        <p:spPr>
          <a:xfrm>
            <a:off x="8596685" y="1439237"/>
            <a:ext cx="3318933" cy="4267200"/>
          </a:xfrm>
          <a:prstGeom prst="rect">
            <a:avLst/>
          </a:prstGeom>
        </p:spPr>
      </p:pic>
      <p:pic>
        <p:nvPicPr>
          <p:cNvPr id="15" name="Picture 14" descr="Dellingr_7-21-2014.23.jpg">
            <a:extLst>
              <a:ext uri="{FF2B5EF4-FFF2-40B4-BE49-F238E27FC236}">
                <a16:creationId xmlns:a16="http://schemas.microsoft.com/office/drawing/2014/main" xmlns="" id="{F34645C1-1D68-8F4E-A64F-EE4BA0ED1D99}"/>
              </a:ext>
            </a:extLst>
          </p:cNvPr>
          <p:cNvPicPr>
            <a:picLocks noChangeAspect="1"/>
          </p:cNvPicPr>
          <p:nvPr/>
        </p:nvPicPr>
        <p:blipFill>
          <a:blip r:embed="rId5" cstate="print">
            <a:clrChange>
              <a:clrFrom>
                <a:srgbClr val="FFFFFF"/>
              </a:clrFrom>
              <a:clrTo>
                <a:srgbClr val="FFFFFF">
                  <a:alpha val="0"/>
                </a:srgbClr>
              </a:clrTo>
            </a:clrChange>
          </a:blip>
          <a:srcRect l="9167" t="9852" r="11667" b="3948"/>
          <a:stretch>
            <a:fillRect/>
          </a:stretch>
        </p:blipFill>
        <p:spPr>
          <a:xfrm>
            <a:off x="5777285" y="982037"/>
            <a:ext cx="2552178" cy="1961147"/>
          </a:xfrm>
          <a:prstGeom prst="rect">
            <a:avLst/>
          </a:prstGeom>
        </p:spPr>
      </p:pic>
      <p:pic>
        <p:nvPicPr>
          <p:cNvPr id="16" name="Picture 15" descr="Dellingr_7-21-2014.25.jpg">
            <a:extLst>
              <a:ext uri="{FF2B5EF4-FFF2-40B4-BE49-F238E27FC236}">
                <a16:creationId xmlns:a16="http://schemas.microsoft.com/office/drawing/2014/main" xmlns="" id="{D870ACE4-48A1-9C4D-BFCC-532A7569341F}"/>
              </a:ext>
            </a:extLst>
          </p:cNvPr>
          <p:cNvPicPr>
            <a:picLocks noChangeAspect="1"/>
          </p:cNvPicPr>
          <p:nvPr/>
        </p:nvPicPr>
        <p:blipFill>
          <a:blip r:embed="rId6" cstate="print">
            <a:clrChange>
              <a:clrFrom>
                <a:srgbClr val="FFFFFF"/>
              </a:clrFrom>
              <a:clrTo>
                <a:srgbClr val="FFFFFF">
                  <a:alpha val="0"/>
                </a:srgbClr>
              </a:clrTo>
            </a:clrChange>
          </a:blip>
          <a:srcRect l="26667" t="14576" r="36666" b="5129"/>
          <a:stretch>
            <a:fillRect/>
          </a:stretch>
        </p:blipFill>
        <p:spPr>
          <a:xfrm>
            <a:off x="5842461" y="3191837"/>
            <a:ext cx="1922929" cy="2971800"/>
          </a:xfrm>
          <a:prstGeom prst="rect">
            <a:avLst/>
          </a:prstGeom>
        </p:spPr>
      </p:pic>
    </p:spTree>
    <p:extLst>
      <p:ext uri="{BB962C8B-B14F-4D97-AF65-F5344CB8AC3E}">
        <p14:creationId xmlns:p14="http://schemas.microsoft.com/office/powerpoint/2010/main" val="130506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A0383B-D744-F94D-A330-EB81D81F1B1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xmlns="" id="{1C0B4343-6F21-B147-96C9-B148A808B62A}"/>
              </a:ext>
            </a:extLst>
          </p:cNvPr>
          <p:cNvSpPr>
            <a:spLocks noGrp="1"/>
          </p:cNvSpPr>
          <p:nvPr>
            <p:ph idx="1"/>
          </p:nvPr>
        </p:nvSpPr>
        <p:spPr/>
        <p:txBody>
          <a:bodyPr>
            <a:normAutofit lnSpcReduction="10000"/>
          </a:bodyPr>
          <a:lstStyle/>
          <a:p>
            <a:r>
              <a:rPr lang="en-US" dirty="0"/>
              <a:t>Project Formulation</a:t>
            </a:r>
          </a:p>
          <a:p>
            <a:r>
              <a:rPr lang="en-US" dirty="0"/>
              <a:t>Mission Design</a:t>
            </a:r>
          </a:p>
          <a:p>
            <a:pPr lvl="1"/>
            <a:r>
              <a:rPr lang="en-US" dirty="0"/>
              <a:t>Baseline design</a:t>
            </a:r>
          </a:p>
          <a:p>
            <a:pPr lvl="1"/>
            <a:r>
              <a:rPr lang="en-US" dirty="0"/>
              <a:t>Design maturation</a:t>
            </a:r>
          </a:p>
          <a:p>
            <a:r>
              <a:rPr lang="en-US" dirty="0"/>
              <a:t>Integration and Testing</a:t>
            </a:r>
          </a:p>
          <a:p>
            <a:pPr lvl="1"/>
            <a:r>
              <a:rPr lang="en-US" dirty="0"/>
              <a:t>Approach</a:t>
            </a:r>
          </a:p>
          <a:p>
            <a:pPr lvl="1"/>
            <a:r>
              <a:rPr lang="en-US" dirty="0"/>
              <a:t>Challenges</a:t>
            </a:r>
          </a:p>
          <a:p>
            <a:r>
              <a:rPr lang="en-US" dirty="0"/>
              <a:t>Operations</a:t>
            </a:r>
          </a:p>
          <a:p>
            <a:pPr lvl="1"/>
            <a:r>
              <a:rPr lang="en-US" dirty="0"/>
              <a:t>Challenges</a:t>
            </a:r>
          </a:p>
          <a:p>
            <a:pPr lvl="1"/>
            <a:r>
              <a:rPr lang="en-US" dirty="0"/>
              <a:t>Status</a:t>
            </a:r>
          </a:p>
          <a:p>
            <a:r>
              <a:rPr lang="en-US" dirty="0"/>
              <a:t>Closing Remarks</a:t>
            </a:r>
          </a:p>
        </p:txBody>
      </p:sp>
      <p:sp>
        <p:nvSpPr>
          <p:cNvPr id="4" name="Date Placeholder 3">
            <a:extLst>
              <a:ext uri="{FF2B5EF4-FFF2-40B4-BE49-F238E27FC236}">
                <a16:creationId xmlns:a16="http://schemas.microsoft.com/office/drawing/2014/main" xmlns="" id="{A7DA4167-A488-6942-940C-4A91338AEA0B}"/>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4452C7CC-46A9-344B-A4E0-47F0ABB9380D}"/>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600176EC-9908-F74D-B5F6-D8CC65403C1C}"/>
              </a:ext>
            </a:extLst>
          </p:cNvPr>
          <p:cNvSpPr>
            <a:spLocks noGrp="1"/>
          </p:cNvSpPr>
          <p:nvPr>
            <p:ph type="sldNum" sz="quarter" idx="12"/>
          </p:nvPr>
        </p:nvSpPr>
        <p:spPr/>
        <p:txBody>
          <a:bodyPr/>
          <a:lstStyle/>
          <a:p>
            <a:fld id="{AC5265D9-0D69-9B41-8A3C-94633AC49848}" type="slidenum">
              <a:rPr lang="en-US" smtClean="0"/>
              <a:pPr/>
              <a:t>2</a:t>
            </a:fld>
            <a:endParaRPr lang="en-US" dirty="0"/>
          </a:p>
        </p:txBody>
      </p:sp>
      <p:sp>
        <p:nvSpPr>
          <p:cNvPr id="7" name="Right Brace 6">
            <a:extLst>
              <a:ext uri="{FF2B5EF4-FFF2-40B4-BE49-F238E27FC236}">
                <a16:creationId xmlns:a16="http://schemas.microsoft.com/office/drawing/2014/main" xmlns="" id="{293C932F-DAF4-5C46-B4D6-6973851AAF8D}"/>
              </a:ext>
            </a:extLst>
          </p:cNvPr>
          <p:cNvSpPr/>
          <p:nvPr/>
        </p:nvSpPr>
        <p:spPr>
          <a:xfrm>
            <a:off x="4178461" y="1838425"/>
            <a:ext cx="1747777" cy="3349592"/>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Content Placeholder 2">
            <a:extLst>
              <a:ext uri="{FF2B5EF4-FFF2-40B4-BE49-F238E27FC236}">
                <a16:creationId xmlns:a16="http://schemas.microsoft.com/office/drawing/2014/main" xmlns="" id="{AC9F1845-86A0-0E47-842E-16F6DA902284}"/>
              </a:ext>
            </a:extLst>
          </p:cNvPr>
          <p:cNvSpPr txBox="1">
            <a:spLocks/>
          </p:cNvSpPr>
          <p:nvPr/>
        </p:nvSpPr>
        <p:spPr>
          <a:xfrm>
            <a:off x="6066581" y="3100531"/>
            <a:ext cx="4173638" cy="9608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Lessons learned addressed in each section</a:t>
            </a:r>
          </a:p>
        </p:txBody>
      </p:sp>
    </p:spTree>
    <p:extLst>
      <p:ext uri="{BB962C8B-B14F-4D97-AF65-F5344CB8AC3E}">
        <p14:creationId xmlns:p14="http://schemas.microsoft.com/office/powerpoint/2010/main" val="2493471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CA704-2BD7-8648-BAD5-B2DA74D95A86}"/>
              </a:ext>
            </a:extLst>
          </p:cNvPr>
          <p:cNvSpPr>
            <a:spLocks noGrp="1"/>
          </p:cNvSpPr>
          <p:nvPr>
            <p:ph type="title"/>
          </p:nvPr>
        </p:nvSpPr>
        <p:spPr/>
        <p:txBody>
          <a:bodyPr/>
          <a:lstStyle/>
          <a:p>
            <a:r>
              <a:rPr lang="en-US" dirty="0"/>
              <a:t>Mission Design – Safety Requirements</a:t>
            </a:r>
          </a:p>
        </p:txBody>
      </p:sp>
      <p:sp>
        <p:nvSpPr>
          <p:cNvPr id="3" name="Content Placeholder 2">
            <a:extLst>
              <a:ext uri="{FF2B5EF4-FFF2-40B4-BE49-F238E27FC236}">
                <a16:creationId xmlns:a16="http://schemas.microsoft.com/office/drawing/2014/main" xmlns="" id="{ACBEB6FB-0BD2-B742-BFB0-8D1386F53B23}"/>
              </a:ext>
            </a:extLst>
          </p:cNvPr>
          <p:cNvSpPr>
            <a:spLocks noGrp="1"/>
          </p:cNvSpPr>
          <p:nvPr>
            <p:ph idx="1"/>
          </p:nvPr>
        </p:nvSpPr>
        <p:spPr/>
        <p:txBody>
          <a:bodyPr>
            <a:normAutofit fontScale="92500"/>
          </a:bodyPr>
          <a:lstStyle/>
          <a:p>
            <a:r>
              <a:rPr lang="en-US" dirty="0"/>
              <a:t>We heard through 3</a:t>
            </a:r>
            <a:r>
              <a:rPr lang="en-US" baseline="30000" dirty="0"/>
              <a:t>rd</a:t>
            </a:r>
            <a:r>
              <a:rPr lang="en-US" dirty="0"/>
              <a:t> parties that ISS requirements for safety are rigorous</a:t>
            </a:r>
          </a:p>
          <a:p>
            <a:r>
              <a:rPr lang="en-US" dirty="0"/>
              <a:t>Attempted talking to launch provider directly but will not engage unless manifested</a:t>
            </a:r>
          </a:p>
          <a:p>
            <a:r>
              <a:rPr lang="en-US" dirty="0"/>
              <a:t>Attempted to talk to JSC directly but we were getting requirements without rationale or information about prior agreements for CubeSats</a:t>
            </a:r>
          </a:p>
          <a:p>
            <a:r>
              <a:rPr lang="en-US" dirty="0"/>
              <a:t>From these conversations, it was realized the batteries procured were not adequate</a:t>
            </a:r>
          </a:p>
          <a:p>
            <a:pPr lvl="1"/>
            <a:r>
              <a:rPr lang="en-US" dirty="0"/>
              <a:t>Did not comply with cell level testing required</a:t>
            </a:r>
          </a:p>
          <a:p>
            <a:pPr lvl="1"/>
            <a:r>
              <a:rPr lang="en-US" dirty="0"/>
              <a:t>Did not comply with the 3 inhibits scheme as defined by them</a:t>
            </a:r>
          </a:p>
          <a:p>
            <a:pPr lvl="1"/>
            <a:r>
              <a:rPr lang="en-US" dirty="0"/>
              <a:t>Current baseline of 90Wh requires additional, costly testing for thermal runaway (80Wh is the limit)</a:t>
            </a:r>
          </a:p>
          <a:p>
            <a:pPr lvl="1"/>
            <a:r>
              <a:rPr lang="en-US" dirty="0"/>
              <a:t>Decided to change to 80Wh due to cost and accept operational impact to mission</a:t>
            </a:r>
          </a:p>
          <a:p>
            <a:endParaRPr lang="en-US" dirty="0"/>
          </a:p>
        </p:txBody>
      </p:sp>
      <p:sp>
        <p:nvSpPr>
          <p:cNvPr id="4" name="Date Placeholder 3">
            <a:extLst>
              <a:ext uri="{FF2B5EF4-FFF2-40B4-BE49-F238E27FC236}">
                <a16:creationId xmlns:a16="http://schemas.microsoft.com/office/drawing/2014/main" xmlns="" id="{30BC0BD2-13D0-3A4C-BEDF-F874D45C04D4}"/>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6C448392-E775-BA4A-A830-4A3D1F780AD0}"/>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9F595437-D152-DB47-ADB4-67A2C8854404}"/>
              </a:ext>
            </a:extLst>
          </p:cNvPr>
          <p:cNvSpPr>
            <a:spLocks noGrp="1"/>
          </p:cNvSpPr>
          <p:nvPr>
            <p:ph type="sldNum" sz="quarter" idx="12"/>
          </p:nvPr>
        </p:nvSpPr>
        <p:spPr/>
        <p:txBody>
          <a:bodyPr/>
          <a:lstStyle/>
          <a:p>
            <a:fld id="{AC5265D9-0D69-9B41-8A3C-94633AC49848}" type="slidenum">
              <a:rPr lang="en-US" smtClean="0"/>
              <a:pPr/>
              <a:t>20</a:t>
            </a:fld>
            <a:endParaRPr lang="en-US" dirty="0"/>
          </a:p>
        </p:txBody>
      </p:sp>
    </p:spTree>
    <p:extLst>
      <p:ext uri="{BB962C8B-B14F-4D97-AF65-F5344CB8AC3E}">
        <p14:creationId xmlns:p14="http://schemas.microsoft.com/office/powerpoint/2010/main" val="3754952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A19E3D-1B9D-0042-9BA5-F0699112456D}"/>
              </a:ext>
            </a:extLst>
          </p:cNvPr>
          <p:cNvSpPr>
            <a:spLocks noGrp="1"/>
          </p:cNvSpPr>
          <p:nvPr>
            <p:ph type="title"/>
          </p:nvPr>
        </p:nvSpPr>
        <p:spPr/>
        <p:txBody>
          <a:bodyPr/>
          <a:lstStyle/>
          <a:p>
            <a:r>
              <a:rPr lang="en-US" dirty="0"/>
              <a:t>Mission Design – Update 3</a:t>
            </a:r>
          </a:p>
        </p:txBody>
      </p:sp>
      <p:sp>
        <p:nvSpPr>
          <p:cNvPr id="4" name="Date Placeholder 3">
            <a:extLst>
              <a:ext uri="{FF2B5EF4-FFF2-40B4-BE49-F238E27FC236}">
                <a16:creationId xmlns:a16="http://schemas.microsoft.com/office/drawing/2014/main" xmlns="" id="{3038BCFB-8813-BC48-9979-3E4E426EDC67}"/>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BB6928C9-75CF-DE4D-BEF8-5501B9D9AD24}"/>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7C2E64AD-14E1-BD4F-AD97-9991C4544A3C}"/>
              </a:ext>
            </a:extLst>
          </p:cNvPr>
          <p:cNvSpPr>
            <a:spLocks noGrp="1"/>
          </p:cNvSpPr>
          <p:nvPr>
            <p:ph type="sldNum" sz="quarter" idx="12"/>
          </p:nvPr>
        </p:nvSpPr>
        <p:spPr/>
        <p:txBody>
          <a:bodyPr/>
          <a:lstStyle/>
          <a:p>
            <a:fld id="{AC5265D9-0D69-9B41-8A3C-94633AC49848}" type="slidenum">
              <a:rPr lang="en-US" smtClean="0"/>
              <a:pPr/>
              <a:t>21</a:t>
            </a:fld>
            <a:endParaRPr lang="en-US" dirty="0"/>
          </a:p>
        </p:txBody>
      </p:sp>
      <p:pic>
        <p:nvPicPr>
          <p:cNvPr id="10" name="Picture 9">
            <a:extLst>
              <a:ext uri="{FF2B5EF4-FFF2-40B4-BE49-F238E27FC236}">
                <a16:creationId xmlns:a16="http://schemas.microsoft.com/office/drawing/2014/main" xmlns="" id="{03A5FB65-D925-EC45-974F-56B3C9DB726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993" b="92692" l="5625" r="96823">
                        <a14:foregroundMark x1="62448" y1="38350" x2="62448" y2="38350"/>
                        <a14:foregroundMark x1="64427" y1="35528" x2="64427" y2="35528"/>
                        <a14:foregroundMark x1="66615" y1="32779" x2="66615" y2="32779"/>
                        <a14:foregroundMark x1="69844" y1="29016" x2="69844" y2="29016"/>
                        <a14:foregroundMark x1="71510" y1="26700" x2="71510" y2="26700"/>
                        <a14:foregroundMark x1="73854" y1="24096" x2="73854" y2="24096"/>
                        <a14:foregroundMark x1="75521" y1="22721" x2="75521" y2="22721"/>
                        <a14:foregroundMark x1="75677" y1="23444" x2="75677" y2="23444"/>
                        <a14:foregroundMark x1="76042" y1="22287" x2="76042" y2="22287"/>
                        <a14:foregroundMark x1="93490" y1="79595" x2="93490" y2="79595"/>
                      </a14:backgroundRemoval>
                    </a14:imgEffect>
                  </a14:imgLayer>
                </a14:imgProps>
              </a:ext>
            </a:extLst>
          </a:blip>
          <a:stretch>
            <a:fillRect/>
          </a:stretch>
        </p:blipFill>
        <p:spPr>
          <a:xfrm>
            <a:off x="831441" y="3918488"/>
            <a:ext cx="3796892" cy="2732971"/>
          </a:xfrm>
          <a:prstGeom prst="rect">
            <a:avLst/>
          </a:prstGeom>
        </p:spPr>
      </p:pic>
      <p:sp>
        <p:nvSpPr>
          <p:cNvPr id="13" name="Content Placeholder 2">
            <a:extLst>
              <a:ext uri="{FF2B5EF4-FFF2-40B4-BE49-F238E27FC236}">
                <a16:creationId xmlns:a16="http://schemas.microsoft.com/office/drawing/2014/main" xmlns="" id="{141E16C1-EA19-4E4A-8D81-AA4EE1DB723D}"/>
              </a:ext>
            </a:extLst>
          </p:cNvPr>
          <p:cNvSpPr txBox="1">
            <a:spLocks/>
          </p:cNvSpPr>
          <p:nvPr/>
        </p:nvSpPr>
        <p:spPr>
          <a:xfrm>
            <a:off x="376500" y="1211741"/>
            <a:ext cx="4568102" cy="290819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Added ISS-rated batteries</a:t>
            </a:r>
          </a:p>
          <a:p>
            <a:r>
              <a:rPr lang="en-US" dirty="0"/>
              <a:t>Changed antenna to a dipole</a:t>
            </a:r>
          </a:p>
          <a:p>
            <a:r>
              <a:rPr lang="en-US" dirty="0"/>
              <a:t>Added more cells to the 6U face</a:t>
            </a:r>
          </a:p>
          <a:p>
            <a:r>
              <a:rPr lang="en-US" dirty="0"/>
              <a:t>Added more sensitive MEMs gyro</a:t>
            </a:r>
          </a:p>
          <a:p>
            <a:r>
              <a:rPr lang="en-US" dirty="0"/>
              <a:t>Added CubeSat market fine sun sensors</a:t>
            </a:r>
          </a:p>
          <a:p>
            <a:r>
              <a:rPr lang="en-US" dirty="0"/>
              <a:t>Added inhibit bypass feature</a:t>
            </a:r>
          </a:p>
        </p:txBody>
      </p:sp>
      <p:pic>
        <p:nvPicPr>
          <p:cNvPr id="9" name="Content Placeholder 7">
            <a:extLst>
              <a:ext uri="{FF2B5EF4-FFF2-40B4-BE49-F238E27FC236}">
                <a16:creationId xmlns:a16="http://schemas.microsoft.com/office/drawing/2014/main" xmlns="" id="{070D9293-390A-244D-A9BB-C7A2B6938E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71" r="14591" b="16722"/>
          <a:stretch/>
        </p:blipFill>
        <p:spPr>
          <a:xfrm>
            <a:off x="5592351" y="1135518"/>
            <a:ext cx="4692941" cy="2864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Content Placeholder 6">
            <a:extLst>
              <a:ext uri="{FF2B5EF4-FFF2-40B4-BE49-F238E27FC236}">
                <a16:creationId xmlns:a16="http://schemas.microsoft.com/office/drawing/2014/main" xmlns="" id="{53E9DA1E-375F-BB47-B732-84DC07E4A8BB}"/>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2458" t="12460" r="1" b="14754"/>
          <a:stretch/>
        </p:blipFill>
        <p:spPr>
          <a:xfrm>
            <a:off x="9409290" y="2984228"/>
            <a:ext cx="2424178" cy="3061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Content Placeholder 6">
            <a:extLst>
              <a:ext uri="{FF2B5EF4-FFF2-40B4-BE49-F238E27FC236}">
                <a16:creationId xmlns:a16="http://schemas.microsoft.com/office/drawing/2014/main" xmlns="" id="{A0213136-FB6C-A640-8E7C-99A558A5D66E}"/>
              </a:ext>
            </a:extLst>
          </p:cNvPr>
          <p:cNvPicPr>
            <a:picLocks noChangeAspect="1"/>
          </p:cNvPicPr>
          <p:nvPr/>
        </p:nvPicPr>
        <p:blipFill rotWithShape="1">
          <a:blip r:embed="rId6">
            <a:extLst>
              <a:ext uri="{28A0092B-C50C-407E-A947-70E740481C1C}">
                <a14:useLocalDpi xmlns:a14="http://schemas.microsoft.com/office/drawing/2010/main" val="0"/>
              </a:ext>
            </a:extLst>
          </a:blip>
          <a:srcRect l="6200" t="14311" r="6728" b="10542"/>
          <a:stretch/>
        </p:blipFill>
        <p:spPr>
          <a:xfrm rot="10800000">
            <a:off x="5998717" y="3692876"/>
            <a:ext cx="3503039" cy="2267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3138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Mission Design – </a:t>
            </a:r>
            <a:r>
              <a:rPr lang="en-US" dirty="0" err="1"/>
              <a:t>Dellingr</a:t>
            </a:r>
            <a:r>
              <a:rPr lang="en-US" dirty="0"/>
              <a:t> Hardware (not all-encompassing)</a:t>
            </a:r>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3754420" y="1122206"/>
            <a:ext cx="2603500" cy="1460500"/>
          </a:xfrm>
        </p:spPr>
      </p:pic>
      <p:sp>
        <p:nvSpPr>
          <p:cNvPr id="4" name="Date Placeholder 3"/>
          <p:cNvSpPr>
            <a:spLocks noGrp="1"/>
          </p:cNvSpPr>
          <p:nvPr>
            <p:ph type="dt" sz="half" idx="10"/>
          </p:nvPr>
        </p:nvSpPr>
        <p:spPr/>
        <p:txBody>
          <a:bodyPr/>
          <a:lstStyle/>
          <a:p>
            <a:r>
              <a:rPr lang="en-US"/>
              <a:t>09/27/2018</a:t>
            </a:r>
            <a:endParaRPr lang="en-US" dirty="0"/>
          </a:p>
        </p:txBody>
      </p:sp>
      <p:sp>
        <p:nvSpPr>
          <p:cNvPr id="5" name="Footer Placeholder 4"/>
          <p:cNvSpPr>
            <a:spLocks noGrp="1"/>
          </p:cNvSpPr>
          <p:nvPr>
            <p:ph type="ftr" sz="quarter" idx="11"/>
          </p:nvPr>
        </p:nvSpPr>
        <p:spPr/>
        <p:txBody>
          <a:bodyPr/>
          <a:lstStyle/>
          <a:p>
            <a:r>
              <a:rPr lang="en-US">
                <a:solidFill>
                  <a:prstClr val="black"/>
                </a:solidFill>
              </a:rPr>
              <a:t>- Systems Engineering Seminar: Dellingr -</a:t>
            </a:r>
            <a:endParaRPr lang="en-US" dirty="0">
              <a:solidFill>
                <a:prstClr val="black"/>
              </a:solidFill>
            </a:endParaRPr>
          </a:p>
        </p:txBody>
      </p:sp>
      <p:sp>
        <p:nvSpPr>
          <p:cNvPr id="3" name="Slide Number Placeholder 2">
            <a:extLst>
              <a:ext uri="{FF2B5EF4-FFF2-40B4-BE49-F238E27FC236}">
                <a16:creationId xmlns:a16="http://schemas.microsoft.com/office/drawing/2014/main" xmlns="" id="{96BF1284-5208-D044-B92F-C616C3BA0DBE}"/>
              </a:ext>
            </a:extLst>
          </p:cNvPr>
          <p:cNvSpPr>
            <a:spLocks noGrp="1"/>
          </p:cNvSpPr>
          <p:nvPr>
            <p:ph type="sldNum" sz="quarter" idx="12"/>
          </p:nvPr>
        </p:nvSpPr>
        <p:spPr/>
        <p:txBody>
          <a:bodyPr/>
          <a:lstStyle/>
          <a:p>
            <a:fld id="{AC5265D9-0D69-9B41-8A3C-94633AC49848}" type="slidenum">
              <a:rPr lang="en-US" smtClean="0"/>
              <a:pPr/>
              <a:t>22</a:t>
            </a:fld>
            <a:endParaRPr lang="en-US" dirty="0"/>
          </a:p>
        </p:txBody>
      </p:sp>
      <p:pic>
        <p:nvPicPr>
          <p:cNvPr id="12" name="Picture 11"/>
          <p:cNvPicPr>
            <a:picLocks noChangeAspect="1"/>
          </p:cNvPicPr>
          <p:nvPr/>
        </p:nvPicPr>
        <p:blipFill>
          <a:blip r:embed="rId4" cstate="print"/>
          <a:stretch>
            <a:fillRect/>
          </a:stretch>
        </p:blipFill>
        <p:spPr>
          <a:xfrm rot="16200000">
            <a:off x="969307" y="1985178"/>
            <a:ext cx="3665051" cy="1559136"/>
          </a:xfrm>
          <a:prstGeom prst="rect">
            <a:avLst/>
          </a:prstGeom>
        </p:spPr>
      </p:pic>
      <p:pic>
        <p:nvPicPr>
          <p:cNvPr id="15" name="Picture 14" descr="Dellingr Card Stack and Wheel Mount View 1.jpg"/>
          <p:cNvPicPr>
            <a:picLocks noChangeAspect="1"/>
          </p:cNvPicPr>
          <p:nvPr/>
        </p:nvPicPr>
        <p:blipFill>
          <a:blip r:embed="rId5" cstate="print"/>
          <a:srcRect/>
          <a:stretch>
            <a:fillRect/>
          </a:stretch>
        </p:blipFill>
        <p:spPr>
          <a:xfrm>
            <a:off x="6560927" y="3465959"/>
            <a:ext cx="3756172" cy="2326950"/>
          </a:xfrm>
          <a:prstGeom prst="rect">
            <a:avLst/>
          </a:prstGeom>
          <a:ln>
            <a:noFill/>
          </a:ln>
          <a:effectLst/>
        </p:spPr>
      </p:pic>
      <p:sp>
        <p:nvSpPr>
          <p:cNvPr id="16" name="TextBox 15"/>
          <p:cNvSpPr txBox="1"/>
          <p:nvPr/>
        </p:nvSpPr>
        <p:spPr>
          <a:xfrm>
            <a:off x="4118309" y="2664413"/>
            <a:ext cx="1905000" cy="307777"/>
          </a:xfrm>
          <a:prstGeom prst="rect">
            <a:avLst/>
          </a:prstGeom>
          <a:noFill/>
        </p:spPr>
        <p:txBody>
          <a:bodyPr wrap="square" rtlCol="0">
            <a:spAutoFit/>
          </a:bodyPr>
          <a:lstStyle/>
          <a:p>
            <a:pPr algn="ctr"/>
            <a:r>
              <a:rPr lang="en-US" sz="1400" dirty="0"/>
              <a:t>Special Services Card</a:t>
            </a:r>
          </a:p>
        </p:txBody>
      </p:sp>
      <p:sp>
        <p:nvSpPr>
          <p:cNvPr id="18" name="TextBox 17"/>
          <p:cNvSpPr txBox="1"/>
          <p:nvPr/>
        </p:nvSpPr>
        <p:spPr>
          <a:xfrm>
            <a:off x="2316480" y="4572843"/>
            <a:ext cx="990600" cy="307777"/>
          </a:xfrm>
          <a:prstGeom prst="rect">
            <a:avLst/>
          </a:prstGeom>
          <a:noFill/>
        </p:spPr>
        <p:txBody>
          <a:bodyPr wrap="square" rtlCol="0">
            <a:spAutoFit/>
          </a:bodyPr>
          <a:lstStyle/>
          <a:p>
            <a:pPr algn="ctr"/>
            <a:r>
              <a:rPr lang="en-US" sz="1400" dirty="0"/>
              <a:t>Solar Panel</a:t>
            </a:r>
          </a:p>
        </p:txBody>
      </p:sp>
      <p:sp>
        <p:nvSpPr>
          <p:cNvPr id="19" name="TextBox 18"/>
          <p:cNvSpPr txBox="1"/>
          <p:nvPr/>
        </p:nvSpPr>
        <p:spPr>
          <a:xfrm>
            <a:off x="3276600" y="5943601"/>
            <a:ext cx="1905000" cy="307777"/>
          </a:xfrm>
          <a:prstGeom prst="rect">
            <a:avLst/>
          </a:prstGeom>
          <a:noFill/>
        </p:spPr>
        <p:txBody>
          <a:bodyPr wrap="square" rtlCol="0">
            <a:spAutoFit/>
          </a:bodyPr>
          <a:lstStyle/>
          <a:p>
            <a:pPr algn="ctr"/>
            <a:r>
              <a:rPr lang="en-US" sz="1400" dirty="0"/>
              <a:t>Flight Boom</a:t>
            </a:r>
          </a:p>
        </p:txBody>
      </p:sp>
      <p:sp>
        <p:nvSpPr>
          <p:cNvPr id="20" name="TextBox 19"/>
          <p:cNvSpPr txBox="1"/>
          <p:nvPr/>
        </p:nvSpPr>
        <p:spPr>
          <a:xfrm>
            <a:off x="4023569" y="4572843"/>
            <a:ext cx="2362200" cy="307777"/>
          </a:xfrm>
          <a:prstGeom prst="rect">
            <a:avLst/>
          </a:prstGeom>
          <a:noFill/>
        </p:spPr>
        <p:txBody>
          <a:bodyPr wrap="square" rtlCol="0">
            <a:spAutoFit/>
          </a:bodyPr>
          <a:lstStyle/>
          <a:p>
            <a:pPr algn="ctr"/>
            <a:r>
              <a:rPr lang="en-US" sz="1400" dirty="0"/>
              <a:t>Fine Sun Sensor</a:t>
            </a:r>
          </a:p>
        </p:txBody>
      </p:sp>
      <p:sp>
        <p:nvSpPr>
          <p:cNvPr id="22" name="TextBox 21"/>
          <p:cNvSpPr txBox="1"/>
          <p:nvPr/>
        </p:nvSpPr>
        <p:spPr>
          <a:xfrm>
            <a:off x="6164799" y="5785950"/>
            <a:ext cx="4648200" cy="307777"/>
          </a:xfrm>
          <a:prstGeom prst="rect">
            <a:avLst/>
          </a:prstGeom>
          <a:noFill/>
        </p:spPr>
        <p:txBody>
          <a:bodyPr wrap="square" rtlCol="0">
            <a:spAutoFit/>
          </a:bodyPr>
          <a:lstStyle/>
          <a:p>
            <a:pPr algn="ctr"/>
            <a:r>
              <a:rPr lang="en-US" sz="1400" dirty="0"/>
              <a:t>Base plate, card stack, reaction wheels and radio</a:t>
            </a:r>
          </a:p>
        </p:txBody>
      </p:sp>
      <p:pic>
        <p:nvPicPr>
          <p:cNvPr id="23" name="Picture 22"/>
          <p:cNvPicPr>
            <a:picLocks noChangeAspect="1"/>
          </p:cNvPicPr>
          <p:nvPr/>
        </p:nvPicPr>
        <p:blipFill>
          <a:blip r:embed="rId6"/>
          <a:stretch>
            <a:fillRect/>
          </a:stretch>
        </p:blipFill>
        <p:spPr>
          <a:xfrm>
            <a:off x="3906683" y="3172368"/>
            <a:ext cx="2328255" cy="1421143"/>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7806" t="46379" r="12800" b="12567"/>
          <a:stretch/>
        </p:blipFill>
        <p:spPr>
          <a:xfrm>
            <a:off x="2019300" y="4880620"/>
            <a:ext cx="3593809" cy="1059219"/>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63172" t="46311" r="-246" b="25813"/>
          <a:stretch/>
        </p:blipFill>
        <p:spPr>
          <a:xfrm>
            <a:off x="5186854" y="5344896"/>
            <a:ext cx="1226927" cy="525826"/>
          </a:xfrm>
          <a:prstGeom prst="rect">
            <a:avLst/>
          </a:prstGeom>
        </p:spPr>
      </p:pic>
      <p:pic>
        <p:nvPicPr>
          <p:cNvPr id="21" name="Picture 20"/>
          <p:cNvPicPr>
            <a:picLocks noChangeAspect="1"/>
          </p:cNvPicPr>
          <p:nvPr/>
        </p:nvPicPr>
        <p:blipFill rotWithShape="1">
          <a:blip r:embed="rId9" cstate="print">
            <a:extLst>
              <a:ext uri="{28A0092B-C50C-407E-A947-70E740481C1C}">
                <a14:useLocalDpi xmlns:a14="http://schemas.microsoft.com/office/drawing/2010/main" val="0"/>
              </a:ext>
            </a:extLst>
          </a:blip>
          <a:srcRect l="1975" t="12279" r="3210" b="27778"/>
          <a:stretch/>
        </p:blipFill>
        <p:spPr>
          <a:xfrm>
            <a:off x="6560218" y="926904"/>
            <a:ext cx="1854772" cy="2084608"/>
          </a:xfrm>
          <a:prstGeom prst="rect">
            <a:avLst/>
          </a:prstGeom>
        </p:spPr>
      </p:pic>
      <p:sp>
        <p:nvSpPr>
          <p:cNvPr id="25" name="TextBox 24"/>
          <p:cNvSpPr txBox="1"/>
          <p:nvPr/>
        </p:nvSpPr>
        <p:spPr>
          <a:xfrm>
            <a:off x="6559510" y="2990982"/>
            <a:ext cx="1905000" cy="307777"/>
          </a:xfrm>
          <a:prstGeom prst="rect">
            <a:avLst/>
          </a:prstGeom>
          <a:noFill/>
        </p:spPr>
        <p:txBody>
          <a:bodyPr wrap="square" rtlCol="0">
            <a:spAutoFit/>
          </a:bodyPr>
          <a:lstStyle/>
          <a:p>
            <a:pPr algn="ctr"/>
            <a:r>
              <a:rPr lang="en-US" sz="1400" dirty="0"/>
              <a:t>C&amp;DH Card</a:t>
            </a:r>
          </a:p>
        </p:txBody>
      </p:sp>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l="23389" t="5263" r="34342" b="15790"/>
          <a:stretch/>
        </p:blipFill>
        <p:spPr>
          <a:xfrm>
            <a:off x="8488899" y="922421"/>
            <a:ext cx="1828200" cy="2077499"/>
          </a:xfrm>
          <a:prstGeom prst="rect">
            <a:avLst/>
          </a:prstGeom>
        </p:spPr>
      </p:pic>
      <p:sp>
        <p:nvSpPr>
          <p:cNvPr id="27" name="TextBox 26"/>
          <p:cNvSpPr txBox="1"/>
          <p:nvPr/>
        </p:nvSpPr>
        <p:spPr>
          <a:xfrm>
            <a:off x="8221899" y="2989655"/>
            <a:ext cx="2362200" cy="307777"/>
          </a:xfrm>
          <a:prstGeom prst="rect">
            <a:avLst/>
          </a:prstGeom>
          <a:noFill/>
        </p:spPr>
        <p:txBody>
          <a:bodyPr wrap="square" rtlCol="0">
            <a:spAutoFit/>
          </a:bodyPr>
          <a:lstStyle/>
          <a:p>
            <a:pPr algn="ctr"/>
            <a:r>
              <a:rPr lang="en-US" sz="1400" dirty="0"/>
              <a:t>EPS Card</a:t>
            </a:r>
          </a:p>
        </p:txBody>
      </p:sp>
    </p:spTree>
    <p:extLst>
      <p:ext uri="{BB962C8B-B14F-4D97-AF65-F5344CB8AC3E}">
        <p14:creationId xmlns:p14="http://schemas.microsoft.com/office/powerpoint/2010/main" val="1659310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1882D-3444-5045-8245-96CE93AE3846}"/>
              </a:ext>
            </a:extLst>
          </p:cNvPr>
          <p:cNvSpPr>
            <a:spLocks noGrp="1"/>
          </p:cNvSpPr>
          <p:nvPr>
            <p:ph type="title"/>
          </p:nvPr>
        </p:nvSpPr>
        <p:spPr/>
        <p:txBody>
          <a:bodyPr/>
          <a:lstStyle/>
          <a:p>
            <a:r>
              <a:rPr lang="en-US" dirty="0"/>
              <a:t>Mission Design – Challenges and Lessons Learned</a:t>
            </a:r>
          </a:p>
        </p:txBody>
      </p:sp>
      <p:sp>
        <p:nvSpPr>
          <p:cNvPr id="3" name="Content Placeholder 2">
            <a:extLst>
              <a:ext uri="{FF2B5EF4-FFF2-40B4-BE49-F238E27FC236}">
                <a16:creationId xmlns:a16="http://schemas.microsoft.com/office/drawing/2014/main" xmlns="" id="{E5666AAC-E956-A341-9EBD-110AD8D0A708}"/>
              </a:ext>
            </a:extLst>
          </p:cNvPr>
          <p:cNvSpPr>
            <a:spLocks noGrp="1"/>
          </p:cNvSpPr>
          <p:nvPr>
            <p:ph idx="1"/>
          </p:nvPr>
        </p:nvSpPr>
        <p:spPr/>
        <p:txBody>
          <a:bodyPr>
            <a:normAutofit lnSpcReduction="10000"/>
          </a:bodyPr>
          <a:lstStyle/>
          <a:p>
            <a:r>
              <a:rPr lang="en-US" dirty="0"/>
              <a:t>Obtain launch manifest as soon as possible</a:t>
            </a:r>
          </a:p>
          <a:p>
            <a:pPr lvl="1"/>
            <a:r>
              <a:rPr lang="en-US" dirty="0"/>
              <a:t>Safety requirements (use ISS safety requirements to reduce design risk)</a:t>
            </a:r>
          </a:p>
          <a:p>
            <a:pPr lvl="1"/>
            <a:r>
              <a:rPr lang="en-US" dirty="0"/>
              <a:t>CubeSat carrier system requirements</a:t>
            </a:r>
          </a:p>
          <a:p>
            <a:pPr lvl="1"/>
            <a:r>
              <a:rPr lang="en-US" dirty="0"/>
              <a:t>Launch accommodation capability (purge, cleanliness, etc.)</a:t>
            </a:r>
          </a:p>
          <a:p>
            <a:r>
              <a:rPr lang="en-US" dirty="0"/>
              <a:t>CubeSat components maturity was not as expected/advertised</a:t>
            </a:r>
          </a:p>
          <a:p>
            <a:pPr lvl="1"/>
            <a:r>
              <a:rPr lang="en-US" dirty="0"/>
              <a:t>Not “plug-and-play”</a:t>
            </a:r>
          </a:p>
          <a:p>
            <a:pPr lvl="1"/>
            <a:r>
              <a:rPr lang="en-US" dirty="0"/>
              <a:t>Lack consistent documentation</a:t>
            </a:r>
          </a:p>
          <a:p>
            <a:pPr lvl="1"/>
            <a:r>
              <a:rPr lang="en-US" dirty="0"/>
              <a:t>Delivered product may differ from the one ordered</a:t>
            </a:r>
          </a:p>
          <a:p>
            <a:r>
              <a:rPr lang="en-US" dirty="0"/>
              <a:t>Design communication system to work from any orientation</a:t>
            </a:r>
          </a:p>
          <a:p>
            <a:r>
              <a:rPr lang="en-US" dirty="0"/>
              <a:t>Minimize ground intervention by keeping orbit operations simple</a:t>
            </a:r>
          </a:p>
          <a:p>
            <a:r>
              <a:rPr lang="en-US" dirty="0"/>
              <a:t>Constantly re-negotiate science requirements to save time and resources</a:t>
            </a:r>
          </a:p>
          <a:p>
            <a:endParaRPr lang="en-US" dirty="0"/>
          </a:p>
          <a:p>
            <a:endParaRPr lang="en-US" dirty="0"/>
          </a:p>
        </p:txBody>
      </p:sp>
      <p:sp>
        <p:nvSpPr>
          <p:cNvPr id="4" name="Date Placeholder 3">
            <a:extLst>
              <a:ext uri="{FF2B5EF4-FFF2-40B4-BE49-F238E27FC236}">
                <a16:creationId xmlns:a16="http://schemas.microsoft.com/office/drawing/2014/main" xmlns="" id="{028B050D-6033-9441-8BEC-3BC0D5A8664F}"/>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E5AFEC4B-17A5-E849-9DA1-30E47A35F722}"/>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2B076913-7C05-B541-9BB5-55B78F54224C}"/>
              </a:ext>
            </a:extLst>
          </p:cNvPr>
          <p:cNvSpPr>
            <a:spLocks noGrp="1"/>
          </p:cNvSpPr>
          <p:nvPr>
            <p:ph type="sldNum" sz="quarter" idx="12"/>
          </p:nvPr>
        </p:nvSpPr>
        <p:spPr/>
        <p:txBody>
          <a:bodyPr/>
          <a:lstStyle/>
          <a:p>
            <a:fld id="{AC5265D9-0D69-9B41-8A3C-94633AC49848}" type="slidenum">
              <a:rPr lang="en-US" smtClean="0"/>
              <a:pPr/>
              <a:t>23</a:t>
            </a:fld>
            <a:endParaRPr lang="en-US" dirty="0"/>
          </a:p>
        </p:txBody>
      </p:sp>
    </p:spTree>
    <p:extLst>
      <p:ext uri="{BB962C8B-B14F-4D97-AF65-F5344CB8AC3E}">
        <p14:creationId xmlns:p14="http://schemas.microsoft.com/office/powerpoint/2010/main" val="1680473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81882D-3444-5045-8245-96CE93AE3846}"/>
              </a:ext>
            </a:extLst>
          </p:cNvPr>
          <p:cNvSpPr>
            <a:spLocks noGrp="1"/>
          </p:cNvSpPr>
          <p:nvPr>
            <p:ph type="title"/>
          </p:nvPr>
        </p:nvSpPr>
        <p:spPr/>
        <p:txBody>
          <a:bodyPr/>
          <a:lstStyle/>
          <a:p>
            <a:r>
              <a:rPr lang="en-US" dirty="0"/>
              <a:t>Integration and Testing – Approach</a:t>
            </a:r>
          </a:p>
        </p:txBody>
      </p:sp>
      <p:sp>
        <p:nvSpPr>
          <p:cNvPr id="3" name="Content Placeholder 2">
            <a:extLst>
              <a:ext uri="{FF2B5EF4-FFF2-40B4-BE49-F238E27FC236}">
                <a16:creationId xmlns:a16="http://schemas.microsoft.com/office/drawing/2014/main" xmlns="" id="{E5666AAC-E956-A341-9EBD-110AD8D0A708}"/>
              </a:ext>
            </a:extLst>
          </p:cNvPr>
          <p:cNvSpPr>
            <a:spLocks noGrp="1"/>
          </p:cNvSpPr>
          <p:nvPr>
            <p:ph idx="1"/>
          </p:nvPr>
        </p:nvSpPr>
        <p:spPr>
          <a:xfrm>
            <a:off x="581346" y="1254553"/>
            <a:ext cx="7072901" cy="4866991"/>
          </a:xfrm>
        </p:spPr>
        <p:txBody>
          <a:bodyPr>
            <a:normAutofit lnSpcReduction="10000"/>
          </a:bodyPr>
          <a:lstStyle/>
          <a:p>
            <a:r>
              <a:rPr lang="en-US" dirty="0"/>
              <a:t>Non-traditional approach to verification &amp; validation due to necessity</a:t>
            </a:r>
          </a:p>
          <a:p>
            <a:pPr lvl="1"/>
            <a:r>
              <a:rPr lang="en-US" dirty="0"/>
              <a:t>Limited resources </a:t>
            </a:r>
          </a:p>
          <a:p>
            <a:pPr lvl="1"/>
            <a:r>
              <a:rPr lang="en-US" dirty="0"/>
              <a:t>Below Class D Mission </a:t>
            </a:r>
          </a:p>
          <a:p>
            <a:pPr lvl="1"/>
            <a:r>
              <a:rPr lang="en-US" dirty="0"/>
              <a:t>Risk reduction effort related to minimum success criteria</a:t>
            </a:r>
          </a:p>
          <a:p>
            <a:r>
              <a:rPr lang="en-US" dirty="0"/>
              <a:t>Testing based on </a:t>
            </a:r>
            <a:r>
              <a:rPr lang="en-US" dirty="0" err="1"/>
              <a:t>ConOps</a:t>
            </a:r>
            <a:r>
              <a:rPr lang="en-US" dirty="0"/>
              <a:t> activities</a:t>
            </a:r>
          </a:p>
          <a:p>
            <a:r>
              <a:rPr lang="en-US" dirty="0"/>
              <a:t>Construct tests to serve multiple purposes</a:t>
            </a:r>
          </a:p>
          <a:p>
            <a:r>
              <a:rPr lang="en-US" dirty="0"/>
              <a:t>Traceability through TDMS CM system, WOAs, procedures, and ITOS logging</a:t>
            </a:r>
          </a:p>
          <a:p>
            <a:r>
              <a:rPr lang="en-US" dirty="0"/>
              <a:t>Testing generally deferred to system level except for high risk components</a:t>
            </a:r>
          </a:p>
        </p:txBody>
      </p:sp>
      <p:sp>
        <p:nvSpPr>
          <p:cNvPr id="4" name="Date Placeholder 3">
            <a:extLst>
              <a:ext uri="{FF2B5EF4-FFF2-40B4-BE49-F238E27FC236}">
                <a16:creationId xmlns:a16="http://schemas.microsoft.com/office/drawing/2014/main" xmlns="" id="{028B050D-6033-9441-8BEC-3BC0D5A8664F}"/>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E5AFEC4B-17A5-E849-9DA1-30E47A35F722}"/>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2B076913-7C05-B541-9BB5-55B78F54224C}"/>
              </a:ext>
            </a:extLst>
          </p:cNvPr>
          <p:cNvSpPr>
            <a:spLocks noGrp="1"/>
          </p:cNvSpPr>
          <p:nvPr>
            <p:ph type="sldNum" sz="quarter" idx="12"/>
          </p:nvPr>
        </p:nvSpPr>
        <p:spPr/>
        <p:txBody>
          <a:bodyPr/>
          <a:lstStyle/>
          <a:p>
            <a:fld id="{AC5265D9-0D69-9B41-8A3C-94633AC49848}" type="slidenum">
              <a:rPr lang="en-US" smtClean="0"/>
              <a:pPr/>
              <a:t>24</a:t>
            </a:fld>
            <a:endParaRPr lang="en-US" dirty="0"/>
          </a:p>
        </p:txBody>
      </p:sp>
      <p:pic>
        <p:nvPicPr>
          <p:cNvPr id="7" name="Content Placeholder 6">
            <a:extLst>
              <a:ext uri="{FF2B5EF4-FFF2-40B4-BE49-F238E27FC236}">
                <a16:creationId xmlns:a16="http://schemas.microsoft.com/office/drawing/2014/main" xmlns="" id="{E875091D-BA19-5944-BA6F-8C2A0E102E28}"/>
              </a:ext>
            </a:extLst>
          </p:cNvPr>
          <p:cNvPicPr>
            <a:picLocks noChangeAspect="1"/>
          </p:cNvPicPr>
          <p:nvPr/>
        </p:nvPicPr>
        <p:blipFill rotWithShape="1">
          <a:blip r:embed="rId2">
            <a:extLst>
              <a:ext uri="{28A0092B-C50C-407E-A947-70E740481C1C}">
                <a14:useLocalDpi xmlns:a14="http://schemas.microsoft.com/office/drawing/2010/main" val="0"/>
              </a:ext>
            </a:extLst>
          </a:blip>
          <a:srcRect l="11159" r="10474"/>
          <a:stretch/>
        </p:blipFill>
        <p:spPr>
          <a:xfrm>
            <a:off x="8172257" y="1613781"/>
            <a:ext cx="3616917" cy="3461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xmlns="" id="{33C44936-D9D6-C64E-BF30-23FD6BAA55CE}"/>
              </a:ext>
            </a:extLst>
          </p:cNvPr>
          <p:cNvSpPr txBox="1"/>
          <p:nvPr/>
        </p:nvSpPr>
        <p:spPr>
          <a:xfrm>
            <a:off x="8280971" y="5171603"/>
            <a:ext cx="3399490" cy="307777"/>
          </a:xfrm>
          <a:prstGeom prst="rect">
            <a:avLst/>
          </a:prstGeom>
          <a:noFill/>
        </p:spPr>
        <p:txBody>
          <a:bodyPr wrap="square" rtlCol="0">
            <a:spAutoFit/>
          </a:bodyPr>
          <a:lstStyle/>
          <a:p>
            <a:pPr algn="ctr"/>
            <a:r>
              <a:rPr lang="en-US" sz="1400" dirty="0" err="1"/>
              <a:t>Dellingr</a:t>
            </a:r>
            <a:r>
              <a:rPr lang="en-US" sz="1400" dirty="0"/>
              <a:t> inside Handling Fixture</a:t>
            </a:r>
          </a:p>
        </p:txBody>
      </p:sp>
    </p:spTree>
    <p:extLst>
      <p:ext uri="{BB962C8B-B14F-4D97-AF65-F5344CB8AC3E}">
        <p14:creationId xmlns:p14="http://schemas.microsoft.com/office/powerpoint/2010/main" val="1743158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A94404-3E62-1346-9F58-E0395FACEA7B}"/>
              </a:ext>
            </a:extLst>
          </p:cNvPr>
          <p:cNvSpPr>
            <a:spLocks noGrp="1"/>
          </p:cNvSpPr>
          <p:nvPr>
            <p:ph type="title"/>
          </p:nvPr>
        </p:nvSpPr>
        <p:spPr/>
        <p:txBody>
          <a:bodyPr/>
          <a:lstStyle/>
          <a:p>
            <a:r>
              <a:rPr lang="en-US" dirty="0"/>
              <a:t>Integration and Testing – Flow</a:t>
            </a:r>
          </a:p>
        </p:txBody>
      </p:sp>
      <p:sp>
        <p:nvSpPr>
          <p:cNvPr id="4" name="Date Placeholder 3">
            <a:extLst>
              <a:ext uri="{FF2B5EF4-FFF2-40B4-BE49-F238E27FC236}">
                <a16:creationId xmlns:a16="http://schemas.microsoft.com/office/drawing/2014/main" xmlns="" id="{E50CB12A-6CF5-004E-BB16-9DC7AFF0FF0D}"/>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099A45D3-E24B-F641-B887-BE8F4081C56A}"/>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236F3D69-6434-E44A-894A-10CB176C8ADB}"/>
              </a:ext>
            </a:extLst>
          </p:cNvPr>
          <p:cNvSpPr>
            <a:spLocks noGrp="1"/>
          </p:cNvSpPr>
          <p:nvPr>
            <p:ph type="sldNum" sz="quarter" idx="12"/>
          </p:nvPr>
        </p:nvSpPr>
        <p:spPr/>
        <p:txBody>
          <a:bodyPr/>
          <a:lstStyle/>
          <a:p>
            <a:fld id="{AC5265D9-0D69-9B41-8A3C-94633AC49848}" type="slidenum">
              <a:rPr lang="en-US" smtClean="0"/>
              <a:pPr/>
              <a:t>25</a:t>
            </a:fld>
            <a:endParaRPr lang="en-US" dirty="0"/>
          </a:p>
        </p:txBody>
      </p:sp>
      <p:sp>
        <p:nvSpPr>
          <p:cNvPr id="7" name="Rounded Rectangle 6">
            <a:extLst>
              <a:ext uri="{FF2B5EF4-FFF2-40B4-BE49-F238E27FC236}">
                <a16:creationId xmlns:a16="http://schemas.microsoft.com/office/drawing/2014/main" xmlns="" id="{D2CD2300-A0C7-0C47-941B-FAD1B3E60458}"/>
              </a:ext>
            </a:extLst>
          </p:cNvPr>
          <p:cNvSpPr/>
          <p:nvPr/>
        </p:nvSpPr>
        <p:spPr>
          <a:xfrm>
            <a:off x="266700" y="1067362"/>
            <a:ext cx="2057400" cy="381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Signal integrity test</a:t>
            </a:r>
          </a:p>
        </p:txBody>
      </p:sp>
      <p:sp>
        <p:nvSpPr>
          <p:cNvPr id="8" name="Rounded Rectangle 7">
            <a:extLst>
              <a:ext uri="{FF2B5EF4-FFF2-40B4-BE49-F238E27FC236}">
                <a16:creationId xmlns:a16="http://schemas.microsoft.com/office/drawing/2014/main" xmlns="" id="{BF663816-F075-3B41-B927-7E25CA484E64}"/>
              </a:ext>
            </a:extLst>
          </p:cNvPr>
          <p:cNvSpPr/>
          <p:nvPr/>
        </p:nvSpPr>
        <p:spPr>
          <a:xfrm>
            <a:off x="2703214" y="1288182"/>
            <a:ext cx="28194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Separation switches testing</a:t>
            </a:r>
          </a:p>
        </p:txBody>
      </p:sp>
      <p:sp>
        <p:nvSpPr>
          <p:cNvPr id="9" name="Rounded Rectangle 8">
            <a:extLst>
              <a:ext uri="{FF2B5EF4-FFF2-40B4-BE49-F238E27FC236}">
                <a16:creationId xmlns:a16="http://schemas.microsoft.com/office/drawing/2014/main" xmlns="" id="{D52DADF8-5876-5043-B2BF-305F792EDD25}"/>
              </a:ext>
            </a:extLst>
          </p:cNvPr>
          <p:cNvSpPr/>
          <p:nvPr/>
        </p:nvSpPr>
        <p:spPr>
          <a:xfrm>
            <a:off x="5901728" y="1429944"/>
            <a:ext cx="51054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Battery heater and inhibit testing for new batteries</a:t>
            </a:r>
          </a:p>
        </p:txBody>
      </p:sp>
      <p:sp>
        <p:nvSpPr>
          <p:cNvPr id="10" name="Rounded Rectangle 9">
            <a:extLst>
              <a:ext uri="{FF2B5EF4-FFF2-40B4-BE49-F238E27FC236}">
                <a16:creationId xmlns:a16="http://schemas.microsoft.com/office/drawing/2014/main" xmlns="" id="{61A8D09C-97D8-7B4B-9B95-D7E9802CBDD5}"/>
              </a:ext>
            </a:extLst>
          </p:cNvPr>
          <p:cNvSpPr/>
          <p:nvPr/>
        </p:nvSpPr>
        <p:spPr>
          <a:xfrm>
            <a:off x="417214" y="2177084"/>
            <a:ext cx="51054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Magnetic Checkout @ Magnetic Calibration Facility</a:t>
            </a:r>
          </a:p>
        </p:txBody>
      </p:sp>
      <p:sp>
        <p:nvSpPr>
          <p:cNvPr id="11" name="Rounded Rectangle 10">
            <a:extLst>
              <a:ext uri="{FF2B5EF4-FFF2-40B4-BE49-F238E27FC236}">
                <a16:creationId xmlns:a16="http://schemas.microsoft.com/office/drawing/2014/main" xmlns="" id="{AF8155BD-2CDF-9C4D-9754-B8FB4E1EB7A9}"/>
              </a:ext>
            </a:extLst>
          </p:cNvPr>
          <p:cNvSpPr/>
          <p:nvPr/>
        </p:nvSpPr>
        <p:spPr>
          <a:xfrm>
            <a:off x="5901728" y="2307926"/>
            <a:ext cx="42672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Battery low voltage test – spacecraft reset</a:t>
            </a:r>
          </a:p>
        </p:txBody>
      </p:sp>
      <p:sp>
        <p:nvSpPr>
          <p:cNvPr id="12" name="Rounded Rectangle 11">
            <a:extLst>
              <a:ext uri="{FF2B5EF4-FFF2-40B4-BE49-F238E27FC236}">
                <a16:creationId xmlns:a16="http://schemas.microsoft.com/office/drawing/2014/main" xmlns="" id="{016C2EA9-E8C4-0345-A676-35E93DACF157}"/>
              </a:ext>
            </a:extLst>
          </p:cNvPr>
          <p:cNvSpPr/>
          <p:nvPr/>
        </p:nvSpPr>
        <p:spPr>
          <a:xfrm>
            <a:off x="417214" y="2961287"/>
            <a:ext cx="2971800" cy="361950"/>
          </a:xfrm>
          <a:prstGeom prst="roundRect">
            <a:avLst/>
          </a:prstGeom>
          <a:solidFill>
            <a:srgbClr val="B3504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TVAC Deployment @ Wallops</a:t>
            </a:r>
          </a:p>
        </p:txBody>
      </p:sp>
      <p:sp>
        <p:nvSpPr>
          <p:cNvPr id="13" name="Rounded Rectangle 12">
            <a:extLst>
              <a:ext uri="{FF2B5EF4-FFF2-40B4-BE49-F238E27FC236}">
                <a16:creationId xmlns:a16="http://schemas.microsoft.com/office/drawing/2014/main" xmlns="" id="{312CE2D9-B96D-2941-8E9A-22AA30D71580}"/>
              </a:ext>
            </a:extLst>
          </p:cNvPr>
          <p:cNvSpPr/>
          <p:nvPr/>
        </p:nvSpPr>
        <p:spPr>
          <a:xfrm>
            <a:off x="417214" y="3635988"/>
            <a:ext cx="3505200" cy="361950"/>
          </a:xfrm>
          <a:prstGeom prst="roundRect">
            <a:avLst/>
          </a:prstGeom>
          <a:solidFill>
            <a:srgbClr val="B3504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End-to-End Comm Test @ Wallops</a:t>
            </a:r>
          </a:p>
        </p:txBody>
      </p:sp>
      <p:sp>
        <p:nvSpPr>
          <p:cNvPr id="14" name="Rounded Rectangle 13">
            <a:extLst>
              <a:ext uri="{FF2B5EF4-FFF2-40B4-BE49-F238E27FC236}">
                <a16:creationId xmlns:a16="http://schemas.microsoft.com/office/drawing/2014/main" xmlns="" id="{9C1AC6D1-7FCF-1245-8D28-78F845745D4C}"/>
              </a:ext>
            </a:extLst>
          </p:cNvPr>
          <p:cNvSpPr/>
          <p:nvPr/>
        </p:nvSpPr>
        <p:spPr>
          <a:xfrm>
            <a:off x="8534400" y="3730873"/>
            <a:ext cx="21336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GPS Simulation Test</a:t>
            </a:r>
          </a:p>
        </p:txBody>
      </p:sp>
      <p:cxnSp>
        <p:nvCxnSpPr>
          <p:cNvPr id="15" name="Elbow Connector 14">
            <a:extLst>
              <a:ext uri="{FF2B5EF4-FFF2-40B4-BE49-F238E27FC236}">
                <a16:creationId xmlns:a16="http://schemas.microsoft.com/office/drawing/2014/main" xmlns="" id="{7832681E-AA5F-CB47-BE11-EE8A4A8DDDA8}"/>
              </a:ext>
            </a:extLst>
          </p:cNvPr>
          <p:cNvCxnSpPr>
            <a:stCxn id="7" idx="3"/>
            <a:endCxn id="8" idx="1"/>
          </p:cNvCxnSpPr>
          <p:nvPr/>
        </p:nvCxnSpPr>
        <p:spPr>
          <a:xfrm>
            <a:off x="2324100" y="1257862"/>
            <a:ext cx="379114" cy="21129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6" name="Elbow Connector 15">
            <a:extLst>
              <a:ext uri="{FF2B5EF4-FFF2-40B4-BE49-F238E27FC236}">
                <a16:creationId xmlns:a16="http://schemas.microsoft.com/office/drawing/2014/main" xmlns="" id="{4F2019DC-59F7-6944-A108-C541E438B387}"/>
              </a:ext>
            </a:extLst>
          </p:cNvPr>
          <p:cNvCxnSpPr>
            <a:stCxn id="8" idx="3"/>
            <a:endCxn id="9" idx="1"/>
          </p:cNvCxnSpPr>
          <p:nvPr/>
        </p:nvCxnSpPr>
        <p:spPr>
          <a:xfrm>
            <a:off x="5522614" y="1469157"/>
            <a:ext cx="379114" cy="14176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7" name="Elbow Connector 16">
            <a:extLst>
              <a:ext uri="{FF2B5EF4-FFF2-40B4-BE49-F238E27FC236}">
                <a16:creationId xmlns:a16="http://schemas.microsoft.com/office/drawing/2014/main" xmlns="" id="{49615CC1-EF17-4B46-B9D6-816EC763E03D}"/>
              </a:ext>
            </a:extLst>
          </p:cNvPr>
          <p:cNvCxnSpPr>
            <a:stCxn id="9" idx="3"/>
            <a:endCxn id="10" idx="1"/>
          </p:cNvCxnSpPr>
          <p:nvPr/>
        </p:nvCxnSpPr>
        <p:spPr>
          <a:xfrm flipH="1">
            <a:off x="417214" y="1610919"/>
            <a:ext cx="10589914" cy="747140"/>
          </a:xfrm>
          <a:prstGeom prst="bentConnector5">
            <a:avLst>
              <a:gd name="adj1" fmla="val -2159"/>
              <a:gd name="adj2" fmla="val 50000"/>
              <a:gd name="adj3" fmla="val 102159"/>
            </a:avLst>
          </a:prstGeom>
          <a:ln>
            <a:tailEnd type="triangle"/>
          </a:ln>
        </p:spPr>
        <p:style>
          <a:lnRef idx="1">
            <a:schemeClr val="dk1"/>
          </a:lnRef>
          <a:fillRef idx="0">
            <a:schemeClr val="dk1"/>
          </a:fillRef>
          <a:effectRef idx="0">
            <a:schemeClr val="dk1"/>
          </a:effectRef>
          <a:fontRef idx="minor">
            <a:schemeClr val="tx1"/>
          </a:fontRef>
        </p:style>
      </p:cxnSp>
      <p:cxnSp>
        <p:nvCxnSpPr>
          <p:cNvPr id="18" name="Elbow Connector 17">
            <a:extLst>
              <a:ext uri="{FF2B5EF4-FFF2-40B4-BE49-F238E27FC236}">
                <a16:creationId xmlns:a16="http://schemas.microsoft.com/office/drawing/2014/main" xmlns="" id="{FC57AA0D-05C9-2B4E-A57A-AC7D788E90CC}"/>
              </a:ext>
            </a:extLst>
          </p:cNvPr>
          <p:cNvCxnSpPr>
            <a:stCxn id="10" idx="3"/>
            <a:endCxn id="11" idx="1"/>
          </p:cNvCxnSpPr>
          <p:nvPr/>
        </p:nvCxnSpPr>
        <p:spPr>
          <a:xfrm>
            <a:off x="5522614" y="2358059"/>
            <a:ext cx="379114" cy="13084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9" name="Elbow Connector 18">
            <a:extLst>
              <a:ext uri="{FF2B5EF4-FFF2-40B4-BE49-F238E27FC236}">
                <a16:creationId xmlns:a16="http://schemas.microsoft.com/office/drawing/2014/main" xmlns="" id="{6404CAA0-4560-8C47-95F7-77C94E5DB589}"/>
              </a:ext>
            </a:extLst>
          </p:cNvPr>
          <p:cNvCxnSpPr>
            <a:stCxn id="11" idx="3"/>
            <a:endCxn id="12" idx="1"/>
          </p:cNvCxnSpPr>
          <p:nvPr/>
        </p:nvCxnSpPr>
        <p:spPr>
          <a:xfrm flipH="1">
            <a:off x="417214" y="2488901"/>
            <a:ext cx="9751714" cy="653361"/>
          </a:xfrm>
          <a:prstGeom prst="bentConnector5">
            <a:avLst>
              <a:gd name="adj1" fmla="val -2344"/>
              <a:gd name="adj2" fmla="val 50000"/>
              <a:gd name="adj3" fmla="val 102344"/>
            </a:avLst>
          </a:prstGeom>
          <a:ln>
            <a:tailEnd type="triangle"/>
          </a:ln>
        </p:spPr>
        <p:style>
          <a:lnRef idx="1">
            <a:schemeClr val="dk1"/>
          </a:lnRef>
          <a:fillRef idx="0">
            <a:schemeClr val="dk1"/>
          </a:fillRef>
          <a:effectRef idx="0">
            <a:schemeClr val="dk1"/>
          </a:effectRef>
          <a:fontRef idx="minor">
            <a:schemeClr val="tx1"/>
          </a:fontRef>
        </p:style>
      </p:cxnSp>
      <p:sp>
        <p:nvSpPr>
          <p:cNvPr id="20" name="Rounded Rectangle 19">
            <a:extLst>
              <a:ext uri="{FF2B5EF4-FFF2-40B4-BE49-F238E27FC236}">
                <a16:creationId xmlns:a16="http://schemas.microsoft.com/office/drawing/2014/main" xmlns="" id="{888249A7-EBF2-6844-A666-41E19A8E3567}"/>
              </a:ext>
            </a:extLst>
          </p:cNvPr>
          <p:cNvSpPr/>
          <p:nvPr/>
        </p:nvSpPr>
        <p:spPr>
          <a:xfrm>
            <a:off x="3617614" y="2961287"/>
            <a:ext cx="4800600" cy="361950"/>
          </a:xfrm>
          <a:prstGeom prst="roundRect">
            <a:avLst/>
          </a:prstGeom>
          <a:solidFill>
            <a:srgbClr val="B3504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Successful release but confirmation switch failed</a:t>
            </a:r>
          </a:p>
        </p:txBody>
      </p:sp>
      <p:cxnSp>
        <p:nvCxnSpPr>
          <p:cNvPr id="21" name="Straight Arrow Connector 20">
            <a:extLst>
              <a:ext uri="{FF2B5EF4-FFF2-40B4-BE49-F238E27FC236}">
                <a16:creationId xmlns:a16="http://schemas.microsoft.com/office/drawing/2014/main" xmlns="" id="{9647915F-54E3-6542-A329-B4EE27E4D196}"/>
              </a:ext>
            </a:extLst>
          </p:cNvPr>
          <p:cNvCxnSpPr>
            <a:stCxn id="12" idx="3"/>
            <a:endCxn id="20" idx="1"/>
          </p:cNvCxnSpPr>
          <p:nvPr/>
        </p:nvCxnSpPr>
        <p:spPr>
          <a:xfrm>
            <a:off x="3389014" y="3142262"/>
            <a:ext cx="2286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Elbow Connector 21">
            <a:extLst>
              <a:ext uri="{FF2B5EF4-FFF2-40B4-BE49-F238E27FC236}">
                <a16:creationId xmlns:a16="http://schemas.microsoft.com/office/drawing/2014/main" xmlns="" id="{956C72BE-4A51-D548-A049-A170042F737D}"/>
              </a:ext>
            </a:extLst>
          </p:cNvPr>
          <p:cNvCxnSpPr>
            <a:stCxn id="20" idx="3"/>
            <a:endCxn id="13" idx="1"/>
          </p:cNvCxnSpPr>
          <p:nvPr/>
        </p:nvCxnSpPr>
        <p:spPr>
          <a:xfrm flipH="1">
            <a:off x="417214" y="3142262"/>
            <a:ext cx="8001000" cy="674701"/>
          </a:xfrm>
          <a:prstGeom prst="bentConnector5">
            <a:avLst>
              <a:gd name="adj1" fmla="val -2857"/>
              <a:gd name="adj2" fmla="val 50000"/>
              <a:gd name="adj3" fmla="val 102857"/>
            </a:avLst>
          </a:prstGeom>
          <a:ln>
            <a:tailEnd type="triangle"/>
          </a:ln>
        </p:spPr>
        <p:style>
          <a:lnRef idx="1">
            <a:schemeClr val="dk1"/>
          </a:lnRef>
          <a:fillRef idx="0">
            <a:schemeClr val="dk1"/>
          </a:fillRef>
          <a:effectRef idx="0">
            <a:schemeClr val="dk1"/>
          </a:effectRef>
          <a:fontRef idx="minor">
            <a:schemeClr val="tx1"/>
          </a:fontRef>
        </p:style>
      </p:cxnSp>
      <p:sp>
        <p:nvSpPr>
          <p:cNvPr id="23" name="Rounded Rectangle 22">
            <a:extLst>
              <a:ext uri="{FF2B5EF4-FFF2-40B4-BE49-F238E27FC236}">
                <a16:creationId xmlns:a16="http://schemas.microsoft.com/office/drawing/2014/main" xmlns="" id="{A2A111CC-6BD1-5F49-BFAA-5063A33938CB}"/>
              </a:ext>
            </a:extLst>
          </p:cNvPr>
          <p:cNvSpPr/>
          <p:nvPr/>
        </p:nvSpPr>
        <p:spPr>
          <a:xfrm>
            <a:off x="4227214" y="3633468"/>
            <a:ext cx="3733800" cy="361950"/>
          </a:xfrm>
          <a:prstGeom prst="roundRect">
            <a:avLst/>
          </a:prstGeom>
          <a:solidFill>
            <a:srgbClr val="B3504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Transmission to Goddard MOC failed</a:t>
            </a:r>
          </a:p>
        </p:txBody>
      </p:sp>
      <p:cxnSp>
        <p:nvCxnSpPr>
          <p:cNvPr id="24" name="Straight Arrow Connector 23">
            <a:extLst>
              <a:ext uri="{FF2B5EF4-FFF2-40B4-BE49-F238E27FC236}">
                <a16:creationId xmlns:a16="http://schemas.microsoft.com/office/drawing/2014/main" xmlns="" id="{04A17ABB-CC7A-BA45-9EEA-42EB97DA269F}"/>
              </a:ext>
            </a:extLst>
          </p:cNvPr>
          <p:cNvCxnSpPr>
            <a:stCxn id="13" idx="3"/>
            <a:endCxn id="23" idx="1"/>
          </p:cNvCxnSpPr>
          <p:nvPr/>
        </p:nvCxnSpPr>
        <p:spPr>
          <a:xfrm flipV="1">
            <a:off x="3922414" y="3814443"/>
            <a:ext cx="304800" cy="25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Elbow Connector 24">
            <a:extLst>
              <a:ext uri="{FF2B5EF4-FFF2-40B4-BE49-F238E27FC236}">
                <a16:creationId xmlns:a16="http://schemas.microsoft.com/office/drawing/2014/main" xmlns="" id="{FEC95CA7-8E2E-E84C-9935-3C3D365C0D17}"/>
              </a:ext>
            </a:extLst>
          </p:cNvPr>
          <p:cNvCxnSpPr>
            <a:stCxn id="23" idx="3"/>
            <a:endCxn id="14" idx="1"/>
          </p:cNvCxnSpPr>
          <p:nvPr/>
        </p:nvCxnSpPr>
        <p:spPr>
          <a:xfrm>
            <a:off x="7961014" y="3814443"/>
            <a:ext cx="573386" cy="9740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4" name="Rounded Rectangle 33">
            <a:extLst>
              <a:ext uri="{FF2B5EF4-FFF2-40B4-BE49-F238E27FC236}">
                <a16:creationId xmlns:a16="http://schemas.microsoft.com/office/drawing/2014/main" xmlns="" id="{E237CA42-C6D5-A14F-AB44-F627F438AB2A}"/>
              </a:ext>
            </a:extLst>
          </p:cNvPr>
          <p:cNvSpPr/>
          <p:nvPr/>
        </p:nvSpPr>
        <p:spPr>
          <a:xfrm>
            <a:off x="8721882" y="5940636"/>
            <a:ext cx="9906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Success</a:t>
            </a:r>
          </a:p>
        </p:txBody>
      </p:sp>
      <p:sp>
        <p:nvSpPr>
          <p:cNvPr id="35" name="Rounded Rectangle 34">
            <a:extLst>
              <a:ext uri="{FF2B5EF4-FFF2-40B4-BE49-F238E27FC236}">
                <a16:creationId xmlns:a16="http://schemas.microsoft.com/office/drawing/2014/main" xmlns="" id="{6F6EA687-D6BC-3047-AD11-AE30B8F753C4}"/>
              </a:ext>
            </a:extLst>
          </p:cNvPr>
          <p:cNvSpPr/>
          <p:nvPr/>
        </p:nvSpPr>
        <p:spPr>
          <a:xfrm>
            <a:off x="9750582" y="5940636"/>
            <a:ext cx="1828800" cy="361950"/>
          </a:xfrm>
          <a:prstGeom prst="roundRect">
            <a:avLst/>
          </a:prstGeom>
          <a:solidFill>
            <a:srgbClr val="B3504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Fail or partial fail</a:t>
            </a:r>
          </a:p>
        </p:txBody>
      </p:sp>
      <p:sp>
        <p:nvSpPr>
          <p:cNvPr id="36" name="Rounded Rectangle 35">
            <a:extLst>
              <a:ext uri="{FF2B5EF4-FFF2-40B4-BE49-F238E27FC236}">
                <a16:creationId xmlns:a16="http://schemas.microsoft.com/office/drawing/2014/main" xmlns="" id="{CB2B1607-FF0F-1646-B449-4738663140BC}"/>
              </a:ext>
            </a:extLst>
          </p:cNvPr>
          <p:cNvSpPr/>
          <p:nvPr/>
        </p:nvSpPr>
        <p:spPr>
          <a:xfrm>
            <a:off x="11617482" y="5940636"/>
            <a:ext cx="533400" cy="36195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dirty="0"/>
              <a:t>Fix</a:t>
            </a:r>
          </a:p>
        </p:txBody>
      </p:sp>
      <p:sp>
        <p:nvSpPr>
          <p:cNvPr id="53" name="Rounded Rectangle 52">
            <a:extLst>
              <a:ext uri="{FF2B5EF4-FFF2-40B4-BE49-F238E27FC236}">
                <a16:creationId xmlns:a16="http://schemas.microsoft.com/office/drawing/2014/main" xmlns="" id="{030F4A16-6974-A84D-93F3-F80FEC096315}"/>
              </a:ext>
            </a:extLst>
          </p:cNvPr>
          <p:cNvSpPr/>
          <p:nvPr/>
        </p:nvSpPr>
        <p:spPr>
          <a:xfrm>
            <a:off x="417214" y="4575136"/>
            <a:ext cx="2667000" cy="381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Functional test (Pre-vibe)</a:t>
            </a:r>
          </a:p>
        </p:txBody>
      </p:sp>
      <p:sp>
        <p:nvSpPr>
          <p:cNvPr id="54" name="Rounded Rectangle 53">
            <a:extLst>
              <a:ext uri="{FF2B5EF4-FFF2-40B4-BE49-F238E27FC236}">
                <a16:creationId xmlns:a16="http://schemas.microsoft.com/office/drawing/2014/main" xmlns="" id="{B343F66E-56FE-D640-8F49-B8C03811A21F}"/>
              </a:ext>
            </a:extLst>
          </p:cNvPr>
          <p:cNvSpPr/>
          <p:nvPr/>
        </p:nvSpPr>
        <p:spPr>
          <a:xfrm>
            <a:off x="3709657" y="4756111"/>
            <a:ext cx="19050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Vibration test 01</a:t>
            </a:r>
          </a:p>
        </p:txBody>
      </p:sp>
      <p:sp>
        <p:nvSpPr>
          <p:cNvPr id="55" name="Rounded Rectangle 54">
            <a:extLst>
              <a:ext uri="{FF2B5EF4-FFF2-40B4-BE49-F238E27FC236}">
                <a16:creationId xmlns:a16="http://schemas.microsoft.com/office/drawing/2014/main" xmlns="" id="{4D09207A-1865-B345-B609-583070AE0CA5}"/>
              </a:ext>
            </a:extLst>
          </p:cNvPr>
          <p:cNvSpPr/>
          <p:nvPr/>
        </p:nvSpPr>
        <p:spPr>
          <a:xfrm>
            <a:off x="6524531" y="4863284"/>
            <a:ext cx="27432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Functional test (Post-vibe)</a:t>
            </a:r>
          </a:p>
        </p:txBody>
      </p:sp>
      <p:sp>
        <p:nvSpPr>
          <p:cNvPr id="56" name="Rounded Rectangle 55">
            <a:extLst>
              <a:ext uri="{FF2B5EF4-FFF2-40B4-BE49-F238E27FC236}">
                <a16:creationId xmlns:a16="http://schemas.microsoft.com/office/drawing/2014/main" xmlns="" id="{04DD3620-F965-4341-90D7-E9FA4234FFFA}"/>
              </a:ext>
            </a:extLst>
          </p:cNvPr>
          <p:cNvSpPr/>
          <p:nvPr/>
        </p:nvSpPr>
        <p:spPr>
          <a:xfrm>
            <a:off x="10016528" y="4972845"/>
            <a:ext cx="9906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Bakeout</a:t>
            </a:r>
          </a:p>
        </p:txBody>
      </p:sp>
      <p:cxnSp>
        <p:nvCxnSpPr>
          <p:cNvPr id="57" name="Elbow Connector 56">
            <a:extLst>
              <a:ext uri="{FF2B5EF4-FFF2-40B4-BE49-F238E27FC236}">
                <a16:creationId xmlns:a16="http://schemas.microsoft.com/office/drawing/2014/main" xmlns="" id="{0D1D8AEE-0805-9D4E-AA84-2DEDB17F44E5}"/>
              </a:ext>
            </a:extLst>
          </p:cNvPr>
          <p:cNvCxnSpPr>
            <a:stCxn id="53" idx="3"/>
            <a:endCxn id="54" idx="1"/>
          </p:cNvCxnSpPr>
          <p:nvPr/>
        </p:nvCxnSpPr>
        <p:spPr>
          <a:xfrm>
            <a:off x="3084214" y="4765636"/>
            <a:ext cx="625443" cy="17145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8" name="Elbow Connector 57">
            <a:extLst>
              <a:ext uri="{FF2B5EF4-FFF2-40B4-BE49-F238E27FC236}">
                <a16:creationId xmlns:a16="http://schemas.microsoft.com/office/drawing/2014/main" xmlns="" id="{BF22B9B0-8B79-3447-9B8F-DABDCCABEA34}"/>
              </a:ext>
            </a:extLst>
          </p:cNvPr>
          <p:cNvCxnSpPr>
            <a:stCxn id="54" idx="3"/>
            <a:endCxn id="55" idx="1"/>
          </p:cNvCxnSpPr>
          <p:nvPr/>
        </p:nvCxnSpPr>
        <p:spPr>
          <a:xfrm>
            <a:off x="5614657" y="4937086"/>
            <a:ext cx="909874" cy="107173"/>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9" name="Elbow Connector 58">
            <a:extLst>
              <a:ext uri="{FF2B5EF4-FFF2-40B4-BE49-F238E27FC236}">
                <a16:creationId xmlns:a16="http://schemas.microsoft.com/office/drawing/2014/main" xmlns="" id="{436D745F-C0C0-9344-85BB-500C900D1D4E}"/>
              </a:ext>
            </a:extLst>
          </p:cNvPr>
          <p:cNvCxnSpPr>
            <a:stCxn id="55" idx="3"/>
            <a:endCxn id="56" idx="1"/>
          </p:cNvCxnSpPr>
          <p:nvPr/>
        </p:nvCxnSpPr>
        <p:spPr>
          <a:xfrm>
            <a:off x="9267731" y="5044259"/>
            <a:ext cx="748797" cy="109561"/>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71" name="Elbow Connector 70">
            <a:extLst>
              <a:ext uri="{FF2B5EF4-FFF2-40B4-BE49-F238E27FC236}">
                <a16:creationId xmlns:a16="http://schemas.microsoft.com/office/drawing/2014/main" xmlns="" id="{9ECFF044-89D9-2D4F-B83E-A61B8E3568E9}"/>
              </a:ext>
            </a:extLst>
          </p:cNvPr>
          <p:cNvCxnSpPr>
            <a:cxnSpLocks/>
            <a:stCxn id="14" idx="3"/>
            <a:endCxn id="53" idx="1"/>
          </p:cNvCxnSpPr>
          <p:nvPr/>
        </p:nvCxnSpPr>
        <p:spPr>
          <a:xfrm flipH="1">
            <a:off x="417214" y="3911848"/>
            <a:ext cx="10250786" cy="853788"/>
          </a:xfrm>
          <a:prstGeom prst="bentConnector5">
            <a:avLst>
              <a:gd name="adj1" fmla="val -2230"/>
              <a:gd name="adj2" fmla="val 49442"/>
              <a:gd name="adj3" fmla="val 102230"/>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63593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04D72C-C81F-464B-BB51-E427C5346497}"/>
              </a:ext>
            </a:extLst>
          </p:cNvPr>
          <p:cNvSpPr>
            <a:spLocks noGrp="1"/>
          </p:cNvSpPr>
          <p:nvPr>
            <p:ph type="title"/>
          </p:nvPr>
        </p:nvSpPr>
        <p:spPr/>
        <p:txBody>
          <a:bodyPr/>
          <a:lstStyle/>
          <a:p>
            <a:r>
              <a:rPr lang="en-US" dirty="0"/>
              <a:t>Integration and Testing – Flow</a:t>
            </a:r>
          </a:p>
        </p:txBody>
      </p:sp>
      <p:sp>
        <p:nvSpPr>
          <p:cNvPr id="4" name="Date Placeholder 3">
            <a:extLst>
              <a:ext uri="{FF2B5EF4-FFF2-40B4-BE49-F238E27FC236}">
                <a16:creationId xmlns:a16="http://schemas.microsoft.com/office/drawing/2014/main" xmlns="" id="{2FCFC192-8E54-B64A-BBDA-6E312D2CFFB8}"/>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67E272D1-09F1-DE4A-91A4-3C67CBF2E33C}"/>
              </a:ext>
            </a:extLst>
          </p:cNvPr>
          <p:cNvSpPr>
            <a:spLocks noGrp="1"/>
          </p:cNvSpPr>
          <p:nvPr>
            <p:ph type="ftr" sz="quarter" idx="11"/>
          </p:nvPr>
        </p:nvSpPr>
        <p:spPr>
          <a:xfrm>
            <a:off x="4038600" y="6450010"/>
            <a:ext cx="4114800" cy="365125"/>
          </a:xfrm>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3ECCC2EE-08BE-7D41-989F-4DAF95565CB2}"/>
              </a:ext>
            </a:extLst>
          </p:cNvPr>
          <p:cNvSpPr>
            <a:spLocks noGrp="1"/>
          </p:cNvSpPr>
          <p:nvPr>
            <p:ph type="sldNum" sz="quarter" idx="12"/>
          </p:nvPr>
        </p:nvSpPr>
        <p:spPr/>
        <p:txBody>
          <a:bodyPr/>
          <a:lstStyle/>
          <a:p>
            <a:fld id="{AC5265D9-0D69-9B41-8A3C-94633AC49848}" type="slidenum">
              <a:rPr lang="en-US" smtClean="0"/>
              <a:pPr/>
              <a:t>26</a:t>
            </a:fld>
            <a:endParaRPr lang="en-US" dirty="0"/>
          </a:p>
        </p:txBody>
      </p:sp>
      <p:sp>
        <p:nvSpPr>
          <p:cNvPr id="7" name="Rounded Rectangle 6">
            <a:extLst>
              <a:ext uri="{FF2B5EF4-FFF2-40B4-BE49-F238E27FC236}">
                <a16:creationId xmlns:a16="http://schemas.microsoft.com/office/drawing/2014/main" xmlns="" id="{761A7962-74F4-2F48-8A89-1F0AE83DA66C}"/>
              </a:ext>
            </a:extLst>
          </p:cNvPr>
          <p:cNvSpPr/>
          <p:nvPr/>
        </p:nvSpPr>
        <p:spPr>
          <a:xfrm>
            <a:off x="313099" y="1018970"/>
            <a:ext cx="762000" cy="361950"/>
          </a:xfrm>
          <a:prstGeom prst="roundRect">
            <a:avLst/>
          </a:prstGeom>
          <a:solidFill>
            <a:srgbClr val="B3504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TVAC</a:t>
            </a:r>
          </a:p>
        </p:txBody>
      </p:sp>
      <p:sp>
        <p:nvSpPr>
          <p:cNvPr id="8" name="Rounded Rectangle 7">
            <a:extLst>
              <a:ext uri="{FF2B5EF4-FFF2-40B4-BE49-F238E27FC236}">
                <a16:creationId xmlns:a16="http://schemas.microsoft.com/office/drawing/2014/main" xmlns="" id="{7C44BFBB-BF5E-5146-B6FE-F8F6E5CBFE18}"/>
              </a:ext>
            </a:extLst>
          </p:cNvPr>
          <p:cNvSpPr/>
          <p:nvPr/>
        </p:nvSpPr>
        <p:spPr>
          <a:xfrm>
            <a:off x="575649" y="2216903"/>
            <a:ext cx="3276600" cy="361950"/>
          </a:xfrm>
          <a:prstGeom prst="roundRect">
            <a:avLst/>
          </a:prstGeom>
          <a:solidFill>
            <a:srgbClr val="B3504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EPS BCR concerns first appeared</a:t>
            </a:r>
          </a:p>
        </p:txBody>
      </p:sp>
      <p:sp>
        <p:nvSpPr>
          <p:cNvPr id="9" name="Rounded Rectangle 8">
            <a:extLst>
              <a:ext uri="{FF2B5EF4-FFF2-40B4-BE49-F238E27FC236}">
                <a16:creationId xmlns:a16="http://schemas.microsoft.com/office/drawing/2014/main" xmlns="" id="{53116E8F-E38F-FC49-B547-FF35EFDACCC5}"/>
              </a:ext>
            </a:extLst>
          </p:cNvPr>
          <p:cNvSpPr/>
          <p:nvPr/>
        </p:nvSpPr>
        <p:spPr>
          <a:xfrm>
            <a:off x="4083869" y="2212970"/>
            <a:ext cx="3276600" cy="36195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a:t>Replacement batteries TVAC test</a:t>
            </a:r>
            <a:endParaRPr lang="en-US" dirty="0"/>
          </a:p>
        </p:txBody>
      </p:sp>
      <p:sp>
        <p:nvSpPr>
          <p:cNvPr id="10" name="Rounded Rectangle 9">
            <a:extLst>
              <a:ext uri="{FF2B5EF4-FFF2-40B4-BE49-F238E27FC236}">
                <a16:creationId xmlns:a16="http://schemas.microsoft.com/office/drawing/2014/main" xmlns="" id="{AE23E882-DF2D-254B-81C9-CA3C7F9B9FC0}"/>
              </a:ext>
            </a:extLst>
          </p:cNvPr>
          <p:cNvSpPr/>
          <p:nvPr/>
        </p:nvSpPr>
        <p:spPr>
          <a:xfrm>
            <a:off x="7587960" y="2216903"/>
            <a:ext cx="1752600" cy="36195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a:t>Hi FIFO repaired</a:t>
            </a:r>
            <a:endParaRPr lang="en-US" dirty="0"/>
          </a:p>
        </p:txBody>
      </p:sp>
      <p:sp>
        <p:nvSpPr>
          <p:cNvPr id="11" name="Rounded Rectangle 10">
            <a:extLst>
              <a:ext uri="{FF2B5EF4-FFF2-40B4-BE49-F238E27FC236}">
                <a16:creationId xmlns:a16="http://schemas.microsoft.com/office/drawing/2014/main" xmlns="" id="{ED3EF5DA-418A-CE4A-B06B-DA1829369F05}"/>
              </a:ext>
            </a:extLst>
          </p:cNvPr>
          <p:cNvSpPr/>
          <p:nvPr/>
        </p:nvSpPr>
        <p:spPr>
          <a:xfrm>
            <a:off x="1714499" y="1018971"/>
            <a:ext cx="10018791" cy="918472"/>
          </a:xfrm>
          <a:prstGeom prst="roundRect">
            <a:avLst>
              <a:gd name="adj" fmla="val 4325"/>
            </a:avLst>
          </a:prstGeom>
          <a:solidFill>
            <a:srgbClr val="B3504D"/>
          </a:solidFill>
        </p:spPr>
        <p:style>
          <a:lnRef idx="2">
            <a:schemeClr val="accent2">
              <a:shade val="50000"/>
            </a:schemeClr>
          </a:lnRef>
          <a:fillRef idx="1">
            <a:schemeClr val="accent2"/>
          </a:fillRef>
          <a:effectRef idx="0">
            <a:schemeClr val="accent2"/>
          </a:effectRef>
          <a:fontRef idx="minor">
            <a:schemeClr val="lt1"/>
          </a:fontRef>
        </p:style>
        <p:txBody>
          <a:bodyPr numCol="2" rtlCol="0" anchor="ctr"/>
          <a:lstStyle/>
          <a:p>
            <a:pPr marL="285750" indent="-285750">
              <a:buFont typeface="Arial" panose="020B0604020202020204" pitchFamily="34" charset="0"/>
              <a:buChar char="•"/>
            </a:pPr>
            <a:r>
              <a:rPr lang="en-US" dirty="0"/>
              <a:t>Battery telemetry failed</a:t>
            </a:r>
          </a:p>
          <a:p>
            <a:pPr marL="285750" indent="-285750">
              <a:buFont typeface="Arial" panose="020B0604020202020204" pitchFamily="34" charset="0"/>
              <a:buChar char="•"/>
            </a:pPr>
            <a:r>
              <a:rPr lang="en-US" dirty="0"/>
              <a:t>Radio sending data with errors (Hi FIFO overflow)</a:t>
            </a:r>
          </a:p>
          <a:p>
            <a:pPr marL="285750" indent="-285750">
              <a:buFont typeface="Arial" panose="020B0604020202020204" pitchFamily="34" charset="0"/>
              <a:buChar char="•"/>
            </a:pPr>
            <a:r>
              <a:rPr lang="en-US" dirty="0"/>
              <a:t>SSC release mechanism circuit power output</a:t>
            </a:r>
          </a:p>
          <a:p>
            <a:pPr marL="285750" indent="-285750">
              <a:buFont typeface="Arial" panose="020B0604020202020204" pitchFamily="34" charset="0"/>
              <a:buChar char="•"/>
            </a:pPr>
            <a:r>
              <a:rPr lang="en-US" dirty="0"/>
              <a:t>SPI bus communication (DAGR &amp; WFSS stays on)</a:t>
            </a:r>
          </a:p>
          <a:p>
            <a:pPr marL="285750" indent="-285750">
              <a:buFont typeface="Arial" panose="020B0604020202020204" pitchFamily="34" charset="0"/>
              <a:buChar char="•"/>
            </a:pPr>
            <a:r>
              <a:rPr lang="en-US" dirty="0"/>
              <a:t>Diagnostic port failed</a:t>
            </a:r>
          </a:p>
          <a:p>
            <a:pPr marL="285750" indent="-285750">
              <a:buFont typeface="Arial" panose="020B0604020202020204" pitchFamily="34" charset="0"/>
              <a:buChar char="•"/>
            </a:pPr>
            <a:r>
              <a:rPr lang="en-US" dirty="0"/>
              <a:t>DAGR boom temp. sensor stop functioning</a:t>
            </a:r>
          </a:p>
        </p:txBody>
      </p:sp>
      <p:cxnSp>
        <p:nvCxnSpPr>
          <p:cNvPr id="12" name="Elbow Connector 11">
            <a:extLst>
              <a:ext uri="{FF2B5EF4-FFF2-40B4-BE49-F238E27FC236}">
                <a16:creationId xmlns:a16="http://schemas.microsoft.com/office/drawing/2014/main" xmlns="" id="{CB872007-2A50-484E-A914-4BDD06FD9792}"/>
              </a:ext>
            </a:extLst>
          </p:cNvPr>
          <p:cNvCxnSpPr>
            <a:cxnSpLocks/>
            <a:stCxn id="7" idx="3"/>
            <a:endCxn id="11" idx="1"/>
          </p:cNvCxnSpPr>
          <p:nvPr/>
        </p:nvCxnSpPr>
        <p:spPr>
          <a:xfrm>
            <a:off x="1075099" y="1199945"/>
            <a:ext cx="639400" cy="27826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3" name="Elbow Connector 12">
            <a:extLst>
              <a:ext uri="{FF2B5EF4-FFF2-40B4-BE49-F238E27FC236}">
                <a16:creationId xmlns:a16="http://schemas.microsoft.com/office/drawing/2014/main" xmlns="" id="{6DEDD33B-6FFB-A847-BB04-BCF7D6EE132C}"/>
              </a:ext>
            </a:extLst>
          </p:cNvPr>
          <p:cNvCxnSpPr>
            <a:cxnSpLocks/>
            <a:stCxn id="11" idx="3"/>
            <a:endCxn id="8" idx="1"/>
          </p:cNvCxnSpPr>
          <p:nvPr/>
        </p:nvCxnSpPr>
        <p:spPr>
          <a:xfrm flipH="1">
            <a:off x="575649" y="1478207"/>
            <a:ext cx="11157641" cy="919671"/>
          </a:xfrm>
          <a:prstGeom prst="bentConnector5">
            <a:avLst>
              <a:gd name="adj1" fmla="val -2049"/>
              <a:gd name="adj2" fmla="val 65128"/>
              <a:gd name="adj3" fmla="val 102049"/>
            </a:avLst>
          </a:prstGeom>
          <a:ln>
            <a:tailEnd type="triangle"/>
          </a:ln>
        </p:spPr>
        <p:style>
          <a:lnRef idx="1">
            <a:schemeClr val="dk1"/>
          </a:lnRef>
          <a:fillRef idx="0">
            <a:schemeClr val="dk1"/>
          </a:fillRef>
          <a:effectRef idx="0">
            <a:schemeClr val="dk1"/>
          </a:effectRef>
          <a:fontRef idx="minor">
            <a:schemeClr val="tx1"/>
          </a:fontRef>
        </p:style>
      </p:cxnSp>
      <p:sp>
        <p:nvSpPr>
          <p:cNvPr id="28" name="Rounded Rectangle 27">
            <a:extLst>
              <a:ext uri="{FF2B5EF4-FFF2-40B4-BE49-F238E27FC236}">
                <a16:creationId xmlns:a16="http://schemas.microsoft.com/office/drawing/2014/main" xmlns="" id="{07000E6A-F93C-404B-B801-AFE978237CDC}"/>
              </a:ext>
            </a:extLst>
          </p:cNvPr>
          <p:cNvSpPr/>
          <p:nvPr/>
        </p:nvSpPr>
        <p:spPr>
          <a:xfrm>
            <a:off x="8721882" y="5940636"/>
            <a:ext cx="9906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Success</a:t>
            </a:r>
          </a:p>
        </p:txBody>
      </p:sp>
      <p:sp>
        <p:nvSpPr>
          <p:cNvPr id="29" name="Rounded Rectangle 28">
            <a:extLst>
              <a:ext uri="{FF2B5EF4-FFF2-40B4-BE49-F238E27FC236}">
                <a16:creationId xmlns:a16="http://schemas.microsoft.com/office/drawing/2014/main" xmlns="" id="{D7FF7CBE-1EF7-4847-857A-C8C30C520ECA}"/>
              </a:ext>
            </a:extLst>
          </p:cNvPr>
          <p:cNvSpPr/>
          <p:nvPr/>
        </p:nvSpPr>
        <p:spPr>
          <a:xfrm>
            <a:off x="9750582" y="5940636"/>
            <a:ext cx="1828800" cy="361950"/>
          </a:xfrm>
          <a:prstGeom prst="roundRect">
            <a:avLst/>
          </a:prstGeom>
          <a:solidFill>
            <a:srgbClr val="B3504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Fail or partial fail</a:t>
            </a:r>
          </a:p>
        </p:txBody>
      </p:sp>
      <p:sp>
        <p:nvSpPr>
          <p:cNvPr id="30" name="Rounded Rectangle 29">
            <a:extLst>
              <a:ext uri="{FF2B5EF4-FFF2-40B4-BE49-F238E27FC236}">
                <a16:creationId xmlns:a16="http://schemas.microsoft.com/office/drawing/2014/main" xmlns="" id="{7089AD49-3543-4945-9ED5-09E9C692148A}"/>
              </a:ext>
            </a:extLst>
          </p:cNvPr>
          <p:cNvSpPr/>
          <p:nvPr/>
        </p:nvSpPr>
        <p:spPr>
          <a:xfrm>
            <a:off x="11617482" y="5940636"/>
            <a:ext cx="533400" cy="36195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dirty="0"/>
              <a:t>Fix</a:t>
            </a:r>
          </a:p>
        </p:txBody>
      </p:sp>
      <p:sp>
        <p:nvSpPr>
          <p:cNvPr id="31" name="Rounded Rectangle 30">
            <a:extLst>
              <a:ext uri="{FF2B5EF4-FFF2-40B4-BE49-F238E27FC236}">
                <a16:creationId xmlns:a16="http://schemas.microsoft.com/office/drawing/2014/main" xmlns="" id="{226F3A2C-4B1E-B645-9A9F-49BE12836BEB}"/>
              </a:ext>
            </a:extLst>
          </p:cNvPr>
          <p:cNvSpPr/>
          <p:nvPr/>
        </p:nvSpPr>
        <p:spPr>
          <a:xfrm>
            <a:off x="5268959" y="3208611"/>
            <a:ext cx="6097156" cy="381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dirty="0">
                <a:solidFill>
                  <a:srgbClr val="FFFFFF"/>
                </a:solidFill>
              </a:rPr>
              <a:t>Reworked and tested release mechanism to increase reliability</a:t>
            </a:r>
          </a:p>
        </p:txBody>
      </p:sp>
      <p:sp>
        <p:nvSpPr>
          <p:cNvPr id="32" name="Rounded Rectangle 31">
            <a:extLst>
              <a:ext uri="{FF2B5EF4-FFF2-40B4-BE49-F238E27FC236}">
                <a16:creationId xmlns:a16="http://schemas.microsoft.com/office/drawing/2014/main" xmlns="" id="{3C92849F-7C9A-AB4E-94D7-09EECA3562D1}"/>
              </a:ext>
            </a:extLst>
          </p:cNvPr>
          <p:cNvSpPr/>
          <p:nvPr/>
        </p:nvSpPr>
        <p:spPr>
          <a:xfrm>
            <a:off x="575649" y="3777208"/>
            <a:ext cx="2209800" cy="36195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dirty="0"/>
              <a:t>SSC circuit repaired</a:t>
            </a:r>
          </a:p>
        </p:txBody>
      </p:sp>
      <p:sp>
        <p:nvSpPr>
          <p:cNvPr id="33" name="Rounded Rectangle 32">
            <a:extLst>
              <a:ext uri="{FF2B5EF4-FFF2-40B4-BE49-F238E27FC236}">
                <a16:creationId xmlns:a16="http://schemas.microsoft.com/office/drawing/2014/main" xmlns="" id="{C4BB92E6-5E88-0640-AE6A-D2AAB03B4BA8}"/>
              </a:ext>
            </a:extLst>
          </p:cNvPr>
          <p:cNvSpPr/>
          <p:nvPr/>
        </p:nvSpPr>
        <p:spPr>
          <a:xfrm>
            <a:off x="3001469" y="3782873"/>
            <a:ext cx="2057400" cy="36195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dirty="0"/>
              <a:t>New EPS received</a:t>
            </a:r>
          </a:p>
        </p:txBody>
      </p:sp>
      <p:sp>
        <p:nvSpPr>
          <p:cNvPr id="34" name="Rounded Rectangle 33">
            <a:extLst>
              <a:ext uri="{FF2B5EF4-FFF2-40B4-BE49-F238E27FC236}">
                <a16:creationId xmlns:a16="http://schemas.microsoft.com/office/drawing/2014/main" xmlns="" id="{176C1D97-D9D7-4B41-8E35-B90847EB4052}"/>
              </a:ext>
            </a:extLst>
          </p:cNvPr>
          <p:cNvSpPr/>
          <p:nvPr/>
        </p:nvSpPr>
        <p:spPr>
          <a:xfrm>
            <a:off x="5268959" y="3784363"/>
            <a:ext cx="31242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SSC deployment circuit testing</a:t>
            </a:r>
          </a:p>
        </p:txBody>
      </p:sp>
      <p:sp>
        <p:nvSpPr>
          <p:cNvPr id="35" name="Rounded Rectangle 34">
            <a:extLst>
              <a:ext uri="{FF2B5EF4-FFF2-40B4-BE49-F238E27FC236}">
                <a16:creationId xmlns:a16="http://schemas.microsoft.com/office/drawing/2014/main" xmlns="" id="{057FA1DF-D392-E24F-84C7-DDDFD78228D2}"/>
              </a:ext>
            </a:extLst>
          </p:cNvPr>
          <p:cNvSpPr/>
          <p:nvPr/>
        </p:nvSpPr>
        <p:spPr>
          <a:xfrm>
            <a:off x="8603249" y="3784259"/>
            <a:ext cx="2533650" cy="36195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dirty="0"/>
              <a:t>Mechanical reassembly</a:t>
            </a:r>
          </a:p>
        </p:txBody>
      </p:sp>
      <p:sp>
        <p:nvSpPr>
          <p:cNvPr id="36" name="Rounded Rectangle 35">
            <a:extLst>
              <a:ext uri="{FF2B5EF4-FFF2-40B4-BE49-F238E27FC236}">
                <a16:creationId xmlns:a16="http://schemas.microsoft.com/office/drawing/2014/main" xmlns="" id="{FFDA1915-EA9E-7F43-B5EC-E4B9D09E6B5D}"/>
              </a:ext>
            </a:extLst>
          </p:cNvPr>
          <p:cNvSpPr/>
          <p:nvPr/>
        </p:nvSpPr>
        <p:spPr>
          <a:xfrm>
            <a:off x="9965961" y="5028625"/>
            <a:ext cx="15240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Aliveness test</a:t>
            </a:r>
          </a:p>
        </p:txBody>
      </p:sp>
      <p:sp>
        <p:nvSpPr>
          <p:cNvPr id="37" name="Rounded Rectangle 36">
            <a:extLst>
              <a:ext uri="{FF2B5EF4-FFF2-40B4-BE49-F238E27FC236}">
                <a16:creationId xmlns:a16="http://schemas.microsoft.com/office/drawing/2014/main" xmlns="" id="{3D7E5CDD-0AB9-B44F-8DDE-5500DB51ED17}"/>
              </a:ext>
            </a:extLst>
          </p:cNvPr>
          <p:cNvSpPr/>
          <p:nvPr/>
        </p:nvSpPr>
        <p:spPr>
          <a:xfrm>
            <a:off x="575649" y="5735155"/>
            <a:ext cx="28194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Deployment test in the Lab</a:t>
            </a:r>
          </a:p>
        </p:txBody>
      </p:sp>
      <p:sp>
        <p:nvSpPr>
          <p:cNvPr id="38" name="Rounded Rectangle 37">
            <a:extLst>
              <a:ext uri="{FF2B5EF4-FFF2-40B4-BE49-F238E27FC236}">
                <a16:creationId xmlns:a16="http://schemas.microsoft.com/office/drawing/2014/main" xmlns="" id="{4469F2D4-5A25-9E48-8A85-A2DB86E020AA}"/>
              </a:ext>
            </a:extLst>
          </p:cNvPr>
          <p:cNvSpPr/>
          <p:nvPr/>
        </p:nvSpPr>
        <p:spPr>
          <a:xfrm>
            <a:off x="3685057" y="5735155"/>
            <a:ext cx="4191000" cy="36195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dirty="0"/>
              <a:t>WFSS Fix (update firmware, chip select fix) </a:t>
            </a:r>
          </a:p>
        </p:txBody>
      </p:sp>
      <p:cxnSp>
        <p:nvCxnSpPr>
          <p:cNvPr id="39" name="Elbow Connector 38">
            <a:extLst>
              <a:ext uri="{FF2B5EF4-FFF2-40B4-BE49-F238E27FC236}">
                <a16:creationId xmlns:a16="http://schemas.microsoft.com/office/drawing/2014/main" xmlns="" id="{37940CFA-82CB-744D-B37A-C230DC57B58C}"/>
              </a:ext>
            </a:extLst>
          </p:cNvPr>
          <p:cNvCxnSpPr>
            <a:stCxn id="31" idx="3"/>
            <a:endCxn id="32" idx="1"/>
          </p:cNvCxnSpPr>
          <p:nvPr/>
        </p:nvCxnSpPr>
        <p:spPr>
          <a:xfrm flipH="1">
            <a:off x="575649" y="3399111"/>
            <a:ext cx="10790466" cy="559072"/>
          </a:xfrm>
          <a:prstGeom prst="bentConnector5">
            <a:avLst>
              <a:gd name="adj1" fmla="val -2119"/>
              <a:gd name="adj2" fmla="val 50852"/>
              <a:gd name="adj3" fmla="val 102119"/>
            </a:avLst>
          </a:prstGeom>
          <a:ln>
            <a:tailEnd type="triangle"/>
          </a:ln>
        </p:spPr>
        <p:style>
          <a:lnRef idx="1">
            <a:schemeClr val="dk1"/>
          </a:lnRef>
          <a:fillRef idx="0">
            <a:schemeClr val="dk1"/>
          </a:fillRef>
          <a:effectRef idx="0">
            <a:schemeClr val="dk1"/>
          </a:effectRef>
          <a:fontRef idx="minor">
            <a:schemeClr val="tx1"/>
          </a:fontRef>
        </p:style>
      </p:cxnSp>
      <p:sp>
        <p:nvSpPr>
          <p:cNvPr id="42" name="Rounded Rectangle 41">
            <a:extLst>
              <a:ext uri="{FF2B5EF4-FFF2-40B4-BE49-F238E27FC236}">
                <a16:creationId xmlns:a16="http://schemas.microsoft.com/office/drawing/2014/main" xmlns="" id="{3BD536EC-3E8A-5844-9D90-33B5986ED544}"/>
              </a:ext>
            </a:extLst>
          </p:cNvPr>
          <p:cNvSpPr/>
          <p:nvPr/>
        </p:nvSpPr>
        <p:spPr>
          <a:xfrm>
            <a:off x="575649" y="4524464"/>
            <a:ext cx="8966440" cy="865079"/>
          </a:xfrm>
          <a:prstGeom prst="roundRect">
            <a:avLst>
              <a:gd name="adj" fmla="val 4325"/>
            </a:avLst>
          </a:prstGeom>
        </p:spPr>
        <p:style>
          <a:lnRef idx="2">
            <a:schemeClr val="accent5">
              <a:shade val="50000"/>
            </a:schemeClr>
          </a:lnRef>
          <a:fillRef idx="1">
            <a:schemeClr val="accent5"/>
          </a:fillRef>
          <a:effectRef idx="0">
            <a:schemeClr val="accent5"/>
          </a:effectRef>
          <a:fontRef idx="minor">
            <a:schemeClr val="lt1"/>
          </a:fontRef>
        </p:style>
        <p:txBody>
          <a:bodyPr numCol="2" rtlCol="0" anchor="ctr"/>
          <a:lstStyle/>
          <a:p>
            <a:pPr marL="285750" indent="-285750">
              <a:buFont typeface="Arial" panose="020B0604020202020204" pitchFamily="34" charset="0"/>
              <a:buChar char="•"/>
            </a:pPr>
            <a:r>
              <a:rPr lang="en-US" dirty="0"/>
              <a:t>Reinstall </a:t>
            </a:r>
            <a:r>
              <a:rPr lang="en-US" dirty="0" err="1"/>
              <a:t>Dagr</a:t>
            </a:r>
            <a:r>
              <a:rPr lang="en-US" dirty="0"/>
              <a:t>, EPS, &amp; SSC to Card Stack</a:t>
            </a:r>
          </a:p>
          <a:p>
            <a:pPr marL="285750" indent="-285750">
              <a:buFont typeface="Arial" panose="020B0604020202020204" pitchFamily="34" charset="0"/>
              <a:buChar char="•"/>
            </a:pPr>
            <a:r>
              <a:rPr lang="en-US" dirty="0"/>
              <a:t>Single-pin harness connections tack-solder (fix Diagnostic port)</a:t>
            </a:r>
          </a:p>
          <a:p>
            <a:pPr marL="285750" indent="-285750">
              <a:buFont typeface="Arial" panose="020B0604020202020204" pitchFamily="34" charset="0"/>
              <a:buChar char="•"/>
            </a:pPr>
            <a:r>
              <a:rPr lang="en-US" dirty="0" err="1"/>
              <a:t>Dagr</a:t>
            </a:r>
            <a:r>
              <a:rPr lang="en-US" dirty="0"/>
              <a:t> mag head temperature reading fix</a:t>
            </a:r>
          </a:p>
          <a:p>
            <a:pPr marL="285750" indent="-285750">
              <a:buFont typeface="Arial" panose="020B0604020202020204" pitchFamily="34" charset="0"/>
              <a:buChar char="•"/>
            </a:pPr>
            <a:r>
              <a:rPr lang="en-US" dirty="0"/>
              <a:t>Complete reassembly except +Y </a:t>
            </a:r>
          </a:p>
          <a:p>
            <a:pPr marL="285750" indent="-285750">
              <a:buFont typeface="Arial" panose="020B0604020202020204" pitchFamily="34" charset="0"/>
              <a:buChar char="•"/>
            </a:pPr>
            <a:r>
              <a:rPr lang="en-US" dirty="0"/>
              <a:t>Re-arm release mechanisms</a:t>
            </a:r>
          </a:p>
        </p:txBody>
      </p:sp>
      <p:cxnSp>
        <p:nvCxnSpPr>
          <p:cNvPr id="44" name="Elbow Connector 43">
            <a:extLst>
              <a:ext uri="{FF2B5EF4-FFF2-40B4-BE49-F238E27FC236}">
                <a16:creationId xmlns:a16="http://schemas.microsoft.com/office/drawing/2014/main" xmlns="" id="{21DB5584-6378-7342-AFD9-2E6AD7190E56}"/>
              </a:ext>
            </a:extLst>
          </p:cNvPr>
          <p:cNvCxnSpPr>
            <a:cxnSpLocks/>
            <a:stCxn id="35" idx="3"/>
            <a:endCxn id="42" idx="1"/>
          </p:cNvCxnSpPr>
          <p:nvPr/>
        </p:nvCxnSpPr>
        <p:spPr>
          <a:xfrm flipH="1">
            <a:off x="575649" y="3965234"/>
            <a:ext cx="10561250" cy="991770"/>
          </a:xfrm>
          <a:prstGeom prst="bentConnector5">
            <a:avLst>
              <a:gd name="adj1" fmla="val -2165"/>
              <a:gd name="adj2" fmla="val 37317"/>
              <a:gd name="adj3" fmla="val 102165"/>
            </a:avLst>
          </a:prstGeom>
          <a:ln>
            <a:tailEnd type="triangle"/>
          </a:ln>
        </p:spPr>
        <p:style>
          <a:lnRef idx="1">
            <a:schemeClr val="dk1"/>
          </a:lnRef>
          <a:fillRef idx="0">
            <a:schemeClr val="dk1"/>
          </a:fillRef>
          <a:effectRef idx="0">
            <a:schemeClr val="dk1"/>
          </a:effectRef>
          <a:fontRef idx="minor">
            <a:schemeClr val="tx1"/>
          </a:fontRef>
        </p:style>
      </p:cxnSp>
      <p:cxnSp>
        <p:nvCxnSpPr>
          <p:cNvPr id="45" name="Elbow Connector 44">
            <a:extLst>
              <a:ext uri="{FF2B5EF4-FFF2-40B4-BE49-F238E27FC236}">
                <a16:creationId xmlns:a16="http://schemas.microsoft.com/office/drawing/2014/main" xmlns="" id="{F439F0F7-FE97-8444-A86F-5A26DEC85AC2}"/>
              </a:ext>
            </a:extLst>
          </p:cNvPr>
          <p:cNvCxnSpPr>
            <a:cxnSpLocks/>
            <a:stCxn id="42" idx="3"/>
            <a:endCxn id="36" idx="1"/>
          </p:cNvCxnSpPr>
          <p:nvPr/>
        </p:nvCxnSpPr>
        <p:spPr>
          <a:xfrm>
            <a:off x="9542089" y="4957004"/>
            <a:ext cx="423872" cy="252596"/>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46" name="Elbow Connector 45">
            <a:extLst>
              <a:ext uri="{FF2B5EF4-FFF2-40B4-BE49-F238E27FC236}">
                <a16:creationId xmlns:a16="http://schemas.microsoft.com/office/drawing/2014/main" xmlns="" id="{29C2F08E-34F6-0343-BFE5-40D3D5072097}"/>
              </a:ext>
            </a:extLst>
          </p:cNvPr>
          <p:cNvCxnSpPr>
            <a:stCxn id="36" idx="3"/>
            <a:endCxn id="37" idx="1"/>
          </p:cNvCxnSpPr>
          <p:nvPr/>
        </p:nvCxnSpPr>
        <p:spPr>
          <a:xfrm flipH="1">
            <a:off x="575649" y="5209600"/>
            <a:ext cx="10914312" cy="706530"/>
          </a:xfrm>
          <a:prstGeom prst="bentConnector5">
            <a:avLst>
              <a:gd name="adj1" fmla="val -2094"/>
              <a:gd name="adj2" fmla="val 50000"/>
              <a:gd name="adj3" fmla="val 102094"/>
            </a:avLst>
          </a:prstGeom>
          <a:ln>
            <a:tailEnd type="triangle"/>
          </a:ln>
        </p:spPr>
        <p:style>
          <a:lnRef idx="1">
            <a:schemeClr val="dk1"/>
          </a:lnRef>
          <a:fillRef idx="0">
            <a:schemeClr val="dk1"/>
          </a:fillRef>
          <a:effectRef idx="0">
            <a:schemeClr val="dk1"/>
          </a:effectRef>
          <a:fontRef idx="minor">
            <a:schemeClr val="tx1"/>
          </a:fontRef>
        </p:style>
      </p:cxnSp>
      <p:sp>
        <p:nvSpPr>
          <p:cNvPr id="48" name="Rounded Rectangle 47">
            <a:extLst>
              <a:ext uri="{FF2B5EF4-FFF2-40B4-BE49-F238E27FC236}">
                <a16:creationId xmlns:a16="http://schemas.microsoft.com/office/drawing/2014/main" xmlns="" id="{FCC5B0AB-69AE-7E42-BA14-20DAD8D98299}"/>
              </a:ext>
            </a:extLst>
          </p:cNvPr>
          <p:cNvSpPr/>
          <p:nvPr/>
        </p:nvSpPr>
        <p:spPr>
          <a:xfrm>
            <a:off x="575649" y="2956864"/>
            <a:ext cx="4304169" cy="57912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dirty="0"/>
              <a:t>Removed EPS (test), SSC &amp; </a:t>
            </a:r>
            <a:r>
              <a:rPr lang="en-US" dirty="0" err="1"/>
              <a:t>Dagr</a:t>
            </a:r>
            <a:r>
              <a:rPr lang="en-US" dirty="0"/>
              <a:t>(rework), solar panels (flash test) and battery swap</a:t>
            </a:r>
          </a:p>
        </p:txBody>
      </p:sp>
      <p:cxnSp>
        <p:nvCxnSpPr>
          <p:cNvPr id="49" name="Elbow Connector 48">
            <a:extLst>
              <a:ext uri="{FF2B5EF4-FFF2-40B4-BE49-F238E27FC236}">
                <a16:creationId xmlns:a16="http://schemas.microsoft.com/office/drawing/2014/main" xmlns="" id="{4CFB1809-8378-8543-95AE-886A9BD750B0}"/>
              </a:ext>
            </a:extLst>
          </p:cNvPr>
          <p:cNvCxnSpPr>
            <a:cxnSpLocks/>
            <a:stCxn id="48" idx="3"/>
            <a:endCxn id="31" idx="1"/>
          </p:cNvCxnSpPr>
          <p:nvPr/>
        </p:nvCxnSpPr>
        <p:spPr>
          <a:xfrm>
            <a:off x="4879818" y="3246428"/>
            <a:ext cx="389141" cy="152683"/>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51" name="Elbow Connector 50">
            <a:extLst>
              <a:ext uri="{FF2B5EF4-FFF2-40B4-BE49-F238E27FC236}">
                <a16:creationId xmlns:a16="http://schemas.microsoft.com/office/drawing/2014/main" xmlns="" id="{743F0122-D64C-5249-9EB7-9FAEF3A6B22F}"/>
              </a:ext>
            </a:extLst>
          </p:cNvPr>
          <p:cNvCxnSpPr>
            <a:cxnSpLocks/>
            <a:stCxn id="10" idx="3"/>
            <a:endCxn id="48" idx="1"/>
          </p:cNvCxnSpPr>
          <p:nvPr/>
        </p:nvCxnSpPr>
        <p:spPr>
          <a:xfrm flipH="1">
            <a:off x="575649" y="2397878"/>
            <a:ext cx="8764911" cy="848550"/>
          </a:xfrm>
          <a:prstGeom prst="bentConnector5">
            <a:avLst>
              <a:gd name="adj1" fmla="val -2608"/>
              <a:gd name="adj2" fmla="val 43601"/>
              <a:gd name="adj3" fmla="val 102608"/>
            </a:avLst>
          </a:prstGeom>
          <a:ln>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xmlns="" id="{FF2C6F6B-81FC-A14A-A2FA-12F76D87AE37}"/>
              </a:ext>
            </a:extLst>
          </p:cNvPr>
          <p:cNvCxnSpPr>
            <a:cxnSpLocks/>
            <a:stCxn id="8" idx="3"/>
            <a:endCxn id="9" idx="1"/>
          </p:cNvCxnSpPr>
          <p:nvPr/>
        </p:nvCxnSpPr>
        <p:spPr>
          <a:xfrm flipV="1">
            <a:off x="3852249" y="2393945"/>
            <a:ext cx="231620" cy="39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xmlns="" id="{37960274-1E83-5C46-A90A-8F48BB9A2B71}"/>
              </a:ext>
            </a:extLst>
          </p:cNvPr>
          <p:cNvCxnSpPr>
            <a:cxnSpLocks/>
            <a:stCxn id="9" idx="3"/>
            <a:endCxn id="10" idx="1"/>
          </p:cNvCxnSpPr>
          <p:nvPr/>
        </p:nvCxnSpPr>
        <p:spPr>
          <a:xfrm>
            <a:off x="7360469" y="2393945"/>
            <a:ext cx="227491" cy="39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05DA7D5F-75E7-7749-AA87-B308BBB26667}"/>
              </a:ext>
            </a:extLst>
          </p:cNvPr>
          <p:cNvCxnSpPr>
            <a:cxnSpLocks/>
            <a:stCxn id="32" idx="3"/>
            <a:endCxn id="33" idx="1"/>
          </p:cNvCxnSpPr>
          <p:nvPr/>
        </p:nvCxnSpPr>
        <p:spPr>
          <a:xfrm>
            <a:off x="2785449" y="3958183"/>
            <a:ext cx="216020" cy="56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5" name="Straight Arrow Connector 104">
            <a:extLst>
              <a:ext uri="{FF2B5EF4-FFF2-40B4-BE49-F238E27FC236}">
                <a16:creationId xmlns:a16="http://schemas.microsoft.com/office/drawing/2014/main" xmlns="" id="{995F0556-9401-D840-82C0-6008F99980FF}"/>
              </a:ext>
            </a:extLst>
          </p:cNvPr>
          <p:cNvCxnSpPr>
            <a:cxnSpLocks/>
            <a:stCxn id="33" idx="3"/>
            <a:endCxn id="34" idx="1"/>
          </p:cNvCxnSpPr>
          <p:nvPr/>
        </p:nvCxnSpPr>
        <p:spPr>
          <a:xfrm>
            <a:off x="5058869" y="3963848"/>
            <a:ext cx="210090" cy="14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3" name="Straight Arrow Connector 112">
            <a:extLst>
              <a:ext uri="{FF2B5EF4-FFF2-40B4-BE49-F238E27FC236}">
                <a16:creationId xmlns:a16="http://schemas.microsoft.com/office/drawing/2014/main" xmlns="" id="{EDAAE9F6-8AB0-CE43-ADFA-0C939A888C57}"/>
              </a:ext>
            </a:extLst>
          </p:cNvPr>
          <p:cNvCxnSpPr>
            <a:cxnSpLocks/>
            <a:stCxn id="34" idx="3"/>
            <a:endCxn id="35" idx="1"/>
          </p:cNvCxnSpPr>
          <p:nvPr/>
        </p:nvCxnSpPr>
        <p:spPr>
          <a:xfrm flipV="1">
            <a:off x="8393159" y="3965234"/>
            <a:ext cx="210090" cy="1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xmlns="" id="{7D278781-A125-3447-8CB1-173F12339B06}"/>
              </a:ext>
            </a:extLst>
          </p:cNvPr>
          <p:cNvCxnSpPr>
            <a:cxnSpLocks/>
            <a:stCxn id="37" idx="3"/>
            <a:endCxn id="38" idx="1"/>
          </p:cNvCxnSpPr>
          <p:nvPr/>
        </p:nvCxnSpPr>
        <p:spPr>
          <a:xfrm>
            <a:off x="3395049" y="5916130"/>
            <a:ext cx="29000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38008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92494-ACE7-7E4A-90C0-4CD165E80548}"/>
              </a:ext>
            </a:extLst>
          </p:cNvPr>
          <p:cNvSpPr>
            <a:spLocks noGrp="1"/>
          </p:cNvSpPr>
          <p:nvPr>
            <p:ph type="title"/>
          </p:nvPr>
        </p:nvSpPr>
        <p:spPr/>
        <p:txBody>
          <a:bodyPr/>
          <a:lstStyle/>
          <a:p>
            <a:r>
              <a:rPr lang="en-US" dirty="0"/>
              <a:t>Integration and Testing – Flow</a:t>
            </a:r>
          </a:p>
        </p:txBody>
      </p:sp>
      <p:sp>
        <p:nvSpPr>
          <p:cNvPr id="4" name="Date Placeholder 3">
            <a:extLst>
              <a:ext uri="{FF2B5EF4-FFF2-40B4-BE49-F238E27FC236}">
                <a16:creationId xmlns:a16="http://schemas.microsoft.com/office/drawing/2014/main" xmlns="" id="{E3448EAC-0FAC-6F42-8FCF-83FA02A8E675}"/>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D5694ACB-E23C-E04C-9981-5C7E13025039}"/>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ADF96364-F75B-174A-AD48-6A6570AACF79}"/>
              </a:ext>
            </a:extLst>
          </p:cNvPr>
          <p:cNvSpPr>
            <a:spLocks noGrp="1"/>
          </p:cNvSpPr>
          <p:nvPr>
            <p:ph type="sldNum" sz="quarter" idx="12"/>
          </p:nvPr>
        </p:nvSpPr>
        <p:spPr/>
        <p:txBody>
          <a:bodyPr/>
          <a:lstStyle/>
          <a:p>
            <a:fld id="{AC5265D9-0D69-9B41-8A3C-94633AC49848}" type="slidenum">
              <a:rPr lang="en-US" smtClean="0"/>
              <a:pPr/>
              <a:t>27</a:t>
            </a:fld>
            <a:endParaRPr lang="en-US" dirty="0"/>
          </a:p>
        </p:txBody>
      </p:sp>
      <p:sp>
        <p:nvSpPr>
          <p:cNvPr id="7" name="Rounded Rectangle 6">
            <a:extLst>
              <a:ext uri="{FF2B5EF4-FFF2-40B4-BE49-F238E27FC236}">
                <a16:creationId xmlns:a16="http://schemas.microsoft.com/office/drawing/2014/main" xmlns="" id="{E29F9D5C-F744-404F-A58A-7A483AB85F70}"/>
              </a:ext>
            </a:extLst>
          </p:cNvPr>
          <p:cNvSpPr/>
          <p:nvPr/>
        </p:nvSpPr>
        <p:spPr>
          <a:xfrm>
            <a:off x="319913" y="1056158"/>
            <a:ext cx="2057400" cy="381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Cadet Radio Testing</a:t>
            </a:r>
          </a:p>
        </p:txBody>
      </p:sp>
      <p:sp>
        <p:nvSpPr>
          <p:cNvPr id="8" name="Rounded Rectangle 7">
            <a:extLst>
              <a:ext uri="{FF2B5EF4-FFF2-40B4-BE49-F238E27FC236}">
                <a16:creationId xmlns:a16="http://schemas.microsoft.com/office/drawing/2014/main" xmlns="" id="{6F7F285B-0BFE-4741-B160-976513E94D8E}"/>
              </a:ext>
            </a:extLst>
          </p:cNvPr>
          <p:cNvSpPr/>
          <p:nvPr/>
        </p:nvSpPr>
        <p:spPr>
          <a:xfrm>
            <a:off x="2543449" y="1064567"/>
            <a:ext cx="22098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30-minute timer test</a:t>
            </a:r>
          </a:p>
        </p:txBody>
      </p:sp>
      <p:sp>
        <p:nvSpPr>
          <p:cNvPr id="9" name="Rounded Rectangle 8">
            <a:extLst>
              <a:ext uri="{FF2B5EF4-FFF2-40B4-BE49-F238E27FC236}">
                <a16:creationId xmlns:a16="http://schemas.microsoft.com/office/drawing/2014/main" xmlns="" id="{059309F9-58E3-A14D-8E2A-45E26CDD8AE0}"/>
              </a:ext>
            </a:extLst>
          </p:cNvPr>
          <p:cNvSpPr/>
          <p:nvPr/>
        </p:nvSpPr>
        <p:spPr>
          <a:xfrm>
            <a:off x="4958618" y="1064567"/>
            <a:ext cx="35433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Functional test and GPS simulation</a:t>
            </a:r>
          </a:p>
        </p:txBody>
      </p:sp>
      <p:sp>
        <p:nvSpPr>
          <p:cNvPr id="10" name="Rounded Rectangle 9">
            <a:extLst>
              <a:ext uri="{FF2B5EF4-FFF2-40B4-BE49-F238E27FC236}">
                <a16:creationId xmlns:a16="http://schemas.microsoft.com/office/drawing/2014/main" xmlns="" id="{AC136424-B32A-C04D-A200-A59EE49025EE}"/>
              </a:ext>
            </a:extLst>
          </p:cNvPr>
          <p:cNvSpPr/>
          <p:nvPr/>
        </p:nvSpPr>
        <p:spPr>
          <a:xfrm>
            <a:off x="8662681" y="1061768"/>
            <a:ext cx="16002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Day-in-the-life</a:t>
            </a:r>
          </a:p>
        </p:txBody>
      </p:sp>
      <p:sp>
        <p:nvSpPr>
          <p:cNvPr id="11" name="Rounded Rectangle 10">
            <a:extLst>
              <a:ext uri="{FF2B5EF4-FFF2-40B4-BE49-F238E27FC236}">
                <a16:creationId xmlns:a16="http://schemas.microsoft.com/office/drawing/2014/main" xmlns="" id="{150E00A2-D880-6F47-8F9C-DE35BC5DC26A}"/>
              </a:ext>
            </a:extLst>
          </p:cNvPr>
          <p:cNvSpPr/>
          <p:nvPr/>
        </p:nvSpPr>
        <p:spPr>
          <a:xfrm>
            <a:off x="319913" y="1701370"/>
            <a:ext cx="253365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Ground station pass test</a:t>
            </a:r>
          </a:p>
        </p:txBody>
      </p:sp>
      <p:sp>
        <p:nvSpPr>
          <p:cNvPr id="12" name="Rounded Rectangle 11">
            <a:extLst>
              <a:ext uri="{FF2B5EF4-FFF2-40B4-BE49-F238E27FC236}">
                <a16:creationId xmlns:a16="http://schemas.microsoft.com/office/drawing/2014/main" xmlns="" id="{B9F79805-077C-3F41-923E-DB368707EC7F}"/>
              </a:ext>
            </a:extLst>
          </p:cNvPr>
          <p:cNvSpPr/>
          <p:nvPr/>
        </p:nvSpPr>
        <p:spPr>
          <a:xfrm>
            <a:off x="3004069" y="1701370"/>
            <a:ext cx="253365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Ambient functional test</a:t>
            </a:r>
          </a:p>
        </p:txBody>
      </p:sp>
      <p:sp>
        <p:nvSpPr>
          <p:cNvPr id="13" name="Rounded Rectangle 12">
            <a:extLst>
              <a:ext uri="{FF2B5EF4-FFF2-40B4-BE49-F238E27FC236}">
                <a16:creationId xmlns:a16="http://schemas.microsoft.com/office/drawing/2014/main" xmlns="" id="{7AF8E625-3BB6-C84E-B1BA-B7ED120788D9}"/>
              </a:ext>
            </a:extLst>
          </p:cNvPr>
          <p:cNvSpPr/>
          <p:nvPr/>
        </p:nvSpPr>
        <p:spPr>
          <a:xfrm>
            <a:off x="5701883" y="1698571"/>
            <a:ext cx="11430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Bake-out</a:t>
            </a:r>
          </a:p>
        </p:txBody>
      </p:sp>
      <p:sp>
        <p:nvSpPr>
          <p:cNvPr id="14" name="Rounded Rectangle 13">
            <a:extLst>
              <a:ext uri="{FF2B5EF4-FFF2-40B4-BE49-F238E27FC236}">
                <a16:creationId xmlns:a16="http://schemas.microsoft.com/office/drawing/2014/main" xmlns="" id="{4728DFD2-6C64-9A46-971F-A31C49D832F4}"/>
              </a:ext>
            </a:extLst>
          </p:cNvPr>
          <p:cNvSpPr/>
          <p:nvPr/>
        </p:nvSpPr>
        <p:spPr>
          <a:xfrm>
            <a:off x="7054118" y="1698571"/>
            <a:ext cx="1828800" cy="361950"/>
          </a:xfrm>
          <a:prstGeom prst="roundRect">
            <a:avLst/>
          </a:prstGeom>
          <a:solidFill>
            <a:srgbClr val="B3504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Regression TVAC</a:t>
            </a:r>
          </a:p>
        </p:txBody>
      </p:sp>
      <p:cxnSp>
        <p:nvCxnSpPr>
          <p:cNvPr id="18" name="Elbow Connector 17">
            <a:extLst>
              <a:ext uri="{FF2B5EF4-FFF2-40B4-BE49-F238E27FC236}">
                <a16:creationId xmlns:a16="http://schemas.microsoft.com/office/drawing/2014/main" xmlns="" id="{911FD789-9792-A845-8716-D4FBA2262E91}"/>
              </a:ext>
            </a:extLst>
          </p:cNvPr>
          <p:cNvCxnSpPr>
            <a:stCxn id="10" idx="3"/>
            <a:endCxn id="11" idx="1"/>
          </p:cNvCxnSpPr>
          <p:nvPr/>
        </p:nvCxnSpPr>
        <p:spPr>
          <a:xfrm flipH="1">
            <a:off x="319913" y="1242743"/>
            <a:ext cx="9942968" cy="639602"/>
          </a:xfrm>
          <a:prstGeom prst="bentConnector5">
            <a:avLst>
              <a:gd name="adj1" fmla="val -2299"/>
              <a:gd name="adj2" fmla="val 50000"/>
              <a:gd name="adj3" fmla="val 102299"/>
            </a:avLst>
          </a:prstGeom>
          <a:ln>
            <a:tailEnd type="triangle"/>
          </a:ln>
        </p:spPr>
        <p:style>
          <a:lnRef idx="1">
            <a:schemeClr val="dk1"/>
          </a:lnRef>
          <a:fillRef idx="0">
            <a:schemeClr val="dk1"/>
          </a:fillRef>
          <a:effectRef idx="0">
            <a:schemeClr val="dk1"/>
          </a:effectRef>
          <a:fontRef idx="minor">
            <a:schemeClr val="tx1"/>
          </a:fontRef>
        </p:style>
      </p:cxnSp>
      <p:sp>
        <p:nvSpPr>
          <p:cNvPr id="22" name="Rounded Rectangle 21">
            <a:extLst>
              <a:ext uri="{FF2B5EF4-FFF2-40B4-BE49-F238E27FC236}">
                <a16:creationId xmlns:a16="http://schemas.microsoft.com/office/drawing/2014/main" xmlns="" id="{876DE463-A149-4A45-99E7-AC7DEA0DDB23}"/>
              </a:ext>
            </a:extLst>
          </p:cNvPr>
          <p:cNvSpPr/>
          <p:nvPr/>
        </p:nvSpPr>
        <p:spPr>
          <a:xfrm>
            <a:off x="319913" y="2321788"/>
            <a:ext cx="10800446" cy="1202648"/>
          </a:xfrm>
          <a:prstGeom prst="roundRect">
            <a:avLst>
              <a:gd name="adj" fmla="val 4325"/>
            </a:avLst>
          </a:prstGeom>
          <a:solidFill>
            <a:srgbClr val="B3504D"/>
          </a:solidFill>
        </p:spPr>
        <p:style>
          <a:lnRef idx="2">
            <a:schemeClr val="accent2">
              <a:shade val="50000"/>
            </a:schemeClr>
          </a:lnRef>
          <a:fillRef idx="1">
            <a:schemeClr val="accent2"/>
          </a:fillRef>
          <a:effectRef idx="0">
            <a:schemeClr val="accent2"/>
          </a:effectRef>
          <a:fontRef idx="minor">
            <a:schemeClr val="lt1"/>
          </a:fontRef>
        </p:style>
        <p:txBody>
          <a:bodyPr numCol="2" rtlCol="0" anchor="ctr"/>
          <a:lstStyle/>
          <a:p>
            <a:pPr marL="285750" indent="-285750">
              <a:buFont typeface="Arial" panose="020B0604020202020204" pitchFamily="34" charset="0"/>
              <a:buChar char="•"/>
            </a:pPr>
            <a:r>
              <a:rPr lang="en-US" dirty="0"/>
              <a:t>DAGR power consumption the same on all modes</a:t>
            </a:r>
          </a:p>
          <a:p>
            <a:pPr marL="285750" indent="-285750">
              <a:buFont typeface="Arial" panose="020B0604020202020204" pitchFamily="34" charset="0"/>
              <a:buChar char="•"/>
            </a:pPr>
            <a:r>
              <a:rPr lang="en-US" dirty="0"/>
              <a:t>INMS data with unacceptable amount of errors</a:t>
            </a:r>
          </a:p>
          <a:p>
            <a:pPr marL="285750" indent="-285750">
              <a:buFont typeface="Arial" panose="020B0604020202020204" pitchFamily="34" charset="0"/>
              <a:buChar char="•"/>
            </a:pPr>
            <a:r>
              <a:rPr lang="en-US" dirty="0"/>
              <a:t>DAGR data problem in flight software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GPS not getting powered on during some mode transitions</a:t>
            </a:r>
          </a:p>
          <a:p>
            <a:pPr marL="285750" indent="-285750">
              <a:buFont typeface="Arial" panose="020B0604020202020204" pitchFamily="34" charset="0"/>
              <a:buChar char="•"/>
            </a:pPr>
            <a:r>
              <a:rPr lang="en-US" dirty="0"/>
              <a:t>GPS not communicating with FSW</a:t>
            </a:r>
          </a:p>
          <a:p>
            <a:pPr marL="285750" indent="-285750">
              <a:buFont typeface="Arial" panose="020B0604020202020204" pitchFamily="34" charset="0"/>
              <a:buChar char="•"/>
            </a:pPr>
            <a:r>
              <a:rPr lang="en-US" dirty="0"/>
              <a:t>Constant reboot of spacecraft – I2C errors</a:t>
            </a:r>
          </a:p>
        </p:txBody>
      </p:sp>
      <p:cxnSp>
        <p:nvCxnSpPr>
          <p:cNvPr id="23" name="Elbow Connector 22">
            <a:extLst>
              <a:ext uri="{FF2B5EF4-FFF2-40B4-BE49-F238E27FC236}">
                <a16:creationId xmlns:a16="http://schemas.microsoft.com/office/drawing/2014/main" xmlns="" id="{A52E801E-50B4-3943-BE36-5D2E89002F81}"/>
              </a:ext>
            </a:extLst>
          </p:cNvPr>
          <p:cNvCxnSpPr>
            <a:cxnSpLocks/>
            <a:stCxn id="14" idx="3"/>
            <a:endCxn id="22" idx="1"/>
          </p:cNvCxnSpPr>
          <p:nvPr/>
        </p:nvCxnSpPr>
        <p:spPr>
          <a:xfrm flipH="1">
            <a:off x="319913" y="1879546"/>
            <a:ext cx="8563005" cy="1043566"/>
          </a:xfrm>
          <a:prstGeom prst="bentConnector5">
            <a:avLst>
              <a:gd name="adj1" fmla="val -2670"/>
              <a:gd name="adj2" fmla="val 29860"/>
              <a:gd name="adj3" fmla="val 102670"/>
            </a:avLst>
          </a:prstGeom>
          <a:ln>
            <a:tailEnd type="triangle"/>
          </a:ln>
        </p:spPr>
        <p:style>
          <a:lnRef idx="1">
            <a:schemeClr val="dk1"/>
          </a:lnRef>
          <a:fillRef idx="0">
            <a:schemeClr val="dk1"/>
          </a:fillRef>
          <a:effectRef idx="0">
            <a:schemeClr val="dk1"/>
          </a:effectRef>
          <a:fontRef idx="minor">
            <a:schemeClr val="tx1"/>
          </a:fontRef>
        </p:style>
      </p:cxnSp>
      <p:sp>
        <p:nvSpPr>
          <p:cNvPr id="43" name="Rounded Rectangle 42">
            <a:extLst>
              <a:ext uri="{FF2B5EF4-FFF2-40B4-BE49-F238E27FC236}">
                <a16:creationId xmlns:a16="http://schemas.microsoft.com/office/drawing/2014/main" xmlns="" id="{7EF72E5E-9622-8D4B-B570-D0232E989051}"/>
              </a:ext>
            </a:extLst>
          </p:cNvPr>
          <p:cNvSpPr/>
          <p:nvPr/>
        </p:nvSpPr>
        <p:spPr>
          <a:xfrm>
            <a:off x="319913" y="3780697"/>
            <a:ext cx="2209800" cy="381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NanoRacks fit-check</a:t>
            </a:r>
          </a:p>
        </p:txBody>
      </p:sp>
      <p:sp>
        <p:nvSpPr>
          <p:cNvPr id="44" name="Rounded Rectangle 43">
            <a:extLst>
              <a:ext uri="{FF2B5EF4-FFF2-40B4-BE49-F238E27FC236}">
                <a16:creationId xmlns:a16="http://schemas.microsoft.com/office/drawing/2014/main" xmlns="" id="{F8399B4C-E9C3-6345-A846-FBB7F3607588}"/>
              </a:ext>
            </a:extLst>
          </p:cNvPr>
          <p:cNvSpPr/>
          <p:nvPr/>
        </p:nvSpPr>
        <p:spPr>
          <a:xfrm>
            <a:off x="2716800" y="3788503"/>
            <a:ext cx="22860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Vibe Test (NanoRacks)</a:t>
            </a:r>
          </a:p>
        </p:txBody>
      </p:sp>
      <p:sp>
        <p:nvSpPr>
          <p:cNvPr id="45" name="Rounded Rectangle 44">
            <a:extLst>
              <a:ext uri="{FF2B5EF4-FFF2-40B4-BE49-F238E27FC236}">
                <a16:creationId xmlns:a16="http://schemas.microsoft.com/office/drawing/2014/main" xmlns="" id="{FE8061E4-8A07-6A4C-92AA-EA38976DA57B}"/>
              </a:ext>
            </a:extLst>
          </p:cNvPr>
          <p:cNvSpPr/>
          <p:nvPr/>
        </p:nvSpPr>
        <p:spPr>
          <a:xfrm>
            <a:off x="5189887" y="3789362"/>
            <a:ext cx="52578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Post-Environmental Functional Test &amp; GPS Simulation</a:t>
            </a:r>
          </a:p>
        </p:txBody>
      </p:sp>
      <p:sp>
        <p:nvSpPr>
          <p:cNvPr id="46" name="Rounded Rectangle 45">
            <a:extLst>
              <a:ext uri="{FF2B5EF4-FFF2-40B4-BE49-F238E27FC236}">
                <a16:creationId xmlns:a16="http://schemas.microsoft.com/office/drawing/2014/main" xmlns="" id="{27EDBA5C-A1A5-9942-A377-69BBB4F58D0D}"/>
              </a:ext>
            </a:extLst>
          </p:cNvPr>
          <p:cNvSpPr/>
          <p:nvPr/>
        </p:nvSpPr>
        <p:spPr>
          <a:xfrm>
            <a:off x="319913" y="4389839"/>
            <a:ext cx="4419600" cy="361950"/>
          </a:xfrm>
          <a:prstGeom prst="roundRect">
            <a:avLst/>
          </a:prstGeom>
          <a:solidFill>
            <a:srgbClr val="B3504D"/>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a:t>Magnetic test in the lab – Boom mag broken </a:t>
            </a:r>
          </a:p>
        </p:txBody>
      </p:sp>
      <p:sp>
        <p:nvSpPr>
          <p:cNvPr id="47" name="Rounded Rectangle 46">
            <a:extLst>
              <a:ext uri="{FF2B5EF4-FFF2-40B4-BE49-F238E27FC236}">
                <a16:creationId xmlns:a16="http://schemas.microsoft.com/office/drawing/2014/main" xmlns="" id="{E8DD0857-8268-1649-AD4B-82E7D792ADC9}"/>
              </a:ext>
            </a:extLst>
          </p:cNvPr>
          <p:cNvSpPr/>
          <p:nvPr/>
        </p:nvSpPr>
        <p:spPr>
          <a:xfrm>
            <a:off x="4984547" y="4391004"/>
            <a:ext cx="3352800" cy="36195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dirty="0" err="1"/>
              <a:t>Dagr</a:t>
            </a:r>
            <a:r>
              <a:rPr lang="en-US" dirty="0"/>
              <a:t> boom mag head reinstalled</a:t>
            </a:r>
          </a:p>
        </p:txBody>
      </p:sp>
      <p:sp>
        <p:nvSpPr>
          <p:cNvPr id="48" name="Rounded Rectangle 47">
            <a:extLst>
              <a:ext uri="{FF2B5EF4-FFF2-40B4-BE49-F238E27FC236}">
                <a16:creationId xmlns:a16="http://schemas.microsoft.com/office/drawing/2014/main" xmlns="" id="{349E0B8E-9CC6-0044-A314-F78A45DC23A7}"/>
              </a:ext>
            </a:extLst>
          </p:cNvPr>
          <p:cNvSpPr/>
          <p:nvPr/>
        </p:nvSpPr>
        <p:spPr>
          <a:xfrm>
            <a:off x="8536869" y="4395091"/>
            <a:ext cx="29718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Mag sensitivity test at facility</a:t>
            </a:r>
          </a:p>
        </p:txBody>
      </p:sp>
      <p:sp>
        <p:nvSpPr>
          <p:cNvPr id="49" name="Rounded Rectangle 48">
            <a:extLst>
              <a:ext uri="{FF2B5EF4-FFF2-40B4-BE49-F238E27FC236}">
                <a16:creationId xmlns:a16="http://schemas.microsoft.com/office/drawing/2014/main" xmlns="" id="{C6B40ECC-C0EE-934E-B62B-D8376DEA0F3D}"/>
              </a:ext>
            </a:extLst>
          </p:cNvPr>
          <p:cNvSpPr/>
          <p:nvPr/>
        </p:nvSpPr>
        <p:spPr>
          <a:xfrm>
            <a:off x="319913" y="5016799"/>
            <a:ext cx="59436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Magnetic characterization and momentum management test</a:t>
            </a:r>
          </a:p>
        </p:txBody>
      </p:sp>
      <p:sp>
        <p:nvSpPr>
          <p:cNvPr id="50" name="Rounded Rectangle 49">
            <a:extLst>
              <a:ext uri="{FF2B5EF4-FFF2-40B4-BE49-F238E27FC236}">
                <a16:creationId xmlns:a16="http://schemas.microsoft.com/office/drawing/2014/main" xmlns="" id="{85A5C00F-6B70-3F4C-8223-8B85A57CC533}"/>
              </a:ext>
            </a:extLst>
          </p:cNvPr>
          <p:cNvSpPr/>
          <p:nvPr/>
        </p:nvSpPr>
        <p:spPr>
          <a:xfrm>
            <a:off x="6442134" y="5021015"/>
            <a:ext cx="253365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Pre-ship day-in-the-life</a:t>
            </a:r>
          </a:p>
        </p:txBody>
      </p:sp>
      <p:cxnSp>
        <p:nvCxnSpPr>
          <p:cNvPr id="53" name="Elbow Connector 52">
            <a:extLst>
              <a:ext uri="{FF2B5EF4-FFF2-40B4-BE49-F238E27FC236}">
                <a16:creationId xmlns:a16="http://schemas.microsoft.com/office/drawing/2014/main" xmlns="" id="{05D18432-4926-844F-8B58-53AA2EB1FA02}"/>
              </a:ext>
            </a:extLst>
          </p:cNvPr>
          <p:cNvCxnSpPr>
            <a:stCxn id="45" idx="3"/>
            <a:endCxn id="46" idx="1"/>
          </p:cNvCxnSpPr>
          <p:nvPr/>
        </p:nvCxnSpPr>
        <p:spPr>
          <a:xfrm flipH="1">
            <a:off x="319913" y="3970337"/>
            <a:ext cx="10127774" cy="600477"/>
          </a:xfrm>
          <a:prstGeom prst="bentConnector5">
            <a:avLst>
              <a:gd name="adj1" fmla="val -2257"/>
              <a:gd name="adj2" fmla="val 50000"/>
              <a:gd name="adj3" fmla="val 102257"/>
            </a:avLst>
          </a:prstGeom>
          <a:ln>
            <a:tailEnd type="triangle"/>
          </a:ln>
        </p:spPr>
        <p:style>
          <a:lnRef idx="1">
            <a:schemeClr val="dk1"/>
          </a:lnRef>
          <a:fillRef idx="0">
            <a:schemeClr val="dk1"/>
          </a:fillRef>
          <a:effectRef idx="0">
            <a:schemeClr val="dk1"/>
          </a:effectRef>
          <a:fontRef idx="minor">
            <a:schemeClr val="tx1"/>
          </a:fontRef>
        </p:style>
      </p:cxnSp>
      <p:cxnSp>
        <p:nvCxnSpPr>
          <p:cNvPr id="56" name="Elbow Connector 55">
            <a:extLst>
              <a:ext uri="{FF2B5EF4-FFF2-40B4-BE49-F238E27FC236}">
                <a16:creationId xmlns:a16="http://schemas.microsoft.com/office/drawing/2014/main" xmlns="" id="{F488D2F2-26AC-9941-B582-61C34CD0658A}"/>
              </a:ext>
            </a:extLst>
          </p:cNvPr>
          <p:cNvCxnSpPr>
            <a:stCxn id="48" idx="3"/>
            <a:endCxn id="49" idx="1"/>
          </p:cNvCxnSpPr>
          <p:nvPr/>
        </p:nvCxnSpPr>
        <p:spPr>
          <a:xfrm flipH="1">
            <a:off x="319913" y="4576066"/>
            <a:ext cx="11188756" cy="621708"/>
          </a:xfrm>
          <a:prstGeom prst="bentConnector5">
            <a:avLst>
              <a:gd name="adj1" fmla="val -2043"/>
              <a:gd name="adj2" fmla="val 50000"/>
              <a:gd name="adj3" fmla="val 102043"/>
            </a:avLst>
          </a:prstGeom>
          <a:ln>
            <a:tailEnd type="triangle"/>
          </a:ln>
        </p:spPr>
        <p:style>
          <a:lnRef idx="1">
            <a:schemeClr val="dk1"/>
          </a:lnRef>
          <a:fillRef idx="0">
            <a:schemeClr val="dk1"/>
          </a:fillRef>
          <a:effectRef idx="0">
            <a:schemeClr val="dk1"/>
          </a:effectRef>
          <a:fontRef idx="minor">
            <a:schemeClr val="tx1"/>
          </a:fontRef>
        </p:style>
      </p:cxnSp>
      <p:cxnSp>
        <p:nvCxnSpPr>
          <p:cNvPr id="58" name="Elbow Connector 57">
            <a:extLst>
              <a:ext uri="{FF2B5EF4-FFF2-40B4-BE49-F238E27FC236}">
                <a16:creationId xmlns:a16="http://schemas.microsoft.com/office/drawing/2014/main" xmlns="" id="{7C77089C-4939-CC4B-87F1-CB9DB282D567}"/>
              </a:ext>
            </a:extLst>
          </p:cNvPr>
          <p:cNvCxnSpPr>
            <a:stCxn id="50" idx="3"/>
            <a:endCxn id="59" idx="1"/>
          </p:cNvCxnSpPr>
          <p:nvPr/>
        </p:nvCxnSpPr>
        <p:spPr>
          <a:xfrm flipH="1">
            <a:off x="319913" y="5201990"/>
            <a:ext cx="8655871" cy="714821"/>
          </a:xfrm>
          <a:prstGeom prst="bentConnector5">
            <a:avLst>
              <a:gd name="adj1" fmla="val -2641"/>
              <a:gd name="adj2" fmla="val 50000"/>
              <a:gd name="adj3" fmla="val 102641"/>
            </a:avLst>
          </a:prstGeom>
          <a:ln>
            <a:tailEnd type="triangle"/>
          </a:ln>
        </p:spPr>
        <p:style>
          <a:lnRef idx="1">
            <a:schemeClr val="dk1"/>
          </a:lnRef>
          <a:fillRef idx="0">
            <a:schemeClr val="dk1"/>
          </a:fillRef>
          <a:effectRef idx="0">
            <a:schemeClr val="dk1"/>
          </a:effectRef>
          <a:fontRef idx="minor">
            <a:schemeClr val="tx1"/>
          </a:fontRef>
        </p:style>
      </p:cxnSp>
      <p:sp>
        <p:nvSpPr>
          <p:cNvPr id="59" name="Rounded Rectangle 58">
            <a:extLst>
              <a:ext uri="{FF2B5EF4-FFF2-40B4-BE49-F238E27FC236}">
                <a16:creationId xmlns:a16="http://schemas.microsoft.com/office/drawing/2014/main" xmlns="" id="{4D1D62F8-AD69-A145-9E54-8784DB13E92F}"/>
              </a:ext>
            </a:extLst>
          </p:cNvPr>
          <p:cNvSpPr/>
          <p:nvPr/>
        </p:nvSpPr>
        <p:spPr>
          <a:xfrm>
            <a:off x="319913" y="5735836"/>
            <a:ext cx="38989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Final boom magnetometer calibration</a:t>
            </a:r>
          </a:p>
        </p:txBody>
      </p:sp>
      <p:sp>
        <p:nvSpPr>
          <p:cNvPr id="60" name="Rounded Rectangle 59">
            <a:extLst>
              <a:ext uri="{FF2B5EF4-FFF2-40B4-BE49-F238E27FC236}">
                <a16:creationId xmlns:a16="http://schemas.microsoft.com/office/drawing/2014/main" xmlns="" id="{2781751B-36EA-CE4A-A6E1-1B44E3777002}"/>
              </a:ext>
            </a:extLst>
          </p:cNvPr>
          <p:cNvSpPr/>
          <p:nvPr/>
        </p:nvSpPr>
        <p:spPr>
          <a:xfrm>
            <a:off x="8721882" y="5940636"/>
            <a:ext cx="990600" cy="3619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dirty="0"/>
              <a:t>Success</a:t>
            </a:r>
          </a:p>
        </p:txBody>
      </p:sp>
      <p:sp>
        <p:nvSpPr>
          <p:cNvPr id="61" name="Rounded Rectangle 60">
            <a:extLst>
              <a:ext uri="{FF2B5EF4-FFF2-40B4-BE49-F238E27FC236}">
                <a16:creationId xmlns:a16="http://schemas.microsoft.com/office/drawing/2014/main" xmlns="" id="{E7819F21-43B6-4849-BB23-7A364DBA6CDA}"/>
              </a:ext>
            </a:extLst>
          </p:cNvPr>
          <p:cNvSpPr/>
          <p:nvPr/>
        </p:nvSpPr>
        <p:spPr>
          <a:xfrm>
            <a:off x="9750582" y="5940636"/>
            <a:ext cx="1828800" cy="361950"/>
          </a:xfrm>
          <a:prstGeom prst="roundRect">
            <a:avLst/>
          </a:prstGeom>
          <a:solidFill>
            <a:srgbClr val="B3504D"/>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Fail or partial fail</a:t>
            </a:r>
          </a:p>
        </p:txBody>
      </p:sp>
      <p:sp>
        <p:nvSpPr>
          <p:cNvPr id="62" name="Rounded Rectangle 61">
            <a:extLst>
              <a:ext uri="{FF2B5EF4-FFF2-40B4-BE49-F238E27FC236}">
                <a16:creationId xmlns:a16="http://schemas.microsoft.com/office/drawing/2014/main" xmlns="" id="{3D14F55B-3509-E54C-8BD2-FBF0914B3BB5}"/>
              </a:ext>
            </a:extLst>
          </p:cNvPr>
          <p:cNvSpPr/>
          <p:nvPr/>
        </p:nvSpPr>
        <p:spPr>
          <a:xfrm>
            <a:off x="11617482" y="5940636"/>
            <a:ext cx="533400" cy="36195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dirty="0"/>
              <a:t>Fix</a:t>
            </a:r>
          </a:p>
        </p:txBody>
      </p:sp>
      <p:cxnSp>
        <p:nvCxnSpPr>
          <p:cNvPr id="80" name="Straight Arrow Connector 79">
            <a:extLst>
              <a:ext uri="{FF2B5EF4-FFF2-40B4-BE49-F238E27FC236}">
                <a16:creationId xmlns:a16="http://schemas.microsoft.com/office/drawing/2014/main" xmlns="" id="{D91489AD-FEFB-004F-8B21-C9FEA77113F2}"/>
              </a:ext>
            </a:extLst>
          </p:cNvPr>
          <p:cNvCxnSpPr>
            <a:cxnSpLocks/>
            <a:stCxn id="7" idx="3"/>
            <a:endCxn id="8" idx="1"/>
          </p:cNvCxnSpPr>
          <p:nvPr/>
        </p:nvCxnSpPr>
        <p:spPr>
          <a:xfrm flipV="1">
            <a:off x="2377313" y="1245542"/>
            <a:ext cx="166136" cy="11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xmlns="" id="{6EFD05AF-E43C-E94E-9575-97D4ACD77795}"/>
              </a:ext>
            </a:extLst>
          </p:cNvPr>
          <p:cNvCxnSpPr>
            <a:cxnSpLocks/>
            <a:stCxn id="8" idx="3"/>
            <a:endCxn id="9" idx="1"/>
          </p:cNvCxnSpPr>
          <p:nvPr/>
        </p:nvCxnSpPr>
        <p:spPr>
          <a:xfrm>
            <a:off x="4753249" y="1245542"/>
            <a:ext cx="20536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xmlns="" id="{5A3324AF-3A93-1847-8B60-E3E3A71515F4}"/>
              </a:ext>
            </a:extLst>
          </p:cNvPr>
          <p:cNvCxnSpPr>
            <a:cxnSpLocks/>
            <a:stCxn id="9" idx="3"/>
            <a:endCxn id="10" idx="1"/>
          </p:cNvCxnSpPr>
          <p:nvPr/>
        </p:nvCxnSpPr>
        <p:spPr>
          <a:xfrm flipV="1">
            <a:off x="8501918" y="1242743"/>
            <a:ext cx="160763" cy="27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Straight Arrow Connector 99">
            <a:extLst>
              <a:ext uri="{FF2B5EF4-FFF2-40B4-BE49-F238E27FC236}">
                <a16:creationId xmlns:a16="http://schemas.microsoft.com/office/drawing/2014/main" xmlns="" id="{320F9B33-9237-FA40-A763-2D209F4EC558}"/>
              </a:ext>
            </a:extLst>
          </p:cNvPr>
          <p:cNvCxnSpPr>
            <a:cxnSpLocks/>
            <a:stCxn id="11" idx="3"/>
            <a:endCxn id="12" idx="1"/>
          </p:cNvCxnSpPr>
          <p:nvPr/>
        </p:nvCxnSpPr>
        <p:spPr>
          <a:xfrm>
            <a:off x="2853563" y="1882345"/>
            <a:ext cx="15050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5" name="Straight Arrow Connector 104">
            <a:extLst>
              <a:ext uri="{FF2B5EF4-FFF2-40B4-BE49-F238E27FC236}">
                <a16:creationId xmlns:a16="http://schemas.microsoft.com/office/drawing/2014/main" xmlns="" id="{E99D999D-2970-034E-BD7C-0A2465E897F7}"/>
              </a:ext>
            </a:extLst>
          </p:cNvPr>
          <p:cNvCxnSpPr>
            <a:cxnSpLocks/>
            <a:stCxn id="12" idx="3"/>
            <a:endCxn id="13" idx="1"/>
          </p:cNvCxnSpPr>
          <p:nvPr/>
        </p:nvCxnSpPr>
        <p:spPr>
          <a:xfrm flipV="1">
            <a:off x="5537719" y="1879546"/>
            <a:ext cx="164164" cy="27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0" name="Straight Arrow Connector 109">
            <a:extLst>
              <a:ext uri="{FF2B5EF4-FFF2-40B4-BE49-F238E27FC236}">
                <a16:creationId xmlns:a16="http://schemas.microsoft.com/office/drawing/2014/main" xmlns="" id="{983DFBE9-87B1-1642-A746-4134B7F357A4}"/>
              </a:ext>
            </a:extLst>
          </p:cNvPr>
          <p:cNvCxnSpPr>
            <a:cxnSpLocks/>
            <a:stCxn id="13" idx="3"/>
            <a:endCxn id="14" idx="1"/>
          </p:cNvCxnSpPr>
          <p:nvPr/>
        </p:nvCxnSpPr>
        <p:spPr>
          <a:xfrm>
            <a:off x="6844883" y="1879546"/>
            <a:ext cx="2092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9" name="Elbow Connector 118">
            <a:extLst>
              <a:ext uri="{FF2B5EF4-FFF2-40B4-BE49-F238E27FC236}">
                <a16:creationId xmlns:a16="http://schemas.microsoft.com/office/drawing/2014/main" xmlns="" id="{2755DB04-4B0A-9B4D-8D4E-790F0C77E80D}"/>
              </a:ext>
            </a:extLst>
          </p:cNvPr>
          <p:cNvCxnSpPr>
            <a:cxnSpLocks/>
            <a:stCxn id="22" idx="3"/>
            <a:endCxn id="43" idx="1"/>
          </p:cNvCxnSpPr>
          <p:nvPr/>
        </p:nvCxnSpPr>
        <p:spPr>
          <a:xfrm flipH="1">
            <a:off x="319913" y="2923112"/>
            <a:ext cx="10800446" cy="1048085"/>
          </a:xfrm>
          <a:prstGeom prst="bentConnector5">
            <a:avLst>
              <a:gd name="adj1" fmla="val -2117"/>
              <a:gd name="adj2" fmla="val 69599"/>
              <a:gd name="adj3" fmla="val 102117"/>
            </a:avLst>
          </a:prstGeom>
          <a:ln>
            <a:tailEnd type="triangle"/>
          </a:ln>
        </p:spPr>
        <p:style>
          <a:lnRef idx="1">
            <a:schemeClr val="dk1"/>
          </a:lnRef>
          <a:fillRef idx="0">
            <a:schemeClr val="dk1"/>
          </a:fillRef>
          <a:effectRef idx="0">
            <a:schemeClr val="dk1"/>
          </a:effectRef>
          <a:fontRef idx="minor">
            <a:schemeClr val="tx1"/>
          </a:fontRef>
        </p:style>
      </p:cxnSp>
      <p:cxnSp>
        <p:nvCxnSpPr>
          <p:cNvPr id="124" name="Straight Arrow Connector 123">
            <a:extLst>
              <a:ext uri="{FF2B5EF4-FFF2-40B4-BE49-F238E27FC236}">
                <a16:creationId xmlns:a16="http://schemas.microsoft.com/office/drawing/2014/main" xmlns="" id="{BFA82A2E-914D-5F4E-867C-FB27408E3AC8}"/>
              </a:ext>
            </a:extLst>
          </p:cNvPr>
          <p:cNvCxnSpPr>
            <a:cxnSpLocks/>
            <a:stCxn id="43" idx="3"/>
            <a:endCxn id="44" idx="1"/>
          </p:cNvCxnSpPr>
          <p:nvPr/>
        </p:nvCxnSpPr>
        <p:spPr>
          <a:xfrm flipV="1">
            <a:off x="2529713" y="3969478"/>
            <a:ext cx="187087" cy="17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5" name="Straight Arrow Connector 124">
            <a:extLst>
              <a:ext uri="{FF2B5EF4-FFF2-40B4-BE49-F238E27FC236}">
                <a16:creationId xmlns:a16="http://schemas.microsoft.com/office/drawing/2014/main" xmlns="" id="{8D487D79-FAB5-F249-B74E-DC5B44CF5781}"/>
              </a:ext>
            </a:extLst>
          </p:cNvPr>
          <p:cNvCxnSpPr>
            <a:cxnSpLocks/>
            <a:stCxn id="44" idx="3"/>
            <a:endCxn id="45" idx="1"/>
          </p:cNvCxnSpPr>
          <p:nvPr/>
        </p:nvCxnSpPr>
        <p:spPr>
          <a:xfrm>
            <a:off x="5002800" y="3969478"/>
            <a:ext cx="187087" cy="8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xmlns="" id="{08846156-ED05-8344-B91F-A6D4D7F068BA}"/>
              </a:ext>
            </a:extLst>
          </p:cNvPr>
          <p:cNvCxnSpPr>
            <a:cxnSpLocks/>
            <a:stCxn id="46" idx="3"/>
            <a:endCxn id="47" idx="1"/>
          </p:cNvCxnSpPr>
          <p:nvPr/>
        </p:nvCxnSpPr>
        <p:spPr>
          <a:xfrm>
            <a:off x="4739513" y="4570814"/>
            <a:ext cx="245034" cy="11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xmlns="" id="{1AFEEBAB-1C95-6149-A8D7-620830A25D74}"/>
              </a:ext>
            </a:extLst>
          </p:cNvPr>
          <p:cNvCxnSpPr>
            <a:cxnSpLocks/>
            <a:stCxn id="47" idx="3"/>
            <a:endCxn id="48" idx="1"/>
          </p:cNvCxnSpPr>
          <p:nvPr/>
        </p:nvCxnSpPr>
        <p:spPr>
          <a:xfrm>
            <a:off x="8337347" y="4571979"/>
            <a:ext cx="199522" cy="40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7" name="Straight Arrow Connector 156">
            <a:extLst>
              <a:ext uri="{FF2B5EF4-FFF2-40B4-BE49-F238E27FC236}">
                <a16:creationId xmlns:a16="http://schemas.microsoft.com/office/drawing/2014/main" xmlns="" id="{DF09FEF7-DE21-4C45-8891-4E18E035F11C}"/>
              </a:ext>
            </a:extLst>
          </p:cNvPr>
          <p:cNvCxnSpPr>
            <a:cxnSpLocks/>
            <a:stCxn id="49" idx="3"/>
            <a:endCxn id="50" idx="1"/>
          </p:cNvCxnSpPr>
          <p:nvPr/>
        </p:nvCxnSpPr>
        <p:spPr>
          <a:xfrm>
            <a:off x="6263513" y="5197774"/>
            <a:ext cx="178621" cy="42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2815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Integration and Testing – Delivery and Deployer Integration</a:t>
            </a: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t="14029" b="19213"/>
          <a:stretch/>
        </p:blipFill>
        <p:spPr>
          <a:xfrm>
            <a:off x="6785810" y="3837892"/>
            <a:ext cx="4549108" cy="2277690"/>
          </a:xfrm>
          <a:prstGeom prst="rect">
            <a:avLst/>
          </a:prstGeom>
          <a:ln>
            <a:noFill/>
          </a:ln>
          <a:effectLst>
            <a:outerShdw blurRad="190500" algn="tl" rotWithShape="0">
              <a:srgbClr val="000000">
                <a:alpha val="70000"/>
              </a:srgbClr>
            </a:outerShdw>
          </a:effectLst>
        </p:spPr>
      </p:pic>
      <p:sp>
        <p:nvSpPr>
          <p:cNvPr id="4" name="Date Placeholder 3"/>
          <p:cNvSpPr>
            <a:spLocks noGrp="1"/>
          </p:cNvSpPr>
          <p:nvPr>
            <p:ph type="dt" sz="half" idx="10"/>
          </p:nvPr>
        </p:nvSpPr>
        <p:spPr/>
        <p:txBody>
          <a:bodyPr/>
          <a:lstStyle/>
          <a:p>
            <a:r>
              <a:rPr lang="en-US"/>
              <a:t>09/27/2018</a:t>
            </a:r>
          </a:p>
        </p:txBody>
      </p:sp>
      <p:sp>
        <p:nvSpPr>
          <p:cNvPr id="5" name="Footer Placeholder 4"/>
          <p:cNvSpPr>
            <a:spLocks noGrp="1"/>
          </p:cNvSpPr>
          <p:nvPr>
            <p:ph type="ftr" sz="quarter" idx="11"/>
          </p:nvPr>
        </p:nvSpPr>
        <p:spPr/>
        <p:txBody>
          <a:bodyPr/>
          <a:lstStyle/>
          <a:p>
            <a:r>
              <a:rPr lang="en-US"/>
              <a:t>- Systems Engineering Seminar: Dellingr -</a:t>
            </a:r>
            <a:endParaRPr lang="en-US" dirty="0"/>
          </a:p>
        </p:txBody>
      </p:sp>
      <p:sp>
        <p:nvSpPr>
          <p:cNvPr id="6" name="Slide Number Placeholder 5"/>
          <p:cNvSpPr>
            <a:spLocks noGrp="1"/>
          </p:cNvSpPr>
          <p:nvPr>
            <p:ph type="sldNum" sz="quarter" idx="12"/>
          </p:nvPr>
        </p:nvSpPr>
        <p:spPr/>
        <p:txBody>
          <a:bodyPr/>
          <a:lstStyle/>
          <a:p>
            <a:fld id="{AC5265D9-0D69-9B41-8A3C-94633AC49848}" type="slidenum">
              <a:rPr lang="en-US" smtClean="0"/>
              <a:pPr/>
              <a:t>28</a:t>
            </a:fld>
            <a:endParaRPr lang="en-US" dirty="0"/>
          </a:p>
        </p:txBody>
      </p:sp>
      <p:pic>
        <p:nvPicPr>
          <p:cNvPr id="8" name="Content Placeholder 6">
            <a:extLst>
              <a:ext uri="{FF2B5EF4-FFF2-40B4-BE49-F238E27FC236}">
                <a16:creationId xmlns:a16="http://schemas.microsoft.com/office/drawing/2014/main" xmlns="" id="{FEF0E946-E1DB-4342-971A-0B08C64ED2E4}"/>
              </a:ext>
            </a:extLst>
          </p:cNvPr>
          <p:cNvPicPr>
            <a:picLocks noChangeAspect="1"/>
          </p:cNvPicPr>
          <p:nvPr/>
        </p:nvPicPr>
        <p:blipFill rotWithShape="1">
          <a:blip r:embed="rId3">
            <a:extLst>
              <a:ext uri="{28A0092B-C50C-407E-A947-70E740481C1C}">
                <a14:useLocalDpi xmlns:a14="http://schemas.microsoft.com/office/drawing/2010/main" val="0"/>
              </a:ext>
            </a:extLst>
          </a:blip>
          <a:srcRect t="10369" b="27009"/>
          <a:stretch/>
        </p:blipFill>
        <p:spPr>
          <a:xfrm>
            <a:off x="798809" y="3828081"/>
            <a:ext cx="4870472" cy="2287501"/>
          </a:xfrm>
          <a:prstGeom prst="rect">
            <a:avLst/>
          </a:prstGeom>
          <a:ln>
            <a:noFill/>
          </a:ln>
          <a:effectLst>
            <a:outerShdw blurRad="190500" algn="tl" rotWithShape="0">
              <a:srgbClr val="000000">
                <a:alpha val="70000"/>
              </a:srgbClr>
            </a:outerShdw>
          </a:effectLst>
        </p:spPr>
      </p:pic>
      <p:pic>
        <p:nvPicPr>
          <p:cNvPr id="9" name="Content Placeholder 6">
            <a:extLst>
              <a:ext uri="{FF2B5EF4-FFF2-40B4-BE49-F238E27FC236}">
                <a16:creationId xmlns:a16="http://schemas.microsoft.com/office/drawing/2014/main" xmlns="" id="{A98AF4F0-966E-3344-B7C7-FEBB640DFBA8}"/>
              </a:ext>
            </a:extLst>
          </p:cNvPr>
          <p:cNvPicPr>
            <a:picLocks noChangeAspect="1"/>
          </p:cNvPicPr>
          <p:nvPr/>
        </p:nvPicPr>
        <p:blipFill rotWithShape="1">
          <a:blip r:embed="rId4">
            <a:extLst>
              <a:ext uri="{28A0092B-C50C-407E-A947-70E740481C1C}">
                <a14:useLocalDpi xmlns:a14="http://schemas.microsoft.com/office/drawing/2010/main" val="0"/>
              </a:ext>
            </a:extLst>
          </a:blip>
          <a:srcRect b="25474"/>
          <a:stretch/>
        </p:blipFill>
        <p:spPr>
          <a:xfrm>
            <a:off x="4038600" y="1138441"/>
            <a:ext cx="4213704" cy="23552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27140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D2198C-C7CF-094F-AB23-03053C3DD710}"/>
              </a:ext>
            </a:extLst>
          </p:cNvPr>
          <p:cNvSpPr>
            <a:spLocks noGrp="1"/>
          </p:cNvSpPr>
          <p:nvPr>
            <p:ph type="title"/>
          </p:nvPr>
        </p:nvSpPr>
        <p:spPr/>
        <p:txBody>
          <a:bodyPr/>
          <a:lstStyle/>
          <a:p>
            <a:r>
              <a:rPr lang="en-US" dirty="0"/>
              <a:t>Integration and Testing – Failure Detection and Correction</a:t>
            </a:r>
          </a:p>
        </p:txBody>
      </p:sp>
      <p:sp>
        <p:nvSpPr>
          <p:cNvPr id="3" name="Content Placeholder 2">
            <a:extLst>
              <a:ext uri="{FF2B5EF4-FFF2-40B4-BE49-F238E27FC236}">
                <a16:creationId xmlns:a16="http://schemas.microsoft.com/office/drawing/2014/main" xmlns="" id="{9FD10DEB-DCFF-BB43-A506-BF2D730241B5}"/>
              </a:ext>
            </a:extLst>
          </p:cNvPr>
          <p:cNvSpPr>
            <a:spLocks noGrp="1"/>
          </p:cNvSpPr>
          <p:nvPr>
            <p:ph idx="1"/>
          </p:nvPr>
        </p:nvSpPr>
        <p:spPr/>
        <p:txBody>
          <a:bodyPr>
            <a:normAutofit/>
          </a:bodyPr>
          <a:lstStyle/>
          <a:p>
            <a:r>
              <a:rPr lang="en-US" dirty="0"/>
              <a:t>Philosophy - keep things simple and easy to test</a:t>
            </a:r>
          </a:p>
          <a:p>
            <a:r>
              <a:rPr lang="en-US" dirty="0"/>
              <a:t>Implementation</a:t>
            </a:r>
          </a:p>
          <a:p>
            <a:pPr lvl="1"/>
            <a:r>
              <a:rPr lang="en-US" dirty="0"/>
              <a:t>Limit checker and relative time sequences</a:t>
            </a:r>
          </a:p>
          <a:p>
            <a:pPr lvl="1"/>
            <a:r>
              <a:rPr lang="en-US" dirty="0"/>
              <a:t>Daily reset to simplify FDC development and watch points</a:t>
            </a:r>
          </a:p>
          <a:p>
            <a:r>
              <a:rPr lang="en-US" dirty="0"/>
              <a:t>Testing - all testing done on flight unit </a:t>
            </a:r>
          </a:p>
          <a:p>
            <a:pPr lvl="1"/>
            <a:r>
              <a:rPr lang="en-US" dirty="0"/>
              <a:t>Inject undesirable condition, watch system correct itself</a:t>
            </a:r>
          </a:p>
          <a:p>
            <a:pPr lvl="1"/>
            <a:r>
              <a:rPr lang="en-US" dirty="0"/>
              <a:t>Inject undesirable condition, watch system try to start deployment RTS</a:t>
            </a:r>
          </a:p>
          <a:p>
            <a:pPr lvl="1"/>
            <a:r>
              <a:rPr lang="en-US" dirty="0"/>
              <a:t>Inject undesirable condition via test code, watch system respond</a:t>
            </a:r>
          </a:p>
          <a:p>
            <a:endParaRPr lang="en-US" dirty="0"/>
          </a:p>
          <a:p>
            <a:endParaRPr lang="en-US" dirty="0"/>
          </a:p>
        </p:txBody>
      </p:sp>
      <p:sp>
        <p:nvSpPr>
          <p:cNvPr id="4" name="Date Placeholder 3">
            <a:extLst>
              <a:ext uri="{FF2B5EF4-FFF2-40B4-BE49-F238E27FC236}">
                <a16:creationId xmlns:a16="http://schemas.microsoft.com/office/drawing/2014/main" xmlns="" id="{ECD3C4FD-021E-294B-973F-B34801A38EFE}"/>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4EEEA349-177D-9946-95B6-B12606BAB4B5}"/>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6A6F038D-4A13-4F48-92B8-42BC488B0446}"/>
              </a:ext>
            </a:extLst>
          </p:cNvPr>
          <p:cNvSpPr>
            <a:spLocks noGrp="1"/>
          </p:cNvSpPr>
          <p:nvPr>
            <p:ph type="sldNum" sz="quarter" idx="12"/>
          </p:nvPr>
        </p:nvSpPr>
        <p:spPr/>
        <p:txBody>
          <a:bodyPr/>
          <a:lstStyle/>
          <a:p>
            <a:fld id="{AC5265D9-0D69-9B41-8A3C-94633AC49848}" type="slidenum">
              <a:rPr lang="en-US" smtClean="0"/>
              <a:pPr/>
              <a:t>29</a:t>
            </a:fld>
            <a:endParaRPr lang="en-US" dirty="0"/>
          </a:p>
        </p:txBody>
      </p:sp>
    </p:spTree>
    <p:extLst>
      <p:ext uri="{BB962C8B-B14F-4D97-AF65-F5344CB8AC3E}">
        <p14:creationId xmlns:p14="http://schemas.microsoft.com/office/powerpoint/2010/main" val="980336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8CC642-781F-FF45-8AAE-908DA569EFCC}"/>
              </a:ext>
            </a:extLst>
          </p:cNvPr>
          <p:cNvSpPr>
            <a:spLocks noGrp="1"/>
          </p:cNvSpPr>
          <p:nvPr>
            <p:ph type="title"/>
          </p:nvPr>
        </p:nvSpPr>
        <p:spPr/>
        <p:txBody>
          <a:bodyPr/>
          <a:lstStyle/>
          <a:p>
            <a:r>
              <a:rPr lang="en-US" dirty="0"/>
              <a:t>Project Formulation – Goals</a:t>
            </a:r>
          </a:p>
        </p:txBody>
      </p:sp>
      <p:sp>
        <p:nvSpPr>
          <p:cNvPr id="3" name="Content Placeholder 2">
            <a:extLst>
              <a:ext uri="{FF2B5EF4-FFF2-40B4-BE49-F238E27FC236}">
                <a16:creationId xmlns:a16="http://schemas.microsoft.com/office/drawing/2014/main" xmlns="" id="{5F4E0A67-5D75-8942-914C-703145E7EB6B}"/>
              </a:ext>
            </a:extLst>
          </p:cNvPr>
          <p:cNvSpPr>
            <a:spLocks noGrp="1"/>
          </p:cNvSpPr>
          <p:nvPr>
            <p:ph idx="1"/>
          </p:nvPr>
        </p:nvSpPr>
        <p:spPr/>
        <p:txBody>
          <a:bodyPr>
            <a:normAutofit fontScale="70000" lnSpcReduction="20000"/>
          </a:bodyPr>
          <a:lstStyle/>
          <a:p>
            <a:pPr>
              <a:spcBef>
                <a:spcPts val="1200"/>
              </a:spcBef>
            </a:pPr>
            <a:r>
              <a:rPr lang="en-US" dirty="0"/>
              <a:t>The Center recognized the importance of </a:t>
            </a:r>
            <a:r>
              <a:rPr lang="en-US" dirty="0" err="1"/>
              <a:t>SmallSats</a:t>
            </a:r>
            <a:r>
              <a:rPr lang="en-US" dirty="0"/>
              <a:t> and wanted to investigate in particular what really takes to develop a CubeSat mission</a:t>
            </a:r>
          </a:p>
          <a:p>
            <a:pPr lvl="1">
              <a:spcBef>
                <a:spcPts val="1200"/>
              </a:spcBef>
            </a:pPr>
            <a:r>
              <a:rPr lang="en-US" dirty="0"/>
              <a:t>At the time, it was said universities can do it very quickly and cheaply (&lt;1 year, &lt;$1M)</a:t>
            </a:r>
          </a:p>
          <a:p>
            <a:pPr lvl="1">
              <a:spcBef>
                <a:spcPts val="1200"/>
              </a:spcBef>
            </a:pPr>
            <a:r>
              <a:rPr lang="en-US" dirty="0"/>
              <a:t>GSFC formulation for mission proposals utilizes typical processes, making these projects unwinnable</a:t>
            </a:r>
          </a:p>
          <a:p>
            <a:pPr lvl="1">
              <a:spcBef>
                <a:spcPts val="1200"/>
              </a:spcBef>
            </a:pPr>
            <a:r>
              <a:rPr lang="en-US" dirty="0"/>
              <a:t>Utilizing HQ resources and IRAD funding to gain much needed experience with the marketplace COTS components and development of a </a:t>
            </a:r>
            <a:r>
              <a:rPr lang="en-US" dirty="0" err="1"/>
              <a:t>Cubesat</a:t>
            </a:r>
            <a:endParaRPr lang="en-US" dirty="0"/>
          </a:p>
          <a:p>
            <a:pPr>
              <a:spcBef>
                <a:spcPts val="1200"/>
              </a:spcBef>
            </a:pPr>
            <a:r>
              <a:rPr lang="en-US" dirty="0"/>
              <a:t>Effort Objectives</a:t>
            </a:r>
          </a:p>
          <a:p>
            <a:pPr lvl="1">
              <a:spcBef>
                <a:spcPts val="1200"/>
              </a:spcBef>
            </a:pPr>
            <a:r>
              <a:rPr lang="en-US" dirty="0"/>
              <a:t>For GSFC to develop an understanding of the current state of practice with respect to the capabilities of CubeSat-class platforms to host meaningful science missions</a:t>
            </a:r>
          </a:p>
          <a:p>
            <a:pPr lvl="1">
              <a:spcBef>
                <a:spcPts val="1200"/>
              </a:spcBef>
            </a:pPr>
            <a:r>
              <a:rPr lang="en-US" dirty="0"/>
              <a:t>To show, by undertaking a hands-on developmental activity (</a:t>
            </a:r>
            <a:r>
              <a:rPr lang="en-US" dirty="0" err="1"/>
              <a:t>Dellingr</a:t>
            </a:r>
            <a:r>
              <a:rPr lang="en-US" dirty="0"/>
              <a:t> Mission), a path forward toward enhancing technological capability to accomplish more formidable scientific missions with CubeSats</a:t>
            </a:r>
          </a:p>
          <a:p>
            <a:pPr>
              <a:spcBef>
                <a:spcPts val="1200"/>
              </a:spcBef>
            </a:pPr>
            <a:r>
              <a:rPr lang="en-US" dirty="0" err="1"/>
              <a:t>Dellingr</a:t>
            </a:r>
            <a:r>
              <a:rPr lang="en-US" dirty="0"/>
              <a:t> Mission objective</a:t>
            </a:r>
          </a:p>
          <a:p>
            <a:pPr lvl="1">
              <a:spcBef>
                <a:spcPts val="1200"/>
              </a:spcBef>
            </a:pPr>
            <a:r>
              <a:rPr lang="en-US" dirty="0"/>
              <a:t>Define and develop a mission to conduct a </a:t>
            </a:r>
            <a:r>
              <a:rPr lang="en-US" dirty="0" err="1"/>
              <a:t>heliophysics</a:t>
            </a:r>
            <a:r>
              <a:rPr lang="en-US" dirty="0"/>
              <a:t> science investigation utilizing two, three or four science payloads already in development at GSFC </a:t>
            </a:r>
          </a:p>
          <a:p>
            <a:pPr lvl="1">
              <a:spcBef>
                <a:spcPts val="1200"/>
              </a:spcBef>
            </a:pPr>
            <a:r>
              <a:rPr lang="en-US" b="1" dirty="0"/>
              <a:t>Design, build, test, and flight qualify a 6U CubeSat within a one-year time period</a:t>
            </a:r>
          </a:p>
        </p:txBody>
      </p:sp>
      <p:sp>
        <p:nvSpPr>
          <p:cNvPr id="4" name="Date Placeholder 3">
            <a:extLst>
              <a:ext uri="{FF2B5EF4-FFF2-40B4-BE49-F238E27FC236}">
                <a16:creationId xmlns:a16="http://schemas.microsoft.com/office/drawing/2014/main" xmlns="" id="{8556D76C-5821-B94D-8575-13CE3BA47C79}"/>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2FA1424B-10F3-6746-AC46-B079AFE216DC}"/>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3643D9E5-2D3D-7046-A016-96BD013804F2}"/>
              </a:ext>
            </a:extLst>
          </p:cNvPr>
          <p:cNvSpPr>
            <a:spLocks noGrp="1"/>
          </p:cNvSpPr>
          <p:nvPr>
            <p:ph type="sldNum" sz="quarter" idx="12"/>
          </p:nvPr>
        </p:nvSpPr>
        <p:spPr/>
        <p:txBody>
          <a:bodyPr/>
          <a:lstStyle/>
          <a:p>
            <a:fld id="{AC5265D9-0D69-9B41-8A3C-94633AC49848}" type="slidenum">
              <a:rPr lang="en-US" smtClean="0"/>
              <a:pPr/>
              <a:t>3</a:t>
            </a:fld>
            <a:endParaRPr lang="en-US" dirty="0"/>
          </a:p>
        </p:txBody>
      </p:sp>
    </p:spTree>
    <p:extLst>
      <p:ext uri="{BB962C8B-B14F-4D97-AF65-F5344CB8AC3E}">
        <p14:creationId xmlns:p14="http://schemas.microsoft.com/office/powerpoint/2010/main" val="64218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D5545D-2DFE-2946-A221-D45D887E5D35}"/>
              </a:ext>
            </a:extLst>
          </p:cNvPr>
          <p:cNvSpPr>
            <a:spLocks noGrp="1"/>
          </p:cNvSpPr>
          <p:nvPr>
            <p:ph type="title"/>
          </p:nvPr>
        </p:nvSpPr>
        <p:spPr/>
        <p:txBody>
          <a:bodyPr/>
          <a:lstStyle/>
          <a:p>
            <a:r>
              <a:rPr lang="en-US" dirty="0"/>
              <a:t>Integration and Testing – End of campaign concerns</a:t>
            </a:r>
          </a:p>
        </p:txBody>
      </p:sp>
      <p:sp>
        <p:nvSpPr>
          <p:cNvPr id="3" name="Content Placeholder 2">
            <a:extLst>
              <a:ext uri="{FF2B5EF4-FFF2-40B4-BE49-F238E27FC236}">
                <a16:creationId xmlns:a16="http://schemas.microsoft.com/office/drawing/2014/main" xmlns="" id="{158CE797-7CD1-EB4D-B718-9B30981EFFDB}"/>
              </a:ext>
            </a:extLst>
          </p:cNvPr>
          <p:cNvSpPr>
            <a:spLocks noGrp="1"/>
          </p:cNvSpPr>
          <p:nvPr>
            <p:ph idx="1"/>
          </p:nvPr>
        </p:nvSpPr>
        <p:spPr>
          <a:xfrm>
            <a:off x="374073" y="1234005"/>
            <a:ext cx="11388436" cy="4866991"/>
          </a:xfrm>
        </p:spPr>
        <p:txBody>
          <a:bodyPr>
            <a:normAutofit/>
          </a:bodyPr>
          <a:lstStyle/>
          <a:p>
            <a:r>
              <a:rPr lang="en-US" dirty="0"/>
              <a:t>Boom magnetometer broke during testing with unidentified cause (made mechanical changes)</a:t>
            </a:r>
          </a:p>
          <a:p>
            <a:r>
              <a:rPr lang="en-US" dirty="0" err="1"/>
              <a:t>NanoMind</a:t>
            </a:r>
            <a:r>
              <a:rPr lang="en-US" dirty="0"/>
              <a:t> magnetometer bias shifting at random (use boom)</a:t>
            </a:r>
          </a:p>
          <a:p>
            <a:r>
              <a:rPr lang="en-US" dirty="0" err="1"/>
              <a:t>NanoMind</a:t>
            </a:r>
            <a:r>
              <a:rPr lang="en-US" dirty="0"/>
              <a:t> resets (unable to recreate problem)</a:t>
            </a:r>
          </a:p>
          <a:p>
            <a:r>
              <a:rPr lang="en-US" dirty="0"/>
              <a:t>No system-level charging of batteries from solar panels (flash test and BCRs checks performed)</a:t>
            </a:r>
          </a:p>
          <a:p>
            <a:r>
              <a:rPr lang="en-US" dirty="0"/>
              <a:t>Have experience Cadet radio locking up at random times with unidentified cause (10 min FDC timeout)</a:t>
            </a:r>
          </a:p>
          <a:p>
            <a:r>
              <a:rPr lang="en-US" dirty="0"/>
              <a:t>Cadet radio overheating during ground pass</a:t>
            </a:r>
          </a:p>
          <a:p>
            <a:endParaRPr lang="en-US" dirty="0"/>
          </a:p>
          <a:p>
            <a:endParaRPr lang="en-US" dirty="0"/>
          </a:p>
          <a:p>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xmlns="" id="{3B925666-8D8D-544A-8C24-5FD2BA85FB3A}"/>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C6C874D1-507C-5243-8207-EBC214F8FEB6}"/>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52F18EFF-4EF9-3640-AFF4-39FE9CF11C72}"/>
              </a:ext>
            </a:extLst>
          </p:cNvPr>
          <p:cNvSpPr>
            <a:spLocks noGrp="1"/>
          </p:cNvSpPr>
          <p:nvPr>
            <p:ph type="sldNum" sz="quarter" idx="12"/>
          </p:nvPr>
        </p:nvSpPr>
        <p:spPr/>
        <p:txBody>
          <a:bodyPr/>
          <a:lstStyle/>
          <a:p>
            <a:fld id="{AC5265D9-0D69-9B41-8A3C-94633AC49848}" type="slidenum">
              <a:rPr lang="en-US" smtClean="0"/>
              <a:pPr/>
              <a:t>30</a:t>
            </a:fld>
            <a:endParaRPr lang="en-US" dirty="0"/>
          </a:p>
        </p:txBody>
      </p:sp>
    </p:spTree>
    <p:extLst>
      <p:ext uri="{BB962C8B-B14F-4D97-AF65-F5344CB8AC3E}">
        <p14:creationId xmlns:p14="http://schemas.microsoft.com/office/powerpoint/2010/main" val="4219747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A2F0D8-DEAE-8840-BE53-D3DA64B39692}"/>
              </a:ext>
            </a:extLst>
          </p:cNvPr>
          <p:cNvSpPr>
            <a:spLocks noGrp="1"/>
          </p:cNvSpPr>
          <p:nvPr>
            <p:ph type="title"/>
          </p:nvPr>
        </p:nvSpPr>
        <p:spPr/>
        <p:txBody>
          <a:bodyPr/>
          <a:lstStyle/>
          <a:p>
            <a:r>
              <a:rPr lang="en-US" dirty="0"/>
              <a:t>Integration and Testing – Challenges and Lessons Learned</a:t>
            </a:r>
          </a:p>
        </p:txBody>
      </p:sp>
      <p:sp>
        <p:nvSpPr>
          <p:cNvPr id="3" name="Content Placeholder 2">
            <a:extLst>
              <a:ext uri="{FF2B5EF4-FFF2-40B4-BE49-F238E27FC236}">
                <a16:creationId xmlns:a16="http://schemas.microsoft.com/office/drawing/2014/main" xmlns="" id="{A48A9D15-9543-9E4F-BDDB-28B8F7717EED}"/>
              </a:ext>
            </a:extLst>
          </p:cNvPr>
          <p:cNvSpPr>
            <a:spLocks noGrp="1"/>
          </p:cNvSpPr>
          <p:nvPr>
            <p:ph idx="1"/>
          </p:nvPr>
        </p:nvSpPr>
        <p:spPr/>
        <p:txBody>
          <a:bodyPr>
            <a:normAutofit lnSpcReduction="10000"/>
          </a:bodyPr>
          <a:lstStyle/>
          <a:p>
            <a:r>
              <a:rPr lang="en-US" dirty="0"/>
              <a:t>Use a 3D printed model for parallel harness development</a:t>
            </a:r>
          </a:p>
          <a:p>
            <a:r>
              <a:rPr lang="en-US" dirty="0"/>
              <a:t>Have a full </a:t>
            </a:r>
            <a:r>
              <a:rPr lang="en-US" dirty="0" err="1"/>
              <a:t>flatsat</a:t>
            </a:r>
            <a:r>
              <a:rPr lang="en-US" dirty="0"/>
              <a:t> available with hardware in the loop and a physics simulator</a:t>
            </a:r>
          </a:p>
          <a:p>
            <a:r>
              <a:rPr lang="en-US" dirty="0"/>
              <a:t>Tailor subsystem-level component testing based on experience and confidence of selected hardware</a:t>
            </a:r>
            <a:endParaRPr lang="en-US" dirty="0">
              <a:solidFill>
                <a:srgbClr val="FF0000"/>
              </a:solidFill>
            </a:endParaRPr>
          </a:p>
          <a:p>
            <a:r>
              <a:rPr lang="en-US" dirty="0"/>
              <a:t>Do not underestimate effort to produce a CubeSat </a:t>
            </a:r>
          </a:p>
          <a:p>
            <a:pPr lvl="1"/>
            <a:r>
              <a:rPr lang="en-US" dirty="0"/>
              <a:t>Efforts between large and small spacecraft are analogous in regards to software, communications, ground system, and ACS</a:t>
            </a:r>
          </a:p>
          <a:p>
            <a:pPr lvl="1"/>
            <a:r>
              <a:rPr lang="en-US" dirty="0"/>
              <a:t>The system still fundamentally needs to perform the same functions with comparable analysis and testing</a:t>
            </a:r>
          </a:p>
          <a:p>
            <a:pPr lvl="1"/>
            <a:r>
              <a:rPr lang="en-US" dirty="0"/>
              <a:t>Many of the lessons learned are old lessons relearned because basic best practices are universal in application regardless of the size of mission</a:t>
            </a:r>
          </a:p>
          <a:p>
            <a:endParaRPr lang="en-US" dirty="0"/>
          </a:p>
          <a:p>
            <a:endParaRPr lang="en-US" dirty="0"/>
          </a:p>
        </p:txBody>
      </p:sp>
      <p:sp>
        <p:nvSpPr>
          <p:cNvPr id="4" name="Date Placeholder 3">
            <a:extLst>
              <a:ext uri="{FF2B5EF4-FFF2-40B4-BE49-F238E27FC236}">
                <a16:creationId xmlns:a16="http://schemas.microsoft.com/office/drawing/2014/main" xmlns="" id="{7C36E7E0-6A22-4B48-853E-B4A6075A076A}"/>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2FE384D5-1EE0-6148-87FF-B9A352DFB8B7}"/>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F2F12962-D727-D643-9416-066DEC0B50DC}"/>
              </a:ext>
            </a:extLst>
          </p:cNvPr>
          <p:cNvSpPr>
            <a:spLocks noGrp="1"/>
          </p:cNvSpPr>
          <p:nvPr>
            <p:ph type="sldNum" sz="quarter" idx="12"/>
          </p:nvPr>
        </p:nvSpPr>
        <p:spPr/>
        <p:txBody>
          <a:bodyPr/>
          <a:lstStyle/>
          <a:p>
            <a:fld id="{AC5265D9-0D69-9B41-8A3C-94633AC49848}" type="slidenum">
              <a:rPr lang="en-US" smtClean="0"/>
              <a:pPr/>
              <a:t>31</a:t>
            </a:fld>
            <a:endParaRPr lang="en-US" dirty="0"/>
          </a:p>
        </p:txBody>
      </p:sp>
    </p:spTree>
    <p:extLst>
      <p:ext uri="{BB962C8B-B14F-4D97-AF65-F5344CB8AC3E}">
        <p14:creationId xmlns:p14="http://schemas.microsoft.com/office/powerpoint/2010/main" val="3081429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081C93-4DAC-2D4C-8A05-1F7984A361ED}"/>
              </a:ext>
            </a:extLst>
          </p:cNvPr>
          <p:cNvSpPr>
            <a:spLocks noGrp="1"/>
          </p:cNvSpPr>
          <p:nvPr>
            <p:ph type="title"/>
          </p:nvPr>
        </p:nvSpPr>
        <p:spPr/>
        <p:txBody>
          <a:bodyPr/>
          <a:lstStyle/>
          <a:p>
            <a:r>
              <a:rPr lang="en-US" dirty="0"/>
              <a:t>Operations – Ground System</a:t>
            </a:r>
          </a:p>
        </p:txBody>
      </p:sp>
      <p:sp>
        <p:nvSpPr>
          <p:cNvPr id="4" name="Date Placeholder 3">
            <a:extLst>
              <a:ext uri="{FF2B5EF4-FFF2-40B4-BE49-F238E27FC236}">
                <a16:creationId xmlns:a16="http://schemas.microsoft.com/office/drawing/2014/main" xmlns="" id="{4A804DA6-5AD3-F045-B71E-ED955F4D6E59}"/>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CAE657F5-7E1E-BF46-B235-5BA6AFF1CBDE}"/>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38F0A97C-9B51-CB4B-A792-E7CB6D47D69C}"/>
              </a:ext>
            </a:extLst>
          </p:cNvPr>
          <p:cNvSpPr>
            <a:spLocks noGrp="1"/>
          </p:cNvSpPr>
          <p:nvPr>
            <p:ph type="sldNum" sz="quarter" idx="12"/>
          </p:nvPr>
        </p:nvSpPr>
        <p:spPr/>
        <p:txBody>
          <a:bodyPr/>
          <a:lstStyle/>
          <a:p>
            <a:fld id="{AC5265D9-0D69-9B41-8A3C-94633AC49848}" type="slidenum">
              <a:rPr lang="en-US" smtClean="0"/>
              <a:pPr/>
              <a:t>32</a:t>
            </a:fld>
            <a:endParaRPr lang="en-US" dirty="0"/>
          </a:p>
        </p:txBody>
      </p:sp>
      <p:pic>
        <p:nvPicPr>
          <p:cNvPr id="7" name="Picture 6">
            <a:extLst>
              <a:ext uri="{FF2B5EF4-FFF2-40B4-BE49-F238E27FC236}">
                <a16:creationId xmlns:a16="http://schemas.microsoft.com/office/drawing/2014/main" xmlns="" id="{825C0C95-CA76-6644-A692-04C8626B848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9810" y="1205346"/>
            <a:ext cx="8480955" cy="4841594"/>
          </a:xfrm>
          <a:prstGeom prst="rect">
            <a:avLst/>
          </a:prstGeom>
          <a:noFill/>
          <a:ln>
            <a:noFill/>
          </a:ln>
        </p:spPr>
      </p:pic>
      <p:cxnSp>
        <p:nvCxnSpPr>
          <p:cNvPr id="8" name="Straight Arrow Connector 7">
            <a:extLst>
              <a:ext uri="{FF2B5EF4-FFF2-40B4-BE49-F238E27FC236}">
                <a16:creationId xmlns:a16="http://schemas.microsoft.com/office/drawing/2014/main" xmlns="" id="{989A6B8C-3924-CB4F-992B-A1BE7B4239FD}"/>
              </a:ext>
            </a:extLst>
          </p:cNvPr>
          <p:cNvCxnSpPr>
            <a:cxnSpLocks/>
          </p:cNvCxnSpPr>
          <p:nvPr/>
        </p:nvCxnSpPr>
        <p:spPr>
          <a:xfrm flipV="1">
            <a:off x="5706406" y="3658882"/>
            <a:ext cx="2715699" cy="1277504"/>
          </a:xfrm>
          <a:prstGeom prst="straightConnector1">
            <a:avLst/>
          </a:prstGeom>
          <a:ln w="57150">
            <a:solidFill>
              <a:schemeClr val="tx1"/>
            </a:solidFill>
            <a:prstDash val="sysDot"/>
            <a:headEnd type="triangle"/>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xmlns="" id="{7149C7CB-A1B4-7440-A8FB-0757F0A63746}"/>
              </a:ext>
            </a:extLst>
          </p:cNvPr>
          <p:cNvSpPr txBox="1"/>
          <p:nvPr/>
        </p:nvSpPr>
        <p:spPr>
          <a:xfrm>
            <a:off x="6634555" y="3856980"/>
            <a:ext cx="721895" cy="261610"/>
          </a:xfrm>
          <a:prstGeom prst="rect">
            <a:avLst/>
          </a:prstGeom>
          <a:noFill/>
        </p:spPr>
        <p:txBody>
          <a:bodyPr wrap="square" rtlCol="0">
            <a:spAutoFit/>
          </a:bodyPr>
          <a:lstStyle/>
          <a:p>
            <a:r>
              <a:rPr lang="en-US" sz="1100" dirty="0"/>
              <a:t>TCP/IP</a:t>
            </a:r>
          </a:p>
        </p:txBody>
      </p:sp>
      <p:sp>
        <p:nvSpPr>
          <p:cNvPr id="10" name="Rounded Rectangle 9">
            <a:extLst>
              <a:ext uri="{FF2B5EF4-FFF2-40B4-BE49-F238E27FC236}">
                <a16:creationId xmlns:a16="http://schemas.microsoft.com/office/drawing/2014/main" xmlns="" id="{13A49F6B-E7F0-924E-A3C4-6E35F0C36A2C}"/>
              </a:ext>
            </a:extLst>
          </p:cNvPr>
          <p:cNvSpPr/>
          <p:nvPr/>
        </p:nvSpPr>
        <p:spPr>
          <a:xfrm>
            <a:off x="8552734" y="3282030"/>
            <a:ext cx="1842550" cy="75370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Alternate MOC (ITOS)</a:t>
            </a:r>
          </a:p>
        </p:txBody>
      </p:sp>
    </p:spTree>
    <p:extLst>
      <p:ext uri="{BB962C8B-B14F-4D97-AF65-F5344CB8AC3E}">
        <p14:creationId xmlns:p14="http://schemas.microsoft.com/office/powerpoint/2010/main" val="3978129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2101F4-3F4C-D04B-BDC1-1D07141D01CE}"/>
              </a:ext>
            </a:extLst>
          </p:cNvPr>
          <p:cNvSpPr>
            <a:spLocks noGrp="1"/>
          </p:cNvSpPr>
          <p:nvPr>
            <p:ph type="title"/>
          </p:nvPr>
        </p:nvSpPr>
        <p:spPr/>
        <p:txBody>
          <a:bodyPr/>
          <a:lstStyle/>
          <a:p>
            <a:r>
              <a:rPr lang="en-US" dirty="0"/>
              <a:t>Operations – First Day</a:t>
            </a:r>
          </a:p>
        </p:txBody>
      </p:sp>
      <p:sp>
        <p:nvSpPr>
          <p:cNvPr id="3" name="Content Placeholder 2">
            <a:extLst>
              <a:ext uri="{FF2B5EF4-FFF2-40B4-BE49-F238E27FC236}">
                <a16:creationId xmlns:a16="http://schemas.microsoft.com/office/drawing/2014/main" xmlns="" id="{C74D06C7-0115-EF45-B45B-DBC04C7C4275}"/>
              </a:ext>
            </a:extLst>
          </p:cNvPr>
          <p:cNvSpPr>
            <a:spLocks noGrp="1"/>
          </p:cNvSpPr>
          <p:nvPr>
            <p:ph idx="1"/>
          </p:nvPr>
        </p:nvSpPr>
        <p:spPr>
          <a:xfrm>
            <a:off x="733171" y="1052330"/>
            <a:ext cx="10515600" cy="750659"/>
          </a:xfrm>
        </p:spPr>
        <p:txBody>
          <a:bodyPr>
            <a:normAutofit fontScale="85000" lnSpcReduction="20000"/>
          </a:bodyPr>
          <a:lstStyle/>
          <a:p>
            <a:r>
              <a:rPr lang="en-US" dirty="0"/>
              <a:t>Ejected from ISS on November 20, 2017 @ 12:00pm</a:t>
            </a:r>
          </a:p>
          <a:p>
            <a:r>
              <a:rPr lang="en-US" dirty="0"/>
              <a:t>First contact at 8:00pm</a:t>
            </a:r>
          </a:p>
        </p:txBody>
      </p:sp>
      <p:sp>
        <p:nvSpPr>
          <p:cNvPr id="4" name="Date Placeholder 3">
            <a:extLst>
              <a:ext uri="{FF2B5EF4-FFF2-40B4-BE49-F238E27FC236}">
                <a16:creationId xmlns:a16="http://schemas.microsoft.com/office/drawing/2014/main" xmlns="" id="{D117D8F2-3258-6343-A7E7-1611A2D4A7C3}"/>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C62895FE-C470-E844-BF22-BCAC8806D853}"/>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B1686820-7B15-C34E-A5CE-4B6FC05BBC1B}"/>
              </a:ext>
            </a:extLst>
          </p:cNvPr>
          <p:cNvSpPr>
            <a:spLocks noGrp="1"/>
          </p:cNvSpPr>
          <p:nvPr>
            <p:ph type="sldNum" sz="quarter" idx="12"/>
          </p:nvPr>
        </p:nvSpPr>
        <p:spPr/>
        <p:txBody>
          <a:bodyPr/>
          <a:lstStyle/>
          <a:p>
            <a:fld id="{AC5265D9-0D69-9B41-8A3C-94633AC49848}" type="slidenum">
              <a:rPr lang="en-US" smtClean="0"/>
              <a:pPr/>
              <a:t>33</a:t>
            </a:fld>
            <a:endParaRPr lang="en-US" dirty="0"/>
          </a:p>
        </p:txBody>
      </p:sp>
      <p:pic>
        <p:nvPicPr>
          <p:cNvPr id="7" name="iss053e235252 copy.jpg">
            <a:extLst>
              <a:ext uri="{FF2B5EF4-FFF2-40B4-BE49-F238E27FC236}">
                <a16:creationId xmlns:a16="http://schemas.microsoft.com/office/drawing/2014/main" xmlns="" id="{CD36A2CD-DDAA-E54F-8F5B-53FB4F662E8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9790" b="30991"/>
          <a:stretch/>
        </p:blipFill>
        <p:spPr>
          <a:xfrm>
            <a:off x="-2596" y="1869508"/>
            <a:ext cx="12192000" cy="4479337"/>
          </a:xfrm>
          <a:prstGeom prst="rect">
            <a:avLst/>
          </a:prstGeom>
          <a:ln w="12700">
            <a:miter lim="400000"/>
          </a:ln>
        </p:spPr>
      </p:pic>
      <p:pic>
        <p:nvPicPr>
          <p:cNvPr id="8" name="IMG_1273.jpg" descr="IMG_1273.jpg">
            <a:extLst>
              <a:ext uri="{FF2B5EF4-FFF2-40B4-BE49-F238E27FC236}">
                <a16:creationId xmlns:a16="http://schemas.microsoft.com/office/drawing/2014/main" xmlns="" id="{D12357C7-0DE0-0B4F-A769-C0A6ABB7B51F}"/>
              </a:ext>
            </a:extLst>
          </p:cNvPr>
          <p:cNvPicPr>
            <a:picLocks noChangeAspect="1"/>
          </p:cNvPicPr>
          <p:nvPr/>
        </p:nvPicPr>
        <p:blipFill>
          <a:blip r:embed="rId3">
            <a:extLst/>
          </a:blip>
          <a:stretch>
            <a:fillRect/>
          </a:stretch>
        </p:blipFill>
        <p:spPr>
          <a:xfrm>
            <a:off x="613972" y="2753206"/>
            <a:ext cx="4186629" cy="3139972"/>
          </a:xfrm>
          <a:prstGeom prst="rect">
            <a:avLst/>
          </a:prstGeom>
          <a:ln w="12700">
            <a:solidFill>
              <a:srgbClr val="FFFFFF"/>
            </a:solidFill>
            <a:miter/>
          </a:ln>
        </p:spPr>
      </p:pic>
    </p:spTree>
    <p:extLst>
      <p:ext uri="{BB962C8B-B14F-4D97-AF65-F5344CB8AC3E}">
        <p14:creationId xmlns:p14="http://schemas.microsoft.com/office/powerpoint/2010/main" val="861976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84C06-93AA-7D42-A9C3-6EA62ED35FA0}"/>
              </a:ext>
            </a:extLst>
          </p:cNvPr>
          <p:cNvSpPr>
            <a:spLocks noGrp="1"/>
          </p:cNvSpPr>
          <p:nvPr>
            <p:ph type="title"/>
          </p:nvPr>
        </p:nvSpPr>
        <p:spPr/>
        <p:txBody>
          <a:bodyPr/>
          <a:lstStyle/>
          <a:p>
            <a:r>
              <a:rPr lang="en-US" dirty="0"/>
              <a:t>Operations – Deployment Issue</a:t>
            </a:r>
          </a:p>
        </p:txBody>
      </p:sp>
      <p:sp>
        <p:nvSpPr>
          <p:cNvPr id="4" name="Date Placeholder 3">
            <a:extLst>
              <a:ext uri="{FF2B5EF4-FFF2-40B4-BE49-F238E27FC236}">
                <a16:creationId xmlns:a16="http://schemas.microsoft.com/office/drawing/2014/main" xmlns="" id="{1D7A659A-6561-8C4E-B32F-A17E6ABBA4BF}"/>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E7976269-2F63-9F4B-98EE-DFFC4A689FFA}"/>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AEA7A75A-A945-A647-8D09-D0D0D0FE4C60}"/>
              </a:ext>
            </a:extLst>
          </p:cNvPr>
          <p:cNvSpPr>
            <a:spLocks noGrp="1"/>
          </p:cNvSpPr>
          <p:nvPr>
            <p:ph type="sldNum" sz="quarter" idx="12"/>
          </p:nvPr>
        </p:nvSpPr>
        <p:spPr/>
        <p:txBody>
          <a:bodyPr/>
          <a:lstStyle/>
          <a:p>
            <a:fld id="{AC5265D9-0D69-9B41-8A3C-94633AC49848}" type="slidenum">
              <a:rPr lang="en-US" smtClean="0"/>
              <a:pPr/>
              <a:t>34</a:t>
            </a:fld>
            <a:endParaRPr lang="en-US" dirty="0"/>
          </a:p>
        </p:txBody>
      </p:sp>
      <p:sp>
        <p:nvSpPr>
          <p:cNvPr id="7" name="Shape 172">
            <a:extLst>
              <a:ext uri="{FF2B5EF4-FFF2-40B4-BE49-F238E27FC236}">
                <a16:creationId xmlns:a16="http://schemas.microsoft.com/office/drawing/2014/main" xmlns="" id="{2997CE07-D69C-034A-8CFE-EEFAB1ADBBCE}"/>
              </a:ext>
            </a:extLst>
          </p:cNvPr>
          <p:cNvSpPr txBox="1">
            <a:spLocks/>
          </p:cNvSpPr>
          <p:nvPr/>
        </p:nvSpPr>
        <p:spPr>
          <a:xfrm>
            <a:off x="798939" y="1429079"/>
            <a:ext cx="7804547" cy="633980"/>
          </a:xfrm>
          <a:prstGeom prst="rect">
            <a:avLst/>
          </a:prstGeom>
        </p:spPr>
        <p:txBody>
          <a:bodyPr vert="horz" lIns="91440" tIns="45720" rIns="91440" bIns="45720" rtlCol="0" anchor="ctr">
            <a:noAutofit/>
          </a:bodyPr>
          <a:lstStyle>
            <a:lvl1pPr algn="ctr" defTabSz="525779" rtl="0" eaLnBrk="1" latinLnBrk="0" hangingPunct="1">
              <a:lnSpc>
                <a:spcPct val="90000"/>
              </a:lnSpc>
              <a:spcBef>
                <a:spcPct val="0"/>
              </a:spcBef>
              <a:buNone/>
              <a:defRPr sz="3000" kern="1200">
                <a:solidFill>
                  <a:schemeClr val="tx1"/>
                </a:solidFill>
                <a:latin typeface="+mj-lt"/>
                <a:ea typeface="+mj-ea"/>
                <a:cs typeface="+mj-cs"/>
              </a:defRPr>
            </a:lvl1pPr>
          </a:lstStyle>
          <a:p>
            <a:r>
              <a:rPr lang="en-US" dirty="0"/>
              <a:t>Deployment and initial checkout</a:t>
            </a:r>
          </a:p>
        </p:txBody>
      </p:sp>
      <p:pic>
        <p:nvPicPr>
          <p:cNvPr id="8" name="image3.tif">
            <a:extLst>
              <a:ext uri="{FF2B5EF4-FFF2-40B4-BE49-F238E27FC236}">
                <a16:creationId xmlns:a16="http://schemas.microsoft.com/office/drawing/2014/main" xmlns="" id="{405A34D8-6F72-2643-9C7D-C52F746EC0DB}"/>
              </a:ext>
            </a:extLst>
          </p:cNvPr>
          <p:cNvPicPr>
            <a:picLocks noChangeAspect="1"/>
          </p:cNvPicPr>
          <p:nvPr/>
        </p:nvPicPr>
        <p:blipFill rotWithShape="1">
          <a:blip r:embed="rId2">
            <a:extLst/>
          </a:blip>
          <a:srcRect t="6242"/>
          <a:stretch/>
        </p:blipFill>
        <p:spPr>
          <a:xfrm>
            <a:off x="238459" y="2967182"/>
            <a:ext cx="8566486" cy="2056909"/>
          </a:xfrm>
          <a:prstGeom prst="rect">
            <a:avLst/>
          </a:prstGeom>
          <a:ln w="12700">
            <a:miter lim="400000"/>
          </a:ln>
        </p:spPr>
      </p:pic>
      <p:sp>
        <p:nvSpPr>
          <p:cNvPr id="9" name="Shape 174">
            <a:extLst>
              <a:ext uri="{FF2B5EF4-FFF2-40B4-BE49-F238E27FC236}">
                <a16:creationId xmlns:a16="http://schemas.microsoft.com/office/drawing/2014/main" xmlns="" id="{09A2F9D7-1C54-9C45-AF1D-A0764663DBEA}"/>
              </a:ext>
            </a:extLst>
          </p:cNvPr>
          <p:cNvSpPr/>
          <p:nvPr/>
        </p:nvSpPr>
        <p:spPr>
          <a:xfrm>
            <a:off x="1311676" y="5255346"/>
            <a:ext cx="6420051" cy="56457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ctr" defTabSz="525779">
              <a:defRPr sz="1600">
                <a:solidFill>
                  <a:srgbClr val="FFFFFF"/>
                </a:solidFill>
                <a:latin typeface="+mn-lt"/>
                <a:ea typeface="+mn-ea"/>
                <a:cs typeface="+mn-cs"/>
                <a:sym typeface="Helvetica"/>
              </a:defRPr>
            </a:lvl1pPr>
          </a:lstStyle>
          <a:p>
            <a:r>
              <a:rPr dirty="0">
                <a:solidFill>
                  <a:schemeClr val="tx1"/>
                </a:solidFill>
              </a:rPr>
              <a:t>First 74 Hours (battery voltage). Satellite turned on inside deployer at unknown time for 21 hours. </a:t>
            </a:r>
            <a:r>
              <a:rPr dirty="0" err="1">
                <a:solidFill>
                  <a:schemeClr val="tx1"/>
                </a:solidFill>
              </a:rPr>
              <a:t>Dellingr</a:t>
            </a:r>
            <a:r>
              <a:rPr dirty="0">
                <a:solidFill>
                  <a:schemeClr val="tx1"/>
                </a:solidFill>
              </a:rPr>
              <a:t> restored nicely upon ejection.</a:t>
            </a:r>
          </a:p>
        </p:txBody>
      </p:sp>
      <p:pic>
        <p:nvPicPr>
          <p:cNvPr id="15" name="image10.jpeg">
            <a:extLst>
              <a:ext uri="{FF2B5EF4-FFF2-40B4-BE49-F238E27FC236}">
                <a16:creationId xmlns:a16="http://schemas.microsoft.com/office/drawing/2014/main" xmlns="" id="{024EBE80-C1E7-5345-9FE4-9EDAAAE6CAC2}"/>
              </a:ext>
            </a:extLst>
          </p:cNvPr>
          <p:cNvPicPr>
            <a:picLocks noChangeAspect="1"/>
          </p:cNvPicPr>
          <p:nvPr/>
        </p:nvPicPr>
        <p:blipFill rotWithShape="1">
          <a:blip r:embed="rId3">
            <a:extLst/>
          </a:blip>
          <a:srcRect t="40124"/>
          <a:stretch/>
        </p:blipFill>
        <p:spPr>
          <a:xfrm>
            <a:off x="9267861" y="1289914"/>
            <a:ext cx="2553598" cy="2184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Shape 181">
            <a:extLst>
              <a:ext uri="{FF2B5EF4-FFF2-40B4-BE49-F238E27FC236}">
                <a16:creationId xmlns:a16="http://schemas.microsoft.com/office/drawing/2014/main" xmlns="" id="{096F842A-82E2-BD40-9237-C9D2A94B1D72}"/>
              </a:ext>
            </a:extLst>
          </p:cNvPr>
          <p:cNvSpPr/>
          <p:nvPr/>
        </p:nvSpPr>
        <p:spPr>
          <a:xfrm>
            <a:off x="489387" y="3868944"/>
            <a:ext cx="1119702" cy="92964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9" rIns="45719">
            <a:spAutoFit/>
          </a:bodyPr>
          <a:lstStyle/>
          <a:p>
            <a:pPr algn="ctr">
              <a:defRPr>
                <a:latin typeface="+mn-lt"/>
                <a:ea typeface="+mn-ea"/>
                <a:cs typeface="+mn-cs"/>
                <a:sym typeface="Helvetica"/>
              </a:defRPr>
            </a:pPr>
            <a:r>
              <a:t>21 hrs</a:t>
            </a:r>
          </a:p>
          <a:p>
            <a:pPr algn="ctr">
              <a:defRPr>
                <a:latin typeface="+mn-lt"/>
                <a:ea typeface="+mn-ea"/>
                <a:cs typeface="+mn-cs"/>
                <a:sym typeface="Helvetica"/>
              </a:defRPr>
            </a:pPr>
            <a:r>
              <a:t>on inside container</a:t>
            </a:r>
          </a:p>
        </p:txBody>
      </p:sp>
      <p:sp>
        <p:nvSpPr>
          <p:cNvPr id="17" name="Shape 182">
            <a:extLst>
              <a:ext uri="{FF2B5EF4-FFF2-40B4-BE49-F238E27FC236}">
                <a16:creationId xmlns:a16="http://schemas.microsoft.com/office/drawing/2014/main" xmlns="" id="{DE85358C-8394-5646-BEA9-BFDE1C549BF6}"/>
              </a:ext>
            </a:extLst>
          </p:cNvPr>
          <p:cNvSpPr/>
          <p:nvPr/>
        </p:nvSpPr>
        <p:spPr>
          <a:xfrm flipV="1">
            <a:off x="1911852" y="2952975"/>
            <a:ext cx="1" cy="1821376"/>
          </a:xfrm>
          <a:prstGeom prst="line">
            <a:avLst/>
          </a:prstGeom>
          <a:ln w="63500">
            <a:solidFill>
              <a:srgbClr val="BE0200"/>
            </a:solidFill>
            <a:miter/>
          </a:ln>
        </p:spPr>
        <p:txBody>
          <a:bodyPr lIns="45719" rIns="45719"/>
          <a:lstStyle/>
          <a:p>
            <a:endParaRPr/>
          </a:p>
        </p:txBody>
      </p:sp>
      <p:sp>
        <p:nvSpPr>
          <p:cNvPr id="18" name="Shape 183">
            <a:extLst>
              <a:ext uri="{FF2B5EF4-FFF2-40B4-BE49-F238E27FC236}">
                <a16:creationId xmlns:a16="http://schemas.microsoft.com/office/drawing/2014/main" xmlns="" id="{66A124CF-03F8-5941-84CE-FD3449271E21}"/>
              </a:ext>
            </a:extLst>
          </p:cNvPr>
          <p:cNvSpPr/>
          <p:nvPr/>
        </p:nvSpPr>
        <p:spPr>
          <a:xfrm>
            <a:off x="1951469" y="4333764"/>
            <a:ext cx="1239262" cy="37084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a:latin typeface="+mn-lt"/>
                <a:ea typeface="+mn-ea"/>
                <a:cs typeface="+mn-cs"/>
                <a:sym typeface="Helvetica"/>
              </a:defRPr>
            </a:lvl1pPr>
          </a:lstStyle>
          <a:p>
            <a:r>
              <a:t>Deployed</a:t>
            </a:r>
          </a:p>
        </p:txBody>
      </p:sp>
      <p:sp>
        <p:nvSpPr>
          <p:cNvPr id="19" name="Shape 184">
            <a:extLst>
              <a:ext uri="{FF2B5EF4-FFF2-40B4-BE49-F238E27FC236}">
                <a16:creationId xmlns:a16="http://schemas.microsoft.com/office/drawing/2014/main" xmlns="" id="{01093497-AEF4-6F4A-B2E2-B290375D8C80}"/>
              </a:ext>
            </a:extLst>
          </p:cNvPr>
          <p:cNvSpPr/>
          <p:nvPr/>
        </p:nvSpPr>
        <p:spPr>
          <a:xfrm>
            <a:off x="4956256" y="3473961"/>
            <a:ext cx="2578998" cy="65024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a:latin typeface="+mn-lt"/>
                <a:ea typeface="+mn-ea"/>
                <a:cs typeface="+mn-cs"/>
                <a:sym typeface="Helvetica"/>
              </a:defRPr>
            </a:lvl1pPr>
          </a:lstStyle>
          <a:p>
            <a:r>
              <a:rPr dirty="0"/>
              <a:t>Power system working as expected</a:t>
            </a:r>
          </a:p>
        </p:txBody>
      </p:sp>
      <p:sp>
        <p:nvSpPr>
          <p:cNvPr id="20" name="Shape 185">
            <a:extLst>
              <a:ext uri="{FF2B5EF4-FFF2-40B4-BE49-F238E27FC236}">
                <a16:creationId xmlns:a16="http://schemas.microsoft.com/office/drawing/2014/main" xmlns="" id="{DAE3A70A-2386-B14F-B764-B05DBF498D03}"/>
              </a:ext>
            </a:extLst>
          </p:cNvPr>
          <p:cNvSpPr/>
          <p:nvPr/>
        </p:nvSpPr>
        <p:spPr>
          <a:xfrm>
            <a:off x="9242461" y="3503308"/>
            <a:ext cx="2578998" cy="56457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ctr" defTabSz="525779">
              <a:defRPr sz="1600">
                <a:solidFill>
                  <a:srgbClr val="FFFFFF"/>
                </a:solidFill>
                <a:latin typeface="+mn-lt"/>
                <a:ea typeface="+mn-ea"/>
                <a:cs typeface="+mn-cs"/>
                <a:sym typeface="Helvetica"/>
              </a:defRPr>
            </a:lvl1pPr>
          </a:lstStyle>
          <a:p>
            <a:r>
              <a:rPr dirty="0">
                <a:solidFill>
                  <a:schemeClr val="tx1"/>
                </a:solidFill>
              </a:rPr>
              <a:t>We observed antenna and boom deploy in real-time</a:t>
            </a:r>
          </a:p>
        </p:txBody>
      </p:sp>
      <p:sp>
        <p:nvSpPr>
          <p:cNvPr id="22" name="Shape 187">
            <a:extLst>
              <a:ext uri="{FF2B5EF4-FFF2-40B4-BE49-F238E27FC236}">
                <a16:creationId xmlns:a16="http://schemas.microsoft.com/office/drawing/2014/main" xmlns="" id="{101CDA33-CD08-B640-8335-AAE8E78FFB6D}"/>
              </a:ext>
            </a:extLst>
          </p:cNvPr>
          <p:cNvSpPr/>
          <p:nvPr/>
        </p:nvSpPr>
        <p:spPr>
          <a:xfrm>
            <a:off x="3163705" y="2437564"/>
            <a:ext cx="2911083" cy="358141"/>
          </a:xfrm>
          <a:prstGeom prst="rect">
            <a:avLst/>
          </a:prstGeom>
          <a:solidFill>
            <a:srgbClr val="FFFFFF"/>
          </a:solidFill>
          <a:ln w="12700">
            <a:noFill/>
            <a:miter/>
          </a:ln>
          <a:extLst>
            <a:ext uri="{C572A759-6A51-4108-AA02-DFA0A04FC94B}">
              <ma14:wrappingTextBoxFlag xmlns:ma14="http://schemas.microsoft.com/office/mac/drawingml/2011/main" xmlns="" val="1"/>
            </a:ext>
          </a:extLst>
        </p:spPr>
        <p:txBody>
          <a:bodyPr lIns="45719" rIns="45719">
            <a:spAutoFit/>
          </a:bodyPr>
          <a:lstStyle>
            <a:lvl1pPr algn="ctr">
              <a:defRPr sz="1700">
                <a:latin typeface="+mn-lt"/>
                <a:ea typeface="+mn-ea"/>
                <a:cs typeface="+mn-cs"/>
                <a:sym typeface="Helvetica"/>
              </a:defRPr>
            </a:lvl1pPr>
          </a:lstStyle>
          <a:p>
            <a:r>
              <a:rPr dirty="0"/>
              <a:t>Battery voltage vs. packet #</a:t>
            </a:r>
          </a:p>
        </p:txBody>
      </p:sp>
      <p:pic>
        <p:nvPicPr>
          <p:cNvPr id="21" name="Content Placeholder 6">
            <a:extLst>
              <a:ext uri="{FF2B5EF4-FFF2-40B4-BE49-F238E27FC236}">
                <a16:creationId xmlns:a16="http://schemas.microsoft.com/office/drawing/2014/main" xmlns="" id="{58AB6A4F-A309-5D44-A957-87EA28ED08C0}"/>
              </a:ext>
            </a:extLst>
          </p:cNvPr>
          <p:cNvPicPr>
            <a:picLocks noChangeAspect="1"/>
          </p:cNvPicPr>
          <p:nvPr/>
        </p:nvPicPr>
        <p:blipFill rotWithShape="1">
          <a:blip r:embed="rId4">
            <a:extLst>
              <a:ext uri="{28A0092B-C50C-407E-A947-70E740481C1C}">
                <a14:useLocalDpi xmlns:a14="http://schemas.microsoft.com/office/drawing/2010/main" val="0"/>
              </a:ext>
            </a:extLst>
          </a:blip>
          <a:srcRect b="25474"/>
          <a:stretch/>
        </p:blipFill>
        <p:spPr>
          <a:xfrm>
            <a:off x="8804945" y="4401534"/>
            <a:ext cx="3055106" cy="1707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2">
            <a:extLst>
              <a:ext uri="{FF2B5EF4-FFF2-40B4-BE49-F238E27FC236}">
                <a16:creationId xmlns:a16="http://schemas.microsoft.com/office/drawing/2014/main" xmlns="" id="{1873571F-8D8D-D640-A905-F8F77DC6A346}"/>
              </a:ext>
            </a:extLst>
          </p:cNvPr>
          <p:cNvSpPr/>
          <p:nvPr/>
        </p:nvSpPr>
        <p:spPr>
          <a:xfrm>
            <a:off x="9180816" y="5619964"/>
            <a:ext cx="600182" cy="4891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7823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Image" descr="Image"/>
          <p:cNvPicPr>
            <a:picLocks noChangeAspect="1"/>
          </p:cNvPicPr>
          <p:nvPr/>
        </p:nvPicPr>
        <p:blipFill>
          <a:blip r:embed="rId3">
            <a:extLst/>
          </a:blip>
          <a:srcRect l="3947" t="8594" r="3947" b="1670"/>
          <a:stretch>
            <a:fillRect/>
          </a:stretch>
        </p:blipFill>
        <p:spPr>
          <a:xfrm>
            <a:off x="6796954" y="975959"/>
            <a:ext cx="4329380" cy="5269956"/>
          </a:xfrm>
          <a:prstGeom prst="rect">
            <a:avLst/>
          </a:prstGeom>
          <a:solidFill>
            <a:schemeClr val="bg1"/>
          </a:solidFill>
          <a:ln w="12700">
            <a:miter lim="400000"/>
          </a:ln>
        </p:spPr>
      </p:pic>
      <p:graphicFrame>
        <p:nvGraphicFramePr>
          <p:cNvPr id="196" name="Table 159"/>
          <p:cNvGraphicFramePr/>
          <p:nvPr>
            <p:extLst>
              <p:ext uri="{D42A27DB-BD31-4B8C-83A1-F6EECF244321}">
                <p14:modId xmlns:p14="http://schemas.microsoft.com/office/powerpoint/2010/main" val="1040525605"/>
              </p:ext>
            </p:extLst>
          </p:nvPr>
        </p:nvGraphicFramePr>
        <p:xfrm>
          <a:off x="648808" y="1409076"/>
          <a:ext cx="5277699" cy="584994"/>
        </p:xfrm>
        <a:graphic>
          <a:graphicData uri="http://schemas.openxmlformats.org/drawingml/2006/table">
            <a:tbl>
              <a:tblPr/>
              <a:tblGrid>
                <a:gridCol w="1580320">
                  <a:extLst>
                    <a:ext uri="{9D8B030D-6E8A-4147-A177-3AD203B41FA5}">
                      <a16:colId xmlns:a16="http://schemas.microsoft.com/office/drawing/2014/main" xmlns="" val="20000"/>
                    </a:ext>
                  </a:extLst>
                </a:gridCol>
                <a:gridCol w="3697379">
                  <a:extLst>
                    <a:ext uri="{9D8B030D-6E8A-4147-A177-3AD203B41FA5}">
                      <a16:colId xmlns:a16="http://schemas.microsoft.com/office/drawing/2014/main" xmlns="" val="20001"/>
                    </a:ext>
                  </a:extLst>
                </a:gridCol>
              </a:tblGrid>
              <a:tr h="584994">
                <a:tc>
                  <a:txBody>
                    <a:bodyPr/>
                    <a:lstStyle/>
                    <a:p>
                      <a:pPr algn="ctr">
                        <a:defRPr sz="1800"/>
                      </a:pPr>
                      <a:r>
                        <a:rPr sz="1700">
                          <a:solidFill>
                            <a:srgbClr val="FFFFFF"/>
                          </a:solidFill>
                          <a:latin typeface="+mj-lt"/>
                          <a:ea typeface="+mj-ea"/>
                          <a:cs typeface="+mj-cs"/>
                        </a:rPr>
                        <a:t>Nov. 30, 2017</a:t>
                      </a:r>
                    </a:p>
                  </a:txBody>
                  <a:tcPr marL="32147" marR="32147" marT="32147" marB="32147" anchor="ctr" horzOverflow="overflow">
                    <a:lnL w="12700">
                      <a:solidFill>
                        <a:srgbClr val="FFFFFF"/>
                      </a:solidFill>
                    </a:lnL>
                    <a:lnR w="12700">
                      <a:solidFill>
                        <a:srgbClr val="FFFFFF"/>
                      </a:solidFill>
                    </a:lnR>
                    <a:lnT w="12700">
                      <a:solidFill>
                        <a:srgbClr val="FFFFFF"/>
                      </a:solidFill>
                    </a:lnT>
                    <a:lnB w="12700">
                      <a:solidFill>
                        <a:srgbClr val="FFFFFF"/>
                      </a:solidFill>
                    </a:lnB>
                    <a:solidFill>
                      <a:schemeClr val="accent1"/>
                    </a:solidFill>
                  </a:tcPr>
                </a:tc>
                <a:tc>
                  <a:txBody>
                    <a:bodyPr/>
                    <a:lstStyle/>
                    <a:p>
                      <a:pPr marL="254000" indent="-190500" algn="l">
                        <a:buSzPct val="100000"/>
                        <a:buChar char="-"/>
                        <a:defRPr sz="1700">
                          <a:latin typeface="+mj-lt"/>
                          <a:ea typeface="+mj-ea"/>
                          <a:cs typeface="+mj-cs"/>
                        </a:defRPr>
                      </a:pPr>
                      <a:r>
                        <a:rPr dirty="0"/>
                        <a:t>Observed anomalous gyro data</a:t>
                      </a:r>
                    </a:p>
                    <a:p>
                      <a:pPr marL="254000" indent="-190500" algn="l">
                        <a:buSzPct val="100000"/>
                        <a:buChar char="-"/>
                        <a:defRPr sz="1700">
                          <a:latin typeface="+mj-lt"/>
                          <a:ea typeface="+mj-ea"/>
                          <a:cs typeface="+mj-cs"/>
                        </a:defRPr>
                      </a:pPr>
                      <a:r>
                        <a:rPr dirty="0"/>
                        <a:t>Observed sun pointing inaccuracy</a:t>
                      </a:r>
                    </a:p>
                  </a:txBody>
                  <a:tcPr marL="32147" marR="32147" marT="32147" marB="32147" anchor="ctr" horzOverflow="overflow">
                    <a:lnL w="12700">
                      <a:solidFill>
                        <a:srgbClr val="FFFFFF"/>
                      </a:solidFill>
                    </a:lnL>
                    <a:lnR w="12700">
                      <a:solidFill>
                        <a:srgbClr val="FFFFFF"/>
                      </a:solidFill>
                    </a:lnR>
                    <a:lnT w="12700">
                      <a:solidFill>
                        <a:srgbClr val="FFFFFF"/>
                      </a:solidFill>
                    </a:lnT>
                    <a:lnB w="12700">
                      <a:solidFill>
                        <a:srgbClr val="FFFFFF"/>
                      </a:solidFill>
                    </a:lnB>
                    <a:solidFill>
                      <a:srgbClr val="A1B8E1"/>
                    </a:solidFill>
                  </a:tcPr>
                </a:tc>
                <a:extLst>
                  <a:ext uri="{0D108BD9-81ED-4DB2-BD59-A6C34878D82A}">
                    <a16:rowId xmlns:a16="http://schemas.microsoft.com/office/drawing/2014/main" xmlns="" val="10000"/>
                  </a:ext>
                </a:extLst>
              </a:tr>
            </a:tbl>
          </a:graphicData>
        </a:graphic>
      </p:graphicFrame>
      <p:sp>
        <p:nvSpPr>
          <p:cNvPr id="198" name="Pointed at sun"/>
          <p:cNvSpPr txBox="1"/>
          <p:nvPr/>
        </p:nvSpPr>
        <p:spPr>
          <a:xfrm>
            <a:off x="7524523" y="2520514"/>
            <a:ext cx="1437121" cy="369328"/>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r>
              <a:rPr dirty="0"/>
              <a:t>Pointed at sun</a:t>
            </a:r>
          </a:p>
        </p:txBody>
      </p:sp>
      <p:grpSp>
        <p:nvGrpSpPr>
          <p:cNvPr id="201" name="Group"/>
          <p:cNvGrpSpPr/>
          <p:nvPr/>
        </p:nvGrpSpPr>
        <p:grpSpPr>
          <a:xfrm>
            <a:off x="9295262" y="2373709"/>
            <a:ext cx="1490296" cy="1848332"/>
            <a:chOff x="-2730" y="140912"/>
            <a:chExt cx="1490295" cy="1848331"/>
          </a:xfrm>
        </p:grpSpPr>
        <p:sp>
          <p:nvSpPr>
            <p:cNvPr id="199" name="Stressing the wheels"/>
            <p:cNvSpPr txBox="1"/>
            <p:nvPr/>
          </p:nvSpPr>
          <p:spPr>
            <a:xfrm>
              <a:off x="101732" y="1326304"/>
              <a:ext cx="1385833" cy="662939"/>
            </a:xfrm>
            <a:prstGeom prst="rect">
              <a:avLst/>
            </a:prstGeom>
            <a:solidFill>
              <a:srgbClr val="FFFFFF"/>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lstStyle>
            <a:p>
              <a:r>
                <a:t>Stressing the wheels</a:t>
              </a:r>
            </a:p>
          </p:txBody>
        </p:sp>
        <p:sp>
          <p:nvSpPr>
            <p:cNvPr id="200" name="Still pointed at sun"/>
            <p:cNvSpPr txBox="1"/>
            <p:nvPr/>
          </p:nvSpPr>
          <p:spPr>
            <a:xfrm>
              <a:off x="-2730" y="140912"/>
              <a:ext cx="1385832" cy="662938"/>
            </a:xfrm>
            <a:prstGeom prst="rect">
              <a:avLst/>
            </a:prstGeom>
            <a:solidFill>
              <a:srgbClr val="FFFFFF"/>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lgn="ctr"/>
            </a:lstStyle>
            <a:p>
              <a:r>
                <a:rPr dirty="0"/>
                <a:t>Still pointed at sun</a:t>
              </a:r>
            </a:p>
          </p:txBody>
        </p:sp>
      </p:grpSp>
      <p:sp>
        <p:nvSpPr>
          <p:cNvPr id="2" name="Title 1">
            <a:extLst>
              <a:ext uri="{FF2B5EF4-FFF2-40B4-BE49-F238E27FC236}">
                <a16:creationId xmlns:a16="http://schemas.microsoft.com/office/drawing/2014/main" xmlns="" id="{5DD35B9D-BBCC-E04E-BE37-A9B35BAC1D9C}"/>
              </a:ext>
            </a:extLst>
          </p:cNvPr>
          <p:cNvSpPr>
            <a:spLocks noGrp="1"/>
          </p:cNvSpPr>
          <p:nvPr>
            <p:ph type="title"/>
          </p:nvPr>
        </p:nvSpPr>
        <p:spPr/>
        <p:txBody>
          <a:bodyPr/>
          <a:lstStyle/>
          <a:p>
            <a:r>
              <a:rPr lang="en-US" dirty="0"/>
              <a:t>Operations – Fine Sun Sensor Issue</a:t>
            </a:r>
          </a:p>
        </p:txBody>
      </p:sp>
      <p:sp>
        <p:nvSpPr>
          <p:cNvPr id="4" name="Date Placeholder 3">
            <a:extLst>
              <a:ext uri="{FF2B5EF4-FFF2-40B4-BE49-F238E27FC236}">
                <a16:creationId xmlns:a16="http://schemas.microsoft.com/office/drawing/2014/main" xmlns="" id="{F4FE6D30-CEF3-E445-8D8D-76DF362A82C8}"/>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E47AACFD-31DA-1A4E-87DD-5B00B88BF31B}"/>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BC1F1AE2-8D28-5A40-ADBA-42F237509288}"/>
              </a:ext>
            </a:extLst>
          </p:cNvPr>
          <p:cNvSpPr>
            <a:spLocks noGrp="1"/>
          </p:cNvSpPr>
          <p:nvPr>
            <p:ph type="sldNum" sz="quarter" idx="12"/>
          </p:nvPr>
        </p:nvSpPr>
        <p:spPr/>
        <p:txBody>
          <a:bodyPr/>
          <a:lstStyle/>
          <a:p>
            <a:fld id="{AC5265D9-0D69-9B41-8A3C-94633AC49848}" type="slidenum">
              <a:rPr lang="en-US" smtClean="0"/>
              <a:pPr/>
              <a:t>35</a:t>
            </a:fld>
            <a:endParaRPr lang="en-US" dirty="0"/>
          </a:p>
        </p:txBody>
      </p:sp>
      <p:pic>
        <p:nvPicPr>
          <p:cNvPr id="15" name="Content Placeholder 6">
            <a:extLst>
              <a:ext uri="{FF2B5EF4-FFF2-40B4-BE49-F238E27FC236}">
                <a16:creationId xmlns:a16="http://schemas.microsoft.com/office/drawing/2014/main" xmlns="" id="{485F3AFC-95CC-674C-9EA8-9C2DA7BDFC93}"/>
              </a:ext>
            </a:extLst>
          </p:cNvPr>
          <p:cNvPicPr>
            <a:picLocks noChangeAspect="1"/>
          </p:cNvPicPr>
          <p:nvPr/>
        </p:nvPicPr>
        <p:blipFill rotWithShape="1">
          <a:blip r:embed="rId4">
            <a:extLst>
              <a:ext uri="{28A0092B-C50C-407E-A947-70E740481C1C}">
                <a14:useLocalDpi xmlns:a14="http://schemas.microsoft.com/office/drawing/2010/main" val="0"/>
              </a:ext>
            </a:extLst>
          </a:blip>
          <a:srcRect b="19108"/>
          <a:stretch/>
        </p:blipFill>
        <p:spPr>
          <a:xfrm>
            <a:off x="1083589" y="2803466"/>
            <a:ext cx="4676500" cy="2837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Oval 15">
            <a:extLst>
              <a:ext uri="{FF2B5EF4-FFF2-40B4-BE49-F238E27FC236}">
                <a16:creationId xmlns:a16="http://schemas.microsoft.com/office/drawing/2014/main" xmlns="" id="{22C56907-CAF1-3B47-85C1-E1ECDDB4A947}"/>
              </a:ext>
            </a:extLst>
          </p:cNvPr>
          <p:cNvSpPr/>
          <p:nvPr/>
        </p:nvSpPr>
        <p:spPr>
          <a:xfrm>
            <a:off x="3060341" y="3236360"/>
            <a:ext cx="1051034" cy="7705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xmlns="" id="{0EDF1584-4DBC-8141-B25F-DB68A12C75E9}"/>
              </a:ext>
            </a:extLst>
          </p:cNvPr>
          <p:cNvSpPr/>
          <p:nvPr/>
        </p:nvSpPr>
        <p:spPr>
          <a:xfrm>
            <a:off x="4188787" y="3245739"/>
            <a:ext cx="751939" cy="6173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7AB87A9A-FA63-D148-905E-E2DA3B22DB12}"/>
              </a:ext>
            </a:extLst>
          </p:cNvPr>
          <p:cNvSpPr txBox="1"/>
          <p:nvPr/>
        </p:nvSpPr>
        <p:spPr>
          <a:xfrm>
            <a:off x="2985353" y="2741812"/>
            <a:ext cx="1203434" cy="707886"/>
          </a:xfrm>
          <a:prstGeom prst="rect">
            <a:avLst/>
          </a:prstGeom>
          <a:noFill/>
        </p:spPr>
        <p:txBody>
          <a:bodyPr wrap="square" rtlCol="0">
            <a:spAutoFit/>
          </a:bodyPr>
          <a:lstStyle/>
          <a:p>
            <a:pPr algn="ctr"/>
            <a:r>
              <a:rPr lang="en-US" sz="2000" b="1" dirty="0">
                <a:ln w="12700">
                  <a:solidFill>
                    <a:schemeClr val="tx1"/>
                  </a:solidFill>
                </a:ln>
                <a:solidFill>
                  <a:schemeClr val="bg1"/>
                </a:solidFill>
              </a:rPr>
              <a:t>In-House FSS</a:t>
            </a:r>
          </a:p>
        </p:txBody>
      </p:sp>
      <p:sp>
        <p:nvSpPr>
          <p:cNvPr id="19" name="TextBox 18">
            <a:extLst>
              <a:ext uri="{FF2B5EF4-FFF2-40B4-BE49-F238E27FC236}">
                <a16:creationId xmlns:a16="http://schemas.microsoft.com/office/drawing/2014/main" xmlns="" id="{55ECA404-563F-A947-9663-B9ED680CBE8F}"/>
              </a:ext>
            </a:extLst>
          </p:cNvPr>
          <p:cNvSpPr txBox="1"/>
          <p:nvPr/>
        </p:nvSpPr>
        <p:spPr>
          <a:xfrm>
            <a:off x="3993644" y="2741812"/>
            <a:ext cx="1203434" cy="707886"/>
          </a:xfrm>
          <a:prstGeom prst="rect">
            <a:avLst/>
          </a:prstGeom>
          <a:noFill/>
        </p:spPr>
        <p:txBody>
          <a:bodyPr wrap="square" rtlCol="0">
            <a:spAutoFit/>
          </a:bodyPr>
          <a:lstStyle/>
          <a:p>
            <a:pPr algn="ctr"/>
            <a:r>
              <a:rPr lang="en-US" sz="2000" b="1" dirty="0">
                <a:ln w="12700">
                  <a:solidFill>
                    <a:schemeClr val="tx1"/>
                  </a:solidFill>
                </a:ln>
                <a:solidFill>
                  <a:schemeClr val="bg1"/>
                </a:solidFill>
              </a:rPr>
              <a:t>Vendor FSS</a:t>
            </a:r>
          </a:p>
        </p:txBody>
      </p:sp>
      <p:sp>
        <p:nvSpPr>
          <p:cNvPr id="20" name="Pointed at sun">
            <a:extLst>
              <a:ext uri="{FF2B5EF4-FFF2-40B4-BE49-F238E27FC236}">
                <a16:creationId xmlns:a16="http://schemas.microsoft.com/office/drawing/2014/main" xmlns="" id="{CEC867AE-03EE-504E-AD37-17B9A83782CF}"/>
              </a:ext>
            </a:extLst>
          </p:cNvPr>
          <p:cNvSpPr txBox="1"/>
          <p:nvPr/>
        </p:nvSpPr>
        <p:spPr>
          <a:xfrm>
            <a:off x="7649695" y="5063688"/>
            <a:ext cx="1140373" cy="369328"/>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r>
              <a:rPr lang="en-US" dirty="0"/>
              <a:t>Vendor FSS</a:t>
            </a:r>
            <a:endParaRPr dirty="0"/>
          </a:p>
        </p:txBody>
      </p:sp>
      <p:sp>
        <p:nvSpPr>
          <p:cNvPr id="21" name="Pointed at sun">
            <a:extLst>
              <a:ext uri="{FF2B5EF4-FFF2-40B4-BE49-F238E27FC236}">
                <a16:creationId xmlns:a16="http://schemas.microsoft.com/office/drawing/2014/main" xmlns="" id="{4AF74DC2-892F-0346-81BA-3847CD499A15}"/>
              </a:ext>
            </a:extLst>
          </p:cNvPr>
          <p:cNvSpPr txBox="1"/>
          <p:nvPr/>
        </p:nvSpPr>
        <p:spPr>
          <a:xfrm>
            <a:off x="9441375" y="5051401"/>
            <a:ext cx="1302532" cy="369328"/>
          </a:xfrm>
          <a:prstGeom prst="rect">
            <a:avLst/>
          </a:prstGeom>
          <a:solidFill>
            <a:schemeClr val="bg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r>
              <a:rPr lang="en-US" dirty="0"/>
              <a:t>In-House FSS</a:t>
            </a:r>
            <a:endParaRPr dirty="0"/>
          </a:p>
        </p:txBody>
      </p:sp>
    </p:spTree>
    <p:extLst>
      <p:ext uri="{BB962C8B-B14F-4D97-AF65-F5344CB8AC3E}">
        <p14:creationId xmlns:p14="http://schemas.microsoft.com/office/powerpoint/2010/main" val="2855577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6" name="Table 159"/>
          <p:cNvGraphicFramePr/>
          <p:nvPr>
            <p:extLst>
              <p:ext uri="{D42A27DB-BD31-4B8C-83A1-F6EECF244321}">
                <p14:modId xmlns:p14="http://schemas.microsoft.com/office/powerpoint/2010/main" val="2415058918"/>
              </p:ext>
            </p:extLst>
          </p:nvPr>
        </p:nvGraphicFramePr>
        <p:xfrm>
          <a:off x="825742" y="1742223"/>
          <a:ext cx="5277699" cy="412326"/>
        </p:xfrm>
        <a:graphic>
          <a:graphicData uri="http://schemas.openxmlformats.org/drawingml/2006/table">
            <a:tbl>
              <a:tblPr/>
              <a:tblGrid>
                <a:gridCol w="1580320">
                  <a:extLst>
                    <a:ext uri="{9D8B030D-6E8A-4147-A177-3AD203B41FA5}">
                      <a16:colId xmlns:a16="http://schemas.microsoft.com/office/drawing/2014/main" xmlns="" val="20000"/>
                    </a:ext>
                  </a:extLst>
                </a:gridCol>
                <a:gridCol w="3697379">
                  <a:extLst>
                    <a:ext uri="{9D8B030D-6E8A-4147-A177-3AD203B41FA5}">
                      <a16:colId xmlns:a16="http://schemas.microsoft.com/office/drawing/2014/main" xmlns="" val="20001"/>
                    </a:ext>
                  </a:extLst>
                </a:gridCol>
              </a:tblGrid>
              <a:tr h="412326">
                <a:tc>
                  <a:txBody>
                    <a:bodyPr/>
                    <a:lstStyle/>
                    <a:p>
                      <a:pPr algn="ctr">
                        <a:defRPr sz="1800"/>
                      </a:pPr>
                      <a:r>
                        <a:rPr sz="1700">
                          <a:solidFill>
                            <a:srgbClr val="FFFFFF"/>
                          </a:solidFill>
                          <a:latin typeface="+mj-lt"/>
                          <a:ea typeface="+mj-ea"/>
                          <a:cs typeface="+mj-cs"/>
                        </a:rPr>
                        <a:t>Dec. 19, 2017</a:t>
                      </a:r>
                    </a:p>
                  </a:txBody>
                  <a:tcPr marL="32147" marR="32147" marT="32147" marB="32147" anchor="ctr" horzOverflow="overflow">
                    <a:lnL w="12700">
                      <a:solidFill>
                        <a:srgbClr val="FFFFFF"/>
                      </a:solidFill>
                    </a:lnL>
                    <a:lnR w="12700" cap="flat" cmpd="sng" algn="ctr">
                      <a:solidFill>
                        <a:srgbClr val="FFFFFF"/>
                      </a:solidFill>
                      <a:prstDash val="solid"/>
                      <a:round/>
                      <a:headEnd type="none" w="med" len="med"/>
                      <a:tailEnd type="none" w="med" len="med"/>
                    </a:lnR>
                    <a:lnT w="12700">
                      <a:solidFill>
                        <a:srgbClr val="FFFFFF"/>
                      </a:solidFill>
                    </a:lnT>
                    <a:lnB w="12700">
                      <a:solidFill>
                        <a:srgbClr val="FFFFFF"/>
                      </a:solidFill>
                    </a:lnB>
                    <a:solidFill>
                      <a:schemeClr val="accent1"/>
                    </a:solidFill>
                  </a:tcPr>
                </a:tc>
                <a:tc>
                  <a:txBody>
                    <a:bodyPr/>
                    <a:lstStyle/>
                    <a:p>
                      <a:pPr marL="254000" indent="-190500" algn="l">
                        <a:buSzPct val="100000"/>
                        <a:buChar char="-"/>
                        <a:defRPr sz="1700" b="1">
                          <a:solidFill>
                            <a:srgbClr val="FF2500"/>
                          </a:solidFill>
                          <a:latin typeface="+mj-lt"/>
                          <a:ea typeface="+mj-ea"/>
                          <a:cs typeface="+mj-cs"/>
                        </a:defRPr>
                      </a:pPr>
                      <a:r>
                        <a:rPr dirty="0">
                          <a:solidFill>
                            <a:schemeClr val="tx1"/>
                          </a:solidFill>
                        </a:rPr>
                        <a:t>GPS unresponsive</a:t>
                      </a:r>
                    </a:p>
                  </a:txBody>
                  <a:tcPr marL="32147" marR="32147" marT="32147" marB="32147" anchor="ctr" horzOverflow="overflow">
                    <a:lnL w="12700" cap="flat" cmpd="sng" algn="ctr">
                      <a:solidFill>
                        <a:srgbClr val="FFFFFF"/>
                      </a:solidFill>
                      <a:prstDash val="solid"/>
                      <a:round/>
                      <a:headEnd type="none" w="med" len="med"/>
                      <a:tailEnd type="none" w="med" len="med"/>
                    </a:lnL>
                    <a:lnR w="12700">
                      <a:solidFill>
                        <a:srgbClr val="FFFFFF"/>
                      </a:solidFill>
                    </a:lnR>
                    <a:lnT w="12700">
                      <a:solidFill>
                        <a:srgbClr val="FFFFFF"/>
                      </a:solidFill>
                    </a:lnT>
                    <a:lnB w="12700">
                      <a:solidFill>
                        <a:srgbClr val="FFFFFF"/>
                      </a:solidFill>
                    </a:lnB>
                    <a:solidFill>
                      <a:srgbClr val="A1B8E1"/>
                    </a:solidFill>
                  </a:tcPr>
                </a:tc>
                <a:extLst>
                  <a:ext uri="{0D108BD9-81ED-4DB2-BD59-A6C34878D82A}">
                    <a16:rowId xmlns:a16="http://schemas.microsoft.com/office/drawing/2014/main" xmlns="" val="10001"/>
                  </a:ext>
                </a:extLst>
              </a:tr>
            </a:tbl>
          </a:graphicData>
        </a:graphic>
      </p:graphicFrame>
      <p:pic>
        <p:nvPicPr>
          <p:cNvPr id="202" name="Image" descr="Image"/>
          <p:cNvPicPr>
            <a:picLocks noChangeAspect="1"/>
          </p:cNvPicPr>
          <p:nvPr/>
        </p:nvPicPr>
        <p:blipFill>
          <a:blip r:embed="rId3">
            <a:extLst/>
          </a:blip>
          <a:srcRect l="5041" t="7280" r="5041"/>
          <a:stretch>
            <a:fillRect/>
          </a:stretch>
        </p:blipFill>
        <p:spPr>
          <a:xfrm>
            <a:off x="6760550" y="1717405"/>
            <a:ext cx="4988866" cy="3774791"/>
          </a:xfrm>
          <a:prstGeom prst="rect">
            <a:avLst/>
          </a:prstGeom>
          <a:ln w="12700">
            <a:miter lim="400000"/>
          </a:ln>
        </p:spPr>
      </p:pic>
      <p:sp>
        <p:nvSpPr>
          <p:cNvPr id="203" name="Line"/>
          <p:cNvSpPr/>
          <p:nvPr/>
        </p:nvSpPr>
        <p:spPr>
          <a:xfrm flipV="1">
            <a:off x="9047046" y="1705133"/>
            <a:ext cx="1" cy="3687449"/>
          </a:xfrm>
          <a:prstGeom prst="line">
            <a:avLst/>
          </a:prstGeom>
          <a:ln w="25400">
            <a:solidFill>
              <a:srgbClr val="FF2600"/>
            </a:solidFill>
            <a:custDash>
              <a:ds d="200000" sp="200000"/>
            </a:custDash>
            <a:miter lim="400000"/>
          </a:ln>
        </p:spPr>
        <p:txBody>
          <a:bodyPr lIns="45718" tIns="45718" rIns="45718" bIns="45718"/>
          <a:lstStyle/>
          <a:p>
            <a:endParaRPr/>
          </a:p>
        </p:txBody>
      </p:sp>
      <p:sp>
        <p:nvSpPr>
          <p:cNvPr id="204" name="Moment GPS failed"/>
          <p:cNvSpPr txBox="1"/>
          <p:nvPr/>
        </p:nvSpPr>
        <p:spPr>
          <a:xfrm>
            <a:off x="9133697" y="2785813"/>
            <a:ext cx="1591105" cy="650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r>
              <a:rPr dirty="0"/>
              <a:t>Moment GPS failed</a:t>
            </a:r>
          </a:p>
        </p:txBody>
      </p:sp>
      <p:sp>
        <p:nvSpPr>
          <p:cNvPr id="2" name="Title 1">
            <a:extLst>
              <a:ext uri="{FF2B5EF4-FFF2-40B4-BE49-F238E27FC236}">
                <a16:creationId xmlns:a16="http://schemas.microsoft.com/office/drawing/2014/main" xmlns="" id="{5DD35B9D-BBCC-E04E-BE37-A9B35BAC1D9C}"/>
              </a:ext>
            </a:extLst>
          </p:cNvPr>
          <p:cNvSpPr>
            <a:spLocks noGrp="1"/>
          </p:cNvSpPr>
          <p:nvPr>
            <p:ph type="title"/>
          </p:nvPr>
        </p:nvSpPr>
        <p:spPr/>
        <p:txBody>
          <a:bodyPr/>
          <a:lstStyle/>
          <a:p>
            <a:r>
              <a:rPr lang="en-US" dirty="0"/>
              <a:t>Operations – GPS Issue</a:t>
            </a:r>
          </a:p>
        </p:txBody>
      </p:sp>
      <p:sp>
        <p:nvSpPr>
          <p:cNvPr id="4" name="Date Placeholder 3">
            <a:extLst>
              <a:ext uri="{FF2B5EF4-FFF2-40B4-BE49-F238E27FC236}">
                <a16:creationId xmlns:a16="http://schemas.microsoft.com/office/drawing/2014/main" xmlns="" id="{F4FE6D30-CEF3-E445-8D8D-76DF362A82C8}"/>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E47AACFD-31DA-1A4E-87DD-5B00B88BF31B}"/>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BC1F1AE2-8D28-5A40-ADBA-42F237509288}"/>
              </a:ext>
            </a:extLst>
          </p:cNvPr>
          <p:cNvSpPr>
            <a:spLocks noGrp="1"/>
          </p:cNvSpPr>
          <p:nvPr>
            <p:ph type="sldNum" sz="quarter" idx="12"/>
          </p:nvPr>
        </p:nvSpPr>
        <p:spPr/>
        <p:txBody>
          <a:bodyPr/>
          <a:lstStyle/>
          <a:p>
            <a:fld id="{AC5265D9-0D69-9B41-8A3C-94633AC49848}" type="slidenum">
              <a:rPr lang="en-US" smtClean="0"/>
              <a:pPr/>
              <a:t>36</a:t>
            </a:fld>
            <a:endParaRPr lang="en-US" dirty="0"/>
          </a:p>
        </p:txBody>
      </p:sp>
      <p:pic>
        <p:nvPicPr>
          <p:cNvPr id="16" name="Picture 15" descr="Dellingr Card Stack and Wheel Mount View 1.jpg">
            <a:extLst>
              <a:ext uri="{FF2B5EF4-FFF2-40B4-BE49-F238E27FC236}">
                <a16:creationId xmlns:a16="http://schemas.microsoft.com/office/drawing/2014/main" xmlns="" id="{2EE572EA-8E95-F94F-9DDB-4C0B8D34E449}"/>
              </a:ext>
            </a:extLst>
          </p:cNvPr>
          <p:cNvPicPr>
            <a:picLocks noChangeAspect="1"/>
          </p:cNvPicPr>
          <p:nvPr/>
        </p:nvPicPr>
        <p:blipFill>
          <a:blip r:embed="rId4" cstate="print"/>
          <a:srcRect/>
          <a:stretch>
            <a:fillRect/>
          </a:stretch>
        </p:blipFill>
        <p:spPr>
          <a:xfrm>
            <a:off x="1473286" y="2785813"/>
            <a:ext cx="4484044" cy="2777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xmlns="" id="{0DC162B3-5B6F-7B4F-A711-31A6BD0B3FF8}"/>
              </a:ext>
            </a:extLst>
          </p:cNvPr>
          <p:cNvSpPr txBox="1"/>
          <p:nvPr/>
        </p:nvSpPr>
        <p:spPr>
          <a:xfrm>
            <a:off x="301711" y="3231283"/>
            <a:ext cx="1171575" cy="369332"/>
          </a:xfrm>
          <a:prstGeom prst="rect">
            <a:avLst/>
          </a:prstGeom>
          <a:noFill/>
        </p:spPr>
        <p:txBody>
          <a:bodyPr wrap="square" rtlCol="0">
            <a:spAutoFit/>
          </a:bodyPr>
          <a:lstStyle/>
          <a:p>
            <a:pPr algn="ctr"/>
            <a:r>
              <a:rPr lang="en-US" dirty="0"/>
              <a:t>GPS</a:t>
            </a:r>
          </a:p>
        </p:txBody>
      </p:sp>
      <p:cxnSp>
        <p:nvCxnSpPr>
          <p:cNvPr id="18" name="Straight Arrow Connector 17">
            <a:extLst>
              <a:ext uri="{FF2B5EF4-FFF2-40B4-BE49-F238E27FC236}">
                <a16:creationId xmlns:a16="http://schemas.microsoft.com/office/drawing/2014/main" xmlns="" id="{B182C2F5-6721-264F-84CC-14B693E8D72C}"/>
              </a:ext>
            </a:extLst>
          </p:cNvPr>
          <p:cNvCxnSpPr>
            <a:cxnSpLocks/>
          </p:cNvCxnSpPr>
          <p:nvPr/>
        </p:nvCxnSpPr>
        <p:spPr>
          <a:xfrm>
            <a:off x="1181604" y="3436053"/>
            <a:ext cx="1900643" cy="1050893"/>
          </a:xfrm>
          <a:prstGeom prst="straightConnector1">
            <a:avLst/>
          </a:prstGeom>
          <a:ln>
            <a:headEnd type="none" w="med" len="med"/>
            <a:tailEnd type="triangle" w="med" len="med"/>
          </a:ln>
          <a:effectLst>
            <a:glow rad="38100">
              <a:schemeClr val="bg1">
                <a:alpha val="62000"/>
              </a:schemeClr>
            </a:glo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29013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F648BBF-14B6-6A49-ABAC-CA8F73195521}"/>
              </a:ext>
            </a:extLst>
          </p:cNvPr>
          <p:cNvSpPr>
            <a:spLocks noGrp="1"/>
          </p:cNvSpPr>
          <p:nvPr>
            <p:ph type="title"/>
          </p:nvPr>
        </p:nvSpPr>
        <p:spPr/>
        <p:txBody>
          <a:bodyPr/>
          <a:lstStyle/>
          <a:p>
            <a:r>
              <a:rPr lang="en-US" dirty="0"/>
              <a:t>Operations – Resets Issue</a:t>
            </a:r>
          </a:p>
        </p:txBody>
      </p:sp>
      <p:pic>
        <p:nvPicPr>
          <p:cNvPr id="208" name="24-1-2018_errors_0-24.pdf" descr="24-1-2018_errors_0-24.pdf"/>
          <p:cNvPicPr>
            <a:picLocks noChangeAspect="1"/>
          </p:cNvPicPr>
          <p:nvPr/>
        </p:nvPicPr>
        <p:blipFill>
          <a:blip r:embed="rId3">
            <a:extLst/>
          </a:blip>
          <a:srcRect l="10023" t="9057" r="1977" b="8554"/>
          <a:stretch>
            <a:fillRect/>
          </a:stretch>
        </p:blipFill>
        <p:spPr>
          <a:xfrm>
            <a:off x="2660073" y="948615"/>
            <a:ext cx="4383641" cy="5311177"/>
          </a:xfrm>
          <a:prstGeom prst="rect">
            <a:avLst/>
          </a:prstGeom>
          <a:ln w="12700">
            <a:miter lim="400000"/>
          </a:ln>
        </p:spPr>
      </p:pic>
      <p:sp>
        <p:nvSpPr>
          <p:cNvPr id="212" name="CPU having difficulty talking to subsystems"/>
          <p:cNvSpPr txBox="1"/>
          <p:nvPr/>
        </p:nvSpPr>
        <p:spPr>
          <a:xfrm>
            <a:off x="210479" y="2108638"/>
            <a:ext cx="1665254" cy="942339"/>
          </a:xfrm>
          <a:prstGeom prst="rect">
            <a:avLst/>
          </a:prstGeom>
          <a:noFill/>
          <a:ln w="12700">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a:solidFill>
                  <a:srgbClr val="FFFFFF"/>
                </a:solidFill>
              </a:defRPr>
            </a:lvl1pPr>
          </a:lstStyle>
          <a:p>
            <a:r>
              <a:rPr dirty="0">
                <a:solidFill>
                  <a:schemeClr val="tx1"/>
                </a:solidFill>
              </a:rPr>
              <a:t>CPU having difficulty talking to subsystems</a:t>
            </a:r>
          </a:p>
        </p:txBody>
      </p:sp>
      <p:sp>
        <p:nvSpPr>
          <p:cNvPr id="213" name="Early January, we started to see a lot of errors on the I2C bus (how the flight computer talks to various subsystems)."/>
          <p:cNvSpPr txBox="1"/>
          <p:nvPr/>
        </p:nvSpPr>
        <p:spPr>
          <a:xfrm>
            <a:off x="7646806" y="2108638"/>
            <a:ext cx="3851348" cy="34163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2000">
                <a:solidFill>
                  <a:srgbClr val="FFFFFF"/>
                </a:solidFill>
              </a:defRPr>
            </a:lvl1pPr>
          </a:lstStyle>
          <a:p>
            <a:pPr marL="342900" indent="-342900" algn="l">
              <a:buFont typeface="Arial" panose="020B0604020202020204" pitchFamily="34" charset="0"/>
              <a:buChar char="•"/>
            </a:pPr>
            <a:r>
              <a:rPr sz="2400" dirty="0">
                <a:solidFill>
                  <a:schemeClr val="tx1"/>
                </a:solidFill>
              </a:rPr>
              <a:t>Early January, we started to see a lot of errors on the I2C bus (how the flight computer talks to various subsystems)</a:t>
            </a:r>
            <a:endParaRPr lang="en-US" sz="2400" dirty="0">
              <a:solidFill>
                <a:schemeClr val="tx1"/>
              </a:solidFill>
            </a:endParaRPr>
          </a:p>
          <a:p>
            <a:pPr marL="342900" indent="-342900" algn="l">
              <a:buFont typeface="Arial" panose="020B0604020202020204" pitchFamily="34" charset="0"/>
              <a:buChar char="•"/>
            </a:pPr>
            <a:endParaRPr lang="en-US" sz="2400" dirty="0">
              <a:solidFill>
                <a:schemeClr val="tx1"/>
              </a:solidFill>
            </a:endParaRPr>
          </a:p>
          <a:p>
            <a:pPr marL="342900" indent="-342900" algn="l">
              <a:buFont typeface="Arial" panose="020B0604020202020204" pitchFamily="34" charset="0"/>
              <a:buChar char="•"/>
            </a:pPr>
            <a:r>
              <a:rPr lang="en-US" sz="2400" dirty="0">
                <a:solidFill>
                  <a:schemeClr val="tx1"/>
                </a:solidFill>
              </a:rPr>
              <a:t>By late January, the reset situation had significantly worsened</a:t>
            </a:r>
            <a:endParaRPr sz="2400" dirty="0">
              <a:solidFill>
                <a:schemeClr val="tx1"/>
              </a:solidFill>
            </a:endParaRPr>
          </a:p>
        </p:txBody>
      </p:sp>
      <p:sp>
        <p:nvSpPr>
          <p:cNvPr id="2" name="Slide Number Placeholder 1">
            <a:extLst>
              <a:ext uri="{FF2B5EF4-FFF2-40B4-BE49-F238E27FC236}">
                <a16:creationId xmlns:a16="http://schemas.microsoft.com/office/drawing/2014/main" xmlns="" id="{B273CFD1-D4B6-004A-9863-D52309A9E34D}"/>
              </a:ext>
            </a:extLst>
          </p:cNvPr>
          <p:cNvSpPr>
            <a:spLocks noGrp="1"/>
          </p:cNvSpPr>
          <p:nvPr>
            <p:ph type="sldNum" sz="quarter" idx="12"/>
          </p:nvPr>
        </p:nvSpPr>
        <p:spPr/>
        <p:txBody>
          <a:bodyPr/>
          <a:lstStyle/>
          <a:p>
            <a:fld id="{86CB4B4D-7CA3-9044-876B-883B54F8677D}" type="slidenum">
              <a:rPr lang="en-US" smtClean="0">
                <a:solidFill>
                  <a:schemeClr val="tx1"/>
                </a:solidFill>
              </a:rPr>
              <a:t>37</a:t>
            </a:fld>
            <a:endParaRPr lang="en-US">
              <a:solidFill>
                <a:schemeClr val="tx1"/>
              </a:solidFill>
            </a:endParaRPr>
          </a:p>
        </p:txBody>
      </p:sp>
      <p:sp>
        <p:nvSpPr>
          <p:cNvPr id="13" name="Right Brace 12">
            <a:extLst>
              <a:ext uri="{FF2B5EF4-FFF2-40B4-BE49-F238E27FC236}">
                <a16:creationId xmlns:a16="http://schemas.microsoft.com/office/drawing/2014/main" xmlns="" id="{AD6455A2-9E1C-D04D-ADA0-58EA3FB6829C}"/>
              </a:ext>
            </a:extLst>
          </p:cNvPr>
          <p:cNvSpPr/>
          <p:nvPr/>
        </p:nvSpPr>
        <p:spPr>
          <a:xfrm flipH="1">
            <a:off x="1938020" y="1091044"/>
            <a:ext cx="805180" cy="2992583"/>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Date Placeholder 3">
            <a:extLst>
              <a:ext uri="{FF2B5EF4-FFF2-40B4-BE49-F238E27FC236}">
                <a16:creationId xmlns:a16="http://schemas.microsoft.com/office/drawing/2014/main" xmlns="" id="{11BAB2E1-B105-5B4F-80CE-655F2C62A20F}"/>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3680F845-41C1-3B4B-AD4E-25B88B6F4699}"/>
              </a:ext>
            </a:extLst>
          </p:cNvPr>
          <p:cNvSpPr>
            <a:spLocks noGrp="1"/>
          </p:cNvSpPr>
          <p:nvPr>
            <p:ph type="ftr" sz="quarter" idx="11"/>
          </p:nvPr>
        </p:nvSpPr>
        <p:spPr/>
        <p:txBody>
          <a:bodyPr/>
          <a:lstStyle/>
          <a:p>
            <a:r>
              <a:rPr lang="en-US"/>
              <a:t>- Systems Engineering Seminar: Dellingr -</a:t>
            </a:r>
            <a:endParaRPr lang="en-US" dirty="0"/>
          </a:p>
        </p:txBody>
      </p:sp>
    </p:spTree>
    <p:extLst>
      <p:ext uri="{BB962C8B-B14F-4D97-AF65-F5344CB8AC3E}">
        <p14:creationId xmlns:p14="http://schemas.microsoft.com/office/powerpoint/2010/main" val="2275358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18-031-20:23:04.000000 (2       ) (SC      ) ( 73) (RTS Number 001 Started                                                          )…"/>
          <p:cNvSpPr txBox="1"/>
          <p:nvPr/>
        </p:nvSpPr>
        <p:spPr>
          <a:xfrm>
            <a:off x="2677819" y="1540558"/>
            <a:ext cx="8440454" cy="3911163"/>
          </a:xfrm>
          <a:prstGeom prst="rect">
            <a:avLst/>
          </a:prstGeom>
          <a:solidFill>
            <a:schemeClr val="accent1">
              <a:satOff val="-3547"/>
              <a:lumOff val="-10352"/>
            </a:schemeClr>
          </a:solidFill>
          <a:ln w="127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900">
                <a:solidFill>
                  <a:srgbClr val="FFFFFF"/>
                </a:solidFill>
                <a:latin typeface="Menlo"/>
                <a:ea typeface="Menlo"/>
                <a:cs typeface="Menlo"/>
                <a:sym typeface="Menlo"/>
              </a:defRPr>
            </a:pPr>
            <a:r>
              <a:rPr sz="800" dirty="0"/>
              <a:t>18-031-20:23:04.000000 (2       ) (SC      ) ( 73) (RTS Number 001 Started                                                          )</a:t>
            </a:r>
          </a:p>
          <a:p>
            <a:pPr>
              <a:defRPr sz="900">
                <a:solidFill>
                  <a:srgbClr val="FFFFFF"/>
                </a:solidFill>
                <a:latin typeface="Menlo"/>
                <a:ea typeface="Menlo"/>
                <a:cs typeface="Menlo"/>
                <a:sym typeface="Menlo"/>
              </a:defRPr>
            </a:pPr>
            <a:r>
              <a:rPr sz="800" dirty="0"/>
              <a:t>18-031-</a:t>
            </a:r>
            <a:r>
              <a:rPr sz="800" b="1" dirty="0"/>
              <a:t>20:23:10</a:t>
            </a:r>
            <a:r>
              <a:rPr sz="800" dirty="0"/>
              <a:t>.000000 (3       ) (CFE_SB  ) ( 17) (</a:t>
            </a:r>
            <a:r>
              <a:rPr sz="800" dirty="0" err="1"/>
              <a:t>Msg</a:t>
            </a:r>
            <a:r>
              <a:rPr sz="800" dirty="0"/>
              <a:t> Limit </a:t>
            </a:r>
            <a:r>
              <a:rPr sz="800" dirty="0" err="1"/>
              <a:t>Err,MsgId</a:t>
            </a:r>
            <a:r>
              <a:rPr sz="800" dirty="0"/>
              <a:t> 0x18c2,pipe </a:t>
            </a:r>
            <a:r>
              <a:rPr sz="800" dirty="0" err="1"/>
              <a:t>ACS_CMD_PIPE,sender</a:t>
            </a:r>
            <a:r>
              <a:rPr sz="800" dirty="0"/>
              <a:t> SCH                         )</a:t>
            </a:r>
          </a:p>
          <a:p>
            <a:pPr>
              <a:defRPr sz="900">
                <a:solidFill>
                  <a:srgbClr val="FFFFFF"/>
                </a:solidFill>
                <a:latin typeface="Menlo"/>
                <a:ea typeface="Menlo"/>
                <a:cs typeface="Menlo"/>
                <a:sym typeface="Menlo"/>
              </a:defRPr>
            </a:pPr>
            <a:r>
              <a:rPr sz="800" dirty="0"/>
              <a:t>16-122-00:00:12.000000 (2       ) (FM      ) (104) (Free Space Table verify results: good entries = 2, bad = 0, unused = 6          )</a:t>
            </a:r>
          </a:p>
          <a:p>
            <a:pPr>
              <a:defRPr sz="900">
                <a:solidFill>
                  <a:srgbClr val="FFFFFF"/>
                </a:solidFill>
                <a:latin typeface="Menlo"/>
                <a:ea typeface="Menlo"/>
                <a:cs typeface="Menlo"/>
                <a:sym typeface="Menlo"/>
              </a:defRPr>
            </a:pPr>
            <a:r>
              <a:rPr sz="800" dirty="0"/>
              <a:t>16-122-00:00:12.000000 (2       ) (FM      ) (  1) (Initialization complete: version 2.3.1.0                                        )</a:t>
            </a:r>
          </a:p>
          <a:p>
            <a:pPr>
              <a:defRPr sz="900">
                <a:solidFill>
                  <a:srgbClr val="FFFFFF"/>
                </a:solidFill>
                <a:latin typeface="Menlo"/>
                <a:ea typeface="Menlo"/>
                <a:cs typeface="Menlo"/>
                <a:sym typeface="Menlo"/>
              </a:defRPr>
            </a:pPr>
            <a:r>
              <a:rPr sz="800" dirty="0"/>
              <a:t>16-122-00:00:12.000000 (2       ) (FM      ) (100) (Child Task initialization complete                                              )</a:t>
            </a:r>
          </a:p>
          <a:p>
            <a:pPr>
              <a:defRPr sz="900">
                <a:solidFill>
                  <a:srgbClr val="FFFFFF"/>
                </a:solidFill>
                <a:latin typeface="Menlo"/>
                <a:ea typeface="Menlo"/>
                <a:cs typeface="Menlo"/>
                <a:sym typeface="Menlo"/>
              </a:defRPr>
            </a:pPr>
            <a:r>
              <a:rPr sz="800" dirty="0"/>
              <a:t>16-122-00:00:12.000000 (3       ) (SC      ) (123) (Unbundle RTS OK: /boot/rtsb01.bin, </a:t>
            </a:r>
            <a:r>
              <a:rPr sz="800" dirty="0" err="1"/>
              <a:t>Dest</a:t>
            </a:r>
            <a:r>
              <a:rPr sz="800" dirty="0"/>
              <a:t>: /ram, RTS Size: 416, RTS </a:t>
            </a:r>
            <a:r>
              <a:rPr sz="800" dirty="0" err="1"/>
              <a:t>Num</a:t>
            </a:r>
            <a:r>
              <a:rPr sz="800" dirty="0"/>
              <a:t>: 4        )</a:t>
            </a:r>
          </a:p>
          <a:p>
            <a:pPr>
              <a:defRPr sz="900">
                <a:solidFill>
                  <a:srgbClr val="FFFFFF"/>
                </a:solidFill>
                <a:latin typeface="Menlo"/>
                <a:ea typeface="Menlo"/>
                <a:cs typeface="Menlo"/>
                <a:sym typeface="Menlo"/>
              </a:defRPr>
            </a:pPr>
            <a:r>
              <a:rPr sz="800" dirty="0"/>
              <a:t>16-122-00:00:12.000000 (3       ) (SC      ) (123) (Unbundle RTS OK: /boot/rtsb02.bin, </a:t>
            </a:r>
            <a:r>
              <a:rPr sz="800" dirty="0" err="1"/>
              <a:t>Dest</a:t>
            </a:r>
            <a:r>
              <a:rPr sz="800" dirty="0"/>
              <a:t>: /ram, RTS Size: 416, RTS </a:t>
            </a:r>
            <a:r>
              <a:rPr sz="800" dirty="0" err="1"/>
              <a:t>Num</a:t>
            </a:r>
            <a:r>
              <a:rPr sz="800" dirty="0"/>
              <a:t>: 14       )</a:t>
            </a:r>
          </a:p>
          <a:p>
            <a:pPr>
              <a:defRPr sz="900">
                <a:solidFill>
                  <a:srgbClr val="FFFFFF"/>
                </a:solidFill>
                <a:latin typeface="Menlo"/>
                <a:ea typeface="Menlo"/>
                <a:cs typeface="Menlo"/>
                <a:sym typeface="Menlo"/>
              </a:defRPr>
            </a:pPr>
            <a:r>
              <a:rPr sz="800" dirty="0"/>
              <a:t>16-122-00:00:12.000000 (3       ) (SC      ) (123) (Unbundle RTS OK: /boot/rtsb03.bin, </a:t>
            </a:r>
            <a:r>
              <a:rPr sz="800" dirty="0" err="1"/>
              <a:t>Dest</a:t>
            </a:r>
            <a:r>
              <a:rPr sz="800" dirty="0"/>
              <a:t>: /ram, RTS Size: 416, RTS </a:t>
            </a:r>
            <a:r>
              <a:rPr sz="800" dirty="0" err="1"/>
              <a:t>Num</a:t>
            </a:r>
            <a:r>
              <a:rPr sz="800" dirty="0"/>
              <a:t>: 16       )</a:t>
            </a:r>
          </a:p>
          <a:p>
            <a:pPr>
              <a:defRPr sz="900">
                <a:solidFill>
                  <a:srgbClr val="FFFFFF"/>
                </a:solidFill>
                <a:latin typeface="Menlo"/>
                <a:ea typeface="Menlo"/>
                <a:cs typeface="Menlo"/>
                <a:sym typeface="Menlo"/>
              </a:defRPr>
            </a:pPr>
            <a:r>
              <a:rPr sz="800" dirty="0"/>
              <a:t>16-122-00:00:13.000000 (3       ) (SC      ) (123) (Unbundle RTS OK: /boot/rtsb04.bin, </a:t>
            </a:r>
            <a:r>
              <a:rPr sz="800" dirty="0" err="1"/>
              <a:t>Dest</a:t>
            </a:r>
            <a:r>
              <a:rPr sz="800" dirty="0"/>
              <a:t>: /ram, RTS Size: 416, RTS </a:t>
            </a:r>
            <a:r>
              <a:rPr sz="800" dirty="0" err="1"/>
              <a:t>Num</a:t>
            </a:r>
            <a:r>
              <a:rPr sz="800" dirty="0"/>
              <a:t>: 24       )</a:t>
            </a:r>
          </a:p>
          <a:p>
            <a:pPr>
              <a:defRPr sz="900">
                <a:solidFill>
                  <a:srgbClr val="FFFFFF"/>
                </a:solidFill>
                <a:latin typeface="Menlo"/>
                <a:ea typeface="Menlo"/>
                <a:cs typeface="Menlo"/>
                <a:sym typeface="Menlo"/>
              </a:defRPr>
            </a:pPr>
            <a:r>
              <a:rPr sz="800" dirty="0"/>
              <a:t>16-122-00:00:13.000000 (3       ) (SC      ) (123) (Unbundle RTS OK: /boot/rtsb05.bin, </a:t>
            </a:r>
            <a:r>
              <a:rPr sz="800" dirty="0" err="1"/>
              <a:t>Dest</a:t>
            </a:r>
            <a:r>
              <a:rPr sz="800" dirty="0"/>
              <a:t>: /ram, RTS Size: 416, RTS </a:t>
            </a:r>
            <a:r>
              <a:rPr sz="800" dirty="0" err="1"/>
              <a:t>Num</a:t>
            </a:r>
            <a:r>
              <a:rPr sz="800" dirty="0"/>
              <a:t>: 31       )</a:t>
            </a:r>
          </a:p>
          <a:p>
            <a:pPr>
              <a:defRPr sz="900">
                <a:solidFill>
                  <a:srgbClr val="FFFFFF"/>
                </a:solidFill>
                <a:latin typeface="Menlo"/>
                <a:ea typeface="Menlo"/>
                <a:cs typeface="Menlo"/>
                <a:sym typeface="Menlo"/>
              </a:defRPr>
            </a:pPr>
            <a:r>
              <a:rPr sz="800" dirty="0"/>
              <a:t>16-122-00:00:13.000000 (2       ) (SC      ) ( 21) (RTS table file load count = 32                                                  )</a:t>
            </a:r>
          </a:p>
          <a:p>
            <a:pPr>
              <a:defRPr sz="900">
                <a:solidFill>
                  <a:srgbClr val="FFFFFF"/>
                </a:solidFill>
                <a:latin typeface="Menlo"/>
                <a:ea typeface="Menlo"/>
                <a:cs typeface="Menlo"/>
                <a:sym typeface="Menlo"/>
              </a:defRPr>
            </a:pPr>
            <a:r>
              <a:rPr sz="800" dirty="0"/>
              <a:t>16-122-00:00:13.000000 (2       ) (SC      ) (  9) (SC Initialized. Version 2.3.0.0                                                 )</a:t>
            </a:r>
          </a:p>
          <a:p>
            <a:pPr>
              <a:defRPr sz="900">
                <a:solidFill>
                  <a:srgbClr val="FFFFFF"/>
                </a:solidFill>
                <a:latin typeface="Menlo"/>
                <a:ea typeface="Menlo"/>
                <a:cs typeface="Menlo"/>
                <a:sym typeface="Menlo"/>
              </a:defRPr>
            </a:pPr>
            <a:r>
              <a:rPr sz="800" dirty="0"/>
              <a:t>16-122-00:00:13.000000 (2       ) (LC      ) ( 56) (WDT verify results: good = 15, bad = 0, unused = 49                             )</a:t>
            </a:r>
          </a:p>
          <a:p>
            <a:pPr>
              <a:defRPr sz="900">
                <a:solidFill>
                  <a:srgbClr val="FFFFFF"/>
                </a:solidFill>
                <a:latin typeface="Menlo"/>
                <a:ea typeface="Menlo"/>
                <a:cs typeface="Menlo"/>
                <a:sym typeface="Menlo"/>
              </a:defRPr>
            </a:pPr>
            <a:r>
              <a:rPr sz="800" dirty="0"/>
              <a:t>16-122-00:00:14.000000 (2       ) (LC      ) ( 66) (ADT verify results: good = 14, bad = 0, unused = 50                             )</a:t>
            </a:r>
          </a:p>
          <a:p>
            <a:pPr>
              <a:defRPr sz="900">
                <a:solidFill>
                  <a:srgbClr val="FFFFFF"/>
                </a:solidFill>
                <a:latin typeface="Menlo"/>
                <a:ea typeface="Menlo"/>
                <a:cs typeface="Menlo"/>
                <a:sym typeface="Menlo"/>
              </a:defRPr>
            </a:pPr>
            <a:r>
              <a:rPr sz="800" dirty="0"/>
              <a:t>16-122-00:00:14.000000 (2       ) (LC      ) (  2) (LC Initialized. Version 0.0.0.0                                                 )</a:t>
            </a:r>
          </a:p>
          <a:p>
            <a:pPr>
              <a:defRPr sz="900">
                <a:solidFill>
                  <a:srgbClr val="FFFFFF"/>
                </a:solidFill>
                <a:latin typeface="Menlo"/>
                <a:ea typeface="Menlo"/>
                <a:cs typeface="Menlo"/>
                <a:sym typeface="Menlo"/>
              </a:defRPr>
            </a:pPr>
            <a:r>
              <a:rPr sz="800" dirty="0"/>
              <a:t>16-122-00:00:16.000000 (2       ) (SEC     ) (  4) (SEC: RESET command                                                              )</a:t>
            </a:r>
          </a:p>
          <a:p>
            <a:pPr>
              <a:defRPr sz="900">
                <a:solidFill>
                  <a:srgbClr val="FFFFFF"/>
                </a:solidFill>
                <a:latin typeface="Menlo"/>
                <a:ea typeface="Menlo"/>
                <a:cs typeface="Menlo"/>
                <a:sym typeface="Menlo"/>
              </a:defRPr>
            </a:pPr>
            <a:r>
              <a:rPr sz="800" dirty="0"/>
              <a:t>16-122-00:00:16.000000 (2       ) (SEC     ) (  1) (SEC Initialized. Version 1.0.0.0                                                )</a:t>
            </a:r>
          </a:p>
          <a:p>
            <a:pPr>
              <a:defRPr sz="900">
                <a:solidFill>
                  <a:srgbClr val="FFFFFF"/>
                </a:solidFill>
                <a:latin typeface="Menlo"/>
                <a:ea typeface="Menlo"/>
                <a:cs typeface="Menlo"/>
                <a:sym typeface="Menlo"/>
              </a:defRPr>
            </a:pPr>
            <a:r>
              <a:rPr sz="800" dirty="0"/>
              <a:t>16-122-00:00:16.000000 (2       ) (FUL     ) (  1) (FUL App Initialized. Version 1.0.0.0                                            )</a:t>
            </a:r>
          </a:p>
          <a:p>
            <a:pPr>
              <a:defRPr sz="900">
                <a:solidFill>
                  <a:srgbClr val="FFFFFF"/>
                </a:solidFill>
                <a:latin typeface="Menlo"/>
                <a:ea typeface="Menlo"/>
                <a:cs typeface="Menlo"/>
                <a:sym typeface="Menlo"/>
              </a:defRPr>
            </a:pPr>
            <a:r>
              <a:rPr sz="800" dirty="0"/>
              <a:t>16-122-00:00:16.000000 (2       ) (FDL     ) (  1) (FDL App Initialized. Version 1.0.0.0                                            )</a:t>
            </a:r>
          </a:p>
          <a:p>
            <a:pPr>
              <a:defRPr sz="900">
                <a:solidFill>
                  <a:srgbClr val="FFFFFF"/>
                </a:solidFill>
                <a:latin typeface="Menlo"/>
                <a:ea typeface="Menlo"/>
                <a:cs typeface="Menlo"/>
                <a:sym typeface="Menlo"/>
              </a:defRPr>
            </a:pPr>
            <a:r>
              <a:rPr sz="800" dirty="0"/>
              <a:t>16-122-00:00:16.000000 (2       ) (MM      ) (  1) (MM Initialized. Version 0.0.0.0                                                 )</a:t>
            </a:r>
          </a:p>
          <a:p>
            <a:pPr>
              <a:defRPr sz="900">
                <a:solidFill>
                  <a:srgbClr val="FFFFFF"/>
                </a:solidFill>
                <a:latin typeface="Menlo"/>
                <a:ea typeface="Menlo"/>
                <a:cs typeface="Menlo"/>
                <a:sym typeface="Menlo"/>
              </a:defRPr>
            </a:pPr>
            <a:r>
              <a:rPr sz="800" dirty="0"/>
              <a:t>16-122-00:00:16.000000 (2       ) (CS      ) (144) (CS </a:t>
            </a:r>
            <a:r>
              <a:rPr sz="800" dirty="0" err="1"/>
              <a:t>Eeprom</a:t>
            </a:r>
            <a:r>
              <a:rPr sz="800" dirty="0"/>
              <a:t> Table verification results: good = 8, bad = 0, unused = 8             )</a:t>
            </a:r>
          </a:p>
          <a:p>
            <a:pPr>
              <a:defRPr sz="900">
                <a:solidFill>
                  <a:srgbClr val="FFFFFF"/>
                </a:solidFill>
                <a:latin typeface="Menlo"/>
                <a:ea typeface="Menlo"/>
                <a:cs typeface="Menlo"/>
                <a:sym typeface="Menlo"/>
              </a:defRPr>
            </a:pPr>
            <a:r>
              <a:rPr sz="800" dirty="0"/>
              <a:t>16-122-00:00:16.000000 (2       ) (CS      ) (143) (CS Memory Table verification results: good = 0, bad = 0, unused = 16            )</a:t>
            </a:r>
          </a:p>
          <a:p>
            <a:pPr>
              <a:defRPr sz="900">
                <a:solidFill>
                  <a:srgbClr val="FFFFFF"/>
                </a:solidFill>
                <a:latin typeface="Menlo"/>
                <a:ea typeface="Menlo"/>
                <a:cs typeface="Menlo"/>
                <a:sym typeface="Menlo"/>
              </a:defRPr>
            </a:pPr>
            <a:r>
              <a:rPr sz="800" dirty="0"/>
              <a:t>16-122-00:00:16.000000 (2       ) (CS      ) (107) (CS Memory Table: No valid entries in the table                                  )</a:t>
            </a:r>
          </a:p>
          <a:p>
            <a:pPr>
              <a:defRPr sz="900">
                <a:solidFill>
                  <a:srgbClr val="FFFFFF"/>
                </a:solidFill>
                <a:latin typeface="Menlo"/>
                <a:ea typeface="Menlo"/>
                <a:cs typeface="Menlo"/>
                <a:sym typeface="Menlo"/>
              </a:defRPr>
            </a:pPr>
            <a:r>
              <a:rPr sz="800" dirty="0"/>
              <a:t>16-122-00:00:16.000000 (2       ) (CS      ) (142) (CS Apps Table verification results: good = 0, bad = 0, unused = 24              )</a:t>
            </a:r>
          </a:p>
          <a:p>
            <a:pPr>
              <a:defRPr sz="900">
                <a:solidFill>
                  <a:srgbClr val="FFFFFF"/>
                </a:solidFill>
                <a:latin typeface="Menlo"/>
                <a:ea typeface="Menlo"/>
                <a:cs typeface="Menlo"/>
                <a:sym typeface="Menlo"/>
              </a:defRPr>
            </a:pPr>
            <a:r>
              <a:rPr sz="800" dirty="0"/>
              <a:t>16-122-00:00:17.000000 (2       ) (CS      ) (108) (CS Apps Table: No valid entries in the table                                    )</a:t>
            </a:r>
          </a:p>
          <a:p>
            <a:pPr>
              <a:defRPr sz="900">
                <a:solidFill>
                  <a:srgbClr val="FFFFFF"/>
                </a:solidFill>
                <a:latin typeface="Menlo"/>
                <a:ea typeface="Menlo"/>
                <a:cs typeface="Menlo"/>
                <a:sym typeface="Menlo"/>
              </a:defRPr>
            </a:pPr>
            <a:r>
              <a:rPr sz="800" dirty="0"/>
              <a:t>16-122-00:00:17.000000 (2       ) (CS      ) (139) (CS Tables Table verification results: good = 46, bad = 0, unused = 26           )</a:t>
            </a:r>
          </a:p>
          <a:p>
            <a:pPr>
              <a:defRPr sz="900">
                <a:solidFill>
                  <a:srgbClr val="FFFFFF"/>
                </a:solidFill>
                <a:latin typeface="Menlo"/>
                <a:ea typeface="Menlo"/>
                <a:cs typeface="Menlo"/>
                <a:sym typeface="Menlo"/>
              </a:defRPr>
            </a:pPr>
            <a:r>
              <a:rPr sz="800" dirty="0"/>
              <a:t>16-122-00:00:17.000000 (2       ) (CS      ) (  1) (CS Initialized. Version 0.0.0.0                                                 )</a:t>
            </a:r>
          </a:p>
          <a:p>
            <a:pPr>
              <a:defRPr sz="900">
                <a:solidFill>
                  <a:srgbClr val="FFFFFF"/>
                </a:solidFill>
                <a:latin typeface="Menlo"/>
                <a:ea typeface="Menlo"/>
                <a:cs typeface="Menlo"/>
                <a:sym typeface="Menlo"/>
              </a:defRPr>
            </a:pPr>
            <a:r>
              <a:rPr sz="800" dirty="0"/>
              <a:t>16-122-00:00:17.000000 (2       ) (MD      ) (  7) (Dwell Tables Recovered: 0, Dwell Tables Initialized: 4                          )</a:t>
            </a:r>
          </a:p>
          <a:p>
            <a:pPr>
              <a:defRPr sz="900">
                <a:solidFill>
                  <a:srgbClr val="FFFFFF"/>
                </a:solidFill>
                <a:latin typeface="Menlo"/>
                <a:ea typeface="Menlo"/>
                <a:cs typeface="Menlo"/>
                <a:sym typeface="Menlo"/>
              </a:defRPr>
            </a:pPr>
            <a:r>
              <a:rPr sz="800" dirty="0"/>
              <a:t>18-031-20:24:08.000000 (2       ) (SC      ) ( 73) (RTS Number 001 Started                                                          )</a:t>
            </a:r>
          </a:p>
          <a:p>
            <a:pPr>
              <a:defRPr sz="900">
                <a:solidFill>
                  <a:srgbClr val="FFFFFF"/>
                </a:solidFill>
                <a:latin typeface="Menlo"/>
                <a:ea typeface="Menlo"/>
                <a:cs typeface="Menlo"/>
                <a:sym typeface="Menlo"/>
              </a:defRPr>
            </a:pPr>
            <a:r>
              <a:rPr sz="800" dirty="0"/>
              <a:t>18-031-</a:t>
            </a:r>
            <a:r>
              <a:rPr sz="800" b="1" dirty="0"/>
              <a:t>20:24:14</a:t>
            </a:r>
            <a:r>
              <a:rPr sz="800" dirty="0"/>
              <a:t>.000000 (3       ) (CFE_SB  ) ( 17) (</a:t>
            </a:r>
            <a:r>
              <a:rPr sz="800" dirty="0" err="1"/>
              <a:t>Msg</a:t>
            </a:r>
            <a:r>
              <a:rPr sz="800" dirty="0"/>
              <a:t> Limit </a:t>
            </a:r>
            <a:r>
              <a:rPr sz="800" dirty="0" err="1"/>
              <a:t>Err,MsgId</a:t>
            </a:r>
            <a:r>
              <a:rPr sz="800" dirty="0"/>
              <a:t> 0x18c2,pipe </a:t>
            </a:r>
            <a:r>
              <a:rPr sz="800" dirty="0" err="1"/>
              <a:t>ACS_CMD_PIPE,sender</a:t>
            </a:r>
            <a:r>
              <a:rPr sz="800" dirty="0"/>
              <a:t> SCH                         )</a:t>
            </a:r>
          </a:p>
          <a:p>
            <a:pPr>
              <a:defRPr sz="900">
                <a:solidFill>
                  <a:srgbClr val="FFFFFF"/>
                </a:solidFill>
                <a:latin typeface="Menlo"/>
                <a:ea typeface="Menlo"/>
                <a:cs typeface="Menlo"/>
                <a:sym typeface="Menlo"/>
              </a:defRPr>
            </a:pPr>
            <a:r>
              <a:rPr sz="800" dirty="0"/>
              <a:t>16-122-00:00:07.000000 (2       ) (CADET   ) (  1) (L386 CADET: App Initialized using DEFAULTS. Version 1.0.0.0                     )</a:t>
            </a:r>
          </a:p>
        </p:txBody>
      </p:sp>
      <p:sp>
        <p:nvSpPr>
          <p:cNvPr id="221" name="Crash!"/>
          <p:cNvSpPr txBox="1"/>
          <p:nvPr/>
        </p:nvSpPr>
        <p:spPr>
          <a:xfrm>
            <a:off x="11319287" y="1404851"/>
            <a:ext cx="688711"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chemeClr val="accent4"/>
                </a:solidFill>
              </a:defRPr>
            </a:lvl1pPr>
          </a:lstStyle>
          <a:p>
            <a:r>
              <a:rPr>
                <a:solidFill>
                  <a:schemeClr val="tx1"/>
                </a:solidFill>
              </a:rPr>
              <a:t>Crash!</a:t>
            </a:r>
          </a:p>
        </p:txBody>
      </p:sp>
      <p:sp>
        <p:nvSpPr>
          <p:cNvPr id="222" name="Crash!"/>
          <p:cNvSpPr txBox="1"/>
          <p:nvPr/>
        </p:nvSpPr>
        <p:spPr>
          <a:xfrm>
            <a:off x="11319287" y="5271679"/>
            <a:ext cx="688711"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chemeClr val="accent4"/>
                </a:solidFill>
              </a:defRPr>
            </a:lvl1pPr>
          </a:lstStyle>
          <a:p>
            <a:r>
              <a:rPr dirty="0">
                <a:solidFill>
                  <a:schemeClr val="tx1"/>
                </a:solidFill>
              </a:rPr>
              <a:t>Crash!</a:t>
            </a:r>
          </a:p>
        </p:txBody>
      </p:sp>
      <p:sp>
        <p:nvSpPr>
          <p:cNvPr id="223" name="Line"/>
          <p:cNvSpPr/>
          <p:nvPr/>
        </p:nvSpPr>
        <p:spPr>
          <a:xfrm>
            <a:off x="11650704" y="1809215"/>
            <a:ext cx="0" cy="3462464"/>
          </a:xfrm>
          <a:prstGeom prst="line">
            <a:avLst/>
          </a:prstGeom>
          <a:ln w="25400">
            <a:solidFill>
              <a:schemeClr val="accent1"/>
            </a:solidFill>
            <a:tailEnd type="triangle"/>
          </a:ln>
        </p:spPr>
        <p:txBody>
          <a:bodyPr lIns="45718" tIns="45718" rIns="45718" bIns="45718"/>
          <a:lstStyle/>
          <a:p>
            <a:endParaRPr/>
          </a:p>
        </p:txBody>
      </p:sp>
      <p:sp>
        <p:nvSpPr>
          <p:cNvPr id="224" name="Reboot"/>
          <p:cNvSpPr txBox="1"/>
          <p:nvPr/>
        </p:nvSpPr>
        <p:spPr>
          <a:xfrm>
            <a:off x="11278057" y="3241610"/>
            <a:ext cx="771169" cy="369328"/>
          </a:xfrm>
          <a:prstGeom prst="rect">
            <a:avLst/>
          </a:prstGeom>
          <a:solidFill>
            <a:schemeClr val="bg1"/>
          </a:solidFill>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chemeClr val="accent4"/>
                </a:solidFill>
              </a:defRPr>
            </a:lvl1pPr>
          </a:lstStyle>
          <a:p>
            <a:r>
              <a:rPr dirty="0">
                <a:solidFill>
                  <a:schemeClr val="tx1"/>
                </a:solidFill>
              </a:rPr>
              <a:t>Reboot</a:t>
            </a:r>
          </a:p>
        </p:txBody>
      </p:sp>
      <p:sp>
        <p:nvSpPr>
          <p:cNvPr id="225" name="January 26-February 5"/>
          <p:cNvSpPr txBox="1"/>
          <p:nvPr/>
        </p:nvSpPr>
        <p:spPr>
          <a:xfrm>
            <a:off x="4782775" y="1115830"/>
            <a:ext cx="2873603" cy="4247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nSpc>
                <a:spcPct val="90000"/>
              </a:lnSpc>
              <a:defRPr sz="2400">
                <a:solidFill>
                  <a:srgbClr val="FFFFFF"/>
                </a:solidFill>
              </a:defRPr>
            </a:lvl1pPr>
          </a:lstStyle>
          <a:p>
            <a:r>
              <a:rPr dirty="0">
                <a:solidFill>
                  <a:schemeClr val="tx1"/>
                </a:solidFill>
              </a:rPr>
              <a:t>January 26-February 5</a:t>
            </a:r>
          </a:p>
        </p:txBody>
      </p:sp>
      <p:sp>
        <p:nvSpPr>
          <p:cNvPr id="6" name="Title 5">
            <a:extLst>
              <a:ext uri="{FF2B5EF4-FFF2-40B4-BE49-F238E27FC236}">
                <a16:creationId xmlns:a16="http://schemas.microsoft.com/office/drawing/2014/main" xmlns="" id="{3F7A0583-B57F-6447-B710-EBA1DF262E81}"/>
              </a:ext>
            </a:extLst>
          </p:cNvPr>
          <p:cNvSpPr>
            <a:spLocks noGrp="1"/>
          </p:cNvSpPr>
          <p:nvPr>
            <p:ph type="title"/>
          </p:nvPr>
        </p:nvSpPr>
        <p:spPr/>
        <p:txBody>
          <a:bodyPr/>
          <a:lstStyle/>
          <a:p>
            <a:r>
              <a:rPr lang="en-US" dirty="0"/>
              <a:t>Operations – Resets Issue</a:t>
            </a:r>
          </a:p>
        </p:txBody>
      </p:sp>
      <p:sp>
        <p:nvSpPr>
          <p:cNvPr id="7" name="Content Placeholder 6">
            <a:extLst>
              <a:ext uri="{FF2B5EF4-FFF2-40B4-BE49-F238E27FC236}">
                <a16:creationId xmlns:a16="http://schemas.microsoft.com/office/drawing/2014/main" xmlns="" id="{8A839E99-9603-BE46-80B7-BC7B119CDD1A}"/>
              </a:ext>
            </a:extLst>
          </p:cNvPr>
          <p:cNvSpPr>
            <a:spLocks noGrp="1"/>
          </p:cNvSpPr>
          <p:nvPr>
            <p:ph idx="1"/>
          </p:nvPr>
        </p:nvSpPr>
        <p:spPr>
          <a:xfrm>
            <a:off x="287482" y="1328194"/>
            <a:ext cx="2189324" cy="4866991"/>
          </a:xfrm>
        </p:spPr>
        <p:txBody>
          <a:bodyPr>
            <a:normAutofit fontScale="92500" lnSpcReduction="20000"/>
          </a:bodyPr>
          <a:lstStyle/>
          <a:p>
            <a:pPr>
              <a:defRPr sz="2000"/>
            </a:pPr>
            <a:r>
              <a:rPr lang="en-US" dirty="0"/>
              <a:t>January 26, Friday. Last contact with flight computer.</a:t>
            </a:r>
          </a:p>
          <a:p>
            <a:pPr>
              <a:defRPr sz="2000"/>
            </a:pPr>
            <a:r>
              <a:rPr lang="en-US" dirty="0"/>
              <a:t>January 29, Monday, windy</a:t>
            </a:r>
          </a:p>
          <a:p>
            <a:pPr>
              <a:defRPr sz="2000"/>
            </a:pPr>
            <a:r>
              <a:rPr lang="en-US" dirty="0"/>
              <a:t>January 30, Tuesday, windy</a:t>
            </a:r>
          </a:p>
          <a:p>
            <a:pPr>
              <a:defRPr sz="2000"/>
            </a:pPr>
            <a:r>
              <a:rPr lang="en-US" dirty="0"/>
              <a:t>January 31st contact through radio, but couldn’t talk to flight computer</a:t>
            </a:r>
          </a:p>
          <a:p>
            <a:pPr>
              <a:defRPr sz="2000"/>
            </a:pPr>
            <a:r>
              <a:rPr lang="en-US" dirty="0"/>
              <a:t>From January 26 - February 5, &gt;13,000 resets. Reboot every 64 seconds, continuously, for 10 days</a:t>
            </a:r>
          </a:p>
        </p:txBody>
      </p:sp>
      <p:sp>
        <p:nvSpPr>
          <p:cNvPr id="2" name="Slide Number Placeholder 1">
            <a:extLst>
              <a:ext uri="{FF2B5EF4-FFF2-40B4-BE49-F238E27FC236}">
                <a16:creationId xmlns:a16="http://schemas.microsoft.com/office/drawing/2014/main" xmlns="" id="{52F151E6-C6D0-7941-A19C-AC79B13F175C}"/>
              </a:ext>
            </a:extLst>
          </p:cNvPr>
          <p:cNvSpPr>
            <a:spLocks noGrp="1"/>
          </p:cNvSpPr>
          <p:nvPr>
            <p:ph type="sldNum" sz="quarter" idx="12"/>
          </p:nvPr>
        </p:nvSpPr>
        <p:spPr/>
        <p:txBody>
          <a:bodyPr/>
          <a:lstStyle/>
          <a:p>
            <a:fld id="{86CB4B4D-7CA3-9044-876B-883B54F8677D}" type="slidenum">
              <a:rPr lang="en-US" smtClean="0">
                <a:solidFill>
                  <a:schemeClr val="tx1"/>
                </a:solidFill>
              </a:rPr>
              <a:t>38</a:t>
            </a:fld>
            <a:endParaRPr lang="en-US">
              <a:solidFill>
                <a:schemeClr val="tx1"/>
              </a:solidFill>
            </a:endParaRPr>
          </a:p>
        </p:txBody>
      </p:sp>
      <p:sp>
        <p:nvSpPr>
          <p:cNvPr id="3" name="Date Placeholder 2">
            <a:extLst>
              <a:ext uri="{FF2B5EF4-FFF2-40B4-BE49-F238E27FC236}">
                <a16:creationId xmlns:a16="http://schemas.microsoft.com/office/drawing/2014/main" xmlns="" id="{CE38E41B-10E9-834A-84B0-95573E014B43}"/>
              </a:ext>
            </a:extLst>
          </p:cNvPr>
          <p:cNvSpPr>
            <a:spLocks noGrp="1"/>
          </p:cNvSpPr>
          <p:nvPr>
            <p:ph type="dt" sz="half" idx="10"/>
          </p:nvPr>
        </p:nvSpPr>
        <p:spPr/>
        <p:txBody>
          <a:bodyPr/>
          <a:lstStyle/>
          <a:p>
            <a:r>
              <a:rPr lang="en-US"/>
              <a:t>09/27/2018</a:t>
            </a:r>
          </a:p>
        </p:txBody>
      </p:sp>
      <p:sp>
        <p:nvSpPr>
          <p:cNvPr id="4" name="Footer Placeholder 3">
            <a:extLst>
              <a:ext uri="{FF2B5EF4-FFF2-40B4-BE49-F238E27FC236}">
                <a16:creationId xmlns:a16="http://schemas.microsoft.com/office/drawing/2014/main" xmlns="" id="{4FA77996-00EB-7849-BD93-6DF298B3D696}"/>
              </a:ext>
            </a:extLst>
          </p:cNvPr>
          <p:cNvSpPr>
            <a:spLocks noGrp="1"/>
          </p:cNvSpPr>
          <p:nvPr>
            <p:ph type="ftr" sz="quarter" idx="11"/>
          </p:nvPr>
        </p:nvSpPr>
        <p:spPr/>
        <p:txBody>
          <a:bodyPr/>
          <a:lstStyle/>
          <a:p>
            <a:r>
              <a:rPr lang="en-US"/>
              <a:t>- Systems Engineering Seminar: Dellingr -</a:t>
            </a:r>
            <a:endParaRPr lang="en-US" dirty="0"/>
          </a:p>
        </p:txBody>
      </p:sp>
    </p:spTree>
    <p:extLst>
      <p:ext uri="{BB962C8B-B14F-4D97-AF65-F5344CB8AC3E}">
        <p14:creationId xmlns:p14="http://schemas.microsoft.com/office/powerpoint/2010/main" val="1428151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A954D5F-8980-CC4A-94C2-A366D98553AD}"/>
              </a:ext>
            </a:extLst>
          </p:cNvPr>
          <p:cNvSpPr>
            <a:spLocks noGrp="1"/>
          </p:cNvSpPr>
          <p:nvPr>
            <p:ph type="title"/>
          </p:nvPr>
        </p:nvSpPr>
        <p:spPr/>
        <p:txBody>
          <a:bodyPr/>
          <a:lstStyle/>
          <a:p>
            <a:r>
              <a:rPr lang="en-US" dirty="0"/>
              <a:t>Operations – Resets Issue</a:t>
            </a:r>
          </a:p>
        </p:txBody>
      </p:sp>
      <p:sp>
        <p:nvSpPr>
          <p:cNvPr id="4" name="Content Placeholder 3">
            <a:extLst>
              <a:ext uri="{FF2B5EF4-FFF2-40B4-BE49-F238E27FC236}">
                <a16:creationId xmlns:a16="http://schemas.microsoft.com/office/drawing/2014/main" xmlns="" id="{D8AEB4AF-9711-7948-AC0E-911B49549BCC}"/>
              </a:ext>
            </a:extLst>
          </p:cNvPr>
          <p:cNvSpPr>
            <a:spLocks noGrp="1"/>
          </p:cNvSpPr>
          <p:nvPr>
            <p:ph idx="1"/>
          </p:nvPr>
        </p:nvSpPr>
        <p:spPr/>
        <p:txBody>
          <a:bodyPr>
            <a:normAutofit lnSpcReduction="10000"/>
          </a:bodyPr>
          <a:lstStyle/>
          <a:p>
            <a:r>
              <a:rPr lang="en-US" dirty="0"/>
              <a:t>Satellite C&amp;DH not responding</a:t>
            </a:r>
          </a:p>
          <a:p>
            <a:r>
              <a:rPr lang="en-US" dirty="0"/>
              <a:t>Radio is responding when talking directly to it</a:t>
            </a:r>
          </a:p>
          <a:p>
            <a:r>
              <a:rPr lang="en-US" dirty="0"/>
              <a:t>Not clear if resets are occurring due to EPS or C&amp;DH</a:t>
            </a:r>
          </a:p>
          <a:p>
            <a:pPr lvl="1"/>
            <a:r>
              <a:rPr lang="en-US" dirty="0"/>
              <a:t>Talked to radio with long transmission bursts to see if the EPS was resetting</a:t>
            </a:r>
          </a:p>
          <a:p>
            <a:pPr lvl="1"/>
            <a:r>
              <a:rPr lang="en-US" dirty="0"/>
              <a:t>No radio resets occurred during experiment, indicating CPU reset only</a:t>
            </a:r>
          </a:p>
          <a:p>
            <a:r>
              <a:rPr lang="en-US" dirty="0"/>
              <a:t>Radio has a direct IO line to the C&amp;DH CPU for processor reset</a:t>
            </a:r>
          </a:p>
          <a:p>
            <a:r>
              <a:rPr lang="en-US" dirty="0"/>
              <a:t>Theory:</a:t>
            </a:r>
          </a:p>
          <a:p>
            <a:pPr lvl="1"/>
            <a:r>
              <a:rPr lang="en-US" dirty="0"/>
              <a:t>C&amp;DH is booting up long enough to service the I2C line</a:t>
            </a:r>
          </a:p>
          <a:p>
            <a:pPr lvl="1"/>
            <a:r>
              <a:rPr lang="en-US" dirty="0"/>
              <a:t>EPS watchdog used to reset spacecraft is not being triggered</a:t>
            </a:r>
          </a:p>
          <a:p>
            <a:pPr lvl="1"/>
            <a:r>
              <a:rPr lang="en-US" dirty="0"/>
              <a:t>By enabling IO line for 4 minutes during a pass, the EPS watchdog will not be served and the EPS will perform a system hard reset clearing the problem</a:t>
            </a:r>
          </a:p>
          <a:p>
            <a:pPr lvl="1"/>
            <a:r>
              <a:rPr lang="en-US" dirty="0"/>
              <a:t>IT WORKED!</a:t>
            </a:r>
          </a:p>
        </p:txBody>
      </p:sp>
      <p:sp>
        <p:nvSpPr>
          <p:cNvPr id="2" name="Slide Number Placeholder 1">
            <a:extLst>
              <a:ext uri="{FF2B5EF4-FFF2-40B4-BE49-F238E27FC236}">
                <a16:creationId xmlns:a16="http://schemas.microsoft.com/office/drawing/2014/main" xmlns="" id="{9B2DB487-030F-6448-AB5E-59B2A875B35D}"/>
              </a:ext>
            </a:extLst>
          </p:cNvPr>
          <p:cNvSpPr>
            <a:spLocks noGrp="1"/>
          </p:cNvSpPr>
          <p:nvPr>
            <p:ph type="sldNum" sz="quarter" idx="12"/>
          </p:nvPr>
        </p:nvSpPr>
        <p:spPr/>
        <p:txBody>
          <a:bodyPr/>
          <a:lstStyle/>
          <a:p>
            <a:fld id="{86CB4B4D-7CA3-9044-876B-883B54F8677D}" type="slidenum">
              <a:rPr lang="en-US" smtClean="0">
                <a:solidFill>
                  <a:schemeClr val="tx1"/>
                </a:solidFill>
              </a:rPr>
              <a:t>39</a:t>
            </a:fld>
            <a:endParaRPr lang="en-US">
              <a:solidFill>
                <a:schemeClr val="tx1"/>
              </a:solidFill>
            </a:endParaRPr>
          </a:p>
        </p:txBody>
      </p:sp>
      <p:sp>
        <p:nvSpPr>
          <p:cNvPr id="5" name="Date Placeholder 4">
            <a:extLst>
              <a:ext uri="{FF2B5EF4-FFF2-40B4-BE49-F238E27FC236}">
                <a16:creationId xmlns:a16="http://schemas.microsoft.com/office/drawing/2014/main" xmlns="" id="{CEA1D503-DC5A-1946-89C0-6DA2AE0B6B83}"/>
              </a:ext>
            </a:extLst>
          </p:cNvPr>
          <p:cNvSpPr>
            <a:spLocks noGrp="1"/>
          </p:cNvSpPr>
          <p:nvPr>
            <p:ph type="dt" sz="half" idx="10"/>
          </p:nvPr>
        </p:nvSpPr>
        <p:spPr/>
        <p:txBody>
          <a:bodyPr/>
          <a:lstStyle/>
          <a:p>
            <a:r>
              <a:rPr lang="en-US"/>
              <a:t>09/27/2018</a:t>
            </a:r>
          </a:p>
        </p:txBody>
      </p:sp>
      <p:sp>
        <p:nvSpPr>
          <p:cNvPr id="6" name="Footer Placeholder 5">
            <a:extLst>
              <a:ext uri="{FF2B5EF4-FFF2-40B4-BE49-F238E27FC236}">
                <a16:creationId xmlns:a16="http://schemas.microsoft.com/office/drawing/2014/main" xmlns="" id="{22088067-200F-814C-8F50-DBD5A9DC0269}"/>
              </a:ext>
            </a:extLst>
          </p:cNvPr>
          <p:cNvSpPr>
            <a:spLocks noGrp="1"/>
          </p:cNvSpPr>
          <p:nvPr>
            <p:ph type="ftr" sz="quarter" idx="11"/>
          </p:nvPr>
        </p:nvSpPr>
        <p:spPr/>
        <p:txBody>
          <a:bodyPr/>
          <a:lstStyle/>
          <a:p>
            <a:r>
              <a:rPr lang="en-US"/>
              <a:t>- Systems Engineering Seminar: Dellingr -</a:t>
            </a:r>
            <a:endParaRPr lang="en-US" dirty="0"/>
          </a:p>
        </p:txBody>
      </p:sp>
    </p:spTree>
    <p:extLst>
      <p:ext uri="{BB962C8B-B14F-4D97-AF65-F5344CB8AC3E}">
        <p14:creationId xmlns:p14="http://schemas.microsoft.com/office/powerpoint/2010/main" val="3832729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8CC642-781F-FF45-8AAE-908DA569EFCC}"/>
              </a:ext>
            </a:extLst>
          </p:cNvPr>
          <p:cNvSpPr>
            <a:spLocks noGrp="1"/>
          </p:cNvSpPr>
          <p:nvPr>
            <p:ph type="title"/>
          </p:nvPr>
        </p:nvSpPr>
        <p:spPr/>
        <p:txBody>
          <a:bodyPr/>
          <a:lstStyle/>
          <a:p>
            <a:r>
              <a:rPr lang="en-US" dirty="0"/>
              <a:t>Project Formulation – Plan</a:t>
            </a:r>
          </a:p>
        </p:txBody>
      </p:sp>
      <p:sp>
        <p:nvSpPr>
          <p:cNvPr id="3" name="Content Placeholder 2">
            <a:extLst>
              <a:ext uri="{FF2B5EF4-FFF2-40B4-BE49-F238E27FC236}">
                <a16:creationId xmlns:a16="http://schemas.microsoft.com/office/drawing/2014/main" xmlns="" id="{5F4E0A67-5D75-8942-914C-703145E7EB6B}"/>
              </a:ext>
            </a:extLst>
          </p:cNvPr>
          <p:cNvSpPr>
            <a:spLocks noGrp="1"/>
          </p:cNvSpPr>
          <p:nvPr>
            <p:ph idx="1"/>
          </p:nvPr>
        </p:nvSpPr>
        <p:spPr/>
        <p:txBody>
          <a:bodyPr>
            <a:normAutofit lnSpcReduction="10000"/>
          </a:bodyPr>
          <a:lstStyle/>
          <a:p>
            <a:pPr>
              <a:spcBef>
                <a:spcPts val="1200"/>
              </a:spcBef>
            </a:pPr>
            <a:r>
              <a:rPr lang="en-US" dirty="0"/>
              <a:t>Original objectives were selected to stress the typical Goddard project and engineering approach</a:t>
            </a:r>
          </a:p>
          <a:p>
            <a:pPr>
              <a:spcBef>
                <a:spcPts val="1200"/>
              </a:spcBef>
            </a:pPr>
            <a:r>
              <a:rPr lang="en-US" dirty="0"/>
              <a:t>Initial Spacecraft Bus budget: 3.2 FTEs, $100k based on university cost claims, instruments cost not part of the budget</a:t>
            </a:r>
          </a:p>
          <a:p>
            <a:pPr>
              <a:spcBef>
                <a:spcPts val="1200"/>
              </a:spcBef>
            </a:pPr>
            <a:r>
              <a:rPr lang="en-US" dirty="0"/>
              <a:t>Only 2 full-time members (PM and DPM)</a:t>
            </a:r>
          </a:p>
          <a:p>
            <a:pPr lvl="1">
              <a:spcBef>
                <a:spcPts val="1200"/>
              </a:spcBef>
            </a:pPr>
            <a:r>
              <a:rPr lang="en-US" dirty="0"/>
              <a:t>Positions were posted, applicants interviewed and selections made </a:t>
            </a:r>
          </a:p>
          <a:p>
            <a:pPr lvl="2">
              <a:spcBef>
                <a:spcPts val="1200"/>
              </a:spcBef>
            </a:pPr>
            <a:r>
              <a:rPr lang="en-US" dirty="0"/>
              <a:t>Position 1: Project Manager, Systems Engineer, Procurements, I&amp;T, etc.</a:t>
            </a:r>
          </a:p>
          <a:p>
            <a:pPr lvl="2">
              <a:spcBef>
                <a:spcPts val="1200"/>
              </a:spcBef>
            </a:pPr>
            <a:r>
              <a:rPr lang="en-US" dirty="0"/>
              <a:t>Position 2: Deputy Project Manager, Mission Systems Engineer, I&amp;T, etc.</a:t>
            </a:r>
          </a:p>
          <a:p>
            <a:pPr lvl="1">
              <a:spcBef>
                <a:spcPts val="1200"/>
              </a:spcBef>
            </a:pPr>
            <a:r>
              <a:rPr lang="en-US" dirty="0"/>
              <a:t>Part-time staff to provide support as needed</a:t>
            </a:r>
          </a:p>
          <a:p>
            <a:pPr>
              <a:spcBef>
                <a:spcPts val="1200"/>
              </a:spcBef>
            </a:pPr>
            <a:r>
              <a:rPr lang="en-US" dirty="0"/>
              <a:t>Timeline of 1 year</a:t>
            </a:r>
          </a:p>
          <a:p>
            <a:pPr>
              <a:spcBef>
                <a:spcPts val="1200"/>
              </a:spcBef>
            </a:pPr>
            <a:r>
              <a:rPr lang="en-US" dirty="0"/>
              <a:t>Do no harm risk classification</a:t>
            </a:r>
          </a:p>
        </p:txBody>
      </p:sp>
      <p:sp>
        <p:nvSpPr>
          <p:cNvPr id="4" name="Date Placeholder 3">
            <a:extLst>
              <a:ext uri="{FF2B5EF4-FFF2-40B4-BE49-F238E27FC236}">
                <a16:creationId xmlns:a16="http://schemas.microsoft.com/office/drawing/2014/main" xmlns="" id="{8556D76C-5821-B94D-8575-13CE3BA47C79}"/>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2FA1424B-10F3-6746-AC46-B079AFE216DC}"/>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3643D9E5-2D3D-7046-A016-96BD013804F2}"/>
              </a:ext>
            </a:extLst>
          </p:cNvPr>
          <p:cNvSpPr>
            <a:spLocks noGrp="1"/>
          </p:cNvSpPr>
          <p:nvPr>
            <p:ph type="sldNum" sz="quarter" idx="12"/>
          </p:nvPr>
        </p:nvSpPr>
        <p:spPr/>
        <p:txBody>
          <a:bodyPr/>
          <a:lstStyle/>
          <a:p>
            <a:fld id="{AC5265D9-0D69-9B41-8A3C-94633AC49848}" type="slidenum">
              <a:rPr lang="en-US" smtClean="0"/>
              <a:pPr/>
              <a:t>4</a:t>
            </a:fld>
            <a:endParaRPr lang="en-US" dirty="0"/>
          </a:p>
        </p:txBody>
      </p:sp>
    </p:spTree>
    <p:extLst>
      <p:ext uri="{BB962C8B-B14F-4D97-AF65-F5344CB8AC3E}">
        <p14:creationId xmlns:p14="http://schemas.microsoft.com/office/powerpoint/2010/main" val="410309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10 minutes of data during the Feb 6 pass after recovery"/>
          <p:cNvSpPr txBox="1"/>
          <p:nvPr/>
        </p:nvSpPr>
        <p:spPr>
          <a:xfrm>
            <a:off x="1062687" y="1120837"/>
            <a:ext cx="3776441"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a:defRPr sz="2200">
                <a:solidFill>
                  <a:srgbClr val="FFFFFF"/>
                </a:solidFill>
              </a:defRPr>
            </a:lvl1pPr>
          </a:lstStyle>
          <a:p>
            <a:r>
              <a:rPr sz="1800" dirty="0">
                <a:solidFill>
                  <a:schemeClr val="tx1"/>
                </a:solidFill>
              </a:rPr>
              <a:t>10 minutes of data during the Feb 6 pass after recovery </a:t>
            </a:r>
          </a:p>
        </p:txBody>
      </p:sp>
      <p:sp>
        <p:nvSpPr>
          <p:cNvPr id="367" name="“Victory. Behnam was able to turn on INMS in the ION mode. We had no resets between the last pass and this one.”"/>
          <p:cNvSpPr txBox="1"/>
          <p:nvPr/>
        </p:nvSpPr>
        <p:spPr>
          <a:xfrm>
            <a:off x="6627739" y="1061736"/>
            <a:ext cx="4243228" cy="9899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noAutofit/>
          </a:bodyPr>
          <a:lstStyle>
            <a:lvl1pPr defTabSz="457200">
              <a:defRPr sz="1766">
                <a:solidFill>
                  <a:srgbClr val="FFFFFF"/>
                </a:solidFill>
                <a:latin typeface="Menlo"/>
                <a:ea typeface="Menlo"/>
                <a:cs typeface="Menlo"/>
                <a:sym typeface="Menlo"/>
              </a:defRPr>
            </a:lvl1pPr>
          </a:lstStyle>
          <a:p>
            <a:r>
              <a:rPr sz="1800" dirty="0">
                <a:solidFill>
                  <a:schemeClr val="tx1"/>
                </a:solidFill>
                <a:latin typeface="+mn-lt"/>
              </a:rPr>
              <a:t>“Victory. </a:t>
            </a:r>
            <a:r>
              <a:rPr lang="en-US" sz="1800" dirty="0">
                <a:solidFill>
                  <a:schemeClr val="tx1"/>
                </a:solidFill>
                <a:latin typeface="+mn-lt"/>
              </a:rPr>
              <a:t>[WE were] </a:t>
            </a:r>
            <a:r>
              <a:rPr sz="1800" dirty="0">
                <a:solidFill>
                  <a:schemeClr val="tx1"/>
                </a:solidFill>
                <a:latin typeface="+mn-lt"/>
              </a:rPr>
              <a:t>able to turn on INMS in the ION mode. We had no resets between the last pass and this one.”</a:t>
            </a:r>
          </a:p>
        </p:txBody>
      </p:sp>
      <p:pic>
        <p:nvPicPr>
          <p:cNvPr id="369" name="IMG_2036.jpg" descr="IMG_2036.jpg"/>
          <p:cNvPicPr>
            <a:picLocks noChangeAspect="1"/>
          </p:cNvPicPr>
          <p:nvPr/>
        </p:nvPicPr>
        <p:blipFill>
          <a:blip r:embed="rId3">
            <a:extLst/>
          </a:blip>
          <a:srcRect l="20990" t="29846" r="13382"/>
          <a:stretch>
            <a:fillRect/>
          </a:stretch>
        </p:blipFill>
        <p:spPr>
          <a:xfrm>
            <a:off x="6395406" y="2116138"/>
            <a:ext cx="4707894" cy="3774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2" name="Image" descr="Image"/>
          <p:cNvPicPr>
            <a:picLocks noChangeAspect="1"/>
          </p:cNvPicPr>
          <p:nvPr/>
        </p:nvPicPr>
        <p:blipFill>
          <a:blip r:embed="rId4">
            <a:extLst/>
          </a:blip>
          <a:srcRect l="4431" t="4889" r="6675" b="2506"/>
          <a:stretch>
            <a:fillRect/>
          </a:stretch>
        </p:blipFill>
        <p:spPr>
          <a:xfrm>
            <a:off x="631172" y="1709723"/>
            <a:ext cx="4449982" cy="4587267"/>
          </a:xfrm>
          <a:prstGeom prst="rect">
            <a:avLst/>
          </a:prstGeom>
          <a:ln w="12700">
            <a:miter lim="400000"/>
          </a:ln>
        </p:spPr>
      </p:pic>
      <p:sp>
        <p:nvSpPr>
          <p:cNvPr id="3" name="Title 2">
            <a:extLst>
              <a:ext uri="{FF2B5EF4-FFF2-40B4-BE49-F238E27FC236}">
                <a16:creationId xmlns:a16="http://schemas.microsoft.com/office/drawing/2014/main" xmlns="" id="{B38D92ED-34AC-7B4F-99C5-D830F567FAF6}"/>
              </a:ext>
            </a:extLst>
          </p:cNvPr>
          <p:cNvSpPr>
            <a:spLocks noGrp="1"/>
          </p:cNvSpPr>
          <p:nvPr>
            <p:ph type="title"/>
          </p:nvPr>
        </p:nvSpPr>
        <p:spPr/>
        <p:txBody>
          <a:bodyPr/>
          <a:lstStyle/>
          <a:p>
            <a:r>
              <a:rPr lang="en-US" dirty="0"/>
              <a:t>Operations – Science Data!</a:t>
            </a:r>
          </a:p>
        </p:txBody>
      </p:sp>
      <p:sp>
        <p:nvSpPr>
          <p:cNvPr id="2" name="Slide Number Placeholder 1">
            <a:extLst>
              <a:ext uri="{FF2B5EF4-FFF2-40B4-BE49-F238E27FC236}">
                <a16:creationId xmlns:a16="http://schemas.microsoft.com/office/drawing/2014/main" xmlns="" id="{212D30AB-4DCA-9A49-8DF8-949404C0F698}"/>
              </a:ext>
            </a:extLst>
          </p:cNvPr>
          <p:cNvSpPr>
            <a:spLocks noGrp="1"/>
          </p:cNvSpPr>
          <p:nvPr>
            <p:ph type="sldNum" sz="quarter" idx="12"/>
          </p:nvPr>
        </p:nvSpPr>
        <p:spPr/>
        <p:txBody>
          <a:bodyPr/>
          <a:lstStyle/>
          <a:p>
            <a:fld id="{86CB4B4D-7CA3-9044-876B-883B54F8677D}" type="slidenum">
              <a:rPr lang="en-US" smtClean="0">
                <a:solidFill>
                  <a:schemeClr val="tx1"/>
                </a:solidFill>
              </a:rPr>
              <a:t>40</a:t>
            </a:fld>
            <a:endParaRPr lang="en-US">
              <a:solidFill>
                <a:schemeClr val="tx1"/>
              </a:solidFill>
            </a:endParaRPr>
          </a:p>
        </p:txBody>
      </p:sp>
      <p:sp>
        <p:nvSpPr>
          <p:cNvPr id="4" name="Date Placeholder 3">
            <a:extLst>
              <a:ext uri="{FF2B5EF4-FFF2-40B4-BE49-F238E27FC236}">
                <a16:creationId xmlns:a16="http://schemas.microsoft.com/office/drawing/2014/main" xmlns="" id="{06A9586A-D023-4F44-BAB3-9077B2B48F87}"/>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2BF4E2CD-4073-DB4C-B001-66661D2FF25A}"/>
              </a:ext>
            </a:extLst>
          </p:cNvPr>
          <p:cNvSpPr>
            <a:spLocks noGrp="1"/>
          </p:cNvSpPr>
          <p:nvPr>
            <p:ph type="ftr" sz="quarter" idx="11"/>
          </p:nvPr>
        </p:nvSpPr>
        <p:spPr/>
        <p:txBody>
          <a:bodyPr/>
          <a:lstStyle/>
          <a:p>
            <a:r>
              <a:rPr lang="en-US"/>
              <a:t>- Systems Engineering Seminar: Dellingr -</a:t>
            </a:r>
            <a:endParaRPr lang="en-US" dirty="0"/>
          </a:p>
        </p:txBody>
      </p:sp>
    </p:spTree>
    <p:extLst>
      <p:ext uri="{BB962C8B-B14F-4D97-AF65-F5344CB8AC3E}">
        <p14:creationId xmlns:p14="http://schemas.microsoft.com/office/powerpoint/2010/main" val="1491953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xmlns="" id="{79030468-7500-5045-877E-402DE8DE7366}"/>
              </a:ext>
            </a:extLst>
          </p:cNvPr>
          <p:cNvSpPr/>
          <p:nvPr/>
        </p:nvSpPr>
        <p:spPr>
          <a:xfrm>
            <a:off x="0" y="2697708"/>
            <a:ext cx="12192000" cy="29463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asted-image.tiff">
            <a:extLst>
              <a:ext uri="{FF2B5EF4-FFF2-40B4-BE49-F238E27FC236}">
                <a16:creationId xmlns:a16="http://schemas.microsoft.com/office/drawing/2014/main" xmlns="" id="{F40DCE06-641B-0A49-AC36-AEACFB180B9C}"/>
              </a:ext>
            </a:extLst>
          </p:cNvPr>
          <p:cNvPicPr>
            <a:picLocks noChangeAspect="1"/>
          </p:cNvPicPr>
          <p:nvPr/>
        </p:nvPicPr>
        <p:blipFill>
          <a:blip r:embed="rId2" cstate="hqprint">
            <a:extLst>
              <a:ext uri="{28A0092B-C50C-407E-A947-70E740481C1C}">
                <a14:useLocalDpi xmlns:a14="http://schemas.microsoft.com/office/drawing/2010/main"/>
              </a:ext>
            </a:extLst>
          </a:blip>
          <a:srcRect l="1710" t="500" r="4506" b="451"/>
          <a:stretch>
            <a:fillRect/>
          </a:stretch>
        </p:blipFill>
        <p:spPr>
          <a:xfrm>
            <a:off x="7985164" y="2920276"/>
            <a:ext cx="2539335" cy="2541489"/>
          </a:xfrm>
          <a:custGeom>
            <a:avLst/>
            <a:gdLst/>
            <a:ahLst/>
            <a:cxnLst>
              <a:cxn ang="0">
                <a:pos x="wd2" y="hd2"/>
              </a:cxn>
              <a:cxn ang="5400000">
                <a:pos x="wd2" y="hd2"/>
              </a:cxn>
              <a:cxn ang="10800000">
                <a:pos x="wd2" y="hd2"/>
              </a:cxn>
              <a:cxn ang="16200000">
                <a:pos x="wd2" y="hd2"/>
              </a:cxn>
            </a:cxnLst>
            <a:rect l="0" t="0" r="r" b="b"/>
            <a:pathLst>
              <a:path w="21585" h="21582" extrusionOk="0">
                <a:moveTo>
                  <a:pt x="10981" y="3"/>
                </a:moveTo>
                <a:cubicBezTo>
                  <a:pt x="9898" y="-17"/>
                  <a:pt x="9070" y="77"/>
                  <a:pt x="8157" y="330"/>
                </a:cubicBezTo>
                <a:cubicBezTo>
                  <a:pt x="7992" y="375"/>
                  <a:pt x="7842" y="413"/>
                  <a:pt x="7827" y="410"/>
                </a:cubicBezTo>
                <a:cubicBezTo>
                  <a:pt x="7811" y="408"/>
                  <a:pt x="7788" y="409"/>
                  <a:pt x="7776" y="414"/>
                </a:cubicBezTo>
                <a:cubicBezTo>
                  <a:pt x="7764" y="419"/>
                  <a:pt x="7725" y="430"/>
                  <a:pt x="7688" y="437"/>
                </a:cubicBezTo>
                <a:cubicBezTo>
                  <a:pt x="7573" y="462"/>
                  <a:pt x="6970" y="682"/>
                  <a:pt x="6774" y="771"/>
                </a:cubicBezTo>
                <a:cubicBezTo>
                  <a:pt x="6670" y="818"/>
                  <a:pt x="6568" y="848"/>
                  <a:pt x="6548" y="835"/>
                </a:cubicBezTo>
                <a:cubicBezTo>
                  <a:pt x="6528" y="823"/>
                  <a:pt x="6488" y="839"/>
                  <a:pt x="6460" y="872"/>
                </a:cubicBezTo>
                <a:cubicBezTo>
                  <a:pt x="6432" y="906"/>
                  <a:pt x="6357" y="947"/>
                  <a:pt x="6292" y="963"/>
                </a:cubicBezTo>
                <a:cubicBezTo>
                  <a:pt x="6226" y="979"/>
                  <a:pt x="6044" y="1069"/>
                  <a:pt x="5887" y="1162"/>
                </a:cubicBezTo>
                <a:cubicBezTo>
                  <a:pt x="5730" y="1256"/>
                  <a:pt x="5480" y="1399"/>
                  <a:pt x="5334" y="1479"/>
                </a:cubicBezTo>
                <a:cubicBezTo>
                  <a:pt x="5187" y="1559"/>
                  <a:pt x="4937" y="1708"/>
                  <a:pt x="4777" y="1813"/>
                </a:cubicBezTo>
                <a:cubicBezTo>
                  <a:pt x="4617" y="1917"/>
                  <a:pt x="4480" y="1996"/>
                  <a:pt x="4470" y="1988"/>
                </a:cubicBezTo>
                <a:cubicBezTo>
                  <a:pt x="4460" y="1980"/>
                  <a:pt x="4398" y="2037"/>
                  <a:pt x="4332" y="2116"/>
                </a:cubicBezTo>
                <a:cubicBezTo>
                  <a:pt x="4266" y="2194"/>
                  <a:pt x="4170" y="2257"/>
                  <a:pt x="4122" y="2257"/>
                </a:cubicBezTo>
                <a:cubicBezTo>
                  <a:pt x="4075" y="2257"/>
                  <a:pt x="4049" y="2276"/>
                  <a:pt x="4062" y="2298"/>
                </a:cubicBezTo>
                <a:cubicBezTo>
                  <a:pt x="4093" y="2349"/>
                  <a:pt x="3970" y="2449"/>
                  <a:pt x="3917" y="2416"/>
                </a:cubicBezTo>
                <a:cubicBezTo>
                  <a:pt x="3894" y="2402"/>
                  <a:pt x="3842" y="2442"/>
                  <a:pt x="3802" y="2503"/>
                </a:cubicBezTo>
                <a:cubicBezTo>
                  <a:pt x="3762" y="2565"/>
                  <a:pt x="3682" y="2633"/>
                  <a:pt x="3623" y="2655"/>
                </a:cubicBezTo>
                <a:cubicBezTo>
                  <a:pt x="3564" y="2678"/>
                  <a:pt x="3515" y="2722"/>
                  <a:pt x="3515" y="2753"/>
                </a:cubicBezTo>
                <a:cubicBezTo>
                  <a:pt x="3515" y="2784"/>
                  <a:pt x="3346" y="2977"/>
                  <a:pt x="3141" y="3181"/>
                </a:cubicBezTo>
                <a:cubicBezTo>
                  <a:pt x="2935" y="3385"/>
                  <a:pt x="2770" y="3532"/>
                  <a:pt x="2770" y="3511"/>
                </a:cubicBezTo>
                <a:cubicBezTo>
                  <a:pt x="2770" y="3491"/>
                  <a:pt x="2741" y="3499"/>
                  <a:pt x="2706" y="3528"/>
                </a:cubicBezTo>
                <a:cubicBezTo>
                  <a:pt x="2670" y="3557"/>
                  <a:pt x="2644" y="3596"/>
                  <a:pt x="2648" y="3612"/>
                </a:cubicBezTo>
                <a:cubicBezTo>
                  <a:pt x="2665" y="3673"/>
                  <a:pt x="2544" y="3838"/>
                  <a:pt x="2483" y="3838"/>
                </a:cubicBezTo>
                <a:cubicBezTo>
                  <a:pt x="2448" y="3838"/>
                  <a:pt x="2419" y="3874"/>
                  <a:pt x="2419" y="3919"/>
                </a:cubicBezTo>
                <a:cubicBezTo>
                  <a:pt x="2419" y="4016"/>
                  <a:pt x="2316" y="4114"/>
                  <a:pt x="2264" y="4067"/>
                </a:cubicBezTo>
                <a:cubicBezTo>
                  <a:pt x="2244" y="4049"/>
                  <a:pt x="2240" y="4059"/>
                  <a:pt x="2257" y="4087"/>
                </a:cubicBezTo>
                <a:cubicBezTo>
                  <a:pt x="2273" y="4116"/>
                  <a:pt x="2229" y="4206"/>
                  <a:pt x="2156" y="4290"/>
                </a:cubicBezTo>
                <a:cubicBezTo>
                  <a:pt x="2083" y="4373"/>
                  <a:pt x="2021" y="4451"/>
                  <a:pt x="2021" y="4465"/>
                </a:cubicBezTo>
                <a:cubicBezTo>
                  <a:pt x="2021" y="4499"/>
                  <a:pt x="1564" y="5194"/>
                  <a:pt x="1464" y="5311"/>
                </a:cubicBezTo>
                <a:cubicBezTo>
                  <a:pt x="1421" y="5362"/>
                  <a:pt x="1377" y="5429"/>
                  <a:pt x="1370" y="5463"/>
                </a:cubicBezTo>
                <a:cubicBezTo>
                  <a:pt x="1362" y="5496"/>
                  <a:pt x="1300" y="5617"/>
                  <a:pt x="1228" y="5729"/>
                </a:cubicBezTo>
                <a:cubicBezTo>
                  <a:pt x="1156" y="5841"/>
                  <a:pt x="1089" y="5967"/>
                  <a:pt x="1080" y="6012"/>
                </a:cubicBezTo>
                <a:cubicBezTo>
                  <a:pt x="1070" y="6057"/>
                  <a:pt x="992" y="6254"/>
                  <a:pt x="904" y="6447"/>
                </a:cubicBezTo>
                <a:cubicBezTo>
                  <a:pt x="695" y="6905"/>
                  <a:pt x="700" y="6889"/>
                  <a:pt x="516" y="7475"/>
                </a:cubicBezTo>
                <a:cubicBezTo>
                  <a:pt x="295" y="8177"/>
                  <a:pt x="183" y="8605"/>
                  <a:pt x="159" y="8836"/>
                </a:cubicBezTo>
                <a:cubicBezTo>
                  <a:pt x="147" y="8945"/>
                  <a:pt x="128" y="9102"/>
                  <a:pt x="118" y="9187"/>
                </a:cubicBezTo>
                <a:cubicBezTo>
                  <a:pt x="108" y="9271"/>
                  <a:pt x="88" y="9488"/>
                  <a:pt x="71" y="9669"/>
                </a:cubicBezTo>
                <a:cubicBezTo>
                  <a:pt x="54" y="9849"/>
                  <a:pt x="29" y="10027"/>
                  <a:pt x="17" y="10063"/>
                </a:cubicBezTo>
                <a:cubicBezTo>
                  <a:pt x="-9" y="10139"/>
                  <a:pt x="-4" y="11382"/>
                  <a:pt x="24" y="11576"/>
                </a:cubicBezTo>
                <a:cubicBezTo>
                  <a:pt x="34" y="11649"/>
                  <a:pt x="76" y="11964"/>
                  <a:pt x="115" y="12277"/>
                </a:cubicBezTo>
                <a:cubicBezTo>
                  <a:pt x="254" y="13393"/>
                  <a:pt x="583" y="14467"/>
                  <a:pt x="1120" y="15563"/>
                </a:cubicBezTo>
                <a:cubicBezTo>
                  <a:pt x="1636" y="16616"/>
                  <a:pt x="2238" y="17466"/>
                  <a:pt x="3094" y="18340"/>
                </a:cubicBezTo>
                <a:cubicBezTo>
                  <a:pt x="4900" y="20187"/>
                  <a:pt x="7420" y="21363"/>
                  <a:pt x="9972" y="21549"/>
                </a:cubicBezTo>
                <a:cubicBezTo>
                  <a:pt x="10282" y="21571"/>
                  <a:pt x="10492" y="21583"/>
                  <a:pt x="10714" y="21583"/>
                </a:cubicBezTo>
                <a:cubicBezTo>
                  <a:pt x="10936" y="21582"/>
                  <a:pt x="11170" y="21569"/>
                  <a:pt x="11531" y="21546"/>
                </a:cubicBezTo>
                <a:cubicBezTo>
                  <a:pt x="12255" y="21498"/>
                  <a:pt x="12657" y="21427"/>
                  <a:pt x="13551" y="21198"/>
                </a:cubicBezTo>
                <a:cubicBezTo>
                  <a:pt x="14937" y="20844"/>
                  <a:pt x="16355" y="20141"/>
                  <a:pt x="17505" y="19237"/>
                </a:cubicBezTo>
                <a:cubicBezTo>
                  <a:pt x="17860" y="18957"/>
                  <a:pt x="18955" y="17868"/>
                  <a:pt x="19236" y="17515"/>
                </a:cubicBezTo>
                <a:cubicBezTo>
                  <a:pt x="19746" y="16872"/>
                  <a:pt x="20472" y="15675"/>
                  <a:pt x="20663" y="15162"/>
                </a:cubicBezTo>
                <a:cubicBezTo>
                  <a:pt x="20697" y="15071"/>
                  <a:pt x="20797" y="14816"/>
                  <a:pt x="20885" y="14599"/>
                </a:cubicBezTo>
                <a:cubicBezTo>
                  <a:pt x="21057" y="14178"/>
                  <a:pt x="21339" y="13136"/>
                  <a:pt x="21455" y="12503"/>
                </a:cubicBezTo>
                <a:cubicBezTo>
                  <a:pt x="21532" y="12086"/>
                  <a:pt x="21576" y="11534"/>
                  <a:pt x="21584" y="10966"/>
                </a:cubicBezTo>
                <a:cubicBezTo>
                  <a:pt x="21591" y="10398"/>
                  <a:pt x="21561" y="9815"/>
                  <a:pt x="21496" y="9338"/>
                </a:cubicBezTo>
                <a:cubicBezTo>
                  <a:pt x="21339" y="8189"/>
                  <a:pt x="20862" y="6686"/>
                  <a:pt x="20369" y="5796"/>
                </a:cubicBezTo>
                <a:cubicBezTo>
                  <a:pt x="20028" y="5180"/>
                  <a:pt x="19962" y="5074"/>
                  <a:pt x="19752" y="4762"/>
                </a:cubicBezTo>
                <a:cubicBezTo>
                  <a:pt x="18555" y="2985"/>
                  <a:pt x="16812" y="1580"/>
                  <a:pt x="14803" y="774"/>
                </a:cubicBezTo>
                <a:cubicBezTo>
                  <a:pt x="13575" y="282"/>
                  <a:pt x="12312" y="27"/>
                  <a:pt x="10981" y="3"/>
                </a:cubicBezTo>
                <a:close/>
              </a:path>
            </a:pathLst>
          </a:custGeom>
          <a:solidFill>
            <a:schemeClr val="accent2">
              <a:lumMod val="75000"/>
            </a:schemeClr>
          </a:solidFill>
          <a:ln w="12700">
            <a:noFill/>
            <a:miter lim="400000"/>
          </a:ln>
        </p:spPr>
      </p:pic>
      <p:sp>
        <p:nvSpPr>
          <p:cNvPr id="47" name="Rectangle 46">
            <a:extLst>
              <a:ext uri="{FF2B5EF4-FFF2-40B4-BE49-F238E27FC236}">
                <a16:creationId xmlns:a16="http://schemas.microsoft.com/office/drawing/2014/main" xmlns="" id="{9CAF4C34-2A27-0C4C-BB43-1F8BB0A5BF17}"/>
              </a:ext>
            </a:extLst>
          </p:cNvPr>
          <p:cNvSpPr/>
          <p:nvPr/>
        </p:nvSpPr>
        <p:spPr>
          <a:xfrm>
            <a:off x="9234616" y="2940908"/>
            <a:ext cx="1289883" cy="265734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37F1D97-0B66-5B4F-AD34-334B16F49FBE}"/>
              </a:ext>
            </a:extLst>
          </p:cNvPr>
          <p:cNvSpPr>
            <a:spLocks noGrp="1"/>
          </p:cNvSpPr>
          <p:nvPr>
            <p:ph type="title"/>
          </p:nvPr>
        </p:nvSpPr>
        <p:spPr>
          <a:noFill/>
          <a:ln>
            <a:noFill/>
          </a:ln>
        </p:spPr>
        <p:txBody>
          <a:bodyPr/>
          <a:lstStyle/>
          <a:p>
            <a:r>
              <a:rPr lang="en-US" dirty="0"/>
              <a:t>Operations – Plan to recover science</a:t>
            </a:r>
          </a:p>
        </p:txBody>
      </p:sp>
      <p:sp>
        <p:nvSpPr>
          <p:cNvPr id="4" name="Date Placeholder 3">
            <a:extLst>
              <a:ext uri="{FF2B5EF4-FFF2-40B4-BE49-F238E27FC236}">
                <a16:creationId xmlns:a16="http://schemas.microsoft.com/office/drawing/2014/main" xmlns="" id="{EC7C45C5-08E7-A443-8266-F3431CE6D688}"/>
              </a:ext>
            </a:extLst>
          </p:cNvPr>
          <p:cNvSpPr>
            <a:spLocks noGrp="1"/>
          </p:cNvSpPr>
          <p:nvPr>
            <p:ph type="dt" sz="half" idx="10"/>
          </p:nvPr>
        </p:nvSpPr>
        <p:spPr>
          <a:noFill/>
          <a:ln>
            <a:noFill/>
          </a:ln>
        </p:spPr>
        <p:txBody>
          <a:bodyPr/>
          <a:lstStyle/>
          <a:p>
            <a:r>
              <a:rPr lang="en-US"/>
              <a:t>09/27/2018</a:t>
            </a:r>
          </a:p>
        </p:txBody>
      </p:sp>
      <p:sp>
        <p:nvSpPr>
          <p:cNvPr id="5" name="Footer Placeholder 4">
            <a:extLst>
              <a:ext uri="{FF2B5EF4-FFF2-40B4-BE49-F238E27FC236}">
                <a16:creationId xmlns:a16="http://schemas.microsoft.com/office/drawing/2014/main" xmlns="" id="{984B6BAD-97E6-354C-95F0-26448BD485B0}"/>
              </a:ext>
            </a:extLst>
          </p:cNvPr>
          <p:cNvSpPr>
            <a:spLocks noGrp="1"/>
          </p:cNvSpPr>
          <p:nvPr>
            <p:ph type="ftr" sz="quarter" idx="11"/>
          </p:nvPr>
        </p:nvSpPr>
        <p:spPr>
          <a:noFill/>
          <a:ln>
            <a:noFill/>
          </a:ln>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87FA8044-2178-2A4A-9F0B-447DC7A40817}"/>
              </a:ext>
            </a:extLst>
          </p:cNvPr>
          <p:cNvSpPr>
            <a:spLocks noGrp="1"/>
          </p:cNvSpPr>
          <p:nvPr>
            <p:ph type="sldNum" sz="quarter" idx="12"/>
          </p:nvPr>
        </p:nvSpPr>
        <p:spPr>
          <a:noFill/>
          <a:ln>
            <a:noFill/>
          </a:ln>
        </p:spPr>
        <p:txBody>
          <a:bodyPr/>
          <a:lstStyle/>
          <a:p>
            <a:fld id="{AC5265D9-0D69-9B41-8A3C-94633AC49848}" type="slidenum">
              <a:rPr lang="en-US" smtClean="0"/>
              <a:pPr/>
              <a:t>41</a:t>
            </a:fld>
            <a:endParaRPr lang="en-US" dirty="0"/>
          </a:p>
        </p:txBody>
      </p:sp>
      <p:pic>
        <p:nvPicPr>
          <p:cNvPr id="7" name="pasted-image.tiff">
            <a:extLst>
              <a:ext uri="{FF2B5EF4-FFF2-40B4-BE49-F238E27FC236}">
                <a16:creationId xmlns:a16="http://schemas.microsoft.com/office/drawing/2014/main" xmlns="" id="{6ADAA707-F953-1D47-984C-A5FF27D4DF6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98687" y="2718130"/>
            <a:ext cx="2851778" cy="2851777"/>
          </a:xfrm>
          <a:prstGeom prst="rect">
            <a:avLst/>
          </a:prstGeom>
          <a:solidFill>
            <a:schemeClr val="accent2">
              <a:lumMod val="75000"/>
            </a:schemeClr>
          </a:solidFill>
          <a:ln w="12700">
            <a:noFill/>
            <a:miter lim="400000"/>
          </a:ln>
        </p:spPr>
      </p:pic>
      <p:sp>
        <p:nvSpPr>
          <p:cNvPr id="10" name="Shape 213">
            <a:extLst>
              <a:ext uri="{FF2B5EF4-FFF2-40B4-BE49-F238E27FC236}">
                <a16:creationId xmlns:a16="http://schemas.microsoft.com/office/drawing/2014/main" xmlns="" id="{E0EAE81F-9FA6-1342-B09B-9A687DB66577}"/>
              </a:ext>
            </a:extLst>
          </p:cNvPr>
          <p:cNvSpPr/>
          <p:nvPr/>
        </p:nvSpPr>
        <p:spPr>
          <a:xfrm>
            <a:off x="1258644" y="3692503"/>
            <a:ext cx="3531864" cy="1270001"/>
          </a:xfrm>
          <a:prstGeom prst="ellipse">
            <a:avLst/>
          </a:prstGeom>
          <a:noFill/>
          <a:ln w="25400">
            <a:solidFill>
              <a:srgbClr val="00B0F0"/>
            </a:solidFill>
            <a:miter/>
          </a:ln>
        </p:spPr>
        <p:txBody>
          <a:bodyPr lIns="45719" rIns="45719" anchor="ctr"/>
          <a:lstStyle/>
          <a:p>
            <a:endParaRPr/>
          </a:p>
        </p:txBody>
      </p:sp>
      <p:pic>
        <p:nvPicPr>
          <p:cNvPr id="11" name="pasted-image.tiff">
            <a:extLst>
              <a:ext uri="{FF2B5EF4-FFF2-40B4-BE49-F238E27FC236}">
                <a16:creationId xmlns:a16="http://schemas.microsoft.com/office/drawing/2014/main" xmlns="" id="{5EF06FAC-D5D6-4E48-AE46-FD24050A4B13}"/>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598604" y="2718130"/>
            <a:ext cx="2851777" cy="1376752"/>
          </a:xfrm>
          <a:prstGeom prst="rect">
            <a:avLst/>
          </a:prstGeom>
          <a:solidFill>
            <a:schemeClr val="accent2">
              <a:lumMod val="75000"/>
            </a:schemeClr>
          </a:solidFill>
          <a:ln w="12700">
            <a:noFill/>
            <a:miter lim="400000"/>
          </a:ln>
        </p:spPr>
      </p:pic>
      <p:grpSp>
        <p:nvGrpSpPr>
          <p:cNvPr id="12" name="Group 217">
            <a:extLst>
              <a:ext uri="{FF2B5EF4-FFF2-40B4-BE49-F238E27FC236}">
                <a16:creationId xmlns:a16="http://schemas.microsoft.com/office/drawing/2014/main" xmlns="" id="{69337C74-B843-B448-8BCA-371B524BBB69}"/>
              </a:ext>
            </a:extLst>
          </p:cNvPr>
          <p:cNvGrpSpPr/>
          <p:nvPr/>
        </p:nvGrpSpPr>
        <p:grpSpPr>
          <a:xfrm>
            <a:off x="1078295" y="3827197"/>
            <a:ext cx="403247" cy="838503"/>
            <a:chOff x="0" y="0"/>
            <a:chExt cx="403245" cy="838502"/>
          </a:xfrm>
          <a:solidFill>
            <a:schemeClr val="accent2">
              <a:lumMod val="75000"/>
            </a:schemeClr>
          </a:solidFill>
        </p:grpSpPr>
        <p:sp>
          <p:nvSpPr>
            <p:cNvPr id="13" name="Shape 215">
              <a:extLst>
                <a:ext uri="{FF2B5EF4-FFF2-40B4-BE49-F238E27FC236}">
                  <a16:creationId xmlns:a16="http://schemas.microsoft.com/office/drawing/2014/main" xmlns="" id="{F3D7C757-8186-7642-8DD7-F016670F821A}"/>
                </a:ext>
              </a:extLst>
            </p:cNvPr>
            <p:cNvSpPr/>
            <p:nvPr/>
          </p:nvSpPr>
          <p:spPr>
            <a:xfrm>
              <a:off x="0" y="285793"/>
              <a:ext cx="396174" cy="552710"/>
            </a:xfrm>
            <a:prstGeom prst="rect">
              <a:avLst/>
            </a:prstGeom>
            <a:grpFill/>
            <a:ln w="6350" cap="flat">
              <a:no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14" name="Shape 216">
              <a:extLst>
                <a:ext uri="{FF2B5EF4-FFF2-40B4-BE49-F238E27FC236}">
                  <a16:creationId xmlns:a16="http://schemas.microsoft.com/office/drawing/2014/main" xmlns="" id="{26FFC5C6-D98B-E944-9014-12C0F95B2DCF}"/>
                </a:ext>
              </a:extLst>
            </p:cNvPr>
            <p:cNvSpPr/>
            <p:nvPr/>
          </p:nvSpPr>
          <p:spPr>
            <a:xfrm rot="10800000">
              <a:off x="18326" y="0"/>
              <a:ext cx="384920" cy="2823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pFill/>
            <a:ln w="12700" cap="flat">
              <a:noFill/>
              <a:prstDash val="solid"/>
              <a:miter lim="800000"/>
            </a:ln>
            <a:effectLst/>
          </p:spPr>
          <p:txBody>
            <a:bodyPr wrap="square" lIns="45719" tIns="45719" rIns="45719" bIns="45719" numCol="1" anchor="ctr">
              <a:noAutofit/>
            </a:bodyPr>
            <a:lstStyle/>
            <a:p>
              <a:endParaRPr/>
            </a:p>
          </p:txBody>
        </p:sp>
      </p:grpSp>
      <p:grpSp>
        <p:nvGrpSpPr>
          <p:cNvPr id="15" name="Group 220">
            <a:extLst>
              <a:ext uri="{FF2B5EF4-FFF2-40B4-BE49-F238E27FC236}">
                <a16:creationId xmlns:a16="http://schemas.microsoft.com/office/drawing/2014/main" xmlns="" id="{721D23E8-EB34-6845-AF61-E9824EEDF1DD}"/>
              </a:ext>
            </a:extLst>
          </p:cNvPr>
          <p:cNvGrpSpPr/>
          <p:nvPr/>
        </p:nvGrpSpPr>
        <p:grpSpPr>
          <a:xfrm rot="2700000">
            <a:off x="2098695" y="4376450"/>
            <a:ext cx="403247" cy="838503"/>
            <a:chOff x="0" y="0"/>
            <a:chExt cx="403245" cy="838502"/>
          </a:xfrm>
          <a:solidFill>
            <a:schemeClr val="accent2">
              <a:lumMod val="75000"/>
            </a:schemeClr>
          </a:solidFill>
        </p:grpSpPr>
        <p:sp>
          <p:nvSpPr>
            <p:cNvPr id="16" name="Shape 218">
              <a:extLst>
                <a:ext uri="{FF2B5EF4-FFF2-40B4-BE49-F238E27FC236}">
                  <a16:creationId xmlns:a16="http://schemas.microsoft.com/office/drawing/2014/main" xmlns="" id="{63CFE567-D9E3-7A42-A268-DF3A27F32747}"/>
                </a:ext>
              </a:extLst>
            </p:cNvPr>
            <p:cNvSpPr/>
            <p:nvPr/>
          </p:nvSpPr>
          <p:spPr>
            <a:xfrm>
              <a:off x="0" y="285793"/>
              <a:ext cx="396174" cy="552710"/>
            </a:xfrm>
            <a:prstGeom prst="rect">
              <a:avLst/>
            </a:prstGeom>
            <a:grpFill/>
            <a:ln w="6350" cap="flat">
              <a:no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17" name="Shape 219">
              <a:extLst>
                <a:ext uri="{FF2B5EF4-FFF2-40B4-BE49-F238E27FC236}">
                  <a16:creationId xmlns:a16="http://schemas.microsoft.com/office/drawing/2014/main" xmlns="" id="{6A2D1FC3-A760-6042-8090-71748EC1EE4F}"/>
                </a:ext>
              </a:extLst>
            </p:cNvPr>
            <p:cNvSpPr/>
            <p:nvPr/>
          </p:nvSpPr>
          <p:spPr>
            <a:xfrm rot="10800000">
              <a:off x="18326" y="0"/>
              <a:ext cx="384920" cy="2823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pFill/>
            <a:ln w="12700" cap="flat">
              <a:noFill/>
              <a:prstDash val="solid"/>
              <a:miter lim="800000"/>
            </a:ln>
            <a:effectLst/>
          </p:spPr>
          <p:txBody>
            <a:bodyPr wrap="square" lIns="45719" tIns="45719" rIns="45719" bIns="45719" numCol="1" anchor="ctr">
              <a:noAutofit/>
            </a:bodyPr>
            <a:lstStyle/>
            <a:p>
              <a:endParaRPr/>
            </a:p>
          </p:txBody>
        </p:sp>
      </p:grpSp>
      <p:grpSp>
        <p:nvGrpSpPr>
          <p:cNvPr id="18" name="Group 223">
            <a:extLst>
              <a:ext uri="{FF2B5EF4-FFF2-40B4-BE49-F238E27FC236}">
                <a16:creationId xmlns:a16="http://schemas.microsoft.com/office/drawing/2014/main" xmlns="" id="{4A2ECE96-ECA3-4D41-A3F2-FE59F3A5C02F}"/>
              </a:ext>
            </a:extLst>
          </p:cNvPr>
          <p:cNvGrpSpPr/>
          <p:nvPr/>
        </p:nvGrpSpPr>
        <p:grpSpPr>
          <a:xfrm rot="8100000">
            <a:off x="4543690" y="4158310"/>
            <a:ext cx="403246" cy="838503"/>
            <a:chOff x="0" y="0"/>
            <a:chExt cx="403245" cy="838502"/>
          </a:xfrm>
          <a:solidFill>
            <a:schemeClr val="accent2">
              <a:lumMod val="75000"/>
            </a:schemeClr>
          </a:solidFill>
        </p:grpSpPr>
        <p:sp>
          <p:nvSpPr>
            <p:cNvPr id="19" name="Shape 221">
              <a:extLst>
                <a:ext uri="{FF2B5EF4-FFF2-40B4-BE49-F238E27FC236}">
                  <a16:creationId xmlns:a16="http://schemas.microsoft.com/office/drawing/2014/main" xmlns="" id="{1A28D080-352A-B041-98E3-119C6B238C72}"/>
                </a:ext>
              </a:extLst>
            </p:cNvPr>
            <p:cNvSpPr/>
            <p:nvPr/>
          </p:nvSpPr>
          <p:spPr>
            <a:xfrm>
              <a:off x="0" y="285793"/>
              <a:ext cx="396174" cy="552710"/>
            </a:xfrm>
            <a:prstGeom prst="rect">
              <a:avLst/>
            </a:prstGeom>
            <a:grpFill/>
            <a:ln w="6350" cap="flat">
              <a:no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20" name="Shape 222">
              <a:extLst>
                <a:ext uri="{FF2B5EF4-FFF2-40B4-BE49-F238E27FC236}">
                  <a16:creationId xmlns:a16="http://schemas.microsoft.com/office/drawing/2014/main" xmlns="" id="{959A3BA2-6ADF-0741-91F1-0A62A05C9902}"/>
                </a:ext>
              </a:extLst>
            </p:cNvPr>
            <p:cNvSpPr/>
            <p:nvPr/>
          </p:nvSpPr>
          <p:spPr>
            <a:xfrm rot="10800000">
              <a:off x="18326" y="0"/>
              <a:ext cx="384920" cy="2823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pFill/>
            <a:ln w="12700" cap="flat">
              <a:noFill/>
              <a:prstDash val="solid"/>
              <a:miter lim="800000"/>
            </a:ln>
            <a:effectLst/>
          </p:spPr>
          <p:txBody>
            <a:bodyPr wrap="square" lIns="45719" tIns="45719" rIns="45719" bIns="45719" numCol="1" anchor="ctr">
              <a:noAutofit/>
            </a:bodyPr>
            <a:lstStyle/>
            <a:p>
              <a:endParaRPr/>
            </a:p>
          </p:txBody>
        </p:sp>
      </p:grpSp>
      <p:grpSp>
        <p:nvGrpSpPr>
          <p:cNvPr id="21" name="Group 226">
            <a:extLst>
              <a:ext uri="{FF2B5EF4-FFF2-40B4-BE49-F238E27FC236}">
                <a16:creationId xmlns:a16="http://schemas.microsoft.com/office/drawing/2014/main" xmlns="" id="{49BA94BB-6A8B-C34D-8E24-BACEDE606073}"/>
              </a:ext>
            </a:extLst>
          </p:cNvPr>
          <p:cNvGrpSpPr/>
          <p:nvPr/>
        </p:nvGrpSpPr>
        <p:grpSpPr>
          <a:xfrm rot="5400000">
            <a:off x="3371707" y="4519163"/>
            <a:ext cx="403247" cy="838503"/>
            <a:chOff x="0" y="0"/>
            <a:chExt cx="403245" cy="838502"/>
          </a:xfrm>
          <a:solidFill>
            <a:schemeClr val="accent2">
              <a:lumMod val="75000"/>
            </a:schemeClr>
          </a:solidFill>
        </p:grpSpPr>
        <p:sp>
          <p:nvSpPr>
            <p:cNvPr id="22" name="Shape 224">
              <a:extLst>
                <a:ext uri="{FF2B5EF4-FFF2-40B4-BE49-F238E27FC236}">
                  <a16:creationId xmlns:a16="http://schemas.microsoft.com/office/drawing/2014/main" xmlns="" id="{6ADCA5BD-2CBA-AD49-8D03-A72337CD1DC7}"/>
                </a:ext>
              </a:extLst>
            </p:cNvPr>
            <p:cNvSpPr/>
            <p:nvPr/>
          </p:nvSpPr>
          <p:spPr>
            <a:xfrm>
              <a:off x="0" y="285793"/>
              <a:ext cx="396174" cy="552710"/>
            </a:xfrm>
            <a:prstGeom prst="rect">
              <a:avLst/>
            </a:prstGeom>
            <a:grpFill/>
            <a:ln w="6350" cap="flat">
              <a:no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23" name="Shape 225">
              <a:extLst>
                <a:ext uri="{FF2B5EF4-FFF2-40B4-BE49-F238E27FC236}">
                  <a16:creationId xmlns:a16="http://schemas.microsoft.com/office/drawing/2014/main" xmlns="" id="{F2C73E79-BB11-C64F-B957-4E41456CC545}"/>
                </a:ext>
              </a:extLst>
            </p:cNvPr>
            <p:cNvSpPr/>
            <p:nvPr/>
          </p:nvSpPr>
          <p:spPr>
            <a:xfrm rot="10800000">
              <a:off x="18326" y="0"/>
              <a:ext cx="384920" cy="2823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pFill/>
            <a:ln w="12700" cap="flat">
              <a:noFill/>
              <a:prstDash val="solid"/>
              <a:miter lim="800000"/>
            </a:ln>
            <a:effectLst/>
          </p:spPr>
          <p:txBody>
            <a:bodyPr wrap="square" lIns="45719" tIns="45719" rIns="45719" bIns="45719" numCol="1" anchor="ctr">
              <a:noAutofit/>
            </a:bodyPr>
            <a:lstStyle/>
            <a:p>
              <a:endParaRPr/>
            </a:p>
          </p:txBody>
        </p:sp>
      </p:grpSp>
      <p:grpSp>
        <p:nvGrpSpPr>
          <p:cNvPr id="30" name="Group 235">
            <a:extLst>
              <a:ext uri="{FF2B5EF4-FFF2-40B4-BE49-F238E27FC236}">
                <a16:creationId xmlns:a16="http://schemas.microsoft.com/office/drawing/2014/main" xmlns="" id="{266A6421-3691-1241-91C2-493CC3F7EFBF}"/>
              </a:ext>
            </a:extLst>
          </p:cNvPr>
          <p:cNvGrpSpPr/>
          <p:nvPr/>
        </p:nvGrpSpPr>
        <p:grpSpPr>
          <a:xfrm rot="13047321">
            <a:off x="7658863" y="2809522"/>
            <a:ext cx="403247" cy="838503"/>
            <a:chOff x="0" y="0"/>
            <a:chExt cx="403245" cy="838502"/>
          </a:xfrm>
          <a:solidFill>
            <a:schemeClr val="accent2">
              <a:lumMod val="75000"/>
            </a:schemeClr>
          </a:solidFill>
        </p:grpSpPr>
        <p:sp>
          <p:nvSpPr>
            <p:cNvPr id="31" name="Shape 233">
              <a:extLst>
                <a:ext uri="{FF2B5EF4-FFF2-40B4-BE49-F238E27FC236}">
                  <a16:creationId xmlns:a16="http://schemas.microsoft.com/office/drawing/2014/main" xmlns="" id="{2A8B6D8E-EF2D-2147-818E-CDA25841243A}"/>
                </a:ext>
              </a:extLst>
            </p:cNvPr>
            <p:cNvSpPr/>
            <p:nvPr/>
          </p:nvSpPr>
          <p:spPr>
            <a:xfrm>
              <a:off x="0" y="285793"/>
              <a:ext cx="396174" cy="552710"/>
            </a:xfrm>
            <a:prstGeom prst="rect">
              <a:avLst/>
            </a:prstGeom>
            <a:grpFill/>
            <a:ln w="6350" cap="flat">
              <a:no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32" name="Shape 234">
              <a:extLst>
                <a:ext uri="{FF2B5EF4-FFF2-40B4-BE49-F238E27FC236}">
                  <a16:creationId xmlns:a16="http://schemas.microsoft.com/office/drawing/2014/main" xmlns="" id="{36AB0D13-CC6B-234B-A8F4-37865CA18D0A}"/>
                </a:ext>
              </a:extLst>
            </p:cNvPr>
            <p:cNvSpPr/>
            <p:nvPr/>
          </p:nvSpPr>
          <p:spPr>
            <a:xfrm rot="10800000">
              <a:off x="18326" y="0"/>
              <a:ext cx="384920" cy="2823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pFill/>
            <a:ln w="12700" cap="flat">
              <a:noFill/>
              <a:prstDash val="solid"/>
              <a:miter lim="800000"/>
            </a:ln>
            <a:effectLst/>
          </p:spPr>
          <p:txBody>
            <a:bodyPr wrap="square" lIns="45719" tIns="45719" rIns="45719" bIns="45719" numCol="1" anchor="ctr">
              <a:noAutofit/>
            </a:bodyPr>
            <a:lstStyle/>
            <a:p>
              <a:endParaRPr/>
            </a:p>
          </p:txBody>
        </p:sp>
      </p:grpSp>
      <p:grpSp>
        <p:nvGrpSpPr>
          <p:cNvPr id="33" name="Group 238">
            <a:extLst>
              <a:ext uri="{FF2B5EF4-FFF2-40B4-BE49-F238E27FC236}">
                <a16:creationId xmlns:a16="http://schemas.microsoft.com/office/drawing/2014/main" xmlns="" id="{15FADA00-6FAD-B44A-84B2-0120111ACAD4}"/>
              </a:ext>
            </a:extLst>
          </p:cNvPr>
          <p:cNvGrpSpPr/>
          <p:nvPr/>
        </p:nvGrpSpPr>
        <p:grpSpPr>
          <a:xfrm rot="8610087">
            <a:off x="7603401" y="4661418"/>
            <a:ext cx="403246" cy="838503"/>
            <a:chOff x="0" y="0"/>
            <a:chExt cx="403245" cy="838502"/>
          </a:xfrm>
          <a:solidFill>
            <a:schemeClr val="accent2">
              <a:lumMod val="75000"/>
            </a:schemeClr>
          </a:solidFill>
        </p:grpSpPr>
        <p:sp>
          <p:nvSpPr>
            <p:cNvPr id="34" name="Shape 236">
              <a:extLst>
                <a:ext uri="{FF2B5EF4-FFF2-40B4-BE49-F238E27FC236}">
                  <a16:creationId xmlns:a16="http://schemas.microsoft.com/office/drawing/2014/main" xmlns="" id="{0190E043-B6A0-024D-BEA6-05E79C97AAB5}"/>
                </a:ext>
              </a:extLst>
            </p:cNvPr>
            <p:cNvSpPr/>
            <p:nvPr/>
          </p:nvSpPr>
          <p:spPr>
            <a:xfrm>
              <a:off x="0" y="285793"/>
              <a:ext cx="396174" cy="552710"/>
            </a:xfrm>
            <a:prstGeom prst="rect">
              <a:avLst/>
            </a:prstGeom>
            <a:grpFill/>
            <a:ln w="6350" cap="flat">
              <a:no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35" name="Shape 237">
              <a:extLst>
                <a:ext uri="{FF2B5EF4-FFF2-40B4-BE49-F238E27FC236}">
                  <a16:creationId xmlns:a16="http://schemas.microsoft.com/office/drawing/2014/main" xmlns="" id="{2895EDDA-1C0D-054C-A3AD-15B15A9C0BCF}"/>
                </a:ext>
              </a:extLst>
            </p:cNvPr>
            <p:cNvSpPr/>
            <p:nvPr/>
          </p:nvSpPr>
          <p:spPr>
            <a:xfrm rot="10800000">
              <a:off x="18326" y="0"/>
              <a:ext cx="384920" cy="2823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pFill/>
            <a:ln w="12700" cap="flat">
              <a:noFill/>
              <a:prstDash val="solid"/>
              <a:miter lim="800000"/>
            </a:ln>
            <a:effectLst/>
          </p:spPr>
          <p:txBody>
            <a:bodyPr wrap="square" lIns="45719" tIns="45719" rIns="45719" bIns="45719" numCol="1" anchor="ctr">
              <a:noAutofit/>
            </a:bodyPr>
            <a:lstStyle/>
            <a:p>
              <a:endParaRPr/>
            </a:p>
          </p:txBody>
        </p:sp>
      </p:grpSp>
      <p:grpSp>
        <p:nvGrpSpPr>
          <p:cNvPr id="36" name="Group 241">
            <a:extLst>
              <a:ext uri="{FF2B5EF4-FFF2-40B4-BE49-F238E27FC236}">
                <a16:creationId xmlns:a16="http://schemas.microsoft.com/office/drawing/2014/main" xmlns="" id="{0CAAF496-AEEE-F74D-A28C-FD304DB681DA}"/>
              </a:ext>
            </a:extLst>
          </p:cNvPr>
          <p:cNvGrpSpPr/>
          <p:nvPr/>
        </p:nvGrpSpPr>
        <p:grpSpPr>
          <a:xfrm rot="2114553">
            <a:off x="10593552" y="4722312"/>
            <a:ext cx="403247" cy="838503"/>
            <a:chOff x="0" y="0"/>
            <a:chExt cx="403245" cy="838502"/>
          </a:xfrm>
          <a:solidFill>
            <a:schemeClr val="accent2">
              <a:lumMod val="75000"/>
            </a:schemeClr>
          </a:solidFill>
        </p:grpSpPr>
        <p:sp>
          <p:nvSpPr>
            <p:cNvPr id="37" name="Shape 239">
              <a:extLst>
                <a:ext uri="{FF2B5EF4-FFF2-40B4-BE49-F238E27FC236}">
                  <a16:creationId xmlns:a16="http://schemas.microsoft.com/office/drawing/2014/main" xmlns="" id="{D105E102-77AE-5447-B7AD-17A6D39C3224}"/>
                </a:ext>
              </a:extLst>
            </p:cNvPr>
            <p:cNvSpPr/>
            <p:nvPr/>
          </p:nvSpPr>
          <p:spPr>
            <a:xfrm>
              <a:off x="0" y="285793"/>
              <a:ext cx="396174" cy="552710"/>
            </a:xfrm>
            <a:prstGeom prst="rect">
              <a:avLst/>
            </a:prstGeom>
            <a:grpFill/>
            <a:ln w="6350" cap="flat">
              <a:no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38" name="Shape 240">
              <a:extLst>
                <a:ext uri="{FF2B5EF4-FFF2-40B4-BE49-F238E27FC236}">
                  <a16:creationId xmlns:a16="http://schemas.microsoft.com/office/drawing/2014/main" xmlns="" id="{33190983-F019-D040-AD86-3A0ECE85D4D8}"/>
                </a:ext>
              </a:extLst>
            </p:cNvPr>
            <p:cNvSpPr/>
            <p:nvPr/>
          </p:nvSpPr>
          <p:spPr>
            <a:xfrm rot="10800000">
              <a:off x="18326" y="0"/>
              <a:ext cx="384920" cy="2823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pFill/>
            <a:ln w="12700" cap="flat">
              <a:noFill/>
              <a:prstDash val="solid"/>
              <a:miter lim="800000"/>
            </a:ln>
            <a:effectLst/>
          </p:spPr>
          <p:txBody>
            <a:bodyPr wrap="square" lIns="45719" tIns="45719" rIns="45719" bIns="45719" numCol="1" anchor="ctr">
              <a:noAutofit/>
            </a:bodyPr>
            <a:lstStyle/>
            <a:p>
              <a:endParaRPr/>
            </a:p>
          </p:txBody>
        </p:sp>
      </p:grpSp>
      <p:grpSp>
        <p:nvGrpSpPr>
          <p:cNvPr id="39" name="Group 244">
            <a:extLst>
              <a:ext uri="{FF2B5EF4-FFF2-40B4-BE49-F238E27FC236}">
                <a16:creationId xmlns:a16="http://schemas.microsoft.com/office/drawing/2014/main" xmlns="" id="{F964D2B3-63E2-6243-86D1-9406168472DC}"/>
              </a:ext>
            </a:extLst>
          </p:cNvPr>
          <p:cNvGrpSpPr/>
          <p:nvPr/>
        </p:nvGrpSpPr>
        <p:grpSpPr>
          <a:xfrm rot="19279133">
            <a:off x="10559215" y="2834862"/>
            <a:ext cx="403247" cy="838503"/>
            <a:chOff x="0" y="0"/>
            <a:chExt cx="403245" cy="838502"/>
          </a:xfrm>
          <a:solidFill>
            <a:schemeClr val="accent2">
              <a:lumMod val="75000"/>
            </a:schemeClr>
          </a:solidFill>
        </p:grpSpPr>
        <p:sp>
          <p:nvSpPr>
            <p:cNvPr id="40" name="Shape 242">
              <a:extLst>
                <a:ext uri="{FF2B5EF4-FFF2-40B4-BE49-F238E27FC236}">
                  <a16:creationId xmlns:a16="http://schemas.microsoft.com/office/drawing/2014/main" xmlns="" id="{04CA99CF-EFBC-AF4A-8746-6A682D488FC9}"/>
                </a:ext>
              </a:extLst>
            </p:cNvPr>
            <p:cNvSpPr/>
            <p:nvPr/>
          </p:nvSpPr>
          <p:spPr>
            <a:xfrm>
              <a:off x="0" y="285793"/>
              <a:ext cx="396174" cy="552710"/>
            </a:xfrm>
            <a:prstGeom prst="rect">
              <a:avLst/>
            </a:prstGeom>
            <a:grpFill/>
            <a:ln w="6350" cap="flat">
              <a:no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41" name="Shape 243">
              <a:extLst>
                <a:ext uri="{FF2B5EF4-FFF2-40B4-BE49-F238E27FC236}">
                  <a16:creationId xmlns:a16="http://schemas.microsoft.com/office/drawing/2014/main" xmlns="" id="{6803D85E-918C-0C4F-BCBB-890771ACC298}"/>
                </a:ext>
              </a:extLst>
            </p:cNvPr>
            <p:cNvSpPr/>
            <p:nvPr/>
          </p:nvSpPr>
          <p:spPr>
            <a:xfrm rot="10800000">
              <a:off x="18326" y="0"/>
              <a:ext cx="384920" cy="2823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grpFill/>
            <a:ln w="12700" cap="flat">
              <a:noFill/>
              <a:prstDash val="solid"/>
              <a:miter lim="800000"/>
            </a:ln>
            <a:effectLst/>
          </p:spPr>
          <p:txBody>
            <a:bodyPr wrap="square" lIns="45719" tIns="45719" rIns="45719" bIns="45719" numCol="1" anchor="ctr">
              <a:noAutofit/>
            </a:bodyPr>
            <a:lstStyle/>
            <a:p>
              <a:endParaRPr/>
            </a:p>
          </p:txBody>
        </p:sp>
      </p:grpSp>
      <p:sp>
        <p:nvSpPr>
          <p:cNvPr id="43" name="Shape 246">
            <a:extLst>
              <a:ext uri="{FF2B5EF4-FFF2-40B4-BE49-F238E27FC236}">
                <a16:creationId xmlns:a16="http://schemas.microsoft.com/office/drawing/2014/main" xmlns="" id="{6FE11EAA-D466-CB48-BB64-4ED601954EDD}"/>
              </a:ext>
            </a:extLst>
          </p:cNvPr>
          <p:cNvSpPr/>
          <p:nvPr/>
        </p:nvSpPr>
        <p:spPr>
          <a:xfrm flipV="1">
            <a:off x="7110920" y="3620295"/>
            <a:ext cx="456195" cy="281067"/>
          </a:xfrm>
          <a:prstGeom prst="line">
            <a:avLst/>
          </a:prstGeom>
          <a:ln>
            <a:solidFill>
              <a:schemeClr val="bg1"/>
            </a:solidFill>
            <a:tailEnd type="triangle"/>
          </a:ln>
        </p:spPr>
        <p:style>
          <a:lnRef idx="1">
            <a:schemeClr val="dk1"/>
          </a:lnRef>
          <a:fillRef idx="0">
            <a:schemeClr val="dk1"/>
          </a:fillRef>
          <a:effectRef idx="0">
            <a:schemeClr val="dk1"/>
          </a:effectRef>
          <a:fontRef idx="minor">
            <a:schemeClr val="tx1"/>
          </a:fontRef>
        </p:style>
        <p:txBody>
          <a:bodyPr lIns="45719" rIns="45719"/>
          <a:lstStyle/>
          <a:p>
            <a:endParaRPr>
              <a:solidFill>
                <a:schemeClr val="bg1"/>
              </a:solidFill>
            </a:endParaRPr>
          </a:p>
        </p:txBody>
      </p:sp>
      <p:sp>
        <p:nvSpPr>
          <p:cNvPr id="44" name="Shape 247">
            <a:extLst>
              <a:ext uri="{FF2B5EF4-FFF2-40B4-BE49-F238E27FC236}">
                <a16:creationId xmlns:a16="http://schemas.microsoft.com/office/drawing/2014/main" xmlns="" id="{92792F9C-EB9D-1640-8AF4-7C22FB8AE3C8}"/>
              </a:ext>
            </a:extLst>
          </p:cNvPr>
          <p:cNvSpPr/>
          <p:nvPr/>
        </p:nvSpPr>
        <p:spPr>
          <a:xfrm flipH="1">
            <a:off x="5196710" y="4262749"/>
            <a:ext cx="562369" cy="426385"/>
          </a:xfrm>
          <a:prstGeom prst="line">
            <a:avLst/>
          </a:prstGeom>
          <a:ln>
            <a:solidFill>
              <a:schemeClr val="bg1"/>
            </a:solidFill>
            <a:tailEnd type="triangle"/>
          </a:ln>
        </p:spPr>
        <p:style>
          <a:lnRef idx="2">
            <a:schemeClr val="dk1"/>
          </a:lnRef>
          <a:fillRef idx="0">
            <a:schemeClr val="dk1"/>
          </a:fillRef>
          <a:effectRef idx="1">
            <a:schemeClr val="dk1"/>
          </a:effectRef>
          <a:fontRef idx="minor">
            <a:schemeClr val="tx1"/>
          </a:fontRef>
        </p:style>
        <p:txBody>
          <a:bodyPr lIns="45719" rIns="45719"/>
          <a:lstStyle/>
          <a:p>
            <a:endParaRPr>
              <a:solidFill>
                <a:schemeClr val="bg1"/>
              </a:solidFill>
            </a:endParaRPr>
          </a:p>
        </p:txBody>
      </p:sp>
      <p:sp>
        <p:nvSpPr>
          <p:cNvPr id="3" name="TextBox 2">
            <a:extLst>
              <a:ext uri="{FF2B5EF4-FFF2-40B4-BE49-F238E27FC236}">
                <a16:creationId xmlns:a16="http://schemas.microsoft.com/office/drawing/2014/main" xmlns="" id="{6EE33C59-5FBB-3644-816D-AAA354392CBC}"/>
              </a:ext>
            </a:extLst>
          </p:cNvPr>
          <p:cNvSpPr txBox="1"/>
          <p:nvPr/>
        </p:nvSpPr>
        <p:spPr>
          <a:xfrm>
            <a:off x="278486" y="947764"/>
            <a:ext cx="11666379" cy="1200329"/>
          </a:xfrm>
          <a:prstGeom prst="rect">
            <a:avLst/>
          </a:prstGeom>
          <a:noFill/>
        </p:spPr>
        <p:txBody>
          <a:bodyPr wrap="square" rtlCol="0">
            <a:spAutoFit/>
          </a:bodyPr>
          <a:lstStyle/>
          <a:p>
            <a:pPr marL="285750" indent="-285750">
              <a:buFont typeface="Arial" panose="020B0604020202020204" pitchFamily="34" charset="0"/>
              <a:buChar char="•"/>
            </a:pPr>
            <a:r>
              <a:rPr lang="en-US" dirty="0"/>
              <a:t>A key instrument for GDC, and highest priority for </a:t>
            </a:r>
            <a:r>
              <a:rPr lang="en-US" dirty="0" err="1"/>
              <a:t>Dellingr</a:t>
            </a:r>
            <a:r>
              <a:rPr lang="en-US" dirty="0"/>
              <a:t> operations</a:t>
            </a:r>
          </a:p>
          <a:p>
            <a:pPr marL="285750" indent="-285750">
              <a:buFont typeface="Arial" panose="020B0604020202020204" pitchFamily="34" charset="0"/>
              <a:buChar char="•"/>
            </a:pPr>
            <a:r>
              <a:rPr lang="en-US" dirty="0"/>
              <a:t>Required several weeks of outgassing before turning on high voltage (could not turn on in early mission)</a:t>
            </a:r>
          </a:p>
          <a:p>
            <a:pPr marL="285750" indent="-285750">
              <a:buFont typeface="Arial" panose="020B0604020202020204" pitchFamily="34" charset="0"/>
              <a:buChar char="•"/>
            </a:pPr>
            <a:r>
              <a:rPr lang="en-US" dirty="0"/>
              <a:t>Jan 10, 2018 turned on and verified nominal voltages and currents</a:t>
            </a:r>
          </a:p>
          <a:p>
            <a:pPr marL="285750" indent="-285750">
              <a:buFont typeface="Arial" panose="020B0604020202020204" pitchFamily="34" charset="0"/>
              <a:buChar char="•"/>
            </a:pPr>
            <a:r>
              <a:rPr lang="en-US" dirty="0"/>
              <a:t>Loss of GPS requires software patch to recover INMS science mode</a:t>
            </a:r>
          </a:p>
        </p:txBody>
      </p:sp>
      <p:sp>
        <p:nvSpPr>
          <p:cNvPr id="48" name="TextBox 47">
            <a:extLst>
              <a:ext uri="{FF2B5EF4-FFF2-40B4-BE49-F238E27FC236}">
                <a16:creationId xmlns:a16="http://schemas.microsoft.com/office/drawing/2014/main" xmlns="" id="{3D11C0AC-D248-3E41-B242-5EEED1640A9C}"/>
              </a:ext>
            </a:extLst>
          </p:cNvPr>
          <p:cNvSpPr txBox="1"/>
          <p:nvPr/>
        </p:nvSpPr>
        <p:spPr>
          <a:xfrm>
            <a:off x="1886837" y="2297598"/>
            <a:ext cx="2275309" cy="400110"/>
          </a:xfrm>
          <a:prstGeom prst="rect">
            <a:avLst/>
          </a:prstGeom>
          <a:noFill/>
        </p:spPr>
        <p:txBody>
          <a:bodyPr wrap="square" rtlCol="0">
            <a:spAutoFit/>
          </a:bodyPr>
          <a:lstStyle/>
          <a:p>
            <a:pPr algn="ctr"/>
            <a:r>
              <a:rPr lang="en-US" sz="2000" dirty="0"/>
              <a:t>Short Term Solution</a:t>
            </a:r>
          </a:p>
        </p:txBody>
      </p:sp>
      <p:sp>
        <p:nvSpPr>
          <p:cNvPr id="49" name="TextBox 48">
            <a:extLst>
              <a:ext uri="{FF2B5EF4-FFF2-40B4-BE49-F238E27FC236}">
                <a16:creationId xmlns:a16="http://schemas.microsoft.com/office/drawing/2014/main" xmlns="" id="{2B205EE8-E582-FB49-8969-D8D4EAF9829C}"/>
              </a:ext>
            </a:extLst>
          </p:cNvPr>
          <p:cNvSpPr txBox="1"/>
          <p:nvPr/>
        </p:nvSpPr>
        <p:spPr>
          <a:xfrm>
            <a:off x="8117176" y="2297598"/>
            <a:ext cx="2275309" cy="400110"/>
          </a:xfrm>
          <a:prstGeom prst="rect">
            <a:avLst/>
          </a:prstGeom>
          <a:noFill/>
        </p:spPr>
        <p:txBody>
          <a:bodyPr wrap="square" rtlCol="0">
            <a:spAutoFit/>
          </a:bodyPr>
          <a:lstStyle/>
          <a:p>
            <a:pPr algn="ctr"/>
            <a:r>
              <a:rPr lang="en-US" sz="2000" dirty="0"/>
              <a:t>Long Term Solution</a:t>
            </a:r>
          </a:p>
        </p:txBody>
      </p:sp>
      <p:sp>
        <p:nvSpPr>
          <p:cNvPr id="50" name="TextBox 49">
            <a:extLst>
              <a:ext uri="{FF2B5EF4-FFF2-40B4-BE49-F238E27FC236}">
                <a16:creationId xmlns:a16="http://schemas.microsoft.com/office/drawing/2014/main" xmlns="" id="{7FA6D93B-2238-5145-8117-C3EC651C0C20}"/>
              </a:ext>
            </a:extLst>
          </p:cNvPr>
          <p:cNvSpPr txBox="1"/>
          <p:nvPr/>
        </p:nvSpPr>
        <p:spPr>
          <a:xfrm>
            <a:off x="828888" y="5662374"/>
            <a:ext cx="4391206" cy="584775"/>
          </a:xfrm>
          <a:prstGeom prst="rect">
            <a:avLst/>
          </a:prstGeom>
          <a:noFill/>
        </p:spPr>
        <p:txBody>
          <a:bodyPr wrap="square" rtlCol="0">
            <a:spAutoFit/>
          </a:bodyPr>
          <a:lstStyle/>
          <a:p>
            <a:pPr algn="ctr"/>
            <a:r>
              <a:rPr lang="en-US" sz="1600" dirty="0"/>
              <a:t>Use INMS in sun-pointing mode and spin through ram on dayside (requires several uploads)</a:t>
            </a:r>
          </a:p>
        </p:txBody>
      </p:sp>
      <p:sp>
        <p:nvSpPr>
          <p:cNvPr id="51" name="TextBox 50">
            <a:extLst>
              <a:ext uri="{FF2B5EF4-FFF2-40B4-BE49-F238E27FC236}">
                <a16:creationId xmlns:a16="http://schemas.microsoft.com/office/drawing/2014/main" xmlns="" id="{DC639ED4-8FEC-4C43-9D07-8378007C26D2}"/>
              </a:ext>
            </a:extLst>
          </p:cNvPr>
          <p:cNvSpPr txBox="1"/>
          <p:nvPr/>
        </p:nvSpPr>
        <p:spPr>
          <a:xfrm>
            <a:off x="7399256" y="5637133"/>
            <a:ext cx="3557068" cy="584775"/>
          </a:xfrm>
          <a:prstGeom prst="rect">
            <a:avLst/>
          </a:prstGeom>
          <a:noFill/>
        </p:spPr>
        <p:txBody>
          <a:bodyPr wrap="square" rtlCol="0">
            <a:spAutoFit/>
          </a:bodyPr>
          <a:lstStyle/>
          <a:p>
            <a:pPr algn="ctr"/>
            <a:r>
              <a:rPr lang="en-US" sz="1600" dirty="0"/>
              <a:t>Use INMS as ram-sensor or run ephemeris propagator on orbit</a:t>
            </a:r>
          </a:p>
        </p:txBody>
      </p:sp>
      <p:sp>
        <p:nvSpPr>
          <p:cNvPr id="52" name="TextBox 51">
            <a:extLst>
              <a:ext uri="{FF2B5EF4-FFF2-40B4-BE49-F238E27FC236}">
                <a16:creationId xmlns:a16="http://schemas.microsoft.com/office/drawing/2014/main" xmlns="" id="{7B37A024-9629-D84B-A5D7-8D2F62A7FCA9}"/>
              </a:ext>
            </a:extLst>
          </p:cNvPr>
          <p:cNvSpPr txBox="1"/>
          <p:nvPr/>
        </p:nvSpPr>
        <p:spPr>
          <a:xfrm>
            <a:off x="5177196" y="3778388"/>
            <a:ext cx="2275309" cy="707886"/>
          </a:xfrm>
          <a:prstGeom prst="rect">
            <a:avLst/>
          </a:prstGeom>
          <a:noFill/>
        </p:spPr>
        <p:txBody>
          <a:bodyPr wrap="square" rtlCol="0">
            <a:spAutoFit/>
          </a:bodyPr>
          <a:lstStyle/>
          <a:p>
            <a:pPr algn="ctr"/>
            <a:r>
              <a:rPr lang="en-US" sz="2000" dirty="0">
                <a:solidFill>
                  <a:schemeClr val="bg1"/>
                </a:solidFill>
              </a:rPr>
              <a:t>INMS entrance aperture</a:t>
            </a:r>
          </a:p>
        </p:txBody>
      </p:sp>
    </p:spTree>
    <p:extLst>
      <p:ext uri="{BB962C8B-B14F-4D97-AF65-F5344CB8AC3E}">
        <p14:creationId xmlns:p14="http://schemas.microsoft.com/office/powerpoint/2010/main" val="3394192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4DB34AB8-6BEA-8044-8ECF-20BCBE43F290}"/>
              </a:ext>
            </a:extLst>
          </p:cNvPr>
          <p:cNvSpPr>
            <a:spLocks noGrp="1"/>
          </p:cNvSpPr>
          <p:nvPr>
            <p:ph idx="1"/>
          </p:nvPr>
        </p:nvSpPr>
        <p:spPr>
          <a:xfrm>
            <a:off x="405917" y="1177442"/>
            <a:ext cx="5703938" cy="4866991"/>
          </a:xfrm>
        </p:spPr>
        <p:txBody>
          <a:bodyPr>
            <a:normAutofit fontScale="92500" lnSpcReduction="10000"/>
          </a:bodyPr>
          <a:lstStyle/>
          <a:p>
            <a:r>
              <a:rPr lang="en-US" dirty="0"/>
              <a:t>We had a plan for recovering the science</a:t>
            </a:r>
          </a:p>
          <a:p>
            <a:r>
              <a:rPr lang="en-US" dirty="0"/>
              <a:t>Run the ACS with wheels once per week and run science instruments rest of the time</a:t>
            </a:r>
          </a:p>
          <a:p>
            <a:r>
              <a:rPr lang="en-US" dirty="0"/>
              <a:t>The satellite entered an uncontrolled spin state by early March</a:t>
            </a:r>
          </a:p>
          <a:p>
            <a:pPr lvl="1"/>
            <a:r>
              <a:rPr lang="en-US" dirty="0"/>
              <a:t>Spinning at around 120 degrees/second</a:t>
            </a:r>
          </a:p>
          <a:p>
            <a:pPr lvl="1"/>
            <a:r>
              <a:rPr lang="en-US" dirty="0"/>
              <a:t>ACS designed for 40 degrees/second</a:t>
            </a:r>
          </a:p>
          <a:p>
            <a:r>
              <a:rPr lang="en-US" dirty="0"/>
              <a:t>By Mid-March</a:t>
            </a:r>
          </a:p>
          <a:p>
            <a:pPr lvl="1"/>
            <a:r>
              <a:rPr lang="en-US" dirty="0"/>
              <a:t>Communication was terrible</a:t>
            </a:r>
          </a:p>
          <a:p>
            <a:pPr lvl="1"/>
            <a:r>
              <a:rPr lang="en-US" dirty="0"/>
              <a:t>Spin too fast for particle science</a:t>
            </a:r>
          </a:p>
          <a:p>
            <a:pPr lvl="1"/>
            <a:r>
              <a:rPr lang="en-US" dirty="0"/>
              <a:t>Bad power numbers</a:t>
            </a:r>
          </a:p>
          <a:p>
            <a:endParaRPr lang="en-US" dirty="0"/>
          </a:p>
        </p:txBody>
      </p:sp>
      <p:pic>
        <p:nvPicPr>
          <p:cNvPr id="376" name="Image" descr="Image"/>
          <p:cNvPicPr>
            <a:picLocks noChangeAspect="1"/>
          </p:cNvPicPr>
          <p:nvPr/>
        </p:nvPicPr>
        <p:blipFill>
          <a:blip r:embed="rId3">
            <a:extLst/>
          </a:blip>
          <a:srcRect l="2956" t="1978" r="5907"/>
          <a:stretch>
            <a:fillRect/>
          </a:stretch>
        </p:blipFill>
        <p:spPr>
          <a:xfrm>
            <a:off x="6407644" y="1467613"/>
            <a:ext cx="5417882" cy="3313337"/>
          </a:xfrm>
          <a:prstGeom prst="rect">
            <a:avLst/>
          </a:prstGeom>
          <a:ln w="12700">
            <a:noFill/>
            <a:miter lim="400000"/>
          </a:ln>
        </p:spPr>
      </p:pic>
      <p:sp>
        <p:nvSpPr>
          <p:cNvPr id="379" name="2 minutes of data from March 16th"/>
          <p:cNvSpPr txBox="1"/>
          <p:nvPr/>
        </p:nvSpPr>
        <p:spPr>
          <a:xfrm>
            <a:off x="7424200" y="5093282"/>
            <a:ext cx="3384769" cy="369328"/>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a:solidFill>
                  <a:srgbClr val="FFFFFF"/>
                </a:solidFill>
              </a:defRPr>
            </a:lvl1pPr>
          </a:lstStyle>
          <a:p>
            <a:r>
              <a:rPr>
                <a:solidFill>
                  <a:schemeClr val="tx1"/>
                </a:solidFill>
              </a:rPr>
              <a:t>2 minutes of data from March 16th</a:t>
            </a:r>
          </a:p>
        </p:txBody>
      </p:sp>
      <p:sp>
        <p:nvSpPr>
          <p:cNvPr id="381" name="Magnetic Field"/>
          <p:cNvSpPr txBox="1"/>
          <p:nvPr/>
        </p:nvSpPr>
        <p:spPr>
          <a:xfrm rot="16200000">
            <a:off x="5706103" y="2939617"/>
            <a:ext cx="1474502" cy="369328"/>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stStyle>
          <a:p>
            <a:r>
              <a:t>Magnetic Field</a:t>
            </a:r>
          </a:p>
        </p:txBody>
      </p:sp>
      <p:sp>
        <p:nvSpPr>
          <p:cNvPr id="382" name="Spin period of 3.4s"/>
          <p:cNvSpPr txBox="1"/>
          <p:nvPr/>
        </p:nvSpPr>
        <p:spPr>
          <a:xfrm>
            <a:off x="8306169" y="2638600"/>
            <a:ext cx="1841206" cy="369328"/>
          </a:xfrm>
          <a:prstGeom prst="rect">
            <a:avLst/>
          </a:prstGeom>
          <a:solidFill>
            <a:srgbClr val="FFFFFF"/>
          </a:solidFill>
          <a:ln w="25400">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a:solidFill>
                  <a:schemeClr val="accent1">
                    <a:satOff val="-3547"/>
                    <a:lumOff val="-10352"/>
                  </a:schemeClr>
                </a:solidFill>
              </a:defRPr>
            </a:lvl1pPr>
          </a:lstStyle>
          <a:p>
            <a:r>
              <a:rPr>
                <a:solidFill>
                  <a:schemeClr val="tx1"/>
                </a:solidFill>
              </a:rPr>
              <a:t>Spin period of 3.4s</a:t>
            </a:r>
          </a:p>
        </p:txBody>
      </p:sp>
      <p:sp>
        <p:nvSpPr>
          <p:cNvPr id="5" name="Title 4">
            <a:extLst>
              <a:ext uri="{FF2B5EF4-FFF2-40B4-BE49-F238E27FC236}">
                <a16:creationId xmlns:a16="http://schemas.microsoft.com/office/drawing/2014/main" xmlns="" id="{50D572DA-2573-154B-BD2A-045CEE7BDA55}"/>
              </a:ext>
            </a:extLst>
          </p:cNvPr>
          <p:cNvSpPr>
            <a:spLocks noGrp="1"/>
          </p:cNvSpPr>
          <p:nvPr>
            <p:ph type="title"/>
          </p:nvPr>
        </p:nvSpPr>
        <p:spPr/>
        <p:txBody>
          <a:bodyPr/>
          <a:lstStyle/>
          <a:p>
            <a:r>
              <a:rPr lang="en-US" dirty="0"/>
              <a:t>Operations – Uncontrolled Spin Issue</a:t>
            </a:r>
          </a:p>
        </p:txBody>
      </p:sp>
      <p:sp>
        <p:nvSpPr>
          <p:cNvPr id="2" name="Slide Number Placeholder 1">
            <a:extLst>
              <a:ext uri="{FF2B5EF4-FFF2-40B4-BE49-F238E27FC236}">
                <a16:creationId xmlns:a16="http://schemas.microsoft.com/office/drawing/2014/main" xmlns="" id="{FB476C8A-7A5F-074A-B8C2-BFDC848FEC29}"/>
              </a:ext>
            </a:extLst>
          </p:cNvPr>
          <p:cNvSpPr>
            <a:spLocks noGrp="1"/>
          </p:cNvSpPr>
          <p:nvPr>
            <p:ph type="sldNum" sz="quarter" idx="12"/>
          </p:nvPr>
        </p:nvSpPr>
        <p:spPr>
          <a:ln>
            <a:noFill/>
          </a:ln>
        </p:spPr>
        <p:txBody>
          <a:bodyPr/>
          <a:lstStyle/>
          <a:p>
            <a:fld id="{86CB4B4D-7CA3-9044-876B-883B54F8677D}" type="slidenum">
              <a:rPr lang="en-US" smtClean="0">
                <a:solidFill>
                  <a:schemeClr val="tx1"/>
                </a:solidFill>
              </a:rPr>
              <a:t>42</a:t>
            </a:fld>
            <a:endParaRPr lang="en-US">
              <a:solidFill>
                <a:schemeClr val="tx1"/>
              </a:solidFill>
            </a:endParaRPr>
          </a:p>
        </p:txBody>
      </p:sp>
      <p:sp>
        <p:nvSpPr>
          <p:cNvPr id="3" name="Date Placeholder 2">
            <a:extLst>
              <a:ext uri="{FF2B5EF4-FFF2-40B4-BE49-F238E27FC236}">
                <a16:creationId xmlns:a16="http://schemas.microsoft.com/office/drawing/2014/main" xmlns="" id="{09723673-3931-1347-BBC9-217D30DDAC66}"/>
              </a:ext>
            </a:extLst>
          </p:cNvPr>
          <p:cNvSpPr>
            <a:spLocks noGrp="1"/>
          </p:cNvSpPr>
          <p:nvPr>
            <p:ph type="dt" sz="half" idx="10"/>
          </p:nvPr>
        </p:nvSpPr>
        <p:spPr/>
        <p:txBody>
          <a:bodyPr/>
          <a:lstStyle/>
          <a:p>
            <a:r>
              <a:rPr lang="en-US"/>
              <a:t>09/27/2018</a:t>
            </a:r>
          </a:p>
        </p:txBody>
      </p:sp>
      <p:sp>
        <p:nvSpPr>
          <p:cNvPr id="4" name="Footer Placeholder 3">
            <a:extLst>
              <a:ext uri="{FF2B5EF4-FFF2-40B4-BE49-F238E27FC236}">
                <a16:creationId xmlns:a16="http://schemas.microsoft.com/office/drawing/2014/main" xmlns="" id="{F891F4C2-17D6-FD49-AC73-DFB837575DB1}"/>
              </a:ext>
            </a:extLst>
          </p:cNvPr>
          <p:cNvSpPr>
            <a:spLocks noGrp="1"/>
          </p:cNvSpPr>
          <p:nvPr>
            <p:ph type="ftr" sz="quarter" idx="11"/>
          </p:nvPr>
        </p:nvSpPr>
        <p:spPr/>
        <p:txBody>
          <a:bodyPr/>
          <a:lstStyle/>
          <a:p>
            <a:r>
              <a:rPr lang="en-US"/>
              <a:t>- Systems Engineering Seminar: Dellingr -</a:t>
            </a:r>
            <a:endParaRPr lang="en-US" dirty="0"/>
          </a:p>
        </p:txBody>
      </p:sp>
    </p:spTree>
    <p:extLst>
      <p:ext uri="{BB962C8B-B14F-4D97-AF65-F5344CB8AC3E}">
        <p14:creationId xmlns:p14="http://schemas.microsoft.com/office/powerpoint/2010/main" val="1451923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0A5C44C-C780-2C44-8C05-A061F1A1D45A}"/>
              </a:ext>
            </a:extLst>
          </p:cNvPr>
          <p:cNvSpPr>
            <a:spLocks noGrp="1"/>
          </p:cNvSpPr>
          <p:nvPr>
            <p:ph type="title"/>
          </p:nvPr>
        </p:nvSpPr>
        <p:spPr/>
        <p:txBody>
          <a:bodyPr/>
          <a:lstStyle/>
          <a:p>
            <a:r>
              <a:rPr lang="en-US" dirty="0"/>
              <a:t>Operations – </a:t>
            </a:r>
            <a:r>
              <a:rPr lang="en-US" dirty="0" err="1"/>
              <a:t>Bdot</a:t>
            </a:r>
            <a:endParaRPr lang="en-US" dirty="0"/>
          </a:p>
        </p:txBody>
      </p:sp>
      <p:graphicFrame>
        <p:nvGraphicFramePr>
          <p:cNvPr id="401" name="Table"/>
          <p:cNvGraphicFramePr/>
          <p:nvPr>
            <p:extLst>
              <p:ext uri="{D42A27DB-BD31-4B8C-83A1-F6EECF244321}">
                <p14:modId xmlns:p14="http://schemas.microsoft.com/office/powerpoint/2010/main" val="1758725572"/>
              </p:ext>
            </p:extLst>
          </p:nvPr>
        </p:nvGraphicFramePr>
        <p:xfrm>
          <a:off x="5610727" y="4974111"/>
          <a:ext cx="5829664" cy="1295400"/>
        </p:xfrm>
        <a:graphic>
          <a:graphicData uri="http://schemas.openxmlformats.org/drawingml/2006/table">
            <a:tbl>
              <a:tblPr bandRow="1"/>
              <a:tblGrid>
                <a:gridCol w="2994025">
                  <a:extLst>
                    <a:ext uri="{9D8B030D-6E8A-4147-A177-3AD203B41FA5}">
                      <a16:colId xmlns:a16="http://schemas.microsoft.com/office/drawing/2014/main" xmlns="" val="20000"/>
                    </a:ext>
                  </a:extLst>
                </a:gridCol>
                <a:gridCol w="2835639">
                  <a:extLst>
                    <a:ext uri="{9D8B030D-6E8A-4147-A177-3AD203B41FA5}">
                      <a16:colId xmlns:a16="http://schemas.microsoft.com/office/drawing/2014/main" xmlns="" val="20001"/>
                    </a:ext>
                  </a:extLst>
                </a:gridCol>
              </a:tblGrid>
              <a:tr h="254000">
                <a:tc>
                  <a:txBody>
                    <a:bodyPr/>
                    <a:lstStyle/>
                    <a:p>
                      <a:pPr algn="ctr" defTabSz="457200">
                        <a:spcBef>
                          <a:spcPts val="200"/>
                        </a:spcBef>
                        <a:defRPr sz="1800"/>
                      </a:pPr>
                      <a:r>
                        <a:rPr sz="1700" b="1">
                          <a:latin typeface="+mn-lt"/>
                          <a:ea typeface="Times New Roman"/>
                          <a:cs typeface="Times New Roman"/>
                          <a:sym typeface="Times New Roman"/>
                        </a:rPr>
                        <a:t>Date</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defTabSz="457200">
                        <a:spcBef>
                          <a:spcPts val="200"/>
                        </a:spcBef>
                        <a:defRPr sz="1800"/>
                      </a:pPr>
                      <a:r>
                        <a:rPr sz="1700" b="1">
                          <a:latin typeface="+mn-lt"/>
                          <a:ea typeface="Times New Roman"/>
                          <a:cs typeface="Times New Roman"/>
                          <a:sym typeface="Times New Roman"/>
                        </a:rPr>
                        <a:t>Event</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xmlns="" val="10000"/>
                  </a:ext>
                </a:extLst>
              </a:tr>
              <a:tr h="254000">
                <a:tc>
                  <a:txBody>
                    <a:bodyPr/>
                    <a:lstStyle/>
                    <a:p>
                      <a:pPr algn="ctr" defTabSz="457200">
                        <a:spcBef>
                          <a:spcPts val="200"/>
                        </a:spcBef>
                        <a:defRPr sz="1800"/>
                      </a:pPr>
                      <a:r>
                        <a:rPr sz="1700" dirty="0">
                          <a:latin typeface="+mn-lt"/>
                          <a:ea typeface="Times New Roman"/>
                          <a:cs typeface="Times New Roman"/>
                          <a:sym typeface="Times New Roman"/>
                        </a:rPr>
                        <a:t>29-Mar – 5-Apr-2018</a:t>
                      </a: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defTabSz="457200">
                        <a:spcBef>
                          <a:spcPts val="200"/>
                        </a:spcBef>
                        <a:defRPr sz="1800"/>
                      </a:pPr>
                      <a:r>
                        <a:rPr sz="1700">
                          <a:latin typeface="+mn-lt"/>
                          <a:ea typeface="Times New Roman"/>
                          <a:cs typeface="Times New Roman"/>
                          <a:sym typeface="Times New Roman"/>
                        </a:rPr>
                        <a:t>B-dot V1 upload</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xmlns="" val="10001"/>
                  </a:ext>
                </a:extLst>
              </a:tr>
              <a:tr h="254000">
                <a:tc>
                  <a:txBody>
                    <a:bodyPr/>
                    <a:lstStyle/>
                    <a:p>
                      <a:pPr algn="ctr" defTabSz="457200">
                        <a:spcBef>
                          <a:spcPts val="200"/>
                        </a:spcBef>
                        <a:defRPr sz="1800"/>
                      </a:pPr>
                      <a:r>
                        <a:rPr sz="1700">
                          <a:latin typeface="+mn-lt"/>
                          <a:ea typeface="Times New Roman"/>
                          <a:cs typeface="Times New Roman"/>
                          <a:sym typeface="Times New Roman"/>
                        </a:rPr>
                        <a:t>12-Apr – 17-Apr-2018</a:t>
                      </a: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defTabSz="457200">
                        <a:spcBef>
                          <a:spcPts val="200"/>
                        </a:spcBef>
                        <a:defRPr sz="1800"/>
                      </a:pPr>
                      <a:r>
                        <a:rPr sz="1700">
                          <a:latin typeface="+mn-lt"/>
                          <a:ea typeface="Times New Roman"/>
                          <a:cs typeface="Times New Roman"/>
                          <a:sym typeface="Times New Roman"/>
                        </a:rPr>
                        <a:t>B-dot V2 upload</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xmlns="" val="10002"/>
                  </a:ext>
                </a:extLst>
              </a:tr>
              <a:tr h="254000">
                <a:tc>
                  <a:txBody>
                    <a:bodyPr/>
                    <a:lstStyle/>
                    <a:p>
                      <a:pPr algn="ctr" defTabSz="457200">
                        <a:spcBef>
                          <a:spcPts val="200"/>
                        </a:spcBef>
                        <a:defRPr sz="1800"/>
                      </a:pPr>
                      <a:r>
                        <a:rPr sz="1700">
                          <a:latin typeface="+mn-lt"/>
                          <a:ea typeface="Times New Roman"/>
                          <a:cs typeface="Times New Roman"/>
                          <a:sym typeface="Times New Roman"/>
                        </a:rPr>
                        <a:t>1-May – 7-May-2018</a:t>
                      </a: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defTabSz="457200">
                        <a:spcBef>
                          <a:spcPts val="200"/>
                        </a:spcBef>
                        <a:defRPr sz="1800"/>
                      </a:pPr>
                      <a:r>
                        <a:rPr sz="1700">
                          <a:latin typeface="+mn-lt"/>
                          <a:ea typeface="Times New Roman"/>
                          <a:cs typeface="Times New Roman"/>
                          <a:sym typeface="Times New Roman"/>
                        </a:rPr>
                        <a:t>B-dot V3 upload (attempt 1)</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xmlns="" val="10003"/>
                  </a:ext>
                </a:extLst>
              </a:tr>
              <a:tr h="254000">
                <a:tc>
                  <a:txBody>
                    <a:bodyPr/>
                    <a:lstStyle/>
                    <a:p>
                      <a:pPr algn="ctr" defTabSz="457200">
                        <a:spcBef>
                          <a:spcPts val="200"/>
                        </a:spcBef>
                        <a:defRPr sz="1800"/>
                      </a:pPr>
                      <a:r>
                        <a:rPr sz="1700">
                          <a:latin typeface="+mn-lt"/>
                          <a:ea typeface="Times New Roman"/>
                          <a:cs typeface="Times New Roman"/>
                          <a:sym typeface="Times New Roman"/>
                        </a:rPr>
                        <a:t>8-May – 15-May-2018</a:t>
                      </a: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defTabSz="457200">
                        <a:spcBef>
                          <a:spcPts val="200"/>
                        </a:spcBef>
                        <a:defRPr sz="1800"/>
                      </a:pPr>
                      <a:r>
                        <a:rPr sz="1700" dirty="0">
                          <a:latin typeface="+mn-lt"/>
                          <a:ea typeface="Times New Roman"/>
                          <a:cs typeface="Times New Roman"/>
                          <a:sym typeface="Times New Roman"/>
                        </a:rPr>
                        <a:t>B-dot V3 upload</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xmlns="" val="10004"/>
                  </a:ext>
                </a:extLst>
              </a:tr>
            </a:tbl>
          </a:graphicData>
        </a:graphic>
      </p:graphicFrame>
      <p:sp>
        <p:nvSpPr>
          <p:cNvPr id="4" name="Content Placeholder 3">
            <a:extLst>
              <a:ext uri="{FF2B5EF4-FFF2-40B4-BE49-F238E27FC236}">
                <a16:creationId xmlns:a16="http://schemas.microsoft.com/office/drawing/2014/main" xmlns="" id="{EF3BD4C7-7070-9B44-A2AA-C7EF4975AB0A}"/>
              </a:ext>
            </a:extLst>
          </p:cNvPr>
          <p:cNvSpPr>
            <a:spLocks noGrp="1"/>
          </p:cNvSpPr>
          <p:nvPr>
            <p:ph idx="1"/>
          </p:nvPr>
        </p:nvSpPr>
        <p:spPr>
          <a:xfrm>
            <a:off x="308264" y="1093073"/>
            <a:ext cx="4274127" cy="4866991"/>
          </a:xfrm>
        </p:spPr>
        <p:txBody>
          <a:bodyPr>
            <a:normAutofit/>
          </a:bodyPr>
          <a:lstStyle/>
          <a:p>
            <a:r>
              <a:rPr lang="en-US" dirty="0" err="1"/>
              <a:t>Despin</a:t>
            </a:r>
            <a:r>
              <a:rPr lang="en-US" dirty="0"/>
              <a:t> via B-dot</a:t>
            </a:r>
          </a:p>
          <a:p>
            <a:r>
              <a:rPr lang="en-US" dirty="0"/>
              <a:t>Write new B-dot app over ~1 week and test it in the “42” simulation environment</a:t>
            </a:r>
          </a:p>
          <a:p>
            <a:r>
              <a:rPr lang="en-US" dirty="0"/>
              <a:t>Cadet radio effective upload rate in the order of 16 bps even though actual speed is 9,600 bps</a:t>
            </a:r>
          </a:p>
          <a:p>
            <a:r>
              <a:rPr lang="en-US" dirty="0"/>
              <a:t>App split into 8 pieces, 181 bytes each</a:t>
            </a:r>
          </a:p>
        </p:txBody>
      </p:sp>
      <p:sp>
        <p:nvSpPr>
          <p:cNvPr id="2" name="Slide Number Placeholder 1">
            <a:extLst>
              <a:ext uri="{FF2B5EF4-FFF2-40B4-BE49-F238E27FC236}">
                <a16:creationId xmlns:a16="http://schemas.microsoft.com/office/drawing/2014/main" xmlns="" id="{CAA9373A-6AF1-1D41-A6F8-551DF9709C48}"/>
              </a:ext>
            </a:extLst>
          </p:cNvPr>
          <p:cNvSpPr>
            <a:spLocks noGrp="1"/>
          </p:cNvSpPr>
          <p:nvPr>
            <p:ph type="sldNum" sz="quarter" idx="12"/>
          </p:nvPr>
        </p:nvSpPr>
        <p:spPr/>
        <p:txBody>
          <a:bodyPr/>
          <a:lstStyle/>
          <a:p>
            <a:fld id="{86CB4B4D-7CA3-9044-876B-883B54F8677D}" type="slidenum">
              <a:rPr lang="en-US" smtClean="0">
                <a:solidFill>
                  <a:schemeClr val="tx1"/>
                </a:solidFill>
              </a:rPr>
              <a:t>43</a:t>
            </a:fld>
            <a:endParaRPr lang="en-US">
              <a:solidFill>
                <a:schemeClr val="tx1"/>
              </a:solidFill>
            </a:endParaRPr>
          </a:p>
        </p:txBody>
      </p:sp>
      <p:sp>
        <p:nvSpPr>
          <p:cNvPr id="5" name="Date Placeholder 4">
            <a:extLst>
              <a:ext uri="{FF2B5EF4-FFF2-40B4-BE49-F238E27FC236}">
                <a16:creationId xmlns:a16="http://schemas.microsoft.com/office/drawing/2014/main" xmlns="" id="{706A719C-1A29-F343-B16E-F768188F5D82}"/>
              </a:ext>
            </a:extLst>
          </p:cNvPr>
          <p:cNvSpPr>
            <a:spLocks noGrp="1"/>
          </p:cNvSpPr>
          <p:nvPr>
            <p:ph type="dt" sz="half" idx="10"/>
          </p:nvPr>
        </p:nvSpPr>
        <p:spPr/>
        <p:txBody>
          <a:bodyPr/>
          <a:lstStyle/>
          <a:p>
            <a:r>
              <a:rPr lang="en-US"/>
              <a:t>09/27/2018</a:t>
            </a:r>
          </a:p>
        </p:txBody>
      </p:sp>
      <p:sp>
        <p:nvSpPr>
          <p:cNvPr id="6" name="Footer Placeholder 5">
            <a:extLst>
              <a:ext uri="{FF2B5EF4-FFF2-40B4-BE49-F238E27FC236}">
                <a16:creationId xmlns:a16="http://schemas.microsoft.com/office/drawing/2014/main" xmlns="" id="{17C6C25C-65CB-2349-BFE9-CD3D4B7FA0CE}"/>
              </a:ext>
            </a:extLst>
          </p:cNvPr>
          <p:cNvSpPr>
            <a:spLocks noGrp="1"/>
          </p:cNvSpPr>
          <p:nvPr>
            <p:ph type="ftr" sz="quarter" idx="11"/>
          </p:nvPr>
        </p:nvSpPr>
        <p:spPr/>
        <p:txBody>
          <a:bodyPr/>
          <a:lstStyle/>
          <a:p>
            <a:r>
              <a:rPr lang="en-US"/>
              <a:t>- Systems Engineering Seminar: Dellingr -</a:t>
            </a:r>
            <a:endParaRPr lang="en-US" dirty="0"/>
          </a:p>
        </p:txBody>
      </p:sp>
      <p:pic>
        <p:nvPicPr>
          <p:cNvPr id="7" name="Picture 6">
            <a:extLst>
              <a:ext uri="{FF2B5EF4-FFF2-40B4-BE49-F238E27FC236}">
                <a16:creationId xmlns:a16="http://schemas.microsoft.com/office/drawing/2014/main" xmlns="" id="{7F25B06D-ECC7-304E-A4DA-31791F1536CD}"/>
              </a:ext>
            </a:extLst>
          </p:cNvPr>
          <p:cNvPicPr>
            <a:picLocks noChangeAspect="1"/>
          </p:cNvPicPr>
          <p:nvPr/>
        </p:nvPicPr>
        <p:blipFill>
          <a:blip r:embed="rId3"/>
          <a:stretch>
            <a:fillRect/>
          </a:stretch>
        </p:blipFill>
        <p:spPr>
          <a:xfrm>
            <a:off x="5197290" y="1093073"/>
            <a:ext cx="6369116" cy="35548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58839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Line"/>
          <p:cNvSpPr/>
          <p:nvPr/>
        </p:nvSpPr>
        <p:spPr>
          <a:xfrm flipH="1" flipV="1">
            <a:off x="6788808" y="6271328"/>
            <a:ext cx="4889627" cy="1"/>
          </a:xfrm>
          <a:prstGeom prst="line">
            <a:avLst/>
          </a:prstGeom>
          <a:ln w="25400">
            <a:solidFill>
              <a:srgbClr val="FFFFFF"/>
            </a:solidFill>
            <a:headEnd type="triangle"/>
            <a:tailEnd type="triangle"/>
          </a:ln>
        </p:spPr>
        <p:txBody>
          <a:bodyPr lIns="45718" tIns="45718" rIns="45718" bIns="45718"/>
          <a:lstStyle/>
          <a:p>
            <a:endParaRPr/>
          </a:p>
        </p:txBody>
      </p:sp>
      <p:sp>
        <p:nvSpPr>
          <p:cNvPr id="409" name="3.4s spin"/>
          <p:cNvSpPr txBox="1"/>
          <p:nvPr/>
        </p:nvSpPr>
        <p:spPr>
          <a:xfrm>
            <a:off x="2490713" y="1585444"/>
            <a:ext cx="1373129"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a:solidFill>
                  <a:srgbClr val="FFFFFF"/>
                </a:solidFill>
              </a:defRPr>
            </a:lvl1pPr>
          </a:lstStyle>
          <a:p>
            <a:r>
              <a:rPr dirty="0">
                <a:solidFill>
                  <a:schemeClr val="tx1"/>
                </a:solidFill>
              </a:rPr>
              <a:t>3.4s spin</a:t>
            </a:r>
          </a:p>
        </p:txBody>
      </p:sp>
      <p:sp>
        <p:nvSpPr>
          <p:cNvPr id="410" name="Slow lazy tumble"/>
          <p:cNvSpPr txBox="1"/>
          <p:nvPr/>
        </p:nvSpPr>
        <p:spPr>
          <a:xfrm>
            <a:off x="7816653" y="1628532"/>
            <a:ext cx="2545180"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a:solidFill>
                  <a:srgbClr val="FFFFFF"/>
                </a:solidFill>
              </a:defRPr>
            </a:lvl1pPr>
          </a:lstStyle>
          <a:p>
            <a:r>
              <a:rPr dirty="0">
                <a:solidFill>
                  <a:schemeClr val="tx1"/>
                </a:solidFill>
              </a:rPr>
              <a:t>Slow lazy tumble</a:t>
            </a:r>
          </a:p>
        </p:txBody>
      </p:sp>
      <p:sp>
        <p:nvSpPr>
          <p:cNvPr id="411" name="Line"/>
          <p:cNvSpPr/>
          <p:nvPr/>
        </p:nvSpPr>
        <p:spPr>
          <a:xfrm flipH="1" flipV="1">
            <a:off x="3920020" y="1002666"/>
            <a:ext cx="3755848" cy="1"/>
          </a:xfrm>
          <a:prstGeom prst="line">
            <a:avLst/>
          </a:prstGeom>
          <a:ln w="25400">
            <a:solidFill>
              <a:srgbClr val="FFFFFF"/>
            </a:solidFill>
            <a:headEnd type="triangle"/>
          </a:ln>
        </p:spPr>
        <p:txBody>
          <a:bodyPr lIns="45718" tIns="45718" rIns="45718" bIns="45718"/>
          <a:lstStyle/>
          <a:p>
            <a:endParaRPr/>
          </a:p>
        </p:txBody>
      </p:sp>
      <p:sp>
        <p:nvSpPr>
          <p:cNvPr id="412" name="May 21st - Successful despin"/>
          <p:cNvSpPr txBox="1"/>
          <p:nvPr/>
        </p:nvSpPr>
        <p:spPr>
          <a:xfrm>
            <a:off x="3314414" y="963754"/>
            <a:ext cx="4967061"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defRPr sz="3200">
                <a:solidFill>
                  <a:srgbClr val="FFFFFF"/>
                </a:solidFill>
              </a:defRPr>
            </a:lvl1pPr>
          </a:lstStyle>
          <a:p>
            <a:r>
              <a:rPr dirty="0">
                <a:solidFill>
                  <a:schemeClr val="tx1"/>
                </a:solidFill>
              </a:rPr>
              <a:t>May 21st - Successful de</a:t>
            </a:r>
            <a:r>
              <a:rPr lang="en-US" dirty="0">
                <a:solidFill>
                  <a:schemeClr val="tx1"/>
                </a:solidFill>
              </a:rPr>
              <a:t>-</a:t>
            </a:r>
            <a:r>
              <a:rPr dirty="0">
                <a:solidFill>
                  <a:schemeClr val="tx1"/>
                </a:solidFill>
              </a:rPr>
              <a:t>spin</a:t>
            </a:r>
          </a:p>
        </p:txBody>
      </p:sp>
      <p:pic>
        <p:nvPicPr>
          <p:cNvPr id="413" name="Image" descr="Image"/>
          <p:cNvPicPr>
            <a:picLocks noChangeAspect="1"/>
          </p:cNvPicPr>
          <p:nvPr/>
        </p:nvPicPr>
        <p:blipFill>
          <a:blip r:embed="rId2">
            <a:extLst/>
          </a:blip>
          <a:srcRect l="7275" t="3136" r="5096" b="3136"/>
          <a:stretch>
            <a:fillRect/>
          </a:stretch>
        </p:blipFill>
        <p:spPr>
          <a:xfrm>
            <a:off x="938037" y="2108660"/>
            <a:ext cx="4478482" cy="3645619"/>
          </a:xfrm>
          <a:prstGeom prst="rect">
            <a:avLst/>
          </a:prstGeom>
          <a:ln w="12700">
            <a:miter lim="400000"/>
          </a:ln>
        </p:spPr>
      </p:pic>
      <p:pic>
        <p:nvPicPr>
          <p:cNvPr id="414" name="Image" descr="Image"/>
          <p:cNvPicPr>
            <a:picLocks noChangeAspect="1"/>
          </p:cNvPicPr>
          <p:nvPr/>
        </p:nvPicPr>
        <p:blipFill>
          <a:blip r:embed="rId3">
            <a:extLst/>
          </a:blip>
          <a:srcRect l="7543" t="3973" r="4946" b="3428"/>
          <a:stretch>
            <a:fillRect/>
          </a:stretch>
        </p:blipFill>
        <p:spPr>
          <a:xfrm>
            <a:off x="6788808" y="2151748"/>
            <a:ext cx="4358274" cy="3559445"/>
          </a:xfrm>
          <a:prstGeom prst="rect">
            <a:avLst/>
          </a:prstGeom>
          <a:ln w="12700">
            <a:miter lim="400000"/>
          </a:ln>
        </p:spPr>
      </p:pic>
      <p:sp>
        <p:nvSpPr>
          <p:cNvPr id="415" name="Line"/>
          <p:cNvSpPr/>
          <p:nvPr/>
        </p:nvSpPr>
        <p:spPr>
          <a:xfrm flipH="1" flipV="1">
            <a:off x="539840" y="6312112"/>
            <a:ext cx="4889627" cy="1"/>
          </a:xfrm>
          <a:prstGeom prst="line">
            <a:avLst/>
          </a:prstGeom>
          <a:ln w="25400">
            <a:solidFill>
              <a:srgbClr val="FFFFFF"/>
            </a:solidFill>
            <a:headEnd type="triangle"/>
            <a:tailEnd type="triangle"/>
          </a:ln>
        </p:spPr>
        <p:txBody>
          <a:bodyPr lIns="45718" tIns="45718" rIns="45718" bIns="45718"/>
          <a:lstStyle/>
          <a:p>
            <a:endParaRPr/>
          </a:p>
        </p:txBody>
      </p:sp>
      <p:sp>
        <p:nvSpPr>
          <p:cNvPr id="416" name="1.2 hours"/>
          <p:cNvSpPr txBox="1"/>
          <p:nvPr/>
        </p:nvSpPr>
        <p:spPr>
          <a:xfrm>
            <a:off x="2752264" y="5848531"/>
            <a:ext cx="968403" cy="369328"/>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FFFFFF"/>
                </a:solidFill>
              </a:defRPr>
            </a:lvl1pPr>
          </a:lstStyle>
          <a:p>
            <a:r>
              <a:rPr dirty="0">
                <a:solidFill>
                  <a:schemeClr val="tx1"/>
                </a:solidFill>
              </a:rPr>
              <a:t>1.2 hours</a:t>
            </a:r>
          </a:p>
        </p:txBody>
      </p:sp>
      <p:sp>
        <p:nvSpPr>
          <p:cNvPr id="3" name="Title 2">
            <a:extLst>
              <a:ext uri="{FF2B5EF4-FFF2-40B4-BE49-F238E27FC236}">
                <a16:creationId xmlns:a16="http://schemas.microsoft.com/office/drawing/2014/main" xmlns="" id="{A4D609B2-3452-C849-88DF-B97A5F4A0FE0}"/>
              </a:ext>
            </a:extLst>
          </p:cNvPr>
          <p:cNvSpPr>
            <a:spLocks noGrp="1"/>
          </p:cNvSpPr>
          <p:nvPr>
            <p:ph type="title"/>
          </p:nvPr>
        </p:nvSpPr>
        <p:spPr/>
        <p:txBody>
          <a:bodyPr/>
          <a:lstStyle/>
          <a:p>
            <a:r>
              <a:rPr lang="en-US" dirty="0"/>
              <a:t>Operations – De-spinning</a:t>
            </a:r>
          </a:p>
        </p:txBody>
      </p:sp>
      <p:sp>
        <p:nvSpPr>
          <p:cNvPr id="2" name="Slide Number Placeholder 1">
            <a:extLst>
              <a:ext uri="{FF2B5EF4-FFF2-40B4-BE49-F238E27FC236}">
                <a16:creationId xmlns:a16="http://schemas.microsoft.com/office/drawing/2014/main" xmlns="" id="{92B25966-515D-DB47-A541-22F32B47B29A}"/>
              </a:ext>
            </a:extLst>
          </p:cNvPr>
          <p:cNvSpPr>
            <a:spLocks noGrp="1"/>
          </p:cNvSpPr>
          <p:nvPr>
            <p:ph type="sldNum" sz="quarter" idx="12"/>
          </p:nvPr>
        </p:nvSpPr>
        <p:spPr/>
        <p:txBody>
          <a:bodyPr/>
          <a:lstStyle/>
          <a:p>
            <a:fld id="{86CB4B4D-7CA3-9044-876B-883B54F8677D}" type="slidenum">
              <a:rPr lang="en-US" smtClean="0">
                <a:solidFill>
                  <a:schemeClr val="tx1"/>
                </a:solidFill>
              </a:rPr>
              <a:t>44</a:t>
            </a:fld>
            <a:endParaRPr lang="en-US">
              <a:solidFill>
                <a:schemeClr val="tx1"/>
              </a:solidFill>
            </a:endParaRPr>
          </a:p>
        </p:txBody>
      </p:sp>
      <p:sp>
        <p:nvSpPr>
          <p:cNvPr id="408" name="1.2 hours"/>
          <p:cNvSpPr txBox="1"/>
          <p:nvPr/>
        </p:nvSpPr>
        <p:spPr>
          <a:xfrm>
            <a:off x="8605042" y="5853623"/>
            <a:ext cx="968403" cy="369328"/>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FFFFFF"/>
                </a:solidFill>
              </a:defRPr>
            </a:lvl1pPr>
          </a:lstStyle>
          <a:p>
            <a:r>
              <a:rPr dirty="0">
                <a:solidFill>
                  <a:schemeClr val="tx1"/>
                </a:solidFill>
              </a:rPr>
              <a:t>1.2 hours</a:t>
            </a:r>
          </a:p>
        </p:txBody>
      </p:sp>
      <p:sp>
        <p:nvSpPr>
          <p:cNvPr id="6" name="Date Placeholder 5">
            <a:extLst>
              <a:ext uri="{FF2B5EF4-FFF2-40B4-BE49-F238E27FC236}">
                <a16:creationId xmlns:a16="http://schemas.microsoft.com/office/drawing/2014/main" xmlns="" id="{12D8A72A-0915-AB4A-B38F-01C2DAC892E1}"/>
              </a:ext>
            </a:extLst>
          </p:cNvPr>
          <p:cNvSpPr>
            <a:spLocks noGrp="1"/>
          </p:cNvSpPr>
          <p:nvPr>
            <p:ph type="dt" sz="half" idx="10"/>
          </p:nvPr>
        </p:nvSpPr>
        <p:spPr/>
        <p:txBody>
          <a:bodyPr/>
          <a:lstStyle/>
          <a:p>
            <a:r>
              <a:rPr lang="en-US"/>
              <a:t>09/27/2018</a:t>
            </a:r>
          </a:p>
        </p:txBody>
      </p:sp>
      <p:sp>
        <p:nvSpPr>
          <p:cNvPr id="7" name="Footer Placeholder 6">
            <a:extLst>
              <a:ext uri="{FF2B5EF4-FFF2-40B4-BE49-F238E27FC236}">
                <a16:creationId xmlns:a16="http://schemas.microsoft.com/office/drawing/2014/main" xmlns="" id="{D3F643CF-03DE-DE4D-87A3-16B7463C5596}"/>
              </a:ext>
            </a:extLst>
          </p:cNvPr>
          <p:cNvSpPr>
            <a:spLocks noGrp="1"/>
          </p:cNvSpPr>
          <p:nvPr>
            <p:ph type="ftr" sz="quarter" idx="11"/>
          </p:nvPr>
        </p:nvSpPr>
        <p:spPr/>
        <p:txBody>
          <a:bodyPr/>
          <a:lstStyle/>
          <a:p>
            <a:r>
              <a:rPr lang="en-US"/>
              <a:t>- Systems Engineering Seminar: Dellingr -</a:t>
            </a:r>
            <a:endParaRPr lang="en-US" dirty="0"/>
          </a:p>
        </p:txBody>
      </p:sp>
    </p:spTree>
    <p:extLst>
      <p:ext uri="{BB962C8B-B14F-4D97-AF65-F5344CB8AC3E}">
        <p14:creationId xmlns:p14="http://schemas.microsoft.com/office/powerpoint/2010/main" val="1449021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CC395B-5F22-8D49-8E04-73F170CD3556}"/>
              </a:ext>
            </a:extLst>
          </p:cNvPr>
          <p:cNvSpPr>
            <a:spLocks noGrp="1"/>
          </p:cNvSpPr>
          <p:nvPr>
            <p:ph type="title"/>
          </p:nvPr>
        </p:nvSpPr>
        <p:spPr/>
        <p:txBody>
          <a:bodyPr/>
          <a:lstStyle/>
          <a:p>
            <a:r>
              <a:rPr lang="en-US" dirty="0"/>
              <a:t>Operations – Current Status</a:t>
            </a:r>
          </a:p>
        </p:txBody>
      </p:sp>
      <p:sp>
        <p:nvSpPr>
          <p:cNvPr id="3" name="Content Placeholder 2">
            <a:extLst>
              <a:ext uri="{FF2B5EF4-FFF2-40B4-BE49-F238E27FC236}">
                <a16:creationId xmlns:a16="http://schemas.microsoft.com/office/drawing/2014/main" xmlns="" id="{5AF960EB-E629-1447-BF21-AC34CE728450}"/>
              </a:ext>
            </a:extLst>
          </p:cNvPr>
          <p:cNvSpPr>
            <a:spLocks noGrp="1"/>
          </p:cNvSpPr>
          <p:nvPr>
            <p:ph idx="1"/>
          </p:nvPr>
        </p:nvSpPr>
        <p:spPr/>
        <p:txBody>
          <a:bodyPr>
            <a:normAutofit fontScale="92500" lnSpcReduction="20000"/>
          </a:bodyPr>
          <a:lstStyle/>
          <a:p>
            <a:r>
              <a:rPr lang="en-US" dirty="0"/>
              <a:t>Continue to gather INMS science data (still investigating neutral issue)</a:t>
            </a:r>
          </a:p>
          <a:p>
            <a:r>
              <a:rPr lang="en-US" dirty="0"/>
              <a:t>Upload a software patch to:</a:t>
            </a:r>
          </a:p>
          <a:p>
            <a:pPr lvl="1"/>
            <a:r>
              <a:rPr lang="en-US" dirty="0"/>
              <a:t>Add diagnostic capability to investigate gyro</a:t>
            </a:r>
          </a:p>
          <a:p>
            <a:pPr lvl="1"/>
            <a:r>
              <a:rPr lang="en-US" dirty="0"/>
              <a:t>Add diagnostic capability to investigate I2C reset problem</a:t>
            </a:r>
          </a:p>
          <a:p>
            <a:pPr lvl="1"/>
            <a:r>
              <a:rPr lang="en-US" dirty="0"/>
              <a:t>Fix ACS software reaction wheel eclipse command</a:t>
            </a:r>
          </a:p>
          <a:p>
            <a:r>
              <a:rPr lang="en-US" dirty="0"/>
              <a:t>Enable sun pointing again if able to isolate I</a:t>
            </a:r>
            <a:r>
              <a:rPr lang="en-US" baseline="30000" dirty="0"/>
              <a:t>2</a:t>
            </a:r>
            <a:r>
              <a:rPr lang="en-US" dirty="0"/>
              <a:t>C reset problem and find a suitable work around</a:t>
            </a:r>
            <a:endParaRPr lang="en-US" strike="sngStrike" dirty="0"/>
          </a:p>
          <a:p>
            <a:r>
              <a:rPr lang="en-US" dirty="0"/>
              <a:t>Continue DAGR science if sun pointing mode is enabled again</a:t>
            </a:r>
          </a:p>
          <a:p>
            <a:r>
              <a:rPr lang="en-US" dirty="0"/>
              <a:t>Technical successes</a:t>
            </a:r>
          </a:p>
          <a:p>
            <a:pPr lvl="1"/>
            <a:r>
              <a:rPr lang="en-US" dirty="0"/>
              <a:t>Operated DAGR instrument and obtained science data</a:t>
            </a:r>
          </a:p>
          <a:p>
            <a:pPr lvl="1"/>
            <a:r>
              <a:rPr lang="en-US" dirty="0"/>
              <a:t>Operated INMS ion side and obtained science data</a:t>
            </a:r>
          </a:p>
          <a:p>
            <a:pPr lvl="1"/>
            <a:r>
              <a:rPr lang="en-US" dirty="0"/>
              <a:t>Completed thermal louver experiment</a:t>
            </a:r>
          </a:p>
          <a:p>
            <a:pPr lvl="1"/>
            <a:r>
              <a:rPr lang="en-US" dirty="0"/>
              <a:t>Bus operated and continues to operate after 10 months in a limited capacity despite failures, anomalies and challenges</a:t>
            </a:r>
          </a:p>
        </p:txBody>
      </p:sp>
      <p:sp>
        <p:nvSpPr>
          <p:cNvPr id="4" name="Date Placeholder 3">
            <a:extLst>
              <a:ext uri="{FF2B5EF4-FFF2-40B4-BE49-F238E27FC236}">
                <a16:creationId xmlns:a16="http://schemas.microsoft.com/office/drawing/2014/main" xmlns="" id="{BAE7B443-1ECA-EE48-9D4D-0746039D0940}"/>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11EC6DDC-3605-494D-9B32-65150149E5B9}"/>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1E003500-6AE3-F34E-A720-85538F00E5C0}"/>
              </a:ext>
            </a:extLst>
          </p:cNvPr>
          <p:cNvSpPr>
            <a:spLocks noGrp="1"/>
          </p:cNvSpPr>
          <p:nvPr>
            <p:ph type="sldNum" sz="quarter" idx="12"/>
          </p:nvPr>
        </p:nvSpPr>
        <p:spPr/>
        <p:txBody>
          <a:bodyPr/>
          <a:lstStyle/>
          <a:p>
            <a:fld id="{AC5265D9-0D69-9B41-8A3C-94633AC49848}" type="slidenum">
              <a:rPr lang="en-US" smtClean="0"/>
              <a:pPr/>
              <a:t>45</a:t>
            </a:fld>
            <a:endParaRPr lang="en-US" dirty="0"/>
          </a:p>
        </p:txBody>
      </p:sp>
    </p:spTree>
    <p:extLst>
      <p:ext uri="{BB962C8B-B14F-4D97-AF65-F5344CB8AC3E}">
        <p14:creationId xmlns:p14="http://schemas.microsoft.com/office/powerpoint/2010/main" val="3962274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E4C466-5955-344A-9D12-2580C1EF3039}"/>
              </a:ext>
            </a:extLst>
          </p:cNvPr>
          <p:cNvSpPr>
            <a:spLocks noGrp="1"/>
          </p:cNvSpPr>
          <p:nvPr>
            <p:ph type="title"/>
          </p:nvPr>
        </p:nvSpPr>
        <p:spPr/>
        <p:txBody>
          <a:bodyPr/>
          <a:lstStyle/>
          <a:p>
            <a:r>
              <a:rPr lang="en-US" dirty="0"/>
              <a:t>Operations – Summary of Discussed Challenges</a:t>
            </a:r>
          </a:p>
        </p:txBody>
      </p:sp>
      <p:sp>
        <p:nvSpPr>
          <p:cNvPr id="3" name="Content Placeholder 2">
            <a:extLst>
              <a:ext uri="{FF2B5EF4-FFF2-40B4-BE49-F238E27FC236}">
                <a16:creationId xmlns:a16="http://schemas.microsoft.com/office/drawing/2014/main" xmlns="" id="{68E1E9C6-4A8E-C040-BF5C-BCB416CA9EF1}"/>
              </a:ext>
            </a:extLst>
          </p:cNvPr>
          <p:cNvSpPr>
            <a:spLocks noGrp="1"/>
          </p:cNvSpPr>
          <p:nvPr>
            <p:ph idx="1"/>
          </p:nvPr>
        </p:nvSpPr>
        <p:spPr/>
        <p:txBody>
          <a:bodyPr/>
          <a:lstStyle/>
          <a:p>
            <a:r>
              <a:rPr lang="en-US" dirty="0"/>
              <a:t>Satellite turned on inside deployer</a:t>
            </a:r>
          </a:p>
          <a:p>
            <a:r>
              <a:rPr lang="en-US" dirty="0"/>
              <a:t>Noisy Sun Sensor causing jittery pointing performance</a:t>
            </a:r>
          </a:p>
          <a:p>
            <a:r>
              <a:rPr lang="en-US" dirty="0"/>
              <a:t>Never got good data from IMU</a:t>
            </a:r>
          </a:p>
          <a:p>
            <a:r>
              <a:rPr lang="en-US" dirty="0"/>
              <a:t>Lost GPS capability before science commissioning</a:t>
            </a:r>
          </a:p>
          <a:p>
            <a:r>
              <a:rPr lang="en-US" dirty="0"/>
              <a:t>Constant CPU resets (I2C errors)</a:t>
            </a:r>
          </a:p>
          <a:p>
            <a:r>
              <a:rPr lang="en-US" dirty="0"/>
              <a:t>Uncontrollable spin</a:t>
            </a:r>
          </a:p>
          <a:p>
            <a:r>
              <a:rPr lang="en-US" dirty="0"/>
              <a:t>Flight software patches uploads</a:t>
            </a:r>
          </a:p>
        </p:txBody>
      </p:sp>
      <p:sp>
        <p:nvSpPr>
          <p:cNvPr id="4" name="Date Placeholder 3">
            <a:extLst>
              <a:ext uri="{FF2B5EF4-FFF2-40B4-BE49-F238E27FC236}">
                <a16:creationId xmlns:a16="http://schemas.microsoft.com/office/drawing/2014/main" xmlns="" id="{6BA49018-817A-2748-8641-B5BBA374CEF9}"/>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4DEA4692-DEA7-F047-B70B-569BF654C16B}"/>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B82814C9-69A5-8448-AD7A-DECD1D8D1117}"/>
              </a:ext>
            </a:extLst>
          </p:cNvPr>
          <p:cNvSpPr>
            <a:spLocks noGrp="1"/>
          </p:cNvSpPr>
          <p:nvPr>
            <p:ph type="sldNum" sz="quarter" idx="12"/>
          </p:nvPr>
        </p:nvSpPr>
        <p:spPr/>
        <p:txBody>
          <a:bodyPr/>
          <a:lstStyle/>
          <a:p>
            <a:fld id="{AC5265D9-0D69-9B41-8A3C-94633AC49848}" type="slidenum">
              <a:rPr lang="en-US" smtClean="0"/>
              <a:pPr/>
              <a:t>46</a:t>
            </a:fld>
            <a:endParaRPr lang="en-US" dirty="0"/>
          </a:p>
        </p:txBody>
      </p:sp>
    </p:spTree>
    <p:extLst>
      <p:ext uri="{BB962C8B-B14F-4D97-AF65-F5344CB8AC3E}">
        <p14:creationId xmlns:p14="http://schemas.microsoft.com/office/powerpoint/2010/main" val="3575509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E4C466-5955-344A-9D12-2580C1EF3039}"/>
              </a:ext>
            </a:extLst>
          </p:cNvPr>
          <p:cNvSpPr>
            <a:spLocks noGrp="1"/>
          </p:cNvSpPr>
          <p:nvPr>
            <p:ph type="title"/>
          </p:nvPr>
        </p:nvSpPr>
        <p:spPr/>
        <p:txBody>
          <a:bodyPr/>
          <a:lstStyle/>
          <a:p>
            <a:r>
              <a:rPr lang="en-US" dirty="0"/>
              <a:t>Operations – Other Challenges</a:t>
            </a:r>
          </a:p>
        </p:txBody>
      </p:sp>
      <p:sp>
        <p:nvSpPr>
          <p:cNvPr id="3" name="Content Placeholder 2">
            <a:extLst>
              <a:ext uri="{FF2B5EF4-FFF2-40B4-BE49-F238E27FC236}">
                <a16:creationId xmlns:a16="http://schemas.microsoft.com/office/drawing/2014/main" xmlns="" id="{68E1E9C6-4A8E-C040-BF5C-BCB416CA9EF1}"/>
              </a:ext>
            </a:extLst>
          </p:cNvPr>
          <p:cNvSpPr>
            <a:spLocks noGrp="1"/>
          </p:cNvSpPr>
          <p:nvPr>
            <p:ph idx="1"/>
          </p:nvPr>
        </p:nvSpPr>
        <p:spPr/>
        <p:txBody>
          <a:bodyPr>
            <a:normAutofit/>
          </a:bodyPr>
          <a:lstStyle/>
          <a:p>
            <a:r>
              <a:rPr lang="en-US" dirty="0"/>
              <a:t>MOC was not planned to handle so many engineering problems</a:t>
            </a:r>
          </a:p>
          <a:p>
            <a:pPr lvl="1"/>
            <a:r>
              <a:rPr lang="en-US" dirty="0"/>
              <a:t>Mostly setup to update operations parameters and download data</a:t>
            </a:r>
          </a:p>
          <a:p>
            <a:pPr lvl="1"/>
            <a:r>
              <a:rPr lang="en-US" dirty="0"/>
              <a:t>Used alternate MOC to help streamline the recovery process</a:t>
            </a:r>
          </a:p>
          <a:p>
            <a:pPr lvl="1"/>
            <a:r>
              <a:rPr lang="en-US" dirty="0"/>
              <a:t>Used ground testing rack to connect to the ground station</a:t>
            </a:r>
          </a:p>
          <a:p>
            <a:r>
              <a:rPr lang="en-US" dirty="0"/>
              <a:t>Data from radio was deleted twice on-orbit with no apparent reason</a:t>
            </a:r>
          </a:p>
          <a:p>
            <a:r>
              <a:rPr lang="en-US" dirty="0"/>
              <a:t>Inherent excessive radio bit-flips aggravated on-orbit</a:t>
            </a:r>
          </a:p>
          <a:p>
            <a:pPr lvl="1"/>
            <a:r>
              <a:rPr lang="en-US" dirty="0"/>
              <a:t>Bit-flips were observed during ground testing</a:t>
            </a:r>
          </a:p>
          <a:p>
            <a:pPr lvl="1"/>
            <a:r>
              <a:rPr lang="en-US" dirty="0"/>
              <a:t>On-orbit performance is significantly worse</a:t>
            </a:r>
          </a:p>
          <a:p>
            <a:pPr lvl="1"/>
            <a:r>
              <a:rPr lang="en-US" dirty="0"/>
              <a:t>Data has to be downloaded more than once to fill gaps</a:t>
            </a:r>
          </a:p>
          <a:p>
            <a:endParaRPr lang="en-US" dirty="0"/>
          </a:p>
        </p:txBody>
      </p:sp>
      <p:sp>
        <p:nvSpPr>
          <p:cNvPr id="4" name="Date Placeholder 3">
            <a:extLst>
              <a:ext uri="{FF2B5EF4-FFF2-40B4-BE49-F238E27FC236}">
                <a16:creationId xmlns:a16="http://schemas.microsoft.com/office/drawing/2014/main" xmlns="" id="{6BA49018-817A-2748-8641-B5BBA374CEF9}"/>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4DEA4692-DEA7-F047-B70B-569BF654C16B}"/>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B82814C9-69A5-8448-AD7A-DECD1D8D1117}"/>
              </a:ext>
            </a:extLst>
          </p:cNvPr>
          <p:cNvSpPr>
            <a:spLocks noGrp="1"/>
          </p:cNvSpPr>
          <p:nvPr>
            <p:ph type="sldNum" sz="quarter" idx="12"/>
          </p:nvPr>
        </p:nvSpPr>
        <p:spPr/>
        <p:txBody>
          <a:bodyPr/>
          <a:lstStyle/>
          <a:p>
            <a:fld id="{AC5265D9-0D69-9B41-8A3C-94633AC49848}" type="slidenum">
              <a:rPr lang="en-US" smtClean="0"/>
              <a:pPr/>
              <a:t>47</a:t>
            </a:fld>
            <a:endParaRPr lang="en-US" dirty="0"/>
          </a:p>
        </p:txBody>
      </p:sp>
    </p:spTree>
    <p:extLst>
      <p:ext uri="{BB962C8B-B14F-4D97-AF65-F5344CB8AC3E}">
        <p14:creationId xmlns:p14="http://schemas.microsoft.com/office/powerpoint/2010/main" val="2722561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7DF556-BCBD-B44D-94BF-6DD3C2D10825}"/>
              </a:ext>
            </a:extLst>
          </p:cNvPr>
          <p:cNvSpPr>
            <a:spLocks noGrp="1"/>
          </p:cNvSpPr>
          <p:nvPr>
            <p:ph type="title"/>
          </p:nvPr>
        </p:nvSpPr>
        <p:spPr/>
        <p:txBody>
          <a:bodyPr/>
          <a:lstStyle/>
          <a:p>
            <a:r>
              <a:rPr lang="en-US" dirty="0"/>
              <a:t>Operations – Lessons Learned</a:t>
            </a:r>
          </a:p>
        </p:txBody>
      </p:sp>
      <p:sp>
        <p:nvSpPr>
          <p:cNvPr id="3" name="Content Placeholder 2">
            <a:extLst>
              <a:ext uri="{FF2B5EF4-FFF2-40B4-BE49-F238E27FC236}">
                <a16:creationId xmlns:a16="http://schemas.microsoft.com/office/drawing/2014/main" xmlns="" id="{DCBC46FB-A642-ED44-8B90-390DD2A3D246}"/>
              </a:ext>
            </a:extLst>
          </p:cNvPr>
          <p:cNvSpPr>
            <a:spLocks noGrp="1"/>
          </p:cNvSpPr>
          <p:nvPr>
            <p:ph idx="1"/>
          </p:nvPr>
        </p:nvSpPr>
        <p:spPr>
          <a:xfrm>
            <a:off x="687977" y="1245325"/>
            <a:ext cx="10903132" cy="4887518"/>
          </a:xfrm>
        </p:spPr>
        <p:txBody>
          <a:bodyPr>
            <a:normAutofit fontScale="77500" lnSpcReduction="20000"/>
          </a:bodyPr>
          <a:lstStyle/>
          <a:p>
            <a:r>
              <a:rPr lang="en-US" dirty="0"/>
              <a:t>Use a daily reset for failure detection and correction if the concept of operations allows</a:t>
            </a:r>
          </a:p>
          <a:p>
            <a:r>
              <a:rPr lang="en-US" dirty="0"/>
              <a:t>Maximize the ability to replace flight code on orbit</a:t>
            </a:r>
          </a:p>
          <a:p>
            <a:r>
              <a:rPr lang="en-US" dirty="0"/>
              <a:t>Make an effort during the development of the software to minimize uploads size</a:t>
            </a:r>
          </a:p>
          <a:p>
            <a:r>
              <a:rPr lang="en-US" dirty="0"/>
              <a:t>Add as much telemetry as possible and create filter tables to improve the ability to troubleshoot</a:t>
            </a:r>
          </a:p>
          <a:p>
            <a:r>
              <a:rPr lang="en-US" dirty="0"/>
              <a:t>Consider using redundant components from different sources when having reliability concerns</a:t>
            </a:r>
          </a:p>
          <a:p>
            <a:r>
              <a:rPr lang="en-US" dirty="0"/>
              <a:t>Plan for longer commissioning period (schedule and staff) in comparison to larger spacecraft</a:t>
            </a:r>
          </a:p>
          <a:p>
            <a:r>
              <a:rPr lang="en-US" dirty="0"/>
              <a:t>Invest more into ground processing and trending of on-orbit data to identify subtle problems early</a:t>
            </a:r>
          </a:p>
          <a:p>
            <a:r>
              <a:rPr lang="en-US" dirty="0"/>
              <a:t>Design FDC for handling misbehaving components in addition to failed components</a:t>
            </a:r>
          </a:p>
          <a:p>
            <a:r>
              <a:rPr lang="en-US" dirty="0"/>
              <a:t>Add flexibility to your software in its ability to reconfigure between different ACS control modes and science instruments</a:t>
            </a:r>
          </a:p>
          <a:p>
            <a:r>
              <a:rPr lang="en-US" dirty="0"/>
              <a:t>Add hardware diagnostics to the flight software to help isolate problems</a:t>
            </a:r>
          </a:p>
        </p:txBody>
      </p:sp>
      <p:sp>
        <p:nvSpPr>
          <p:cNvPr id="4" name="Date Placeholder 3">
            <a:extLst>
              <a:ext uri="{FF2B5EF4-FFF2-40B4-BE49-F238E27FC236}">
                <a16:creationId xmlns:a16="http://schemas.microsoft.com/office/drawing/2014/main" xmlns="" id="{BFA8A305-EC4D-AA48-9B7D-32A4B0894507}"/>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AB305402-34E5-8A4D-A8E2-0F8B32FE7363}"/>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0946D3A4-8747-8947-84FC-70A3085AF12F}"/>
              </a:ext>
            </a:extLst>
          </p:cNvPr>
          <p:cNvSpPr>
            <a:spLocks noGrp="1"/>
          </p:cNvSpPr>
          <p:nvPr>
            <p:ph type="sldNum" sz="quarter" idx="12"/>
          </p:nvPr>
        </p:nvSpPr>
        <p:spPr/>
        <p:txBody>
          <a:bodyPr/>
          <a:lstStyle/>
          <a:p>
            <a:fld id="{AC5265D9-0D69-9B41-8A3C-94633AC49848}" type="slidenum">
              <a:rPr lang="en-US" smtClean="0"/>
              <a:pPr/>
              <a:t>48</a:t>
            </a:fld>
            <a:endParaRPr lang="en-US" dirty="0"/>
          </a:p>
        </p:txBody>
      </p:sp>
    </p:spTree>
    <p:extLst>
      <p:ext uri="{BB962C8B-B14F-4D97-AF65-F5344CB8AC3E}">
        <p14:creationId xmlns:p14="http://schemas.microsoft.com/office/powerpoint/2010/main" val="1814314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A10B6-6714-C846-9F99-39AC8D339B15}"/>
              </a:ext>
            </a:extLst>
          </p:cNvPr>
          <p:cNvSpPr>
            <a:spLocks noGrp="1"/>
          </p:cNvSpPr>
          <p:nvPr>
            <p:ph type="title"/>
          </p:nvPr>
        </p:nvSpPr>
        <p:spPr/>
        <p:txBody>
          <a:bodyPr/>
          <a:lstStyle/>
          <a:p>
            <a:r>
              <a:rPr lang="en-US" dirty="0"/>
              <a:t>Closing Remarks</a:t>
            </a:r>
          </a:p>
        </p:txBody>
      </p:sp>
      <p:sp>
        <p:nvSpPr>
          <p:cNvPr id="3" name="Content Placeholder 2">
            <a:extLst>
              <a:ext uri="{FF2B5EF4-FFF2-40B4-BE49-F238E27FC236}">
                <a16:creationId xmlns:a16="http://schemas.microsoft.com/office/drawing/2014/main" xmlns="" id="{136E08A6-2E89-6046-A7AE-2D96733FA9F0}"/>
              </a:ext>
            </a:extLst>
          </p:cNvPr>
          <p:cNvSpPr>
            <a:spLocks noGrp="1"/>
          </p:cNvSpPr>
          <p:nvPr>
            <p:ph idx="1"/>
          </p:nvPr>
        </p:nvSpPr>
        <p:spPr>
          <a:xfrm>
            <a:off x="270881" y="1224679"/>
            <a:ext cx="8189725" cy="4984271"/>
          </a:xfrm>
        </p:spPr>
        <p:txBody>
          <a:bodyPr>
            <a:normAutofit fontScale="92500" lnSpcReduction="20000"/>
          </a:bodyPr>
          <a:lstStyle/>
          <a:p>
            <a:r>
              <a:rPr lang="en-US" dirty="0"/>
              <a:t>CubeSat/</a:t>
            </a:r>
            <a:r>
              <a:rPr lang="en-US" dirty="0" err="1"/>
              <a:t>SmallSat</a:t>
            </a:r>
            <a:r>
              <a:rPr lang="en-US" dirty="0"/>
              <a:t> knowledge gain</a:t>
            </a:r>
          </a:p>
          <a:p>
            <a:pPr lvl="1"/>
            <a:r>
              <a:rPr lang="en-US" dirty="0"/>
              <a:t>Develop cost/schedule-effective model (culture change)</a:t>
            </a:r>
          </a:p>
          <a:p>
            <a:pPr lvl="2"/>
            <a:r>
              <a:rPr lang="en-US" dirty="0"/>
              <a:t>Build, Test, Fix and Re-test philosophy </a:t>
            </a:r>
          </a:p>
          <a:p>
            <a:pPr lvl="2"/>
            <a:r>
              <a:rPr lang="en-US" dirty="0"/>
              <a:t>Used mostly components off-the-shelf</a:t>
            </a:r>
          </a:p>
          <a:p>
            <a:pPr lvl="1"/>
            <a:r>
              <a:rPr lang="en-US" dirty="0"/>
              <a:t>Develop “lean” &amp; scalable end-to-end systems (processes and hardware)</a:t>
            </a:r>
          </a:p>
          <a:p>
            <a:pPr lvl="2"/>
            <a:r>
              <a:rPr lang="en-US" dirty="0"/>
              <a:t>Limited formal documentation and CM processes</a:t>
            </a:r>
          </a:p>
          <a:p>
            <a:pPr lvl="2"/>
            <a:r>
              <a:rPr lang="en-US" dirty="0"/>
              <a:t>Operated in a do-no-harm classification for risk, reviews were not gates</a:t>
            </a:r>
          </a:p>
          <a:p>
            <a:pPr lvl="2"/>
            <a:r>
              <a:rPr lang="en-US" dirty="0"/>
              <a:t>Stress the "system“ to develop a GSFC CubeSat/</a:t>
            </a:r>
            <a:r>
              <a:rPr lang="en-US" dirty="0" err="1"/>
              <a:t>Smallsat</a:t>
            </a:r>
            <a:r>
              <a:rPr lang="en-US" dirty="0"/>
              <a:t> culture</a:t>
            </a:r>
            <a:endParaRPr lang="en-US" strike="sngStrike" dirty="0">
              <a:solidFill>
                <a:srgbClr val="FF0000"/>
              </a:solidFill>
            </a:endParaRPr>
          </a:p>
          <a:p>
            <a:r>
              <a:rPr lang="en-US" dirty="0"/>
              <a:t>CubeSat/</a:t>
            </a:r>
            <a:r>
              <a:rPr lang="en-US" dirty="0" err="1"/>
              <a:t>SmallSat</a:t>
            </a:r>
            <a:r>
              <a:rPr lang="en-US" dirty="0"/>
              <a:t> knowledge obtained is shaping our future</a:t>
            </a:r>
          </a:p>
          <a:p>
            <a:pPr lvl="1"/>
            <a:r>
              <a:rPr lang="en-US" dirty="0"/>
              <a:t>Identify staffing, infrastructure and technology needs</a:t>
            </a:r>
          </a:p>
          <a:p>
            <a:pPr lvl="1"/>
            <a:r>
              <a:rPr lang="en-US" dirty="0"/>
              <a:t>IRADS, technical equipment and other resources are being used to improve infrastructure and technologies</a:t>
            </a:r>
          </a:p>
          <a:p>
            <a:pPr lvl="1"/>
            <a:r>
              <a:rPr lang="en-US" dirty="0"/>
              <a:t>Lay groundwork for future missions and proposals (over 10 proposals and 3 won missions)</a:t>
            </a:r>
          </a:p>
        </p:txBody>
      </p:sp>
      <p:sp>
        <p:nvSpPr>
          <p:cNvPr id="4" name="Date Placeholder 3">
            <a:extLst>
              <a:ext uri="{FF2B5EF4-FFF2-40B4-BE49-F238E27FC236}">
                <a16:creationId xmlns:a16="http://schemas.microsoft.com/office/drawing/2014/main" xmlns="" id="{D6910BC1-D8FA-364C-9873-4CFF4A7A8CAF}"/>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4AD8D7BA-A68D-0B4D-BA83-41F851218E6A}"/>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1E505982-C895-3144-AA36-50C9A261A23A}"/>
              </a:ext>
            </a:extLst>
          </p:cNvPr>
          <p:cNvSpPr>
            <a:spLocks noGrp="1"/>
          </p:cNvSpPr>
          <p:nvPr>
            <p:ph type="sldNum" sz="quarter" idx="12"/>
          </p:nvPr>
        </p:nvSpPr>
        <p:spPr/>
        <p:txBody>
          <a:bodyPr/>
          <a:lstStyle/>
          <a:p>
            <a:fld id="{AC5265D9-0D69-9B41-8A3C-94633AC49848}" type="slidenum">
              <a:rPr lang="en-US" smtClean="0"/>
              <a:pPr/>
              <a:t>49</a:t>
            </a:fld>
            <a:endParaRPr lang="en-US" dirty="0"/>
          </a:p>
        </p:txBody>
      </p:sp>
      <p:pic>
        <p:nvPicPr>
          <p:cNvPr id="7" name="image10.jpeg">
            <a:extLst>
              <a:ext uri="{FF2B5EF4-FFF2-40B4-BE49-F238E27FC236}">
                <a16:creationId xmlns:a16="http://schemas.microsoft.com/office/drawing/2014/main" xmlns="" id="{60981785-6BAA-1140-B086-18A243C8AB29}"/>
              </a:ext>
            </a:extLst>
          </p:cNvPr>
          <p:cNvPicPr>
            <a:picLocks noChangeAspect="1"/>
          </p:cNvPicPr>
          <p:nvPr/>
        </p:nvPicPr>
        <p:blipFill>
          <a:blip r:embed="rId2">
            <a:extLst/>
          </a:blip>
          <a:stretch>
            <a:fillRect/>
          </a:stretch>
        </p:blipFill>
        <p:spPr>
          <a:xfrm>
            <a:off x="8611835" y="1427029"/>
            <a:ext cx="3057798" cy="4367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7723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8CC642-781F-FF45-8AAE-908DA569EFCC}"/>
              </a:ext>
            </a:extLst>
          </p:cNvPr>
          <p:cNvSpPr>
            <a:spLocks noGrp="1"/>
          </p:cNvSpPr>
          <p:nvPr>
            <p:ph type="title"/>
          </p:nvPr>
        </p:nvSpPr>
        <p:spPr/>
        <p:txBody>
          <a:bodyPr/>
          <a:lstStyle/>
          <a:p>
            <a:r>
              <a:rPr lang="en-US" dirty="0"/>
              <a:t>Project Formulation – Plan</a:t>
            </a:r>
          </a:p>
        </p:txBody>
      </p:sp>
      <p:sp>
        <p:nvSpPr>
          <p:cNvPr id="3" name="Content Placeholder 2">
            <a:extLst>
              <a:ext uri="{FF2B5EF4-FFF2-40B4-BE49-F238E27FC236}">
                <a16:creationId xmlns:a16="http://schemas.microsoft.com/office/drawing/2014/main" xmlns="" id="{5F4E0A67-5D75-8942-914C-703145E7EB6B}"/>
              </a:ext>
            </a:extLst>
          </p:cNvPr>
          <p:cNvSpPr>
            <a:spLocks noGrp="1"/>
          </p:cNvSpPr>
          <p:nvPr>
            <p:ph idx="1"/>
          </p:nvPr>
        </p:nvSpPr>
        <p:spPr/>
        <p:txBody>
          <a:bodyPr>
            <a:normAutofit/>
          </a:bodyPr>
          <a:lstStyle/>
          <a:p>
            <a:r>
              <a:rPr lang="en-US" sz="2400" dirty="0"/>
              <a:t>Met with 670 personnel and created a list of payloads in development</a:t>
            </a:r>
          </a:p>
          <a:p>
            <a:r>
              <a:rPr lang="en-US" sz="2400" dirty="0"/>
              <a:t>Three (3) payloads were selected based on maturity and size</a:t>
            </a:r>
          </a:p>
          <a:p>
            <a:pPr lvl="1"/>
            <a:r>
              <a:rPr lang="en-US" sz="2000" dirty="0"/>
              <a:t>Science Magnetometers (DAGR)</a:t>
            </a:r>
          </a:p>
          <a:p>
            <a:pPr lvl="1"/>
            <a:r>
              <a:rPr lang="en-US" sz="2000" dirty="0"/>
              <a:t>Ion Neutral Mass Spectrometer (INMS)</a:t>
            </a:r>
          </a:p>
          <a:p>
            <a:pPr lvl="1"/>
            <a:r>
              <a:rPr lang="en-US" sz="2000" dirty="0"/>
              <a:t>Compact Relativistic Electron Proton Telescope (CREPT)</a:t>
            </a:r>
          </a:p>
          <a:p>
            <a:r>
              <a:rPr lang="en-US" sz="2400" dirty="0"/>
              <a:t>Launch opportunity was not defined</a:t>
            </a:r>
          </a:p>
          <a:p>
            <a:pPr lvl="1"/>
            <a:r>
              <a:rPr lang="en-US" sz="2000" dirty="0"/>
              <a:t>An actual launch manifest took years after this point</a:t>
            </a:r>
          </a:p>
          <a:p>
            <a:pPr lvl="1"/>
            <a:r>
              <a:rPr lang="en-US" sz="2000" dirty="0"/>
              <a:t>It was later decided to baseline an ISS orbit due to the availability of such launches, this orbit removed CREPT</a:t>
            </a:r>
          </a:p>
          <a:p>
            <a:pPr marL="457200" lvl="1" indent="0">
              <a:buNone/>
            </a:pPr>
            <a:endParaRPr lang="en-US" sz="2000" dirty="0"/>
          </a:p>
        </p:txBody>
      </p:sp>
      <p:sp>
        <p:nvSpPr>
          <p:cNvPr id="4" name="Date Placeholder 3">
            <a:extLst>
              <a:ext uri="{FF2B5EF4-FFF2-40B4-BE49-F238E27FC236}">
                <a16:creationId xmlns:a16="http://schemas.microsoft.com/office/drawing/2014/main" xmlns="" id="{8556D76C-5821-B94D-8575-13CE3BA47C79}"/>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2FA1424B-10F3-6746-AC46-B079AFE216DC}"/>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3643D9E5-2D3D-7046-A016-96BD013804F2}"/>
              </a:ext>
            </a:extLst>
          </p:cNvPr>
          <p:cNvSpPr>
            <a:spLocks noGrp="1"/>
          </p:cNvSpPr>
          <p:nvPr>
            <p:ph type="sldNum" sz="quarter" idx="12"/>
          </p:nvPr>
        </p:nvSpPr>
        <p:spPr/>
        <p:txBody>
          <a:bodyPr/>
          <a:lstStyle/>
          <a:p>
            <a:fld id="{AC5265D9-0D69-9B41-8A3C-94633AC49848}" type="slidenum">
              <a:rPr lang="en-US" smtClean="0"/>
              <a:pPr/>
              <a:t>5</a:t>
            </a:fld>
            <a:endParaRPr lang="en-US" dirty="0"/>
          </a:p>
        </p:txBody>
      </p:sp>
    </p:spTree>
    <p:extLst>
      <p:ext uri="{BB962C8B-B14F-4D97-AF65-F5344CB8AC3E}">
        <p14:creationId xmlns:p14="http://schemas.microsoft.com/office/powerpoint/2010/main" val="2698142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D77AA7-8932-1849-8338-01C2B01AAC96}"/>
              </a:ext>
            </a:extLst>
          </p:cNvPr>
          <p:cNvSpPr>
            <a:spLocks noGrp="1"/>
          </p:cNvSpPr>
          <p:nvPr>
            <p:ph type="title"/>
          </p:nvPr>
        </p:nvSpPr>
        <p:spPr/>
        <p:txBody>
          <a:bodyPr/>
          <a:lstStyle/>
          <a:p>
            <a:r>
              <a:rPr lang="en-US" dirty="0"/>
              <a:t>Project Formulation – Initial Organization Chart</a:t>
            </a:r>
          </a:p>
        </p:txBody>
      </p:sp>
      <p:sp>
        <p:nvSpPr>
          <p:cNvPr id="4" name="Date Placeholder 3">
            <a:extLst>
              <a:ext uri="{FF2B5EF4-FFF2-40B4-BE49-F238E27FC236}">
                <a16:creationId xmlns:a16="http://schemas.microsoft.com/office/drawing/2014/main" xmlns="" id="{2DEAD5B2-C772-D141-A134-9821F3EC0900}"/>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55F56240-90D9-314D-9902-A28F1B31074A}"/>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1A92412B-DEC8-7D40-949D-21DAE869A17D}"/>
              </a:ext>
            </a:extLst>
          </p:cNvPr>
          <p:cNvSpPr>
            <a:spLocks noGrp="1"/>
          </p:cNvSpPr>
          <p:nvPr>
            <p:ph type="sldNum" sz="quarter" idx="12"/>
          </p:nvPr>
        </p:nvSpPr>
        <p:spPr/>
        <p:txBody>
          <a:bodyPr/>
          <a:lstStyle/>
          <a:p>
            <a:fld id="{AC5265D9-0D69-9B41-8A3C-94633AC49848}" type="slidenum">
              <a:rPr lang="en-US" smtClean="0"/>
              <a:pPr/>
              <a:t>6</a:t>
            </a:fld>
            <a:endParaRPr lang="en-US" dirty="0"/>
          </a:p>
        </p:txBody>
      </p:sp>
      <p:cxnSp>
        <p:nvCxnSpPr>
          <p:cNvPr id="7" name="Straight Connector 6">
            <a:extLst>
              <a:ext uri="{FF2B5EF4-FFF2-40B4-BE49-F238E27FC236}">
                <a16:creationId xmlns:a16="http://schemas.microsoft.com/office/drawing/2014/main" xmlns="" id="{B719396E-4B44-6C4A-9037-F07F742CE33F}"/>
              </a:ext>
            </a:extLst>
          </p:cNvPr>
          <p:cNvCxnSpPr/>
          <p:nvPr/>
        </p:nvCxnSpPr>
        <p:spPr>
          <a:xfrm>
            <a:off x="8234249" y="3596613"/>
            <a:ext cx="49353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3289F048-EDD9-9245-B54F-74468DE08DFE}"/>
              </a:ext>
            </a:extLst>
          </p:cNvPr>
          <p:cNvCxnSpPr/>
          <p:nvPr/>
        </p:nvCxnSpPr>
        <p:spPr>
          <a:xfrm>
            <a:off x="3723190" y="1818988"/>
            <a:ext cx="0" cy="325466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31D568AE-0DB0-BD49-A496-A9AD5D3CB0AF}"/>
              </a:ext>
            </a:extLst>
          </p:cNvPr>
          <p:cNvCxnSpPr/>
          <p:nvPr/>
        </p:nvCxnSpPr>
        <p:spPr>
          <a:xfrm>
            <a:off x="3318188" y="2883690"/>
            <a:ext cx="40500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54116D08-BFE7-B540-A282-49E7578A0CBD}"/>
              </a:ext>
            </a:extLst>
          </p:cNvPr>
          <p:cNvCxnSpPr/>
          <p:nvPr/>
        </p:nvCxnSpPr>
        <p:spPr>
          <a:xfrm flipH="1">
            <a:off x="3314758" y="1824820"/>
            <a:ext cx="40843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296D192-F978-4846-A0DC-A8E7B85FEC8A}"/>
              </a:ext>
            </a:extLst>
          </p:cNvPr>
          <p:cNvCxnSpPr/>
          <p:nvPr/>
        </p:nvCxnSpPr>
        <p:spPr>
          <a:xfrm flipV="1">
            <a:off x="5290292" y="3585734"/>
            <a:ext cx="1257069" cy="6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5210013-C2DC-2F49-80B4-807C4D1DEAAF}"/>
              </a:ext>
            </a:extLst>
          </p:cNvPr>
          <p:cNvCxnSpPr>
            <a:cxnSpLocks/>
          </p:cNvCxnSpPr>
          <p:nvPr/>
        </p:nvCxnSpPr>
        <p:spPr>
          <a:xfrm>
            <a:off x="5907462" y="2180610"/>
            <a:ext cx="24395" cy="1407439"/>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DBC44F9-B8F1-A242-9D2D-838163F22EAA}"/>
              </a:ext>
            </a:extLst>
          </p:cNvPr>
          <p:cNvCxnSpPr/>
          <p:nvPr/>
        </p:nvCxnSpPr>
        <p:spPr>
          <a:xfrm>
            <a:off x="8243793" y="1452214"/>
            <a:ext cx="0" cy="429710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93D9766-3DAA-8D4E-94EB-7752B1C79AA9}"/>
              </a:ext>
            </a:extLst>
          </p:cNvPr>
          <p:cNvCxnSpPr/>
          <p:nvPr/>
        </p:nvCxnSpPr>
        <p:spPr>
          <a:xfrm>
            <a:off x="3241988" y="5072721"/>
            <a:ext cx="48120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5CFAFE84-E79B-0840-8645-97BA7F84CD30}"/>
              </a:ext>
            </a:extLst>
          </p:cNvPr>
          <p:cNvCxnSpPr/>
          <p:nvPr/>
        </p:nvCxnSpPr>
        <p:spPr>
          <a:xfrm>
            <a:off x="3241988" y="3980485"/>
            <a:ext cx="48120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DDE9E616-B84F-1740-8C13-AA66AD65A421}"/>
              </a:ext>
            </a:extLst>
          </p:cNvPr>
          <p:cNvCxnSpPr/>
          <p:nvPr/>
        </p:nvCxnSpPr>
        <p:spPr>
          <a:xfrm>
            <a:off x="3723190" y="3602117"/>
            <a:ext cx="31889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B8987EA1-8751-3542-BBFE-788D2C3267CA}"/>
              </a:ext>
            </a:extLst>
          </p:cNvPr>
          <p:cNvCxnSpPr/>
          <p:nvPr/>
        </p:nvCxnSpPr>
        <p:spPr>
          <a:xfrm>
            <a:off x="7750263" y="3589962"/>
            <a:ext cx="49353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5AF3FC9-0162-804F-BFCC-A8B45E825CB9}"/>
              </a:ext>
            </a:extLst>
          </p:cNvPr>
          <p:cNvCxnSpPr/>
          <p:nvPr/>
        </p:nvCxnSpPr>
        <p:spPr>
          <a:xfrm>
            <a:off x="8243793" y="4655975"/>
            <a:ext cx="37124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B1AEEC7C-137D-8043-86D7-871A3B2686F8}"/>
              </a:ext>
            </a:extLst>
          </p:cNvPr>
          <p:cNvCxnSpPr/>
          <p:nvPr/>
        </p:nvCxnSpPr>
        <p:spPr>
          <a:xfrm>
            <a:off x="8243793" y="5749317"/>
            <a:ext cx="38079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DAC35CFE-09D4-064D-837D-A1266F68A899}"/>
              </a:ext>
            </a:extLst>
          </p:cNvPr>
          <p:cNvCxnSpPr/>
          <p:nvPr/>
        </p:nvCxnSpPr>
        <p:spPr>
          <a:xfrm>
            <a:off x="8243793" y="2494025"/>
            <a:ext cx="37246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6F8C027F-FDFD-BA45-8D49-D17CD5FF23CD}"/>
              </a:ext>
            </a:extLst>
          </p:cNvPr>
          <p:cNvCxnSpPr/>
          <p:nvPr/>
        </p:nvCxnSpPr>
        <p:spPr>
          <a:xfrm>
            <a:off x="8234249" y="1452214"/>
            <a:ext cx="38079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xmlns="" id="{726B6651-174A-044F-B14D-B9D9F14D110B}"/>
              </a:ext>
            </a:extLst>
          </p:cNvPr>
          <p:cNvSpPr/>
          <p:nvPr/>
        </p:nvSpPr>
        <p:spPr>
          <a:xfrm>
            <a:off x="4051630" y="1452214"/>
            <a:ext cx="3711663" cy="736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sz="1400" b="1" dirty="0"/>
              <a:t>Michael Hesse</a:t>
            </a:r>
          </a:p>
          <a:p>
            <a:pPr algn="ctr"/>
            <a:r>
              <a:rPr lang="en-US" sz="1200" dirty="0" err="1"/>
              <a:t>Heliophysics</a:t>
            </a:r>
            <a:r>
              <a:rPr lang="en-US" sz="1200" dirty="0"/>
              <a:t> Division</a:t>
            </a:r>
          </a:p>
          <a:p>
            <a:pPr algn="ctr"/>
            <a:endParaRPr lang="en-US" sz="1200" dirty="0"/>
          </a:p>
          <a:p>
            <a:pPr algn="ctr"/>
            <a:r>
              <a:rPr lang="en-US" sz="1200" dirty="0"/>
              <a:t> </a:t>
            </a:r>
            <a:r>
              <a:rPr lang="en-US" sz="1400" b="1" dirty="0"/>
              <a:t>Michael Johnson</a:t>
            </a:r>
          </a:p>
          <a:p>
            <a:pPr algn="ctr"/>
            <a:r>
              <a:rPr lang="en-US" sz="1200" dirty="0"/>
              <a:t>ETD</a:t>
            </a:r>
          </a:p>
          <a:p>
            <a:pPr algn="ctr"/>
            <a:endParaRPr lang="en-US" sz="1200" dirty="0"/>
          </a:p>
        </p:txBody>
      </p:sp>
      <p:sp>
        <p:nvSpPr>
          <p:cNvPr id="23" name="Rounded Rectangle 22">
            <a:extLst>
              <a:ext uri="{FF2B5EF4-FFF2-40B4-BE49-F238E27FC236}">
                <a16:creationId xmlns:a16="http://schemas.microsoft.com/office/drawing/2014/main" xmlns="" id="{F9A5137F-544B-C741-B7FF-3D3A375934CB}"/>
              </a:ext>
            </a:extLst>
          </p:cNvPr>
          <p:cNvSpPr/>
          <p:nvPr/>
        </p:nvSpPr>
        <p:spPr>
          <a:xfrm>
            <a:off x="3946852" y="3161649"/>
            <a:ext cx="1690564" cy="861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Nick </a:t>
            </a:r>
            <a:r>
              <a:rPr lang="en-US" sz="1400" b="1" dirty="0" err="1"/>
              <a:t>Paschalidis</a:t>
            </a:r>
            <a:endParaRPr lang="en-US" sz="1400" b="1" dirty="0"/>
          </a:p>
          <a:p>
            <a:pPr algn="ctr"/>
            <a:r>
              <a:rPr lang="en-US" sz="1200" dirty="0"/>
              <a:t>Instruments Manager</a:t>
            </a:r>
          </a:p>
        </p:txBody>
      </p:sp>
      <p:sp>
        <p:nvSpPr>
          <p:cNvPr id="24" name="Rounded Rectangle 23">
            <a:extLst>
              <a:ext uri="{FF2B5EF4-FFF2-40B4-BE49-F238E27FC236}">
                <a16:creationId xmlns:a16="http://schemas.microsoft.com/office/drawing/2014/main" xmlns="" id="{901BBA48-10BD-854E-B451-967004A8147D}"/>
              </a:ext>
            </a:extLst>
          </p:cNvPr>
          <p:cNvSpPr/>
          <p:nvPr/>
        </p:nvSpPr>
        <p:spPr>
          <a:xfrm>
            <a:off x="6313990" y="3161649"/>
            <a:ext cx="1690564" cy="86151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400" b="1" dirty="0"/>
              <a:t>Chuck Clagett</a:t>
            </a:r>
          </a:p>
          <a:p>
            <a:pPr algn="ctr"/>
            <a:r>
              <a:rPr lang="fr-FR" sz="1200" dirty="0"/>
              <a:t>Project Manager</a:t>
            </a:r>
          </a:p>
          <a:p>
            <a:pPr algn="ctr"/>
            <a:r>
              <a:rPr lang="fr-FR" sz="1400" b="1" dirty="0"/>
              <a:t>Luis Santos</a:t>
            </a:r>
          </a:p>
          <a:p>
            <a:pPr algn="ctr"/>
            <a:r>
              <a:rPr lang="fr-FR" sz="1200" dirty="0" err="1"/>
              <a:t>Deputy</a:t>
            </a:r>
            <a:r>
              <a:rPr lang="fr-FR" sz="1200" dirty="0"/>
              <a:t> PM</a:t>
            </a:r>
          </a:p>
        </p:txBody>
      </p:sp>
      <p:sp>
        <p:nvSpPr>
          <p:cNvPr id="25" name="Rounded Rectangle 24">
            <a:extLst>
              <a:ext uri="{FF2B5EF4-FFF2-40B4-BE49-F238E27FC236}">
                <a16:creationId xmlns:a16="http://schemas.microsoft.com/office/drawing/2014/main" xmlns="" id="{67CFC52A-C28B-A847-BFBF-7D4B09673D81}"/>
              </a:ext>
            </a:extLst>
          </p:cNvPr>
          <p:cNvSpPr/>
          <p:nvPr/>
        </p:nvSpPr>
        <p:spPr>
          <a:xfrm>
            <a:off x="1624194" y="1326981"/>
            <a:ext cx="1690564" cy="861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INMS</a:t>
            </a:r>
          </a:p>
          <a:p>
            <a:pPr algn="ctr"/>
            <a:r>
              <a:rPr lang="en-US" sz="1200" dirty="0"/>
              <a:t>N. </a:t>
            </a:r>
            <a:r>
              <a:rPr lang="en-US" sz="1200" dirty="0" err="1"/>
              <a:t>Paschalidis</a:t>
            </a:r>
            <a:r>
              <a:rPr lang="en-US" sz="1200" dirty="0"/>
              <a:t> (PI)</a:t>
            </a:r>
          </a:p>
          <a:p>
            <a:pPr algn="ctr"/>
            <a:r>
              <a:rPr lang="en-US" sz="1200" dirty="0"/>
              <a:t>S. Jones (</a:t>
            </a:r>
            <a:r>
              <a:rPr lang="en-US" sz="1200" dirty="0" err="1"/>
              <a:t>CoI</a:t>
            </a:r>
            <a:r>
              <a:rPr lang="en-US" sz="1200" dirty="0"/>
              <a:t>)</a:t>
            </a:r>
          </a:p>
          <a:p>
            <a:pPr algn="ctr"/>
            <a:r>
              <a:rPr lang="en-US" sz="1200" dirty="0"/>
              <a:t>M. Rodriquez (LE)</a:t>
            </a:r>
          </a:p>
        </p:txBody>
      </p:sp>
      <p:sp>
        <p:nvSpPr>
          <p:cNvPr id="26" name="Rounded Rectangle 25">
            <a:extLst>
              <a:ext uri="{FF2B5EF4-FFF2-40B4-BE49-F238E27FC236}">
                <a16:creationId xmlns:a16="http://schemas.microsoft.com/office/drawing/2014/main" xmlns="" id="{D072E487-529C-B344-B6E0-0A4474D8E4AB}"/>
              </a:ext>
            </a:extLst>
          </p:cNvPr>
          <p:cNvSpPr/>
          <p:nvPr/>
        </p:nvSpPr>
        <p:spPr>
          <a:xfrm>
            <a:off x="1624194" y="2444477"/>
            <a:ext cx="1690564" cy="861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t>Boom </a:t>
            </a:r>
            <a:r>
              <a:rPr lang="it-IT" sz="1400" b="1" dirty="0" err="1"/>
              <a:t>Mag</a:t>
            </a:r>
            <a:endParaRPr lang="it-IT" sz="1400" b="1" dirty="0"/>
          </a:p>
          <a:p>
            <a:pPr algn="ctr"/>
            <a:r>
              <a:rPr lang="it-IT" sz="1200" dirty="0"/>
              <a:t>L. Kepko (PI)</a:t>
            </a:r>
          </a:p>
          <a:p>
            <a:pPr algn="ctr"/>
            <a:r>
              <a:rPr lang="it-IT" sz="1200" dirty="0"/>
              <a:t>G. Le (CoI)</a:t>
            </a:r>
          </a:p>
          <a:p>
            <a:pPr algn="ctr"/>
            <a:r>
              <a:rPr lang="it-IT" sz="1200" dirty="0"/>
              <a:t>T. Bonalsky (LE)</a:t>
            </a:r>
          </a:p>
        </p:txBody>
      </p:sp>
      <p:sp>
        <p:nvSpPr>
          <p:cNvPr id="27" name="Rounded Rectangle 26">
            <a:extLst>
              <a:ext uri="{FF2B5EF4-FFF2-40B4-BE49-F238E27FC236}">
                <a16:creationId xmlns:a16="http://schemas.microsoft.com/office/drawing/2014/main" xmlns="" id="{939C4B4E-87E7-1444-87F5-0B3B8EC41AF8}"/>
              </a:ext>
            </a:extLst>
          </p:cNvPr>
          <p:cNvSpPr/>
          <p:nvPr/>
        </p:nvSpPr>
        <p:spPr>
          <a:xfrm>
            <a:off x="1627625" y="3549729"/>
            <a:ext cx="1690564" cy="861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err="1"/>
              <a:t>Internal</a:t>
            </a:r>
            <a:r>
              <a:rPr lang="it-IT" sz="1400" b="1" dirty="0"/>
              <a:t> </a:t>
            </a:r>
            <a:r>
              <a:rPr lang="it-IT" sz="1400" b="1" dirty="0" err="1"/>
              <a:t>Mag</a:t>
            </a:r>
            <a:endParaRPr lang="it-IT" sz="1400" b="1" dirty="0"/>
          </a:p>
          <a:p>
            <a:pPr algn="ctr"/>
            <a:r>
              <a:rPr lang="it-IT" sz="1200" dirty="0"/>
              <a:t>E. Zesta (PI)</a:t>
            </a:r>
          </a:p>
          <a:p>
            <a:pPr algn="ctr"/>
            <a:r>
              <a:rPr lang="it-IT" sz="1200" dirty="0"/>
              <a:t>T. Bonalsky (LE)</a:t>
            </a:r>
          </a:p>
        </p:txBody>
      </p:sp>
      <p:sp>
        <p:nvSpPr>
          <p:cNvPr id="28" name="Rounded Rectangle 27">
            <a:extLst>
              <a:ext uri="{FF2B5EF4-FFF2-40B4-BE49-F238E27FC236}">
                <a16:creationId xmlns:a16="http://schemas.microsoft.com/office/drawing/2014/main" xmlns="" id="{02D3858F-8CF7-A44A-A274-9CC67861EB11}"/>
              </a:ext>
            </a:extLst>
          </p:cNvPr>
          <p:cNvSpPr/>
          <p:nvPr/>
        </p:nvSpPr>
        <p:spPr>
          <a:xfrm>
            <a:off x="1627625" y="4642892"/>
            <a:ext cx="1690564" cy="861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t>CREPT</a:t>
            </a:r>
          </a:p>
          <a:p>
            <a:pPr algn="ctr"/>
            <a:r>
              <a:rPr lang="it-IT" sz="1200" dirty="0"/>
              <a:t>S. Kanekal (PI)</a:t>
            </a:r>
          </a:p>
          <a:p>
            <a:pPr algn="ctr"/>
            <a:r>
              <a:rPr lang="it-IT" sz="1200" dirty="0"/>
              <a:t>T. Jamison (LE)</a:t>
            </a:r>
          </a:p>
        </p:txBody>
      </p:sp>
      <p:sp>
        <p:nvSpPr>
          <p:cNvPr id="29" name="Rounded Rectangle 28">
            <a:extLst>
              <a:ext uri="{FF2B5EF4-FFF2-40B4-BE49-F238E27FC236}">
                <a16:creationId xmlns:a16="http://schemas.microsoft.com/office/drawing/2014/main" xmlns="" id="{700EE34E-EC8E-944E-BB0A-A8F1D55CA14B}"/>
              </a:ext>
            </a:extLst>
          </p:cNvPr>
          <p:cNvSpPr/>
          <p:nvPr/>
        </p:nvSpPr>
        <p:spPr>
          <a:xfrm>
            <a:off x="8523790" y="1012983"/>
            <a:ext cx="1690564" cy="86151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400" b="1" dirty="0"/>
              <a:t>Luis Santos</a:t>
            </a:r>
          </a:p>
          <a:p>
            <a:pPr algn="ctr"/>
            <a:r>
              <a:rPr lang="it-IT" sz="1200" dirty="0"/>
              <a:t>Systems, Mechanical,</a:t>
            </a:r>
          </a:p>
          <a:p>
            <a:pPr algn="ctr"/>
            <a:r>
              <a:rPr lang="it-IT" sz="1200" dirty="0"/>
              <a:t>Structure</a:t>
            </a:r>
          </a:p>
        </p:txBody>
      </p:sp>
      <p:sp>
        <p:nvSpPr>
          <p:cNvPr id="30" name="Rounded Rectangle 29">
            <a:extLst>
              <a:ext uri="{FF2B5EF4-FFF2-40B4-BE49-F238E27FC236}">
                <a16:creationId xmlns:a16="http://schemas.microsoft.com/office/drawing/2014/main" xmlns="" id="{3A0F3C48-2EB7-CE4F-8BEE-0522C820F823}"/>
              </a:ext>
            </a:extLst>
          </p:cNvPr>
          <p:cNvSpPr/>
          <p:nvPr/>
        </p:nvSpPr>
        <p:spPr>
          <a:xfrm>
            <a:off x="8523790" y="2063269"/>
            <a:ext cx="1690564" cy="86151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Scott Hesh</a:t>
            </a:r>
          </a:p>
          <a:p>
            <a:pPr algn="ctr"/>
            <a:r>
              <a:rPr lang="en-US" sz="1200" dirty="0"/>
              <a:t>Power, </a:t>
            </a:r>
            <a:r>
              <a:rPr lang="en-US" sz="1200" dirty="0" err="1"/>
              <a:t>Comm</a:t>
            </a:r>
            <a:r>
              <a:rPr lang="en-US" sz="1200" dirty="0"/>
              <a:t>,</a:t>
            </a:r>
          </a:p>
          <a:p>
            <a:pPr algn="ctr"/>
            <a:r>
              <a:rPr lang="en-US" sz="1200" dirty="0"/>
              <a:t>Custom Card</a:t>
            </a:r>
          </a:p>
        </p:txBody>
      </p:sp>
      <p:sp>
        <p:nvSpPr>
          <p:cNvPr id="31" name="Rounded Rectangle 30">
            <a:extLst>
              <a:ext uri="{FF2B5EF4-FFF2-40B4-BE49-F238E27FC236}">
                <a16:creationId xmlns:a16="http://schemas.microsoft.com/office/drawing/2014/main" xmlns="" id="{24C008A0-C15F-A74D-9F7B-E44EEFD244FB}"/>
              </a:ext>
            </a:extLst>
          </p:cNvPr>
          <p:cNvSpPr/>
          <p:nvPr/>
        </p:nvSpPr>
        <p:spPr>
          <a:xfrm>
            <a:off x="8523790" y="3149604"/>
            <a:ext cx="1690564" cy="86151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Scott Starin</a:t>
            </a:r>
          </a:p>
          <a:p>
            <a:pPr algn="ctr"/>
            <a:r>
              <a:rPr lang="en-US" sz="1200" dirty="0"/>
              <a:t>GN&amp;C</a:t>
            </a:r>
          </a:p>
        </p:txBody>
      </p:sp>
      <p:sp>
        <p:nvSpPr>
          <p:cNvPr id="32" name="Rounded Rectangle 31">
            <a:extLst>
              <a:ext uri="{FF2B5EF4-FFF2-40B4-BE49-F238E27FC236}">
                <a16:creationId xmlns:a16="http://schemas.microsoft.com/office/drawing/2014/main" xmlns="" id="{B075864B-080F-E149-B6B2-C77AC594C214}"/>
              </a:ext>
            </a:extLst>
          </p:cNvPr>
          <p:cNvSpPr/>
          <p:nvPr/>
        </p:nvSpPr>
        <p:spPr>
          <a:xfrm>
            <a:off x="8523790" y="4227377"/>
            <a:ext cx="1690564" cy="86151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Salman Sheikh</a:t>
            </a:r>
          </a:p>
          <a:p>
            <a:pPr algn="ctr"/>
            <a:r>
              <a:rPr lang="en-US" sz="1200" dirty="0"/>
              <a:t>C&amp;DH, Harness, Software</a:t>
            </a:r>
          </a:p>
        </p:txBody>
      </p:sp>
      <p:sp>
        <p:nvSpPr>
          <p:cNvPr id="33" name="Rounded Rectangle 32">
            <a:extLst>
              <a:ext uri="{FF2B5EF4-FFF2-40B4-BE49-F238E27FC236}">
                <a16:creationId xmlns:a16="http://schemas.microsoft.com/office/drawing/2014/main" xmlns="" id="{6B5036E5-3096-764C-8F37-7D65E9C5E69A}"/>
              </a:ext>
            </a:extLst>
          </p:cNvPr>
          <p:cNvSpPr/>
          <p:nvPr/>
        </p:nvSpPr>
        <p:spPr>
          <a:xfrm>
            <a:off x="8523790" y="5318561"/>
            <a:ext cx="1690564" cy="86151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b="1" dirty="0"/>
              <a:t>Chuck Clagett</a:t>
            </a:r>
          </a:p>
          <a:p>
            <a:pPr algn="ctr"/>
            <a:r>
              <a:rPr lang="en-US" sz="1200" dirty="0"/>
              <a:t>Systems, Thermal</a:t>
            </a:r>
          </a:p>
        </p:txBody>
      </p:sp>
      <p:sp>
        <p:nvSpPr>
          <p:cNvPr id="34" name="Rounded Rectangle 33">
            <a:extLst>
              <a:ext uri="{FF2B5EF4-FFF2-40B4-BE49-F238E27FC236}">
                <a16:creationId xmlns:a16="http://schemas.microsoft.com/office/drawing/2014/main" xmlns="" id="{FFDA87B6-72FD-B547-8F0E-C987B7468A02}"/>
              </a:ext>
            </a:extLst>
          </p:cNvPr>
          <p:cNvSpPr/>
          <p:nvPr/>
        </p:nvSpPr>
        <p:spPr>
          <a:xfrm>
            <a:off x="6237790" y="2444477"/>
            <a:ext cx="1828800" cy="469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a:p>
            <a:pPr algn="ctr"/>
            <a:r>
              <a:rPr lang="en-US" sz="1400" b="1" dirty="0"/>
              <a:t>Aprille Ericsson</a:t>
            </a:r>
          </a:p>
          <a:p>
            <a:pPr algn="ctr"/>
            <a:r>
              <a:rPr lang="en-US" sz="1200" dirty="0"/>
              <a:t>Technology  Manager</a:t>
            </a:r>
          </a:p>
          <a:p>
            <a:pPr algn="ctr"/>
            <a:endParaRPr lang="en-US" sz="1200" dirty="0"/>
          </a:p>
        </p:txBody>
      </p:sp>
      <p:cxnSp>
        <p:nvCxnSpPr>
          <p:cNvPr id="35" name="Straight Connector 34">
            <a:extLst>
              <a:ext uri="{FF2B5EF4-FFF2-40B4-BE49-F238E27FC236}">
                <a16:creationId xmlns:a16="http://schemas.microsoft.com/office/drawing/2014/main" xmlns="" id="{067BA811-BBD9-6445-9313-63E999A50B30}"/>
              </a:ext>
            </a:extLst>
          </p:cNvPr>
          <p:cNvCxnSpPr>
            <a:endCxn id="34" idx="1"/>
          </p:cNvCxnSpPr>
          <p:nvPr/>
        </p:nvCxnSpPr>
        <p:spPr>
          <a:xfrm>
            <a:off x="5918826" y="2679142"/>
            <a:ext cx="318964" cy="1"/>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xmlns="" id="{E90BE2B8-3DE3-F240-B358-8DF8E1A1EDE6}"/>
              </a:ext>
            </a:extLst>
          </p:cNvPr>
          <p:cNvSpPr/>
          <p:nvPr/>
        </p:nvSpPr>
        <p:spPr>
          <a:xfrm>
            <a:off x="6031718" y="5442744"/>
            <a:ext cx="1391452" cy="67566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err="1"/>
              <a:t>Dellingr</a:t>
            </a:r>
            <a:r>
              <a:rPr lang="en-US" sz="1400" dirty="0"/>
              <a:t> Funding</a:t>
            </a:r>
            <a:endParaRPr lang="en-US" sz="1200" dirty="0"/>
          </a:p>
        </p:txBody>
      </p:sp>
      <p:sp>
        <p:nvSpPr>
          <p:cNvPr id="42" name="Rounded Rectangle 41">
            <a:extLst>
              <a:ext uri="{FF2B5EF4-FFF2-40B4-BE49-F238E27FC236}">
                <a16:creationId xmlns:a16="http://schemas.microsoft.com/office/drawing/2014/main" xmlns="" id="{52D002ED-B270-1149-A61B-8B06DEED7012}"/>
              </a:ext>
            </a:extLst>
          </p:cNvPr>
          <p:cNvSpPr/>
          <p:nvPr/>
        </p:nvSpPr>
        <p:spPr>
          <a:xfrm>
            <a:off x="4400016" y="5442743"/>
            <a:ext cx="1391452" cy="6756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Other</a:t>
            </a:r>
          </a:p>
          <a:p>
            <a:pPr algn="ctr"/>
            <a:r>
              <a:rPr lang="en-US" sz="1400" dirty="0"/>
              <a:t>Funding</a:t>
            </a:r>
            <a:endParaRPr lang="en-US" sz="1200" dirty="0"/>
          </a:p>
        </p:txBody>
      </p:sp>
    </p:spTree>
    <p:extLst>
      <p:ext uri="{BB962C8B-B14F-4D97-AF65-F5344CB8AC3E}">
        <p14:creationId xmlns:p14="http://schemas.microsoft.com/office/powerpoint/2010/main" val="1196404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76C282-C609-FA46-917C-5B1335E18083}"/>
              </a:ext>
            </a:extLst>
          </p:cNvPr>
          <p:cNvSpPr>
            <a:spLocks noGrp="1"/>
          </p:cNvSpPr>
          <p:nvPr>
            <p:ph type="title"/>
          </p:nvPr>
        </p:nvSpPr>
        <p:spPr/>
        <p:txBody>
          <a:bodyPr/>
          <a:lstStyle/>
          <a:p>
            <a:r>
              <a:rPr lang="en-US" dirty="0"/>
              <a:t>Project Formulation – Initial Key Philosophies</a:t>
            </a:r>
          </a:p>
        </p:txBody>
      </p:sp>
      <p:sp>
        <p:nvSpPr>
          <p:cNvPr id="3" name="Content Placeholder 2">
            <a:extLst>
              <a:ext uri="{FF2B5EF4-FFF2-40B4-BE49-F238E27FC236}">
                <a16:creationId xmlns:a16="http://schemas.microsoft.com/office/drawing/2014/main" xmlns="" id="{6DAB238D-FA1B-AF46-B530-9A4741FC1339}"/>
              </a:ext>
            </a:extLst>
          </p:cNvPr>
          <p:cNvSpPr>
            <a:spLocks noGrp="1"/>
          </p:cNvSpPr>
          <p:nvPr>
            <p:ph idx="1"/>
          </p:nvPr>
        </p:nvSpPr>
        <p:spPr>
          <a:xfrm>
            <a:off x="838199" y="1234005"/>
            <a:ext cx="10309261" cy="4866991"/>
          </a:xfrm>
        </p:spPr>
        <p:txBody>
          <a:bodyPr>
            <a:normAutofit fontScale="92500" lnSpcReduction="20000"/>
          </a:bodyPr>
          <a:lstStyle/>
          <a:p>
            <a:r>
              <a:rPr lang="en-US" dirty="0"/>
              <a:t>Minimize paperwork – learn through experience which documentation is vital to drive the project</a:t>
            </a:r>
          </a:p>
          <a:p>
            <a:r>
              <a:rPr lang="en-US" dirty="0"/>
              <a:t>Streamline reviews</a:t>
            </a:r>
          </a:p>
          <a:p>
            <a:r>
              <a:rPr lang="en-US" dirty="0"/>
              <a:t>Only apply GSFC processes if critical (no mandatory compliance with NPRs, GPRs and GOLD rules)</a:t>
            </a:r>
          </a:p>
          <a:p>
            <a:r>
              <a:rPr lang="en-US" dirty="0"/>
              <a:t>Science requirements are negotiable</a:t>
            </a:r>
          </a:p>
          <a:p>
            <a:r>
              <a:rPr lang="en-US" dirty="0"/>
              <a:t>Design, Build, Test and </a:t>
            </a:r>
            <a:r>
              <a:rPr lang="en-US" b="1" u="sng" dirty="0"/>
              <a:t>Fix</a:t>
            </a:r>
            <a:r>
              <a:rPr lang="en-US" dirty="0"/>
              <a:t> – Minimize analysis work and focus on system level testing</a:t>
            </a:r>
          </a:p>
          <a:p>
            <a:r>
              <a:rPr lang="en-US" dirty="0"/>
              <a:t>Use part-time help as needed only</a:t>
            </a:r>
          </a:p>
          <a:p>
            <a:pPr>
              <a:spcBef>
                <a:spcPts val="1200"/>
              </a:spcBef>
            </a:pPr>
            <a:r>
              <a:rPr lang="en-US" dirty="0"/>
              <a:t>Reliance on subsystem leads</a:t>
            </a:r>
          </a:p>
          <a:p>
            <a:pPr>
              <a:spcBef>
                <a:spcPts val="1200"/>
              </a:spcBef>
            </a:pPr>
            <a:r>
              <a:rPr lang="en-US" dirty="0"/>
              <a:t>Use ”CubeSat Market” components as much as possible as part of the tech demo</a:t>
            </a:r>
          </a:p>
          <a:p>
            <a:pPr>
              <a:spcBef>
                <a:spcPts val="1200"/>
              </a:spcBef>
            </a:pPr>
            <a:r>
              <a:rPr lang="en-US" dirty="0"/>
              <a:t>No spare flight hardware or </a:t>
            </a:r>
            <a:r>
              <a:rPr lang="en-US" dirty="0" err="1"/>
              <a:t>flatsat</a:t>
            </a:r>
            <a:endParaRPr lang="en-US" dirty="0"/>
          </a:p>
        </p:txBody>
      </p:sp>
      <p:sp>
        <p:nvSpPr>
          <p:cNvPr id="4" name="Date Placeholder 3">
            <a:extLst>
              <a:ext uri="{FF2B5EF4-FFF2-40B4-BE49-F238E27FC236}">
                <a16:creationId xmlns:a16="http://schemas.microsoft.com/office/drawing/2014/main" xmlns="" id="{92AF1203-524B-E244-AEA8-58D88A084711}"/>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55C8363F-F4BA-D74E-B093-5C5980D59E0D}"/>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BA3BC6BA-81CA-F846-B7E0-E14B42C143CA}"/>
              </a:ext>
            </a:extLst>
          </p:cNvPr>
          <p:cNvSpPr>
            <a:spLocks noGrp="1"/>
          </p:cNvSpPr>
          <p:nvPr>
            <p:ph type="sldNum" sz="quarter" idx="12"/>
          </p:nvPr>
        </p:nvSpPr>
        <p:spPr/>
        <p:txBody>
          <a:bodyPr/>
          <a:lstStyle/>
          <a:p>
            <a:fld id="{AC5265D9-0D69-9B41-8A3C-94633AC49848}" type="slidenum">
              <a:rPr lang="en-US" smtClean="0"/>
              <a:pPr/>
              <a:t>7</a:t>
            </a:fld>
            <a:endParaRPr lang="en-US" dirty="0"/>
          </a:p>
        </p:txBody>
      </p:sp>
    </p:spTree>
    <p:extLst>
      <p:ext uri="{BB962C8B-B14F-4D97-AF65-F5344CB8AC3E}">
        <p14:creationId xmlns:p14="http://schemas.microsoft.com/office/powerpoint/2010/main" val="381128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Formulation – Name</a:t>
            </a:r>
            <a:endParaRPr lang="en-US" dirty="0">
              <a:solidFill>
                <a:srgbClr val="FF0000"/>
              </a:solidFill>
            </a:endParaRPr>
          </a:p>
        </p:txBody>
      </p:sp>
      <p:sp>
        <p:nvSpPr>
          <p:cNvPr id="3" name="Content Placeholder 2"/>
          <p:cNvSpPr>
            <a:spLocks noGrp="1"/>
          </p:cNvSpPr>
          <p:nvPr>
            <p:ph idx="1"/>
          </p:nvPr>
        </p:nvSpPr>
        <p:spPr>
          <a:xfrm>
            <a:off x="858367" y="1234005"/>
            <a:ext cx="7782199" cy="4866991"/>
          </a:xfrm>
        </p:spPr>
        <p:txBody>
          <a:bodyPr>
            <a:normAutofit fontScale="85000" lnSpcReduction="20000"/>
          </a:bodyPr>
          <a:lstStyle/>
          <a:p>
            <a:r>
              <a:rPr lang="en-US" dirty="0"/>
              <a:t>First great team challenge of </a:t>
            </a:r>
            <a:r>
              <a:rPr lang="en-US" dirty="0" err="1"/>
              <a:t>Dellingr</a:t>
            </a:r>
            <a:r>
              <a:rPr lang="en-US" dirty="0"/>
              <a:t> mission, its name</a:t>
            </a:r>
          </a:p>
          <a:p>
            <a:r>
              <a:rPr lang="en-US" dirty="0"/>
              <a:t>Originally referred to as the “skunkworks” project</a:t>
            </a:r>
          </a:p>
          <a:p>
            <a:r>
              <a:rPr lang="en-US" dirty="0"/>
              <a:t>Received “cease and desist” letter from Lockheed Martin for the “skunkworks” name</a:t>
            </a:r>
          </a:p>
          <a:p>
            <a:r>
              <a:rPr lang="en-US" dirty="0"/>
              <a:t>Process took many iterations and conversations</a:t>
            </a:r>
          </a:p>
          <a:p>
            <a:r>
              <a:rPr lang="en-US" dirty="0"/>
              <a:t>Many acronyms suggested and kept one in place until a name was defined</a:t>
            </a:r>
          </a:p>
          <a:p>
            <a:pPr lvl="1"/>
            <a:r>
              <a:rPr lang="en-US" dirty="0"/>
              <a:t>HeiSt-1 (</a:t>
            </a:r>
            <a:r>
              <a:rPr lang="en-US" dirty="0" err="1"/>
              <a:t>Heliophysics</a:t>
            </a:r>
            <a:r>
              <a:rPr lang="en-US" dirty="0"/>
              <a:t> Satellite 1)</a:t>
            </a:r>
          </a:p>
          <a:p>
            <a:pPr lvl="1"/>
            <a:r>
              <a:rPr lang="en-US" dirty="0"/>
              <a:t>Seem fitting since we were taking any free leftovers hardware we could locate like solar cells, GPS card, reaction wheels, etc.</a:t>
            </a:r>
          </a:p>
          <a:p>
            <a:r>
              <a:rPr lang="en-US" dirty="0"/>
              <a:t>Finally settled on </a:t>
            </a:r>
            <a:r>
              <a:rPr lang="en-US" dirty="0" err="1"/>
              <a:t>Dellingr</a:t>
            </a:r>
            <a:endParaRPr lang="en-US" dirty="0"/>
          </a:p>
          <a:p>
            <a:pPr lvl="1"/>
            <a:r>
              <a:rPr lang="en-US" dirty="0"/>
              <a:t>Wanted to use name instead of acronym</a:t>
            </a:r>
            <a:endParaRPr lang="en-US" strike="sngStrike" dirty="0">
              <a:solidFill>
                <a:srgbClr val="FF0000"/>
              </a:solidFill>
            </a:endParaRPr>
          </a:p>
          <a:p>
            <a:pPr lvl="1"/>
            <a:r>
              <a:rPr lang="en-US" dirty="0" err="1"/>
              <a:t>Dellingr</a:t>
            </a:r>
            <a:r>
              <a:rPr lang="en-US" dirty="0"/>
              <a:t> is the Norse god of “Dawn”</a:t>
            </a:r>
          </a:p>
          <a:p>
            <a:pPr lvl="1"/>
            <a:r>
              <a:rPr lang="en-US" dirty="0"/>
              <a:t>It represents “Dawn of </a:t>
            </a:r>
            <a:r>
              <a:rPr lang="en-US" dirty="0" err="1"/>
              <a:t>Cubesats</a:t>
            </a:r>
            <a:r>
              <a:rPr lang="en-US" dirty="0"/>
              <a:t>” at GSFC</a:t>
            </a:r>
          </a:p>
          <a:p>
            <a:pPr lvl="1"/>
            <a:r>
              <a:rPr lang="en-US" dirty="0"/>
              <a:t>Credit for name suggestion to Larry Kepko</a:t>
            </a:r>
          </a:p>
        </p:txBody>
      </p:sp>
      <p:sp>
        <p:nvSpPr>
          <p:cNvPr id="4" name="Date Placeholder 3"/>
          <p:cNvSpPr>
            <a:spLocks noGrp="1"/>
          </p:cNvSpPr>
          <p:nvPr>
            <p:ph type="dt" sz="half" idx="10"/>
          </p:nvPr>
        </p:nvSpPr>
        <p:spPr/>
        <p:txBody>
          <a:bodyPr/>
          <a:lstStyle/>
          <a:p>
            <a:r>
              <a:rPr lang="en-US"/>
              <a:t>09/27/2018</a:t>
            </a:r>
          </a:p>
        </p:txBody>
      </p:sp>
      <p:sp>
        <p:nvSpPr>
          <p:cNvPr id="5" name="Footer Placeholder 4"/>
          <p:cNvSpPr>
            <a:spLocks noGrp="1"/>
          </p:cNvSpPr>
          <p:nvPr>
            <p:ph type="ftr" sz="quarter" idx="11"/>
          </p:nvPr>
        </p:nvSpPr>
        <p:spPr/>
        <p:txBody>
          <a:bodyPr/>
          <a:lstStyle/>
          <a:p>
            <a:r>
              <a:rPr lang="en-US"/>
              <a:t>- Systems Engineering Seminar: Dellingr -</a:t>
            </a:r>
            <a:endParaRPr lang="en-US" dirty="0"/>
          </a:p>
        </p:txBody>
      </p:sp>
      <p:sp>
        <p:nvSpPr>
          <p:cNvPr id="6" name="Slide Number Placeholder 5"/>
          <p:cNvSpPr>
            <a:spLocks noGrp="1"/>
          </p:cNvSpPr>
          <p:nvPr>
            <p:ph type="sldNum" sz="quarter" idx="12"/>
          </p:nvPr>
        </p:nvSpPr>
        <p:spPr/>
        <p:txBody>
          <a:bodyPr/>
          <a:lstStyle/>
          <a:p>
            <a:fld id="{AC5265D9-0D69-9B41-8A3C-94633AC49848}" type="slidenum">
              <a:rPr lang="en-US" smtClean="0"/>
              <a:pPr/>
              <a:t>8</a:t>
            </a:fld>
            <a:endParaRPr lang="en-US" dirty="0"/>
          </a:p>
        </p:txBody>
      </p:sp>
      <p:pic>
        <p:nvPicPr>
          <p:cNvPr id="8" name="Picture 7">
            <a:extLst>
              <a:ext uri="{FF2B5EF4-FFF2-40B4-BE49-F238E27FC236}">
                <a16:creationId xmlns:a16="http://schemas.microsoft.com/office/drawing/2014/main" xmlns="" id="{BD738400-E654-BB45-BEF7-D20783393C20}"/>
              </a:ext>
            </a:extLst>
          </p:cNvPr>
          <p:cNvPicPr>
            <a:picLocks noChangeAspect="1"/>
          </p:cNvPicPr>
          <p:nvPr/>
        </p:nvPicPr>
        <p:blipFill>
          <a:blip r:embed="rId2"/>
          <a:stretch>
            <a:fillRect/>
          </a:stretch>
        </p:blipFill>
        <p:spPr>
          <a:xfrm>
            <a:off x="9244526" y="1406920"/>
            <a:ext cx="2004245" cy="2004245"/>
          </a:xfrm>
          <a:prstGeom prst="rect">
            <a:avLst/>
          </a:prstGeom>
        </p:spPr>
      </p:pic>
      <p:pic>
        <p:nvPicPr>
          <p:cNvPr id="10" name="Picture 9">
            <a:extLst>
              <a:ext uri="{FF2B5EF4-FFF2-40B4-BE49-F238E27FC236}">
                <a16:creationId xmlns:a16="http://schemas.microsoft.com/office/drawing/2014/main" xmlns="" id="{7B883FBF-0D7E-2E4F-BD84-A95339E2E19F}"/>
              </a:ext>
            </a:extLst>
          </p:cNvPr>
          <p:cNvPicPr>
            <a:picLocks noChangeAspect="1"/>
          </p:cNvPicPr>
          <p:nvPr/>
        </p:nvPicPr>
        <p:blipFill>
          <a:blip r:embed="rId3"/>
          <a:stretch>
            <a:fillRect/>
          </a:stretch>
        </p:blipFill>
        <p:spPr>
          <a:xfrm>
            <a:off x="8893803" y="3810710"/>
            <a:ext cx="2854075" cy="2142959"/>
          </a:xfrm>
          <a:prstGeom prst="rect">
            <a:avLst/>
          </a:prstGeom>
        </p:spPr>
      </p:pic>
    </p:spTree>
    <p:extLst>
      <p:ext uri="{BB962C8B-B14F-4D97-AF65-F5344CB8AC3E}">
        <p14:creationId xmlns:p14="http://schemas.microsoft.com/office/powerpoint/2010/main" val="1967816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471E57-7BEA-FD47-8C48-B14A3149880E}"/>
              </a:ext>
            </a:extLst>
          </p:cNvPr>
          <p:cNvSpPr>
            <a:spLocks noGrp="1"/>
          </p:cNvSpPr>
          <p:nvPr>
            <p:ph type="title"/>
          </p:nvPr>
        </p:nvSpPr>
        <p:spPr/>
        <p:txBody>
          <a:bodyPr/>
          <a:lstStyle/>
          <a:p>
            <a:r>
              <a:rPr lang="en-US" dirty="0"/>
              <a:t>Mission Design – Initial Key Parameters</a:t>
            </a:r>
          </a:p>
        </p:txBody>
      </p:sp>
      <p:sp>
        <p:nvSpPr>
          <p:cNvPr id="3" name="Content Placeholder 2">
            <a:extLst>
              <a:ext uri="{FF2B5EF4-FFF2-40B4-BE49-F238E27FC236}">
                <a16:creationId xmlns:a16="http://schemas.microsoft.com/office/drawing/2014/main" xmlns="" id="{2D271543-2788-5443-BF43-867E288ABF44}"/>
              </a:ext>
            </a:extLst>
          </p:cNvPr>
          <p:cNvSpPr>
            <a:spLocks noGrp="1"/>
          </p:cNvSpPr>
          <p:nvPr>
            <p:ph idx="1"/>
          </p:nvPr>
        </p:nvSpPr>
        <p:spPr/>
        <p:txBody>
          <a:bodyPr>
            <a:normAutofit fontScale="92500" lnSpcReduction="10000"/>
          </a:bodyPr>
          <a:lstStyle/>
          <a:p>
            <a:r>
              <a:rPr lang="en-US" dirty="0"/>
              <a:t>Operate for a minimum of 3 months</a:t>
            </a:r>
          </a:p>
          <a:p>
            <a:r>
              <a:rPr lang="en-US" dirty="0"/>
              <a:t>Operate successfully 3 GSFC instruments for at least 3 consecutive orbits</a:t>
            </a:r>
          </a:p>
          <a:p>
            <a:pPr lvl="1"/>
            <a:r>
              <a:rPr lang="en-US" dirty="0"/>
              <a:t>Ram pointing for INMS</a:t>
            </a:r>
          </a:p>
          <a:p>
            <a:pPr lvl="1"/>
            <a:r>
              <a:rPr lang="en-US" dirty="0"/>
              <a:t>No specific pointing for DAGR</a:t>
            </a:r>
          </a:p>
          <a:p>
            <a:r>
              <a:rPr lang="en-US" dirty="0"/>
              <a:t>ISS-like orbit (400km, 51.65 </a:t>
            </a:r>
            <a:r>
              <a:rPr lang="en-US" dirty="0" err="1"/>
              <a:t>deg</a:t>
            </a:r>
            <a:r>
              <a:rPr lang="en-US" dirty="0"/>
              <a:t> inclination, 93 minutes)</a:t>
            </a:r>
          </a:p>
          <a:p>
            <a:r>
              <a:rPr lang="en-US" dirty="0"/>
              <a:t>Use the Planetary System Corporation (PSC) 6U standard</a:t>
            </a:r>
          </a:p>
          <a:p>
            <a:r>
              <a:rPr lang="en-US" dirty="0"/>
              <a:t>Other key parameters based on CubeSat experience at the time</a:t>
            </a:r>
          </a:p>
          <a:p>
            <a:pPr lvl="1"/>
            <a:r>
              <a:rPr lang="en-US" dirty="0"/>
              <a:t>Use a beacon to locate satellite upon ejection</a:t>
            </a:r>
          </a:p>
          <a:p>
            <a:pPr lvl="1"/>
            <a:r>
              <a:rPr lang="en-US" dirty="0"/>
              <a:t>Use 30-minute and 45-minute timers for deployments and transmissions respectively</a:t>
            </a:r>
          </a:p>
          <a:p>
            <a:pPr lvl="1"/>
            <a:r>
              <a:rPr lang="en-US" dirty="0"/>
              <a:t>Keep batteries at 20% depth of discharge or smaller</a:t>
            </a:r>
          </a:p>
          <a:p>
            <a:pPr lvl="1"/>
            <a:r>
              <a:rPr lang="en-US" dirty="0"/>
              <a:t>Use 3 separation switches</a:t>
            </a:r>
          </a:p>
          <a:p>
            <a:pPr lvl="1"/>
            <a:r>
              <a:rPr lang="en-US" dirty="0"/>
              <a:t>Have software capability to update from the ground</a:t>
            </a:r>
          </a:p>
        </p:txBody>
      </p:sp>
      <p:sp>
        <p:nvSpPr>
          <p:cNvPr id="4" name="Date Placeholder 3">
            <a:extLst>
              <a:ext uri="{FF2B5EF4-FFF2-40B4-BE49-F238E27FC236}">
                <a16:creationId xmlns:a16="http://schemas.microsoft.com/office/drawing/2014/main" xmlns="" id="{4E87BF53-90B6-0B49-83B1-F7AAC07D1F31}"/>
              </a:ext>
            </a:extLst>
          </p:cNvPr>
          <p:cNvSpPr>
            <a:spLocks noGrp="1"/>
          </p:cNvSpPr>
          <p:nvPr>
            <p:ph type="dt" sz="half" idx="10"/>
          </p:nvPr>
        </p:nvSpPr>
        <p:spPr/>
        <p:txBody>
          <a:bodyPr/>
          <a:lstStyle/>
          <a:p>
            <a:r>
              <a:rPr lang="en-US"/>
              <a:t>09/27/2018</a:t>
            </a:r>
          </a:p>
        </p:txBody>
      </p:sp>
      <p:sp>
        <p:nvSpPr>
          <p:cNvPr id="5" name="Footer Placeholder 4">
            <a:extLst>
              <a:ext uri="{FF2B5EF4-FFF2-40B4-BE49-F238E27FC236}">
                <a16:creationId xmlns:a16="http://schemas.microsoft.com/office/drawing/2014/main" xmlns="" id="{E1FFFA9B-44C5-1342-917F-67CF01A83EA6}"/>
              </a:ext>
            </a:extLst>
          </p:cNvPr>
          <p:cNvSpPr>
            <a:spLocks noGrp="1"/>
          </p:cNvSpPr>
          <p:nvPr>
            <p:ph type="ftr" sz="quarter" idx="11"/>
          </p:nvPr>
        </p:nvSpPr>
        <p:spPr/>
        <p:txBody>
          <a:bodyPr/>
          <a:lstStyle/>
          <a:p>
            <a:r>
              <a:rPr lang="en-US"/>
              <a:t>- Systems Engineering Seminar: Dellingr -</a:t>
            </a:r>
            <a:endParaRPr lang="en-US" dirty="0"/>
          </a:p>
        </p:txBody>
      </p:sp>
      <p:sp>
        <p:nvSpPr>
          <p:cNvPr id="6" name="Slide Number Placeholder 5">
            <a:extLst>
              <a:ext uri="{FF2B5EF4-FFF2-40B4-BE49-F238E27FC236}">
                <a16:creationId xmlns:a16="http://schemas.microsoft.com/office/drawing/2014/main" xmlns="" id="{79F008AD-7D4B-B34D-8793-C958228EDDFD}"/>
              </a:ext>
            </a:extLst>
          </p:cNvPr>
          <p:cNvSpPr>
            <a:spLocks noGrp="1"/>
          </p:cNvSpPr>
          <p:nvPr>
            <p:ph type="sldNum" sz="quarter" idx="12"/>
          </p:nvPr>
        </p:nvSpPr>
        <p:spPr/>
        <p:txBody>
          <a:bodyPr/>
          <a:lstStyle/>
          <a:p>
            <a:fld id="{AC5265D9-0D69-9B41-8A3C-94633AC49848}" type="slidenum">
              <a:rPr lang="en-US" smtClean="0"/>
              <a:pPr/>
              <a:t>9</a:t>
            </a:fld>
            <a:endParaRPr lang="en-US" dirty="0"/>
          </a:p>
        </p:txBody>
      </p:sp>
    </p:spTree>
    <p:extLst>
      <p:ext uri="{BB962C8B-B14F-4D97-AF65-F5344CB8AC3E}">
        <p14:creationId xmlns:p14="http://schemas.microsoft.com/office/powerpoint/2010/main" val="25499674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7012</TotalTime>
  <Words>5371</Words>
  <Application>Microsoft Office PowerPoint</Application>
  <PresentationFormat>Widescreen</PresentationFormat>
  <Paragraphs>791</Paragraphs>
  <Slides>49</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Calibri Light</vt:lpstr>
      <vt:lpstr>Helvetica</vt:lpstr>
      <vt:lpstr>Menlo</vt:lpstr>
      <vt:lpstr>Times New Roman</vt:lpstr>
      <vt:lpstr>Office Theme</vt:lpstr>
      <vt:lpstr>The Dellingr Challenge:  from Conception to Operations Systems Engineering Seminar</vt:lpstr>
      <vt:lpstr>Agenda</vt:lpstr>
      <vt:lpstr>Project Formulation – Goals</vt:lpstr>
      <vt:lpstr>Project Formulation – Plan</vt:lpstr>
      <vt:lpstr>Project Formulation – Plan</vt:lpstr>
      <vt:lpstr>Project Formulation – Initial Organization Chart</vt:lpstr>
      <vt:lpstr>Project Formulation – Initial Key Philosophies</vt:lpstr>
      <vt:lpstr>Project Formulation – Name</vt:lpstr>
      <vt:lpstr>Mission Design – Initial Key Parameters</vt:lpstr>
      <vt:lpstr>Mission Design– Initial Baseline Approach</vt:lpstr>
      <vt:lpstr>Mission Design– Final General Sequence</vt:lpstr>
      <vt:lpstr>Mission Design – In-House vs. Out-of-house</vt:lpstr>
      <vt:lpstr>Mission Design – Why In-House?</vt:lpstr>
      <vt:lpstr>Mission Design – Why In-House?</vt:lpstr>
      <vt:lpstr>Mission Design – Final Concept of Operations</vt:lpstr>
      <vt:lpstr>Mission Design – Initial Concept (Outside)</vt:lpstr>
      <vt:lpstr>Mission Design – Initial Concept (Inside)</vt:lpstr>
      <vt:lpstr>Mission Design – Update 1</vt:lpstr>
      <vt:lpstr>Mission Design – Update 2</vt:lpstr>
      <vt:lpstr>Mission Design – Safety Requirements</vt:lpstr>
      <vt:lpstr>Mission Design – Update 3</vt:lpstr>
      <vt:lpstr>Mission Design – Dellingr Hardware (not all-encompassing)</vt:lpstr>
      <vt:lpstr>Mission Design – Challenges and Lessons Learned</vt:lpstr>
      <vt:lpstr>Integration and Testing – Approach</vt:lpstr>
      <vt:lpstr>Integration and Testing – Flow</vt:lpstr>
      <vt:lpstr>Integration and Testing – Flow</vt:lpstr>
      <vt:lpstr>Integration and Testing – Flow</vt:lpstr>
      <vt:lpstr>Integration and Testing – Delivery and Deployer Integration</vt:lpstr>
      <vt:lpstr>Integration and Testing – Failure Detection and Correction</vt:lpstr>
      <vt:lpstr>Integration and Testing – End of campaign concerns</vt:lpstr>
      <vt:lpstr>Integration and Testing – Challenges and Lessons Learned</vt:lpstr>
      <vt:lpstr>Operations – Ground System</vt:lpstr>
      <vt:lpstr>Operations – First Day</vt:lpstr>
      <vt:lpstr>Operations – Deployment Issue</vt:lpstr>
      <vt:lpstr>Operations – Fine Sun Sensor Issue</vt:lpstr>
      <vt:lpstr>Operations – GPS Issue</vt:lpstr>
      <vt:lpstr>Operations – Resets Issue</vt:lpstr>
      <vt:lpstr>Operations – Resets Issue</vt:lpstr>
      <vt:lpstr>Operations – Resets Issue</vt:lpstr>
      <vt:lpstr>Operations – Science Data!</vt:lpstr>
      <vt:lpstr>Operations – Plan to recover science</vt:lpstr>
      <vt:lpstr>Operations – Uncontrolled Spin Issue</vt:lpstr>
      <vt:lpstr>Operations – Bdot</vt:lpstr>
      <vt:lpstr>Operations – De-spinning</vt:lpstr>
      <vt:lpstr>Operations – Current Status</vt:lpstr>
      <vt:lpstr>Operations – Summary of Discussed Challenges</vt:lpstr>
      <vt:lpstr>Operations – Other Challenges</vt:lpstr>
      <vt:lpstr>Operations – Lessons Learned</vt:lpstr>
      <vt:lpstr>Closing Remarks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Lindsay Macleod</cp:lastModifiedBy>
  <cp:revision>156</cp:revision>
  <dcterms:created xsi:type="dcterms:W3CDTF">2018-09-17T16:39:52Z</dcterms:created>
  <dcterms:modified xsi:type="dcterms:W3CDTF">2018-09-28T13:49:34Z</dcterms:modified>
</cp:coreProperties>
</file>