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6"/>
  </p:notesMasterIdLst>
  <p:sldIdLst>
    <p:sldId id="256" r:id="rId2"/>
    <p:sldId id="278" r:id="rId3"/>
    <p:sldId id="377" r:id="rId4"/>
    <p:sldId id="1087" r:id="rId5"/>
    <p:sldId id="1079" r:id="rId6"/>
    <p:sldId id="376" r:id="rId7"/>
    <p:sldId id="378" r:id="rId8"/>
    <p:sldId id="279" r:id="rId9"/>
    <p:sldId id="777" r:id="rId10"/>
    <p:sldId id="776" r:id="rId11"/>
    <p:sldId id="829" r:id="rId12"/>
    <p:sldId id="779" r:id="rId13"/>
    <p:sldId id="1086" r:id="rId14"/>
    <p:sldId id="1077" r:id="rId15"/>
    <p:sldId id="1078" r:id="rId16"/>
    <p:sldId id="821" r:id="rId17"/>
    <p:sldId id="823" r:id="rId18"/>
    <p:sldId id="822" r:id="rId19"/>
    <p:sldId id="1088" r:id="rId20"/>
    <p:sldId id="294" r:id="rId21"/>
    <p:sldId id="824" r:id="rId22"/>
    <p:sldId id="728" r:id="rId23"/>
    <p:sldId id="758" r:id="rId24"/>
    <p:sldId id="334" r:id="rId25"/>
    <p:sldId id="716" r:id="rId26"/>
    <p:sldId id="828" r:id="rId27"/>
    <p:sldId id="827" r:id="rId28"/>
    <p:sldId id="351" r:id="rId29"/>
    <p:sldId id="1081" r:id="rId30"/>
    <p:sldId id="298" r:id="rId31"/>
    <p:sldId id="1085" r:id="rId32"/>
    <p:sldId id="826" r:id="rId33"/>
    <p:sldId id="1084" r:id="rId34"/>
    <p:sldId id="379" r:id="rId35"/>
    <p:sldId id="284" r:id="rId36"/>
    <p:sldId id="258" r:id="rId37"/>
    <p:sldId id="257" r:id="rId38"/>
    <p:sldId id="260" r:id="rId39"/>
    <p:sldId id="825" r:id="rId40"/>
    <p:sldId id="285" r:id="rId41"/>
    <p:sldId id="282" r:id="rId42"/>
    <p:sldId id="297" r:id="rId43"/>
    <p:sldId id="290" r:id="rId44"/>
    <p:sldId id="286" r:id="rId45"/>
    <p:sldId id="302" r:id="rId46"/>
    <p:sldId id="373" r:id="rId47"/>
    <p:sldId id="375" r:id="rId48"/>
    <p:sldId id="374" r:id="rId49"/>
    <p:sldId id="299" r:id="rId50"/>
    <p:sldId id="300" r:id="rId51"/>
    <p:sldId id="275" r:id="rId52"/>
    <p:sldId id="301" r:id="rId53"/>
    <p:sldId id="289" r:id="rId54"/>
    <p:sldId id="293" r:id="rId55"/>
    <p:sldId id="266" r:id="rId56"/>
    <p:sldId id="265" r:id="rId57"/>
    <p:sldId id="264" r:id="rId58"/>
    <p:sldId id="261" r:id="rId59"/>
    <p:sldId id="262" r:id="rId60"/>
    <p:sldId id="819" r:id="rId61"/>
    <p:sldId id="820" r:id="rId62"/>
    <p:sldId id="268" r:id="rId63"/>
    <p:sldId id="259" r:id="rId64"/>
    <p:sldId id="288"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autoAdjust="0"/>
    <p:restoredTop sz="94660"/>
  </p:normalViewPr>
  <p:slideViewPr>
    <p:cSldViewPr snapToGrid="0">
      <p:cViewPr varScale="1">
        <p:scale>
          <a:sx n="70" d="100"/>
          <a:sy n="70" d="100"/>
        </p:scale>
        <p:origin x="1440" y="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97DAA5-0C57-9F4B-83C0-74089C9ADF98}" type="datetimeFigureOut">
              <a:rPr lang="en-US" smtClean="0"/>
              <a:t>12/12/2018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15A217-4D6B-CA47-9792-4B01D42916B2}" type="slidenum">
              <a:rPr lang="en-US" smtClean="0"/>
              <a:t>‹#›</a:t>
            </a:fld>
            <a:endParaRPr lang="en-US"/>
          </a:p>
        </p:txBody>
      </p:sp>
    </p:spTree>
    <p:extLst>
      <p:ext uri="{BB962C8B-B14F-4D97-AF65-F5344CB8AC3E}">
        <p14:creationId xmlns:p14="http://schemas.microsoft.com/office/powerpoint/2010/main" val="17594644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functional</a:t>
            </a:r>
            <a:r>
              <a:rPr lang="en-US" baseline="0" dirty="0"/>
              <a:t> block</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7FEB85E-7C0F-6D4A-B6D4-01E2F7B7AB64}" type="slidenum">
              <a:rPr lang="en-US" smtClean="0"/>
              <a:t>12</a:t>
            </a:fld>
            <a:endParaRPr lang="en-US"/>
          </a:p>
        </p:txBody>
      </p:sp>
    </p:spTree>
    <p:extLst>
      <p:ext uri="{BB962C8B-B14F-4D97-AF65-F5344CB8AC3E}">
        <p14:creationId xmlns:p14="http://schemas.microsoft.com/office/powerpoint/2010/main" val="1471399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4970a8c8b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4970a8c8b0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g4970a8c8b0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extLst>
      <p:ext uri="{BB962C8B-B14F-4D97-AF65-F5344CB8AC3E}">
        <p14:creationId xmlns:p14="http://schemas.microsoft.com/office/powerpoint/2010/main" val="3158206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49729c5d5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49729c5d5b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g49729c5d5b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extLst>
      <p:ext uri="{BB962C8B-B14F-4D97-AF65-F5344CB8AC3E}">
        <p14:creationId xmlns:p14="http://schemas.microsoft.com/office/powerpoint/2010/main" val="2452789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15A217-4D6B-CA47-9792-4B01D42916B2}" type="slidenum">
              <a:rPr lang="en-US" smtClean="0"/>
              <a:t>41</a:t>
            </a:fld>
            <a:endParaRPr lang="en-US"/>
          </a:p>
        </p:txBody>
      </p:sp>
    </p:spTree>
    <p:extLst>
      <p:ext uri="{BB962C8B-B14F-4D97-AF65-F5344CB8AC3E}">
        <p14:creationId xmlns:p14="http://schemas.microsoft.com/office/powerpoint/2010/main" val="3875015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15A217-4D6B-CA47-9792-4B01D42916B2}" type="slidenum">
              <a:rPr lang="en-US" smtClean="0"/>
              <a:t>42</a:t>
            </a:fld>
            <a:endParaRPr lang="en-US"/>
          </a:p>
        </p:txBody>
      </p:sp>
    </p:spTree>
    <p:extLst>
      <p:ext uri="{BB962C8B-B14F-4D97-AF65-F5344CB8AC3E}">
        <p14:creationId xmlns:p14="http://schemas.microsoft.com/office/powerpoint/2010/main" val="2414978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15A217-4D6B-CA47-9792-4B01D42916B2}" type="slidenum">
              <a:rPr lang="en-US" smtClean="0"/>
              <a:t>46</a:t>
            </a:fld>
            <a:endParaRPr lang="en-US"/>
          </a:p>
        </p:txBody>
      </p:sp>
    </p:spTree>
    <p:extLst>
      <p:ext uri="{BB962C8B-B14F-4D97-AF65-F5344CB8AC3E}">
        <p14:creationId xmlns:p14="http://schemas.microsoft.com/office/powerpoint/2010/main" val="1211000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15A217-4D6B-CA47-9792-4B01D42916B2}" type="slidenum">
              <a:rPr lang="en-US" smtClean="0"/>
              <a:t>54</a:t>
            </a:fld>
            <a:endParaRPr lang="en-US"/>
          </a:p>
        </p:txBody>
      </p:sp>
    </p:spTree>
    <p:extLst>
      <p:ext uri="{BB962C8B-B14F-4D97-AF65-F5344CB8AC3E}">
        <p14:creationId xmlns:p14="http://schemas.microsoft.com/office/powerpoint/2010/main" val="1338828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431264-B724-4AD1-8BE8-86E8F3AE4042}" type="slidenum">
              <a:rPr lang="en-US" smtClean="0"/>
              <a:t>57</a:t>
            </a:fld>
            <a:endParaRPr lang="en-US"/>
          </a:p>
        </p:txBody>
      </p:sp>
    </p:spTree>
    <p:extLst>
      <p:ext uri="{BB962C8B-B14F-4D97-AF65-F5344CB8AC3E}">
        <p14:creationId xmlns:p14="http://schemas.microsoft.com/office/powerpoint/2010/main" val="3480807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2026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485ee60832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485ee60832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g485ee60832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extLst>
      <p:ext uri="{BB962C8B-B14F-4D97-AF65-F5344CB8AC3E}">
        <p14:creationId xmlns:p14="http://schemas.microsoft.com/office/powerpoint/2010/main" val="4108841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37037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73100" y="3169444"/>
            <a:ext cx="7772400" cy="754063"/>
          </a:xfrm>
        </p:spPr>
        <p:txBody>
          <a:bodyPr anchor="b">
            <a:normAutofit/>
          </a:bodyPr>
          <a:lstStyle>
            <a:lvl1pPr algn="ctr">
              <a:defRPr sz="3200"/>
            </a:lvl1pPr>
          </a:lstStyle>
          <a:p>
            <a:r>
              <a:rPr lang="en-US" dirty="0"/>
              <a:t>Click to edit Master title style</a:t>
            </a:r>
          </a:p>
        </p:txBody>
      </p:sp>
      <p:sp>
        <p:nvSpPr>
          <p:cNvPr id="3" name="Subtitle 2"/>
          <p:cNvSpPr>
            <a:spLocks noGrp="1"/>
          </p:cNvSpPr>
          <p:nvPr>
            <p:ph type="subTitle" idx="1"/>
          </p:nvPr>
        </p:nvSpPr>
        <p:spPr>
          <a:xfrm>
            <a:off x="1130300" y="4567238"/>
            <a:ext cx="6858000" cy="71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0430524-DA8F-0846-BE33-4DD31599B0D3}" type="datetime1">
              <a:rPr lang="en-US" smtClean="0"/>
              <a:t>12/12/2018</a:t>
            </a:fld>
            <a:endParaRPr lang="en-US"/>
          </a:p>
        </p:txBody>
      </p:sp>
      <p:sp>
        <p:nvSpPr>
          <p:cNvPr id="6" name="Slide Number Placeholder 5"/>
          <p:cNvSpPr>
            <a:spLocks noGrp="1"/>
          </p:cNvSpPr>
          <p:nvPr>
            <p:ph type="sldNum" sz="quarter" idx="12"/>
          </p:nvPr>
        </p:nvSpPr>
        <p:spPr/>
        <p:txBody>
          <a:bodyPr/>
          <a:lstStyle/>
          <a:p>
            <a:fld id="{033793A4-DCC6-4EBF-A681-1ED602A0A0F4}" type="slidenum">
              <a:rPr lang="en-US" smtClean="0"/>
              <a:t>‹#›</a:t>
            </a:fld>
            <a:endParaRPr lang="en-US"/>
          </a:p>
        </p:txBody>
      </p:sp>
      <p:pic>
        <p:nvPicPr>
          <p:cNvPr id="8" name="Picture 7"/>
          <p:cNvPicPr>
            <a:picLocks noChangeAspect="1"/>
          </p:cNvPicPr>
          <p:nvPr userDrawn="1"/>
        </p:nvPicPr>
        <p:blipFill>
          <a:blip r:embed="rId2"/>
          <a:stretch>
            <a:fillRect/>
          </a:stretch>
        </p:blipFill>
        <p:spPr>
          <a:xfrm>
            <a:off x="1426476" y="1436687"/>
            <a:ext cx="6291048" cy="1687513"/>
          </a:xfrm>
          <a:prstGeom prst="rect">
            <a:avLst/>
          </a:prstGeom>
        </p:spPr>
      </p:pic>
    </p:spTree>
    <p:extLst>
      <p:ext uri="{BB962C8B-B14F-4D97-AF65-F5344CB8AC3E}">
        <p14:creationId xmlns:p14="http://schemas.microsoft.com/office/powerpoint/2010/main" val="2425379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Agenda</a:t>
            </a:r>
          </a:p>
        </p:txBody>
      </p:sp>
      <p:sp>
        <p:nvSpPr>
          <p:cNvPr id="3" name="Date Placeholder 2"/>
          <p:cNvSpPr>
            <a:spLocks noGrp="1"/>
          </p:cNvSpPr>
          <p:nvPr>
            <p:ph type="dt" sz="half" idx="10"/>
          </p:nvPr>
        </p:nvSpPr>
        <p:spPr/>
        <p:txBody>
          <a:bodyPr/>
          <a:lstStyle/>
          <a:p>
            <a:fld id="{4953397D-7EB3-584F-8330-694632B77924}" type="datetime1">
              <a:rPr lang="en-US" smtClean="0"/>
              <a:t>12/12/2018</a:t>
            </a:fld>
            <a:endParaRPr lang="en-US"/>
          </a:p>
        </p:txBody>
      </p:sp>
      <p:sp>
        <p:nvSpPr>
          <p:cNvPr id="5" name="Slide Number Placeholder 4"/>
          <p:cNvSpPr>
            <a:spLocks noGrp="1"/>
          </p:cNvSpPr>
          <p:nvPr>
            <p:ph type="sldNum" sz="quarter" idx="12"/>
          </p:nvPr>
        </p:nvSpPr>
        <p:spPr/>
        <p:txBody>
          <a:bodyPr/>
          <a:lstStyle/>
          <a:p>
            <a:fld id="{033793A4-DCC6-4EBF-A681-1ED602A0A0F4}" type="slidenum">
              <a:rPr lang="en-US" smtClean="0"/>
              <a:t>‹#›</a:t>
            </a:fld>
            <a:endParaRPr lang="en-US"/>
          </a:p>
        </p:txBody>
      </p:sp>
      <p:sp>
        <p:nvSpPr>
          <p:cNvPr id="8" name="TextBox 7"/>
          <p:cNvSpPr txBox="1"/>
          <p:nvPr userDrawn="1"/>
        </p:nvSpPr>
        <p:spPr>
          <a:xfrm>
            <a:off x="628650" y="1231900"/>
            <a:ext cx="7886700" cy="1200329"/>
          </a:xfrm>
          <a:prstGeom prst="rect">
            <a:avLst/>
          </a:prstGeom>
          <a:noFill/>
        </p:spPr>
        <p:txBody>
          <a:bodyPr wrap="square" rtlCol="0">
            <a:spAutoFit/>
          </a:bodyPr>
          <a:lstStyle/>
          <a:p>
            <a:pPr marL="342900" indent="-342900">
              <a:buFont typeface="+mj-lt"/>
              <a:buAutoNum type="arabicPeriod"/>
            </a:pPr>
            <a:r>
              <a:rPr lang="en-US" sz="2000" dirty="0"/>
              <a:t>Topic A</a:t>
            </a:r>
          </a:p>
          <a:p>
            <a:pPr marL="742950" lvl="1" indent="-285750">
              <a:buFont typeface="Arial" panose="020B0604020202020204" pitchFamily="34" charset="0"/>
              <a:buChar char="•"/>
            </a:pPr>
            <a:r>
              <a:rPr lang="en-US" sz="1600" dirty="0"/>
              <a:t>Sub</a:t>
            </a:r>
            <a:r>
              <a:rPr lang="en-US" sz="1600" baseline="0" dirty="0"/>
              <a:t> topic</a:t>
            </a:r>
          </a:p>
          <a:p>
            <a:pPr marL="342900" lvl="0" indent="-342900">
              <a:buFont typeface="+mj-lt"/>
              <a:buAutoNum type="arabicPeriod"/>
            </a:pPr>
            <a:r>
              <a:rPr lang="en-US" sz="2000" baseline="0" dirty="0"/>
              <a:t>Topic B</a:t>
            </a:r>
          </a:p>
          <a:p>
            <a:pPr marL="800100" lvl="1" indent="-342900">
              <a:buFont typeface="Arial" panose="020B0604020202020204" pitchFamily="34" charset="0"/>
              <a:buChar char="•"/>
            </a:pPr>
            <a:r>
              <a:rPr lang="en-US" sz="1600" baseline="0" dirty="0"/>
              <a:t>Sub topic</a:t>
            </a:r>
          </a:p>
        </p:txBody>
      </p:sp>
    </p:spTree>
    <p:extLst>
      <p:ext uri="{BB962C8B-B14F-4D97-AF65-F5344CB8AC3E}">
        <p14:creationId xmlns:p14="http://schemas.microsoft.com/office/powerpoint/2010/main" val="3582830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6A76F2C-97EC-874D-8A7F-9F93FECAE54D}" type="datetime1">
              <a:rPr lang="en-US" smtClean="0"/>
              <a:t>12/12/2018</a:t>
            </a:fld>
            <a:endParaRPr lang="en-US"/>
          </a:p>
        </p:txBody>
      </p:sp>
      <p:sp>
        <p:nvSpPr>
          <p:cNvPr id="6" name="Slide Number Placeholder 5"/>
          <p:cNvSpPr>
            <a:spLocks noGrp="1"/>
          </p:cNvSpPr>
          <p:nvPr>
            <p:ph type="sldNum" sz="quarter" idx="12"/>
          </p:nvPr>
        </p:nvSpPr>
        <p:spPr/>
        <p:txBody>
          <a:bodyPr/>
          <a:lstStyle/>
          <a:p>
            <a:fld id="{033793A4-DCC6-4EBF-A681-1ED602A0A0F4}" type="slidenum">
              <a:rPr lang="en-US" smtClean="0"/>
              <a:t>‹#›</a:t>
            </a:fld>
            <a:endParaRPr lang="en-US"/>
          </a:p>
        </p:txBody>
      </p:sp>
      <p:graphicFrame>
        <p:nvGraphicFramePr>
          <p:cNvPr id="5" name="Table 4"/>
          <p:cNvGraphicFramePr>
            <a:graphicFrameLocks noGrp="1"/>
          </p:cNvGraphicFramePr>
          <p:nvPr userDrawn="1">
            <p:extLst>
              <p:ext uri="{D42A27DB-BD31-4B8C-83A1-F6EECF244321}">
                <p14:modId xmlns:p14="http://schemas.microsoft.com/office/powerpoint/2010/main" val="700487765"/>
              </p:ext>
            </p:extLst>
          </p:nvPr>
        </p:nvGraphicFramePr>
        <p:xfrm>
          <a:off x="203200" y="1231900"/>
          <a:ext cx="8636000" cy="2595880"/>
        </p:xfrm>
        <a:graphic>
          <a:graphicData uri="http://schemas.openxmlformats.org/drawingml/2006/table">
            <a:tbl>
              <a:tblPr firstRow="1" bandRow="1">
                <a:tableStyleId>{5C22544A-7EE6-4342-B048-85BDC9FD1C3A}</a:tableStyleId>
              </a:tblPr>
              <a:tblGrid>
                <a:gridCol w="2159000">
                  <a:extLst>
                    <a:ext uri="{9D8B030D-6E8A-4147-A177-3AD203B41FA5}">
                      <a16:colId xmlns:a16="http://schemas.microsoft.com/office/drawing/2014/main" xmlns="" val="20000"/>
                    </a:ext>
                  </a:extLst>
                </a:gridCol>
                <a:gridCol w="2159000">
                  <a:extLst>
                    <a:ext uri="{9D8B030D-6E8A-4147-A177-3AD203B41FA5}">
                      <a16:colId xmlns:a16="http://schemas.microsoft.com/office/drawing/2014/main" xmlns="" val="20001"/>
                    </a:ext>
                  </a:extLst>
                </a:gridCol>
                <a:gridCol w="2159000">
                  <a:extLst>
                    <a:ext uri="{9D8B030D-6E8A-4147-A177-3AD203B41FA5}">
                      <a16:colId xmlns:a16="http://schemas.microsoft.com/office/drawing/2014/main" xmlns="" val="20002"/>
                    </a:ext>
                  </a:extLst>
                </a:gridCol>
                <a:gridCol w="2159000">
                  <a:extLst>
                    <a:ext uri="{9D8B030D-6E8A-4147-A177-3AD203B41FA5}">
                      <a16:colId xmlns:a16="http://schemas.microsoft.com/office/drawing/2014/main" xmlns="" val="20003"/>
                    </a:ext>
                  </a:extLst>
                </a:gridCol>
              </a:tblGrid>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1"/>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2"/>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3"/>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5"/>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06"/>
                  </a:ext>
                </a:extLst>
              </a:tr>
            </a:tbl>
          </a:graphicData>
        </a:graphic>
      </p:graphicFrame>
      <p:sp>
        <p:nvSpPr>
          <p:cNvPr id="9" name="Title 1"/>
          <p:cNvSpPr>
            <a:spLocks noGrp="1"/>
          </p:cNvSpPr>
          <p:nvPr>
            <p:ph type="title" hasCustomPrompt="1"/>
          </p:nvPr>
        </p:nvSpPr>
        <p:spPr>
          <a:xfrm>
            <a:off x="628650" y="127000"/>
            <a:ext cx="7886700" cy="749301"/>
          </a:xfrm>
        </p:spPr>
        <p:txBody>
          <a:bodyPr/>
          <a:lstStyle>
            <a:lvl1pPr>
              <a:defRPr/>
            </a:lvl1pPr>
          </a:lstStyle>
          <a:p>
            <a:r>
              <a:rPr lang="en-US" dirty="0"/>
              <a:t>Table</a:t>
            </a:r>
          </a:p>
        </p:txBody>
      </p:sp>
    </p:spTree>
    <p:extLst>
      <p:ext uri="{BB962C8B-B14F-4D97-AF65-F5344CB8AC3E}">
        <p14:creationId xmlns:p14="http://schemas.microsoft.com/office/powerpoint/2010/main" val="490838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800100" indent="-342900">
              <a:buFont typeface="Arial" panose="020B0604020202020204" pitchFamily="34"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48518A-0BBC-8C46-9AB9-DC46383230B5}" type="datetime1">
              <a:rPr lang="en-US" smtClean="0"/>
              <a:t>12/12/2018</a:t>
            </a:fld>
            <a:endParaRPr lang="en-US"/>
          </a:p>
        </p:txBody>
      </p:sp>
      <p:sp>
        <p:nvSpPr>
          <p:cNvPr id="6" name="Slide Number Placeholder 5"/>
          <p:cNvSpPr>
            <a:spLocks noGrp="1"/>
          </p:cNvSpPr>
          <p:nvPr>
            <p:ph type="sldNum" sz="quarter" idx="12"/>
          </p:nvPr>
        </p:nvSpPr>
        <p:spPr/>
        <p:txBody>
          <a:bodyPr/>
          <a:lstStyle/>
          <a:p>
            <a:fld id="{033793A4-DCC6-4EBF-A681-1ED602A0A0F4}" type="slidenum">
              <a:rPr lang="en-US" smtClean="0"/>
              <a:t>‹#›</a:t>
            </a:fld>
            <a:endParaRPr lang="en-US"/>
          </a:p>
        </p:txBody>
      </p:sp>
    </p:spTree>
    <p:extLst>
      <p:ext uri="{BB962C8B-B14F-4D97-AF65-F5344CB8AC3E}">
        <p14:creationId xmlns:p14="http://schemas.microsoft.com/office/powerpoint/2010/main" val="2322212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AA95-4BC4-461B-9A5E-83CE9E2ED096}" type="datetimeFigureOut">
              <a:rPr lang="en-US" smtClean="0"/>
              <a:t>12/12/2018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DB67E4-338C-4041-AA9A-8A5E5FF0BC96}" type="slidenum">
              <a:rPr lang="en-US" smtClean="0"/>
              <a:t>‹#›</a:t>
            </a:fld>
            <a:endParaRPr lang="en-US"/>
          </a:p>
        </p:txBody>
      </p:sp>
    </p:spTree>
    <p:extLst>
      <p:ext uri="{BB962C8B-B14F-4D97-AF65-F5344CB8AC3E}">
        <p14:creationId xmlns:p14="http://schemas.microsoft.com/office/powerpoint/2010/main" val="28600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7696" y="1287668"/>
            <a:ext cx="3785982" cy="4621519"/>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16130" y="1268005"/>
            <a:ext cx="3411794" cy="4641182"/>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4234660"/>
      </p:ext>
    </p:extLst>
  </p:cSld>
  <p:clrMapOvr>
    <a:masterClrMapping/>
  </p:clrMapOvr>
  <p:transition spd="med">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5199" y="127000"/>
            <a:ext cx="5949245" cy="74930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270000"/>
            <a:ext cx="7886700" cy="4906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570662"/>
            <a:ext cx="2057400" cy="214311"/>
          </a:xfrm>
          <a:prstGeom prst="rect">
            <a:avLst/>
          </a:prstGeom>
        </p:spPr>
        <p:txBody>
          <a:bodyPr vert="horz" lIns="91440" tIns="45720" rIns="91440" bIns="45720" rtlCol="0" anchor="ctr"/>
          <a:lstStyle>
            <a:lvl1pPr algn="l">
              <a:defRPr sz="1200">
                <a:solidFill>
                  <a:schemeClr val="tx1">
                    <a:tint val="75000"/>
                  </a:schemeClr>
                </a:solidFill>
              </a:defRPr>
            </a:lvl1pPr>
          </a:lstStyle>
          <a:p>
            <a:fld id="{41C50007-A752-644E-BDB5-E67BBA9ED54B}" type="datetime1">
              <a:rPr lang="en-US" smtClean="0"/>
              <a:t>12/12/2018</a:t>
            </a:fld>
            <a:endParaRPr lang="en-US" dirty="0"/>
          </a:p>
        </p:txBody>
      </p:sp>
      <p:sp>
        <p:nvSpPr>
          <p:cNvPr id="6" name="Slide Number Placeholder 5"/>
          <p:cNvSpPr>
            <a:spLocks noGrp="1"/>
          </p:cNvSpPr>
          <p:nvPr>
            <p:ph type="sldNum" sz="quarter" idx="4"/>
          </p:nvPr>
        </p:nvSpPr>
        <p:spPr>
          <a:xfrm>
            <a:off x="6457950" y="6570661"/>
            <a:ext cx="2057400" cy="214311"/>
          </a:xfrm>
          <a:prstGeom prst="rect">
            <a:avLst/>
          </a:prstGeom>
        </p:spPr>
        <p:txBody>
          <a:bodyPr vert="horz" lIns="91440" tIns="45720" rIns="91440" bIns="45720" rtlCol="0" anchor="ctr"/>
          <a:lstStyle>
            <a:lvl1pPr algn="r">
              <a:defRPr sz="1200">
                <a:solidFill>
                  <a:schemeClr val="tx1">
                    <a:tint val="75000"/>
                  </a:schemeClr>
                </a:solidFill>
              </a:defRPr>
            </a:lvl1pPr>
          </a:lstStyle>
          <a:p>
            <a:fld id="{033793A4-DCC6-4EBF-A681-1ED602A0A0F4}" type="slidenum">
              <a:rPr lang="en-US" smtClean="0"/>
              <a:t>‹#›</a:t>
            </a:fld>
            <a:endParaRPr lang="en-US"/>
          </a:p>
        </p:txBody>
      </p:sp>
      <p:pic>
        <p:nvPicPr>
          <p:cNvPr id="7" name="pasted-image.pdf">
            <a:extLst>
              <a:ext uri="{FF2B5EF4-FFF2-40B4-BE49-F238E27FC236}">
                <a16:creationId xmlns:a16="http://schemas.microsoft.com/office/drawing/2014/main" xmlns="" id="{513AB635-D440-8442-8AC1-057C4E4CD0A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491775" y="8172160"/>
            <a:ext cx="2084709" cy="1022197"/>
          </a:xfrm>
          <a:prstGeom prst="rect">
            <a:avLst/>
          </a:prstGeom>
          <a:ln w="12700">
            <a:miter lim="400000"/>
          </a:ln>
        </p:spPr>
      </p:pic>
      <p:pic>
        <p:nvPicPr>
          <p:cNvPr id="8" name="pasted-image.pdf">
            <a:extLst>
              <a:ext uri="{FF2B5EF4-FFF2-40B4-BE49-F238E27FC236}">
                <a16:creationId xmlns:a16="http://schemas.microsoft.com/office/drawing/2014/main" xmlns="" id="{2A00C562-115D-1E48-B510-68BAF654F5DB}"/>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644175" y="8324560"/>
            <a:ext cx="2084709" cy="1022197"/>
          </a:xfrm>
          <a:prstGeom prst="rect">
            <a:avLst/>
          </a:prstGeom>
          <a:ln w="12700">
            <a:miter lim="400000"/>
          </a:ln>
        </p:spPr>
      </p:pic>
      <p:pic>
        <p:nvPicPr>
          <p:cNvPr id="13" name="Picture 12">
            <a:extLst>
              <a:ext uri="{FF2B5EF4-FFF2-40B4-BE49-F238E27FC236}">
                <a16:creationId xmlns:a16="http://schemas.microsoft.com/office/drawing/2014/main" xmlns="" id="{8DB1AB84-8D31-E64A-9A89-E95DB63ABE5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5022" y="127000"/>
            <a:ext cx="959555" cy="527253"/>
          </a:xfrm>
          <a:prstGeom prst="rect">
            <a:avLst/>
          </a:prstGeom>
        </p:spPr>
      </p:pic>
    </p:spTree>
    <p:extLst>
      <p:ext uri="{BB962C8B-B14F-4D97-AF65-F5344CB8AC3E}">
        <p14:creationId xmlns:p14="http://schemas.microsoft.com/office/powerpoint/2010/main" val="3594400875"/>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62" r:id="rId4"/>
    <p:sldLayoutId id="2147483668" r:id="rId5"/>
    <p:sldLayoutId id="2147483669" r:id="rId6"/>
  </p:sldLayoutIdLst>
  <p:hf hdr="0" ftr="0" dt="0"/>
  <p:txStyles>
    <p:title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2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tif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5" Type="http://schemas.openxmlformats.org/officeDocument/2006/relationships/image" Target="../media/image30.tiff"/><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tiff"/><Relationship Id="rId2" Type="http://schemas.openxmlformats.org/officeDocument/2006/relationships/image" Target="../media/image31.jpeg"/><Relationship Id="rId1" Type="http://schemas.openxmlformats.org/officeDocument/2006/relationships/slideLayout" Target="../slideLayouts/slideLayout4.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2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jpeg"/><Relationship Id="rId1" Type="http://schemas.openxmlformats.org/officeDocument/2006/relationships/slideLayout" Target="../slideLayouts/slideLayout4.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tiff"/></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4.xml"/><Relationship Id="rId6" Type="http://schemas.openxmlformats.org/officeDocument/2006/relationships/image" Target="../media/image57.JPG"/><Relationship Id="rId5" Type="http://schemas.openxmlformats.org/officeDocument/2006/relationships/image" Target="../media/image56.tiff"/><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74.tiff"/><Relationship Id="rId3" Type="http://schemas.openxmlformats.org/officeDocument/2006/relationships/image" Target="../media/image69.tiff"/><Relationship Id="rId7" Type="http://schemas.openxmlformats.org/officeDocument/2006/relationships/image" Target="../media/image73.tif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2.tiff"/><Relationship Id="rId5" Type="http://schemas.openxmlformats.org/officeDocument/2006/relationships/image" Target="../media/image71.tiff"/><Relationship Id="rId10" Type="http://schemas.openxmlformats.org/officeDocument/2006/relationships/image" Target="../media/image76.png"/><Relationship Id="rId4" Type="http://schemas.openxmlformats.org/officeDocument/2006/relationships/image" Target="../media/image70.tiff"/><Relationship Id="rId9"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tiff"/></Relationships>
</file>

<file path=ppt/slides/_rels/slide43.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png"/><Relationship Id="rId1" Type="http://schemas.openxmlformats.org/officeDocument/2006/relationships/slideLayout" Target="../slideLayouts/slideLayout4.xml"/><Relationship Id="rId5" Type="http://schemas.openxmlformats.org/officeDocument/2006/relationships/image" Target="../media/image84.tiff"/><Relationship Id="rId4" Type="http://schemas.openxmlformats.org/officeDocument/2006/relationships/image" Target="../media/image83.tiff"/></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emf"/><Relationship Id="rId1" Type="http://schemas.openxmlformats.org/officeDocument/2006/relationships/slideLayout" Target="../slideLayouts/slideLayout4.xml"/><Relationship Id="rId5" Type="http://schemas.openxmlformats.org/officeDocument/2006/relationships/image" Target="../media/image88.tiff"/><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jpeg"/><Relationship Id="rId18" Type="http://schemas.microsoft.com/office/2007/relationships/hdphoto" Target="../media/hdphoto1.wdp"/><Relationship Id="rId3" Type="http://schemas.openxmlformats.org/officeDocument/2006/relationships/image" Target="../media/image90.jpe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png"/><Relationship Id="rId2" Type="http://schemas.openxmlformats.org/officeDocument/2006/relationships/image" Target="../media/image89.png"/><Relationship Id="rId16" Type="http://schemas.openxmlformats.org/officeDocument/2006/relationships/image" Target="../media/image103.jpeg"/><Relationship Id="rId1" Type="http://schemas.openxmlformats.org/officeDocument/2006/relationships/slideLayout" Target="../slideLayouts/slideLayout6.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jpeg"/><Relationship Id="rId10" Type="http://schemas.openxmlformats.org/officeDocument/2006/relationships/image" Target="../media/image97.png"/><Relationship Id="rId19" Type="http://schemas.openxmlformats.org/officeDocument/2006/relationships/image" Target="../media/image105.tiff"/><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jpeg"/></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08.png"/><Relationship Id="rId4" Type="http://schemas.openxmlformats.org/officeDocument/2006/relationships/image" Target="../media/image107.png"/></Relationships>
</file>

<file path=ppt/slides/_rels/slide47.xml.rels><?xml version="1.0" encoding="UTF-8" standalone="yes"?>
<Relationships xmlns="http://schemas.openxmlformats.org/package/2006/relationships"><Relationship Id="rId3" Type="http://schemas.openxmlformats.org/officeDocument/2006/relationships/image" Target="../media/image110.tiff"/><Relationship Id="rId7" Type="http://schemas.openxmlformats.org/officeDocument/2006/relationships/image" Target="../media/image112.tiff"/><Relationship Id="rId2" Type="http://schemas.openxmlformats.org/officeDocument/2006/relationships/image" Target="../media/image109.tiff"/><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04.png"/><Relationship Id="rId4" Type="http://schemas.openxmlformats.org/officeDocument/2006/relationships/image" Target="../media/image111.tiff"/></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5.xml"/><Relationship Id="rId4" Type="http://schemas.openxmlformats.org/officeDocument/2006/relationships/image" Target="../media/image122.png"/></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5.png"/></Relationships>
</file>

<file path=ppt/slides/_rels/slide5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4.xml"/><Relationship Id="rId5" Type="http://schemas.openxmlformats.org/officeDocument/2006/relationships/image" Target="../media/image10.tiff"/><Relationship Id="rId4" Type="http://schemas.openxmlformats.org/officeDocument/2006/relationships/image" Target="../media/image9.tiff"/></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jpeg"/><Relationship Id="rId1" Type="http://schemas.openxmlformats.org/officeDocument/2006/relationships/slideLayout" Target="../slideLayouts/slideLayout4.xml"/><Relationship Id="rId6" Type="http://schemas.openxmlformats.org/officeDocument/2006/relationships/image" Target="../media/image134.png"/><Relationship Id="rId5" Type="http://schemas.openxmlformats.org/officeDocument/2006/relationships/image" Target="../media/image133.jpeg"/><Relationship Id="rId4" Type="http://schemas.openxmlformats.org/officeDocument/2006/relationships/image" Target="../media/image13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4.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4634" y="3022600"/>
            <a:ext cx="7772400" cy="3435350"/>
          </a:xfrm>
        </p:spPr>
        <p:txBody>
          <a:bodyPr>
            <a:noAutofit/>
          </a:bodyPr>
          <a:lstStyle/>
          <a:p>
            <a:r>
              <a:rPr lang="en-US" sz="2400" b="1" i="1" dirty="0"/>
              <a:t>The Advanced Topographic Laser Altimeter System (ATLAS) </a:t>
            </a:r>
            <a:br>
              <a:rPr lang="en-US" sz="2400" b="1" i="1" dirty="0"/>
            </a:br>
            <a:r>
              <a:rPr lang="en-US" sz="2400" b="1" i="1" dirty="0"/>
              <a:t>for the Ice Cloud and Land Elevation Satellite-2 (ICESat-2) </a:t>
            </a:r>
            <a:br>
              <a:rPr lang="en-US" sz="2400" b="1" i="1" dirty="0"/>
            </a:br>
            <a:r>
              <a:rPr lang="en-US" sz="2400" b="1" i="1" dirty="0"/>
              <a:t>Development, Challenges, Launch and Early Operations</a:t>
            </a:r>
            <a:br>
              <a:rPr lang="en-US" sz="2400" b="1" i="1" dirty="0"/>
            </a:br>
            <a:r>
              <a:rPr lang="en-US" sz="2400" b="1" i="1" dirty="0"/>
              <a:t/>
            </a:r>
            <a:br>
              <a:rPr lang="en-US" sz="2400" b="1" i="1" dirty="0"/>
            </a:br>
            <a:r>
              <a:rPr lang="en-US" sz="2000" b="1" i="1" dirty="0"/>
              <a:t>John Cavanaugh/592</a:t>
            </a:r>
            <a:br>
              <a:rPr lang="en-US" sz="2000" b="1" i="1" dirty="0"/>
            </a:br>
            <a:r>
              <a:rPr lang="en-US" sz="2000" b="1" i="1" dirty="0"/>
              <a:t>ATLAS ISE</a:t>
            </a:r>
            <a:endParaRPr lang="en-US" sz="2400" dirty="0"/>
          </a:p>
        </p:txBody>
      </p:sp>
    </p:spTree>
    <p:extLst>
      <p:ext uri="{BB962C8B-B14F-4D97-AF65-F5344CB8AC3E}">
        <p14:creationId xmlns:p14="http://schemas.microsoft.com/office/powerpoint/2010/main" val="1886901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441325" y="1086824"/>
            <a:ext cx="184150" cy="244475"/>
          </a:xfrm>
          <a:prstGeom prst="rect">
            <a:avLst/>
          </a:prstGeom>
          <a:noFill/>
          <a:ln w="9525">
            <a:noFill/>
            <a:miter lim="800000"/>
            <a:headEnd/>
            <a:tailEnd/>
          </a:ln>
        </p:spPr>
        <p:txBody>
          <a:bodyPr wrap="none">
            <a:spAutoFit/>
          </a:bodyPr>
          <a:lstStyle/>
          <a:p>
            <a:pPr eaLnBrk="0" hangingPunct="0">
              <a:spcBef>
                <a:spcPct val="20000"/>
              </a:spcBef>
            </a:pPr>
            <a:endParaRPr lang="en-US" sz="1000"/>
          </a:p>
        </p:txBody>
      </p:sp>
      <p:sp>
        <p:nvSpPr>
          <p:cNvPr id="22" name="Title 21"/>
          <p:cNvSpPr>
            <a:spLocks noGrp="1"/>
          </p:cNvSpPr>
          <p:nvPr>
            <p:ph type="title"/>
          </p:nvPr>
        </p:nvSpPr>
        <p:spPr>
          <a:xfrm>
            <a:off x="980161" y="200851"/>
            <a:ext cx="7722033" cy="760412"/>
          </a:xfrm>
        </p:spPr>
        <p:txBody>
          <a:bodyPr>
            <a:normAutofit/>
          </a:bodyPr>
          <a:lstStyle/>
          <a:p>
            <a:r>
              <a:rPr lang="en-US" sz="2800" dirty="0"/>
              <a:t>ATLAS on Spacecraft</a:t>
            </a:r>
          </a:p>
        </p:txBody>
      </p:sp>
      <p:pic>
        <p:nvPicPr>
          <p:cNvPr id="37" name="Picture 36" descr="dd.jpg"/>
          <p:cNvPicPr>
            <a:picLocks noChangeAspect="1"/>
          </p:cNvPicPr>
          <p:nvPr/>
        </p:nvPicPr>
        <p:blipFill>
          <a:blip r:embed="rId2" cstate="hqprint">
            <a:clrChange>
              <a:clrFrom>
                <a:srgbClr val="F2F2F2"/>
              </a:clrFrom>
              <a:clrTo>
                <a:srgbClr val="F2F2F2">
                  <a:alpha val="0"/>
                </a:srgbClr>
              </a:clrTo>
            </a:clrChange>
            <a:extLst>
              <a:ext uri="{28A0092B-C50C-407E-A947-70E740481C1C}">
                <a14:useLocalDpi xmlns:a14="http://schemas.microsoft.com/office/drawing/2010/main"/>
              </a:ext>
            </a:extLst>
          </a:blip>
          <a:srcRect/>
          <a:stretch>
            <a:fillRect/>
          </a:stretch>
        </p:blipFill>
        <p:spPr>
          <a:xfrm>
            <a:off x="533400" y="1301136"/>
            <a:ext cx="3200400" cy="4800600"/>
          </a:xfrm>
          <a:prstGeom prst="rect">
            <a:avLst/>
          </a:prstGeom>
        </p:spPr>
      </p:pic>
      <p:cxnSp>
        <p:nvCxnSpPr>
          <p:cNvPr id="39" name="Straight Arrow Connector 38"/>
          <p:cNvCxnSpPr/>
          <p:nvPr/>
        </p:nvCxnSpPr>
        <p:spPr bwMode="auto">
          <a:xfrm flipH="1">
            <a:off x="1752600" y="2596536"/>
            <a:ext cx="2286000" cy="457200"/>
          </a:xfrm>
          <a:prstGeom prst="straightConnector1">
            <a:avLst/>
          </a:prstGeom>
          <a:solidFill>
            <a:schemeClr val="accent1"/>
          </a:solidFill>
          <a:ln w="25400" cap="flat" cmpd="sng" algn="ctr">
            <a:solidFill>
              <a:schemeClr val="tx1"/>
            </a:solidFill>
            <a:prstDash val="solid"/>
            <a:round/>
            <a:headEnd type="none" w="sm" len="sm"/>
            <a:tailEnd type="arrow"/>
          </a:ln>
          <a:effectLst>
            <a:outerShdw blurRad="50800" dist="38100" dir="2700000" algn="tl" rotWithShape="0">
              <a:prstClr val="black">
                <a:alpha val="40000"/>
              </a:prstClr>
            </a:outerShdw>
          </a:effectLst>
        </p:spPr>
      </p:cxnSp>
      <p:sp>
        <p:nvSpPr>
          <p:cNvPr id="40" name="TextBox 39"/>
          <p:cNvSpPr txBox="1"/>
          <p:nvPr/>
        </p:nvSpPr>
        <p:spPr>
          <a:xfrm>
            <a:off x="3894816" y="1834536"/>
            <a:ext cx="1524000" cy="461665"/>
          </a:xfrm>
          <a:prstGeom prst="rect">
            <a:avLst/>
          </a:prstGeom>
          <a:noFill/>
        </p:spPr>
        <p:txBody>
          <a:bodyPr wrap="square" rtlCol="0">
            <a:spAutoFit/>
          </a:bodyPr>
          <a:lstStyle/>
          <a:p>
            <a:r>
              <a:rPr lang="en-US" sz="1200" dirty="0"/>
              <a:t>Laser Reference System (LRS)</a:t>
            </a:r>
          </a:p>
        </p:txBody>
      </p:sp>
      <p:cxnSp>
        <p:nvCxnSpPr>
          <p:cNvPr id="41" name="Straight Arrow Connector 40"/>
          <p:cNvCxnSpPr/>
          <p:nvPr/>
        </p:nvCxnSpPr>
        <p:spPr bwMode="auto">
          <a:xfrm flipH="1">
            <a:off x="2590800" y="1605936"/>
            <a:ext cx="1371600" cy="381000"/>
          </a:xfrm>
          <a:prstGeom prst="straightConnector1">
            <a:avLst/>
          </a:prstGeom>
          <a:solidFill>
            <a:schemeClr val="accent1"/>
          </a:solidFill>
          <a:ln w="25400" cap="flat" cmpd="sng" algn="ctr">
            <a:solidFill>
              <a:schemeClr val="tx1"/>
            </a:solidFill>
            <a:prstDash val="solid"/>
            <a:round/>
            <a:headEnd type="none" w="sm" len="sm"/>
            <a:tailEnd type="arrow"/>
          </a:ln>
          <a:effectLst>
            <a:outerShdw blurRad="50800" dist="38100" dir="2700000" algn="tl" rotWithShape="0">
              <a:prstClr val="black">
                <a:alpha val="40000"/>
              </a:prstClr>
            </a:outerShdw>
          </a:effectLst>
        </p:spPr>
      </p:cxnSp>
      <p:sp>
        <p:nvSpPr>
          <p:cNvPr id="42" name="TextBox 41"/>
          <p:cNvSpPr txBox="1"/>
          <p:nvPr/>
        </p:nvSpPr>
        <p:spPr>
          <a:xfrm>
            <a:off x="3894816" y="996336"/>
            <a:ext cx="1524000" cy="276999"/>
          </a:xfrm>
          <a:prstGeom prst="rect">
            <a:avLst/>
          </a:prstGeom>
          <a:noFill/>
        </p:spPr>
        <p:txBody>
          <a:bodyPr wrap="square" rtlCol="0">
            <a:spAutoFit/>
          </a:bodyPr>
          <a:lstStyle/>
          <a:p>
            <a:r>
              <a:rPr lang="en-US" sz="1200" dirty="0"/>
              <a:t>Laser Radiator</a:t>
            </a:r>
          </a:p>
        </p:txBody>
      </p:sp>
      <p:cxnSp>
        <p:nvCxnSpPr>
          <p:cNvPr id="43" name="Straight Arrow Connector 42"/>
          <p:cNvCxnSpPr/>
          <p:nvPr/>
        </p:nvCxnSpPr>
        <p:spPr bwMode="auto">
          <a:xfrm flipH="1">
            <a:off x="1676400" y="1148736"/>
            <a:ext cx="2286000" cy="304800"/>
          </a:xfrm>
          <a:prstGeom prst="straightConnector1">
            <a:avLst/>
          </a:prstGeom>
          <a:solidFill>
            <a:schemeClr val="accent1"/>
          </a:solidFill>
          <a:ln w="25400" cap="flat" cmpd="sng" algn="ctr">
            <a:solidFill>
              <a:schemeClr val="tx1"/>
            </a:solidFill>
            <a:prstDash val="solid"/>
            <a:round/>
            <a:headEnd type="none" w="sm" len="sm"/>
            <a:tailEnd type="arrow"/>
          </a:ln>
          <a:effectLst>
            <a:outerShdw blurRad="50800" dist="38100" dir="2700000" algn="tl" rotWithShape="0">
              <a:prstClr val="black">
                <a:alpha val="40000"/>
              </a:prstClr>
            </a:outerShdw>
          </a:effectLst>
        </p:spPr>
      </p:cxnSp>
      <p:sp>
        <p:nvSpPr>
          <p:cNvPr id="44" name="TextBox 43"/>
          <p:cNvSpPr txBox="1"/>
          <p:nvPr/>
        </p:nvSpPr>
        <p:spPr>
          <a:xfrm>
            <a:off x="3880074" y="1301136"/>
            <a:ext cx="1676400" cy="461665"/>
          </a:xfrm>
          <a:prstGeom prst="rect">
            <a:avLst/>
          </a:prstGeom>
          <a:noFill/>
        </p:spPr>
        <p:txBody>
          <a:bodyPr wrap="square" rtlCol="0">
            <a:spAutoFit/>
          </a:bodyPr>
          <a:lstStyle/>
          <a:p>
            <a:r>
              <a:rPr lang="en-US" sz="1200" dirty="0"/>
              <a:t>Power Distribution Unit (PDU)</a:t>
            </a:r>
          </a:p>
        </p:txBody>
      </p:sp>
      <p:cxnSp>
        <p:nvCxnSpPr>
          <p:cNvPr id="45" name="Straight Arrow Connector 44"/>
          <p:cNvCxnSpPr/>
          <p:nvPr/>
        </p:nvCxnSpPr>
        <p:spPr bwMode="auto">
          <a:xfrm flipH="1">
            <a:off x="3276600" y="2139336"/>
            <a:ext cx="685800" cy="76200"/>
          </a:xfrm>
          <a:prstGeom prst="straightConnector1">
            <a:avLst/>
          </a:prstGeom>
          <a:solidFill>
            <a:schemeClr val="accent1"/>
          </a:solidFill>
          <a:ln w="25400" cap="flat" cmpd="sng" algn="ctr">
            <a:solidFill>
              <a:schemeClr val="tx1"/>
            </a:solidFill>
            <a:prstDash val="solid"/>
            <a:round/>
            <a:headEnd type="none" w="sm" len="sm"/>
            <a:tailEnd type="arrow"/>
          </a:ln>
          <a:effectLst>
            <a:outerShdw blurRad="50800" dist="38100" dir="2700000" algn="tl" rotWithShape="0">
              <a:prstClr val="black">
                <a:alpha val="40000"/>
              </a:prstClr>
            </a:outerShdw>
          </a:effectLst>
        </p:spPr>
      </p:cxnSp>
      <p:pic>
        <p:nvPicPr>
          <p:cNvPr id="46" name="Picture 45" descr="aa.jpg"/>
          <p:cNvPicPr>
            <a:picLocks noChangeAspect="1"/>
          </p:cNvPicPr>
          <p:nvPr/>
        </p:nvPicPr>
        <p:blipFill>
          <a:blip r:embed="rId3" cstate="hqprint">
            <a:clrChange>
              <a:clrFrom>
                <a:srgbClr val="F2F2F2"/>
              </a:clrFrom>
              <a:clrTo>
                <a:srgbClr val="F2F2F2">
                  <a:alpha val="0"/>
                </a:srgbClr>
              </a:clrTo>
            </a:clrChange>
            <a:extLst>
              <a:ext uri="{28A0092B-C50C-407E-A947-70E740481C1C}">
                <a14:useLocalDpi xmlns:a14="http://schemas.microsoft.com/office/drawing/2010/main"/>
              </a:ext>
            </a:extLst>
          </a:blip>
          <a:srcRect/>
          <a:stretch>
            <a:fillRect/>
          </a:stretch>
        </p:blipFill>
        <p:spPr>
          <a:xfrm>
            <a:off x="5638800" y="1224936"/>
            <a:ext cx="2819400" cy="4953000"/>
          </a:xfrm>
          <a:prstGeom prst="rect">
            <a:avLst/>
          </a:prstGeom>
        </p:spPr>
      </p:pic>
      <p:sp>
        <p:nvSpPr>
          <p:cNvPr id="47" name="TextBox 46"/>
          <p:cNvSpPr txBox="1"/>
          <p:nvPr/>
        </p:nvSpPr>
        <p:spPr>
          <a:xfrm>
            <a:off x="3581400" y="3201671"/>
            <a:ext cx="2362200" cy="461665"/>
          </a:xfrm>
          <a:prstGeom prst="rect">
            <a:avLst/>
          </a:prstGeom>
          <a:noFill/>
        </p:spPr>
        <p:txBody>
          <a:bodyPr wrap="square" rtlCol="0">
            <a:spAutoFit/>
          </a:bodyPr>
          <a:lstStyle/>
          <a:p>
            <a:r>
              <a:rPr lang="en-US" sz="1200" dirty="0"/>
              <a:t>Instrument Mounted Spacecraft Components (IMSC)</a:t>
            </a:r>
          </a:p>
        </p:txBody>
      </p:sp>
      <p:cxnSp>
        <p:nvCxnSpPr>
          <p:cNvPr id="48" name="Straight Arrow Connector 47"/>
          <p:cNvCxnSpPr/>
          <p:nvPr/>
        </p:nvCxnSpPr>
        <p:spPr bwMode="auto">
          <a:xfrm flipV="1">
            <a:off x="5715000" y="2825136"/>
            <a:ext cx="2133600" cy="685800"/>
          </a:xfrm>
          <a:prstGeom prst="straightConnector1">
            <a:avLst/>
          </a:prstGeom>
          <a:solidFill>
            <a:schemeClr val="accent1"/>
          </a:solidFill>
          <a:ln w="25400" cap="flat" cmpd="sng" algn="ctr">
            <a:solidFill>
              <a:schemeClr val="tx1"/>
            </a:solidFill>
            <a:prstDash val="solid"/>
            <a:round/>
            <a:headEnd type="none" w="sm" len="sm"/>
            <a:tailEnd type="arrow"/>
          </a:ln>
          <a:effectLst>
            <a:outerShdw blurRad="50800" dist="38100" dir="2700000" algn="tl" rotWithShape="0">
              <a:prstClr val="black">
                <a:alpha val="40000"/>
              </a:prstClr>
            </a:outerShdw>
          </a:effectLst>
        </p:spPr>
      </p:cxnSp>
      <p:cxnSp>
        <p:nvCxnSpPr>
          <p:cNvPr id="49" name="Straight Arrow Connector 48"/>
          <p:cNvCxnSpPr/>
          <p:nvPr/>
        </p:nvCxnSpPr>
        <p:spPr bwMode="auto">
          <a:xfrm>
            <a:off x="5181600" y="2139336"/>
            <a:ext cx="1905000" cy="685800"/>
          </a:xfrm>
          <a:prstGeom prst="straightConnector1">
            <a:avLst/>
          </a:prstGeom>
          <a:solidFill>
            <a:schemeClr val="accent1"/>
          </a:solidFill>
          <a:ln w="25400" cap="flat" cmpd="sng" algn="ctr">
            <a:solidFill>
              <a:schemeClr val="tx1"/>
            </a:solidFill>
            <a:prstDash val="solid"/>
            <a:round/>
            <a:headEnd type="none" w="sm" len="sm"/>
            <a:tailEnd type="arrow"/>
          </a:ln>
          <a:effectLst>
            <a:outerShdw blurRad="50800" dist="38100" dir="2700000" algn="tl" rotWithShape="0">
              <a:prstClr val="black">
                <a:alpha val="40000"/>
              </a:prstClr>
            </a:outerShdw>
          </a:effectLst>
        </p:spPr>
      </p:cxnSp>
      <p:sp>
        <p:nvSpPr>
          <p:cNvPr id="50" name="TextBox 49"/>
          <p:cNvSpPr txBox="1"/>
          <p:nvPr/>
        </p:nvSpPr>
        <p:spPr>
          <a:xfrm>
            <a:off x="3581400" y="3739536"/>
            <a:ext cx="2362200" cy="461665"/>
          </a:xfrm>
          <a:prstGeom prst="rect">
            <a:avLst/>
          </a:prstGeom>
          <a:noFill/>
        </p:spPr>
        <p:txBody>
          <a:bodyPr wrap="square" rtlCol="0">
            <a:spAutoFit/>
          </a:bodyPr>
          <a:lstStyle/>
          <a:p>
            <a:r>
              <a:rPr lang="en-US" sz="1200" dirty="0"/>
              <a:t>Laser Constant Conductance Heat Pipe</a:t>
            </a:r>
          </a:p>
        </p:txBody>
      </p:sp>
      <p:cxnSp>
        <p:nvCxnSpPr>
          <p:cNvPr id="51" name="Straight Arrow Connector 50"/>
          <p:cNvCxnSpPr/>
          <p:nvPr/>
        </p:nvCxnSpPr>
        <p:spPr bwMode="auto">
          <a:xfrm flipV="1">
            <a:off x="5638800" y="3434736"/>
            <a:ext cx="1828800" cy="609600"/>
          </a:xfrm>
          <a:prstGeom prst="straightConnector1">
            <a:avLst/>
          </a:prstGeom>
          <a:solidFill>
            <a:schemeClr val="accent1"/>
          </a:solidFill>
          <a:ln w="25400" cap="flat" cmpd="sng" algn="ctr">
            <a:solidFill>
              <a:schemeClr val="tx1"/>
            </a:solidFill>
            <a:prstDash val="solid"/>
            <a:round/>
            <a:headEnd type="none" w="sm" len="sm"/>
            <a:tailEnd type="arrow"/>
          </a:ln>
          <a:effectLst>
            <a:outerShdw blurRad="50800" dist="38100" dir="2700000" algn="tl" rotWithShape="0">
              <a:prstClr val="black">
                <a:alpha val="40000"/>
              </a:prstClr>
            </a:outerShdw>
          </a:effectLst>
        </p:spPr>
      </p:cxnSp>
      <p:cxnSp>
        <p:nvCxnSpPr>
          <p:cNvPr id="52" name="Straight Arrow Connector 51"/>
          <p:cNvCxnSpPr/>
          <p:nvPr/>
        </p:nvCxnSpPr>
        <p:spPr bwMode="auto">
          <a:xfrm>
            <a:off x="5181600" y="1529736"/>
            <a:ext cx="1143000" cy="381000"/>
          </a:xfrm>
          <a:prstGeom prst="straightConnector1">
            <a:avLst/>
          </a:prstGeom>
          <a:solidFill>
            <a:schemeClr val="accent1"/>
          </a:solidFill>
          <a:ln w="25400" cap="flat" cmpd="sng" algn="ctr">
            <a:solidFill>
              <a:schemeClr val="tx1"/>
            </a:solidFill>
            <a:prstDash val="solid"/>
            <a:round/>
            <a:headEnd type="none" w="sm" len="sm"/>
            <a:tailEnd type="arrow"/>
          </a:ln>
          <a:effectLst>
            <a:outerShdw blurRad="50800" dist="38100" dir="2700000" algn="tl" rotWithShape="0">
              <a:prstClr val="black">
                <a:alpha val="40000"/>
              </a:prstClr>
            </a:outerShdw>
          </a:effectLst>
        </p:spPr>
      </p:cxnSp>
      <p:cxnSp>
        <p:nvCxnSpPr>
          <p:cNvPr id="53" name="Straight Arrow Connector 52"/>
          <p:cNvCxnSpPr/>
          <p:nvPr/>
        </p:nvCxnSpPr>
        <p:spPr bwMode="auto">
          <a:xfrm>
            <a:off x="5105400" y="1148736"/>
            <a:ext cx="2590800" cy="381000"/>
          </a:xfrm>
          <a:prstGeom prst="straightConnector1">
            <a:avLst/>
          </a:prstGeom>
          <a:solidFill>
            <a:schemeClr val="accent1"/>
          </a:solidFill>
          <a:ln w="25400" cap="flat" cmpd="sng" algn="ctr">
            <a:solidFill>
              <a:schemeClr val="tx1"/>
            </a:solidFill>
            <a:prstDash val="solid"/>
            <a:round/>
            <a:headEnd type="none" w="sm" len="sm"/>
            <a:tailEnd type="arrow"/>
          </a:ln>
          <a:effectLst>
            <a:outerShdw blurRad="50800" dist="38100" dir="2700000" algn="tl" rotWithShape="0">
              <a:prstClr val="black">
                <a:alpha val="40000"/>
              </a:prstClr>
            </a:outerShdw>
          </a:effectLst>
        </p:spPr>
      </p:cxnSp>
      <p:grpSp>
        <p:nvGrpSpPr>
          <p:cNvPr id="54" name="Group 53"/>
          <p:cNvGrpSpPr/>
          <p:nvPr/>
        </p:nvGrpSpPr>
        <p:grpSpPr>
          <a:xfrm>
            <a:off x="228600" y="5034936"/>
            <a:ext cx="1371600" cy="962799"/>
            <a:chOff x="228600" y="4953000"/>
            <a:chExt cx="1371600" cy="962799"/>
          </a:xfrm>
        </p:grpSpPr>
        <p:grpSp>
          <p:nvGrpSpPr>
            <p:cNvPr id="55" name="Group 54"/>
            <p:cNvGrpSpPr/>
            <p:nvPr/>
          </p:nvGrpSpPr>
          <p:grpSpPr>
            <a:xfrm>
              <a:off x="533400" y="5181600"/>
              <a:ext cx="762000" cy="571500"/>
              <a:chOff x="838200" y="5334000"/>
              <a:chExt cx="762000" cy="571500"/>
            </a:xfrm>
          </p:grpSpPr>
          <p:cxnSp>
            <p:nvCxnSpPr>
              <p:cNvPr id="59" name="Straight Arrow Connector 58"/>
              <p:cNvCxnSpPr/>
              <p:nvPr/>
            </p:nvCxnSpPr>
            <p:spPr bwMode="auto">
              <a:xfrm flipH="1">
                <a:off x="838200" y="5715000"/>
                <a:ext cx="381000" cy="190500"/>
              </a:xfrm>
              <a:prstGeom prst="straightConnector1">
                <a:avLst/>
              </a:prstGeom>
              <a:solidFill>
                <a:schemeClr val="accent1"/>
              </a:solidFill>
              <a:ln w="25400" cap="flat" cmpd="sng" algn="ctr">
                <a:solidFill>
                  <a:schemeClr val="tx1"/>
                </a:solidFill>
                <a:prstDash val="solid"/>
                <a:round/>
                <a:headEnd type="none" w="sm" len="sm"/>
                <a:tailEnd type="arrow"/>
              </a:ln>
              <a:effectLst>
                <a:outerShdw blurRad="50800" dist="38100" dir="2700000" algn="tl" rotWithShape="0">
                  <a:prstClr val="black">
                    <a:alpha val="40000"/>
                  </a:prstClr>
                </a:outerShdw>
              </a:effectLst>
            </p:spPr>
          </p:cxnSp>
          <p:cxnSp>
            <p:nvCxnSpPr>
              <p:cNvPr id="60" name="Straight Arrow Connector 59"/>
              <p:cNvCxnSpPr/>
              <p:nvPr/>
            </p:nvCxnSpPr>
            <p:spPr bwMode="auto">
              <a:xfrm flipV="1">
                <a:off x="1219200" y="5334000"/>
                <a:ext cx="0" cy="381000"/>
              </a:xfrm>
              <a:prstGeom prst="straightConnector1">
                <a:avLst/>
              </a:prstGeom>
              <a:solidFill>
                <a:schemeClr val="accent1"/>
              </a:solidFill>
              <a:ln w="25400" cap="flat" cmpd="sng" algn="ctr">
                <a:solidFill>
                  <a:schemeClr val="tx1"/>
                </a:solidFill>
                <a:prstDash val="solid"/>
                <a:round/>
                <a:headEnd type="none" w="sm" len="sm"/>
                <a:tailEnd type="arrow"/>
              </a:ln>
              <a:effectLst>
                <a:outerShdw blurRad="50800" dist="38100" dir="2700000" algn="tl" rotWithShape="0">
                  <a:prstClr val="black">
                    <a:alpha val="40000"/>
                  </a:prstClr>
                </a:outerShdw>
              </a:effectLst>
            </p:spPr>
          </p:cxnSp>
          <p:cxnSp>
            <p:nvCxnSpPr>
              <p:cNvPr id="61" name="Straight Arrow Connector 60"/>
              <p:cNvCxnSpPr/>
              <p:nvPr/>
            </p:nvCxnSpPr>
            <p:spPr bwMode="auto">
              <a:xfrm>
                <a:off x="1219200" y="5715000"/>
                <a:ext cx="381000" cy="152400"/>
              </a:xfrm>
              <a:prstGeom prst="straightConnector1">
                <a:avLst/>
              </a:prstGeom>
              <a:solidFill>
                <a:schemeClr val="accent1"/>
              </a:solidFill>
              <a:ln w="25400" cap="flat" cmpd="sng" algn="ctr">
                <a:solidFill>
                  <a:schemeClr val="tx1"/>
                </a:solidFill>
                <a:prstDash val="solid"/>
                <a:round/>
                <a:headEnd type="none" w="sm" len="sm"/>
                <a:tailEnd type="arrow"/>
              </a:ln>
              <a:effectLst>
                <a:outerShdw blurRad="50800" dist="38100" dir="2700000" algn="tl" rotWithShape="0">
                  <a:prstClr val="black">
                    <a:alpha val="40000"/>
                  </a:prstClr>
                </a:outerShdw>
              </a:effectLst>
            </p:spPr>
          </p:cxnSp>
        </p:grpSp>
        <p:sp>
          <p:nvSpPr>
            <p:cNvPr id="56" name="TextBox 55"/>
            <p:cNvSpPr txBox="1"/>
            <p:nvPr/>
          </p:nvSpPr>
          <p:spPr>
            <a:xfrm>
              <a:off x="685800" y="4953000"/>
              <a:ext cx="381000" cy="276999"/>
            </a:xfrm>
            <a:prstGeom prst="rect">
              <a:avLst/>
            </a:prstGeom>
            <a:noFill/>
          </p:spPr>
          <p:txBody>
            <a:bodyPr wrap="square" rtlCol="0">
              <a:spAutoFit/>
            </a:bodyPr>
            <a:lstStyle/>
            <a:p>
              <a:r>
                <a:rPr lang="en-US" sz="1200" dirty="0"/>
                <a:t>+X</a:t>
              </a:r>
            </a:p>
          </p:txBody>
        </p:sp>
        <p:sp>
          <p:nvSpPr>
            <p:cNvPr id="57" name="TextBox 56"/>
            <p:cNvSpPr txBox="1"/>
            <p:nvPr/>
          </p:nvSpPr>
          <p:spPr>
            <a:xfrm>
              <a:off x="1219200" y="5638800"/>
              <a:ext cx="381000" cy="276999"/>
            </a:xfrm>
            <a:prstGeom prst="rect">
              <a:avLst/>
            </a:prstGeom>
            <a:noFill/>
          </p:spPr>
          <p:txBody>
            <a:bodyPr wrap="square" rtlCol="0">
              <a:spAutoFit/>
            </a:bodyPr>
            <a:lstStyle/>
            <a:p>
              <a:r>
                <a:rPr lang="en-US" sz="1200" dirty="0"/>
                <a:t>+Y</a:t>
              </a:r>
            </a:p>
          </p:txBody>
        </p:sp>
        <p:sp>
          <p:nvSpPr>
            <p:cNvPr id="58" name="TextBox 57"/>
            <p:cNvSpPr txBox="1"/>
            <p:nvPr/>
          </p:nvSpPr>
          <p:spPr>
            <a:xfrm>
              <a:off x="228600" y="5638800"/>
              <a:ext cx="381000" cy="276999"/>
            </a:xfrm>
            <a:prstGeom prst="rect">
              <a:avLst/>
            </a:prstGeom>
            <a:noFill/>
          </p:spPr>
          <p:txBody>
            <a:bodyPr wrap="square" rtlCol="0">
              <a:spAutoFit/>
            </a:bodyPr>
            <a:lstStyle/>
            <a:p>
              <a:r>
                <a:rPr lang="en-US" sz="1200" dirty="0"/>
                <a:t>+Z</a:t>
              </a:r>
            </a:p>
          </p:txBody>
        </p:sp>
      </p:grpSp>
      <p:sp>
        <p:nvSpPr>
          <p:cNvPr id="62" name="TextBox 61"/>
          <p:cNvSpPr txBox="1"/>
          <p:nvPr/>
        </p:nvSpPr>
        <p:spPr>
          <a:xfrm>
            <a:off x="3964878" y="2392924"/>
            <a:ext cx="1752600" cy="461665"/>
          </a:xfrm>
          <a:prstGeom prst="rect">
            <a:avLst/>
          </a:prstGeom>
          <a:noFill/>
        </p:spPr>
        <p:txBody>
          <a:bodyPr wrap="square" rtlCol="0">
            <a:spAutoFit/>
          </a:bodyPr>
          <a:lstStyle/>
          <a:p>
            <a:r>
              <a:rPr lang="en-US" sz="1200" dirty="0"/>
              <a:t>ATLAS Door (Telescope Behind)</a:t>
            </a:r>
          </a:p>
        </p:txBody>
      </p:sp>
      <p:pic>
        <p:nvPicPr>
          <p:cNvPr id="2" name="Picture 1">
            <a:extLst>
              <a:ext uri="{FF2B5EF4-FFF2-40B4-BE49-F238E27FC236}">
                <a16:creationId xmlns:a16="http://schemas.microsoft.com/office/drawing/2014/main" xmlns="" id="{66F19427-CA82-CF45-B9C3-FDFAA6DDB50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32877" y="4386691"/>
            <a:ext cx="2170794" cy="1871289"/>
          </a:xfrm>
          <a:prstGeom prst="rect">
            <a:avLst/>
          </a:prstGeom>
        </p:spPr>
      </p:pic>
    </p:spTree>
    <p:extLst>
      <p:ext uri="{BB962C8B-B14F-4D97-AF65-F5344CB8AC3E}">
        <p14:creationId xmlns:p14="http://schemas.microsoft.com/office/powerpoint/2010/main" val="4072863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6E4E1A-A01E-6D43-9018-6E9BB1FB0C58}"/>
              </a:ext>
            </a:extLst>
          </p:cNvPr>
          <p:cNvSpPr>
            <a:spLocks noGrp="1"/>
          </p:cNvSpPr>
          <p:nvPr>
            <p:ph type="title"/>
          </p:nvPr>
        </p:nvSpPr>
        <p:spPr/>
        <p:txBody>
          <a:bodyPr>
            <a:noAutofit/>
          </a:bodyPr>
          <a:lstStyle/>
          <a:p>
            <a:r>
              <a:rPr lang="en-US" sz="2400" dirty="0"/>
              <a:t>ATLAS Final Design</a:t>
            </a:r>
            <a:br>
              <a:rPr lang="en-US" sz="2400" dirty="0"/>
            </a:br>
            <a:r>
              <a:rPr lang="en-US" sz="2400" dirty="0"/>
              <a:t>Instrument Block Diagram</a:t>
            </a:r>
          </a:p>
        </p:txBody>
      </p:sp>
      <p:sp>
        <p:nvSpPr>
          <p:cNvPr id="3" name="Content Placeholder 2">
            <a:extLst>
              <a:ext uri="{FF2B5EF4-FFF2-40B4-BE49-F238E27FC236}">
                <a16:creationId xmlns:a16="http://schemas.microsoft.com/office/drawing/2014/main" xmlns="" id="{6BF73337-6980-E24D-A37A-7399641282AF}"/>
              </a:ext>
            </a:extLst>
          </p:cNvPr>
          <p:cNvSpPr>
            <a:spLocks noGrp="1"/>
          </p:cNvSpPr>
          <p:nvPr>
            <p:ph idx="1"/>
          </p:nvPr>
        </p:nvSpPr>
        <p:spPr>
          <a:xfrm>
            <a:off x="628650" y="1280633"/>
            <a:ext cx="7886700" cy="4906963"/>
          </a:xfrm>
        </p:spPr>
        <p:txBody>
          <a:bodyPr/>
          <a:lstStyle/>
          <a:p>
            <a:endParaRPr lang="en-US"/>
          </a:p>
        </p:txBody>
      </p:sp>
      <p:sp>
        <p:nvSpPr>
          <p:cNvPr id="4" name="Slide Number Placeholder 3">
            <a:extLst>
              <a:ext uri="{FF2B5EF4-FFF2-40B4-BE49-F238E27FC236}">
                <a16:creationId xmlns:a16="http://schemas.microsoft.com/office/drawing/2014/main" xmlns="" id="{DB32F017-0296-DB41-8C25-04DCF5D49957}"/>
              </a:ext>
            </a:extLst>
          </p:cNvPr>
          <p:cNvSpPr>
            <a:spLocks noGrp="1"/>
          </p:cNvSpPr>
          <p:nvPr>
            <p:ph type="sldNum" sz="quarter" idx="12"/>
          </p:nvPr>
        </p:nvSpPr>
        <p:spPr/>
        <p:txBody>
          <a:bodyPr/>
          <a:lstStyle/>
          <a:p>
            <a:fld id="{033793A4-DCC6-4EBF-A681-1ED602A0A0F4}" type="slidenum">
              <a:rPr lang="en-US" smtClean="0"/>
              <a:t>11</a:t>
            </a:fld>
            <a:endParaRPr lang="en-US"/>
          </a:p>
        </p:txBody>
      </p:sp>
      <p:grpSp>
        <p:nvGrpSpPr>
          <p:cNvPr id="85" name="Group 84">
            <a:extLst>
              <a:ext uri="{FF2B5EF4-FFF2-40B4-BE49-F238E27FC236}">
                <a16:creationId xmlns:a16="http://schemas.microsoft.com/office/drawing/2014/main" xmlns="" id="{BCD0F947-2C63-BA42-AC25-D1698D3171CB}"/>
              </a:ext>
            </a:extLst>
          </p:cNvPr>
          <p:cNvGrpSpPr/>
          <p:nvPr/>
        </p:nvGrpSpPr>
        <p:grpSpPr>
          <a:xfrm>
            <a:off x="239233" y="1100450"/>
            <a:ext cx="8564526" cy="5470212"/>
            <a:chOff x="131784" y="718899"/>
            <a:chExt cx="9012216" cy="6139101"/>
          </a:xfrm>
        </p:grpSpPr>
        <p:sp>
          <p:nvSpPr>
            <p:cNvPr id="86" name="Rectangle 85">
              <a:extLst>
                <a:ext uri="{FF2B5EF4-FFF2-40B4-BE49-F238E27FC236}">
                  <a16:creationId xmlns:a16="http://schemas.microsoft.com/office/drawing/2014/main" xmlns="" id="{17294A7D-12EF-5749-9446-2CFD7BDF3F1F}"/>
                </a:ext>
              </a:extLst>
            </p:cNvPr>
            <p:cNvSpPr/>
            <p:nvPr/>
          </p:nvSpPr>
          <p:spPr bwMode="auto">
            <a:xfrm>
              <a:off x="131784" y="718899"/>
              <a:ext cx="9012216" cy="613910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87" name="Straight Connector 86">
              <a:extLst>
                <a:ext uri="{FF2B5EF4-FFF2-40B4-BE49-F238E27FC236}">
                  <a16:creationId xmlns:a16="http://schemas.microsoft.com/office/drawing/2014/main" xmlns="" id="{05188575-542D-9943-9CB9-F93DC10851F2}"/>
                </a:ext>
              </a:extLst>
            </p:cNvPr>
            <p:cNvCxnSpPr>
              <a:endCxn id="366" idx="1"/>
            </p:cNvCxnSpPr>
            <p:nvPr/>
          </p:nvCxnSpPr>
          <p:spPr bwMode="auto">
            <a:xfrm>
              <a:off x="4088019" y="1514576"/>
              <a:ext cx="2232473" cy="2320050"/>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xmlns="" id="{DD3B4FD0-7FFC-DD42-AAAD-358DFBE39357}"/>
                </a:ext>
              </a:extLst>
            </p:cNvPr>
            <p:cNvCxnSpPr/>
            <p:nvPr/>
          </p:nvCxnSpPr>
          <p:spPr bwMode="auto">
            <a:xfrm>
              <a:off x="7104405" y="4191261"/>
              <a:ext cx="0" cy="189978"/>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xmlns="" id="{0A5E8EFD-21C0-6B44-A79A-28238B1BBF73}"/>
                </a:ext>
              </a:extLst>
            </p:cNvPr>
            <p:cNvCxnSpPr/>
            <p:nvPr/>
          </p:nvCxnSpPr>
          <p:spPr bwMode="auto">
            <a:xfrm flipH="1" flipV="1">
              <a:off x="5303855" y="3852392"/>
              <a:ext cx="365074" cy="1"/>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xmlns="" id="{5863E3AE-4D65-8744-A652-F418DD449122}"/>
                </a:ext>
              </a:extLst>
            </p:cNvPr>
            <p:cNvCxnSpPr/>
            <p:nvPr/>
          </p:nvCxnSpPr>
          <p:spPr bwMode="auto">
            <a:xfrm>
              <a:off x="3810196" y="2089796"/>
              <a:ext cx="180537" cy="216367"/>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xmlns="" id="{4E9D4698-B504-814C-A1F4-7599EF664236}"/>
                </a:ext>
              </a:extLst>
            </p:cNvPr>
            <p:cNvCxnSpPr/>
            <p:nvPr/>
          </p:nvCxnSpPr>
          <p:spPr>
            <a:xfrm flipV="1">
              <a:off x="3075199" y="1176938"/>
              <a:ext cx="0" cy="436743"/>
            </a:xfrm>
            <a:prstGeom prst="line">
              <a:avLst/>
            </a:prstGeom>
            <a:ln w="9525">
              <a:solidFill>
                <a:srgbClr val="22EE35"/>
              </a:solidFill>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B622F06F-5870-0745-94F5-E9D678B0681B}"/>
                </a:ext>
              </a:extLst>
            </p:cNvPr>
            <p:cNvCxnSpPr/>
            <p:nvPr/>
          </p:nvCxnSpPr>
          <p:spPr>
            <a:xfrm rot="16200000" flipV="1">
              <a:off x="2518512" y="1403365"/>
              <a:ext cx="112348" cy="1248"/>
            </a:xfrm>
            <a:prstGeom prst="line">
              <a:avLst/>
            </a:prstGeom>
            <a:ln w="9525">
              <a:solidFill>
                <a:srgbClr val="22EE35"/>
              </a:solidFill>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xmlns="" id="{4DB7D08F-C72B-5C46-BB02-43D6A7C9E025}"/>
                </a:ext>
              </a:extLst>
            </p:cNvPr>
            <p:cNvCxnSpPr/>
            <p:nvPr/>
          </p:nvCxnSpPr>
          <p:spPr>
            <a:xfrm flipH="1">
              <a:off x="4976861" y="1353496"/>
              <a:ext cx="480282" cy="0"/>
            </a:xfrm>
            <a:prstGeom prst="line">
              <a:avLst/>
            </a:prstGeom>
            <a:ln w="25400">
              <a:solidFill>
                <a:srgbClr val="22EE35"/>
              </a:solidFill>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20CDD719-1D76-754A-91A9-4D71A17424FF}"/>
                </a:ext>
              </a:extLst>
            </p:cNvPr>
            <p:cNvCxnSpPr/>
            <p:nvPr/>
          </p:nvCxnSpPr>
          <p:spPr>
            <a:xfrm flipH="1" flipV="1">
              <a:off x="5466079" y="1364774"/>
              <a:ext cx="7344" cy="991459"/>
            </a:xfrm>
            <a:prstGeom prst="line">
              <a:avLst/>
            </a:prstGeom>
            <a:ln w="25400">
              <a:solidFill>
                <a:srgbClr val="22EE35"/>
              </a:solidFill>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xmlns="" id="{25BC2ED3-66BD-D244-BB61-2C645BE0BF05}"/>
                </a:ext>
              </a:extLst>
            </p:cNvPr>
            <p:cNvCxnSpPr/>
            <p:nvPr/>
          </p:nvCxnSpPr>
          <p:spPr>
            <a:xfrm flipV="1">
              <a:off x="3808156" y="1181042"/>
              <a:ext cx="0" cy="436743"/>
            </a:xfrm>
            <a:prstGeom prst="line">
              <a:avLst/>
            </a:prstGeom>
            <a:ln w="9525">
              <a:solidFill>
                <a:srgbClr val="22EE35"/>
              </a:solidFill>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631">
              <a:extLst>
                <a:ext uri="{FF2B5EF4-FFF2-40B4-BE49-F238E27FC236}">
                  <a16:creationId xmlns:a16="http://schemas.microsoft.com/office/drawing/2014/main" xmlns="" id="{FE1AA9F6-D1FF-BC42-98E1-D997883F5FBB}"/>
                </a:ext>
              </a:extLst>
            </p:cNvPr>
            <p:cNvCxnSpPr>
              <a:cxnSpLocks noChangeShapeType="1"/>
              <a:stCxn id="352" idx="1"/>
            </p:cNvCxnSpPr>
            <p:nvPr/>
          </p:nvCxnSpPr>
          <p:spPr bwMode="auto">
            <a:xfrm rot="5400000" flipH="1" flipV="1">
              <a:off x="8018919" y="2736504"/>
              <a:ext cx="752215" cy="3050"/>
            </a:xfrm>
            <a:prstGeom prst="line">
              <a:avLst/>
            </a:prstGeom>
            <a:noFill/>
            <a:ln w="25400" algn="ctr">
              <a:solidFill>
                <a:srgbClr val="53FF67"/>
              </a:solidFill>
              <a:round/>
              <a:headEnd/>
              <a:tailEnd type="none" w="sm" len="med"/>
            </a:ln>
          </p:spPr>
        </p:cxnSp>
        <p:sp>
          <p:nvSpPr>
            <p:cNvPr id="97" name="Line 95">
              <a:extLst>
                <a:ext uri="{FF2B5EF4-FFF2-40B4-BE49-F238E27FC236}">
                  <a16:creationId xmlns:a16="http://schemas.microsoft.com/office/drawing/2014/main" xmlns="" id="{BB78AAB9-B1C9-BF47-81B4-E41D7BF97255}"/>
                </a:ext>
              </a:extLst>
            </p:cNvPr>
            <p:cNvSpPr>
              <a:spLocks noChangeShapeType="1"/>
            </p:cNvSpPr>
            <p:nvPr/>
          </p:nvSpPr>
          <p:spPr bwMode="auto">
            <a:xfrm rot="5400000" flipV="1">
              <a:off x="5410697" y="4126485"/>
              <a:ext cx="0" cy="231775"/>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sp>
          <p:nvSpPr>
            <p:cNvPr id="98" name="Rectangle 402">
              <a:extLst>
                <a:ext uri="{FF2B5EF4-FFF2-40B4-BE49-F238E27FC236}">
                  <a16:creationId xmlns:a16="http://schemas.microsoft.com/office/drawing/2014/main" xmlns="" id="{5F8073D1-6D3E-DB43-B1A3-1AC9368304AD}"/>
                </a:ext>
              </a:extLst>
            </p:cNvPr>
            <p:cNvSpPr>
              <a:spLocks noChangeArrowheads="1"/>
            </p:cNvSpPr>
            <p:nvPr/>
          </p:nvSpPr>
          <p:spPr bwMode="auto">
            <a:xfrm>
              <a:off x="6049670" y="5200304"/>
              <a:ext cx="81143" cy="88585"/>
            </a:xfrm>
            <a:prstGeom prst="rect">
              <a:avLst/>
            </a:prstGeom>
            <a:solidFill>
              <a:schemeClr val="tx1"/>
            </a:solidFill>
            <a:ln w="9525" algn="ctr">
              <a:solidFill>
                <a:schemeClr val="tx1"/>
              </a:solidFill>
              <a:round/>
              <a:headEnd/>
              <a:tailEnd/>
            </a:ln>
          </p:spPr>
          <p:txBody>
            <a:bodyPr/>
            <a:lstStyle/>
            <a:p>
              <a:pPr algn="ctr"/>
              <a:endParaRPr lang="en-US">
                <a:latin typeface="Times New Roman"/>
                <a:cs typeface="Times New Roman"/>
              </a:endParaRPr>
            </a:p>
          </p:txBody>
        </p:sp>
        <p:sp>
          <p:nvSpPr>
            <p:cNvPr id="99" name="Rectangle 402">
              <a:extLst>
                <a:ext uri="{FF2B5EF4-FFF2-40B4-BE49-F238E27FC236}">
                  <a16:creationId xmlns:a16="http://schemas.microsoft.com/office/drawing/2014/main" xmlns="" id="{E202BBAE-9FCF-6046-91DC-9AA3DA60594A}"/>
                </a:ext>
              </a:extLst>
            </p:cNvPr>
            <p:cNvSpPr>
              <a:spLocks noChangeArrowheads="1"/>
            </p:cNvSpPr>
            <p:nvPr/>
          </p:nvSpPr>
          <p:spPr bwMode="auto">
            <a:xfrm>
              <a:off x="5565645" y="5213716"/>
              <a:ext cx="81143" cy="88585"/>
            </a:xfrm>
            <a:prstGeom prst="rect">
              <a:avLst/>
            </a:prstGeom>
            <a:solidFill>
              <a:schemeClr val="tx1"/>
            </a:solidFill>
            <a:ln w="9525" algn="ctr">
              <a:solidFill>
                <a:schemeClr val="tx1"/>
              </a:solidFill>
              <a:round/>
              <a:headEnd/>
              <a:tailEnd/>
            </a:ln>
          </p:spPr>
          <p:txBody>
            <a:bodyPr/>
            <a:lstStyle/>
            <a:p>
              <a:pPr algn="ctr"/>
              <a:endParaRPr lang="en-US">
                <a:latin typeface="Times New Roman"/>
                <a:cs typeface="Times New Roman"/>
              </a:endParaRPr>
            </a:p>
          </p:txBody>
        </p:sp>
        <p:cxnSp>
          <p:nvCxnSpPr>
            <p:cNvPr id="100" name="Straight Arrow Connector 452">
              <a:extLst>
                <a:ext uri="{FF2B5EF4-FFF2-40B4-BE49-F238E27FC236}">
                  <a16:creationId xmlns:a16="http://schemas.microsoft.com/office/drawing/2014/main" xmlns="" id="{5E4D1E9F-B374-9642-AC17-117935745BF9}"/>
                </a:ext>
              </a:extLst>
            </p:cNvPr>
            <p:cNvCxnSpPr>
              <a:cxnSpLocks noChangeShapeType="1"/>
            </p:cNvCxnSpPr>
            <p:nvPr/>
          </p:nvCxnSpPr>
          <p:spPr bwMode="auto">
            <a:xfrm rot="10800000" flipV="1">
              <a:off x="599705" y="3366653"/>
              <a:ext cx="445333" cy="1"/>
            </a:xfrm>
            <a:prstGeom prst="straightConnector1">
              <a:avLst/>
            </a:prstGeom>
            <a:noFill/>
            <a:ln w="12700" algn="ctr">
              <a:solidFill>
                <a:schemeClr val="tx1"/>
              </a:solidFill>
              <a:round/>
              <a:headEnd type="triangle" w="sm" len="med"/>
              <a:tailEnd/>
            </a:ln>
          </p:spPr>
        </p:cxnSp>
        <p:cxnSp>
          <p:nvCxnSpPr>
            <p:cNvPr id="101" name="Straight Connector 340">
              <a:extLst>
                <a:ext uri="{FF2B5EF4-FFF2-40B4-BE49-F238E27FC236}">
                  <a16:creationId xmlns:a16="http://schemas.microsoft.com/office/drawing/2014/main" xmlns="" id="{48DDCC3B-EBA8-C546-BF1B-602953C5B4BD}"/>
                </a:ext>
              </a:extLst>
            </p:cNvPr>
            <p:cNvCxnSpPr>
              <a:cxnSpLocks noChangeShapeType="1"/>
            </p:cNvCxnSpPr>
            <p:nvPr/>
          </p:nvCxnSpPr>
          <p:spPr bwMode="auto">
            <a:xfrm rot="10800000">
              <a:off x="1769424" y="5652656"/>
              <a:ext cx="714500" cy="1979"/>
            </a:xfrm>
            <a:prstGeom prst="line">
              <a:avLst/>
            </a:prstGeom>
            <a:noFill/>
            <a:ln w="12700" algn="ctr">
              <a:solidFill>
                <a:srgbClr val="FF0000"/>
              </a:solidFill>
              <a:round/>
              <a:headEnd type="triangle" w="sm" len="med"/>
              <a:tailEnd/>
            </a:ln>
          </p:spPr>
        </p:cxnSp>
        <p:cxnSp>
          <p:nvCxnSpPr>
            <p:cNvPr id="102" name="Straight Connector 516">
              <a:extLst>
                <a:ext uri="{FF2B5EF4-FFF2-40B4-BE49-F238E27FC236}">
                  <a16:creationId xmlns:a16="http://schemas.microsoft.com/office/drawing/2014/main" xmlns="" id="{13BA29BB-4A92-E341-8A66-6C43050804AB}"/>
                </a:ext>
              </a:extLst>
            </p:cNvPr>
            <p:cNvCxnSpPr>
              <a:cxnSpLocks noChangeShapeType="1"/>
            </p:cNvCxnSpPr>
            <p:nvPr/>
          </p:nvCxnSpPr>
          <p:spPr bwMode="auto">
            <a:xfrm flipH="1">
              <a:off x="1765466" y="4625785"/>
              <a:ext cx="259332" cy="0"/>
            </a:xfrm>
            <a:prstGeom prst="line">
              <a:avLst/>
            </a:prstGeom>
            <a:noFill/>
            <a:ln w="12700" algn="ctr">
              <a:solidFill>
                <a:srgbClr val="FF0000"/>
              </a:solidFill>
              <a:round/>
              <a:headEnd/>
              <a:tailEnd/>
            </a:ln>
          </p:spPr>
        </p:cxnSp>
        <p:cxnSp>
          <p:nvCxnSpPr>
            <p:cNvPr id="103" name="Straight Connector 433">
              <a:extLst>
                <a:ext uri="{FF2B5EF4-FFF2-40B4-BE49-F238E27FC236}">
                  <a16:creationId xmlns:a16="http://schemas.microsoft.com/office/drawing/2014/main" xmlns="" id="{BCF8291C-8211-5743-AA7E-2BD06196EF51}"/>
                </a:ext>
              </a:extLst>
            </p:cNvPr>
            <p:cNvCxnSpPr>
              <a:cxnSpLocks noChangeShapeType="1"/>
            </p:cNvCxnSpPr>
            <p:nvPr/>
          </p:nvCxnSpPr>
          <p:spPr bwMode="auto">
            <a:xfrm>
              <a:off x="3890567" y="2530513"/>
              <a:ext cx="0" cy="794631"/>
            </a:xfrm>
            <a:prstGeom prst="line">
              <a:avLst/>
            </a:prstGeom>
            <a:noFill/>
            <a:ln w="12700" algn="ctr">
              <a:solidFill>
                <a:schemeClr val="tx1"/>
              </a:solidFill>
              <a:round/>
              <a:headEnd/>
              <a:tailEnd/>
            </a:ln>
          </p:spPr>
        </p:cxnSp>
        <p:cxnSp>
          <p:nvCxnSpPr>
            <p:cNvPr id="104" name="Straight Arrow Connector 346">
              <a:extLst>
                <a:ext uri="{FF2B5EF4-FFF2-40B4-BE49-F238E27FC236}">
                  <a16:creationId xmlns:a16="http://schemas.microsoft.com/office/drawing/2014/main" xmlns="" id="{CE116163-8578-BF43-A6BE-C92CD87C5317}"/>
                </a:ext>
              </a:extLst>
            </p:cNvPr>
            <p:cNvCxnSpPr>
              <a:cxnSpLocks noChangeShapeType="1"/>
            </p:cNvCxnSpPr>
            <p:nvPr/>
          </p:nvCxnSpPr>
          <p:spPr bwMode="auto">
            <a:xfrm flipV="1">
              <a:off x="1755316" y="2487406"/>
              <a:ext cx="2098605" cy="2754"/>
            </a:xfrm>
            <a:prstGeom prst="straightConnector1">
              <a:avLst/>
            </a:prstGeom>
            <a:noFill/>
            <a:ln w="12700" algn="ctr">
              <a:solidFill>
                <a:schemeClr val="tx1"/>
              </a:solidFill>
              <a:round/>
              <a:headEnd type="triangle" w="sm" len="med"/>
              <a:tailEnd/>
            </a:ln>
          </p:spPr>
        </p:cxnSp>
        <p:sp>
          <p:nvSpPr>
            <p:cNvPr id="105" name="Rectangle 300">
              <a:extLst>
                <a:ext uri="{FF2B5EF4-FFF2-40B4-BE49-F238E27FC236}">
                  <a16:creationId xmlns:a16="http://schemas.microsoft.com/office/drawing/2014/main" xmlns="" id="{126A44B4-C937-C942-80A2-592C1C125E8A}"/>
                </a:ext>
              </a:extLst>
            </p:cNvPr>
            <p:cNvSpPr>
              <a:spLocks noChangeArrowheads="1"/>
            </p:cNvSpPr>
            <p:nvPr/>
          </p:nvSpPr>
          <p:spPr bwMode="auto">
            <a:xfrm>
              <a:off x="2481262" y="4073525"/>
              <a:ext cx="3034399" cy="1717675"/>
            </a:xfrm>
            <a:prstGeom prst="rect">
              <a:avLst/>
            </a:prstGeom>
            <a:noFill/>
            <a:ln w="15875" algn="ctr">
              <a:solidFill>
                <a:schemeClr val="tx1"/>
              </a:solidFill>
              <a:round/>
              <a:headEnd/>
              <a:tailEnd/>
            </a:ln>
          </p:spPr>
          <p:txBody>
            <a:bodyPr/>
            <a:lstStyle/>
            <a:p>
              <a:pPr algn="ctr"/>
              <a:endParaRPr lang="en-US">
                <a:latin typeface="Times New Roman"/>
                <a:cs typeface="Times New Roman"/>
              </a:endParaRPr>
            </a:p>
          </p:txBody>
        </p:sp>
        <p:sp>
          <p:nvSpPr>
            <p:cNvPr id="106" name="Rectangle 105">
              <a:extLst>
                <a:ext uri="{FF2B5EF4-FFF2-40B4-BE49-F238E27FC236}">
                  <a16:creationId xmlns:a16="http://schemas.microsoft.com/office/drawing/2014/main" xmlns="" id="{08C960F6-FCD4-F843-B27C-8B85DAF189E2}"/>
                </a:ext>
              </a:extLst>
            </p:cNvPr>
            <p:cNvSpPr/>
            <p:nvPr/>
          </p:nvSpPr>
          <p:spPr>
            <a:xfrm>
              <a:off x="3630613" y="4130675"/>
              <a:ext cx="1855787" cy="1406525"/>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a:cs typeface="Times New Roman"/>
              </a:endParaRPr>
            </a:p>
          </p:txBody>
        </p:sp>
        <p:sp>
          <p:nvSpPr>
            <p:cNvPr id="107" name="Rectangle 106">
              <a:extLst>
                <a:ext uri="{FF2B5EF4-FFF2-40B4-BE49-F238E27FC236}">
                  <a16:creationId xmlns:a16="http://schemas.microsoft.com/office/drawing/2014/main" xmlns="" id="{AE309CAA-17B1-A84C-A2C9-D65261952604}"/>
                </a:ext>
              </a:extLst>
            </p:cNvPr>
            <p:cNvSpPr/>
            <p:nvPr/>
          </p:nvSpPr>
          <p:spPr>
            <a:xfrm>
              <a:off x="3594100" y="4168775"/>
              <a:ext cx="1855788" cy="1406525"/>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a:cs typeface="Times New Roman"/>
              </a:endParaRPr>
            </a:p>
          </p:txBody>
        </p:sp>
        <p:sp>
          <p:nvSpPr>
            <p:cNvPr id="108" name="Rectangle 107">
              <a:extLst>
                <a:ext uri="{FF2B5EF4-FFF2-40B4-BE49-F238E27FC236}">
                  <a16:creationId xmlns:a16="http://schemas.microsoft.com/office/drawing/2014/main" xmlns="" id="{29444DA3-C12C-5B4F-BC63-F26C2ABA8BC9}"/>
                </a:ext>
              </a:extLst>
            </p:cNvPr>
            <p:cNvSpPr/>
            <p:nvPr/>
          </p:nvSpPr>
          <p:spPr>
            <a:xfrm>
              <a:off x="3549650" y="4211638"/>
              <a:ext cx="1855788" cy="1404937"/>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a:cs typeface="Times New Roman"/>
              </a:endParaRPr>
            </a:p>
          </p:txBody>
        </p:sp>
        <p:sp>
          <p:nvSpPr>
            <p:cNvPr id="109" name="Rectangle 108">
              <a:extLst>
                <a:ext uri="{FF2B5EF4-FFF2-40B4-BE49-F238E27FC236}">
                  <a16:creationId xmlns:a16="http://schemas.microsoft.com/office/drawing/2014/main" xmlns="" id="{792FD945-4A7B-F244-9B30-B043D95FDDC9}"/>
                </a:ext>
              </a:extLst>
            </p:cNvPr>
            <p:cNvSpPr/>
            <p:nvPr/>
          </p:nvSpPr>
          <p:spPr>
            <a:xfrm>
              <a:off x="2738438" y="4137025"/>
              <a:ext cx="822325" cy="1400175"/>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a:cs typeface="Times New Roman"/>
              </a:endParaRPr>
            </a:p>
          </p:txBody>
        </p:sp>
        <p:sp>
          <p:nvSpPr>
            <p:cNvPr id="110" name="Rectangle 109">
              <a:extLst>
                <a:ext uri="{FF2B5EF4-FFF2-40B4-BE49-F238E27FC236}">
                  <a16:creationId xmlns:a16="http://schemas.microsoft.com/office/drawing/2014/main" xmlns="" id="{3932FDCC-B126-5C41-A725-21AEE8F1A661}"/>
                </a:ext>
              </a:extLst>
            </p:cNvPr>
            <p:cNvSpPr/>
            <p:nvPr/>
          </p:nvSpPr>
          <p:spPr>
            <a:xfrm>
              <a:off x="2692400" y="4168775"/>
              <a:ext cx="842963" cy="1400175"/>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a:cs typeface="Times New Roman"/>
              </a:endParaRPr>
            </a:p>
          </p:txBody>
        </p:sp>
        <p:sp>
          <p:nvSpPr>
            <p:cNvPr id="111" name="Rectangle 110">
              <a:extLst>
                <a:ext uri="{FF2B5EF4-FFF2-40B4-BE49-F238E27FC236}">
                  <a16:creationId xmlns:a16="http://schemas.microsoft.com/office/drawing/2014/main" xmlns="" id="{5ADC90D0-FDA5-7345-B395-EC697CE11864}"/>
                </a:ext>
              </a:extLst>
            </p:cNvPr>
            <p:cNvSpPr/>
            <p:nvPr/>
          </p:nvSpPr>
          <p:spPr>
            <a:xfrm>
              <a:off x="2643188" y="4206875"/>
              <a:ext cx="860425" cy="1398588"/>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a:cs typeface="Times New Roman"/>
              </a:endParaRPr>
            </a:p>
          </p:txBody>
        </p:sp>
        <p:sp>
          <p:nvSpPr>
            <p:cNvPr id="112" name="Rectangle 111">
              <a:extLst>
                <a:ext uri="{FF2B5EF4-FFF2-40B4-BE49-F238E27FC236}">
                  <a16:creationId xmlns:a16="http://schemas.microsoft.com/office/drawing/2014/main" xmlns="" id="{DD1B6A54-1C71-0B48-BB10-B3F16128D39E}"/>
                </a:ext>
              </a:extLst>
            </p:cNvPr>
            <p:cNvSpPr/>
            <p:nvPr/>
          </p:nvSpPr>
          <p:spPr>
            <a:xfrm>
              <a:off x="3538538" y="4243388"/>
              <a:ext cx="1831975" cy="1406525"/>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a:cs typeface="Times New Roman"/>
              </a:endParaRPr>
            </a:p>
          </p:txBody>
        </p:sp>
        <p:sp>
          <p:nvSpPr>
            <p:cNvPr id="113" name="Rectangle 112">
              <a:extLst>
                <a:ext uri="{FF2B5EF4-FFF2-40B4-BE49-F238E27FC236}">
                  <a16:creationId xmlns:a16="http://schemas.microsoft.com/office/drawing/2014/main" xmlns="" id="{021ACE9B-2C98-2A4C-8B22-053A882A1B7B}"/>
                </a:ext>
              </a:extLst>
            </p:cNvPr>
            <p:cNvSpPr/>
            <p:nvPr/>
          </p:nvSpPr>
          <p:spPr>
            <a:xfrm>
              <a:off x="3497263" y="4286250"/>
              <a:ext cx="1828800" cy="1404938"/>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a:cs typeface="Times New Roman"/>
              </a:endParaRPr>
            </a:p>
          </p:txBody>
        </p:sp>
        <p:sp>
          <p:nvSpPr>
            <p:cNvPr id="114" name="Rectangle 113">
              <a:extLst>
                <a:ext uri="{FF2B5EF4-FFF2-40B4-BE49-F238E27FC236}">
                  <a16:creationId xmlns:a16="http://schemas.microsoft.com/office/drawing/2014/main" xmlns="" id="{5AEFF80E-4687-7D4A-8F82-BC56038B1291}"/>
                </a:ext>
              </a:extLst>
            </p:cNvPr>
            <p:cNvSpPr/>
            <p:nvPr/>
          </p:nvSpPr>
          <p:spPr>
            <a:xfrm>
              <a:off x="2592388" y="4243388"/>
              <a:ext cx="879475" cy="1400175"/>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a:cs typeface="Times New Roman"/>
              </a:endParaRPr>
            </a:p>
          </p:txBody>
        </p:sp>
        <p:sp>
          <p:nvSpPr>
            <p:cNvPr id="115" name="Rectangle 114">
              <a:extLst>
                <a:ext uri="{FF2B5EF4-FFF2-40B4-BE49-F238E27FC236}">
                  <a16:creationId xmlns:a16="http://schemas.microsoft.com/office/drawing/2014/main" xmlns="" id="{E15DE1DC-269F-444A-BBFC-FC66CA2BF99D}"/>
                </a:ext>
              </a:extLst>
            </p:cNvPr>
            <p:cNvSpPr/>
            <p:nvPr/>
          </p:nvSpPr>
          <p:spPr>
            <a:xfrm>
              <a:off x="2552700" y="4291013"/>
              <a:ext cx="887413" cy="1400175"/>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a:cs typeface="Times New Roman"/>
              </a:endParaRPr>
            </a:p>
          </p:txBody>
        </p:sp>
        <p:cxnSp>
          <p:nvCxnSpPr>
            <p:cNvPr id="116" name="Straight Connector 115">
              <a:extLst>
                <a:ext uri="{FF2B5EF4-FFF2-40B4-BE49-F238E27FC236}">
                  <a16:creationId xmlns:a16="http://schemas.microsoft.com/office/drawing/2014/main" xmlns="" id="{5AD0EE46-5932-FF4C-84D2-6620DB60FC86}"/>
                </a:ext>
              </a:extLst>
            </p:cNvPr>
            <p:cNvCxnSpPr/>
            <p:nvPr/>
          </p:nvCxnSpPr>
          <p:spPr>
            <a:xfrm flipH="1">
              <a:off x="2593669" y="1337159"/>
              <a:ext cx="2262850" cy="0"/>
            </a:xfrm>
            <a:prstGeom prst="line">
              <a:avLst/>
            </a:prstGeom>
            <a:ln w="9525">
              <a:solidFill>
                <a:srgbClr val="22EE35"/>
              </a:solidFill>
              <a:tailEnd type="none"/>
            </a:ln>
          </p:spPr>
          <p:style>
            <a:lnRef idx="1">
              <a:schemeClr val="accent1"/>
            </a:lnRef>
            <a:fillRef idx="0">
              <a:schemeClr val="accent1"/>
            </a:fillRef>
            <a:effectRef idx="0">
              <a:schemeClr val="accent1"/>
            </a:effectRef>
            <a:fontRef idx="minor">
              <a:schemeClr val="tx1"/>
            </a:fontRef>
          </p:style>
        </p:cxnSp>
        <p:sp>
          <p:nvSpPr>
            <p:cNvPr id="117" name="Text Box 90">
              <a:extLst>
                <a:ext uri="{FF2B5EF4-FFF2-40B4-BE49-F238E27FC236}">
                  <a16:creationId xmlns:a16="http://schemas.microsoft.com/office/drawing/2014/main" xmlns="" id="{7E1E96E4-861E-FC46-B727-7124A1E21D94}"/>
                </a:ext>
              </a:extLst>
            </p:cNvPr>
            <p:cNvSpPr txBox="1">
              <a:spLocks noChangeArrowheads="1"/>
            </p:cNvSpPr>
            <p:nvPr/>
          </p:nvSpPr>
          <p:spPr bwMode="auto">
            <a:xfrm>
              <a:off x="8634413" y="1983245"/>
              <a:ext cx="509587" cy="574675"/>
            </a:xfrm>
            <a:prstGeom prst="rect">
              <a:avLst/>
            </a:prstGeom>
            <a:noFill/>
            <a:ln w="9525">
              <a:noFill/>
              <a:miter lim="800000"/>
              <a:headEnd/>
              <a:tailEnd/>
            </a:ln>
          </p:spPr>
          <p:txBody>
            <a:bodyPr lIns="82058" tIns="41029" rIns="82058" bIns="41029">
              <a:spAutoFit/>
            </a:bodyPr>
            <a:lstStyle/>
            <a:p>
              <a:pPr algn="ctr"/>
              <a:r>
                <a:rPr lang="en-US" sz="800" dirty="0">
                  <a:latin typeface="Times New Roman"/>
                  <a:cs typeface="Times New Roman"/>
                </a:rPr>
                <a:t>6 Laser Beams</a:t>
              </a:r>
            </a:p>
            <a:p>
              <a:pPr algn="ctr"/>
              <a:r>
                <a:rPr lang="en-US" sz="800" dirty="0">
                  <a:latin typeface="Times New Roman"/>
                  <a:cs typeface="Times New Roman"/>
                </a:rPr>
                <a:t>to Earth</a:t>
              </a:r>
            </a:p>
            <a:p>
              <a:pPr algn="ctr"/>
              <a:r>
                <a:rPr lang="en-US" sz="800" dirty="0">
                  <a:latin typeface="Times New Roman"/>
                  <a:cs typeface="Times New Roman"/>
                </a:rPr>
                <a:t>(Nadir)</a:t>
              </a:r>
            </a:p>
          </p:txBody>
        </p:sp>
        <p:grpSp>
          <p:nvGrpSpPr>
            <p:cNvPr id="118" name="Group 117">
              <a:extLst>
                <a:ext uri="{FF2B5EF4-FFF2-40B4-BE49-F238E27FC236}">
                  <a16:creationId xmlns:a16="http://schemas.microsoft.com/office/drawing/2014/main" xmlns="" id="{CCD7E160-037B-4248-BB01-A87C9E76F4F7}"/>
                </a:ext>
              </a:extLst>
            </p:cNvPr>
            <p:cNvGrpSpPr/>
            <p:nvPr/>
          </p:nvGrpSpPr>
          <p:grpSpPr>
            <a:xfrm>
              <a:off x="7273532" y="4306078"/>
              <a:ext cx="280408" cy="1030026"/>
              <a:chOff x="7273532" y="4306078"/>
              <a:chExt cx="280408" cy="1030026"/>
            </a:xfrm>
          </p:grpSpPr>
          <p:sp>
            <p:nvSpPr>
              <p:cNvPr id="427" name="Arc 17">
                <a:extLst>
                  <a:ext uri="{FF2B5EF4-FFF2-40B4-BE49-F238E27FC236}">
                    <a16:creationId xmlns:a16="http://schemas.microsoft.com/office/drawing/2014/main" xmlns="" id="{91A013E1-D19D-4F44-A01E-88FE0CC43FDD}"/>
                  </a:ext>
                </a:extLst>
              </p:cNvPr>
              <p:cNvSpPr>
                <a:spLocks noChangeAspect="1"/>
              </p:cNvSpPr>
              <p:nvPr/>
            </p:nvSpPr>
            <p:spPr bwMode="auto">
              <a:xfrm rot="10800000">
                <a:off x="7279255" y="5042312"/>
                <a:ext cx="274685" cy="293792"/>
              </a:xfrm>
              <a:custGeom>
                <a:avLst/>
                <a:gdLst>
                  <a:gd name="T0" fmla="*/ 0 w 21600"/>
                  <a:gd name="T1" fmla="*/ 0 h 17340"/>
                  <a:gd name="T2" fmla="*/ 0 w 21600"/>
                  <a:gd name="T3" fmla="*/ 0 h 17340"/>
                  <a:gd name="T4" fmla="*/ 0 w 21600"/>
                  <a:gd name="T5" fmla="*/ 0 h 17340"/>
                  <a:gd name="T6" fmla="*/ 0 60000 65536"/>
                  <a:gd name="T7" fmla="*/ 0 60000 65536"/>
                  <a:gd name="T8" fmla="*/ 0 60000 65536"/>
                  <a:gd name="T9" fmla="*/ 0 w 21600"/>
                  <a:gd name="T10" fmla="*/ 0 h 17340"/>
                  <a:gd name="T11" fmla="*/ 21600 w 21600"/>
                  <a:gd name="T12" fmla="*/ 17340 h 17340"/>
                </a:gdLst>
                <a:ahLst/>
                <a:cxnLst>
                  <a:cxn ang="T6">
                    <a:pos x="T0" y="T1"/>
                  </a:cxn>
                  <a:cxn ang="T7">
                    <a:pos x="T2" y="T3"/>
                  </a:cxn>
                  <a:cxn ang="T8">
                    <a:pos x="T4" y="T5"/>
                  </a:cxn>
                </a:cxnLst>
                <a:rect l="T9" t="T10" r="T11" b="T12"/>
                <a:pathLst>
                  <a:path w="21600" h="17340" fill="none" extrusionOk="0">
                    <a:moveTo>
                      <a:pt x="12879" y="-1"/>
                    </a:moveTo>
                    <a:cubicBezTo>
                      <a:pt x="18365" y="4074"/>
                      <a:pt x="21600" y="10505"/>
                      <a:pt x="21600" y="17340"/>
                    </a:cubicBezTo>
                  </a:path>
                  <a:path w="21600" h="17340" stroke="0" extrusionOk="0">
                    <a:moveTo>
                      <a:pt x="12879" y="-1"/>
                    </a:moveTo>
                    <a:cubicBezTo>
                      <a:pt x="18365" y="4074"/>
                      <a:pt x="21600" y="10505"/>
                      <a:pt x="21600" y="17340"/>
                    </a:cubicBezTo>
                    <a:lnTo>
                      <a:pt x="0" y="17340"/>
                    </a:lnTo>
                    <a:close/>
                  </a:path>
                </a:pathLst>
              </a:custGeom>
              <a:noFill/>
              <a:ln w="44450">
                <a:solidFill>
                  <a:schemeClr val="tx1"/>
                </a:solidFill>
                <a:round/>
                <a:headEnd/>
                <a:tailEnd/>
              </a:ln>
            </p:spPr>
            <p:txBody>
              <a:bodyPr wrap="none" anchor="ctr"/>
              <a:lstStyle/>
              <a:p>
                <a:endParaRPr lang="en-US">
                  <a:latin typeface="Times New Roman"/>
                  <a:cs typeface="Times New Roman"/>
                </a:endParaRPr>
              </a:p>
            </p:txBody>
          </p:sp>
          <p:sp>
            <p:nvSpPr>
              <p:cNvPr id="428" name="Arc 18">
                <a:extLst>
                  <a:ext uri="{FF2B5EF4-FFF2-40B4-BE49-F238E27FC236}">
                    <a16:creationId xmlns:a16="http://schemas.microsoft.com/office/drawing/2014/main" xmlns="" id="{1CA7B6E4-7B1F-924B-8F98-C4CC4F6C35D6}"/>
                  </a:ext>
                </a:extLst>
              </p:cNvPr>
              <p:cNvSpPr>
                <a:spLocks noChangeAspect="1"/>
              </p:cNvSpPr>
              <p:nvPr/>
            </p:nvSpPr>
            <p:spPr bwMode="auto">
              <a:xfrm rot="10800000" flipV="1">
                <a:off x="7273532" y="4306078"/>
                <a:ext cx="274685" cy="272723"/>
              </a:xfrm>
              <a:custGeom>
                <a:avLst/>
                <a:gdLst>
                  <a:gd name="T0" fmla="*/ 0 w 21600"/>
                  <a:gd name="T1" fmla="*/ 0 h 17340"/>
                  <a:gd name="T2" fmla="*/ 0 w 21600"/>
                  <a:gd name="T3" fmla="*/ 0 h 17340"/>
                  <a:gd name="T4" fmla="*/ 0 w 21600"/>
                  <a:gd name="T5" fmla="*/ 0 h 17340"/>
                  <a:gd name="T6" fmla="*/ 0 60000 65536"/>
                  <a:gd name="T7" fmla="*/ 0 60000 65536"/>
                  <a:gd name="T8" fmla="*/ 0 60000 65536"/>
                  <a:gd name="T9" fmla="*/ 0 w 21600"/>
                  <a:gd name="T10" fmla="*/ 0 h 17340"/>
                  <a:gd name="T11" fmla="*/ 21600 w 21600"/>
                  <a:gd name="T12" fmla="*/ 17340 h 17340"/>
                </a:gdLst>
                <a:ahLst/>
                <a:cxnLst>
                  <a:cxn ang="T6">
                    <a:pos x="T0" y="T1"/>
                  </a:cxn>
                  <a:cxn ang="T7">
                    <a:pos x="T2" y="T3"/>
                  </a:cxn>
                  <a:cxn ang="T8">
                    <a:pos x="T4" y="T5"/>
                  </a:cxn>
                </a:cxnLst>
                <a:rect l="T9" t="T10" r="T11" b="T12"/>
                <a:pathLst>
                  <a:path w="21600" h="17340" fill="none" extrusionOk="0">
                    <a:moveTo>
                      <a:pt x="12879" y="-1"/>
                    </a:moveTo>
                    <a:cubicBezTo>
                      <a:pt x="18365" y="4074"/>
                      <a:pt x="21600" y="10505"/>
                      <a:pt x="21600" y="17340"/>
                    </a:cubicBezTo>
                  </a:path>
                  <a:path w="21600" h="17340" stroke="0" extrusionOk="0">
                    <a:moveTo>
                      <a:pt x="12879" y="-1"/>
                    </a:moveTo>
                    <a:cubicBezTo>
                      <a:pt x="18365" y="4074"/>
                      <a:pt x="21600" y="10505"/>
                      <a:pt x="21600" y="17340"/>
                    </a:cubicBezTo>
                    <a:lnTo>
                      <a:pt x="0" y="17340"/>
                    </a:lnTo>
                    <a:close/>
                  </a:path>
                </a:pathLst>
              </a:custGeom>
              <a:noFill/>
              <a:ln w="44450">
                <a:solidFill>
                  <a:schemeClr val="tx1"/>
                </a:solidFill>
                <a:round/>
                <a:headEnd/>
                <a:tailEnd/>
              </a:ln>
            </p:spPr>
            <p:txBody>
              <a:bodyPr wrap="none" anchor="ctr"/>
              <a:lstStyle/>
              <a:p>
                <a:endParaRPr lang="en-US">
                  <a:latin typeface="Times New Roman"/>
                  <a:cs typeface="Times New Roman"/>
                </a:endParaRPr>
              </a:p>
            </p:txBody>
          </p:sp>
        </p:grpSp>
        <p:grpSp>
          <p:nvGrpSpPr>
            <p:cNvPr id="119" name="Group 118">
              <a:extLst>
                <a:ext uri="{FF2B5EF4-FFF2-40B4-BE49-F238E27FC236}">
                  <a16:creationId xmlns:a16="http://schemas.microsoft.com/office/drawing/2014/main" xmlns="" id="{DD662A10-8B89-3444-90D5-F9C3CD89A7E9}"/>
                </a:ext>
              </a:extLst>
            </p:cNvPr>
            <p:cNvGrpSpPr/>
            <p:nvPr/>
          </p:nvGrpSpPr>
          <p:grpSpPr>
            <a:xfrm>
              <a:off x="2999463" y="1271691"/>
              <a:ext cx="137098" cy="134917"/>
              <a:chOff x="2999463" y="1271691"/>
              <a:chExt cx="137098" cy="134917"/>
            </a:xfrm>
          </p:grpSpPr>
          <p:sp>
            <p:nvSpPr>
              <p:cNvPr id="425" name="Rectangle 114">
                <a:extLst>
                  <a:ext uri="{FF2B5EF4-FFF2-40B4-BE49-F238E27FC236}">
                    <a16:creationId xmlns:a16="http://schemas.microsoft.com/office/drawing/2014/main" xmlns="" id="{62D8AC42-2E31-FD40-8F75-1A3CB01A3C44}"/>
                  </a:ext>
                </a:extLst>
              </p:cNvPr>
              <p:cNvSpPr>
                <a:spLocks noChangeAspect="1" noChangeArrowheads="1"/>
              </p:cNvSpPr>
              <p:nvPr/>
            </p:nvSpPr>
            <p:spPr bwMode="auto">
              <a:xfrm flipV="1">
                <a:off x="2999463" y="1273902"/>
                <a:ext cx="136315" cy="132706"/>
              </a:xfrm>
              <a:prstGeom prst="rect">
                <a:avLst/>
              </a:prstGeom>
              <a:noFill/>
              <a:ln w="12700">
                <a:solidFill>
                  <a:schemeClr val="tx1"/>
                </a:solidFill>
                <a:miter lim="800000"/>
                <a:headEnd/>
                <a:tailEnd/>
              </a:ln>
            </p:spPr>
            <p:txBody>
              <a:bodyPr wrap="none" anchor="ctr"/>
              <a:lstStyle/>
              <a:p>
                <a:pPr algn="ctr">
                  <a:defRPr/>
                </a:pPr>
                <a:endParaRPr lang="en-US">
                  <a:latin typeface="Times New Roman"/>
                  <a:cs typeface="Times New Roman"/>
                </a:endParaRPr>
              </a:p>
            </p:txBody>
          </p:sp>
          <p:sp>
            <p:nvSpPr>
              <p:cNvPr id="426" name="Line 115">
                <a:extLst>
                  <a:ext uri="{FF2B5EF4-FFF2-40B4-BE49-F238E27FC236}">
                    <a16:creationId xmlns:a16="http://schemas.microsoft.com/office/drawing/2014/main" xmlns="" id="{D845BBFE-DAEB-6742-83D7-C0FD5A9E3956}"/>
                  </a:ext>
                </a:extLst>
              </p:cNvPr>
              <p:cNvSpPr>
                <a:spLocks noChangeShapeType="1"/>
              </p:cNvSpPr>
              <p:nvPr/>
            </p:nvSpPr>
            <p:spPr bwMode="auto">
              <a:xfrm rot="5400000">
                <a:off x="3006613" y="1270024"/>
                <a:ext cx="128282" cy="131615"/>
              </a:xfrm>
              <a:prstGeom prst="line">
                <a:avLst/>
              </a:prstGeom>
              <a:noFill/>
              <a:ln w="12700">
                <a:solidFill>
                  <a:schemeClr val="tx1"/>
                </a:solidFill>
                <a:round/>
                <a:headEnd/>
                <a:tailEnd/>
              </a:ln>
            </p:spPr>
            <p:txBody>
              <a:bodyPr wrap="none" anchor="ctr"/>
              <a:lstStyle/>
              <a:p>
                <a:pPr algn="ctr">
                  <a:defRPr/>
                </a:pPr>
                <a:endParaRPr lang="en-US">
                  <a:latin typeface="Times New Roman"/>
                  <a:cs typeface="Times New Roman"/>
                </a:endParaRPr>
              </a:p>
            </p:txBody>
          </p:sp>
        </p:grpSp>
        <p:grpSp>
          <p:nvGrpSpPr>
            <p:cNvPr id="120" name="Group 119">
              <a:extLst>
                <a:ext uri="{FF2B5EF4-FFF2-40B4-BE49-F238E27FC236}">
                  <a16:creationId xmlns:a16="http://schemas.microsoft.com/office/drawing/2014/main" xmlns="" id="{AE6C8363-93EB-D548-A232-3D2225B080A6}"/>
                </a:ext>
              </a:extLst>
            </p:cNvPr>
            <p:cNvGrpSpPr/>
            <p:nvPr/>
          </p:nvGrpSpPr>
          <p:grpSpPr>
            <a:xfrm>
              <a:off x="282545" y="817563"/>
              <a:ext cx="8861455" cy="5862311"/>
              <a:chOff x="282545" y="817563"/>
              <a:chExt cx="8861455" cy="5862311"/>
            </a:xfrm>
          </p:grpSpPr>
          <p:cxnSp>
            <p:nvCxnSpPr>
              <p:cNvPr id="346" name="Straight Arrow Connector 467">
                <a:extLst>
                  <a:ext uri="{FF2B5EF4-FFF2-40B4-BE49-F238E27FC236}">
                    <a16:creationId xmlns:a16="http://schemas.microsoft.com/office/drawing/2014/main" xmlns="" id="{357D010A-F711-2D4A-BB92-587014F5CD82}"/>
                  </a:ext>
                </a:extLst>
              </p:cNvPr>
              <p:cNvCxnSpPr>
                <a:cxnSpLocks noChangeShapeType="1"/>
              </p:cNvCxnSpPr>
              <p:nvPr/>
            </p:nvCxnSpPr>
            <p:spPr bwMode="auto">
              <a:xfrm>
                <a:off x="1758212" y="3943458"/>
                <a:ext cx="3116327" cy="745"/>
              </a:xfrm>
              <a:prstGeom prst="straightConnector1">
                <a:avLst/>
              </a:prstGeom>
              <a:noFill/>
              <a:ln w="12700" algn="ctr">
                <a:solidFill>
                  <a:schemeClr val="tx1"/>
                </a:solidFill>
                <a:round/>
                <a:headEnd type="triangle" w="sm" len="med"/>
                <a:tailEnd/>
              </a:ln>
            </p:spPr>
          </p:cxnSp>
          <p:cxnSp>
            <p:nvCxnSpPr>
              <p:cNvPr id="347" name="Straight Connector 499">
                <a:extLst>
                  <a:ext uri="{FF2B5EF4-FFF2-40B4-BE49-F238E27FC236}">
                    <a16:creationId xmlns:a16="http://schemas.microsoft.com/office/drawing/2014/main" xmlns="" id="{C060C0B6-797C-3A4F-B3B8-C628E59D56D1}"/>
                  </a:ext>
                </a:extLst>
              </p:cNvPr>
              <p:cNvCxnSpPr>
                <a:cxnSpLocks noChangeShapeType="1"/>
              </p:cNvCxnSpPr>
              <p:nvPr/>
            </p:nvCxnSpPr>
            <p:spPr bwMode="auto">
              <a:xfrm rot="5400000">
                <a:off x="6837135" y="6265453"/>
                <a:ext cx="280907" cy="1669"/>
              </a:xfrm>
              <a:prstGeom prst="line">
                <a:avLst/>
              </a:prstGeom>
              <a:noFill/>
              <a:ln w="12700" algn="ctr">
                <a:solidFill>
                  <a:srgbClr val="4161E9"/>
                </a:solidFill>
                <a:round/>
                <a:headEnd type="none" w="sm" len="med"/>
                <a:tailEnd/>
              </a:ln>
            </p:spPr>
          </p:cxnSp>
          <p:cxnSp>
            <p:nvCxnSpPr>
              <p:cNvPr id="348" name="Straight Connector 507">
                <a:extLst>
                  <a:ext uri="{FF2B5EF4-FFF2-40B4-BE49-F238E27FC236}">
                    <a16:creationId xmlns:a16="http://schemas.microsoft.com/office/drawing/2014/main" xmlns="" id="{FA021F5C-6F15-D544-ABAB-86E63BA21F57}"/>
                  </a:ext>
                </a:extLst>
              </p:cNvPr>
              <p:cNvCxnSpPr>
                <a:cxnSpLocks noChangeShapeType="1"/>
              </p:cNvCxnSpPr>
              <p:nvPr/>
            </p:nvCxnSpPr>
            <p:spPr bwMode="auto">
              <a:xfrm rot="5400000">
                <a:off x="6976994" y="6393309"/>
                <a:ext cx="553515" cy="7730"/>
              </a:xfrm>
              <a:prstGeom prst="line">
                <a:avLst/>
              </a:prstGeom>
              <a:noFill/>
              <a:ln w="12700" algn="ctr">
                <a:solidFill>
                  <a:srgbClr val="4161E9"/>
                </a:solidFill>
                <a:round/>
                <a:headEnd type="none" w="sm" len="med"/>
                <a:tailEnd/>
              </a:ln>
            </p:spPr>
          </p:cxnSp>
          <p:sp>
            <p:nvSpPr>
              <p:cNvPr id="349" name="Line 95">
                <a:extLst>
                  <a:ext uri="{FF2B5EF4-FFF2-40B4-BE49-F238E27FC236}">
                    <a16:creationId xmlns:a16="http://schemas.microsoft.com/office/drawing/2014/main" xmlns="" id="{827E2BB3-E94F-8B4E-9672-6E9C6843E1C1}"/>
                  </a:ext>
                </a:extLst>
              </p:cNvPr>
              <p:cNvSpPr>
                <a:spLocks noChangeShapeType="1"/>
              </p:cNvSpPr>
              <p:nvPr/>
            </p:nvSpPr>
            <p:spPr bwMode="auto">
              <a:xfrm rot="5400000" flipH="1" flipV="1">
                <a:off x="6392596" y="4382962"/>
                <a:ext cx="146034" cy="1022081"/>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sp>
            <p:nvSpPr>
              <p:cNvPr id="350" name="Line 117">
                <a:extLst>
                  <a:ext uri="{FF2B5EF4-FFF2-40B4-BE49-F238E27FC236}">
                    <a16:creationId xmlns:a16="http://schemas.microsoft.com/office/drawing/2014/main" xmlns="" id="{6D2E3ABD-CBE3-DD46-8149-45BB1795D10A}"/>
                  </a:ext>
                </a:extLst>
              </p:cNvPr>
              <p:cNvSpPr>
                <a:spLocks noChangeShapeType="1"/>
              </p:cNvSpPr>
              <p:nvPr/>
            </p:nvSpPr>
            <p:spPr bwMode="auto">
              <a:xfrm flipH="1" flipV="1">
                <a:off x="5464458" y="2347767"/>
                <a:ext cx="3274369" cy="0"/>
              </a:xfrm>
              <a:prstGeom prst="line">
                <a:avLst/>
              </a:prstGeom>
              <a:noFill/>
              <a:ln w="25400">
                <a:solidFill>
                  <a:srgbClr val="00FA1E"/>
                </a:solidFill>
                <a:round/>
                <a:headEnd type="triangle" w="med" len="med"/>
                <a:tailEnd/>
              </a:ln>
            </p:spPr>
            <p:txBody>
              <a:bodyPr wrap="none" lIns="82058" tIns="41029" rIns="82058" bIns="41029" anchor="ctr"/>
              <a:lstStyle/>
              <a:p>
                <a:endParaRPr lang="en-US">
                  <a:latin typeface="Times New Roman"/>
                  <a:cs typeface="Times New Roman"/>
                </a:endParaRPr>
              </a:p>
            </p:txBody>
          </p:sp>
          <p:sp>
            <p:nvSpPr>
              <p:cNvPr id="351" name="Line 63">
                <a:extLst>
                  <a:ext uri="{FF2B5EF4-FFF2-40B4-BE49-F238E27FC236}">
                    <a16:creationId xmlns:a16="http://schemas.microsoft.com/office/drawing/2014/main" xmlns="" id="{4027677B-E0E9-5142-B5EE-4C8D9E53A124}"/>
                  </a:ext>
                </a:extLst>
              </p:cNvPr>
              <p:cNvSpPr>
                <a:spLocks noChangeShapeType="1"/>
              </p:cNvSpPr>
              <p:nvPr/>
            </p:nvSpPr>
            <p:spPr bwMode="auto">
              <a:xfrm>
                <a:off x="8516627" y="2402895"/>
                <a:ext cx="2317" cy="528990"/>
              </a:xfrm>
              <a:prstGeom prst="line">
                <a:avLst/>
              </a:prstGeom>
              <a:noFill/>
              <a:ln w="28575">
                <a:solidFill>
                  <a:schemeClr val="tx1"/>
                </a:solidFill>
                <a:round/>
                <a:headEnd/>
                <a:tailEnd/>
              </a:ln>
            </p:spPr>
            <p:txBody>
              <a:bodyPr wrap="none" lIns="82058" tIns="41029" rIns="82058" bIns="41029" anchor="ctr"/>
              <a:lstStyle/>
              <a:p>
                <a:endParaRPr lang="en-US">
                  <a:latin typeface="Times New Roman"/>
                  <a:cs typeface="Times New Roman"/>
                </a:endParaRPr>
              </a:p>
            </p:txBody>
          </p:sp>
          <p:sp>
            <p:nvSpPr>
              <p:cNvPr id="352" name="Line 120">
                <a:extLst>
                  <a:ext uri="{FF2B5EF4-FFF2-40B4-BE49-F238E27FC236}">
                    <a16:creationId xmlns:a16="http://schemas.microsoft.com/office/drawing/2014/main" xmlns="" id="{9F5A095D-0C92-6C4D-A6C6-3A2996DCB831}"/>
                  </a:ext>
                </a:extLst>
              </p:cNvPr>
              <p:cNvSpPr>
                <a:spLocks noChangeShapeType="1"/>
              </p:cNvSpPr>
              <p:nvPr/>
            </p:nvSpPr>
            <p:spPr bwMode="auto">
              <a:xfrm flipH="1">
                <a:off x="8393500" y="2926080"/>
                <a:ext cx="128706" cy="188056"/>
              </a:xfrm>
              <a:prstGeom prst="line">
                <a:avLst/>
              </a:prstGeom>
              <a:noFill/>
              <a:ln w="28575">
                <a:solidFill>
                  <a:schemeClr val="tx1"/>
                </a:solidFill>
                <a:round/>
                <a:headEnd/>
                <a:tailEnd/>
              </a:ln>
            </p:spPr>
            <p:txBody>
              <a:bodyPr wrap="none" lIns="82058" tIns="41029" rIns="82058" bIns="41029" anchor="ctr"/>
              <a:lstStyle/>
              <a:p>
                <a:endParaRPr lang="en-US">
                  <a:latin typeface="Times New Roman"/>
                  <a:cs typeface="Times New Roman"/>
                </a:endParaRPr>
              </a:p>
            </p:txBody>
          </p:sp>
          <p:sp>
            <p:nvSpPr>
              <p:cNvPr id="353" name="TextBox 315">
                <a:extLst>
                  <a:ext uri="{FF2B5EF4-FFF2-40B4-BE49-F238E27FC236}">
                    <a16:creationId xmlns:a16="http://schemas.microsoft.com/office/drawing/2014/main" xmlns="" id="{89B49E55-256C-8E4D-95C2-BBBF404DE2AF}"/>
                  </a:ext>
                </a:extLst>
              </p:cNvPr>
              <p:cNvSpPr txBox="1">
                <a:spLocks noChangeArrowheads="1"/>
              </p:cNvSpPr>
              <p:nvPr/>
            </p:nvSpPr>
            <p:spPr bwMode="auto">
              <a:xfrm>
                <a:off x="7312251" y="2988609"/>
                <a:ext cx="644835" cy="215444"/>
              </a:xfrm>
              <a:prstGeom prst="rect">
                <a:avLst/>
              </a:prstGeom>
              <a:solidFill>
                <a:schemeClr val="bg1"/>
              </a:solidFill>
              <a:ln w="9525">
                <a:solidFill>
                  <a:schemeClr val="tx1"/>
                </a:solidFill>
                <a:miter lim="800000"/>
                <a:headEnd/>
                <a:tailEnd/>
              </a:ln>
            </p:spPr>
            <p:txBody>
              <a:bodyPr wrap="square">
                <a:spAutoFit/>
              </a:bodyPr>
              <a:lstStyle/>
              <a:p>
                <a:pPr algn="ctr"/>
                <a:r>
                  <a:rPr lang="en-US" sz="800" dirty="0">
                    <a:latin typeface="Times New Roman"/>
                    <a:cs typeface="Times New Roman"/>
                  </a:rPr>
                  <a:t> LRS</a:t>
                </a:r>
              </a:p>
            </p:txBody>
          </p:sp>
          <p:sp>
            <p:nvSpPr>
              <p:cNvPr id="354" name="TextBox 316">
                <a:extLst>
                  <a:ext uri="{FF2B5EF4-FFF2-40B4-BE49-F238E27FC236}">
                    <a16:creationId xmlns:a16="http://schemas.microsoft.com/office/drawing/2014/main" xmlns="" id="{1A61E561-6FB5-7945-BB8D-7CD8BE186BA1}"/>
                  </a:ext>
                </a:extLst>
              </p:cNvPr>
              <p:cNvSpPr txBox="1">
                <a:spLocks noChangeArrowheads="1"/>
              </p:cNvSpPr>
              <p:nvPr/>
            </p:nvSpPr>
            <p:spPr bwMode="auto">
              <a:xfrm>
                <a:off x="7312252" y="3205267"/>
                <a:ext cx="644835" cy="338554"/>
              </a:xfrm>
              <a:prstGeom prst="rect">
                <a:avLst/>
              </a:prstGeom>
              <a:solidFill>
                <a:schemeClr val="bg1"/>
              </a:solidFill>
              <a:ln w="9525">
                <a:solidFill>
                  <a:schemeClr val="tx1"/>
                </a:solidFill>
                <a:miter lim="800000"/>
                <a:headEnd/>
                <a:tailEnd/>
              </a:ln>
            </p:spPr>
            <p:txBody>
              <a:bodyPr wrap="square">
                <a:spAutoFit/>
              </a:bodyPr>
              <a:lstStyle/>
              <a:p>
                <a:pPr algn="ctr"/>
                <a:r>
                  <a:rPr lang="en-US" sz="800" dirty="0">
                    <a:latin typeface="Times New Roman"/>
                    <a:cs typeface="Times New Roman"/>
                  </a:rPr>
                  <a:t>LRS electronics</a:t>
                </a:r>
              </a:p>
            </p:txBody>
          </p:sp>
          <p:sp>
            <p:nvSpPr>
              <p:cNvPr id="355" name="Line 95">
                <a:extLst>
                  <a:ext uri="{FF2B5EF4-FFF2-40B4-BE49-F238E27FC236}">
                    <a16:creationId xmlns:a16="http://schemas.microsoft.com/office/drawing/2014/main" xmlns="" id="{E5775D49-5301-8D4C-ACE4-49C624BF7113}"/>
                  </a:ext>
                </a:extLst>
              </p:cNvPr>
              <p:cNvSpPr>
                <a:spLocks noChangeShapeType="1"/>
              </p:cNvSpPr>
              <p:nvPr/>
            </p:nvSpPr>
            <p:spPr bwMode="auto">
              <a:xfrm rot="5400000" flipV="1">
                <a:off x="6305264" y="4177503"/>
                <a:ext cx="429499" cy="874326"/>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sp>
            <p:nvSpPr>
              <p:cNvPr id="356" name="Line 95">
                <a:extLst>
                  <a:ext uri="{FF2B5EF4-FFF2-40B4-BE49-F238E27FC236}">
                    <a16:creationId xmlns:a16="http://schemas.microsoft.com/office/drawing/2014/main" xmlns="" id="{4747F8DA-D1DE-C748-BB85-33234DCF4A4F}"/>
                  </a:ext>
                </a:extLst>
              </p:cNvPr>
              <p:cNvSpPr>
                <a:spLocks noChangeShapeType="1"/>
              </p:cNvSpPr>
              <p:nvPr/>
            </p:nvSpPr>
            <p:spPr bwMode="auto">
              <a:xfrm rot="5400000" flipV="1">
                <a:off x="6207747" y="4051399"/>
                <a:ext cx="638125" cy="908051"/>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sp>
            <p:nvSpPr>
              <p:cNvPr id="357" name="Line 95">
                <a:extLst>
                  <a:ext uri="{FF2B5EF4-FFF2-40B4-BE49-F238E27FC236}">
                    <a16:creationId xmlns:a16="http://schemas.microsoft.com/office/drawing/2014/main" xmlns="" id="{ADE129ED-DFEE-5341-ACE1-CB4B5867F997}"/>
                  </a:ext>
                </a:extLst>
              </p:cNvPr>
              <p:cNvSpPr>
                <a:spLocks noChangeShapeType="1"/>
              </p:cNvSpPr>
              <p:nvPr/>
            </p:nvSpPr>
            <p:spPr bwMode="auto">
              <a:xfrm rot="5400000" flipV="1">
                <a:off x="6478477" y="4333388"/>
                <a:ext cx="52705" cy="954210"/>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sp>
            <p:nvSpPr>
              <p:cNvPr id="358" name="Line 95">
                <a:extLst>
                  <a:ext uri="{FF2B5EF4-FFF2-40B4-BE49-F238E27FC236}">
                    <a16:creationId xmlns:a16="http://schemas.microsoft.com/office/drawing/2014/main" xmlns="" id="{CC9CB5A3-FF31-F942-A57F-76BCBA688CE3}"/>
                  </a:ext>
                </a:extLst>
              </p:cNvPr>
              <p:cNvSpPr>
                <a:spLocks noChangeShapeType="1"/>
              </p:cNvSpPr>
              <p:nvPr/>
            </p:nvSpPr>
            <p:spPr bwMode="auto">
              <a:xfrm rot="5400000" flipV="1">
                <a:off x="6375197" y="4231843"/>
                <a:ext cx="197510" cy="950976"/>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sp>
            <p:nvSpPr>
              <p:cNvPr id="359" name="Text Box 90">
                <a:extLst>
                  <a:ext uri="{FF2B5EF4-FFF2-40B4-BE49-F238E27FC236}">
                    <a16:creationId xmlns:a16="http://schemas.microsoft.com/office/drawing/2014/main" xmlns="" id="{DAE19E2F-9904-9B47-927D-4C69E249A281}"/>
                  </a:ext>
                </a:extLst>
              </p:cNvPr>
              <p:cNvSpPr txBox="1">
                <a:spLocks noChangeArrowheads="1"/>
              </p:cNvSpPr>
              <p:nvPr/>
            </p:nvSpPr>
            <p:spPr bwMode="auto">
              <a:xfrm>
                <a:off x="8219085" y="4515244"/>
                <a:ext cx="924915" cy="575319"/>
              </a:xfrm>
              <a:prstGeom prst="rect">
                <a:avLst/>
              </a:prstGeom>
              <a:noFill/>
              <a:ln w="9525">
                <a:noFill/>
                <a:miter lim="800000"/>
                <a:headEnd/>
                <a:tailEnd/>
              </a:ln>
            </p:spPr>
            <p:txBody>
              <a:bodyPr lIns="82058" tIns="41029" rIns="82058" bIns="41029">
                <a:spAutoFit/>
              </a:bodyPr>
              <a:lstStyle/>
              <a:p>
                <a:pPr algn="ctr"/>
                <a:r>
                  <a:rPr lang="en-US" sz="800" dirty="0">
                    <a:latin typeface="Times New Roman"/>
                    <a:cs typeface="Times New Roman"/>
                  </a:rPr>
                  <a:t>ATLAS Laser </a:t>
                </a:r>
              </a:p>
              <a:p>
                <a:pPr algn="ctr"/>
                <a:r>
                  <a:rPr lang="en-US" sz="800" dirty="0">
                    <a:latin typeface="Times New Roman"/>
                    <a:cs typeface="Times New Roman"/>
                  </a:rPr>
                  <a:t>Return Energy            from Earth</a:t>
                </a:r>
              </a:p>
              <a:p>
                <a:pPr algn="ctr"/>
                <a:endParaRPr lang="en-US" sz="800" dirty="0">
                  <a:latin typeface="Times New Roman"/>
                  <a:cs typeface="Times New Roman"/>
                </a:endParaRPr>
              </a:p>
            </p:txBody>
          </p:sp>
          <p:sp>
            <p:nvSpPr>
              <p:cNvPr id="360" name="Text Box 29">
                <a:extLst>
                  <a:ext uri="{FF2B5EF4-FFF2-40B4-BE49-F238E27FC236}">
                    <a16:creationId xmlns:a16="http://schemas.microsoft.com/office/drawing/2014/main" xmlns="" id="{4986E6BC-EAD2-9A4D-A557-E8F9F681BFA9}"/>
                  </a:ext>
                </a:extLst>
              </p:cNvPr>
              <p:cNvSpPr txBox="1">
                <a:spLocks noChangeArrowheads="1"/>
              </p:cNvSpPr>
              <p:nvPr/>
            </p:nvSpPr>
            <p:spPr bwMode="auto">
              <a:xfrm>
                <a:off x="6137133" y="5074134"/>
                <a:ext cx="715216" cy="329091"/>
              </a:xfrm>
              <a:prstGeom prst="rect">
                <a:avLst/>
              </a:prstGeom>
              <a:noFill/>
              <a:ln w="9525">
                <a:noFill/>
                <a:miter lim="800000"/>
                <a:headEnd/>
                <a:tailEnd/>
              </a:ln>
            </p:spPr>
            <p:txBody>
              <a:bodyPr lIns="82058" tIns="41029" rIns="82058" bIns="41029">
                <a:spAutoFit/>
              </a:bodyPr>
              <a:lstStyle/>
              <a:p>
                <a:pPr algn="ctr"/>
                <a:r>
                  <a:rPr lang="en-US" sz="800" dirty="0">
                    <a:latin typeface="Times New Roman"/>
                    <a:cs typeface="Times New Roman"/>
                  </a:rPr>
                  <a:t>fiber optics   (x6)</a:t>
                </a:r>
              </a:p>
            </p:txBody>
          </p:sp>
          <p:sp>
            <p:nvSpPr>
              <p:cNvPr id="361" name="Text Box 66">
                <a:extLst>
                  <a:ext uri="{FF2B5EF4-FFF2-40B4-BE49-F238E27FC236}">
                    <a16:creationId xmlns:a16="http://schemas.microsoft.com/office/drawing/2014/main" xmlns="" id="{6B185E08-B2F6-344E-BE7D-169BCD91552A}"/>
                  </a:ext>
                </a:extLst>
              </p:cNvPr>
              <p:cNvSpPr txBox="1">
                <a:spLocks noChangeArrowheads="1"/>
              </p:cNvSpPr>
              <p:nvPr/>
            </p:nvSpPr>
            <p:spPr bwMode="auto">
              <a:xfrm>
                <a:off x="6716221" y="2805592"/>
                <a:ext cx="526535" cy="329091"/>
              </a:xfrm>
              <a:prstGeom prst="rect">
                <a:avLst/>
              </a:prstGeom>
              <a:noFill/>
              <a:ln w="9525">
                <a:noFill/>
                <a:miter lim="800000"/>
                <a:headEnd/>
                <a:tailEnd/>
              </a:ln>
            </p:spPr>
            <p:txBody>
              <a:bodyPr lIns="82058" tIns="41029" rIns="82058" bIns="41029">
                <a:spAutoFit/>
              </a:bodyPr>
              <a:lstStyle/>
              <a:p>
                <a:pPr algn="ctr"/>
                <a:r>
                  <a:rPr lang="en-US" sz="800" dirty="0">
                    <a:latin typeface="Times New Roman"/>
                    <a:cs typeface="Times New Roman"/>
                  </a:rPr>
                  <a:t>Stars </a:t>
                </a:r>
              </a:p>
              <a:p>
                <a:pPr algn="ctr"/>
                <a:r>
                  <a:rPr lang="en-US" sz="800" dirty="0">
                    <a:latin typeface="Times New Roman"/>
                    <a:cs typeface="Times New Roman"/>
                  </a:rPr>
                  <a:t>(Zenith)</a:t>
                </a:r>
              </a:p>
            </p:txBody>
          </p:sp>
          <p:sp>
            <p:nvSpPr>
              <p:cNvPr id="362" name="Line 95">
                <a:extLst>
                  <a:ext uri="{FF2B5EF4-FFF2-40B4-BE49-F238E27FC236}">
                    <a16:creationId xmlns:a16="http://schemas.microsoft.com/office/drawing/2014/main" xmlns="" id="{B6F1EE11-6C1E-A349-9DD9-BCF8D71C286C}"/>
                  </a:ext>
                </a:extLst>
              </p:cNvPr>
              <p:cNvSpPr>
                <a:spLocks noChangeShapeType="1"/>
              </p:cNvSpPr>
              <p:nvPr/>
            </p:nvSpPr>
            <p:spPr bwMode="auto">
              <a:xfrm rot="5400000" flipH="1" flipV="1">
                <a:off x="6277324" y="4499729"/>
                <a:ext cx="378625" cy="1053389"/>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sp>
            <p:nvSpPr>
              <p:cNvPr id="363" name="Line 9">
                <a:extLst>
                  <a:ext uri="{FF2B5EF4-FFF2-40B4-BE49-F238E27FC236}">
                    <a16:creationId xmlns:a16="http://schemas.microsoft.com/office/drawing/2014/main" xmlns="" id="{12C7E150-DD1F-184F-AEA7-78507C65F12A}"/>
                  </a:ext>
                </a:extLst>
              </p:cNvPr>
              <p:cNvSpPr>
                <a:spLocks noChangeShapeType="1"/>
              </p:cNvSpPr>
              <p:nvPr/>
            </p:nvSpPr>
            <p:spPr bwMode="auto">
              <a:xfrm>
                <a:off x="8230826" y="3130906"/>
                <a:ext cx="7211" cy="1214897"/>
              </a:xfrm>
              <a:prstGeom prst="line">
                <a:avLst/>
              </a:prstGeom>
              <a:noFill/>
              <a:ln w="28575">
                <a:solidFill>
                  <a:schemeClr val="tx1"/>
                </a:solidFill>
                <a:round/>
                <a:headEnd/>
                <a:tailEnd/>
              </a:ln>
            </p:spPr>
            <p:txBody>
              <a:bodyPr wrap="none" lIns="82058" tIns="41029" rIns="82058" bIns="41029" anchor="ctr"/>
              <a:lstStyle/>
              <a:p>
                <a:endParaRPr lang="en-US">
                  <a:latin typeface="Times New Roman"/>
                  <a:cs typeface="Times New Roman"/>
                </a:endParaRPr>
              </a:p>
            </p:txBody>
          </p:sp>
          <p:cxnSp>
            <p:nvCxnSpPr>
              <p:cNvPr id="364" name="Straight Connector 365">
                <a:extLst>
                  <a:ext uri="{FF2B5EF4-FFF2-40B4-BE49-F238E27FC236}">
                    <a16:creationId xmlns:a16="http://schemas.microsoft.com/office/drawing/2014/main" xmlns="" id="{65E42A6A-D4DB-8C45-ADE8-6A2AD6689DA3}"/>
                  </a:ext>
                </a:extLst>
              </p:cNvPr>
              <p:cNvCxnSpPr>
                <a:cxnSpLocks noChangeShapeType="1"/>
              </p:cNvCxnSpPr>
              <p:nvPr/>
            </p:nvCxnSpPr>
            <p:spPr bwMode="auto">
              <a:xfrm flipV="1">
                <a:off x="8018685" y="4334582"/>
                <a:ext cx="224963" cy="171581"/>
              </a:xfrm>
              <a:prstGeom prst="line">
                <a:avLst/>
              </a:prstGeom>
              <a:noFill/>
              <a:ln w="28575" algn="ctr">
                <a:solidFill>
                  <a:schemeClr val="tx1"/>
                </a:solidFill>
                <a:round/>
                <a:headEnd/>
                <a:tailEnd type="none" w="sm" len="med"/>
              </a:ln>
            </p:spPr>
          </p:cxnSp>
          <p:sp>
            <p:nvSpPr>
              <p:cNvPr id="365" name="Line 11">
                <a:extLst>
                  <a:ext uri="{FF2B5EF4-FFF2-40B4-BE49-F238E27FC236}">
                    <a16:creationId xmlns:a16="http://schemas.microsoft.com/office/drawing/2014/main" xmlns="" id="{E185CB0F-1815-AA44-9821-26546C9F4BE8}"/>
                  </a:ext>
                </a:extLst>
              </p:cNvPr>
              <p:cNvSpPr>
                <a:spLocks noChangeShapeType="1"/>
              </p:cNvSpPr>
              <p:nvPr/>
            </p:nvSpPr>
            <p:spPr bwMode="auto">
              <a:xfrm>
                <a:off x="8152532" y="3026460"/>
                <a:ext cx="3070" cy="1360546"/>
              </a:xfrm>
              <a:prstGeom prst="line">
                <a:avLst/>
              </a:prstGeom>
              <a:noFill/>
              <a:ln w="25400">
                <a:solidFill>
                  <a:srgbClr val="66FF33"/>
                </a:solidFill>
                <a:prstDash val="dash"/>
                <a:round/>
                <a:headEnd/>
                <a:tailEnd/>
              </a:ln>
            </p:spPr>
            <p:txBody>
              <a:bodyPr wrap="none" lIns="82058" tIns="41029" rIns="82058" bIns="41029" anchor="ctr"/>
              <a:lstStyle/>
              <a:p>
                <a:endParaRPr lang="en-US">
                  <a:latin typeface="Times New Roman"/>
                  <a:cs typeface="Times New Roman"/>
                </a:endParaRPr>
              </a:p>
            </p:txBody>
          </p:sp>
          <p:sp>
            <p:nvSpPr>
              <p:cNvPr id="366" name="TextBox 372">
                <a:extLst>
                  <a:ext uri="{FF2B5EF4-FFF2-40B4-BE49-F238E27FC236}">
                    <a16:creationId xmlns:a16="http://schemas.microsoft.com/office/drawing/2014/main" xmlns="" id="{BD3D60F4-8771-DE4C-BE30-D6C12CB74DC8}"/>
                  </a:ext>
                </a:extLst>
              </p:cNvPr>
              <p:cNvSpPr txBox="1">
                <a:spLocks noChangeArrowheads="1"/>
              </p:cNvSpPr>
              <p:nvPr/>
            </p:nvSpPr>
            <p:spPr bwMode="auto">
              <a:xfrm>
                <a:off x="6320492" y="3661920"/>
                <a:ext cx="1683900" cy="345411"/>
              </a:xfrm>
              <a:prstGeom prst="rect">
                <a:avLst/>
              </a:prstGeom>
              <a:noFill/>
              <a:ln w="9525">
                <a:noFill/>
                <a:miter lim="800000"/>
                <a:headEnd/>
                <a:tailEnd/>
              </a:ln>
            </p:spPr>
            <p:txBody>
              <a:bodyPr wrap="square">
                <a:spAutoFit/>
              </a:bodyPr>
              <a:lstStyle/>
              <a:p>
                <a:pPr algn="ctr"/>
                <a:r>
                  <a:rPr lang="en-US" sz="700" dirty="0">
                    <a:latin typeface="Times New Roman"/>
                    <a:cs typeface="Times New Roman"/>
                  </a:rPr>
                  <a:t>TAMS LS (primary A, redundant B) </a:t>
                </a:r>
              </a:p>
              <a:p>
                <a:pPr algn="ctr"/>
                <a:r>
                  <a:rPr lang="en-US" sz="700" dirty="0">
                    <a:latin typeface="Times New Roman"/>
                    <a:cs typeface="Times New Roman"/>
                  </a:rPr>
                  <a:t>fiber optics (x4)</a:t>
                </a:r>
              </a:p>
            </p:txBody>
          </p:sp>
          <p:sp>
            <p:nvSpPr>
              <p:cNvPr id="367" name="Line 13">
                <a:extLst>
                  <a:ext uri="{FF2B5EF4-FFF2-40B4-BE49-F238E27FC236}">
                    <a16:creationId xmlns:a16="http://schemas.microsoft.com/office/drawing/2014/main" xmlns="" id="{4B8364EE-22AD-3346-9214-ED67EAA83182}"/>
                  </a:ext>
                </a:extLst>
              </p:cNvPr>
              <p:cNvSpPr>
                <a:spLocks noChangeShapeType="1"/>
              </p:cNvSpPr>
              <p:nvPr/>
            </p:nvSpPr>
            <p:spPr bwMode="auto">
              <a:xfrm flipH="1" flipV="1">
                <a:off x="7322024" y="4483290"/>
                <a:ext cx="777922" cy="102356"/>
              </a:xfrm>
              <a:prstGeom prst="line">
                <a:avLst/>
              </a:prstGeom>
              <a:noFill/>
              <a:ln w="25400">
                <a:solidFill>
                  <a:srgbClr val="66FF33"/>
                </a:solidFill>
                <a:prstDash val="dash"/>
                <a:round/>
                <a:headEnd type="none" w="sm" len="med"/>
                <a:tailEnd type="triangle"/>
              </a:ln>
            </p:spPr>
            <p:txBody>
              <a:bodyPr wrap="none" lIns="82058" tIns="41029" rIns="82058" bIns="41029" anchor="ctr"/>
              <a:lstStyle/>
              <a:p>
                <a:endParaRPr lang="en-US">
                  <a:latin typeface="Times New Roman"/>
                  <a:cs typeface="Times New Roman"/>
                </a:endParaRPr>
              </a:p>
            </p:txBody>
          </p:sp>
          <p:cxnSp>
            <p:nvCxnSpPr>
              <p:cNvPr id="368" name="Straight Connector 390">
                <a:extLst>
                  <a:ext uri="{FF2B5EF4-FFF2-40B4-BE49-F238E27FC236}">
                    <a16:creationId xmlns:a16="http://schemas.microsoft.com/office/drawing/2014/main" xmlns="" id="{8D384AC7-E936-664F-85BC-2E303B7FA034}"/>
                  </a:ext>
                </a:extLst>
              </p:cNvPr>
              <p:cNvCxnSpPr>
                <a:cxnSpLocks noChangeShapeType="1"/>
              </p:cNvCxnSpPr>
              <p:nvPr/>
            </p:nvCxnSpPr>
            <p:spPr bwMode="auto">
              <a:xfrm rot="5400000" flipH="1" flipV="1">
                <a:off x="2515567" y="1305644"/>
                <a:ext cx="111463" cy="100667"/>
              </a:xfrm>
              <a:prstGeom prst="line">
                <a:avLst/>
              </a:prstGeom>
              <a:noFill/>
              <a:ln w="22225" algn="ctr">
                <a:solidFill>
                  <a:schemeClr val="tx1"/>
                </a:solidFill>
                <a:round/>
                <a:headEnd/>
                <a:tailEnd type="none" w="sm" len="med"/>
              </a:ln>
            </p:spPr>
          </p:cxnSp>
          <p:sp>
            <p:nvSpPr>
              <p:cNvPr id="369" name="TextBox 393">
                <a:extLst>
                  <a:ext uri="{FF2B5EF4-FFF2-40B4-BE49-F238E27FC236}">
                    <a16:creationId xmlns:a16="http://schemas.microsoft.com/office/drawing/2014/main" xmlns="" id="{2389015C-AE74-4842-80B3-CDBA38E4DF66}"/>
                  </a:ext>
                </a:extLst>
              </p:cNvPr>
              <p:cNvSpPr txBox="1">
                <a:spLocks noChangeArrowheads="1"/>
              </p:cNvSpPr>
              <p:nvPr/>
            </p:nvSpPr>
            <p:spPr bwMode="auto">
              <a:xfrm>
                <a:off x="2678895" y="1277881"/>
                <a:ext cx="383838" cy="215444"/>
              </a:xfrm>
              <a:prstGeom prst="rect">
                <a:avLst/>
              </a:prstGeom>
              <a:noFill/>
              <a:ln w="9525">
                <a:noFill/>
                <a:miter lim="800000"/>
                <a:headEnd/>
                <a:tailEnd/>
              </a:ln>
            </p:spPr>
            <p:txBody>
              <a:bodyPr wrap="square">
                <a:spAutoFit/>
              </a:bodyPr>
              <a:lstStyle/>
              <a:p>
                <a:pPr algn="ctr"/>
                <a:r>
                  <a:rPr lang="en-US" sz="800" dirty="0">
                    <a:latin typeface="Times New Roman"/>
                    <a:cs typeface="Times New Roman"/>
                  </a:rPr>
                  <a:t>PBC</a:t>
                </a:r>
              </a:p>
            </p:txBody>
          </p:sp>
          <p:sp>
            <p:nvSpPr>
              <p:cNvPr id="370" name="TextBox 394">
                <a:extLst>
                  <a:ext uri="{FF2B5EF4-FFF2-40B4-BE49-F238E27FC236}">
                    <a16:creationId xmlns:a16="http://schemas.microsoft.com/office/drawing/2014/main" xmlns="" id="{81F95ACB-2161-2441-A6A2-137B7D83501F}"/>
                  </a:ext>
                </a:extLst>
              </p:cNvPr>
              <p:cNvSpPr txBox="1">
                <a:spLocks noChangeArrowheads="1"/>
              </p:cNvSpPr>
              <p:nvPr/>
            </p:nvSpPr>
            <p:spPr bwMode="auto">
              <a:xfrm>
                <a:off x="3563219" y="1449585"/>
                <a:ext cx="532057" cy="215444"/>
              </a:xfrm>
              <a:prstGeom prst="rect">
                <a:avLst/>
              </a:prstGeom>
              <a:solidFill>
                <a:schemeClr val="bg1"/>
              </a:solidFill>
              <a:ln w="9525">
                <a:solidFill>
                  <a:schemeClr val="tx1"/>
                </a:solidFill>
                <a:miter lim="800000"/>
                <a:headEnd/>
                <a:tailEnd/>
              </a:ln>
            </p:spPr>
            <p:txBody>
              <a:bodyPr wrap="square">
                <a:spAutoFit/>
              </a:bodyPr>
              <a:lstStyle/>
              <a:p>
                <a:pPr algn="ctr"/>
                <a:r>
                  <a:rPr lang="en-US" sz="800" dirty="0">
                    <a:latin typeface="Times New Roman"/>
                    <a:cs typeface="Times New Roman"/>
                  </a:rPr>
                  <a:t>LSA</a:t>
                </a:r>
              </a:p>
            </p:txBody>
          </p:sp>
          <p:sp>
            <p:nvSpPr>
              <p:cNvPr id="371" name="TextBox 395">
                <a:extLst>
                  <a:ext uri="{FF2B5EF4-FFF2-40B4-BE49-F238E27FC236}">
                    <a16:creationId xmlns:a16="http://schemas.microsoft.com/office/drawing/2014/main" xmlns="" id="{5BA2D214-A71E-0F48-9102-B9FF0C9B9969}"/>
                  </a:ext>
                </a:extLst>
              </p:cNvPr>
              <p:cNvSpPr txBox="1">
                <a:spLocks noChangeArrowheads="1"/>
              </p:cNvSpPr>
              <p:nvPr/>
            </p:nvSpPr>
            <p:spPr bwMode="auto">
              <a:xfrm>
                <a:off x="5415234" y="1661355"/>
                <a:ext cx="498517" cy="215444"/>
              </a:xfrm>
              <a:prstGeom prst="rect">
                <a:avLst/>
              </a:prstGeom>
              <a:solidFill>
                <a:schemeClr val="bg1"/>
              </a:solidFill>
              <a:ln w="9525">
                <a:solidFill>
                  <a:schemeClr val="tx1"/>
                </a:solidFill>
                <a:miter lim="800000"/>
                <a:headEnd/>
                <a:tailEnd/>
              </a:ln>
            </p:spPr>
            <p:txBody>
              <a:bodyPr wrap="square">
                <a:spAutoFit/>
              </a:bodyPr>
              <a:lstStyle/>
              <a:p>
                <a:pPr algn="ctr"/>
                <a:r>
                  <a:rPr lang="en-US" sz="800" dirty="0">
                    <a:latin typeface="Times New Roman"/>
                    <a:cs typeface="Times New Roman"/>
                  </a:rPr>
                  <a:t>DOE</a:t>
                </a:r>
              </a:p>
            </p:txBody>
          </p:sp>
          <p:sp>
            <p:nvSpPr>
              <p:cNvPr id="372" name="TextBox 397">
                <a:extLst>
                  <a:ext uri="{FF2B5EF4-FFF2-40B4-BE49-F238E27FC236}">
                    <a16:creationId xmlns:a16="http://schemas.microsoft.com/office/drawing/2014/main" xmlns="" id="{E8E8C740-2C23-0343-88B7-3B8A78787BE5}"/>
                  </a:ext>
                </a:extLst>
              </p:cNvPr>
              <p:cNvSpPr txBox="1">
                <a:spLocks noChangeArrowheads="1"/>
              </p:cNvSpPr>
              <p:nvPr/>
            </p:nvSpPr>
            <p:spPr bwMode="auto">
              <a:xfrm>
                <a:off x="4525589" y="1202088"/>
                <a:ext cx="590828" cy="307777"/>
              </a:xfrm>
              <a:prstGeom prst="rect">
                <a:avLst/>
              </a:prstGeom>
              <a:solidFill>
                <a:schemeClr val="bg1"/>
              </a:solidFill>
              <a:ln w="9525">
                <a:solidFill>
                  <a:schemeClr val="tx1"/>
                </a:solidFill>
                <a:miter lim="800000"/>
                <a:headEnd/>
                <a:tailEnd/>
              </a:ln>
            </p:spPr>
            <p:txBody>
              <a:bodyPr wrap="square">
                <a:spAutoFit/>
              </a:bodyPr>
              <a:lstStyle/>
              <a:p>
                <a:pPr algn="ctr"/>
                <a:r>
                  <a:rPr lang="en-US" sz="700" dirty="0">
                    <a:latin typeface="Times New Roman"/>
                    <a:cs typeface="Times New Roman"/>
                  </a:rPr>
                  <a:t>Beam Expander</a:t>
                </a:r>
              </a:p>
            </p:txBody>
          </p:sp>
          <p:sp>
            <p:nvSpPr>
              <p:cNvPr id="373" name="Rectangle 107">
                <a:extLst>
                  <a:ext uri="{FF2B5EF4-FFF2-40B4-BE49-F238E27FC236}">
                    <a16:creationId xmlns:a16="http://schemas.microsoft.com/office/drawing/2014/main" xmlns="" id="{1CFD64E7-518B-C343-B1BF-060A8FA0993C}"/>
                  </a:ext>
                </a:extLst>
              </p:cNvPr>
              <p:cNvSpPr>
                <a:spLocks noChangeArrowheads="1"/>
              </p:cNvSpPr>
              <p:nvPr/>
            </p:nvSpPr>
            <p:spPr bwMode="auto">
              <a:xfrm>
                <a:off x="7278669" y="2587625"/>
                <a:ext cx="756005" cy="366736"/>
              </a:xfrm>
              <a:prstGeom prst="rect">
                <a:avLst/>
              </a:prstGeom>
              <a:solidFill>
                <a:schemeClr val="bg1">
                  <a:lumMod val="85000"/>
                </a:schemeClr>
              </a:solidFill>
              <a:ln w="12700">
                <a:solidFill>
                  <a:schemeClr val="tx1"/>
                </a:solidFill>
                <a:miter lim="800000"/>
                <a:headEnd/>
                <a:tailEnd/>
              </a:ln>
            </p:spPr>
            <p:txBody>
              <a:bodyPr wrap="square" lIns="81204" tIns="39889" rIns="81204" bIns="39889">
                <a:spAutoFit/>
              </a:bodyPr>
              <a:lstStyle/>
              <a:p>
                <a:pPr algn="ctr">
                  <a:defRPr/>
                </a:pPr>
                <a:r>
                  <a:rPr lang="en-US" sz="800" dirty="0">
                    <a:latin typeface="Times New Roman"/>
                    <a:cs typeface="Times New Roman"/>
                  </a:rPr>
                  <a:t>Star trackers x2 (S/C)</a:t>
                </a:r>
              </a:p>
            </p:txBody>
          </p:sp>
          <p:sp>
            <p:nvSpPr>
              <p:cNvPr id="374" name="Rectangle 107">
                <a:extLst>
                  <a:ext uri="{FF2B5EF4-FFF2-40B4-BE49-F238E27FC236}">
                    <a16:creationId xmlns:a16="http://schemas.microsoft.com/office/drawing/2014/main" xmlns="" id="{B53B78A1-2C13-3242-B008-07F4258E1916}"/>
                  </a:ext>
                </a:extLst>
              </p:cNvPr>
              <p:cNvSpPr>
                <a:spLocks noChangeArrowheads="1"/>
              </p:cNvSpPr>
              <p:nvPr/>
            </p:nvSpPr>
            <p:spPr bwMode="auto">
              <a:xfrm>
                <a:off x="7278669" y="2389516"/>
                <a:ext cx="756005" cy="228572"/>
              </a:xfrm>
              <a:prstGeom prst="rect">
                <a:avLst/>
              </a:prstGeom>
              <a:solidFill>
                <a:schemeClr val="bg1">
                  <a:lumMod val="85000"/>
                </a:schemeClr>
              </a:solidFill>
              <a:ln w="12700">
                <a:solidFill>
                  <a:schemeClr val="tx1"/>
                </a:solidFill>
                <a:miter lim="800000"/>
                <a:headEnd/>
                <a:tailEnd/>
              </a:ln>
            </p:spPr>
            <p:txBody>
              <a:bodyPr wrap="square" lIns="81204" tIns="39889" rIns="81204" bIns="39889">
                <a:spAutoFit/>
              </a:bodyPr>
              <a:lstStyle/>
              <a:p>
                <a:pPr algn="ctr">
                  <a:defRPr/>
                </a:pPr>
                <a:r>
                  <a:rPr lang="en-US" sz="800" dirty="0">
                    <a:latin typeface="Times New Roman"/>
                    <a:cs typeface="Times New Roman"/>
                  </a:rPr>
                  <a:t>Gyro (S/C)</a:t>
                </a:r>
              </a:p>
            </p:txBody>
          </p:sp>
          <p:sp>
            <p:nvSpPr>
              <p:cNvPr id="375" name="TextBox 374">
                <a:extLst>
                  <a:ext uri="{FF2B5EF4-FFF2-40B4-BE49-F238E27FC236}">
                    <a16:creationId xmlns:a16="http://schemas.microsoft.com/office/drawing/2014/main" xmlns="" id="{57901B07-1EEC-764D-9250-EED3CE2B846A}"/>
                  </a:ext>
                </a:extLst>
              </p:cNvPr>
              <p:cNvSpPr txBox="1"/>
              <p:nvPr/>
            </p:nvSpPr>
            <p:spPr bwMode="auto">
              <a:xfrm>
                <a:off x="282545" y="817563"/>
                <a:ext cx="365773" cy="5262671"/>
              </a:xfrm>
              <a:prstGeom prst="rect">
                <a:avLst/>
              </a:prstGeom>
              <a:solidFill>
                <a:schemeClr val="bg1">
                  <a:lumMod val="75000"/>
                </a:schemeClr>
              </a:solidFill>
              <a:ln>
                <a:solidFill>
                  <a:schemeClr val="accent1"/>
                </a:solidFill>
              </a:ln>
            </p:spPr>
            <p:txBody>
              <a:bodyPr vert="vert270" lIns="82058" tIns="41029" rIns="82058" bIns="41029" anchor="ctr">
                <a:spAutoFit/>
              </a:bodyPr>
              <a:lstStyle/>
              <a:p>
                <a:pPr algn="ctr">
                  <a:defRPr/>
                </a:pPr>
                <a:r>
                  <a:rPr lang="en-US" sz="1300" dirty="0">
                    <a:latin typeface="Times New Roman"/>
                    <a:cs typeface="Times New Roman"/>
                  </a:rPr>
                  <a:t>ICE Sat-2 Spacecraft</a:t>
                </a:r>
              </a:p>
            </p:txBody>
          </p:sp>
          <p:cxnSp>
            <p:nvCxnSpPr>
              <p:cNvPr id="376" name="Straight Connector 561">
                <a:extLst>
                  <a:ext uri="{FF2B5EF4-FFF2-40B4-BE49-F238E27FC236}">
                    <a16:creationId xmlns:a16="http://schemas.microsoft.com/office/drawing/2014/main" xmlns="" id="{7B1D5D85-DC29-B441-A1A6-250A302D6C67}"/>
                  </a:ext>
                </a:extLst>
              </p:cNvPr>
              <p:cNvCxnSpPr>
                <a:cxnSpLocks noChangeShapeType="1"/>
              </p:cNvCxnSpPr>
              <p:nvPr/>
            </p:nvCxnSpPr>
            <p:spPr bwMode="auto">
              <a:xfrm rot="10800000">
                <a:off x="7351846" y="1879831"/>
                <a:ext cx="300832" cy="0"/>
              </a:xfrm>
              <a:prstGeom prst="line">
                <a:avLst/>
              </a:prstGeom>
              <a:noFill/>
              <a:ln w="15875" algn="ctr">
                <a:solidFill>
                  <a:srgbClr val="0066FF"/>
                </a:solidFill>
                <a:round/>
                <a:headEnd type="triangle" w="med" len="med"/>
                <a:tailEnd/>
              </a:ln>
            </p:spPr>
          </p:cxnSp>
          <p:cxnSp>
            <p:nvCxnSpPr>
              <p:cNvPr id="377" name="Straight Connector 562">
                <a:extLst>
                  <a:ext uri="{FF2B5EF4-FFF2-40B4-BE49-F238E27FC236}">
                    <a16:creationId xmlns:a16="http://schemas.microsoft.com/office/drawing/2014/main" xmlns="" id="{DE638EFC-0DCA-A145-8F7F-731916651852}"/>
                  </a:ext>
                </a:extLst>
              </p:cNvPr>
              <p:cNvCxnSpPr>
                <a:cxnSpLocks noChangeShapeType="1"/>
              </p:cNvCxnSpPr>
              <p:nvPr/>
            </p:nvCxnSpPr>
            <p:spPr bwMode="auto">
              <a:xfrm rot="10800000">
                <a:off x="7345497" y="1546691"/>
                <a:ext cx="300832" cy="0"/>
              </a:xfrm>
              <a:prstGeom prst="line">
                <a:avLst/>
              </a:prstGeom>
              <a:noFill/>
              <a:ln w="15875" algn="ctr">
                <a:solidFill>
                  <a:schemeClr val="tx1"/>
                </a:solidFill>
                <a:round/>
                <a:headEnd type="triangle" w="med" len="med"/>
                <a:tailEnd/>
              </a:ln>
            </p:spPr>
          </p:cxnSp>
          <p:cxnSp>
            <p:nvCxnSpPr>
              <p:cNvPr id="378" name="Straight Connector 563">
                <a:extLst>
                  <a:ext uri="{FF2B5EF4-FFF2-40B4-BE49-F238E27FC236}">
                    <a16:creationId xmlns:a16="http://schemas.microsoft.com/office/drawing/2014/main" xmlns="" id="{BE22D792-A57A-C640-9584-A3F5E5BCE9CB}"/>
                  </a:ext>
                </a:extLst>
              </p:cNvPr>
              <p:cNvCxnSpPr>
                <a:cxnSpLocks noChangeShapeType="1"/>
              </p:cNvCxnSpPr>
              <p:nvPr/>
            </p:nvCxnSpPr>
            <p:spPr bwMode="auto">
              <a:xfrm rot="10800000">
                <a:off x="7345497" y="1722186"/>
                <a:ext cx="300832" cy="0"/>
              </a:xfrm>
              <a:prstGeom prst="line">
                <a:avLst/>
              </a:prstGeom>
              <a:noFill/>
              <a:ln w="15875" algn="ctr">
                <a:solidFill>
                  <a:srgbClr val="FF0000"/>
                </a:solidFill>
                <a:round/>
                <a:headEnd type="triangle" w="med" len="med"/>
                <a:tailEnd/>
              </a:ln>
            </p:spPr>
          </p:cxnSp>
          <p:cxnSp>
            <p:nvCxnSpPr>
              <p:cNvPr id="379" name="Straight Arrow Connector 435">
                <a:extLst>
                  <a:ext uri="{FF2B5EF4-FFF2-40B4-BE49-F238E27FC236}">
                    <a16:creationId xmlns:a16="http://schemas.microsoft.com/office/drawing/2014/main" xmlns="" id="{5B38D550-FA95-FE49-8F8B-6794ED45FF8C}"/>
                  </a:ext>
                </a:extLst>
              </p:cNvPr>
              <p:cNvCxnSpPr>
                <a:cxnSpLocks noChangeShapeType="1"/>
              </p:cNvCxnSpPr>
              <p:nvPr/>
            </p:nvCxnSpPr>
            <p:spPr bwMode="auto">
              <a:xfrm flipH="1">
                <a:off x="1757547" y="3480252"/>
                <a:ext cx="5526616" cy="0"/>
              </a:xfrm>
              <a:prstGeom prst="straightConnector1">
                <a:avLst/>
              </a:prstGeom>
              <a:noFill/>
              <a:ln w="12700" algn="ctr">
                <a:solidFill>
                  <a:schemeClr val="tx1"/>
                </a:solidFill>
                <a:round/>
                <a:headEnd type="triangle" w="sm" len="med"/>
                <a:tailEnd/>
              </a:ln>
            </p:spPr>
          </p:cxnSp>
          <p:cxnSp>
            <p:nvCxnSpPr>
              <p:cNvPr id="380" name="Straight Arrow Connector 440">
                <a:extLst>
                  <a:ext uri="{FF2B5EF4-FFF2-40B4-BE49-F238E27FC236}">
                    <a16:creationId xmlns:a16="http://schemas.microsoft.com/office/drawing/2014/main" xmlns="" id="{DE00F1C6-87B6-C948-9EA4-1006014F5AEF}"/>
                  </a:ext>
                </a:extLst>
              </p:cNvPr>
              <p:cNvCxnSpPr>
                <a:cxnSpLocks noChangeShapeType="1"/>
              </p:cNvCxnSpPr>
              <p:nvPr/>
            </p:nvCxnSpPr>
            <p:spPr bwMode="auto">
              <a:xfrm>
                <a:off x="1751329" y="2309783"/>
                <a:ext cx="1333664" cy="0"/>
              </a:xfrm>
              <a:prstGeom prst="straightConnector1">
                <a:avLst/>
              </a:prstGeom>
              <a:noFill/>
              <a:ln w="12700" algn="ctr">
                <a:solidFill>
                  <a:srgbClr val="4161E9"/>
                </a:solidFill>
                <a:round/>
                <a:headEnd type="triangle" w="sm" len="med"/>
                <a:tailEnd/>
              </a:ln>
            </p:spPr>
          </p:cxnSp>
          <p:cxnSp>
            <p:nvCxnSpPr>
              <p:cNvPr id="381" name="Straight Connector 441">
                <a:extLst>
                  <a:ext uri="{FF2B5EF4-FFF2-40B4-BE49-F238E27FC236}">
                    <a16:creationId xmlns:a16="http://schemas.microsoft.com/office/drawing/2014/main" xmlns="" id="{4220C2DC-F365-AA44-A2FC-26EDDCCE3EA8}"/>
                  </a:ext>
                </a:extLst>
              </p:cNvPr>
              <p:cNvCxnSpPr>
                <a:cxnSpLocks noChangeShapeType="1"/>
              </p:cNvCxnSpPr>
              <p:nvPr/>
            </p:nvCxnSpPr>
            <p:spPr bwMode="auto">
              <a:xfrm rot="5400000">
                <a:off x="1315195" y="5346865"/>
                <a:ext cx="2113805" cy="5940"/>
              </a:xfrm>
              <a:prstGeom prst="line">
                <a:avLst/>
              </a:prstGeom>
              <a:noFill/>
              <a:ln w="12700" algn="ctr">
                <a:solidFill>
                  <a:srgbClr val="4161E9"/>
                </a:solidFill>
                <a:round/>
                <a:headEnd/>
                <a:tailEnd/>
              </a:ln>
            </p:spPr>
          </p:cxnSp>
          <p:cxnSp>
            <p:nvCxnSpPr>
              <p:cNvPr id="382" name="Straight Connector 445">
                <a:extLst>
                  <a:ext uri="{FF2B5EF4-FFF2-40B4-BE49-F238E27FC236}">
                    <a16:creationId xmlns:a16="http://schemas.microsoft.com/office/drawing/2014/main" xmlns="" id="{3FBC8C02-D7C2-E944-9011-F2046D7AB03B}"/>
                  </a:ext>
                </a:extLst>
              </p:cNvPr>
              <p:cNvCxnSpPr>
                <a:cxnSpLocks noChangeShapeType="1"/>
              </p:cNvCxnSpPr>
              <p:nvPr/>
            </p:nvCxnSpPr>
            <p:spPr bwMode="auto">
              <a:xfrm rot="10800000">
                <a:off x="7128837" y="2445433"/>
                <a:ext cx="150416" cy="0"/>
              </a:xfrm>
              <a:prstGeom prst="line">
                <a:avLst/>
              </a:prstGeom>
              <a:noFill/>
              <a:ln w="12700" algn="ctr">
                <a:solidFill>
                  <a:srgbClr val="4161E9"/>
                </a:solidFill>
                <a:round/>
                <a:headEnd type="triangle" w="sm" len="med"/>
                <a:tailEnd/>
              </a:ln>
            </p:spPr>
          </p:cxnSp>
          <p:cxnSp>
            <p:nvCxnSpPr>
              <p:cNvPr id="383" name="Straight Connector 448">
                <a:extLst>
                  <a:ext uri="{FF2B5EF4-FFF2-40B4-BE49-F238E27FC236}">
                    <a16:creationId xmlns:a16="http://schemas.microsoft.com/office/drawing/2014/main" xmlns="" id="{44485869-7F63-9C46-B6AB-9F5508EA1916}"/>
                  </a:ext>
                </a:extLst>
              </p:cNvPr>
              <p:cNvCxnSpPr>
                <a:cxnSpLocks noChangeShapeType="1"/>
              </p:cNvCxnSpPr>
              <p:nvPr/>
            </p:nvCxnSpPr>
            <p:spPr bwMode="auto">
              <a:xfrm flipH="1">
                <a:off x="1779012" y="2367487"/>
                <a:ext cx="1192919" cy="0"/>
              </a:xfrm>
              <a:prstGeom prst="line">
                <a:avLst/>
              </a:prstGeom>
              <a:noFill/>
              <a:ln w="12700" algn="ctr">
                <a:solidFill>
                  <a:schemeClr val="tx1"/>
                </a:solidFill>
                <a:round/>
                <a:headEnd/>
                <a:tailEnd/>
              </a:ln>
            </p:spPr>
          </p:cxnSp>
          <p:cxnSp>
            <p:nvCxnSpPr>
              <p:cNvPr id="384" name="Straight Arrow Connector 452">
                <a:extLst>
                  <a:ext uri="{FF2B5EF4-FFF2-40B4-BE49-F238E27FC236}">
                    <a16:creationId xmlns:a16="http://schemas.microsoft.com/office/drawing/2014/main" xmlns="" id="{3CA6F12E-ABA9-E445-8201-B38DA5DA22FF}"/>
                  </a:ext>
                </a:extLst>
              </p:cNvPr>
              <p:cNvCxnSpPr>
                <a:cxnSpLocks noChangeShapeType="1"/>
              </p:cNvCxnSpPr>
              <p:nvPr/>
            </p:nvCxnSpPr>
            <p:spPr bwMode="auto">
              <a:xfrm>
                <a:off x="2971137" y="1963741"/>
                <a:ext cx="1" cy="403912"/>
              </a:xfrm>
              <a:prstGeom prst="straightConnector1">
                <a:avLst/>
              </a:prstGeom>
              <a:noFill/>
              <a:ln w="12700" algn="ctr">
                <a:solidFill>
                  <a:schemeClr val="tx1"/>
                </a:solidFill>
                <a:round/>
                <a:headEnd type="triangle" w="sm" len="med"/>
                <a:tailEnd/>
              </a:ln>
            </p:spPr>
          </p:cxnSp>
          <p:cxnSp>
            <p:nvCxnSpPr>
              <p:cNvPr id="385" name="Straight Arrow Connector 473">
                <a:extLst>
                  <a:ext uri="{FF2B5EF4-FFF2-40B4-BE49-F238E27FC236}">
                    <a16:creationId xmlns:a16="http://schemas.microsoft.com/office/drawing/2014/main" xmlns="" id="{4147F42F-9D87-774C-99FB-9A059E1F38CC}"/>
                  </a:ext>
                </a:extLst>
              </p:cNvPr>
              <p:cNvCxnSpPr>
                <a:cxnSpLocks noChangeShapeType="1"/>
              </p:cNvCxnSpPr>
              <p:nvPr/>
            </p:nvCxnSpPr>
            <p:spPr bwMode="auto">
              <a:xfrm>
                <a:off x="1758642" y="4196910"/>
                <a:ext cx="717363" cy="1017"/>
              </a:xfrm>
              <a:prstGeom prst="straightConnector1">
                <a:avLst/>
              </a:prstGeom>
              <a:noFill/>
              <a:ln w="12700" algn="ctr">
                <a:solidFill>
                  <a:schemeClr val="tx1"/>
                </a:solidFill>
                <a:round/>
                <a:headEnd type="triangle" w="sm" len="med"/>
                <a:tailEnd/>
              </a:ln>
            </p:spPr>
          </p:cxnSp>
          <p:sp>
            <p:nvSpPr>
              <p:cNvPr id="386" name="TextBox 495">
                <a:extLst>
                  <a:ext uri="{FF2B5EF4-FFF2-40B4-BE49-F238E27FC236}">
                    <a16:creationId xmlns:a16="http://schemas.microsoft.com/office/drawing/2014/main" xmlns="" id="{842FB708-498C-EA44-8941-4B6DED2566B5}"/>
                  </a:ext>
                </a:extLst>
              </p:cNvPr>
              <p:cNvSpPr txBox="1">
                <a:spLocks noChangeArrowheads="1"/>
              </p:cNvSpPr>
              <p:nvPr/>
            </p:nvSpPr>
            <p:spPr bwMode="auto">
              <a:xfrm>
                <a:off x="6589094" y="5920868"/>
                <a:ext cx="885085" cy="224517"/>
              </a:xfrm>
              <a:prstGeom prst="rect">
                <a:avLst/>
              </a:prstGeom>
              <a:solidFill>
                <a:schemeClr val="bg1"/>
              </a:solidFill>
              <a:ln w="9525">
                <a:solidFill>
                  <a:schemeClr val="tx1"/>
                </a:solidFill>
                <a:miter lim="800000"/>
                <a:headEnd/>
                <a:tailEnd/>
              </a:ln>
            </p:spPr>
            <p:txBody>
              <a:bodyPr>
                <a:spAutoFit/>
              </a:bodyPr>
              <a:lstStyle/>
              <a:p>
                <a:pPr algn="ctr"/>
                <a:r>
                  <a:rPr lang="en-US" sz="700" dirty="0">
                    <a:latin typeface="Times New Roman"/>
                    <a:cs typeface="Times New Roman"/>
                  </a:rPr>
                  <a:t>Thermal Control</a:t>
                </a:r>
              </a:p>
            </p:txBody>
          </p:sp>
          <p:cxnSp>
            <p:nvCxnSpPr>
              <p:cNvPr id="387" name="Straight Arrow Connector 497">
                <a:extLst>
                  <a:ext uri="{FF2B5EF4-FFF2-40B4-BE49-F238E27FC236}">
                    <a16:creationId xmlns:a16="http://schemas.microsoft.com/office/drawing/2014/main" xmlns="" id="{4151CBA2-CBBD-214E-863E-1E04AB9A118F}"/>
                  </a:ext>
                </a:extLst>
              </p:cNvPr>
              <p:cNvCxnSpPr>
                <a:cxnSpLocks noChangeShapeType="1"/>
              </p:cNvCxnSpPr>
              <p:nvPr/>
            </p:nvCxnSpPr>
            <p:spPr bwMode="auto">
              <a:xfrm flipV="1">
                <a:off x="1770007" y="4298868"/>
                <a:ext cx="599121" cy="2438"/>
              </a:xfrm>
              <a:prstGeom prst="straightConnector1">
                <a:avLst/>
              </a:prstGeom>
              <a:noFill/>
              <a:ln w="12700" algn="ctr">
                <a:solidFill>
                  <a:srgbClr val="4161E9"/>
                </a:solidFill>
                <a:round/>
                <a:headEnd type="triangle" w="sm" len="med"/>
                <a:tailEnd/>
              </a:ln>
            </p:spPr>
          </p:cxnSp>
          <p:cxnSp>
            <p:nvCxnSpPr>
              <p:cNvPr id="388" name="Straight Connector 498">
                <a:extLst>
                  <a:ext uri="{FF2B5EF4-FFF2-40B4-BE49-F238E27FC236}">
                    <a16:creationId xmlns:a16="http://schemas.microsoft.com/office/drawing/2014/main" xmlns="" id="{5012CC00-7182-A64B-8056-CA5A8B602B20}"/>
                  </a:ext>
                </a:extLst>
              </p:cNvPr>
              <p:cNvCxnSpPr>
                <a:cxnSpLocks noChangeShapeType="1"/>
              </p:cNvCxnSpPr>
              <p:nvPr/>
            </p:nvCxnSpPr>
            <p:spPr bwMode="auto">
              <a:xfrm rot="10800000" flipV="1">
                <a:off x="2373825" y="6409417"/>
                <a:ext cx="4610538" cy="1220"/>
              </a:xfrm>
              <a:prstGeom prst="line">
                <a:avLst/>
              </a:prstGeom>
              <a:noFill/>
              <a:ln w="12700" algn="ctr">
                <a:solidFill>
                  <a:srgbClr val="4161E9"/>
                </a:solidFill>
                <a:round/>
                <a:headEnd/>
                <a:tailEnd/>
              </a:ln>
            </p:spPr>
          </p:cxnSp>
          <p:cxnSp>
            <p:nvCxnSpPr>
              <p:cNvPr id="389" name="Straight Arrow Connector 500">
                <a:extLst>
                  <a:ext uri="{FF2B5EF4-FFF2-40B4-BE49-F238E27FC236}">
                    <a16:creationId xmlns:a16="http://schemas.microsoft.com/office/drawing/2014/main" xmlns="" id="{B88E7435-58C4-3B41-96BD-563D83FAC5FE}"/>
                  </a:ext>
                </a:extLst>
              </p:cNvPr>
              <p:cNvCxnSpPr>
                <a:cxnSpLocks noChangeShapeType="1"/>
              </p:cNvCxnSpPr>
              <p:nvPr/>
            </p:nvCxnSpPr>
            <p:spPr bwMode="auto">
              <a:xfrm>
                <a:off x="1760088" y="5800512"/>
                <a:ext cx="668416" cy="584"/>
              </a:xfrm>
              <a:prstGeom prst="straightConnector1">
                <a:avLst/>
              </a:prstGeom>
              <a:noFill/>
              <a:ln w="12700" algn="ctr">
                <a:solidFill>
                  <a:srgbClr val="FF0000"/>
                </a:solidFill>
                <a:round/>
                <a:headEnd type="none" w="sm" len="med"/>
                <a:tailEnd/>
              </a:ln>
            </p:spPr>
          </p:cxnSp>
          <p:cxnSp>
            <p:nvCxnSpPr>
              <p:cNvPr id="390" name="Straight Connector 501">
                <a:extLst>
                  <a:ext uri="{FF2B5EF4-FFF2-40B4-BE49-F238E27FC236}">
                    <a16:creationId xmlns:a16="http://schemas.microsoft.com/office/drawing/2014/main" xmlns="" id="{21326264-0D5F-884F-9C00-FC1B761F15E0}"/>
                  </a:ext>
                </a:extLst>
              </p:cNvPr>
              <p:cNvCxnSpPr>
                <a:cxnSpLocks noChangeShapeType="1"/>
              </p:cNvCxnSpPr>
              <p:nvPr/>
            </p:nvCxnSpPr>
            <p:spPr bwMode="auto">
              <a:xfrm rot="5400000">
                <a:off x="2191727" y="6031256"/>
                <a:ext cx="461000" cy="685"/>
              </a:xfrm>
              <a:prstGeom prst="line">
                <a:avLst/>
              </a:prstGeom>
              <a:noFill/>
              <a:ln w="12700" algn="ctr">
                <a:solidFill>
                  <a:srgbClr val="FF0000"/>
                </a:solidFill>
                <a:round/>
                <a:headEnd/>
                <a:tailEnd/>
              </a:ln>
            </p:spPr>
          </p:cxnSp>
          <p:cxnSp>
            <p:nvCxnSpPr>
              <p:cNvPr id="391" name="Straight Connector 502">
                <a:extLst>
                  <a:ext uri="{FF2B5EF4-FFF2-40B4-BE49-F238E27FC236}">
                    <a16:creationId xmlns:a16="http://schemas.microsoft.com/office/drawing/2014/main" xmlns="" id="{10ACB618-6C07-5140-B4F7-379A4CC387E4}"/>
                  </a:ext>
                </a:extLst>
              </p:cNvPr>
              <p:cNvCxnSpPr>
                <a:cxnSpLocks noChangeShapeType="1"/>
              </p:cNvCxnSpPr>
              <p:nvPr/>
            </p:nvCxnSpPr>
            <p:spPr bwMode="auto">
              <a:xfrm rot="10800000">
                <a:off x="2428505" y="6264234"/>
                <a:ext cx="4399503" cy="3154"/>
              </a:xfrm>
              <a:prstGeom prst="line">
                <a:avLst/>
              </a:prstGeom>
              <a:noFill/>
              <a:ln w="12700" algn="ctr">
                <a:solidFill>
                  <a:srgbClr val="FF0000"/>
                </a:solidFill>
                <a:round/>
                <a:headEnd/>
                <a:tailEnd/>
              </a:ln>
            </p:spPr>
          </p:cxnSp>
          <p:cxnSp>
            <p:nvCxnSpPr>
              <p:cNvPr id="392" name="Straight Connector 503">
                <a:extLst>
                  <a:ext uri="{FF2B5EF4-FFF2-40B4-BE49-F238E27FC236}">
                    <a16:creationId xmlns:a16="http://schemas.microsoft.com/office/drawing/2014/main" xmlns="" id="{0B667EA2-AE7D-A048-87E2-82BC9EF50B6E}"/>
                  </a:ext>
                </a:extLst>
              </p:cNvPr>
              <p:cNvCxnSpPr>
                <a:cxnSpLocks noChangeShapeType="1"/>
              </p:cNvCxnSpPr>
              <p:nvPr/>
            </p:nvCxnSpPr>
            <p:spPr bwMode="auto">
              <a:xfrm rot="5400000">
                <a:off x="6757229" y="6196611"/>
                <a:ext cx="141553" cy="0"/>
              </a:xfrm>
              <a:prstGeom prst="line">
                <a:avLst/>
              </a:prstGeom>
              <a:noFill/>
              <a:ln w="12700" algn="ctr">
                <a:solidFill>
                  <a:srgbClr val="FF0000"/>
                </a:solidFill>
                <a:round/>
                <a:headEnd type="triangle" w="sm" len="med"/>
                <a:tailEnd type="none" w="sm" len="med"/>
              </a:ln>
            </p:spPr>
          </p:cxnSp>
          <p:cxnSp>
            <p:nvCxnSpPr>
              <p:cNvPr id="393" name="Straight Connector 504">
                <a:extLst>
                  <a:ext uri="{FF2B5EF4-FFF2-40B4-BE49-F238E27FC236}">
                    <a16:creationId xmlns:a16="http://schemas.microsoft.com/office/drawing/2014/main" xmlns="" id="{09F7C3D1-555A-1345-B263-448532CEC12A}"/>
                  </a:ext>
                </a:extLst>
              </p:cNvPr>
              <p:cNvCxnSpPr>
                <a:cxnSpLocks noChangeShapeType="1"/>
              </p:cNvCxnSpPr>
              <p:nvPr/>
            </p:nvCxnSpPr>
            <p:spPr bwMode="auto">
              <a:xfrm rot="10800000">
                <a:off x="2309752" y="6531428"/>
                <a:ext cx="4821381" cy="0"/>
              </a:xfrm>
              <a:prstGeom prst="line">
                <a:avLst/>
              </a:prstGeom>
              <a:noFill/>
              <a:ln w="12700" algn="ctr">
                <a:solidFill>
                  <a:srgbClr val="FF0000"/>
                </a:solidFill>
                <a:round/>
                <a:headEnd/>
                <a:tailEnd/>
              </a:ln>
            </p:spPr>
          </p:cxnSp>
          <p:cxnSp>
            <p:nvCxnSpPr>
              <p:cNvPr id="394" name="Straight Connector 505">
                <a:extLst>
                  <a:ext uri="{FF2B5EF4-FFF2-40B4-BE49-F238E27FC236}">
                    <a16:creationId xmlns:a16="http://schemas.microsoft.com/office/drawing/2014/main" xmlns="" id="{15DEF4D9-C5F3-954C-A90B-4256FA492289}"/>
                  </a:ext>
                </a:extLst>
              </p:cNvPr>
              <p:cNvCxnSpPr>
                <a:cxnSpLocks noChangeShapeType="1"/>
              </p:cNvCxnSpPr>
              <p:nvPr/>
            </p:nvCxnSpPr>
            <p:spPr bwMode="auto">
              <a:xfrm rot="5400000">
                <a:off x="6924221" y="6326809"/>
                <a:ext cx="405595" cy="3645"/>
              </a:xfrm>
              <a:prstGeom prst="line">
                <a:avLst/>
              </a:prstGeom>
              <a:noFill/>
              <a:ln w="12700" algn="ctr">
                <a:solidFill>
                  <a:srgbClr val="FF0000"/>
                </a:solidFill>
                <a:round/>
                <a:headEnd type="triangle" w="sm" len="med"/>
                <a:tailEnd type="none" w="sm" len="med"/>
              </a:ln>
            </p:spPr>
          </p:cxnSp>
          <p:cxnSp>
            <p:nvCxnSpPr>
              <p:cNvPr id="395" name="Straight Connector 506">
                <a:extLst>
                  <a:ext uri="{FF2B5EF4-FFF2-40B4-BE49-F238E27FC236}">
                    <a16:creationId xmlns:a16="http://schemas.microsoft.com/office/drawing/2014/main" xmlns="" id="{19B59B9D-5F38-D148-9FEC-853FB1274F9C}"/>
                  </a:ext>
                </a:extLst>
              </p:cNvPr>
              <p:cNvCxnSpPr>
                <a:cxnSpLocks noChangeShapeType="1"/>
              </p:cNvCxnSpPr>
              <p:nvPr/>
            </p:nvCxnSpPr>
            <p:spPr bwMode="auto">
              <a:xfrm rot="10800000" flipV="1">
                <a:off x="2240432" y="6676689"/>
                <a:ext cx="5011249" cy="605"/>
              </a:xfrm>
              <a:prstGeom prst="line">
                <a:avLst/>
              </a:prstGeom>
              <a:noFill/>
              <a:ln w="12700" algn="ctr">
                <a:solidFill>
                  <a:srgbClr val="4161E9"/>
                </a:solidFill>
                <a:round/>
                <a:headEnd type="none" w="sm" len="med"/>
                <a:tailEnd type="none" w="sm" len="med"/>
              </a:ln>
            </p:spPr>
          </p:cxnSp>
          <p:cxnSp>
            <p:nvCxnSpPr>
              <p:cNvPr id="396" name="Straight Connector 508">
                <a:extLst>
                  <a:ext uri="{FF2B5EF4-FFF2-40B4-BE49-F238E27FC236}">
                    <a16:creationId xmlns:a16="http://schemas.microsoft.com/office/drawing/2014/main" xmlns="" id="{D3FBCC8A-3783-2547-B0C0-9DD2ADD9549E}"/>
                  </a:ext>
                </a:extLst>
              </p:cNvPr>
              <p:cNvCxnSpPr>
                <a:cxnSpLocks noChangeShapeType="1"/>
              </p:cNvCxnSpPr>
              <p:nvPr/>
            </p:nvCxnSpPr>
            <p:spPr bwMode="auto">
              <a:xfrm rot="16200000" flipH="1">
                <a:off x="6330972" y="1647566"/>
                <a:ext cx="1593982" cy="1747"/>
              </a:xfrm>
              <a:prstGeom prst="line">
                <a:avLst/>
              </a:prstGeom>
              <a:noFill/>
              <a:ln w="12700" algn="ctr">
                <a:solidFill>
                  <a:srgbClr val="4161E9"/>
                </a:solidFill>
                <a:round/>
                <a:headEnd/>
                <a:tailEnd/>
              </a:ln>
            </p:spPr>
          </p:cxnSp>
          <p:cxnSp>
            <p:nvCxnSpPr>
              <p:cNvPr id="397" name="Straight Connector 509">
                <a:extLst>
                  <a:ext uri="{FF2B5EF4-FFF2-40B4-BE49-F238E27FC236}">
                    <a16:creationId xmlns:a16="http://schemas.microsoft.com/office/drawing/2014/main" xmlns="" id="{2B8C4BF2-0B94-4C46-8A66-590B5DC41C15}"/>
                  </a:ext>
                </a:extLst>
              </p:cNvPr>
              <p:cNvCxnSpPr>
                <a:cxnSpLocks noChangeShapeType="1"/>
              </p:cNvCxnSpPr>
              <p:nvPr/>
            </p:nvCxnSpPr>
            <p:spPr bwMode="auto">
              <a:xfrm rot="10800000">
                <a:off x="656631" y="849336"/>
                <a:ext cx="6467872" cy="0"/>
              </a:xfrm>
              <a:prstGeom prst="line">
                <a:avLst/>
              </a:prstGeom>
              <a:noFill/>
              <a:ln w="12700" algn="ctr">
                <a:solidFill>
                  <a:srgbClr val="4161E9"/>
                </a:solidFill>
                <a:round/>
                <a:headEnd type="none" w="sm" len="med"/>
                <a:tailEnd type="triangle" w="sm" len="med"/>
              </a:ln>
            </p:spPr>
          </p:cxnSp>
          <p:cxnSp>
            <p:nvCxnSpPr>
              <p:cNvPr id="398" name="Straight Connector 510">
                <a:extLst>
                  <a:ext uri="{FF2B5EF4-FFF2-40B4-BE49-F238E27FC236}">
                    <a16:creationId xmlns:a16="http://schemas.microsoft.com/office/drawing/2014/main" xmlns="" id="{B3893B24-E0EC-D044-9E29-A425FF62B90C}"/>
                  </a:ext>
                </a:extLst>
              </p:cNvPr>
              <p:cNvCxnSpPr>
                <a:cxnSpLocks noChangeShapeType="1"/>
              </p:cNvCxnSpPr>
              <p:nvPr/>
            </p:nvCxnSpPr>
            <p:spPr bwMode="auto">
              <a:xfrm rot="10800000">
                <a:off x="7053629" y="2516210"/>
                <a:ext cx="225623" cy="0"/>
              </a:xfrm>
              <a:prstGeom prst="line">
                <a:avLst/>
              </a:prstGeom>
              <a:noFill/>
              <a:ln w="12700" algn="ctr">
                <a:solidFill>
                  <a:srgbClr val="FF0000"/>
                </a:solidFill>
                <a:round/>
                <a:headEnd type="triangle" w="sm" len="med"/>
                <a:tailEnd/>
              </a:ln>
            </p:spPr>
          </p:cxnSp>
          <p:cxnSp>
            <p:nvCxnSpPr>
              <p:cNvPr id="399" name="Straight Connector 511">
                <a:extLst>
                  <a:ext uri="{FF2B5EF4-FFF2-40B4-BE49-F238E27FC236}">
                    <a16:creationId xmlns:a16="http://schemas.microsoft.com/office/drawing/2014/main" xmlns="" id="{BB08AA95-F3FC-C844-B601-B82B992DFE55}"/>
                  </a:ext>
                </a:extLst>
              </p:cNvPr>
              <p:cNvCxnSpPr>
                <a:cxnSpLocks noChangeShapeType="1"/>
              </p:cNvCxnSpPr>
              <p:nvPr/>
            </p:nvCxnSpPr>
            <p:spPr bwMode="auto">
              <a:xfrm rot="16200000" flipH="1">
                <a:off x="6240648" y="1703228"/>
                <a:ext cx="1617089" cy="8873"/>
              </a:xfrm>
              <a:prstGeom prst="line">
                <a:avLst/>
              </a:prstGeom>
              <a:noFill/>
              <a:ln w="12700" algn="ctr">
                <a:solidFill>
                  <a:srgbClr val="FF0000"/>
                </a:solidFill>
                <a:round/>
                <a:headEnd/>
                <a:tailEnd/>
              </a:ln>
            </p:spPr>
          </p:cxnSp>
          <p:cxnSp>
            <p:nvCxnSpPr>
              <p:cNvPr id="400" name="Straight Connector 512">
                <a:extLst>
                  <a:ext uri="{FF2B5EF4-FFF2-40B4-BE49-F238E27FC236}">
                    <a16:creationId xmlns:a16="http://schemas.microsoft.com/office/drawing/2014/main" xmlns="" id="{4C3CDEE8-A3DA-E449-A374-80263698821D}"/>
                  </a:ext>
                </a:extLst>
              </p:cNvPr>
              <p:cNvCxnSpPr>
                <a:cxnSpLocks noChangeShapeType="1"/>
              </p:cNvCxnSpPr>
              <p:nvPr/>
            </p:nvCxnSpPr>
            <p:spPr bwMode="auto">
              <a:xfrm rot="10800000">
                <a:off x="6978421" y="2657763"/>
                <a:ext cx="300831" cy="0"/>
              </a:xfrm>
              <a:prstGeom prst="line">
                <a:avLst/>
              </a:prstGeom>
              <a:noFill/>
              <a:ln w="12700" algn="ctr">
                <a:solidFill>
                  <a:srgbClr val="4161E9"/>
                </a:solidFill>
                <a:round/>
                <a:headEnd type="triangle" w="sm" len="med"/>
                <a:tailEnd/>
              </a:ln>
            </p:spPr>
          </p:cxnSp>
          <p:cxnSp>
            <p:nvCxnSpPr>
              <p:cNvPr id="401" name="Straight Connector 513">
                <a:extLst>
                  <a:ext uri="{FF2B5EF4-FFF2-40B4-BE49-F238E27FC236}">
                    <a16:creationId xmlns:a16="http://schemas.microsoft.com/office/drawing/2014/main" xmlns="" id="{F6EF72F9-E752-5649-834C-BEDFBF555E31}"/>
                  </a:ext>
                </a:extLst>
              </p:cNvPr>
              <p:cNvCxnSpPr>
                <a:cxnSpLocks noChangeShapeType="1"/>
              </p:cNvCxnSpPr>
              <p:nvPr/>
            </p:nvCxnSpPr>
            <p:spPr bwMode="auto">
              <a:xfrm rot="16200000" flipH="1">
                <a:off x="6125771" y="1805110"/>
                <a:ext cx="1702304" cy="3001"/>
              </a:xfrm>
              <a:prstGeom prst="line">
                <a:avLst/>
              </a:prstGeom>
              <a:noFill/>
              <a:ln w="12700" algn="ctr">
                <a:solidFill>
                  <a:srgbClr val="4161E9"/>
                </a:solidFill>
                <a:round/>
                <a:headEnd/>
                <a:tailEnd/>
              </a:ln>
            </p:spPr>
          </p:cxnSp>
          <p:cxnSp>
            <p:nvCxnSpPr>
              <p:cNvPr id="402" name="Straight Connector 514">
                <a:extLst>
                  <a:ext uri="{FF2B5EF4-FFF2-40B4-BE49-F238E27FC236}">
                    <a16:creationId xmlns:a16="http://schemas.microsoft.com/office/drawing/2014/main" xmlns="" id="{329A3229-C2AF-CE41-8394-AD08E70FFF36}"/>
                  </a:ext>
                </a:extLst>
              </p:cNvPr>
              <p:cNvCxnSpPr>
                <a:cxnSpLocks noChangeShapeType="1"/>
              </p:cNvCxnSpPr>
              <p:nvPr/>
            </p:nvCxnSpPr>
            <p:spPr bwMode="auto">
              <a:xfrm rot="10800000">
                <a:off x="6903214" y="2728540"/>
                <a:ext cx="376039" cy="0"/>
              </a:xfrm>
              <a:prstGeom prst="line">
                <a:avLst/>
              </a:prstGeom>
              <a:noFill/>
              <a:ln w="12700" algn="ctr">
                <a:solidFill>
                  <a:srgbClr val="FF0000"/>
                </a:solidFill>
                <a:round/>
                <a:headEnd type="triangle" w="sm" len="med"/>
                <a:tailEnd/>
              </a:ln>
            </p:spPr>
          </p:cxnSp>
          <p:cxnSp>
            <p:nvCxnSpPr>
              <p:cNvPr id="403" name="Straight Connector 515">
                <a:extLst>
                  <a:ext uri="{FF2B5EF4-FFF2-40B4-BE49-F238E27FC236}">
                    <a16:creationId xmlns:a16="http://schemas.microsoft.com/office/drawing/2014/main" xmlns="" id="{97AFEA14-9D54-B243-A0F0-7B9C2E3BE3A2}"/>
                  </a:ext>
                </a:extLst>
              </p:cNvPr>
              <p:cNvCxnSpPr>
                <a:cxnSpLocks noChangeShapeType="1"/>
              </p:cNvCxnSpPr>
              <p:nvPr/>
            </p:nvCxnSpPr>
            <p:spPr bwMode="auto">
              <a:xfrm rot="16200000" flipH="1">
                <a:off x="6046280" y="1871606"/>
                <a:ext cx="1708075" cy="5794"/>
              </a:xfrm>
              <a:prstGeom prst="line">
                <a:avLst/>
              </a:prstGeom>
              <a:noFill/>
              <a:ln w="12700" algn="ctr">
                <a:solidFill>
                  <a:srgbClr val="FF0000"/>
                </a:solidFill>
                <a:round/>
                <a:headEnd/>
                <a:tailEnd/>
              </a:ln>
            </p:spPr>
          </p:cxnSp>
          <p:cxnSp>
            <p:nvCxnSpPr>
              <p:cNvPr id="404" name="Straight Connector 516">
                <a:extLst>
                  <a:ext uri="{FF2B5EF4-FFF2-40B4-BE49-F238E27FC236}">
                    <a16:creationId xmlns:a16="http://schemas.microsoft.com/office/drawing/2014/main" xmlns="" id="{3E2D162E-50C2-1947-95A7-E171BD965529}"/>
                  </a:ext>
                </a:extLst>
              </p:cNvPr>
              <p:cNvCxnSpPr>
                <a:cxnSpLocks noChangeShapeType="1"/>
              </p:cNvCxnSpPr>
              <p:nvPr/>
            </p:nvCxnSpPr>
            <p:spPr bwMode="auto">
              <a:xfrm rot="10800000">
                <a:off x="652299" y="1022662"/>
                <a:ext cx="6242248" cy="0"/>
              </a:xfrm>
              <a:prstGeom prst="line">
                <a:avLst/>
              </a:prstGeom>
              <a:noFill/>
              <a:ln w="12700" algn="ctr">
                <a:solidFill>
                  <a:srgbClr val="FF0000"/>
                </a:solidFill>
                <a:round/>
                <a:headEnd/>
                <a:tailEnd/>
              </a:ln>
            </p:spPr>
          </p:cxnSp>
          <p:cxnSp>
            <p:nvCxnSpPr>
              <p:cNvPr id="405" name="Straight Connector 517">
                <a:extLst>
                  <a:ext uri="{FF2B5EF4-FFF2-40B4-BE49-F238E27FC236}">
                    <a16:creationId xmlns:a16="http://schemas.microsoft.com/office/drawing/2014/main" xmlns="" id="{33532583-B591-F040-ADE9-F0FE723BDEED}"/>
                  </a:ext>
                </a:extLst>
              </p:cNvPr>
              <p:cNvCxnSpPr>
                <a:cxnSpLocks noChangeShapeType="1"/>
              </p:cNvCxnSpPr>
              <p:nvPr/>
            </p:nvCxnSpPr>
            <p:spPr bwMode="auto">
              <a:xfrm rot="10800000" flipV="1">
                <a:off x="644947" y="957139"/>
                <a:ext cx="6326418" cy="2"/>
              </a:xfrm>
              <a:prstGeom prst="line">
                <a:avLst/>
              </a:prstGeom>
              <a:noFill/>
              <a:ln w="12700" algn="ctr">
                <a:solidFill>
                  <a:srgbClr val="4161E9"/>
                </a:solidFill>
                <a:round/>
                <a:headEnd type="none" w="sm" len="med"/>
                <a:tailEnd type="triangle" w="sm" len="med"/>
              </a:ln>
            </p:spPr>
          </p:cxnSp>
          <p:cxnSp>
            <p:nvCxnSpPr>
              <p:cNvPr id="406" name="Straight Connector 518">
                <a:extLst>
                  <a:ext uri="{FF2B5EF4-FFF2-40B4-BE49-F238E27FC236}">
                    <a16:creationId xmlns:a16="http://schemas.microsoft.com/office/drawing/2014/main" xmlns="" id="{C311013D-C2FC-2044-A542-A1D1565AADD8}"/>
                  </a:ext>
                </a:extLst>
              </p:cNvPr>
              <p:cNvCxnSpPr>
                <a:cxnSpLocks noChangeShapeType="1"/>
              </p:cNvCxnSpPr>
              <p:nvPr/>
            </p:nvCxnSpPr>
            <p:spPr bwMode="auto">
              <a:xfrm rot="10800000">
                <a:off x="652299" y="902777"/>
                <a:ext cx="6392664" cy="0"/>
              </a:xfrm>
              <a:prstGeom prst="line">
                <a:avLst/>
              </a:prstGeom>
              <a:noFill/>
              <a:ln w="12700" algn="ctr">
                <a:solidFill>
                  <a:srgbClr val="FF0000"/>
                </a:solidFill>
                <a:round/>
                <a:headEnd/>
                <a:tailEnd/>
              </a:ln>
            </p:spPr>
          </p:cxnSp>
          <p:cxnSp>
            <p:nvCxnSpPr>
              <p:cNvPr id="407" name="Straight Connector 540">
                <a:extLst>
                  <a:ext uri="{FF2B5EF4-FFF2-40B4-BE49-F238E27FC236}">
                    <a16:creationId xmlns:a16="http://schemas.microsoft.com/office/drawing/2014/main" xmlns="" id="{23883F64-770E-8045-94CA-3557BC3DBA26}"/>
                  </a:ext>
                </a:extLst>
              </p:cNvPr>
              <p:cNvCxnSpPr>
                <a:cxnSpLocks noChangeShapeType="1"/>
              </p:cNvCxnSpPr>
              <p:nvPr/>
            </p:nvCxnSpPr>
            <p:spPr bwMode="auto">
              <a:xfrm flipV="1">
                <a:off x="623560" y="2897159"/>
                <a:ext cx="439362" cy="1"/>
              </a:xfrm>
              <a:prstGeom prst="line">
                <a:avLst/>
              </a:prstGeom>
              <a:noFill/>
              <a:ln w="12700" algn="ctr">
                <a:solidFill>
                  <a:srgbClr val="4161E9"/>
                </a:solidFill>
                <a:round/>
                <a:headEnd type="triangle" w="sm" len="med"/>
                <a:tailEnd type="triangle" w="sm" len="med"/>
              </a:ln>
            </p:spPr>
          </p:cxnSp>
          <p:sp>
            <p:nvSpPr>
              <p:cNvPr id="408" name="Text Box 83">
                <a:extLst>
                  <a:ext uri="{FF2B5EF4-FFF2-40B4-BE49-F238E27FC236}">
                    <a16:creationId xmlns:a16="http://schemas.microsoft.com/office/drawing/2014/main" xmlns="" id="{CB71DA6C-717B-4C4E-BEB6-F8D13E06315B}"/>
                  </a:ext>
                </a:extLst>
              </p:cNvPr>
              <p:cNvSpPr txBox="1">
                <a:spLocks noChangeArrowheads="1"/>
              </p:cNvSpPr>
              <p:nvPr/>
            </p:nvSpPr>
            <p:spPr bwMode="auto">
              <a:xfrm>
                <a:off x="626416" y="2367328"/>
                <a:ext cx="451247" cy="338554"/>
              </a:xfrm>
              <a:prstGeom prst="rect">
                <a:avLst/>
              </a:prstGeom>
              <a:noFill/>
              <a:ln w="9525">
                <a:noFill/>
                <a:miter lim="800000"/>
                <a:headEnd/>
                <a:tailEnd/>
              </a:ln>
            </p:spPr>
            <p:txBody>
              <a:bodyPr>
                <a:spAutoFit/>
              </a:bodyPr>
              <a:lstStyle/>
              <a:p>
                <a:pPr algn="ctr"/>
                <a:r>
                  <a:rPr lang="en-US" sz="800" dirty="0">
                    <a:solidFill>
                      <a:srgbClr val="000000"/>
                    </a:solidFill>
                    <a:latin typeface="Times New Roman"/>
                    <a:cs typeface="Times New Roman"/>
                  </a:rPr>
                  <a:t>1553</a:t>
                </a:r>
              </a:p>
              <a:p>
                <a:pPr algn="ctr"/>
                <a:r>
                  <a:rPr lang="en-US" sz="800" dirty="0">
                    <a:solidFill>
                      <a:srgbClr val="000000"/>
                    </a:solidFill>
                    <a:latin typeface="Times New Roman"/>
                    <a:cs typeface="Times New Roman"/>
                  </a:rPr>
                  <a:t>(x2)</a:t>
                </a:r>
              </a:p>
            </p:txBody>
          </p:sp>
          <p:sp>
            <p:nvSpPr>
              <p:cNvPr id="409" name="Text Box 83">
                <a:extLst>
                  <a:ext uri="{FF2B5EF4-FFF2-40B4-BE49-F238E27FC236}">
                    <a16:creationId xmlns:a16="http://schemas.microsoft.com/office/drawing/2014/main" xmlns="" id="{23FB61CE-0A4A-E746-A13C-B3E2BA0068CC}"/>
                  </a:ext>
                </a:extLst>
              </p:cNvPr>
              <p:cNvSpPr txBox="1">
                <a:spLocks noChangeArrowheads="1"/>
              </p:cNvSpPr>
              <p:nvPr/>
            </p:nvSpPr>
            <p:spPr bwMode="auto">
              <a:xfrm>
                <a:off x="548226" y="2623732"/>
                <a:ext cx="605843" cy="215450"/>
              </a:xfrm>
              <a:prstGeom prst="rect">
                <a:avLst/>
              </a:prstGeom>
              <a:noFill/>
              <a:ln w="9525">
                <a:noFill/>
                <a:miter lim="800000"/>
                <a:headEnd/>
                <a:tailEnd/>
              </a:ln>
            </p:spPr>
            <p:txBody>
              <a:bodyPr>
                <a:spAutoFit/>
              </a:bodyPr>
              <a:lstStyle/>
              <a:p>
                <a:pPr algn="ctr"/>
                <a:endParaRPr lang="en-US" sz="800">
                  <a:solidFill>
                    <a:srgbClr val="000000"/>
                  </a:solidFill>
                  <a:latin typeface="Times New Roman"/>
                  <a:cs typeface="Times New Roman"/>
                </a:endParaRPr>
              </a:p>
            </p:txBody>
          </p:sp>
          <p:sp>
            <p:nvSpPr>
              <p:cNvPr id="410" name="Text Box 83">
                <a:extLst>
                  <a:ext uri="{FF2B5EF4-FFF2-40B4-BE49-F238E27FC236}">
                    <a16:creationId xmlns:a16="http://schemas.microsoft.com/office/drawing/2014/main" xmlns="" id="{F8DFC445-F1BF-3546-9702-73C69149C88D}"/>
                  </a:ext>
                </a:extLst>
              </p:cNvPr>
              <p:cNvSpPr txBox="1">
                <a:spLocks noChangeArrowheads="1"/>
              </p:cNvSpPr>
              <p:nvPr/>
            </p:nvSpPr>
            <p:spPr bwMode="auto">
              <a:xfrm>
                <a:off x="605642" y="3368125"/>
                <a:ext cx="593638" cy="338554"/>
              </a:xfrm>
              <a:prstGeom prst="rect">
                <a:avLst/>
              </a:prstGeom>
              <a:noFill/>
              <a:ln w="9525">
                <a:noFill/>
                <a:miter lim="800000"/>
                <a:headEnd/>
                <a:tailEnd/>
              </a:ln>
            </p:spPr>
            <p:txBody>
              <a:bodyPr wrap="square">
                <a:spAutoFit/>
              </a:bodyPr>
              <a:lstStyle/>
              <a:p>
                <a:pPr algn="ctr"/>
                <a:r>
                  <a:rPr lang="en-US" sz="800" dirty="0">
                    <a:solidFill>
                      <a:srgbClr val="000000"/>
                    </a:solidFill>
                    <a:latin typeface="Times New Roman"/>
                    <a:cs typeface="Times New Roman"/>
                  </a:rPr>
                  <a:t>1pps </a:t>
                </a:r>
              </a:p>
              <a:p>
                <a:pPr algn="ctr"/>
                <a:r>
                  <a:rPr lang="en-US" sz="800" dirty="0">
                    <a:solidFill>
                      <a:srgbClr val="000000"/>
                    </a:solidFill>
                    <a:latin typeface="Times New Roman"/>
                    <a:cs typeface="Times New Roman"/>
                  </a:rPr>
                  <a:t>(x2)</a:t>
                </a:r>
              </a:p>
            </p:txBody>
          </p:sp>
          <p:sp>
            <p:nvSpPr>
              <p:cNvPr id="411" name="Text Box 83">
                <a:extLst>
                  <a:ext uri="{FF2B5EF4-FFF2-40B4-BE49-F238E27FC236}">
                    <a16:creationId xmlns:a16="http://schemas.microsoft.com/office/drawing/2014/main" xmlns="" id="{9D8990D9-4637-6642-A44F-0D6DA8F7F05C}"/>
                  </a:ext>
                </a:extLst>
              </p:cNvPr>
              <p:cNvSpPr txBox="1">
                <a:spLocks noChangeArrowheads="1"/>
              </p:cNvSpPr>
              <p:nvPr/>
            </p:nvSpPr>
            <p:spPr bwMode="auto">
              <a:xfrm>
                <a:off x="385948" y="4708567"/>
                <a:ext cx="955962" cy="338554"/>
              </a:xfrm>
              <a:prstGeom prst="rect">
                <a:avLst/>
              </a:prstGeom>
              <a:noFill/>
              <a:ln w="9525">
                <a:noFill/>
                <a:miter lim="800000"/>
                <a:headEnd/>
                <a:tailEnd/>
              </a:ln>
            </p:spPr>
            <p:txBody>
              <a:bodyPr wrap="square">
                <a:spAutoFit/>
              </a:bodyPr>
              <a:lstStyle/>
              <a:p>
                <a:pPr algn="ctr"/>
                <a:r>
                  <a:rPr lang="en-US" sz="800" dirty="0">
                    <a:solidFill>
                      <a:srgbClr val="000000"/>
                    </a:solidFill>
                    <a:latin typeface="Times New Roman"/>
                    <a:cs typeface="Times New Roman"/>
                  </a:rPr>
                  <a:t>Main </a:t>
                </a:r>
              </a:p>
              <a:p>
                <a:pPr algn="ctr"/>
                <a:r>
                  <a:rPr lang="en-US" sz="800" dirty="0">
                    <a:solidFill>
                      <a:srgbClr val="000000"/>
                    </a:solidFill>
                    <a:latin typeface="Times New Roman"/>
                    <a:cs typeface="Times New Roman"/>
                  </a:rPr>
                  <a:t>(x2)</a:t>
                </a:r>
              </a:p>
            </p:txBody>
          </p:sp>
          <p:sp>
            <p:nvSpPr>
              <p:cNvPr id="412" name="Text Box 83">
                <a:extLst>
                  <a:ext uri="{FF2B5EF4-FFF2-40B4-BE49-F238E27FC236}">
                    <a16:creationId xmlns:a16="http://schemas.microsoft.com/office/drawing/2014/main" xmlns="" id="{0BD83A30-1287-4B4B-92D6-A23DF869AADA}"/>
                  </a:ext>
                </a:extLst>
              </p:cNvPr>
              <p:cNvSpPr txBox="1">
                <a:spLocks noChangeArrowheads="1"/>
              </p:cNvSpPr>
              <p:nvPr/>
            </p:nvSpPr>
            <p:spPr bwMode="auto">
              <a:xfrm>
                <a:off x="551183" y="5023158"/>
                <a:ext cx="675757" cy="338554"/>
              </a:xfrm>
              <a:prstGeom prst="rect">
                <a:avLst/>
              </a:prstGeom>
              <a:noFill/>
              <a:ln w="9525">
                <a:noFill/>
                <a:miter lim="800000"/>
                <a:headEnd/>
                <a:tailEnd/>
              </a:ln>
            </p:spPr>
            <p:txBody>
              <a:bodyPr>
                <a:spAutoFit/>
              </a:bodyPr>
              <a:lstStyle/>
              <a:p>
                <a:pPr algn="ctr"/>
                <a:r>
                  <a:rPr lang="en-US" sz="800" dirty="0" err="1">
                    <a:solidFill>
                      <a:srgbClr val="000000"/>
                    </a:solidFill>
                    <a:latin typeface="Times New Roman"/>
                    <a:cs typeface="Times New Roman"/>
                  </a:rPr>
                  <a:t>Det</a:t>
                </a:r>
                <a:r>
                  <a:rPr lang="en-US" sz="800" dirty="0">
                    <a:solidFill>
                      <a:srgbClr val="000000"/>
                    </a:solidFill>
                    <a:latin typeface="Times New Roman"/>
                    <a:cs typeface="Times New Roman"/>
                  </a:rPr>
                  <a:t> </a:t>
                </a:r>
              </a:p>
              <a:p>
                <a:pPr algn="ctr"/>
                <a:r>
                  <a:rPr lang="en-US" sz="800" dirty="0">
                    <a:solidFill>
                      <a:srgbClr val="000000"/>
                    </a:solidFill>
                    <a:latin typeface="Times New Roman"/>
                    <a:cs typeface="Times New Roman"/>
                  </a:rPr>
                  <a:t>(x2)</a:t>
                </a:r>
              </a:p>
            </p:txBody>
          </p:sp>
          <p:sp>
            <p:nvSpPr>
              <p:cNvPr id="413" name="Text Box 83">
                <a:extLst>
                  <a:ext uri="{FF2B5EF4-FFF2-40B4-BE49-F238E27FC236}">
                    <a16:creationId xmlns:a16="http://schemas.microsoft.com/office/drawing/2014/main" xmlns="" id="{29728C38-1295-FF4C-9058-2B8A00D6F092}"/>
                  </a:ext>
                </a:extLst>
              </p:cNvPr>
              <p:cNvSpPr txBox="1">
                <a:spLocks noChangeArrowheads="1"/>
              </p:cNvSpPr>
              <p:nvPr/>
            </p:nvSpPr>
            <p:spPr bwMode="auto">
              <a:xfrm>
                <a:off x="511600" y="5337562"/>
                <a:ext cx="724449" cy="338554"/>
              </a:xfrm>
              <a:prstGeom prst="rect">
                <a:avLst/>
              </a:prstGeom>
              <a:noFill/>
              <a:ln w="9525">
                <a:noFill/>
                <a:miter lim="800000"/>
                <a:headEnd/>
                <a:tailEnd/>
              </a:ln>
            </p:spPr>
            <p:txBody>
              <a:bodyPr wrap="square">
                <a:spAutoFit/>
              </a:bodyPr>
              <a:lstStyle/>
              <a:p>
                <a:pPr algn="ctr"/>
                <a:r>
                  <a:rPr lang="en-US" sz="800" dirty="0">
                    <a:solidFill>
                      <a:srgbClr val="000000"/>
                    </a:solidFill>
                    <a:latin typeface="Times New Roman"/>
                    <a:cs typeface="Times New Roman"/>
                  </a:rPr>
                  <a:t>Laser </a:t>
                </a:r>
              </a:p>
              <a:p>
                <a:pPr algn="ctr"/>
                <a:r>
                  <a:rPr lang="en-US" sz="800" dirty="0">
                    <a:solidFill>
                      <a:srgbClr val="000000"/>
                    </a:solidFill>
                    <a:latin typeface="Times New Roman"/>
                    <a:cs typeface="Times New Roman"/>
                  </a:rPr>
                  <a:t>(x2)</a:t>
                </a:r>
              </a:p>
            </p:txBody>
          </p:sp>
          <p:cxnSp>
            <p:nvCxnSpPr>
              <p:cNvPr id="414" name="Straight Arrow Connector 556">
                <a:extLst>
                  <a:ext uri="{FF2B5EF4-FFF2-40B4-BE49-F238E27FC236}">
                    <a16:creationId xmlns:a16="http://schemas.microsoft.com/office/drawing/2014/main" xmlns="" id="{30CD7963-AA80-384D-B640-D6F61716BF14}"/>
                  </a:ext>
                </a:extLst>
              </p:cNvPr>
              <p:cNvCxnSpPr>
                <a:cxnSpLocks noChangeShapeType="1"/>
              </p:cNvCxnSpPr>
              <p:nvPr/>
            </p:nvCxnSpPr>
            <p:spPr bwMode="auto">
              <a:xfrm flipV="1">
                <a:off x="660965" y="5880772"/>
                <a:ext cx="1654572" cy="671"/>
              </a:xfrm>
              <a:prstGeom prst="straightConnector1">
                <a:avLst/>
              </a:prstGeom>
              <a:noFill/>
              <a:ln w="12700" algn="ctr">
                <a:solidFill>
                  <a:srgbClr val="FF0000"/>
                </a:solidFill>
                <a:round/>
                <a:headEnd type="none" w="sm" len="med"/>
                <a:tailEnd/>
              </a:ln>
            </p:spPr>
          </p:cxnSp>
          <p:cxnSp>
            <p:nvCxnSpPr>
              <p:cNvPr id="415" name="Straight Arrow Connector 557">
                <a:extLst>
                  <a:ext uri="{FF2B5EF4-FFF2-40B4-BE49-F238E27FC236}">
                    <a16:creationId xmlns:a16="http://schemas.microsoft.com/office/drawing/2014/main" xmlns="" id="{EF7361B6-094F-724F-9392-DA0B4625519D}"/>
                  </a:ext>
                </a:extLst>
              </p:cNvPr>
              <p:cNvCxnSpPr>
                <a:cxnSpLocks noChangeShapeType="1"/>
              </p:cNvCxnSpPr>
              <p:nvPr/>
            </p:nvCxnSpPr>
            <p:spPr bwMode="auto">
              <a:xfrm>
                <a:off x="636938" y="5969958"/>
                <a:ext cx="1603515" cy="1588"/>
              </a:xfrm>
              <a:prstGeom prst="straightConnector1">
                <a:avLst/>
              </a:prstGeom>
              <a:noFill/>
              <a:ln w="12700" algn="ctr">
                <a:solidFill>
                  <a:srgbClr val="4161E9"/>
                </a:solidFill>
                <a:round/>
                <a:headEnd type="triangle" w="sm" len="med"/>
                <a:tailEnd/>
              </a:ln>
            </p:spPr>
          </p:cxnSp>
          <p:cxnSp>
            <p:nvCxnSpPr>
              <p:cNvPr id="416" name="Straight Connector 558">
                <a:extLst>
                  <a:ext uri="{FF2B5EF4-FFF2-40B4-BE49-F238E27FC236}">
                    <a16:creationId xmlns:a16="http://schemas.microsoft.com/office/drawing/2014/main" xmlns="" id="{E5AB0E48-3229-DB4D-8500-CE04EA50AC5B}"/>
                  </a:ext>
                </a:extLst>
              </p:cNvPr>
              <p:cNvCxnSpPr>
                <a:cxnSpLocks noChangeShapeType="1"/>
              </p:cNvCxnSpPr>
              <p:nvPr/>
            </p:nvCxnSpPr>
            <p:spPr bwMode="auto">
              <a:xfrm rot="5400000">
                <a:off x="1880010" y="6319552"/>
                <a:ext cx="718814" cy="1829"/>
              </a:xfrm>
              <a:prstGeom prst="line">
                <a:avLst/>
              </a:prstGeom>
              <a:noFill/>
              <a:ln w="12700" algn="ctr">
                <a:solidFill>
                  <a:srgbClr val="4161E9"/>
                </a:solidFill>
                <a:round/>
                <a:headEnd/>
                <a:tailEnd/>
              </a:ln>
            </p:spPr>
          </p:cxnSp>
          <p:cxnSp>
            <p:nvCxnSpPr>
              <p:cNvPr id="417" name="Straight Connector 559">
                <a:extLst>
                  <a:ext uri="{FF2B5EF4-FFF2-40B4-BE49-F238E27FC236}">
                    <a16:creationId xmlns:a16="http://schemas.microsoft.com/office/drawing/2014/main" xmlns="" id="{354715EB-1711-DE4B-BB95-93CE95A99002}"/>
                  </a:ext>
                </a:extLst>
              </p:cNvPr>
              <p:cNvCxnSpPr>
                <a:cxnSpLocks noChangeShapeType="1"/>
              </p:cNvCxnSpPr>
              <p:nvPr/>
            </p:nvCxnSpPr>
            <p:spPr bwMode="auto">
              <a:xfrm rot="5400000">
                <a:off x="1982132" y="6208114"/>
                <a:ext cx="656877" cy="1632"/>
              </a:xfrm>
              <a:prstGeom prst="line">
                <a:avLst/>
              </a:prstGeom>
              <a:noFill/>
              <a:ln w="12700" algn="ctr">
                <a:solidFill>
                  <a:srgbClr val="FF0000"/>
                </a:solidFill>
                <a:round/>
                <a:headEnd/>
                <a:tailEnd/>
              </a:ln>
            </p:spPr>
          </p:cxnSp>
          <p:sp>
            <p:nvSpPr>
              <p:cNvPr id="418" name="Rectangle 290">
                <a:extLst>
                  <a:ext uri="{FF2B5EF4-FFF2-40B4-BE49-F238E27FC236}">
                    <a16:creationId xmlns:a16="http://schemas.microsoft.com/office/drawing/2014/main" xmlns="" id="{5343C2CE-51F1-9D4C-AD38-606F23C39B9C}"/>
                  </a:ext>
                </a:extLst>
              </p:cNvPr>
              <p:cNvSpPr>
                <a:spLocks noChangeArrowheads="1"/>
              </p:cNvSpPr>
              <p:nvPr/>
            </p:nvSpPr>
            <p:spPr bwMode="auto">
              <a:xfrm>
                <a:off x="1081117" y="1942719"/>
                <a:ext cx="715953" cy="3880704"/>
              </a:xfrm>
              <a:prstGeom prst="rect">
                <a:avLst/>
              </a:prstGeom>
              <a:noFill/>
              <a:ln w="25400" algn="ctr">
                <a:noFill/>
                <a:round/>
                <a:headEnd/>
                <a:tailEnd/>
              </a:ln>
            </p:spPr>
            <p:txBody>
              <a:bodyPr/>
              <a:lstStyle/>
              <a:p>
                <a:pPr algn="ctr"/>
                <a:endParaRPr lang="en-US">
                  <a:latin typeface="Times New Roman"/>
                  <a:cs typeface="Times New Roman"/>
                </a:endParaRPr>
              </a:p>
            </p:txBody>
          </p:sp>
          <p:sp>
            <p:nvSpPr>
              <p:cNvPr id="419" name="TextBox 418">
                <a:extLst>
                  <a:ext uri="{FF2B5EF4-FFF2-40B4-BE49-F238E27FC236}">
                    <a16:creationId xmlns:a16="http://schemas.microsoft.com/office/drawing/2014/main" xmlns="" id="{62601D2B-39F1-674B-AEB0-474B387F7C08}"/>
                  </a:ext>
                </a:extLst>
              </p:cNvPr>
              <p:cNvSpPr txBox="1"/>
              <p:nvPr/>
            </p:nvSpPr>
            <p:spPr bwMode="auto">
              <a:xfrm rot="10800000" flipH="1">
                <a:off x="2435764" y="1469379"/>
                <a:ext cx="307777" cy="460359"/>
              </a:xfrm>
              <a:prstGeom prst="rect">
                <a:avLst/>
              </a:prstGeom>
              <a:solidFill>
                <a:schemeClr val="bg1"/>
              </a:solidFill>
              <a:ln>
                <a:solidFill>
                  <a:schemeClr val="tx1"/>
                </a:solidFill>
              </a:ln>
            </p:spPr>
            <p:txBody>
              <a:bodyPr vert="vert" wrap="square" anchor="ctr">
                <a:spAutoFit/>
              </a:bodyPr>
              <a:lstStyle/>
              <a:p>
                <a:pPr algn="ctr">
                  <a:defRPr/>
                </a:pPr>
                <a:r>
                  <a:rPr lang="en-US" sz="800" dirty="0">
                    <a:latin typeface="Times New Roman"/>
                    <a:cs typeface="Times New Roman"/>
                  </a:rPr>
                  <a:t>Laser 1</a:t>
                </a:r>
              </a:p>
            </p:txBody>
          </p:sp>
          <p:sp>
            <p:nvSpPr>
              <p:cNvPr id="420" name="TextBox 419">
                <a:extLst>
                  <a:ext uri="{FF2B5EF4-FFF2-40B4-BE49-F238E27FC236}">
                    <a16:creationId xmlns:a16="http://schemas.microsoft.com/office/drawing/2014/main" xmlns="" id="{76B9590E-52EE-0A49-8DCD-3C4C762D2B98}"/>
                  </a:ext>
                </a:extLst>
              </p:cNvPr>
              <p:cNvSpPr txBox="1"/>
              <p:nvPr/>
            </p:nvSpPr>
            <p:spPr bwMode="auto">
              <a:xfrm rot="10800000">
                <a:off x="2919511" y="1460075"/>
                <a:ext cx="307777" cy="474955"/>
              </a:xfrm>
              <a:prstGeom prst="rect">
                <a:avLst/>
              </a:prstGeom>
              <a:solidFill>
                <a:schemeClr val="bg1"/>
              </a:solidFill>
              <a:ln>
                <a:solidFill>
                  <a:schemeClr val="tx1"/>
                </a:solidFill>
              </a:ln>
            </p:spPr>
            <p:txBody>
              <a:bodyPr vert="vert" wrap="square" anchor="ctr">
                <a:spAutoFit/>
              </a:bodyPr>
              <a:lstStyle/>
              <a:p>
                <a:pPr algn="ctr">
                  <a:defRPr/>
                </a:pPr>
                <a:r>
                  <a:rPr lang="en-US" sz="800" dirty="0">
                    <a:latin typeface="Times New Roman"/>
                    <a:cs typeface="Times New Roman"/>
                  </a:rPr>
                  <a:t>Laser 2</a:t>
                </a:r>
              </a:p>
            </p:txBody>
          </p:sp>
          <p:cxnSp>
            <p:nvCxnSpPr>
              <p:cNvPr id="421" name="Straight Arrow Connector 624">
                <a:extLst>
                  <a:ext uri="{FF2B5EF4-FFF2-40B4-BE49-F238E27FC236}">
                    <a16:creationId xmlns:a16="http://schemas.microsoft.com/office/drawing/2014/main" xmlns="" id="{B92DD4FD-001B-BB4F-9C6B-6470F46BF13A}"/>
                  </a:ext>
                </a:extLst>
              </p:cNvPr>
              <p:cNvCxnSpPr>
                <a:cxnSpLocks noChangeShapeType="1"/>
              </p:cNvCxnSpPr>
              <p:nvPr/>
            </p:nvCxnSpPr>
            <p:spPr bwMode="auto">
              <a:xfrm>
                <a:off x="1757549" y="3253838"/>
                <a:ext cx="1862445" cy="0"/>
              </a:xfrm>
              <a:prstGeom prst="straightConnector1">
                <a:avLst/>
              </a:prstGeom>
              <a:noFill/>
              <a:ln w="12700" algn="ctr">
                <a:solidFill>
                  <a:srgbClr val="4161E9"/>
                </a:solidFill>
                <a:round/>
                <a:headEnd type="triangle" w="sm" len="med"/>
                <a:tailEnd/>
              </a:ln>
            </p:spPr>
          </p:cxnSp>
          <p:sp>
            <p:nvSpPr>
              <p:cNvPr id="422" name="Text Box 150">
                <a:extLst>
                  <a:ext uri="{FF2B5EF4-FFF2-40B4-BE49-F238E27FC236}">
                    <a16:creationId xmlns:a16="http://schemas.microsoft.com/office/drawing/2014/main" xmlns="" id="{760CDC42-251B-7240-AD78-C3AEFDB9BC6B}"/>
                  </a:ext>
                </a:extLst>
              </p:cNvPr>
              <p:cNvSpPr txBox="1">
                <a:spLocks noChangeArrowheads="1"/>
              </p:cNvSpPr>
              <p:nvPr/>
            </p:nvSpPr>
            <p:spPr bwMode="auto">
              <a:xfrm>
                <a:off x="4541214" y="5940831"/>
                <a:ext cx="2025316" cy="215450"/>
              </a:xfrm>
              <a:prstGeom prst="rect">
                <a:avLst/>
              </a:prstGeom>
              <a:noFill/>
              <a:ln w="9525">
                <a:noFill/>
                <a:miter lim="800000"/>
                <a:headEnd/>
                <a:tailEnd/>
              </a:ln>
            </p:spPr>
            <p:txBody>
              <a:bodyPr>
                <a:spAutoFit/>
              </a:bodyPr>
              <a:lstStyle/>
              <a:p>
                <a:pPr algn="ctr"/>
                <a:endParaRPr lang="en-US" sz="800">
                  <a:latin typeface="Times New Roman"/>
                  <a:cs typeface="Times New Roman"/>
                </a:endParaRPr>
              </a:p>
            </p:txBody>
          </p:sp>
          <p:sp>
            <p:nvSpPr>
              <p:cNvPr id="423" name="Text Box 150">
                <a:extLst>
                  <a:ext uri="{FF2B5EF4-FFF2-40B4-BE49-F238E27FC236}">
                    <a16:creationId xmlns:a16="http://schemas.microsoft.com/office/drawing/2014/main" xmlns="" id="{62B08239-AC53-994B-9983-376D030F43E1}"/>
                  </a:ext>
                </a:extLst>
              </p:cNvPr>
              <p:cNvSpPr txBox="1">
                <a:spLocks noChangeArrowheads="1"/>
              </p:cNvSpPr>
              <p:nvPr/>
            </p:nvSpPr>
            <p:spPr bwMode="auto">
              <a:xfrm>
                <a:off x="5050822" y="5714711"/>
                <a:ext cx="1051550" cy="215139"/>
              </a:xfrm>
              <a:prstGeom prst="rect">
                <a:avLst/>
              </a:prstGeom>
              <a:noFill/>
              <a:ln w="9525">
                <a:noFill/>
                <a:miter lim="800000"/>
                <a:headEnd/>
                <a:tailEnd/>
              </a:ln>
            </p:spPr>
            <p:txBody>
              <a:bodyPr>
                <a:spAutoFit/>
              </a:bodyPr>
              <a:lstStyle/>
              <a:p>
                <a:endParaRPr lang="en-US" sz="800">
                  <a:latin typeface="Times New Roman"/>
                  <a:cs typeface="Times New Roman"/>
                </a:endParaRPr>
              </a:p>
            </p:txBody>
          </p:sp>
          <p:sp>
            <p:nvSpPr>
              <p:cNvPr id="424" name="Line 13">
                <a:extLst>
                  <a:ext uri="{FF2B5EF4-FFF2-40B4-BE49-F238E27FC236}">
                    <a16:creationId xmlns:a16="http://schemas.microsoft.com/office/drawing/2014/main" xmlns="" id="{BE96B8B7-FFD5-8942-BA5F-11E8A5DBAB8B}"/>
                  </a:ext>
                </a:extLst>
              </p:cNvPr>
              <p:cNvSpPr>
                <a:spLocks noChangeShapeType="1"/>
              </p:cNvSpPr>
              <p:nvPr/>
            </p:nvSpPr>
            <p:spPr bwMode="auto">
              <a:xfrm flipH="1">
                <a:off x="7956117" y="3075708"/>
                <a:ext cx="433800" cy="6715"/>
              </a:xfrm>
              <a:prstGeom prst="line">
                <a:avLst/>
              </a:prstGeom>
              <a:noFill/>
              <a:ln w="25400">
                <a:solidFill>
                  <a:srgbClr val="66FF33"/>
                </a:solidFill>
                <a:prstDash val="solid"/>
                <a:round/>
                <a:headEnd/>
                <a:tailEnd type="triangle" w="med" len="med"/>
              </a:ln>
            </p:spPr>
            <p:txBody>
              <a:bodyPr wrap="none" lIns="82058" tIns="41029" rIns="82058" bIns="41029" anchor="ctr"/>
              <a:lstStyle/>
              <a:p>
                <a:endParaRPr lang="en-US">
                  <a:latin typeface="Times New Roman"/>
                  <a:cs typeface="Times New Roman"/>
                </a:endParaRPr>
              </a:p>
            </p:txBody>
          </p:sp>
        </p:grpSp>
        <p:cxnSp>
          <p:nvCxnSpPr>
            <p:cNvPr id="121" name="Straight Connector 888">
              <a:extLst>
                <a:ext uri="{FF2B5EF4-FFF2-40B4-BE49-F238E27FC236}">
                  <a16:creationId xmlns:a16="http://schemas.microsoft.com/office/drawing/2014/main" xmlns="" id="{4282E06C-075A-5C4C-9266-1B79CDA91B0F}"/>
                </a:ext>
              </a:extLst>
            </p:cNvPr>
            <p:cNvCxnSpPr>
              <a:cxnSpLocks noChangeShapeType="1"/>
            </p:cNvCxnSpPr>
            <p:nvPr/>
          </p:nvCxnSpPr>
          <p:spPr bwMode="auto">
            <a:xfrm rot="10800000">
              <a:off x="7343807" y="1237509"/>
              <a:ext cx="300037" cy="0"/>
            </a:xfrm>
            <a:prstGeom prst="line">
              <a:avLst/>
            </a:prstGeom>
            <a:noFill/>
            <a:ln w="15875" algn="ctr">
              <a:solidFill>
                <a:srgbClr val="00FA1E"/>
              </a:solidFill>
              <a:round/>
              <a:headEnd type="triangle" w="med" len="med"/>
              <a:tailEnd/>
            </a:ln>
          </p:spPr>
        </p:cxnSp>
        <p:sp>
          <p:nvSpPr>
            <p:cNvPr id="122" name="TextBox 889">
              <a:extLst>
                <a:ext uri="{FF2B5EF4-FFF2-40B4-BE49-F238E27FC236}">
                  <a16:creationId xmlns:a16="http://schemas.microsoft.com/office/drawing/2014/main" xmlns="" id="{A8F45CA3-D480-8844-BE1D-6D43A60B005A}"/>
                </a:ext>
              </a:extLst>
            </p:cNvPr>
            <p:cNvSpPr txBox="1">
              <a:spLocks noChangeArrowheads="1"/>
            </p:cNvSpPr>
            <p:nvPr/>
          </p:nvSpPr>
          <p:spPr bwMode="auto">
            <a:xfrm>
              <a:off x="7508842" y="1105910"/>
              <a:ext cx="1393857" cy="215444"/>
            </a:xfrm>
            <a:prstGeom prst="rect">
              <a:avLst/>
            </a:prstGeom>
            <a:noFill/>
            <a:ln w="9525">
              <a:noFill/>
              <a:miter lim="800000"/>
              <a:headEnd/>
              <a:tailEnd/>
            </a:ln>
          </p:spPr>
          <p:txBody>
            <a:bodyPr wrap="square">
              <a:spAutoFit/>
            </a:bodyPr>
            <a:lstStyle/>
            <a:p>
              <a:pPr algn="ctr"/>
              <a:r>
                <a:rPr lang="en-US" sz="800" dirty="0">
                  <a:latin typeface="Times New Roman"/>
                  <a:cs typeface="Times New Roman"/>
                </a:rPr>
                <a:t>   Transmitter Optical Path</a:t>
              </a:r>
            </a:p>
          </p:txBody>
        </p:sp>
        <p:sp>
          <p:nvSpPr>
            <p:cNvPr id="123" name="TextBox 931">
              <a:extLst>
                <a:ext uri="{FF2B5EF4-FFF2-40B4-BE49-F238E27FC236}">
                  <a16:creationId xmlns:a16="http://schemas.microsoft.com/office/drawing/2014/main" xmlns="" id="{CC6EB268-F820-5B47-8F5D-9C64C995D291}"/>
                </a:ext>
              </a:extLst>
            </p:cNvPr>
            <p:cNvSpPr txBox="1">
              <a:spLocks noChangeArrowheads="1"/>
            </p:cNvSpPr>
            <p:nvPr/>
          </p:nvSpPr>
          <p:spPr bwMode="auto">
            <a:xfrm>
              <a:off x="5454232" y="1028089"/>
              <a:ext cx="767315" cy="307777"/>
            </a:xfrm>
            <a:prstGeom prst="rect">
              <a:avLst/>
            </a:prstGeom>
            <a:noFill/>
            <a:ln w="9525">
              <a:noFill/>
              <a:miter lim="800000"/>
              <a:headEnd/>
              <a:tailEnd/>
            </a:ln>
          </p:spPr>
          <p:txBody>
            <a:bodyPr wrap="square">
              <a:spAutoFit/>
            </a:bodyPr>
            <a:lstStyle/>
            <a:p>
              <a:pPr algn="ctr"/>
              <a:r>
                <a:rPr lang="en-US" sz="700" dirty="0">
                  <a:latin typeface="Times New Roman"/>
                  <a:cs typeface="Times New Roman"/>
                </a:rPr>
                <a:t>Beam Steering Mechanism</a:t>
              </a:r>
            </a:p>
          </p:txBody>
        </p:sp>
        <p:sp>
          <p:nvSpPr>
            <p:cNvPr id="124" name="Line 65">
              <a:extLst>
                <a:ext uri="{FF2B5EF4-FFF2-40B4-BE49-F238E27FC236}">
                  <a16:creationId xmlns:a16="http://schemas.microsoft.com/office/drawing/2014/main" xmlns="" id="{895CC6D4-E58F-1247-BD55-964F0B3FF2ED}"/>
                </a:ext>
              </a:extLst>
            </p:cNvPr>
            <p:cNvSpPr>
              <a:spLocks noChangeShapeType="1"/>
            </p:cNvSpPr>
            <p:nvPr/>
          </p:nvSpPr>
          <p:spPr bwMode="auto">
            <a:xfrm flipV="1">
              <a:off x="7099299" y="2802577"/>
              <a:ext cx="156523" cy="86672"/>
            </a:xfrm>
            <a:prstGeom prst="line">
              <a:avLst/>
            </a:prstGeom>
            <a:noFill/>
            <a:ln w="9525">
              <a:solidFill>
                <a:schemeClr val="tx1"/>
              </a:solidFill>
              <a:round/>
              <a:headEnd/>
              <a:tailEnd type="arrow" w="sm" len="med"/>
            </a:ln>
          </p:spPr>
          <p:txBody>
            <a:bodyPr wrap="none" lIns="82058" tIns="41029" rIns="82058" bIns="41029" anchor="ctr"/>
            <a:lstStyle/>
            <a:p>
              <a:endParaRPr lang="en-US">
                <a:latin typeface="Times New Roman"/>
                <a:cs typeface="Times New Roman"/>
              </a:endParaRPr>
            </a:p>
          </p:txBody>
        </p:sp>
        <p:cxnSp>
          <p:nvCxnSpPr>
            <p:cNvPr id="125" name="Straight Connector 487">
              <a:extLst>
                <a:ext uri="{FF2B5EF4-FFF2-40B4-BE49-F238E27FC236}">
                  <a16:creationId xmlns:a16="http://schemas.microsoft.com/office/drawing/2014/main" xmlns="" id="{0910404D-0D37-8244-8F7D-312304DB602B}"/>
                </a:ext>
              </a:extLst>
            </p:cNvPr>
            <p:cNvCxnSpPr>
              <a:cxnSpLocks noChangeShapeType="1"/>
            </p:cNvCxnSpPr>
            <p:nvPr/>
          </p:nvCxnSpPr>
          <p:spPr bwMode="auto">
            <a:xfrm>
              <a:off x="5393191" y="1284386"/>
              <a:ext cx="110959" cy="110924"/>
            </a:xfrm>
            <a:prstGeom prst="line">
              <a:avLst/>
            </a:prstGeom>
            <a:noFill/>
            <a:ln w="15875" algn="ctr">
              <a:solidFill>
                <a:schemeClr val="tx1"/>
              </a:solidFill>
              <a:round/>
              <a:headEnd/>
              <a:tailEnd type="none" w="sm" len="med"/>
            </a:ln>
          </p:spPr>
        </p:cxnSp>
        <p:sp>
          <p:nvSpPr>
            <p:cNvPr id="126" name="Line 65">
              <a:extLst>
                <a:ext uri="{FF2B5EF4-FFF2-40B4-BE49-F238E27FC236}">
                  <a16:creationId xmlns:a16="http://schemas.microsoft.com/office/drawing/2014/main" xmlns="" id="{EB55AA49-F437-A64D-A6B4-3EA18C85FBAC}"/>
                </a:ext>
              </a:extLst>
            </p:cNvPr>
            <p:cNvSpPr>
              <a:spLocks noChangeShapeType="1"/>
            </p:cNvSpPr>
            <p:nvPr/>
          </p:nvSpPr>
          <p:spPr bwMode="auto">
            <a:xfrm>
              <a:off x="7099300" y="2919412"/>
              <a:ext cx="138710" cy="102857"/>
            </a:xfrm>
            <a:prstGeom prst="line">
              <a:avLst/>
            </a:prstGeom>
            <a:noFill/>
            <a:ln w="9525">
              <a:solidFill>
                <a:schemeClr val="tx1"/>
              </a:solidFill>
              <a:round/>
              <a:headEnd/>
              <a:tailEnd type="arrow" w="sm" len="med"/>
            </a:ln>
          </p:spPr>
          <p:txBody>
            <a:bodyPr wrap="none" lIns="82058" tIns="41029" rIns="82058" bIns="41029" anchor="ctr"/>
            <a:lstStyle/>
            <a:p>
              <a:endParaRPr lang="en-US">
                <a:latin typeface="Times New Roman"/>
                <a:cs typeface="Times New Roman"/>
              </a:endParaRPr>
            </a:p>
          </p:txBody>
        </p:sp>
        <p:sp>
          <p:nvSpPr>
            <p:cNvPr id="127" name="Rectangle 354">
              <a:extLst>
                <a:ext uri="{FF2B5EF4-FFF2-40B4-BE49-F238E27FC236}">
                  <a16:creationId xmlns:a16="http://schemas.microsoft.com/office/drawing/2014/main" xmlns="" id="{EF04B654-DB2B-3740-A3DE-8BE466507223}"/>
                </a:ext>
              </a:extLst>
            </p:cNvPr>
            <p:cNvSpPr>
              <a:spLocks noChangeArrowheads="1"/>
            </p:cNvSpPr>
            <p:nvPr/>
          </p:nvSpPr>
          <p:spPr bwMode="auto">
            <a:xfrm>
              <a:off x="1058862" y="1917865"/>
              <a:ext cx="698685" cy="2590635"/>
            </a:xfrm>
            <a:prstGeom prst="rect">
              <a:avLst/>
            </a:prstGeom>
            <a:noFill/>
            <a:ln w="15875" algn="ctr">
              <a:solidFill>
                <a:schemeClr val="tx1"/>
              </a:solidFill>
              <a:round/>
              <a:headEnd/>
              <a:tailEnd/>
            </a:ln>
          </p:spPr>
          <p:txBody>
            <a:bodyPr/>
            <a:lstStyle/>
            <a:p>
              <a:pPr algn="ctr"/>
              <a:endParaRPr lang="en-US">
                <a:latin typeface="Times New Roman"/>
                <a:cs typeface="Times New Roman"/>
              </a:endParaRPr>
            </a:p>
          </p:txBody>
        </p:sp>
        <p:sp>
          <p:nvSpPr>
            <p:cNvPr id="128" name="TextBox 443">
              <a:extLst>
                <a:ext uri="{FF2B5EF4-FFF2-40B4-BE49-F238E27FC236}">
                  <a16:creationId xmlns:a16="http://schemas.microsoft.com/office/drawing/2014/main" xmlns="" id="{8C7B34FB-C3A9-5049-8E7B-B653179BB518}"/>
                </a:ext>
              </a:extLst>
            </p:cNvPr>
            <p:cNvSpPr txBox="1">
              <a:spLocks noChangeArrowheads="1"/>
            </p:cNvSpPr>
            <p:nvPr/>
          </p:nvSpPr>
          <p:spPr bwMode="auto">
            <a:xfrm rot="16200000">
              <a:off x="1037894" y="3130659"/>
              <a:ext cx="709612" cy="276999"/>
            </a:xfrm>
            <a:prstGeom prst="rect">
              <a:avLst/>
            </a:prstGeom>
            <a:noFill/>
            <a:ln w="9525">
              <a:noFill/>
              <a:miter lim="800000"/>
              <a:headEnd/>
              <a:tailEnd/>
            </a:ln>
          </p:spPr>
          <p:txBody>
            <a:bodyPr wrap="square">
              <a:spAutoFit/>
            </a:bodyPr>
            <a:lstStyle/>
            <a:p>
              <a:pPr algn="ctr"/>
              <a:r>
                <a:rPr lang="en-US" sz="1200" dirty="0">
                  <a:latin typeface="Times New Roman"/>
                  <a:cs typeface="Times New Roman"/>
                </a:rPr>
                <a:t>MEB</a:t>
              </a:r>
            </a:p>
          </p:txBody>
        </p:sp>
        <p:sp>
          <p:nvSpPr>
            <p:cNvPr id="129" name="TextBox 382">
              <a:extLst>
                <a:ext uri="{FF2B5EF4-FFF2-40B4-BE49-F238E27FC236}">
                  <a16:creationId xmlns:a16="http://schemas.microsoft.com/office/drawing/2014/main" xmlns="" id="{8A488B60-1FF5-944F-807A-C15B684FE618}"/>
                </a:ext>
              </a:extLst>
            </p:cNvPr>
            <p:cNvSpPr txBox="1">
              <a:spLocks noChangeArrowheads="1"/>
            </p:cNvSpPr>
            <p:nvPr/>
          </p:nvSpPr>
          <p:spPr bwMode="auto">
            <a:xfrm>
              <a:off x="6741280" y="5009885"/>
              <a:ext cx="676275" cy="461963"/>
            </a:xfrm>
            <a:prstGeom prst="rect">
              <a:avLst/>
            </a:prstGeom>
            <a:noFill/>
            <a:ln w="9525">
              <a:noFill/>
              <a:miter lim="800000"/>
              <a:headEnd/>
              <a:tailEnd/>
            </a:ln>
          </p:spPr>
          <p:txBody>
            <a:bodyPr>
              <a:spAutoFit/>
            </a:bodyPr>
            <a:lstStyle/>
            <a:p>
              <a:pPr algn="ctr"/>
              <a:r>
                <a:rPr lang="en-US" sz="800" dirty="0">
                  <a:latin typeface="Times New Roman"/>
                  <a:cs typeface="Times New Roman"/>
                </a:rPr>
                <a:t>RTA </a:t>
              </a:r>
            </a:p>
            <a:p>
              <a:pPr algn="ctr"/>
              <a:r>
                <a:rPr lang="en-US" sz="800" dirty="0">
                  <a:latin typeface="Times New Roman"/>
                  <a:cs typeface="Times New Roman"/>
                </a:rPr>
                <a:t>Aft-Optics</a:t>
              </a:r>
            </a:p>
            <a:p>
              <a:pPr algn="ctr"/>
              <a:r>
                <a:rPr lang="en-US" sz="800" dirty="0" err="1">
                  <a:latin typeface="Times New Roman"/>
                  <a:cs typeface="Times New Roman"/>
                </a:rPr>
                <a:t>Assy</a:t>
              </a:r>
              <a:endParaRPr lang="en-US" sz="800" dirty="0">
                <a:latin typeface="Times New Roman"/>
                <a:cs typeface="Times New Roman"/>
              </a:endParaRPr>
            </a:p>
          </p:txBody>
        </p:sp>
        <p:cxnSp>
          <p:nvCxnSpPr>
            <p:cNvPr id="130" name="Straight Arrow Connector 403">
              <a:extLst>
                <a:ext uri="{FF2B5EF4-FFF2-40B4-BE49-F238E27FC236}">
                  <a16:creationId xmlns:a16="http://schemas.microsoft.com/office/drawing/2014/main" xmlns="" id="{EF856CB5-4303-D349-B44A-6EB2AB98721B}"/>
                </a:ext>
              </a:extLst>
            </p:cNvPr>
            <p:cNvCxnSpPr>
              <a:cxnSpLocks noChangeShapeType="1"/>
            </p:cNvCxnSpPr>
            <p:nvPr/>
          </p:nvCxnSpPr>
          <p:spPr bwMode="auto">
            <a:xfrm rot="16200000" flipH="1">
              <a:off x="2899797" y="2128957"/>
              <a:ext cx="350809" cy="3603"/>
            </a:xfrm>
            <a:prstGeom prst="straightConnector1">
              <a:avLst/>
            </a:prstGeom>
            <a:noFill/>
            <a:ln w="12700" algn="ctr">
              <a:solidFill>
                <a:srgbClr val="4161E9"/>
              </a:solidFill>
              <a:round/>
              <a:headEnd type="triangle" w="sm" len="med"/>
              <a:tailEnd/>
            </a:ln>
          </p:spPr>
        </p:cxnSp>
        <p:sp>
          <p:nvSpPr>
            <p:cNvPr id="131" name="Rectangle 377">
              <a:extLst>
                <a:ext uri="{FF2B5EF4-FFF2-40B4-BE49-F238E27FC236}">
                  <a16:creationId xmlns:a16="http://schemas.microsoft.com/office/drawing/2014/main" xmlns="" id="{092B0E5C-A2AF-974B-842D-66001C57123F}"/>
                </a:ext>
              </a:extLst>
            </p:cNvPr>
            <p:cNvSpPr>
              <a:spLocks noChangeArrowheads="1"/>
            </p:cNvSpPr>
            <p:nvPr/>
          </p:nvSpPr>
          <p:spPr bwMode="auto">
            <a:xfrm>
              <a:off x="6988518" y="4535424"/>
              <a:ext cx="231775" cy="502400"/>
            </a:xfrm>
            <a:prstGeom prst="rect">
              <a:avLst/>
            </a:prstGeom>
            <a:noFill/>
            <a:ln w="12700" algn="ctr">
              <a:solidFill>
                <a:schemeClr val="tx1"/>
              </a:solidFill>
              <a:round/>
              <a:headEnd/>
              <a:tailEnd/>
            </a:ln>
          </p:spPr>
          <p:txBody>
            <a:bodyPr/>
            <a:lstStyle/>
            <a:p>
              <a:pPr algn="ctr"/>
              <a:endParaRPr lang="en-US">
                <a:latin typeface="Times New Roman"/>
                <a:cs typeface="Times New Roman"/>
              </a:endParaRPr>
            </a:p>
          </p:txBody>
        </p:sp>
        <p:sp>
          <p:nvSpPr>
            <p:cNvPr id="132" name="Line 13">
              <a:extLst>
                <a:ext uri="{FF2B5EF4-FFF2-40B4-BE49-F238E27FC236}">
                  <a16:creationId xmlns:a16="http://schemas.microsoft.com/office/drawing/2014/main" xmlns="" id="{F40850CA-697B-5443-BB53-8D9E8161F1D5}"/>
                </a:ext>
              </a:extLst>
            </p:cNvPr>
            <p:cNvSpPr>
              <a:spLocks noChangeShapeType="1"/>
            </p:cNvSpPr>
            <p:nvPr/>
          </p:nvSpPr>
          <p:spPr bwMode="auto">
            <a:xfrm flipH="1" flipV="1">
              <a:off x="7417555" y="4421875"/>
              <a:ext cx="675567" cy="0"/>
            </a:xfrm>
            <a:prstGeom prst="line">
              <a:avLst/>
            </a:prstGeom>
            <a:noFill/>
            <a:ln w="25400">
              <a:solidFill>
                <a:srgbClr val="66FF33"/>
              </a:solidFill>
              <a:prstDash val="dash"/>
              <a:round/>
              <a:headEnd type="triangle" w="sm" len="med"/>
              <a:tailEnd/>
            </a:ln>
          </p:spPr>
          <p:txBody>
            <a:bodyPr wrap="none" lIns="82058" tIns="41029" rIns="82058" bIns="41029" anchor="ctr"/>
            <a:lstStyle/>
            <a:p>
              <a:endParaRPr lang="en-US">
                <a:latin typeface="Times New Roman"/>
                <a:cs typeface="Times New Roman"/>
              </a:endParaRPr>
            </a:p>
          </p:txBody>
        </p:sp>
        <p:sp>
          <p:nvSpPr>
            <p:cNvPr id="133" name="TextBox 616">
              <a:extLst>
                <a:ext uri="{FF2B5EF4-FFF2-40B4-BE49-F238E27FC236}">
                  <a16:creationId xmlns:a16="http://schemas.microsoft.com/office/drawing/2014/main" xmlns="" id="{67494489-16A0-184C-BE60-0B69345D8EB7}"/>
                </a:ext>
              </a:extLst>
            </p:cNvPr>
            <p:cNvSpPr txBox="1">
              <a:spLocks noChangeArrowheads="1"/>
            </p:cNvSpPr>
            <p:nvPr/>
          </p:nvSpPr>
          <p:spPr bwMode="auto">
            <a:xfrm>
              <a:off x="518067" y="2858583"/>
              <a:ext cx="617537" cy="338138"/>
            </a:xfrm>
            <a:prstGeom prst="rect">
              <a:avLst/>
            </a:prstGeom>
            <a:noFill/>
            <a:ln w="9525">
              <a:noFill/>
              <a:miter lim="800000"/>
              <a:headEnd/>
              <a:tailEnd/>
            </a:ln>
          </p:spPr>
          <p:txBody>
            <a:bodyPr>
              <a:spAutoFit/>
            </a:bodyPr>
            <a:lstStyle/>
            <a:p>
              <a:pPr algn="ctr"/>
              <a:r>
                <a:rPr lang="en-US" sz="800" dirty="0" err="1">
                  <a:latin typeface="Times New Roman"/>
                  <a:cs typeface="Times New Roman"/>
                </a:rPr>
                <a:t>Spacewire</a:t>
              </a:r>
              <a:r>
                <a:rPr lang="en-US" sz="800" dirty="0">
                  <a:latin typeface="Times New Roman"/>
                  <a:cs typeface="Times New Roman"/>
                </a:rPr>
                <a:t> (x2)</a:t>
              </a:r>
            </a:p>
          </p:txBody>
        </p:sp>
        <p:cxnSp>
          <p:nvCxnSpPr>
            <p:cNvPr id="134" name="Straight Connector 617">
              <a:extLst>
                <a:ext uri="{FF2B5EF4-FFF2-40B4-BE49-F238E27FC236}">
                  <a16:creationId xmlns:a16="http://schemas.microsoft.com/office/drawing/2014/main" xmlns="" id="{4EBD8944-19C6-BC43-863A-836A02BBBE96}"/>
                </a:ext>
              </a:extLst>
            </p:cNvPr>
            <p:cNvCxnSpPr>
              <a:cxnSpLocks noChangeShapeType="1"/>
            </p:cNvCxnSpPr>
            <p:nvPr/>
          </p:nvCxnSpPr>
          <p:spPr bwMode="auto">
            <a:xfrm>
              <a:off x="650123" y="2398576"/>
              <a:ext cx="414567" cy="37"/>
            </a:xfrm>
            <a:prstGeom prst="line">
              <a:avLst/>
            </a:prstGeom>
            <a:noFill/>
            <a:ln w="12700" algn="ctr">
              <a:solidFill>
                <a:srgbClr val="4161E9"/>
              </a:solidFill>
              <a:round/>
              <a:headEnd type="triangle" w="sm" len="med"/>
              <a:tailEnd type="triangle" w="sm" len="med"/>
            </a:ln>
          </p:spPr>
        </p:cxnSp>
        <p:sp>
          <p:nvSpPr>
            <p:cNvPr id="135" name="Line 13">
              <a:extLst>
                <a:ext uri="{FF2B5EF4-FFF2-40B4-BE49-F238E27FC236}">
                  <a16:creationId xmlns:a16="http://schemas.microsoft.com/office/drawing/2014/main" xmlns="" id="{4E513C18-0AD9-554C-8B27-C91C06113CE7}"/>
                </a:ext>
              </a:extLst>
            </p:cNvPr>
            <p:cNvSpPr>
              <a:spLocks noChangeShapeType="1"/>
            </p:cNvSpPr>
            <p:nvPr/>
          </p:nvSpPr>
          <p:spPr bwMode="auto">
            <a:xfrm flipH="1">
              <a:off x="7226486" y="4776716"/>
              <a:ext cx="846164" cy="0"/>
            </a:xfrm>
            <a:prstGeom prst="line">
              <a:avLst/>
            </a:prstGeom>
            <a:noFill/>
            <a:ln w="25400">
              <a:solidFill>
                <a:srgbClr val="66FF33"/>
              </a:solidFill>
              <a:prstDash val="dash"/>
              <a:round/>
              <a:headEnd type="triangle" w="sm" len="med"/>
              <a:tailEnd/>
            </a:ln>
          </p:spPr>
          <p:txBody>
            <a:bodyPr wrap="none" lIns="82058" tIns="41029" rIns="82058" bIns="41029" anchor="ctr"/>
            <a:lstStyle/>
            <a:p>
              <a:endParaRPr lang="en-US">
                <a:latin typeface="Times New Roman"/>
                <a:cs typeface="Times New Roman"/>
              </a:endParaRPr>
            </a:p>
          </p:txBody>
        </p:sp>
        <p:sp>
          <p:nvSpPr>
            <p:cNvPr id="136" name="TextBox 476">
              <a:extLst>
                <a:ext uri="{FF2B5EF4-FFF2-40B4-BE49-F238E27FC236}">
                  <a16:creationId xmlns:a16="http://schemas.microsoft.com/office/drawing/2014/main" xmlns="" id="{BE7BC43D-C7FA-364E-8F0E-5BDF69F36E85}"/>
                </a:ext>
              </a:extLst>
            </p:cNvPr>
            <p:cNvSpPr txBox="1">
              <a:spLocks noChangeArrowheads="1"/>
            </p:cNvSpPr>
            <p:nvPr/>
          </p:nvSpPr>
          <p:spPr bwMode="auto">
            <a:xfrm>
              <a:off x="2919510" y="1045750"/>
              <a:ext cx="1078952" cy="215444"/>
            </a:xfrm>
            <a:prstGeom prst="rect">
              <a:avLst/>
            </a:prstGeom>
            <a:noFill/>
            <a:ln w="9525">
              <a:solidFill>
                <a:srgbClr val="000000"/>
              </a:solidFill>
              <a:miter lim="800000"/>
              <a:headEnd/>
              <a:tailEnd/>
            </a:ln>
          </p:spPr>
          <p:txBody>
            <a:bodyPr wrap="square">
              <a:spAutoFit/>
            </a:bodyPr>
            <a:lstStyle/>
            <a:p>
              <a:pPr algn="ctr"/>
              <a:endParaRPr lang="en-US" sz="800" dirty="0">
                <a:latin typeface="Times New Roman"/>
                <a:cs typeface="Times New Roman"/>
              </a:endParaRPr>
            </a:p>
          </p:txBody>
        </p:sp>
        <p:sp>
          <p:nvSpPr>
            <p:cNvPr id="137" name="Rectangle 490">
              <a:extLst>
                <a:ext uri="{FF2B5EF4-FFF2-40B4-BE49-F238E27FC236}">
                  <a16:creationId xmlns:a16="http://schemas.microsoft.com/office/drawing/2014/main" xmlns="" id="{C044089E-8361-0B48-AD79-6BFB50538F8D}"/>
                </a:ext>
              </a:extLst>
            </p:cNvPr>
            <p:cNvSpPr>
              <a:spLocks noChangeArrowheads="1"/>
            </p:cNvSpPr>
            <p:nvPr/>
          </p:nvSpPr>
          <p:spPr bwMode="auto">
            <a:xfrm>
              <a:off x="1892025" y="1277881"/>
              <a:ext cx="697627" cy="215444"/>
            </a:xfrm>
            <a:prstGeom prst="rect">
              <a:avLst/>
            </a:prstGeom>
            <a:noFill/>
            <a:ln w="9525">
              <a:noFill/>
              <a:miter lim="800000"/>
              <a:headEnd/>
              <a:tailEnd/>
            </a:ln>
          </p:spPr>
          <p:txBody>
            <a:bodyPr wrap="none">
              <a:spAutoFit/>
            </a:bodyPr>
            <a:lstStyle/>
            <a:p>
              <a:pPr algn="ctr"/>
              <a:r>
                <a:rPr lang="en-US" sz="800" dirty="0">
                  <a:latin typeface="Times New Roman"/>
                  <a:cs typeface="Times New Roman"/>
                </a:rPr>
                <a:t>Fold Mirror </a:t>
              </a:r>
            </a:p>
          </p:txBody>
        </p:sp>
        <p:sp>
          <p:nvSpPr>
            <p:cNvPr id="138" name="TextBox 322">
              <a:extLst>
                <a:ext uri="{FF2B5EF4-FFF2-40B4-BE49-F238E27FC236}">
                  <a16:creationId xmlns:a16="http://schemas.microsoft.com/office/drawing/2014/main" xmlns="" id="{827D88FC-DF9A-414B-A51D-963B9E89086A}"/>
                </a:ext>
              </a:extLst>
            </p:cNvPr>
            <p:cNvSpPr txBox="1">
              <a:spLocks noChangeArrowheads="1"/>
            </p:cNvSpPr>
            <p:nvPr/>
          </p:nvSpPr>
          <p:spPr bwMode="auto">
            <a:xfrm>
              <a:off x="5515661" y="5212553"/>
              <a:ext cx="678175" cy="338554"/>
            </a:xfrm>
            <a:prstGeom prst="rect">
              <a:avLst/>
            </a:prstGeom>
            <a:noFill/>
            <a:ln w="9525">
              <a:noFill/>
              <a:miter lim="800000"/>
              <a:headEnd/>
              <a:tailEnd/>
            </a:ln>
          </p:spPr>
          <p:txBody>
            <a:bodyPr wrap="square">
              <a:spAutoFit/>
            </a:bodyPr>
            <a:lstStyle/>
            <a:p>
              <a:pPr algn="ctr"/>
              <a:r>
                <a:rPr lang="en-US" sz="800" dirty="0">
                  <a:latin typeface="Times New Roman"/>
                  <a:cs typeface="Times New Roman"/>
                </a:rPr>
                <a:t>OFM </a:t>
              </a:r>
            </a:p>
            <a:p>
              <a:pPr algn="ctr"/>
              <a:r>
                <a:rPr lang="en-US" sz="800" dirty="0">
                  <a:latin typeface="Times New Roman"/>
                  <a:cs typeface="Times New Roman"/>
                </a:rPr>
                <a:t>(x6)</a:t>
              </a:r>
            </a:p>
          </p:txBody>
        </p:sp>
        <p:cxnSp>
          <p:nvCxnSpPr>
            <p:cNvPr id="139" name="Straight Connector 338">
              <a:extLst>
                <a:ext uri="{FF2B5EF4-FFF2-40B4-BE49-F238E27FC236}">
                  <a16:creationId xmlns:a16="http://schemas.microsoft.com/office/drawing/2014/main" xmlns="" id="{68E7E8CA-7FFB-7B40-AB8D-DD99538F4994}"/>
                </a:ext>
              </a:extLst>
            </p:cNvPr>
            <p:cNvCxnSpPr>
              <a:cxnSpLocks noChangeShapeType="1"/>
            </p:cNvCxnSpPr>
            <p:nvPr/>
          </p:nvCxnSpPr>
          <p:spPr bwMode="auto">
            <a:xfrm rot="16200000" flipH="1">
              <a:off x="3021879" y="2095345"/>
              <a:ext cx="283868" cy="3891"/>
            </a:xfrm>
            <a:prstGeom prst="line">
              <a:avLst/>
            </a:prstGeom>
            <a:noFill/>
            <a:ln w="12700" algn="ctr">
              <a:solidFill>
                <a:srgbClr val="FF0000"/>
              </a:solidFill>
              <a:round/>
              <a:headEnd type="triangle" w="sm" len="med"/>
              <a:tailEnd/>
            </a:ln>
          </p:spPr>
        </p:cxnSp>
        <p:cxnSp>
          <p:nvCxnSpPr>
            <p:cNvPr id="140" name="Straight Connector 360">
              <a:extLst>
                <a:ext uri="{FF2B5EF4-FFF2-40B4-BE49-F238E27FC236}">
                  <a16:creationId xmlns:a16="http://schemas.microsoft.com/office/drawing/2014/main" xmlns="" id="{26C1218D-7A39-2D40-9509-23A9F557DE42}"/>
                </a:ext>
              </a:extLst>
            </p:cNvPr>
            <p:cNvCxnSpPr>
              <a:cxnSpLocks noChangeShapeType="1"/>
            </p:cNvCxnSpPr>
            <p:nvPr/>
          </p:nvCxnSpPr>
          <p:spPr bwMode="auto">
            <a:xfrm flipH="1">
              <a:off x="6517932" y="4075092"/>
              <a:ext cx="257425" cy="1"/>
            </a:xfrm>
            <a:prstGeom prst="line">
              <a:avLst/>
            </a:prstGeom>
            <a:noFill/>
            <a:ln w="12700" algn="ctr">
              <a:solidFill>
                <a:srgbClr val="FF0000"/>
              </a:solidFill>
              <a:round/>
              <a:headEnd type="triangle" w="sm" len="med"/>
              <a:tailEnd/>
            </a:ln>
          </p:spPr>
        </p:cxnSp>
        <p:cxnSp>
          <p:nvCxnSpPr>
            <p:cNvPr id="141" name="Straight Connector 406">
              <a:extLst>
                <a:ext uri="{FF2B5EF4-FFF2-40B4-BE49-F238E27FC236}">
                  <a16:creationId xmlns:a16="http://schemas.microsoft.com/office/drawing/2014/main" xmlns="" id="{52BF5F8B-41B2-BD45-8FD3-9B5B3FD59006}"/>
                </a:ext>
              </a:extLst>
            </p:cNvPr>
            <p:cNvCxnSpPr>
              <a:cxnSpLocks noChangeShapeType="1"/>
            </p:cNvCxnSpPr>
            <p:nvPr/>
          </p:nvCxnSpPr>
          <p:spPr bwMode="auto">
            <a:xfrm rot="10800000" flipV="1">
              <a:off x="6870296" y="3540287"/>
              <a:ext cx="415925" cy="0"/>
            </a:xfrm>
            <a:prstGeom prst="line">
              <a:avLst/>
            </a:prstGeom>
            <a:noFill/>
            <a:ln w="12700" algn="ctr">
              <a:solidFill>
                <a:srgbClr val="FF0000"/>
              </a:solidFill>
              <a:round/>
              <a:headEnd type="triangle" w="sm" len="med"/>
              <a:tailEnd/>
            </a:ln>
          </p:spPr>
        </p:cxnSp>
        <p:sp>
          <p:nvSpPr>
            <p:cNvPr id="142" name="TextBox 347">
              <a:extLst>
                <a:ext uri="{FF2B5EF4-FFF2-40B4-BE49-F238E27FC236}">
                  <a16:creationId xmlns:a16="http://schemas.microsoft.com/office/drawing/2014/main" xmlns="" id="{C04D2498-4CD8-F045-8EFD-72ABBB321701}"/>
                </a:ext>
              </a:extLst>
            </p:cNvPr>
            <p:cNvSpPr txBox="1">
              <a:spLocks noChangeArrowheads="1"/>
            </p:cNvSpPr>
            <p:nvPr/>
          </p:nvSpPr>
          <p:spPr bwMode="auto">
            <a:xfrm>
              <a:off x="5764213" y="5379750"/>
              <a:ext cx="652055" cy="584775"/>
            </a:xfrm>
            <a:prstGeom prst="rect">
              <a:avLst/>
            </a:prstGeom>
            <a:noFill/>
            <a:ln w="9525">
              <a:noFill/>
              <a:miter lim="800000"/>
              <a:headEnd/>
              <a:tailEnd/>
            </a:ln>
          </p:spPr>
          <p:txBody>
            <a:bodyPr wrap="square">
              <a:spAutoFit/>
            </a:bodyPr>
            <a:lstStyle/>
            <a:p>
              <a:pPr algn="ctr"/>
              <a:r>
                <a:rPr lang="en-US" sz="800" dirty="0">
                  <a:latin typeface="Times New Roman"/>
                  <a:cs typeface="Times New Roman"/>
                </a:rPr>
                <a:t>BCE</a:t>
              </a:r>
            </a:p>
            <a:p>
              <a:pPr algn="ctr"/>
              <a:r>
                <a:rPr lang="en-US" sz="800" dirty="0">
                  <a:latin typeface="Times New Roman"/>
                  <a:cs typeface="Times New Roman"/>
                </a:rPr>
                <a:t>RTA</a:t>
              </a:r>
            </a:p>
            <a:p>
              <a:pPr algn="ctr"/>
              <a:r>
                <a:rPr lang="en-US" sz="800" dirty="0">
                  <a:latin typeface="Times New Roman"/>
                  <a:cs typeface="Times New Roman"/>
                </a:rPr>
                <a:t>Test </a:t>
              </a:r>
            </a:p>
            <a:p>
              <a:pPr algn="ctr"/>
              <a:r>
                <a:rPr lang="en-US" sz="800" dirty="0">
                  <a:latin typeface="Times New Roman"/>
                  <a:cs typeface="Times New Roman"/>
                </a:rPr>
                <a:t>Ports</a:t>
              </a:r>
            </a:p>
          </p:txBody>
        </p:sp>
        <p:grpSp>
          <p:nvGrpSpPr>
            <p:cNvPr id="143" name="Group 142">
              <a:extLst>
                <a:ext uri="{FF2B5EF4-FFF2-40B4-BE49-F238E27FC236}">
                  <a16:creationId xmlns:a16="http://schemas.microsoft.com/office/drawing/2014/main" xmlns="" id="{5C407A3A-6A65-3749-9B86-60D73746F52F}"/>
                </a:ext>
              </a:extLst>
            </p:cNvPr>
            <p:cNvGrpSpPr/>
            <p:nvPr/>
          </p:nvGrpSpPr>
          <p:grpSpPr>
            <a:xfrm>
              <a:off x="2517775" y="4274854"/>
              <a:ext cx="3392182" cy="1717959"/>
              <a:chOff x="2517775" y="4274854"/>
              <a:chExt cx="3392182" cy="1717959"/>
            </a:xfrm>
          </p:grpSpPr>
          <p:sp>
            <p:nvSpPr>
              <p:cNvPr id="330" name="Rectangle 329">
                <a:extLst>
                  <a:ext uri="{FF2B5EF4-FFF2-40B4-BE49-F238E27FC236}">
                    <a16:creationId xmlns:a16="http://schemas.microsoft.com/office/drawing/2014/main" xmlns="" id="{C54BC493-B9F1-E94D-A72C-C56A4626A7BE}"/>
                  </a:ext>
                </a:extLst>
              </p:cNvPr>
              <p:cNvSpPr/>
              <p:nvPr/>
            </p:nvSpPr>
            <p:spPr bwMode="auto">
              <a:xfrm>
                <a:off x="2517775" y="4332288"/>
                <a:ext cx="881064" cy="1406525"/>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a:cs typeface="Times New Roman"/>
                </a:endParaRPr>
              </a:p>
            </p:txBody>
          </p:sp>
          <p:sp>
            <p:nvSpPr>
              <p:cNvPr id="331" name="Rectangle 330">
                <a:extLst>
                  <a:ext uri="{FF2B5EF4-FFF2-40B4-BE49-F238E27FC236}">
                    <a16:creationId xmlns:a16="http://schemas.microsoft.com/office/drawing/2014/main" xmlns="" id="{97F22FB0-CCDE-5E4E-B9C8-AE880BC44572}"/>
                  </a:ext>
                </a:extLst>
              </p:cNvPr>
              <p:cNvSpPr/>
              <p:nvPr/>
            </p:nvSpPr>
            <p:spPr bwMode="auto">
              <a:xfrm>
                <a:off x="3441701" y="4332288"/>
                <a:ext cx="1838326" cy="1406525"/>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a:cs typeface="Times New Roman"/>
                </a:endParaRPr>
              </a:p>
            </p:txBody>
          </p:sp>
          <p:sp>
            <p:nvSpPr>
              <p:cNvPr id="332" name="TextBox 669">
                <a:extLst>
                  <a:ext uri="{FF2B5EF4-FFF2-40B4-BE49-F238E27FC236}">
                    <a16:creationId xmlns:a16="http://schemas.microsoft.com/office/drawing/2014/main" xmlns="" id="{20110427-AFF1-F849-8B8D-C401899D78AC}"/>
                  </a:ext>
                </a:extLst>
              </p:cNvPr>
              <p:cNvSpPr txBox="1">
                <a:spLocks noChangeArrowheads="1"/>
              </p:cNvSpPr>
              <p:nvPr/>
            </p:nvSpPr>
            <p:spPr bwMode="auto">
              <a:xfrm>
                <a:off x="3256303" y="5777269"/>
                <a:ext cx="1660091" cy="215544"/>
              </a:xfrm>
              <a:prstGeom prst="rect">
                <a:avLst/>
              </a:prstGeom>
              <a:noFill/>
              <a:ln w="9525">
                <a:noFill/>
                <a:miter lim="800000"/>
                <a:headEnd/>
                <a:tailEnd/>
              </a:ln>
            </p:spPr>
            <p:txBody>
              <a:bodyPr>
                <a:spAutoFit/>
              </a:bodyPr>
              <a:lstStyle/>
              <a:p>
                <a:pPr algn="ctr"/>
                <a:r>
                  <a:rPr lang="en-US" sz="800" b="1" dirty="0">
                    <a:latin typeface="Times New Roman"/>
                    <a:cs typeface="Times New Roman"/>
                  </a:rPr>
                  <a:t>Detector Array Assembly</a:t>
                </a:r>
              </a:p>
            </p:txBody>
          </p:sp>
          <p:sp>
            <p:nvSpPr>
              <p:cNvPr id="333" name="TextBox 670">
                <a:extLst>
                  <a:ext uri="{FF2B5EF4-FFF2-40B4-BE49-F238E27FC236}">
                    <a16:creationId xmlns:a16="http://schemas.microsoft.com/office/drawing/2014/main" xmlns="" id="{71D464F2-8CC1-594B-8938-F2378ABA29AE}"/>
                  </a:ext>
                </a:extLst>
              </p:cNvPr>
              <p:cNvSpPr txBox="1">
                <a:spLocks noChangeArrowheads="1"/>
              </p:cNvSpPr>
              <p:nvPr/>
            </p:nvSpPr>
            <p:spPr bwMode="auto">
              <a:xfrm>
                <a:off x="2687549" y="4291700"/>
                <a:ext cx="855956" cy="585046"/>
              </a:xfrm>
              <a:prstGeom prst="rect">
                <a:avLst/>
              </a:prstGeom>
              <a:noFill/>
              <a:ln w="25400">
                <a:noFill/>
                <a:miter lim="800000"/>
                <a:headEnd/>
                <a:tailEnd/>
              </a:ln>
            </p:spPr>
            <p:txBody>
              <a:bodyPr>
                <a:spAutoFit/>
              </a:bodyPr>
              <a:lstStyle/>
              <a:p>
                <a:r>
                  <a:rPr lang="en-US" sz="800" dirty="0">
                    <a:latin typeface="Times New Roman"/>
                    <a:cs typeface="Times New Roman"/>
                  </a:rPr>
                  <a:t>Detector Electronics Module (x6)</a:t>
                </a:r>
              </a:p>
              <a:p>
                <a:pPr algn="ctr"/>
                <a:endParaRPr lang="en-US" sz="800" dirty="0">
                  <a:latin typeface="Times New Roman"/>
                  <a:cs typeface="Times New Roman"/>
                </a:endParaRPr>
              </a:p>
            </p:txBody>
          </p:sp>
          <p:sp>
            <p:nvSpPr>
              <p:cNvPr id="334" name="Oval 672">
                <a:extLst>
                  <a:ext uri="{FF2B5EF4-FFF2-40B4-BE49-F238E27FC236}">
                    <a16:creationId xmlns:a16="http://schemas.microsoft.com/office/drawing/2014/main" xmlns="" id="{8706FCCA-CAD0-DC4E-B878-E92B47FB8B71}"/>
                  </a:ext>
                </a:extLst>
              </p:cNvPr>
              <p:cNvSpPr>
                <a:spLocks noChangeArrowheads="1"/>
              </p:cNvSpPr>
              <p:nvPr/>
            </p:nvSpPr>
            <p:spPr bwMode="auto">
              <a:xfrm>
                <a:off x="4198305" y="4799817"/>
                <a:ext cx="103400" cy="69763"/>
              </a:xfrm>
              <a:prstGeom prst="ellipse">
                <a:avLst/>
              </a:prstGeom>
              <a:solidFill>
                <a:schemeClr val="tx1"/>
              </a:solidFill>
              <a:ln w="28575" algn="ctr">
                <a:solidFill>
                  <a:schemeClr val="tx1"/>
                </a:solidFill>
                <a:round/>
                <a:headEnd/>
                <a:tailEnd/>
              </a:ln>
            </p:spPr>
            <p:txBody>
              <a:bodyPr/>
              <a:lstStyle/>
              <a:p>
                <a:pPr algn="ctr"/>
                <a:endParaRPr lang="en-US">
                  <a:latin typeface="Times New Roman"/>
                  <a:cs typeface="Times New Roman"/>
                </a:endParaRPr>
              </a:p>
            </p:txBody>
          </p:sp>
          <p:cxnSp>
            <p:nvCxnSpPr>
              <p:cNvPr id="335" name="Straight Connector 673">
                <a:extLst>
                  <a:ext uri="{FF2B5EF4-FFF2-40B4-BE49-F238E27FC236}">
                    <a16:creationId xmlns:a16="http://schemas.microsoft.com/office/drawing/2014/main" xmlns="" id="{8C686677-12AD-C845-A54B-4A1CAFCEE586}"/>
                  </a:ext>
                </a:extLst>
              </p:cNvPr>
              <p:cNvCxnSpPr>
                <a:cxnSpLocks noChangeShapeType="1"/>
                <a:endCxn id="334" idx="3"/>
              </p:cNvCxnSpPr>
              <p:nvPr/>
            </p:nvCxnSpPr>
            <p:spPr bwMode="auto">
              <a:xfrm flipV="1">
                <a:off x="4040854" y="4859363"/>
                <a:ext cx="172593" cy="109807"/>
              </a:xfrm>
              <a:prstGeom prst="line">
                <a:avLst/>
              </a:prstGeom>
              <a:noFill/>
              <a:ln w="38100" algn="ctr">
                <a:solidFill>
                  <a:schemeClr val="tx1"/>
                </a:solidFill>
                <a:prstDash val="sysDot"/>
                <a:round/>
                <a:headEnd/>
                <a:tailEnd/>
              </a:ln>
            </p:spPr>
          </p:cxnSp>
          <p:sp>
            <p:nvSpPr>
              <p:cNvPr id="336" name="TextBox 675">
                <a:extLst>
                  <a:ext uri="{FF2B5EF4-FFF2-40B4-BE49-F238E27FC236}">
                    <a16:creationId xmlns:a16="http://schemas.microsoft.com/office/drawing/2014/main" xmlns="" id="{3B1F4335-895D-1141-96A7-75EB02A3FF58}"/>
                  </a:ext>
                </a:extLst>
              </p:cNvPr>
              <p:cNvSpPr txBox="1">
                <a:spLocks noChangeArrowheads="1"/>
              </p:cNvSpPr>
              <p:nvPr/>
            </p:nvSpPr>
            <p:spPr bwMode="auto">
              <a:xfrm>
                <a:off x="3853734" y="4274854"/>
                <a:ext cx="984392" cy="338711"/>
              </a:xfrm>
              <a:prstGeom prst="rect">
                <a:avLst/>
              </a:prstGeom>
              <a:noFill/>
              <a:ln w="9525">
                <a:noFill/>
                <a:miter lim="800000"/>
                <a:headEnd/>
                <a:tailEnd/>
              </a:ln>
            </p:spPr>
            <p:txBody>
              <a:bodyPr>
                <a:spAutoFit/>
              </a:bodyPr>
              <a:lstStyle/>
              <a:p>
                <a:r>
                  <a:rPr lang="en-US" sz="800" dirty="0">
                    <a:latin typeface="Times New Roman"/>
                    <a:cs typeface="Times New Roman"/>
                  </a:rPr>
                  <a:t>Detector Select Mechanism  </a:t>
                </a:r>
              </a:p>
            </p:txBody>
          </p:sp>
          <p:sp>
            <p:nvSpPr>
              <p:cNvPr id="337" name="TextBox 677">
                <a:extLst>
                  <a:ext uri="{FF2B5EF4-FFF2-40B4-BE49-F238E27FC236}">
                    <a16:creationId xmlns:a16="http://schemas.microsoft.com/office/drawing/2014/main" xmlns="" id="{7FF41496-2A5F-3B4A-ACF8-0ADE7D1653C5}"/>
                  </a:ext>
                </a:extLst>
              </p:cNvPr>
              <p:cNvSpPr txBox="1">
                <a:spLocks noChangeArrowheads="1"/>
              </p:cNvSpPr>
              <p:nvPr/>
            </p:nvSpPr>
            <p:spPr bwMode="auto">
              <a:xfrm>
                <a:off x="5366488" y="5387460"/>
                <a:ext cx="543469" cy="584775"/>
              </a:xfrm>
              <a:prstGeom prst="rect">
                <a:avLst/>
              </a:prstGeom>
              <a:noFill/>
              <a:ln w="9525">
                <a:noFill/>
                <a:miter lim="800000"/>
                <a:headEnd/>
                <a:tailEnd/>
              </a:ln>
            </p:spPr>
            <p:txBody>
              <a:bodyPr>
                <a:spAutoFit/>
              </a:bodyPr>
              <a:lstStyle/>
              <a:p>
                <a:pPr algn="ctr"/>
                <a:r>
                  <a:rPr lang="en-US" sz="800" dirty="0">
                    <a:latin typeface="Times New Roman"/>
                    <a:cs typeface="Times New Roman"/>
                  </a:rPr>
                  <a:t>BCE DAA Test </a:t>
                </a:r>
              </a:p>
              <a:p>
                <a:pPr algn="ctr"/>
                <a:r>
                  <a:rPr lang="en-US" sz="800" dirty="0">
                    <a:latin typeface="Times New Roman"/>
                    <a:cs typeface="Times New Roman"/>
                  </a:rPr>
                  <a:t>Ports </a:t>
                </a:r>
              </a:p>
            </p:txBody>
          </p:sp>
          <p:sp>
            <p:nvSpPr>
              <p:cNvPr id="338" name="TextBox 680">
                <a:extLst>
                  <a:ext uri="{FF2B5EF4-FFF2-40B4-BE49-F238E27FC236}">
                    <a16:creationId xmlns:a16="http://schemas.microsoft.com/office/drawing/2014/main" xmlns="" id="{DAEA455A-1078-744F-AA6F-D4163B0BED7F}"/>
                  </a:ext>
                </a:extLst>
              </p:cNvPr>
              <p:cNvSpPr txBox="1">
                <a:spLocks noChangeArrowheads="1"/>
              </p:cNvSpPr>
              <p:nvPr/>
            </p:nvSpPr>
            <p:spPr bwMode="auto">
              <a:xfrm>
                <a:off x="3398961" y="4730790"/>
                <a:ext cx="591772" cy="523463"/>
              </a:xfrm>
              <a:prstGeom prst="rect">
                <a:avLst/>
              </a:prstGeom>
              <a:noFill/>
              <a:ln w="9525">
                <a:noFill/>
                <a:miter lim="800000"/>
                <a:headEnd/>
                <a:tailEnd/>
              </a:ln>
            </p:spPr>
            <p:txBody>
              <a:bodyPr>
                <a:spAutoFit/>
              </a:bodyPr>
              <a:lstStyle/>
              <a:p>
                <a:pPr algn="ctr"/>
                <a:r>
                  <a:rPr lang="en-US" sz="800" dirty="0">
                    <a:latin typeface="Times New Roman"/>
                    <a:cs typeface="Times New Roman"/>
                  </a:rPr>
                  <a:t>PMT</a:t>
                </a:r>
              </a:p>
              <a:p>
                <a:pPr algn="ctr"/>
                <a:r>
                  <a:rPr lang="en-US" sz="800" dirty="0">
                    <a:latin typeface="Times New Roman"/>
                    <a:cs typeface="Times New Roman"/>
                  </a:rPr>
                  <a:t>A</a:t>
                </a:r>
              </a:p>
              <a:p>
                <a:pPr algn="ctr"/>
                <a:endParaRPr lang="en-US" sz="1200" dirty="0">
                  <a:latin typeface="Times New Roman"/>
                  <a:cs typeface="Times New Roman"/>
                </a:endParaRPr>
              </a:p>
            </p:txBody>
          </p:sp>
          <p:sp>
            <p:nvSpPr>
              <p:cNvPr id="339" name="TextBox 681">
                <a:extLst>
                  <a:ext uri="{FF2B5EF4-FFF2-40B4-BE49-F238E27FC236}">
                    <a16:creationId xmlns:a16="http://schemas.microsoft.com/office/drawing/2014/main" xmlns="" id="{43B5C980-A15B-554F-A6B9-B5314543D503}"/>
                  </a:ext>
                </a:extLst>
              </p:cNvPr>
              <p:cNvSpPr txBox="1">
                <a:spLocks noChangeArrowheads="1"/>
              </p:cNvSpPr>
              <p:nvPr/>
            </p:nvSpPr>
            <p:spPr bwMode="auto">
              <a:xfrm>
                <a:off x="3358570" y="5298468"/>
                <a:ext cx="472351" cy="276999"/>
              </a:xfrm>
              <a:prstGeom prst="rect">
                <a:avLst/>
              </a:prstGeom>
              <a:noFill/>
              <a:ln w="9525">
                <a:noFill/>
                <a:miter lim="800000"/>
                <a:headEnd/>
                <a:tailEnd/>
              </a:ln>
            </p:spPr>
            <p:txBody>
              <a:bodyPr>
                <a:spAutoFit/>
              </a:bodyPr>
              <a:lstStyle/>
              <a:p>
                <a:pPr algn="ctr"/>
                <a:endParaRPr lang="en-US" sz="1200">
                  <a:latin typeface="Times New Roman"/>
                  <a:cs typeface="Times New Roman"/>
                </a:endParaRPr>
              </a:p>
            </p:txBody>
          </p:sp>
          <p:sp>
            <p:nvSpPr>
              <p:cNvPr id="340" name="Rectangle 339">
                <a:extLst>
                  <a:ext uri="{FF2B5EF4-FFF2-40B4-BE49-F238E27FC236}">
                    <a16:creationId xmlns:a16="http://schemas.microsoft.com/office/drawing/2014/main" xmlns="" id="{05F483BE-CF2B-1D4E-93F7-187929EEFF04}"/>
                  </a:ext>
                </a:extLst>
              </p:cNvPr>
              <p:cNvSpPr/>
              <p:nvPr/>
            </p:nvSpPr>
            <p:spPr bwMode="auto">
              <a:xfrm>
                <a:off x="3535364" y="4762500"/>
                <a:ext cx="336551" cy="2714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a:cs typeface="Times New Roman"/>
                </a:endParaRPr>
              </a:p>
            </p:txBody>
          </p:sp>
          <p:sp>
            <p:nvSpPr>
              <p:cNvPr id="341" name="TextBox 684">
                <a:extLst>
                  <a:ext uri="{FF2B5EF4-FFF2-40B4-BE49-F238E27FC236}">
                    <a16:creationId xmlns:a16="http://schemas.microsoft.com/office/drawing/2014/main" xmlns="" id="{385B035E-B039-3041-ADB0-751338F18BBC}"/>
                  </a:ext>
                </a:extLst>
              </p:cNvPr>
              <p:cNvSpPr txBox="1">
                <a:spLocks noChangeArrowheads="1"/>
              </p:cNvSpPr>
              <p:nvPr/>
            </p:nvSpPr>
            <p:spPr bwMode="auto">
              <a:xfrm>
                <a:off x="2672727" y="4633491"/>
                <a:ext cx="598409" cy="585046"/>
              </a:xfrm>
              <a:prstGeom prst="rect">
                <a:avLst/>
              </a:prstGeom>
              <a:noFill/>
              <a:ln w="9525">
                <a:noFill/>
                <a:miter lim="800000"/>
                <a:headEnd/>
                <a:tailEnd/>
              </a:ln>
            </p:spPr>
            <p:txBody>
              <a:bodyPr>
                <a:spAutoFit/>
              </a:bodyPr>
              <a:lstStyle/>
              <a:p>
                <a:pPr algn="ctr"/>
                <a:endParaRPr lang="en-US" sz="800">
                  <a:latin typeface="Times New Roman"/>
                  <a:cs typeface="Times New Roman"/>
                </a:endParaRPr>
              </a:p>
              <a:p>
                <a:pPr algn="ctr"/>
                <a:r>
                  <a:rPr lang="en-US" sz="800">
                    <a:latin typeface="Times New Roman"/>
                    <a:cs typeface="Times New Roman"/>
                  </a:rPr>
                  <a:t>Board </a:t>
                </a:r>
              </a:p>
              <a:p>
                <a:pPr algn="ctr"/>
                <a:r>
                  <a:rPr lang="en-US" sz="800">
                    <a:latin typeface="Times New Roman"/>
                    <a:cs typeface="Times New Roman"/>
                  </a:rPr>
                  <a:t>A</a:t>
                </a:r>
              </a:p>
              <a:p>
                <a:pPr algn="ctr"/>
                <a:r>
                  <a:rPr lang="en-US" sz="800">
                    <a:latin typeface="Times New Roman"/>
                    <a:cs typeface="Times New Roman"/>
                  </a:rPr>
                  <a:t>(primary) </a:t>
                </a:r>
              </a:p>
            </p:txBody>
          </p:sp>
          <p:sp>
            <p:nvSpPr>
              <p:cNvPr id="342" name="TextBox 685">
                <a:extLst>
                  <a:ext uri="{FF2B5EF4-FFF2-40B4-BE49-F238E27FC236}">
                    <a16:creationId xmlns:a16="http://schemas.microsoft.com/office/drawing/2014/main" xmlns="" id="{DEDB5010-20C7-D24D-A649-2E4E5595573A}"/>
                  </a:ext>
                </a:extLst>
              </p:cNvPr>
              <p:cNvSpPr txBox="1">
                <a:spLocks noChangeArrowheads="1"/>
              </p:cNvSpPr>
              <p:nvPr/>
            </p:nvSpPr>
            <p:spPr bwMode="auto">
              <a:xfrm>
                <a:off x="2633111" y="5230161"/>
                <a:ext cx="718037" cy="461879"/>
              </a:xfrm>
              <a:prstGeom prst="rect">
                <a:avLst/>
              </a:prstGeom>
              <a:noFill/>
              <a:ln w="9525">
                <a:noFill/>
                <a:miter lim="800000"/>
                <a:headEnd/>
                <a:tailEnd/>
              </a:ln>
            </p:spPr>
            <p:txBody>
              <a:bodyPr>
                <a:spAutoFit/>
              </a:bodyPr>
              <a:lstStyle/>
              <a:p>
                <a:pPr algn="ctr"/>
                <a:r>
                  <a:rPr lang="en-US" sz="800">
                    <a:latin typeface="Times New Roman"/>
                    <a:cs typeface="Times New Roman"/>
                  </a:rPr>
                  <a:t>Board </a:t>
                </a:r>
              </a:p>
              <a:p>
                <a:pPr algn="ctr"/>
                <a:r>
                  <a:rPr lang="en-US" sz="800">
                    <a:latin typeface="Times New Roman"/>
                    <a:cs typeface="Times New Roman"/>
                  </a:rPr>
                  <a:t>B </a:t>
                </a:r>
              </a:p>
              <a:p>
                <a:pPr algn="ctr"/>
                <a:r>
                  <a:rPr lang="en-US" sz="800">
                    <a:latin typeface="Times New Roman"/>
                    <a:cs typeface="Times New Roman"/>
                  </a:rPr>
                  <a:t>(redundant)</a:t>
                </a:r>
              </a:p>
            </p:txBody>
          </p:sp>
          <p:sp>
            <p:nvSpPr>
              <p:cNvPr id="343" name="Rectangle 342">
                <a:extLst>
                  <a:ext uri="{FF2B5EF4-FFF2-40B4-BE49-F238E27FC236}">
                    <a16:creationId xmlns:a16="http://schemas.microsoft.com/office/drawing/2014/main" xmlns="" id="{33717384-32DF-2044-BEB6-34496BE075E9}"/>
                  </a:ext>
                </a:extLst>
              </p:cNvPr>
              <p:cNvSpPr/>
              <p:nvPr/>
            </p:nvSpPr>
            <p:spPr bwMode="auto">
              <a:xfrm>
                <a:off x="2781300" y="5240338"/>
                <a:ext cx="403225" cy="28416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a:cs typeface="Times New Roman"/>
                </a:endParaRPr>
              </a:p>
            </p:txBody>
          </p:sp>
          <p:sp>
            <p:nvSpPr>
              <p:cNvPr id="344" name="TextBox 690">
                <a:extLst>
                  <a:ext uri="{FF2B5EF4-FFF2-40B4-BE49-F238E27FC236}">
                    <a16:creationId xmlns:a16="http://schemas.microsoft.com/office/drawing/2014/main" xmlns="" id="{6AF9396C-E31D-6E49-A803-6E04A2BD1296}"/>
                  </a:ext>
                </a:extLst>
              </p:cNvPr>
              <p:cNvSpPr txBox="1">
                <a:spLocks noChangeArrowheads="1"/>
              </p:cNvSpPr>
              <p:nvPr/>
            </p:nvSpPr>
            <p:spPr bwMode="auto">
              <a:xfrm>
                <a:off x="3378233" y="4275478"/>
                <a:ext cx="630707" cy="461665"/>
              </a:xfrm>
              <a:prstGeom prst="rect">
                <a:avLst/>
              </a:prstGeom>
              <a:noFill/>
              <a:ln w="9525">
                <a:noFill/>
                <a:miter lim="800000"/>
                <a:headEnd/>
                <a:tailEnd/>
              </a:ln>
            </p:spPr>
            <p:txBody>
              <a:bodyPr>
                <a:spAutoFit/>
              </a:bodyPr>
              <a:lstStyle/>
              <a:p>
                <a:pPr algn="ctr"/>
                <a:r>
                  <a:rPr lang="en-US" sz="800" dirty="0">
                    <a:latin typeface="Times New Roman"/>
                    <a:cs typeface="Times New Roman"/>
                  </a:rPr>
                  <a:t>Detector Modules</a:t>
                </a:r>
              </a:p>
              <a:p>
                <a:pPr algn="ctr"/>
                <a:endParaRPr lang="en-US" sz="800" dirty="0">
                  <a:latin typeface="Times New Roman"/>
                  <a:cs typeface="Times New Roman"/>
                </a:endParaRPr>
              </a:p>
            </p:txBody>
          </p:sp>
          <p:sp>
            <p:nvSpPr>
              <p:cNvPr id="345" name="Rectangle 693">
                <a:extLst>
                  <a:ext uri="{FF2B5EF4-FFF2-40B4-BE49-F238E27FC236}">
                    <a16:creationId xmlns:a16="http://schemas.microsoft.com/office/drawing/2014/main" xmlns="" id="{DA8FD82B-934C-0844-A5D5-43920A4E34D1}"/>
                  </a:ext>
                </a:extLst>
              </p:cNvPr>
              <p:cNvSpPr>
                <a:spLocks noChangeArrowheads="1"/>
              </p:cNvSpPr>
              <p:nvPr/>
            </p:nvSpPr>
            <p:spPr bwMode="auto">
              <a:xfrm>
                <a:off x="4414859" y="4632759"/>
                <a:ext cx="919361" cy="615553"/>
              </a:xfrm>
              <a:prstGeom prst="rect">
                <a:avLst/>
              </a:prstGeom>
              <a:noFill/>
              <a:ln w="9525">
                <a:noFill/>
                <a:miter lim="800000"/>
                <a:headEnd/>
                <a:tailEnd/>
              </a:ln>
            </p:spPr>
            <p:txBody>
              <a:bodyPr>
                <a:spAutoFit/>
              </a:bodyPr>
              <a:lstStyle/>
              <a:p>
                <a:pPr algn="ctr"/>
                <a:r>
                  <a:rPr lang="en-US" sz="800" dirty="0">
                    <a:latin typeface="Times New Roman"/>
                    <a:cs typeface="Times New Roman"/>
                  </a:rPr>
                  <a:t>Detector  </a:t>
                </a:r>
              </a:p>
              <a:p>
                <a:pPr algn="ctr"/>
                <a:r>
                  <a:rPr lang="en-US" sz="800" dirty="0">
                    <a:latin typeface="Times New Roman"/>
                    <a:cs typeface="Times New Roman"/>
                  </a:rPr>
                  <a:t>Module Array (x6) </a:t>
                </a:r>
              </a:p>
              <a:p>
                <a:pPr algn="ctr"/>
                <a:endParaRPr lang="en-US" sz="1000" dirty="0">
                  <a:latin typeface="Times New Roman"/>
                  <a:cs typeface="Times New Roman"/>
                </a:endParaRPr>
              </a:p>
            </p:txBody>
          </p:sp>
        </p:grpSp>
        <p:grpSp>
          <p:nvGrpSpPr>
            <p:cNvPr id="144" name="Group 143">
              <a:extLst>
                <a:ext uri="{FF2B5EF4-FFF2-40B4-BE49-F238E27FC236}">
                  <a16:creationId xmlns:a16="http://schemas.microsoft.com/office/drawing/2014/main" xmlns="" id="{821DC94E-182E-814E-8D0A-2C2B508EC9B1}"/>
                </a:ext>
              </a:extLst>
            </p:cNvPr>
            <p:cNvGrpSpPr/>
            <p:nvPr/>
          </p:nvGrpSpPr>
          <p:grpSpPr>
            <a:xfrm>
              <a:off x="2781300" y="4608513"/>
              <a:ext cx="2454835" cy="902229"/>
              <a:chOff x="2781300" y="4608513"/>
              <a:chExt cx="2454835" cy="902229"/>
            </a:xfrm>
          </p:grpSpPr>
          <p:sp>
            <p:nvSpPr>
              <p:cNvPr id="324" name="Rectangle 323">
                <a:extLst>
                  <a:ext uri="{FF2B5EF4-FFF2-40B4-BE49-F238E27FC236}">
                    <a16:creationId xmlns:a16="http://schemas.microsoft.com/office/drawing/2014/main" xmlns="" id="{3F86A0C4-73C6-1E4A-B34F-350EB4AC9614}"/>
                  </a:ext>
                </a:extLst>
              </p:cNvPr>
              <p:cNvSpPr/>
              <p:nvPr/>
            </p:nvSpPr>
            <p:spPr bwMode="auto">
              <a:xfrm>
                <a:off x="2781300" y="4768850"/>
                <a:ext cx="414338" cy="27146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a:cs typeface="Times New Roman"/>
                </a:endParaRPr>
              </a:p>
            </p:txBody>
          </p:sp>
          <p:cxnSp>
            <p:nvCxnSpPr>
              <p:cNvPr id="325" name="Straight Connector 657">
                <a:extLst>
                  <a:ext uri="{FF2B5EF4-FFF2-40B4-BE49-F238E27FC236}">
                    <a16:creationId xmlns:a16="http://schemas.microsoft.com/office/drawing/2014/main" xmlns="" id="{8DB5E85B-87C5-8042-A1B4-8B5F0B0108E8}"/>
                  </a:ext>
                </a:extLst>
              </p:cNvPr>
              <p:cNvCxnSpPr>
                <a:cxnSpLocks noChangeShapeType="1"/>
              </p:cNvCxnSpPr>
              <p:nvPr/>
            </p:nvCxnSpPr>
            <p:spPr bwMode="auto">
              <a:xfrm>
                <a:off x="4018207" y="4851672"/>
                <a:ext cx="187436" cy="0"/>
              </a:xfrm>
              <a:prstGeom prst="line">
                <a:avLst/>
              </a:prstGeom>
              <a:noFill/>
              <a:ln w="38100" algn="ctr">
                <a:solidFill>
                  <a:schemeClr val="tx1"/>
                </a:solidFill>
                <a:round/>
                <a:headEnd/>
                <a:tailEnd/>
              </a:ln>
            </p:spPr>
          </p:cxnSp>
          <p:cxnSp>
            <p:nvCxnSpPr>
              <p:cNvPr id="326" name="Straight Connector 325">
                <a:extLst>
                  <a:ext uri="{FF2B5EF4-FFF2-40B4-BE49-F238E27FC236}">
                    <a16:creationId xmlns:a16="http://schemas.microsoft.com/office/drawing/2014/main" xmlns="" id="{29625253-6380-5C47-AF55-1C4646B5DE52}"/>
                  </a:ext>
                </a:extLst>
              </p:cNvPr>
              <p:cNvCxnSpPr/>
              <p:nvPr/>
            </p:nvCxnSpPr>
            <p:spPr bwMode="auto">
              <a:xfrm rot="10800000">
                <a:off x="3187701" y="5391150"/>
                <a:ext cx="778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7" name="Rectangle 326">
                <a:extLst>
                  <a:ext uri="{FF2B5EF4-FFF2-40B4-BE49-F238E27FC236}">
                    <a16:creationId xmlns:a16="http://schemas.microsoft.com/office/drawing/2014/main" xmlns="" id="{53348FE8-0DBD-5D42-A7F8-1C051213195E}"/>
                  </a:ext>
                </a:extLst>
              </p:cNvPr>
              <p:cNvSpPr/>
              <p:nvPr/>
            </p:nvSpPr>
            <p:spPr bwMode="auto">
              <a:xfrm>
                <a:off x="3970867" y="5245630"/>
                <a:ext cx="349250" cy="2651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a:cs typeface="Times New Roman"/>
                </a:endParaRPr>
              </a:p>
            </p:txBody>
          </p:sp>
          <p:sp>
            <p:nvSpPr>
              <p:cNvPr id="328" name="Rectangle 327">
                <a:extLst>
                  <a:ext uri="{FF2B5EF4-FFF2-40B4-BE49-F238E27FC236}">
                    <a16:creationId xmlns:a16="http://schemas.microsoft.com/office/drawing/2014/main" xmlns="" id="{51128483-DEA3-A440-A66D-6A3A512CCD5F}"/>
                  </a:ext>
                </a:extLst>
              </p:cNvPr>
              <p:cNvSpPr/>
              <p:nvPr/>
            </p:nvSpPr>
            <p:spPr bwMode="auto">
              <a:xfrm>
                <a:off x="4476903" y="4608513"/>
                <a:ext cx="759232" cy="5810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a:cs typeface="Times New Roman"/>
                </a:endParaRPr>
              </a:p>
            </p:txBody>
          </p:sp>
          <p:cxnSp>
            <p:nvCxnSpPr>
              <p:cNvPr id="329" name="Straight Connector 328">
                <a:extLst>
                  <a:ext uri="{FF2B5EF4-FFF2-40B4-BE49-F238E27FC236}">
                    <a16:creationId xmlns:a16="http://schemas.microsoft.com/office/drawing/2014/main" xmlns="" id="{94462EAF-307D-D74D-B957-38874C8ABBB1}"/>
                  </a:ext>
                </a:extLst>
              </p:cNvPr>
              <p:cNvCxnSpPr/>
              <p:nvPr/>
            </p:nvCxnSpPr>
            <p:spPr bwMode="auto">
              <a:xfrm rot="10800000">
                <a:off x="3907369" y="5162550"/>
                <a:ext cx="4825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5" name="TextBox 705">
              <a:extLst>
                <a:ext uri="{FF2B5EF4-FFF2-40B4-BE49-F238E27FC236}">
                  <a16:creationId xmlns:a16="http://schemas.microsoft.com/office/drawing/2014/main" xmlns="" id="{5C3F5C6C-0207-EA46-9BC5-08CE349D459C}"/>
                </a:ext>
              </a:extLst>
            </p:cNvPr>
            <p:cNvSpPr txBox="1">
              <a:spLocks noChangeArrowheads="1"/>
            </p:cNvSpPr>
            <p:nvPr/>
          </p:nvSpPr>
          <p:spPr bwMode="auto">
            <a:xfrm>
              <a:off x="3853921" y="5227638"/>
              <a:ext cx="592137" cy="523875"/>
            </a:xfrm>
            <a:prstGeom prst="rect">
              <a:avLst/>
            </a:prstGeom>
            <a:noFill/>
            <a:ln w="9525">
              <a:noFill/>
              <a:miter lim="800000"/>
              <a:headEnd/>
              <a:tailEnd/>
            </a:ln>
          </p:spPr>
          <p:txBody>
            <a:bodyPr>
              <a:spAutoFit/>
            </a:bodyPr>
            <a:lstStyle/>
            <a:p>
              <a:pPr algn="ctr"/>
              <a:r>
                <a:rPr lang="en-US" sz="800" dirty="0">
                  <a:latin typeface="Times New Roman"/>
                  <a:cs typeface="Times New Roman"/>
                </a:rPr>
                <a:t>PMT</a:t>
              </a:r>
            </a:p>
            <a:p>
              <a:pPr algn="ctr"/>
              <a:r>
                <a:rPr lang="en-US" sz="800" dirty="0">
                  <a:latin typeface="Times New Roman"/>
                  <a:cs typeface="Times New Roman"/>
                </a:rPr>
                <a:t>B</a:t>
              </a:r>
            </a:p>
            <a:p>
              <a:pPr algn="ctr"/>
              <a:endParaRPr lang="en-US" sz="1200" dirty="0">
                <a:latin typeface="Times New Roman"/>
                <a:cs typeface="Times New Roman"/>
              </a:endParaRPr>
            </a:p>
          </p:txBody>
        </p:sp>
        <p:cxnSp>
          <p:nvCxnSpPr>
            <p:cNvPr id="146" name="Straight Connector 145">
              <a:extLst>
                <a:ext uri="{FF2B5EF4-FFF2-40B4-BE49-F238E27FC236}">
                  <a16:creationId xmlns:a16="http://schemas.microsoft.com/office/drawing/2014/main" xmlns="" id="{D7157553-F7A4-9846-A5ED-5FDB357B2292}"/>
                </a:ext>
              </a:extLst>
            </p:cNvPr>
            <p:cNvCxnSpPr/>
            <p:nvPr/>
          </p:nvCxnSpPr>
          <p:spPr>
            <a:xfrm rot="10800000">
              <a:off x="3190875" y="4903788"/>
              <a:ext cx="3492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730">
              <a:extLst>
                <a:ext uri="{FF2B5EF4-FFF2-40B4-BE49-F238E27FC236}">
                  <a16:creationId xmlns:a16="http://schemas.microsoft.com/office/drawing/2014/main" xmlns="" id="{7C4101B0-4279-3F4F-9E25-81DA52548388}"/>
                </a:ext>
              </a:extLst>
            </p:cNvPr>
            <p:cNvCxnSpPr>
              <a:cxnSpLocks noChangeShapeType="1"/>
            </p:cNvCxnSpPr>
            <p:nvPr/>
          </p:nvCxnSpPr>
          <p:spPr bwMode="auto">
            <a:xfrm rot="16200000" flipH="1">
              <a:off x="3490383" y="4739215"/>
              <a:ext cx="837153" cy="5287"/>
            </a:xfrm>
            <a:prstGeom prst="line">
              <a:avLst/>
            </a:prstGeom>
            <a:noFill/>
            <a:ln w="12700" algn="ctr">
              <a:solidFill>
                <a:schemeClr val="tx1"/>
              </a:solidFill>
              <a:round/>
              <a:headEnd/>
              <a:tailEnd/>
            </a:ln>
          </p:spPr>
        </p:cxnSp>
        <p:sp>
          <p:nvSpPr>
            <p:cNvPr id="148" name="Line 13">
              <a:extLst>
                <a:ext uri="{FF2B5EF4-FFF2-40B4-BE49-F238E27FC236}">
                  <a16:creationId xmlns:a16="http://schemas.microsoft.com/office/drawing/2014/main" xmlns="" id="{D679A6FB-A47A-1B44-B749-9D388F6186BE}"/>
                </a:ext>
              </a:extLst>
            </p:cNvPr>
            <p:cNvSpPr>
              <a:spLocks noChangeShapeType="1"/>
            </p:cNvSpPr>
            <p:nvPr/>
          </p:nvSpPr>
          <p:spPr bwMode="auto">
            <a:xfrm flipH="1">
              <a:off x="3768725" y="4929190"/>
              <a:ext cx="1506538" cy="1587"/>
            </a:xfrm>
            <a:prstGeom prst="line">
              <a:avLst/>
            </a:prstGeom>
            <a:noFill/>
            <a:ln w="28575">
              <a:solidFill>
                <a:srgbClr val="53FF67"/>
              </a:solidFill>
              <a:round/>
              <a:headEnd/>
              <a:tailEnd type="triangle" w="med" len="med"/>
            </a:ln>
          </p:spPr>
          <p:txBody>
            <a:bodyPr wrap="none" lIns="82058" tIns="41029" rIns="82058" bIns="41029" anchor="ctr"/>
            <a:lstStyle/>
            <a:p>
              <a:endParaRPr lang="en-US">
                <a:latin typeface="Times New Roman"/>
                <a:cs typeface="Times New Roman"/>
              </a:endParaRPr>
            </a:p>
          </p:txBody>
        </p:sp>
        <p:sp>
          <p:nvSpPr>
            <p:cNvPr id="149" name="Rectangle 278">
              <a:extLst>
                <a:ext uri="{FF2B5EF4-FFF2-40B4-BE49-F238E27FC236}">
                  <a16:creationId xmlns:a16="http://schemas.microsoft.com/office/drawing/2014/main" xmlns="" id="{2BB175A1-20A8-3B4C-A00F-E0F8009378D4}"/>
                </a:ext>
              </a:extLst>
            </p:cNvPr>
            <p:cNvSpPr>
              <a:spLocks noChangeArrowheads="1"/>
            </p:cNvSpPr>
            <p:nvPr/>
          </p:nvSpPr>
          <p:spPr bwMode="auto">
            <a:xfrm>
              <a:off x="3481056" y="4549775"/>
              <a:ext cx="364202" cy="215444"/>
            </a:xfrm>
            <a:prstGeom prst="rect">
              <a:avLst/>
            </a:prstGeom>
            <a:noFill/>
            <a:ln w="9525">
              <a:noFill/>
              <a:miter lim="800000"/>
              <a:headEnd/>
              <a:tailEnd/>
            </a:ln>
          </p:spPr>
          <p:txBody>
            <a:bodyPr wrap="none">
              <a:spAutoFit/>
            </a:bodyPr>
            <a:lstStyle/>
            <a:p>
              <a:pPr algn="ctr"/>
              <a:r>
                <a:rPr lang="en-US" sz="800">
                  <a:latin typeface="Times New Roman"/>
                  <a:cs typeface="Times New Roman"/>
                </a:rPr>
                <a:t>(x6)</a:t>
              </a:r>
            </a:p>
          </p:txBody>
        </p:sp>
        <p:sp>
          <p:nvSpPr>
            <p:cNvPr id="150" name="Rectangle 281">
              <a:extLst>
                <a:ext uri="{FF2B5EF4-FFF2-40B4-BE49-F238E27FC236}">
                  <a16:creationId xmlns:a16="http://schemas.microsoft.com/office/drawing/2014/main" xmlns="" id="{C551EF30-DB9F-A348-802E-6329377DE0DE}"/>
                </a:ext>
              </a:extLst>
            </p:cNvPr>
            <p:cNvSpPr>
              <a:spLocks noChangeArrowheads="1"/>
            </p:cNvSpPr>
            <p:nvPr/>
          </p:nvSpPr>
          <p:spPr bwMode="auto">
            <a:xfrm>
              <a:off x="1055688" y="4542312"/>
              <a:ext cx="703262" cy="1282535"/>
            </a:xfrm>
            <a:prstGeom prst="rect">
              <a:avLst/>
            </a:prstGeom>
            <a:noFill/>
            <a:ln w="15875" algn="ctr">
              <a:solidFill>
                <a:schemeClr val="tx1"/>
              </a:solidFill>
              <a:round/>
              <a:headEnd/>
              <a:tailEnd/>
            </a:ln>
          </p:spPr>
          <p:txBody>
            <a:bodyPr/>
            <a:lstStyle/>
            <a:p>
              <a:pPr algn="ctr"/>
              <a:endParaRPr lang="en-US">
                <a:latin typeface="Times New Roman"/>
                <a:cs typeface="Times New Roman"/>
              </a:endParaRPr>
            </a:p>
          </p:txBody>
        </p:sp>
        <p:cxnSp>
          <p:nvCxnSpPr>
            <p:cNvPr id="151" name="Straight Connector 340">
              <a:extLst>
                <a:ext uri="{FF2B5EF4-FFF2-40B4-BE49-F238E27FC236}">
                  <a16:creationId xmlns:a16="http://schemas.microsoft.com/office/drawing/2014/main" xmlns="" id="{C0ADDD22-76F3-454F-BA2D-AADE41DA0D35}"/>
                </a:ext>
              </a:extLst>
            </p:cNvPr>
            <p:cNvCxnSpPr>
              <a:cxnSpLocks noChangeShapeType="1"/>
            </p:cNvCxnSpPr>
            <p:nvPr/>
          </p:nvCxnSpPr>
          <p:spPr bwMode="auto">
            <a:xfrm flipH="1">
              <a:off x="3133376" y="2402895"/>
              <a:ext cx="394860" cy="0"/>
            </a:xfrm>
            <a:prstGeom prst="line">
              <a:avLst/>
            </a:prstGeom>
            <a:noFill/>
            <a:ln w="12700" algn="ctr">
              <a:solidFill>
                <a:srgbClr val="FF0000"/>
              </a:solidFill>
              <a:round/>
              <a:headEnd type="triangle" w="sm" len="med"/>
              <a:tailEnd/>
            </a:ln>
          </p:spPr>
        </p:cxnSp>
        <p:sp>
          <p:nvSpPr>
            <p:cNvPr id="152" name="Text Box 22">
              <a:extLst>
                <a:ext uri="{FF2B5EF4-FFF2-40B4-BE49-F238E27FC236}">
                  <a16:creationId xmlns:a16="http://schemas.microsoft.com/office/drawing/2014/main" xmlns="" id="{1BB530AE-5446-5345-B4DE-947EE47A94A9}"/>
                </a:ext>
              </a:extLst>
            </p:cNvPr>
            <p:cNvSpPr txBox="1">
              <a:spLocks noChangeArrowheads="1"/>
            </p:cNvSpPr>
            <p:nvPr/>
          </p:nvSpPr>
          <p:spPr bwMode="auto">
            <a:xfrm>
              <a:off x="6697603" y="5499160"/>
              <a:ext cx="1339850" cy="329081"/>
            </a:xfrm>
            <a:prstGeom prst="rect">
              <a:avLst/>
            </a:prstGeom>
            <a:noFill/>
            <a:ln w="9525">
              <a:noFill/>
              <a:miter lim="800000"/>
              <a:headEnd/>
              <a:tailEnd/>
            </a:ln>
          </p:spPr>
          <p:txBody>
            <a:bodyPr lIns="82058" tIns="41029" rIns="82058" bIns="41029">
              <a:spAutoFit/>
            </a:bodyPr>
            <a:lstStyle/>
            <a:p>
              <a:pPr algn="ctr"/>
              <a:r>
                <a:rPr lang="en-US" sz="800" dirty="0">
                  <a:latin typeface="Times New Roman"/>
                  <a:cs typeface="Times New Roman"/>
                </a:rPr>
                <a:t> Telescope</a:t>
              </a:r>
            </a:p>
            <a:p>
              <a:pPr algn="ctr"/>
              <a:r>
                <a:rPr lang="en-US" sz="800" dirty="0">
                  <a:latin typeface="Times New Roman"/>
                  <a:cs typeface="Times New Roman"/>
                </a:rPr>
                <a:t>0.8m </a:t>
              </a:r>
              <a:r>
                <a:rPr lang="en-US" sz="800" dirty="0">
                  <a:latin typeface="Times New Roman"/>
                  <a:cs typeface="Times New Roman"/>
                  <a:sym typeface="Symbol" pitchFamily="18" charset="2"/>
                </a:rPr>
                <a:t>diameter, </a:t>
              </a:r>
              <a:r>
                <a:rPr lang="en-US" sz="800" dirty="0">
                  <a:latin typeface="Times New Roman"/>
                  <a:cs typeface="Times New Roman"/>
                </a:rPr>
                <a:t>3.8 m EFL</a:t>
              </a:r>
            </a:p>
          </p:txBody>
        </p:sp>
        <p:cxnSp>
          <p:nvCxnSpPr>
            <p:cNvPr id="153" name="Straight Arrow Connector 401">
              <a:extLst>
                <a:ext uri="{FF2B5EF4-FFF2-40B4-BE49-F238E27FC236}">
                  <a16:creationId xmlns:a16="http://schemas.microsoft.com/office/drawing/2014/main" xmlns="" id="{E9A6A09A-27C2-8145-AD63-F1AD468CE3D7}"/>
                </a:ext>
              </a:extLst>
            </p:cNvPr>
            <p:cNvCxnSpPr>
              <a:cxnSpLocks noChangeShapeType="1"/>
            </p:cNvCxnSpPr>
            <p:nvPr/>
          </p:nvCxnSpPr>
          <p:spPr bwMode="auto">
            <a:xfrm>
              <a:off x="1761603" y="3101021"/>
              <a:ext cx="3623552" cy="0"/>
            </a:xfrm>
            <a:prstGeom prst="straightConnector1">
              <a:avLst/>
            </a:prstGeom>
            <a:noFill/>
            <a:ln w="12700" algn="ctr">
              <a:solidFill>
                <a:srgbClr val="4161E9"/>
              </a:solidFill>
              <a:round/>
              <a:headEnd type="triangle" w="sm" len="med"/>
              <a:tailEnd/>
            </a:ln>
          </p:spPr>
        </p:cxnSp>
        <p:sp>
          <p:nvSpPr>
            <p:cNvPr id="154" name="Rectangle 404">
              <a:extLst>
                <a:ext uri="{FF2B5EF4-FFF2-40B4-BE49-F238E27FC236}">
                  <a16:creationId xmlns:a16="http://schemas.microsoft.com/office/drawing/2014/main" xmlns="" id="{C08D19E1-B126-674C-AD3F-03A728BE435E}"/>
                </a:ext>
              </a:extLst>
            </p:cNvPr>
            <p:cNvSpPr>
              <a:spLocks noChangeArrowheads="1"/>
            </p:cNvSpPr>
            <p:nvPr/>
          </p:nvSpPr>
          <p:spPr bwMode="auto">
            <a:xfrm>
              <a:off x="5288224" y="1234182"/>
              <a:ext cx="249382" cy="285420"/>
            </a:xfrm>
            <a:prstGeom prst="rect">
              <a:avLst/>
            </a:prstGeom>
            <a:noFill/>
            <a:ln w="9525" algn="ctr">
              <a:solidFill>
                <a:schemeClr val="tx1"/>
              </a:solidFill>
              <a:round/>
              <a:headEnd/>
              <a:tailEnd/>
            </a:ln>
          </p:spPr>
          <p:txBody>
            <a:bodyPr/>
            <a:lstStyle/>
            <a:p>
              <a:pPr algn="ctr"/>
              <a:endParaRPr lang="en-US">
                <a:latin typeface="Times New Roman"/>
                <a:cs typeface="Times New Roman"/>
              </a:endParaRPr>
            </a:p>
          </p:txBody>
        </p:sp>
        <p:cxnSp>
          <p:nvCxnSpPr>
            <p:cNvPr id="155" name="Straight Connector 436">
              <a:extLst>
                <a:ext uri="{FF2B5EF4-FFF2-40B4-BE49-F238E27FC236}">
                  <a16:creationId xmlns:a16="http://schemas.microsoft.com/office/drawing/2014/main" xmlns="" id="{3E4AB67D-6FC0-CB42-A088-2FDB05625E89}"/>
                </a:ext>
              </a:extLst>
            </p:cNvPr>
            <p:cNvCxnSpPr>
              <a:cxnSpLocks noChangeShapeType="1"/>
            </p:cNvCxnSpPr>
            <p:nvPr/>
          </p:nvCxnSpPr>
          <p:spPr bwMode="auto">
            <a:xfrm>
              <a:off x="5385155" y="1525332"/>
              <a:ext cx="0" cy="1574935"/>
            </a:xfrm>
            <a:prstGeom prst="line">
              <a:avLst/>
            </a:prstGeom>
            <a:noFill/>
            <a:ln w="12700" algn="ctr">
              <a:solidFill>
                <a:srgbClr val="4161E9"/>
              </a:solidFill>
              <a:round/>
              <a:headEnd/>
              <a:tailEnd/>
            </a:ln>
          </p:spPr>
        </p:cxnSp>
        <p:sp>
          <p:nvSpPr>
            <p:cNvPr id="156" name="TextBox 522">
              <a:extLst>
                <a:ext uri="{FF2B5EF4-FFF2-40B4-BE49-F238E27FC236}">
                  <a16:creationId xmlns:a16="http://schemas.microsoft.com/office/drawing/2014/main" xmlns="" id="{25536887-9E14-4443-9F89-160F2BFFF36E}"/>
                </a:ext>
              </a:extLst>
            </p:cNvPr>
            <p:cNvSpPr txBox="1">
              <a:spLocks noChangeArrowheads="1"/>
            </p:cNvSpPr>
            <p:nvPr/>
          </p:nvSpPr>
          <p:spPr bwMode="auto">
            <a:xfrm rot="5400000">
              <a:off x="2097881" y="5049044"/>
              <a:ext cx="1030288" cy="215900"/>
            </a:xfrm>
            <a:prstGeom prst="rect">
              <a:avLst/>
            </a:prstGeom>
            <a:noFill/>
            <a:ln w="9525">
              <a:noFill/>
              <a:miter lim="800000"/>
              <a:headEnd/>
              <a:tailEnd/>
            </a:ln>
          </p:spPr>
          <p:txBody>
            <a:bodyPr>
              <a:spAutoFit/>
            </a:bodyPr>
            <a:lstStyle/>
            <a:p>
              <a:pPr algn="ctr"/>
              <a:r>
                <a:rPr lang="en-US" sz="800" dirty="0">
                  <a:latin typeface="Times New Roman"/>
                  <a:cs typeface="Times New Roman"/>
                </a:rPr>
                <a:t>Command I/F Board</a:t>
              </a:r>
            </a:p>
          </p:txBody>
        </p:sp>
        <p:sp>
          <p:nvSpPr>
            <p:cNvPr id="157" name="Rectangle 523">
              <a:extLst>
                <a:ext uri="{FF2B5EF4-FFF2-40B4-BE49-F238E27FC236}">
                  <a16:creationId xmlns:a16="http://schemas.microsoft.com/office/drawing/2014/main" xmlns="" id="{F26ADDF2-F10F-3844-9346-71C52B252E14}"/>
                </a:ext>
              </a:extLst>
            </p:cNvPr>
            <p:cNvSpPr>
              <a:spLocks noChangeArrowheads="1"/>
            </p:cNvSpPr>
            <p:nvPr/>
          </p:nvSpPr>
          <p:spPr bwMode="auto">
            <a:xfrm>
              <a:off x="2532063" y="4713288"/>
              <a:ext cx="155575" cy="877887"/>
            </a:xfrm>
            <a:prstGeom prst="rect">
              <a:avLst/>
            </a:prstGeom>
            <a:noFill/>
            <a:ln w="12700" algn="ctr">
              <a:solidFill>
                <a:schemeClr val="tx1"/>
              </a:solidFill>
              <a:round/>
              <a:headEnd/>
              <a:tailEnd/>
            </a:ln>
          </p:spPr>
          <p:txBody>
            <a:bodyPr/>
            <a:lstStyle/>
            <a:p>
              <a:pPr algn="ctr"/>
              <a:endParaRPr lang="en-US">
                <a:latin typeface="Times New Roman"/>
                <a:cs typeface="Times New Roman"/>
              </a:endParaRPr>
            </a:p>
          </p:txBody>
        </p:sp>
        <p:sp>
          <p:nvSpPr>
            <p:cNvPr id="158" name="Line 95">
              <a:extLst>
                <a:ext uri="{FF2B5EF4-FFF2-40B4-BE49-F238E27FC236}">
                  <a16:creationId xmlns:a16="http://schemas.microsoft.com/office/drawing/2014/main" xmlns="" id="{BCBC9C96-19ED-A54E-A827-F29114A7D72A}"/>
                </a:ext>
              </a:extLst>
            </p:cNvPr>
            <p:cNvSpPr>
              <a:spLocks noChangeShapeType="1"/>
            </p:cNvSpPr>
            <p:nvPr/>
          </p:nvSpPr>
          <p:spPr bwMode="auto">
            <a:xfrm rot="5400000" flipH="1" flipV="1">
              <a:off x="5413252" y="5047487"/>
              <a:ext cx="7314" cy="270663"/>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sp>
          <p:nvSpPr>
            <p:cNvPr id="159" name="Line 95">
              <a:extLst>
                <a:ext uri="{FF2B5EF4-FFF2-40B4-BE49-F238E27FC236}">
                  <a16:creationId xmlns:a16="http://schemas.microsoft.com/office/drawing/2014/main" xmlns="" id="{FD95D6B1-9418-064A-AC02-F5D775D65795}"/>
                </a:ext>
              </a:extLst>
            </p:cNvPr>
            <p:cNvSpPr>
              <a:spLocks noChangeShapeType="1"/>
            </p:cNvSpPr>
            <p:nvPr/>
          </p:nvSpPr>
          <p:spPr bwMode="auto">
            <a:xfrm rot="5400000" flipH="1" flipV="1">
              <a:off x="5431536" y="4868267"/>
              <a:ext cx="3" cy="212137"/>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sp>
          <p:nvSpPr>
            <p:cNvPr id="160" name="Line 95">
              <a:extLst>
                <a:ext uri="{FF2B5EF4-FFF2-40B4-BE49-F238E27FC236}">
                  <a16:creationId xmlns:a16="http://schemas.microsoft.com/office/drawing/2014/main" xmlns="" id="{8FA1D594-7FC5-194A-84CD-CA45F2B4E300}"/>
                </a:ext>
              </a:extLst>
            </p:cNvPr>
            <p:cNvSpPr>
              <a:spLocks noChangeShapeType="1"/>
            </p:cNvSpPr>
            <p:nvPr/>
          </p:nvSpPr>
          <p:spPr bwMode="auto">
            <a:xfrm rot="5400000" flipV="1">
              <a:off x="5501033" y="4389122"/>
              <a:ext cx="3" cy="87782"/>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cxnSp>
          <p:nvCxnSpPr>
            <p:cNvPr id="161" name="Straight Connector 160">
              <a:extLst>
                <a:ext uri="{FF2B5EF4-FFF2-40B4-BE49-F238E27FC236}">
                  <a16:creationId xmlns:a16="http://schemas.microsoft.com/office/drawing/2014/main" xmlns="" id="{750CC1EC-7C0D-004F-85BA-B384E1AA390C}"/>
                </a:ext>
              </a:extLst>
            </p:cNvPr>
            <p:cNvCxnSpPr>
              <a:stCxn id="324" idx="1"/>
            </p:cNvCxnSpPr>
            <p:nvPr/>
          </p:nvCxnSpPr>
          <p:spPr>
            <a:xfrm rot="10800000">
              <a:off x="2687638" y="4903788"/>
              <a:ext cx="92075"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xmlns="" id="{E8581896-4F59-8A49-9A85-C1A9E3B4CF06}"/>
                </a:ext>
              </a:extLst>
            </p:cNvPr>
            <p:cNvCxnSpPr/>
            <p:nvPr/>
          </p:nvCxnSpPr>
          <p:spPr>
            <a:xfrm rot="10800000">
              <a:off x="2689225" y="5397500"/>
              <a:ext cx="92075"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Rectangle 162">
              <a:extLst>
                <a:ext uri="{FF2B5EF4-FFF2-40B4-BE49-F238E27FC236}">
                  <a16:creationId xmlns:a16="http://schemas.microsoft.com/office/drawing/2014/main" xmlns="" id="{7FEBBEE4-965A-734F-B7E9-5CF778A59456}"/>
                </a:ext>
              </a:extLst>
            </p:cNvPr>
            <p:cNvSpPr/>
            <p:nvPr/>
          </p:nvSpPr>
          <p:spPr bwMode="auto">
            <a:xfrm>
              <a:off x="6870295" y="3977453"/>
              <a:ext cx="462901" cy="21945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cxnSp>
          <p:nvCxnSpPr>
            <p:cNvPr id="164" name="Straight Connector 436">
              <a:extLst>
                <a:ext uri="{FF2B5EF4-FFF2-40B4-BE49-F238E27FC236}">
                  <a16:creationId xmlns:a16="http://schemas.microsoft.com/office/drawing/2014/main" xmlns="" id="{ED93B992-395B-7C43-B36B-F5ACD82150AF}"/>
                </a:ext>
              </a:extLst>
            </p:cNvPr>
            <p:cNvCxnSpPr>
              <a:cxnSpLocks noChangeShapeType="1"/>
            </p:cNvCxnSpPr>
            <p:nvPr/>
          </p:nvCxnSpPr>
          <p:spPr bwMode="auto">
            <a:xfrm flipH="1">
              <a:off x="7364074" y="1082646"/>
              <a:ext cx="253526" cy="0"/>
            </a:xfrm>
            <a:prstGeom prst="line">
              <a:avLst/>
            </a:prstGeom>
            <a:noFill/>
            <a:ln w="22225" algn="ctr">
              <a:solidFill>
                <a:srgbClr val="0000FF"/>
              </a:solidFill>
              <a:round/>
              <a:headEnd/>
              <a:tailEnd/>
            </a:ln>
          </p:spPr>
        </p:cxnSp>
        <p:sp>
          <p:nvSpPr>
            <p:cNvPr id="165" name="TextBox 889">
              <a:extLst>
                <a:ext uri="{FF2B5EF4-FFF2-40B4-BE49-F238E27FC236}">
                  <a16:creationId xmlns:a16="http://schemas.microsoft.com/office/drawing/2014/main" xmlns="" id="{66B95F7D-B90E-AB4C-BF93-3088EF3EAB61}"/>
                </a:ext>
              </a:extLst>
            </p:cNvPr>
            <p:cNvSpPr txBox="1">
              <a:spLocks noChangeArrowheads="1"/>
            </p:cNvSpPr>
            <p:nvPr/>
          </p:nvSpPr>
          <p:spPr bwMode="auto">
            <a:xfrm>
              <a:off x="7636350" y="959087"/>
              <a:ext cx="866775" cy="215444"/>
            </a:xfrm>
            <a:prstGeom prst="rect">
              <a:avLst/>
            </a:prstGeom>
            <a:noFill/>
            <a:ln w="9525">
              <a:noFill/>
              <a:miter lim="800000"/>
              <a:headEnd/>
              <a:tailEnd/>
            </a:ln>
          </p:spPr>
          <p:txBody>
            <a:bodyPr>
              <a:spAutoFit/>
            </a:bodyPr>
            <a:lstStyle/>
            <a:p>
              <a:r>
                <a:rPr lang="en-US" sz="800" dirty="0">
                  <a:latin typeface="Times New Roman"/>
                  <a:cs typeface="Times New Roman"/>
                </a:rPr>
                <a:t> Optical Fibers</a:t>
              </a:r>
            </a:p>
          </p:txBody>
        </p:sp>
        <p:sp>
          <p:nvSpPr>
            <p:cNvPr id="166" name="Rectangle 165">
              <a:extLst>
                <a:ext uri="{FF2B5EF4-FFF2-40B4-BE49-F238E27FC236}">
                  <a16:creationId xmlns:a16="http://schemas.microsoft.com/office/drawing/2014/main" xmlns="" id="{C9A835C7-035F-BF45-B372-24E5EF4DCBEB}"/>
                </a:ext>
              </a:extLst>
            </p:cNvPr>
            <p:cNvSpPr/>
            <p:nvPr/>
          </p:nvSpPr>
          <p:spPr>
            <a:xfrm>
              <a:off x="7640150" y="1753072"/>
              <a:ext cx="1249060" cy="600164"/>
            </a:xfrm>
            <a:prstGeom prst="rect">
              <a:avLst/>
            </a:prstGeom>
          </p:spPr>
          <p:txBody>
            <a:bodyPr wrap="none">
              <a:spAutoFit/>
            </a:bodyPr>
            <a:lstStyle/>
            <a:p>
              <a:r>
                <a:rPr lang="en-US" sz="900" dirty="0">
                  <a:solidFill>
                    <a:srgbClr val="000000"/>
                  </a:solidFill>
                  <a:latin typeface="Times New Roman"/>
                  <a:cs typeface="Times New Roman"/>
                </a:rPr>
                <a:t> Commands/Telemetry</a:t>
              </a:r>
            </a:p>
            <a:p>
              <a:endParaRPr lang="en-US" dirty="0">
                <a:latin typeface="Times New Roman"/>
                <a:cs typeface="Times New Roman"/>
              </a:endParaRPr>
            </a:p>
          </p:txBody>
        </p:sp>
        <p:cxnSp>
          <p:nvCxnSpPr>
            <p:cNvPr id="167" name="Straight Arrow Connector 342">
              <a:extLst>
                <a:ext uri="{FF2B5EF4-FFF2-40B4-BE49-F238E27FC236}">
                  <a16:creationId xmlns:a16="http://schemas.microsoft.com/office/drawing/2014/main" xmlns="" id="{AA73CAC9-747A-B64F-A8FA-3C278BB6CD91}"/>
                </a:ext>
              </a:extLst>
            </p:cNvPr>
            <p:cNvCxnSpPr>
              <a:cxnSpLocks noChangeShapeType="1"/>
            </p:cNvCxnSpPr>
            <p:nvPr/>
          </p:nvCxnSpPr>
          <p:spPr bwMode="auto">
            <a:xfrm flipH="1">
              <a:off x="3890567" y="3325144"/>
              <a:ext cx="3388689" cy="0"/>
            </a:xfrm>
            <a:prstGeom prst="straightConnector1">
              <a:avLst/>
            </a:prstGeom>
            <a:noFill/>
            <a:ln w="12700" algn="ctr">
              <a:solidFill>
                <a:schemeClr val="tx1"/>
              </a:solidFill>
              <a:round/>
              <a:headEnd type="triangle" w="sm" len="med"/>
              <a:tailEnd/>
            </a:ln>
          </p:spPr>
        </p:cxnSp>
        <p:sp>
          <p:nvSpPr>
            <p:cNvPr id="168" name="TextBox 443">
              <a:extLst>
                <a:ext uri="{FF2B5EF4-FFF2-40B4-BE49-F238E27FC236}">
                  <a16:creationId xmlns:a16="http://schemas.microsoft.com/office/drawing/2014/main" xmlns="" id="{D02B2074-5124-AC4B-A0CA-38B0299FBF82}"/>
                </a:ext>
              </a:extLst>
            </p:cNvPr>
            <p:cNvSpPr txBox="1">
              <a:spLocks noChangeArrowheads="1"/>
            </p:cNvSpPr>
            <p:nvPr/>
          </p:nvSpPr>
          <p:spPr bwMode="auto">
            <a:xfrm rot="16200000">
              <a:off x="1059201" y="5057715"/>
              <a:ext cx="690289" cy="276999"/>
            </a:xfrm>
            <a:prstGeom prst="rect">
              <a:avLst/>
            </a:prstGeom>
            <a:noFill/>
            <a:ln w="9525">
              <a:noFill/>
              <a:miter lim="800000"/>
              <a:headEnd/>
              <a:tailEnd/>
            </a:ln>
          </p:spPr>
          <p:txBody>
            <a:bodyPr wrap="square">
              <a:spAutoFit/>
            </a:bodyPr>
            <a:lstStyle/>
            <a:p>
              <a:pPr algn="ctr"/>
              <a:r>
                <a:rPr lang="en-US" sz="1200" dirty="0">
                  <a:latin typeface="Times New Roman"/>
                  <a:cs typeface="Times New Roman"/>
                </a:rPr>
                <a:t>PDU</a:t>
              </a:r>
            </a:p>
          </p:txBody>
        </p:sp>
        <p:cxnSp>
          <p:nvCxnSpPr>
            <p:cNvPr id="169" name="Straight Connector 427">
              <a:extLst>
                <a:ext uri="{FF2B5EF4-FFF2-40B4-BE49-F238E27FC236}">
                  <a16:creationId xmlns:a16="http://schemas.microsoft.com/office/drawing/2014/main" xmlns="" id="{9CD9FE76-36BF-4248-B3CB-F569B1033959}"/>
                </a:ext>
              </a:extLst>
            </p:cNvPr>
            <p:cNvCxnSpPr>
              <a:cxnSpLocks noChangeShapeType="1"/>
            </p:cNvCxnSpPr>
            <p:nvPr/>
          </p:nvCxnSpPr>
          <p:spPr bwMode="auto">
            <a:xfrm rot="10800000">
              <a:off x="1048117" y="1912617"/>
              <a:ext cx="717550" cy="0"/>
            </a:xfrm>
            <a:prstGeom prst="line">
              <a:avLst/>
            </a:prstGeom>
            <a:noFill/>
            <a:ln w="19050" algn="ctr">
              <a:solidFill>
                <a:schemeClr val="tx1"/>
              </a:solidFill>
              <a:round/>
              <a:headEnd/>
              <a:tailEnd/>
            </a:ln>
          </p:spPr>
        </p:cxnSp>
        <p:cxnSp>
          <p:nvCxnSpPr>
            <p:cNvPr id="170" name="Straight Connector 338">
              <a:extLst>
                <a:ext uri="{FF2B5EF4-FFF2-40B4-BE49-F238E27FC236}">
                  <a16:creationId xmlns:a16="http://schemas.microsoft.com/office/drawing/2014/main" xmlns="" id="{19F670B5-EE79-5D44-9163-70196A6C793F}"/>
                </a:ext>
              </a:extLst>
            </p:cNvPr>
            <p:cNvCxnSpPr>
              <a:cxnSpLocks noChangeShapeType="1"/>
            </p:cNvCxnSpPr>
            <p:nvPr/>
          </p:nvCxnSpPr>
          <p:spPr bwMode="auto">
            <a:xfrm>
              <a:off x="8159329" y="2850744"/>
              <a:ext cx="2741" cy="1364524"/>
            </a:xfrm>
            <a:prstGeom prst="line">
              <a:avLst/>
            </a:prstGeom>
            <a:noFill/>
            <a:ln w="12700" algn="ctr">
              <a:solidFill>
                <a:srgbClr val="FF0000"/>
              </a:solidFill>
              <a:round/>
              <a:headEnd type="triangle" w="sm" len="med"/>
              <a:tailEnd/>
            </a:ln>
          </p:spPr>
        </p:cxnSp>
        <p:cxnSp>
          <p:nvCxnSpPr>
            <p:cNvPr id="171" name="Straight Connector 516">
              <a:extLst>
                <a:ext uri="{FF2B5EF4-FFF2-40B4-BE49-F238E27FC236}">
                  <a16:creationId xmlns:a16="http://schemas.microsoft.com/office/drawing/2014/main" xmlns="" id="{8844B59E-DADC-CF49-B718-EBBA0D11AB5F}"/>
                </a:ext>
              </a:extLst>
            </p:cNvPr>
            <p:cNvCxnSpPr>
              <a:cxnSpLocks noChangeShapeType="1"/>
            </p:cNvCxnSpPr>
            <p:nvPr/>
          </p:nvCxnSpPr>
          <p:spPr bwMode="auto">
            <a:xfrm flipH="1">
              <a:off x="1777249" y="2877011"/>
              <a:ext cx="3548814" cy="0"/>
            </a:xfrm>
            <a:prstGeom prst="line">
              <a:avLst/>
            </a:prstGeom>
            <a:noFill/>
            <a:ln w="12700" algn="ctr">
              <a:solidFill>
                <a:srgbClr val="FF0000"/>
              </a:solidFill>
              <a:round/>
              <a:headEnd/>
              <a:tailEnd/>
            </a:ln>
          </p:spPr>
        </p:cxnSp>
        <p:cxnSp>
          <p:nvCxnSpPr>
            <p:cNvPr id="172" name="Straight Arrow Connector 403">
              <a:extLst>
                <a:ext uri="{FF2B5EF4-FFF2-40B4-BE49-F238E27FC236}">
                  <a16:creationId xmlns:a16="http://schemas.microsoft.com/office/drawing/2014/main" xmlns="" id="{ECDEE42E-F5B3-CB4E-91E9-416C61DE15DF}"/>
                </a:ext>
              </a:extLst>
            </p:cNvPr>
            <p:cNvCxnSpPr>
              <a:cxnSpLocks noChangeShapeType="1"/>
            </p:cNvCxnSpPr>
            <p:nvPr/>
          </p:nvCxnSpPr>
          <p:spPr bwMode="auto">
            <a:xfrm rot="16200000" flipH="1">
              <a:off x="2420066" y="2135594"/>
              <a:ext cx="350809" cy="3603"/>
            </a:xfrm>
            <a:prstGeom prst="straightConnector1">
              <a:avLst/>
            </a:prstGeom>
            <a:noFill/>
            <a:ln w="12700" algn="ctr">
              <a:solidFill>
                <a:srgbClr val="4161E9"/>
              </a:solidFill>
              <a:round/>
              <a:headEnd type="triangle" w="sm" len="med"/>
              <a:tailEnd/>
            </a:ln>
          </p:spPr>
        </p:cxnSp>
        <p:cxnSp>
          <p:nvCxnSpPr>
            <p:cNvPr id="173" name="Straight Arrow Connector 452">
              <a:extLst>
                <a:ext uri="{FF2B5EF4-FFF2-40B4-BE49-F238E27FC236}">
                  <a16:creationId xmlns:a16="http://schemas.microsoft.com/office/drawing/2014/main" xmlns="" id="{B678D982-7499-8A47-A854-4C1DD800F1E8}"/>
                </a:ext>
              </a:extLst>
            </p:cNvPr>
            <p:cNvCxnSpPr>
              <a:cxnSpLocks noChangeShapeType="1"/>
            </p:cNvCxnSpPr>
            <p:nvPr/>
          </p:nvCxnSpPr>
          <p:spPr bwMode="auto">
            <a:xfrm rot="5400000">
              <a:off x="2294478" y="2172288"/>
              <a:ext cx="403913" cy="1568"/>
            </a:xfrm>
            <a:prstGeom prst="straightConnector1">
              <a:avLst/>
            </a:prstGeom>
            <a:noFill/>
            <a:ln w="12700" algn="ctr">
              <a:solidFill>
                <a:schemeClr val="tx1"/>
              </a:solidFill>
              <a:round/>
              <a:headEnd type="triangle" w="sm" len="med"/>
              <a:tailEnd/>
            </a:ln>
          </p:spPr>
        </p:cxnSp>
        <p:cxnSp>
          <p:nvCxnSpPr>
            <p:cNvPr id="174" name="Straight Connector 338">
              <a:extLst>
                <a:ext uri="{FF2B5EF4-FFF2-40B4-BE49-F238E27FC236}">
                  <a16:creationId xmlns:a16="http://schemas.microsoft.com/office/drawing/2014/main" xmlns="" id="{8ED112C9-FC22-4B4D-9F66-DAEA176F9F31}"/>
                </a:ext>
              </a:extLst>
            </p:cNvPr>
            <p:cNvCxnSpPr>
              <a:cxnSpLocks noChangeShapeType="1"/>
            </p:cNvCxnSpPr>
            <p:nvPr/>
          </p:nvCxnSpPr>
          <p:spPr bwMode="auto">
            <a:xfrm rot="16200000" flipH="1">
              <a:off x="2548019" y="2095344"/>
              <a:ext cx="283868" cy="3891"/>
            </a:xfrm>
            <a:prstGeom prst="line">
              <a:avLst/>
            </a:prstGeom>
            <a:noFill/>
            <a:ln w="12700" algn="ctr">
              <a:solidFill>
                <a:srgbClr val="FF0000"/>
              </a:solidFill>
              <a:round/>
              <a:headEnd type="triangle" w="sm" len="med"/>
              <a:tailEnd/>
            </a:ln>
          </p:spPr>
        </p:cxnSp>
        <p:cxnSp>
          <p:nvCxnSpPr>
            <p:cNvPr id="175" name="Straight Connector 617">
              <a:extLst>
                <a:ext uri="{FF2B5EF4-FFF2-40B4-BE49-F238E27FC236}">
                  <a16:creationId xmlns:a16="http://schemas.microsoft.com/office/drawing/2014/main" xmlns="" id="{E58DC81A-90A3-AC40-BC98-D95B331DCA4E}"/>
                </a:ext>
              </a:extLst>
            </p:cNvPr>
            <p:cNvCxnSpPr>
              <a:cxnSpLocks noChangeShapeType="1"/>
            </p:cNvCxnSpPr>
            <p:nvPr/>
          </p:nvCxnSpPr>
          <p:spPr bwMode="auto">
            <a:xfrm>
              <a:off x="1764957" y="3388023"/>
              <a:ext cx="5521264" cy="0"/>
            </a:xfrm>
            <a:prstGeom prst="line">
              <a:avLst/>
            </a:prstGeom>
            <a:noFill/>
            <a:ln w="12700" algn="ctr">
              <a:solidFill>
                <a:srgbClr val="4161E9"/>
              </a:solidFill>
              <a:round/>
              <a:headEnd type="triangle" w="sm" len="med"/>
              <a:tailEnd type="triangle" w="sm" len="med"/>
            </a:ln>
          </p:spPr>
        </p:cxnSp>
        <p:cxnSp>
          <p:nvCxnSpPr>
            <p:cNvPr id="176" name="Straight Connector 338">
              <a:extLst>
                <a:ext uri="{FF2B5EF4-FFF2-40B4-BE49-F238E27FC236}">
                  <a16:creationId xmlns:a16="http://schemas.microsoft.com/office/drawing/2014/main" xmlns="" id="{ED45CE11-7F42-5648-BF6A-9F3916DC0E09}"/>
                </a:ext>
              </a:extLst>
            </p:cNvPr>
            <p:cNvCxnSpPr>
              <a:cxnSpLocks noChangeShapeType="1"/>
            </p:cNvCxnSpPr>
            <p:nvPr/>
          </p:nvCxnSpPr>
          <p:spPr bwMode="auto">
            <a:xfrm rot="10800000">
              <a:off x="723899" y="5005307"/>
              <a:ext cx="314696" cy="0"/>
            </a:xfrm>
            <a:prstGeom prst="line">
              <a:avLst/>
            </a:prstGeom>
            <a:noFill/>
            <a:ln w="12700" algn="ctr">
              <a:solidFill>
                <a:srgbClr val="FF0000"/>
              </a:solidFill>
              <a:round/>
              <a:headEnd type="triangle" w="sm" len="med"/>
              <a:tailEnd/>
            </a:ln>
          </p:spPr>
        </p:cxnSp>
        <p:cxnSp>
          <p:nvCxnSpPr>
            <p:cNvPr id="177" name="Straight Connector 516">
              <a:extLst>
                <a:ext uri="{FF2B5EF4-FFF2-40B4-BE49-F238E27FC236}">
                  <a16:creationId xmlns:a16="http://schemas.microsoft.com/office/drawing/2014/main" xmlns="" id="{AC0F0CBE-F0D4-4749-8413-53CFD8235AD5}"/>
                </a:ext>
              </a:extLst>
            </p:cNvPr>
            <p:cNvCxnSpPr>
              <a:cxnSpLocks noChangeShapeType="1"/>
            </p:cNvCxnSpPr>
            <p:nvPr/>
          </p:nvCxnSpPr>
          <p:spPr bwMode="auto">
            <a:xfrm rot="16200000" flipV="1">
              <a:off x="712519" y="4536376"/>
              <a:ext cx="348349" cy="3961"/>
            </a:xfrm>
            <a:prstGeom prst="line">
              <a:avLst/>
            </a:prstGeom>
            <a:noFill/>
            <a:ln w="12700" algn="ctr">
              <a:solidFill>
                <a:srgbClr val="0000FF"/>
              </a:solidFill>
              <a:round/>
              <a:headEnd/>
              <a:tailEnd/>
            </a:ln>
          </p:spPr>
        </p:cxnSp>
        <p:cxnSp>
          <p:nvCxnSpPr>
            <p:cNvPr id="178" name="Straight Connector 338">
              <a:extLst>
                <a:ext uri="{FF2B5EF4-FFF2-40B4-BE49-F238E27FC236}">
                  <a16:creationId xmlns:a16="http://schemas.microsoft.com/office/drawing/2014/main" xmlns="" id="{F517673D-3EEF-EC41-89D8-45A4EF81D7C7}"/>
                </a:ext>
              </a:extLst>
            </p:cNvPr>
            <p:cNvCxnSpPr>
              <a:cxnSpLocks noChangeShapeType="1"/>
            </p:cNvCxnSpPr>
            <p:nvPr/>
          </p:nvCxnSpPr>
          <p:spPr bwMode="auto">
            <a:xfrm rot="10800000" flipV="1">
              <a:off x="882739" y="4718462"/>
              <a:ext cx="178122" cy="2"/>
            </a:xfrm>
            <a:prstGeom prst="line">
              <a:avLst/>
            </a:prstGeom>
            <a:noFill/>
            <a:ln w="12700" algn="ctr">
              <a:solidFill>
                <a:srgbClr val="0000FF"/>
              </a:solidFill>
              <a:round/>
              <a:headEnd type="triangle" w="sm" len="med"/>
              <a:tailEnd/>
            </a:ln>
          </p:spPr>
        </p:cxnSp>
        <p:cxnSp>
          <p:nvCxnSpPr>
            <p:cNvPr id="179" name="Straight Connector 338">
              <a:extLst>
                <a:ext uri="{FF2B5EF4-FFF2-40B4-BE49-F238E27FC236}">
                  <a16:creationId xmlns:a16="http://schemas.microsoft.com/office/drawing/2014/main" xmlns="" id="{7A13DEE3-7E4A-7444-817D-56E11783C46A}"/>
                </a:ext>
              </a:extLst>
            </p:cNvPr>
            <p:cNvCxnSpPr>
              <a:cxnSpLocks noChangeShapeType="1"/>
            </p:cNvCxnSpPr>
            <p:nvPr/>
          </p:nvCxnSpPr>
          <p:spPr bwMode="auto">
            <a:xfrm rot="10800000">
              <a:off x="731326" y="5328312"/>
              <a:ext cx="314696" cy="0"/>
            </a:xfrm>
            <a:prstGeom prst="line">
              <a:avLst/>
            </a:prstGeom>
            <a:noFill/>
            <a:ln w="12700" algn="ctr">
              <a:solidFill>
                <a:srgbClr val="FF0000"/>
              </a:solidFill>
              <a:round/>
              <a:headEnd type="triangle" w="sm" len="med"/>
              <a:tailEnd/>
            </a:ln>
          </p:spPr>
        </p:cxnSp>
        <p:cxnSp>
          <p:nvCxnSpPr>
            <p:cNvPr id="180" name="Straight Connector 338">
              <a:extLst>
                <a:ext uri="{FF2B5EF4-FFF2-40B4-BE49-F238E27FC236}">
                  <a16:creationId xmlns:a16="http://schemas.microsoft.com/office/drawing/2014/main" xmlns="" id="{CCDF071A-2977-0449-A60F-02DAD92BECEC}"/>
                </a:ext>
              </a:extLst>
            </p:cNvPr>
            <p:cNvCxnSpPr>
              <a:cxnSpLocks noChangeShapeType="1"/>
            </p:cNvCxnSpPr>
            <p:nvPr/>
          </p:nvCxnSpPr>
          <p:spPr bwMode="auto">
            <a:xfrm rot="10800000">
              <a:off x="727365" y="5639436"/>
              <a:ext cx="314696" cy="0"/>
            </a:xfrm>
            <a:prstGeom prst="line">
              <a:avLst/>
            </a:prstGeom>
            <a:noFill/>
            <a:ln w="12700" algn="ctr">
              <a:solidFill>
                <a:srgbClr val="FF0000"/>
              </a:solidFill>
              <a:round/>
              <a:headEnd type="triangle" w="sm" len="med"/>
              <a:tailEnd/>
            </a:ln>
          </p:spPr>
        </p:cxnSp>
        <p:cxnSp>
          <p:nvCxnSpPr>
            <p:cNvPr id="181" name="Straight Connector 338">
              <a:extLst>
                <a:ext uri="{FF2B5EF4-FFF2-40B4-BE49-F238E27FC236}">
                  <a16:creationId xmlns:a16="http://schemas.microsoft.com/office/drawing/2014/main" xmlns="" id="{64A269BB-457B-354D-B82E-323D827E1BF9}"/>
                </a:ext>
              </a:extLst>
            </p:cNvPr>
            <p:cNvCxnSpPr>
              <a:cxnSpLocks noChangeShapeType="1"/>
            </p:cNvCxnSpPr>
            <p:nvPr/>
          </p:nvCxnSpPr>
          <p:spPr bwMode="auto">
            <a:xfrm>
              <a:off x="1760088" y="4433015"/>
              <a:ext cx="264094" cy="0"/>
            </a:xfrm>
            <a:prstGeom prst="line">
              <a:avLst/>
            </a:prstGeom>
            <a:noFill/>
            <a:ln w="12700" algn="ctr">
              <a:solidFill>
                <a:srgbClr val="FF0000"/>
              </a:solidFill>
              <a:round/>
              <a:headEnd type="triangle" w="sm" len="med"/>
              <a:tailEnd/>
            </a:ln>
          </p:spPr>
        </p:cxnSp>
        <p:cxnSp>
          <p:nvCxnSpPr>
            <p:cNvPr id="182" name="Straight Connector 516">
              <a:extLst>
                <a:ext uri="{FF2B5EF4-FFF2-40B4-BE49-F238E27FC236}">
                  <a16:creationId xmlns:a16="http://schemas.microsoft.com/office/drawing/2014/main" xmlns="" id="{522589B6-3993-A340-B1D8-E87680FD7D14}"/>
                </a:ext>
              </a:extLst>
            </p:cNvPr>
            <p:cNvCxnSpPr>
              <a:cxnSpLocks noChangeShapeType="1"/>
            </p:cNvCxnSpPr>
            <p:nvPr/>
          </p:nvCxnSpPr>
          <p:spPr bwMode="auto">
            <a:xfrm rot="5400000" flipH="1" flipV="1">
              <a:off x="1920835" y="4533401"/>
              <a:ext cx="195935" cy="6"/>
            </a:xfrm>
            <a:prstGeom prst="line">
              <a:avLst/>
            </a:prstGeom>
            <a:noFill/>
            <a:ln w="12700" algn="ctr">
              <a:solidFill>
                <a:srgbClr val="FF0000"/>
              </a:solidFill>
              <a:round/>
              <a:headEnd/>
              <a:tailEnd/>
            </a:ln>
          </p:spPr>
        </p:cxnSp>
        <p:cxnSp>
          <p:nvCxnSpPr>
            <p:cNvPr id="183" name="Straight Connector 340">
              <a:extLst>
                <a:ext uri="{FF2B5EF4-FFF2-40B4-BE49-F238E27FC236}">
                  <a16:creationId xmlns:a16="http://schemas.microsoft.com/office/drawing/2014/main" xmlns="" id="{C5A78DED-7186-154A-8FAB-09E0CDD71A2A}"/>
                </a:ext>
              </a:extLst>
            </p:cNvPr>
            <p:cNvCxnSpPr>
              <a:cxnSpLocks noChangeShapeType="1"/>
            </p:cNvCxnSpPr>
            <p:nvPr/>
          </p:nvCxnSpPr>
          <p:spPr bwMode="auto">
            <a:xfrm flipH="1">
              <a:off x="4205643" y="3828303"/>
              <a:ext cx="313899" cy="1"/>
            </a:xfrm>
            <a:prstGeom prst="line">
              <a:avLst/>
            </a:prstGeom>
            <a:noFill/>
            <a:ln w="12700" algn="ctr">
              <a:solidFill>
                <a:srgbClr val="FF0000"/>
              </a:solidFill>
              <a:round/>
              <a:headEnd type="triangle" w="sm" len="med"/>
              <a:tailEnd/>
            </a:ln>
          </p:spPr>
        </p:cxnSp>
        <p:sp>
          <p:nvSpPr>
            <p:cNvPr id="184" name="Text Box 83">
              <a:extLst>
                <a:ext uri="{FF2B5EF4-FFF2-40B4-BE49-F238E27FC236}">
                  <a16:creationId xmlns:a16="http://schemas.microsoft.com/office/drawing/2014/main" xmlns="" id="{C3EC5707-0688-094B-8823-772E0A642DB1}"/>
                </a:ext>
              </a:extLst>
            </p:cNvPr>
            <p:cNvSpPr txBox="1">
              <a:spLocks noChangeArrowheads="1"/>
            </p:cNvSpPr>
            <p:nvPr/>
          </p:nvSpPr>
          <p:spPr bwMode="auto">
            <a:xfrm>
              <a:off x="1668482" y="4629398"/>
              <a:ext cx="575954" cy="215444"/>
            </a:xfrm>
            <a:prstGeom prst="rect">
              <a:avLst/>
            </a:prstGeom>
            <a:noFill/>
            <a:ln w="9525">
              <a:noFill/>
              <a:miter lim="800000"/>
              <a:headEnd/>
              <a:tailEnd/>
            </a:ln>
          </p:spPr>
          <p:txBody>
            <a:bodyPr wrap="square">
              <a:spAutoFit/>
            </a:bodyPr>
            <a:lstStyle/>
            <a:p>
              <a:pPr algn="ctr"/>
              <a:r>
                <a:rPr lang="en-US" sz="800" dirty="0">
                  <a:solidFill>
                    <a:srgbClr val="000000"/>
                  </a:solidFill>
                  <a:latin typeface="Times New Roman"/>
                  <a:cs typeface="Times New Roman"/>
                </a:rPr>
                <a:t>Laser 1</a:t>
              </a:r>
            </a:p>
          </p:txBody>
        </p:sp>
        <p:sp>
          <p:nvSpPr>
            <p:cNvPr id="185" name="Text Box 83">
              <a:extLst>
                <a:ext uri="{FF2B5EF4-FFF2-40B4-BE49-F238E27FC236}">
                  <a16:creationId xmlns:a16="http://schemas.microsoft.com/office/drawing/2014/main" xmlns="" id="{9098801A-BA71-CF4B-A217-92C552FF4199}"/>
                </a:ext>
              </a:extLst>
            </p:cNvPr>
            <p:cNvSpPr txBox="1">
              <a:spLocks noChangeArrowheads="1"/>
            </p:cNvSpPr>
            <p:nvPr/>
          </p:nvSpPr>
          <p:spPr bwMode="auto">
            <a:xfrm>
              <a:off x="1660465" y="4774879"/>
              <a:ext cx="575954" cy="215444"/>
            </a:xfrm>
            <a:prstGeom prst="rect">
              <a:avLst/>
            </a:prstGeom>
            <a:noFill/>
            <a:ln w="9525">
              <a:noFill/>
              <a:miter lim="800000"/>
              <a:headEnd/>
              <a:tailEnd/>
            </a:ln>
          </p:spPr>
          <p:txBody>
            <a:bodyPr wrap="square">
              <a:spAutoFit/>
            </a:bodyPr>
            <a:lstStyle/>
            <a:p>
              <a:pPr algn="ctr"/>
              <a:r>
                <a:rPr lang="en-US" sz="800" dirty="0">
                  <a:solidFill>
                    <a:srgbClr val="000000"/>
                  </a:solidFill>
                  <a:latin typeface="Times New Roman"/>
                  <a:cs typeface="Times New Roman"/>
                </a:rPr>
                <a:t>Laser 2</a:t>
              </a:r>
            </a:p>
          </p:txBody>
        </p:sp>
        <p:sp>
          <p:nvSpPr>
            <p:cNvPr id="186" name="Text Box 83">
              <a:extLst>
                <a:ext uri="{FF2B5EF4-FFF2-40B4-BE49-F238E27FC236}">
                  <a16:creationId xmlns:a16="http://schemas.microsoft.com/office/drawing/2014/main" xmlns="" id="{A6E4DB4E-A653-8348-9B7E-8DA678B6FA27}"/>
                </a:ext>
              </a:extLst>
            </p:cNvPr>
            <p:cNvSpPr txBox="1">
              <a:spLocks noChangeArrowheads="1"/>
            </p:cNvSpPr>
            <p:nvPr/>
          </p:nvSpPr>
          <p:spPr bwMode="auto">
            <a:xfrm>
              <a:off x="1672094" y="4907079"/>
              <a:ext cx="575954" cy="215444"/>
            </a:xfrm>
            <a:prstGeom prst="rect">
              <a:avLst/>
            </a:prstGeom>
            <a:noFill/>
            <a:ln w="9525">
              <a:noFill/>
              <a:miter lim="800000"/>
              <a:headEnd/>
              <a:tailEnd/>
            </a:ln>
          </p:spPr>
          <p:txBody>
            <a:bodyPr wrap="square">
              <a:spAutoFit/>
            </a:bodyPr>
            <a:lstStyle/>
            <a:p>
              <a:pPr algn="ctr"/>
              <a:r>
                <a:rPr lang="en-US" sz="800" dirty="0">
                  <a:solidFill>
                    <a:srgbClr val="000000"/>
                  </a:solidFill>
                  <a:latin typeface="Times New Roman"/>
                  <a:cs typeface="Times New Roman"/>
                </a:rPr>
                <a:t>SPD</a:t>
              </a:r>
            </a:p>
          </p:txBody>
        </p:sp>
        <p:cxnSp>
          <p:nvCxnSpPr>
            <p:cNvPr id="187" name="Straight Connector 340">
              <a:extLst>
                <a:ext uri="{FF2B5EF4-FFF2-40B4-BE49-F238E27FC236}">
                  <a16:creationId xmlns:a16="http://schemas.microsoft.com/office/drawing/2014/main" xmlns="" id="{F5B3B95F-0256-2941-B562-3EA74F304061}"/>
                </a:ext>
              </a:extLst>
            </p:cNvPr>
            <p:cNvCxnSpPr>
              <a:cxnSpLocks noChangeShapeType="1"/>
            </p:cNvCxnSpPr>
            <p:nvPr/>
          </p:nvCxnSpPr>
          <p:spPr bwMode="auto">
            <a:xfrm rot="10800000">
              <a:off x="1761506" y="5514109"/>
              <a:ext cx="714500" cy="1979"/>
            </a:xfrm>
            <a:prstGeom prst="line">
              <a:avLst/>
            </a:prstGeom>
            <a:noFill/>
            <a:ln w="12700" algn="ctr">
              <a:solidFill>
                <a:srgbClr val="FF0000"/>
              </a:solidFill>
              <a:round/>
              <a:headEnd type="triangle" w="sm" len="med"/>
              <a:tailEnd/>
            </a:ln>
          </p:spPr>
        </p:cxnSp>
        <p:sp>
          <p:nvSpPr>
            <p:cNvPr id="188" name="Text Box 83">
              <a:extLst>
                <a:ext uri="{FF2B5EF4-FFF2-40B4-BE49-F238E27FC236}">
                  <a16:creationId xmlns:a16="http://schemas.microsoft.com/office/drawing/2014/main" xmlns="" id="{2F1BC168-3796-4A47-B56A-73C99C1A914F}"/>
                </a:ext>
              </a:extLst>
            </p:cNvPr>
            <p:cNvSpPr txBox="1">
              <a:spLocks noChangeArrowheads="1"/>
            </p:cNvSpPr>
            <p:nvPr/>
          </p:nvSpPr>
          <p:spPr bwMode="auto">
            <a:xfrm>
              <a:off x="1710046" y="5460672"/>
              <a:ext cx="730334" cy="215444"/>
            </a:xfrm>
            <a:prstGeom prst="rect">
              <a:avLst/>
            </a:prstGeom>
            <a:noFill/>
            <a:ln w="9525">
              <a:noFill/>
              <a:miter lim="800000"/>
              <a:headEnd/>
              <a:tailEnd/>
            </a:ln>
          </p:spPr>
          <p:txBody>
            <a:bodyPr wrap="square">
              <a:spAutoFit/>
            </a:bodyPr>
            <a:lstStyle/>
            <a:p>
              <a:pPr algn="ctr"/>
              <a:r>
                <a:rPr lang="en-US" sz="800" dirty="0" err="1">
                  <a:solidFill>
                    <a:srgbClr val="000000"/>
                  </a:solidFill>
                  <a:latin typeface="Times New Roman"/>
                  <a:cs typeface="Times New Roman"/>
                </a:rPr>
                <a:t>Det</a:t>
              </a:r>
              <a:r>
                <a:rPr lang="en-US" sz="800" dirty="0">
                  <a:solidFill>
                    <a:srgbClr val="000000"/>
                  </a:solidFill>
                  <a:latin typeface="Times New Roman"/>
                  <a:cs typeface="Times New Roman"/>
                </a:rPr>
                <a:t> Low V</a:t>
              </a:r>
            </a:p>
          </p:txBody>
        </p:sp>
        <p:sp>
          <p:nvSpPr>
            <p:cNvPr id="189" name="Text Box 83">
              <a:extLst>
                <a:ext uri="{FF2B5EF4-FFF2-40B4-BE49-F238E27FC236}">
                  <a16:creationId xmlns:a16="http://schemas.microsoft.com/office/drawing/2014/main" xmlns="" id="{3D8138A5-F8BC-DE4F-BC68-FE49932831A1}"/>
                </a:ext>
              </a:extLst>
            </p:cNvPr>
            <p:cNvSpPr txBox="1">
              <a:spLocks noChangeArrowheads="1"/>
            </p:cNvSpPr>
            <p:nvPr/>
          </p:nvSpPr>
          <p:spPr bwMode="auto">
            <a:xfrm>
              <a:off x="1725879" y="5595257"/>
              <a:ext cx="730334" cy="215444"/>
            </a:xfrm>
            <a:prstGeom prst="rect">
              <a:avLst/>
            </a:prstGeom>
            <a:noFill/>
            <a:ln w="9525">
              <a:noFill/>
              <a:miter lim="800000"/>
              <a:headEnd/>
              <a:tailEnd/>
            </a:ln>
          </p:spPr>
          <p:txBody>
            <a:bodyPr wrap="square">
              <a:spAutoFit/>
            </a:bodyPr>
            <a:lstStyle/>
            <a:p>
              <a:pPr algn="ctr"/>
              <a:r>
                <a:rPr lang="en-US" sz="800" dirty="0" err="1">
                  <a:solidFill>
                    <a:srgbClr val="000000"/>
                  </a:solidFill>
                  <a:latin typeface="Times New Roman"/>
                  <a:cs typeface="Times New Roman"/>
                </a:rPr>
                <a:t>Det</a:t>
              </a:r>
              <a:r>
                <a:rPr lang="en-US" sz="800" dirty="0">
                  <a:solidFill>
                    <a:srgbClr val="000000"/>
                  </a:solidFill>
                  <a:latin typeface="Times New Roman"/>
                  <a:cs typeface="Times New Roman"/>
                </a:rPr>
                <a:t> High V</a:t>
              </a:r>
            </a:p>
          </p:txBody>
        </p:sp>
        <p:sp>
          <p:nvSpPr>
            <p:cNvPr id="190" name="Text Box 83">
              <a:extLst>
                <a:ext uri="{FF2B5EF4-FFF2-40B4-BE49-F238E27FC236}">
                  <a16:creationId xmlns:a16="http://schemas.microsoft.com/office/drawing/2014/main" xmlns="" id="{77160A80-A165-0D4E-B0D0-815B59931B94}"/>
                </a:ext>
              </a:extLst>
            </p:cNvPr>
            <p:cNvSpPr txBox="1">
              <a:spLocks noChangeArrowheads="1"/>
            </p:cNvSpPr>
            <p:nvPr/>
          </p:nvSpPr>
          <p:spPr bwMode="auto">
            <a:xfrm>
              <a:off x="1715983" y="5163789"/>
              <a:ext cx="498765" cy="215444"/>
            </a:xfrm>
            <a:prstGeom prst="rect">
              <a:avLst/>
            </a:prstGeom>
            <a:noFill/>
            <a:ln w="9525">
              <a:noFill/>
              <a:miter lim="800000"/>
              <a:headEnd/>
              <a:tailEnd/>
            </a:ln>
          </p:spPr>
          <p:txBody>
            <a:bodyPr wrap="square">
              <a:spAutoFit/>
            </a:bodyPr>
            <a:lstStyle/>
            <a:p>
              <a:pPr algn="ctr"/>
              <a:r>
                <a:rPr lang="en-US" sz="800" dirty="0">
                  <a:solidFill>
                    <a:srgbClr val="000000"/>
                  </a:solidFill>
                  <a:latin typeface="Times New Roman"/>
                  <a:cs typeface="Times New Roman"/>
                </a:rPr>
                <a:t>LRS</a:t>
              </a:r>
            </a:p>
          </p:txBody>
        </p:sp>
        <p:sp>
          <p:nvSpPr>
            <p:cNvPr id="191" name="Text Box 83">
              <a:extLst>
                <a:ext uri="{FF2B5EF4-FFF2-40B4-BE49-F238E27FC236}">
                  <a16:creationId xmlns:a16="http://schemas.microsoft.com/office/drawing/2014/main" xmlns="" id="{7F1496A8-39B5-D842-BD99-BD9E84706BCF}"/>
                </a:ext>
              </a:extLst>
            </p:cNvPr>
            <p:cNvSpPr txBox="1">
              <a:spLocks noChangeArrowheads="1"/>
            </p:cNvSpPr>
            <p:nvPr/>
          </p:nvSpPr>
          <p:spPr bwMode="auto">
            <a:xfrm>
              <a:off x="1715221" y="5044509"/>
              <a:ext cx="525617" cy="215444"/>
            </a:xfrm>
            <a:prstGeom prst="rect">
              <a:avLst/>
            </a:prstGeom>
            <a:noFill/>
            <a:ln w="9525">
              <a:noFill/>
              <a:miter lim="800000"/>
              <a:headEnd/>
              <a:tailEnd/>
            </a:ln>
          </p:spPr>
          <p:txBody>
            <a:bodyPr wrap="square">
              <a:spAutoFit/>
            </a:bodyPr>
            <a:lstStyle/>
            <a:p>
              <a:pPr algn="ctr"/>
              <a:r>
                <a:rPr lang="en-US" sz="800" dirty="0">
                  <a:solidFill>
                    <a:srgbClr val="000000"/>
                  </a:solidFill>
                  <a:latin typeface="Times New Roman"/>
                  <a:cs typeface="Times New Roman"/>
                </a:rPr>
                <a:t>WTEM</a:t>
              </a:r>
            </a:p>
          </p:txBody>
        </p:sp>
        <p:sp>
          <p:nvSpPr>
            <p:cNvPr id="192" name="Text Box 83">
              <a:extLst>
                <a:ext uri="{FF2B5EF4-FFF2-40B4-BE49-F238E27FC236}">
                  <a16:creationId xmlns:a16="http://schemas.microsoft.com/office/drawing/2014/main" xmlns="" id="{6E0F8C8F-D222-1C43-872F-AD68AF8F0CCC}"/>
                </a:ext>
              </a:extLst>
            </p:cNvPr>
            <p:cNvSpPr txBox="1">
              <a:spLocks noChangeArrowheads="1"/>
            </p:cNvSpPr>
            <p:nvPr/>
          </p:nvSpPr>
          <p:spPr bwMode="auto">
            <a:xfrm>
              <a:off x="1735776" y="5302335"/>
              <a:ext cx="498765" cy="215444"/>
            </a:xfrm>
            <a:prstGeom prst="rect">
              <a:avLst/>
            </a:prstGeom>
            <a:noFill/>
            <a:ln w="9525">
              <a:noFill/>
              <a:miter lim="800000"/>
              <a:headEnd/>
              <a:tailEnd/>
            </a:ln>
          </p:spPr>
          <p:txBody>
            <a:bodyPr wrap="square">
              <a:spAutoFit/>
            </a:bodyPr>
            <a:lstStyle/>
            <a:p>
              <a:pPr algn="ctr"/>
              <a:r>
                <a:rPr lang="en-US" sz="800" dirty="0">
                  <a:solidFill>
                    <a:srgbClr val="000000"/>
                  </a:solidFill>
                  <a:latin typeface="Times New Roman"/>
                  <a:cs typeface="Times New Roman"/>
                </a:rPr>
                <a:t>TAMS</a:t>
              </a:r>
            </a:p>
          </p:txBody>
        </p:sp>
        <p:cxnSp>
          <p:nvCxnSpPr>
            <p:cNvPr id="193" name="Straight Connector 340">
              <a:extLst>
                <a:ext uri="{FF2B5EF4-FFF2-40B4-BE49-F238E27FC236}">
                  <a16:creationId xmlns:a16="http://schemas.microsoft.com/office/drawing/2014/main" xmlns="" id="{FD2F6AD0-7214-0043-B8DA-ECB4FE665063}"/>
                </a:ext>
              </a:extLst>
            </p:cNvPr>
            <p:cNvCxnSpPr>
              <a:cxnSpLocks noChangeShapeType="1"/>
            </p:cNvCxnSpPr>
            <p:nvPr/>
          </p:nvCxnSpPr>
          <p:spPr bwMode="auto">
            <a:xfrm flipH="1">
              <a:off x="1761505" y="5341871"/>
              <a:ext cx="455848" cy="0"/>
            </a:xfrm>
            <a:prstGeom prst="line">
              <a:avLst/>
            </a:prstGeom>
            <a:noFill/>
            <a:ln w="12700" algn="ctr">
              <a:solidFill>
                <a:srgbClr val="FF0000"/>
              </a:solidFill>
              <a:round/>
              <a:headEnd type="triangle" w="sm" len="med"/>
              <a:tailEnd/>
            </a:ln>
          </p:spPr>
        </p:cxnSp>
        <p:sp>
          <p:nvSpPr>
            <p:cNvPr id="194" name="Text Box 83">
              <a:extLst>
                <a:ext uri="{FF2B5EF4-FFF2-40B4-BE49-F238E27FC236}">
                  <a16:creationId xmlns:a16="http://schemas.microsoft.com/office/drawing/2014/main" xmlns="" id="{0685EB50-ADB9-A549-A607-5403409C8BA8}"/>
                </a:ext>
              </a:extLst>
            </p:cNvPr>
            <p:cNvSpPr txBox="1">
              <a:spLocks noChangeArrowheads="1"/>
            </p:cNvSpPr>
            <p:nvPr/>
          </p:nvSpPr>
          <p:spPr bwMode="auto">
            <a:xfrm>
              <a:off x="5138055" y="6519552"/>
              <a:ext cx="1185554" cy="207247"/>
            </a:xfrm>
            <a:prstGeom prst="rect">
              <a:avLst/>
            </a:prstGeom>
            <a:noFill/>
            <a:ln w="9525">
              <a:noFill/>
              <a:miter lim="800000"/>
              <a:headEnd/>
              <a:tailEnd/>
            </a:ln>
          </p:spPr>
          <p:txBody>
            <a:bodyPr wrap="square">
              <a:spAutoFit/>
            </a:bodyPr>
            <a:lstStyle/>
            <a:p>
              <a:pPr algn="ctr"/>
              <a:r>
                <a:rPr lang="en-US" sz="600" dirty="0" err="1">
                  <a:solidFill>
                    <a:srgbClr val="000000"/>
                  </a:solidFill>
                  <a:latin typeface="Times New Roman"/>
                  <a:cs typeface="Times New Roman"/>
                </a:rPr>
                <a:t>Thermistors</a:t>
              </a:r>
              <a:r>
                <a:rPr lang="en-US" sz="600" dirty="0">
                  <a:solidFill>
                    <a:srgbClr val="000000"/>
                  </a:solidFill>
                  <a:latin typeface="Times New Roman"/>
                  <a:cs typeface="Times New Roman"/>
                </a:rPr>
                <a:t> (Qty. 15) (x2)</a:t>
              </a:r>
            </a:p>
          </p:txBody>
        </p:sp>
        <p:sp>
          <p:nvSpPr>
            <p:cNvPr id="195" name="Text Box 83">
              <a:extLst>
                <a:ext uri="{FF2B5EF4-FFF2-40B4-BE49-F238E27FC236}">
                  <a16:creationId xmlns:a16="http://schemas.microsoft.com/office/drawing/2014/main" xmlns="" id="{8D450E63-8685-7348-BE94-F35AFF61C6BA}"/>
                </a:ext>
              </a:extLst>
            </p:cNvPr>
            <p:cNvSpPr txBox="1">
              <a:spLocks noChangeArrowheads="1"/>
            </p:cNvSpPr>
            <p:nvPr/>
          </p:nvSpPr>
          <p:spPr bwMode="auto">
            <a:xfrm>
              <a:off x="4055422" y="6375070"/>
              <a:ext cx="1185555" cy="200055"/>
            </a:xfrm>
            <a:prstGeom prst="rect">
              <a:avLst/>
            </a:prstGeom>
            <a:noFill/>
            <a:ln w="9525">
              <a:noFill/>
              <a:miter lim="800000"/>
              <a:headEnd/>
              <a:tailEnd/>
            </a:ln>
          </p:spPr>
          <p:txBody>
            <a:bodyPr wrap="square">
              <a:spAutoFit/>
            </a:bodyPr>
            <a:lstStyle/>
            <a:p>
              <a:pPr algn="ctr"/>
              <a:r>
                <a:rPr lang="en-US" sz="700" dirty="0">
                  <a:solidFill>
                    <a:srgbClr val="000000"/>
                  </a:solidFill>
                  <a:latin typeface="Times New Roman"/>
                  <a:cs typeface="Times New Roman"/>
                </a:rPr>
                <a:t>Survival Heater Power</a:t>
              </a:r>
            </a:p>
          </p:txBody>
        </p:sp>
        <p:sp>
          <p:nvSpPr>
            <p:cNvPr id="196" name="Text Box 83">
              <a:extLst>
                <a:ext uri="{FF2B5EF4-FFF2-40B4-BE49-F238E27FC236}">
                  <a16:creationId xmlns:a16="http://schemas.microsoft.com/office/drawing/2014/main" xmlns="" id="{E114C896-019C-B544-87EF-69BA0EF19942}"/>
                </a:ext>
              </a:extLst>
            </p:cNvPr>
            <p:cNvSpPr txBox="1">
              <a:spLocks noChangeArrowheads="1"/>
            </p:cNvSpPr>
            <p:nvPr/>
          </p:nvSpPr>
          <p:spPr bwMode="auto">
            <a:xfrm>
              <a:off x="3182585" y="6244440"/>
              <a:ext cx="1185555" cy="200055"/>
            </a:xfrm>
            <a:prstGeom prst="rect">
              <a:avLst/>
            </a:prstGeom>
            <a:noFill/>
            <a:ln w="9525">
              <a:noFill/>
              <a:miter lim="800000"/>
              <a:headEnd/>
              <a:tailEnd/>
            </a:ln>
          </p:spPr>
          <p:txBody>
            <a:bodyPr wrap="square">
              <a:spAutoFit/>
            </a:bodyPr>
            <a:lstStyle/>
            <a:p>
              <a:pPr algn="ctr"/>
              <a:r>
                <a:rPr lang="en-US" sz="700" dirty="0" err="1">
                  <a:solidFill>
                    <a:srgbClr val="000000"/>
                  </a:solidFill>
                  <a:latin typeface="Times New Roman"/>
                  <a:cs typeface="Times New Roman"/>
                </a:rPr>
                <a:t>Thermistors</a:t>
              </a:r>
              <a:r>
                <a:rPr lang="en-US" sz="700" dirty="0">
                  <a:solidFill>
                    <a:srgbClr val="000000"/>
                  </a:solidFill>
                  <a:latin typeface="Times New Roman"/>
                  <a:cs typeface="Times New Roman"/>
                </a:rPr>
                <a:t> (Qty. 62)</a:t>
              </a:r>
            </a:p>
          </p:txBody>
        </p:sp>
        <p:sp>
          <p:nvSpPr>
            <p:cNvPr id="197" name="Text Box 83">
              <a:extLst>
                <a:ext uri="{FF2B5EF4-FFF2-40B4-BE49-F238E27FC236}">
                  <a16:creationId xmlns:a16="http://schemas.microsoft.com/office/drawing/2014/main" xmlns="" id="{01E04AA3-B722-5E44-955C-CD756C32580E}"/>
                </a:ext>
              </a:extLst>
            </p:cNvPr>
            <p:cNvSpPr txBox="1">
              <a:spLocks noChangeArrowheads="1"/>
            </p:cNvSpPr>
            <p:nvPr/>
          </p:nvSpPr>
          <p:spPr bwMode="auto">
            <a:xfrm>
              <a:off x="2434439" y="6113812"/>
              <a:ext cx="1185555" cy="200055"/>
            </a:xfrm>
            <a:prstGeom prst="rect">
              <a:avLst/>
            </a:prstGeom>
            <a:noFill/>
            <a:ln w="9525">
              <a:noFill/>
              <a:miter lim="800000"/>
              <a:headEnd/>
              <a:tailEnd/>
            </a:ln>
          </p:spPr>
          <p:txBody>
            <a:bodyPr wrap="square">
              <a:spAutoFit/>
            </a:bodyPr>
            <a:lstStyle/>
            <a:p>
              <a:pPr algn="ctr"/>
              <a:r>
                <a:rPr lang="en-US" sz="700" dirty="0">
                  <a:solidFill>
                    <a:srgbClr val="000000"/>
                  </a:solidFill>
                  <a:latin typeface="Times New Roman"/>
                  <a:cs typeface="Times New Roman"/>
                </a:rPr>
                <a:t>Ops Heater Power</a:t>
              </a:r>
            </a:p>
          </p:txBody>
        </p:sp>
        <p:cxnSp>
          <p:nvCxnSpPr>
            <p:cNvPr id="198" name="Straight Arrow Connector 403">
              <a:extLst>
                <a:ext uri="{FF2B5EF4-FFF2-40B4-BE49-F238E27FC236}">
                  <a16:creationId xmlns:a16="http://schemas.microsoft.com/office/drawing/2014/main" xmlns="" id="{F1A14CDA-218B-6B4C-8A18-FACFE72A7F76}"/>
                </a:ext>
              </a:extLst>
            </p:cNvPr>
            <p:cNvCxnSpPr>
              <a:cxnSpLocks noChangeShapeType="1"/>
            </p:cNvCxnSpPr>
            <p:nvPr/>
          </p:nvCxnSpPr>
          <p:spPr bwMode="auto">
            <a:xfrm>
              <a:off x="3794791" y="2623732"/>
              <a:ext cx="0" cy="382815"/>
            </a:xfrm>
            <a:prstGeom prst="straightConnector1">
              <a:avLst/>
            </a:prstGeom>
            <a:noFill/>
            <a:ln w="12700" algn="ctr">
              <a:solidFill>
                <a:srgbClr val="4161E9"/>
              </a:solidFill>
              <a:round/>
              <a:headEnd type="triangle" w="sm" len="med"/>
              <a:tailEnd/>
            </a:ln>
          </p:spPr>
        </p:cxnSp>
        <p:cxnSp>
          <p:nvCxnSpPr>
            <p:cNvPr id="199" name="Straight Connector 436">
              <a:extLst>
                <a:ext uri="{FF2B5EF4-FFF2-40B4-BE49-F238E27FC236}">
                  <a16:creationId xmlns:a16="http://schemas.microsoft.com/office/drawing/2014/main" xmlns="" id="{03E3B832-5A2D-7E46-9A72-77315E96304C}"/>
                </a:ext>
              </a:extLst>
            </p:cNvPr>
            <p:cNvCxnSpPr>
              <a:cxnSpLocks noChangeShapeType="1"/>
            </p:cNvCxnSpPr>
            <p:nvPr/>
          </p:nvCxnSpPr>
          <p:spPr bwMode="auto">
            <a:xfrm rot="16200000" flipH="1">
              <a:off x="3207328" y="3668322"/>
              <a:ext cx="825338" cy="5"/>
            </a:xfrm>
            <a:prstGeom prst="line">
              <a:avLst/>
            </a:prstGeom>
            <a:noFill/>
            <a:ln w="12700" algn="ctr">
              <a:solidFill>
                <a:srgbClr val="4161E9"/>
              </a:solidFill>
              <a:round/>
              <a:headEnd/>
              <a:tailEnd/>
            </a:ln>
          </p:spPr>
        </p:cxnSp>
        <p:cxnSp>
          <p:nvCxnSpPr>
            <p:cNvPr id="200" name="Straight Connector 340">
              <a:extLst>
                <a:ext uri="{FF2B5EF4-FFF2-40B4-BE49-F238E27FC236}">
                  <a16:creationId xmlns:a16="http://schemas.microsoft.com/office/drawing/2014/main" xmlns="" id="{A8DAF84F-A88D-D743-B0DF-08B9C3C8189D}"/>
                </a:ext>
              </a:extLst>
            </p:cNvPr>
            <p:cNvCxnSpPr>
              <a:cxnSpLocks noChangeShapeType="1"/>
            </p:cNvCxnSpPr>
            <p:nvPr/>
          </p:nvCxnSpPr>
          <p:spPr bwMode="auto">
            <a:xfrm rot="16200000" flipV="1">
              <a:off x="3167270" y="3849425"/>
              <a:ext cx="457202" cy="5935"/>
            </a:xfrm>
            <a:prstGeom prst="line">
              <a:avLst/>
            </a:prstGeom>
            <a:noFill/>
            <a:ln w="12700" algn="ctr">
              <a:solidFill>
                <a:srgbClr val="FF0000"/>
              </a:solidFill>
              <a:round/>
              <a:headEnd type="triangle" w="sm" len="med"/>
              <a:tailEnd/>
            </a:ln>
          </p:spPr>
        </p:cxnSp>
        <p:cxnSp>
          <p:nvCxnSpPr>
            <p:cNvPr id="201" name="Straight Connector 516">
              <a:extLst>
                <a:ext uri="{FF2B5EF4-FFF2-40B4-BE49-F238E27FC236}">
                  <a16:creationId xmlns:a16="http://schemas.microsoft.com/office/drawing/2014/main" xmlns="" id="{F232980A-0BC6-CE4A-ACCB-759C3D2A57DC}"/>
                </a:ext>
              </a:extLst>
            </p:cNvPr>
            <p:cNvCxnSpPr>
              <a:cxnSpLocks noChangeShapeType="1"/>
            </p:cNvCxnSpPr>
            <p:nvPr/>
          </p:nvCxnSpPr>
          <p:spPr bwMode="auto">
            <a:xfrm flipH="1" flipV="1">
              <a:off x="1769333" y="3623176"/>
              <a:ext cx="1623570" cy="789"/>
            </a:xfrm>
            <a:prstGeom prst="line">
              <a:avLst/>
            </a:prstGeom>
            <a:noFill/>
            <a:ln w="12700" algn="ctr">
              <a:solidFill>
                <a:srgbClr val="FF0000"/>
              </a:solidFill>
              <a:round/>
              <a:headEnd/>
              <a:tailEnd/>
            </a:ln>
          </p:spPr>
        </p:cxnSp>
        <p:sp>
          <p:nvSpPr>
            <p:cNvPr id="202" name="Text Box 83">
              <a:extLst>
                <a:ext uri="{FF2B5EF4-FFF2-40B4-BE49-F238E27FC236}">
                  <a16:creationId xmlns:a16="http://schemas.microsoft.com/office/drawing/2014/main" xmlns="" id="{BBCE1170-82DA-0C43-88AF-E1A1D7C3270D}"/>
                </a:ext>
              </a:extLst>
            </p:cNvPr>
            <p:cNvSpPr txBox="1">
              <a:spLocks noChangeArrowheads="1"/>
            </p:cNvSpPr>
            <p:nvPr/>
          </p:nvSpPr>
          <p:spPr bwMode="auto">
            <a:xfrm>
              <a:off x="2240431" y="3602755"/>
              <a:ext cx="1278579" cy="215444"/>
            </a:xfrm>
            <a:prstGeom prst="rect">
              <a:avLst/>
            </a:prstGeom>
            <a:noFill/>
            <a:ln w="9525">
              <a:noFill/>
              <a:miter lim="800000"/>
              <a:headEnd/>
              <a:tailEnd/>
            </a:ln>
          </p:spPr>
          <p:txBody>
            <a:bodyPr wrap="square">
              <a:spAutoFit/>
            </a:bodyPr>
            <a:lstStyle/>
            <a:p>
              <a:pPr algn="ctr"/>
              <a:r>
                <a:rPr lang="en-US" sz="800" dirty="0">
                  <a:solidFill>
                    <a:srgbClr val="000000"/>
                  </a:solidFill>
                  <a:latin typeface="Times New Roman"/>
                  <a:cs typeface="Times New Roman"/>
                </a:rPr>
                <a:t>DSM Actuator Power</a:t>
              </a:r>
            </a:p>
          </p:txBody>
        </p:sp>
        <p:sp>
          <p:nvSpPr>
            <p:cNvPr id="203" name="Text Box 83">
              <a:extLst>
                <a:ext uri="{FF2B5EF4-FFF2-40B4-BE49-F238E27FC236}">
                  <a16:creationId xmlns:a16="http://schemas.microsoft.com/office/drawing/2014/main" xmlns="" id="{937B2CEA-F282-4F4D-83B5-C345ED790513}"/>
                </a:ext>
              </a:extLst>
            </p:cNvPr>
            <p:cNvSpPr txBox="1">
              <a:spLocks noChangeArrowheads="1"/>
            </p:cNvSpPr>
            <p:nvPr/>
          </p:nvSpPr>
          <p:spPr bwMode="auto">
            <a:xfrm>
              <a:off x="2258289" y="2713515"/>
              <a:ext cx="1278579" cy="215444"/>
            </a:xfrm>
            <a:prstGeom prst="rect">
              <a:avLst/>
            </a:prstGeom>
            <a:noFill/>
            <a:ln w="9525">
              <a:noFill/>
              <a:miter lim="800000"/>
              <a:headEnd/>
              <a:tailEnd/>
            </a:ln>
          </p:spPr>
          <p:txBody>
            <a:bodyPr wrap="square">
              <a:spAutoFit/>
            </a:bodyPr>
            <a:lstStyle/>
            <a:p>
              <a:pPr algn="ctr"/>
              <a:r>
                <a:rPr lang="en-US" sz="800" dirty="0">
                  <a:solidFill>
                    <a:srgbClr val="000000"/>
                  </a:solidFill>
                  <a:latin typeface="Times New Roman"/>
                  <a:cs typeface="Times New Roman"/>
                </a:rPr>
                <a:t>BSM Actuator Power</a:t>
              </a:r>
            </a:p>
          </p:txBody>
        </p:sp>
        <p:sp>
          <p:nvSpPr>
            <p:cNvPr id="204" name="TextBox 203">
              <a:extLst>
                <a:ext uri="{FF2B5EF4-FFF2-40B4-BE49-F238E27FC236}">
                  <a16:creationId xmlns:a16="http://schemas.microsoft.com/office/drawing/2014/main" xmlns="" id="{D2F5484E-CEED-6344-8ABE-513EA4A384C8}"/>
                </a:ext>
              </a:extLst>
            </p:cNvPr>
            <p:cNvSpPr txBox="1"/>
            <p:nvPr/>
          </p:nvSpPr>
          <p:spPr>
            <a:xfrm>
              <a:off x="5491163" y="1894285"/>
              <a:ext cx="1234136" cy="415498"/>
            </a:xfrm>
            <a:prstGeom prst="rect">
              <a:avLst/>
            </a:prstGeom>
            <a:noFill/>
          </p:spPr>
          <p:txBody>
            <a:bodyPr wrap="square" rtlCol="0">
              <a:spAutoFit/>
            </a:bodyPr>
            <a:lstStyle/>
            <a:p>
              <a:r>
                <a:rPr lang="en-US" sz="700" dirty="0">
                  <a:latin typeface="Times New Roman"/>
                  <a:cs typeface="Times New Roman"/>
                </a:rPr>
                <a:t>Diffractive Optic Element </a:t>
              </a:r>
            </a:p>
            <a:p>
              <a:r>
                <a:rPr lang="en-US" sz="700" dirty="0">
                  <a:latin typeface="Times New Roman"/>
                  <a:cs typeface="Times New Roman"/>
                </a:rPr>
                <a:t>splits single beam into 6 beams</a:t>
              </a:r>
            </a:p>
          </p:txBody>
        </p:sp>
        <p:sp>
          <p:nvSpPr>
            <p:cNvPr id="205" name="TextBox 204">
              <a:extLst>
                <a:ext uri="{FF2B5EF4-FFF2-40B4-BE49-F238E27FC236}">
                  <a16:creationId xmlns:a16="http://schemas.microsoft.com/office/drawing/2014/main" xmlns="" id="{A02C5EA5-C348-2649-B992-60FC1852D52A}"/>
                </a:ext>
              </a:extLst>
            </p:cNvPr>
            <p:cNvSpPr txBox="1"/>
            <p:nvPr/>
          </p:nvSpPr>
          <p:spPr>
            <a:xfrm>
              <a:off x="1751798" y="1530861"/>
              <a:ext cx="813460" cy="307777"/>
            </a:xfrm>
            <a:prstGeom prst="rect">
              <a:avLst/>
            </a:prstGeom>
            <a:noFill/>
          </p:spPr>
          <p:txBody>
            <a:bodyPr wrap="square" rtlCol="0">
              <a:spAutoFit/>
            </a:bodyPr>
            <a:lstStyle/>
            <a:p>
              <a:r>
                <a:rPr lang="en-US" sz="700" dirty="0">
                  <a:latin typeface="Times New Roman"/>
                  <a:cs typeface="Times New Roman"/>
                </a:rPr>
                <a:t>532 nm,10 kHz, P-polarized </a:t>
              </a:r>
            </a:p>
          </p:txBody>
        </p:sp>
        <p:sp>
          <p:nvSpPr>
            <p:cNvPr id="206" name="Rectangle 205">
              <a:extLst>
                <a:ext uri="{FF2B5EF4-FFF2-40B4-BE49-F238E27FC236}">
                  <a16:creationId xmlns:a16="http://schemas.microsoft.com/office/drawing/2014/main" xmlns="" id="{F8C5FAEE-CC02-5E4E-9B71-4AF0E70DC7CB}"/>
                </a:ext>
              </a:extLst>
            </p:cNvPr>
            <p:cNvSpPr/>
            <p:nvPr/>
          </p:nvSpPr>
          <p:spPr bwMode="auto">
            <a:xfrm rot="8100000">
              <a:off x="8388083" y="2188646"/>
              <a:ext cx="45719" cy="280591"/>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sp>
          <p:nvSpPr>
            <p:cNvPr id="207" name="Rectangle 206">
              <a:extLst>
                <a:ext uri="{FF2B5EF4-FFF2-40B4-BE49-F238E27FC236}">
                  <a16:creationId xmlns:a16="http://schemas.microsoft.com/office/drawing/2014/main" xmlns="" id="{58BC418E-8041-844F-96C9-7030388AE81A}"/>
                </a:ext>
              </a:extLst>
            </p:cNvPr>
            <p:cNvSpPr/>
            <p:nvPr/>
          </p:nvSpPr>
          <p:spPr bwMode="auto">
            <a:xfrm rot="8100000">
              <a:off x="8100380" y="2893999"/>
              <a:ext cx="45719" cy="285212"/>
            </a:xfrm>
            <a:prstGeom prst="rect">
              <a:avLst/>
            </a:prstGeom>
            <a:solidFill>
              <a:schemeClr val="bg1"/>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sp>
          <p:nvSpPr>
            <p:cNvPr id="208" name="Rectangle 129">
              <a:extLst>
                <a:ext uri="{FF2B5EF4-FFF2-40B4-BE49-F238E27FC236}">
                  <a16:creationId xmlns:a16="http://schemas.microsoft.com/office/drawing/2014/main" xmlns="" id="{4DC0FA1E-EDEE-7B4F-84B5-D3D646AFC372}"/>
                </a:ext>
              </a:extLst>
            </p:cNvPr>
            <p:cNvSpPr>
              <a:spLocks noChangeArrowheads="1"/>
            </p:cNvSpPr>
            <p:nvPr/>
          </p:nvSpPr>
          <p:spPr bwMode="auto">
            <a:xfrm>
              <a:off x="5552241" y="4119739"/>
              <a:ext cx="584891" cy="186537"/>
            </a:xfrm>
            <a:prstGeom prst="rect">
              <a:avLst/>
            </a:prstGeom>
            <a:solidFill>
              <a:schemeClr val="bg1"/>
            </a:solidFill>
            <a:ln w="9525" algn="ctr">
              <a:solidFill>
                <a:schemeClr val="tx1"/>
              </a:solidFill>
              <a:round/>
              <a:headEnd/>
              <a:tailEnd/>
            </a:ln>
          </p:spPr>
          <p:txBody>
            <a:bodyPr/>
            <a:lstStyle/>
            <a:p>
              <a:pPr algn="ctr"/>
              <a:endParaRPr lang="en-US" dirty="0">
                <a:latin typeface="Times New Roman"/>
                <a:cs typeface="Times New Roman"/>
              </a:endParaRPr>
            </a:p>
          </p:txBody>
        </p:sp>
        <p:sp>
          <p:nvSpPr>
            <p:cNvPr id="209" name="Rectangle 129">
              <a:extLst>
                <a:ext uri="{FF2B5EF4-FFF2-40B4-BE49-F238E27FC236}">
                  <a16:creationId xmlns:a16="http://schemas.microsoft.com/office/drawing/2014/main" xmlns="" id="{3D4DE224-E0FA-7F43-AE7A-304D5D9F8316}"/>
                </a:ext>
              </a:extLst>
            </p:cNvPr>
            <p:cNvSpPr>
              <a:spLocks noChangeArrowheads="1"/>
            </p:cNvSpPr>
            <p:nvPr/>
          </p:nvSpPr>
          <p:spPr bwMode="auto">
            <a:xfrm>
              <a:off x="5552241" y="4299045"/>
              <a:ext cx="584892" cy="186537"/>
            </a:xfrm>
            <a:prstGeom prst="rect">
              <a:avLst/>
            </a:prstGeom>
            <a:solidFill>
              <a:schemeClr val="bg1"/>
            </a:solidFill>
            <a:ln w="9525" algn="ctr">
              <a:solidFill>
                <a:schemeClr val="tx1"/>
              </a:solidFill>
              <a:round/>
              <a:headEnd/>
              <a:tailEnd/>
            </a:ln>
          </p:spPr>
          <p:txBody>
            <a:bodyPr/>
            <a:lstStyle/>
            <a:p>
              <a:pPr algn="ctr"/>
              <a:endParaRPr lang="en-US" dirty="0">
                <a:latin typeface="Times New Roman"/>
                <a:cs typeface="Times New Roman"/>
              </a:endParaRPr>
            </a:p>
          </p:txBody>
        </p:sp>
        <p:sp>
          <p:nvSpPr>
            <p:cNvPr id="210" name="Rectangle 129">
              <a:extLst>
                <a:ext uri="{FF2B5EF4-FFF2-40B4-BE49-F238E27FC236}">
                  <a16:creationId xmlns:a16="http://schemas.microsoft.com/office/drawing/2014/main" xmlns="" id="{4A0C1381-F242-674B-A94B-7B2B7F550F9C}"/>
                </a:ext>
              </a:extLst>
            </p:cNvPr>
            <p:cNvSpPr>
              <a:spLocks noChangeArrowheads="1"/>
            </p:cNvSpPr>
            <p:nvPr/>
          </p:nvSpPr>
          <p:spPr bwMode="auto">
            <a:xfrm>
              <a:off x="5552242" y="4487028"/>
              <a:ext cx="584892" cy="186537"/>
            </a:xfrm>
            <a:prstGeom prst="rect">
              <a:avLst/>
            </a:prstGeom>
            <a:solidFill>
              <a:schemeClr val="bg1"/>
            </a:solidFill>
            <a:ln w="9525" algn="ctr">
              <a:solidFill>
                <a:schemeClr val="tx1"/>
              </a:solidFill>
              <a:round/>
              <a:headEnd/>
              <a:tailEnd/>
            </a:ln>
          </p:spPr>
          <p:txBody>
            <a:bodyPr/>
            <a:lstStyle/>
            <a:p>
              <a:pPr algn="ctr"/>
              <a:endParaRPr lang="en-US" dirty="0">
                <a:latin typeface="Times New Roman"/>
                <a:cs typeface="Times New Roman"/>
              </a:endParaRPr>
            </a:p>
          </p:txBody>
        </p:sp>
        <p:sp>
          <p:nvSpPr>
            <p:cNvPr id="211" name="Rectangle 129">
              <a:extLst>
                <a:ext uri="{FF2B5EF4-FFF2-40B4-BE49-F238E27FC236}">
                  <a16:creationId xmlns:a16="http://schemas.microsoft.com/office/drawing/2014/main" xmlns="" id="{93A26748-5D52-9244-BD97-3995E15B8967}"/>
                </a:ext>
              </a:extLst>
            </p:cNvPr>
            <p:cNvSpPr>
              <a:spLocks noChangeArrowheads="1"/>
            </p:cNvSpPr>
            <p:nvPr/>
          </p:nvSpPr>
          <p:spPr bwMode="auto">
            <a:xfrm>
              <a:off x="5552241" y="4669227"/>
              <a:ext cx="584891" cy="186537"/>
            </a:xfrm>
            <a:prstGeom prst="rect">
              <a:avLst/>
            </a:prstGeom>
            <a:solidFill>
              <a:schemeClr val="bg1"/>
            </a:solidFill>
            <a:ln w="9525" algn="ctr">
              <a:solidFill>
                <a:schemeClr val="tx1"/>
              </a:solidFill>
              <a:round/>
              <a:headEnd/>
              <a:tailEnd/>
            </a:ln>
          </p:spPr>
          <p:txBody>
            <a:bodyPr/>
            <a:lstStyle/>
            <a:p>
              <a:pPr algn="ctr"/>
              <a:endParaRPr lang="en-US" dirty="0">
                <a:latin typeface="Times New Roman"/>
                <a:cs typeface="Times New Roman"/>
              </a:endParaRPr>
            </a:p>
          </p:txBody>
        </p:sp>
        <p:sp>
          <p:nvSpPr>
            <p:cNvPr id="212" name="Rectangle 129">
              <a:extLst>
                <a:ext uri="{FF2B5EF4-FFF2-40B4-BE49-F238E27FC236}">
                  <a16:creationId xmlns:a16="http://schemas.microsoft.com/office/drawing/2014/main" xmlns="" id="{1D56D7F5-1B83-7048-A90C-A7E90E4A518E}"/>
                </a:ext>
              </a:extLst>
            </p:cNvPr>
            <p:cNvSpPr>
              <a:spLocks noChangeArrowheads="1"/>
            </p:cNvSpPr>
            <p:nvPr/>
          </p:nvSpPr>
          <p:spPr bwMode="auto">
            <a:xfrm>
              <a:off x="5552241" y="4852871"/>
              <a:ext cx="584893" cy="186537"/>
            </a:xfrm>
            <a:prstGeom prst="rect">
              <a:avLst/>
            </a:prstGeom>
            <a:solidFill>
              <a:schemeClr val="bg1"/>
            </a:solidFill>
            <a:ln w="9525" algn="ctr">
              <a:solidFill>
                <a:schemeClr val="tx1"/>
              </a:solidFill>
              <a:round/>
              <a:headEnd/>
              <a:tailEnd/>
            </a:ln>
          </p:spPr>
          <p:txBody>
            <a:bodyPr/>
            <a:lstStyle/>
            <a:p>
              <a:pPr algn="ctr"/>
              <a:endParaRPr lang="en-US" dirty="0">
                <a:latin typeface="Times New Roman"/>
                <a:cs typeface="Times New Roman"/>
              </a:endParaRPr>
            </a:p>
          </p:txBody>
        </p:sp>
        <p:sp>
          <p:nvSpPr>
            <p:cNvPr id="213" name="Rectangle 129">
              <a:extLst>
                <a:ext uri="{FF2B5EF4-FFF2-40B4-BE49-F238E27FC236}">
                  <a16:creationId xmlns:a16="http://schemas.microsoft.com/office/drawing/2014/main" xmlns="" id="{D31DBDB0-02A1-4946-B0C0-361E629926A9}"/>
                </a:ext>
              </a:extLst>
            </p:cNvPr>
            <p:cNvSpPr>
              <a:spLocks noChangeArrowheads="1"/>
            </p:cNvSpPr>
            <p:nvPr/>
          </p:nvSpPr>
          <p:spPr bwMode="auto">
            <a:xfrm>
              <a:off x="5553873" y="5036515"/>
              <a:ext cx="583262" cy="186537"/>
            </a:xfrm>
            <a:prstGeom prst="rect">
              <a:avLst/>
            </a:prstGeom>
            <a:solidFill>
              <a:schemeClr val="bg1"/>
            </a:solidFill>
            <a:ln w="9525" algn="ctr">
              <a:solidFill>
                <a:schemeClr val="tx1"/>
              </a:solidFill>
              <a:round/>
              <a:headEnd/>
              <a:tailEnd/>
            </a:ln>
          </p:spPr>
          <p:txBody>
            <a:bodyPr/>
            <a:lstStyle/>
            <a:p>
              <a:pPr algn="ctr"/>
              <a:endParaRPr lang="en-US" dirty="0">
                <a:latin typeface="Times New Roman"/>
                <a:cs typeface="Times New Roman"/>
              </a:endParaRPr>
            </a:p>
          </p:txBody>
        </p:sp>
        <p:sp>
          <p:nvSpPr>
            <p:cNvPr id="214" name="Rectangle 213">
              <a:extLst>
                <a:ext uri="{FF2B5EF4-FFF2-40B4-BE49-F238E27FC236}">
                  <a16:creationId xmlns:a16="http://schemas.microsoft.com/office/drawing/2014/main" xmlns="" id="{9DADE459-FF3A-EF43-847F-E60BC7F8DEB6}"/>
                </a:ext>
              </a:extLst>
            </p:cNvPr>
            <p:cNvSpPr>
              <a:spLocks/>
            </p:cNvSpPr>
            <p:nvPr/>
          </p:nvSpPr>
          <p:spPr bwMode="auto">
            <a:xfrm>
              <a:off x="5796271" y="5072450"/>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sp>
          <p:nvSpPr>
            <p:cNvPr id="215" name="Rectangle 214">
              <a:extLst>
                <a:ext uri="{FF2B5EF4-FFF2-40B4-BE49-F238E27FC236}">
                  <a16:creationId xmlns:a16="http://schemas.microsoft.com/office/drawing/2014/main" xmlns="" id="{A1CD8CC5-2D40-5842-A971-750EB445531A}"/>
                </a:ext>
              </a:extLst>
            </p:cNvPr>
            <p:cNvSpPr>
              <a:spLocks/>
            </p:cNvSpPr>
            <p:nvPr/>
          </p:nvSpPr>
          <p:spPr bwMode="auto">
            <a:xfrm>
              <a:off x="5846411" y="5072450"/>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sp>
          <p:nvSpPr>
            <p:cNvPr id="216" name="Rectangle 215">
              <a:extLst>
                <a:ext uri="{FF2B5EF4-FFF2-40B4-BE49-F238E27FC236}">
                  <a16:creationId xmlns:a16="http://schemas.microsoft.com/office/drawing/2014/main" xmlns="" id="{D09F1F26-257A-0540-A728-C721CAAD0215}"/>
                </a:ext>
              </a:extLst>
            </p:cNvPr>
            <p:cNvSpPr>
              <a:spLocks/>
            </p:cNvSpPr>
            <p:nvPr/>
          </p:nvSpPr>
          <p:spPr bwMode="auto">
            <a:xfrm>
              <a:off x="5795490" y="4877136"/>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sp>
          <p:nvSpPr>
            <p:cNvPr id="217" name="Rectangle 216">
              <a:extLst>
                <a:ext uri="{FF2B5EF4-FFF2-40B4-BE49-F238E27FC236}">
                  <a16:creationId xmlns:a16="http://schemas.microsoft.com/office/drawing/2014/main" xmlns="" id="{C733C9EB-A43C-3440-97BF-2B03EF64BEB1}"/>
                </a:ext>
              </a:extLst>
            </p:cNvPr>
            <p:cNvSpPr>
              <a:spLocks/>
            </p:cNvSpPr>
            <p:nvPr/>
          </p:nvSpPr>
          <p:spPr bwMode="auto">
            <a:xfrm>
              <a:off x="5846455" y="4877241"/>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sp>
          <p:nvSpPr>
            <p:cNvPr id="218" name="Rectangle 217">
              <a:extLst>
                <a:ext uri="{FF2B5EF4-FFF2-40B4-BE49-F238E27FC236}">
                  <a16:creationId xmlns:a16="http://schemas.microsoft.com/office/drawing/2014/main" xmlns="" id="{7A4CF42C-D14C-B04D-A3F9-8227716113FB}"/>
                </a:ext>
              </a:extLst>
            </p:cNvPr>
            <p:cNvSpPr>
              <a:spLocks/>
            </p:cNvSpPr>
            <p:nvPr/>
          </p:nvSpPr>
          <p:spPr bwMode="auto">
            <a:xfrm>
              <a:off x="5797061" y="4693821"/>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sp>
          <p:nvSpPr>
            <p:cNvPr id="219" name="Rectangle 218">
              <a:extLst>
                <a:ext uri="{FF2B5EF4-FFF2-40B4-BE49-F238E27FC236}">
                  <a16:creationId xmlns:a16="http://schemas.microsoft.com/office/drawing/2014/main" xmlns="" id="{FB5D1694-0582-C045-AFCD-901C4CF0154A}"/>
                </a:ext>
              </a:extLst>
            </p:cNvPr>
            <p:cNvSpPr>
              <a:spLocks/>
            </p:cNvSpPr>
            <p:nvPr/>
          </p:nvSpPr>
          <p:spPr bwMode="auto">
            <a:xfrm>
              <a:off x="5848026" y="4700670"/>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sp>
          <p:nvSpPr>
            <p:cNvPr id="220" name="Rectangle 219">
              <a:extLst>
                <a:ext uri="{FF2B5EF4-FFF2-40B4-BE49-F238E27FC236}">
                  <a16:creationId xmlns:a16="http://schemas.microsoft.com/office/drawing/2014/main" xmlns="" id="{D43957CE-6A19-7148-92F9-AF30D3100B40}"/>
                </a:ext>
              </a:extLst>
            </p:cNvPr>
            <p:cNvSpPr>
              <a:spLocks/>
            </p:cNvSpPr>
            <p:nvPr/>
          </p:nvSpPr>
          <p:spPr bwMode="auto">
            <a:xfrm>
              <a:off x="5797061" y="4512335"/>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sp>
          <p:nvSpPr>
            <p:cNvPr id="221" name="Rectangle 220">
              <a:extLst>
                <a:ext uri="{FF2B5EF4-FFF2-40B4-BE49-F238E27FC236}">
                  <a16:creationId xmlns:a16="http://schemas.microsoft.com/office/drawing/2014/main" xmlns="" id="{6AA49F13-82B5-3549-B88E-F5BC11BD5C3A}"/>
                </a:ext>
              </a:extLst>
            </p:cNvPr>
            <p:cNvSpPr>
              <a:spLocks/>
            </p:cNvSpPr>
            <p:nvPr/>
          </p:nvSpPr>
          <p:spPr bwMode="auto">
            <a:xfrm>
              <a:off x="5848026" y="4514846"/>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sp>
          <p:nvSpPr>
            <p:cNvPr id="222" name="Rectangle 221">
              <a:extLst>
                <a:ext uri="{FF2B5EF4-FFF2-40B4-BE49-F238E27FC236}">
                  <a16:creationId xmlns:a16="http://schemas.microsoft.com/office/drawing/2014/main" xmlns="" id="{C2ED9B42-9EE6-594A-ABDD-91B2CD65237D}"/>
                </a:ext>
              </a:extLst>
            </p:cNvPr>
            <p:cNvSpPr>
              <a:spLocks/>
            </p:cNvSpPr>
            <p:nvPr/>
          </p:nvSpPr>
          <p:spPr bwMode="auto">
            <a:xfrm>
              <a:off x="5795893" y="4337580"/>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sp>
          <p:nvSpPr>
            <p:cNvPr id="223" name="Rectangle 222">
              <a:extLst>
                <a:ext uri="{FF2B5EF4-FFF2-40B4-BE49-F238E27FC236}">
                  <a16:creationId xmlns:a16="http://schemas.microsoft.com/office/drawing/2014/main" xmlns="" id="{C08497E6-3979-6B4D-BA97-ACB8175AEE79}"/>
                </a:ext>
              </a:extLst>
            </p:cNvPr>
            <p:cNvSpPr>
              <a:spLocks/>
            </p:cNvSpPr>
            <p:nvPr/>
          </p:nvSpPr>
          <p:spPr bwMode="auto">
            <a:xfrm>
              <a:off x="5848070" y="4337580"/>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sp>
          <p:nvSpPr>
            <p:cNvPr id="224" name="Oval 278">
              <a:extLst>
                <a:ext uri="{FF2B5EF4-FFF2-40B4-BE49-F238E27FC236}">
                  <a16:creationId xmlns:a16="http://schemas.microsoft.com/office/drawing/2014/main" xmlns="" id="{DDE59C1F-CA7C-D345-8D50-B43E5CA02DED}"/>
                </a:ext>
              </a:extLst>
            </p:cNvPr>
            <p:cNvSpPr>
              <a:spLocks noChangeArrowheads="1"/>
            </p:cNvSpPr>
            <p:nvPr/>
          </p:nvSpPr>
          <p:spPr bwMode="auto">
            <a:xfrm>
              <a:off x="5724510" y="5086487"/>
              <a:ext cx="34813" cy="81556"/>
            </a:xfrm>
            <a:prstGeom prst="ellipse">
              <a:avLst/>
            </a:prstGeom>
            <a:solidFill>
              <a:schemeClr val="tx1"/>
            </a:solidFill>
            <a:ln w="28575" algn="ctr">
              <a:solidFill>
                <a:schemeClr val="tx1"/>
              </a:solidFill>
              <a:round/>
              <a:headEnd/>
              <a:tailEnd/>
            </a:ln>
          </p:spPr>
          <p:txBody>
            <a:bodyPr/>
            <a:lstStyle/>
            <a:p>
              <a:pPr algn="ctr"/>
              <a:endParaRPr lang="en-US">
                <a:latin typeface="Times New Roman"/>
                <a:cs typeface="Times New Roman"/>
              </a:endParaRPr>
            </a:p>
          </p:txBody>
        </p:sp>
        <p:sp>
          <p:nvSpPr>
            <p:cNvPr id="225" name="Oval 278">
              <a:extLst>
                <a:ext uri="{FF2B5EF4-FFF2-40B4-BE49-F238E27FC236}">
                  <a16:creationId xmlns:a16="http://schemas.microsoft.com/office/drawing/2014/main" xmlns="" id="{92BF11B5-C4BA-C940-90DB-1FE33D98213B}"/>
                </a:ext>
              </a:extLst>
            </p:cNvPr>
            <p:cNvSpPr>
              <a:spLocks noChangeArrowheads="1"/>
            </p:cNvSpPr>
            <p:nvPr/>
          </p:nvSpPr>
          <p:spPr bwMode="auto">
            <a:xfrm>
              <a:off x="5723275" y="4905734"/>
              <a:ext cx="34813" cy="81556"/>
            </a:xfrm>
            <a:prstGeom prst="ellipse">
              <a:avLst/>
            </a:prstGeom>
            <a:solidFill>
              <a:schemeClr val="tx1"/>
            </a:solidFill>
            <a:ln w="28575" algn="ctr">
              <a:solidFill>
                <a:schemeClr val="tx1"/>
              </a:solidFill>
              <a:round/>
              <a:headEnd/>
              <a:tailEnd/>
            </a:ln>
          </p:spPr>
          <p:txBody>
            <a:bodyPr/>
            <a:lstStyle/>
            <a:p>
              <a:pPr algn="ctr"/>
              <a:endParaRPr lang="en-US">
                <a:latin typeface="Times New Roman"/>
                <a:cs typeface="Times New Roman"/>
              </a:endParaRPr>
            </a:p>
          </p:txBody>
        </p:sp>
        <p:sp>
          <p:nvSpPr>
            <p:cNvPr id="226" name="Oval 278">
              <a:extLst>
                <a:ext uri="{FF2B5EF4-FFF2-40B4-BE49-F238E27FC236}">
                  <a16:creationId xmlns:a16="http://schemas.microsoft.com/office/drawing/2014/main" xmlns="" id="{60CAAFFF-654E-FD4A-B6D8-77BAD4428BCB}"/>
                </a:ext>
              </a:extLst>
            </p:cNvPr>
            <p:cNvSpPr>
              <a:spLocks noChangeArrowheads="1"/>
            </p:cNvSpPr>
            <p:nvPr/>
          </p:nvSpPr>
          <p:spPr bwMode="auto">
            <a:xfrm>
              <a:off x="5922038" y="4911514"/>
              <a:ext cx="34813" cy="81556"/>
            </a:xfrm>
            <a:prstGeom prst="ellipse">
              <a:avLst/>
            </a:prstGeom>
            <a:solidFill>
              <a:schemeClr val="tx1"/>
            </a:solidFill>
            <a:ln w="28575" algn="ctr">
              <a:solidFill>
                <a:schemeClr val="tx1"/>
              </a:solidFill>
              <a:round/>
              <a:headEnd/>
              <a:tailEnd/>
            </a:ln>
          </p:spPr>
          <p:txBody>
            <a:bodyPr/>
            <a:lstStyle/>
            <a:p>
              <a:pPr algn="ctr"/>
              <a:endParaRPr lang="en-US">
                <a:latin typeface="Times New Roman"/>
                <a:cs typeface="Times New Roman"/>
              </a:endParaRPr>
            </a:p>
          </p:txBody>
        </p:sp>
        <p:sp>
          <p:nvSpPr>
            <p:cNvPr id="227" name="Oval 278">
              <a:extLst>
                <a:ext uri="{FF2B5EF4-FFF2-40B4-BE49-F238E27FC236}">
                  <a16:creationId xmlns:a16="http://schemas.microsoft.com/office/drawing/2014/main" xmlns="" id="{485678FB-F1AE-6B43-9AF9-A150D96A41CF}"/>
                </a:ext>
              </a:extLst>
            </p:cNvPr>
            <p:cNvSpPr>
              <a:spLocks noChangeArrowheads="1"/>
            </p:cNvSpPr>
            <p:nvPr/>
          </p:nvSpPr>
          <p:spPr bwMode="auto">
            <a:xfrm>
              <a:off x="5722040" y="4724982"/>
              <a:ext cx="34813" cy="81556"/>
            </a:xfrm>
            <a:prstGeom prst="ellipse">
              <a:avLst/>
            </a:prstGeom>
            <a:solidFill>
              <a:schemeClr val="tx1"/>
            </a:solidFill>
            <a:ln w="28575" algn="ctr">
              <a:solidFill>
                <a:schemeClr val="tx1"/>
              </a:solidFill>
              <a:round/>
              <a:headEnd/>
              <a:tailEnd/>
            </a:ln>
          </p:spPr>
          <p:txBody>
            <a:bodyPr/>
            <a:lstStyle/>
            <a:p>
              <a:pPr algn="ctr"/>
              <a:endParaRPr lang="en-US">
                <a:latin typeface="Times New Roman"/>
                <a:cs typeface="Times New Roman"/>
              </a:endParaRPr>
            </a:p>
          </p:txBody>
        </p:sp>
        <p:sp>
          <p:nvSpPr>
            <p:cNvPr id="228" name="Oval 278">
              <a:extLst>
                <a:ext uri="{FF2B5EF4-FFF2-40B4-BE49-F238E27FC236}">
                  <a16:creationId xmlns:a16="http://schemas.microsoft.com/office/drawing/2014/main" xmlns="" id="{EAA86901-86EC-A74A-883B-0CC921A6D10D}"/>
                </a:ext>
              </a:extLst>
            </p:cNvPr>
            <p:cNvSpPr>
              <a:spLocks noChangeArrowheads="1"/>
            </p:cNvSpPr>
            <p:nvPr/>
          </p:nvSpPr>
          <p:spPr bwMode="auto">
            <a:xfrm>
              <a:off x="5722657" y="4535554"/>
              <a:ext cx="34813" cy="81556"/>
            </a:xfrm>
            <a:prstGeom prst="ellipse">
              <a:avLst/>
            </a:prstGeom>
            <a:solidFill>
              <a:schemeClr val="tx1"/>
            </a:solidFill>
            <a:ln w="28575" algn="ctr">
              <a:solidFill>
                <a:schemeClr val="tx1"/>
              </a:solidFill>
              <a:round/>
              <a:headEnd/>
              <a:tailEnd/>
            </a:ln>
          </p:spPr>
          <p:txBody>
            <a:bodyPr/>
            <a:lstStyle/>
            <a:p>
              <a:pPr algn="ctr"/>
              <a:endParaRPr lang="en-US">
                <a:latin typeface="Times New Roman"/>
                <a:cs typeface="Times New Roman"/>
              </a:endParaRPr>
            </a:p>
          </p:txBody>
        </p:sp>
        <p:sp>
          <p:nvSpPr>
            <p:cNvPr id="229" name="Oval 278">
              <a:extLst>
                <a:ext uri="{FF2B5EF4-FFF2-40B4-BE49-F238E27FC236}">
                  <a16:creationId xmlns:a16="http://schemas.microsoft.com/office/drawing/2014/main" xmlns="" id="{8C95C66C-6C8D-9148-BBA2-750DA6A653B1}"/>
                </a:ext>
              </a:extLst>
            </p:cNvPr>
            <p:cNvSpPr>
              <a:spLocks noChangeArrowheads="1"/>
            </p:cNvSpPr>
            <p:nvPr/>
          </p:nvSpPr>
          <p:spPr bwMode="auto">
            <a:xfrm>
              <a:off x="5721424" y="4359138"/>
              <a:ext cx="34813" cy="81556"/>
            </a:xfrm>
            <a:prstGeom prst="ellipse">
              <a:avLst/>
            </a:prstGeom>
            <a:solidFill>
              <a:schemeClr val="tx1"/>
            </a:solidFill>
            <a:ln w="28575" algn="ctr">
              <a:solidFill>
                <a:schemeClr val="tx1"/>
              </a:solidFill>
              <a:round/>
              <a:headEnd/>
              <a:tailEnd/>
            </a:ln>
          </p:spPr>
          <p:txBody>
            <a:bodyPr/>
            <a:lstStyle/>
            <a:p>
              <a:pPr algn="ctr"/>
              <a:endParaRPr lang="en-US">
                <a:latin typeface="Times New Roman"/>
                <a:cs typeface="Times New Roman"/>
              </a:endParaRPr>
            </a:p>
          </p:txBody>
        </p:sp>
        <p:grpSp>
          <p:nvGrpSpPr>
            <p:cNvPr id="230" name="Group 229">
              <a:extLst>
                <a:ext uri="{FF2B5EF4-FFF2-40B4-BE49-F238E27FC236}">
                  <a16:creationId xmlns:a16="http://schemas.microsoft.com/office/drawing/2014/main" xmlns="" id="{56D65BCF-258C-DE4D-A407-00DC3B36A341}"/>
                </a:ext>
              </a:extLst>
            </p:cNvPr>
            <p:cNvGrpSpPr/>
            <p:nvPr/>
          </p:nvGrpSpPr>
          <p:grpSpPr>
            <a:xfrm>
              <a:off x="5721424" y="4148437"/>
              <a:ext cx="233570" cy="122333"/>
              <a:chOff x="5721424" y="4148437"/>
              <a:chExt cx="233570" cy="122333"/>
            </a:xfrm>
          </p:grpSpPr>
          <p:sp>
            <p:nvSpPr>
              <p:cNvPr id="320" name="Rectangle 319">
                <a:extLst>
                  <a:ext uri="{FF2B5EF4-FFF2-40B4-BE49-F238E27FC236}">
                    <a16:creationId xmlns:a16="http://schemas.microsoft.com/office/drawing/2014/main" xmlns="" id="{ED0B8982-B906-F24D-A78B-AFEBA4B68033}"/>
                  </a:ext>
                </a:extLst>
              </p:cNvPr>
              <p:cNvSpPr>
                <a:spLocks/>
              </p:cNvSpPr>
              <p:nvPr/>
            </p:nvSpPr>
            <p:spPr bwMode="auto">
              <a:xfrm>
                <a:off x="5795176" y="4148437"/>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sp>
            <p:nvSpPr>
              <p:cNvPr id="321" name="Rectangle 320">
                <a:extLst>
                  <a:ext uri="{FF2B5EF4-FFF2-40B4-BE49-F238E27FC236}">
                    <a16:creationId xmlns:a16="http://schemas.microsoft.com/office/drawing/2014/main" xmlns="" id="{CA23922B-5EBB-A74E-927E-A8470F06FD38}"/>
                  </a:ext>
                </a:extLst>
              </p:cNvPr>
              <p:cNvSpPr>
                <a:spLocks/>
              </p:cNvSpPr>
              <p:nvPr/>
            </p:nvSpPr>
            <p:spPr bwMode="auto">
              <a:xfrm>
                <a:off x="5845439" y="4148437"/>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sp>
            <p:nvSpPr>
              <p:cNvPr id="322" name="Oval 278">
                <a:extLst>
                  <a:ext uri="{FF2B5EF4-FFF2-40B4-BE49-F238E27FC236}">
                    <a16:creationId xmlns:a16="http://schemas.microsoft.com/office/drawing/2014/main" xmlns="" id="{754DDBD3-533F-EF49-B2AB-B608D1C2AECC}"/>
                  </a:ext>
                </a:extLst>
              </p:cNvPr>
              <p:cNvSpPr>
                <a:spLocks noChangeArrowheads="1"/>
              </p:cNvSpPr>
              <p:nvPr/>
            </p:nvSpPr>
            <p:spPr bwMode="auto">
              <a:xfrm>
                <a:off x="5721424" y="4176940"/>
                <a:ext cx="34813" cy="81556"/>
              </a:xfrm>
              <a:prstGeom prst="ellipse">
                <a:avLst/>
              </a:prstGeom>
              <a:solidFill>
                <a:schemeClr val="tx1"/>
              </a:solidFill>
              <a:ln w="28575" algn="ctr">
                <a:solidFill>
                  <a:schemeClr val="tx1"/>
                </a:solidFill>
                <a:round/>
                <a:headEnd/>
                <a:tailEnd/>
              </a:ln>
            </p:spPr>
            <p:txBody>
              <a:bodyPr/>
              <a:lstStyle/>
              <a:p>
                <a:pPr algn="ctr"/>
                <a:endParaRPr lang="en-US">
                  <a:latin typeface="Times New Roman"/>
                  <a:cs typeface="Times New Roman"/>
                </a:endParaRPr>
              </a:p>
            </p:txBody>
          </p:sp>
          <p:sp>
            <p:nvSpPr>
              <p:cNvPr id="323" name="Oval 278">
                <a:extLst>
                  <a:ext uri="{FF2B5EF4-FFF2-40B4-BE49-F238E27FC236}">
                    <a16:creationId xmlns:a16="http://schemas.microsoft.com/office/drawing/2014/main" xmlns="" id="{42AD89F1-3AE4-8A4E-B9F6-1BF05E375D71}"/>
                  </a:ext>
                </a:extLst>
              </p:cNvPr>
              <p:cNvSpPr>
                <a:spLocks noChangeArrowheads="1"/>
              </p:cNvSpPr>
              <p:nvPr/>
            </p:nvSpPr>
            <p:spPr bwMode="auto">
              <a:xfrm>
                <a:off x="5920181" y="4174047"/>
                <a:ext cx="34813" cy="81556"/>
              </a:xfrm>
              <a:prstGeom prst="ellipse">
                <a:avLst/>
              </a:prstGeom>
              <a:solidFill>
                <a:schemeClr val="tx1"/>
              </a:solidFill>
              <a:ln w="28575" algn="ctr">
                <a:solidFill>
                  <a:schemeClr val="tx1"/>
                </a:solidFill>
                <a:round/>
                <a:headEnd/>
                <a:tailEnd/>
              </a:ln>
            </p:spPr>
            <p:txBody>
              <a:bodyPr/>
              <a:lstStyle/>
              <a:p>
                <a:pPr algn="ctr"/>
                <a:endParaRPr lang="en-US">
                  <a:latin typeface="Times New Roman"/>
                  <a:cs typeface="Times New Roman"/>
                </a:endParaRPr>
              </a:p>
            </p:txBody>
          </p:sp>
        </p:grpSp>
        <p:sp>
          <p:nvSpPr>
            <p:cNvPr id="231" name="Oval 278">
              <a:extLst>
                <a:ext uri="{FF2B5EF4-FFF2-40B4-BE49-F238E27FC236}">
                  <a16:creationId xmlns:a16="http://schemas.microsoft.com/office/drawing/2014/main" xmlns="" id="{7CD93C9E-E2CB-A748-9C20-7C03FAD5E428}"/>
                </a:ext>
              </a:extLst>
            </p:cNvPr>
            <p:cNvSpPr>
              <a:spLocks noChangeArrowheads="1"/>
            </p:cNvSpPr>
            <p:nvPr/>
          </p:nvSpPr>
          <p:spPr bwMode="auto">
            <a:xfrm>
              <a:off x="5922650" y="4362030"/>
              <a:ext cx="34813" cy="81556"/>
            </a:xfrm>
            <a:prstGeom prst="ellipse">
              <a:avLst/>
            </a:prstGeom>
            <a:solidFill>
              <a:schemeClr val="tx1"/>
            </a:solidFill>
            <a:ln w="28575" algn="ctr">
              <a:solidFill>
                <a:schemeClr val="tx1"/>
              </a:solidFill>
              <a:round/>
              <a:headEnd/>
              <a:tailEnd/>
            </a:ln>
          </p:spPr>
          <p:txBody>
            <a:bodyPr/>
            <a:lstStyle/>
            <a:p>
              <a:pPr algn="ctr"/>
              <a:endParaRPr lang="en-US">
                <a:latin typeface="Times New Roman"/>
                <a:cs typeface="Times New Roman"/>
              </a:endParaRPr>
            </a:p>
          </p:txBody>
        </p:sp>
        <p:sp>
          <p:nvSpPr>
            <p:cNvPr id="232" name="Oval 278">
              <a:extLst>
                <a:ext uri="{FF2B5EF4-FFF2-40B4-BE49-F238E27FC236}">
                  <a16:creationId xmlns:a16="http://schemas.microsoft.com/office/drawing/2014/main" xmlns="" id="{8F1D5E1D-4C78-1440-829A-CD2A5E2B5073}"/>
                </a:ext>
              </a:extLst>
            </p:cNvPr>
            <p:cNvSpPr>
              <a:spLocks noChangeArrowheads="1"/>
            </p:cNvSpPr>
            <p:nvPr/>
          </p:nvSpPr>
          <p:spPr bwMode="auto">
            <a:xfrm>
              <a:off x="5922650" y="4544229"/>
              <a:ext cx="34813" cy="81556"/>
            </a:xfrm>
            <a:prstGeom prst="ellipse">
              <a:avLst/>
            </a:prstGeom>
            <a:solidFill>
              <a:schemeClr val="tx1"/>
            </a:solidFill>
            <a:ln w="28575" algn="ctr">
              <a:solidFill>
                <a:schemeClr val="tx1"/>
              </a:solidFill>
              <a:round/>
              <a:headEnd/>
              <a:tailEnd/>
            </a:ln>
          </p:spPr>
          <p:txBody>
            <a:bodyPr/>
            <a:lstStyle/>
            <a:p>
              <a:pPr algn="ctr"/>
              <a:endParaRPr lang="en-US">
                <a:latin typeface="Times New Roman"/>
                <a:cs typeface="Times New Roman"/>
              </a:endParaRPr>
            </a:p>
          </p:txBody>
        </p:sp>
        <p:sp>
          <p:nvSpPr>
            <p:cNvPr id="233" name="Oval 278">
              <a:extLst>
                <a:ext uri="{FF2B5EF4-FFF2-40B4-BE49-F238E27FC236}">
                  <a16:creationId xmlns:a16="http://schemas.microsoft.com/office/drawing/2014/main" xmlns="" id="{B11E0C4F-E483-314B-B1DF-F8639AC0CB82}"/>
                </a:ext>
              </a:extLst>
            </p:cNvPr>
            <p:cNvSpPr>
              <a:spLocks noChangeArrowheads="1"/>
            </p:cNvSpPr>
            <p:nvPr/>
          </p:nvSpPr>
          <p:spPr bwMode="auto">
            <a:xfrm>
              <a:off x="5924501" y="4717751"/>
              <a:ext cx="34813" cy="81556"/>
            </a:xfrm>
            <a:prstGeom prst="ellipse">
              <a:avLst/>
            </a:prstGeom>
            <a:solidFill>
              <a:schemeClr val="tx1"/>
            </a:solidFill>
            <a:ln w="28575" algn="ctr">
              <a:solidFill>
                <a:schemeClr val="tx1"/>
              </a:solidFill>
              <a:round/>
              <a:headEnd/>
              <a:tailEnd/>
            </a:ln>
          </p:spPr>
          <p:txBody>
            <a:bodyPr/>
            <a:lstStyle/>
            <a:p>
              <a:pPr algn="ctr"/>
              <a:endParaRPr lang="en-US">
                <a:latin typeface="Times New Roman"/>
                <a:cs typeface="Times New Roman"/>
              </a:endParaRPr>
            </a:p>
          </p:txBody>
        </p:sp>
        <p:sp>
          <p:nvSpPr>
            <p:cNvPr id="234" name="Oval 278">
              <a:extLst>
                <a:ext uri="{FF2B5EF4-FFF2-40B4-BE49-F238E27FC236}">
                  <a16:creationId xmlns:a16="http://schemas.microsoft.com/office/drawing/2014/main" xmlns="" id="{BAC25ECF-10E1-EA4B-B51C-2B6954472029}"/>
                </a:ext>
              </a:extLst>
            </p:cNvPr>
            <p:cNvSpPr>
              <a:spLocks noChangeArrowheads="1"/>
            </p:cNvSpPr>
            <p:nvPr/>
          </p:nvSpPr>
          <p:spPr bwMode="auto">
            <a:xfrm>
              <a:off x="5923273" y="5092266"/>
              <a:ext cx="34813" cy="81556"/>
            </a:xfrm>
            <a:prstGeom prst="ellipse">
              <a:avLst/>
            </a:prstGeom>
            <a:solidFill>
              <a:schemeClr val="tx1"/>
            </a:solidFill>
            <a:ln w="28575" algn="ctr">
              <a:solidFill>
                <a:schemeClr val="tx1"/>
              </a:solidFill>
              <a:round/>
              <a:headEnd/>
              <a:tailEnd/>
            </a:ln>
          </p:spPr>
          <p:txBody>
            <a:bodyPr/>
            <a:lstStyle/>
            <a:p>
              <a:pPr algn="ctr"/>
              <a:endParaRPr lang="en-US">
                <a:latin typeface="Times New Roman"/>
                <a:cs typeface="Times New Roman"/>
              </a:endParaRPr>
            </a:p>
          </p:txBody>
        </p:sp>
        <p:grpSp>
          <p:nvGrpSpPr>
            <p:cNvPr id="235" name="Group 234">
              <a:extLst>
                <a:ext uri="{FF2B5EF4-FFF2-40B4-BE49-F238E27FC236}">
                  <a16:creationId xmlns:a16="http://schemas.microsoft.com/office/drawing/2014/main" xmlns="" id="{066D1750-2BA7-0B4A-B329-969A84208081}"/>
                </a:ext>
              </a:extLst>
            </p:cNvPr>
            <p:cNvGrpSpPr/>
            <p:nvPr/>
          </p:nvGrpSpPr>
          <p:grpSpPr>
            <a:xfrm>
              <a:off x="8117442" y="4544041"/>
              <a:ext cx="125804" cy="363037"/>
              <a:chOff x="8117442" y="4544041"/>
              <a:chExt cx="125804" cy="363037"/>
            </a:xfrm>
          </p:grpSpPr>
          <p:sp>
            <p:nvSpPr>
              <p:cNvPr id="318" name="Arc 20">
                <a:extLst>
                  <a:ext uri="{FF2B5EF4-FFF2-40B4-BE49-F238E27FC236}">
                    <a16:creationId xmlns:a16="http://schemas.microsoft.com/office/drawing/2014/main" xmlns="" id="{469D2BD2-0444-C94B-8397-FBB8081361F2}"/>
                  </a:ext>
                </a:extLst>
              </p:cNvPr>
              <p:cNvSpPr>
                <a:spLocks noChangeAspect="1"/>
              </p:cNvSpPr>
              <p:nvPr/>
            </p:nvSpPr>
            <p:spPr bwMode="auto">
              <a:xfrm rot="10800000">
                <a:off x="8117442" y="4718413"/>
                <a:ext cx="125804" cy="188665"/>
              </a:xfrm>
              <a:custGeom>
                <a:avLst/>
                <a:gdLst>
                  <a:gd name="T0" fmla="*/ 0 w 21600"/>
                  <a:gd name="T1" fmla="*/ 0 h 14745"/>
                  <a:gd name="T2" fmla="*/ 0 w 21600"/>
                  <a:gd name="T3" fmla="*/ 0 h 14745"/>
                  <a:gd name="T4" fmla="*/ 0 w 21600"/>
                  <a:gd name="T5" fmla="*/ 0 h 14745"/>
                  <a:gd name="T6" fmla="*/ 0 60000 65536"/>
                  <a:gd name="T7" fmla="*/ 0 60000 65536"/>
                  <a:gd name="T8" fmla="*/ 0 60000 65536"/>
                  <a:gd name="T9" fmla="*/ 0 w 21600"/>
                  <a:gd name="T10" fmla="*/ 0 h 14745"/>
                  <a:gd name="T11" fmla="*/ 21600 w 21600"/>
                  <a:gd name="T12" fmla="*/ 14745 h 14745"/>
                </a:gdLst>
                <a:ahLst/>
                <a:cxnLst>
                  <a:cxn ang="T6">
                    <a:pos x="T0" y="T1"/>
                  </a:cxn>
                  <a:cxn ang="T7">
                    <a:pos x="T2" y="T3"/>
                  </a:cxn>
                  <a:cxn ang="T8">
                    <a:pos x="T4" y="T5"/>
                  </a:cxn>
                </a:cxnLst>
                <a:rect l="T9" t="T10" r="T11" b="T12"/>
                <a:pathLst>
                  <a:path w="21600" h="14745" fill="none" extrusionOk="0">
                    <a:moveTo>
                      <a:pt x="15783" y="-1"/>
                    </a:moveTo>
                    <a:cubicBezTo>
                      <a:pt x="19521" y="3999"/>
                      <a:pt x="21600" y="9270"/>
                      <a:pt x="21600" y="14745"/>
                    </a:cubicBezTo>
                  </a:path>
                  <a:path w="21600" h="14745" stroke="0" extrusionOk="0">
                    <a:moveTo>
                      <a:pt x="15783" y="-1"/>
                    </a:moveTo>
                    <a:cubicBezTo>
                      <a:pt x="19521" y="3999"/>
                      <a:pt x="21600" y="9270"/>
                      <a:pt x="21600" y="14745"/>
                    </a:cubicBezTo>
                    <a:lnTo>
                      <a:pt x="0" y="14745"/>
                    </a:lnTo>
                    <a:close/>
                  </a:path>
                </a:pathLst>
              </a:custGeom>
              <a:noFill/>
              <a:ln w="38100">
                <a:solidFill>
                  <a:schemeClr val="tx1"/>
                </a:solidFill>
                <a:round/>
                <a:headEnd/>
                <a:tailEnd/>
              </a:ln>
            </p:spPr>
            <p:txBody>
              <a:bodyPr wrap="none" anchor="ctr"/>
              <a:lstStyle/>
              <a:p>
                <a:endParaRPr lang="en-US">
                  <a:latin typeface="Times New Roman"/>
                  <a:cs typeface="Times New Roman"/>
                </a:endParaRPr>
              </a:p>
            </p:txBody>
          </p:sp>
          <p:sp>
            <p:nvSpPr>
              <p:cNvPr id="319" name="Arc 21">
                <a:extLst>
                  <a:ext uri="{FF2B5EF4-FFF2-40B4-BE49-F238E27FC236}">
                    <a16:creationId xmlns:a16="http://schemas.microsoft.com/office/drawing/2014/main" xmlns="" id="{20658E44-5047-694D-B1D7-9107EF32ABC7}"/>
                  </a:ext>
                </a:extLst>
              </p:cNvPr>
              <p:cNvSpPr>
                <a:spLocks noChangeAspect="1"/>
              </p:cNvSpPr>
              <p:nvPr/>
            </p:nvSpPr>
            <p:spPr bwMode="auto">
              <a:xfrm rot="10800000" flipV="1">
                <a:off x="8117442" y="4544041"/>
                <a:ext cx="125804" cy="188665"/>
              </a:xfrm>
              <a:custGeom>
                <a:avLst/>
                <a:gdLst>
                  <a:gd name="T0" fmla="*/ 0 w 21600"/>
                  <a:gd name="T1" fmla="*/ 0 h 14745"/>
                  <a:gd name="T2" fmla="*/ 0 w 21600"/>
                  <a:gd name="T3" fmla="*/ 0 h 14745"/>
                  <a:gd name="T4" fmla="*/ 0 w 21600"/>
                  <a:gd name="T5" fmla="*/ 0 h 14745"/>
                  <a:gd name="T6" fmla="*/ 0 60000 65536"/>
                  <a:gd name="T7" fmla="*/ 0 60000 65536"/>
                  <a:gd name="T8" fmla="*/ 0 60000 65536"/>
                  <a:gd name="T9" fmla="*/ 0 w 21600"/>
                  <a:gd name="T10" fmla="*/ 0 h 14745"/>
                  <a:gd name="T11" fmla="*/ 21600 w 21600"/>
                  <a:gd name="T12" fmla="*/ 14745 h 14745"/>
                </a:gdLst>
                <a:ahLst/>
                <a:cxnLst>
                  <a:cxn ang="T6">
                    <a:pos x="T0" y="T1"/>
                  </a:cxn>
                  <a:cxn ang="T7">
                    <a:pos x="T2" y="T3"/>
                  </a:cxn>
                  <a:cxn ang="T8">
                    <a:pos x="T4" y="T5"/>
                  </a:cxn>
                </a:cxnLst>
                <a:rect l="T9" t="T10" r="T11" b="T12"/>
                <a:pathLst>
                  <a:path w="21600" h="14745" fill="none" extrusionOk="0">
                    <a:moveTo>
                      <a:pt x="15783" y="-1"/>
                    </a:moveTo>
                    <a:cubicBezTo>
                      <a:pt x="19521" y="3999"/>
                      <a:pt x="21600" y="9270"/>
                      <a:pt x="21600" y="14745"/>
                    </a:cubicBezTo>
                  </a:path>
                  <a:path w="21600" h="14745" stroke="0" extrusionOk="0">
                    <a:moveTo>
                      <a:pt x="15783" y="-1"/>
                    </a:moveTo>
                    <a:cubicBezTo>
                      <a:pt x="19521" y="3999"/>
                      <a:pt x="21600" y="9270"/>
                      <a:pt x="21600" y="14745"/>
                    </a:cubicBezTo>
                    <a:lnTo>
                      <a:pt x="0" y="14745"/>
                    </a:lnTo>
                    <a:close/>
                  </a:path>
                </a:pathLst>
              </a:custGeom>
              <a:noFill/>
              <a:ln w="38100">
                <a:solidFill>
                  <a:schemeClr val="tx1"/>
                </a:solidFill>
                <a:round/>
                <a:headEnd/>
                <a:tailEnd/>
              </a:ln>
            </p:spPr>
            <p:txBody>
              <a:bodyPr wrap="none" anchor="ctr"/>
              <a:lstStyle/>
              <a:p>
                <a:endParaRPr lang="en-US">
                  <a:latin typeface="Times New Roman"/>
                  <a:cs typeface="Times New Roman"/>
                </a:endParaRPr>
              </a:p>
            </p:txBody>
          </p:sp>
        </p:grpSp>
        <p:sp>
          <p:nvSpPr>
            <p:cNvPr id="236" name="Line 95">
              <a:extLst>
                <a:ext uri="{FF2B5EF4-FFF2-40B4-BE49-F238E27FC236}">
                  <a16:creationId xmlns:a16="http://schemas.microsoft.com/office/drawing/2014/main" xmlns="" id="{128124A1-13E6-B548-83BA-990FC3B3A7F8}"/>
                </a:ext>
              </a:extLst>
            </p:cNvPr>
            <p:cNvSpPr>
              <a:spLocks noChangeShapeType="1"/>
            </p:cNvSpPr>
            <p:nvPr/>
          </p:nvSpPr>
          <p:spPr bwMode="auto">
            <a:xfrm rot="5400000" flipV="1">
              <a:off x="5449824" y="4725619"/>
              <a:ext cx="1" cy="160931"/>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sp>
          <p:nvSpPr>
            <p:cNvPr id="237" name="Line 95">
              <a:extLst>
                <a:ext uri="{FF2B5EF4-FFF2-40B4-BE49-F238E27FC236}">
                  <a16:creationId xmlns:a16="http://schemas.microsoft.com/office/drawing/2014/main" xmlns="" id="{BD582446-A519-DE42-8E9A-0C5B4A4EBB07}"/>
                </a:ext>
              </a:extLst>
            </p:cNvPr>
            <p:cNvSpPr>
              <a:spLocks noChangeShapeType="1"/>
            </p:cNvSpPr>
            <p:nvPr/>
          </p:nvSpPr>
          <p:spPr bwMode="auto">
            <a:xfrm rot="5400000" flipH="1" flipV="1">
              <a:off x="5454231" y="4544655"/>
              <a:ext cx="3" cy="117042"/>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sp>
          <p:nvSpPr>
            <p:cNvPr id="238" name="TextBox 237">
              <a:extLst>
                <a:ext uri="{FF2B5EF4-FFF2-40B4-BE49-F238E27FC236}">
                  <a16:creationId xmlns:a16="http://schemas.microsoft.com/office/drawing/2014/main" xmlns="" id="{20AB51E1-74A5-4D45-9E92-F75DA6CB9FB8}"/>
                </a:ext>
              </a:extLst>
            </p:cNvPr>
            <p:cNvSpPr txBox="1"/>
            <p:nvPr/>
          </p:nvSpPr>
          <p:spPr>
            <a:xfrm>
              <a:off x="5357547" y="3582346"/>
              <a:ext cx="525655" cy="215444"/>
            </a:xfrm>
            <a:prstGeom prst="rect">
              <a:avLst/>
            </a:prstGeom>
            <a:noFill/>
          </p:spPr>
          <p:txBody>
            <a:bodyPr wrap="square" rtlCol="0">
              <a:spAutoFit/>
            </a:bodyPr>
            <a:lstStyle/>
            <a:p>
              <a:pPr algn="ctr"/>
              <a:r>
                <a:rPr lang="en-US" sz="800" dirty="0">
                  <a:latin typeface="Times New Roman"/>
                  <a:cs typeface="Times New Roman"/>
                </a:rPr>
                <a:t>WTOM</a:t>
              </a:r>
            </a:p>
          </p:txBody>
        </p:sp>
        <p:cxnSp>
          <p:nvCxnSpPr>
            <p:cNvPr id="239" name="Straight Arrow Connector 238">
              <a:extLst>
                <a:ext uri="{FF2B5EF4-FFF2-40B4-BE49-F238E27FC236}">
                  <a16:creationId xmlns:a16="http://schemas.microsoft.com/office/drawing/2014/main" xmlns="" id="{A836248F-74F6-5C41-9DC0-F01B88BB8117}"/>
                </a:ext>
              </a:extLst>
            </p:cNvPr>
            <p:cNvCxnSpPr/>
            <p:nvPr/>
          </p:nvCxnSpPr>
          <p:spPr bwMode="auto">
            <a:xfrm rot="5400000">
              <a:off x="7252127" y="5481687"/>
              <a:ext cx="189779" cy="1"/>
            </a:xfrm>
            <a:prstGeom prst="straightConnector1">
              <a:avLst/>
            </a:prstGeom>
            <a:solidFill>
              <a:schemeClr val="accent1"/>
            </a:solidFill>
            <a:ln w="12700" cap="flat" cmpd="sng" algn="ctr">
              <a:solidFill>
                <a:schemeClr val="tx1"/>
              </a:solidFill>
              <a:prstDash val="solid"/>
              <a:round/>
              <a:headEnd type="stealth" w="med" len="med"/>
              <a:tailEnd type="none"/>
            </a:ln>
            <a:effectLst/>
          </p:spPr>
        </p:cxnSp>
        <p:sp>
          <p:nvSpPr>
            <p:cNvPr id="240" name="Rectangle 239">
              <a:extLst>
                <a:ext uri="{FF2B5EF4-FFF2-40B4-BE49-F238E27FC236}">
                  <a16:creationId xmlns:a16="http://schemas.microsoft.com/office/drawing/2014/main" xmlns="" id="{F672E8F7-1545-8A48-8C30-6B1F1EA68C27}"/>
                </a:ext>
              </a:extLst>
            </p:cNvPr>
            <p:cNvSpPr/>
            <p:nvPr/>
          </p:nvSpPr>
          <p:spPr>
            <a:xfrm>
              <a:off x="7663988" y="1430792"/>
              <a:ext cx="891630" cy="215444"/>
            </a:xfrm>
            <a:prstGeom prst="rect">
              <a:avLst/>
            </a:prstGeom>
          </p:spPr>
          <p:txBody>
            <a:bodyPr wrap="square">
              <a:spAutoFit/>
            </a:bodyPr>
            <a:lstStyle/>
            <a:p>
              <a:r>
                <a:rPr lang="en-US" sz="800" dirty="0">
                  <a:latin typeface="Times New Roman"/>
                  <a:cs typeface="Times New Roman"/>
                </a:rPr>
                <a:t>Clocks/Pulses</a:t>
              </a:r>
            </a:p>
          </p:txBody>
        </p:sp>
        <p:cxnSp>
          <p:nvCxnSpPr>
            <p:cNvPr id="241" name="Straight Connector 562">
              <a:extLst>
                <a:ext uri="{FF2B5EF4-FFF2-40B4-BE49-F238E27FC236}">
                  <a16:creationId xmlns:a16="http://schemas.microsoft.com/office/drawing/2014/main" xmlns="" id="{D06B4D32-1A4B-7945-8AD2-3A2C9CA2BE03}"/>
                </a:ext>
              </a:extLst>
            </p:cNvPr>
            <p:cNvCxnSpPr>
              <a:cxnSpLocks noChangeShapeType="1"/>
            </p:cNvCxnSpPr>
            <p:nvPr/>
          </p:nvCxnSpPr>
          <p:spPr bwMode="auto">
            <a:xfrm rot="10800000" flipV="1">
              <a:off x="7321139" y="1374929"/>
              <a:ext cx="320655" cy="3926"/>
            </a:xfrm>
            <a:prstGeom prst="line">
              <a:avLst/>
            </a:prstGeom>
            <a:noFill/>
            <a:ln w="15875" algn="ctr">
              <a:solidFill>
                <a:srgbClr val="00FA1E"/>
              </a:solidFill>
              <a:prstDash val="dash"/>
              <a:round/>
              <a:headEnd type="triangle" w="med" len="med"/>
              <a:tailEnd/>
            </a:ln>
          </p:spPr>
        </p:cxnSp>
        <p:sp>
          <p:nvSpPr>
            <p:cNvPr id="242" name="Rectangle 241">
              <a:extLst>
                <a:ext uri="{FF2B5EF4-FFF2-40B4-BE49-F238E27FC236}">
                  <a16:creationId xmlns:a16="http://schemas.microsoft.com/office/drawing/2014/main" xmlns="" id="{F1BFB67F-0AA5-CF4B-B8F9-941A93DBE695}"/>
                </a:ext>
              </a:extLst>
            </p:cNvPr>
            <p:cNvSpPr/>
            <p:nvPr/>
          </p:nvSpPr>
          <p:spPr>
            <a:xfrm>
              <a:off x="7642862" y="1606604"/>
              <a:ext cx="479618" cy="215444"/>
            </a:xfrm>
            <a:prstGeom prst="rect">
              <a:avLst/>
            </a:prstGeom>
          </p:spPr>
          <p:txBody>
            <a:bodyPr wrap="none">
              <a:spAutoFit/>
            </a:bodyPr>
            <a:lstStyle/>
            <a:p>
              <a:r>
                <a:rPr lang="en-US" sz="800" dirty="0">
                  <a:latin typeface="Times New Roman"/>
                  <a:cs typeface="Times New Roman"/>
                </a:rPr>
                <a:t> Power</a:t>
              </a:r>
            </a:p>
          </p:txBody>
        </p:sp>
        <p:sp>
          <p:nvSpPr>
            <p:cNvPr id="243" name="Rectangle 242">
              <a:extLst>
                <a:ext uri="{FF2B5EF4-FFF2-40B4-BE49-F238E27FC236}">
                  <a16:creationId xmlns:a16="http://schemas.microsoft.com/office/drawing/2014/main" xmlns="" id="{2C13CAFF-6C69-F64A-A5F2-C36C78E8DEE4}"/>
                </a:ext>
              </a:extLst>
            </p:cNvPr>
            <p:cNvSpPr/>
            <p:nvPr/>
          </p:nvSpPr>
          <p:spPr>
            <a:xfrm>
              <a:off x="7662013" y="1270098"/>
              <a:ext cx="550162" cy="215444"/>
            </a:xfrm>
            <a:prstGeom prst="rect">
              <a:avLst/>
            </a:prstGeom>
          </p:spPr>
          <p:txBody>
            <a:bodyPr wrap="square">
              <a:spAutoFit/>
            </a:bodyPr>
            <a:lstStyle/>
            <a:p>
              <a:r>
                <a:rPr lang="en-US" sz="800" dirty="0">
                  <a:solidFill>
                    <a:srgbClr val="000000"/>
                  </a:solidFill>
                  <a:latin typeface="Times New Roman"/>
                  <a:cs typeface="Times New Roman"/>
                </a:rPr>
                <a:t>TAMS</a:t>
              </a:r>
              <a:endParaRPr lang="en-US" sz="2000" dirty="0">
                <a:latin typeface="Times New Roman"/>
                <a:cs typeface="Times New Roman"/>
              </a:endParaRPr>
            </a:p>
          </p:txBody>
        </p:sp>
        <p:sp>
          <p:nvSpPr>
            <p:cNvPr id="244" name="Rectangle 243">
              <a:extLst>
                <a:ext uri="{FF2B5EF4-FFF2-40B4-BE49-F238E27FC236}">
                  <a16:creationId xmlns:a16="http://schemas.microsoft.com/office/drawing/2014/main" xmlns="" id="{EADB6C4D-11D4-B74D-B653-B92B4F688DB5}"/>
                </a:ext>
              </a:extLst>
            </p:cNvPr>
            <p:cNvSpPr/>
            <p:nvPr/>
          </p:nvSpPr>
          <p:spPr bwMode="auto">
            <a:xfrm>
              <a:off x="7246961" y="812041"/>
              <a:ext cx="1767385" cy="1187355"/>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a:cs typeface="Times New Roman"/>
              </a:endParaRPr>
            </a:p>
          </p:txBody>
        </p:sp>
        <p:sp>
          <p:nvSpPr>
            <p:cNvPr id="245" name="TextBox 244">
              <a:extLst>
                <a:ext uri="{FF2B5EF4-FFF2-40B4-BE49-F238E27FC236}">
                  <a16:creationId xmlns:a16="http://schemas.microsoft.com/office/drawing/2014/main" xmlns="" id="{3B84B4AB-C711-AE40-BD5F-7310F182575E}"/>
                </a:ext>
              </a:extLst>
            </p:cNvPr>
            <p:cNvSpPr txBox="1"/>
            <p:nvPr/>
          </p:nvSpPr>
          <p:spPr>
            <a:xfrm>
              <a:off x="7813343" y="777923"/>
              <a:ext cx="668741" cy="215444"/>
            </a:xfrm>
            <a:prstGeom prst="rect">
              <a:avLst/>
            </a:prstGeom>
            <a:noFill/>
          </p:spPr>
          <p:txBody>
            <a:bodyPr wrap="square" rtlCol="0">
              <a:spAutoFit/>
            </a:bodyPr>
            <a:lstStyle/>
            <a:p>
              <a:pPr algn="ctr"/>
              <a:r>
                <a:rPr lang="en-US" sz="800" b="1" dirty="0">
                  <a:latin typeface="Times New Roman"/>
                  <a:cs typeface="Times New Roman"/>
                </a:rPr>
                <a:t>Key</a:t>
              </a:r>
            </a:p>
          </p:txBody>
        </p:sp>
        <p:cxnSp>
          <p:nvCxnSpPr>
            <p:cNvPr id="246" name="Straight Connector 730">
              <a:extLst>
                <a:ext uri="{FF2B5EF4-FFF2-40B4-BE49-F238E27FC236}">
                  <a16:creationId xmlns:a16="http://schemas.microsoft.com/office/drawing/2014/main" xmlns="" id="{697D3833-AF95-4949-B598-A29246DF3003}"/>
                </a:ext>
              </a:extLst>
            </p:cNvPr>
            <p:cNvCxnSpPr>
              <a:cxnSpLocks noChangeShapeType="1"/>
            </p:cNvCxnSpPr>
            <p:nvPr/>
          </p:nvCxnSpPr>
          <p:spPr bwMode="auto">
            <a:xfrm rot="5400000">
              <a:off x="4099458" y="5455173"/>
              <a:ext cx="578919" cy="0"/>
            </a:xfrm>
            <a:prstGeom prst="line">
              <a:avLst/>
            </a:prstGeom>
            <a:noFill/>
            <a:ln w="12700" algn="ctr">
              <a:solidFill>
                <a:schemeClr val="tx1"/>
              </a:solidFill>
              <a:round/>
              <a:headEnd/>
              <a:tailEnd/>
            </a:ln>
          </p:spPr>
        </p:cxnSp>
        <p:sp>
          <p:nvSpPr>
            <p:cNvPr id="247" name="Line 13">
              <a:extLst>
                <a:ext uri="{FF2B5EF4-FFF2-40B4-BE49-F238E27FC236}">
                  <a16:creationId xmlns:a16="http://schemas.microsoft.com/office/drawing/2014/main" xmlns="" id="{78B58F9F-26DB-C345-90DD-834403ED256E}"/>
                </a:ext>
              </a:extLst>
            </p:cNvPr>
            <p:cNvSpPr>
              <a:spLocks noChangeShapeType="1"/>
            </p:cNvSpPr>
            <p:nvPr/>
          </p:nvSpPr>
          <p:spPr bwMode="auto">
            <a:xfrm>
              <a:off x="4157131" y="4931837"/>
              <a:ext cx="4235" cy="309030"/>
            </a:xfrm>
            <a:prstGeom prst="line">
              <a:avLst/>
            </a:prstGeom>
            <a:noFill/>
            <a:ln w="28575">
              <a:solidFill>
                <a:srgbClr val="53FF67"/>
              </a:solidFill>
              <a:round/>
              <a:headEnd/>
              <a:tailEnd type="triangle" w="med" len="med"/>
            </a:ln>
          </p:spPr>
          <p:txBody>
            <a:bodyPr wrap="none" lIns="82058" tIns="41029" rIns="82058" bIns="41029" anchor="ctr"/>
            <a:lstStyle/>
            <a:p>
              <a:endParaRPr lang="en-US">
                <a:latin typeface="Times New Roman"/>
                <a:cs typeface="Times New Roman"/>
              </a:endParaRPr>
            </a:p>
          </p:txBody>
        </p:sp>
        <p:cxnSp>
          <p:nvCxnSpPr>
            <p:cNvPr id="248" name="Straight Connector 730">
              <a:extLst>
                <a:ext uri="{FF2B5EF4-FFF2-40B4-BE49-F238E27FC236}">
                  <a16:creationId xmlns:a16="http://schemas.microsoft.com/office/drawing/2014/main" xmlns="" id="{5F5885C5-2F78-6140-8E6C-209A3C6F865F}"/>
                </a:ext>
              </a:extLst>
            </p:cNvPr>
            <p:cNvCxnSpPr>
              <a:cxnSpLocks noChangeShapeType="1"/>
            </p:cNvCxnSpPr>
            <p:nvPr/>
          </p:nvCxnSpPr>
          <p:spPr bwMode="auto">
            <a:xfrm rot="5400000">
              <a:off x="3869267" y="4174068"/>
              <a:ext cx="194735" cy="118534"/>
            </a:xfrm>
            <a:prstGeom prst="line">
              <a:avLst/>
            </a:prstGeom>
            <a:noFill/>
            <a:ln w="12700" algn="ctr">
              <a:solidFill>
                <a:schemeClr val="tx1"/>
              </a:solidFill>
              <a:round/>
              <a:headEnd/>
              <a:tailEnd/>
            </a:ln>
          </p:spPr>
        </p:cxnSp>
        <p:grpSp>
          <p:nvGrpSpPr>
            <p:cNvPr id="249" name="Group 248">
              <a:extLst>
                <a:ext uri="{FF2B5EF4-FFF2-40B4-BE49-F238E27FC236}">
                  <a16:creationId xmlns:a16="http://schemas.microsoft.com/office/drawing/2014/main" xmlns="" id="{53F203D5-0A46-D447-BCF0-8A3B18DFCC75}"/>
                </a:ext>
              </a:extLst>
            </p:cNvPr>
            <p:cNvGrpSpPr/>
            <p:nvPr/>
          </p:nvGrpSpPr>
          <p:grpSpPr>
            <a:xfrm>
              <a:off x="8293289" y="2738650"/>
              <a:ext cx="184242" cy="45719"/>
              <a:chOff x="8293289" y="2738650"/>
              <a:chExt cx="184242" cy="45719"/>
            </a:xfrm>
          </p:grpSpPr>
          <p:sp>
            <p:nvSpPr>
              <p:cNvPr id="316" name="Rectangle 315">
                <a:extLst>
                  <a:ext uri="{FF2B5EF4-FFF2-40B4-BE49-F238E27FC236}">
                    <a16:creationId xmlns:a16="http://schemas.microsoft.com/office/drawing/2014/main" xmlns="" id="{75765395-EA69-F24E-B007-64702397E972}"/>
                  </a:ext>
                </a:extLst>
              </p:cNvPr>
              <p:cNvSpPr/>
              <p:nvPr/>
            </p:nvSpPr>
            <p:spPr bwMode="auto">
              <a:xfrm flipH="1">
                <a:off x="8293289" y="2738650"/>
                <a:ext cx="86838" cy="45531"/>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sp>
            <p:nvSpPr>
              <p:cNvPr id="317" name="Rectangle 316">
                <a:extLst>
                  <a:ext uri="{FF2B5EF4-FFF2-40B4-BE49-F238E27FC236}">
                    <a16:creationId xmlns:a16="http://schemas.microsoft.com/office/drawing/2014/main" xmlns="" id="{22290F89-FB95-B241-A72A-153BBE75790E}"/>
                  </a:ext>
                </a:extLst>
              </p:cNvPr>
              <p:cNvSpPr/>
              <p:nvPr/>
            </p:nvSpPr>
            <p:spPr bwMode="auto">
              <a:xfrm flipH="1">
                <a:off x="8390693" y="2738838"/>
                <a:ext cx="86838" cy="45531"/>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grpSp>
        <p:grpSp>
          <p:nvGrpSpPr>
            <p:cNvPr id="250" name="Group 249">
              <a:extLst>
                <a:ext uri="{FF2B5EF4-FFF2-40B4-BE49-F238E27FC236}">
                  <a16:creationId xmlns:a16="http://schemas.microsoft.com/office/drawing/2014/main" xmlns="" id="{A1551F25-0317-AC4E-9E21-89F33B9122C8}"/>
                </a:ext>
              </a:extLst>
            </p:cNvPr>
            <p:cNvGrpSpPr/>
            <p:nvPr/>
          </p:nvGrpSpPr>
          <p:grpSpPr>
            <a:xfrm>
              <a:off x="8015785" y="3750859"/>
              <a:ext cx="184242" cy="56866"/>
              <a:chOff x="8015785" y="3750859"/>
              <a:chExt cx="184242" cy="56866"/>
            </a:xfrm>
          </p:grpSpPr>
          <p:sp>
            <p:nvSpPr>
              <p:cNvPr id="314" name="Rectangle 313">
                <a:extLst>
                  <a:ext uri="{FF2B5EF4-FFF2-40B4-BE49-F238E27FC236}">
                    <a16:creationId xmlns:a16="http://schemas.microsoft.com/office/drawing/2014/main" xmlns="" id="{4A6F391C-5036-454F-874A-6B977130D3ED}"/>
                  </a:ext>
                </a:extLst>
              </p:cNvPr>
              <p:cNvSpPr/>
              <p:nvPr/>
            </p:nvSpPr>
            <p:spPr bwMode="auto">
              <a:xfrm flipH="1">
                <a:off x="8015785" y="3750859"/>
                <a:ext cx="86838" cy="5663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sp>
            <p:nvSpPr>
              <p:cNvPr id="315" name="Rectangle 314">
                <a:extLst>
                  <a:ext uri="{FF2B5EF4-FFF2-40B4-BE49-F238E27FC236}">
                    <a16:creationId xmlns:a16="http://schemas.microsoft.com/office/drawing/2014/main" xmlns="" id="{D352137D-7472-BF46-A058-E6E92B0DDFC4}"/>
                  </a:ext>
                </a:extLst>
              </p:cNvPr>
              <p:cNvSpPr/>
              <p:nvPr/>
            </p:nvSpPr>
            <p:spPr bwMode="auto">
              <a:xfrm flipH="1">
                <a:off x="8113189" y="3751093"/>
                <a:ext cx="86838" cy="5663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grpSp>
        <p:grpSp>
          <p:nvGrpSpPr>
            <p:cNvPr id="251" name="Group 250">
              <a:extLst>
                <a:ext uri="{FF2B5EF4-FFF2-40B4-BE49-F238E27FC236}">
                  <a16:creationId xmlns:a16="http://schemas.microsoft.com/office/drawing/2014/main" xmlns="" id="{FB72D96D-E376-4E4D-827A-81D9944D6C69}"/>
                </a:ext>
              </a:extLst>
            </p:cNvPr>
            <p:cNvGrpSpPr/>
            <p:nvPr/>
          </p:nvGrpSpPr>
          <p:grpSpPr>
            <a:xfrm>
              <a:off x="5723699" y="3802694"/>
              <a:ext cx="233570" cy="122333"/>
              <a:chOff x="5723699" y="3802694"/>
              <a:chExt cx="233570" cy="122333"/>
            </a:xfrm>
          </p:grpSpPr>
          <p:sp>
            <p:nvSpPr>
              <p:cNvPr id="310" name="Rectangle 309">
                <a:extLst>
                  <a:ext uri="{FF2B5EF4-FFF2-40B4-BE49-F238E27FC236}">
                    <a16:creationId xmlns:a16="http://schemas.microsoft.com/office/drawing/2014/main" xmlns="" id="{3AD50AE1-46F1-BB4F-A806-A9BF900BE574}"/>
                  </a:ext>
                </a:extLst>
              </p:cNvPr>
              <p:cNvSpPr>
                <a:spLocks/>
              </p:cNvSpPr>
              <p:nvPr/>
            </p:nvSpPr>
            <p:spPr bwMode="auto">
              <a:xfrm>
                <a:off x="5797451" y="3802694"/>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sp>
            <p:nvSpPr>
              <p:cNvPr id="311" name="Rectangle 310">
                <a:extLst>
                  <a:ext uri="{FF2B5EF4-FFF2-40B4-BE49-F238E27FC236}">
                    <a16:creationId xmlns:a16="http://schemas.microsoft.com/office/drawing/2014/main" xmlns="" id="{E78886D0-065D-1841-93A0-E8D27E201584}"/>
                  </a:ext>
                </a:extLst>
              </p:cNvPr>
              <p:cNvSpPr>
                <a:spLocks/>
              </p:cNvSpPr>
              <p:nvPr/>
            </p:nvSpPr>
            <p:spPr bwMode="auto">
              <a:xfrm>
                <a:off x="5847714" y="3802694"/>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sp>
            <p:nvSpPr>
              <p:cNvPr id="312" name="Oval 278">
                <a:extLst>
                  <a:ext uri="{FF2B5EF4-FFF2-40B4-BE49-F238E27FC236}">
                    <a16:creationId xmlns:a16="http://schemas.microsoft.com/office/drawing/2014/main" xmlns="" id="{B6731C24-D1C8-794B-A27E-F54CEA5AEC5E}"/>
                  </a:ext>
                </a:extLst>
              </p:cNvPr>
              <p:cNvSpPr>
                <a:spLocks noChangeArrowheads="1"/>
              </p:cNvSpPr>
              <p:nvPr/>
            </p:nvSpPr>
            <p:spPr bwMode="auto">
              <a:xfrm>
                <a:off x="5723699" y="3831197"/>
                <a:ext cx="34813" cy="81556"/>
              </a:xfrm>
              <a:prstGeom prst="ellipse">
                <a:avLst/>
              </a:prstGeom>
              <a:solidFill>
                <a:schemeClr val="tx1"/>
              </a:solidFill>
              <a:ln w="28575" algn="ctr">
                <a:solidFill>
                  <a:schemeClr val="tx1"/>
                </a:solidFill>
                <a:round/>
                <a:headEnd/>
                <a:tailEnd/>
              </a:ln>
            </p:spPr>
            <p:txBody>
              <a:bodyPr/>
              <a:lstStyle/>
              <a:p>
                <a:pPr algn="ctr"/>
                <a:endParaRPr lang="en-US">
                  <a:latin typeface="Times New Roman"/>
                  <a:cs typeface="Times New Roman"/>
                </a:endParaRPr>
              </a:p>
            </p:txBody>
          </p:sp>
          <p:sp>
            <p:nvSpPr>
              <p:cNvPr id="313" name="Oval 278">
                <a:extLst>
                  <a:ext uri="{FF2B5EF4-FFF2-40B4-BE49-F238E27FC236}">
                    <a16:creationId xmlns:a16="http://schemas.microsoft.com/office/drawing/2014/main" xmlns="" id="{E2225D1A-8886-724A-8840-926928935CC7}"/>
                  </a:ext>
                </a:extLst>
              </p:cNvPr>
              <p:cNvSpPr>
                <a:spLocks noChangeArrowheads="1"/>
              </p:cNvSpPr>
              <p:nvPr/>
            </p:nvSpPr>
            <p:spPr bwMode="auto">
              <a:xfrm>
                <a:off x="5922456" y="3828304"/>
                <a:ext cx="34813" cy="81556"/>
              </a:xfrm>
              <a:prstGeom prst="ellipse">
                <a:avLst/>
              </a:prstGeom>
              <a:solidFill>
                <a:schemeClr val="tx1"/>
              </a:solidFill>
              <a:ln w="28575" algn="ctr">
                <a:solidFill>
                  <a:schemeClr val="tx1"/>
                </a:solidFill>
                <a:round/>
                <a:headEnd/>
                <a:tailEnd/>
              </a:ln>
            </p:spPr>
            <p:txBody>
              <a:bodyPr/>
              <a:lstStyle/>
              <a:p>
                <a:pPr algn="ctr"/>
                <a:endParaRPr lang="en-US">
                  <a:latin typeface="Times New Roman"/>
                  <a:cs typeface="Times New Roman"/>
                </a:endParaRPr>
              </a:p>
            </p:txBody>
          </p:sp>
        </p:grpSp>
        <p:sp>
          <p:nvSpPr>
            <p:cNvPr id="252" name="Rectangle 251">
              <a:extLst>
                <a:ext uri="{FF2B5EF4-FFF2-40B4-BE49-F238E27FC236}">
                  <a16:creationId xmlns:a16="http://schemas.microsoft.com/office/drawing/2014/main" xmlns="" id="{086BC7FF-77EE-8A4B-9E17-F0C0114185B0}"/>
                </a:ext>
              </a:extLst>
            </p:cNvPr>
            <p:cNvSpPr/>
            <p:nvPr/>
          </p:nvSpPr>
          <p:spPr bwMode="auto">
            <a:xfrm>
              <a:off x="5670645" y="3766782"/>
              <a:ext cx="341194" cy="21836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cxnSp>
          <p:nvCxnSpPr>
            <p:cNvPr id="253" name="Straight Arrow Connector 252">
              <a:extLst>
                <a:ext uri="{FF2B5EF4-FFF2-40B4-BE49-F238E27FC236}">
                  <a16:creationId xmlns:a16="http://schemas.microsoft.com/office/drawing/2014/main" xmlns="" id="{12B8EB25-3679-104D-B7B6-656875B69E03}"/>
                </a:ext>
              </a:extLst>
            </p:cNvPr>
            <p:cNvCxnSpPr/>
            <p:nvPr/>
          </p:nvCxnSpPr>
          <p:spPr bwMode="auto">
            <a:xfrm flipV="1">
              <a:off x="7321139" y="4892723"/>
              <a:ext cx="785631" cy="229800"/>
            </a:xfrm>
            <a:prstGeom prst="straightConnector1">
              <a:avLst/>
            </a:prstGeom>
            <a:solidFill>
              <a:schemeClr val="accent1"/>
            </a:solidFill>
            <a:ln w="22225" cap="flat" cmpd="sng" algn="ctr">
              <a:solidFill>
                <a:srgbClr val="00FA1E"/>
              </a:solidFill>
              <a:prstDash val="solid"/>
              <a:round/>
              <a:headEnd type="none" w="med" len="med"/>
              <a:tailEnd type="triangle"/>
            </a:ln>
            <a:effectLst/>
          </p:spPr>
        </p:cxnSp>
        <p:cxnSp>
          <p:nvCxnSpPr>
            <p:cNvPr id="254" name="Straight Arrow Connector 253">
              <a:extLst>
                <a:ext uri="{FF2B5EF4-FFF2-40B4-BE49-F238E27FC236}">
                  <a16:creationId xmlns:a16="http://schemas.microsoft.com/office/drawing/2014/main" xmlns="" id="{2209E110-5BC9-BE48-ACCA-69DF6564A9F3}"/>
                </a:ext>
              </a:extLst>
            </p:cNvPr>
            <p:cNvCxnSpPr/>
            <p:nvPr/>
          </p:nvCxnSpPr>
          <p:spPr bwMode="auto">
            <a:xfrm flipH="1">
              <a:off x="7228765" y="4858603"/>
              <a:ext cx="830238" cy="15923"/>
            </a:xfrm>
            <a:prstGeom prst="straightConnector1">
              <a:avLst/>
            </a:prstGeom>
            <a:solidFill>
              <a:schemeClr val="accent1"/>
            </a:solidFill>
            <a:ln w="22225" cap="flat" cmpd="sng" algn="ctr">
              <a:solidFill>
                <a:srgbClr val="00FA1E"/>
              </a:solidFill>
              <a:prstDash val="solid"/>
              <a:round/>
              <a:headEnd type="none" w="med" len="med"/>
              <a:tailEnd type="triangle"/>
            </a:ln>
            <a:effectLst/>
          </p:spPr>
        </p:cxnSp>
        <p:cxnSp>
          <p:nvCxnSpPr>
            <p:cNvPr id="255" name="Straight Arrow Connector 254">
              <a:extLst>
                <a:ext uri="{FF2B5EF4-FFF2-40B4-BE49-F238E27FC236}">
                  <a16:creationId xmlns:a16="http://schemas.microsoft.com/office/drawing/2014/main" xmlns="" id="{A087292C-4C3E-2546-B538-95EB9291079F}"/>
                </a:ext>
              </a:extLst>
            </p:cNvPr>
            <p:cNvCxnSpPr/>
            <p:nvPr/>
          </p:nvCxnSpPr>
          <p:spPr bwMode="auto">
            <a:xfrm flipH="1">
              <a:off x="7219666" y="4701653"/>
              <a:ext cx="825689" cy="1"/>
            </a:xfrm>
            <a:prstGeom prst="straightConnector1">
              <a:avLst/>
            </a:prstGeom>
            <a:solidFill>
              <a:schemeClr val="accent1"/>
            </a:solidFill>
            <a:ln w="22225" cap="flat" cmpd="sng" algn="ctr">
              <a:solidFill>
                <a:srgbClr val="00FA1E"/>
              </a:solidFill>
              <a:prstDash val="solid"/>
              <a:round/>
              <a:headEnd type="none" w="med" len="med"/>
              <a:tailEnd type="triangle"/>
            </a:ln>
            <a:effectLst/>
          </p:spPr>
        </p:cxnSp>
        <p:cxnSp>
          <p:nvCxnSpPr>
            <p:cNvPr id="256" name="Straight Arrow Connector 255">
              <a:extLst>
                <a:ext uri="{FF2B5EF4-FFF2-40B4-BE49-F238E27FC236}">
                  <a16:creationId xmlns:a16="http://schemas.microsoft.com/office/drawing/2014/main" xmlns="" id="{25889D18-31EA-464D-867C-099BB55F6A10}"/>
                </a:ext>
              </a:extLst>
            </p:cNvPr>
            <p:cNvCxnSpPr/>
            <p:nvPr/>
          </p:nvCxnSpPr>
          <p:spPr bwMode="auto">
            <a:xfrm>
              <a:off x="7321139" y="4557369"/>
              <a:ext cx="758336" cy="89694"/>
            </a:xfrm>
            <a:prstGeom prst="straightConnector1">
              <a:avLst/>
            </a:prstGeom>
            <a:solidFill>
              <a:schemeClr val="accent1"/>
            </a:solidFill>
            <a:ln w="22225" cap="flat" cmpd="sng" algn="ctr">
              <a:solidFill>
                <a:srgbClr val="00FA1E"/>
              </a:solidFill>
              <a:prstDash val="solid"/>
              <a:round/>
              <a:headEnd type="none" w="med" len="med"/>
              <a:tailEnd type="triangle"/>
            </a:ln>
            <a:effectLst/>
          </p:spPr>
        </p:cxnSp>
        <p:cxnSp>
          <p:nvCxnSpPr>
            <p:cNvPr id="257" name="Straight Arrow Connector 256">
              <a:extLst>
                <a:ext uri="{FF2B5EF4-FFF2-40B4-BE49-F238E27FC236}">
                  <a16:creationId xmlns:a16="http://schemas.microsoft.com/office/drawing/2014/main" xmlns="" id="{21F0CE6F-BFD0-7246-87FC-2E2F1F4BA2E4}"/>
                </a:ext>
              </a:extLst>
            </p:cNvPr>
            <p:cNvCxnSpPr/>
            <p:nvPr/>
          </p:nvCxnSpPr>
          <p:spPr bwMode="auto">
            <a:xfrm flipH="1">
              <a:off x="8287936" y="4471797"/>
              <a:ext cx="468539" cy="0"/>
            </a:xfrm>
            <a:prstGeom prst="straightConnector1">
              <a:avLst/>
            </a:prstGeom>
            <a:solidFill>
              <a:schemeClr val="accent1"/>
            </a:solidFill>
            <a:ln w="22225" cap="flat" cmpd="sng" algn="ctr">
              <a:solidFill>
                <a:srgbClr val="00FA1E"/>
              </a:solidFill>
              <a:prstDash val="solid"/>
              <a:round/>
              <a:headEnd type="none" w="med" len="med"/>
              <a:tailEnd type="triangle"/>
            </a:ln>
            <a:effectLst/>
          </p:spPr>
        </p:cxnSp>
        <p:sp>
          <p:nvSpPr>
            <p:cNvPr id="258" name="Text Box 150">
              <a:extLst>
                <a:ext uri="{FF2B5EF4-FFF2-40B4-BE49-F238E27FC236}">
                  <a16:creationId xmlns:a16="http://schemas.microsoft.com/office/drawing/2014/main" xmlns="" id="{286B2583-FA52-1544-BBEC-5A458D797A17}"/>
                </a:ext>
              </a:extLst>
            </p:cNvPr>
            <p:cNvSpPr txBox="1">
              <a:spLocks noChangeArrowheads="1"/>
            </p:cNvSpPr>
            <p:nvPr/>
          </p:nvSpPr>
          <p:spPr bwMode="auto">
            <a:xfrm>
              <a:off x="3749024" y="2264091"/>
              <a:ext cx="500980" cy="205970"/>
            </a:xfrm>
            <a:prstGeom prst="rect">
              <a:avLst/>
            </a:prstGeom>
            <a:solidFill>
              <a:schemeClr val="bg1"/>
            </a:solidFill>
            <a:ln w="9525">
              <a:solidFill>
                <a:schemeClr val="tx1"/>
              </a:solidFill>
              <a:miter lim="800000"/>
              <a:headEnd/>
              <a:tailEnd/>
            </a:ln>
          </p:spPr>
          <p:txBody>
            <a:bodyPr wrap="square" lIns="82058" tIns="41029" rIns="82058" bIns="41029">
              <a:spAutoFit/>
            </a:bodyPr>
            <a:lstStyle/>
            <a:p>
              <a:pPr algn="ctr">
                <a:defRPr/>
              </a:pPr>
              <a:endParaRPr lang="en-US" sz="800" dirty="0">
                <a:latin typeface="Times New Roman"/>
                <a:cs typeface="Times New Roman"/>
              </a:endParaRPr>
            </a:p>
          </p:txBody>
        </p:sp>
        <p:sp>
          <p:nvSpPr>
            <p:cNvPr id="259" name="Rectangle 258">
              <a:extLst>
                <a:ext uri="{FF2B5EF4-FFF2-40B4-BE49-F238E27FC236}">
                  <a16:creationId xmlns:a16="http://schemas.microsoft.com/office/drawing/2014/main" xmlns="" id="{972370C7-0857-3542-B6CB-E3BFC56087FA}"/>
                </a:ext>
              </a:extLst>
            </p:cNvPr>
            <p:cNvSpPr/>
            <p:nvPr/>
          </p:nvSpPr>
          <p:spPr bwMode="auto">
            <a:xfrm rot="3300000" flipH="1">
              <a:off x="3052342" y="1049075"/>
              <a:ext cx="45719" cy="20879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sp>
          <p:nvSpPr>
            <p:cNvPr id="260" name="TextBox 259">
              <a:extLst>
                <a:ext uri="{FF2B5EF4-FFF2-40B4-BE49-F238E27FC236}">
                  <a16:creationId xmlns:a16="http://schemas.microsoft.com/office/drawing/2014/main" xmlns="" id="{409E2400-F099-504C-983A-986D4A4F0FDB}"/>
                </a:ext>
              </a:extLst>
            </p:cNvPr>
            <p:cNvSpPr txBox="1"/>
            <p:nvPr/>
          </p:nvSpPr>
          <p:spPr>
            <a:xfrm>
              <a:off x="2033794" y="1028774"/>
              <a:ext cx="923711" cy="215444"/>
            </a:xfrm>
            <a:prstGeom prst="rect">
              <a:avLst/>
            </a:prstGeom>
            <a:noFill/>
          </p:spPr>
          <p:txBody>
            <a:bodyPr wrap="square" rtlCol="0">
              <a:spAutoFit/>
            </a:bodyPr>
            <a:lstStyle/>
            <a:p>
              <a:r>
                <a:rPr lang="en-US" sz="800" dirty="0">
                  <a:latin typeface="Times New Roman"/>
                  <a:cs typeface="Times New Roman"/>
                </a:rPr>
                <a:t>LSA Periscope</a:t>
              </a:r>
            </a:p>
          </p:txBody>
        </p:sp>
        <p:sp>
          <p:nvSpPr>
            <p:cNvPr id="261" name="Rectangle 260">
              <a:extLst>
                <a:ext uri="{FF2B5EF4-FFF2-40B4-BE49-F238E27FC236}">
                  <a16:creationId xmlns:a16="http://schemas.microsoft.com/office/drawing/2014/main" xmlns="" id="{075F1365-623F-0844-AF95-C462FD414D2F}"/>
                </a:ext>
              </a:extLst>
            </p:cNvPr>
            <p:cNvSpPr/>
            <p:nvPr/>
          </p:nvSpPr>
          <p:spPr bwMode="auto">
            <a:xfrm rot="18300000" flipH="1">
              <a:off x="3808061" y="1056854"/>
              <a:ext cx="45719" cy="20879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cxnSp>
          <p:nvCxnSpPr>
            <p:cNvPr id="262" name="Straight Connector 261">
              <a:extLst>
                <a:ext uri="{FF2B5EF4-FFF2-40B4-BE49-F238E27FC236}">
                  <a16:creationId xmlns:a16="http://schemas.microsoft.com/office/drawing/2014/main" xmlns="" id="{6C4A8610-0E00-5D42-9BF1-E4C3CA283D83}"/>
                </a:ext>
              </a:extLst>
            </p:cNvPr>
            <p:cNvCxnSpPr/>
            <p:nvPr/>
          </p:nvCxnSpPr>
          <p:spPr bwMode="auto">
            <a:xfrm>
              <a:off x="3810196" y="1665029"/>
              <a:ext cx="0" cy="424767"/>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263" name="Straight Connector 262">
              <a:extLst>
                <a:ext uri="{FF2B5EF4-FFF2-40B4-BE49-F238E27FC236}">
                  <a16:creationId xmlns:a16="http://schemas.microsoft.com/office/drawing/2014/main" xmlns="" id="{31D2080F-14CD-9841-8AF0-D5F2C54ED1DD}"/>
                </a:ext>
              </a:extLst>
            </p:cNvPr>
            <p:cNvCxnSpPr/>
            <p:nvPr/>
          </p:nvCxnSpPr>
          <p:spPr bwMode="auto">
            <a:xfrm flipH="1">
              <a:off x="3594100" y="2089796"/>
              <a:ext cx="216097" cy="257971"/>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264" name="Straight Connector 263">
              <a:extLst>
                <a:ext uri="{FF2B5EF4-FFF2-40B4-BE49-F238E27FC236}">
                  <a16:creationId xmlns:a16="http://schemas.microsoft.com/office/drawing/2014/main" xmlns="" id="{A017A9F2-3F59-3446-B220-57BB0010B838}"/>
                </a:ext>
              </a:extLst>
            </p:cNvPr>
            <p:cNvCxnSpPr/>
            <p:nvPr/>
          </p:nvCxnSpPr>
          <p:spPr>
            <a:xfrm flipH="1">
              <a:off x="3084993" y="1182577"/>
              <a:ext cx="725203" cy="1"/>
            </a:xfrm>
            <a:prstGeom prst="line">
              <a:avLst/>
            </a:prstGeom>
            <a:ln w="9525">
              <a:solidFill>
                <a:srgbClr val="22EE35"/>
              </a:solidFill>
              <a:tailEnd type="none"/>
            </a:ln>
          </p:spPr>
          <p:style>
            <a:lnRef idx="1">
              <a:schemeClr val="accent1"/>
            </a:lnRef>
            <a:fillRef idx="0">
              <a:schemeClr val="accent1"/>
            </a:fillRef>
            <a:effectRef idx="0">
              <a:schemeClr val="accent1"/>
            </a:effectRef>
            <a:fontRef idx="minor">
              <a:schemeClr val="tx1"/>
            </a:fontRef>
          </p:style>
        </p:cxnSp>
        <p:cxnSp>
          <p:nvCxnSpPr>
            <p:cNvPr id="265" name="Straight Arrow Connector 624">
              <a:extLst>
                <a:ext uri="{FF2B5EF4-FFF2-40B4-BE49-F238E27FC236}">
                  <a16:creationId xmlns:a16="http://schemas.microsoft.com/office/drawing/2014/main" xmlns="" id="{2274703B-69A5-5A4C-AD6C-99F212DBEC78}"/>
                </a:ext>
              </a:extLst>
            </p:cNvPr>
            <p:cNvCxnSpPr>
              <a:cxnSpLocks noChangeShapeType="1"/>
            </p:cNvCxnSpPr>
            <p:nvPr/>
          </p:nvCxnSpPr>
          <p:spPr bwMode="auto">
            <a:xfrm>
              <a:off x="1757549" y="3011648"/>
              <a:ext cx="2037242" cy="0"/>
            </a:xfrm>
            <a:prstGeom prst="straightConnector1">
              <a:avLst/>
            </a:prstGeom>
            <a:noFill/>
            <a:ln w="12700" algn="ctr">
              <a:solidFill>
                <a:srgbClr val="4161E9"/>
              </a:solidFill>
              <a:round/>
              <a:headEnd type="triangle" w="sm" len="med"/>
              <a:tailEnd/>
            </a:ln>
          </p:spPr>
        </p:cxnSp>
        <p:cxnSp>
          <p:nvCxnSpPr>
            <p:cNvPr id="266" name="Straight Arrow Connector 265">
              <a:extLst>
                <a:ext uri="{FF2B5EF4-FFF2-40B4-BE49-F238E27FC236}">
                  <a16:creationId xmlns:a16="http://schemas.microsoft.com/office/drawing/2014/main" xmlns="" id="{75221D1E-D3C0-DB49-97C6-9187E7327D70}"/>
                </a:ext>
              </a:extLst>
            </p:cNvPr>
            <p:cNvCxnSpPr/>
            <p:nvPr/>
          </p:nvCxnSpPr>
          <p:spPr bwMode="auto">
            <a:xfrm flipH="1">
              <a:off x="8317947" y="5172190"/>
              <a:ext cx="468539" cy="0"/>
            </a:xfrm>
            <a:prstGeom prst="straightConnector1">
              <a:avLst/>
            </a:prstGeom>
            <a:solidFill>
              <a:schemeClr val="accent1"/>
            </a:solidFill>
            <a:ln w="22225" cap="flat" cmpd="sng" algn="ctr">
              <a:solidFill>
                <a:srgbClr val="00FA1E"/>
              </a:solidFill>
              <a:prstDash val="solid"/>
              <a:round/>
              <a:headEnd type="none" w="med" len="med"/>
              <a:tailEnd type="triangle"/>
            </a:ln>
            <a:effectLst/>
          </p:spPr>
        </p:cxnSp>
        <p:cxnSp>
          <p:nvCxnSpPr>
            <p:cNvPr id="267" name="Straight Connector 338">
              <a:extLst>
                <a:ext uri="{FF2B5EF4-FFF2-40B4-BE49-F238E27FC236}">
                  <a16:creationId xmlns:a16="http://schemas.microsoft.com/office/drawing/2014/main" xmlns="" id="{340E7DEC-5AAD-3A44-A123-729CE9D64A1E}"/>
                </a:ext>
              </a:extLst>
            </p:cNvPr>
            <p:cNvCxnSpPr>
              <a:cxnSpLocks noChangeShapeType="1"/>
            </p:cNvCxnSpPr>
            <p:nvPr/>
          </p:nvCxnSpPr>
          <p:spPr bwMode="auto">
            <a:xfrm rot="10800000" flipV="1">
              <a:off x="878569" y="4371118"/>
              <a:ext cx="178122" cy="2"/>
            </a:xfrm>
            <a:prstGeom prst="line">
              <a:avLst/>
            </a:prstGeom>
            <a:noFill/>
            <a:ln w="12700" algn="ctr">
              <a:solidFill>
                <a:srgbClr val="0000FF"/>
              </a:solidFill>
              <a:round/>
              <a:headEnd type="triangle" w="sm" len="med"/>
              <a:tailEnd/>
            </a:ln>
          </p:spPr>
        </p:cxnSp>
        <p:cxnSp>
          <p:nvCxnSpPr>
            <p:cNvPr id="268" name="Straight Connector 340">
              <a:extLst>
                <a:ext uri="{FF2B5EF4-FFF2-40B4-BE49-F238E27FC236}">
                  <a16:creationId xmlns:a16="http://schemas.microsoft.com/office/drawing/2014/main" xmlns="" id="{DB0F32E9-4945-9246-8516-D6D8027FA8BC}"/>
                </a:ext>
              </a:extLst>
            </p:cNvPr>
            <p:cNvCxnSpPr>
              <a:cxnSpLocks noChangeShapeType="1"/>
            </p:cNvCxnSpPr>
            <p:nvPr/>
          </p:nvCxnSpPr>
          <p:spPr bwMode="auto">
            <a:xfrm flipH="1">
              <a:off x="1758950" y="5216997"/>
              <a:ext cx="455848" cy="0"/>
            </a:xfrm>
            <a:prstGeom prst="line">
              <a:avLst/>
            </a:prstGeom>
            <a:noFill/>
            <a:ln w="12700" algn="ctr">
              <a:solidFill>
                <a:srgbClr val="FF0000"/>
              </a:solidFill>
              <a:round/>
              <a:headEnd type="triangle" w="sm" len="med"/>
              <a:tailEnd/>
            </a:ln>
          </p:spPr>
        </p:cxnSp>
        <p:cxnSp>
          <p:nvCxnSpPr>
            <p:cNvPr id="269" name="Straight Connector 340">
              <a:extLst>
                <a:ext uri="{FF2B5EF4-FFF2-40B4-BE49-F238E27FC236}">
                  <a16:creationId xmlns:a16="http://schemas.microsoft.com/office/drawing/2014/main" xmlns="" id="{9FB699DD-E02F-7647-ABA1-C72404320300}"/>
                </a:ext>
              </a:extLst>
            </p:cNvPr>
            <p:cNvCxnSpPr>
              <a:cxnSpLocks noChangeShapeType="1"/>
            </p:cNvCxnSpPr>
            <p:nvPr/>
          </p:nvCxnSpPr>
          <p:spPr bwMode="auto">
            <a:xfrm flipH="1">
              <a:off x="1761603" y="5086352"/>
              <a:ext cx="455848" cy="0"/>
            </a:xfrm>
            <a:prstGeom prst="line">
              <a:avLst/>
            </a:prstGeom>
            <a:noFill/>
            <a:ln w="12700" algn="ctr">
              <a:solidFill>
                <a:srgbClr val="FF0000"/>
              </a:solidFill>
              <a:round/>
              <a:headEnd type="triangle" w="sm" len="med"/>
              <a:tailEnd/>
            </a:ln>
          </p:spPr>
        </p:cxnSp>
        <p:cxnSp>
          <p:nvCxnSpPr>
            <p:cNvPr id="270" name="Straight Connector 340">
              <a:extLst>
                <a:ext uri="{FF2B5EF4-FFF2-40B4-BE49-F238E27FC236}">
                  <a16:creationId xmlns:a16="http://schemas.microsoft.com/office/drawing/2014/main" xmlns="" id="{EC0A5AB3-EF11-4648-96AF-F9124ADF7943}"/>
                </a:ext>
              </a:extLst>
            </p:cNvPr>
            <p:cNvCxnSpPr>
              <a:cxnSpLocks noChangeShapeType="1"/>
            </p:cNvCxnSpPr>
            <p:nvPr/>
          </p:nvCxnSpPr>
          <p:spPr bwMode="auto">
            <a:xfrm flipH="1">
              <a:off x="1761603" y="4952292"/>
              <a:ext cx="455848" cy="0"/>
            </a:xfrm>
            <a:prstGeom prst="line">
              <a:avLst/>
            </a:prstGeom>
            <a:noFill/>
            <a:ln w="12700" algn="ctr">
              <a:solidFill>
                <a:srgbClr val="FF0000"/>
              </a:solidFill>
              <a:round/>
              <a:headEnd type="triangle" w="sm" len="med"/>
              <a:tailEnd/>
            </a:ln>
          </p:spPr>
        </p:cxnSp>
        <p:cxnSp>
          <p:nvCxnSpPr>
            <p:cNvPr id="271" name="Straight Connector 340">
              <a:extLst>
                <a:ext uri="{FF2B5EF4-FFF2-40B4-BE49-F238E27FC236}">
                  <a16:creationId xmlns:a16="http://schemas.microsoft.com/office/drawing/2014/main" xmlns="" id="{89078BAC-B345-8241-9C4E-9B529E47FBA5}"/>
                </a:ext>
              </a:extLst>
            </p:cNvPr>
            <p:cNvCxnSpPr>
              <a:cxnSpLocks noChangeShapeType="1"/>
            </p:cNvCxnSpPr>
            <p:nvPr/>
          </p:nvCxnSpPr>
          <p:spPr bwMode="auto">
            <a:xfrm flipH="1">
              <a:off x="1761603" y="4809791"/>
              <a:ext cx="455848" cy="0"/>
            </a:xfrm>
            <a:prstGeom prst="line">
              <a:avLst/>
            </a:prstGeom>
            <a:noFill/>
            <a:ln w="12700" algn="ctr">
              <a:solidFill>
                <a:srgbClr val="FF0000"/>
              </a:solidFill>
              <a:round/>
              <a:headEnd type="triangle" w="sm" len="med"/>
              <a:tailEnd/>
            </a:ln>
          </p:spPr>
        </p:cxnSp>
        <p:sp>
          <p:nvSpPr>
            <p:cNvPr id="272" name="TextBox 271">
              <a:extLst>
                <a:ext uri="{FF2B5EF4-FFF2-40B4-BE49-F238E27FC236}">
                  <a16:creationId xmlns:a16="http://schemas.microsoft.com/office/drawing/2014/main" xmlns="" id="{47D6AB43-9B8E-744A-8451-D915EFC687EC}"/>
                </a:ext>
              </a:extLst>
            </p:cNvPr>
            <p:cNvSpPr txBox="1"/>
            <p:nvPr/>
          </p:nvSpPr>
          <p:spPr>
            <a:xfrm>
              <a:off x="3556665" y="2343848"/>
              <a:ext cx="476253" cy="215444"/>
            </a:xfrm>
            <a:prstGeom prst="rect">
              <a:avLst/>
            </a:prstGeom>
            <a:noFill/>
          </p:spPr>
          <p:txBody>
            <a:bodyPr wrap="square" rtlCol="0">
              <a:spAutoFit/>
            </a:bodyPr>
            <a:lstStyle/>
            <a:p>
              <a:r>
                <a:rPr lang="en-US" sz="800" dirty="0">
                  <a:latin typeface="Times New Roman"/>
                  <a:cs typeface="Times New Roman"/>
                </a:rPr>
                <a:t>SPD 1</a:t>
              </a:r>
            </a:p>
          </p:txBody>
        </p:sp>
        <p:sp>
          <p:nvSpPr>
            <p:cNvPr id="273" name="Text Box 150">
              <a:extLst>
                <a:ext uri="{FF2B5EF4-FFF2-40B4-BE49-F238E27FC236}">
                  <a16:creationId xmlns:a16="http://schemas.microsoft.com/office/drawing/2014/main" xmlns="" id="{AC03A920-8B87-554E-BC39-513CCE15E573}"/>
                </a:ext>
              </a:extLst>
            </p:cNvPr>
            <p:cNvSpPr txBox="1">
              <a:spLocks noChangeArrowheads="1"/>
            </p:cNvSpPr>
            <p:nvPr/>
          </p:nvSpPr>
          <p:spPr bwMode="auto">
            <a:xfrm>
              <a:off x="3571022" y="2312798"/>
              <a:ext cx="590344" cy="316101"/>
            </a:xfrm>
            <a:prstGeom prst="rect">
              <a:avLst/>
            </a:prstGeom>
            <a:solidFill>
              <a:schemeClr val="bg1"/>
            </a:solidFill>
            <a:ln w="9525">
              <a:solidFill>
                <a:schemeClr val="tx1"/>
              </a:solidFill>
              <a:miter lim="800000"/>
              <a:headEnd/>
              <a:tailEnd/>
            </a:ln>
          </p:spPr>
          <p:txBody>
            <a:bodyPr wrap="square" lIns="82058" tIns="41029" rIns="82058" bIns="41029">
              <a:noAutofit/>
            </a:bodyPr>
            <a:lstStyle/>
            <a:p>
              <a:pPr algn="ctr">
                <a:defRPr/>
              </a:pPr>
              <a:endParaRPr lang="en-US" sz="800" dirty="0">
                <a:latin typeface="Times New Roman"/>
                <a:cs typeface="Times New Roman"/>
              </a:endParaRPr>
            </a:p>
          </p:txBody>
        </p:sp>
        <p:sp>
          <p:nvSpPr>
            <p:cNvPr id="274" name="TextBox 273">
              <a:extLst>
                <a:ext uri="{FF2B5EF4-FFF2-40B4-BE49-F238E27FC236}">
                  <a16:creationId xmlns:a16="http://schemas.microsoft.com/office/drawing/2014/main" xmlns="" id="{E04F1E5E-298E-7F49-B713-7963D8A827E2}"/>
                </a:ext>
              </a:extLst>
            </p:cNvPr>
            <p:cNvSpPr txBox="1"/>
            <p:nvPr/>
          </p:nvSpPr>
          <p:spPr>
            <a:xfrm>
              <a:off x="3549625" y="2270014"/>
              <a:ext cx="780586" cy="466304"/>
            </a:xfrm>
            <a:prstGeom prst="rect">
              <a:avLst/>
            </a:prstGeom>
            <a:noFill/>
          </p:spPr>
          <p:txBody>
            <a:bodyPr wrap="square" rtlCol="0">
              <a:spAutoFit/>
            </a:bodyPr>
            <a:lstStyle/>
            <a:p>
              <a:r>
                <a:rPr lang="en-US" sz="700" dirty="0">
                  <a:latin typeface="Times New Roman"/>
                  <a:cs typeface="Times New Roman"/>
                </a:rPr>
                <a:t>SPD and electronics </a:t>
              </a:r>
            </a:p>
            <a:p>
              <a:r>
                <a:rPr lang="en-US" sz="700" dirty="0">
                  <a:latin typeface="Times New Roman"/>
                  <a:cs typeface="Times New Roman"/>
                </a:rPr>
                <a:t>(x2)</a:t>
              </a:r>
            </a:p>
          </p:txBody>
        </p:sp>
        <p:cxnSp>
          <p:nvCxnSpPr>
            <p:cNvPr id="275" name="Straight Connector 274">
              <a:extLst>
                <a:ext uri="{FF2B5EF4-FFF2-40B4-BE49-F238E27FC236}">
                  <a16:creationId xmlns:a16="http://schemas.microsoft.com/office/drawing/2014/main" xmlns="" id="{3E2F49EA-A3EB-6343-BEAA-F793D4D65C69}"/>
                </a:ext>
              </a:extLst>
            </p:cNvPr>
            <p:cNvCxnSpPr/>
            <p:nvPr/>
          </p:nvCxnSpPr>
          <p:spPr bwMode="auto">
            <a:xfrm>
              <a:off x="5080419" y="3694583"/>
              <a:ext cx="253801" cy="157809"/>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276" name="Straight Connector 275">
              <a:extLst>
                <a:ext uri="{FF2B5EF4-FFF2-40B4-BE49-F238E27FC236}">
                  <a16:creationId xmlns:a16="http://schemas.microsoft.com/office/drawing/2014/main" xmlns="" id="{C0CA05F5-12C2-8745-902F-5F8AB8114F79}"/>
                </a:ext>
              </a:extLst>
            </p:cNvPr>
            <p:cNvCxnSpPr/>
            <p:nvPr/>
          </p:nvCxnSpPr>
          <p:spPr bwMode="auto">
            <a:xfrm flipH="1">
              <a:off x="5080420" y="3863860"/>
              <a:ext cx="253800" cy="154655"/>
            </a:xfrm>
            <a:prstGeom prst="line">
              <a:avLst/>
            </a:prstGeom>
            <a:solidFill>
              <a:schemeClr val="accent1"/>
            </a:solidFill>
            <a:ln w="28575" cap="flat" cmpd="sng" algn="ctr">
              <a:solidFill>
                <a:srgbClr val="0000FF"/>
              </a:solidFill>
              <a:prstDash val="solid"/>
              <a:round/>
              <a:headEnd type="none" w="med" len="med"/>
              <a:tailEnd type="none" w="med" len="med"/>
            </a:ln>
            <a:effectLst/>
          </p:spPr>
        </p:cxnSp>
        <p:sp>
          <p:nvSpPr>
            <p:cNvPr id="277" name="TextBox 397">
              <a:extLst>
                <a:ext uri="{FF2B5EF4-FFF2-40B4-BE49-F238E27FC236}">
                  <a16:creationId xmlns:a16="http://schemas.microsoft.com/office/drawing/2014/main" xmlns="" id="{D1714AC6-4900-7340-BD36-E705FA48B964}"/>
                </a:ext>
              </a:extLst>
            </p:cNvPr>
            <p:cNvSpPr txBox="1">
              <a:spLocks noChangeArrowheads="1"/>
            </p:cNvSpPr>
            <p:nvPr/>
          </p:nvSpPr>
          <p:spPr bwMode="auto">
            <a:xfrm>
              <a:off x="4540419" y="3694583"/>
              <a:ext cx="590828" cy="338554"/>
            </a:xfrm>
            <a:prstGeom prst="rect">
              <a:avLst/>
            </a:prstGeom>
            <a:solidFill>
              <a:schemeClr val="bg1"/>
            </a:solidFill>
            <a:ln w="9525">
              <a:solidFill>
                <a:schemeClr val="tx1"/>
              </a:solidFill>
              <a:miter lim="800000"/>
              <a:headEnd/>
              <a:tailEnd/>
            </a:ln>
          </p:spPr>
          <p:txBody>
            <a:bodyPr wrap="square">
              <a:spAutoFit/>
            </a:bodyPr>
            <a:lstStyle/>
            <a:p>
              <a:pPr algn="ctr"/>
              <a:r>
                <a:rPr lang="en-US" sz="800" dirty="0">
                  <a:latin typeface="Times New Roman"/>
                  <a:cs typeface="Times New Roman"/>
                </a:rPr>
                <a:t>WTEM</a:t>
              </a:r>
            </a:p>
            <a:p>
              <a:pPr algn="ctr"/>
              <a:endParaRPr lang="en-US" sz="800" dirty="0">
                <a:latin typeface="Times New Roman"/>
                <a:cs typeface="Times New Roman"/>
              </a:endParaRPr>
            </a:p>
          </p:txBody>
        </p:sp>
        <p:cxnSp>
          <p:nvCxnSpPr>
            <p:cNvPr id="278" name="Straight Connector 277">
              <a:extLst>
                <a:ext uri="{FF2B5EF4-FFF2-40B4-BE49-F238E27FC236}">
                  <a16:creationId xmlns:a16="http://schemas.microsoft.com/office/drawing/2014/main" xmlns="" id="{69D8BBC5-FD33-1640-B9AF-37CBBB2014B5}"/>
                </a:ext>
              </a:extLst>
            </p:cNvPr>
            <p:cNvCxnSpPr/>
            <p:nvPr/>
          </p:nvCxnSpPr>
          <p:spPr bwMode="auto">
            <a:xfrm>
              <a:off x="6993331" y="4362446"/>
              <a:ext cx="233155" cy="0"/>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279" name="Straight Connector 278">
              <a:extLst>
                <a:ext uri="{FF2B5EF4-FFF2-40B4-BE49-F238E27FC236}">
                  <a16:creationId xmlns:a16="http://schemas.microsoft.com/office/drawing/2014/main" xmlns="" id="{4CAB0733-D38E-1B4B-9B80-E9B9397287CC}"/>
                </a:ext>
              </a:extLst>
            </p:cNvPr>
            <p:cNvCxnSpPr/>
            <p:nvPr/>
          </p:nvCxnSpPr>
          <p:spPr bwMode="auto">
            <a:xfrm>
              <a:off x="7002494" y="4368785"/>
              <a:ext cx="0" cy="170674"/>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280" name="Straight Connector 279">
              <a:extLst>
                <a:ext uri="{FF2B5EF4-FFF2-40B4-BE49-F238E27FC236}">
                  <a16:creationId xmlns:a16="http://schemas.microsoft.com/office/drawing/2014/main" xmlns="" id="{DB1195DC-55FD-ED4A-AE67-7BBAC609B5F4}"/>
                </a:ext>
              </a:extLst>
            </p:cNvPr>
            <p:cNvCxnSpPr/>
            <p:nvPr/>
          </p:nvCxnSpPr>
          <p:spPr bwMode="auto">
            <a:xfrm>
              <a:off x="7139543" y="4349481"/>
              <a:ext cx="0" cy="189978"/>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281" name="Straight Connector 280">
              <a:extLst>
                <a:ext uri="{FF2B5EF4-FFF2-40B4-BE49-F238E27FC236}">
                  <a16:creationId xmlns:a16="http://schemas.microsoft.com/office/drawing/2014/main" xmlns="" id="{AEC59DD3-2104-D143-815F-212EA1C893BB}"/>
                </a:ext>
              </a:extLst>
            </p:cNvPr>
            <p:cNvCxnSpPr/>
            <p:nvPr/>
          </p:nvCxnSpPr>
          <p:spPr bwMode="auto">
            <a:xfrm>
              <a:off x="7076266" y="4347902"/>
              <a:ext cx="0" cy="189978"/>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282" name="Straight Connector 281">
              <a:extLst>
                <a:ext uri="{FF2B5EF4-FFF2-40B4-BE49-F238E27FC236}">
                  <a16:creationId xmlns:a16="http://schemas.microsoft.com/office/drawing/2014/main" xmlns="" id="{E5B1A773-71DB-FB4F-A87C-C9C4037A4F58}"/>
                </a:ext>
              </a:extLst>
            </p:cNvPr>
            <p:cNvCxnSpPr/>
            <p:nvPr/>
          </p:nvCxnSpPr>
          <p:spPr bwMode="auto">
            <a:xfrm>
              <a:off x="7213540" y="4349481"/>
              <a:ext cx="0" cy="189978"/>
            </a:xfrm>
            <a:prstGeom prst="line">
              <a:avLst/>
            </a:prstGeom>
            <a:solidFill>
              <a:schemeClr val="accent1"/>
            </a:solidFill>
            <a:ln w="28575" cap="flat" cmpd="sng" algn="ctr">
              <a:solidFill>
                <a:srgbClr val="0000FF"/>
              </a:solidFill>
              <a:prstDash val="solid"/>
              <a:round/>
              <a:headEnd type="none" w="med" len="med"/>
              <a:tailEnd type="none" w="med" len="med"/>
            </a:ln>
            <a:effectLst/>
          </p:spPr>
        </p:cxnSp>
        <p:sp>
          <p:nvSpPr>
            <p:cNvPr id="283" name="Line 95">
              <a:extLst>
                <a:ext uri="{FF2B5EF4-FFF2-40B4-BE49-F238E27FC236}">
                  <a16:creationId xmlns:a16="http://schemas.microsoft.com/office/drawing/2014/main" xmlns="" id="{0306FD91-077B-C047-A053-6AE71112B3EE}"/>
                </a:ext>
              </a:extLst>
            </p:cNvPr>
            <p:cNvSpPr>
              <a:spLocks noChangeShapeType="1"/>
            </p:cNvSpPr>
            <p:nvPr/>
          </p:nvSpPr>
          <p:spPr bwMode="auto">
            <a:xfrm rot="5400000" flipV="1">
              <a:off x="5914194" y="4541525"/>
              <a:ext cx="3" cy="87782"/>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sp>
          <p:nvSpPr>
            <p:cNvPr id="284" name="Line 95">
              <a:extLst>
                <a:ext uri="{FF2B5EF4-FFF2-40B4-BE49-F238E27FC236}">
                  <a16:creationId xmlns:a16="http://schemas.microsoft.com/office/drawing/2014/main" xmlns="" id="{D1ACE4F2-11FF-6743-9AD1-4F318B7076BD}"/>
                </a:ext>
              </a:extLst>
            </p:cNvPr>
            <p:cNvSpPr>
              <a:spLocks noChangeShapeType="1"/>
            </p:cNvSpPr>
            <p:nvPr/>
          </p:nvSpPr>
          <p:spPr bwMode="auto">
            <a:xfrm rot="5400000" flipH="1" flipV="1">
              <a:off x="5979399" y="4663812"/>
              <a:ext cx="2326" cy="195053"/>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sp>
          <p:nvSpPr>
            <p:cNvPr id="285" name="Rectangle 284">
              <a:extLst>
                <a:ext uri="{FF2B5EF4-FFF2-40B4-BE49-F238E27FC236}">
                  <a16:creationId xmlns:a16="http://schemas.microsoft.com/office/drawing/2014/main" xmlns="" id="{44B6C0D7-EEA7-C846-807A-BCDA1EC5EFC8}"/>
                </a:ext>
              </a:extLst>
            </p:cNvPr>
            <p:cNvSpPr/>
            <p:nvPr/>
          </p:nvSpPr>
          <p:spPr bwMode="auto">
            <a:xfrm>
              <a:off x="1055688" y="1074150"/>
              <a:ext cx="695641" cy="78635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a:cs typeface="Times New Roman"/>
              </a:endParaRPr>
            </a:p>
          </p:txBody>
        </p:sp>
        <p:sp>
          <p:nvSpPr>
            <p:cNvPr id="286" name="TextBox 285">
              <a:extLst>
                <a:ext uri="{FF2B5EF4-FFF2-40B4-BE49-F238E27FC236}">
                  <a16:creationId xmlns:a16="http://schemas.microsoft.com/office/drawing/2014/main" xmlns="" id="{97AB4F63-37B2-ED4A-97FE-5F46FE10F54C}"/>
                </a:ext>
              </a:extLst>
            </p:cNvPr>
            <p:cNvSpPr txBox="1"/>
            <p:nvPr/>
          </p:nvSpPr>
          <p:spPr>
            <a:xfrm>
              <a:off x="1016218" y="1246949"/>
              <a:ext cx="799413" cy="518117"/>
            </a:xfrm>
            <a:prstGeom prst="rect">
              <a:avLst/>
            </a:prstGeom>
            <a:noFill/>
          </p:spPr>
          <p:txBody>
            <a:bodyPr wrap="square" rtlCol="0">
              <a:spAutoFit/>
            </a:bodyPr>
            <a:lstStyle/>
            <a:p>
              <a:pPr algn="ctr"/>
              <a:r>
                <a:rPr lang="en-US" sz="1200" dirty="0">
                  <a:latin typeface="Times New Roman"/>
                  <a:cs typeface="Times New Roman"/>
                </a:rPr>
                <a:t>Aperture Door</a:t>
              </a:r>
            </a:p>
          </p:txBody>
        </p:sp>
        <p:cxnSp>
          <p:nvCxnSpPr>
            <p:cNvPr id="287" name="Straight Connector 340">
              <a:extLst>
                <a:ext uri="{FF2B5EF4-FFF2-40B4-BE49-F238E27FC236}">
                  <a16:creationId xmlns:a16="http://schemas.microsoft.com/office/drawing/2014/main" xmlns="" id="{6B3DE9D4-7957-EB49-8F63-A7122F5CC4EC}"/>
                </a:ext>
              </a:extLst>
            </p:cNvPr>
            <p:cNvCxnSpPr>
              <a:cxnSpLocks noChangeShapeType="1"/>
            </p:cNvCxnSpPr>
            <p:nvPr/>
          </p:nvCxnSpPr>
          <p:spPr bwMode="auto">
            <a:xfrm flipH="1">
              <a:off x="700456" y="1466579"/>
              <a:ext cx="313899" cy="1"/>
            </a:xfrm>
            <a:prstGeom prst="line">
              <a:avLst/>
            </a:prstGeom>
            <a:noFill/>
            <a:ln w="12700" algn="ctr">
              <a:solidFill>
                <a:srgbClr val="FF0000"/>
              </a:solidFill>
              <a:round/>
              <a:headEnd type="triangle" w="sm" len="med"/>
              <a:tailEnd/>
            </a:ln>
          </p:spPr>
        </p:cxnSp>
        <p:sp>
          <p:nvSpPr>
            <p:cNvPr id="288" name="TextBox 287">
              <a:extLst>
                <a:ext uri="{FF2B5EF4-FFF2-40B4-BE49-F238E27FC236}">
                  <a16:creationId xmlns:a16="http://schemas.microsoft.com/office/drawing/2014/main" xmlns="" id="{4DAB90D6-B154-FF4A-903C-BBFEEA0E1B43}"/>
                </a:ext>
              </a:extLst>
            </p:cNvPr>
            <p:cNvSpPr txBox="1"/>
            <p:nvPr/>
          </p:nvSpPr>
          <p:spPr>
            <a:xfrm>
              <a:off x="3173831" y="1641055"/>
              <a:ext cx="813460" cy="200055"/>
            </a:xfrm>
            <a:prstGeom prst="rect">
              <a:avLst/>
            </a:prstGeom>
            <a:noFill/>
          </p:spPr>
          <p:txBody>
            <a:bodyPr wrap="square" rtlCol="0">
              <a:spAutoFit/>
            </a:bodyPr>
            <a:lstStyle/>
            <a:p>
              <a:r>
                <a:rPr lang="en-US" sz="700" dirty="0">
                  <a:latin typeface="Times New Roman"/>
                  <a:cs typeface="Times New Roman"/>
                </a:rPr>
                <a:t>S-polarized </a:t>
              </a:r>
            </a:p>
          </p:txBody>
        </p:sp>
        <p:sp>
          <p:nvSpPr>
            <p:cNvPr id="289" name="Rectangle 288">
              <a:extLst>
                <a:ext uri="{FF2B5EF4-FFF2-40B4-BE49-F238E27FC236}">
                  <a16:creationId xmlns:a16="http://schemas.microsoft.com/office/drawing/2014/main" xmlns="" id="{4045B48D-FD7A-F94B-B68D-6DD2ABFF3C76}"/>
                </a:ext>
              </a:extLst>
            </p:cNvPr>
            <p:cNvSpPr/>
            <p:nvPr/>
          </p:nvSpPr>
          <p:spPr>
            <a:xfrm>
              <a:off x="656156" y="1481838"/>
              <a:ext cx="364202" cy="215444"/>
            </a:xfrm>
            <a:prstGeom prst="rect">
              <a:avLst/>
            </a:prstGeom>
          </p:spPr>
          <p:txBody>
            <a:bodyPr wrap="none">
              <a:spAutoFit/>
            </a:bodyPr>
            <a:lstStyle/>
            <a:p>
              <a:pPr algn="ctr"/>
              <a:r>
                <a:rPr lang="en-US" sz="800" dirty="0">
                  <a:latin typeface="Times New Roman"/>
                  <a:cs typeface="Times New Roman"/>
                </a:rPr>
                <a:t>(x2)</a:t>
              </a:r>
            </a:p>
          </p:txBody>
        </p:sp>
        <p:cxnSp>
          <p:nvCxnSpPr>
            <p:cNvPr id="290" name="Straight Connector 289">
              <a:extLst>
                <a:ext uri="{FF2B5EF4-FFF2-40B4-BE49-F238E27FC236}">
                  <a16:creationId xmlns:a16="http://schemas.microsoft.com/office/drawing/2014/main" xmlns="" id="{6DEDDE0A-5381-6E41-BD54-0A82185D0A08}"/>
                </a:ext>
              </a:extLst>
            </p:cNvPr>
            <p:cNvCxnSpPr/>
            <p:nvPr/>
          </p:nvCxnSpPr>
          <p:spPr bwMode="auto">
            <a:xfrm>
              <a:off x="5595843" y="4186362"/>
              <a:ext cx="1548" cy="1058233"/>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291" name="Straight Connector 290">
              <a:extLst>
                <a:ext uri="{FF2B5EF4-FFF2-40B4-BE49-F238E27FC236}">
                  <a16:creationId xmlns:a16="http://schemas.microsoft.com/office/drawing/2014/main" xmlns="" id="{283E91C9-86F1-A540-B7C2-3B3FE9FFC6EE}"/>
                </a:ext>
              </a:extLst>
            </p:cNvPr>
            <p:cNvCxnSpPr/>
            <p:nvPr/>
          </p:nvCxnSpPr>
          <p:spPr bwMode="auto">
            <a:xfrm>
              <a:off x="6082732" y="4217581"/>
              <a:ext cx="7508" cy="1020959"/>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292" name="Straight Connector 291">
              <a:extLst>
                <a:ext uri="{FF2B5EF4-FFF2-40B4-BE49-F238E27FC236}">
                  <a16:creationId xmlns:a16="http://schemas.microsoft.com/office/drawing/2014/main" xmlns="" id="{B79C196E-B839-FA47-97DF-5B50EF59D602}"/>
                </a:ext>
              </a:extLst>
            </p:cNvPr>
            <p:cNvCxnSpPr>
              <a:endCxn id="283" idx="0"/>
            </p:cNvCxnSpPr>
            <p:nvPr/>
          </p:nvCxnSpPr>
          <p:spPr bwMode="auto">
            <a:xfrm>
              <a:off x="5870272" y="4048238"/>
              <a:ext cx="33" cy="537177"/>
            </a:xfrm>
            <a:prstGeom prst="line">
              <a:avLst/>
            </a:prstGeom>
            <a:solidFill>
              <a:schemeClr val="accent1"/>
            </a:solidFill>
            <a:ln w="28575" cap="flat" cmpd="sng" algn="ctr">
              <a:solidFill>
                <a:srgbClr val="0000FF"/>
              </a:solidFill>
              <a:prstDash val="solid"/>
              <a:round/>
              <a:headEnd type="none" w="med" len="med"/>
              <a:tailEnd type="none" w="med" len="med"/>
            </a:ln>
            <a:effectLst/>
          </p:spPr>
        </p:cxnSp>
        <p:sp>
          <p:nvSpPr>
            <p:cNvPr id="293" name="TextBox 292">
              <a:extLst>
                <a:ext uri="{FF2B5EF4-FFF2-40B4-BE49-F238E27FC236}">
                  <a16:creationId xmlns:a16="http://schemas.microsoft.com/office/drawing/2014/main" xmlns="" id="{563F8152-7BA0-1145-A63C-E57E2F591F2F}"/>
                </a:ext>
              </a:extLst>
            </p:cNvPr>
            <p:cNvSpPr txBox="1"/>
            <p:nvPr/>
          </p:nvSpPr>
          <p:spPr>
            <a:xfrm>
              <a:off x="4542462" y="1768613"/>
              <a:ext cx="932657" cy="338554"/>
            </a:xfrm>
            <a:prstGeom prst="rect">
              <a:avLst/>
            </a:prstGeom>
            <a:noFill/>
          </p:spPr>
          <p:txBody>
            <a:bodyPr wrap="square" rtlCol="0">
              <a:spAutoFit/>
            </a:bodyPr>
            <a:lstStyle/>
            <a:p>
              <a:r>
                <a:rPr lang="en-US" sz="800" dirty="0">
                  <a:latin typeface="Times New Roman"/>
                  <a:cs typeface="Times New Roman"/>
                </a:rPr>
                <a:t>TEP Fiber </a:t>
              </a:r>
            </a:p>
            <a:p>
              <a:r>
                <a:rPr lang="en-US" sz="800" dirty="0">
                  <a:latin typeface="Times New Roman"/>
                  <a:cs typeface="Times New Roman"/>
                </a:rPr>
                <a:t>Bundle</a:t>
              </a:r>
            </a:p>
          </p:txBody>
        </p:sp>
        <p:sp>
          <p:nvSpPr>
            <p:cNvPr id="294" name="Line 95">
              <a:extLst>
                <a:ext uri="{FF2B5EF4-FFF2-40B4-BE49-F238E27FC236}">
                  <a16:creationId xmlns:a16="http://schemas.microsoft.com/office/drawing/2014/main" xmlns="" id="{DC8ADD3C-2C53-CB4D-AFE3-0A4BB21A84C5}"/>
                </a:ext>
              </a:extLst>
            </p:cNvPr>
            <p:cNvSpPr>
              <a:spLocks noChangeShapeType="1"/>
            </p:cNvSpPr>
            <p:nvPr/>
          </p:nvSpPr>
          <p:spPr bwMode="auto">
            <a:xfrm rot="5400000" flipH="1" flipV="1">
              <a:off x="5660636" y="4134268"/>
              <a:ext cx="2" cy="151451"/>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sp>
          <p:nvSpPr>
            <p:cNvPr id="295" name="Line 95">
              <a:extLst>
                <a:ext uri="{FF2B5EF4-FFF2-40B4-BE49-F238E27FC236}">
                  <a16:creationId xmlns:a16="http://schemas.microsoft.com/office/drawing/2014/main" xmlns="" id="{BE7DC833-5C69-2740-A898-0A186E08ED63}"/>
                </a:ext>
              </a:extLst>
            </p:cNvPr>
            <p:cNvSpPr>
              <a:spLocks noChangeShapeType="1"/>
            </p:cNvSpPr>
            <p:nvPr/>
          </p:nvSpPr>
          <p:spPr bwMode="auto">
            <a:xfrm rot="5400000" flipH="1" flipV="1">
              <a:off x="5660636" y="4317299"/>
              <a:ext cx="2" cy="151451"/>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sp>
          <p:nvSpPr>
            <p:cNvPr id="296" name="Line 95">
              <a:extLst>
                <a:ext uri="{FF2B5EF4-FFF2-40B4-BE49-F238E27FC236}">
                  <a16:creationId xmlns:a16="http://schemas.microsoft.com/office/drawing/2014/main" xmlns="" id="{883501F4-C0E0-4F49-BA2E-D168C2E22FDD}"/>
                </a:ext>
              </a:extLst>
            </p:cNvPr>
            <p:cNvSpPr>
              <a:spLocks noChangeShapeType="1"/>
            </p:cNvSpPr>
            <p:nvPr/>
          </p:nvSpPr>
          <p:spPr bwMode="auto">
            <a:xfrm rot="5400000" flipH="1" flipV="1">
              <a:off x="5684855" y="4509280"/>
              <a:ext cx="2" cy="151451"/>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sp>
          <p:nvSpPr>
            <p:cNvPr id="297" name="Line 95">
              <a:extLst>
                <a:ext uri="{FF2B5EF4-FFF2-40B4-BE49-F238E27FC236}">
                  <a16:creationId xmlns:a16="http://schemas.microsoft.com/office/drawing/2014/main" xmlns="" id="{656DBE77-FCE5-A345-8ECD-EF10A3339199}"/>
                </a:ext>
              </a:extLst>
            </p:cNvPr>
            <p:cNvSpPr>
              <a:spLocks noChangeShapeType="1"/>
            </p:cNvSpPr>
            <p:nvPr/>
          </p:nvSpPr>
          <p:spPr bwMode="auto">
            <a:xfrm rot="5400000" flipH="1" flipV="1">
              <a:off x="5680148" y="4693123"/>
              <a:ext cx="2" cy="151451"/>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sp>
          <p:nvSpPr>
            <p:cNvPr id="298" name="Line 95">
              <a:extLst>
                <a:ext uri="{FF2B5EF4-FFF2-40B4-BE49-F238E27FC236}">
                  <a16:creationId xmlns:a16="http://schemas.microsoft.com/office/drawing/2014/main" xmlns="" id="{DD839BCD-9506-8544-B1C5-A3D5B8D733B1}"/>
                </a:ext>
              </a:extLst>
            </p:cNvPr>
            <p:cNvSpPr>
              <a:spLocks noChangeShapeType="1"/>
            </p:cNvSpPr>
            <p:nvPr/>
          </p:nvSpPr>
          <p:spPr bwMode="auto">
            <a:xfrm rot="5400000" flipH="1" flipV="1">
              <a:off x="5676683" y="4864808"/>
              <a:ext cx="2" cy="151451"/>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sp>
          <p:nvSpPr>
            <p:cNvPr id="299" name="Line 95">
              <a:extLst>
                <a:ext uri="{FF2B5EF4-FFF2-40B4-BE49-F238E27FC236}">
                  <a16:creationId xmlns:a16="http://schemas.microsoft.com/office/drawing/2014/main" xmlns="" id="{D921954C-F6FB-8241-ADD5-DFE33C9D9697}"/>
                </a:ext>
              </a:extLst>
            </p:cNvPr>
            <p:cNvSpPr>
              <a:spLocks noChangeShapeType="1"/>
            </p:cNvSpPr>
            <p:nvPr/>
          </p:nvSpPr>
          <p:spPr bwMode="auto">
            <a:xfrm rot="5400000" flipH="1" flipV="1">
              <a:off x="5685794" y="5046798"/>
              <a:ext cx="2" cy="151451"/>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sp>
          <p:nvSpPr>
            <p:cNvPr id="300" name="Line 95">
              <a:extLst>
                <a:ext uri="{FF2B5EF4-FFF2-40B4-BE49-F238E27FC236}">
                  <a16:creationId xmlns:a16="http://schemas.microsoft.com/office/drawing/2014/main" xmlns="" id="{B1B6999E-247B-1C4C-A621-D29D74961AEB}"/>
                </a:ext>
              </a:extLst>
            </p:cNvPr>
            <p:cNvSpPr>
              <a:spLocks noChangeShapeType="1"/>
            </p:cNvSpPr>
            <p:nvPr/>
          </p:nvSpPr>
          <p:spPr bwMode="auto">
            <a:xfrm rot="5400000" flipV="1">
              <a:off x="6096786" y="3843774"/>
              <a:ext cx="5769" cy="441647"/>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sp>
          <p:nvSpPr>
            <p:cNvPr id="301" name="Line 95">
              <a:extLst>
                <a:ext uri="{FF2B5EF4-FFF2-40B4-BE49-F238E27FC236}">
                  <a16:creationId xmlns:a16="http://schemas.microsoft.com/office/drawing/2014/main" xmlns="" id="{95B9E339-3EA1-3743-98E3-0C579C772305}"/>
                </a:ext>
              </a:extLst>
            </p:cNvPr>
            <p:cNvSpPr>
              <a:spLocks noChangeShapeType="1"/>
            </p:cNvSpPr>
            <p:nvPr/>
          </p:nvSpPr>
          <p:spPr bwMode="auto">
            <a:xfrm rot="5400000" flipH="1" flipV="1">
              <a:off x="5997058" y="4330121"/>
              <a:ext cx="2" cy="151451"/>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sp>
          <p:nvSpPr>
            <p:cNvPr id="302" name="Line 95">
              <a:extLst>
                <a:ext uri="{FF2B5EF4-FFF2-40B4-BE49-F238E27FC236}">
                  <a16:creationId xmlns:a16="http://schemas.microsoft.com/office/drawing/2014/main" xmlns="" id="{57DA9FB2-4DC3-AA47-910A-1447E7B9EE0B}"/>
                </a:ext>
              </a:extLst>
            </p:cNvPr>
            <p:cNvSpPr>
              <a:spLocks noChangeShapeType="1"/>
            </p:cNvSpPr>
            <p:nvPr/>
          </p:nvSpPr>
          <p:spPr bwMode="auto">
            <a:xfrm rot="5400000" flipH="1" flipV="1">
              <a:off x="6003460" y="4876567"/>
              <a:ext cx="2" cy="151451"/>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sp>
          <p:nvSpPr>
            <p:cNvPr id="303" name="Line 95">
              <a:extLst>
                <a:ext uri="{FF2B5EF4-FFF2-40B4-BE49-F238E27FC236}">
                  <a16:creationId xmlns:a16="http://schemas.microsoft.com/office/drawing/2014/main" xmlns="" id="{A083DE26-95A8-314A-89C1-20C334405D35}"/>
                </a:ext>
              </a:extLst>
            </p:cNvPr>
            <p:cNvSpPr>
              <a:spLocks noChangeShapeType="1"/>
            </p:cNvSpPr>
            <p:nvPr/>
          </p:nvSpPr>
          <p:spPr bwMode="auto">
            <a:xfrm rot="5400000" flipH="1" flipV="1">
              <a:off x="6022819" y="5060929"/>
              <a:ext cx="2" cy="151451"/>
            </a:xfrm>
            <a:prstGeom prst="line">
              <a:avLst/>
            </a:prstGeom>
            <a:noFill/>
            <a:ln w="38100">
              <a:solidFill>
                <a:srgbClr val="0000FF"/>
              </a:solidFill>
              <a:round/>
              <a:headEnd/>
              <a:tailEnd/>
            </a:ln>
          </p:spPr>
          <p:txBody>
            <a:bodyPr wrap="none" lIns="82058" tIns="41029" rIns="82058" bIns="41029" anchor="ctr"/>
            <a:lstStyle/>
            <a:p>
              <a:endParaRPr lang="en-US">
                <a:latin typeface="Times New Roman"/>
                <a:cs typeface="Times New Roman"/>
              </a:endParaRPr>
            </a:p>
          </p:txBody>
        </p:sp>
        <p:sp>
          <p:nvSpPr>
            <p:cNvPr id="304" name="Line 95">
              <a:extLst>
                <a:ext uri="{FF2B5EF4-FFF2-40B4-BE49-F238E27FC236}">
                  <a16:creationId xmlns:a16="http://schemas.microsoft.com/office/drawing/2014/main" xmlns="" id="{476E30E6-AC3E-BF41-B4B4-114FAA43EB33}"/>
                </a:ext>
              </a:extLst>
            </p:cNvPr>
            <p:cNvSpPr>
              <a:spLocks noChangeShapeType="1"/>
            </p:cNvSpPr>
            <p:nvPr/>
          </p:nvSpPr>
          <p:spPr bwMode="auto">
            <a:xfrm rot="5400000" flipH="1" flipV="1">
              <a:off x="6017367" y="4158274"/>
              <a:ext cx="2" cy="130727"/>
            </a:xfrm>
            <a:prstGeom prst="line">
              <a:avLst/>
            </a:prstGeom>
            <a:noFill/>
            <a:ln w="38100">
              <a:solidFill>
                <a:schemeClr val="accent2">
                  <a:lumMod val="60000"/>
                  <a:lumOff val="40000"/>
                </a:schemeClr>
              </a:solidFill>
              <a:round/>
              <a:headEnd/>
              <a:tailEnd/>
            </a:ln>
          </p:spPr>
          <p:txBody>
            <a:bodyPr wrap="none" lIns="82058" tIns="41029" rIns="82058" bIns="41029" anchor="ctr"/>
            <a:lstStyle/>
            <a:p>
              <a:endParaRPr lang="en-US">
                <a:latin typeface="Times New Roman"/>
                <a:cs typeface="Times New Roman"/>
              </a:endParaRPr>
            </a:p>
          </p:txBody>
        </p:sp>
        <p:cxnSp>
          <p:nvCxnSpPr>
            <p:cNvPr id="305" name="Straight Connector 304">
              <a:extLst>
                <a:ext uri="{FF2B5EF4-FFF2-40B4-BE49-F238E27FC236}">
                  <a16:creationId xmlns:a16="http://schemas.microsoft.com/office/drawing/2014/main" xmlns="" id="{44BE3B10-ACB2-3E4C-ACBA-3812E45C4B80}"/>
                </a:ext>
              </a:extLst>
            </p:cNvPr>
            <p:cNvCxnSpPr/>
            <p:nvPr/>
          </p:nvCxnSpPr>
          <p:spPr bwMode="auto">
            <a:xfrm>
              <a:off x="4108783" y="1635124"/>
              <a:ext cx="2112764" cy="2228736"/>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306" name="Straight Connector 305">
              <a:extLst>
                <a:ext uri="{FF2B5EF4-FFF2-40B4-BE49-F238E27FC236}">
                  <a16:creationId xmlns:a16="http://schemas.microsoft.com/office/drawing/2014/main" xmlns="" id="{6A79D9B9-889C-6442-ACCF-5EC20347068C}"/>
                </a:ext>
              </a:extLst>
            </p:cNvPr>
            <p:cNvCxnSpPr/>
            <p:nvPr/>
          </p:nvCxnSpPr>
          <p:spPr bwMode="auto">
            <a:xfrm flipH="1">
              <a:off x="6003464" y="3852392"/>
              <a:ext cx="218083" cy="1"/>
            </a:xfrm>
            <a:prstGeom prst="line">
              <a:avLst/>
            </a:prstGeom>
            <a:solidFill>
              <a:schemeClr val="accent1"/>
            </a:solidFill>
            <a:ln w="28575" cap="flat" cmpd="sng" algn="ctr">
              <a:solidFill>
                <a:srgbClr val="0000FF"/>
              </a:solidFill>
              <a:prstDash val="solid"/>
              <a:round/>
              <a:headEnd type="none" w="med" len="med"/>
              <a:tailEnd type="none" w="med" len="med"/>
            </a:ln>
            <a:effectLst/>
          </p:spPr>
        </p:cxnSp>
        <p:sp>
          <p:nvSpPr>
            <p:cNvPr id="307" name="TextBox 306">
              <a:extLst>
                <a:ext uri="{FF2B5EF4-FFF2-40B4-BE49-F238E27FC236}">
                  <a16:creationId xmlns:a16="http://schemas.microsoft.com/office/drawing/2014/main" xmlns="" id="{67A55CC8-6C9A-AB40-B26A-CF20085F0CA1}"/>
                </a:ext>
              </a:extLst>
            </p:cNvPr>
            <p:cNvSpPr txBox="1"/>
            <p:nvPr/>
          </p:nvSpPr>
          <p:spPr>
            <a:xfrm>
              <a:off x="4286234" y="2500001"/>
              <a:ext cx="932657" cy="338554"/>
            </a:xfrm>
            <a:prstGeom prst="rect">
              <a:avLst/>
            </a:prstGeom>
            <a:noFill/>
          </p:spPr>
          <p:txBody>
            <a:bodyPr wrap="square" rtlCol="0">
              <a:spAutoFit/>
            </a:bodyPr>
            <a:lstStyle/>
            <a:p>
              <a:r>
                <a:rPr lang="en-US" sz="800" dirty="0">
                  <a:latin typeface="Times New Roman"/>
                  <a:cs typeface="Times New Roman"/>
                </a:rPr>
                <a:t>WTOM Input</a:t>
              </a:r>
            </a:p>
            <a:p>
              <a:r>
                <a:rPr lang="en-US" sz="800" dirty="0">
                  <a:latin typeface="Times New Roman"/>
                  <a:cs typeface="Times New Roman"/>
                </a:rPr>
                <a:t> Fiber Optic</a:t>
              </a:r>
            </a:p>
          </p:txBody>
        </p:sp>
        <p:sp>
          <p:nvSpPr>
            <p:cNvPr id="308" name="Line 95">
              <a:extLst>
                <a:ext uri="{FF2B5EF4-FFF2-40B4-BE49-F238E27FC236}">
                  <a16:creationId xmlns:a16="http://schemas.microsoft.com/office/drawing/2014/main" xmlns="" id="{CCA49117-1F13-7840-8196-03A4841676C4}"/>
                </a:ext>
              </a:extLst>
            </p:cNvPr>
            <p:cNvSpPr>
              <a:spLocks noChangeShapeType="1"/>
            </p:cNvSpPr>
            <p:nvPr/>
          </p:nvSpPr>
          <p:spPr bwMode="auto">
            <a:xfrm rot="5400000" flipH="1" flipV="1">
              <a:off x="6033517" y="4516105"/>
              <a:ext cx="0" cy="125394"/>
            </a:xfrm>
            <a:prstGeom prst="line">
              <a:avLst/>
            </a:prstGeom>
            <a:noFill/>
            <a:ln w="38100">
              <a:solidFill>
                <a:schemeClr val="accent2">
                  <a:lumMod val="60000"/>
                  <a:lumOff val="40000"/>
                </a:schemeClr>
              </a:solidFill>
              <a:round/>
              <a:headEnd/>
              <a:tailEnd/>
            </a:ln>
          </p:spPr>
          <p:txBody>
            <a:bodyPr wrap="none" lIns="82058" tIns="41029" rIns="82058" bIns="41029" anchor="ctr"/>
            <a:lstStyle/>
            <a:p>
              <a:endParaRPr lang="en-US">
                <a:latin typeface="Times New Roman"/>
                <a:cs typeface="Times New Roman"/>
              </a:endParaRPr>
            </a:p>
          </p:txBody>
        </p:sp>
        <p:cxnSp>
          <p:nvCxnSpPr>
            <p:cNvPr id="309" name="Straight Connector 308">
              <a:extLst>
                <a:ext uri="{FF2B5EF4-FFF2-40B4-BE49-F238E27FC236}">
                  <a16:creationId xmlns:a16="http://schemas.microsoft.com/office/drawing/2014/main" xmlns="" id="{B2F53D0F-D525-084F-8551-D4FFEEEA640C}"/>
                </a:ext>
              </a:extLst>
            </p:cNvPr>
            <p:cNvCxnSpPr/>
            <p:nvPr/>
          </p:nvCxnSpPr>
          <p:spPr bwMode="auto">
            <a:xfrm>
              <a:off x="6320370" y="3812882"/>
              <a:ext cx="4567" cy="265917"/>
            </a:xfrm>
            <a:prstGeom prst="line">
              <a:avLst/>
            </a:prstGeom>
            <a:solidFill>
              <a:schemeClr val="accent1"/>
            </a:solidFill>
            <a:ln w="28575" cap="flat" cmpd="sng" algn="ctr">
              <a:solidFill>
                <a:srgbClr val="0000FF"/>
              </a:solidFill>
              <a:prstDash val="solid"/>
              <a:round/>
              <a:headEnd type="none" w="med" len="med"/>
              <a:tailEnd type="none" w="med" len="med"/>
            </a:ln>
            <a:effectLst/>
          </p:spPr>
        </p:cxnSp>
      </p:grpSp>
    </p:spTree>
    <p:extLst>
      <p:ext uri="{BB962C8B-B14F-4D97-AF65-F5344CB8AC3E}">
        <p14:creationId xmlns:p14="http://schemas.microsoft.com/office/powerpoint/2010/main" val="2112535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95"/>
          <p:cNvSpPr>
            <a:spLocks noChangeShapeType="1"/>
          </p:cNvSpPr>
          <p:nvPr/>
        </p:nvSpPr>
        <p:spPr bwMode="auto">
          <a:xfrm rot="5400000" flipV="1">
            <a:off x="4495800" y="4026017"/>
            <a:ext cx="0" cy="457200"/>
          </a:xfrm>
          <a:prstGeom prst="line">
            <a:avLst/>
          </a:prstGeom>
          <a:noFill/>
          <a:ln w="38100">
            <a:solidFill>
              <a:srgbClr val="0000FF"/>
            </a:solidFill>
            <a:round/>
            <a:headEnd/>
            <a:tailEnd/>
          </a:ln>
        </p:spPr>
        <p:txBody>
          <a:bodyPr wrap="none" lIns="82058" tIns="41029" rIns="82058" bIns="41029" anchor="ctr"/>
          <a:lstStyle/>
          <a:p>
            <a:endParaRPr lang="en-US" sz="1000" dirty="0"/>
          </a:p>
        </p:txBody>
      </p:sp>
      <p:cxnSp>
        <p:nvCxnSpPr>
          <p:cNvPr id="5" name="Straight Arrow Connector 117"/>
          <p:cNvCxnSpPr>
            <a:cxnSpLocks noChangeShapeType="1"/>
            <a:endCxn id="6" idx="2"/>
          </p:cNvCxnSpPr>
          <p:nvPr/>
        </p:nvCxnSpPr>
        <p:spPr bwMode="auto">
          <a:xfrm flipH="1">
            <a:off x="667637" y="1556951"/>
            <a:ext cx="5806" cy="1227666"/>
          </a:xfrm>
          <a:prstGeom prst="straightConnector1">
            <a:avLst/>
          </a:prstGeom>
          <a:noFill/>
          <a:ln w="22225" algn="ctr">
            <a:solidFill>
              <a:srgbClr val="00CC00"/>
            </a:solidFill>
            <a:round/>
            <a:headEnd/>
            <a:tailEnd type="none" w="sm" len="med"/>
          </a:ln>
        </p:spPr>
      </p:cxnSp>
      <p:sp>
        <p:nvSpPr>
          <p:cNvPr id="6" name="TextBox 5"/>
          <p:cNvSpPr txBox="1"/>
          <p:nvPr/>
        </p:nvSpPr>
        <p:spPr>
          <a:xfrm rot="10800000">
            <a:off x="421416" y="2784617"/>
            <a:ext cx="492443" cy="698500"/>
          </a:xfrm>
          <a:prstGeom prst="rect">
            <a:avLst/>
          </a:prstGeom>
          <a:solidFill>
            <a:schemeClr val="bg1"/>
          </a:solidFill>
          <a:ln>
            <a:solidFill>
              <a:schemeClr val="tx1"/>
            </a:solidFill>
          </a:ln>
        </p:spPr>
        <p:txBody>
          <a:bodyPr vert="vert" wrap="square">
            <a:spAutoFit/>
          </a:bodyPr>
          <a:lstStyle/>
          <a:p>
            <a:pPr algn="ctr">
              <a:defRPr/>
            </a:pPr>
            <a:r>
              <a:rPr lang="en-US" sz="1000" u="sng" dirty="0">
                <a:cs typeface="Arial" pitchFamily="34" charset="0"/>
              </a:rPr>
              <a:t>Laser 1</a:t>
            </a:r>
          </a:p>
          <a:p>
            <a:pPr algn="ctr">
              <a:defRPr/>
            </a:pPr>
            <a:r>
              <a:rPr lang="en-US" sz="1000" dirty="0">
                <a:cs typeface="Arial" pitchFamily="34" charset="0"/>
              </a:rPr>
              <a:t>5P-pol.</a:t>
            </a:r>
          </a:p>
        </p:txBody>
      </p:sp>
      <p:sp>
        <p:nvSpPr>
          <p:cNvPr id="7" name="Line 95"/>
          <p:cNvSpPr>
            <a:spLocks noChangeShapeType="1"/>
          </p:cNvSpPr>
          <p:nvPr/>
        </p:nvSpPr>
        <p:spPr bwMode="auto">
          <a:xfrm rot="5400000" flipH="1" flipV="1">
            <a:off x="3158678" y="4058446"/>
            <a:ext cx="77781" cy="453134"/>
          </a:xfrm>
          <a:prstGeom prst="line">
            <a:avLst/>
          </a:prstGeom>
          <a:noFill/>
          <a:ln w="38100">
            <a:solidFill>
              <a:srgbClr val="0000FF"/>
            </a:solidFill>
            <a:round/>
            <a:headEnd/>
            <a:tailEnd/>
          </a:ln>
        </p:spPr>
        <p:txBody>
          <a:bodyPr wrap="none" lIns="82058" tIns="41029" rIns="82058" bIns="41029" anchor="ctr"/>
          <a:lstStyle/>
          <a:p>
            <a:endParaRPr lang="en-US" sz="1000" dirty="0"/>
          </a:p>
        </p:txBody>
      </p:sp>
      <p:sp>
        <p:nvSpPr>
          <p:cNvPr id="8" name="Title 1"/>
          <p:cNvSpPr txBox="1">
            <a:spLocks/>
          </p:cNvSpPr>
          <p:nvPr/>
        </p:nvSpPr>
        <p:spPr>
          <a:xfrm>
            <a:off x="1802288" y="246935"/>
            <a:ext cx="5478463" cy="561975"/>
          </a:xfrm>
          <a:prstGeom prst="rect">
            <a:avLst/>
          </a:prstGeom>
        </p:spPr>
        <p:txBody>
          <a:bodyPr>
            <a:noAutofit/>
          </a:bodyPr>
          <a:lstStyle>
            <a:lvl1pPr algn="ctr" defTabSz="914400" rtl="0" eaLnBrk="1" latinLnBrk="0" hangingPunct="1">
              <a:spcBef>
                <a:spcPct val="0"/>
              </a:spcBef>
              <a:buNone/>
              <a:defRPr lang="en-US" sz="2800" b="1" kern="1200" dirty="0" smtClean="0">
                <a:solidFill>
                  <a:schemeClr val="tx1"/>
                </a:solidFill>
                <a:latin typeface="+mj-lt"/>
                <a:ea typeface="+mj-ea"/>
                <a:cs typeface="+mj-cs"/>
              </a:defRPr>
            </a:lvl1pPr>
          </a:lstStyle>
          <a:p>
            <a:pPr>
              <a:defRPr/>
            </a:pPr>
            <a:r>
              <a:rPr lang="en-US" sz="2400" dirty="0"/>
              <a:t>ATLAS Optical Block Diagram</a:t>
            </a:r>
          </a:p>
        </p:txBody>
      </p:sp>
      <p:sp>
        <p:nvSpPr>
          <p:cNvPr id="9" name="TextBox 8"/>
          <p:cNvSpPr txBox="1"/>
          <p:nvPr/>
        </p:nvSpPr>
        <p:spPr>
          <a:xfrm rot="10800000">
            <a:off x="1026060" y="2770498"/>
            <a:ext cx="492443" cy="707306"/>
          </a:xfrm>
          <a:prstGeom prst="rect">
            <a:avLst/>
          </a:prstGeom>
          <a:solidFill>
            <a:schemeClr val="bg1"/>
          </a:solidFill>
          <a:ln>
            <a:solidFill>
              <a:schemeClr val="tx1"/>
            </a:solidFill>
          </a:ln>
        </p:spPr>
        <p:txBody>
          <a:bodyPr vert="vert" wrap="square">
            <a:spAutoFit/>
          </a:bodyPr>
          <a:lstStyle/>
          <a:p>
            <a:pPr algn="ctr">
              <a:defRPr/>
            </a:pPr>
            <a:r>
              <a:rPr lang="en-US" sz="1000" u="sng" dirty="0"/>
              <a:t>Laser  2</a:t>
            </a:r>
            <a:r>
              <a:rPr lang="en-US" sz="1000" dirty="0"/>
              <a:t> </a:t>
            </a:r>
          </a:p>
          <a:p>
            <a:pPr algn="ctr">
              <a:defRPr/>
            </a:pPr>
            <a:r>
              <a:rPr lang="en-US" sz="1000" dirty="0"/>
              <a:t>S-pol.</a:t>
            </a:r>
          </a:p>
        </p:txBody>
      </p:sp>
      <p:cxnSp>
        <p:nvCxnSpPr>
          <p:cNvPr id="11" name="Straight Arrow Connector 106"/>
          <p:cNvCxnSpPr>
            <a:cxnSpLocks noChangeShapeType="1"/>
            <a:endCxn id="31" idx="1"/>
          </p:cNvCxnSpPr>
          <p:nvPr/>
        </p:nvCxnSpPr>
        <p:spPr bwMode="auto">
          <a:xfrm flipV="1">
            <a:off x="664234" y="1571655"/>
            <a:ext cx="3069566" cy="6077"/>
          </a:xfrm>
          <a:prstGeom prst="straightConnector1">
            <a:avLst/>
          </a:prstGeom>
          <a:noFill/>
          <a:ln w="22225" algn="ctr">
            <a:solidFill>
              <a:srgbClr val="00CC00"/>
            </a:solidFill>
            <a:round/>
            <a:headEnd/>
            <a:tailEnd type="triangle" w="sm" len="med"/>
          </a:ln>
        </p:spPr>
      </p:cxnSp>
      <p:sp>
        <p:nvSpPr>
          <p:cNvPr id="12" name="TextBox 11"/>
          <p:cNvSpPr txBox="1"/>
          <p:nvPr/>
        </p:nvSpPr>
        <p:spPr>
          <a:xfrm>
            <a:off x="8145318" y="1280301"/>
            <a:ext cx="628650" cy="246062"/>
          </a:xfrm>
          <a:prstGeom prst="rect">
            <a:avLst/>
          </a:prstGeom>
          <a:noFill/>
          <a:ln>
            <a:noFill/>
          </a:ln>
        </p:spPr>
        <p:txBody>
          <a:bodyPr>
            <a:spAutoFit/>
          </a:bodyPr>
          <a:lstStyle/>
          <a:p>
            <a:pPr algn="ctr">
              <a:defRPr/>
            </a:pPr>
            <a:r>
              <a:rPr lang="en-US" sz="1000" u="sng" dirty="0"/>
              <a:t>BSM</a:t>
            </a:r>
          </a:p>
        </p:txBody>
      </p:sp>
      <p:sp>
        <p:nvSpPr>
          <p:cNvPr id="13" name="Text Box 150"/>
          <p:cNvSpPr txBox="1">
            <a:spLocks noChangeArrowheads="1"/>
          </p:cNvSpPr>
          <p:nvPr/>
        </p:nvSpPr>
        <p:spPr bwMode="auto">
          <a:xfrm>
            <a:off x="403040" y="4264794"/>
            <a:ext cx="819150" cy="698412"/>
          </a:xfrm>
          <a:prstGeom prst="rect">
            <a:avLst/>
          </a:prstGeom>
          <a:solidFill>
            <a:schemeClr val="bg1"/>
          </a:solidFill>
          <a:ln w="9525">
            <a:solidFill>
              <a:schemeClr val="tx1"/>
            </a:solidFill>
            <a:miter lim="800000"/>
            <a:headEnd/>
            <a:tailEnd/>
          </a:ln>
        </p:spPr>
        <p:txBody>
          <a:bodyPr lIns="82058" tIns="41029" rIns="82058" bIns="41029">
            <a:spAutoFit/>
          </a:bodyPr>
          <a:lstStyle/>
          <a:p>
            <a:pPr algn="ctr">
              <a:defRPr/>
            </a:pPr>
            <a:r>
              <a:rPr lang="en-US" sz="1000" u="sng" dirty="0">
                <a:cs typeface="Arial" pitchFamily="34" charset="0"/>
              </a:rPr>
              <a:t>PMT-A </a:t>
            </a:r>
            <a:r>
              <a:rPr lang="en-US" sz="1000" dirty="0">
                <a:cs typeface="Arial" pitchFamily="34" charset="0"/>
              </a:rPr>
              <a:t>Detector Assembly</a:t>
            </a:r>
          </a:p>
          <a:p>
            <a:pPr algn="ctr">
              <a:defRPr/>
            </a:pPr>
            <a:r>
              <a:rPr lang="en-US" sz="1000" dirty="0">
                <a:cs typeface="Arial" pitchFamily="34" charset="0"/>
              </a:rPr>
              <a:t>(Qty. 6)</a:t>
            </a:r>
          </a:p>
        </p:txBody>
      </p:sp>
      <p:sp>
        <p:nvSpPr>
          <p:cNvPr id="15" name="TextBox 14"/>
          <p:cNvSpPr txBox="1"/>
          <p:nvPr/>
        </p:nvSpPr>
        <p:spPr>
          <a:xfrm>
            <a:off x="958291" y="960120"/>
            <a:ext cx="1301482" cy="365760"/>
          </a:xfrm>
          <a:prstGeom prst="rect">
            <a:avLst/>
          </a:prstGeom>
          <a:solidFill>
            <a:schemeClr val="bg1"/>
          </a:solidFill>
          <a:ln w="9525">
            <a:solidFill>
              <a:schemeClr val="tx1"/>
            </a:solidFill>
          </a:ln>
        </p:spPr>
        <p:txBody>
          <a:bodyPr wrap="square">
            <a:spAutoFit/>
          </a:bodyPr>
          <a:lstStyle/>
          <a:p>
            <a:pPr algn="ctr">
              <a:defRPr/>
            </a:pPr>
            <a:endParaRPr lang="en-US" sz="1000" u="sng" dirty="0"/>
          </a:p>
        </p:txBody>
      </p:sp>
      <p:cxnSp>
        <p:nvCxnSpPr>
          <p:cNvPr id="16" name="Straight Connector 107"/>
          <p:cNvCxnSpPr>
            <a:cxnSpLocks noChangeShapeType="1"/>
          </p:cNvCxnSpPr>
          <p:nvPr/>
        </p:nvCxnSpPr>
        <p:spPr bwMode="auto">
          <a:xfrm flipV="1">
            <a:off x="573018" y="1459585"/>
            <a:ext cx="190799" cy="184482"/>
          </a:xfrm>
          <a:prstGeom prst="line">
            <a:avLst/>
          </a:prstGeom>
          <a:noFill/>
          <a:ln w="22225" algn="ctr">
            <a:solidFill>
              <a:schemeClr val="tx1"/>
            </a:solidFill>
            <a:round/>
            <a:headEnd/>
            <a:tailEnd type="none" w="sm" len="med"/>
          </a:ln>
        </p:spPr>
      </p:cxnSp>
      <p:cxnSp>
        <p:nvCxnSpPr>
          <p:cNvPr id="17" name="Straight Connector 271"/>
          <p:cNvCxnSpPr>
            <a:cxnSpLocks noChangeShapeType="1"/>
          </p:cNvCxnSpPr>
          <p:nvPr/>
        </p:nvCxnSpPr>
        <p:spPr bwMode="auto">
          <a:xfrm>
            <a:off x="1362200" y="4375919"/>
            <a:ext cx="628650" cy="0"/>
          </a:xfrm>
          <a:prstGeom prst="line">
            <a:avLst/>
          </a:prstGeom>
          <a:noFill/>
          <a:ln w="38100" algn="ctr">
            <a:solidFill>
              <a:schemeClr val="tx1"/>
            </a:solidFill>
            <a:round/>
            <a:headEnd/>
            <a:tailEnd/>
          </a:ln>
        </p:spPr>
      </p:cxnSp>
      <p:sp>
        <p:nvSpPr>
          <p:cNvPr id="18" name="Oval 278"/>
          <p:cNvSpPr>
            <a:spLocks noChangeArrowheads="1"/>
          </p:cNvSpPr>
          <p:nvPr/>
        </p:nvSpPr>
        <p:spPr bwMode="auto">
          <a:xfrm>
            <a:off x="1951163" y="4337819"/>
            <a:ext cx="149225" cy="157162"/>
          </a:xfrm>
          <a:prstGeom prst="ellipse">
            <a:avLst/>
          </a:prstGeom>
          <a:solidFill>
            <a:schemeClr val="tx1"/>
          </a:solidFill>
          <a:ln w="28575" algn="ctr">
            <a:solidFill>
              <a:schemeClr val="tx1"/>
            </a:solidFill>
            <a:round/>
            <a:headEnd/>
            <a:tailEnd/>
          </a:ln>
        </p:spPr>
        <p:txBody>
          <a:bodyPr/>
          <a:lstStyle/>
          <a:p>
            <a:pPr algn="ctr"/>
            <a:endParaRPr lang="en-US" sz="1000"/>
          </a:p>
        </p:txBody>
      </p:sp>
      <p:cxnSp>
        <p:nvCxnSpPr>
          <p:cNvPr id="19" name="Straight Connector 281"/>
          <p:cNvCxnSpPr>
            <a:cxnSpLocks noChangeShapeType="1"/>
            <a:endCxn id="18" idx="3"/>
          </p:cNvCxnSpPr>
          <p:nvPr/>
        </p:nvCxnSpPr>
        <p:spPr bwMode="auto">
          <a:xfrm rot="5400000" flipH="1" flipV="1">
            <a:off x="1533899" y="4498643"/>
            <a:ext cx="465795" cy="412441"/>
          </a:xfrm>
          <a:prstGeom prst="line">
            <a:avLst/>
          </a:prstGeom>
          <a:noFill/>
          <a:ln w="38100" algn="ctr">
            <a:solidFill>
              <a:schemeClr val="tx1"/>
            </a:solidFill>
            <a:round/>
            <a:headEnd/>
            <a:tailEnd/>
          </a:ln>
        </p:spPr>
      </p:cxnSp>
      <p:cxnSp>
        <p:nvCxnSpPr>
          <p:cNvPr id="20" name="Straight Arrow Connector 290"/>
          <p:cNvCxnSpPr>
            <a:cxnSpLocks noChangeShapeType="1"/>
          </p:cNvCxnSpPr>
          <p:nvPr/>
        </p:nvCxnSpPr>
        <p:spPr bwMode="auto">
          <a:xfrm rot="16200000" flipH="1">
            <a:off x="1389188" y="4504506"/>
            <a:ext cx="306387" cy="163513"/>
          </a:xfrm>
          <a:prstGeom prst="straightConnector1">
            <a:avLst/>
          </a:prstGeom>
          <a:noFill/>
          <a:ln w="22225" algn="ctr">
            <a:solidFill>
              <a:schemeClr val="tx1"/>
            </a:solidFill>
            <a:round/>
            <a:headEnd type="arrow" w="med" len="med"/>
            <a:tailEnd type="arrow" w="med" len="med"/>
          </a:ln>
        </p:spPr>
      </p:cxnSp>
      <p:sp>
        <p:nvSpPr>
          <p:cNvPr id="21" name="Text Box 150"/>
          <p:cNvSpPr txBox="1">
            <a:spLocks noChangeArrowheads="1"/>
          </p:cNvSpPr>
          <p:nvPr/>
        </p:nvSpPr>
        <p:spPr bwMode="auto">
          <a:xfrm>
            <a:off x="1290920" y="5259589"/>
            <a:ext cx="819150" cy="698412"/>
          </a:xfrm>
          <a:prstGeom prst="rect">
            <a:avLst/>
          </a:prstGeom>
          <a:solidFill>
            <a:schemeClr val="bg1"/>
          </a:solidFill>
          <a:ln w="9525">
            <a:solidFill>
              <a:schemeClr val="tx1"/>
            </a:solidFill>
            <a:miter lim="800000"/>
            <a:headEnd/>
            <a:tailEnd/>
          </a:ln>
        </p:spPr>
        <p:txBody>
          <a:bodyPr wrap="square" lIns="82058" tIns="41029" rIns="82058" bIns="41029">
            <a:spAutoFit/>
          </a:bodyPr>
          <a:lstStyle/>
          <a:p>
            <a:pPr algn="ctr">
              <a:defRPr/>
            </a:pPr>
            <a:r>
              <a:rPr lang="en-US" sz="1000" u="sng" dirty="0">
                <a:cs typeface="Arial" pitchFamily="34" charset="0"/>
              </a:rPr>
              <a:t>PMT-B </a:t>
            </a:r>
            <a:r>
              <a:rPr lang="en-US" sz="1000" dirty="0">
                <a:cs typeface="Arial" pitchFamily="34" charset="0"/>
              </a:rPr>
              <a:t>Detector Assembly</a:t>
            </a:r>
          </a:p>
          <a:p>
            <a:pPr algn="ctr">
              <a:defRPr/>
            </a:pPr>
            <a:r>
              <a:rPr lang="en-US" sz="1000" dirty="0">
                <a:cs typeface="Arial" pitchFamily="34" charset="0"/>
              </a:rPr>
              <a:t>(Qty. 6)</a:t>
            </a:r>
          </a:p>
        </p:txBody>
      </p:sp>
      <p:sp>
        <p:nvSpPr>
          <p:cNvPr id="22" name="Rectangle 129"/>
          <p:cNvSpPr>
            <a:spLocks noChangeArrowheads="1"/>
          </p:cNvSpPr>
          <p:nvPr/>
        </p:nvSpPr>
        <p:spPr bwMode="auto">
          <a:xfrm>
            <a:off x="3409545" y="3758956"/>
            <a:ext cx="899808" cy="209144"/>
          </a:xfrm>
          <a:prstGeom prst="rect">
            <a:avLst/>
          </a:prstGeom>
          <a:solidFill>
            <a:schemeClr val="bg1"/>
          </a:solidFill>
          <a:ln w="9525" algn="ctr">
            <a:solidFill>
              <a:schemeClr val="tx1"/>
            </a:solidFill>
            <a:round/>
            <a:headEnd/>
            <a:tailEnd/>
          </a:ln>
        </p:spPr>
        <p:txBody>
          <a:bodyPr/>
          <a:lstStyle/>
          <a:p>
            <a:pPr algn="ctr"/>
            <a:endParaRPr lang="en-US" sz="1000" dirty="0"/>
          </a:p>
        </p:txBody>
      </p:sp>
      <p:sp>
        <p:nvSpPr>
          <p:cNvPr id="23" name="TextBox 22"/>
          <p:cNvSpPr txBox="1"/>
          <p:nvPr/>
        </p:nvSpPr>
        <p:spPr>
          <a:xfrm>
            <a:off x="1530327" y="4960716"/>
            <a:ext cx="431528" cy="246221"/>
          </a:xfrm>
          <a:prstGeom prst="rect">
            <a:avLst/>
          </a:prstGeom>
          <a:noFill/>
        </p:spPr>
        <p:txBody>
          <a:bodyPr wrap="none">
            <a:spAutoFit/>
          </a:bodyPr>
          <a:lstStyle/>
          <a:p>
            <a:pPr algn="ctr">
              <a:defRPr/>
            </a:pPr>
            <a:r>
              <a:rPr lang="en-US" sz="1000" u="sng" dirty="0">
                <a:cs typeface="Arial" charset="0"/>
              </a:rPr>
              <a:t>DSM</a:t>
            </a:r>
            <a:endParaRPr lang="en-US" sz="1000" dirty="0"/>
          </a:p>
        </p:txBody>
      </p:sp>
      <p:cxnSp>
        <p:nvCxnSpPr>
          <p:cNvPr id="24" name="Straight Arrow Connector 106"/>
          <p:cNvCxnSpPr>
            <a:cxnSpLocks noChangeShapeType="1"/>
          </p:cNvCxnSpPr>
          <p:nvPr/>
        </p:nvCxnSpPr>
        <p:spPr bwMode="auto">
          <a:xfrm>
            <a:off x="8298735" y="1585927"/>
            <a:ext cx="0" cy="591983"/>
          </a:xfrm>
          <a:prstGeom prst="straightConnector1">
            <a:avLst/>
          </a:prstGeom>
          <a:noFill/>
          <a:ln w="82550" algn="ctr">
            <a:solidFill>
              <a:srgbClr val="00CC00"/>
            </a:solidFill>
            <a:round/>
            <a:headEnd/>
            <a:tailEnd type="none" w="sm" len="med"/>
          </a:ln>
        </p:spPr>
      </p:cxnSp>
      <p:sp>
        <p:nvSpPr>
          <p:cNvPr id="25" name="TextBox 24"/>
          <p:cNvSpPr txBox="1"/>
          <p:nvPr/>
        </p:nvSpPr>
        <p:spPr>
          <a:xfrm>
            <a:off x="141098" y="1166889"/>
            <a:ext cx="640928" cy="400110"/>
          </a:xfrm>
          <a:prstGeom prst="rect">
            <a:avLst/>
          </a:prstGeom>
          <a:noFill/>
          <a:ln>
            <a:noFill/>
          </a:ln>
        </p:spPr>
        <p:txBody>
          <a:bodyPr wrap="square">
            <a:spAutoFit/>
          </a:bodyPr>
          <a:lstStyle/>
          <a:p>
            <a:pPr algn="ctr">
              <a:defRPr/>
            </a:pPr>
            <a:r>
              <a:rPr lang="en-US" sz="1000" u="sng" dirty="0"/>
              <a:t>Fold </a:t>
            </a:r>
          </a:p>
          <a:p>
            <a:pPr algn="ctr">
              <a:defRPr/>
            </a:pPr>
            <a:r>
              <a:rPr lang="en-US" sz="1000" u="sng" dirty="0"/>
              <a:t>Mirror</a:t>
            </a:r>
          </a:p>
        </p:txBody>
      </p:sp>
      <p:sp>
        <p:nvSpPr>
          <p:cNvPr id="26" name="TextBox 25"/>
          <p:cNvSpPr txBox="1"/>
          <p:nvPr/>
        </p:nvSpPr>
        <p:spPr>
          <a:xfrm>
            <a:off x="3287394" y="5365445"/>
            <a:ext cx="1136650" cy="400110"/>
          </a:xfrm>
          <a:prstGeom prst="rect">
            <a:avLst/>
          </a:prstGeom>
          <a:noFill/>
          <a:ln>
            <a:noFill/>
          </a:ln>
        </p:spPr>
        <p:txBody>
          <a:bodyPr>
            <a:spAutoFit/>
          </a:bodyPr>
          <a:lstStyle/>
          <a:p>
            <a:pPr algn="ctr">
              <a:defRPr/>
            </a:pPr>
            <a:r>
              <a:rPr lang="en-US" sz="1000" u="sng" dirty="0"/>
              <a:t>OFA</a:t>
            </a:r>
          </a:p>
          <a:p>
            <a:pPr algn="ctr">
              <a:defRPr/>
            </a:pPr>
            <a:r>
              <a:rPr lang="en-US" sz="1000" u="sng" dirty="0"/>
              <a:t>(Qty. 6 OFM)</a:t>
            </a:r>
          </a:p>
        </p:txBody>
      </p:sp>
      <p:sp>
        <p:nvSpPr>
          <p:cNvPr id="27" name="TextBox 26"/>
          <p:cNvSpPr txBox="1"/>
          <p:nvPr/>
        </p:nvSpPr>
        <p:spPr>
          <a:xfrm>
            <a:off x="402687" y="5133815"/>
            <a:ext cx="781323" cy="707886"/>
          </a:xfrm>
          <a:prstGeom prst="rect">
            <a:avLst/>
          </a:prstGeom>
          <a:noFill/>
          <a:ln>
            <a:noFill/>
          </a:ln>
        </p:spPr>
        <p:txBody>
          <a:bodyPr wrap="square">
            <a:spAutoFit/>
          </a:bodyPr>
          <a:lstStyle/>
          <a:p>
            <a:pPr algn="ctr">
              <a:defRPr/>
            </a:pPr>
            <a:r>
              <a:rPr lang="en-US" sz="1000" u="sng" dirty="0"/>
              <a:t>Detector </a:t>
            </a:r>
          </a:p>
          <a:p>
            <a:pPr algn="ctr">
              <a:defRPr/>
            </a:pPr>
            <a:r>
              <a:rPr lang="en-US" sz="1000" u="sng" dirty="0"/>
              <a:t>Array </a:t>
            </a:r>
          </a:p>
          <a:p>
            <a:pPr algn="ctr">
              <a:defRPr/>
            </a:pPr>
            <a:r>
              <a:rPr lang="en-US" sz="1000" u="sng" dirty="0"/>
              <a:t>Assembly </a:t>
            </a:r>
          </a:p>
          <a:p>
            <a:pPr algn="ctr">
              <a:defRPr/>
            </a:pPr>
            <a:r>
              <a:rPr lang="en-US" sz="1000" u="sng" dirty="0"/>
              <a:t>(DAA)</a:t>
            </a:r>
          </a:p>
        </p:txBody>
      </p:sp>
      <p:sp>
        <p:nvSpPr>
          <p:cNvPr id="28" name="TextBox 27"/>
          <p:cNvSpPr txBox="1"/>
          <p:nvPr/>
        </p:nvSpPr>
        <p:spPr>
          <a:xfrm>
            <a:off x="2590800" y="5788152"/>
            <a:ext cx="1311284" cy="553998"/>
          </a:xfrm>
          <a:prstGeom prst="rect">
            <a:avLst/>
          </a:prstGeom>
          <a:noFill/>
        </p:spPr>
        <p:txBody>
          <a:bodyPr wrap="square">
            <a:spAutoFit/>
          </a:bodyPr>
          <a:lstStyle/>
          <a:p>
            <a:pPr algn="ctr">
              <a:defRPr/>
            </a:pPr>
            <a:r>
              <a:rPr lang="en-US" sz="1000" u="sng" dirty="0">
                <a:cs typeface="Arial" charset="0"/>
              </a:rPr>
              <a:t>BCE DAA Test Port </a:t>
            </a:r>
          </a:p>
          <a:p>
            <a:pPr algn="ctr">
              <a:defRPr/>
            </a:pPr>
            <a:r>
              <a:rPr lang="en-US" sz="1000" dirty="0">
                <a:cs typeface="Arial" charset="0"/>
              </a:rPr>
              <a:t>Single-Mode, 0.12NA </a:t>
            </a:r>
          </a:p>
          <a:p>
            <a:pPr algn="ctr">
              <a:defRPr/>
            </a:pPr>
            <a:r>
              <a:rPr lang="en-US" sz="1000" dirty="0">
                <a:cs typeface="Arial" charset="0"/>
              </a:rPr>
              <a:t>Fiber-Optic (Qty. 6)</a:t>
            </a:r>
            <a:endParaRPr lang="en-US" sz="1000" dirty="0"/>
          </a:p>
        </p:txBody>
      </p:sp>
      <p:sp>
        <p:nvSpPr>
          <p:cNvPr id="29" name="TextBox 28"/>
          <p:cNvSpPr txBox="1"/>
          <p:nvPr/>
        </p:nvSpPr>
        <p:spPr>
          <a:xfrm>
            <a:off x="3723334" y="5791200"/>
            <a:ext cx="1458266" cy="553998"/>
          </a:xfrm>
          <a:prstGeom prst="rect">
            <a:avLst/>
          </a:prstGeom>
          <a:noFill/>
        </p:spPr>
        <p:txBody>
          <a:bodyPr wrap="square">
            <a:spAutoFit/>
          </a:bodyPr>
          <a:lstStyle/>
          <a:p>
            <a:pPr algn="ctr">
              <a:defRPr/>
            </a:pPr>
            <a:r>
              <a:rPr lang="en-US" sz="1000" u="sng" dirty="0">
                <a:cs typeface="Arial" charset="0"/>
              </a:rPr>
              <a:t>BCE RTA Test  Port </a:t>
            </a:r>
          </a:p>
          <a:p>
            <a:pPr algn="ctr">
              <a:defRPr/>
            </a:pPr>
            <a:r>
              <a:rPr lang="en-US" sz="1000" dirty="0">
                <a:cs typeface="Arial" charset="0"/>
              </a:rPr>
              <a:t>400µm, 0.22NA</a:t>
            </a:r>
          </a:p>
          <a:p>
            <a:pPr algn="ctr">
              <a:defRPr/>
            </a:pPr>
            <a:r>
              <a:rPr lang="en-US" sz="1000" dirty="0">
                <a:cs typeface="Arial" charset="0"/>
              </a:rPr>
              <a:t> Fiber-Optic</a:t>
            </a:r>
            <a:r>
              <a:rPr lang="en-US" sz="1000" dirty="0"/>
              <a:t> </a:t>
            </a:r>
            <a:r>
              <a:rPr lang="en-US" sz="1000" dirty="0">
                <a:cs typeface="Arial" charset="0"/>
              </a:rPr>
              <a:t>(Qty. 6)</a:t>
            </a:r>
          </a:p>
        </p:txBody>
      </p:sp>
      <p:sp>
        <p:nvSpPr>
          <p:cNvPr id="31" name="TextBox 30"/>
          <p:cNvSpPr txBox="1"/>
          <p:nvPr/>
        </p:nvSpPr>
        <p:spPr bwMode="auto">
          <a:xfrm>
            <a:off x="3733800" y="1371600"/>
            <a:ext cx="1024128" cy="400110"/>
          </a:xfrm>
          <a:prstGeom prst="rect">
            <a:avLst/>
          </a:prstGeom>
          <a:solidFill>
            <a:schemeClr val="bg1"/>
          </a:solidFill>
          <a:ln>
            <a:solidFill>
              <a:schemeClr val="tx1"/>
            </a:solidFill>
          </a:ln>
        </p:spPr>
        <p:txBody>
          <a:bodyPr wrap="square">
            <a:spAutoFit/>
          </a:bodyPr>
          <a:lstStyle/>
          <a:p>
            <a:pPr algn="ctr">
              <a:defRPr/>
            </a:pPr>
            <a:r>
              <a:rPr lang="en-US" sz="1000" u="sng" dirty="0"/>
              <a:t>Beam Expander</a:t>
            </a:r>
          </a:p>
          <a:p>
            <a:pPr algn="ctr">
              <a:defRPr/>
            </a:pPr>
            <a:r>
              <a:rPr lang="en-US" sz="1000" dirty="0"/>
              <a:t>m = 4.4X</a:t>
            </a:r>
          </a:p>
        </p:txBody>
      </p:sp>
      <p:sp>
        <p:nvSpPr>
          <p:cNvPr id="32" name="TextBox 31"/>
          <p:cNvSpPr txBox="1"/>
          <p:nvPr/>
        </p:nvSpPr>
        <p:spPr>
          <a:xfrm rot="16200000">
            <a:off x="8019395" y="4901201"/>
            <a:ext cx="954107" cy="973682"/>
          </a:xfrm>
          <a:prstGeom prst="rect">
            <a:avLst/>
          </a:prstGeom>
          <a:noFill/>
          <a:ln>
            <a:noFill/>
          </a:ln>
        </p:spPr>
        <p:txBody>
          <a:bodyPr vert="vert" wrap="square">
            <a:spAutoFit/>
          </a:bodyPr>
          <a:lstStyle/>
          <a:p>
            <a:pPr>
              <a:defRPr/>
            </a:pPr>
            <a:r>
              <a:rPr lang="en-US" sz="1000" dirty="0"/>
              <a:t>6 beams,</a:t>
            </a:r>
          </a:p>
          <a:p>
            <a:pPr>
              <a:defRPr/>
            </a:pPr>
            <a:r>
              <a:rPr lang="en-US" sz="1000" dirty="0"/>
              <a:t>3 x 2 array</a:t>
            </a:r>
          </a:p>
          <a:p>
            <a:pPr>
              <a:defRPr/>
            </a:pPr>
            <a:r>
              <a:rPr lang="en-US" sz="1000" dirty="0"/>
              <a:t>13.22 x 5.0mrad</a:t>
            </a:r>
          </a:p>
          <a:p>
            <a:pPr>
              <a:defRPr/>
            </a:pPr>
            <a:r>
              <a:rPr lang="en-US" sz="1000" dirty="0"/>
              <a:t>4:1 energy ratio</a:t>
            </a:r>
          </a:p>
          <a:p>
            <a:pPr>
              <a:defRPr/>
            </a:pPr>
            <a:r>
              <a:rPr lang="en-US" sz="1000" dirty="0"/>
              <a:t>&lt; 35 µrad div.</a:t>
            </a:r>
          </a:p>
        </p:txBody>
      </p:sp>
      <p:sp>
        <p:nvSpPr>
          <p:cNvPr id="33" name="TextBox 123"/>
          <p:cNvSpPr txBox="1">
            <a:spLocks noChangeArrowheads="1"/>
          </p:cNvSpPr>
          <p:nvPr/>
        </p:nvSpPr>
        <p:spPr bwMode="auto">
          <a:xfrm>
            <a:off x="2102477" y="2568713"/>
            <a:ext cx="1453005" cy="707886"/>
          </a:xfrm>
          <a:prstGeom prst="rect">
            <a:avLst/>
          </a:prstGeom>
          <a:noFill/>
          <a:ln w="9525">
            <a:noFill/>
            <a:miter lim="800000"/>
            <a:headEnd/>
            <a:tailEnd/>
          </a:ln>
        </p:spPr>
        <p:txBody>
          <a:bodyPr wrap="square">
            <a:spAutoFit/>
          </a:bodyPr>
          <a:lstStyle/>
          <a:p>
            <a:pPr algn="ctr">
              <a:defRPr/>
            </a:pPr>
            <a:r>
              <a:rPr lang="en-US" sz="1000" u="sng" dirty="0">
                <a:cs typeface="Arial" charset="0"/>
              </a:rPr>
              <a:t>SPD Fiber Bundle:</a:t>
            </a:r>
          </a:p>
          <a:p>
            <a:pPr algn="ctr">
              <a:defRPr/>
            </a:pPr>
            <a:r>
              <a:rPr lang="en-US" sz="1000" dirty="0">
                <a:cs typeface="Arial" charset="0"/>
              </a:rPr>
              <a:t>200 µm, 0.22NA, </a:t>
            </a:r>
          </a:p>
          <a:p>
            <a:pPr algn="ctr">
              <a:defRPr/>
            </a:pPr>
            <a:r>
              <a:rPr lang="en-US" sz="1000" dirty="0">
                <a:cs typeface="Arial" charset="0"/>
              </a:rPr>
              <a:t>dual w/fan-out</a:t>
            </a:r>
          </a:p>
          <a:p>
            <a:pPr algn="ctr">
              <a:defRPr/>
            </a:pPr>
            <a:r>
              <a:rPr lang="en-US" sz="1000" dirty="0">
                <a:cs typeface="Arial" charset="0"/>
              </a:rPr>
              <a:t>  </a:t>
            </a:r>
          </a:p>
        </p:txBody>
      </p:sp>
      <p:sp>
        <p:nvSpPr>
          <p:cNvPr id="34" name="Rectangle 33"/>
          <p:cNvSpPr/>
          <p:nvPr/>
        </p:nvSpPr>
        <p:spPr bwMode="auto">
          <a:xfrm rot="2700000">
            <a:off x="1225759" y="1419594"/>
            <a:ext cx="45719" cy="32004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endParaRPr>
          </a:p>
        </p:txBody>
      </p:sp>
      <p:sp>
        <p:nvSpPr>
          <p:cNvPr id="35" name="Text Box 66"/>
          <p:cNvSpPr txBox="1">
            <a:spLocks noChangeArrowheads="1"/>
          </p:cNvSpPr>
          <p:nvPr/>
        </p:nvSpPr>
        <p:spPr bwMode="auto">
          <a:xfrm>
            <a:off x="5745480" y="998563"/>
            <a:ext cx="1848287" cy="544524"/>
          </a:xfrm>
          <a:prstGeom prst="rect">
            <a:avLst/>
          </a:prstGeom>
          <a:noFill/>
          <a:ln w="9525">
            <a:noFill/>
            <a:miter lim="800000"/>
            <a:headEnd/>
            <a:tailEnd/>
          </a:ln>
        </p:spPr>
        <p:txBody>
          <a:bodyPr wrap="square" lIns="82058" tIns="41029" rIns="82058" bIns="41029">
            <a:spAutoFit/>
          </a:bodyPr>
          <a:lstStyle/>
          <a:p>
            <a:pPr algn="ctr">
              <a:defRPr/>
            </a:pPr>
            <a:r>
              <a:rPr lang="en-US" sz="1000" dirty="0"/>
              <a:t>44mm 1/e</a:t>
            </a:r>
            <a:r>
              <a:rPr lang="en-US" sz="1000" baseline="30000" dirty="0"/>
              <a:t>2</a:t>
            </a:r>
            <a:r>
              <a:rPr lang="en-US" sz="1000" dirty="0"/>
              <a:t>, 66mm </a:t>
            </a:r>
            <a:r>
              <a:rPr lang="en-US" sz="1000" dirty="0">
                <a:sym typeface="Symbol"/>
              </a:rPr>
              <a:t>CA dia.</a:t>
            </a:r>
            <a:r>
              <a:rPr lang="en-US" sz="1000" dirty="0"/>
              <a:t>,</a:t>
            </a:r>
          </a:p>
          <a:p>
            <a:pPr algn="ctr">
              <a:defRPr/>
            </a:pPr>
            <a:r>
              <a:rPr lang="en-US" sz="1000" dirty="0"/>
              <a:t>&lt; 24.5µrad 1/e</a:t>
            </a:r>
            <a:r>
              <a:rPr lang="en-US" sz="1000" baseline="30000" dirty="0"/>
              <a:t>2</a:t>
            </a:r>
            <a:r>
              <a:rPr lang="en-US" sz="1000" dirty="0"/>
              <a:t> </a:t>
            </a:r>
            <a:r>
              <a:rPr lang="en-US" sz="1000" dirty="0">
                <a:sym typeface="Symbol"/>
              </a:rPr>
              <a:t>dia. </a:t>
            </a:r>
            <a:r>
              <a:rPr lang="en-US" sz="1000" dirty="0"/>
              <a:t>divergence</a:t>
            </a:r>
          </a:p>
          <a:p>
            <a:pPr algn="ctr">
              <a:defRPr/>
            </a:pPr>
            <a:endParaRPr lang="en-US" sz="1000" dirty="0"/>
          </a:p>
        </p:txBody>
      </p:sp>
      <p:cxnSp>
        <p:nvCxnSpPr>
          <p:cNvPr id="36" name="Straight Arrow Connector 106"/>
          <p:cNvCxnSpPr>
            <a:cxnSpLocks noChangeShapeType="1"/>
            <a:stCxn id="31" idx="3"/>
          </p:cNvCxnSpPr>
          <p:nvPr/>
        </p:nvCxnSpPr>
        <p:spPr bwMode="auto">
          <a:xfrm>
            <a:off x="4757928" y="1571655"/>
            <a:ext cx="3547873" cy="23097"/>
          </a:xfrm>
          <a:prstGeom prst="straightConnector1">
            <a:avLst/>
          </a:prstGeom>
          <a:noFill/>
          <a:ln w="82550" algn="ctr">
            <a:solidFill>
              <a:srgbClr val="00CC00"/>
            </a:solidFill>
            <a:round/>
            <a:headEnd/>
            <a:tailEnd type="none" w="sm" len="med"/>
          </a:ln>
        </p:spPr>
      </p:cxnSp>
      <p:sp>
        <p:nvSpPr>
          <p:cNvPr id="37" name="Line 115"/>
          <p:cNvSpPr>
            <a:spLocks noChangeShapeType="1"/>
          </p:cNvSpPr>
          <p:nvPr/>
        </p:nvSpPr>
        <p:spPr bwMode="auto">
          <a:xfrm rot="5400000" flipH="1">
            <a:off x="8167264" y="1381386"/>
            <a:ext cx="307238" cy="351130"/>
          </a:xfrm>
          <a:prstGeom prst="line">
            <a:avLst/>
          </a:prstGeom>
          <a:noFill/>
          <a:ln w="60325">
            <a:solidFill>
              <a:schemeClr val="tx1"/>
            </a:solidFill>
            <a:round/>
            <a:headEnd/>
            <a:tailEnd/>
          </a:ln>
        </p:spPr>
        <p:txBody>
          <a:bodyPr wrap="none" anchor="ctr"/>
          <a:lstStyle/>
          <a:p>
            <a:pPr algn="ctr">
              <a:defRPr/>
            </a:pPr>
            <a:endParaRPr lang="en-US" sz="1000"/>
          </a:p>
        </p:txBody>
      </p:sp>
      <p:sp>
        <p:nvSpPr>
          <p:cNvPr id="38" name="Line 95"/>
          <p:cNvSpPr>
            <a:spLocks noChangeShapeType="1"/>
          </p:cNvSpPr>
          <p:nvPr/>
        </p:nvSpPr>
        <p:spPr bwMode="auto">
          <a:xfrm rot="5400000" flipV="1">
            <a:off x="3133290" y="2404197"/>
            <a:ext cx="1" cy="1744805"/>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39" name="Line 95"/>
          <p:cNvSpPr>
            <a:spLocks noChangeShapeType="1"/>
          </p:cNvSpPr>
          <p:nvPr/>
        </p:nvSpPr>
        <p:spPr bwMode="auto">
          <a:xfrm rot="5400000" flipH="1" flipV="1">
            <a:off x="3168885" y="4235684"/>
            <a:ext cx="55121" cy="455380"/>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40" name="Line 95"/>
          <p:cNvSpPr>
            <a:spLocks noChangeShapeType="1"/>
          </p:cNvSpPr>
          <p:nvPr/>
        </p:nvSpPr>
        <p:spPr bwMode="auto">
          <a:xfrm rot="5400000" flipH="1" flipV="1">
            <a:off x="3193106" y="4438245"/>
            <a:ext cx="9728" cy="432878"/>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41" name="Line 95"/>
          <p:cNvSpPr>
            <a:spLocks noChangeShapeType="1"/>
          </p:cNvSpPr>
          <p:nvPr/>
        </p:nvSpPr>
        <p:spPr bwMode="auto">
          <a:xfrm rot="5400000" flipV="1">
            <a:off x="3371606" y="1417508"/>
            <a:ext cx="14508" cy="2259468"/>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42" name="Line 95"/>
          <p:cNvSpPr>
            <a:spLocks noChangeShapeType="1"/>
          </p:cNvSpPr>
          <p:nvPr/>
        </p:nvSpPr>
        <p:spPr bwMode="auto">
          <a:xfrm rot="5400000" flipV="1">
            <a:off x="3836430" y="3206612"/>
            <a:ext cx="1318739" cy="0"/>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43" name="Line 95"/>
          <p:cNvSpPr>
            <a:spLocks noChangeShapeType="1"/>
          </p:cNvSpPr>
          <p:nvPr/>
        </p:nvSpPr>
        <p:spPr bwMode="auto">
          <a:xfrm rot="5400000" flipV="1">
            <a:off x="2499032" y="2935991"/>
            <a:ext cx="9727" cy="1821028"/>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44" name="TextBox 123"/>
          <p:cNvSpPr txBox="1">
            <a:spLocks noChangeArrowheads="1"/>
          </p:cNvSpPr>
          <p:nvPr/>
        </p:nvSpPr>
        <p:spPr bwMode="auto">
          <a:xfrm>
            <a:off x="2232784" y="2162145"/>
            <a:ext cx="1597382" cy="400110"/>
          </a:xfrm>
          <a:prstGeom prst="rect">
            <a:avLst/>
          </a:prstGeom>
          <a:noFill/>
          <a:ln w="9525">
            <a:noFill/>
            <a:miter lim="800000"/>
            <a:headEnd/>
            <a:tailEnd/>
          </a:ln>
        </p:spPr>
        <p:txBody>
          <a:bodyPr wrap="square">
            <a:spAutoFit/>
          </a:bodyPr>
          <a:lstStyle/>
          <a:p>
            <a:pPr algn="ctr">
              <a:defRPr/>
            </a:pPr>
            <a:r>
              <a:rPr lang="en-US" sz="1000" u="sng" dirty="0">
                <a:cs typeface="Arial" charset="0"/>
                <a:sym typeface="Symbol"/>
              </a:rPr>
              <a:t>WTOM Input </a:t>
            </a:r>
            <a:r>
              <a:rPr lang="en-US" sz="1000" u="sng" dirty="0">
                <a:cs typeface="Arial" charset="0"/>
              </a:rPr>
              <a:t>Fiber Optic:</a:t>
            </a:r>
          </a:p>
          <a:p>
            <a:pPr algn="ctr">
              <a:defRPr/>
            </a:pPr>
            <a:r>
              <a:rPr lang="en-US" sz="1000" dirty="0">
                <a:cs typeface="Arial" charset="0"/>
              </a:rPr>
              <a:t>100 µm, 0.22NA</a:t>
            </a:r>
          </a:p>
        </p:txBody>
      </p:sp>
      <p:sp>
        <p:nvSpPr>
          <p:cNvPr id="45" name="TextBox 123"/>
          <p:cNvSpPr txBox="1">
            <a:spLocks noChangeArrowheads="1"/>
          </p:cNvSpPr>
          <p:nvPr/>
        </p:nvSpPr>
        <p:spPr bwMode="auto">
          <a:xfrm>
            <a:off x="1524000" y="3810000"/>
            <a:ext cx="1962395" cy="400110"/>
          </a:xfrm>
          <a:prstGeom prst="rect">
            <a:avLst/>
          </a:prstGeom>
          <a:noFill/>
          <a:ln w="9525">
            <a:noFill/>
            <a:miter lim="800000"/>
            <a:headEnd/>
            <a:tailEnd/>
          </a:ln>
        </p:spPr>
        <p:txBody>
          <a:bodyPr wrap="square">
            <a:spAutoFit/>
          </a:bodyPr>
          <a:lstStyle/>
          <a:p>
            <a:pPr algn="ctr">
              <a:defRPr/>
            </a:pPr>
            <a:r>
              <a:rPr lang="en-US" sz="1000" u="sng" dirty="0">
                <a:cs typeface="Arial" charset="0"/>
                <a:sym typeface="Symbol"/>
              </a:rPr>
              <a:t>WTOM Output </a:t>
            </a:r>
            <a:r>
              <a:rPr lang="en-US" sz="1000" u="sng" dirty="0">
                <a:cs typeface="Arial" charset="0"/>
              </a:rPr>
              <a:t>Fiber Bundle: </a:t>
            </a:r>
          </a:p>
          <a:p>
            <a:pPr algn="ctr">
              <a:defRPr/>
            </a:pPr>
            <a:r>
              <a:rPr lang="en-US" sz="1000" dirty="0">
                <a:cs typeface="Arial" charset="0"/>
              </a:rPr>
              <a:t>200 µm, 0.22NA, dual w/fan-out</a:t>
            </a:r>
          </a:p>
        </p:txBody>
      </p:sp>
      <p:sp>
        <p:nvSpPr>
          <p:cNvPr id="46" name="Line 95"/>
          <p:cNvSpPr>
            <a:spLocks noChangeShapeType="1"/>
          </p:cNvSpPr>
          <p:nvPr/>
        </p:nvSpPr>
        <p:spPr bwMode="auto">
          <a:xfrm rot="5400000" flipH="1" flipV="1">
            <a:off x="3184725" y="4635514"/>
            <a:ext cx="6231" cy="433679"/>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47" name="Line 95"/>
          <p:cNvSpPr>
            <a:spLocks noChangeShapeType="1"/>
          </p:cNvSpPr>
          <p:nvPr/>
        </p:nvSpPr>
        <p:spPr bwMode="auto">
          <a:xfrm rot="5400000" flipV="1">
            <a:off x="3157740" y="4830897"/>
            <a:ext cx="50475" cy="443406"/>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48" name="Line 95"/>
          <p:cNvSpPr>
            <a:spLocks noChangeShapeType="1"/>
          </p:cNvSpPr>
          <p:nvPr/>
        </p:nvSpPr>
        <p:spPr bwMode="auto">
          <a:xfrm rot="5400000" flipV="1">
            <a:off x="3153725" y="5021436"/>
            <a:ext cx="62154" cy="430030"/>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49" name="Line 65"/>
          <p:cNvSpPr>
            <a:spLocks noChangeShapeType="1"/>
          </p:cNvSpPr>
          <p:nvPr/>
        </p:nvSpPr>
        <p:spPr bwMode="auto">
          <a:xfrm flipH="1">
            <a:off x="5969428" y="1209266"/>
            <a:ext cx="1" cy="326202"/>
          </a:xfrm>
          <a:prstGeom prst="line">
            <a:avLst/>
          </a:prstGeom>
          <a:noFill/>
          <a:ln w="9525">
            <a:solidFill>
              <a:schemeClr val="tx1"/>
            </a:solidFill>
            <a:round/>
            <a:headEnd/>
            <a:tailEnd type="triangle" w="med" len="med"/>
          </a:ln>
        </p:spPr>
        <p:txBody>
          <a:bodyPr wrap="none" lIns="82058" tIns="41029" rIns="82058" bIns="41029" anchor="ctr"/>
          <a:lstStyle/>
          <a:p>
            <a:endParaRPr lang="en-US" sz="1000"/>
          </a:p>
        </p:txBody>
      </p:sp>
      <p:sp>
        <p:nvSpPr>
          <p:cNvPr id="50" name="Rectangle 49"/>
          <p:cNvSpPr/>
          <p:nvPr/>
        </p:nvSpPr>
        <p:spPr bwMode="auto">
          <a:xfrm>
            <a:off x="1227410" y="4267732"/>
            <a:ext cx="957377" cy="99006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endParaRPr>
          </a:p>
        </p:txBody>
      </p:sp>
      <p:sp>
        <p:nvSpPr>
          <p:cNvPr id="51" name="Rectangle 50"/>
          <p:cNvSpPr/>
          <p:nvPr/>
        </p:nvSpPr>
        <p:spPr bwMode="auto">
          <a:xfrm>
            <a:off x="2188876" y="4266549"/>
            <a:ext cx="784037" cy="998161"/>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endParaRPr>
          </a:p>
        </p:txBody>
      </p:sp>
      <p:sp>
        <p:nvSpPr>
          <p:cNvPr id="52" name="Rectangle 51"/>
          <p:cNvSpPr/>
          <p:nvPr/>
        </p:nvSpPr>
        <p:spPr>
          <a:xfrm>
            <a:off x="2133600" y="4409154"/>
            <a:ext cx="920445" cy="707886"/>
          </a:xfrm>
          <a:prstGeom prst="rect">
            <a:avLst/>
          </a:prstGeom>
        </p:spPr>
        <p:txBody>
          <a:bodyPr wrap="none">
            <a:spAutoFit/>
          </a:bodyPr>
          <a:lstStyle/>
          <a:p>
            <a:pPr algn="ctr">
              <a:defRPr/>
            </a:pPr>
            <a:r>
              <a:rPr lang="en-US" sz="1000" dirty="0"/>
              <a:t>Detector </a:t>
            </a:r>
          </a:p>
          <a:p>
            <a:pPr algn="ctr">
              <a:defRPr/>
            </a:pPr>
            <a:r>
              <a:rPr lang="en-US" sz="1000" dirty="0"/>
              <a:t>Optics </a:t>
            </a:r>
          </a:p>
          <a:p>
            <a:pPr algn="ctr">
              <a:defRPr/>
            </a:pPr>
            <a:r>
              <a:rPr lang="en-US" sz="1000" dirty="0"/>
              <a:t>Tube</a:t>
            </a:r>
          </a:p>
          <a:p>
            <a:pPr algn="ctr">
              <a:defRPr/>
            </a:pPr>
            <a:r>
              <a:rPr lang="en-US" sz="1000" u="sng" dirty="0"/>
              <a:t>(DOT, Qty. 6 )</a:t>
            </a:r>
            <a:r>
              <a:rPr lang="en-US" sz="1000" dirty="0"/>
              <a:t> </a:t>
            </a:r>
          </a:p>
        </p:txBody>
      </p:sp>
      <p:sp>
        <p:nvSpPr>
          <p:cNvPr id="53" name="Text Box 29"/>
          <p:cNvSpPr txBox="1">
            <a:spLocks noChangeArrowheads="1"/>
          </p:cNvSpPr>
          <p:nvPr/>
        </p:nvSpPr>
        <p:spPr bwMode="auto">
          <a:xfrm>
            <a:off x="2057400" y="5405697"/>
            <a:ext cx="1467847" cy="390636"/>
          </a:xfrm>
          <a:prstGeom prst="rect">
            <a:avLst/>
          </a:prstGeom>
          <a:noFill/>
          <a:ln w="9525">
            <a:noFill/>
            <a:miter lim="800000"/>
            <a:headEnd/>
            <a:tailEnd/>
          </a:ln>
        </p:spPr>
        <p:txBody>
          <a:bodyPr wrap="square" lIns="82058" tIns="41029" rIns="82058" bIns="41029">
            <a:spAutoFit/>
          </a:bodyPr>
          <a:lstStyle/>
          <a:p>
            <a:pPr algn="ctr">
              <a:defRPr/>
            </a:pPr>
            <a:r>
              <a:rPr lang="en-US" sz="1000" u="sng" dirty="0"/>
              <a:t>OFA-DAA Fiber Optics</a:t>
            </a:r>
          </a:p>
          <a:p>
            <a:pPr algn="ctr">
              <a:defRPr/>
            </a:pPr>
            <a:r>
              <a:rPr lang="en-US" sz="1000" dirty="0"/>
              <a:t>400 µm, 0.22NA (Qty. 6)</a:t>
            </a:r>
          </a:p>
        </p:txBody>
      </p:sp>
      <p:sp>
        <p:nvSpPr>
          <p:cNvPr id="54" name="Line 65"/>
          <p:cNvSpPr>
            <a:spLocks noChangeShapeType="1"/>
          </p:cNvSpPr>
          <p:nvPr/>
        </p:nvSpPr>
        <p:spPr bwMode="auto">
          <a:xfrm flipV="1">
            <a:off x="3045866" y="5252935"/>
            <a:ext cx="57256" cy="171181"/>
          </a:xfrm>
          <a:prstGeom prst="line">
            <a:avLst/>
          </a:prstGeom>
          <a:noFill/>
          <a:ln w="9525">
            <a:solidFill>
              <a:schemeClr val="tx1"/>
            </a:solidFill>
            <a:round/>
            <a:headEnd/>
            <a:tailEnd type="triangle" w="med" len="med"/>
          </a:ln>
        </p:spPr>
        <p:txBody>
          <a:bodyPr wrap="none" lIns="82058" tIns="41029" rIns="82058" bIns="41029" anchor="ctr"/>
          <a:lstStyle/>
          <a:p>
            <a:endParaRPr lang="en-US" sz="1000"/>
          </a:p>
        </p:txBody>
      </p:sp>
      <p:sp>
        <p:nvSpPr>
          <p:cNvPr id="55" name="Rectangle 54"/>
          <p:cNvSpPr>
            <a:spLocks/>
          </p:cNvSpPr>
          <p:nvPr/>
        </p:nvSpPr>
        <p:spPr bwMode="auto">
          <a:xfrm>
            <a:off x="3730752" y="3790849"/>
            <a:ext cx="91440" cy="13716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endParaRPr>
          </a:p>
        </p:txBody>
      </p:sp>
      <p:sp>
        <p:nvSpPr>
          <p:cNvPr id="56" name="Rectangle 55"/>
          <p:cNvSpPr>
            <a:spLocks/>
          </p:cNvSpPr>
          <p:nvPr/>
        </p:nvSpPr>
        <p:spPr bwMode="auto">
          <a:xfrm>
            <a:off x="3866514" y="3791718"/>
            <a:ext cx="91440" cy="13716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endParaRPr>
          </a:p>
        </p:txBody>
      </p:sp>
      <p:sp>
        <p:nvSpPr>
          <p:cNvPr id="57" name="TextBox 56"/>
          <p:cNvSpPr txBox="1"/>
          <p:nvPr/>
        </p:nvSpPr>
        <p:spPr>
          <a:xfrm>
            <a:off x="3466621" y="3535642"/>
            <a:ext cx="554960" cy="246221"/>
          </a:xfrm>
          <a:prstGeom prst="rect">
            <a:avLst/>
          </a:prstGeom>
          <a:noFill/>
        </p:spPr>
        <p:txBody>
          <a:bodyPr wrap="none" rtlCol="0">
            <a:spAutoFit/>
          </a:bodyPr>
          <a:lstStyle/>
          <a:p>
            <a:r>
              <a:rPr lang="en-US" sz="1000" u="sng" dirty="0"/>
              <a:t>WTOM</a:t>
            </a:r>
          </a:p>
        </p:txBody>
      </p:sp>
      <p:sp>
        <p:nvSpPr>
          <p:cNvPr id="58" name="Line 95"/>
          <p:cNvSpPr>
            <a:spLocks noChangeShapeType="1"/>
          </p:cNvSpPr>
          <p:nvPr/>
        </p:nvSpPr>
        <p:spPr bwMode="auto">
          <a:xfrm rot="5400000" flipV="1">
            <a:off x="8458126" y="6062009"/>
            <a:ext cx="3034" cy="727857"/>
          </a:xfrm>
          <a:prstGeom prst="line">
            <a:avLst/>
          </a:prstGeom>
          <a:noFill/>
          <a:ln w="63500">
            <a:solidFill>
              <a:srgbClr val="0000FF"/>
            </a:solidFill>
            <a:round/>
            <a:headEnd/>
            <a:tailEnd/>
          </a:ln>
        </p:spPr>
        <p:txBody>
          <a:bodyPr wrap="none" lIns="82058" tIns="41029" rIns="82058" bIns="41029" anchor="ctr"/>
          <a:lstStyle/>
          <a:p>
            <a:endParaRPr lang="en-US"/>
          </a:p>
        </p:txBody>
      </p:sp>
      <p:cxnSp>
        <p:nvCxnSpPr>
          <p:cNvPr id="59" name="Straight Arrow Connector 106"/>
          <p:cNvCxnSpPr>
            <a:cxnSpLocks noChangeShapeType="1"/>
          </p:cNvCxnSpPr>
          <p:nvPr/>
        </p:nvCxnSpPr>
        <p:spPr bwMode="auto">
          <a:xfrm flipV="1">
            <a:off x="8109149" y="6105582"/>
            <a:ext cx="731520" cy="0"/>
          </a:xfrm>
          <a:prstGeom prst="straightConnector1">
            <a:avLst/>
          </a:prstGeom>
          <a:noFill/>
          <a:ln w="63500" algn="ctr">
            <a:solidFill>
              <a:srgbClr val="00CC00"/>
            </a:solidFill>
            <a:round/>
            <a:headEnd/>
            <a:tailEnd type="none" w="sm" len="med"/>
          </a:ln>
        </p:spPr>
      </p:cxnSp>
      <p:sp>
        <p:nvSpPr>
          <p:cNvPr id="60" name="TextBox 59"/>
          <p:cNvSpPr txBox="1"/>
          <p:nvPr/>
        </p:nvSpPr>
        <p:spPr>
          <a:xfrm>
            <a:off x="8009062" y="6424420"/>
            <a:ext cx="973343" cy="246221"/>
          </a:xfrm>
          <a:prstGeom prst="rect">
            <a:avLst/>
          </a:prstGeom>
          <a:noFill/>
        </p:spPr>
        <p:txBody>
          <a:bodyPr wrap="none" rtlCol="0">
            <a:spAutoFit/>
          </a:bodyPr>
          <a:lstStyle/>
          <a:p>
            <a:r>
              <a:rPr lang="en-US" sz="1000" dirty="0">
                <a:latin typeface="+mn-lt"/>
              </a:rPr>
              <a:t>Optical Fibers</a:t>
            </a:r>
          </a:p>
        </p:txBody>
      </p:sp>
      <p:sp>
        <p:nvSpPr>
          <p:cNvPr id="61" name="TextBox 60"/>
          <p:cNvSpPr txBox="1"/>
          <p:nvPr/>
        </p:nvSpPr>
        <p:spPr>
          <a:xfrm>
            <a:off x="8041866" y="6133978"/>
            <a:ext cx="864339" cy="246221"/>
          </a:xfrm>
          <a:prstGeom prst="rect">
            <a:avLst/>
          </a:prstGeom>
          <a:noFill/>
        </p:spPr>
        <p:txBody>
          <a:bodyPr wrap="none" rtlCol="0">
            <a:spAutoFit/>
          </a:bodyPr>
          <a:lstStyle/>
          <a:p>
            <a:r>
              <a:rPr lang="en-US" sz="1000" dirty="0">
                <a:latin typeface="+mn-lt"/>
              </a:rPr>
              <a:t>Open Beam</a:t>
            </a:r>
          </a:p>
        </p:txBody>
      </p:sp>
      <p:sp>
        <p:nvSpPr>
          <p:cNvPr id="63" name="Rectangle 638"/>
          <p:cNvSpPr>
            <a:spLocks noChangeArrowheads="1"/>
          </p:cNvSpPr>
          <p:nvPr/>
        </p:nvSpPr>
        <p:spPr bwMode="auto">
          <a:xfrm>
            <a:off x="6029466" y="27437"/>
            <a:ext cx="2131421" cy="692497"/>
          </a:xfrm>
          <a:prstGeom prst="rect">
            <a:avLst/>
          </a:prstGeom>
          <a:noFill/>
          <a:ln w="9525">
            <a:noFill/>
            <a:miter lim="800000"/>
            <a:headEnd/>
            <a:tailEnd/>
          </a:ln>
        </p:spPr>
        <p:txBody>
          <a:bodyPr wrap="square">
            <a:spAutoFit/>
          </a:bodyPr>
          <a:lstStyle/>
          <a:p>
            <a:pPr algn="ctr"/>
            <a:endParaRPr lang="en-US" sz="900" dirty="0"/>
          </a:p>
          <a:p>
            <a:pPr algn="r"/>
            <a:r>
              <a:rPr lang="en-US" sz="1050" b="1" dirty="0">
                <a:cs typeface="Arial" charset="0"/>
              </a:rPr>
              <a:t>ICESat-2-ATSYS-SPEC-0602</a:t>
            </a:r>
            <a:endParaRPr lang="en-US" sz="1050" b="1" dirty="0"/>
          </a:p>
          <a:p>
            <a:pPr algn="r"/>
            <a:r>
              <a:rPr lang="en-US" sz="1050" b="1" dirty="0"/>
              <a:t>Revision E    </a:t>
            </a:r>
          </a:p>
          <a:p>
            <a:pPr algn="ctr"/>
            <a:endParaRPr lang="en-US" sz="900" dirty="0"/>
          </a:p>
        </p:txBody>
      </p:sp>
      <p:sp>
        <p:nvSpPr>
          <p:cNvPr id="65" name="Line 95"/>
          <p:cNvSpPr>
            <a:spLocks noChangeShapeType="1"/>
          </p:cNvSpPr>
          <p:nvPr/>
        </p:nvSpPr>
        <p:spPr bwMode="auto">
          <a:xfrm rot="5400000">
            <a:off x="4408505" y="3755134"/>
            <a:ext cx="1" cy="194378"/>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68" name="Text Box 150"/>
          <p:cNvSpPr txBox="1">
            <a:spLocks noChangeArrowheads="1"/>
          </p:cNvSpPr>
          <p:nvPr/>
        </p:nvSpPr>
        <p:spPr bwMode="auto">
          <a:xfrm>
            <a:off x="3568236" y="2971800"/>
            <a:ext cx="513870" cy="236748"/>
          </a:xfrm>
          <a:prstGeom prst="rect">
            <a:avLst/>
          </a:prstGeom>
          <a:solidFill>
            <a:schemeClr val="bg1"/>
          </a:solidFill>
          <a:ln w="9525">
            <a:solidFill>
              <a:schemeClr val="tx1"/>
            </a:solidFill>
            <a:miter lim="800000"/>
            <a:headEnd/>
            <a:tailEnd/>
          </a:ln>
        </p:spPr>
        <p:txBody>
          <a:bodyPr lIns="82058" tIns="41029" rIns="82058" bIns="41029">
            <a:spAutoFit/>
          </a:bodyPr>
          <a:lstStyle/>
          <a:p>
            <a:pPr>
              <a:defRPr/>
            </a:pPr>
            <a:r>
              <a:rPr lang="en-US" sz="1000" dirty="0">
                <a:cs typeface="Arial" charset="0"/>
              </a:rPr>
              <a:t> </a:t>
            </a:r>
            <a:r>
              <a:rPr lang="en-US" sz="1000" u="sng" dirty="0">
                <a:cs typeface="Arial" charset="0"/>
              </a:rPr>
              <a:t>SPD 2</a:t>
            </a:r>
          </a:p>
        </p:txBody>
      </p:sp>
      <p:sp>
        <p:nvSpPr>
          <p:cNvPr id="69" name="TextBox 68"/>
          <p:cNvSpPr txBox="1"/>
          <p:nvPr/>
        </p:nvSpPr>
        <p:spPr>
          <a:xfrm>
            <a:off x="8061365" y="2170784"/>
            <a:ext cx="536791" cy="246221"/>
          </a:xfrm>
          <a:prstGeom prst="rect">
            <a:avLst/>
          </a:prstGeom>
          <a:solidFill>
            <a:schemeClr val="bg1"/>
          </a:solidFill>
          <a:ln>
            <a:solidFill>
              <a:schemeClr val="tx1"/>
            </a:solidFill>
          </a:ln>
        </p:spPr>
        <p:txBody>
          <a:bodyPr wrap="square">
            <a:spAutoFit/>
          </a:bodyPr>
          <a:lstStyle/>
          <a:p>
            <a:pPr algn="ctr">
              <a:defRPr/>
            </a:pPr>
            <a:r>
              <a:rPr lang="en-US" sz="1000" u="sng" dirty="0"/>
              <a:t>DOE</a:t>
            </a:r>
          </a:p>
        </p:txBody>
      </p:sp>
      <p:sp>
        <p:nvSpPr>
          <p:cNvPr id="70" name="Rectangle 69"/>
          <p:cNvSpPr/>
          <p:nvPr/>
        </p:nvSpPr>
        <p:spPr bwMode="auto">
          <a:xfrm rot="2700000">
            <a:off x="1229565" y="996647"/>
            <a:ext cx="45719" cy="32004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endParaRPr>
          </a:p>
        </p:txBody>
      </p:sp>
      <p:sp>
        <p:nvSpPr>
          <p:cNvPr id="71" name="Rectangle 70"/>
          <p:cNvSpPr/>
          <p:nvPr/>
        </p:nvSpPr>
        <p:spPr bwMode="auto">
          <a:xfrm rot="-2700000">
            <a:off x="1967991" y="1004048"/>
            <a:ext cx="45719" cy="32004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endParaRPr>
          </a:p>
        </p:txBody>
      </p:sp>
      <p:cxnSp>
        <p:nvCxnSpPr>
          <p:cNvPr id="72" name="Straight Arrow Connector 106"/>
          <p:cNvCxnSpPr>
            <a:cxnSpLocks noChangeShapeType="1"/>
            <a:endCxn id="71" idx="1"/>
          </p:cNvCxnSpPr>
          <p:nvPr/>
        </p:nvCxnSpPr>
        <p:spPr bwMode="auto">
          <a:xfrm flipV="1">
            <a:off x="1261070" y="1180232"/>
            <a:ext cx="713616" cy="8463"/>
          </a:xfrm>
          <a:prstGeom prst="straightConnector1">
            <a:avLst/>
          </a:prstGeom>
          <a:noFill/>
          <a:ln w="22225" algn="ctr">
            <a:solidFill>
              <a:srgbClr val="00CC00"/>
            </a:solidFill>
            <a:round/>
            <a:headEnd/>
            <a:tailEnd type="none" w="sm" len="med"/>
          </a:ln>
        </p:spPr>
      </p:cxnSp>
      <p:cxnSp>
        <p:nvCxnSpPr>
          <p:cNvPr id="73" name="Straight Arrow Connector 111"/>
          <p:cNvCxnSpPr>
            <a:cxnSpLocks noChangeShapeType="1"/>
            <a:stCxn id="70" idx="3"/>
            <a:endCxn id="9" idx="2"/>
          </p:cNvCxnSpPr>
          <p:nvPr/>
        </p:nvCxnSpPr>
        <p:spPr bwMode="auto">
          <a:xfrm>
            <a:off x="1268589" y="1172831"/>
            <a:ext cx="3692" cy="1597667"/>
          </a:xfrm>
          <a:prstGeom prst="straightConnector1">
            <a:avLst/>
          </a:prstGeom>
          <a:noFill/>
          <a:ln w="22225" algn="ctr">
            <a:solidFill>
              <a:srgbClr val="00CC00"/>
            </a:solidFill>
            <a:round/>
            <a:headEnd/>
            <a:tailEnd type="none" w="sm" len="med"/>
          </a:ln>
        </p:spPr>
      </p:cxnSp>
      <p:cxnSp>
        <p:nvCxnSpPr>
          <p:cNvPr id="74" name="Straight Arrow Connector 111"/>
          <p:cNvCxnSpPr>
            <a:cxnSpLocks noChangeShapeType="1"/>
          </p:cNvCxnSpPr>
          <p:nvPr/>
        </p:nvCxnSpPr>
        <p:spPr bwMode="auto">
          <a:xfrm>
            <a:off x="1963138" y="1184463"/>
            <a:ext cx="0" cy="1386552"/>
          </a:xfrm>
          <a:prstGeom prst="straightConnector1">
            <a:avLst/>
          </a:prstGeom>
          <a:noFill/>
          <a:ln w="22225" algn="ctr">
            <a:solidFill>
              <a:srgbClr val="00CC00"/>
            </a:solidFill>
            <a:round/>
            <a:headEnd/>
            <a:tailEnd type="triangle" w="sm" len="med"/>
          </a:ln>
        </p:spPr>
      </p:cxnSp>
      <p:sp>
        <p:nvSpPr>
          <p:cNvPr id="75" name="TextBox 74"/>
          <p:cNvSpPr txBox="1"/>
          <p:nvPr/>
        </p:nvSpPr>
        <p:spPr>
          <a:xfrm>
            <a:off x="1179415" y="685800"/>
            <a:ext cx="907621" cy="246221"/>
          </a:xfrm>
          <a:prstGeom prst="rect">
            <a:avLst/>
          </a:prstGeom>
          <a:noFill/>
        </p:spPr>
        <p:txBody>
          <a:bodyPr wrap="none" rtlCol="0">
            <a:spAutoFit/>
          </a:bodyPr>
          <a:lstStyle/>
          <a:p>
            <a:pPr algn="ctr"/>
            <a:r>
              <a:rPr lang="en-US" sz="1000" u="sng" dirty="0"/>
              <a:t>LSA Periscope</a:t>
            </a:r>
          </a:p>
        </p:txBody>
      </p:sp>
      <p:sp>
        <p:nvSpPr>
          <p:cNvPr id="77" name="Line 95"/>
          <p:cNvSpPr>
            <a:spLocks noChangeShapeType="1"/>
          </p:cNvSpPr>
          <p:nvPr/>
        </p:nvSpPr>
        <p:spPr bwMode="auto">
          <a:xfrm rot="5400000" flipH="1" flipV="1">
            <a:off x="2732996" y="2449342"/>
            <a:ext cx="422" cy="949953"/>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78" name="TextBox 77"/>
          <p:cNvSpPr txBox="1"/>
          <p:nvPr/>
        </p:nvSpPr>
        <p:spPr>
          <a:xfrm>
            <a:off x="924042" y="1333393"/>
            <a:ext cx="389850" cy="246221"/>
          </a:xfrm>
          <a:prstGeom prst="rect">
            <a:avLst/>
          </a:prstGeom>
          <a:noFill/>
        </p:spPr>
        <p:txBody>
          <a:bodyPr wrap="none" rtlCol="0">
            <a:spAutoFit/>
          </a:bodyPr>
          <a:lstStyle/>
          <a:p>
            <a:r>
              <a:rPr lang="en-US" sz="1000" u="sng" dirty="0"/>
              <a:t>PBC</a:t>
            </a:r>
          </a:p>
        </p:txBody>
      </p:sp>
      <p:sp>
        <p:nvSpPr>
          <p:cNvPr id="79" name="Line 95"/>
          <p:cNvSpPr>
            <a:spLocks noChangeShapeType="1"/>
          </p:cNvSpPr>
          <p:nvPr/>
        </p:nvSpPr>
        <p:spPr bwMode="auto">
          <a:xfrm rot="5400000">
            <a:off x="1388242" y="3725679"/>
            <a:ext cx="104830" cy="336750"/>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80" name="Line 95"/>
          <p:cNvSpPr>
            <a:spLocks noChangeShapeType="1"/>
          </p:cNvSpPr>
          <p:nvPr/>
        </p:nvSpPr>
        <p:spPr bwMode="auto">
          <a:xfrm rot="20160000">
            <a:off x="1302394" y="3677194"/>
            <a:ext cx="280532" cy="231503"/>
          </a:xfrm>
          <a:prstGeom prst="line">
            <a:avLst/>
          </a:prstGeom>
          <a:noFill/>
          <a:ln w="38100">
            <a:solidFill>
              <a:srgbClr val="0000FF"/>
            </a:solidFill>
            <a:round/>
            <a:headEnd/>
            <a:tailEnd/>
          </a:ln>
        </p:spPr>
        <p:txBody>
          <a:bodyPr wrap="none" lIns="82058" tIns="41029" rIns="82058" bIns="41029" anchor="ctr"/>
          <a:lstStyle/>
          <a:p>
            <a:endParaRPr lang="en-US" sz="1000"/>
          </a:p>
        </p:txBody>
      </p:sp>
      <p:grpSp>
        <p:nvGrpSpPr>
          <p:cNvPr id="81" name="Group 16"/>
          <p:cNvGrpSpPr>
            <a:grpSpLocks noChangeAspect="1"/>
          </p:cNvGrpSpPr>
          <p:nvPr/>
        </p:nvGrpSpPr>
        <p:grpSpPr bwMode="auto">
          <a:xfrm rot="16200000" flipH="1">
            <a:off x="6084437" y="2221363"/>
            <a:ext cx="792441" cy="1836115"/>
            <a:chOff x="1008" y="1342"/>
            <a:chExt cx="240" cy="872"/>
          </a:xfrm>
        </p:grpSpPr>
        <p:sp>
          <p:nvSpPr>
            <p:cNvPr id="82" name="Arc 17"/>
            <p:cNvSpPr>
              <a:spLocks noChangeAspect="1"/>
            </p:cNvSpPr>
            <p:nvPr/>
          </p:nvSpPr>
          <p:spPr bwMode="auto">
            <a:xfrm flipH="1">
              <a:off x="1008" y="1342"/>
              <a:ext cx="240" cy="393"/>
            </a:xfrm>
            <a:custGeom>
              <a:avLst/>
              <a:gdLst>
                <a:gd name="T0" fmla="*/ 0 w 21600"/>
                <a:gd name="T1" fmla="*/ 0 h 17340"/>
                <a:gd name="T2" fmla="*/ 0 w 21600"/>
                <a:gd name="T3" fmla="*/ 0 h 17340"/>
                <a:gd name="T4" fmla="*/ 0 w 21600"/>
                <a:gd name="T5" fmla="*/ 0 h 17340"/>
                <a:gd name="T6" fmla="*/ 0 60000 65536"/>
                <a:gd name="T7" fmla="*/ 0 60000 65536"/>
                <a:gd name="T8" fmla="*/ 0 60000 65536"/>
                <a:gd name="T9" fmla="*/ 0 w 21600"/>
                <a:gd name="T10" fmla="*/ 0 h 17340"/>
                <a:gd name="T11" fmla="*/ 21600 w 21600"/>
                <a:gd name="T12" fmla="*/ 17340 h 17340"/>
              </a:gdLst>
              <a:ahLst/>
              <a:cxnLst>
                <a:cxn ang="T6">
                  <a:pos x="T0" y="T1"/>
                </a:cxn>
                <a:cxn ang="T7">
                  <a:pos x="T2" y="T3"/>
                </a:cxn>
                <a:cxn ang="T8">
                  <a:pos x="T4" y="T5"/>
                </a:cxn>
              </a:cxnLst>
              <a:rect l="T9" t="T10" r="T11" b="T12"/>
              <a:pathLst>
                <a:path w="21600" h="17340" fill="none" extrusionOk="0">
                  <a:moveTo>
                    <a:pt x="12879" y="-1"/>
                  </a:moveTo>
                  <a:cubicBezTo>
                    <a:pt x="18365" y="4074"/>
                    <a:pt x="21600" y="10505"/>
                    <a:pt x="21600" y="17340"/>
                  </a:cubicBezTo>
                </a:path>
                <a:path w="21600" h="17340" stroke="0" extrusionOk="0">
                  <a:moveTo>
                    <a:pt x="12879" y="-1"/>
                  </a:moveTo>
                  <a:cubicBezTo>
                    <a:pt x="18365" y="4074"/>
                    <a:pt x="21600" y="10505"/>
                    <a:pt x="21600" y="17340"/>
                  </a:cubicBezTo>
                  <a:lnTo>
                    <a:pt x="0" y="17340"/>
                  </a:lnTo>
                  <a:close/>
                </a:path>
              </a:pathLst>
            </a:custGeom>
            <a:noFill/>
            <a:ln w="76200">
              <a:solidFill>
                <a:schemeClr val="tx1"/>
              </a:solidFill>
              <a:round/>
              <a:headEnd/>
              <a:tailEnd/>
            </a:ln>
          </p:spPr>
          <p:txBody>
            <a:bodyPr wrap="none" anchor="ctr"/>
            <a:lstStyle/>
            <a:p>
              <a:endParaRPr lang="en-US" sz="1000"/>
            </a:p>
          </p:txBody>
        </p:sp>
        <p:sp>
          <p:nvSpPr>
            <p:cNvPr id="83" name="Arc 18"/>
            <p:cNvSpPr>
              <a:spLocks noChangeAspect="1"/>
            </p:cNvSpPr>
            <p:nvPr/>
          </p:nvSpPr>
          <p:spPr bwMode="auto">
            <a:xfrm flipH="1" flipV="1">
              <a:off x="1008" y="1795"/>
              <a:ext cx="240" cy="419"/>
            </a:xfrm>
            <a:custGeom>
              <a:avLst/>
              <a:gdLst>
                <a:gd name="T0" fmla="*/ 0 w 21600"/>
                <a:gd name="T1" fmla="*/ 0 h 17340"/>
                <a:gd name="T2" fmla="*/ 0 w 21600"/>
                <a:gd name="T3" fmla="*/ 0 h 17340"/>
                <a:gd name="T4" fmla="*/ 0 w 21600"/>
                <a:gd name="T5" fmla="*/ 0 h 17340"/>
                <a:gd name="T6" fmla="*/ 0 60000 65536"/>
                <a:gd name="T7" fmla="*/ 0 60000 65536"/>
                <a:gd name="T8" fmla="*/ 0 60000 65536"/>
                <a:gd name="T9" fmla="*/ 0 w 21600"/>
                <a:gd name="T10" fmla="*/ 0 h 17340"/>
                <a:gd name="T11" fmla="*/ 21600 w 21600"/>
                <a:gd name="T12" fmla="*/ 17340 h 17340"/>
              </a:gdLst>
              <a:ahLst/>
              <a:cxnLst>
                <a:cxn ang="T6">
                  <a:pos x="T0" y="T1"/>
                </a:cxn>
                <a:cxn ang="T7">
                  <a:pos x="T2" y="T3"/>
                </a:cxn>
                <a:cxn ang="T8">
                  <a:pos x="T4" y="T5"/>
                </a:cxn>
              </a:cxnLst>
              <a:rect l="T9" t="T10" r="T11" b="T12"/>
              <a:pathLst>
                <a:path w="21600" h="17340" fill="none" extrusionOk="0">
                  <a:moveTo>
                    <a:pt x="12879" y="-1"/>
                  </a:moveTo>
                  <a:cubicBezTo>
                    <a:pt x="18365" y="4074"/>
                    <a:pt x="21600" y="10505"/>
                    <a:pt x="21600" y="17340"/>
                  </a:cubicBezTo>
                </a:path>
                <a:path w="21600" h="17340" stroke="0" extrusionOk="0">
                  <a:moveTo>
                    <a:pt x="12879" y="-1"/>
                  </a:moveTo>
                  <a:cubicBezTo>
                    <a:pt x="18365" y="4074"/>
                    <a:pt x="21600" y="10505"/>
                    <a:pt x="21600" y="17340"/>
                  </a:cubicBezTo>
                  <a:lnTo>
                    <a:pt x="0" y="17340"/>
                  </a:lnTo>
                  <a:close/>
                </a:path>
              </a:pathLst>
            </a:custGeom>
            <a:noFill/>
            <a:ln w="76200">
              <a:solidFill>
                <a:schemeClr val="tx1"/>
              </a:solidFill>
              <a:round/>
              <a:headEnd/>
              <a:tailEnd/>
            </a:ln>
          </p:spPr>
          <p:txBody>
            <a:bodyPr wrap="none" anchor="ctr"/>
            <a:lstStyle/>
            <a:p>
              <a:endParaRPr lang="en-US" sz="1000"/>
            </a:p>
          </p:txBody>
        </p:sp>
      </p:grpSp>
      <p:sp>
        <p:nvSpPr>
          <p:cNvPr id="87" name="Line 95"/>
          <p:cNvSpPr>
            <a:spLocks noChangeShapeType="1"/>
          </p:cNvSpPr>
          <p:nvPr/>
        </p:nvSpPr>
        <p:spPr bwMode="auto">
          <a:xfrm rot="5400000" flipV="1">
            <a:off x="4541520" y="4191000"/>
            <a:ext cx="0" cy="548640"/>
          </a:xfrm>
          <a:prstGeom prst="line">
            <a:avLst/>
          </a:prstGeom>
          <a:noFill/>
          <a:ln w="38100">
            <a:solidFill>
              <a:srgbClr val="0000FF"/>
            </a:solidFill>
            <a:round/>
            <a:headEnd/>
            <a:tailEnd/>
          </a:ln>
        </p:spPr>
        <p:txBody>
          <a:bodyPr wrap="none" lIns="82058" tIns="41029" rIns="82058" bIns="41029" anchor="ctr"/>
          <a:lstStyle/>
          <a:p>
            <a:endParaRPr lang="en-US" sz="1000" dirty="0"/>
          </a:p>
        </p:txBody>
      </p:sp>
      <p:sp>
        <p:nvSpPr>
          <p:cNvPr id="88" name="Line 95"/>
          <p:cNvSpPr>
            <a:spLocks noChangeShapeType="1"/>
          </p:cNvSpPr>
          <p:nvPr/>
        </p:nvSpPr>
        <p:spPr bwMode="auto">
          <a:xfrm rot="5400000" flipV="1">
            <a:off x="4572000" y="4349496"/>
            <a:ext cx="0" cy="640080"/>
          </a:xfrm>
          <a:prstGeom prst="line">
            <a:avLst/>
          </a:prstGeom>
          <a:noFill/>
          <a:ln w="38100">
            <a:solidFill>
              <a:srgbClr val="0000FF"/>
            </a:solidFill>
            <a:round/>
            <a:headEnd/>
            <a:tailEnd/>
          </a:ln>
        </p:spPr>
        <p:txBody>
          <a:bodyPr wrap="none" lIns="82058" tIns="41029" rIns="82058" bIns="41029" anchor="ctr"/>
          <a:lstStyle/>
          <a:p>
            <a:endParaRPr lang="en-US" sz="1000" dirty="0"/>
          </a:p>
        </p:txBody>
      </p:sp>
      <p:sp>
        <p:nvSpPr>
          <p:cNvPr id="89" name="Line 95"/>
          <p:cNvSpPr>
            <a:spLocks noChangeShapeType="1"/>
          </p:cNvSpPr>
          <p:nvPr/>
        </p:nvSpPr>
        <p:spPr bwMode="auto">
          <a:xfrm rot="5400000" flipV="1">
            <a:off x="4609924" y="4513874"/>
            <a:ext cx="352" cy="685800"/>
          </a:xfrm>
          <a:prstGeom prst="line">
            <a:avLst/>
          </a:prstGeom>
          <a:noFill/>
          <a:ln w="38100">
            <a:solidFill>
              <a:srgbClr val="0000FF"/>
            </a:solidFill>
            <a:round/>
            <a:headEnd/>
            <a:tailEnd/>
          </a:ln>
        </p:spPr>
        <p:txBody>
          <a:bodyPr wrap="none" lIns="82058" tIns="41029" rIns="82058" bIns="41029" anchor="ctr"/>
          <a:lstStyle/>
          <a:p>
            <a:endParaRPr lang="en-US" sz="1000" dirty="0"/>
          </a:p>
        </p:txBody>
      </p:sp>
      <p:sp>
        <p:nvSpPr>
          <p:cNvPr id="90" name="Line 95"/>
          <p:cNvSpPr>
            <a:spLocks noChangeShapeType="1"/>
          </p:cNvSpPr>
          <p:nvPr/>
        </p:nvSpPr>
        <p:spPr bwMode="auto">
          <a:xfrm rot="5400000" flipV="1">
            <a:off x="4655420" y="4700416"/>
            <a:ext cx="800" cy="746760"/>
          </a:xfrm>
          <a:prstGeom prst="line">
            <a:avLst/>
          </a:prstGeom>
          <a:noFill/>
          <a:ln w="38100">
            <a:solidFill>
              <a:srgbClr val="0000FF"/>
            </a:solidFill>
            <a:round/>
            <a:headEnd/>
            <a:tailEnd/>
          </a:ln>
        </p:spPr>
        <p:txBody>
          <a:bodyPr wrap="none" lIns="82058" tIns="41029" rIns="82058" bIns="41029" anchor="ctr"/>
          <a:lstStyle/>
          <a:p>
            <a:endParaRPr lang="en-US" sz="1000" dirty="0"/>
          </a:p>
        </p:txBody>
      </p:sp>
      <p:sp>
        <p:nvSpPr>
          <p:cNvPr id="91" name="Line 95"/>
          <p:cNvSpPr>
            <a:spLocks noChangeShapeType="1"/>
          </p:cNvSpPr>
          <p:nvPr/>
        </p:nvSpPr>
        <p:spPr bwMode="auto">
          <a:xfrm rot="5400000" flipV="1">
            <a:off x="4685346" y="4850321"/>
            <a:ext cx="1907" cy="838200"/>
          </a:xfrm>
          <a:prstGeom prst="line">
            <a:avLst/>
          </a:prstGeom>
          <a:noFill/>
          <a:ln w="38100">
            <a:solidFill>
              <a:srgbClr val="0000FF"/>
            </a:solidFill>
            <a:round/>
            <a:headEnd/>
            <a:tailEnd/>
          </a:ln>
        </p:spPr>
        <p:txBody>
          <a:bodyPr wrap="none" lIns="82058" tIns="41029" rIns="82058" bIns="41029" anchor="ctr"/>
          <a:lstStyle/>
          <a:p>
            <a:endParaRPr lang="en-US" sz="1000" dirty="0"/>
          </a:p>
        </p:txBody>
      </p:sp>
      <p:sp>
        <p:nvSpPr>
          <p:cNvPr id="92" name="TextBox 91"/>
          <p:cNvSpPr txBox="1"/>
          <p:nvPr/>
        </p:nvSpPr>
        <p:spPr>
          <a:xfrm>
            <a:off x="7510186" y="2606552"/>
            <a:ext cx="381000" cy="384721"/>
          </a:xfrm>
          <a:prstGeom prst="rect">
            <a:avLst/>
          </a:prstGeom>
          <a:solidFill>
            <a:schemeClr val="bg1"/>
          </a:solidFill>
          <a:ln>
            <a:solidFill>
              <a:schemeClr val="tx1"/>
            </a:solidFill>
          </a:ln>
        </p:spPr>
        <p:txBody>
          <a:bodyPr wrap="square">
            <a:spAutoFit/>
          </a:bodyPr>
          <a:lstStyle/>
          <a:p>
            <a:pPr algn="ctr">
              <a:defRPr/>
            </a:pPr>
            <a:endParaRPr lang="en-US" sz="500" u="sng" dirty="0"/>
          </a:p>
          <a:p>
            <a:pPr algn="ctr">
              <a:defRPr/>
            </a:pPr>
            <a:r>
              <a:rPr lang="en-US" sz="800" u="sng" dirty="0"/>
              <a:t>LRS</a:t>
            </a:r>
          </a:p>
          <a:p>
            <a:pPr algn="ctr">
              <a:defRPr/>
            </a:pPr>
            <a:r>
              <a:rPr lang="en-US" sz="600" dirty="0"/>
              <a:t> </a:t>
            </a:r>
          </a:p>
        </p:txBody>
      </p:sp>
      <p:sp>
        <p:nvSpPr>
          <p:cNvPr id="93" name="Rectangle 129"/>
          <p:cNvSpPr>
            <a:spLocks noChangeArrowheads="1"/>
          </p:cNvSpPr>
          <p:nvPr/>
        </p:nvSpPr>
        <p:spPr bwMode="auto">
          <a:xfrm>
            <a:off x="3406303" y="4140739"/>
            <a:ext cx="895073" cy="209144"/>
          </a:xfrm>
          <a:prstGeom prst="rect">
            <a:avLst/>
          </a:prstGeom>
          <a:solidFill>
            <a:schemeClr val="bg1"/>
          </a:solidFill>
          <a:ln w="9525" algn="ctr">
            <a:solidFill>
              <a:schemeClr val="tx1"/>
            </a:solidFill>
            <a:round/>
            <a:headEnd/>
            <a:tailEnd/>
          </a:ln>
        </p:spPr>
        <p:txBody>
          <a:bodyPr/>
          <a:lstStyle/>
          <a:p>
            <a:pPr algn="ctr"/>
            <a:endParaRPr lang="en-US" sz="1000" dirty="0"/>
          </a:p>
        </p:txBody>
      </p:sp>
      <p:sp>
        <p:nvSpPr>
          <p:cNvPr id="94" name="Rectangle 93"/>
          <p:cNvSpPr>
            <a:spLocks/>
          </p:cNvSpPr>
          <p:nvPr/>
        </p:nvSpPr>
        <p:spPr bwMode="auto">
          <a:xfrm>
            <a:off x="3733731" y="4172916"/>
            <a:ext cx="91440" cy="13716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endParaRPr>
          </a:p>
        </p:txBody>
      </p:sp>
      <p:sp>
        <p:nvSpPr>
          <p:cNvPr id="95" name="Rectangle 94"/>
          <p:cNvSpPr>
            <a:spLocks/>
          </p:cNvSpPr>
          <p:nvPr/>
        </p:nvSpPr>
        <p:spPr bwMode="auto">
          <a:xfrm>
            <a:off x="3865751" y="4172916"/>
            <a:ext cx="91440" cy="13716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endParaRPr>
          </a:p>
        </p:txBody>
      </p:sp>
      <p:sp>
        <p:nvSpPr>
          <p:cNvPr id="96" name="Rectangle 129"/>
          <p:cNvSpPr>
            <a:spLocks noChangeArrowheads="1"/>
          </p:cNvSpPr>
          <p:nvPr/>
        </p:nvSpPr>
        <p:spPr bwMode="auto">
          <a:xfrm>
            <a:off x="3401568" y="4341777"/>
            <a:ext cx="899808" cy="209144"/>
          </a:xfrm>
          <a:prstGeom prst="rect">
            <a:avLst/>
          </a:prstGeom>
          <a:solidFill>
            <a:schemeClr val="bg1"/>
          </a:solidFill>
          <a:ln w="9525" algn="ctr">
            <a:solidFill>
              <a:schemeClr val="tx1"/>
            </a:solidFill>
            <a:round/>
            <a:headEnd/>
            <a:tailEnd/>
          </a:ln>
        </p:spPr>
        <p:txBody>
          <a:bodyPr/>
          <a:lstStyle/>
          <a:p>
            <a:pPr algn="ctr"/>
            <a:endParaRPr lang="en-US" sz="1000" dirty="0"/>
          </a:p>
        </p:txBody>
      </p:sp>
      <p:sp>
        <p:nvSpPr>
          <p:cNvPr id="97" name="Rectangle 129"/>
          <p:cNvSpPr>
            <a:spLocks noChangeArrowheads="1"/>
          </p:cNvSpPr>
          <p:nvPr/>
        </p:nvSpPr>
        <p:spPr bwMode="auto">
          <a:xfrm>
            <a:off x="3404681" y="4552543"/>
            <a:ext cx="899808" cy="209144"/>
          </a:xfrm>
          <a:prstGeom prst="rect">
            <a:avLst/>
          </a:prstGeom>
          <a:solidFill>
            <a:schemeClr val="bg1"/>
          </a:solidFill>
          <a:ln w="9525" algn="ctr">
            <a:solidFill>
              <a:schemeClr val="tx1"/>
            </a:solidFill>
            <a:round/>
            <a:headEnd/>
            <a:tailEnd/>
          </a:ln>
        </p:spPr>
        <p:txBody>
          <a:bodyPr/>
          <a:lstStyle/>
          <a:p>
            <a:pPr algn="ctr"/>
            <a:endParaRPr lang="en-US" sz="1000" dirty="0"/>
          </a:p>
        </p:txBody>
      </p:sp>
      <p:sp>
        <p:nvSpPr>
          <p:cNvPr id="98" name="Rectangle 129"/>
          <p:cNvSpPr>
            <a:spLocks noChangeArrowheads="1"/>
          </p:cNvSpPr>
          <p:nvPr/>
        </p:nvSpPr>
        <p:spPr bwMode="auto">
          <a:xfrm>
            <a:off x="3404682" y="4756824"/>
            <a:ext cx="899808" cy="209144"/>
          </a:xfrm>
          <a:prstGeom prst="rect">
            <a:avLst/>
          </a:prstGeom>
          <a:solidFill>
            <a:schemeClr val="bg1"/>
          </a:solidFill>
          <a:ln w="9525" algn="ctr">
            <a:solidFill>
              <a:schemeClr val="tx1"/>
            </a:solidFill>
            <a:round/>
            <a:headEnd/>
            <a:tailEnd/>
          </a:ln>
        </p:spPr>
        <p:txBody>
          <a:bodyPr/>
          <a:lstStyle/>
          <a:p>
            <a:pPr algn="ctr"/>
            <a:endParaRPr lang="en-US" sz="1000" dirty="0"/>
          </a:p>
        </p:txBody>
      </p:sp>
      <p:sp>
        <p:nvSpPr>
          <p:cNvPr id="99" name="Rectangle 129"/>
          <p:cNvSpPr>
            <a:spLocks noChangeArrowheads="1"/>
          </p:cNvSpPr>
          <p:nvPr/>
        </p:nvSpPr>
        <p:spPr bwMode="auto">
          <a:xfrm>
            <a:off x="3406303" y="4962726"/>
            <a:ext cx="899808" cy="209144"/>
          </a:xfrm>
          <a:prstGeom prst="rect">
            <a:avLst/>
          </a:prstGeom>
          <a:solidFill>
            <a:schemeClr val="bg1"/>
          </a:solidFill>
          <a:ln w="9525" algn="ctr">
            <a:solidFill>
              <a:schemeClr val="tx1"/>
            </a:solidFill>
            <a:round/>
            <a:headEnd/>
            <a:tailEnd/>
          </a:ln>
        </p:spPr>
        <p:txBody>
          <a:bodyPr/>
          <a:lstStyle/>
          <a:p>
            <a:pPr algn="ctr"/>
            <a:endParaRPr lang="en-US" sz="1000" dirty="0"/>
          </a:p>
        </p:txBody>
      </p:sp>
      <p:sp>
        <p:nvSpPr>
          <p:cNvPr id="100" name="Rectangle 129"/>
          <p:cNvSpPr>
            <a:spLocks noChangeArrowheads="1"/>
          </p:cNvSpPr>
          <p:nvPr/>
        </p:nvSpPr>
        <p:spPr bwMode="auto">
          <a:xfrm>
            <a:off x="3403061" y="5168628"/>
            <a:ext cx="899808" cy="209144"/>
          </a:xfrm>
          <a:prstGeom prst="rect">
            <a:avLst/>
          </a:prstGeom>
          <a:solidFill>
            <a:schemeClr val="bg1"/>
          </a:solidFill>
          <a:ln w="9525" algn="ctr">
            <a:solidFill>
              <a:schemeClr val="tx1"/>
            </a:solidFill>
            <a:round/>
            <a:headEnd/>
            <a:tailEnd/>
          </a:ln>
        </p:spPr>
        <p:txBody>
          <a:bodyPr/>
          <a:lstStyle/>
          <a:p>
            <a:pPr algn="ctr"/>
            <a:endParaRPr lang="en-US" sz="1000" dirty="0"/>
          </a:p>
        </p:txBody>
      </p:sp>
      <p:sp>
        <p:nvSpPr>
          <p:cNvPr id="101" name="Rectangle 100"/>
          <p:cNvSpPr>
            <a:spLocks/>
          </p:cNvSpPr>
          <p:nvPr/>
        </p:nvSpPr>
        <p:spPr bwMode="auto">
          <a:xfrm>
            <a:off x="3736606" y="5208918"/>
            <a:ext cx="91440" cy="13716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endParaRPr>
          </a:p>
        </p:txBody>
      </p:sp>
      <p:sp>
        <p:nvSpPr>
          <p:cNvPr id="102" name="Rectangle 101"/>
          <p:cNvSpPr>
            <a:spLocks/>
          </p:cNvSpPr>
          <p:nvPr/>
        </p:nvSpPr>
        <p:spPr bwMode="auto">
          <a:xfrm>
            <a:off x="3868303" y="5208918"/>
            <a:ext cx="91440" cy="13716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endParaRPr>
          </a:p>
        </p:txBody>
      </p:sp>
      <p:sp>
        <p:nvSpPr>
          <p:cNvPr id="103" name="Rectangle 102"/>
          <p:cNvSpPr>
            <a:spLocks/>
          </p:cNvSpPr>
          <p:nvPr/>
        </p:nvSpPr>
        <p:spPr bwMode="auto">
          <a:xfrm>
            <a:off x="3734556" y="4989931"/>
            <a:ext cx="91440" cy="13716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endParaRPr>
          </a:p>
        </p:txBody>
      </p:sp>
      <p:sp>
        <p:nvSpPr>
          <p:cNvPr id="104" name="Rectangle 103"/>
          <p:cNvSpPr>
            <a:spLocks/>
          </p:cNvSpPr>
          <p:nvPr/>
        </p:nvSpPr>
        <p:spPr bwMode="auto">
          <a:xfrm>
            <a:off x="3868420" y="4990049"/>
            <a:ext cx="91440" cy="13716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endParaRPr>
          </a:p>
        </p:txBody>
      </p:sp>
      <p:sp>
        <p:nvSpPr>
          <p:cNvPr id="105" name="Rectangle 104"/>
          <p:cNvSpPr>
            <a:spLocks/>
          </p:cNvSpPr>
          <p:nvPr/>
        </p:nvSpPr>
        <p:spPr bwMode="auto">
          <a:xfrm>
            <a:off x="3738684" y="4784399"/>
            <a:ext cx="91440" cy="13716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endParaRPr>
          </a:p>
        </p:txBody>
      </p:sp>
      <p:sp>
        <p:nvSpPr>
          <p:cNvPr id="106" name="Rectangle 105"/>
          <p:cNvSpPr>
            <a:spLocks/>
          </p:cNvSpPr>
          <p:nvPr/>
        </p:nvSpPr>
        <p:spPr bwMode="auto">
          <a:xfrm>
            <a:off x="3872548" y="4792078"/>
            <a:ext cx="91440" cy="13716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endParaRPr>
          </a:p>
        </p:txBody>
      </p:sp>
      <p:sp>
        <p:nvSpPr>
          <p:cNvPr id="107" name="Rectangle 106"/>
          <p:cNvSpPr>
            <a:spLocks/>
          </p:cNvSpPr>
          <p:nvPr/>
        </p:nvSpPr>
        <p:spPr bwMode="auto">
          <a:xfrm>
            <a:off x="3738684" y="4580917"/>
            <a:ext cx="91440" cy="13716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endParaRPr>
          </a:p>
        </p:txBody>
      </p:sp>
      <p:sp>
        <p:nvSpPr>
          <p:cNvPr id="108" name="Rectangle 107"/>
          <p:cNvSpPr>
            <a:spLocks/>
          </p:cNvSpPr>
          <p:nvPr/>
        </p:nvSpPr>
        <p:spPr bwMode="auto">
          <a:xfrm>
            <a:off x="3872548" y="4583732"/>
            <a:ext cx="91440" cy="13716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endParaRPr>
          </a:p>
        </p:txBody>
      </p:sp>
      <p:sp>
        <p:nvSpPr>
          <p:cNvPr id="109" name="Rectangle 108"/>
          <p:cNvSpPr>
            <a:spLocks/>
          </p:cNvSpPr>
          <p:nvPr/>
        </p:nvSpPr>
        <p:spPr bwMode="auto">
          <a:xfrm>
            <a:off x="3735616" y="4384982"/>
            <a:ext cx="91440" cy="13716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endParaRPr>
          </a:p>
        </p:txBody>
      </p:sp>
      <p:sp>
        <p:nvSpPr>
          <p:cNvPr id="110" name="Rectangle 109"/>
          <p:cNvSpPr>
            <a:spLocks/>
          </p:cNvSpPr>
          <p:nvPr/>
        </p:nvSpPr>
        <p:spPr bwMode="auto">
          <a:xfrm>
            <a:off x="3872665" y="4384982"/>
            <a:ext cx="91440" cy="13716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endParaRPr>
          </a:p>
        </p:txBody>
      </p:sp>
      <p:grpSp>
        <p:nvGrpSpPr>
          <p:cNvPr id="123" name="Group 19"/>
          <p:cNvGrpSpPr>
            <a:grpSpLocks noChangeAspect="1"/>
          </p:cNvGrpSpPr>
          <p:nvPr/>
        </p:nvGrpSpPr>
        <p:grpSpPr bwMode="auto">
          <a:xfrm rot="16200000">
            <a:off x="6436778" y="3697822"/>
            <a:ext cx="88401" cy="312757"/>
            <a:chOff x="545" y="1715"/>
            <a:chExt cx="48" cy="127"/>
          </a:xfrm>
        </p:grpSpPr>
        <p:sp>
          <p:nvSpPr>
            <p:cNvPr id="124" name="Arc 20"/>
            <p:cNvSpPr>
              <a:spLocks noChangeAspect="1"/>
            </p:cNvSpPr>
            <p:nvPr/>
          </p:nvSpPr>
          <p:spPr bwMode="auto">
            <a:xfrm>
              <a:off x="545" y="1715"/>
              <a:ext cx="48" cy="66"/>
            </a:xfrm>
            <a:custGeom>
              <a:avLst/>
              <a:gdLst>
                <a:gd name="T0" fmla="*/ 0 w 21600"/>
                <a:gd name="T1" fmla="*/ 0 h 14745"/>
                <a:gd name="T2" fmla="*/ 0 w 21600"/>
                <a:gd name="T3" fmla="*/ 0 h 14745"/>
                <a:gd name="T4" fmla="*/ 0 w 21600"/>
                <a:gd name="T5" fmla="*/ 0 h 14745"/>
                <a:gd name="T6" fmla="*/ 0 60000 65536"/>
                <a:gd name="T7" fmla="*/ 0 60000 65536"/>
                <a:gd name="T8" fmla="*/ 0 60000 65536"/>
                <a:gd name="T9" fmla="*/ 0 w 21600"/>
                <a:gd name="T10" fmla="*/ 0 h 14745"/>
                <a:gd name="T11" fmla="*/ 21600 w 21600"/>
                <a:gd name="T12" fmla="*/ 14745 h 14745"/>
              </a:gdLst>
              <a:ahLst/>
              <a:cxnLst>
                <a:cxn ang="T6">
                  <a:pos x="T0" y="T1"/>
                </a:cxn>
                <a:cxn ang="T7">
                  <a:pos x="T2" y="T3"/>
                </a:cxn>
                <a:cxn ang="T8">
                  <a:pos x="T4" y="T5"/>
                </a:cxn>
              </a:cxnLst>
              <a:rect l="T9" t="T10" r="T11" b="T12"/>
              <a:pathLst>
                <a:path w="21600" h="14745" fill="none" extrusionOk="0">
                  <a:moveTo>
                    <a:pt x="15783" y="-1"/>
                  </a:moveTo>
                  <a:cubicBezTo>
                    <a:pt x="19521" y="3999"/>
                    <a:pt x="21600" y="9270"/>
                    <a:pt x="21600" y="14745"/>
                  </a:cubicBezTo>
                </a:path>
                <a:path w="21600" h="14745" stroke="0" extrusionOk="0">
                  <a:moveTo>
                    <a:pt x="15783" y="-1"/>
                  </a:moveTo>
                  <a:cubicBezTo>
                    <a:pt x="19521" y="3999"/>
                    <a:pt x="21600" y="9270"/>
                    <a:pt x="21600" y="14745"/>
                  </a:cubicBezTo>
                  <a:lnTo>
                    <a:pt x="0" y="14745"/>
                  </a:lnTo>
                  <a:close/>
                </a:path>
              </a:pathLst>
            </a:custGeom>
            <a:noFill/>
            <a:ln w="38100">
              <a:solidFill>
                <a:schemeClr val="tx1"/>
              </a:solidFill>
              <a:round/>
              <a:headEnd/>
              <a:tailEnd/>
            </a:ln>
          </p:spPr>
          <p:txBody>
            <a:bodyPr wrap="none" anchor="ctr"/>
            <a:lstStyle/>
            <a:p>
              <a:endParaRPr lang="en-US" sz="1000"/>
            </a:p>
          </p:txBody>
        </p:sp>
        <p:sp>
          <p:nvSpPr>
            <p:cNvPr id="125" name="Arc 21"/>
            <p:cNvSpPr>
              <a:spLocks noChangeAspect="1"/>
            </p:cNvSpPr>
            <p:nvPr/>
          </p:nvSpPr>
          <p:spPr bwMode="auto">
            <a:xfrm flipV="1">
              <a:off x="545" y="1776"/>
              <a:ext cx="48" cy="66"/>
            </a:xfrm>
            <a:custGeom>
              <a:avLst/>
              <a:gdLst>
                <a:gd name="T0" fmla="*/ 0 w 21600"/>
                <a:gd name="T1" fmla="*/ 0 h 14745"/>
                <a:gd name="T2" fmla="*/ 0 w 21600"/>
                <a:gd name="T3" fmla="*/ 0 h 14745"/>
                <a:gd name="T4" fmla="*/ 0 w 21600"/>
                <a:gd name="T5" fmla="*/ 0 h 14745"/>
                <a:gd name="T6" fmla="*/ 0 60000 65536"/>
                <a:gd name="T7" fmla="*/ 0 60000 65536"/>
                <a:gd name="T8" fmla="*/ 0 60000 65536"/>
                <a:gd name="T9" fmla="*/ 0 w 21600"/>
                <a:gd name="T10" fmla="*/ 0 h 14745"/>
                <a:gd name="T11" fmla="*/ 21600 w 21600"/>
                <a:gd name="T12" fmla="*/ 14745 h 14745"/>
              </a:gdLst>
              <a:ahLst/>
              <a:cxnLst>
                <a:cxn ang="T6">
                  <a:pos x="T0" y="T1"/>
                </a:cxn>
                <a:cxn ang="T7">
                  <a:pos x="T2" y="T3"/>
                </a:cxn>
                <a:cxn ang="T8">
                  <a:pos x="T4" y="T5"/>
                </a:cxn>
              </a:cxnLst>
              <a:rect l="T9" t="T10" r="T11" b="T12"/>
              <a:pathLst>
                <a:path w="21600" h="14745" fill="none" extrusionOk="0">
                  <a:moveTo>
                    <a:pt x="15783" y="-1"/>
                  </a:moveTo>
                  <a:cubicBezTo>
                    <a:pt x="19521" y="3999"/>
                    <a:pt x="21600" y="9270"/>
                    <a:pt x="21600" y="14745"/>
                  </a:cubicBezTo>
                </a:path>
                <a:path w="21600" h="14745" stroke="0" extrusionOk="0">
                  <a:moveTo>
                    <a:pt x="15783" y="-1"/>
                  </a:moveTo>
                  <a:cubicBezTo>
                    <a:pt x="19521" y="3999"/>
                    <a:pt x="21600" y="9270"/>
                    <a:pt x="21600" y="14745"/>
                  </a:cubicBezTo>
                  <a:lnTo>
                    <a:pt x="0" y="14745"/>
                  </a:lnTo>
                  <a:close/>
                </a:path>
              </a:pathLst>
            </a:custGeom>
            <a:noFill/>
            <a:ln w="38100">
              <a:solidFill>
                <a:schemeClr val="tx1"/>
              </a:solidFill>
              <a:round/>
              <a:headEnd/>
              <a:tailEnd/>
            </a:ln>
          </p:spPr>
          <p:txBody>
            <a:bodyPr wrap="none" anchor="ctr"/>
            <a:lstStyle/>
            <a:p>
              <a:endParaRPr lang="en-US" sz="1000"/>
            </a:p>
          </p:txBody>
        </p:sp>
      </p:grpSp>
      <p:cxnSp>
        <p:nvCxnSpPr>
          <p:cNvPr id="126" name="Straight Arrow Connector 106"/>
          <p:cNvCxnSpPr>
            <a:cxnSpLocks noChangeShapeType="1"/>
            <a:stCxn id="151" idx="3"/>
          </p:cNvCxnSpPr>
          <p:nvPr/>
        </p:nvCxnSpPr>
        <p:spPr bwMode="auto">
          <a:xfrm flipH="1">
            <a:off x="7970520" y="3818082"/>
            <a:ext cx="343361" cy="0"/>
          </a:xfrm>
          <a:prstGeom prst="straightConnector1">
            <a:avLst/>
          </a:prstGeom>
          <a:noFill/>
          <a:ln w="127000" algn="ctr">
            <a:solidFill>
              <a:srgbClr val="00CC00"/>
            </a:solidFill>
            <a:round/>
            <a:headEnd/>
            <a:tailEnd type="none" w="sm" len="med"/>
          </a:ln>
        </p:spPr>
      </p:cxnSp>
      <p:sp>
        <p:nvSpPr>
          <p:cNvPr id="127" name="Line 95"/>
          <p:cNvSpPr>
            <a:spLocks noChangeShapeType="1"/>
          </p:cNvSpPr>
          <p:nvPr/>
        </p:nvSpPr>
        <p:spPr bwMode="auto">
          <a:xfrm rot="5400000">
            <a:off x="6846168" y="2219053"/>
            <a:ext cx="0" cy="286293"/>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128" name="TextBox 127"/>
          <p:cNvSpPr txBox="1"/>
          <p:nvPr/>
        </p:nvSpPr>
        <p:spPr>
          <a:xfrm>
            <a:off x="6056463" y="1627164"/>
            <a:ext cx="1914057" cy="553998"/>
          </a:xfrm>
          <a:prstGeom prst="rect">
            <a:avLst/>
          </a:prstGeom>
          <a:noFill/>
          <a:ln>
            <a:noFill/>
          </a:ln>
        </p:spPr>
        <p:txBody>
          <a:bodyPr wrap="square">
            <a:spAutoFit/>
          </a:bodyPr>
          <a:lstStyle/>
          <a:p>
            <a:pPr algn="r">
              <a:defRPr/>
            </a:pPr>
            <a:r>
              <a:rPr lang="en-US" sz="1000" u="sng" dirty="0"/>
              <a:t>TAMS Light Source (520nm):</a:t>
            </a:r>
          </a:p>
          <a:p>
            <a:pPr algn="r">
              <a:defRPr/>
            </a:pPr>
            <a:r>
              <a:rPr lang="en-US" sz="1000" dirty="0"/>
              <a:t>Fiber Optic Bundle: 400µm, 0.22NA, 1x4 fan-out</a:t>
            </a:r>
          </a:p>
        </p:txBody>
      </p:sp>
      <p:sp>
        <p:nvSpPr>
          <p:cNvPr id="129" name="Rectangle 128"/>
          <p:cNvSpPr/>
          <p:nvPr/>
        </p:nvSpPr>
        <p:spPr bwMode="auto">
          <a:xfrm>
            <a:off x="7467600" y="3329889"/>
            <a:ext cx="45719" cy="17519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effectLst/>
            </a:endParaRPr>
          </a:p>
        </p:txBody>
      </p:sp>
      <p:sp>
        <p:nvSpPr>
          <p:cNvPr id="130" name="Line 63"/>
          <p:cNvSpPr>
            <a:spLocks noChangeShapeType="1"/>
          </p:cNvSpPr>
          <p:nvPr/>
        </p:nvSpPr>
        <p:spPr bwMode="auto">
          <a:xfrm flipH="1" flipV="1">
            <a:off x="7735422" y="3942611"/>
            <a:ext cx="425465" cy="0"/>
          </a:xfrm>
          <a:prstGeom prst="line">
            <a:avLst/>
          </a:prstGeom>
          <a:noFill/>
          <a:ln w="50800">
            <a:solidFill>
              <a:schemeClr val="tx1"/>
            </a:solidFill>
            <a:round/>
            <a:headEnd/>
            <a:tailEnd/>
          </a:ln>
        </p:spPr>
        <p:txBody>
          <a:bodyPr wrap="none" lIns="82058" tIns="41029" rIns="82058" bIns="41029" anchor="ctr"/>
          <a:lstStyle/>
          <a:p>
            <a:endParaRPr lang="en-US" sz="1000"/>
          </a:p>
        </p:txBody>
      </p:sp>
      <p:sp>
        <p:nvSpPr>
          <p:cNvPr id="131" name="Text Box 22"/>
          <p:cNvSpPr txBox="1">
            <a:spLocks noChangeArrowheads="1"/>
          </p:cNvSpPr>
          <p:nvPr/>
        </p:nvSpPr>
        <p:spPr bwMode="auto">
          <a:xfrm>
            <a:off x="4983480" y="4027476"/>
            <a:ext cx="3077885" cy="544524"/>
          </a:xfrm>
          <a:prstGeom prst="rect">
            <a:avLst/>
          </a:prstGeom>
          <a:noFill/>
          <a:ln w="9525">
            <a:noFill/>
            <a:miter lim="800000"/>
            <a:headEnd/>
            <a:tailEnd/>
          </a:ln>
        </p:spPr>
        <p:txBody>
          <a:bodyPr wrap="square" lIns="82058" tIns="41029" rIns="82058" bIns="41029">
            <a:spAutoFit/>
          </a:bodyPr>
          <a:lstStyle/>
          <a:p>
            <a:pPr algn="ctr">
              <a:spcBef>
                <a:spcPts val="0"/>
              </a:spcBef>
              <a:defRPr/>
            </a:pPr>
            <a:r>
              <a:rPr lang="en-US" sz="1000" u="sng" dirty="0"/>
              <a:t>Receiver Telescope Assembly (RTA)</a:t>
            </a:r>
            <a:r>
              <a:rPr lang="en-US" sz="1000" dirty="0"/>
              <a:t>:</a:t>
            </a:r>
          </a:p>
          <a:p>
            <a:pPr algn="ctr">
              <a:spcBef>
                <a:spcPts val="0"/>
              </a:spcBef>
              <a:defRPr/>
            </a:pPr>
            <a:r>
              <a:rPr lang="en-US" sz="1000" dirty="0"/>
              <a:t>Ritchey-Chretien Telescope + Aft-Optics</a:t>
            </a:r>
          </a:p>
          <a:p>
            <a:pPr algn="ctr">
              <a:spcBef>
                <a:spcPts val="0"/>
              </a:spcBef>
              <a:defRPr/>
            </a:pPr>
            <a:r>
              <a:rPr lang="en-US" sz="1000" dirty="0"/>
              <a:t>0.8m </a:t>
            </a:r>
            <a:r>
              <a:rPr lang="en-US" sz="1000" dirty="0">
                <a:sym typeface="Symbol"/>
              </a:rPr>
              <a:t>dia., </a:t>
            </a:r>
            <a:r>
              <a:rPr lang="en-US" sz="1000" dirty="0"/>
              <a:t>3.6 m EFL, 0.9</a:t>
            </a:r>
            <a:r>
              <a:rPr lang="en-US" sz="1000" dirty="0">
                <a:sym typeface="Symbol"/>
              </a:rPr>
              <a:t>deg dia. FOV, telecentric</a:t>
            </a:r>
            <a:endParaRPr lang="en-US" sz="1000" dirty="0"/>
          </a:p>
        </p:txBody>
      </p:sp>
      <p:sp>
        <p:nvSpPr>
          <p:cNvPr id="132" name="Line 95"/>
          <p:cNvSpPr>
            <a:spLocks noChangeShapeType="1"/>
          </p:cNvSpPr>
          <p:nvPr/>
        </p:nvSpPr>
        <p:spPr bwMode="auto">
          <a:xfrm rot="5400000" flipV="1">
            <a:off x="3691127" y="3238062"/>
            <a:ext cx="2066544" cy="1"/>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133" name="Line 95"/>
          <p:cNvSpPr>
            <a:spLocks noChangeShapeType="1"/>
          </p:cNvSpPr>
          <p:nvPr/>
        </p:nvSpPr>
        <p:spPr bwMode="auto">
          <a:xfrm rot="5400000" flipV="1">
            <a:off x="3698748" y="3381654"/>
            <a:ext cx="2203704" cy="0"/>
          </a:xfrm>
          <a:prstGeom prst="line">
            <a:avLst/>
          </a:prstGeom>
          <a:noFill/>
          <a:ln w="38100">
            <a:solidFill>
              <a:srgbClr val="0000FF"/>
            </a:solidFill>
            <a:round/>
            <a:headEnd/>
            <a:tailEnd/>
          </a:ln>
        </p:spPr>
        <p:txBody>
          <a:bodyPr wrap="none" lIns="82058" tIns="41029" rIns="82058" bIns="41029" anchor="ctr"/>
          <a:lstStyle/>
          <a:p>
            <a:endParaRPr lang="en-US" sz="1000">
              <a:solidFill>
                <a:srgbClr val="FF0000"/>
              </a:solidFill>
            </a:endParaRPr>
          </a:p>
        </p:txBody>
      </p:sp>
      <p:sp>
        <p:nvSpPr>
          <p:cNvPr id="134" name="Line 95"/>
          <p:cNvSpPr>
            <a:spLocks noChangeShapeType="1"/>
          </p:cNvSpPr>
          <p:nvPr/>
        </p:nvSpPr>
        <p:spPr bwMode="auto">
          <a:xfrm rot="5400000" flipV="1">
            <a:off x="3729228" y="3509772"/>
            <a:ext cx="2295144" cy="0"/>
          </a:xfrm>
          <a:prstGeom prst="line">
            <a:avLst/>
          </a:prstGeom>
          <a:noFill/>
          <a:ln w="38100">
            <a:solidFill>
              <a:srgbClr val="0000FF"/>
            </a:solidFill>
            <a:round/>
            <a:headEnd/>
            <a:tailEnd/>
          </a:ln>
        </p:spPr>
        <p:txBody>
          <a:bodyPr wrap="none" lIns="82058" tIns="41029" rIns="82058" bIns="41029" anchor="ctr"/>
          <a:lstStyle/>
          <a:p>
            <a:endParaRPr lang="en-US" sz="1000">
              <a:solidFill>
                <a:srgbClr val="FF0000"/>
              </a:solidFill>
            </a:endParaRPr>
          </a:p>
        </p:txBody>
      </p:sp>
      <p:sp>
        <p:nvSpPr>
          <p:cNvPr id="135" name="Line 95"/>
          <p:cNvSpPr>
            <a:spLocks noChangeShapeType="1"/>
          </p:cNvSpPr>
          <p:nvPr/>
        </p:nvSpPr>
        <p:spPr bwMode="auto">
          <a:xfrm rot="5400000" flipV="1">
            <a:off x="3733800" y="3657600"/>
            <a:ext cx="2438400" cy="0"/>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136" name="Line 95"/>
          <p:cNvSpPr>
            <a:spLocks noChangeShapeType="1"/>
          </p:cNvSpPr>
          <p:nvPr/>
        </p:nvSpPr>
        <p:spPr bwMode="auto">
          <a:xfrm rot="5400000" flipV="1">
            <a:off x="3739896" y="3803904"/>
            <a:ext cx="2578608" cy="0"/>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137" name="Line 95"/>
          <p:cNvSpPr>
            <a:spLocks noChangeShapeType="1"/>
          </p:cNvSpPr>
          <p:nvPr/>
        </p:nvSpPr>
        <p:spPr bwMode="auto">
          <a:xfrm rot="5400000" flipV="1">
            <a:off x="3756660" y="3939540"/>
            <a:ext cx="2697480" cy="0"/>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138" name="Line 95"/>
          <p:cNvSpPr>
            <a:spLocks noChangeShapeType="1"/>
          </p:cNvSpPr>
          <p:nvPr/>
        </p:nvSpPr>
        <p:spPr bwMode="auto">
          <a:xfrm rot="5400000" flipV="1">
            <a:off x="5475733" y="1437131"/>
            <a:ext cx="0" cy="1545336"/>
          </a:xfrm>
          <a:prstGeom prst="line">
            <a:avLst/>
          </a:prstGeom>
          <a:noFill/>
          <a:ln w="38100">
            <a:solidFill>
              <a:srgbClr val="0000FF"/>
            </a:solidFill>
            <a:round/>
            <a:headEnd/>
            <a:tailEnd/>
          </a:ln>
        </p:spPr>
        <p:txBody>
          <a:bodyPr wrap="none" lIns="82058" tIns="41029" rIns="82058" bIns="41029" anchor="ctr"/>
          <a:lstStyle/>
          <a:p>
            <a:endParaRPr lang="en-US" sz="1000" dirty="0"/>
          </a:p>
        </p:txBody>
      </p:sp>
      <p:sp>
        <p:nvSpPr>
          <p:cNvPr id="139" name="Line 95"/>
          <p:cNvSpPr>
            <a:spLocks noChangeShapeType="1"/>
          </p:cNvSpPr>
          <p:nvPr/>
        </p:nvSpPr>
        <p:spPr bwMode="auto">
          <a:xfrm rot="5400000" flipH="1" flipV="1">
            <a:off x="5551930" y="1513333"/>
            <a:ext cx="3" cy="1545336"/>
          </a:xfrm>
          <a:prstGeom prst="line">
            <a:avLst/>
          </a:prstGeom>
          <a:noFill/>
          <a:ln w="38100">
            <a:solidFill>
              <a:srgbClr val="0000FF"/>
            </a:solidFill>
            <a:round/>
            <a:headEnd/>
            <a:tailEnd/>
          </a:ln>
        </p:spPr>
        <p:txBody>
          <a:bodyPr wrap="none" lIns="82058" tIns="41029" rIns="82058" bIns="41029" anchor="ctr"/>
          <a:lstStyle/>
          <a:p>
            <a:endParaRPr lang="en-US" sz="1000" dirty="0"/>
          </a:p>
        </p:txBody>
      </p:sp>
      <p:sp>
        <p:nvSpPr>
          <p:cNvPr id="140" name="Line 95"/>
          <p:cNvSpPr>
            <a:spLocks noChangeShapeType="1"/>
          </p:cNvSpPr>
          <p:nvPr/>
        </p:nvSpPr>
        <p:spPr bwMode="auto">
          <a:xfrm rot="5400000" flipV="1">
            <a:off x="5628132" y="1589532"/>
            <a:ext cx="0" cy="1545336"/>
          </a:xfrm>
          <a:prstGeom prst="line">
            <a:avLst/>
          </a:prstGeom>
          <a:noFill/>
          <a:ln w="38100">
            <a:solidFill>
              <a:srgbClr val="0000FF"/>
            </a:solidFill>
            <a:round/>
            <a:headEnd/>
            <a:tailEnd/>
          </a:ln>
        </p:spPr>
        <p:txBody>
          <a:bodyPr wrap="none" lIns="82058" tIns="41029" rIns="82058" bIns="41029" anchor="ctr"/>
          <a:lstStyle/>
          <a:p>
            <a:endParaRPr lang="en-US" sz="1000" dirty="0">
              <a:solidFill>
                <a:srgbClr val="FF0000"/>
              </a:solidFill>
            </a:endParaRPr>
          </a:p>
        </p:txBody>
      </p:sp>
      <p:sp>
        <p:nvSpPr>
          <p:cNvPr id="141" name="Line 95"/>
          <p:cNvSpPr>
            <a:spLocks noChangeShapeType="1"/>
          </p:cNvSpPr>
          <p:nvPr/>
        </p:nvSpPr>
        <p:spPr bwMode="auto">
          <a:xfrm rot="5400000" flipV="1">
            <a:off x="5704332" y="1665732"/>
            <a:ext cx="0" cy="1545336"/>
          </a:xfrm>
          <a:prstGeom prst="line">
            <a:avLst/>
          </a:prstGeom>
          <a:noFill/>
          <a:ln w="38100">
            <a:solidFill>
              <a:srgbClr val="0000FF"/>
            </a:solidFill>
            <a:round/>
            <a:headEnd/>
            <a:tailEnd/>
          </a:ln>
        </p:spPr>
        <p:txBody>
          <a:bodyPr wrap="none" lIns="82058" tIns="41029" rIns="82058" bIns="41029" anchor="ctr"/>
          <a:lstStyle/>
          <a:p>
            <a:endParaRPr lang="en-US" sz="1000" dirty="0"/>
          </a:p>
        </p:txBody>
      </p:sp>
      <p:sp>
        <p:nvSpPr>
          <p:cNvPr id="142" name="Line 95"/>
          <p:cNvSpPr>
            <a:spLocks noChangeShapeType="1"/>
          </p:cNvSpPr>
          <p:nvPr/>
        </p:nvSpPr>
        <p:spPr bwMode="auto">
          <a:xfrm rot="5400000" flipV="1">
            <a:off x="5745480" y="1783080"/>
            <a:ext cx="0" cy="1463040"/>
          </a:xfrm>
          <a:prstGeom prst="line">
            <a:avLst/>
          </a:prstGeom>
          <a:noFill/>
          <a:ln w="38100">
            <a:solidFill>
              <a:srgbClr val="0000FF"/>
            </a:solidFill>
            <a:round/>
            <a:headEnd/>
            <a:tailEnd/>
          </a:ln>
        </p:spPr>
        <p:txBody>
          <a:bodyPr wrap="none" lIns="82058" tIns="41029" rIns="82058" bIns="41029" anchor="ctr"/>
          <a:lstStyle/>
          <a:p>
            <a:endParaRPr lang="en-US" sz="1000" dirty="0"/>
          </a:p>
        </p:txBody>
      </p:sp>
      <p:sp>
        <p:nvSpPr>
          <p:cNvPr id="143" name="Line 95"/>
          <p:cNvSpPr>
            <a:spLocks noChangeShapeType="1"/>
          </p:cNvSpPr>
          <p:nvPr/>
        </p:nvSpPr>
        <p:spPr bwMode="auto">
          <a:xfrm rot="5400000" flipV="1">
            <a:off x="5821680" y="1859280"/>
            <a:ext cx="0" cy="1463040"/>
          </a:xfrm>
          <a:prstGeom prst="line">
            <a:avLst/>
          </a:prstGeom>
          <a:noFill/>
          <a:ln w="38100">
            <a:solidFill>
              <a:srgbClr val="0000FF"/>
            </a:solidFill>
            <a:round/>
            <a:headEnd/>
            <a:tailEnd/>
          </a:ln>
        </p:spPr>
        <p:txBody>
          <a:bodyPr wrap="none" lIns="82058" tIns="41029" rIns="82058" bIns="41029" anchor="ctr"/>
          <a:lstStyle/>
          <a:p>
            <a:endParaRPr lang="en-US" sz="1000" dirty="0"/>
          </a:p>
        </p:txBody>
      </p:sp>
      <p:sp>
        <p:nvSpPr>
          <p:cNvPr id="144" name="Text Box 29"/>
          <p:cNvSpPr txBox="1">
            <a:spLocks noChangeArrowheads="1"/>
          </p:cNvSpPr>
          <p:nvPr/>
        </p:nvSpPr>
        <p:spPr bwMode="auto">
          <a:xfrm>
            <a:off x="4724398" y="1838855"/>
            <a:ext cx="1492884" cy="390636"/>
          </a:xfrm>
          <a:prstGeom prst="rect">
            <a:avLst/>
          </a:prstGeom>
          <a:noFill/>
          <a:ln w="9525">
            <a:noFill/>
            <a:miter lim="800000"/>
            <a:headEnd/>
            <a:tailEnd/>
          </a:ln>
        </p:spPr>
        <p:txBody>
          <a:bodyPr wrap="square" lIns="82058" tIns="41029" rIns="82058" bIns="41029">
            <a:spAutoFit/>
          </a:bodyPr>
          <a:lstStyle/>
          <a:p>
            <a:pPr algn="ctr">
              <a:defRPr/>
            </a:pPr>
            <a:r>
              <a:rPr lang="en-US" sz="1000" u="sng" dirty="0"/>
              <a:t>RTA-OFA Fiber Optics</a:t>
            </a:r>
          </a:p>
          <a:p>
            <a:pPr algn="ctr">
              <a:defRPr/>
            </a:pPr>
            <a:r>
              <a:rPr lang="en-US" sz="1000" dirty="0"/>
              <a:t>300 µm, 0.22NA (Qty. 6)</a:t>
            </a:r>
          </a:p>
        </p:txBody>
      </p:sp>
      <p:sp>
        <p:nvSpPr>
          <p:cNvPr id="145" name="Line 11"/>
          <p:cNvSpPr>
            <a:spLocks noChangeShapeType="1"/>
          </p:cNvSpPr>
          <p:nvPr/>
        </p:nvSpPr>
        <p:spPr bwMode="auto">
          <a:xfrm>
            <a:off x="6429375" y="2667001"/>
            <a:ext cx="200025" cy="1136904"/>
          </a:xfrm>
          <a:prstGeom prst="line">
            <a:avLst/>
          </a:prstGeom>
          <a:noFill/>
          <a:ln w="50800">
            <a:solidFill>
              <a:srgbClr val="00FF00"/>
            </a:solidFill>
            <a:prstDash val="solid"/>
            <a:round/>
            <a:headEnd/>
            <a:tailEnd type="triangle"/>
          </a:ln>
        </p:spPr>
        <p:txBody>
          <a:bodyPr wrap="none" lIns="82058" tIns="41029" rIns="82058" bIns="41029" anchor="ctr"/>
          <a:lstStyle/>
          <a:p>
            <a:endParaRPr lang="en-US" sz="1000"/>
          </a:p>
        </p:txBody>
      </p:sp>
      <p:sp>
        <p:nvSpPr>
          <p:cNvPr id="146" name="Rectangle 145"/>
          <p:cNvSpPr/>
          <p:nvPr/>
        </p:nvSpPr>
        <p:spPr bwMode="auto">
          <a:xfrm>
            <a:off x="1676634" y="2466562"/>
            <a:ext cx="586434" cy="9150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rgbClr val="FF0000"/>
              </a:solidFill>
              <a:effectLst/>
            </a:endParaRPr>
          </a:p>
        </p:txBody>
      </p:sp>
      <p:sp>
        <p:nvSpPr>
          <p:cNvPr id="147" name="TextBox 146"/>
          <p:cNvSpPr txBox="1"/>
          <p:nvPr/>
        </p:nvSpPr>
        <p:spPr>
          <a:xfrm>
            <a:off x="1773901" y="2814301"/>
            <a:ext cx="372218" cy="246221"/>
          </a:xfrm>
          <a:prstGeom prst="rect">
            <a:avLst/>
          </a:prstGeom>
          <a:noFill/>
        </p:spPr>
        <p:txBody>
          <a:bodyPr wrap="none" rtlCol="0">
            <a:spAutoFit/>
          </a:bodyPr>
          <a:lstStyle/>
          <a:p>
            <a:r>
              <a:rPr lang="en-US" sz="1000" u="sng" dirty="0"/>
              <a:t>LSA</a:t>
            </a:r>
          </a:p>
        </p:txBody>
      </p:sp>
      <p:sp>
        <p:nvSpPr>
          <p:cNvPr id="148" name="Rectangle 146"/>
          <p:cNvSpPr>
            <a:spLocks noChangeArrowheads="1"/>
          </p:cNvSpPr>
          <p:nvPr/>
        </p:nvSpPr>
        <p:spPr bwMode="auto">
          <a:xfrm>
            <a:off x="6156921" y="2034173"/>
            <a:ext cx="546100" cy="669040"/>
          </a:xfrm>
          <a:prstGeom prst="rect">
            <a:avLst/>
          </a:prstGeom>
          <a:solidFill>
            <a:schemeClr val="bg1"/>
          </a:solidFill>
          <a:ln w="12700" algn="ctr">
            <a:solidFill>
              <a:schemeClr val="tx1"/>
            </a:solidFill>
            <a:round/>
            <a:headEnd/>
            <a:tailEnd/>
          </a:ln>
        </p:spPr>
        <p:txBody>
          <a:bodyPr/>
          <a:lstStyle/>
          <a:p>
            <a:pPr algn="ctr"/>
            <a:r>
              <a:rPr lang="en-US" sz="1000" u="sng" dirty="0"/>
              <a:t>RTA Aft-Optics</a:t>
            </a:r>
          </a:p>
        </p:txBody>
      </p:sp>
      <p:sp>
        <p:nvSpPr>
          <p:cNvPr id="149" name="Rectangle 148"/>
          <p:cNvSpPr/>
          <p:nvPr/>
        </p:nvSpPr>
        <p:spPr bwMode="auto">
          <a:xfrm>
            <a:off x="7120940" y="2296292"/>
            <a:ext cx="255204" cy="181155"/>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effectLst/>
            </a:endParaRPr>
          </a:p>
        </p:txBody>
      </p:sp>
      <p:cxnSp>
        <p:nvCxnSpPr>
          <p:cNvPr id="150" name="Straight Arrow Connector 106"/>
          <p:cNvCxnSpPr>
            <a:cxnSpLocks noChangeShapeType="1"/>
          </p:cNvCxnSpPr>
          <p:nvPr/>
        </p:nvCxnSpPr>
        <p:spPr bwMode="auto">
          <a:xfrm flipH="1">
            <a:off x="8297717" y="2417005"/>
            <a:ext cx="8084" cy="2641624"/>
          </a:xfrm>
          <a:prstGeom prst="straightConnector1">
            <a:avLst/>
          </a:prstGeom>
          <a:noFill/>
          <a:ln w="127000" algn="ctr">
            <a:solidFill>
              <a:srgbClr val="00CC00"/>
            </a:solidFill>
            <a:round/>
            <a:headEnd/>
            <a:tailEnd type="triangle" w="sm" len="med"/>
          </a:ln>
        </p:spPr>
      </p:cxnSp>
      <p:sp>
        <p:nvSpPr>
          <p:cNvPr id="151" name="Rectangle 150"/>
          <p:cNvSpPr/>
          <p:nvPr/>
        </p:nvSpPr>
        <p:spPr bwMode="auto">
          <a:xfrm rot="2700000">
            <a:off x="8274858" y="3597821"/>
            <a:ext cx="45719" cy="40819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effectLst/>
            </a:endParaRPr>
          </a:p>
        </p:txBody>
      </p:sp>
      <p:sp>
        <p:nvSpPr>
          <p:cNvPr id="152" name="Rectangle 151"/>
          <p:cNvSpPr/>
          <p:nvPr/>
        </p:nvSpPr>
        <p:spPr bwMode="auto">
          <a:xfrm rot="5400000">
            <a:off x="7674080" y="3516663"/>
            <a:ext cx="45719" cy="17519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effectLst/>
            </a:endParaRPr>
          </a:p>
        </p:txBody>
      </p:sp>
      <p:sp>
        <p:nvSpPr>
          <p:cNvPr id="153" name="Line 63"/>
          <p:cNvSpPr>
            <a:spLocks noChangeShapeType="1"/>
          </p:cNvSpPr>
          <p:nvPr/>
        </p:nvSpPr>
        <p:spPr bwMode="auto">
          <a:xfrm flipH="1" flipV="1">
            <a:off x="7970520" y="3713519"/>
            <a:ext cx="0" cy="207749"/>
          </a:xfrm>
          <a:prstGeom prst="line">
            <a:avLst/>
          </a:prstGeom>
          <a:noFill/>
          <a:ln w="12700">
            <a:solidFill>
              <a:schemeClr val="tx1"/>
            </a:solidFill>
            <a:round/>
            <a:headEnd/>
            <a:tailEnd/>
          </a:ln>
        </p:spPr>
        <p:txBody>
          <a:bodyPr wrap="none" lIns="82058" tIns="41029" rIns="82058" bIns="41029" anchor="ctr"/>
          <a:lstStyle/>
          <a:p>
            <a:endParaRPr lang="en-US" sz="1000"/>
          </a:p>
        </p:txBody>
      </p:sp>
      <p:cxnSp>
        <p:nvCxnSpPr>
          <p:cNvPr id="154" name="Straight Arrow Connector 106"/>
          <p:cNvCxnSpPr>
            <a:cxnSpLocks noChangeShapeType="1"/>
          </p:cNvCxnSpPr>
          <p:nvPr/>
        </p:nvCxnSpPr>
        <p:spPr bwMode="auto">
          <a:xfrm flipH="1" flipV="1">
            <a:off x="7696200" y="3809998"/>
            <a:ext cx="304800" cy="2"/>
          </a:xfrm>
          <a:prstGeom prst="straightConnector1">
            <a:avLst/>
          </a:prstGeom>
          <a:noFill/>
          <a:ln w="22225" algn="ctr">
            <a:solidFill>
              <a:srgbClr val="00CC00"/>
            </a:solidFill>
            <a:round/>
            <a:headEnd type="none" w="sm" len="med"/>
            <a:tailEnd type="triangle" w="sm" len="med"/>
          </a:ln>
        </p:spPr>
      </p:cxnSp>
      <p:sp>
        <p:nvSpPr>
          <p:cNvPr id="155" name="TextBox 154"/>
          <p:cNvSpPr txBox="1"/>
          <p:nvPr/>
        </p:nvSpPr>
        <p:spPr>
          <a:xfrm>
            <a:off x="8329760" y="3699302"/>
            <a:ext cx="825867" cy="415498"/>
          </a:xfrm>
          <a:prstGeom prst="rect">
            <a:avLst/>
          </a:prstGeom>
          <a:noFill/>
        </p:spPr>
        <p:txBody>
          <a:bodyPr wrap="none" rtlCol="0">
            <a:spAutoFit/>
          </a:bodyPr>
          <a:lstStyle/>
          <a:p>
            <a:r>
              <a:rPr lang="en-US" sz="1000" u="sng" dirty="0"/>
              <a:t>Transmitter</a:t>
            </a:r>
          </a:p>
          <a:p>
            <a:r>
              <a:rPr lang="en-US" sz="1000" u="sng" dirty="0"/>
              <a:t>LTR</a:t>
            </a:r>
            <a:r>
              <a:rPr lang="en-US" sz="1000" dirty="0"/>
              <a:t> (1%R)</a:t>
            </a:r>
          </a:p>
        </p:txBody>
      </p:sp>
      <p:sp>
        <p:nvSpPr>
          <p:cNvPr id="156" name="Line 63"/>
          <p:cNvSpPr>
            <a:spLocks noChangeShapeType="1"/>
          </p:cNvSpPr>
          <p:nvPr/>
        </p:nvSpPr>
        <p:spPr bwMode="auto">
          <a:xfrm flipH="1" flipV="1">
            <a:off x="7315200" y="3492411"/>
            <a:ext cx="322438" cy="0"/>
          </a:xfrm>
          <a:prstGeom prst="line">
            <a:avLst/>
          </a:prstGeom>
          <a:noFill/>
          <a:ln w="50800">
            <a:solidFill>
              <a:schemeClr val="tx1"/>
            </a:solidFill>
            <a:round/>
            <a:headEnd/>
            <a:tailEnd/>
          </a:ln>
        </p:spPr>
        <p:txBody>
          <a:bodyPr wrap="none" lIns="82058" tIns="41029" rIns="82058" bIns="41029" anchor="ctr"/>
          <a:lstStyle/>
          <a:p>
            <a:endParaRPr lang="en-US" sz="1000"/>
          </a:p>
        </p:txBody>
      </p:sp>
      <p:sp>
        <p:nvSpPr>
          <p:cNvPr id="157" name="Line 11"/>
          <p:cNvSpPr>
            <a:spLocks noChangeShapeType="1"/>
          </p:cNvSpPr>
          <p:nvPr/>
        </p:nvSpPr>
        <p:spPr bwMode="auto">
          <a:xfrm flipV="1">
            <a:off x="6629400" y="3042594"/>
            <a:ext cx="686146" cy="767404"/>
          </a:xfrm>
          <a:prstGeom prst="line">
            <a:avLst/>
          </a:prstGeom>
          <a:noFill/>
          <a:ln w="50800">
            <a:solidFill>
              <a:srgbClr val="00FF00"/>
            </a:solidFill>
            <a:prstDash val="solid"/>
            <a:round/>
            <a:headEnd/>
            <a:tailEnd type="triangle"/>
          </a:ln>
        </p:spPr>
        <p:txBody>
          <a:bodyPr wrap="none" lIns="82058" tIns="41029" rIns="82058" bIns="41029" anchor="ctr"/>
          <a:lstStyle/>
          <a:p>
            <a:endParaRPr lang="en-US" sz="1000"/>
          </a:p>
        </p:txBody>
      </p:sp>
      <p:sp>
        <p:nvSpPr>
          <p:cNvPr id="158" name="Line 11"/>
          <p:cNvSpPr>
            <a:spLocks noChangeShapeType="1"/>
          </p:cNvSpPr>
          <p:nvPr/>
        </p:nvSpPr>
        <p:spPr bwMode="auto">
          <a:xfrm flipH="1">
            <a:off x="7312864" y="3046830"/>
            <a:ext cx="0" cy="364123"/>
          </a:xfrm>
          <a:prstGeom prst="line">
            <a:avLst/>
          </a:prstGeom>
          <a:noFill/>
          <a:ln w="50800">
            <a:solidFill>
              <a:srgbClr val="00FF00"/>
            </a:solidFill>
            <a:prstDash val="solid"/>
            <a:round/>
            <a:headEnd/>
            <a:tailEnd type="none"/>
          </a:ln>
        </p:spPr>
        <p:txBody>
          <a:bodyPr wrap="none" lIns="82058" tIns="41029" rIns="82058" bIns="41029" anchor="ctr"/>
          <a:lstStyle/>
          <a:p>
            <a:endParaRPr lang="en-US" sz="1000"/>
          </a:p>
        </p:txBody>
      </p:sp>
      <p:sp>
        <p:nvSpPr>
          <p:cNvPr id="159" name="Line 11"/>
          <p:cNvSpPr>
            <a:spLocks noChangeShapeType="1"/>
          </p:cNvSpPr>
          <p:nvPr/>
        </p:nvSpPr>
        <p:spPr bwMode="auto">
          <a:xfrm flipV="1">
            <a:off x="7312864" y="3401754"/>
            <a:ext cx="383332" cy="2704"/>
          </a:xfrm>
          <a:prstGeom prst="line">
            <a:avLst/>
          </a:prstGeom>
          <a:noFill/>
          <a:ln w="50800">
            <a:solidFill>
              <a:srgbClr val="00FF00"/>
            </a:solidFill>
            <a:prstDash val="solid"/>
            <a:round/>
            <a:headEnd/>
            <a:tailEnd type="none"/>
          </a:ln>
        </p:spPr>
        <p:txBody>
          <a:bodyPr wrap="none" lIns="82058" tIns="41029" rIns="82058" bIns="41029" anchor="ctr"/>
          <a:lstStyle/>
          <a:p>
            <a:endParaRPr lang="en-US" sz="1000"/>
          </a:p>
        </p:txBody>
      </p:sp>
      <p:sp>
        <p:nvSpPr>
          <p:cNvPr id="160" name="Line 11"/>
          <p:cNvSpPr>
            <a:spLocks noChangeShapeType="1"/>
          </p:cNvSpPr>
          <p:nvPr/>
        </p:nvSpPr>
        <p:spPr bwMode="auto">
          <a:xfrm flipH="1">
            <a:off x="7696939" y="3018999"/>
            <a:ext cx="2682" cy="408522"/>
          </a:xfrm>
          <a:prstGeom prst="line">
            <a:avLst/>
          </a:prstGeom>
          <a:noFill/>
          <a:ln w="50800">
            <a:solidFill>
              <a:srgbClr val="00FF00"/>
            </a:solidFill>
            <a:prstDash val="solid"/>
            <a:round/>
            <a:headEnd type="triangle"/>
            <a:tailEnd type="none"/>
          </a:ln>
        </p:spPr>
        <p:txBody>
          <a:bodyPr wrap="none" lIns="82058" tIns="41029" rIns="82058" bIns="41029" anchor="ctr"/>
          <a:lstStyle/>
          <a:p>
            <a:endParaRPr lang="en-US" sz="1000"/>
          </a:p>
        </p:txBody>
      </p:sp>
      <p:sp>
        <p:nvSpPr>
          <p:cNvPr id="161" name="Rectangle 160"/>
          <p:cNvSpPr/>
          <p:nvPr/>
        </p:nvSpPr>
        <p:spPr bwMode="auto">
          <a:xfrm rot="2700000">
            <a:off x="7670722" y="3303793"/>
            <a:ext cx="45719" cy="21702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effectLst/>
            </a:endParaRPr>
          </a:p>
        </p:txBody>
      </p:sp>
      <p:cxnSp>
        <p:nvCxnSpPr>
          <p:cNvPr id="162" name="Straight Arrow Connector 106"/>
          <p:cNvCxnSpPr>
            <a:cxnSpLocks noChangeShapeType="1"/>
          </p:cNvCxnSpPr>
          <p:nvPr/>
        </p:nvCxnSpPr>
        <p:spPr bwMode="auto">
          <a:xfrm flipV="1">
            <a:off x="7700686" y="3031607"/>
            <a:ext cx="0" cy="873643"/>
          </a:xfrm>
          <a:prstGeom prst="straightConnector1">
            <a:avLst/>
          </a:prstGeom>
          <a:noFill/>
          <a:ln w="22225" algn="ctr">
            <a:solidFill>
              <a:srgbClr val="00CC00"/>
            </a:solidFill>
            <a:round/>
            <a:headEnd type="none" w="sm" len="med"/>
            <a:tailEnd type="triangle" w="sm" len="med"/>
          </a:ln>
        </p:spPr>
      </p:cxnSp>
      <p:sp>
        <p:nvSpPr>
          <p:cNvPr id="164" name="Diagonal Stripe 163"/>
          <p:cNvSpPr/>
          <p:nvPr/>
        </p:nvSpPr>
        <p:spPr bwMode="auto">
          <a:xfrm rot="16200000">
            <a:off x="7611283" y="3733800"/>
            <a:ext cx="228599" cy="228601"/>
          </a:xfrm>
          <a:prstGeom prst="diagStrip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effectLst/>
            </a:endParaRPr>
          </a:p>
        </p:txBody>
      </p:sp>
      <p:sp>
        <p:nvSpPr>
          <p:cNvPr id="169" name="TextBox 168"/>
          <p:cNvSpPr txBox="1"/>
          <p:nvPr/>
        </p:nvSpPr>
        <p:spPr>
          <a:xfrm>
            <a:off x="7741954" y="3268063"/>
            <a:ext cx="489236" cy="400110"/>
          </a:xfrm>
          <a:prstGeom prst="rect">
            <a:avLst/>
          </a:prstGeom>
          <a:noFill/>
        </p:spPr>
        <p:txBody>
          <a:bodyPr wrap="none" rtlCol="0">
            <a:spAutoFit/>
          </a:bodyPr>
          <a:lstStyle/>
          <a:p>
            <a:r>
              <a:rPr lang="en-US" sz="1000" u="sng" dirty="0"/>
              <a:t>TAMS</a:t>
            </a:r>
          </a:p>
          <a:p>
            <a:r>
              <a:rPr lang="en-US" sz="1000" u="sng" dirty="0"/>
              <a:t>LTR</a:t>
            </a:r>
          </a:p>
        </p:txBody>
      </p:sp>
      <p:sp>
        <p:nvSpPr>
          <p:cNvPr id="172" name="Diagonal Stripe 171"/>
          <p:cNvSpPr/>
          <p:nvPr/>
        </p:nvSpPr>
        <p:spPr bwMode="auto">
          <a:xfrm rot="16200000">
            <a:off x="7220350" y="3327873"/>
            <a:ext cx="185027" cy="189061"/>
          </a:xfrm>
          <a:prstGeom prst="diagStrip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effectLst/>
            </a:endParaRPr>
          </a:p>
        </p:txBody>
      </p:sp>
      <p:sp>
        <p:nvSpPr>
          <p:cNvPr id="176" name="Rectangle 187"/>
          <p:cNvSpPr>
            <a:spLocks noChangeArrowheads="1"/>
          </p:cNvSpPr>
          <p:nvPr/>
        </p:nvSpPr>
        <p:spPr bwMode="auto">
          <a:xfrm>
            <a:off x="7985126" y="5971397"/>
            <a:ext cx="949033" cy="734203"/>
          </a:xfrm>
          <a:prstGeom prst="rect">
            <a:avLst/>
          </a:prstGeom>
          <a:noFill/>
          <a:ln w="19050" algn="ctr">
            <a:solidFill>
              <a:schemeClr val="tx1"/>
            </a:solidFill>
            <a:round/>
            <a:headEnd/>
            <a:tailEnd/>
          </a:ln>
        </p:spPr>
        <p:txBody>
          <a:bodyPr/>
          <a:lstStyle/>
          <a:p>
            <a:pPr algn="ctr"/>
            <a:endParaRPr lang="en-US"/>
          </a:p>
        </p:txBody>
      </p:sp>
      <p:cxnSp>
        <p:nvCxnSpPr>
          <p:cNvPr id="177" name="Straight Connector 271"/>
          <p:cNvCxnSpPr>
            <a:cxnSpLocks noChangeShapeType="1"/>
          </p:cNvCxnSpPr>
          <p:nvPr/>
        </p:nvCxnSpPr>
        <p:spPr bwMode="auto">
          <a:xfrm>
            <a:off x="5347140" y="4564145"/>
            <a:ext cx="3284349" cy="7855"/>
          </a:xfrm>
          <a:prstGeom prst="line">
            <a:avLst/>
          </a:prstGeom>
          <a:noFill/>
          <a:ln w="50800" algn="ctr">
            <a:solidFill>
              <a:schemeClr val="tx1"/>
            </a:solidFill>
            <a:prstDash val="dash"/>
            <a:round/>
            <a:headEnd/>
            <a:tailEnd/>
          </a:ln>
        </p:spPr>
      </p:cxnSp>
      <p:sp>
        <p:nvSpPr>
          <p:cNvPr id="178" name="TextBox 177"/>
          <p:cNvSpPr txBox="1"/>
          <p:nvPr/>
        </p:nvSpPr>
        <p:spPr>
          <a:xfrm>
            <a:off x="5822985" y="4628554"/>
            <a:ext cx="1712328" cy="246221"/>
          </a:xfrm>
          <a:prstGeom prst="rect">
            <a:avLst/>
          </a:prstGeom>
          <a:noFill/>
        </p:spPr>
        <p:txBody>
          <a:bodyPr wrap="none" rtlCol="0">
            <a:spAutoFit/>
          </a:bodyPr>
          <a:lstStyle/>
          <a:p>
            <a:r>
              <a:rPr lang="en-US" sz="1000" u="sng" dirty="0"/>
              <a:t>Deployable Instrument Cover</a:t>
            </a:r>
          </a:p>
        </p:txBody>
      </p:sp>
      <p:sp>
        <p:nvSpPr>
          <p:cNvPr id="179" name="Text Box 66"/>
          <p:cNvSpPr txBox="1">
            <a:spLocks noChangeArrowheads="1"/>
          </p:cNvSpPr>
          <p:nvPr/>
        </p:nvSpPr>
        <p:spPr bwMode="auto">
          <a:xfrm>
            <a:off x="7391631" y="2150113"/>
            <a:ext cx="604838" cy="236748"/>
          </a:xfrm>
          <a:prstGeom prst="rect">
            <a:avLst/>
          </a:prstGeom>
          <a:noFill/>
          <a:ln w="9525">
            <a:noFill/>
            <a:miter lim="800000"/>
            <a:headEnd/>
            <a:tailEnd/>
          </a:ln>
        </p:spPr>
        <p:txBody>
          <a:bodyPr lIns="82058" tIns="41029" rIns="82058" bIns="41029">
            <a:spAutoFit/>
          </a:bodyPr>
          <a:lstStyle/>
          <a:p>
            <a:pPr algn="ctr">
              <a:defRPr/>
            </a:pPr>
            <a:r>
              <a:rPr lang="en-US" sz="1000" dirty="0">
                <a:latin typeface="+mn-lt"/>
              </a:rPr>
              <a:t>Stars </a:t>
            </a:r>
          </a:p>
        </p:txBody>
      </p:sp>
      <p:sp>
        <p:nvSpPr>
          <p:cNvPr id="180" name="Line 11"/>
          <p:cNvSpPr>
            <a:spLocks noChangeShapeType="1"/>
          </p:cNvSpPr>
          <p:nvPr/>
        </p:nvSpPr>
        <p:spPr bwMode="auto">
          <a:xfrm flipH="1" flipV="1">
            <a:off x="7692740" y="2359064"/>
            <a:ext cx="840" cy="261045"/>
          </a:xfrm>
          <a:prstGeom prst="line">
            <a:avLst/>
          </a:prstGeom>
          <a:noFill/>
          <a:ln w="50800">
            <a:solidFill>
              <a:srgbClr val="FF3300"/>
            </a:solidFill>
            <a:prstDash val="solid"/>
            <a:round/>
            <a:headEnd type="triangle"/>
            <a:tailEnd type="none"/>
          </a:ln>
        </p:spPr>
        <p:txBody>
          <a:bodyPr wrap="none" lIns="82058" tIns="41029" rIns="82058" bIns="41029" anchor="ctr"/>
          <a:lstStyle/>
          <a:p>
            <a:endParaRPr lang="en-US" sz="1000"/>
          </a:p>
        </p:txBody>
      </p:sp>
      <p:sp>
        <p:nvSpPr>
          <p:cNvPr id="181" name="Line 95"/>
          <p:cNvSpPr>
            <a:spLocks noChangeShapeType="1"/>
          </p:cNvSpPr>
          <p:nvPr/>
        </p:nvSpPr>
        <p:spPr bwMode="auto">
          <a:xfrm rot="5400000">
            <a:off x="6830302" y="2311118"/>
            <a:ext cx="0" cy="254563"/>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182" name="Line 95"/>
          <p:cNvSpPr>
            <a:spLocks noChangeShapeType="1"/>
          </p:cNvSpPr>
          <p:nvPr/>
        </p:nvSpPr>
        <p:spPr bwMode="auto">
          <a:xfrm rot="5400000">
            <a:off x="6830302" y="2387318"/>
            <a:ext cx="0" cy="254563"/>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183" name="Line 95"/>
          <p:cNvSpPr>
            <a:spLocks noChangeShapeType="1"/>
          </p:cNvSpPr>
          <p:nvPr/>
        </p:nvSpPr>
        <p:spPr bwMode="auto">
          <a:xfrm rot="5400000">
            <a:off x="6830300" y="2158718"/>
            <a:ext cx="0" cy="254563"/>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184" name="Line 95"/>
          <p:cNvSpPr>
            <a:spLocks noChangeShapeType="1"/>
          </p:cNvSpPr>
          <p:nvPr/>
        </p:nvSpPr>
        <p:spPr bwMode="auto">
          <a:xfrm rot="5400000" flipH="1">
            <a:off x="6841622" y="2401076"/>
            <a:ext cx="265176" cy="0"/>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185" name="Line 95"/>
          <p:cNvSpPr>
            <a:spLocks noChangeShapeType="1"/>
          </p:cNvSpPr>
          <p:nvPr/>
        </p:nvSpPr>
        <p:spPr bwMode="auto">
          <a:xfrm rot="5400000" flipH="1">
            <a:off x="7048878" y="2312193"/>
            <a:ext cx="2" cy="149337"/>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187" name="TextBox 186"/>
          <p:cNvSpPr txBox="1"/>
          <p:nvPr/>
        </p:nvSpPr>
        <p:spPr>
          <a:xfrm>
            <a:off x="5563826" y="3124200"/>
            <a:ext cx="989374" cy="400110"/>
          </a:xfrm>
          <a:prstGeom prst="rect">
            <a:avLst/>
          </a:prstGeom>
          <a:noFill/>
        </p:spPr>
        <p:txBody>
          <a:bodyPr wrap="none" rtlCol="0">
            <a:spAutoFit/>
          </a:bodyPr>
          <a:lstStyle/>
          <a:p>
            <a:pPr algn="ctr"/>
            <a:r>
              <a:rPr lang="en-US" sz="1000" dirty="0"/>
              <a:t>TAMS, 4 beams</a:t>
            </a:r>
          </a:p>
          <a:p>
            <a:pPr algn="ctr"/>
            <a:r>
              <a:rPr lang="en-US" sz="1000" dirty="0"/>
              <a:t>5x15mrad FOV</a:t>
            </a:r>
          </a:p>
        </p:txBody>
      </p:sp>
      <p:cxnSp>
        <p:nvCxnSpPr>
          <p:cNvPr id="189" name="Straight Arrow Connector 106"/>
          <p:cNvCxnSpPr>
            <a:cxnSpLocks noChangeShapeType="1"/>
          </p:cNvCxnSpPr>
          <p:nvPr/>
        </p:nvCxnSpPr>
        <p:spPr bwMode="auto">
          <a:xfrm flipV="1">
            <a:off x="5704332" y="3749040"/>
            <a:ext cx="0" cy="300784"/>
          </a:xfrm>
          <a:prstGeom prst="straightConnector1">
            <a:avLst/>
          </a:prstGeom>
          <a:noFill/>
          <a:ln w="22225" algn="ctr">
            <a:solidFill>
              <a:srgbClr val="00CC00"/>
            </a:solidFill>
            <a:round/>
            <a:headEnd type="none" w="sm" len="med"/>
            <a:tailEnd type="triangle" w="sm" len="med"/>
          </a:ln>
        </p:spPr>
      </p:cxnSp>
      <p:cxnSp>
        <p:nvCxnSpPr>
          <p:cNvPr id="190" name="Straight Arrow Connector 106"/>
          <p:cNvCxnSpPr>
            <a:cxnSpLocks noChangeShapeType="1"/>
          </p:cNvCxnSpPr>
          <p:nvPr/>
        </p:nvCxnSpPr>
        <p:spPr bwMode="auto">
          <a:xfrm flipV="1">
            <a:off x="5969430" y="3743662"/>
            <a:ext cx="0" cy="300784"/>
          </a:xfrm>
          <a:prstGeom prst="straightConnector1">
            <a:avLst/>
          </a:prstGeom>
          <a:noFill/>
          <a:ln w="22225" algn="ctr">
            <a:solidFill>
              <a:srgbClr val="00CC00"/>
            </a:solidFill>
            <a:round/>
            <a:headEnd type="none" w="sm" len="med"/>
            <a:tailEnd type="triangle" w="sm" len="med"/>
          </a:ln>
        </p:spPr>
      </p:cxnSp>
      <p:cxnSp>
        <p:nvCxnSpPr>
          <p:cNvPr id="191" name="Straight Arrow Connector 106"/>
          <p:cNvCxnSpPr>
            <a:cxnSpLocks noChangeShapeType="1"/>
          </p:cNvCxnSpPr>
          <p:nvPr/>
        </p:nvCxnSpPr>
        <p:spPr bwMode="auto">
          <a:xfrm flipV="1">
            <a:off x="6217282" y="3749040"/>
            <a:ext cx="0" cy="300784"/>
          </a:xfrm>
          <a:prstGeom prst="straightConnector1">
            <a:avLst/>
          </a:prstGeom>
          <a:noFill/>
          <a:ln w="22225" algn="ctr">
            <a:solidFill>
              <a:srgbClr val="00CC00"/>
            </a:solidFill>
            <a:round/>
            <a:headEnd type="none" w="sm" len="med"/>
            <a:tailEnd type="triangle" w="sm" len="med"/>
          </a:ln>
        </p:spPr>
      </p:cxnSp>
      <p:cxnSp>
        <p:nvCxnSpPr>
          <p:cNvPr id="192" name="Straight Arrow Connector 106"/>
          <p:cNvCxnSpPr>
            <a:cxnSpLocks noChangeShapeType="1"/>
          </p:cNvCxnSpPr>
          <p:nvPr/>
        </p:nvCxnSpPr>
        <p:spPr bwMode="auto">
          <a:xfrm flipV="1">
            <a:off x="6771132" y="3749040"/>
            <a:ext cx="0" cy="300784"/>
          </a:xfrm>
          <a:prstGeom prst="straightConnector1">
            <a:avLst/>
          </a:prstGeom>
          <a:noFill/>
          <a:ln w="22225" algn="ctr">
            <a:solidFill>
              <a:srgbClr val="00CC00"/>
            </a:solidFill>
            <a:round/>
            <a:headEnd type="none" w="sm" len="med"/>
            <a:tailEnd type="triangle" w="sm" len="med"/>
          </a:ln>
        </p:spPr>
      </p:cxnSp>
      <p:cxnSp>
        <p:nvCxnSpPr>
          <p:cNvPr id="193" name="Straight Arrow Connector 106"/>
          <p:cNvCxnSpPr>
            <a:cxnSpLocks noChangeShapeType="1"/>
          </p:cNvCxnSpPr>
          <p:nvPr/>
        </p:nvCxnSpPr>
        <p:spPr bwMode="auto">
          <a:xfrm flipV="1">
            <a:off x="7055806" y="3749040"/>
            <a:ext cx="0" cy="300784"/>
          </a:xfrm>
          <a:prstGeom prst="straightConnector1">
            <a:avLst/>
          </a:prstGeom>
          <a:noFill/>
          <a:ln w="22225" algn="ctr">
            <a:solidFill>
              <a:srgbClr val="00CC00"/>
            </a:solidFill>
            <a:round/>
            <a:headEnd type="none" w="sm" len="med"/>
            <a:tailEnd type="triangle" w="sm" len="med"/>
          </a:ln>
        </p:spPr>
      </p:cxnSp>
      <p:cxnSp>
        <p:nvCxnSpPr>
          <p:cNvPr id="194" name="Straight Arrow Connector 106"/>
          <p:cNvCxnSpPr>
            <a:cxnSpLocks noChangeShapeType="1"/>
          </p:cNvCxnSpPr>
          <p:nvPr/>
        </p:nvCxnSpPr>
        <p:spPr bwMode="auto">
          <a:xfrm flipV="1">
            <a:off x="7315200" y="3749040"/>
            <a:ext cx="0" cy="300784"/>
          </a:xfrm>
          <a:prstGeom prst="straightConnector1">
            <a:avLst/>
          </a:prstGeom>
          <a:noFill/>
          <a:ln w="22225" algn="ctr">
            <a:solidFill>
              <a:srgbClr val="00CC00"/>
            </a:solidFill>
            <a:round/>
            <a:headEnd type="none" w="sm" len="med"/>
            <a:tailEnd type="triangle" w="sm" len="med"/>
          </a:ln>
        </p:spPr>
      </p:cxnSp>
      <p:cxnSp>
        <p:nvCxnSpPr>
          <p:cNvPr id="195" name="Straight Arrow Connector 106"/>
          <p:cNvCxnSpPr>
            <a:cxnSpLocks noChangeShapeType="1"/>
            <a:stCxn id="161" idx="3"/>
          </p:cNvCxnSpPr>
          <p:nvPr/>
        </p:nvCxnSpPr>
        <p:spPr bwMode="auto">
          <a:xfrm flipH="1" flipV="1">
            <a:off x="7513319" y="3401754"/>
            <a:ext cx="196426" cy="0"/>
          </a:xfrm>
          <a:prstGeom prst="straightConnector1">
            <a:avLst/>
          </a:prstGeom>
          <a:noFill/>
          <a:ln w="22225" algn="ctr">
            <a:solidFill>
              <a:srgbClr val="00CC00"/>
            </a:solidFill>
            <a:round/>
            <a:headEnd type="triangle" w="sm" len="med"/>
            <a:tailEnd type="triangle" w="sm" len="med"/>
          </a:ln>
        </p:spPr>
      </p:cxnSp>
      <p:sp>
        <p:nvSpPr>
          <p:cNvPr id="196" name="Line 95"/>
          <p:cNvSpPr>
            <a:spLocks noChangeShapeType="1"/>
          </p:cNvSpPr>
          <p:nvPr/>
        </p:nvSpPr>
        <p:spPr bwMode="auto">
          <a:xfrm rot="20160000">
            <a:off x="3246039" y="2854158"/>
            <a:ext cx="281017" cy="296092"/>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197" name="Line 95"/>
          <p:cNvSpPr>
            <a:spLocks noChangeShapeType="1"/>
          </p:cNvSpPr>
          <p:nvPr/>
        </p:nvSpPr>
        <p:spPr bwMode="auto">
          <a:xfrm rot="5400000">
            <a:off x="3327214" y="2665584"/>
            <a:ext cx="139490" cy="377555"/>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198" name="Line 95"/>
          <p:cNvSpPr>
            <a:spLocks noChangeShapeType="1"/>
          </p:cNvSpPr>
          <p:nvPr/>
        </p:nvSpPr>
        <p:spPr bwMode="auto">
          <a:xfrm rot="5400000" flipH="1" flipV="1">
            <a:off x="3295079" y="3959048"/>
            <a:ext cx="1415148" cy="6078"/>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199" name="Line 95"/>
          <p:cNvSpPr>
            <a:spLocks noChangeShapeType="1"/>
          </p:cNvSpPr>
          <p:nvPr/>
        </p:nvSpPr>
        <p:spPr bwMode="auto">
          <a:xfrm rot="5400000" flipV="1">
            <a:off x="4058910" y="4191158"/>
            <a:ext cx="2096" cy="122214"/>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200" name="Line 95"/>
          <p:cNvSpPr>
            <a:spLocks noChangeShapeType="1"/>
          </p:cNvSpPr>
          <p:nvPr/>
        </p:nvSpPr>
        <p:spPr bwMode="auto">
          <a:xfrm rot="5400000" flipV="1">
            <a:off x="4070774" y="4579841"/>
            <a:ext cx="1" cy="167606"/>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203" name="TextBox 123"/>
          <p:cNvSpPr txBox="1">
            <a:spLocks noChangeArrowheads="1"/>
          </p:cNvSpPr>
          <p:nvPr/>
        </p:nvSpPr>
        <p:spPr bwMode="auto">
          <a:xfrm>
            <a:off x="1980687" y="3249846"/>
            <a:ext cx="2077845" cy="400110"/>
          </a:xfrm>
          <a:prstGeom prst="rect">
            <a:avLst/>
          </a:prstGeom>
          <a:noFill/>
          <a:ln w="9525">
            <a:noFill/>
            <a:miter lim="800000"/>
            <a:headEnd/>
            <a:tailEnd/>
          </a:ln>
        </p:spPr>
        <p:txBody>
          <a:bodyPr wrap="square">
            <a:spAutoFit/>
          </a:bodyPr>
          <a:lstStyle/>
          <a:p>
            <a:pPr algn="ctr">
              <a:defRPr/>
            </a:pPr>
            <a:r>
              <a:rPr lang="en-US" sz="1000" u="sng" dirty="0">
                <a:cs typeface="Arial" charset="0"/>
              </a:rPr>
              <a:t>TEP Fiber Bundle:</a:t>
            </a:r>
            <a:r>
              <a:rPr lang="en-US" sz="1000" dirty="0">
                <a:cs typeface="Arial" charset="0"/>
              </a:rPr>
              <a:t> 200 µm, </a:t>
            </a:r>
          </a:p>
          <a:p>
            <a:pPr algn="ctr">
              <a:defRPr/>
            </a:pPr>
            <a:r>
              <a:rPr lang="en-US" sz="1000" dirty="0">
                <a:cs typeface="Arial" charset="0"/>
              </a:rPr>
              <a:t>0.22NA, dual w/fan-out</a:t>
            </a:r>
          </a:p>
        </p:txBody>
      </p:sp>
      <p:sp>
        <p:nvSpPr>
          <p:cNvPr id="204" name="Line 95"/>
          <p:cNvSpPr>
            <a:spLocks noChangeShapeType="1"/>
          </p:cNvSpPr>
          <p:nvPr/>
        </p:nvSpPr>
        <p:spPr bwMode="auto">
          <a:xfrm rot="5400000" flipV="1">
            <a:off x="2692431" y="5017132"/>
            <a:ext cx="1558400" cy="0"/>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206" name="Line 95"/>
          <p:cNvSpPr>
            <a:spLocks noChangeShapeType="1"/>
          </p:cNvSpPr>
          <p:nvPr/>
        </p:nvSpPr>
        <p:spPr bwMode="auto">
          <a:xfrm rot="5400000" flipH="1" flipV="1">
            <a:off x="3535473" y="5012819"/>
            <a:ext cx="2926" cy="106872"/>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207" name="Line 95"/>
          <p:cNvSpPr>
            <a:spLocks noChangeShapeType="1"/>
          </p:cNvSpPr>
          <p:nvPr/>
        </p:nvSpPr>
        <p:spPr bwMode="auto">
          <a:xfrm rot="5400000" flipH="1" flipV="1">
            <a:off x="3541795" y="5224582"/>
            <a:ext cx="2926" cy="106872"/>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208" name="Line 95"/>
          <p:cNvSpPr>
            <a:spLocks noChangeShapeType="1"/>
          </p:cNvSpPr>
          <p:nvPr/>
        </p:nvSpPr>
        <p:spPr bwMode="auto">
          <a:xfrm rot="5400000" flipH="1" flipV="1">
            <a:off x="3526501" y="4817410"/>
            <a:ext cx="2926" cy="106872"/>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209" name="Line 95"/>
          <p:cNvSpPr>
            <a:spLocks noChangeShapeType="1"/>
          </p:cNvSpPr>
          <p:nvPr/>
        </p:nvSpPr>
        <p:spPr bwMode="auto">
          <a:xfrm rot="5400000" flipH="1" flipV="1">
            <a:off x="3515222" y="4594598"/>
            <a:ext cx="2926" cy="106872"/>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210" name="Line 95"/>
          <p:cNvSpPr>
            <a:spLocks noChangeShapeType="1"/>
          </p:cNvSpPr>
          <p:nvPr/>
        </p:nvSpPr>
        <p:spPr bwMode="auto">
          <a:xfrm rot="5400000" flipH="1" flipV="1">
            <a:off x="3546660" y="4391878"/>
            <a:ext cx="2926" cy="106872"/>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211" name="Line 95"/>
          <p:cNvSpPr>
            <a:spLocks noChangeShapeType="1"/>
          </p:cNvSpPr>
          <p:nvPr/>
        </p:nvSpPr>
        <p:spPr bwMode="auto">
          <a:xfrm rot="5400000" flipH="1" flipV="1">
            <a:off x="3515222" y="4185960"/>
            <a:ext cx="2926" cy="106872"/>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212" name="Oval 278"/>
          <p:cNvSpPr>
            <a:spLocks noChangeArrowheads="1"/>
          </p:cNvSpPr>
          <p:nvPr/>
        </p:nvSpPr>
        <p:spPr bwMode="auto">
          <a:xfrm>
            <a:off x="3540016" y="4204873"/>
            <a:ext cx="91440" cy="91440"/>
          </a:xfrm>
          <a:prstGeom prst="ellipse">
            <a:avLst/>
          </a:prstGeom>
          <a:solidFill>
            <a:schemeClr val="tx1"/>
          </a:solidFill>
          <a:ln w="28575" algn="ctr">
            <a:solidFill>
              <a:schemeClr val="tx1"/>
            </a:solidFill>
            <a:round/>
            <a:headEnd/>
            <a:tailEnd/>
          </a:ln>
        </p:spPr>
        <p:txBody>
          <a:bodyPr/>
          <a:lstStyle/>
          <a:p>
            <a:pPr algn="ctr"/>
            <a:endParaRPr lang="en-US" sz="1000"/>
          </a:p>
        </p:txBody>
      </p:sp>
      <p:sp>
        <p:nvSpPr>
          <p:cNvPr id="213" name="Oval 278"/>
          <p:cNvSpPr>
            <a:spLocks noChangeArrowheads="1"/>
          </p:cNvSpPr>
          <p:nvPr/>
        </p:nvSpPr>
        <p:spPr bwMode="auto">
          <a:xfrm>
            <a:off x="3540016" y="4409154"/>
            <a:ext cx="91440" cy="91440"/>
          </a:xfrm>
          <a:prstGeom prst="ellipse">
            <a:avLst/>
          </a:prstGeom>
          <a:solidFill>
            <a:schemeClr val="tx1"/>
          </a:solidFill>
          <a:ln w="28575" algn="ctr">
            <a:solidFill>
              <a:schemeClr val="tx1"/>
            </a:solidFill>
            <a:round/>
            <a:headEnd/>
            <a:tailEnd/>
          </a:ln>
        </p:spPr>
        <p:txBody>
          <a:bodyPr/>
          <a:lstStyle/>
          <a:p>
            <a:pPr algn="ctr"/>
            <a:endParaRPr lang="en-US" sz="1000"/>
          </a:p>
        </p:txBody>
      </p:sp>
      <p:sp>
        <p:nvSpPr>
          <p:cNvPr id="214" name="Oval 278"/>
          <p:cNvSpPr>
            <a:spLocks noChangeArrowheads="1"/>
          </p:cNvSpPr>
          <p:nvPr/>
        </p:nvSpPr>
        <p:spPr bwMode="auto">
          <a:xfrm>
            <a:off x="3543258" y="4606950"/>
            <a:ext cx="91440" cy="91440"/>
          </a:xfrm>
          <a:prstGeom prst="ellipse">
            <a:avLst/>
          </a:prstGeom>
          <a:solidFill>
            <a:schemeClr val="tx1"/>
          </a:solidFill>
          <a:ln w="28575" algn="ctr">
            <a:solidFill>
              <a:schemeClr val="tx1"/>
            </a:solidFill>
            <a:round/>
            <a:headEnd/>
            <a:tailEnd/>
          </a:ln>
        </p:spPr>
        <p:txBody>
          <a:bodyPr/>
          <a:lstStyle/>
          <a:p>
            <a:pPr algn="ctr"/>
            <a:endParaRPr lang="en-US" sz="1000"/>
          </a:p>
        </p:txBody>
      </p:sp>
      <p:sp>
        <p:nvSpPr>
          <p:cNvPr id="215" name="Oval 278"/>
          <p:cNvSpPr>
            <a:spLocks noChangeArrowheads="1"/>
          </p:cNvSpPr>
          <p:nvPr/>
        </p:nvSpPr>
        <p:spPr bwMode="auto">
          <a:xfrm>
            <a:off x="3541637" y="4819337"/>
            <a:ext cx="91440" cy="91440"/>
          </a:xfrm>
          <a:prstGeom prst="ellipse">
            <a:avLst/>
          </a:prstGeom>
          <a:solidFill>
            <a:schemeClr val="tx1"/>
          </a:solidFill>
          <a:ln w="28575" algn="ctr">
            <a:solidFill>
              <a:schemeClr val="tx1"/>
            </a:solidFill>
            <a:round/>
            <a:headEnd/>
            <a:tailEnd/>
          </a:ln>
        </p:spPr>
        <p:txBody>
          <a:bodyPr/>
          <a:lstStyle/>
          <a:p>
            <a:pPr algn="ctr"/>
            <a:endParaRPr lang="en-US" sz="1000"/>
          </a:p>
        </p:txBody>
      </p:sp>
      <p:sp>
        <p:nvSpPr>
          <p:cNvPr id="216" name="Oval 278"/>
          <p:cNvSpPr>
            <a:spLocks noChangeArrowheads="1"/>
          </p:cNvSpPr>
          <p:nvPr/>
        </p:nvSpPr>
        <p:spPr bwMode="auto">
          <a:xfrm>
            <a:off x="3544880" y="5021996"/>
            <a:ext cx="91440" cy="91440"/>
          </a:xfrm>
          <a:prstGeom prst="ellipse">
            <a:avLst/>
          </a:prstGeom>
          <a:solidFill>
            <a:schemeClr val="tx1"/>
          </a:solidFill>
          <a:ln w="28575" algn="ctr">
            <a:solidFill>
              <a:schemeClr val="tx1"/>
            </a:solidFill>
            <a:round/>
            <a:headEnd/>
            <a:tailEnd/>
          </a:ln>
        </p:spPr>
        <p:txBody>
          <a:bodyPr/>
          <a:lstStyle/>
          <a:p>
            <a:pPr algn="ctr"/>
            <a:endParaRPr lang="en-US" sz="1000"/>
          </a:p>
        </p:txBody>
      </p:sp>
      <p:sp>
        <p:nvSpPr>
          <p:cNvPr id="217" name="Oval 278"/>
          <p:cNvSpPr>
            <a:spLocks noChangeArrowheads="1"/>
          </p:cNvSpPr>
          <p:nvPr/>
        </p:nvSpPr>
        <p:spPr bwMode="auto">
          <a:xfrm>
            <a:off x="3548123" y="5224655"/>
            <a:ext cx="91440" cy="91440"/>
          </a:xfrm>
          <a:prstGeom prst="ellipse">
            <a:avLst/>
          </a:prstGeom>
          <a:solidFill>
            <a:schemeClr val="tx1"/>
          </a:solidFill>
          <a:ln w="28575" algn="ctr">
            <a:solidFill>
              <a:schemeClr val="tx1"/>
            </a:solidFill>
            <a:round/>
            <a:headEnd/>
            <a:tailEnd/>
          </a:ln>
        </p:spPr>
        <p:txBody>
          <a:bodyPr/>
          <a:lstStyle/>
          <a:p>
            <a:pPr algn="ctr"/>
            <a:endParaRPr lang="en-US" sz="1000"/>
          </a:p>
        </p:txBody>
      </p:sp>
      <p:sp>
        <p:nvSpPr>
          <p:cNvPr id="218" name="Line 95"/>
          <p:cNvSpPr>
            <a:spLocks noChangeShapeType="1"/>
          </p:cNvSpPr>
          <p:nvPr/>
        </p:nvSpPr>
        <p:spPr bwMode="auto">
          <a:xfrm rot="5400000" flipV="1">
            <a:off x="4194457" y="4791119"/>
            <a:ext cx="3572" cy="131790"/>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219" name="Line 95"/>
          <p:cNvSpPr>
            <a:spLocks noChangeShapeType="1"/>
          </p:cNvSpPr>
          <p:nvPr/>
        </p:nvSpPr>
        <p:spPr bwMode="auto">
          <a:xfrm rot="5400000" flipH="1" flipV="1">
            <a:off x="4184971" y="4410371"/>
            <a:ext cx="2455" cy="111696"/>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220" name="Line 95"/>
          <p:cNvSpPr>
            <a:spLocks noChangeShapeType="1"/>
          </p:cNvSpPr>
          <p:nvPr/>
        </p:nvSpPr>
        <p:spPr bwMode="auto">
          <a:xfrm rot="5400000" flipH="1" flipV="1">
            <a:off x="4188396" y="5019293"/>
            <a:ext cx="2303" cy="117067"/>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221" name="Line 95"/>
          <p:cNvSpPr>
            <a:spLocks noChangeShapeType="1"/>
          </p:cNvSpPr>
          <p:nvPr/>
        </p:nvSpPr>
        <p:spPr bwMode="auto">
          <a:xfrm rot="5400000" flipV="1">
            <a:off x="4175433" y="5213365"/>
            <a:ext cx="169" cy="118998"/>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222" name="Line 95"/>
          <p:cNvSpPr>
            <a:spLocks noChangeShapeType="1"/>
          </p:cNvSpPr>
          <p:nvPr/>
        </p:nvSpPr>
        <p:spPr bwMode="auto">
          <a:xfrm rot="5400000" flipV="1">
            <a:off x="4204720" y="4210864"/>
            <a:ext cx="1964" cy="84763"/>
          </a:xfrm>
          <a:prstGeom prst="line">
            <a:avLst/>
          </a:prstGeom>
          <a:noFill/>
          <a:ln w="38100">
            <a:solidFill>
              <a:srgbClr val="99CCFF"/>
            </a:solidFill>
            <a:round/>
            <a:headEnd/>
            <a:tailEnd/>
          </a:ln>
        </p:spPr>
        <p:txBody>
          <a:bodyPr wrap="none" lIns="82058" tIns="41029" rIns="82058" bIns="41029" anchor="ctr"/>
          <a:lstStyle/>
          <a:p>
            <a:endParaRPr lang="en-US" sz="1000"/>
          </a:p>
        </p:txBody>
      </p:sp>
      <p:sp>
        <p:nvSpPr>
          <p:cNvPr id="223" name="Line 95"/>
          <p:cNvSpPr>
            <a:spLocks noChangeShapeType="1"/>
          </p:cNvSpPr>
          <p:nvPr/>
        </p:nvSpPr>
        <p:spPr bwMode="auto">
          <a:xfrm rot="5400000" flipH="1" flipV="1">
            <a:off x="4192021" y="4619095"/>
            <a:ext cx="4394" cy="96738"/>
          </a:xfrm>
          <a:prstGeom prst="line">
            <a:avLst/>
          </a:prstGeom>
          <a:noFill/>
          <a:ln w="38100">
            <a:solidFill>
              <a:srgbClr val="99CCFF"/>
            </a:solidFill>
            <a:prstDash val="solid"/>
            <a:round/>
            <a:headEnd/>
            <a:tailEnd/>
          </a:ln>
        </p:spPr>
        <p:txBody>
          <a:bodyPr wrap="none" lIns="82058" tIns="41029" rIns="82058" bIns="41029" anchor="ctr"/>
          <a:lstStyle/>
          <a:p>
            <a:endParaRPr lang="en-US" sz="1000"/>
          </a:p>
        </p:txBody>
      </p:sp>
      <p:sp>
        <p:nvSpPr>
          <p:cNvPr id="224" name="Oval 278"/>
          <p:cNvSpPr>
            <a:spLocks noChangeArrowheads="1"/>
          </p:cNvSpPr>
          <p:nvPr/>
        </p:nvSpPr>
        <p:spPr bwMode="auto">
          <a:xfrm>
            <a:off x="4062067" y="4201630"/>
            <a:ext cx="91440" cy="91440"/>
          </a:xfrm>
          <a:prstGeom prst="ellipse">
            <a:avLst/>
          </a:prstGeom>
          <a:solidFill>
            <a:schemeClr val="tx1"/>
          </a:solidFill>
          <a:ln w="28575" algn="ctr">
            <a:solidFill>
              <a:schemeClr val="tx1"/>
            </a:solidFill>
            <a:round/>
            <a:headEnd/>
            <a:tailEnd/>
          </a:ln>
        </p:spPr>
        <p:txBody>
          <a:bodyPr/>
          <a:lstStyle/>
          <a:p>
            <a:pPr algn="ctr"/>
            <a:endParaRPr lang="en-US" sz="1000"/>
          </a:p>
        </p:txBody>
      </p:sp>
      <p:sp>
        <p:nvSpPr>
          <p:cNvPr id="225" name="Oval 278"/>
          <p:cNvSpPr>
            <a:spLocks noChangeArrowheads="1"/>
          </p:cNvSpPr>
          <p:nvPr/>
        </p:nvSpPr>
        <p:spPr bwMode="auto">
          <a:xfrm>
            <a:off x="4068552" y="4412396"/>
            <a:ext cx="91440" cy="91440"/>
          </a:xfrm>
          <a:prstGeom prst="ellipse">
            <a:avLst/>
          </a:prstGeom>
          <a:solidFill>
            <a:schemeClr val="tx1"/>
          </a:solidFill>
          <a:ln w="28575" algn="ctr">
            <a:solidFill>
              <a:schemeClr val="tx1"/>
            </a:solidFill>
            <a:round/>
            <a:headEnd/>
            <a:tailEnd/>
          </a:ln>
        </p:spPr>
        <p:txBody>
          <a:bodyPr/>
          <a:lstStyle/>
          <a:p>
            <a:pPr algn="ctr"/>
            <a:endParaRPr lang="en-US" sz="1000"/>
          </a:p>
        </p:txBody>
      </p:sp>
      <p:sp>
        <p:nvSpPr>
          <p:cNvPr id="226" name="Oval 278"/>
          <p:cNvSpPr>
            <a:spLocks noChangeArrowheads="1"/>
          </p:cNvSpPr>
          <p:nvPr/>
        </p:nvSpPr>
        <p:spPr bwMode="auto">
          <a:xfrm>
            <a:off x="4068552" y="4616677"/>
            <a:ext cx="91440" cy="91440"/>
          </a:xfrm>
          <a:prstGeom prst="ellipse">
            <a:avLst/>
          </a:prstGeom>
          <a:solidFill>
            <a:schemeClr val="tx1"/>
          </a:solidFill>
          <a:ln w="28575" algn="ctr">
            <a:solidFill>
              <a:schemeClr val="tx1"/>
            </a:solidFill>
            <a:round/>
            <a:headEnd/>
            <a:tailEnd/>
          </a:ln>
        </p:spPr>
        <p:txBody>
          <a:bodyPr/>
          <a:lstStyle/>
          <a:p>
            <a:pPr algn="ctr"/>
            <a:endParaRPr lang="en-US" sz="1000"/>
          </a:p>
        </p:txBody>
      </p:sp>
      <p:sp>
        <p:nvSpPr>
          <p:cNvPr id="227" name="Oval 278"/>
          <p:cNvSpPr>
            <a:spLocks noChangeArrowheads="1"/>
          </p:cNvSpPr>
          <p:nvPr/>
        </p:nvSpPr>
        <p:spPr bwMode="auto">
          <a:xfrm>
            <a:off x="4073415" y="4811230"/>
            <a:ext cx="91440" cy="91440"/>
          </a:xfrm>
          <a:prstGeom prst="ellipse">
            <a:avLst/>
          </a:prstGeom>
          <a:solidFill>
            <a:schemeClr val="tx1"/>
          </a:solidFill>
          <a:ln w="28575" algn="ctr">
            <a:solidFill>
              <a:schemeClr val="tx1"/>
            </a:solidFill>
            <a:round/>
            <a:headEnd/>
            <a:tailEnd/>
          </a:ln>
        </p:spPr>
        <p:txBody>
          <a:bodyPr/>
          <a:lstStyle/>
          <a:p>
            <a:pPr algn="ctr"/>
            <a:endParaRPr lang="en-US" sz="1000"/>
          </a:p>
        </p:txBody>
      </p:sp>
      <p:sp>
        <p:nvSpPr>
          <p:cNvPr id="228" name="Oval 278"/>
          <p:cNvSpPr>
            <a:spLocks noChangeArrowheads="1"/>
          </p:cNvSpPr>
          <p:nvPr/>
        </p:nvSpPr>
        <p:spPr bwMode="auto">
          <a:xfrm>
            <a:off x="4066944" y="5028476"/>
            <a:ext cx="91440" cy="91440"/>
          </a:xfrm>
          <a:prstGeom prst="ellipse">
            <a:avLst/>
          </a:prstGeom>
          <a:solidFill>
            <a:schemeClr val="tx1"/>
          </a:solidFill>
          <a:ln w="28575" algn="ctr">
            <a:solidFill>
              <a:schemeClr val="tx1"/>
            </a:solidFill>
            <a:round/>
            <a:headEnd/>
            <a:tailEnd/>
          </a:ln>
        </p:spPr>
        <p:txBody>
          <a:bodyPr/>
          <a:lstStyle/>
          <a:p>
            <a:pPr algn="ctr"/>
            <a:endParaRPr lang="en-US" sz="1000"/>
          </a:p>
        </p:txBody>
      </p:sp>
      <p:sp>
        <p:nvSpPr>
          <p:cNvPr id="229" name="Oval 278"/>
          <p:cNvSpPr>
            <a:spLocks noChangeArrowheads="1"/>
          </p:cNvSpPr>
          <p:nvPr/>
        </p:nvSpPr>
        <p:spPr bwMode="auto">
          <a:xfrm>
            <a:off x="4070187" y="5231135"/>
            <a:ext cx="91440" cy="91440"/>
          </a:xfrm>
          <a:prstGeom prst="ellipse">
            <a:avLst/>
          </a:prstGeom>
          <a:solidFill>
            <a:schemeClr val="tx1"/>
          </a:solidFill>
          <a:ln w="28575" algn="ctr">
            <a:solidFill>
              <a:schemeClr val="tx1"/>
            </a:solidFill>
            <a:round/>
            <a:headEnd/>
            <a:tailEnd/>
          </a:ln>
        </p:spPr>
        <p:txBody>
          <a:bodyPr/>
          <a:lstStyle/>
          <a:p>
            <a:pPr algn="ctr"/>
            <a:endParaRPr lang="en-US" sz="1000"/>
          </a:p>
        </p:txBody>
      </p:sp>
      <p:sp>
        <p:nvSpPr>
          <p:cNvPr id="230" name="Line 95"/>
          <p:cNvSpPr>
            <a:spLocks noChangeShapeType="1"/>
          </p:cNvSpPr>
          <p:nvPr/>
        </p:nvSpPr>
        <p:spPr bwMode="auto">
          <a:xfrm rot="5400000">
            <a:off x="3458847" y="5021996"/>
            <a:ext cx="1586226" cy="0"/>
          </a:xfrm>
          <a:prstGeom prst="line">
            <a:avLst/>
          </a:prstGeom>
          <a:noFill/>
          <a:ln w="38100">
            <a:solidFill>
              <a:srgbClr val="0000FF"/>
            </a:solidFill>
            <a:round/>
            <a:headEnd/>
            <a:tailEnd/>
          </a:ln>
        </p:spPr>
        <p:txBody>
          <a:bodyPr wrap="none" lIns="82058" tIns="41029" rIns="82058" bIns="41029" anchor="ctr"/>
          <a:lstStyle/>
          <a:p>
            <a:endParaRPr lang="en-US" sz="1000"/>
          </a:p>
        </p:txBody>
      </p:sp>
      <p:sp>
        <p:nvSpPr>
          <p:cNvPr id="205" name="Text Box 150"/>
          <p:cNvSpPr txBox="1">
            <a:spLocks noChangeArrowheads="1"/>
          </p:cNvSpPr>
          <p:nvPr/>
        </p:nvSpPr>
        <p:spPr bwMode="auto">
          <a:xfrm>
            <a:off x="3570121" y="2667000"/>
            <a:ext cx="513870" cy="236748"/>
          </a:xfrm>
          <a:prstGeom prst="rect">
            <a:avLst/>
          </a:prstGeom>
          <a:solidFill>
            <a:schemeClr val="bg1"/>
          </a:solidFill>
          <a:ln w="9525">
            <a:solidFill>
              <a:schemeClr val="tx1"/>
            </a:solidFill>
            <a:miter lim="800000"/>
            <a:headEnd/>
            <a:tailEnd/>
          </a:ln>
        </p:spPr>
        <p:txBody>
          <a:bodyPr lIns="82058" tIns="41029" rIns="82058" bIns="41029">
            <a:spAutoFit/>
          </a:bodyPr>
          <a:lstStyle/>
          <a:p>
            <a:pPr>
              <a:defRPr/>
            </a:pPr>
            <a:r>
              <a:rPr lang="en-US" sz="1000" dirty="0">
                <a:cs typeface="Arial" charset="0"/>
              </a:rPr>
              <a:t> </a:t>
            </a:r>
            <a:r>
              <a:rPr lang="en-US" sz="1000" u="sng" dirty="0">
                <a:cs typeface="Arial" charset="0"/>
              </a:rPr>
              <a:t>SPD 1</a:t>
            </a:r>
          </a:p>
        </p:txBody>
      </p:sp>
      <p:sp>
        <p:nvSpPr>
          <p:cNvPr id="202" name="TextBox 201"/>
          <p:cNvSpPr txBox="1"/>
          <p:nvPr/>
        </p:nvSpPr>
        <p:spPr>
          <a:xfrm>
            <a:off x="425964" y="3573780"/>
            <a:ext cx="850390" cy="553998"/>
          </a:xfrm>
          <a:prstGeom prst="rect">
            <a:avLst/>
          </a:prstGeom>
          <a:solidFill>
            <a:schemeClr val="bg2">
              <a:lumMod val="20000"/>
              <a:lumOff val="80000"/>
            </a:schemeClr>
          </a:solidFill>
          <a:ln w="9525">
            <a:solidFill>
              <a:schemeClr val="tx1"/>
            </a:solidFill>
          </a:ln>
        </p:spPr>
        <p:txBody>
          <a:bodyPr wrap="square">
            <a:spAutoFit/>
          </a:bodyPr>
          <a:lstStyle/>
          <a:p>
            <a:pPr algn="ctr">
              <a:defRPr/>
            </a:pPr>
            <a:endParaRPr lang="en-US" sz="1000" u="sng" dirty="0">
              <a:sym typeface="Symbol"/>
            </a:endParaRPr>
          </a:p>
          <a:p>
            <a:pPr algn="ctr">
              <a:defRPr/>
            </a:pPr>
            <a:r>
              <a:rPr lang="en-US" sz="1000" u="sng" dirty="0">
                <a:sym typeface="Symbol"/>
              </a:rPr>
              <a:t>WTEM</a:t>
            </a:r>
          </a:p>
          <a:p>
            <a:pPr algn="ctr">
              <a:defRPr/>
            </a:pPr>
            <a:endParaRPr lang="en-US" sz="1000" u="sng" dirty="0"/>
          </a:p>
        </p:txBody>
      </p:sp>
      <p:sp>
        <p:nvSpPr>
          <p:cNvPr id="231" name="Text Box 66"/>
          <p:cNvSpPr txBox="1">
            <a:spLocks noChangeArrowheads="1"/>
          </p:cNvSpPr>
          <p:nvPr/>
        </p:nvSpPr>
        <p:spPr bwMode="auto">
          <a:xfrm>
            <a:off x="141098" y="1828800"/>
            <a:ext cx="1535302" cy="852301"/>
          </a:xfrm>
          <a:prstGeom prst="rect">
            <a:avLst/>
          </a:prstGeom>
          <a:solidFill>
            <a:schemeClr val="bg1"/>
          </a:solidFill>
          <a:ln w="9525">
            <a:noFill/>
            <a:miter lim="800000"/>
            <a:headEnd/>
            <a:tailEnd/>
          </a:ln>
        </p:spPr>
        <p:txBody>
          <a:bodyPr wrap="square" lIns="82058" tIns="41029" rIns="82058" bIns="41029">
            <a:spAutoFit/>
          </a:bodyPr>
          <a:lstStyle/>
          <a:p>
            <a:pPr algn="ctr">
              <a:defRPr/>
            </a:pPr>
            <a:r>
              <a:rPr lang="en-US" sz="1000" dirty="0"/>
              <a:t>532nm, 0.5-0.9mJ, </a:t>
            </a:r>
          </a:p>
          <a:p>
            <a:pPr algn="ctr">
              <a:defRPr/>
            </a:pPr>
            <a:r>
              <a:rPr lang="en-US" sz="1000" dirty="0"/>
              <a:t>10kHz, 1.5nsec, </a:t>
            </a:r>
          </a:p>
          <a:p>
            <a:pPr algn="ctr">
              <a:defRPr/>
            </a:pPr>
            <a:r>
              <a:rPr lang="en-US" sz="1000" dirty="0"/>
              <a:t>10mm 1/e</a:t>
            </a:r>
            <a:r>
              <a:rPr lang="en-US" sz="1000" baseline="30000" dirty="0"/>
              <a:t>2  </a:t>
            </a:r>
            <a:r>
              <a:rPr lang="en-US" sz="1000" dirty="0"/>
              <a:t>Gaussian,</a:t>
            </a:r>
          </a:p>
          <a:p>
            <a:pPr algn="ctr">
              <a:defRPr/>
            </a:pPr>
            <a:r>
              <a:rPr lang="en-US" sz="1000" dirty="0"/>
              <a:t> 15mm </a:t>
            </a:r>
            <a:r>
              <a:rPr lang="en-US" sz="1000" dirty="0">
                <a:sym typeface="Symbol"/>
              </a:rPr>
              <a:t>CA dia.</a:t>
            </a:r>
            <a:r>
              <a:rPr lang="en-US" sz="1000" dirty="0"/>
              <a:t>,</a:t>
            </a:r>
          </a:p>
          <a:p>
            <a:pPr algn="ctr">
              <a:defRPr/>
            </a:pPr>
            <a:r>
              <a:rPr lang="en-US" sz="1000" dirty="0"/>
              <a:t>&lt; 108µrad 1/e</a:t>
            </a:r>
            <a:r>
              <a:rPr lang="en-US" sz="1000" baseline="30000" dirty="0"/>
              <a:t>2</a:t>
            </a:r>
            <a:r>
              <a:rPr lang="en-US" sz="1000" dirty="0"/>
              <a:t> </a:t>
            </a:r>
            <a:r>
              <a:rPr lang="en-US" sz="1000" dirty="0">
                <a:sym typeface="Symbol"/>
              </a:rPr>
              <a:t>dia. </a:t>
            </a:r>
            <a:endParaRPr lang="en-US" sz="1000" dirty="0"/>
          </a:p>
        </p:txBody>
      </p:sp>
    </p:spTree>
    <p:extLst>
      <p:ext uri="{BB962C8B-B14F-4D97-AF65-F5344CB8AC3E}">
        <p14:creationId xmlns:p14="http://schemas.microsoft.com/office/powerpoint/2010/main" val="4071763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28E3773-8806-9547-A757-DD6D727EDF1D}"/>
              </a:ext>
            </a:extLst>
          </p:cNvPr>
          <p:cNvSpPr>
            <a:spLocks noGrp="1"/>
          </p:cNvSpPr>
          <p:nvPr>
            <p:ph type="sldNum" sz="quarter" idx="12"/>
          </p:nvPr>
        </p:nvSpPr>
        <p:spPr/>
        <p:txBody>
          <a:bodyPr/>
          <a:lstStyle/>
          <a:p>
            <a:fld id="{6BDB67E4-338C-4041-AA9A-8A5E5FF0BC96}" type="slidenum">
              <a:rPr lang="en-US" smtClean="0"/>
              <a:t>13</a:t>
            </a:fld>
            <a:endParaRPr lang="en-US"/>
          </a:p>
        </p:txBody>
      </p:sp>
      <p:pic>
        <p:nvPicPr>
          <p:cNvPr id="3" name="Picture 2">
            <a:extLst>
              <a:ext uri="{FF2B5EF4-FFF2-40B4-BE49-F238E27FC236}">
                <a16:creationId xmlns:a16="http://schemas.microsoft.com/office/drawing/2014/main" xmlns="" id="{0E199063-5A15-0649-A69D-51D7EABC055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669874" y="1297014"/>
            <a:ext cx="3845476" cy="4920906"/>
          </a:xfrm>
          <a:prstGeom prst="rect">
            <a:avLst/>
          </a:prstGeom>
        </p:spPr>
      </p:pic>
      <p:sp>
        <p:nvSpPr>
          <p:cNvPr id="4" name="TextBox 3">
            <a:extLst>
              <a:ext uri="{FF2B5EF4-FFF2-40B4-BE49-F238E27FC236}">
                <a16:creationId xmlns:a16="http://schemas.microsoft.com/office/drawing/2014/main" xmlns="" id="{F573AC2B-13CE-A347-8591-019D95002D90}"/>
              </a:ext>
            </a:extLst>
          </p:cNvPr>
          <p:cNvSpPr txBox="1"/>
          <p:nvPr/>
        </p:nvSpPr>
        <p:spPr>
          <a:xfrm rot="16200000">
            <a:off x="1478949" y="-28502"/>
            <a:ext cx="1692771" cy="4128361"/>
          </a:xfrm>
          <a:prstGeom prst="rect">
            <a:avLst/>
          </a:prstGeom>
          <a:noFill/>
          <a:ln>
            <a:noFill/>
          </a:ln>
        </p:spPr>
        <p:txBody>
          <a:bodyPr vert="vert" wrap="square">
            <a:spAutoFit/>
          </a:bodyPr>
          <a:lstStyle/>
          <a:p>
            <a:pPr marL="171450" indent="-171450">
              <a:buFont typeface="Arial" panose="020B0604020202020204" pitchFamily="34" charset="0"/>
              <a:buChar char="•"/>
              <a:defRPr/>
            </a:pPr>
            <a:r>
              <a:rPr lang="en-US" sz="1400" dirty="0"/>
              <a:t>DOE splits single input laser beam into 6 beams</a:t>
            </a:r>
          </a:p>
          <a:p>
            <a:pPr marL="171450" indent="-171450">
              <a:buFont typeface="Arial" panose="020B0604020202020204" pitchFamily="34" charset="0"/>
              <a:buChar char="•"/>
              <a:defRPr/>
            </a:pPr>
            <a:r>
              <a:rPr lang="en-US" sz="1400" dirty="0"/>
              <a:t>3 x 2 array – 3 ”Strong”, 3 “Weak”</a:t>
            </a:r>
          </a:p>
          <a:p>
            <a:pPr marL="628650" lvl="1" indent="-171450">
              <a:buFont typeface="Arial" panose="020B0604020202020204" pitchFamily="34" charset="0"/>
              <a:buChar char="•"/>
              <a:defRPr/>
            </a:pPr>
            <a:r>
              <a:rPr lang="en-US" sz="1400" dirty="0"/>
              <a:t>4:1 energy ratio (</a:t>
            </a:r>
            <a:r>
              <a:rPr lang="en-US" sz="1400" dirty="0" err="1"/>
              <a:t>Strong:Weak</a:t>
            </a:r>
            <a:r>
              <a:rPr lang="en-US" sz="1400" dirty="0"/>
              <a:t>)</a:t>
            </a:r>
          </a:p>
          <a:p>
            <a:pPr marL="171450" indent="-171450">
              <a:buFont typeface="Arial" panose="020B0604020202020204" pitchFamily="34" charset="0"/>
              <a:buChar char="•"/>
              <a:defRPr/>
            </a:pPr>
            <a:r>
              <a:rPr lang="en-US" sz="1400" dirty="0"/>
              <a:t>13.22 x 5.0 </a:t>
            </a:r>
            <a:r>
              <a:rPr lang="en-US" sz="1400" dirty="0" err="1"/>
              <a:t>mrad</a:t>
            </a:r>
            <a:r>
              <a:rPr lang="en-US" sz="1400" dirty="0"/>
              <a:t> angular separation</a:t>
            </a:r>
          </a:p>
          <a:p>
            <a:pPr marL="171450" indent="-171450">
              <a:buFont typeface="Arial" panose="020B0604020202020204" pitchFamily="34" charset="0"/>
              <a:buChar char="•"/>
              <a:defRPr/>
            </a:pPr>
            <a:r>
              <a:rPr lang="en-US" sz="1400" dirty="0"/>
              <a:t>Each spot  &lt;35µrad divergence (same as input beam)</a:t>
            </a:r>
          </a:p>
          <a:p>
            <a:pPr marL="628650" lvl="1" indent="-171450">
              <a:buFont typeface="Arial" panose="020B0604020202020204" pitchFamily="34" charset="0"/>
              <a:buChar char="•"/>
              <a:defRPr/>
            </a:pPr>
            <a:r>
              <a:rPr lang="en-US" sz="1400" dirty="0"/>
              <a:t>Each spot is ~17 m diameter on ground</a:t>
            </a:r>
          </a:p>
        </p:txBody>
      </p:sp>
      <p:pic>
        <p:nvPicPr>
          <p:cNvPr id="6" name="Picture 5">
            <a:extLst>
              <a:ext uri="{FF2B5EF4-FFF2-40B4-BE49-F238E27FC236}">
                <a16:creationId xmlns:a16="http://schemas.microsoft.com/office/drawing/2014/main" xmlns="" id="{D16CAAFC-25A6-4F4B-B1F0-F754284DD497}"/>
              </a:ext>
            </a:extLst>
          </p:cNvPr>
          <p:cNvPicPr>
            <a:picLocks noChangeAspect="1"/>
          </p:cNvPicPr>
          <p:nvPr/>
        </p:nvPicPr>
        <p:blipFill>
          <a:blip r:embed="rId3"/>
          <a:stretch>
            <a:fillRect/>
          </a:stretch>
        </p:blipFill>
        <p:spPr>
          <a:xfrm>
            <a:off x="556617" y="3757466"/>
            <a:ext cx="3832898" cy="2614847"/>
          </a:xfrm>
          <a:prstGeom prst="rect">
            <a:avLst/>
          </a:prstGeom>
        </p:spPr>
      </p:pic>
      <p:sp>
        <p:nvSpPr>
          <p:cNvPr id="7" name="TextBox 6">
            <a:extLst>
              <a:ext uri="{FF2B5EF4-FFF2-40B4-BE49-F238E27FC236}">
                <a16:creationId xmlns:a16="http://schemas.microsoft.com/office/drawing/2014/main" xmlns="" id="{F03A68C1-F8A7-7841-ADF4-45366205B363}"/>
              </a:ext>
            </a:extLst>
          </p:cNvPr>
          <p:cNvSpPr txBox="1"/>
          <p:nvPr/>
        </p:nvSpPr>
        <p:spPr>
          <a:xfrm>
            <a:off x="2411730" y="290233"/>
            <a:ext cx="5808257" cy="461665"/>
          </a:xfrm>
          <a:prstGeom prst="rect">
            <a:avLst/>
          </a:prstGeom>
          <a:noFill/>
        </p:spPr>
        <p:txBody>
          <a:bodyPr wrap="none" rtlCol="0">
            <a:spAutoFit/>
          </a:bodyPr>
          <a:lstStyle/>
          <a:p>
            <a:r>
              <a:rPr lang="en-US" sz="2400" dirty="0"/>
              <a:t>ATLAS Ground Track Illumination Pattern</a:t>
            </a:r>
          </a:p>
        </p:txBody>
      </p:sp>
    </p:spTree>
    <p:extLst>
      <p:ext uri="{BB962C8B-B14F-4D97-AF65-F5344CB8AC3E}">
        <p14:creationId xmlns:p14="http://schemas.microsoft.com/office/powerpoint/2010/main" val="142314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1F01EF1E-AAF4-4771-AACD-C1EAFED96306}" type="slidenum">
              <a:rPr lang="en-US" smtClean="0"/>
              <a:pPr>
                <a:defRPr/>
              </a:pPr>
              <a:t>14</a:t>
            </a:fld>
            <a:endParaRPr lang="en-US" dirty="0">
              <a:solidFill>
                <a:srgbClr val="0C419A"/>
              </a:solidFill>
            </a:endParaRPr>
          </a:p>
        </p:txBody>
      </p:sp>
      <p:sp>
        <p:nvSpPr>
          <p:cNvPr id="2" name="Title 1"/>
          <p:cNvSpPr>
            <a:spLocks noGrp="1"/>
          </p:cNvSpPr>
          <p:nvPr>
            <p:ph type="title" idx="4294967295"/>
          </p:nvPr>
        </p:nvSpPr>
        <p:spPr>
          <a:xfrm>
            <a:off x="2183957" y="201428"/>
            <a:ext cx="5949950" cy="749300"/>
          </a:xfrm>
        </p:spPr>
        <p:txBody>
          <a:bodyPr>
            <a:normAutofit fontScale="90000"/>
          </a:bodyPr>
          <a:lstStyle/>
          <a:p>
            <a:r>
              <a:rPr lang="en-US" sz="2800" dirty="0"/>
              <a:t>ATLAS “State-of-the-Art” Block Diagram</a:t>
            </a:r>
            <a:endParaRPr lang="en-US" dirty="0"/>
          </a:p>
        </p:txBody>
      </p:sp>
      <p:grpSp>
        <p:nvGrpSpPr>
          <p:cNvPr id="184" name="Group 183"/>
          <p:cNvGrpSpPr/>
          <p:nvPr/>
        </p:nvGrpSpPr>
        <p:grpSpPr>
          <a:xfrm>
            <a:off x="204677" y="1159130"/>
            <a:ext cx="8939323" cy="5326213"/>
            <a:chOff x="38480" y="769293"/>
            <a:chExt cx="9846334" cy="6080792"/>
          </a:xfrm>
        </p:grpSpPr>
        <p:sp>
          <p:nvSpPr>
            <p:cNvPr id="4" name="Rectangle 3"/>
            <p:cNvSpPr/>
            <p:nvPr/>
          </p:nvSpPr>
          <p:spPr bwMode="auto">
            <a:xfrm>
              <a:off x="5420844" y="3533348"/>
              <a:ext cx="1023023" cy="1834287"/>
            </a:xfrm>
            <a:prstGeom prst="rect">
              <a:avLst/>
            </a:prstGeom>
            <a:solidFill>
              <a:srgbClr val="BADDE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grpSp>
          <p:nvGrpSpPr>
            <p:cNvPr id="5" name="Group 179"/>
            <p:cNvGrpSpPr/>
            <p:nvPr/>
          </p:nvGrpSpPr>
          <p:grpSpPr>
            <a:xfrm>
              <a:off x="5670645" y="3608039"/>
              <a:ext cx="341194" cy="218364"/>
              <a:chOff x="6250675" y="3766782"/>
              <a:chExt cx="341194" cy="218364"/>
            </a:xfrm>
            <a:noFill/>
          </p:grpSpPr>
          <p:grpSp>
            <p:nvGrpSpPr>
              <p:cNvPr id="6" name="Group 180"/>
              <p:cNvGrpSpPr/>
              <p:nvPr/>
            </p:nvGrpSpPr>
            <p:grpSpPr>
              <a:xfrm>
                <a:off x="6303729" y="3802694"/>
                <a:ext cx="233570" cy="122333"/>
                <a:chOff x="5721424" y="4148437"/>
                <a:chExt cx="233570" cy="122333"/>
              </a:xfrm>
              <a:grpFill/>
            </p:grpSpPr>
            <p:sp>
              <p:nvSpPr>
                <p:cNvPr id="8" name="Rectangle 7"/>
                <p:cNvSpPr>
                  <a:spLocks/>
                </p:cNvSpPr>
                <p:nvPr/>
              </p:nvSpPr>
              <p:spPr bwMode="auto">
                <a:xfrm>
                  <a:off x="5795176" y="4148437"/>
                  <a:ext cx="34813" cy="122333"/>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9" name="Rectangle 8"/>
                <p:cNvSpPr>
                  <a:spLocks/>
                </p:cNvSpPr>
                <p:nvPr/>
              </p:nvSpPr>
              <p:spPr bwMode="auto">
                <a:xfrm>
                  <a:off x="5845439" y="4148437"/>
                  <a:ext cx="34813" cy="122333"/>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10" name="Oval 278"/>
                <p:cNvSpPr>
                  <a:spLocks noChangeArrowheads="1"/>
                </p:cNvSpPr>
                <p:nvPr/>
              </p:nvSpPr>
              <p:spPr bwMode="auto">
                <a:xfrm>
                  <a:off x="5721424" y="4176940"/>
                  <a:ext cx="34813" cy="81556"/>
                </a:xfrm>
                <a:prstGeom prst="ellipse">
                  <a:avLst/>
                </a:prstGeom>
                <a:grpFill/>
                <a:ln w="28575" algn="ctr">
                  <a:solidFill>
                    <a:schemeClr val="tx1"/>
                  </a:solidFill>
                  <a:round/>
                  <a:headEnd/>
                  <a:tailEnd/>
                </a:ln>
              </p:spPr>
              <p:txBody>
                <a:bodyPr/>
                <a:lstStyle/>
                <a:p>
                  <a:pPr algn="ctr"/>
                  <a:endParaRPr lang="en-US"/>
                </a:p>
              </p:txBody>
            </p:sp>
            <p:sp>
              <p:nvSpPr>
                <p:cNvPr id="11" name="Oval 278"/>
                <p:cNvSpPr>
                  <a:spLocks noChangeArrowheads="1"/>
                </p:cNvSpPr>
                <p:nvPr/>
              </p:nvSpPr>
              <p:spPr bwMode="auto">
                <a:xfrm>
                  <a:off x="5920181" y="4174047"/>
                  <a:ext cx="34813" cy="81556"/>
                </a:xfrm>
                <a:prstGeom prst="ellipse">
                  <a:avLst/>
                </a:prstGeom>
                <a:grpFill/>
                <a:ln w="28575" algn="ctr">
                  <a:solidFill>
                    <a:schemeClr val="tx1"/>
                  </a:solidFill>
                  <a:round/>
                  <a:headEnd/>
                  <a:tailEnd/>
                </a:ln>
              </p:spPr>
              <p:txBody>
                <a:bodyPr/>
                <a:lstStyle/>
                <a:p>
                  <a:pPr algn="ctr"/>
                  <a:endParaRPr lang="en-US"/>
                </a:p>
              </p:txBody>
            </p:sp>
          </p:grpSp>
          <p:sp>
            <p:nvSpPr>
              <p:cNvPr id="7" name="Rectangle 6"/>
              <p:cNvSpPr/>
              <p:nvPr/>
            </p:nvSpPr>
            <p:spPr bwMode="auto">
              <a:xfrm>
                <a:off x="6250675" y="3766782"/>
                <a:ext cx="341194" cy="218364"/>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grpSp>
        <p:sp>
          <p:nvSpPr>
            <p:cNvPr id="12" name="Rectangle 11"/>
            <p:cNvSpPr/>
            <p:nvPr/>
          </p:nvSpPr>
          <p:spPr bwMode="auto">
            <a:xfrm>
              <a:off x="3949701" y="4173545"/>
              <a:ext cx="469899" cy="1406525"/>
            </a:xfrm>
            <a:prstGeom prst="rect">
              <a:avLst/>
            </a:prstGeom>
            <a:solidFill>
              <a:srgbClr val="C7E3E7"/>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13" name="Rectangle 12"/>
            <p:cNvSpPr/>
            <p:nvPr/>
          </p:nvSpPr>
          <p:spPr bwMode="auto">
            <a:xfrm>
              <a:off x="6762750" y="4102107"/>
              <a:ext cx="1219200" cy="1148621"/>
            </a:xfrm>
            <a:prstGeom prst="rect">
              <a:avLst/>
            </a:prstGeom>
            <a:solidFill>
              <a:srgbClr val="6B6BC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grpSp>
          <p:nvGrpSpPr>
            <p:cNvPr id="14" name="Group 188"/>
            <p:cNvGrpSpPr/>
            <p:nvPr/>
          </p:nvGrpSpPr>
          <p:grpSpPr>
            <a:xfrm>
              <a:off x="1477695" y="769293"/>
              <a:ext cx="7259905" cy="3199464"/>
              <a:chOff x="1477695" y="928036"/>
              <a:chExt cx="7259905" cy="3199464"/>
            </a:xfrm>
            <a:solidFill>
              <a:schemeClr val="bg1">
                <a:lumMod val="75000"/>
              </a:schemeClr>
            </a:solidFill>
          </p:grpSpPr>
          <p:sp>
            <p:nvSpPr>
              <p:cNvPr id="15" name="Rectangle 14"/>
              <p:cNvSpPr/>
              <p:nvPr/>
            </p:nvSpPr>
            <p:spPr bwMode="auto">
              <a:xfrm>
                <a:off x="7791450" y="3556000"/>
                <a:ext cx="946150" cy="57150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16" name="Rectangle 15"/>
              <p:cNvSpPr/>
              <p:nvPr/>
            </p:nvSpPr>
            <p:spPr bwMode="auto">
              <a:xfrm>
                <a:off x="5324586" y="2051050"/>
                <a:ext cx="3413014" cy="158750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1477695" y="928036"/>
                <a:ext cx="5703169" cy="1245521"/>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grpSp>
        <p:sp>
          <p:nvSpPr>
            <p:cNvPr id="18" name="Rectangle 17"/>
            <p:cNvSpPr/>
            <p:nvPr/>
          </p:nvSpPr>
          <p:spPr bwMode="auto">
            <a:xfrm>
              <a:off x="7886700" y="2000257"/>
              <a:ext cx="762000" cy="1898650"/>
            </a:xfrm>
            <a:prstGeom prst="rect">
              <a:avLst/>
            </a:prstGeom>
            <a:solidFill>
              <a:srgbClr val="7E84D6"/>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cxnSp>
          <p:nvCxnSpPr>
            <p:cNvPr id="19" name="Straight Connector 18"/>
            <p:cNvCxnSpPr>
              <a:stCxn id="7" idx="1"/>
              <a:endCxn id="126" idx="3"/>
            </p:cNvCxnSpPr>
            <p:nvPr/>
          </p:nvCxnSpPr>
          <p:spPr bwMode="auto">
            <a:xfrm flipH="1" flipV="1">
              <a:off x="5327517" y="3709664"/>
              <a:ext cx="343128" cy="7557"/>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20" name="Straight Connector 19"/>
            <p:cNvCxnSpPr/>
            <p:nvPr/>
          </p:nvCxnSpPr>
          <p:spPr>
            <a:xfrm flipV="1">
              <a:off x="3075199" y="1018195"/>
              <a:ext cx="0" cy="436743"/>
            </a:xfrm>
            <a:prstGeom prst="line">
              <a:avLst/>
            </a:prstGeom>
            <a:ln w="9525">
              <a:solidFill>
                <a:srgbClr val="22EE35"/>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976861" y="1194753"/>
              <a:ext cx="480282" cy="0"/>
            </a:xfrm>
            <a:prstGeom prst="line">
              <a:avLst/>
            </a:prstGeom>
            <a:ln w="25400">
              <a:solidFill>
                <a:srgbClr val="22EE35"/>
              </a:solidFill>
              <a:tailEnd type="none"/>
            </a:ln>
          </p:spPr>
          <p:style>
            <a:lnRef idx="1">
              <a:schemeClr val="accent1"/>
            </a:lnRef>
            <a:fillRef idx="0">
              <a:schemeClr val="accent1"/>
            </a:fillRef>
            <a:effectRef idx="0">
              <a:schemeClr val="accent1"/>
            </a:effectRef>
            <a:fontRef idx="minor">
              <a:schemeClr val="tx1"/>
            </a:fontRef>
          </p:style>
        </p:cxnSp>
        <p:sp>
          <p:nvSpPr>
            <p:cNvPr id="22" name="Arc 21"/>
            <p:cNvSpPr/>
            <p:nvPr/>
          </p:nvSpPr>
          <p:spPr bwMode="auto">
            <a:xfrm rot="19248029">
              <a:off x="4467312" y="1090094"/>
              <a:ext cx="805987" cy="3207073"/>
            </a:xfrm>
            <a:prstGeom prst="arc">
              <a:avLst>
                <a:gd name="adj1" fmla="val 16200000"/>
                <a:gd name="adj2" fmla="val 4856226"/>
              </a:avLst>
            </a:prstGeom>
            <a:noFill/>
            <a:ln w="28575" cap="flat" cmpd="sng" algn="ctr">
              <a:solidFill>
                <a:srgbClr val="0000FF"/>
              </a:solidFill>
              <a:prstDash val="solid"/>
              <a:round/>
              <a:headEnd type="none" w="med" len="med"/>
              <a:tailEnd type="none" w="med" len="med"/>
            </a:ln>
            <a:effectLst/>
          </p:spPr>
          <p:txBody>
            <a:bodyPr/>
            <a:lstStyle/>
            <a:p>
              <a:pPr algn="ctr">
                <a:defRPr/>
              </a:pPr>
              <a:endParaRPr lang="en-US"/>
            </a:p>
          </p:txBody>
        </p:sp>
        <p:cxnSp>
          <p:nvCxnSpPr>
            <p:cNvPr id="23" name="Straight Connector 22"/>
            <p:cNvCxnSpPr/>
            <p:nvPr/>
          </p:nvCxnSpPr>
          <p:spPr>
            <a:xfrm flipV="1">
              <a:off x="3808156" y="1022299"/>
              <a:ext cx="0" cy="436743"/>
            </a:xfrm>
            <a:prstGeom prst="line">
              <a:avLst/>
            </a:prstGeom>
            <a:ln w="9525">
              <a:solidFill>
                <a:srgbClr val="22EE35"/>
              </a:solidFill>
              <a:tailEnd type="none"/>
            </a:ln>
          </p:spPr>
          <p:style>
            <a:lnRef idx="1">
              <a:schemeClr val="accent1"/>
            </a:lnRef>
            <a:fillRef idx="0">
              <a:schemeClr val="accent1"/>
            </a:fillRef>
            <a:effectRef idx="0">
              <a:schemeClr val="accent1"/>
            </a:effectRef>
            <a:fontRef idx="minor">
              <a:schemeClr val="tx1"/>
            </a:fontRef>
          </p:style>
        </p:cxnSp>
        <p:sp>
          <p:nvSpPr>
            <p:cNvPr id="24" name="Rectangle 402"/>
            <p:cNvSpPr>
              <a:spLocks noChangeArrowheads="1"/>
            </p:cNvSpPr>
            <p:nvPr/>
          </p:nvSpPr>
          <p:spPr bwMode="auto">
            <a:xfrm>
              <a:off x="6049670" y="5041561"/>
              <a:ext cx="81143" cy="88585"/>
            </a:xfrm>
            <a:prstGeom prst="rect">
              <a:avLst/>
            </a:prstGeom>
            <a:solidFill>
              <a:schemeClr val="tx1"/>
            </a:solidFill>
            <a:ln w="9525" algn="ctr">
              <a:solidFill>
                <a:schemeClr val="tx1"/>
              </a:solidFill>
              <a:round/>
              <a:headEnd/>
              <a:tailEnd/>
            </a:ln>
          </p:spPr>
          <p:txBody>
            <a:bodyPr/>
            <a:lstStyle/>
            <a:p>
              <a:pPr algn="ctr"/>
              <a:endParaRPr lang="en-US"/>
            </a:p>
          </p:txBody>
        </p:sp>
        <p:sp>
          <p:nvSpPr>
            <p:cNvPr id="25" name="Rectangle 402"/>
            <p:cNvSpPr>
              <a:spLocks noChangeArrowheads="1"/>
            </p:cNvSpPr>
            <p:nvPr/>
          </p:nvSpPr>
          <p:spPr bwMode="auto">
            <a:xfrm>
              <a:off x="5565645" y="5054973"/>
              <a:ext cx="81143" cy="88585"/>
            </a:xfrm>
            <a:prstGeom prst="rect">
              <a:avLst/>
            </a:prstGeom>
            <a:solidFill>
              <a:schemeClr val="tx1"/>
            </a:solidFill>
            <a:ln w="9525" algn="ctr">
              <a:solidFill>
                <a:schemeClr val="tx1"/>
              </a:solidFill>
              <a:round/>
              <a:headEnd/>
              <a:tailEnd/>
            </a:ln>
          </p:spPr>
          <p:txBody>
            <a:bodyPr/>
            <a:lstStyle/>
            <a:p>
              <a:pPr algn="ctr"/>
              <a:endParaRPr lang="en-US"/>
            </a:p>
          </p:txBody>
        </p:sp>
        <p:cxnSp>
          <p:nvCxnSpPr>
            <p:cNvPr id="26" name="Straight Connector 433"/>
            <p:cNvCxnSpPr>
              <a:cxnSpLocks noChangeShapeType="1"/>
            </p:cNvCxnSpPr>
            <p:nvPr/>
          </p:nvCxnSpPr>
          <p:spPr bwMode="auto">
            <a:xfrm>
              <a:off x="4563906" y="2935833"/>
              <a:ext cx="0" cy="234511"/>
            </a:xfrm>
            <a:prstGeom prst="line">
              <a:avLst/>
            </a:prstGeom>
            <a:noFill/>
            <a:ln w="12700" algn="ctr">
              <a:solidFill>
                <a:schemeClr val="tx1"/>
              </a:solidFill>
              <a:round/>
              <a:headEnd/>
              <a:tailEnd/>
            </a:ln>
          </p:spPr>
        </p:cxnSp>
        <p:sp>
          <p:nvSpPr>
            <p:cNvPr id="27" name="Rectangle 300"/>
            <p:cNvSpPr>
              <a:spLocks noChangeArrowheads="1"/>
            </p:cNvSpPr>
            <p:nvPr/>
          </p:nvSpPr>
          <p:spPr bwMode="auto">
            <a:xfrm>
              <a:off x="2443239" y="4098781"/>
              <a:ext cx="2836500" cy="1533676"/>
            </a:xfrm>
            <a:prstGeom prst="rect">
              <a:avLst/>
            </a:prstGeom>
            <a:noFill/>
            <a:ln w="15875" algn="ctr">
              <a:solidFill>
                <a:schemeClr val="tx1"/>
              </a:solidFill>
              <a:round/>
              <a:headEnd/>
              <a:tailEnd/>
            </a:ln>
          </p:spPr>
          <p:txBody>
            <a:bodyPr/>
            <a:lstStyle/>
            <a:p>
              <a:pPr algn="ctr"/>
              <a:endParaRPr lang="en-US"/>
            </a:p>
          </p:txBody>
        </p:sp>
        <p:cxnSp>
          <p:nvCxnSpPr>
            <p:cNvPr id="28" name="Straight Connector 27"/>
            <p:cNvCxnSpPr/>
            <p:nvPr/>
          </p:nvCxnSpPr>
          <p:spPr>
            <a:xfrm flipH="1">
              <a:off x="2593669" y="1178416"/>
              <a:ext cx="2262850" cy="0"/>
            </a:xfrm>
            <a:prstGeom prst="line">
              <a:avLst/>
            </a:prstGeom>
            <a:ln w="9525">
              <a:solidFill>
                <a:srgbClr val="22EE35"/>
              </a:solidFill>
              <a:tailEnd type="none"/>
            </a:ln>
          </p:spPr>
          <p:style>
            <a:lnRef idx="1">
              <a:schemeClr val="accent1"/>
            </a:lnRef>
            <a:fillRef idx="0">
              <a:schemeClr val="accent1"/>
            </a:fillRef>
            <a:effectRef idx="0">
              <a:schemeClr val="accent1"/>
            </a:effectRef>
            <a:fontRef idx="minor">
              <a:schemeClr val="tx1"/>
            </a:fontRef>
          </p:style>
        </p:cxnSp>
        <p:sp>
          <p:nvSpPr>
            <p:cNvPr id="29" name="Line 95"/>
            <p:cNvSpPr>
              <a:spLocks noChangeShapeType="1"/>
            </p:cNvSpPr>
            <p:nvPr/>
          </p:nvSpPr>
          <p:spPr bwMode="auto">
            <a:xfrm rot="5400000" flipH="1" flipV="1">
              <a:off x="6392596" y="4224218"/>
              <a:ext cx="146034" cy="1022081"/>
            </a:xfrm>
            <a:prstGeom prst="line">
              <a:avLst/>
            </a:prstGeom>
            <a:noFill/>
            <a:ln w="38100">
              <a:solidFill>
                <a:srgbClr val="4161E9"/>
              </a:solidFill>
              <a:round/>
              <a:headEnd/>
              <a:tailEnd/>
            </a:ln>
          </p:spPr>
          <p:txBody>
            <a:bodyPr wrap="none" lIns="82058" tIns="41029" rIns="82058" bIns="41029" anchor="ctr"/>
            <a:lstStyle/>
            <a:p>
              <a:endParaRPr lang="en-US"/>
            </a:p>
          </p:txBody>
        </p:sp>
        <p:sp>
          <p:nvSpPr>
            <p:cNvPr id="30" name="Line 117"/>
            <p:cNvSpPr>
              <a:spLocks noChangeShapeType="1"/>
            </p:cNvSpPr>
            <p:nvPr/>
          </p:nvSpPr>
          <p:spPr bwMode="auto">
            <a:xfrm flipH="1" flipV="1">
              <a:off x="5464457" y="2189024"/>
              <a:ext cx="3401738" cy="0"/>
            </a:xfrm>
            <a:prstGeom prst="line">
              <a:avLst/>
            </a:prstGeom>
            <a:noFill/>
            <a:ln w="25400">
              <a:solidFill>
                <a:srgbClr val="00FA1E"/>
              </a:solidFill>
              <a:round/>
              <a:headEnd type="triangle" w="med" len="med"/>
              <a:tailEnd/>
            </a:ln>
          </p:spPr>
          <p:txBody>
            <a:bodyPr wrap="none" lIns="82058" tIns="41029" rIns="82058" bIns="41029" anchor="ctr"/>
            <a:lstStyle/>
            <a:p>
              <a:endParaRPr lang="en-US"/>
            </a:p>
          </p:txBody>
        </p:sp>
        <p:sp>
          <p:nvSpPr>
            <p:cNvPr id="31" name="Line 63"/>
            <p:cNvSpPr>
              <a:spLocks noChangeShapeType="1"/>
            </p:cNvSpPr>
            <p:nvPr/>
          </p:nvSpPr>
          <p:spPr bwMode="auto">
            <a:xfrm>
              <a:off x="8516627" y="2244152"/>
              <a:ext cx="2317" cy="528990"/>
            </a:xfrm>
            <a:prstGeom prst="line">
              <a:avLst/>
            </a:prstGeom>
            <a:noFill/>
            <a:ln w="28575">
              <a:solidFill>
                <a:schemeClr val="tx1"/>
              </a:solidFill>
              <a:round/>
              <a:headEnd/>
              <a:tailEnd/>
            </a:ln>
          </p:spPr>
          <p:txBody>
            <a:bodyPr wrap="none" lIns="82058" tIns="41029" rIns="82058" bIns="41029" anchor="ctr"/>
            <a:lstStyle/>
            <a:p>
              <a:endParaRPr lang="en-US"/>
            </a:p>
          </p:txBody>
        </p:sp>
        <p:sp>
          <p:nvSpPr>
            <p:cNvPr id="32" name="Line 120"/>
            <p:cNvSpPr>
              <a:spLocks noChangeShapeType="1"/>
            </p:cNvSpPr>
            <p:nvPr/>
          </p:nvSpPr>
          <p:spPr bwMode="auto">
            <a:xfrm flipH="1">
              <a:off x="8393500" y="2767337"/>
              <a:ext cx="128706" cy="188056"/>
            </a:xfrm>
            <a:prstGeom prst="line">
              <a:avLst/>
            </a:prstGeom>
            <a:noFill/>
            <a:ln w="28575">
              <a:solidFill>
                <a:schemeClr val="tx1"/>
              </a:solidFill>
              <a:round/>
              <a:headEnd/>
              <a:tailEnd/>
            </a:ln>
          </p:spPr>
          <p:txBody>
            <a:bodyPr wrap="none" lIns="82058" tIns="41029" rIns="82058" bIns="41029" anchor="ctr"/>
            <a:lstStyle/>
            <a:p>
              <a:endParaRPr lang="en-US"/>
            </a:p>
          </p:txBody>
        </p:sp>
        <p:sp>
          <p:nvSpPr>
            <p:cNvPr id="33" name="TextBox 316"/>
            <p:cNvSpPr txBox="1">
              <a:spLocks noChangeArrowheads="1"/>
            </p:cNvSpPr>
            <p:nvPr/>
          </p:nvSpPr>
          <p:spPr bwMode="auto">
            <a:xfrm>
              <a:off x="7159852" y="3046524"/>
              <a:ext cx="644835" cy="338554"/>
            </a:xfrm>
            <a:prstGeom prst="rect">
              <a:avLst/>
            </a:prstGeom>
            <a:solidFill>
              <a:srgbClr val="BADDE1"/>
            </a:solidFill>
            <a:ln w="9525">
              <a:solidFill>
                <a:schemeClr val="tx1"/>
              </a:solidFill>
              <a:miter lim="800000"/>
              <a:headEnd/>
              <a:tailEnd/>
            </a:ln>
          </p:spPr>
          <p:txBody>
            <a:bodyPr wrap="square">
              <a:spAutoFit/>
            </a:bodyPr>
            <a:lstStyle/>
            <a:p>
              <a:pPr algn="ctr"/>
              <a:r>
                <a:rPr lang="en-US" sz="800" dirty="0"/>
                <a:t>LRS electronics</a:t>
              </a:r>
            </a:p>
          </p:txBody>
        </p:sp>
        <p:sp>
          <p:nvSpPr>
            <p:cNvPr id="34" name="Line 95"/>
            <p:cNvSpPr>
              <a:spLocks noChangeShapeType="1"/>
            </p:cNvSpPr>
            <p:nvPr/>
          </p:nvSpPr>
          <p:spPr bwMode="auto">
            <a:xfrm rot="5400000" flipV="1">
              <a:off x="6232551" y="3952399"/>
              <a:ext cx="453545" cy="994870"/>
            </a:xfrm>
            <a:prstGeom prst="line">
              <a:avLst/>
            </a:prstGeom>
            <a:noFill/>
            <a:ln w="38100">
              <a:solidFill>
                <a:srgbClr val="4161E9"/>
              </a:solidFill>
              <a:round/>
              <a:headEnd/>
              <a:tailEnd/>
            </a:ln>
          </p:spPr>
          <p:txBody>
            <a:bodyPr wrap="none" lIns="82058" tIns="41029" rIns="82058" bIns="41029" anchor="ctr"/>
            <a:lstStyle/>
            <a:p>
              <a:endParaRPr lang="en-US"/>
            </a:p>
          </p:txBody>
        </p:sp>
        <p:sp>
          <p:nvSpPr>
            <p:cNvPr id="35" name="Line 95"/>
            <p:cNvSpPr>
              <a:spLocks noChangeShapeType="1"/>
            </p:cNvSpPr>
            <p:nvPr/>
          </p:nvSpPr>
          <p:spPr bwMode="auto">
            <a:xfrm rot="5400000" flipV="1">
              <a:off x="6250025" y="3934935"/>
              <a:ext cx="588982" cy="872635"/>
            </a:xfrm>
            <a:prstGeom prst="line">
              <a:avLst/>
            </a:prstGeom>
            <a:noFill/>
            <a:ln w="38100">
              <a:solidFill>
                <a:srgbClr val="4161E9"/>
              </a:solidFill>
              <a:round/>
              <a:headEnd/>
              <a:tailEnd/>
            </a:ln>
          </p:spPr>
          <p:txBody>
            <a:bodyPr wrap="none" lIns="82058" tIns="41029" rIns="82058" bIns="41029" anchor="ctr"/>
            <a:lstStyle/>
            <a:p>
              <a:endParaRPr lang="en-US"/>
            </a:p>
          </p:txBody>
        </p:sp>
        <p:sp>
          <p:nvSpPr>
            <p:cNvPr id="36" name="Line 95"/>
            <p:cNvSpPr>
              <a:spLocks noChangeShapeType="1"/>
            </p:cNvSpPr>
            <p:nvPr/>
          </p:nvSpPr>
          <p:spPr bwMode="auto">
            <a:xfrm rot="5400000" flipV="1">
              <a:off x="6478477" y="4174645"/>
              <a:ext cx="52705" cy="954210"/>
            </a:xfrm>
            <a:prstGeom prst="line">
              <a:avLst/>
            </a:prstGeom>
            <a:noFill/>
            <a:ln w="38100">
              <a:solidFill>
                <a:srgbClr val="4161E9"/>
              </a:solidFill>
              <a:round/>
              <a:headEnd/>
              <a:tailEnd/>
            </a:ln>
          </p:spPr>
          <p:txBody>
            <a:bodyPr wrap="none" lIns="82058" tIns="41029" rIns="82058" bIns="41029" anchor="ctr"/>
            <a:lstStyle/>
            <a:p>
              <a:endParaRPr lang="en-US"/>
            </a:p>
          </p:txBody>
        </p:sp>
        <p:sp>
          <p:nvSpPr>
            <p:cNvPr id="37" name="Line 95"/>
            <p:cNvSpPr>
              <a:spLocks noChangeShapeType="1"/>
            </p:cNvSpPr>
            <p:nvPr/>
          </p:nvSpPr>
          <p:spPr bwMode="auto">
            <a:xfrm rot="5400000" flipV="1">
              <a:off x="6375197" y="4073100"/>
              <a:ext cx="197510" cy="950976"/>
            </a:xfrm>
            <a:prstGeom prst="line">
              <a:avLst/>
            </a:prstGeom>
            <a:noFill/>
            <a:ln w="38100">
              <a:solidFill>
                <a:srgbClr val="4161E9"/>
              </a:solidFill>
              <a:round/>
              <a:headEnd/>
              <a:tailEnd/>
            </a:ln>
          </p:spPr>
          <p:txBody>
            <a:bodyPr wrap="none" lIns="82058" tIns="41029" rIns="82058" bIns="41029" anchor="ctr"/>
            <a:lstStyle/>
            <a:p>
              <a:endParaRPr lang="en-US"/>
            </a:p>
          </p:txBody>
        </p:sp>
        <p:grpSp>
          <p:nvGrpSpPr>
            <p:cNvPr id="38" name="Group 16"/>
            <p:cNvGrpSpPr>
              <a:grpSpLocks noChangeAspect="1"/>
            </p:cNvGrpSpPr>
            <p:nvPr/>
          </p:nvGrpSpPr>
          <p:grpSpPr bwMode="auto">
            <a:xfrm rot="10800000" flipH="1">
              <a:off x="7273532" y="4147335"/>
              <a:ext cx="280408" cy="1030026"/>
              <a:chOff x="1003" y="1325"/>
              <a:chExt cx="245" cy="880"/>
            </a:xfrm>
          </p:grpSpPr>
          <p:sp>
            <p:nvSpPr>
              <p:cNvPr id="39" name="Arc 17"/>
              <p:cNvSpPr>
                <a:spLocks noChangeAspect="1"/>
              </p:cNvSpPr>
              <p:nvPr/>
            </p:nvSpPr>
            <p:spPr bwMode="auto">
              <a:xfrm flipH="1">
                <a:off x="1008" y="1325"/>
                <a:ext cx="240" cy="251"/>
              </a:xfrm>
              <a:custGeom>
                <a:avLst/>
                <a:gdLst>
                  <a:gd name="T0" fmla="*/ 0 w 21600"/>
                  <a:gd name="T1" fmla="*/ 0 h 17340"/>
                  <a:gd name="T2" fmla="*/ 0 w 21600"/>
                  <a:gd name="T3" fmla="*/ 0 h 17340"/>
                  <a:gd name="T4" fmla="*/ 0 w 21600"/>
                  <a:gd name="T5" fmla="*/ 0 h 17340"/>
                  <a:gd name="T6" fmla="*/ 0 60000 65536"/>
                  <a:gd name="T7" fmla="*/ 0 60000 65536"/>
                  <a:gd name="T8" fmla="*/ 0 60000 65536"/>
                  <a:gd name="T9" fmla="*/ 0 w 21600"/>
                  <a:gd name="T10" fmla="*/ 0 h 17340"/>
                  <a:gd name="T11" fmla="*/ 21600 w 21600"/>
                  <a:gd name="T12" fmla="*/ 17340 h 17340"/>
                </a:gdLst>
                <a:ahLst/>
                <a:cxnLst>
                  <a:cxn ang="T6">
                    <a:pos x="T0" y="T1"/>
                  </a:cxn>
                  <a:cxn ang="T7">
                    <a:pos x="T2" y="T3"/>
                  </a:cxn>
                  <a:cxn ang="T8">
                    <a:pos x="T4" y="T5"/>
                  </a:cxn>
                </a:cxnLst>
                <a:rect l="T9" t="T10" r="T11" b="T12"/>
                <a:pathLst>
                  <a:path w="21600" h="17340" fill="none" extrusionOk="0">
                    <a:moveTo>
                      <a:pt x="12879" y="-1"/>
                    </a:moveTo>
                    <a:cubicBezTo>
                      <a:pt x="18365" y="4074"/>
                      <a:pt x="21600" y="10505"/>
                      <a:pt x="21600" y="17340"/>
                    </a:cubicBezTo>
                  </a:path>
                  <a:path w="21600" h="17340" stroke="0" extrusionOk="0">
                    <a:moveTo>
                      <a:pt x="12879" y="-1"/>
                    </a:moveTo>
                    <a:cubicBezTo>
                      <a:pt x="18365" y="4074"/>
                      <a:pt x="21600" y="10505"/>
                      <a:pt x="21600" y="17340"/>
                    </a:cubicBezTo>
                    <a:lnTo>
                      <a:pt x="0" y="17340"/>
                    </a:lnTo>
                    <a:close/>
                  </a:path>
                </a:pathLst>
              </a:custGeom>
              <a:noFill/>
              <a:ln w="76200">
                <a:solidFill>
                  <a:schemeClr val="tx1"/>
                </a:solidFill>
                <a:round/>
                <a:headEnd/>
                <a:tailEnd/>
              </a:ln>
            </p:spPr>
            <p:txBody>
              <a:bodyPr wrap="none" anchor="ctr"/>
              <a:lstStyle/>
              <a:p>
                <a:endParaRPr lang="en-US"/>
              </a:p>
            </p:txBody>
          </p:sp>
          <p:sp>
            <p:nvSpPr>
              <p:cNvPr id="40" name="Arc 18"/>
              <p:cNvSpPr>
                <a:spLocks noChangeAspect="1"/>
              </p:cNvSpPr>
              <p:nvPr/>
            </p:nvSpPr>
            <p:spPr bwMode="auto">
              <a:xfrm flipH="1" flipV="1">
                <a:off x="1003" y="1972"/>
                <a:ext cx="240" cy="233"/>
              </a:xfrm>
              <a:custGeom>
                <a:avLst/>
                <a:gdLst>
                  <a:gd name="T0" fmla="*/ 0 w 21600"/>
                  <a:gd name="T1" fmla="*/ 0 h 17340"/>
                  <a:gd name="T2" fmla="*/ 0 w 21600"/>
                  <a:gd name="T3" fmla="*/ 0 h 17340"/>
                  <a:gd name="T4" fmla="*/ 0 w 21600"/>
                  <a:gd name="T5" fmla="*/ 0 h 17340"/>
                  <a:gd name="T6" fmla="*/ 0 60000 65536"/>
                  <a:gd name="T7" fmla="*/ 0 60000 65536"/>
                  <a:gd name="T8" fmla="*/ 0 60000 65536"/>
                  <a:gd name="T9" fmla="*/ 0 w 21600"/>
                  <a:gd name="T10" fmla="*/ 0 h 17340"/>
                  <a:gd name="T11" fmla="*/ 21600 w 21600"/>
                  <a:gd name="T12" fmla="*/ 17340 h 17340"/>
                </a:gdLst>
                <a:ahLst/>
                <a:cxnLst>
                  <a:cxn ang="T6">
                    <a:pos x="T0" y="T1"/>
                  </a:cxn>
                  <a:cxn ang="T7">
                    <a:pos x="T2" y="T3"/>
                  </a:cxn>
                  <a:cxn ang="T8">
                    <a:pos x="T4" y="T5"/>
                  </a:cxn>
                </a:cxnLst>
                <a:rect l="T9" t="T10" r="T11" b="T12"/>
                <a:pathLst>
                  <a:path w="21600" h="17340" fill="none" extrusionOk="0">
                    <a:moveTo>
                      <a:pt x="12879" y="-1"/>
                    </a:moveTo>
                    <a:cubicBezTo>
                      <a:pt x="18365" y="4074"/>
                      <a:pt x="21600" y="10505"/>
                      <a:pt x="21600" y="17340"/>
                    </a:cubicBezTo>
                  </a:path>
                  <a:path w="21600" h="17340" stroke="0" extrusionOk="0">
                    <a:moveTo>
                      <a:pt x="12879" y="-1"/>
                    </a:moveTo>
                    <a:cubicBezTo>
                      <a:pt x="18365" y="4074"/>
                      <a:pt x="21600" y="10505"/>
                      <a:pt x="21600" y="17340"/>
                    </a:cubicBezTo>
                    <a:lnTo>
                      <a:pt x="0" y="17340"/>
                    </a:lnTo>
                    <a:close/>
                  </a:path>
                </a:pathLst>
              </a:custGeom>
              <a:noFill/>
              <a:ln w="76200">
                <a:solidFill>
                  <a:schemeClr val="tx1"/>
                </a:solidFill>
                <a:round/>
                <a:headEnd/>
                <a:tailEnd/>
              </a:ln>
            </p:spPr>
            <p:txBody>
              <a:bodyPr wrap="none" anchor="ctr"/>
              <a:lstStyle/>
              <a:p>
                <a:endParaRPr lang="en-US"/>
              </a:p>
            </p:txBody>
          </p:sp>
        </p:grpSp>
        <p:sp>
          <p:nvSpPr>
            <p:cNvPr id="41" name="Text Box 29"/>
            <p:cNvSpPr txBox="1">
              <a:spLocks noChangeArrowheads="1"/>
            </p:cNvSpPr>
            <p:nvPr/>
          </p:nvSpPr>
          <p:spPr bwMode="auto">
            <a:xfrm>
              <a:off x="6235700" y="4961953"/>
              <a:ext cx="620882" cy="123111"/>
            </a:xfrm>
            <a:prstGeom prst="rect">
              <a:avLst/>
            </a:prstGeom>
            <a:solidFill>
              <a:srgbClr val="BCFF46"/>
            </a:solidFill>
            <a:ln w="9525">
              <a:solidFill>
                <a:schemeClr val="tx1"/>
              </a:solidFill>
              <a:miter lim="800000"/>
              <a:headEnd/>
              <a:tailEnd/>
            </a:ln>
          </p:spPr>
          <p:txBody>
            <a:bodyPr wrap="square" lIns="0" tIns="0" rIns="0" bIns="0">
              <a:spAutoFit/>
            </a:bodyPr>
            <a:lstStyle/>
            <a:p>
              <a:pPr algn="ctr"/>
              <a:r>
                <a:rPr lang="en-US" sz="800" dirty="0"/>
                <a:t>Fiber Optics</a:t>
              </a:r>
            </a:p>
          </p:txBody>
        </p:sp>
        <p:sp>
          <p:nvSpPr>
            <p:cNvPr id="42" name="Line 95"/>
            <p:cNvSpPr>
              <a:spLocks noChangeShapeType="1"/>
            </p:cNvSpPr>
            <p:nvPr/>
          </p:nvSpPr>
          <p:spPr bwMode="auto">
            <a:xfrm rot="5400000" flipH="1" flipV="1">
              <a:off x="6277324" y="4340986"/>
              <a:ext cx="378625" cy="1053389"/>
            </a:xfrm>
            <a:prstGeom prst="line">
              <a:avLst/>
            </a:prstGeom>
            <a:noFill/>
            <a:ln w="38100">
              <a:solidFill>
                <a:srgbClr val="4161E9"/>
              </a:solidFill>
              <a:round/>
              <a:headEnd/>
              <a:tailEnd/>
            </a:ln>
          </p:spPr>
          <p:txBody>
            <a:bodyPr wrap="none" lIns="82058" tIns="41029" rIns="82058" bIns="41029" anchor="ctr"/>
            <a:lstStyle/>
            <a:p>
              <a:endParaRPr lang="en-US"/>
            </a:p>
          </p:txBody>
        </p:sp>
        <p:sp>
          <p:nvSpPr>
            <p:cNvPr id="43" name="TextBox 368"/>
            <p:cNvSpPr txBox="1">
              <a:spLocks noChangeArrowheads="1"/>
            </p:cNvSpPr>
            <p:nvPr/>
          </p:nvSpPr>
          <p:spPr bwMode="auto">
            <a:xfrm>
              <a:off x="8232739" y="3439425"/>
              <a:ext cx="447709" cy="474363"/>
            </a:xfrm>
            <a:prstGeom prst="rect">
              <a:avLst/>
            </a:prstGeom>
            <a:noFill/>
            <a:ln w="9525">
              <a:noFill/>
              <a:miter lim="800000"/>
              <a:headEnd/>
              <a:tailEnd/>
            </a:ln>
          </p:spPr>
          <p:txBody>
            <a:bodyPr wrap="square">
              <a:spAutoFit/>
            </a:bodyPr>
            <a:lstStyle/>
            <a:p>
              <a:pPr algn="ctr"/>
              <a:r>
                <a:rPr lang="en-US" sz="700" dirty="0"/>
                <a:t>LTRs w/ filters</a:t>
              </a:r>
            </a:p>
          </p:txBody>
        </p:sp>
        <p:sp>
          <p:nvSpPr>
            <p:cNvPr id="44" name="TextBox 393"/>
            <p:cNvSpPr txBox="1">
              <a:spLocks noChangeArrowheads="1"/>
            </p:cNvSpPr>
            <p:nvPr/>
          </p:nvSpPr>
          <p:spPr bwMode="auto">
            <a:xfrm>
              <a:off x="2620337" y="1131277"/>
              <a:ext cx="460170" cy="245967"/>
            </a:xfrm>
            <a:prstGeom prst="rect">
              <a:avLst/>
            </a:prstGeom>
            <a:solidFill>
              <a:srgbClr val="BCFF46"/>
            </a:solidFill>
            <a:ln w="9525">
              <a:noFill/>
              <a:miter lim="800000"/>
              <a:headEnd/>
              <a:tailEnd/>
            </a:ln>
          </p:spPr>
          <p:txBody>
            <a:bodyPr wrap="square">
              <a:spAutoFit/>
            </a:bodyPr>
            <a:lstStyle/>
            <a:p>
              <a:pPr algn="ctr"/>
              <a:r>
                <a:rPr lang="en-US" sz="800" dirty="0"/>
                <a:t>PBC</a:t>
              </a:r>
            </a:p>
          </p:txBody>
        </p:sp>
        <p:sp>
          <p:nvSpPr>
            <p:cNvPr id="45" name="TextBox 394"/>
            <p:cNvSpPr txBox="1">
              <a:spLocks noChangeArrowheads="1"/>
            </p:cNvSpPr>
            <p:nvPr/>
          </p:nvSpPr>
          <p:spPr bwMode="auto">
            <a:xfrm>
              <a:off x="3509668" y="1302863"/>
              <a:ext cx="712154" cy="461665"/>
            </a:xfrm>
            <a:prstGeom prst="rect">
              <a:avLst/>
            </a:prstGeom>
            <a:solidFill>
              <a:srgbClr val="BADDE1"/>
            </a:solidFill>
            <a:ln w="9525">
              <a:solidFill>
                <a:schemeClr val="tx1"/>
              </a:solidFill>
              <a:miter lim="800000"/>
              <a:headEnd/>
              <a:tailEnd/>
            </a:ln>
          </p:spPr>
          <p:txBody>
            <a:bodyPr wrap="square">
              <a:spAutoFit/>
            </a:bodyPr>
            <a:lstStyle/>
            <a:p>
              <a:pPr algn="ctr"/>
              <a:r>
                <a:rPr lang="en-US" sz="800" dirty="0"/>
                <a:t>Laser Sampling</a:t>
              </a:r>
            </a:p>
            <a:p>
              <a:pPr algn="ctr"/>
              <a:r>
                <a:rPr lang="en-US" sz="800" dirty="0"/>
                <a:t>Assembly</a:t>
              </a:r>
            </a:p>
          </p:txBody>
        </p:sp>
        <p:sp>
          <p:nvSpPr>
            <p:cNvPr id="46" name="TextBox 395"/>
            <p:cNvSpPr txBox="1">
              <a:spLocks noChangeArrowheads="1"/>
            </p:cNvSpPr>
            <p:nvPr/>
          </p:nvSpPr>
          <p:spPr bwMode="auto">
            <a:xfrm>
              <a:off x="5415234" y="1502612"/>
              <a:ext cx="498517" cy="215444"/>
            </a:xfrm>
            <a:prstGeom prst="rect">
              <a:avLst/>
            </a:prstGeom>
            <a:solidFill>
              <a:srgbClr val="BADDE1"/>
            </a:solidFill>
            <a:ln w="9525">
              <a:solidFill>
                <a:schemeClr val="tx1"/>
              </a:solidFill>
              <a:miter lim="800000"/>
              <a:headEnd/>
              <a:tailEnd/>
            </a:ln>
          </p:spPr>
          <p:txBody>
            <a:bodyPr wrap="square">
              <a:spAutoFit/>
            </a:bodyPr>
            <a:lstStyle/>
            <a:p>
              <a:pPr algn="ctr"/>
              <a:r>
                <a:rPr lang="en-US" sz="800" dirty="0"/>
                <a:t>DOE</a:t>
              </a:r>
            </a:p>
          </p:txBody>
        </p:sp>
        <p:sp>
          <p:nvSpPr>
            <p:cNvPr id="47" name="TextBox 397"/>
            <p:cNvSpPr txBox="1">
              <a:spLocks noChangeArrowheads="1"/>
            </p:cNvSpPr>
            <p:nvPr/>
          </p:nvSpPr>
          <p:spPr bwMode="auto">
            <a:xfrm rot="16200000">
              <a:off x="4637062" y="940029"/>
              <a:ext cx="590828" cy="508507"/>
            </a:xfrm>
            <a:prstGeom prst="rect">
              <a:avLst/>
            </a:prstGeom>
            <a:solidFill>
              <a:srgbClr val="6B6BCF"/>
            </a:solidFill>
            <a:ln w="9525">
              <a:solidFill>
                <a:schemeClr val="tx1"/>
              </a:solidFill>
              <a:miter lim="800000"/>
              <a:headEnd/>
              <a:tailEnd/>
            </a:ln>
          </p:spPr>
          <p:txBody>
            <a:bodyPr wrap="square">
              <a:spAutoFit/>
            </a:bodyPr>
            <a:lstStyle/>
            <a:p>
              <a:pPr algn="ctr"/>
              <a:r>
                <a:rPr lang="en-US" sz="600" dirty="0"/>
                <a:t>Beam</a:t>
              </a:r>
              <a:r>
                <a:rPr lang="en-US" sz="800" dirty="0"/>
                <a:t> Expander</a:t>
              </a:r>
            </a:p>
          </p:txBody>
        </p:sp>
        <p:sp>
          <p:nvSpPr>
            <p:cNvPr id="48" name="Rectangle 107"/>
            <p:cNvSpPr>
              <a:spLocks noChangeArrowheads="1"/>
            </p:cNvSpPr>
            <p:nvPr/>
          </p:nvSpPr>
          <p:spPr bwMode="auto">
            <a:xfrm>
              <a:off x="1581863" y="1647377"/>
              <a:ext cx="677862" cy="337936"/>
            </a:xfrm>
            <a:prstGeom prst="rect">
              <a:avLst/>
            </a:prstGeom>
            <a:solidFill>
              <a:schemeClr val="bg1">
                <a:lumMod val="85000"/>
              </a:schemeClr>
            </a:solidFill>
            <a:ln w="12700">
              <a:solidFill>
                <a:schemeClr val="tx1"/>
              </a:solidFill>
              <a:miter lim="800000"/>
              <a:headEnd/>
              <a:tailEnd/>
            </a:ln>
          </p:spPr>
          <p:txBody>
            <a:bodyPr lIns="81204" tIns="39889" rIns="81204" bIns="39889">
              <a:spAutoFit/>
            </a:bodyPr>
            <a:lstStyle/>
            <a:p>
              <a:pPr algn="ctr">
                <a:defRPr/>
              </a:pPr>
              <a:r>
                <a:rPr lang="en-US" sz="700" dirty="0">
                  <a:latin typeface="Times New Roman" pitchFamily="-65" charset="0"/>
                </a:rPr>
                <a:t>Star trackers x2 (S/C)</a:t>
              </a:r>
            </a:p>
          </p:txBody>
        </p:sp>
        <p:sp>
          <p:nvSpPr>
            <p:cNvPr id="49" name="Rectangle 107"/>
            <p:cNvSpPr>
              <a:spLocks noChangeArrowheads="1"/>
            </p:cNvSpPr>
            <p:nvPr/>
          </p:nvSpPr>
          <p:spPr bwMode="auto">
            <a:xfrm>
              <a:off x="1581863" y="1449269"/>
              <a:ext cx="677862" cy="203667"/>
            </a:xfrm>
            <a:prstGeom prst="rect">
              <a:avLst/>
            </a:prstGeom>
            <a:solidFill>
              <a:schemeClr val="bg1">
                <a:lumMod val="85000"/>
              </a:schemeClr>
            </a:solidFill>
            <a:ln w="12700">
              <a:solidFill>
                <a:schemeClr val="tx1"/>
              </a:solidFill>
              <a:miter lim="800000"/>
              <a:headEnd/>
              <a:tailEnd/>
            </a:ln>
          </p:spPr>
          <p:txBody>
            <a:bodyPr wrap="square" lIns="81204" tIns="39889" rIns="81204" bIns="39889">
              <a:spAutoFit/>
            </a:bodyPr>
            <a:lstStyle/>
            <a:p>
              <a:pPr algn="ctr">
                <a:defRPr/>
              </a:pPr>
              <a:r>
                <a:rPr lang="en-US" sz="800" dirty="0">
                  <a:latin typeface="Times New Roman" pitchFamily="-65" charset="0"/>
                </a:rPr>
                <a:t>Gyro (S/C)</a:t>
              </a:r>
            </a:p>
          </p:txBody>
        </p:sp>
        <p:sp>
          <p:nvSpPr>
            <p:cNvPr id="50" name="TextBox 495"/>
            <p:cNvSpPr txBox="1">
              <a:spLocks noChangeArrowheads="1"/>
            </p:cNvSpPr>
            <p:nvPr/>
          </p:nvSpPr>
          <p:spPr bwMode="auto">
            <a:xfrm>
              <a:off x="3365674" y="5825996"/>
              <a:ext cx="1371600" cy="261610"/>
            </a:xfrm>
            <a:prstGeom prst="rect">
              <a:avLst/>
            </a:prstGeom>
            <a:solidFill>
              <a:srgbClr val="BADDE1"/>
            </a:solidFill>
            <a:ln w="9525">
              <a:solidFill>
                <a:schemeClr val="tx1"/>
              </a:solidFill>
              <a:miter lim="800000"/>
              <a:headEnd/>
              <a:tailEnd/>
            </a:ln>
          </p:spPr>
          <p:txBody>
            <a:bodyPr wrap="square">
              <a:spAutoFit/>
            </a:bodyPr>
            <a:lstStyle/>
            <a:p>
              <a:pPr algn="ctr"/>
              <a:r>
                <a:rPr lang="en-US" sz="1100" dirty="0"/>
                <a:t>Thermal Control</a:t>
              </a:r>
            </a:p>
          </p:txBody>
        </p:sp>
        <p:sp>
          <p:nvSpPr>
            <p:cNvPr id="51" name="Rectangle 290"/>
            <p:cNvSpPr>
              <a:spLocks noChangeArrowheads="1"/>
            </p:cNvSpPr>
            <p:nvPr/>
          </p:nvSpPr>
          <p:spPr bwMode="auto">
            <a:xfrm>
              <a:off x="867376" y="1783976"/>
              <a:ext cx="715953" cy="3880704"/>
            </a:xfrm>
            <a:prstGeom prst="rect">
              <a:avLst/>
            </a:prstGeom>
            <a:noFill/>
            <a:ln w="25400" algn="ctr">
              <a:noFill/>
              <a:round/>
              <a:headEnd/>
              <a:tailEnd/>
            </a:ln>
          </p:spPr>
          <p:txBody>
            <a:bodyPr/>
            <a:lstStyle/>
            <a:p>
              <a:pPr algn="ctr"/>
              <a:endParaRPr lang="en-US"/>
            </a:p>
          </p:txBody>
        </p:sp>
        <p:sp>
          <p:nvSpPr>
            <p:cNvPr id="52" name="TextBox 51"/>
            <p:cNvSpPr txBox="1"/>
            <p:nvPr/>
          </p:nvSpPr>
          <p:spPr bwMode="auto">
            <a:xfrm rot="10800000">
              <a:off x="2919511" y="1396582"/>
              <a:ext cx="307777" cy="474955"/>
            </a:xfrm>
            <a:prstGeom prst="rect">
              <a:avLst/>
            </a:prstGeom>
            <a:solidFill>
              <a:srgbClr val="6B6BCF"/>
            </a:solidFill>
            <a:ln>
              <a:solidFill>
                <a:schemeClr val="tx1"/>
              </a:solidFill>
            </a:ln>
          </p:spPr>
          <p:txBody>
            <a:bodyPr vert="vert" wrap="square" anchor="ctr">
              <a:spAutoFit/>
            </a:bodyPr>
            <a:lstStyle/>
            <a:p>
              <a:pPr algn="ctr">
                <a:defRPr/>
              </a:pPr>
              <a:r>
                <a:rPr lang="en-US" sz="800" dirty="0">
                  <a:cs typeface="Times New Roman" pitchFamily="18" charset="0"/>
                </a:rPr>
                <a:t>Laser 2</a:t>
              </a:r>
            </a:p>
          </p:txBody>
        </p:sp>
        <p:sp>
          <p:nvSpPr>
            <p:cNvPr id="53" name="Rectangle 117"/>
            <p:cNvSpPr>
              <a:spLocks noChangeArrowheads="1"/>
            </p:cNvSpPr>
            <p:nvPr/>
          </p:nvSpPr>
          <p:spPr bwMode="auto">
            <a:xfrm rot="16200000">
              <a:off x="5215526" y="4323017"/>
              <a:ext cx="1244729" cy="237852"/>
            </a:xfrm>
            <a:prstGeom prst="rect">
              <a:avLst/>
            </a:prstGeom>
            <a:solidFill>
              <a:schemeClr val="bg1"/>
            </a:solidFill>
            <a:ln w="19050">
              <a:solidFill>
                <a:schemeClr val="tx2">
                  <a:lumMod val="60000"/>
                  <a:lumOff val="40000"/>
                </a:schemeClr>
              </a:solidFill>
              <a:miter lim="800000"/>
              <a:headEnd/>
              <a:tailEnd/>
            </a:ln>
          </p:spPr>
          <p:txBody>
            <a:bodyPr wrap="none" lIns="82058" tIns="41029" rIns="82058" bIns="41029" anchor="ctr"/>
            <a:lstStyle/>
            <a:p>
              <a:pPr algn="ctr">
                <a:defRPr/>
              </a:pPr>
              <a:endParaRPr lang="en-US" dirty="0"/>
            </a:p>
          </p:txBody>
        </p:sp>
        <p:sp>
          <p:nvSpPr>
            <p:cNvPr id="54" name="TextBox 931"/>
            <p:cNvSpPr txBox="1">
              <a:spLocks noChangeArrowheads="1"/>
            </p:cNvSpPr>
            <p:nvPr/>
          </p:nvSpPr>
          <p:spPr bwMode="auto">
            <a:xfrm>
              <a:off x="5454232" y="869346"/>
              <a:ext cx="835192" cy="474363"/>
            </a:xfrm>
            <a:prstGeom prst="rect">
              <a:avLst/>
            </a:prstGeom>
            <a:noFill/>
            <a:ln w="9525">
              <a:noFill/>
              <a:miter lim="800000"/>
              <a:headEnd/>
              <a:tailEnd/>
            </a:ln>
          </p:spPr>
          <p:txBody>
            <a:bodyPr wrap="square">
              <a:spAutoFit/>
            </a:bodyPr>
            <a:lstStyle/>
            <a:p>
              <a:pPr algn="ctr"/>
              <a:r>
                <a:rPr lang="en-US" sz="700" dirty="0"/>
                <a:t>Beam Steering Mechanism</a:t>
              </a:r>
            </a:p>
          </p:txBody>
        </p:sp>
        <p:sp>
          <p:nvSpPr>
            <p:cNvPr id="55" name="Rectangle 354"/>
            <p:cNvSpPr>
              <a:spLocks noChangeArrowheads="1"/>
            </p:cNvSpPr>
            <p:nvPr/>
          </p:nvSpPr>
          <p:spPr bwMode="auto">
            <a:xfrm>
              <a:off x="1022593" y="2358907"/>
              <a:ext cx="826514" cy="2662455"/>
            </a:xfrm>
            <a:prstGeom prst="rect">
              <a:avLst/>
            </a:prstGeom>
            <a:noFill/>
            <a:ln w="15875" algn="ctr">
              <a:solidFill>
                <a:schemeClr val="tx1"/>
              </a:solidFill>
              <a:round/>
              <a:headEnd/>
              <a:tailEnd/>
            </a:ln>
          </p:spPr>
          <p:txBody>
            <a:bodyPr/>
            <a:lstStyle/>
            <a:p>
              <a:pPr algn="ctr"/>
              <a:endParaRPr lang="en-US"/>
            </a:p>
          </p:txBody>
        </p:sp>
        <p:sp>
          <p:nvSpPr>
            <p:cNvPr id="56" name="TextBox 443"/>
            <p:cNvSpPr txBox="1">
              <a:spLocks noChangeArrowheads="1"/>
            </p:cNvSpPr>
            <p:nvPr/>
          </p:nvSpPr>
          <p:spPr bwMode="auto">
            <a:xfrm>
              <a:off x="1059471" y="4765458"/>
              <a:ext cx="709612" cy="276999"/>
            </a:xfrm>
            <a:prstGeom prst="rect">
              <a:avLst/>
            </a:prstGeom>
            <a:noFill/>
            <a:ln w="9525">
              <a:noFill/>
              <a:miter lim="800000"/>
              <a:headEnd/>
              <a:tailEnd/>
            </a:ln>
          </p:spPr>
          <p:txBody>
            <a:bodyPr wrap="square">
              <a:spAutoFit/>
            </a:bodyPr>
            <a:lstStyle/>
            <a:p>
              <a:pPr algn="ctr"/>
              <a:r>
                <a:rPr lang="en-US" sz="1200" dirty="0"/>
                <a:t>MEB</a:t>
              </a:r>
            </a:p>
          </p:txBody>
        </p:sp>
        <p:sp>
          <p:nvSpPr>
            <p:cNvPr id="57" name="TextBox 382"/>
            <p:cNvSpPr txBox="1">
              <a:spLocks noChangeArrowheads="1"/>
            </p:cNvSpPr>
            <p:nvPr/>
          </p:nvSpPr>
          <p:spPr bwMode="auto">
            <a:xfrm>
              <a:off x="6847992" y="5236452"/>
              <a:ext cx="1133958" cy="338554"/>
            </a:xfrm>
            <a:prstGeom prst="rect">
              <a:avLst/>
            </a:prstGeom>
            <a:noFill/>
            <a:ln w="9525">
              <a:noFill/>
              <a:miter lim="800000"/>
              <a:headEnd/>
              <a:tailEnd/>
            </a:ln>
          </p:spPr>
          <p:txBody>
            <a:bodyPr wrap="square">
              <a:spAutoFit/>
            </a:bodyPr>
            <a:lstStyle/>
            <a:p>
              <a:pPr algn="ctr"/>
              <a:r>
                <a:rPr lang="en-US" sz="800" dirty="0"/>
                <a:t>Receiver Telescope</a:t>
              </a:r>
            </a:p>
            <a:p>
              <a:pPr algn="ctr"/>
              <a:r>
                <a:rPr lang="en-US" sz="800" dirty="0" err="1"/>
                <a:t>Assy</a:t>
              </a:r>
              <a:r>
                <a:rPr lang="en-US" sz="800" dirty="0"/>
                <a:t> (RTA)</a:t>
              </a:r>
            </a:p>
          </p:txBody>
        </p:sp>
        <p:sp>
          <p:nvSpPr>
            <p:cNvPr id="58" name="Rectangle 377"/>
            <p:cNvSpPr>
              <a:spLocks noChangeArrowheads="1"/>
            </p:cNvSpPr>
            <p:nvPr/>
          </p:nvSpPr>
          <p:spPr bwMode="auto">
            <a:xfrm>
              <a:off x="6988518" y="4376681"/>
              <a:ext cx="231775" cy="502400"/>
            </a:xfrm>
            <a:prstGeom prst="rect">
              <a:avLst/>
            </a:prstGeom>
            <a:noFill/>
            <a:ln w="12700" algn="ctr">
              <a:solidFill>
                <a:schemeClr val="tx1"/>
              </a:solidFill>
              <a:round/>
              <a:headEnd/>
              <a:tailEnd/>
            </a:ln>
          </p:spPr>
          <p:txBody>
            <a:bodyPr/>
            <a:lstStyle/>
            <a:p>
              <a:pPr algn="ctr"/>
              <a:endParaRPr lang="en-US"/>
            </a:p>
          </p:txBody>
        </p:sp>
        <p:sp>
          <p:nvSpPr>
            <p:cNvPr id="59" name="TextBox 476"/>
            <p:cNvSpPr txBox="1">
              <a:spLocks noChangeArrowheads="1"/>
            </p:cNvSpPr>
            <p:nvPr/>
          </p:nvSpPr>
          <p:spPr bwMode="auto">
            <a:xfrm>
              <a:off x="2831802" y="887007"/>
              <a:ext cx="1365707" cy="215444"/>
            </a:xfrm>
            <a:prstGeom prst="rect">
              <a:avLst/>
            </a:prstGeom>
            <a:solidFill>
              <a:srgbClr val="C7E3E7"/>
            </a:solidFill>
            <a:ln w="9525">
              <a:solidFill>
                <a:srgbClr val="000000"/>
              </a:solidFill>
              <a:miter lim="800000"/>
              <a:headEnd/>
              <a:tailEnd/>
            </a:ln>
          </p:spPr>
          <p:txBody>
            <a:bodyPr wrap="square">
              <a:spAutoFit/>
            </a:bodyPr>
            <a:lstStyle/>
            <a:p>
              <a:pPr algn="ctr"/>
              <a:endParaRPr lang="en-US" sz="800" dirty="0"/>
            </a:p>
          </p:txBody>
        </p:sp>
        <p:sp>
          <p:nvSpPr>
            <p:cNvPr id="60" name="Rectangle 490"/>
            <p:cNvSpPr>
              <a:spLocks noChangeArrowheads="1"/>
            </p:cNvSpPr>
            <p:nvPr/>
          </p:nvSpPr>
          <p:spPr bwMode="auto">
            <a:xfrm>
              <a:off x="1892025" y="1119138"/>
              <a:ext cx="697627" cy="215444"/>
            </a:xfrm>
            <a:prstGeom prst="rect">
              <a:avLst/>
            </a:prstGeom>
            <a:solidFill>
              <a:srgbClr val="BCFF46"/>
            </a:solidFill>
            <a:ln w="9525">
              <a:noFill/>
              <a:miter lim="800000"/>
              <a:headEnd/>
              <a:tailEnd/>
            </a:ln>
          </p:spPr>
          <p:txBody>
            <a:bodyPr wrap="none">
              <a:spAutoFit/>
            </a:bodyPr>
            <a:lstStyle/>
            <a:p>
              <a:pPr algn="ctr"/>
              <a:r>
                <a:rPr lang="en-US" sz="800" dirty="0"/>
                <a:t>Fold Mirror </a:t>
              </a:r>
            </a:p>
          </p:txBody>
        </p:sp>
        <p:sp>
          <p:nvSpPr>
            <p:cNvPr id="61" name="TextBox 322"/>
            <p:cNvSpPr txBox="1">
              <a:spLocks noChangeArrowheads="1"/>
            </p:cNvSpPr>
            <p:nvPr/>
          </p:nvSpPr>
          <p:spPr bwMode="auto">
            <a:xfrm>
              <a:off x="5640485" y="5059492"/>
              <a:ext cx="449845" cy="386518"/>
            </a:xfrm>
            <a:prstGeom prst="rect">
              <a:avLst/>
            </a:prstGeom>
            <a:noFill/>
            <a:ln w="9525">
              <a:noFill/>
              <a:miter lim="800000"/>
              <a:headEnd/>
              <a:tailEnd/>
            </a:ln>
          </p:spPr>
          <p:txBody>
            <a:bodyPr wrap="square">
              <a:spAutoFit/>
            </a:bodyPr>
            <a:lstStyle/>
            <a:p>
              <a:pPr algn="ctr"/>
              <a:r>
                <a:rPr lang="en-US" sz="800" dirty="0"/>
                <a:t>OFA</a:t>
              </a:r>
            </a:p>
            <a:p>
              <a:pPr algn="ctr"/>
              <a:r>
                <a:rPr lang="en-US" sz="800" dirty="0"/>
                <a:t>x6</a:t>
              </a:r>
            </a:p>
          </p:txBody>
        </p:sp>
        <p:sp>
          <p:nvSpPr>
            <p:cNvPr id="62" name="Rectangle 61"/>
            <p:cNvSpPr/>
            <p:nvPr/>
          </p:nvSpPr>
          <p:spPr bwMode="auto">
            <a:xfrm>
              <a:off x="2517775" y="4173545"/>
              <a:ext cx="881064" cy="1406525"/>
            </a:xfrm>
            <a:prstGeom prst="rect">
              <a:avLst/>
            </a:prstGeom>
            <a:solidFill>
              <a:srgbClr val="7E84D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Rectangle 62"/>
            <p:cNvSpPr/>
            <p:nvPr/>
          </p:nvSpPr>
          <p:spPr bwMode="auto">
            <a:xfrm>
              <a:off x="3441701" y="4173545"/>
              <a:ext cx="469899" cy="1406525"/>
            </a:xfrm>
            <a:prstGeom prst="rect">
              <a:avLst/>
            </a:prstGeom>
            <a:solidFill>
              <a:srgbClr val="6B6BC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TextBox 669"/>
            <p:cNvSpPr txBox="1">
              <a:spLocks noChangeArrowheads="1"/>
            </p:cNvSpPr>
            <p:nvPr/>
          </p:nvSpPr>
          <p:spPr bwMode="auto">
            <a:xfrm>
              <a:off x="3062783" y="3901036"/>
              <a:ext cx="1660091" cy="215544"/>
            </a:xfrm>
            <a:prstGeom prst="rect">
              <a:avLst/>
            </a:prstGeom>
            <a:noFill/>
            <a:ln w="9525">
              <a:noFill/>
              <a:miter lim="800000"/>
              <a:headEnd/>
              <a:tailEnd/>
            </a:ln>
          </p:spPr>
          <p:txBody>
            <a:bodyPr>
              <a:spAutoFit/>
            </a:bodyPr>
            <a:lstStyle/>
            <a:p>
              <a:pPr algn="ctr"/>
              <a:r>
                <a:rPr lang="en-US" sz="800" b="1" dirty="0">
                  <a:cs typeface="Times New Roman" pitchFamily="18" charset="0"/>
                </a:rPr>
                <a:t>Detector Array Assembly</a:t>
              </a:r>
            </a:p>
          </p:txBody>
        </p:sp>
        <p:sp>
          <p:nvSpPr>
            <p:cNvPr id="65" name="TextBox 670"/>
            <p:cNvSpPr txBox="1">
              <a:spLocks noChangeArrowheads="1"/>
            </p:cNvSpPr>
            <p:nvPr/>
          </p:nvSpPr>
          <p:spPr bwMode="auto">
            <a:xfrm>
              <a:off x="2687549" y="4132957"/>
              <a:ext cx="855956" cy="585046"/>
            </a:xfrm>
            <a:prstGeom prst="rect">
              <a:avLst/>
            </a:prstGeom>
            <a:noFill/>
            <a:ln w="25400">
              <a:noFill/>
              <a:miter lim="800000"/>
              <a:headEnd/>
              <a:tailEnd/>
            </a:ln>
          </p:spPr>
          <p:txBody>
            <a:bodyPr>
              <a:spAutoFit/>
            </a:bodyPr>
            <a:lstStyle/>
            <a:p>
              <a:r>
                <a:rPr lang="en-US" sz="800" dirty="0">
                  <a:cs typeface="Times New Roman" pitchFamily="18" charset="0"/>
                </a:rPr>
                <a:t>Detector Electronics Module (x6)</a:t>
              </a:r>
              <a:endParaRPr lang="en-US" sz="800" dirty="0"/>
            </a:p>
            <a:p>
              <a:pPr algn="ctr"/>
              <a:endParaRPr lang="en-US" sz="800" dirty="0">
                <a:cs typeface="Times New Roman" pitchFamily="18" charset="0"/>
              </a:endParaRPr>
            </a:p>
          </p:txBody>
        </p:sp>
        <p:sp>
          <p:nvSpPr>
            <p:cNvPr id="66" name="Oval 672"/>
            <p:cNvSpPr>
              <a:spLocks noChangeArrowheads="1"/>
            </p:cNvSpPr>
            <p:nvPr/>
          </p:nvSpPr>
          <p:spPr bwMode="auto">
            <a:xfrm>
              <a:off x="4198304" y="4641074"/>
              <a:ext cx="103400" cy="69763"/>
            </a:xfrm>
            <a:prstGeom prst="ellipse">
              <a:avLst/>
            </a:prstGeom>
            <a:solidFill>
              <a:schemeClr val="tx1"/>
            </a:solidFill>
            <a:ln w="28575" algn="ctr">
              <a:solidFill>
                <a:schemeClr val="tx1"/>
              </a:solidFill>
              <a:round/>
              <a:headEnd/>
              <a:tailEnd/>
            </a:ln>
          </p:spPr>
          <p:txBody>
            <a:bodyPr/>
            <a:lstStyle/>
            <a:p>
              <a:pPr algn="ctr"/>
              <a:endParaRPr lang="en-US"/>
            </a:p>
          </p:txBody>
        </p:sp>
        <p:cxnSp>
          <p:nvCxnSpPr>
            <p:cNvPr id="67" name="Straight Connector 673"/>
            <p:cNvCxnSpPr>
              <a:cxnSpLocks noChangeShapeType="1"/>
              <a:endCxn id="66" idx="3"/>
            </p:cNvCxnSpPr>
            <p:nvPr/>
          </p:nvCxnSpPr>
          <p:spPr bwMode="auto">
            <a:xfrm flipV="1">
              <a:off x="4040854" y="4700620"/>
              <a:ext cx="172593" cy="109807"/>
            </a:xfrm>
            <a:prstGeom prst="line">
              <a:avLst/>
            </a:prstGeom>
            <a:noFill/>
            <a:ln w="38100" algn="ctr">
              <a:solidFill>
                <a:schemeClr val="tx1"/>
              </a:solidFill>
              <a:prstDash val="sysDot"/>
              <a:round/>
              <a:headEnd/>
              <a:tailEnd/>
            </a:ln>
          </p:spPr>
        </p:cxnSp>
        <p:sp>
          <p:nvSpPr>
            <p:cNvPr id="68" name="TextBox 675"/>
            <p:cNvSpPr txBox="1">
              <a:spLocks noChangeArrowheads="1"/>
            </p:cNvSpPr>
            <p:nvPr/>
          </p:nvSpPr>
          <p:spPr bwMode="auto">
            <a:xfrm>
              <a:off x="3974384" y="4185961"/>
              <a:ext cx="511489" cy="245967"/>
            </a:xfrm>
            <a:prstGeom prst="rect">
              <a:avLst/>
            </a:prstGeom>
            <a:noFill/>
            <a:ln w="9525">
              <a:noFill/>
              <a:miter lim="800000"/>
              <a:headEnd/>
              <a:tailEnd/>
            </a:ln>
          </p:spPr>
          <p:txBody>
            <a:bodyPr wrap="square">
              <a:spAutoFit/>
            </a:bodyPr>
            <a:lstStyle/>
            <a:p>
              <a:r>
                <a:rPr lang="en-US" sz="800" dirty="0">
                  <a:cs typeface="Times New Roman" pitchFamily="18" charset="0"/>
                </a:rPr>
                <a:t>DSM</a:t>
              </a:r>
            </a:p>
          </p:txBody>
        </p:sp>
        <p:sp>
          <p:nvSpPr>
            <p:cNvPr id="69" name="TextBox 681"/>
            <p:cNvSpPr txBox="1">
              <a:spLocks noChangeArrowheads="1"/>
            </p:cNvSpPr>
            <p:nvPr/>
          </p:nvSpPr>
          <p:spPr bwMode="auto">
            <a:xfrm>
              <a:off x="3358570" y="5139725"/>
              <a:ext cx="472351" cy="188108"/>
            </a:xfrm>
            <a:prstGeom prst="rect">
              <a:avLst/>
            </a:prstGeom>
            <a:noFill/>
            <a:ln w="9525">
              <a:noFill/>
              <a:miter lim="800000"/>
              <a:headEnd/>
              <a:tailEnd/>
            </a:ln>
          </p:spPr>
          <p:txBody>
            <a:bodyPr>
              <a:spAutoFit/>
            </a:bodyPr>
            <a:lstStyle/>
            <a:p>
              <a:pPr algn="ctr"/>
              <a:endParaRPr lang="en-US" sz="1200">
                <a:cs typeface="Times New Roman" pitchFamily="18" charset="0"/>
              </a:endParaRPr>
            </a:p>
          </p:txBody>
        </p:sp>
        <p:sp>
          <p:nvSpPr>
            <p:cNvPr id="70" name="TextBox 690"/>
            <p:cNvSpPr txBox="1">
              <a:spLocks noChangeArrowheads="1"/>
            </p:cNvSpPr>
            <p:nvPr/>
          </p:nvSpPr>
          <p:spPr bwMode="auto">
            <a:xfrm>
              <a:off x="3378233" y="4116735"/>
              <a:ext cx="630707" cy="461665"/>
            </a:xfrm>
            <a:prstGeom prst="rect">
              <a:avLst/>
            </a:prstGeom>
            <a:noFill/>
            <a:ln w="9525">
              <a:noFill/>
              <a:miter lim="800000"/>
              <a:headEnd/>
              <a:tailEnd/>
            </a:ln>
          </p:spPr>
          <p:txBody>
            <a:bodyPr>
              <a:spAutoFit/>
            </a:bodyPr>
            <a:lstStyle/>
            <a:p>
              <a:pPr algn="ctr"/>
              <a:r>
                <a:rPr lang="en-US" sz="800" dirty="0">
                  <a:cs typeface="Times New Roman" pitchFamily="18" charset="0"/>
                </a:rPr>
                <a:t>Detector Modules</a:t>
              </a:r>
            </a:p>
            <a:p>
              <a:pPr algn="ctr"/>
              <a:endParaRPr lang="en-US" sz="800" dirty="0">
                <a:cs typeface="Times New Roman" pitchFamily="18" charset="0"/>
              </a:endParaRPr>
            </a:p>
          </p:txBody>
        </p:sp>
        <p:cxnSp>
          <p:nvCxnSpPr>
            <p:cNvPr id="71" name="Straight Connector 657"/>
            <p:cNvCxnSpPr>
              <a:cxnSpLocks noChangeShapeType="1"/>
            </p:cNvCxnSpPr>
            <p:nvPr/>
          </p:nvCxnSpPr>
          <p:spPr bwMode="auto">
            <a:xfrm>
              <a:off x="4018207" y="4692929"/>
              <a:ext cx="187436" cy="0"/>
            </a:xfrm>
            <a:prstGeom prst="line">
              <a:avLst/>
            </a:prstGeom>
            <a:noFill/>
            <a:ln w="38100" algn="ctr">
              <a:solidFill>
                <a:schemeClr val="tx1"/>
              </a:solidFill>
              <a:round/>
              <a:headEnd/>
              <a:tailEnd/>
            </a:ln>
          </p:spPr>
        </p:cxnSp>
        <p:sp>
          <p:nvSpPr>
            <p:cNvPr id="72" name="Rectangle 278"/>
            <p:cNvSpPr>
              <a:spLocks noChangeArrowheads="1"/>
            </p:cNvSpPr>
            <p:nvPr/>
          </p:nvSpPr>
          <p:spPr bwMode="auto">
            <a:xfrm>
              <a:off x="3486150" y="4391032"/>
              <a:ext cx="354013" cy="215900"/>
            </a:xfrm>
            <a:prstGeom prst="rect">
              <a:avLst/>
            </a:prstGeom>
            <a:noFill/>
            <a:ln w="9525">
              <a:noFill/>
              <a:miter lim="800000"/>
              <a:headEnd/>
              <a:tailEnd/>
            </a:ln>
          </p:spPr>
          <p:txBody>
            <a:bodyPr wrap="none">
              <a:spAutoFit/>
            </a:bodyPr>
            <a:lstStyle/>
            <a:p>
              <a:pPr algn="ctr"/>
              <a:r>
                <a:rPr lang="en-US" sz="800">
                  <a:cs typeface="Times New Roman" pitchFamily="18" charset="0"/>
                </a:rPr>
                <a:t>(x6)</a:t>
              </a:r>
              <a:endParaRPr lang="en-US" sz="800"/>
            </a:p>
          </p:txBody>
        </p:sp>
        <p:sp>
          <p:nvSpPr>
            <p:cNvPr id="73" name="Rectangle 281"/>
            <p:cNvSpPr>
              <a:spLocks noChangeArrowheads="1"/>
            </p:cNvSpPr>
            <p:nvPr/>
          </p:nvSpPr>
          <p:spPr bwMode="auto">
            <a:xfrm>
              <a:off x="1100211" y="5153040"/>
              <a:ext cx="703262" cy="513064"/>
            </a:xfrm>
            <a:prstGeom prst="rect">
              <a:avLst/>
            </a:prstGeom>
            <a:solidFill>
              <a:srgbClr val="C7E3E7"/>
            </a:solidFill>
            <a:ln w="15875" algn="ctr">
              <a:solidFill>
                <a:schemeClr val="tx1"/>
              </a:solidFill>
              <a:round/>
              <a:headEnd/>
              <a:tailEnd/>
            </a:ln>
          </p:spPr>
          <p:txBody>
            <a:bodyPr anchor="ctr"/>
            <a:lstStyle/>
            <a:p>
              <a:pPr algn="ctr"/>
              <a:r>
                <a:rPr lang="en-US" sz="1600" dirty="0"/>
                <a:t>PDU</a:t>
              </a:r>
            </a:p>
          </p:txBody>
        </p:sp>
        <p:sp>
          <p:nvSpPr>
            <p:cNvPr id="74" name="Rectangle 404"/>
            <p:cNvSpPr>
              <a:spLocks noChangeArrowheads="1"/>
            </p:cNvSpPr>
            <p:nvPr/>
          </p:nvSpPr>
          <p:spPr bwMode="auto">
            <a:xfrm>
              <a:off x="5288224" y="1075439"/>
              <a:ext cx="249382" cy="285420"/>
            </a:xfrm>
            <a:prstGeom prst="rect">
              <a:avLst/>
            </a:prstGeom>
            <a:solidFill>
              <a:srgbClr val="6B6BCF"/>
            </a:solidFill>
            <a:ln w="9525" algn="ctr">
              <a:solidFill>
                <a:schemeClr val="tx1"/>
              </a:solidFill>
              <a:round/>
              <a:headEnd/>
              <a:tailEnd/>
            </a:ln>
          </p:spPr>
          <p:txBody>
            <a:bodyPr/>
            <a:lstStyle/>
            <a:p>
              <a:pPr algn="ctr"/>
              <a:endParaRPr lang="en-US"/>
            </a:p>
          </p:txBody>
        </p:sp>
        <p:sp>
          <p:nvSpPr>
            <p:cNvPr id="75" name="Rectangle 74"/>
            <p:cNvSpPr/>
            <p:nvPr/>
          </p:nvSpPr>
          <p:spPr bwMode="auto">
            <a:xfrm>
              <a:off x="6581853" y="3791481"/>
              <a:ext cx="381980" cy="219457"/>
            </a:xfrm>
            <a:prstGeom prst="rect">
              <a:avLst/>
            </a:prstGeom>
            <a:solidFill>
              <a:srgbClr val="BCFF46"/>
            </a:solidFill>
            <a:ln w="12700"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normAutofit fontScale="92500" lnSpcReduction="1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Times New Roman" pitchFamily="18" charset="0"/>
                </a:rPr>
                <a:t>TAMS</a:t>
              </a:r>
            </a:p>
          </p:txBody>
        </p:sp>
        <p:cxnSp>
          <p:nvCxnSpPr>
            <p:cNvPr id="76" name="Straight Arrow Connector 342"/>
            <p:cNvCxnSpPr>
              <a:cxnSpLocks noChangeShapeType="1"/>
            </p:cNvCxnSpPr>
            <p:nvPr/>
          </p:nvCxnSpPr>
          <p:spPr bwMode="auto">
            <a:xfrm flipH="1">
              <a:off x="4562024" y="3166401"/>
              <a:ext cx="2587376" cy="0"/>
            </a:xfrm>
            <a:prstGeom prst="straightConnector1">
              <a:avLst/>
            </a:prstGeom>
            <a:noFill/>
            <a:ln w="12700" algn="ctr">
              <a:solidFill>
                <a:schemeClr val="tx1"/>
              </a:solidFill>
              <a:round/>
              <a:headEnd type="triangle" w="sm" len="med"/>
              <a:tailEnd/>
            </a:ln>
          </p:spPr>
        </p:cxnSp>
        <p:sp>
          <p:nvSpPr>
            <p:cNvPr id="77" name="Rectangle 76"/>
            <p:cNvSpPr/>
            <p:nvPr/>
          </p:nvSpPr>
          <p:spPr bwMode="auto">
            <a:xfrm rot="8100000">
              <a:off x="8388083" y="2029903"/>
              <a:ext cx="45719" cy="280591"/>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grpSp>
          <p:nvGrpSpPr>
            <p:cNvPr id="78" name="Group 263"/>
            <p:cNvGrpSpPr/>
            <p:nvPr/>
          </p:nvGrpSpPr>
          <p:grpSpPr>
            <a:xfrm>
              <a:off x="8018685" y="2741605"/>
              <a:ext cx="224963" cy="1119201"/>
              <a:chOff x="8018685" y="2903094"/>
              <a:chExt cx="224963" cy="1603069"/>
            </a:xfrm>
          </p:grpSpPr>
          <p:sp>
            <p:nvSpPr>
              <p:cNvPr id="79" name="Line 9"/>
              <p:cNvSpPr>
                <a:spLocks noChangeShapeType="1"/>
              </p:cNvSpPr>
              <p:nvPr/>
            </p:nvSpPr>
            <p:spPr bwMode="auto">
              <a:xfrm>
                <a:off x="8230826" y="3130906"/>
                <a:ext cx="7211" cy="1214897"/>
              </a:xfrm>
              <a:prstGeom prst="line">
                <a:avLst/>
              </a:prstGeom>
              <a:noFill/>
              <a:ln w="28575">
                <a:solidFill>
                  <a:schemeClr val="tx1"/>
                </a:solidFill>
                <a:round/>
                <a:headEnd/>
                <a:tailEnd/>
              </a:ln>
            </p:spPr>
            <p:txBody>
              <a:bodyPr wrap="none" lIns="82058" tIns="41029" rIns="82058" bIns="41029" anchor="ctr"/>
              <a:lstStyle/>
              <a:p>
                <a:endParaRPr lang="en-US"/>
              </a:p>
            </p:txBody>
          </p:sp>
          <p:cxnSp>
            <p:nvCxnSpPr>
              <p:cNvPr id="80" name="Straight Connector 365"/>
              <p:cNvCxnSpPr>
                <a:cxnSpLocks noChangeShapeType="1"/>
              </p:cNvCxnSpPr>
              <p:nvPr/>
            </p:nvCxnSpPr>
            <p:spPr bwMode="auto">
              <a:xfrm flipV="1">
                <a:off x="8018685" y="4334582"/>
                <a:ext cx="224963" cy="171581"/>
              </a:xfrm>
              <a:prstGeom prst="line">
                <a:avLst/>
              </a:prstGeom>
              <a:noFill/>
              <a:ln w="28575" algn="ctr">
                <a:solidFill>
                  <a:schemeClr val="tx1"/>
                </a:solidFill>
                <a:round/>
                <a:headEnd/>
                <a:tailEnd type="none" w="sm" len="med"/>
              </a:ln>
            </p:spPr>
          </p:cxnSp>
          <p:sp>
            <p:nvSpPr>
              <p:cNvPr id="81" name="Rectangle 80"/>
              <p:cNvSpPr/>
              <p:nvPr/>
            </p:nvSpPr>
            <p:spPr bwMode="auto">
              <a:xfrm rot="8100000">
                <a:off x="8119430" y="2903094"/>
                <a:ext cx="45719" cy="285212"/>
              </a:xfrm>
              <a:prstGeom prst="rect">
                <a:avLst/>
              </a:prstGeom>
              <a:solidFill>
                <a:schemeClr val="bg1"/>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grpSp>
        <p:sp>
          <p:nvSpPr>
            <p:cNvPr id="82" name="Rectangle 129"/>
            <p:cNvSpPr>
              <a:spLocks noChangeArrowheads="1"/>
            </p:cNvSpPr>
            <p:nvPr/>
          </p:nvSpPr>
          <p:spPr bwMode="auto">
            <a:xfrm>
              <a:off x="5670516" y="3960996"/>
              <a:ext cx="342579" cy="186537"/>
            </a:xfrm>
            <a:prstGeom prst="rect">
              <a:avLst/>
            </a:prstGeom>
            <a:solidFill>
              <a:schemeClr val="bg1"/>
            </a:solidFill>
            <a:ln w="9525" algn="ctr">
              <a:solidFill>
                <a:schemeClr val="tx1"/>
              </a:solidFill>
              <a:round/>
              <a:headEnd/>
              <a:tailEnd/>
            </a:ln>
          </p:spPr>
          <p:txBody>
            <a:bodyPr/>
            <a:lstStyle/>
            <a:p>
              <a:pPr algn="ctr"/>
              <a:endParaRPr lang="en-US" dirty="0"/>
            </a:p>
          </p:txBody>
        </p:sp>
        <p:sp>
          <p:nvSpPr>
            <p:cNvPr id="83" name="Rectangle 129"/>
            <p:cNvSpPr>
              <a:spLocks noChangeArrowheads="1"/>
            </p:cNvSpPr>
            <p:nvPr/>
          </p:nvSpPr>
          <p:spPr bwMode="auto">
            <a:xfrm>
              <a:off x="5669281" y="4140302"/>
              <a:ext cx="342579" cy="186537"/>
            </a:xfrm>
            <a:prstGeom prst="rect">
              <a:avLst/>
            </a:prstGeom>
            <a:solidFill>
              <a:schemeClr val="bg1"/>
            </a:solidFill>
            <a:ln w="9525" algn="ctr">
              <a:solidFill>
                <a:schemeClr val="tx1"/>
              </a:solidFill>
              <a:round/>
              <a:headEnd/>
              <a:tailEnd/>
            </a:ln>
          </p:spPr>
          <p:txBody>
            <a:bodyPr/>
            <a:lstStyle/>
            <a:p>
              <a:pPr algn="ctr"/>
              <a:endParaRPr lang="en-US" dirty="0"/>
            </a:p>
          </p:txBody>
        </p:sp>
        <p:sp>
          <p:nvSpPr>
            <p:cNvPr id="84" name="Rectangle 129"/>
            <p:cNvSpPr>
              <a:spLocks noChangeArrowheads="1"/>
            </p:cNvSpPr>
            <p:nvPr/>
          </p:nvSpPr>
          <p:spPr bwMode="auto">
            <a:xfrm>
              <a:off x="5669898" y="4328285"/>
              <a:ext cx="342579" cy="186537"/>
            </a:xfrm>
            <a:prstGeom prst="rect">
              <a:avLst/>
            </a:prstGeom>
            <a:solidFill>
              <a:schemeClr val="bg1"/>
            </a:solidFill>
            <a:ln w="9525" algn="ctr">
              <a:solidFill>
                <a:schemeClr val="tx1"/>
              </a:solidFill>
              <a:round/>
              <a:headEnd/>
              <a:tailEnd/>
            </a:ln>
          </p:spPr>
          <p:txBody>
            <a:bodyPr/>
            <a:lstStyle/>
            <a:p>
              <a:pPr algn="ctr"/>
              <a:endParaRPr lang="en-US" dirty="0"/>
            </a:p>
          </p:txBody>
        </p:sp>
        <p:sp>
          <p:nvSpPr>
            <p:cNvPr id="85" name="Rectangle 129"/>
            <p:cNvSpPr>
              <a:spLocks noChangeArrowheads="1"/>
            </p:cNvSpPr>
            <p:nvPr/>
          </p:nvSpPr>
          <p:spPr bwMode="auto">
            <a:xfrm>
              <a:off x="5669898" y="4510484"/>
              <a:ext cx="342579" cy="186537"/>
            </a:xfrm>
            <a:prstGeom prst="rect">
              <a:avLst/>
            </a:prstGeom>
            <a:solidFill>
              <a:schemeClr val="bg1"/>
            </a:solidFill>
            <a:ln w="9525" algn="ctr">
              <a:solidFill>
                <a:schemeClr val="tx1"/>
              </a:solidFill>
              <a:round/>
              <a:headEnd/>
              <a:tailEnd/>
            </a:ln>
          </p:spPr>
          <p:txBody>
            <a:bodyPr/>
            <a:lstStyle/>
            <a:p>
              <a:pPr algn="ctr"/>
              <a:endParaRPr lang="en-US" dirty="0"/>
            </a:p>
          </p:txBody>
        </p:sp>
        <p:sp>
          <p:nvSpPr>
            <p:cNvPr id="86" name="Rectangle 129"/>
            <p:cNvSpPr>
              <a:spLocks noChangeArrowheads="1"/>
            </p:cNvSpPr>
            <p:nvPr/>
          </p:nvSpPr>
          <p:spPr bwMode="auto">
            <a:xfrm>
              <a:off x="5670516" y="4694128"/>
              <a:ext cx="342579" cy="186537"/>
            </a:xfrm>
            <a:prstGeom prst="rect">
              <a:avLst/>
            </a:prstGeom>
            <a:solidFill>
              <a:schemeClr val="bg1"/>
            </a:solidFill>
            <a:ln w="9525" algn="ctr">
              <a:solidFill>
                <a:schemeClr val="tx1"/>
              </a:solidFill>
              <a:round/>
              <a:headEnd/>
              <a:tailEnd/>
            </a:ln>
          </p:spPr>
          <p:txBody>
            <a:bodyPr/>
            <a:lstStyle/>
            <a:p>
              <a:pPr algn="ctr"/>
              <a:endParaRPr lang="en-US" dirty="0"/>
            </a:p>
          </p:txBody>
        </p:sp>
        <p:sp>
          <p:nvSpPr>
            <p:cNvPr id="87" name="Rectangle 129"/>
            <p:cNvSpPr>
              <a:spLocks noChangeArrowheads="1"/>
            </p:cNvSpPr>
            <p:nvPr/>
          </p:nvSpPr>
          <p:spPr bwMode="auto">
            <a:xfrm>
              <a:off x="5669281" y="4877772"/>
              <a:ext cx="342579" cy="186537"/>
            </a:xfrm>
            <a:prstGeom prst="rect">
              <a:avLst/>
            </a:prstGeom>
            <a:solidFill>
              <a:schemeClr val="bg1"/>
            </a:solidFill>
            <a:ln w="9525" algn="ctr">
              <a:solidFill>
                <a:schemeClr val="tx1"/>
              </a:solidFill>
              <a:round/>
              <a:headEnd/>
              <a:tailEnd/>
            </a:ln>
          </p:spPr>
          <p:txBody>
            <a:bodyPr/>
            <a:lstStyle/>
            <a:p>
              <a:pPr algn="ctr"/>
              <a:endParaRPr lang="en-US" dirty="0"/>
            </a:p>
          </p:txBody>
        </p:sp>
        <p:sp>
          <p:nvSpPr>
            <p:cNvPr id="88" name="Rectangle 87"/>
            <p:cNvSpPr>
              <a:spLocks/>
            </p:cNvSpPr>
            <p:nvPr/>
          </p:nvSpPr>
          <p:spPr bwMode="auto">
            <a:xfrm>
              <a:off x="5796271" y="4913707"/>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89" name="Rectangle 88"/>
            <p:cNvSpPr>
              <a:spLocks/>
            </p:cNvSpPr>
            <p:nvPr/>
          </p:nvSpPr>
          <p:spPr bwMode="auto">
            <a:xfrm>
              <a:off x="5846411" y="4913707"/>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90" name="Rectangle 89"/>
            <p:cNvSpPr>
              <a:spLocks/>
            </p:cNvSpPr>
            <p:nvPr/>
          </p:nvSpPr>
          <p:spPr bwMode="auto">
            <a:xfrm>
              <a:off x="5795490" y="4718393"/>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91" name="Rectangle 90"/>
            <p:cNvSpPr>
              <a:spLocks/>
            </p:cNvSpPr>
            <p:nvPr/>
          </p:nvSpPr>
          <p:spPr bwMode="auto">
            <a:xfrm>
              <a:off x="5846455" y="4718498"/>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92" name="Rectangle 91"/>
            <p:cNvSpPr>
              <a:spLocks/>
            </p:cNvSpPr>
            <p:nvPr/>
          </p:nvSpPr>
          <p:spPr bwMode="auto">
            <a:xfrm>
              <a:off x="5797061" y="4535078"/>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93" name="Rectangle 92"/>
            <p:cNvSpPr>
              <a:spLocks/>
            </p:cNvSpPr>
            <p:nvPr/>
          </p:nvSpPr>
          <p:spPr bwMode="auto">
            <a:xfrm>
              <a:off x="5848026" y="4541927"/>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94" name="Rectangle 93"/>
            <p:cNvSpPr>
              <a:spLocks/>
            </p:cNvSpPr>
            <p:nvPr/>
          </p:nvSpPr>
          <p:spPr bwMode="auto">
            <a:xfrm>
              <a:off x="5797061" y="4353592"/>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95" name="Rectangle 94"/>
            <p:cNvSpPr>
              <a:spLocks/>
            </p:cNvSpPr>
            <p:nvPr/>
          </p:nvSpPr>
          <p:spPr bwMode="auto">
            <a:xfrm>
              <a:off x="5848026" y="4356103"/>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96" name="Rectangle 95"/>
            <p:cNvSpPr>
              <a:spLocks/>
            </p:cNvSpPr>
            <p:nvPr/>
          </p:nvSpPr>
          <p:spPr bwMode="auto">
            <a:xfrm>
              <a:off x="5795893" y="4178837"/>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97" name="Rectangle 96"/>
            <p:cNvSpPr>
              <a:spLocks/>
            </p:cNvSpPr>
            <p:nvPr/>
          </p:nvSpPr>
          <p:spPr bwMode="auto">
            <a:xfrm>
              <a:off x="5848070" y="4178837"/>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98" name="Oval 278"/>
            <p:cNvSpPr>
              <a:spLocks noChangeArrowheads="1"/>
            </p:cNvSpPr>
            <p:nvPr/>
          </p:nvSpPr>
          <p:spPr bwMode="auto">
            <a:xfrm>
              <a:off x="5724510" y="4927744"/>
              <a:ext cx="34813" cy="81556"/>
            </a:xfrm>
            <a:prstGeom prst="ellipse">
              <a:avLst/>
            </a:prstGeom>
            <a:solidFill>
              <a:schemeClr val="tx1"/>
            </a:solidFill>
            <a:ln w="28575" algn="ctr">
              <a:solidFill>
                <a:schemeClr val="tx1"/>
              </a:solidFill>
              <a:round/>
              <a:headEnd/>
              <a:tailEnd/>
            </a:ln>
          </p:spPr>
          <p:txBody>
            <a:bodyPr/>
            <a:lstStyle/>
            <a:p>
              <a:pPr algn="ctr"/>
              <a:endParaRPr lang="en-US"/>
            </a:p>
          </p:txBody>
        </p:sp>
        <p:sp>
          <p:nvSpPr>
            <p:cNvPr id="99" name="Oval 278"/>
            <p:cNvSpPr>
              <a:spLocks noChangeArrowheads="1"/>
            </p:cNvSpPr>
            <p:nvPr/>
          </p:nvSpPr>
          <p:spPr bwMode="auto">
            <a:xfrm>
              <a:off x="5723275" y="4746991"/>
              <a:ext cx="34813" cy="81556"/>
            </a:xfrm>
            <a:prstGeom prst="ellipse">
              <a:avLst/>
            </a:prstGeom>
            <a:solidFill>
              <a:schemeClr val="tx1"/>
            </a:solidFill>
            <a:ln w="28575" algn="ctr">
              <a:solidFill>
                <a:schemeClr val="tx1"/>
              </a:solidFill>
              <a:round/>
              <a:headEnd/>
              <a:tailEnd/>
            </a:ln>
          </p:spPr>
          <p:txBody>
            <a:bodyPr/>
            <a:lstStyle/>
            <a:p>
              <a:pPr algn="ctr"/>
              <a:endParaRPr lang="en-US"/>
            </a:p>
          </p:txBody>
        </p:sp>
        <p:sp>
          <p:nvSpPr>
            <p:cNvPr id="100" name="Oval 278"/>
            <p:cNvSpPr>
              <a:spLocks noChangeArrowheads="1"/>
            </p:cNvSpPr>
            <p:nvPr/>
          </p:nvSpPr>
          <p:spPr bwMode="auto">
            <a:xfrm>
              <a:off x="5922038" y="4752771"/>
              <a:ext cx="34813" cy="81556"/>
            </a:xfrm>
            <a:prstGeom prst="ellipse">
              <a:avLst/>
            </a:prstGeom>
            <a:solidFill>
              <a:schemeClr val="tx1"/>
            </a:solidFill>
            <a:ln w="28575" algn="ctr">
              <a:solidFill>
                <a:schemeClr val="tx1"/>
              </a:solidFill>
              <a:round/>
              <a:headEnd/>
              <a:tailEnd/>
            </a:ln>
          </p:spPr>
          <p:txBody>
            <a:bodyPr/>
            <a:lstStyle/>
            <a:p>
              <a:pPr algn="ctr"/>
              <a:endParaRPr lang="en-US"/>
            </a:p>
          </p:txBody>
        </p:sp>
        <p:sp>
          <p:nvSpPr>
            <p:cNvPr id="101" name="Oval 278"/>
            <p:cNvSpPr>
              <a:spLocks noChangeArrowheads="1"/>
            </p:cNvSpPr>
            <p:nvPr/>
          </p:nvSpPr>
          <p:spPr bwMode="auto">
            <a:xfrm>
              <a:off x="5722040" y="4566239"/>
              <a:ext cx="34813" cy="81556"/>
            </a:xfrm>
            <a:prstGeom prst="ellipse">
              <a:avLst/>
            </a:prstGeom>
            <a:solidFill>
              <a:schemeClr val="tx1"/>
            </a:solidFill>
            <a:ln w="28575" algn="ctr">
              <a:solidFill>
                <a:schemeClr val="tx1"/>
              </a:solidFill>
              <a:round/>
              <a:headEnd/>
              <a:tailEnd/>
            </a:ln>
          </p:spPr>
          <p:txBody>
            <a:bodyPr/>
            <a:lstStyle/>
            <a:p>
              <a:pPr algn="ctr"/>
              <a:endParaRPr lang="en-US"/>
            </a:p>
          </p:txBody>
        </p:sp>
        <p:sp>
          <p:nvSpPr>
            <p:cNvPr id="102" name="Oval 278"/>
            <p:cNvSpPr>
              <a:spLocks noChangeArrowheads="1"/>
            </p:cNvSpPr>
            <p:nvPr/>
          </p:nvSpPr>
          <p:spPr bwMode="auto">
            <a:xfrm>
              <a:off x="5722657" y="4376811"/>
              <a:ext cx="34813" cy="81556"/>
            </a:xfrm>
            <a:prstGeom prst="ellipse">
              <a:avLst/>
            </a:prstGeom>
            <a:solidFill>
              <a:schemeClr val="tx1"/>
            </a:solidFill>
            <a:ln w="28575" algn="ctr">
              <a:solidFill>
                <a:schemeClr val="tx1"/>
              </a:solidFill>
              <a:round/>
              <a:headEnd/>
              <a:tailEnd/>
            </a:ln>
          </p:spPr>
          <p:txBody>
            <a:bodyPr/>
            <a:lstStyle/>
            <a:p>
              <a:pPr algn="ctr"/>
              <a:endParaRPr lang="en-US"/>
            </a:p>
          </p:txBody>
        </p:sp>
        <p:sp>
          <p:nvSpPr>
            <p:cNvPr id="103" name="Oval 278"/>
            <p:cNvSpPr>
              <a:spLocks noChangeArrowheads="1"/>
            </p:cNvSpPr>
            <p:nvPr/>
          </p:nvSpPr>
          <p:spPr bwMode="auto">
            <a:xfrm>
              <a:off x="5721424" y="4200395"/>
              <a:ext cx="34813" cy="81556"/>
            </a:xfrm>
            <a:prstGeom prst="ellipse">
              <a:avLst/>
            </a:prstGeom>
            <a:solidFill>
              <a:schemeClr val="tx1"/>
            </a:solidFill>
            <a:ln w="28575" algn="ctr">
              <a:solidFill>
                <a:schemeClr val="tx1"/>
              </a:solidFill>
              <a:round/>
              <a:headEnd/>
              <a:tailEnd/>
            </a:ln>
          </p:spPr>
          <p:txBody>
            <a:bodyPr/>
            <a:lstStyle/>
            <a:p>
              <a:pPr algn="ctr"/>
              <a:endParaRPr lang="en-US"/>
            </a:p>
          </p:txBody>
        </p:sp>
        <p:grpSp>
          <p:nvGrpSpPr>
            <p:cNvPr id="104" name="Group 294"/>
            <p:cNvGrpSpPr/>
            <p:nvPr/>
          </p:nvGrpSpPr>
          <p:grpSpPr>
            <a:xfrm>
              <a:off x="5721424" y="3989694"/>
              <a:ext cx="233570" cy="122333"/>
              <a:chOff x="5721424" y="4148437"/>
              <a:chExt cx="233570" cy="122333"/>
            </a:xfrm>
          </p:grpSpPr>
          <p:sp>
            <p:nvSpPr>
              <p:cNvPr id="105" name="Rectangle 104"/>
              <p:cNvSpPr>
                <a:spLocks/>
              </p:cNvSpPr>
              <p:nvPr/>
            </p:nvSpPr>
            <p:spPr bwMode="auto">
              <a:xfrm>
                <a:off x="5795176" y="4148437"/>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106" name="Rectangle 105"/>
              <p:cNvSpPr>
                <a:spLocks/>
              </p:cNvSpPr>
              <p:nvPr/>
            </p:nvSpPr>
            <p:spPr bwMode="auto">
              <a:xfrm>
                <a:off x="5845439" y="4148437"/>
                <a:ext cx="34813" cy="12233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107" name="Oval 278"/>
              <p:cNvSpPr>
                <a:spLocks noChangeArrowheads="1"/>
              </p:cNvSpPr>
              <p:nvPr/>
            </p:nvSpPr>
            <p:spPr bwMode="auto">
              <a:xfrm>
                <a:off x="5721424" y="4176940"/>
                <a:ext cx="34813" cy="81556"/>
              </a:xfrm>
              <a:prstGeom prst="ellipse">
                <a:avLst/>
              </a:prstGeom>
              <a:solidFill>
                <a:schemeClr val="tx1"/>
              </a:solidFill>
              <a:ln w="28575" algn="ctr">
                <a:solidFill>
                  <a:schemeClr val="tx1"/>
                </a:solidFill>
                <a:round/>
                <a:headEnd/>
                <a:tailEnd/>
              </a:ln>
            </p:spPr>
            <p:txBody>
              <a:bodyPr/>
              <a:lstStyle/>
              <a:p>
                <a:pPr algn="ctr"/>
                <a:endParaRPr lang="en-US"/>
              </a:p>
            </p:txBody>
          </p:sp>
          <p:sp>
            <p:nvSpPr>
              <p:cNvPr id="108" name="Oval 278"/>
              <p:cNvSpPr>
                <a:spLocks noChangeArrowheads="1"/>
              </p:cNvSpPr>
              <p:nvPr/>
            </p:nvSpPr>
            <p:spPr bwMode="auto">
              <a:xfrm>
                <a:off x="5920181" y="4174047"/>
                <a:ext cx="34813" cy="81556"/>
              </a:xfrm>
              <a:prstGeom prst="ellipse">
                <a:avLst/>
              </a:prstGeom>
              <a:solidFill>
                <a:schemeClr val="tx1"/>
              </a:solidFill>
              <a:ln w="28575" algn="ctr">
                <a:solidFill>
                  <a:schemeClr val="tx1"/>
                </a:solidFill>
                <a:round/>
                <a:headEnd/>
                <a:tailEnd/>
              </a:ln>
            </p:spPr>
            <p:txBody>
              <a:bodyPr/>
              <a:lstStyle/>
              <a:p>
                <a:pPr algn="ctr"/>
                <a:endParaRPr lang="en-US"/>
              </a:p>
            </p:txBody>
          </p:sp>
        </p:grpSp>
        <p:sp>
          <p:nvSpPr>
            <p:cNvPr id="109" name="Oval 278"/>
            <p:cNvSpPr>
              <a:spLocks noChangeArrowheads="1"/>
            </p:cNvSpPr>
            <p:nvPr/>
          </p:nvSpPr>
          <p:spPr bwMode="auto">
            <a:xfrm>
              <a:off x="5922650" y="4203287"/>
              <a:ext cx="34813" cy="81556"/>
            </a:xfrm>
            <a:prstGeom prst="ellipse">
              <a:avLst/>
            </a:prstGeom>
            <a:solidFill>
              <a:schemeClr val="tx1"/>
            </a:solidFill>
            <a:ln w="28575" algn="ctr">
              <a:solidFill>
                <a:schemeClr val="tx1"/>
              </a:solidFill>
              <a:round/>
              <a:headEnd/>
              <a:tailEnd/>
            </a:ln>
          </p:spPr>
          <p:txBody>
            <a:bodyPr/>
            <a:lstStyle/>
            <a:p>
              <a:pPr algn="ctr"/>
              <a:endParaRPr lang="en-US"/>
            </a:p>
          </p:txBody>
        </p:sp>
        <p:sp>
          <p:nvSpPr>
            <p:cNvPr id="110" name="Oval 278"/>
            <p:cNvSpPr>
              <a:spLocks noChangeArrowheads="1"/>
            </p:cNvSpPr>
            <p:nvPr/>
          </p:nvSpPr>
          <p:spPr bwMode="auto">
            <a:xfrm>
              <a:off x="5922650" y="4385486"/>
              <a:ext cx="34813" cy="81556"/>
            </a:xfrm>
            <a:prstGeom prst="ellipse">
              <a:avLst/>
            </a:prstGeom>
            <a:solidFill>
              <a:schemeClr val="tx1"/>
            </a:solidFill>
            <a:ln w="28575" algn="ctr">
              <a:solidFill>
                <a:schemeClr val="tx1"/>
              </a:solidFill>
              <a:round/>
              <a:headEnd/>
              <a:tailEnd/>
            </a:ln>
          </p:spPr>
          <p:txBody>
            <a:bodyPr/>
            <a:lstStyle/>
            <a:p>
              <a:pPr algn="ctr"/>
              <a:endParaRPr lang="en-US"/>
            </a:p>
          </p:txBody>
        </p:sp>
        <p:sp>
          <p:nvSpPr>
            <p:cNvPr id="111" name="Oval 278"/>
            <p:cNvSpPr>
              <a:spLocks noChangeArrowheads="1"/>
            </p:cNvSpPr>
            <p:nvPr/>
          </p:nvSpPr>
          <p:spPr bwMode="auto">
            <a:xfrm>
              <a:off x="5924501" y="4559008"/>
              <a:ext cx="34813" cy="81556"/>
            </a:xfrm>
            <a:prstGeom prst="ellipse">
              <a:avLst/>
            </a:prstGeom>
            <a:solidFill>
              <a:schemeClr val="tx1"/>
            </a:solidFill>
            <a:ln w="28575" algn="ctr">
              <a:solidFill>
                <a:schemeClr val="tx1"/>
              </a:solidFill>
              <a:round/>
              <a:headEnd/>
              <a:tailEnd/>
            </a:ln>
          </p:spPr>
          <p:txBody>
            <a:bodyPr/>
            <a:lstStyle/>
            <a:p>
              <a:pPr algn="ctr"/>
              <a:endParaRPr lang="en-US"/>
            </a:p>
          </p:txBody>
        </p:sp>
        <p:sp>
          <p:nvSpPr>
            <p:cNvPr id="112" name="Oval 278"/>
            <p:cNvSpPr>
              <a:spLocks noChangeArrowheads="1"/>
            </p:cNvSpPr>
            <p:nvPr/>
          </p:nvSpPr>
          <p:spPr bwMode="auto">
            <a:xfrm>
              <a:off x="5923273" y="4933523"/>
              <a:ext cx="34813" cy="81556"/>
            </a:xfrm>
            <a:prstGeom prst="ellipse">
              <a:avLst/>
            </a:prstGeom>
            <a:solidFill>
              <a:schemeClr val="tx1"/>
            </a:solidFill>
            <a:ln w="28575" algn="ctr">
              <a:solidFill>
                <a:schemeClr val="tx1"/>
              </a:solidFill>
              <a:round/>
              <a:headEnd/>
              <a:tailEnd/>
            </a:ln>
          </p:spPr>
          <p:txBody>
            <a:bodyPr/>
            <a:lstStyle/>
            <a:p>
              <a:pPr algn="ctr"/>
              <a:endParaRPr lang="en-US"/>
            </a:p>
          </p:txBody>
        </p:sp>
        <p:sp>
          <p:nvSpPr>
            <p:cNvPr id="113" name="Rectangle 112"/>
            <p:cNvSpPr/>
            <p:nvPr/>
          </p:nvSpPr>
          <p:spPr bwMode="auto">
            <a:xfrm>
              <a:off x="6027727" y="4003605"/>
              <a:ext cx="117041" cy="1053390"/>
            </a:xfrm>
            <a:prstGeom prst="rect">
              <a:avLst/>
            </a:prstGeom>
            <a:solidFill>
              <a:schemeClr val="bg1"/>
            </a:solid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114" name="Rectangle 113"/>
            <p:cNvSpPr/>
            <p:nvPr/>
          </p:nvSpPr>
          <p:spPr bwMode="auto">
            <a:xfrm>
              <a:off x="5536387" y="4017017"/>
              <a:ext cx="125577" cy="1054608"/>
            </a:xfrm>
            <a:prstGeom prst="rect">
              <a:avLst/>
            </a:prstGeom>
            <a:solidFill>
              <a:schemeClr val="bg1"/>
            </a:solid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115" name="Line 95"/>
            <p:cNvSpPr>
              <a:spLocks noChangeShapeType="1"/>
            </p:cNvSpPr>
            <p:nvPr/>
          </p:nvSpPr>
          <p:spPr bwMode="auto">
            <a:xfrm rot="5400000" flipV="1">
              <a:off x="6648754" y="4127203"/>
              <a:ext cx="471273" cy="217881"/>
            </a:xfrm>
            <a:prstGeom prst="line">
              <a:avLst/>
            </a:prstGeom>
            <a:noFill/>
            <a:ln w="9525">
              <a:solidFill>
                <a:srgbClr val="0000FF"/>
              </a:solidFill>
              <a:round/>
              <a:headEnd/>
              <a:tailEnd/>
            </a:ln>
          </p:spPr>
          <p:txBody>
            <a:bodyPr wrap="none" lIns="82058" tIns="41029" rIns="82058" bIns="41029" anchor="ctr"/>
            <a:lstStyle/>
            <a:p>
              <a:endParaRPr lang="en-US"/>
            </a:p>
          </p:txBody>
        </p:sp>
        <p:grpSp>
          <p:nvGrpSpPr>
            <p:cNvPr id="116" name="Group 19"/>
            <p:cNvGrpSpPr>
              <a:grpSpLocks noChangeAspect="1"/>
            </p:cNvGrpSpPr>
            <p:nvPr/>
          </p:nvGrpSpPr>
          <p:grpSpPr bwMode="auto">
            <a:xfrm rot="10800000">
              <a:off x="7706212" y="4458564"/>
              <a:ext cx="125804" cy="363037"/>
              <a:chOff x="545" y="1715"/>
              <a:chExt cx="48" cy="127"/>
            </a:xfrm>
          </p:grpSpPr>
          <p:sp>
            <p:nvSpPr>
              <p:cNvPr id="117" name="Arc 20"/>
              <p:cNvSpPr>
                <a:spLocks noChangeAspect="1"/>
              </p:cNvSpPr>
              <p:nvPr/>
            </p:nvSpPr>
            <p:spPr bwMode="auto">
              <a:xfrm>
                <a:off x="545" y="1715"/>
                <a:ext cx="48" cy="66"/>
              </a:xfrm>
              <a:custGeom>
                <a:avLst/>
                <a:gdLst>
                  <a:gd name="T0" fmla="*/ 0 w 21600"/>
                  <a:gd name="T1" fmla="*/ 0 h 14745"/>
                  <a:gd name="T2" fmla="*/ 0 w 21600"/>
                  <a:gd name="T3" fmla="*/ 0 h 14745"/>
                  <a:gd name="T4" fmla="*/ 0 w 21600"/>
                  <a:gd name="T5" fmla="*/ 0 h 14745"/>
                  <a:gd name="T6" fmla="*/ 0 60000 65536"/>
                  <a:gd name="T7" fmla="*/ 0 60000 65536"/>
                  <a:gd name="T8" fmla="*/ 0 60000 65536"/>
                  <a:gd name="T9" fmla="*/ 0 w 21600"/>
                  <a:gd name="T10" fmla="*/ 0 h 14745"/>
                  <a:gd name="T11" fmla="*/ 21600 w 21600"/>
                  <a:gd name="T12" fmla="*/ 14745 h 14745"/>
                </a:gdLst>
                <a:ahLst/>
                <a:cxnLst>
                  <a:cxn ang="T6">
                    <a:pos x="T0" y="T1"/>
                  </a:cxn>
                  <a:cxn ang="T7">
                    <a:pos x="T2" y="T3"/>
                  </a:cxn>
                  <a:cxn ang="T8">
                    <a:pos x="T4" y="T5"/>
                  </a:cxn>
                </a:cxnLst>
                <a:rect l="T9" t="T10" r="T11" b="T12"/>
                <a:pathLst>
                  <a:path w="21600" h="14745" fill="none" extrusionOk="0">
                    <a:moveTo>
                      <a:pt x="15783" y="-1"/>
                    </a:moveTo>
                    <a:cubicBezTo>
                      <a:pt x="19521" y="3999"/>
                      <a:pt x="21600" y="9270"/>
                      <a:pt x="21600" y="14745"/>
                    </a:cubicBezTo>
                  </a:path>
                  <a:path w="21600" h="14745" stroke="0" extrusionOk="0">
                    <a:moveTo>
                      <a:pt x="15783" y="-1"/>
                    </a:moveTo>
                    <a:cubicBezTo>
                      <a:pt x="19521" y="3999"/>
                      <a:pt x="21600" y="9270"/>
                      <a:pt x="21600" y="14745"/>
                    </a:cubicBezTo>
                    <a:lnTo>
                      <a:pt x="0" y="14745"/>
                    </a:lnTo>
                    <a:close/>
                  </a:path>
                </a:pathLst>
              </a:custGeom>
              <a:noFill/>
              <a:ln w="38100">
                <a:solidFill>
                  <a:schemeClr val="tx1"/>
                </a:solidFill>
                <a:round/>
                <a:headEnd/>
                <a:tailEnd/>
              </a:ln>
            </p:spPr>
            <p:txBody>
              <a:bodyPr wrap="none" anchor="ctr"/>
              <a:lstStyle/>
              <a:p>
                <a:endParaRPr lang="en-US"/>
              </a:p>
            </p:txBody>
          </p:sp>
          <p:sp>
            <p:nvSpPr>
              <p:cNvPr id="118" name="Arc 21"/>
              <p:cNvSpPr>
                <a:spLocks noChangeAspect="1"/>
              </p:cNvSpPr>
              <p:nvPr/>
            </p:nvSpPr>
            <p:spPr bwMode="auto">
              <a:xfrm flipV="1">
                <a:off x="545" y="1776"/>
                <a:ext cx="48" cy="66"/>
              </a:xfrm>
              <a:custGeom>
                <a:avLst/>
                <a:gdLst>
                  <a:gd name="T0" fmla="*/ 0 w 21600"/>
                  <a:gd name="T1" fmla="*/ 0 h 14745"/>
                  <a:gd name="T2" fmla="*/ 0 w 21600"/>
                  <a:gd name="T3" fmla="*/ 0 h 14745"/>
                  <a:gd name="T4" fmla="*/ 0 w 21600"/>
                  <a:gd name="T5" fmla="*/ 0 h 14745"/>
                  <a:gd name="T6" fmla="*/ 0 60000 65536"/>
                  <a:gd name="T7" fmla="*/ 0 60000 65536"/>
                  <a:gd name="T8" fmla="*/ 0 60000 65536"/>
                  <a:gd name="T9" fmla="*/ 0 w 21600"/>
                  <a:gd name="T10" fmla="*/ 0 h 14745"/>
                  <a:gd name="T11" fmla="*/ 21600 w 21600"/>
                  <a:gd name="T12" fmla="*/ 14745 h 14745"/>
                </a:gdLst>
                <a:ahLst/>
                <a:cxnLst>
                  <a:cxn ang="T6">
                    <a:pos x="T0" y="T1"/>
                  </a:cxn>
                  <a:cxn ang="T7">
                    <a:pos x="T2" y="T3"/>
                  </a:cxn>
                  <a:cxn ang="T8">
                    <a:pos x="T4" y="T5"/>
                  </a:cxn>
                </a:cxnLst>
                <a:rect l="T9" t="T10" r="T11" b="T12"/>
                <a:pathLst>
                  <a:path w="21600" h="14745" fill="none" extrusionOk="0">
                    <a:moveTo>
                      <a:pt x="15783" y="-1"/>
                    </a:moveTo>
                    <a:cubicBezTo>
                      <a:pt x="19521" y="3999"/>
                      <a:pt x="21600" y="9270"/>
                      <a:pt x="21600" y="14745"/>
                    </a:cubicBezTo>
                  </a:path>
                  <a:path w="21600" h="14745" stroke="0" extrusionOk="0">
                    <a:moveTo>
                      <a:pt x="15783" y="-1"/>
                    </a:moveTo>
                    <a:cubicBezTo>
                      <a:pt x="19521" y="3999"/>
                      <a:pt x="21600" y="9270"/>
                      <a:pt x="21600" y="14745"/>
                    </a:cubicBezTo>
                    <a:lnTo>
                      <a:pt x="0" y="14745"/>
                    </a:lnTo>
                    <a:close/>
                  </a:path>
                </a:pathLst>
              </a:custGeom>
              <a:noFill/>
              <a:ln w="38100">
                <a:solidFill>
                  <a:schemeClr val="tx1"/>
                </a:solidFill>
                <a:round/>
                <a:headEnd/>
                <a:tailEnd/>
              </a:ln>
            </p:spPr>
            <p:txBody>
              <a:bodyPr wrap="none" anchor="ctr"/>
              <a:lstStyle/>
              <a:p>
                <a:endParaRPr lang="en-US"/>
              </a:p>
            </p:txBody>
          </p:sp>
        </p:grpSp>
        <p:sp>
          <p:nvSpPr>
            <p:cNvPr id="119" name="TextBox 118"/>
            <p:cNvSpPr txBox="1"/>
            <p:nvPr/>
          </p:nvSpPr>
          <p:spPr>
            <a:xfrm>
              <a:off x="5950544" y="3610959"/>
              <a:ext cx="596529" cy="245967"/>
            </a:xfrm>
            <a:prstGeom prst="rect">
              <a:avLst/>
            </a:prstGeom>
            <a:noFill/>
          </p:spPr>
          <p:txBody>
            <a:bodyPr wrap="square" rtlCol="0">
              <a:spAutoFit/>
            </a:bodyPr>
            <a:lstStyle/>
            <a:p>
              <a:pPr algn="ctr"/>
              <a:r>
                <a:rPr lang="en-US" sz="800" dirty="0"/>
                <a:t>WTOM</a:t>
              </a:r>
            </a:p>
          </p:txBody>
        </p:sp>
        <p:grpSp>
          <p:nvGrpSpPr>
            <p:cNvPr id="120" name="Group 316"/>
            <p:cNvGrpSpPr/>
            <p:nvPr/>
          </p:nvGrpSpPr>
          <p:grpSpPr>
            <a:xfrm flipH="1">
              <a:off x="8293289" y="2579907"/>
              <a:ext cx="184242" cy="45719"/>
              <a:chOff x="7357478" y="3254629"/>
              <a:chExt cx="97001" cy="175917"/>
            </a:xfrm>
          </p:grpSpPr>
          <p:sp>
            <p:nvSpPr>
              <p:cNvPr id="121" name="Rectangle 120"/>
              <p:cNvSpPr/>
              <p:nvPr/>
            </p:nvSpPr>
            <p:spPr bwMode="auto">
              <a:xfrm>
                <a:off x="7408760" y="3254629"/>
                <a:ext cx="45719" cy="17519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122" name="Rectangle 121"/>
              <p:cNvSpPr/>
              <p:nvPr/>
            </p:nvSpPr>
            <p:spPr bwMode="auto">
              <a:xfrm>
                <a:off x="7357478" y="3255352"/>
                <a:ext cx="45719" cy="17519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grpSp>
        <p:grpSp>
          <p:nvGrpSpPr>
            <p:cNvPr id="123" name="Group 327"/>
            <p:cNvGrpSpPr/>
            <p:nvPr/>
          </p:nvGrpSpPr>
          <p:grpSpPr>
            <a:xfrm flipH="1">
              <a:off x="8022135" y="3350816"/>
              <a:ext cx="184242" cy="56866"/>
              <a:chOff x="7357478" y="3254629"/>
              <a:chExt cx="97001" cy="175917"/>
            </a:xfrm>
          </p:grpSpPr>
          <p:sp>
            <p:nvSpPr>
              <p:cNvPr id="124" name="Rectangle 123"/>
              <p:cNvSpPr/>
              <p:nvPr/>
            </p:nvSpPr>
            <p:spPr bwMode="auto">
              <a:xfrm>
                <a:off x="7408760" y="3254629"/>
                <a:ext cx="45719" cy="17519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125" name="Rectangle 124"/>
              <p:cNvSpPr/>
              <p:nvPr/>
            </p:nvSpPr>
            <p:spPr bwMode="auto">
              <a:xfrm>
                <a:off x="7357478" y="3255352"/>
                <a:ext cx="45719" cy="17519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grpSp>
        <p:sp>
          <p:nvSpPr>
            <p:cNvPr id="126" name="TextBox 125"/>
            <p:cNvSpPr txBox="1"/>
            <p:nvPr/>
          </p:nvSpPr>
          <p:spPr>
            <a:xfrm>
              <a:off x="4180431" y="3601942"/>
              <a:ext cx="1147086" cy="215444"/>
            </a:xfrm>
            <a:prstGeom prst="rect">
              <a:avLst/>
            </a:prstGeom>
            <a:solidFill>
              <a:srgbClr val="BADDE1"/>
            </a:solidFill>
            <a:ln w="12700">
              <a:solidFill>
                <a:schemeClr val="tx1"/>
              </a:solidFill>
            </a:ln>
          </p:spPr>
          <p:txBody>
            <a:bodyPr wrap="square">
              <a:spAutoFit/>
            </a:bodyPr>
            <a:lstStyle/>
            <a:p>
              <a:pPr algn="ctr">
                <a:defRPr/>
              </a:pPr>
              <a:r>
                <a:rPr lang="en-US" sz="800" dirty="0"/>
                <a:t>WTEM</a:t>
              </a:r>
            </a:p>
          </p:txBody>
        </p:sp>
        <p:sp>
          <p:nvSpPr>
            <p:cNvPr id="127" name="Text Box 150"/>
            <p:cNvSpPr txBox="1">
              <a:spLocks noChangeArrowheads="1"/>
            </p:cNvSpPr>
            <p:nvPr/>
          </p:nvSpPr>
          <p:spPr bwMode="auto">
            <a:xfrm>
              <a:off x="3528235" y="2590810"/>
              <a:ext cx="1273844" cy="375703"/>
            </a:xfrm>
            <a:prstGeom prst="rect">
              <a:avLst/>
            </a:prstGeom>
            <a:solidFill>
              <a:srgbClr val="BADDE1"/>
            </a:solidFill>
            <a:ln w="9525">
              <a:solidFill>
                <a:schemeClr val="tx2">
                  <a:lumMod val="60000"/>
                  <a:lumOff val="40000"/>
                </a:schemeClr>
              </a:solidFill>
              <a:miter lim="800000"/>
              <a:headEnd/>
              <a:tailEnd/>
            </a:ln>
          </p:spPr>
          <p:txBody>
            <a:bodyPr wrap="square" lIns="82058" tIns="41029" rIns="82058" bIns="41029">
              <a:spAutoFit/>
            </a:bodyPr>
            <a:lstStyle/>
            <a:p>
              <a:pPr algn="ctr">
                <a:defRPr/>
              </a:pPr>
              <a:r>
                <a:rPr lang="en-US" sz="800" dirty="0">
                  <a:cs typeface="Arial" charset="0"/>
                </a:rPr>
                <a:t>Start pulse detectors</a:t>
              </a:r>
            </a:p>
            <a:p>
              <a:pPr algn="ctr">
                <a:defRPr/>
              </a:pPr>
              <a:r>
                <a:rPr lang="en-US" sz="800" dirty="0">
                  <a:cs typeface="Arial" charset="0"/>
                </a:rPr>
                <a:t>and electronics (x2)    </a:t>
              </a:r>
            </a:p>
          </p:txBody>
        </p:sp>
        <p:sp>
          <p:nvSpPr>
            <p:cNvPr id="128" name="Rectangle 127"/>
            <p:cNvSpPr/>
            <p:nvPr/>
          </p:nvSpPr>
          <p:spPr bwMode="auto">
            <a:xfrm rot="3300000" flipH="1">
              <a:off x="3052342" y="890332"/>
              <a:ext cx="45719" cy="20879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129" name="TextBox 128"/>
            <p:cNvSpPr txBox="1"/>
            <p:nvPr/>
          </p:nvSpPr>
          <p:spPr>
            <a:xfrm>
              <a:off x="2104348" y="811241"/>
              <a:ext cx="923711" cy="215444"/>
            </a:xfrm>
            <a:prstGeom prst="rect">
              <a:avLst/>
            </a:prstGeom>
            <a:noFill/>
          </p:spPr>
          <p:txBody>
            <a:bodyPr wrap="square" rtlCol="0">
              <a:spAutoFit/>
            </a:bodyPr>
            <a:lstStyle/>
            <a:p>
              <a:r>
                <a:rPr lang="en-US" sz="800" dirty="0"/>
                <a:t>LSA Periscope</a:t>
              </a:r>
            </a:p>
          </p:txBody>
        </p:sp>
        <p:sp>
          <p:nvSpPr>
            <p:cNvPr id="130" name="Rectangle 129"/>
            <p:cNvSpPr/>
            <p:nvPr/>
          </p:nvSpPr>
          <p:spPr bwMode="auto">
            <a:xfrm rot="18300000" flipH="1">
              <a:off x="3808061" y="898111"/>
              <a:ext cx="45719" cy="20879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cxnSp>
          <p:nvCxnSpPr>
            <p:cNvPr id="131" name="Straight Connector 130"/>
            <p:cNvCxnSpPr/>
            <p:nvPr/>
          </p:nvCxnSpPr>
          <p:spPr bwMode="auto">
            <a:xfrm>
              <a:off x="3594100" y="1764528"/>
              <a:ext cx="0" cy="826093"/>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132" name="Straight Connector 131"/>
            <p:cNvCxnSpPr/>
            <p:nvPr/>
          </p:nvCxnSpPr>
          <p:spPr>
            <a:xfrm flipH="1">
              <a:off x="3084993" y="1023834"/>
              <a:ext cx="725203" cy="1"/>
            </a:xfrm>
            <a:prstGeom prst="line">
              <a:avLst/>
            </a:prstGeom>
            <a:ln w="9525">
              <a:solidFill>
                <a:srgbClr val="22EE35"/>
              </a:solidFill>
              <a:tailEnd type="none"/>
            </a:ln>
          </p:spPr>
          <p:style>
            <a:lnRef idx="1">
              <a:schemeClr val="accent1"/>
            </a:lnRef>
            <a:fillRef idx="0">
              <a:schemeClr val="accent1"/>
            </a:fillRef>
            <a:effectRef idx="0">
              <a:schemeClr val="accent1"/>
            </a:effectRef>
            <a:fontRef idx="minor">
              <a:schemeClr val="tx1"/>
            </a:fontRef>
          </p:style>
        </p:cxnSp>
        <p:sp>
          <p:nvSpPr>
            <p:cNvPr id="133" name="Rectangle 132"/>
            <p:cNvSpPr/>
            <p:nvPr/>
          </p:nvSpPr>
          <p:spPr bwMode="auto">
            <a:xfrm>
              <a:off x="1089220" y="2423854"/>
              <a:ext cx="713284" cy="372426"/>
            </a:xfrm>
            <a:prstGeom prst="rect">
              <a:avLst/>
            </a:prstGeom>
            <a:solidFill>
              <a:srgbClr val="BCFF4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fontScale="92500" lnSpcReduction="1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imes New Roman" pitchFamily="18" charset="0"/>
                </a:rPr>
                <a:t>RAD750 SBC</a:t>
              </a:r>
            </a:p>
          </p:txBody>
        </p:sp>
        <p:sp>
          <p:nvSpPr>
            <p:cNvPr id="134" name="Rectangle 133"/>
            <p:cNvSpPr/>
            <p:nvPr/>
          </p:nvSpPr>
          <p:spPr bwMode="auto">
            <a:xfrm>
              <a:off x="1089221" y="2748861"/>
              <a:ext cx="702791" cy="320554"/>
            </a:xfrm>
            <a:prstGeom prst="rect">
              <a:avLst/>
            </a:prstGeom>
            <a:solidFill>
              <a:srgbClr val="BCFF4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ASC</a:t>
              </a:r>
              <a:endParaRPr kumimoji="0" lang="en-US" sz="1600" b="0" i="0" u="none" strike="noStrike" cap="none" normalizeH="0" baseline="0" dirty="0">
                <a:ln>
                  <a:noFill/>
                </a:ln>
                <a:solidFill>
                  <a:schemeClr val="tx1"/>
                </a:solidFill>
                <a:effectLst/>
                <a:latin typeface="Times New Roman" pitchFamily="18" charset="0"/>
              </a:endParaRPr>
            </a:p>
          </p:txBody>
        </p:sp>
        <p:sp>
          <p:nvSpPr>
            <p:cNvPr id="135" name="Rectangle 134"/>
            <p:cNvSpPr/>
            <p:nvPr/>
          </p:nvSpPr>
          <p:spPr bwMode="auto">
            <a:xfrm>
              <a:off x="1089221" y="3081744"/>
              <a:ext cx="702791" cy="320554"/>
            </a:xfrm>
            <a:prstGeom prst="rect">
              <a:avLst/>
            </a:prstGeom>
            <a:solidFill>
              <a:srgbClr val="7E84D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imes New Roman" pitchFamily="18" charset="0"/>
                </a:rPr>
                <a:t>PCE1/2/3</a:t>
              </a:r>
            </a:p>
          </p:txBody>
        </p:sp>
        <p:sp>
          <p:nvSpPr>
            <p:cNvPr id="136" name="Rectangle 135"/>
            <p:cNvSpPr/>
            <p:nvPr/>
          </p:nvSpPr>
          <p:spPr bwMode="auto">
            <a:xfrm>
              <a:off x="1089221" y="3332776"/>
              <a:ext cx="702791" cy="320554"/>
            </a:xfrm>
            <a:prstGeom prst="rect">
              <a:avLst/>
            </a:prstGeom>
            <a:solidFill>
              <a:srgbClr val="BADDE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rPr>
                <a:t>MCE</a:t>
              </a:r>
            </a:p>
          </p:txBody>
        </p:sp>
        <p:sp>
          <p:nvSpPr>
            <p:cNvPr id="137" name="Rectangle 136"/>
            <p:cNvSpPr/>
            <p:nvPr/>
          </p:nvSpPr>
          <p:spPr bwMode="auto">
            <a:xfrm>
              <a:off x="1089221" y="3653330"/>
              <a:ext cx="702791" cy="320554"/>
            </a:xfrm>
            <a:prstGeom prst="rect">
              <a:avLst/>
            </a:prstGeom>
            <a:solidFill>
              <a:srgbClr val="BCFF4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rPr>
                <a:t>HKT</a:t>
              </a:r>
            </a:p>
          </p:txBody>
        </p:sp>
        <p:sp>
          <p:nvSpPr>
            <p:cNvPr id="138" name="Rectangle 137"/>
            <p:cNvSpPr/>
            <p:nvPr/>
          </p:nvSpPr>
          <p:spPr bwMode="auto">
            <a:xfrm>
              <a:off x="1089221" y="3966007"/>
              <a:ext cx="702791" cy="320554"/>
            </a:xfrm>
            <a:prstGeom prst="rect">
              <a:avLst/>
            </a:prstGeom>
            <a:solidFill>
              <a:srgbClr val="BCFF4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rPr>
                <a:t>USO</a:t>
              </a:r>
            </a:p>
          </p:txBody>
        </p:sp>
        <p:sp>
          <p:nvSpPr>
            <p:cNvPr id="139" name="Rectangle 138"/>
            <p:cNvSpPr/>
            <p:nvPr/>
          </p:nvSpPr>
          <p:spPr bwMode="auto">
            <a:xfrm>
              <a:off x="1089221" y="4274231"/>
              <a:ext cx="702791" cy="320554"/>
            </a:xfrm>
            <a:prstGeom prst="rect">
              <a:avLst/>
            </a:prstGeom>
            <a:solidFill>
              <a:srgbClr val="BADDE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rPr>
                <a:t>LVPC</a:t>
              </a:r>
            </a:p>
          </p:txBody>
        </p:sp>
        <p:sp>
          <p:nvSpPr>
            <p:cNvPr id="140" name="TextBox 495"/>
            <p:cNvSpPr txBox="1">
              <a:spLocks noChangeArrowheads="1"/>
            </p:cNvSpPr>
            <p:nvPr/>
          </p:nvSpPr>
          <p:spPr bwMode="auto">
            <a:xfrm>
              <a:off x="1876444" y="5825996"/>
              <a:ext cx="1371600" cy="261610"/>
            </a:xfrm>
            <a:prstGeom prst="rect">
              <a:avLst/>
            </a:prstGeom>
            <a:solidFill>
              <a:srgbClr val="BADDE1"/>
            </a:solidFill>
            <a:ln w="9525">
              <a:solidFill>
                <a:schemeClr val="tx1"/>
              </a:solidFill>
              <a:miter lim="800000"/>
              <a:headEnd/>
              <a:tailEnd/>
            </a:ln>
          </p:spPr>
          <p:txBody>
            <a:bodyPr wrap="square">
              <a:spAutoFit/>
            </a:bodyPr>
            <a:lstStyle/>
            <a:p>
              <a:pPr algn="ctr"/>
              <a:r>
                <a:rPr lang="en-US" sz="1100" dirty="0"/>
                <a:t>Box Structure</a:t>
              </a:r>
            </a:p>
          </p:txBody>
        </p:sp>
        <p:sp>
          <p:nvSpPr>
            <p:cNvPr id="141" name="Isosceles Triangle 140"/>
            <p:cNvSpPr/>
            <p:nvPr/>
          </p:nvSpPr>
          <p:spPr bwMode="auto">
            <a:xfrm rot="5400000">
              <a:off x="6899124" y="2768305"/>
              <a:ext cx="302381" cy="362857"/>
            </a:xfrm>
            <a:prstGeom prst="triangle">
              <a:avLst/>
            </a:prstGeom>
            <a:solidFill>
              <a:srgbClr val="6B6BC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142" name="TextBox 141"/>
            <p:cNvSpPr txBox="1"/>
            <p:nvPr/>
          </p:nvSpPr>
          <p:spPr>
            <a:xfrm>
              <a:off x="6189175" y="773814"/>
              <a:ext cx="984416" cy="240546"/>
            </a:xfrm>
            <a:prstGeom prst="rect">
              <a:avLst/>
            </a:prstGeom>
            <a:solidFill>
              <a:srgbClr val="BADDE1"/>
            </a:solidFill>
          </p:spPr>
          <p:txBody>
            <a:bodyPr wrap="none" rtlCol="0">
              <a:noAutofit/>
            </a:bodyPr>
            <a:lstStyle/>
            <a:p>
              <a:r>
                <a:rPr lang="en-US" sz="1000" dirty="0"/>
                <a:t>Optical Bench</a:t>
              </a:r>
            </a:p>
          </p:txBody>
        </p:sp>
        <p:sp>
          <p:nvSpPr>
            <p:cNvPr id="143" name="TextBox 315"/>
            <p:cNvSpPr txBox="1">
              <a:spLocks noChangeArrowheads="1"/>
            </p:cNvSpPr>
            <p:nvPr/>
          </p:nvSpPr>
          <p:spPr bwMode="auto">
            <a:xfrm>
              <a:off x="7159851" y="2829866"/>
              <a:ext cx="644835" cy="215444"/>
            </a:xfrm>
            <a:prstGeom prst="rect">
              <a:avLst/>
            </a:prstGeom>
            <a:solidFill>
              <a:srgbClr val="6B6BCF"/>
            </a:solidFill>
            <a:ln w="9525">
              <a:solidFill>
                <a:schemeClr val="tx1"/>
              </a:solidFill>
              <a:miter lim="800000"/>
              <a:headEnd/>
              <a:tailEnd/>
            </a:ln>
          </p:spPr>
          <p:txBody>
            <a:bodyPr wrap="square">
              <a:spAutoFit/>
            </a:bodyPr>
            <a:lstStyle/>
            <a:p>
              <a:pPr algn="ctr"/>
              <a:r>
                <a:rPr lang="en-US" sz="800" dirty="0"/>
                <a:t> LRS</a:t>
              </a:r>
            </a:p>
          </p:txBody>
        </p:sp>
        <p:sp>
          <p:nvSpPr>
            <p:cNvPr id="144" name="TextBox 315"/>
            <p:cNvSpPr txBox="1">
              <a:spLocks noChangeArrowheads="1"/>
            </p:cNvSpPr>
            <p:nvPr/>
          </p:nvSpPr>
          <p:spPr bwMode="auto">
            <a:xfrm>
              <a:off x="6137175" y="2752454"/>
              <a:ext cx="840193" cy="386518"/>
            </a:xfrm>
            <a:prstGeom prst="rect">
              <a:avLst/>
            </a:prstGeom>
            <a:noFill/>
            <a:ln w="9525">
              <a:noFill/>
              <a:miter lim="800000"/>
              <a:headEnd/>
              <a:tailEnd/>
            </a:ln>
          </p:spPr>
          <p:txBody>
            <a:bodyPr wrap="square">
              <a:spAutoFit/>
            </a:bodyPr>
            <a:lstStyle/>
            <a:p>
              <a:pPr algn="ctr"/>
              <a:r>
                <a:rPr lang="en-US" sz="800" dirty="0"/>
                <a:t> LRS Sunshade</a:t>
              </a:r>
            </a:p>
          </p:txBody>
        </p:sp>
        <p:sp>
          <p:nvSpPr>
            <p:cNvPr id="145" name="Rectangle 144"/>
            <p:cNvSpPr/>
            <p:nvPr/>
          </p:nvSpPr>
          <p:spPr bwMode="auto">
            <a:xfrm>
              <a:off x="2832100" y="4641857"/>
              <a:ext cx="330200" cy="234950"/>
            </a:xfrm>
            <a:prstGeom prst="rect">
              <a:avLst/>
            </a:prstGeom>
            <a:solidFill>
              <a:srgbClr val="6B6BC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fontScale="475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A</a:t>
              </a:r>
            </a:p>
          </p:txBody>
        </p:sp>
        <p:sp>
          <p:nvSpPr>
            <p:cNvPr id="146" name="Rectangle 145"/>
            <p:cNvSpPr/>
            <p:nvPr/>
          </p:nvSpPr>
          <p:spPr bwMode="auto">
            <a:xfrm>
              <a:off x="3492500" y="4641857"/>
              <a:ext cx="330200" cy="234950"/>
            </a:xfrm>
            <a:prstGeom prst="rect">
              <a:avLst/>
            </a:prstGeom>
            <a:solidFill>
              <a:srgbClr val="6B6BC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fontScale="475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A</a:t>
              </a:r>
            </a:p>
          </p:txBody>
        </p:sp>
        <p:sp>
          <p:nvSpPr>
            <p:cNvPr id="147" name="Rectangle 146"/>
            <p:cNvSpPr/>
            <p:nvPr/>
          </p:nvSpPr>
          <p:spPr bwMode="auto">
            <a:xfrm>
              <a:off x="2832100" y="5029207"/>
              <a:ext cx="330200" cy="234950"/>
            </a:xfrm>
            <a:prstGeom prst="rect">
              <a:avLst/>
            </a:prstGeom>
            <a:solidFill>
              <a:srgbClr val="6B6BC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fontScale="475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B</a:t>
              </a:r>
            </a:p>
          </p:txBody>
        </p:sp>
        <p:sp>
          <p:nvSpPr>
            <p:cNvPr id="148" name="Rectangle 147"/>
            <p:cNvSpPr/>
            <p:nvPr/>
          </p:nvSpPr>
          <p:spPr bwMode="auto">
            <a:xfrm>
              <a:off x="3492500" y="5029207"/>
              <a:ext cx="330200" cy="234950"/>
            </a:xfrm>
            <a:prstGeom prst="rect">
              <a:avLst/>
            </a:prstGeom>
            <a:solidFill>
              <a:srgbClr val="6B6BC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fontScale="475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B</a:t>
              </a:r>
            </a:p>
          </p:txBody>
        </p:sp>
        <p:sp>
          <p:nvSpPr>
            <p:cNvPr id="149" name="TextBox 148"/>
            <p:cNvSpPr txBox="1"/>
            <p:nvPr/>
          </p:nvSpPr>
          <p:spPr>
            <a:xfrm>
              <a:off x="7416033" y="1413769"/>
              <a:ext cx="1122001" cy="234252"/>
            </a:xfrm>
            <a:prstGeom prst="rect">
              <a:avLst/>
            </a:prstGeom>
            <a:solidFill>
              <a:srgbClr val="6B6BCF"/>
            </a:solidFill>
            <a:ln>
              <a:solidFill>
                <a:schemeClr val="tx1"/>
              </a:solidFill>
            </a:ln>
          </p:spPr>
          <p:txBody>
            <a:bodyPr wrap="none" rtlCol="0">
              <a:normAutofit fontScale="47500" lnSpcReduction="20000"/>
            </a:bodyPr>
            <a:lstStyle/>
            <a:p>
              <a:r>
                <a:rPr lang="en-US" dirty="0"/>
                <a:t>STOP Analysis</a:t>
              </a:r>
            </a:p>
          </p:txBody>
        </p:sp>
        <p:sp>
          <p:nvSpPr>
            <p:cNvPr id="150" name="TextBox 149"/>
            <p:cNvSpPr txBox="1"/>
            <p:nvPr/>
          </p:nvSpPr>
          <p:spPr bwMode="auto">
            <a:xfrm rot="10800000" flipH="1">
              <a:off x="2419889" y="1409061"/>
              <a:ext cx="307777" cy="460359"/>
            </a:xfrm>
            <a:prstGeom prst="rect">
              <a:avLst/>
            </a:prstGeom>
            <a:solidFill>
              <a:srgbClr val="6B6BCF"/>
            </a:solidFill>
            <a:ln>
              <a:solidFill>
                <a:schemeClr val="tx1"/>
              </a:solidFill>
            </a:ln>
          </p:spPr>
          <p:txBody>
            <a:bodyPr vert="vert" wrap="square" anchor="ctr">
              <a:spAutoFit/>
            </a:bodyPr>
            <a:lstStyle/>
            <a:p>
              <a:pPr algn="ctr">
                <a:defRPr/>
              </a:pPr>
              <a:r>
                <a:rPr lang="en-US" sz="800" dirty="0">
                  <a:cs typeface="Times New Roman" pitchFamily="18" charset="0"/>
                </a:rPr>
                <a:t>Laser 1</a:t>
              </a:r>
            </a:p>
          </p:txBody>
        </p:sp>
        <p:cxnSp>
          <p:nvCxnSpPr>
            <p:cNvPr id="151" name="Straight Connector 390"/>
            <p:cNvCxnSpPr>
              <a:cxnSpLocks noChangeShapeType="1"/>
            </p:cNvCxnSpPr>
            <p:nvPr/>
          </p:nvCxnSpPr>
          <p:spPr bwMode="auto">
            <a:xfrm rot="5400000" flipH="1" flipV="1">
              <a:off x="2515567" y="1146901"/>
              <a:ext cx="111463" cy="100667"/>
            </a:xfrm>
            <a:prstGeom prst="line">
              <a:avLst/>
            </a:prstGeom>
            <a:noFill/>
            <a:ln w="22225" algn="ctr">
              <a:solidFill>
                <a:schemeClr val="tx1"/>
              </a:solidFill>
              <a:round/>
              <a:headEnd/>
              <a:tailEnd type="none" w="sm" len="med"/>
            </a:ln>
          </p:spPr>
        </p:cxnSp>
        <p:grpSp>
          <p:nvGrpSpPr>
            <p:cNvPr id="152" name="Group 113"/>
            <p:cNvGrpSpPr>
              <a:grpSpLocks/>
            </p:cNvGrpSpPr>
            <p:nvPr/>
          </p:nvGrpSpPr>
          <p:grpSpPr bwMode="auto">
            <a:xfrm rot="5400000" flipV="1">
              <a:off x="2999793" y="1111834"/>
              <a:ext cx="135655" cy="137882"/>
              <a:chOff x="3810" y="28"/>
              <a:chExt cx="92" cy="88"/>
            </a:xfrm>
            <a:noFill/>
          </p:grpSpPr>
          <p:sp>
            <p:nvSpPr>
              <p:cNvPr id="153" name="Rectangle 114"/>
              <p:cNvSpPr>
                <a:spLocks noChangeAspect="1" noChangeArrowheads="1"/>
              </p:cNvSpPr>
              <p:nvPr/>
            </p:nvSpPr>
            <p:spPr bwMode="auto">
              <a:xfrm rot="5400000">
                <a:off x="3813" y="27"/>
                <a:ext cx="87" cy="90"/>
              </a:xfrm>
              <a:prstGeom prst="rect">
                <a:avLst/>
              </a:prstGeom>
              <a:grpFill/>
              <a:ln w="12700">
                <a:solidFill>
                  <a:schemeClr val="tx1"/>
                </a:solidFill>
                <a:miter lim="800000"/>
                <a:headEnd/>
                <a:tailEnd/>
              </a:ln>
            </p:spPr>
            <p:txBody>
              <a:bodyPr wrap="none" anchor="ctr"/>
              <a:lstStyle/>
              <a:p>
                <a:pPr algn="ctr">
                  <a:defRPr/>
                </a:pPr>
                <a:endParaRPr lang="en-US"/>
              </a:p>
            </p:txBody>
          </p:sp>
          <p:sp>
            <p:nvSpPr>
              <p:cNvPr id="154" name="Line 115"/>
              <p:cNvSpPr>
                <a:spLocks noChangeShapeType="1"/>
              </p:cNvSpPr>
              <p:nvPr/>
            </p:nvSpPr>
            <p:spPr bwMode="auto">
              <a:xfrm flipV="1">
                <a:off x="3810" y="32"/>
                <a:ext cx="87" cy="84"/>
              </a:xfrm>
              <a:prstGeom prst="line">
                <a:avLst/>
              </a:prstGeom>
              <a:grpFill/>
              <a:ln w="12700">
                <a:solidFill>
                  <a:schemeClr val="tx1"/>
                </a:solidFill>
                <a:round/>
                <a:headEnd/>
                <a:tailEnd/>
              </a:ln>
            </p:spPr>
            <p:txBody>
              <a:bodyPr wrap="none" anchor="ctr"/>
              <a:lstStyle/>
              <a:p>
                <a:pPr algn="ctr">
                  <a:defRPr/>
                </a:pPr>
                <a:endParaRPr lang="en-US"/>
              </a:p>
            </p:txBody>
          </p:sp>
        </p:grpSp>
        <p:cxnSp>
          <p:nvCxnSpPr>
            <p:cNvPr id="155" name="Straight Connector 487"/>
            <p:cNvCxnSpPr>
              <a:cxnSpLocks noChangeShapeType="1"/>
            </p:cNvCxnSpPr>
            <p:nvPr/>
          </p:nvCxnSpPr>
          <p:spPr bwMode="auto">
            <a:xfrm>
              <a:off x="5393191" y="1125643"/>
              <a:ext cx="110959" cy="110924"/>
            </a:xfrm>
            <a:prstGeom prst="line">
              <a:avLst/>
            </a:prstGeom>
            <a:noFill/>
            <a:ln w="15875" algn="ctr">
              <a:solidFill>
                <a:schemeClr val="tx1"/>
              </a:solidFill>
              <a:round/>
              <a:headEnd/>
              <a:tailEnd type="none" w="sm" len="med"/>
            </a:ln>
          </p:spPr>
        </p:cxnSp>
        <p:cxnSp>
          <p:nvCxnSpPr>
            <p:cNvPr id="156" name="Straight Connector 155"/>
            <p:cNvCxnSpPr/>
            <p:nvPr/>
          </p:nvCxnSpPr>
          <p:spPr>
            <a:xfrm flipH="1" flipV="1">
              <a:off x="5466079" y="1206031"/>
              <a:ext cx="7344" cy="991459"/>
            </a:xfrm>
            <a:prstGeom prst="line">
              <a:avLst/>
            </a:prstGeom>
            <a:ln w="25400">
              <a:solidFill>
                <a:srgbClr val="22EE35"/>
              </a:solidFill>
              <a:tailEnd type="none"/>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flipV="1">
              <a:off x="2574925" y="1219207"/>
              <a:ext cx="2028" cy="183505"/>
            </a:xfrm>
            <a:prstGeom prst="line">
              <a:avLst/>
            </a:prstGeom>
            <a:ln w="9525">
              <a:solidFill>
                <a:srgbClr val="22EE35"/>
              </a:solidFill>
              <a:tailEnd type="none"/>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5422336" y="2317155"/>
              <a:ext cx="1103843" cy="428389"/>
            </a:xfrm>
            <a:prstGeom prst="rect">
              <a:avLst/>
            </a:prstGeom>
            <a:solidFill>
              <a:srgbClr val="6B6BCF"/>
            </a:solidFill>
          </p:spPr>
          <p:txBody>
            <a:bodyPr wrap="none" rtlCol="0">
              <a:noAutofit/>
            </a:bodyPr>
            <a:lstStyle/>
            <a:p>
              <a:pPr algn="ctr"/>
              <a:r>
                <a:rPr lang="en-US" sz="1000" dirty="0"/>
                <a:t>AMCS Control</a:t>
              </a:r>
            </a:p>
            <a:p>
              <a:pPr algn="ctr"/>
              <a:r>
                <a:rPr lang="en-US" sz="1000" dirty="0"/>
                <a:t>(Active Alignment)</a:t>
              </a:r>
            </a:p>
          </p:txBody>
        </p:sp>
        <p:cxnSp>
          <p:nvCxnSpPr>
            <p:cNvPr id="159" name="Straight Arrow Connector 158"/>
            <p:cNvCxnSpPr>
              <a:stCxn id="135" idx="3"/>
            </p:cNvCxnSpPr>
            <p:nvPr/>
          </p:nvCxnSpPr>
          <p:spPr bwMode="auto">
            <a:xfrm>
              <a:off x="1792012" y="3242021"/>
              <a:ext cx="655826" cy="4365"/>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sp>
          <p:nvSpPr>
            <p:cNvPr id="160" name="TextBox 159"/>
            <p:cNvSpPr txBox="1"/>
            <p:nvPr/>
          </p:nvSpPr>
          <p:spPr>
            <a:xfrm>
              <a:off x="2426983" y="3002555"/>
              <a:ext cx="712207" cy="485146"/>
            </a:xfrm>
            <a:prstGeom prst="rect">
              <a:avLst/>
            </a:prstGeom>
            <a:solidFill>
              <a:srgbClr val="BADDE1"/>
            </a:solidFill>
          </p:spPr>
          <p:txBody>
            <a:bodyPr wrap="none" rtlCol="0">
              <a:normAutofit lnSpcReduction="10000"/>
            </a:bodyPr>
            <a:lstStyle/>
            <a:p>
              <a:pPr algn="ctr"/>
              <a:r>
                <a:rPr lang="en-US" sz="1200" dirty="0"/>
                <a:t>Harness</a:t>
              </a:r>
            </a:p>
            <a:p>
              <a:pPr algn="ctr"/>
              <a:r>
                <a:rPr lang="en-US" sz="1200" dirty="0"/>
                <a:t>(</a:t>
              </a:r>
              <a:r>
                <a:rPr lang="en-US" sz="1200" dirty="0" err="1"/>
                <a:t>Sabritec</a:t>
              </a:r>
              <a:r>
                <a:rPr lang="en-US" sz="1200" dirty="0"/>
                <a:t>)</a:t>
              </a:r>
            </a:p>
          </p:txBody>
        </p:sp>
        <p:sp>
          <p:nvSpPr>
            <p:cNvPr id="161" name="Rectangle 160"/>
            <p:cNvSpPr/>
            <p:nvPr/>
          </p:nvSpPr>
          <p:spPr bwMode="auto">
            <a:xfrm>
              <a:off x="8212667" y="4122971"/>
              <a:ext cx="350762" cy="1197429"/>
            </a:xfrm>
            <a:prstGeom prst="rect">
              <a:avLst/>
            </a:prstGeom>
            <a:solidFill>
              <a:srgbClr val="BADDE1"/>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fontScale="92500" lnSpcReduction="1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DOOR</a:t>
              </a:r>
            </a:p>
          </p:txBody>
        </p:sp>
        <p:sp>
          <p:nvSpPr>
            <p:cNvPr id="162" name="TextBox 495"/>
            <p:cNvSpPr txBox="1">
              <a:spLocks noChangeArrowheads="1"/>
            </p:cNvSpPr>
            <p:nvPr/>
          </p:nvSpPr>
          <p:spPr bwMode="auto">
            <a:xfrm>
              <a:off x="4876866" y="5833253"/>
              <a:ext cx="1371600" cy="261610"/>
            </a:xfrm>
            <a:prstGeom prst="rect">
              <a:avLst/>
            </a:prstGeom>
            <a:solidFill>
              <a:srgbClr val="6B6BCF"/>
            </a:solidFill>
            <a:ln w="9525">
              <a:solidFill>
                <a:schemeClr val="tx1"/>
              </a:solidFill>
              <a:miter lim="800000"/>
              <a:headEnd/>
              <a:tailEnd/>
            </a:ln>
          </p:spPr>
          <p:txBody>
            <a:bodyPr wrap="square">
              <a:spAutoFit/>
            </a:bodyPr>
            <a:lstStyle/>
            <a:p>
              <a:pPr algn="ctr"/>
              <a:r>
                <a:rPr lang="en-US" sz="1100" dirty="0"/>
                <a:t>Contamination</a:t>
              </a:r>
            </a:p>
          </p:txBody>
        </p:sp>
        <p:sp>
          <p:nvSpPr>
            <p:cNvPr id="163" name="TextBox 495"/>
            <p:cNvSpPr txBox="1">
              <a:spLocks noChangeArrowheads="1"/>
            </p:cNvSpPr>
            <p:nvPr/>
          </p:nvSpPr>
          <p:spPr bwMode="auto">
            <a:xfrm>
              <a:off x="3360839" y="6159821"/>
              <a:ext cx="1371600" cy="261610"/>
            </a:xfrm>
            <a:prstGeom prst="rect">
              <a:avLst/>
            </a:prstGeom>
            <a:solidFill>
              <a:srgbClr val="C7E3E7"/>
            </a:solidFill>
            <a:ln w="9525">
              <a:solidFill>
                <a:schemeClr val="tx1"/>
              </a:solidFill>
              <a:miter lim="800000"/>
              <a:headEnd/>
              <a:tailEnd/>
            </a:ln>
          </p:spPr>
          <p:txBody>
            <a:bodyPr wrap="square">
              <a:spAutoFit/>
            </a:bodyPr>
            <a:lstStyle/>
            <a:p>
              <a:pPr algn="ctr"/>
              <a:r>
                <a:rPr lang="en-US" sz="1100" dirty="0"/>
                <a:t>I&amp;T</a:t>
              </a:r>
            </a:p>
          </p:txBody>
        </p:sp>
        <p:sp>
          <p:nvSpPr>
            <p:cNvPr id="164" name="TextBox 495"/>
            <p:cNvSpPr txBox="1">
              <a:spLocks noChangeArrowheads="1"/>
            </p:cNvSpPr>
            <p:nvPr/>
          </p:nvSpPr>
          <p:spPr bwMode="auto">
            <a:xfrm>
              <a:off x="1871609" y="6159821"/>
              <a:ext cx="1371600" cy="261610"/>
            </a:xfrm>
            <a:prstGeom prst="rect">
              <a:avLst/>
            </a:prstGeom>
            <a:solidFill>
              <a:srgbClr val="BADDE1"/>
            </a:solidFill>
            <a:ln w="9525">
              <a:solidFill>
                <a:schemeClr val="tx1"/>
              </a:solidFill>
              <a:miter lim="800000"/>
              <a:headEnd/>
              <a:tailEnd/>
            </a:ln>
          </p:spPr>
          <p:txBody>
            <a:bodyPr wrap="square">
              <a:spAutoFit/>
            </a:bodyPr>
            <a:lstStyle/>
            <a:p>
              <a:pPr algn="ctr"/>
              <a:r>
                <a:rPr lang="en-US" sz="1100" dirty="0"/>
                <a:t>BCE</a:t>
              </a:r>
            </a:p>
          </p:txBody>
        </p:sp>
        <p:cxnSp>
          <p:nvCxnSpPr>
            <p:cNvPr id="165" name="Straight Connector 427"/>
            <p:cNvCxnSpPr>
              <a:cxnSpLocks noChangeShapeType="1"/>
            </p:cNvCxnSpPr>
            <p:nvPr/>
          </p:nvCxnSpPr>
          <p:spPr bwMode="auto">
            <a:xfrm rot="10800000">
              <a:off x="1910378" y="2201159"/>
              <a:ext cx="717550" cy="0"/>
            </a:xfrm>
            <a:prstGeom prst="line">
              <a:avLst/>
            </a:prstGeom>
            <a:noFill/>
            <a:ln w="9525" cmpd="sng" algn="ctr">
              <a:solidFill>
                <a:schemeClr val="tx1"/>
              </a:solidFill>
              <a:round/>
              <a:headEnd/>
              <a:tailEnd/>
            </a:ln>
          </p:spPr>
        </p:cxnSp>
        <p:sp>
          <p:nvSpPr>
            <p:cNvPr id="166" name="Rectangle 165"/>
            <p:cNvSpPr/>
            <p:nvPr/>
          </p:nvSpPr>
          <p:spPr bwMode="auto">
            <a:xfrm>
              <a:off x="1917757" y="2199535"/>
              <a:ext cx="702791" cy="320554"/>
            </a:xfrm>
            <a:prstGeom prst="rect">
              <a:avLst/>
            </a:prstGeom>
            <a:solidFill>
              <a:srgbClr val="6B6BC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Science Algorithm</a:t>
              </a:r>
            </a:p>
          </p:txBody>
        </p:sp>
        <p:sp>
          <p:nvSpPr>
            <p:cNvPr id="167" name="Rectangle 166"/>
            <p:cNvSpPr/>
            <p:nvPr/>
          </p:nvSpPr>
          <p:spPr bwMode="auto">
            <a:xfrm>
              <a:off x="1917757" y="2524541"/>
              <a:ext cx="702791" cy="320554"/>
            </a:xfrm>
            <a:prstGeom prst="rect">
              <a:avLst/>
            </a:prstGeom>
            <a:solidFill>
              <a:srgbClr val="BADDE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fontScale="85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t>FSW</a:t>
              </a:r>
              <a:endParaRPr kumimoji="0" lang="en-US" sz="1800" b="0" i="0" u="none" strike="noStrike" cap="none" normalizeH="0" baseline="0" dirty="0">
                <a:ln>
                  <a:noFill/>
                </a:ln>
                <a:solidFill>
                  <a:schemeClr val="tx1"/>
                </a:solidFill>
                <a:effectLst/>
                <a:latin typeface="Times New Roman" pitchFamily="18" charset="0"/>
              </a:endParaRPr>
            </a:p>
          </p:txBody>
        </p:sp>
        <p:cxnSp>
          <p:nvCxnSpPr>
            <p:cNvPr id="168" name="Straight Arrow Connector 167"/>
            <p:cNvCxnSpPr/>
            <p:nvPr/>
          </p:nvCxnSpPr>
          <p:spPr bwMode="auto">
            <a:xfrm flipH="1">
              <a:off x="1138400" y="1733725"/>
              <a:ext cx="454657" cy="4365"/>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sp>
          <p:nvSpPr>
            <p:cNvPr id="169" name="TextBox 495"/>
            <p:cNvSpPr txBox="1">
              <a:spLocks noChangeArrowheads="1"/>
            </p:cNvSpPr>
            <p:nvPr/>
          </p:nvSpPr>
          <p:spPr bwMode="auto">
            <a:xfrm>
              <a:off x="341952" y="1514163"/>
              <a:ext cx="822043" cy="456795"/>
            </a:xfrm>
            <a:prstGeom prst="rect">
              <a:avLst/>
            </a:prstGeom>
            <a:solidFill>
              <a:srgbClr val="BADDE1"/>
            </a:solidFill>
            <a:ln w="9525">
              <a:noFill/>
              <a:miter lim="800000"/>
              <a:headEnd/>
              <a:tailEnd/>
            </a:ln>
          </p:spPr>
          <p:txBody>
            <a:bodyPr wrap="square">
              <a:spAutoFit/>
            </a:bodyPr>
            <a:lstStyle/>
            <a:p>
              <a:pPr algn="ctr"/>
              <a:r>
                <a:rPr lang="en-US" sz="1000" dirty="0"/>
                <a:t>“Science” I/F to S/C</a:t>
              </a:r>
            </a:p>
          </p:txBody>
        </p:sp>
        <p:cxnSp>
          <p:nvCxnSpPr>
            <p:cNvPr id="170" name="Straight Arrow Connector 169"/>
            <p:cNvCxnSpPr/>
            <p:nvPr/>
          </p:nvCxnSpPr>
          <p:spPr bwMode="auto">
            <a:xfrm flipH="1">
              <a:off x="7658480" y="4280787"/>
              <a:ext cx="468539" cy="0"/>
            </a:xfrm>
            <a:prstGeom prst="straightConnector1">
              <a:avLst/>
            </a:prstGeom>
            <a:solidFill>
              <a:schemeClr val="accent1"/>
            </a:solidFill>
            <a:ln w="22225" cap="flat" cmpd="sng" algn="ctr">
              <a:solidFill>
                <a:srgbClr val="00FA1E"/>
              </a:solidFill>
              <a:prstDash val="solid"/>
              <a:round/>
              <a:headEnd type="none" w="med" len="med"/>
              <a:tailEnd type="triangle"/>
            </a:ln>
            <a:effectLst/>
          </p:spPr>
        </p:cxnSp>
        <p:cxnSp>
          <p:nvCxnSpPr>
            <p:cNvPr id="171" name="Straight Arrow Connector 170"/>
            <p:cNvCxnSpPr/>
            <p:nvPr/>
          </p:nvCxnSpPr>
          <p:spPr bwMode="auto">
            <a:xfrm flipH="1">
              <a:off x="7652120" y="5043737"/>
              <a:ext cx="468539" cy="0"/>
            </a:xfrm>
            <a:prstGeom prst="straightConnector1">
              <a:avLst/>
            </a:prstGeom>
            <a:solidFill>
              <a:schemeClr val="accent1"/>
            </a:solidFill>
            <a:ln w="22225" cap="flat" cmpd="sng" algn="ctr">
              <a:solidFill>
                <a:srgbClr val="00FA1E"/>
              </a:solidFill>
              <a:prstDash val="solid"/>
              <a:round/>
              <a:headEnd type="none" w="med" len="med"/>
              <a:tailEnd type="triangle"/>
            </a:ln>
            <a:effectLst/>
          </p:spPr>
        </p:cxnSp>
        <p:cxnSp>
          <p:nvCxnSpPr>
            <p:cNvPr id="172" name="Straight Arrow Connector 171"/>
            <p:cNvCxnSpPr/>
            <p:nvPr/>
          </p:nvCxnSpPr>
          <p:spPr bwMode="auto">
            <a:xfrm flipH="1">
              <a:off x="570271" y="2667629"/>
              <a:ext cx="454657" cy="4365"/>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sp>
          <p:nvSpPr>
            <p:cNvPr id="173" name="TextBox 495"/>
            <p:cNvSpPr txBox="1">
              <a:spLocks noChangeArrowheads="1"/>
            </p:cNvSpPr>
            <p:nvPr/>
          </p:nvSpPr>
          <p:spPr bwMode="auto">
            <a:xfrm>
              <a:off x="38480" y="2439566"/>
              <a:ext cx="573982" cy="430887"/>
            </a:xfrm>
            <a:prstGeom prst="rect">
              <a:avLst/>
            </a:prstGeom>
            <a:solidFill>
              <a:srgbClr val="BCFF46"/>
            </a:solidFill>
            <a:ln w="9525">
              <a:noFill/>
              <a:miter lim="800000"/>
              <a:headEnd/>
              <a:tailEnd/>
            </a:ln>
          </p:spPr>
          <p:txBody>
            <a:bodyPr wrap="square">
              <a:spAutoFit/>
            </a:bodyPr>
            <a:lstStyle/>
            <a:p>
              <a:pPr algn="ctr"/>
              <a:r>
                <a:rPr lang="en-US" sz="1100" dirty="0"/>
                <a:t>I/F to S/C</a:t>
              </a:r>
            </a:p>
          </p:txBody>
        </p:sp>
        <p:cxnSp>
          <p:nvCxnSpPr>
            <p:cNvPr id="174" name="Straight Arrow Connector 173"/>
            <p:cNvCxnSpPr/>
            <p:nvPr/>
          </p:nvCxnSpPr>
          <p:spPr bwMode="auto">
            <a:xfrm flipH="1">
              <a:off x="7562850" y="2889257"/>
              <a:ext cx="558801" cy="1263650"/>
            </a:xfrm>
            <a:prstGeom prst="straightConnector1">
              <a:avLst/>
            </a:prstGeom>
            <a:solidFill>
              <a:schemeClr val="accent1"/>
            </a:solidFill>
            <a:ln w="22225" cap="flat" cmpd="sng" algn="ctr">
              <a:solidFill>
                <a:srgbClr val="00FA1E"/>
              </a:solidFill>
              <a:prstDash val="sysDash"/>
              <a:round/>
              <a:headEnd type="none" w="med" len="med"/>
              <a:tailEnd type="triangle"/>
            </a:ln>
            <a:effectLst/>
          </p:spPr>
        </p:cxnSp>
        <p:sp>
          <p:nvSpPr>
            <p:cNvPr id="175" name="TextBox 368"/>
            <p:cNvSpPr txBox="1">
              <a:spLocks noChangeArrowheads="1"/>
            </p:cNvSpPr>
            <p:nvPr/>
          </p:nvSpPr>
          <p:spPr bwMode="auto">
            <a:xfrm>
              <a:off x="7423150" y="3598175"/>
              <a:ext cx="279400" cy="246221"/>
            </a:xfrm>
            <a:prstGeom prst="rect">
              <a:avLst/>
            </a:prstGeom>
            <a:solidFill>
              <a:srgbClr val="6B6BCF"/>
            </a:solidFill>
            <a:ln w="9525">
              <a:noFill/>
              <a:miter lim="800000"/>
              <a:headEnd/>
              <a:tailEnd/>
            </a:ln>
          </p:spPr>
          <p:txBody>
            <a:bodyPr wrap="square" lIns="0" tIns="0" rIns="0" bIns="0">
              <a:spAutoFit/>
            </a:bodyPr>
            <a:lstStyle/>
            <a:p>
              <a:pPr algn="ctr"/>
              <a:r>
                <a:rPr lang="en-US" sz="800" dirty="0"/>
                <a:t>Echo Path</a:t>
              </a:r>
            </a:p>
          </p:txBody>
        </p:sp>
        <p:sp>
          <p:nvSpPr>
            <p:cNvPr id="176" name="Rectangle 175"/>
            <p:cNvSpPr/>
            <p:nvPr/>
          </p:nvSpPr>
          <p:spPr bwMode="auto">
            <a:xfrm>
              <a:off x="4476903" y="4451278"/>
              <a:ext cx="759232" cy="581025"/>
            </a:xfrm>
            <a:prstGeom prst="rect">
              <a:avLst/>
            </a:prstGeom>
            <a:solidFill>
              <a:srgbClr val="BADDE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7500" lnSpcReduction="20000"/>
            </a:bodyPr>
            <a:lstStyle/>
            <a:p>
              <a:pPr algn="ctr"/>
              <a:r>
                <a:rPr lang="en-US" dirty="0">
                  <a:solidFill>
                    <a:schemeClr val="tx1"/>
                  </a:solidFill>
                  <a:cs typeface="Times New Roman" pitchFamily="18" charset="0"/>
                </a:rPr>
                <a:t>Detector  </a:t>
              </a:r>
            </a:p>
            <a:p>
              <a:pPr algn="ctr"/>
              <a:r>
                <a:rPr lang="en-US" dirty="0">
                  <a:solidFill>
                    <a:schemeClr val="tx1"/>
                  </a:solidFill>
                  <a:cs typeface="Times New Roman" pitchFamily="18" charset="0"/>
                </a:rPr>
                <a:t>Module Array (x6) </a:t>
              </a:r>
            </a:p>
          </p:txBody>
        </p:sp>
        <p:grpSp>
          <p:nvGrpSpPr>
            <p:cNvPr id="177" name="Group 1"/>
            <p:cNvGrpSpPr/>
            <p:nvPr/>
          </p:nvGrpSpPr>
          <p:grpSpPr>
            <a:xfrm>
              <a:off x="6788466" y="5757161"/>
              <a:ext cx="3096348" cy="1092924"/>
              <a:chOff x="1329772" y="638822"/>
              <a:chExt cx="10175194" cy="3310811"/>
            </a:xfrm>
          </p:grpSpPr>
          <p:sp>
            <p:nvSpPr>
              <p:cNvPr id="178" name="Rectangle 177"/>
              <p:cNvSpPr/>
              <p:nvPr/>
            </p:nvSpPr>
            <p:spPr bwMode="auto">
              <a:xfrm>
                <a:off x="1329772" y="1173922"/>
                <a:ext cx="905433" cy="235167"/>
              </a:xfrm>
              <a:prstGeom prst="rect">
                <a:avLst/>
              </a:prstGeom>
              <a:solidFill>
                <a:srgbClr val="BCFF46"/>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New Roman" pitchFamily="18" charset="0"/>
                </a:endParaRPr>
              </a:p>
            </p:txBody>
          </p:sp>
          <p:sp>
            <p:nvSpPr>
              <p:cNvPr id="179" name="TextBox 178"/>
              <p:cNvSpPr txBox="1"/>
              <p:nvPr/>
            </p:nvSpPr>
            <p:spPr>
              <a:xfrm>
                <a:off x="2234456" y="638822"/>
                <a:ext cx="9270510" cy="1170884"/>
              </a:xfrm>
              <a:prstGeom prst="rect">
                <a:avLst/>
              </a:prstGeom>
              <a:noFill/>
            </p:spPr>
            <p:txBody>
              <a:bodyPr wrap="square" rtlCol="0">
                <a:spAutoFit/>
              </a:bodyPr>
              <a:lstStyle/>
              <a:p>
                <a:r>
                  <a:rPr lang="en-US" sz="800" dirty="0"/>
                  <a:t>Based on prior requirements/technology/engineering with little change (low risk)</a:t>
                </a:r>
              </a:p>
            </p:txBody>
          </p:sp>
          <p:sp>
            <p:nvSpPr>
              <p:cNvPr id="180" name="Rectangle 179"/>
              <p:cNvSpPr/>
              <p:nvPr/>
            </p:nvSpPr>
            <p:spPr bwMode="auto">
              <a:xfrm>
                <a:off x="1329772" y="2208141"/>
                <a:ext cx="905433" cy="235167"/>
              </a:xfrm>
              <a:prstGeom prst="rect">
                <a:avLst/>
              </a:prstGeom>
              <a:solidFill>
                <a:srgbClr val="BADDE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New Roman" pitchFamily="18" charset="0"/>
                </a:endParaRPr>
              </a:p>
            </p:txBody>
          </p:sp>
          <p:sp>
            <p:nvSpPr>
              <p:cNvPr id="181" name="TextBox 180"/>
              <p:cNvSpPr txBox="1"/>
              <p:nvPr/>
            </p:nvSpPr>
            <p:spPr>
              <a:xfrm>
                <a:off x="2181045" y="1746457"/>
                <a:ext cx="8900578" cy="1170884"/>
              </a:xfrm>
              <a:prstGeom prst="rect">
                <a:avLst/>
              </a:prstGeom>
              <a:noFill/>
            </p:spPr>
            <p:txBody>
              <a:bodyPr wrap="square" rtlCol="0">
                <a:spAutoFit/>
              </a:bodyPr>
              <a:lstStyle/>
              <a:p>
                <a:r>
                  <a:rPr lang="en-US" sz="800" dirty="0"/>
                  <a:t>Minor departure from prior requirements/technology/engineering (med risk)</a:t>
                </a:r>
              </a:p>
            </p:txBody>
          </p:sp>
          <p:sp>
            <p:nvSpPr>
              <p:cNvPr id="182" name="Rectangle 181"/>
              <p:cNvSpPr/>
              <p:nvPr/>
            </p:nvSpPr>
            <p:spPr bwMode="auto">
              <a:xfrm>
                <a:off x="1329772" y="3167019"/>
                <a:ext cx="905433" cy="235167"/>
              </a:xfrm>
              <a:prstGeom prst="rect">
                <a:avLst/>
              </a:prstGeom>
              <a:solidFill>
                <a:srgbClr val="6B6BC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New Roman" pitchFamily="18" charset="0"/>
                </a:endParaRPr>
              </a:p>
            </p:txBody>
          </p:sp>
          <p:sp>
            <p:nvSpPr>
              <p:cNvPr id="183" name="TextBox 182"/>
              <p:cNvSpPr txBox="1"/>
              <p:nvPr/>
            </p:nvSpPr>
            <p:spPr>
              <a:xfrm>
                <a:off x="2181041" y="2778749"/>
                <a:ext cx="8977553" cy="1170884"/>
              </a:xfrm>
              <a:prstGeom prst="rect">
                <a:avLst/>
              </a:prstGeom>
              <a:noFill/>
            </p:spPr>
            <p:txBody>
              <a:bodyPr wrap="square" rtlCol="0">
                <a:spAutoFit/>
              </a:bodyPr>
              <a:lstStyle/>
              <a:p>
                <a:r>
                  <a:rPr lang="en-US" sz="800" dirty="0"/>
                  <a:t>Significant departure from prior requirements/technology/engineering (high risk)</a:t>
                </a:r>
              </a:p>
            </p:txBody>
          </p:sp>
        </p:grpSp>
      </p:grpSp>
      <p:sp>
        <p:nvSpPr>
          <p:cNvPr id="185" name="TextBox 184">
            <a:extLst>
              <a:ext uri="{FF2B5EF4-FFF2-40B4-BE49-F238E27FC236}">
                <a16:creationId xmlns:a16="http://schemas.microsoft.com/office/drawing/2014/main" xmlns="" id="{7CACD6C9-B123-EB4F-8381-20E7236BCB86}"/>
              </a:ext>
            </a:extLst>
          </p:cNvPr>
          <p:cNvSpPr txBox="1"/>
          <p:nvPr/>
        </p:nvSpPr>
        <p:spPr>
          <a:xfrm>
            <a:off x="159488" y="6523362"/>
            <a:ext cx="1811714" cy="261610"/>
          </a:xfrm>
          <a:prstGeom prst="rect">
            <a:avLst/>
          </a:prstGeom>
          <a:noFill/>
        </p:spPr>
        <p:txBody>
          <a:bodyPr wrap="none" rtlCol="0">
            <a:spAutoFit/>
          </a:bodyPr>
          <a:lstStyle/>
          <a:p>
            <a:r>
              <a:rPr lang="en-US" sz="1100" dirty="0"/>
              <a:t>F. </a:t>
            </a:r>
            <a:r>
              <a:rPr lang="en-US" sz="1100" dirty="0" err="1"/>
              <a:t>Pellerano</a:t>
            </a:r>
            <a:r>
              <a:rPr lang="en-US" sz="1100" dirty="0"/>
              <a:t>/ATLAS </a:t>
            </a:r>
            <a:r>
              <a:rPr lang="en-US" sz="1100" dirty="0" err="1"/>
              <a:t>iCDR</a:t>
            </a:r>
            <a:endParaRPr lang="en-US" sz="1100" dirty="0"/>
          </a:p>
        </p:txBody>
      </p:sp>
    </p:spTree>
    <p:extLst>
      <p:ext uri="{BB962C8B-B14F-4D97-AF65-F5344CB8AC3E}">
        <p14:creationId xmlns:p14="http://schemas.microsoft.com/office/powerpoint/2010/main" val="535939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199" y="127000"/>
            <a:ext cx="5949245" cy="749301"/>
          </a:xfrm>
        </p:spPr>
        <p:txBody>
          <a:bodyPr>
            <a:normAutofit fontScale="90000"/>
          </a:bodyPr>
          <a:lstStyle/>
          <a:p>
            <a:r>
              <a:rPr lang="en-US" sz="2400" dirty="0"/>
              <a:t>ATLAS “State-of-the-Art” Block Diagram Explanations</a:t>
            </a:r>
            <a:endParaRPr lang="en-US" dirty="0"/>
          </a:p>
        </p:txBody>
      </p:sp>
      <p:sp>
        <p:nvSpPr>
          <p:cNvPr id="8" name="Content Placeholder 7"/>
          <p:cNvSpPr>
            <a:spLocks noGrp="1"/>
          </p:cNvSpPr>
          <p:nvPr>
            <p:ph idx="1"/>
          </p:nvPr>
        </p:nvSpPr>
        <p:spPr>
          <a:xfrm>
            <a:off x="103371" y="1097515"/>
            <a:ext cx="4263656" cy="5388345"/>
          </a:xfrm>
        </p:spPr>
        <p:txBody>
          <a:bodyPr>
            <a:normAutofit lnSpcReduction="10000"/>
          </a:bodyPr>
          <a:lstStyle/>
          <a:p>
            <a:r>
              <a:rPr lang="en-US" sz="1200" b="1" dirty="0">
                <a:cs typeface="Arial"/>
              </a:rPr>
              <a:t>Laser</a:t>
            </a:r>
            <a:r>
              <a:rPr lang="en-US" sz="1200" dirty="0">
                <a:cs typeface="Arial"/>
              </a:rPr>
              <a:t>:</a:t>
            </a:r>
          </a:p>
          <a:p>
            <a:pPr lvl="1"/>
            <a:r>
              <a:rPr lang="en-US" sz="1200" dirty="0">
                <a:cs typeface="Arial"/>
              </a:rPr>
              <a:t>High 10kHz repetition rate and trillion-shot lifetime (~500x)</a:t>
            </a:r>
          </a:p>
          <a:p>
            <a:pPr lvl="1"/>
            <a:r>
              <a:rPr lang="en-US" sz="1200" dirty="0">
                <a:cs typeface="Arial"/>
              </a:rPr>
              <a:t>High power (~2x), higher efficiency (~2x)</a:t>
            </a:r>
          </a:p>
          <a:p>
            <a:pPr lvl="1"/>
            <a:r>
              <a:rPr lang="en-US" sz="1200" dirty="0">
                <a:cs typeface="Arial"/>
              </a:rPr>
              <a:t>Wavelength control (new), spectral width (2x), pulse width (3x)</a:t>
            </a:r>
          </a:p>
          <a:p>
            <a:r>
              <a:rPr lang="en-US" sz="1200" b="1" dirty="0">
                <a:cs typeface="Arial"/>
              </a:rPr>
              <a:t>STOP/Optical bench/AMCS:</a:t>
            </a:r>
          </a:p>
          <a:p>
            <a:pPr lvl="1"/>
            <a:r>
              <a:rPr lang="en-US" sz="1200" dirty="0">
                <a:cs typeface="Arial"/>
              </a:rPr>
              <a:t>Tight uncorrectable error budget (&lt;30urad) (~5x)</a:t>
            </a:r>
          </a:p>
          <a:p>
            <a:r>
              <a:rPr lang="en-US" sz="1200" b="1" dirty="0">
                <a:cs typeface="Arial"/>
              </a:rPr>
              <a:t>Receiver Telescope Assembly (RTA):</a:t>
            </a:r>
          </a:p>
          <a:p>
            <a:pPr lvl="1"/>
            <a:r>
              <a:rPr lang="en-US" sz="1200" dirty="0">
                <a:cs typeface="Arial"/>
              </a:rPr>
              <a:t>Large Beryllium telescope with small IFOV and large FOV, which requires better image quality and tighter mechanical distortions (5-10x)</a:t>
            </a:r>
          </a:p>
          <a:p>
            <a:r>
              <a:rPr lang="en-US" sz="1200" b="1" dirty="0">
                <a:cs typeface="Arial"/>
              </a:rPr>
              <a:t>Lateral Transfer Reflectors (LTR):</a:t>
            </a:r>
          </a:p>
          <a:p>
            <a:pPr lvl="1"/>
            <a:r>
              <a:rPr lang="en-US" sz="1200" dirty="0">
                <a:cs typeface="Arial"/>
              </a:rPr>
              <a:t>In line with the transmit and receiver beam leading to tighter pointing stability requirements (new)</a:t>
            </a:r>
          </a:p>
          <a:p>
            <a:pPr lvl="1"/>
            <a:r>
              <a:rPr lang="en-US" sz="1200" dirty="0">
                <a:cs typeface="Arial"/>
              </a:rPr>
              <a:t>New coating developed from scratch (new)</a:t>
            </a:r>
          </a:p>
          <a:p>
            <a:r>
              <a:rPr lang="en-US" sz="1200" b="1" dirty="0">
                <a:cs typeface="Arial"/>
              </a:rPr>
              <a:t>Laser Reference System (LRS) and sunshade:</a:t>
            </a:r>
          </a:p>
          <a:p>
            <a:pPr lvl="1"/>
            <a:r>
              <a:rPr lang="en-US" sz="1200" dirty="0">
                <a:cs typeface="Arial"/>
              </a:rPr>
              <a:t>Back-to-back star trackers with very tight alignment (new)</a:t>
            </a:r>
          </a:p>
          <a:p>
            <a:pPr lvl="1"/>
            <a:r>
              <a:rPr lang="en-US" sz="1200" dirty="0">
                <a:cs typeface="Arial"/>
              </a:rPr>
              <a:t>Tighter tracking close to within 20Deg of the sun (~2x)</a:t>
            </a:r>
          </a:p>
          <a:p>
            <a:pPr lvl="1"/>
            <a:r>
              <a:rPr lang="en-US" sz="1200" dirty="0">
                <a:cs typeface="Arial"/>
              </a:rPr>
              <a:t>Sunshade with a 67 vane design (new)</a:t>
            </a:r>
          </a:p>
          <a:p>
            <a:r>
              <a:rPr lang="en-US" sz="1200" b="1" dirty="0">
                <a:cs typeface="Arial"/>
              </a:rPr>
              <a:t>Beam Steering Mechanism:</a:t>
            </a:r>
          </a:p>
          <a:p>
            <a:pPr lvl="1"/>
            <a:r>
              <a:rPr lang="en-US" sz="1200" dirty="0">
                <a:cs typeface="Arial"/>
              </a:rPr>
              <a:t>Much larger mirror compared to GLAS (~5x)</a:t>
            </a:r>
          </a:p>
          <a:p>
            <a:pPr lvl="1"/>
            <a:r>
              <a:rPr lang="en-US" sz="1200" dirty="0">
                <a:cs typeface="Arial"/>
              </a:rPr>
              <a:t>Pointing error and stability ~3urad (~5x)</a:t>
            </a:r>
          </a:p>
        </p:txBody>
      </p:sp>
      <p:sp>
        <p:nvSpPr>
          <p:cNvPr id="3" name="Slide Number Placeholder 2"/>
          <p:cNvSpPr>
            <a:spLocks noGrp="1"/>
          </p:cNvSpPr>
          <p:nvPr>
            <p:ph type="sldNum" sz="quarter" idx="4"/>
          </p:nvPr>
        </p:nvSpPr>
        <p:spPr/>
        <p:txBody>
          <a:bodyPr/>
          <a:lstStyle/>
          <a:p>
            <a:pPr>
              <a:defRPr/>
            </a:pPr>
            <a:fld id="{1F01EF1E-AAF4-4771-AACD-C1EAFED96306}" type="slidenum">
              <a:rPr lang="en-US" smtClean="0"/>
              <a:pPr>
                <a:defRPr/>
              </a:pPr>
              <a:t>15</a:t>
            </a:fld>
            <a:endParaRPr lang="en-US" dirty="0">
              <a:solidFill>
                <a:srgbClr val="0C419A"/>
              </a:solidFill>
            </a:endParaRPr>
          </a:p>
        </p:txBody>
      </p:sp>
      <p:sp>
        <p:nvSpPr>
          <p:cNvPr id="5" name="Rectangle 4"/>
          <p:cNvSpPr/>
          <p:nvPr/>
        </p:nvSpPr>
        <p:spPr bwMode="auto">
          <a:xfrm>
            <a:off x="1289953" y="735452"/>
            <a:ext cx="905434" cy="235165"/>
          </a:xfrm>
          <a:prstGeom prst="rect">
            <a:avLst/>
          </a:prstGeom>
          <a:solidFill>
            <a:srgbClr val="6B6BC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6" name="TextBox 5"/>
          <p:cNvSpPr txBox="1"/>
          <p:nvPr/>
        </p:nvSpPr>
        <p:spPr>
          <a:xfrm>
            <a:off x="2157642" y="735452"/>
            <a:ext cx="6519331" cy="276999"/>
          </a:xfrm>
          <a:prstGeom prst="rect">
            <a:avLst/>
          </a:prstGeom>
          <a:noFill/>
        </p:spPr>
        <p:txBody>
          <a:bodyPr wrap="square" rtlCol="0">
            <a:spAutoFit/>
          </a:bodyPr>
          <a:lstStyle/>
          <a:p>
            <a:r>
              <a:rPr lang="en-US" sz="1200" dirty="0"/>
              <a:t>Significant departure from prior requirements/technology/engineering (high risk)</a:t>
            </a:r>
          </a:p>
        </p:txBody>
      </p:sp>
      <p:sp>
        <p:nvSpPr>
          <p:cNvPr id="7" name="Content Placeholder 7">
            <a:extLst>
              <a:ext uri="{FF2B5EF4-FFF2-40B4-BE49-F238E27FC236}">
                <a16:creationId xmlns:a16="http://schemas.microsoft.com/office/drawing/2014/main" xmlns="" id="{AFCA37BC-4113-5C4D-9500-19FAD33576A8}"/>
              </a:ext>
            </a:extLst>
          </p:cNvPr>
          <p:cNvSpPr txBox="1">
            <a:spLocks/>
          </p:cNvSpPr>
          <p:nvPr/>
        </p:nvSpPr>
        <p:spPr>
          <a:xfrm>
            <a:off x="4572000" y="1180214"/>
            <a:ext cx="4412512" cy="538007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cs typeface="Arial"/>
              </a:rPr>
              <a:t>Beam expander:</a:t>
            </a:r>
          </a:p>
          <a:p>
            <a:pPr lvl="1"/>
            <a:r>
              <a:rPr lang="en-US" sz="1200" dirty="0">
                <a:cs typeface="Arial"/>
              </a:rPr>
              <a:t>All previous GSFC laser altimeters used refractive beam expander designs internal to or directly attached to the laser assembly (new)</a:t>
            </a:r>
          </a:p>
          <a:p>
            <a:pPr lvl="1"/>
            <a:r>
              <a:rPr lang="en-US" sz="1200" dirty="0">
                <a:cs typeface="Arial"/>
              </a:rPr>
              <a:t>ATLAS reflective, external BE design has tighter alignment and performance requirements (new)</a:t>
            </a:r>
          </a:p>
          <a:p>
            <a:r>
              <a:rPr lang="en-US" sz="1200" b="1" dirty="0">
                <a:cs typeface="Arial"/>
              </a:rPr>
              <a:t>Contamination:</a:t>
            </a:r>
          </a:p>
          <a:p>
            <a:pPr lvl="1"/>
            <a:r>
              <a:rPr lang="en-US" sz="1200" dirty="0">
                <a:cs typeface="Arial"/>
              </a:rPr>
              <a:t>Laser fluence is not the driver, but a trillion shots is three orders of magnitude higher than previously achieved on GSFC space-based laser altimeters (1000x)</a:t>
            </a:r>
          </a:p>
          <a:p>
            <a:r>
              <a:rPr lang="en-US" sz="1200" b="1" dirty="0">
                <a:cs typeface="Arial"/>
              </a:rPr>
              <a:t>Echo path:</a:t>
            </a:r>
          </a:p>
          <a:p>
            <a:pPr lvl="1"/>
            <a:r>
              <a:rPr lang="en-US" sz="1200" dirty="0">
                <a:cs typeface="Arial"/>
              </a:rPr>
              <a:t>GLAS had fiber-optic coupled timing calibration signals (Start Pulse and Delay channel), but the open beam ATLAS TEP channel presents significant development and implementation risk due the laser output power and the amount of TEP signal required. (new)</a:t>
            </a:r>
          </a:p>
          <a:p>
            <a:r>
              <a:rPr lang="en-US" sz="1200" b="1" dirty="0">
                <a:cs typeface="Arial"/>
              </a:rPr>
              <a:t>Detectors/Photon Counting Electronics (PCE)/Science algorithms:</a:t>
            </a:r>
          </a:p>
          <a:p>
            <a:pPr lvl="1"/>
            <a:r>
              <a:rPr lang="en-US" sz="1200" dirty="0">
                <a:cs typeface="Arial"/>
              </a:rPr>
              <a:t>Very challenging photon counting application, pushing Photomultiplier tubes (PMTs) detectors; e.g., large area, high bandwidth, low dead time and low timing jitter. (new)</a:t>
            </a:r>
          </a:p>
          <a:p>
            <a:pPr lvl="1"/>
            <a:r>
              <a:rPr lang="en-US" sz="1200" dirty="0">
                <a:cs typeface="Arial"/>
              </a:rPr>
              <a:t>New measurement technique with little field data (new)</a:t>
            </a:r>
          </a:p>
          <a:p>
            <a:pPr lvl="1"/>
            <a:r>
              <a:rPr lang="en-US" sz="1200" dirty="0">
                <a:cs typeface="Arial"/>
              </a:rPr>
              <a:t>Very low signal-to-background ratio. On-board statistical determination of ground return. (new)</a:t>
            </a:r>
          </a:p>
          <a:p>
            <a:pPr lvl="1"/>
            <a:r>
              <a:rPr lang="en-US" sz="1200" dirty="0">
                <a:cs typeface="Arial"/>
              </a:rPr>
              <a:t>Very high data rates and large volumes of data require on-board science processing (new)</a:t>
            </a:r>
          </a:p>
        </p:txBody>
      </p:sp>
      <p:sp>
        <p:nvSpPr>
          <p:cNvPr id="9" name="TextBox 8">
            <a:extLst>
              <a:ext uri="{FF2B5EF4-FFF2-40B4-BE49-F238E27FC236}">
                <a16:creationId xmlns:a16="http://schemas.microsoft.com/office/drawing/2014/main" xmlns="" id="{5A17D8E7-50A1-C242-8038-FE383C4FF894}"/>
              </a:ext>
            </a:extLst>
          </p:cNvPr>
          <p:cNvSpPr txBox="1"/>
          <p:nvPr/>
        </p:nvSpPr>
        <p:spPr>
          <a:xfrm>
            <a:off x="202019" y="6560288"/>
            <a:ext cx="1811714" cy="261610"/>
          </a:xfrm>
          <a:prstGeom prst="rect">
            <a:avLst/>
          </a:prstGeom>
          <a:noFill/>
        </p:spPr>
        <p:txBody>
          <a:bodyPr wrap="none" rtlCol="0">
            <a:spAutoFit/>
          </a:bodyPr>
          <a:lstStyle/>
          <a:p>
            <a:r>
              <a:rPr lang="en-US" sz="1100" dirty="0"/>
              <a:t>F. </a:t>
            </a:r>
            <a:r>
              <a:rPr lang="en-US" sz="1100" dirty="0" err="1"/>
              <a:t>Pellerano</a:t>
            </a:r>
            <a:r>
              <a:rPr lang="en-US" sz="1100" dirty="0"/>
              <a:t>/ATLAS </a:t>
            </a:r>
            <a:r>
              <a:rPr lang="en-US" sz="1100" dirty="0" err="1"/>
              <a:t>iCDR</a:t>
            </a:r>
            <a:endParaRPr lang="en-US" sz="1100" dirty="0"/>
          </a:p>
        </p:txBody>
      </p:sp>
    </p:spTree>
    <p:extLst>
      <p:ext uri="{BB962C8B-B14F-4D97-AF65-F5344CB8AC3E}">
        <p14:creationId xmlns:p14="http://schemas.microsoft.com/office/powerpoint/2010/main" val="953549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A1311-6B2B-094C-935A-4A1EF20D8B8D}"/>
              </a:ext>
            </a:extLst>
          </p:cNvPr>
          <p:cNvSpPr>
            <a:spLocks noGrp="1"/>
          </p:cNvSpPr>
          <p:nvPr>
            <p:ph type="title"/>
          </p:nvPr>
        </p:nvSpPr>
        <p:spPr/>
        <p:txBody>
          <a:bodyPr>
            <a:noAutofit/>
          </a:bodyPr>
          <a:lstStyle/>
          <a:p>
            <a:r>
              <a:rPr lang="en-US" sz="2800" dirty="0"/>
              <a:t>ATLAS Challenges</a:t>
            </a:r>
            <a:br>
              <a:rPr lang="en-US" sz="2800" dirty="0"/>
            </a:br>
            <a:r>
              <a:rPr lang="en-US" sz="2800" dirty="0"/>
              <a:t>Electronics</a:t>
            </a:r>
          </a:p>
        </p:txBody>
      </p:sp>
      <p:sp>
        <p:nvSpPr>
          <p:cNvPr id="3" name="Content Placeholder 2">
            <a:extLst>
              <a:ext uri="{FF2B5EF4-FFF2-40B4-BE49-F238E27FC236}">
                <a16:creationId xmlns:a16="http://schemas.microsoft.com/office/drawing/2014/main" xmlns="" id="{31CD1590-D7A1-7846-A760-35DCF586AF80}"/>
              </a:ext>
            </a:extLst>
          </p:cNvPr>
          <p:cNvSpPr>
            <a:spLocks noGrp="1"/>
          </p:cNvSpPr>
          <p:nvPr>
            <p:ph idx="1"/>
          </p:nvPr>
        </p:nvSpPr>
        <p:spPr>
          <a:xfrm>
            <a:off x="260630" y="1084433"/>
            <a:ext cx="8723349" cy="2710975"/>
          </a:xfrm>
        </p:spPr>
        <p:txBody>
          <a:bodyPr>
            <a:normAutofit fontScale="92500" lnSpcReduction="10000"/>
          </a:bodyPr>
          <a:lstStyle/>
          <a:p>
            <a:r>
              <a:rPr lang="en-US" sz="1800" dirty="0"/>
              <a:t>Detector Electronics Modules</a:t>
            </a:r>
          </a:p>
          <a:p>
            <a:pPr lvl="1"/>
            <a:r>
              <a:rPr lang="en-US" sz="1800" dirty="0"/>
              <a:t>Assembly issues with ROHS-compliant components resulted in failure during ATLAS Avionics TVAC</a:t>
            </a:r>
          </a:p>
          <a:p>
            <a:pPr lvl="2"/>
            <a:r>
              <a:rPr lang="en-US" sz="1800" dirty="0"/>
              <a:t>Poor solder joints at SMT chokes with Ag/</a:t>
            </a:r>
            <a:r>
              <a:rPr lang="en-US" sz="1800" dirty="0" err="1"/>
              <a:t>Pd</a:t>
            </a:r>
            <a:r>
              <a:rPr lang="en-US" sz="1800" dirty="0"/>
              <a:t> pads:</a:t>
            </a:r>
          </a:p>
          <a:p>
            <a:pPr lvl="3"/>
            <a:r>
              <a:rPr lang="en-US" sz="1600" dirty="0"/>
              <a:t>Beware of parts with Ag or Ag/</a:t>
            </a:r>
            <a:r>
              <a:rPr lang="en-US" sz="1600" dirty="0" err="1"/>
              <a:t>Pd</a:t>
            </a:r>
            <a:r>
              <a:rPr lang="en-US" sz="1600" dirty="0"/>
              <a:t> finishes.</a:t>
            </a:r>
          </a:p>
          <a:p>
            <a:pPr marL="1371600" lvl="3" indent="0">
              <a:buNone/>
            </a:pPr>
            <a:r>
              <a:rPr lang="en-US" sz="1600" dirty="0"/>
              <a:t>• Use solder with Ag in it when possible to prevent leaching.</a:t>
            </a:r>
          </a:p>
          <a:p>
            <a:pPr marL="1371600" lvl="3" indent="0">
              <a:buNone/>
            </a:pPr>
            <a:r>
              <a:rPr lang="en-US" sz="1600" dirty="0"/>
              <a:t>• When using Ag-free solder:</a:t>
            </a:r>
          </a:p>
          <a:p>
            <a:pPr marL="1371600" lvl="3" indent="0">
              <a:buNone/>
            </a:pPr>
            <a:r>
              <a:rPr lang="en-US" sz="1600" dirty="0"/>
              <a:t>• Keep assembly time short.</a:t>
            </a:r>
          </a:p>
          <a:p>
            <a:pPr marL="1371600" lvl="3" indent="0">
              <a:buNone/>
            </a:pPr>
            <a:r>
              <a:rPr lang="en-US" sz="1600" dirty="0"/>
              <a:t>• Minimize exposure to temperatures about solder melting point.</a:t>
            </a:r>
          </a:p>
          <a:p>
            <a:pPr marL="1371600" lvl="3" indent="0">
              <a:buNone/>
            </a:pPr>
            <a:r>
              <a:rPr lang="en-US" sz="1600" dirty="0"/>
              <a:t>• Standard reflow will not harm the joint, only long exposures to high temperatures causes separation.</a:t>
            </a:r>
          </a:p>
        </p:txBody>
      </p:sp>
      <p:sp>
        <p:nvSpPr>
          <p:cNvPr id="4" name="Slide Number Placeholder 3">
            <a:extLst>
              <a:ext uri="{FF2B5EF4-FFF2-40B4-BE49-F238E27FC236}">
                <a16:creationId xmlns:a16="http://schemas.microsoft.com/office/drawing/2014/main" xmlns="" id="{2E90A54A-59EB-834D-BD5A-9A5E86C56BB8}"/>
              </a:ext>
            </a:extLst>
          </p:cNvPr>
          <p:cNvSpPr>
            <a:spLocks noGrp="1"/>
          </p:cNvSpPr>
          <p:nvPr>
            <p:ph type="sldNum" sz="quarter" idx="12"/>
          </p:nvPr>
        </p:nvSpPr>
        <p:spPr/>
        <p:txBody>
          <a:bodyPr/>
          <a:lstStyle/>
          <a:p>
            <a:fld id="{033793A4-DCC6-4EBF-A681-1ED602A0A0F4}" type="slidenum">
              <a:rPr lang="en-US" smtClean="0"/>
              <a:t>16</a:t>
            </a:fld>
            <a:endParaRPr lang="en-US"/>
          </a:p>
        </p:txBody>
      </p:sp>
      <p:pic>
        <p:nvPicPr>
          <p:cNvPr id="5" name="Picture 4">
            <a:extLst>
              <a:ext uri="{FF2B5EF4-FFF2-40B4-BE49-F238E27FC236}">
                <a16:creationId xmlns:a16="http://schemas.microsoft.com/office/drawing/2014/main" xmlns="" id="{9F9CA0D0-4FC4-9A46-81FB-E717D67F754B}"/>
              </a:ext>
            </a:extLst>
          </p:cNvPr>
          <p:cNvPicPr>
            <a:picLocks noChangeAspect="1"/>
          </p:cNvPicPr>
          <p:nvPr/>
        </p:nvPicPr>
        <p:blipFill>
          <a:blip r:embed="rId2"/>
          <a:stretch>
            <a:fillRect/>
          </a:stretch>
        </p:blipFill>
        <p:spPr>
          <a:xfrm>
            <a:off x="1748790" y="3795408"/>
            <a:ext cx="4652010" cy="2567503"/>
          </a:xfrm>
          <a:prstGeom prst="rect">
            <a:avLst/>
          </a:prstGeom>
        </p:spPr>
      </p:pic>
      <p:sp>
        <p:nvSpPr>
          <p:cNvPr id="6" name="TextBox 5">
            <a:extLst>
              <a:ext uri="{FF2B5EF4-FFF2-40B4-BE49-F238E27FC236}">
                <a16:creationId xmlns:a16="http://schemas.microsoft.com/office/drawing/2014/main" xmlns="" id="{F73757C5-895F-5642-8CCD-7A0770799303}"/>
              </a:ext>
            </a:extLst>
          </p:cNvPr>
          <p:cNvSpPr txBox="1"/>
          <p:nvPr/>
        </p:nvSpPr>
        <p:spPr>
          <a:xfrm>
            <a:off x="2567098" y="6293662"/>
            <a:ext cx="4272132" cy="276999"/>
          </a:xfrm>
          <a:prstGeom prst="rect">
            <a:avLst/>
          </a:prstGeom>
          <a:noFill/>
        </p:spPr>
        <p:txBody>
          <a:bodyPr wrap="none" rtlCol="0">
            <a:spAutoFit/>
          </a:bodyPr>
          <a:lstStyle/>
          <a:p>
            <a:r>
              <a:rPr lang="en-US" sz="1200" dirty="0"/>
              <a:t>Various exposures of silver-palladium pads to tin-lead solder</a:t>
            </a:r>
          </a:p>
        </p:txBody>
      </p:sp>
    </p:spTree>
    <p:extLst>
      <p:ext uri="{BB962C8B-B14F-4D97-AF65-F5344CB8AC3E}">
        <p14:creationId xmlns:p14="http://schemas.microsoft.com/office/powerpoint/2010/main" val="1267751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A1311-6B2B-094C-935A-4A1EF20D8B8D}"/>
              </a:ext>
            </a:extLst>
          </p:cNvPr>
          <p:cNvSpPr>
            <a:spLocks noGrp="1"/>
          </p:cNvSpPr>
          <p:nvPr>
            <p:ph type="title"/>
          </p:nvPr>
        </p:nvSpPr>
        <p:spPr/>
        <p:txBody>
          <a:bodyPr>
            <a:noAutofit/>
          </a:bodyPr>
          <a:lstStyle/>
          <a:p>
            <a:r>
              <a:rPr lang="en-US" sz="2800" dirty="0"/>
              <a:t>ATLAS Challenges</a:t>
            </a:r>
            <a:br>
              <a:rPr lang="en-US" sz="2800" dirty="0"/>
            </a:br>
            <a:r>
              <a:rPr lang="en-US" sz="2800" dirty="0"/>
              <a:t>Detectors</a:t>
            </a:r>
          </a:p>
        </p:txBody>
      </p:sp>
      <p:sp>
        <p:nvSpPr>
          <p:cNvPr id="3" name="Content Placeholder 2">
            <a:extLst>
              <a:ext uri="{FF2B5EF4-FFF2-40B4-BE49-F238E27FC236}">
                <a16:creationId xmlns:a16="http://schemas.microsoft.com/office/drawing/2014/main" xmlns="" id="{31CD1590-D7A1-7846-A760-35DCF586AF80}"/>
              </a:ext>
            </a:extLst>
          </p:cNvPr>
          <p:cNvSpPr>
            <a:spLocks noGrp="1"/>
          </p:cNvSpPr>
          <p:nvPr>
            <p:ph idx="1"/>
          </p:nvPr>
        </p:nvSpPr>
        <p:spPr>
          <a:xfrm>
            <a:off x="182880" y="1155699"/>
            <a:ext cx="3578934" cy="4804833"/>
          </a:xfrm>
        </p:spPr>
        <p:txBody>
          <a:bodyPr>
            <a:normAutofit fontScale="92500"/>
          </a:bodyPr>
          <a:lstStyle/>
          <a:p>
            <a:r>
              <a:rPr lang="en-US" sz="2200" dirty="0"/>
              <a:t>Photomultipliers</a:t>
            </a:r>
          </a:p>
          <a:p>
            <a:pPr lvl="1"/>
            <a:r>
              <a:rPr lang="en-US" sz="1900" b="1" dirty="0"/>
              <a:t>Lifetime</a:t>
            </a:r>
          </a:p>
          <a:p>
            <a:pPr lvl="2"/>
            <a:r>
              <a:rPr lang="en-US" sz="1800" dirty="0" err="1"/>
              <a:t>Lifetest</a:t>
            </a:r>
            <a:r>
              <a:rPr lang="en-US" sz="1800" dirty="0"/>
              <a:t> performed w/ no issues</a:t>
            </a:r>
          </a:p>
          <a:p>
            <a:pPr lvl="1"/>
            <a:r>
              <a:rPr lang="en-US" sz="1900" b="1" dirty="0"/>
              <a:t>Shock/Vibration</a:t>
            </a:r>
          </a:p>
          <a:p>
            <a:pPr lvl="2"/>
            <a:r>
              <a:rPr lang="en-US" sz="1800" dirty="0"/>
              <a:t>Detector Array Assembly </a:t>
            </a:r>
            <a:r>
              <a:rPr lang="en-US" sz="1800" dirty="0" err="1"/>
              <a:t>ssolator</a:t>
            </a:r>
            <a:r>
              <a:rPr lang="en-US" sz="1800" dirty="0"/>
              <a:t> system implemented</a:t>
            </a:r>
          </a:p>
          <a:p>
            <a:pPr lvl="1"/>
            <a:r>
              <a:rPr lang="en-US" sz="1900" b="1" dirty="0"/>
              <a:t>Stray Light</a:t>
            </a:r>
          </a:p>
          <a:p>
            <a:pPr lvl="2"/>
            <a:r>
              <a:rPr lang="en-US" sz="1800" dirty="0"/>
              <a:t>Additional mitigations (blanket &amp; tape) added at instrument level</a:t>
            </a:r>
          </a:p>
          <a:p>
            <a:pPr lvl="1"/>
            <a:r>
              <a:rPr lang="en-US" sz="1800" b="1" dirty="0"/>
              <a:t>Cell phone susceptibility</a:t>
            </a:r>
          </a:p>
          <a:p>
            <a:pPr lvl="2"/>
            <a:r>
              <a:rPr lang="en-US" sz="1800" dirty="0"/>
              <a:t>Discovered during stray light investigation</a:t>
            </a:r>
          </a:p>
          <a:p>
            <a:pPr lvl="2"/>
            <a:r>
              <a:rPr lang="en-US" sz="1800" dirty="0"/>
              <a:t>Not an issue for on-orbit operations</a:t>
            </a:r>
          </a:p>
          <a:p>
            <a:endParaRPr lang="en-US" sz="2400" dirty="0"/>
          </a:p>
        </p:txBody>
      </p:sp>
      <p:sp>
        <p:nvSpPr>
          <p:cNvPr id="4" name="Slide Number Placeholder 3">
            <a:extLst>
              <a:ext uri="{FF2B5EF4-FFF2-40B4-BE49-F238E27FC236}">
                <a16:creationId xmlns:a16="http://schemas.microsoft.com/office/drawing/2014/main" xmlns="" id="{2E90A54A-59EB-834D-BD5A-9A5E86C56BB8}"/>
              </a:ext>
            </a:extLst>
          </p:cNvPr>
          <p:cNvSpPr>
            <a:spLocks noGrp="1"/>
          </p:cNvSpPr>
          <p:nvPr>
            <p:ph type="sldNum" sz="quarter" idx="12"/>
          </p:nvPr>
        </p:nvSpPr>
        <p:spPr/>
        <p:txBody>
          <a:bodyPr/>
          <a:lstStyle/>
          <a:p>
            <a:fld id="{033793A4-DCC6-4EBF-A681-1ED602A0A0F4}" type="slidenum">
              <a:rPr lang="en-US" smtClean="0"/>
              <a:t>17</a:t>
            </a:fld>
            <a:endParaRPr lang="en-US"/>
          </a:p>
        </p:txBody>
      </p:sp>
      <p:pic>
        <p:nvPicPr>
          <p:cNvPr id="5" name="Picture 4">
            <a:extLst>
              <a:ext uri="{FF2B5EF4-FFF2-40B4-BE49-F238E27FC236}">
                <a16:creationId xmlns:a16="http://schemas.microsoft.com/office/drawing/2014/main" xmlns="" id="{0EBE0B01-7CA6-B847-BD25-01A70A519B5E}"/>
              </a:ext>
            </a:extLst>
          </p:cNvPr>
          <p:cNvPicPr>
            <a:picLocks noChangeAspect="1"/>
          </p:cNvPicPr>
          <p:nvPr/>
        </p:nvPicPr>
        <p:blipFill>
          <a:blip r:embed="rId2"/>
          <a:stretch>
            <a:fillRect/>
          </a:stretch>
        </p:blipFill>
        <p:spPr>
          <a:xfrm>
            <a:off x="3761814" y="1755138"/>
            <a:ext cx="5382186" cy="3762500"/>
          </a:xfrm>
          <a:prstGeom prst="rect">
            <a:avLst/>
          </a:prstGeom>
        </p:spPr>
      </p:pic>
    </p:spTree>
    <p:extLst>
      <p:ext uri="{BB962C8B-B14F-4D97-AF65-F5344CB8AC3E}">
        <p14:creationId xmlns:p14="http://schemas.microsoft.com/office/powerpoint/2010/main" val="294990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A1311-6B2B-094C-935A-4A1EF20D8B8D}"/>
              </a:ext>
            </a:extLst>
          </p:cNvPr>
          <p:cNvSpPr>
            <a:spLocks noGrp="1"/>
          </p:cNvSpPr>
          <p:nvPr>
            <p:ph type="title"/>
          </p:nvPr>
        </p:nvSpPr>
        <p:spPr/>
        <p:txBody>
          <a:bodyPr>
            <a:noAutofit/>
          </a:bodyPr>
          <a:lstStyle/>
          <a:p>
            <a:r>
              <a:rPr lang="en-US" sz="2800" dirty="0"/>
              <a:t>ATLAS Challenges</a:t>
            </a:r>
            <a:br>
              <a:rPr lang="en-US" sz="2800" dirty="0"/>
            </a:br>
            <a:r>
              <a:rPr lang="en-US" sz="2800" dirty="0"/>
              <a:t>Optical Components</a:t>
            </a:r>
          </a:p>
        </p:txBody>
      </p:sp>
      <p:sp>
        <p:nvSpPr>
          <p:cNvPr id="3" name="Content Placeholder 2">
            <a:extLst>
              <a:ext uri="{FF2B5EF4-FFF2-40B4-BE49-F238E27FC236}">
                <a16:creationId xmlns:a16="http://schemas.microsoft.com/office/drawing/2014/main" xmlns="" id="{31CD1590-D7A1-7846-A760-35DCF586AF80}"/>
              </a:ext>
            </a:extLst>
          </p:cNvPr>
          <p:cNvSpPr>
            <a:spLocks noGrp="1"/>
          </p:cNvSpPr>
          <p:nvPr>
            <p:ph idx="1"/>
          </p:nvPr>
        </p:nvSpPr>
        <p:spPr>
          <a:xfrm>
            <a:off x="331470" y="1144269"/>
            <a:ext cx="4857750" cy="5313681"/>
          </a:xfrm>
        </p:spPr>
        <p:txBody>
          <a:bodyPr>
            <a:normAutofit fontScale="85000" lnSpcReduction="20000"/>
          </a:bodyPr>
          <a:lstStyle/>
          <a:p>
            <a:r>
              <a:rPr lang="en-US" sz="1800" b="1" dirty="0"/>
              <a:t>Transmit Optics Lifetime</a:t>
            </a:r>
          </a:p>
          <a:p>
            <a:pPr lvl="1"/>
            <a:r>
              <a:rPr lang="en-US" sz="1700" dirty="0"/>
              <a:t>Optical coatings exposed to laser beams  in vacuum tend to damage quickly</a:t>
            </a:r>
          </a:p>
          <a:p>
            <a:pPr lvl="1"/>
            <a:r>
              <a:rPr lang="en-US" sz="1700" dirty="0"/>
              <a:t>Mitigations:</a:t>
            </a:r>
          </a:p>
          <a:p>
            <a:pPr lvl="2"/>
            <a:r>
              <a:rPr lang="en-US" sz="1400" dirty="0"/>
              <a:t>Expanded laser beam inside pressurized laser before impinging on transmit optics in vacuum</a:t>
            </a:r>
          </a:p>
          <a:p>
            <a:pPr lvl="2"/>
            <a:r>
              <a:rPr lang="en-US" sz="1400" dirty="0"/>
              <a:t>Perform LIDT testing to screen all optics</a:t>
            </a:r>
            <a:endParaRPr lang="en-US" sz="1200" dirty="0"/>
          </a:p>
          <a:p>
            <a:pPr lvl="1"/>
            <a:r>
              <a:rPr lang="en-US" sz="1700" dirty="0"/>
              <a:t>Optical Coatings Life Test</a:t>
            </a:r>
          </a:p>
          <a:p>
            <a:pPr lvl="2"/>
            <a:r>
              <a:rPr lang="en-US" sz="1500" dirty="0"/>
              <a:t>Exposed coated optics to laser energy with varying levels of expected contaminants in vacuum.</a:t>
            </a:r>
            <a:endParaRPr lang="en-US" sz="1200" dirty="0"/>
          </a:p>
          <a:p>
            <a:r>
              <a:rPr lang="en-US" sz="1800" b="1" dirty="0"/>
              <a:t>Reflective Beam Expander</a:t>
            </a:r>
          </a:p>
          <a:p>
            <a:pPr lvl="1"/>
            <a:r>
              <a:rPr lang="en-US" sz="1800" dirty="0"/>
              <a:t>Failure of bonds on one mirror during vibe</a:t>
            </a:r>
          </a:p>
          <a:p>
            <a:pPr lvl="2"/>
            <a:r>
              <a:rPr lang="en-US" sz="1600" dirty="0"/>
              <a:t>Titanium surface EDM recast layer not removed</a:t>
            </a:r>
          </a:p>
          <a:p>
            <a:r>
              <a:rPr lang="en-US" sz="1800" b="1" dirty="0"/>
              <a:t>Lateral Transfer Retroreflectors</a:t>
            </a:r>
          </a:p>
          <a:p>
            <a:pPr lvl="1"/>
            <a:r>
              <a:rPr lang="en-US" sz="1600" dirty="0"/>
              <a:t>Very tight alignment requirements</a:t>
            </a:r>
          </a:p>
          <a:p>
            <a:pPr lvl="2"/>
            <a:r>
              <a:rPr lang="en-US" sz="1300" dirty="0"/>
              <a:t>Required interferometer to verify</a:t>
            </a:r>
          </a:p>
          <a:p>
            <a:pPr lvl="1"/>
            <a:r>
              <a:rPr lang="en-US" sz="1700" dirty="0"/>
              <a:t>Bonding &amp; coating issues during assembly &amp; qualification</a:t>
            </a:r>
          </a:p>
          <a:p>
            <a:r>
              <a:rPr lang="en-US" sz="1800" b="1" dirty="0"/>
              <a:t>Polarization Beam Combiner</a:t>
            </a:r>
          </a:p>
          <a:p>
            <a:pPr lvl="1"/>
            <a:r>
              <a:rPr lang="en-US" sz="1700" dirty="0"/>
              <a:t>Damage during I&amp;T resulted in replacement with spare</a:t>
            </a:r>
          </a:p>
          <a:p>
            <a:pPr lvl="1"/>
            <a:r>
              <a:rPr lang="en-US" sz="1600" dirty="0"/>
              <a:t>Coating sensitivity to temperature coupled with laser snout optics birefringence caused variation in LSA signals for Laser-1 after laser swap</a:t>
            </a:r>
          </a:p>
          <a:p>
            <a:pPr lvl="1"/>
            <a:endParaRPr lang="en-US" sz="1800" dirty="0"/>
          </a:p>
          <a:p>
            <a:pPr lvl="1"/>
            <a:endParaRPr lang="en-US" sz="1800" dirty="0"/>
          </a:p>
        </p:txBody>
      </p:sp>
      <p:sp>
        <p:nvSpPr>
          <p:cNvPr id="4" name="Slide Number Placeholder 3">
            <a:extLst>
              <a:ext uri="{FF2B5EF4-FFF2-40B4-BE49-F238E27FC236}">
                <a16:creationId xmlns:a16="http://schemas.microsoft.com/office/drawing/2014/main" xmlns="" id="{2E90A54A-59EB-834D-BD5A-9A5E86C56BB8}"/>
              </a:ext>
            </a:extLst>
          </p:cNvPr>
          <p:cNvSpPr>
            <a:spLocks noGrp="1"/>
          </p:cNvSpPr>
          <p:nvPr>
            <p:ph type="sldNum" sz="quarter" idx="12"/>
          </p:nvPr>
        </p:nvSpPr>
        <p:spPr/>
        <p:txBody>
          <a:bodyPr/>
          <a:lstStyle/>
          <a:p>
            <a:fld id="{033793A4-DCC6-4EBF-A681-1ED602A0A0F4}" type="slidenum">
              <a:rPr lang="en-US" smtClean="0"/>
              <a:t>18</a:t>
            </a:fld>
            <a:endParaRPr lang="en-US"/>
          </a:p>
        </p:txBody>
      </p:sp>
      <p:grpSp>
        <p:nvGrpSpPr>
          <p:cNvPr id="16" name="Group 15">
            <a:extLst>
              <a:ext uri="{FF2B5EF4-FFF2-40B4-BE49-F238E27FC236}">
                <a16:creationId xmlns:a16="http://schemas.microsoft.com/office/drawing/2014/main" xmlns="" id="{67C33DF1-A46F-5F45-A606-467F4064D8A9}"/>
              </a:ext>
            </a:extLst>
          </p:cNvPr>
          <p:cNvGrpSpPr/>
          <p:nvPr/>
        </p:nvGrpSpPr>
        <p:grpSpPr>
          <a:xfrm>
            <a:off x="5677023" y="1144269"/>
            <a:ext cx="1259542" cy="2484120"/>
            <a:chOff x="5791200" y="1447800"/>
            <a:chExt cx="2783542" cy="4953000"/>
          </a:xfrm>
        </p:grpSpPr>
        <p:grpSp>
          <p:nvGrpSpPr>
            <p:cNvPr id="9" name="Group 8">
              <a:extLst>
                <a:ext uri="{FF2B5EF4-FFF2-40B4-BE49-F238E27FC236}">
                  <a16:creationId xmlns:a16="http://schemas.microsoft.com/office/drawing/2014/main" xmlns="" id="{F64765C3-BB31-8244-8F9F-AFA0C7E12FF9}"/>
                </a:ext>
              </a:extLst>
            </p:cNvPr>
            <p:cNvGrpSpPr/>
            <p:nvPr/>
          </p:nvGrpSpPr>
          <p:grpSpPr>
            <a:xfrm>
              <a:off x="5791200" y="1447800"/>
              <a:ext cx="2783542" cy="4953000"/>
              <a:chOff x="5791200" y="1219200"/>
              <a:chExt cx="2783542" cy="4953000"/>
            </a:xfrm>
          </p:grpSpPr>
          <p:pic>
            <p:nvPicPr>
              <p:cNvPr id="10" name="Picture 2" descr="F:\Images_Nov1\CCD1_Sep30.jpg">
                <a:extLst>
                  <a:ext uri="{FF2B5EF4-FFF2-40B4-BE49-F238E27FC236}">
                    <a16:creationId xmlns:a16="http://schemas.microsoft.com/office/drawing/2014/main" xmlns="" id="{164E2FA5-8D32-0E40-8143-689DD123F6A6}"/>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5791200" y="3048000"/>
                <a:ext cx="2783541" cy="1828800"/>
              </a:xfrm>
              <a:prstGeom prst="rect">
                <a:avLst/>
              </a:prstGeom>
              <a:noFill/>
            </p:spPr>
          </p:pic>
          <p:pic>
            <p:nvPicPr>
              <p:cNvPr id="11" name="Picture 3" descr="F:\Images_Nov1\CCD1_Sep11.jpg">
                <a:extLst>
                  <a:ext uri="{FF2B5EF4-FFF2-40B4-BE49-F238E27FC236}">
                    <a16:creationId xmlns:a16="http://schemas.microsoft.com/office/drawing/2014/main" xmlns="" id="{7D3E19A5-AAA5-A647-A331-A1F2EB22EB1C}"/>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5791200" y="1219200"/>
                <a:ext cx="2783542" cy="1828800"/>
              </a:xfrm>
              <a:prstGeom prst="rect">
                <a:avLst/>
              </a:prstGeom>
              <a:noFill/>
            </p:spPr>
          </p:pic>
          <p:pic>
            <p:nvPicPr>
              <p:cNvPr id="12" name="Picture 4" descr="F:\Images_Nov1\CCD1_Nov01.jpg">
                <a:extLst>
                  <a:ext uri="{FF2B5EF4-FFF2-40B4-BE49-F238E27FC236}">
                    <a16:creationId xmlns:a16="http://schemas.microsoft.com/office/drawing/2014/main" xmlns="" id="{4FD4863C-98A0-2645-ACFD-20BA46772F4D}"/>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791200" y="4876800"/>
                <a:ext cx="2783542" cy="1295400"/>
              </a:xfrm>
              <a:prstGeom prst="rect">
                <a:avLst/>
              </a:prstGeom>
              <a:noFill/>
            </p:spPr>
          </p:pic>
        </p:grpSp>
        <p:sp>
          <p:nvSpPr>
            <p:cNvPr id="13" name="TextBox 12">
              <a:extLst>
                <a:ext uri="{FF2B5EF4-FFF2-40B4-BE49-F238E27FC236}">
                  <a16:creationId xmlns:a16="http://schemas.microsoft.com/office/drawing/2014/main" xmlns="" id="{BB4BEA8C-5AE8-3C41-9431-EF6400D06F73}"/>
                </a:ext>
              </a:extLst>
            </p:cNvPr>
            <p:cNvSpPr txBox="1"/>
            <p:nvPr/>
          </p:nvSpPr>
          <p:spPr>
            <a:xfrm>
              <a:off x="5943599" y="2286001"/>
              <a:ext cx="1019832" cy="490931"/>
            </a:xfrm>
            <a:prstGeom prst="rect">
              <a:avLst/>
            </a:prstGeom>
            <a:noFill/>
          </p:spPr>
          <p:txBody>
            <a:bodyPr wrap="square" rtlCol="0">
              <a:spAutoFit/>
            </a:bodyPr>
            <a:lstStyle/>
            <a:p>
              <a:r>
                <a:rPr lang="en-US" sz="1000" dirty="0">
                  <a:solidFill>
                    <a:schemeClr val="bg1"/>
                  </a:solidFill>
                </a:rPr>
                <a:t>Start</a:t>
              </a:r>
            </a:p>
          </p:txBody>
        </p:sp>
        <p:sp>
          <p:nvSpPr>
            <p:cNvPr id="14" name="TextBox 13">
              <a:extLst>
                <a:ext uri="{FF2B5EF4-FFF2-40B4-BE49-F238E27FC236}">
                  <a16:creationId xmlns:a16="http://schemas.microsoft.com/office/drawing/2014/main" xmlns="" id="{A9586C1E-4168-A24D-8F9C-4D313B5E9347}"/>
                </a:ext>
              </a:extLst>
            </p:cNvPr>
            <p:cNvSpPr txBox="1"/>
            <p:nvPr/>
          </p:nvSpPr>
          <p:spPr>
            <a:xfrm>
              <a:off x="5943597" y="3657601"/>
              <a:ext cx="1194558" cy="797765"/>
            </a:xfrm>
            <a:prstGeom prst="rect">
              <a:avLst/>
            </a:prstGeom>
            <a:noFill/>
          </p:spPr>
          <p:txBody>
            <a:bodyPr wrap="square" rtlCol="0">
              <a:spAutoFit/>
            </a:bodyPr>
            <a:lstStyle/>
            <a:p>
              <a:r>
                <a:rPr lang="en-US" sz="1000" dirty="0">
                  <a:solidFill>
                    <a:schemeClr val="bg1"/>
                  </a:solidFill>
                </a:rPr>
                <a:t>1 T shots</a:t>
              </a:r>
            </a:p>
          </p:txBody>
        </p:sp>
        <p:sp>
          <p:nvSpPr>
            <p:cNvPr id="15" name="TextBox 14">
              <a:extLst>
                <a:ext uri="{FF2B5EF4-FFF2-40B4-BE49-F238E27FC236}">
                  <a16:creationId xmlns:a16="http://schemas.microsoft.com/office/drawing/2014/main" xmlns="" id="{2CC69FDC-CE5C-424D-81CA-8222797E2611}"/>
                </a:ext>
              </a:extLst>
            </p:cNvPr>
            <p:cNvSpPr txBox="1"/>
            <p:nvPr/>
          </p:nvSpPr>
          <p:spPr>
            <a:xfrm>
              <a:off x="5943601" y="5486400"/>
              <a:ext cx="1194556" cy="797765"/>
            </a:xfrm>
            <a:prstGeom prst="rect">
              <a:avLst/>
            </a:prstGeom>
            <a:noFill/>
          </p:spPr>
          <p:txBody>
            <a:bodyPr wrap="square" rtlCol="0">
              <a:spAutoFit/>
            </a:bodyPr>
            <a:lstStyle/>
            <a:p>
              <a:r>
                <a:rPr lang="en-US" sz="1000" dirty="0">
                  <a:solidFill>
                    <a:schemeClr val="bg1"/>
                  </a:solidFill>
                </a:rPr>
                <a:t>1.5 T shots</a:t>
              </a:r>
            </a:p>
          </p:txBody>
        </p:sp>
      </p:grpSp>
      <p:sp>
        <p:nvSpPr>
          <p:cNvPr id="17" name="TextBox 16">
            <a:extLst>
              <a:ext uri="{FF2B5EF4-FFF2-40B4-BE49-F238E27FC236}">
                <a16:creationId xmlns:a16="http://schemas.microsoft.com/office/drawing/2014/main" xmlns="" id="{0E6B5AA3-A7C4-D043-83D2-7D9F46926804}"/>
              </a:ext>
            </a:extLst>
          </p:cNvPr>
          <p:cNvSpPr txBox="1"/>
          <p:nvPr/>
        </p:nvSpPr>
        <p:spPr>
          <a:xfrm>
            <a:off x="6936565" y="2129633"/>
            <a:ext cx="1851469" cy="523220"/>
          </a:xfrm>
          <a:prstGeom prst="rect">
            <a:avLst/>
          </a:prstGeom>
          <a:noFill/>
        </p:spPr>
        <p:txBody>
          <a:bodyPr wrap="square" rtlCol="0">
            <a:spAutoFit/>
          </a:bodyPr>
          <a:lstStyle/>
          <a:p>
            <a:r>
              <a:rPr lang="en-US" sz="1400" dirty="0"/>
              <a:t>OCLT Beam Quality</a:t>
            </a:r>
          </a:p>
          <a:p>
            <a:r>
              <a:rPr lang="en-US" sz="1400" dirty="0"/>
              <a:t>Degradation</a:t>
            </a:r>
          </a:p>
        </p:txBody>
      </p:sp>
      <p:pic>
        <p:nvPicPr>
          <p:cNvPr id="18" name="Picture 17">
            <a:extLst>
              <a:ext uri="{FF2B5EF4-FFF2-40B4-BE49-F238E27FC236}">
                <a16:creationId xmlns:a16="http://schemas.microsoft.com/office/drawing/2014/main" xmlns="" id="{5FE7F158-31AB-1442-B2B9-A8607B3E269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232681" y="3710942"/>
            <a:ext cx="3613517" cy="1884010"/>
          </a:xfrm>
          <a:prstGeom prst="rect">
            <a:avLst/>
          </a:prstGeom>
        </p:spPr>
      </p:pic>
      <p:sp>
        <p:nvSpPr>
          <p:cNvPr id="19" name="TextBox 18">
            <a:extLst>
              <a:ext uri="{FF2B5EF4-FFF2-40B4-BE49-F238E27FC236}">
                <a16:creationId xmlns:a16="http://schemas.microsoft.com/office/drawing/2014/main" xmlns="" id="{03EAF6B8-3FAA-174F-90BC-009D51A23328}"/>
              </a:ext>
            </a:extLst>
          </p:cNvPr>
          <p:cNvSpPr txBox="1"/>
          <p:nvPr/>
        </p:nvSpPr>
        <p:spPr>
          <a:xfrm>
            <a:off x="5783326" y="3954406"/>
            <a:ext cx="2512226" cy="307777"/>
          </a:xfrm>
          <a:prstGeom prst="rect">
            <a:avLst/>
          </a:prstGeom>
          <a:noFill/>
        </p:spPr>
        <p:txBody>
          <a:bodyPr wrap="none" rtlCol="0">
            <a:spAutoFit/>
          </a:bodyPr>
          <a:lstStyle/>
          <a:p>
            <a:r>
              <a:rPr lang="en-US" sz="1400" dirty="0">
                <a:solidFill>
                  <a:srgbClr val="FFFF00"/>
                </a:solidFill>
              </a:rPr>
              <a:t>Beam expander on vibe table</a:t>
            </a:r>
          </a:p>
        </p:txBody>
      </p:sp>
      <p:cxnSp>
        <p:nvCxnSpPr>
          <p:cNvPr id="21" name="Straight Arrow Connector 20">
            <a:extLst>
              <a:ext uri="{FF2B5EF4-FFF2-40B4-BE49-F238E27FC236}">
                <a16:creationId xmlns:a16="http://schemas.microsoft.com/office/drawing/2014/main" xmlns="" id="{3AA1A401-BA7E-714D-AA49-4D26CF809294}"/>
              </a:ext>
            </a:extLst>
          </p:cNvPr>
          <p:cNvCxnSpPr>
            <a:cxnSpLocks/>
          </p:cNvCxnSpPr>
          <p:nvPr/>
        </p:nvCxnSpPr>
        <p:spPr>
          <a:xfrm flipV="1">
            <a:off x="3451860" y="2464458"/>
            <a:ext cx="2046160" cy="9586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DAE46A14-C309-CF41-AB57-8B90A22A601C}"/>
              </a:ext>
            </a:extLst>
          </p:cNvPr>
          <p:cNvCxnSpPr>
            <a:cxnSpLocks/>
          </p:cNvCxnSpPr>
          <p:nvPr/>
        </p:nvCxnSpPr>
        <p:spPr>
          <a:xfrm>
            <a:off x="4800600" y="3628389"/>
            <a:ext cx="2574265" cy="124079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72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F0F7E7-F6A5-A24E-929A-43E14C40F0C4}"/>
              </a:ext>
            </a:extLst>
          </p:cNvPr>
          <p:cNvSpPr>
            <a:spLocks noGrp="1"/>
          </p:cNvSpPr>
          <p:nvPr>
            <p:ph type="title"/>
          </p:nvPr>
        </p:nvSpPr>
        <p:spPr/>
        <p:txBody>
          <a:bodyPr>
            <a:normAutofit fontScale="90000"/>
          </a:bodyPr>
          <a:lstStyle/>
          <a:p>
            <a:r>
              <a:rPr lang="en-US" dirty="0"/>
              <a:t>ATLAS Challenges</a:t>
            </a:r>
            <a:br>
              <a:rPr lang="en-US" dirty="0"/>
            </a:br>
            <a:r>
              <a:rPr lang="en-US" dirty="0"/>
              <a:t>Alignment</a:t>
            </a:r>
          </a:p>
        </p:txBody>
      </p:sp>
      <p:sp>
        <p:nvSpPr>
          <p:cNvPr id="3" name="Content Placeholder 2">
            <a:extLst>
              <a:ext uri="{FF2B5EF4-FFF2-40B4-BE49-F238E27FC236}">
                <a16:creationId xmlns:a16="http://schemas.microsoft.com/office/drawing/2014/main" xmlns="" id="{BA3AEB68-B343-694C-A352-FADCF0EC14F5}"/>
              </a:ext>
            </a:extLst>
          </p:cNvPr>
          <p:cNvSpPr>
            <a:spLocks noGrp="1"/>
          </p:cNvSpPr>
          <p:nvPr>
            <p:ph idx="1"/>
          </p:nvPr>
        </p:nvSpPr>
        <p:spPr>
          <a:xfrm>
            <a:off x="175283" y="1081152"/>
            <a:ext cx="5386497" cy="3744906"/>
          </a:xfrm>
        </p:spPr>
        <p:txBody>
          <a:bodyPr>
            <a:normAutofit fontScale="92500" lnSpcReduction="10000"/>
          </a:bodyPr>
          <a:lstStyle/>
          <a:p>
            <a:r>
              <a:rPr lang="en-US" sz="1400" dirty="0"/>
              <a:t>Tx-Rx boresight alignment requirements very tight:</a:t>
            </a:r>
          </a:p>
          <a:p>
            <a:pPr lvl="1"/>
            <a:r>
              <a:rPr lang="en-US" sz="1200" dirty="0"/>
              <a:t>6 x 35µrad beams coaligned with 6 x 83 µrad IFOV</a:t>
            </a:r>
          </a:p>
          <a:p>
            <a:pPr lvl="1"/>
            <a:r>
              <a:rPr lang="en-US" sz="1200" dirty="0"/>
              <a:t>Alignment Monitoring and Control System (AMCS) :</a:t>
            </a:r>
          </a:p>
          <a:p>
            <a:pPr lvl="2"/>
            <a:r>
              <a:rPr lang="en-US" sz="1050" dirty="0"/>
              <a:t>Telescope Alignment Monitoring System (TAMS)	</a:t>
            </a:r>
          </a:p>
          <a:p>
            <a:pPr lvl="2"/>
            <a:r>
              <a:rPr lang="en-US" sz="1050" dirty="0"/>
              <a:t>Laser Reference System (LRS)</a:t>
            </a:r>
          </a:p>
          <a:p>
            <a:pPr lvl="2"/>
            <a:r>
              <a:rPr lang="en-US" sz="1050" dirty="0"/>
              <a:t>Lateral Transfer Retroreflectors (LTRs)</a:t>
            </a:r>
          </a:p>
          <a:p>
            <a:pPr lvl="2"/>
            <a:r>
              <a:rPr lang="en-US" sz="1050" dirty="0"/>
              <a:t>Beam Steering Mechanism (BSM)</a:t>
            </a:r>
          </a:p>
          <a:p>
            <a:r>
              <a:rPr lang="en-US" sz="1400" dirty="0"/>
              <a:t>Geolocation requirements very tight:</a:t>
            </a:r>
          </a:p>
          <a:p>
            <a:pPr lvl="1"/>
            <a:r>
              <a:rPr lang="en-US" sz="1200" dirty="0"/>
              <a:t>Locate each spot on ground to within 6.5m (1-sigma)</a:t>
            </a:r>
            <a:endParaRPr lang="en-US" sz="800" dirty="0"/>
          </a:p>
          <a:p>
            <a:pPr lvl="1"/>
            <a:r>
              <a:rPr lang="en-US" sz="1200" dirty="0"/>
              <a:t>SC Star Trackers &amp; SIRU mounted on ATLAS optical bench</a:t>
            </a:r>
          </a:p>
          <a:p>
            <a:pPr lvl="1"/>
            <a:r>
              <a:rPr lang="en-US" sz="1200" dirty="0"/>
              <a:t>LRS stellar sensor mounted directly opposite laser side sensor</a:t>
            </a:r>
          </a:p>
          <a:p>
            <a:r>
              <a:rPr lang="en-US" sz="1400" dirty="0"/>
              <a:t>Both requirements proved challenging to verify on the ground.</a:t>
            </a:r>
          </a:p>
          <a:p>
            <a:pPr lvl="1"/>
            <a:r>
              <a:rPr lang="en-US" sz="1100" dirty="0"/>
              <a:t>RTA, Laser and LRS laser side requirements verified through test</a:t>
            </a:r>
          </a:p>
          <a:p>
            <a:pPr lvl="2"/>
            <a:r>
              <a:rPr lang="en-US" sz="1100" dirty="0"/>
              <a:t>SCA Collimator</a:t>
            </a:r>
          </a:p>
          <a:p>
            <a:pPr lvl="2"/>
            <a:r>
              <a:rPr lang="en-US" sz="1100" dirty="0"/>
              <a:t>GSE LTRs</a:t>
            </a:r>
          </a:p>
          <a:p>
            <a:pPr lvl="2"/>
            <a:r>
              <a:rPr lang="en-US" sz="1100" dirty="0"/>
              <a:t>Theodolites, laser trackers, and alignment cubes</a:t>
            </a:r>
          </a:p>
          <a:p>
            <a:pPr lvl="1"/>
            <a:r>
              <a:rPr lang="en-US" sz="1200" dirty="0"/>
              <a:t>LRS stellar side alignment requirements verified at component and subsystem level and through analyses</a:t>
            </a:r>
          </a:p>
        </p:txBody>
      </p:sp>
      <p:sp>
        <p:nvSpPr>
          <p:cNvPr id="4" name="Slide Number Placeholder 3">
            <a:extLst>
              <a:ext uri="{FF2B5EF4-FFF2-40B4-BE49-F238E27FC236}">
                <a16:creationId xmlns:a16="http://schemas.microsoft.com/office/drawing/2014/main" xmlns="" id="{8AA875B3-6BD4-AF44-8C5A-9FAC05DAFB1C}"/>
              </a:ext>
            </a:extLst>
          </p:cNvPr>
          <p:cNvSpPr>
            <a:spLocks noGrp="1"/>
          </p:cNvSpPr>
          <p:nvPr>
            <p:ph type="sldNum" sz="quarter" idx="12"/>
          </p:nvPr>
        </p:nvSpPr>
        <p:spPr/>
        <p:txBody>
          <a:bodyPr/>
          <a:lstStyle/>
          <a:p>
            <a:fld id="{033793A4-DCC6-4EBF-A681-1ED602A0A0F4}" type="slidenum">
              <a:rPr lang="en-US" smtClean="0"/>
              <a:t>19</a:t>
            </a:fld>
            <a:endParaRPr lang="en-US"/>
          </a:p>
        </p:txBody>
      </p:sp>
      <p:grpSp>
        <p:nvGrpSpPr>
          <p:cNvPr id="5" name="Group 17">
            <a:extLst>
              <a:ext uri="{FF2B5EF4-FFF2-40B4-BE49-F238E27FC236}">
                <a16:creationId xmlns:a16="http://schemas.microsoft.com/office/drawing/2014/main" xmlns="" id="{1FDE66CF-053F-6642-83BB-5DFE62479040}"/>
              </a:ext>
            </a:extLst>
          </p:cNvPr>
          <p:cNvGrpSpPr/>
          <p:nvPr/>
        </p:nvGrpSpPr>
        <p:grpSpPr>
          <a:xfrm>
            <a:off x="3200400" y="4648200"/>
            <a:ext cx="1824516" cy="1828800"/>
            <a:chOff x="3842622" y="3878580"/>
            <a:chExt cx="1824516" cy="1828800"/>
          </a:xfrm>
        </p:grpSpPr>
        <p:sp>
          <p:nvSpPr>
            <p:cNvPr id="6" name="Oval 5">
              <a:extLst>
                <a:ext uri="{FF2B5EF4-FFF2-40B4-BE49-F238E27FC236}">
                  <a16:creationId xmlns:a16="http://schemas.microsoft.com/office/drawing/2014/main" xmlns="" id="{80DE73DE-D1FF-0541-AA3D-E77E9B80CE8F}"/>
                </a:ext>
              </a:extLst>
            </p:cNvPr>
            <p:cNvSpPr>
              <a:spLocks noChangeAspect="1"/>
            </p:cNvSpPr>
            <p:nvPr/>
          </p:nvSpPr>
          <p:spPr bwMode="auto">
            <a:xfrm>
              <a:off x="3842622" y="3878580"/>
              <a:ext cx="1824516" cy="1828800"/>
            </a:xfrm>
            <a:prstGeom prst="ellipse">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cs typeface="Arial"/>
              </a:endParaRPr>
            </a:p>
          </p:txBody>
        </p:sp>
        <p:sp>
          <p:nvSpPr>
            <p:cNvPr id="7" name="Oval 6">
              <a:extLst>
                <a:ext uri="{FF2B5EF4-FFF2-40B4-BE49-F238E27FC236}">
                  <a16:creationId xmlns:a16="http://schemas.microsoft.com/office/drawing/2014/main" xmlns="" id="{29A9E560-709F-2E43-9669-75998DC915DC}"/>
                </a:ext>
              </a:extLst>
            </p:cNvPr>
            <p:cNvSpPr>
              <a:spLocks noChangeAspect="1"/>
            </p:cNvSpPr>
            <p:nvPr/>
          </p:nvSpPr>
          <p:spPr>
            <a:xfrm>
              <a:off x="4572000" y="4610100"/>
              <a:ext cx="365760" cy="36576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cs typeface="Arial"/>
              </a:endParaRPr>
            </a:p>
          </p:txBody>
        </p:sp>
      </p:grpSp>
      <p:grpSp>
        <p:nvGrpSpPr>
          <p:cNvPr id="9" name="Group 11">
            <a:extLst>
              <a:ext uri="{FF2B5EF4-FFF2-40B4-BE49-F238E27FC236}">
                <a16:creationId xmlns:a16="http://schemas.microsoft.com/office/drawing/2014/main" xmlns="" id="{891C1697-9135-2543-92DC-8C8252AB40CD}"/>
              </a:ext>
            </a:extLst>
          </p:cNvPr>
          <p:cNvGrpSpPr/>
          <p:nvPr/>
        </p:nvGrpSpPr>
        <p:grpSpPr>
          <a:xfrm>
            <a:off x="457200" y="5715000"/>
            <a:ext cx="383149" cy="384048"/>
            <a:chOff x="4495800" y="5562600"/>
            <a:chExt cx="383149" cy="384048"/>
          </a:xfrm>
        </p:grpSpPr>
        <p:sp>
          <p:nvSpPr>
            <p:cNvPr id="10" name="Oval 9">
              <a:extLst>
                <a:ext uri="{FF2B5EF4-FFF2-40B4-BE49-F238E27FC236}">
                  <a16:creationId xmlns:a16="http://schemas.microsoft.com/office/drawing/2014/main" xmlns="" id="{110A8BEB-1222-2841-A56D-FF800F9A86C7}"/>
                </a:ext>
              </a:extLst>
            </p:cNvPr>
            <p:cNvSpPr>
              <a:spLocks noChangeAspect="1"/>
            </p:cNvSpPr>
            <p:nvPr/>
          </p:nvSpPr>
          <p:spPr bwMode="auto">
            <a:xfrm>
              <a:off x="4495800" y="5562600"/>
              <a:ext cx="383149" cy="384048"/>
            </a:xfrm>
            <a:prstGeom prst="ellipse">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cs typeface="Arial"/>
              </a:endParaRPr>
            </a:p>
          </p:txBody>
        </p:sp>
        <p:sp>
          <p:nvSpPr>
            <p:cNvPr id="11" name="Oval 10">
              <a:extLst>
                <a:ext uri="{FF2B5EF4-FFF2-40B4-BE49-F238E27FC236}">
                  <a16:creationId xmlns:a16="http://schemas.microsoft.com/office/drawing/2014/main" xmlns="" id="{9B99E315-D0FB-B241-BBB7-D7E452243E12}"/>
                </a:ext>
              </a:extLst>
            </p:cNvPr>
            <p:cNvSpPr>
              <a:spLocks noChangeAspect="1"/>
            </p:cNvSpPr>
            <p:nvPr/>
          </p:nvSpPr>
          <p:spPr>
            <a:xfrm>
              <a:off x="4641654" y="5708904"/>
              <a:ext cx="91440" cy="9144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cs typeface="Arial"/>
              </a:endParaRPr>
            </a:p>
          </p:txBody>
        </p:sp>
      </p:grpSp>
      <p:grpSp>
        <p:nvGrpSpPr>
          <p:cNvPr id="12" name="Group 29">
            <a:extLst>
              <a:ext uri="{FF2B5EF4-FFF2-40B4-BE49-F238E27FC236}">
                <a16:creationId xmlns:a16="http://schemas.microsoft.com/office/drawing/2014/main" xmlns="" id="{9B543581-6C1B-C04F-B4C4-0AD53734D22B}"/>
              </a:ext>
            </a:extLst>
          </p:cNvPr>
          <p:cNvGrpSpPr/>
          <p:nvPr/>
        </p:nvGrpSpPr>
        <p:grpSpPr>
          <a:xfrm>
            <a:off x="5494968" y="838200"/>
            <a:ext cx="3649032" cy="3657600"/>
            <a:chOff x="3232226" y="1600200"/>
            <a:chExt cx="3649032" cy="3657600"/>
          </a:xfrm>
        </p:grpSpPr>
        <p:sp>
          <p:nvSpPr>
            <p:cNvPr id="13" name="Oval 12">
              <a:extLst>
                <a:ext uri="{FF2B5EF4-FFF2-40B4-BE49-F238E27FC236}">
                  <a16:creationId xmlns:a16="http://schemas.microsoft.com/office/drawing/2014/main" xmlns="" id="{CB8187D7-4461-4D46-84DC-E60E3ECC17B9}"/>
                </a:ext>
              </a:extLst>
            </p:cNvPr>
            <p:cNvSpPr>
              <a:spLocks noChangeAspect="1"/>
            </p:cNvSpPr>
            <p:nvPr/>
          </p:nvSpPr>
          <p:spPr bwMode="auto">
            <a:xfrm>
              <a:off x="3232226" y="1600200"/>
              <a:ext cx="3649032" cy="3657600"/>
            </a:xfrm>
            <a:prstGeom prst="ellipse">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cs typeface="Arial"/>
              </a:endParaRPr>
            </a:p>
          </p:txBody>
        </p:sp>
        <p:sp>
          <p:nvSpPr>
            <p:cNvPr id="14" name="Oval 13">
              <a:extLst>
                <a:ext uri="{FF2B5EF4-FFF2-40B4-BE49-F238E27FC236}">
                  <a16:creationId xmlns:a16="http://schemas.microsoft.com/office/drawing/2014/main" xmlns="" id="{4F45AE0C-61FC-7847-81EA-3FA57A40E31A}"/>
                </a:ext>
              </a:extLst>
            </p:cNvPr>
            <p:cNvSpPr>
              <a:spLocks noChangeAspect="1"/>
            </p:cNvSpPr>
            <p:nvPr/>
          </p:nvSpPr>
          <p:spPr>
            <a:xfrm>
              <a:off x="3913742" y="2286000"/>
              <a:ext cx="2286000" cy="228600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cs typeface="Arial"/>
              </a:endParaRPr>
            </a:p>
          </p:txBody>
        </p:sp>
      </p:grpSp>
      <p:sp>
        <p:nvSpPr>
          <p:cNvPr id="15" name="TextBox 14">
            <a:extLst>
              <a:ext uri="{FF2B5EF4-FFF2-40B4-BE49-F238E27FC236}">
                <a16:creationId xmlns:a16="http://schemas.microsoft.com/office/drawing/2014/main" xmlns="" id="{2D8A19F8-2A8F-DE4E-832E-684DFCB80BBD}"/>
              </a:ext>
            </a:extLst>
          </p:cNvPr>
          <p:cNvSpPr txBox="1"/>
          <p:nvPr/>
        </p:nvSpPr>
        <p:spPr>
          <a:xfrm>
            <a:off x="2667000" y="6324600"/>
            <a:ext cx="569387" cy="307777"/>
          </a:xfrm>
          <a:prstGeom prst="rect">
            <a:avLst/>
          </a:prstGeom>
          <a:noFill/>
        </p:spPr>
        <p:txBody>
          <a:bodyPr wrap="none" rtlCol="0">
            <a:spAutoFit/>
          </a:bodyPr>
          <a:lstStyle/>
          <a:p>
            <a:r>
              <a:rPr lang="en-US" sz="1400" b="1" dirty="0"/>
              <a:t>LOLA</a:t>
            </a:r>
          </a:p>
        </p:txBody>
      </p:sp>
      <p:sp>
        <p:nvSpPr>
          <p:cNvPr id="16" name="TextBox 15">
            <a:extLst>
              <a:ext uri="{FF2B5EF4-FFF2-40B4-BE49-F238E27FC236}">
                <a16:creationId xmlns:a16="http://schemas.microsoft.com/office/drawing/2014/main" xmlns="" id="{B5463B8C-8C5B-2A4D-BCD9-1381D132D421}"/>
              </a:ext>
            </a:extLst>
          </p:cNvPr>
          <p:cNvSpPr txBox="1"/>
          <p:nvPr/>
        </p:nvSpPr>
        <p:spPr>
          <a:xfrm>
            <a:off x="304800" y="6096000"/>
            <a:ext cx="650714" cy="307777"/>
          </a:xfrm>
          <a:prstGeom prst="rect">
            <a:avLst/>
          </a:prstGeom>
          <a:noFill/>
        </p:spPr>
        <p:txBody>
          <a:bodyPr wrap="none" rtlCol="0">
            <a:spAutoFit/>
          </a:bodyPr>
          <a:lstStyle/>
          <a:p>
            <a:r>
              <a:rPr lang="en-US" sz="1400" b="1" dirty="0"/>
              <a:t>ATLAS</a:t>
            </a:r>
          </a:p>
        </p:txBody>
      </p:sp>
      <p:grpSp>
        <p:nvGrpSpPr>
          <p:cNvPr id="17" name="Group 16">
            <a:extLst>
              <a:ext uri="{FF2B5EF4-FFF2-40B4-BE49-F238E27FC236}">
                <a16:creationId xmlns:a16="http://schemas.microsoft.com/office/drawing/2014/main" xmlns="" id="{1DE6AA46-994E-854B-9FF4-8301DDECFC25}"/>
              </a:ext>
            </a:extLst>
          </p:cNvPr>
          <p:cNvGrpSpPr/>
          <p:nvPr/>
        </p:nvGrpSpPr>
        <p:grpSpPr>
          <a:xfrm>
            <a:off x="1143000" y="4876800"/>
            <a:ext cx="1824516" cy="1828800"/>
            <a:chOff x="4191000" y="3657600"/>
            <a:chExt cx="1824516" cy="1828800"/>
          </a:xfrm>
        </p:grpSpPr>
        <p:sp>
          <p:nvSpPr>
            <p:cNvPr id="18" name="Oval 17">
              <a:extLst>
                <a:ext uri="{FF2B5EF4-FFF2-40B4-BE49-F238E27FC236}">
                  <a16:creationId xmlns:a16="http://schemas.microsoft.com/office/drawing/2014/main" xmlns="" id="{7B8E1E43-B97A-0446-8D3A-0E84C0BD8315}"/>
                </a:ext>
              </a:extLst>
            </p:cNvPr>
            <p:cNvSpPr>
              <a:spLocks noChangeAspect="1"/>
            </p:cNvSpPr>
            <p:nvPr/>
          </p:nvSpPr>
          <p:spPr bwMode="auto">
            <a:xfrm>
              <a:off x="4191000" y="3657600"/>
              <a:ext cx="1824516" cy="1828800"/>
            </a:xfrm>
            <a:prstGeom prst="ellipse">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cs typeface="Arial"/>
              </a:endParaRPr>
            </a:p>
          </p:txBody>
        </p:sp>
        <p:sp>
          <p:nvSpPr>
            <p:cNvPr id="19" name="Oval 18">
              <a:extLst>
                <a:ext uri="{FF2B5EF4-FFF2-40B4-BE49-F238E27FC236}">
                  <a16:creationId xmlns:a16="http://schemas.microsoft.com/office/drawing/2014/main" xmlns="" id="{489F722C-5A21-A148-B85B-10B36701593F}"/>
                </a:ext>
              </a:extLst>
            </p:cNvPr>
            <p:cNvSpPr>
              <a:spLocks noChangeAspect="1"/>
            </p:cNvSpPr>
            <p:nvPr/>
          </p:nvSpPr>
          <p:spPr>
            <a:xfrm>
              <a:off x="4874658" y="4343400"/>
              <a:ext cx="457200" cy="45720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cs typeface="Arial"/>
              </a:endParaRPr>
            </a:p>
          </p:txBody>
        </p:sp>
      </p:grpSp>
      <p:sp>
        <p:nvSpPr>
          <p:cNvPr id="20" name="TextBox 19">
            <a:extLst>
              <a:ext uri="{FF2B5EF4-FFF2-40B4-BE49-F238E27FC236}">
                <a16:creationId xmlns:a16="http://schemas.microsoft.com/office/drawing/2014/main" xmlns="" id="{339B5356-99BE-B943-95A8-2D21780891ED}"/>
              </a:ext>
            </a:extLst>
          </p:cNvPr>
          <p:cNvSpPr txBox="1"/>
          <p:nvPr/>
        </p:nvSpPr>
        <p:spPr>
          <a:xfrm>
            <a:off x="4648200" y="6248400"/>
            <a:ext cx="530915" cy="307777"/>
          </a:xfrm>
          <a:prstGeom prst="rect">
            <a:avLst/>
          </a:prstGeom>
          <a:noFill/>
        </p:spPr>
        <p:txBody>
          <a:bodyPr wrap="none" rtlCol="0">
            <a:spAutoFit/>
          </a:bodyPr>
          <a:lstStyle/>
          <a:p>
            <a:r>
              <a:rPr lang="en-US" sz="1400" b="1" dirty="0"/>
              <a:t>MLA</a:t>
            </a:r>
          </a:p>
        </p:txBody>
      </p:sp>
      <p:grpSp>
        <p:nvGrpSpPr>
          <p:cNvPr id="21" name="Group 21">
            <a:extLst>
              <a:ext uri="{FF2B5EF4-FFF2-40B4-BE49-F238E27FC236}">
                <a16:creationId xmlns:a16="http://schemas.microsoft.com/office/drawing/2014/main" xmlns="" id="{D82B958C-2654-984F-BE00-3959532527EB}"/>
              </a:ext>
            </a:extLst>
          </p:cNvPr>
          <p:cNvGrpSpPr/>
          <p:nvPr/>
        </p:nvGrpSpPr>
        <p:grpSpPr>
          <a:xfrm>
            <a:off x="5410200" y="5334000"/>
            <a:ext cx="729806" cy="731520"/>
            <a:chOff x="4495800" y="3429000"/>
            <a:chExt cx="729806" cy="731520"/>
          </a:xfrm>
        </p:grpSpPr>
        <p:sp>
          <p:nvSpPr>
            <p:cNvPr id="22" name="Oval 21">
              <a:extLst>
                <a:ext uri="{FF2B5EF4-FFF2-40B4-BE49-F238E27FC236}">
                  <a16:creationId xmlns:a16="http://schemas.microsoft.com/office/drawing/2014/main" xmlns="" id="{2146513B-E762-A148-AAD3-EEF2F432F430}"/>
                </a:ext>
              </a:extLst>
            </p:cNvPr>
            <p:cNvSpPr>
              <a:spLocks noChangeAspect="1"/>
            </p:cNvSpPr>
            <p:nvPr/>
          </p:nvSpPr>
          <p:spPr bwMode="auto">
            <a:xfrm>
              <a:off x="4495800" y="3429000"/>
              <a:ext cx="729806" cy="731520"/>
            </a:xfrm>
            <a:prstGeom prst="ellipse">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cs typeface="Arial"/>
              </a:endParaRPr>
            </a:p>
          </p:txBody>
        </p:sp>
        <p:sp>
          <p:nvSpPr>
            <p:cNvPr id="23" name="Oval 22">
              <a:extLst>
                <a:ext uri="{FF2B5EF4-FFF2-40B4-BE49-F238E27FC236}">
                  <a16:creationId xmlns:a16="http://schemas.microsoft.com/office/drawing/2014/main" xmlns="" id="{11CD4115-A7F2-7341-A430-926A51EA6E42}"/>
                </a:ext>
              </a:extLst>
            </p:cNvPr>
            <p:cNvSpPr>
              <a:spLocks noChangeAspect="1"/>
            </p:cNvSpPr>
            <p:nvPr/>
          </p:nvSpPr>
          <p:spPr>
            <a:xfrm>
              <a:off x="4654963" y="3589020"/>
              <a:ext cx="411480" cy="41148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cs typeface="Arial"/>
              </a:endParaRPr>
            </a:p>
          </p:txBody>
        </p:sp>
      </p:grpSp>
      <p:sp>
        <p:nvSpPr>
          <p:cNvPr id="24" name="TextBox 23">
            <a:extLst>
              <a:ext uri="{FF2B5EF4-FFF2-40B4-BE49-F238E27FC236}">
                <a16:creationId xmlns:a16="http://schemas.microsoft.com/office/drawing/2014/main" xmlns="" id="{EA42C8B4-0880-174B-9411-C9468AD7EB83}"/>
              </a:ext>
            </a:extLst>
          </p:cNvPr>
          <p:cNvSpPr txBox="1"/>
          <p:nvPr/>
        </p:nvSpPr>
        <p:spPr>
          <a:xfrm>
            <a:off x="5257800" y="6096000"/>
            <a:ext cx="1033256" cy="307777"/>
          </a:xfrm>
          <a:prstGeom prst="rect">
            <a:avLst/>
          </a:prstGeom>
          <a:noFill/>
        </p:spPr>
        <p:txBody>
          <a:bodyPr wrap="none" rtlCol="0">
            <a:spAutoFit/>
          </a:bodyPr>
          <a:lstStyle/>
          <a:p>
            <a:r>
              <a:rPr lang="en-US" sz="1400" b="1" dirty="0"/>
              <a:t>GLAS green</a:t>
            </a:r>
          </a:p>
        </p:txBody>
      </p:sp>
      <p:grpSp>
        <p:nvGrpSpPr>
          <p:cNvPr id="25" name="Group 25">
            <a:extLst>
              <a:ext uri="{FF2B5EF4-FFF2-40B4-BE49-F238E27FC236}">
                <a16:creationId xmlns:a16="http://schemas.microsoft.com/office/drawing/2014/main" xmlns="" id="{A2AA659B-7113-AE4C-BE05-533F0D020DCB}"/>
              </a:ext>
            </a:extLst>
          </p:cNvPr>
          <p:cNvGrpSpPr/>
          <p:nvPr/>
        </p:nvGrpSpPr>
        <p:grpSpPr>
          <a:xfrm>
            <a:off x="6705600" y="4267200"/>
            <a:ext cx="2280645" cy="2286000"/>
            <a:chOff x="4841378" y="2438400"/>
            <a:chExt cx="2280645" cy="2286000"/>
          </a:xfrm>
        </p:grpSpPr>
        <p:sp>
          <p:nvSpPr>
            <p:cNvPr id="26" name="Oval 25">
              <a:extLst>
                <a:ext uri="{FF2B5EF4-FFF2-40B4-BE49-F238E27FC236}">
                  <a16:creationId xmlns:a16="http://schemas.microsoft.com/office/drawing/2014/main" xmlns="" id="{91968831-3B28-CA4B-8F64-07BE7E060F6C}"/>
                </a:ext>
              </a:extLst>
            </p:cNvPr>
            <p:cNvSpPr>
              <a:spLocks noChangeAspect="1"/>
            </p:cNvSpPr>
            <p:nvPr/>
          </p:nvSpPr>
          <p:spPr bwMode="auto">
            <a:xfrm>
              <a:off x="4841378" y="2438400"/>
              <a:ext cx="2280645" cy="2286000"/>
            </a:xfrm>
            <a:prstGeom prst="ellipse">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cs typeface="Arial"/>
              </a:endParaRPr>
            </a:p>
          </p:txBody>
        </p:sp>
        <p:sp>
          <p:nvSpPr>
            <p:cNvPr id="27" name="Oval 26">
              <a:extLst>
                <a:ext uri="{FF2B5EF4-FFF2-40B4-BE49-F238E27FC236}">
                  <a16:creationId xmlns:a16="http://schemas.microsoft.com/office/drawing/2014/main" xmlns="" id="{8A048DF1-BB3D-F943-BE9E-CDED5C6A326C}"/>
                </a:ext>
              </a:extLst>
            </p:cNvPr>
            <p:cNvSpPr>
              <a:spLocks noChangeAspect="1"/>
            </p:cNvSpPr>
            <p:nvPr/>
          </p:nvSpPr>
          <p:spPr>
            <a:xfrm>
              <a:off x="5753100" y="3352800"/>
              <a:ext cx="457200" cy="45720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cs typeface="Arial"/>
              </a:endParaRPr>
            </a:p>
          </p:txBody>
        </p:sp>
      </p:grpSp>
      <p:sp>
        <p:nvSpPr>
          <p:cNvPr id="28" name="TextBox 27">
            <a:extLst>
              <a:ext uri="{FF2B5EF4-FFF2-40B4-BE49-F238E27FC236}">
                <a16:creationId xmlns:a16="http://schemas.microsoft.com/office/drawing/2014/main" xmlns="" id="{3F6CDB64-B404-1845-85C6-7C2802AB61ED}"/>
              </a:ext>
            </a:extLst>
          </p:cNvPr>
          <p:cNvSpPr txBox="1"/>
          <p:nvPr/>
        </p:nvSpPr>
        <p:spPr>
          <a:xfrm>
            <a:off x="6705600" y="6400800"/>
            <a:ext cx="758165" cy="307777"/>
          </a:xfrm>
          <a:prstGeom prst="rect">
            <a:avLst/>
          </a:prstGeom>
          <a:noFill/>
        </p:spPr>
        <p:txBody>
          <a:bodyPr wrap="none" rtlCol="0">
            <a:spAutoFit/>
          </a:bodyPr>
          <a:lstStyle/>
          <a:p>
            <a:r>
              <a:rPr lang="en-US" sz="1400" b="1" dirty="0"/>
              <a:t>GLAS IR</a:t>
            </a:r>
          </a:p>
        </p:txBody>
      </p:sp>
      <p:sp>
        <p:nvSpPr>
          <p:cNvPr id="29" name="TextBox 28">
            <a:extLst>
              <a:ext uri="{FF2B5EF4-FFF2-40B4-BE49-F238E27FC236}">
                <a16:creationId xmlns:a16="http://schemas.microsoft.com/office/drawing/2014/main" xmlns="" id="{9AA46166-0E5A-7F45-A1B1-AA2FCEB7F2CD}"/>
              </a:ext>
            </a:extLst>
          </p:cNvPr>
          <p:cNvSpPr txBox="1"/>
          <p:nvPr/>
        </p:nvSpPr>
        <p:spPr>
          <a:xfrm>
            <a:off x="5486400" y="4114800"/>
            <a:ext cx="659155" cy="307777"/>
          </a:xfrm>
          <a:prstGeom prst="rect">
            <a:avLst/>
          </a:prstGeom>
          <a:noFill/>
        </p:spPr>
        <p:txBody>
          <a:bodyPr wrap="none" rtlCol="0">
            <a:spAutoFit/>
          </a:bodyPr>
          <a:lstStyle/>
          <a:p>
            <a:r>
              <a:rPr lang="en-US" sz="1400" b="1" dirty="0"/>
              <a:t>MOLA</a:t>
            </a:r>
          </a:p>
        </p:txBody>
      </p:sp>
      <p:sp>
        <p:nvSpPr>
          <p:cNvPr id="30" name="TextBox 29">
            <a:extLst>
              <a:ext uri="{FF2B5EF4-FFF2-40B4-BE49-F238E27FC236}">
                <a16:creationId xmlns:a16="http://schemas.microsoft.com/office/drawing/2014/main" xmlns="" id="{D298A425-7C01-9647-9A65-92A9050EBBFC}"/>
              </a:ext>
            </a:extLst>
          </p:cNvPr>
          <p:cNvSpPr txBox="1"/>
          <p:nvPr/>
        </p:nvSpPr>
        <p:spPr>
          <a:xfrm>
            <a:off x="5410200" y="2438400"/>
            <a:ext cx="633507" cy="276999"/>
          </a:xfrm>
          <a:prstGeom prst="rect">
            <a:avLst/>
          </a:prstGeom>
          <a:noFill/>
        </p:spPr>
        <p:txBody>
          <a:bodyPr wrap="none" rtlCol="0">
            <a:spAutoFit/>
          </a:bodyPr>
          <a:lstStyle/>
          <a:p>
            <a:r>
              <a:rPr lang="en-US" sz="1200" dirty="0">
                <a:solidFill>
                  <a:schemeClr val="bg1"/>
                </a:solidFill>
              </a:rPr>
              <a:t>800 µR</a:t>
            </a:r>
          </a:p>
        </p:txBody>
      </p:sp>
      <p:sp>
        <p:nvSpPr>
          <p:cNvPr id="31" name="TextBox 30">
            <a:extLst>
              <a:ext uri="{FF2B5EF4-FFF2-40B4-BE49-F238E27FC236}">
                <a16:creationId xmlns:a16="http://schemas.microsoft.com/office/drawing/2014/main" xmlns="" id="{37967018-FE7B-2544-8FF4-3BF20D53E32C}"/>
              </a:ext>
            </a:extLst>
          </p:cNvPr>
          <p:cNvSpPr txBox="1"/>
          <p:nvPr/>
        </p:nvSpPr>
        <p:spPr>
          <a:xfrm>
            <a:off x="6172200" y="2464002"/>
            <a:ext cx="595035" cy="276999"/>
          </a:xfrm>
          <a:prstGeom prst="rect">
            <a:avLst/>
          </a:prstGeom>
          <a:noFill/>
        </p:spPr>
        <p:txBody>
          <a:bodyPr wrap="none" rtlCol="0">
            <a:spAutoFit/>
          </a:bodyPr>
          <a:lstStyle/>
          <a:p>
            <a:r>
              <a:rPr lang="en-US" sz="1200" dirty="0"/>
              <a:t>500µR</a:t>
            </a:r>
          </a:p>
        </p:txBody>
      </p:sp>
      <p:sp>
        <p:nvSpPr>
          <p:cNvPr id="32" name="TextBox 31">
            <a:extLst>
              <a:ext uri="{FF2B5EF4-FFF2-40B4-BE49-F238E27FC236}">
                <a16:creationId xmlns:a16="http://schemas.microsoft.com/office/drawing/2014/main" xmlns="" id="{58D55818-B955-2C40-B7D6-5110E519C783}"/>
              </a:ext>
            </a:extLst>
          </p:cNvPr>
          <p:cNvSpPr txBox="1"/>
          <p:nvPr/>
        </p:nvSpPr>
        <p:spPr>
          <a:xfrm>
            <a:off x="6705600" y="5257800"/>
            <a:ext cx="633507" cy="276999"/>
          </a:xfrm>
          <a:prstGeom prst="rect">
            <a:avLst/>
          </a:prstGeom>
          <a:noFill/>
        </p:spPr>
        <p:txBody>
          <a:bodyPr wrap="none" rtlCol="0">
            <a:spAutoFit/>
          </a:bodyPr>
          <a:lstStyle/>
          <a:p>
            <a:r>
              <a:rPr lang="en-US" sz="1200" dirty="0">
                <a:solidFill>
                  <a:schemeClr val="bg1"/>
                </a:solidFill>
              </a:rPr>
              <a:t>500 µR</a:t>
            </a:r>
          </a:p>
        </p:txBody>
      </p:sp>
      <p:sp>
        <p:nvSpPr>
          <p:cNvPr id="33" name="TextBox 32">
            <a:extLst>
              <a:ext uri="{FF2B5EF4-FFF2-40B4-BE49-F238E27FC236}">
                <a16:creationId xmlns:a16="http://schemas.microsoft.com/office/drawing/2014/main" xmlns="" id="{3780956C-EE8A-7147-A78A-6E10B248BE06}"/>
              </a:ext>
            </a:extLst>
          </p:cNvPr>
          <p:cNvSpPr txBox="1"/>
          <p:nvPr/>
        </p:nvSpPr>
        <p:spPr>
          <a:xfrm>
            <a:off x="7626555" y="5284839"/>
            <a:ext cx="418654" cy="276999"/>
          </a:xfrm>
          <a:prstGeom prst="rect">
            <a:avLst/>
          </a:prstGeom>
          <a:noFill/>
        </p:spPr>
        <p:txBody>
          <a:bodyPr wrap="none" rtlCol="0">
            <a:spAutoFit/>
          </a:bodyPr>
          <a:lstStyle/>
          <a:p>
            <a:r>
              <a:rPr lang="en-US" sz="1200" dirty="0"/>
              <a:t>100</a:t>
            </a:r>
          </a:p>
        </p:txBody>
      </p:sp>
      <p:sp>
        <p:nvSpPr>
          <p:cNvPr id="34" name="TextBox 33">
            <a:extLst>
              <a:ext uri="{FF2B5EF4-FFF2-40B4-BE49-F238E27FC236}">
                <a16:creationId xmlns:a16="http://schemas.microsoft.com/office/drawing/2014/main" xmlns="" id="{E1DD774C-88BA-A945-8AD7-9AE5CC5CE4AB}"/>
              </a:ext>
            </a:extLst>
          </p:cNvPr>
          <p:cNvSpPr txBox="1"/>
          <p:nvPr/>
        </p:nvSpPr>
        <p:spPr>
          <a:xfrm>
            <a:off x="5561781" y="5274188"/>
            <a:ext cx="418654" cy="276999"/>
          </a:xfrm>
          <a:prstGeom prst="rect">
            <a:avLst/>
          </a:prstGeom>
          <a:noFill/>
        </p:spPr>
        <p:txBody>
          <a:bodyPr wrap="none" rtlCol="0">
            <a:spAutoFit/>
          </a:bodyPr>
          <a:lstStyle/>
          <a:p>
            <a:r>
              <a:rPr lang="en-US" sz="1200" dirty="0">
                <a:solidFill>
                  <a:schemeClr val="bg1"/>
                </a:solidFill>
              </a:rPr>
              <a:t>160</a:t>
            </a:r>
          </a:p>
        </p:txBody>
      </p:sp>
      <p:sp>
        <p:nvSpPr>
          <p:cNvPr id="35" name="TextBox 34">
            <a:extLst>
              <a:ext uri="{FF2B5EF4-FFF2-40B4-BE49-F238E27FC236}">
                <a16:creationId xmlns:a16="http://schemas.microsoft.com/office/drawing/2014/main" xmlns="" id="{5155F7A5-F30C-A04B-A656-33F774AB0C46}"/>
              </a:ext>
            </a:extLst>
          </p:cNvPr>
          <p:cNvSpPr txBox="1"/>
          <p:nvPr/>
        </p:nvSpPr>
        <p:spPr>
          <a:xfrm>
            <a:off x="5603570" y="5562600"/>
            <a:ext cx="340658" cy="276999"/>
          </a:xfrm>
          <a:prstGeom prst="rect">
            <a:avLst/>
          </a:prstGeom>
          <a:noFill/>
        </p:spPr>
        <p:txBody>
          <a:bodyPr wrap="none" rtlCol="0">
            <a:spAutoFit/>
          </a:bodyPr>
          <a:lstStyle/>
          <a:p>
            <a:r>
              <a:rPr lang="en-US" sz="1200" dirty="0"/>
              <a:t>90</a:t>
            </a:r>
          </a:p>
        </p:txBody>
      </p:sp>
      <p:sp>
        <p:nvSpPr>
          <p:cNvPr id="36" name="TextBox 35">
            <a:extLst>
              <a:ext uri="{FF2B5EF4-FFF2-40B4-BE49-F238E27FC236}">
                <a16:creationId xmlns:a16="http://schemas.microsoft.com/office/drawing/2014/main" xmlns="" id="{AE4EE323-8F0B-F143-B607-BB28835063B1}"/>
              </a:ext>
            </a:extLst>
          </p:cNvPr>
          <p:cNvSpPr txBox="1"/>
          <p:nvPr/>
        </p:nvSpPr>
        <p:spPr>
          <a:xfrm>
            <a:off x="3276600" y="5410200"/>
            <a:ext cx="633507" cy="276999"/>
          </a:xfrm>
          <a:prstGeom prst="rect">
            <a:avLst/>
          </a:prstGeom>
          <a:noFill/>
        </p:spPr>
        <p:txBody>
          <a:bodyPr wrap="none" rtlCol="0">
            <a:spAutoFit/>
          </a:bodyPr>
          <a:lstStyle/>
          <a:p>
            <a:r>
              <a:rPr lang="en-US" sz="1200" dirty="0">
                <a:solidFill>
                  <a:schemeClr val="bg1"/>
                </a:solidFill>
              </a:rPr>
              <a:t>400 µR</a:t>
            </a:r>
          </a:p>
        </p:txBody>
      </p:sp>
      <p:sp>
        <p:nvSpPr>
          <p:cNvPr id="37" name="TextBox 36">
            <a:extLst>
              <a:ext uri="{FF2B5EF4-FFF2-40B4-BE49-F238E27FC236}">
                <a16:creationId xmlns:a16="http://schemas.microsoft.com/office/drawing/2014/main" xmlns="" id="{4A9994A3-DA82-064F-B841-78C41125DEB6}"/>
              </a:ext>
            </a:extLst>
          </p:cNvPr>
          <p:cNvSpPr txBox="1"/>
          <p:nvPr/>
        </p:nvSpPr>
        <p:spPr>
          <a:xfrm>
            <a:off x="3935364" y="5410200"/>
            <a:ext cx="340658" cy="276999"/>
          </a:xfrm>
          <a:prstGeom prst="rect">
            <a:avLst/>
          </a:prstGeom>
          <a:noFill/>
        </p:spPr>
        <p:txBody>
          <a:bodyPr wrap="none" rtlCol="0">
            <a:spAutoFit/>
          </a:bodyPr>
          <a:lstStyle/>
          <a:p>
            <a:r>
              <a:rPr lang="en-US" sz="1200" dirty="0"/>
              <a:t>80</a:t>
            </a:r>
          </a:p>
        </p:txBody>
      </p:sp>
      <p:sp>
        <p:nvSpPr>
          <p:cNvPr id="38" name="TextBox 37">
            <a:extLst>
              <a:ext uri="{FF2B5EF4-FFF2-40B4-BE49-F238E27FC236}">
                <a16:creationId xmlns:a16="http://schemas.microsoft.com/office/drawing/2014/main" xmlns="" id="{EAFEF961-B56F-2E40-92EA-5445299C019A}"/>
              </a:ext>
            </a:extLst>
          </p:cNvPr>
          <p:cNvSpPr txBox="1"/>
          <p:nvPr/>
        </p:nvSpPr>
        <p:spPr>
          <a:xfrm>
            <a:off x="1143000" y="5638800"/>
            <a:ext cx="633507" cy="276999"/>
          </a:xfrm>
          <a:prstGeom prst="rect">
            <a:avLst/>
          </a:prstGeom>
          <a:noFill/>
        </p:spPr>
        <p:txBody>
          <a:bodyPr wrap="none" rtlCol="0">
            <a:spAutoFit/>
          </a:bodyPr>
          <a:lstStyle/>
          <a:p>
            <a:r>
              <a:rPr lang="en-US" sz="1200" dirty="0">
                <a:solidFill>
                  <a:schemeClr val="bg1"/>
                </a:solidFill>
              </a:rPr>
              <a:t>400 µR</a:t>
            </a:r>
          </a:p>
        </p:txBody>
      </p:sp>
      <p:sp>
        <p:nvSpPr>
          <p:cNvPr id="39" name="TextBox 38">
            <a:extLst>
              <a:ext uri="{FF2B5EF4-FFF2-40B4-BE49-F238E27FC236}">
                <a16:creationId xmlns:a16="http://schemas.microsoft.com/office/drawing/2014/main" xmlns="" id="{BA6140DA-030A-F543-A91E-7C26B2059DEB}"/>
              </a:ext>
            </a:extLst>
          </p:cNvPr>
          <p:cNvSpPr txBox="1"/>
          <p:nvPr/>
        </p:nvSpPr>
        <p:spPr>
          <a:xfrm>
            <a:off x="1828800" y="5638800"/>
            <a:ext cx="418654" cy="276999"/>
          </a:xfrm>
          <a:prstGeom prst="rect">
            <a:avLst/>
          </a:prstGeom>
          <a:noFill/>
        </p:spPr>
        <p:txBody>
          <a:bodyPr wrap="none" rtlCol="0">
            <a:spAutoFit/>
          </a:bodyPr>
          <a:lstStyle/>
          <a:p>
            <a:r>
              <a:rPr lang="en-US" sz="1200" dirty="0"/>
              <a:t>100</a:t>
            </a:r>
          </a:p>
        </p:txBody>
      </p:sp>
      <p:sp>
        <p:nvSpPr>
          <p:cNvPr id="40" name="TextBox 39">
            <a:extLst>
              <a:ext uri="{FF2B5EF4-FFF2-40B4-BE49-F238E27FC236}">
                <a16:creationId xmlns:a16="http://schemas.microsoft.com/office/drawing/2014/main" xmlns="" id="{3E25A72F-9552-0644-A62B-6431AA5F185D}"/>
              </a:ext>
            </a:extLst>
          </p:cNvPr>
          <p:cNvSpPr txBox="1"/>
          <p:nvPr/>
        </p:nvSpPr>
        <p:spPr>
          <a:xfrm>
            <a:off x="58840" y="5536524"/>
            <a:ext cx="580608" cy="276999"/>
          </a:xfrm>
          <a:prstGeom prst="rect">
            <a:avLst/>
          </a:prstGeom>
          <a:noFill/>
        </p:spPr>
        <p:txBody>
          <a:bodyPr wrap="none" rtlCol="0">
            <a:spAutoFit/>
          </a:bodyPr>
          <a:lstStyle/>
          <a:p>
            <a:r>
              <a:rPr lang="en-US" sz="1200" dirty="0"/>
              <a:t>35 µr </a:t>
            </a:r>
          </a:p>
        </p:txBody>
      </p:sp>
      <p:sp>
        <p:nvSpPr>
          <p:cNvPr id="41" name="TextBox 40">
            <a:extLst>
              <a:ext uri="{FF2B5EF4-FFF2-40B4-BE49-F238E27FC236}">
                <a16:creationId xmlns:a16="http://schemas.microsoft.com/office/drawing/2014/main" xmlns="" id="{EFDF5D54-D12D-F640-8C8D-0415CE0EE404}"/>
              </a:ext>
            </a:extLst>
          </p:cNvPr>
          <p:cNvSpPr txBox="1"/>
          <p:nvPr/>
        </p:nvSpPr>
        <p:spPr>
          <a:xfrm>
            <a:off x="228600" y="5235677"/>
            <a:ext cx="543739" cy="276999"/>
          </a:xfrm>
          <a:prstGeom prst="rect">
            <a:avLst/>
          </a:prstGeom>
          <a:noFill/>
        </p:spPr>
        <p:txBody>
          <a:bodyPr wrap="none" rtlCol="0">
            <a:spAutoFit/>
          </a:bodyPr>
          <a:lstStyle/>
          <a:p>
            <a:r>
              <a:rPr lang="en-US" sz="1200" dirty="0"/>
              <a:t>83 µR</a:t>
            </a:r>
          </a:p>
        </p:txBody>
      </p:sp>
      <p:cxnSp>
        <p:nvCxnSpPr>
          <p:cNvPr id="42" name="Straight Arrow Connector 41">
            <a:extLst>
              <a:ext uri="{FF2B5EF4-FFF2-40B4-BE49-F238E27FC236}">
                <a16:creationId xmlns:a16="http://schemas.microsoft.com/office/drawing/2014/main" xmlns="" id="{AD49F71D-7FCC-DF4D-AD1D-BC98BADD1BD4}"/>
              </a:ext>
            </a:extLst>
          </p:cNvPr>
          <p:cNvCxnSpPr>
            <a:stCxn id="41" idx="2"/>
            <a:endCxn id="10" idx="0"/>
          </p:cNvCxnSpPr>
          <p:nvPr/>
        </p:nvCxnSpPr>
        <p:spPr>
          <a:xfrm rot="16200000" flipH="1">
            <a:off x="473460" y="5539685"/>
            <a:ext cx="202324" cy="14830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xmlns="" id="{B10AAD60-BDB6-A649-92DD-B423C2005C08}"/>
              </a:ext>
            </a:extLst>
          </p:cNvPr>
          <p:cNvCxnSpPr/>
          <p:nvPr/>
        </p:nvCxnSpPr>
        <p:spPr>
          <a:xfrm rot="21180000">
            <a:off x="416858" y="5777300"/>
            <a:ext cx="199587" cy="16205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3903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EB4EB6-0221-B84F-A1F1-D33464084EEF}"/>
              </a:ext>
            </a:extLst>
          </p:cNvPr>
          <p:cNvSpPr>
            <a:spLocks noGrp="1"/>
          </p:cNvSpPr>
          <p:nvPr>
            <p:ph type="title"/>
          </p:nvPr>
        </p:nvSpPr>
        <p:spPr/>
        <p:txBody>
          <a:bodyPr>
            <a:normAutofit/>
          </a:bodyPr>
          <a:lstStyle/>
          <a:p>
            <a:r>
              <a:rPr lang="en-US" sz="2800" dirty="0"/>
              <a:t>Outline</a:t>
            </a:r>
          </a:p>
        </p:txBody>
      </p:sp>
      <p:sp>
        <p:nvSpPr>
          <p:cNvPr id="3" name="Content Placeholder 2">
            <a:extLst>
              <a:ext uri="{FF2B5EF4-FFF2-40B4-BE49-F238E27FC236}">
                <a16:creationId xmlns:a16="http://schemas.microsoft.com/office/drawing/2014/main" xmlns="" id="{79F61400-37C6-C144-96B1-B7F794B033A0}"/>
              </a:ext>
            </a:extLst>
          </p:cNvPr>
          <p:cNvSpPr>
            <a:spLocks noGrp="1"/>
          </p:cNvSpPr>
          <p:nvPr>
            <p:ph idx="1"/>
          </p:nvPr>
        </p:nvSpPr>
        <p:spPr>
          <a:xfrm>
            <a:off x="549990" y="1142181"/>
            <a:ext cx="8072899" cy="5052142"/>
          </a:xfrm>
        </p:spPr>
        <p:txBody>
          <a:bodyPr numCol="1">
            <a:normAutofit fontScale="85000" lnSpcReduction="20000"/>
          </a:bodyPr>
          <a:lstStyle/>
          <a:p>
            <a:r>
              <a:rPr lang="en-US" sz="2400" dirty="0"/>
              <a:t>Team Acknowledgements</a:t>
            </a:r>
          </a:p>
          <a:p>
            <a:r>
              <a:rPr lang="en-US" sz="2400" dirty="0"/>
              <a:t>Instrument Overview</a:t>
            </a:r>
            <a:endParaRPr lang="en-US" sz="2000" dirty="0"/>
          </a:p>
          <a:p>
            <a:pPr lvl="1"/>
            <a:r>
              <a:rPr lang="en-US" sz="2000" dirty="0"/>
              <a:t>Background</a:t>
            </a:r>
          </a:p>
          <a:p>
            <a:pPr lvl="1"/>
            <a:r>
              <a:rPr lang="en-US" sz="2000" dirty="0"/>
              <a:t>Evolution</a:t>
            </a:r>
          </a:p>
          <a:p>
            <a:pPr lvl="1"/>
            <a:r>
              <a:rPr lang="en-US" sz="2000" dirty="0"/>
              <a:t>Final Design</a:t>
            </a:r>
          </a:p>
          <a:p>
            <a:r>
              <a:rPr lang="en-US" sz="2400" dirty="0"/>
              <a:t>Development Challenges</a:t>
            </a:r>
          </a:p>
          <a:p>
            <a:pPr lvl="1"/>
            <a:r>
              <a:rPr lang="en-US" sz="2000" dirty="0"/>
              <a:t>Electronics</a:t>
            </a:r>
          </a:p>
          <a:p>
            <a:pPr lvl="1"/>
            <a:r>
              <a:rPr lang="en-US" sz="2000" dirty="0"/>
              <a:t>Detectors</a:t>
            </a:r>
          </a:p>
          <a:p>
            <a:pPr lvl="1"/>
            <a:r>
              <a:rPr lang="en-US" sz="2000" dirty="0"/>
              <a:t>Optics</a:t>
            </a:r>
          </a:p>
          <a:p>
            <a:pPr lvl="1"/>
            <a:r>
              <a:rPr lang="en-US" sz="2000" dirty="0"/>
              <a:t>Alignment</a:t>
            </a:r>
          </a:p>
          <a:p>
            <a:pPr lvl="1"/>
            <a:r>
              <a:rPr lang="en-US" sz="2000" dirty="0"/>
              <a:t>Mechanisms</a:t>
            </a:r>
            <a:endParaRPr lang="en-US" sz="1600" dirty="0"/>
          </a:p>
          <a:p>
            <a:pPr lvl="1"/>
            <a:r>
              <a:rPr lang="en-US" sz="2000" dirty="0"/>
              <a:t>Lasers</a:t>
            </a:r>
          </a:p>
          <a:p>
            <a:pPr marL="0" indent="0">
              <a:buNone/>
            </a:pPr>
            <a:r>
              <a:rPr lang="en-US" sz="2400" dirty="0"/>
              <a:t>Performance &amp; Verification</a:t>
            </a:r>
          </a:p>
          <a:p>
            <a:pPr lvl="1"/>
            <a:r>
              <a:rPr lang="en-US" sz="2000" dirty="0"/>
              <a:t>I&amp;T Flow</a:t>
            </a:r>
          </a:p>
          <a:p>
            <a:pPr lvl="1"/>
            <a:r>
              <a:rPr lang="en-US" sz="2000" dirty="0"/>
              <a:t>Bench Checkout Equipment</a:t>
            </a:r>
          </a:p>
          <a:p>
            <a:r>
              <a:rPr lang="en-US" sz="2400" dirty="0"/>
              <a:t>Launch and Commissioning</a:t>
            </a:r>
          </a:p>
          <a:p>
            <a:pPr lvl="1"/>
            <a:r>
              <a:rPr lang="en-US" sz="2000" dirty="0"/>
              <a:t>ATLAS Performance</a:t>
            </a:r>
          </a:p>
          <a:p>
            <a:pPr lvl="1"/>
            <a:r>
              <a:rPr lang="en-US" sz="2000" dirty="0"/>
              <a:t>Results</a:t>
            </a:r>
          </a:p>
          <a:p>
            <a:endParaRPr lang="en-US" sz="2400" dirty="0"/>
          </a:p>
          <a:p>
            <a:endParaRPr lang="en-US" sz="2400" dirty="0"/>
          </a:p>
          <a:p>
            <a:pPr lvl="1"/>
            <a:endParaRPr lang="en-US" sz="2000" dirty="0"/>
          </a:p>
        </p:txBody>
      </p:sp>
      <p:sp>
        <p:nvSpPr>
          <p:cNvPr id="4" name="Slide Number Placeholder 3">
            <a:extLst>
              <a:ext uri="{FF2B5EF4-FFF2-40B4-BE49-F238E27FC236}">
                <a16:creationId xmlns:a16="http://schemas.microsoft.com/office/drawing/2014/main" xmlns="" id="{1C0EB92A-4F9A-0C4D-87E1-BA334DBC0E32}"/>
              </a:ext>
            </a:extLst>
          </p:cNvPr>
          <p:cNvSpPr>
            <a:spLocks noGrp="1"/>
          </p:cNvSpPr>
          <p:nvPr>
            <p:ph type="sldNum" sz="quarter" idx="12"/>
          </p:nvPr>
        </p:nvSpPr>
        <p:spPr/>
        <p:txBody>
          <a:bodyPr/>
          <a:lstStyle/>
          <a:p>
            <a:fld id="{033793A4-DCC6-4EBF-A681-1ED602A0A0F4}" type="slidenum">
              <a:rPr lang="en-US" smtClean="0"/>
              <a:t>2</a:t>
            </a:fld>
            <a:endParaRPr lang="en-US"/>
          </a:p>
        </p:txBody>
      </p:sp>
    </p:spTree>
    <p:extLst>
      <p:ext uri="{BB962C8B-B14F-4D97-AF65-F5344CB8AC3E}">
        <p14:creationId xmlns:p14="http://schemas.microsoft.com/office/powerpoint/2010/main" val="2188139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descr="Iso3_ATLAS_Deployed_51713.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896199" y="1161748"/>
            <a:ext cx="1773623" cy="1944724"/>
          </a:xfrm>
          <a:prstGeom prst="rect">
            <a:avLst/>
          </a:prstGeom>
        </p:spPr>
      </p:pic>
      <p:sp>
        <p:nvSpPr>
          <p:cNvPr id="2" name="Title 1"/>
          <p:cNvSpPr>
            <a:spLocks noGrp="1"/>
          </p:cNvSpPr>
          <p:nvPr>
            <p:ph type="title"/>
          </p:nvPr>
        </p:nvSpPr>
        <p:spPr/>
        <p:txBody>
          <a:bodyPr>
            <a:noAutofit/>
          </a:bodyPr>
          <a:lstStyle/>
          <a:p>
            <a:r>
              <a:rPr lang="en-US" sz="2400" dirty="0"/>
              <a:t>ATLAS Challenges</a:t>
            </a:r>
            <a:br>
              <a:rPr lang="en-US" sz="2400" dirty="0"/>
            </a:br>
            <a:r>
              <a:rPr lang="en-US" sz="2400" dirty="0"/>
              <a:t>Laser Overview</a:t>
            </a:r>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21597" y="5597314"/>
            <a:ext cx="1586892" cy="853707"/>
          </a:xfrm>
          <a:prstGeom prst="rect">
            <a:avLst/>
          </a:prstGeom>
        </p:spPr>
      </p:pic>
      <p:pic>
        <p:nvPicPr>
          <p:cNvPr id="6" name="Picture 5"/>
          <p:cNvPicPr>
            <a:picLocks noChangeAspect="1"/>
          </p:cNvPicPr>
          <p:nvPr/>
        </p:nvPicPr>
        <p:blipFill>
          <a:blip r:embed="rId4"/>
          <a:stretch>
            <a:fillRect/>
          </a:stretch>
        </p:blipFill>
        <p:spPr>
          <a:xfrm>
            <a:off x="3974049" y="3207010"/>
            <a:ext cx="4869914" cy="3230045"/>
          </a:xfrm>
          <a:prstGeom prst="rect">
            <a:avLst/>
          </a:prstGeom>
        </p:spPr>
      </p:pic>
      <p:sp>
        <p:nvSpPr>
          <p:cNvPr id="7" name="Rectangle 6"/>
          <p:cNvSpPr/>
          <p:nvPr/>
        </p:nvSpPr>
        <p:spPr bwMode="auto">
          <a:xfrm>
            <a:off x="5243236" y="5529864"/>
            <a:ext cx="1128067" cy="75294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p:cxnSp>
        <p:nvCxnSpPr>
          <p:cNvPr id="9" name="Straight Arrow Connector 8"/>
          <p:cNvCxnSpPr/>
          <p:nvPr/>
        </p:nvCxnSpPr>
        <p:spPr bwMode="auto">
          <a:xfrm flipH="1">
            <a:off x="3407131" y="5670217"/>
            <a:ext cx="2203860" cy="236121"/>
          </a:xfrm>
          <a:prstGeom prst="straightConnector1">
            <a:avLst/>
          </a:prstGeom>
          <a:solidFill>
            <a:schemeClr val="accent1"/>
          </a:solidFill>
          <a:ln w="28575" cap="flat" cmpd="sng" algn="ctr">
            <a:solidFill>
              <a:schemeClr val="accent2"/>
            </a:solidFill>
            <a:prstDash val="solid"/>
            <a:round/>
            <a:headEnd type="none" w="med" len="med"/>
            <a:tailEnd type="triangle"/>
          </a:ln>
          <a:effectLst/>
        </p:spPr>
      </p:cxnSp>
      <p:pic>
        <p:nvPicPr>
          <p:cNvPr id="12" name="Picture 11"/>
          <p:cNvPicPr>
            <a:picLocks noChangeAspect="1"/>
          </p:cNvPicPr>
          <p:nvPr/>
        </p:nvPicPr>
        <p:blipFill>
          <a:blip r:embed="rId5"/>
          <a:stretch>
            <a:fillRect/>
          </a:stretch>
        </p:blipFill>
        <p:spPr>
          <a:xfrm>
            <a:off x="6730113" y="1061610"/>
            <a:ext cx="2113850" cy="2145400"/>
          </a:xfrm>
          <a:prstGeom prst="rect">
            <a:avLst/>
          </a:prstGeom>
        </p:spPr>
      </p:pic>
      <p:cxnSp>
        <p:nvCxnSpPr>
          <p:cNvPr id="13" name="Straight Connector 12"/>
          <p:cNvCxnSpPr/>
          <p:nvPr/>
        </p:nvCxnSpPr>
        <p:spPr bwMode="auto">
          <a:xfrm flipH="1" flipV="1">
            <a:off x="2152469" y="5529864"/>
            <a:ext cx="10818" cy="47376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flipH="1" flipV="1">
            <a:off x="3477616" y="5516528"/>
            <a:ext cx="9311" cy="44012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6" name="Straight Arrow Connector 15"/>
          <p:cNvCxnSpPr/>
          <p:nvPr/>
        </p:nvCxnSpPr>
        <p:spPr bwMode="auto">
          <a:xfrm flipV="1">
            <a:off x="2169309" y="5530850"/>
            <a:ext cx="1315988" cy="19031"/>
          </a:xfrm>
          <a:prstGeom prst="straightConnector1">
            <a:avLst/>
          </a:prstGeom>
          <a:solidFill>
            <a:schemeClr val="accent1"/>
          </a:solidFill>
          <a:ln w="12700" cap="flat" cmpd="sng" algn="ctr">
            <a:solidFill>
              <a:schemeClr val="tx1"/>
            </a:solidFill>
            <a:prstDash val="solid"/>
            <a:round/>
            <a:headEnd type="arrow" w="med" len="med"/>
            <a:tailEnd type="arrow" w="med" len="med"/>
          </a:ln>
          <a:effectLst/>
        </p:spPr>
      </p:cxnSp>
      <p:sp>
        <p:nvSpPr>
          <p:cNvPr id="22" name="Rectangle 21"/>
          <p:cNvSpPr/>
          <p:nvPr/>
        </p:nvSpPr>
        <p:spPr>
          <a:xfrm>
            <a:off x="-48544" y="5788277"/>
            <a:ext cx="1850951" cy="461665"/>
          </a:xfrm>
          <a:prstGeom prst="rect">
            <a:avLst/>
          </a:prstGeom>
        </p:spPr>
        <p:txBody>
          <a:bodyPr wrap="square">
            <a:spAutoFit/>
          </a:bodyPr>
          <a:lstStyle/>
          <a:p>
            <a:pPr algn="r"/>
            <a:r>
              <a:rPr lang="en-US" sz="1200" b="1"/>
              <a:t>Q-Switch Assembly</a:t>
            </a:r>
          </a:p>
          <a:p>
            <a:pPr algn="r"/>
            <a:r>
              <a:rPr lang="en-US" sz="1200" b="1" dirty="0"/>
              <a:t>(shown without cover)</a:t>
            </a:r>
          </a:p>
        </p:txBody>
      </p:sp>
      <p:sp>
        <p:nvSpPr>
          <p:cNvPr id="32" name="TextBox 31"/>
          <p:cNvSpPr txBox="1"/>
          <p:nvPr/>
        </p:nvSpPr>
        <p:spPr>
          <a:xfrm>
            <a:off x="5330959" y="2855263"/>
            <a:ext cx="720674" cy="307777"/>
          </a:xfrm>
          <a:prstGeom prst="rect">
            <a:avLst/>
          </a:prstGeom>
          <a:noFill/>
        </p:spPr>
        <p:txBody>
          <a:bodyPr wrap="square" rtlCol="0">
            <a:spAutoFit/>
          </a:bodyPr>
          <a:lstStyle/>
          <a:p>
            <a:pPr algn="r"/>
            <a:r>
              <a:rPr lang="en-US" sz="1400" b="1" dirty="0"/>
              <a:t>LOM</a:t>
            </a:r>
          </a:p>
        </p:txBody>
      </p:sp>
      <p:cxnSp>
        <p:nvCxnSpPr>
          <p:cNvPr id="34" name="Straight Arrow Connector 33"/>
          <p:cNvCxnSpPr>
            <a:stCxn id="32" idx="3"/>
          </p:cNvCxnSpPr>
          <p:nvPr/>
        </p:nvCxnSpPr>
        <p:spPr bwMode="auto">
          <a:xfrm flipV="1">
            <a:off x="6051633" y="2603228"/>
            <a:ext cx="1390179" cy="405924"/>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38" name="Straight Arrow Connector 37"/>
          <p:cNvCxnSpPr>
            <a:stCxn id="32" idx="3"/>
          </p:cNvCxnSpPr>
          <p:nvPr/>
        </p:nvCxnSpPr>
        <p:spPr bwMode="auto">
          <a:xfrm>
            <a:off x="6051633" y="3009152"/>
            <a:ext cx="266057" cy="577446"/>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43" name="TextBox 42"/>
          <p:cNvSpPr txBox="1"/>
          <p:nvPr/>
        </p:nvSpPr>
        <p:spPr>
          <a:xfrm>
            <a:off x="3946913" y="1056966"/>
            <a:ext cx="1499200" cy="430887"/>
          </a:xfrm>
          <a:prstGeom prst="rect">
            <a:avLst/>
          </a:prstGeom>
          <a:noFill/>
          <a:ln>
            <a:noFill/>
          </a:ln>
          <a:effectLst/>
        </p:spPr>
        <p:txBody>
          <a:bodyPr wrap="square" rtlCol="0">
            <a:spAutoFit/>
          </a:bodyPr>
          <a:lstStyle/>
          <a:p>
            <a:pPr algn="ctr"/>
            <a:r>
              <a:rPr lang="en-US" sz="1100" b="1" dirty="0"/>
              <a:t>ATLAS Laser (2)</a:t>
            </a:r>
          </a:p>
          <a:p>
            <a:pPr algn="ctr"/>
            <a:endParaRPr lang="en-US" sz="1100" b="1" dirty="0"/>
          </a:p>
        </p:txBody>
      </p:sp>
      <p:sp>
        <p:nvSpPr>
          <p:cNvPr id="21" name="TextBox 20"/>
          <p:cNvSpPr txBox="1"/>
          <p:nvPr/>
        </p:nvSpPr>
        <p:spPr>
          <a:xfrm>
            <a:off x="531945" y="1145451"/>
            <a:ext cx="1539155" cy="276999"/>
          </a:xfrm>
          <a:prstGeom prst="rect">
            <a:avLst/>
          </a:prstGeom>
          <a:noFill/>
          <a:ln>
            <a:noFill/>
          </a:ln>
          <a:effectLst/>
        </p:spPr>
        <p:txBody>
          <a:bodyPr wrap="square" rtlCol="0">
            <a:spAutoFit/>
          </a:bodyPr>
          <a:lstStyle/>
          <a:p>
            <a:pPr algn="ctr"/>
            <a:r>
              <a:rPr lang="en-US" sz="1200" b="1" dirty="0"/>
              <a:t>ATLAS Instrument</a:t>
            </a:r>
          </a:p>
        </p:txBody>
      </p:sp>
      <p:pic>
        <p:nvPicPr>
          <p:cNvPr id="3" name="Picture 2"/>
          <p:cNvPicPr>
            <a:picLocks noChangeAspect="1"/>
          </p:cNvPicPr>
          <p:nvPr/>
        </p:nvPicPr>
        <p:blipFill>
          <a:blip r:embed="rId6"/>
          <a:stretch>
            <a:fillRect/>
          </a:stretch>
        </p:blipFill>
        <p:spPr>
          <a:xfrm>
            <a:off x="4089454" y="1427575"/>
            <a:ext cx="2179452" cy="1416981"/>
          </a:xfrm>
          <a:prstGeom prst="rect">
            <a:avLst/>
          </a:prstGeom>
        </p:spPr>
      </p:pic>
      <p:cxnSp>
        <p:nvCxnSpPr>
          <p:cNvPr id="11" name="Straight Connector 10"/>
          <p:cNvCxnSpPr/>
          <p:nvPr/>
        </p:nvCxnSpPr>
        <p:spPr bwMode="auto">
          <a:xfrm flipH="1" flipV="1">
            <a:off x="4023049" y="1684900"/>
            <a:ext cx="199499" cy="6652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flipH="1" flipV="1">
            <a:off x="5233623" y="1365946"/>
            <a:ext cx="199499" cy="6652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V="1">
            <a:off x="5636533" y="1364333"/>
            <a:ext cx="235622" cy="64856"/>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flipV="1">
            <a:off x="6270558" y="1618497"/>
            <a:ext cx="235622" cy="64856"/>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flipV="1">
            <a:off x="6268906" y="2399422"/>
            <a:ext cx="235622" cy="64856"/>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8" name="Straight Arrow Connector 27"/>
          <p:cNvCxnSpPr/>
          <p:nvPr/>
        </p:nvCxnSpPr>
        <p:spPr bwMode="auto">
          <a:xfrm flipV="1">
            <a:off x="4053955" y="1376948"/>
            <a:ext cx="1212684" cy="306278"/>
          </a:xfrm>
          <a:prstGeom prst="straightConnector1">
            <a:avLst/>
          </a:prstGeom>
          <a:solidFill>
            <a:schemeClr val="accent1"/>
          </a:solidFill>
          <a:ln w="6350" cap="flat" cmpd="sng" algn="ctr">
            <a:solidFill>
              <a:schemeClr val="tx1"/>
            </a:solidFill>
            <a:prstDash val="solid"/>
            <a:round/>
            <a:headEnd type="triangle"/>
            <a:tailEnd type="triangle"/>
          </a:ln>
          <a:effectLst/>
        </p:spPr>
      </p:cxnSp>
      <p:cxnSp>
        <p:nvCxnSpPr>
          <p:cNvPr id="40" name="Straight Arrow Connector 39"/>
          <p:cNvCxnSpPr/>
          <p:nvPr/>
        </p:nvCxnSpPr>
        <p:spPr bwMode="auto">
          <a:xfrm>
            <a:off x="5791124" y="1388935"/>
            <a:ext cx="622961" cy="238647"/>
          </a:xfrm>
          <a:prstGeom prst="straightConnector1">
            <a:avLst/>
          </a:prstGeom>
          <a:solidFill>
            <a:schemeClr val="accent1"/>
          </a:solidFill>
          <a:ln w="6350" cap="flat" cmpd="sng" algn="ctr">
            <a:solidFill>
              <a:schemeClr val="tx1"/>
            </a:solidFill>
            <a:prstDash val="solid"/>
            <a:round/>
            <a:headEnd type="triangle"/>
            <a:tailEnd type="triangle"/>
          </a:ln>
          <a:effectLst/>
        </p:spPr>
      </p:cxnSp>
      <p:cxnSp>
        <p:nvCxnSpPr>
          <p:cNvPr id="42" name="Straight Arrow Connector 41"/>
          <p:cNvCxnSpPr/>
          <p:nvPr/>
        </p:nvCxnSpPr>
        <p:spPr bwMode="auto">
          <a:xfrm>
            <a:off x="6353902" y="1653724"/>
            <a:ext cx="19106" cy="773368"/>
          </a:xfrm>
          <a:prstGeom prst="straightConnector1">
            <a:avLst/>
          </a:prstGeom>
          <a:solidFill>
            <a:schemeClr val="accent1"/>
          </a:solidFill>
          <a:ln w="6350" cap="flat" cmpd="sng" algn="ctr">
            <a:solidFill>
              <a:schemeClr val="tx1"/>
            </a:solidFill>
            <a:prstDash val="solid"/>
            <a:round/>
            <a:headEnd type="triangle"/>
            <a:tailEnd type="triangle"/>
          </a:ln>
          <a:effectLst/>
        </p:spPr>
      </p:cxnSp>
      <p:sp>
        <p:nvSpPr>
          <p:cNvPr id="18" name="Rectangle 17"/>
          <p:cNvSpPr/>
          <p:nvPr/>
        </p:nvSpPr>
        <p:spPr>
          <a:xfrm>
            <a:off x="4373071" y="1312976"/>
            <a:ext cx="559022" cy="253916"/>
          </a:xfrm>
          <a:prstGeom prst="rect">
            <a:avLst/>
          </a:prstGeom>
          <a:solidFill>
            <a:schemeClr val="bg1"/>
          </a:solidFill>
        </p:spPr>
        <p:txBody>
          <a:bodyPr wrap="square">
            <a:spAutoFit/>
          </a:bodyPr>
          <a:lstStyle/>
          <a:p>
            <a:r>
              <a:rPr lang="sk-SK" sz="1050" dirty="0">
                <a:solidFill>
                  <a:srgbClr val="000065"/>
                </a:solidFill>
                <a:latin typeface=""/>
              </a:rPr>
              <a:t>50 cm </a:t>
            </a:r>
            <a:endParaRPr lang="en-US" sz="1050" dirty="0"/>
          </a:p>
        </p:txBody>
      </p:sp>
      <p:sp>
        <p:nvSpPr>
          <p:cNvPr id="35" name="Rectangle 34"/>
          <p:cNvSpPr/>
          <p:nvPr/>
        </p:nvSpPr>
        <p:spPr>
          <a:xfrm>
            <a:off x="5988605" y="1294683"/>
            <a:ext cx="588623" cy="253916"/>
          </a:xfrm>
          <a:prstGeom prst="rect">
            <a:avLst/>
          </a:prstGeom>
          <a:solidFill>
            <a:schemeClr val="bg1"/>
          </a:solidFill>
        </p:spPr>
        <p:txBody>
          <a:bodyPr wrap="none">
            <a:spAutoFit/>
          </a:bodyPr>
          <a:lstStyle/>
          <a:p>
            <a:r>
              <a:rPr lang="sk-SK" sz="1050" dirty="0">
                <a:solidFill>
                  <a:srgbClr val="000065"/>
                </a:solidFill>
                <a:latin typeface=""/>
              </a:rPr>
              <a:t>30 cm </a:t>
            </a:r>
            <a:endParaRPr lang="en-US" sz="1050" dirty="0"/>
          </a:p>
        </p:txBody>
      </p:sp>
      <p:sp>
        <p:nvSpPr>
          <p:cNvPr id="36" name="Rectangle 35"/>
          <p:cNvSpPr/>
          <p:nvPr/>
        </p:nvSpPr>
        <p:spPr>
          <a:xfrm>
            <a:off x="6257572" y="1892686"/>
            <a:ext cx="548402" cy="253916"/>
          </a:xfrm>
          <a:prstGeom prst="rect">
            <a:avLst/>
          </a:prstGeom>
          <a:solidFill>
            <a:schemeClr val="bg1"/>
          </a:solidFill>
        </p:spPr>
        <p:txBody>
          <a:bodyPr wrap="square">
            <a:spAutoFit/>
          </a:bodyPr>
          <a:lstStyle/>
          <a:p>
            <a:r>
              <a:rPr lang="sk-SK" sz="1050" dirty="0">
                <a:solidFill>
                  <a:srgbClr val="000065"/>
                </a:solidFill>
                <a:latin typeface=""/>
              </a:rPr>
              <a:t>15 cm </a:t>
            </a:r>
            <a:endParaRPr lang="en-US" sz="1050" dirty="0"/>
          </a:p>
        </p:txBody>
      </p:sp>
      <p:cxnSp>
        <p:nvCxnSpPr>
          <p:cNvPr id="45" name="Straight Connector 44"/>
          <p:cNvCxnSpPr/>
          <p:nvPr/>
        </p:nvCxnSpPr>
        <p:spPr bwMode="auto">
          <a:xfrm flipH="1" flipV="1">
            <a:off x="2781939" y="2464278"/>
            <a:ext cx="2804" cy="468541"/>
          </a:xfrm>
          <a:prstGeom prst="line">
            <a:avLst/>
          </a:prstGeom>
          <a:solidFill>
            <a:schemeClr val="accent1"/>
          </a:solidFill>
          <a:ln w="12700" cap="flat" cmpd="sng" algn="ctr">
            <a:solidFill>
              <a:schemeClr val="accent2">
                <a:lumMod val="60000"/>
                <a:lumOff val="40000"/>
              </a:schemeClr>
            </a:solidFill>
            <a:prstDash val="solid"/>
            <a:round/>
            <a:headEnd type="none" w="med" len="med"/>
            <a:tailEnd type="none" w="med" len="med"/>
          </a:ln>
          <a:effectLst/>
        </p:spPr>
      </p:cxnSp>
      <p:cxnSp>
        <p:nvCxnSpPr>
          <p:cNvPr id="48" name="Straight Connector 47"/>
          <p:cNvCxnSpPr/>
          <p:nvPr/>
        </p:nvCxnSpPr>
        <p:spPr bwMode="auto">
          <a:xfrm flipH="1" flipV="1">
            <a:off x="1876132" y="1834666"/>
            <a:ext cx="147994" cy="75412"/>
          </a:xfrm>
          <a:prstGeom prst="line">
            <a:avLst/>
          </a:prstGeom>
          <a:solidFill>
            <a:schemeClr val="accent1"/>
          </a:solidFill>
          <a:ln w="38100" cap="flat" cmpd="sng" algn="ctr">
            <a:solidFill>
              <a:schemeClr val="accent2">
                <a:lumMod val="60000"/>
                <a:lumOff val="40000"/>
              </a:schemeClr>
            </a:solidFill>
            <a:prstDash val="solid"/>
            <a:round/>
            <a:headEnd type="none" w="med" len="med"/>
            <a:tailEnd type="triangle" w="med" len="med"/>
          </a:ln>
          <a:effectLst/>
        </p:spPr>
      </p:cxnSp>
      <p:cxnSp>
        <p:nvCxnSpPr>
          <p:cNvPr id="54" name="Straight Connector 53"/>
          <p:cNvCxnSpPr/>
          <p:nvPr/>
        </p:nvCxnSpPr>
        <p:spPr bwMode="auto">
          <a:xfrm flipV="1">
            <a:off x="2791959" y="2707683"/>
            <a:ext cx="316171" cy="103668"/>
          </a:xfrm>
          <a:prstGeom prst="line">
            <a:avLst/>
          </a:prstGeom>
          <a:solidFill>
            <a:schemeClr val="accent1"/>
          </a:solidFill>
          <a:ln w="12700" cap="flat" cmpd="sng" algn="ctr">
            <a:solidFill>
              <a:schemeClr val="accent2">
                <a:lumMod val="60000"/>
                <a:lumOff val="40000"/>
              </a:schemeClr>
            </a:solidFill>
            <a:prstDash val="solid"/>
            <a:round/>
            <a:headEnd type="none" w="med" len="med"/>
            <a:tailEnd type="none" w="med" len="med"/>
          </a:ln>
          <a:effectLst/>
        </p:spPr>
      </p:cxnSp>
      <p:cxnSp>
        <p:nvCxnSpPr>
          <p:cNvPr id="58" name="Straight Connector 57"/>
          <p:cNvCxnSpPr/>
          <p:nvPr/>
        </p:nvCxnSpPr>
        <p:spPr bwMode="auto">
          <a:xfrm flipV="1">
            <a:off x="2746439" y="2328205"/>
            <a:ext cx="1" cy="362453"/>
          </a:xfrm>
          <a:prstGeom prst="line">
            <a:avLst/>
          </a:prstGeom>
          <a:solidFill>
            <a:schemeClr val="accent1"/>
          </a:solidFill>
          <a:ln w="19050" cap="flat" cmpd="sng" algn="ctr">
            <a:solidFill>
              <a:schemeClr val="accent2">
                <a:lumMod val="60000"/>
                <a:lumOff val="40000"/>
              </a:schemeClr>
            </a:solidFill>
            <a:prstDash val="solid"/>
            <a:round/>
            <a:headEnd type="none" w="med" len="med"/>
            <a:tailEnd type="none" w="med" len="med"/>
          </a:ln>
          <a:effectLst/>
        </p:spPr>
      </p:cxnSp>
      <p:cxnSp>
        <p:nvCxnSpPr>
          <p:cNvPr id="60" name="Straight Arrow Connector 59"/>
          <p:cNvCxnSpPr/>
          <p:nvPr/>
        </p:nvCxnSpPr>
        <p:spPr bwMode="auto">
          <a:xfrm>
            <a:off x="3655798" y="1542815"/>
            <a:ext cx="0" cy="1263375"/>
          </a:xfrm>
          <a:prstGeom prst="straightConnector1">
            <a:avLst/>
          </a:prstGeom>
          <a:solidFill>
            <a:schemeClr val="accent1"/>
          </a:solidFill>
          <a:ln w="6350" cap="flat" cmpd="sng" algn="ctr">
            <a:solidFill>
              <a:schemeClr val="tx1"/>
            </a:solidFill>
            <a:prstDash val="solid"/>
            <a:round/>
            <a:headEnd type="triangle"/>
            <a:tailEnd type="triangle"/>
          </a:ln>
          <a:effectLst/>
        </p:spPr>
      </p:cxnSp>
      <p:sp>
        <p:nvSpPr>
          <p:cNvPr id="61" name="Rectangle 60"/>
          <p:cNvSpPr/>
          <p:nvPr/>
        </p:nvSpPr>
        <p:spPr>
          <a:xfrm>
            <a:off x="3541114" y="1718163"/>
            <a:ext cx="403780" cy="184666"/>
          </a:xfrm>
          <a:prstGeom prst="rect">
            <a:avLst/>
          </a:prstGeom>
          <a:solidFill>
            <a:schemeClr val="bg1"/>
          </a:solidFill>
        </p:spPr>
        <p:txBody>
          <a:bodyPr wrap="square">
            <a:spAutoFit/>
          </a:bodyPr>
          <a:lstStyle/>
          <a:p>
            <a:r>
              <a:rPr lang="sk-SK" sz="600" dirty="0">
                <a:solidFill>
                  <a:srgbClr val="000065"/>
                </a:solidFill>
                <a:latin typeface=""/>
              </a:rPr>
              <a:t>1.7 m </a:t>
            </a:r>
            <a:endParaRPr lang="en-US" sz="600" dirty="0"/>
          </a:p>
        </p:txBody>
      </p:sp>
      <p:cxnSp>
        <p:nvCxnSpPr>
          <p:cNvPr id="65" name="Straight Connector 64"/>
          <p:cNvCxnSpPr/>
          <p:nvPr/>
        </p:nvCxnSpPr>
        <p:spPr bwMode="auto">
          <a:xfrm flipH="1">
            <a:off x="3298114" y="1497914"/>
            <a:ext cx="218034" cy="3701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flipH="1">
            <a:off x="3259582" y="2826048"/>
            <a:ext cx="218034" cy="37015"/>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70" name="Rectangle 69"/>
          <p:cNvSpPr/>
          <p:nvPr/>
        </p:nvSpPr>
        <p:spPr>
          <a:xfrm>
            <a:off x="2717647" y="2841099"/>
            <a:ext cx="664243" cy="184666"/>
          </a:xfrm>
          <a:prstGeom prst="rect">
            <a:avLst/>
          </a:prstGeom>
          <a:noFill/>
        </p:spPr>
        <p:txBody>
          <a:bodyPr wrap="square">
            <a:spAutoFit/>
          </a:bodyPr>
          <a:lstStyle/>
          <a:p>
            <a:r>
              <a:rPr lang="sk-SK" sz="600" b="1" dirty="0">
                <a:solidFill>
                  <a:schemeClr val="bg1"/>
                </a:solidFill>
                <a:latin typeface=""/>
              </a:rPr>
              <a:t>LASER 1</a:t>
            </a:r>
            <a:endParaRPr lang="en-US" sz="600" b="1" dirty="0">
              <a:solidFill>
                <a:schemeClr val="bg1"/>
              </a:solidFill>
            </a:endParaRPr>
          </a:p>
        </p:txBody>
      </p:sp>
      <p:sp>
        <p:nvSpPr>
          <p:cNvPr id="72" name="Rectangle 71"/>
          <p:cNvSpPr/>
          <p:nvPr/>
        </p:nvSpPr>
        <p:spPr>
          <a:xfrm>
            <a:off x="3048077" y="2583824"/>
            <a:ext cx="664243" cy="184666"/>
          </a:xfrm>
          <a:prstGeom prst="rect">
            <a:avLst/>
          </a:prstGeom>
          <a:noFill/>
        </p:spPr>
        <p:txBody>
          <a:bodyPr wrap="square">
            <a:spAutoFit/>
          </a:bodyPr>
          <a:lstStyle/>
          <a:p>
            <a:r>
              <a:rPr lang="sk-SK" sz="600" b="1" dirty="0">
                <a:solidFill>
                  <a:schemeClr val="bg1"/>
                </a:solidFill>
                <a:latin typeface=""/>
              </a:rPr>
              <a:t>LASER 2</a:t>
            </a:r>
            <a:endParaRPr lang="en-US" sz="600" b="1" dirty="0">
              <a:solidFill>
                <a:schemeClr val="bg1"/>
              </a:solidFill>
            </a:endParaRPr>
          </a:p>
        </p:txBody>
      </p:sp>
      <p:sp>
        <p:nvSpPr>
          <p:cNvPr id="75" name="Rectangle 74"/>
          <p:cNvSpPr/>
          <p:nvPr/>
        </p:nvSpPr>
        <p:spPr>
          <a:xfrm>
            <a:off x="6739731" y="1412085"/>
            <a:ext cx="2124299" cy="246221"/>
          </a:xfrm>
          <a:prstGeom prst="rect">
            <a:avLst/>
          </a:prstGeom>
          <a:noFill/>
        </p:spPr>
        <p:txBody>
          <a:bodyPr wrap="none">
            <a:spAutoFit/>
          </a:bodyPr>
          <a:lstStyle/>
          <a:p>
            <a:r>
              <a:rPr lang="sk-SK" sz="1000" b="1" dirty="0">
                <a:solidFill>
                  <a:srgbClr val="FFC000"/>
                </a:solidFill>
                <a:latin typeface=""/>
              </a:rPr>
              <a:t>Laser Electronics Module (LEM)</a:t>
            </a:r>
            <a:endParaRPr lang="en-US" sz="1000" b="1" dirty="0">
              <a:solidFill>
                <a:srgbClr val="FFC000"/>
              </a:solidFill>
            </a:endParaRPr>
          </a:p>
        </p:txBody>
      </p:sp>
      <p:sp>
        <p:nvSpPr>
          <p:cNvPr id="79" name="Rectangle 78"/>
          <p:cNvSpPr/>
          <p:nvPr/>
        </p:nvSpPr>
        <p:spPr>
          <a:xfrm>
            <a:off x="6957076" y="2179086"/>
            <a:ext cx="1848583" cy="246221"/>
          </a:xfrm>
          <a:prstGeom prst="rect">
            <a:avLst/>
          </a:prstGeom>
          <a:noFill/>
        </p:spPr>
        <p:txBody>
          <a:bodyPr wrap="none">
            <a:spAutoFit/>
          </a:bodyPr>
          <a:lstStyle/>
          <a:p>
            <a:r>
              <a:rPr lang="sk-SK" sz="1000" b="1" dirty="0">
                <a:solidFill>
                  <a:schemeClr val="accent2">
                    <a:lumMod val="40000"/>
                    <a:lumOff val="60000"/>
                  </a:schemeClr>
                </a:solidFill>
                <a:latin typeface=""/>
              </a:rPr>
              <a:t>Laser </a:t>
            </a:r>
            <a:r>
              <a:rPr lang="sk-SK" sz="1000" b="1" dirty="0" err="1">
                <a:solidFill>
                  <a:schemeClr val="accent2">
                    <a:lumMod val="40000"/>
                    <a:lumOff val="60000"/>
                  </a:schemeClr>
                </a:solidFill>
                <a:latin typeface=""/>
              </a:rPr>
              <a:t>Optics</a:t>
            </a:r>
            <a:r>
              <a:rPr lang="sk-SK" sz="1000" b="1" dirty="0">
                <a:solidFill>
                  <a:schemeClr val="accent2">
                    <a:lumMod val="40000"/>
                    <a:lumOff val="60000"/>
                  </a:schemeClr>
                </a:solidFill>
                <a:latin typeface=""/>
              </a:rPr>
              <a:t> Module (LOM)</a:t>
            </a:r>
            <a:endParaRPr lang="en-US" sz="1000" b="1" dirty="0">
              <a:solidFill>
                <a:schemeClr val="accent2">
                  <a:lumMod val="40000"/>
                  <a:lumOff val="60000"/>
                </a:schemeClr>
              </a:solidFill>
            </a:endParaRPr>
          </a:p>
        </p:txBody>
      </p:sp>
      <p:sp>
        <p:nvSpPr>
          <p:cNvPr id="83" name="TextBox 82"/>
          <p:cNvSpPr txBox="1"/>
          <p:nvPr/>
        </p:nvSpPr>
        <p:spPr>
          <a:xfrm>
            <a:off x="5168469" y="5661800"/>
            <a:ext cx="1233520" cy="523220"/>
          </a:xfrm>
          <a:prstGeom prst="rect">
            <a:avLst/>
          </a:prstGeom>
          <a:noFill/>
        </p:spPr>
        <p:txBody>
          <a:bodyPr wrap="square" rtlCol="0">
            <a:spAutoFit/>
          </a:bodyPr>
          <a:lstStyle/>
          <a:p>
            <a:pPr algn="ctr"/>
            <a:r>
              <a:rPr lang="en-US" sz="1400" b="1" dirty="0">
                <a:solidFill>
                  <a:schemeClr val="bg1"/>
                </a:solidFill>
              </a:rPr>
              <a:t>Master Oscillator</a:t>
            </a:r>
          </a:p>
        </p:txBody>
      </p:sp>
      <p:sp>
        <p:nvSpPr>
          <p:cNvPr id="84" name="TextBox 83"/>
          <p:cNvSpPr txBox="1"/>
          <p:nvPr/>
        </p:nvSpPr>
        <p:spPr>
          <a:xfrm>
            <a:off x="4874553" y="4925488"/>
            <a:ext cx="1642621" cy="276999"/>
          </a:xfrm>
          <a:prstGeom prst="rect">
            <a:avLst/>
          </a:prstGeom>
          <a:noFill/>
        </p:spPr>
        <p:txBody>
          <a:bodyPr wrap="square" rtlCol="0">
            <a:spAutoFit/>
          </a:bodyPr>
          <a:lstStyle/>
          <a:p>
            <a:pPr algn="ctr"/>
            <a:r>
              <a:rPr lang="en-US" sz="1200" b="1">
                <a:solidFill>
                  <a:schemeClr val="bg1"/>
                </a:solidFill>
              </a:rPr>
              <a:t>Pre-Amplifier</a:t>
            </a:r>
            <a:endParaRPr lang="en-US" sz="1200" b="1" dirty="0">
              <a:solidFill>
                <a:schemeClr val="bg1"/>
              </a:solidFill>
            </a:endParaRPr>
          </a:p>
        </p:txBody>
      </p:sp>
      <p:sp>
        <p:nvSpPr>
          <p:cNvPr id="85" name="TextBox 84"/>
          <p:cNvSpPr txBox="1"/>
          <p:nvPr/>
        </p:nvSpPr>
        <p:spPr>
          <a:xfrm>
            <a:off x="6216124" y="3899586"/>
            <a:ext cx="1269535" cy="276999"/>
          </a:xfrm>
          <a:prstGeom prst="rect">
            <a:avLst/>
          </a:prstGeom>
          <a:noFill/>
        </p:spPr>
        <p:txBody>
          <a:bodyPr wrap="square" rtlCol="0">
            <a:spAutoFit/>
          </a:bodyPr>
          <a:lstStyle/>
          <a:p>
            <a:pPr algn="ctr"/>
            <a:r>
              <a:rPr lang="en-US" sz="1200" b="1">
                <a:solidFill>
                  <a:schemeClr val="bg1"/>
                </a:solidFill>
              </a:rPr>
              <a:t>Amplifiers (2)</a:t>
            </a:r>
            <a:endParaRPr lang="en-US" sz="1200" b="1" dirty="0">
              <a:solidFill>
                <a:schemeClr val="bg1"/>
              </a:solidFill>
            </a:endParaRPr>
          </a:p>
        </p:txBody>
      </p:sp>
      <p:sp>
        <p:nvSpPr>
          <p:cNvPr id="15" name="TextBox 14"/>
          <p:cNvSpPr txBox="1"/>
          <p:nvPr/>
        </p:nvSpPr>
        <p:spPr>
          <a:xfrm>
            <a:off x="2567218" y="5408806"/>
            <a:ext cx="495649" cy="215444"/>
          </a:xfrm>
          <a:prstGeom prst="rect">
            <a:avLst/>
          </a:prstGeom>
          <a:solidFill>
            <a:schemeClr val="bg1"/>
          </a:solidFill>
        </p:spPr>
        <p:txBody>
          <a:bodyPr wrap="none" rtlCol="0">
            <a:spAutoFit/>
          </a:bodyPr>
          <a:lstStyle/>
          <a:p>
            <a:r>
              <a:rPr lang="en-US" sz="800" dirty="0"/>
              <a:t>45 mm</a:t>
            </a:r>
          </a:p>
        </p:txBody>
      </p:sp>
      <p:sp>
        <p:nvSpPr>
          <p:cNvPr id="92" name="TextBox 91"/>
          <p:cNvSpPr txBox="1"/>
          <p:nvPr/>
        </p:nvSpPr>
        <p:spPr>
          <a:xfrm>
            <a:off x="69246" y="3142110"/>
            <a:ext cx="3953803" cy="2277547"/>
          </a:xfrm>
          <a:prstGeom prst="rect">
            <a:avLst/>
          </a:prstGeom>
          <a:noFill/>
          <a:ln>
            <a:noFill/>
          </a:ln>
          <a:effectLst/>
        </p:spPr>
        <p:txBody>
          <a:bodyPr wrap="square" rtlCol="0">
            <a:spAutoFit/>
          </a:bodyPr>
          <a:lstStyle/>
          <a:p>
            <a:r>
              <a:rPr lang="en-US" sz="1400" b="1" u="sng" dirty="0"/>
              <a:t>Laser Functional Description:</a:t>
            </a:r>
          </a:p>
          <a:p>
            <a:pPr marL="171450" indent="-171450">
              <a:buFont typeface="Arial" charset="0"/>
              <a:buChar char="•"/>
            </a:pPr>
            <a:r>
              <a:rPr lang="en-US" sz="1400" dirty="0"/>
              <a:t>Pulsed operation</a:t>
            </a:r>
          </a:p>
          <a:p>
            <a:pPr marL="628650" lvl="1" indent="-171450">
              <a:buFont typeface="Arial" charset="0"/>
              <a:buChar char="•"/>
            </a:pPr>
            <a:r>
              <a:rPr lang="en-US" sz="1100" dirty="0"/>
              <a:t>10-kHz Pulse Repetition Frequency</a:t>
            </a:r>
          </a:p>
          <a:p>
            <a:pPr marL="628650" lvl="1" indent="-171450">
              <a:buFont typeface="Arial" charset="0"/>
              <a:buChar char="•"/>
            </a:pPr>
            <a:r>
              <a:rPr lang="en-US" sz="1100" dirty="0"/>
              <a:t>1.2-ns pulse width</a:t>
            </a:r>
          </a:p>
          <a:p>
            <a:pPr marL="628650" lvl="1" indent="-171450">
              <a:buFont typeface="Arial" charset="0"/>
              <a:buChar char="•"/>
            </a:pPr>
            <a:r>
              <a:rPr lang="en-US" sz="1100" dirty="0"/>
              <a:t>~250 µJ – 900 µJ/pulse</a:t>
            </a:r>
          </a:p>
          <a:p>
            <a:pPr marL="171450" indent="-171450">
              <a:buFont typeface="Arial" charset="0"/>
              <a:buChar char="•"/>
            </a:pPr>
            <a:r>
              <a:rPr lang="en-US" sz="1400" dirty="0"/>
              <a:t>Master Oscillator – Power Amplifier (MOPA)</a:t>
            </a:r>
          </a:p>
          <a:p>
            <a:pPr marL="628650" lvl="1" indent="-171450">
              <a:buFont typeface="Arial" charset="0"/>
              <a:buChar char="•"/>
            </a:pPr>
            <a:r>
              <a:rPr lang="en-US" sz="1100" dirty="0"/>
              <a:t>Diode laser end-pumped Nd:YVO</a:t>
            </a:r>
            <a:r>
              <a:rPr lang="en-US" sz="1100" baseline="-25000" dirty="0"/>
              <a:t>4</a:t>
            </a:r>
            <a:r>
              <a:rPr lang="en-US" sz="1100" dirty="0"/>
              <a:t> gain media</a:t>
            </a:r>
          </a:p>
          <a:p>
            <a:pPr marL="171450" indent="-171450">
              <a:buFont typeface="Arial" charset="0"/>
              <a:buChar char="•"/>
            </a:pPr>
            <a:r>
              <a:rPr lang="en-US" sz="1400" dirty="0"/>
              <a:t>Oscillator : Bent linear cavity</a:t>
            </a:r>
          </a:p>
          <a:p>
            <a:pPr marL="628650" lvl="1" indent="-171450">
              <a:buFont typeface="Arial" charset="0"/>
              <a:buChar char="•"/>
            </a:pPr>
            <a:r>
              <a:rPr lang="en-US" sz="1400" dirty="0"/>
              <a:t>Volume Bragg Grating (VBG) output coupler for wavelength control</a:t>
            </a:r>
          </a:p>
          <a:p>
            <a:pPr marL="628650" lvl="1" indent="-171450">
              <a:buFont typeface="Arial" charset="0"/>
              <a:buChar char="•"/>
            </a:pPr>
            <a:r>
              <a:rPr lang="en-US" sz="1400" b="1" dirty="0"/>
              <a:t>Active (RTP) Q-switch</a:t>
            </a:r>
          </a:p>
        </p:txBody>
      </p:sp>
      <p:pic>
        <p:nvPicPr>
          <p:cNvPr id="98" name="Picture 9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47383" y="1627582"/>
            <a:ext cx="1573632" cy="1396321"/>
          </a:xfrm>
          <a:prstGeom prst="rect">
            <a:avLst/>
          </a:prstGeom>
        </p:spPr>
      </p:pic>
      <p:cxnSp>
        <p:nvCxnSpPr>
          <p:cNvPr id="105" name="Straight Connector 104"/>
          <p:cNvCxnSpPr/>
          <p:nvPr/>
        </p:nvCxnSpPr>
        <p:spPr bwMode="auto">
          <a:xfrm>
            <a:off x="1202181" y="2271984"/>
            <a:ext cx="1905221" cy="363090"/>
          </a:xfrm>
          <a:prstGeom prst="line">
            <a:avLst/>
          </a:prstGeom>
          <a:solidFill>
            <a:schemeClr val="accent1"/>
          </a:solidFill>
          <a:ln w="12700" cap="flat" cmpd="sng" algn="ctr">
            <a:solidFill>
              <a:srgbClr val="FFFF00"/>
            </a:solidFill>
            <a:prstDash val="sysDot"/>
            <a:round/>
            <a:headEnd type="none" w="med" len="med"/>
            <a:tailEnd type="triangle" w="med" len="med"/>
          </a:ln>
          <a:effectLst/>
        </p:spPr>
      </p:cxnSp>
      <p:cxnSp>
        <p:nvCxnSpPr>
          <p:cNvPr id="109" name="Straight Connector 108"/>
          <p:cNvCxnSpPr/>
          <p:nvPr/>
        </p:nvCxnSpPr>
        <p:spPr bwMode="auto">
          <a:xfrm>
            <a:off x="844039" y="2360745"/>
            <a:ext cx="1938933" cy="516727"/>
          </a:xfrm>
          <a:prstGeom prst="line">
            <a:avLst/>
          </a:prstGeom>
          <a:solidFill>
            <a:schemeClr val="accent1"/>
          </a:solidFill>
          <a:ln w="12700" cap="flat" cmpd="sng" algn="ctr">
            <a:solidFill>
              <a:srgbClr val="FFFF00"/>
            </a:solidFill>
            <a:prstDash val="sysDot"/>
            <a:round/>
            <a:headEnd type="none" w="med" len="med"/>
            <a:tailEnd type="triangle" w="med" len="med"/>
          </a:ln>
          <a:effectLst/>
        </p:spPr>
      </p:cxnSp>
    </p:spTree>
    <p:extLst>
      <p:ext uri="{BB962C8B-B14F-4D97-AF65-F5344CB8AC3E}">
        <p14:creationId xmlns:p14="http://schemas.microsoft.com/office/powerpoint/2010/main" val="1049142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A1311-6B2B-094C-935A-4A1EF20D8B8D}"/>
              </a:ext>
            </a:extLst>
          </p:cNvPr>
          <p:cNvSpPr>
            <a:spLocks noGrp="1"/>
          </p:cNvSpPr>
          <p:nvPr>
            <p:ph type="title"/>
          </p:nvPr>
        </p:nvSpPr>
        <p:spPr/>
        <p:txBody>
          <a:bodyPr>
            <a:noAutofit/>
          </a:bodyPr>
          <a:lstStyle/>
          <a:p>
            <a:r>
              <a:rPr lang="en-US" sz="2400" dirty="0"/>
              <a:t>ATLAS Challenges</a:t>
            </a:r>
            <a:br>
              <a:rPr lang="en-US" sz="2400" dirty="0"/>
            </a:br>
            <a:r>
              <a:rPr lang="en-US" sz="2400" dirty="0"/>
              <a:t>Laser Q-Switch</a:t>
            </a:r>
          </a:p>
        </p:txBody>
      </p:sp>
      <p:sp>
        <p:nvSpPr>
          <p:cNvPr id="3" name="Content Placeholder 2">
            <a:extLst>
              <a:ext uri="{FF2B5EF4-FFF2-40B4-BE49-F238E27FC236}">
                <a16:creationId xmlns:a16="http://schemas.microsoft.com/office/drawing/2014/main" xmlns="" id="{31CD1590-D7A1-7846-A760-35DCF586AF80}"/>
              </a:ext>
            </a:extLst>
          </p:cNvPr>
          <p:cNvSpPr>
            <a:spLocks noGrp="1"/>
          </p:cNvSpPr>
          <p:nvPr>
            <p:ph idx="1"/>
          </p:nvPr>
        </p:nvSpPr>
        <p:spPr>
          <a:xfrm>
            <a:off x="326596" y="1033308"/>
            <a:ext cx="7729324" cy="1830483"/>
          </a:xfrm>
        </p:spPr>
        <p:txBody>
          <a:bodyPr>
            <a:noAutofit/>
          </a:bodyPr>
          <a:lstStyle/>
          <a:p>
            <a:r>
              <a:rPr lang="en-US" sz="1400" dirty="0"/>
              <a:t>Q-Switch Function: To rapidly switch laser resonator quality factor (Q) to allow generation of short duration laser pulse by applying electric field across orthogonally mounted electro-optic crystals, in this case 2.5 x 2.5 x 5 mm rubidium titanyl phosphate (RTP). </a:t>
            </a:r>
          </a:p>
          <a:p>
            <a:pPr lvl="1"/>
            <a:r>
              <a:rPr lang="en-US" sz="1200" dirty="0"/>
              <a:t>Bonds from crystal to mount and wires must be conductive, so silver epoxy is used. </a:t>
            </a:r>
          </a:p>
          <a:p>
            <a:pPr lvl="1"/>
            <a:r>
              <a:rPr lang="en-US" sz="1200" dirty="0"/>
              <a:t>Co-alignment of crystals is critical. Optical contrast ratio test is used to assess bond integrity during screening and life testing.</a:t>
            </a:r>
          </a:p>
          <a:p>
            <a:r>
              <a:rPr lang="en-US" sz="1400" dirty="0"/>
              <a:t>3 out of 15 Q-switch crystals </a:t>
            </a:r>
            <a:r>
              <a:rPr lang="en-US" sz="1400" dirty="0" err="1"/>
              <a:t>disbonded</a:t>
            </a:r>
            <a:r>
              <a:rPr lang="en-US" sz="1400" dirty="0"/>
              <a:t> from mounts during screening</a:t>
            </a:r>
          </a:p>
          <a:p>
            <a:pPr lvl="1"/>
            <a:r>
              <a:rPr lang="en-US" sz="1400" dirty="0"/>
              <a:t>Issues with bond surface and crystal surface quality observed during investigation</a:t>
            </a:r>
          </a:p>
          <a:p>
            <a:endParaRPr lang="en-US" sz="1800" dirty="0"/>
          </a:p>
        </p:txBody>
      </p:sp>
      <p:sp>
        <p:nvSpPr>
          <p:cNvPr id="4" name="Slide Number Placeholder 3">
            <a:extLst>
              <a:ext uri="{FF2B5EF4-FFF2-40B4-BE49-F238E27FC236}">
                <a16:creationId xmlns:a16="http://schemas.microsoft.com/office/drawing/2014/main" xmlns="" id="{2E90A54A-59EB-834D-BD5A-9A5E86C56BB8}"/>
              </a:ext>
            </a:extLst>
          </p:cNvPr>
          <p:cNvSpPr>
            <a:spLocks noGrp="1"/>
          </p:cNvSpPr>
          <p:nvPr>
            <p:ph type="sldNum" sz="quarter" idx="12"/>
          </p:nvPr>
        </p:nvSpPr>
        <p:spPr/>
        <p:txBody>
          <a:bodyPr/>
          <a:lstStyle/>
          <a:p>
            <a:fld id="{033793A4-DCC6-4EBF-A681-1ED602A0A0F4}" type="slidenum">
              <a:rPr lang="en-US" smtClean="0"/>
              <a:t>21</a:t>
            </a:fld>
            <a:endParaRPr lang="en-US"/>
          </a:p>
        </p:txBody>
      </p:sp>
      <p:pic>
        <p:nvPicPr>
          <p:cNvPr id="6" name="Picture 5">
            <a:extLst>
              <a:ext uri="{FF2B5EF4-FFF2-40B4-BE49-F238E27FC236}">
                <a16:creationId xmlns:a16="http://schemas.microsoft.com/office/drawing/2014/main" xmlns="" id="{AB433913-E97E-D54D-8A55-CBD32A02E45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601888" y="4905752"/>
            <a:ext cx="1988153" cy="1491116"/>
          </a:xfrm>
          <a:prstGeom prst="rect">
            <a:avLst/>
          </a:prstGeom>
        </p:spPr>
      </p:pic>
      <p:pic>
        <p:nvPicPr>
          <p:cNvPr id="7" name="Picture 6">
            <a:extLst>
              <a:ext uri="{FF2B5EF4-FFF2-40B4-BE49-F238E27FC236}">
                <a16:creationId xmlns:a16="http://schemas.microsoft.com/office/drawing/2014/main" xmlns="" id="{93BB4C1D-DDAA-A047-9D15-566B54BDEDDC}"/>
              </a:ext>
            </a:extLst>
          </p:cNvPr>
          <p:cNvPicPr>
            <a:picLocks noChangeAspect="1"/>
          </p:cNvPicPr>
          <p:nvPr/>
        </p:nvPicPr>
        <p:blipFill>
          <a:blip r:embed="rId3"/>
          <a:stretch>
            <a:fillRect/>
          </a:stretch>
        </p:blipFill>
        <p:spPr>
          <a:xfrm>
            <a:off x="5529450" y="2863791"/>
            <a:ext cx="3614549" cy="1933743"/>
          </a:xfrm>
          <a:prstGeom prst="rect">
            <a:avLst/>
          </a:prstGeom>
        </p:spPr>
      </p:pic>
      <p:pic>
        <p:nvPicPr>
          <p:cNvPr id="11" name="Picture 10">
            <a:extLst>
              <a:ext uri="{FF2B5EF4-FFF2-40B4-BE49-F238E27FC236}">
                <a16:creationId xmlns:a16="http://schemas.microsoft.com/office/drawing/2014/main" xmlns="" id="{D7AF5638-B18A-5B49-BF6A-E4619B568D85}"/>
              </a:ext>
            </a:extLst>
          </p:cNvPr>
          <p:cNvPicPr>
            <a:picLocks noChangeAspect="1"/>
          </p:cNvPicPr>
          <p:nvPr/>
        </p:nvPicPr>
        <p:blipFill>
          <a:blip r:embed="rId4"/>
          <a:stretch>
            <a:fillRect/>
          </a:stretch>
        </p:blipFill>
        <p:spPr>
          <a:xfrm>
            <a:off x="4154890" y="4694274"/>
            <a:ext cx="2109862" cy="1716848"/>
          </a:xfrm>
          <a:prstGeom prst="rect">
            <a:avLst/>
          </a:prstGeom>
        </p:spPr>
      </p:pic>
      <p:pic>
        <p:nvPicPr>
          <p:cNvPr id="13" name="Picture 12">
            <a:extLst>
              <a:ext uri="{FF2B5EF4-FFF2-40B4-BE49-F238E27FC236}">
                <a16:creationId xmlns:a16="http://schemas.microsoft.com/office/drawing/2014/main" xmlns="" id="{B31E26F7-0198-534F-ADC5-5F5DBC8DC8CB}"/>
              </a:ext>
            </a:extLst>
          </p:cNvPr>
          <p:cNvPicPr>
            <a:picLocks noChangeAspect="1"/>
          </p:cNvPicPr>
          <p:nvPr/>
        </p:nvPicPr>
        <p:blipFill>
          <a:blip r:embed="rId5"/>
          <a:stretch>
            <a:fillRect/>
          </a:stretch>
        </p:blipFill>
        <p:spPr>
          <a:xfrm>
            <a:off x="200396" y="2942294"/>
            <a:ext cx="5154794" cy="1673476"/>
          </a:xfrm>
          <a:prstGeom prst="rect">
            <a:avLst/>
          </a:prstGeom>
        </p:spPr>
      </p:pic>
      <p:sp>
        <p:nvSpPr>
          <p:cNvPr id="14" name="TextBox 13">
            <a:extLst>
              <a:ext uri="{FF2B5EF4-FFF2-40B4-BE49-F238E27FC236}">
                <a16:creationId xmlns:a16="http://schemas.microsoft.com/office/drawing/2014/main" xmlns="" id="{5D9D4E02-8E36-2043-BFF6-716247093B35}"/>
              </a:ext>
            </a:extLst>
          </p:cNvPr>
          <p:cNvSpPr txBox="1"/>
          <p:nvPr/>
        </p:nvSpPr>
        <p:spPr>
          <a:xfrm>
            <a:off x="885026" y="6258368"/>
            <a:ext cx="2142347" cy="276999"/>
          </a:xfrm>
          <a:prstGeom prst="rect">
            <a:avLst/>
          </a:prstGeom>
          <a:noFill/>
        </p:spPr>
        <p:txBody>
          <a:bodyPr wrap="square" rtlCol="0">
            <a:spAutoFit/>
          </a:bodyPr>
          <a:lstStyle/>
          <a:p>
            <a:pPr algn="ctr"/>
            <a:r>
              <a:rPr lang="en-US" sz="1200" b="1" dirty="0">
                <a:latin typeface="Arial" charset="0"/>
                <a:ea typeface="Arial" charset="0"/>
                <a:cs typeface="Arial" charset="0"/>
              </a:rPr>
              <a:t>New lid with spacer (SN3)</a:t>
            </a:r>
          </a:p>
        </p:txBody>
      </p:sp>
      <p:pic>
        <p:nvPicPr>
          <p:cNvPr id="15" name="Picture 14">
            <a:extLst>
              <a:ext uri="{FF2B5EF4-FFF2-40B4-BE49-F238E27FC236}">
                <a16:creationId xmlns:a16="http://schemas.microsoft.com/office/drawing/2014/main" xmlns="" id="{19B6C450-9F2A-BD46-B506-174A80925E3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48540" y="4658902"/>
            <a:ext cx="1815317" cy="1536529"/>
          </a:xfrm>
          <a:prstGeom prst="rect">
            <a:avLst/>
          </a:prstGeom>
        </p:spPr>
      </p:pic>
    </p:spTree>
    <p:extLst>
      <p:ext uri="{BB962C8B-B14F-4D97-AF65-F5344CB8AC3E}">
        <p14:creationId xmlns:p14="http://schemas.microsoft.com/office/powerpoint/2010/main" val="301139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ESat-2-ATSYS-TN-4655 TVAC profile 7-6-16.jpg"/>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816949" y="1109177"/>
            <a:ext cx="4113974" cy="2682698"/>
          </a:xfrm>
          <a:prstGeom prst="rect">
            <a:avLst/>
          </a:prstGeom>
        </p:spPr>
      </p:pic>
      <p:sp>
        <p:nvSpPr>
          <p:cNvPr id="9" name="TextBox 8"/>
          <p:cNvSpPr txBox="1"/>
          <p:nvPr/>
        </p:nvSpPr>
        <p:spPr>
          <a:xfrm>
            <a:off x="5746202" y="3074286"/>
            <a:ext cx="805414" cy="206290"/>
          </a:xfrm>
          <a:prstGeom prst="rect">
            <a:avLst/>
          </a:prstGeom>
          <a:solidFill>
            <a:schemeClr val="bg1">
              <a:lumMod val="85000"/>
            </a:schemeClr>
          </a:solidFill>
          <a:ln w="28575" cap="flat" cmpd="sng" algn="ctr">
            <a:solidFill>
              <a:schemeClr val="tx1"/>
            </a:solidFill>
            <a:prstDash val="solid"/>
            <a:round/>
            <a:headEnd type="none" w="med" len="med"/>
            <a:tailEnd type="triangle" w="sm"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800" b="1">
                <a:latin typeface="Arial"/>
                <a:cs typeface="Arial"/>
              </a:defRPr>
            </a:lvl1pPr>
          </a:lstStyle>
          <a:p>
            <a:r>
              <a:rPr lang="en-US" sz="700" dirty="0"/>
              <a:t>L2 turn on #1</a:t>
            </a:r>
          </a:p>
        </p:txBody>
      </p:sp>
      <p:cxnSp>
        <p:nvCxnSpPr>
          <p:cNvPr id="10" name="Straight Arrow Connector 9"/>
          <p:cNvCxnSpPr/>
          <p:nvPr/>
        </p:nvCxnSpPr>
        <p:spPr bwMode="auto">
          <a:xfrm flipV="1">
            <a:off x="6241895" y="1705232"/>
            <a:ext cx="183619" cy="1348110"/>
          </a:xfrm>
          <a:prstGeom prst="straightConnector1">
            <a:avLst/>
          </a:prstGeom>
          <a:solidFill>
            <a:schemeClr val="accent1"/>
          </a:solidFill>
          <a:ln w="28575" cap="flat" cmpd="sng" algn="ctr">
            <a:solidFill>
              <a:schemeClr val="accent1"/>
            </a:solidFill>
            <a:prstDash val="solid"/>
            <a:round/>
            <a:headEnd type="none" w="med" len="med"/>
            <a:tailEnd type="triangle" w="sm" len="med"/>
          </a:ln>
          <a:effectLst/>
        </p:spPr>
      </p:cxnSp>
      <p:cxnSp>
        <p:nvCxnSpPr>
          <p:cNvPr id="12" name="Straight Arrow Connector 11"/>
          <p:cNvCxnSpPr>
            <a:cxnSpLocks/>
            <a:stCxn id="14" idx="2"/>
          </p:cNvCxnSpPr>
          <p:nvPr/>
        </p:nvCxnSpPr>
        <p:spPr bwMode="auto">
          <a:xfrm>
            <a:off x="7635543" y="2599268"/>
            <a:ext cx="297637" cy="899338"/>
          </a:xfrm>
          <a:prstGeom prst="straightConnector1">
            <a:avLst/>
          </a:prstGeom>
          <a:solidFill>
            <a:schemeClr val="accent1"/>
          </a:solidFill>
          <a:ln w="28575" cap="flat" cmpd="sng" algn="ctr">
            <a:solidFill>
              <a:schemeClr val="accent1"/>
            </a:solidFill>
            <a:prstDash val="solid"/>
            <a:round/>
            <a:headEnd type="none" w="med" len="med"/>
            <a:tailEnd type="triangle" w="sm" len="med"/>
          </a:ln>
          <a:effectLst/>
        </p:spPr>
      </p:cxnSp>
      <p:sp>
        <p:nvSpPr>
          <p:cNvPr id="13" name="TextBox 12"/>
          <p:cNvSpPr txBox="1"/>
          <p:nvPr/>
        </p:nvSpPr>
        <p:spPr>
          <a:xfrm>
            <a:off x="8274548" y="2354672"/>
            <a:ext cx="680222" cy="378565"/>
          </a:xfrm>
          <a:prstGeom prst="rect">
            <a:avLst/>
          </a:prstGeom>
          <a:solidFill>
            <a:schemeClr val="bg1">
              <a:lumMod val="85000"/>
            </a:schemeClr>
          </a:solidFill>
          <a:ln w="28575" cap="flat" cmpd="sng" algn="ctr">
            <a:solidFill>
              <a:schemeClr val="tx1"/>
            </a:solidFill>
            <a:prstDash val="solid"/>
            <a:round/>
            <a:headEnd type="none" w="med" len="med"/>
            <a:tailEnd type="triangle" w="sm"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800" b="1">
                <a:latin typeface="Arial"/>
                <a:cs typeface="Arial"/>
              </a:defRPr>
            </a:lvl1pPr>
          </a:lstStyle>
          <a:p>
            <a:r>
              <a:rPr lang="en-US" dirty="0"/>
              <a:t>L2 turn off #2</a:t>
            </a:r>
          </a:p>
        </p:txBody>
      </p:sp>
      <p:sp>
        <p:nvSpPr>
          <p:cNvPr id="14" name="TextBox 13"/>
          <p:cNvSpPr txBox="1"/>
          <p:nvPr/>
        </p:nvSpPr>
        <p:spPr>
          <a:xfrm>
            <a:off x="7225647" y="2197982"/>
            <a:ext cx="819792" cy="401286"/>
          </a:xfrm>
          <a:prstGeom prst="rect">
            <a:avLst/>
          </a:prstGeom>
          <a:solidFill>
            <a:schemeClr val="bg1">
              <a:lumMod val="85000"/>
            </a:schemeClr>
          </a:solidFill>
          <a:ln w="28575" cap="flat" cmpd="sng" algn="ctr">
            <a:solidFill>
              <a:schemeClr val="tx1"/>
            </a:solidFill>
            <a:prstDash val="solid"/>
            <a:round/>
            <a:headEnd type="none" w="med" len="med"/>
            <a:tailEnd type="triangle" w="sm"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800" b="1">
                <a:latin typeface="Arial"/>
                <a:cs typeface="Arial"/>
              </a:defRPr>
            </a:lvl1pPr>
          </a:lstStyle>
          <a:p>
            <a:r>
              <a:rPr lang="en-US" sz="700" dirty="0"/>
              <a:t>L2 turn on #2 &amp; Anomaly Occurred</a:t>
            </a:r>
          </a:p>
        </p:txBody>
      </p:sp>
      <p:cxnSp>
        <p:nvCxnSpPr>
          <p:cNvPr id="15" name="Straight Arrow Connector 14"/>
          <p:cNvCxnSpPr>
            <a:stCxn id="13" idx="0"/>
          </p:cNvCxnSpPr>
          <p:nvPr/>
        </p:nvCxnSpPr>
        <p:spPr bwMode="auto">
          <a:xfrm flipH="1" flipV="1">
            <a:off x="8467261" y="1950749"/>
            <a:ext cx="147398" cy="403923"/>
          </a:xfrm>
          <a:prstGeom prst="straightConnector1">
            <a:avLst/>
          </a:prstGeom>
          <a:solidFill>
            <a:schemeClr val="accent1"/>
          </a:solidFill>
          <a:ln w="28575" cap="flat" cmpd="sng" algn="ctr">
            <a:solidFill>
              <a:schemeClr val="accent1"/>
            </a:solidFill>
            <a:prstDash val="solid"/>
            <a:round/>
            <a:headEnd type="none" w="med" len="med"/>
            <a:tailEnd type="triangle" w="sm" len="med"/>
          </a:ln>
          <a:effectLst/>
        </p:spPr>
      </p:cxnSp>
      <p:sp>
        <p:nvSpPr>
          <p:cNvPr id="3" name="Content Placeholder 2"/>
          <p:cNvSpPr>
            <a:spLocks noGrp="1"/>
          </p:cNvSpPr>
          <p:nvPr>
            <p:ph idx="1"/>
          </p:nvPr>
        </p:nvSpPr>
        <p:spPr>
          <a:xfrm>
            <a:off x="196100" y="1205131"/>
            <a:ext cx="4504844" cy="4958601"/>
          </a:xfrm>
        </p:spPr>
        <p:txBody>
          <a:bodyPr>
            <a:noAutofit/>
          </a:bodyPr>
          <a:lstStyle/>
          <a:p>
            <a:pPr>
              <a:lnSpc>
                <a:spcPct val="90000"/>
              </a:lnSpc>
              <a:buClrTx/>
            </a:pPr>
            <a:r>
              <a:rPr lang="en-US" sz="1400" dirty="0"/>
              <a:t>During ATLAS instrument level thermal vacuum testing, laser 2 was turned on at the end of the first hot </a:t>
            </a:r>
            <a:r>
              <a:rPr lang="en-US" sz="1400" dirty="0" err="1"/>
              <a:t>qual</a:t>
            </a:r>
            <a:r>
              <a:rPr lang="en-US" sz="1400" dirty="0"/>
              <a:t> soak and remained on for the two hot balance soaks</a:t>
            </a:r>
          </a:p>
          <a:p>
            <a:pPr marL="568325" lvl="3" indent="-228600">
              <a:lnSpc>
                <a:spcPct val="90000"/>
              </a:lnSpc>
              <a:buClrTx/>
            </a:pPr>
            <a:r>
              <a:rPr lang="en-US" sz="1400" dirty="0"/>
              <a:t>Performance was nominal for the first </a:t>
            </a:r>
            <a:r>
              <a:rPr lang="en-US" sz="1400" dirty="0" err="1"/>
              <a:t>TVac</a:t>
            </a:r>
            <a:r>
              <a:rPr lang="en-US" sz="1400" dirty="0"/>
              <a:t> hot </a:t>
            </a:r>
            <a:r>
              <a:rPr lang="en-US" sz="1400" dirty="0" err="1"/>
              <a:t>qual</a:t>
            </a:r>
            <a:r>
              <a:rPr lang="en-US" sz="1400" dirty="0"/>
              <a:t> soak and two hot thermal balances</a:t>
            </a:r>
          </a:p>
          <a:p>
            <a:pPr>
              <a:lnSpc>
                <a:spcPct val="90000"/>
              </a:lnSpc>
              <a:buClrTx/>
            </a:pPr>
            <a:r>
              <a:rPr lang="en-US" sz="1400" dirty="0"/>
              <a:t>At the end of the 2</a:t>
            </a:r>
            <a:r>
              <a:rPr lang="en-US" sz="1400" baseline="30000" dirty="0"/>
              <a:t>nd</a:t>
            </a:r>
            <a:r>
              <a:rPr lang="en-US" sz="1400" dirty="0"/>
              <a:t> hot balance, laser 2 was turned off and  remained off through cold balance (CB90) and first cold survival soak</a:t>
            </a:r>
          </a:p>
          <a:p>
            <a:pPr>
              <a:lnSpc>
                <a:spcPct val="90000"/>
              </a:lnSpc>
              <a:buClrTx/>
            </a:pPr>
            <a:r>
              <a:rPr lang="en-US" sz="1400" dirty="0"/>
              <a:t>After cold survival laser 1 operated nominally for ~72 hours while laser 2 remained off and at a temperature of 20°C.</a:t>
            </a:r>
          </a:p>
          <a:p>
            <a:pPr>
              <a:lnSpc>
                <a:spcPct val="90000"/>
              </a:lnSpc>
              <a:buClrTx/>
            </a:pPr>
            <a:r>
              <a:rPr lang="en-US" sz="1400" dirty="0"/>
              <a:t>After what appeared as a normal start, laser 2 pre-amp, amp, and SHG energy monitors dropped suddenly. </a:t>
            </a:r>
          </a:p>
          <a:p>
            <a:pPr>
              <a:lnSpc>
                <a:spcPct val="90000"/>
              </a:lnSpc>
              <a:buClrTx/>
            </a:pPr>
            <a:r>
              <a:rPr lang="en-US" sz="1400" dirty="0"/>
              <a:t>The telemetry values for the oscillator energy monitor (q-switch) were nominal</a:t>
            </a:r>
          </a:p>
          <a:p>
            <a:pPr>
              <a:lnSpc>
                <a:spcPct val="90000"/>
              </a:lnSpc>
              <a:buClrTx/>
            </a:pPr>
            <a:r>
              <a:rPr lang="en-US" sz="1400" dirty="0"/>
              <a:t>After the drop, the pre-amp, amp, and SHG energy levels increased, and started to oscillate</a:t>
            </a:r>
          </a:p>
          <a:p>
            <a:pPr>
              <a:lnSpc>
                <a:spcPct val="90000"/>
              </a:lnSpc>
              <a:buClrTx/>
            </a:pPr>
            <a:r>
              <a:rPr lang="en-US" sz="1400" b="1" dirty="0"/>
              <a:t>FRB investigation determined that the pre-amplifier slab in laser 2 had fractured</a:t>
            </a:r>
          </a:p>
          <a:p>
            <a:pPr>
              <a:lnSpc>
                <a:spcPct val="90000"/>
              </a:lnSpc>
              <a:buClrTx/>
            </a:pPr>
            <a:endParaRPr lang="en-US" sz="1400" dirty="0"/>
          </a:p>
          <a:p>
            <a:pPr>
              <a:lnSpc>
                <a:spcPct val="90000"/>
              </a:lnSpc>
              <a:buClrTx/>
            </a:pPr>
            <a:endParaRPr lang="en-US" sz="1400" dirty="0"/>
          </a:p>
        </p:txBody>
      </p:sp>
      <p:sp>
        <p:nvSpPr>
          <p:cNvPr id="16" name="TextBox 15"/>
          <p:cNvSpPr txBox="1"/>
          <p:nvPr/>
        </p:nvSpPr>
        <p:spPr>
          <a:xfrm>
            <a:off x="6288166" y="3478973"/>
            <a:ext cx="844842" cy="200495"/>
          </a:xfrm>
          <a:prstGeom prst="rect">
            <a:avLst/>
          </a:prstGeom>
          <a:solidFill>
            <a:schemeClr val="bg1">
              <a:lumMod val="85000"/>
            </a:schemeClr>
          </a:solidFill>
          <a:ln w="28575" cap="flat" cmpd="sng" algn="ctr">
            <a:solidFill>
              <a:schemeClr val="tx1"/>
            </a:solidFill>
            <a:prstDash val="solid"/>
            <a:round/>
            <a:headEnd type="none" w="med" len="med"/>
            <a:tailEnd type="triangle" w="sm"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800" b="1">
                <a:latin typeface="Arial"/>
                <a:cs typeface="Arial"/>
              </a:defRPr>
            </a:lvl1pPr>
          </a:lstStyle>
          <a:p>
            <a:r>
              <a:rPr lang="en-US" sz="700" dirty="0"/>
              <a:t>L2 turn on\</a:t>
            </a:r>
            <a:r>
              <a:rPr lang="en-US" sz="700" dirty="0" err="1"/>
              <a:t>ff</a:t>
            </a:r>
            <a:r>
              <a:rPr lang="en-US" sz="700" dirty="0"/>
              <a:t> #1</a:t>
            </a:r>
          </a:p>
        </p:txBody>
      </p:sp>
      <p:cxnSp>
        <p:nvCxnSpPr>
          <p:cNvPr id="17" name="Straight Arrow Connector 16"/>
          <p:cNvCxnSpPr/>
          <p:nvPr/>
        </p:nvCxnSpPr>
        <p:spPr bwMode="auto">
          <a:xfrm flipV="1">
            <a:off x="6574361" y="1950749"/>
            <a:ext cx="208321" cy="1528224"/>
          </a:xfrm>
          <a:prstGeom prst="straightConnector1">
            <a:avLst/>
          </a:prstGeom>
          <a:solidFill>
            <a:schemeClr val="accent1"/>
          </a:solidFill>
          <a:ln w="28575" cap="flat" cmpd="sng" algn="ctr">
            <a:solidFill>
              <a:schemeClr val="accent1"/>
            </a:solidFill>
            <a:prstDash val="solid"/>
            <a:round/>
            <a:headEnd type="none" w="med" len="med"/>
            <a:tailEnd type="triangle" w="sm" len="med"/>
          </a:ln>
          <a:effectLst/>
        </p:spPr>
      </p:cxnSp>
      <p:pic>
        <p:nvPicPr>
          <p:cNvPr id="18" name="Picture 1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840796" y="3909806"/>
            <a:ext cx="4113974" cy="2489280"/>
          </a:xfrm>
          <a:prstGeom prst="rect">
            <a:avLst/>
          </a:prstGeom>
        </p:spPr>
      </p:pic>
      <p:sp>
        <p:nvSpPr>
          <p:cNvPr id="4" name="TextBox 3"/>
          <p:cNvSpPr txBox="1"/>
          <p:nvPr/>
        </p:nvSpPr>
        <p:spPr>
          <a:xfrm>
            <a:off x="6574361" y="1051244"/>
            <a:ext cx="2142574" cy="307777"/>
          </a:xfrm>
          <a:prstGeom prst="rect">
            <a:avLst/>
          </a:prstGeom>
          <a:noFill/>
        </p:spPr>
        <p:txBody>
          <a:bodyPr wrap="none" rtlCol="0">
            <a:spAutoFit/>
          </a:bodyPr>
          <a:lstStyle/>
          <a:p>
            <a:r>
              <a:rPr lang="en-US" sz="1400" b="1" dirty="0"/>
              <a:t>ATLAS TVAC PROFILE</a:t>
            </a:r>
          </a:p>
        </p:txBody>
      </p:sp>
      <p:sp>
        <p:nvSpPr>
          <p:cNvPr id="19" name="TextBox 18"/>
          <p:cNvSpPr txBox="1"/>
          <p:nvPr/>
        </p:nvSpPr>
        <p:spPr>
          <a:xfrm>
            <a:off x="6015714" y="6452171"/>
            <a:ext cx="1117294" cy="307777"/>
          </a:xfrm>
          <a:prstGeom prst="rect">
            <a:avLst/>
          </a:prstGeom>
          <a:noFill/>
        </p:spPr>
        <p:txBody>
          <a:bodyPr wrap="none" rtlCol="0">
            <a:spAutoFit/>
          </a:bodyPr>
          <a:lstStyle/>
          <a:p>
            <a:r>
              <a:rPr lang="en-US" sz="1400" b="1" dirty="0">
                <a:solidFill>
                  <a:srgbClr val="FF0000"/>
                </a:solidFill>
              </a:rPr>
              <a:t>ANOMALY</a:t>
            </a:r>
          </a:p>
        </p:txBody>
      </p:sp>
      <p:cxnSp>
        <p:nvCxnSpPr>
          <p:cNvPr id="20" name="Straight Arrow Connector 19"/>
          <p:cNvCxnSpPr/>
          <p:nvPr/>
        </p:nvCxnSpPr>
        <p:spPr bwMode="auto">
          <a:xfrm flipV="1">
            <a:off x="6547377" y="6037781"/>
            <a:ext cx="0" cy="414390"/>
          </a:xfrm>
          <a:prstGeom prst="straightConnector1">
            <a:avLst/>
          </a:prstGeom>
          <a:solidFill>
            <a:schemeClr val="accent1"/>
          </a:solidFill>
          <a:ln w="28575" cap="flat" cmpd="sng" algn="ctr">
            <a:solidFill>
              <a:schemeClr val="accent1"/>
            </a:solidFill>
            <a:prstDash val="solid"/>
            <a:round/>
            <a:headEnd type="none" w="med" len="med"/>
            <a:tailEnd type="triangle" w="sm" len="med"/>
          </a:ln>
          <a:effectLst/>
        </p:spPr>
      </p:cxnSp>
      <p:sp>
        <p:nvSpPr>
          <p:cNvPr id="8" name="Title 7">
            <a:extLst>
              <a:ext uri="{FF2B5EF4-FFF2-40B4-BE49-F238E27FC236}">
                <a16:creationId xmlns:a16="http://schemas.microsoft.com/office/drawing/2014/main" xmlns="" id="{E966E847-00B5-844A-9CFC-9FAB2200990D}"/>
              </a:ext>
            </a:extLst>
          </p:cNvPr>
          <p:cNvSpPr>
            <a:spLocks noGrp="1"/>
          </p:cNvSpPr>
          <p:nvPr>
            <p:ph type="title"/>
          </p:nvPr>
        </p:nvSpPr>
        <p:spPr/>
        <p:txBody>
          <a:bodyPr>
            <a:noAutofit/>
          </a:bodyPr>
          <a:lstStyle/>
          <a:p>
            <a:r>
              <a:rPr lang="en-US" sz="2400" dirty="0"/>
              <a:t>ATLAS Challenges</a:t>
            </a:r>
            <a:br>
              <a:rPr lang="en-US" sz="2400" dirty="0"/>
            </a:br>
            <a:r>
              <a:rPr lang="en-US" sz="2400" dirty="0"/>
              <a:t>Laser SN2 Anomaly</a:t>
            </a:r>
          </a:p>
        </p:txBody>
      </p:sp>
    </p:spTree>
    <p:extLst>
      <p:ext uri="{BB962C8B-B14F-4D97-AF65-F5344CB8AC3E}">
        <p14:creationId xmlns:p14="http://schemas.microsoft.com/office/powerpoint/2010/main" val="2956580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811258"/>
            <a:ext cx="6948783" cy="4277583"/>
          </a:xfrm>
          <a:prstGeom prst="rect">
            <a:avLst/>
          </a:prstGeom>
        </p:spPr>
      </p:pic>
      <p:cxnSp>
        <p:nvCxnSpPr>
          <p:cNvPr id="12" name="Straight Arrow Connector 11"/>
          <p:cNvCxnSpPr/>
          <p:nvPr/>
        </p:nvCxnSpPr>
        <p:spPr bwMode="auto">
          <a:xfrm>
            <a:off x="3781778" y="4698957"/>
            <a:ext cx="2300111" cy="0"/>
          </a:xfrm>
          <a:prstGeom prst="straightConnector1">
            <a:avLst/>
          </a:prstGeom>
          <a:solidFill>
            <a:schemeClr val="accent1"/>
          </a:solidFill>
          <a:ln w="28575" cap="flat" cmpd="sng" algn="ctr">
            <a:solidFill>
              <a:srgbClr val="FF0000"/>
            </a:solidFill>
            <a:prstDash val="solid"/>
            <a:round/>
            <a:headEnd type="triangle"/>
            <a:tailEnd type="triangle"/>
          </a:ln>
          <a:effectLst/>
        </p:spPr>
      </p:cxnSp>
      <p:sp>
        <p:nvSpPr>
          <p:cNvPr id="11" name="TextBox 10"/>
          <p:cNvSpPr txBox="1"/>
          <p:nvPr/>
        </p:nvSpPr>
        <p:spPr>
          <a:xfrm>
            <a:off x="4695629" y="4598988"/>
            <a:ext cx="518291" cy="230832"/>
          </a:xfrm>
          <a:prstGeom prst="rect">
            <a:avLst/>
          </a:prstGeom>
          <a:solidFill>
            <a:srgbClr val="FFFFFF"/>
          </a:solidFill>
          <a:ln w="19050" cmpd="sng">
            <a:solidFill>
              <a:srgbClr val="FF0000"/>
            </a:solidFill>
          </a:ln>
        </p:spPr>
        <p:txBody>
          <a:bodyPr wrap="none" rtlCol="0">
            <a:spAutoFit/>
          </a:bodyPr>
          <a:lstStyle/>
          <a:p>
            <a:r>
              <a:rPr lang="en-US" sz="900" b="1" dirty="0">
                <a:latin typeface="Arial"/>
                <a:cs typeface="Arial"/>
              </a:rPr>
              <a:t>22mm</a:t>
            </a:r>
          </a:p>
        </p:txBody>
      </p:sp>
      <p:sp>
        <p:nvSpPr>
          <p:cNvPr id="13" name="Oval 12"/>
          <p:cNvSpPr/>
          <p:nvPr/>
        </p:nvSpPr>
        <p:spPr bwMode="auto">
          <a:xfrm>
            <a:off x="6119142" y="3556002"/>
            <a:ext cx="2926080" cy="2926080"/>
          </a:xfrm>
          <a:prstGeom prst="ellipse">
            <a:avLst/>
          </a:prstGeom>
          <a:solidFill>
            <a:schemeClr val="accent1">
              <a:lumMod val="40000"/>
              <a:lumOff val="6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latin typeface="Times New Roman" pitchFamily="18" charset="0"/>
            </a:endParaRPr>
          </a:p>
        </p:txBody>
      </p:sp>
      <p:grpSp>
        <p:nvGrpSpPr>
          <p:cNvPr id="14" name="Group 13"/>
          <p:cNvGrpSpPr/>
          <p:nvPr/>
        </p:nvGrpSpPr>
        <p:grpSpPr>
          <a:xfrm>
            <a:off x="6472962" y="4086137"/>
            <a:ext cx="2256735" cy="1828800"/>
            <a:chOff x="6647076" y="4382468"/>
            <a:chExt cx="2256735" cy="1828800"/>
          </a:xfrm>
        </p:grpSpPr>
        <p:pic>
          <p:nvPicPr>
            <p:cNvPr id="5" name="Picture 5" descr="\\BACKUP\Projects\558_ICESat_2_Flight\Laser #3\-780\TF-1257 (Post-Thermal Energy Drop)\022916\P1060246.JPG"/>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647076" y="4382468"/>
              <a:ext cx="2256735" cy="18288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7613851" y="5220142"/>
              <a:ext cx="415498" cy="215444"/>
            </a:xfrm>
            <a:prstGeom prst="rect">
              <a:avLst/>
            </a:prstGeom>
            <a:noFill/>
          </p:spPr>
          <p:txBody>
            <a:bodyPr wrap="none" rtlCol="0">
              <a:spAutoFit/>
            </a:bodyPr>
            <a:lstStyle/>
            <a:p>
              <a:r>
                <a:rPr lang="en-US" sz="800" dirty="0">
                  <a:solidFill>
                    <a:srgbClr val="00FF00"/>
                  </a:solidFill>
                  <a:latin typeface="Arial"/>
                  <a:cs typeface="Arial"/>
                </a:rPr>
                <a:t>3mm</a:t>
              </a:r>
            </a:p>
          </p:txBody>
        </p:sp>
        <p:sp>
          <p:nvSpPr>
            <p:cNvPr id="7" name="TextBox 6"/>
            <p:cNvSpPr txBox="1"/>
            <p:nvPr/>
          </p:nvSpPr>
          <p:spPr>
            <a:xfrm rot="16200000">
              <a:off x="7751637" y="5053483"/>
              <a:ext cx="415498" cy="215444"/>
            </a:xfrm>
            <a:prstGeom prst="rect">
              <a:avLst/>
            </a:prstGeom>
            <a:noFill/>
          </p:spPr>
          <p:txBody>
            <a:bodyPr wrap="none" rtlCol="0">
              <a:spAutoFit/>
            </a:bodyPr>
            <a:lstStyle/>
            <a:p>
              <a:r>
                <a:rPr lang="en-US" sz="800" dirty="0">
                  <a:solidFill>
                    <a:srgbClr val="00FF00"/>
                  </a:solidFill>
                  <a:latin typeface="Arial"/>
                  <a:cs typeface="Arial"/>
                </a:rPr>
                <a:t>3mm</a:t>
              </a:r>
            </a:p>
          </p:txBody>
        </p:sp>
        <p:sp>
          <p:nvSpPr>
            <p:cNvPr id="8" name="TextBox 7"/>
            <p:cNvSpPr txBox="1"/>
            <p:nvPr/>
          </p:nvSpPr>
          <p:spPr>
            <a:xfrm>
              <a:off x="7175186" y="4548769"/>
              <a:ext cx="505267" cy="215444"/>
            </a:xfrm>
            <a:prstGeom prst="rect">
              <a:avLst/>
            </a:prstGeom>
            <a:solidFill>
              <a:schemeClr val="bg1">
                <a:lumMod val="85000"/>
              </a:schemeClr>
            </a:solidFill>
            <a:ln w="28575" cap="flat" cmpd="sng" algn="ctr">
              <a:solidFill>
                <a:srgbClr val="FF0000"/>
              </a:solidFill>
              <a:prstDash val="solid"/>
              <a:round/>
              <a:headEnd type="none" w="med" len="med"/>
              <a:tailEnd type="triangle" w="sm"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800" b="1">
                  <a:latin typeface="Arial"/>
                  <a:cs typeface="Arial"/>
                </a:defRPr>
              </a:lvl1pPr>
            </a:lstStyle>
            <a:p>
              <a:r>
                <a:rPr lang="en-US" dirty="0"/>
                <a:t>Clamp</a:t>
              </a:r>
            </a:p>
          </p:txBody>
        </p:sp>
        <p:sp>
          <p:nvSpPr>
            <p:cNvPr id="9" name="TextBox 8"/>
            <p:cNvSpPr txBox="1"/>
            <p:nvPr/>
          </p:nvSpPr>
          <p:spPr>
            <a:xfrm>
              <a:off x="7596679" y="5623305"/>
              <a:ext cx="492443" cy="215444"/>
            </a:xfrm>
            <a:prstGeom prst="rect">
              <a:avLst/>
            </a:prstGeom>
            <a:solidFill>
              <a:schemeClr val="bg1">
                <a:lumMod val="85000"/>
              </a:schemeClr>
            </a:solidFill>
            <a:ln w="28575" cap="flat" cmpd="sng" algn="ctr">
              <a:solidFill>
                <a:srgbClr val="FF0000"/>
              </a:solidFill>
              <a:prstDash val="solid"/>
              <a:round/>
              <a:headEnd type="none" w="med" len="med"/>
              <a:tailEnd type="triangle" w="sm"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800" b="1">
                  <a:latin typeface="Arial"/>
                  <a:cs typeface="Arial"/>
                </a:defRPr>
              </a:lvl1pPr>
            </a:lstStyle>
            <a:p>
              <a:r>
                <a:rPr lang="en-US" dirty="0"/>
                <a:t>Mount</a:t>
              </a:r>
            </a:p>
          </p:txBody>
        </p:sp>
        <p:sp>
          <p:nvSpPr>
            <p:cNvPr id="10" name="TextBox 9"/>
            <p:cNvSpPr txBox="1"/>
            <p:nvPr/>
          </p:nvSpPr>
          <p:spPr>
            <a:xfrm>
              <a:off x="8063036" y="5047990"/>
              <a:ext cx="492443" cy="215444"/>
            </a:xfrm>
            <a:prstGeom prst="rect">
              <a:avLst/>
            </a:prstGeom>
            <a:solidFill>
              <a:schemeClr val="bg1">
                <a:lumMod val="85000"/>
              </a:schemeClr>
            </a:solidFill>
            <a:ln w="28575" cap="flat" cmpd="sng" algn="ctr">
              <a:solidFill>
                <a:srgbClr val="FF0000"/>
              </a:solidFill>
              <a:prstDash val="solid"/>
              <a:round/>
              <a:headEnd type="none" w="med" len="med"/>
              <a:tailEnd type="triangle" w="sm"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800" b="1">
                  <a:latin typeface="Arial"/>
                  <a:cs typeface="Arial"/>
                </a:defRPr>
              </a:lvl1pPr>
            </a:lstStyle>
            <a:p>
              <a:r>
                <a:rPr lang="en-US" dirty="0"/>
                <a:t>Slab</a:t>
              </a:r>
            </a:p>
          </p:txBody>
        </p:sp>
      </p:grpSp>
      <p:sp>
        <p:nvSpPr>
          <p:cNvPr id="15" name="TextBox 14"/>
          <p:cNvSpPr txBox="1"/>
          <p:nvPr/>
        </p:nvSpPr>
        <p:spPr>
          <a:xfrm>
            <a:off x="6857271" y="5887182"/>
            <a:ext cx="1509889" cy="463984"/>
          </a:xfrm>
          <a:prstGeom prst="rect">
            <a:avLst/>
          </a:prstGeom>
          <a:noFill/>
        </p:spPr>
        <p:txBody>
          <a:bodyPr wrap="square" rtlCol="0">
            <a:spAutoFit/>
          </a:bodyPr>
          <a:lstStyle/>
          <a:p>
            <a:pPr algn="ctr"/>
            <a:r>
              <a:rPr lang="en-US" sz="1200" b="1" dirty="0"/>
              <a:t>Photo of an assembled pre-amp</a:t>
            </a:r>
          </a:p>
        </p:txBody>
      </p:sp>
      <p:sp>
        <p:nvSpPr>
          <p:cNvPr id="16" name="TextBox 15"/>
          <p:cNvSpPr txBox="1"/>
          <p:nvPr/>
        </p:nvSpPr>
        <p:spPr>
          <a:xfrm>
            <a:off x="153366" y="5188645"/>
            <a:ext cx="5793132" cy="1323439"/>
          </a:xfrm>
          <a:prstGeom prst="rect">
            <a:avLst/>
          </a:prstGeom>
          <a:solidFill>
            <a:srgbClr val="FF8000"/>
          </a:solidFill>
        </p:spPr>
        <p:txBody>
          <a:bodyPr wrap="square" rtlCol="0">
            <a:spAutoFit/>
          </a:bodyPr>
          <a:lstStyle/>
          <a:p>
            <a:pPr algn="ctr"/>
            <a:r>
              <a:rPr lang="en-US" sz="2000" i="1" dirty="0">
                <a:solidFill>
                  <a:schemeClr val="bg1"/>
                </a:solidFill>
              </a:rPr>
              <a:t>Pre-Amp crystal slab fractured near the middle of the slab. Laser SN2 morphology indicates that the failure was likely from a combination of overstress (thermal/mechanical) and surface flaws from grinding.</a:t>
            </a:r>
          </a:p>
        </p:txBody>
      </p:sp>
      <p:grpSp>
        <p:nvGrpSpPr>
          <p:cNvPr id="23" name="Group 22"/>
          <p:cNvGrpSpPr/>
          <p:nvPr/>
        </p:nvGrpSpPr>
        <p:grpSpPr>
          <a:xfrm>
            <a:off x="6629400" y="1003293"/>
            <a:ext cx="2514600" cy="2514600"/>
            <a:chOff x="1641757" y="3004411"/>
            <a:chExt cx="2514600" cy="2514600"/>
          </a:xfrm>
        </p:grpSpPr>
        <p:sp>
          <p:nvSpPr>
            <p:cNvPr id="24" name="Oval 23"/>
            <p:cNvSpPr>
              <a:spLocks noChangeAspect="1"/>
            </p:cNvSpPr>
            <p:nvPr/>
          </p:nvSpPr>
          <p:spPr bwMode="auto">
            <a:xfrm>
              <a:off x="1641757" y="3004411"/>
              <a:ext cx="2514600" cy="2514600"/>
            </a:xfrm>
            <a:prstGeom prst="ellipse">
              <a:avLst/>
            </a:prstGeom>
            <a:solidFill>
              <a:schemeClr val="accent1">
                <a:lumMod val="40000"/>
                <a:lumOff val="6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latin typeface="Times New Roman" pitchFamily="18" charset="0"/>
              </a:endParaRPr>
            </a:p>
          </p:txBody>
        </p:sp>
        <p:grpSp>
          <p:nvGrpSpPr>
            <p:cNvPr id="25" name="Group 24"/>
            <p:cNvGrpSpPr/>
            <p:nvPr/>
          </p:nvGrpSpPr>
          <p:grpSpPr>
            <a:xfrm>
              <a:off x="2099446" y="3307160"/>
              <a:ext cx="1640771" cy="1914233"/>
              <a:chOff x="6719503" y="2859723"/>
              <a:chExt cx="1640771" cy="1914233"/>
            </a:xfrm>
          </p:grpSpPr>
          <p:pic>
            <p:nvPicPr>
              <p:cNvPr id="26" name="image6.png"/>
              <p:cNvPicPr>
                <a:picLocks noChangeAspect="1"/>
              </p:cNvPicPr>
              <p:nvPr/>
            </p:nvPicPr>
            <p:blipFill>
              <a:blip r:embed="rId4">
                <a:extLst/>
              </a:blip>
              <a:stretch>
                <a:fillRect/>
              </a:stretch>
            </p:blipFill>
            <p:spPr>
              <a:xfrm>
                <a:off x="6719503" y="2859723"/>
                <a:ext cx="1640771" cy="1914233"/>
              </a:xfrm>
              <a:prstGeom prst="rect">
                <a:avLst/>
              </a:prstGeom>
              <a:ln w="12700">
                <a:miter lim="400000"/>
              </a:ln>
            </p:spPr>
          </p:pic>
          <p:sp>
            <p:nvSpPr>
              <p:cNvPr id="27" name="TextBox 26"/>
              <p:cNvSpPr txBox="1"/>
              <p:nvPr/>
            </p:nvSpPr>
            <p:spPr>
              <a:xfrm>
                <a:off x="7379199" y="4257473"/>
                <a:ext cx="492443" cy="215444"/>
              </a:xfrm>
              <a:prstGeom prst="rect">
                <a:avLst/>
              </a:prstGeom>
              <a:solidFill>
                <a:schemeClr val="bg1">
                  <a:lumMod val="85000"/>
                </a:schemeClr>
              </a:solidFill>
              <a:ln w="28575" cap="flat" cmpd="sng" algn="ctr">
                <a:solidFill>
                  <a:srgbClr val="FF0000"/>
                </a:solidFill>
                <a:prstDash val="solid"/>
                <a:round/>
                <a:headEnd type="none" w="med" len="med"/>
                <a:tailEnd type="triangle" w="sm" len="med"/>
              </a:ln>
              <a:effectLst/>
            </p:spPr>
            <p:txBody>
              <a:bodyPr vert="horz" wrap="square" lIns="91440" tIns="45720" rIns="91440" bIns="45720" numCol="1" rtlCol="0" anchor="t" anchorCtr="0" compatLnSpc="1">
                <a:prstTxWarp prst="textNoShape">
                  <a:avLst/>
                </a:prstTxWarp>
              </a:bodyPr>
              <a:lstStyle>
                <a:defPPr>
                  <a:defRPr lang="en-US"/>
                </a:defPPr>
                <a:lvl1pPr algn="ctr">
                  <a:defRPr sz="800" b="1">
                    <a:latin typeface="Arial"/>
                    <a:cs typeface="Arial"/>
                  </a:defRPr>
                </a:lvl1pPr>
              </a:lstStyle>
              <a:p>
                <a:r>
                  <a:rPr lang="en-US" sz="700" dirty="0"/>
                  <a:t>Mount</a:t>
                </a:r>
              </a:p>
            </p:txBody>
          </p:sp>
          <p:sp>
            <p:nvSpPr>
              <p:cNvPr id="28" name="TextBox 27"/>
              <p:cNvSpPr txBox="1"/>
              <p:nvPr/>
            </p:nvSpPr>
            <p:spPr>
              <a:xfrm>
                <a:off x="7407366" y="2911882"/>
                <a:ext cx="891280" cy="390003"/>
              </a:xfrm>
              <a:prstGeom prst="rect">
                <a:avLst/>
              </a:prstGeom>
              <a:solidFill>
                <a:schemeClr val="bg1">
                  <a:lumMod val="85000"/>
                </a:schemeClr>
              </a:solidFill>
              <a:ln w="28575" cap="flat" cmpd="sng" algn="ctr">
                <a:solidFill>
                  <a:srgbClr val="FF0000"/>
                </a:solidFill>
                <a:prstDash val="solid"/>
                <a:round/>
                <a:headEnd type="none" w="med" len="med"/>
                <a:tailEnd type="triangle" w="sm" len="med"/>
              </a:ln>
              <a:effectLst/>
            </p:spPr>
            <p:txBody>
              <a:bodyPr vert="horz" wrap="square" lIns="91440" tIns="45720" rIns="91440" bIns="45720" numCol="1" rtlCol="0" anchor="t" anchorCtr="0" compatLnSpc="1">
                <a:prstTxWarp prst="textNoShape">
                  <a:avLst/>
                </a:prstTxWarp>
              </a:bodyPr>
              <a:lstStyle>
                <a:defPPr>
                  <a:defRPr lang="en-US"/>
                </a:defPPr>
                <a:lvl1pPr algn="ctr">
                  <a:defRPr sz="800" b="1">
                    <a:latin typeface="Arial"/>
                    <a:cs typeface="Arial"/>
                  </a:defRPr>
                </a:lvl1pPr>
              </a:lstStyle>
              <a:p>
                <a:r>
                  <a:rPr lang="en-US" sz="700" dirty="0"/>
                  <a:t>Slab </a:t>
                </a:r>
                <a:br>
                  <a:rPr lang="en-US" sz="700" dirty="0"/>
                </a:br>
                <a:r>
                  <a:rPr lang="en-US" sz="700" dirty="0"/>
                  <a:t>Wrapped in Indium</a:t>
                </a:r>
              </a:p>
            </p:txBody>
          </p:sp>
          <p:cxnSp>
            <p:nvCxnSpPr>
              <p:cNvPr id="29" name="Straight Arrow Connector 28"/>
              <p:cNvCxnSpPr>
                <a:stCxn id="28" idx="2"/>
              </p:cNvCxnSpPr>
              <p:nvPr/>
            </p:nvCxnSpPr>
            <p:spPr bwMode="auto">
              <a:xfrm flipH="1">
                <a:off x="7774485" y="3301885"/>
                <a:ext cx="78521" cy="251383"/>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grpSp>
      </p:grpSp>
      <p:sp>
        <p:nvSpPr>
          <p:cNvPr id="17" name="Title 16">
            <a:extLst>
              <a:ext uri="{FF2B5EF4-FFF2-40B4-BE49-F238E27FC236}">
                <a16:creationId xmlns:a16="http://schemas.microsoft.com/office/drawing/2014/main" xmlns="" id="{4AD28A5A-B921-3C40-8146-FE2D4EB3C1E1}"/>
              </a:ext>
            </a:extLst>
          </p:cNvPr>
          <p:cNvSpPr>
            <a:spLocks noGrp="1"/>
          </p:cNvSpPr>
          <p:nvPr>
            <p:ph type="title"/>
          </p:nvPr>
        </p:nvSpPr>
        <p:spPr/>
        <p:txBody>
          <a:bodyPr>
            <a:noAutofit/>
          </a:bodyPr>
          <a:lstStyle/>
          <a:p>
            <a:r>
              <a:rPr lang="en-US" sz="2400" dirty="0"/>
              <a:t>ATLAS Challenges</a:t>
            </a:r>
            <a:br>
              <a:rPr lang="en-US" sz="2400" dirty="0"/>
            </a:br>
            <a:r>
              <a:rPr lang="en-US" sz="2400" dirty="0"/>
              <a:t>Laser SN2 Anomaly - Slab Fracture</a:t>
            </a:r>
          </a:p>
        </p:txBody>
      </p:sp>
    </p:spTree>
    <p:extLst>
      <p:ext uri="{BB962C8B-B14F-4D97-AF65-F5344CB8AC3E}">
        <p14:creationId xmlns:p14="http://schemas.microsoft.com/office/powerpoint/2010/main" val="3154920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lwang\Desktop\Images 2012-15\MEB-15180\MEB15180-clamp slab-edge-4.jpg"/>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692768" y="2027287"/>
            <a:ext cx="6413501" cy="2353901"/>
          </a:xfrm>
          <a:prstGeom prst="rect">
            <a:avLst/>
          </a:prstGeom>
          <a:noFill/>
        </p:spPr>
      </p:pic>
      <p:sp>
        <p:nvSpPr>
          <p:cNvPr id="4" name="TextBox 3"/>
          <p:cNvSpPr txBox="1"/>
          <p:nvPr/>
        </p:nvSpPr>
        <p:spPr>
          <a:xfrm>
            <a:off x="190501" y="2056005"/>
            <a:ext cx="1508166" cy="1077218"/>
          </a:xfrm>
          <a:prstGeom prst="rect">
            <a:avLst/>
          </a:prstGeom>
          <a:noFill/>
        </p:spPr>
        <p:txBody>
          <a:bodyPr wrap="square" rtlCol="0">
            <a:spAutoFit/>
          </a:bodyPr>
          <a:lstStyle/>
          <a:p>
            <a:r>
              <a:rPr lang="en-US" sz="1600" dirty="0"/>
              <a:t>Edge  of Gold Plated Copper Mount for Crystal</a:t>
            </a:r>
          </a:p>
        </p:txBody>
      </p:sp>
      <p:sp>
        <p:nvSpPr>
          <p:cNvPr id="5" name="TextBox 4"/>
          <p:cNvSpPr txBox="1"/>
          <p:nvPr/>
        </p:nvSpPr>
        <p:spPr>
          <a:xfrm>
            <a:off x="5381514" y="1417818"/>
            <a:ext cx="3446777" cy="338554"/>
          </a:xfrm>
          <a:prstGeom prst="rect">
            <a:avLst/>
          </a:prstGeom>
          <a:noFill/>
        </p:spPr>
        <p:txBody>
          <a:bodyPr wrap="none" rtlCol="0">
            <a:spAutoFit/>
          </a:bodyPr>
          <a:lstStyle/>
          <a:p>
            <a:r>
              <a:rPr lang="en-US" sz="1600" dirty="0"/>
              <a:t>Flat Surface in Contact with Crystal </a:t>
            </a:r>
          </a:p>
        </p:txBody>
      </p:sp>
      <p:sp>
        <p:nvSpPr>
          <p:cNvPr id="6" name="TextBox 5"/>
          <p:cNvSpPr txBox="1"/>
          <p:nvPr/>
        </p:nvSpPr>
        <p:spPr>
          <a:xfrm>
            <a:off x="50800" y="1189884"/>
            <a:ext cx="5461000" cy="584775"/>
          </a:xfrm>
          <a:prstGeom prst="rect">
            <a:avLst/>
          </a:prstGeom>
          <a:noFill/>
        </p:spPr>
        <p:txBody>
          <a:bodyPr wrap="square" rtlCol="0">
            <a:spAutoFit/>
          </a:bodyPr>
          <a:lstStyle/>
          <a:p>
            <a:r>
              <a:rPr lang="en-US" sz="1600" dirty="0"/>
              <a:t>Indium Foil Serving as a Compliant Thermally Conductive Material Peeled Back Exposing Intermetallic Cones</a:t>
            </a:r>
          </a:p>
        </p:txBody>
      </p:sp>
      <p:cxnSp>
        <p:nvCxnSpPr>
          <p:cNvPr id="3" name="Straight Arrow Connector 2"/>
          <p:cNvCxnSpPr/>
          <p:nvPr/>
        </p:nvCxnSpPr>
        <p:spPr>
          <a:xfrm>
            <a:off x="899916" y="2992322"/>
            <a:ext cx="932553" cy="86341"/>
          </a:xfrm>
          <a:prstGeom prst="straightConnector1">
            <a:avLst/>
          </a:prstGeom>
          <a:ln>
            <a:solidFill>
              <a:srgbClr val="FF66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887850" y="1774742"/>
            <a:ext cx="706996" cy="1286474"/>
          </a:xfrm>
          <a:prstGeom prst="straightConnector1">
            <a:avLst/>
          </a:prstGeom>
          <a:ln>
            <a:solidFill>
              <a:srgbClr val="FF66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840138" y="1804746"/>
            <a:ext cx="245415" cy="857367"/>
          </a:xfrm>
          <a:prstGeom prst="straightConnector1">
            <a:avLst/>
          </a:prstGeom>
          <a:ln>
            <a:solidFill>
              <a:srgbClr val="FF66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142382" y="3530600"/>
            <a:ext cx="366607" cy="936853"/>
          </a:xfrm>
          <a:prstGeom prst="straightConnector1">
            <a:avLst/>
          </a:prstGeom>
          <a:ln>
            <a:solidFill>
              <a:srgbClr val="FF66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43568" y="4463011"/>
            <a:ext cx="2793350" cy="830997"/>
          </a:xfrm>
          <a:prstGeom prst="rect">
            <a:avLst/>
          </a:prstGeom>
          <a:noFill/>
        </p:spPr>
        <p:txBody>
          <a:bodyPr wrap="square" rtlCol="0">
            <a:spAutoFit/>
          </a:bodyPr>
          <a:lstStyle/>
          <a:p>
            <a:r>
              <a:rPr lang="en-US" sz="1600" dirty="0"/>
              <a:t>Gold Indium </a:t>
            </a:r>
            <a:r>
              <a:rPr lang="en-US" sz="1600" dirty="0" err="1"/>
              <a:t>Intermetallics</a:t>
            </a:r>
            <a:r>
              <a:rPr lang="en-US" sz="1600" dirty="0"/>
              <a:t> Growing as Cones through Indium</a:t>
            </a:r>
          </a:p>
        </p:txBody>
      </p:sp>
      <p:cxnSp>
        <p:nvCxnSpPr>
          <p:cNvPr id="20" name="Straight Arrow Connector 19"/>
          <p:cNvCxnSpPr/>
          <p:nvPr/>
        </p:nvCxnSpPr>
        <p:spPr>
          <a:xfrm flipV="1">
            <a:off x="4911784" y="3410599"/>
            <a:ext cx="381302" cy="1102753"/>
          </a:xfrm>
          <a:prstGeom prst="straightConnector1">
            <a:avLst/>
          </a:prstGeom>
          <a:ln>
            <a:solidFill>
              <a:srgbClr val="FF66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182820" y="4493014"/>
            <a:ext cx="5594269" cy="923330"/>
          </a:xfrm>
          <a:prstGeom prst="rect">
            <a:avLst/>
          </a:prstGeom>
          <a:noFill/>
        </p:spPr>
        <p:txBody>
          <a:bodyPr wrap="square" rtlCol="0">
            <a:spAutoFit/>
          </a:bodyPr>
          <a:lstStyle/>
          <a:p>
            <a:r>
              <a:rPr lang="en-US" dirty="0"/>
              <a:t>51um Indium Foil Transformed into Gold Indium </a:t>
            </a:r>
            <a:r>
              <a:rPr lang="en-US" dirty="0" err="1"/>
              <a:t>Intermetallics</a:t>
            </a:r>
            <a:r>
              <a:rPr lang="en-US" dirty="0"/>
              <a:t> now Occupying 58um (15% to 20% more) Thickness than the Raw Indium and Gold</a:t>
            </a:r>
          </a:p>
        </p:txBody>
      </p:sp>
      <p:cxnSp>
        <p:nvCxnSpPr>
          <p:cNvPr id="15" name="Straight Arrow Connector 14"/>
          <p:cNvCxnSpPr/>
          <p:nvPr/>
        </p:nvCxnSpPr>
        <p:spPr>
          <a:xfrm>
            <a:off x="1698667" y="3368283"/>
            <a:ext cx="6854783" cy="634658"/>
          </a:xfrm>
          <a:prstGeom prst="straightConnector1">
            <a:avLst/>
          </a:prstGeom>
          <a:ln w="12700">
            <a:solidFill>
              <a:srgbClr val="FFFF00"/>
            </a:solidFill>
            <a:prstDash val="sysDot"/>
            <a:tailEnd type="none" w="lg" len="lg"/>
          </a:ln>
          <a:effectLst/>
        </p:spPr>
        <p:style>
          <a:lnRef idx="2">
            <a:schemeClr val="accent1"/>
          </a:lnRef>
          <a:fillRef idx="0">
            <a:schemeClr val="accent1"/>
          </a:fillRef>
          <a:effectRef idx="1">
            <a:schemeClr val="accent1"/>
          </a:effectRef>
          <a:fontRef idx="minor">
            <a:schemeClr val="tx1"/>
          </a:fontRef>
        </p:style>
      </p:cxnSp>
      <p:sp>
        <p:nvSpPr>
          <p:cNvPr id="19" name="Title 1"/>
          <p:cNvSpPr txBox="1">
            <a:spLocks/>
          </p:cNvSpPr>
          <p:nvPr/>
        </p:nvSpPr>
        <p:spPr>
          <a:xfrm>
            <a:off x="1076535" y="146764"/>
            <a:ext cx="8156365" cy="728662"/>
          </a:xfrm>
          <a:prstGeom prst="rect">
            <a:avLst/>
          </a:prstGeom>
        </p:spPr>
        <p:txBody>
          <a:bodyPr/>
          <a:lstStyle>
            <a:lvl1pPr algn="ctr" defTabSz="457200" rtl="0" eaLnBrk="1" latinLnBrk="0" hangingPunct="1">
              <a:spcBef>
                <a:spcPct val="0"/>
              </a:spcBef>
              <a:buNone/>
              <a:defRPr sz="2400" kern="1200">
                <a:solidFill>
                  <a:schemeClr val="tx1"/>
                </a:solidFill>
                <a:latin typeface="+mj-lt"/>
                <a:ea typeface="+mj-ea"/>
                <a:cs typeface="+mj-cs"/>
              </a:defRPr>
            </a:lvl1pPr>
          </a:lstStyle>
          <a:p>
            <a:r>
              <a:rPr lang="en-US" dirty="0"/>
              <a:t>ATLAS Challenges</a:t>
            </a:r>
          </a:p>
          <a:p>
            <a:r>
              <a:rPr lang="en-US" dirty="0"/>
              <a:t>Gold Indium </a:t>
            </a:r>
            <a:r>
              <a:rPr lang="en-US" dirty="0" err="1"/>
              <a:t>Intermetallics</a:t>
            </a:r>
            <a:endParaRPr lang="en-US" dirty="0"/>
          </a:p>
        </p:txBody>
      </p:sp>
      <p:sp>
        <p:nvSpPr>
          <p:cNvPr id="10" name="Left Brace 9"/>
          <p:cNvSpPr/>
          <p:nvPr/>
        </p:nvSpPr>
        <p:spPr>
          <a:xfrm flipH="1">
            <a:off x="8112125" y="1836215"/>
            <a:ext cx="209550" cy="1420119"/>
          </a:xfrm>
          <a:prstGeom prst="leftBrace">
            <a:avLst/>
          </a:prstGeom>
          <a:ln w="12700">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Left Brace 21"/>
          <p:cNvSpPr/>
          <p:nvPr/>
        </p:nvSpPr>
        <p:spPr>
          <a:xfrm>
            <a:off x="1485900" y="3442217"/>
            <a:ext cx="190993" cy="938972"/>
          </a:xfrm>
          <a:prstGeom prst="leftBrace">
            <a:avLst/>
          </a:prstGeom>
          <a:ln w="12700">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p:cNvSpPr txBox="1"/>
          <p:nvPr/>
        </p:nvSpPr>
        <p:spPr>
          <a:xfrm>
            <a:off x="50800" y="3442217"/>
            <a:ext cx="1508166" cy="830997"/>
          </a:xfrm>
          <a:prstGeom prst="rect">
            <a:avLst/>
          </a:prstGeom>
          <a:noFill/>
        </p:spPr>
        <p:txBody>
          <a:bodyPr wrap="square" rtlCol="0">
            <a:spAutoFit/>
          </a:bodyPr>
          <a:lstStyle/>
          <a:p>
            <a:r>
              <a:rPr lang="en-US" sz="1600" dirty="0"/>
              <a:t>Body of  Gold Plated Copper Mount</a:t>
            </a:r>
          </a:p>
        </p:txBody>
      </p:sp>
      <p:sp>
        <p:nvSpPr>
          <p:cNvPr id="24" name="TextBox 23"/>
          <p:cNvSpPr txBox="1"/>
          <p:nvPr/>
        </p:nvSpPr>
        <p:spPr>
          <a:xfrm>
            <a:off x="8342203" y="2302470"/>
            <a:ext cx="890697" cy="861774"/>
          </a:xfrm>
          <a:prstGeom prst="rect">
            <a:avLst/>
          </a:prstGeom>
          <a:noFill/>
        </p:spPr>
        <p:txBody>
          <a:bodyPr wrap="square" rtlCol="0">
            <a:spAutoFit/>
          </a:bodyPr>
          <a:lstStyle/>
          <a:p>
            <a:r>
              <a:rPr lang="en-US" sz="1600" dirty="0"/>
              <a:t>Crystal Rests</a:t>
            </a:r>
          </a:p>
          <a:p>
            <a:r>
              <a:rPr lang="en-US" sz="1600" dirty="0"/>
              <a:t>Here</a:t>
            </a:r>
          </a:p>
        </p:txBody>
      </p:sp>
      <p:sp>
        <p:nvSpPr>
          <p:cNvPr id="25" name="TextBox 24"/>
          <p:cNvSpPr txBox="1"/>
          <p:nvPr/>
        </p:nvSpPr>
        <p:spPr>
          <a:xfrm>
            <a:off x="235317" y="5420468"/>
            <a:ext cx="6781799" cy="1200329"/>
          </a:xfrm>
          <a:prstGeom prst="rect">
            <a:avLst/>
          </a:prstGeom>
          <a:solidFill>
            <a:srgbClr val="FFFF00">
              <a:alpha val="38000"/>
            </a:srgbClr>
          </a:solidFill>
        </p:spPr>
        <p:txBody>
          <a:bodyPr wrap="square" rtlCol="0">
            <a:spAutoFit/>
          </a:bodyPr>
          <a:lstStyle/>
          <a:p>
            <a:r>
              <a:rPr lang="en-US" dirty="0"/>
              <a:t>As the emerging cones “transform” gold and indium to AuIn</a:t>
            </a:r>
            <a:r>
              <a:rPr lang="en-US" baseline="-25000" dirty="0"/>
              <a:t>2</a:t>
            </a:r>
            <a:r>
              <a:rPr lang="en-US" dirty="0"/>
              <a:t> </a:t>
            </a:r>
            <a:r>
              <a:rPr lang="en-US" dirty="0" err="1"/>
              <a:t>intermetallics</a:t>
            </a:r>
            <a:r>
              <a:rPr lang="en-US" dirty="0"/>
              <a:t>, they occupy more volume than the original material. The surrounding malleable indium is incompressible so the additional volume will increase pressure on the crystal. </a:t>
            </a:r>
          </a:p>
        </p:txBody>
      </p:sp>
      <p:cxnSp>
        <p:nvCxnSpPr>
          <p:cNvPr id="26" name="Straight Arrow Connector 25"/>
          <p:cNvCxnSpPr/>
          <p:nvPr/>
        </p:nvCxnSpPr>
        <p:spPr>
          <a:xfrm flipV="1">
            <a:off x="1846364" y="5067300"/>
            <a:ext cx="109436" cy="626044"/>
          </a:xfrm>
          <a:prstGeom prst="straightConnector1">
            <a:avLst/>
          </a:prstGeom>
          <a:ln>
            <a:solidFill>
              <a:srgbClr val="FF6600"/>
            </a:solidFill>
            <a:tailEnd type="triangl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803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455" y="159737"/>
            <a:ext cx="6748150" cy="771525"/>
          </a:xfrm>
        </p:spPr>
        <p:txBody>
          <a:bodyPr>
            <a:normAutofit/>
          </a:bodyPr>
          <a:lstStyle/>
          <a:p>
            <a:r>
              <a:rPr lang="en-US" sz="2400" dirty="0"/>
              <a:t>ATLAS Challenges</a:t>
            </a:r>
            <a:r>
              <a:rPr lang="en-US" dirty="0"/>
              <a:t/>
            </a:r>
            <a:br>
              <a:rPr lang="en-US" dirty="0"/>
            </a:br>
            <a:r>
              <a:rPr lang="en-US" sz="2000" dirty="0"/>
              <a:t>Factors that Contributed to the Crystal Slab Fractures</a:t>
            </a:r>
            <a:endParaRPr lang="en-US" sz="1800" dirty="0"/>
          </a:p>
        </p:txBody>
      </p:sp>
      <p:sp>
        <p:nvSpPr>
          <p:cNvPr id="3" name="Content Placeholder 2"/>
          <p:cNvSpPr>
            <a:spLocks noGrp="1"/>
          </p:cNvSpPr>
          <p:nvPr>
            <p:ph idx="1"/>
          </p:nvPr>
        </p:nvSpPr>
        <p:spPr>
          <a:xfrm>
            <a:off x="192864" y="1157921"/>
            <a:ext cx="5813972" cy="5256398"/>
          </a:xfrm>
        </p:spPr>
        <p:txBody>
          <a:bodyPr>
            <a:noAutofit/>
          </a:bodyPr>
          <a:lstStyle/>
          <a:p>
            <a:pPr>
              <a:lnSpc>
                <a:spcPct val="90000"/>
              </a:lnSpc>
            </a:pPr>
            <a:r>
              <a:rPr lang="en-US" sz="1600" b="1" dirty="0"/>
              <a:t>Externally applied stresses:</a:t>
            </a:r>
          </a:p>
          <a:p>
            <a:pPr lvl="1">
              <a:lnSpc>
                <a:spcPct val="90000"/>
              </a:lnSpc>
              <a:spcBef>
                <a:spcPts val="0"/>
              </a:spcBef>
              <a:spcAft>
                <a:spcPts val="0"/>
              </a:spcAft>
            </a:pPr>
            <a:r>
              <a:rPr lang="en-US" sz="1600" dirty="0">
                <a:solidFill>
                  <a:srgbClr val="000000"/>
                </a:solidFill>
              </a:rPr>
              <a:t>Clamp/mount packaging-induced stresses that were exacerbated by non-uniform growth of gold-</a:t>
            </a:r>
            <a:r>
              <a:rPr lang="en-US" sz="1600" dirty="0" err="1">
                <a:solidFill>
                  <a:srgbClr val="000000"/>
                </a:solidFill>
              </a:rPr>
              <a:t>indide</a:t>
            </a:r>
            <a:r>
              <a:rPr lang="en-US" sz="1600" dirty="0">
                <a:solidFill>
                  <a:srgbClr val="000000"/>
                </a:solidFill>
              </a:rPr>
              <a:t> intermetallic </a:t>
            </a:r>
            <a:r>
              <a:rPr lang="en-US" sz="1600" b="1" dirty="0"/>
              <a:t>(</a:t>
            </a:r>
            <a:r>
              <a:rPr lang="en-US" sz="1600" b="1" i="1" dirty="0"/>
              <a:t>Direct cause</a:t>
            </a:r>
            <a:r>
              <a:rPr lang="en-US" sz="1600" b="1" dirty="0"/>
              <a:t>)</a:t>
            </a:r>
            <a:endParaRPr lang="en-US" sz="1600" dirty="0">
              <a:solidFill>
                <a:srgbClr val="000000"/>
              </a:solidFill>
            </a:endParaRPr>
          </a:p>
          <a:p>
            <a:pPr lvl="1">
              <a:lnSpc>
                <a:spcPct val="90000"/>
              </a:lnSpc>
              <a:spcBef>
                <a:spcPts val="0"/>
              </a:spcBef>
              <a:spcAft>
                <a:spcPts val="0"/>
              </a:spcAft>
            </a:pPr>
            <a:r>
              <a:rPr lang="en-US" sz="1600" dirty="0">
                <a:solidFill>
                  <a:srgbClr val="000000"/>
                </a:solidFill>
              </a:rPr>
              <a:t>The clamping force was on the crystal, not on the clamp, as it was intended </a:t>
            </a:r>
            <a:r>
              <a:rPr lang="en-US" sz="1600" b="1" dirty="0"/>
              <a:t>(</a:t>
            </a:r>
            <a:r>
              <a:rPr lang="en-US" sz="1600" b="1" i="1" dirty="0"/>
              <a:t>Contributing cause</a:t>
            </a:r>
            <a:r>
              <a:rPr lang="en-US" sz="1600" b="1" dirty="0"/>
              <a:t>)</a:t>
            </a:r>
            <a:endParaRPr lang="en-US" sz="1600" dirty="0">
              <a:solidFill>
                <a:srgbClr val="000000"/>
              </a:solidFill>
            </a:endParaRPr>
          </a:p>
          <a:p>
            <a:pPr lvl="1">
              <a:lnSpc>
                <a:spcPct val="90000"/>
              </a:lnSpc>
              <a:spcBef>
                <a:spcPts val="0"/>
              </a:spcBef>
              <a:spcAft>
                <a:spcPts val="0"/>
              </a:spcAft>
            </a:pPr>
            <a:r>
              <a:rPr lang="en-US" sz="1600" dirty="0">
                <a:solidFill>
                  <a:srgbClr val="000000"/>
                </a:solidFill>
              </a:rPr>
              <a:t>Mount to clamp preload can cause the clamp to bend </a:t>
            </a:r>
            <a:r>
              <a:rPr lang="en-US" sz="1600" b="1" dirty="0"/>
              <a:t>(</a:t>
            </a:r>
            <a:r>
              <a:rPr lang="en-US" sz="1600" b="1" i="1" dirty="0"/>
              <a:t>Contributing cause</a:t>
            </a:r>
            <a:r>
              <a:rPr lang="en-US" sz="1600" b="1" dirty="0"/>
              <a:t>)</a:t>
            </a:r>
          </a:p>
          <a:p>
            <a:pPr marL="228600" lvl="1" indent="-228600">
              <a:lnSpc>
                <a:spcPct val="90000"/>
              </a:lnSpc>
              <a:buFontTx/>
              <a:buChar char="•"/>
            </a:pPr>
            <a:r>
              <a:rPr lang="en-US" sz="1600" b="1" dirty="0"/>
              <a:t>Slab defects (</a:t>
            </a:r>
            <a:r>
              <a:rPr lang="en-US" sz="1600" b="1" i="1" dirty="0"/>
              <a:t>Contributing cause</a:t>
            </a:r>
            <a:r>
              <a:rPr lang="en-US" sz="1600" b="1" dirty="0"/>
              <a:t>):</a:t>
            </a:r>
          </a:p>
          <a:p>
            <a:pPr lvl="1">
              <a:lnSpc>
                <a:spcPct val="90000"/>
              </a:lnSpc>
            </a:pPr>
            <a:r>
              <a:rPr lang="en-US" sz="1600" dirty="0"/>
              <a:t>Testing of the crystals showed a distribution of crystal strength that was wider than expected </a:t>
            </a:r>
          </a:p>
          <a:p>
            <a:pPr lvl="2">
              <a:lnSpc>
                <a:spcPct val="90000"/>
              </a:lnSpc>
            </a:pPr>
            <a:r>
              <a:rPr lang="en-US" sz="1600" dirty="0"/>
              <a:t>Flaws and micro-cracks reduces the strength</a:t>
            </a:r>
          </a:p>
          <a:p>
            <a:pPr marL="906463" lvl="4" indent="-228600">
              <a:lnSpc>
                <a:spcPct val="90000"/>
              </a:lnSpc>
            </a:pPr>
            <a:r>
              <a:rPr lang="en-US" sz="1600" dirty="0"/>
              <a:t>Design did not account for the standard factor of safety over the wider range</a:t>
            </a:r>
          </a:p>
          <a:p>
            <a:pPr marL="568325" lvl="3" indent="-228600">
              <a:lnSpc>
                <a:spcPct val="90000"/>
              </a:lnSpc>
            </a:pPr>
            <a:r>
              <a:rPr lang="en-US" sz="1600" dirty="0"/>
              <a:t>Slow crack growth may degrade strength</a:t>
            </a:r>
          </a:p>
          <a:p>
            <a:pPr>
              <a:lnSpc>
                <a:spcPct val="90000"/>
              </a:lnSpc>
            </a:pPr>
            <a:r>
              <a:rPr lang="en-US" sz="1600" b="1" dirty="0"/>
              <a:t>Internally generated stresses (</a:t>
            </a:r>
            <a:r>
              <a:rPr lang="en-US" sz="1600" b="1" i="1" dirty="0"/>
              <a:t>Contributing cause</a:t>
            </a:r>
            <a:r>
              <a:rPr lang="en-US" sz="1600" b="1" dirty="0"/>
              <a:t>):</a:t>
            </a:r>
          </a:p>
          <a:p>
            <a:pPr lvl="1">
              <a:lnSpc>
                <a:spcPct val="90000"/>
              </a:lnSpc>
            </a:pPr>
            <a:r>
              <a:rPr lang="en-US" sz="1600" dirty="0"/>
              <a:t>Crystals have residual stress</a:t>
            </a:r>
          </a:p>
          <a:p>
            <a:pPr lvl="1">
              <a:lnSpc>
                <a:spcPct val="90000"/>
              </a:lnSpc>
            </a:pPr>
            <a:r>
              <a:rPr lang="en-US" sz="1600" dirty="0"/>
              <a:t>The manner in which the slabs are pumped induces thermal gradients, which results in stress on the slab</a:t>
            </a:r>
          </a:p>
          <a:p>
            <a:pPr>
              <a:lnSpc>
                <a:spcPct val="90000"/>
              </a:lnSpc>
            </a:pPr>
            <a:r>
              <a:rPr lang="en-US" sz="1600" b="1" dirty="0"/>
              <a:t>BOTTOM LINE: INADEQUATE MARGINS</a:t>
            </a:r>
          </a:p>
        </p:txBody>
      </p:sp>
      <p:cxnSp>
        <p:nvCxnSpPr>
          <p:cNvPr id="6" name="Straight Connector 5"/>
          <p:cNvCxnSpPr/>
          <p:nvPr/>
        </p:nvCxnSpPr>
        <p:spPr bwMode="auto">
          <a:xfrm>
            <a:off x="6223000" y="1326444"/>
            <a:ext cx="2483556"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6223000" y="4174066"/>
            <a:ext cx="2483556"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9" name="Straight Arrow Connector 8"/>
          <p:cNvCxnSpPr/>
          <p:nvPr/>
        </p:nvCxnSpPr>
        <p:spPr bwMode="auto">
          <a:xfrm>
            <a:off x="6702778" y="1354667"/>
            <a:ext cx="0" cy="2836333"/>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10" name="TextBox 9"/>
          <p:cNvSpPr txBox="1"/>
          <p:nvPr/>
        </p:nvSpPr>
        <p:spPr>
          <a:xfrm rot="16200000">
            <a:off x="5713906" y="2456611"/>
            <a:ext cx="1434971" cy="369332"/>
          </a:xfrm>
          <a:prstGeom prst="rect">
            <a:avLst/>
          </a:prstGeom>
          <a:noFill/>
        </p:spPr>
        <p:txBody>
          <a:bodyPr wrap="none" rtlCol="0">
            <a:spAutoFit/>
          </a:bodyPr>
          <a:lstStyle/>
          <a:p>
            <a:r>
              <a:rPr lang="en-US" sz="1800" dirty="0"/>
              <a:t>Slab Strength</a:t>
            </a:r>
          </a:p>
        </p:txBody>
      </p:sp>
      <p:cxnSp>
        <p:nvCxnSpPr>
          <p:cNvPr id="12" name="Straight Arrow Connector 11"/>
          <p:cNvCxnSpPr/>
          <p:nvPr/>
        </p:nvCxnSpPr>
        <p:spPr bwMode="auto">
          <a:xfrm>
            <a:off x="7295444" y="2949222"/>
            <a:ext cx="0" cy="1227667"/>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13" name="Straight Arrow Connector 12"/>
          <p:cNvCxnSpPr/>
          <p:nvPr/>
        </p:nvCxnSpPr>
        <p:spPr bwMode="auto">
          <a:xfrm>
            <a:off x="7296641" y="1771219"/>
            <a:ext cx="0" cy="1227667"/>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14" name="Straight Arrow Connector 13"/>
          <p:cNvCxnSpPr/>
          <p:nvPr/>
        </p:nvCxnSpPr>
        <p:spPr bwMode="auto">
          <a:xfrm>
            <a:off x="7296641" y="1363028"/>
            <a:ext cx="0" cy="420922"/>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17" name="TextBox 16"/>
          <p:cNvSpPr txBox="1"/>
          <p:nvPr/>
        </p:nvSpPr>
        <p:spPr>
          <a:xfrm>
            <a:off x="7354645" y="1375758"/>
            <a:ext cx="1601670" cy="369332"/>
          </a:xfrm>
          <a:prstGeom prst="rect">
            <a:avLst/>
          </a:prstGeom>
          <a:noFill/>
        </p:spPr>
        <p:txBody>
          <a:bodyPr wrap="none" rtlCol="0">
            <a:spAutoFit/>
          </a:bodyPr>
          <a:lstStyle/>
          <a:p>
            <a:pPr algn="ctr"/>
            <a:r>
              <a:rPr lang="en-US" sz="1800" dirty="0"/>
              <a:t>Residual Stress</a:t>
            </a:r>
          </a:p>
        </p:txBody>
      </p:sp>
      <p:sp>
        <p:nvSpPr>
          <p:cNvPr id="18" name="TextBox 17"/>
          <p:cNvSpPr txBox="1"/>
          <p:nvPr/>
        </p:nvSpPr>
        <p:spPr>
          <a:xfrm>
            <a:off x="7295359" y="2072415"/>
            <a:ext cx="1712557" cy="646331"/>
          </a:xfrm>
          <a:prstGeom prst="rect">
            <a:avLst/>
          </a:prstGeom>
          <a:noFill/>
        </p:spPr>
        <p:txBody>
          <a:bodyPr wrap="square" rtlCol="0">
            <a:spAutoFit/>
          </a:bodyPr>
          <a:lstStyle/>
          <a:p>
            <a:pPr algn="ctr"/>
            <a:r>
              <a:rPr lang="en-US" sz="1800" dirty="0"/>
              <a:t>Mount Induced Stresses</a:t>
            </a:r>
          </a:p>
        </p:txBody>
      </p:sp>
      <p:sp>
        <p:nvSpPr>
          <p:cNvPr id="19" name="TextBox 18"/>
          <p:cNvSpPr txBox="1"/>
          <p:nvPr/>
        </p:nvSpPr>
        <p:spPr>
          <a:xfrm>
            <a:off x="7295363" y="3252853"/>
            <a:ext cx="1712557" cy="646331"/>
          </a:xfrm>
          <a:prstGeom prst="rect">
            <a:avLst/>
          </a:prstGeom>
          <a:noFill/>
        </p:spPr>
        <p:txBody>
          <a:bodyPr wrap="square" rtlCol="0">
            <a:spAutoFit/>
          </a:bodyPr>
          <a:lstStyle/>
          <a:p>
            <a:pPr algn="ctr"/>
            <a:r>
              <a:rPr lang="en-US" sz="1800" dirty="0"/>
              <a:t>Thermally Induced Stresses</a:t>
            </a:r>
          </a:p>
        </p:txBody>
      </p:sp>
      <p:sp>
        <p:nvSpPr>
          <p:cNvPr id="20" name="TextBox 19"/>
          <p:cNvSpPr txBox="1"/>
          <p:nvPr/>
        </p:nvSpPr>
        <p:spPr>
          <a:xfrm>
            <a:off x="6210393" y="4241798"/>
            <a:ext cx="2618030" cy="646331"/>
          </a:xfrm>
          <a:prstGeom prst="rect">
            <a:avLst/>
          </a:prstGeom>
          <a:noFill/>
        </p:spPr>
        <p:txBody>
          <a:bodyPr wrap="square" rtlCol="0">
            <a:spAutoFit/>
          </a:bodyPr>
          <a:lstStyle/>
          <a:p>
            <a:pPr algn="ctr"/>
            <a:r>
              <a:rPr lang="en-US" sz="1200" dirty="0"/>
              <a:t>When the residual, mount induced, and thermally induces stresses exceed the slab strength, it cleaves</a:t>
            </a:r>
          </a:p>
        </p:txBody>
      </p:sp>
    </p:spTree>
    <p:extLst>
      <p:ext uri="{BB962C8B-B14F-4D97-AF65-F5344CB8AC3E}">
        <p14:creationId xmlns:p14="http://schemas.microsoft.com/office/powerpoint/2010/main" val="4074940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64ACF4-DD2D-6D4D-886D-7A0A3BF557A1}"/>
              </a:ext>
            </a:extLst>
          </p:cNvPr>
          <p:cNvSpPr>
            <a:spLocks noGrp="1"/>
          </p:cNvSpPr>
          <p:nvPr>
            <p:ph type="title"/>
          </p:nvPr>
        </p:nvSpPr>
        <p:spPr/>
        <p:txBody>
          <a:bodyPr>
            <a:noAutofit/>
          </a:bodyPr>
          <a:lstStyle/>
          <a:p>
            <a:r>
              <a:rPr lang="en-US" sz="2400" dirty="0"/>
              <a:t>ATLAS Challenges</a:t>
            </a:r>
            <a:br>
              <a:rPr lang="en-US" sz="2400" dirty="0"/>
            </a:br>
            <a:r>
              <a:rPr lang="en-US" sz="2400" dirty="0"/>
              <a:t>Slab Analyses - CARES</a:t>
            </a:r>
          </a:p>
        </p:txBody>
      </p:sp>
      <p:sp>
        <p:nvSpPr>
          <p:cNvPr id="4" name="Slide Number Placeholder 3">
            <a:extLst>
              <a:ext uri="{FF2B5EF4-FFF2-40B4-BE49-F238E27FC236}">
                <a16:creationId xmlns:a16="http://schemas.microsoft.com/office/drawing/2014/main" xmlns="" id="{19BECC96-4390-294C-A36A-07848CB52ED9}"/>
              </a:ext>
            </a:extLst>
          </p:cNvPr>
          <p:cNvSpPr>
            <a:spLocks noGrp="1"/>
          </p:cNvSpPr>
          <p:nvPr>
            <p:ph type="sldNum" sz="quarter" idx="12"/>
          </p:nvPr>
        </p:nvSpPr>
        <p:spPr/>
        <p:txBody>
          <a:bodyPr/>
          <a:lstStyle/>
          <a:p>
            <a:fld id="{033793A4-DCC6-4EBF-A681-1ED602A0A0F4}" type="slidenum">
              <a:rPr lang="en-US" smtClean="0"/>
              <a:t>26</a:t>
            </a:fld>
            <a:endParaRPr lang="en-US"/>
          </a:p>
        </p:txBody>
      </p:sp>
      <p:sp>
        <p:nvSpPr>
          <p:cNvPr id="8" name="TextBox 7">
            <a:extLst>
              <a:ext uri="{FF2B5EF4-FFF2-40B4-BE49-F238E27FC236}">
                <a16:creationId xmlns:a16="http://schemas.microsoft.com/office/drawing/2014/main" xmlns="" id="{21DB097F-13B9-F04D-A735-B87960AB8261}"/>
              </a:ext>
            </a:extLst>
          </p:cNvPr>
          <p:cNvSpPr txBox="1"/>
          <p:nvPr/>
        </p:nvSpPr>
        <p:spPr>
          <a:xfrm>
            <a:off x="149944" y="1124566"/>
            <a:ext cx="5238134" cy="5447645"/>
          </a:xfrm>
          <a:prstGeom prst="rect">
            <a:avLst/>
          </a:prstGeom>
          <a:noFill/>
        </p:spPr>
        <p:txBody>
          <a:bodyPr wrap="square" rtlCol="0">
            <a:spAutoFit/>
          </a:bodyPr>
          <a:lstStyle/>
          <a:p>
            <a:pPr marL="342900" indent="-342900">
              <a:buFont typeface="Arial" panose="020B0604020202020204" pitchFamily="34" charset="0"/>
              <a:buChar char="•"/>
            </a:pPr>
            <a:r>
              <a:rPr lang="en-US" sz="1400" dirty="0">
                <a:latin typeface="+mn-lt"/>
              </a:rPr>
              <a:t>Ceramics Analysis and Reliability Evaluation of Structures (CARES) is a general-purpose integrated design software tool that provides an innovative, cost-effective approach to systematically optimize the design of brittle material components using probabilistic analysis techniques.</a:t>
            </a:r>
          </a:p>
          <a:p>
            <a:pPr marL="342900" indent="-342900">
              <a:buFont typeface="Arial" panose="020B0604020202020204" pitchFamily="34" charset="0"/>
              <a:buChar char="•"/>
            </a:pPr>
            <a:endParaRPr lang="en-US" sz="1400" dirty="0">
              <a:latin typeface="+mn-lt"/>
            </a:endParaRPr>
          </a:p>
          <a:p>
            <a:pPr marL="342900" indent="-342900">
              <a:buFont typeface="Arial" panose="020B0604020202020204" pitchFamily="34" charset="0"/>
              <a:buChar char="•"/>
            </a:pPr>
            <a:r>
              <a:rPr lang="en-US" sz="1400" dirty="0">
                <a:latin typeface="+mn-lt"/>
              </a:rPr>
              <a:t>CARES applies the Weakest-Link model which captures</a:t>
            </a:r>
            <a:r>
              <a:rPr lang="en-US" sz="1400" dirty="0">
                <a:solidFill>
                  <a:srgbClr val="FF0000"/>
                </a:solidFill>
                <a:latin typeface="+mn-lt"/>
              </a:rPr>
              <a:t> </a:t>
            </a:r>
            <a:r>
              <a:rPr lang="en-US" sz="1400" dirty="0">
                <a:latin typeface="+mn-lt"/>
              </a:rPr>
              <a:t>the Weibull Size Effect of Brittle Material Reliability</a:t>
            </a:r>
          </a:p>
          <a:p>
            <a:pPr marL="342900" indent="-342900">
              <a:buFont typeface="Arial" panose="020B0604020202020204" pitchFamily="34" charset="0"/>
              <a:buChar char="•"/>
            </a:pPr>
            <a:endParaRPr lang="en-US" sz="1400" dirty="0">
              <a:latin typeface="+mn-lt"/>
            </a:endParaRPr>
          </a:p>
          <a:p>
            <a:pPr marL="342900" indent="-342900">
              <a:buFont typeface="Arial" panose="020B0604020202020204" pitchFamily="34" charset="0"/>
              <a:buChar char="•"/>
            </a:pPr>
            <a:r>
              <a:rPr lang="en-US" sz="1400" dirty="0">
                <a:latin typeface="+mn-lt"/>
              </a:rPr>
              <a:t>Brittle Material Reliability Analysis Features:</a:t>
            </a:r>
          </a:p>
          <a:p>
            <a:pPr marL="800100" lvl="1" indent="-342900">
              <a:buFont typeface="Arial" panose="020B0604020202020204" pitchFamily="34" charset="0"/>
              <a:buChar char="•"/>
            </a:pPr>
            <a:r>
              <a:rPr lang="en-US" sz="1200" dirty="0">
                <a:latin typeface="+mn-lt"/>
              </a:rPr>
              <a:t>Time Independent (Fast Fracture)</a:t>
            </a:r>
          </a:p>
          <a:p>
            <a:pPr marL="800100" lvl="1" indent="-342900">
              <a:buFont typeface="Arial" panose="020B0604020202020204" pitchFamily="34" charset="0"/>
              <a:buChar char="•"/>
            </a:pPr>
            <a:r>
              <a:rPr lang="en-US" sz="1200" dirty="0">
                <a:latin typeface="+mn-lt"/>
              </a:rPr>
              <a:t>Time Dependent (Slow Crack Growth)</a:t>
            </a:r>
          </a:p>
          <a:p>
            <a:pPr marL="1257300" lvl="2" indent="-342900">
              <a:buFont typeface="Arial" panose="020B0604020202020204" pitchFamily="34" charset="0"/>
              <a:buChar char="•"/>
            </a:pPr>
            <a:r>
              <a:rPr lang="en-US" sz="1200" dirty="0">
                <a:latin typeface="+mn-lt"/>
              </a:rPr>
              <a:t>Creep or Static Fatigue (Constant Stress)</a:t>
            </a:r>
          </a:p>
          <a:p>
            <a:pPr marL="1257300" lvl="2" indent="-342900">
              <a:buFont typeface="Arial" panose="020B0604020202020204" pitchFamily="34" charset="0"/>
              <a:buChar char="•"/>
            </a:pPr>
            <a:r>
              <a:rPr lang="en-US" sz="1200" dirty="0">
                <a:latin typeface="+mn-lt"/>
              </a:rPr>
              <a:t>Monotonically Increasing or Dynamic Fatigue (Constant Stress-Rate)</a:t>
            </a:r>
          </a:p>
          <a:p>
            <a:pPr marL="800100" lvl="1" indent="-342900">
              <a:buFont typeface="Arial" panose="020B0604020202020204" pitchFamily="34" charset="0"/>
              <a:buChar char="•"/>
            </a:pPr>
            <a:r>
              <a:rPr lang="en-US" sz="1200" dirty="0">
                <a:latin typeface="+mn-lt"/>
              </a:rPr>
              <a:t>Transient - Time Dependent Reliability of components subjected to transient (multiple load step) </a:t>
            </a:r>
            <a:r>
              <a:rPr lang="en-US" sz="1200" dirty="0" err="1">
                <a:latin typeface="+mn-lt"/>
              </a:rPr>
              <a:t>thermomechanical</a:t>
            </a:r>
            <a:r>
              <a:rPr lang="en-US" sz="1200" dirty="0">
                <a:latin typeface="+mn-lt"/>
              </a:rPr>
              <a:t> loading </a:t>
            </a:r>
          </a:p>
          <a:p>
            <a:pPr marL="342900" indent="-342900">
              <a:buFont typeface="Arial" panose="020B0604020202020204" pitchFamily="34" charset="0"/>
              <a:buChar char="•"/>
            </a:pPr>
            <a:endParaRPr lang="en-US" sz="1400" dirty="0">
              <a:latin typeface="+mn-lt"/>
            </a:endParaRPr>
          </a:p>
          <a:p>
            <a:pPr marL="342900" indent="-342900">
              <a:buFont typeface="Arial" panose="020B0604020202020204" pitchFamily="34" charset="0"/>
              <a:buChar char="•"/>
            </a:pPr>
            <a:r>
              <a:rPr lang="en-US" sz="1400" dirty="0">
                <a:latin typeface="+mn-lt"/>
              </a:rPr>
              <a:t>CARES is a post-processor of Finite Element Analysis (FEA) stress at temperature results</a:t>
            </a:r>
          </a:p>
          <a:p>
            <a:pPr marL="342900" indent="-342900">
              <a:buFont typeface="Arial" panose="020B0604020202020204" pitchFamily="34" charset="0"/>
              <a:buChar char="•"/>
            </a:pPr>
            <a:endParaRPr lang="en-US" sz="1400" dirty="0">
              <a:latin typeface="+mn-lt"/>
            </a:endParaRPr>
          </a:p>
          <a:p>
            <a:r>
              <a:rPr lang="en-US" sz="1400" i="1" dirty="0">
                <a:solidFill>
                  <a:srgbClr val="00B0F0"/>
                </a:solidFill>
                <a:latin typeface="+mn-lt"/>
              </a:rPr>
              <a:t>CARES was applied to evaluate the Weibull Characteristic Strength of the Preamp and Oscillator Slabs.</a:t>
            </a:r>
          </a:p>
          <a:p>
            <a:r>
              <a:rPr lang="en-US" sz="1400" i="1" dirty="0">
                <a:solidFill>
                  <a:srgbClr val="00B0F0"/>
                </a:solidFill>
                <a:latin typeface="+mn-lt"/>
              </a:rPr>
              <a:t>The Weibull Characteristic Strength was used to calculate a Load Case Dependent B-basis Allowable.</a:t>
            </a:r>
          </a:p>
        </p:txBody>
      </p:sp>
      <p:pic>
        <p:nvPicPr>
          <p:cNvPr id="10" name="Picture 9">
            <a:extLst>
              <a:ext uri="{FF2B5EF4-FFF2-40B4-BE49-F238E27FC236}">
                <a16:creationId xmlns:a16="http://schemas.microsoft.com/office/drawing/2014/main" xmlns="" id="{63C7F126-6B81-0D4A-8689-0FBC0F60EC0A}"/>
              </a:ext>
            </a:extLst>
          </p:cNvPr>
          <p:cNvPicPr>
            <a:picLocks noChangeAspect="1"/>
          </p:cNvPicPr>
          <p:nvPr/>
        </p:nvPicPr>
        <p:blipFill>
          <a:blip r:embed="rId2"/>
          <a:stretch>
            <a:fillRect/>
          </a:stretch>
        </p:blipFill>
        <p:spPr>
          <a:xfrm>
            <a:off x="5410077" y="1524676"/>
            <a:ext cx="3246046" cy="1946787"/>
          </a:xfrm>
          <a:prstGeom prst="rect">
            <a:avLst/>
          </a:prstGeom>
        </p:spPr>
      </p:pic>
      <p:sp>
        <p:nvSpPr>
          <p:cNvPr id="11" name="TextBox 10">
            <a:extLst>
              <a:ext uri="{FF2B5EF4-FFF2-40B4-BE49-F238E27FC236}">
                <a16:creationId xmlns:a16="http://schemas.microsoft.com/office/drawing/2014/main" xmlns="" id="{F329948F-06E7-374B-B0E9-EBB272F273E8}"/>
              </a:ext>
            </a:extLst>
          </p:cNvPr>
          <p:cNvSpPr txBox="1"/>
          <p:nvPr/>
        </p:nvSpPr>
        <p:spPr>
          <a:xfrm>
            <a:off x="5578782" y="1124566"/>
            <a:ext cx="3034276" cy="400110"/>
          </a:xfrm>
          <a:prstGeom prst="rect">
            <a:avLst/>
          </a:prstGeom>
          <a:noFill/>
        </p:spPr>
        <p:txBody>
          <a:bodyPr wrap="square" rtlCol="0">
            <a:spAutoFit/>
          </a:bodyPr>
          <a:lstStyle/>
          <a:p>
            <a:pPr algn="ctr"/>
            <a:r>
              <a:rPr lang="en-US" sz="1000" dirty="0">
                <a:latin typeface="+mn-lt"/>
              </a:rPr>
              <a:t>Crystal Material</a:t>
            </a:r>
          </a:p>
          <a:p>
            <a:r>
              <a:rPr lang="en-US" sz="1000" dirty="0">
                <a:latin typeface="+mn-lt"/>
              </a:rPr>
              <a:t>Neodymium: Yttrium </a:t>
            </a:r>
            <a:r>
              <a:rPr lang="en-US" sz="1000" dirty="0" err="1">
                <a:latin typeface="+mn-lt"/>
              </a:rPr>
              <a:t>Orthovanadate</a:t>
            </a:r>
            <a:r>
              <a:rPr lang="en-US" sz="1000" dirty="0">
                <a:latin typeface="+mn-lt"/>
              </a:rPr>
              <a:t> -  Nd:YVO</a:t>
            </a:r>
            <a:r>
              <a:rPr lang="en-US" sz="1000" baseline="-25000" dirty="0">
                <a:latin typeface="+mn-lt"/>
              </a:rPr>
              <a:t>4</a:t>
            </a:r>
          </a:p>
        </p:txBody>
      </p:sp>
      <p:pic>
        <p:nvPicPr>
          <p:cNvPr id="13" name="Picture 12">
            <a:extLst>
              <a:ext uri="{FF2B5EF4-FFF2-40B4-BE49-F238E27FC236}">
                <a16:creationId xmlns:a16="http://schemas.microsoft.com/office/drawing/2014/main" xmlns="" id="{E0D8079C-594E-994B-A6C7-D6618FE1FECE}"/>
              </a:ext>
            </a:extLst>
          </p:cNvPr>
          <p:cNvPicPr>
            <a:picLocks noChangeAspect="1"/>
          </p:cNvPicPr>
          <p:nvPr/>
        </p:nvPicPr>
        <p:blipFill>
          <a:blip r:embed="rId3"/>
          <a:stretch>
            <a:fillRect/>
          </a:stretch>
        </p:blipFill>
        <p:spPr>
          <a:xfrm>
            <a:off x="5578782" y="3594757"/>
            <a:ext cx="3231984" cy="553631"/>
          </a:xfrm>
          <a:prstGeom prst="rect">
            <a:avLst/>
          </a:prstGeom>
        </p:spPr>
      </p:pic>
      <p:pic>
        <p:nvPicPr>
          <p:cNvPr id="14" name="Picture 13">
            <a:extLst>
              <a:ext uri="{FF2B5EF4-FFF2-40B4-BE49-F238E27FC236}">
                <a16:creationId xmlns:a16="http://schemas.microsoft.com/office/drawing/2014/main" xmlns="" id="{BEE8CF92-5042-4E42-9BE0-4FD0E8F3BA57}"/>
              </a:ext>
            </a:extLst>
          </p:cNvPr>
          <p:cNvPicPr>
            <a:picLocks noChangeAspect="1"/>
          </p:cNvPicPr>
          <p:nvPr/>
        </p:nvPicPr>
        <p:blipFill>
          <a:blip r:embed="rId4"/>
          <a:stretch>
            <a:fillRect/>
          </a:stretch>
        </p:blipFill>
        <p:spPr>
          <a:xfrm>
            <a:off x="5590300" y="4454562"/>
            <a:ext cx="3208948" cy="1936508"/>
          </a:xfrm>
          <a:prstGeom prst="rect">
            <a:avLst/>
          </a:prstGeom>
        </p:spPr>
      </p:pic>
      <p:sp>
        <p:nvSpPr>
          <p:cNvPr id="3" name="Rectangle 2">
            <a:extLst>
              <a:ext uri="{FF2B5EF4-FFF2-40B4-BE49-F238E27FC236}">
                <a16:creationId xmlns:a16="http://schemas.microsoft.com/office/drawing/2014/main" xmlns="" id="{CFD54317-6886-6249-8E74-642912D51D3E}"/>
              </a:ext>
            </a:extLst>
          </p:cNvPr>
          <p:cNvSpPr/>
          <p:nvPr/>
        </p:nvSpPr>
        <p:spPr>
          <a:xfrm>
            <a:off x="127945" y="6512699"/>
            <a:ext cx="3667735" cy="307777"/>
          </a:xfrm>
          <a:prstGeom prst="rect">
            <a:avLst/>
          </a:prstGeom>
        </p:spPr>
        <p:txBody>
          <a:bodyPr wrap="none">
            <a:spAutoFit/>
          </a:bodyPr>
          <a:lstStyle/>
          <a:p>
            <a:pPr algn="ctr"/>
            <a:r>
              <a:rPr lang="en-US" sz="1400" dirty="0"/>
              <a:t>Jonathan A. Salem/ Glenn Research Center</a:t>
            </a:r>
          </a:p>
        </p:txBody>
      </p:sp>
    </p:spTree>
    <p:extLst>
      <p:ext uri="{BB962C8B-B14F-4D97-AF65-F5344CB8AC3E}">
        <p14:creationId xmlns:p14="http://schemas.microsoft.com/office/powerpoint/2010/main" val="1743680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B1886C-1C29-8842-A3AF-91B5A0C2B30D}"/>
              </a:ext>
            </a:extLst>
          </p:cNvPr>
          <p:cNvSpPr>
            <a:spLocks noGrp="1"/>
          </p:cNvSpPr>
          <p:nvPr>
            <p:ph type="title"/>
          </p:nvPr>
        </p:nvSpPr>
        <p:spPr/>
        <p:txBody>
          <a:bodyPr>
            <a:noAutofit/>
          </a:bodyPr>
          <a:lstStyle/>
          <a:p>
            <a:r>
              <a:rPr lang="en-US" sz="2400" dirty="0"/>
              <a:t>ATLAS Challenges</a:t>
            </a:r>
            <a:br>
              <a:rPr lang="en-US" sz="2400" dirty="0"/>
            </a:br>
            <a:r>
              <a:rPr lang="en-US" sz="2400" dirty="0"/>
              <a:t>Laser Slab Mounts – Corrective Action</a:t>
            </a:r>
          </a:p>
        </p:txBody>
      </p:sp>
      <p:sp>
        <p:nvSpPr>
          <p:cNvPr id="3" name="Content Placeholder 2">
            <a:extLst>
              <a:ext uri="{FF2B5EF4-FFF2-40B4-BE49-F238E27FC236}">
                <a16:creationId xmlns:a16="http://schemas.microsoft.com/office/drawing/2014/main" xmlns="" id="{046FA907-8C97-D145-89B9-0C4DEF1649F2}"/>
              </a:ext>
            </a:extLst>
          </p:cNvPr>
          <p:cNvSpPr>
            <a:spLocks noGrp="1"/>
          </p:cNvSpPr>
          <p:nvPr>
            <p:ph idx="1"/>
          </p:nvPr>
        </p:nvSpPr>
        <p:spPr>
          <a:xfrm>
            <a:off x="368401" y="1097281"/>
            <a:ext cx="5132551" cy="5303520"/>
          </a:xfrm>
        </p:spPr>
        <p:txBody>
          <a:bodyPr>
            <a:normAutofit/>
          </a:bodyPr>
          <a:lstStyle/>
          <a:p>
            <a:pPr>
              <a:lnSpc>
                <a:spcPct val="100000"/>
              </a:lnSpc>
              <a:spcBef>
                <a:spcPts val="0"/>
              </a:spcBef>
              <a:spcAft>
                <a:spcPts val="0"/>
              </a:spcAft>
            </a:pPr>
            <a:r>
              <a:rPr lang="en-US" sz="1800" b="1"/>
              <a:t>Eliminate </a:t>
            </a:r>
            <a:r>
              <a:rPr lang="en-US" sz="1800" b="1" dirty="0"/>
              <a:t>gold plating</a:t>
            </a:r>
          </a:p>
          <a:p>
            <a:pPr>
              <a:lnSpc>
                <a:spcPct val="100000"/>
              </a:lnSpc>
              <a:spcBef>
                <a:spcPts val="0"/>
              </a:spcBef>
              <a:spcAft>
                <a:spcPts val="0"/>
              </a:spcAft>
            </a:pPr>
            <a:r>
              <a:rPr lang="en-US" sz="1800" b="1" dirty="0"/>
              <a:t>Minimize mount induced stresses on slab</a:t>
            </a:r>
          </a:p>
          <a:p>
            <a:pPr lvl="1">
              <a:lnSpc>
                <a:spcPct val="100000"/>
              </a:lnSpc>
              <a:spcBef>
                <a:spcPts val="0"/>
              </a:spcBef>
              <a:spcAft>
                <a:spcPts val="0"/>
              </a:spcAft>
            </a:pPr>
            <a:r>
              <a:rPr lang="en-US" sz="1600" dirty="0"/>
              <a:t>Provide “relief valve” limiting mount induced stresses</a:t>
            </a:r>
          </a:p>
          <a:p>
            <a:pPr lvl="2">
              <a:lnSpc>
                <a:spcPct val="100000"/>
              </a:lnSpc>
              <a:spcBef>
                <a:spcPts val="0"/>
              </a:spcBef>
              <a:spcAft>
                <a:spcPts val="0"/>
              </a:spcAft>
            </a:pPr>
            <a:r>
              <a:rPr lang="en-US" sz="1200" dirty="0"/>
              <a:t>Spring loaded to apply deterministic preload</a:t>
            </a:r>
          </a:p>
          <a:p>
            <a:pPr lvl="2">
              <a:lnSpc>
                <a:spcPct val="100000"/>
              </a:lnSpc>
              <a:spcBef>
                <a:spcPts val="0"/>
              </a:spcBef>
              <a:spcAft>
                <a:spcPts val="0"/>
              </a:spcAft>
            </a:pPr>
            <a:r>
              <a:rPr lang="en-US" sz="1200" dirty="0"/>
              <a:t>Reduce / eliminate Intermetallic growth</a:t>
            </a:r>
          </a:p>
          <a:p>
            <a:pPr lvl="1">
              <a:lnSpc>
                <a:spcPct val="100000"/>
              </a:lnSpc>
              <a:spcBef>
                <a:spcPts val="0"/>
              </a:spcBef>
              <a:spcAft>
                <a:spcPts val="0"/>
              </a:spcAft>
            </a:pPr>
            <a:r>
              <a:rPr lang="en-US" sz="1600" dirty="0"/>
              <a:t>Minimize clamping force</a:t>
            </a:r>
          </a:p>
          <a:p>
            <a:pPr lvl="1">
              <a:lnSpc>
                <a:spcPct val="100000"/>
              </a:lnSpc>
              <a:spcBef>
                <a:spcPts val="0"/>
              </a:spcBef>
              <a:spcAft>
                <a:spcPts val="0"/>
              </a:spcAft>
            </a:pPr>
            <a:r>
              <a:rPr lang="en-US" sz="1600" dirty="0"/>
              <a:t>Maintain adequate thermal contact to slab</a:t>
            </a:r>
          </a:p>
          <a:p>
            <a:pPr lvl="1">
              <a:lnSpc>
                <a:spcPct val="100000"/>
              </a:lnSpc>
              <a:spcBef>
                <a:spcPts val="0"/>
              </a:spcBef>
              <a:spcAft>
                <a:spcPts val="0"/>
              </a:spcAft>
            </a:pPr>
            <a:r>
              <a:rPr lang="en-US" sz="1600" dirty="0"/>
              <a:t>Maintain beam quality &amp; pointing</a:t>
            </a:r>
          </a:p>
          <a:p>
            <a:pPr>
              <a:lnSpc>
                <a:spcPct val="100000"/>
              </a:lnSpc>
              <a:spcBef>
                <a:spcPts val="0"/>
              </a:spcBef>
              <a:spcAft>
                <a:spcPts val="0"/>
              </a:spcAft>
            </a:pPr>
            <a:r>
              <a:rPr lang="en-US" sz="1800" b="1" dirty="0"/>
              <a:t>Select crystals with the least flaws</a:t>
            </a:r>
          </a:p>
          <a:p>
            <a:pPr lvl="1">
              <a:lnSpc>
                <a:spcPct val="100000"/>
              </a:lnSpc>
              <a:spcBef>
                <a:spcPts val="0"/>
              </a:spcBef>
              <a:spcAft>
                <a:spcPts val="0"/>
              </a:spcAft>
            </a:pPr>
            <a:r>
              <a:rPr lang="en-US" sz="1600" dirty="0"/>
              <a:t>Add </a:t>
            </a:r>
            <a:r>
              <a:rPr lang="en-US" sz="1600" dirty="0" err="1"/>
              <a:t>bakeout</a:t>
            </a:r>
            <a:r>
              <a:rPr lang="en-US" sz="1600" dirty="0"/>
              <a:t> step to drive out moisture</a:t>
            </a:r>
          </a:p>
          <a:p>
            <a:pPr>
              <a:lnSpc>
                <a:spcPct val="100000"/>
              </a:lnSpc>
              <a:spcBef>
                <a:spcPts val="0"/>
              </a:spcBef>
              <a:spcAft>
                <a:spcPts val="0"/>
              </a:spcAft>
            </a:pPr>
            <a:r>
              <a:rPr lang="en-US" sz="1800" b="1" dirty="0"/>
              <a:t>Demonstrate margin and factor of safety</a:t>
            </a:r>
          </a:p>
          <a:p>
            <a:pPr lvl="1">
              <a:lnSpc>
                <a:spcPct val="100000"/>
              </a:lnSpc>
              <a:spcBef>
                <a:spcPts val="0"/>
              </a:spcBef>
              <a:spcAft>
                <a:spcPts val="0"/>
              </a:spcAft>
            </a:pPr>
            <a:r>
              <a:rPr lang="en-US" sz="1600" dirty="0"/>
              <a:t>Test qualification units</a:t>
            </a:r>
          </a:p>
          <a:p>
            <a:pPr lvl="1">
              <a:lnSpc>
                <a:spcPct val="100000"/>
              </a:lnSpc>
              <a:spcBef>
                <a:spcPts val="0"/>
              </a:spcBef>
              <a:spcAft>
                <a:spcPts val="0"/>
              </a:spcAft>
            </a:pPr>
            <a:r>
              <a:rPr lang="en-US" sz="1600" dirty="0"/>
              <a:t>Proof test flight units</a:t>
            </a:r>
          </a:p>
          <a:p>
            <a:pPr>
              <a:lnSpc>
                <a:spcPct val="100000"/>
              </a:lnSpc>
              <a:spcBef>
                <a:spcPts val="0"/>
              </a:spcBef>
              <a:spcAft>
                <a:spcPts val="0"/>
              </a:spcAft>
            </a:pPr>
            <a:r>
              <a:rPr lang="en-US" sz="1800" b="1" dirty="0"/>
              <a:t>Maintain form, fit, and functionality compatible with existing design</a:t>
            </a:r>
          </a:p>
          <a:p>
            <a:pPr lvl="1">
              <a:lnSpc>
                <a:spcPct val="100000"/>
              </a:lnSpc>
              <a:spcBef>
                <a:spcPts val="0"/>
              </a:spcBef>
              <a:spcAft>
                <a:spcPts val="0"/>
              </a:spcAft>
            </a:pPr>
            <a:r>
              <a:rPr lang="en-US" sz="1600" dirty="0"/>
              <a:t>Do not invalidate previous testing</a:t>
            </a:r>
          </a:p>
          <a:p>
            <a:pPr>
              <a:lnSpc>
                <a:spcPct val="100000"/>
              </a:lnSpc>
              <a:spcBef>
                <a:spcPts val="0"/>
              </a:spcBef>
            </a:pPr>
            <a:r>
              <a:rPr lang="en-US" sz="1800" dirty="0"/>
              <a:t>Amp/Preamp slabs &amp; mounts successfully replaced in Lasers SN2 &amp; 3</a:t>
            </a:r>
          </a:p>
          <a:p>
            <a:pPr>
              <a:lnSpc>
                <a:spcPct val="100000"/>
              </a:lnSpc>
              <a:spcBef>
                <a:spcPts val="0"/>
              </a:spcBef>
            </a:pPr>
            <a:r>
              <a:rPr lang="en-US" sz="1800" dirty="0"/>
              <a:t>Reworked lasers installed 9/2017</a:t>
            </a:r>
          </a:p>
          <a:p>
            <a:endParaRPr lang="en-US" sz="1800" dirty="0"/>
          </a:p>
        </p:txBody>
      </p:sp>
      <p:sp>
        <p:nvSpPr>
          <p:cNvPr id="4" name="Slide Number Placeholder 3">
            <a:extLst>
              <a:ext uri="{FF2B5EF4-FFF2-40B4-BE49-F238E27FC236}">
                <a16:creationId xmlns:a16="http://schemas.microsoft.com/office/drawing/2014/main" xmlns="" id="{C2CC25BD-CE6B-4340-8C8B-8EC4255FDC0B}"/>
              </a:ext>
            </a:extLst>
          </p:cNvPr>
          <p:cNvSpPr>
            <a:spLocks noGrp="1"/>
          </p:cNvSpPr>
          <p:nvPr>
            <p:ph type="sldNum" sz="quarter" idx="12"/>
          </p:nvPr>
        </p:nvSpPr>
        <p:spPr/>
        <p:txBody>
          <a:bodyPr/>
          <a:lstStyle/>
          <a:p>
            <a:fld id="{033793A4-DCC6-4EBF-A681-1ED602A0A0F4}" type="slidenum">
              <a:rPr lang="en-US" smtClean="0"/>
              <a:t>27</a:t>
            </a:fld>
            <a:endParaRPr lang="en-US"/>
          </a:p>
        </p:txBody>
      </p:sp>
      <p:pic>
        <p:nvPicPr>
          <p:cNvPr id="6" name="Picture 5">
            <a:extLst>
              <a:ext uri="{FF2B5EF4-FFF2-40B4-BE49-F238E27FC236}">
                <a16:creationId xmlns:a16="http://schemas.microsoft.com/office/drawing/2014/main" xmlns="" id="{D1834B5D-82C9-0A4C-84C0-AAD96A69CF2F}"/>
              </a:ext>
            </a:extLst>
          </p:cNvPr>
          <p:cNvPicPr>
            <a:picLocks noChangeAspect="1"/>
          </p:cNvPicPr>
          <p:nvPr/>
        </p:nvPicPr>
        <p:blipFill>
          <a:blip r:embed="rId2"/>
          <a:stretch>
            <a:fillRect/>
          </a:stretch>
        </p:blipFill>
        <p:spPr>
          <a:xfrm>
            <a:off x="5500953" y="1191341"/>
            <a:ext cx="1913993" cy="2092633"/>
          </a:xfrm>
          <a:prstGeom prst="rect">
            <a:avLst/>
          </a:prstGeom>
        </p:spPr>
      </p:pic>
      <p:pic>
        <p:nvPicPr>
          <p:cNvPr id="7" name="Picture 6">
            <a:extLst>
              <a:ext uri="{FF2B5EF4-FFF2-40B4-BE49-F238E27FC236}">
                <a16:creationId xmlns:a16="http://schemas.microsoft.com/office/drawing/2014/main" xmlns="" id="{F2BA6D3F-D57F-BC49-9DB0-B278E1B8AD87}"/>
              </a:ext>
            </a:extLst>
          </p:cNvPr>
          <p:cNvPicPr>
            <a:picLocks noChangeAspect="1"/>
          </p:cNvPicPr>
          <p:nvPr/>
        </p:nvPicPr>
        <p:blipFill>
          <a:blip r:embed="rId3"/>
          <a:stretch>
            <a:fillRect/>
          </a:stretch>
        </p:blipFill>
        <p:spPr>
          <a:xfrm>
            <a:off x="5500953" y="3283974"/>
            <a:ext cx="3420906" cy="3116826"/>
          </a:xfrm>
          <a:prstGeom prst="rect">
            <a:avLst/>
          </a:prstGeom>
        </p:spPr>
      </p:pic>
    </p:spTree>
    <p:extLst>
      <p:ext uri="{BB962C8B-B14F-4D97-AF65-F5344CB8AC3E}">
        <p14:creationId xmlns:p14="http://schemas.microsoft.com/office/powerpoint/2010/main" val="1659713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10"/>
          <p:cNvSpPr>
            <a:spLocks noGrp="1"/>
          </p:cNvSpPr>
          <p:nvPr>
            <p:ph type="title"/>
          </p:nvPr>
        </p:nvSpPr>
        <p:spPr/>
        <p:txBody>
          <a:bodyPr>
            <a:noAutofit/>
          </a:bodyPr>
          <a:lstStyle/>
          <a:p>
            <a:pPr lvl="0"/>
            <a:r>
              <a:rPr lang="en-US" sz="2400" dirty="0"/>
              <a:t>ATLAS Planned Environmental Test Flow</a:t>
            </a:r>
          </a:p>
        </p:txBody>
      </p:sp>
      <p:sp>
        <p:nvSpPr>
          <p:cNvPr id="119" name="Rounded Rectangle 118"/>
          <p:cNvSpPr/>
          <p:nvPr/>
        </p:nvSpPr>
        <p:spPr>
          <a:xfrm>
            <a:off x="3758939" y="1125594"/>
            <a:ext cx="1661062" cy="689793"/>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i="1" dirty="0">
                <a:solidFill>
                  <a:schemeClr val="tx1"/>
                </a:solidFill>
              </a:rPr>
              <a:t>Ambient DOOR Deployment</a:t>
            </a:r>
          </a:p>
        </p:txBody>
      </p:sp>
      <p:grpSp>
        <p:nvGrpSpPr>
          <p:cNvPr id="122" name="Group 55"/>
          <p:cNvGrpSpPr/>
          <p:nvPr/>
        </p:nvGrpSpPr>
        <p:grpSpPr>
          <a:xfrm>
            <a:off x="1528672" y="1581497"/>
            <a:ext cx="6281828" cy="843256"/>
            <a:chOff x="148950" y="1257557"/>
            <a:chExt cx="8691432" cy="1077074"/>
          </a:xfrm>
        </p:grpSpPr>
        <p:cxnSp>
          <p:nvCxnSpPr>
            <p:cNvPr id="123" name="Straight Connector 122"/>
            <p:cNvCxnSpPr/>
            <p:nvPr/>
          </p:nvCxnSpPr>
          <p:spPr>
            <a:xfrm>
              <a:off x="8359524" y="1257557"/>
              <a:ext cx="480858"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148951" y="1763045"/>
              <a:ext cx="8691431"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8840382" y="1257557"/>
              <a:ext cx="0" cy="5054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6" name="Elbow Connector 45"/>
            <p:cNvCxnSpPr/>
            <p:nvPr/>
          </p:nvCxnSpPr>
          <p:spPr>
            <a:xfrm rot="16200000" flipH="1">
              <a:off x="17282" y="1894713"/>
              <a:ext cx="571586" cy="308250"/>
            </a:xfrm>
            <a:prstGeom prst="bentConnector2">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
        <p:nvSpPr>
          <p:cNvPr id="127" name="Rounded Rectangle 126"/>
          <p:cNvSpPr/>
          <p:nvPr/>
        </p:nvSpPr>
        <p:spPr>
          <a:xfrm>
            <a:off x="1778417" y="2090875"/>
            <a:ext cx="1697633" cy="689793"/>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i="1" dirty="0">
                <a:solidFill>
                  <a:schemeClr val="tx1"/>
                </a:solidFill>
              </a:rPr>
              <a:t>DOOR Mechanical Stowed</a:t>
            </a:r>
          </a:p>
        </p:txBody>
      </p:sp>
      <p:sp>
        <p:nvSpPr>
          <p:cNvPr id="128" name="Rounded Rectangle 127"/>
          <p:cNvSpPr/>
          <p:nvPr/>
        </p:nvSpPr>
        <p:spPr>
          <a:xfrm>
            <a:off x="3813751" y="2090875"/>
            <a:ext cx="1661062" cy="689793"/>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Vibration Test</a:t>
            </a:r>
          </a:p>
        </p:txBody>
      </p:sp>
      <p:sp>
        <p:nvSpPr>
          <p:cNvPr id="129" name="Rounded Rectangle 128"/>
          <p:cNvSpPr/>
          <p:nvPr/>
        </p:nvSpPr>
        <p:spPr>
          <a:xfrm>
            <a:off x="5807090" y="2115960"/>
            <a:ext cx="1660510" cy="689793"/>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Acoustics Test</a:t>
            </a:r>
          </a:p>
        </p:txBody>
      </p:sp>
      <p:grpSp>
        <p:nvGrpSpPr>
          <p:cNvPr id="130" name="Group 56"/>
          <p:cNvGrpSpPr/>
          <p:nvPr/>
        </p:nvGrpSpPr>
        <p:grpSpPr>
          <a:xfrm>
            <a:off x="1528673" y="2500953"/>
            <a:ext cx="6281827" cy="948948"/>
            <a:chOff x="148950" y="1257557"/>
            <a:chExt cx="8691432" cy="1077074"/>
          </a:xfrm>
        </p:grpSpPr>
        <p:cxnSp>
          <p:nvCxnSpPr>
            <p:cNvPr id="131" name="Straight Connector 130"/>
            <p:cNvCxnSpPr/>
            <p:nvPr/>
          </p:nvCxnSpPr>
          <p:spPr>
            <a:xfrm>
              <a:off x="8359524" y="1257557"/>
              <a:ext cx="480858"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148951" y="1763045"/>
              <a:ext cx="8691431"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8840382" y="1257557"/>
              <a:ext cx="0" cy="5054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4" name="Elbow Connector 60"/>
            <p:cNvCxnSpPr/>
            <p:nvPr/>
          </p:nvCxnSpPr>
          <p:spPr>
            <a:xfrm rot="16200000" flipH="1">
              <a:off x="17282" y="1894713"/>
              <a:ext cx="571586" cy="308250"/>
            </a:xfrm>
            <a:prstGeom prst="bentConnector2">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grpSp>
        <p:nvGrpSpPr>
          <p:cNvPr id="135" name="Group 61"/>
          <p:cNvGrpSpPr/>
          <p:nvPr/>
        </p:nvGrpSpPr>
        <p:grpSpPr>
          <a:xfrm>
            <a:off x="1528671" y="3511748"/>
            <a:ext cx="6281829" cy="1324892"/>
            <a:chOff x="148950" y="1257557"/>
            <a:chExt cx="8691432" cy="1077074"/>
          </a:xfrm>
        </p:grpSpPr>
        <p:cxnSp>
          <p:nvCxnSpPr>
            <p:cNvPr id="136" name="Straight Connector 135"/>
            <p:cNvCxnSpPr/>
            <p:nvPr/>
          </p:nvCxnSpPr>
          <p:spPr>
            <a:xfrm>
              <a:off x="8359524" y="1257557"/>
              <a:ext cx="480858"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148951" y="1763045"/>
              <a:ext cx="8691431"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8840382" y="1257557"/>
              <a:ext cx="0" cy="5054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9" name="Elbow Connector 65"/>
            <p:cNvCxnSpPr/>
            <p:nvPr/>
          </p:nvCxnSpPr>
          <p:spPr>
            <a:xfrm rot="16200000" flipH="1">
              <a:off x="17282" y="1894713"/>
              <a:ext cx="571586" cy="308250"/>
            </a:xfrm>
            <a:prstGeom prst="bentConnector2">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cxnSp>
        <p:nvCxnSpPr>
          <p:cNvPr id="140" name="Straight Arrow Connector 139"/>
          <p:cNvCxnSpPr>
            <a:endCxn id="119" idx="1"/>
          </p:cNvCxnSpPr>
          <p:nvPr/>
        </p:nvCxnSpPr>
        <p:spPr>
          <a:xfrm>
            <a:off x="3758939" y="1470490"/>
            <a:ext cx="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a:endCxn id="128" idx="1"/>
          </p:cNvCxnSpPr>
          <p:nvPr/>
        </p:nvCxnSpPr>
        <p:spPr>
          <a:xfrm>
            <a:off x="3476050" y="2435772"/>
            <a:ext cx="337701"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a:off x="3465962" y="1476839"/>
            <a:ext cx="322312" cy="414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43" name="Diamond 142"/>
          <p:cNvSpPr/>
          <p:nvPr/>
        </p:nvSpPr>
        <p:spPr>
          <a:xfrm>
            <a:off x="2438401" y="1070610"/>
            <a:ext cx="1056534" cy="820743"/>
          </a:xfrm>
          <a:prstGeom prst="diamond">
            <a:avLst/>
          </a:prstGeom>
          <a:solidFill>
            <a:srgbClr val="FF66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PER</a:t>
            </a:r>
          </a:p>
        </p:txBody>
      </p:sp>
      <p:sp>
        <p:nvSpPr>
          <p:cNvPr id="144" name="Rounded Rectangle 143"/>
          <p:cNvSpPr/>
          <p:nvPr/>
        </p:nvSpPr>
        <p:spPr>
          <a:xfrm>
            <a:off x="5806538" y="1136085"/>
            <a:ext cx="1661062" cy="689793"/>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EMI/EMC Test</a:t>
            </a:r>
          </a:p>
          <a:p>
            <a:pPr algn="ctr"/>
            <a:r>
              <a:rPr lang="en-US" sz="1100" i="1" dirty="0">
                <a:solidFill>
                  <a:schemeClr val="tx1"/>
                </a:solidFill>
              </a:rPr>
              <a:t>(RE/RS test)</a:t>
            </a:r>
          </a:p>
        </p:txBody>
      </p:sp>
      <p:cxnSp>
        <p:nvCxnSpPr>
          <p:cNvPr id="145" name="Straight Arrow Connector 144"/>
          <p:cNvCxnSpPr/>
          <p:nvPr/>
        </p:nvCxnSpPr>
        <p:spPr>
          <a:xfrm>
            <a:off x="5479655" y="1470491"/>
            <a:ext cx="322312" cy="414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a:off x="5506262" y="2431627"/>
            <a:ext cx="322312" cy="414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47" name="Rounded Rectangle 146"/>
          <p:cNvSpPr/>
          <p:nvPr/>
        </p:nvSpPr>
        <p:spPr>
          <a:xfrm>
            <a:off x="1742733" y="3105005"/>
            <a:ext cx="1655871" cy="689793"/>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DOOR Deployment</a:t>
            </a:r>
          </a:p>
        </p:txBody>
      </p:sp>
      <p:sp>
        <p:nvSpPr>
          <p:cNvPr id="148" name="Rounded Rectangle 147"/>
          <p:cNvSpPr/>
          <p:nvPr/>
        </p:nvSpPr>
        <p:spPr>
          <a:xfrm>
            <a:off x="3736305" y="3122303"/>
            <a:ext cx="1661062" cy="689793"/>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Alignment Verification</a:t>
            </a:r>
          </a:p>
        </p:txBody>
      </p:sp>
      <p:cxnSp>
        <p:nvCxnSpPr>
          <p:cNvPr id="149" name="Straight Arrow Connector 148"/>
          <p:cNvCxnSpPr/>
          <p:nvPr/>
        </p:nvCxnSpPr>
        <p:spPr>
          <a:xfrm>
            <a:off x="3398604" y="3449902"/>
            <a:ext cx="337701"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0" name="Rounded Rectangle 149"/>
          <p:cNvSpPr/>
          <p:nvPr/>
        </p:nvSpPr>
        <p:spPr>
          <a:xfrm>
            <a:off x="5749998" y="3122303"/>
            <a:ext cx="1661062" cy="689793"/>
          </a:xfrm>
          <a:prstGeom prst="roundRect">
            <a:avLst/>
          </a:prstGeom>
          <a:solidFill>
            <a:schemeClr val="accent1">
              <a:lumMod val="50000"/>
              <a:alpha val="27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CPT </a:t>
            </a:r>
          </a:p>
          <a:p>
            <a:pPr algn="ctr"/>
            <a:r>
              <a:rPr lang="en-US" sz="1100" dirty="0">
                <a:solidFill>
                  <a:schemeClr val="tx1"/>
                </a:solidFill>
              </a:rPr>
              <a:t>(at SCA)</a:t>
            </a:r>
          </a:p>
        </p:txBody>
      </p:sp>
      <p:cxnSp>
        <p:nvCxnSpPr>
          <p:cNvPr id="151" name="Straight Arrow Connector 150"/>
          <p:cNvCxnSpPr/>
          <p:nvPr/>
        </p:nvCxnSpPr>
        <p:spPr>
          <a:xfrm>
            <a:off x="5456270" y="3455024"/>
            <a:ext cx="322312" cy="414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2" name="Rounded Rectangle 151"/>
          <p:cNvSpPr/>
          <p:nvPr/>
        </p:nvSpPr>
        <p:spPr>
          <a:xfrm>
            <a:off x="1742733" y="4469099"/>
            <a:ext cx="1697633" cy="689793"/>
          </a:xfrm>
          <a:prstGeom prst="roundRect">
            <a:avLst/>
          </a:prstGeom>
          <a:solidFill>
            <a:schemeClr val="accent1">
              <a:lumMod val="50000"/>
              <a:alpha val="27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TVAC Test</a:t>
            </a:r>
          </a:p>
          <a:p>
            <a:pPr algn="ctr"/>
            <a:r>
              <a:rPr lang="en-US" sz="1100" dirty="0">
                <a:solidFill>
                  <a:schemeClr val="tx1"/>
                </a:solidFill>
              </a:rPr>
              <a:t>(1 TB + 3 Cycles)</a:t>
            </a:r>
          </a:p>
          <a:p>
            <a:pPr algn="ctr"/>
            <a:r>
              <a:rPr lang="en-US" sz="1100" i="1" u="sng" dirty="0">
                <a:solidFill>
                  <a:schemeClr val="tx1"/>
                </a:solidFill>
              </a:rPr>
              <a:t>CPT – HOT/COLD</a:t>
            </a:r>
          </a:p>
        </p:txBody>
      </p:sp>
      <p:sp>
        <p:nvSpPr>
          <p:cNvPr id="153" name="Rounded Rectangle 152"/>
          <p:cNvSpPr/>
          <p:nvPr/>
        </p:nvSpPr>
        <p:spPr>
          <a:xfrm>
            <a:off x="3778067" y="4469099"/>
            <a:ext cx="1697633" cy="689793"/>
          </a:xfrm>
          <a:prstGeom prst="roundRect">
            <a:avLst/>
          </a:prstGeom>
          <a:solidFill>
            <a:schemeClr val="accent1">
              <a:lumMod val="50000"/>
              <a:alpha val="27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CPT </a:t>
            </a:r>
          </a:p>
          <a:p>
            <a:pPr algn="ctr"/>
            <a:r>
              <a:rPr lang="en-US" sz="1100" dirty="0">
                <a:solidFill>
                  <a:schemeClr val="tx1"/>
                </a:solidFill>
              </a:rPr>
              <a:t>(at SCA)</a:t>
            </a:r>
          </a:p>
        </p:txBody>
      </p:sp>
      <p:cxnSp>
        <p:nvCxnSpPr>
          <p:cNvPr id="154" name="Straight Arrow Connector 153"/>
          <p:cNvCxnSpPr/>
          <p:nvPr/>
        </p:nvCxnSpPr>
        <p:spPr>
          <a:xfrm>
            <a:off x="3423915" y="4836640"/>
            <a:ext cx="337701"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5" name="Rounded Rectangle 154"/>
          <p:cNvSpPr/>
          <p:nvPr/>
        </p:nvSpPr>
        <p:spPr>
          <a:xfrm>
            <a:off x="5775905" y="4479682"/>
            <a:ext cx="1697633" cy="689793"/>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i="1" dirty="0">
                <a:solidFill>
                  <a:schemeClr val="tx1"/>
                </a:solidFill>
              </a:rPr>
              <a:t>DOOR Mechanical Stowed</a:t>
            </a:r>
          </a:p>
        </p:txBody>
      </p:sp>
      <p:cxnSp>
        <p:nvCxnSpPr>
          <p:cNvPr id="156" name="Straight Arrow Connector 155"/>
          <p:cNvCxnSpPr/>
          <p:nvPr/>
        </p:nvCxnSpPr>
        <p:spPr>
          <a:xfrm>
            <a:off x="5470578" y="4836640"/>
            <a:ext cx="322312" cy="414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nvGrpSpPr>
          <p:cNvPr id="157" name="Group 83"/>
          <p:cNvGrpSpPr/>
          <p:nvPr/>
        </p:nvGrpSpPr>
        <p:grpSpPr>
          <a:xfrm>
            <a:off x="1524000" y="4836640"/>
            <a:ext cx="6286503" cy="1324892"/>
            <a:chOff x="148950" y="1257557"/>
            <a:chExt cx="8691432" cy="1077074"/>
          </a:xfrm>
        </p:grpSpPr>
        <p:cxnSp>
          <p:nvCxnSpPr>
            <p:cNvPr id="158" name="Straight Connector 157"/>
            <p:cNvCxnSpPr/>
            <p:nvPr/>
          </p:nvCxnSpPr>
          <p:spPr>
            <a:xfrm>
              <a:off x="8359524" y="1257557"/>
              <a:ext cx="480858"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148951" y="1763045"/>
              <a:ext cx="8691431"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8840382" y="1257557"/>
              <a:ext cx="0" cy="5054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61" name="Elbow Connector 96"/>
            <p:cNvCxnSpPr/>
            <p:nvPr/>
          </p:nvCxnSpPr>
          <p:spPr>
            <a:xfrm rot="16200000" flipH="1">
              <a:off x="17282" y="1894713"/>
              <a:ext cx="571586" cy="308250"/>
            </a:xfrm>
            <a:prstGeom prst="bentConnector2">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
        <p:nvSpPr>
          <p:cNvPr id="162" name="Rounded Rectangle 161"/>
          <p:cNvSpPr/>
          <p:nvPr/>
        </p:nvSpPr>
        <p:spPr>
          <a:xfrm>
            <a:off x="1752600" y="5777553"/>
            <a:ext cx="1814854" cy="689793"/>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DOOR Deployment</a:t>
            </a:r>
          </a:p>
          <a:p>
            <a:pPr algn="ctr"/>
            <a:r>
              <a:rPr lang="en-US" sz="1100" dirty="0">
                <a:solidFill>
                  <a:schemeClr val="tx1"/>
                </a:solidFill>
              </a:rPr>
              <a:t>(after TVAC- final deployment at GSFC)</a:t>
            </a:r>
          </a:p>
        </p:txBody>
      </p:sp>
      <p:sp>
        <p:nvSpPr>
          <p:cNvPr id="163" name="Rounded Rectangle 162"/>
          <p:cNvSpPr/>
          <p:nvPr/>
        </p:nvSpPr>
        <p:spPr>
          <a:xfrm>
            <a:off x="5715000" y="5777553"/>
            <a:ext cx="1661062" cy="689793"/>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Mass Properties &amp; CG</a:t>
            </a:r>
          </a:p>
        </p:txBody>
      </p:sp>
      <p:cxnSp>
        <p:nvCxnSpPr>
          <p:cNvPr id="164" name="Straight Arrow Connector 163"/>
          <p:cNvCxnSpPr/>
          <p:nvPr/>
        </p:nvCxnSpPr>
        <p:spPr>
          <a:xfrm>
            <a:off x="3429000" y="6158553"/>
            <a:ext cx="337701"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65" name="Diamond 164"/>
          <p:cNvSpPr/>
          <p:nvPr/>
        </p:nvSpPr>
        <p:spPr>
          <a:xfrm>
            <a:off x="7620000" y="5625153"/>
            <a:ext cx="1020694" cy="820743"/>
          </a:xfrm>
          <a:prstGeom prst="diamond">
            <a:avLst/>
          </a:prstGeom>
          <a:solidFill>
            <a:srgbClr val="FF66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PSR</a:t>
            </a:r>
          </a:p>
        </p:txBody>
      </p:sp>
      <p:cxnSp>
        <p:nvCxnSpPr>
          <p:cNvPr id="166" name="Straight Arrow Connector 165"/>
          <p:cNvCxnSpPr/>
          <p:nvPr/>
        </p:nvCxnSpPr>
        <p:spPr>
          <a:xfrm>
            <a:off x="5410200" y="6158553"/>
            <a:ext cx="322312" cy="414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a:off x="7391400" y="6082353"/>
            <a:ext cx="322312" cy="414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68" name="Rounded Rectangle 167"/>
          <p:cNvSpPr/>
          <p:nvPr/>
        </p:nvSpPr>
        <p:spPr>
          <a:xfrm>
            <a:off x="509169" y="1115011"/>
            <a:ext cx="1661062" cy="689793"/>
          </a:xfrm>
          <a:prstGeom prst="roundRect">
            <a:avLst/>
          </a:prstGeom>
          <a:solidFill>
            <a:schemeClr val="accent1">
              <a:lumMod val="50000"/>
              <a:alpha val="27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CPT RFR</a:t>
            </a:r>
            <a:endParaRPr lang="en-US" sz="1100" i="1" dirty="0">
              <a:solidFill>
                <a:schemeClr val="tx1"/>
              </a:solidFill>
            </a:endParaRPr>
          </a:p>
          <a:p>
            <a:pPr algn="ctr"/>
            <a:r>
              <a:rPr lang="en-US" sz="1100" i="1" dirty="0">
                <a:solidFill>
                  <a:schemeClr val="tx1"/>
                </a:solidFill>
              </a:rPr>
              <a:t>(In SCA- Ambient)</a:t>
            </a:r>
          </a:p>
        </p:txBody>
      </p:sp>
      <p:sp>
        <p:nvSpPr>
          <p:cNvPr id="169" name="Rounded Rectangle 168"/>
          <p:cNvSpPr/>
          <p:nvPr/>
        </p:nvSpPr>
        <p:spPr>
          <a:xfrm>
            <a:off x="3733800" y="5777553"/>
            <a:ext cx="1697633" cy="689793"/>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i="1" dirty="0">
                <a:solidFill>
                  <a:schemeClr val="tx1"/>
                </a:solidFill>
              </a:rPr>
              <a:t>DOOR Mechanical Stowed</a:t>
            </a:r>
          </a:p>
        </p:txBody>
      </p:sp>
      <p:cxnSp>
        <p:nvCxnSpPr>
          <p:cNvPr id="170" name="Straight Arrow Connector 169"/>
          <p:cNvCxnSpPr/>
          <p:nvPr/>
        </p:nvCxnSpPr>
        <p:spPr>
          <a:xfrm>
            <a:off x="2190775" y="1466347"/>
            <a:ext cx="322312" cy="414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71" name="AutoShape 441"/>
          <p:cNvSpPr>
            <a:spLocks noChangeAspect="1" noChangeArrowheads="1"/>
          </p:cNvSpPr>
          <p:nvPr/>
        </p:nvSpPr>
        <p:spPr bwMode="auto">
          <a:xfrm>
            <a:off x="4555036" y="2624173"/>
            <a:ext cx="120381" cy="156495"/>
          </a:xfrm>
          <a:prstGeom prst="star5">
            <a:avLst/>
          </a:prstGeom>
          <a:solidFill>
            <a:srgbClr val="00FF00"/>
          </a:solidFill>
          <a:ln w="9525">
            <a:solidFill>
              <a:schemeClr val="tx1"/>
            </a:solidFill>
            <a:miter lim="800000"/>
            <a:headEnd/>
            <a:tailEnd/>
          </a:ln>
          <a:effectLst/>
        </p:spPr>
        <p:txBody>
          <a:bodyPr wrap="none" anchor="ctr"/>
          <a:lstStyle/>
          <a:p>
            <a:pPr>
              <a:defRPr/>
            </a:pPr>
            <a:endParaRPr lang="en-US" sz="1600"/>
          </a:p>
        </p:txBody>
      </p:sp>
      <p:sp>
        <p:nvSpPr>
          <p:cNvPr id="172" name="AutoShape 441"/>
          <p:cNvSpPr>
            <a:spLocks noChangeAspect="1" noChangeArrowheads="1"/>
          </p:cNvSpPr>
          <p:nvPr/>
        </p:nvSpPr>
        <p:spPr bwMode="auto">
          <a:xfrm>
            <a:off x="1801105" y="5002397"/>
            <a:ext cx="120381" cy="156495"/>
          </a:xfrm>
          <a:prstGeom prst="star5">
            <a:avLst/>
          </a:prstGeom>
          <a:solidFill>
            <a:srgbClr val="00FF00"/>
          </a:solidFill>
          <a:ln w="9525">
            <a:solidFill>
              <a:schemeClr val="tx1"/>
            </a:solidFill>
            <a:miter lim="800000"/>
            <a:headEnd/>
            <a:tailEnd/>
          </a:ln>
          <a:effectLst/>
        </p:spPr>
        <p:txBody>
          <a:bodyPr wrap="none" anchor="ctr"/>
          <a:lstStyle/>
          <a:p>
            <a:pPr>
              <a:defRPr/>
            </a:pPr>
            <a:endParaRPr lang="en-US" sz="1600"/>
          </a:p>
        </p:txBody>
      </p:sp>
      <p:sp>
        <p:nvSpPr>
          <p:cNvPr id="173" name="AutoShape 441"/>
          <p:cNvSpPr>
            <a:spLocks noChangeAspect="1" noChangeArrowheads="1"/>
          </p:cNvSpPr>
          <p:nvPr/>
        </p:nvSpPr>
        <p:spPr bwMode="auto">
          <a:xfrm>
            <a:off x="5811797" y="1658892"/>
            <a:ext cx="120381" cy="156495"/>
          </a:xfrm>
          <a:prstGeom prst="star5">
            <a:avLst/>
          </a:prstGeom>
          <a:solidFill>
            <a:srgbClr val="00FF00"/>
          </a:solidFill>
          <a:ln w="9525">
            <a:solidFill>
              <a:schemeClr val="tx1"/>
            </a:solidFill>
            <a:miter lim="800000"/>
            <a:headEnd/>
            <a:tailEnd/>
          </a:ln>
          <a:effectLst/>
        </p:spPr>
        <p:txBody>
          <a:bodyPr wrap="none" anchor="ctr"/>
          <a:lstStyle/>
          <a:p>
            <a:pPr>
              <a:defRPr/>
            </a:pPr>
            <a:endParaRPr lang="en-US" sz="1600"/>
          </a:p>
        </p:txBody>
      </p:sp>
      <p:sp>
        <p:nvSpPr>
          <p:cNvPr id="175" name="AutoShape 441"/>
          <p:cNvSpPr>
            <a:spLocks noChangeAspect="1" noChangeArrowheads="1"/>
          </p:cNvSpPr>
          <p:nvPr/>
        </p:nvSpPr>
        <p:spPr bwMode="auto">
          <a:xfrm>
            <a:off x="3788274" y="1655297"/>
            <a:ext cx="120381" cy="156495"/>
          </a:xfrm>
          <a:prstGeom prst="star5">
            <a:avLst/>
          </a:prstGeom>
          <a:solidFill>
            <a:srgbClr val="00FF00"/>
          </a:solidFill>
          <a:ln w="9525">
            <a:solidFill>
              <a:schemeClr val="tx1"/>
            </a:solidFill>
            <a:miter lim="800000"/>
            <a:headEnd/>
            <a:tailEnd/>
          </a:ln>
          <a:effectLst/>
        </p:spPr>
        <p:txBody>
          <a:bodyPr wrap="none" anchor="ctr"/>
          <a:lstStyle/>
          <a:p>
            <a:pPr>
              <a:defRPr/>
            </a:pPr>
            <a:endParaRPr lang="en-US" sz="1600"/>
          </a:p>
        </p:txBody>
      </p:sp>
      <p:sp>
        <p:nvSpPr>
          <p:cNvPr id="176" name="AutoShape 441"/>
          <p:cNvSpPr>
            <a:spLocks noChangeAspect="1" noChangeArrowheads="1"/>
          </p:cNvSpPr>
          <p:nvPr/>
        </p:nvSpPr>
        <p:spPr bwMode="auto">
          <a:xfrm>
            <a:off x="1830889" y="3638303"/>
            <a:ext cx="120381" cy="156495"/>
          </a:xfrm>
          <a:prstGeom prst="star5">
            <a:avLst/>
          </a:prstGeom>
          <a:solidFill>
            <a:srgbClr val="00FF00"/>
          </a:solidFill>
          <a:ln w="9525">
            <a:solidFill>
              <a:schemeClr val="tx1"/>
            </a:solidFill>
            <a:miter lim="800000"/>
            <a:headEnd/>
            <a:tailEnd/>
          </a:ln>
          <a:effectLst/>
        </p:spPr>
        <p:txBody>
          <a:bodyPr wrap="none" anchor="ctr"/>
          <a:lstStyle/>
          <a:p>
            <a:pPr>
              <a:defRPr/>
            </a:pPr>
            <a:endParaRPr lang="en-US" sz="1600"/>
          </a:p>
        </p:txBody>
      </p:sp>
      <p:sp>
        <p:nvSpPr>
          <p:cNvPr id="177" name="AutoShape 441"/>
          <p:cNvSpPr>
            <a:spLocks noChangeAspect="1" noChangeArrowheads="1"/>
          </p:cNvSpPr>
          <p:nvPr/>
        </p:nvSpPr>
        <p:spPr bwMode="auto">
          <a:xfrm>
            <a:off x="8077200" y="2836476"/>
            <a:ext cx="120381" cy="156495"/>
          </a:xfrm>
          <a:prstGeom prst="star5">
            <a:avLst/>
          </a:prstGeom>
          <a:solidFill>
            <a:srgbClr val="00FF00"/>
          </a:solidFill>
          <a:ln w="9525">
            <a:solidFill>
              <a:schemeClr val="tx1"/>
            </a:solidFill>
            <a:miter lim="800000"/>
            <a:headEnd/>
            <a:tailEnd/>
          </a:ln>
          <a:effectLst/>
        </p:spPr>
        <p:txBody>
          <a:bodyPr wrap="none" anchor="ctr"/>
          <a:lstStyle/>
          <a:p>
            <a:pPr>
              <a:defRPr/>
            </a:pPr>
            <a:endParaRPr lang="en-US" sz="1600"/>
          </a:p>
        </p:txBody>
      </p:sp>
      <p:sp>
        <p:nvSpPr>
          <p:cNvPr id="178" name="TextBox 177"/>
          <p:cNvSpPr txBox="1"/>
          <p:nvPr/>
        </p:nvSpPr>
        <p:spPr>
          <a:xfrm>
            <a:off x="8137391" y="2760114"/>
            <a:ext cx="1006607" cy="430887"/>
          </a:xfrm>
          <a:prstGeom prst="rect">
            <a:avLst/>
          </a:prstGeom>
          <a:noFill/>
        </p:spPr>
        <p:txBody>
          <a:bodyPr wrap="square" rtlCol="0">
            <a:spAutoFit/>
          </a:bodyPr>
          <a:lstStyle/>
          <a:p>
            <a:r>
              <a:rPr lang="en-US" sz="1100" dirty="0"/>
              <a:t>: Aliveness Test</a:t>
            </a:r>
          </a:p>
        </p:txBody>
      </p:sp>
      <p:sp>
        <p:nvSpPr>
          <p:cNvPr id="179" name="Flowchart: Connector 178"/>
          <p:cNvSpPr>
            <a:spLocks noChangeAspect="1"/>
          </p:cNvSpPr>
          <p:nvPr/>
        </p:nvSpPr>
        <p:spPr>
          <a:xfrm>
            <a:off x="5749998" y="3122303"/>
            <a:ext cx="225341" cy="225355"/>
          </a:xfrm>
          <a:prstGeom prst="flowChartConnector">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0" name="Flowchart: Connector 179"/>
          <p:cNvSpPr>
            <a:spLocks noChangeAspect="1"/>
          </p:cNvSpPr>
          <p:nvPr/>
        </p:nvSpPr>
        <p:spPr>
          <a:xfrm>
            <a:off x="4502909" y="2087385"/>
            <a:ext cx="225341" cy="225355"/>
          </a:xfrm>
          <a:prstGeom prst="flowChartConnector">
            <a:avLst/>
          </a:prstGeom>
          <a:solidFill>
            <a:srgbClr val="00EC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1" name="Flowchart: Connector 180"/>
          <p:cNvSpPr>
            <a:spLocks noChangeAspect="1"/>
          </p:cNvSpPr>
          <p:nvPr/>
        </p:nvSpPr>
        <p:spPr>
          <a:xfrm>
            <a:off x="509167" y="1125594"/>
            <a:ext cx="225341" cy="225355"/>
          </a:xfrm>
          <a:prstGeom prst="flowChartConnector">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2" name="Flowchart: Connector 181"/>
          <p:cNvSpPr>
            <a:spLocks noChangeAspect="1"/>
          </p:cNvSpPr>
          <p:nvPr/>
        </p:nvSpPr>
        <p:spPr>
          <a:xfrm>
            <a:off x="3778067" y="4479682"/>
            <a:ext cx="225341" cy="225355"/>
          </a:xfrm>
          <a:prstGeom prst="flowChartConnector">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3" name="Flowchart: Connector 182"/>
          <p:cNvSpPr>
            <a:spLocks noChangeAspect="1"/>
          </p:cNvSpPr>
          <p:nvPr/>
        </p:nvSpPr>
        <p:spPr>
          <a:xfrm>
            <a:off x="1751465" y="4479682"/>
            <a:ext cx="225341" cy="225355"/>
          </a:xfrm>
          <a:prstGeom prst="flowChartConnector">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4" name="Flowchart: Connector 183"/>
          <p:cNvSpPr>
            <a:spLocks noChangeAspect="1"/>
          </p:cNvSpPr>
          <p:nvPr/>
        </p:nvSpPr>
        <p:spPr>
          <a:xfrm>
            <a:off x="5811797" y="1136085"/>
            <a:ext cx="225341" cy="225355"/>
          </a:xfrm>
          <a:prstGeom prst="flowChartConnector">
            <a:avLst/>
          </a:prstGeom>
          <a:solidFill>
            <a:srgbClr val="00EC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5" name="Flowchart: Connector 184"/>
          <p:cNvSpPr>
            <a:spLocks noChangeAspect="1"/>
          </p:cNvSpPr>
          <p:nvPr/>
        </p:nvSpPr>
        <p:spPr>
          <a:xfrm>
            <a:off x="127546" y="4356421"/>
            <a:ext cx="225341" cy="225355"/>
          </a:xfrm>
          <a:prstGeom prst="flowChartConnector">
            <a:avLst/>
          </a:prstGeom>
          <a:solidFill>
            <a:srgbClr val="00EC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6" name="Flowchart: Connector 185"/>
          <p:cNvSpPr>
            <a:spLocks noChangeAspect="1"/>
          </p:cNvSpPr>
          <p:nvPr/>
        </p:nvSpPr>
        <p:spPr>
          <a:xfrm>
            <a:off x="127546" y="4020863"/>
            <a:ext cx="225341" cy="225355"/>
          </a:xfrm>
          <a:prstGeom prst="flowChartConnector">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7" name="TextBox 186"/>
          <p:cNvSpPr txBox="1"/>
          <p:nvPr/>
        </p:nvSpPr>
        <p:spPr>
          <a:xfrm>
            <a:off x="352423" y="4011338"/>
            <a:ext cx="1181734" cy="577081"/>
          </a:xfrm>
          <a:prstGeom prst="rect">
            <a:avLst/>
          </a:prstGeom>
          <a:noFill/>
        </p:spPr>
        <p:txBody>
          <a:bodyPr wrap="none" rtlCol="0">
            <a:spAutoFit/>
          </a:bodyPr>
          <a:lstStyle/>
          <a:p>
            <a:r>
              <a:rPr lang="en-US" sz="1050" dirty="0"/>
              <a:t>IMSC Functional</a:t>
            </a:r>
          </a:p>
          <a:p>
            <a:endParaRPr lang="en-US" sz="1050" dirty="0"/>
          </a:p>
          <a:p>
            <a:r>
              <a:rPr lang="en-US" sz="1050" dirty="0"/>
              <a:t>IMSC Aliveness</a:t>
            </a:r>
          </a:p>
        </p:txBody>
      </p:sp>
      <p:sp>
        <p:nvSpPr>
          <p:cNvPr id="188" name="AutoShape 441"/>
          <p:cNvSpPr>
            <a:spLocks noChangeAspect="1" noChangeArrowheads="1"/>
          </p:cNvSpPr>
          <p:nvPr/>
        </p:nvSpPr>
        <p:spPr bwMode="auto">
          <a:xfrm>
            <a:off x="8102600" y="3339315"/>
            <a:ext cx="120381" cy="156495"/>
          </a:xfrm>
          <a:prstGeom prst="star5">
            <a:avLst/>
          </a:prstGeom>
          <a:solidFill>
            <a:srgbClr val="0070C0"/>
          </a:solidFill>
          <a:ln w="9525">
            <a:solidFill>
              <a:schemeClr val="tx1"/>
            </a:solidFill>
            <a:miter lim="800000"/>
            <a:headEnd/>
            <a:tailEnd/>
          </a:ln>
          <a:effectLst/>
        </p:spPr>
        <p:txBody>
          <a:bodyPr wrap="none" anchor="ctr"/>
          <a:lstStyle/>
          <a:p>
            <a:pPr>
              <a:defRPr/>
            </a:pPr>
            <a:endParaRPr lang="en-US" sz="1600"/>
          </a:p>
        </p:txBody>
      </p:sp>
      <p:sp>
        <p:nvSpPr>
          <p:cNvPr id="189" name="TextBox 188"/>
          <p:cNvSpPr txBox="1"/>
          <p:nvPr/>
        </p:nvSpPr>
        <p:spPr>
          <a:xfrm>
            <a:off x="8162791" y="3262953"/>
            <a:ext cx="1006607" cy="430887"/>
          </a:xfrm>
          <a:prstGeom prst="rect">
            <a:avLst/>
          </a:prstGeom>
          <a:noFill/>
        </p:spPr>
        <p:txBody>
          <a:bodyPr wrap="square" rtlCol="0">
            <a:spAutoFit/>
          </a:bodyPr>
          <a:lstStyle/>
          <a:p>
            <a:r>
              <a:rPr lang="en-US" sz="1100" dirty="0"/>
              <a:t>: Functional Test</a:t>
            </a:r>
          </a:p>
        </p:txBody>
      </p:sp>
      <p:sp>
        <p:nvSpPr>
          <p:cNvPr id="190" name="AutoShape 441"/>
          <p:cNvSpPr>
            <a:spLocks noChangeAspect="1" noChangeArrowheads="1"/>
          </p:cNvSpPr>
          <p:nvPr/>
        </p:nvSpPr>
        <p:spPr bwMode="auto">
          <a:xfrm>
            <a:off x="7315200" y="1662753"/>
            <a:ext cx="120381" cy="156495"/>
          </a:xfrm>
          <a:prstGeom prst="star5">
            <a:avLst/>
          </a:prstGeom>
          <a:solidFill>
            <a:srgbClr val="0070C0"/>
          </a:solidFill>
          <a:ln w="9525">
            <a:solidFill>
              <a:schemeClr val="tx1"/>
            </a:solidFill>
            <a:miter lim="800000"/>
            <a:headEnd/>
            <a:tailEnd/>
          </a:ln>
          <a:effectLst/>
        </p:spPr>
        <p:txBody>
          <a:bodyPr wrap="none" anchor="ctr"/>
          <a:lstStyle/>
          <a:p>
            <a:pPr>
              <a:defRPr/>
            </a:pPr>
            <a:endParaRPr lang="en-US" sz="1600"/>
          </a:p>
        </p:txBody>
      </p:sp>
    </p:spTree>
    <p:extLst>
      <p:ext uri="{BB962C8B-B14F-4D97-AF65-F5344CB8AC3E}">
        <p14:creationId xmlns:p14="http://schemas.microsoft.com/office/powerpoint/2010/main" val="1835272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10"/>
          <p:cNvSpPr>
            <a:spLocks noGrp="1"/>
          </p:cNvSpPr>
          <p:nvPr>
            <p:ph type="title"/>
          </p:nvPr>
        </p:nvSpPr>
        <p:spPr/>
        <p:txBody>
          <a:bodyPr>
            <a:noAutofit/>
          </a:bodyPr>
          <a:lstStyle/>
          <a:p>
            <a:pPr lvl="0"/>
            <a:r>
              <a:rPr lang="en-US" sz="2400" dirty="0"/>
              <a:t>ATLAS Actual Environmental Test Flow</a:t>
            </a:r>
          </a:p>
        </p:txBody>
      </p:sp>
      <p:sp>
        <p:nvSpPr>
          <p:cNvPr id="119" name="Rounded Rectangle 118"/>
          <p:cNvSpPr/>
          <p:nvPr/>
        </p:nvSpPr>
        <p:spPr>
          <a:xfrm>
            <a:off x="5461692" y="1200194"/>
            <a:ext cx="1348740" cy="558036"/>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i="1" dirty="0">
                <a:solidFill>
                  <a:schemeClr val="tx1"/>
                </a:solidFill>
              </a:rPr>
              <a:t>Ambient DOOR Deployment</a:t>
            </a:r>
          </a:p>
        </p:txBody>
      </p:sp>
      <p:grpSp>
        <p:nvGrpSpPr>
          <p:cNvPr id="122" name="Group 55"/>
          <p:cNvGrpSpPr/>
          <p:nvPr/>
        </p:nvGrpSpPr>
        <p:grpSpPr>
          <a:xfrm>
            <a:off x="2888842" y="1685417"/>
            <a:ext cx="5100684" cy="682186"/>
            <a:chOff x="148950" y="1257557"/>
            <a:chExt cx="8691432" cy="1077074"/>
          </a:xfrm>
        </p:grpSpPr>
        <p:cxnSp>
          <p:nvCxnSpPr>
            <p:cNvPr id="123" name="Straight Connector 122"/>
            <p:cNvCxnSpPr/>
            <p:nvPr/>
          </p:nvCxnSpPr>
          <p:spPr>
            <a:xfrm>
              <a:off x="8359524" y="1257557"/>
              <a:ext cx="480858"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148951" y="1763045"/>
              <a:ext cx="8691431"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8840382" y="1257557"/>
              <a:ext cx="0" cy="5054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6" name="Elbow Connector 45"/>
            <p:cNvCxnSpPr/>
            <p:nvPr/>
          </p:nvCxnSpPr>
          <p:spPr>
            <a:xfrm rot="16200000" flipH="1">
              <a:off x="17282" y="1894713"/>
              <a:ext cx="571586" cy="308250"/>
            </a:xfrm>
            <a:prstGeom prst="bentConnector2">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
        <p:nvSpPr>
          <p:cNvPr id="127" name="Rounded Rectangle 126"/>
          <p:cNvSpPr/>
          <p:nvPr/>
        </p:nvSpPr>
        <p:spPr>
          <a:xfrm>
            <a:off x="3138587" y="2165482"/>
            <a:ext cx="1378435" cy="558036"/>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i="1" dirty="0">
                <a:solidFill>
                  <a:schemeClr val="tx1"/>
                </a:solidFill>
              </a:rPr>
              <a:t>DOOR Stowed</a:t>
            </a:r>
          </a:p>
        </p:txBody>
      </p:sp>
      <p:sp>
        <p:nvSpPr>
          <p:cNvPr id="128" name="Rounded Rectangle 127"/>
          <p:cNvSpPr/>
          <p:nvPr/>
        </p:nvSpPr>
        <p:spPr>
          <a:xfrm>
            <a:off x="5173921" y="2165482"/>
            <a:ext cx="1348740" cy="558036"/>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Vibration Test</a:t>
            </a:r>
          </a:p>
        </p:txBody>
      </p:sp>
      <p:sp>
        <p:nvSpPr>
          <p:cNvPr id="129" name="Rounded Rectangle 128"/>
          <p:cNvSpPr/>
          <p:nvPr/>
        </p:nvSpPr>
        <p:spPr>
          <a:xfrm>
            <a:off x="7167260" y="2144847"/>
            <a:ext cx="1348292" cy="558036"/>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Acoustics Test</a:t>
            </a:r>
          </a:p>
        </p:txBody>
      </p:sp>
      <p:grpSp>
        <p:nvGrpSpPr>
          <p:cNvPr id="130" name="Group 56"/>
          <p:cNvGrpSpPr/>
          <p:nvPr/>
        </p:nvGrpSpPr>
        <p:grpSpPr>
          <a:xfrm>
            <a:off x="478096" y="2434196"/>
            <a:ext cx="8502073" cy="958555"/>
            <a:chOff x="148950" y="1257557"/>
            <a:chExt cx="8691432" cy="1077074"/>
          </a:xfrm>
        </p:grpSpPr>
        <p:cxnSp>
          <p:nvCxnSpPr>
            <p:cNvPr id="131" name="Straight Connector 130"/>
            <p:cNvCxnSpPr/>
            <p:nvPr/>
          </p:nvCxnSpPr>
          <p:spPr>
            <a:xfrm>
              <a:off x="8359524" y="1257557"/>
              <a:ext cx="480858"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148951" y="1763045"/>
              <a:ext cx="8691431"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8840382" y="1257557"/>
              <a:ext cx="0" cy="5054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4" name="Elbow Connector 60"/>
            <p:cNvCxnSpPr/>
            <p:nvPr/>
          </p:nvCxnSpPr>
          <p:spPr>
            <a:xfrm rot="16200000" flipH="1">
              <a:off x="17282" y="1894713"/>
              <a:ext cx="571586" cy="308250"/>
            </a:xfrm>
            <a:prstGeom prst="bentConnector2">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grpSp>
        <p:nvGrpSpPr>
          <p:cNvPr id="135" name="Group 61"/>
          <p:cNvGrpSpPr/>
          <p:nvPr/>
        </p:nvGrpSpPr>
        <p:grpSpPr>
          <a:xfrm>
            <a:off x="478095" y="3384489"/>
            <a:ext cx="8502074" cy="1058234"/>
            <a:chOff x="148950" y="1257557"/>
            <a:chExt cx="8691432" cy="1077074"/>
          </a:xfrm>
        </p:grpSpPr>
        <p:cxnSp>
          <p:nvCxnSpPr>
            <p:cNvPr id="136" name="Straight Connector 135"/>
            <p:cNvCxnSpPr/>
            <p:nvPr/>
          </p:nvCxnSpPr>
          <p:spPr>
            <a:xfrm>
              <a:off x="8359524" y="1257557"/>
              <a:ext cx="480858"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148951" y="1763045"/>
              <a:ext cx="8691431"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8840382" y="1257557"/>
              <a:ext cx="0" cy="5054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9" name="Elbow Connector 65"/>
            <p:cNvCxnSpPr/>
            <p:nvPr/>
          </p:nvCxnSpPr>
          <p:spPr>
            <a:xfrm rot="16200000" flipH="1">
              <a:off x="17282" y="1894713"/>
              <a:ext cx="571586" cy="308250"/>
            </a:xfrm>
            <a:prstGeom prst="bentConnector2">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cxnSp>
        <p:nvCxnSpPr>
          <p:cNvPr id="140" name="Straight Arrow Connector 139"/>
          <p:cNvCxnSpPr>
            <a:endCxn id="119" idx="1"/>
          </p:cNvCxnSpPr>
          <p:nvPr/>
        </p:nvCxnSpPr>
        <p:spPr>
          <a:xfrm>
            <a:off x="5461692" y="1413333"/>
            <a:ext cx="0" cy="658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a:cxnSpLocks/>
            <a:stCxn id="127" idx="3"/>
            <a:endCxn id="128" idx="1"/>
          </p:cNvCxnSpPr>
          <p:nvPr/>
        </p:nvCxnSpPr>
        <p:spPr>
          <a:xfrm>
            <a:off x="4517022" y="2444500"/>
            <a:ext cx="656899"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a:cxnSpLocks/>
          </p:cNvCxnSpPr>
          <p:nvPr/>
        </p:nvCxnSpPr>
        <p:spPr>
          <a:xfrm>
            <a:off x="5212314" y="1489455"/>
            <a:ext cx="261709" cy="7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43" name="Diamond 142"/>
          <p:cNvSpPr/>
          <p:nvPr/>
        </p:nvSpPr>
        <p:spPr>
          <a:xfrm>
            <a:off x="4198693" y="1159785"/>
            <a:ext cx="996293" cy="663973"/>
          </a:xfrm>
          <a:prstGeom prst="diamond">
            <a:avLst/>
          </a:prstGeom>
          <a:solidFill>
            <a:srgbClr val="FF66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PER 1</a:t>
            </a:r>
          </a:p>
        </p:txBody>
      </p:sp>
      <p:sp>
        <p:nvSpPr>
          <p:cNvPr id="144" name="Rounded Rectangle 143"/>
          <p:cNvSpPr/>
          <p:nvPr/>
        </p:nvSpPr>
        <p:spPr>
          <a:xfrm>
            <a:off x="7510074" y="1208668"/>
            <a:ext cx="1348740" cy="558036"/>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EMI/EMC Test</a:t>
            </a:r>
          </a:p>
          <a:p>
            <a:pPr algn="ctr"/>
            <a:r>
              <a:rPr lang="en-US" sz="1100" i="1" dirty="0">
                <a:solidFill>
                  <a:schemeClr val="tx1"/>
                </a:solidFill>
              </a:rPr>
              <a:t>(RE/RS test)</a:t>
            </a:r>
          </a:p>
        </p:txBody>
      </p:sp>
      <p:cxnSp>
        <p:nvCxnSpPr>
          <p:cNvPr id="145" name="Straight Arrow Connector 144"/>
          <p:cNvCxnSpPr>
            <a:cxnSpLocks/>
            <a:endCxn id="144" idx="1"/>
          </p:cNvCxnSpPr>
          <p:nvPr/>
        </p:nvCxnSpPr>
        <p:spPr>
          <a:xfrm flipV="1">
            <a:off x="6808517" y="1487686"/>
            <a:ext cx="701557" cy="237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cxnSpLocks/>
            <a:endCxn id="129" idx="1"/>
          </p:cNvCxnSpPr>
          <p:nvPr/>
        </p:nvCxnSpPr>
        <p:spPr>
          <a:xfrm flipV="1">
            <a:off x="6514526" y="2423865"/>
            <a:ext cx="652734" cy="824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47" name="Rounded Rectangle 146"/>
          <p:cNvSpPr/>
          <p:nvPr/>
        </p:nvSpPr>
        <p:spPr>
          <a:xfrm>
            <a:off x="2419692" y="3121502"/>
            <a:ext cx="1344525" cy="558036"/>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DOOR Deployed</a:t>
            </a:r>
          </a:p>
        </p:txBody>
      </p:sp>
      <p:sp>
        <p:nvSpPr>
          <p:cNvPr id="148" name="Rounded Rectangle 147"/>
          <p:cNvSpPr/>
          <p:nvPr/>
        </p:nvSpPr>
        <p:spPr>
          <a:xfrm>
            <a:off x="4033357" y="3117240"/>
            <a:ext cx="1348740" cy="558036"/>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Alignment Verification</a:t>
            </a:r>
          </a:p>
        </p:txBody>
      </p:sp>
      <p:cxnSp>
        <p:nvCxnSpPr>
          <p:cNvPr id="149" name="Straight Arrow Connector 148"/>
          <p:cNvCxnSpPr>
            <a:cxnSpLocks/>
            <a:stCxn id="147" idx="3"/>
            <a:endCxn id="148" idx="1"/>
          </p:cNvCxnSpPr>
          <p:nvPr/>
        </p:nvCxnSpPr>
        <p:spPr>
          <a:xfrm flipV="1">
            <a:off x="3764217" y="3396258"/>
            <a:ext cx="269140" cy="426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0" name="Rounded Rectangle 149"/>
          <p:cNvSpPr/>
          <p:nvPr/>
        </p:nvSpPr>
        <p:spPr>
          <a:xfrm>
            <a:off x="5571355" y="3117240"/>
            <a:ext cx="1348740" cy="558036"/>
          </a:xfrm>
          <a:prstGeom prst="roundRect">
            <a:avLst/>
          </a:prstGeom>
          <a:solidFill>
            <a:schemeClr val="accent1">
              <a:lumMod val="50000"/>
              <a:alpha val="27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CPT </a:t>
            </a:r>
          </a:p>
          <a:p>
            <a:pPr algn="ctr"/>
            <a:r>
              <a:rPr lang="en-US" sz="1100" dirty="0">
                <a:solidFill>
                  <a:schemeClr val="tx1"/>
                </a:solidFill>
              </a:rPr>
              <a:t>(at SCA)</a:t>
            </a:r>
          </a:p>
        </p:txBody>
      </p:sp>
      <p:cxnSp>
        <p:nvCxnSpPr>
          <p:cNvPr id="151" name="Straight Arrow Connector 150"/>
          <p:cNvCxnSpPr>
            <a:cxnSpLocks/>
            <a:stCxn id="148" idx="3"/>
            <a:endCxn id="150" idx="1"/>
          </p:cNvCxnSpPr>
          <p:nvPr/>
        </p:nvCxnSpPr>
        <p:spPr>
          <a:xfrm>
            <a:off x="5382097" y="3396258"/>
            <a:ext cx="189258"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2" name="Rounded Rectangle 151"/>
          <p:cNvSpPr/>
          <p:nvPr/>
        </p:nvSpPr>
        <p:spPr>
          <a:xfrm>
            <a:off x="7147308" y="3127784"/>
            <a:ext cx="1378435" cy="558036"/>
          </a:xfrm>
          <a:prstGeom prst="roundRect">
            <a:avLst/>
          </a:prstGeom>
          <a:solidFill>
            <a:schemeClr val="accent1">
              <a:lumMod val="50000"/>
              <a:alpha val="27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a:solidFill>
                  <a:schemeClr val="tx1"/>
                </a:solidFill>
              </a:rPr>
              <a:t>TVAC Test</a:t>
            </a:r>
          </a:p>
          <a:p>
            <a:pPr algn="ctr"/>
            <a:r>
              <a:rPr lang="en-US" sz="1050" dirty="0">
                <a:solidFill>
                  <a:schemeClr val="tx1"/>
                </a:solidFill>
              </a:rPr>
              <a:t>(1 TB + </a:t>
            </a:r>
            <a:r>
              <a:rPr lang="en-US" sz="1050" dirty="0">
                <a:solidFill>
                  <a:srgbClr val="FF0000"/>
                </a:solidFill>
              </a:rPr>
              <a:t>2</a:t>
            </a:r>
            <a:r>
              <a:rPr lang="en-US" sz="1050" dirty="0">
                <a:solidFill>
                  <a:schemeClr val="tx1"/>
                </a:solidFill>
              </a:rPr>
              <a:t> Cycles)</a:t>
            </a:r>
          </a:p>
          <a:p>
            <a:pPr algn="ctr"/>
            <a:r>
              <a:rPr lang="en-US" sz="1050" i="1" u="sng" dirty="0">
                <a:solidFill>
                  <a:schemeClr val="tx1"/>
                </a:solidFill>
              </a:rPr>
              <a:t>CPT – HOT/COLD</a:t>
            </a:r>
          </a:p>
        </p:txBody>
      </p:sp>
      <p:sp>
        <p:nvSpPr>
          <p:cNvPr id="153" name="Rounded Rectangle 152"/>
          <p:cNvSpPr/>
          <p:nvPr/>
        </p:nvSpPr>
        <p:spPr>
          <a:xfrm>
            <a:off x="2362641" y="4173242"/>
            <a:ext cx="1378435" cy="558036"/>
          </a:xfrm>
          <a:prstGeom prst="roundRect">
            <a:avLst/>
          </a:prstGeom>
          <a:solidFill>
            <a:schemeClr val="accent1">
              <a:lumMod val="50000"/>
              <a:alpha val="27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CPT (Laser-1)</a:t>
            </a:r>
          </a:p>
          <a:p>
            <a:pPr algn="ctr"/>
            <a:r>
              <a:rPr lang="en-US" sz="1100" dirty="0">
                <a:solidFill>
                  <a:schemeClr val="tx1"/>
                </a:solidFill>
              </a:rPr>
              <a:t>(at SCA)</a:t>
            </a:r>
          </a:p>
        </p:txBody>
      </p:sp>
      <p:cxnSp>
        <p:nvCxnSpPr>
          <p:cNvPr id="154" name="Straight Arrow Connector 153"/>
          <p:cNvCxnSpPr>
            <a:cxnSpLocks/>
          </p:cNvCxnSpPr>
          <p:nvPr/>
        </p:nvCxnSpPr>
        <p:spPr>
          <a:xfrm flipV="1">
            <a:off x="2071359" y="4448490"/>
            <a:ext cx="308044" cy="219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5" name="Rounded Rectangle 154"/>
          <p:cNvSpPr/>
          <p:nvPr/>
        </p:nvSpPr>
        <p:spPr>
          <a:xfrm>
            <a:off x="3958658" y="4199401"/>
            <a:ext cx="1378435" cy="558036"/>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i="1" dirty="0">
                <a:solidFill>
                  <a:schemeClr val="tx1"/>
                </a:solidFill>
              </a:rPr>
              <a:t>DOOR Stowed</a:t>
            </a:r>
          </a:p>
        </p:txBody>
      </p:sp>
      <p:cxnSp>
        <p:nvCxnSpPr>
          <p:cNvPr id="156" name="Straight Arrow Connector 155"/>
          <p:cNvCxnSpPr>
            <a:cxnSpLocks/>
          </p:cNvCxnSpPr>
          <p:nvPr/>
        </p:nvCxnSpPr>
        <p:spPr>
          <a:xfrm>
            <a:off x="3696949" y="4454964"/>
            <a:ext cx="261709" cy="7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nvGrpSpPr>
          <p:cNvPr id="157" name="Group 83"/>
          <p:cNvGrpSpPr/>
          <p:nvPr/>
        </p:nvGrpSpPr>
        <p:grpSpPr>
          <a:xfrm>
            <a:off x="478094" y="4454965"/>
            <a:ext cx="8502075" cy="1015268"/>
            <a:chOff x="148950" y="1257557"/>
            <a:chExt cx="8691432" cy="1077074"/>
          </a:xfrm>
        </p:grpSpPr>
        <p:cxnSp>
          <p:nvCxnSpPr>
            <p:cNvPr id="158" name="Straight Connector 157"/>
            <p:cNvCxnSpPr/>
            <p:nvPr/>
          </p:nvCxnSpPr>
          <p:spPr>
            <a:xfrm>
              <a:off x="8359524" y="1257557"/>
              <a:ext cx="480858"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148951" y="1763045"/>
              <a:ext cx="8691431"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8840382" y="1257557"/>
              <a:ext cx="0" cy="5054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61" name="Elbow Connector 96"/>
            <p:cNvCxnSpPr/>
            <p:nvPr/>
          </p:nvCxnSpPr>
          <p:spPr>
            <a:xfrm rot="16200000" flipH="1">
              <a:off x="17282" y="1894713"/>
              <a:ext cx="571586" cy="308250"/>
            </a:xfrm>
            <a:prstGeom prst="bentConnector2">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
        <p:nvSpPr>
          <p:cNvPr id="163" name="Rounded Rectangle 162"/>
          <p:cNvSpPr/>
          <p:nvPr/>
        </p:nvSpPr>
        <p:spPr>
          <a:xfrm>
            <a:off x="4836494" y="5965983"/>
            <a:ext cx="1348740" cy="506644"/>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Mass Properties &amp; CG</a:t>
            </a:r>
          </a:p>
        </p:txBody>
      </p:sp>
      <p:cxnSp>
        <p:nvCxnSpPr>
          <p:cNvPr id="164" name="Straight Arrow Connector 163"/>
          <p:cNvCxnSpPr>
            <a:cxnSpLocks/>
          </p:cNvCxnSpPr>
          <p:nvPr/>
        </p:nvCxnSpPr>
        <p:spPr>
          <a:xfrm>
            <a:off x="2132495" y="5475729"/>
            <a:ext cx="274205"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65" name="Diamond 164"/>
          <p:cNvSpPr/>
          <p:nvPr/>
        </p:nvSpPr>
        <p:spPr>
          <a:xfrm>
            <a:off x="6446943" y="5899306"/>
            <a:ext cx="956282" cy="612079"/>
          </a:xfrm>
          <a:prstGeom prst="diamond">
            <a:avLst/>
          </a:prstGeom>
          <a:solidFill>
            <a:srgbClr val="FF66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050" dirty="0">
                <a:solidFill>
                  <a:schemeClr val="tx1"/>
                </a:solidFill>
              </a:rPr>
              <a:t>PSR</a:t>
            </a:r>
          </a:p>
        </p:txBody>
      </p:sp>
      <p:cxnSp>
        <p:nvCxnSpPr>
          <p:cNvPr id="166" name="Straight Arrow Connector 165"/>
          <p:cNvCxnSpPr>
            <a:cxnSpLocks/>
          </p:cNvCxnSpPr>
          <p:nvPr/>
        </p:nvCxnSpPr>
        <p:spPr>
          <a:xfrm>
            <a:off x="6185234" y="6204179"/>
            <a:ext cx="261709" cy="7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a:cxnSpLocks/>
          </p:cNvCxnSpPr>
          <p:nvPr/>
        </p:nvCxnSpPr>
        <p:spPr>
          <a:xfrm>
            <a:off x="7418850" y="6204179"/>
            <a:ext cx="579340"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68" name="Rounded Rectangle 167"/>
          <p:cNvSpPr/>
          <p:nvPr/>
        </p:nvSpPr>
        <p:spPr>
          <a:xfrm>
            <a:off x="2579579" y="1191225"/>
            <a:ext cx="1348740" cy="558036"/>
          </a:xfrm>
          <a:prstGeom prst="roundRect">
            <a:avLst/>
          </a:prstGeom>
          <a:solidFill>
            <a:schemeClr val="accent1">
              <a:lumMod val="50000"/>
              <a:alpha val="27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CPT RFR</a:t>
            </a:r>
            <a:endParaRPr lang="en-US" sz="1100" i="1" dirty="0">
              <a:solidFill>
                <a:schemeClr val="tx1"/>
              </a:solidFill>
            </a:endParaRPr>
          </a:p>
          <a:p>
            <a:pPr algn="ctr"/>
            <a:r>
              <a:rPr lang="en-US" sz="1100" i="1" dirty="0">
                <a:solidFill>
                  <a:schemeClr val="tx1"/>
                </a:solidFill>
              </a:rPr>
              <a:t>(In SCA- Ambient)</a:t>
            </a:r>
          </a:p>
        </p:txBody>
      </p:sp>
      <p:cxnSp>
        <p:nvCxnSpPr>
          <p:cNvPr id="170" name="Straight Arrow Connector 169"/>
          <p:cNvCxnSpPr>
            <a:cxnSpLocks/>
          </p:cNvCxnSpPr>
          <p:nvPr/>
        </p:nvCxnSpPr>
        <p:spPr>
          <a:xfrm>
            <a:off x="3928320" y="1488785"/>
            <a:ext cx="261709" cy="7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91" name="Rounded Rectangle 90">
            <a:extLst>
              <a:ext uri="{FF2B5EF4-FFF2-40B4-BE49-F238E27FC236}">
                <a16:creationId xmlns:a16="http://schemas.microsoft.com/office/drawing/2014/main" xmlns="" id="{D31FE727-0994-054F-8FAA-5C44938EF5AB}"/>
              </a:ext>
            </a:extLst>
          </p:cNvPr>
          <p:cNvSpPr/>
          <p:nvPr/>
        </p:nvSpPr>
        <p:spPr>
          <a:xfrm>
            <a:off x="290131" y="1218567"/>
            <a:ext cx="1378435" cy="558036"/>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i="1" dirty="0">
                <a:solidFill>
                  <a:schemeClr val="tx1"/>
                </a:solidFill>
              </a:rPr>
              <a:t>Avionics + Receiver TVAC</a:t>
            </a:r>
          </a:p>
        </p:txBody>
      </p:sp>
      <p:cxnSp>
        <p:nvCxnSpPr>
          <p:cNvPr id="92" name="Straight Arrow Connector 91">
            <a:extLst>
              <a:ext uri="{FF2B5EF4-FFF2-40B4-BE49-F238E27FC236}">
                <a16:creationId xmlns:a16="http://schemas.microsoft.com/office/drawing/2014/main" xmlns="" id="{92525DED-8F63-B441-B304-1E4B2B760456}"/>
              </a:ext>
            </a:extLst>
          </p:cNvPr>
          <p:cNvCxnSpPr>
            <a:cxnSpLocks/>
          </p:cNvCxnSpPr>
          <p:nvPr/>
        </p:nvCxnSpPr>
        <p:spPr>
          <a:xfrm>
            <a:off x="478094" y="2398625"/>
            <a:ext cx="308288" cy="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xmlns="" id="{1288AE82-52B7-FD4C-B201-990301AB29EF}"/>
              </a:ext>
            </a:extLst>
          </p:cNvPr>
          <p:cNvSpPr txBox="1"/>
          <p:nvPr/>
        </p:nvSpPr>
        <p:spPr>
          <a:xfrm>
            <a:off x="452604" y="1767555"/>
            <a:ext cx="832279" cy="276999"/>
          </a:xfrm>
          <a:prstGeom prst="rect">
            <a:avLst/>
          </a:prstGeom>
          <a:noFill/>
        </p:spPr>
        <p:txBody>
          <a:bodyPr wrap="square" rtlCol="0">
            <a:spAutoFit/>
          </a:bodyPr>
          <a:lstStyle/>
          <a:p>
            <a:r>
              <a:rPr lang="en-US" sz="1200" dirty="0"/>
              <a:t>Feb 2015</a:t>
            </a:r>
          </a:p>
        </p:txBody>
      </p:sp>
      <p:sp>
        <p:nvSpPr>
          <p:cNvPr id="95" name="TextBox 94">
            <a:extLst>
              <a:ext uri="{FF2B5EF4-FFF2-40B4-BE49-F238E27FC236}">
                <a16:creationId xmlns:a16="http://schemas.microsoft.com/office/drawing/2014/main" xmlns="" id="{64448255-FD20-B145-A6D6-3C959EA1C37B}"/>
              </a:ext>
            </a:extLst>
          </p:cNvPr>
          <p:cNvSpPr txBox="1"/>
          <p:nvPr/>
        </p:nvSpPr>
        <p:spPr>
          <a:xfrm>
            <a:off x="2803851" y="1706534"/>
            <a:ext cx="832279" cy="276999"/>
          </a:xfrm>
          <a:prstGeom prst="rect">
            <a:avLst/>
          </a:prstGeom>
          <a:noFill/>
        </p:spPr>
        <p:txBody>
          <a:bodyPr wrap="none" rtlCol="0">
            <a:spAutoFit/>
          </a:bodyPr>
          <a:lstStyle/>
          <a:p>
            <a:r>
              <a:rPr lang="en-US" sz="1200" dirty="0"/>
              <a:t>Feb 2016</a:t>
            </a:r>
          </a:p>
        </p:txBody>
      </p:sp>
      <p:sp>
        <p:nvSpPr>
          <p:cNvPr id="97" name="TextBox 96">
            <a:extLst>
              <a:ext uri="{FF2B5EF4-FFF2-40B4-BE49-F238E27FC236}">
                <a16:creationId xmlns:a16="http://schemas.microsoft.com/office/drawing/2014/main" xmlns="" id="{F4CB6057-F621-E848-96C7-74F293BD96F0}"/>
              </a:ext>
            </a:extLst>
          </p:cNvPr>
          <p:cNvSpPr txBox="1"/>
          <p:nvPr/>
        </p:nvSpPr>
        <p:spPr>
          <a:xfrm>
            <a:off x="5578602" y="1718472"/>
            <a:ext cx="832279" cy="276999"/>
          </a:xfrm>
          <a:prstGeom prst="rect">
            <a:avLst/>
          </a:prstGeom>
          <a:noFill/>
        </p:spPr>
        <p:txBody>
          <a:bodyPr wrap="none" rtlCol="0">
            <a:spAutoFit/>
          </a:bodyPr>
          <a:lstStyle/>
          <a:p>
            <a:r>
              <a:rPr lang="en-US" sz="1200" dirty="0"/>
              <a:t>Mar 2016</a:t>
            </a:r>
          </a:p>
        </p:txBody>
      </p:sp>
      <p:sp>
        <p:nvSpPr>
          <p:cNvPr id="98" name="TextBox 97">
            <a:extLst>
              <a:ext uri="{FF2B5EF4-FFF2-40B4-BE49-F238E27FC236}">
                <a16:creationId xmlns:a16="http://schemas.microsoft.com/office/drawing/2014/main" xmlns="" id="{4622721A-117C-224D-AFDD-785738089F45}"/>
              </a:ext>
            </a:extLst>
          </p:cNvPr>
          <p:cNvSpPr txBox="1"/>
          <p:nvPr/>
        </p:nvSpPr>
        <p:spPr>
          <a:xfrm>
            <a:off x="7998190" y="1735975"/>
            <a:ext cx="832279" cy="276999"/>
          </a:xfrm>
          <a:prstGeom prst="rect">
            <a:avLst/>
          </a:prstGeom>
          <a:noFill/>
        </p:spPr>
        <p:txBody>
          <a:bodyPr wrap="none" rtlCol="0">
            <a:spAutoFit/>
          </a:bodyPr>
          <a:lstStyle/>
          <a:p>
            <a:r>
              <a:rPr lang="en-US" sz="1200" dirty="0"/>
              <a:t>Mar 2016</a:t>
            </a:r>
          </a:p>
        </p:txBody>
      </p:sp>
      <p:sp>
        <p:nvSpPr>
          <p:cNvPr id="99" name="TextBox 98">
            <a:extLst>
              <a:ext uri="{FF2B5EF4-FFF2-40B4-BE49-F238E27FC236}">
                <a16:creationId xmlns:a16="http://schemas.microsoft.com/office/drawing/2014/main" xmlns="" id="{6BA4D542-5777-CA4E-BF06-5CD3E063C330}"/>
              </a:ext>
            </a:extLst>
          </p:cNvPr>
          <p:cNvSpPr txBox="1"/>
          <p:nvPr/>
        </p:nvSpPr>
        <p:spPr>
          <a:xfrm>
            <a:off x="3393910" y="2674061"/>
            <a:ext cx="806631" cy="276999"/>
          </a:xfrm>
          <a:prstGeom prst="rect">
            <a:avLst/>
          </a:prstGeom>
          <a:noFill/>
        </p:spPr>
        <p:txBody>
          <a:bodyPr wrap="none" rtlCol="0">
            <a:spAutoFit/>
          </a:bodyPr>
          <a:lstStyle/>
          <a:p>
            <a:r>
              <a:rPr lang="en-US" sz="1200" dirty="0"/>
              <a:t>Apr 2016</a:t>
            </a:r>
          </a:p>
        </p:txBody>
      </p:sp>
      <p:sp>
        <p:nvSpPr>
          <p:cNvPr id="100" name="TextBox 99">
            <a:extLst>
              <a:ext uri="{FF2B5EF4-FFF2-40B4-BE49-F238E27FC236}">
                <a16:creationId xmlns:a16="http://schemas.microsoft.com/office/drawing/2014/main" xmlns="" id="{7A820C5D-9053-F14C-B0DD-168699B3CC6E}"/>
              </a:ext>
            </a:extLst>
          </p:cNvPr>
          <p:cNvSpPr txBox="1"/>
          <p:nvPr/>
        </p:nvSpPr>
        <p:spPr>
          <a:xfrm>
            <a:off x="5453572" y="2677331"/>
            <a:ext cx="806631" cy="276999"/>
          </a:xfrm>
          <a:prstGeom prst="rect">
            <a:avLst/>
          </a:prstGeom>
          <a:noFill/>
        </p:spPr>
        <p:txBody>
          <a:bodyPr wrap="none" rtlCol="0">
            <a:spAutoFit/>
          </a:bodyPr>
          <a:lstStyle/>
          <a:p>
            <a:r>
              <a:rPr lang="en-US" sz="1200" dirty="0"/>
              <a:t>Apr 2016</a:t>
            </a:r>
          </a:p>
        </p:txBody>
      </p:sp>
      <p:sp>
        <p:nvSpPr>
          <p:cNvPr id="101" name="TextBox 100">
            <a:extLst>
              <a:ext uri="{FF2B5EF4-FFF2-40B4-BE49-F238E27FC236}">
                <a16:creationId xmlns:a16="http://schemas.microsoft.com/office/drawing/2014/main" xmlns="" id="{05BFA560-B483-5F48-BF53-E8339C0612E9}"/>
              </a:ext>
            </a:extLst>
          </p:cNvPr>
          <p:cNvSpPr txBox="1"/>
          <p:nvPr/>
        </p:nvSpPr>
        <p:spPr>
          <a:xfrm>
            <a:off x="7301132" y="2659210"/>
            <a:ext cx="806631" cy="276999"/>
          </a:xfrm>
          <a:prstGeom prst="rect">
            <a:avLst/>
          </a:prstGeom>
          <a:noFill/>
        </p:spPr>
        <p:txBody>
          <a:bodyPr wrap="none" rtlCol="0">
            <a:spAutoFit/>
          </a:bodyPr>
          <a:lstStyle/>
          <a:p>
            <a:r>
              <a:rPr lang="en-US" sz="1200" dirty="0"/>
              <a:t>Apr 2016</a:t>
            </a:r>
          </a:p>
        </p:txBody>
      </p:sp>
      <p:sp>
        <p:nvSpPr>
          <p:cNvPr id="24" name="Hexagon 23">
            <a:extLst>
              <a:ext uri="{FF2B5EF4-FFF2-40B4-BE49-F238E27FC236}">
                <a16:creationId xmlns:a16="http://schemas.microsoft.com/office/drawing/2014/main" xmlns="" id="{EA685251-92FF-124E-90DE-FDA6AF518776}"/>
              </a:ext>
            </a:extLst>
          </p:cNvPr>
          <p:cNvSpPr/>
          <p:nvPr/>
        </p:nvSpPr>
        <p:spPr>
          <a:xfrm>
            <a:off x="792180" y="3131452"/>
            <a:ext cx="1285037" cy="503052"/>
          </a:xfrm>
          <a:prstGeom prst="hex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Inadvertent Door Deploy &amp; Rework</a:t>
            </a:r>
          </a:p>
        </p:txBody>
      </p:sp>
      <p:sp>
        <p:nvSpPr>
          <p:cNvPr id="103" name="Hexagon 102">
            <a:extLst>
              <a:ext uri="{FF2B5EF4-FFF2-40B4-BE49-F238E27FC236}">
                <a16:creationId xmlns:a16="http://schemas.microsoft.com/office/drawing/2014/main" xmlns="" id="{160B280A-408B-B649-95A6-DF9093A3826C}"/>
              </a:ext>
            </a:extLst>
          </p:cNvPr>
          <p:cNvSpPr/>
          <p:nvPr/>
        </p:nvSpPr>
        <p:spPr>
          <a:xfrm>
            <a:off x="786382" y="2152033"/>
            <a:ext cx="1285037" cy="503052"/>
          </a:xfrm>
          <a:prstGeom prst="hex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DEM Anomaly &amp; Rework</a:t>
            </a:r>
          </a:p>
        </p:txBody>
      </p:sp>
      <p:cxnSp>
        <p:nvCxnSpPr>
          <p:cNvPr id="104" name="Straight Arrow Connector 103">
            <a:extLst>
              <a:ext uri="{FF2B5EF4-FFF2-40B4-BE49-F238E27FC236}">
                <a16:creationId xmlns:a16="http://schemas.microsoft.com/office/drawing/2014/main" xmlns="" id="{E283D811-5BC2-3640-988D-C0140699BC2A}"/>
              </a:ext>
            </a:extLst>
          </p:cNvPr>
          <p:cNvCxnSpPr>
            <a:cxnSpLocks/>
            <a:stCxn id="24" idx="0"/>
          </p:cNvCxnSpPr>
          <p:nvPr/>
        </p:nvCxnSpPr>
        <p:spPr>
          <a:xfrm>
            <a:off x="2077217" y="3382978"/>
            <a:ext cx="329483"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08" name="Hexagon 107">
            <a:extLst>
              <a:ext uri="{FF2B5EF4-FFF2-40B4-BE49-F238E27FC236}">
                <a16:creationId xmlns:a16="http://schemas.microsoft.com/office/drawing/2014/main" xmlns="" id="{B23BF4D0-C299-C14F-885C-3D6B9DCA588C}"/>
              </a:ext>
            </a:extLst>
          </p:cNvPr>
          <p:cNvSpPr/>
          <p:nvPr/>
        </p:nvSpPr>
        <p:spPr>
          <a:xfrm>
            <a:off x="782316" y="4198063"/>
            <a:ext cx="1285037" cy="503052"/>
          </a:xfrm>
          <a:prstGeom prst="hex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Laser-2 Anomaly and Removal</a:t>
            </a:r>
          </a:p>
        </p:txBody>
      </p:sp>
      <p:cxnSp>
        <p:nvCxnSpPr>
          <p:cNvPr id="36" name="Straight Connector 35">
            <a:extLst>
              <a:ext uri="{FF2B5EF4-FFF2-40B4-BE49-F238E27FC236}">
                <a16:creationId xmlns:a16="http://schemas.microsoft.com/office/drawing/2014/main" xmlns="" id="{169106C1-F58F-524F-952D-39F25BEC9B44}"/>
              </a:ext>
            </a:extLst>
          </p:cNvPr>
          <p:cNvCxnSpPr/>
          <p:nvPr/>
        </p:nvCxnSpPr>
        <p:spPr>
          <a:xfrm flipV="1">
            <a:off x="478094" y="1766415"/>
            <a:ext cx="0" cy="6322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435B302B-32E5-454C-8C68-5E65BB6E965F}"/>
              </a:ext>
            </a:extLst>
          </p:cNvPr>
          <p:cNvCxnSpPr>
            <a:cxnSpLocks/>
          </p:cNvCxnSpPr>
          <p:nvPr/>
        </p:nvCxnSpPr>
        <p:spPr>
          <a:xfrm flipH="1">
            <a:off x="2071420" y="2398625"/>
            <a:ext cx="2109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xmlns="" id="{F9469053-7C9E-4140-9C9E-1537F0385E5A}"/>
              </a:ext>
            </a:extLst>
          </p:cNvPr>
          <p:cNvCxnSpPr>
            <a:cxnSpLocks/>
          </p:cNvCxnSpPr>
          <p:nvPr/>
        </p:nvCxnSpPr>
        <p:spPr>
          <a:xfrm flipV="1">
            <a:off x="2273966" y="1494809"/>
            <a:ext cx="295128" cy="277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91" name="Straight Connector 190">
            <a:extLst>
              <a:ext uri="{FF2B5EF4-FFF2-40B4-BE49-F238E27FC236}">
                <a16:creationId xmlns:a16="http://schemas.microsoft.com/office/drawing/2014/main" xmlns="" id="{C781E99D-77DF-F54D-BB1E-4384B8727B4D}"/>
              </a:ext>
            </a:extLst>
          </p:cNvPr>
          <p:cNvCxnSpPr>
            <a:cxnSpLocks/>
          </p:cNvCxnSpPr>
          <p:nvPr/>
        </p:nvCxnSpPr>
        <p:spPr>
          <a:xfrm flipH="1" flipV="1">
            <a:off x="2273967" y="1502376"/>
            <a:ext cx="8415" cy="896249"/>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xmlns="" id="{DD17FA7D-4AEB-8A46-9BBE-F020E37E3AB3}"/>
              </a:ext>
            </a:extLst>
          </p:cNvPr>
          <p:cNvSpPr txBox="1"/>
          <p:nvPr/>
        </p:nvSpPr>
        <p:spPr>
          <a:xfrm>
            <a:off x="1654224" y="1153680"/>
            <a:ext cx="834390" cy="507831"/>
          </a:xfrm>
          <a:prstGeom prst="rect">
            <a:avLst/>
          </a:prstGeom>
          <a:noFill/>
        </p:spPr>
        <p:txBody>
          <a:bodyPr wrap="square" rtlCol="0">
            <a:spAutoFit/>
          </a:bodyPr>
          <a:lstStyle/>
          <a:p>
            <a:pPr algn="ctr"/>
            <a:r>
              <a:rPr lang="en-US" sz="900" dirty="0"/>
              <a:t>Lasers 1 &amp; 2 installed &amp; aligned</a:t>
            </a:r>
          </a:p>
        </p:txBody>
      </p:sp>
      <p:sp>
        <p:nvSpPr>
          <p:cNvPr id="192" name="Diamond 191">
            <a:extLst>
              <a:ext uri="{FF2B5EF4-FFF2-40B4-BE49-F238E27FC236}">
                <a16:creationId xmlns:a16="http://schemas.microsoft.com/office/drawing/2014/main" xmlns="" id="{D07F68DA-EB49-F641-962B-7273F02C1E1B}"/>
              </a:ext>
            </a:extLst>
          </p:cNvPr>
          <p:cNvSpPr/>
          <p:nvPr/>
        </p:nvSpPr>
        <p:spPr>
          <a:xfrm>
            <a:off x="6081728" y="4148356"/>
            <a:ext cx="1009650" cy="663973"/>
          </a:xfrm>
          <a:prstGeom prst="diamond">
            <a:avLst/>
          </a:prstGeom>
          <a:solidFill>
            <a:srgbClr val="FF66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050" dirty="0">
                <a:solidFill>
                  <a:schemeClr val="tx1"/>
                </a:solidFill>
              </a:rPr>
              <a:t>IIRR</a:t>
            </a:r>
          </a:p>
        </p:txBody>
      </p:sp>
      <p:sp>
        <p:nvSpPr>
          <p:cNvPr id="193" name="TextBox 192">
            <a:extLst>
              <a:ext uri="{FF2B5EF4-FFF2-40B4-BE49-F238E27FC236}">
                <a16:creationId xmlns:a16="http://schemas.microsoft.com/office/drawing/2014/main" xmlns="" id="{D9A25E24-7831-1B4F-95B3-7063DF810651}"/>
              </a:ext>
            </a:extLst>
          </p:cNvPr>
          <p:cNvSpPr txBox="1"/>
          <p:nvPr/>
        </p:nvSpPr>
        <p:spPr>
          <a:xfrm>
            <a:off x="1639854" y="4730596"/>
            <a:ext cx="1074094" cy="369332"/>
          </a:xfrm>
          <a:prstGeom prst="rect">
            <a:avLst/>
          </a:prstGeom>
          <a:noFill/>
        </p:spPr>
        <p:txBody>
          <a:bodyPr wrap="square" rtlCol="0">
            <a:spAutoFit/>
          </a:bodyPr>
          <a:lstStyle/>
          <a:p>
            <a:pPr algn="ctr"/>
            <a:r>
              <a:rPr lang="en-US" sz="900" dirty="0"/>
              <a:t>Laser 2 Mass Mockup installed</a:t>
            </a:r>
          </a:p>
        </p:txBody>
      </p:sp>
      <p:cxnSp>
        <p:nvCxnSpPr>
          <p:cNvPr id="194" name="Straight Arrow Connector 193">
            <a:extLst>
              <a:ext uri="{FF2B5EF4-FFF2-40B4-BE49-F238E27FC236}">
                <a16:creationId xmlns:a16="http://schemas.microsoft.com/office/drawing/2014/main" xmlns="" id="{82A8AF08-1540-0F42-9CE6-045B21DEC05F}"/>
              </a:ext>
            </a:extLst>
          </p:cNvPr>
          <p:cNvCxnSpPr>
            <a:cxnSpLocks/>
            <a:stCxn id="155" idx="3"/>
            <a:endCxn id="192" idx="1"/>
          </p:cNvCxnSpPr>
          <p:nvPr/>
        </p:nvCxnSpPr>
        <p:spPr>
          <a:xfrm>
            <a:off x="5337093" y="4478419"/>
            <a:ext cx="744635" cy="192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95" name="Rounded Rectangle 194">
            <a:extLst>
              <a:ext uri="{FF2B5EF4-FFF2-40B4-BE49-F238E27FC236}">
                <a16:creationId xmlns:a16="http://schemas.microsoft.com/office/drawing/2014/main" xmlns="" id="{88FA35F3-B1BD-774B-A856-E1084C033EB4}"/>
              </a:ext>
            </a:extLst>
          </p:cNvPr>
          <p:cNvSpPr/>
          <p:nvPr/>
        </p:nvSpPr>
        <p:spPr>
          <a:xfrm>
            <a:off x="7309347" y="4270538"/>
            <a:ext cx="1167759" cy="442571"/>
          </a:xfrm>
          <a:prstGeom prst="roundRect">
            <a:avLst/>
          </a:prstGeom>
          <a:solidFill>
            <a:schemeClr val="accent1"/>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i="1" dirty="0">
                <a:solidFill>
                  <a:schemeClr val="tx1"/>
                </a:solidFill>
              </a:rPr>
              <a:t>Integrated with SC</a:t>
            </a:r>
          </a:p>
        </p:txBody>
      </p:sp>
      <p:sp>
        <p:nvSpPr>
          <p:cNvPr id="196" name="Rounded Rectangle 195">
            <a:extLst>
              <a:ext uri="{FF2B5EF4-FFF2-40B4-BE49-F238E27FC236}">
                <a16:creationId xmlns:a16="http://schemas.microsoft.com/office/drawing/2014/main" xmlns="" id="{D1A2189D-4415-0940-8DED-EF3CE15BBF43}"/>
              </a:ext>
            </a:extLst>
          </p:cNvPr>
          <p:cNvSpPr/>
          <p:nvPr/>
        </p:nvSpPr>
        <p:spPr>
          <a:xfrm>
            <a:off x="786193" y="5163208"/>
            <a:ext cx="1348740" cy="558036"/>
          </a:xfrm>
          <a:prstGeom prst="roundRect">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OBS EMI/EMC Test</a:t>
            </a:r>
          </a:p>
        </p:txBody>
      </p:sp>
      <p:sp>
        <p:nvSpPr>
          <p:cNvPr id="197" name="Rounded Rectangle 196">
            <a:extLst>
              <a:ext uri="{FF2B5EF4-FFF2-40B4-BE49-F238E27FC236}">
                <a16:creationId xmlns:a16="http://schemas.microsoft.com/office/drawing/2014/main" xmlns="" id="{996116B6-7A49-B347-B648-9A798507E6D2}"/>
              </a:ext>
            </a:extLst>
          </p:cNvPr>
          <p:cNvSpPr/>
          <p:nvPr/>
        </p:nvSpPr>
        <p:spPr>
          <a:xfrm>
            <a:off x="2413265" y="5174553"/>
            <a:ext cx="1348740" cy="558036"/>
          </a:xfrm>
          <a:prstGeom prst="roundRect">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OBS Vibe Test</a:t>
            </a:r>
          </a:p>
        </p:txBody>
      </p:sp>
      <p:sp>
        <p:nvSpPr>
          <p:cNvPr id="198" name="Rounded Rectangle 197">
            <a:extLst>
              <a:ext uri="{FF2B5EF4-FFF2-40B4-BE49-F238E27FC236}">
                <a16:creationId xmlns:a16="http://schemas.microsoft.com/office/drawing/2014/main" xmlns="" id="{01AFAF9C-CB14-9A42-BDDA-D1D724AF8EC2}"/>
              </a:ext>
            </a:extLst>
          </p:cNvPr>
          <p:cNvSpPr/>
          <p:nvPr/>
        </p:nvSpPr>
        <p:spPr>
          <a:xfrm>
            <a:off x="4032518" y="5163208"/>
            <a:ext cx="1348740" cy="558036"/>
          </a:xfrm>
          <a:prstGeom prst="roundRect">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OBS TVAC Test</a:t>
            </a:r>
          </a:p>
        </p:txBody>
      </p:sp>
      <p:sp>
        <p:nvSpPr>
          <p:cNvPr id="200" name="TextBox 199">
            <a:extLst>
              <a:ext uri="{FF2B5EF4-FFF2-40B4-BE49-F238E27FC236}">
                <a16:creationId xmlns:a16="http://schemas.microsoft.com/office/drawing/2014/main" xmlns="" id="{280998A5-64F1-F048-B06D-DA820A091EEF}"/>
              </a:ext>
            </a:extLst>
          </p:cNvPr>
          <p:cNvSpPr txBox="1"/>
          <p:nvPr/>
        </p:nvSpPr>
        <p:spPr>
          <a:xfrm>
            <a:off x="5270972" y="4603609"/>
            <a:ext cx="1074094" cy="369332"/>
          </a:xfrm>
          <a:prstGeom prst="rect">
            <a:avLst/>
          </a:prstGeom>
          <a:noFill/>
        </p:spPr>
        <p:txBody>
          <a:bodyPr wrap="square" rtlCol="0">
            <a:spAutoFit/>
          </a:bodyPr>
          <a:lstStyle/>
          <a:p>
            <a:pPr algn="ctr"/>
            <a:r>
              <a:rPr lang="en-US" sz="900" dirty="0"/>
              <a:t>ATLAS Shipped to OATK</a:t>
            </a:r>
          </a:p>
        </p:txBody>
      </p:sp>
      <p:cxnSp>
        <p:nvCxnSpPr>
          <p:cNvPr id="201" name="Straight Arrow Connector 200">
            <a:extLst>
              <a:ext uri="{FF2B5EF4-FFF2-40B4-BE49-F238E27FC236}">
                <a16:creationId xmlns:a16="http://schemas.microsoft.com/office/drawing/2014/main" xmlns="" id="{FF8C9C70-3D87-1249-914F-C662E88EEEAE}"/>
              </a:ext>
            </a:extLst>
          </p:cNvPr>
          <p:cNvCxnSpPr>
            <a:cxnSpLocks/>
          </p:cNvCxnSpPr>
          <p:nvPr/>
        </p:nvCxnSpPr>
        <p:spPr>
          <a:xfrm>
            <a:off x="3755440" y="5475729"/>
            <a:ext cx="274205"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02" name="Straight Arrow Connector 201">
            <a:extLst>
              <a:ext uri="{FF2B5EF4-FFF2-40B4-BE49-F238E27FC236}">
                <a16:creationId xmlns:a16="http://schemas.microsoft.com/office/drawing/2014/main" xmlns="" id="{B44E6781-1ACD-124E-9574-F228BDD08960}"/>
              </a:ext>
            </a:extLst>
          </p:cNvPr>
          <p:cNvCxnSpPr>
            <a:cxnSpLocks/>
          </p:cNvCxnSpPr>
          <p:nvPr/>
        </p:nvCxnSpPr>
        <p:spPr>
          <a:xfrm>
            <a:off x="5384950" y="5480513"/>
            <a:ext cx="274205"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04" name="Straight Arrow Connector 203">
            <a:extLst>
              <a:ext uri="{FF2B5EF4-FFF2-40B4-BE49-F238E27FC236}">
                <a16:creationId xmlns:a16="http://schemas.microsoft.com/office/drawing/2014/main" xmlns="" id="{EC2C9AA8-2D61-F54D-BC13-8F1E8AC9B9F4}"/>
              </a:ext>
            </a:extLst>
          </p:cNvPr>
          <p:cNvCxnSpPr>
            <a:cxnSpLocks/>
          </p:cNvCxnSpPr>
          <p:nvPr/>
        </p:nvCxnSpPr>
        <p:spPr>
          <a:xfrm>
            <a:off x="7015256" y="4478419"/>
            <a:ext cx="274205"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07" name="Rounded Rectangle 206">
            <a:extLst>
              <a:ext uri="{FF2B5EF4-FFF2-40B4-BE49-F238E27FC236}">
                <a16:creationId xmlns:a16="http://schemas.microsoft.com/office/drawing/2014/main" xmlns="" id="{4422AFE9-62B7-064E-996D-B165A8E8ECA6}"/>
              </a:ext>
            </a:extLst>
          </p:cNvPr>
          <p:cNvSpPr/>
          <p:nvPr/>
        </p:nvSpPr>
        <p:spPr>
          <a:xfrm>
            <a:off x="5676323" y="5236192"/>
            <a:ext cx="1167759" cy="442571"/>
          </a:xfrm>
          <a:prstGeom prst="roundRect">
            <a:avLst/>
          </a:prstGeom>
          <a:solidFill>
            <a:schemeClr val="accent1"/>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i="1" dirty="0">
                <a:solidFill>
                  <a:schemeClr val="tx1"/>
                </a:solidFill>
              </a:rPr>
              <a:t>Removed from SC</a:t>
            </a:r>
          </a:p>
        </p:txBody>
      </p:sp>
      <p:grpSp>
        <p:nvGrpSpPr>
          <p:cNvPr id="208" name="Group 83">
            <a:extLst>
              <a:ext uri="{FF2B5EF4-FFF2-40B4-BE49-F238E27FC236}">
                <a16:creationId xmlns:a16="http://schemas.microsoft.com/office/drawing/2014/main" xmlns="" id="{EC0FB27A-6D74-554F-95FA-38761C609436}"/>
              </a:ext>
            </a:extLst>
          </p:cNvPr>
          <p:cNvGrpSpPr/>
          <p:nvPr/>
        </p:nvGrpSpPr>
        <p:grpSpPr>
          <a:xfrm>
            <a:off x="478093" y="5490529"/>
            <a:ext cx="8502075" cy="693387"/>
            <a:chOff x="148950" y="1257557"/>
            <a:chExt cx="8691432" cy="1077074"/>
          </a:xfrm>
        </p:grpSpPr>
        <p:cxnSp>
          <p:nvCxnSpPr>
            <p:cNvPr id="209" name="Straight Connector 208">
              <a:extLst>
                <a:ext uri="{FF2B5EF4-FFF2-40B4-BE49-F238E27FC236}">
                  <a16:creationId xmlns:a16="http://schemas.microsoft.com/office/drawing/2014/main" xmlns="" id="{84E6E6BC-7900-1242-8A70-5ABC1A055BE6}"/>
                </a:ext>
              </a:extLst>
            </p:cNvPr>
            <p:cNvCxnSpPr/>
            <p:nvPr/>
          </p:nvCxnSpPr>
          <p:spPr>
            <a:xfrm>
              <a:off x="8359524" y="1257557"/>
              <a:ext cx="480858" cy="0"/>
            </a:xfrm>
            <a:prstGeom prst="line">
              <a:avLst/>
            </a:prstGeom>
            <a:ln>
              <a:solidFill>
                <a:srgbClr val="0000FF"/>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10" name="Straight Connector 209">
              <a:extLst>
                <a:ext uri="{FF2B5EF4-FFF2-40B4-BE49-F238E27FC236}">
                  <a16:creationId xmlns:a16="http://schemas.microsoft.com/office/drawing/2014/main" xmlns="" id="{76E2B480-EEEF-6344-97CD-4852C83F7B9E}"/>
                </a:ext>
              </a:extLst>
            </p:cNvPr>
            <p:cNvCxnSpPr/>
            <p:nvPr/>
          </p:nvCxnSpPr>
          <p:spPr>
            <a:xfrm>
              <a:off x="148951" y="1763045"/>
              <a:ext cx="8691431" cy="0"/>
            </a:xfrm>
            <a:prstGeom prst="line">
              <a:avLst/>
            </a:prstGeom>
            <a:ln>
              <a:solidFill>
                <a:srgbClr val="0000FF"/>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11" name="Straight Connector 210">
              <a:extLst>
                <a:ext uri="{FF2B5EF4-FFF2-40B4-BE49-F238E27FC236}">
                  <a16:creationId xmlns:a16="http://schemas.microsoft.com/office/drawing/2014/main" xmlns="" id="{891CA609-24CD-EF4F-A0BE-F171EE06E7EE}"/>
                </a:ext>
              </a:extLst>
            </p:cNvPr>
            <p:cNvCxnSpPr/>
            <p:nvPr/>
          </p:nvCxnSpPr>
          <p:spPr>
            <a:xfrm>
              <a:off x="8840382" y="1257557"/>
              <a:ext cx="0" cy="505488"/>
            </a:xfrm>
            <a:prstGeom prst="line">
              <a:avLst/>
            </a:prstGeom>
            <a:ln>
              <a:solidFill>
                <a:srgbClr val="0000FF"/>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12" name="Elbow Connector 96">
              <a:extLst>
                <a:ext uri="{FF2B5EF4-FFF2-40B4-BE49-F238E27FC236}">
                  <a16:creationId xmlns:a16="http://schemas.microsoft.com/office/drawing/2014/main" xmlns="" id="{5AC10BE5-D282-AF46-88C8-E3D846062245}"/>
                </a:ext>
              </a:extLst>
            </p:cNvPr>
            <p:cNvCxnSpPr/>
            <p:nvPr/>
          </p:nvCxnSpPr>
          <p:spPr>
            <a:xfrm rot="16200000" flipH="1">
              <a:off x="17282" y="1894713"/>
              <a:ext cx="571586" cy="308250"/>
            </a:xfrm>
            <a:prstGeom prst="bentConnector2">
              <a:avLst/>
            </a:prstGeom>
            <a:ln>
              <a:solidFill>
                <a:srgbClr val="0000FF"/>
              </a:solidFill>
              <a:headEnd type="none"/>
              <a:tailEnd type="none"/>
            </a:ln>
          </p:spPr>
          <p:style>
            <a:lnRef idx="2">
              <a:schemeClr val="accent1"/>
            </a:lnRef>
            <a:fillRef idx="0">
              <a:schemeClr val="accent1"/>
            </a:fillRef>
            <a:effectRef idx="1">
              <a:schemeClr val="accent1"/>
            </a:effectRef>
            <a:fontRef idx="minor">
              <a:schemeClr val="tx1"/>
            </a:fontRef>
          </p:style>
        </p:cxnSp>
      </p:grpSp>
      <p:sp>
        <p:nvSpPr>
          <p:cNvPr id="213" name="Rounded Rectangle 212">
            <a:extLst>
              <a:ext uri="{FF2B5EF4-FFF2-40B4-BE49-F238E27FC236}">
                <a16:creationId xmlns:a16="http://schemas.microsoft.com/office/drawing/2014/main" xmlns="" id="{01D71A0F-C040-644E-9A67-5823F082F097}"/>
              </a:ext>
            </a:extLst>
          </p:cNvPr>
          <p:cNvSpPr/>
          <p:nvPr/>
        </p:nvSpPr>
        <p:spPr>
          <a:xfrm>
            <a:off x="7418850" y="5262780"/>
            <a:ext cx="1070918" cy="393123"/>
          </a:xfrm>
          <a:prstGeom prst="roundRect">
            <a:avLst/>
          </a:prstGeom>
          <a:solidFill>
            <a:schemeClr val="accent1">
              <a:lumMod val="50000"/>
              <a:alpha val="27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050" dirty="0">
                <a:solidFill>
                  <a:schemeClr val="tx1"/>
                </a:solidFill>
              </a:rPr>
              <a:t>LPT (Laser-1)</a:t>
            </a:r>
          </a:p>
          <a:p>
            <a:pPr algn="ctr"/>
            <a:r>
              <a:rPr lang="en-US" sz="1000" dirty="0">
                <a:solidFill>
                  <a:schemeClr val="tx1"/>
                </a:solidFill>
              </a:rPr>
              <a:t>(at SCA)</a:t>
            </a:r>
          </a:p>
        </p:txBody>
      </p:sp>
      <p:sp>
        <p:nvSpPr>
          <p:cNvPr id="214" name="TextBox 213">
            <a:extLst>
              <a:ext uri="{FF2B5EF4-FFF2-40B4-BE49-F238E27FC236}">
                <a16:creationId xmlns:a16="http://schemas.microsoft.com/office/drawing/2014/main" xmlns="" id="{DC0A688A-F681-8649-BFD7-B5F1159AA172}"/>
              </a:ext>
            </a:extLst>
          </p:cNvPr>
          <p:cNvSpPr txBox="1"/>
          <p:nvPr/>
        </p:nvSpPr>
        <p:spPr>
          <a:xfrm>
            <a:off x="452604" y="5998052"/>
            <a:ext cx="1109382" cy="507831"/>
          </a:xfrm>
          <a:prstGeom prst="rect">
            <a:avLst/>
          </a:prstGeom>
          <a:noFill/>
        </p:spPr>
        <p:txBody>
          <a:bodyPr wrap="square" rtlCol="0">
            <a:spAutoFit/>
          </a:bodyPr>
          <a:lstStyle/>
          <a:p>
            <a:pPr algn="ctr"/>
            <a:r>
              <a:rPr lang="en-US" sz="900" dirty="0"/>
              <a:t>Laser 1 Removed</a:t>
            </a:r>
          </a:p>
          <a:p>
            <a:pPr algn="ctr"/>
            <a:r>
              <a:rPr lang="en-US" sz="900" dirty="0"/>
              <a:t>Lasers 2 &amp; 3 Installed</a:t>
            </a:r>
          </a:p>
        </p:txBody>
      </p:sp>
      <p:cxnSp>
        <p:nvCxnSpPr>
          <p:cNvPr id="215" name="Straight Arrow Connector 214">
            <a:extLst>
              <a:ext uri="{FF2B5EF4-FFF2-40B4-BE49-F238E27FC236}">
                <a16:creationId xmlns:a16="http://schemas.microsoft.com/office/drawing/2014/main" xmlns="" id="{80C83A5D-3A4D-CC4B-9588-1209F11B6472}"/>
              </a:ext>
            </a:extLst>
          </p:cNvPr>
          <p:cNvCxnSpPr>
            <a:cxnSpLocks/>
          </p:cNvCxnSpPr>
          <p:nvPr/>
        </p:nvCxnSpPr>
        <p:spPr>
          <a:xfrm flipV="1">
            <a:off x="755000" y="6187370"/>
            <a:ext cx="1059622" cy="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16" name="Rounded Rectangle 215">
            <a:extLst>
              <a:ext uri="{FF2B5EF4-FFF2-40B4-BE49-F238E27FC236}">
                <a16:creationId xmlns:a16="http://schemas.microsoft.com/office/drawing/2014/main" xmlns="" id="{74068DEE-EBD4-3E45-A5E9-765D967111C8}"/>
              </a:ext>
            </a:extLst>
          </p:cNvPr>
          <p:cNvSpPr/>
          <p:nvPr/>
        </p:nvSpPr>
        <p:spPr>
          <a:xfrm>
            <a:off x="1820194" y="5966541"/>
            <a:ext cx="1225179" cy="509102"/>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Penalty Vibe </a:t>
            </a:r>
          </a:p>
          <a:p>
            <a:pPr algn="ctr"/>
            <a:r>
              <a:rPr lang="en-US" sz="1200" dirty="0">
                <a:solidFill>
                  <a:schemeClr val="tx1"/>
                </a:solidFill>
              </a:rPr>
              <a:t>(Z-axis)</a:t>
            </a:r>
          </a:p>
        </p:txBody>
      </p:sp>
      <p:sp>
        <p:nvSpPr>
          <p:cNvPr id="218" name="Rounded Rectangle 217">
            <a:extLst>
              <a:ext uri="{FF2B5EF4-FFF2-40B4-BE49-F238E27FC236}">
                <a16:creationId xmlns:a16="http://schemas.microsoft.com/office/drawing/2014/main" xmlns="" id="{692B07E8-4329-B049-A030-D94D6C1CD041}"/>
              </a:ext>
            </a:extLst>
          </p:cNvPr>
          <p:cNvSpPr/>
          <p:nvPr/>
        </p:nvSpPr>
        <p:spPr>
          <a:xfrm>
            <a:off x="3321703" y="5953005"/>
            <a:ext cx="1225179" cy="509102"/>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solidFill>
                  <a:schemeClr val="tx1"/>
                </a:solidFill>
              </a:rPr>
              <a:t>TVAC-2</a:t>
            </a:r>
          </a:p>
          <a:p>
            <a:pPr algn="ctr"/>
            <a:r>
              <a:rPr lang="en-US" sz="1200" dirty="0">
                <a:solidFill>
                  <a:schemeClr val="tx1"/>
                </a:solidFill>
              </a:rPr>
              <a:t>(2 cycles)</a:t>
            </a:r>
          </a:p>
        </p:txBody>
      </p:sp>
      <p:cxnSp>
        <p:nvCxnSpPr>
          <p:cNvPr id="219" name="Straight Arrow Connector 218">
            <a:extLst>
              <a:ext uri="{FF2B5EF4-FFF2-40B4-BE49-F238E27FC236}">
                <a16:creationId xmlns:a16="http://schemas.microsoft.com/office/drawing/2014/main" xmlns="" id="{7FA4B731-048E-7A46-A465-8ADC973EBB09}"/>
              </a:ext>
            </a:extLst>
          </p:cNvPr>
          <p:cNvCxnSpPr>
            <a:cxnSpLocks/>
          </p:cNvCxnSpPr>
          <p:nvPr/>
        </p:nvCxnSpPr>
        <p:spPr>
          <a:xfrm>
            <a:off x="3045373" y="6216690"/>
            <a:ext cx="274205"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20" name="Straight Arrow Connector 219">
            <a:extLst>
              <a:ext uri="{FF2B5EF4-FFF2-40B4-BE49-F238E27FC236}">
                <a16:creationId xmlns:a16="http://schemas.microsoft.com/office/drawing/2014/main" xmlns="" id="{944D2435-32C6-224D-9348-CD68818BC807}"/>
              </a:ext>
            </a:extLst>
          </p:cNvPr>
          <p:cNvCxnSpPr>
            <a:cxnSpLocks/>
          </p:cNvCxnSpPr>
          <p:nvPr/>
        </p:nvCxnSpPr>
        <p:spPr>
          <a:xfrm>
            <a:off x="4547364" y="6183916"/>
            <a:ext cx="274205"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21" name="TextBox 220">
            <a:extLst>
              <a:ext uri="{FF2B5EF4-FFF2-40B4-BE49-F238E27FC236}">
                <a16:creationId xmlns:a16="http://schemas.microsoft.com/office/drawing/2014/main" xmlns="" id="{3169D15F-0765-7040-A56F-18932A61B4FC}"/>
              </a:ext>
            </a:extLst>
          </p:cNvPr>
          <p:cNvSpPr txBox="1"/>
          <p:nvPr/>
        </p:nvSpPr>
        <p:spPr>
          <a:xfrm>
            <a:off x="7272910" y="6019513"/>
            <a:ext cx="812385" cy="507831"/>
          </a:xfrm>
          <a:prstGeom prst="rect">
            <a:avLst/>
          </a:prstGeom>
          <a:noFill/>
        </p:spPr>
        <p:txBody>
          <a:bodyPr wrap="square" rtlCol="0">
            <a:spAutoFit/>
          </a:bodyPr>
          <a:lstStyle/>
          <a:p>
            <a:pPr algn="ctr"/>
            <a:r>
              <a:rPr lang="en-US" sz="900" dirty="0"/>
              <a:t>ATLAS Shipped to OATK</a:t>
            </a:r>
          </a:p>
        </p:txBody>
      </p:sp>
      <p:cxnSp>
        <p:nvCxnSpPr>
          <p:cNvPr id="222" name="Straight Arrow Connector 221">
            <a:extLst>
              <a:ext uri="{FF2B5EF4-FFF2-40B4-BE49-F238E27FC236}">
                <a16:creationId xmlns:a16="http://schemas.microsoft.com/office/drawing/2014/main" xmlns="" id="{F08F3B5B-1B55-9B4A-B1C3-E66EA6E77DAB}"/>
              </a:ext>
            </a:extLst>
          </p:cNvPr>
          <p:cNvCxnSpPr>
            <a:cxnSpLocks/>
            <a:stCxn id="207" idx="3"/>
            <a:endCxn id="213" idx="1"/>
          </p:cNvCxnSpPr>
          <p:nvPr/>
        </p:nvCxnSpPr>
        <p:spPr>
          <a:xfrm>
            <a:off x="6844082" y="5457478"/>
            <a:ext cx="574768" cy="186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23" name="Rounded Rectangle 222">
            <a:extLst>
              <a:ext uri="{FF2B5EF4-FFF2-40B4-BE49-F238E27FC236}">
                <a16:creationId xmlns:a16="http://schemas.microsoft.com/office/drawing/2014/main" xmlns="" id="{1F4F1D85-4DF5-5444-BC45-32F817660ACA}"/>
              </a:ext>
            </a:extLst>
          </p:cNvPr>
          <p:cNvSpPr/>
          <p:nvPr/>
        </p:nvSpPr>
        <p:spPr>
          <a:xfrm>
            <a:off x="7998190" y="5922644"/>
            <a:ext cx="981978" cy="558036"/>
          </a:xfrm>
          <a:prstGeom prst="roundRect">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900" dirty="0">
                <a:solidFill>
                  <a:schemeClr val="tx1"/>
                </a:solidFill>
              </a:rPr>
              <a:t>OBS self-</a:t>
            </a:r>
            <a:r>
              <a:rPr lang="en-US" sz="900" dirty="0" err="1">
                <a:solidFill>
                  <a:schemeClr val="tx1"/>
                </a:solidFill>
              </a:rPr>
              <a:t>compat</a:t>
            </a:r>
            <a:r>
              <a:rPr lang="en-US" sz="900" dirty="0">
                <a:solidFill>
                  <a:schemeClr val="tx1"/>
                </a:solidFill>
              </a:rPr>
              <a:t> &amp;  Acoustics Test</a:t>
            </a:r>
          </a:p>
        </p:txBody>
      </p:sp>
      <p:cxnSp>
        <p:nvCxnSpPr>
          <p:cNvPr id="224" name="Straight Arrow Connector 223">
            <a:extLst>
              <a:ext uri="{FF2B5EF4-FFF2-40B4-BE49-F238E27FC236}">
                <a16:creationId xmlns:a16="http://schemas.microsoft.com/office/drawing/2014/main" xmlns="" id="{3E026422-7092-F443-B09E-5B8D6D672B95}"/>
              </a:ext>
            </a:extLst>
          </p:cNvPr>
          <p:cNvCxnSpPr>
            <a:cxnSpLocks/>
          </p:cNvCxnSpPr>
          <p:nvPr/>
        </p:nvCxnSpPr>
        <p:spPr>
          <a:xfrm>
            <a:off x="6864635" y="3400520"/>
            <a:ext cx="301242"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9773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4CC5B9-5DD9-0C45-9733-D61E50D8B7B4}"/>
              </a:ext>
            </a:extLst>
          </p:cNvPr>
          <p:cNvSpPr>
            <a:spLocks noGrp="1"/>
          </p:cNvSpPr>
          <p:nvPr>
            <p:ph type="title"/>
          </p:nvPr>
        </p:nvSpPr>
        <p:spPr/>
        <p:txBody>
          <a:bodyPr/>
          <a:lstStyle/>
          <a:p>
            <a:r>
              <a:rPr lang="en-US" dirty="0"/>
              <a:t>ATLAS Team</a:t>
            </a:r>
          </a:p>
        </p:txBody>
      </p:sp>
      <p:pic>
        <p:nvPicPr>
          <p:cNvPr id="6" name="Content Placeholder 5">
            <a:extLst>
              <a:ext uri="{FF2B5EF4-FFF2-40B4-BE49-F238E27FC236}">
                <a16:creationId xmlns:a16="http://schemas.microsoft.com/office/drawing/2014/main" xmlns="" id="{E32E4326-622E-3440-AC41-04F99164225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08424" y="1121410"/>
            <a:ext cx="7986936" cy="5311587"/>
          </a:xfrm>
        </p:spPr>
      </p:pic>
      <p:sp>
        <p:nvSpPr>
          <p:cNvPr id="4" name="Slide Number Placeholder 3">
            <a:extLst>
              <a:ext uri="{FF2B5EF4-FFF2-40B4-BE49-F238E27FC236}">
                <a16:creationId xmlns:a16="http://schemas.microsoft.com/office/drawing/2014/main" xmlns="" id="{C87B2F84-E0F5-C741-970F-2BC72653E995}"/>
              </a:ext>
            </a:extLst>
          </p:cNvPr>
          <p:cNvSpPr>
            <a:spLocks noGrp="1"/>
          </p:cNvSpPr>
          <p:nvPr>
            <p:ph type="sldNum" sz="quarter" idx="12"/>
          </p:nvPr>
        </p:nvSpPr>
        <p:spPr/>
        <p:txBody>
          <a:bodyPr/>
          <a:lstStyle/>
          <a:p>
            <a:fld id="{033793A4-DCC6-4EBF-A681-1ED602A0A0F4}" type="slidenum">
              <a:rPr lang="en-US" smtClean="0"/>
              <a:t>3</a:t>
            </a:fld>
            <a:endParaRPr lang="en-US"/>
          </a:p>
        </p:txBody>
      </p:sp>
    </p:spTree>
    <p:extLst>
      <p:ext uri="{BB962C8B-B14F-4D97-AF65-F5344CB8AC3E}">
        <p14:creationId xmlns:p14="http://schemas.microsoft.com/office/powerpoint/2010/main" val="2415684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ATLAS Bench Checkout Equipment</a:t>
            </a:r>
          </a:p>
        </p:txBody>
      </p:sp>
      <p:sp>
        <p:nvSpPr>
          <p:cNvPr id="3" name="Content Placeholder 2"/>
          <p:cNvSpPr>
            <a:spLocks noGrp="1"/>
          </p:cNvSpPr>
          <p:nvPr>
            <p:ph idx="1"/>
          </p:nvPr>
        </p:nvSpPr>
        <p:spPr>
          <a:xfrm>
            <a:off x="284629" y="1346200"/>
            <a:ext cx="8543925" cy="5123938"/>
          </a:xfrm>
        </p:spPr>
        <p:txBody>
          <a:bodyPr>
            <a:noAutofit/>
          </a:bodyPr>
          <a:lstStyle/>
          <a:p>
            <a:r>
              <a:rPr lang="en-US" sz="1800" b="1" dirty="0"/>
              <a:t>BCE Primary Functions:</a:t>
            </a:r>
          </a:p>
          <a:p>
            <a:pPr lvl="1"/>
            <a:r>
              <a:rPr lang="en-US" sz="1800" b="1" dirty="0"/>
              <a:t>Provide optical signals and background to the ATLAS receiver</a:t>
            </a:r>
          </a:p>
          <a:p>
            <a:pPr lvl="2"/>
            <a:r>
              <a:rPr lang="en-US" sz="1800" dirty="0"/>
              <a:t>Inject via either of two signal paths:</a:t>
            </a:r>
          </a:p>
          <a:p>
            <a:pPr lvl="3"/>
            <a:r>
              <a:rPr lang="en-US" sz="1800" dirty="0"/>
              <a:t>ATLAS receiver test ports</a:t>
            </a:r>
          </a:p>
          <a:p>
            <a:pPr lvl="3"/>
            <a:r>
              <a:rPr lang="en-US" sz="1800" dirty="0"/>
              <a:t>ATLAS receiver aperture</a:t>
            </a:r>
          </a:p>
          <a:p>
            <a:pPr lvl="2"/>
            <a:r>
              <a:rPr lang="en-US" sz="1800" dirty="0"/>
              <a:t>Measure &amp; control optical signal power levels and timing</a:t>
            </a:r>
          </a:p>
          <a:p>
            <a:pPr lvl="1"/>
            <a:r>
              <a:rPr lang="en-US" sz="1800" b="1" dirty="0"/>
              <a:t>Characterize ATLAS laser transmitter</a:t>
            </a:r>
          </a:p>
          <a:p>
            <a:pPr lvl="2"/>
            <a:r>
              <a:rPr lang="en-US" sz="1800" dirty="0"/>
              <a:t>Beam quality, Pulse Width, Energy, Wavelength</a:t>
            </a:r>
          </a:p>
          <a:p>
            <a:pPr lvl="1"/>
            <a:r>
              <a:rPr lang="en-US" sz="1800" b="1" dirty="0"/>
              <a:t>Verify ATLAS transmitter to receiver </a:t>
            </a:r>
            <a:r>
              <a:rPr lang="en-US" sz="1800" b="1" dirty="0" err="1"/>
              <a:t>boresight</a:t>
            </a:r>
            <a:r>
              <a:rPr lang="en-US" sz="1800" b="1" dirty="0"/>
              <a:t> alignment</a:t>
            </a:r>
          </a:p>
          <a:p>
            <a:pPr lvl="2"/>
            <a:r>
              <a:rPr lang="en-US" sz="1800" dirty="0"/>
              <a:t> Provide stable retro-reflector to inject attenuated transmitted beam into receiver telescope</a:t>
            </a:r>
          </a:p>
          <a:p>
            <a:pPr lvl="2"/>
            <a:r>
              <a:rPr lang="en-US" sz="1800" dirty="0"/>
              <a:t>Provide active beam deviation system to steer beam across ATLAS FOV</a:t>
            </a:r>
          </a:p>
          <a:p>
            <a:pPr lvl="1"/>
            <a:r>
              <a:rPr lang="en-US" sz="1800" b="1" dirty="0"/>
              <a:t>Provide simulated star field to ATLAS Laser Reference System</a:t>
            </a:r>
          </a:p>
          <a:p>
            <a:pPr lvl="1"/>
            <a:r>
              <a:rPr lang="en-US" sz="1800" b="1" dirty="0"/>
              <a:t>Provide independent verification of ATLAS timekeeping</a:t>
            </a:r>
          </a:p>
          <a:p>
            <a:pPr lvl="2"/>
            <a:r>
              <a:rPr lang="en-US" sz="1800" dirty="0"/>
              <a:t>Measure ATLAS timing </a:t>
            </a:r>
            <a:r>
              <a:rPr lang="en-US" sz="1800" dirty="0" err="1"/>
              <a:t>wrt</a:t>
            </a:r>
            <a:r>
              <a:rPr lang="en-US" sz="1800" dirty="0"/>
              <a:t> GPS</a:t>
            </a:r>
          </a:p>
        </p:txBody>
      </p:sp>
    </p:spTree>
    <p:extLst>
      <p:ext uri="{BB962C8B-B14F-4D97-AF65-F5344CB8AC3E}">
        <p14:creationId xmlns:p14="http://schemas.microsoft.com/office/powerpoint/2010/main" val="3662482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ATLAS BCE Subsystem Descriptions</a:t>
            </a:r>
          </a:p>
        </p:txBody>
      </p:sp>
      <p:sp>
        <p:nvSpPr>
          <p:cNvPr id="3" name="Content Placeholder 2"/>
          <p:cNvSpPr>
            <a:spLocks noGrp="1"/>
          </p:cNvSpPr>
          <p:nvPr>
            <p:ph idx="1"/>
          </p:nvPr>
        </p:nvSpPr>
        <p:spPr>
          <a:xfrm>
            <a:off x="101600" y="1301640"/>
            <a:ext cx="3070493" cy="2153557"/>
          </a:xfrm>
        </p:spPr>
        <p:txBody>
          <a:bodyPr>
            <a:normAutofit lnSpcReduction="10000"/>
          </a:bodyPr>
          <a:lstStyle/>
          <a:p>
            <a:pPr marL="0" indent="0">
              <a:buNone/>
            </a:pPr>
            <a:r>
              <a:rPr lang="en-US" sz="1600" b="1" u="sng" dirty="0"/>
              <a:t>LOAS</a:t>
            </a:r>
          </a:p>
          <a:p>
            <a:pPr marL="284163" lvl="1" indent="0">
              <a:buNone/>
            </a:pPr>
            <a:r>
              <a:rPr lang="en-US" sz="1600" b="1" dirty="0"/>
              <a:t>Laser Optical Attenuator and Sampler</a:t>
            </a:r>
          </a:p>
          <a:p>
            <a:r>
              <a:rPr lang="en-US" sz="1400" dirty="0"/>
              <a:t>Attenuates/stops and samples ATLAS laser beam</a:t>
            </a:r>
          </a:p>
          <a:p>
            <a:pPr lvl="2"/>
            <a:r>
              <a:rPr lang="en-US" sz="1400" dirty="0"/>
              <a:t>ND filter stack</a:t>
            </a:r>
          </a:p>
          <a:p>
            <a:pPr lvl="2"/>
            <a:r>
              <a:rPr lang="en-US" sz="1400" dirty="0">
                <a:latin typeface="Cambria" charset="0"/>
                <a:ea typeface="Cambria" charset="0"/>
                <a:cs typeface="Cambria" charset="0"/>
              </a:rPr>
              <a:t>Single mode fiber pick-off</a:t>
            </a:r>
          </a:p>
          <a:p>
            <a:pPr lvl="2"/>
            <a:r>
              <a:rPr lang="en-US" sz="1400" dirty="0">
                <a:latin typeface="Cambria" charset="0"/>
                <a:ea typeface="Cambria" charset="0"/>
                <a:cs typeface="Cambria" charset="0"/>
              </a:rPr>
              <a:t>Integrating Sphere</a:t>
            </a:r>
          </a:p>
          <a:p>
            <a:pPr lvl="2"/>
            <a:endParaRPr lang="en-US" sz="1600" dirty="0"/>
          </a:p>
          <a:p>
            <a:endParaRPr lang="en-US" sz="1600" dirty="0"/>
          </a:p>
        </p:txBody>
      </p:sp>
      <p:pic>
        <p:nvPicPr>
          <p:cNvPr id="6" name="Picture 5" descr="LOAS B.JPG"/>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146694" y="1506834"/>
            <a:ext cx="1147609" cy="1868289"/>
          </a:xfrm>
          <a:prstGeom prst="rect">
            <a:avLst/>
          </a:prstGeom>
        </p:spPr>
      </p:pic>
      <p:pic>
        <p:nvPicPr>
          <p:cNvPr id="7" name="Picture 6" descr="MA-AT 2201900-1 front.JPG"/>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989607" y="1301640"/>
            <a:ext cx="1918418" cy="2004385"/>
          </a:xfrm>
          <a:prstGeom prst="rect">
            <a:avLst/>
          </a:prstGeom>
        </p:spPr>
      </p:pic>
      <p:pic>
        <p:nvPicPr>
          <p:cNvPr id="8" name="Picture 7" descr="Star Target 2182500 front.JPG"/>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6754" y="4350772"/>
            <a:ext cx="1040739" cy="1829231"/>
          </a:xfrm>
          <a:prstGeom prst="rect">
            <a:avLst/>
          </a:prstGeom>
        </p:spPr>
      </p:pic>
      <p:sp>
        <p:nvSpPr>
          <p:cNvPr id="9" name="Content Placeholder 2"/>
          <p:cNvSpPr txBox="1">
            <a:spLocks/>
          </p:cNvSpPr>
          <p:nvPr/>
        </p:nvSpPr>
        <p:spPr bwMode="auto">
          <a:xfrm>
            <a:off x="4625832" y="1229928"/>
            <a:ext cx="2363775" cy="2225269"/>
          </a:xfrm>
          <a:prstGeom prst="rect">
            <a:avLst/>
          </a:prstGeom>
          <a:noFill/>
          <a:ln w="12700">
            <a:noFill/>
            <a:miter lim="800000"/>
            <a:headEnd/>
            <a:tailEnd/>
          </a:ln>
        </p:spPr>
        <p:txBody>
          <a:bodyPr vert="horz" wrap="square" lIns="90488" tIns="44450" rIns="90488" bIns="44450" numCol="1" anchor="t" anchorCtr="0" compatLnSpc="1">
            <a:prstTxWarp prst="textNoShape">
              <a:avLst/>
            </a:prstTxWarp>
            <a:normAutofit lnSpcReduction="10000"/>
          </a:bodyPr>
          <a:lstStyle>
            <a:lvl1pPr marL="228600" indent="-228600"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1pPr>
            <a:lvl2pPr marL="515938" indent="-231775"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2pPr>
            <a:lvl3pPr marL="863600" indent="-233363"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3pPr>
            <a:lvl4pPr marL="1203325" indent="-225425"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4pPr>
            <a:lvl5pPr marL="1541463" indent="-223838"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5pPr>
            <a:lvl6pPr marL="19986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6pPr>
            <a:lvl7pPr marL="24558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7pPr>
            <a:lvl8pPr marL="29130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8pPr>
            <a:lvl9pPr marL="33702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9pPr>
          </a:lstStyle>
          <a:p>
            <a:pPr marL="0" indent="0" defTabSz="914400">
              <a:buNone/>
            </a:pPr>
            <a:r>
              <a:rPr lang="en-US" sz="1600" b="1" u="sng" kern="0" dirty="0"/>
              <a:t>MAAT</a:t>
            </a:r>
          </a:p>
          <a:p>
            <a:pPr marL="284163" lvl="1" indent="0" defTabSz="914400">
              <a:buNone/>
            </a:pPr>
            <a:r>
              <a:rPr lang="en-US" sz="1600" b="1" kern="0" dirty="0"/>
              <a:t>Main Alignment &amp; Altimetry Target</a:t>
            </a:r>
          </a:p>
          <a:p>
            <a:pPr lvl="1" defTabSz="914400"/>
            <a:r>
              <a:rPr lang="en-US" sz="1400" kern="0" dirty="0"/>
              <a:t>Retro-reflector &amp; beam steering</a:t>
            </a:r>
          </a:p>
          <a:p>
            <a:pPr lvl="1" defTabSz="914400"/>
            <a:r>
              <a:rPr lang="en-US" sz="1400" kern="0" dirty="0"/>
              <a:t>Laser Beam Diagnostics</a:t>
            </a:r>
          </a:p>
          <a:p>
            <a:pPr lvl="2" defTabSz="914400"/>
            <a:r>
              <a:rPr lang="en-US" sz="1400" kern="0" dirty="0"/>
              <a:t>Camera, Integrating Sphere, Fiber pickoff</a:t>
            </a:r>
          </a:p>
        </p:txBody>
      </p:sp>
      <p:sp>
        <p:nvSpPr>
          <p:cNvPr id="10" name="Content Placeholder 2"/>
          <p:cNvSpPr txBox="1">
            <a:spLocks/>
          </p:cNvSpPr>
          <p:nvPr/>
        </p:nvSpPr>
        <p:spPr bwMode="auto">
          <a:xfrm>
            <a:off x="127873" y="3650733"/>
            <a:ext cx="2007192" cy="557868"/>
          </a:xfrm>
          <a:prstGeom prst="rect">
            <a:avLst/>
          </a:prstGeom>
          <a:noFill/>
          <a:ln w="12700">
            <a:noFill/>
            <a:miter lim="800000"/>
            <a:headEnd/>
            <a:tailEnd/>
          </a:ln>
        </p:spPr>
        <p:txBody>
          <a:bodyPr vert="horz" wrap="square" lIns="90488" tIns="44450" rIns="90488" bIns="44450" numCol="1" anchor="t" anchorCtr="0" compatLnSpc="1">
            <a:prstTxWarp prst="textNoShape">
              <a:avLst/>
            </a:prstTxWarp>
            <a:normAutofit fontScale="92500"/>
          </a:bodyPr>
          <a:lstStyle>
            <a:lvl1pPr marL="228600" indent="-228600"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1pPr>
            <a:lvl2pPr marL="515938" indent="-231775"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2pPr>
            <a:lvl3pPr marL="863600" indent="-233363"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3pPr>
            <a:lvl4pPr marL="1203325" indent="-225425"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4pPr>
            <a:lvl5pPr marL="1541463" indent="-223838"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5pPr>
            <a:lvl6pPr marL="19986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6pPr>
            <a:lvl7pPr marL="24558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7pPr>
            <a:lvl8pPr marL="29130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8pPr>
            <a:lvl9pPr marL="33702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9pPr>
          </a:lstStyle>
          <a:p>
            <a:pPr marL="0" indent="0" algn="ctr" defTabSz="914400">
              <a:buNone/>
            </a:pPr>
            <a:r>
              <a:rPr lang="en-US" sz="1600" b="1" u="sng" kern="0" dirty="0"/>
              <a:t>Star Target </a:t>
            </a:r>
          </a:p>
          <a:p>
            <a:pPr marL="0" indent="0" algn="ctr" defTabSz="914400">
              <a:buNone/>
            </a:pPr>
            <a:r>
              <a:rPr lang="en-US" sz="1400" kern="0" dirty="0"/>
              <a:t>Fixed star pattern for LRS</a:t>
            </a:r>
          </a:p>
          <a:p>
            <a:pPr algn="ctr" defTabSz="914400"/>
            <a:endParaRPr lang="en-US" sz="1600" kern="0" dirty="0"/>
          </a:p>
        </p:txBody>
      </p:sp>
      <p:pic>
        <p:nvPicPr>
          <p:cNvPr id="11" name="Picture 10"/>
          <p:cNvPicPr>
            <a:picLocks noChangeAspect="1"/>
          </p:cNvPicPr>
          <p:nvPr/>
        </p:nvPicPr>
        <p:blipFill>
          <a:blip r:embed="rId5"/>
          <a:stretch>
            <a:fillRect/>
          </a:stretch>
        </p:blipFill>
        <p:spPr>
          <a:xfrm>
            <a:off x="2735826" y="4549266"/>
            <a:ext cx="2119110" cy="1597741"/>
          </a:xfrm>
          <a:prstGeom prst="rect">
            <a:avLst/>
          </a:prstGeom>
        </p:spPr>
      </p:pic>
      <p:sp>
        <p:nvSpPr>
          <p:cNvPr id="14" name="Content Placeholder 2"/>
          <p:cNvSpPr txBox="1">
            <a:spLocks/>
          </p:cNvSpPr>
          <p:nvPr/>
        </p:nvSpPr>
        <p:spPr bwMode="auto">
          <a:xfrm>
            <a:off x="2376852" y="3668498"/>
            <a:ext cx="3337593" cy="931444"/>
          </a:xfrm>
          <a:prstGeom prst="rect">
            <a:avLst/>
          </a:prstGeom>
          <a:noFill/>
          <a:ln w="12700">
            <a:noFill/>
            <a:miter lim="800000"/>
            <a:headEnd/>
            <a:tailEnd/>
          </a:ln>
        </p:spPr>
        <p:txBody>
          <a:bodyPr vert="horz" wrap="square" lIns="90488" tIns="44450" rIns="90488" bIns="44450" numCol="1" anchor="t" anchorCtr="0" compatLnSpc="1">
            <a:prstTxWarp prst="textNoShape">
              <a:avLst/>
            </a:prstTxWarp>
            <a:normAutofit fontScale="92500" lnSpcReduction="10000"/>
          </a:bodyPr>
          <a:lstStyle>
            <a:lvl1pPr marL="228600" indent="-228600"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1pPr>
            <a:lvl2pPr marL="515938" indent="-231775"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2pPr>
            <a:lvl3pPr marL="863600" indent="-233363"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3pPr>
            <a:lvl4pPr marL="1203325" indent="-225425"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4pPr>
            <a:lvl5pPr marL="1541463" indent="-223838"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5pPr>
            <a:lvl6pPr marL="19986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6pPr>
            <a:lvl7pPr marL="24558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7pPr>
            <a:lvl8pPr marL="29130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8pPr>
            <a:lvl9pPr marL="33702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9pPr>
          </a:lstStyle>
          <a:p>
            <a:pPr marL="0" indent="0" defTabSz="914400">
              <a:buNone/>
            </a:pPr>
            <a:r>
              <a:rPr lang="en-US" sz="1600" b="1" u="sng" kern="0" dirty="0"/>
              <a:t>OTPSS</a:t>
            </a:r>
          </a:p>
          <a:p>
            <a:pPr marL="0" indent="0" defTabSz="914400">
              <a:buNone/>
            </a:pPr>
            <a:r>
              <a:rPr lang="en-US" sz="1600" b="1" kern="0" dirty="0"/>
              <a:t>Optical Test Port Stimulator System</a:t>
            </a:r>
          </a:p>
          <a:p>
            <a:pPr marL="0" indent="0" defTabSz="914400">
              <a:buNone/>
            </a:pPr>
            <a:r>
              <a:rPr lang="en-US" sz="1500" kern="0" dirty="0"/>
              <a:t>Diode laser sources, delay generators</a:t>
            </a:r>
          </a:p>
          <a:p>
            <a:pPr marL="0" indent="0" defTabSz="914400">
              <a:buNone/>
            </a:pPr>
            <a:r>
              <a:rPr lang="en-US" sz="1500" kern="0" dirty="0"/>
              <a:t>fiber coupled to ATLAS</a:t>
            </a:r>
          </a:p>
        </p:txBody>
      </p:sp>
      <p:pic>
        <p:nvPicPr>
          <p:cNvPr id="15" name="Picture 14" descr="RTA Closeout 2182430 front.JPG"/>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34658" y="4684098"/>
            <a:ext cx="1573367" cy="1687294"/>
          </a:xfrm>
          <a:prstGeom prst="rect">
            <a:avLst/>
          </a:prstGeom>
        </p:spPr>
      </p:pic>
      <p:sp>
        <p:nvSpPr>
          <p:cNvPr id="16" name="Content Placeholder 2"/>
          <p:cNvSpPr txBox="1">
            <a:spLocks/>
          </p:cNvSpPr>
          <p:nvPr/>
        </p:nvSpPr>
        <p:spPr bwMode="auto">
          <a:xfrm>
            <a:off x="5223434" y="4813242"/>
            <a:ext cx="2111224" cy="1706323"/>
          </a:xfrm>
          <a:prstGeom prst="rect">
            <a:avLst/>
          </a:prstGeom>
          <a:noFill/>
          <a:ln w="12700">
            <a:noFill/>
            <a:miter lim="800000"/>
            <a:headEnd/>
            <a:tailEnd/>
          </a:ln>
        </p:spPr>
        <p:txBody>
          <a:bodyPr vert="horz" wrap="square" lIns="90488" tIns="44450" rIns="90488" bIns="44450" numCol="1" anchor="t" anchorCtr="0" compatLnSpc="1">
            <a:prstTxWarp prst="textNoShape">
              <a:avLst/>
            </a:prstTxWarp>
            <a:noAutofit/>
          </a:bodyPr>
          <a:lstStyle>
            <a:lvl1pPr marL="228600" indent="-228600"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1pPr>
            <a:lvl2pPr marL="515938" indent="-231775"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2pPr>
            <a:lvl3pPr marL="863600" indent="-233363"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3pPr>
            <a:lvl4pPr marL="1203325" indent="-225425"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4pPr>
            <a:lvl5pPr marL="1541463" indent="-223838"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5pPr>
            <a:lvl6pPr marL="19986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6pPr>
            <a:lvl7pPr marL="24558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7pPr>
            <a:lvl8pPr marL="29130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8pPr>
            <a:lvl9pPr marL="33702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9pPr>
          </a:lstStyle>
          <a:p>
            <a:pPr marL="0" indent="0" algn="r" defTabSz="914400">
              <a:buNone/>
            </a:pPr>
            <a:r>
              <a:rPr lang="en-US" sz="1600" b="1" u="sng" kern="0" dirty="0"/>
              <a:t>Receiver Telescope</a:t>
            </a:r>
          </a:p>
          <a:p>
            <a:pPr marL="0" indent="0" algn="r" defTabSz="914400">
              <a:buNone/>
            </a:pPr>
            <a:r>
              <a:rPr lang="en-US" sz="1600" b="1" u="sng" kern="0" dirty="0"/>
              <a:t>Aperture Cover</a:t>
            </a:r>
          </a:p>
          <a:p>
            <a:pPr algn="r" defTabSz="914400"/>
            <a:r>
              <a:rPr lang="en-US" sz="1400" kern="0" dirty="0"/>
              <a:t>Path for aperture signal sources</a:t>
            </a:r>
          </a:p>
          <a:p>
            <a:pPr algn="r" defTabSz="914400"/>
            <a:r>
              <a:rPr lang="en-US" sz="1400" kern="0" dirty="0"/>
              <a:t>Showerhead</a:t>
            </a:r>
          </a:p>
          <a:p>
            <a:pPr algn="r" defTabSz="914400"/>
            <a:r>
              <a:rPr lang="en-US" sz="1400" kern="0" dirty="0"/>
              <a:t>Thermal target</a:t>
            </a:r>
          </a:p>
          <a:p>
            <a:pPr algn="r" defTabSz="914400"/>
            <a:r>
              <a:rPr lang="en-US" sz="1400" kern="0" dirty="0"/>
              <a:t>Stray light block</a:t>
            </a:r>
          </a:p>
          <a:p>
            <a:pPr algn="r" defTabSz="914400"/>
            <a:endParaRPr lang="en-US" sz="1500" kern="0" dirty="0"/>
          </a:p>
        </p:txBody>
      </p:sp>
      <p:sp>
        <p:nvSpPr>
          <p:cNvPr id="19" name="Content Placeholder 2"/>
          <p:cNvSpPr txBox="1">
            <a:spLocks/>
          </p:cNvSpPr>
          <p:nvPr/>
        </p:nvSpPr>
        <p:spPr bwMode="auto">
          <a:xfrm>
            <a:off x="3943212" y="1830066"/>
            <a:ext cx="872067" cy="867022"/>
          </a:xfrm>
          <a:prstGeom prst="rect">
            <a:avLst/>
          </a:prstGeom>
          <a:noFill/>
          <a:ln w="12700">
            <a:noFill/>
            <a:miter lim="800000"/>
            <a:headEnd/>
            <a:tailEnd/>
          </a:ln>
        </p:spPr>
        <p:txBody>
          <a:bodyPr vert="horz" wrap="square" lIns="90488" tIns="44450" rIns="90488" bIns="44450" numCol="1" anchor="t" anchorCtr="0" compatLnSpc="1">
            <a:prstTxWarp prst="textNoShape">
              <a:avLst/>
            </a:prstTxWarp>
            <a:normAutofit/>
          </a:bodyPr>
          <a:lstStyle>
            <a:lvl1pPr marL="228600" indent="-228600" algn="l" rtl="0" eaLnBrk="1" fontAlgn="base" hangingPunct="1">
              <a:lnSpc>
                <a:spcPct val="85000"/>
              </a:lnSpc>
              <a:spcBef>
                <a:spcPct val="25000"/>
              </a:spcBef>
              <a:spcAft>
                <a:spcPct val="0"/>
              </a:spcAft>
              <a:buClr>
                <a:schemeClr val="accent6">
                  <a:lumMod val="50000"/>
                </a:schemeClr>
              </a:buClr>
              <a:buSzPct val="100000"/>
              <a:buChar char="•"/>
              <a:defRPr lang="en-US" sz="2000">
                <a:solidFill>
                  <a:schemeClr val="tx1"/>
                </a:solidFill>
                <a:latin typeface="+mn-lt"/>
                <a:ea typeface="ＭＳ Ｐゴシック" pitchFamily="-106" charset="-128"/>
                <a:cs typeface="ＭＳ Ｐゴシック" pitchFamily="-106" charset="-128"/>
              </a:defRPr>
            </a:lvl1pPr>
            <a:lvl2pPr marL="515938" indent="-231775" algn="l" rtl="0" eaLnBrk="1" fontAlgn="base" hangingPunct="1">
              <a:lnSpc>
                <a:spcPct val="85000"/>
              </a:lnSpc>
              <a:spcBef>
                <a:spcPct val="25000"/>
              </a:spcBef>
              <a:spcAft>
                <a:spcPct val="0"/>
              </a:spcAft>
              <a:buClr>
                <a:schemeClr val="accent6">
                  <a:lumMod val="50000"/>
                </a:schemeClr>
              </a:buClr>
              <a:buSzPct val="100000"/>
              <a:buChar char="–"/>
              <a:defRPr lang="en-US" sz="2000">
                <a:solidFill>
                  <a:schemeClr val="tx1"/>
                </a:solidFill>
                <a:latin typeface="+mn-lt"/>
                <a:ea typeface="ＭＳ Ｐゴシック" pitchFamily="-106" charset="-128"/>
              </a:defRPr>
            </a:lvl2pPr>
            <a:lvl3pPr marL="863600" indent="-233363" algn="l" rtl="0" eaLnBrk="1" fontAlgn="base" hangingPunct="1">
              <a:lnSpc>
                <a:spcPct val="85000"/>
              </a:lnSpc>
              <a:spcBef>
                <a:spcPct val="25000"/>
              </a:spcBef>
              <a:spcAft>
                <a:spcPct val="0"/>
              </a:spcAft>
              <a:buClr>
                <a:schemeClr val="accent6">
                  <a:lumMod val="50000"/>
                </a:schemeClr>
              </a:buClr>
              <a:buSzPct val="100000"/>
              <a:buChar char="•"/>
              <a:defRPr lang="en-US" sz="2000">
                <a:solidFill>
                  <a:schemeClr val="tx1"/>
                </a:solidFill>
                <a:latin typeface="+mn-lt"/>
                <a:ea typeface="ＭＳ Ｐゴシック" pitchFamily="-106" charset="-128"/>
              </a:defRPr>
            </a:lvl3pPr>
            <a:lvl4pPr marL="1203325" indent="-225425" algn="l" rtl="0" eaLnBrk="1" fontAlgn="base" hangingPunct="1">
              <a:lnSpc>
                <a:spcPct val="85000"/>
              </a:lnSpc>
              <a:spcBef>
                <a:spcPct val="25000"/>
              </a:spcBef>
              <a:spcAft>
                <a:spcPct val="0"/>
              </a:spcAft>
              <a:buClr>
                <a:schemeClr val="accent6">
                  <a:lumMod val="50000"/>
                </a:schemeClr>
              </a:buClr>
              <a:buSzPct val="100000"/>
              <a:buChar char="–"/>
              <a:defRPr lang="en-US" sz="2000">
                <a:solidFill>
                  <a:schemeClr val="tx1"/>
                </a:solidFill>
                <a:latin typeface="+mn-lt"/>
                <a:ea typeface="ＭＳ Ｐゴシック" pitchFamily="-106" charset="-128"/>
              </a:defRPr>
            </a:lvl4pPr>
            <a:lvl5pPr marL="1541463" indent="-223838" algn="l" rtl="0" eaLnBrk="1" fontAlgn="base" hangingPunct="1">
              <a:lnSpc>
                <a:spcPct val="85000"/>
              </a:lnSpc>
              <a:spcBef>
                <a:spcPct val="25000"/>
              </a:spcBef>
              <a:spcAft>
                <a:spcPct val="0"/>
              </a:spcAft>
              <a:buClr>
                <a:schemeClr val="accent6">
                  <a:lumMod val="50000"/>
                </a:schemeClr>
              </a:buClr>
              <a:buSzPct val="100000"/>
              <a:buChar char="•"/>
              <a:defRPr lang="en-US" sz="2000">
                <a:solidFill>
                  <a:schemeClr val="tx1"/>
                </a:solidFill>
                <a:latin typeface="+mn-lt"/>
                <a:ea typeface="ＭＳ Ｐゴシック" pitchFamily="-106" charset="-128"/>
              </a:defRPr>
            </a:lvl5pPr>
            <a:lvl6pPr marL="1998663" indent="-223838" algn="l" rtl="0" eaLnBrk="1" fontAlgn="base" hangingPunct="1">
              <a:lnSpc>
                <a:spcPct val="85000"/>
              </a:lnSpc>
              <a:spcBef>
                <a:spcPct val="25000"/>
              </a:spcBef>
              <a:spcAft>
                <a:spcPct val="0"/>
              </a:spcAft>
              <a:buClr>
                <a:schemeClr val="hlink"/>
              </a:buClr>
              <a:buSzPct val="100000"/>
              <a:buChar char="•"/>
              <a:defRPr sz="2000">
                <a:solidFill>
                  <a:srgbClr val="0105B3"/>
                </a:solidFill>
                <a:latin typeface="+mn-lt"/>
              </a:defRPr>
            </a:lvl6pPr>
            <a:lvl7pPr marL="2455863" indent="-223838" algn="l" rtl="0" eaLnBrk="1" fontAlgn="base" hangingPunct="1">
              <a:lnSpc>
                <a:spcPct val="85000"/>
              </a:lnSpc>
              <a:spcBef>
                <a:spcPct val="25000"/>
              </a:spcBef>
              <a:spcAft>
                <a:spcPct val="0"/>
              </a:spcAft>
              <a:buClr>
                <a:schemeClr val="hlink"/>
              </a:buClr>
              <a:buSzPct val="100000"/>
              <a:buChar char="•"/>
              <a:defRPr sz="2000">
                <a:solidFill>
                  <a:srgbClr val="0105B3"/>
                </a:solidFill>
                <a:latin typeface="+mn-lt"/>
              </a:defRPr>
            </a:lvl7pPr>
            <a:lvl8pPr marL="2913063" indent="-223838" algn="l" rtl="0" eaLnBrk="1" fontAlgn="base" hangingPunct="1">
              <a:lnSpc>
                <a:spcPct val="85000"/>
              </a:lnSpc>
              <a:spcBef>
                <a:spcPct val="25000"/>
              </a:spcBef>
              <a:spcAft>
                <a:spcPct val="0"/>
              </a:spcAft>
              <a:buClr>
                <a:schemeClr val="hlink"/>
              </a:buClr>
              <a:buSzPct val="100000"/>
              <a:buChar char="•"/>
              <a:defRPr sz="2000">
                <a:solidFill>
                  <a:srgbClr val="0105B3"/>
                </a:solidFill>
                <a:latin typeface="+mn-lt"/>
              </a:defRPr>
            </a:lvl8pPr>
            <a:lvl9pPr marL="3370263" indent="-223838" algn="l" rtl="0" eaLnBrk="1" fontAlgn="base" hangingPunct="1">
              <a:lnSpc>
                <a:spcPct val="85000"/>
              </a:lnSpc>
              <a:spcBef>
                <a:spcPct val="25000"/>
              </a:spcBef>
              <a:spcAft>
                <a:spcPct val="0"/>
              </a:spcAft>
              <a:buClr>
                <a:schemeClr val="hlink"/>
              </a:buClr>
              <a:buSzPct val="100000"/>
              <a:buChar char="•"/>
              <a:defRPr sz="2000">
                <a:solidFill>
                  <a:srgbClr val="0105B3"/>
                </a:solidFill>
                <a:latin typeface="+mn-lt"/>
              </a:defRPr>
            </a:lvl9pPr>
          </a:lstStyle>
          <a:p>
            <a:pPr marL="0" indent="0">
              <a:buNone/>
            </a:pPr>
            <a:endParaRPr lang="en-US" sz="1000" dirty="0">
              <a:latin typeface="Arial"/>
              <a:cs typeface="Arial"/>
            </a:endParaRPr>
          </a:p>
        </p:txBody>
      </p:sp>
      <p:sp>
        <p:nvSpPr>
          <p:cNvPr id="20" name="Content Placeholder 2"/>
          <p:cNvSpPr txBox="1">
            <a:spLocks/>
          </p:cNvSpPr>
          <p:nvPr/>
        </p:nvSpPr>
        <p:spPr bwMode="auto">
          <a:xfrm>
            <a:off x="341629" y="6281576"/>
            <a:ext cx="5578001" cy="334921"/>
          </a:xfrm>
          <a:prstGeom prst="rect">
            <a:avLst/>
          </a:prstGeom>
          <a:noFill/>
          <a:ln w="12700">
            <a:noFill/>
            <a:miter lim="800000"/>
            <a:headEnd/>
            <a:tailEnd/>
          </a:ln>
        </p:spPr>
        <p:txBody>
          <a:bodyPr vert="horz" wrap="square" lIns="90488" tIns="44450" rIns="90488" bIns="44450" numCol="1" anchor="t" anchorCtr="0" compatLnSpc="1">
            <a:prstTxWarp prst="textNoShape">
              <a:avLst/>
            </a:prstTxWarp>
            <a:normAutofit/>
          </a:bodyPr>
          <a:lstStyle>
            <a:lvl1pPr marL="228600" indent="-228600"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1pPr>
            <a:lvl2pPr marL="515938" indent="-231775"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2pPr>
            <a:lvl3pPr marL="863600" indent="-233363"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3pPr>
            <a:lvl4pPr marL="1203325" indent="-225425"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4pPr>
            <a:lvl5pPr marL="1541463" indent="-223838" algn="l" rtl="0" eaLnBrk="0" fontAlgn="base" hangingPunct="0">
              <a:lnSpc>
                <a:spcPct val="85000"/>
              </a:lnSpc>
              <a:spcBef>
                <a:spcPct val="25000"/>
              </a:spcBef>
              <a:spcAft>
                <a:spcPct val="0"/>
              </a:spcAft>
              <a:buClr>
                <a:schemeClr val="accent6">
                  <a:lumMod val="50000"/>
                </a:schemeClr>
              </a:buClr>
              <a:buSzPct val="100000"/>
              <a:buChar char="•"/>
              <a:defRPr lang="en-US" sz="2000">
                <a:solidFill>
                  <a:schemeClr val="tx1"/>
                </a:solidFill>
                <a:latin typeface="Cambria"/>
                <a:ea typeface="ＭＳ Ｐゴシック" pitchFamily="-106" charset="-128"/>
                <a:cs typeface="Cambria"/>
              </a:defRPr>
            </a:lvl5pPr>
            <a:lvl6pPr marL="19986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6pPr>
            <a:lvl7pPr marL="24558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7pPr>
            <a:lvl8pPr marL="29130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8pPr>
            <a:lvl9pPr marL="33702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9pPr>
          </a:lstStyle>
          <a:p>
            <a:pPr defTabSz="914400"/>
            <a:r>
              <a:rPr lang="en-US" sz="1400" kern="0" dirty="0"/>
              <a:t>Support Racks for LOAS, MAAT, Star Target &amp; Cover not shown</a:t>
            </a:r>
          </a:p>
          <a:p>
            <a:pPr defTabSz="914400"/>
            <a:endParaRPr lang="en-US" sz="1600" kern="0" dirty="0"/>
          </a:p>
        </p:txBody>
      </p:sp>
      <p:cxnSp>
        <p:nvCxnSpPr>
          <p:cNvPr id="13" name="Straight Arrow Connector 12"/>
          <p:cNvCxnSpPr>
            <a:cxnSpLocks/>
          </p:cNvCxnSpPr>
          <p:nvPr/>
        </p:nvCxnSpPr>
        <p:spPr bwMode="auto">
          <a:xfrm flipV="1">
            <a:off x="2468880" y="1830066"/>
            <a:ext cx="1034742" cy="684534"/>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3" name="Straight Arrow Connector 22"/>
          <p:cNvCxnSpPr>
            <a:cxnSpLocks/>
          </p:cNvCxnSpPr>
          <p:nvPr/>
        </p:nvCxnSpPr>
        <p:spPr bwMode="auto">
          <a:xfrm flipV="1">
            <a:off x="2707414" y="2120900"/>
            <a:ext cx="670786" cy="576188"/>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6" name="Straight Arrow Connector 25"/>
          <p:cNvCxnSpPr>
            <a:cxnSpLocks/>
          </p:cNvCxnSpPr>
          <p:nvPr/>
        </p:nvCxnSpPr>
        <p:spPr bwMode="auto">
          <a:xfrm flipV="1">
            <a:off x="2735826" y="2374900"/>
            <a:ext cx="1332808" cy="83693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32" name="Straight Arrow Connector 31"/>
          <p:cNvCxnSpPr/>
          <p:nvPr/>
        </p:nvCxnSpPr>
        <p:spPr bwMode="auto">
          <a:xfrm flipV="1">
            <a:off x="6548716" y="1887888"/>
            <a:ext cx="995084" cy="233012"/>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35" name="Straight Arrow Connector 34"/>
          <p:cNvCxnSpPr/>
          <p:nvPr/>
        </p:nvCxnSpPr>
        <p:spPr bwMode="auto">
          <a:xfrm flipV="1">
            <a:off x="6473497" y="2078481"/>
            <a:ext cx="1969849" cy="745331"/>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37" name="Straight Arrow Connector 36"/>
          <p:cNvCxnSpPr/>
          <p:nvPr/>
        </p:nvCxnSpPr>
        <p:spPr bwMode="auto">
          <a:xfrm flipV="1">
            <a:off x="7334658" y="5549897"/>
            <a:ext cx="929401" cy="317503"/>
          </a:xfrm>
          <a:prstGeom prst="straightConnector1">
            <a:avLst/>
          </a:prstGeom>
          <a:solidFill>
            <a:schemeClr val="accent1"/>
          </a:solidFill>
          <a:ln w="28575" cap="flat" cmpd="sng" algn="ctr">
            <a:solidFill>
              <a:schemeClr val="accent3"/>
            </a:solidFill>
            <a:prstDash val="solid"/>
            <a:round/>
            <a:headEnd type="none" w="med" len="med"/>
            <a:tailEnd type="triangle"/>
          </a:ln>
          <a:effectLst/>
        </p:spPr>
      </p:cxnSp>
    </p:spTree>
    <p:extLst>
      <p:ext uri="{BB962C8B-B14F-4D97-AF65-F5344CB8AC3E}">
        <p14:creationId xmlns:p14="http://schemas.microsoft.com/office/powerpoint/2010/main" val="2029528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A1311-6B2B-094C-935A-4A1EF20D8B8D}"/>
              </a:ext>
            </a:extLst>
          </p:cNvPr>
          <p:cNvSpPr>
            <a:spLocks noGrp="1"/>
          </p:cNvSpPr>
          <p:nvPr>
            <p:ph type="title"/>
          </p:nvPr>
        </p:nvSpPr>
        <p:spPr/>
        <p:txBody>
          <a:bodyPr>
            <a:normAutofit fontScale="90000"/>
          </a:bodyPr>
          <a:lstStyle/>
          <a:p>
            <a:r>
              <a:rPr lang="en-US" dirty="0"/>
              <a:t>ATLAS Challenges</a:t>
            </a:r>
            <a:br>
              <a:rPr lang="en-US" dirty="0"/>
            </a:br>
            <a:r>
              <a:rPr lang="en-US" dirty="0"/>
              <a:t>Bench Checkout Equipment (BCE)</a:t>
            </a:r>
          </a:p>
        </p:txBody>
      </p:sp>
      <p:sp>
        <p:nvSpPr>
          <p:cNvPr id="3" name="Content Placeholder 2">
            <a:extLst>
              <a:ext uri="{FF2B5EF4-FFF2-40B4-BE49-F238E27FC236}">
                <a16:creationId xmlns:a16="http://schemas.microsoft.com/office/drawing/2014/main" xmlns="" id="{31CD1590-D7A1-7846-A760-35DCF586AF80}"/>
              </a:ext>
            </a:extLst>
          </p:cNvPr>
          <p:cNvSpPr>
            <a:spLocks noGrp="1"/>
          </p:cNvSpPr>
          <p:nvPr>
            <p:ph idx="1"/>
          </p:nvPr>
        </p:nvSpPr>
        <p:spPr>
          <a:xfrm>
            <a:off x="628650" y="1270000"/>
            <a:ext cx="5463540" cy="5142230"/>
          </a:xfrm>
        </p:spPr>
        <p:txBody>
          <a:bodyPr>
            <a:normAutofit fontScale="92500" lnSpcReduction="10000"/>
          </a:bodyPr>
          <a:lstStyle/>
          <a:p>
            <a:r>
              <a:rPr lang="en-US" sz="2000" dirty="0"/>
              <a:t>BCE Availability</a:t>
            </a:r>
          </a:p>
          <a:p>
            <a:pPr lvl="1"/>
            <a:r>
              <a:rPr lang="en-US" sz="1800" dirty="0"/>
              <a:t>Complex system</a:t>
            </a:r>
          </a:p>
          <a:p>
            <a:r>
              <a:rPr lang="en-US" sz="2000" dirty="0"/>
              <a:t>Optical alignment GSE</a:t>
            </a:r>
          </a:p>
          <a:p>
            <a:pPr lvl="1"/>
            <a:r>
              <a:rPr lang="en-US" sz="1800" dirty="0"/>
              <a:t>LTR quality &amp; stability in TVAC</a:t>
            </a:r>
            <a:endParaRPr lang="en-US" sz="1400" dirty="0"/>
          </a:p>
          <a:p>
            <a:pPr lvl="1"/>
            <a:r>
              <a:rPr lang="en-US" sz="1800" dirty="0"/>
              <a:t>Neutral Density Filters to attenuate beam for alignment verification exhibited thermochromic response when heated by absorbed laser energy</a:t>
            </a:r>
          </a:p>
          <a:p>
            <a:r>
              <a:rPr lang="en-US" sz="2200" dirty="0"/>
              <a:t>Laser diagnostics camera </a:t>
            </a:r>
          </a:p>
          <a:p>
            <a:pPr lvl="1"/>
            <a:r>
              <a:rPr lang="en-US" sz="1800" dirty="0"/>
              <a:t>Focus was initially set in air</a:t>
            </a:r>
          </a:p>
          <a:p>
            <a:pPr lvl="2"/>
            <a:r>
              <a:rPr lang="en-US" sz="1500" dirty="0"/>
              <a:t>Defocused when in TVAC</a:t>
            </a:r>
          </a:p>
          <a:p>
            <a:pPr lvl="3"/>
            <a:r>
              <a:rPr lang="en-US" sz="1500" dirty="0"/>
              <a:t>Added optic to correct, subsequently  installed prior to each TVAC test</a:t>
            </a:r>
          </a:p>
          <a:p>
            <a:r>
              <a:rPr lang="en-US" sz="2000" dirty="0"/>
              <a:t>Fiber optics</a:t>
            </a:r>
          </a:p>
          <a:p>
            <a:pPr lvl="1"/>
            <a:r>
              <a:rPr lang="en-US" sz="1800" dirty="0"/>
              <a:t>Thermal sensitivity seen with fibers injecting test signals to ATLAS</a:t>
            </a:r>
          </a:p>
          <a:p>
            <a:pPr lvl="2"/>
            <a:r>
              <a:rPr lang="en-US" sz="1600" dirty="0"/>
              <a:t>Added heaters to fiber runs in TVAC</a:t>
            </a:r>
            <a:endParaRPr lang="en-US" dirty="0"/>
          </a:p>
          <a:p>
            <a:r>
              <a:rPr lang="en-US" sz="2000" dirty="0"/>
              <a:t>A separate BCE TVAC test was added to the I&amp;T flow to verify BCE performance</a:t>
            </a:r>
          </a:p>
          <a:p>
            <a:endParaRPr lang="en-US" sz="2200" dirty="0"/>
          </a:p>
          <a:p>
            <a:pPr lvl="2"/>
            <a:endParaRPr lang="en-US" sz="1400" dirty="0"/>
          </a:p>
          <a:p>
            <a:pPr marL="0" indent="0">
              <a:buNone/>
            </a:pPr>
            <a:endParaRPr lang="en-US" sz="2000" dirty="0"/>
          </a:p>
          <a:p>
            <a:endParaRPr lang="en-US" sz="2000" dirty="0"/>
          </a:p>
          <a:p>
            <a:pPr lvl="1"/>
            <a:endParaRPr lang="en-US" sz="1800" dirty="0"/>
          </a:p>
        </p:txBody>
      </p:sp>
      <p:sp>
        <p:nvSpPr>
          <p:cNvPr id="4" name="Slide Number Placeholder 3">
            <a:extLst>
              <a:ext uri="{FF2B5EF4-FFF2-40B4-BE49-F238E27FC236}">
                <a16:creationId xmlns:a16="http://schemas.microsoft.com/office/drawing/2014/main" xmlns="" id="{2E90A54A-59EB-834D-BD5A-9A5E86C56BB8}"/>
              </a:ext>
            </a:extLst>
          </p:cNvPr>
          <p:cNvSpPr>
            <a:spLocks noGrp="1"/>
          </p:cNvSpPr>
          <p:nvPr>
            <p:ph type="sldNum" sz="quarter" idx="12"/>
          </p:nvPr>
        </p:nvSpPr>
        <p:spPr/>
        <p:txBody>
          <a:bodyPr/>
          <a:lstStyle/>
          <a:p>
            <a:fld id="{033793A4-DCC6-4EBF-A681-1ED602A0A0F4}" type="slidenum">
              <a:rPr lang="en-US" smtClean="0"/>
              <a:t>32</a:t>
            </a:fld>
            <a:endParaRPr lang="en-US"/>
          </a:p>
        </p:txBody>
      </p:sp>
      <p:pic>
        <p:nvPicPr>
          <p:cNvPr id="5" name="Picture 4" descr="MA-AT 2201900-1 front.JPG">
            <a:extLst>
              <a:ext uri="{FF2B5EF4-FFF2-40B4-BE49-F238E27FC236}">
                <a16:creationId xmlns:a16="http://schemas.microsoft.com/office/drawing/2014/main" xmlns="" id="{6E974B63-F780-5B4E-B57B-2EFE79B55A0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57950" y="1597974"/>
            <a:ext cx="1918418" cy="2004385"/>
          </a:xfrm>
          <a:prstGeom prst="rect">
            <a:avLst/>
          </a:prstGeom>
        </p:spPr>
      </p:pic>
      <p:sp>
        <p:nvSpPr>
          <p:cNvPr id="6" name="TextBox 5">
            <a:extLst>
              <a:ext uri="{FF2B5EF4-FFF2-40B4-BE49-F238E27FC236}">
                <a16:creationId xmlns:a16="http://schemas.microsoft.com/office/drawing/2014/main" xmlns="" id="{4E034F2B-8200-0B47-B5D9-AE0837BB1552}"/>
              </a:ext>
            </a:extLst>
          </p:cNvPr>
          <p:cNvSpPr txBox="1"/>
          <p:nvPr/>
        </p:nvSpPr>
        <p:spPr>
          <a:xfrm>
            <a:off x="6743480" y="3723481"/>
            <a:ext cx="1347357" cy="369332"/>
          </a:xfrm>
          <a:prstGeom prst="rect">
            <a:avLst/>
          </a:prstGeom>
          <a:noFill/>
        </p:spPr>
        <p:txBody>
          <a:bodyPr wrap="none" rtlCol="0">
            <a:spAutoFit/>
          </a:bodyPr>
          <a:lstStyle/>
          <a:p>
            <a:r>
              <a:rPr lang="en-US" dirty="0"/>
              <a:t>BCE MAAT</a:t>
            </a:r>
          </a:p>
        </p:txBody>
      </p:sp>
    </p:spTree>
    <p:extLst>
      <p:ext uri="{BB962C8B-B14F-4D97-AF65-F5344CB8AC3E}">
        <p14:creationId xmlns:p14="http://schemas.microsoft.com/office/powerpoint/2010/main" val="2413237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ECD72A-9FD1-3140-82F5-B5501A094B2C}"/>
              </a:ext>
            </a:extLst>
          </p:cNvPr>
          <p:cNvSpPr>
            <a:spLocks noGrp="1"/>
          </p:cNvSpPr>
          <p:nvPr>
            <p:ph type="title"/>
          </p:nvPr>
        </p:nvSpPr>
        <p:spPr/>
        <p:txBody>
          <a:bodyPr/>
          <a:lstStyle/>
          <a:p>
            <a:r>
              <a:rPr lang="en-US" dirty="0"/>
              <a:t>Launch!</a:t>
            </a:r>
          </a:p>
        </p:txBody>
      </p:sp>
      <p:pic>
        <p:nvPicPr>
          <p:cNvPr id="5" name="Content Placeholder 4">
            <a:extLst>
              <a:ext uri="{FF2B5EF4-FFF2-40B4-BE49-F238E27FC236}">
                <a16:creationId xmlns:a16="http://schemas.microsoft.com/office/drawing/2014/main" xmlns="" id="{4AD61574-3EF6-B547-AF2F-CD11D4E42B03}"/>
              </a:ext>
            </a:extLst>
          </p:cNvPr>
          <p:cNvPicPr>
            <a:picLocks noGrp="1" noChangeAspect="1"/>
          </p:cNvPicPr>
          <p:nvPr>
            <p:ph idx="1"/>
          </p:nvPr>
        </p:nvPicPr>
        <p:blipFill>
          <a:blip r:embed="rId2"/>
          <a:stretch>
            <a:fillRect/>
          </a:stretch>
        </p:blipFill>
        <p:spPr>
          <a:xfrm>
            <a:off x="3746798" y="1442720"/>
            <a:ext cx="5140770" cy="3437890"/>
          </a:xfrm>
          <a:prstGeom prst="rect">
            <a:avLst/>
          </a:prstGeom>
        </p:spPr>
      </p:pic>
      <p:sp>
        <p:nvSpPr>
          <p:cNvPr id="4" name="Slide Number Placeholder 3">
            <a:extLst>
              <a:ext uri="{FF2B5EF4-FFF2-40B4-BE49-F238E27FC236}">
                <a16:creationId xmlns:a16="http://schemas.microsoft.com/office/drawing/2014/main" xmlns="" id="{D95A32D1-6E52-3942-A279-BDC68052110A}"/>
              </a:ext>
            </a:extLst>
          </p:cNvPr>
          <p:cNvSpPr>
            <a:spLocks noGrp="1"/>
          </p:cNvSpPr>
          <p:nvPr>
            <p:ph type="sldNum" sz="quarter" idx="12"/>
          </p:nvPr>
        </p:nvSpPr>
        <p:spPr/>
        <p:txBody>
          <a:bodyPr/>
          <a:lstStyle/>
          <a:p>
            <a:fld id="{033793A4-DCC6-4EBF-A681-1ED602A0A0F4}" type="slidenum">
              <a:rPr lang="en-US" smtClean="0"/>
              <a:t>33</a:t>
            </a:fld>
            <a:endParaRPr lang="en-US"/>
          </a:p>
        </p:txBody>
      </p:sp>
      <p:pic>
        <p:nvPicPr>
          <p:cNvPr id="7" name="Picture 6">
            <a:extLst>
              <a:ext uri="{FF2B5EF4-FFF2-40B4-BE49-F238E27FC236}">
                <a16:creationId xmlns:a16="http://schemas.microsoft.com/office/drawing/2014/main" xmlns="" id="{923DCAF1-5631-1445-8010-D3A90F5B8D64}"/>
              </a:ext>
            </a:extLst>
          </p:cNvPr>
          <p:cNvPicPr>
            <a:picLocks noChangeAspect="1"/>
          </p:cNvPicPr>
          <p:nvPr/>
        </p:nvPicPr>
        <p:blipFill>
          <a:blip r:embed="rId3"/>
          <a:stretch>
            <a:fillRect/>
          </a:stretch>
        </p:blipFill>
        <p:spPr>
          <a:xfrm>
            <a:off x="596899" y="1442720"/>
            <a:ext cx="3064058" cy="4603280"/>
          </a:xfrm>
          <a:prstGeom prst="rect">
            <a:avLst/>
          </a:prstGeom>
        </p:spPr>
      </p:pic>
      <p:sp>
        <p:nvSpPr>
          <p:cNvPr id="8" name="TextBox 7">
            <a:extLst>
              <a:ext uri="{FF2B5EF4-FFF2-40B4-BE49-F238E27FC236}">
                <a16:creationId xmlns:a16="http://schemas.microsoft.com/office/drawing/2014/main" xmlns="" id="{3BE30369-AAF6-AA47-9973-7D1040A02075}"/>
              </a:ext>
            </a:extLst>
          </p:cNvPr>
          <p:cNvSpPr txBox="1"/>
          <p:nvPr/>
        </p:nvSpPr>
        <p:spPr>
          <a:xfrm>
            <a:off x="4067068" y="4880610"/>
            <a:ext cx="4014882" cy="369332"/>
          </a:xfrm>
          <a:prstGeom prst="rect">
            <a:avLst/>
          </a:prstGeom>
          <a:noFill/>
        </p:spPr>
        <p:txBody>
          <a:bodyPr wrap="none" rtlCol="0">
            <a:spAutoFit/>
          </a:bodyPr>
          <a:lstStyle/>
          <a:p>
            <a:r>
              <a:rPr lang="en-US" dirty="0"/>
              <a:t>The last Delta-II lifts off with ICESat-2</a:t>
            </a:r>
          </a:p>
        </p:txBody>
      </p:sp>
      <p:sp>
        <p:nvSpPr>
          <p:cNvPr id="9" name="TextBox 8">
            <a:extLst>
              <a:ext uri="{FF2B5EF4-FFF2-40B4-BE49-F238E27FC236}">
                <a16:creationId xmlns:a16="http://schemas.microsoft.com/office/drawing/2014/main" xmlns="" id="{189137C5-AAE1-E642-8644-A4AD4C5DD739}"/>
              </a:ext>
            </a:extLst>
          </p:cNvPr>
          <p:cNvSpPr txBox="1"/>
          <p:nvPr/>
        </p:nvSpPr>
        <p:spPr>
          <a:xfrm>
            <a:off x="728023" y="6046000"/>
            <a:ext cx="2608406" cy="369332"/>
          </a:xfrm>
          <a:prstGeom prst="rect">
            <a:avLst/>
          </a:prstGeom>
          <a:noFill/>
        </p:spPr>
        <p:txBody>
          <a:bodyPr wrap="none" rtlCol="0">
            <a:spAutoFit/>
          </a:bodyPr>
          <a:lstStyle/>
          <a:p>
            <a:r>
              <a:rPr lang="en-US" dirty="0"/>
              <a:t>ICESat-2 encapsulation</a:t>
            </a:r>
          </a:p>
        </p:txBody>
      </p:sp>
    </p:spTree>
    <p:extLst>
      <p:ext uri="{BB962C8B-B14F-4D97-AF65-F5344CB8AC3E}">
        <p14:creationId xmlns:p14="http://schemas.microsoft.com/office/powerpoint/2010/main" val="1499797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D3B95B-9330-2347-8C6E-1620A37EE95A}"/>
              </a:ext>
            </a:extLst>
          </p:cNvPr>
          <p:cNvSpPr>
            <a:spLocks noGrp="1"/>
          </p:cNvSpPr>
          <p:nvPr>
            <p:ph type="title"/>
          </p:nvPr>
        </p:nvSpPr>
        <p:spPr/>
        <p:txBody>
          <a:bodyPr>
            <a:normAutofit/>
          </a:bodyPr>
          <a:lstStyle/>
          <a:p>
            <a:r>
              <a:rPr lang="en-US" sz="2800" dirty="0"/>
              <a:t>ATLAS On-Orbit Performance</a:t>
            </a:r>
          </a:p>
        </p:txBody>
      </p:sp>
      <p:sp>
        <p:nvSpPr>
          <p:cNvPr id="3" name="Content Placeholder 2">
            <a:extLst>
              <a:ext uri="{FF2B5EF4-FFF2-40B4-BE49-F238E27FC236}">
                <a16:creationId xmlns:a16="http://schemas.microsoft.com/office/drawing/2014/main" xmlns="" id="{D4480B0F-3469-094B-AB28-1A5E45B34578}"/>
              </a:ext>
            </a:extLst>
          </p:cNvPr>
          <p:cNvSpPr>
            <a:spLocks noGrp="1"/>
          </p:cNvSpPr>
          <p:nvPr>
            <p:ph idx="1"/>
          </p:nvPr>
        </p:nvSpPr>
        <p:spPr/>
        <p:txBody>
          <a:bodyPr/>
          <a:lstStyle/>
          <a:p>
            <a:r>
              <a:rPr lang="en-US" sz="2400" dirty="0"/>
              <a:t>Instrument Status</a:t>
            </a:r>
          </a:p>
          <a:p>
            <a:pPr lvl="1"/>
            <a:r>
              <a:rPr lang="en-US" sz="2000" dirty="0"/>
              <a:t>Power</a:t>
            </a:r>
          </a:p>
          <a:p>
            <a:pPr lvl="1"/>
            <a:r>
              <a:rPr lang="en-US" sz="2000" dirty="0"/>
              <a:t>Thermal</a:t>
            </a:r>
          </a:p>
          <a:p>
            <a:pPr lvl="1"/>
            <a:r>
              <a:rPr lang="en-US" sz="2000" dirty="0"/>
              <a:t>Mechanisms</a:t>
            </a:r>
          </a:p>
          <a:p>
            <a:pPr lvl="1"/>
            <a:r>
              <a:rPr lang="en-US" sz="2000" dirty="0"/>
              <a:t>Laser</a:t>
            </a:r>
          </a:p>
          <a:p>
            <a:pPr lvl="1"/>
            <a:r>
              <a:rPr lang="en-US" sz="2000" dirty="0"/>
              <a:t>AMCS</a:t>
            </a:r>
          </a:p>
          <a:p>
            <a:pPr lvl="1"/>
            <a:r>
              <a:rPr lang="en-US" sz="2000" dirty="0"/>
              <a:t>LRS</a:t>
            </a:r>
          </a:p>
          <a:p>
            <a:pPr lvl="1"/>
            <a:r>
              <a:rPr lang="en-US" sz="2000" dirty="0"/>
              <a:t>FSW</a:t>
            </a:r>
          </a:p>
          <a:p>
            <a:pPr lvl="1"/>
            <a:r>
              <a:rPr lang="en-US" sz="2000" dirty="0"/>
              <a:t>Algorithms</a:t>
            </a:r>
          </a:p>
          <a:p>
            <a:r>
              <a:rPr lang="en-US" sz="2400" dirty="0"/>
              <a:t>Issues</a:t>
            </a:r>
          </a:p>
          <a:p>
            <a:r>
              <a:rPr lang="en-US" sz="2400" dirty="0"/>
              <a:t>Science Results</a:t>
            </a:r>
          </a:p>
          <a:p>
            <a:r>
              <a:rPr lang="en-US" sz="2400" dirty="0"/>
              <a:t>Summary</a:t>
            </a:r>
          </a:p>
          <a:p>
            <a:endParaRPr lang="en-US" dirty="0"/>
          </a:p>
        </p:txBody>
      </p:sp>
      <p:sp>
        <p:nvSpPr>
          <p:cNvPr id="4" name="Slide Number Placeholder 3">
            <a:extLst>
              <a:ext uri="{FF2B5EF4-FFF2-40B4-BE49-F238E27FC236}">
                <a16:creationId xmlns:a16="http://schemas.microsoft.com/office/drawing/2014/main" xmlns="" id="{9C8EDEEA-7068-4847-AC4A-9ACE2E8C7008}"/>
              </a:ext>
            </a:extLst>
          </p:cNvPr>
          <p:cNvSpPr>
            <a:spLocks noGrp="1"/>
          </p:cNvSpPr>
          <p:nvPr>
            <p:ph type="sldNum" sz="quarter" idx="12"/>
          </p:nvPr>
        </p:nvSpPr>
        <p:spPr/>
        <p:txBody>
          <a:bodyPr/>
          <a:lstStyle/>
          <a:p>
            <a:fld id="{033793A4-DCC6-4EBF-A681-1ED602A0A0F4}" type="slidenum">
              <a:rPr lang="en-US" smtClean="0"/>
              <a:t>34</a:t>
            </a:fld>
            <a:endParaRPr lang="en-US"/>
          </a:p>
        </p:txBody>
      </p:sp>
    </p:spTree>
    <p:extLst>
      <p:ext uri="{BB962C8B-B14F-4D97-AF65-F5344CB8AC3E}">
        <p14:creationId xmlns:p14="http://schemas.microsoft.com/office/powerpoint/2010/main" val="2485758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34D71B-0D7D-C64B-8AF6-49E9DF71D69F}"/>
              </a:ext>
            </a:extLst>
          </p:cNvPr>
          <p:cNvSpPr>
            <a:spLocks noGrp="1"/>
          </p:cNvSpPr>
          <p:nvPr>
            <p:ph type="title"/>
          </p:nvPr>
        </p:nvSpPr>
        <p:spPr/>
        <p:txBody>
          <a:bodyPr>
            <a:noAutofit/>
          </a:bodyPr>
          <a:lstStyle/>
          <a:p>
            <a:r>
              <a:rPr lang="en-US" sz="2800" dirty="0"/>
              <a:t>ATLAS Instrument Status</a:t>
            </a:r>
            <a:br>
              <a:rPr lang="en-US" sz="2800" dirty="0"/>
            </a:br>
            <a:r>
              <a:rPr lang="en-US" sz="2800" dirty="0"/>
              <a:t>Power</a:t>
            </a:r>
          </a:p>
        </p:txBody>
      </p:sp>
      <p:sp>
        <p:nvSpPr>
          <p:cNvPr id="3" name="Content Placeholder 2">
            <a:extLst>
              <a:ext uri="{FF2B5EF4-FFF2-40B4-BE49-F238E27FC236}">
                <a16:creationId xmlns:a16="http://schemas.microsoft.com/office/drawing/2014/main" xmlns="" id="{408328E0-4C6D-CD41-9E49-63F9A94B75CF}"/>
              </a:ext>
            </a:extLst>
          </p:cNvPr>
          <p:cNvSpPr>
            <a:spLocks noGrp="1"/>
          </p:cNvSpPr>
          <p:nvPr>
            <p:ph idx="1"/>
          </p:nvPr>
        </p:nvSpPr>
        <p:spPr>
          <a:xfrm>
            <a:off x="192024" y="1139153"/>
            <a:ext cx="4185844" cy="2061247"/>
          </a:xfrm>
        </p:spPr>
        <p:txBody>
          <a:bodyPr/>
          <a:lstStyle/>
          <a:p>
            <a:r>
              <a:rPr lang="en-US" sz="2400" dirty="0"/>
              <a:t>ATLAS power nominal</a:t>
            </a:r>
          </a:p>
          <a:p>
            <a:pPr lvl="1"/>
            <a:r>
              <a:rPr lang="en-US" sz="2000" dirty="0"/>
              <a:t>All secondary voltages and currents within expected ranges</a:t>
            </a:r>
          </a:p>
          <a:p>
            <a:pPr lvl="1"/>
            <a:r>
              <a:rPr lang="en-US" sz="2000" dirty="0"/>
              <a:t>Average power ~420W</a:t>
            </a:r>
          </a:p>
          <a:p>
            <a:pPr lvl="2"/>
            <a:r>
              <a:rPr lang="en-US" sz="1800" dirty="0"/>
              <a:t>Allocation 524W</a:t>
            </a:r>
          </a:p>
          <a:p>
            <a:endParaRPr lang="en-US" sz="2400" dirty="0"/>
          </a:p>
        </p:txBody>
      </p:sp>
      <p:sp>
        <p:nvSpPr>
          <p:cNvPr id="4" name="Slide Number Placeholder 3">
            <a:extLst>
              <a:ext uri="{FF2B5EF4-FFF2-40B4-BE49-F238E27FC236}">
                <a16:creationId xmlns:a16="http://schemas.microsoft.com/office/drawing/2014/main" xmlns="" id="{F503FB9D-B44A-974E-80AC-55A995E72FE8}"/>
              </a:ext>
            </a:extLst>
          </p:cNvPr>
          <p:cNvSpPr>
            <a:spLocks noGrp="1"/>
          </p:cNvSpPr>
          <p:nvPr>
            <p:ph type="sldNum" sz="quarter" idx="12"/>
          </p:nvPr>
        </p:nvSpPr>
        <p:spPr/>
        <p:txBody>
          <a:bodyPr/>
          <a:lstStyle/>
          <a:p>
            <a:fld id="{033793A4-DCC6-4EBF-A681-1ED602A0A0F4}" type="slidenum">
              <a:rPr lang="en-US" smtClean="0"/>
              <a:t>35</a:t>
            </a:fld>
            <a:endParaRPr lang="en-US"/>
          </a:p>
        </p:txBody>
      </p:sp>
      <p:pic>
        <p:nvPicPr>
          <p:cNvPr id="5" name="Picture 4">
            <a:extLst>
              <a:ext uri="{FF2B5EF4-FFF2-40B4-BE49-F238E27FC236}">
                <a16:creationId xmlns:a16="http://schemas.microsoft.com/office/drawing/2014/main" xmlns="" id="{33881D67-3844-764A-88C6-F1FDFC9E71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6108" y="4109703"/>
            <a:ext cx="2880360" cy="1814627"/>
          </a:xfrm>
          <a:prstGeom prst="rect">
            <a:avLst/>
          </a:prstGeom>
        </p:spPr>
      </p:pic>
      <p:pic>
        <p:nvPicPr>
          <p:cNvPr id="6" name="Picture 5">
            <a:extLst>
              <a:ext uri="{FF2B5EF4-FFF2-40B4-BE49-F238E27FC236}">
                <a16:creationId xmlns:a16="http://schemas.microsoft.com/office/drawing/2014/main" xmlns="" id="{0E507FCE-2C76-414A-92B4-46670D13D3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5398" y="1086863"/>
            <a:ext cx="3436810" cy="3156635"/>
          </a:xfrm>
          <a:prstGeom prst="rect">
            <a:avLst/>
          </a:prstGeom>
        </p:spPr>
      </p:pic>
      <p:sp>
        <p:nvSpPr>
          <p:cNvPr id="7" name="TextBox 6">
            <a:extLst>
              <a:ext uri="{FF2B5EF4-FFF2-40B4-BE49-F238E27FC236}">
                <a16:creationId xmlns:a16="http://schemas.microsoft.com/office/drawing/2014/main" xmlns="" id="{B98AB76B-72BA-D84B-BE2F-98BD36380452}"/>
              </a:ext>
            </a:extLst>
          </p:cNvPr>
          <p:cNvSpPr txBox="1"/>
          <p:nvPr/>
        </p:nvSpPr>
        <p:spPr>
          <a:xfrm>
            <a:off x="5645331" y="5924330"/>
            <a:ext cx="3316877" cy="646331"/>
          </a:xfrm>
          <a:prstGeom prst="rect">
            <a:avLst/>
          </a:prstGeom>
          <a:noFill/>
        </p:spPr>
        <p:txBody>
          <a:bodyPr wrap="square" rtlCol="0">
            <a:spAutoFit/>
          </a:bodyPr>
          <a:lstStyle/>
          <a:p>
            <a:r>
              <a:rPr lang="en-US" sz="1200" dirty="0">
                <a:latin typeface="Arial" pitchFamily="34" charset="0"/>
                <a:cs typeface="Arial" pitchFamily="34" charset="0"/>
              </a:rPr>
              <a:t>Current consumption of ATLAS Main, Detector and Laser Power Services nominal and within expected ranges</a:t>
            </a:r>
          </a:p>
        </p:txBody>
      </p:sp>
      <p:pic>
        <p:nvPicPr>
          <p:cNvPr id="10" name="Picture 9">
            <a:extLst>
              <a:ext uri="{FF2B5EF4-FFF2-40B4-BE49-F238E27FC236}">
                <a16:creationId xmlns:a16="http://schemas.microsoft.com/office/drawing/2014/main" xmlns="" id="{8A5C8277-AC45-2D4A-8A2F-47E5E44266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999" r="8126"/>
          <a:stretch/>
        </p:blipFill>
        <p:spPr>
          <a:xfrm>
            <a:off x="628650" y="3200400"/>
            <a:ext cx="4149090" cy="3286862"/>
          </a:xfrm>
          <a:prstGeom prst="rect">
            <a:avLst/>
          </a:prstGeom>
        </p:spPr>
      </p:pic>
      <p:sp>
        <p:nvSpPr>
          <p:cNvPr id="11" name="TextBox 10">
            <a:extLst>
              <a:ext uri="{FF2B5EF4-FFF2-40B4-BE49-F238E27FC236}">
                <a16:creationId xmlns:a16="http://schemas.microsoft.com/office/drawing/2014/main" xmlns="" id="{EBD80F99-89F8-0F4A-9B94-E78FF64967C6}"/>
              </a:ext>
            </a:extLst>
          </p:cNvPr>
          <p:cNvSpPr txBox="1"/>
          <p:nvPr/>
        </p:nvSpPr>
        <p:spPr>
          <a:xfrm>
            <a:off x="906581" y="5755053"/>
            <a:ext cx="3593228" cy="338554"/>
          </a:xfrm>
          <a:prstGeom prst="rect">
            <a:avLst/>
          </a:prstGeom>
          <a:noFill/>
        </p:spPr>
        <p:txBody>
          <a:bodyPr wrap="none" rtlCol="0">
            <a:spAutoFit/>
          </a:bodyPr>
          <a:lstStyle/>
          <a:p>
            <a:r>
              <a:rPr lang="en-US" sz="1600" dirty="0"/>
              <a:t>One-day ATLAS Power 11/02 &amp; 11/29</a:t>
            </a:r>
          </a:p>
        </p:txBody>
      </p:sp>
    </p:spTree>
    <p:extLst>
      <p:ext uri="{BB962C8B-B14F-4D97-AF65-F5344CB8AC3E}">
        <p14:creationId xmlns:p14="http://schemas.microsoft.com/office/powerpoint/2010/main" val="974650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72E9ADD7-0C69-4689-893C-76273803A46E}"/>
              </a:ext>
            </a:extLst>
          </p:cNvPr>
          <p:cNvSpPr>
            <a:spLocks noGrp="1"/>
          </p:cNvSpPr>
          <p:nvPr>
            <p:ph type="title"/>
          </p:nvPr>
        </p:nvSpPr>
        <p:spPr/>
        <p:txBody>
          <a:bodyPr>
            <a:noAutofit/>
          </a:bodyPr>
          <a:lstStyle/>
          <a:p>
            <a:r>
              <a:rPr lang="en-US" sz="2400" dirty="0"/>
              <a:t>ATLAS Thermal Control System (TCS)</a:t>
            </a:r>
            <a:br>
              <a:rPr lang="en-US" sz="2400" dirty="0"/>
            </a:br>
            <a:r>
              <a:rPr lang="en-US" sz="2400" dirty="0"/>
              <a:t> On-Orbit Summary</a:t>
            </a:r>
          </a:p>
        </p:txBody>
      </p:sp>
      <p:sp>
        <p:nvSpPr>
          <p:cNvPr id="6" name="Content Placeholder 5">
            <a:extLst>
              <a:ext uri="{FF2B5EF4-FFF2-40B4-BE49-F238E27FC236}">
                <a16:creationId xmlns:a16="http://schemas.microsoft.com/office/drawing/2014/main" xmlns="" id="{9AC681AD-A2BB-4FB9-BAA8-41229F40C06D}"/>
              </a:ext>
            </a:extLst>
          </p:cNvPr>
          <p:cNvSpPr>
            <a:spLocks noGrp="1"/>
          </p:cNvSpPr>
          <p:nvPr>
            <p:ph idx="1"/>
          </p:nvPr>
        </p:nvSpPr>
        <p:spPr/>
        <p:txBody>
          <a:bodyPr>
            <a:normAutofit fontScale="70000" lnSpcReduction="20000"/>
          </a:bodyPr>
          <a:lstStyle/>
          <a:p>
            <a:pPr>
              <a:lnSpc>
                <a:spcPct val="120000"/>
              </a:lnSpc>
            </a:pPr>
            <a:r>
              <a:rPr lang="en-US" sz="2400" dirty="0"/>
              <a:t>ATLAS TCS is operating nominally</a:t>
            </a:r>
          </a:p>
          <a:p>
            <a:pPr>
              <a:lnSpc>
                <a:spcPct val="120000"/>
              </a:lnSpc>
            </a:pPr>
            <a:r>
              <a:rPr lang="en-US" sz="2400" dirty="0"/>
              <a:t>Telescope setpoints had to be adjusted during early checkouts to maintain temperature control.</a:t>
            </a:r>
          </a:p>
          <a:p>
            <a:pPr>
              <a:lnSpc>
                <a:spcPct val="120000"/>
              </a:lnSpc>
            </a:pPr>
            <a:r>
              <a:rPr lang="en-US" sz="2400" dirty="0"/>
              <a:t>Loop Heat Pipe was successful through priming and startup process.</a:t>
            </a:r>
          </a:p>
          <a:p>
            <a:pPr>
              <a:lnSpc>
                <a:spcPct val="120000"/>
              </a:lnSpc>
            </a:pPr>
            <a:r>
              <a:rPr lang="en-US" sz="2400" dirty="0"/>
              <a:t>Laser temperature has been stable, as expected through ground testing, through environment changes (noon-to-night orbit)</a:t>
            </a:r>
          </a:p>
          <a:p>
            <a:pPr>
              <a:lnSpc>
                <a:spcPct val="120000"/>
              </a:lnSpc>
            </a:pPr>
            <a:r>
              <a:rPr lang="en-US" sz="2400" dirty="0"/>
              <a:t>PDU, MEB, LRS Electronics and DEM are all 5C – 8C cooler than predicted temperatures with ample operational margin on both ends (hot and cold limits) </a:t>
            </a:r>
          </a:p>
          <a:p>
            <a:pPr>
              <a:lnSpc>
                <a:spcPct val="120000"/>
              </a:lnSpc>
            </a:pPr>
            <a:r>
              <a:rPr lang="en-US" sz="2400" dirty="0"/>
              <a:t>All heater controlled components are maintain temperatures as expected</a:t>
            </a:r>
          </a:p>
          <a:p>
            <a:pPr lvl="1">
              <a:lnSpc>
                <a:spcPct val="120000"/>
              </a:lnSpc>
            </a:pPr>
            <a:r>
              <a:rPr lang="en-US" sz="2400" dirty="0"/>
              <a:t>Telescope</a:t>
            </a:r>
          </a:p>
          <a:p>
            <a:pPr lvl="1">
              <a:lnSpc>
                <a:spcPct val="120000"/>
              </a:lnSpc>
            </a:pPr>
            <a:r>
              <a:rPr lang="en-US" sz="2400" dirty="0"/>
              <a:t>DOM</a:t>
            </a:r>
          </a:p>
          <a:p>
            <a:pPr lvl="1">
              <a:lnSpc>
                <a:spcPct val="120000"/>
              </a:lnSpc>
            </a:pPr>
            <a:r>
              <a:rPr lang="en-US" sz="2400" dirty="0"/>
              <a:t>LHP</a:t>
            </a:r>
          </a:p>
          <a:p>
            <a:pPr lvl="1">
              <a:lnSpc>
                <a:spcPct val="120000"/>
              </a:lnSpc>
            </a:pPr>
            <a:r>
              <a:rPr lang="en-US" sz="2400" dirty="0"/>
              <a:t>LRS Optics</a:t>
            </a:r>
          </a:p>
          <a:p>
            <a:pPr lvl="1">
              <a:lnSpc>
                <a:spcPct val="120000"/>
              </a:lnSpc>
            </a:pPr>
            <a:r>
              <a:rPr lang="en-US" sz="2400" dirty="0"/>
              <a:t>OFAs</a:t>
            </a:r>
          </a:p>
        </p:txBody>
      </p:sp>
    </p:spTree>
    <p:extLst>
      <p:ext uri="{BB962C8B-B14F-4D97-AF65-F5344CB8AC3E}">
        <p14:creationId xmlns:p14="http://schemas.microsoft.com/office/powerpoint/2010/main" val="898880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9D3DB46A-2772-4F85-8CA5-E4EBEBF43EC0}"/>
              </a:ext>
            </a:extLst>
          </p:cNvPr>
          <p:cNvSpPr>
            <a:spLocks noGrp="1"/>
          </p:cNvSpPr>
          <p:nvPr>
            <p:ph type="title"/>
          </p:nvPr>
        </p:nvSpPr>
        <p:spPr/>
        <p:txBody>
          <a:bodyPr>
            <a:normAutofit fontScale="90000"/>
          </a:bodyPr>
          <a:lstStyle/>
          <a:p>
            <a:r>
              <a:rPr lang="en-US" sz="2400" dirty="0"/>
              <a:t>ATLAS Avionics and Heater Controlled Optics</a:t>
            </a:r>
          </a:p>
        </p:txBody>
      </p:sp>
      <p:pic>
        <p:nvPicPr>
          <p:cNvPr id="11" name="Content Placeholder 10">
            <a:extLst>
              <a:ext uri="{FF2B5EF4-FFF2-40B4-BE49-F238E27FC236}">
                <a16:creationId xmlns:a16="http://schemas.microsoft.com/office/drawing/2014/main" xmlns="" id="{C5180CE9-306A-4D81-9395-10959A5231E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1020178"/>
            <a:ext cx="4572000" cy="2696659"/>
          </a:xfrm>
          <a:prstGeom prst="rect">
            <a:avLst/>
          </a:prstGeom>
        </p:spPr>
      </p:pic>
      <p:sp>
        <p:nvSpPr>
          <p:cNvPr id="16" name="Content Placeholder 5">
            <a:extLst>
              <a:ext uri="{FF2B5EF4-FFF2-40B4-BE49-F238E27FC236}">
                <a16:creationId xmlns:a16="http://schemas.microsoft.com/office/drawing/2014/main" xmlns="" id="{8B5A3FB2-1C69-48B7-BB3F-4C8F031BE279}"/>
              </a:ext>
            </a:extLst>
          </p:cNvPr>
          <p:cNvSpPr txBox="1">
            <a:spLocks/>
          </p:cNvSpPr>
          <p:nvPr/>
        </p:nvSpPr>
        <p:spPr bwMode="auto">
          <a:xfrm>
            <a:off x="4658116" y="1421436"/>
            <a:ext cx="4227535" cy="1077237"/>
          </a:xfrm>
          <a:prstGeom prst="rect">
            <a:avLst/>
          </a:prstGeom>
          <a:noFill/>
          <a:ln w="12700">
            <a:noFill/>
            <a:miter lim="800000"/>
            <a:headEnd/>
            <a:tailEnd/>
          </a:ln>
        </p:spPr>
        <p:txBody>
          <a:bodyPr vert="horz" wrap="square" lIns="90488" tIns="44450" rIns="90488" bIns="44450" numCol="1" anchor="t" anchorCtr="0" compatLnSpc="1">
            <a:prstTxWarp prst="textNoShape">
              <a:avLst/>
            </a:prstTxWarp>
            <a:normAutofit/>
          </a:bodyPr>
          <a:lstStyle>
            <a:lvl1pPr marL="96441" indent="-96441" algn="l" rtl="0" eaLnBrk="1" fontAlgn="base" hangingPunct="1">
              <a:lnSpc>
                <a:spcPct val="85000"/>
              </a:lnSpc>
              <a:spcBef>
                <a:spcPct val="25000"/>
              </a:spcBef>
              <a:spcAft>
                <a:spcPct val="0"/>
              </a:spcAft>
              <a:buClr>
                <a:schemeClr val="accent6">
                  <a:lumMod val="50000"/>
                </a:schemeClr>
              </a:buClr>
              <a:buSzPct val="100000"/>
              <a:buChar char="•"/>
              <a:defRPr lang="en-US" sz="1200">
                <a:solidFill>
                  <a:schemeClr val="tx1"/>
                </a:solidFill>
                <a:latin typeface="+mn-lt"/>
                <a:ea typeface="ＭＳ Ｐゴシック" pitchFamily="-106" charset="-128"/>
                <a:cs typeface="ＭＳ Ｐゴシック" pitchFamily="-106" charset="-128"/>
              </a:defRPr>
            </a:lvl1pPr>
            <a:lvl2pPr marL="217662" indent="-97780" algn="l" rtl="0" eaLnBrk="1" fontAlgn="base" hangingPunct="1">
              <a:lnSpc>
                <a:spcPct val="85000"/>
              </a:lnSpc>
              <a:spcBef>
                <a:spcPct val="25000"/>
              </a:spcBef>
              <a:spcAft>
                <a:spcPct val="0"/>
              </a:spcAft>
              <a:buClr>
                <a:schemeClr val="accent6">
                  <a:lumMod val="50000"/>
                </a:schemeClr>
              </a:buClr>
              <a:buSzPct val="100000"/>
              <a:buChar char="–"/>
              <a:defRPr lang="en-US" sz="1200">
                <a:solidFill>
                  <a:schemeClr val="tx1"/>
                </a:solidFill>
                <a:latin typeface="+mn-lt"/>
                <a:ea typeface="ＭＳ Ｐゴシック" pitchFamily="-106" charset="-128"/>
              </a:defRPr>
            </a:lvl2pPr>
            <a:lvl3pPr marL="364331" indent="-98450" algn="l" rtl="0" eaLnBrk="1" fontAlgn="base" hangingPunct="1">
              <a:lnSpc>
                <a:spcPct val="85000"/>
              </a:lnSpc>
              <a:spcBef>
                <a:spcPct val="25000"/>
              </a:spcBef>
              <a:spcAft>
                <a:spcPct val="0"/>
              </a:spcAft>
              <a:buClr>
                <a:schemeClr val="accent6">
                  <a:lumMod val="50000"/>
                </a:schemeClr>
              </a:buClr>
              <a:buSzPct val="100000"/>
              <a:buChar char="•"/>
              <a:defRPr lang="en-US" sz="1200">
                <a:solidFill>
                  <a:schemeClr val="tx1"/>
                </a:solidFill>
                <a:latin typeface="+mn-lt"/>
                <a:ea typeface="ＭＳ Ｐゴシック" pitchFamily="-106" charset="-128"/>
              </a:defRPr>
            </a:lvl3pPr>
            <a:lvl4pPr marL="507653" indent="-95102" algn="l" rtl="0" eaLnBrk="1" fontAlgn="base" hangingPunct="1">
              <a:lnSpc>
                <a:spcPct val="85000"/>
              </a:lnSpc>
              <a:spcBef>
                <a:spcPct val="25000"/>
              </a:spcBef>
              <a:spcAft>
                <a:spcPct val="0"/>
              </a:spcAft>
              <a:buClr>
                <a:schemeClr val="accent6">
                  <a:lumMod val="50000"/>
                </a:schemeClr>
              </a:buClr>
              <a:buSzPct val="100000"/>
              <a:buChar char="–"/>
              <a:defRPr lang="en-US" sz="1200">
                <a:solidFill>
                  <a:schemeClr val="tx1"/>
                </a:solidFill>
                <a:latin typeface="+mn-lt"/>
                <a:ea typeface="ＭＳ Ｐゴシック" pitchFamily="-106" charset="-128"/>
              </a:defRPr>
            </a:lvl4pPr>
            <a:lvl5pPr marL="650305" indent="-94432" algn="l" rtl="0" eaLnBrk="1" fontAlgn="base" hangingPunct="1">
              <a:lnSpc>
                <a:spcPct val="85000"/>
              </a:lnSpc>
              <a:spcBef>
                <a:spcPct val="25000"/>
              </a:spcBef>
              <a:spcAft>
                <a:spcPct val="0"/>
              </a:spcAft>
              <a:buClr>
                <a:schemeClr val="accent6">
                  <a:lumMod val="50000"/>
                </a:schemeClr>
              </a:buClr>
              <a:buSzPct val="100000"/>
              <a:buChar char="•"/>
              <a:defRPr lang="en-US" sz="1200">
                <a:solidFill>
                  <a:schemeClr val="tx1"/>
                </a:solidFill>
                <a:latin typeface="+mn-lt"/>
                <a:ea typeface="ＭＳ Ｐゴシック" pitchFamily="-106" charset="-128"/>
              </a:defRPr>
            </a:lvl5pPr>
            <a:lvl6pPr marL="843186" indent="-94432" algn="l" rtl="0" eaLnBrk="1" fontAlgn="base" hangingPunct="1">
              <a:lnSpc>
                <a:spcPct val="85000"/>
              </a:lnSpc>
              <a:spcBef>
                <a:spcPct val="25000"/>
              </a:spcBef>
              <a:spcAft>
                <a:spcPct val="0"/>
              </a:spcAft>
              <a:buClr>
                <a:schemeClr val="hlink"/>
              </a:buClr>
              <a:buSzPct val="100000"/>
              <a:buChar char="•"/>
              <a:defRPr sz="844">
                <a:solidFill>
                  <a:srgbClr val="0105B3"/>
                </a:solidFill>
                <a:latin typeface="+mn-lt"/>
              </a:defRPr>
            </a:lvl6pPr>
            <a:lvl7pPr marL="1036067" indent="-94432" algn="l" rtl="0" eaLnBrk="1" fontAlgn="base" hangingPunct="1">
              <a:lnSpc>
                <a:spcPct val="85000"/>
              </a:lnSpc>
              <a:spcBef>
                <a:spcPct val="25000"/>
              </a:spcBef>
              <a:spcAft>
                <a:spcPct val="0"/>
              </a:spcAft>
              <a:buClr>
                <a:schemeClr val="hlink"/>
              </a:buClr>
              <a:buSzPct val="100000"/>
              <a:buChar char="•"/>
              <a:defRPr sz="844">
                <a:solidFill>
                  <a:srgbClr val="0105B3"/>
                </a:solidFill>
                <a:latin typeface="+mn-lt"/>
              </a:defRPr>
            </a:lvl7pPr>
            <a:lvl8pPr marL="1228949" indent="-94432" algn="l" rtl="0" eaLnBrk="1" fontAlgn="base" hangingPunct="1">
              <a:lnSpc>
                <a:spcPct val="85000"/>
              </a:lnSpc>
              <a:spcBef>
                <a:spcPct val="25000"/>
              </a:spcBef>
              <a:spcAft>
                <a:spcPct val="0"/>
              </a:spcAft>
              <a:buClr>
                <a:schemeClr val="hlink"/>
              </a:buClr>
              <a:buSzPct val="100000"/>
              <a:buChar char="•"/>
              <a:defRPr sz="844">
                <a:solidFill>
                  <a:srgbClr val="0105B3"/>
                </a:solidFill>
                <a:latin typeface="+mn-lt"/>
              </a:defRPr>
            </a:lvl8pPr>
            <a:lvl9pPr marL="1421830" indent="-94432" algn="l" rtl="0" eaLnBrk="1" fontAlgn="base" hangingPunct="1">
              <a:lnSpc>
                <a:spcPct val="85000"/>
              </a:lnSpc>
              <a:spcBef>
                <a:spcPct val="25000"/>
              </a:spcBef>
              <a:spcAft>
                <a:spcPct val="0"/>
              </a:spcAft>
              <a:buClr>
                <a:schemeClr val="hlink"/>
              </a:buClr>
              <a:buSzPct val="100000"/>
              <a:buChar char="•"/>
              <a:defRPr sz="844">
                <a:solidFill>
                  <a:srgbClr val="0105B3"/>
                </a:solidFill>
                <a:latin typeface="+mn-lt"/>
              </a:defRPr>
            </a:lvl9pPr>
          </a:lstStyle>
          <a:p>
            <a:r>
              <a:rPr lang="en-US" sz="1600" kern="0" dirty="0"/>
              <a:t>DOM, DEM and MEB are all maintained well below their operational limits.</a:t>
            </a:r>
          </a:p>
        </p:txBody>
      </p:sp>
      <p:sp>
        <p:nvSpPr>
          <p:cNvPr id="17" name="Content Placeholder 5">
            <a:extLst>
              <a:ext uri="{FF2B5EF4-FFF2-40B4-BE49-F238E27FC236}">
                <a16:creationId xmlns:a16="http://schemas.microsoft.com/office/drawing/2014/main" xmlns="" id="{21484220-99BD-44F2-AEA3-F915FC913639}"/>
              </a:ext>
            </a:extLst>
          </p:cNvPr>
          <p:cNvSpPr txBox="1">
            <a:spLocks/>
          </p:cNvSpPr>
          <p:nvPr/>
        </p:nvSpPr>
        <p:spPr bwMode="auto">
          <a:xfrm>
            <a:off x="172232" y="4961409"/>
            <a:ext cx="4227535" cy="1077237"/>
          </a:xfrm>
          <a:prstGeom prst="rect">
            <a:avLst/>
          </a:prstGeom>
          <a:noFill/>
          <a:ln w="12700">
            <a:noFill/>
            <a:miter lim="800000"/>
            <a:headEnd/>
            <a:tailEnd/>
          </a:ln>
        </p:spPr>
        <p:txBody>
          <a:bodyPr vert="horz" wrap="square" lIns="90488" tIns="44450" rIns="90488" bIns="44450" numCol="1" anchor="t" anchorCtr="0" compatLnSpc="1">
            <a:prstTxWarp prst="textNoShape">
              <a:avLst/>
            </a:prstTxWarp>
            <a:normAutofit/>
          </a:bodyPr>
          <a:lstStyle>
            <a:lvl1pPr marL="96441" indent="-96441" algn="l" rtl="0" eaLnBrk="1" fontAlgn="base" hangingPunct="1">
              <a:lnSpc>
                <a:spcPct val="85000"/>
              </a:lnSpc>
              <a:spcBef>
                <a:spcPct val="25000"/>
              </a:spcBef>
              <a:spcAft>
                <a:spcPct val="0"/>
              </a:spcAft>
              <a:buClr>
                <a:schemeClr val="accent6">
                  <a:lumMod val="50000"/>
                </a:schemeClr>
              </a:buClr>
              <a:buSzPct val="100000"/>
              <a:buChar char="•"/>
              <a:defRPr lang="en-US" sz="1200">
                <a:solidFill>
                  <a:schemeClr val="tx1"/>
                </a:solidFill>
                <a:latin typeface="+mn-lt"/>
                <a:ea typeface="ＭＳ Ｐゴシック" pitchFamily="-106" charset="-128"/>
                <a:cs typeface="ＭＳ Ｐゴシック" pitchFamily="-106" charset="-128"/>
              </a:defRPr>
            </a:lvl1pPr>
            <a:lvl2pPr marL="217662" indent="-97780" algn="l" rtl="0" eaLnBrk="1" fontAlgn="base" hangingPunct="1">
              <a:lnSpc>
                <a:spcPct val="85000"/>
              </a:lnSpc>
              <a:spcBef>
                <a:spcPct val="25000"/>
              </a:spcBef>
              <a:spcAft>
                <a:spcPct val="0"/>
              </a:spcAft>
              <a:buClr>
                <a:schemeClr val="accent6">
                  <a:lumMod val="50000"/>
                </a:schemeClr>
              </a:buClr>
              <a:buSzPct val="100000"/>
              <a:buChar char="–"/>
              <a:defRPr lang="en-US" sz="1200">
                <a:solidFill>
                  <a:schemeClr val="tx1"/>
                </a:solidFill>
                <a:latin typeface="+mn-lt"/>
                <a:ea typeface="ＭＳ Ｐゴシック" pitchFamily="-106" charset="-128"/>
              </a:defRPr>
            </a:lvl2pPr>
            <a:lvl3pPr marL="364331" indent="-98450" algn="l" rtl="0" eaLnBrk="1" fontAlgn="base" hangingPunct="1">
              <a:lnSpc>
                <a:spcPct val="85000"/>
              </a:lnSpc>
              <a:spcBef>
                <a:spcPct val="25000"/>
              </a:spcBef>
              <a:spcAft>
                <a:spcPct val="0"/>
              </a:spcAft>
              <a:buClr>
                <a:schemeClr val="accent6">
                  <a:lumMod val="50000"/>
                </a:schemeClr>
              </a:buClr>
              <a:buSzPct val="100000"/>
              <a:buChar char="•"/>
              <a:defRPr lang="en-US" sz="1200">
                <a:solidFill>
                  <a:schemeClr val="tx1"/>
                </a:solidFill>
                <a:latin typeface="+mn-lt"/>
                <a:ea typeface="ＭＳ Ｐゴシック" pitchFamily="-106" charset="-128"/>
              </a:defRPr>
            </a:lvl3pPr>
            <a:lvl4pPr marL="507653" indent="-95102" algn="l" rtl="0" eaLnBrk="1" fontAlgn="base" hangingPunct="1">
              <a:lnSpc>
                <a:spcPct val="85000"/>
              </a:lnSpc>
              <a:spcBef>
                <a:spcPct val="25000"/>
              </a:spcBef>
              <a:spcAft>
                <a:spcPct val="0"/>
              </a:spcAft>
              <a:buClr>
                <a:schemeClr val="accent6">
                  <a:lumMod val="50000"/>
                </a:schemeClr>
              </a:buClr>
              <a:buSzPct val="100000"/>
              <a:buChar char="–"/>
              <a:defRPr lang="en-US" sz="1200">
                <a:solidFill>
                  <a:schemeClr val="tx1"/>
                </a:solidFill>
                <a:latin typeface="+mn-lt"/>
                <a:ea typeface="ＭＳ Ｐゴシック" pitchFamily="-106" charset="-128"/>
              </a:defRPr>
            </a:lvl4pPr>
            <a:lvl5pPr marL="650305" indent="-94432" algn="l" rtl="0" eaLnBrk="1" fontAlgn="base" hangingPunct="1">
              <a:lnSpc>
                <a:spcPct val="85000"/>
              </a:lnSpc>
              <a:spcBef>
                <a:spcPct val="25000"/>
              </a:spcBef>
              <a:spcAft>
                <a:spcPct val="0"/>
              </a:spcAft>
              <a:buClr>
                <a:schemeClr val="accent6">
                  <a:lumMod val="50000"/>
                </a:schemeClr>
              </a:buClr>
              <a:buSzPct val="100000"/>
              <a:buChar char="•"/>
              <a:defRPr lang="en-US" sz="1200">
                <a:solidFill>
                  <a:schemeClr val="tx1"/>
                </a:solidFill>
                <a:latin typeface="+mn-lt"/>
                <a:ea typeface="ＭＳ Ｐゴシック" pitchFamily="-106" charset="-128"/>
              </a:defRPr>
            </a:lvl5pPr>
            <a:lvl6pPr marL="843186" indent="-94432" algn="l" rtl="0" eaLnBrk="1" fontAlgn="base" hangingPunct="1">
              <a:lnSpc>
                <a:spcPct val="85000"/>
              </a:lnSpc>
              <a:spcBef>
                <a:spcPct val="25000"/>
              </a:spcBef>
              <a:spcAft>
                <a:spcPct val="0"/>
              </a:spcAft>
              <a:buClr>
                <a:schemeClr val="hlink"/>
              </a:buClr>
              <a:buSzPct val="100000"/>
              <a:buChar char="•"/>
              <a:defRPr sz="844">
                <a:solidFill>
                  <a:srgbClr val="0105B3"/>
                </a:solidFill>
                <a:latin typeface="+mn-lt"/>
              </a:defRPr>
            </a:lvl6pPr>
            <a:lvl7pPr marL="1036067" indent="-94432" algn="l" rtl="0" eaLnBrk="1" fontAlgn="base" hangingPunct="1">
              <a:lnSpc>
                <a:spcPct val="85000"/>
              </a:lnSpc>
              <a:spcBef>
                <a:spcPct val="25000"/>
              </a:spcBef>
              <a:spcAft>
                <a:spcPct val="0"/>
              </a:spcAft>
              <a:buClr>
                <a:schemeClr val="hlink"/>
              </a:buClr>
              <a:buSzPct val="100000"/>
              <a:buChar char="•"/>
              <a:defRPr sz="844">
                <a:solidFill>
                  <a:srgbClr val="0105B3"/>
                </a:solidFill>
                <a:latin typeface="+mn-lt"/>
              </a:defRPr>
            </a:lvl7pPr>
            <a:lvl8pPr marL="1228949" indent="-94432" algn="l" rtl="0" eaLnBrk="1" fontAlgn="base" hangingPunct="1">
              <a:lnSpc>
                <a:spcPct val="85000"/>
              </a:lnSpc>
              <a:spcBef>
                <a:spcPct val="25000"/>
              </a:spcBef>
              <a:spcAft>
                <a:spcPct val="0"/>
              </a:spcAft>
              <a:buClr>
                <a:schemeClr val="hlink"/>
              </a:buClr>
              <a:buSzPct val="100000"/>
              <a:buChar char="•"/>
              <a:defRPr sz="844">
                <a:solidFill>
                  <a:srgbClr val="0105B3"/>
                </a:solidFill>
                <a:latin typeface="+mn-lt"/>
              </a:defRPr>
            </a:lvl8pPr>
            <a:lvl9pPr marL="1421830" indent="-94432" algn="l" rtl="0" eaLnBrk="1" fontAlgn="base" hangingPunct="1">
              <a:lnSpc>
                <a:spcPct val="85000"/>
              </a:lnSpc>
              <a:spcBef>
                <a:spcPct val="25000"/>
              </a:spcBef>
              <a:spcAft>
                <a:spcPct val="0"/>
              </a:spcAft>
              <a:buClr>
                <a:schemeClr val="hlink"/>
              </a:buClr>
              <a:buSzPct val="100000"/>
              <a:buChar char="•"/>
              <a:defRPr sz="844">
                <a:solidFill>
                  <a:srgbClr val="0105B3"/>
                </a:solidFill>
                <a:latin typeface="+mn-lt"/>
              </a:defRPr>
            </a:lvl9pPr>
          </a:lstStyle>
          <a:p>
            <a:r>
              <a:rPr lang="en-US" sz="1600" kern="0" dirty="0"/>
              <a:t>PDU and LRS Electronics have larger swings in temperature, compared to MEB/DEM, due to zenith pointing radiators.</a:t>
            </a:r>
          </a:p>
        </p:txBody>
      </p:sp>
      <p:pic>
        <p:nvPicPr>
          <p:cNvPr id="18" name="Picture 17">
            <a:extLst>
              <a:ext uri="{FF2B5EF4-FFF2-40B4-BE49-F238E27FC236}">
                <a16:creationId xmlns:a16="http://schemas.microsoft.com/office/drawing/2014/main" xmlns="" id="{B2128010-B7E9-4BE2-A4C4-6F7873DBAA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9250" y="3716837"/>
            <a:ext cx="4572518" cy="2633698"/>
          </a:xfrm>
          <a:prstGeom prst="rect">
            <a:avLst/>
          </a:prstGeom>
        </p:spPr>
      </p:pic>
      <p:sp>
        <p:nvSpPr>
          <p:cNvPr id="2" name="TextBox 1">
            <a:extLst>
              <a:ext uri="{FF2B5EF4-FFF2-40B4-BE49-F238E27FC236}">
                <a16:creationId xmlns:a16="http://schemas.microsoft.com/office/drawing/2014/main" xmlns="" id="{5C08B9A2-1122-214C-950C-0A0688ED8295}"/>
              </a:ext>
            </a:extLst>
          </p:cNvPr>
          <p:cNvSpPr txBox="1"/>
          <p:nvPr/>
        </p:nvSpPr>
        <p:spPr>
          <a:xfrm>
            <a:off x="7057354" y="5299972"/>
            <a:ext cx="1914414" cy="400110"/>
          </a:xfrm>
          <a:prstGeom prst="rect">
            <a:avLst/>
          </a:prstGeom>
          <a:noFill/>
        </p:spPr>
        <p:txBody>
          <a:bodyPr wrap="square" rtlCol="0">
            <a:spAutoFit/>
          </a:bodyPr>
          <a:lstStyle/>
          <a:p>
            <a:r>
              <a:rPr lang="en-US" sz="1000" kern="0" dirty="0"/>
              <a:t>Vertical lines represent erroneous data points.</a:t>
            </a:r>
          </a:p>
        </p:txBody>
      </p:sp>
      <p:sp>
        <p:nvSpPr>
          <p:cNvPr id="8" name="TextBox 7">
            <a:extLst>
              <a:ext uri="{FF2B5EF4-FFF2-40B4-BE49-F238E27FC236}">
                <a16:creationId xmlns:a16="http://schemas.microsoft.com/office/drawing/2014/main" xmlns="" id="{BEA1CAFE-489B-824B-B828-0F8275E8C454}"/>
              </a:ext>
            </a:extLst>
          </p:cNvPr>
          <p:cNvSpPr txBox="1"/>
          <p:nvPr/>
        </p:nvSpPr>
        <p:spPr>
          <a:xfrm>
            <a:off x="2679792" y="2694441"/>
            <a:ext cx="1548079" cy="400110"/>
          </a:xfrm>
          <a:prstGeom prst="rect">
            <a:avLst/>
          </a:prstGeom>
          <a:noFill/>
        </p:spPr>
        <p:txBody>
          <a:bodyPr wrap="square" rtlCol="0">
            <a:spAutoFit/>
          </a:bodyPr>
          <a:lstStyle/>
          <a:p>
            <a:r>
              <a:rPr lang="en-US" sz="1000" kern="0" dirty="0"/>
              <a:t>Vertical lines represent erroneous data points.</a:t>
            </a:r>
          </a:p>
        </p:txBody>
      </p:sp>
    </p:spTree>
    <p:extLst>
      <p:ext uri="{BB962C8B-B14F-4D97-AF65-F5344CB8AC3E}">
        <p14:creationId xmlns:p14="http://schemas.microsoft.com/office/powerpoint/2010/main" val="3860904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14A568-048F-488F-B3B5-F02956FFC076}"/>
              </a:ext>
            </a:extLst>
          </p:cNvPr>
          <p:cNvSpPr>
            <a:spLocks noGrp="1"/>
          </p:cNvSpPr>
          <p:nvPr>
            <p:ph type="title"/>
          </p:nvPr>
        </p:nvSpPr>
        <p:spPr/>
        <p:txBody>
          <a:bodyPr>
            <a:normAutofit/>
          </a:bodyPr>
          <a:lstStyle/>
          <a:p>
            <a:r>
              <a:rPr lang="en-US" sz="2400" dirty="0"/>
              <a:t>ATLAS Transmit Optics Environment </a:t>
            </a:r>
          </a:p>
        </p:txBody>
      </p:sp>
      <p:pic>
        <p:nvPicPr>
          <p:cNvPr id="6" name="Content Placeholder 5">
            <a:extLst>
              <a:ext uri="{FF2B5EF4-FFF2-40B4-BE49-F238E27FC236}">
                <a16:creationId xmlns:a16="http://schemas.microsoft.com/office/drawing/2014/main" xmlns="" id="{D03ADEE5-6C65-4379-A861-832826EFA08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00038" y="1307349"/>
            <a:ext cx="8543925" cy="4921164"/>
          </a:xfrm>
          <a:prstGeom prst="rect">
            <a:avLst/>
          </a:prstGeom>
        </p:spPr>
      </p:pic>
      <p:sp>
        <p:nvSpPr>
          <p:cNvPr id="8" name="Content Placeholder 5">
            <a:extLst>
              <a:ext uri="{FF2B5EF4-FFF2-40B4-BE49-F238E27FC236}">
                <a16:creationId xmlns:a16="http://schemas.microsoft.com/office/drawing/2014/main" xmlns="" id="{46DD541B-967C-44AB-A823-CDE6D3A6F5AC}"/>
              </a:ext>
            </a:extLst>
          </p:cNvPr>
          <p:cNvSpPr txBox="1">
            <a:spLocks/>
          </p:cNvSpPr>
          <p:nvPr/>
        </p:nvSpPr>
        <p:spPr bwMode="auto">
          <a:xfrm>
            <a:off x="2036579" y="1715619"/>
            <a:ext cx="5070842" cy="337672"/>
          </a:xfrm>
          <a:prstGeom prst="rect">
            <a:avLst/>
          </a:prstGeom>
          <a:solidFill>
            <a:schemeClr val="bg1"/>
          </a:solidFill>
          <a:ln w="12700">
            <a:noFill/>
            <a:miter lim="800000"/>
            <a:headEnd/>
            <a:tailEnd/>
          </a:ln>
        </p:spPr>
        <p:txBody>
          <a:bodyPr vert="horz" wrap="square" lIns="90488" tIns="44450" rIns="90488" bIns="44450" numCol="1" anchor="t" anchorCtr="0" compatLnSpc="1">
            <a:prstTxWarp prst="textNoShape">
              <a:avLst/>
            </a:prstTxWarp>
            <a:normAutofit/>
          </a:bodyPr>
          <a:lstStyle>
            <a:lvl1pPr marL="96441" indent="-96441" algn="l" rtl="0" eaLnBrk="1" fontAlgn="base" hangingPunct="1">
              <a:lnSpc>
                <a:spcPct val="85000"/>
              </a:lnSpc>
              <a:spcBef>
                <a:spcPct val="25000"/>
              </a:spcBef>
              <a:spcAft>
                <a:spcPct val="0"/>
              </a:spcAft>
              <a:buClr>
                <a:schemeClr val="accent6">
                  <a:lumMod val="50000"/>
                </a:schemeClr>
              </a:buClr>
              <a:buSzPct val="100000"/>
              <a:buChar char="•"/>
              <a:defRPr lang="en-US" sz="1200">
                <a:solidFill>
                  <a:schemeClr val="tx1"/>
                </a:solidFill>
                <a:latin typeface="+mn-lt"/>
                <a:ea typeface="ＭＳ Ｐゴシック" pitchFamily="-106" charset="-128"/>
                <a:cs typeface="ＭＳ Ｐゴシック" pitchFamily="-106" charset="-128"/>
              </a:defRPr>
            </a:lvl1pPr>
            <a:lvl2pPr marL="217662" indent="-97780" algn="l" rtl="0" eaLnBrk="1" fontAlgn="base" hangingPunct="1">
              <a:lnSpc>
                <a:spcPct val="85000"/>
              </a:lnSpc>
              <a:spcBef>
                <a:spcPct val="25000"/>
              </a:spcBef>
              <a:spcAft>
                <a:spcPct val="0"/>
              </a:spcAft>
              <a:buClr>
                <a:schemeClr val="accent6">
                  <a:lumMod val="50000"/>
                </a:schemeClr>
              </a:buClr>
              <a:buSzPct val="100000"/>
              <a:buChar char="–"/>
              <a:defRPr lang="en-US" sz="1200">
                <a:solidFill>
                  <a:schemeClr val="tx1"/>
                </a:solidFill>
                <a:latin typeface="+mn-lt"/>
                <a:ea typeface="ＭＳ Ｐゴシック" pitchFamily="-106" charset="-128"/>
              </a:defRPr>
            </a:lvl2pPr>
            <a:lvl3pPr marL="364331" indent="-98450" algn="l" rtl="0" eaLnBrk="1" fontAlgn="base" hangingPunct="1">
              <a:lnSpc>
                <a:spcPct val="85000"/>
              </a:lnSpc>
              <a:spcBef>
                <a:spcPct val="25000"/>
              </a:spcBef>
              <a:spcAft>
                <a:spcPct val="0"/>
              </a:spcAft>
              <a:buClr>
                <a:schemeClr val="accent6">
                  <a:lumMod val="50000"/>
                </a:schemeClr>
              </a:buClr>
              <a:buSzPct val="100000"/>
              <a:buChar char="•"/>
              <a:defRPr lang="en-US" sz="1200">
                <a:solidFill>
                  <a:schemeClr val="tx1"/>
                </a:solidFill>
                <a:latin typeface="+mn-lt"/>
                <a:ea typeface="ＭＳ Ｐゴシック" pitchFamily="-106" charset="-128"/>
              </a:defRPr>
            </a:lvl3pPr>
            <a:lvl4pPr marL="507653" indent="-95102" algn="l" rtl="0" eaLnBrk="1" fontAlgn="base" hangingPunct="1">
              <a:lnSpc>
                <a:spcPct val="85000"/>
              </a:lnSpc>
              <a:spcBef>
                <a:spcPct val="25000"/>
              </a:spcBef>
              <a:spcAft>
                <a:spcPct val="0"/>
              </a:spcAft>
              <a:buClr>
                <a:schemeClr val="accent6">
                  <a:lumMod val="50000"/>
                </a:schemeClr>
              </a:buClr>
              <a:buSzPct val="100000"/>
              <a:buChar char="–"/>
              <a:defRPr lang="en-US" sz="1200">
                <a:solidFill>
                  <a:schemeClr val="tx1"/>
                </a:solidFill>
                <a:latin typeface="+mn-lt"/>
                <a:ea typeface="ＭＳ Ｐゴシック" pitchFamily="-106" charset="-128"/>
              </a:defRPr>
            </a:lvl4pPr>
            <a:lvl5pPr marL="650305" indent="-94432" algn="l" rtl="0" eaLnBrk="1" fontAlgn="base" hangingPunct="1">
              <a:lnSpc>
                <a:spcPct val="85000"/>
              </a:lnSpc>
              <a:spcBef>
                <a:spcPct val="25000"/>
              </a:spcBef>
              <a:spcAft>
                <a:spcPct val="0"/>
              </a:spcAft>
              <a:buClr>
                <a:schemeClr val="accent6">
                  <a:lumMod val="50000"/>
                </a:schemeClr>
              </a:buClr>
              <a:buSzPct val="100000"/>
              <a:buChar char="•"/>
              <a:defRPr lang="en-US" sz="1200">
                <a:solidFill>
                  <a:schemeClr val="tx1"/>
                </a:solidFill>
                <a:latin typeface="+mn-lt"/>
                <a:ea typeface="ＭＳ Ｐゴシック" pitchFamily="-106" charset="-128"/>
              </a:defRPr>
            </a:lvl5pPr>
            <a:lvl6pPr marL="843186" indent="-94432" algn="l" rtl="0" eaLnBrk="1" fontAlgn="base" hangingPunct="1">
              <a:lnSpc>
                <a:spcPct val="85000"/>
              </a:lnSpc>
              <a:spcBef>
                <a:spcPct val="25000"/>
              </a:spcBef>
              <a:spcAft>
                <a:spcPct val="0"/>
              </a:spcAft>
              <a:buClr>
                <a:schemeClr val="hlink"/>
              </a:buClr>
              <a:buSzPct val="100000"/>
              <a:buChar char="•"/>
              <a:defRPr sz="844">
                <a:solidFill>
                  <a:srgbClr val="0105B3"/>
                </a:solidFill>
                <a:latin typeface="+mn-lt"/>
              </a:defRPr>
            </a:lvl6pPr>
            <a:lvl7pPr marL="1036067" indent="-94432" algn="l" rtl="0" eaLnBrk="1" fontAlgn="base" hangingPunct="1">
              <a:lnSpc>
                <a:spcPct val="85000"/>
              </a:lnSpc>
              <a:spcBef>
                <a:spcPct val="25000"/>
              </a:spcBef>
              <a:spcAft>
                <a:spcPct val="0"/>
              </a:spcAft>
              <a:buClr>
                <a:schemeClr val="hlink"/>
              </a:buClr>
              <a:buSzPct val="100000"/>
              <a:buChar char="•"/>
              <a:defRPr sz="844">
                <a:solidFill>
                  <a:srgbClr val="0105B3"/>
                </a:solidFill>
                <a:latin typeface="+mn-lt"/>
              </a:defRPr>
            </a:lvl7pPr>
            <a:lvl8pPr marL="1228949" indent="-94432" algn="l" rtl="0" eaLnBrk="1" fontAlgn="base" hangingPunct="1">
              <a:lnSpc>
                <a:spcPct val="85000"/>
              </a:lnSpc>
              <a:spcBef>
                <a:spcPct val="25000"/>
              </a:spcBef>
              <a:spcAft>
                <a:spcPct val="0"/>
              </a:spcAft>
              <a:buClr>
                <a:schemeClr val="hlink"/>
              </a:buClr>
              <a:buSzPct val="100000"/>
              <a:buChar char="•"/>
              <a:defRPr sz="844">
                <a:solidFill>
                  <a:srgbClr val="0105B3"/>
                </a:solidFill>
                <a:latin typeface="+mn-lt"/>
              </a:defRPr>
            </a:lvl8pPr>
            <a:lvl9pPr marL="1421830" indent="-94432" algn="l" rtl="0" eaLnBrk="1" fontAlgn="base" hangingPunct="1">
              <a:lnSpc>
                <a:spcPct val="85000"/>
              </a:lnSpc>
              <a:spcBef>
                <a:spcPct val="25000"/>
              </a:spcBef>
              <a:spcAft>
                <a:spcPct val="0"/>
              </a:spcAft>
              <a:buClr>
                <a:schemeClr val="hlink"/>
              </a:buClr>
              <a:buSzPct val="100000"/>
              <a:buChar char="•"/>
              <a:defRPr sz="844">
                <a:solidFill>
                  <a:srgbClr val="0105B3"/>
                </a:solidFill>
                <a:latin typeface="+mn-lt"/>
              </a:defRPr>
            </a:lvl9pPr>
          </a:lstStyle>
          <a:p>
            <a:pPr marL="0" indent="0">
              <a:buNone/>
            </a:pPr>
            <a:r>
              <a:rPr lang="en-US" sz="1600" kern="0" dirty="0"/>
              <a:t>All transmit optics are maintained at goal temperature</a:t>
            </a:r>
          </a:p>
        </p:txBody>
      </p:sp>
    </p:spTree>
    <p:extLst>
      <p:ext uri="{BB962C8B-B14F-4D97-AF65-F5344CB8AC3E}">
        <p14:creationId xmlns:p14="http://schemas.microsoft.com/office/powerpoint/2010/main" val="240875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AA1DA3-900B-4A64-B9DF-94EB154D1188}"/>
              </a:ext>
            </a:extLst>
          </p:cNvPr>
          <p:cNvSpPr>
            <a:spLocks noGrp="1"/>
          </p:cNvSpPr>
          <p:nvPr>
            <p:ph type="title"/>
          </p:nvPr>
        </p:nvSpPr>
        <p:spPr/>
        <p:txBody>
          <a:bodyPr>
            <a:normAutofit/>
          </a:bodyPr>
          <a:lstStyle/>
          <a:p>
            <a:r>
              <a:rPr lang="en-US" sz="2400" dirty="0"/>
              <a:t>ATLAS LHP and Laser</a:t>
            </a:r>
          </a:p>
        </p:txBody>
      </p:sp>
      <p:pic>
        <p:nvPicPr>
          <p:cNvPr id="4" name="Content Placeholder 3">
            <a:extLst>
              <a:ext uri="{FF2B5EF4-FFF2-40B4-BE49-F238E27FC236}">
                <a16:creationId xmlns:a16="http://schemas.microsoft.com/office/drawing/2014/main" xmlns="" id="{37015CE6-866B-449E-8B81-3FADB4CA25B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00038" y="1241846"/>
            <a:ext cx="8543925" cy="5052171"/>
          </a:xfrm>
          <a:prstGeom prst="rect">
            <a:avLst/>
          </a:prstGeom>
        </p:spPr>
      </p:pic>
      <p:sp>
        <p:nvSpPr>
          <p:cNvPr id="7" name="Callout: Line 6">
            <a:extLst>
              <a:ext uri="{FF2B5EF4-FFF2-40B4-BE49-F238E27FC236}">
                <a16:creationId xmlns:a16="http://schemas.microsoft.com/office/drawing/2014/main" xmlns="" id="{03EA7E57-56B9-48E6-94F4-7ACE9A196561}"/>
              </a:ext>
            </a:extLst>
          </p:cNvPr>
          <p:cNvSpPr/>
          <p:nvPr/>
        </p:nvSpPr>
        <p:spPr bwMode="auto">
          <a:xfrm>
            <a:off x="3781167" y="2306595"/>
            <a:ext cx="955590" cy="486033"/>
          </a:xfrm>
          <a:prstGeom prst="borderCallout1">
            <a:avLst>
              <a:gd name="adj1" fmla="val 18750"/>
              <a:gd name="adj2" fmla="val -8333"/>
              <a:gd name="adj3" fmla="val -36652"/>
              <a:gd name="adj4" fmla="val -66781"/>
            </a:avLst>
          </a:prstGeom>
          <a:solidFill>
            <a:schemeClr val="accent1"/>
          </a:solidFill>
          <a:ln w="12700" cap="flat" cmpd="sng" algn="ctr">
            <a:solidFill>
              <a:schemeClr val="tx1"/>
            </a:solidFill>
            <a:prstDash val="solid"/>
            <a:round/>
            <a:headEnd type="none" w="med" len="med"/>
            <a:tailEnd type="triangle" w="med" len="med"/>
          </a:ln>
          <a:effectLst/>
        </p:spPr>
        <p:txBody>
          <a:bodyPr vert="horz" wrap="square" lIns="45720" tIns="45720" rIns="45720" bIns="45720" numCol="1" rtlCol="0" anchor="ctr" anchorCtr="0" compatLnSpc="1">
            <a:prstTxWarp prst="textNoShape">
              <a:avLst/>
            </a:prstTxWarp>
            <a:normAutofit fontScale="32500" lnSpcReduction="20000"/>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rPr>
              <a:t>Energy Level Change</a:t>
            </a:r>
          </a:p>
        </p:txBody>
      </p:sp>
      <p:cxnSp>
        <p:nvCxnSpPr>
          <p:cNvPr id="9" name="Straight Arrow Connector 8">
            <a:extLst>
              <a:ext uri="{FF2B5EF4-FFF2-40B4-BE49-F238E27FC236}">
                <a16:creationId xmlns:a16="http://schemas.microsoft.com/office/drawing/2014/main" xmlns="" id="{2984154B-11F2-42EE-A52A-F7B1DEDF9DFF}"/>
              </a:ext>
            </a:extLst>
          </p:cNvPr>
          <p:cNvCxnSpPr/>
          <p:nvPr/>
        </p:nvCxnSpPr>
        <p:spPr bwMode="auto">
          <a:xfrm flipH="1">
            <a:off x="3155092" y="2380735"/>
            <a:ext cx="551935" cy="403654"/>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11" name="Content Placeholder 5">
            <a:extLst>
              <a:ext uri="{FF2B5EF4-FFF2-40B4-BE49-F238E27FC236}">
                <a16:creationId xmlns:a16="http://schemas.microsoft.com/office/drawing/2014/main" xmlns="" id="{DC7D6EA9-691E-417D-B17F-D62796520004}"/>
              </a:ext>
            </a:extLst>
          </p:cNvPr>
          <p:cNvSpPr txBox="1">
            <a:spLocks/>
          </p:cNvSpPr>
          <p:nvPr/>
        </p:nvSpPr>
        <p:spPr bwMode="auto">
          <a:xfrm>
            <a:off x="3257612" y="3519705"/>
            <a:ext cx="4227535" cy="337672"/>
          </a:xfrm>
          <a:prstGeom prst="rect">
            <a:avLst/>
          </a:prstGeom>
          <a:solidFill>
            <a:schemeClr val="bg1"/>
          </a:solidFill>
          <a:ln w="12700">
            <a:noFill/>
            <a:miter lim="800000"/>
            <a:headEnd/>
            <a:tailEnd/>
          </a:ln>
        </p:spPr>
        <p:txBody>
          <a:bodyPr vert="horz" wrap="square" lIns="90488" tIns="44450" rIns="90488" bIns="44450" numCol="1" anchor="t" anchorCtr="0" compatLnSpc="1">
            <a:prstTxWarp prst="textNoShape">
              <a:avLst/>
            </a:prstTxWarp>
            <a:normAutofit/>
          </a:bodyPr>
          <a:lstStyle>
            <a:lvl1pPr marL="96441" indent="-96441" algn="l" rtl="0" eaLnBrk="1" fontAlgn="base" hangingPunct="1">
              <a:lnSpc>
                <a:spcPct val="85000"/>
              </a:lnSpc>
              <a:spcBef>
                <a:spcPct val="25000"/>
              </a:spcBef>
              <a:spcAft>
                <a:spcPct val="0"/>
              </a:spcAft>
              <a:buClr>
                <a:schemeClr val="accent6">
                  <a:lumMod val="50000"/>
                </a:schemeClr>
              </a:buClr>
              <a:buSzPct val="100000"/>
              <a:buChar char="•"/>
              <a:defRPr lang="en-US" sz="1200">
                <a:solidFill>
                  <a:schemeClr val="tx1"/>
                </a:solidFill>
                <a:latin typeface="+mn-lt"/>
                <a:ea typeface="ＭＳ Ｐゴシック" pitchFamily="-106" charset="-128"/>
                <a:cs typeface="ＭＳ Ｐゴシック" pitchFamily="-106" charset="-128"/>
              </a:defRPr>
            </a:lvl1pPr>
            <a:lvl2pPr marL="217662" indent="-97780" algn="l" rtl="0" eaLnBrk="1" fontAlgn="base" hangingPunct="1">
              <a:lnSpc>
                <a:spcPct val="85000"/>
              </a:lnSpc>
              <a:spcBef>
                <a:spcPct val="25000"/>
              </a:spcBef>
              <a:spcAft>
                <a:spcPct val="0"/>
              </a:spcAft>
              <a:buClr>
                <a:schemeClr val="accent6">
                  <a:lumMod val="50000"/>
                </a:schemeClr>
              </a:buClr>
              <a:buSzPct val="100000"/>
              <a:buChar char="–"/>
              <a:defRPr lang="en-US" sz="1200">
                <a:solidFill>
                  <a:schemeClr val="tx1"/>
                </a:solidFill>
                <a:latin typeface="+mn-lt"/>
                <a:ea typeface="ＭＳ Ｐゴシック" pitchFamily="-106" charset="-128"/>
              </a:defRPr>
            </a:lvl2pPr>
            <a:lvl3pPr marL="364331" indent="-98450" algn="l" rtl="0" eaLnBrk="1" fontAlgn="base" hangingPunct="1">
              <a:lnSpc>
                <a:spcPct val="85000"/>
              </a:lnSpc>
              <a:spcBef>
                <a:spcPct val="25000"/>
              </a:spcBef>
              <a:spcAft>
                <a:spcPct val="0"/>
              </a:spcAft>
              <a:buClr>
                <a:schemeClr val="accent6">
                  <a:lumMod val="50000"/>
                </a:schemeClr>
              </a:buClr>
              <a:buSzPct val="100000"/>
              <a:buChar char="•"/>
              <a:defRPr lang="en-US" sz="1200">
                <a:solidFill>
                  <a:schemeClr val="tx1"/>
                </a:solidFill>
                <a:latin typeface="+mn-lt"/>
                <a:ea typeface="ＭＳ Ｐゴシック" pitchFamily="-106" charset="-128"/>
              </a:defRPr>
            </a:lvl3pPr>
            <a:lvl4pPr marL="507653" indent="-95102" algn="l" rtl="0" eaLnBrk="1" fontAlgn="base" hangingPunct="1">
              <a:lnSpc>
                <a:spcPct val="85000"/>
              </a:lnSpc>
              <a:spcBef>
                <a:spcPct val="25000"/>
              </a:spcBef>
              <a:spcAft>
                <a:spcPct val="0"/>
              </a:spcAft>
              <a:buClr>
                <a:schemeClr val="accent6">
                  <a:lumMod val="50000"/>
                </a:schemeClr>
              </a:buClr>
              <a:buSzPct val="100000"/>
              <a:buChar char="–"/>
              <a:defRPr lang="en-US" sz="1200">
                <a:solidFill>
                  <a:schemeClr val="tx1"/>
                </a:solidFill>
                <a:latin typeface="+mn-lt"/>
                <a:ea typeface="ＭＳ Ｐゴシック" pitchFamily="-106" charset="-128"/>
              </a:defRPr>
            </a:lvl4pPr>
            <a:lvl5pPr marL="650305" indent="-94432" algn="l" rtl="0" eaLnBrk="1" fontAlgn="base" hangingPunct="1">
              <a:lnSpc>
                <a:spcPct val="85000"/>
              </a:lnSpc>
              <a:spcBef>
                <a:spcPct val="25000"/>
              </a:spcBef>
              <a:spcAft>
                <a:spcPct val="0"/>
              </a:spcAft>
              <a:buClr>
                <a:schemeClr val="accent6">
                  <a:lumMod val="50000"/>
                </a:schemeClr>
              </a:buClr>
              <a:buSzPct val="100000"/>
              <a:buChar char="•"/>
              <a:defRPr lang="en-US" sz="1200">
                <a:solidFill>
                  <a:schemeClr val="tx1"/>
                </a:solidFill>
                <a:latin typeface="+mn-lt"/>
                <a:ea typeface="ＭＳ Ｐゴシック" pitchFamily="-106" charset="-128"/>
              </a:defRPr>
            </a:lvl5pPr>
            <a:lvl6pPr marL="843186" indent="-94432" algn="l" rtl="0" eaLnBrk="1" fontAlgn="base" hangingPunct="1">
              <a:lnSpc>
                <a:spcPct val="85000"/>
              </a:lnSpc>
              <a:spcBef>
                <a:spcPct val="25000"/>
              </a:spcBef>
              <a:spcAft>
                <a:spcPct val="0"/>
              </a:spcAft>
              <a:buClr>
                <a:schemeClr val="hlink"/>
              </a:buClr>
              <a:buSzPct val="100000"/>
              <a:buChar char="•"/>
              <a:defRPr sz="844">
                <a:solidFill>
                  <a:srgbClr val="0105B3"/>
                </a:solidFill>
                <a:latin typeface="+mn-lt"/>
              </a:defRPr>
            </a:lvl6pPr>
            <a:lvl7pPr marL="1036067" indent="-94432" algn="l" rtl="0" eaLnBrk="1" fontAlgn="base" hangingPunct="1">
              <a:lnSpc>
                <a:spcPct val="85000"/>
              </a:lnSpc>
              <a:spcBef>
                <a:spcPct val="25000"/>
              </a:spcBef>
              <a:spcAft>
                <a:spcPct val="0"/>
              </a:spcAft>
              <a:buClr>
                <a:schemeClr val="hlink"/>
              </a:buClr>
              <a:buSzPct val="100000"/>
              <a:buChar char="•"/>
              <a:defRPr sz="844">
                <a:solidFill>
                  <a:srgbClr val="0105B3"/>
                </a:solidFill>
                <a:latin typeface="+mn-lt"/>
              </a:defRPr>
            </a:lvl7pPr>
            <a:lvl8pPr marL="1228949" indent="-94432" algn="l" rtl="0" eaLnBrk="1" fontAlgn="base" hangingPunct="1">
              <a:lnSpc>
                <a:spcPct val="85000"/>
              </a:lnSpc>
              <a:spcBef>
                <a:spcPct val="25000"/>
              </a:spcBef>
              <a:spcAft>
                <a:spcPct val="0"/>
              </a:spcAft>
              <a:buClr>
                <a:schemeClr val="hlink"/>
              </a:buClr>
              <a:buSzPct val="100000"/>
              <a:buChar char="•"/>
              <a:defRPr sz="844">
                <a:solidFill>
                  <a:srgbClr val="0105B3"/>
                </a:solidFill>
                <a:latin typeface="+mn-lt"/>
              </a:defRPr>
            </a:lvl8pPr>
            <a:lvl9pPr marL="1421830" indent="-94432" algn="l" rtl="0" eaLnBrk="1" fontAlgn="base" hangingPunct="1">
              <a:lnSpc>
                <a:spcPct val="85000"/>
              </a:lnSpc>
              <a:spcBef>
                <a:spcPct val="25000"/>
              </a:spcBef>
              <a:spcAft>
                <a:spcPct val="0"/>
              </a:spcAft>
              <a:buClr>
                <a:schemeClr val="hlink"/>
              </a:buClr>
              <a:buSzPct val="100000"/>
              <a:buChar char="•"/>
              <a:defRPr sz="844">
                <a:solidFill>
                  <a:srgbClr val="0105B3"/>
                </a:solidFill>
                <a:latin typeface="+mn-lt"/>
              </a:defRPr>
            </a:lvl9pPr>
          </a:lstStyle>
          <a:p>
            <a:r>
              <a:rPr lang="en-US" sz="1600" kern="0" dirty="0"/>
              <a:t>LHP has maintained the laser temperature</a:t>
            </a:r>
          </a:p>
        </p:txBody>
      </p:sp>
    </p:spTree>
    <p:extLst>
      <p:ext uri="{BB962C8B-B14F-4D97-AF65-F5344CB8AC3E}">
        <p14:creationId xmlns:p14="http://schemas.microsoft.com/office/powerpoint/2010/main" val="1286599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1A84D4-F449-2542-BC97-1467F6606E8D}"/>
              </a:ext>
            </a:extLst>
          </p:cNvPr>
          <p:cNvSpPr>
            <a:spLocks noGrp="1"/>
          </p:cNvSpPr>
          <p:nvPr>
            <p:ph type="title"/>
          </p:nvPr>
        </p:nvSpPr>
        <p:spPr/>
        <p:txBody>
          <a:bodyPr/>
          <a:lstStyle/>
          <a:p>
            <a:r>
              <a:rPr lang="en-US" dirty="0"/>
              <a:t>ATLAS Team</a:t>
            </a:r>
          </a:p>
        </p:txBody>
      </p:sp>
      <p:sp>
        <p:nvSpPr>
          <p:cNvPr id="4" name="Slide Number Placeholder 3">
            <a:extLst>
              <a:ext uri="{FF2B5EF4-FFF2-40B4-BE49-F238E27FC236}">
                <a16:creationId xmlns:a16="http://schemas.microsoft.com/office/drawing/2014/main" xmlns="" id="{73837070-259C-124A-9B02-E7B6507C228C}"/>
              </a:ext>
            </a:extLst>
          </p:cNvPr>
          <p:cNvSpPr>
            <a:spLocks noGrp="1"/>
          </p:cNvSpPr>
          <p:nvPr>
            <p:ph type="sldNum" sz="quarter" idx="12"/>
          </p:nvPr>
        </p:nvSpPr>
        <p:spPr/>
        <p:txBody>
          <a:bodyPr/>
          <a:lstStyle/>
          <a:p>
            <a:fld id="{033793A4-DCC6-4EBF-A681-1ED602A0A0F4}" type="slidenum">
              <a:rPr lang="en-US" smtClean="0"/>
              <a:t>4</a:t>
            </a:fld>
            <a:endParaRPr lang="en-US"/>
          </a:p>
        </p:txBody>
      </p:sp>
      <p:graphicFrame>
        <p:nvGraphicFramePr>
          <p:cNvPr id="21" name="Content Placeholder 20">
            <a:extLst>
              <a:ext uri="{FF2B5EF4-FFF2-40B4-BE49-F238E27FC236}">
                <a16:creationId xmlns:a16="http://schemas.microsoft.com/office/drawing/2014/main" xmlns="" id="{9BE0391A-919B-AE4C-AAD7-F6438364E25D}"/>
              </a:ext>
            </a:extLst>
          </p:cNvPr>
          <p:cNvGraphicFramePr>
            <a:graphicFrameLocks noGrp="1"/>
          </p:cNvGraphicFramePr>
          <p:nvPr>
            <p:ph idx="1"/>
            <p:extLst>
              <p:ext uri="{D42A27DB-BD31-4B8C-83A1-F6EECF244321}">
                <p14:modId xmlns:p14="http://schemas.microsoft.com/office/powerpoint/2010/main" val="1301947519"/>
              </p:ext>
            </p:extLst>
          </p:nvPr>
        </p:nvGraphicFramePr>
        <p:xfrm>
          <a:off x="151334" y="1039362"/>
          <a:ext cx="1076333" cy="5517291"/>
        </p:xfrm>
        <a:graphic>
          <a:graphicData uri="http://schemas.openxmlformats.org/drawingml/2006/table">
            <a:tbl>
              <a:tblPr>
                <a:tableStyleId>{793D81CF-94F2-401A-BA57-92F5A7B2D0C5}</a:tableStyleId>
              </a:tblPr>
              <a:tblGrid>
                <a:gridCol w="365133">
                  <a:extLst>
                    <a:ext uri="{9D8B030D-6E8A-4147-A177-3AD203B41FA5}">
                      <a16:colId xmlns:a16="http://schemas.microsoft.com/office/drawing/2014/main" xmlns="" val="375328015"/>
                    </a:ext>
                  </a:extLst>
                </a:gridCol>
                <a:gridCol w="711200">
                  <a:extLst>
                    <a:ext uri="{9D8B030D-6E8A-4147-A177-3AD203B41FA5}">
                      <a16:colId xmlns:a16="http://schemas.microsoft.com/office/drawing/2014/main" xmlns="" val="2211741119"/>
                    </a:ext>
                  </a:extLst>
                </a:gridCol>
              </a:tblGrid>
              <a:tr h="210678">
                <a:tc>
                  <a:txBody>
                    <a:bodyPr/>
                    <a:lstStyle/>
                    <a:p>
                      <a:pPr algn="ctr" fontAlgn="b"/>
                      <a:r>
                        <a:rPr lang="en-US" sz="600" u="none" strike="noStrike" dirty="0">
                          <a:effectLst/>
                        </a:rPr>
                        <a:t> </a:t>
                      </a:r>
                      <a:r>
                        <a:rPr lang="en-US" sz="600" u="none" strike="noStrike" dirty="0" err="1">
                          <a:effectLst/>
                        </a:rPr>
                        <a:t>Adebo</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a:effectLst/>
                        </a:rPr>
                        <a:t>Ajibade-Akonai</a:t>
                      </a:r>
                      <a:endParaRPr lang="en-US" sz="600" b="0" i="0" u="none" strike="noStrike">
                        <a:effectLst/>
                        <a:latin typeface="Arial" panose="020B0604020202020204" pitchFamily="34" charset="0"/>
                      </a:endParaRPr>
                    </a:p>
                  </a:txBody>
                  <a:tcPr marL="8595" marR="8595" marT="8595" marB="0" anchor="ctr"/>
                </a:tc>
                <a:extLst>
                  <a:ext uri="{0D108BD9-81ED-4DB2-BD59-A6C34878D82A}">
                    <a16:rowId xmlns:a16="http://schemas.microsoft.com/office/drawing/2014/main" xmlns="" val="2711205927"/>
                  </a:ext>
                </a:extLst>
              </a:tr>
              <a:tr h="223071">
                <a:tc>
                  <a:txBody>
                    <a:bodyPr/>
                    <a:lstStyle/>
                    <a:p>
                      <a:pPr algn="ctr" fontAlgn="b"/>
                      <a:r>
                        <a:rPr lang="en-US" sz="600" u="none" strike="noStrike" dirty="0">
                          <a:effectLst/>
                        </a:rPr>
                        <a:t> Larry</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dirty="0">
                          <a:effectLst/>
                        </a:rPr>
                        <a:t>Alexander</a:t>
                      </a:r>
                      <a:endParaRPr lang="en-US" sz="600" b="0" i="0" u="none" strike="noStrike" dirty="0">
                        <a:effectLst/>
                        <a:latin typeface="Arial" panose="020B0604020202020204" pitchFamily="34" charset="0"/>
                      </a:endParaRPr>
                    </a:p>
                  </a:txBody>
                  <a:tcPr marL="8595" marR="8595" marT="8595" marB="0" anchor="ctr"/>
                </a:tc>
                <a:extLst>
                  <a:ext uri="{0D108BD9-81ED-4DB2-BD59-A6C34878D82A}">
                    <a16:rowId xmlns:a16="http://schemas.microsoft.com/office/drawing/2014/main" xmlns="" val="3879533810"/>
                  </a:ext>
                </a:extLst>
              </a:tr>
              <a:tr h="187752">
                <a:tc>
                  <a:txBody>
                    <a:bodyPr/>
                    <a:lstStyle/>
                    <a:p>
                      <a:pPr algn="ctr" fontAlgn="b"/>
                      <a:r>
                        <a:rPr lang="en-US" sz="600" u="none" strike="noStrike" dirty="0">
                          <a:effectLst/>
                        </a:rPr>
                        <a:t> Kim</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dirty="0">
                          <a:effectLst/>
                        </a:rPr>
                        <a:t>Allgood</a:t>
                      </a:r>
                      <a:endParaRPr lang="en-US" sz="600" b="0" i="0" u="none" strike="noStrike" dirty="0">
                        <a:effectLst/>
                        <a:latin typeface="Arial" panose="020B0604020202020204" pitchFamily="34" charset="0"/>
                      </a:endParaRPr>
                    </a:p>
                  </a:txBody>
                  <a:tcPr marL="8595" marR="8595" marT="8595" marB="0" anchor="ctr"/>
                </a:tc>
                <a:extLst>
                  <a:ext uri="{0D108BD9-81ED-4DB2-BD59-A6C34878D82A}">
                    <a16:rowId xmlns:a16="http://schemas.microsoft.com/office/drawing/2014/main" xmlns="" val="3784874887"/>
                  </a:ext>
                </a:extLst>
              </a:tr>
              <a:tr h="210678">
                <a:tc>
                  <a:txBody>
                    <a:bodyPr/>
                    <a:lstStyle/>
                    <a:p>
                      <a:pPr algn="ctr" fontAlgn="b"/>
                      <a:r>
                        <a:rPr lang="en-US" sz="600" u="none" strike="noStrike" dirty="0">
                          <a:effectLst/>
                        </a:rPr>
                        <a:t> Craig</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dirty="0" err="1">
                          <a:effectLst/>
                        </a:rPr>
                        <a:t>Auletti</a:t>
                      </a:r>
                      <a:endParaRPr lang="en-US" sz="600" b="0" i="0" u="none" strike="noStrike" dirty="0">
                        <a:effectLst/>
                        <a:latin typeface="Arial" panose="020B0604020202020204" pitchFamily="34" charset="0"/>
                      </a:endParaRPr>
                    </a:p>
                  </a:txBody>
                  <a:tcPr marL="8595" marR="8595" marT="8595" marB="0" anchor="ctr"/>
                </a:tc>
                <a:extLst>
                  <a:ext uri="{0D108BD9-81ED-4DB2-BD59-A6C34878D82A}">
                    <a16:rowId xmlns:a16="http://schemas.microsoft.com/office/drawing/2014/main" xmlns="" val="1348379941"/>
                  </a:ext>
                </a:extLst>
              </a:tr>
              <a:tr h="187752">
                <a:tc>
                  <a:txBody>
                    <a:bodyPr/>
                    <a:lstStyle/>
                    <a:p>
                      <a:pPr algn="ctr" fontAlgn="b"/>
                      <a:r>
                        <a:rPr lang="en-US" sz="600" u="none" strike="noStrike" dirty="0">
                          <a:effectLst/>
                        </a:rPr>
                        <a:t> </a:t>
                      </a:r>
                      <a:r>
                        <a:rPr lang="en-US" sz="600" u="none" strike="noStrike" dirty="0" err="1">
                          <a:effectLst/>
                        </a:rPr>
                        <a:t>Ivelin</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dirty="0" err="1">
                          <a:effectLst/>
                        </a:rPr>
                        <a:t>Bakalski</a:t>
                      </a:r>
                      <a:endParaRPr lang="en-US" sz="600" b="0" i="0" u="none" strike="noStrike" dirty="0">
                        <a:effectLst/>
                        <a:latin typeface="Arial" panose="020B0604020202020204" pitchFamily="34" charset="0"/>
                      </a:endParaRPr>
                    </a:p>
                  </a:txBody>
                  <a:tcPr marL="8595" marR="8595" marT="8595" marB="0" anchor="ctr"/>
                </a:tc>
                <a:extLst>
                  <a:ext uri="{0D108BD9-81ED-4DB2-BD59-A6C34878D82A}">
                    <a16:rowId xmlns:a16="http://schemas.microsoft.com/office/drawing/2014/main" xmlns="" val="2365269793"/>
                  </a:ext>
                </a:extLst>
              </a:tr>
              <a:tr h="187752">
                <a:tc>
                  <a:txBody>
                    <a:bodyPr/>
                    <a:lstStyle/>
                    <a:p>
                      <a:pPr algn="ctr" fontAlgn="b"/>
                      <a:r>
                        <a:rPr lang="en-US" sz="600" u="none" strike="noStrike" dirty="0">
                          <a:effectLst/>
                        </a:rPr>
                        <a:t> Davy</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dirty="0">
                          <a:effectLst/>
                        </a:rPr>
                        <a:t>Baker</a:t>
                      </a:r>
                      <a:endParaRPr lang="en-US" sz="600" b="0" i="0" u="none" strike="noStrike" dirty="0">
                        <a:effectLst/>
                        <a:latin typeface="Arial" panose="020B0604020202020204" pitchFamily="34" charset="0"/>
                      </a:endParaRPr>
                    </a:p>
                  </a:txBody>
                  <a:tcPr marL="8595" marR="8595" marT="8595" marB="0" anchor="ctr"/>
                </a:tc>
                <a:extLst>
                  <a:ext uri="{0D108BD9-81ED-4DB2-BD59-A6C34878D82A}">
                    <a16:rowId xmlns:a16="http://schemas.microsoft.com/office/drawing/2014/main" xmlns="" val="924693052"/>
                  </a:ext>
                </a:extLst>
              </a:tr>
              <a:tr h="187752">
                <a:tc>
                  <a:txBody>
                    <a:bodyPr/>
                    <a:lstStyle/>
                    <a:p>
                      <a:pPr algn="ctr" fontAlgn="b"/>
                      <a:r>
                        <a:rPr lang="en-US" sz="600" u="none" strike="noStrike" dirty="0">
                          <a:effectLst/>
                        </a:rPr>
                        <a:t> </a:t>
                      </a:r>
                      <a:r>
                        <a:rPr lang="en-US" sz="600" u="none" strike="noStrike" dirty="0" err="1">
                          <a:effectLst/>
                        </a:rPr>
                        <a:t>Sito</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dirty="0" err="1">
                          <a:effectLst/>
                        </a:rPr>
                        <a:t>Balleza</a:t>
                      </a:r>
                      <a:endParaRPr lang="en-US" sz="600" b="0" i="0" u="none" strike="noStrike" dirty="0">
                        <a:effectLst/>
                        <a:latin typeface="Arial" panose="020B0604020202020204" pitchFamily="34" charset="0"/>
                      </a:endParaRPr>
                    </a:p>
                  </a:txBody>
                  <a:tcPr marL="8595" marR="8595" marT="8595" marB="0" anchor="ctr"/>
                </a:tc>
                <a:extLst>
                  <a:ext uri="{0D108BD9-81ED-4DB2-BD59-A6C34878D82A}">
                    <a16:rowId xmlns:a16="http://schemas.microsoft.com/office/drawing/2014/main" xmlns="" val="2179955444"/>
                  </a:ext>
                </a:extLst>
              </a:tr>
              <a:tr h="187752">
                <a:tc>
                  <a:txBody>
                    <a:bodyPr/>
                    <a:lstStyle/>
                    <a:p>
                      <a:pPr algn="ctr" fontAlgn="b"/>
                      <a:r>
                        <a:rPr lang="en-US" sz="600" u="none" strike="noStrike" dirty="0">
                          <a:effectLst/>
                        </a:rPr>
                        <a:t> Brett </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dirty="0" err="1">
                          <a:effectLst/>
                        </a:rPr>
                        <a:t>Baseley</a:t>
                      </a:r>
                      <a:endParaRPr lang="en-US" sz="600" b="0" i="0" u="none" strike="noStrike" dirty="0">
                        <a:effectLst/>
                        <a:latin typeface="Arial" panose="020B0604020202020204" pitchFamily="34" charset="0"/>
                      </a:endParaRPr>
                    </a:p>
                  </a:txBody>
                  <a:tcPr marL="8595" marR="8595" marT="8595" marB="0" anchor="ctr"/>
                </a:tc>
                <a:extLst>
                  <a:ext uri="{0D108BD9-81ED-4DB2-BD59-A6C34878D82A}">
                    <a16:rowId xmlns:a16="http://schemas.microsoft.com/office/drawing/2014/main" xmlns="" val="404971828"/>
                  </a:ext>
                </a:extLst>
              </a:tr>
              <a:tr h="210678">
                <a:tc>
                  <a:txBody>
                    <a:bodyPr/>
                    <a:lstStyle/>
                    <a:p>
                      <a:pPr algn="ctr" fontAlgn="b"/>
                      <a:r>
                        <a:rPr lang="en-US" sz="600" u="none" strike="noStrike" dirty="0">
                          <a:effectLst/>
                        </a:rPr>
                        <a:t> Mike</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dirty="0">
                          <a:effectLst/>
                        </a:rPr>
                        <a:t>Bay</a:t>
                      </a:r>
                      <a:endParaRPr lang="en-US" sz="600" b="0" i="0" u="none" strike="noStrike" dirty="0">
                        <a:effectLst/>
                        <a:latin typeface="Arial" panose="020B0604020202020204" pitchFamily="34" charset="0"/>
                      </a:endParaRPr>
                    </a:p>
                  </a:txBody>
                  <a:tcPr marL="8595" marR="8595" marT="8595" marB="0" anchor="ctr"/>
                </a:tc>
                <a:extLst>
                  <a:ext uri="{0D108BD9-81ED-4DB2-BD59-A6C34878D82A}">
                    <a16:rowId xmlns:a16="http://schemas.microsoft.com/office/drawing/2014/main" xmlns="" val="187354227"/>
                  </a:ext>
                </a:extLst>
              </a:tr>
              <a:tr h="187752">
                <a:tc>
                  <a:txBody>
                    <a:bodyPr/>
                    <a:lstStyle/>
                    <a:p>
                      <a:pPr algn="ctr" fontAlgn="b"/>
                      <a:r>
                        <a:rPr lang="en-US" sz="600" u="none" strike="noStrike" dirty="0">
                          <a:effectLst/>
                        </a:rPr>
                        <a:t> Konrad</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dirty="0" err="1">
                          <a:effectLst/>
                        </a:rPr>
                        <a:t>Bergandy</a:t>
                      </a:r>
                      <a:endParaRPr lang="en-US" sz="600" b="0" i="0" u="none" strike="noStrike" dirty="0">
                        <a:effectLst/>
                        <a:latin typeface="Arial" panose="020B0604020202020204" pitchFamily="34" charset="0"/>
                      </a:endParaRPr>
                    </a:p>
                  </a:txBody>
                  <a:tcPr marL="8595" marR="8595" marT="8595" marB="0" anchor="ctr"/>
                </a:tc>
                <a:extLst>
                  <a:ext uri="{0D108BD9-81ED-4DB2-BD59-A6C34878D82A}">
                    <a16:rowId xmlns:a16="http://schemas.microsoft.com/office/drawing/2014/main" xmlns="" val="1210470106"/>
                  </a:ext>
                </a:extLst>
              </a:tr>
              <a:tr h="187752">
                <a:tc>
                  <a:txBody>
                    <a:bodyPr/>
                    <a:lstStyle/>
                    <a:p>
                      <a:pPr algn="ctr" fontAlgn="b"/>
                      <a:r>
                        <a:rPr lang="en-US" sz="600" u="none" strike="noStrike" dirty="0">
                          <a:effectLst/>
                        </a:rPr>
                        <a:t> Ellen</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dirty="0">
                          <a:effectLst/>
                        </a:rPr>
                        <a:t>Bickel</a:t>
                      </a:r>
                      <a:endParaRPr lang="en-US" sz="600" b="0" i="0" u="none" strike="noStrike" dirty="0">
                        <a:effectLst/>
                        <a:latin typeface="Arial" panose="020B0604020202020204" pitchFamily="34" charset="0"/>
                      </a:endParaRPr>
                    </a:p>
                  </a:txBody>
                  <a:tcPr marL="8595" marR="8595" marT="8595" marB="0" anchor="ctr"/>
                </a:tc>
                <a:extLst>
                  <a:ext uri="{0D108BD9-81ED-4DB2-BD59-A6C34878D82A}">
                    <a16:rowId xmlns:a16="http://schemas.microsoft.com/office/drawing/2014/main" xmlns="" val="1244570909"/>
                  </a:ext>
                </a:extLst>
              </a:tr>
              <a:tr h="187752">
                <a:tc>
                  <a:txBody>
                    <a:bodyPr/>
                    <a:lstStyle/>
                    <a:p>
                      <a:pPr algn="ctr" fontAlgn="b"/>
                      <a:r>
                        <a:rPr lang="en-US" sz="600" u="none" strike="noStrike" dirty="0">
                          <a:effectLst/>
                        </a:rPr>
                        <a:t> Diana</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dirty="0">
                          <a:effectLst/>
                        </a:rPr>
                        <a:t>Blair</a:t>
                      </a:r>
                      <a:endParaRPr lang="en-US" sz="600" b="0" i="0" u="none" strike="noStrike" dirty="0">
                        <a:effectLst/>
                        <a:latin typeface="Arial" panose="020B0604020202020204" pitchFamily="34" charset="0"/>
                      </a:endParaRPr>
                    </a:p>
                  </a:txBody>
                  <a:tcPr marL="8595" marR="8595" marT="8595" marB="0" anchor="ctr"/>
                </a:tc>
                <a:extLst>
                  <a:ext uri="{0D108BD9-81ED-4DB2-BD59-A6C34878D82A}">
                    <a16:rowId xmlns:a16="http://schemas.microsoft.com/office/drawing/2014/main" xmlns="" val="1410088022"/>
                  </a:ext>
                </a:extLst>
              </a:tr>
              <a:tr h="210678">
                <a:tc>
                  <a:txBody>
                    <a:bodyPr/>
                    <a:lstStyle/>
                    <a:p>
                      <a:pPr algn="ctr" fontAlgn="b"/>
                      <a:r>
                        <a:rPr lang="en-US" sz="600" u="none" strike="noStrike" dirty="0">
                          <a:effectLst/>
                        </a:rPr>
                        <a:t> Ken</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dirty="0" err="1">
                          <a:effectLst/>
                        </a:rPr>
                        <a:t>Blumenstock</a:t>
                      </a:r>
                      <a:endParaRPr lang="en-US" sz="600" b="0" i="0" u="none" strike="noStrike" dirty="0">
                        <a:effectLst/>
                        <a:latin typeface="Arial" panose="020B0604020202020204" pitchFamily="34" charset="0"/>
                      </a:endParaRPr>
                    </a:p>
                  </a:txBody>
                  <a:tcPr marL="8595" marR="8595" marT="8595" marB="0" anchor="ctr"/>
                </a:tc>
                <a:extLst>
                  <a:ext uri="{0D108BD9-81ED-4DB2-BD59-A6C34878D82A}">
                    <a16:rowId xmlns:a16="http://schemas.microsoft.com/office/drawing/2014/main" xmlns="" val="2565357302"/>
                  </a:ext>
                </a:extLst>
              </a:tr>
              <a:tr h="210678">
                <a:tc>
                  <a:txBody>
                    <a:bodyPr/>
                    <a:lstStyle/>
                    <a:p>
                      <a:pPr algn="ctr" fontAlgn="b"/>
                      <a:r>
                        <a:rPr lang="en-US" sz="600" u="none" strike="noStrike" dirty="0">
                          <a:effectLst/>
                        </a:rPr>
                        <a:t> Meg</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dirty="0">
                          <a:effectLst/>
                        </a:rPr>
                        <a:t>Bock</a:t>
                      </a:r>
                      <a:endParaRPr lang="en-US" sz="600" b="0" i="0" u="none" strike="noStrike" dirty="0">
                        <a:effectLst/>
                        <a:latin typeface="Arial" panose="020B0604020202020204" pitchFamily="34" charset="0"/>
                      </a:endParaRPr>
                    </a:p>
                  </a:txBody>
                  <a:tcPr marL="8595" marR="8595" marT="8595" marB="0" anchor="ctr"/>
                </a:tc>
                <a:extLst>
                  <a:ext uri="{0D108BD9-81ED-4DB2-BD59-A6C34878D82A}">
                    <a16:rowId xmlns:a16="http://schemas.microsoft.com/office/drawing/2014/main" xmlns="" val="1835691420"/>
                  </a:ext>
                </a:extLst>
              </a:tr>
              <a:tr h="210678">
                <a:tc>
                  <a:txBody>
                    <a:bodyPr/>
                    <a:lstStyle/>
                    <a:p>
                      <a:pPr algn="ctr" fontAlgn="b"/>
                      <a:r>
                        <a:rPr lang="en-US" sz="600" u="none" strike="noStrike" dirty="0">
                          <a:effectLst/>
                        </a:rPr>
                        <a:t> Joseph</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dirty="0" err="1">
                          <a:effectLst/>
                        </a:rPr>
                        <a:t>Bonafede</a:t>
                      </a:r>
                      <a:endParaRPr lang="en-US" sz="600" b="0" i="0" u="none" strike="noStrike" dirty="0">
                        <a:effectLst/>
                        <a:latin typeface="Arial" panose="020B0604020202020204" pitchFamily="34" charset="0"/>
                      </a:endParaRPr>
                    </a:p>
                  </a:txBody>
                  <a:tcPr marL="8595" marR="8595" marT="8595" marB="0" anchor="ctr"/>
                </a:tc>
                <a:extLst>
                  <a:ext uri="{0D108BD9-81ED-4DB2-BD59-A6C34878D82A}">
                    <a16:rowId xmlns:a16="http://schemas.microsoft.com/office/drawing/2014/main" xmlns="" val="3267041613"/>
                  </a:ext>
                </a:extLst>
              </a:tr>
              <a:tr h="210678">
                <a:tc>
                  <a:txBody>
                    <a:bodyPr/>
                    <a:lstStyle/>
                    <a:p>
                      <a:pPr algn="ctr" fontAlgn="b"/>
                      <a:r>
                        <a:rPr lang="en-US" sz="600" u="none" strike="noStrike" dirty="0">
                          <a:effectLst/>
                        </a:rPr>
                        <a:t> Ray</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dirty="0" err="1">
                          <a:effectLst/>
                        </a:rPr>
                        <a:t>Boucarut</a:t>
                      </a:r>
                      <a:endParaRPr lang="en-US" sz="600" b="0" i="0" u="none" strike="noStrike" dirty="0">
                        <a:effectLst/>
                        <a:latin typeface="Arial" panose="020B0604020202020204" pitchFamily="34" charset="0"/>
                      </a:endParaRPr>
                    </a:p>
                  </a:txBody>
                  <a:tcPr marL="8595" marR="8595" marT="8595" marB="0" anchor="ctr"/>
                </a:tc>
                <a:extLst>
                  <a:ext uri="{0D108BD9-81ED-4DB2-BD59-A6C34878D82A}">
                    <a16:rowId xmlns:a16="http://schemas.microsoft.com/office/drawing/2014/main" xmlns="" val="2303291038"/>
                  </a:ext>
                </a:extLst>
              </a:tr>
              <a:tr h="210678">
                <a:tc>
                  <a:txBody>
                    <a:bodyPr/>
                    <a:lstStyle/>
                    <a:p>
                      <a:pPr algn="ctr" fontAlgn="b"/>
                      <a:r>
                        <a:rPr lang="en-US" sz="600" u="none" strike="noStrike" dirty="0">
                          <a:effectLst/>
                        </a:rPr>
                        <a:t> William</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a:effectLst/>
                        </a:rPr>
                        <a:t>Bowers</a:t>
                      </a:r>
                      <a:endParaRPr lang="en-US" sz="600" b="0" i="0" u="none" strike="noStrike">
                        <a:effectLst/>
                        <a:latin typeface="Arial" panose="020B0604020202020204" pitchFamily="34" charset="0"/>
                      </a:endParaRPr>
                    </a:p>
                  </a:txBody>
                  <a:tcPr marL="8595" marR="8595" marT="8595" marB="0" anchor="ctr"/>
                </a:tc>
                <a:extLst>
                  <a:ext uri="{0D108BD9-81ED-4DB2-BD59-A6C34878D82A}">
                    <a16:rowId xmlns:a16="http://schemas.microsoft.com/office/drawing/2014/main" xmlns="" val="3461096863"/>
                  </a:ext>
                </a:extLst>
              </a:tr>
              <a:tr h="210678">
                <a:tc>
                  <a:txBody>
                    <a:bodyPr/>
                    <a:lstStyle/>
                    <a:p>
                      <a:pPr algn="ctr" fontAlgn="b"/>
                      <a:r>
                        <a:rPr lang="en-US" sz="600" u="none" strike="noStrike" dirty="0">
                          <a:effectLst/>
                        </a:rPr>
                        <a:t> Heather</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dirty="0">
                          <a:effectLst/>
                        </a:rPr>
                        <a:t>Bradshaw</a:t>
                      </a:r>
                      <a:endParaRPr lang="en-US" sz="600" b="0" i="0" u="none" strike="noStrike" dirty="0">
                        <a:effectLst/>
                        <a:latin typeface="Arial" panose="020B0604020202020204" pitchFamily="34" charset="0"/>
                      </a:endParaRPr>
                    </a:p>
                  </a:txBody>
                  <a:tcPr marL="8595" marR="8595" marT="8595" marB="0" anchor="ctr"/>
                </a:tc>
                <a:extLst>
                  <a:ext uri="{0D108BD9-81ED-4DB2-BD59-A6C34878D82A}">
                    <a16:rowId xmlns:a16="http://schemas.microsoft.com/office/drawing/2014/main" xmlns="" val="580012586"/>
                  </a:ext>
                </a:extLst>
              </a:tr>
              <a:tr h="210678">
                <a:tc>
                  <a:txBody>
                    <a:bodyPr/>
                    <a:lstStyle/>
                    <a:p>
                      <a:pPr algn="ctr" fontAlgn="b"/>
                      <a:r>
                        <a:rPr lang="en-US" sz="600" u="none" strike="noStrike" dirty="0">
                          <a:effectLst/>
                        </a:rPr>
                        <a:t> Dann</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dirty="0">
                          <a:effectLst/>
                        </a:rPr>
                        <a:t>Brown</a:t>
                      </a:r>
                      <a:endParaRPr lang="en-US" sz="600" b="0" i="0" u="none" strike="noStrike" dirty="0">
                        <a:effectLst/>
                        <a:latin typeface="Arial" panose="020B0604020202020204" pitchFamily="34" charset="0"/>
                      </a:endParaRPr>
                    </a:p>
                  </a:txBody>
                  <a:tcPr marL="8595" marR="8595" marT="8595" marB="0" anchor="ctr"/>
                </a:tc>
                <a:extLst>
                  <a:ext uri="{0D108BD9-81ED-4DB2-BD59-A6C34878D82A}">
                    <a16:rowId xmlns:a16="http://schemas.microsoft.com/office/drawing/2014/main" xmlns="" val="2415303114"/>
                  </a:ext>
                </a:extLst>
              </a:tr>
              <a:tr h="210678">
                <a:tc>
                  <a:txBody>
                    <a:bodyPr/>
                    <a:lstStyle/>
                    <a:p>
                      <a:pPr algn="ctr" fontAlgn="b"/>
                      <a:r>
                        <a:rPr lang="en-US" sz="600" u="none" strike="noStrike" dirty="0">
                          <a:effectLst/>
                        </a:rPr>
                        <a:t> Nadia</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dirty="0">
                          <a:effectLst/>
                        </a:rPr>
                        <a:t>Brown</a:t>
                      </a:r>
                      <a:endParaRPr lang="en-US" sz="600" b="0" i="0" u="none" strike="noStrike" dirty="0">
                        <a:effectLst/>
                        <a:latin typeface="Arial" panose="020B0604020202020204" pitchFamily="34" charset="0"/>
                      </a:endParaRPr>
                    </a:p>
                  </a:txBody>
                  <a:tcPr marL="8595" marR="8595" marT="8595" marB="0" anchor="ctr"/>
                </a:tc>
                <a:extLst>
                  <a:ext uri="{0D108BD9-81ED-4DB2-BD59-A6C34878D82A}">
                    <a16:rowId xmlns:a16="http://schemas.microsoft.com/office/drawing/2014/main" xmlns="" val="3670817583"/>
                  </a:ext>
                </a:extLst>
              </a:tr>
              <a:tr h="210678">
                <a:tc>
                  <a:txBody>
                    <a:bodyPr/>
                    <a:lstStyle/>
                    <a:p>
                      <a:pPr algn="ctr" fontAlgn="b"/>
                      <a:r>
                        <a:rPr lang="en-US" sz="600" u="none" strike="noStrike" dirty="0">
                          <a:effectLst/>
                        </a:rPr>
                        <a:t> Jim</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a:effectLst/>
                        </a:rPr>
                        <a:t>Buchheit</a:t>
                      </a:r>
                      <a:endParaRPr lang="en-US" sz="600" b="0" i="0" u="none" strike="noStrike">
                        <a:effectLst/>
                        <a:latin typeface="Arial" panose="020B0604020202020204" pitchFamily="34" charset="0"/>
                      </a:endParaRPr>
                    </a:p>
                  </a:txBody>
                  <a:tcPr marL="8595" marR="8595" marT="8595" marB="0" anchor="ctr"/>
                </a:tc>
                <a:extLst>
                  <a:ext uri="{0D108BD9-81ED-4DB2-BD59-A6C34878D82A}">
                    <a16:rowId xmlns:a16="http://schemas.microsoft.com/office/drawing/2014/main" xmlns="" val="2508943105"/>
                  </a:ext>
                </a:extLst>
              </a:tr>
              <a:tr h="210678">
                <a:tc>
                  <a:txBody>
                    <a:bodyPr/>
                    <a:lstStyle/>
                    <a:p>
                      <a:pPr algn="ctr" fontAlgn="b"/>
                      <a:r>
                        <a:rPr lang="en-US" sz="600" u="none" strike="noStrike" dirty="0">
                          <a:effectLst/>
                        </a:rPr>
                        <a:t> Mike</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a:effectLst/>
                        </a:rPr>
                        <a:t>Burns</a:t>
                      </a:r>
                      <a:endParaRPr lang="en-US" sz="600" b="0" i="0" u="none" strike="noStrike">
                        <a:effectLst/>
                        <a:latin typeface="Arial" panose="020B0604020202020204" pitchFamily="34" charset="0"/>
                      </a:endParaRPr>
                    </a:p>
                  </a:txBody>
                  <a:tcPr marL="8595" marR="8595" marT="8595" marB="0" anchor="ctr"/>
                </a:tc>
                <a:extLst>
                  <a:ext uri="{0D108BD9-81ED-4DB2-BD59-A6C34878D82A}">
                    <a16:rowId xmlns:a16="http://schemas.microsoft.com/office/drawing/2014/main" xmlns="" val="4115553685"/>
                  </a:ext>
                </a:extLst>
              </a:tr>
              <a:tr h="210678">
                <a:tc>
                  <a:txBody>
                    <a:bodyPr/>
                    <a:lstStyle/>
                    <a:p>
                      <a:pPr algn="ctr" fontAlgn="b"/>
                      <a:r>
                        <a:rPr lang="en-US" sz="600" u="none" strike="noStrike" dirty="0">
                          <a:effectLst/>
                        </a:rPr>
                        <a:t> David</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dirty="0" err="1">
                          <a:effectLst/>
                        </a:rPr>
                        <a:t>Burtis</a:t>
                      </a:r>
                      <a:endParaRPr lang="en-US" sz="600" b="0" i="0" u="none" strike="noStrike" dirty="0">
                        <a:effectLst/>
                        <a:latin typeface="Arial" panose="020B0604020202020204" pitchFamily="34" charset="0"/>
                      </a:endParaRPr>
                    </a:p>
                  </a:txBody>
                  <a:tcPr marL="8595" marR="8595" marT="8595" marB="0" anchor="ctr"/>
                </a:tc>
                <a:extLst>
                  <a:ext uri="{0D108BD9-81ED-4DB2-BD59-A6C34878D82A}">
                    <a16:rowId xmlns:a16="http://schemas.microsoft.com/office/drawing/2014/main" xmlns="" val="4238144660"/>
                  </a:ext>
                </a:extLst>
              </a:tr>
              <a:tr h="210678">
                <a:tc>
                  <a:txBody>
                    <a:bodyPr/>
                    <a:lstStyle/>
                    <a:p>
                      <a:pPr algn="ctr" fontAlgn="b"/>
                      <a:r>
                        <a:rPr lang="en-US" sz="600" u="none" strike="noStrike" dirty="0">
                          <a:effectLst/>
                        </a:rPr>
                        <a:t> Paula</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dirty="0">
                          <a:effectLst/>
                        </a:rPr>
                        <a:t>Cain</a:t>
                      </a:r>
                      <a:endParaRPr lang="en-US" sz="600" b="0" i="0" u="none" strike="noStrike" dirty="0">
                        <a:effectLst/>
                        <a:latin typeface="Arial" panose="020B0604020202020204" pitchFamily="34" charset="0"/>
                      </a:endParaRPr>
                    </a:p>
                  </a:txBody>
                  <a:tcPr marL="8595" marR="8595" marT="8595" marB="0" anchor="ctr"/>
                </a:tc>
                <a:extLst>
                  <a:ext uri="{0D108BD9-81ED-4DB2-BD59-A6C34878D82A}">
                    <a16:rowId xmlns:a16="http://schemas.microsoft.com/office/drawing/2014/main" xmlns="" val="2427855395"/>
                  </a:ext>
                </a:extLst>
              </a:tr>
              <a:tr h="210678">
                <a:tc>
                  <a:txBody>
                    <a:bodyPr/>
                    <a:lstStyle/>
                    <a:p>
                      <a:pPr algn="ctr" fontAlgn="b"/>
                      <a:r>
                        <a:rPr lang="en-US" sz="600" u="none" strike="noStrike" dirty="0">
                          <a:effectLst/>
                        </a:rPr>
                        <a:t> Sandy</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dirty="0">
                          <a:effectLst/>
                        </a:rPr>
                        <a:t>Calder</a:t>
                      </a:r>
                      <a:endParaRPr lang="en-US" sz="600" b="0" i="0" u="none" strike="noStrike" dirty="0">
                        <a:effectLst/>
                        <a:latin typeface="Arial" panose="020B0604020202020204" pitchFamily="34" charset="0"/>
                      </a:endParaRPr>
                    </a:p>
                  </a:txBody>
                  <a:tcPr marL="8595" marR="8595" marT="8595" marB="0" anchor="ctr"/>
                </a:tc>
                <a:extLst>
                  <a:ext uri="{0D108BD9-81ED-4DB2-BD59-A6C34878D82A}">
                    <a16:rowId xmlns:a16="http://schemas.microsoft.com/office/drawing/2014/main" xmlns="" val="3663551391"/>
                  </a:ext>
                </a:extLst>
              </a:tr>
              <a:tr h="210678">
                <a:tc>
                  <a:txBody>
                    <a:bodyPr/>
                    <a:lstStyle/>
                    <a:p>
                      <a:pPr algn="ctr" fontAlgn="b"/>
                      <a:r>
                        <a:rPr lang="en-US" sz="600" u="none" strike="noStrike" dirty="0">
                          <a:effectLst/>
                        </a:rPr>
                        <a:t> Claudia</a:t>
                      </a:r>
                      <a:endParaRPr lang="en-US" sz="600" b="0" i="0" u="none" strike="noStrike" dirty="0">
                        <a:effectLst/>
                        <a:latin typeface="Arial" panose="020B0604020202020204" pitchFamily="34" charset="0"/>
                      </a:endParaRPr>
                    </a:p>
                  </a:txBody>
                  <a:tcPr marL="8595" marR="8595" marT="8595" marB="0" anchor="ctr"/>
                </a:tc>
                <a:tc>
                  <a:txBody>
                    <a:bodyPr/>
                    <a:lstStyle/>
                    <a:p>
                      <a:pPr algn="ctr" fontAlgn="b"/>
                      <a:r>
                        <a:rPr lang="en-US" sz="600" u="none" strike="noStrike" dirty="0" err="1">
                          <a:effectLst/>
                        </a:rPr>
                        <a:t>Carabajal</a:t>
                      </a:r>
                      <a:endParaRPr lang="en-US" sz="600" b="0" i="0" u="none" strike="noStrike" dirty="0">
                        <a:effectLst/>
                        <a:latin typeface="Arial" panose="020B0604020202020204" pitchFamily="34" charset="0"/>
                      </a:endParaRPr>
                    </a:p>
                  </a:txBody>
                  <a:tcPr marL="8595" marR="8595" marT="8595" marB="0" anchor="ctr"/>
                </a:tc>
                <a:extLst>
                  <a:ext uri="{0D108BD9-81ED-4DB2-BD59-A6C34878D82A}">
                    <a16:rowId xmlns:a16="http://schemas.microsoft.com/office/drawing/2014/main" xmlns="" val="1328145356"/>
                  </a:ext>
                </a:extLst>
              </a:tr>
              <a:tr h="210678">
                <a:tc>
                  <a:txBody>
                    <a:bodyPr/>
                    <a:lstStyle/>
                    <a:p>
                      <a:pPr algn="ctr" fontAlgn="b"/>
                      <a:r>
                        <a:rPr lang="en-US" sz="600" u="none" strike="noStrike" dirty="0">
                          <a:effectLst/>
                        </a:rPr>
                        <a:t> John</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dirty="0">
                          <a:effectLst/>
                        </a:rPr>
                        <a:t>Cavanaugh</a:t>
                      </a:r>
                      <a:endParaRPr lang="en-US" sz="600" b="0" i="0" u="none" strike="noStrike" dirty="0">
                        <a:effectLst/>
                        <a:latin typeface="Arial" panose="020B0604020202020204" pitchFamily="34" charset="0"/>
                      </a:endParaRPr>
                    </a:p>
                  </a:txBody>
                  <a:tcPr marL="8361" marR="8361" marT="8361" marB="0" anchor="ctr"/>
                </a:tc>
                <a:extLst>
                  <a:ext uri="{0D108BD9-81ED-4DB2-BD59-A6C34878D82A}">
                    <a16:rowId xmlns:a16="http://schemas.microsoft.com/office/drawing/2014/main" xmlns="" val="2800960738"/>
                  </a:ext>
                </a:extLst>
              </a:tr>
            </a:tbl>
          </a:graphicData>
        </a:graphic>
      </p:graphicFrame>
      <p:graphicFrame>
        <p:nvGraphicFramePr>
          <p:cNvPr id="22" name="Table 21">
            <a:extLst>
              <a:ext uri="{FF2B5EF4-FFF2-40B4-BE49-F238E27FC236}">
                <a16:creationId xmlns:a16="http://schemas.microsoft.com/office/drawing/2014/main" xmlns="" id="{152AC46C-F9A4-BB49-ABE9-91204334460E}"/>
              </a:ext>
            </a:extLst>
          </p:cNvPr>
          <p:cNvGraphicFramePr>
            <a:graphicFrameLocks noGrp="1"/>
          </p:cNvGraphicFramePr>
          <p:nvPr>
            <p:extLst>
              <p:ext uri="{D42A27DB-BD31-4B8C-83A1-F6EECF244321}">
                <p14:modId xmlns:p14="http://schemas.microsoft.com/office/powerpoint/2010/main" val="4080185570"/>
              </p:ext>
            </p:extLst>
          </p:nvPr>
        </p:nvGraphicFramePr>
        <p:xfrm>
          <a:off x="1227668" y="1047822"/>
          <a:ext cx="1303866" cy="5494948"/>
        </p:xfrm>
        <a:graphic>
          <a:graphicData uri="http://schemas.openxmlformats.org/drawingml/2006/table">
            <a:tbl>
              <a:tblPr>
                <a:tableStyleId>{793D81CF-94F2-401A-BA57-92F5A7B2D0C5}</a:tableStyleId>
              </a:tblPr>
              <a:tblGrid>
                <a:gridCol w="474132">
                  <a:extLst>
                    <a:ext uri="{9D8B030D-6E8A-4147-A177-3AD203B41FA5}">
                      <a16:colId xmlns:a16="http://schemas.microsoft.com/office/drawing/2014/main" xmlns="" val="1689821032"/>
                    </a:ext>
                  </a:extLst>
                </a:gridCol>
                <a:gridCol w="829734">
                  <a:extLst>
                    <a:ext uri="{9D8B030D-6E8A-4147-A177-3AD203B41FA5}">
                      <a16:colId xmlns:a16="http://schemas.microsoft.com/office/drawing/2014/main" xmlns="" val="2917750917"/>
                    </a:ext>
                  </a:extLst>
                </a:gridCol>
              </a:tblGrid>
              <a:tr h="203736">
                <a:tc>
                  <a:txBody>
                    <a:bodyPr/>
                    <a:lstStyle/>
                    <a:p>
                      <a:pPr algn="ctr" fontAlgn="b"/>
                      <a:r>
                        <a:rPr lang="en-US" sz="600" u="none" strike="noStrike" dirty="0">
                          <a:effectLst/>
                        </a:rPr>
                        <a:t> John</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a:effectLst/>
                        </a:rPr>
                        <a:t>Chambers</a:t>
                      </a:r>
                      <a:endParaRPr lang="en-US" sz="600" b="0" i="0" u="none" strike="noStrike">
                        <a:effectLst/>
                        <a:latin typeface="Arial" panose="020B0604020202020204" pitchFamily="34" charset="0"/>
                      </a:endParaRPr>
                    </a:p>
                  </a:txBody>
                  <a:tcPr marL="8361" marR="8361" marT="8361" marB="0" anchor="ctr"/>
                </a:tc>
                <a:extLst>
                  <a:ext uri="{0D108BD9-81ED-4DB2-BD59-A6C34878D82A}">
                    <a16:rowId xmlns:a16="http://schemas.microsoft.com/office/drawing/2014/main" xmlns="" val="3025765355"/>
                  </a:ext>
                </a:extLst>
              </a:tr>
              <a:tr h="203736">
                <a:tc>
                  <a:txBody>
                    <a:bodyPr/>
                    <a:lstStyle/>
                    <a:p>
                      <a:pPr algn="ctr" fontAlgn="b"/>
                      <a:r>
                        <a:rPr lang="en-US" sz="600" u="none" strike="noStrike" dirty="0">
                          <a:effectLst/>
                        </a:rPr>
                        <a:t> Mike</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a:effectLst/>
                        </a:rPr>
                        <a:t>Chapman</a:t>
                      </a:r>
                      <a:endParaRPr lang="en-US" sz="600" b="0" i="0" u="none" strike="noStrike">
                        <a:effectLst/>
                        <a:latin typeface="Arial" panose="020B0604020202020204" pitchFamily="34" charset="0"/>
                      </a:endParaRPr>
                    </a:p>
                  </a:txBody>
                  <a:tcPr marL="8361" marR="8361" marT="8361" marB="0" anchor="ctr"/>
                </a:tc>
                <a:extLst>
                  <a:ext uri="{0D108BD9-81ED-4DB2-BD59-A6C34878D82A}">
                    <a16:rowId xmlns:a16="http://schemas.microsoft.com/office/drawing/2014/main" xmlns="" val="4137065234"/>
                  </a:ext>
                </a:extLst>
              </a:tr>
              <a:tr h="203736">
                <a:tc>
                  <a:txBody>
                    <a:bodyPr/>
                    <a:lstStyle/>
                    <a:p>
                      <a:pPr algn="ctr" fontAlgn="b"/>
                      <a:r>
                        <a:rPr lang="en-US" sz="600" u="none" strike="noStrike" dirty="0">
                          <a:effectLst/>
                        </a:rPr>
                        <a:t> Steve</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a:effectLst/>
                        </a:rPr>
                        <a:t>Chaykovsky</a:t>
                      </a:r>
                      <a:endParaRPr lang="en-US" sz="600" b="0" i="0" u="none" strike="noStrike">
                        <a:effectLst/>
                        <a:latin typeface="Arial" panose="020B0604020202020204" pitchFamily="34" charset="0"/>
                      </a:endParaRPr>
                    </a:p>
                  </a:txBody>
                  <a:tcPr marL="8361" marR="8361" marT="8361" marB="0" anchor="ctr"/>
                </a:tc>
                <a:extLst>
                  <a:ext uri="{0D108BD9-81ED-4DB2-BD59-A6C34878D82A}">
                    <a16:rowId xmlns:a16="http://schemas.microsoft.com/office/drawing/2014/main" xmlns="" val="2186751682"/>
                  </a:ext>
                </a:extLst>
              </a:tr>
              <a:tr h="203736">
                <a:tc>
                  <a:txBody>
                    <a:bodyPr/>
                    <a:lstStyle/>
                    <a:p>
                      <a:pPr algn="ctr" fontAlgn="b"/>
                      <a:r>
                        <a:rPr lang="en-US" sz="600" u="none" strike="noStrike" dirty="0">
                          <a:effectLst/>
                        </a:rPr>
                        <a:t> Katie</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dirty="0">
                          <a:effectLst/>
                        </a:rPr>
                        <a:t>Cheng</a:t>
                      </a:r>
                      <a:endParaRPr lang="en-US" sz="600" b="0" i="0" u="none" strike="noStrike" dirty="0">
                        <a:effectLst/>
                        <a:latin typeface="Arial" panose="020B0604020202020204" pitchFamily="34" charset="0"/>
                      </a:endParaRPr>
                    </a:p>
                  </a:txBody>
                  <a:tcPr marL="8361" marR="8361" marT="8361" marB="0" anchor="ctr"/>
                </a:tc>
                <a:extLst>
                  <a:ext uri="{0D108BD9-81ED-4DB2-BD59-A6C34878D82A}">
                    <a16:rowId xmlns:a16="http://schemas.microsoft.com/office/drawing/2014/main" xmlns="" val="2966391707"/>
                  </a:ext>
                </a:extLst>
              </a:tr>
              <a:tr h="203736">
                <a:tc>
                  <a:txBody>
                    <a:bodyPr/>
                    <a:lstStyle/>
                    <a:p>
                      <a:pPr algn="ctr" fontAlgn="b"/>
                      <a:r>
                        <a:rPr lang="en-US" sz="600" u="none" strike="noStrike" dirty="0">
                          <a:effectLst/>
                        </a:rPr>
                        <a:t> Felix</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dirty="0">
                          <a:effectLst/>
                        </a:rPr>
                        <a:t>Chi</a:t>
                      </a:r>
                      <a:endParaRPr lang="en-US" sz="600" b="0" i="0" u="none" strike="noStrike" dirty="0">
                        <a:effectLst/>
                        <a:latin typeface="Arial" panose="020B0604020202020204" pitchFamily="34" charset="0"/>
                      </a:endParaRPr>
                    </a:p>
                  </a:txBody>
                  <a:tcPr marL="8361" marR="8361" marT="8361" marB="0" anchor="ctr"/>
                </a:tc>
                <a:extLst>
                  <a:ext uri="{0D108BD9-81ED-4DB2-BD59-A6C34878D82A}">
                    <a16:rowId xmlns:a16="http://schemas.microsoft.com/office/drawing/2014/main" xmlns="" val="1150534824"/>
                  </a:ext>
                </a:extLst>
              </a:tr>
              <a:tr h="203736">
                <a:tc>
                  <a:txBody>
                    <a:bodyPr/>
                    <a:lstStyle/>
                    <a:p>
                      <a:pPr algn="ctr" fontAlgn="b"/>
                      <a:r>
                        <a:rPr lang="en-US" sz="600" u="none" strike="noStrike" dirty="0">
                          <a:effectLst/>
                        </a:rPr>
                        <a:t> Furqan</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dirty="0" err="1">
                          <a:effectLst/>
                        </a:rPr>
                        <a:t>Chiragh</a:t>
                      </a:r>
                      <a:endParaRPr lang="en-US" sz="600" b="0" i="0" u="none" strike="noStrike" dirty="0">
                        <a:effectLst/>
                        <a:latin typeface="Arial" panose="020B0604020202020204" pitchFamily="34" charset="0"/>
                      </a:endParaRPr>
                    </a:p>
                  </a:txBody>
                  <a:tcPr marL="8361" marR="8361" marT="8361" marB="0" anchor="ctr"/>
                </a:tc>
                <a:extLst>
                  <a:ext uri="{0D108BD9-81ED-4DB2-BD59-A6C34878D82A}">
                    <a16:rowId xmlns:a16="http://schemas.microsoft.com/office/drawing/2014/main" xmlns="" val="2805191820"/>
                  </a:ext>
                </a:extLst>
              </a:tr>
              <a:tr h="203736">
                <a:tc>
                  <a:txBody>
                    <a:bodyPr/>
                    <a:lstStyle/>
                    <a:p>
                      <a:pPr algn="ctr" fontAlgn="b"/>
                      <a:r>
                        <a:rPr lang="en-US" sz="600" u="none" strike="noStrike" dirty="0">
                          <a:effectLst/>
                        </a:rPr>
                        <a:t> Chris</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dirty="0">
                          <a:effectLst/>
                        </a:rPr>
                        <a:t>Choi</a:t>
                      </a:r>
                      <a:endParaRPr lang="en-US" sz="600" b="0" i="0" u="none" strike="noStrike" dirty="0">
                        <a:effectLst/>
                        <a:latin typeface="Arial" panose="020B0604020202020204" pitchFamily="34" charset="0"/>
                      </a:endParaRPr>
                    </a:p>
                  </a:txBody>
                  <a:tcPr marL="8361" marR="8361" marT="8361" marB="0" anchor="ctr"/>
                </a:tc>
                <a:extLst>
                  <a:ext uri="{0D108BD9-81ED-4DB2-BD59-A6C34878D82A}">
                    <a16:rowId xmlns:a16="http://schemas.microsoft.com/office/drawing/2014/main" xmlns="" val="2781290983"/>
                  </a:ext>
                </a:extLst>
              </a:tr>
              <a:tr h="181564">
                <a:tc>
                  <a:txBody>
                    <a:bodyPr/>
                    <a:lstStyle/>
                    <a:p>
                      <a:pPr algn="ctr" fontAlgn="b"/>
                      <a:r>
                        <a:rPr lang="en-US" sz="600" u="none" strike="noStrike" dirty="0">
                          <a:effectLst/>
                        </a:rPr>
                        <a:t> Brian</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a:effectLst/>
                        </a:rPr>
                        <a:t>Clemons</a:t>
                      </a:r>
                      <a:endParaRPr lang="en-US" sz="600" b="0" i="0" u="none" strike="noStrike">
                        <a:effectLst/>
                        <a:latin typeface="Arial" panose="020B0604020202020204" pitchFamily="34" charset="0"/>
                      </a:endParaRPr>
                    </a:p>
                  </a:txBody>
                  <a:tcPr marL="8361" marR="8361" marT="8361" marB="0" anchor="ctr"/>
                </a:tc>
                <a:extLst>
                  <a:ext uri="{0D108BD9-81ED-4DB2-BD59-A6C34878D82A}">
                    <a16:rowId xmlns:a16="http://schemas.microsoft.com/office/drawing/2014/main" xmlns="" val="1767222383"/>
                  </a:ext>
                </a:extLst>
              </a:tr>
              <a:tr h="227749">
                <a:tc>
                  <a:txBody>
                    <a:bodyPr/>
                    <a:lstStyle/>
                    <a:p>
                      <a:pPr algn="ctr" fontAlgn="b"/>
                      <a:r>
                        <a:rPr lang="en-US" sz="600" u="none" strike="noStrike" dirty="0">
                          <a:effectLst/>
                        </a:rPr>
                        <a:t> Timothy</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a:effectLst/>
                        </a:rPr>
                        <a:t>Cole</a:t>
                      </a:r>
                      <a:endParaRPr lang="en-US" sz="600" b="0" i="0" u="none" strike="noStrike">
                        <a:effectLst/>
                        <a:latin typeface="Arial" panose="020B0604020202020204" pitchFamily="34" charset="0"/>
                      </a:endParaRPr>
                    </a:p>
                  </a:txBody>
                  <a:tcPr marL="8361" marR="8361" marT="8361" marB="0" anchor="ctr"/>
                </a:tc>
                <a:extLst>
                  <a:ext uri="{0D108BD9-81ED-4DB2-BD59-A6C34878D82A}">
                    <a16:rowId xmlns:a16="http://schemas.microsoft.com/office/drawing/2014/main" xmlns="" val="1028417236"/>
                  </a:ext>
                </a:extLst>
              </a:tr>
              <a:tr h="195971">
                <a:tc>
                  <a:txBody>
                    <a:bodyPr/>
                    <a:lstStyle/>
                    <a:p>
                      <a:pPr algn="ctr" fontAlgn="b"/>
                      <a:r>
                        <a:rPr lang="en-US" sz="600" u="none" strike="noStrike" dirty="0">
                          <a:effectLst/>
                        </a:rPr>
                        <a:t> Jeff</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dirty="0">
                          <a:effectLst/>
                        </a:rPr>
                        <a:t>Condron</a:t>
                      </a:r>
                      <a:endParaRPr lang="en-US" sz="600" b="0" i="0" u="none" strike="noStrike" dirty="0">
                        <a:effectLst/>
                        <a:latin typeface="Arial" panose="020B0604020202020204" pitchFamily="34" charset="0"/>
                      </a:endParaRPr>
                    </a:p>
                  </a:txBody>
                  <a:tcPr marL="8361" marR="8361" marT="8361" marB="0" anchor="ctr"/>
                </a:tc>
                <a:extLst>
                  <a:ext uri="{0D108BD9-81ED-4DB2-BD59-A6C34878D82A}">
                    <a16:rowId xmlns:a16="http://schemas.microsoft.com/office/drawing/2014/main" xmlns="" val="718709203"/>
                  </a:ext>
                </a:extLst>
              </a:tr>
              <a:tr h="203736">
                <a:tc>
                  <a:txBody>
                    <a:bodyPr/>
                    <a:lstStyle/>
                    <a:p>
                      <a:pPr algn="ctr" fontAlgn="b"/>
                      <a:r>
                        <a:rPr lang="en-US" sz="600" u="none" strike="noStrike" dirty="0">
                          <a:effectLst/>
                        </a:rPr>
                        <a:t> Tom</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a:effectLst/>
                        </a:rPr>
                        <a:t>Correll</a:t>
                      </a:r>
                      <a:endParaRPr lang="en-US" sz="600" b="0" i="0" u="none" strike="noStrike">
                        <a:effectLst/>
                        <a:latin typeface="Arial" panose="020B0604020202020204" pitchFamily="34" charset="0"/>
                      </a:endParaRPr>
                    </a:p>
                  </a:txBody>
                  <a:tcPr marL="8361" marR="8361" marT="8361" marB="0" anchor="ctr"/>
                </a:tc>
                <a:extLst>
                  <a:ext uri="{0D108BD9-81ED-4DB2-BD59-A6C34878D82A}">
                    <a16:rowId xmlns:a16="http://schemas.microsoft.com/office/drawing/2014/main" xmlns="" val="2711912484"/>
                  </a:ext>
                </a:extLst>
              </a:tr>
              <a:tr h="203736">
                <a:tc>
                  <a:txBody>
                    <a:bodyPr/>
                    <a:lstStyle/>
                    <a:p>
                      <a:pPr algn="ctr" fontAlgn="b"/>
                      <a:r>
                        <a:rPr lang="en-US" sz="600" u="none" strike="noStrike" dirty="0">
                          <a:effectLst/>
                        </a:rPr>
                        <a:t> Tom</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a:effectLst/>
                        </a:rPr>
                        <a:t>Corris</a:t>
                      </a:r>
                      <a:endParaRPr lang="en-US" sz="600" b="0" i="0" u="none" strike="noStrike">
                        <a:effectLst/>
                        <a:latin typeface="Arial" panose="020B0604020202020204" pitchFamily="34" charset="0"/>
                      </a:endParaRPr>
                    </a:p>
                  </a:txBody>
                  <a:tcPr marL="8361" marR="8361" marT="8361" marB="0" anchor="ctr"/>
                </a:tc>
                <a:extLst>
                  <a:ext uri="{0D108BD9-81ED-4DB2-BD59-A6C34878D82A}">
                    <a16:rowId xmlns:a16="http://schemas.microsoft.com/office/drawing/2014/main" xmlns="" val="3157498326"/>
                  </a:ext>
                </a:extLst>
              </a:tr>
              <a:tr h="203736">
                <a:tc>
                  <a:txBody>
                    <a:bodyPr/>
                    <a:lstStyle/>
                    <a:p>
                      <a:pPr algn="ctr" fontAlgn="b"/>
                      <a:r>
                        <a:rPr lang="en-US" sz="600" u="none" strike="noStrike" dirty="0">
                          <a:effectLst/>
                        </a:rPr>
                        <a:t> Alexander</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a:effectLst/>
                        </a:rPr>
                        <a:t>Cramer</a:t>
                      </a:r>
                      <a:endParaRPr lang="en-US" sz="600" b="0" i="0" u="none" strike="noStrike">
                        <a:effectLst/>
                        <a:latin typeface="Arial" panose="020B0604020202020204" pitchFamily="34" charset="0"/>
                      </a:endParaRPr>
                    </a:p>
                  </a:txBody>
                  <a:tcPr marL="8361" marR="8361" marT="8361" marB="0" anchor="ctr"/>
                </a:tc>
                <a:extLst>
                  <a:ext uri="{0D108BD9-81ED-4DB2-BD59-A6C34878D82A}">
                    <a16:rowId xmlns:a16="http://schemas.microsoft.com/office/drawing/2014/main" xmlns="" val="549369021"/>
                  </a:ext>
                </a:extLst>
              </a:tr>
              <a:tr h="203736">
                <a:tc>
                  <a:txBody>
                    <a:bodyPr/>
                    <a:lstStyle/>
                    <a:p>
                      <a:pPr algn="ctr" fontAlgn="b"/>
                      <a:r>
                        <a:rPr lang="en-US" sz="600" u="none" strike="noStrike" dirty="0">
                          <a:effectLst/>
                        </a:rPr>
                        <a:t> Phil</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a:effectLst/>
                        </a:rPr>
                        <a:t>Dabney</a:t>
                      </a:r>
                      <a:endParaRPr lang="en-US" sz="600" b="0" i="0" u="none" strike="noStrike">
                        <a:effectLst/>
                        <a:latin typeface="Arial" panose="020B0604020202020204" pitchFamily="34" charset="0"/>
                      </a:endParaRPr>
                    </a:p>
                  </a:txBody>
                  <a:tcPr marL="8361" marR="8361" marT="8361" marB="0" anchor="ctr"/>
                </a:tc>
                <a:extLst>
                  <a:ext uri="{0D108BD9-81ED-4DB2-BD59-A6C34878D82A}">
                    <a16:rowId xmlns:a16="http://schemas.microsoft.com/office/drawing/2014/main" xmlns="" val="939454428"/>
                  </a:ext>
                </a:extLst>
              </a:tr>
              <a:tr h="203736">
                <a:tc>
                  <a:txBody>
                    <a:bodyPr/>
                    <a:lstStyle/>
                    <a:p>
                      <a:pPr algn="ctr" fontAlgn="b"/>
                      <a:r>
                        <a:rPr lang="en-US" sz="600" u="none" strike="noStrike" dirty="0">
                          <a:effectLst/>
                        </a:rPr>
                        <a:t> Christopher</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a:effectLst/>
                        </a:rPr>
                        <a:t>Dailey</a:t>
                      </a:r>
                      <a:endParaRPr lang="en-US" sz="600" b="0" i="0" u="none" strike="noStrike">
                        <a:effectLst/>
                        <a:latin typeface="Arial" panose="020B0604020202020204" pitchFamily="34" charset="0"/>
                      </a:endParaRPr>
                    </a:p>
                  </a:txBody>
                  <a:tcPr marL="8361" marR="8361" marT="8361" marB="0" anchor="ctr"/>
                </a:tc>
                <a:extLst>
                  <a:ext uri="{0D108BD9-81ED-4DB2-BD59-A6C34878D82A}">
                    <a16:rowId xmlns:a16="http://schemas.microsoft.com/office/drawing/2014/main" xmlns="" val="1239138436"/>
                  </a:ext>
                </a:extLst>
              </a:tr>
              <a:tr h="203736">
                <a:tc>
                  <a:txBody>
                    <a:bodyPr/>
                    <a:lstStyle/>
                    <a:p>
                      <a:pPr algn="ctr" fontAlgn="b"/>
                      <a:r>
                        <a:rPr lang="en-US" sz="600" u="none" strike="noStrike" dirty="0">
                          <a:effectLst/>
                        </a:rPr>
                        <a:t> Tom</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a:effectLst/>
                        </a:rPr>
                        <a:t>D'Asto</a:t>
                      </a:r>
                      <a:endParaRPr lang="en-US" sz="600" b="0" i="0" u="none" strike="noStrike">
                        <a:effectLst/>
                        <a:latin typeface="Arial" panose="020B0604020202020204" pitchFamily="34" charset="0"/>
                      </a:endParaRPr>
                    </a:p>
                  </a:txBody>
                  <a:tcPr marL="8361" marR="8361" marT="8361" marB="0" anchor="ctr"/>
                </a:tc>
                <a:extLst>
                  <a:ext uri="{0D108BD9-81ED-4DB2-BD59-A6C34878D82A}">
                    <a16:rowId xmlns:a16="http://schemas.microsoft.com/office/drawing/2014/main" xmlns="" val="3111876791"/>
                  </a:ext>
                </a:extLst>
              </a:tr>
              <a:tr h="203736">
                <a:tc>
                  <a:txBody>
                    <a:bodyPr/>
                    <a:lstStyle/>
                    <a:p>
                      <a:pPr algn="ctr" fontAlgn="b"/>
                      <a:r>
                        <a:rPr lang="en-US" sz="600" u="none" strike="noStrike" dirty="0">
                          <a:effectLst/>
                        </a:rPr>
                        <a:t> Daniel</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dirty="0">
                          <a:effectLst/>
                        </a:rPr>
                        <a:t>da Silva</a:t>
                      </a:r>
                      <a:endParaRPr lang="en-US" sz="600" b="0" i="0" u="none" strike="noStrike" dirty="0">
                        <a:effectLst/>
                        <a:latin typeface="Arial" panose="020B0604020202020204" pitchFamily="34" charset="0"/>
                      </a:endParaRPr>
                    </a:p>
                  </a:txBody>
                  <a:tcPr marL="8361" marR="8361" marT="8361" marB="0" anchor="ctr"/>
                </a:tc>
                <a:extLst>
                  <a:ext uri="{0D108BD9-81ED-4DB2-BD59-A6C34878D82A}">
                    <a16:rowId xmlns:a16="http://schemas.microsoft.com/office/drawing/2014/main" xmlns="" val="4114361600"/>
                  </a:ext>
                </a:extLst>
              </a:tr>
              <a:tr h="203736">
                <a:tc>
                  <a:txBody>
                    <a:bodyPr/>
                    <a:lstStyle/>
                    <a:p>
                      <a:pPr algn="ctr" fontAlgn="b"/>
                      <a:r>
                        <a:rPr lang="en-US" sz="600" b="0" i="0" u="none" strike="noStrike" dirty="0">
                          <a:effectLst/>
                          <a:latin typeface="Arial" panose="020B0604020202020204" pitchFamily="34" charset="0"/>
                        </a:rPr>
                        <a:t>Mitch</a:t>
                      </a:r>
                    </a:p>
                  </a:txBody>
                  <a:tcPr marL="8361" marR="8361" marT="8361" marB="0" anchor="ctr"/>
                </a:tc>
                <a:tc>
                  <a:txBody>
                    <a:bodyPr/>
                    <a:lstStyle/>
                    <a:p>
                      <a:pPr algn="ctr" fontAlgn="b"/>
                      <a:r>
                        <a:rPr lang="en-US" sz="600" b="0" i="0" u="none" strike="noStrike" dirty="0">
                          <a:effectLst/>
                          <a:latin typeface="Arial" panose="020B0604020202020204" pitchFamily="34" charset="0"/>
                        </a:rPr>
                        <a:t>Davis</a:t>
                      </a:r>
                    </a:p>
                  </a:txBody>
                  <a:tcPr marL="8361" marR="8361" marT="8361" marB="0" anchor="ctr"/>
                </a:tc>
                <a:extLst>
                  <a:ext uri="{0D108BD9-81ED-4DB2-BD59-A6C34878D82A}">
                    <a16:rowId xmlns:a16="http://schemas.microsoft.com/office/drawing/2014/main" xmlns="" val="392900567"/>
                  </a:ext>
                </a:extLst>
              </a:tr>
              <a:tr h="203736">
                <a:tc>
                  <a:txBody>
                    <a:bodyPr/>
                    <a:lstStyle/>
                    <a:p>
                      <a:pPr algn="ctr" fontAlgn="b"/>
                      <a:r>
                        <a:rPr lang="en-US" sz="600" u="none" strike="noStrike" dirty="0">
                          <a:effectLst/>
                        </a:rPr>
                        <a:t> Alex</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a:effectLst/>
                        </a:rPr>
                        <a:t>Dea</a:t>
                      </a:r>
                      <a:endParaRPr lang="en-US" sz="600" b="0" i="0" u="none" strike="noStrike">
                        <a:effectLst/>
                        <a:latin typeface="Arial" panose="020B0604020202020204" pitchFamily="34" charset="0"/>
                      </a:endParaRPr>
                    </a:p>
                  </a:txBody>
                  <a:tcPr marL="8361" marR="8361" marT="8361" marB="0" anchor="ctr"/>
                </a:tc>
                <a:extLst>
                  <a:ext uri="{0D108BD9-81ED-4DB2-BD59-A6C34878D82A}">
                    <a16:rowId xmlns:a16="http://schemas.microsoft.com/office/drawing/2014/main" xmlns="" val="1372572673"/>
                  </a:ext>
                </a:extLst>
              </a:tr>
              <a:tr h="203736">
                <a:tc>
                  <a:txBody>
                    <a:bodyPr/>
                    <a:lstStyle/>
                    <a:p>
                      <a:pPr algn="ctr" fontAlgn="b"/>
                      <a:r>
                        <a:rPr lang="en-US" sz="600" u="none" strike="noStrike" dirty="0">
                          <a:effectLst/>
                        </a:rPr>
                        <a:t> Amanda</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a:effectLst/>
                        </a:rPr>
                        <a:t>Dean</a:t>
                      </a:r>
                      <a:endParaRPr lang="en-US" sz="600" b="0" i="0" u="none" strike="noStrike">
                        <a:effectLst/>
                        <a:latin typeface="Arial" panose="020B0604020202020204" pitchFamily="34" charset="0"/>
                      </a:endParaRPr>
                    </a:p>
                  </a:txBody>
                  <a:tcPr marL="8361" marR="8361" marT="8361" marB="0" anchor="ctr"/>
                </a:tc>
                <a:extLst>
                  <a:ext uri="{0D108BD9-81ED-4DB2-BD59-A6C34878D82A}">
                    <a16:rowId xmlns:a16="http://schemas.microsoft.com/office/drawing/2014/main" xmlns="" val="726675382"/>
                  </a:ext>
                </a:extLst>
              </a:tr>
              <a:tr h="203736">
                <a:tc>
                  <a:txBody>
                    <a:bodyPr/>
                    <a:lstStyle/>
                    <a:p>
                      <a:pPr algn="ctr" fontAlgn="b"/>
                      <a:r>
                        <a:rPr lang="en-US" sz="600" u="none" strike="noStrike" dirty="0">
                          <a:effectLst/>
                        </a:rPr>
                        <a:t> Erich</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dirty="0">
                          <a:effectLst/>
                        </a:rPr>
                        <a:t>de Leon</a:t>
                      </a:r>
                      <a:endParaRPr lang="en-US" sz="600" b="0" i="0" u="none" strike="noStrike" dirty="0">
                        <a:effectLst/>
                        <a:latin typeface="Arial" panose="020B0604020202020204" pitchFamily="34" charset="0"/>
                      </a:endParaRPr>
                    </a:p>
                  </a:txBody>
                  <a:tcPr marL="8361" marR="8361" marT="8361" marB="0" anchor="ctr"/>
                </a:tc>
                <a:extLst>
                  <a:ext uri="{0D108BD9-81ED-4DB2-BD59-A6C34878D82A}">
                    <a16:rowId xmlns:a16="http://schemas.microsoft.com/office/drawing/2014/main" xmlns="" val="872417280"/>
                  </a:ext>
                </a:extLst>
              </a:tr>
              <a:tr h="203736">
                <a:tc>
                  <a:txBody>
                    <a:bodyPr/>
                    <a:lstStyle/>
                    <a:p>
                      <a:pPr algn="ctr" fontAlgn="b"/>
                      <a:r>
                        <a:rPr lang="en-US" sz="600" b="0" i="0" u="none" strike="noStrike" dirty="0">
                          <a:effectLst/>
                          <a:latin typeface="Arial" panose="020B0604020202020204" pitchFamily="34" charset="0"/>
                        </a:rPr>
                        <a:t>Bill</a:t>
                      </a:r>
                    </a:p>
                  </a:txBody>
                  <a:tcPr marL="8361" marR="8361" marT="8361" marB="0" anchor="ctr"/>
                </a:tc>
                <a:tc>
                  <a:txBody>
                    <a:bodyPr/>
                    <a:lstStyle/>
                    <a:p>
                      <a:pPr algn="ctr" fontAlgn="b"/>
                      <a:r>
                        <a:rPr lang="en-US" sz="600" b="0" i="0" u="none" strike="noStrike" dirty="0" err="1">
                          <a:effectLst/>
                          <a:latin typeface="Arial" panose="020B0604020202020204" pitchFamily="34" charset="0"/>
                        </a:rPr>
                        <a:t>Dehaven</a:t>
                      </a:r>
                      <a:endParaRPr lang="en-US" sz="600" b="0" i="0" u="none" strike="noStrike" dirty="0">
                        <a:effectLst/>
                        <a:latin typeface="Arial" panose="020B0604020202020204" pitchFamily="34" charset="0"/>
                      </a:endParaRPr>
                    </a:p>
                  </a:txBody>
                  <a:tcPr marL="8361" marR="8361" marT="8361" marB="0" anchor="ctr"/>
                </a:tc>
                <a:extLst>
                  <a:ext uri="{0D108BD9-81ED-4DB2-BD59-A6C34878D82A}">
                    <a16:rowId xmlns:a16="http://schemas.microsoft.com/office/drawing/2014/main" xmlns="" val="2452556133"/>
                  </a:ext>
                </a:extLst>
              </a:tr>
              <a:tr h="203736">
                <a:tc>
                  <a:txBody>
                    <a:bodyPr/>
                    <a:lstStyle/>
                    <a:p>
                      <a:pPr algn="ctr" fontAlgn="b"/>
                      <a:r>
                        <a:rPr lang="en-US" sz="600" b="0" i="0" u="none" strike="noStrike" dirty="0">
                          <a:effectLst/>
                          <a:latin typeface="Arial" panose="020B0604020202020204" pitchFamily="34" charset="0"/>
                        </a:rPr>
                        <a:t>Melody</a:t>
                      </a:r>
                    </a:p>
                  </a:txBody>
                  <a:tcPr marL="8361" marR="8361" marT="8361" marB="0" anchor="ctr"/>
                </a:tc>
                <a:tc>
                  <a:txBody>
                    <a:bodyPr/>
                    <a:lstStyle/>
                    <a:p>
                      <a:pPr algn="ctr" fontAlgn="b"/>
                      <a:r>
                        <a:rPr lang="en-US" sz="600" b="0" i="0" u="none" strike="noStrike" dirty="0" err="1">
                          <a:effectLst/>
                          <a:latin typeface="Arial" panose="020B0604020202020204" pitchFamily="34" charset="0"/>
                        </a:rPr>
                        <a:t>Djam</a:t>
                      </a:r>
                      <a:endParaRPr lang="en-US" sz="600" b="0" i="0" u="none" strike="noStrike" dirty="0">
                        <a:effectLst/>
                        <a:latin typeface="Arial" panose="020B0604020202020204" pitchFamily="34" charset="0"/>
                      </a:endParaRPr>
                    </a:p>
                  </a:txBody>
                  <a:tcPr marL="8361" marR="8361" marT="8361" marB="0" anchor="ctr"/>
                </a:tc>
                <a:extLst>
                  <a:ext uri="{0D108BD9-81ED-4DB2-BD59-A6C34878D82A}">
                    <a16:rowId xmlns:a16="http://schemas.microsoft.com/office/drawing/2014/main" xmlns="" val="2588945915"/>
                  </a:ext>
                </a:extLst>
              </a:tr>
              <a:tr h="203736">
                <a:tc>
                  <a:txBody>
                    <a:bodyPr/>
                    <a:lstStyle/>
                    <a:p>
                      <a:pPr algn="ctr" fontAlgn="b"/>
                      <a:r>
                        <a:rPr lang="en-US" sz="600" u="none" strike="noStrike" dirty="0">
                          <a:effectLst/>
                        </a:rPr>
                        <a:t> Peter</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a:effectLst/>
                        </a:rPr>
                        <a:t>Dogoda</a:t>
                      </a:r>
                      <a:endParaRPr lang="en-US" sz="600" b="0" i="0" u="none" strike="noStrike">
                        <a:effectLst/>
                        <a:latin typeface="Arial" panose="020B0604020202020204" pitchFamily="34" charset="0"/>
                      </a:endParaRPr>
                    </a:p>
                  </a:txBody>
                  <a:tcPr marL="8361" marR="8361" marT="8361" marB="0" anchor="ctr"/>
                </a:tc>
                <a:extLst>
                  <a:ext uri="{0D108BD9-81ED-4DB2-BD59-A6C34878D82A}">
                    <a16:rowId xmlns:a16="http://schemas.microsoft.com/office/drawing/2014/main" xmlns="" val="2051723940"/>
                  </a:ext>
                </a:extLst>
              </a:tr>
              <a:tr h="203736">
                <a:tc>
                  <a:txBody>
                    <a:bodyPr/>
                    <a:lstStyle/>
                    <a:p>
                      <a:pPr algn="ctr" fontAlgn="b"/>
                      <a:r>
                        <a:rPr lang="en-US" sz="600" u="none" strike="noStrike" dirty="0">
                          <a:effectLst/>
                        </a:rPr>
                        <a:t> Donya</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dirty="0">
                          <a:effectLst/>
                        </a:rPr>
                        <a:t>Douglas-Bradshaw</a:t>
                      </a:r>
                      <a:endParaRPr lang="en-US" sz="600" b="0" i="0" u="none" strike="noStrike" dirty="0">
                        <a:effectLst/>
                        <a:latin typeface="Arial" panose="020B0604020202020204" pitchFamily="34" charset="0"/>
                      </a:endParaRPr>
                    </a:p>
                  </a:txBody>
                  <a:tcPr marL="8361" marR="8361" marT="8361" marB="0" anchor="ctr"/>
                </a:tc>
                <a:extLst>
                  <a:ext uri="{0D108BD9-81ED-4DB2-BD59-A6C34878D82A}">
                    <a16:rowId xmlns:a16="http://schemas.microsoft.com/office/drawing/2014/main" xmlns="" val="3036339382"/>
                  </a:ext>
                </a:extLst>
              </a:tr>
              <a:tr h="203736">
                <a:tc>
                  <a:txBody>
                    <a:bodyPr/>
                    <a:lstStyle/>
                    <a:p>
                      <a:pPr algn="ctr" fontAlgn="b"/>
                      <a:r>
                        <a:rPr lang="en-US" sz="600" u="none" strike="noStrike" dirty="0">
                          <a:effectLst/>
                        </a:rPr>
                        <a:t> Dave</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dirty="0" err="1">
                          <a:effectLst/>
                        </a:rPr>
                        <a:t>Durachka</a:t>
                      </a:r>
                      <a:endParaRPr lang="en-US" sz="600" b="0" i="0" u="none" strike="noStrike" dirty="0">
                        <a:effectLst/>
                        <a:latin typeface="Arial" panose="020B0604020202020204" pitchFamily="34" charset="0"/>
                      </a:endParaRPr>
                    </a:p>
                  </a:txBody>
                  <a:tcPr marL="8361" marR="8361" marT="8361" marB="0" anchor="ctr"/>
                </a:tc>
                <a:extLst>
                  <a:ext uri="{0D108BD9-81ED-4DB2-BD59-A6C34878D82A}">
                    <a16:rowId xmlns:a16="http://schemas.microsoft.com/office/drawing/2014/main" xmlns="" val="388409641"/>
                  </a:ext>
                </a:extLst>
              </a:tr>
              <a:tr h="203736">
                <a:tc>
                  <a:txBody>
                    <a:bodyPr/>
                    <a:lstStyle/>
                    <a:p>
                      <a:pPr algn="ctr" fontAlgn="b"/>
                      <a:r>
                        <a:rPr lang="en-US" sz="600" u="none" strike="noStrike" dirty="0">
                          <a:effectLst/>
                        </a:rPr>
                        <a:t> Melissa</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dirty="0">
                          <a:effectLst/>
                        </a:rPr>
                        <a:t>Edgerton</a:t>
                      </a:r>
                      <a:endParaRPr lang="en-US" sz="600" b="0" i="0" u="none" strike="noStrike" dirty="0">
                        <a:effectLst/>
                        <a:latin typeface="Arial" panose="020B0604020202020204" pitchFamily="34" charset="0"/>
                      </a:endParaRPr>
                    </a:p>
                  </a:txBody>
                  <a:tcPr marL="8361" marR="8361" marT="8361" marB="0" anchor="ctr"/>
                </a:tc>
                <a:extLst>
                  <a:ext uri="{0D108BD9-81ED-4DB2-BD59-A6C34878D82A}">
                    <a16:rowId xmlns:a16="http://schemas.microsoft.com/office/drawing/2014/main" xmlns="" val="695234214"/>
                  </a:ext>
                </a:extLst>
              </a:tr>
            </a:tbl>
          </a:graphicData>
        </a:graphic>
      </p:graphicFrame>
      <p:graphicFrame>
        <p:nvGraphicFramePr>
          <p:cNvPr id="23" name="Table 22">
            <a:extLst>
              <a:ext uri="{FF2B5EF4-FFF2-40B4-BE49-F238E27FC236}">
                <a16:creationId xmlns:a16="http://schemas.microsoft.com/office/drawing/2014/main" xmlns="" id="{821295FE-EA4F-CB44-BD0C-835DD328C6FC}"/>
              </a:ext>
            </a:extLst>
          </p:cNvPr>
          <p:cNvGraphicFramePr>
            <a:graphicFrameLocks noGrp="1"/>
          </p:cNvGraphicFramePr>
          <p:nvPr>
            <p:extLst>
              <p:ext uri="{D42A27DB-BD31-4B8C-83A1-F6EECF244321}">
                <p14:modId xmlns:p14="http://schemas.microsoft.com/office/powerpoint/2010/main" val="1888052287"/>
              </p:ext>
            </p:extLst>
          </p:nvPr>
        </p:nvGraphicFramePr>
        <p:xfrm>
          <a:off x="2531534" y="1053909"/>
          <a:ext cx="1077399" cy="5519988"/>
        </p:xfrm>
        <a:graphic>
          <a:graphicData uri="http://schemas.openxmlformats.org/drawingml/2006/table">
            <a:tbl>
              <a:tblPr>
                <a:tableStyleId>{793D81CF-94F2-401A-BA57-92F5A7B2D0C5}</a:tableStyleId>
              </a:tblPr>
              <a:tblGrid>
                <a:gridCol w="350139">
                  <a:extLst>
                    <a:ext uri="{9D8B030D-6E8A-4147-A177-3AD203B41FA5}">
                      <a16:colId xmlns:a16="http://schemas.microsoft.com/office/drawing/2014/main" xmlns="" val="3651789650"/>
                    </a:ext>
                  </a:extLst>
                </a:gridCol>
                <a:gridCol w="727260">
                  <a:extLst>
                    <a:ext uri="{9D8B030D-6E8A-4147-A177-3AD203B41FA5}">
                      <a16:colId xmlns:a16="http://schemas.microsoft.com/office/drawing/2014/main" xmlns="" val="549272600"/>
                    </a:ext>
                  </a:extLst>
                </a:gridCol>
              </a:tblGrid>
              <a:tr h="204444">
                <a:tc>
                  <a:txBody>
                    <a:bodyPr/>
                    <a:lstStyle/>
                    <a:p>
                      <a:pPr algn="ctr" fontAlgn="b"/>
                      <a:r>
                        <a:rPr lang="en-US" sz="600" u="none" strike="noStrike" dirty="0">
                          <a:effectLst/>
                        </a:rPr>
                        <a:t> Michael</a:t>
                      </a:r>
                      <a:endParaRPr lang="en-US" sz="600" b="0" i="0" u="none" strike="noStrike" dirty="0">
                        <a:effectLst/>
                        <a:latin typeface="Arial" panose="020B0604020202020204" pitchFamily="34" charset="0"/>
                      </a:endParaRPr>
                    </a:p>
                  </a:txBody>
                  <a:tcPr marL="8361" marR="8361" marT="8361" marB="0" anchor="ctr"/>
                </a:tc>
                <a:tc>
                  <a:txBody>
                    <a:bodyPr/>
                    <a:lstStyle/>
                    <a:p>
                      <a:pPr algn="ctr" fontAlgn="b"/>
                      <a:r>
                        <a:rPr lang="en-US" sz="600" u="none" strike="noStrike" dirty="0" err="1">
                          <a:effectLst/>
                        </a:rPr>
                        <a:t>Edick</a:t>
                      </a:r>
                      <a:endParaRPr lang="en-US" sz="600" b="0" i="0" u="none" strike="noStrike" dirty="0">
                        <a:effectLst/>
                        <a:latin typeface="Arial" panose="020B0604020202020204" pitchFamily="34" charset="0"/>
                      </a:endParaRPr>
                    </a:p>
                  </a:txBody>
                  <a:tcPr marL="8361" marR="8361" marT="8361" marB="0" anchor="ctr"/>
                </a:tc>
                <a:extLst>
                  <a:ext uri="{0D108BD9-81ED-4DB2-BD59-A6C34878D82A}">
                    <a16:rowId xmlns:a16="http://schemas.microsoft.com/office/drawing/2014/main" xmlns="" val="4207555111"/>
                  </a:ext>
                </a:extLst>
              </a:tr>
              <a:tr h="204444">
                <a:tc>
                  <a:txBody>
                    <a:bodyPr/>
                    <a:lstStyle/>
                    <a:p>
                      <a:pPr algn="ctr" fontAlgn="b"/>
                      <a:r>
                        <a:rPr lang="en-US" sz="600" u="none" strike="noStrike" dirty="0">
                          <a:effectLst/>
                        </a:rPr>
                        <a:t> </a:t>
                      </a:r>
                      <a:r>
                        <a:rPr lang="en-US" sz="600" u="none" strike="noStrike" dirty="0" err="1">
                          <a:effectLst/>
                        </a:rPr>
                        <a:t>Bente</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dirty="0" err="1">
                          <a:effectLst/>
                        </a:rPr>
                        <a:t>Eegholm</a:t>
                      </a:r>
                      <a:endParaRPr lang="en-US" sz="600" b="0" i="0" u="none" strike="noStrike" dirty="0">
                        <a:effectLst/>
                        <a:latin typeface="Arial" panose="020B0604020202020204" pitchFamily="34" charset="0"/>
                      </a:endParaRPr>
                    </a:p>
                  </a:txBody>
                  <a:tcPr marL="8326" marR="8326" marT="8326" marB="0" anchor="ctr"/>
                </a:tc>
                <a:extLst>
                  <a:ext uri="{0D108BD9-81ED-4DB2-BD59-A6C34878D82A}">
                    <a16:rowId xmlns:a16="http://schemas.microsoft.com/office/drawing/2014/main" xmlns="" val="3593091083"/>
                  </a:ext>
                </a:extLst>
              </a:tr>
              <a:tr h="204444">
                <a:tc>
                  <a:txBody>
                    <a:bodyPr/>
                    <a:lstStyle/>
                    <a:p>
                      <a:pPr algn="ctr" fontAlgn="b"/>
                      <a:r>
                        <a:rPr lang="en-US" sz="600" b="0" i="0" u="none" strike="noStrike" dirty="0">
                          <a:effectLst/>
                          <a:latin typeface="Arial" panose="020B0604020202020204" pitchFamily="34" charset="0"/>
                        </a:rPr>
                        <a:t>Tyler</a:t>
                      </a:r>
                    </a:p>
                  </a:txBody>
                  <a:tcPr marL="8326" marR="8326" marT="8326" marB="0" anchor="ctr"/>
                </a:tc>
                <a:tc>
                  <a:txBody>
                    <a:bodyPr/>
                    <a:lstStyle/>
                    <a:p>
                      <a:pPr algn="ctr" fontAlgn="b"/>
                      <a:r>
                        <a:rPr lang="en-US" sz="600" b="0" i="0" u="none" strike="noStrike" dirty="0">
                          <a:effectLst/>
                          <a:latin typeface="Arial" panose="020B0604020202020204" pitchFamily="34" charset="0"/>
                        </a:rPr>
                        <a:t>Evans</a:t>
                      </a:r>
                    </a:p>
                  </a:txBody>
                  <a:tcPr marL="8326" marR="8326" marT="8326" marB="0" anchor="ctr"/>
                </a:tc>
                <a:extLst>
                  <a:ext uri="{0D108BD9-81ED-4DB2-BD59-A6C34878D82A}">
                    <a16:rowId xmlns:a16="http://schemas.microsoft.com/office/drawing/2014/main" xmlns="" val="1410916703"/>
                  </a:ext>
                </a:extLst>
              </a:tr>
              <a:tr h="204444">
                <a:tc>
                  <a:txBody>
                    <a:bodyPr/>
                    <a:lstStyle/>
                    <a:p>
                      <a:pPr algn="ctr" fontAlgn="b"/>
                      <a:r>
                        <a:rPr lang="en-US" sz="600" u="none" strike="noStrike" dirty="0">
                          <a:effectLst/>
                        </a:rPr>
                        <a:t> Molly</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a:effectLst/>
                        </a:rPr>
                        <a:t>Fahey</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3101470464"/>
                  </a:ext>
                </a:extLst>
              </a:tr>
              <a:tr h="204444">
                <a:tc>
                  <a:txBody>
                    <a:bodyPr/>
                    <a:lstStyle/>
                    <a:p>
                      <a:pPr algn="ctr" fontAlgn="b"/>
                      <a:r>
                        <a:rPr lang="en-US" sz="600" u="none" strike="noStrike" dirty="0">
                          <a:effectLst/>
                        </a:rPr>
                        <a:t> Babak</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a:effectLst/>
                        </a:rPr>
                        <a:t>Farrokh</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2537638634"/>
                  </a:ext>
                </a:extLst>
              </a:tr>
              <a:tr h="204444">
                <a:tc>
                  <a:txBody>
                    <a:bodyPr/>
                    <a:lstStyle/>
                    <a:p>
                      <a:pPr algn="ctr" fontAlgn="b"/>
                      <a:r>
                        <a:rPr lang="en-US" sz="600" u="none" strike="noStrike" dirty="0">
                          <a:effectLst/>
                        </a:rPr>
                        <a:t> Ali</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a:effectLst/>
                        </a:rPr>
                        <a:t>Feizi</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2315763870"/>
                  </a:ext>
                </a:extLst>
              </a:tr>
              <a:tr h="204444">
                <a:tc>
                  <a:txBody>
                    <a:bodyPr/>
                    <a:lstStyle/>
                    <a:p>
                      <a:pPr algn="ctr" fontAlgn="b"/>
                      <a:r>
                        <a:rPr lang="en-US" sz="600" u="none" strike="noStrike" dirty="0">
                          <a:effectLst/>
                        </a:rPr>
                        <a:t> Steven</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a:effectLst/>
                        </a:rPr>
                        <a:t>Feng</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514826995"/>
                  </a:ext>
                </a:extLst>
              </a:tr>
              <a:tr h="204444">
                <a:tc>
                  <a:txBody>
                    <a:bodyPr/>
                    <a:lstStyle/>
                    <a:p>
                      <a:pPr algn="ctr" fontAlgn="b"/>
                      <a:r>
                        <a:rPr lang="en-US" sz="600" u="none" strike="noStrike" dirty="0">
                          <a:effectLst/>
                        </a:rPr>
                        <a:t> Brian</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dirty="0">
                          <a:effectLst/>
                        </a:rPr>
                        <a:t>Ferguson</a:t>
                      </a:r>
                      <a:endParaRPr lang="en-US" sz="600" b="0" i="0" u="none" strike="noStrike" dirty="0">
                        <a:effectLst/>
                        <a:latin typeface="Arial" panose="020B0604020202020204" pitchFamily="34" charset="0"/>
                      </a:endParaRPr>
                    </a:p>
                  </a:txBody>
                  <a:tcPr marL="8326" marR="8326" marT="8326" marB="0" anchor="ctr"/>
                </a:tc>
                <a:extLst>
                  <a:ext uri="{0D108BD9-81ED-4DB2-BD59-A6C34878D82A}">
                    <a16:rowId xmlns:a16="http://schemas.microsoft.com/office/drawing/2014/main" xmlns="" val="256030305"/>
                  </a:ext>
                </a:extLst>
              </a:tr>
              <a:tr h="204444">
                <a:tc>
                  <a:txBody>
                    <a:bodyPr/>
                    <a:lstStyle/>
                    <a:p>
                      <a:pPr algn="ctr" fontAlgn="b"/>
                      <a:r>
                        <a:rPr lang="en-US" sz="600" b="0" i="0" u="none" strike="noStrike" dirty="0">
                          <a:effectLst/>
                          <a:latin typeface="Arial" panose="020B0604020202020204" pitchFamily="34" charset="0"/>
                        </a:rPr>
                        <a:t>Jose</a:t>
                      </a:r>
                    </a:p>
                  </a:txBody>
                  <a:tcPr marL="8326" marR="8326" marT="8326" marB="0" anchor="ctr"/>
                </a:tc>
                <a:tc>
                  <a:txBody>
                    <a:bodyPr/>
                    <a:lstStyle/>
                    <a:p>
                      <a:pPr algn="ctr" fontAlgn="b"/>
                      <a:r>
                        <a:rPr lang="en-US" sz="600" b="0" i="0" u="none" strike="noStrike" dirty="0" err="1">
                          <a:effectLst/>
                          <a:latin typeface="Arial" panose="020B0604020202020204" pitchFamily="34" charset="0"/>
                        </a:rPr>
                        <a:t>Florez</a:t>
                      </a:r>
                      <a:endParaRPr lang="en-US" sz="600" b="0" i="0" u="none" strike="noStrike" dirty="0">
                        <a:effectLst/>
                        <a:latin typeface="Arial" panose="020B0604020202020204" pitchFamily="34" charset="0"/>
                      </a:endParaRPr>
                    </a:p>
                  </a:txBody>
                  <a:tcPr marL="8326" marR="8326" marT="8326" marB="0" anchor="ctr"/>
                </a:tc>
                <a:extLst>
                  <a:ext uri="{0D108BD9-81ED-4DB2-BD59-A6C34878D82A}">
                    <a16:rowId xmlns:a16="http://schemas.microsoft.com/office/drawing/2014/main" xmlns="" val="3570506419"/>
                  </a:ext>
                </a:extLst>
              </a:tr>
              <a:tr h="204444">
                <a:tc>
                  <a:txBody>
                    <a:bodyPr/>
                    <a:lstStyle/>
                    <a:p>
                      <a:pPr algn="ctr" fontAlgn="b"/>
                      <a:r>
                        <a:rPr lang="en-US" sz="600" u="none" strike="noStrike" dirty="0">
                          <a:effectLst/>
                        </a:rPr>
                        <a:t> Matt</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a:effectLst/>
                        </a:rPr>
                        <a:t>Garrison</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1785417894"/>
                  </a:ext>
                </a:extLst>
              </a:tr>
              <a:tr h="204444">
                <a:tc>
                  <a:txBody>
                    <a:bodyPr/>
                    <a:lstStyle/>
                    <a:p>
                      <a:pPr algn="ctr" fontAlgn="b"/>
                      <a:r>
                        <a:rPr lang="en-US" sz="600" u="none" strike="noStrike" dirty="0">
                          <a:effectLst/>
                        </a:rPr>
                        <a:t> Anne</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a:effectLst/>
                        </a:rPr>
                        <a:t>Gaumond</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4053103835"/>
                  </a:ext>
                </a:extLst>
              </a:tr>
              <a:tr h="204444">
                <a:tc>
                  <a:txBody>
                    <a:bodyPr/>
                    <a:lstStyle/>
                    <a:p>
                      <a:pPr algn="ctr" fontAlgn="b"/>
                      <a:r>
                        <a:rPr lang="en-US" sz="600" u="none" strike="noStrike" dirty="0">
                          <a:effectLst/>
                        </a:rPr>
                        <a:t> Steven</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a:effectLst/>
                        </a:rPr>
                        <a:t>Gauss</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327337918"/>
                  </a:ext>
                </a:extLst>
              </a:tr>
              <a:tr h="204444">
                <a:tc>
                  <a:txBody>
                    <a:bodyPr/>
                    <a:lstStyle/>
                    <a:p>
                      <a:pPr algn="ctr" fontAlgn="b"/>
                      <a:r>
                        <a:rPr lang="en-US" sz="600" u="none" strike="noStrike" dirty="0">
                          <a:effectLst/>
                        </a:rPr>
                        <a:t> Bruce</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a:effectLst/>
                        </a:rPr>
                        <a:t>Gewirz</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4216465254"/>
                  </a:ext>
                </a:extLst>
              </a:tr>
              <a:tr h="204444">
                <a:tc>
                  <a:txBody>
                    <a:bodyPr/>
                    <a:lstStyle/>
                    <a:p>
                      <a:pPr algn="ctr" fontAlgn="b"/>
                      <a:r>
                        <a:rPr lang="en-US" sz="600" u="none" strike="noStrike" dirty="0">
                          <a:effectLst/>
                        </a:rPr>
                        <a:t> Kelly</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dirty="0">
                          <a:effectLst/>
                        </a:rPr>
                        <a:t>Gibbs</a:t>
                      </a:r>
                      <a:endParaRPr lang="en-US" sz="600" b="0" i="0" u="none" strike="noStrike" dirty="0">
                        <a:effectLst/>
                        <a:latin typeface="Arial" panose="020B0604020202020204" pitchFamily="34" charset="0"/>
                      </a:endParaRPr>
                    </a:p>
                  </a:txBody>
                  <a:tcPr marL="8326" marR="8326" marT="8326" marB="0" anchor="ctr"/>
                </a:tc>
                <a:extLst>
                  <a:ext uri="{0D108BD9-81ED-4DB2-BD59-A6C34878D82A}">
                    <a16:rowId xmlns:a16="http://schemas.microsoft.com/office/drawing/2014/main" xmlns="" val="2391361750"/>
                  </a:ext>
                </a:extLst>
              </a:tr>
              <a:tr h="204444">
                <a:tc>
                  <a:txBody>
                    <a:bodyPr/>
                    <a:lstStyle/>
                    <a:p>
                      <a:pPr algn="ctr" fontAlgn="b"/>
                      <a:r>
                        <a:rPr lang="en-US" sz="600" u="none" strike="noStrike" dirty="0">
                          <a:effectLst/>
                        </a:rPr>
                        <a:t> Amani</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a:effectLst/>
                        </a:rPr>
                        <a:t>Ginyard</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2839971194"/>
                  </a:ext>
                </a:extLst>
              </a:tr>
              <a:tr h="204444">
                <a:tc>
                  <a:txBody>
                    <a:bodyPr/>
                    <a:lstStyle/>
                    <a:p>
                      <a:pPr algn="ctr" fontAlgn="b"/>
                      <a:r>
                        <a:rPr lang="en-US" sz="600" u="none" strike="noStrike" dirty="0">
                          <a:effectLst/>
                        </a:rPr>
                        <a:t> Jim</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a:effectLst/>
                        </a:rPr>
                        <a:t>Golder</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1861358945"/>
                  </a:ext>
                </a:extLst>
              </a:tr>
              <a:tr h="204444">
                <a:tc>
                  <a:txBody>
                    <a:bodyPr/>
                    <a:lstStyle/>
                    <a:p>
                      <a:pPr algn="ctr" fontAlgn="b"/>
                      <a:r>
                        <a:rPr lang="en-US" sz="600" u="none" strike="noStrike" dirty="0">
                          <a:effectLst/>
                        </a:rPr>
                        <a:t> Peter</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a:effectLst/>
                        </a:rPr>
                        <a:t>Gonzales</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635004941"/>
                  </a:ext>
                </a:extLst>
              </a:tr>
              <a:tr h="204444">
                <a:tc>
                  <a:txBody>
                    <a:bodyPr/>
                    <a:lstStyle/>
                    <a:p>
                      <a:pPr algn="ctr" fontAlgn="b"/>
                      <a:r>
                        <a:rPr lang="en-US" sz="600" u="none" strike="noStrike" dirty="0">
                          <a:effectLst/>
                        </a:rPr>
                        <a:t> Alan</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dirty="0" err="1">
                          <a:effectLst/>
                        </a:rPr>
                        <a:t>Gostin</a:t>
                      </a:r>
                      <a:endParaRPr lang="en-US" sz="600" b="0" i="0" u="none" strike="noStrike" dirty="0">
                        <a:effectLst/>
                        <a:latin typeface="Arial" panose="020B0604020202020204" pitchFamily="34" charset="0"/>
                      </a:endParaRPr>
                    </a:p>
                  </a:txBody>
                  <a:tcPr marL="8326" marR="8326" marT="8326" marB="0" anchor="ctr"/>
                </a:tc>
                <a:extLst>
                  <a:ext uri="{0D108BD9-81ED-4DB2-BD59-A6C34878D82A}">
                    <a16:rowId xmlns:a16="http://schemas.microsoft.com/office/drawing/2014/main" xmlns="" val="1900037428"/>
                  </a:ext>
                </a:extLst>
              </a:tr>
              <a:tr h="204444">
                <a:tc>
                  <a:txBody>
                    <a:bodyPr/>
                    <a:lstStyle/>
                    <a:p>
                      <a:pPr algn="ctr" fontAlgn="b"/>
                      <a:r>
                        <a:rPr lang="en-US" sz="600" b="0" i="0" u="none" strike="noStrike" dirty="0">
                          <a:effectLst/>
                          <a:latin typeface="Arial" panose="020B0604020202020204" pitchFamily="34" charset="0"/>
                        </a:rPr>
                        <a:t>Steve</a:t>
                      </a:r>
                    </a:p>
                  </a:txBody>
                  <a:tcPr marL="8326" marR="8326" marT="8326" marB="0" anchor="ctr"/>
                </a:tc>
                <a:tc>
                  <a:txBody>
                    <a:bodyPr/>
                    <a:lstStyle/>
                    <a:p>
                      <a:pPr algn="ctr" fontAlgn="b"/>
                      <a:r>
                        <a:rPr lang="en-US" sz="600" b="0" i="0" u="none" strike="noStrike" dirty="0">
                          <a:effectLst/>
                          <a:latin typeface="Arial" panose="020B0604020202020204" pitchFamily="34" charset="0"/>
                        </a:rPr>
                        <a:t>Graham</a:t>
                      </a:r>
                    </a:p>
                  </a:txBody>
                  <a:tcPr marL="8326" marR="8326" marT="8326" marB="0" anchor="ctr"/>
                </a:tc>
                <a:extLst>
                  <a:ext uri="{0D108BD9-81ED-4DB2-BD59-A6C34878D82A}">
                    <a16:rowId xmlns:a16="http://schemas.microsoft.com/office/drawing/2014/main" xmlns="" val="1341109386"/>
                  </a:ext>
                </a:extLst>
              </a:tr>
              <a:tr h="204444">
                <a:tc>
                  <a:txBody>
                    <a:bodyPr/>
                    <a:lstStyle/>
                    <a:p>
                      <a:pPr algn="ctr" fontAlgn="b"/>
                      <a:r>
                        <a:rPr lang="en-US" sz="600" u="none" strike="noStrike" dirty="0">
                          <a:effectLst/>
                        </a:rPr>
                        <a:t> Adam</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a:effectLst/>
                        </a:rPr>
                        <a:t>Greeley</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2188141578"/>
                  </a:ext>
                </a:extLst>
              </a:tr>
              <a:tr h="204444">
                <a:tc>
                  <a:txBody>
                    <a:bodyPr/>
                    <a:lstStyle/>
                    <a:p>
                      <a:pPr algn="ctr" fontAlgn="b"/>
                      <a:r>
                        <a:rPr lang="en-US" sz="600" u="none" strike="noStrike" dirty="0">
                          <a:effectLst/>
                        </a:rPr>
                        <a:t> Greg</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dirty="0">
                          <a:effectLst/>
                        </a:rPr>
                        <a:t>Greer</a:t>
                      </a:r>
                      <a:endParaRPr lang="en-US" sz="600" b="0" i="0" u="none" strike="noStrike" dirty="0">
                        <a:effectLst/>
                        <a:latin typeface="Arial" panose="020B0604020202020204" pitchFamily="34" charset="0"/>
                      </a:endParaRPr>
                    </a:p>
                  </a:txBody>
                  <a:tcPr marL="8326" marR="8326" marT="8326" marB="0" anchor="ctr"/>
                </a:tc>
                <a:extLst>
                  <a:ext uri="{0D108BD9-81ED-4DB2-BD59-A6C34878D82A}">
                    <a16:rowId xmlns:a16="http://schemas.microsoft.com/office/drawing/2014/main" xmlns="" val="3711338264"/>
                  </a:ext>
                </a:extLst>
              </a:tr>
              <a:tr h="204444">
                <a:tc>
                  <a:txBody>
                    <a:bodyPr/>
                    <a:lstStyle/>
                    <a:p>
                      <a:pPr algn="ctr" fontAlgn="b"/>
                      <a:r>
                        <a:rPr lang="en-US" sz="600" b="0" i="0" u="none" strike="noStrike" dirty="0">
                          <a:effectLst/>
                          <a:latin typeface="Arial" panose="020B0604020202020204" pitchFamily="34" charset="0"/>
                        </a:rPr>
                        <a:t>Jacob</a:t>
                      </a:r>
                    </a:p>
                  </a:txBody>
                  <a:tcPr marL="8326" marR="8326" marT="8326" marB="0" anchor="ctr"/>
                </a:tc>
                <a:tc>
                  <a:txBody>
                    <a:bodyPr/>
                    <a:lstStyle/>
                    <a:p>
                      <a:pPr algn="ctr" fontAlgn="b"/>
                      <a:r>
                        <a:rPr lang="en-US" sz="600" b="0" i="0" u="none" strike="noStrike" dirty="0">
                          <a:effectLst/>
                          <a:latin typeface="Arial" panose="020B0604020202020204" pitchFamily="34" charset="0"/>
                        </a:rPr>
                        <a:t>Gregory</a:t>
                      </a:r>
                    </a:p>
                  </a:txBody>
                  <a:tcPr marL="8326" marR="8326" marT="8326" marB="0" anchor="ctr"/>
                </a:tc>
                <a:extLst>
                  <a:ext uri="{0D108BD9-81ED-4DB2-BD59-A6C34878D82A}">
                    <a16:rowId xmlns:a16="http://schemas.microsoft.com/office/drawing/2014/main" xmlns="" val="964137464"/>
                  </a:ext>
                </a:extLst>
              </a:tr>
              <a:tr h="204444">
                <a:tc>
                  <a:txBody>
                    <a:bodyPr/>
                    <a:lstStyle/>
                    <a:p>
                      <a:pPr algn="ctr" fontAlgn="b"/>
                      <a:r>
                        <a:rPr lang="en-US" sz="600" u="none" strike="noStrike" dirty="0">
                          <a:effectLst/>
                        </a:rPr>
                        <a:t> Danny</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a:effectLst/>
                        </a:rPr>
                        <a:t>Grove</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228033989"/>
                  </a:ext>
                </a:extLst>
              </a:tr>
              <a:tr h="204444">
                <a:tc>
                  <a:txBody>
                    <a:bodyPr/>
                    <a:lstStyle/>
                    <a:p>
                      <a:pPr algn="ctr" fontAlgn="b"/>
                      <a:r>
                        <a:rPr lang="en-US" sz="600" u="none" strike="noStrike" dirty="0">
                          <a:effectLst/>
                        </a:rPr>
                        <a:t> Omar</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a:effectLst/>
                        </a:rPr>
                        <a:t>Haddad</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3926630702"/>
                  </a:ext>
                </a:extLst>
              </a:tr>
              <a:tr h="204444">
                <a:tc>
                  <a:txBody>
                    <a:bodyPr/>
                    <a:lstStyle/>
                    <a:p>
                      <a:pPr algn="ctr" fontAlgn="b"/>
                      <a:r>
                        <a:rPr lang="en-US" sz="600" u="none" strike="noStrike" dirty="0">
                          <a:effectLst/>
                        </a:rPr>
                        <a:t> Jake</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a:effectLst/>
                        </a:rPr>
                        <a:t>Hageman</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138172019"/>
                  </a:ext>
                </a:extLst>
              </a:tr>
              <a:tr h="204444">
                <a:tc>
                  <a:txBody>
                    <a:bodyPr/>
                    <a:lstStyle/>
                    <a:p>
                      <a:pPr algn="ctr" fontAlgn="b"/>
                      <a:r>
                        <a:rPr lang="en-US" sz="600" u="none" strike="noStrike" dirty="0">
                          <a:effectLst/>
                        </a:rPr>
                        <a:t> John</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a:effectLst/>
                        </a:rPr>
                        <a:t>Hagopian</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3224992010"/>
                  </a:ext>
                </a:extLst>
              </a:tr>
              <a:tr h="204444">
                <a:tc>
                  <a:txBody>
                    <a:bodyPr/>
                    <a:lstStyle/>
                    <a:p>
                      <a:pPr algn="ctr" fontAlgn="b"/>
                      <a:r>
                        <a:rPr lang="en-US" sz="600" u="none" strike="noStrike" dirty="0">
                          <a:effectLst/>
                        </a:rPr>
                        <a:t> Tom</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dirty="0">
                          <a:effectLst/>
                        </a:rPr>
                        <a:t>Hall</a:t>
                      </a:r>
                      <a:endParaRPr lang="en-US" sz="600" b="0" i="0" u="none" strike="noStrike" dirty="0">
                        <a:effectLst/>
                        <a:latin typeface="Arial" panose="020B0604020202020204" pitchFamily="34" charset="0"/>
                      </a:endParaRPr>
                    </a:p>
                  </a:txBody>
                  <a:tcPr marL="8326" marR="8326" marT="8326" marB="0" anchor="ctr"/>
                </a:tc>
                <a:extLst>
                  <a:ext uri="{0D108BD9-81ED-4DB2-BD59-A6C34878D82A}">
                    <a16:rowId xmlns:a16="http://schemas.microsoft.com/office/drawing/2014/main" xmlns="" val="2609561637"/>
                  </a:ext>
                </a:extLst>
              </a:tr>
            </a:tbl>
          </a:graphicData>
        </a:graphic>
      </p:graphicFrame>
      <p:graphicFrame>
        <p:nvGraphicFramePr>
          <p:cNvPr id="24" name="Table 23">
            <a:extLst>
              <a:ext uri="{FF2B5EF4-FFF2-40B4-BE49-F238E27FC236}">
                <a16:creationId xmlns:a16="http://schemas.microsoft.com/office/drawing/2014/main" xmlns="" id="{542EF8AE-F76A-2047-88F1-A1790C9FB745}"/>
              </a:ext>
            </a:extLst>
          </p:cNvPr>
          <p:cNvGraphicFramePr>
            <a:graphicFrameLocks noGrp="1"/>
          </p:cNvGraphicFramePr>
          <p:nvPr>
            <p:extLst>
              <p:ext uri="{D42A27DB-BD31-4B8C-83A1-F6EECF244321}">
                <p14:modId xmlns:p14="http://schemas.microsoft.com/office/powerpoint/2010/main" val="3935473206"/>
              </p:ext>
            </p:extLst>
          </p:nvPr>
        </p:nvGraphicFramePr>
        <p:xfrm>
          <a:off x="3608933" y="1054518"/>
          <a:ext cx="1108064" cy="5473141"/>
        </p:xfrm>
        <a:graphic>
          <a:graphicData uri="http://schemas.openxmlformats.org/drawingml/2006/table">
            <a:tbl>
              <a:tblPr>
                <a:tableStyleId>{793D81CF-94F2-401A-BA57-92F5A7B2D0C5}</a:tableStyleId>
              </a:tblPr>
              <a:tblGrid>
                <a:gridCol w="377211">
                  <a:extLst>
                    <a:ext uri="{9D8B030D-6E8A-4147-A177-3AD203B41FA5}">
                      <a16:colId xmlns:a16="http://schemas.microsoft.com/office/drawing/2014/main" xmlns="" val="1798588825"/>
                    </a:ext>
                  </a:extLst>
                </a:gridCol>
                <a:gridCol w="730853">
                  <a:extLst>
                    <a:ext uri="{9D8B030D-6E8A-4147-A177-3AD203B41FA5}">
                      <a16:colId xmlns:a16="http://schemas.microsoft.com/office/drawing/2014/main" xmlns="" val="3116017124"/>
                    </a:ext>
                  </a:extLst>
                </a:gridCol>
              </a:tblGrid>
              <a:tr h="188729">
                <a:tc>
                  <a:txBody>
                    <a:bodyPr/>
                    <a:lstStyle/>
                    <a:p>
                      <a:pPr algn="ctr" fontAlgn="b"/>
                      <a:r>
                        <a:rPr lang="en-US" sz="600" u="none" strike="noStrike" dirty="0">
                          <a:effectLst/>
                        </a:rPr>
                        <a:t> Sam</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dirty="0">
                          <a:effectLst/>
                        </a:rPr>
                        <a:t>Hetherington</a:t>
                      </a:r>
                      <a:endParaRPr lang="en-US" sz="600" b="0" i="0" u="none" strike="noStrike" dirty="0">
                        <a:effectLst/>
                        <a:latin typeface="Arial" panose="020B0604020202020204" pitchFamily="34" charset="0"/>
                      </a:endParaRPr>
                    </a:p>
                  </a:txBody>
                  <a:tcPr marL="8326" marR="8326" marT="8326" marB="0" anchor="ctr"/>
                </a:tc>
                <a:extLst>
                  <a:ext uri="{0D108BD9-81ED-4DB2-BD59-A6C34878D82A}">
                    <a16:rowId xmlns:a16="http://schemas.microsoft.com/office/drawing/2014/main" xmlns="" val="1900743999"/>
                  </a:ext>
                </a:extLst>
              </a:tr>
              <a:tr h="188729">
                <a:tc>
                  <a:txBody>
                    <a:bodyPr/>
                    <a:lstStyle/>
                    <a:p>
                      <a:pPr algn="ctr" fontAlgn="b"/>
                      <a:r>
                        <a:rPr lang="en-US" sz="600" u="none" strike="noStrike" dirty="0">
                          <a:effectLst/>
                        </a:rPr>
                        <a:t> Joe</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dirty="0">
                          <a:effectLst/>
                        </a:rPr>
                        <a:t>Hickman</a:t>
                      </a:r>
                      <a:endParaRPr lang="en-US" sz="600" b="0" i="0" u="none" strike="noStrike" dirty="0">
                        <a:effectLst/>
                        <a:latin typeface="Arial" panose="020B0604020202020204" pitchFamily="34" charset="0"/>
                      </a:endParaRPr>
                    </a:p>
                  </a:txBody>
                  <a:tcPr marL="8326" marR="8326" marT="8326" marB="0" anchor="ctr"/>
                </a:tc>
                <a:extLst>
                  <a:ext uri="{0D108BD9-81ED-4DB2-BD59-A6C34878D82A}">
                    <a16:rowId xmlns:a16="http://schemas.microsoft.com/office/drawing/2014/main" xmlns="" val="4017324742"/>
                  </a:ext>
                </a:extLst>
              </a:tr>
              <a:tr h="188729">
                <a:tc>
                  <a:txBody>
                    <a:bodyPr/>
                    <a:lstStyle/>
                    <a:p>
                      <a:pPr algn="ctr" fontAlgn="b"/>
                      <a:r>
                        <a:rPr lang="en-US" sz="600" u="none" strike="noStrike" dirty="0">
                          <a:effectLst/>
                        </a:rPr>
                        <a:t> Matthew</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dirty="0">
                          <a:effectLst/>
                        </a:rPr>
                        <a:t>Hinkle</a:t>
                      </a:r>
                      <a:endParaRPr lang="en-US" sz="600" b="0" i="0" u="none" strike="noStrike" dirty="0">
                        <a:effectLst/>
                        <a:latin typeface="Arial" panose="020B0604020202020204" pitchFamily="34" charset="0"/>
                      </a:endParaRPr>
                    </a:p>
                  </a:txBody>
                  <a:tcPr marL="8326" marR="8326" marT="8326" marB="0" anchor="ctr"/>
                </a:tc>
                <a:extLst>
                  <a:ext uri="{0D108BD9-81ED-4DB2-BD59-A6C34878D82A}">
                    <a16:rowId xmlns:a16="http://schemas.microsoft.com/office/drawing/2014/main" xmlns="" val="1192664909"/>
                  </a:ext>
                </a:extLst>
              </a:tr>
              <a:tr h="188729">
                <a:tc>
                  <a:txBody>
                    <a:bodyPr/>
                    <a:lstStyle/>
                    <a:p>
                      <a:pPr algn="ctr" fontAlgn="b"/>
                      <a:r>
                        <a:rPr lang="en-US" sz="600" u="none" strike="noStrike">
                          <a:effectLst/>
                        </a:rPr>
                        <a:t> Stephen</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a:effectLst/>
                        </a:rPr>
                        <a:t>Holland</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2077516975"/>
                  </a:ext>
                </a:extLst>
              </a:tr>
              <a:tr h="188729">
                <a:tc>
                  <a:txBody>
                    <a:bodyPr/>
                    <a:lstStyle/>
                    <a:p>
                      <a:pPr algn="ctr" fontAlgn="b"/>
                      <a:r>
                        <a:rPr lang="en-US" sz="600" u="none" strike="noStrike">
                          <a:effectLst/>
                        </a:rPr>
                        <a:t> Richard</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dirty="0" err="1">
                          <a:effectLst/>
                        </a:rPr>
                        <a:t>Hollenhorst</a:t>
                      </a:r>
                      <a:endParaRPr lang="en-US" sz="600" b="0" i="0" u="none" strike="noStrike" dirty="0">
                        <a:effectLst/>
                        <a:latin typeface="Arial" panose="020B0604020202020204" pitchFamily="34" charset="0"/>
                      </a:endParaRPr>
                    </a:p>
                  </a:txBody>
                  <a:tcPr marL="8326" marR="8326" marT="8326" marB="0" anchor="ctr"/>
                </a:tc>
                <a:extLst>
                  <a:ext uri="{0D108BD9-81ED-4DB2-BD59-A6C34878D82A}">
                    <a16:rowId xmlns:a16="http://schemas.microsoft.com/office/drawing/2014/main" xmlns="" val="3503793079"/>
                  </a:ext>
                </a:extLst>
              </a:tr>
              <a:tr h="188729">
                <a:tc>
                  <a:txBody>
                    <a:bodyPr/>
                    <a:lstStyle/>
                    <a:p>
                      <a:pPr algn="ctr" fontAlgn="b"/>
                      <a:r>
                        <a:rPr lang="en-US" sz="600" u="none" strike="noStrike">
                          <a:effectLst/>
                        </a:rPr>
                        <a:t> Eric</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a:effectLst/>
                        </a:rPr>
                        <a:t>Holt</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1595382211"/>
                  </a:ext>
                </a:extLst>
              </a:tr>
              <a:tr h="188729">
                <a:tc>
                  <a:txBody>
                    <a:bodyPr/>
                    <a:lstStyle/>
                    <a:p>
                      <a:pPr algn="ctr" fontAlgn="b"/>
                      <a:r>
                        <a:rPr lang="en-US" sz="600" u="none" strike="noStrike">
                          <a:effectLst/>
                        </a:rPr>
                        <a:t> Floyd</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a:effectLst/>
                        </a:rPr>
                        <a:t>Hovis</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4117116905"/>
                  </a:ext>
                </a:extLst>
              </a:tr>
              <a:tr h="188729">
                <a:tc>
                  <a:txBody>
                    <a:bodyPr/>
                    <a:lstStyle/>
                    <a:p>
                      <a:pPr algn="ctr" fontAlgn="b"/>
                      <a:r>
                        <a:rPr lang="en-US" sz="600" u="none" strike="noStrike">
                          <a:effectLst/>
                        </a:rPr>
                        <a:t> Dave</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a:effectLst/>
                        </a:rPr>
                        <a:t>Hughes</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963100507"/>
                  </a:ext>
                </a:extLst>
              </a:tr>
              <a:tr h="188729">
                <a:tc>
                  <a:txBody>
                    <a:bodyPr/>
                    <a:lstStyle/>
                    <a:p>
                      <a:pPr algn="ctr" fontAlgn="b"/>
                      <a:r>
                        <a:rPr lang="en-US" sz="600" u="none" strike="noStrike">
                          <a:effectLst/>
                        </a:rPr>
                        <a:t> Tim</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a:effectLst/>
                        </a:rPr>
                        <a:t>Huss</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2366759479"/>
                  </a:ext>
                </a:extLst>
              </a:tr>
              <a:tr h="188729">
                <a:tc>
                  <a:txBody>
                    <a:bodyPr/>
                    <a:lstStyle/>
                    <a:p>
                      <a:pPr algn="ctr" fontAlgn="b"/>
                      <a:r>
                        <a:rPr lang="en-US" sz="600" u="none" strike="noStrike">
                          <a:effectLst/>
                        </a:rPr>
                        <a:t> John</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a:effectLst/>
                        </a:rPr>
                        <a:t>Iskander</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3432220026"/>
                  </a:ext>
                </a:extLst>
              </a:tr>
              <a:tr h="188729">
                <a:tc>
                  <a:txBody>
                    <a:bodyPr/>
                    <a:lstStyle/>
                    <a:p>
                      <a:pPr algn="ctr" fontAlgn="b"/>
                      <a:r>
                        <a:rPr lang="en-US" sz="600" u="none" strike="noStrike" dirty="0">
                          <a:effectLst/>
                        </a:rPr>
                        <a:t> Jonathan</a:t>
                      </a:r>
                      <a:endParaRPr lang="en-US" sz="600" b="0" i="0" u="none" strike="noStrike" dirty="0">
                        <a:effectLst/>
                        <a:latin typeface="Arial" panose="020B0604020202020204" pitchFamily="34" charset="0"/>
                      </a:endParaRPr>
                    </a:p>
                  </a:txBody>
                  <a:tcPr marL="8326" marR="8326" marT="8326" marB="0" anchor="ctr"/>
                </a:tc>
                <a:tc>
                  <a:txBody>
                    <a:bodyPr/>
                    <a:lstStyle/>
                    <a:p>
                      <a:pPr algn="ctr" fontAlgn="b"/>
                      <a:r>
                        <a:rPr lang="en-US" sz="600" u="none" strike="noStrike" dirty="0">
                          <a:effectLst/>
                        </a:rPr>
                        <a:t>Jessup</a:t>
                      </a:r>
                      <a:endParaRPr lang="en-US" sz="600" b="0" i="0" u="none" strike="noStrike" dirty="0">
                        <a:effectLst/>
                        <a:latin typeface="Arial" panose="020B0604020202020204" pitchFamily="34" charset="0"/>
                      </a:endParaRPr>
                    </a:p>
                  </a:txBody>
                  <a:tcPr marL="8326" marR="8326" marT="8326" marB="0" anchor="ctr"/>
                </a:tc>
                <a:extLst>
                  <a:ext uri="{0D108BD9-81ED-4DB2-BD59-A6C34878D82A}">
                    <a16:rowId xmlns:a16="http://schemas.microsoft.com/office/drawing/2014/main" xmlns="" val="1560697901"/>
                  </a:ext>
                </a:extLst>
              </a:tr>
              <a:tr h="188729">
                <a:tc>
                  <a:txBody>
                    <a:bodyPr/>
                    <a:lstStyle/>
                    <a:p>
                      <a:pPr algn="ctr" fontAlgn="b"/>
                      <a:r>
                        <a:rPr lang="en-US" sz="600" b="0" i="0" u="none" strike="noStrike" dirty="0">
                          <a:effectLst/>
                          <a:latin typeface="Arial" panose="020B0604020202020204" pitchFamily="34" charset="0"/>
                        </a:rPr>
                        <a:t>Peggy</a:t>
                      </a:r>
                    </a:p>
                  </a:txBody>
                  <a:tcPr marL="8326" marR="8326" marT="8326" marB="0" anchor="ctr"/>
                </a:tc>
                <a:tc>
                  <a:txBody>
                    <a:bodyPr/>
                    <a:lstStyle/>
                    <a:p>
                      <a:pPr algn="ctr" fontAlgn="b"/>
                      <a:r>
                        <a:rPr lang="en-US" sz="600" b="0" i="0" u="none" strike="noStrike" dirty="0">
                          <a:effectLst/>
                          <a:latin typeface="Arial" panose="020B0604020202020204" pitchFamily="34" charset="0"/>
                        </a:rPr>
                        <a:t>Jester</a:t>
                      </a:r>
                    </a:p>
                  </a:txBody>
                  <a:tcPr marL="8326" marR="8326" marT="8326" marB="0" anchor="ctr"/>
                </a:tc>
                <a:extLst>
                  <a:ext uri="{0D108BD9-81ED-4DB2-BD59-A6C34878D82A}">
                    <a16:rowId xmlns:a16="http://schemas.microsoft.com/office/drawing/2014/main" xmlns="" val="1377643045"/>
                  </a:ext>
                </a:extLst>
              </a:tr>
              <a:tr h="188729">
                <a:tc>
                  <a:txBody>
                    <a:bodyPr/>
                    <a:lstStyle/>
                    <a:p>
                      <a:pPr algn="ctr" fontAlgn="b"/>
                      <a:r>
                        <a:rPr lang="en-US" sz="600" u="none" strike="noStrike">
                          <a:effectLst/>
                        </a:rPr>
                        <a:t> Orson</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a:effectLst/>
                        </a:rPr>
                        <a:t>John</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2812630715"/>
                  </a:ext>
                </a:extLst>
              </a:tr>
              <a:tr h="188729">
                <a:tc>
                  <a:txBody>
                    <a:bodyPr/>
                    <a:lstStyle/>
                    <a:p>
                      <a:pPr algn="ctr" fontAlgn="b"/>
                      <a:r>
                        <a:rPr lang="en-US" sz="600" u="none" strike="noStrike">
                          <a:effectLst/>
                        </a:rPr>
                        <a:t> Aldine</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a:effectLst/>
                        </a:rPr>
                        <a:t>Joseph</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1368741271"/>
                  </a:ext>
                </a:extLst>
              </a:tr>
              <a:tr h="188729">
                <a:tc>
                  <a:txBody>
                    <a:bodyPr/>
                    <a:lstStyle/>
                    <a:p>
                      <a:pPr algn="ctr" fontAlgn="b"/>
                      <a:r>
                        <a:rPr lang="en-US" sz="600" u="none" strike="noStrike">
                          <a:effectLst/>
                        </a:rPr>
                        <a:t> Michael</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a:effectLst/>
                        </a:rPr>
                        <a:t>Kaiser</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3431337076"/>
                  </a:ext>
                </a:extLst>
              </a:tr>
              <a:tr h="188729">
                <a:tc>
                  <a:txBody>
                    <a:bodyPr/>
                    <a:lstStyle/>
                    <a:p>
                      <a:pPr algn="ctr" fontAlgn="b"/>
                      <a:r>
                        <a:rPr lang="en-US" sz="600" u="none" strike="noStrike">
                          <a:effectLst/>
                        </a:rPr>
                        <a:t> John</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a:effectLst/>
                        </a:rPr>
                        <a:t>Kazeva</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496575207"/>
                  </a:ext>
                </a:extLst>
              </a:tr>
              <a:tr h="188729">
                <a:tc>
                  <a:txBody>
                    <a:bodyPr/>
                    <a:lstStyle/>
                    <a:p>
                      <a:pPr algn="ctr" fontAlgn="b"/>
                      <a:r>
                        <a:rPr lang="en-US" sz="600" u="none" strike="noStrike">
                          <a:effectLst/>
                        </a:rPr>
                        <a:t> Anna</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a:effectLst/>
                        </a:rPr>
                        <a:t>Keller</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278950747"/>
                  </a:ext>
                </a:extLst>
              </a:tr>
              <a:tr h="188729">
                <a:tc>
                  <a:txBody>
                    <a:bodyPr/>
                    <a:lstStyle/>
                    <a:p>
                      <a:pPr algn="ctr" fontAlgn="b"/>
                      <a:r>
                        <a:rPr lang="en-US" sz="600" u="none" strike="noStrike">
                          <a:effectLst/>
                        </a:rPr>
                        <a:t> Jim</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a:effectLst/>
                        </a:rPr>
                        <a:t>Kelley</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2424725524"/>
                  </a:ext>
                </a:extLst>
              </a:tr>
              <a:tr h="188729">
                <a:tc>
                  <a:txBody>
                    <a:bodyPr/>
                    <a:lstStyle/>
                    <a:p>
                      <a:pPr algn="ctr" fontAlgn="b"/>
                      <a:r>
                        <a:rPr lang="en-US" sz="600" u="none" strike="noStrike">
                          <a:effectLst/>
                        </a:rPr>
                        <a:t> Saman</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a:effectLst/>
                        </a:rPr>
                        <a:t>Kholdebarin</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1024397722"/>
                  </a:ext>
                </a:extLst>
              </a:tr>
              <a:tr h="188729">
                <a:tc>
                  <a:txBody>
                    <a:bodyPr/>
                    <a:lstStyle/>
                    <a:p>
                      <a:pPr algn="ctr" fontAlgn="b"/>
                      <a:r>
                        <a:rPr lang="en-US" sz="600" u="none" strike="noStrike">
                          <a:effectLst/>
                        </a:rPr>
                        <a:t> Kory</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a:effectLst/>
                        </a:rPr>
                        <a:t>Kienzle</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1359397307"/>
                  </a:ext>
                </a:extLst>
              </a:tr>
              <a:tr h="188729">
                <a:tc>
                  <a:txBody>
                    <a:bodyPr/>
                    <a:lstStyle/>
                    <a:p>
                      <a:pPr algn="ctr" fontAlgn="b"/>
                      <a:r>
                        <a:rPr lang="en-US" sz="600" u="none" strike="noStrike">
                          <a:effectLst/>
                        </a:rPr>
                        <a:t> Jim</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a:effectLst/>
                        </a:rPr>
                        <a:t>Kleinschmidt</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3829313391"/>
                  </a:ext>
                </a:extLst>
              </a:tr>
              <a:tr h="188729">
                <a:tc>
                  <a:txBody>
                    <a:bodyPr/>
                    <a:lstStyle/>
                    <a:p>
                      <a:pPr algn="ctr" fontAlgn="b"/>
                      <a:r>
                        <a:rPr lang="en-US" sz="600" u="none" strike="noStrike">
                          <a:effectLst/>
                        </a:rPr>
                        <a:t> Chris</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a:effectLst/>
                        </a:rPr>
                        <a:t>Kolos</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2157991853"/>
                  </a:ext>
                </a:extLst>
              </a:tr>
              <a:tr h="188729">
                <a:tc>
                  <a:txBody>
                    <a:bodyPr/>
                    <a:lstStyle/>
                    <a:p>
                      <a:pPr algn="ctr" fontAlgn="b"/>
                      <a:r>
                        <a:rPr lang="en-US" sz="600" u="none" strike="noStrike">
                          <a:effectLst/>
                        </a:rPr>
                        <a:t> Paul</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a:effectLst/>
                        </a:rPr>
                        <a:t>Kottmyer</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3619451608"/>
                  </a:ext>
                </a:extLst>
              </a:tr>
              <a:tr h="188729">
                <a:tc>
                  <a:txBody>
                    <a:bodyPr/>
                    <a:lstStyle/>
                    <a:p>
                      <a:pPr algn="ctr" fontAlgn="b"/>
                      <a:r>
                        <a:rPr lang="en-US" sz="600" u="none" strike="noStrike">
                          <a:effectLst/>
                        </a:rPr>
                        <a:t> Jentung</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a:effectLst/>
                        </a:rPr>
                        <a:t>Ku</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289729345"/>
                  </a:ext>
                </a:extLst>
              </a:tr>
              <a:tr h="188729">
                <a:tc>
                  <a:txBody>
                    <a:bodyPr/>
                    <a:lstStyle/>
                    <a:p>
                      <a:pPr algn="ctr" fontAlgn="b"/>
                      <a:r>
                        <a:rPr lang="en-US" sz="600" u="none" strike="noStrike">
                          <a:effectLst/>
                        </a:rPr>
                        <a:t> Michelle</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a:effectLst/>
                        </a:rPr>
                        <a:t>Lacombe</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635198698"/>
                  </a:ext>
                </a:extLst>
              </a:tr>
              <a:tr h="188729">
                <a:tc>
                  <a:txBody>
                    <a:bodyPr/>
                    <a:lstStyle/>
                    <a:p>
                      <a:pPr algn="ctr" fontAlgn="b"/>
                      <a:r>
                        <a:rPr lang="en-US" sz="600" u="none" strike="noStrike">
                          <a:effectLst/>
                        </a:rPr>
                        <a:t> Tracie</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a:effectLst/>
                        </a:rPr>
                        <a:t>Lampe</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1152270930"/>
                  </a:ext>
                </a:extLst>
              </a:tr>
              <a:tr h="188729">
                <a:tc>
                  <a:txBody>
                    <a:bodyPr/>
                    <a:lstStyle/>
                    <a:p>
                      <a:pPr algn="ctr" fontAlgn="b"/>
                      <a:r>
                        <a:rPr lang="en-US" sz="600" u="none" strike="noStrike">
                          <a:effectLst/>
                        </a:rPr>
                        <a:t> Henock</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a:effectLst/>
                        </a:rPr>
                        <a:t>Legesse</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3313430670"/>
                  </a:ext>
                </a:extLst>
              </a:tr>
              <a:tr h="188729">
                <a:tc>
                  <a:txBody>
                    <a:bodyPr/>
                    <a:lstStyle/>
                    <a:p>
                      <a:pPr algn="ctr" fontAlgn="b"/>
                      <a:r>
                        <a:rPr lang="en-US" sz="600" u="none" strike="noStrike">
                          <a:effectLst/>
                        </a:rPr>
                        <a:t> Joseph</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a:effectLst/>
                        </a:rPr>
                        <a:t>Lestrange</a:t>
                      </a:r>
                      <a:endParaRPr lang="en-US" sz="600" b="0" i="0" u="none" strike="noStrike">
                        <a:effectLst/>
                        <a:latin typeface="Arial" panose="020B0604020202020204" pitchFamily="34" charset="0"/>
                      </a:endParaRPr>
                    </a:p>
                  </a:txBody>
                  <a:tcPr marL="8326" marR="8326" marT="8326" marB="0" anchor="ctr"/>
                </a:tc>
                <a:extLst>
                  <a:ext uri="{0D108BD9-81ED-4DB2-BD59-A6C34878D82A}">
                    <a16:rowId xmlns:a16="http://schemas.microsoft.com/office/drawing/2014/main" xmlns="" val="1836335338"/>
                  </a:ext>
                </a:extLst>
              </a:tr>
              <a:tr h="188729">
                <a:tc>
                  <a:txBody>
                    <a:bodyPr/>
                    <a:lstStyle/>
                    <a:p>
                      <a:pPr algn="ctr" fontAlgn="b"/>
                      <a:r>
                        <a:rPr lang="en-US" sz="600" u="none" strike="noStrike">
                          <a:effectLst/>
                        </a:rPr>
                        <a:t> Ed</a:t>
                      </a:r>
                      <a:endParaRPr lang="en-US" sz="600" b="0" i="0" u="none" strike="noStrike">
                        <a:effectLst/>
                        <a:latin typeface="Arial" panose="020B0604020202020204" pitchFamily="34" charset="0"/>
                      </a:endParaRPr>
                    </a:p>
                  </a:txBody>
                  <a:tcPr marL="8326" marR="8326" marT="8326" marB="0" anchor="ctr"/>
                </a:tc>
                <a:tc>
                  <a:txBody>
                    <a:bodyPr/>
                    <a:lstStyle/>
                    <a:p>
                      <a:pPr algn="ctr" fontAlgn="b"/>
                      <a:r>
                        <a:rPr lang="en-US" sz="600" u="none" strike="noStrike" dirty="0">
                          <a:effectLst/>
                        </a:rPr>
                        <a:t>Leventhal</a:t>
                      </a:r>
                      <a:endParaRPr lang="en-US" sz="600" b="0" i="0" u="none" strike="noStrike" dirty="0">
                        <a:effectLst/>
                        <a:latin typeface="Arial" panose="020B0604020202020204" pitchFamily="34" charset="0"/>
                      </a:endParaRPr>
                    </a:p>
                  </a:txBody>
                  <a:tcPr marL="8326" marR="8326" marT="8326" marB="0" anchor="ctr"/>
                </a:tc>
                <a:extLst>
                  <a:ext uri="{0D108BD9-81ED-4DB2-BD59-A6C34878D82A}">
                    <a16:rowId xmlns:a16="http://schemas.microsoft.com/office/drawing/2014/main" xmlns="" val="1028268016"/>
                  </a:ext>
                </a:extLst>
              </a:tr>
            </a:tbl>
          </a:graphicData>
        </a:graphic>
      </p:graphicFrame>
      <p:graphicFrame>
        <p:nvGraphicFramePr>
          <p:cNvPr id="25" name="Table 24">
            <a:extLst>
              <a:ext uri="{FF2B5EF4-FFF2-40B4-BE49-F238E27FC236}">
                <a16:creationId xmlns:a16="http://schemas.microsoft.com/office/drawing/2014/main" xmlns="" id="{0E7D5182-97DF-F24B-8C78-49398607FFAC}"/>
              </a:ext>
            </a:extLst>
          </p:cNvPr>
          <p:cNvGraphicFramePr>
            <a:graphicFrameLocks noGrp="1"/>
          </p:cNvGraphicFramePr>
          <p:nvPr>
            <p:extLst>
              <p:ext uri="{D42A27DB-BD31-4B8C-83A1-F6EECF244321}">
                <p14:modId xmlns:p14="http://schemas.microsoft.com/office/powerpoint/2010/main" val="2740510944"/>
              </p:ext>
            </p:extLst>
          </p:nvPr>
        </p:nvGraphicFramePr>
        <p:xfrm>
          <a:off x="4721950" y="1054518"/>
          <a:ext cx="1075267" cy="5487885"/>
        </p:xfrm>
        <a:graphic>
          <a:graphicData uri="http://schemas.openxmlformats.org/drawingml/2006/table">
            <a:tbl>
              <a:tblPr>
                <a:tableStyleId>{793D81CF-94F2-401A-BA57-92F5A7B2D0C5}</a:tableStyleId>
              </a:tblPr>
              <a:tblGrid>
                <a:gridCol w="349583">
                  <a:extLst>
                    <a:ext uri="{9D8B030D-6E8A-4147-A177-3AD203B41FA5}">
                      <a16:colId xmlns:a16="http://schemas.microsoft.com/office/drawing/2014/main" xmlns="" val="869048115"/>
                    </a:ext>
                  </a:extLst>
                </a:gridCol>
                <a:gridCol w="725684">
                  <a:extLst>
                    <a:ext uri="{9D8B030D-6E8A-4147-A177-3AD203B41FA5}">
                      <a16:colId xmlns:a16="http://schemas.microsoft.com/office/drawing/2014/main" xmlns="" val="2346305951"/>
                    </a:ext>
                  </a:extLst>
                </a:gridCol>
              </a:tblGrid>
              <a:tr h="203255">
                <a:tc>
                  <a:txBody>
                    <a:bodyPr/>
                    <a:lstStyle/>
                    <a:p>
                      <a:pPr algn="ctr" fontAlgn="b"/>
                      <a:r>
                        <a:rPr lang="en-US" sz="600" u="none" strike="noStrike">
                          <a:effectLst/>
                        </a:rPr>
                        <a:t> Pete</a:t>
                      </a:r>
                      <a:endParaRPr lang="en-US" sz="600" b="0" i="0" u="none" strike="noStrike">
                        <a:effectLst/>
                        <a:latin typeface="Arial" panose="020B0604020202020204" pitchFamily="34" charset="0"/>
                      </a:endParaRPr>
                    </a:p>
                  </a:txBody>
                  <a:tcPr marL="8659" marR="8659" marT="8659" marB="0" anchor="ctr"/>
                </a:tc>
                <a:tc>
                  <a:txBody>
                    <a:bodyPr/>
                    <a:lstStyle/>
                    <a:p>
                      <a:pPr algn="ctr" fontAlgn="b"/>
                      <a:r>
                        <a:rPr lang="en-US" sz="600" u="none" strike="noStrike">
                          <a:effectLst/>
                        </a:rPr>
                        <a:t>Liiva</a:t>
                      </a:r>
                      <a:endParaRPr lang="en-US" sz="600" b="0" i="0" u="none" strike="noStrike">
                        <a:effectLst/>
                        <a:latin typeface="Arial" panose="020B0604020202020204" pitchFamily="34" charset="0"/>
                      </a:endParaRPr>
                    </a:p>
                  </a:txBody>
                  <a:tcPr marL="8659" marR="8659" marT="8659" marB="0" anchor="ctr"/>
                </a:tc>
                <a:extLst>
                  <a:ext uri="{0D108BD9-81ED-4DB2-BD59-A6C34878D82A}">
                    <a16:rowId xmlns:a16="http://schemas.microsoft.com/office/drawing/2014/main" xmlns="" val="3799210734"/>
                  </a:ext>
                </a:extLst>
              </a:tr>
              <a:tr h="203255">
                <a:tc>
                  <a:txBody>
                    <a:bodyPr/>
                    <a:lstStyle/>
                    <a:p>
                      <a:pPr algn="ctr" fontAlgn="b"/>
                      <a:r>
                        <a:rPr lang="en-US" sz="600" b="0" i="0" u="none" strike="noStrike" dirty="0">
                          <a:effectLst/>
                          <a:latin typeface="Arial" panose="020B0604020202020204" pitchFamily="34" charset="0"/>
                        </a:rPr>
                        <a:t>Carol</a:t>
                      </a:r>
                    </a:p>
                  </a:txBody>
                  <a:tcPr marL="8659" marR="8659" marT="8659" marB="0" anchor="ctr"/>
                </a:tc>
                <a:tc>
                  <a:txBody>
                    <a:bodyPr/>
                    <a:lstStyle/>
                    <a:p>
                      <a:pPr algn="ctr" fontAlgn="b"/>
                      <a:r>
                        <a:rPr lang="en-US" sz="600" b="0" i="0" u="none" strike="noStrike" dirty="0">
                          <a:effectLst/>
                          <a:latin typeface="Arial" panose="020B0604020202020204" pitchFamily="34" charset="0"/>
                        </a:rPr>
                        <a:t>Lilly</a:t>
                      </a:r>
                    </a:p>
                  </a:txBody>
                  <a:tcPr marL="8659" marR="8659" marT="8659" marB="0" anchor="ctr"/>
                </a:tc>
                <a:extLst>
                  <a:ext uri="{0D108BD9-81ED-4DB2-BD59-A6C34878D82A}">
                    <a16:rowId xmlns:a16="http://schemas.microsoft.com/office/drawing/2014/main" xmlns="" val="2967943764"/>
                  </a:ext>
                </a:extLst>
              </a:tr>
              <a:tr h="203255">
                <a:tc>
                  <a:txBody>
                    <a:bodyPr/>
                    <a:lstStyle/>
                    <a:p>
                      <a:pPr algn="ctr" fontAlgn="b"/>
                      <a:r>
                        <a:rPr lang="en-US" sz="600" u="none" strike="noStrike" dirty="0">
                          <a:effectLst/>
                        </a:rPr>
                        <a:t> Nancy</a:t>
                      </a:r>
                      <a:endParaRPr lang="en-US" sz="600" b="0" i="0" u="none" strike="noStrike" dirty="0">
                        <a:effectLst/>
                        <a:latin typeface="Arial" panose="020B0604020202020204" pitchFamily="34" charset="0"/>
                      </a:endParaRPr>
                    </a:p>
                  </a:txBody>
                  <a:tcPr marL="8659" marR="8659" marT="8659" marB="0" anchor="ctr"/>
                </a:tc>
                <a:tc>
                  <a:txBody>
                    <a:bodyPr/>
                    <a:lstStyle/>
                    <a:p>
                      <a:pPr algn="ctr" fontAlgn="b"/>
                      <a:r>
                        <a:rPr lang="en-US" sz="600" u="none" strike="noStrike" dirty="0">
                          <a:effectLst/>
                        </a:rPr>
                        <a:t>Lindsey</a:t>
                      </a:r>
                      <a:endParaRPr lang="en-US" sz="600" b="0" i="0" u="none" strike="noStrike" dirty="0">
                        <a:effectLst/>
                        <a:latin typeface="Arial" panose="020B0604020202020204" pitchFamily="34" charset="0"/>
                      </a:endParaRPr>
                    </a:p>
                  </a:txBody>
                  <a:tcPr marL="8659" marR="8659" marT="8659" marB="0" anchor="ctr"/>
                </a:tc>
                <a:extLst>
                  <a:ext uri="{0D108BD9-81ED-4DB2-BD59-A6C34878D82A}">
                    <a16:rowId xmlns:a16="http://schemas.microsoft.com/office/drawing/2014/main" xmlns="" val="874095248"/>
                  </a:ext>
                </a:extLst>
              </a:tr>
              <a:tr h="203255">
                <a:tc>
                  <a:txBody>
                    <a:bodyPr/>
                    <a:lstStyle/>
                    <a:p>
                      <a:pPr algn="ctr" fontAlgn="b"/>
                      <a:r>
                        <a:rPr lang="en-US" sz="600" u="none" strike="noStrike" dirty="0">
                          <a:effectLst/>
                        </a:rPr>
                        <a:t> Wei</a:t>
                      </a:r>
                      <a:endParaRPr lang="en-US" sz="600" b="0" i="0" u="none" strike="noStrike" dirty="0">
                        <a:effectLst/>
                        <a:latin typeface="Arial" panose="020B0604020202020204" pitchFamily="34" charset="0"/>
                      </a:endParaRPr>
                    </a:p>
                  </a:txBody>
                  <a:tcPr marL="8659" marR="8659" marT="8659" marB="0" anchor="ctr"/>
                </a:tc>
                <a:tc>
                  <a:txBody>
                    <a:bodyPr/>
                    <a:lstStyle/>
                    <a:p>
                      <a:pPr algn="ctr" fontAlgn="b"/>
                      <a:r>
                        <a:rPr lang="en-US" sz="600" u="none" strike="noStrike" dirty="0">
                          <a:effectLst/>
                        </a:rPr>
                        <a:t>Lu</a:t>
                      </a:r>
                      <a:endParaRPr lang="en-US" sz="600" b="0" i="0" u="none" strike="noStrike" dirty="0">
                        <a:effectLst/>
                        <a:latin typeface="Arial" panose="020B0604020202020204" pitchFamily="34" charset="0"/>
                      </a:endParaRPr>
                    </a:p>
                  </a:txBody>
                  <a:tcPr marL="8659" marR="8659" marT="8659" marB="0" anchor="ctr"/>
                </a:tc>
                <a:extLst>
                  <a:ext uri="{0D108BD9-81ED-4DB2-BD59-A6C34878D82A}">
                    <a16:rowId xmlns:a16="http://schemas.microsoft.com/office/drawing/2014/main" xmlns="" val="3580622438"/>
                  </a:ext>
                </a:extLst>
              </a:tr>
              <a:tr h="203255">
                <a:tc>
                  <a:txBody>
                    <a:bodyPr/>
                    <a:lstStyle/>
                    <a:p>
                      <a:pPr algn="ctr" fontAlgn="b"/>
                      <a:r>
                        <a:rPr lang="en-US" sz="600" u="none" strike="noStrike">
                          <a:effectLst/>
                        </a:rPr>
                        <a:t> Phil</a:t>
                      </a:r>
                      <a:endParaRPr lang="en-US" sz="600" b="0" i="0" u="none" strike="noStrike">
                        <a:effectLst/>
                        <a:latin typeface="Arial" panose="020B0604020202020204" pitchFamily="34" charset="0"/>
                      </a:endParaRPr>
                    </a:p>
                  </a:txBody>
                  <a:tcPr marL="8659" marR="8659" marT="8659" marB="0" anchor="ctr"/>
                </a:tc>
                <a:tc>
                  <a:txBody>
                    <a:bodyPr/>
                    <a:lstStyle/>
                    <a:p>
                      <a:pPr algn="ctr" fontAlgn="b"/>
                      <a:r>
                        <a:rPr lang="en-US" sz="600" u="none" strike="noStrike" dirty="0" err="1">
                          <a:effectLst/>
                        </a:rPr>
                        <a:t>Luers</a:t>
                      </a:r>
                      <a:endParaRPr lang="en-US" sz="600" b="0" i="0" u="none" strike="noStrike" dirty="0">
                        <a:effectLst/>
                        <a:latin typeface="Arial" panose="020B0604020202020204" pitchFamily="34" charset="0"/>
                      </a:endParaRPr>
                    </a:p>
                  </a:txBody>
                  <a:tcPr marL="8659" marR="8659" marT="8659" marB="0" anchor="ctr"/>
                </a:tc>
                <a:extLst>
                  <a:ext uri="{0D108BD9-81ED-4DB2-BD59-A6C34878D82A}">
                    <a16:rowId xmlns:a16="http://schemas.microsoft.com/office/drawing/2014/main" xmlns="" val="370358293"/>
                  </a:ext>
                </a:extLst>
              </a:tr>
              <a:tr h="203255">
                <a:tc>
                  <a:txBody>
                    <a:bodyPr/>
                    <a:lstStyle/>
                    <a:p>
                      <a:pPr algn="ctr" fontAlgn="b"/>
                      <a:r>
                        <a:rPr lang="en-US" sz="600" u="none" strike="noStrike">
                          <a:effectLst/>
                        </a:rPr>
                        <a:t> Roman</a:t>
                      </a:r>
                      <a:endParaRPr lang="en-US" sz="600" b="0" i="0" u="none" strike="noStrike">
                        <a:effectLst/>
                        <a:latin typeface="Arial" panose="020B0604020202020204" pitchFamily="34" charset="0"/>
                      </a:endParaRPr>
                    </a:p>
                  </a:txBody>
                  <a:tcPr marL="8659" marR="8659" marT="8659" marB="0" anchor="ctr"/>
                </a:tc>
                <a:tc>
                  <a:txBody>
                    <a:bodyPr/>
                    <a:lstStyle/>
                    <a:p>
                      <a:pPr algn="ctr" fontAlgn="b"/>
                      <a:r>
                        <a:rPr lang="en-US" sz="600" u="none" strike="noStrike" dirty="0">
                          <a:effectLst/>
                        </a:rPr>
                        <a:t>Machan</a:t>
                      </a:r>
                      <a:endParaRPr lang="en-US" sz="600" b="0" i="0" u="none" strike="noStrike" dirty="0">
                        <a:effectLst/>
                        <a:latin typeface="Arial" panose="020B0604020202020204" pitchFamily="34" charset="0"/>
                      </a:endParaRPr>
                    </a:p>
                  </a:txBody>
                  <a:tcPr marL="8659" marR="8659" marT="8659" marB="0" anchor="ctr"/>
                </a:tc>
                <a:extLst>
                  <a:ext uri="{0D108BD9-81ED-4DB2-BD59-A6C34878D82A}">
                    <a16:rowId xmlns:a16="http://schemas.microsoft.com/office/drawing/2014/main" xmlns="" val="835283431"/>
                  </a:ext>
                </a:extLst>
              </a:tr>
              <a:tr h="203255">
                <a:tc>
                  <a:txBody>
                    <a:bodyPr/>
                    <a:lstStyle/>
                    <a:p>
                      <a:pPr algn="ctr" fontAlgn="b"/>
                      <a:r>
                        <a:rPr lang="en-US" sz="600" u="none" strike="noStrike">
                          <a:effectLst/>
                        </a:rPr>
                        <a:t> Tim</a:t>
                      </a:r>
                      <a:endParaRPr lang="en-US" sz="600" b="0" i="0" u="none" strike="noStrike">
                        <a:effectLst/>
                        <a:latin typeface="Arial" panose="020B0604020202020204" pitchFamily="34" charset="0"/>
                      </a:endParaRPr>
                    </a:p>
                  </a:txBody>
                  <a:tcPr marL="8659" marR="8659" marT="8659" marB="0" anchor="ctr"/>
                </a:tc>
                <a:tc>
                  <a:txBody>
                    <a:bodyPr/>
                    <a:lstStyle/>
                    <a:p>
                      <a:pPr algn="ctr" fontAlgn="b"/>
                      <a:r>
                        <a:rPr lang="en-US" sz="600" u="none" strike="noStrike">
                          <a:effectLst/>
                        </a:rPr>
                        <a:t>Madison</a:t>
                      </a:r>
                      <a:endParaRPr lang="en-US" sz="600" b="0" i="0" u="none" strike="noStrike">
                        <a:effectLst/>
                        <a:latin typeface="Arial" panose="020B0604020202020204" pitchFamily="34" charset="0"/>
                      </a:endParaRPr>
                    </a:p>
                  </a:txBody>
                  <a:tcPr marL="8659" marR="8659" marT="8659" marB="0" anchor="ctr"/>
                </a:tc>
                <a:extLst>
                  <a:ext uri="{0D108BD9-81ED-4DB2-BD59-A6C34878D82A}">
                    <a16:rowId xmlns:a16="http://schemas.microsoft.com/office/drawing/2014/main" xmlns="" val="1587572621"/>
                  </a:ext>
                </a:extLst>
              </a:tr>
              <a:tr h="203255">
                <a:tc>
                  <a:txBody>
                    <a:bodyPr/>
                    <a:lstStyle/>
                    <a:p>
                      <a:pPr algn="ctr" fontAlgn="b"/>
                      <a:r>
                        <a:rPr lang="en-US" sz="600" u="none" strike="noStrike">
                          <a:effectLst/>
                        </a:rPr>
                        <a:t> Greg</a:t>
                      </a:r>
                      <a:endParaRPr lang="en-US" sz="600" b="0" i="0" u="none" strike="noStrike">
                        <a:effectLst/>
                        <a:latin typeface="Arial" panose="020B0604020202020204" pitchFamily="34" charset="0"/>
                      </a:endParaRPr>
                    </a:p>
                  </a:txBody>
                  <a:tcPr marL="8659" marR="8659" marT="8659" marB="0" anchor="ctr"/>
                </a:tc>
                <a:tc>
                  <a:txBody>
                    <a:bodyPr/>
                    <a:lstStyle/>
                    <a:p>
                      <a:pPr algn="ctr" fontAlgn="b"/>
                      <a:r>
                        <a:rPr lang="en-US" sz="600" u="none" strike="noStrike">
                          <a:effectLst/>
                        </a:rPr>
                        <a:t>Magnuson</a:t>
                      </a:r>
                      <a:endParaRPr lang="en-US" sz="600" b="0" i="0" u="none" strike="noStrike">
                        <a:effectLst/>
                        <a:latin typeface="Arial" panose="020B0604020202020204" pitchFamily="34" charset="0"/>
                      </a:endParaRPr>
                    </a:p>
                  </a:txBody>
                  <a:tcPr marL="8659" marR="8659" marT="8659" marB="0" anchor="ctr"/>
                </a:tc>
                <a:extLst>
                  <a:ext uri="{0D108BD9-81ED-4DB2-BD59-A6C34878D82A}">
                    <a16:rowId xmlns:a16="http://schemas.microsoft.com/office/drawing/2014/main" xmlns="" val="3904089245"/>
                  </a:ext>
                </a:extLst>
              </a:tr>
              <a:tr h="203255">
                <a:tc>
                  <a:txBody>
                    <a:bodyPr/>
                    <a:lstStyle/>
                    <a:p>
                      <a:pPr algn="ctr" fontAlgn="b"/>
                      <a:r>
                        <a:rPr lang="en-US" sz="600" u="none" strike="noStrike">
                          <a:effectLst/>
                        </a:rPr>
                        <a:t> Tony</a:t>
                      </a:r>
                      <a:endParaRPr lang="en-US" sz="600" b="0" i="0" u="none" strike="noStrike">
                        <a:effectLst/>
                        <a:latin typeface="Arial" panose="020B0604020202020204" pitchFamily="34" charset="0"/>
                      </a:endParaRPr>
                    </a:p>
                  </a:txBody>
                  <a:tcPr marL="8659" marR="8659" marT="8659" marB="0" anchor="ctr"/>
                </a:tc>
                <a:tc>
                  <a:txBody>
                    <a:bodyPr/>
                    <a:lstStyle/>
                    <a:p>
                      <a:pPr algn="ctr" fontAlgn="b"/>
                      <a:r>
                        <a:rPr lang="en-US" sz="600" u="none" strike="noStrike">
                          <a:effectLst/>
                        </a:rPr>
                        <a:t>Melak</a:t>
                      </a:r>
                      <a:endParaRPr lang="en-US" sz="600" b="0" i="0" u="none" strike="noStrike">
                        <a:effectLst/>
                        <a:latin typeface="Arial" panose="020B0604020202020204" pitchFamily="34" charset="0"/>
                      </a:endParaRPr>
                    </a:p>
                  </a:txBody>
                  <a:tcPr marL="8659" marR="8659" marT="8659" marB="0" anchor="ctr"/>
                </a:tc>
                <a:extLst>
                  <a:ext uri="{0D108BD9-81ED-4DB2-BD59-A6C34878D82A}">
                    <a16:rowId xmlns:a16="http://schemas.microsoft.com/office/drawing/2014/main" xmlns="" val="3654375332"/>
                  </a:ext>
                </a:extLst>
              </a:tr>
              <a:tr h="203255">
                <a:tc>
                  <a:txBody>
                    <a:bodyPr/>
                    <a:lstStyle/>
                    <a:p>
                      <a:pPr algn="ctr" fontAlgn="b"/>
                      <a:r>
                        <a:rPr lang="en-US" sz="600" u="none" strike="noStrike">
                          <a:effectLst/>
                        </a:rPr>
                        <a:t> Manuel</a:t>
                      </a:r>
                      <a:endParaRPr lang="en-US" sz="600" b="0" i="0" u="none" strike="noStrike">
                        <a:effectLst/>
                        <a:latin typeface="Arial" panose="020B0604020202020204" pitchFamily="34" charset="0"/>
                      </a:endParaRPr>
                    </a:p>
                  </a:txBody>
                  <a:tcPr marL="8659" marR="8659" marT="8659" marB="0" anchor="ctr"/>
                </a:tc>
                <a:tc>
                  <a:txBody>
                    <a:bodyPr/>
                    <a:lstStyle/>
                    <a:p>
                      <a:pPr algn="ctr" fontAlgn="b"/>
                      <a:r>
                        <a:rPr lang="en-US" sz="600" u="none" strike="noStrike">
                          <a:effectLst/>
                        </a:rPr>
                        <a:t>Maldonado</a:t>
                      </a:r>
                      <a:endParaRPr lang="en-US" sz="600" b="0" i="0" u="none" strike="noStrike">
                        <a:effectLst/>
                        <a:latin typeface="Arial" panose="020B0604020202020204" pitchFamily="34" charset="0"/>
                      </a:endParaRPr>
                    </a:p>
                  </a:txBody>
                  <a:tcPr marL="8659" marR="8659" marT="8659" marB="0" anchor="ctr"/>
                </a:tc>
                <a:extLst>
                  <a:ext uri="{0D108BD9-81ED-4DB2-BD59-A6C34878D82A}">
                    <a16:rowId xmlns:a16="http://schemas.microsoft.com/office/drawing/2014/main" xmlns="" val="701570153"/>
                  </a:ext>
                </a:extLst>
              </a:tr>
              <a:tr h="203255">
                <a:tc>
                  <a:txBody>
                    <a:bodyPr/>
                    <a:lstStyle/>
                    <a:p>
                      <a:pPr algn="ctr" fontAlgn="b"/>
                      <a:r>
                        <a:rPr lang="en-US" sz="600" u="none" strike="noStrike">
                          <a:effectLst/>
                        </a:rPr>
                        <a:t> Tony</a:t>
                      </a:r>
                      <a:endParaRPr lang="en-US" sz="600" b="0" i="0" u="none" strike="noStrike">
                        <a:effectLst/>
                        <a:latin typeface="Arial" panose="020B0604020202020204" pitchFamily="34" charset="0"/>
                      </a:endParaRPr>
                    </a:p>
                  </a:txBody>
                  <a:tcPr marL="8659" marR="8659" marT="8659" marB="0" anchor="ctr"/>
                </a:tc>
                <a:tc>
                  <a:txBody>
                    <a:bodyPr/>
                    <a:lstStyle/>
                    <a:p>
                      <a:pPr algn="ctr" fontAlgn="b"/>
                      <a:r>
                        <a:rPr lang="en-US" sz="600" u="none" strike="noStrike">
                          <a:effectLst/>
                        </a:rPr>
                        <a:t>Martino</a:t>
                      </a:r>
                      <a:endParaRPr lang="en-US" sz="600" b="0" i="0" u="none" strike="noStrike">
                        <a:effectLst/>
                        <a:latin typeface="Arial" panose="020B0604020202020204" pitchFamily="34" charset="0"/>
                      </a:endParaRPr>
                    </a:p>
                  </a:txBody>
                  <a:tcPr marL="8659" marR="8659" marT="8659" marB="0" anchor="ctr"/>
                </a:tc>
                <a:extLst>
                  <a:ext uri="{0D108BD9-81ED-4DB2-BD59-A6C34878D82A}">
                    <a16:rowId xmlns:a16="http://schemas.microsoft.com/office/drawing/2014/main" xmlns="" val="896979169"/>
                  </a:ext>
                </a:extLst>
              </a:tr>
              <a:tr h="203255">
                <a:tc>
                  <a:txBody>
                    <a:bodyPr/>
                    <a:lstStyle/>
                    <a:p>
                      <a:pPr algn="ctr" fontAlgn="b"/>
                      <a:r>
                        <a:rPr lang="en-US" sz="600" u="none" strike="noStrike">
                          <a:effectLst/>
                        </a:rPr>
                        <a:t> Greg</a:t>
                      </a:r>
                      <a:endParaRPr lang="en-US" sz="600" b="0" i="0" u="none" strike="noStrike">
                        <a:effectLst/>
                        <a:latin typeface="Arial" panose="020B0604020202020204" pitchFamily="34" charset="0"/>
                      </a:endParaRPr>
                    </a:p>
                  </a:txBody>
                  <a:tcPr marL="8659" marR="8659" marT="8659" marB="0" anchor="ctr"/>
                </a:tc>
                <a:tc>
                  <a:txBody>
                    <a:bodyPr/>
                    <a:lstStyle/>
                    <a:p>
                      <a:pPr algn="ctr" fontAlgn="b"/>
                      <a:r>
                        <a:rPr lang="en-US" sz="600" u="none" strike="noStrike">
                          <a:effectLst/>
                        </a:rPr>
                        <a:t>Martins</a:t>
                      </a:r>
                      <a:endParaRPr lang="en-US" sz="600" b="0" i="0" u="none" strike="noStrike">
                        <a:effectLst/>
                        <a:latin typeface="Arial" panose="020B0604020202020204" pitchFamily="34" charset="0"/>
                      </a:endParaRPr>
                    </a:p>
                  </a:txBody>
                  <a:tcPr marL="8659" marR="8659" marT="8659" marB="0" anchor="ctr"/>
                </a:tc>
                <a:extLst>
                  <a:ext uri="{0D108BD9-81ED-4DB2-BD59-A6C34878D82A}">
                    <a16:rowId xmlns:a16="http://schemas.microsoft.com/office/drawing/2014/main" xmlns="" val="3402552073"/>
                  </a:ext>
                </a:extLst>
              </a:tr>
              <a:tr h="203255">
                <a:tc>
                  <a:txBody>
                    <a:bodyPr/>
                    <a:lstStyle/>
                    <a:p>
                      <a:pPr algn="ctr" fontAlgn="b"/>
                      <a:r>
                        <a:rPr lang="en-US" sz="600" u="none" strike="noStrike">
                          <a:effectLst/>
                        </a:rPr>
                        <a:t> Mario</a:t>
                      </a:r>
                      <a:endParaRPr lang="en-US" sz="600" b="0" i="0" u="none" strike="noStrike">
                        <a:effectLst/>
                        <a:latin typeface="Arial" panose="020B0604020202020204" pitchFamily="34" charset="0"/>
                      </a:endParaRPr>
                    </a:p>
                  </a:txBody>
                  <a:tcPr marL="8659" marR="8659" marT="8659" marB="0" anchor="ctr"/>
                </a:tc>
                <a:tc>
                  <a:txBody>
                    <a:bodyPr/>
                    <a:lstStyle/>
                    <a:p>
                      <a:pPr algn="ctr" fontAlgn="b"/>
                      <a:r>
                        <a:rPr lang="en-US" sz="600" u="none" strike="noStrike" dirty="0">
                          <a:effectLst/>
                        </a:rPr>
                        <a:t>Martins</a:t>
                      </a:r>
                      <a:endParaRPr lang="en-US" sz="600" b="0" i="0" u="none" strike="noStrike" dirty="0">
                        <a:effectLst/>
                        <a:latin typeface="Arial" panose="020B0604020202020204" pitchFamily="34" charset="0"/>
                      </a:endParaRPr>
                    </a:p>
                  </a:txBody>
                  <a:tcPr marL="8659" marR="8659" marT="8659" marB="0" anchor="ctr"/>
                </a:tc>
                <a:extLst>
                  <a:ext uri="{0D108BD9-81ED-4DB2-BD59-A6C34878D82A}">
                    <a16:rowId xmlns:a16="http://schemas.microsoft.com/office/drawing/2014/main" xmlns="" val="4120823719"/>
                  </a:ext>
                </a:extLst>
              </a:tr>
              <a:tr h="203255">
                <a:tc>
                  <a:txBody>
                    <a:bodyPr/>
                    <a:lstStyle/>
                    <a:p>
                      <a:pPr algn="ctr" fontAlgn="b"/>
                      <a:r>
                        <a:rPr lang="en-US" sz="600" u="none" strike="noStrike">
                          <a:effectLst/>
                        </a:rPr>
                        <a:t> Jared</a:t>
                      </a:r>
                      <a:endParaRPr lang="en-US" sz="600" b="0" i="0" u="none" strike="noStrike">
                        <a:effectLst/>
                        <a:latin typeface="Arial" panose="020B0604020202020204" pitchFamily="34" charset="0"/>
                      </a:endParaRPr>
                    </a:p>
                  </a:txBody>
                  <a:tcPr marL="8659" marR="8659" marT="8659" marB="0" anchor="ctr"/>
                </a:tc>
                <a:tc>
                  <a:txBody>
                    <a:bodyPr/>
                    <a:lstStyle/>
                    <a:p>
                      <a:pPr algn="ctr" fontAlgn="b"/>
                      <a:r>
                        <a:rPr lang="en-US" sz="600" u="none" strike="noStrike">
                          <a:effectLst/>
                        </a:rPr>
                        <a:t>Mattick</a:t>
                      </a:r>
                      <a:endParaRPr lang="en-US" sz="600" b="0" i="0" u="none" strike="noStrike">
                        <a:effectLst/>
                        <a:latin typeface="Arial" panose="020B0604020202020204" pitchFamily="34" charset="0"/>
                      </a:endParaRPr>
                    </a:p>
                  </a:txBody>
                  <a:tcPr marL="8659" marR="8659" marT="8659" marB="0" anchor="ctr"/>
                </a:tc>
                <a:extLst>
                  <a:ext uri="{0D108BD9-81ED-4DB2-BD59-A6C34878D82A}">
                    <a16:rowId xmlns:a16="http://schemas.microsoft.com/office/drawing/2014/main" xmlns="" val="2151909558"/>
                  </a:ext>
                </a:extLst>
              </a:tr>
              <a:tr h="203255">
                <a:tc>
                  <a:txBody>
                    <a:bodyPr/>
                    <a:lstStyle/>
                    <a:p>
                      <a:pPr algn="ctr" fontAlgn="b"/>
                      <a:r>
                        <a:rPr lang="en-US" sz="600" u="none" strike="noStrike">
                          <a:effectLst/>
                        </a:rPr>
                        <a:t> Vernon</a:t>
                      </a:r>
                      <a:endParaRPr lang="en-US" sz="600" b="0" i="0" u="none" strike="noStrike">
                        <a:effectLst/>
                        <a:latin typeface="Arial" panose="020B0604020202020204" pitchFamily="34" charset="0"/>
                      </a:endParaRPr>
                    </a:p>
                  </a:txBody>
                  <a:tcPr marL="8659" marR="8659" marT="8659" marB="0" anchor="ctr"/>
                </a:tc>
                <a:tc>
                  <a:txBody>
                    <a:bodyPr/>
                    <a:lstStyle/>
                    <a:p>
                      <a:pPr algn="ctr" fontAlgn="b"/>
                      <a:r>
                        <a:rPr lang="en-US" sz="600" u="none" strike="noStrike">
                          <a:effectLst/>
                        </a:rPr>
                        <a:t>McCarter</a:t>
                      </a:r>
                      <a:endParaRPr lang="en-US" sz="600" b="0" i="0" u="none" strike="noStrike">
                        <a:effectLst/>
                        <a:latin typeface="Arial" panose="020B0604020202020204" pitchFamily="34" charset="0"/>
                      </a:endParaRPr>
                    </a:p>
                  </a:txBody>
                  <a:tcPr marL="8659" marR="8659" marT="8659" marB="0" anchor="ctr"/>
                </a:tc>
                <a:extLst>
                  <a:ext uri="{0D108BD9-81ED-4DB2-BD59-A6C34878D82A}">
                    <a16:rowId xmlns:a16="http://schemas.microsoft.com/office/drawing/2014/main" xmlns="" val="933253587"/>
                  </a:ext>
                </a:extLst>
              </a:tr>
              <a:tr h="203255">
                <a:tc>
                  <a:txBody>
                    <a:bodyPr/>
                    <a:lstStyle/>
                    <a:p>
                      <a:pPr algn="ctr" fontAlgn="b"/>
                      <a:r>
                        <a:rPr lang="en-US" sz="600" u="none" strike="noStrike">
                          <a:effectLst/>
                        </a:rPr>
                        <a:t> Jan</a:t>
                      </a:r>
                      <a:endParaRPr lang="en-US" sz="600" b="0" i="0" u="none" strike="noStrike">
                        <a:effectLst/>
                        <a:latin typeface="Arial" panose="020B0604020202020204" pitchFamily="34" charset="0"/>
                      </a:endParaRPr>
                    </a:p>
                  </a:txBody>
                  <a:tcPr marL="8659" marR="8659" marT="8659" marB="0" anchor="ctr"/>
                </a:tc>
                <a:tc>
                  <a:txBody>
                    <a:bodyPr/>
                    <a:lstStyle/>
                    <a:p>
                      <a:pPr algn="ctr" fontAlgn="b"/>
                      <a:r>
                        <a:rPr lang="en-US" sz="600" u="none" strike="noStrike">
                          <a:effectLst/>
                        </a:rPr>
                        <a:t>McGarry</a:t>
                      </a:r>
                      <a:endParaRPr lang="en-US" sz="600" b="0" i="0" u="none" strike="noStrike">
                        <a:effectLst/>
                        <a:latin typeface="Arial" panose="020B0604020202020204" pitchFamily="34" charset="0"/>
                      </a:endParaRPr>
                    </a:p>
                  </a:txBody>
                  <a:tcPr marL="8659" marR="8659" marT="8659" marB="0" anchor="ctr"/>
                </a:tc>
                <a:extLst>
                  <a:ext uri="{0D108BD9-81ED-4DB2-BD59-A6C34878D82A}">
                    <a16:rowId xmlns:a16="http://schemas.microsoft.com/office/drawing/2014/main" xmlns="" val="695090394"/>
                  </a:ext>
                </a:extLst>
              </a:tr>
              <a:tr h="203255">
                <a:tc>
                  <a:txBody>
                    <a:bodyPr/>
                    <a:lstStyle/>
                    <a:p>
                      <a:pPr algn="ctr" fontAlgn="b"/>
                      <a:r>
                        <a:rPr lang="en-US" sz="600" u="none" strike="noStrike">
                          <a:effectLst/>
                        </a:rPr>
                        <a:t> Linda</a:t>
                      </a:r>
                      <a:endParaRPr lang="en-US" sz="600" b="0" i="0" u="none" strike="noStrike">
                        <a:effectLst/>
                        <a:latin typeface="Arial" panose="020B0604020202020204" pitchFamily="34" charset="0"/>
                      </a:endParaRPr>
                    </a:p>
                  </a:txBody>
                  <a:tcPr marL="8659" marR="8659" marT="8659" marB="0" anchor="ctr"/>
                </a:tc>
                <a:tc>
                  <a:txBody>
                    <a:bodyPr/>
                    <a:lstStyle/>
                    <a:p>
                      <a:pPr algn="ctr" fontAlgn="b"/>
                      <a:r>
                        <a:rPr lang="en-US" sz="600" u="none" strike="noStrike">
                          <a:effectLst/>
                        </a:rPr>
                        <a:t>Miner</a:t>
                      </a:r>
                      <a:endParaRPr lang="en-US" sz="600" b="0" i="0" u="none" strike="noStrike">
                        <a:effectLst/>
                        <a:latin typeface="Arial" panose="020B0604020202020204" pitchFamily="34" charset="0"/>
                      </a:endParaRPr>
                    </a:p>
                  </a:txBody>
                  <a:tcPr marL="8659" marR="8659" marT="8659" marB="0" anchor="ctr"/>
                </a:tc>
                <a:extLst>
                  <a:ext uri="{0D108BD9-81ED-4DB2-BD59-A6C34878D82A}">
                    <a16:rowId xmlns:a16="http://schemas.microsoft.com/office/drawing/2014/main" xmlns="" val="257409660"/>
                  </a:ext>
                </a:extLst>
              </a:tr>
              <a:tr h="203255">
                <a:tc>
                  <a:txBody>
                    <a:bodyPr/>
                    <a:lstStyle/>
                    <a:p>
                      <a:pPr algn="ctr" fontAlgn="b"/>
                      <a:r>
                        <a:rPr lang="en-US" sz="600" u="none" strike="noStrike" dirty="0">
                          <a:effectLst/>
                        </a:rPr>
                        <a:t> Jeffery</a:t>
                      </a:r>
                      <a:endParaRPr lang="en-US" sz="600" b="0" i="0" u="none" strike="noStrike" dirty="0">
                        <a:effectLst/>
                        <a:latin typeface="Arial" panose="020B0604020202020204" pitchFamily="34" charset="0"/>
                      </a:endParaRPr>
                    </a:p>
                  </a:txBody>
                  <a:tcPr marL="8659" marR="8659" marT="8659" marB="0" anchor="ctr"/>
                </a:tc>
                <a:tc>
                  <a:txBody>
                    <a:bodyPr/>
                    <a:lstStyle/>
                    <a:p>
                      <a:pPr algn="ctr" fontAlgn="b"/>
                      <a:r>
                        <a:rPr lang="en-US" sz="600" u="none" strike="noStrike" dirty="0">
                          <a:effectLst/>
                        </a:rPr>
                        <a:t>Mobley</a:t>
                      </a:r>
                      <a:endParaRPr lang="en-US" sz="600" b="0" i="0" u="none" strike="noStrike" dirty="0">
                        <a:effectLst/>
                        <a:latin typeface="Arial" panose="020B0604020202020204" pitchFamily="34" charset="0"/>
                      </a:endParaRPr>
                    </a:p>
                  </a:txBody>
                  <a:tcPr marL="8659" marR="8659" marT="8659" marB="0" anchor="ctr"/>
                </a:tc>
                <a:extLst>
                  <a:ext uri="{0D108BD9-81ED-4DB2-BD59-A6C34878D82A}">
                    <a16:rowId xmlns:a16="http://schemas.microsoft.com/office/drawing/2014/main" xmlns="" val="1369881932"/>
                  </a:ext>
                </a:extLst>
              </a:tr>
              <a:tr h="203255">
                <a:tc>
                  <a:txBody>
                    <a:bodyPr/>
                    <a:lstStyle/>
                    <a:p>
                      <a:pPr algn="ctr" fontAlgn="b"/>
                      <a:r>
                        <a:rPr lang="en-US" sz="600" b="0" i="0" u="none" strike="noStrike" dirty="0">
                          <a:effectLst/>
                          <a:latin typeface="Arial" panose="020B0604020202020204" pitchFamily="34" charset="0"/>
                        </a:rPr>
                        <a:t>Jack</a:t>
                      </a:r>
                    </a:p>
                  </a:txBody>
                  <a:tcPr marL="8659" marR="8659" marT="8659" marB="0" anchor="ctr"/>
                </a:tc>
                <a:tc>
                  <a:txBody>
                    <a:bodyPr/>
                    <a:lstStyle/>
                    <a:p>
                      <a:pPr algn="ctr" fontAlgn="b"/>
                      <a:r>
                        <a:rPr lang="en-US" sz="600" b="0" i="0" u="none" strike="noStrike" dirty="0">
                          <a:effectLst/>
                          <a:latin typeface="Arial" panose="020B0604020202020204" pitchFamily="34" charset="0"/>
                        </a:rPr>
                        <a:t>Murphy</a:t>
                      </a:r>
                    </a:p>
                  </a:txBody>
                  <a:tcPr marL="8659" marR="8659" marT="8659" marB="0" anchor="ctr"/>
                </a:tc>
                <a:extLst>
                  <a:ext uri="{0D108BD9-81ED-4DB2-BD59-A6C34878D82A}">
                    <a16:rowId xmlns:a16="http://schemas.microsoft.com/office/drawing/2014/main" xmlns="" val="2424298988"/>
                  </a:ext>
                </a:extLst>
              </a:tr>
              <a:tr h="203255">
                <a:tc>
                  <a:txBody>
                    <a:bodyPr/>
                    <a:lstStyle/>
                    <a:p>
                      <a:pPr algn="ctr" fontAlgn="b"/>
                      <a:r>
                        <a:rPr lang="en-US" sz="600" u="none" strike="noStrike">
                          <a:effectLst/>
                        </a:rPr>
                        <a:t> Louis</a:t>
                      </a:r>
                      <a:endParaRPr lang="en-US" sz="600" b="0" i="0" u="none" strike="noStrike">
                        <a:effectLst/>
                        <a:latin typeface="Arial" panose="020B0604020202020204" pitchFamily="34" charset="0"/>
                      </a:endParaRPr>
                    </a:p>
                  </a:txBody>
                  <a:tcPr marL="8659" marR="8659" marT="8659" marB="0" anchor="ctr"/>
                </a:tc>
                <a:tc>
                  <a:txBody>
                    <a:bodyPr/>
                    <a:lstStyle/>
                    <a:p>
                      <a:pPr algn="ctr" fontAlgn="b"/>
                      <a:r>
                        <a:rPr lang="en-US" sz="600" u="none" strike="noStrike">
                          <a:effectLst/>
                        </a:rPr>
                        <a:t>Nagao</a:t>
                      </a:r>
                      <a:endParaRPr lang="en-US" sz="600" b="0" i="0" u="none" strike="noStrike">
                        <a:effectLst/>
                        <a:latin typeface="Arial" panose="020B0604020202020204" pitchFamily="34" charset="0"/>
                      </a:endParaRPr>
                    </a:p>
                  </a:txBody>
                  <a:tcPr marL="8659" marR="8659" marT="8659" marB="0" anchor="ctr"/>
                </a:tc>
                <a:extLst>
                  <a:ext uri="{0D108BD9-81ED-4DB2-BD59-A6C34878D82A}">
                    <a16:rowId xmlns:a16="http://schemas.microsoft.com/office/drawing/2014/main" xmlns="" val="3076072704"/>
                  </a:ext>
                </a:extLst>
              </a:tr>
              <a:tr h="203255">
                <a:tc>
                  <a:txBody>
                    <a:bodyPr/>
                    <a:lstStyle/>
                    <a:p>
                      <a:pPr algn="ctr" fontAlgn="b"/>
                      <a:r>
                        <a:rPr lang="en-US" sz="600" u="none" strike="noStrike">
                          <a:effectLst/>
                        </a:rPr>
                        <a:t> Dave</a:t>
                      </a:r>
                      <a:endParaRPr lang="en-US" sz="600" b="0" i="0" u="none" strike="noStrike">
                        <a:effectLst/>
                        <a:latin typeface="Arial" panose="020B0604020202020204" pitchFamily="34" charset="0"/>
                      </a:endParaRPr>
                    </a:p>
                  </a:txBody>
                  <a:tcPr marL="8659" marR="8659" marT="8659" marB="0" anchor="ctr"/>
                </a:tc>
                <a:tc>
                  <a:txBody>
                    <a:bodyPr/>
                    <a:lstStyle/>
                    <a:p>
                      <a:pPr algn="ctr" fontAlgn="b"/>
                      <a:r>
                        <a:rPr lang="en-US" sz="600" u="none" strike="noStrike">
                          <a:effectLst/>
                        </a:rPr>
                        <a:t>Neuberger</a:t>
                      </a:r>
                      <a:endParaRPr lang="en-US" sz="600" b="0" i="0" u="none" strike="noStrike">
                        <a:effectLst/>
                        <a:latin typeface="Arial" panose="020B0604020202020204" pitchFamily="34" charset="0"/>
                      </a:endParaRPr>
                    </a:p>
                  </a:txBody>
                  <a:tcPr marL="8659" marR="8659" marT="8659" marB="0" anchor="ctr"/>
                </a:tc>
                <a:extLst>
                  <a:ext uri="{0D108BD9-81ED-4DB2-BD59-A6C34878D82A}">
                    <a16:rowId xmlns:a16="http://schemas.microsoft.com/office/drawing/2014/main" xmlns="" val="2993035684"/>
                  </a:ext>
                </a:extLst>
              </a:tr>
              <a:tr h="203255">
                <a:tc>
                  <a:txBody>
                    <a:bodyPr/>
                    <a:lstStyle/>
                    <a:p>
                      <a:pPr algn="ctr" fontAlgn="b"/>
                      <a:r>
                        <a:rPr lang="en-US" sz="600" u="none" strike="noStrike">
                          <a:effectLst/>
                        </a:rPr>
                        <a:t> Stuart</a:t>
                      </a:r>
                      <a:endParaRPr lang="en-US" sz="600" b="0" i="0" u="none" strike="noStrike">
                        <a:effectLst/>
                        <a:latin typeface="Arial" panose="020B0604020202020204" pitchFamily="34" charset="0"/>
                      </a:endParaRPr>
                    </a:p>
                  </a:txBody>
                  <a:tcPr marL="8659" marR="8659" marT="8659" marB="0" anchor="ctr"/>
                </a:tc>
                <a:tc>
                  <a:txBody>
                    <a:bodyPr/>
                    <a:lstStyle/>
                    <a:p>
                      <a:pPr algn="ctr" fontAlgn="b"/>
                      <a:r>
                        <a:rPr lang="en-US" sz="600" u="none" strike="noStrike">
                          <a:effectLst/>
                        </a:rPr>
                        <a:t>Newman</a:t>
                      </a:r>
                      <a:endParaRPr lang="en-US" sz="600" b="0" i="0" u="none" strike="noStrike">
                        <a:effectLst/>
                        <a:latin typeface="Arial" panose="020B0604020202020204" pitchFamily="34" charset="0"/>
                      </a:endParaRPr>
                    </a:p>
                  </a:txBody>
                  <a:tcPr marL="8659" marR="8659" marT="8659" marB="0" anchor="ctr"/>
                </a:tc>
                <a:extLst>
                  <a:ext uri="{0D108BD9-81ED-4DB2-BD59-A6C34878D82A}">
                    <a16:rowId xmlns:a16="http://schemas.microsoft.com/office/drawing/2014/main" xmlns="" val="3020173709"/>
                  </a:ext>
                </a:extLst>
              </a:tr>
              <a:tr h="203255">
                <a:tc>
                  <a:txBody>
                    <a:bodyPr/>
                    <a:lstStyle/>
                    <a:p>
                      <a:pPr algn="ctr" fontAlgn="b"/>
                      <a:r>
                        <a:rPr lang="en-US" sz="600" u="none" strike="noStrike">
                          <a:effectLst/>
                        </a:rPr>
                        <a:t> Bill</a:t>
                      </a:r>
                      <a:endParaRPr lang="en-US" sz="600" b="0" i="0" u="none" strike="noStrike">
                        <a:effectLst/>
                        <a:latin typeface="Arial" panose="020B0604020202020204" pitchFamily="34" charset="0"/>
                      </a:endParaRPr>
                    </a:p>
                  </a:txBody>
                  <a:tcPr marL="8659" marR="8659" marT="8659" marB="0" anchor="ctr"/>
                </a:tc>
                <a:tc>
                  <a:txBody>
                    <a:bodyPr/>
                    <a:lstStyle/>
                    <a:p>
                      <a:pPr algn="ctr" fontAlgn="b"/>
                      <a:r>
                        <a:rPr lang="en-US" sz="600" u="none" strike="noStrike">
                          <a:effectLst/>
                        </a:rPr>
                        <a:t>Newell</a:t>
                      </a:r>
                      <a:endParaRPr lang="en-US" sz="600" b="0" i="0" u="none" strike="noStrike">
                        <a:effectLst/>
                        <a:latin typeface="Arial" panose="020B0604020202020204" pitchFamily="34" charset="0"/>
                      </a:endParaRPr>
                    </a:p>
                  </a:txBody>
                  <a:tcPr marL="8659" marR="8659" marT="8659" marB="0" anchor="ctr"/>
                </a:tc>
                <a:extLst>
                  <a:ext uri="{0D108BD9-81ED-4DB2-BD59-A6C34878D82A}">
                    <a16:rowId xmlns:a16="http://schemas.microsoft.com/office/drawing/2014/main" xmlns="" val="2761578995"/>
                  </a:ext>
                </a:extLst>
              </a:tr>
              <a:tr h="203255">
                <a:tc>
                  <a:txBody>
                    <a:bodyPr/>
                    <a:lstStyle/>
                    <a:p>
                      <a:pPr algn="ctr" fontAlgn="b"/>
                      <a:r>
                        <a:rPr lang="en-US" sz="600" u="none" strike="noStrike">
                          <a:effectLst/>
                        </a:rPr>
                        <a:t> Minh</a:t>
                      </a:r>
                      <a:endParaRPr lang="en-US" sz="600" b="0" i="0" u="none" strike="noStrike">
                        <a:effectLst/>
                        <a:latin typeface="Arial" panose="020B0604020202020204" pitchFamily="34" charset="0"/>
                      </a:endParaRPr>
                    </a:p>
                  </a:txBody>
                  <a:tcPr marL="8659" marR="8659" marT="8659" marB="0" anchor="ctr"/>
                </a:tc>
                <a:tc>
                  <a:txBody>
                    <a:bodyPr/>
                    <a:lstStyle/>
                    <a:p>
                      <a:pPr algn="ctr" fontAlgn="b"/>
                      <a:r>
                        <a:rPr lang="en-US" sz="600" u="none" strike="noStrike">
                          <a:effectLst/>
                        </a:rPr>
                        <a:t>Nguyen</a:t>
                      </a:r>
                      <a:endParaRPr lang="en-US" sz="600" b="0" i="0" u="none" strike="noStrike">
                        <a:effectLst/>
                        <a:latin typeface="Arial" panose="020B0604020202020204" pitchFamily="34" charset="0"/>
                      </a:endParaRPr>
                    </a:p>
                  </a:txBody>
                  <a:tcPr marL="8659" marR="8659" marT="8659" marB="0" anchor="ctr"/>
                </a:tc>
                <a:extLst>
                  <a:ext uri="{0D108BD9-81ED-4DB2-BD59-A6C34878D82A}">
                    <a16:rowId xmlns:a16="http://schemas.microsoft.com/office/drawing/2014/main" xmlns="" val="2474245495"/>
                  </a:ext>
                </a:extLst>
              </a:tr>
              <a:tr h="203255">
                <a:tc>
                  <a:txBody>
                    <a:bodyPr/>
                    <a:lstStyle/>
                    <a:p>
                      <a:pPr algn="ctr" fontAlgn="b"/>
                      <a:r>
                        <a:rPr lang="en-US" sz="600" u="none" strike="noStrike">
                          <a:effectLst/>
                        </a:rPr>
                        <a:t> Felix</a:t>
                      </a:r>
                      <a:endParaRPr lang="en-US" sz="600" b="0" i="0" u="none" strike="noStrike">
                        <a:effectLst/>
                        <a:latin typeface="Arial" panose="020B0604020202020204" pitchFamily="34" charset="0"/>
                      </a:endParaRPr>
                    </a:p>
                  </a:txBody>
                  <a:tcPr marL="8659" marR="8659" marT="8659" marB="0" anchor="ctr"/>
                </a:tc>
                <a:tc>
                  <a:txBody>
                    <a:bodyPr/>
                    <a:lstStyle/>
                    <a:p>
                      <a:pPr algn="ctr" fontAlgn="b"/>
                      <a:r>
                        <a:rPr lang="en-US" sz="600" u="none" strike="noStrike">
                          <a:effectLst/>
                        </a:rPr>
                        <a:t>Nicolas</a:t>
                      </a:r>
                      <a:endParaRPr lang="en-US" sz="600" b="0" i="0" u="none" strike="noStrike">
                        <a:effectLst/>
                        <a:latin typeface="Arial" panose="020B0604020202020204" pitchFamily="34" charset="0"/>
                      </a:endParaRPr>
                    </a:p>
                  </a:txBody>
                  <a:tcPr marL="8659" marR="8659" marT="8659" marB="0" anchor="ctr"/>
                </a:tc>
                <a:extLst>
                  <a:ext uri="{0D108BD9-81ED-4DB2-BD59-A6C34878D82A}">
                    <a16:rowId xmlns:a16="http://schemas.microsoft.com/office/drawing/2014/main" xmlns="" val="2899331556"/>
                  </a:ext>
                </a:extLst>
              </a:tr>
              <a:tr h="203255">
                <a:tc>
                  <a:txBody>
                    <a:bodyPr/>
                    <a:lstStyle/>
                    <a:p>
                      <a:pPr algn="ctr" fontAlgn="b"/>
                      <a:r>
                        <a:rPr lang="en-US" sz="600" u="none" strike="noStrike">
                          <a:effectLst/>
                        </a:rPr>
                        <a:t> Eleanya</a:t>
                      </a:r>
                      <a:endParaRPr lang="en-US" sz="600" b="0" i="0" u="none" strike="noStrike">
                        <a:effectLst/>
                        <a:latin typeface="Arial" panose="020B0604020202020204" pitchFamily="34" charset="0"/>
                      </a:endParaRPr>
                    </a:p>
                  </a:txBody>
                  <a:tcPr marL="8659" marR="8659" marT="8659" marB="0" anchor="ctr"/>
                </a:tc>
                <a:tc>
                  <a:txBody>
                    <a:bodyPr/>
                    <a:lstStyle/>
                    <a:p>
                      <a:pPr algn="ctr" fontAlgn="b"/>
                      <a:r>
                        <a:rPr lang="en-US" sz="600" u="none" strike="noStrike">
                          <a:effectLst/>
                        </a:rPr>
                        <a:t>Onuma</a:t>
                      </a:r>
                      <a:endParaRPr lang="en-US" sz="600" b="0" i="0" u="none" strike="noStrike">
                        <a:effectLst/>
                        <a:latin typeface="Arial" panose="020B0604020202020204" pitchFamily="34" charset="0"/>
                      </a:endParaRPr>
                    </a:p>
                  </a:txBody>
                  <a:tcPr marL="8659" marR="8659" marT="8659" marB="0" anchor="ctr"/>
                </a:tc>
                <a:extLst>
                  <a:ext uri="{0D108BD9-81ED-4DB2-BD59-A6C34878D82A}">
                    <a16:rowId xmlns:a16="http://schemas.microsoft.com/office/drawing/2014/main" xmlns="" val="709057661"/>
                  </a:ext>
                </a:extLst>
              </a:tr>
              <a:tr h="203255">
                <a:tc>
                  <a:txBody>
                    <a:bodyPr/>
                    <a:lstStyle/>
                    <a:p>
                      <a:pPr algn="ctr" fontAlgn="b"/>
                      <a:r>
                        <a:rPr lang="en-US" sz="600" u="none" strike="noStrike">
                          <a:effectLst/>
                        </a:rPr>
                        <a:t> Dean</a:t>
                      </a:r>
                      <a:endParaRPr lang="en-US" sz="600" b="0" i="0" u="none" strike="noStrike">
                        <a:effectLst/>
                        <a:latin typeface="Arial" panose="020B0604020202020204" pitchFamily="34" charset="0"/>
                      </a:endParaRPr>
                    </a:p>
                  </a:txBody>
                  <a:tcPr marL="8659" marR="8659" marT="8659" marB="0" anchor="ctr"/>
                </a:tc>
                <a:tc>
                  <a:txBody>
                    <a:bodyPr/>
                    <a:lstStyle/>
                    <a:p>
                      <a:pPr algn="ctr" fontAlgn="b"/>
                      <a:r>
                        <a:rPr lang="en-US" sz="600" u="none" strike="noStrike" dirty="0">
                          <a:effectLst/>
                        </a:rPr>
                        <a:t>Osgood</a:t>
                      </a:r>
                      <a:endParaRPr lang="en-US" sz="600" b="0" i="0" u="none" strike="noStrike" dirty="0">
                        <a:effectLst/>
                        <a:latin typeface="Arial" panose="020B0604020202020204" pitchFamily="34" charset="0"/>
                      </a:endParaRPr>
                    </a:p>
                  </a:txBody>
                  <a:tcPr marL="8659" marR="8659" marT="8659" marB="0" anchor="ctr"/>
                </a:tc>
                <a:extLst>
                  <a:ext uri="{0D108BD9-81ED-4DB2-BD59-A6C34878D82A}">
                    <a16:rowId xmlns:a16="http://schemas.microsoft.com/office/drawing/2014/main" xmlns="" val="2948328662"/>
                  </a:ext>
                </a:extLst>
              </a:tr>
            </a:tbl>
          </a:graphicData>
        </a:graphic>
      </p:graphicFrame>
      <p:graphicFrame>
        <p:nvGraphicFramePr>
          <p:cNvPr id="26" name="Table 25">
            <a:extLst>
              <a:ext uri="{FF2B5EF4-FFF2-40B4-BE49-F238E27FC236}">
                <a16:creationId xmlns:a16="http://schemas.microsoft.com/office/drawing/2014/main" xmlns="" id="{3B8567EF-888D-EC40-A3AA-AE1B2DDE9B34}"/>
              </a:ext>
            </a:extLst>
          </p:cNvPr>
          <p:cNvGraphicFramePr>
            <a:graphicFrameLocks noGrp="1"/>
          </p:cNvGraphicFramePr>
          <p:nvPr>
            <p:extLst>
              <p:ext uri="{D42A27DB-BD31-4B8C-83A1-F6EECF244321}">
                <p14:modId xmlns:p14="http://schemas.microsoft.com/office/powerpoint/2010/main" val="3418860759"/>
              </p:ext>
            </p:extLst>
          </p:nvPr>
        </p:nvGraphicFramePr>
        <p:xfrm>
          <a:off x="5815405" y="1054518"/>
          <a:ext cx="1357461" cy="5579000"/>
        </p:xfrm>
        <a:graphic>
          <a:graphicData uri="http://schemas.openxmlformats.org/drawingml/2006/table">
            <a:tbl>
              <a:tblPr>
                <a:tableStyleId>{793D81CF-94F2-401A-BA57-92F5A7B2D0C5}</a:tableStyleId>
              </a:tblPr>
              <a:tblGrid>
                <a:gridCol w="503272">
                  <a:extLst>
                    <a:ext uri="{9D8B030D-6E8A-4147-A177-3AD203B41FA5}">
                      <a16:colId xmlns:a16="http://schemas.microsoft.com/office/drawing/2014/main" xmlns="" val="104830202"/>
                    </a:ext>
                  </a:extLst>
                </a:gridCol>
                <a:gridCol w="854189">
                  <a:extLst>
                    <a:ext uri="{9D8B030D-6E8A-4147-A177-3AD203B41FA5}">
                      <a16:colId xmlns:a16="http://schemas.microsoft.com/office/drawing/2014/main" xmlns="" val="1639350270"/>
                    </a:ext>
                  </a:extLst>
                </a:gridCol>
              </a:tblGrid>
              <a:tr h="166072">
                <a:tc>
                  <a:txBody>
                    <a:bodyPr/>
                    <a:lstStyle/>
                    <a:p>
                      <a:pPr algn="ctr" fontAlgn="b"/>
                      <a:r>
                        <a:rPr lang="en-US" sz="600" u="none" strike="noStrike">
                          <a:effectLst/>
                        </a:rPr>
                        <a:t> Melanie</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Ott</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2907178380"/>
                  </a:ext>
                </a:extLst>
              </a:tr>
              <a:tr h="166072">
                <a:tc>
                  <a:txBody>
                    <a:bodyPr/>
                    <a:lstStyle/>
                    <a:p>
                      <a:pPr algn="ctr" fontAlgn="b"/>
                      <a:r>
                        <a:rPr lang="en-US" sz="600" u="none" strike="noStrike">
                          <a:effectLst/>
                        </a:rPr>
                        <a:t> Michael</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Pagen</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3919412239"/>
                  </a:ext>
                </a:extLst>
              </a:tr>
              <a:tr h="166072">
                <a:tc>
                  <a:txBody>
                    <a:bodyPr/>
                    <a:lstStyle/>
                    <a:p>
                      <a:pPr algn="ctr" fontAlgn="b"/>
                      <a:r>
                        <a:rPr lang="en-US" sz="600" u="none" strike="noStrike">
                          <a:effectLst/>
                        </a:rPr>
                        <a:t> Shahana</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Pagen</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2813971835"/>
                  </a:ext>
                </a:extLst>
              </a:tr>
              <a:tr h="166072">
                <a:tc>
                  <a:txBody>
                    <a:bodyPr/>
                    <a:lstStyle/>
                    <a:p>
                      <a:pPr algn="ctr" fontAlgn="b"/>
                      <a:r>
                        <a:rPr lang="en-US" sz="600" u="none" strike="noStrike" dirty="0">
                          <a:effectLst/>
                        </a:rPr>
                        <a:t> Deepak</a:t>
                      </a:r>
                      <a:endParaRPr lang="en-US" sz="600" b="0" i="0" u="none" strike="noStrike" dirty="0">
                        <a:effectLst/>
                        <a:latin typeface="Arial" panose="020B0604020202020204" pitchFamily="34" charset="0"/>
                      </a:endParaRPr>
                    </a:p>
                  </a:txBody>
                  <a:tcPr marL="7083" marR="7083" marT="7083" marB="0" anchor="ctr"/>
                </a:tc>
                <a:tc>
                  <a:txBody>
                    <a:bodyPr/>
                    <a:lstStyle/>
                    <a:p>
                      <a:pPr algn="ctr" fontAlgn="b"/>
                      <a:r>
                        <a:rPr lang="en-US" sz="600" u="none" strike="noStrike" dirty="0">
                          <a:effectLst/>
                        </a:rPr>
                        <a:t>Patel</a:t>
                      </a:r>
                      <a:endParaRPr lang="en-US" sz="600" b="0" i="0" u="none" strike="noStrike" dirty="0">
                        <a:effectLst/>
                        <a:latin typeface="Arial" panose="020B0604020202020204" pitchFamily="34" charset="0"/>
                      </a:endParaRPr>
                    </a:p>
                  </a:txBody>
                  <a:tcPr marL="7083" marR="7083" marT="7083" marB="0" anchor="ctr"/>
                </a:tc>
                <a:extLst>
                  <a:ext uri="{0D108BD9-81ED-4DB2-BD59-A6C34878D82A}">
                    <a16:rowId xmlns:a16="http://schemas.microsoft.com/office/drawing/2014/main" xmlns="" val="3866607046"/>
                  </a:ext>
                </a:extLst>
              </a:tr>
              <a:tr h="166072">
                <a:tc>
                  <a:txBody>
                    <a:bodyPr/>
                    <a:lstStyle/>
                    <a:p>
                      <a:pPr algn="ctr" fontAlgn="b"/>
                      <a:r>
                        <a:rPr lang="en-US" sz="600" b="0" i="0" u="none" strike="noStrike" dirty="0">
                          <a:effectLst/>
                          <a:latin typeface="Arial" panose="020B0604020202020204" pitchFamily="34" charset="0"/>
                        </a:rPr>
                        <a:t>Fernando</a:t>
                      </a:r>
                    </a:p>
                  </a:txBody>
                  <a:tcPr marL="7083" marR="7083" marT="7083" marB="0" anchor="ctr"/>
                </a:tc>
                <a:tc>
                  <a:txBody>
                    <a:bodyPr/>
                    <a:lstStyle/>
                    <a:p>
                      <a:pPr algn="ctr" fontAlgn="b"/>
                      <a:r>
                        <a:rPr lang="en-US" sz="600" b="0" i="0" u="none" strike="noStrike" dirty="0" err="1">
                          <a:effectLst/>
                          <a:latin typeface="Arial" panose="020B0604020202020204" pitchFamily="34" charset="0"/>
                        </a:rPr>
                        <a:t>Pellerano</a:t>
                      </a:r>
                      <a:endParaRPr lang="en-US" sz="600" b="0" i="0" u="none" strike="noStrike" dirty="0">
                        <a:effectLst/>
                        <a:latin typeface="Arial" panose="020B0604020202020204" pitchFamily="34" charset="0"/>
                      </a:endParaRPr>
                    </a:p>
                  </a:txBody>
                  <a:tcPr marL="7083" marR="7083" marT="7083" marB="0" anchor="ctr"/>
                </a:tc>
                <a:extLst>
                  <a:ext uri="{0D108BD9-81ED-4DB2-BD59-A6C34878D82A}">
                    <a16:rowId xmlns:a16="http://schemas.microsoft.com/office/drawing/2014/main" xmlns="" val="3697060529"/>
                  </a:ext>
                </a:extLst>
              </a:tr>
              <a:tr h="166072">
                <a:tc>
                  <a:txBody>
                    <a:bodyPr/>
                    <a:lstStyle/>
                    <a:p>
                      <a:pPr algn="ctr" fontAlgn="b"/>
                      <a:r>
                        <a:rPr lang="en-US" sz="600" b="0" i="0" u="none" strike="noStrike" dirty="0">
                          <a:effectLst/>
                          <a:latin typeface="Arial" panose="020B0604020202020204" pitchFamily="34" charset="0"/>
                        </a:rPr>
                        <a:t>Jon</a:t>
                      </a:r>
                    </a:p>
                  </a:txBody>
                  <a:tcPr marL="7083" marR="7083" marT="7083" marB="0" anchor="ctr"/>
                </a:tc>
                <a:tc>
                  <a:txBody>
                    <a:bodyPr/>
                    <a:lstStyle/>
                    <a:p>
                      <a:pPr algn="ctr" fontAlgn="b"/>
                      <a:r>
                        <a:rPr lang="en-US" sz="600" b="0" i="0" u="none" strike="noStrike" dirty="0">
                          <a:effectLst/>
                          <a:latin typeface="Arial" panose="020B0604020202020204" pitchFamily="34" charset="0"/>
                        </a:rPr>
                        <a:t>Penn</a:t>
                      </a:r>
                    </a:p>
                  </a:txBody>
                  <a:tcPr marL="7083" marR="7083" marT="7083" marB="0" anchor="ctr"/>
                </a:tc>
                <a:extLst>
                  <a:ext uri="{0D108BD9-81ED-4DB2-BD59-A6C34878D82A}">
                    <a16:rowId xmlns:a16="http://schemas.microsoft.com/office/drawing/2014/main" xmlns="" val="3238052847"/>
                  </a:ext>
                </a:extLst>
              </a:tr>
              <a:tr h="166072">
                <a:tc>
                  <a:txBody>
                    <a:bodyPr/>
                    <a:lstStyle/>
                    <a:p>
                      <a:pPr algn="ctr" fontAlgn="b"/>
                      <a:r>
                        <a:rPr lang="en-US" sz="600" u="none" strike="noStrike">
                          <a:effectLst/>
                        </a:rPr>
                        <a:t> Susanna</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dirty="0" err="1">
                          <a:effectLst/>
                        </a:rPr>
                        <a:t>Petro</a:t>
                      </a:r>
                      <a:endParaRPr lang="en-US" sz="600" b="0" i="0" u="none" strike="noStrike" dirty="0">
                        <a:effectLst/>
                        <a:latin typeface="Arial" panose="020B0604020202020204" pitchFamily="34" charset="0"/>
                      </a:endParaRPr>
                    </a:p>
                  </a:txBody>
                  <a:tcPr marL="7083" marR="7083" marT="7083" marB="0" anchor="ctr"/>
                </a:tc>
                <a:extLst>
                  <a:ext uri="{0D108BD9-81ED-4DB2-BD59-A6C34878D82A}">
                    <a16:rowId xmlns:a16="http://schemas.microsoft.com/office/drawing/2014/main" xmlns="" val="4196341331"/>
                  </a:ext>
                </a:extLst>
              </a:tr>
              <a:tr h="166072">
                <a:tc>
                  <a:txBody>
                    <a:bodyPr/>
                    <a:lstStyle/>
                    <a:p>
                      <a:pPr algn="ctr" fontAlgn="b"/>
                      <a:r>
                        <a:rPr lang="en-US" sz="600" u="none" strike="noStrike">
                          <a:effectLst/>
                        </a:rPr>
                        <a:t> Michael </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Plants</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969992205"/>
                  </a:ext>
                </a:extLst>
              </a:tr>
              <a:tr h="166072">
                <a:tc>
                  <a:txBody>
                    <a:bodyPr/>
                    <a:lstStyle/>
                    <a:p>
                      <a:pPr algn="ctr" fontAlgn="b"/>
                      <a:r>
                        <a:rPr lang="en-US" sz="600" u="none" strike="noStrike">
                          <a:effectLst/>
                        </a:rPr>
                        <a:t> Rebecca</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Prats</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1499413470"/>
                  </a:ext>
                </a:extLst>
              </a:tr>
              <a:tr h="149210">
                <a:tc>
                  <a:txBody>
                    <a:bodyPr/>
                    <a:lstStyle/>
                    <a:p>
                      <a:pPr algn="ctr" fontAlgn="b"/>
                      <a:r>
                        <a:rPr lang="en-US" sz="600" u="none" strike="noStrike">
                          <a:effectLst/>
                        </a:rPr>
                        <a:t> Steve</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Price</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3344071926"/>
                  </a:ext>
                </a:extLst>
              </a:tr>
              <a:tr h="149210">
                <a:tc>
                  <a:txBody>
                    <a:bodyPr/>
                    <a:lstStyle/>
                    <a:p>
                      <a:pPr algn="ctr" fontAlgn="b"/>
                      <a:r>
                        <a:rPr lang="en-US" sz="600" u="none" strike="noStrike">
                          <a:effectLst/>
                        </a:rPr>
                        <a:t> David</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Pullen</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2217476369"/>
                  </a:ext>
                </a:extLst>
              </a:tr>
              <a:tr h="149210">
                <a:tc>
                  <a:txBody>
                    <a:bodyPr/>
                    <a:lstStyle/>
                    <a:p>
                      <a:pPr algn="ctr" fontAlgn="b"/>
                      <a:r>
                        <a:rPr lang="en-US" sz="600" u="none" strike="noStrike">
                          <a:effectLst/>
                        </a:rPr>
                        <a:t> Ann</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Reese</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3217164690"/>
                  </a:ext>
                </a:extLst>
              </a:tr>
              <a:tr h="149210">
                <a:tc>
                  <a:txBody>
                    <a:bodyPr/>
                    <a:lstStyle/>
                    <a:p>
                      <a:pPr algn="ctr" fontAlgn="b"/>
                      <a:r>
                        <a:rPr lang="en-US" sz="600" u="none" strike="noStrike">
                          <a:effectLst/>
                        </a:rPr>
                        <a:t> Luis</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Ramos-Izquierdo</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43364473"/>
                  </a:ext>
                </a:extLst>
              </a:tr>
              <a:tr h="166072">
                <a:tc>
                  <a:txBody>
                    <a:bodyPr/>
                    <a:lstStyle/>
                    <a:p>
                      <a:pPr algn="ctr" fontAlgn="b"/>
                      <a:r>
                        <a:rPr lang="en-US" sz="600" u="none" strike="noStrike">
                          <a:effectLst/>
                        </a:rPr>
                        <a:t> Dan</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Reed</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184733355"/>
                  </a:ext>
                </a:extLst>
              </a:tr>
              <a:tr h="166072">
                <a:tc>
                  <a:txBody>
                    <a:bodyPr/>
                    <a:lstStyle/>
                    <a:p>
                      <a:pPr algn="ctr" fontAlgn="b"/>
                      <a:r>
                        <a:rPr lang="en-US" sz="600" u="none" strike="noStrike">
                          <a:effectLst/>
                        </a:rPr>
                        <a:t> Fred</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dirty="0">
                          <a:effectLst/>
                        </a:rPr>
                        <a:t>Richards</a:t>
                      </a:r>
                      <a:endParaRPr lang="en-US" sz="600" b="0" i="0" u="none" strike="noStrike" dirty="0">
                        <a:effectLst/>
                        <a:latin typeface="Arial" panose="020B0604020202020204" pitchFamily="34" charset="0"/>
                      </a:endParaRPr>
                    </a:p>
                  </a:txBody>
                  <a:tcPr marL="7083" marR="7083" marT="7083" marB="0" anchor="ctr"/>
                </a:tc>
                <a:extLst>
                  <a:ext uri="{0D108BD9-81ED-4DB2-BD59-A6C34878D82A}">
                    <a16:rowId xmlns:a16="http://schemas.microsoft.com/office/drawing/2014/main" xmlns="" val="2670166101"/>
                  </a:ext>
                </a:extLst>
              </a:tr>
              <a:tr h="166072">
                <a:tc>
                  <a:txBody>
                    <a:bodyPr/>
                    <a:lstStyle/>
                    <a:p>
                      <a:pPr algn="ctr" fontAlgn="b"/>
                      <a:r>
                        <a:rPr lang="en-US" sz="600" u="none" strike="noStrike">
                          <a:effectLst/>
                        </a:rPr>
                        <a:t> Frank</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Robinson</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2230908540"/>
                  </a:ext>
                </a:extLst>
              </a:tr>
              <a:tr h="166072">
                <a:tc>
                  <a:txBody>
                    <a:bodyPr/>
                    <a:lstStyle/>
                    <a:p>
                      <a:pPr algn="ctr" fontAlgn="b"/>
                      <a:r>
                        <a:rPr lang="en-US" sz="600" u="none" strike="noStrike">
                          <a:effectLst/>
                        </a:rPr>
                        <a:t> Elionex</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Rodriguez</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221350554"/>
                  </a:ext>
                </a:extLst>
              </a:tr>
              <a:tr h="166072">
                <a:tc>
                  <a:txBody>
                    <a:bodyPr/>
                    <a:lstStyle/>
                    <a:p>
                      <a:pPr algn="ctr" fontAlgn="b"/>
                      <a:r>
                        <a:rPr lang="en-US" sz="600" u="none" strike="noStrike">
                          <a:effectLst/>
                        </a:rPr>
                        <a:t> Jack</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dirty="0">
                          <a:effectLst/>
                        </a:rPr>
                        <a:t>Saba</a:t>
                      </a:r>
                      <a:endParaRPr lang="en-US" sz="600" b="0" i="0" u="none" strike="noStrike" dirty="0">
                        <a:effectLst/>
                        <a:latin typeface="Arial" panose="020B0604020202020204" pitchFamily="34" charset="0"/>
                      </a:endParaRPr>
                    </a:p>
                  </a:txBody>
                  <a:tcPr marL="7083" marR="7083" marT="7083" marB="0" anchor="ctr"/>
                </a:tc>
                <a:extLst>
                  <a:ext uri="{0D108BD9-81ED-4DB2-BD59-A6C34878D82A}">
                    <a16:rowId xmlns:a16="http://schemas.microsoft.com/office/drawing/2014/main" xmlns="" val="419020984"/>
                  </a:ext>
                </a:extLst>
              </a:tr>
              <a:tr h="166072">
                <a:tc>
                  <a:txBody>
                    <a:bodyPr/>
                    <a:lstStyle/>
                    <a:p>
                      <a:pPr algn="ctr" fontAlgn="b"/>
                      <a:r>
                        <a:rPr lang="en-US" sz="600" u="none" strike="noStrike" dirty="0">
                          <a:effectLst/>
                        </a:rPr>
                        <a:t> Baran</a:t>
                      </a:r>
                      <a:endParaRPr lang="en-US" sz="600" b="0" i="0" u="none" strike="noStrike" dirty="0">
                        <a:effectLst/>
                        <a:latin typeface="Arial" panose="020B0604020202020204" pitchFamily="34" charset="0"/>
                      </a:endParaRPr>
                    </a:p>
                  </a:txBody>
                  <a:tcPr marL="7083" marR="7083" marT="7083" marB="0" anchor="ctr"/>
                </a:tc>
                <a:tc>
                  <a:txBody>
                    <a:bodyPr/>
                    <a:lstStyle/>
                    <a:p>
                      <a:pPr algn="ctr" fontAlgn="b"/>
                      <a:r>
                        <a:rPr lang="en-US" sz="600" u="none" strike="noStrike">
                          <a:effectLst/>
                        </a:rPr>
                        <a:t>Sahin</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3911188153"/>
                  </a:ext>
                </a:extLst>
              </a:tr>
              <a:tr h="166072">
                <a:tc>
                  <a:txBody>
                    <a:bodyPr/>
                    <a:lstStyle/>
                    <a:p>
                      <a:pPr algn="ctr" fontAlgn="b"/>
                      <a:r>
                        <a:rPr lang="en-US" sz="600" u="none" strike="noStrike">
                          <a:effectLst/>
                        </a:rPr>
                        <a:t> Nick</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Sawruk</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1520665736"/>
                  </a:ext>
                </a:extLst>
              </a:tr>
              <a:tr h="166072">
                <a:tc>
                  <a:txBody>
                    <a:bodyPr/>
                    <a:lstStyle/>
                    <a:p>
                      <a:pPr algn="ctr" fontAlgn="b"/>
                      <a:r>
                        <a:rPr lang="en-US" sz="600" u="none" strike="noStrike">
                          <a:effectLst/>
                        </a:rPr>
                        <a:t> John</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Schafer</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1280725270"/>
                  </a:ext>
                </a:extLst>
              </a:tr>
              <a:tr h="166072">
                <a:tc>
                  <a:txBody>
                    <a:bodyPr/>
                    <a:lstStyle/>
                    <a:p>
                      <a:pPr algn="ctr" fontAlgn="b"/>
                      <a:r>
                        <a:rPr lang="en-US" sz="600" u="none" strike="noStrike">
                          <a:effectLst/>
                        </a:rPr>
                        <a:t> Andy</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Scharmann</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1937944549"/>
                  </a:ext>
                </a:extLst>
              </a:tr>
              <a:tr h="166072">
                <a:tc>
                  <a:txBody>
                    <a:bodyPr/>
                    <a:lstStyle/>
                    <a:p>
                      <a:pPr algn="ctr" fontAlgn="b"/>
                      <a:r>
                        <a:rPr lang="en-US" sz="600" u="none" strike="noStrike">
                          <a:effectLst/>
                        </a:rPr>
                        <a:t> Mike</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Schoolman</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3142328395"/>
                  </a:ext>
                </a:extLst>
              </a:tr>
              <a:tr h="166072">
                <a:tc>
                  <a:txBody>
                    <a:bodyPr/>
                    <a:lstStyle/>
                    <a:p>
                      <a:pPr algn="ctr" fontAlgn="b"/>
                      <a:r>
                        <a:rPr lang="en-US" sz="600" u="none" strike="noStrike">
                          <a:effectLst/>
                        </a:rPr>
                        <a:t> Karl</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Schuler</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624179665"/>
                  </a:ext>
                </a:extLst>
              </a:tr>
              <a:tr h="166072">
                <a:tc>
                  <a:txBody>
                    <a:bodyPr/>
                    <a:lstStyle/>
                    <a:p>
                      <a:pPr algn="ctr" fontAlgn="b"/>
                      <a:r>
                        <a:rPr lang="en-US" sz="600" u="none" strike="noStrike">
                          <a:effectLst/>
                        </a:rPr>
                        <a:t> Bill</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Seidell</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2319169717"/>
                  </a:ext>
                </a:extLst>
              </a:tr>
              <a:tr h="166072">
                <a:tc>
                  <a:txBody>
                    <a:bodyPr/>
                    <a:lstStyle/>
                    <a:p>
                      <a:pPr algn="ctr" fontAlgn="b"/>
                      <a:r>
                        <a:rPr lang="en-US" sz="600" u="none" strike="noStrike">
                          <a:effectLst/>
                        </a:rPr>
                        <a:t> Andrew</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Sheckells</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986769676"/>
                  </a:ext>
                </a:extLst>
              </a:tr>
              <a:tr h="166072">
                <a:tc>
                  <a:txBody>
                    <a:bodyPr/>
                    <a:lstStyle/>
                    <a:p>
                      <a:pPr algn="ctr" fontAlgn="b"/>
                      <a:r>
                        <a:rPr lang="en-US" sz="600" u="none" strike="noStrike">
                          <a:effectLst/>
                        </a:rPr>
                        <a:t> Oren</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Sheinman</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4234068637"/>
                  </a:ext>
                </a:extLst>
              </a:tr>
              <a:tr h="166072">
                <a:tc>
                  <a:txBody>
                    <a:bodyPr/>
                    <a:lstStyle/>
                    <a:p>
                      <a:pPr algn="ctr" fontAlgn="b"/>
                      <a:r>
                        <a:rPr lang="en-US" sz="600" u="none" strike="noStrike">
                          <a:effectLst/>
                        </a:rPr>
                        <a:t> Javad</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Shockri</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3639468346"/>
                  </a:ext>
                </a:extLst>
              </a:tr>
              <a:tr h="166072">
                <a:tc>
                  <a:txBody>
                    <a:bodyPr/>
                    <a:lstStyle/>
                    <a:p>
                      <a:pPr algn="ctr" fontAlgn="b"/>
                      <a:r>
                        <a:rPr lang="en-US" sz="600" u="none" strike="noStrike">
                          <a:effectLst/>
                        </a:rPr>
                        <a:t> Brian</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Simpson</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1303282998"/>
                  </a:ext>
                </a:extLst>
              </a:tr>
              <a:tr h="166072">
                <a:tc>
                  <a:txBody>
                    <a:bodyPr/>
                    <a:lstStyle/>
                    <a:p>
                      <a:pPr algn="ctr" fontAlgn="b"/>
                      <a:r>
                        <a:rPr lang="en-US" sz="600" u="none" strike="noStrike">
                          <a:effectLst/>
                        </a:rPr>
                        <a:t> Pranay</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Sinha</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741656718"/>
                  </a:ext>
                </a:extLst>
              </a:tr>
              <a:tr h="166072">
                <a:tc>
                  <a:txBody>
                    <a:bodyPr/>
                    <a:lstStyle/>
                    <a:p>
                      <a:pPr algn="ctr" fontAlgn="b"/>
                      <a:r>
                        <a:rPr lang="en-US" sz="600" u="none" strike="noStrike">
                          <a:effectLst/>
                        </a:rPr>
                        <a:t> Steven</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a:effectLst/>
                        </a:rPr>
                        <a:t>Slegel</a:t>
                      </a:r>
                      <a:endParaRPr lang="en-US" sz="600" b="0" i="0" u="none" strike="noStrike">
                        <a:effectLst/>
                        <a:latin typeface="Arial" panose="020B0604020202020204" pitchFamily="34" charset="0"/>
                      </a:endParaRPr>
                    </a:p>
                  </a:txBody>
                  <a:tcPr marL="7083" marR="7083" marT="7083" marB="0" anchor="ctr"/>
                </a:tc>
                <a:extLst>
                  <a:ext uri="{0D108BD9-81ED-4DB2-BD59-A6C34878D82A}">
                    <a16:rowId xmlns:a16="http://schemas.microsoft.com/office/drawing/2014/main" xmlns="" val="551689052"/>
                  </a:ext>
                </a:extLst>
              </a:tr>
              <a:tr h="166072">
                <a:tc>
                  <a:txBody>
                    <a:bodyPr/>
                    <a:lstStyle/>
                    <a:p>
                      <a:pPr algn="ctr" fontAlgn="b"/>
                      <a:r>
                        <a:rPr lang="en-US" sz="600" u="none" strike="noStrike" dirty="0">
                          <a:effectLst/>
                        </a:rPr>
                        <a:t> Scott</a:t>
                      </a:r>
                      <a:endParaRPr lang="en-US" sz="600" b="0" i="0" u="none" strike="noStrike" dirty="0">
                        <a:effectLst/>
                        <a:latin typeface="Arial" panose="020B0604020202020204" pitchFamily="34" charset="0"/>
                      </a:endParaRPr>
                    </a:p>
                  </a:txBody>
                  <a:tcPr marL="7083" marR="7083" marT="7083" marB="0" anchor="ctr"/>
                </a:tc>
                <a:tc>
                  <a:txBody>
                    <a:bodyPr/>
                    <a:lstStyle/>
                    <a:p>
                      <a:pPr algn="ctr" fontAlgn="b"/>
                      <a:r>
                        <a:rPr lang="en-US" sz="600" u="none" strike="noStrike" dirty="0" err="1">
                          <a:effectLst/>
                        </a:rPr>
                        <a:t>Stefanoski</a:t>
                      </a:r>
                      <a:endParaRPr lang="en-US" sz="600" b="0" i="0" u="none" strike="noStrike" dirty="0">
                        <a:effectLst/>
                        <a:latin typeface="Arial" panose="020B0604020202020204" pitchFamily="34" charset="0"/>
                      </a:endParaRPr>
                    </a:p>
                  </a:txBody>
                  <a:tcPr marL="7083" marR="7083" marT="7083" marB="0" anchor="ctr"/>
                </a:tc>
                <a:extLst>
                  <a:ext uri="{0D108BD9-81ED-4DB2-BD59-A6C34878D82A}">
                    <a16:rowId xmlns:a16="http://schemas.microsoft.com/office/drawing/2014/main" xmlns="" val="2608775708"/>
                  </a:ext>
                </a:extLst>
              </a:tr>
              <a:tr h="166072">
                <a:tc>
                  <a:txBody>
                    <a:bodyPr/>
                    <a:lstStyle/>
                    <a:p>
                      <a:pPr algn="ctr" fontAlgn="b"/>
                      <a:r>
                        <a:rPr lang="en-US" sz="600" b="0" i="0" u="none" strike="noStrike" dirty="0">
                          <a:effectLst/>
                          <a:latin typeface="Arial" panose="020B0604020202020204" pitchFamily="34" charset="0"/>
                        </a:rPr>
                        <a:t>Mark</a:t>
                      </a:r>
                    </a:p>
                  </a:txBody>
                  <a:tcPr marL="7083" marR="7083" marT="7083" marB="0" anchor="ctr"/>
                </a:tc>
                <a:tc>
                  <a:txBody>
                    <a:bodyPr/>
                    <a:lstStyle/>
                    <a:p>
                      <a:pPr algn="ctr" fontAlgn="b"/>
                      <a:r>
                        <a:rPr lang="en-US" sz="600" b="0" i="0" u="none" strike="noStrike" dirty="0">
                          <a:effectLst/>
                          <a:latin typeface="Arial" panose="020B0604020202020204" pitchFamily="34" charset="0"/>
                        </a:rPr>
                        <a:t>Stephen</a:t>
                      </a:r>
                    </a:p>
                  </a:txBody>
                  <a:tcPr marL="7083" marR="7083" marT="7083" marB="0" anchor="ctr"/>
                </a:tc>
                <a:extLst>
                  <a:ext uri="{0D108BD9-81ED-4DB2-BD59-A6C34878D82A}">
                    <a16:rowId xmlns:a16="http://schemas.microsoft.com/office/drawing/2014/main" xmlns="" val="1995453666"/>
                  </a:ext>
                </a:extLst>
              </a:tr>
              <a:tr h="166072">
                <a:tc>
                  <a:txBody>
                    <a:bodyPr/>
                    <a:lstStyle/>
                    <a:p>
                      <a:pPr algn="ctr" fontAlgn="b"/>
                      <a:r>
                        <a:rPr lang="en-US" sz="600" u="none" strike="noStrike">
                          <a:effectLst/>
                        </a:rPr>
                        <a:t> Brandon</a:t>
                      </a:r>
                      <a:endParaRPr lang="en-US" sz="600" b="0" i="0" u="none" strike="noStrike">
                        <a:effectLst/>
                        <a:latin typeface="Arial" panose="020B0604020202020204" pitchFamily="34" charset="0"/>
                      </a:endParaRPr>
                    </a:p>
                  </a:txBody>
                  <a:tcPr marL="7083" marR="7083" marT="7083" marB="0" anchor="ctr"/>
                </a:tc>
                <a:tc>
                  <a:txBody>
                    <a:bodyPr/>
                    <a:lstStyle/>
                    <a:p>
                      <a:pPr algn="ctr" fontAlgn="b"/>
                      <a:r>
                        <a:rPr lang="en-US" sz="600" u="none" strike="noStrike" dirty="0">
                          <a:effectLst/>
                        </a:rPr>
                        <a:t>Stergiou</a:t>
                      </a:r>
                      <a:endParaRPr lang="en-US" sz="600" b="0" i="0" u="none" strike="noStrike" dirty="0">
                        <a:effectLst/>
                        <a:latin typeface="Arial" panose="020B0604020202020204" pitchFamily="34" charset="0"/>
                      </a:endParaRPr>
                    </a:p>
                  </a:txBody>
                  <a:tcPr marL="7083" marR="7083" marT="7083" marB="0" anchor="ctr"/>
                </a:tc>
                <a:extLst>
                  <a:ext uri="{0D108BD9-81ED-4DB2-BD59-A6C34878D82A}">
                    <a16:rowId xmlns:a16="http://schemas.microsoft.com/office/drawing/2014/main" xmlns="" val="1946578116"/>
                  </a:ext>
                </a:extLst>
              </a:tr>
            </a:tbl>
          </a:graphicData>
        </a:graphic>
      </p:graphicFrame>
      <p:graphicFrame>
        <p:nvGraphicFramePr>
          <p:cNvPr id="27" name="Table 26">
            <a:extLst>
              <a:ext uri="{FF2B5EF4-FFF2-40B4-BE49-F238E27FC236}">
                <a16:creationId xmlns:a16="http://schemas.microsoft.com/office/drawing/2014/main" xmlns="" id="{DFE4840C-352C-0C4F-B27E-4D43CF477885}"/>
              </a:ext>
            </a:extLst>
          </p:cNvPr>
          <p:cNvGraphicFramePr>
            <a:graphicFrameLocks noGrp="1"/>
          </p:cNvGraphicFramePr>
          <p:nvPr>
            <p:extLst>
              <p:ext uri="{D42A27DB-BD31-4B8C-83A1-F6EECF244321}">
                <p14:modId xmlns:p14="http://schemas.microsoft.com/office/powerpoint/2010/main" val="4126663867"/>
              </p:ext>
            </p:extLst>
          </p:nvPr>
        </p:nvGraphicFramePr>
        <p:xfrm>
          <a:off x="7191054" y="1053912"/>
          <a:ext cx="1571604" cy="5400051"/>
        </p:xfrm>
        <a:graphic>
          <a:graphicData uri="http://schemas.openxmlformats.org/drawingml/2006/table">
            <a:tbl>
              <a:tblPr>
                <a:tableStyleId>{793D81CF-94F2-401A-BA57-92F5A7B2D0C5}</a:tableStyleId>
              </a:tblPr>
              <a:tblGrid>
                <a:gridCol w="582075">
                  <a:extLst>
                    <a:ext uri="{9D8B030D-6E8A-4147-A177-3AD203B41FA5}">
                      <a16:colId xmlns:a16="http://schemas.microsoft.com/office/drawing/2014/main" xmlns="" val="1542673511"/>
                    </a:ext>
                  </a:extLst>
                </a:gridCol>
                <a:gridCol w="989529">
                  <a:extLst>
                    <a:ext uri="{9D8B030D-6E8A-4147-A177-3AD203B41FA5}">
                      <a16:colId xmlns:a16="http://schemas.microsoft.com/office/drawing/2014/main" xmlns="" val="2052306100"/>
                    </a:ext>
                  </a:extLst>
                </a:gridCol>
              </a:tblGrid>
              <a:tr h="159335">
                <a:tc>
                  <a:txBody>
                    <a:bodyPr/>
                    <a:lstStyle/>
                    <a:p>
                      <a:pPr algn="ctr" fontAlgn="b"/>
                      <a:r>
                        <a:rPr lang="en-US" sz="600" u="none" strike="noStrike">
                          <a:effectLst/>
                        </a:rPr>
                        <a:t> Richard</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Stickle</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2686693720"/>
                  </a:ext>
                </a:extLst>
              </a:tr>
              <a:tr h="159335">
                <a:tc>
                  <a:txBody>
                    <a:bodyPr/>
                    <a:lstStyle/>
                    <a:p>
                      <a:pPr algn="ctr" fontAlgn="b"/>
                      <a:r>
                        <a:rPr lang="en-US" sz="600" u="none" strike="noStrike" dirty="0">
                          <a:effectLst/>
                        </a:rPr>
                        <a:t> Kathy</a:t>
                      </a:r>
                      <a:endParaRPr lang="en-US" sz="600" b="0" i="0" u="none" strike="noStrike" dirty="0">
                        <a:effectLst/>
                        <a:latin typeface="Arial" panose="020B0604020202020204" pitchFamily="34" charset="0"/>
                      </a:endParaRPr>
                    </a:p>
                  </a:txBody>
                  <a:tcPr marL="6788" marR="6788" marT="6788" marB="0" anchor="ctr"/>
                </a:tc>
                <a:tc>
                  <a:txBody>
                    <a:bodyPr/>
                    <a:lstStyle/>
                    <a:p>
                      <a:pPr algn="ctr" fontAlgn="b"/>
                      <a:r>
                        <a:rPr lang="en-US" sz="600" u="none" strike="noStrike" dirty="0">
                          <a:effectLst/>
                        </a:rPr>
                        <a:t>Strickler</a:t>
                      </a:r>
                      <a:endParaRPr lang="en-US" sz="600" b="0" i="0" u="none" strike="noStrike" dirty="0">
                        <a:effectLst/>
                        <a:latin typeface="Arial" panose="020B0604020202020204" pitchFamily="34" charset="0"/>
                      </a:endParaRPr>
                    </a:p>
                  </a:txBody>
                  <a:tcPr marL="6788" marR="6788" marT="6788" marB="0" anchor="ctr"/>
                </a:tc>
                <a:extLst>
                  <a:ext uri="{0D108BD9-81ED-4DB2-BD59-A6C34878D82A}">
                    <a16:rowId xmlns:a16="http://schemas.microsoft.com/office/drawing/2014/main" xmlns="" val="1735531446"/>
                  </a:ext>
                </a:extLst>
              </a:tr>
              <a:tr h="159335">
                <a:tc>
                  <a:txBody>
                    <a:bodyPr/>
                    <a:lstStyle/>
                    <a:p>
                      <a:pPr algn="ctr" fontAlgn="b"/>
                      <a:r>
                        <a:rPr lang="en-US" sz="600" b="0" i="0" u="none" strike="noStrike" dirty="0">
                          <a:effectLst/>
                          <a:latin typeface="Arial" panose="020B0604020202020204" pitchFamily="34" charset="0"/>
                        </a:rPr>
                        <a:t>Paul</a:t>
                      </a:r>
                    </a:p>
                  </a:txBody>
                  <a:tcPr marL="6788" marR="6788" marT="6788" marB="0" anchor="ctr"/>
                </a:tc>
                <a:tc>
                  <a:txBody>
                    <a:bodyPr/>
                    <a:lstStyle/>
                    <a:p>
                      <a:pPr algn="ctr" fontAlgn="b"/>
                      <a:r>
                        <a:rPr lang="en-US" sz="600" b="0" i="0" u="none" strike="noStrike" dirty="0" err="1">
                          <a:effectLst/>
                          <a:latin typeface="Arial" panose="020B0604020202020204" pitchFamily="34" charset="0"/>
                        </a:rPr>
                        <a:t>Stysley</a:t>
                      </a:r>
                      <a:endParaRPr lang="en-US" sz="600" b="0" i="0" u="none" strike="noStrike" dirty="0">
                        <a:effectLst/>
                        <a:latin typeface="Arial" panose="020B0604020202020204" pitchFamily="34" charset="0"/>
                      </a:endParaRPr>
                    </a:p>
                  </a:txBody>
                  <a:tcPr marL="6788" marR="6788" marT="6788" marB="0" anchor="ctr"/>
                </a:tc>
                <a:extLst>
                  <a:ext uri="{0D108BD9-81ED-4DB2-BD59-A6C34878D82A}">
                    <a16:rowId xmlns:a16="http://schemas.microsoft.com/office/drawing/2014/main" xmlns="" val="3328347678"/>
                  </a:ext>
                </a:extLst>
              </a:tr>
              <a:tr h="159335">
                <a:tc>
                  <a:txBody>
                    <a:bodyPr/>
                    <a:lstStyle/>
                    <a:p>
                      <a:pPr algn="ctr" fontAlgn="b"/>
                      <a:r>
                        <a:rPr lang="en-US" sz="600" u="none" strike="noStrike">
                          <a:effectLst/>
                        </a:rPr>
                        <a:t> Ed</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Sullivan</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3619753846"/>
                  </a:ext>
                </a:extLst>
              </a:tr>
              <a:tr h="159335">
                <a:tc>
                  <a:txBody>
                    <a:bodyPr/>
                    <a:lstStyle/>
                    <a:p>
                      <a:pPr algn="ctr" fontAlgn="b"/>
                      <a:r>
                        <a:rPr lang="en-US" sz="600" u="none" strike="noStrike">
                          <a:effectLst/>
                        </a:rPr>
                        <a:t> Cin</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Swangwatanaratn</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1918860459"/>
                  </a:ext>
                </a:extLst>
              </a:tr>
              <a:tr h="159335">
                <a:tc>
                  <a:txBody>
                    <a:bodyPr/>
                    <a:lstStyle/>
                    <a:p>
                      <a:pPr algn="ctr" fontAlgn="b"/>
                      <a:r>
                        <a:rPr lang="en-US" sz="600" u="none" strike="noStrike">
                          <a:effectLst/>
                        </a:rPr>
                        <a:t> Mike</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Swenton</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174598810"/>
                  </a:ext>
                </a:extLst>
              </a:tr>
              <a:tr h="159335">
                <a:tc>
                  <a:txBody>
                    <a:bodyPr/>
                    <a:lstStyle/>
                    <a:p>
                      <a:pPr algn="ctr" fontAlgn="b"/>
                      <a:r>
                        <a:rPr lang="en-US" sz="600" u="none" strike="noStrike">
                          <a:effectLst/>
                        </a:rPr>
                        <a:t> J.P.</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Swinski</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2899661934"/>
                  </a:ext>
                </a:extLst>
              </a:tr>
              <a:tr h="159335">
                <a:tc>
                  <a:txBody>
                    <a:bodyPr/>
                    <a:lstStyle/>
                    <a:p>
                      <a:pPr algn="ctr" fontAlgn="b"/>
                      <a:r>
                        <a:rPr lang="en-US" sz="600" u="none" strike="noStrike">
                          <a:effectLst/>
                        </a:rPr>
                        <a:t> Buddy</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Taylor</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1208052891"/>
                  </a:ext>
                </a:extLst>
              </a:tr>
              <a:tr h="159335">
                <a:tc>
                  <a:txBody>
                    <a:bodyPr/>
                    <a:lstStyle/>
                    <a:p>
                      <a:pPr algn="ctr" fontAlgn="b"/>
                      <a:r>
                        <a:rPr lang="en-US" sz="600" u="none" strike="noStrike">
                          <a:effectLst/>
                        </a:rPr>
                        <a:t> Josh</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Thomas</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2480886970"/>
                  </a:ext>
                </a:extLst>
              </a:tr>
              <a:tr h="159335">
                <a:tc>
                  <a:txBody>
                    <a:bodyPr/>
                    <a:lstStyle/>
                    <a:p>
                      <a:pPr algn="ctr" fontAlgn="b"/>
                      <a:r>
                        <a:rPr lang="en-US" sz="600" u="none" strike="noStrike">
                          <a:effectLst/>
                        </a:rPr>
                        <a:t> Joe</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Thomes</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982475434"/>
                  </a:ext>
                </a:extLst>
              </a:tr>
              <a:tr h="159335">
                <a:tc>
                  <a:txBody>
                    <a:bodyPr/>
                    <a:lstStyle/>
                    <a:p>
                      <a:pPr algn="ctr" fontAlgn="b"/>
                      <a:r>
                        <a:rPr lang="en-US" sz="600" u="none" strike="noStrike">
                          <a:effectLst/>
                        </a:rPr>
                        <a:t> Warren</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Thompson</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2669991111"/>
                  </a:ext>
                </a:extLst>
              </a:tr>
              <a:tr h="159335">
                <a:tc>
                  <a:txBody>
                    <a:bodyPr/>
                    <a:lstStyle/>
                    <a:p>
                      <a:pPr algn="ctr" fontAlgn="b"/>
                      <a:r>
                        <a:rPr lang="en-US" sz="600" u="none" strike="noStrike">
                          <a:effectLst/>
                        </a:rPr>
                        <a:t> Elisavet</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Troupaki</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4025810027"/>
                  </a:ext>
                </a:extLst>
              </a:tr>
              <a:tr h="159335">
                <a:tc>
                  <a:txBody>
                    <a:bodyPr/>
                    <a:lstStyle/>
                    <a:p>
                      <a:pPr algn="ctr" fontAlgn="b"/>
                      <a:r>
                        <a:rPr lang="en-US" sz="600" u="none" strike="noStrike">
                          <a:effectLst/>
                        </a:rPr>
                        <a:t> Kimathi</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Tull</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3733820324"/>
                  </a:ext>
                </a:extLst>
              </a:tr>
              <a:tr h="159335">
                <a:tc>
                  <a:txBody>
                    <a:bodyPr/>
                    <a:lstStyle/>
                    <a:p>
                      <a:pPr algn="ctr" fontAlgn="b"/>
                      <a:r>
                        <a:rPr lang="en-US" sz="600" u="none" strike="noStrike">
                          <a:effectLst/>
                        </a:rPr>
                        <a:t> Nzinga</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Tull</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4280567647"/>
                  </a:ext>
                </a:extLst>
              </a:tr>
              <a:tr h="159335">
                <a:tc>
                  <a:txBody>
                    <a:bodyPr/>
                    <a:lstStyle/>
                    <a:p>
                      <a:pPr algn="ctr" fontAlgn="b"/>
                      <a:r>
                        <a:rPr lang="en-US" sz="600" u="none" strike="noStrike">
                          <a:effectLst/>
                        </a:rPr>
                        <a:t> Jeffrey</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Twum</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649456494"/>
                  </a:ext>
                </a:extLst>
              </a:tr>
              <a:tr h="159335">
                <a:tc>
                  <a:txBody>
                    <a:bodyPr/>
                    <a:lstStyle/>
                    <a:p>
                      <a:pPr algn="ctr" fontAlgn="b"/>
                      <a:r>
                        <a:rPr lang="en-US" sz="600" u="none" strike="noStrike">
                          <a:effectLst/>
                        </a:rPr>
                        <a:t> Carlos</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Ugarte</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3100254200"/>
                  </a:ext>
                </a:extLst>
              </a:tr>
              <a:tr h="159335">
                <a:tc>
                  <a:txBody>
                    <a:bodyPr/>
                    <a:lstStyle/>
                    <a:p>
                      <a:pPr algn="ctr" fontAlgn="b"/>
                      <a:r>
                        <a:rPr lang="en-US" sz="600" u="none" strike="noStrike">
                          <a:effectLst/>
                        </a:rPr>
                        <a:t> Bonnieblue</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dirty="0">
                          <a:effectLst/>
                        </a:rPr>
                        <a:t>Valentin</a:t>
                      </a:r>
                      <a:endParaRPr lang="en-US" sz="600" b="0" i="0" u="none" strike="noStrike" dirty="0">
                        <a:effectLst/>
                        <a:latin typeface="Arial" panose="020B0604020202020204" pitchFamily="34" charset="0"/>
                      </a:endParaRPr>
                    </a:p>
                  </a:txBody>
                  <a:tcPr marL="6788" marR="6788" marT="6788" marB="0" anchor="ctr"/>
                </a:tc>
                <a:extLst>
                  <a:ext uri="{0D108BD9-81ED-4DB2-BD59-A6C34878D82A}">
                    <a16:rowId xmlns:a16="http://schemas.microsoft.com/office/drawing/2014/main" xmlns="" val="2806436717"/>
                  </a:ext>
                </a:extLst>
              </a:tr>
              <a:tr h="159335">
                <a:tc>
                  <a:txBody>
                    <a:bodyPr/>
                    <a:lstStyle/>
                    <a:p>
                      <a:pPr algn="ctr" fontAlgn="b"/>
                      <a:r>
                        <a:rPr lang="en-US" sz="600" u="none" strike="noStrike">
                          <a:effectLst/>
                        </a:rPr>
                        <a:t> Aleksey</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dirty="0" err="1">
                          <a:effectLst/>
                        </a:rPr>
                        <a:t>Vasilyev</a:t>
                      </a:r>
                      <a:endParaRPr lang="en-US" sz="600" b="0" i="0" u="none" strike="noStrike" dirty="0">
                        <a:effectLst/>
                        <a:latin typeface="Arial" panose="020B0604020202020204" pitchFamily="34" charset="0"/>
                      </a:endParaRPr>
                    </a:p>
                  </a:txBody>
                  <a:tcPr marL="6788" marR="6788" marT="6788" marB="0" anchor="ctr"/>
                </a:tc>
                <a:extLst>
                  <a:ext uri="{0D108BD9-81ED-4DB2-BD59-A6C34878D82A}">
                    <a16:rowId xmlns:a16="http://schemas.microsoft.com/office/drawing/2014/main" xmlns="" val="3095497909"/>
                  </a:ext>
                </a:extLst>
              </a:tr>
              <a:tr h="159335">
                <a:tc>
                  <a:txBody>
                    <a:bodyPr/>
                    <a:lstStyle/>
                    <a:p>
                      <a:pPr algn="ctr" fontAlgn="b"/>
                      <a:r>
                        <a:rPr lang="en-US" sz="600" u="none" strike="noStrike">
                          <a:effectLst/>
                        </a:rPr>
                        <a:t> Steve</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Vincent</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207708175"/>
                  </a:ext>
                </a:extLst>
              </a:tr>
              <a:tr h="159335">
                <a:tc>
                  <a:txBody>
                    <a:bodyPr/>
                    <a:lstStyle/>
                    <a:p>
                      <a:pPr algn="ctr" fontAlgn="b"/>
                      <a:r>
                        <a:rPr lang="en-US" sz="600" u="none" strike="noStrike" dirty="0">
                          <a:effectLst/>
                        </a:rPr>
                        <a:t> Nick</a:t>
                      </a:r>
                      <a:endParaRPr lang="en-US" sz="600" b="0" i="0" u="none" strike="noStrike" dirty="0">
                        <a:effectLst/>
                        <a:latin typeface="Arial" panose="020B0604020202020204" pitchFamily="34" charset="0"/>
                      </a:endParaRPr>
                    </a:p>
                  </a:txBody>
                  <a:tcPr marL="6788" marR="6788" marT="6788" marB="0" anchor="ctr"/>
                </a:tc>
                <a:tc>
                  <a:txBody>
                    <a:bodyPr/>
                    <a:lstStyle/>
                    <a:p>
                      <a:pPr algn="ctr" fontAlgn="b"/>
                      <a:r>
                        <a:rPr lang="en-US" sz="600" u="none" strike="noStrike" dirty="0" err="1">
                          <a:effectLst/>
                        </a:rPr>
                        <a:t>Virmani</a:t>
                      </a:r>
                      <a:endParaRPr lang="en-US" sz="600" b="0" i="0" u="none" strike="noStrike" dirty="0">
                        <a:effectLst/>
                        <a:latin typeface="Arial" panose="020B0604020202020204" pitchFamily="34" charset="0"/>
                      </a:endParaRPr>
                    </a:p>
                  </a:txBody>
                  <a:tcPr marL="6788" marR="6788" marT="6788" marB="0" anchor="ctr"/>
                </a:tc>
                <a:extLst>
                  <a:ext uri="{0D108BD9-81ED-4DB2-BD59-A6C34878D82A}">
                    <a16:rowId xmlns:a16="http://schemas.microsoft.com/office/drawing/2014/main" xmlns="" val="653441899"/>
                  </a:ext>
                </a:extLst>
              </a:tr>
              <a:tr h="159335">
                <a:tc>
                  <a:txBody>
                    <a:bodyPr/>
                    <a:lstStyle/>
                    <a:p>
                      <a:pPr algn="ctr" fontAlgn="b"/>
                      <a:r>
                        <a:rPr lang="en-US" sz="600" b="0" i="0" u="none" strike="noStrike" dirty="0">
                          <a:effectLst/>
                          <a:latin typeface="Arial" panose="020B0604020202020204" pitchFamily="34" charset="0"/>
                        </a:rPr>
                        <a:t>Sheila</a:t>
                      </a:r>
                    </a:p>
                  </a:txBody>
                  <a:tcPr marL="6788" marR="6788" marT="6788" marB="0" anchor="ctr"/>
                </a:tc>
                <a:tc>
                  <a:txBody>
                    <a:bodyPr/>
                    <a:lstStyle/>
                    <a:p>
                      <a:pPr algn="ctr" fontAlgn="b"/>
                      <a:r>
                        <a:rPr lang="en-US" sz="600" b="0" i="0" u="none" strike="noStrike" dirty="0">
                          <a:effectLst/>
                          <a:latin typeface="Arial" panose="020B0604020202020204" pitchFamily="34" charset="0"/>
                        </a:rPr>
                        <a:t>Wall</a:t>
                      </a:r>
                    </a:p>
                  </a:txBody>
                  <a:tcPr marL="6788" marR="6788" marT="6788" marB="0" anchor="ctr"/>
                </a:tc>
                <a:extLst>
                  <a:ext uri="{0D108BD9-81ED-4DB2-BD59-A6C34878D82A}">
                    <a16:rowId xmlns:a16="http://schemas.microsoft.com/office/drawing/2014/main" xmlns="" val="1800009252"/>
                  </a:ext>
                </a:extLst>
              </a:tr>
              <a:tr h="159335">
                <a:tc>
                  <a:txBody>
                    <a:bodyPr/>
                    <a:lstStyle/>
                    <a:p>
                      <a:pPr algn="ctr" fontAlgn="b"/>
                      <a:r>
                        <a:rPr lang="en-US" sz="600" u="none" strike="noStrike">
                          <a:effectLst/>
                        </a:rPr>
                        <a:t> Mark</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Walter</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280393115"/>
                  </a:ext>
                </a:extLst>
              </a:tr>
              <a:tr h="159335">
                <a:tc>
                  <a:txBody>
                    <a:bodyPr/>
                    <a:lstStyle/>
                    <a:p>
                      <a:pPr algn="ctr" fontAlgn="b"/>
                      <a:r>
                        <a:rPr lang="en-US" sz="600" u="none" strike="noStrike">
                          <a:effectLst/>
                        </a:rPr>
                        <a:t> Jahi</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Wartts</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3117612579"/>
                  </a:ext>
                </a:extLst>
              </a:tr>
              <a:tr h="159335">
                <a:tc>
                  <a:txBody>
                    <a:bodyPr/>
                    <a:lstStyle/>
                    <a:p>
                      <a:pPr algn="ctr" fontAlgn="b"/>
                      <a:r>
                        <a:rPr lang="en-US" sz="600" u="none" strike="noStrike">
                          <a:effectLst/>
                        </a:rPr>
                        <a:t> Greg</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Wenzell</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948532738"/>
                  </a:ext>
                </a:extLst>
              </a:tr>
              <a:tr h="159335">
                <a:tc>
                  <a:txBody>
                    <a:bodyPr/>
                    <a:lstStyle/>
                    <a:p>
                      <a:pPr algn="ctr" fontAlgn="b"/>
                      <a:r>
                        <a:rPr lang="en-US" sz="600" u="none" strike="noStrike">
                          <a:effectLst/>
                        </a:rPr>
                        <a:t> Crystal</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White</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198580695"/>
                  </a:ext>
                </a:extLst>
              </a:tr>
              <a:tr h="159335">
                <a:tc>
                  <a:txBody>
                    <a:bodyPr/>
                    <a:lstStyle/>
                    <a:p>
                      <a:pPr algn="ctr" fontAlgn="b"/>
                      <a:r>
                        <a:rPr lang="en-US" sz="600" u="none" strike="noStrike">
                          <a:effectLst/>
                        </a:rPr>
                        <a:t> Rhonda</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Whitelocke</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1035684166"/>
                  </a:ext>
                </a:extLst>
              </a:tr>
              <a:tr h="159335">
                <a:tc>
                  <a:txBody>
                    <a:bodyPr/>
                    <a:lstStyle/>
                    <a:p>
                      <a:pPr algn="ctr" fontAlgn="b"/>
                      <a:r>
                        <a:rPr lang="en-US" sz="600" u="none" strike="noStrike">
                          <a:effectLst/>
                        </a:rPr>
                        <a:t> Donald</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Whiteman</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3279229229"/>
                  </a:ext>
                </a:extLst>
              </a:tr>
              <a:tr h="159335">
                <a:tc>
                  <a:txBody>
                    <a:bodyPr/>
                    <a:lstStyle/>
                    <a:p>
                      <a:pPr algn="ctr" fontAlgn="b"/>
                      <a:r>
                        <a:rPr lang="en-US" sz="600" u="none" strike="noStrike">
                          <a:effectLst/>
                        </a:rPr>
                        <a:t> Harry</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Willems</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3896769806"/>
                  </a:ext>
                </a:extLst>
              </a:tr>
              <a:tr h="159335">
                <a:tc>
                  <a:txBody>
                    <a:bodyPr/>
                    <a:lstStyle/>
                    <a:p>
                      <a:pPr algn="ctr" fontAlgn="b"/>
                      <a:r>
                        <a:rPr lang="en-US" sz="600" u="none" strike="noStrike">
                          <a:effectLst/>
                        </a:rPr>
                        <a:t> Donna</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Williams</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2909151957"/>
                  </a:ext>
                </a:extLst>
              </a:tr>
              <a:tr h="159335">
                <a:tc>
                  <a:txBody>
                    <a:bodyPr/>
                    <a:lstStyle/>
                    <a:p>
                      <a:pPr algn="ctr" fontAlgn="b"/>
                      <a:r>
                        <a:rPr lang="en-US" sz="600" u="none" strike="noStrike">
                          <a:effectLst/>
                        </a:rPr>
                        <a:t> Tyrell</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Williams</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1506633368"/>
                  </a:ext>
                </a:extLst>
              </a:tr>
              <a:tr h="159335">
                <a:tc>
                  <a:txBody>
                    <a:bodyPr/>
                    <a:lstStyle/>
                    <a:p>
                      <a:pPr algn="ctr" fontAlgn="b"/>
                      <a:r>
                        <a:rPr lang="en-US" sz="600" u="none" strike="noStrike">
                          <a:effectLst/>
                        </a:rPr>
                        <a:t> Guan</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Yang</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3297958328"/>
                  </a:ext>
                </a:extLst>
              </a:tr>
              <a:tr h="159335">
                <a:tc>
                  <a:txBody>
                    <a:bodyPr/>
                    <a:lstStyle/>
                    <a:p>
                      <a:pPr algn="ctr" fontAlgn="b"/>
                      <a:r>
                        <a:rPr lang="en-US" sz="600" u="none" strike="noStrike">
                          <a:effectLst/>
                        </a:rPr>
                        <a:t> Jenny</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Young</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949607929"/>
                  </a:ext>
                </a:extLst>
              </a:tr>
              <a:tr h="159335">
                <a:tc>
                  <a:txBody>
                    <a:bodyPr/>
                    <a:lstStyle/>
                    <a:p>
                      <a:pPr algn="ctr" fontAlgn="b"/>
                      <a:r>
                        <a:rPr lang="en-US" sz="600" u="none" strike="noStrike">
                          <a:effectLst/>
                        </a:rPr>
                        <a:t> Jaime</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a:effectLst/>
                        </a:rPr>
                        <a:t>Zabala</a:t>
                      </a:r>
                      <a:endParaRPr lang="en-US" sz="600" b="0" i="0" u="none" strike="noStrike">
                        <a:effectLst/>
                        <a:latin typeface="Arial" panose="020B0604020202020204" pitchFamily="34" charset="0"/>
                      </a:endParaRPr>
                    </a:p>
                  </a:txBody>
                  <a:tcPr marL="6788" marR="6788" marT="6788" marB="0" anchor="ctr"/>
                </a:tc>
                <a:extLst>
                  <a:ext uri="{0D108BD9-81ED-4DB2-BD59-A6C34878D82A}">
                    <a16:rowId xmlns:a16="http://schemas.microsoft.com/office/drawing/2014/main" xmlns="" val="1391433892"/>
                  </a:ext>
                </a:extLst>
              </a:tr>
              <a:tr h="141996">
                <a:tc>
                  <a:txBody>
                    <a:bodyPr/>
                    <a:lstStyle/>
                    <a:p>
                      <a:pPr algn="ctr" fontAlgn="b"/>
                      <a:r>
                        <a:rPr lang="en-US" sz="600" u="none" strike="noStrike">
                          <a:effectLst/>
                        </a:rPr>
                        <a:t> Rene</a:t>
                      </a:r>
                      <a:endParaRPr lang="en-US" sz="600" b="0" i="0" u="none" strike="noStrike">
                        <a:effectLst/>
                        <a:latin typeface="Arial" panose="020B0604020202020204" pitchFamily="34" charset="0"/>
                      </a:endParaRPr>
                    </a:p>
                  </a:txBody>
                  <a:tcPr marL="6788" marR="6788" marT="6788" marB="0" anchor="ctr"/>
                </a:tc>
                <a:tc>
                  <a:txBody>
                    <a:bodyPr/>
                    <a:lstStyle/>
                    <a:p>
                      <a:pPr algn="ctr" fontAlgn="b"/>
                      <a:r>
                        <a:rPr lang="en-US" sz="600" u="none" strike="noStrike" dirty="0">
                          <a:effectLst/>
                        </a:rPr>
                        <a:t>Zelaya</a:t>
                      </a:r>
                      <a:endParaRPr lang="en-US" sz="600" b="0" i="0" u="none" strike="noStrike" dirty="0">
                        <a:effectLst/>
                        <a:latin typeface="Arial" panose="020B0604020202020204" pitchFamily="34" charset="0"/>
                      </a:endParaRPr>
                    </a:p>
                  </a:txBody>
                  <a:tcPr marL="6788" marR="6788" marT="6788" marB="0" anchor="ctr"/>
                </a:tc>
                <a:extLst>
                  <a:ext uri="{0D108BD9-81ED-4DB2-BD59-A6C34878D82A}">
                    <a16:rowId xmlns:a16="http://schemas.microsoft.com/office/drawing/2014/main" xmlns="" val="4232762499"/>
                  </a:ext>
                </a:extLst>
              </a:tr>
            </a:tbl>
          </a:graphicData>
        </a:graphic>
      </p:graphicFrame>
    </p:spTree>
    <p:extLst>
      <p:ext uri="{BB962C8B-B14F-4D97-AF65-F5344CB8AC3E}">
        <p14:creationId xmlns:p14="http://schemas.microsoft.com/office/powerpoint/2010/main" val="28901125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34D71B-0D7D-C64B-8AF6-49E9DF71D69F}"/>
              </a:ext>
            </a:extLst>
          </p:cNvPr>
          <p:cNvSpPr>
            <a:spLocks noGrp="1"/>
          </p:cNvSpPr>
          <p:nvPr>
            <p:ph type="title"/>
          </p:nvPr>
        </p:nvSpPr>
        <p:spPr/>
        <p:txBody>
          <a:bodyPr>
            <a:noAutofit/>
          </a:bodyPr>
          <a:lstStyle/>
          <a:p>
            <a:r>
              <a:rPr lang="en-US" sz="2400" dirty="0"/>
              <a:t>ATLAS Instrument Status</a:t>
            </a:r>
            <a:br>
              <a:rPr lang="en-US" sz="2400" dirty="0"/>
            </a:br>
            <a:r>
              <a:rPr lang="en-US" sz="2400" dirty="0"/>
              <a:t>Mechanisms</a:t>
            </a:r>
          </a:p>
        </p:txBody>
      </p:sp>
      <p:sp>
        <p:nvSpPr>
          <p:cNvPr id="3" name="Content Placeholder 2">
            <a:extLst>
              <a:ext uri="{FF2B5EF4-FFF2-40B4-BE49-F238E27FC236}">
                <a16:creationId xmlns:a16="http://schemas.microsoft.com/office/drawing/2014/main" xmlns="" id="{408328E0-4C6D-CD41-9E49-63F9A94B75CF}"/>
              </a:ext>
            </a:extLst>
          </p:cNvPr>
          <p:cNvSpPr>
            <a:spLocks noGrp="1"/>
          </p:cNvSpPr>
          <p:nvPr>
            <p:ph idx="1"/>
          </p:nvPr>
        </p:nvSpPr>
        <p:spPr>
          <a:xfrm>
            <a:off x="285751" y="1269999"/>
            <a:ext cx="4857750" cy="4906963"/>
          </a:xfrm>
        </p:spPr>
        <p:txBody>
          <a:bodyPr>
            <a:normAutofit/>
          </a:bodyPr>
          <a:lstStyle/>
          <a:p>
            <a:r>
              <a:rPr lang="en-US" sz="2400" dirty="0"/>
              <a:t>Door</a:t>
            </a:r>
          </a:p>
          <a:p>
            <a:pPr lvl="1"/>
            <a:r>
              <a:rPr lang="en-US" sz="2000" dirty="0"/>
              <a:t>Deployment successful!</a:t>
            </a:r>
          </a:p>
          <a:p>
            <a:pPr marL="457200" lvl="1" indent="0">
              <a:buNone/>
            </a:pPr>
            <a:endParaRPr lang="en-US" sz="2000" dirty="0"/>
          </a:p>
          <a:p>
            <a:r>
              <a:rPr lang="en-US" sz="2400" dirty="0"/>
              <a:t>Detector Select Mechanism</a:t>
            </a:r>
          </a:p>
          <a:p>
            <a:pPr lvl="1"/>
            <a:r>
              <a:rPr lang="en-US" sz="2000" dirty="0"/>
              <a:t>Currently on A-side</a:t>
            </a:r>
          </a:p>
          <a:p>
            <a:pPr lvl="2"/>
            <a:r>
              <a:rPr lang="en-US" sz="1800" dirty="0"/>
              <a:t>No change in position</a:t>
            </a:r>
          </a:p>
          <a:p>
            <a:r>
              <a:rPr lang="en-US" sz="2400" dirty="0"/>
              <a:t>Beam Steering Mechanism</a:t>
            </a:r>
          </a:p>
          <a:p>
            <a:pPr lvl="1"/>
            <a:r>
              <a:rPr lang="en-US" sz="2000" dirty="0"/>
              <a:t>Performance nominal</a:t>
            </a:r>
          </a:p>
          <a:p>
            <a:pPr lvl="2"/>
            <a:r>
              <a:rPr lang="en-US" sz="1800" dirty="0"/>
              <a:t>Successfully executed several fine search alignment sequences</a:t>
            </a:r>
          </a:p>
          <a:p>
            <a:pPr lvl="2"/>
            <a:r>
              <a:rPr lang="en-US" sz="1800" dirty="0"/>
              <a:t>No issues maintaining Tx-Rx boresight alignment</a:t>
            </a:r>
          </a:p>
        </p:txBody>
      </p:sp>
      <p:sp>
        <p:nvSpPr>
          <p:cNvPr id="4" name="Slide Number Placeholder 3">
            <a:extLst>
              <a:ext uri="{FF2B5EF4-FFF2-40B4-BE49-F238E27FC236}">
                <a16:creationId xmlns:a16="http://schemas.microsoft.com/office/drawing/2014/main" xmlns="" id="{F503FB9D-B44A-974E-80AC-55A995E72FE8}"/>
              </a:ext>
            </a:extLst>
          </p:cNvPr>
          <p:cNvSpPr>
            <a:spLocks noGrp="1"/>
          </p:cNvSpPr>
          <p:nvPr>
            <p:ph type="sldNum" sz="quarter" idx="12"/>
          </p:nvPr>
        </p:nvSpPr>
        <p:spPr/>
        <p:txBody>
          <a:bodyPr/>
          <a:lstStyle/>
          <a:p>
            <a:fld id="{033793A4-DCC6-4EBF-A681-1ED602A0A0F4}" type="slidenum">
              <a:rPr lang="en-US" smtClean="0"/>
              <a:t>40</a:t>
            </a:fld>
            <a:endParaRPr lang="en-US"/>
          </a:p>
        </p:txBody>
      </p:sp>
      <p:pic>
        <p:nvPicPr>
          <p:cNvPr id="2050" name="Picture 2" descr="/var/folders/jb/p18058tx7wbcjxgkbyxnfvxm0000gp/T/com.microsoft.Powerpoint/WebArchiveCopyPasteTempFiles/cidimage001.png@01D45816.EF1802C0">
            <a:extLst>
              <a:ext uri="{FF2B5EF4-FFF2-40B4-BE49-F238E27FC236}">
                <a16:creationId xmlns:a16="http://schemas.microsoft.com/office/drawing/2014/main" xmlns="" id="{486663DD-F15F-294C-B146-2C6D89FBFF4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03423" y="3649660"/>
            <a:ext cx="2618124" cy="156501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var/folders/jb/p18058tx7wbcjxgkbyxnfvxm0000gp/T/com.microsoft.Powerpoint/WebArchiveCopyPasteTempFiles/cidimage005.png@01D45816.EF1802C0">
            <a:extLst>
              <a:ext uri="{FF2B5EF4-FFF2-40B4-BE49-F238E27FC236}">
                <a16:creationId xmlns:a16="http://schemas.microsoft.com/office/drawing/2014/main" xmlns="" id="{13E72E41-14DB-BB49-A387-81F5ED63331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13869" y="1314267"/>
            <a:ext cx="3570816" cy="16168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1A177132-4952-124B-8C08-776DA3CB12A4}"/>
              </a:ext>
            </a:extLst>
          </p:cNvPr>
          <p:cNvSpPr txBox="1"/>
          <p:nvPr/>
        </p:nvSpPr>
        <p:spPr>
          <a:xfrm>
            <a:off x="5735752" y="2961803"/>
            <a:ext cx="3218096" cy="553998"/>
          </a:xfrm>
          <a:prstGeom prst="rect">
            <a:avLst/>
          </a:prstGeom>
          <a:noFill/>
        </p:spPr>
        <p:txBody>
          <a:bodyPr wrap="square" rtlCol="0">
            <a:spAutoFit/>
          </a:bodyPr>
          <a:lstStyle/>
          <a:p>
            <a:r>
              <a:rPr lang="en-US" sz="1000" dirty="0">
                <a:latin typeface="Calibri" panose="020F0502020204030204" pitchFamily="34" charset="0"/>
              </a:rPr>
              <a:t>Photon Counting Electronics (PCE) altimetric sums before the door opened, after opening (spike at ~1454Z), and during an eclipse immediately following door deploy</a:t>
            </a:r>
            <a:endParaRPr lang="en-US" sz="1100" dirty="0">
              <a:latin typeface="Calibri" panose="020F0502020204030204" pitchFamily="34" charset="0"/>
            </a:endParaRPr>
          </a:p>
        </p:txBody>
      </p:sp>
      <p:sp>
        <p:nvSpPr>
          <p:cNvPr id="7" name="TextBox 6">
            <a:extLst>
              <a:ext uri="{FF2B5EF4-FFF2-40B4-BE49-F238E27FC236}">
                <a16:creationId xmlns:a16="http://schemas.microsoft.com/office/drawing/2014/main" xmlns="" id="{FEDE42DE-B297-6442-9C5B-24D43EFF9DB0}"/>
              </a:ext>
            </a:extLst>
          </p:cNvPr>
          <p:cNvSpPr txBox="1"/>
          <p:nvPr/>
        </p:nvSpPr>
        <p:spPr>
          <a:xfrm>
            <a:off x="6103423" y="5293664"/>
            <a:ext cx="2844075" cy="415498"/>
          </a:xfrm>
          <a:prstGeom prst="rect">
            <a:avLst/>
          </a:prstGeom>
          <a:noFill/>
        </p:spPr>
        <p:txBody>
          <a:bodyPr wrap="square" rtlCol="0">
            <a:spAutoFit/>
          </a:bodyPr>
          <a:lstStyle/>
          <a:p>
            <a:r>
              <a:rPr lang="en-US" sz="1050" dirty="0">
                <a:latin typeface="Calibri" panose="020F0502020204030204" pitchFamily="34" charset="0"/>
              </a:rPr>
              <a:t>“Ringing” in the SIRU rates induced by the door hitting its stop after deployment</a:t>
            </a:r>
            <a:endParaRPr lang="en-US" sz="1200" dirty="0">
              <a:latin typeface="Calibri" panose="020F0502020204030204" pitchFamily="34" charset="0"/>
            </a:endParaRPr>
          </a:p>
        </p:txBody>
      </p:sp>
      <p:cxnSp>
        <p:nvCxnSpPr>
          <p:cNvPr id="9" name="Straight Arrow Connector 8">
            <a:extLst>
              <a:ext uri="{FF2B5EF4-FFF2-40B4-BE49-F238E27FC236}">
                <a16:creationId xmlns:a16="http://schemas.microsoft.com/office/drawing/2014/main" xmlns="" id="{2EE53B95-A36E-A14B-9947-FDE5D8A1BCD8}"/>
              </a:ext>
            </a:extLst>
          </p:cNvPr>
          <p:cNvCxnSpPr/>
          <p:nvPr/>
        </p:nvCxnSpPr>
        <p:spPr>
          <a:xfrm>
            <a:off x="3962400" y="1794933"/>
            <a:ext cx="10943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38B0CC38-1825-F042-A368-4A0C30D54D2E}"/>
              </a:ext>
            </a:extLst>
          </p:cNvPr>
          <p:cNvCxnSpPr>
            <a:cxnSpLocks/>
          </p:cNvCxnSpPr>
          <p:nvPr/>
        </p:nvCxnSpPr>
        <p:spPr>
          <a:xfrm>
            <a:off x="3962400" y="1794933"/>
            <a:ext cx="2141023" cy="218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360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13CEF652-9678-B04E-9656-F22E8A044D44}"/>
              </a:ext>
            </a:extLst>
          </p:cNvPr>
          <p:cNvGrpSpPr/>
          <p:nvPr/>
        </p:nvGrpSpPr>
        <p:grpSpPr>
          <a:xfrm>
            <a:off x="46556" y="5028362"/>
            <a:ext cx="4681428" cy="1492342"/>
            <a:chOff x="1339185" y="4029836"/>
            <a:chExt cx="5080754" cy="1448944"/>
          </a:xfrm>
        </p:grpSpPr>
        <p:pic>
          <p:nvPicPr>
            <p:cNvPr id="11" name="Picture 10">
              <a:extLst>
                <a:ext uri="{FF2B5EF4-FFF2-40B4-BE49-F238E27FC236}">
                  <a16:creationId xmlns:a16="http://schemas.microsoft.com/office/drawing/2014/main" xmlns="" id="{307E9EE5-3C6E-0D4E-856D-5E7B42DF2A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39939" y="5026325"/>
              <a:ext cx="5080000" cy="452455"/>
            </a:xfrm>
            <a:prstGeom prst="rect">
              <a:avLst/>
            </a:prstGeom>
          </p:spPr>
        </p:pic>
        <p:pic>
          <p:nvPicPr>
            <p:cNvPr id="28" name="Picture 27">
              <a:extLst>
                <a:ext uri="{FF2B5EF4-FFF2-40B4-BE49-F238E27FC236}">
                  <a16:creationId xmlns:a16="http://schemas.microsoft.com/office/drawing/2014/main" xmlns="" id="{4592D0E9-8804-3D42-B492-C502B30FA2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39185" y="4029836"/>
              <a:ext cx="5080000" cy="1007726"/>
            </a:xfrm>
            <a:prstGeom prst="rect">
              <a:avLst/>
            </a:prstGeom>
          </p:spPr>
        </p:pic>
      </p:grpSp>
      <p:grpSp>
        <p:nvGrpSpPr>
          <p:cNvPr id="13" name="Group 12">
            <a:extLst>
              <a:ext uri="{FF2B5EF4-FFF2-40B4-BE49-F238E27FC236}">
                <a16:creationId xmlns:a16="http://schemas.microsoft.com/office/drawing/2014/main" xmlns="" id="{925C9A5E-D3B3-A741-9DE8-CD58B4D08475}"/>
              </a:ext>
            </a:extLst>
          </p:cNvPr>
          <p:cNvGrpSpPr/>
          <p:nvPr/>
        </p:nvGrpSpPr>
        <p:grpSpPr>
          <a:xfrm>
            <a:off x="95935" y="3731338"/>
            <a:ext cx="4582670" cy="1423592"/>
            <a:chOff x="2184400" y="1835150"/>
            <a:chExt cx="5080000" cy="1534280"/>
          </a:xfrm>
        </p:grpSpPr>
        <p:pic>
          <p:nvPicPr>
            <p:cNvPr id="6" name="Picture 5">
              <a:extLst>
                <a:ext uri="{FF2B5EF4-FFF2-40B4-BE49-F238E27FC236}">
                  <a16:creationId xmlns:a16="http://schemas.microsoft.com/office/drawing/2014/main" xmlns="" id="{DA39A2D6-E170-004F-B1C4-079D70F58A4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84400" y="2908747"/>
              <a:ext cx="5080000" cy="460683"/>
            </a:xfrm>
            <a:prstGeom prst="rect">
              <a:avLst/>
            </a:prstGeom>
          </p:spPr>
        </p:pic>
        <p:pic>
          <p:nvPicPr>
            <p:cNvPr id="34" name="Picture 33">
              <a:extLst>
                <a:ext uri="{FF2B5EF4-FFF2-40B4-BE49-F238E27FC236}">
                  <a16:creationId xmlns:a16="http://schemas.microsoft.com/office/drawing/2014/main" xmlns="" id="{FA2D6DA6-08A5-754F-9C76-64E001ACB45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84400" y="1835150"/>
              <a:ext cx="5080000" cy="1036651"/>
            </a:xfrm>
            <a:prstGeom prst="rect">
              <a:avLst/>
            </a:prstGeom>
          </p:spPr>
        </p:pic>
      </p:grpSp>
      <p:pic>
        <p:nvPicPr>
          <p:cNvPr id="5" name="Picture 4">
            <a:extLst>
              <a:ext uri="{FF2B5EF4-FFF2-40B4-BE49-F238E27FC236}">
                <a16:creationId xmlns:a16="http://schemas.microsoft.com/office/drawing/2014/main" xmlns="" id="{1F066600-D7C0-0340-8AE2-2C2319C6613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81092" y="1405167"/>
            <a:ext cx="2795590" cy="1921968"/>
          </a:xfrm>
          <a:prstGeom prst="rect">
            <a:avLst/>
          </a:prstGeom>
        </p:spPr>
      </p:pic>
      <p:pic>
        <p:nvPicPr>
          <p:cNvPr id="4" name="Picture 3">
            <a:extLst>
              <a:ext uri="{FF2B5EF4-FFF2-40B4-BE49-F238E27FC236}">
                <a16:creationId xmlns:a16="http://schemas.microsoft.com/office/drawing/2014/main" xmlns="" id="{77D047C8-5C6A-4B45-95AE-0D3C7A3D976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50795" y="1410943"/>
            <a:ext cx="2792528" cy="1919863"/>
          </a:xfrm>
          <a:prstGeom prst="rect">
            <a:avLst/>
          </a:prstGeom>
        </p:spPr>
      </p:pic>
      <p:sp>
        <p:nvSpPr>
          <p:cNvPr id="2" name="Title 1">
            <a:extLst>
              <a:ext uri="{FF2B5EF4-FFF2-40B4-BE49-F238E27FC236}">
                <a16:creationId xmlns:a16="http://schemas.microsoft.com/office/drawing/2014/main" xmlns="" id="{5934D71B-0D7D-C64B-8AF6-49E9DF71D69F}"/>
              </a:ext>
            </a:extLst>
          </p:cNvPr>
          <p:cNvSpPr>
            <a:spLocks noGrp="1"/>
          </p:cNvSpPr>
          <p:nvPr>
            <p:ph type="title"/>
          </p:nvPr>
        </p:nvSpPr>
        <p:spPr>
          <a:xfrm>
            <a:off x="1764031" y="103168"/>
            <a:ext cx="6689232" cy="749301"/>
          </a:xfrm>
        </p:spPr>
        <p:txBody>
          <a:bodyPr>
            <a:normAutofit/>
          </a:bodyPr>
          <a:lstStyle/>
          <a:p>
            <a:r>
              <a:rPr lang="en-US" sz="2400" dirty="0"/>
              <a:t>ATLAS Instrument Status - Transmitter</a:t>
            </a:r>
          </a:p>
        </p:txBody>
      </p:sp>
      <p:sp>
        <p:nvSpPr>
          <p:cNvPr id="3" name="Content Placeholder 2">
            <a:extLst>
              <a:ext uri="{FF2B5EF4-FFF2-40B4-BE49-F238E27FC236}">
                <a16:creationId xmlns:a16="http://schemas.microsoft.com/office/drawing/2014/main" xmlns="" id="{408328E0-4C6D-CD41-9E49-63F9A94B75CF}"/>
              </a:ext>
            </a:extLst>
          </p:cNvPr>
          <p:cNvSpPr>
            <a:spLocks noGrp="1"/>
          </p:cNvSpPr>
          <p:nvPr>
            <p:ph idx="1"/>
          </p:nvPr>
        </p:nvSpPr>
        <p:spPr>
          <a:xfrm>
            <a:off x="100240" y="1234375"/>
            <a:ext cx="3211497" cy="2554580"/>
          </a:xfrm>
        </p:spPr>
        <p:txBody>
          <a:bodyPr>
            <a:normAutofit/>
          </a:bodyPr>
          <a:lstStyle/>
          <a:p>
            <a:r>
              <a:rPr lang="en-US" sz="1600" dirty="0"/>
              <a:t>Laser performance nominal</a:t>
            </a:r>
          </a:p>
          <a:p>
            <a:pPr lvl="1"/>
            <a:r>
              <a:rPr lang="en-US" sz="1600" dirty="0"/>
              <a:t>Energy stable within 1%</a:t>
            </a:r>
          </a:p>
          <a:p>
            <a:pPr lvl="2"/>
            <a:r>
              <a:rPr lang="en-US" sz="1400" dirty="0"/>
              <a:t>Same as I&amp;T values</a:t>
            </a:r>
          </a:p>
          <a:p>
            <a:pPr lvl="1"/>
            <a:r>
              <a:rPr lang="en-US" sz="1600" dirty="0"/>
              <a:t>Pulse width</a:t>
            </a:r>
          </a:p>
          <a:p>
            <a:pPr lvl="2"/>
            <a:r>
              <a:rPr lang="en-US" sz="1400" dirty="0"/>
              <a:t>Same as I&amp;T values</a:t>
            </a:r>
          </a:p>
          <a:p>
            <a:pPr lvl="1"/>
            <a:r>
              <a:rPr lang="en-US" sz="1600" dirty="0"/>
              <a:t>LOM pressure</a:t>
            </a:r>
          </a:p>
          <a:p>
            <a:pPr lvl="2"/>
            <a:r>
              <a:rPr lang="en-US" sz="1400" dirty="0"/>
              <a:t>No change</a:t>
            </a:r>
          </a:p>
          <a:p>
            <a:pPr lvl="1"/>
            <a:r>
              <a:rPr lang="en-US" sz="1600" dirty="0"/>
              <a:t>Housekeeping</a:t>
            </a:r>
          </a:p>
          <a:p>
            <a:pPr lvl="2"/>
            <a:r>
              <a:rPr lang="en-US" sz="1400" dirty="0"/>
              <a:t>All values nominal</a:t>
            </a:r>
          </a:p>
        </p:txBody>
      </p:sp>
      <p:sp>
        <p:nvSpPr>
          <p:cNvPr id="7" name="TextBox 6">
            <a:extLst>
              <a:ext uri="{FF2B5EF4-FFF2-40B4-BE49-F238E27FC236}">
                <a16:creationId xmlns:a16="http://schemas.microsoft.com/office/drawing/2014/main" xmlns="" id="{C4530685-D9AE-5A4F-82BC-883AD3BD008F}"/>
              </a:ext>
            </a:extLst>
          </p:cNvPr>
          <p:cNvSpPr txBox="1"/>
          <p:nvPr/>
        </p:nvSpPr>
        <p:spPr>
          <a:xfrm>
            <a:off x="6557899" y="2621056"/>
            <a:ext cx="2088520" cy="307777"/>
          </a:xfrm>
          <a:prstGeom prst="rect">
            <a:avLst/>
          </a:prstGeom>
          <a:noFill/>
        </p:spPr>
        <p:txBody>
          <a:bodyPr wrap="none" rtlCol="0">
            <a:spAutoFit/>
          </a:bodyPr>
          <a:lstStyle/>
          <a:p>
            <a:r>
              <a:rPr lang="en-US" sz="1400" dirty="0"/>
              <a:t>SPD (ATLAS) ENERGY</a:t>
            </a:r>
          </a:p>
        </p:txBody>
      </p:sp>
      <p:sp>
        <p:nvSpPr>
          <p:cNvPr id="8" name="TextBox 7">
            <a:extLst>
              <a:ext uri="{FF2B5EF4-FFF2-40B4-BE49-F238E27FC236}">
                <a16:creationId xmlns:a16="http://schemas.microsoft.com/office/drawing/2014/main" xmlns="" id="{5D115EA3-A1BC-5447-8FBB-5FAE04756B4E}"/>
              </a:ext>
            </a:extLst>
          </p:cNvPr>
          <p:cNvSpPr txBox="1"/>
          <p:nvPr/>
        </p:nvSpPr>
        <p:spPr>
          <a:xfrm>
            <a:off x="3526081" y="2583279"/>
            <a:ext cx="1826141" cy="523220"/>
          </a:xfrm>
          <a:prstGeom prst="rect">
            <a:avLst/>
          </a:prstGeom>
          <a:noFill/>
        </p:spPr>
        <p:txBody>
          <a:bodyPr wrap="none" rtlCol="0">
            <a:spAutoFit/>
          </a:bodyPr>
          <a:lstStyle/>
          <a:p>
            <a:r>
              <a:rPr lang="en-US" sz="1400" dirty="0"/>
              <a:t>SHG (Laser internal)</a:t>
            </a:r>
          </a:p>
          <a:p>
            <a:r>
              <a:rPr lang="en-US" sz="1400" dirty="0"/>
              <a:t>ENERGY</a:t>
            </a:r>
          </a:p>
        </p:txBody>
      </p:sp>
      <p:sp>
        <p:nvSpPr>
          <p:cNvPr id="10" name="TextBox 9">
            <a:extLst>
              <a:ext uri="{FF2B5EF4-FFF2-40B4-BE49-F238E27FC236}">
                <a16:creationId xmlns:a16="http://schemas.microsoft.com/office/drawing/2014/main" xmlns="" id="{5A841F82-B86D-294E-99C5-9903CE956F3D}"/>
              </a:ext>
            </a:extLst>
          </p:cNvPr>
          <p:cNvSpPr txBox="1"/>
          <p:nvPr/>
        </p:nvSpPr>
        <p:spPr>
          <a:xfrm>
            <a:off x="6978629" y="1885589"/>
            <a:ext cx="1474634" cy="276999"/>
          </a:xfrm>
          <a:prstGeom prst="rect">
            <a:avLst/>
          </a:prstGeom>
          <a:noFill/>
        </p:spPr>
        <p:txBody>
          <a:bodyPr wrap="none" rtlCol="0">
            <a:spAutoFit/>
          </a:bodyPr>
          <a:lstStyle/>
          <a:p>
            <a:r>
              <a:rPr lang="en-US" sz="1200" dirty="0"/>
              <a:t>ENERGY LEVEL 4</a:t>
            </a:r>
          </a:p>
        </p:txBody>
      </p:sp>
      <p:sp>
        <p:nvSpPr>
          <p:cNvPr id="15" name="TextBox 14">
            <a:extLst>
              <a:ext uri="{FF2B5EF4-FFF2-40B4-BE49-F238E27FC236}">
                <a16:creationId xmlns:a16="http://schemas.microsoft.com/office/drawing/2014/main" xmlns="" id="{82841A61-735D-A249-818B-7B2BF03FFD19}"/>
              </a:ext>
            </a:extLst>
          </p:cNvPr>
          <p:cNvSpPr txBox="1"/>
          <p:nvPr/>
        </p:nvSpPr>
        <p:spPr>
          <a:xfrm>
            <a:off x="3959761" y="1807385"/>
            <a:ext cx="1474634" cy="276999"/>
          </a:xfrm>
          <a:prstGeom prst="rect">
            <a:avLst/>
          </a:prstGeom>
          <a:noFill/>
        </p:spPr>
        <p:txBody>
          <a:bodyPr wrap="none" rtlCol="0">
            <a:spAutoFit/>
          </a:bodyPr>
          <a:lstStyle/>
          <a:p>
            <a:r>
              <a:rPr lang="en-US" sz="1200" dirty="0"/>
              <a:t>ENERGY LEVEL 4</a:t>
            </a:r>
          </a:p>
        </p:txBody>
      </p:sp>
      <p:grpSp>
        <p:nvGrpSpPr>
          <p:cNvPr id="16" name="Group 15">
            <a:extLst>
              <a:ext uri="{FF2B5EF4-FFF2-40B4-BE49-F238E27FC236}">
                <a16:creationId xmlns:a16="http://schemas.microsoft.com/office/drawing/2014/main" xmlns="" id="{BBBB634C-3150-E64E-9A9C-B4F6CFD53A70}"/>
              </a:ext>
            </a:extLst>
          </p:cNvPr>
          <p:cNvGrpSpPr/>
          <p:nvPr/>
        </p:nvGrpSpPr>
        <p:grpSpPr>
          <a:xfrm>
            <a:off x="4964447" y="3455478"/>
            <a:ext cx="3746932" cy="3080713"/>
            <a:chOff x="3506831" y="1212976"/>
            <a:chExt cx="5080000" cy="5080000"/>
          </a:xfrm>
        </p:grpSpPr>
        <p:pic>
          <p:nvPicPr>
            <p:cNvPr id="17" name="Picture 16">
              <a:extLst>
                <a:ext uri="{FF2B5EF4-FFF2-40B4-BE49-F238E27FC236}">
                  <a16:creationId xmlns:a16="http://schemas.microsoft.com/office/drawing/2014/main" xmlns="" id="{80F90D32-B4B3-804F-BC7F-F6396D649D9C}"/>
                </a:ext>
              </a:extLst>
            </p:cNvPr>
            <p:cNvPicPr>
              <a:picLocks noChangeAspect="1"/>
            </p:cNvPicPr>
            <p:nvPr/>
          </p:nvPicPr>
          <p:blipFill>
            <a:blip r:embed="rId9" cstate="screen">
              <a:grayscl/>
              <a:extLst>
                <a:ext uri="{28A0092B-C50C-407E-A947-70E740481C1C}">
                  <a14:useLocalDpi xmlns:a14="http://schemas.microsoft.com/office/drawing/2010/main"/>
                </a:ext>
              </a:extLst>
            </a:blip>
            <a:stretch>
              <a:fillRect/>
            </a:stretch>
          </p:blipFill>
          <p:spPr>
            <a:xfrm>
              <a:off x="3506831" y="1212976"/>
              <a:ext cx="5080000" cy="5080000"/>
            </a:xfrm>
            <a:prstGeom prst="rect">
              <a:avLst/>
            </a:prstGeom>
          </p:spPr>
        </p:pic>
        <p:pic>
          <p:nvPicPr>
            <p:cNvPr id="18" name="Picture 17">
              <a:extLst>
                <a:ext uri="{FF2B5EF4-FFF2-40B4-BE49-F238E27FC236}">
                  <a16:creationId xmlns:a16="http://schemas.microsoft.com/office/drawing/2014/main" xmlns="" id="{75A927C2-BB09-2841-A6C6-403B8ECB955F}"/>
                </a:ext>
              </a:extLst>
            </p:cNvPr>
            <p:cNvPicPr>
              <a:picLocks noChangeAspect="1"/>
            </p:cNvPicPr>
            <p:nvPr/>
          </p:nvPicPr>
          <p:blipFill rotWithShape="1">
            <a:blip r:embed="rId10" cstate="screen">
              <a:alphaModFix amt="63000"/>
              <a:extLst>
                <a:ext uri="{28A0092B-C50C-407E-A947-70E740481C1C}">
                  <a14:useLocalDpi xmlns:a14="http://schemas.microsoft.com/office/drawing/2010/main"/>
                </a:ext>
              </a:extLst>
            </a:blip>
            <a:srcRect/>
            <a:stretch/>
          </p:blipFill>
          <p:spPr>
            <a:xfrm>
              <a:off x="5437384" y="3588774"/>
              <a:ext cx="1435312" cy="2521979"/>
            </a:xfrm>
            <a:prstGeom prst="rect">
              <a:avLst/>
            </a:prstGeom>
          </p:spPr>
        </p:pic>
      </p:grpSp>
      <p:sp>
        <p:nvSpPr>
          <p:cNvPr id="12" name="TextBox 11">
            <a:extLst>
              <a:ext uri="{FF2B5EF4-FFF2-40B4-BE49-F238E27FC236}">
                <a16:creationId xmlns:a16="http://schemas.microsoft.com/office/drawing/2014/main" xmlns="" id="{0EE95864-B35F-AA48-BEB1-417886F4F24F}"/>
              </a:ext>
            </a:extLst>
          </p:cNvPr>
          <p:cNvSpPr txBox="1"/>
          <p:nvPr/>
        </p:nvSpPr>
        <p:spPr>
          <a:xfrm>
            <a:off x="5848222" y="3557826"/>
            <a:ext cx="2282997" cy="276999"/>
          </a:xfrm>
          <a:prstGeom prst="rect">
            <a:avLst/>
          </a:prstGeom>
          <a:noFill/>
        </p:spPr>
        <p:txBody>
          <a:bodyPr wrap="none" rtlCol="0">
            <a:spAutoFit/>
          </a:bodyPr>
          <a:lstStyle/>
          <a:p>
            <a:r>
              <a:rPr lang="en-US" sz="1200" dirty="0"/>
              <a:t>SPD Sweeps – Energy Level 4</a:t>
            </a:r>
          </a:p>
        </p:txBody>
      </p:sp>
      <p:sp>
        <p:nvSpPr>
          <p:cNvPr id="19" name="TextBox 18">
            <a:extLst>
              <a:ext uri="{FF2B5EF4-FFF2-40B4-BE49-F238E27FC236}">
                <a16:creationId xmlns:a16="http://schemas.microsoft.com/office/drawing/2014/main" xmlns="" id="{53F8EB54-8A13-494C-A4D6-B74C53D33A35}"/>
              </a:ext>
            </a:extLst>
          </p:cNvPr>
          <p:cNvSpPr txBox="1"/>
          <p:nvPr/>
        </p:nvSpPr>
        <p:spPr>
          <a:xfrm>
            <a:off x="7261436" y="3906726"/>
            <a:ext cx="1164101" cy="246221"/>
          </a:xfrm>
          <a:prstGeom prst="rect">
            <a:avLst/>
          </a:prstGeom>
          <a:noFill/>
        </p:spPr>
        <p:txBody>
          <a:bodyPr wrap="none" rtlCol="0">
            <a:spAutoFit/>
          </a:bodyPr>
          <a:lstStyle/>
          <a:p>
            <a:r>
              <a:rPr lang="en-US" sz="1000" dirty="0"/>
              <a:t>Instrument TVAC</a:t>
            </a:r>
          </a:p>
        </p:txBody>
      </p:sp>
      <p:sp>
        <p:nvSpPr>
          <p:cNvPr id="20" name="TextBox 19">
            <a:extLst>
              <a:ext uri="{FF2B5EF4-FFF2-40B4-BE49-F238E27FC236}">
                <a16:creationId xmlns:a16="http://schemas.microsoft.com/office/drawing/2014/main" xmlns="" id="{D2DF3018-34CA-5445-A2AF-774FF4BE84AD}"/>
              </a:ext>
            </a:extLst>
          </p:cNvPr>
          <p:cNvSpPr txBox="1"/>
          <p:nvPr/>
        </p:nvSpPr>
        <p:spPr>
          <a:xfrm>
            <a:off x="7577230" y="4600006"/>
            <a:ext cx="667170" cy="246221"/>
          </a:xfrm>
          <a:prstGeom prst="rect">
            <a:avLst/>
          </a:prstGeom>
          <a:noFill/>
        </p:spPr>
        <p:txBody>
          <a:bodyPr wrap="none" rtlCol="0">
            <a:spAutoFit/>
          </a:bodyPr>
          <a:lstStyle/>
          <a:p>
            <a:r>
              <a:rPr lang="en-US" sz="1000" dirty="0"/>
              <a:t>On Orbit</a:t>
            </a:r>
          </a:p>
        </p:txBody>
      </p:sp>
      <p:sp>
        <p:nvSpPr>
          <p:cNvPr id="21" name="TextBox 20">
            <a:extLst>
              <a:ext uri="{FF2B5EF4-FFF2-40B4-BE49-F238E27FC236}">
                <a16:creationId xmlns:a16="http://schemas.microsoft.com/office/drawing/2014/main" xmlns="" id="{5CD44977-B112-2847-AB8E-407C1D0A547D}"/>
              </a:ext>
            </a:extLst>
          </p:cNvPr>
          <p:cNvSpPr txBox="1"/>
          <p:nvPr/>
        </p:nvSpPr>
        <p:spPr>
          <a:xfrm>
            <a:off x="7602159" y="4817748"/>
            <a:ext cx="348172" cy="246221"/>
          </a:xfrm>
          <a:prstGeom prst="rect">
            <a:avLst/>
          </a:prstGeom>
          <a:noFill/>
        </p:spPr>
        <p:txBody>
          <a:bodyPr wrap="none" rtlCol="0">
            <a:spAutoFit/>
          </a:bodyPr>
          <a:lstStyle/>
          <a:p>
            <a:r>
              <a:rPr lang="en-US" sz="1000" dirty="0">
                <a:solidFill>
                  <a:srgbClr val="FF0000"/>
                </a:solidFill>
              </a:rPr>
              <a:t>LU</a:t>
            </a:r>
            <a:endParaRPr lang="en-US" sz="1200" dirty="0">
              <a:solidFill>
                <a:srgbClr val="FF0000"/>
              </a:solidFill>
            </a:endParaRPr>
          </a:p>
        </p:txBody>
      </p:sp>
      <p:sp>
        <p:nvSpPr>
          <p:cNvPr id="22" name="TextBox 21">
            <a:extLst>
              <a:ext uri="{FF2B5EF4-FFF2-40B4-BE49-F238E27FC236}">
                <a16:creationId xmlns:a16="http://schemas.microsoft.com/office/drawing/2014/main" xmlns="" id="{D755ED2C-D365-614B-BC71-FB59F01AF2EF}"/>
              </a:ext>
            </a:extLst>
          </p:cNvPr>
          <p:cNvSpPr txBox="1"/>
          <p:nvPr/>
        </p:nvSpPr>
        <p:spPr>
          <a:xfrm>
            <a:off x="7607424" y="5009773"/>
            <a:ext cx="356188" cy="246221"/>
          </a:xfrm>
          <a:prstGeom prst="rect">
            <a:avLst/>
          </a:prstGeom>
          <a:noFill/>
        </p:spPr>
        <p:txBody>
          <a:bodyPr wrap="none" rtlCol="0">
            <a:spAutoFit/>
          </a:bodyPr>
          <a:lstStyle/>
          <a:p>
            <a:r>
              <a:rPr lang="en-US" sz="1000" dirty="0">
                <a:solidFill>
                  <a:srgbClr val="FFFF00"/>
                </a:solidFill>
              </a:rPr>
              <a:t>TU</a:t>
            </a:r>
            <a:endParaRPr lang="en-US" sz="1200" dirty="0">
              <a:solidFill>
                <a:srgbClr val="FFFF00"/>
              </a:solidFill>
            </a:endParaRPr>
          </a:p>
        </p:txBody>
      </p:sp>
      <p:cxnSp>
        <p:nvCxnSpPr>
          <p:cNvPr id="24" name="Straight Connector 23">
            <a:extLst>
              <a:ext uri="{FF2B5EF4-FFF2-40B4-BE49-F238E27FC236}">
                <a16:creationId xmlns:a16="http://schemas.microsoft.com/office/drawing/2014/main" xmlns="" id="{75B49E84-B8A1-EC4C-BEE1-40D2CF1867CD}"/>
              </a:ext>
            </a:extLst>
          </p:cNvPr>
          <p:cNvCxnSpPr>
            <a:cxnSpLocks/>
            <a:stCxn id="21" idx="3"/>
          </p:cNvCxnSpPr>
          <p:nvPr/>
        </p:nvCxnSpPr>
        <p:spPr>
          <a:xfrm>
            <a:off x="7950331" y="4940859"/>
            <a:ext cx="17602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C646B6B1-C924-8D43-85C3-08424B6D10E3}"/>
              </a:ext>
            </a:extLst>
          </p:cNvPr>
          <p:cNvCxnSpPr/>
          <p:nvPr/>
        </p:nvCxnSpPr>
        <p:spPr>
          <a:xfrm flipV="1">
            <a:off x="7996922" y="4994733"/>
            <a:ext cx="129436" cy="1"/>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xmlns="" id="{AC1FDA13-8324-F24A-A4F7-C64C36E9F8D0}"/>
              </a:ext>
            </a:extLst>
          </p:cNvPr>
          <p:cNvSpPr/>
          <p:nvPr/>
        </p:nvSpPr>
        <p:spPr>
          <a:xfrm>
            <a:off x="7246294" y="3916195"/>
            <a:ext cx="1164101" cy="5988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D20CE446-388D-2946-909C-A31ABF57E07C}"/>
              </a:ext>
            </a:extLst>
          </p:cNvPr>
          <p:cNvSpPr/>
          <p:nvPr/>
        </p:nvSpPr>
        <p:spPr>
          <a:xfrm>
            <a:off x="7577230" y="4619835"/>
            <a:ext cx="833165" cy="6669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D153F1B4-4165-DD4F-8F4B-AB9BEAECB900}"/>
              </a:ext>
            </a:extLst>
          </p:cNvPr>
          <p:cNvSpPr txBox="1"/>
          <p:nvPr/>
        </p:nvSpPr>
        <p:spPr>
          <a:xfrm>
            <a:off x="4363437" y="1008534"/>
            <a:ext cx="3406189" cy="307777"/>
          </a:xfrm>
          <a:prstGeom prst="rect">
            <a:avLst/>
          </a:prstGeom>
          <a:noFill/>
        </p:spPr>
        <p:txBody>
          <a:bodyPr wrap="none" rtlCol="0">
            <a:spAutoFit/>
          </a:bodyPr>
          <a:lstStyle/>
          <a:p>
            <a:r>
              <a:rPr lang="en-US" sz="1400" dirty="0"/>
              <a:t>ATLAS Laser Pulse Energy 30-day trend</a:t>
            </a:r>
          </a:p>
        </p:txBody>
      </p:sp>
      <p:sp>
        <p:nvSpPr>
          <p:cNvPr id="33" name="TextBox 32">
            <a:extLst>
              <a:ext uri="{FF2B5EF4-FFF2-40B4-BE49-F238E27FC236}">
                <a16:creationId xmlns:a16="http://schemas.microsoft.com/office/drawing/2014/main" xmlns="" id="{EA9A8774-9FB3-0246-9543-032BFFC6CA0F}"/>
              </a:ext>
            </a:extLst>
          </p:cNvPr>
          <p:cNvSpPr txBox="1"/>
          <p:nvPr/>
        </p:nvSpPr>
        <p:spPr>
          <a:xfrm>
            <a:off x="1446666" y="4306916"/>
            <a:ext cx="2079415" cy="276999"/>
          </a:xfrm>
          <a:prstGeom prst="rect">
            <a:avLst/>
          </a:prstGeom>
          <a:noFill/>
        </p:spPr>
        <p:txBody>
          <a:bodyPr wrap="none" rtlCol="0">
            <a:spAutoFit/>
          </a:bodyPr>
          <a:lstStyle/>
          <a:p>
            <a:r>
              <a:rPr lang="en-US" sz="1200" dirty="0"/>
              <a:t>LOM Pressure 30-day trend</a:t>
            </a:r>
          </a:p>
        </p:txBody>
      </p:sp>
    </p:spTree>
    <p:extLst>
      <p:ext uri="{BB962C8B-B14F-4D97-AF65-F5344CB8AC3E}">
        <p14:creationId xmlns:p14="http://schemas.microsoft.com/office/powerpoint/2010/main" val="2886213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974A3B99-D1FD-9444-B69E-85E24FC662FD}"/>
              </a:ext>
            </a:extLst>
          </p:cNvPr>
          <p:cNvSpPr>
            <a:spLocks noGrp="1"/>
          </p:cNvSpPr>
          <p:nvPr>
            <p:ph type="sldNum" sz="quarter" idx="12"/>
          </p:nvPr>
        </p:nvSpPr>
        <p:spPr/>
        <p:txBody>
          <a:bodyPr/>
          <a:lstStyle/>
          <a:p>
            <a:fld id="{033793A4-DCC6-4EBF-A681-1ED602A0A0F4}" type="slidenum">
              <a:rPr lang="en-US" smtClean="0"/>
              <a:t>42</a:t>
            </a:fld>
            <a:endParaRPr lang="en-US"/>
          </a:p>
        </p:txBody>
      </p:sp>
      <p:pic>
        <p:nvPicPr>
          <p:cNvPr id="20" name="Content Placeholder 4">
            <a:extLst>
              <a:ext uri="{FF2B5EF4-FFF2-40B4-BE49-F238E27FC236}">
                <a16:creationId xmlns:a16="http://schemas.microsoft.com/office/drawing/2014/main" xmlns="" id="{300760F0-5284-414B-9898-7D7E323AED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2702" y="3650921"/>
            <a:ext cx="3789858" cy="2812574"/>
          </a:xfrm>
          <a:prstGeom prst="rect">
            <a:avLst/>
          </a:prstGeom>
        </p:spPr>
      </p:pic>
      <p:pic>
        <p:nvPicPr>
          <p:cNvPr id="21" name="Picture 20">
            <a:extLst>
              <a:ext uri="{FF2B5EF4-FFF2-40B4-BE49-F238E27FC236}">
                <a16:creationId xmlns:a16="http://schemas.microsoft.com/office/drawing/2014/main" xmlns="" id="{44F89C03-50E6-444F-8A4A-CE9955E3D2E4}"/>
              </a:ext>
            </a:extLst>
          </p:cNvPr>
          <p:cNvPicPr>
            <a:picLocks noChangeAspect="1"/>
          </p:cNvPicPr>
          <p:nvPr/>
        </p:nvPicPr>
        <p:blipFill>
          <a:blip r:embed="rId4" cstate="screen">
            <a:alphaModFix amt="48000"/>
            <a:extLst>
              <a:ext uri="{28A0092B-C50C-407E-A947-70E740481C1C}">
                <a14:useLocalDpi xmlns:a14="http://schemas.microsoft.com/office/drawing/2010/main"/>
              </a:ext>
            </a:extLst>
          </a:blip>
          <a:stretch>
            <a:fillRect/>
          </a:stretch>
        </p:blipFill>
        <p:spPr>
          <a:xfrm>
            <a:off x="4682401" y="1190982"/>
            <a:ext cx="3551098" cy="2280724"/>
          </a:xfrm>
          <a:prstGeom prst="rect">
            <a:avLst/>
          </a:prstGeom>
        </p:spPr>
      </p:pic>
      <p:sp>
        <p:nvSpPr>
          <p:cNvPr id="22" name="Rectangle 21">
            <a:extLst>
              <a:ext uri="{FF2B5EF4-FFF2-40B4-BE49-F238E27FC236}">
                <a16:creationId xmlns:a16="http://schemas.microsoft.com/office/drawing/2014/main" xmlns="" id="{A4B7F834-B9D4-6849-8E15-753EFF96ABB9}"/>
              </a:ext>
            </a:extLst>
          </p:cNvPr>
          <p:cNvSpPr/>
          <p:nvPr/>
        </p:nvSpPr>
        <p:spPr>
          <a:xfrm>
            <a:off x="162232" y="1262974"/>
            <a:ext cx="4330470" cy="2246769"/>
          </a:xfrm>
          <a:prstGeom prst="rect">
            <a:avLst/>
          </a:prstGeom>
        </p:spPr>
        <p:txBody>
          <a:bodyPr wrap="square">
            <a:spAutoFit/>
          </a:bodyPr>
          <a:lstStyle/>
          <a:p>
            <a:pPr marL="285750" indent="-285750">
              <a:buFont typeface="Arial" panose="020B0604020202020204" pitchFamily="34" charset="0"/>
              <a:buChar char="•"/>
            </a:pPr>
            <a:r>
              <a:rPr lang="en-US" dirty="0"/>
              <a:t>Beam Quality</a:t>
            </a:r>
          </a:p>
          <a:p>
            <a:pPr marL="742950" lvl="1" indent="-285750">
              <a:buFont typeface="Arial" panose="020B0604020202020204" pitchFamily="34" charset="0"/>
              <a:buChar char="•"/>
            </a:pPr>
            <a:r>
              <a:rPr lang="en-US" dirty="0"/>
              <a:t>Nominal as indicated by slope of AMCS sweep</a:t>
            </a:r>
          </a:p>
          <a:p>
            <a:pPr marL="1200150" lvl="2" indent="-285750">
              <a:buFont typeface="Arial" panose="020B0604020202020204" pitchFamily="34" charset="0"/>
              <a:buChar char="•"/>
            </a:pPr>
            <a:r>
              <a:rPr lang="en-US" sz="1600" dirty="0"/>
              <a:t>Plots show transmit beam convolved with RTA FOV </a:t>
            </a:r>
          </a:p>
          <a:p>
            <a:pPr marL="285750" indent="-285750">
              <a:buFont typeface="Arial" panose="020B0604020202020204" pitchFamily="34" charset="0"/>
              <a:buChar char="•"/>
            </a:pPr>
            <a:r>
              <a:rPr lang="en-US" dirty="0"/>
              <a:t>Pointing</a:t>
            </a:r>
          </a:p>
          <a:p>
            <a:pPr marL="742950" lvl="1" indent="-285750">
              <a:buFont typeface="Arial" panose="020B0604020202020204" pitchFamily="34" charset="0"/>
              <a:buChar char="•"/>
            </a:pPr>
            <a:r>
              <a:rPr lang="en-US" dirty="0"/>
              <a:t>No change post launch</a:t>
            </a:r>
          </a:p>
          <a:p>
            <a:pPr marL="742950" lvl="1" indent="-285750">
              <a:buFont typeface="Arial" panose="020B0604020202020204" pitchFamily="34" charset="0"/>
              <a:buChar char="•"/>
            </a:pPr>
            <a:r>
              <a:rPr lang="en-US" dirty="0"/>
              <a:t>Orbit variation ~30-40 µrad p-p</a:t>
            </a:r>
          </a:p>
        </p:txBody>
      </p:sp>
      <p:sp>
        <p:nvSpPr>
          <p:cNvPr id="23" name="Title 1">
            <a:extLst>
              <a:ext uri="{FF2B5EF4-FFF2-40B4-BE49-F238E27FC236}">
                <a16:creationId xmlns:a16="http://schemas.microsoft.com/office/drawing/2014/main" xmlns="" id="{83952AE2-EDFC-4649-9F13-D08DEDF49EED}"/>
              </a:ext>
            </a:extLst>
          </p:cNvPr>
          <p:cNvSpPr>
            <a:spLocks noGrp="1"/>
          </p:cNvSpPr>
          <p:nvPr>
            <p:ph type="title"/>
          </p:nvPr>
        </p:nvSpPr>
        <p:spPr>
          <a:xfrm>
            <a:off x="1534447" y="98730"/>
            <a:ext cx="6980903" cy="749301"/>
          </a:xfrm>
        </p:spPr>
        <p:txBody>
          <a:bodyPr>
            <a:normAutofit/>
          </a:bodyPr>
          <a:lstStyle/>
          <a:p>
            <a:r>
              <a:rPr lang="en-US" sz="2400" dirty="0"/>
              <a:t>ATLAS Instrument Status - Transmitter</a:t>
            </a:r>
          </a:p>
        </p:txBody>
      </p:sp>
      <p:sp>
        <p:nvSpPr>
          <p:cNvPr id="24" name="TextBox 23">
            <a:extLst>
              <a:ext uri="{FF2B5EF4-FFF2-40B4-BE49-F238E27FC236}">
                <a16:creationId xmlns:a16="http://schemas.microsoft.com/office/drawing/2014/main" xmlns="" id="{72A61070-CF02-5441-983D-E278134DD6AB}"/>
              </a:ext>
            </a:extLst>
          </p:cNvPr>
          <p:cNvSpPr txBox="1"/>
          <p:nvPr/>
        </p:nvSpPr>
        <p:spPr>
          <a:xfrm>
            <a:off x="5356346" y="955197"/>
            <a:ext cx="1749197" cy="307777"/>
          </a:xfrm>
          <a:prstGeom prst="rect">
            <a:avLst/>
          </a:prstGeom>
          <a:noFill/>
        </p:spPr>
        <p:txBody>
          <a:bodyPr wrap="none" rtlCol="0">
            <a:spAutoFit/>
          </a:bodyPr>
          <a:lstStyle/>
          <a:p>
            <a:r>
              <a:rPr lang="en-US" sz="1400" dirty="0"/>
              <a:t>AMCS sweep – I&amp;T</a:t>
            </a:r>
          </a:p>
        </p:txBody>
      </p:sp>
      <p:sp>
        <p:nvSpPr>
          <p:cNvPr id="25" name="TextBox 24">
            <a:extLst>
              <a:ext uri="{FF2B5EF4-FFF2-40B4-BE49-F238E27FC236}">
                <a16:creationId xmlns:a16="http://schemas.microsoft.com/office/drawing/2014/main" xmlns="" id="{B9C9D0DE-0E7C-074D-A366-8393B8AD679E}"/>
              </a:ext>
            </a:extLst>
          </p:cNvPr>
          <p:cNvSpPr txBox="1"/>
          <p:nvPr/>
        </p:nvSpPr>
        <p:spPr>
          <a:xfrm>
            <a:off x="5356346" y="3444846"/>
            <a:ext cx="2106667" cy="307777"/>
          </a:xfrm>
          <a:prstGeom prst="rect">
            <a:avLst/>
          </a:prstGeom>
          <a:noFill/>
        </p:spPr>
        <p:txBody>
          <a:bodyPr wrap="none" rtlCol="0">
            <a:spAutoFit/>
          </a:bodyPr>
          <a:lstStyle/>
          <a:p>
            <a:r>
              <a:rPr lang="en-US" sz="1400" dirty="0"/>
              <a:t>AMCS sweep – On-orbit</a:t>
            </a:r>
          </a:p>
        </p:txBody>
      </p:sp>
      <p:pic>
        <p:nvPicPr>
          <p:cNvPr id="27" name="Picture 26">
            <a:extLst>
              <a:ext uri="{FF2B5EF4-FFF2-40B4-BE49-F238E27FC236}">
                <a16:creationId xmlns:a16="http://schemas.microsoft.com/office/drawing/2014/main" xmlns="" id="{73042EC6-A89A-BC48-8D15-E91584B6EE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892" y="3510946"/>
            <a:ext cx="1850401" cy="1799844"/>
          </a:xfrm>
          <a:prstGeom prst="rect">
            <a:avLst/>
          </a:prstGeom>
        </p:spPr>
      </p:pic>
      <p:pic>
        <p:nvPicPr>
          <p:cNvPr id="29" name="Picture 28">
            <a:extLst>
              <a:ext uri="{FF2B5EF4-FFF2-40B4-BE49-F238E27FC236}">
                <a16:creationId xmlns:a16="http://schemas.microsoft.com/office/drawing/2014/main" xmlns="" id="{CEC2F2D1-A61A-9C49-A4C5-22A27C0AA7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69008" y="3509743"/>
            <a:ext cx="1864664" cy="1813717"/>
          </a:xfrm>
          <a:prstGeom prst="rect">
            <a:avLst/>
          </a:prstGeom>
        </p:spPr>
      </p:pic>
      <p:sp>
        <p:nvSpPr>
          <p:cNvPr id="30" name="TextBox 29">
            <a:extLst>
              <a:ext uri="{FF2B5EF4-FFF2-40B4-BE49-F238E27FC236}">
                <a16:creationId xmlns:a16="http://schemas.microsoft.com/office/drawing/2014/main" xmlns="" id="{AD21B408-C80E-D449-897C-EF7518331A49}"/>
              </a:ext>
            </a:extLst>
          </p:cNvPr>
          <p:cNvSpPr txBox="1"/>
          <p:nvPr/>
        </p:nvSpPr>
        <p:spPr>
          <a:xfrm>
            <a:off x="911566" y="5310790"/>
            <a:ext cx="1031051" cy="369332"/>
          </a:xfrm>
          <a:prstGeom prst="rect">
            <a:avLst/>
          </a:prstGeom>
          <a:noFill/>
        </p:spPr>
        <p:txBody>
          <a:bodyPr wrap="none" rtlCol="0">
            <a:spAutoFit/>
          </a:bodyPr>
          <a:lstStyle/>
          <a:p>
            <a:r>
              <a:rPr lang="en-US" dirty="0"/>
              <a:t>BSM EL</a:t>
            </a:r>
          </a:p>
        </p:txBody>
      </p:sp>
      <p:sp>
        <p:nvSpPr>
          <p:cNvPr id="31" name="TextBox 30">
            <a:extLst>
              <a:ext uri="{FF2B5EF4-FFF2-40B4-BE49-F238E27FC236}">
                <a16:creationId xmlns:a16="http://schemas.microsoft.com/office/drawing/2014/main" xmlns="" id="{6C2AC64E-246B-A84D-8696-EFEE1EDFB76B}"/>
              </a:ext>
            </a:extLst>
          </p:cNvPr>
          <p:cNvSpPr txBox="1"/>
          <p:nvPr/>
        </p:nvSpPr>
        <p:spPr>
          <a:xfrm>
            <a:off x="2761967" y="5310790"/>
            <a:ext cx="1031116" cy="369332"/>
          </a:xfrm>
          <a:prstGeom prst="rect">
            <a:avLst/>
          </a:prstGeom>
          <a:noFill/>
        </p:spPr>
        <p:txBody>
          <a:bodyPr wrap="none" rtlCol="0">
            <a:spAutoFit/>
          </a:bodyPr>
          <a:lstStyle/>
          <a:p>
            <a:r>
              <a:rPr lang="en-US" dirty="0"/>
              <a:t>BSM AZ</a:t>
            </a:r>
          </a:p>
        </p:txBody>
      </p:sp>
    </p:spTree>
    <p:extLst>
      <p:ext uri="{BB962C8B-B14F-4D97-AF65-F5344CB8AC3E}">
        <p14:creationId xmlns:p14="http://schemas.microsoft.com/office/powerpoint/2010/main" val="7072985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34D71B-0D7D-C64B-8AF6-49E9DF71D69F}"/>
              </a:ext>
            </a:extLst>
          </p:cNvPr>
          <p:cNvSpPr>
            <a:spLocks noGrp="1"/>
          </p:cNvSpPr>
          <p:nvPr>
            <p:ph type="title"/>
          </p:nvPr>
        </p:nvSpPr>
        <p:spPr/>
        <p:txBody>
          <a:bodyPr>
            <a:normAutofit/>
          </a:bodyPr>
          <a:lstStyle/>
          <a:p>
            <a:r>
              <a:rPr lang="en-US" sz="2400" dirty="0"/>
              <a:t>ATLAS Instrument Status – Receiver</a:t>
            </a:r>
          </a:p>
        </p:txBody>
      </p:sp>
      <p:sp>
        <p:nvSpPr>
          <p:cNvPr id="3" name="Content Placeholder 2">
            <a:extLst>
              <a:ext uri="{FF2B5EF4-FFF2-40B4-BE49-F238E27FC236}">
                <a16:creationId xmlns:a16="http://schemas.microsoft.com/office/drawing/2014/main" xmlns="" id="{408328E0-4C6D-CD41-9E49-63F9A94B75CF}"/>
              </a:ext>
            </a:extLst>
          </p:cNvPr>
          <p:cNvSpPr>
            <a:spLocks noGrp="1"/>
          </p:cNvSpPr>
          <p:nvPr>
            <p:ph idx="1"/>
          </p:nvPr>
        </p:nvSpPr>
        <p:spPr>
          <a:xfrm>
            <a:off x="162198" y="1034157"/>
            <a:ext cx="5180990" cy="3436243"/>
          </a:xfrm>
        </p:spPr>
        <p:txBody>
          <a:bodyPr>
            <a:normAutofit/>
          </a:bodyPr>
          <a:lstStyle/>
          <a:p>
            <a:r>
              <a:rPr lang="en-US" sz="1400" dirty="0"/>
              <a:t>Receiver Telescope Assembly (RTA)</a:t>
            </a:r>
          </a:p>
          <a:p>
            <a:pPr lvl="1"/>
            <a:r>
              <a:rPr lang="en-US" sz="1200" dirty="0"/>
              <a:t>Raised operational temperature setpoint to 13°C</a:t>
            </a:r>
          </a:p>
          <a:p>
            <a:pPr lvl="2"/>
            <a:r>
              <a:rPr lang="en-US" sz="1100" dirty="0"/>
              <a:t>Maintaining positive heater control to avoid orbit variations</a:t>
            </a:r>
          </a:p>
          <a:p>
            <a:r>
              <a:rPr lang="en-US" sz="1400" dirty="0"/>
              <a:t>Optical Filter Assemblies (OFAs)</a:t>
            </a:r>
          </a:p>
          <a:p>
            <a:pPr lvl="1"/>
            <a:r>
              <a:rPr lang="en-US" sz="1200" dirty="0"/>
              <a:t>Performance nominal</a:t>
            </a:r>
          </a:p>
          <a:p>
            <a:pPr lvl="2"/>
            <a:r>
              <a:rPr lang="en-US" sz="1100" dirty="0"/>
              <a:t>No change from ground temperature setpoints</a:t>
            </a:r>
          </a:p>
          <a:p>
            <a:r>
              <a:rPr lang="en-US" sz="1400" dirty="0"/>
              <a:t>Detector Array Assembly &amp; Detector Electronics Modules (DAA/DEM)</a:t>
            </a:r>
          </a:p>
          <a:p>
            <a:pPr lvl="1"/>
            <a:r>
              <a:rPr lang="en-US" sz="1200" dirty="0"/>
              <a:t>Performance nominal</a:t>
            </a:r>
          </a:p>
          <a:p>
            <a:pPr lvl="2"/>
            <a:r>
              <a:rPr lang="en-US" sz="1100" dirty="0"/>
              <a:t>All DEM channels active</a:t>
            </a:r>
          </a:p>
          <a:p>
            <a:r>
              <a:rPr lang="en-US" sz="1400" dirty="0"/>
              <a:t>Photon Counting Electronics (PCEs)</a:t>
            </a:r>
          </a:p>
          <a:p>
            <a:pPr lvl="1"/>
            <a:r>
              <a:rPr lang="en-US" sz="1200" dirty="0"/>
              <a:t>Performance nominal</a:t>
            </a:r>
          </a:p>
          <a:p>
            <a:pPr lvl="2"/>
            <a:r>
              <a:rPr lang="en-US" sz="1100" dirty="0"/>
              <a:t>Occasional upsets over SAA cause error flags to be set</a:t>
            </a:r>
          </a:p>
          <a:p>
            <a:pPr lvl="3"/>
            <a:r>
              <a:rPr lang="en-US" sz="1050" dirty="0"/>
              <a:t>All errors recoverable</a:t>
            </a:r>
          </a:p>
        </p:txBody>
      </p:sp>
      <p:sp>
        <p:nvSpPr>
          <p:cNvPr id="4" name="Slide Number Placeholder 3">
            <a:extLst>
              <a:ext uri="{FF2B5EF4-FFF2-40B4-BE49-F238E27FC236}">
                <a16:creationId xmlns:a16="http://schemas.microsoft.com/office/drawing/2014/main" xmlns="" id="{F503FB9D-B44A-974E-80AC-55A995E72FE8}"/>
              </a:ext>
            </a:extLst>
          </p:cNvPr>
          <p:cNvSpPr>
            <a:spLocks noGrp="1"/>
          </p:cNvSpPr>
          <p:nvPr>
            <p:ph type="sldNum" sz="quarter" idx="12"/>
          </p:nvPr>
        </p:nvSpPr>
        <p:spPr/>
        <p:txBody>
          <a:bodyPr/>
          <a:lstStyle/>
          <a:p>
            <a:fld id="{033793A4-DCC6-4EBF-A681-1ED602A0A0F4}" type="slidenum">
              <a:rPr lang="en-US" smtClean="0"/>
              <a:t>43</a:t>
            </a:fld>
            <a:endParaRPr lang="en-US"/>
          </a:p>
        </p:txBody>
      </p:sp>
      <p:pic>
        <p:nvPicPr>
          <p:cNvPr id="6" name="Picture 5">
            <a:extLst>
              <a:ext uri="{FF2B5EF4-FFF2-40B4-BE49-F238E27FC236}">
                <a16:creationId xmlns:a16="http://schemas.microsoft.com/office/drawing/2014/main" xmlns="" id="{AEF89D59-03E0-3E4A-A3A6-DD06265815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875" r="8426" b="2899"/>
          <a:stretch/>
        </p:blipFill>
        <p:spPr>
          <a:xfrm>
            <a:off x="5460179" y="1079385"/>
            <a:ext cx="2904860" cy="1819950"/>
          </a:xfrm>
          <a:prstGeom prst="rect">
            <a:avLst/>
          </a:prstGeom>
        </p:spPr>
      </p:pic>
      <p:pic>
        <p:nvPicPr>
          <p:cNvPr id="8" name="Picture 7">
            <a:extLst>
              <a:ext uri="{FF2B5EF4-FFF2-40B4-BE49-F238E27FC236}">
                <a16:creationId xmlns:a16="http://schemas.microsoft.com/office/drawing/2014/main" xmlns="" id="{73418ADF-D6D0-9144-B154-F50BD07804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713" t="14075" r="14893" b="11280"/>
          <a:stretch/>
        </p:blipFill>
        <p:spPr>
          <a:xfrm>
            <a:off x="5343188" y="3035493"/>
            <a:ext cx="3707374" cy="3320857"/>
          </a:xfrm>
          <a:prstGeom prst="rect">
            <a:avLst/>
          </a:prstGeom>
        </p:spPr>
      </p:pic>
      <p:sp>
        <p:nvSpPr>
          <p:cNvPr id="10" name="TextBox 9">
            <a:extLst>
              <a:ext uri="{FF2B5EF4-FFF2-40B4-BE49-F238E27FC236}">
                <a16:creationId xmlns:a16="http://schemas.microsoft.com/office/drawing/2014/main" xmlns="" id="{A07D840D-AE09-144B-8B5A-316CF2E39DEE}"/>
              </a:ext>
            </a:extLst>
          </p:cNvPr>
          <p:cNvSpPr txBox="1"/>
          <p:nvPr/>
        </p:nvSpPr>
        <p:spPr>
          <a:xfrm>
            <a:off x="4780498" y="6132079"/>
            <a:ext cx="4451860" cy="438582"/>
          </a:xfrm>
          <a:prstGeom prst="rect">
            <a:avLst/>
          </a:prstGeom>
          <a:noFill/>
        </p:spPr>
        <p:txBody>
          <a:bodyPr wrap="none" rtlCol="0">
            <a:spAutoFit/>
          </a:bodyPr>
          <a:lstStyle/>
          <a:p>
            <a:pPr algn="ctr"/>
            <a:r>
              <a:rPr lang="en-US" sz="1200" dirty="0"/>
              <a:t>PMTs responding to radiation over SAA</a:t>
            </a:r>
          </a:p>
          <a:p>
            <a:pPr algn="ctr"/>
            <a:r>
              <a:rPr lang="en-US" sz="1050" dirty="0"/>
              <a:t>(With door closed, counts are much lower than solar background rates)</a:t>
            </a:r>
          </a:p>
        </p:txBody>
      </p:sp>
      <p:sp>
        <p:nvSpPr>
          <p:cNvPr id="11" name="TextBox 10">
            <a:extLst>
              <a:ext uri="{FF2B5EF4-FFF2-40B4-BE49-F238E27FC236}">
                <a16:creationId xmlns:a16="http://schemas.microsoft.com/office/drawing/2014/main" xmlns="" id="{0029CF61-E7FC-3D4B-894B-A99E1C1084DB}"/>
              </a:ext>
            </a:extLst>
          </p:cNvPr>
          <p:cNvSpPr txBox="1"/>
          <p:nvPr/>
        </p:nvSpPr>
        <p:spPr>
          <a:xfrm>
            <a:off x="5886526" y="2838590"/>
            <a:ext cx="2052165" cy="276999"/>
          </a:xfrm>
          <a:prstGeom prst="rect">
            <a:avLst/>
          </a:prstGeom>
          <a:noFill/>
        </p:spPr>
        <p:txBody>
          <a:bodyPr wrap="none" rtlCol="0">
            <a:spAutoFit/>
          </a:bodyPr>
          <a:lstStyle/>
          <a:p>
            <a:pPr algn="ctr"/>
            <a:r>
              <a:rPr lang="en-US" sz="1200" dirty="0"/>
              <a:t>All detector channels active</a:t>
            </a:r>
            <a:endParaRPr lang="en-US" sz="1050" dirty="0"/>
          </a:p>
        </p:txBody>
      </p:sp>
      <p:pic>
        <p:nvPicPr>
          <p:cNvPr id="12" name="Picture 11">
            <a:extLst>
              <a:ext uri="{FF2B5EF4-FFF2-40B4-BE49-F238E27FC236}">
                <a16:creationId xmlns:a16="http://schemas.microsoft.com/office/drawing/2014/main" xmlns="" id="{715174FB-F7A7-6941-9994-CAFB5F95E8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2198" y="4548890"/>
            <a:ext cx="2463800" cy="1504698"/>
          </a:xfrm>
          <a:prstGeom prst="rect">
            <a:avLst/>
          </a:prstGeom>
        </p:spPr>
      </p:pic>
      <p:pic>
        <p:nvPicPr>
          <p:cNvPr id="13" name="Picture 12">
            <a:extLst>
              <a:ext uri="{FF2B5EF4-FFF2-40B4-BE49-F238E27FC236}">
                <a16:creationId xmlns:a16="http://schemas.microsoft.com/office/drawing/2014/main" xmlns="" id="{713A80E1-5A96-4A4B-AF7C-FCF5EF5326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8247" y="4531835"/>
            <a:ext cx="2675587" cy="1513905"/>
          </a:xfrm>
          <a:prstGeom prst="rect">
            <a:avLst/>
          </a:prstGeom>
        </p:spPr>
      </p:pic>
      <p:sp>
        <p:nvSpPr>
          <p:cNvPr id="14" name="TextBox 13">
            <a:extLst>
              <a:ext uri="{FF2B5EF4-FFF2-40B4-BE49-F238E27FC236}">
                <a16:creationId xmlns:a16="http://schemas.microsoft.com/office/drawing/2014/main" xmlns="" id="{5D2DAB95-EB37-604C-B773-91759E624E88}"/>
              </a:ext>
            </a:extLst>
          </p:cNvPr>
          <p:cNvSpPr txBox="1"/>
          <p:nvPr/>
        </p:nvSpPr>
        <p:spPr>
          <a:xfrm>
            <a:off x="1729568" y="6045740"/>
            <a:ext cx="1920719" cy="415498"/>
          </a:xfrm>
          <a:prstGeom prst="rect">
            <a:avLst/>
          </a:prstGeom>
          <a:noFill/>
        </p:spPr>
        <p:txBody>
          <a:bodyPr wrap="none" rtlCol="0">
            <a:spAutoFit/>
          </a:bodyPr>
          <a:lstStyle/>
          <a:p>
            <a:pPr algn="ctr"/>
            <a:r>
              <a:rPr lang="en-US" sz="1100" dirty="0"/>
              <a:t>Transmit Echo Pulse</a:t>
            </a:r>
          </a:p>
          <a:p>
            <a:pPr algn="ctr"/>
            <a:r>
              <a:rPr lang="en-US" sz="1000" dirty="0"/>
              <a:t>Same as ATLAS I&amp;T response</a:t>
            </a:r>
          </a:p>
        </p:txBody>
      </p:sp>
    </p:spTree>
    <p:extLst>
      <p:ext uri="{BB962C8B-B14F-4D97-AF65-F5344CB8AC3E}">
        <p14:creationId xmlns:p14="http://schemas.microsoft.com/office/powerpoint/2010/main" val="6404528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1F5E68E3-E124-604F-8AA6-C45C6D12DD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47362" y="3406070"/>
            <a:ext cx="3552264" cy="2664197"/>
          </a:xfrm>
          <a:prstGeom prst="rect">
            <a:avLst/>
          </a:prstGeom>
        </p:spPr>
      </p:pic>
      <p:pic>
        <p:nvPicPr>
          <p:cNvPr id="6" name="Picture 5">
            <a:extLst>
              <a:ext uri="{FF2B5EF4-FFF2-40B4-BE49-F238E27FC236}">
                <a16:creationId xmlns:a16="http://schemas.microsoft.com/office/drawing/2014/main" xmlns="" id="{CE2A34E8-FEC4-6447-966B-32D82E2957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35704" y="1039072"/>
            <a:ext cx="2339128" cy="2339128"/>
          </a:xfrm>
          <a:prstGeom prst="rect">
            <a:avLst/>
          </a:prstGeom>
        </p:spPr>
      </p:pic>
      <p:sp>
        <p:nvSpPr>
          <p:cNvPr id="2" name="Title 1">
            <a:extLst>
              <a:ext uri="{FF2B5EF4-FFF2-40B4-BE49-F238E27FC236}">
                <a16:creationId xmlns:a16="http://schemas.microsoft.com/office/drawing/2014/main" xmlns="" id="{5934D71B-0D7D-C64B-8AF6-49E9DF71D69F}"/>
              </a:ext>
            </a:extLst>
          </p:cNvPr>
          <p:cNvSpPr>
            <a:spLocks noGrp="1"/>
          </p:cNvSpPr>
          <p:nvPr>
            <p:ph type="title"/>
          </p:nvPr>
        </p:nvSpPr>
        <p:spPr/>
        <p:txBody>
          <a:bodyPr>
            <a:noAutofit/>
          </a:bodyPr>
          <a:lstStyle/>
          <a:p>
            <a:r>
              <a:rPr lang="en-US" sz="2400" dirty="0"/>
              <a:t>ATLAS Instrument Status</a:t>
            </a:r>
            <a:br>
              <a:rPr lang="en-US" sz="2400" dirty="0"/>
            </a:br>
            <a:r>
              <a:rPr lang="en-US" sz="2400" dirty="0"/>
              <a:t>AMCS - LRS Laser Side</a:t>
            </a:r>
          </a:p>
        </p:txBody>
      </p:sp>
      <p:sp>
        <p:nvSpPr>
          <p:cNvPr id="3" name="Content Placeholder 2">
            <a:extLst>
              <a:ext uri="{FF2B5EF4-FFF2-40B4-BE49-F238E27FC236}">
                <a16:creationId xmlns:a16="http://schemas.microsoft.com/office/drawing/2014/main" xmlns="" id="{408328E0-4C6D-CD41-9E49-63F9A94B75CF}"/>
              </a:ext>
            </a:extLst>
          </p:cNvPr>
          <p:cNvSpPr>
            <a:spLocks noGrp="1"/>
          </p:cNvSpPr>
          <p:nvPr>
            <p:ph idx="1"/>
          </p:nvPr>
        </p:nvSpPr>
        <p:spPr>
          <a:xfrm>
            <a:off x="125889" y="1121842"/>
            <a:ext cx="6509815" cy="2328805"/>
          </a:xfrm>
        </p:spPr>
        <p:txBody>
          <a:bodyPr>
            <a:normAutofit fontScale="85000" lnSpcReduction="20000"/>
          </a:bodyPr>
          <a:lstStyle/>
          <a:p>
            <a:r>
              <a:rPr lang="en-US" sz="1700" dirty="0"/>
              <a:t>TAMS Performance nominal</a:t>
            </a:r>
          </a:p>
          <a:p>
            <a:pPr lvl="1"/>
            <a:r>
              <a:rPr lang="en-US" sz="1700" dirty="0"/>
              <a:t>LRS Spot magnitudes comparable to ATLAS TVAC levels</a:t>
            </a:r>
          </a:p>
          <a:p>
            <a:pPr lvl="1"/>
            <a:r>
              <a:rPr lang="en-US" sz="1700" dirty="0"/>
              <a:t>&lt;1 pixel change to RTA line of sight </a:t>
            </a:r>
            <a:r>
              <a:rPr lang="en-US" sz="1700" dirty="0" err="1"/>
              <a:t>wrt</a:t>
            </a:r>
            <a:r>
              <a:rPr lang="en-US" sz="1700" dirty="0"/>
              <a:t> LRS</a:t>
            </a:r>
          </a:p>
          <a:p>
            <a:r>
              <a:rPr lang="en-US" sz="1700" dirty="0"/>
              <a:t>Laser</a:t>
            </a:r>
            <a:r>
              <a:rPr lang="en-US" sz="2000" dirty="0"/>
              <a:t> </a:t>
            </a:r>
            <a:r>
              <a:rPr lang="en-US" sz="1700" dirty="0"/>
              <a:t>Performance nominal</a:t>
            </a:r>
          </a:p>
          <a:p>
            <a:pPr lvl="1"/>
            <a:r>
              <a:rPr lang="en-US" sz="1700" dirty="0"/>
              <a:t>Spot magnitudes comparable to ATLAS TVAC</a:t>
            </a:r>
          </a:p>
          <a:p>
            <a:pPr lvl="1"/>
            <a:r>
              <a:rPr lang="en-US" sz="1700" dirty="0"/>
              <a:t>&lt;1 pixel change in laser centroid position </a:t>
            </a:r>
            <a:r>
              <a:rPr lang="en-US" sz="1700" dirty="0" err="1"/>
              <a:t>wrt</a:t>
            </a:r>
            <a:r>
              <a:rPr lang="en-US" sz="1700" dirty="0"/>
              <a:t> LRS</a:t>
            </a:r>
          </a:p>
          <a:p>
            <a:r>
              <a:rPr lang="en-US" sz="1700" dirty="0"/>
              <a:t>Stray light observed over daytime scenes is consistent with I&amp;T</a:t>
            </a:r>
          </a:p>
          <a:p>
            <a:r>
              <a:rPr lang="en-US" sz="1700" dirty="0"/>
              <a:t>Small perturbations in TAMS and Laser centroids observed by PPD group</a:t>
            </a:r>
          </a:p>
          <a:p>
            <a:pPr lvl="1"/>
            <a:r>
              <a:rPr lang="en-US" sz="1400" dirty="0"/>
              <a:t>Correlated with LRS optics heater cycling on/off</a:t>
            </a:r>
          </a:p>
        </p:txBody>
      </p:sp>
      <p:sp>
        <p:nvSpPr>
          <p:cNvPr id="4" name="Slide Number Placeholder 3">
            <a:extLst>
              <a:ext uri="{FF2B5EF4-FFF2-40B4-BE49-F238E27FC236}">
                <a16:creationId xmlns:a16="http://schemas.microsoft.com/office/drawing/2014/main" xmlns="" id="{F503FB9D-B44A-974E-80AC-55A995E72FE8}"/>
              </a:ext>
            </a:extLst>
          </p:cNvPr>
          <p:cNvSpPr>
            <a:spLocks noGrp="1"/>
          </p:cNvSpPr>
          <p:nvPr>
            <p:ph type="sldNum" sz="quarter" idx="12"/>
          </p:nvPr>
        </p:nvSpPr>
        <p:spPr/>
        <p:txBody>
          <a:bodyPr/>
          <a:lstStyle/>
          <a:p>
            <a:fld id="{033793A4-DCC6-4EBF-A681-1ED602A0A0F4}" type="slidenum">
              <a:rPr lang="en-US" smtClean="0"/>
              <a:t>44</a:t>
            </a:fld>
            <a:endParaRPr lang="en-US"/>
          </a:p>
        </p:txBody>
      </p:sp>
      <p:sp>
        <p:nvSpPr>
          <p:cNvPr id="12" name="TextBox 11">
            <a:extLst>
              <a:ext uri="{FF2B5EF4-FFF2-40B4-BE49-F238E27FC236}">
                <a16:creationId xmlns:a16="http://schemas.microsoft.com/office/drawing/2014/main" xmlns="" id="{E7C123AF-A982-5943-BF5E-D4656269C683}"/>
              </a:ext>
            </a:extLst>
          </p:cNvPr>
          <p:cNvSpPr txBox="1"/>
          <p:nvPr/>
        </p:nvSpPr>
        <p:spPr>
          <a:xfrm>
            <a:off x="6810841" y="2922619"/>
            <a:ext cx="1991251" cy="276999"/>
          </a:xfrm>
          <a:prstGeom prst="rect">
            <a:avLst/>
          </a:prstGeom>
          <a:noFill/>
        </p:spPr>
        <p:txBody>
          <a:bodyPr wrap="none" rtlCol="0">
            <a:spAutoFit/>
          </a:bodyPr>
          <a:lstStyle/>
          <a:p>
            <a:r>
              <a:rPr lang="en-US" sz="1200" b="1" dirty="0">
                <a:solidFill>
                  <a:srgbClr val="00B050"/>
                </a:solidFill>
              </a:rPr>
              <a:t>LRS Laser Side On-Orbit</a:t>
            </a:r>
          </a:p>
        </p:txBody>
      </p:sp>
      <p:sp>
        <p:nvSpPr>
          <p:cNvPr id="13" name="TextBox 12">
            <a:extLst>
              <a:ext uri="{FF2B5EF4-FFF2-40B4-BE49-F238E27FC236}">
                <a16:creationId xmlns:a16="http://schemas.microsoft.com/office/drawing/2014/main" xmlns="" id="{F9956BF1-4B01-2648-A5CE-7CAB1D09472C}"/>
              </a:ext>
            </a:extLst>
          </p:cNvPr>
          <p:cNvSpPr txBox="1"/>
          <p:nvPr/>
        </p:nvSpPr>
        <p:spPr>
          <a:xfrm>
            <a:off x="6457950" y="5912265"/>
            <a:ext cx="2642344" cy="600164"/>
          </a:xfrm>
          <a:prstGeom prst="rect">
            <a:avLst/>
          </a:prstGeom>
          <a:noFill/>
        </p:spPr>
        <p:txBody>
          <a:bodyPr wrap="square" rtlCol="0">
            <a:spAutoFit/>
          </a:bodyPr>
          <a:lstStyle/>
          <a:p>
            <a:pPr algn="ctr"/>
            <a:r>
              <a:rPr lang="en-US" sz="1100" b="1" dirty="0">
                <a:solidFill>
                  <a:srgbClr val="00B050"/>
                </a:solidFill>
              </a:rPr>
              <a:t>LRS Laser Side On-Orbit </a:t>
            </a:r>
          </a:p>
          <a:p>
            <a:pPr algn="ctr"/>
            <a:r>
              <a:rPr lang="en-US" sz="1100" b="1" dirty="0">
                <a:solidFill>
                  <a:srgbClr val="00B050"/>
                </a:solidFill>
              </a:rPr>
              <a:t>Contrast enhanced </a:t>
            </a:r>
          </a:p>
          <a:p>
            <a:pPr algn="ctr"/>
            <a:r>
              <a:rPr lang="en-US" sz="1100" b="1" dirty="0">
                <a:solidFill>
                  <a:srgbClr val="00B050"/>
                </a:solidFill>
              </a:rPr>
              <a:t>with daylight illumination</a:t>
            </a:r>
          </a:p>
        </p:txBody>
      </p:sp>
      <p:pic>
        <p:nvPicPr>
          <p:cNvPr id="8" name="Picture 7">
            <a:extLst>
              <a:ext uri="{FF2B5EF4-FFF2-40B4-BE49-F238E27FC236}">
                <a16:creationId xmlns:a16="http://schemas.microsoft.com/office/drawing/2014/main" xmlns="" id="{05B80FAF-FF34-C846-A81F-80F2D339D0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5704" y="3540069"/>
            <a:ext cx="2339128" cy="2344326"/>
          </a:xfrm>
          <a:prstGeom prst="rect">
            <a:avLst/>
          </a:prstGeom>
        </p:spPr>
      </p:pic>
      <p:pic>
        <p:nvPicPr>
          <p:cNvPr id="10" name="Picture 9">
            <a:extLst>
              <a:ext uri="{FF2B5EF4-FFF2-40B4-BE49-F238E27FC236}">
                <a16:creationId xmlns:a16="http://schemas.microsoft.com/office/drawing/2014/main" xmlns="" id="{3FE22B76-758C-7849-826C-05E4BD8C6D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5889" y="3889947"/>
            <a:ext cx="2919936" cy="1696442"/>
          </a:xfrm>
          <a:prstGeom prst="rect">
            <a:avLst/>
          </a:prstGeom>
        </p:spPr>
      </p:pic>
      <p:sp>
        <p:nvSpPr>
          <p:cNvPr id="11" name="TextBox 10">
            <a:extLst>
              <a:ext uri="{FF2B5EF4-FFF2-40B4-BE49-F238E27FC236}">
                <a16:creationId xmlns:a16="http://schemas.microsoft.com/office/drawing/2014/main" xmlns="" id="{A9766520-FEE6-F340-B074-09625A21D39E}"/>
              </a:ext>
            </a:extLst>
          </p:cNvPr>
          <p:cNvSpPr txBox="1"/>
          <p:nvPr/>
        </p:nvSpPr>
        <p:spPr>
          <a:xfrm>
            <a:off x="181254" y="5586389"/>
            <a:ext cx="2670048" cy="430887"/>
          </a:xfrm>
          <a:prstGeom prst="rect">
            <a:avLst/>
          </a:prstGeom>
          <a:noFill/>
        </p:spPr>
        <p:txBody>
          <a:bodyPr wrap="square" rtlCol="0">
            <a:spAutoFit/>
          </a:bodyPr>
          <a:lstStyle/>
          <a:p>
            <a:pPr algn="ctr"/>
            <a:r>
              <a:rPr lang="en-US" sz="1100" dirty="0"/>
              <a:t>Centroid perturbation (red) caused by optics heater (blue)</a:t>
            </a:r>
          </a:p>
        </p:txBody>
      </p:sp>
      <p:cxnSp>
        <p:nvCxnSpPr>
          <p:cNvPr id="16" name="Straight Arrow Connector 15">
            <a:extLst>
              <a:ext uri="{FF2B5EF4-FFF2-40B4-BE49-F238E27FC236}">
                <a16:creationId xmlns:a16="http://schemas.microsoft.com/office/drawing/2014/main" xmlns="" id="{097D5598-E160-164F-BF34-B02FFE9BEC15}"/>
              </a:ext>
            </a:extLst>
          </p:cNvPr>
          <p:cNvCxnSpPr/>
          <p:nvPr/>
        </p:nvCxnSpPr>
        <p:spPr>
          <a:xfrm>
            <a:off x="6457950" y="5221224"/>
            <a:ext cx="1716786" cy="137160"/>
          </a:xfrm>
          <a:prstGeom prst="straightConnector1">
            <a:avLst/>
          </a:prstGeom>
          <a:ln>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580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xmlns="" id="{B37A0F92-0A00-CC4F-A425-B3A9052DA5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3561" y="4202780"/>
            <a:ext cx="7849578" cy="2273535"/>
          </a:xfrm>
          <a:prstGeom prst="rect">
            <a:avLst/>
          </a:prstGeom>
        </p:spPr>
      </p:pic>
      <p:pic>
        <p:nvPicPr>
          <p:cNvPr id="63" name="Picture 62" descr="obs_top_level_is2b.jpg">
            <a:extLst>
              <a:ext uri="{FF2B5EF4-FFF2-40B4-BE49-F238E27FC236}">
                <a16:creationId xmlns:a16="http://schemas.microsoft.com/office/drawing/2014/main" xmlns="" id="{7C8B9BA5-DA15-9148-9FCC-3B419F868A43}"/>
              </a:ext>
            </a:extLst>
          </p:cNvPr>
          <p:cNvPicPr>
            <a:picLocks noChangeAspect="1"/>
          </p:cNvPicPr>
          <p:nvPr/>
        </p:nvPicPr>
        <p:blipFill rotWithShape="1">
          <a:blip r:embed="rId3" cstate="screen">
            <a:clrChange>
              <a:clrFrom>
                <a:srgbClr val="F2F2F2"/>
              </a:clrFrom>
              <a:clrTo>
                <a:srgbClr val="F2F2F2">
                  <a:alpha val="0"/>
                </a:srgbClr>
              </a:clrTo>
            </a:clrChange>
            <a:extLst>
              <a:ext uri="{28A0092B-C50C-407E-A947-70E740481C1C}">
                <a14:useLocalDpi xmlns:a14="http://schemas.microsoft.com/office/drawing/2010/main"/>
              </a:ext>
            </a:extLst>
          </a:blip>
          <a:srcRect/>
          <a:stretch/>
        </p:blipFill>
        <p:spPr>
          <a:xfrm rot="21305480">
            <a:off x="392535" y="1670597"/>
            <a:ext cx="2946122" cy="2012253"/>
          </a:xfrm>
          <a:prstGeom prst="rect">
            <a:avLst/>
          </a:prstGeom>
        </p:spPr>
      </p:pic>
      <p:sp>
        <p:nvSpPr>
          <p:cNvPr id="10" name="TextBox 9">
            <a:extLst>
              <a:ext uri="{FF2B5EF4-FFF2-40B4-BE49-F238E27FC236}">
                <a16:creationId xmlns:a16="http://schemas.microsoft.com/office/drawing/2014/main" xmlns="" id="{506B9CBF-D808-F94F-BB22-46123AF905E8}"/>
              </a:ext>
            </a:extLst>
          </p:cNvPr>
          <p:cNvSpPr txBox="1"/>
          <p:nvPr/>
        </p:nvSpPr>
        <p:spPr>
          <a:xfrm>
            <a:off x="1323253" y="104998"/>
            <a:ext cx="6674503" cy="707886"/>
          </a:xfrm>
          <a:prstGeom prst="rect">
            <a:avLst/>
          </a:prstGeom>
          <a:noFill/>
        </p:spPr>
        <p:txBody>
          <a:bodyPr wrap="square" rtlCol="0">
            <a:spAutoFit/>
          </a:bodyPr>
          <a:lstStyle/>
          <a:p>
            <a:pPr algn="ctr"/>
            <a:r>
              <a:rPr lang="en-US" sz="2000" dirty="0"/>
              <a:t>ATLAS Instrument Status</a:t>
            </a:r>
            <a:br>
              <a:rPr lang="en-US" sz="2000" dirty="0"/>
            </a:br>
            <a:r>
              <a:rPr lang="en-US" sz="2000" dirty="0"/>
              <a:t>LRS Stellar Side Stray Light</a:t>
            </a:r>
            <a:endParaRPr lang="en-US" sz="2000" b="1" dirty="0">
              <a:latin typeface="+mj-lt"/>
            </a:endParaRPr>
          </a:p>
        </p:txBody>
      </p:sp>
      <p:pic>
        <p:nvPicPr>
          <p:cNvPr id="35" name="Picture 34">
            <a:extLst>
              <a:ext uri="{FF2B5EF4-FFF2-40B4-BE49-F238E27FC236}">
                <a16:creationId xmlns:a16="http://schemas.microsoft.com/office/drawing/2014/main" xmlns="" id="{541F9D2A-E26A-C641-A75E-F8272274AA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69013" y="3676859"/>
            <a:ext cx="538673" cy="506343"/>
          </a:xfrm>
          <a:prstGeom prst="rect">
            <a:avLst/>
          </a:prstGeom>
        </p:spPr>
      </p:pic>
      <p:pic>
        <p:nvPicPr>
          <p:cNvPr id="33" name="Picture 32">
            <a:extLst>
              <a:ext uri="{FF2B5EF4-FFF2-40B4-BE49-F238E27FC236}">
                <a16:creationId xmlns:a16="http://schemas.microsoft.com/office/drawing/2014/main" xmlns="" id="{2D296D00-EDEA-2444-917E-1F350EDCFF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01401" y="3662975"/>
            <a:ext cx="556702" cy="524803"/>
          </a:xfrm>
          <a:prstGeom prst="rect">
            <a:avLst/>
          </a:prstGeom>
        </p:spPr>
      </p:pic>
      <p:pic>
        <p:nvPicPr>
          <p:cNvPr id="29" name="Picture 28">
            <a:extLst>
              <a:ext uri="{FF2B5EF4-FFF2-40B4-BE49-F238E27FC236}">
                <a16:creationId xmlns:a16="http://schemas.microsoft.com/office/drawing/2014/main" xmlns="" id="{652BEED1-ECF5-6549-B346-14CE255985C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47748" y="3671008"/>
            <a:ext cx="549430" cy="517440"/>
          </a:xfrm>
          <a:prstGeom prst="rect">
            <a:avLst/>
          </a:prstGeom>
        </p:spPr>
      </p:pic>
      <p:pic>
        <p:nvPicPr>
          <p:cNvPr id="27" name="Picture 26">
            <a:extLst>
              <a:ext uri="{FF2B5EF4-FFF2-40B4-BE49-F238E27FC236}">
                <a16:creationId xmlns:a16="http://schemas.microsoft.com/office/drawing/2014/main" xmlns="" id="{0A6D9741-E130-3B4F-83EF-E16BF79BDED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79981" y="3665661"/>
            <a:ext cx="549940" cy="514592"/>
          </a:xfrm>
          <a:prstGeom prst="rect">
            <a:avLst/>
          </a:prstGeom>
        </p:spPr>
      </p:pic>
      <p:pic>
        <p:nvPicPr>
          <p:cNvPr id="25" name="Picture 24">
            <a:extLst>
              <a:ext uri="{FF2B5EF4-FFF2-40B4-BE49-F238E27FC236}">
                <a16:creationId xmlns:a16="http://schemas.microsoft.com/office/drawing/2014/main" xmlns="" id="{D5E23BDE-DCBE-5E4A-91ED-AB02DBB48F8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10182" y="3656517"/>
            <a:ext cx="559068" cy="527062"/>
          </a:xfrm>
          <a:prstGeom prst="rect">
            <a:avLst/>
          </a:prstGeom>
        </p:spPr>
      </p:pic>
      <p:pic>
        <p:nvPicPr>
          <p:cNvPr id="23" name="Picture 22">
            <a:extLst>
              <a:ext uri="{FF2B5EF4-FFF2-40B4-BE49-F238E27FC236}">
                <a16:creationId xmlns:a16="http://schemas.microsoft.com/office/drawing/2014/main" xmlns="" id="{0248CB7D-B342-F540-913A-46BCBD2895E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338350" y="3656819"/>
            <a:ext cx="550448" cy="518398"/>
          </a:xfrm>
          <a:prstGeom prst="rect">
            <a:avLst/>
          </a:prstGeom>
        </p:spPr>
      </p:pic>
      <p:pic>
        <p:nvPicPr>
          <p:cNvPr id="21" name="Picture 20">
            <a:extLst>
              <a:ext uri="{FF2B5EF4-FFF2-40B4-BE49-F238E27FC236}">
                <a16:creationId xmlns:a16="http://schemas.microsoft.com/office/drawing/2014/main" xmlns="" id="{A424DFEA-87EE-9F4A-977B-EA306530FE9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775520" y="3660145"/>
            <a:ext cx="549940" cy="518398"/>
          </a:xfrm>
          <a:prstGeom prst="rect">
            <a:avLst/>
          </a:prstGeom>
        </p:spPr>
      </p:pic>
      <p:pic>
        <p:nvPicPr>
          <p:cNvPr id="19" name="Picture 18">
            <a:extLst>
              <a:ext uri="{FF2B5EF4-FFF2-40B4-BE49-F238E27FC236}">
                <a16:creationId xmlns:a16="http://schemas.microsoft.com/office/drawing/2014/main" xmlns="" id="{89CEB263-BEF6-F84C-9C60-FFD6BDF67A3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207049" y="3651001"/>
            <a:ext cx="550957" cy="518398"/>
          </a:xfrm>
          <a:prstGeom prst="rect">
            <a:avLst/>
          </a:prstGeom>
        </p:spPr>
      </p:pic>
      <p:pic>
        <p:nvPicPr>
          <p:cNvPr id="17" name="Picture 16">
            <a:extLst>
              <a:ext uri="{FF2B5EF4-FFF2-40B4-BE49-F238E27FC236}">
                <a16:creationId xmlns:a16="http://schemas.microsoft.com/office/drawing/2014/main" xmlns="" id="{7B9D0BD0-AF66-E24F-B58C-5FE905444AB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648985" y="3652012"/>
            <a:ext cx="550989" cy="518398"/>
          </a:xfrm>
          <a:prstGeom prst="rect">
            <a:avLst/>
          </a:prstGeom>
        </p:spPr>
      </p:pic>
      <p:pic>
        <p:nvPicPr>
          <p:cNvPr id="15" name="Picture 14">
            <a:extLst>
              <a:ext uri="{FF2B5EF4-FFF2-40B4-BE49-F238E27FC236}">
                <a16:creationId xmlns:a16="http://schemas.microsoft.com/office/drawing/2014/main" xmlns="" id="{433D2EEF-403C-D347-9F62-08AB151A519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083301" y="3644765"/>
            <a:ext cx="551021" cy="518398"/>
          </a:xfrm>
          <a:prstGeom prst="rect">
            <a:avLst/>
          </a:prstGeom>
        </p:spPr>
      </p:pic>
      <p:pic>
        <p:nvPicPr>
          <p:cNvPr id="13" name="Picture 12">
            <a:extLst>
              <a:ext uri="{FF2B5EF4-FFF2-40B4-BE49-F238E27FC236}">
                <a16:creationId xmlns:a16="http://schemas.microsoft.com/office/drawing/2014/main" xmlns="" id="{02899FEE-7E3E-2B47-9580-B82E39150E2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512369" y="3642868"/>
            <a:ext cx="549430" cy="518398"/>
          </a:xfrm>
          <a:prstGeom prst="rect">
            <a:avLst/>
          </a:prstGeom>
        </p:spPr>
      </p:pic>
      <p:pic>
        <p:nvPicPr>
          <p:cNvPr id="11" name="Picture 10">
            <a:extLst>
              <a:ext uri="{FF2B5EF4-FFF2-40B4-BE49-F238E27FC236}">
                <a16:creationId xmlns:a16="http://schemas.microsoft.com/office/drawing/2014/main" xmlns="" id="{921F12BD-8453-2440-B724-F27F827665D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949174" y="3651001"/>
            <a:ext cx="550989" cy="518398"/>
          </a:xfrm>
          <a:prstGeom prst="rect">
            <a:avLst/>
          </a:prstGeom>
        </p:spPr>
      </p:pic>
      <p:pic>
        <p:nvPicPr>
          <p:cNvPr id="7" name="Picture 6">
            <a:extLst>
              <a:ext uri="{FF2B5EF4-FFF2-40B4-BE49-F238E27FC236}">
                <a16:creationId xmlns:a16="http://schemas.microsoft.com/office/drawing/2014/main" xmlns="" id="{148E3A8B-C81E-604D-BC0D-3E68C922BB79}"/>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23099" y="3664732"/>
            <a:ext cx="551696" cy="517919"/>
          </a:xfrm>
          <a:prstGeom prst="rect">
            <a:avLst/>
          </a:prstGeom>
        </p:spPr>
      </p:pic>
      <p:cxnSp>
        <p:nvCxnSpPr>
          <p:cNvPr id="45" name="Straight Arrow Connector 44">
            <a:extLst>
              <a:ext uri="{FF2B5EF4-FFF2-40B4-BE49-F238E27FC236}">
                <a16:creationId xmlns:a16="http://schemas.microsoft.com/office/drawing/2014/main" xmlns="" id="{995FDDA5-E352-EE4B-BC8B-A590EC6619E5}"/>
              </a:ext>
            </a:extLst>
          </p:cNvPr>
          <p:cNvCxnSpPr>
            <a:cxnSpLocks/>
          </p:cNvCxnSpPr>
          <p:nvPr/>
        </p:nvCxnSpPr>
        <p:spPr bwMode="auto">
          <a:xfrm flipH="1">
            <a:off x="309293" y="2573197"/>
            <a:ext cx="478832" cy="293959"/>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46" name="Straight Arrow Connector 45">
            <a:extLst>
              <a:ext uri="{FF2B5EF4-FFF2-40B4-BE49-F238E27FC236}">
                <a16:creationId xmlns:a16="http://schemas.microsoft.com/office/drawing/2014/main" xmlns="" id="{FCE87D05-04CB-164E-97B4-BA40512CF00E}"/>
              </a:ext>
            </a:extLst>
          </p:cNvPr>
          <p:cNvCxnSpPr>
            <a:cxnSpLocks/>
          </p:cNvCxnSpPr>
          <p:nvPr/>
        </p:nvCxnSpPr>
        <p:spPr bwMode="auto">
          <a:xfrm flipH="1" flipV="1">
            <a:off x="383761" y="2270153"/>
            <a:ext cx="407522" cy="309268"/>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48" name="TextBox 47">
            <a:extLst>
              <a:ext uri="{FF2B5EF4-FFF2-40B4-BE49-F238E27FC236}">
                <a16:creationId xmlns:a16="http://schemas.microsoft.com/office/drawing/2014/main" xmlns="" id="{55577B18-416B-2346-A3EA-7949BF128719}"/>
              </a:ext>
            </a:extLst>
          </p:cNvPr>
          <p:cNvSpPr txBox="1"/>
          <p:nvPr/>
        </p:nvSpPr>
        <p:spPr>
          <a:xfrm>
            <a:off x="16474" y="2724498"/>
            <a:ext cx="467774" cy="276999"/>
          </a:xfrm>
          <a:prstGeom prst="rect">
            <a:avLst/>
          </a:prstGeom>
          <a:noFill/>
        </p:spPr>
        <p:txBody>
          <a:bodyPr wrap="square" rtlCol="0">
            <a:spAutoFit/>
          </a:bodyPr>
          <a:lstStyle/>
          <a:p>
            <a:r>
              <a:rPr lang="en-US" sz="1200" dirty="0"/>
              <a:t>+X</a:t>
            </a:r>
          </a:p>
        </p:txBody>
      </p:sp>
      <p:cxnSp>
        <p:nvCxnSpPr>
          <p:cNvPr id="49" name="Straight Arrow Connector 48">
            <a:extLst>
              <a:ext uri="{FF2B5EF4-FFF2-40B4-BE49-F238E27FC236}">
                <a16:creationId xmlns:a16="http://schemas.microsoft.com/office/drawing/2014/main" xmlns="" id="{0E70C1EC-EC7F-E243-93E4-2A2C5956E15B}"/>
              </a:ext>
            </a:extLst>
          </p:cNvPr>
          <p:cNvCxnSpPr>
            <a:cxnSpLocks/>
          </p:cNvCxnSpPr>
          <p:nvPr/>
        </p:nvCxnSpPr>
        <p:spPr bwMode="auto">
          <a:xfrm flipH="1" flipV="1">
            <a:off x="788125" y="2052461"/>
            <a:ext cx="1" cy="52696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54" name="TextBox 53">
            <a:extLst>
              <a:ext uri="{FF2B5EF4-FFF2-40B4-BE49-F238E27FC236}">
                <a16:creationId xmlns:a16="http://schemas.microsoft.com/office/drawing/2014/main" xmlns="" id="{A05C189A-7DA0-0F40-BA7D-D91F855D55A1}"/>
              </a:ext>
            </a:extLst>
          </p:cNvPr>
          <p:cNvSpPr txBox="1"/>
          <p:nvPr/>
        </p:nvSpPr>
        <p:spPr>
          <a:xfrm>
            <a:off x="64523" y="2157716"/>
            <a:ext cx="383761" cy="276999"/>
          </a:xfrm>
          <a:prstGeom prst="rect">
            <a:avLst/>
          </a:prstGeom>
          <a:noFill/>
        </p:spPr>
        <p:txBody>
          <a:bodyPr wrap="square" rtlCol="0">
            <a:spAutoFit/>
          </a:bodyPr>
          <a:lstStyle/>
          <a:p>
            <a:r>
              <a:rPr lang="en-US" sz="1200" dirty="0"/>
              <a:t>+Y</a:t>
            </a:r>
          </a:p>
        </p:txBody>
      </p:sp>
      <p:sp>
        <p:nvSpPr>
          <p:cNvPr id="56" name="TextBox 55">
            <a:extLst>
              <a:ext uri="{FF2B5EF4-FFF2-40B4-BE49-F238E27FC236}">
                <a16:creationId xmlns:a16="http://schemas.microsoft.com/office/drawing/2014/main" xmlns="" id="{A58047AE-A752-7042-977D-06DA81D73C8D}"/>
              </a:ext>
            </a:extLst>
          </p:cNvPr>
          <p:cNvSpPr txBox="1"/>
          <p:nvPr/>
        </p:nvSpPr>
        <p:spPr>
          <a:xfrm>
            <a:off x="485578" y="1917299"/>
            <a:ext cx="411585" cy="276999"/>
          </a:xfrm>
          <a:prstGeom prst="rect">
            <a:avLst/>
          </a:prstGeom>
          <a:noFill/>
        </p:spPr>
        <p:txBody>
          <a:bodyPr wrap="square" rtlCol="0">
            <a:spAutoFit/>
          </a:bodyPr>
          <a:lstStyle/>
          <a:p>
            <a:r>
              <a:rPr lang="en-US" sz="1200" dirty="0"/>
              <a:t>-Z</a:t>
            </a:r>
          </a:p>
        </p:txBody>
      </p:sp>
      <p:cxnSp>
        <p:nvCxnSpPr>
          <p:cNvPr id="60" name="Straight Arrow Connector 59">
            <a:extLst>
              <a:ext uri="{FF2B5EF4-FFF2-40B4-BE49-F238E27FC236}">
                <a16:creationId xmlns:a16="http://schemas.microsoft.com/office/drawing/2014/main" xmlns="" id="{49445EB5-FFF1-DB40-A440-26E42F25C4F0}"/>
              </a:ext>
            </a:extLst>
          </p:cNvPr>
          <p:cNvCxnSpPr>
            <a:cxnSpLocks/>
          </p:cNvCxnSpPr>
          <p:nvPr/>
        </p:nvCxnSpPr>
        <p:spPr bwMode="auto">
          <a:xfrm flipH="1" flipV="1">
            <a:off x="1409719" y="2720124"/>
            <a:ext cx="1673582" cy="186201"/>
          </a:xfrm>
          <a:prstGeom prst="straightConnector1">
            <a:avLst/>
          </a:prstGeom>
          <a:solidFill>
            <a:schemeClr val="accent1"/>
          </a:solidFill>
          <a:ln w="76200" cap="flat" cmpd="sng" algn="ctr">
            <a:solidFill>
              <a:srgbClr val="FFEF63"/>
            </a:solidFill>
            <a:prstDash val="sysDash"/>
            <a:round/>
            <a:headEnd type="none" w="med" len="med"/>
            <a:tailEnd type="triangle"/>
          </a:ln>
          <a:effectLst/>
        </p:spPr>
      </p:cxnSp>
      <p:sp>
        <p:nvSpPr>
          <p:cNvPr id="75" name="Sun 74">
            <a:extLst>
              <a:ext uri="{FF2B5EF4-FFF2-40B4-BE49-F238E27FC236}">
                <a16:creationId xmlns:a16="http://schemas.microsoft.com/office/drawing/2014/main" xmlns="" id="{2E5EC116-3E02-6346-97EE-7F2F85F508D9}"/>
              </a:ext>
            </a:extLst>
          </p:cNvPr>
          <p:cNvSpPr/>
          <p:nvPr/>
        </p:nvSpPr>
        <p:spPr bwMode="auto">
          <a:xfrm>
            <a:off x="2959229" y="2703146"/>
            <a:ext cx="327623" cy="382136"/>
          </a:xfrm>
          <a:prstGeom prst="sun">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18" charset="0"/>
            </a:endParaRPr>
          </a:p>
        </p:txBody>
      </p:sp>
      <p:sp>
        <p:nvSpPr>
          <p:cNvPr id="76" name="TextBox 75">
            <a:extLst>
              <a:ext uri="{FF2B5EF4-FFF2-40B4-BE49-F238E27FC236}">
                <a16:creationId xmlns:a16="http://schemas.microsoft.com/office/drawing/2014/main" xmlns="" id="{27FE41A7-07D0-B849-969D-FCD695C46E2A}"/>
              </a:ext>
            </a:extLst>
          </p:cNvPr>
          <p:cNvSpPr txBox="1"/>
          <p:nvPr/>
        </p:nvSpPr>
        <p:spPr>
          <a:xfrm>
            <a:off x="1004158" y="1939328"/>
            <a:ext cx="638191" cy="307777"/>
          </a:xfrm>
          <a:prstGeom prst="rect">
            <a:avLst/>
          </a:prstGeom>
          <a:noFill/>
        </p:spPr>
        <p:txBody>
          <a:bodyPr wrap="square" rtlCol="0">
            <a:spAutoFit/>
          </a:bodyPr>
          <a:lstStyle/>
          <a:p>
            <a:r>
              <a:rPr lang="en-US" sz="1400" b="1" dirty="0">
                <a:solidFill>
                  <a:srgbClr val="ED7D31"/>
                </a:solidFill>
              </a:rPr>
              <a:t>LRS</a:t>
            </a:r>
          </a:p>
        </p:txBody>
      </p:sp>
      <p:sp>
        <p:nvSpPr>
          <p:cNvPr id="101" name="TextBox 100">
            <a:extLst>
              <a:ext uri="{FF2B5EF4-FFF2-40B4-BE49-F238E27FC236}">
                <a16:creationId xmlns:a16="http://schemas.microsoft.com/office/drawing/2014/main" xmlns="" id="{89634B19-22DC-F043-B699-C58120AEFB75}"/>
              </a:ext>
            </a:extLst>
          </p:cNvPr>
          <p:cNvSpPr txBox="1"/>
          <p:nvPr/>
        </p:nvSpPr>
        <p:spPr>
          <a:xfrm>
            <a:off x="4199974" y="6464740"/>
            <a:ext cx="753732" cy="261610"/>
          </a:xfrm>
          <a:prstGeom prst="rect">
            <a:avLst/>
          </a:prstGeom>
          <a:solidFill>
            <a:schemeClr val="bg1"/>
          </a:solidFill>
        </p:spPr>
        <p:txBody>
          <a:bodyPr wrap="none" rtlCol="0">
            <a:spAutoFit/>
          </a:bodyPr>
          <a:lstStyle/>
          <a:p>
            <a:r>
              <a:rPr lang="en-US" sz="1050" dirty="0">
                <a:highlight>
                  <a:srgbClr val="FDFDFD"/>
                </a:highlight>
              </a:rPr>
              <a:t>IMAGE #</a:t>
            </a:r>
          </a:p>
        </p:txBody>
      </p:sp>
      <p:sp>
        <p:nvSpPr>
          <p:cNvPr id="102" name="TextBox 101">
            <a:extLst>
              <a:ext uri="{FF2B5EF4-FFF2-40B4-BE49-F238E27FC236}">
                <a16:creationId xmlns:a16="http://schemas.microsoft.com/office/drawing/2014/main" xmlns="" id="{9CE80B15-4F8C-F947-906B-38C8240958F1}"/>
              </a:ext>
            </a:extLst>
          </p:cNvPr>
          <p:cNvSpPr txBox="1"/>
          <p:nvPr/>
        </p:nvSpPr>
        <p:spPr>
          <a:xfrm>
            <a:off x="2474659" y="3430637"/>
            <a:ext cx="5031506" cy="276999"/>
          </a:xfrm>
          <a:prstGeom prst="rect">
            <a:avLst/>
          </a:prstGeom>
          <a:noFill/>
        </p:spPr>
        <p:txBody>
          <a:bodyPr wrap="none" rtlCol="0">
            <a:spAutoFit/>
          </a:bodyPr>
          <a:lstStyle/>
          <a:p>
            <a:r>
              <a:rPr lang="en-US" sz="1200" b="1" dirty="0"/>
              <a:t>LRS STELLAR SIDE IMAGES OVER 1 ORBIT at BETA ANGLE 67.5°</a:t>
            </a:r>
          </a:p>
        </p:txBody>
      </p:sp>
      <p:sp>
        <p:nvSpPr>
          <p:cNvPr id="108" name="Content Placeholder 107">
            <a:extLst>
              <a:ext uri="{FF2B5EF4-FFF2-40B4-BE49-F238E27FC236}">
                <a16:creationId xmlns:a16="http://schemas.microsoft.com/office/drawing/2014/main" xmlns="" id="{7310D59F-7A5F-F549-BA22-568ED228E94F}"/>
              </a:ext>
            </a:extLst>
          </p:cNvPr>
          <p:cNvSpPr>
            <a:spLocks noGrp="1"/>
          </p:cNvSpPr>
          <p:nvPr>
            <p:ph sz="half" idx="2"/>
          </p:nvPr>
        </p:nvSpPr>
        <p:spPr>
          <a:xfrm>
            <a:off x="3338016" y="1092454"/>
            <a:ext cx="5641392" cy="2360053"/>
          </a:xfrm>
        </p:spPr>
        <p:txBody>
          <a:bodyPr>
            <a:normAutofit fontScale="92500" lnSpcReduction="10000"/>
          </a:bodyPr>
          <a:lstStyle/>
          <a:p>
            <a:r>
              <a:rPr lang="en-US" sz="1600" dirty="0"/>
              <a:t>“Half-ring” stray light pattern is present during ~1/2 of each orbit (7 out of 14 images below)</a:t>
            </a:r>
          </a:p>
          <a:p>
            <a:pPr lvl="1"/>
            <a:r>
              <a:rPr lang="en-US" sz="1400" dirty="0"/>
              <a:t>Pattern is consistent with scattering from top annulus of sunshade reflecting off vanes in sunshade and optics in LRS</a:t>
            </a:r>
          </a:p>
          <a:p>
            <a:pPr lvl="1"/>
            <a:r>
              <a:rPr lang="en-US" sz="1400" dirty="0"/>
              <a:t>Significantly affects LRS ability to track stars and deliver centroids to spacecraft ACS for on-orbit reference and PPD for post-processing on ground</a:t>
            </a:r>
          </a:p>
          <a:p>
            <a:pPr lvl="2"/>
            <a:r>
              <a:rPr lang="en-US" sz="1400" dirty="0"/>
              <a:t>LRS FSW ”tracked” stray light when present</a:t>
            </a:r>
          </a:p>
          <a:p>
            <a:r>
              <a:rPr lang="en-US" sz="1600" dirty="0"/>
              <a:t>LRS FSW initially tracked stars during ”dark” half of each orbit, but fewer than expected</a:t>
            </a:r>
          </a:p>
          <a:p>
            <a:pPr lvl="1"/>
            <a:r>
              <a:rPr lang="en-US" sz="1400" dirty="0"/>
              <a:t>LRS FSW changes addressed this issue and improved tracking</a:t>
            </a:r>
            <a:endParaRPr lang="en-US" sz="1600" dirty="0"/>
          </a:p>
          <a:p>
            <a:pPr lvl="1"/>
            <a:endParaRPr lang="en-US" sz="1400" dirty="0"/>
          </a:p>
        </p:txBody>
      </p:sp>
      <p:pic>
        <p:nvPicPr>
          <p:cNvPr id="110" name="Picture 109">
            <a:extLst>
              <a:ext uri="{FF2B5EF4-FFF2-40B4-BE49-F238E27FC236}">
                <a16:creationId xmlns:a16="http://schemas.microsoft.com/office/drawing/2014/main" xmlns="" id="{D82A3C48-FAF6-DC4F-B68C-B81BF5B21676}"/>
              </a:ext>
            </a:extLst>
          </p:cNvPr>
          <p:cNvPicPr>
            <a:picLocks noChangeAspect="1"/>
          </p:cNvPicPr>
          <p:nvPr/>
        </p:nvPicPr>
        <p:blipFill rotWithShape="1">
          <a:blip r:embed="rId17" cstate="screen">
            <a:extLst>
              <a:ext uri="{BEBA8EAE-BF5A-486C-A8C5-ECC9F3942E4B}">
                <a14:imgProps xmlns:a14="http://schemas.microsoft.com/office/drawing/2010/main">
                  <a14:imgLayer r:embed="rId18">
                    <a14:imgEffect>
                      <a14:brightnessContrast bright="22000" contrast="-10000"/>
                    </a14:imgEffect>
                  </a14:imgLayer>
                </a14:imgProps>
              </a:ext>
              <a:ext uri="{28A0092B-C50C-407E-A947-70E740481C1C}">
                <a14:useLocalDpi xmlns:a14="http://schemas.microsoft.com/office/drawing/2010/main"/>
              </a:ext>
            </a:extLst>
          </a:blip>
          <a:srcRect/>
          <a:stretch/>
        </p:blipFill>
        <p:spPr>
          <a:xfrm rot="5400000">
            <a:off x="784413" y="1164722"/>
            <a:ext cx="914231" cy="733849"/>
          </a:xfrm>
          <a:prstGeom prst="rect">
            <a:avLst/>
          </a:prstGeom>
        </p:spPr>
      </p:pic>
      <p:cxnSp>
        <p:nvCxnSpPr>
          <p:cNvPr id="112" name="Straight Connector 111">
            <a:extLst>
              <a:ext uri="{FF2B5EF4-FFF2-40B4-BE49-F238E27FC236}">
                <a16:creationId xmlns:a16="http://schemas.microsoft.com/office/drawing/2014/main" xmlns="" id="{5BA5640F-B3C9-6341-B52A-3DD7C6866A82}"/>
              </a:ext>
            </a:extLst>
          </p:cNvPr>
          <p:cNvCxnSpPr>
            <a:cxnSpLocks/>
          </p:cNvCxnSpPr>
          <p:nvPr/>
        </p:nvCxnSpPr>
        <p:spPr bwMode="auto">
          <a:xfrm flipH="1" flipV="1">
            <a:off x="921860" y="1866335"/>
            <a:ext cx="354125" cy="853842"/>
          </a:xfrm>
          <a:prstGeom prst="line">
            <a:avLst/>
          </a:prstGeom>
          <a:solidFill>
            <a:schemeClr val="accent1"/>
          </a:solidFill>
          <a:ln w="28575" cap="flat" cmpd="sng" algn="ctr">
            <a:solidFill>
              <a:srgbClr val="ED7D31"/>
            </a:solidFill>
            <a:prstDash val="dash"/>
            <a:round/>
            <a:headEnd type="triangle" w="med" len="med"/>
            <a:tailEnd type="none" w="med" len="med"/>
          </a:ln>
          <a:effectLst/>
        </p:spPr>
      </p:cxnSp>
      <p:cxnSp>
        <p:nvCxnSpPr>
          <p:cNvPr id="114" name="Straight Connector 113">
            <a:extLst>
              <a:ext uri="{FF2B5EF4-FFF2-40B4-BE49-F238E27FC236}">
                <a16:creationId xmlns:a16="http://schemas.microsoft.com/office/drawing/2014/main" xmlns="" id="{9D6FBE68-B119-7F43-B200-722C150216E9}"/>
              </a:ext>
            </a:extLst>
          </p:cNvPr>
          <p:cNvCxnSpPr>
            <a:cxnSpLocks/>
          </p:cNvCxnSpPr>
          <p:nvPr/>
        </p:nvCxnSpPr>
        <p:spPr bwMode="auto">
          <a:xfrm flipV="1">
            <a:off x="1347160" y="1730209"/>
            <a:ext cx="217120" cy="916922"/>
          </a:xfrm>
          <a:prstGeom prst="line">
            <a:avLst/>
          </a:prstGeom>
          <a:solidFill>
            <a:schemeClr val="accent1"/>
          </a:solidFill>
          <a:ln w="28575" cap="flat" cmpd="sng" algn="ctr">
            <a:solidFill>
              <a:srgbClr val="ED7D31"/>
            </a:solidFill>
            <a:prstDash val="dash"/>
            <a:round/>
            <a:headEnd type="triangle" w="med" len="med"/>
            <a:tailEnd type="none" w="med" len="med"/>
          </a:ln>
          <a:effectLst/>
        </p:spPr>
      </p:cxnSp>
      <p:sp>
        <p:nvSpPr>
          <p:cNvPr id="117" name="TextBox 116">
            <a:extLst>
              <a:ext uri="{FF2B5EF4-FFF2-40B4-BE49-F238E27FC236}">
                <a16:creationId xmlns:a16="http://schemas.microsoft.com/office/drawing/2014/main" xmlns="" id="{EC6DC623-D5F6-A540-B615-898878D7140D}"/>
              </a:ext>
            </a:extLst>
          </p:cNvPr>
          <p:cNvSpPr txBox="1"/>
          <p:nvPr/>
        </p:nvSpPr>
        <p:spPr>
          <a:xfrm rot="16200000">
            <a:off x="58942" y="5111265"/>
            <a:ext cx="1175322" cy="253916"/>
          </a:xfrm>
          <a:prstGeom prst="rect">
            <a:avLst/>
          </a:prstGeom>
          <a:noFill/>
        </p:spPr>
        <p:txBody>
          <a:bodyPr wrap="none" rtlCol="0">
            <a:spAutoFit/>
          </a:bodyPr>
          <a:lstStyle/>
          <a:p>
            <a:r>
              <a:rPr lang="en-US" sz="1050" dirty="0">
                <a:highlight>
                  <a:srgbClr val="FDFDFD"/>
                </a:highlight>
              </a:rPr>
              <a:t>ANGLE (degrees)</a:t>
            </a:r>
          </a:p>
        </p:txBody>
      </p:sp>
      <p:sp>
        <p:nvSpPr>
          <p:cNvPr id="118" name="TextBox 117">
            <a:extLst>
              <a:ext uri="{FF2B5EF4-FFF2-40B4-BE49-F238E27FC236}">
                <a16:creationId xmlns:a16="http://schemas.microsoft.com/office/drawing/2014/main" xmlns="" id="{7A28BAF8-5D0F-D24B-BB2D-6A9ED05AF6C2}"/>
              </a:ext>
            </a:extLst>
          </p:cNvPr>
          <p:cNvSpPr txBox="1"/>
          <p:nvPr/>
        </p:nvSpPr>
        <p:spPr>
          <a:xfrm>
            <a:off x="23215" y="2914756"/>
            <a:ext cx="425069" cy="400110"/>
          </a:xfrm>
          <a:prstGeom prst="rect">
            <a:avLst/>
          </a:prstGeom>
          <a:noFill/>
        </p:spPr>
        <p:txBody>
          <a:bodyPr wrap="square" rtlCol="0">
            <a:spAutoFit/>
          </a:bodyPr>
          <a:lstStyle/>
          <a:p>
            <a:pPr algn="ctr"/>
            <a:r>
              <a:rPr lang="en-US" sz="1000" dirty="0"/>
              <a:t>FLT DIR</a:t>
            </a:r>
          </a:p>
        </p:txBody>
      </p:sp>
      <p:sp>
        <p:nvSpPr>
          <p:cNvPr id="31" name="TextBox 30">
            <a:extLst>
              <a:ext uri="{FF2B5EF4-FFF2-40B4-BE49-F238E27FC236}">
                <a16:creationId xmlns:a16="http://schemas.microsoft.com/office/drawing/2014/main" xmlns="" id="{89A0DAB6-E33A-8E46-96B0-F123307B829C}"/>
              </a:ext>
            </a:extLst>
          </p:cNvPr>
          <p:cNvSpPr txBox="1"/>
          <p:nvPr/>
        </p:nvSpPr>
        <p:spPr>
          <a:xfrm>
            <a:off x="6633612" y="4803568"/>
            <a:ext cx="2061783" cy="253916"/>
          </a:xfrm>
          <a:prstGeom prst="rect">
            <a:avLst/>
          </a:prstGeom>
          <a:noFill/>
        </p:spPr>
        <p:txBody>
          <a:bodyPr wrap="none" rtlCol="0">
            <a:spAutoFit/>
          </a:bodyPr>
          <a:lstStyle/>
          <a:p>
            <a:r>
              <a:rPr lang="en-US" sz="1050" dirty="0"/>
              <a:t>Sun angle to +Y is 157° ±5°°</a:t>
            </a:r>
          </a:p>
        </p:txBody>
      </p:sp>
      <p:pic>
        <p:nvPicPr>
          <p:cNvPr id="3" name="Picture 2">
            <a:extLst>
              <a:ext uri="{FF2B5EF4-FFF2-40B4-BE49-F238E27FC236}">
                <a16:creationId xmlns:a16="http://schemas.microsoft.com/office/drawing/2014/main" xmlns="" id="{2897AA7F-8769-8043-98AB-C8B861356AE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417522" y="3662586"/>
            <a:ext cx="493548" cy="490258"/>
          </a:xfrm>
          <a:prstGeom prst="rect">
            <a:avLst/>
          </a:prstGeom>
        </p:spPr>
      </p:pic>
    </p:spTree>
    <p:extLst>
      <p:ext uri="{BB962C8B-B14F-4D97-AF65-F5344CB8AC3E}">
        <p14:creationId xmlns:p14="http://schemas.microsoft.com/office/powerpoint/2010/main" val="3242729863"/>
      </p:ext>
    </p:extLst>
  </p:cSld>
  <p:clrMapOvr>
    <a:masterClrMapping/>
  </p:clrMapOvr>
  <p:transition spd="med">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endParaRPr lang="en-US" dirty="0"/>
          </a:p>
        </p:txBody>
      </p:sp>
      <p:sp>
        <p:nvSpPr>
          <p:cNvPr id="12" name="Title 11">
            <a:extLst>
              <a:ext uri="{FF2B5EF4-FFF2-40B4-BE49-F238E27FC236}">
                <a16:creationId xmlns:a16="http://schemas.microsoft.com/office/drawing/2014/main" xmlns="" id="{29B9BCEA-FC4A-C243-A71A-6B9154F5B491}"/>
              </a:ext>
            </a:extLst>
          </p:cNvPr>
          <p:cNvSpPr txBox="1">
            <a:spLocks noGrp="1"/>
          </p:cNvSpPr>
          <p:nvPr>
            <p:ph type="title" idx="4294967295"/>
          </p:nvPr>
        </p:nvSpPr>
        <p:spPr>
          <a:xfrm>
            <a:off x="488066" y="42131"/>
            <a:ext cx="7886700" cy="923330"/>
          </a:xfrm>
          <a:prstGeom prst="rect">
            <a:avLst/>
          </a:prstGeom>
          <a:noFill/>
        </p:spPr>
        <p:txBody>
          <a:bodyPr wrap="square" rtlCol="0">
            <a:spAutoFit/>
          </a:bodyPr>
          <a:lstStyle/>
          <a:p>
            <a:pPr algn="ctr"/>
            <a:r>
              <a:rPr lang="en-US" sz="2000" dirty="0"/>
              <a:t>ATLAS Instrument Status</a:t>
            </a:r>
            <a:br>
              <a:rPr lang="en-US" sz="2000" dirty="0"/>
            </a:br>
            <a:r>
              <a:rPr lang="en-US" sz="2000" dirty="0"/>
              <a:t>LRS Stellar Side </a:t>
            </a:r>
            <a:br>
              <a:rPr lang="en-US" sz="2000" dirty="0"/>
            </a:br>
            <a:r>
              <a:rPr lang="en-US" sz="2000" dirty="0"/>
              <a:t>Tracking Performance and Warm Pixels</a:t>
            </a:r>
            <a:endParaRPr lang="en-US" sz="2000" b="1" dirty="0">
              <a:latin typeface="+mj-lt"/>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9002" y="1888361"/>
            <a:ext cx="2818638" cy="2113979"/>
          </a:xfrm>
          <a:prstGeom prst="rect">
            <a:avLst/>
          </a:prstGeom>
        </p:spPr>
      </p:pic>
      <p:sp>
        <p:nvSpPr>
          <p:cNvPr id="7" name="TextBox 6"/>
          <p:cNvSpPr txBox="1"/>
          <p:nvPr/>
        </p:nvSpPr>
        <p:spPr>
          <a:xfrm>
            <a:off x="1558011" y="1406522"/>
            <a:ext cx="2096984" cy="523220"/>
          </a:xfrm>
          <a:prstGeom prst="rect">
            <a:avLst/>
          </a:prstGeom>
          <a:noFill/>
        </p:spPr>
        <p:txBody>
          <a:bodyPr wrap="none" rtlCol="0">
            <a:spAutoFit/>
          </a:bodyPr>
          <a:lstStyle/>
          <a:p>
            <a:pPr algn="ctr"/>
            <a:r>
              <a:rPr lang="en-US" sz="1400" dirty="0"/>
              <a:t>With LRS FSW v2.3</a:t>
            </a:r>
          </a:p>
          <a:p>
            <a:pPr algn="ctr"/>
            <a:r>
              <a:rPr lang="en-US" sz="1400" dirty="0"/>
              <a:t>DOY 274 (~7 full tracks)</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0964" y="1878650"/>
            <a:ext cx="2874255" cy="2155691"/>
          </a:xfrm>
          <a:prstGeom prst="rect">
            <a:avLst/>
          </a:prstGeom>
        </p:spPr>
      </p:pic>
      <p:sp>
        <p:nvSpPr>
          <p:cNvPr id="10" name="TextBox 9"/>
          <p:cNvSpPr txBox="1"/>
          <p:nvPr/>
        </p:nvSpPr>
        <p:spPr>
          <a:xfrm>
            <a:off x="4724460" y="1399431"/>
            <a:ext cx="3889483" cy="523220"/>
          </a:xfrm>
          <a:prstGeom prst="rect">
            <a:avLst/>
          </a:prstGeom>
          <a:noFill/>
        </p:spPr>
        <p:txBody>
          <a:bodyPr wrap="square" rtlCol="0">
            <a:spAutoFit/>
          </a:bodyPr>
          <a:lstStyle/>
          <a:p>
            <a:pPr algn="ctr"/>
            <a:r>
              <a:rPr lang="en-US" sz="1400" dirty="0"/>
              <a:t>With LRS FSW v3.0</a:t>
            </a:r>
          </a:p>
          <a:p>
            <a:pPr algn="ctr"/>
            <a:r>
              <a:rPr lang="en-US" sz="1400" dirty="0"/>
              <a:t>DOY 302 (~20 full tracks)</a:t>
            </a:r>
          </a:p>
        </p:txBody>
      </p:sp>
      <p:sp>
        <p:nvSpPr>
          <p:cNvPr id="3" name="TextBox 2">
            <a:extLst>
              <a:ext uri="{FF2B5EF4-FFF2-40B4-BE49-F238E27FC236}">
                <a16:creationId xmlns:a16="http://schemas.microsoft.com/office/drawing/2014/main" xmlns="" id="{DA80F5EE-73C4-404B-A4E7-5761619E6821}"/>
              </a:ext>
            </a:extLst>
          </p:cNvPr>
          <p:cNvSpPr txBox="1"/>
          <p:nvPr/>
        </p:nvSpPr>
        <p:spPr>
          <a:xfrm>
            <a:off x="1772110" y="1037190"/>
            <a:ext cx="5763116" cy="369332"/>
          </a:xfrm>
          <a:prstGeom prst="rect">
            <a:avLst/>
          </a:prstGeom>
          <a:noFill/>
        </p:spPr>
        <p:txBody>
          <a:bodyPr wrap="none" rtlCol="0">
            <a:spAutoFit/>
          </a:bodyPr>
          <a:lstStyle/>
          <a:p>
            <a:r>
              <a:rPr lang="en-US" dirty="0"/>
              <a:t>LRS stellar side stars tracked during “dark” half of orbit</a:t>
            </a:r>
          </a:p>
        </p:txBody>
      </p:sp>
      <p:pic>
        <p:nvPicPr>
          <p:cNvPr id="13" name="Picture 12">
            <a:extLst>
              <a:ext uri="{FF2B5EF4-FFF2-40B4-BE49-F238E27FC236}">
                <a16:creationId xmlns:a16="http://schemas.microsoft.com/office/drawing/2014/main" xmlns="" id="{F99BF9EC-210D-5F40-A341-CA10611C30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7357" y="4020226"/>
            <a:ext cx="4447763" cy="2495422"/>
          </a:xfrm>
          <a:prstGeom prst="rect">
            <a:avLst/>
          </a:prstGeom>
        </p:spPr>
      </p:pic>
      <p:sp>
        <p:nvSpPr>
          <p:cNvPr id="14" name="TextBox 13">
            <a:extLst>
              <a:ext uri="{FF2B5EF4-FFF2-40B4-BE49-F238E27FC236}">
                <a16:creationId xmlns:a16="http://schemas.microsoft.com/office/drawing/2014/main" xmlns="" id="{6D7E03E0-0E5A-3048-89DE-25617536EA36}"/>
              </a:ext>
            </a:extLst>
          </p:cNvPr>
          <p:cNvSpPr txBox="1"/>
          <p:nvPr/>
        </p:nvSpPr>
        <p:spPr>
          <a:xfrm>
            <a:off x="6903252" y="3996954"/>
            <a:ext cx="2067991" cy="1015663"/>
          </a:xfrm>
          <a:prstGeom prst="rect">
            <a:avLst/>
          </a:prstGeom>
          <a:noFill/>
        </p:spPr>
        <p:txBody>
          <a:bodyPr wrap="square" rtlCol="0">
            <a:spAutoFit/>
          </a:bodyPr>
          <a:lstStyle/>
          <a:p>
            <a:pPr marL="285750" indent="-285750">
              <a:buFont typeface="Arial" panose="020B0604020202020204" pitchFamily="34" charset="0"/>
              <a:buChar char="•"/>
            </a:pPr>
            <a:r>
              <a:rPr lang="en-US" sz="1200" dirty="0"/>
              <a:t>LRS stellar side tracking over one orbit</a:t>
            </a:r>
          </a:p>
          <a:p>
            <a:pPr marL="742950" lvl="1" indent="-285750">
              <a:buFont typeface="Arial" panose="020B0604020202020204" pitchFamily="34" charset="0"/>
              <a:buChar char="•"/>
            </a:pPr>
            <a:r>
              <a:rPr lang="en-US" sz="1200" dirty="0"/>
              <a:t>Tracks when sun angle </a:t>
            </a:r>
            <a:r>
              <a:rPr lang="en-US" sz="1200" dirty="0" err="1"/>
              <a:t>wrt</a:t>
            </a:r>
            <a:r>
              <a:rPr lang="en-US" sz="1200" dirty="0"/>
              <a:t> Z-axis &lt; 90°</a:t>
            </a:r>
          </a:p>
        </p:txBody>
      </p:sp>
      <p:sp>
        <p:nvSpPr>
          <p:cNvPr id="8" name="TextBox 7">
            <a:extLst>
              <a:ext uri="{FF2B5EF4-FFF2-40B4-BE49-F238E27FC236}">
                <a16:creationId xmlns:a16="http://schemas.microsoft.com/office/drawing/2014/main" xmlns="" id="{2411A5AE-7ED5-D044-933E-AB7C459C0F31}"/>
              </a:ext>
            </a:extLst>
          </p:cNvPr>
          <p:cNvSpPr txBox="1"/>
          <p:nvPr/>
        </p:nvSpPr>
        <p:spPr>
          <a:xfrm rot="18642315">
            <a:off x="5275297" y="5541403"/>
            <a:ext cx="417102" cy="184666"/>
          </a:xfrm>
          <a:prstGeom prst="rect">
            <a:avLst/>
          </a:prstGeom>
          <a:noFill/>
        </p:spPr>
        <p:txBody>
          <a:bodyPr wrap="square" rtlCol="0">
            <a:spAutoFit/>
          </a:bodyPr>
          <a:lstStyle/>
          <a:p>
            <a:r>
              <a:rPr lang="en-US" sz="600" dirty="0"/>
              <a:t>V pixel</a:t>
            </a:r>
          </a:p>
        </p:txBody>
      </p:sp>
      <p:sp>
        <p:nvSpPr>
          <p:cNvPr id="17" name="TextBox 16">
            <a:extLst>
              <a:ext uri="{FF2B5EF4-FFF2-40B4-BE49-F238E27FC236}">
                <a16:creationId xmlns:a16="http://schemas.microsoft.com/office/drawing/2014/main" xmlns="" id="{937AE93F-C3E5-DE4D-BE71-4929A1392553}"/>
              </a:ext>
            </a:extLst>
          </p:cNvPr>
          <p:cNvSpPr txBox="1"/>
          <p:nvPr/>
        </p:nvSpPr>
        <p:spPr>
          <a:xfrm>
            <a:off x="1261872" y="5294376"/>
            <a:ext cx="184731" cy="369332"/>
          </a:xfrm>
          <a:prstGeom prst="rect">
            <a:avLst/>
          </a:prstGeom>
          <a:noFill/>
        </p:spPr>
        <p:txBody>
          <a:bodyPr wrap="none" rtlCol="0">
            <a:spAutoFit/>
          </a:bodyPr>
          <a:lstStyle/>
          <a:p>
            <a:endParaRPr lang="en-US" dirty="0"/>
          </a:p>
        </p:txBody>
      </p:sp>
      <p:cxnSp>
        <p:nvCxnSpPr>
          <p:cNvPr id="19" name="Straight Arrow Connector 18">
            <a:extLst>
              <a:ext uri="{FF2B5EF4-FFF2-40B4-BE49-F238E27FC236}">
                <a16:creationId xmlns:a16="http://schemas.microsoft.com/office/drawing/2014/main" xmlns="" id="{09CFC021-5B3F-EF48-B0AA-F8D32BAAC3DB}"/>
              </a:ext>
            </a:extLst>
          </p:cNvPr>
          <p:cNvCxnSpPr>
            <a:cxnSpLocks/>
          </p:cNvCxnSpPr>
          <p:nvPr/>
        </p:nvCxnSpPr>
        <p:spPr>
          <a:xfrm flipH="1">
            <a:off x="6616853" y="4254559"/>
            <a:ext cx="572798" cy="2802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E597ADA5-3074-DC41-9AFD-4BC48A3ABE24}"/>
              </a:ext>
            </a:extLst>
          </p:cNvPr>
          <p:cNvSpPr txBox="1"/>
          <p:nvPr/>
        </p:nvSpPr>
        <p:spPr>
          <a:xfrm>
            <a:off x="148947" y="4155948"/>
            <a:ext cx="3246325" cy="2031325"/>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sz="1400" b="1" dirty="0"/>
              <a:t>Number of LRS stellar side “warm” pixels </a:t>
            </a:r>
          </a:p>
          <a:p>
            <a:r>
              <a:rPr lang="en-US" sz="1400" b="1" dirty="0"/>
              <a:t>       steadily increasing</a:t>
            </a:r>
          </a:p>
          <a:p>
            <a:pPr marL="742950" lvl="1" indent="-285750">
              <a:buFont typeface="Arial" panose="020B0604020202020204" pitchFamily="34" charset="0"/>
              <a:buChar char="•"/>
            </a:pPr>
            <a:r>
              <a:rPr lang="en-US" sz="1400" dirty="0"/>
              <a:t>Few more each week, currently at 24</a:t>
            </a:r>
          </a:p>
          <a:p>
            <a:pPr marL="742950" lvl="1" indent="-285750">
              <a:buFont typeface="Arial" panose="020B0604020202020204" pitchFamily="34" charset="0"/>
              <a:buChar char="•"/>
            </a:pPr>
            <a:r>
              <a:rPr lang="en-US" sz="1400" dirty="0"/>
              <a:t>Will affect stellar tracking if not mapped</a:t>
            </a:r>
          </a:p>
          <a:p>
            <a:pPr marL="742950" lvl="1" indent="-285750">
              <a:buFont typeface="Arial" panose="020B0604020202020204" pitchFamily="34" charset="0"/>
              <a:buChar char="•"/>
            </a:pPr>
            <a:r>
              <a:rPr lang="en-US" sz="1400" dirty="0"/>
              <a:t>Need to update regularly</a:t>
            </a:r>
          </a:p>
          <a:p>
            <a:pPr marL="1200150" lvl="2" indent="-285750">
              <a:buFont typeface="Arial" panose="020B0604020202020204" pitchFamily="34" charset="0"/>
              <a:buChar char="•"/>
            </a:pPr>
            <a:r>
              <a:rPr lang="en-US" sz="1400" dirty="0"/>
              <a:t>Once per month</a:t>
            </a:r>
          </a:p>
        </p:txBody>
      </p:sp>
      <p:cxnSp>
        <p:nvCxnSpPr>
          <p:cNvPr id="5" name="Straight Arrow Connector 4">
            <a:extLst>
              <a:ext uri="{FF2B5EF4-FFF2-40B4-BE49-F238E27FC236}">
                <a16:creationId xmlns:a16="http://schemas.microsoft.com/office/drawing/2014/main" xmlns="" id="{2CBB3DC2-9608-AD42-B989-99AF8225CC0C}"/>
              </a:ext>
            </a:extLst>
          </p:cNvPr>
          <p:cNvCxnSpPr>
            <a:stCxn id="6" idx="3"/>
          </p:cNvCxnSpPr>
          <p:nvPr/>
        </p:nvCxnSpPr>
        <p:spPr>
          <a:xfrm>
            <a:off x="3977640" y="2945351"/>
            <a:ext cx="778994" cy="8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609AB607-56E8-7448-A5AF-2B6734F6F872}"/>
              </a:ext>
            </a:extLst>
          </p:cNvPr>
          <p:cNvSpPr txBox="1"/>
          <p:nvPr/>
        </p:nvSpPr>
        <p:spPr>
          <a:xfrm>
            <a:off x="3764460" y="2694345"/>
            <a:ext cx="1255472" cy="253916"/>
          </a:xfrm>
          <a:prstGeom prst="rect">
            <a:avLst/>
          </a:prstGeom>
          <a:noFill/>
        </p:spPr>
        <p:txBody>
          <a:bodyPr wrap="none" rtlCol="0">
            <a:spAutoFit/>
          </a:bodyPr>
          <a:lstStyle/>
          <a:p>
            <a:r>
              <a:rPr lang="en-US" sz="1050" dirty="0"/>
              <a:t>LRS FSW Update</a:t>
            </a:r>
          </a:p>
        </p:txBody>
      </p:sp>
    </p:spTree>
    <p:extLst>
      <p:ext uri="{BB962C8B-B14F-4D97-AF65-F5344CB8AC3E}">
        <p14:creationId xmlns:p14="http://schemas.microsoft.com/office/powerpoint/2010/main" val="34724726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ED64C792-EE4C-2341-B5DA-5FCA7E46B3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96362" y="4432328"/>
            <a:ext cx="1961855" cy="1911390"/>
          </a:xfrm>
          <a:prstGeom prst="rect">
            <a:avLst/>
          </a:prstGeom>
        </p:spPr>
      </p:pic>
      <p:sp>
        <p:nvSpPr>
          <p:cNvPr id="2" name="Slide Number Placeholder 1">
            <a:extLst>
              <a:ext uri="{FF2B5EF4-FFF2-40B4-BE49-F238E27FC236}">
                <a16:creationId xmlns:a16="http://schemas.microsoft.com/office/drawing/2014/main" xmlns="" id="{7C85FA89-B0A6-B142-B564-AF715099E036}"/>
              </a:ext>
            </a:extLst>
          </p:cNvPr>
          <p:cNvSpPr>
            <a:spLocks noGrp="1"/>
          </p:cNvSpPr>
          <p:nvPr>
            <p:ph type="sldNum" sz="quarter" idx="12"/>
          </p:nvPr>
        </p:nvSpPr>
        <p:spPr/>
        <p:txBody>
          <a:bodyPr/>
          <a:lstStyle/>
          <a:p>
            <a:fld id="{6BDB67E4-338C-4041-AA9A-8A5E5FF0BC96}" type="slidenum">
              <a:rPr lang="en-US" smtClean="0"/>
              <a:t>47</a:t>
            </a:fld>
            <a:endParaRPr lang="en-US"/>
          </a:p>
        </p:txBody>
      </p:sp>
      <p:sp>
        <p:nvSpPr>
          <p:cNvPr id="3" name="TextBox 2">
            <a:extLst>
              <a:ext uri="{FF2B5EF4-FFF2-40B4-BE49-F238E27FC236}">
                <a16:creationId xmlns:a16="http://schemas.microsoft.com/office/drawing/2014/main" xmlns="" id="{655AF2BF-D222-314E-BE00-918A0EC22492}"/>
              </a:ext>
            </a:extLst>
          </p:cNvPr>
          <p:cNvSpPr txBox="1"/>
          <p:nvPr/>
        </p:nvSpPr>
        <p:spPr>
          <a:xfrm>
            <a:off x="2243604" y="178420"/>
            <a:ext cx="4903908" cy="707886"/>
          </a:xfrm>
          <a:prstGeom prst="rect">
            <a:avLst/>
          </a:prstGeom>
          <a:noFill/>
        </p:spPr>
        <p:txBody>
          <a:bodyPr wrap="none" rtlCol="0">
            <a:spAutoFit/>
          </a:bodyPr>
          <a:lstStyle/>
          <a:p>
            <a:pPr algn="ctr"/>
            <a:r>
              <a:rPr lang="en-US" sz="2000" dirty="0"/>
              <a:t>ATLAS Instrument Status</a:t>
            </a:r>
            <a:br>
              <a:rPr lang="en-US" sz="2000" dirty="0"/>
            </a:br>
            <a:r>
              <a:rPr lang="en-US" sz="2000" dirty="0"/>
              <a:t>LRS Stellar Side Stray Light Likely Cause</a:t>
            </a:r>
            <a:endParaRPr lang="en-US" sz="2000" b="1" dirty="0"/>
          </a:p>
        </p:txBody>
      </p:sp>
      <p:pic>
        <p:nvPicPr>
          <p:cNvPr id="9" name="Picture 8">
            <a:extLst>
              <a:ext uri="{FF2B5EF4-FFF2-40B4-BE49-F238E27FC236}">
                <a16:creationId xmlns:a16="http://schemas.microsoft.com/office/drawing/2014/main" xmlns="" id="{57C3B49F-5349-6542-9981-AC65DA2011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612" y="4117318"/>
            <a:ext cx="4263028" cy="2397953"/>
          </a:xfrm>
          <a:prstGeom prst="rect">
            <a:avLst/>
          </a:prstGeom>
        </p:spPr>
      </p:pic>
      <p:pic>
        <p:nvPicPr>
          <p:cNvPr id="10" name="Picture 9">
            <a:extLst>
              <a:ext uri="{FF2B5EF4-FFF2-40B4-BE49-F238E27FC236}">
                <a16:creationId xmlns:a16="http://schemas.microsoft.com/office/drawing/2014/main" xmlns="" id="{4A0C2E73-01DB-8240-BC67-E6AFA5A78F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401099" flipH="1" flipV="1">
            <a:off x="7729589" y="4805485"/>
            <a:ext cx="1021621" cy="1021621"/>
          </a:xfrm>
          <a:prstGeom prst="rect">
            <a:avLst/>
          </a:prstGeom>
        </p:spPr>
      </p:pic>
      <p:sp>
        <p:nvSpPr>
          <p:cNvPr id="12" name="Content Placeholder 2">
            <a:extLst>
              <a:ext uri="{FF2B5EF4-FFF2-40B4-BE49-F238E27FC236}">
                <a16:creationId xmlns:a16="http://schemas.microsoft.com/office/drawing/2014/main" xmlns="" id="{E34EF04A-172D-1746-A342-C51F82DF02BB}"/>
              </a:ext>
            </a:extLst>
          </p:cNvPr>
          <p:cNvSpPr txBox="1">
            <a:spLocks/>
          </p:cNvSpPr>
          <p:nvPr/>
        </p:nvSpPr>
        <p:spPr>
          <a:xfrm>
            <a:off x="125890" y="1077238"/>
            <a:ext cx="5470472" cy="28275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Reflections from the sunshade vane edges feed the LRS with an annular ring pattern of ~10-15deg half-angle. The detector FOV is within the central “hole” with no rays,  but the off-axis rays interact with LRS hardware to generate stray light. </a:t>
            </a:r>
          </a:p>
          <a:p>
            <a:pPr lvl="1"/>
            <a:r>
              <a:rPr lang="en-US" sz="1400" dirty="0"/>
              <a:t>The ring (or rings) are from a specular reflection (glint) off the LRS internal stop surface, a 0.4-mm thick flat edge.</a:t>
            </a:r>
          </a:p>
          <a:p>
            <a:pPr lvl="2"/>
            <a:r>
              <a:rPr lang="en-US" sz="1200" dirty="0"/>
              <a:t>Aperture stop was originally modelled as a knife edge, but was manufactured with the 0.4-mm flat edge</a:t>
            </a:r>
          </a:p>
          <a:p>
            <a:r>
              <a:rPr lang="en-US" sz="1400" dirty="0"/>
              <a:t>Stellar side not tested for stray light as as an integrated system</a:t>
            </a:r>
          </a:p>
          <a:p>
            <a:pPr lvl="1"/>
            <a:r>
              <a:rPr lang="en-US" sz="1400" dirty="0"/>
              <a:t>LRS sunshade was tested separately to verify no stray light in detector FOV</a:t>
            </a:r>
          </a:p>
          <a:p>
            <a:r>
              <a:rPr lang="en-US" sz="1400" dirty="0"/>
              <a:t>Documentation added to SOARS database.</a:t>
            </a:r>
          </a:p>
        </p:txBody>
      </p:sp>
      <p:sp>
        <p:nvSpPr>
          <p:cNvPr id="16" name="TextBox 15">
            <a:extLst>
              <a:ext uri="{FF2B5EF4-FFF2-40B4-BE49-F238E27FC236}">
                <a16:creationId xmlns:a16="http://schemas.microsoft.com/office/drawing/2014/main" xmlns="" id="{6FBA1239-208F-D947-B9A5-8C30CFDB5518}"/>
              </a:ext>
            </a:extLst>
          </p:cNvPr>
          <p:cNvSpPr txBox="1"/>
          <p:nvPr/>
        </p:nvSpPr>
        <p:spPr>
          <a:xfrm>
            <a:off x="7474971" y="5933970"/>
            <a:ext cx="1530856" cy="523220"/>
          </a:xfrm>
          <a:prstGeom prst="rect">
            <a:avLst/>
          </a:prstGeom>
          <a:noFill/>
        </p:spPr>
        <p:txBody>
          <a:bodyPr wrap="square" rtlCol="0">
            <a:spAutoFit/>
          </a:bodyPr>
          <a:lstStyle/>
          <a:p>
            <a:pPr algn="ctr"/>
            <a:r>
              <a:rPr lang="en-US" sz="1400" dirty="0"/>
              <a:t>On-orbit ring pattern</a:t>
            </a:r>
          </a:p>
        </p:txBody>
      </p:sp>
      <p:sp>
        <p:nvSpPr>
          <p:cNvPr id="17" name="TextBox 16">
            <a:extLst>
              <a:ext uri="{FF2B5EF4-FFF2-40B4-BE49-F238E27FC236}">
                <a16:creationId xmlns:a16="http://schemas.microsoft.com/office/drawing/2014/main" xmlns="" id="{AAC3E79C-9944-1D46-A348-3F2DF8793D9E}"/>
              </a:ext>
            </a:extLst>
          </p:cNvPr>
          <p:cNvSpPr txBox="1"/>
          <p:nvPr/>
        </p:nvSpPr>
        <p:spPr>
          <a:xfrm>
            <a:off x="1132929" y="3880895"/>
            <a:ext cx="3456395" cy="276999"/>
          </a:xfrm>
          <a:prstGeom prst="rect">
            <a:avLst/>
          </a:prstGeom>
          <a:noFill/>
        </p:spPr>
        <p:txBody>
          <a:bodyPr wrap="none" rtlCol="0">
            <a:spAutoFit/>
          </a:bodyPr>
          <a:lstStyle/>
          <a:p>
            <a:r>
              <a:rPr lang="en-US" sz="1200" dirty="0"/>
              <a:t>Updated ray trace showing ring illumination path</a:t>
            </a:r>
          </a:p>
        </p:txBody>
      </p:sp>
      <p:pic>
        <p:nvPicPr>
          <p:cNvPr id="18" name="Picture 17">
            <a:extLst>
              <a:ext uri="{FF2B5EF4-FFF2-40B4-BE49-F238E27FC236}">
                <a16:creationId xmlns:a16="http://schemas.microsoft.com/office/drawing/2014/main" xmlns="" id="{346D2C9D-99C9-7549-B924-2F0FECDF735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2000" contrast="-10000"/>
                    </a14:imgEffect>
                  </a14:imgLayer>
                </a14:imgProps>
              </a:ext>
              <a:ext uri="{28A0092B-C50C-407E-A947-70E740481C1C}">
                <a14:useLocalDpi xmlns:a14="http://schemas.microsoft.com/office/drawing/2010/main"/>
              </a:ext>
            </a:extLst>
          </a:blip>
          <a:srcRect/>
          <a:stretch/>
        </p:blipFill>
        <p:spPr>
          <a:xfrm>
            <a:off x="5631881" y="1026998"/>
            <a:ext cx="2042003" cy="1413335"/>
          </a:xfrm>
          <a:prstGeom prst="rect">
            <a:avLst/>
          </a:prstGeom>
        </p:spPr>
      </p:pic>
      <p:sp>
        <p:nvSpPr>
          <p:cNvPr id="20" name="TextBox 19">
            <a:extLst>
              <a:ext uri="{FF2B5EF4-FFF2-40B4-BE49-F238E27FC236}">
                <a16:creationId xmlns:a16="http://schemas.microsoft.com/office/drawing/2014/main" xmlns="" id="{E918852C-B31F-0947-93B5-A61F13990CCA}"/>
              </a:ext>
            </a:extLst>
          </p:cNvPr>
          <p:cNvSpPr txBox="1"/>
          <p:nvPr/>
        </p:nvSpPr>
        <p:spPr>
          <a:xfrm>
            <a:off x="6119878" y="6023392"/>
            <a:ext cx="1327502" cy="523220"/>
          </a:xfrm>
          <a:prstGeom prst="rect">
            <a:avLst/>
          </a:prstGeom>
          <a:solidFill>
            <a:schemeClr val="bg1"/>
          </a:solidFill>
        </p:spPr>
        <p:txBody>
          <a:bodyPr wrap="square" rtlCol="0">
            <a:spAutoFit/>
          </a:bodyPr>
          <a:lstStyle/>
          <a:p>
            <a:pPr algn="ctr"/>
            <a:r>
              <a:rPr lang="en-US" sz="1400" dirty="0"/>
              <a:t>Updated ray trace pattern</a:t>
            </a:r>
          </a:p>
        </p:txBody>
      </p:sp>
      <p:pic>
        <p:nvPicPr>
          <p:cNvPr id="22" name="Picture 21">
            <a:extLst>
              <a:ext uri="{FF2B5EF4-FFF2-40B4-BE49-F238E27FC236}">
                <a16:creationId xmlns:a16="http://schemas.microsoft.com/office/drawing/2014/main" xmlns="" id="{4DCA1B43-FB3A-FA4C-90CB-8C6E2C7039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96362" y="2491492"/>
            <a:ext cx="3409465" cy="2035502"/>
          </a:xfrm>
          <a:prstGeom prst="rect">
            <a:avLst/>
          </a:prstGeom>
        </p:spPr>
      </p:pic>
      <p:sp>
        <p:nvSpPr>
          <p:cNvPr id="23" name="TextBox 22">
            <a:extLst>
              <a:ext uri="{FF2B5EF4-FFF2-40B4-BE49-F238E27FC236}">
                <a16:creationId xmlns:a16="http://schemas.microsoft.com/office/drawing/2014/main" xmlns="" id="{F6A07DBF-410E-5A43-B8EB-879CAC834BE8}"/>
              </a:ext>
            </a:extLst>
          </p:cNvPr>
          <p:cNvSpPr txBox="1"/>
          <p:nvPr/>
        </p:nvSpPr>
        <p:spPr>
          <a:xfrm>
            <a:off x="2607485" y="4518948"/>
            <a:ext cx="1120820" cy="230832"/>
          </a:xfrm>
          <a:prstGeom prst="rect">
            <a:avLst/>
          </a:prstGeom>
          <a:solidFill>
            <a:schemeClr val="bg1"/>
          </a:solidFill>
        </p:spPr>
        <p:txBody>
          <a:bodyPr wrap="none" rtlCol="0">
            <a:spAutoFit/>
          </a:bodyPr>
          <a:lstStyle/>
          <a:p>
            <a:r>
              <a:rPr lang="en-US" sz="900" dirty="0"/>
              <a:t>LRS aperture stop</a:t>
            </a:r>
          </a:p>
        </p:txBody>
      </p:sp>
      <p:cxnSp>
        <p:nvCxnSpPr>
          <p:cNvPr id="25" name="Straight Arrow Connector 24">
            <a:extLst>
              <a:ext uri="{FF2B5EF4-FFF2-40B4-BE49-F238E27FC236}">
                <a16:creationId xmlns:a16="http://schemas.microsoft.com/office/drawing/2014/main" xmlns="" id="{CF8A7AC2-A669-3540-B11D-83D4C14EBD5B}"/>
              </a:ext>
            </a:extLst>
          </p:cNvPr>
          <p:cNvCxnSpPr/>
          <p:nvPr/>
        </p:nvCxnSpPr>
        <p:spPr>
          <a:xfrm>
            <a:off x="3178098" y="4749780"/>
            <a:ext cx="0" cy="167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8397D241-4985-C84B-8F69-7A0995180EE6}"/>
              </a:ext>
            </a:extLst>
          </p:cNvPr>
          <p:cNvSpPr txBox="1"/>
          <p:nvPr/>
        </p:nvSpPr>
        <p:spPr>
          <a:xfrm>
            <a:off x="7447380" y="3597729"/>
            <a:ext cx="1120820" cy="230832"/>
          </a:xfrm>
          <a:prstGeom prst="rect">
            <a:avLst/>
          </a:prstGeom>
          <a:solidFill>
            <a:schemeClr val="bg1"/>
          </a:solidFill>
        </p:spPr>
        <p:txBody>
          <a:bodyPr wrap="none" rtlCol="0">
            <a:spAutoFit/>
          </a:bodyPr>
          <a:lstStyle/>
          <a:p>
            <a:r>
              <a:rPr lang="en-US" sz="900" dirty="0"/>
              <a:t>LRS aperture stop</a:t>
            </a:r>
          </a:p>
        </p:txBody>
      </p:sp>
      <p:cxnSp>
        <p:nvCxnSpPr>
          <p:cNvPr id="27" name="Straight Arrow Connector 26">
            <a:extLst>
              <a:ext uri="{FF2B5EF4-FFF2-40B4-BE49-F238E27FC236}">
                <a16:creationId xmlns:a16="http://schemas.microsoft.com/office/drawing/2014/main" xmlns="" id="{D63C9484-D88A-3448-B8EE-54F0AA7BC498}"/>
              </a:ext>
            </a:extLst>
          </p:cNvPr>
          <p:cNvCxnSpPr>
            <a:cxnSpLocks/>
            <a:stCxn id="26" idx="0"/>
          </p:cNvCxnSpPr>
          <p:nvPr/>
        </p:nvCxnSpPr>
        <p:spPr>
          <a:xfrm flipH="1" flipV="1">
            <a:off x="7558218" y="3450647"/>
            <a:ext cx="449572" cy="1470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1CA76CAD-4930-5A4D-956F-017D8B29A7F3}"/>
              </a:ext>
            </a:extLst>
          </p:cNvPr>
          <p:cNvSpPr txBox="1"/>
          <p:nvPr/>
        </p:nvSpPr>
        <p:spPr>
          <a:xfrm>
            <a:off x="7673884" y="1218722"/>
            <a:ext cx="1226025" cy="1015663"/>
          </a:xfrm>
          <a:prstGeom prst="rect">
            <a:avLst/>
          </a:prstGeom>
          <a:noFill/>
        </p:spPr>
        <p:txBody>
          <a:bodyPr wrap="square" rtlCol="0">
            <a:spAutoFit/>
          </a:bodyPr>
          <a:lstStyle/>
          <a:p>
            <a:r>
              <a:rPr lang="en-US" sz="1200" dirty="0"/>
              <a:t>LRS sunshade vanes painted with z302, a glossy black finish</a:t>
            </a:r>
          </a:p>
        </p:txBody>
      </p:sp>
      <p:sp>
        <p:nvSpPr>
          <p:cNvPr id="32" name="TextBox 31">
            <a:extLst>
              <a:ext uri="{FF2B5EF4-FFF2-40B4-BE49-F238E27FC236}">
                <a16:creationId xmlns:a16="http://schemas.microsoft.com/office/drawing/2014/main" xmlns="" id="{685B7706-5736-E748-8CB5-D9F3997FA1EE}"/>
              </a:ext>
            </a:extLst>
          </p:cNvPr>
          <p:cNvSpPr txBox="1"/>
          <p:nvPr/>
        </p:nvSpPr>
        <p:spPr>
          <a:xfrm>
            <a:off x="125890" y="5388023"/>
            <a:ext cx="1925527" cy="276999"/>
          </a:xfrm>
          <a:prstGeom prst="rect">
            <a:avLst/>
          </a:prstGeom>
          <a:solidFill>
            <a:schemeClr val="bg1"/>
          </a:solidFill>
        </p:spPr>
        <p:txBody>
          <a:bodyPr wrap="none" rtlCol="0">
            <a:spAutoFit/>
          </a:bodyPr>
          <a:lstStyle/>
          <a:p>
            <a:r>
              <a:rPr lang="en-US" sz="1200" dirty="0">
                <a:solidFill>
                  <a:srgbClr val="FF0000"/>
                </a:solidFill>
              </a:rPr>
              <a:t>Rays from vane reflection</a:t>
            </a:r>
          </a:p>
        </p:txBody>
      </p:sp>
    </p:spTree>
    <p:extLst>
      <p:ext uri="{BB962C8B-B14F-4D97-AF65-F5344CB8AC3E}">
        <p14:creationId xmlns:p14="http://schemas.microsoft.com/office/powerpoint/2010/main" val="3121018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64E54D0-959A-0B46-BB88-F730F386FA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774" r="2805"/>
          <a:stretch/>
        </p:blipFill>
        <p:spPr>
          <a:xfrm>
            <a:off x="3681018" y="2714669"/>
            <a:ext cx="5335840" cy="3764703"/>
          </a:xfrm>
          <a:prstGeom prst="rect">
            <a:avLst/>
          </a:prstGeom>
        </p:spPr>
      </p:pic>
      <p:sp>
        <p:nvSpPr>
          <p:cNvPr id="3" name="Title 2">
            <a:extLst>
              <a:ext uri="{FF2B5EF4-FFF2-40B4-BE49-F238E27FC236}">
                <a16:creationId xmlns:a16="http://schemas.microsoft.com/office/drawing/2014/main" xmlns="" id="{0D2CECFF-49F2-894C-B69D-3D74BE423454}"/>
              </a:ext>
            </a:extLst>
          </p:cNvPr>
          <p:cNvSpPr>
            <a:spLocks noGrp="1"/>
          </p:cNvSpPr>
          <p:nvPr>
            <p:ph type="title"/>
          </p:nvPr>
        </p:nvSpPr>
        <p:spPr>
          <a:xfrm>
            <a:off x="1171119" y="1"/>
            <a:ext cx="6924665" cy="970156"/>
          </a:xfrm>
        </p:spPr>
        <p:txBody>
          <a:bodyPr>
            <a:normAutofit/>
          </a:bodyPr>
          <a:lstStyle/>
          <a:p>
            <a:r>
              <a:rPr lang="en-US" sz="2400" dirty="0"/>
              <a:t>ATLAS Status</a:t>
            </a:r>
            <a:br>
              <a:rPr lang="en-US" sz="2400" dirty="0"/>
            </a:br>
            <a:r>
              <a:rPr lang="en-US" sz="2400" dirty="0"/>
              <a:t>Pointing Performance</a:t>
            </a:r>
          </a:p>
        </p:txBody>
      </p:sp>
      <p:sp>
        <p:nvSpPr>
          <p:cNvPr id="4" name="Content Placeholder 3">
            <a:extLst>
              <a:ext uri="{FF2B5EF4-FFF2-40B4-BE49-F238E27FC236}">
                <a16:creationId xmlns:a16="http://schemas.microsoft.com/office/drawing/2014/main" xmlns="" id="{558E257A-C1C1-D045-A9E2-5688CB2C9339}"/>
              </a:ext>
            </a:extLst>
          </p:cNvPr>
          <p:cNvSpPr>
            <a:spLocks noGrp="1"/>
          </p:cNvSpPr>
          <p:nvPr>
            <p:ph idx="1"/>
          </p:nvPr>
        </p:nvSpPr>
        <p:spPr>
          <a:xfrm>
            <a:off x="145356" y="1047256"/>
            <a:ext cx="8128850" cy="2397031"/>
          </a:xfrm>
        </p:spPr>
        <p:txBody>
          <a:bodyPr>
            <a:normAutofit/>
          </a:bodyPr>
          <a:lstStyle/>
          <a:p>
            <a:r>
              <a:rPr lang="en-US" sz="1400" dirty="0"/>
              <a:t>Peak-peak boresight (Tx-Rx LOS) shift 30-40 µrad in azimuth and elevation over each orbit</a:t>
            </a:r>
          </a:p>
          <a:p>
            <a:pPr lvl="1"/>
            <a:r>
              <a:rPr lang="en-US" sz="1400" dirty="0"/>
              <a:t>BSM corrects for this shift and maintains constant offset between TAMS &amp; Laser centroids</a:t>
            </a:r>
          </a:p>
          <a:p>
            <a:pPr lvl="1"/>
            <a:r>
              <a:rPr lang="en-US" sz="1400" dirty="0"/>
              <a:t>Pre-launch STOP analyses predicted ~200 µrad peak-peak worst case (MUF=2)</a:t>
            </a:r>
            <a:endParaRPr lang="en-US" sz="1200" dirty="0"/>
          </a:p>
          <a:p>
            <a:r>
              <a:rPr lang="en-US" sz="1400" dirty="0"/>
              <a:t>No shift in boresight after launch </a:t>
            </a:r>
          </a:p>
          <a:p>
            <a:pPr lvl="1"/>
            <a:r>
              <a:rPr lang="en-US" sz="1400" dirty="0"/>
              <a:t>AMCS offsets are at same values as last CPT on ground in May 20</a:t>
            </a:r>
            <a:r>
              <a:rPr lang="en-US" sz="1200" dirty="0"/>
              <a:t>18</a:t>
            </a:r>
          </a:p>
          <a:p>
            <a:r>
              <a:rPr lang="en-US" sz="1400" b="1" dirty="0"/>
              <a:t>These observations indicate that the ATLAS structure is more stable than expected</a:t>
            </a:r>
          </a:p>
        </p:txBody>
      </p:sp>
      <p:sp>
        <p:nvSpPr>
          <p:cNvPr id="2" name="Slide Number Placeholder 1">
            <a:extLst>
              <a:ext uri="{FF2B5EF4-FFF2-40B4-BE49-F238E27FC236}">
                <a16:creationId xmlns:a16="http://schemas.microsoft.com/office/drawing/2014/main" xmlns="" id="{5A8B8ADE-BE20-144F-AEED-2734A8F75939}"/>
              </a:ext>
            </a:extLst>
          </p:cNvPr>
          <p:cNvSpPr>
            <a:spLocks noGrp="1"/>
          </p:cNvSpPr>
          <p:nvPr>
            <p:ph type="sldNum" sz="quarter" idx="12"/>
          </p:nvPr>
        </p:nvSpPr>
        <p:spPr>
          <a:xfrm>
            <a:off x="5525140" y="6126562"/>
            <a:ext cx="2057400" cy="214311"/>
          </a:xfrm>
        </p:spPr>
        <p:txBody>
          <a:bodyPr/>
          <a:lstStyle/>
          <a:p>
            <a:fld id="{6BDB67E4-338C-4041-AA9A-8A5E5FF0BC96}" type="slidenum">
              <a:rPr lang="en-US" smtClean="0"/>
              <a:t>48</a:t>
            </a:fld>
            <a:endParaRPr lang="en-US"/>
          </a:p>
        </p:txBody>
      </p:sp>
      <p:sp>
        <p:nvSpPr>
          <p:cNvPr id="9" name="TextBox 8">
            <a:extLst>
              <a:ext uri="{FF2B5EF4-FFF2-40B4-BE49-F238E27FC236}">
                <a16:creationId xmlns:a16="http://schemas.microsoft.com/office/drawing/2014/main" xmlns="" id="{88C9D4D2-F852-1545-8BDA-BB3AA86A3C79}"/>
              </a:ext>
            </a:extLst>
          </p:cNvPr>
          <p:cNvSpPr txBox="1"/>
          <p:nvPr/>
        </p:nvSpPr>
        <p:spPr>
          <a:xfrm>
            <a:off x="4166924" y="4416362"/>
            <a:ext cx="1731564" cy="246221"/>
          </a:xfrm>
          <a:prstGeom prst="rect">
            <a:avLst/>
          </a:prstGeom>
          <a:noFill/>
        </p:spPr>
        <p:txBody>
          <a:bodyPr wrap="none" rtlCol="0">
            <a:spAutoFit/>
          </a:bodyPr>
          <a:lstStyle/>
          <a:p>
            <a:r>
              <a:rPr lang="en-US" sz="1000" dirty="0">
                <a:solidFill>
                  <a:schemeClr val="accent6"/>
                </a:solidFill>
              </a:rPr>
              <a:t>LRS Stellar Centroids Valid</a:t>
            </a:r>
          </a:p>
        </p:txBody>
      </p:sp>
      <p:sp>
        <p:nvSpPr>
          <p:cNvPr id="10" name="Left Brace 9">
            <a:extLst>
              <a:ext uri="{FF2B5EF4-FFF2-40B4-BE49-F238E27FC236}">
                <a16:creationId xmlns:a16="http://schemas.microsoft.com/office/drawing/2014/main" xmlns="" id="{EADC9948-A550-1A49-9201-692A4FE90531}"/>
              </a:ext>
            </a:extLst>
          </p:cNvPr>
          <p:cNvSpPr/>
          <p:nvPr/>
        </p:nvSpPr>
        <p:spPr>
          <a:xfrm rot="16200000">
            <a:off x="5051918" y="3208549"/>
            <a:ext cx="241136" cy="2241396"/>
          </a:xfrm>
          <a:prstGeom prst="leftBrace">
            <a:avLst/>
          </a:pr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xmlns="" id="{C539601D-8459-4745-8BBA-B19F19C48245}"/>
              </a:ext>
            </a:extLst>
          </p:cNvPr>
          <p:cNvSpPr txBox="1"/>
          <p:nvPr/>
        </p:nvSpPr>
        <p:spPr>
          <a:xfrm rot="16200000">
            <a:off x="-80150" y="4205547"/>
            <a:ext cx="421910" cy="261610"/>
          </a:xfrm>
          <a:prstGeom prst="rect">
            <a:avLst/>
          </a:prstGeom>
          <a:noFill/>
        </p:spPr>
        <p:txBody>
          <a:bodyPr wrap="none" rtlCol="0">
            <a:spAutoFit/>
          </a:bodyPr>
          <a:lstStyle/>
          <a:p>
            <a:r>
              <a:rPr lang="en-US" sz="1100" dirty="0">
                <a:solidFill>
                  <a:schemeClr val="accent1"/>
                </a:solidFill>
              </a:rPr>
              <a:t>5°C</a:t>
            </a:r>
          </a:p>
        </p:txBody>
      </p:sp>
      <p:cxnSp>
        <p:nvCxnSpPr>
          <p:cNvPr id="15" name="Straight Connector 14">
            <a:extLst>
              <a:ext uri="{FF2B5EF4-FFF2-40B4-BE49-F238E27FC236}">
                <a16:creationId xmlns:a16="http://schemas.microsoft.com/office/drawing/2014/main" xmlns="" id="{FCEEAF63-CF68-D84D-A4D9-027CCA48DA7A}"/>
              </a:ext>
            </a:extLst>
          </p:cNvPr>
          <p:cNvCxnSpPr>
            <a:cxnSpLocks/>
          </p:cNvCxnSpPr>
          <p:nvPr/>
        </p:nvCxnSpPr>
        <p:spPr>
          <a:xfrm>
            <a:off x="4059433" y="5158863"/>
            <a:ext cx="657922"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09721E7-1B21-7648-AFE1-52B65DB9C8A0}"/>
              </a:ext>
            </a:extLst>
          </p:cNvPr>
          <p:cNvCxnSpPr>
            <a:cxnSpLocks/>
          </p:cNvCxnSpPr>
          <p:nvPr/>
        </p:nvCxnSpPr>
        <p:spPr>
          <a:xfrm>
            <a:off x="3884517" y="5795404"/>
            <a:ext cx="657922" cy="1115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727860B5-4124-6341-94AA-195EEE14CE5A}"/>
              </a:ext>
            </a:extLst>
          </p:cNvPr>
          <p:cNvCxnSpPr>
            <a:cxnSpLocks/>
          </p:cNvCxnSpPr>
          <p:nvPr/>
        </p:nvCxnSpPr>
        <p:spPr>
          <a:xfrm flipV="1">
            <a:off x="4155525" y="5125410"/>
            <a:ext cx="0" cy="714598"/>
          </a:xfrm>
          <a:prstGeom prst="straightConnector1">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8252CB77-DDEB-364E-9256-DA1745CE5E4F}"/>
              </a:ext>
            </a:extLst>
          </p:cNvPr>
          <p:cNvSpPr txBox="1"/>
          <p:nvPr/>
        </p:nvSpPr>
        <p:spPr>
          <a:xfrm>
            <a:off x="6019360" y="6276251"/>
            <a:ext cx="659155" cy="246221"/>
          </a:xfrm>
          <a:prstGeom prst="rect">
            <a:avLst/>
          </a:prstGeom>
          <a:noFill/>
        </p:spPr>
        <p:txBody>
          <a:bodyPr wrap="none" rtlCol="0">
            <a:spAutoFit/>
          </a:bodyPr>
          <a:lstStyle/>
          <a:p>
            <a:r>
              <a:rPr lang="en-US" sz="1000" dirty="0"/>
              <a:t>seconds</a:t>
            </a:r>
          </a:p>
        </p:txBody>
      </p:sp>
      <p:sp>
        <p:nvSpPr>
          <p:cNvPr id="23" name="TextBox 22">
            <a:extLst>
              <a:ext uri="{FF2B5EF4-FFF2-40B4-BE49-F238E27FC236}">
                <a16:creationId xmlns:a16="http://schemas.microsoft.com/office/drawing/2014/main" xmlns="" id="{5BADAB09-1AD0-924D-97D1-8E6F8825920D}"/>
              </a:ext>
            </a:extLst>
          </p:cNvPr>
          <p:cNvSpPr txBox="1"/>
          <p:nvPr/>
        </p:nvSpPr>
        <p:spPr>
          <a:xfrm>
            <a:off x="329304" y="5588045"/>
            <a:ext cx="2993384" cy="276999"/>
          </a:xfrm>
          <a:prstGeom prst="rect">
            <a:avLst/>
          </a:prstGeom>
          <a:noFill/>
        </p:spPr>
        <p:txBody>
          <a:bodyPr wrap="none" rtlCol="0">
            <a:spAutoFit/>
          </a:bodyPr>
          <a:lstStyle/>
          <a:p>
            <a:r>
              <a:rPr lang="en-US" sz="1200" dirty="0"/>
              <a:t>ATLAS Bench &amp; Telescope Temperatures</a:t>
            </a:r>
          </a:p>
        </p:txBody>
      </p:sp>
      <p:pic>
        <p:nvPicPr>
          <p:cNvPr id="26" name="Picture 25">
            <a:extLst>
              <a:ext uri="{FF2B5EF4-FFF2-40B4-BE49-F238E27FC236}">
                <a16:creationId xmlns:a16="http://schemas.microsoft.com/office/drawing/2014/main" xmlns="" id="{4EBBAB66-72C7-D642-ADF4-10805327A5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7841" y="3175877"/>
            <a:ext cx="3474799" cy="2321673"/>
          </a:xfrm>
          <a:prstGeom prst="rect">
            <a:avLst/>
          </a:prstGeom>
        </p:spPr>
      </p:pic>
      <p:cxnSp>
        <p:nvCxnSpPr>
          <p:cNvPr id="17" name="Straight Arrow Connector 16">
            <a:extLst>
              <a:ext uri="{FF2B5EF4-FFF2-40B4-BE49-F238E27FC236}">
                <a16:creationId xmlns:a16="http://schemas.microsoft.com/office/drawing/2014/main" xmlns="" id="{F33B8BB4-21FA-B240-9B46-76B50350F3C0}"/>
              </a:ext>
            </a:extLst>
          </p:cNvPr>
          <p:cNvCxnSpPr>
            <a:cxnSpLocks/>
          </p:cNvCxnSpPr>
          <p:nvPr/>
        </p:nvCxnSpPr>
        <p:spPr>
          <a:xfrm flipV="1">
            <a:off x="212262" y="3289610"/>
            <a:ext cx="15579" cy="2070276"/>
          </a:xfrm>
          <a:prstGeom prst="straightConnector1">
            <a:avLst/>
          </a:prstGeom>
          <a:ln w="1270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4539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88026" y="158170"/>
            <a:ext cx="6626942" cy="523220"/>
          </a:xfrm>
          <a:prstGeom prst="rect">
            <a:avLst/>
          </a:prstGeom>
          <a:noFill/>
        </p:spPr>
        <p:txBody>
          <a:bodyPr wrap="square" rtlCol="0">
            <a:spAutoFit/>
          </a:bodyPr>
          <a:lstStyle/>
          <a:p>
            <a:pPr algn="ctr"/>
            <a:r>
              <a:rPr lang="en-US" sz="2800" dirty="0"/>
              <a:t>ATLAS MEB Flight Software</a:t>
            </a:r>
          </a:p>
        </p:txBody>
      </p:sp>
      <p:sp>
        <p:nvSpPr>
          <p:cNvPr id="6" name="TextBox 5"/>
          <p:cNvSpPr txBox="1"/>
          <p:nvPr/>
        </p:nvSpPr>
        <p:spPr>
          <a:xfrm>
            <a:off x="273499" y="1025377"/>
            <a:ext cx="8528177"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a:t>The flight software on the Single Board Computer (SBC) and the three Photon Counting Electronic (PCE) boards is running smoothly and there are no recommended changes to the launch configuration.</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Over the course of commission the Flight Software Sustaining Engineering team investigated a series of yellow limit violations.  In all but one case, it was determined that the limit should be turned off, and is either a consequence of the space environment or a reasonable telemetry value for the operation performed.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One limit violation is still under investigation but was initially assessed as not causing any operational impact.</a:t>
            </a:r>
          </a:p>
        </p:txBody>
      </p:sp>
      <p:graphicFrame>
        <p:nvGraphicFramePr>
          <p:cNvPr id="7" name="Table 6"/>
          <p:cNvGraphicFramePr>
            <a:graphicFrameLocks noGrp="1"/>
          </p:cNvGraphicFramePr>
          <p:nvPr>
            <p:extLst>
              <p:ext uri="{D42A27DB-BD31-4B8C-83A1-F6EECF244321}">
                <p14:modId xmlns:p14="http://schemas.microsoft.com/office/powerpoint/2010/main" val="3465440804"/>
              </p:ext>
            </p:extLst>
          </p:nvPr>
        </p:nvGraphicFramePr>
        <p:xfrm>
          <a:off x="220323" y="3006013"/>
          <a:ext cx="8634527" cy="3462078"/>
        </p:xfrm>
        <a:graphic>
          <a:graphicData uri="http://schemas.openxmlformats.org/drawingml/2006/table">
            <a:tbl>
              <a:tblPr firstRow="1" bandRow="1">
                <a:tableStyleId>{5C22544A-7EE6-4342-B048-85BDC9FD1C3A}</a:tableStyleId>
              </a:tblPr>
              <a:tblGrid>
                <a:gridCol w="610521">
                  <a:extLst>
                    <a:ext uri="{9D8B030D-6E8A-4147-A177-3AD203B41FA5}">
                      <a16:colId xmlns:a16="http://schemas.microsoft.com/office/drawing/2014/main" xmlns="" val="1671769704"/>
                    </a:ext>
                  </a:extLst>
                </a:gridCol>
                <a:gridCol w="4102121">
                  <a:extLst>
                    <a:ext uri="{9D8B030D-6E8A-4147-A177-3AD203B41FA5}">
                      <a16:colId xmlns:a16="http://schemas.microsoft.com/office/drawing/2014/main" xmlns="" val="355858308"/>
                    </a:ext>
                  </a:extLst>
                </a:gridCol>
                <a:gridCol w="3921885">
                  <a:extLst>
                    <a:ext uri="{9D8B030D-6E8A-4147-A177-3AD203B41FA5}">
                      <a16:colId xmlns:a16="http://schemas.microsoft.com/office/drawing/2014/main" xmlns="" val="365725275"/>
                    </a:ext>
                  </a:extLst>
                </a:gridCol>
              </a:tblGrid>
              <a:tr h="251885">
                <a:tc>
                  <a:txBody>
                    <a:bodyPr/>
                    <a:lstStyle/>
                    <a:p>
                      <a:r>
                        <a:rPr lang="en-US" sz="1100" dirty="0" err="1"/>
                        <a:t>Trac</a:t>
                      </a:r>
                      <a:r>
                        <a:rPr lang="en-US" sz="1100" dirty="0"/>
                        <a:t> #</a:t>
                      </a:r>
                    </a:p>
                  </a:txBody>
                  <a:tcPr/>
                </a:tc>
                <a:tc>
                  <a:txBody>
                    <a:bodyPr/>
                    <a:lstStyle/>
                    <a:p>
                      <a:r>
                        <a:rPr lang="en-US" sz="1100" dirty="0"/>
                        <a:t>Description</a:t>
                      </a:r>
                    </a:p>
                  </a:txBody>
                  <a:tcPr/>
                </a:tc>
                <a:tc>
                  <a:txBody>
                    <a:bodyPr/>
                    <a:lstStyle/>
                    <a:p>
                      <a:r>
                        <a:rPr lang="en-US" sz="1100" dirty="0"/>
                        <a:t>Disposition</a:t>
                      </a:r>
                    </a:p>
                  </a:txBody>
                  <a:tcPr/>
                </a:tc>
                <a:extLst>
                  <a:ext uri="{0D108BD9-81ED-4DB2-BD59-A6C34878D82A}">
                    <a16:rowId xmlns:a16="http://schemas.microsoft.com/office/drawing/2014/main" xmlns="" val="1277281432"/>
                  </a:ext>
                </a:extLst>
              </a:tr>
              <a:tr h="585066">
                <a:tc>
                  <a:txBody>
                    <a:bodyPr/>
                    <a:lstStyle/>
                    <a:p>
                      <a:r>
                        <a:rPr lang="en-US" sz="1100" dirty="0"/>
                        <a:t>3435</a:t>
                      </a:r>
                    </a:p>
                  </a:txBody>
                  <a:tcPr/>
                </a:tc>
                <a:tc>
                  <a:txBody>
                    <a:bodyPr/>
                    <a:lstStyle/>
                    <a:p>
                      <a:r>
                        <a:rPr lang="en-US" sz="1100" dirty="0"/>
                        <a:t>Radio Mode - Did Not Finish Writing Errors (during commissioning)</a:t>
                      </a:r>
                    </a:p>
                  </a:txBody>
                  <a:tcPr/>
                </a:tc>
                <a:tc>
                  <a:txBody>
                    <a:bodyPr/>
                    <a:lstStyle/>
                    <a:p>
                      <a:r>
                        <a:rPr lang="en-US" sz="1100" dirty="0"/>
                        <a:t>Caused by radiation</a:t>
                      </a:r>
                      <a:r>
                        <a:rPr lang="en-US" sz="1100" baseline="0" dirty="0"/>
                        <a:t> effect on PMTs or </a:t>
                      </a:r>
                      <a:r>
                        <a:rPr lang="en-US" sz="1100" baseline="0" dirty="0" err="1"/>
                        <a:t>DEMs.</a:t>
                      </a:r>
                      <a:r>
                        <a:rPr lang="en-US" sz="1100" baseline="0" dirty="0"/>
                        <a:t>  Strength and frequency of bursts below threshold for flight algorithms</a:t>
                      </a:r>
                      <a:endParaRPr lang="en-US" sz="1100" dirty="0"/>
                    </a:p>
                  </a:txBody>
                  <a:tcPr/>
                </a:tc>
                <a:extLst>
                  <a:ext uri="{0D108BD9-81ED-4DB2-BD59-A6C34878D82A}">
                    <a16:rowId xmlns:a16="http://schemas.microsoft.com/office/drawing/2014/main" xmlns="" val="1728287237"/>
                  </a:ext>
                </a:extLst>
              </a:tr>
              <a:tr h="414869">
                <a:tc>
                  <a:txBody>
                    <a:bodyPr/>
                    <a:lstStyle/>
                    <a:p>
                      <a:r>
                        <a:rPr lang="en-US" sz="1100" dirty="0"/>
                        <a:t>3436</a:t>
                      </a:r>
                    </a:p>
                  </a:txBody>
                  <a:tcPr/>
                </a:tc>
                <a:tc>
                  <a:txBody>
                    <a:bodyPr/>
                    <a:lstStyle/>
                    <a:p>
                      <a:r>
                        <a:rPr lang="en-US" sz="1100" dirty="0"/>
                        <a:t>Latch SDI error counters at 255</a:t>
                      </a:r>
                    </a:p>
                  </a:txBody>
                  <a:tcPr/>
                </a:tc>
                <a:tc>
                  <a:txBody>
                    <a:bodyPr/>
                    <a:lstStyle/>
                    <a:p>
                      <a:r>
                        <a:rPr lang="en-US" sz="1100" dirty="0"/>
                        <a:t>Ops member inquired as to why </a:t>
                      </a:r>
                      <a:r>
                        <a:rPr lang="en-US" sz="1100" baseline="0" dirty="0"/>
                        <a:t>counters roll, feature deferred</a:t>
                      </a:r>
                      <a:endParaRPr lang="en-US" sz="1100" dirty="0"/>
                    </a:p>
                  </a:txBody>
                  <a:tcPr/>
                </a:tc>
                <a:extLst>
                  <a:ext uri="{0D108BD9-81ED-4DB2-BD59-A6C34878D82A}">
                    <a16:rowId xmlns:a16="http://schemas.microsoft.com/office/drawing/2014/main" xmlns="" val="3065823124"/>
                  </a:ext>
                </a:extLst>
              </a:tr>
              <a:tr h="414869">
                <a:tc>
                  <a:txBody>
                    <a:bodyPr/>
                    <a:lstStyle/>
                    <a:p>
                      <a:r>
                        <a:rPr lang="en-US" sz="1100" dirty="0"/>
                        <a:t>3437</a:t>
                      </a:r>
                    </a:p>
                  </a:txBody>
                  <a:tcPr/>
                </a:tc>
                <a:tc>
                  <a:txBody>
                    <a:bodyPr/>
                    <a:lstStyle/>
                    <a:p>
                      <a:r>
                        <a:rPr lang="en-US" sz="1100" dirty="0" err="1"/>
                        <a:t>SpW</a:t>
                      </a:r>
                      <a:r>
                        <a:rPr lang="en-US" sz="1100" dirty="0"/>
                        <a:t> channel 18 error when changing state of AMCS/BSM</a:t>
                      </a:r>
                    </a:p>
                  </a:txBody>
                  <a:tcPr/>
                </a:tc>
                <a:tc>
                  <a:txBody>
                    <a:bodyPr/>
                    <a:lstStyle/>
                    <a:p>
                      <a:r>
                        <a:rPr lang="en-US" sz="1100" dirty="0"/>
                        <a:t>Low level driver reports timeout on state transition.</a:t>
                      </a:r>
                      <a:r>
                        <a:rPr lang="en-US" sz="1100" baseline="0" dirty="0"/>
                        <a:t>  This is benign.</a:t>
                      </a:r>
                      <a:endParaRPr lang="en-US" sz="1100" dirty="0"/>
                    </a:p>
                  </a:txBody>
                  <a:tcPr/>
                </a:tc>
                <a:extLst>
                  <a:ext uri="{0D108BD9-81ED-4DB2-BD59-A6C34878D82A}">
                    <a16:rowId xmlns:a16="http://schemas.microsoft.com/office/drawing/2014/main" xmlns="" val="3888865771"/>
                  </a:ext>
                </a:extLst>
              </a:tr>
              <a:tr h="585066">
                <a:tc>
                  <a:txBody>
                    <a:bodyPr/>
                    <a:lstStyle/>
                    <a:p>
                      <a:r>
                        <a:rPr lang="en-US" sz="1100" dirty="0"/>
                        <a:t>3438</a:t>
                      </a:r>
                    </a:p>
                  </a:txBody>
                  <a:tcPr/>
                </a:tc>
                <a:tc>
                  <a:txBody>
                    <a:bodyPr/>
                    <a:lstStyle/>
                    <a:p>
                      <a:r>
                        <a:rPr lang="en-US" sz="1100" dirty="0"/>
                        <a:t>Look into PMF_ALG_RESULTS_BUFF_LOOKUP_ERROR at 18-274-10:49:12.247000</a:t>
                      </a:r>
                    </a:p>
                  </a:txBody>
                  <a:tcPr/>
                </a:tc>
                <a:tc>
                  <a:txBody>
                    <a:bodyPr/>
                    <a:lstStyle/>
                    <a:p>
                      <a:r>
                        <a:rPr lang="en-US" sz="1100" dirty="0"/>
                        <a:t>Caused</a:t>
                      </a:r>
                      <a:r>
                        <a:rPr lang="en-US" sz="1100" baseline="0" dirty="0"/>
                        <a:t> by SEU in TEP configuration</a:t>
                      </a:r>
                      <a:endParaRPr lang="en-US" sz="1100" dirty="0"/>
                    </a:p>
                  </a:txBody>
                  <a:tcPr/>
                </a:tc>
                <a:extLst>
                  <a:ext uri="{0D108BD9-81ED-4DB2-BD59-A6C34878D82A}">
                    <a16:rowId xmlns:a16="http://schemas.microsoft.com/office/drawing/2014/main" xmlns="" val="499341933"/>
                  </a:ext>
                </a:extLst>
              </a:tr>
              <a:tr h="585066">
                <a:tc>
                  <a:txBody>
                    <a:bodyPr/>
                    <a:lstStyle/>
                    <a:p>
                      <a:r>
                        <a:rPr lang="en-US" sz="1100" dirty="0"/>
                        <a:t>3441</a:t>
                      </a:r>
                    </a:p>
                  </a:txBody>
                  <a:tcPr/>
                </a:tc>
                <a:tc>
                  <a:txBody>
                    <a:bodyPr/>
                    <a:lstStyle/>
                    <a:p>
                      <a:r>
                        <a:rPr lang="en-US" sz="1100" dirty="0"/>
                        <a:t>Range Window Drop Out Errors</a:t>
                      </a:r>
                    </a:p>
                  </a:txBody>
                  <a:tcPr/>
                </a:tc>
                <a:tc>
                  <a:txBody>
                    <a:bodyPr/>
                    <a:lstStyle/>
                    <a:p>
                      <a:r>
                        <a:rPr lang="en-US" sz="1100" dirty="0"/>
                        <a:t>Caused by radiation effect on SPD (likely) or Laser Fire Command (unlikely).  Frequency sufficiently low, updated limit check supplied.</a:t>
                      </a:r>
                    </a:p>
                  </a:txBody>
                  <a:tcPr/>
                </a:tc>
                <a:extLst>
                  <a:ext uri="{0D108BD9-81ED-4DB2-BD59-A6C34878D82A}">
                    <a16:rowId xmlns:a16="http://schemas.microsoft.com/office/drawing/2014/main" xmlns="" val="2681480282"/>
                  </a:ext>
                </a:extLst>
              </a:tr>
              <a:tr h="585066">
                <a:tc>
                  <a:txBody>
                    <a:bodyPr/>
                    <a:lstStyle/>
                    <a:p>
                      <a:r>
                        <a:rPr lang="en-US" sz="1100" dirty="0"/>
                        <a:t>3440</a:t>
                      </a:r>
                    </a:p>
                  </a:txBody>
                  <a:tcPr/>
                </a:tc>
                <a:tc>
                  <a:txBody>
                    <a:bodyPr/>
                    <a:lstStyle/>
                    <a:p>
                      <a:r>
                        <a:rPr lang="en-US" sz="1100" dirty="0"/>
                        <a:t>Limit violation on A_SDI_HK.SDI_HW_IF_ERROR_EVENT and A_SMT_HK.SMT_CYCLE_CNT_SEQ_ERR_EVENT</a:t>
                      </a:r>
                    </a:p>
                  </a:txBody>
                  <a:tcPr/>
                </a:tc>
                <a:tc>
                  <a:txBody>
                    <a:bodyPr/>
                    <a:lstStyle/>
                    <a:p>
                      <a:r>
                        <a:rPr lang="en-US" sz="1100" dirty="0"/>
                        <a:t>Still under investigation.  Effect of error is benign.</a:t>
                      </a:r>
                    </a:p>
                  </a:txBody>
                  <a:tcPr/>
                </a:tc>
                <a:extLst>
                  <a:ext uri="{0D108BD9-81ED-4DB2-BD59-A6C34878D82A}">
                    <a16:rowId xmlns:a16="http://schemas.microsoft.com/office/drawing/2014/main" xmlns="" val="1450973986"/>
                  </a:ext>
                </a:extLst>
              </a:tr>
            </a:tbl>
          </a:graphicData>
        </a:graphic>
      </p:graphicFrame>
    </p:spTree>
    <p:extLst>
      <p:ext uri="{BB962C8B-B14F-4D97-AF65-F5344CB8AC3E}">
        <p14:creationId xmlns:p14="http://schemas.microsoft.com/office/powerpoint/2010/main" val="497109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F05124-8AE5-9744-8474-895E4F4EF702}"/>
              </a:ext>
            </a:extLst>
          </p:cNvPr>
          <p:cNvSpPr>
            <a:spLocks noGrp="1"/>
          </p:cNvSpPr>
          <p:nvPr>
            <p:ph type="title"/>
          </p:nvPr>
        </p:nvSpPr>
        <p:spPr/>
        <p:txBody>
          <a:bodyPr>
            <a:normAutofit/>
          </a:bodyPr>
          <a:lstStyle/>
          <a:p>
            <a:r>
              <a:rPr lang="en-US" sz="2800" dirty="0"/>
              <a:t>ATLAS Measurement Concept</a:t>
            </a:r>
          </a:p>
        </p:txBody>
      </p:sp>
      <p:sp>
        <p:nvSpPr>
          <p:cNvPr id="4" name="Slide Number Placeholder 3">
            <a:extLst>
              <a:ext uri="{FF2B5EF4-FFF2-40B4-BE49-F238E27FC236}">
                <a16:creationId xmlns:a16="http://schemas.microsoft.com/office/drawing/2014/main" xmlns="" id="{BDFC6000-0E4A-BB46-8F06-7E547030C0E8}"/>
              </a:ext>
            </a:extLst>
          </p:cNvPr>
          <p:cNvSpPr>
            <a:spLocks noGrp="1"/>
          </p:cNvSpPr>
          <p:nvPr>
            <p:ph type="sldNum" sz="quarter" idx="12"/>
          </p:nvPr>
        </p:nvSpPr>
        <p:spPr/>
        <p:txBody>
          <a:bodyPr/>
          <a:lstStyle/>
          <a:p>
            <a:fld id="{033793A4-DCC6-4EBF-A681-1ED602A0A0F4}" type="slidenum">
              <a:rPr lang="en-US" smtClean="0"/>
              <a:t>5</a:t>
            </a:fld>
            <a:endParaRPr lang="en-US"/>
          </a:p>
        </p:txBody>
      </p:sp>
      <p:grpSp>
        <p:nvGrpSpPr>
          <p:cNvPr id="6" name="Group 5">
            <a:extLst>
              <a:ext uri="{FF2B5EF4-FFF2-40B4-BE49-F238E27FC236}">
                <a16:creationId xmlns:a16="http://schemas.microsoft.com/office/drawing/2014/main" xmlns="" id="{ADDF0622-CA58-6941-8F6D-468B3AB38A3C}"/>
              </a:ext>
            </a:extLst>
          </p:cNvPr>
          <p:cNvGrpSpPr/>
          <p:nvPr/>
        </p:nvGrpSpPr>
        <p:grpSpPr>
          <a:xfrm>
            <a:off x="142651" y="1075139"/>
            <a:ext cx="12963749" cy="9635197"/>
            <a:chOff x="142651" y="1075139"/>
            <a:chExt cx="12963749" cy="9635197"/>
          </a:xfrm>
        </p:grpSpPr>
        <p:cxnSp>
          <p:nvCxnSpPr>
            <p:cNvPr id="7" name="Straight Connector 6">
              <a:extLst>
                <a:ext uri="{FF2B5EF4-FFF2-40B4-BE49-F238E27FC236}">
                  <a16:creationId xmlns:a16="http://schemas.microsoft.com/office/drawing/2014/main" xmlns="" id="{CEA60CE0-ADD2-A44D-B2B4-4B729F9A653B}"/>
                </a:ext>
              </a:extLst>
            </p:cNvPr>
            <p:cNvCxnSpPr/>
            <p:nvPr/>
          </p:nvCxnSpPr>
          <p:spPr>
            <a:xfrm>
              <a:off x="1963297" y="1984945"/>
              <a:ext cx="3301353" cy="23076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Cloud 7">
              <a:extLst>
                <a:ext uri="{FF2B5EF4-FFF2-40B4-BE49-F238E27FC236}">
                  <a16:creationId xmlns:a16="http://schemas.microsoft.com/office/drawing/2014/main" xmlns="" id="{BA66A58A-B43D-B941-ABBE-38F549B7DBB1}"/>
                </a:ext>
              </a:extLst>
            </p:cNvPr>
            <p:cNvSpPr/>
            <p:nvPr/>
          </p:nvSpPr>
          <p:spPr>
            <a:xfrm>
              <a:off x="3505200" y="1947336"/>
              <a:ext cx="2209800" cy="1219200"/>
            </a:xfrm>
            <a:prstGeom prst="cloud">
              <a:avLst/>
            </a:prstGeom>
            <a:solidFill>
              <a:srgbClr val="EEF3F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xmlns="" id="{BA9B97E5-1082-E249-92DC-70286F1FA7D8}"/>
                </a:ext>
              </a:extLst>
            </p:cNvPr>
            <p:cNvSpPr/>
            <p:nvPr/>
          </p:nvSpPr>
          <p:spPr>
            <a:xfrm rot="16200000">
              <a:off x="4648200" y="2252136"/>
              <a:ext cx="8458200" cy="8458200"/>
            </a:xfrm>
            <a:prstGeom prst="arc">
              <a:avLst/>
            </a:prstGeom>
            <a:ln w="381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a:extLst>
                <a:ext uri="{FF2B5EF4-FFF2-40B4-BE49-F238E27FC236}">
                  <a16:creationId xmlns:a16="http://schemas.microsoft.com/office/drawing/2014/main" xmlns="" id="{9A88B8F3-B753-FB40-B1F1-C01B14048AEE}"/>
                </a:ext>
              </a:extLst>
            </p:cNvPr>
            <p:cNvSpPr/>
            <p:nvPr/>
          </p:nvSpPr>
          <p:spPr>
            <a:xfrm>
              <a:off x="4445122" y="1882470"/>
              <a:ext cx="4245116" cy="4550332"/>
            </a:xfrm>
            <a:custGeom>
              <a:avLst/>
              <a:gdLst>
                <a:gd name="connsiteX0" fmla="*/ 385010 w 4245116"/>
                <a:gd name="connsiteY0" fmla="*/ 4550332 h 4550332"/>
                <a:gd name="connsiteX1" fmla="*/ 45001 w 4245116"/>
                <a:gd name="connsiteY1" fmla="*/ 3990291 h 4550332"/>
                <a:gd name="connsiteX2" fmla="*/ 655017 w 4245116"/>
                <a:gd name="connsiteY2" fmla="*/ 3320242 h 4550332"/>
                <a:gd name="connsiteX3" fmla="*/ 545014 w 4245116"/>
                <a:gd name="connsiteY3" fmla="*/ 2340171 h 4550332"/>
                <a:gd name="connsiteX4" fmla="*/ 1185032 w 4245116"/>
                <a:gd name="connsiteY4" fmla="*/ 2250164 h 4550332"/>
                <a:gd name="connsiteX5" fmla="*/ 1215033 w 4245116"/>
                <a:gd name="connsiteY5" fmla="*/ 1110081 h 4550332"/>
                <a:gd name="connsiteX6" fmla="*/ 1895051 w 4245116"/>
                <a:gd name="connsiteY6" fmla="*/ 440032 h 4550332"/>
                <a:gd name="connsiteX7" fmla="*/ 3185087 w 4245116"/>
                <a:gd name="connsiteY7" fmla="*/ 780057 h 4550332"/>
                <a:gd name="connsiteX8" fmla="*/ 3925107 w 4245116"/>
                <a:gd name="connsiteY8" fmla="*/ 880064 h 4550332"/>
                <a:gd name="connsiteX9" fmla="*/ 4235115 w 4245116"/>
                <a:gd name="connsiteY9" fmla="*/ 50004 h 4550332"/>
                <a:gd name="connsiteX10" fmla="*/ 4235115 w 4245116"/>
                <a:gd name="connsiteY10" fmla="*/ 50004 h 4550332"/>
                <a:gd name="connsiteX11" fmla="*/ 4245116 w 4245116"/>
                <a:gd name="connsiteY11" fmla="*/ 0 h 455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45116" h="4550332">
                  <a:moveTo>
                    <a:pt x="385010" y="4550332"/>
                  </a:moveTo>
                  <a:cubicBezTo>
                    <a:pt x="192505" y="4372819"/>
                    <a:pt x="0" y="4195306"/>
                    <a:pt x="45001" y="3990291"/>
                  </a:cubicBezTo>
                  <a:cubicBezTo>
                    <a:pt x="90002" y="3785276"/>
                    <a:pt x="571682" y="3595262"/>
                    <a:pt x="655017" y="3320242"/>
                  </a:cubicBezTo>
                  <a:cubicBezTo>
                    <a:pt x="738353" y="3045222"/>
                    <a:pt x="456678" y="2518517"/>
                    <a:pt x="545014" y="2340171"/>
                  </a:cubicBezTo>
                  <a:cubicBezTo>
                    <a:pt x="633350" y="2161825"/>
                    <a:pt x="1073362" y="2455179"/>
                    <a:pt x="1185032" y="2250164"/>
                  </a:cubicBezTo>
                  <a:cubicBezTo>
                    <a:pt x="1296702" y="2045149"/>
                    <a:pt x="1096697" y="1411770"/>
                    <a:pt x="1215033" y="1110081"/>
                  </a:cubicBezTo>
                  <a:cubicBezTo>
                    <a:pt x="1333370" y="808392"/>
                    <a:pt x="1566709" y="495036"/>
                    <a:pt x="1895051" y="440032"/>
                  </a:cubicBezTo>
                  <a:cubicBezTo>
                    <a:pt x="2223393" y="385028"/>
                    <a:pt x="2846744" y="706718"/>
                    <a:pt x="3185087" y="780057"/>
                  </a:cubicBezTo>
                  <a:cubicBezTo>
                    <a:pt x="3523430" y="853396"/>
                    <a:pt x="3750102" y="1001739"/>
                    <a:pt x="3925107" y="880064"/>
                  </a:cubicBezTo>
                  <a:cubicBezTo>
                    <a:pt x="4100112" y="758389"/>
                    <a:pt x="4235115" y="50004"/>
                    <a:pt x="4235115" y="50004"/>
                  </a:cubicBezTo>
                  <a:lnTo>
                    <a:pt x="4235115" y="50004"/>
                  </a:lnTo>
                  <a:lnTo>
                    <a:pt x="4245116" y="0"/>
                  </a:lnTo>
                </a:path>
              </a:pathLst>
            </a:cu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xmlns="" id="{B256A5D0-51F1-A74A-BF47-1E805D748210}"/>
                </a:ext>
              </a:extLst>
            </p:cNvPr>
            <p:cNvCxnSpPr/>
            <p:nvPr/>
          </p:nvCxnSpPr>
          <p:spPr>
            <a:xfrm>
              <a:off x="1752600" y="1947336"/>
              <a:ext cx="4038600" cy="7620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D0E9C2A1-80E1-E542-BEA4-3107E6DAE231}"/>
                </a:ext>
              </a:extLst>
            </p:cNvPr>
            <p:cNvCxnSpPr/>
            <p:nvPr/>
          </p:nvCxnSpPr>
          <p:spPr>
            <a:xfrm rot="16200000" flipH="1">
              <a:off x="5753100" y="2747436"/>
              <a:ext cx="488950" cy="41275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xmlns="" id="{A375B90A-0800-8D44-A2D4-79B27C2D3A7B}"/>
                </a:ext>
              </a:extLst>
            </p:cNvPr>
            <p:cNvSpPr txBox="1"/>
            <p:nvPr/>
          </p:nvSpPr>
          <p:spPr>
            <a:xfrm rot="20901603">
              <a:off x="7433766" y="1849413"/>
              <a:ext cx="1013005" cy="523220"/>
            </a:xfrm>
            <a:prstGeom prst="rect">
              <a:avLst/>
            </a:prstGeom>
            <a:noFill/>
          </p:spPr>
          <p:txBody>
            <a:bodyPr wrap="none" rtlCol="0">
              <a:spAutoFit/>
            </a:bodyPr>
            <a:lstStyle/>
            <a:p>
              <a:r>
                <a:rPr lang="en-US" sz="1400" dirty="0">
                  <a:latin typeface="Arial"/>
                  <a:cs typeface="Arial"/>
                </a:rPr>
                <a:t>Reference </a:t>
              </a:r>
            </a:p>
            <a:p>
              <a:r>
                <a:rPr lang="en-US" sz="1400" dirty="0">
                  <a:latin typeface="Arial"/>
                  <a:cs typeface="Arial"/>
                </a:rPr>
                <a:t>Ellipsoid</a:t>
              </a:r>
            </a:p>
          </p:txBody>
        </p:sp>
        <p:sp>
          <p:nvSpPr>
            <p:cNvPr id="14" name="TextBox 13">
              <a:extLst>
                <a:ext uri="{FF2B5EF4-FFF2-40B4-BE49-F238E27FC236}">
                  <a16:creationId xmlns:a16="http://schemas.microsoft.com/office/drawing/2014/main" xmlns="" id="{A9EE206F-C54D-DC42-A5AD-A1021FD245CE}"/>
                </a:ext>
              </a:extLst>
            </p:cNvPr>
            <p:cNvSpPr txBox="1"/>
            <p:nvPr/>
          </p:nvSpPr>
          <p:spPr>
            <a:xfrm rot="942410">
              <a:off x="7278023" y="2715567"/>
              <a:ext cx="803400" cy="307777"/>
            </a:xfrm>
            <a:prstGeom prst="rect">
              <a:avLst/>
            </a:prstGeom>
            <a:noFill/>
          </p:spPr>
          <p:txBody>
            <a:bodyPr wrap="none" rtlCol="0">
              <a:spAutoFit/>
            </a:bodyPr>
            <a:lstStyle/>
            <a:p>
              <a:r>
                <a:rPr lang="en-US" sz="1400" dirty="0">
                  <a:solidFill>
                    <a:srgbClr val="000000"/>
                  </a:solidFill>
                  <a:latin typeface="Arial"/>
                  <a:cs typeface="Arial"/>
                </a:rPr>
                <a:t>Surface</a:t>
              </a:r>
            </a:p>
          </p:txBody>
        </p:sp>
        <p:sp>
          <p:nvSpPr>
            <p:cNvPr id="15" name="TextBox 14">
              <a:extLst>
                <a:ext uri="{FF2B5EF4-FFF2-40B4-BE49-F238E27FC236}">
                  <a16:creationId xmlns:a16="http://schemas.microsoft.com/office/drawing/2014/main" xmlns="" id="{D4A09045-185C-A64B-A150-540B74552B29}"/>
                </a:ext>
              </a:extLst>
            </p:cNvPr>
            <p:cNvSpPr txBox="1"/>
            <p:nvPr/>
          </p:nvSpPr>
          <p:spPr>
            <a:xfrm rot="2228805">
              <a:off x="2597210" y="2908607"/>
              <a:ext cx="1378916" cy="307777"/>
            </a:xfrm>
            <a:prstGeom prst="rect">
              <a:avLst/>
            </a:prstGeom>
            <a:noFill/>
          </p:spPr>
          <p:txBody>
            <a:bodyPr wrap="none" rtlCol="0">
              <a:spAutoFit/>
            </a:bodyPr>
            <a:lstStyle/>
            <a:p>
              <a:r>
                <a:rPr lang="en-US" sz="1400" dirty="0">
                  <a:latin typeface="Arial"/>
                  <a:cs typeface="Arial"/>
                </a:rPr>
                <a:t>ATLAS Altitude</a:t>
              </a:r>
            </a:p>
          </p:txBody>
        </p:sp>
        <p:sp>
          <p:nvSpPr>
            <p:cNvPr id="16" name="TextBox 15">
              <a:extLst>
                <a:ext uri="{FF2B5EF4-FFF2-40B4-BE49-F238E27FC236}">
                  <a16:creationId xmlns:a16="http://schemas.microsoft.com/office/drawing/2014/main" xmlns="" id="{E9D818A3-F5F7-A648-B4BD-335DF0B613E8}"/>
                </a:ext>
              </a:extLst>
            </p:cNvPr>
            <p:cNvSpPr txBox="1"/>
            <p:nvPr/>
          </p:nvSpPr>
          <p:spPr>
            <a:xfrm rot="597890">
              <a:off x="2593314" y="1985079"/>
              <a:ext cx="2467342" cy="307777"/>
            </a:xfrm>
            <a:prstGeom prst="rect">
              <a:avLst/>
            </a:prstGeom>
            <a:noFill/>
          </p:spPr>
          <p:txBody>
            <a:bodyPr wrap="none" rtlCol="0">
              <a:spAutoFit/>
            </a:bodyPr>
            <a:lstStyle/>
            <a:p>
              <a:r>
                <a:rPr lang="en-US" sz="1400" dirty="0">
                  <a:solidFill>
                    <a:srgbClr val="000000"/>
                  </a:solidFill>
                  <a:latin typeface="Arial"/>
                  <a:cs typeface="Arial"/>
                </a:rPr>
                <a:t>ATLAS Range Measurement</a:t>
              </a:r>
            </a:p>
          </p:txBody>
        </p:sp>
        <p:sp>
          <p:nvSpPr>
            <p:cNvPr id="17" name="TextBox 16">
              <a:extLst>
                <a:ext uri="{FF2B5EF4-FFF2-40B4-BE49-F238E27FC236}">
                  <a16:creationId xmlns:a16="http://schemas.microsoft.com/office/drawing/2014/main" xmlns="" id="{3D9B5769-52B5-D74C-B1EF-E12417EE5910}"/>
                </a:ext>
              </a:extLst>
            </p:cNvPr>
            <p:cNvSpPr txBox="1"/>
            <p:nvPr/>
          </p:nvSpPr>
          <p:spPr>
            <a:xfrm rot="19441962">
              <a:off x="5937991" y="2533348"/>
              <a:ext cx="923237" cy="307777"/>
            </a:xfrm>
            <a:prstGeom prst="rect">
              <a:avLst/>
            </a:prstGeom>
            <a:noFill/>
          </p:spPr>
          <p:txBody>
            <a:bodyPr wrap="none" rtlCol="0">
              <a:spAutoFit/>
            </a:bodyPr>
            <a:lstStyle/>
            <a:p>
              <a:r>
                <a:rPr lang="en-US" sz="1400" dirty="0">
                  <a:latin typeface="Arial"/>
                  <a:cs typeface="Arial"/>
                </a:rPr>
                <a:t>Elevation</a:t>
              </a:r>
            </a:p>
          </p:txBody>
        </p:sp>
        <p:sp>
          <p:nvSpPr>
            <p:cNvPr id="18" name="Snip Same Side Corner Rectangle 17">
              <a:extLst>
                <a:ext uri="{FF2B5EF4-FFF2-40B4-BE49-F238E27FC236}">
                  <a16:creationId xmlns:a16="http://schemas.microsoft.com/office/drawing/2014/main" xmlns="" id="{FB8EE848-DB24-4940-BA89-0B0FFF278951}"/>
                </a:ext>
              </a:extLst>
            </p:cNvPr>
            <p:cNvSpPr/>
            <p:nvPr/>
          </p:nvSpPr>
          <p:spPr>
            <a:xfrm rot="8466159">
              <a:off x="4193051" y="5530786"/>
              <a:ext cx="381000" cy="381000"/>
            </a:xfrm>
            <a:prstGeom prst="snip2Same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xmlns="" id="{1CC17ED5-76D4-7343-B3BD-C926026E12A9}"/>
                </a:ext>
              </a:extLst>
            </p:cNvPr>
            <p:cNvCxnSpPr>
              <a:endCxn id="18" idx="1"/>
            </p:cNvCxnSpPr>
            <p:nvPr/>
          </p:nvCxnSpPr>
          <p:spPr>
            <a:xfrm rot="16200000" flipH="1">
              <a:off x="1347821" y="2656914"/>
              <a:ext cx="3473289" cy="2358932"/>
            </a:xfrm>
            <a:prstGeom prst="line">
              <a:avLst/>
            </a:prstGeom>
            <a:ln w="25400" cap="flat" cmpd="sng" algn="ctr">
              <a:solidFill>
                <a:srgbClr val="FF000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20" name="Group 32">
              <a:extLst>
                <a:ext uri="{FF2B5EF4-FFF2-40B4-BE49-F238E27FC236}">
                  <a16:creationId xmlns:a16="http://schemas.microsoft.com/office/drawing/2014/main" xmlns="" id="{4B53E502-664F-E744-84BA-3979E3D868B7}"/>
                </a:ext>
              </a:extLst>
            </p:cNvPr>
            <p:cNvGrpSpPr/>
            <p:nvPr/>
          </p:nvGrpSpPr>
          <p:grpSpPr>
            <a:xfrm>
              <a:off x="1142503" y="1502596"/>
              <a:ext cx="868545" cy="596339"/>
              <a:chOff x="1142503" y="1460260"/>
              <a:chExt cx="868545" cy="596339"/>
            </a:xfrm>
          </p:grpSpPr>
          <p:sp>
            <p:nvSpPr>
              <p:cNvPr id="33" name="Snip Same Side Corner Rectangle 32">
                <a:extLst>
                  <a:ext uri="{FF2B5EF4-FFF2-40B4-BE49-F238E27FC236}">
                    <a16:creationId xmlns:a16="http://schemas.microsoft.com/office/drawing/2014/main" xmlns="" id="{B5E99D35-3C83-E84F-8B51-9B2C78408561}"/>
                  </a:ext>
                </a:extLst>
              </p:cNvPr>
              <p:cNvSpPr/>
              <p:nvPr/>
            </p:nvSpPr>
            <p:spPr>
              <a:xfrm rot="16966630">
                <a:off x="1278606" y="1324157"/>
                <a:ext cx="596339" cy="868545"/>
              </a:xfrm>
              <a:prstGeom prst="snip2SameRect">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xmlns="" id="{4CBFEA7C-1F8F-C74C-95C2-420416D97FC2}"/>
                  </a:ext>
                </a:extLst>
              </p:cNvPr>
              <p:cNvSpPr txBox="1"/>
              <p:nvPr/>
            </p:nvSpPr>
            <p:spPr>
              <a:xfrm rot="763996">
                <a:off x="1255311" y="1632819"/>
                <a:ext cx="740106" cy="307777"/>
              </a:xfrm>
              <a:prstGeom prst="rect">
                <a:avLst/>
              </a:prstGeom>
              <a:noFill/>
            </p:spPr>
            <p:txBody>
              <a:bodyPr wrap="none" rtlCol="0">
                <a:spAutoFit/>
              </a:bodyPr>
              <a:lstStyle/>
              <a:p>
                <a:r>
                  <a:rPr lang="en-US" sz="1400" dirty="0">
                    <a:latin typeface="Arial"/>
                    <a:cs typeface="Arial"/>
                  </a:rPr>
                  <a:t>ATLAS</a:t>
                </a:r>
              </a:p>
            </p:txBody>
          </p:sp>
        </p:grpSp>
        <p:grpSp>
          <p:nvGrpSpPr>
            <p:cNvPr id="21" name="Group 31">
              <a:extLst>
                <a:ext uri="{FF2B5EF4-FFF2-40B4-BE49-F238E27FC236}">
                  <a16:creationId xmlns:a16="http://schemas.microsoft.com/office/drawing/2014/main" xmlns="" id="{A85A0AF6-882B-504F-A042-B22D20C7B447}"/>
                </a:ext>
              </a:extLst>
            </p:cNvPr>
            <p:cNvGrpSpPr/>
            <p:nvPr/>
          </p:nvGrpSpPr>
          <p:grpSpPr>
            <a:xfrm>
              <a:off x="304800" y="3547536"/>
              <a:ext cx="914400" cy="533400"/>
              <a:chOff x="914400" y="4343400"/>
              <a:chExt cx="914400" cy="533400"/>
            </a:xfrm>
            <a:solidFill>
              <a:srgbClr val="FF6600"/>
            </a:solidFill>
          </p:grpSpPr>
          <p:sp>
            <p:nvSpPr>
              <p:cNvPr id="31" name="Snip Diagonal Corner Rectangle 30">
                <a:extLst>
                  <a:ext uri="{FF2B5EF4-FFF2-40B4-BE49-F238E27FC236}">
                    <a16:creationId xmlns:a16="http://schemas.microsoft.com/office/drawing/2014/main" xmlns="" id="{309A14BC-5536-244B-A24F-5F3AF6D4E08F}"/>
                  </a:ext>
                </a:extLst>
              </p:cNvPr>
              <p:cNvSpPr/>
              <p:nvPr/>
            </p:nvSpPr>
            <p:spPr>
              <a:xfrm>
                <a:off x="914400" y="4343400"/>
                <a:ext cx="914400" cy="533400"/>
              </a:xfrm>
              <a:prstGeom prst="snip2DiagRect">
                <a:avLst>
                  <a:gd name="adj1" fmla="val 0"/>
                  <a:gd name="adj2" fmla="val 16667"/>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07FAD8E6-3B8C-D144-BD1C-253956230BFC}"/>
                  </a:ext>
                </a:extLst>
              </p:cNvPr>
              <p:cNvSpPr txBox="1"/>
              <p:nvPr/>
            </p:nvSpPr>
            <p:spPr>
              <a:xfrm>
                <a:off x="1066800" y="4419600"/>
                <a:ext cx="563814" cy="307777"/>
              </a:xfrm>
              <a:prstGeom prst="rect">
                <a:avLst/>
              </a:prstGeom>
              <a:grpFill/>
            </p:spPr>
            <p:txBody>
              <a:bodyPr wrap="none" rtlCol="0">
                <a:spAutoFit/>
              </a:bodyPr>
              <a:lstStyle/>
              <a:p>
                <a:r>
                  <a:rPr lang="en-US" sz="1400" dirty="0">
                    <a:latin typeface="Arial"/>
                    <a:cs typeface="Arial"/>
                  </a:rPr>
                  <a:t>GPS</a:t>
                </a:r>
              </a:p>
            </p:txBody>
          </p:sp>
        </p:grpSp>
        <p:cxnSp>
          <p:nvCxnSpPr>
            <p:cNvPr id="22" name="Straight Connector 21">
              <a:extLst>
                <a:ext uri="{FF2B5EF4-FFF2-40B4-BE49-F238E27FC236}">
                  <a16:creationId xmlns:a16="http://schemas.microsoft.com/office/drawing/2014/main" xmlns="" id="{2561CBCE-1F71-E640-B187-51CD2193E53D}"/>
                </a:ext>
              </a:extLst>
            </p:cNvPr>
            <p:cNvCxnSpPr>
              <a:stCxn id="31" idx="3"/>
            </p:cNvCxnSpPr>
            <p:nvPr/>
          </p:nvCxnSpPr>
          <p:spPr>
            <a:xfrm rot="5400000" flipH="1" flipV="1">
              <a:off x="342900" y="2518836"/>
              <a:ext cx="1447800" cy="609600"/>
            </a:xfrm>
            <a:prstGeom prst="line">
              <a:avLst/>
            </a:prstGeom>
            <a:ln w="25400" cap="flat" cmpd="sng" algn="ctr">
              <a:solidFill>
                <a:srgbClr val="FF660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xmlns="" id="{DA807BE3-C274-EB4F-B7E3-884A4C6249E7}"/>
                </a:ext>
              </a:extLst>
            </p:cNvPr>
            <p:cNvSpPr txBox="1"/>
            <p:nvPr/>
          </p:nvSpPr>
          <p:spPr>
            <a:xfrm rot="3355425">
              <a:off x="1853606" y="4036442"/>
              <a:ext cx="2420279" cy="307777"/>
            </a:xfrm>
            <a:prstGeom prst="rect">
              <a:avLst/>
            </a:prstGeom>
            <a:noFill/>
          </p:spPr>
          <p:txBody>
            <a:bodyPr wrap="none" rtlCol="0">
              <a:spAutoFit/>
            </a:bodyPr>
            <a:lstStyle/>
            <a:p>
              <a:r>
                <a:rPr lang="en-US" sz="1400" dirty="0">
                  <a:latin typeface="Arial"/>
                  <a:cs typeface="Arial"/>
                </a:rPr>
                <a:t>Ground-based laser ranging</a:t>
              </a:r>
            </a:p>
          </p:txBody>
        </p:sp>
        <p:sp>
          <p:nvSpPr>
            <p:cNvPr id="24" name="TextBox 23">
              <a:extLst>
                <a:ext uri="{FF2B5EF4-FFF2-40B4-BE49-F238E27FC236}">
                  <a16:creationId xmlns:a16="http://schemas.microsoft.com/office/drawing/2014/main" xmlns="" id="{DAD42789-1FDB-E54B-949D-E167864BAA77}"/>
                </a:ext>
              </a:extLst>
            </p:cNvPr>
            <p:cNvSpPr txBox="1"/>
            <p:nvPr/>
          </p:nvSpPr>
          <p:spPr>
            <a:xfrm>
              <a:off x="5334000" y="4614336"/>
              <a:ext cx="3428999" cy="1384995"/>
            </a:xfrm>
            <a:prstGeom prst="rect">
              <a:avLst/>
            </a:prstGeom>
            <a:solidFill>
              <a:srgbClr val="CCFFCC"/>
            </a:solidFill>
            <a:ln>
              <a:solidFill>
                <a:schemeClr val="tx1"/>
              </a:solidFill>
            </a:ln>
          </p:spPr>
          <p:txBody>
            <a:bodyPr wrap="square" rtlCol="0">
              <a:spAutoFit/>
            </a:bodyPr>
            <a:lstStyle/>
            <a:p>
              <a:r>
                <a:rPr lang="en-US" sz="1400" dirty="0">
                  <a:latin typeface="Arial"/>
                  <a:cs typeface="Arial"/>
                </a:rPr>
                <a:t>ICESat-2 wants to know </a:t>
              </a:r>
              <a:r>
                <a:rPr lang="en-US" sz="1400" dirty="0">
                  <a:solidFill>
                    <a:srgbClr val="3366FF"/>
                  </a:solidFill>
                  <a:latin typeface="Arial"/>
                  <a:cs typeface="Arial"/>
                </a:rPr>
                <a:t>elevation</a:t>
              </a:r>
            </a:p>
            <a:p>
              <a:endParaRPr lang="en-US" sz="1400" dirty="0">
                <a:latin typeface="Arial"/>
                <a:cs typeface="Arial"/>
              </a:endParaRPr>
            </a:p>
            <a:p>
              <a:r>
                <a:rPr lang="en-US" sz="1400" dirty="0">
                  <a:latin typeface="Arial"/>
                  <a:cs typeface="Arial"/>
                </a:rPr>
                <a:t>ATLAS measures </a:t>
              </a:r>
              <a:r>
                <a:rPr lang="en-US" sz="1400" dirty="0">
                  <a:solidFill>
                    <a:srgbClr val="008000"/>
                  </a:solidFill>
                  <a:latin typeface="Arial"/>
                  <a:cs typeface="Arial"/>
                </a:rPr>
                <a:t>range (time of flight) </a:t>
              </a:r>
              <a:r>
                <a:rPr lang="en-US" sz="1400" dirty="0">
                  <a:latin typeface="Arial"/>
                  <a:cs typeface="Arial"/>
                </a:rPr>
                <a:t>and </a:t>
              </a:r>
              <a:r>
                <a:rPr lang="en-US" sz="1400" dirty="0">
                  <a:solidFill>
                    <a:srgbClr val="FF6600"/>
                  </a:solidFill>
                  <a:latin typeface="Arial"/>
                  <a:cs typeface="Arial"/>
                </a:rPr>
                <a:t>absolute pointing</a:t>
              </a:r>
            </a:p>
            <a:p>
              <a:endParaRPr lang="en-US" sz="1400" dirty="0">
                <a:latin typeface="Arial"/>
                <a:cs typeface="Arial"/>
              </a:endParaRPr>
            </a:p>
            <a:p>
              <a:r>
                <a:rPr lang="en-US" sz="1400" dirty="0">
                  <a:latin typeface="Arial"/>
                  <a:cs typeface="Arial"/>
                </a:rPr>
                <a:t>Other elements finish the task</a:t>
              </a:r>
            </a:p>
          </p:txBody>
        </p:sp>
        <p:sp>
          <p:nvSpPr>
            <p:cNvPr id="25" name="Arc 24">
              <a:extLst>
                <a:ext uri="{FF2B5EF4-FFF2-40B4-BE49-F238E27FC236}">
                  <a16:creationId xmlns:a16="http://schemas.microsoft.com/office/drawing/2014/main" xmlns="" id="{B6ECDFE0-EE78-8D4C-876A-B2802AC5AA6F}"/>
                </a:ext>
              </a:extLst>
            </p:cNvPr>
            <p:cNvSpPr/>
            <p:nvPr/>
          </p:nvSpPr>
          <p:spPr>
            <a:xfrm rot="528013">
              <a:off x="1627976" y="1670312"/>
              <a:ext cx="685800" cy="685800"/>
            </a:xfrm>
            <a:prstGeom prst="arc">
              <a:avLst>
                <a:gd name="adj1" fmla="val 20285468"/>
                <a:gd name="adj2" fmla="val 281644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xmlns="" id="{9281B547-E285-0E4F-AB96-F1325AB0FE73}"/>
                </a:ext>
              </a:extLst>
            </p:cNvPr>
            <p:cNvCxnSpPr>
              <a:endCxn id="33" idx="3"/>
            </p:cNvCxnSpPr>
            <p:nvPr/>
          </p:nvCxnSpPr>
          <p:spPr>
            <a:xfrm>
              <a:off x="228600" y="1413936"/>
              <a:ext cx="924657" cy="290785"/>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27" name="Arc 26">
              <a:extLst>
                <a:ext uri="{FF2B5EF4-FFF2-40B4-BE49-F238E27FC236}">
                  <a16:creationId xmlns:a16="http://schemas.microsoft.com/office/drawing/2014/main" xmlns="" id="{A69A0D56-F817-F44E-A8AD-CD051708C4CF}"/>
                </a:ext>
              </a:extLst>
            </p:cNvPr>
            <p:cNvSpPr/>
            <p:nvPr/>
          </p:nvSpPr>
          <p:spPr>
            <a:xfrm rot="528013">
              <a:off x="725116" y="1075139"/>
              <a:ext cx="1673968" cy="1638921"/>
            </a:xfrm>
            <a:prstGeom prst="arc">
              <a:avLst>
                <a:gd name="adj1" fmla="val 11602066"/>
                <a:gd name="adj2" fmla="val 239975"/>
              </a:avLst>
            </a:prstGeom>
            <a:ln>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xmlns="" id="{0C81A88D-2AEC-4042-AFDE-61CA71895D93}"/>
                </a:ext>
              </a:extLst>
            </p:cNvPr>
            <p:cNvSpPr txBox="1"/>
            <p:nvPr/>
          </p:nvSpPr>
          <p:spPr>
            <a:xfrm rot="20666533">
              <a:off x="2268324" y="1288540"/>
              <a:ext cx="1438790" cy="307777"/>
            </a:xfrm>
            <a:prstGeom prst="rect">
              <a:avLst/>
            </a:prstGeom>
            <a:noFill/>
          </p:spPr>
          <p:txBody>
            <a:bodyPr wrap="none" rtlCol="0">
              <a:spAutoFit/>
            </a:bodyPr>
            <a:lstStyle/>
            <a:p>
              <a:r>
                <a:rPr lang="en-US" sz="1400" dirty="0">
                  <a:latin typeface="Arial"/>
                  <a:cs typeface="Arial"/>
                </a:rPr>
                <a:t>ATLAS Pointing</a:t>
              </a:r>
            </a:p>
          </p:txBody>
        </p:sp>
        <p:pic>
          <p:nvPicPr>
            <p:cNvPr id="29" name="Picture 28">
              <a:extLst>
                <a:ext uri="{FF2B5EF4-FFF2-40B4-BE49-F238E27FC236}">
                  <a16:creationId xmlns:a16="http://schemas.microsoft.com/office/drawing/2014/main" xmlns="" id="{B5AD7796-61B4-8F4B-8FA6-AE23726C37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9996214">
              <a:off x="5970067" y="2196624"/>
              <a:ext cx="174009" cy="239262"/>
            </a:xfrm>
            <a:prstGeom prst="rect">
              <a:avLst/>
            </a:prstGeom>
          </p:spPr>
        </p:pic>
        <p:sp>
          <p:nvSpPr>
            <p:cNvPr id="30" name="TextBox 29">
              <a:extLst>
                <a:ext uri="{FF2B5EF4-FFF2-40B4-BE49-F238E27FC236}">
                  <a16:creationId xmlns:a16="http://schemas.microsoft.com/office/drawing/2014/main" xmlns="" id="{F5BDB253-C59F-2D4B-B662-6083BE64036F}"/>
                </a:ext>
              </a:extLst>
            </p:cNvPr>
            <p:cNvSpPr txBox="1"/>
            <p:nvPr/>
          </p:nvSpPr>
          <p:spPr>
            <a:xfrm>
              <a:off x="142651" y="4679672"/>
              <a:ext cx="3254492" cy="1169551"/>
            </a:xfrm>
            <a:prstGeom prst="rect">
              <a:avLst/>
            </a:prstGeom>
            <a:noFill/>
            <a:ln>
              <a:noFill/>
            </a:ln>
          </p:spPr>
          <p:txBody>
            <a:bodyPr wrap="none" rtlCol="0">
              <a:spAutoFit/>
            </a:bodyPr>
            <a:lstStyle/>
            <a:p>
              <a:r>
                <a:rPr lang="en-US" sz="1400" dirty="0"/>
                <a:t>Measurement concept drives ATLAS</a:t>
              </a:r>
            </a:p>
            <a:p>
              <a:r>
                <a:rPr lang="en-US" sz="1400" u="sng" dirty="0"/>
                <a:t>Key Performance Parameters (KPP’s)</a:t>
              </a:r>
              <a:r>
                <a:rPr lang="en-US" sz="1400" dirty="0"/>
                <a:t>: </a:t>
              </a:r>
            </a:p>
            <a:p>
              <a:pPr marL="285750" indent="-285750">
                <a:buFont typeface="Arial" pitchFamily="34" charset="0"/>
                <a:buChar char="•"/>
              </a:pPr>
              <a:r>
                <a:rPr lang="en-US" sz="1400" dirty="0"/>
                <a:t>Radiometry (signal &amp; stray light) </a:t>
              </a:r>
            </a:p>
            <a:p>
              <a:pPr marL="285750" indent="-285750">
                <a:buFont typeface="Arial" pitchFamily="34" charset="0"/>
                <a:buChar char="•"/>
              </a:pPr>
              <a:r>
                <a:rPr lang="en-US" sz="1400" dirty="0"/>
                <a:t>Alignment (internal &amp; external)</a:t>
              </a:r>
            </a:p>
            <a:p>
              <a:pPr marL="285750" indent="-285750">
                <a:buFont typeface="Arial" pitchFamily="34" charset="0"/>
                <a:buChar char="•"/>
              </a:pPr>
              <a:r>
                <a:rPr lang="en-US" sz="1400" dirty="0"/>
                <a:t>Timing (precision &amp; bias)</a:t>
              </a:r>
            </a:p>
          </p:txBody>
        </p:sp>
      </p:grpSp>
    </p:spTree>
    <p:extLst>
      <p:ext uri="{BB962C8B-B14F-4D97-AF65-F5344CB8AC3E}">
        <p14:creationId xmlns:p14="http://schemas.microsoft.com/office/powerpoint/2010/main" val="1933587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t>Status of Receiver Algorithms On-Orbit</a:t>
            </a:r>
          </a:p>
        </p:txBody>
      </p:sp>
      <p:sp>
        <p:nvSpPr>
          <p:cNvPr id="5" name="TextBox 4"/>
          <p:cNvSpPr txBox="1"/>
          <p:nvPr/>
        </p:nvSpPr>
        <p:spPr>
          <a:xfrm>
            <a:off x="327546" y="995083"/>
            <a:ext cx="8488908" cy="5539978"/>
          </a:xfrm>
          <a:prstGeom prst="rect">
            <a:avLst/>
          </a:prstGeom>
          <a:noFill/>
        </p:spPr>
        <p:txBody>
          <a:bodyPr wrap="square" rtlCol="0">
            <a:spAutoFit/>
          </a:bodyPr>
          <a:lstStyle/>
          <a:p>
            <a:pPr>
              <a:buFont typeface="Wingdings" pitchFamily="2" charset="2"/>
              <a:buChar char="§"/>
            </a:pPr>
            <a:r>
              <a:rPr lang="en-US" dirty="0"/>
              <a:t> </a:t>
            </a:r>
            <a:r>
              <a:rPr lang="en-US" dirty="0">
                <a:latin typeface="Calibri" pitchFamily="34" charset="0"/>
              </a:rPr>
              <a:t>Rx Algorithms appear to be working very well.  Science Team has brought up a couple of minor issues as they examine the on-orbit data.</a:t>
            </a:r>
          </a:p>
          <a:p>
            <a:endParaRPr lang="en-US" sz="1200" dirty="0">
              <a:latin typeface="Calibri" pitchFamily="34" charset="0"/>
            </a:endParaRPr>
          </a:p>
          <a:p>
            <a:pPr>
              <a:buFont typeface="Wingdings" pitchFamily="2" charset="2"/>
              <a:buChar char="§"/>
            </a:pPr>
            <a:r>
              <a:rPr lang="en-US" dirty="0">
                <a:latin typeface="Calibri" pitchFamily="34" charset="0"/>
              </a:rPr>
              <a:t> Signal is being found &gt; 60% of the time although more cloud returns are being identified as signal than we had anticipated.  The real percentage of surface returns found is probably about what we expected (~50%).</a:t>
            </a:r>
          </a:p>
          <a:p>
            <a:pPr>
              <a:buFont typeface="Wingdings" pitchFamily="2" charset="2"/>
              <a:buChar char="§"/>
            </a:pPr>
            <a:endParaRPr lang="en-US" sz="1200" dirty="0">
              <a:latin typeface="Calibri" pitchFamily="34" charset="0"/>
            </a:endParaRPr>
          </a:p>
          <a:p>
            <a:pPr>
              <a:buFont typeface="Wingdings" pitchFamily="2" charset="2"/>
              <a:buChar char="§"/>
            </a:pPr>
            <a:r>
              <a:rPr lang="en-US" dirty="0">
                <a:latin typeface="Calibri" pitchFamily="34" charset="0"/>
              </a:rPr>
              <a:t> Rx Algorithms Team is finding that when surface returns can be seen in the atmospheric histogram, the onboard algorithms are finding and sending them down in the telemetry.</a:t>
            </a:r>
          </a:p>
          <a:p>
            <a:pPr>
              <a:buFont typeface="Wingdings" pitchFamily="2" charset="2"/>
              <a:buChar char="§"/>
            </a:pPr>
            <a:endParaRPr lang="en-US" sz="1200" dirty="0">
              <a:latin typeface="Calibri" pitchFamily="34" charset="0"/>
            </a:endParaRPr>
          </a:p>
          <a:p>
            <a:pPr>
              <a:buFont typeface="Wingdings" pitchFamily="2" charset="2"/>
              <a:buChar char="§"/>
            </a:pPr>
            <a:r>
              <a:rPr lang="en-US" dirty="0">
                <a:latin typeface="Calibri" pitchFamily="34" charset="0"/>
              </a:rPr>
              <a:t> Daily data volume has been running high as was expected during Commissioning due to the testing being performed.  But most days it is &lt; 580 Gb.  We are monitoring the rising of avg. background rate as solar angle increases, which will cause data volume to go up.</a:t>
            </a:r>
          </a:p>
          <a:p>
            <a:pPr>
              <a:buFont typeface="Wingdings" pitchFamily="2" charset="2"/>
              <a:buChar char="§"/>
            </a:pPr>
            <a:endParaRPr lang="en-US" sz="1200" dirty="0">
              <a:latin typeface="Calibri" pitchFamily="34" charset="0"/>
            </a:endParaRPr>
          </a:p>
          <a:p>
            <a:pPr>
              <a:buFont typeface="Wingdings" pitchFamily="2" charset="2"/>
              <a:buChar char="§"/>
            </a:pPr>
            <a:r>
              <a:rPr lang="en-US" dirty="0">
                <a:latin typeface="Calibri" pitchFamily="34" charset="0"/>
              </a:rPr>
              <a:t> After Commissioning, a few onboard parameters will need to be modified to optimize performance.  This will be done via CCR.  This includes the required update of the onboard laser vectors from the POD team.</a:t>
            </a:r>
          </a:p>
          <a:p>
            <a:endParaRPr lang="en-US" sz="1200" dirty="0">
              <a:latin typeface="Calibri" pitchFamily="34" charset="0"/>
            </a:endParaRPr>
          </a:p>
          <a:p>
            <a:pPr>
              <a:buFont typeface="Wingdings" pitchFamily="2" charset="2"/>
              <a:buChar char="§"/>
            </a:pPr>
            <a:r>
              <a:rPr lang="en-US" dirty="0">
                <a:latin typeface="Calibri" pitchFamily="34" charset="0"/>
              </a:rPr>
              <a:t> The ISF is running through 5 parameter modification tests for us on ATLAS from 11/4 to 11/12.  These are (1) increased data volume, (2) decreased data volume, (3) increased range window, (4) offset range window and (5) additional telemetry band padding.</a:t>
            </a:r>
          </a:p>
        </p:txBody>
      </p:sp>
    </p:spTree>
    <p:extLst>
      <p:ext uri="{BB962C8B-B14F-4D97-AF65-F5344CB8AC3E}">
        <p14:creationId xmlns:p14="http://schemas.microsoft.com/office/powerpoint/2010/main" val="36577190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Receiver Algorithms On-Orbit Example</a:t>
            </a:r>
            <a:br>
              <a:rPr lang="en-US" sz="2400" dirty="0"/>
            </a:br>
            <a:r>
              <a:rPr lang="en-US" sz="2400" dirty="0"/>
              <a:t>Track over the Himalayas</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07440" y="3671455"/>
            <a:ext cx="6410960" cy="2678434"/>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95081"/>
            <a:ext cx="9144000" cy="2676373"/>
          </a:xfrm>
          <a:prstGeom prst="rect">
            <a:avLst/>
          </a:prstGeom>
        </p:spPr>
      </p:pic>
      <p:cxnSp>
        <p:nvCxnSpPr>
          <p:cNvPr id="11" name="Straight Arrow Connector 10"/>
          <p:cNvCxnSpPr/>
          <p:nvPr/>
        </p:nvCxnSpPr>
        <p:spPr bwMode="auto">
          <a:xfrm flipH="1">
            <a:off x="1981200" y="2978727"/>
            <a:ext cx="111760" cy="2558473"/>
          </a:xfrm>
          <a:prstGeom prst="straightConnector1">
            <a:avLst/>
          </a:prstGeom>
          <a:solidFill>
            <a:schemeClr val="accent1"/>
          </a:solidFill>
          <a:ln w="25400" cap="flat" cmpd="sng" algn="ctr">
            <a:solidFill>
              <a:srgbClr val="FFFF00"/>
            </a:solidFill>
            <a:prstDash val="solid"/>
            <a:round/>
            <a:headEnd type="none" w="med" len="med"/>
            <a:tailEnd type="triangle"/>
          </a:ln>
          <a:effectLst/>
        </p:spPr>
      </p:cxnSp>
      <p:cxnSp>
        <p:nvCxnSpPr>
          <p:cNvPr id="13" name="Straight Arrow Connector 12"/>
          <p:cNvCxnSpPr/>
          <p:nvPr/>
        </p:nvCxnSpPr>
        <p:spPr bwMode="auto">
          <a:xfrm>
            <a:off x="5299587" y="2978727"/>
            <a:ext cx="1300257" cy="1856509"/>
          </a:xfrm>
          <a:prstGeom prst="straightConnector1">
            <a:avLst/>
          </a:prstGeom>
          <a:solidFill>
            <a:schemeClr val="accent1"/>
          </a:solidFill>
          <a:ln w="25400" cap="flat" cmpd="sng" algn="ctr">
            <a:solidFill>
              <a:srgbClr val="FFFF00"/>
            </a:solidFill>
            <a:prstDash val="solid"/>
            <a:round/>
            <a:headEnd type="none" w="med" len="med"/>
            <a:tailEnd type="triangle"/>
          </a:ln>
          <a:effectLst/>
        </p:spPr>
      </p:cxnSp>
      <p:sp>
        <p:nvSpPr>
          <p:cNvPr id="17" name="TextBox 16"/>
          <p:cNvSpPr txBox="1"/>
          <p:nvPr/>
        </p:nvSpPr>
        <p:spPr>
          <a:xfrm>
            <a:off x="955965" y="1565560"/>
            <a:ext cx="2923308" cy="646331"/>
          </a:xfrm>
          <a:prstGeom prst="rect">
            <a:avLst/>
          </a:prstGeom>
          <a:noFill/>
        </p:spPr>
        <p:txBody>
          <a:bodyPr wrap="square" rtlCol="0">
            <a:spAutoFit/>
          </a:bodyPr>
          <a:lstStyle/>
          <a:p>
            <a:r>
              <a:rPr lang="en-US" dirty="0"/>
              <a:t>Telemetry Bands in Range Windows</a:t>
            </a:r>
          </a:p>
        </p:txBody>
      </p:sp>
      <p:sp>
        <p:nvSpPr>
          <p:cNvPr id="18" name="TextBox 17"/>
          <p:cNvSpPr txBox="1"/>
          <p:nvPr/>
        </p:nvSpPr>
        <p:spPr>
          <a:xfrm>
            <a:off x="7509161" y="3782289"/>
            <a:ext cx="1283855" cy="1200329"/>
          </a:xfrm>
          <a:prstGeom prst="rect">
            <a:avLst/>
          </a:prstGeom>
          <a:noFill/>
        </p:spPr>
        <p:txBody>
          <a:bodyPr wrap="square" rtlCol="0">
            <a:spAutoFit/>
          </a:bodyPr>
          <a:lstStyle/>
          <a:p>
            <a:r>
              <a:rPr lang="en-US" dirty="0"/>
              <a:t>Steve Palm’s Atmos. </a:t>
            </a:r>
            <a:r>
              <a:rPr lang="en-US" dirty="0" err="1"/>
              <a:t>Hist</a:t>
            </a:r>
            <a:r>
              <a:rPr lang="en-US" dirty="0"/>
              <a:t> Plot</a:t>
            </a:r>
          </a:p>
        </p:txBody>
      </p:sp>
      <p:cxnSp>
        <p:nvCxnSpPr>
          <p:cNvPr id="20" name="Straight Connector 19"/>
          <p:cNvCxnSpPr/>
          <p:nvPr/>
        </p:nvCxnSpPr>
        <p:spPr bwMode="auto">
          <a:xfrm>
            <a:off x="2092960" y="2978727"/>
            <a:ext cx="3206627" cy="0"/>
          </a:xfrm>
          <a:prstGeom prst="line">
            <a:avLst/>
          </a:prstGeom>
          <a:ln>
            <a:solidFill>
              <a:srgbClr val="FFFF00"/>
            </a:solidFill>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3" name="TextBox 2"/>
          <p:cNvSpPr txBox="1"/>
          <p:nvPr/>
        </p:nvSpPr>
        <p:spPr>
          <a:xfrm>
            <a:off x="4988052" y="3630388"/>
            <a:ext cx="941832" cy="584775"/>
          </a:xfrm>
          <a:prstGeom prst="rect">
            <a:avLst/>
          </a:prstGeom>
          <a:noFill/>
        </p:spPr>
        <p:txBody>
          <a:bodyPr wrap="square" rtlCol="0">
            <a:spAutoFit/>
          </a:bodyPr>
          <a:lstStyle/>
          <a:p>
            <a:r>
              <a:rPr lang="en-US" sz="1600" dirty="0">
                <a:solidFill>
                  <a:schemeClr val="bg1"/>
                </a:solidFill>
              </a:rPr>
              <a:t>surface returns</a:t>
            </a:r>
          </a:p>
        </p:txBody>
      </p:sp>
      <p:cxnSp>
        <p:nvCxnSpPr>
          <p:cNvPr id="5" name="Straight Arrow Connector 4"/>
          <p:cNvCxnSpPr>
            <a:stCxn id="3" idx="2"/>
          </p:cNvCxnSpPr>
          <p:nvPr/>
        </p:nvCxnSpPr>
        <p:spPr bwMode="auto">
          <a:xfrm>
            <a:off x="5458968" y="4215163"/>
            <a:ext cx="374770" cy="896222"/>
          </a:xfrm>
          <a:prstGeom prst="straightConnector1">
            <a:avLst/>
          </a:prstGeom>
          <a:solidFill>
            <a:schemeClr val="accent1"/>
          </a:solidFill>
          <a:ln w="25400" cap="flat" cmpd="sng" algn="ctr">
            <a:solidFill>
              <a:schemeClr val="bg1"/>
            </a:solidFill>
            <a:prstDash val="solid"/>
            <a:round/>
            <a:headEnd type="none" w="med" len="med"/>
            <a:tailEnd type="triangle"/>
          </a:ln>
          <a:effectLst/>
        </p:spPr>
      </p:cxnSp>
      <p:cxnSp>
        <p:nvCxnSpPr>
          <p:cNvPr id="14" name="Straight Arrow Connector 13"/>
          <p:cNvCxnSpPr>
            <a:stCxn id="3" idx="2"/>
          </p:cNvCxnSpPr>
          <p:nvPr/>
        </p:nvCxnSpPr>
        <p:spPr bwMode="auto">
          <a:xfrm flipH="1">
            <a:off x="4613282" y="4215163"/>
            <a:ext cx="845686" cy="1792445"/>
          </a:xfrm>
          <a:prstGeom prst="straightConnector1">
            <a:avLst/>
          </a:prstGeom>
          <a:solidFill>
            <a:schemeClr val="accent1"/>
          </a:solidFill>
          <a:ln w="25400" cap="flat" cmpd="sng" algn="ctr">
            <a:solidFill>
              <a:schemeClr val="bg1"/>
            </a:solidFill>
            <a:prstDash val="solid"/>
            <a:round/>
            <a:headEnd type="none" w="med" len="med"/>
            <a:tailEnd type="triangle"/>
          </a:ln>
          <a:effectLst/>
        </p:spPr>
      </p:cxnSp>
      <p:sp>
        <p:nvSpPr>
          <p:cNvPr id="19" name="TextBox 18"/>
          <p:cNvSpPr txBox="1"/>
          <p:nvPr/>
        </p:nvSpPr>
        <p:spPr>
          <a:xfrm>
            <a:off x="3333119" y="3625780"/>
            <a:ext cx="941832" cy="338554"/>
          </a:xfrm>
          <a:prstGeom prst="rect">
            <a:avLst/>
          </a:prstGeom>
          <a:noFill/>
        </p:spPr>
        <p:txBody>
          <a:bodyPr wrap="square" rtlCol="0">
            <a:spAutoFit/>
          </a:bodyPr>
          <a:lstStyle/>
          <a:p>
            <a:r>
              <a:rPr lang="en-US" sz="1600" dirty="0">
                <a:solidFill>
                  <a:schemeClr val="bg1"/>
                </a:solidFill>
              </a:rPr>
              <a:t>clouds</a:t>
            </a:r>
          </a:p>
        </p:txBody>
      </p:sp>
      <p:cxnSp>
        <p:nvCxnSpPr>
          <p:cNvPr id="21" name="Straight Arrow Connector 20"/>
          <p:cNvCxnSpPr>
            <a:stCxn id="19" idx="2"/>
          </p:cNvCxnSpPr>
          <p:nvPr/>
        </p:nvCxnSpPr>
        <p:spPr bwMode="auto">
          <a:xfrm flipH="1">
            <a:off x="3719671" y="3964334"/>
            <a:ext cx="84364" cy="354172"/>
          </a:xfrm>
          <a:prstGeom prst="straightConnector1">
            <a:avLst/>
          </a:prstGeom>
          <a:solidFill>
            <a:schemeClr val="accent1"/>
          </a:solidFill>
          <a:ln w="25400" cap="flat" cmpd="sng" algn="ctr">
            <a:solidFill>
              <a:schemeClr val="bg1"/>
            </a:solidFill>
            <a:prstDash val="solid"/>
            <a:round/>
            <a:headEnd type="none" w="med" len="med"/>
            <a:tailEnd type="triangle"/>
          </a:ln>
          <a:effectLst/>
        </p:spPr>
      </p:cxnSp>
      <p:cxnSp>
        <p:nvCxnSpPr>
          <p:cNvPr id="23" name="Straight Arrow Connector 22"/>
          <p:cNvCxnSpPr>
            <a:stCxn id="19" idx="2"/>
          </p:cNvCxnSpPr>
          <p:nvPr/>
        </p:nvCxnSpPr>
        <p:spPr bwMode="auto">
          <a:xfrm>
            <a:off x="3804035" y="3964334"/>
            <a:ext cx="331976" cy="1147051"/>
          </a:xfrm>
          <a:prstGeom prst="straightConnector1">
            <a:avLst/>
          </a:prstGeom>
          <a:solidFill>
            <a:schemeClr val="accent1"/>
          </a:solidFill>
          <a:ln w="25400" cap="flat" cmpd="sng" algn="ctr">
            <a:solidFill>
              <a:schemeClr val="bg1"/>
            </a:solidFill>
            <a:prstDash val="solid"/>
            <a:round/>
            <a:headEnd type="none" w="med" len="med"/>
            <a:tailEnd type="triangle"/>
          </a:ln>
          <a:effectLst/>
        </p:spPr>
      </p:cxnSp>
    </p:spTree>
    <p:extLst>
      <p:ext uri="{BB962C8B-B14F-4D97-AF65-F5344CB8AC3E}">
        <p14:creationId xmlns:p14="http://schemas.microsoft.com/office/powerpoint/2010/main" val="29933613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50522" y="1364920"/>
            <a:ext cx="2992582" cy="300082"/>
          </a:xfrm>
          <a:prstGeom prst="rect">
            <a:avLst/>
          </a:prstGeom>
          <a:noFill/>
        </p:spPr>
        <p:txBody>
          <a:bodyPr wrap="square" rtlCol="0">
            <a:spAutoFit/>
          </a:bodyPr>
          <a:lstStyle/>
          <a:p>
            <a:r>
              <a:rPr lang="en-US" sz="1350" dirty="0">
                <a:solidFill>
                  <a:schemeClr val="bg1"/>
                </a:solidFill>
              </a:rPr>
              <a:t>10/11/18  22:18:20 – 22:26:49</a:t>
            </a:r>
          </a:p>
        </p:txBody>
      </p:sp>
      <p:sp>
        <p:nvSpPr>
          <p:cNvPr id="6" name="Title 1"/>
          <p:cNvSpPr txBox="1">
            <a:spLocks/>
          </p:cNvSpPr>
          <p:nvPr/>
        </p:nvSpPr>
        <p:spPr>
          <a:xfrm>
            <a:off x="1733179" y="200007"/>
            <a:ext cx="6419850" cy="771525"/>
          </a:xfrm>
          <a:prstGeom prst="rect">
            <a:avLst/>
          </a:prstGeom>
        </p:spPr>
        <p:txBody>
          <a:bodyPr/>
          <a:lstStyle>
            <a:lvl1pPr algn="ctr" rtl="0" eaLnBrk="0" fontAlgn="base" hangingPunct="0">
              <a:lnSpc>
                <a:spcPct val="85000"/>
              </a:lnSpc>
              <a:spcBef>
                <a:spcPct val="0"/>
              </a:spcBef>
              <a:spcAft>
                <a:spcPct val="0"/>
              </a:spcAft>
              <a:defRPr sz="2400" b="1">
                <a:solidFill>
                  <a:schemeClr val="tx1"/>
                </a:solidFill>
                <a:latin typeface="Cambria"/>
                <a:ea typeface="ＭＳ Ｐゴシック" pitchFamily="-106" charset="-128"/>
                <a:cs typeface="Cambria"/>
              </a:defRPr>
            </a:lvl1pPr>
            <a:lvl2pPr algn="ctr" rtl="0" eaLnBrk="0" fontAlgn="base" hangingPunct="0">
              <a:lnSpc>
                <a:spcPct val="85000"/>
              </a:lnSpc>
              <a:spcBef>
                <a:spcPct val="0"/>
              </a:spcBef>
              <a:spcAft>
                <a:spcPct val="0"/>
              </a:spcAft>
              <a:defRPr sz="2000" b="1">
                <a:solidFill>
                  <a:schemeClr val="hlink"/>
                </a:solidFill>
                <a:latin typeface="Book Antiqua" pitchFamily="18" charset="0"/>
                <a:ea typeface="ＭＳ Ｐゴシック" pitchFamily="-106" charset="-128"/>
                <a:cs typeface="ＭＳ Ｐゴシック" pitchFamily="-106" charset="-128"/>
              </a:defRPr>
            </a:lvl2pPr>
            <a:lvl3pPr algn="ctr" rtl="0" eaLnBrk="0" fontAlgn="base" hangingPunct="0">
              <a:lnSpc>
                <a:spcPct val="85000"/>
              </a:lnSpc>
              <a:spcBef>
                <a:spcPct val="0"/>
              </a:spcBef>
              <a:spcAft>
                <a:spcPct val="0"/>
              </a:spcAft>
              <a:defRPr sz="2000" b="1">
                <a:solidFill>
                  <a:schemeClr val="hlink"/>
                </a:solidFill>
                <a:latin typeface="Book Antiqua" pitchFamily="18" charset="0"/>
                <a:ea typeface="ＭＳ Ｐゴシック" pitchFamily="-106" charset="-128"/>
                <a:cs typeface="ＭＳ Ｐゴシック" pitchFamily="-106" charset="-128"/>
              </a:defRPr>
            </a:lvl3pPr>
            <a:lvl4pPr algn="ctr" rtl="0" eaLnBrk="0" fontAlgn="base" hangingPunct="0">
              <a:lnSpc>
                <a:spcPct val="85000"/>
              </a:lnSpc>
              <a:spcBef>
                <a:spcPct val="0"/>
              </a:spcBef>
              <a:spcAft>
                <a:spcPct val="0"/>
              </a:spcAft>
              <a:defRPr sz="2000" b="1">
                <a:solidFill>
                  <a:schemeClr val="hlink"/>
                </a:solidFill>
                <a:latin typeface="Book Antiqua" pitchFamily="18" charset="0"/>
                <a:ea typeface="ＭＳ Ｐゴシック" pitchFamily="-106" charset="-128"/>
                <a:cs typeface="ＭＳ Ｐゴシック" pitchFamily="-106" charset="-128"/>
              </a:defRPr>
            </a:lvl4pPr>
            <a:lvl5pPr algn="ctr" rtl="0" eaLnBrk="0" fontAlgn="base" hangingPunct="0">
              <a:lnSpc>
                <a:spcPct val="85000"/>
              </a:lnSpc>
              <a:spcBef>
                <a:spcPct val="0"/>
              </a:spcBef>
              <a:spcAft>
                <a:spcPct val="0"/>
              </a:spcAft>
              <a:defRPr sz="2000" b="1">
                <a:solidFill>
                  <a:schemeClr val="hlink"/>
                </a:solidFill>
                <a:latin typeface="Book Antiqua" pitchFamily="18" charset="0"/>
                <a:ea typeface="ＭＳ Ｐゴシック" pitchFamily="-106" charset="-128"/>
                <a:cs typeface="ＭＳ Ｐゴシック" pitchFamily="-106" charset="-128"/>
              </a:defRPr>
            </a:lvl5pPr>
            <a:lvl6pPr marL="457200" algn="ctr" rtl="0" eaLnBrk="0" fontAlgn="base" hangingPunct="0">
              <a:lnSpc>
                <a:spcPct val="85000"/>
              </a:lnSpc>
              <a:spcBef>
                <a:spcPct val="0"/>
              </a:spcBef>
              <a:spcAft>
                <a:spcPct val="0"/>
              </a:spcAft>
              <a:defRPr sz="2000" b="1">
                <a:solidFill>
                  <a:schemeClr val="hlink"/>
                </a:solidFill>
                <a:latin typeface="Book Antiqua" pitchFamily="18" charset="0"/>
              </a:defRPr>
            </a:lvl6pPr>
            <a:lvl7pPr marL="914400" algn="ctr" rtl="0" eaLnBrk="0" fontAlgn="base" hangingPunct="0">
              <a:lnSpc>
                <a:spcPct val="85000"/>
              </a:lnSpc>
              <a:spcBef>
                <a:spcPct val="0"/>
              </a:spcBef>
              <a:spcAft>
                <a:spcPct val="0"/>
              </a:spcAft>
              <a:defRPr sz="2000" b="1">
                <a:solidFill>
                  <a:schemeClr val="hlink"/>
                </a:solidFill>
                <a:latin typeface="Book Antiqua" pitchFamily="18" charset="0"/>
              </a:defRPr>
            </a:lvl7pPr>
            <a:lvl8pPr marL="1371600" algn="ctr" rtl="0" eaLnBrk="0" fontAlgn="base" hangingPunct="0">
              <a:lnSpc>
                <a:spcPct val="85000"/>
              </a:lnSpc>
              <a:spcBef>
                <a:spcPct val="0"/>
              </a:spcBef>
              <a:spcAft>
                <a:spcPct val="0"/>
              </a:spcAft>
              <a:defRPr sz="2000" b="1">
                <a:solidFill>
                  <a:schemeClr val="hlink"/>
                </a:solidFill>
                <a:latin typeface="Book Antiqua" pitchFamily="18" charset="0"/>
              </a:defRPr>
            </a:lvl8pPr>
            <a:lvl9pPr marL="1828800" algn="ctr" rtl="0" eaLnBrk="0" fontAlgn="base" hangingPunct="0">
              <a:lnSpc>
                <a:spcPct val="85000"/>
              </a:lnSpc>
              <a:spcBef>
                <a:spcPct val="0"/>
              </a:spcBef>
              <a:spcAft>
                <a:spcPct val="0"/>
              </a:spcAft>
              <a:defRPr sz="2000" b="1">
                <a:solidFill>
                  <a:schemeClr val="hlink"/>
                </a:solidFill>
                <a:latin typeface="Book Antiqua" pitchFamily="18" charset="0"/>
              </a:defRPr>
            </a:lvl9pPr>
          </a:lstStyle>
          <a:p>
            <a:pPr defTabSz="914400"/>
            <a:r>
              <a:rPr lang="en-US" kern="0" dirty="0"/>
              <a:t>Receiver Algorithms On-Orbit Example</a:t>
            </a:r>
            <a:br>
              <a:rPr lang="en-US" kern="0" dirty="0"/>
            </a:br>
            <a:r>
              <a:rPr lang="en-US" kern="0" dirty="0"/>
              <a:t>Track over the Himalayas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959510"/>
            <a:ext cx="9144000" cy="3586761"/>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65748"/>
            <a:ext cx="9144000" cy="2805706"/>
          </a:xfrm>
          <a:prstGeom prst="rect">
            <a:avLst/>
          </a:prstGeom>
        </p:spPr>
      </p:pic>
      <p:cxnSp>
        <p:nvCxnSpPr>
          <p:cNvPr id="8" name="Straight Arrow Connector 7"/>
          <p:cNvCxnSpPr/>
          <p:nvPr/>
        </p:nvCxnSpPr>
        <p:spPr bwMode="auto">
          <a:xfrm flipH="1">
            <a:off x="1346670" y="2804160"/>
            <a:ext cx="2641130" cy="3281680"/>
          </a:xfrm>
          <a:prstGeom prst="straightConnector1">
            <a:avLst/>
          </a:prstGeom>
          <a:solidFill>
            <a:schemeClr val="accent1"/>
          </a:solidFill>
          <a:ln w="25400" cap="flat" cmpd="sng" algn="ctr">
            <a:solidFill>
              <a:schemeClr val="accent1">
                <a:lumMod val="75000"/>
              </a:schemeClr>
            </a:solidFill>
            <a:prstDash val="solid"/>
            <a:round/>
            <a:headEnd type="none" w="med" len="med"/>
            <a:tailEnd type="triangle"/>
          </a:ln>
          <a:effectLst/>
        </p:spPr>
      </p:cxnSp>
      <p:cxnSp>
        <p:nvCxnSpPr>
          <p:cNvPr id="9" name="Straight Arrow Connector 8"/>
          <p:cNvCxnSpPr/>
          <p:nvPr/>
        </p:nvCxnSpPr>
        <p:spPr bwMode="auto">
          <a:xfrm>
            <a:off x="4433777" y="2804160"/>
            <a:ext cx="3633263" cy="1803699"/>
          </a:xfrm>
          <a:prstGeom prst="straightConnector1">
            <a:avLst/>
          </a:prstGeom>
          <a:solidFill>
            <a:schemeClr val="accent1"/>
          </a:solidFill>
          <a:ln w="25400" cap="flat" cmpd="sng" algn="ctr">
            <a:solidFill>
              <a:schemeClr val="accent1">
                <a:lumMod val="75000"/>
              </a:schemeClr>
            </a:solidFill>
            <a:prstDash val="solid"/>
            <a:round/>
            <a:headEnd type="none" w="med" len="med"/>
            <a:tailEnd type="triangle"/>
          </a:ln>
          <a:effectLst/>
        </p:spPr>
      </p:cxnSp>
      <p:cxnSp>
        <p:nvCxnSpPr>
          <p:cNvPr id="20" name="Straight Connector 19"/>
          <p:cNvCxnSpPr/>
          <p:nvPr/>
        </p:nvCxnSpPr>
        <p:spPr bwMode="auto">
          <a:xfrm>
            <a:off x="3987800" y="2804160"/>
            <a:ext cx="445977" cy="0"/>
          </a:xfrm>
          <a:prstGeom prst="line">
            <a:avLst/>
          </a:prstGeom>
          <a:solidFill>
            <a:schemeClr val="accent1"/>
          </a:solidFill>
          <a:ln w="25400" cap="flat" cmpd="sng" algn="ctr">
            <a:solidFill>
              <a:srgbClr val="0070C0"/>
            </a:solidFill>
            <a:prstDash val="solid"/>
            <a:round/>
            <a:headEnd type="none" w="med" len="med"/>
            <a:tailEnd type="none" w="med" len="med"/>
          </a:ln>
          <a:effectLst/>
        </p:spPr>
      </p:cxnSp>
      <p:sp>
        <p:nvSpPr>
          <p:cNvPr id="22" name="TextBox 21"/>
          <p:cNvSpPr txBox="1"/>
          <p:nvPr/>
        </p:nvSpPr>
        <p:spPr>
          <a:xfrm>
            <a:off x="4064000" y="5521298"/>
            <a:ext cx="3927856" cy="584775"/>
          </a:xfrm>
          <a:prstGeom prst="rect">
            <a:avLst/>
          </a:prstGeom>
          <a:noFill/>
        </p:spPr>
        <p:txBody>
          <a:bodyPr wrap="square" rtlCol="0">
            <a:spAutoFit/>
          </a:bodyPr>
          <a:lstStyle/>
          <a:p>
            <a:r>
              <a:rPr lang="en-US" sz="1600" dirty="0"/>
              <a:t>Time of Flight (TOF) in Telemetry Bands</a:t>
            </a:r>
          </a:p>
          <a:p>
            <a:r>
              <a:rPr lang="en-US" sz="1600" dirty="0"/>
              <a:t>(red lines are start/stop of bands)</a:t>
            </a:r>
          </a:p>
        </p:txBody>
      </p:sp>
      <p:sp>
        <p:nvSpPr>
          <p:cNvPr id="23" name="TextBox 22"/>
          <p:cNvSpPr txBox="1"/>
          <p:nvPr/>
        </p:nvSpPr>
        <p:spPr>
          <a:xfrm>
            <a:off x="1019656" y="3765988"/>
            <a:ext cx="1096224" cy="523220"/>
          </a:xfrm>
          <a:prstGeom prst="rect">
            <a:avLst/>
          </a:prstGeom>
          <a:noFill/>
        </p:spPr>
        <p:txBody>
          <a:bodyPr wrap="square" rtlCol="0">
            <a:spAutoFit/>
          </a:bodyPr>
          <a:lstStyle/>
          <a:p>
            <a:r>
              <a:rPr lang="en-US" sz="1400" dirty="0">
                <a:solidFill>
                  <a:schemeClr val="accent6"/>
                </a:solidFill>
              </a:rPr>
              <a:t>TEP also captured</a:t>
            </a:r>
          </a:p>
        </p:txBody>
      </p:sp>
      <p:cxnSp>
        <p:nvCxnSpPr>
          <p:cNvPr id="25" name="Straight Arrow Connector 24"/>
          <p:cNvCxnSpPr/>
          <p:nvPr/>
        </p:nvCxnSpPr>
        <p:spPr bwMode="auto">
          <a:xfrm>
            <a:off x="1597504" y="4322009"/>
            <a:ext cx="382754" cy="318651"/>
          </a:xfrm>
          <a:prstGeom prst="straightConnector1">
            <a:avLst/>
          </a:prstGeom>
          <a:solidFill>
            <a:schemeClr val="accent1"/>
          </a:solidFill>
          <a:ln w="25400" cap="flat" cmpd="sng" algn="ctr">
            <a:solidFill>
              <a:schemeClr val="accent6"/>
            </a:solidFill>
            <a:prstDash val="solid"/>
            <a:round/>
            <a:headEnd type="none" w="med" len="med"/>
            <a:tailEnd type="triangle"/>
          </a:ln>
          <a:effectLst/>
        </p:spPr>
      </p:cxnSp>
      <p:sp>
        <p:nvSpPr>
          <p:cNvPr id="28" name="TextBox 27"/>
          <p:cNvSpPr txBox="1"/>
          <p:nvPr/>
        </p:nvSpPr>
        <p:spPr>
          <a:xfrm>
            <a:off x="997321" y="1522175"/>
            <a:ext cx="2923308" cy="584775"/>
          </a:xfrm>
          <a:prstGeom prst="rect">
            <a:avLst/>
          </a:prstGeom>
          <a:noFill/>
        </p:spPr>
        <p:txBody>
          <a:bodyPr wrap="square" rtlCol="0">
            <a:spAutoFit/>
          </a:bodyPr>
          <a:lstStyle/>
          <a:p>
            <a:r>
              <a:rPr lang="en-US" sz="1600" dirty="0"/>
              <a:t>Telemetry Bands in Range Windows</a:t>
            </a:r>
          </a:p>
        </p:txBody>
      </p:sp>
      <p:sp>
        <p:nvSpPr>
          <p:cNvPr id="2" name="TextBox 1"/>
          <p:cNvSpPr txBox="1"/>
          <p:nvPr/>
        </p:nvSpPr>
        <p:spPr>
          <a:xfrm>
            <a:off x="2458975" y="4742951"/>
            <a:ext cx="874644" cy="523220"/>
          </a:xfrm>
          <a:prstGeom prst="rect">
            <a:avLst/>
          </a:prstGeom>
          <a:noFill/>
        </p:spPr>
        <p:txBody>
          <a:bodyPr wrap="square" rtlCol="0">
            <a:spAutoFit/>
          </a:bodyPr>
          <a:lstStyle/>
          <a:p>
            <a:r>
              <a:rPr lang="en-US" sz="1400" dirty="0">
                <a:solidFill>
                  <a:schemeClr val="accent6"/>
                </a:solidFill>
              </a:rPr>
              <a:t>Surface returns</a:t>
            </a:r>
          </a:p>
        </p:txBody>
      </p:sp>
      <p:cxnSp>
        <p:nvCxnSpPr>
          <p:cNvPr id="14" name="Straight Arrow Connector 13"/>
          <p:cNvCxnSpPr>
            <a:stCxn id="2" idx="2"/>
          </p:cNvCxnSpPr>
          <p:nvPr/>
        </p:nvCxnSpPr>
        <p:spPr bwMode="auto">
          <a:xfrm>
            <a:off x="2896297" y="5266171"/>
            <a:ext cx="659703" cy="318043"/>
          </a:xfrm>
          <a:prstGeom prst="straightConnector1">
            <a:avLst/>
          </a:prstGeom>
          <a:solidFill>
            <a:schemeClr val="accent1"/>
          </a:solidFill>
          <a:ln w="25400" cap="flat" cmpd="sng" algn="ctr">
            <a:solidFill>
              <a:schemeClr val="accent2"/>
            </a:solidFill>
            <a:prstDash val="solid"/>
            <a:round/>
            <a:headEnd type="none" w="med" len="med"/>
            <a:tailEnd type="triangle"/>
          </a:ln>
          <a:effectLst/>
        </p:spPr>
      </p:cxnSp>
    </p:spTree>
    <p:extLst>
      <p:ext uri="{BB962C8B-B14F-4D97-AF65-F5344CB8AC3E}">
        <p14:creationId xmlns:p14="http://schemas.microsoft.com/office/powerpoint/2010/main" val="19079556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34D71B-0D7D-C64B-8AF6-49E9DF71D69F}"/>
              </a:ext>
            </a:extLst>
          </p:cNvPr>
          <p:cNvSpPr>
            <a:spLocks noGrp="1"/>
          </p:cNvSpPr>
          <p:nvPr>
            <p:ph type="title"/>
          </p:nvPr>
        </p:nvSpPr>
        <p:spPr/>
        <p:txBody>
          <a:bodyPr>
            <a:normAutofit/>
          </a:bodyPr>
          <a:lstStyle/>
          <a:p>
            <a:r>
              <a:rPr lang="en-US" sz="2800" dirty="0"/>
              <a:t>ATLAS On-Orbit Issues</a:t>
            </a:r>
          </a:p>
        </p:txBody>
      </p:sp>
      <p:sp>
        <p:nvSpPr>
          <p:cNvPr id="3" name="Content Placeholder 2">
            <a:extLst>
              <a:ext uri="{FF2B5EF4-FFF2-40B4-BE49-F238E27FC236}">
                <a16:creationId xmlns:a16="http://schemas.microsoft.com/office/drawing/2014/main" xmlns="" id="{408328E0-4C6D-CD41-9E49-63F9A94B75CF}"/>
              </a:ext>
            </a:extLst>
          </p:cNvPr>
          <p:cNvSpPr>
            <a:spLocks noGrp="1"/>
          </p:cNvSpPr>
          <p:nvPr>
            <p:ph idx="1"/>
          </p:nvPr>
        </p:nvSpPr>
        <p:spPr>
          <a:xfrm>
            <a:off x="628650" y="1077976"/>
            <a:ext cx="8030718" cy="5203952"/>
          </a:xfrm>
        </p:spPr>
        <p:txBody>
          <a:bodyPr>
            <a:normAutofit fontScale="92500" lnSpcReduction="20000"/>
          </a:bodyPr>
          <a:lstStyle/>
          <a:p>
            <a:r>
              <a:rPr lang="en-US" sz="2400" dirty="0"/>
              <a:t>LRS stellar stray light</a:t>
            </a:r>
          </a:p>
          <a:p>
            <a:pPr lvl="1"/>
            <a:r>
              <a:rPr lang="en-US" dirty="0"/>
              <a:t>Stellar tracking has improved with LRS FSW updates</a:t>
            </a:r>
          </a:p>
          <a:p>
            <a:pPr lvl="2"/>
            <a:r>
              <a:rPr lang="en-US" dirty="0"/>
              <a:t>S/C ACS folks are assessing performance on ground after latest LRS parameter updates before allowing ACS to utilize LRS data on orbit</a:t>
            </a:r>
          </a:p>
          <a:p>
            <a:pPr lvl="2"/>
            <a:r>
              <a:rPr lang="en-US" dirty="0"/>
              <a:t>PPD assessment ongoing as more data becomes available</a:t>
            </a:r>
          </a:p>
          <a:p>
            <a:pPr lvl="1"/>
            <a:r>
              <a:rPr lang="en-US" dirty="0"/>
              <a:t>Almost no stars tracked when sun angle is above the plane of the sunshade aperture (CSE_Z &gt; 90°)</a:t>
            </a:r>
          </a:p>
          <a:p>
            <a:pPr lvl="2"/>
            <a:r>
              <a:rPr lang="en-US" dirty="0"/>
              <a:t>Still ~ ½ orbit (from beta 70° to beta &lt;30°)</a:t>
            </a:r>
          </a:p>
          <a:p>
            <a:pPr lvl="3"/>
            <a:r>
              <a:rPr lang="en-US" dirty="0"/>
              <a:t>FSW update done at beta 45°</a:t>
            </a:r>
          </a:p>
          <a:p>
            <a:pPr lvl="2"/>
            <a:r>
              <a:rPr lang="en-US" dirty="0"/>
              <a:t>May see more stars on sunlit side when beta angle is once again above 45°</a:t>
            </a:r>
          </a:p>
          <a:p>
            <a:pPr lvl="2"/>
            <a:r>
              <a:rPr lang="en-US" dirty="0"/>
              <a:t>Improved ray trace of LRS optics should provide insight to expected performance as a function of beta angle</a:t>
            </a:r>
          </a:p>
          <a:p>
            <a:r>
              <a:rPr lang="en-US" sz="2400" dirty="0"/>
              <a:t>LRS stellar warm pixels</a:t>
            </a:r>
          </a:p>
          <a:p>
            <a:pPr lvl="1"/>
            <a:r>
              <a:rPr lang="en-US" dirty="0"/>
              <a:t>Warm pixels continue to appear at a rate of 2-3 per week</a:t>
            </a:r>
          </a:p>
          <a:p>
            <a:pPr lvl="2"/>
            <a:r>
              <a:rPr lang="en-US" dirty="0"/>
              <a:t>Not a problem if updated on a regular basis</a:t>
            </a:r>
          </a:p>
          <a:p>
            <a:pPr lvl="3"/>
            <a:r>
              <a:rPr lang="en-US" dirty="0"/>
              <a:t>Imager is 1024x1024 pixels</a:t>
            </a:r>
          </a:p>
          <a:p>
            <a:pPr lvl="2"/>
            <a:r>
              <a:rPr lang="en-US" dirty="0"/>
              <a:t>Assessing warm pixels is currently done manually</a:t>
            </a:r>
          </a:p>
        </p:txBody>
      </p:sp>
      <p:sp>
        <p:nvSpPr>
          <p:cNvPr id="4" name="Slide Number Placeholder 3">
            <a:extLst>
              <a:ext uri="{FF2B5EF4-FFF2-40B4-BE49-F238E27FC236}">
                <a16:creationId xmlns:a16="http://schemas.microsoft.com/office/drawing/2014/main" xmlns="" id="{F503FB9D-B44A-974E-80AC-55A995E72FE8}"/>
              </a:ext>
            </a:extLst>
          </p:cNvPr>
          <p:cNvSpPr>
            <a:spLocks noGrp="1"/>
          </p:cNvSpPr>
          <p:nvPr>
            <p:ph type="sldNum" sz="quarter" idx="12"/>
          </p:nvPr>
        </p:nvSpPr>
        <p:spPr/>
        <p:txBody>
          <a:bodyPr/>
          <a:lstStyle/>
          <a:p>
            <a:fld id="{033793A4-DCC6-4EBF-A681-1ED602A0A0F4}" type="slidenum">
              <a:rPr lang="en-US" smtClean="0"/>
              <a:t>53</a:t>
            </a:fld>
            <a:endParaRPr lang="en-US"/>
          </a:p>
        </p:txBody>
      </p:sp>
    </p:spTree>
    <p:extLst>
      <p:ext uri="{BB962C8B-B14F-4D97-AF65-F5344CB8AC3E}">
        <p14:creationId xmlns:p14="http://schemas.microsoft.com/office/powerpoint/2010/main" val="7732899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34D71B-0D7D-C64B-8AF6-49E9DF71D69F}"/>
              </a:ext>
            </a:extLst>
          </p:cNvPr>
          <p:cNvSpPr>
            <a:spLocks noGrp="1"/>
          </p:cNvSpPr>
          <p:nvPr>
            <p:ph type="title"/>
          </p:nvPr>
        </p:nvSpPr>
        <p:spPr/>
        <p:txBody>
          <a:bodyPr>
            <a:normAutofit/>
          </a:bodyPr>
          <a:lstStyle/>
          <a:p>
            <a:r>
              <a:rPr lang="en-US" sz="2800" dirty="0"/>
              <a:t>ATLAS Lessons Learned</a:t>
            </a:r>
          </a:p>
        </p:txBody>
      </p:sp>
      <p:sp>
        <p:nvSpPr>
          <p:cNvPr id="3" name="Content Placeholder 2">
            <a:extLst>
              <a:ext uri="{FF2B5EF4-FFF2-40B4-BE49-F238E27FC236}">
                <a16:creationId xmlns:a16="http://schemas.microsoft.com/office/drawing/2014/main" xmlns="" id="{408328E0-4C6D-CD41-9E49-63F9A94B75CF}"/>
              </a:ext>
            </a:extLst>
          </p:cNvPr>
          <p:cNvSpPr>
            <a:spLocks noGrp="1"/>
          </p:cNvSpPr>
          <p:nvPr>
            <p:ph idx="1"/>
          </p:nvPr>
        </p:nvSpPr>
        <p:spPr>
          <a:xfrm>
            <a:off x="434340" y="1128447"/>
            <a:ext cx="8423910" cy="5352363"/>
          </a:xfrm>
        </p:spPr>
        <p:txBody>
          <a:bodyPr>
            <a:normAutofit fontScale="85000" lnSpcReduction="20000"/>
          </a:bodyPr>
          <a:lstStyle/>
          <a:p>
            <a:r>
              <a:rPr lang="en-US" sz="2100" dirty="0"/>
              <a:t>Stellar side stray light</a:t>
            </a:r>
          </a:p>
          <a:p>
            <a:pPr lvl="1"/>
            <a:r>
              <a:rPr lang="en-US" sz="1900" dirty="0"/>
              <a:t>Insufficient testing &amp; errors in modeling</a:t>
            </a:r>
          </a:p>
          <a:p>
            <a:r>
              <a:rPr lang="en-US" sz="2100" dirty="0"/>
              <a:t>LRS warm pixels</a:t>
            </a:r>
          </a:p>
          <a:p>
            <a:pPr lvl="1"/>
            <a:r>
              <a:rPr lang="en-US" sz="1900" dirty="0"/>
              <a:t>Known issue with other star trackers, not planned for in operations.</a:t>
            </a:r>
          </a:p>
          <a:p>
            <a:r>
              <a:rPr lang="en-US" sz="2100" dirty="0"/>
              <a:t>VBG tuning process</a:t>
            </a:r>
          </a:p>
          <a:p>
            <a:pPr lvl="1"/>
            <a:r>
              <a:rPr lang="en-US" sz="1800" dirty="0"/>
              <a:t>Overall average signal strength stable and consistent across all receiver FOVs</a:t>
            </a:r>
          </a:p>
          <a:p>
            <a:pPr lvl="2"/>
            <a:r>
              <a:rPr lang="en-US" sz="1600" dirty="0"/>
              <a:t>OFA settings derived from TVAC appear to be adequate</a:t>
            </a:r>
          </a:p>
          <a:p>
            <a:pPr lvl="2"/>
            <a:r>
              <a:rPr lang="en-US" sz="1600" dirty="0"/>
              <a:t>Signal strength variations too large to accurately assess wavelength matching across all 6 spots in the time allotted at each setting</a:t>
            </a:r>
          </a:p>
          <a:p>
            <a:r>
              <a:rPr lang="en-US" sz="2100" dirty="0"/>
              <a:t>Software error flag limits set too low</a:t>
            </a:r>
          </a:p>
          <a:p>
            <a:pPr lvl="1"/>
            <a:r>
              <a:rPr lang="en-US" sz="1900" dirty="0"/>
              <a:t>Minor error limits set too low for observed error rate from SEUs</a:t>
            </a:r>
          </a:p>
          <a:p>
            <a:r>
              <a:rPr lang="en-US" sz="2100" dirty="0"/>
              <a:t>Data processing not done in same manner as I&amp;T</a:t>
            </a:r>
          </a:p>
          <a:p>
            <a:pPr lvl="1"/>
            <a:r>
              <a:rPr lang="en-US" sz="1900" dirty="0"/>
              <a:t>Data path and analysis tools differed from I&amp;T for some commissioning activities:</a:t>
            </a:r>
          </a:p>
          <a:p>
            <a:pPr lvl="2"/>
            <a:r>
              <a:rPr lang="en-US" sz="1500" dirty="0"/>
              <a:t>SPD sweeps</a:t>
            </a:r>
          </a:p>
          <a:p>
            <a:pPr lvl="2"/>
            <a:r>
              <a:rPr lang="en-US" sz="1500" dirty="0"/>
              <a:t>VBG sweeps</a:t>
            </a:r>
          </a:p>
          <a:p>
            <a:pPr lvl="2"/>
            <a:r>
              <a:rPr lang="en-US" sz="1500" dirty="0"/>
              <a:t>AMCS calibrations</a:t>
            </a:r>
          </a:p>
          <a:p>
            <a:r>
              <a:rPr lang="en-US" sz="2100" dirty="0"/>
              <a:t>Pointing vector &amp; coordinate axes documentation was inconsistent</a:t>
            </a:r>
          </a:p>
          <a:p>
            <a:pPr lvl="1"/>
            <a:r>
              <a:rPr lang="en-US" sz="1900" dirty="0"/>
              <a:t>Too many sources for information, not all updated consistently</a:t>
            </a:r>
          </a:p>
          <a:p>
            <a:pPr lvl="1"/>
            <a:r>
              <a:rPr lang="en-US" sz="1900" dirty="0"/>
              <a:t>Took extra time and effort to verify spot pattern on ground</a:t>
            </a:r>
          </a:p>
          <a:p>
            <a:r>
              <a:rPr lang="en-US" sz="1900" dirty="0"/>
              <a:t>I&amp;T lessons learned meeting held at VAFB 9/14/18</a:t>
            </a:r>
          </a:p>
          <a:p>
            <a:pPr lvl="1"/>
            <a:r>
              <a:rPr lang="en-US" sz="1900" dirty="0"/>
              <a:t>Results on MIS: </a:t>
            </a:r>
            <a:r>
              <a:rPr lang="en-US" sz="1600" dirty="0"/>
              <a:t>ICESat-2-MGMT-RARCH-5520</a:t>
            </a:r>
          </a:p>
        </p:txBody>
      </p:sp>
      <p:sp>
        <p:nvSpPr>
          <p:cNvPr id="4" name="Slide Number Placeholder 3">
            <a:extLst>
              <a:ext uri="{FF2B5EF4-FFF2-40B4-BE49-F238E27FC236}">
                <a16:creationId xmlns:a16="http://schemas.microsoft.com/office/drawing/2014/main" xmlns="" id="{F503FB9D-B44A-974E-80AC-55A995E72FE8}"/>
              </a:ext>
            </a:extLst>
          </p:cNvPr>
          <p:cNvSpPr>
            <a:spLocks noGrp="1"/>
          </p:cNvSpPr>
          <p:nvPr>
            <p:ph type="sldNum" sz="quarter" idx="12"/>
          </p:nvPr>
        </p:nvSpPr>
        <p:spPr/>
        <p:txBody>
          <a:bodyPr/>
          <a:lstStyle/>
          <a:p>
            <a:fld id="{033793A4-DCC6-4EBF-A681-1ED602A0A0F4}" type="slidenum">
              <a:rPr lang="en-US" smtClean="0"/>
              <a:t>54</a:t>
            </a:fld>
            <a:endParaRPr lang="en-US"/>
          </a:p>
        </p:txBody>
      </p:sp>
    </p:spTree>
    <p:extLst>
      <p:ext uri="{BB962C8B-B14F-4D97-AF65-F5344CB8AC3E}">
        <p14:creationId xmlns:p14="http://schemas.microsoft.com/office/powerpoint/2010/main" val="38071540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938" y="171449"/>
            <a:ext cx="5695122" cy="651511"/>
          </a:xfrm>
        </p:spPr>
        <p:txBody>
          <a:bodyPr>
            <a:normAutofit fontScale="90000"/>
          </a:bodyPr>
          <a:lstStyle/>
          <a:p>
            <a:r>
              <a:rPr lang="en-US" sz="2400" dirty="0"/>
              <a:t>ATLAS Observations</a:t>
            </a:r>
            <a:br>
              <a:rPr lang="en-US" sz="2400" dirty="0"/>
            </a:br>
            <a:r>
              <a:rPr lang="en-US" sz="2400" dirty="0"/>
              <a:t>Ocean surface waves</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1871" y="1191899"/>
            <a:ext cx="6359024" cy="4769267"/>
          </a:xfrm>
          <a:prstGeom prst="rect">
            <a:avLst/>
          </a:prstGeom>
        </p:spPr>
      </p:pic>
      <p:cxnSp>
        <p:nvCxnSpPr>
          <p:cNvPr id="15" name="Straight Arrow Connector 14"/>
          <p:cNvCxnSpPr/>
          <p:nvPr/>
        </p:nvCxnSpPr>
        <p:spPr>
          <a:xfrm>
            <a:off x="1795897" y="5039140"/>
            <a:ext cx="3310973" cy="14909"/>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341579" y="1361481"/>
            <a:ext cx="2556842" cy="3785652"/>
          </a:xfrm>
          <a:prstGeom prst="rect">
            <a:avLst/>
          </a:prstGeom>
          <a:noFill/>
        </p:spPr>
        <p:txBody>
          <a:bodyPr wrap="square" rtlCol="0">
            <a:spAutoFit/>
          </a:bodyPr>
          <a:lstStyle/>
          <a:p>
            <a:pPr marL="214313" indent="-214313">
              <a:buFontTx/>
              <a:buChar char="-"/>
            </a:pPr>
            <a:r>
              <a:rPr lang="en-US" sz="2400" dirty="0"/>
              <a:t>With the strong beam, there is a well defined wave structure</a:t>
            </a:r>
          </a:p>
          <a:p>
            <a:pPr marL="214313" indent="-214313">
              <a:buFontTx/>
              <a:buChar char="-"/>
            </a:pPr>
            <a:endParaRPr lang="en-US" sz="2400" dirty="0"/>
          </a:p>
          <a:p>
            <a:pPr marL="214313" indent="-214313">
              <a:buFontTx/>
              <a:buChar char="-"/>
            </a:pPr>
            <a:r>
              <a:rPr lang="en-US" sz="2400" dirty="0"/>
              <a:t>This example depicts wavelengths on the order of 140 m</a:t>
            </a:r>
          </a:p>
        </p:txBody>
      </p:sp>
      <p:sp>
        <p:nvSpPr>
          <p:cNvPr id="16" name="TextBox 15"/>
          <p:cNvSpPr txBox="1"/>
          <p:nvPr/>
        </p:nvSpPr>
        <p:spPr>
          <a:xfrm>
            <a:off x="2336938" y="4777049"/>
            <a:ext cx="1923222" cy="300082"/>
          </a:xfrm>
          <a:prstGeom prst="rect">
            <a:avLst/>
          </a:prstGeom>
          <a:noFill/>
        </p:spPr>
        <p:txBody>
          <a:bodyPr wrap="square" rtlCol="0">
            <a:spAutoFit/>
          </a:bodyPr>
          <a:lstStyle/>
          <a:p>
            <a:pPr algn="ctr"/>
            <a:r>
              <a:rPr lang="en-US" sz="1350" dirty="0"/>
              <a:t>~700 m along track</a:t>
            </a:r>
          </a:p>
        </p:txBody>
      </p:sp>
      <p:sp>
        <p:nvSpPr>
          <p:cNvPr id="5" name="Slide Number Placeholder 4"/>
          <p:cNvSpPr>
            <a:spLocks noGrp="1"/>
          </p:cNvSpPr>
          <p:nvPr>
            <p:ph type="sldNum" sz="quarter" idx="12"/>
          </p:nvPr>
        </p:nvSpPr>
        <p:spPr/>
        <p:txBody>
          <a:bodyPr/>
          <a:lstStyle/>
          <a:p>
            <a:fld id="{DDD6EADD-5C76-7E48-9AC9-6E584152FF96}" type="slidenum">
              <a:rPr lang="en-US" smtClean="0"/>
              <a:t>55</a:t>
            </a:fld>
            <a:endParaRPr lang="en-US"/>
          </a:p>
        </p:txBody>
      </p:sp>
      <p:sp>
        <p:nvSpPr>
          <p:cNvPr id="10" name="TextBox 9"/>
          <p:cNvSpPr txBox="1"/>
          <p:nvPr/>
        </p:nvSpPr>
        <p:spPr>
          <a:xfrm>
            <a:off x="203734" y="6426556"/>
            <a:ext cx="2955937" cy="369332"/>
          </a:xfrm>
          <a:prstGeom prst="rect">
            <a:avLst/>
          </a:prstGeom>
          <a:noFill/>
        </p:spPr>
        <p:txBody>
          <a:bodyPr wrap="none" rtlCol="0">
            <a:spAutoFit/>
          </a:bodyPr>
          <a:lstStyle/>
          <a:p>
            <a:r>
              <a:rPr lang="en-US" dirty="0"/>
              <a:t>Figures courtesy of Brad Klotz</a:t>
            </a:r>
          </a:p>
        </p:txBody>
      </p:sp>
    </p:spTree>
    <p:extLst>
      <p:ext uri="{BB962C8B-B14F-4D97-AF65-F5344CB8AC3E}">
        <p14:creationId xmlns:p14="http://schemas.microsoft.com/office/powerpoint/2010/main" val="37094703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BEBA8EAE-BF5A-486C-A8C5-ECC9F3942E4B}">
                <a14:imgProps xmlns:a14="http://schemas.microsoft.com/office/drawing/2010/main">
                  <a14:imgLayer>
                    <a14:imgEffect>
                      <a14:brightnessContrast bright="38000"/>
                    </a14:imgEffect>
                  </a14:imgLayer>
                </a14:imgProps>
              </a:ext>
              <a:ext uri="{28A0092B-C50C-407E-A947-70E740481C1C}">
                <a14:useLocalDpi xmlns:a14="http://schemas.microsoft.com/office/drawing/2010/main"/>
              </a:ext>
            </a:extLst>
          </a:blip>
          <a:srcRect/>
          <a:stretch/>
        </p:blipFill>
        <p:spPr>
          <a:xfrm>
            <a:off x="7228041" y="0"/>
            <a:ext cx="1890564" cy="7077500"/>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2641" y="952713"/>
            <a:ext cx="6570025" cy="2768418"/>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3825" y="3721131"/>
            <a:ext cx="6676796" cy="2840331"/>
          </a:xfrm>
          <a:prstGeom prst="rect">
            <a:avLst/>
          </a:prstGeom>
        </p:spPr>
      </p:pic>
      <p:cxnSp>
        <p:nvCxnSpPr>
          <p:cNvPr id="6" name="Straight Connector 5"/>
          <p:cNvCxnSpPr/>
          <p:nvPr/>
        </p:nvCxnSpPr>
        <p:spPr>
          <a:xfrm flipH="1">
            <a:off x="1245902" y="2905173"/>
            <a:ext cx="324465" cy="4572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839401" y="2905173"/>
            <a:ext cx="3317891" cy="44419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600200" y="1113244"/>
            <a:ext cx="1209368" cy="179192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2155861" y="112830"/>
            <a:ext cx="4903470" cy="707886"/>
          </a:xfrm>
          <a:prstGeom prst="rect">
            <a:avLst/>
          </a:prstGeom>
          <a:noFill/>
        </p:spPr>
        <p:txBody>
          <a:bodyPr wrap="square" rtlCol="0">
            <a:spAutoFit/>
          </a:bodyPr>
          <a:lstStyle/>
          <a:p>
            <a:pPr algn="ctr"/>
            <a:r>
              <a:rPr lang="en-US" sz="2000" dirty="0"/>
              <a:t>ATLAS Observations </a:t>
            </a:r>
          </a:p>
          <a:p>
            <a:pPr algn="ctr"/>
            <a:r>
              <a:rPr lang="en-US" sz="2000" dirty="0"/>
              <a:t>Trees in Russia, daytime acquisition</a:t>
            </a:r>
          </a:p>
        </p:txBody>
      </p:sp>
      <p:sp>
        <p:nvSpPr>
          <p:cNvPr id="5" name="Slide Number Placeholder 4"/>
          <p:cNvSpPr>
            <a:spLocks noGrp="1"/>
          </p:cNvSpPr>
          <p:nvPr>
            <p:ph type="sldNum" sz="quarter" idx="12"/>
          </p:nvPr>
        </p:nvSpPr>
        <p:spPr/>
        <p:txBody>
          <a:bodyPr/>
          <a:lstStyle/>
          <a:p>
            <a:fld id="{DDD6EADD-5C76-7E48-9AC9-6E584152FF96}" type="slidenum">
              <a:rPr lang="en-US" smtClean="0"/>
              <a:t>56</a:t>
            </a:fld>
            <a:endParaRPr lang="en-US"/>
          </a:p>
        </p:txBody>
      </p:sp>
    </p:spTree>
    <p:extLst>
      <p:ext uri="{BB962C8B-B14F-4D97-AF65-F5344CB8AC3E}">
        <p14:creationId xmlns:p14="http://schemas.microsoft.com/office/powerpoint/2010/main" val="31200585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35569" y="116857"/>
            <a:ext cx="5550815" cy="830997"/>
          </a:xfrm>
          <a:prstGeom prst="rect">
            <a:avLst/>
          </a:prstGeom>
          <a:noFill/>
        </p:spPr>
        <p:txBody>
          <a:bodyPr wrap="none" rtlCol="0">
            <a:spAutoFit/>
          </a:bodyPr>
          <a:lstStyle/>
          <a:p>
            <a:pPr algn="ctr"/>
            <a:r>
              <a:rPr lang="en-US" sz="2400" dirty="0"/>
              <a:t>ATLAS Observations</a:t>
            </a:r>
          </a:p>
          <a:p>
            <a:pPr algn="ctr"/>
            <a:r>
              <a:rPr lang="en-US" sz="2400" dirty="0"/>
              <a:t>Australian Coast (NW) ATL03 Transect </a:t>
            </a:r>
          </a:p>
        </p:txBody>
      </p:sp>
      <p:grpSp>
        <p:nvGrpSpPr>
          <p:cNvPr id="11" name="Group 10"/>
          <p:cNvGrpSpPr/>
          <p:nvPr/>
        </p:nvGrpSpPr>
        <p:grpSpPr>
          <a:xfrm>
            <a:off x="132736" y="1074420"/>
            <a:ext cx="8645504" cy="4236402"/>
            <a:chOff x="132736" y="1882264"/>
            <a:chExt cx="6518787" cy="3420938"/>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2736" y="1882264"/>
              <a:ext cx="6518787" cy="3420938"/>
            </a:xfrm>
            <a:prstGeom prst="rect">
              <a:avLst/>
            </a:prstGeom>
          </p:spPr>
        </p:pic>
        <p:sp>
          <p:nvSpPr>
            <p:cNvPr id="5" name="TextBox 4"/>
            <p:cNvSpPr txBox="1"/>
            <p:nvPr/>
          </p:nvSpPr>
          <p:spPr>
            <a:xfrm>
              <a:off x="796413" y="2420580"/>
              <a:ext cx="453970" cy="276999"/>
            </a:xfrm>
            <a:prstGeom prst="rect">
              <a:avLst/>
            </a:prstGeom>
            <a:noFill/>
          </p:spPr>
          <p:txBody>
            <a:bodyPr wrap="none" rtlCol="0">
              <a:spAutoFit/>
            </a:bodyPr>
            <a:lstStyle/>
            <a:p>
              <a:r>
                <a:rPr lang="en-US" sz="1200" dirty="0"/>
                <a:t>land</a:t>
              </a:r>
            </a:p>
          </p:txBody>
        </p:sp>
        <p:sp>
          <p:nvSpPr>
            <p:cNvPr id="6" name="TextBox 5"/>
            <p:cNvSpPr txBox="1"/>
            <p:nvPr/>
          </p:nvSpPr>
          <p:spPr>
            <a:xfrm>
              <a:off x="1408932" y="2500086"/>
              <a:ext cx="784047" cy="223680"/>
            </a:xfrm>
            <a:prstGeom prst="rect">
              <a:avLst/>
            </a:prstGeom>
            <a:solidFill>
              <a:srgbClr val="FFFFFF">
                <a:alpha val="69000"/>
              </a:srgbClr>
            </a:solidFill>
          </p:spPr>
          <p:txBody>
            <a:bodyPr wrap="square" rtlCol="0">
              <a:spAutoFit/>
            </a:bodyPr>
            <a:lstStyle/>
            <a:p>
              <a:r>
                <a:rPr lang="en-US" sz="1200" dirty="0"/>
                <a:t>Trees at coast</a:t>
              </a:r>
            </a:p>
          </p:txBody>
        </p:sp>
        <p:sp>
          <p:nvSpPr>
            <p:cNvPr id="7" name="TextBox 6"/>
            <p:cNvSpPr txBox="1"/>
            <p:nvPr/>
          </p:nvSpPr>
          <p:spPr>
            <a:xfrm>
              <a:off x="1834855" y="4012437"/>
              <a:ext cx="1447368" cy="223680"/>
            </a:xfrm>
            <a:prstGeom prst="rect">
              <a:avLst/>
            </a:prstGeom>
            <a:solidFill>
              <a:schemeClr val="bg1">
                <a:alpha val="68000"/>
              </a:schemeClr>
            </a:solidFill>
          </p:spPr>
          <p:txBody>
            <a:bodyPr wrap="none" rtlCol="0">
              <a:spAutoFit/>
            </a:bodyPr>
            <a:lstStyle/>
            <a:p>
              <a:r>
                <a:rPr lang="en-US" sz="1200" dirty="0"/>
                <a:t>Lots of amazing bathymetry</a:t>
              </a:r>
            </a:p>
          </p:txBody>
        </p:sp>
        <p:cxnSp>
          <p:nvCxnSpPr>
            <p:cNvPr id="9" name="Straight Arrow Connector 8"/>
            <p:cNvCxnSpPr/>
            <p:nvPr/>
          </p:nvCxnSpPr>
          <p:spPr>
            <a:xfrm flipV="1">
              <a:off x="2299521" y="3668043"/>
              <a:ext cx="259019" cy="37608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236999" y="3641960"/>
              <a:ext cx="155131" cy="41559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517491" y="4178643"/>
              <a:ext cx="2027903" cy="7259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339161" y="3974236"/>
              <a:ext cx="264816" cy="300082"/>
            </a:xfrm>
            <a:prstGeom prst="rect">
              <a:avLst/>
            </a:prstGeom>
            <a:noFill/>
          </p:spPr>
          <p:txBody>
            <a:bodyPr wrap="none" rtlCol="0">
              <a:spAutoFit/>
            </a:bodyPr>
            <a:lstStyle/>
            <a:p>
              <a:r>
                <a:rPr lang="en-US" sz="1350" dirty="0">
                  <a:solidFill>
                    <a:srgbClr val="C00000"/>
                  </a:solidFill>
                </a:rPr>
                <a:t>?</a:t>
              </a:r>
            </a:p>
          </p:txBody>
        </p:sp>
        <p:sp>
          <p:nvSpPr>
            <p:cNvPr id="16" name="TextBox 15"/>
            <p:cNvSpPr txBox="1"/>
            <p:nvPr/>
          </p:nvSpPr>
          <p:spPr>
            <a:xfrm>
              <a:off x="2663026" y="2442785"/>
              <a:ext cx="1147947" cy="465999"/>
            </a:xfrm>
            <a:prstGeom prst="rect">
              <a:avLst/>
            </a:prstGeom>
            <a:solidFill>
              <a:schemeClr val="bg1">
                <a:alpha val="72000"/>
              </a:schemeClr>
            </a:solidFill>
          </p:spPr>
          <p:txBody>
            <a:bodyPr wrap="square" rtlCol="0">
              <a:spAutoFit/>
            </a:bodyPr>
            <a:lstStyle/>
            <a:p>
              <a:r>
                <a:rPr lang="en-US" sz="1050" dirty="0"/>
                <a:t>More photons under the water surface due to volume scattering</a:t>
              </a:r>
            </a:p>
          </p:txBody>
        </p:sp>
        <p:cxnSp>
          <p:nvCxnSpPr>
            <p:cNvPr id="17" name="Straight Arrow Connector 16"/>
            <p:cNvCxnSpPr/>
            <p:nvPr/>
          </p:nvCxnSpPr>
          <p:spPr>
            <a:xfrm flipH="1">
              <a:off x="2765878" y="2986118"/>
              <a:ext cx="124806" cy="31510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02705" y="2889755"/>
              <a:ext cx="1082348" cy="253916"/>
            </a:xfrm>
            <a:prstGeom prst="rect">
              <a:avLst/>
            </a:prstGeom>
            <a:solidFill>
              <a:schemeClr val="bg1">
                <a:alpha val="59000"/>
              </a:schemeClr>
            </a:solidFill>
          </p:spPr>
          <p:txBody>
            <a:bodyPr wrap="none" rtlCol="0">
              <a:spAutoFit/>
            </a:bodyPr>
            <a:lstStyle/>
            <a:p>
              <a:r>
                <a:rPr lang="en-US" sz="1050" dirty="0"/>
                <a:t>Waves on ocean</a:t>
              </a:r>
            </a:p>
          </p:txBody>
        </p:sp>
        <p:cxnSp>
          <p:nvCxnSpPr>
            <p:cNvPr id="21" name="Straight Connector 20"/>
            <p:cNvCxnSpPr/>
            <p:nvPr/>
          </p:nvCxnSpPr>
          <p:spPr>
            <a:xfrm flipH="1" flipV="1">
              <a:off x="545691" y="3143671"/>
              <a:ext cx="1467464" cy="9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03787" y="3641960"/>
              <a:ext cx="251655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1012934" y="2845274"/>
            <a:ext cx="1039838" cy="277000"/>
          </a:xfrm>
          <a:prstGeom prst="rect">
            <a:avLst/>
          </a:prstGeom>
          <a:solidFill>
            <a:srgbClr val="FFFFFF">
              <a:alpha val="69000"/>
            </a:srgbClr>
          </a:solidFill>
        </p:spPr>
        <p:txBody>
          <a:bodyPr wrap="square" rtlCol="0">
            <a:spAutoFit/>
          </a:bodyPr>
          <a:lstStyle/>
          <a:p>
            <a:r>
              <a:rPr lang="en-US" sz="1200" dirty="0"/>
              <a:t>9 m</a:t>
            </a:r>
          </a:p>
        </p:txBody>
      </p:sp>
      <p:cxnSp>
        <p:nvCxnSpPr>
          <p:cNvPr id="23" name="Straight Connector 22"/>
          <p:cNvCxnSpPr/>
          <p:nvPr/>
        </p:nvCxnSpPr>
        <p:spPr>
          <a:xfrm flipH="1">
            <a:off x="624840" y="4392403"/>
            <a:ext cx="699516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74306" y="4093182"/>
            <a:ext cx="678466" cy="276999"/>
          </a:xfrm>
          <a:prstGeom prst="rect">
            <a:avLst/>
          </a:prstGeom>
          <a:solidFill>
            <a:srgbClr val="FFFFFF">
              <a:alpha val="69000"/>
            </a:srgbClr>
          </a:solidFill>
        </p:spPr>
        <p:txBody>
          <a:bodyPr wrap="square" rtlCol="0">
            <a:spAutoFit/>
          </a:bodyPr>
          <a:lstStyle/>
          <a:p>
            <a:r>
              <a:rPr lang="en-US" sz="1200" dirty="0"/>
              <a:t>~26 m</a:t>
            </a:r>
          </a:p>
        </p:txBody>
      </p:sp>
      <p:cxnSp>
        <p:nvCxnSpPr>
          <p:cNvPr id="18" name="Straight Arrow Connector 17"/>
          <p:cNvCxnSpPr/>
          <p:nvPr/>
        </p:nvCxnSpPr>
        <p:spPr>
          <a:xfrm>
            <a:off x="1012934" y="2668944"/>
            <a:ext cx="0" cy="58463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374306" y="2668944"/>
            <a:ext cx="0" cy="172345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DDD6EADD-5C76-7E48-9AC9-6E584152FF96}" type="slidenum">
              <a:rPr lang="en-US" smtClean="0"/>
              <a:t>57</a:t>
            </a:fld>
            <a:endParaRPr lang="en-US"/>
          </a:p>
        </p:txBody>
      </p:sp>
    </p:spTree>
    <p:extLst>
      <p:ext uri="{BB962C8B-B14F-4D97-AF65-F5344CB8AC3E}">
        <p14:creationId xmlns:p14="http://schemas.microsoft.com/office/powerpoint/2010/main" val="35201452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9"/>
          <p:cNvSpPr txBox="1">
            <a:spLocks noGrp="1"/>
          </p:cNvSpPr>
          <p:nvPr>
            <p:ph type="sldNum" idx="12"/>
          </p:nvPr>
        </p:nvSpPr>
        <p:spPr>
          <a:xfrm>
            <a:off x="6553200" y="5624514"/>
            <a:ext cx="2133600" cy="273844"/>
          </a:xfrm>
          <a:prstGeom prst="rect">
            <a:avLst/>
          </a:prstGeom>
          <a:noFill/>
          <a:ln>
            <a:noFill/>
          </a:ln>
        </p:spPr>
        <p:txBody>
          <a:bodyPr spcFirstLastPara="1" vert="horz" wrap="square" lIns="68569" tIns="34275" rIns="68569" bIns="34275" rtlCol="0" anchor="ctr" anchorCtr="0">
            <a:noAutofit/>
          </a:bodyPr>
          <a:lstStyle/>
          <a:p>
            <a:fld id="{00000000-1234-1234-1234-123412341234}" type="slidenum">
              <a:rPr lang="en-US"/>
              <a:pPr/>
              <a:t>58</a:t>
            </a:fld>
            <a:endParaRPr/>
          </a:p>
        </p:txBody>
      </p:sp>
      <p:pic>
        <p:nvPicPr>
          <p:cNvPr id="134" name="Google Shape;134;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03433" y="1163841"/>
            <a:ext cx="6319559" cy="5104089"/>
          </a:xfrm>
          <a:prstGeom prst="rect">
            <a:avLst/>
          </a:prstGeom>
          <a:noFill/>
          <a:ln>
            <a:noFill/>
          </a:ln>
        </p:spPr>
      </p:pic>
      <p:pic>
        <p:nvPicPr>
          <p:cNvPr id="135" name="Google Shape;135;p19" descr="ICESat2_IconFancy.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693" y="1388937"/>
            <a:ext cx="1954259" cy="688480"/>
          </a:xfrm>
          <a:prstGeom prst="rect">
            <a:avLst/>
          </a:prstGeom>
          <a:noFill/>
          <a:ln>
            <a:noFill/>
          </a:ln>
        </p:spPr>
      </p:pic>
      <p:sp>
        <p:nvSpPr>
          <p:cNvPr id="136" name="Google Shape;136;p19"/>
          <p:cNvSpPr txBox="1"/>
          <p:nvPr/>
        </p:nvSpPr>
        <p:spPr>
          <a:xfrm>
            <a:off x="7504687" y="5729154"/>
            <a:ext cx="1045427" cy="438581"/>
          </a:xfrm>
          <a:prstGeom prst="rect">
            <a:avLst/>
          </a:prstGeom>
          <a:noFill/>
          <a:ln>
            <a:noFill/>
          </a:ln>
        </p:spPr>
        <p:txBody>
          <a:bodyPr spcFirstLastPara="1" wrap="square" lIns="68569" tIns="34275" rIns="68569" bIns="34275" anchor="t" anchorCtr="0">
            <a:noAutofit/>
          </a:bodyPr>
          <a:lstStyle/>
          <a:p>
            <a:r>
              <a:rPr lang="en-US" sz="1200" i="1" dirty="0">
                <a:solidFill>
                  <a:schemeClr val="lt1"/>
                </a:solidFill>
                <a:latin typeface="Calibri"/>
                <a:ea typeface="Calibri"/>
                <a:cs typeface="Calibri"/>
                <a:sym typeface="Calibri"/>
              </a:rPr>
              <a:t>B. Smith, U. Washington</a:t>
            </a:r>
            <a:endParaRPr sz="1350" dirty="0"/>
          </a:p>
        </p:txBody>
      </p:sp>
      <p:sp>
        <p:nvSpPr>
          <p:cNvPr id="137" name="Google Shape;137;p19"/>
          <p:cNvSpPr txBox="1"/>
          <p:nvPr/>
        </p:nvSpPr>
        <p:spPr>
          <a:xfrm>
            <a:off x="2218098" y="4931510"/>
            <a:ext cx="1349785" cy="253916"/>
          </a:xfrm>
          <a:prstGeom prst="rect">
            <a:avLst/>
          </a:prstGeom>
          <a:noFill/>
          <a:ln>
            <a:noFill/>
          </a:ln>
        </p:spPr>
        <p:txBody>
          <a:bodyPr spcFirstLastPara="1" wrap="square" lIns="68569" tIns="34275" rIns="68569" bIns="34275" anchor="t" anchorCtr="0">
            <a:noAutofit/>
          </a:bodyPr>
          <a:lstStyle/>
          <a:p>
            <a:r>
              <a:rPr lang="en-US" sz="1200" i="1" dirty="0">
                <a:solidFill>
                  <a:schemeClr val="lt1"/>
                </a:solidFill>
                <a:latin typeface="Calibri"/>
                <a:ea typeface="Calibri"/>
                <a:cs typeface="Calibri"/>
                <a:sym typeface="Calibri"/>
              </a:rPr>
              <a:t>First three weeks of observations over Antarctica</a:t>
            </a:r>
            <a:endParaRPr sz="1200" i="1" dirty="0">
              <a:solidFill>
                <a:schemeClr val="lt1"/>
              </a:solidFill>
              <a:latin typeface="Calibri"/>
              <a:ea typeface="Calibri"/>
              <a:cs typeface="Calibri"/>
              <a:sym typeface="Calibri"/>
            </a:endParaRPr>
          </a:p>
        </p:txBody>
      </p:sp>
      <p:sp>
        <p:nvSpPr>
          <p:cNvPr id="7" name="TextBox 6">
            <a:extLst>
              <a:ext uri="{FF2B5EF4-FFF2-40B4-BE49-F238E27FC236}">
                <a16:creationId xmlns:a16="http://schemas.microsoft.com/office/drawing/2014/main" xmlns="" id="{9BACA36B-7D21-8545-86CB-C672253954B1}"/>
              </a:ext>
            </a:extLst>
          </p:cNvPr>
          <p:cNvSpPr txBox="1"/>
          <p:nvPr/>
        </p:nvSpPr>
        <p:spPr>
          <a:xfrm>
            <a:off x="2325641" y="81337"/>
            <a:ext cx="4462119" cy="830997"/>
          </a:xfrm>
          <a:prstGeom prst="rect">
            <a:avLst/>
          </a:prstGeom>
          <a:noFill/>
        </p:spPr>
        <p:txBody>
          <a:bodyPr wrap="none" rtlCol="0">
            <a:spAutoFit/>
          </a:bodyPr>
          <a:lstStyle/>
          <a:p>
            <a:pPr algn="ctr"/>
            <a:r>
              <a:rPr lang="en-US" sz="2400" dirty="0"/>
              <a:t>ATLAS Observations </a:t>
            </a:r>
          </a:p>
          <a:p>
            <a:pPr algn="ctr"/>
            <a:r>
              <a:rPr lang="en-US" sz="2400" dirty="0"/>
              <a:t>Ice Sheet Elevation - Antarctica</a:t>
            </a:r>
          </a:p>
        </p:txBody>
      </p:sp>
    </p:spTree>
    <p:extLst>
      <p:ext uri="{BB962C8B-B14F-4D97-AF65-F5344CB8AC3E}">
        <p14:creationId xmlns:p14="http://schemas.microsoft.com/office/powerpoint/2010/main" val="3482714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txBox="1">
            <a:spLocks noGrp="1"/>
          </p:cNvSpPr>
          <p:nvPr>
            <p:ph type="sldNum" idx="12"/>
          </p:nvPr>
        </p:nvSpPr>
        <p:spPr>
          <a:xfrm>
            <a:off x="6553200" y="5624513"/>
            <a:ext cx="2133675" cy="273825"/>
          </a:xfrm>
          <a:prstGeom prst="rect">
            <a:avLst/>
          </a:prstGeom>
        </p:spPr>
        <p:txBody>
          <a:bodyPr spcFirstLastPara="1" vert="horz" wrap="square" lIns="68569" tIns="34275" rIns="68569" bIns="34275" rtlCol="0" anchor="ctr" anchorCtr="0">
            <a:noAutofit/>
          </a:bodyPr>
          <a:lstStyle/>
          <a:p>
            <a:pPr>
              <a:buClr>
                <a:srgbClr val="000000"/>
              </a:buClr>
            </a:pPr>
            <a:fld id="{00000000-1234-1234-1234-123412341234}" type="slidenum">
              <a:rPr lang="en-US"/>
              <a:pPr>
                <a:buClr>
                  <a:srgbClr val="000000"/>
                </a:buClr>
              </a:pPr>
              <a:t>59</a:t>
            </a:fld>
            <a:endParaRPr/>
          </a:p>
        </p:txBody>
      </p:sp>
      <p:pic>
        <p:nvPicPr>
          <p:cNvPr id="144" name="Google Shape;144;p20"/>
          <p:cNvPicPr preferRelativeResize="0"/>
          <p:nvPr/>
        </p:nvPicPr>
        <p:blipFill>
          <a:blip r:embed="rId3">
            <a:alphaModFix/>
          </a:blip>
          <a:stretch>
            <a:fillRect/>
          </a:stretch>
        </p:blipFill>
        <p:spPr>
          <a:xfrm>
            <a:off x="-88900" y="857250"/>
            <a:ext cx="9144008" cy="5143500"/>
          </a:xfrm>
          <a:prstGeom prst="rect">
            <a:avLst/>
          </a:prstGeom>
          <a:noFill/>
          <a:ln>
            <a:noFill/>
          </a:ln>
        </p:spPr>
      </p:pic>
      <p:sp>
        <p:nvSpPr>
          <p:cNvPr id="4" name="TextBox 3">
            <a:extLst>
              <a:ext uri="{FF2B5EF4-FFF2-40B4-BE49-F238E27FC236}">
                <a16:creationId xmlns:a16="http://schemas.microsoft.com/office/drawing/2014/main" xmlns="" id="{7F67A0B8-6408-0545-B855-06DCCF5B46C5}"/>
              </a:ext>
            </a:extLst>
          </p:cNvPr>
          <p:cNvSpPr txBox="1"/>
          <p:nvPr/>
        </p:nvSpPr>
        <p:spPr>
          <a:xfrm>
            <a:off x="2819549" y="180515"/>
            <a:ext cx="3733651" cy="523220"/>
          </a:xfrm>
          <a:prstGeom prst="rect">
            <a:avLst/>
          </a:prstGeom>
          <a:noFill/>
        </p:spPr>
        <p:txBody>
          <a:bodyPr wrap="none" rtlCol="0">
            <a:spAutoFit/>
          </a:bodyPr>
          <a:lstStyle/>
          <a:p>
            <a:r>
              <a:rPr lang="en-US" sz="2800" dirty="0"/>
              <a:t>It’s just like the poster!</a:t>
            </a:r>
          </a:p>
        </p:txBody>
      </p:sp>
    </p:spTree>
    <p:extLst>
      <p:ext uri="{BB962C8B-B14F-4D97-AF65-F5344CB8AC3E}">
        <p14:creationId xmlns:p14="http://schemas.microsoft.com/office/powerpoint/2010/main" val="780381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61E9149-1C80-334D-A565-13C76BE0763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600264" y="3028801"/>
            <a:ext cx="2440105" cy="1595453"/>
          </a:xfrm>
          <a:prstGeom prst="rect">
            <a:avLst/>
          </a:prstGeom>
        </p:spPr>
      </p:pic>
      <p:sp>
        <p:nvSpPr>
          <p:cNvPr id="2" name="Title 1">
            <a:extLst>
              <a:ext uri="{FF2B5EF4-FFF2-40B4-BE49-F238E27FC236}">
                <a16:creationId xmlns:a16="http://schemas.microsoft.com/office/drawing/2014/main" xmlns="" id="{2C7CDF59-2498-234C-8BB8-0E003FD49880}"/>
              </a:ext>
            </a:extLst>
          </p:cNvPr>
          <p:cNvSpPr>
            <a:spLocks noGrp="1"/>
          </p:cNvSpPr>
          <p:nvPr>
            <p:ph type="title"/>
          </p:nvPr>
        </p:nvSpPr>
        <p:spPr/>
        <p:txBody>
          <a:bodyPr>
            <a:normAutofit/>
          </a:bodyPr>
          <a:lstStyle/>
          <a:p>
            <a:r>
              <a:rPr lang="en-US" dirty="0"/>
              <a:t>Background</a:t>
            </a:r>
          </a:p>
        </p:txBody>
      </p:sp>
      <p:sp>
        <p:nvSpPr>
          <p:cNvPr id="3" name="Content Placeholder 2">
            <a:extLst>
              <a:ext uri="{FF2B5EF4-FFF2-40B4-BE49-F238E27FC236}">
                <a16:creationId xmlns:a16="http://schemas.microsoft.com/office/drawing/2014/main" xmlns="" id="{676B903C-4FAD-F745-9B9A-E1E45072A5B8}"/>
              </a:ext>
            </a:extLst>
          </p:cNvPr>
          <p:cNvSpPr>
            <a:spLocks noGrp="1"/>
          </p:cNvSpPr>
          <p:nvPr>
            <p:ph idx="1"/>
          </p:nvPr>
        </p:nvSpPr>
        <p:spPr>
          <a:xfrm>
            <a:off x="97991" y="1067981"/>
            <a:ext cx="4577080" cy="5205228"/>
          </a:xfrm>
        </p:spPr>
        <p:txBody>
          <a:bodyPr>
            <a:normAutofit lnSpcReduction="10000"/>
          </a:bodyPr>
          <a:lstStyle/>
          <a:p>
            <a:r>
              <a:rPr lang="en-US" sz="1800" b="1" dirty="0" err="1"/>
              <a:t>ICESat</a:t>
            </a:r>
            <a:endParaRPr lang="en-US" sz="1800" b="1" dirty="0"/>
          </a:p>
          <a:p>
            <a:pPr lvl="1"/>
            <a:r>
              <a:rPr lang="en-US" sz="1600" dirty="0"/>
              <a:t>Launch : January 13, 2003</a:t>
            </a:r>
          </a:p>
          <a:p>
            <a:pPr lvl="2"/>
            <a:r>
              <a:rPr lang="en-US" sz="1400" dirty="0"/>
              <a:t>Decommissioned August 17, 2010</a:t>
            </a:r>
            <a:endParaRPr lang="en-US" sz="1600" dirty="0"/>
          </a:p>
          <a:p>
            <a:pPr lvl="1"/>
            <a:r>
              <a:rPr lang="en-US" sz="1600" b="1" dirty="0"/>
              <a:t>Geoscience Laser Altimeter System (GLAS)</a:t>
            </a:r>
            <a:endParaRPr lang="en-US" sz="1200" b="1" dirty="0"/>
          </a:p>
          <a:p>
            <a:pPr lvl="2"/>
            <a:r>
              <a:rPr lang="en-US" sz="1400" dirty="0" err="1"/>
              <a:t>DP-Nd:YAG</a:t>
            </a:r>
            <a:r>
              <a:rPr lang="en-US" sz="1400" dirty="0"/>
              <a:t> Solid-state laser transmitter</a:t>
            </a:r>
          </a:p>
          <a:p>
            <a:pPr lvl="3"/>
            <a:r>
              <a:rPr lang="en-US" sz="1400" dirty="0"/>
              <a:t>4-ns pulse</a:t>
            </a:r>
          </a:p>
          <a:p>
            <a:pPr lvl="3"/>
            <a:r>
              <a:rPr lang="en-US" sz="1400" dirty="0"/>
              <a:t>40-Hz PRF</a:t>
            </a:r>
          </a:p>
          <a:p>
            <a:pPr lvl="3"/>
            <a:r>
              <a:rPr lang="en-US" sz="1400" dirty="0"/>
              <a:t>Multiwavelength </a:t>
            </a:r>
          </a:p>
          <a:p>
            <a:pPr lvl="4"/>
            <a:r>
              <a:rPr lang="en-US" sz="1400" dirty="0"/>
              <a:t>1064-nm altimeter</a:t>
            </a:r>
          </a:p>
          <a:p>
            <a:pPr lvl="5"/>
            <a:r>
              <a:rPr lang="en-US" sz="1400" dirty="0"/>
              <a:t>70-m footprint</a:t>
            </a:r>
          </a:p>
          <a:p>
            <a:pPr lvl="4"/>
            <a:r>
              <a:rPr lang="en-US" sz="1400" dirty="0"/>
              <a:t>532-nm atmospheric sounder</a:t>
            </a:r>
          </a:p>
          <a:p>
            <a:pPr lvl="2"/>
            <a:r>
              <a:rPr lang="en-US" sz="1600" dirty="0"/>
              <a:t>1-m telescope receiver</a:t>
            </a:r>
          </a:p>
          <a:p>
            <a:pPr lvl="2"/>
            <a:r>
              <a:rPr lang="en-US" sz="1600" dirty="0" err="1"/>
              <a:t>Si_APD</a:t>
            </a:r>
            <a:r>
              <a:rPr lang="en-US" sz="1600" dirty="0"/>
              <a:t> altimeter detector</a:t>
            </a:r>
          </a:p>
          <a:p>
            <a:pPr lvl="2"/>
            <a:r>
              <a:rPr lang="en-US" sz="1600" dirty="0"/>
              <a:t>SPCM atmospheric detectors</a:t>
            </a:r>
          </a:p>
          <a:p>
            <a:r>
              <a:rPr lang="en-US" sz="2000" dirty="0"/>
              <a:t>Despite laser issues, </a:t>
            </a:r>
            <a:r>
              <a:rPr lang="en-US" sz="2000" dirty="0" err="1"/>
              <a:t>ICESat</a:t>
            </a:r>
            <a:r>
              <a:rPr lang="en-US" sz="2000" dirty="0"/>
              <a:t> collected a valuable dataset used to evaluate global ice sheets</a:t>
            </a:r>
          </a:p>
          <a:p>
            <a:pPr lvl="1"/>
            <a:r>
              <a:rPr lang="en-US" sz="2000" dirty="0"/>
              <a:t>This set the stage for ICESat-2</a:t>
            </a:r>
          </a:p>
          <a:p>
            <a:pPr lvl="4"/>
            <a:endParaRPr lang="en-US" sz="1400" dirty="0"/>
          </a:p>
          <a:p>
            <a:pPr marL="1371600" lvl="3" indent="0">
              <a:buNone/>
            </a:pPr>
            <a:endParaRPr lang="en-US" sz="1200" dirty="0"/>
          </a:p>
        </p:txBody>
      </p:sp>
      <p:sp>
        <p:nvSpPr>
          <p:cNvPr id="4" name="Slide Number Placeholder 3">
            <a:extLst>
              <a:ext uri="{FF2B5EF4-FFF2-40B4-BE49-F238E27FC236}">
                <a16:creationId xmlns:a16="http://schemas.microsoft.com/office/drawing/2014/main" xmlns="" id="{0F4870A4-2703-9348-8B3A-3AFA2FBD9523}"/>
              </a:ext>
            </a:extLst>
          </p:cNvPr>
          <p:cNvSpPr>
            <a:spLocks noGrp="1"/>
          </p:cNvSpPr>
          <p:nvPr>
            <p:ph type="sldNum" sz="quarter" idx="12"/>
          </p:nvPr>
        </p:nvSpPr>
        <p:spPr/>
        <p:txBody>
          <a:bodyPr/>
          <a:lstStyle/>
          <a:p>
            <a:fld id="{033793A4-DCC6-4EBF-A681-1ED602A0A0F4}" type="slidenum">
              <a:rPr lang="en-US" smtClean="0"/>
              <a:t>6</a:t>
            </a:fld>
            <a:endParaRPr lang="en-US"/>
          </a:p>
        </p:txBody>
      </p:sp>
      <p:pic>
        <p:nvPicPr>
          <p:cNvPr id="5" name="Picture 4">
            <a:extLst>
              <a:ext uri="{FF2B5EF4-FFF2-40B4-BE49-F238E27FC236}">
                <a16:creationId xmlns:a16="http://schemas.microsoft.com/office/drawing/2014/main" xmlns="" id="{F6725EBE-062C-394D-8B66-AE8B648BF8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5373" y="1051146"/>
            <a:ext cx="3204996" cy="1802810"/>
          </a:xfrm>
          <a:prstGeom prst="rect">
            <a:avLst/>
          </a:prstGeom>
        </p:spPr>
      </p:pic>
      <p:pic>
        <p:nvPicPr>
          <p:cNvPr id="6" name="Picture 5">
            <a:extLst>
              <a:ext uri="{FF2B5EF4-FFF2-40B4-BE49-F238E27FC236}">
                <a16:creationId xmlns:a16="http://schemas.microsoft.com/office/drawing/2014/main" xmlns="" id="{6AC439C8-363E-0D4D-AADD-701E9B92F77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15140" y="2892663"/>
            <a:ext cx="2040465" cy="1867728"/>
          </a:xfrm>
          <a:prstGeom prst="rect">
            <a:avLst/>
          </a:prstGeom>
        </p:spPr>
      </p:pic>
      <p:pic>
        <p:nvPicPr>
          <p:cNvPr id="8" name="Picture 7">
            <a:extLst>
              <a:ext uri="{FF2B5EF4-FFF2-40B4-BE49-F238E27FC236}">
                <a16:creationId xmlns:a16="http://schemas.microsoft.com/office/drawing/2014/main" xmlns="" id="{B972ADD9-339C-2B48-9B06-5D394457949F}"/>
              </a:ext>
            </a:extLst>
          </p:cNvPr>
          <p:cNvPicPr>
            <a:picLocks noChangeAspect="1"/>
          </p:cNvPicPr>
          <p:nvPr/>
        </p:nvPicPr>
        <p:blipFill>
          <a:blip r:embed="rId5"/>
          <a:stretch>
            <a:fillRect/>
          </a:stretch>
        </p:blipFill>
        <p:spPr>
          <a:xfrm>
            <a:off x="5529415" y="4693970"/>
            <a:ext cx="2652380" cy="1806974"/>
          </a:xfrm>
          <a:prstGeom prst="rect">
            <a:avLst/>
          </a:prstGeom>
        </p:spPr>
      </p:pic>
    </p:spTree>
    <p:extLst>
      <p:ext uri="{BB962C8B-B14F-4D97-AF65-F5344CB8AC3E}">
        <p14:creationId xmlns:p14="http://schemas.microsoft.com/office/powerpoint/2010/main" val="11071704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3"/>
          <p:cNvPicPr preferRelativeResize="0"/>
          <p:nvPr/>
        </p:nvPicPr>
        <p:blipFill>
          <a:blip r:embed="rId3">
            <a:alphaModFix/>
          </a:blip>
          <a:stretch>
            <a:fillRect/>
          </a:stretch>
        </p:blipFill>
        <p:spPr>
          <a:xfrm>
            <a:off x="158081" y="938732"/>
            <a:ext cx="8985919" cy="5240963"/>
          </a:xfrm>
          <a:prstGeom prst="rect">
            <a:avLst/>
          </a:prstGeom>
          <a:noFill/>
          <a:ln>
            <a:noFill/>
          </a:ln>
        </p:spPr>
      </p:pic>
      <p:sp>
        <p:nvSpPr>
          <p:cNvPr id="176" name="Google Shape;176;p23"/>
          <p:cNvSpPr txBox="1"/>
          <p:nvPr/>
        </p:nvSpPr>
        <p:spPr>
          <a:xfrm>
            <a:off x="6087057" y="1772719"/>
            <a:ext cx="2723175" cy="392400"/>
          </a:xfrm>
          <a:prstGeom prst="rect">
            <a:avLst/>
          </a:prstGeom>
          <a:noFill/>
          <a:ln>
            <a:noFill/>
          </a:ln>
        </p:spPr>
        <p:txBody>
          <a:bodyPr spcFirstLastPara="1" wrap="square" lIns="68569" tIns="34275" rIns="68569" bIns="34275" anchor="t" anchorCtr="0">
            <a:noAutofit/>
          </a:bodyPr>
          <a:lstStyle/>
          <a:p>
            <a:r>
              <a:rPr lang="en-US" sz="2100" b="1">
                <a:solidFill>
                  <a:schemeClr val="dk1"/>
                </a:solidFill>
                <a:latin typeface="Calibri"/>
                <a:ea typeface="Calibri"/>
                <a:cs typeface="Calibri"/>
                <a:sym typeface="Calibri"/>
              </a:rPr>
              <a:t>Scale is 0-3 m (Vertical)</a:t>
            </a:r>
            <a:endParaRPr sz="2100" b="1">
              <a:solidFill>
                <a:schemeClr val="dk1"/>
              </a:solidFill>
              <a:latin typeface="Calibri"/>
              <a:ea typeface="Calibri"/>
              <a:cs typeface="Calibri"/>
              <a:sym typeface="Calibri"/>
            </a:endParaRPr>
          </a:p>
        </p:txBody>
      </p:sp>
      <p:sp>
        <p:nvSpPr>
          <p:cNvPr id="4" name="TextBox 3">
            <a:extLst>
              <a:ext uri="{FF2B5EF4-FFF2-40B4-BE49-F238E27FC236}">
                <a16:creationId xmlns:a16="http://schemas.microsoft.com/office/drawing/2014/main" xmlns="" id="{85A34C3E-26B6-DA4F-8D6A-3447B5B6D01D}"/>
              </a:ext>
            </a:extLst>
          </p:cNvPr>
          <p:cNvSpPr txBox="1"/>
          <p:nvPr/>
        </p:nvSpPr>
        <p:spPr>
          <a:xfrm>
            <a:off x="2960743" y="43894"/>
            <a:ext cx="3863557" cy="830997"/>
          </a:xfrm>
          <a:prstGeom prst="rect">
            <a:avLst/>
          </a:prstGeom>
          <a:noFill/>
        </p:spPr>
        <p:txBody>
          <a:bodyPr wrap="none" rtlCol="0">
            <a:spAutoFit/>
          </a:bodyPr>
          <a:lstStyle/>
          <a:p>
            <a:pPr algn="ctr"/>
            <a:r>
              <a:rPr lang="en-US" sz="2400" dirty="0"/>
              <a:t>ATLAS Observations </a:t>
            </a:r>
          </a:p>
          <a:p>
            <a:pPr algn="ctr"/>
            <a:r>
              <a:rPr lang="en-US" sz="2400" dirty="0"/>
              <a:t>Antarctic Sea Ice Elevation</a:t>
            </a:r>
          </a:p>
        </p:txBody>
      </p:sp>
    </p:spTree>
    <p:extLst>
      <p:ext uri="{BB962C8B-B14F-4D97-AF65-F5344CB8AC3E}">
        <p14:creationId xmlns:p14="http://schemas.microsoft.com/office/powerpoint/2010/main" val="20041109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4"/>
          <p:cNvSpPr txBox="1">
            <a:spLocks noGrp="1"/>
          </p:cNvSpPr>
          <p:nvPr>
            <p:ph type="sldNum" idx="12"/>
          </p:nvPr>
        </p:nvSpPr>
        <p:spPr>
          <a:xfrm>
            <a:off x="6553200" y="5624513"/>
            <a:ext cx="2133675" cy="273825"/>
          </a:xfrm>
          <a:prstGeom prst="rect">
            <a:avLst/>
          </a:prstGeom>
        </p:spPr>
        <p:txBody>
          <a:bodyPr spcFirstLastPara="1" vert="horz" wrap="square" lIns="68569" tIns="34275" rIns="68569" bIns="34275" rtlCol="0" anchor="ctr" anchorCtr="0">
            <a:noAutofit/>
          </a:bodyPr>
          <a:lstStyle/>
          <a:p>
            <a:pPr>
              <a:buClr>
                <a:srgbClr val="000000"/>
              </a:buClr>
            </a:pPr>
            <a:fld id="{00000000-1234-1234-1234-123412341234}" type="slidenum">
              <a:rPr lang="en-US"/>
              <a:pPr>
                <a:buClr>
                  <a:srgbClr val="000000"/>
                </a:buClr>
              </a:pPr>
              <a:t>61</a:t>
            </a:fld>
            <a:endParaRPr/>
          </a:p>
        </p:txBody>
      </p:sp>
      <p:pic>
        <p:nvPicPr>
          <p:cNvPr id="183" name="Google Shape;183;p24"/>
          <p:cNvPicPr preferRelativeResize="0"/>
          <p:nvPr/>
        </p:nvPicPr>
        <p:blipFill>
          <a:blip r:embed="rId3">
            <a:alphaModFix/>
          </a:blip>
          <a:stretch>
            <a:fillRect/>
          </a:stretch>
        </p:blipFill>
        <p:spPr>
          <a:xfrm>
            <a:off x="3458424" y="1131683"/>
            <a:ext cx="5495453" cy="5350597"/>
          </a:xfrm>
          <a:prstGeom prst="rect">
            <a:avLst/>
          </a:prstGeom>
          <a:noFill/>
          <a:ln>
            <a:noFill/>
          </a:ln>
        </p:spPr>
      </p:pic>
      <p:sp>
        <p:nvSpPr>
          <p:cNvPr id="184" name="Google Shape;184;p24"/>
          <p:cNvSpPr txBox="1"/>
          <p:nvPr/>
        </p:nvSpPr>
        <p:spPr>
          <a:xfrm>
            <a:off x="587978" y="3306960"/>
            <a:ext cx="2650500" cy="1527930"/>
          </a:xfrm>
          <a:prstGeom prst="rect">
            <a:avLst/>
          </a:prstGeom>
          <a:noFill/>
          <a:ln>
            <a:noFill/>
          </a:ln>
        </p:spPr>
        <p:txBody>
          <a:bodyPr spcFirstLastPara="1" wrap="square" lIns="68569" tIns="68569" rIns="68569" bIns="68569" anchor="t" anchorCtr="0">
            <a:noAutofit/>
          </a:bodyPr>
          <a:lstStyle/>
          <a:p>
            <a:r>
              <a:rPr lang="en-US" b="1" dirty="0"/>
              <a:t>Sea Ice Freeboard of the Arctic Ocean in the Late Fall from 14 days of ICESat-2 data</a:t>
            </a:r>
            <a:endParaRPr b="1" dirty="0"/>
          </a:p>
        </p:txBody>
      </p:sp>
      <p:sp>
        <p:nvSpPr>
          <p:cNvPr id="5" name="TextBox 4">
            <a:extLst>
              <a:ext uri="{FF2B5EF4-FFF2-40B4-BE49-F238E27FC236}">
                <a16:creationId xmlns:a16="http://schemas.microsoft.com/office/drawing/2014/main" xmlns="" id="{1D0DA752-06DD-F841-9631-A289798100D7}"/>
              </a:ext>
            </a:extLst>
          </p:cNvPr>
          <p:cNvSpPr txBox="1"/>
          <p:nvPr/>
        </p:nvSpPr>
        <p:spPr>
          <a:xfrm>
            <a:off x="2815669" y="70687"/>
            <a:ext cx="4259499" cy="830997"/>
          </a:xfrm>
          <a:prstGeom prst="rect">
            <a:avLst/>
          </a:prstGeom>
          <a:noFill/>
        </p:spPr>
        <p:txBody>
          <a:bodyPr wrap="none" rtlCol="0">
            <a:spAutoFit/>
          </a:bodyPr>
          <a:lstStyle/>
          <a:p>
            <a:pPr algn="ctr"/>
            <a:r>
              <a:rPr lang="en-US" sz="2400" dirty="0"/>
              <a:t>ATLAS Observations </a:t>
            </a:r>
          </a:p>
          <a:p>
            <a:pPr algn="ctr"/>
            <a:r>
              <a:rPr lang="en-US" sz="2400" dirty="0"/>
              <a:t>Greenland Sea Ice Freeboard</a:t>
            </a:r>
          </a:p>
        </p:txBody>
      </p:sp>
    </p:spTree>
    <p:extLst>
      <p:ext uri="{BB962C8B-B14F-4D97-AF65-F5344CB8AC3E}">
        <p14:creationId xmlns:p14="http://schemas.microsoft.com/office/powerpoint/2010/main" val="13957546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6"/>
          <p:cNvSpPr txBox="1">
            <a:spLocks noGrp="1"/>
          </p:cNvSpPr>
          <p:nvPr>
            <p:ph type="sldNum" idx="12"/>
          </p:nvPr>
        </p:nvSpPr>
        <p:spPr>
          <a:xfrm>
            <a:off x="6553200" y="5624513"/>
            <a:ext cx="2133675" cy="273825"/>
          </a:xfrm>
          <a:prstGeom prst="rect">
            <a:avLst/>
          </a:prstGeom>
        </p:spPr>
        <p:txBody>
          <a:bodyPr spcFirstLastPara="1" vert="horz" wrap="square" lIns="68569" tIns="34275" rIns="68569" bIns="34275" rtlCol="0" anchor="ctr" anchorCtr="0">
            <a:noAutofit/>
          </a:bodyPr>
          <a:lstStyle/>
          <a:p>
            <a:pPr>
              <a:buClr>
                <a:srgbClr val="000000"/>
              </a:buClr>
            </a:pPr>
            <a:fld id="{00000000-1234-1234-1234-123412341234}" type="slidenum">
              <a:rPr lang="en-US"/>
              <a:pPr>
                <a:buClr>
                  <a:srgbClr val="000000"/>
                </a:buClr>
              </a:pPr>
              <a:t>62</a:t>
            </a:fld>
            <a:endParaRPr/>
          </a:p>
        </p:txBody>
      </p:sp>
      <p:pic>
        <p:nvPicPr>
          <p:cNvPr id="203" name="Google Shape;203;p2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79834" y="1204111"/>
            <a:ext cx="8012316" cy="5078994"/>
          </a:xfrm>
          <a:prstGeom prst="rect">
            <a:avLst/>
          </a:prstGeom>
          <a:noFill/>
          <a:ln>
            <a:noFill/>
          </a:ln>
        </p:spPr>
      </p:pic>
      <p:sp>
        <p:nvSpPr>
          <p:cNvPr id="204" name="Google Shape;204;p26"/>
          <p:cNvSpPr txBox="1"/>
          <p:nvPr/>
        </p:nvSpPr>
        <p:spPr>
          <a:xfrm>
            <a:off x="2164376" y="272602"/>
            <a:ext cx="6240825" cy="497700"/>
          </a:xfrm>
          <a:prstGeom prst="rect">
            <a:avLst/>
          </a:prstGeom>
          <a:noFill/>
          <a:ln>
            <a:noFill/>
          </a:ln>
        </p:spPr>
        <p:txBody>
          <a:bodyPr spcFirstLastPara="1" wrap="square" lIns="68569" tIns="68569" rIns="68569" bIns="68569" anchor="t" anchorCtr="0">
            <a:noAutofit/>
          </a:bodyPr>
          <a:lstStyle/>
          <a:p>
            <a:r>
              <a:rPr lang="en-US" sz="2100" dirty="0"/>
              <a:t> Atmospheric Observations: smoke from CA fires</a:t>
            </a:r>
            <a:endParaRPr sz="2100" dirty="0"/>
          </a:p>
        </p:txBody>
      </p:sp>
      <p:sp>
        <p:nvSpPr>
          <p:cNvPr id="205" name="Google Shape;205;p26"/>
          <p:cNvSpPr txBox="1"/>
          <p:nvPr/>
        </p:nvSpPr>
        <p:spPr>
          <a:xfrm>
            <a:off x="5902969" y="7263656"/>
            <a:ext cx="5985225" cy="698175"/>
          </a:xfrm>
          <a:prstGeom prst="rect">
            <a:avLst/>
          </a:prstGeom>
          <a:noFill/>
          <a:ln>
            <a:noFill/>
          </a:ln>
        </p:spPr>
        <p:txBody>
          <a:bodyPr spcFirstLastPara="1" wrap="square" lIns="68569" tIns="68569" rIns="68569" bIns="68569" anchor="t" anchorCtr="0">
            <a:noAutofit/>
          </a:bodyPr>
          <a:lstStyle/>
          <a:p>
            <a:endParaRPr sz="1350"/>
          </a:p>
        </p:txBody>
      </p:sp>
      <p:sp>
        <p:nvSpPr>
          <p:cNvPr id="206" name="Google Shape;206;p26"/>
          <p:cNvSpPr txBox="1"/>
          <p:nvPr/>
        </p:nvSpPr>
        <p:spPr>
          <a:xfrm>
            <a:off x="0" y="5792100"/>
            <a:ext cx="2005875" cy="253800"/>
          </a:xfrm>
          <a:prstGeom prst="rect">
            <a:avLst/>
          </a:prstGeom>
          <a:noFill/>
          <a:ln>
            <a:noFill/>
          </a:ln>
        </p:spPr>
        <p:txBody>
          <a:bodyPr spcFirstLastPara="1" wrap="square" lIns="68569" tIns="68569" rIns="68569" bIns="68569" anchor="t" anchorCtr="0">
            <a:noAutofit/>
          </a:bodyPr>
          <a:lstStyle/>
          <a:p>
            <a:r>
              <a:rPr lang="en-US" sz="1350" dirty="0"/>
              <a:t>Steve Palm SSAI/GSFC</a:t>
            </a:r>
            <a:endParaRPr sz="1350" dirty="0"/>
          </a:p>
          <a:p>
            <a:r>
              <a:rPr lang="en-US" sz="1350" dirty="0" err="1"/>
              <a:t>Yuekui</a:t>
            </a:r>
            <a:r>
              <a:rPr lang="en-US" sz="1350" dirty="0"/>
              <a:t> Yang GSFC</a:t>
            </a:r>
            <a:endParaRPr sz="1350" dirty="0"/>
          </a:p>
        </p:txBody>
      </p:sp>
    </p:spTree>
    <p:extLst>
      <p:ext uri="{BB962C8B-B14F-4D97-AF65-F5344CB8AC3E}">
        <p14:creationId xmlns:p14="http://schemas.microsoft.com/office/powerpoint/2010/main" val="3798944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EC82CCDF-5A2B-B246-B262-0559F3886A4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1190" y="1117969"/>
            <a:ext cx="2951705" cy="2280863"/>
          </a:xfrm>
        </p:spPr>
      </p:pic>
      <p:pic>
        <p:nvPicPr>
          <p:cNvPr id="3" name="Content Placeholder 8">
            <a:extLst>
              <a:ext uri="{FF2B5EF4-FFF2-40B4-BE49-F238E27FC236}">
                <a16:creationId xmlns:a16="http://schemas.microsoft.com/office/drawing/2014/main" xmlns="" id="{F6C3042E-9974-4846-AC86-B68F05F09B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26" y="3652773"/>
            <a:ext cx="2948955" cy="2049226"/>
          </a:xfrm>
          <a:prstGeom prst="rect">
            <a:avLst/>
          </a:prstGeom>
        </p:spPr>
      </p:pic>
      <p:pic>
        <p:nvPicPr>
          <p:cNvPr id="4" name="Content Placeholder 4">
            <a:extLst>
              <a:ext uri="{FF2B5EF4-FFF2-40B4-BE49-F238E27FC236}">
                <a16:creationId xmlns:a16="http://schemas.microsoft.com/office/drawing/2014/main" xmlns="" id="{4624E0CF-675E-E546-A6D5-39472732A3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0929" y="1125934"/>
            <a:ext cx="2951576" cy="2280764"/>
          </a:xfrm>
          <a:prstGeom prst="rect">
            <a:avLst/>
          </a:prstGeom>
        </p:spPr>
      </p:pic>
      <p:pic>
        <p:nvPicPr>
          <p:cNvPr id="6" name="Content Placeholder 4">
            <a:extLst>
              <a:ext uri="{FF2B5EF4-FFF2-40B4-BE49-F238E27FC236}">
                <a16:creationId xmlns:a16="http://schemas.microsoft.com/office/drawing/2014/main" xmlns="" id="{DCB2FAF3-5E5C-4F4E-AE8B-98EA570F97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42505" y="1117969"/>
            <a:ext cx="2947769" cy="2277821"/>
          </a:xfrm>
          <a:prstGeom prst="rect">
            <a:avLst/>
          </a:prstGeom>
        </p:spPr>
      </p:pic>
      <p:pic>
        <p:nvPicPr>
          <p:cNvPr id="7" name="Content Placeholder 4">
            <a:extLst>
              <a:ext uri="{FF2B5EF4-FFF2-40B4-BE49-F238E27FC236}">
                <a16:creationId xmlns:a16="http://schemas.microsoft.com/office/drawing/2014/main" xmlns="" id="{45129CE9-FA6E-F942-9EDE-C657AA7096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54163" y="3652772"/>
            <a:ext cx="2949119" cy="1496535"/>
          </a:xfrm>
          <a:prstGeom prst="rect">
            <a:avLst/>
          </a:prstGeom>
        </p:spPr>
      </p:pic>
      <p:pic>
        <p:nvPicPr>
          <p:cNvPr id="8" name="Content Placeholder 4">
            <a:extLst>
              <a:ext uri="{FF2B5EF4-FFF2-40B4-BE49-F238E27FC236}">
                <a16:creationId xmlns:a16="http://schemas.microsoft.com/office/drawing/2014/main" xmlns="" id="{074FEB12-4015-DC4F-94C7-20E8F55B44F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87685" y="3652772"/>
            <a:ext cx="2967302" cy="2072811"/>
          </a:xfrm>
          <a:prstGeom prst="rect">
            <a:avLst/>
          </a:prstGeom>
        </p:spPr>
      </p:pic>
      <p:sp>
        <p:nvSpPr>
          <p:cNvPr id="2" name="TextBox 1">
            <a:extLst>
              <a:ext uri="{FF2B5EF4-FFF2-40B4-BE49-F238E27FC236}">
                <a16:creationId xmlns:a16="http://schemas.microsoft.com/office/drawing/2014/main" xmlns="" id="{2AB1E7E0-E374-654D-943D-D34AA79A28DF}"/>
              </a:ext>
            </a:extLst>
          </p:cNvPr>
          <p:cNvSpPr txBox="1"/>
          <p:nvPr/>
        </p:nvSpPr>
        <p:spPr>
          <a:xfrm>
            <a:off x="3416188" y="6000751"/>
            <a:ext cx="2187907" cy="461665"/>
          </a:xfrm>
          <a:prstGeom prst="rect">
            <a:avLst/>
          </a:prstGeom>
          <a:noFill/>
        </p:spPr>
        <p:txBody>
          <a:bodyPr wrap="square" rtlCol="0">
            <a:spAutoFit/>
          </a:bodyPr>
          <a:lstStyle/>
          <a:p>
            <a:pPr algn="ctr"/>
            <a:r>
              <a:rPr lang="en-US" sz="1200" dirty="0">
                <a:latin typeface="Avenir Roman" panose="02000503020000020003" pitchFamily="2" charset="0"/>
              </a:rPr>
              <a:t>John Robbins – Craig Tech, Code 615, GSFC</a:t>
            </a:r>
          </a:p>
        </p:txBody>
      </p:sp>
      <p:sp>
        <p:nvSpPr>
          <p:cNvPr id="9" name="Google Shape;204;p26">
            <a:extLst>
              <a:ext uri="{FF2B5EF4-FFF2-40B4-BE49-F238E27FC236}">
                <a16:creationId xmlns:a16="http://schemas.microsoft.com/office/drawing/2014/main" xmlns="" id="{6F314758-701D-A845-A0AC-D1DDE6B354CA}"/>
              </a:ext>
            </a:extLst>
          </p:cNvPr>
          <p:cNvSpPr txBox="1"/>
          <p:nvPr/>
        </p:nvSpPr>
        <p:spPr>
          <a:xfrm>
            <a:off x="1747929" y="309135"/>
            <a:ext cx="6240825" cy="497700"/>
          </a:xfrm>
          <a:prstGeom prst="rect">
            <a:avLst/>
          </a:prstGeom>
          <a:noFill/>
          <a:ln>
            <a:noFill/>
          </a:ln>
        </p:spPr>
        <p:txBody>
          <a:bodyPr spcFirstLastPara="1" wrap="square" lIns="68569" tIns="68569" rIns="68569" bIns="68569" anchor="t" anchorCtr="0">
            <a:noAutofit/>
          </a:bodyPr>
          <a:lstStyle/>
          <a:p>
            <a:pPr algn="ctr"/>
            <a:r>
              <a:rPr lang="en-US" sz="2400" dirty="0"/>
              <a:t>Yosemite Valley from ICESat-2</a:t>
            </a:r>
            <a:endParaRPr sz="2400" dirty="0"/>
          </a:p>
        </p:txBody>
      </p:sp>
    </p:spTree>
    <p:extLst>
      <p:ext uri="{BB962C8B-B14F-4D97-AF65-F5344CB8AC3E}">
        <p14:creationId xmlns:p14="http://schemas.microsoft.com/office/powerpoint/2010/main" val="38565276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34D71B-0D7D-C64B-8AF6-49E9DF71D69F}"/>
              </a:ext>
            </a:extLst>
          </p:cNvPr>
          <p:cNvSpPr>
            <a:spLocks noGrp="1"/>
          </p:cNvSpPr>
          <p:nvPr>
            <p:ph type="title"/>
          </p:nvPr>
        </p:nvSpPr>
        <p:spPr/>
        <p:txBody>
          <a:bodyPr>
            <a:normAutofit fontScale="90000"/>
          </a:bodyPr>
          <a:lstStyle/>
          <a:p>
            <a:r>
              <a:rPr lang="en-US" sz="2800" dirty="0"/>
              <a:t>ATLAS Instrument Performance Summary</a:t>
            </a:r>
          </a:p>
        </p:txBody>
      </p:sp>
      <p:sp>
        <p:nvSpPr>
          <p:cNvPr id="3" name="Content Placeholder 2">
            <a:extLst>
              <a:ext uri="{FF2B5EF4-FFF2-40B4-BE49-F238E27FC236}">
                <a16:creationId xmlns:a16="http://schemas.microsoft.com/office/drawing/2014/main" xmlns="" id="{408328E0-4C6D-CD41-9E49-63F9A94B75CF}"/>
              </a:ext>
            </a:extLst>
          </p:cNvPr>
          <p:cNvSpPr>
            <a:spLocks noGrp="1"/>
          </p:cNvSpPr>
          <p:nvPr>
            <p:ph idx="1"/>
          </p:nvPr>
        </p:nvSpPr>
        <p:spPr>
          <a:xfrm>
            <a:off x="114300" y="1045388"/>
            <a:ext cx="8869680" cy="5332551"/>
          </a:xfrm>
        </p:spPr>
        <p:txBody>
          <a:bodyPr numCol="2">
            <a:normAutofit/>
          </a:bodyPr>
          <a:lstStyle/>
          <a:p>
            <a:r>
              <a:rPr lang="en-US" sz="1800" dirty="0"/>
              <a:t>Laser</a:t>
            </a:r>
          </a:p>
          <a:p>
            <a:pPr lvl="1"/>
            <a:r>
              <a:rPr lang="en-US" sz="1600" dirty="0"/>
              <a:t>Performance has been very stable</a:t>
            </a:r>
          </a:p>
          <a:p>
            <a:pPr lvl="1"/>
            <a:r>
              <a:rPr lang="en-US" sz="1600" dirty="0"/>
              <a:t>Energy reduced ~20% from initial setting to optimize link (Level 6 to Level 4)</a:t>
            </a:r>
          </a:p>
          <a:p>
            <a:r>
              <a:rPr lang="en-US" sz="1800" dirty="0"/>
              <a:t>Signal detection and timing</a:t>
            </a:r>
          </a:p>
          <a:p>
            <a:pPr lvl="1"/>
            <a:r>
              <a:rPr lang="en-US" sz="1600" dirty="0"/>
              <a:t>Signal strengths initially higher than expected. Laser energy reduced.</a:t>
            </a:r>
          </a:p>
          <a:p>
            <a:pPr lvl="1"/>
            <a:r>
              <a:rPr lang="en-US" sz="1600" dirty="0"/>
              <a:t>Timing performance nominal</a:t>
            </a:r>
          </a:p>
          <a:p>
            <a:pPr lvl="1"/>
            <a:r>
              <a:rPr lang="en-US" sz="1600" dirty="0"/>
              <a:t>Receiver algorithm successfully tracking ground and downlinking returns</a:t>
            </a:r>
          </a:p>
          <a:p>
            <a:r>
              <a:rPr lang="en-US" sz="1800" dirty="0"/>
              <a:t>Wavelength tuning</a:t>
            </a:r>
          </a:p>
          <a:p>
            <a:pPr lvl="1"/>
            <a:r>
              <a:rPr lang="en-US" sz="1600" dirty="0"/>
              <a:t>Wavelength Tracking performance nominal</a:t>
            </a:r>
          </a:p>
          <a:p>
            <a:pPr lvl="1"/>
            <a:r>
              <a:rPr lang="en-US" sz="1600" dirty="0"/>
              <a:t>Received signal strengths consistent across channels</a:t>
            </a:r>
          </a:p>
          <a:p>
            <a:r>
              <a:rPr lang="en-US" sz="1800" dirty="0"/>
              <a:t>Solar background levels</a:t>
            </a:r>
          </a:p>
          <a:p>
            <a:pPr lvl="1"/>
            <a:r>
              <a:rPr lang="en-US" sz="1600" dirty="0"/>
              <a:t>As expected based on receiver testing</a:t>
            </a:r>
          </a:p>
          <a:p>
            <a:r>
              <a:rPr lang="en-US" sz="1800" dirty="0"/>
              <a:t>Alignment and Pointing</a:t>
            </a:r>
          </a:p>
          <a:p>
            <a:pPr lvl="1"/>
            <a:r>
              <a:rPr lang="en-US" sz="1600" dirty="0"/>
              <a:t>No change, maintaining Tx-Rx boresight alignment very well</a:t>
            </a:r>
          </a:p>
          <a:p>
            <a:pPr lvl="2"/>
            <a:r>
              <a:rPr lang="en-US" sz="1400" dirty="0"/>
              <a:t>Periodic AMCS sweeps show little change in boresight during commissioning</a:t>
            </a:r>
          </a:p>
          <a:p>
            <a:r>
              <a:rPr lang="en-US" sz="1800" dirty="0"/>
              <a:t>Command and telemetry</a:t>
            </a:r>
          </a:p>
          <a:p>
            <a:pPr lvl="1"/>
            <a:r>
              <a:rPr lang="en-US" sz="1600" dirty="0"/>
              <a:t>Performance nominal, no issues</a:t>
            </a:r>
          </a:p>
          <a:p>
            <a:pPr lvl="1"/>
            <a:r>
              <a:rPr lang="en-US" sz="1600" dirty="0"/>
              <a:t>Downlink data volume within expected values</a:t>
            </a:r>
          </a:p>
          <a:p>
            <a:r>
              <a:rPr lang="en-US" sz="1800" dirty="0"/>
              <a:t>Spacecraft interfaces</a:t>
            </a:r>
          </a:p>
          <a:p>
            <a:pPr lvl="1"/>
            <a:r>
              <a:rPr lang="en-US" sz="1600" dirty="0"/>
              <a:t>No issues</a:t>
            </a:r>
          </a:p>
        </p:txBody>
      </p:sp>
      <p:sp>
        <p:nvSpPr>
          <p:cNvPr id="4" name="Slide Number Placeholder 3">
            <a:extLst>
              <a:ext uri="{FF2B5EF4-FFF2-40B4-BE49-F238E27FC236}">
                <a16:creationId xmlns:a16="http://schemas.microsoft.com/office/drawing/2014/main" xmlns="" id="{F503FB9D-B44A-974E-80AC-55A995E72FE8}"/>
              </a:ext>
            </a:extLst>
          </p:cNvPr>
          <p:cNvSpPr>
            <a:spLocks noGrp="1"/>
          </p:cNvSpPr>
          <p:nvPr>
            <p:ph type="sldNum" sz="quarter" idx="12"/>
          </p:nvPr>
        </p:nvSpPr>
        <p:spPr/>
        <p:txBody>
          <a:bodyPr/>
          <a:lstStyle/>
          <a:p>
            <a:fld id="{033793A4-DCC6-4EBF-A681-1ED602A0A0F4}" type="slidenum">
              <a:rPr lang="en-US" smtClean="0"/>
              <a:t>64</a:t>
            </a:fld>
            <a:endParaRPr lang="en-US"/>
          </a:p>
        </p:txBody>
      </p:sp>
    </p:spTree>
    <p:extLst>
      <p:ext uri="{BB962C8B-B14F-4D97-AF65-F5344CB8AC3E}">
        <p14:creationId xmlns:p14="http://schemas.microsoft.com/office/powerpoint/2010/main" val="2436952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FCA13D6-471C-0646-A331-68F63E2F343C}"/>
              </a:ext>
            </a:extLst>
          </p:cNvPr>
          <p:cNvPicPr>
            <a:picLocks noChangeAspect="1"/>
          </p:cNvPicPr>
          <p:nvPr/>
        </p:nvPicPr>
        <p:blipFill>
          <a:blip r:embed="rId2"/>
          <a:stretch>
            <a:fillRect/>
          </a:stretch>
        </p:blipFill>
        <p:spPr>
          <a:xfrm>
            <a:off x="2314119" y="4609707"/>
            <a:ext cx="5220268" cy="1774891"/>
          </a:xfrm>
          <a:prstGeom prst="rect">
            <a:avLst/>
          </a:prstGeom>
        </p:spPr>
      </p:pic>
      <p:pic>
        <p:nvPicPr>
          <p:cNvPr id="6" name="Picture 5">
            <a:extLst>
              <a:ext uri="{FF2B5EF4-FFF2-40B4-BE49-F238E27FC236}">
                <a16:creationId xmlns:a16="http://schemas.microsoft.com/office/drawing/2014/main" xmlns="" id="{EAF060DE-3E3F-7141-953C-48D2524244F9}"/>
              </a:ext>
            </a:extLst>
          </p:cNvPr>
          <p:cNvPicPr>
            <a:picLocks noChangeAspect="1"/>
          </p:cNvPicPr>
          <p:nvPr/>
        </p:nvPicPr>
        <p:blipFill>
          <a:blip r:embed="rId3"/>
          <a:stretch>
            <a:fillRect/>
          </a:stretch>
        </p:blipFill>
        <p:spPr>
          <a:xfrm>
            <a:off x="3978987" y="1419766"/>
            <a:ext cx="3907575" cy="2292350"/>
          </a:xfrm>
          <a:prstGeom prst="rect">
            <a:avLst/>
          </a:prstGeom>
        </p:spPr>
      </p:pic>
      <p:sp>
        <p:nvSpPr>
          <p:cNvPr id="2" name="Title 1">
            <a:extLst>
              <a:ext uri="{FF2B5EF4-FFF2-40B4-BE49-F238E27FC236}">
                <a16:creationId xmlns:a16="http://schemas.microsoft.com/office/drawing/2014/main" xmlns="" id="{2C7CDF59-2498-234C-8BB8-0E003FD49880}"/>
              </a:ext>
            </a:extLst>
          </p:cNvPr>
          <p:cNvSpPr>
            <a:spLocks noGrp="1"/>
          </p:cNvSpPr>
          <p:nvPr>
            <p:ph type="title"/>
          </p:nvPr>
        </p:nvSpPr>
        <p:spPr/>
        <p:txBody>
          <a:bodyPr>
            <a:normAutofit/>
          </a:bodyPr>
          <a:lstStyle/>
          <a:p>
            <a:r>
              <a:rPr lang="en-US" sz="2800" dirty="0"/>
              <a:t>ATLAS Evolution</a:t>
            </a:r>
          </a:p>
        </p:txBody>
      </p:sp>
      <p:sp>
        <p:nvSpPr>
          <p:cNvPr id="3" name="Content Placeholder 2">
            <a:extLst>
              <a:ext uri="{FF2B5EF4-FFF2-40B4-BE49-F238E27FC236}">
                <a16:creationId xmlns:a16="http://schemas.microsoft.com/office/drawing/2014/main" xmlns="" id="{676B903C-4FAD-F745-9B9A-E1E45072A5B8}"/>
              </a:ext>
            </a:extLst>
          </p:cNvPr>
          <p:cNvSpPr>
            <a:spLocks noGrp="1"/>
          </p:cNvSpPr>
          <p:nvPr>
            <p:ph idx="1"/>
          </p:nvPr>
        </p:nvSpPr>
        <p:spPr>
          <a:xfrm>
            <a:off x="176766" y="1085333"/>
            <a:ext cx="3926603" cy="3133286"/>
          </a:xfrm>
        </p:spPr>
        <p:txBody>
          <a:bodyPr>
            <a:normAutofit lnSpcReduction="10000"/>
          </a:bodyPr>
          <a:lstStyle/>
          <a:p>
            <a:r>
              <a:rPr lang="en-US" sz="1600" dirty="0"/>
              <a:t>2007 Earth Science Decadal Survey called for follow-on to </a:t>
            </a:r>
            <a:r>
              <a:rPr lang="en-US" sz="1600" dirty="0" err="1"/>
              <a:t>ICESat</a:t>
            </a:r>
            <a:endParaRPr lang="en-US" sz="1600" dirty="0"/>
          </a:p>
          <a:p>
            <a:r>
              <a:rPr lang="en-US" sz="1400" dirty="0"/>
              <a:t>Initial concept (2007-8) was single beam, similar to GLAS:</a:t>
            </a:r>
          </a:p>
          <a:p>
            <a:pPr lvl="1"/>
            <a:r>
              <a:rPr lang="en-US" sz="1400" dirty="0"/>
              <a:t>1064-nm only</a:t>
            </a:r>
          </a:p>
          <a:p>
            <a:pPr lvl="1"/>
            <a:r>
              <a:rPr lang="en-US" altLang="en-US" sz="1400" dirty="0">
                <a:cs typeface="Arial" panose="020B0604020202020204" pitchFamily="34" charset="0"/>
              </a:rPr>
              <a:t>70 m beam footprint with 140 m spacing at 50 Hz</a:t>
            </a:r>
          </a:p>
          <a:p>
            <a:pPr lvl="1"/>
            <a:r>
              <a:rPr lang="en-US" sz="1400" dirty="0">
                <a:cs typeface="Arial" panose="020B0604020202020204" pitchFamily="34" charset="0"/>
              </a:rPr>
              <a:t>Optional swath-mapper:</a:t>
            </a:r>
          </a:p>
          <a:p>
            <a:pPr lvl="2">
              <a:buClr>
                <a:schemeClr val="tx1"/>
              </a:buClr>
              <a:buFontTx/>
              <a:buChar char="•"/>
            </a:pPr>
            <a:r>
              <a:rPr lang="en-US" altLang="en-US" sz="1200" dirty="0">
                <a:cs typeface="Arial" panose="020B0604020202020204" pitchFamily="34" charset="0"/>
              </a:rPr>
              <a:t>1 laser produces 16 uniformly spaced beams over 3 km swath</a:t>
            </a:r>
          </a:p>
          <a:p>
            <a:pPr lvl="3">
              <a:buClr>
                <a:schemeClr val="tx1"/>
              </a:buClr>
              <a:buFontTx/>
              <a:buChar char="•"/>
            </a:pPr>
            <a:r>
              <a:rPr lang="en-US" altLang="en-US" sz="1200" dirty="0">
                <a:cs typeface="Arial" panose="020B0604020202020204" pitchFamily="34" charset="0"/>
              </a:rPr>
              <a:t>10 m footprint for each beam</a:t>
            </a:r>
          </a:p>
          <a:p>
            <a:pPr lvl="3">
              <a:buClr>
                <a:schemeClr val="tx1"/>
              </a:buClr>
              <a:buFontTx/>
              <a:buChar char="•"/>
            </a:pPr>
            <a:r>
              <a:rPr lang="en-US" altLang="en-US" sz="1200" dirty="0">
                <a:cs typeface="Arial" panose="020B0604020202020204" pitchFamily="34" charset="0"/>
              </a:rPr>
              <a:t>16-ch PMT detector</a:t>
            </a:r>
            <a:endParaRPr lang="en-US" sz="1200" dirty="0"/>
          </a:p>
          <a:p>
            <a:r>
              <a:rPr lang="en-US" sz="1600" dirty="0"/>
              <a:t>Switched to photon-counting concept in 2009</a:t>
            </a:r>
            <a:endParaRPr lang="en-US" sz="1200" dirty="0"/>
          </a:p>
          <a:p>
            <a:endParaRPr lang="en-US" sz="1600" dirty="0"/>
          </a:p>
        </p:txBody>
      </p:sp>
      <p:sp>
        <p:nvSpPr>
          <p:cNvPr id="4" name="Slide Number Placeholder 3">
            <a:extLst>
              <a:ext uri="{FF2B5EF4-FFF2-40B4-BE49-F238E27FC236}">
                <a16:creationId xmlns:a16="http://schemas.microsoft.com/office/drawing/2014/main" xmlns="" id="{0F4870A4-2703-9348-8B3A-3AFA2FBD9523}"/>
              </a:ext>
            </a:extLst>
          </p:cNvPr>
          <p:cNvSpPr>
            <a:spLocks noGrp="1"/>
          </p:cNvSpPr>
          <p:nvPr>
            <p:ph type="sldNum" sz="quarter" idx="12"/>
          </p:nvPr>
        </p:nvSpPr>
        <p:spPr/>
        <p:txBody>
          <a:bodyPr/>
          <a:lstStyle/>
          <a:p>
            <a:fld id="{033793A4-DCC6-4EBF-A681-1ED602A0A0F4}" type="slidenum">
              <a:rPr lang="en-US" smtClean="0"/>
              <a:t>7</a:t>
            </a:fld>
            <a:endParaRPr lang="en-US"/>
          </a:p>
        </p:txBody>
      </p:sp>
      <p:sp>
        <p:nvSpPr>
          <p:cNvPr id="7" name="TextBox 6">
            <a:extLst>
              <a:ext uri="{FF2B5EF4-FFF2-40B4-BE49-F238E27FC236}">
                <a16:creationId xmlns:a16="http://schemas.microsoft.com/office/drawing/2014/main" xmlns="" id="{488EC53F-73D7-5748-A10E-4F3D67EC0D13}"/>
              </a:ext>
            </a:extLst>
          </p:cNvPr>
          <p:cNvSpPr txBox="1"/>
          <p:nvPr/>
        </p:nvSpPr>
        <p:spPr>
          <a:xfrm>
            <a:off x="6068594" y="1085333"/>
            <a:ext cx="1620957" cy="369332"/>
          </a:xfrm>
          <a:prstGeom prst="rect">
            <a:avLst/>
          </a:prstGeom>
          <a:noFill/>
        </p:spPr>
        <p:txBody>
          <a:bodyPr wrap="none" rtlCol="0">
            <a:spAutoFit/>
          </a:bodyPr>
          <a:lstStyle/>
          <a:p>
            <a:r>
              <a:rPr lang="en-US" dirty="0"/>
              <a:t>2007 Concept</a:t>
            </a:r>
          </a:p>
        </p:txBody>
      </p:sp>
      <p:sp>
        <p:nvSpPr>
          <p:cNvPr id="9" name="Rectangle 8">
            <a:extLst>
              <a:ext uri="{FF2B5EF4-FFF2-40B4-BE49-F238E27FC236}">
                <a16:creationId xmlns:a16="http://schemas.microsoft.com/office/drawing/2014/main" xmlns="" id="{ADECE3AA-0B13-2C49-8FFE-C8C3A1EA1625}"/>
              </a:ext>
            </a:extLst>
          </p:cNvPr>
          <p:cNvSpPr/>
          <p:nvPr/>
        </p:nvSpPr>
        <p:spPr>
          <a:xfrm>
            <a:off x="4650955" y="4267599"/>
            <a:ext cx="1620957" cy="369332"/>
          </a:xfrm>
          <a:prstGeom prst="rect">
            <a:avLst/>
          </a:prstGeom>
        </p:spPr>
        <p:txBody>
          <a:bodyPr wrap="none">
            <a:spAutoFit/>
          </a:bodyPr>
          <a:lstStyle/>
          <a:p>
            <a:r>
              <a:rPr lang="en-US" dirty="0"/>
              <a:t>2009 Concept</a:t>
            </a:r>
          </a:p>
        </p:txBody>
      </p:sp>
      <p:pic>
        <p:nvPicPr>
          <p:cNvPr id="10" name="Picture 9">
            <a:extLst>
              <a:ext uri="{FF2B5EF4-FFF2-40B4-BE49-F238E27FC236}">
                <a16:creationId xmlns:a16="http://schemas.microsoft.com/office/drawing/2014/main" xmlns="" id="{09346F11-9065-B746-9774-4D03FFB7B90C}"/>
              </a:ext>
            </a:extLst>
          </p:cNvPr>
          <p:cNvPicPr>
            <a:picLocks noChangeAspect="1"/>
          </p:cNvPicPr>
          <p:nvPr/>
        </p:nvPicPr>
        <p:blipFill>
          <a:blip r:embed="rId4"/>
          <a:stretch>
            <a:fillRect/>
          </a:stretch>
        </p:blipFill>
        <p:spPr>
          <a:xfrm>
            <a:off x="192798" y="4218619"/>
            <a:ext cx="2200224" cy="2262191"/>
          </a:xfrm>
          <a:prstGeom prst="rect">
            <a:avLst/>
          </a:prstGeom>
        </p:spPr>
      </p:pic>
      <p:pic>
        <p:nvPicPr>
          <p:cNvPr id="11" name="Picture 10">
            <a:extLst>
              <a:ext uri="{FF2B5EF4-FFF2-40B4-BE49-F238E27FC236}">
                <a16:creationId xmlns:a16="http://schemas.microsoft.com/office/drawing/2014/main" xmlns="" id="{D86904C3-5E8B-F24A-9EFB-F97784AC4F7B}"/>
              </a:ext>
            </a:extLst>
          </p:cNvPr>
          <p:cNvPicPr>
            <a:picLocks noChangeAspect="1"/>
          </p:cNvPicPr>
          <p:nvPr/>
        </p:nvPicPr>
        <p:blipFill>
          <a:blip r:embed="rId5"/>
          <a:stretch>
            <a:fillRect/>
          </a:stretch>
        </p:blipFill>
        <p:spPr>
          <a:xfrm>
            <a:off x="7984664" y="1625523"/>
            <a:ext cx="865658" cy="1920678"/>
          </a:xfrm>
          <a:prstGeom prst="rect">
            <a:avLst/>
          </a:prstGeom>
        </p:spPr>
      </p:pic>
      <p:pic>
        <p:nvPicPr>
          <p:cNvPr id="12" name="Picture 11">
            <a:extLst>
              <a:ext uri="{FF2B5EF4-FFF2-40B4-BE49-F238E27FC236}">
                <a16:creationId xmlns:a16="http://schemas.microsoft.com/office/drawing/2014/main" xmlns="" id="{10367885-CAD9-9F40-97A3-BAD69C45E159}"/>
              </a:ext>
            </a:extLst>
          </p:cNvPr>
          <p:cNvPicPr>
            <a:picLocks noChangeAspect="1"/>
          </p:cNvPicPr>
          <p:nvPr/>
        </p:nvPicPr>
        <p:blipFill>
          <a:blip r:embed="rId6"/>
          <a:stretch>
            <a:fillRect/>
          </a:stretch>
        </p:blipFill>
        <p:spPr>
          <a:xfrm>
            <a:off x="7506193" y="4255581"/>
            <a:ext cx="1537059" cy="1939159"/>
          </a:xfrm>
          <a:prstGeom prst="rect">
            <a:avLst/>
          </a:prstGeom>
        </p:spPr>
      </p:pic>
    </p:spTree>
    <p:extLst>
      <p:ext uri="{BB962C8B-B14F-4D97-AF65-F5344CB8AC3E}">
        <p14:creationId xmlns:p14="http://schemas.microsoft.com/office/powerpoint/2010/main" val="2417162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E59E81-AED3-9444-B11C-7192A218B6CC}"/>
              </a:ext>
            </a:extLst>
          </p:cNvPr>
          <p:cNvSpPr>
            <a:spLocks noGrp="1"/>
          </p:cNvSpPr>
          <p:nvPr>
            <p:ph type="title"/>
          </p:nvPr>
        </p:nvSpPr>
        <p:spPr/>
        <p:txBody>
          <a:bodyPr>
            <a:noAutofit/>
          </a:bodyPr>
          <a:lstStyle/>
          <a:p>
            <a:r>
              <a:rPr lang="en-US" sz="2400" dirty="0"/>
              <a:t>ATLAS Final Design</a:t>
            </a:r>
            <a:br>
              <a:rPr lang="en-US" sz="2400" dirty="0"/>
            </a:br>
            <a:r>
              <a:rPr lang="en-US" sz="2400" dirty="0"/>
              <a:t>Instrument Overview</a:t>
            </a:r>
          </a:p>
        </p:txBody>
      </p:sp>
      <p:sp>
        <p:nvSpPr>
          <p:cNvPr id="3" name="Content Placeholder 2">
            <a:extLst>
              <a:ext uri="{FF2B5EF4-FFF2-40B4-BE49-F238E27FC236}">
                <a16:creationId xmlns:a16="http://schemas.microsoft.com/office/drawing/2014/main" xmlns="" id="{49DA28BA-2FFD-6343-B537-EDBF1BC5B9D4}"/>
              </a:ext>
            </a:extLst>
          </p:cNvPr>
          <p:cNvSpPr>
            <a:spLocks noGrp="1"/>
          </p:cNvSpPr>
          <p:nvPr>
            <p:ph idx="1"/>
          </p:nvPr>
        </p:nvSpPr>
        <p:spPr>
          <a:xfrm>
            <a:off x="144404" y="1118463"/>
            <a:ext cx="4961986" cy="5452198"/>
          </a:xfrm>
        </p:spPr>
        <p:txBody>
          <a:bodyPr>
            <a:normAutofit fontScale="55000" lnSpcReduction="20000"/>
          </a:bodyPr>
          <a:lstStyle/>
          <a:p>
            <a:r>
              <a:rPr lang="en-US" sz="2600" b="1" dirty="0"/>
              <a:t>Transmitter</a:t>
            </a:r>
          </a:p>
          <a:p>
            <a:pPr lvl="1"/>
            <a:r>
              <a:rPr lang="en-US" sz="2200" dirty="0"/>
              <a:t>Solid-state Nd:YVO4 Master Oscillator Power Amplifier (MOPA) Architecture</a:t>
            </a:r>
          </a:p>
          <a:p>
            <a:pPr lvl="1"/>
            <a:r>
              <a:rPr lang="en-US" sz="2200" dirty="0"/>
              <a:t>Semiconductor laser pump sources</a:t>
            </a:r>
          </a:p>
          <a:p>
            <a:pPr lvl="1"/>
            <a:r>
              <a:rPr lang="en-US" sz="2200" dirty="0"/>
              <a:t>10 kHz pulse rate</a:t>
            </a:r>
          </a:p>
          <a:p>
            <a:pPr lvl="1"/>
            <a:r>
              <a:rPr lang="en-US" sz="2200" dirty="0"/>
              <a:t>1.2-ns output pulses</a:t>
            </a:r>
          </a:p>
          <a:p>
            <a:pPr lvl="1"/>
            <a:r>
              <a:rPr lang="en-US" sz="2200" dirty="0"/>
              <a:t>532-nm output wavelength</a:t>
            </a:r>
          </a:p>
          <a:p>
            <a:pPr lvl="2"/>
            <a:r>
              <a:rPr lang="en-US" dirty="0"/>
              <a:t>Temperature-tunable to match receiver filter</a:t>
            </a:r>
          </a:p>
          <a:p>
            <a:pPr lvl="1"/>
            <a:r>
              <a:rPr lang="en-US" sz="2200" dirty="0"/>
              <a:t>Diffractive beam splitter</a:t>
            </a:r>
          </a:p>
          <a:p>
            <a:pPr lvl="1"/>
            <a:r>
              <a:rPr lang="en-US" sz="2200" dirty="0"/>
              <a:t>6 signal beams</a:t>
            </a:r>
          </a:p>
          <a:p>
            <a:pPr lvl="2"/>
            <a:r>
              <a:rPr lang="en-US" dirty="0"/>
              <a:t>3 strong, 3 weak</a:t>
            </a:r>
          </a:p>
          <a:p>
            <a:r>
              <a:rPr lang="en-US" sz="2600" b="1" dirty="0"/>
              <a:t>Receiver</a:t>
            </a:r>
          </a:p>
          <a:p>
            <a:pPr lvl="1"/>
            <a:r>
              <a:rPr lang="en-US" dirty="0"/>
              <a:t>80-cm reflector telescope</a:t>
            </a:r>
          </a:p>
          <a:p>
            <a:pPr lvl="1"/>
            <a:r>
              <a:rPr lang="en-US" dirty="0"/>
              <a:t>Narrow band 30-pm bandpass filter</a:t>
            </a:r>
          </a:p>
          <a:p>
            <a:pPr lvl="2"/>
            <a:r>
              <a:rPr lang="en-US" dirty="0"/>
              <a:t>Temperature-tuned to match transmitter</a:t>
            </a:r>
          </a:p>
          <a:p>
            <a:pPr lvl="1"/>
            <a:r>
              <a:rPr lang="en-US" dirty="0"/>
              <a:t>Single photon detection</a:t>
            </a:r>
          </a:p>
          <a:p>
            <a:r>
              <a:rPr lang="en-US" sz="2600" b="1" dirty="0"/>
              <a:t>Timing</a:t>
            </a:r>
          </a:p>
          <a:p>
            <a:pPr lvl="1"/>
            <a:r>
              <a:rPr lang="en-US" dirty="0"/>
              <a:t>100-MHz USO</a:t>
            </a:r>
          </a:p>
          <a:p>
            <a:pPr lvl="2"/>
            <a:r>
              <a:rPr lang="en-US" dirty="0"/>
              <a:t>Gate-delay FPGA-based timing of photon events.</a:t>
            </a:r>
          </a:p>
          <a:p>
            <a:pPr lvl="1"/>
            <a:r>
              <a:rPr lang="en-US" dirty="0"/>
              <a:t>Range tracking algorithm</a:t>
            </a:r>
          </a:p>
          <a:p>
            <a:pPr lvl="2"/>
            <a:r>
              <a:rPr lang="en-US" dirty="0"/>
              <a:t>Maintains range gated return signal discrimination via inputs from spacecraft</a:t>
            </a:r>
          </a:p>
          <a:p>
            <a:r>
              <a:rPr lang="en-US" sz="2300" b="1" dirty="0"/>
              <a:t>Alignment</a:t>
            </a:r>
            <a:endParaRPr lang="en-US" sz="2000" b="1" dirty="0"/>
          </a:p>
          <a:p>
            <a:pPr lvl="1"/>
            <a:r>
              <a:rPr lang="en-US" sz="2000" dirty="0"/>
              <a:t>Transmit/Receive co-boresight alignment maintained by Alignment Monitoring and Control System (AMCS)</a:t>
            </a:r>
          </a:p>
          <a:p>
            <a:pPr lvl="2"/>
            <a:r>
              <a:rPr lang="en-US" dirty="0"/>
              <a:t>Feedback via Laser Reference System</a:t>
            </a:r>
          </a:p>
          <a:p>
            <a:pPr lvl="3"/>
            <a:r>
              <a:rPr lang="en-US" sz="2000" dirty="0"/>
              <a:t>Laser spots-TAMS</a:t>
            </a:r>
          </a:p>
          <a:p>
            <a:pPr lvl="2"/>
            <a:r>
              <a:rPr lang="en-US" dirty="0"/>
              <a:t>Control output adjusts Beam Steering Mirror</a:t>
            </a:r>
          </a:p>
        </p:txBody>
      </p:sp>
      <p:sp>
        <p:nvSpPr>
          <p:cNvPr id="4" name="Slide Number Placeholder 3">
            <a:extLst>
              <a:ext uri="{FF2B5EF4-FFF2-40B4-BE49-F238E27FC236}">
                <a16:creationId xmlns:a16="http://schemas.microsoft.com/office/drawing/2014/main" xmlns="" id="{70062FBE-8185-B849-B2D9-A5F457B3292F}"/>
              </a:ext>
            </a:extLst>
          </p:cNvPr>
          <p:cNvSpPr>
            <a:spLocks noGrp="1"/>
          </p:cNvSpPr>
          <p:nvPr>
            <p:ph type="sldNum" sz="quarter" idx="12"/>
          </p:nvPr>
        </p:nvSpPr>
        <p:spPr/>
        <p:txBody>
          <a:bodyPr/>
          <a:lstStyle/>
          <a:p>
            <a:fld id="{033793A4-DCC6-4EBF-A681-1ED602A0A0F4}" type="slidenum">
              <a:rPr lang="en-US" smtClean="0"/>
              <a:t>8</a:t>
            </a:fld>
            <a:endParaRPr lang="en-US"/>
          </a:p>
        </p:txBody>
      </p:sp>
      <p:grpSp>
        <p:nvGrpSpPr>
          <p:cNvPr id="8" name="Group 7">
            <a:extLst>
              <a:ext uri="{FF2B5EF4-FFF2-40B4-BE49-F238E27FC236}">
                <a16:creationId xmlns:a16="http://schemas.microsoft.com/office/drawing/2014/main" xmlns="" id="{CDC47962-B6FF-4449-844C-F460032D4EF4}"/>
              </a:ext>
            </a:extLst>
          </p:cNvPr>
          <p:cNvGrpSpPr/>
          <p:nvPr/>
        </p:nvGrpSpPr>
        <p:grpSpPr>
          <a:xfrm>
            <a:off x="5106390" y="3845337"/>
            <a:ext cx="3091057" cy="2664134"/>
            <a:chOff x="5063784" y="3429000"/>
            <a:chExt cx="3193039" cy="2880859"/>
          </a:xfrm>
        </p:grpSpPr>
        <p:pic>
          <p:nvPicPr>
            <p:cNvPr id="5" name="Picture 2">
              <a:extLst>
                <a:ext uri="{FF2B5EF4-FFF2-40B4-BE49-F238E27FC236}">
                  <a16:creationId xmlns:a16="http://schemas.microsoft.com/office/drawing/2014/main" xmlns="" id="{D565C606-CB0A-FB4F-9A6E-F32FF68731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63784" y="3429000"/>
              <a:ext cx="3193039" cy="28808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xmlns="" id="{260DC3B3-0D65-6A45-9B8B-3F47BB451069}"/>
                </a:ext>
              </a:extLst>
            </p:cNvPr>
            <p:cNvSpPr txBox="1"/>
            <p:nvPr/>
          </p:nvSpPr>
          <p:spPr>
            <a:xfrm>
              <a:off x="6321139" y="5506193"/>
              <a:ext cx="603076" cy="266251"/>
            </a:xfrm>
            <a:prstGeom prst="rect">
              <a:avLst/>
            </a:prstGeom>
            <a:noFill/>
          </p:spPr>
          <p:txBody>
            <a:bodyPr wrap="none" rtlCol="0">
              <a:spAutoFit/>
            </a:bodyPr>
            <a:lstStyle/>
            <a:p>
              <a:r>
                <a:rPr lang="en-US" sz="1000" b="1" dirty="0">
                  <a:solidFill>
                    <a:srgbClr val="FF0000"/>
                  </a:solidFill>
                </a:rPr>
                <a:t>FLT2R</a:t>
              </a:r>
            </a:p>
          </p:txBody>
        </p:sp>
        <p:sp>
          <p:nvSpPr>
            <p:cNvPr id="7" name="TextBox 6">
              <a:extLst>
                <a:ext uri="{FF2B5EF4-FFF2-40B4-BE49-F238E27FC236}">
                  <a16:creationId xmlns:a16="http://schemas.microsoft.com/office/drawing/2014/main" xmlns="" id="{1340288E-EDCB-8248-957F-2623858050E6}"/>
                </a:ext>
              </a:extLst>
            </p:cNvPr>
            <p:cNvSpPr txBox="1"/>
            <p:nvPr/>
          </p:nvSpPr>
          <p:spPr>
            <a:xfrm>
              <a:off x="7439150" y="5100450"/>
              <a:ext cx="603076" cy="266251"/>
            </a:xfrm>
            <a:prstGeom prst="rect">
              <a:avLst/>
            </a:prstGeom>
            <a:noFill/>
          </p:spPr>
          <p:txBody>
            <a:bodyPr wrap="none" rtlCol="0">
              <a:spAutoFit/>
            </a:bodyPr>
            <a:lstStyle/>
            <a:p>
              <a:r>
                <a:rPr lang="en-US" sz="1000" b="1" dirty="0">
                  <a:solidFill>
                    <a:srgbClr val="FF0000"/>
                  </a:solidFill>
                </a:rPr>
                <a:t>FLT3R</a:t>
              </a:r>
            </a:p>
          </p:txBody>
        </p:sp>
      </p:grpSp>
      <p:sp>
        <p:nvSpPr>
          <p:cNvPr id="24" name="TextBox 23">
            <a:extLst>
              <a:ext uri="{FF2B5EF4-FFF2-40B4-BE49-F238E27FC236}">
                <a16:creationId xmlns:a16="http://schemas.microsoft.com/office/drawing/2014/main" xmlns="" id="{74BD53C0-D662-8246-B0F0-57194769BAB0}"/>
              </a:ext>
            </a:extLst>
          </p:cNvPr>
          <p:cNvSpPr txBox="1"/>
          <p:nvPr/>
        </p:nvSpPr>
        <p:spPr>
          <a:xfrm>
            <a:off x="7208323" y="6278456"/>
            <a:ext cx="1643399" cy="261610"/>
          </a:xfrm>
          <a:prstGeom prst="rect">
            <a:avLst/>
          </a:prstGeom>
          <a:noFill/>
        </p:spPr>
        <p:txBody>
          <a:bodyPr wrap="none" rtlCol="0">
            <a:spAutoFit/>
          </a:bodyPr>
          <a:lstStyle/>
          <a:p>
            <a:r>
              <a:rPr lang="en-US" sz="1100" b="1" dirty="0"/>
              <a:t>ATLAS Optical Bench</a:t>
            </a:r>
          </a:p>
        </p:txBody>
      </p:sp>
      <p:cxnSp>
        <p:nvCxnSpPr>
          <p:cNvPr id="27" name="Straight Connector 26">
            <a:extLst>
              <a:ext uri="{FF2B5EF4-FFF2-40B4-BE49-F238E27FC236}">
                <a16:creationId xmlns:a16="http://schemas.microsoft.com/office/drawing/2014/main" xmlns="" id="{9A575B0B-E349-A449-8FD8-38D1F3FCFFCD}"/>
              </a:ext>
            </a:extLst>
          </p:cNvPr>
          <p:cNvCxnSpPr>
            <a:cxnSpLocks/>
          </p:cNvCxnSpPr>
          <p:nvPr/>
        </p:nvCxnSpPr>
        <p:spPr>
          <a:xfrm flipH="1">
            <a:off x="6008914" y="5652109"/>
            <a:ext cx="1199409"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F9ED5191-FD72-B244-B498-926DA6027BBE}"/>
              </a:ext>
            </a:extLst>
          </p:cNvPr>
          <p:cNvCxnSpPr>
            <a:cxnSpLocks/>
          </p:cNvCxnSpPr>
          <p:nvPr/>
        </p:nvCxnSpPr>
        <p:spPr>
          <a:xfrm flipV="1">
            <a:off x="6008914" y="4662834"/>
            <a:ext cx="0" cy="989276"/>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E8ECE918-9834-2E42-AD3E-09341598FAED}"/>
              </a:ext>
            </a:extLst>
          </p:cNvPr>
          <p:cNvCxnSpPr>
            <a:cxnSpLocks/>
          </p:cNvCxnSpPr>
          <p:nvPr/>
        </p:nvCxnSpPr>
        <p:spPr>
          <a:xfrm flipV="1">
            <a:off x="5892127" y="4682766"/>
            <a:ext cx="116787" cy="609854"/>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EF6F9BD0-9AA3-AC48-823C-D40BCE4A4C62}"/>
              </a:ext>
            </a:extLst>
          </p:cNvPr>
          <p:cNvCxnSpPr>
            <a:cxnSpLocks/>
          </p:cNvCxnSpPr>
          <p:nvPr/>
        </p:nvCxnSpPr>
        <p:spPr>
          <a:xfrm flipV="1">
            <a:off x="5888811" y="4303344"/>
            <a:ext cx="0" cy="989276"/>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xmlns="" id="{6F4FA4B3-1898-E64A-AF2A-F0A0141035AA}"/>
              </a:ext>
            </a:extLst>
          </p:cNvPr>
          <p:cNvGrpSpPr/>
          <p:nvPr/>
        </p:nvGrpSpPr>
        <p:grpSpPr>
          <a:xfrm>
            <a:off x="4957800" y="1116581"/>
            <a:ext cx="4071900" cy="2560417"/>
            <a:chOff x="2933118" y="1116581"/>
            <a:chExt cx="6603710" cy="4031554"/>
          </a:xfrm>
        </p:grpSpPr>
        <p:pic>
          <p:nvPicPr>
            <p:cNvPr id="26" name="Picture 25" descr="Iso1_ATLAS_51713.jpg">
              <a:extLst>
                <a:ext uri="{FF2B5EF4-FFF2-40B4-BE49-F238E27FC236}">
                  <a16:creationId xmlns:a16="http://schemas.microsoft.com/office/drawing/2014/main" xmlns="" id="{BF2E7719-F406-CD49-842A-C48B9AA868B0}"/>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4280268" y="1116581"/>
              <a:ext cx="4235082" cy="4009211"/>
            </a:xfrm>
            <a:prstGeom prst="rect">
              <a:avLst/>
            </a:prstGeom>
          </p:spPr>
        </p:pic>
        <p:sp>
          <p:nvSpPr>
            <p:cNvPr id="28" name="TextBox 27">
              <a:extLst>
                <a:ext uri="{FF2B5EF4-FFF2-40B4-BE49-F238E27FC236}">
                  <a16:creationId xmlns:a16="http://schemas.microsoft.com/office/drawing/2014/main" xmlns="" id="{BE9B1208-FC85-6540-AB71-5A266965AB77}"/>
                </a:ext>
              </a:extLst>
            </p:cNvPr>
            <p:cNvSpPr txBox="1"/>
            <p:nvPr/>
          </p:nvSpPr>
          <p:spPr>
            <a:xfrm>
              <a:off x="7847945" y="3423679"/>
              <a:ext cx="1592948" cy="366056"/>
            </a:xfrm>
            <a:prstGeom prst="rect">
              <a:avLst/>
            </a:prstGeom>
            <a:solidFill>
              <a:schemeClr val="bg1"/>
            </a:solidFill>
          </p:spPr>
          <p:txBody>
            <a:bodyPr wrap="square" rtlCol="0">
              <a:spAutoFit/>
            </a:bodyPr>
            <a:lstStyle/>
            <a:p>
              <a:r>
                <a:rPr lang="en-US" sz="800" b="1" dirty="0"/>
                <a:t>Optical Bench</a:t>
              </a:r>
            </a:p>
          </p:txBody>
        </p:sp>
        <p:sp>
          <p:nvSpPr>
            <p:cNvPr id="30" name="TextBox 29">
              <a:extLst>
                <a:ext uri="{FF2B5EF4-FFF2-40B4-BE49-F238E27FC236}">
                  <a16:creationId xmlns:a16="http://schemas.microsoft.com/office/drawing/2014/main" xmlns="" id="{2AEE2559-9A6C-0840-B7F3-3A9FFC956227}"/>
                </a:ext>
              </a:extLst>
            </p:cNvPr>
            <p:cNvSpPr txBox="1"/>
            <p:nvPr/>
          </p:nvSpPr>
          <p:spPr>
            <a:xfrm>
              <a:off x="3434808" y="4770908"/>
              <a:ext cx="1679497" cy="366056"/>
            </a:xfrm>
            <a:prstGeom prst="rect">
              <a:avLst/>
            </a:prstGeom>
            <a:solidFill>
              <a:schemeClr val="bg1"/>
            </a:solidFill>
          </p:spPr>
          <p:txBody>
            <a:bodyPr wrap="square" rtlCol="0">
              <a:spAutoFit/>
            </a:bodyPr>
            <a:lstStyle/>
            <a:p>
              <a:r>
                <a:rPr lang="en-US" sz="800" b="1" dirty="0"/>
                <a:t>Box Structure</a:t>
              </a:r>
            </a:p>
          </p:txBody>
        </p:sp>
        <p:sp>
          <p:nvSpPr>
            <p:cNvPr id="31" name="TextBox 30">
              <a:extLst>
                <a:ext uri="{FF2B5EF4-FFF2-40B4-BE49-F238E27FC236}">
                  <a16:creationId xmlns:a16="http://schemas.microsoft.com/office/drawing/2014/main" xmlns="" id="{93E0EB6E-D384-AB4F-A8C0-892E01EF9B93}"/>
                </a:ext>
              </a:extLst>
            </p:cNvPr>
            <p:cNvSpPr txBox="1"/>
            <p:nvPr/>
          </p:nvSpPr>
          <p:spPr>
            <a:xfrm>
              <a:off x="7909014" y="4834373"/>
              <a:ext cx="1591501" cy="313762"/>
            </a:xfrm>
            <a:prstGeom prst="rect">
              <a:avLst/>
            </a:prstGeom>
            <a:noFill/>
          </p:spPr>
          <p:txBody>
            <a:bodyPr wrap="square" rtlCol="0">
              <a:spAutoFit/>
            </a:bodyPr>
            <a:lstStyle/>
            <a:p>
              <a:r>
                <a:rPr lang="en-US" sz="600" dirty="0"/>
                <a:t>S/C Interface (x3)</a:t>
              </a:r>
            </a:p>
          </p:txBody>
        </p:sp>
        <p:cxnSp>
          <p:nvCxnSpPr>
            <p:cNvPr id="32" name="Straight Arrow Connector 31">
              <a:extLst>
                <a:ext uri="{FF2B5EF4-FFF2-40B4-BE49-F238E27FC236}">
                  <a16:creationId xmlns:a16="http://schemas.microsoft.com/office/drawing/2014/main" xmlns="" id="{4D2160D4-6606-3E4A-AABF-0D5A5D7CAB9D}"/>
                </a:ext>
              </a:extLst>
            </p:cNvPr>
            <p:cNvCxnSpPr>
              <a:cxnSpLocks/>
            </p:cNvCxnSpPr>
            <p:nvPr/>
          </p:nvCxnSpPr>
          <p:spPr>
            <a:xfrm flipH="1" flipV="1">
              <a:off x="7552602" y="4834372"/>
              <a:ext cx="368258" cy="16659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C3925F80-7D04-A84E-AFB3-0BAAAF387BBF}"/>
                </a:ext>
              </a:extLst>
            </p:cNvPr>
            <p:cNvCxnSpPr>
              <a:cxnSpLocks/>
            </p:cNvCxnSpPr>
            <p:nvPr/>
          </p:nvCxnSpPr>
          <p:spPr>
            <a:xfrm flipH="1">
              <a:off x="3229106" y="4494351"/>
              <a:ext cx="685800" cy="228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3A147BC1-EE57-034D-9D68-7A306424C9C1}"/>
                </a:ext>
              </a:extLst>
            </p:cNvPr>
            <p:cNvCxnSpPr>
              <a:cxnSpLocks/>
            </p:cNvCxnSpPr>
            <p:nvPr/>
          </p:nvCxnSpPr>
          <p:spPr>
            <a:xfrm flipV="1">
              <a:off x="3924626" y="3698665"/>
              <a:ext cx="0" cy="8001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C1AADDC4-513A-194B-AB8C-C10F6EF92092}"/>
                </a:ext>
              </a:extLst>
            </p:cNvPr>
            <p:cNvCxnSpPr>
              <a:cxnSpLocks/>
            </p:cNvCxnSpPr>
            <p:nvPr/>
          </p:nvCxnSpPr>
          <p:spPr>
            <a:xfrm flipH="1" flipV="1">
              <a:off x="3229994" y="4094301"/>
              <a:ext cx="670932" cy="4000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xmlns="" id="{2CF64927-0FF8-EF47-A36D-6D631F88DA33}"/>
                </a:ext>
              </a:extLst>
            </p:cNvPr>
            <p:cNvSpPr txBox="1"/>
            <p:nvPr/>
          </p:nvSpPr>
          <p:spPr>
            <a:xfrm>
              <a:off x="3049252" y="4751563"/>
              <a:ext cx="294335" cy="313762"/>
            </a:xfrm>
            <a:prstGeom prst="rect">
              <a:avLst/>
            </a:prstGeom>
            <a:noFill/>
          </p:spPr>
          <p:txBody>
            <a:bodyPr wrap="square" rtlCol="0">
              <a:spAutoFit/>
            </a:bodyPr>
            <a:lstStyle/>
            <a:p>
              <a:r>
                <a:rPr lang="en-US" sz="600" dirty="0"/>
                <a:t>Z</a:t>
              </a:r>
            </a:p>
          </p:txBody>
        </p:sp>
        <p:sp>
          <p:nvSpPr>
            <p:cNvPr id="39" name="TextBox 38">
              <a:extLst>
                <a:ext uri="{FF2B5EF4-FFF2-40B4-BE49-F238E27FC236}">
                  <a16:creationId xmlns:a16="http://schemas.microsoft.com/office/drawing/2014/main" xmlns="" id="{33E2AD15-DC7F-A249-A9F6-650FE6BFA53B}"/>
                </a:ext>
              </a:extLst>
            </p:cNvPr>
            <p:cNvSpPr txBox="1"/>
            <p:nvPr/>
          </p:nvSpPr>
          <p:spPr>
            <a:xfrm>
              <a:off x="3951049" y="3483390"/>
              <a:ext cx="304416" cy="313762"/>
            </a:xfrm>
            <a:prstGeom prst="rect">
              <a:avLst/>
            </a:prstGeom>
            <a:noFill/>
          </p:spPr>
          <p:txBody>
            <a:bodyPr wrap="square" rtlCol="0">
              <a:spAutoFit/>
            </a:bodyPr>
            <a:lstStyle/>
            <a:p>
              <a:r>
                <a:rPr lang="en-US" sz="600" dirty="0"/>
                <a:t>X</a:t>
              </a:r>
            </a:p>
          </p:txBody>
        </p:sp>
        <p:sp>
          <p:nvSpPr>
            <p:cNvPr id="40" name="TextBox 39">
              <a:extLst>
                <a:ext uri="{FF2B5EF4-FFF2-40B4-BE49-F238E27FC236}">
                  <a16:creationId xmlns:a16="http://schemas.microsoft.com/office/drawing/2014/main" xmlns="" id="{DE32BEE4-CAD3-2144-9EB3-B041D05F9330}"/>
                </a:ext>
              </a:extLst>
            </p:cNvPr>
            <p:cNvSpPr txBox="1"/>
            <p:nvPr/>
          </p:nvSpPr>
          <p:spPr>
            <a:xfrm>
              <a:off x="2933118" y="3851066"/>
              <a:ext cx="301171" cy="313762"/>
            </a:xfrm>
            <a:prstGeom prst="rect">
              <a:avLst/>
            </a:prstGeom>
            <a:noFill/>
          </p:spPr>
          <p:txBody>
            <a:bodyPr wrap="square" rtlCol="0">
              <a:spAutoFit/>
            </a:bodyPr>
            <a:lstStyle/>
            <a:p>
              <a:r>
                <a:rPr lang="en-US" sz="600" dirty="0"/>
                <a:t>Y</a:t>
              </a:r>
            </a:p>
          </p:txBody>
        </p:sp>
        <p:sp>
          <p:nvSpPr>
            <p:cNvPr id="41" name="TextBox 40">
              <a:extLst>
                <a:ext uri="{FF2B5EF4-FFF2-40B4-BE49-F238E27FC236}">
                  <a16:creationId xmlns:a16="http://schemas.microsoft.com/office/drawing/2014/main" xmlns="" id="{30033495-6405-2342-A02E-596401932187}"/>
                </a:ext>
              </a:extLst>
            </p:cNvPr>
            <p:cNvSpPr txBox="1"/>
            <p:nvPr/>
          </p:nvSpPr>
          <p:spPr>
            <a:xfrm>
              <a:off x="7985213" y="4541240"/>
              <a:ext cx="1551615" cy="313762"/>
            </a:xfrm>
            <a:prstGeom prst="rect">
              <a:avLst/>
            </a:prstGeom>
            <a:noFill/>
          </p:spPr>
          <p:txBody>
            <a:bodyPr wrap="square" rtlCol="0">
              <a:spAutoFit/>
            </a:bodyPr>
            <a:lstStyle/>
            <a:p>
              <a:r>
                <a:rPr lang="en-US" sz="600" dirty="0"/>
                <a:t>OB Interface (x3)</a:t>
              </a:r>
            </a:p>
          </p:txBody>
        </p:sp>
        <p:cxnSp>
          <p:nvCxnSpPr>
            <p:cNvPr id="42" name="Straight Arrow Connector 41">
              <a:extLst>
                <a:ext uri="{FF2B5EF4-FFF2-40B4-BE49-F238E27FC236}">
                  <a16:creationId xmlns:a16="http://schemas.microsoft.com/office/drawing/2014/main" xmlns="" id="{D44EC917-2FBE-134B-AA1A-165FCDDB4912}"/>
                </a:ext>
              </a:extLst>
            </p:cNvPr>
            <p:cNvCxnSpPr>
              <a:cxnSpLocks/>
            </p:cNvCxnSpPr>
            <p:nvPr/>
          </p:nvCxnSpPr>
          <p:spPr>
            <a:xfrm flipH="1" flipV="1">
              <a:off x="7680414" y="4529572"/>
              <a:ext cx="368258" cy="16659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xmlns="" id="{730847EA-5F5A-2745-B53B-F91806BA8B21}"/>
              </a:ext>
            </a:extLst>
          </p:cNvPr>
          <p:cNvSpPr txBox="1"/>
          <p:nvPr/>
        </p:nvSpPr>
        <p:spPr>
          <a:xfrm>
            <a:off x="7253058" y="1226619"/>
            <a:ext cx="1366080" cy="253916"/>
          </a:xfrm>
          <a:prstGeom prst="rect">
            <a:avLst/>
          </a:prstGeom>
          <a:noFill/>
        </p:spPr>
        <p:txBody>
          <a:bodyPr wrap="none" rtlCol="0">
            <a:spAutoFit/>
          </a:bodyPr>
          <a:lstStyle/>
          <a:p>
            <a:r>
              <a:rPr lang="en-US" sz="1050" b="1" dirty="0"/>
              <a:t>ATLAS Instrument</a:t>
            </a:r>
          </a:p>
        </p:txBody>
      </p:sp>
      <p:cxnSp>
        <p:nvCxnSpPr>
          <p:cNvPr id="51" name="Straight Arrow Connector 50">
            <a:extLst>
              <a:ext uri="{FF2B5EF4-FFF2-40B4-BE49-F238E27FC236}">
                <a16:creationId xmlns:a16="http://schemas.microsoft.com/office/drawing/2014/main" xmlns="" id="{CFAF7179-BB8B-8240-B098-57B0BF2CDDD0}"/>
              </a:ext>
            </a:extLst>
          </p:cNvPr>
          <p:cNvCxnSpPr>
            <a:cxnSpLocks/>
          </p:cNvCxnSpPr>
          <p:nvPr/>
        </p:nvCxnSpPr>
        <p:spPr>
          <a:xfrm>
            <a:off x="5801829" y="3231189"/>
            <a:ext cx="1105572" cy="492809"/>
          </a:xfrm>
          <a:prstGeom prst="straightConnector1">
            <a:avLst/>
          </a:prstGeom>
          <a:ln>
            <a:headEnd type="arrow" w="med" len="med"/>
            <a:tailEnd type="arrow" w="med" len="med"/>
          </a:ln>
        </p:spPr>
        <p:style>
          <a:lnRef idx="3">
            <a:schemeClr val="dk1"/>
          </a:lnRef>
          <a:fillRef idx="0">
            <a:schemeClr val="dk1"/>
          </a:fillRef>
          <a:effectRef idx="2">
            <a:schemeClr val="dk1"/>
          </a:effectRef>
          <a:fontRef idx="minor">
            <a:schemeClr val="tx1"/>
          </a:fontRef>
        </p:style>
      </p:cxnSp>
      <p:cxnSp>
        <p:nvCxnSpPr>
          <p:cNvPr id="52" name="Straight Arrow Connector 51">
            <a:extLst>
              <a:ext uri="{FF2B5EF4-FFF2-40B4-BE49-F238E27FC236}">
                <a16:creationId xmlns:a16="http://schemas.microsoft.com/office/drawing/2014/main" xmlns="" id="{204BE2A5-D75B-5D4D-80A3-80E6211D1EBE}"/>
              </a:ext>
            </a:extLst>
          </p:cNvPr>
          <p:cNvCxnSpPr/>
          <p:nvPr/>
        </p:nvCxnSpPr>
        <p:spPr>
          <a:xfrm flipV="1">
            <a:off x="6980201" y="3126092"/>
            <a:ext cx="1852858" cy="581418"/>
          </a:xfrm>
          <a:prstGeom prst="straightConnector1">
            <a:avLst/>
          </a:prstGeom>
          <a:ln>
            <a:headEnd type="arrow" w="med" len="med"/>
            <a:tailEnd type="arrow" w="med" len="med"/>
          </a:ln>
        </p:spPr>
        <p:style>
          <a:lnRef idx="3">
            <a:schemeClr val="dk1"/>
          </a:lnRef>
          <a:fillRef idx="0">
            <a:schemeClr val="dk1"/>
          </a:fillRef>
          <a:effectRef idx="2">
            <a:schemeClr val="dk1"/>
          </a:effectRef>
          <a:fontRef idx="minor">
            <a:schemeClr val="tx1"/>
          </a:fontRef>
        </p:style>
      </p:cxnSp>
      <p:cxnSp>
        <p:nvCxnSpPr>
          <p:cNvPr id="53" name="Straight Arrow Connector 52">
            <a:extLst>
              <a:ext uri="{FF2B5EF4-FFF2-40B4-BE49-F238E27FC236}">
                <a16:creationId xmlns:a16="http://schemas.microsoft.com/office/drawing/2014/main" xmlns="" id="{36E500B0-D099-C242-A0C9-37908E21997C}"/>
              </a:ext>
            </a:extLst>
          </p:cNvPr>
          <p:cNvCxnSpPr/>
          <p:nvPr/>
        </p:nvCxnSpPr>
        <p:spPr>
          <a:xfrm flipV="1">
            <a:off x="8833059" y="1058830"/>
            <a:ext cx="0" cy="2067262"/>
          </a:xfrm>
          <a:prstGeom prst="straightConnector1">
            <a:avLst/>
          </a:prstGeom>
          <a:ln>
            <a:headEnd type="arrow" w="med" len="med"/>
            <a:tailEnd type="arrow" w="med" len="med"/>
          </a:ln>
        </p:spPr>
        <p:style>
          <a:lnRef idx="3">
            <a:schemeClr val="dk1"/>
          </a:lnRef>
          <a:fillRef idx="0">
            <a:schemeClr val="dk1"/>
          </a:fillRef>
          <a:effectRef idx="2">
            <a:schemeClr val="dk1"/>
          </a:effectRef>
          <a:fontRef idx="minor">
            <a:schemeClr val="tx1"/>
          </a:fontRef>
        </p:style>
      </p:cxnSp>
      <p:sp>
        <p:nvSpPr>
          <p:cNvPr id="54" name="TextBox 53">
            <a:extLst>
              <a:ext uri="{FF2B5EF4-FFF2-40B4-BE49-F238E27FC236}">
                <a16:creationId xmlns:a16="http://schemas.microsoft.com/office/drawing/2014/main" xmlns="" id="{A21C5B3A-28DB-414A-96AB-10A908B8B3C6}"/>
              </a:ext>
            </a:extLst>
          </p:cNvPr>
          <p:cNvSpPr txBox="1"/>
          <p:nvPr/>
        </p:nvSpPr>
        <p:spPr>
          <a:xfrm rot="1305176">
            <a:off x="6005380" y="3391109"/>
            <a:ext cx="511865" cy="377359"/>
          </a:xfrm>
          <a:prstGeom prst="rect">
            <a:avLst/>
          </a:prstGeom>
          <a:noFill/>
        </p:spPr>
        <p:txBody>
          <a:bodyPr wrap="none" rtlCol="0">
            <a:spAutoFit/>
          </a:bodyPr>
          <a:lstStyle/>
          <a:p>
            <a:r>
              <a:rPr lang="en-US" sz="1200" dirty="0"/>
              <a:t>1.5m</a:t>
            </a:r>
          </a:p>
        </p:txBody>
      </p:sp>
      <p:sp>
        <p:nvSpPr>
          <p:cNvPr id="55" name="TextBox 54">
            <a:extLst>
              <a:ext uri="{FF2B5EF4-FFF2-40B4-BE49-F238E27FC236}">
                <a16:creationId xmlns:a16="http://schemas.microsoft.com/office/drawing/2014/main" xmlns="" id="{51480F54-D51B-084F-AFF2-3CB9384DEF47}"/>
              </a:ext>
            </a:extLst>
          </p:cNvPr>
          <p:cNvSpPr txBox="1"/>
          <p:nvPr/>
        </p:nvSpPr>
        <p:spPr>
          <a:xfrm rot="20542884">
            <a:off x="7344480" y="3482468"/>
            <a:ext cx="511865" cy="377359"/>
          </a:xfrm>
          <a:prstGeom prst="rect">
            <a:avLst/>
          </a:prstGeom>
          <a:noFill/>
        </p:spPr>
        <p:txBody>
          <a:bodyPr wrap="none" rtlCol="0">
            <a:spAutoFit/>
          </a:bodyPr>
          <a:lstStyle/>
          <a:p>
            <a:r>
              <a:rPr lang="en-US" sz="1200" dirty="0"/>
              <a:t>2.1m</a:t>
            </a:r>
          </a:p>
        </p:txBody>
      </p:sp>
      <p:sp>
        <p:nvSpPr>
          <p:cNvPr id="56" name="TextBox 55">
            <a:extLst>
              <a:ext uri="{FF2B5EF4-FFF2-40B4-BE49-F238E27FC236}">
                <a16:creationId xmlns:a16="http://schemas.microsoft.com/office/drawing/2014/main" xmlns="" id="{DDABA99C-FA88-DA47-A04C-873281E2EF55}"/>
              </a:ext>
            </a:extLst>
          </p:cNvPr>
          <p:cNvSpPr txBox="1"/>
          <p:nvPr/>
        </p:nvSpPr>
        <p:spPr>
          <a:xfrm rot="16200000">
            <a:off x="8528285" y="1858101"/>
            <a:ext cx="564202" cy="276999"/>
          </a:xfrm>
          <a:prstGeom prst="rect">
            <a:avLst/>
          </a:prstGeom>
          <a:solidFill>
            <a:schemeClr val="bg1"/>
          </a:solidFill>
        </p:spPr>
        <p:txBody>
          <a:bodyPr wrap="square" rtlCol="0">
            <a:spAutoFit/>
          </a:bodyPr>
          <a:lstStyle/>
          <a:p>
            <a:r>
              <a:rPr lang="en-US" sz="1200" dirty="0"/>
              <a:t>1.7m</a:t>
            </a:r>
          </a:p>
        </p:txBody>
      </p:sp>
    </p:spTree>
    <p:extLst>
      <p:ext uri="{BB962C8B-B14F-4D97-AF65-F5344CB8AC3E}">
        <p14:creationId xmlns:p14="http://schemas.microsoft.com/office/powerpoint/2010/main" val="2918232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ATLAS Components</a:t>
            </a:r>
          </a:p>
        </p:txBody>
      </p:sp>
      <p:pic>
        <p:nvPicPr>
          <p:cNvPr id="32" name="Picture 31" descr="iso2.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4335099" y="3681381"/>
            <a:ext cx="3220983" cy="2743200"/>
          </a:xfrm>
          <a:prstGeom prst="rect">
            <a:avLst/>
          </a:prstGeom>
        </p:spPr>
      </p:pic>
      <p:pic>
        <p:nvPicPr>
          <p:cNvPr id="33" name="Picture 32" descr="iso1.jpg"/>
          <p:cNvPicPr>
            <a:picLocks noChangeAspect="1"/>
          </p:cNvPicPr>
          <p:nvPr/>
        </p:nvPicPr>
        <p:blipFill>
          <a:blip r:embed="rId3" cstate="print"/>
          <a:stretch>
            <a:fillRect/>
          </a:stretch>
        </p:blipFill>
        <p:spPr>
          <a:xfrm>
            <a:off x="228600" y="1167010"/>
            <a:ext cx="5179371" cy="3532493"/>
          </a:xfrm>
          <a:prstGeom prst="rect">
            <a:avLst/>
          </a:prstGeom>
        </p:spPr>
      </p:pic>
      <p:sp>
        <p:nvSpPr>
          <p:cNvPr id="34" name="Rectangle 33"/>
          <p:cNvSpPr/>
          <p:nvPr/>
        </p:nvSpPr>
        <p:spPr>
          <a:xfrm>
            <a:off x="4027297" y="1791070"/>
            <a:ext cx="1066800" cy="557039"/>
          </a:xfrm>
          <a:prstGeom prst="rect">
            <a:avLst/>
          </a:prstGeom>
          <a:solidFill>
            <a:schemeClr val="accent1">
              <a:lumMod val="20000"/>
              <a:lumOff val="80000"/>
            </a:schemeClr>
          </a:solidFill>
          <a:ln w="9525">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Lateral Transfer Retro-reflectors (LTRs)</a:t>
            </a:r>
          </a:p>
        </p:txBody>
      </p:sp>
      <p:sp>
        <p:nvSpPr>
          <p:cNvPr id="53" name="Rectangle 52"/>
          <p:cNvSpPr/>
          <p:nvPr/>
        </p:nvSpPr>
        <p:spPr>
          <a:xfrm>
            <a:off x="4726365" y="2436813"/>
            <a:ext cx="914400" cy="406113"/>
          </a:xfrm>
          <a:prstGeom prst="rect">
            <a:avLst/>
          </a:prstGeom>
          <a:solidFill>
            <a:schemeClr val="accent1">
              <a:lumMod val="20000"/>
              <a:lumOff val="80000"/>
            </a:schemeClr>
          </a:solidFill>
          <a:ln w="25400">
            <a:solidFill>
              <a:srgbClr val="FF0000"/>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Optical Bench</a:t>
            </a:r>
          </a:p>
        </p:txBody>
      </p:sp>
      <p:sp>
        <p:nvSpPr>
          <p:cNvPr id="54" name="Rectangle 53"/>
          <p:cNvSpPr/>
          <p:nvPr/>
        </p:nvSpPr>
        <p:spPr>
          <a:xfrm>
            <a:off x="2579497" y="5053210"/>
            <a:ext cx="914400" cy="609602"/>
          </a:xfrm>
          <a:prstGeom prst="rect">
            <a:avLst/>
          </a:prstGeom>
          <a:solidFill>
            <a:schemeClr val="accent1">
              <a:lumMod val="20000"/>
              <a:lumOff val="80000"/>
            </a:schemeClr>
          </a:solidFill>
          <a:ln w="9525">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S/C Interface Flexures</a:t>
            </a:r>
          </a:p>
        </p:txBody>
      </p:sp>
      <p:sp>
        <p:nvSpPr>
          <p:cNvPr id="64" name="Rectangle 63"/>
          <p:cNvSpPr/>
          <p:nvPr/>
        </p:nvSpPr>
        <p:spPr>
          <a:xfrm>
            <a:off x="522097" y="4291210"/>
            <a:ext cx="1104900" cy="534475"/>
          </a:xfrm>
          <a:prstGeom prst="rect">
            <a:avLst/>
          </a:prstGeom>
          <a:solidFill>
            <a:schemeClr val="accent1">
              <a:lumMod val="20000"/>
              <a:lumOff val="80000"/>
            </a:schemeClr>
          </a:solidFill>
          <a:ln w="25400">
            <a:solidFill>
              <a:srgbClr val="FF0000"/>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rPr>
              <a:t>Deployable RTA/Sunshade  Door</a:t>
            </a:r>
          </a:p>
        </p:txBody>
      </p:sp>
      <p:sp>
        <p:nvSpPr>
          <p:cNvPr id="65" name="Rectangle 64"/>
          <p:cNvSpPr/>
          <p:nvPr/>
        </p:nvSpPr>
        <p:spPr>
          <a:xfrm>
            <a:off x="1512697" y="1167010"/>
            <a:ext cx="914400" cy="304800"/>
          </a:xfrm>
          <a:prstGeom prst="rect">
            <a:avLst/>
          </a:prstGeom>
          <a:solidFill>
            <a:schemeClr val="accent1">
              <a:lumMod val="20000"/>
              <a:lumOff val="80000"/>
            </a:schemeClr>
          </a:solidFill>
          <a:ln w="9525">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LHP Radiator</a:t>
            </a:r>
          </a:p>
        </p:txBody>
      </p:sp>
      <p:cxnSp>
        <p:nvCxnSpPr>
          <p:cNvPr id="67" name="Straight Arrow Connector 66"/>
          <p:cNvCxnSpPr/>
          <p:nvPr/>
        </p:nvCxnSpPr>
        <p:spPr>
          <a:xfrm>
            <a:off x="1207897" y="1805618"/>
            <a:ext cx="1447800" cy="20002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1207897" y="1791071"/>
            <a:ext cx="609600" cy="5200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826897" y="2034187"/>
            <a:ext cx="685800" cy="103891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53" idx="1"/>
          </p:cNvCxnSpPr>
          <p:nvPr/>
        </p:nvCxnSpPr>
        <p:spPr>
          <a:xfrm flipH="1">
            <a:off x="3888165" y="2639870"/>
            <a:ext cx="838200" cy="48980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cxnSpLocks/>
            <a:stCxn id="64" idx="0"/>
          </p:cNvCxnSpPr>
          <p:nvPr/>
        </p:nvCxnSpPr>
        <p:spPr>
          <a:xfrm flipV="1">
            <a:off x="1074547" y="3681382"/>
            <a:ext cx="895350" cy="60982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54" idx="0"/>
          </p:cNvCxnSpPr>
          <p:nvPr/>
        </p:nvCxnSpPr>
        <p:spPr>
          <a:xfrm flipV="1">
            <a:off x="3036697" y="4290140"/>
            <a:ext cx="571500" cy="7630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54" idx="0"/>
          </p:cNvCxnSpPr>
          <p:nvPr/>
        </p:nvCxnSpPr>
        <p:spPr>
          <a:xfrm flipH="1" flipV="1">
            <a:off x="2160397" y="4442888"/>
            <a:ext cx="876300" cy="61032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34" idx="1"/>
          </p:cNvCxnSpPr>
          <p:nvPr/>
        </p:nvCxnSpPr>
        <p:spPr>
          <a:xfrm flipH="1">
            <a:off x="3417697" y="2069590"/>
            <a:ext cx="609600" cy="10237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97" idx="2"/>
          </p:cNvCxnSpPr>
          <p:nvPr/>
        </p:nvCxnSpPr>
        <p:spPr>
          <a:xfrm flipH="1">
            <a:off x="3036697" y="1700410"/>
            <a:ext cx="381000" cy="190866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97" idx="2"/>
          </p:cNvCxnSpPr>
          <p:nvPr/>
        </p:nvCxnSpPr>
        <p:spPr>
          <a:xfrm flipH="1">
            <a:off x="1665097" y="1700410"/>
            <a:ext cx="1752600" cy="11967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97" idx="2"/>
          </p:cNvCxnSpPr>
          <p:nvPr/>
        </p:nvCxnSpPr>
        <p:spPr>
          <a:xfrm flipH="1">
            <a:off x="2350897" y="1700410"/>
            <a:ext cx="1066800" cy="122131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4612408" y="3019794"/>
            <a:ext cx="838200" cy="512499"/>
          </a:xfrm>
          <a:prstGeom prst="rect">
            <a:avLst/>
          </a:prstGeom>
          <a:solidFill>
            <a:schemeClr val="accent1">
              <a:lumMod val="20000"/>
              <a:lumOff val="80000"/>
            </a:schemeClr>
          </a:solidFill>
          <a:ln w="9525">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Power Distribution Unit (PDU)</a:t>
            </a:r>
          </a:p>
        </p:txBody>
      </p:sp>
      <p:sp>
        <p:nvSpPr>
          <p:cNvPr id="80" name="Rectangle 79"/>
          <p:cNvSpPr/>
          <p:nvPr/>
        </p:nvSpPr>
        <p:spPr>
          <a:xfrm>
            <a:off x="4250922" y="3949951"/>
            <a:ext cx="762000" cy="381000"/>
          </a:xfrm>
          <a:prstGeom prst="rect">
            <a:avLst/>
          </a:prstGeom>
          <a:solidFill>
            <a:schemeClr val="accent1">
              <a:lumMod val="20000"/>
              <a:lumOff val="80000"/>
            </a:schemeClr>
          </a:solidFill>
          <a:ln w="9525">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LRS Electronics</a:t>
            </a:r>
          </a:p>
        </p:txBody>
      </p:sp>
      <p:sp>
        <p:nvSpPr>
          <p:cNvPr id="81" name="Rectangle 80"/>
          <p:cNvSpPr/>
          <p:nvPr/>
        </p:nvSpPr>
        <p:spPr>
          <a:xfrm>
            <a:off x="5779897" y="2603595"/>
            <a:ext cx="1066800" cy="457608"/>
          </a:xfrm>
          <a:prstGeom prst="rect">
            <a:avLst/>
          </a:prstGeom>
          <a:solidFill>
            <a:schemeClr val="accent1">
              <a:lumMod val="20000"/>
              <a:lumOff val="80000"/>
            </a:schemeClr>
          </a:solidFill>
          <a:ln w="9525">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Start Pulse Detectors (SPDs)</a:t>
            </a:r>
          </a:p>
        </p:txBody>
      </p:sp>
      <p:sp>
        <p:nvSpPr>
          <p:cNvPr id="82" name="Rectangle 81"/>
          <p:cNvSpPr/>
          <p:nvPr/>
        </p:nvSpPr>
        <p:spPr>
          <a:xfrm>
            <a:off x="7506190" y="5937924"/>
            <a:ext cx="1066800" cy="465815"/>
          </a:xfrm>
          <a:prstGeom prst="rect">
            <a:avLst/>
          </a:prstGeom>
          <a:solidFill>
            <a:schemeClr val="accent1">
              <a:lumMod val="20000"/>
              <a:lumOff val="80000"/>
            </a:schemeClr>
          </a:solidFill>
          <a:ln w="9525">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Detector Array Assembly (DAA)</a:t>
            </a:r>
          </a:p>
        </p:txBody>
      </p:sp>
      <p:sp>
        <p:nvSpPr>
          <p:cNvPr id="83" name="Rectangle 82"/>
          <p:cNvSpPr/>
          <p:nvPr/>
        </p:nvSpPr>
        <p:spPr>
          <a:xfrm>
            <a:off x="3722497" y="5937924"/>
            <a:ext cx="1066800" cy="465815"/>
          </a:xfrm>
          <a:prstGeom prst="rect">
            <a:avLst/>
          </a:prstGeom>
          <a:solidFill>
            <a:schemeClr val="accent1">
              <a:lumMod val="20000"/>
              <a:lumOff val="80000"/>
            </a:schemeClr>
          </a:solidFill>
          <a:ln w="9525">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Main Electronics Box (MEB)</a:t>
            </a:r>
          </a:p>
        </p:txBody>
      </p:sp>
      <p:sp>
        <p:nvSpPr>
          <p:cNvPr id="84" name="Rectangle 83"/>
          <p:cNvSpPr/>
          <p:nvPr/>
        </p:nvSpPr>
        <p:spPr>
          <a:xfrm>
            <a:off x="7532497" y="5118603"/>
            <a:ext cx="914400" cy="533400"/>
          </a:xfrm>
          <a:prstGeom prst="rect">
            <a:avLst/>
          </a:prstGeom>
          <a:solidFill>
            <a:schemeClr val="accent1">
              <a:lumMod val="20000"/>
              <a:lumOff val="80000"/>
            </a:schemeClr>
          </a:solidFill>
          <a:ln w="9525">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Optical Filter Assemblies(6) (OFAs)</a:t>
            </a:r>
          </a:p>
        </p:txBody>
      </p:sp>
      <p:sp>
        <p:nvSpPr>
          <p:cNvPr id="85" name="Rectangle 84"/>
          <p:cNvSpPr/>
          <p:nvPr/>
        </p:nvSpPr>
        <p:spPr>
          <a:xfrm>
            <a:off x="7532497" y="4040816"/>
            <a:ext cx="990600" cy="598807"/>
          </a:xfrm>
          <a:prstGeom prst="rect">
            <a:avLst/>
          </a:prstGeom>
          <a:solidFill>
            <a:schemeClr val="accent1">
              <a:lumMod val="20000"/>
              <a:lumOff val="80000"/>
            </a:schemeClr>
          </a:solidFill>
          <a:ln w="9525">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Wave Tracking Optical Module (WTOM)</a:t>
            </a:r>
          </a:p>
        </p:txBody>
      </p:sp>
      <p:sp>
        <p:nvSpPr>
          <p:cNvPr id="86" name="Rectangle 85"/>
          <p:cNvSpPr/>
          <p:nvPr/>
        </p:nvSpPr>
        <p:spPr>
          <a:xfrm>
            <a:off x="6999097" y="3045049"/>
            <a:ext cx="1066800" cy="549554"/>
          </a:xfrm>
          <a:prstGeom prst="rect">
            <a:avLst/>
          </a:prstGeom>
          <a:solidFill>
            <a:schemeClr val="accent1">
              <a:lumMod val="20000"/>
              <a:lumOff val="80000"/>
            </a:schemeClr>
          </a:solidFill>
          <a:ln w="9525">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Wave Tracking Electronics Module (WTEM)</a:t>
            </a:r>
          </a:p>
        </p:txBody>
      </p:sp>
      <p:cxnSp>
        <p:nvCxnSpPr>
          <p:cNvPr id="87" name="Straight Arrow Connector 86"/>
          <p:cNvCxnSpPr>
            <a:stCxn id="65" idx="2"/>
          </p:cNvCxnSpPr>
          <p:nvPr/>
        </p:nvCxnSpPr>
        <p:spPr>
          <a:xfrm>
            <a:off x="1969897" y="1471810"/>
            <a:ext cx="304800" cy="4193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79" idx="2"/>
          </p:cNvCxnSpPr>
          <p:nvPr/>
        </p:nvCxnSpPr>
        <p:spPr>
          <a:xfrm>
            <a:off x="5031508" y="3532293"/>
            <a:ext cx="876300" cy="6096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80" idx="3"/>
          </p:cNvCxnSpPr>
          <p:nvPr/>
        </p:nvCxnSpPr>
        <p:spPr>
          <a:xfrm>
            <a:off x="5012922" y="4140451"/>
            <a:ext cx="588267" cy="1905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83" idx="3"/>
          </p:cNvCxnSpPr>
          <p:nvPr/>
        </p:nvCxnSpPr>
        <p:spPr>
          <a:xfrm flipV="1">
            <a:off x="4789297" y="6019244"/>
            <a:ext cx="1242785" cy="1515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82" idx="0"/>
          </p:cNvCxnSpPr>
          <p:nvPr/>
        </p:nvCxnSpPr>
        <p:spPr>
          <a:xfrm flipH="1" flipV="1">
            <a:off x="7277590" y="5831926"/>
            <a:ext cx="762000" cy="1059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84" idx="1"/>
          </p:cNvCxnSpPr>
          <p:nvPr/>
        </p:nvCxnSpPr>
        <p:spPr>
          <a:xfrm flipH="1" flipV="1">
            <a:off x="6513534" y="5085836"/>
            <a:ext cx="1018963" cy="2994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85" idx="1"/>
          </p:cNvCxnSpPr>
          <p:nvPr/>
        </p:nvCxnSpPr>
        <p:spPr>
          <a:xfrm flipH="1">
            <a:off x="6922897" y="4340220"/>
            <a:ext cx="609600" cy="3592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86" idx="2"/>
          </p:cNvCxnSpPr>
          <p:nvPr/>
        </p:nvCxnSpPr>
        <p:spPr>
          <a:xfrm flipH="1">
            <a:off x="6618097" y="3594603"/>
            <a:ext cx="914400" cy="8382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81" idx="2"/>
          </p:cNvCxnSpPr>
          <p:nvPr/>
        </p:nvCxnSpPr>
        <p:spPr>
          <a:xfrm flipH="1">
            <a:off x="6084697" y="3061203"/>
            <a:ext cx="228600" cy="13335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81" idx="2"/>
          </p:cNvCxnSpPr>
          <p:nvPr/>
        </p:nvCxnSpPr>
        <p:spPr>
          <a:xfrm>
            <a:off x="6313297" y="3061203"/>
            <a:ext cx="0" cy="14859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2884297" y="1282514"/>
            <a:ext cx="1066800" cy="417896"/>
          </a:xfrm>
          <a:prstGeom prst="rect">
            <a:avLst/>
          </a:prstGeom>
          <a:solidFill>
            <a:schemeClr val="accent1">
              <a:lumMod val="20000"/>
              <a:lumOff val="80000"/>
            </a:schemeClr>
          </a:solidFill>
          <a:ln w="25400">
            <a:solidFill>
              <a:srgbClr val="FF0000"/>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rPr>
              <a:t>Composite Box Structure</a:t>
            </a:r>
          </a:p>
        </p:txBody>
      </p:sp>
      <p:grpSp>
        <p:nvGrpSpPr>
          <p:cNvPr id="21" name="Group 20"/>
          <p:cNvGrpSpPr/>
          <p:nvPr/>
        </p:nvGrpSpPr>
        <p:grpSpPr>
          <a:xfrm>
            <a:off x="1231920" y="4912815"/>
            <a:ext cx="1001590" cy="1113314"/>
            <a:chOff x="1231920" y="4912815"/>
            <a:chExt cx="1001590" cy="1113314"/>
          </a:xfrm>
        </p:grpSpPr>
        <p:cxnSp>
          <p:nvCxnSpPr>
            <p:cNvPr id="98" name="Straight Arrow Connector 97"/>
            <p:cNvCxnSpPr/>
            <p:nvPr/>
          </p:nvCxnSpPr>
          <p:spPr>
            <a:xfrm rot="5400000" flipH="1" flipV="1">
              <a:off x="1739004" y="5431184"/>
              <a:ext cx="533400" cy="158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1514642" y="5473055"/>
              <a:ext cx="491062" cy="217564"/>
            </a:xfrm>
            <a:prstGeom prst="straightConnector1">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1249891" y="5718352"/>
              <a:ext cx="457200" cy="307777"/>
            </a:xfrm>
            <a:prstGeom prst="rect">
              <a:avLst/>
            </a:prstGeom>
            <a:noFill/>
          </p:spPr>
          <p:txBody>
            <a:bodyPr wrap="square" rtlCol="0">
              <a:spAutoFit/>
            </a:bodyPr>
            <a:lstStyle/>
            <a:p>
              <a:r>
                <a:rPr lang="en-US" sz="1400" b="1" dirty="0"/>
                <a:t>+Z</a:t>
              </a:r>
            </a:p>
          </p:txBody>
        </p:sp>
        <p:sp>
          <p:nvSpPr>
            <p:cNvPr id="101" name="TextBox 100"/>
            <p:cNvSpPr txBox="1"/>
            <p:nvPr/>
          </p:nvSpPr>
          <p:spPr>
            <a:xfrm>
              <a:off x="1776310" y="4912815"/>
              <a:ext cx="457200" cy="307777"/>
            </a:xfrm>
            <a:prstGeom prst="rect">
              <a:avLst/>
            </a:prstGeom>
            <a:noFill/>
          </p:spPr>
          <p:txBody>
            <a:bodyPr wrap="square" rtlCol="0">
              <a:spAutoFit/>
            </a:bodyPr>
            <a:lstStyle/>
            <a:p>
              <a:r>
                <a:rPr lang="en-US" sz="1400" b="1" dirty="0"/>
                <a:t>+X</a:t>
              </a:r>
            </a:p>
          </p:txBody>
        </p:sp>
        <p:cxnSp>
          <p:nvCxnSpPr>
            <p:cNvPr id="102" name="Straight Arrow Connector 101"/>
            <p:cNvCxnSpPr/>
            <p:nvPr/>
          </p:nvCxnSpPr>
          <p:spPr>
            <a:xfrm flipV="1">
              <a:off x="1540317" y="5690191"/>
              <a:ext cx="467661" cy="140768"/>
            </a:xfrm>
            <a:prstGeom prst="straightConnector1">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1231920" y="5240446"/>
              <a:ext cx="457200" cy="307777"/>
            </a:xfrm>
            <a:prstGeom prst="rect">
              <a:avLst/>
            </a:prstGeom>
            <a:noFill/>
          </p:spPr>
          <p:txBody>
            <a:bodyPr wrap="square" rtlCol="0">
              <a:spAutoFit/>
            </a:bodyPr>
            <a:lstStyle/>
            <a:p>
              <a:r>
                <a:rPr lang="en-US" sz="1400" b="1" dirty="0"/>
                <a:t>+Y</a:t>
              </a:r>
            </a:p>
          </p:txBody>
        </p:sp>
      </p:grpSp>
      <p:grpSp>
        <p:nvGrpSpPr>
          <p:cNvPr id="22" name="Group 21"/>
          <p:cNvGrpSpPr/>
          <p:nvPr/>
        </p:nvGrpSpPr>
        <p:grpSpPr>
          <a:xfrm>
            <a:off x="7247467" y="1600347"/>
            <a:ext cx="1087398" cy="1225921"/>
            <a:chOff x="7247467" y="1600347"/>
            <a:chExt cx="1087398" cy="1225921"/>
          </a:xfrm>
        </p:grpSpPr>
        <p:cxnSp>
          <p:nvCxnSpPr>
            <p:cNvPr id="104" name="Straight Arrow Connector 103"/>
            <p:cNvCxnSpPr/>
            <p:nvPr/>
          </p:nvCxnSpPr>
          <p:spPr>
            <a:xfrm rot="5400000" flipH="1" flipV="1">
              <a:off x="7201694" y="2118716"/>
              <a:ext cx="533400" cy="158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H="1" flipV="1">
              <a:off x="7457916" y="2377296"/>
              <a:ext cx="486732" cy="226299"/>
            </a:xfrm>
            <a:prstGeom prst="straightConnector1">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7877665" y="2011429"/>
              <a:ext cx="457200" cy="307777"/>
            </a:xfrm>
            <a:prstGeom prst="rect">
              <a:avLst/>
            </a:prstGeom>
            <a:noFill/>
          </p:spPr>
          <p:txBody>
            <a:bodyPr wrap="square" rtlCol="0">
              <a:spAutoFit/>
            </a:bodyPr>
            <a:lstStyle/>
            <a:p>
              <a:r>
                <a:rPr lang="en-US" sz="1400" b="1" dirty="0"/>
                <a:t>+Z</a:t>
              </a:r>
            </a:p>
          </p:txBody>
        </p:sp>
        <p:sp>
          <p:nvSpPr>
            <p:cNvPr id="107" name="TextBox 106"/>
            <p:cNvSpPr txBox="1"/>
            <p:nvPr/>
          </p:nvSpPr>
          <p:spPr>
            <a:xfrm>
              <a:off x="7247467" y="1600347"/>
              <a:ext cx="457200" cy="307777"/>
            </a:xfrm>
            <a:prstGeom prst="rect">
              <a:avLst/>
            </a:prstGeom>
            <a:noFill/>
          </p:spPr>
          <p:txBody>
            <a:bodyPr wrap="square" rtlCol="0">
              <a:spAutoFit/>
            </a:bodyPr>
            <a:lstStyle/>
            <a:p>
              <a:r>
                <a:rPr lang="en-US" sz="1400" b="1" dirty="0"/>
                <a:t>+X</a:t>
              </a:r>
            </a:p>
          </p:txBody>
        </p:sp>
        <p:cxnSp>
          <p:nvCxnSpPr>
            <p:cNvPr id="108" name="Straight Arrow Connector 107"/>
            <p:cNvCxnSpPr/>
            <p:nvPr/>
          </p:nvCxnSpPr>
          <p:spPr>
            <a:xfrm flipH="1">
              <a:off x="7462489" y="2235941"/>
              <a:ext cx="477585" cy="141302"/>
            </a:xfrm>
            <a:prstGeom prst="straightConnector1">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7847234" y="2518491"/>
              <a:ext cx="457200" cy="307777"/>
            </a:xfrm>
            <a:prstGeom prst="rect">
              <a:avLst/>
            </a:prstGeom>
            <a:noFill/>
          </p:spPr>
          <p:txBody>
            <a:bodyPr wrap="square" rtlCol="0">
              <a:spAutoFit/>
            </a:bodyPr>
            <a:lstStyle/>
            <a:p>
              <a:r>
                <a:rPr lang="en-US" sz="1400" b="1" dirty="0"/>
                <a:t>+Y</a:t>
              </a:r>
            </a:p>
          </p:txBody>
        </p:sp>
      </p:grpSp>
    </p:spTree>
    <p:extLst>
      <p:ext uri="{BB962C8B-B14F-4D97-AF65-F5344CB8AC3E}">
        <p14:creationId xmlns:p14="http://schemas.microsoft.com/office/powerpoint/2010/main" val="29964365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67012</TotalTime>
  <Words>6516</Words>
  <Application>Microsoft Office PowerPoint</Application>
  <PresentationFormat>On-screen Show (4:3)</PresentationFormat>
  <Paragraphs>1579</Paragraphs>
  <Slides>64</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ＭＳ Ｐゴシック</vt:lpstr>
      <vt:lpstr>Arial</vt:lpstr>
      <vt:lpstr>Avenir Roman</vt:lpstr>
      <vt:lpstr>Calibri</vt:lpstr>
      <vt:lpstr>Cambria</vt:lpstr>
      <vt:lpstr>Symbol</vt:lpstr>
      <vt:lpstr>Times New Roman</vt:lpstr>
      <vt:lpstr>Wingdings</vt:lpstr>
      <vt:lpstr>Office Theme</vt:lpstr>
      <vt:lpstr>The Advanced Topographic Laser Altimeter System (ATLAS)  for the Ice Cloud and Land Elevation Satellite-2 (ICESat-2)  Development, Challenges, Launch and Early Operations  John Cavanaugh/592 ATLAS ISE</vt:lpstr>
      <vt:lpstr>Outline</vt:lpstr>
      <vt:lpstr>ATLAS Team</vt:lpstr>
      <vt:lpstr>ATLAS Team</vt:lpstr>
      <vt:lpstr>ATLAS Measurement Concept</vt:lpstr>
      <vt:lpstr>Background</vt:lpstr>
      <vt:lpstr>ATLAS Evolution</vt:lpstr>
      <vt:lpstr>ATLAS Final Design Instrument Overview</vt:lpstr>
      <vt:lpstr>ATLAS Components</vt:lpstr>
      <vt:lpstr>ATLAS on Spacecraft</vt:lpstr>
      <vt:lpstr>ATLAS Final Design Instrument Block Diagram</vt:lpstr>
      <vt:lpstr>PowerPoint Presentation</vt:lpstr>
      <vt:lpstr>PowerPoint Presentation</vt:lpstr>
      <vt:lpstr>ATLAS “State-of-the-Art” Block Diagram</vt:lpstr>
      <vt:lpstr>ATLAS “State-of-the-Art” Block Diagram Explanations</vt:lpstr>
      <vt:lpstr>ATLAS Challenges Electronics</vt:lpstr>
      <vt:lpstr>ATLAS Challenges Detectors</vt:lpstr>
      <vt:lpstr>ATLAS Challenges Optical Components</vt:lpstr>
      <vt:lpstr>ATLAS Challenges Alignment</vt:lpstr>
      <vt:lpstr>ATLAS Challenges Laser Overview</vt:lpstr>
      <vt:lpstr>ATLAS Challenges Laser Q-Switch</vt:lpstr>
      <vt:lpstr>ATLAS Challenges Laser SN2 Anomaly</vt:lpstr>
      <vt:lpstr>ATLAS Challenges Laser SN2 Anomaly - Slab Fracture</vt:lpstr>
      <vt:lpstr>PowerPoint Presentation</vt:lpstr>
      <vt:lpstr>ATLAS Challenges Factors that Contributed to the Crystal Slab Fractures</vt:lpstr>
      <vt:lpstr>ATLAS Challenges Slab Analyses - CARES</vt:lpstr>
      <vt:lpstr>ATLAS Challenges Laser Slab Mounts – Corrective Action</vt:lpstr>
      <vt:lpstr>ATLAS Planned Environmental Test Flow</vt:lpstr>
      <vt:lpstr>ATLAS Actual Environmental Test Flow</vt:lpstr>
      <vt:lpstr>ATLAS Bench Checkout Equipment</vt:lpstr>
      <vt:lpstr>ATLAS BCE Subsystem Descriptions</vt:lpstr>
      <vt:lpstr>ATLAS Challenges Bench Checkout Equipment (BCE)</vt:lpstr>
      <vt:lpstr>Launch!</vt:lpstr>
      <vt:lpstr>ATLAS On-Orbit Performance</vt:lpstr>
      <vt:lpstr>ATLAS Instrument Status Power</vt:lpstr>
      <vt:lpstr>ATLAS Thermal Control System (TCS)  On-Orbit Summary</vt:lpstr>
      <vt:lpstr>ATLAS Avionics and Heater Controlled Optics</vt:lpstr>
      <vt:lpstr>ATLAS Transmit Optics Environment </vt:lpstr>
      <vt:lpstr>ATLAS LHP and Laser</vt:lpstr>
      <vt:lpstr>ATLAS Instrument Status Mechanisms</vt:lpstr>
      <vt:lpstr>ATLAS Instrument Status - Transmitter</vt:lpstr>
      <vt:lpstr>ATLAS Instrument Status - Transmitter</vt:lpstr>
      <vt:lpstr>ATLAS Instrument Status – Receiver</vt:lpstr>
      <vt:lpstr>ATLAS Instrument Status AMCS - LRS Laser Side</vt:lpstr>
      <vt:lpstr>PowerPoint Presentation</vt:lpstr>
      <vt:lpstr>ATLAS Instrument Status LRS Stellar Side  Tracking Performance and Warm Pixels</vt:lpstr>
      <vt:lpstr>PowerPoint Presentation</vt:lpstr>
      <vt:lpstr>ATLAS Status Pointing Performance</vt:lpstr>
      <vt:lpstr>PowerPoint Presentation</vt:lpstr>
      <vt:lpstr>Status of Receiver Algorithms On-Orbit</vt:lpstr>
      <vt:lpstr>Receiver Algorithms On-Orbit Example Track over the Himalayas</vt:lpstr>
      <vt:lpstr>PowerPoint Presentation</vt:lpstr>
      <vt:lpstr>ATLAS On-Orbit Issues</vt:lpstr>
      <vt:lpstr>ATLAS Lessons Learned</vt:lpstr>
      <vt:lpstr>ATLAS Observations Ocean surface waves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ATLAS Instrument Performance Summary</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Farrell, Erin M. (GSFC-425.0)[STELLAR SOLUTIONS, INC]</dc:creator>
  <cp:lastModifiedBy>Lindsay Macleod</cp:lastModifiedBy>
  <cp:revision>492</cp:revision>
  <cp:lastPrinted>2018-11-29T14:15:59Z</cp:lastPrinted>
  <dcterms:created xsi:type="dcterms:W3CDTF">2016-01-25T20:46:05Z</dcterms:created>
  <dcterms:modified xsi:type="dcterms:W3CDTF">2018-12-12T16:17:24Z</dcterms:modified>
</cp:coreProperties>
</file>