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7" r:id="rId3"/>
    <p:sldId id="278" r:id="rId4"/>
    <p:sldId id="263" r:id="rId5"/>
    <p:sldId id="279" r:id="rId6"/>
    <p:sldId id="280" r:id="rId7"/>
    <p:sldId id="257" r:id="rId8"/>
    <p:sldId id="258" r:id="rId9"/>
    <p:sldId id="259" r:id="rId10"/>
    <p:sldId id="273" r:id="rId11"/>
    <p:sldId id="260" r:id="rId12"/>
    <p:sldId id="274" r:id="rId13"/>
    <p:sldId id="261" r:id="rId14"/>
    <p:sldId id="262" r:id="rId15"/>
    <p:sldId id="288" r:id="rId16"/>
    <p:sldId id="266" r:id="rId17"/>
    <p:sldId id="267" r:id="rId18"/>
    <p:sldId id="269" r:id="rId19"/>
    <p:sldId id="270" r:id="rId20"/>
    <p:sldId id="271" r:id="rId21"/>
    <p:sldId id="281" r:id="rId22"/>
    <p:sldId id="283" r:id="rId23"/>
    <p:sldId id="284" r:id="rId24"/>
    <p:sldId id="285" r:id="rId25"/>
    <p:sldId id="287" r:id="rId26"/>
    <p:sldId id="282" r:id="rId27"/>
    <p:sldId id="289" r:id="rId28"/>
    <p:sldId id="272" r:id="rId29"/>
  </p:sldIdLst>
  <p:sldSz cx="9144000" cy="5143500" type="screen16x9"/>
  <p:notesSz cx="6858000" cy="9144000"/>
  <p:defaultTextStyle>
    <a:defPPr marL="0" marR="0" indent="0" algn="l" defTabSz="57396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3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8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43492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8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86984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8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430477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8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573969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8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717461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8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860953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8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004446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8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147938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85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7"/>
    <p:restoredTop sz="94641"/>
  </p:normalViewPr>
  <p:slideViewPr>
    <p:cSldViewPr snapToGrid="0" snapToObjects="1" showGuides="1">
      <p:cViewPr varScale="1">
        <p:scale>
          <a:sx n="118" d="100"/>
          <a:sy n="118" d="100"/>
        </p:scale>
        <p:origin x="562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06053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1pPr>
    <a:lvl2pPr indent="143492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2pPr>
    <a:lvl3pPr indent="286984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3pPr>
    <a:lvl4pPr indent="430477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4pPr>
    <a:lvl5pPr indent="573969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5pPr>
    <a:lvl6pPr indent="717461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6pPr>
    <a:lvl7pPr indent="860953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7pPr>
    <a:lvl8pPr indent="1004446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8pPr>
    <a:lvl9pPr indent="1147938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65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Metaphors, similes, and analogies are POWERFUL!</a:t>
            </a:r>
          </a:p>
          <a:p>
            <a:r>
              <a:t>(create visuals in one's head)</a:t>
            </a:r>
          </a:p>
          <a:p>
            <a:r>
              <a:t>How does this apply to ME?</a:t>
            </a:r>
          </a:p>
          <a:p>
            <a:r>
              <a:t>ASK your audience a QUESTION.</a:t>
            </a:r>
          </a:p>
          <a:p>
            <a:r>
              <a:t>Get there early, talk to people.</a:t>
            </a:r>
          </a:p>
          <a:p>
            <a:endParaRPr/>
          </a:p>
          <a:p>
            <a:r>
              <a:t>Your energy is reflected back to you:</a:t>
            </a:r>
          </a:p>
          <a:p>
            <a:r>
              <a:t>-suprise -eye contact -vulnerability -attention -body language</a:t>
            </a:r>
          </a:p>
          <a:p>
            <a:endParaRPr/>
          </a:p>
          <a:p>
            <a:r>
              <a:t>JARGON? if you need to use it,</a:t>
            </a:r>
          </a:p>
          <a:p>
            <a:r>
              <a:t>Set it up first!</a:t>
            </a:r>
          </a:p>
          <a:p>
            <a:r>
              <a:t>*Use everyday language *Evoke emotion *Get personal and be vivid *Tell stories</a:t>
            </a:r>
          </a:p>
        </p:txBody>
      </p:sp>
    </p:spTree>
    <p:extLst>
      <p:ext uri="{BB962C8B-B14F-4D97-AF65-F5344CB8AC3E}">
        <p14:creationId xmlns:p14="http://schemas.microsoft.com/office/powerpoint/2010/main" val="48626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Metaphors, similes, and analogies are POWERFUL!</a:t>
            </a:r>
          </a:p>
          <a:p>
            <a:r>
              <a:t>(create visuals in one's head)</a:t>
            </a:r>
          </a:p>
          <a:p>
            <a:r>
              <a:t>How does this apply to ME?</a:t>
            </a:r>
          </a:p>
          <a:p>
            <a:r>
              <a:t>ASK your audience a QUESTION.</a:t>
            </a:r>
          </a:p>
          <a:p>
            <a:r>
              <a:t>Get there early, talk to people.</a:t>
            </a:r>
          </a:p>
          <a:p>
            <a:endParaRPr/>
          </a:p>
          <a:p>
            <a:r>
              <a:t>Your energy is reflected back to you:</a:t>
            </a:r>
          </a:p>
          <a:p>
            <a:r>
              <a:t>-suprise -eye contact -vulnerability -attention -body language</a:t>
            </a:r>
          </a:p>
          <a:p>
            <a:endParaRPr/>
          </a:p>
          <a:p>
            <a:r>
              <a:t>JARGON? if you need to use it,</a:t>
            </a:r>
          </a:p>
          <a:p>
            <a:r>
              <a:t>Set it up first!</a:t>
            </a:r>
          </a:p>
          <a:p>
            <a:r>
              <a:t>*Use everyday language *Evoke emotion *Get personal and be vivid *Tell stories</a:t>
            </a:r>
          </a:p>
        </p:txBody>
      </p:sp>
    </p:spTree>
    <p:extLst>
      <p:ext uri="{BB962C8B-B14F-4D97-AF65-F5344CB8AC3E}">
        <p14:creationId xmlns:p14="http://schemas.microsoft.com/office/powerpoint/2010/main" val="14968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5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5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863947"/>
            <a:ext cx="7358063" cy="174128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69" y="2652117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  <a:lvl2pPr marL="0" indent="120541" algn="ctr">
              <a:spcBef>
                <a:spcPts val="0"/>
              </a:spcBef>
              <a:buSzTx/>
              <a:buNone/>
              <a:defRPr sz="1687"/>
            </a:lvl2pPr>
            <a:lvl3pPr marL="0" indent="241082" algn="ctr">
              <a:spcBef>
                <a:spcPts val="0"/>
              </a:spcBef>
              <a:buSzTx/>
              <a:buNone/>
              <a:defRPr sz="1687"/>
            </a:lvl3pPr>
            <a:lvl4pPr marL="0" indent="361622" algn="ctr">
              <a:spcBef>
                <a:spcPts val="0"/>
              </a:spcBef>
              <a:buSzTx/>
              <a:buNone/>
              <a:defRPr sz="1687"/>
            </a:lvl4pPr>
            <a:lvl5pPr marL="0" indent="482163" algn="ctr">
              <a:spcBef>
                <a:spcPts val="0"/>
              </a:spcBef>
              <a:buSzTx/>
              <a:buNone/>
              <a:defRPr sz="168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69" y="3355330"/>
            <a:ext cx="7358063" cy="32970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476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69" y="2217524"/>
            <a:ext cx="7358063" cy="4271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1266"/>
              </a:spcBef>
              <a:buSzTx/>
              <a:buNone/>
              <a:defRPr sz="2109"/>
            </a:lvl1pPr>
          </a:lstStyle>
          <a:p>
            <a:r>
              <a:t>“Type a quote here.”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5141" y="334863"/>
            <a:ext cx="6875859" cy="3120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3542853"/>
            <a:ext cx="7358063" cy="75009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4319736"/>
            <a:ext cx="7358063" cy="6429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  <a:lvl2pPr marL="0" indent="120541" algn="ctr">
              <a:spcBef>
                <a:spcPts val="0"/>
              </a:spcBef>
              <a:buSzTx/>
              <a:buNone/>
              <a:defRPr sz="1687"/>
            </a:lvl2pPr>
            <a:lvl3pPr marL="0" indent="241082" algn="ctr">
              <a:spcBef>
                <a:spcPts val="0"/>
              </a:spcBef>
              <a:buSzTx/>
              <a:buNone/>
              <a:defRPr sz="1687"/>
            </a:lvl3pPr>
            <a:lvl4pPr marL="0" indent="361622" algn="ctr">
              <a:spcBef>
                <a:spcPts val="0"/>
              </a:spcBef>
              <a:buSzTx/>
              <a:buNone/>
              <a:defRPr sz="1687"/>
            </a:lvl4pPr>
            <a:lvl5pPr marL="0" indent="482163" algn="ctr">
              <a:spcBef>
                <a:spcPts val="0"/>
              </a:spcBef>
              <a:buSzTx/>
              <a:buNone/>
              <a:defRPr sz="168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1701106"/>
            <a:ext cx="7358063" cy="17412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5" y="401836"/>
            <a:ext cx="3750469" cy="43465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401836"/>
            <a:ext cx="3750469" cy="2109639"/>
          </a:xfrm>
          <a:prstGeom prst="rect">
            <a:avLst/>
          </a:prstGeom>
        </p:spPr>
        <p:txBody>
          <a:bodyPr anchor="b"/>
          <a:lstStyle>
            <a:lvl1pPr>
              <a:defRPr sz="3164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2638722"/>
            <a:ext cx="3750469" cy="21096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  <a:lvl2pPr marL="0" indent="120541" algn="ctr">
              <a:spcBef>
                <a:spcPts val="0"/>
              </a:spcBef>
              <a:buSzTx/>
              <a:buNone/>
              <a:defRPr sz="1687"/>
            </a:lvl2pPr>
            <a:lvl3pPr marL="0" indent="241082" algn="ctr">
              <a:spcBef>
                <a:spcPts val="0"/>
              </a:spcBef>
              <a:buSzTx/>
              <a:buNone/>
              <a:defRPr sz="1687"/>
            </a:lvl3pPr>
            <a:lvl4pPr marL="0" indent="361622" algn="ctr">
              <a:spcBef>
                <a:spcPts val="0"/>
              </a:spcBef>
              <a:buSzTx/>
              <a:buNone/>
              <a:defRPr sz="1687"/>
            </a:lvl4pPr>
            <a:lvl5pPr marL="0" indent="482163" algn="ctr">
              <a:spcBef>
                <a:spcPts val="0"/>
              </a:spcBef>
              <a:buSzTx/>
              <a:buNone/>
              <a:defRPr sz="168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366242"/>
            <a:ext cx="3750469" cy="33151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366242"/>
            <a:ext cx="3750469" cy="3315146"/>
          </a:xfrm>
          <a:prstGeom prst="rect">
            <a:avLst/>
          </a:prstGeom>
        </p:spPr>
        <p:txBody>
          <a:bodyPr/>
          <a:lstStyle>
            <a:lvl1pPr marL="200901" indent="-200901">
              <a:spcBef>
                <a:spcPts val="2004"/>
              </a:spcBef>
              <a:defRPr sz="1476"/>
            </a:lvl1pPr>
            <a:lvl2pPr marL="401803" indent="-200901">
              <a:spcBef>
                <a:spcPts val="2004"/>
              </a:spcBef>
              <a:defRPr sz="1476"/>
            </a:lvl2pPr>
            <a:lvl3pPr marL="602704" indent="-200901">
              <a:spcBef>
                <a:spcPts val="2004"/>
              </a:spcBef>
              <a:defRPr sz="1476"/>
            </a:lvl3pPr>
            <a:lvl4pPr marL="803605" indent="-200901">
              <a:spcBef>
                <a:spcPts val="2004"/>
              </a:spcBef>
              <a:defRPr sz="1476"/>
            </a:lvl4pPr>
            <a:lvl5pPr marL="1004507" indent="-200901">
              <a:spcBef>
                <a:spcPts val="2004"/>
              </a:spcBef>
              <a:defRPr sz="147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669727"/>
            <a:ext cx="7804547" cy="380404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23805" y="2685603"/>
            <a:ext cx="3750469" cy="20560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23805" y="401836"/>
            <a:ext cx="3750469" cy="20560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402302"/>
            <a:ext cx="3750469" cy="4339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214313"/>
            <a:ext cx="7804547" cy="11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366242"/>
            <a:ext cx="7804547" cy="331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34486" y="4875609"/>
            <a:ext cx="266099" cy="2486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49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NASA.gif" descr="NASA Logo" title="NASA Logo">
            <a:extLst>
              <a:ext uri="{FF2B5EF4-FFF2-40B4-BE49-F238E27FC236}">
                <a16:creationId xmlns:a16="http://schemas.microsoft.com/office/drawing/2014/main" xmlns="" id="{6F771BA5-EBD3-7D42-B8E6-202891D63C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180" y="214313"/>
            <a:ext cx="446576" cy="383530"/>
          </a:xfrm>
          <a:prstGeom prst="rect">
            <a:avLst/>
          </a:prstGeom>
          <a:noFill/>
          <a:ln>
            <a:noFill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8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20541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8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41082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8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61622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8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82163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8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602704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8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723245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8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43785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8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64326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8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41082" marR="0" indent="-241082" algn="l" defTabSz="308049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2004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482163" marR="0" indent="-241082" algn="l" defTabSz="308049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2004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723245" marR="0" indent="-241082" algn="l" defTabSz="308049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2004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964326" marR="0" indent="-241082" algn="l" defTabSz="308049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2004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205408" marR="0" indent="-241082" algn="l" defTabSz="308049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2004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446489" marR="0" indent="-241082" algn="l" defTabSz="308049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2004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1687571" marR="0" indent="-241082" algn="l" defTabSz="308049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2004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1928652" marR="0" indent="-241082" algn="l" defTabSz="308049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2004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169734" marR="0" indent="-241082" algn="l" defTabSz="308049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2004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20541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41082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61622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82163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602704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723245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43785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64326" algn="ctr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876967" y="381039"/>
            <a:ext cx="7390064" cy="21907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dirty="0"/>
              <a:t>The Final Step: Communicating Your Science and Engineering</a:t>
            </a:r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half" idx="1"/>
          </p:nvPr>
        </p:nvSpPr>
        <p:spPr>
          <a:xfrm>
            <a:off x="1487397" y="2932093"/>
            <a:ext cx="6169203" cy="1993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04968">
              <a:defRPr sz="3168"/>
            </a:pPr>
            <a:r>
              <a:rPr sz="2000" dirty="0"/>
              <a:t>C. Alex Young</a:t>
            </a:r>
          </a:p>
          <a:p>
            <a:pPr defTabSz="304968">
              <a:defRPr sz="3168"/>
            </a:pPr>
            <a:r>
              <a:rPr sz="1800" dirty="0"/>
              <a:t>Associate Director for Science</a:t>
            </a:r>
            <a:endParaRPr lang="en-US" sz="1800" dirty="0"/>
          </a:p>
          <a:p>
            <a:pPr defTabSz="304968">
              <a:defRPr sz="3168"/>
            </a:pPr>
            <a:r>
              <a:rPr sz="1800" dirty="0"/>
              <a:t>Heliophysics Science Division</a:t>
            </a:r>
          </a:p>
          <a:p>
            <a:pPr defTabSz="304968">
              <a:defRPr sz="3168"/>
            </a:pPr>
            <a:endParaRPr lang="en-US" sz="2000" dirty="0"/>
          </a:p>
          <a:p>
            <a:pPr defTabSz="304968">
              <a:defRPr sz="3168"/>
            </a:pPr>
            <a:r>
              <a:rPr lang="en-US" sz="2000" dirty="0"/>
              <a:t>GSFC Systems Engineering Seminar, August 2019</a:t>
            </a:r>
            <a:endParaRPr sz="20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9148">
              <a:defRPr sz="7519"/>
            </a:lvl1pPr>
          </a:lstStyle>
          <a:p>
            <a:r>
              <a:rPr sz="4800" dirty="0"/>
              <a:t>KNOW YOUR AUDIENCE</a:t>
            </a:r>
          </a:p>
        </p:txBody>
      </p:sp>
      <p:pic>
        <p:nvPicPr>
          <p:cNvPr id="5" name="Picture 4" descr="Audience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32756"/>
            <a:ext cx="6868413" cy="346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5380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dirty="0"/>
              <a:t>KNOW YOUR GOAL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 want my audience to ... </a:t>
            </a:r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Set an appropriate goal! </a:t>
            </a:r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Remember </a:t>
            </a:r>
            <a:r>
              <a:rPr lang="en-US" dirty="0"/>
              <a:t>~</a:t>
            </a:r>
            <a:r>
              <a:rPr dirty="0"/>
              <a:t>1 </a:t>
            </a:r>
            <a:r>
              <a:rPr lang="en-US" dirty="0"/>
              <a:t>- 3</a:t>
            </a:r>
            <a:r>
              <a:rPr dirty="0"/>
              <a:t> things. THAT'S IT!</a:t>
            </a:r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Communication doesn't happen unless your audience receives your message.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KNOW YOUR GOAL</a:t>
            </a:r>
          </a:p>
        </p:txBody>
      </p:sp>
      <p:pic>
        <p:nvPicPr>
          <p:cNvPr id="4" name="Picture 3" descr="Goals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32756"/>
            <a:ext cx="6862226" cy="339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700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lang="en-US" dirty="0"/>
              <a:t>Distill Your Message</a:t>
            </a:r>
            <a:endParaRPr dirty="0"/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448573" y="1371550"/>
            <a:ext cx="8367623" cy="35560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 sz="4600"/>
            </a:pPr>
            <a:r>
              <a:rPr sz="4000" dirty="0"/>
              <a:t>Talking about science</a:t>
            </a:r>
            <a:r>
              <a:rPr lang="en-US" sz="4000" dirty="0"/>
              <a:t>/engineering</a:t>
            </a:r>
            <a:r>
              <a:rPr sz="4000" dirty="0"/>
              <a:t> — and </a:t>
            </a:r>
            <a:r>
              <a:rPr sz="4000" dirty="0">
                <a:solidFill>
                  <a:srgbClr val="FFFB00"/>
                </a:solidFill>
              </a:rPr>
              <a:t>why it matters </a:t>
            </a:r>
            <a:endParaRPr lang="en-US" sz="4000" dirty="0">
              <a:solidFill>
                <a:srgbClr val="FFFB00"/>
              </a:solidFill>
            </a:endParaRPr>
          </a:p>
          <a:p>
            <a:pPr marL="0" indent="0">
              <a:buSzTx/>
              <a:buNone/>
              <a:defRPr sz="4600"/>
            </a:pPr>
            <a:r>
              <a:rPr sz="4000" dirty="0"/>
              <a:t>— in </a:t>
            </a:r>
            <a:r>
              <a:rPr sz="4000" dirty="0">
                <a:solidFill>
                  <a:srgbClr val="FFFB00"/>
                </a:solidFill>
              </a:rPr>
              <a:t>clear, vivid, conversational language</a:t>
            </a:r>
            <a:r>
              <a:rPr sz="4000" dirty="0"/>
              <a:t> that your audience understands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basics of Distilling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rPr sz="3200" dirty="0"/>
              <a:t>Stress meaning, not details</a:t>
            </a:r>
          </a:p>
          <a:p>
            <a:r>
              <a:rPr sz="3200" dirty="0"/>
              <a:t>Tell us why it matters: So what?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rPr sz="3200" dirty="0"/>
              <a:t>Use everyday language</a:t>
            </a:r>
          </a:p>
          <a:p>
            <a:r>
              <a:rPr sz="3200" dirty="0"/>
              <a:t>Tell Stories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E967A8-4639-DF46-B715-C4F1754C7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5" y="0"/>
            <a:ext cx="6858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588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224287" y="266071"/>
            <a:ext cx="8249987" cy="111844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6640"/>
            </a:lvl1pPr>
          </a:lstStyle>
          <a:p>
            <a:r>
              <a:rPr sz="4400" dirty="0"/>
              <a:t>Make Us Care </a:t>
            </a:r>
            <a:r>
              <a:rPr lang="en-US" sz="4400" dirty="0"/>
              <a:t>by </a:t>
            </a:r>
            <a:r>
              <a:rPr sz="4400" dirty="0"/>
              <a:t>Evok</a:t>
            </a:r>
            <a:r>
              <a:rPr lang="en-US" sz="4400" dirty="0"/>
              <a:t>ing</a:t>
            </a:r>
            <a:r>
              <a:rPr sz="4400" dirty="0"/>
              <a:t> Emotion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669727" y="1590529"/>
            <a:ext cx="7804547" cy="331514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rPr sz="2400" dirty="0"/>
              <a:t>Make it personal</a:t>
            </a:r>
          </a:p>
          <a:p>
            <a:r>
              <a:rPr sz="2400" dirty="0"/>
              <a:t>Talk about what is surprising, funny, exciting, difficult, mysterious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rPr sz="2400" dirty="0"/>
              <a:t>Examples, analogies, comparisons</a:t>
            </a:r>
          </a:p>
          <a:p>
            <a:r>
              <a:rPr sz="2400" dirty="0"/>
              <a:t>Concrete, visual, specific, language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rPr sz="2400" dirty="0">
                <a:solidFill>
                  <a:srgbClr val="00B050"/>
                </a:solidFill>
              </a:rPr>
              <a:t>Props AND Improvise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dirty="0"/>
              <a:t>Comparisons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sz="2800" dirty="0"/>
              <a:t>The </a:t>
            </a:r>
            <a:r>
              <a:rPr lang="en-US" sz="2800" dirty="0"/>
              <a:t>Solar Dynamics Observatory</a:t>
            </a:r>
            <a:r>
              <a:rPr sz="2800" dirty="0"/>
              <a:t> </a:t>
            </a:r>
            <a:r>
              <a:rPr lang="en-US" sz="2800" dirty="0"/>
              <a:t>(SDO) </a:t>
            </a:r>
            <a:r>
              <a:rPr sz="2800" dirty="0"/>
              <a:t>satellite's</a:t>
            </a:r>
            <a:r>
              <a:rPr lang="en-US" sz="2800" dirty="0"/>
              <a:t> </a:t>
            </a:r>
            <a:r>
              <a:rPr sz="2800" dirty="0"/>
              <a:t>cameras will generate 67 megabits/sec of data or 1.6 terabytes a day.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rPr sz="2800" dirty="0"/>
              <a:t>SDO’s cameras generate 200 DVDs worth of images a day. That amount of data is equivalent to about 160,000 </a:t>
            </a:r>
            <a:r>
              <a:rPr lang="en-US" sz="2800" dirty="0"/>
              <a:t>mp3</a:t>
            </a:r>
            <a:r>
              <a:rPr sz="2800" dirty="0"/>
              <a:t> songs.</a:t>
            </a:r>
            <a:endParaRPr lang="en-US" sz="2800" dirty="0"/>
          </a:p>
          <a:p>
            <a:pPr marL="0" indent="0" algn="ctr">
              <a:buNone/>
              <a:defRPr>
                <a:solidFill>
                  <a:srgbClr val="FFFB00"/>
                </a:solidFill>
              </a:defRPr>
            </a:pPr>
            <a:r>
              <a:rPr lang="en-US" sz="2800" dirty="0"/>
              <a:t>(KNOW YOUR AUDIENCE)</a:t>
            </a:r>
            <a:endParaRPr sz="2800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dirty="0"/>
              <a:t>Memorable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669727" y="1366242"/>
            <a:ext cx="8034326" cy="33151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  <a:defRPr sz="4200"/>
            </a:lvl1pPr>
          </a:lstStyle>
          <a:p>
            <a:r>
              <a:rPr sz="4000" dirty="0"/>
              <a:t>I study Didymonsphenia geminate, an invasive riverine species that impairs the recreational and ecological values of waterways.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body" sz="half" idx="1"/>
          </p:nvPr>
        </p:nvSpPr>
        <p:spPr>
          <a:xfrm>
            <a:off x="1223776" y="241036"/>
            <a:ext cx="6696448" cy="16303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rPr sz="2400" dirty="0"/>
              <a:t>I study </a:t>
            </a:r>
            <a:r>
              <a:rPr lang="en-US" sz="2400" dirty="0"/>
              <a:t>"</a:t>
            </a:r>
            <a:r>
              <a:rPr sz="2400" dirty="0"/>
              <a:t>rock snot</a:t>
            </a:r>
            <a:r>
              <a:rPr lang="en-US" sz="2400" dirty="0"/>
              <a:t>"</a:t>
            </a:r>
            <a:r>
              <a:rPr sz="2400" dirty="0"/>
              <a:t>, a kind of alga that forms brown, oozing masses that look like a sewage spill. These get so big that they block rivers and kill fish.</a:t>
            </a:r>
          </a:p>
        </p:txBody>
      </p:sp>
      <p:pic>
        <p:nvPicPr>
          <p:cNvPr id="164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309" y="1993374"/>
            <a:ext cx="4011383" cy="2627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54" y="777126"/>
            <a:ext cx="6858000" cy="38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9519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xfrm>
            <a:off x="172528" y="276288"/>
            <a:ext cx="6642340" cy="47237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237197">
              <a:spcBef>
                <a:spcPts val="1687"/>
              </a:spcBef>
              <a:buSzTx/>
              <a:buNone/>
              <a:defRPr sz="2925"/>
            </a:pPr>
            <a:r>
              <a:rPr sz="2400" dirty="0"/>
              <a:t>Many of the instruments aboard </a:t>
            </a:r>
            <a:r>
              <a:rPr lang="en-US" sz="2400" dirty="0"/>
              <a:t>the Magnetospheric Multiscale Mission (</a:t>
            </a:r>
            <a:r>
              <a:rPr sz="2400" dirty="0"/>
              <a:t>MMS</a:t>
            </a:r>
            <a:r>
              <a:rPr lang="en-US" sz="2400" dirty="0"/>
              <a:t>)</a:t>
            </a:r>
            <a:r>
              <a:rPr sz="2400" dirty="0"/>
              <a:t> have unprecedentedly high – on the order of milliseconds -- time resolution and accuracy.</a:t>
            </a:r>
          </a:p>
          <a:p>
            <a:pPr marL="185632" indent="-185632" defTabSz="237197">
              <a:spcBef>
                <a:spcPts val="1687"/>
              </a:spcBef>
              <a:defRPr sz="2925">
                <a:solidFill>
                  <a:srgbClr val="FFFB00"/>
                </a:solidFill>
              </a:defRPr>
            </a:pPr>
            <a:r>
              <a:rPr sz="2400" dirty="0"/>
              <a:t>Imagine flying by the Grand Canyon in 0.03 seconds – less time than it takes to blink an eye – and having to record what you see.  </a:t>
            </a:r>
          </a:p>
          <a:p>
            <a:pPr marL="185632" indent="-185632" defTabSz="237197">
              <a:spcBef>
                <a:spcPts val="1687"/>
              </a:spcBef>
              <a:defRPr sz="2925"/>
            </a:pPr>
            <a:r>
              <a:rPr sz="2400" dirty="0"/>
              <a:t>That’s what MMS must do.  </a:t>
            </a:r>
          </a:p>
          <a:p>
            <a:pPr marL="185632" indent="-185632" defTabSz="237197">
              <a:spcBef>
                <a:spcPts val="1687"/>
              </a:spcBef>
              <a:defRPr sz="2925"/>
            </a:pPr>
            <a:r>
              <a:rPr sz="2400" dirty="0">
                <a:solidFill>
                  <a:srgbClr val="FFFF00"/>
                </a:solidFill>
              </a:rPr>
              <a:t>It flies through regions just a </a:t>
            </a:r>
            <a:r>
              <a:rPr lang="en-US" sz="2400" dirty="0">
                <a:solidFill>
                  <a:srgbClr val="FFFF00"/>
                </a:solidFill>
              </a:rPr>
              <a:t>kilometer</a:t>
            </a:r>
            <a:r>
              <a:rPr sz="2400" dirty="0">
                <a:solidFill>
                  <a:srgbClr val="FFFF00"/>
                </a:solidFill>
              </a:rPr>
              <a:t> across at speeds of </a:t>
            </a:r>
            <a:r>
              <a:rPr lang="en-US" sz="2400" dirty="0">
                <a:solidFill>
                  <a:srgbClr val="FFFF00"/>
                </a:solidFill>
              </a:rPr>
              <a:t>50</a:t>
            </a:r>
            <a:r>
              <a:rPr sz="2400" dirty="0">
                <a:solidFill>
                  <a:srgbClr val="FFFF00"/>
                </a:solidFill>
              </a:rPr>
              <a:t>-</a:t>
            </a:r>
            <a:r>
              <a:rPr lang="en-US" sz="2400" dirty="0">
                <a:solidFill>
                  <a:srgbClr val="FFFF00"/>
                </a:solidFill>
              </a:rPr>
              <a:t>10</a:t>
            </a:r>
            <a:r>
              <a:rPr sz="2400" dirty="0">
                <a:solidFill>
                  <a:srgbClr val="FFFF00"/>
                </a:solidFill>
              </a:rPr>
              <a:t>0 </a:t>
            </a:r>
            <a:r>
              <a:rPr lang="en-US" sz="2400" dirty="0">
                <a:solidFill>
                  <a:srgbClr val="FFFF00"/>
                </a:solidFill>
              </a:rPr>
              <a:t>kilometers</a:t>
            </a:r>
            <a:r>
              <a:rPr sz="2400" dirty="0">
                <a:solidFill>
                  <a:srgbClr val="FFFF00"/>
                </a:solidFill>
              </a:rPr>
              <a:t> a second.  </a:t>
            </a:r>
          </a:p>
        </p:txBody>
      </p:sp>
      <p:pic>
        <p:nvPicPr>
          <p:cNvPr id="167" name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472" y="1341024"/>
            <a:ext cx="2393503" cy="2594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1905605" y="187163"/>
            <a:ext cx="5332790" cy="476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8300"/>
            </a:pPr>
            <a:r>
              <a:rPr sz="4377" dirty="0"/>
              <a:t>Start with the Story</a:t>
            </a:r>
          </a:p>
          <a:p>
            <a:pPr>
              <a:defRPr sz="8300"/>
            </a:pPr>
            <a:endParaRPr sz="4377" dirty="0"/>
          </a:p>
          <a:p>
            <a:pPr>
              <a:defRPr sz="8300"/>
            </a:pPr>
            <a:r>
              <a:rPr sz="4377" dirty="0"/>
              <a:t>Know Your Audience</a:t>
            </a:r>
          </a:p>
          <a:p>
            <a:pPr>
              <a:defRPr sz="8300"/>
            </a:pPr>
            <a:endParaRPr sz="4377" dirty="0"/>
          </a:p>
          <a:p>
            <a:pPr>
              <a:defRPr sz="8300"/>
            </a:pPr>
            <a:r>
              <a:rPr sz="4377" dirty="0"/>
              <a:t>Know Your Goal</a:t>
            </a:r>
            <a:endParaRPr lang="en-US" sz="4377" dirty="0"/>
          </a:p>
          <a:p>
            <a:pPr>
              <a:defRPr sz="8300"/>
            </a:pPr>
            <a:endParaRPr lang="en-US" sz="4377" dirty="0"/>
          </a:p>
          <a:p>
            <a:pPr>
              <a:defRPr sz="8300"/>
            </a:pPr>
            <a:r>
              <a:rPr lang="en-US" sz="4377" dirty="0"/>
              <a:t>Distill Your Message</a:t>
            </a:r>
            <a:endParaRPr sz="4377" dirty="0"/>
          </a:p>
        </p:txBody>
      </p:sp>
    </p:spTree>
    <p:extLst>
      <p:ext uri="{BB962C8B-B14F-4D97-AF65-F5344CB8AC3E}">
        <p14:creationId xmlns:p14="http://schemas.microsoft.com/office/powerpoint/2010/main" val="99667633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54" y="777126"/>
            <a:ext cx="6858000" cy="38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2423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9" y="326606"/>
            <a:ext cx="6858000" cy="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0224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Get to the Point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r>
              <a:t>Communicating the Science of Climate Change, Physics Today, Somerville &amp; Hassol, 2001.</a:t>
            </a:r>
          </a:p>
        </p:txBody>
      </p:sp>
      <p:pic>
        <p:nvPicPr>
          <p:cNvPr id="143" name="PT.3.1296.online.f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140" y="1299270"/>
            <a:ext cx="5337721" cy="291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4479645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552090" y="770186"/>
            <a:ext cx="7922183" cy="1118443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indent="100048" defTabSz="255680">
              <a:defRPr sz="6640"/>
            </a:pPr>
            <a:r>
              <a:rPr sz="5400" dirty="0"/>
              <a:t>What matters to your audience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rPr sz="3200" dirty="0"/>
              <a:t>Anthrax is a disease caused by bacteria. It can be fatal but usually is curable.</a:t>
            </a:r>
          </a:p>
        </p:txBody>
      </p:sp>
    </p:spTree>
    <p:extLst>
      <p:ext uri="{BB962C8B-B14F-4D97-AF65-F5344CB8AC3E}">
        <p14:creationId xmlns:p14="http://schemas.microsoft.com/office/powerpoint/2010/main" val="391478575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E1389E-4C98-0E4F-AC7A-DA76CE726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65" y="224590"/>
            <a:ext cx="1841834" cy="1841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FE2B58-1AA6-6146-9D89-0A05EFD19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087" y="807453"/>
            <a:ext cx="2234468" cy="3009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80472D-549D-C445-A72F-5B105C74C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65" y="2274971"/>
            <a:ext cx="1795420" cy="270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364427-26A3-324D-A280-640E1228D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358" y="807453"/>
            <a:ext cx="2287094" cy="32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7700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8D5319-D7AE-5D44-AC6A-B7CB0DA57A99}"/>
              </a:ext>
            </a:extLst>
          </p:cNvPr>
          <p:cNvSpPr txBox="1"/>
          <p:nvPr/>
        </p:nvSpPr>
        <p:spPr>
          <a:xfrm>
            <a:off x="42529" y="732036"/>
            <a:ext cx="9101471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sz="2800" dirty="0"/>
              <a:t>www.aldacenter.org</a:t>
            </a:r>
          </a:p>
          <a:p>
            <a:pPr defTabSz="584200"/>
            <a:endParaRPr lang="en-US" sz="2800" dirty="0"/>
          </a:p>
          <a:p>
            <a:pPr defTabSz="584200"/>
            <a:r>
              <a:rPr lang="en-US" sz="2800" dirty="0"/>
              <a:t>www.aaas.org/resources/communication-toolkit</a:t>
            </a:r>
          </a:p>
          <a:p>
            <a:pPr defTabSz="584200"/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defTabSz="584200"/>
            <a:r>
              <a:rPr lang="en-US" sz="2800" dirty="0" err="1"/>
              <a:t>procomm.ieee.org</a:t>
            </a:r>
            <a:r>
              <a:rPr lang="en-US" sz="2800" dirty="0"/>
              <a:t>/communication-resources-for-engineers/</a:t>
            </a:r>
          </a:p>
          <a:p>
            <a:pPr defTabSz="584200"/>
            <a:endParaRPr lang="en-US" sz="2800" dirty="0"/>
          </a:p>
          <a:p>
            <a:pPr defTabSz="584200"/>
            <a:r>
              <a:rPr lang="en-US" sz="2800" dirty="0" err="1"/>
              <a:t>sharingscience.agu.org</a:t>
            </a:r>
            <a:endParaRPr lang="en-US" sz="2800" dirty="0"/>
          </a:p>
          <a:p>
            <a:pPr defTabSz="584200"/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defTabSz="584200"/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721821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1645295" y="650919"/>
            <a:ext cx="5853411" cy="310221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01888">
              <a:defRPr sz="8134"/>
            </a:pPr>
            <a:r>
              <a:rPr sz="4000" dirty="0"/>
              <a:t>Thanks!</a:t>
            </a:r>
          </a:p>
          <a:p>
            <a:pPr defTabSz="301888">
              <a:defRPr sz="8134"/>
            </a:pPr>
            <a:endParaRPr sz="4000" dirty="0"/>
          </a:p>
          <a:p>
            <a:pPr defTabSz="301888">
              <a:defRPr sz="8134"/>
            </a:pPr>
            <a:r>
              <a:rPr sz="4000" dirty="0"/>
              <a:t>c.alex.young@nasa.gov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@thesuntoday</a:t>
            </a:r>
            <a:endParaRPr sz="4000" dirty="0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9" y="326606"/>
            <a:ext cx="6858000" cy="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5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Get to the Point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endParaRPr/>
          </a:p>
          <a:p>
            <a:pPr marL="0" indent="0" defTabSz="298807">
              <a:spcBef>
                <a:spcPts val="2109"/>
              </a:spcBef>
              <a:buSzTx/>
              <a:buNone/>
              <a:defRPr sz="2037"/>
            </a:pPr>
            <a:r>
              <a:t>Communicating the Science of Climate Change, Physics Today, Somerville &amp; Hassol, 2001.</a:t>
            </a:r>
          </a:p>
        </p:txBody>
      </p:sp>
      <p:pic>
        <p:nvPicPr>
          <p:cNvPr id="143" name="PT.3.1296.online.f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140" y="1299270"/>
            <a:ext cx="5337721" cy="2911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7760"/>
            </a:lvl1pPr>
          </a:lstStyle>
          <a:p>
            <a:r>
              <a:rPr sz="5400" dirty="0"/>
              <a:t>The Curse of Knowledge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669727" y="1426627"/>
            <a:ext cx="7804547" cy="331514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300"/>
            </a:pPr>
            <a:r>
              <a:rPr dirty="0"/>
              <a:t>What is anthrax?</a:t>
            </a:r>
          </a:p>
          <a:p>
            <a:pPr marL="0" indent="0">
              <a:buSzTx/>
              <a:buNone/>
            </a:pPr>
            <a:r>
              <a:rPr sz="2400" dirty="0"/>
              <a:t>Bacillus anthracis, the etiologic agent of anthrax, is a large, Gram-positive, nonmotile, spore-forming material rod. The three virulence factors of B. anthracis are edema toxin, lethal toxin and a capsular antigen.</a:t>
            </a:r>
            <a:endParaRPr lang="en-US" sz="2400" dirty="0"/>
          </a:p>
          <a:p>
            <a:pPr marL="0" indent="0" algn="r">
              <a:buSzTx/>
              <a:buNone/>
            </a:pPr>
            <a:r>
              <a:rPr dirty="0"/>
              <a:t>CDC website FAQ 2001</a:t>
            </a:r>
          </a:p>
        </p:txBody>
      </p:sp>
    </p:spTree>
    <p:extLst>
      <p:ext uri="{BB962C8B-B14F-4D97-AF65-F5344CB8AC3E}">
        <p14:creationId xmlns:p14="http://schemas.microsoft.com/office/powerpoint/2010/main" val="156703331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552090" y="770186"/>
            <a:ext cx="7922183" cy="1118443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indent="100048" defTabSz="255680">
              <a:defRPr sz="6640"/>
            </a:pPr>
            <a:r>
              <a:rPr sz="5400" dirty="0"/>
              <a:t>What matters to your audience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rPr sz="3200" dirty="0"/>
              <a:t>Anthrax is a disease caused by bacteria. It can be fatal but usually is curable.</a:t>
            </a:r>
          </a:p>
        </p:txBody>
      </p:sp>
    </p:spTree>
    <p:extLst>
      <p:ext uri="{BB962C8B-B14F-4D97-AF65-F5344CB8AC3E}">
        <p14:creationId xmlns:p14="http://schemas.microsoft.com/office/powerpoint/2010/main" val="38954562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1905605" y="187163"/>
            <a:ext cx="5332790" cy="476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8300"/>
            </a:pPr>
            <a:r>
              <a:rPr sz="4377" dirty="0"/>
              <a:t>Start with the Story</a:t>
            </a:r>
          </a:p>
          <a:p>
            <a:pPr>
              <a:defRPr sz="8300"/>
            </a:pPr>
            <a:endParaRPr sz="4377" dirty="0"/>
          </a:p>
          <a:p>
            <a:pPr>
              <a:defRPr sz="8300"/>
            </a:pPr>
            <a:r>
              <a:rPr sz="4377" dirty="0"/>
              <a:t>Know Your Audience</a:t>
            </a:r>
          </a:p>
          <a:p>
            <a:pPr>
              <a:defRPr sz="8300"/>
            </a:pPr>
            <a:endParaRPr sz="4377" dirty="0"/>
          </a:p>
          <a:p>
            <a:pPr>
              <a:defRPr sz="8300"/>
            </a:pPr>
            <a:r>
              <a:rPr sz="4377" dirty="0"/>
              <a:t>Know Your Goal</a:t>
            </a:r>
            <a:endParaRPr lang="en-US" sz="4377" dirty="0"/>
          </a:p>
          <a:p>
            <a:pPr>
              <a:defRPr sz="8300"/>
            </a:pPr>
            <a:endParaRPr lang="en-US" sz="4377" dirty="0"/>
          </a:p>
          <a:p>
            <a:pPr>
              <a:defRPr sz="8300"/>
            </a:pPr>
            <a:r>
              <a:rPr lang="en-US" sz="4377" dirty="0"/>
              <a:t>Distill Your Message</a:t>
            </a:r>
            <a:endParaRPr sz="4377"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54990">
              <a:defRPr sz="7600"/>
            </a:lvl1pPr>
          </a:lstStyle>
          <a:p>
            <a:r>
              <a:rPr sz="4800" dirty="0"/>
              <a:t>START WITH THE STORY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defTabSz="238670">
              <a:spcBef>
                <a:spcPts val="0"/>
              </a:spcBef>
              <a:buSzTx/>
              <a:buNone/>
              <a:tabLst>
                <a:tab pos="180811" algn="l"/>
                <a:tab pos="368319" algn="l"/>
                <a:tab pos="555827" algn="l"/>
                <a:tab pos="736638" algn="l"/>
                <a:tab pos="924146" algn="l"/>
                <a:tab pos="1111654" algn="l"/>
                <a:tab pos="1299162" algn="l"/>
                <a:tab pos="1479973" algn="l"/>
                <a:tab pos="1667481" algn="l"/>
                <a:tab pos="1854989" algn="l"/>
                <a:tab pos="2035800" algn="l"/>
                <a:tab pos="2223308" algn="l"/>
              </a:tabLst>
              <a:defRPr sz="495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What makes the story exciting?</a:t>
            </a:r>
          </a:p>
          <a:p>
            <a:pPr marL="0" indent="0" defTabSz="238670">
              <a:spcBef>
                <a:spcPts val="0"/>
              </a:spcBef>
              <a:buSzTx/>
              <a:buNone/>
              <a:tabLst>
                <a:tab pos="180811" algn="l"/>
                <a:tab pos="368319" algn="l"/>
                <a:tab pos="555827" algn="l"/>
                <a:tab pos="736638" algn="l"/>
                <a:tab pos="924146" algn="l"/>
                <a:tab pos="1111654" algn="l"/>
                <a:tab pos="1299162" algn="l"/>
                <a:tab pos="1479973" algn="l"/>
                <a:tab pos="1667481" algn="l"/>
                <a:tab pos="1854989" algn="l"/>
                <a:tab pos="2035800" algn="l"/>
                <a:tab pos="2223308" algn="l"/>
              </a:tabLst>
              <a:defRPr sz="495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0" defTabSz="238670">
              <a:spcBef>
                <a:spcPts val="0"/>
              </a:spcBef>
              <a:buSzTx/>
              <a:buNone/>
              <a:tabLst>
                <a:tab pos="180811" algn="l"/>
                <a:tab pos="368319" algn="l"/>
                <a:tab pos="555827" algn="l"/>
                <a:tab pos="736638" algn="l"/>
                <a:tab pos="924146" algn="l"/>
                <a:tab pos="1111654" algn="l"/>
                <a:tab pos="1299162" algn="l"/>
                <a:tab pos="1479973" algn="l"/>
                <a:tab pos="1667481" algn="l"/>
                <a:tab pos="1854989" algn="l"/>
                <a:tab pos="2035800" algn="l"/>
                <a:tab pos="2223308" algn="l"/>
              </a:tabLst>
              <a:defRPr sz="495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What makes it meaningful to your audience?</a:t>
            </a:r>
            <a:endParaRPr dirty="0"/>
          </a:p>
          <a:p>
            <a:pPr marL="0" indent="0" defTabSz="238670">
              <a:spcBef>
                <a:spcPts val="0"/>
              </a:spcBef>
              <a:buSzTx/>
              <a:buNone/>
              <a:tabLst>
                <a:tab pos="180811" algn="l"/>
                <a:tab pos="368319" algn="l"/>
                <a:tab pos="555827" algn="l"/>
                <a:tab pos="736638" algn="l"/>
                <a:tab pos="924146" algn="l"/>
                <a:tab pos="1111654" algn="l"/>
                <a:tab pos="1299162" algn="l"/>
                <a:tab pos="1479973" algn="l"/>
                <a:tab pos="1667481" algn="l"/>
                <a:tab pos="1854989" algn="l"/>
                <a:tab pos="2035800" algn="l"/>
                <a:tab pos="2223308" algn="l"/>
              </a:tabLst>
              <a:defRPr sz="495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0" defTabSz="238670">
              <a:spcBef>
                <a:spcPts val="0"/>
              </a:spcBef>
              <a:buSzTx/>
              <a:buNone/>
              <a:tabLst>
                <a:tab pos="180811" algn="l"/>
                <a:tab pos="368319" algn="l"/>
                <a:tab pos="555827" algn="l"/>
                <a:tab pos="736638" algn="l"/>
                <a:tab pos="924146" algn="l"/>
                <a:tab pos="1111654" algn="l"/>
                <a:tab pos="1299162" algn="l"/>
                <a:tab pos="1479973" algn="l"/>
                <a:tab pos="1667481" algn="l"/>
                <a:tab pos="1854989" algn="l"/>
                <a:tab pos="2035800" algn="l"/>
                <a:tab pos="2223308" algn="l"/>
              </a:tabLst>
              <a:defRPr sz="495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You know the backstory. It's interesting!</a:t>
            </a:r>
          </a:p>
          <a:p>
            <a:pPr marL="0" indent="0" defTabSz="238670">
              <a:spcBef>
                <a:spcPts val="0"/>
              </a:spcBef>
              <a:buSzTx/>
              <a:buNone/>
              <a:tabLst>
                <a:tab pos="180811" algn="l"/>
                <a:tab pos="368319" algn="l"/>
                <a:tab pos="555827" algn="l"/>
                <a:tab pos="736638" algn="l"/>
                <a:tab pos="924146" algn="l"/>
                <a:tab pos="1111654" algn="l"/>
                <a:tab pos="1299162" algn="l"/>
                <a:tab pos="1479973" algn="l"/>
                <a:tab pos="1667481" algn="l"/>
                <a:tab pos="1854989" algn="l"/>
                <a:tab pos="2035800" algn="l"/>
                <a:tab pos="2223308" algn="l"/>
              </a:tabLst>
              <a:defRPr sz="495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0" defTabSz="238670">
              <a:spcBef>
                <a:spcPts val="0"/>
              </a:spcBef>
              <a:buSzTx/>
              <a:buNone/>
              <a:tabLst>
                <a:tab pos="180811" algn="l"/>
                <a:tab pos="368319" algn="l"/>
                <a:tab pos="555827" algn="l"/>
                <a:tab pos="736638" algn="l"/>
                <a:tab pos="924146" algn="l"/>
                <a:tab pos="1111654" algn="l"/>
                <a:tab pos="1299162" algn="l"/>
                <a:tab pos="1479973" algn="l"/>
                <a:tab pos="1667481" algn="l"/>
                <a:tab pos="1854989" algn="l"/>
                <a:tab pos="2035800" algn="l"/>
                <a:tab pos="2223308" algn="l"/>
              </a:tabLst>
              <a:defRPr sz="49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Make it personal! Be Yourself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9148">
              <a:defRPr sz="7519"/>
            </a:lvl1pPr>
          </a:lstStyle>
          <a:p>
            <a:r>
              <a:rPr sz="4800" dirty="0"/>
              <a:t>KNOW YOUR AUDIENCE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does my audience want?</a:t>
            </a:r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Find a way to connect with them or they will do it themselves</a:t>
            </a:r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(and stop listening to you.)</a:t>
            </a:r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0" indent="0" defTabSz="241082">
              <a:spcBef>
                <a:spcPts val="0"/>
              </a:spcBef>
              <a:buSzTx/>
              <a:buNone/>
              <a:tabLst>
                <a:tab pos="187508" algn="l"/>
                <a:tab pos="375016" algn="l"/>
                <a:tab pos="562524" algn="l"/>
                <a:tab pos="750032" algn="l"/>
                <a:tab pos="937539" algn="l"/>
                <a:tab pos="1125047" algn="l"/>
                <a:tab pos="1312555" algn="l"/>
                <a:tab pos="1500063" algn="l"/>
                <a:tab pos="1687571" algn="l"/>
                <a:tab pos="1875079" algn="l"/>
                <a:tab pos="2062587" algn="l"/>
                <a:tab pos="2250095" algn="l"/>
              </a:tabLst>
              <a:defRPr sz="50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People will listen to you if they care about you.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754</Words>
  <Application>Microsoft Office PowerPoint</Application>
  <PresentationFormat>On-screen Show (16:9)</PresentationFormat>
  <Paragraphs>130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Helvetica</vt:lpstr>
      <vt:lpstr>Helvetica Light</vt:lpstr>
      <vt:lpstr>Helvetica Neue</vt:lpstr>
      <vt:lpstr>Gradient</vt:lpstr>
      <vt:lpstr>The Final Step: Communicating Your Science and Engineering</vt:lpstr>
      <vt:lpstr>PowerPoint Presentation</vt:lpstr>
      <vt:lpstr>PowerPoint Presentation</vt:lpstr>
      <vt:lpstr>Get to the Point</vt:lpstr>
      <vt:lpstr>The Curse of Knowledge</vt:lpstr>
      <vt:lpstr>What matters to your audience</vt:lpstr>
      <vt:lpstr>PowerPoint Presentation</vt:lpstr>
      <vt:lpstr>START WITH THE STORY</vt:lpstr>
      <vt:lpstr>KNOW YOUR AUDIENCE</vt:lpstr>
      <vt:lpstr>KNOW YOUR AUDIENCE</vt:lpstr>
      <vt:lpstr>KNOW YOUR GOAL</vt:lpstr>
      <vt:lpstr>KNOW YOUR GOAL</vt:lpstr>
      <vt:lpstr>Distill Your Message</vt:lpstr>
      <vt:lpstr>The basics of Distilling</vt:lpstr>
      <vt:lpstr>PowerPoint Presentation</vt:lpstr>
      <vt:lpstr>Make Us Care by Evoking Emotion</vt:lpstr>
      <vt:lpstr>Comparisons</vt:lpstr>
      <vt:lpstr>Memorable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to the Point</vt:lpstr>
      <vt:lpstr>What matters to your audience</vt:lpstr>
      <vt:lpstr>PowerPoint Presentation</vt:lpstr>
      <vt:lpstr>PowerPoint Presentation</vt:lpstr>
      <vt:lpstr>Thanks!  c.alex.young@nasa.gov @thesuntoday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Science</dc:title>
  <dc:creator>Macleod, Lindsay B. (GSFC-592.0)[ASRC FEDERAL SPACE &amp; DEFENSE, INC.]</dc:creator>
  <cp:lastModifiedBy>Macleod, Lindsay B. (GSFC-592.0)[ASRC FEDERAL SPACE &amp; DEFENSE, INC.]</cp:lastModifiedBy>
  <cp:revision>53</cp:revision>
  <dcterms:modified xsi:type="dcterms:W3CDTF">2019-08-14T14:40:25Z</dcterms:modified>
</cp:coreProperties>
</file>