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438" r:id="rId3"/>
    <p:sldId id="596" r:id="rId4"/>
    <p:sldId id="622" r:id="rId5"/>
    <p:sldId id="623" r:id="rId6"/>
    <p:sldId id="624" r:id="rId7"/>
    <p:sldId id="439" r:id="rId8"/>
    <p:sldId id="601" r:id="rId9"/>
    <p:sldId id="531" r:id="rId10"/>
    <p:sldId id="441" r:id="rId11"/>
    <p:sldId id="442" r:id="rId12"/>
    <p:sldId id="444" r:id="rId13"/>
    <p:sldId id="470" r:id="rId14"/>
    <p:sldId id="465" r:id="rId15"/>
    <p:sldId id="532" r:id="rId16"/>
    <p:sldId id="530" r:id="rId17"/>
    <p:sldId id="544" r:id="rId18"/>
    <p:sldId id="536" r:id="rId19"/>
    <p:sldId id="535" r:id="rId20"/>
    <p:sldId id="615" r:id="rId21"/>
    <p:sldId id="613" r:id="rId22"/>
    <p:sldId id="616" r:id="rId23"/>
    <p:sldId id="603" r:id="rId24"/>
    <p:sldId id="612" r:id="rId25"/>
    <p:sldId id="611" r:id="rId26"/>
    <p:sldId id="625" r:id="rId27"/>
    <p:sldId id="606" r:id="rId28"/>
    <p:sldId id="607" r:id="rId29"/>
    <p:sldId id="620" r:id="rId30"/>
    <p:sldId id="604" r:id="rId31"/>
    <p:sldId id="614" r:id="rId32"/>
    <p:sldId id="602" r:id="rId33"/>
    <p:sldId id="617" r:id="rId34"/>
    <p:sldId id="605" r:id="rId35"/>
    <p:sldId id="608" r:id="rId36"/>
    <p:sldId id="609" r:id="rId37"/>
    <p:sldId id="621" r:id="rId3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9933"/>
    <a:srgbClr val="808080"/>
    <a:srgbClr val="FF5050"/>
    <a:srgbClr val="66CCFF"/>
    <a:srgbClr val="FFFFFF"/>
    <a:srgbClr val="7CA776"/>
    <a:srgbClr val="262161"/>
    <a:srgbClr val="30BEC6"/>
    <a:srgbClr val="3F8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23" autoAdjust="0"/>
    <p:restoredTop sz="93200" autoAdjust="0"/>
  </p:normalViewPr>
  <p:slideViewPr>
    <p:cSldViewPr snapToGrid="0">
      <p:cViewPr varScale="1">
        <p:scale>
          <a:sx n="83" d="100"/>
          <a:sy n="83" d="100"/>
        </p:scale>
        <p:origin x="1267" y="67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-16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940F3FB-9AEF-4E16-B1B5-95F9769C83AE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BADB664-9F5E-4160-8563-AB7BFAC3F2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85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Walk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through the Lucy trajectory in a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Frame rotating with Jupiter with sun/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jupiter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line fixed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B41DE4-A2F6-4E54-9728-196B1C5DB3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120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Walk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through the Lucy trajectory in a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Frame rotating with Jupiter with sun/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jupiter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line fixed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B41DE4-A2F6-4E54-9728-196B1C5DB3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269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Walk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through the Lucy trajectory in a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Frame rotating with Jupiter with sun/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jupiter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line fixed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B41DE4-A2F6-4E54-9728-196B1C5DB3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778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Walk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through the Lucy trajectory in a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Frame rotating with Jupiter with sun/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jupiter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line fixed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B41DE4-A2F6-4E54-9728-196B1C5DB3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529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3 instruments accommodated on IPP,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instruments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coaligned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for target viewing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IPP has 2 ranges of motion on a gimbal (pitch yaw,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horiz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vert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direction)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dOF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to handle PM binary and keep the instruments pointed at the target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based on ephemeris updates and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performs surface motion compensation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 </a:t>
            </a:r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SC in deployed position, RF system is used for science – mass densities of the Trojans can be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determined on the ground using DSN Doppler data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as part of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radioscience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TTCam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used for terminal tracking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near closest approach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to do autonomous fine pointing as Lucy acquires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trojan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targets, need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TTCam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take out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residual navigation delivery error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B41DE4-A2F6-4E54-9728-196B1C5DB3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461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28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315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Rockwell Extra Bold" charset="0"/>
                <a:ea typeface="Rockwell Extra Bold" charset="0"/>
                <a:cs typeface="Rockwell Extra Bold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569075"/>
            <a:ext cx="21336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0D7058A-810B-4EBD-8FDF-04ECCAA20044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072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27372" y="132591"/>
            <a:ext cx="7040880" cy="652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3820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Box 17"/>
          <p:cNvSpPr txBox="1">
            <a:spLocks noChangeArrowheads="1"/>
          </p:cNvSpPr>
          <p:nvPr userDrawn="1"/>
        </p:nvSpPr>
        <p:spPr bwMode="auto">
          <a:xfrm>
            <a:off x="8629948" y="6575425"/>
            <a:ext cx="3097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fld id="{2FC06184-9FF0-F144-A174-4585763E84E2}" type="slidenum">
              <a:rPr lang="en-US" sz="8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3108960" y="6501399"/>
            <a:ext cx="3181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800" dirty="0" smtClean="0">
                <a:latin typeface="Arial" pitchFamily="34" charset="0"/>
                <a:cs typeface="Arial" pitchFamily="34" charset="0"/>
              </a:rPr>
              <a:t>Use</a:t>
            </a:r>
            <a:r>
              <a:rPr lang="en-US" sz="800" baseline="0" dirty="0" smtClean="0">
                <a:latin typeface="Arial" pitchFamily="34" charset="0"/>
                <a:cs typeface="Arial" pitchFamily="34" charset="0"/>
              </a:rPr>
              <a:t> or disclosure of data on this page is subject to the restrictions on the title page of this document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3" y="117649"/>
            <a:ext cx="980845" cy="731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" t="4154" r="4198" b="4180"/>
          <a:stretch/>
        </p:blipFill>
        <p:spPr>
          <a:xfrm>
            <a:off x="8275637" y="39531"/>
            <a:ext cx="813608" cy="822960"/>
          </a:xfrm>
          <a:prstGeom prst="rect">
            <a:avLst/>
          </a:prstGeom>
        </p:spPr>
      </p:pic>
      <p:sp>
        <p:nvSpPr>
          <p:cNvPr id="17" name="Title Placeholder 1"/>
          <p:cNvSpPr txBox="1">
            <a:spLocks/>
          </p:cNvSpPr>
          <p:nvPr userDrawn="1"/>
        </p:nvSpPr>
        <p:spPr>
          <a:xfrm>
            <a:off x="1123865" y="809742"/>
            <a:ext cx="7044387" cy="2743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b="0" i="0" dirty="0" smtClean="0">
                <a:solidFill>
                  <a:schemeClr val="tx1"/>
                </a:solidFill>
              </a:rPr>
              <a:t>SE Seminar</a:t>
            </a:r>
            <a:r>
              <a:rPr lang="en-US" sz="1000" b="0" i="0" baseline="0" dirty="0" smtClean="0">
                <a:solidFill>
                  <a:schemeClr val="tx1"/>
                </a:solidFill>
              </a:rPr>
              <a:t> </a:t>
            </a:r>
            <a:r>
              <a:rPr lang="en-US" sz="1000" b="0" i="0" dirty="0" smtClean="0">
                <a:solidFill>
                  <a:schemeClr val="tx1"/>
                </a:solidFill>
              </a:rPr>
              <a:t>3/21/19</a:t>
            </a:r>
            <a:endParaRPr lang="en-US" sz="1000" b="0" i="0" dirty="0">
              <a:solidFill>
                <a:schemeClr val="tx1"/>
              </a:solidFill>
            </a:endParaRPr>
          </a:p>
        </p:txBody>
      </p:sp>
      <p:sp>
        <p:nvSpPr>
          <p:cNvPr id="24" name="Rectangle 19"/>
          <p:cNvSpPr/>
          <p:nvPr userDrawn="1"/>
        </p:nvSpPr>
        <p:spPr>
          <a:xfrm rot="16200000">
            <a:off x="1874520" y="-973338"/>
            <a:ext cx="91440" cy="3840480"/>
          </a:xfrm>
          <a:prstGeom prst="rect">
            <a:avLst/>
          </a:prstGeom>
          <a:gradFill>
            <a:gsLst>
              <a:gs pos="50000">
                <a:srgbClr val="3F803C">
                  <a:alpha val="70000"/>
                </a:srgbClr>
              </a:gs>
              <a:gs pos="25000">
                <a:srgbClr val="CBAD2D">
                  <a:alpha val="70000"/>
                </a:srgbClr>
              </a:gs>
              <a:gs pos="100000">
                <a:srgbClr val="262161">
                  <a:alpha val="70000"/>
                </a:srgbClr>
              </a:gs>
              <a:gs pos="75000">
                <a:srgbClr val="30BEC6">
                  <a:alpha val="70000"/>
                </a:srgbClr>
              </a:gs>
              <a:gs pos="0">
                <a:srgbClr val="AD4621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 rot="16200000">
            <a:off x="7272054" y="-881897"/>
            <a:ext cx="91440" cy="3657600"/>
          </a:xfrm>
          <a:prstGeom prst="rect">
            <a:avLst/>
          </a:prstGeom>
          <a:gradFill>
            <a:gsLst>
              <a:gs pos="50000">
                <a:schemeClr val="bg2">
                  <a:lumMod val="60000"/>
                  <a:lumOff val="40000"/>
                  <a:alpha val="70000"/>
                </a:schemeClr>
              </a:gs>
              <a:gs pos="25000">
                <a:schemeClr val="bg2">
                  <a:lumMod val="40000"/>
                  <a:lumOff val="60000"/>
                  <a:alpha val="70000"/>
                </a:schemeClr>
              </a:gs>
              <a:gs pos="100000">
                <a:schemeClr val="bg2">
                  <a:lumMod val="50000"/>
                  <a:alpha val="70000"/>
                </a:schemeClr>
              </a:gs>
              <a:gs pos="75000">
                <a:schemeClr val="bg2">
                  <a:lumMod val="75000"/>
                  <a:alpha val="70000"/>
                </a:schemeClr>
              </a:gs>
              <a:gs pos="0">
                <a:schemeClr val="bg2">
                  <a:lumMod val="20000"/>
                  <a:lumOff val="80000"/>
                  <a:alpha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5" r:id="rId3"/>
    <p:sldLayoutId id="2147483656" r:id="rId4"/>
    <p:sldLayoutId id="2147483657" r:id="rId5"/>
    <p:sldLayoutId id="2147483658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800" b="1" kern="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3736" indent="-173736" algn="l" defTabSz="914400" rtl="0" eaLnBrk="1" latinLnBrk="0" hangingPunct="1">
        <a:spcBef>
          <a:spcPts val="24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173736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40664" indent="-173736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33272" indent="-173736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71600" indent="-173736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" b="4749"/>
          <a:stretch/>
        </p:blipFill>
        <p:spPr>
          <a:xfrm>
            <a:off x="2239632" y="97095"/>
            <a:ext cx="4684108" cy="42130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74808" y="4310176"/>
            <a:ext cx="461376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Systems Engineering Seminar</a:t>
            </a:r>
          </a:p>
          <a:p>
            <a:pPr algn="ctr" font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3/21/19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Matt Garrison, 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L’Ralph</a:t>
            </a:r>
            <a:r>
              <a:rPr lang="en-US" dirty="0"/>
              <a:t> Overview (Summary)</a:t>
            </a:r>
          </a:p>
        </p:txBody>
      </p:sp>
      <p:sp>
        <p:nvSpPr>
          <p:cNvPr id="5" name="Oval 4"/>
          <p:cNvSpPr/>
          <p:nvPr/>
        </p:nvSpPr>
        <p:spPr>
          <a:xfrm>
            <a:off x="284609" y="1275614"/>
            <a:ext cx="914400" cy="64008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41719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Surface FOV</a:t>
            </a:r>
          </a:p>
        </p:txBody>
      </p:sp>
      <p:sp>
        <p:nvSpPr>
          <p:cNvPr id="6" name="Rectangle 5"/>
          <p:cNvSpPr/>
          <p:nvPr/>
        </p:nvSpPr>
        <p:spPr>
          <a:xfrm rot="2700000">
            <a:off x="672568" y="4516931"/>
            <a:ext cx="731520" cy="228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Dichroic</a:t>
            </a:r>
          </a:p>
        </p:txBody>
      </p:sp>
      <p:sp>
        <p:nvSpPr>
          <p:cNvPr id="7" name="Rectangle 6"/>
          <p:cNvSpPr/>
          <p:nvPr/>
        </p:nvSpPr>
        <p:spPr>
          <a:xfrm>
            <a:off x="411694" y="5648337"/>
            <a:ext cx="1005840" cy="5280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LEISA Detector</a:t>
            </a:r>
          </a:p>
        </p:txBody>
      </p:sp>
      <p:sp>
        <p:nvSpPr>
          <p:cNvPr id="9" name="Rectangle 8"/>
          <p:cNvSpPr/>
          <p:nvPr/>
        </p:nvSpPr>
        <p:spPr>
          <a:xfrm>
            <a:off x="2690872" y="4355784"/>
            <a:ext cx="1097280" cy="548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MVIC</a:t>
            </a:r>
          </a:p>
          <a:p>
            <a:pPr algn="r"/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80310" y="4447224"/>
            <a:ext cx="548640" cy="3657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Filter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0294" y="5511103"/>
            <a:ext cx="548640" cy="274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LVF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333006" y="5216235"/>
            <a:ext cx="1829825" cy="822960"/>
            <a:chOff x="3634717" y="4742697"/>
            <a:chExt cx="1829825" cy="822960"/>
          </a:xfrm>
        </p:grpSpPr>
        <p:sp>
          <p:nvSpPr>
            <p:cNvPr id="13" name="Rectangle 12"/>
            <p:cNvSpPr/>
            <p:nvPr/>
          </p:nvSpPr>
          <p:spPr>
            <a:xfrm>
              <a:off x="3727182" y="4742697"/>
              <a:ext cx="1737360" cy="8229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Main</a:t>
              </a:r>
            </a:p>
            <a:p>
              <a:pPr algn="r"/>
              <a:r>
                <a:rPr lang="en-US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Electronics</a:t>
              </a:r>
            </a:p>
            <a:p>
              <a:pPr algn="r"/>
              <a:r>
                <a:rPr lang="en-US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Box</a:t>
              </a:r>
            </a:p>
            <a:p>
              <a:pPr algn="r"/>
              <a:r>
                <a:rPr lang="en-US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(MEB)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634717" y="4843366"/>
              <a:ext cx="822960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FPE-VIS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634717" y="5203428"/>
              <a:ext cx="822960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FPE-IR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6634874" y="5360348"/>
            <a:ext cx="2195729" cy="9144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tx1"/>
              </a:gs>
            </a:gsLst>
            <a:lin ang="21594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5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LEISA</a:t>
            </a:r>
          </a:p>
          <a:p>
            <a:pPr algn="r"/>
            <a:r>
              <a:rPr lang="en-US" sz="105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Detector</a:t>
            </a:r>
          </a:p>
          <a:p>
            <a:pPr algn="r"/>
            <a:r>
              <a:rPr lang="en-US" sz="105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Data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196743" y="1755109"/>
            <a:ext cx="395554" cy="395554"/>
          </a:xfrm>
          <a:prstGeom prst="straightConnector1">
            <a:avLst/>
          </a:prstGeom>
          <a:ln>
            <a:solidFill>
              <a:schemeClr val="accent5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2700000">
            <a:off x="752944" y="4926685"/>
            <a:ext cx="395554" cy="395554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330503" y="4571667"/>
            <a:ext cx="1082935" cy="0"/>
          </a:xfrm>
          <a:prstGeom prst="straightConnector1">
            <a:avLst/>
          </a:prstGeom>
          <a:ln>
            <a:solidFill>
              <a:schemeClr val="accent5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187254" y="1850811"/>
            <a:ext cx="395554" cy="395554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622776" y="5812930"/>
            <a:ext cx="1624191" cy="0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 rot="16200000" flipH="1">
            <a:off x="2804795" y="5021786"/>
            <a:ext cx="516358" cy="367985"/>
          </a:xfrm>
          <a:prstGeom prst="bentConnector2">
            <a:avLst/>
          </a:prstGeom>
          <a:ln>
            <a:solidFill>
              <a:schemeClr val="accent5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394960" y="5823204"/>
            <a:ext cx="1172153" cy="0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flipV="1">
            <a:off x="5317311" y="4785017"/>
            <a:ext cx="1249802" cy="678941"/>
          </a:xfrm>
          <a:prstGeom prst="bentConnector3">
            <a:avLst/>
          </a:prstGeom>
          <a:ln>
            <a:solidFill>
              <a:schemeClr val="accent5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1068490" y="2194812"/>
            <a:ext cx="395554" cy="395554"/>
          </a:xfrm>
          <a:prstGeom prst="straightConnector1">
            <a:avLst/>
          </a:prstGeom>
          <a:ln>
            <a:solidFill>
              <a:schemeClr val="accent5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059001" y="2290514"/>
            <a:ext cx="395554" cy="395554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205308" y="2658157"/>
            <a:ext cx="395554" cy="395554"/>
          </a:xfrm>
          <a:prstGeom prst="straightConnector1">
            <a:avLst/>
          </a:prstGeom>
          <a:ln>
            <a:solidFill>
              <a:schemeClr val="accent5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195819" y="2753859"/>
            <a:ext cx="395554" cy="395554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1077055" y="3097860"/>
            <a:ext cx="395554" cy="395554"/>
          </a:xfrm>
          <a:prstGeom prst="straightConnector1">
            <a:avLst/>
          </a:prstGeom>
          <a:ln>
            <a:solidFill>
              <a:schemeClr val="accent5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067566" y="3193562"/>
            <a:ext cx="395554" cy="395554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213920" y="3544412"/>
            <a:ext cx="395554" cy="395554"/>
          </a:xfrm>
          <a:prstGeom prst="straightConnector1">
            <a:avLst/>
          </a:prstGeom>
          <a:ln>
            <a:solidFill>
              <a:schemeClr val="accent5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204431" y="3640114"/>
            <a:ext cx="395554" cy="395554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1085667" y="3984115"/>
            <a:ext cx="395554" cy="395554"/>
          </a:xfrm>
          <a:prstGeom prst="straightConnector1">
            <a:avLst/>
          </a:prstGeom>
          <a:ln>
            <a:solidFill>
              <a:schemeClr val="accent5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076178" y="4079817"/>
            <a:ext cx="395554" cy="395554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9"/>
          <p:cNvSpPr/>
          <p:nvPr/>
        </p:nvSpPr>
        <p:spPr>
          <a:xfrm>
            <a:off x="6634875" y="4186626"/>
            <a:ext cx="18288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50" b="1" dirty="0">
                <a:latin typeface="Arial Black" panose="020B0A04020102020204" pitchFamily="34" charset="0"/>
                <a:cs typeface="Arial" panose="020B0604020202020204" pitchFamily="34" charset="0"/>
              </a:rPr>
              <a:t>MVIC</a:t>
            </a:r>
          </a:p>
          <a:p>
            <a:pPr algn="r"/>
            <a:r>
              <a:rPr lang="en-US" sz="1050" b="1" dirty="0">
                <a:latin typeface="Arial Black" panose="020B0A04020102020204" pitchFamily="34" charset="0"/>
                <a:cs typeface="Arial" panose="020B0604020202020204" pitchFamily="34" charset="0"/>
              </a:rPr>
              <a:t>Detector</a:t>
            </a:r>
          </a:p>
          <a:p>
            <a:pPr algn="r"/>
            <a:r>
              <a:rPr lang="en-US" sz="1050" b="1" dirty="0">
                <a:latin typeface="Arial Black" panose="020B0A04020102020204" pitchFamily="34" charset="0"/>
                <a:cs typeface="Arial" panose="020B0604020202020204" pitchFamily="34" charset="0"/>
              </a:rPr>
              <a:t>Data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695392" y="3770070"/>
            <a:ext cx="802786" cy="457200"/>
            <a:chOff x="1695392" y="3770070"/>
            <a:chExt cx="802786" cy="457200"/>
          </a:xfrm>
        </p:grpSpPr>
        <p:sp>
          <p:nvSpPr>
            <p:cNvPr id="37" name="TextBox 36"/>
            <p:cNvSpPr txBox="1"/>
            <p:nvPr/>
          </p:nvSpPr>
          <p:spPr>
            <a:xfrm>
              <a:off x="1803757" y="3790921"/>
              <a:ext cx="69442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Detector</a:t>
              </a:r>
            </a:p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Fold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695392" y="3770070"/>
              <a:ext cx="91440" cy="457200"/>
            </a:xfrm>
            <a:prstGeom prst="rect">
              <a:avLst/>
            </a:prstGeom>
            <a:solidFill>
              <a:srgbClr val="DEEB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695392" y="2853683"/>
            <a:ext cx="461820" cy="457200"/>
            <a:chOff x="1695392" y="2865113"/>
            <a:chExt cx="461820" cy="457200"/>
          </a:xfrm>
        </p:grpSpPr>
        <p:sp>
          <p:nvSpPr>
            <p:cNvPr id="40" name="TextBox 39"/>
            <p:cNvSpPr txBox="1"/>
            <p:nvPr/>
          </p:nvSpPr>
          <p:spPr>
            <a:xfrm>
              <a:off x="1784994" y="2965974"/>
              <a:ext cx="3722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M2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695392" y="2865113"/>
              <a:ext cx="91440" cy="457200"/>
            </a:xfrm>
            <a:prstGeom prst="rect">
              <a:avLst/>
            </a:prstGeom>
            <a:solidFill>
              <a:srgbClr val="DEEB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57359" y="3277988"/>
            <a:ext cx="470539" cy="457200"/>
            <a:chOff x="408807" y="3277988"/>
            <a:chExt cx="470539" cy="457200"/>
          </a:xfrm>
        </p:grpSpPr>
        <p:sp>
          <p:nvSpPr>
            <p:cNvPr id="43" name="TextBox 42"/>
            <p:cNvSpPr txBox="1"/>
            <p:nvPr/>
          </p:nvSpPr>
          <p:spPr>
            <a:xfrm>
              <a:off x="408807" y="3378849"/>
              <a:ext cx="3722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M3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87906" y="3277988"/>
              <a:ext cx="91440" cy="457200"/>
            </a:xfrm>
            <a:prstGeom prst="rect">
              <a:avLst/>
            </a:prstGeom>
            <a:solidFill>
              <a:srgbClr val="DEEB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52224" y="2387086"/>
            <a:ext cx="475674" cy="457200"/>
            <a:chOff x="403672" y="2387086"/>
            <a:chExt cx="475674" cy="457200"/>
          </a:xfrm>
        </p:grpSpPr>
        <p:sp>
          <p:nvSpPr>
            <p:cNvPr id="46" name="TextBox 45"/>
            <p:cNvSpPr txBox="1"/>
            <p:nvPr/>
          </p:nvSpPr>
          <p:spPr>
            <a:xfrm>
              <a:off x="403672" y="2476517"/>
              <a:ext cx="3722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M1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87906" y="2387086"/>
              <a:ext cx="91440" cy="457200"/>
            </a:xfrm>
            <a:prstGeom prst="rect">
              <a:avLst/>
            </a:prstGeom>
            <a:solidFill>
              <a:srgbClr val="DEEB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712317" y="1825171"/>
            <a:ext cx="1468159" cy="731520"/>
            <a:chOff x="1712317" y="1825171"/>
            <a:chExt cx="1468159" cy="731520"/>
          </a:xfrm>
        </p:grpSpPr>
        <p:sp>
          <p:nvSpPr>
            <p:cNvPr id="49" name="Rectangle 48"/>
            <p:cNvSpPr/>
            <p:nvPr/>
          </p:nvSpPr>
          <p:spPr>
            <a:xfrm>
              <a:off x="1760717" y="1825171"/>
              <a:ext cx="1419759" cy="7315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Scan</a:t>
              </a:r>
            </a:p>
            <a:p>
              <a:pPr algn="r"/>
              <a:r>
                <a:rPr lang="en-US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Mirror</a:t>
              </a:r>
            </a:p>
            <a:p>
              <a:pPr algn="r"/>
              <a:r>
                <a:rPr lang="en-US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Mechanism</a:t>
              </a:r>
            </a:p>
            <a:p>
              <a:pPr algn="r"/>
              <a:r>
                <a:rPr lang="en-US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(SMM)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1712317" y="1962331"/>
              <a:ext cx="591098" cy="457200"/>
              <a:chOff x="1712317" y="1964564"/>
              <a:chExt cx="591098" cy="457200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1810972" y="1985415"/>
                <a:ext cx="492443" cy="415498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Scan</a:t>
                </a:r>
              </a:p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Fold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712317" y="1964564"/>
                <a:ext cx="91440" cy="457200"/>
              </a:xfrm>
              <a:prstGeom prst="rect">
                <a:avLst/>
              </a:prstGeom>
              <a:solidFill>
                <a:srgbClr val="DEEBF7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6624757" y="4353000"/>
            <a:ext cx="2205847" cy="919444"/>
            <a:chOff x="6624757" y="4227270"/>
            <a:chExt cx="2205847" cy="919444"/>
          </a:xfrm>
        </p:grpSpPr>
        <p:sp>
          <p:nvSpPr>
            <p:cNvPr id="55" name="Rectangle 19"/>
            <p:cNvSpPr/>
            <p:nvPr/>
          </p:nvSpPr>
          <p:spPr>
            <a:xfrm>
              <a:off x="7008437" y="4232314"/>
              <a:ext cx="365760" cy="914400"/>
            </a:xfrm>
            <a:prstGeom prst="rect">
              <a:avLst/>
            </a:prstGeom>
            <a:solidFill>
              <a:srgbClr val="C57D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19"/>
            <p:cNvSpPr/>
            <p:nvPr/>
          </p:nvSpPr>
          <p:spPr>
            <a:xfrm>
              <a:off x="7375396" y="4232314"/>
              <a:ext cx="365760" cy="914400"/>
            </a:xfrm>
            <a:prstGeom prst="rect">
              <a:avLst/>
            </a:prstGeom>
            <a:solidFill>
              <a:srgbClr val="DAC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19"/>
            <p:cNvSpPr/>
            <p:nvPr/>
          </p:nvSpPr>
          <p:spPr>
            <a:xfrm>
              <a:off x="8109314" y="4232314"/>
              <a:ext cx="365760" cy="914400"/>
            </a:xfrm>
            <a:prstGeom prst="rect">
              <a:avLst/>
            </a:prstGeom>
            <a:solidFill>
              <a:srgbClr val="6ED1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angle 19"/>
            <p:cNvSpPr/>
            <p:nvPr/>
          </p:nvSpPr>
          <p:spPr>
            <a:xfrm>
              <a:off x="8464844" y="4232314"/>
              <a:ext cx="365760" cy="914400"/>
            </a:xfrm>
            <a:prstGeom prst="rect">
              <a:avLst/>
            </a:prstGeom>
            <a:solidFill>
              <a:srgbClr val="6763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19"/>
            <p:cNvSpPr/>
            <p:nvPr/>
          </p:nvSpPr>
          <p:spPr>
            <a:xfrm>
              <a:off x="7742355" y="4232314"/>
              <a:ext cx="365760" cy="914400"/>
            </a:xfrm>
            <a:prstGeom prst="rect">
              <a:avLst/>
            </a:prstGeom>
            <a:solidFill>
              <a:srgbClr val="78A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ctangle 19"/>
            <p:cNvSpPr/>
            <p:nvPr/>
          </p:nvSpPr>
          <p:spPr>
            <a:xfrm>
              <a:off x="6624757" y="4227270"/>
              <a:ext cx="365760" cy="914400"/>
            </a:xfrm>
            <a:prstGeom prst="rect">
              <a:avLst/>
            </a:prstGeom>
            <a:solidFill>
              <a:srgbClr val="C57D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Rectangle 60"/>
          <p:cNvSpPr/>
          <p:nvPr/>
        </p:nvSpPr>
        <p:spPr>
          <a:xfrm>
            <a:off x="7467665" y="4532899"/>
            <a:ext cx="134099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MVIC</a:t>
            </a:r>
          </a:p>
          <a:p>
            <a:pPr algn="r"/>
            <a:r>
              <a:rPr lang="en-US" sz="105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Detector</a:t>
            </a:r>
          </a:p>
          <a:p>
            <a:pPr algn="r"/>
            <a:r>
              <a:rPr lang="en-US" sz="105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Data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1481221" y="1619132"/>
            <a:ext cx="2626322" cy="13725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4085393" y="1644348"/>
            <a:ext cx="22150" cy="3326337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17527" y="6372324"/>
            <a:ext cx="2829350" cy="0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3180476" y="4992272"/>
            <a:ext cx="912370" cy="3592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3062974" y="4992272"/>
            <a:ext cx="29717" cy="1380052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195377" y="2615686"/>
            <a:ext cx="39964" cy="3756638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229544" y="1632857"/>
            <a:ext cx="1242188" cy="952473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2059035" y="1367135"/>
            <a:ext cx="1187932" cy="2170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TDA</a:t>
            </a:r>
          </a:p>
        </p:txBody>
      </p:sp>
      <p:graphicFrame>
        <p:nvGraphicFramePr>
          <p:cNvPr id="67" name="Table 66">
            <a:extLst>
              <a:ext uri="{FF2B5EF4-FFF2-40B4-BE49-F238E27FC236}">
                <a16:creationId xmlns="" xmlns:a16="http://schemas.microsoft.com/office/drawing/2014/main" id="{4B7964B9-EB36-4623-ADF1-FDAB036AD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368321"/>
              </p:ext>
            </p:extLst>
          </p:nvPr>
        </p:nvGraphicFramePr>
        <p:xfrm>
          <a:off x="4429125" y="795520"/>
          <a:ext cx="4283332" cy="3626389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4052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781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282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Instrument Description</a:t>
                      </a:r>
                    </a:p>
                  </a:txBody>
                  <a:tcPr marL="51435" marR="51435" marT="7144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  <a:latin typeface="+mn-lt"/>
                          <a:ea typeface="Calibri" panose="020F0502020204030204" pitchFamily="34" charset="0"/>
                        </a:rPr>
                        <a:t>L’Ralph</a:t>
                      </a: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 combines </a:t>
                      </a:r>
                      <a:r>
                        <a:rPr lang="en-US" sz="1300" baseline="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a VIS/NIR multispectral and panchromatic imager (MVIC) with a SWIR spectral mapper (LEISA).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7144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85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Instrument Mass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7144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</a:rPr>
                        <a:t>29.4 kg CBE (21% margin)</a:t>
                      </a:r>
                      <a:endParaRPr lang="en-US" sz="13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7144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85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aseline="0" dirty="0">
                          <a:effectLst/>
                        </a:rPr>
                        <a:t>Instrument Power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7144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</a:rPr>
                        <a:t>24.3 W CBE (19% margin)</a:t>
                      </a:r>
                      <a:endParaRPr lang="en-US" sz="13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7144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85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Field</a:t>
                      </a:r>
                      <a:r>
                        <a:rPr lang="en-US" sz="1300" baseline="0" dirty="0">
                          <a:effectLst/>
                        </a:rPr>
                        <a:t> of View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7144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</a:rPr>
                        <a:t>145 </a:t>
                      </a:r>
                      <a:r>
                        <a:rPr lang="en-US" sz="1300" b="0" dirty="0" err="1">
                          <a:solidFill>
                            <a:schemeClr val="tx1"/>
                          </a:solidFill>
                          <a:effectLst/>
                        </a:rPr>
                        <a:t>mrad</a:t>
                      </a:r>
                      <a:r>
                        <a:rPr lang="en-US" sz="1300" b="0" baseline="0" dirty="0">
                          <a:solidFill>
                            <a:schemeClr val="tx1"/>
                          </a:solidFill>
                          <a:effectLst/>
                        </a:rPr>
                        <a:t> x 56 </a:t>
                      </a:r>
                      <a:r>
                        <a:rPr lang="en-US" sz="1300" b="0" baseline="0" dirty="0" err="1">
                          <a:solidFill>
                            <a:schemeClr val="tx1"/>
                          </a:solidFill>
                          <a:effectLst/>
                        </a:rPr>
                        <a:t>mrad</a:t>
                      </a:r>
                      <a:endParaRPr lang="en-US" sz="13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7144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85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Scan</a:t>
                      </a:r>
                      <a:r>
                        <a:rPr lang="en-US" sz="1300" baseline="0" dirty="0">
                          <a:effectLst/>
                        </a:rPr>
                        <a:t> Angle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7144" marB="0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140</a:t>
                      </a:r>
                      <a:r>
                        <a:rPr lang="en-US" sz="1300" baseline="0" dirty="0"/>
                        <a:t> </a:t>
                      </a:r>
                      <a:r>
                        <a:rPr lang="en-US" sz="1300" baseline="0" dirty="0" err="1"/>
                        <a:t>mrad</a:t>
                      </a:r>
                      <a:endParaRPr lang="en-US" sz="1300" dirty="0"/>
                    </a:p>
                  </a:txBody>
                  <a:tcPr marL="51435" marR="51435" marT="7144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70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MVIC IFOV</a:t>
                      </a:r>
                    </a:p>
                  </a:txBody>
                  <a:tcPr marL="51435" marR="51435" marT="7144" marB="0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29 </a:t>
                      </a:r>
                      <a:r>
                        <a:rPr lang="en-US" sz="1300" dirty="0" err="1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300" dirty="0" err="1"/>
                        <a:t>rad</a:t>
                      </a:r>
                      <a:endParaRPr lang="en-US" sz="1300" dirty="0"/>
                    </a:p>
                  </a:txBody>
                  <a:tcPr marL="51435" marR="51435" marT="7144" marB="0"/>
                </a:tc>
                <a:extLst>
                  <a:ext uri="{0D108BD9-81ED-4DB2-BD59-A6C34878D82A}">
                    <a16:rowId xmlns="" xmlns:a16="http://schemas.microsoft.com/office/drawing/2014/main" val="3690110370"/>
                  </a:ext>
                </a:extLst>
              </a:tr>
              <a:tr h="2070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LEISA IFOV</a:t>
                      </a:r>
                    </a:p>
                  </a:txBody>
                  <a:tcPr marL="51435" marR="51435" marT="7144" marB="0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80 </a:t>
                      </a:r>
                      <a:r>
                        <a:rPr lang="en-US" sz="1300" dirty="0" err="1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300" dirty="0" err="1"/>
                        <a:t>rad</a:t>
                      </a:r>
                      <a:endParaRPr lang="en-US" sz="1300" dirty="0"/>
                    </a:p>
                  </a:txBody>
                  <a:tcPr marL="51435" marR="51435" marT="7144" marB="0"/>
                </a:tc>
                <a:extLst>
                  <a:ext uri="{0D108BD9-81ED-4DB2-BD59-A6C34878D82A}">
                    <a16:rowId xmlns="" xmlns:a16="http://schemas.microsoft.com/office/drawing/2014/main" val="1993824769"/>
                  </a:ext>
                </a:extLst>
              </a:tr>
              <a:tr h="2240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LEISA</a:t>
                      </a:r>
                      <a:r>
                        <a:rPr lang="en-US" sz="1300" baseline="0" dirty="0">
                          <a:effectLst/>
                        </a:rPr>
                        <a:t> Wavelength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7144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0.95-3.95 </a:t>
                      </a:r>
                      <a:r>
                        <a:rPr lang="el-GR" sz="1400" dirty="0" err="1"/>
                        <a:t>μm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7144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578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/>
                        <a:t>MVIC Wavelength Bands</a:t>
                      </a:r>
                      <a:endParaRPr lang="en-US" sz="13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7144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effectLst/>
                        </a:rPr>
                        <a:t>Band 1: Panchromatic (370-905)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effectLst/>
                        </a:rPr>
                        <a:t>Band </a:t>
                      </a:r>
                      <a:r>
                        <a:rPr lang="en-US" sz="1300" dirty="0">
                          <a:effectLst/>
                        </a:rPr>
                        <a:t>2</a:t>
                      </a:r>
                      <a:r>
                        <a:rPr lang="en-US" sz="1300" dirty="0" smtClean="0">
                          <a:effectLst/>
                        </a:rPr>
                        <a:t>: </a:t>
                      </a:r>
                      <a:r>
                        <a:rPr lang="en-US" sz="1300" dirty="0">
                          <a:effectLst/>
                        </a:rPr>
                        <a:t>375-480 nm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effectLst/>
                        </a:rPr>
                        <a:t>Band </a:t>
                      </a:r>
                      <a:r>
                        <a:rPr lang="en-US" sz="1300" dirty="0" smtClean="0">
                          <a:effectLst/>
                        </a:rPr>
                        <a:t>3: </a:t>
                      </a:r>
                      <a:r>
                        <a:rPr lang="en-US" sz="1300" dirty="0">
                          <a:effectLst/>
                        </a:rPr>
                        <a:t>480-520 nm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effectLst/>
                        </a:rPr>
                        <a:t>Band </a:t>
                      </a:r>
                      <a:r>
                        <a:rPr lang="en-US" sz="1300" dirty="0" smtClean="0">
                          <a:effectLst/>
                        </a:rPr>
                        <a:t>4: </a:t>
                      </a:r>
                      <a:r>
                        <a:rPr lang="en-US" sz="1300" dirty="0">
                          <a:effectLst/>
                        </a:rPr>
                        <a:t>520-625 nm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effectLst/>
                        </a:rPr>
                        <a:t>Band </a:t>
                      </a:r>
                      <a:r>
                        <a:rPr lang="en-US" sz="1300" dirty="0" smtClean="0">
                          <a:effectLst/>
                        </a:rPr>
                        <a:t>5: </a:t>
                      </a:r>
                      <a:r>
                        <a:rPr lang="en-US" sz="1300" dirty="0">
                          <a:effectLst/>
                        </a:rPr>
                        <a:t>625-750 nm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effectLst/>
                        </a:rPr>
                        <a:t>Band </a:t>
                      </a:r>
                      <a:r>
                        <a:rPr lang="en-US" sz="1300" dirty="0" smtClean="0">
                          <a:effectLst/>
                        </a:rPr>
                        <a:t>6: </a:t>
                      </a:r>
                      <a:r>
                        <a:rPr lang="en-US" sz="1300" dirty="0">
                          <a:effectLst/>
                        </a:rPr>
                        <a:t>750-900 </a:t>
                      </a:r>
                      <a:r>
                        <a:rPr lang="en-US" sz="1300" dirty="0" smtClean="0">
                          <a:effectLst/>
                        </a:rPr>
                        <a:t>nm</a:t>
                      </a:r>
                      <a:endParaRPr lang="en-US" sz="1300" dirty="0">
                        <a:effectLst/>
                      </a:endParaRPr>
                    </a:p>
                  </a:txBody>
                  <a:tcPr marL="51435" marR="51435" marT="7144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85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Calibration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7144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Solar Cal, Filament</a:t>
                      </a:r>
                      <a:r>
                        <a:rPr lang="en-US" sz="1300" baseline="0" dirty="0">
                          <a:effectLst/>
                        </a:rPr>
                        <a:t> and Black Body 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7144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5995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L’Ralph</a:t>
            </a:r>
            <a:r>
              <a:rPr lang="en-US" dirty="0" smtClean="0"/>
              <a:t> Physical Design</a:t>
            </a:r>
            <a:endParaRPr lang="en-US" dirty="0"/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0" y="1606395"/>
            <a:ext cx="5134048" cy="369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age00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2" t="7468" r="3028" b="37174"/>
          <a:stretch/>
        </p:blipFill>
        <p:spPr bwMode="auto">
          <a:xfrm rot="5400000">
            <a:off x="5131384" y="1754555"/>
            <a:ext cx="4281333" cy="357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83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L’Ralph</a:t>
            </a:r>
            <a:r>
              <a:rPr lang="en-US" dirty="0"/>
              <a:t> Driving Requirements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82106" y="1325427"/>
          <a:ext cx="8419453" cy="48768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107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719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367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>
                          <a:solidFill>
                            <a:schemeClr val="bg1"/>
                          </a:solidFill>
                        </a:rPr>
                        <a:t>ID</a:t>
                      </a:r>
                    </a:p>
                  </a:txBody>
                  <a:tcPr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>
                          <a:solidFill>
                            <a:schemeClr val="bg1"/>
                          </a:solidFill>
                        </a:rPr>
                        <a:t>Requirement</a:t>
                      </a:r>
                    </a:p>
                  </a:txBody>
                  <a:tcPr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>
                          <a:solidFill>
                            <a:schemeClr val="bg1"/>
                          </a:solidFill>
                        </a:rPr>
                        <a:t>Drives</a:t>
                      </a:r>
                    </a:p>
                  </a:txBody>
                  <a:tcPr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600" dirty="0"/>
                        <a:t>LR-INST-12</a:t>
                      </a:r>
                    </a:p>
                  </a:txBody>
                  <a:tcPr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The </a:t>
                      </a:r>
                      <a:r>
                        <a:rPr lang="en-US" sz="1600" dirty="0" err="1"/>
                        <a:t>L'Ralph</a:t>
                      </a:r>
                      <a:r>
                        <a:rPr lang="en-US" sz="1600" dirty="0"/>
                        <a:t> instrument shall scan the FOV along-track with a range &gt;=140 </a:t>
                      </a:r>
                      <a:r>
                        <a:rPr lang="en-US" sz="1600" dirty="0" err="1"/>
                        <a:t>mRad</a:t>
                      </a:r>
                      <a:r>
                        <a:rPr lang="en-US" sz="1600" dirty="0"/>
                        <a:t>. These angles are the optical angle; mirror angles are 1/2x the values given. </a:t>
                      </a:r>
                    </a:p>
                  </a:txBody>
                  <a:tcPr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Scan mirror, scan mirror</a:t>
                      </a:r>
                      <a:r>
                        <a:rPr lang="en-US" sz="1600" baseline="0" dirty="0"/>
                        <a:t> sensors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600" dirty="0"/>
                        <a:t>LR-INST-09</a:t>
                      </a:r>
                    </a:p>
                  </a:txBody>
                  <a:tcPr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The </a:t>
                      </a:r>
                      <a:r>
                        <a:rPr lang="en-US" sz="1600" dirty="0" err="1"/>
                        <a:t>L'Ralph</a:t>
                      </a:r>
                      <a:r>
                        <a:rPr lang="en-US" sz="1600" dirty="0"/>
                        <a:t> instrument shall provide a LEISA </a:t>
                      </a:r>
                      <a:r>
                        <a:rPr lang="en-US" sz="1600" dirty="0" err="1"/>
                        <a:t>ensquared</a:t>
                      </a:r>
                      <a:r>
                        <a:rPr lang="en-US" sz="1600" dirty="0"/>
                        <a:t> energy specified in Table 1 over the wavelength range from 1.0 to 3.4 um.</a:t>
                      </a:r>
                    </a:p>
                  </a:txBody>
                  <a:tcPr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Optical design, alignment, stability, scan accuracy</a:t>
                      </a:r>
                    </a:p>
                  </a:txBody>
                  <a:tcPr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600" dirty="0"/>
                        <a:t>LR-INST-10</a:t>
                      </a:r>
                    </a:p>
                  </a:txBody>
                  <a:tcPr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The </a:t>
                      </a:r>
                      <a:r>
                        <a:rPr lang="en-US" sz="1600" dirty="0" err="1"/>
                        <a:t>L'Ralph</a:t>
                      </a:r>
                      <a:r>
                        <a:rPr lang="en-US" sz="1600" dirty="0"/>
                        <a:t> instrument shall provide a MVIC </a:t>
                      </a:r>
                      <a:r>
                        <a:rPr lang="en-US" sz="1600" dirty="0" err="1"/>
                        <a:t>ensquared</a:t>
                      </a:r>
                      <a:r>
                        <a:rPr lang="en-US" sz="1600" dirty="0"/>
                        <a:t> energy specified in Table 2 over the wavelength range from 0.40 to 0.90 um.</a:t>
                      </a:r>
                    </a:p>
                  </a:txBody>
                  <a:tcPr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Optical design, alignment, stability, scan accuracy</a:t>
                      </a:r>
                    </a:p>
                  </a:txBody>
                  <a:tcPr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600" dirty="0"/>
                        <a:t>LR-INST-20</a:t>
                      </a:r>
                    </a:p>
                  </a:txBody>
                  <a:tcPr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The </a:t>
                      </a:r>
                      <a:r>
                        <a:rPr lang="en-US" sz="1600" dirty="0" err="1"/>
                        <a:t>L'Ralph</a:t>
                      </a:r>
                      <a:r>
                        <a:rPr lang="en-US" sz="1600" dirty="0"/>
                        <a:t> LEISA shall have an SNR &gt; 25 for spectral features with FWHM of 0.07 um in the range 1.0-3.4 um given an input source of the black body spectrum and the allowed time for scans.</a:t>
                      </a:r>
                    </a:p>
                  </a:txBody>
                  <a:tcPr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Optical</a:t>
                      </a:r>
                      <a:r>
                        <a:rPr lang="en-US" sz="1600" baseline="0" dirty="0"/>
                        <a:t> through-put, QE, electrical noise, TDA temperature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600" dirty="0"/>
                        <a:t>LR-INST-28</a:t>
                      </a:r>
                    </a:p>
                  </a:txBody>
                  <a:tcPr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The </a:t>
                      </a:r>
                      <a:r>
                        <a:rPr lang="en-US" sz="1600" dirty="0" err="1"/>
                        <a:t>L'Ralph</a:t>
                      </a:r>
                      <a:r>
                        <a:rPr lang="en-US" sz="1600" dirty="0"/>
                        <a:t> MVIC shall have an SNR &gt; 25 in each color channel given an input source of the black body spectrum and the allowed time for scans.</a:t>
                      </a:r>
                    </a:p>
                  </a:txBody>
                  <a:tcPr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Optical</a:t>
                      </a:r>
                      <a:r>
                        <a:rPr lang="en-US" sz="1600" baseline="0" dirty="0"/>
                        <a:t> through-put, QE, electrical noise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808348" y="5116880"/>
            <a:ext cx="1893699" cy="276999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itchFamily="34" charset="0"/>
                <a:cs typeface="Arial" pitchFamily="34" charset="0"/>
              </a:rPr>
              <a:t>Dark Target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690660" y="3340870"/>
            <a:ext cx="1658319" cy="276999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itchFamily="34" charset="0"/>
                <a:cs typeface="Arial" pitchFamily="34" charset="0"/>
              </a:rPr>
              <a:t>See Features</a:t>
            </a:r>
          </a:p>
        </p:txBody>
      </p:sp>
    </p:spTree>
    <p:extLst>
      <p:ext uri="{BB962C8B-B14F-4D97-AF65-F5344CB8AC3E}">
        <p14:creationId xmlns:p14="http://schemas.microsoft.com/office/powerpoint/2010/main" val="3416152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Block Diagram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17" y="747994"/>
            <a:ext cx="7776990" cy="611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2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Requirement Status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09" y="675737"/>
            <a:ext cx="8679734" cy="618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L’Ralph</a:t>
            </a:r>
            <a:r>
              <a:rPr lang="en-US" dirty="0" smtClean="0"/>
              <a:t> Field of View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78448" y="1337084"/>
            <a:ext cx="2157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Not to scale. Locations are approximate. </a:t>
            </a:r>
            <a:endParaRPr lang="en-US" b="1" dirty="0"/>
          </a:p>
        </p:txBody>
      </p:sp>
      <p:grpSp>
        <p:nvGrpSpPr>
          <p:cNvPr id="7" name="Group 6"/>
          <p:cNvGrpSpPr/>
          <p:nvPr/>
        </p:nvGrpSpPr>
        <p:grpSpPr>
          <a:xfrm rot="10800000">
            <a:off x="1298047" y="2391198"/>
            <a:ext cx="4126726" cy="2667310"/>
            <a:chOff x="5392253" y="2526868"/>
            <a:chExt cx="2524975" cy="1828800"/>
          </a:xfrm>
        </p:grpSpPr>
        <p:sp>
          <p:nvSpPr>
            <p:cNvPr id="8" name="Rectangle 7"/>
            <p:cNvSpPr/>
            <p:nvPr/>
          </p:nvSpPr>
          <p:spPr>
            <a:xfrm rot="5400000">
              <a:off x="4861901" y="3057220"/>
              <a:ext cx="1828800" cy="768096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5400000">
              <a:off x="5661419" y="3057220"/>
              <a:ext cx="1828800" cy="768096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6541056" y="2979496"/>
              <a:ext cx="1828800" cy="92354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6009570" y="2344231"/>
              <a:ext cx="914400" cy="2148840"/>
            </a:xfrm>
            <a:prstGeom prst="rect">
              <a:avLst/>
            </a:prstGeom>
            <a:noFill/>
            <a:ln w="3175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87647" y="1043695"/>
            <a:ext cx="967747" cy="5383776"/>
            <a:chOff x="2510675" y="2052203"/>
            <a:chExt cx="654844" cy="2286000"/>
          </a:xfrm>
        </p:grpSpPr>
        <p:cxnSp>
          <p:nvCxnSpPr>
            <p:cNvPr id="13" name="Straight Connector 12"/>
            <p:cNvCxnSpPr/>
            <p:nvPr/>
          </p:nvCxnSpPr>
          <p:spPr>
            <a:xfrm rot="5400000">
              <a:off x="1367675" y="3195203"/>
              <a:ext cx="2286000" cy="0"/>
            </a:xfrm>
            <a:prstGeom prst="line">
              <a:avLst/>
            </a:prstGeom>
            <a:ln w="76200"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1505787" y="3195203"/>
              <a:ext cx="2286000" cy="0"/>
            </a:xfrm>
            <a:prstGeom prst="line">
              <a:avLst/>
            </a:prstGeom>
            <a:ln w="76200"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1631993" y="3195203"/>
              <a:ext cx="2286000" cy="0"/>
            </a:xfrm>
            <a:prstGeom prst="line">
              <a:avLst/>
            </a:prstGeom>
            <a:ln w="76200"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1760581" y="3195203"/>
              <a:ext cx="2286000" cy="0"/>
            </a:xfrm>
            <a:prstGeom prst="line">
              <a:avLst/>
            </a:prstGeom>
            <a:ln w="76200"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1889169" y="3195203"/>
              <a:ext cx="2286000" cy="0"/>
            </a:xfrm>
            <a:prstGeom prst="line">
              <a:avLst/>
            </a:prstGeom>
            <a:ln w="76200"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2022519" y="3195203"/>
              <a:ext cx="2286000" cy="0"/>
            </a:xfrm>
            <a:prstGeom prst="line">
              <a:avLst/>
            </a:prstGeom>
            <a:ln w="762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 rot="5400000">
            <a:off x="3276367" y="3468665"/>
            <a:ext cx="3062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LVF1</a:t>
            </a:r>
          </a:p>
          <a:p>
            <a:pPr algn="ctr"/>
            <a:r>
              <a:rPr lang="en-US" dirty="0" smtClean="0"/>
              <a:t>0.952-1.615um</a:t>
            </a:r>
          </a:p>
        </p:txBody>
      </p:sp>
      <p:sp>
        <p:nvSpPr>
          <p:cNvPr id="22" name="TextBox 21"/>
          <p:cNvSpPr txBox="1"/>
          <p:nvPr/>
        </p:nvSpPr>
        <p:spPr>
          <a:xfrm rot="5400000">
            <a:off x="2241800" y="3434673"/>
            <a:ext cx="2994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LVF2</a:t>
            </a:r>
          </a:p>
          <a:p>
            <a:pPr algn="ctr"/>
            <a:r>
              <a:rPr lang="en-US" dirty="0" smtClean="0"/>
              <a:t>1.541-2.605um</a:t>
            </a:r>
          </a:p>
        </p:txBody>
      </p:sp>
      <p:sp>
        <p:nvSpPr>
          <p:cNvPr id="23" name="TextBox 22"/>
          <p:cNvSpPr txBox="1"/>
          <p:nvPr/>
        </p:nvSpPr>
        <p:spPr>
          <a:xfrm rot="5400000">
            <a:off x="772163" y="3434673"/>
            <a:ext cx="2994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LVF3</a:t>
            </a:r>
          </a:p>
          <a:p>
            <a:pPr algn="ctr"/>
            <a:r>
              <a:rPr lang="en-US" dirty="0" smtClean="0"/>
              <a:t>2.57-3.95um</a:t>
            </a:r>
          </a:p>
        </p:txBody>
      </p:sp>
      <p:sp>
        <p:nvSpPr>
          <p:cNvPr id="24" name="TextBox 23"/>
          <p:cNvSpPr txBox="1"/>
          <p:nvPr/>
        </p:nvSpPr>
        <p:spPr>
          <a:xfrm rot="5400000">
            <a:off x="3380009" y="756990"/>
            <a:ext cx="63384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Band 6</a:t>
            </a:r>
            <a:endParaRPr lang="en-US" sz="1200" dirty="0" smtClean="0"/>
          </a:p>
          <a:p>
            <a:pPr algn="r"/>
            <a:r>
              <a:rPr lang="en-US" sz="1200" dirty="0" smtClean="0"/>
              <a:t>Band 5</a:t>
            </a:r>
            <a:endParaRPr lang="en-US" sz="1200" dirty="0"/>
          </a:p>
          <a:p>
            <a:pPr algn="r"/>
            <a:r>
              <a:rPr lang="en-US" sz="1200" dirty="0"/>
              <a:t>Band 4</a:t>
            </a:r>
          </a:p>
          <a:p>
            <a:pPr algn="r"/>
            <a:r>
              <a:rPr lang="en-US" sz="1200" dirty="0"/>
              <a:t>Band 3</a:t>
            </a:r>
            <a:endParaRPr lang="en-US" sz="1200" dirty="0" smtClean="0"/>
          </a:p>
          <a:p>
            <a:pPr algn="r"/>
            <a:r>
              <a:rPr lang="en-US" sz="1200" dirty="0" smtClean="0"/>
              <a:t>Band 2</a:t>
            </a:r>
            <a:endParaRPr lang="en-US" sz="1200" dirty="0"/>
          </a:p>
          <a:p>
            <a:pPr algn="r"/>
            <a:r>
              <a:rPr lang="en-US" sz="1200" dirty="0"/>
              <a:t>Band 1</a:t>
            </a:r>
          </a:p>
        </p:txBody>
      </p:sp>
      <p:sp>
        <p:nvSpPr>
          <p:cNvPr id="26" name="TextBox 25"/>
          <p:cNvSpPr txBox="1"/>
          <p:nvPr/>
        </p:nvSpPr>
        <p:spPr>
          <a:xfrm rot="5400000">
            <a:off x="4787535" y="3615315"/>
            <a:ext cx="1799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LEISA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703330" y="6009820"/>
            <a:ext cx="1799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MVIC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739935" y="1346946"/>
            <a:ext cx="1393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Scan Direction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1972850" y="1712501"/>
            <a:ext cx="914400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triangl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6200000">
            <a:off x="-219173" y="5285260"/>
            <a:ext cx="1363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Cross-Track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607196" y="4957903"/>
            <a:ext cx="0" cy="9930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68963" y="5956952"/>
            <a:ext cx="1363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Along-Track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06342" y="5954683"/>
            <a:ext cx="1125355" cy="22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715056" y="1484973"/>
            <a:ext cx="301752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787080" y="1141130"/>
            <a:ext cx="215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Shown to scale. </a:t>
            </a:r>
            <a:endParaRPr lang="en-US" b="1" dirty="0"/>
          </a:p>
        </p:txBody>
      </p:sp>
      <p:sp>
        <p:nvSpPr>
          <p:cNvPr id="37" name="Rectangle 36"/>
          <p:cNvSpPr/>
          <p:nvPr/>
        </p:nvSpPr>
        <p:spPr>
          <a:xfrm>
            <a:off x="7408732" y="2673693"/>
            <a:ext cx="914400" cy="365760"/>
          </a:xfrm>
          <a:prstGeom prst="rect">
            <a:avLst/>
          </a:prstGeom>
          <a:noFill/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192954" y="4496732"/>
            <a:ext cx="29510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Band Definitions</a:t>
            </a:r>
            <a:endParaRPr lang="en-US" sz="1600" dirty="0" smtClean="0"/>
          </a:p>
          <a:p>
            <a:r>
              <a:rPr lang="en-US" sz="1600" dirty="0"/>
              <a:t>Band 6: Panchromatic</a:t>
            </a:r>
          </a:p>
          <a:p>
            <a:r>
              <a:rPr lang="en-US" sz="1600" dirty="0" smtClean="0"/>
              <a:t>Band </a:t>
            </a:r>
            <a:r>
              <a:rPr lang="en-US" sz="1600" dirty="0"/>
              <a:t>1: 0.375-0.480um</a:t>
            </a:r>
          </a:p>
          <a:p>
            <a:r>
              <a:rPr lang="en-US" sz="1600" dirty="0"/>
              <a:t>Band 2: 0.480-0.520um</a:t>
            </a:r>
          </a:p>
          <a:p>
            <a:r>
              <a:rPr lang="en-US" sz="1600" dirty="0"/>
              <a:t>Band 3: 0.520-0.625um</a:t>
            </a:r>
          </a:p>
          <a:p>
            <a:r>
              <a:rPr lang="en-US" sz="1600" dirty="0"/>
              <a:t>Band 4: 0.625-0.750um</a:t>
            </a:r>
          </a:p>
          <a:p>
            <a:r>
              <a:rPr lang="en-US" sz="1600" dirty="0"/>
              <a:t>Band 5: </a:t>
            </a:r>
            <a:r>
              <a:rPr lang="en-US" sz="1600" dirty="0" smtClean="0"/>
              <a:t>0.750-0.900um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0238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State Diagram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7372" y="1612646"/>
            <a:ext cx="13084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 pitchFamily="34" charset="0"/>
                <a:cs typeface="Arial" pitchFamily="34" charset="0"/>
              </a:rPr>
              <a:t>OFF</a:t>
            </a:r>
            <a:endParaRPr lang="en-US" sz="1200" b="1" u="sng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5816" y="1443114"/>
            <a:ext cx="125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Htrs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On/Off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4998" y="1612646"/>
            <a:ext cx="13084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 pitchFamily="34" charset="0"/>
                <a:cs typeface="Arial" pitchFamily="34" charset="0"/>
              </a:rPr>
              <a:t>DECON</a:t>
            </a:r>
            <a:endParaRPr lang="en-US" sz="1200" b="1" u="sng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7372" y="2839229"/>
            <a:ext cx="13084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 pitchFamily="34" charset="0"/>
                <a:cs typeface="Arial" pitchFamily="34" charset="0"/>
              </a:rPr>
              <a:t>BOOT</a:t>
            </a:r>
            <a:endParaRPr lang="en-US" sz="1200" b="1" u="sng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4998" y="2839229"/>
            <a:ext cx="13084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 pitchFamily="34" charset="0"/>
                <a:cs typeface="Arial" pitchFamily="34" charset="0"/>
              </a:rPr>
              <a:t>STANDBY</a:t>
            </a:r>
            <a:endParaRPr lang="en-US" sz="1200" b="1" u="sng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7372" y="4297892"/>
            <a:ext cx="13084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 pitchFamily="34" charset="0"/>
                <a:cs typeface="Arial" pitchFamily="34" charset="0"/>
              </a:rPr>
              <a:t>MVIC Cal</a:t>
            </a:r>
            <a:endParaRPr lang="en-US" sz="1200" b="1" u="sng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72804" y="4297892"/>
            <a:ext cx="13084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 pitchFamily="34" charset="0"/>
                <a:cs typeface="Arial" pitchFamily="34" charset="0"/>
              </a:rPr>
              <a:t>MVIC </a:t>
            </a:r>
            <a:r>
              <a:rPr lang="en-US" b="1" u="sng" dirty="0" err="1" smtClean="0">
                <a:latin typeface="Arial" pitchFamily="34" charset="0"/>
                <a:cs typeface="Arial" pitchFamily="34" charset="0"/>
              </a:rPr>
              <a:t>Sci</a:t>
            </a:r>
            <a:endParaRPr lang="en-US" sz="1200" b="1" u="sng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92434" y="4297892"/>
            <a:ext cx="13084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 pitchFamily="34" charset="0"/>
                <a:cs typeface="Arial" pitchFamily="34" charset="0"/>
              </a:rPr>
              <a:t>LEISA </a:t>
            </a:r>
            <a:r>
              <a:rPr lang="en-US" b="1" u="sng" dirty="0" err="1" smtClean="0">
                <a:latin typeface="Arial" pitchFamily="34" charset="0"/>
                <a:cs typeface="Arial" pitchFamily="34" charset="0"/>
              </a:rPr>
              <a:t>Sci</a:t>
            </a:r>
            <a:endParaRPr lang="en-US" sz="1200" b="1" u="sng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91908" y="4297892"/>
            <a:ext cx="13084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 pitchFamily="34" charset="0"/>
                <a:cs typeface="Arial" pitchFamily="34" charset="0"/>
              </a:rPr>
              <a:t>LEISA Cal</a:t>
            </a:r>
            <a:endParaRPr lang="en-US" sz="1200" b="1" u="sng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Elbow Connector 14"/>
          <p:cNvCxnSpPr>
            <a:stCxn id="4" idx="3"/>
            <a:endCxn id="7" idx="1"/>
          </p:cNvCxnSpPr>
          <p:nvPr/>
        </p:nvCxnSpPr>
        <p:spPr>
          <a:xfrm>
            <a:off x="2435816" y="1797312"/>
            <a:ext cx="1339182" cy="12700"/>
          </a:xfrm>
          <a:prstGeom prst="bentConnector3">
            <a:avLst/>
          </a:prstGeom>
          <a:ln w="1587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4" idx="2"/>
            <a:endCxn id="9" idx="0"/>
          </p:cNvCxnSpPr>
          <p:nvPr/>
        </p:nvCxnSpPr>
        <p:spPr>
          <a:xfrm rot="5400000">
            <a:off x="1352969" y="2410603"/>
            <a:ext cx="857251" cy="12700"/>
          </a:xfrm>
          <a:prstGeom prst="bentConnector3">
            <a:avLst>
              <a:gd name="adj1" fmla="val 50000"/>
            </a:avLst>
          </a:prstGeom>
          <a:ln w="158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9" idx="3"/>
            <a:endCxn id="10" idx="1"/>
          </p:cNvCxnSpPr>
          <p:nvPr/>
        </p:nvCxnSpPr>
        <p:spPr>
          <a:xfrm>
            <a:off x="2435816" y="3023895"/>
            <a:ext cx="1339182" cy="12700"/>
          </a:xfrm>
          <a:prstGeom prst="bentConnector3">
            <a:avLst>
              <a:gd name="adj1" fmla="val 50000"/>
            </a:avLst>
          </a:prstGeom>
          <a:ln w="158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10" idx="2"/>
            <a:endCxn id="11" idx="0"/>
          </p:cNvCxnSpPr>
          <p:nvPr/>
        </p:nvCxnSpPr>
        <p:spPr>
          <a:xfrm rot="5400000">
            <a:off x="2560742" y="2429413"/>
            <a:ext cx="1089331" cy="2647626"/>
          </a:xfrm>
          <a:prstGeom prst="bentConnector3">
            <a:avLst>
              <a:gd name="adj1" fmla="val 50000"/>
            </a:avLst>
          </a:prstGeom>
          <a:ln w="158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10" idx="2"/>
            <a:endCxn id="13" idx="0"/>
          </p:cNvCxnSpPr>
          <p:nvPr/>
        </p:nvCxnSpPr>
        <p:spPr>
          <a:xfrm rot="16200000" flipH="1">
            <a:off x="4343273" y="3294508"/>
            <a:ext cx="1089331" cy="917436"/>
          </a:xfrm>
          <a:prstGeom prst="bentConnector3">
            <a:avLst>
              <a:gd name="adj1" fmla="val 50000"/>
            </a:avLst>
          </a:prstGeom>
          <a:ln w="158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0" idx="2"/>
            <a:endCxn id="14" idx="0"/>
          </p:cNvCxnSpPr>
          <p:nvPr/>
        </p:nvCxnSpPr>
        <p:spPr>
          <a:xfrm rot="16200000" flipH="1">
            <a:off x="5343010" y="2294771"/>
            <a:ext cx="1089331" cy="2916910"/>
          </a:xfrm>
          <a:prstGeom prst="bentConnector3">
            <a:avLst>
              <a:gd name="adj1" fmla="val 50000"/>
            </a:avLst>
          </a:prstGeom>
          <a:ln w="158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10" idx="2"/>
            <a:endCxn id="12" idx="0"/>
          </p:cNvCxnSpPr>
          <p:nvPr/>
        </p:nvCxnSpPr>
        <p:spPr>
          <a:xfrm rot="5400000">
            <a:off x="3433458" y="3302129"/>
            <a:ext cx="1089331" cy="902194"/>
          </a:xfrm>
          <a:prstGeom prst="bentConnector3">
            <a:avLst>
              <a:gd name="adj1" fmla="val 50000"/>
            </a:avLst>
          </a:prstGeom>
          <a:ln w="158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613437" y="2111145"/>
            <a:ext cx="125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Power 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35816" y="2792697"/>
            <a:ext cx="125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Boot complete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261064" y="3271830"/>
            <a:ext cx="125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Command</a:t>
            </a:r>
          </a:p>
        </p:txBody>
      </p:sp>
      <p:cxnSp>
        <p:nvCxnSpPr>
          <p:cNvPr id="37" name="Elbow Connector 36"/>
          <p:cNvCxnSpPr>
            <a:stCxn id="11" idx="2"/>
            <a:endCxn id="10" idx="3"/>
          </p:cNvCxnSpPr>
          <p:nvPr/>
        </p:nvCxnSpPr>
        <p:spPr>
          <a:xfrm rot="5400000" flipH="1" flipV="1">
            <a:off x="2610853" y="2194636"/>
            <a:ext cx="1643329" cy="3301848"/>
          </a:xfrm>
          <a:prstGeom prst="bentConnector4">
            <a:avLst>
              <a:gd name="adj1" fmla="val -13911"/>
              <a:gd name="adj2" fmla="val 200800"/>
            </a:avLst>
          </a:prstGeom>
          <a:ln w="158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14" idx="2"/>
            <a:endCxn id="10" idx="3"/>
          </p:cNvCxnSpPr>
          <p:nvPr/>
        </p:nvCxnSpPr>
        <p:spPr>
          <a:xfrm rot="5400000" flipH="1">
            <a:off x="5393121" y="2714216"/>
            <a:ext cx="1643329" cy="2262688"/>
          </a:xfrm>
          <a:prstGeom prst="bentConnector4">
            <a:avLst>
              <a:gd name="adj1" fmla="val -13911"/>
              <a:gd name="adj2" fmla="val -47190"/>
            </a:avLst>
          </a:prstGeom>
          <a:ln w="158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>
            <a:stCxn id="13" idx="2"/>
            <a:endCxn id="10" idx="3"/>
          </p:cNvCxnSpPr>
          <p:nvPr/>
        </p:nvCxnSpPr>
        <p:spPr>
          <a:xfrm rot="5400000" flipH="1">
            <a:off x="4393384" y="3713953"/>
            <a:ext cx="1643329" cy="263214"/>
          </a:xfrm>
          <a:prstGeom prst="bentConnector4">
            <a:avLst>
              <a:gd name="adj1" fmla="val -13911"/>
              <a:gd name="adj2" fmla="val -1165624"/>
            </a:avLst>
          </a:prstGeom>
          <a:ln w="158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>
            <a:stCxn id="12" idx="2"/>
            <a:endCxn id="10" idx="3"/>
          </p:cNvCxnSpPr>
          <p:nvPr/>
        </p:nvCxnSpPr>
        <p:spPr>
          <a:xfrm rot="5400000" flipH="1" flipV="1">
            <a:off x="3483569" y="3067352"/>
            <a:ext cx="1643329" cy="1556416"/>
          </a:xfrm>
          <a:prstGeom prst="bentConnector4">
            <a:avLst>
              <a:gd name="adj1" fmla="val -13911"/>
              <a:gd name="adj2" fmla="val 313842"/>
            </a:avLst>
          </a:prstGeom>
          <a:ln w="158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585101" y="1494095"/>
            <a:ext cx="3558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Any state can go to OFF through unannounced removal of power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63257" y="2753246"/>
            <a:ext cx="125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Completed</a:t>
            </a:r>
          </a:p>
        </p:txBody>
      </p:sp>
    </p:spTree>
    <p:extLst>
      <p:ext uri="{BB962C8B-B14F-4D97-AF65-F5344CB8AC3E}">
        <p14:creationId xmlns:p14="http://schemas.microsoft.com/office/powerpoint/2010/main" val="402295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-Shape 17"/>
          <p:cNvSpPr/>
          <p:nvPr/>
        </p:nvSpPr>
        <p:spPr>
          <a:xfrm rot="5400000">
            <a:off x="2038555" y="2350979"/>
            <a:ext cx="4382946" cy="3770042"/>
          </a:xfrm>
          <a:prstGeom prst="corner">
            <a:avLst>
              <a:gd name="adj1" fmla="val 50000"/>
              <a:gd name="adj2" fmla="val 32098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Rectangle 2"/>
          <p:cNvSpPr/>
          <p:nvPr/>
        </p:nvSpPr>
        <p:spPr>
          <a:xfrm>
            <a:off x="794657" y="1393372"/>
            <a:ext cx="1121228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MVIC Data Flow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09896" y="1611087"/>
            <a:ext cx="1088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FPE-Vis</a:t>
            </a:r>
            <a:endParaRPr lang="en-US" sz="1400" dirty="0"/>
          </a:p>
        </p:txBody>
      </p:sp>
      <p:sp>
        <p:nvSpPr>
          <p:cNvPr id="45" name="Rectangle 44"/>
          <p:cNvSpPr/>
          <p:nvPr/>
        </p:nvSpPr>
        <p:spPr>
          <a:xfrm>
            <a:off x="2743201" y="2198914"/>
            <a:ext cx="1121228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6" name="TextBox 45"/>
          <p:cNvSpPr txBox="1"/>
          <p:nvPr/>
        </p:nvSpPr>
        <p:spPr>
          <a:xfrm>
            <a:off x="2769326" y="2416629"/>
            <a:ext cx="1088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Buffer</a:t>
            </a:r>
            <a:endParaRPr lang="en-US" sz="1400" dirty="0"/>
          </a:p>
        </p:txBody>
      </p:sp>
      <p:sp>
        <p:nvSpPr>
          <p:cNvPr id="49" name="Rectangle 48"/>
          <p:cNvSpPr/>
          <p:nvPr/>
        </p:nvSpPr>
        <p:spPr>
          <a:xfrm>
            <a:off x="2749733" y="4463142"/>
            <a:ext cx="1121228" cy="691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0" name="TextBox 49"/>
          <p:cNvSpPr txBox="1"/>
          <p:nvPr/>
        </p:nvSpPr>
        <p:spPr>
          <a:xfrm>
            <a:off x="2762621" y="4442870"/>
            <a:ext cx="10885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FPGA Command Processing</a:t>
            </a:r>
            <a:endParaRPr lang="en-US" sz="1400" dirty="0"/>
          </a:p>
        </p:txBody>
      </p:sp>
      <p:cxnSp>
        <p:nvCxnSpPr>
          <p:cNvPr id="8" name="Elbow Connector 7"/>
          <p:cNvCxnSpPr>
            <a:stCxn id="3" idx="3"/>
            <a:endCxn id="45" idx="0"/>
          </p:cNvCxnSpPr>
          <p:nvPr/>
        </p:nvCxnSpPr>
        <p:spPr>
          <a:xfrm>
            <a:off x="1915885" y="1774372"/>
            <a:ext cx="1387930" cy="42454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782103" y="4948441"/>
            <a:ext cx="1121228" cy="76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2" name="TextBox 51"/>
          <p:cNvSpPr txBox="1"/>
          <p:nvPr/>
        </p:nvSpPr>
        <p:spPr>
          <a:xfrm>
            <a:off x="801453" y="5175552"/>
            <a:ext cx="1088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Spacecraft</a:t>
            </a:r>
            <a:endParaRPr lang="en-US" sz="1400" dirty="0"/>
          </a:p>
        </p:txBody>
      </p:sp>
      <p:cxnSp>
        <p:nvCxnSpPr>
          <p:cNvPr id="53" name="Elbow Connector 52"/>
          <p:cNvCxnSpPr>
            <a:stCxn id="51" idx="0"/>
            <a:endCxn id="49" idx="1"/>
          </p:cNvCxnSpPr>
          <p:nvPr/>
        </p:nvCxnSpPr>
        <p:spPr>
          <a:xfrm rot="5400000" flipH="1" flipV="1">
            <a:off x="1976436" y="4175144"/>
            <a:ext cx="139579" cy="140701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060790" y="4535789"/>
            <a:ext cx="1672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Read Request</a:t>
            </a:r>
            <a:endParaRPr lang="en-US" sz="1400" i="1" dirty="0"/>
          </a:p>
        </p:txBody>
      </p:sp>
      <p:sp>
        <p:nvSpPr>
          <p:cNvPr id="57" name="TextBox 56"/>
          <p:cNvSpPr txBox="1"/>
          <p:nvPr/>
        </p:nvSpPr>
        <p:spPr>
          <a:xfrm>
            <a:off x="1907178" y="1511820"/>
            <a:ext cx="1672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Raw Image Data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836520" y="4054462"/>
            <a:ext cx="1121228" cy="76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2" name="TextBox 61"/>
          <p:cNvSpPr txBox="1"/>
          <p:nvPr/>
        </p:nvSpPr>
        <p:spPr>
          <a:xfrm>
            <a:off x="4863212" y="4272177"/>
            <a:ext cx="1088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M4</a:t>
            </a:r>
            <a:endParaRPr lang="en-US" sz="1400" dirty="0"/>
          </a:p>
        </p:txBody>
      </p:sp>
      <p:cxnSp>
        <p:nvCxnSpPr>
          <p:cNvPr id="63" name="Elbow Connector 62"/>
          <p:cNvCxnSpPr>
            <a:stCxn id="45" idx="2"/>
            <a:endCxn id="61" idx="0"/>
          </p:cNvCxnSpPr>
          <p:nvPr/>
        </p:nvCxnSpPr>
        <p:spPr>
          <a:xfrm rot="16200000" flipH="1">
            <a:off x="3803700" y="2461028"/>
            <a:ext cx="1093548" cy="2093319"/>
          </a:xfrm>
          <a:prstGeom prst="bentConnector3">
            <a:avLst>
              <a:gd name="adj1" fmla="val 6712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>
            <a:stCxn id="49" idx="3"/>
            <a:endCxn id="61" idx="1"/>
          </p:cNvCxnSpPr>
          <p:nvPr/>
        </p:nvCxnSpPr>
        <p:spPr>
          <a:xfrm flipV="1">
            <a:off x="3870961" y="4435462"/>
            <a:ext cx="965559" cy="3734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68"/>
          <p:cNvCxnSpPr>
            <a:stCxn id="61" idx="2"/>
            <a:endCxn id="51" idx="3"/>
          </p:cNvCxnSpPr>
          <p:nvPr/>
        </p:nvCxnSpPr>
        <p:spPr>
          <a:xfrm rot="5400000">
            <a:off x="3393744" y="3326050"/>
            <a:ext cx="512979" cy="349380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 rot="18883464">
            <a:off x="3563139" y="4459615"/>
            <a:ext cx="1672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Read Request</a:t>
            </a:r>
            <a:endParaRPr lang="en-US" sz="1400" i="1" dirty="0"/>
          </a:p>
        </p:txBody>
      </p:sp>
      <p:sp>
        <p:nvSpPr>
          <p:cNvPr id="28" name="Rectangle 27"/>
          <p:cNvSpPr/>
          <p:nvPr/>
        </p:nvSpPr>
        <p:spPr>
          <a:xfrm>
            <a:off x="6735995" y="1391726"/>
            <a:ext cx="1121228" cy="76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9" name="TextBox 28"/>
          <p:cNvSpPr txBox="1"/>
          <p:nvPr/>
        </p:nvSpPr>
        <p:spPr>
          <a:xfrm>
            <a:off x="6751234" y="1609441"/>
            <a:ext cx="1088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MCE</a:t>
            </a:r>
            <a:endParaRPr lang="en-US" sz="1400" dirty="0"/>
          </a:p>
        </p:txBody>
      </p:sp>
      <p:sp>
        <p:nvSpPr>
          <p:cNvPr id="31" name="Rectangle 30"/>
          <p:cNvSpPr/>
          <p:nvPr/>
        </p:nvSpPr>
        <p:spPr>
          <a:xfrm>
            <a:off x="4839242" y="2198914"/>
            <a:ext cx="1121228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2" name="TextBox 31"/>
          <p:cNvSpPr txBox="1"/>
          <p:nvPr/>
        </p:nvSpPr>
        <p:spPr>
          <a:xfrm>
            <a:off x="4865367" y="2416629"/>
            <a:ext cx="1088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Buffer</a:t>
            </a:r>
            <a:endParaRPr lang="en-US" sz="1400" dirty="0"/>
          </a:p>
        </p:txBody>
      </p:sp>
      <p:cxnSp>
        <p:nvCxnSpPr>
          <p:cNvPr id="33" name="Elbow Connector 32"/>
          <p:cNvCxnSpPr>
            <a:stCxn id="28" idx="1"/>
            <a:endCxn id="31" idx="0"/>
          </p:cNvCxnSpPr>
          <p:nvPr/>
        </p:nvCxnSpPr>
        <p:spPr>
          <a:xfrm rot="10800000" flipV="1">
            <a:off x="5399857" y="1772726"/>
            <a:ext cx="1336139" cy="42618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231903" y="1459380"/>
            <a:ext cx="1672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Position Data</a:t>
            </a:r>
            <a:endParaRPr lang="en-US" sz="1400" i="1" dirty="0"/>
          </a:p>
        </p:txBody>
      </p:sp>
      <p:cxnSp>
        <p:nvCxnSpPr>
          <p:cNvPr id="37" name="Elbow Connector 36"/>
          <p:cNvCxnSpPr>
            <a:stCxn id="31" idx="2"/>
            <a:endCxn id="61" idx="0"/>
          </p:cNvCxnSpPr>
          <p:nvPr/>
        </p:nvCxnSpPr>
        <p:spPr>
          <a:xfrm rot="5400000">
            <a:off x="4851721" y="3506327"/>
            <a:ext cx="1093548" cy="272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075302" y="5871488"/>
            <a:ext cx="1992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Images</a:t>
            </a:r>
            <a:endParaRPr lang="en-US" sz="1400" i="1" dirty="0"/>
          </a:p>
        </p:txBody>
      </p:sp>
      <p:sp>
        <p:nvSpPr>
          <p:cNvPr id="54" name="TextBox 53"/>
          <p:cNvSpPr txBox="1"/>
          <p:nvPr/>
        </p:nvSpPr>
        <p:spPr>
          <a:xfrm>
            <a:off x="3718015" y="2026417"/>
            <a:ext cx="1088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C&amp;DH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4036635" y="5052970"/>
            <a:ext cx="1992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Positions</a:t>
            </a:r>
            <a:endParaRPr lang="en-US" sz="1400" i="1" dirty="0"/>
          </a:p>
        </p:txBody>
      </p:sp>
      <p:cxnSp>
        <p:nvCxnSpPr>
          <p:cNvPr id="58" name="Elbow Connector 57"/>
          <p:cNvCxnSpPr>
            <a:stCxn id="61" idx="2"/>
            <a:endCxn id="51" idx="2"/>
          </p:cNvCxnSpPr>
          <p:nvPr/>
        </p:nvCxnSpPr>
        <p:spPr>
          <a:xfrm rot="5400000">
            <a:off x="2922937" y="3236243"/>
            <a:ext cx="893979" cy="4054417"/>
          </a:xfrm>
          <a:prstGeom prst="bentConnector3">
            <a:avLst>
              <a:gd name="adj1" fmla="val 15021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814479" y="4850082"/>
            <a:ext cx="1672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EDAC</a:t>
            </a:r>
            <a:endParaRPr lang="en-US" sz="1400" i="1" dirty="0"/>
          </a:p>
        </p:txBody>
      </p:sp>
      <p:sp>
        <p:nvSpPr>
          <p:cNvPr id="39" name="TextBox 38"/>
          <p:cNvSpPr txBox="1"/>
          <p:nvPr/>
        </p:nvSpPr>
        <p:spPr>
          <a:xfrm>
            <a:off x="4894575" y="3775358"/>
            <a:ext cx="1672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EDAC</a:t>
            </a:r>
            <a:endParaRPr lang="en-US" sz="1400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3950874" y="3417001"/>
            <a:ext cx="1672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Pan and color</a:t>
            </a:r>
          </a:p>
        </p:txBody>
      </p:sp>
    </p:spTree>
    <p:extLst>
      <p:ext uri="{BB962C8B-B14F-4D97-AF65-F5344CB8AC3E}">
        <p14:creationId xmlns:p14="http://schemas.microsoft.com/office/powerpoint/2010/main" val="237301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-Shape 17"/>
          <p:cNvSpPr/>
          <p:nvPr/>
        </p:nvSpPr>
        <p:spPr>
          <a:xfrm rot="5400000">
            <a:off x="2038555" y="2350979"/>
            <a:ext cx="4382946" cy="3770042"/>
          </a:xfrm>
          <a:prstGeom prst="corner">
            <a:avLst>
              <a:gd name="adj1" fmla="val 50000"/>
              <a:gd name="adj2" fmla="val 32098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Rectangle 2"/>
          <p:cNvSpPr/>
          <p:nvPr/>
        </p:nvSpPr>
        <p:spPr>
          <a:xfrm>
            <a:off x="794657" y="1393372"/>
            <a:ext cx="1121228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LEISA </a:t>
            </a:r>
            <a:r>
              <a:rPr lang="en-US" dirty="0" smtClean="0"/>
              <a:t>Data Flow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09896" y="1611087"/>
            <a:ext cx="1088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FPE-IR</a:t>
            </a:r>
            <a:endParaRPr lang="en-US" sz="1400" dirty="0"/>
          </a:p>
        </p:txBody>
      </p:sp>
      <p:sp>
        <p:nvSpPr>
          <p:cNvPr id="45" name="Rectangle 44"/>
          <p:cNvSpPr/>
          <p:nvPr/>
        </p:nvSpPr>
        <p:spPr>
          <a:xfrm>
            <a:off x="2743201" y="2198914"/>
            <a:ext cx="1121228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6" name="TextBox 45"/>
          <p:cNvSpPr txBox="1"/>
          <p:nvPr/>
        </p:nvSpPr>
        <p:spPr>
          <a:xfrm>
            <a:off x="2769326" y="2416629"/>
            <a:ext cx="1088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Buffer</a:t>
            </a:r>
            <a:endParaRPr lang="en-US" sz="1400" dirty="0"/>
          </a:p>
        </p:txBody>
      </p:sp>
      <p:sp>
        <p:nvSpPr>
          <p:cNvPr id="47" name="Rectangle 46"/>
          <p:cNvSpPr/>
          <p:nvPr/>
        </p:nvSpPr>
        <p:spPr>
          <a:xfrm>
            <a:off x="2743201" y="3331028"/>
            <a:ext cx="1121228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8" name="TextBox 47"/>
          <p:cNvSpPr txBox="1"/>
          <p:nvPr/>
        </p:nvSpPr>
        <p:spPr>
          <a:xfrm>
            <a:off x="2769326" y="3441605"/>
            <a:ext cx="1088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FPGA Subtraction</a:t>
            </a:r>
            <a:endParaRPr lang="en-US" sz="1400" dirty="0"/>
          </a:p>
        </p:txBody>
      </p:sp>
      <p:sp>
        <p:nvSpPr>
          <p:cNvPr id="49" name="Rectangle 48"/>
          <p:cNvSpPr/>
          <p:nvPr/>
        </p:nvSpPr>
        <p:spPr>
          <a:xfrm>
            <a:off x="2749733" y="4463142"/>
            <a:ext cx="1121228" cy="691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0" name="TextBox 49"/>
          <p:cNvSpPr txBox="1"/>
          <p:nvPr/>
        </p:nvSpPr>
        <p:spPr>
          <a:xfrm>
            <a:off x="2762621" y="4442870"/>
            <a:ext cx="10885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FPGA Command Processing</a:t>
            </a:r>
            <a:endParaRPr lang="en-US" sz="1400" dirty="0"/>
          </a:p>
        </p:txBody>
      </p:sp>
      <p:cxnSp>
        <p:nvCxnSpPr>
          <p:cNvPr id="8" name="Elbow Connector 7"/>
          <p:cNvCxnSpPr>
            <a:stCxn id="3" idx="3"/>
            <a:endCxn id="45" idx="0"/>
          </p:cNvCxnSpPr>
          <p:nvPr/>
        </p:nvCxnSpPr>
        <p:spPr>
          <a:xfrm>
            <a:off x="1915885" y="1774372"/>
            <a:ext cx="1387930" cy="42454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782103" y="4948441"/>
            <a:ext cx="1121228" cy="76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2" name="TextBox 51"/>
          <p:cNvSpPr txBox="1"/>
          <p:nvPr/>
        </p:nvSpPr>
        <p:spPr>
          <a:xfrm>
            <a:off x="801453" y="5175552"/>
            <a:ext cx="1088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Spacecraft</a:t>
            </a:r>
            <a:endParaRPr lang="en-US" sz="1400" dirty="0"/>
          </a:p>
        </p:txBody>
      </p:sp>
      <p:cxnSp>
        <p:nvCxnSpPr>
          <p:cNvPr id="53" name="Elbow Connector 52"/>
          <p:cNvCxnSpPr>
            <a:stCxn id="51" idx="0"/>
            <a:endCxn id="49" idx="1"/>
          </p:cNvCxnSpPr>
          <p:nvPr/>
        </p:nvCxnSpPr>
        <p:spPr>
          <a:xfrm rot="5400000" flipH="1" flipV="1">
            <a:off x="1976436" y="4175144"/>
            <a:ext cx="139579" cy="140701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060790" y="4535789"/>
            <a:ext cx="1672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Read Request</a:t>
            </a:r>
            <a:endParaRPr lang="en-US" sz="1400" i="1" dirty="0"/>
          </a:p>
        </p:txBody>
      </p:sp>
      <p:sp>
        <p:nvSpPr>
          <p:cNvPr id="57" name="TextBox 56"/>
          <p:cNvSpPr txBox="1"/>
          <p:nvPr/>
        </p:nvSpPr>
        <p:spPr>
          <a:xfrm>
            <a:off x="1907178" y="1511820"/>
            <a:ext cx="1672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Raw Image Data</a:t>
            </a:r>
            <a:endParaRPr lang="en-US" sz="1400" i="1" dirty="0"/>
          </a:p>
        </p:txBody>
      </p:sp>
      <p:cxnSp>
        <p:nvCxnSpPr>
          <p:cNvPr id="59" name="Straight Arrow Connector 58"/>
          <p:cNvCxnSpPr>
            <a:stCxn id="45" idx="2"/>
            <a:endCxn id="47" idx="0"/>
          </p:cNvCxnSpPr>
          <p:nvPr/>
        </p:nvCxnSpPr>
        <p:spPr>
          <a:xfrm>
            <a:off x="3303815" y="2960914"/>
            <a:ext cx="0" cy="370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814479" y="4850082"/>
            <a:ext cx="1672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EDAC</a:t>
            </a:r>
            <a:endParaRPr lang="en-US" sz="1400" i="1" dirty="0"/>
          </a:p>
        </p:txBody>
      </p:sp>
      <p:sp>
        <p:nvSpPr>
          <p:cNvPr id="61" name="Rectangle 60"/>
          <p:cNvSpPr/>
          <p:nvPr/>
        </p:nvSpPr>
        <p:spPr>
          <a:xfrm>
            <a:off x="4836520" y="4054462"/>
            <a:ext cx="1121228" cy="76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2" name="TextBox 61"/>
          <p:cNvSpPr txBox="1"/>
          <p:nvPr/>
        </p:nvSpPr>
        <p:spPr>
          <a:xfrm>
            <a:off x="4863212" y="4272177"/>
            <a:ext cx="1088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M4</a:t>
            </a:r>
            <a:endParaRPr lang="en-US" sz="1400" dirty="0"/>
          </a:p>
        </p:txBody>
      </p:sp>
      <p:cxnSp>
        <p:nvCxnSpPr>
          <p:cNvPr id="63" name="Elbow Connector 62"/>
          <p:cNvCxnSpPr>
            <a:stCxn id="47" idx="3"/>
            <a:endCxn id="61" idx="0"/>
          </p:cNvCxnSpPr>
          <p:nvPr/>
        </p:nvCxnSpPr>
        <p:spPr>
          <a:xfrm>
            <a:off x="3864429" y="3712028"/>
            <a:ext cx="1532705" cy="34243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>
            <a:stCxn id="49" idx="3"/>
            <a:endCxn id="61" idx="1"/>
          </p:cNvCxnSpPr>
          <p:nvPr/>
        </p:nvCxnSpPr>
        <p:spPr>
          <a:xfrm flipV="1">
            <a:off x="3870961" y="4435462"/>
            <a:ext cx="965559" cy="3734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68"/>
          <p:cNvCxnSpPr>
            <a:stCxn id="61" idx="2"/>
            <a:endCxn id="51" idx="3"/>
          </p:cNvCxnSpPr>
          <p:nvPr/>
        </p:nvCxnSpPr>
        <p:spPr>
          <a:xfrm rot="5400000">
            <a:off x="3393744" y="3326050"/>
            <a:ext cx="512979" cy="349380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894575" y="3775358"/>
            <a:ext cx="1672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EDAC</a:t>
            </a:r>
            <a:endParaRPr lang="en-US" sz="1400" i="1" dirty="0"/>
          </a:p>
        </p:txBody>
      </p:sp>
      <p:sp>
        <p:nvSpPr>
          <p:cNvPr id="75" name="TextBox 74"/>
          <p:cNvSpPr txBox="1"/>
          <p:nvPr/>
        </p:nvSpPr>
        <p:spPr>
          <a:xfrm rot="18883464">
            <a:off x="3563139" y="4459615"/>
            <a:ext cx="1672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Read Request</a:t>
            </a:r>
            <a:endParaRPr lang="en-US" sz="1400" i="1" dirty="0"/>
          </a:p>
        </p:txBody>
      </p:sp>
      <p:sp>
        <p:nvSpPr>
          <p:cNvPr id="28" name="Rectangle 27"/>
          <p:cNvSpPr/>
          <p:nvPr/>
        </p:nvSpPr>
        <p:spPr>
          <a:xfrm>
            <a:off x="6735995" y="1391726"/>
            <a:ext cx="1121228" cy="76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9" name="TextBox 28"/>
          <p:cNvSpPr txBox="1"/>
          <p:nvPr/>
        </p:nvSpPr>
        <p:spPr>
          <a:xfrm>
            <a:off x="6751234" y="1609441"/>
            <a:ext cx="1088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MCE</a:t>
            </a:r>
            <a:endParaRPr lang="en-US" sz="1400" dirty="0"/>
          </a:p>
        </p:txBody>
      </p:sp>
      <p:sp>
        <p:nvSpPr>
          <p:cNvPr id="31" name="Rectangle 30"/>
          <p:cNvSpPr/>
          <p:nvPr/>
        </p:nvSpPr>
        <p:spPr>
          <a:xfrm>
            <a:off x="4839242" y="2198914"/>
            <a:ext cx="1121228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2" name="TextBox 31"/>
          <p:cNvSpPr txBox="1"/>
          <p:nvPr/>
        </p:nvSpPr>
        <p:spPr>
          <a:xfrm>
            <a:off x="4865367" y="2416629"/>
            <a:ext cx="1088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Buffer</a:t>
            </a:r>
            <a:endParaRPr lang="en-US" sz="1400" dirty="0"/>
          </a:p>
        </p:txBody>
      </p:sp>
      <p:cxnSp>
        <p:nvCxnSpPr>
          <p:cNvPr id="33" name="Elbow Connector 32"/>
          <p:cNvCxnSpPr>
            <a:stCxn id="28" idx="1"/>
            <a:endCxn id="31" idx="0"/>
          </p:cNvCxnSpPr>
          <p:nvPr/>
        </p:nvCxnSpPr>
        <p:spPr>
          <a:xfrm rot="10800000" flipV="1">
            <a:off x="5399857" y="1772726"/>
            <a:ext cx="1336139" cy="42618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231903" y="1459380"/>
            <a:ext cx="1672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Position Data</a:t>
            </a:r>
            <a:endParaRPr lang="en-US" sz="1400" i="1" dirty="0"/>
          </a:p>
        </p:txBody>
      </p:sp>
      <p:cxnSp>
        <p:nvCxnSpPr>
          <p:cNvPr id="37" name="Elbow Connector 36"/>
          <p:cNvCxnSpPr>
            <a:stCxn id="31" idx="2"/>
            <a:endCxn id="61" idx="0"/>
          </p:cNvCxnSpPr>
          <p:nvPr/>
        </p:nvCxnSpPr>
        <p:spPr>
          <a:xfrm rot="5400000">
            <a:off x="4851721" y="3506327"/>
            <a:ext cx="1093548" cy="272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075302" y="5871488"/>
            <a:ext cx="1992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Images</a:t>
            </a:r>
            <a:endParaRPr lang="en-US" sz="1400" i="1" dirty="0"/>
          </a:p>
        </p:txBody>
      </p:sp>
      <p:sp>
        <p:nvSpPr>
          <p:cNvPr id="54" name="TextBox 53"/>
          <p:cNvSpPr txBox="1"/>
          <p:nvPr/>
        </p:nvSpPr>
        <p:spPr>
          <a:xfrm>
            <a:off x="3718015" y="2026417"/>
            <a:ext cx="1088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C&amp;DH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4036635" y="5052970"/>
            <a:ext cx="1992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Positions</a:t>
            </a:r>
            <a:endParaRPr lang="en-US" sz="1400" i="1" dirty="0"/>
          </a:p>
        </p:txBody>
      </p:sp>
      <p:sp>
        <p:nvSpPr>
          <p:cNvPr id="44" name="Rectangle 43"/>
          <p:cNvSpPr/>
          <p:nvPr/>
        </p:nvSpPr>
        <p:spPr>
          <a:xfrm>
            <a:off x="2742845" y="5476835"/>
            <a:ext cx="1121228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5" name="TextBox 54"/>
          <p:cNvSpPr txBox="1"/>
          <p:nvPr/>
        </p:nvSpPr>
        <p:spPr>
          <a:xfrm>
            <a:off x="2768970" y="5587412"/>
            <a:ext cx="1088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FPGA Super-</a:t>
            </a:r>
            <a:r>
              <a:rPr lang="en-US" sz="1400" dirty="0" err="1" smtClean="0"/>
              <a:t>Pixeling</a:t>
            </a:r>
            <a:endParaRPr lang="en-US" sz="1400" dirty="0"/>
          </a:p>
        </p:txBody>
      </p:sp>
      <p:cxnSp>
        <p:nvCxnSpPr>
          <p:cNvPr id="58" name="Elbow Connector 57"/>
          <p:cNvCxnSpPr>
            <a:stCxn id="61" idx="2"/>
            <a:endCxn id="51" idx="2"/>
          </p:cNvCxnSpPr>
          <p:nvPr/>
        </p:nvCxnSpPr>
        <p:spPr>
          <a:xfrm rot="5400000">
            <a:off x="2922937" y="3236243"/>
            <a:ext cx="893979" cy="4054417"/>
          </a:xfrm>
          <a:prstGeom prst="bentConnector3">
            <a:avLst>
              <a:gd name="adj1" fmla="val 15021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967036" y="3493018"/>
            <a:ext cx="1672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CDS Image Data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71428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 rot="16200000">
            <a:off x="451972" y="1579714"/>
            <a:ext cx="1828800" cy="18288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36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 rot="5400000">
            <a:off x="1040548" y="1808314"/>
            <a:ext cx="457200" cy="13716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LEISA Processing</a:t>
            </a:r>
            <a:endParaRPr lang="en-US" dirty="0"/>
          </a:p>
        </p:txBody>
      </p:sp>
      <p:cxnSp>
        <p:nvCxnSpPr>
          <p:cNvPr id="10" name="Straight Arrow Connector 9"/>
          <p:cNvCxnSpPr>
            <a:stCxn id="56" idx="0"/>
          </p:cNvCxnSpPr>
          <p:nvPr/>
        </p:nvCxnSpPr>
        <p:spPr>
          <a:xfrm flipV="1">
            <a:off x="1954948" y="2492620"/>
            <a:ext cx="1281444" cy="149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42392" y="1292715"/>
            <a:ext cx="2443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FPE reads 512x1472p reset frame (start of integration)</a:t>
            </a:r>
          </a:p>
          <a:p>
            <a:r>
              <a:rPr lang="en-US" sz="1200" dirty="0" smtClean="0"/>
              <a:t>FPE reads 512x1472p image frame</a:t>
            </a:r>
          </a:p>
          <a:p>
            <a:r>
              <a:rPr lang="en-US" sz="1200" dirty="0" smtClean="0"/>
              <a:t>(end of integration)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92" y="1091378"/>
            <a:ext cx="27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H2RG channels arranged horizontally</a:t>
            </a:r>
          </a:p>
          <a:p>
            <a:r>
              <a:rPr lang="en-US" sz="1200" dirty="0"/>
              <a:t>&lt;= </a:t>
            </a:r>
            <a:r>
              <a:rPr lang="en-US" sz="1200" dirty="0" smtClean="0"/>
              <a:t>23 </a:t>
            </a:r>
            <a:r>
              <a:rPr lang="en-US" sz="1200" dirty="0"/>
              <a:t>of the 32 channels read out by FPE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189" y="3490163"/>
            <a:ext cx="1363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H2RG Columns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525801" y="2850755"/>
            <a:ext cx="1363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H2RG Rows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00568" y="3487894"/>
            <a:ext cx="1125355" cy="22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00568" y="2492620"/>
            <a:ext cx="0" cy="9930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 rot="5400000">
            <a:off x="3813054" y="1823502"/>
            <a:ext cx="457200" cy="1371600"/>
          </a:xfrm>
          <a:prstGeom prst="rect">
            <a:avLst/>
          </a:prstGeom>
          <a:pattFill prst="smGrid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3" name="Rectangle 22"/>
          <p:cNvSpPr/>
          <p:nvPr/>
        </p:nvSpPr>
        <p:spPr>
          <a:xfrm rot="5400000">
            <a:off x="3899550" y="1899365"/>
            <a:ext cx="457200" cy="1371600"/>
          </a:xfrm>
          <a:prstGeom prst="rect">
            <a:avLst/>
          </a:prstGeom>
          <a:pattFill prst="smGrid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4" name="Flowchart: Decision 23"/>
          <p:cNvSpPr/>
          <p:nvPr/>
        </p:nvSpPr>
        <p:spPr>
          <a:xfrm>
            <a:off x="5453069" y="2207854"/>
            <a:ext cx="1194099" cy="753035"/>
          </a:xfrm>
          <a:prstGeom prst="flowChartDecis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TextBox 24"/>
          <p:cNvSpPr txBox="1"/>
          <p:nvPr/>
        </p:nvSpPr>
        <p:spPr>
          <a:xfrm>
            <a:off x="5698489" y="2439716"/>
            <a:ext cx="758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Mode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18952" y="2162986"/>
            <a:ext cx="1118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Processed or CDS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6052744" y="1819025"/>
            <a:ext cx="8327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Raw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8" name="Elbow Connector 27"/>
          <p:cNvCxnSpPr>
            <a:stCxn id="23" idx="0"/>
            <a:endCxn id="24" idx="1"/>
          </p:cNvCxnSpPr>
          <p:nvPr/>
        </p:nvCxnSpPr>
        <p:spPr>
          <a:xfrm flipV="1">
            <a:off x="4813950" y="2584372"/>
            <a:ext cx="639119" cy="79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4" idx="0"/>
          </p:cNvCxnSpPr>
          <p:nvPr/>
        </p:nvCxnSpPr>
        <p:spPr>
          <a:xfrm flipH="1" flipV="1">
            <a:off x="6050118" y="1644527"/>
            <a:ext cx="1" cy="563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150388" y="1209181"/>
            <a:ext cx="180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M4 stores image and reset frames</a:t>
            </a:r>
            <a:endParaRPr lang="en-US" sz="1200" dirty="0"/>
          </a:p>
        </p:txBody>
      </p:sp>
      <p:cxnSp>
        <p:nvCxnSpPr>
          <p:cNvPr id="31" name="Straight Arrow Connector 30"/>
          <p:cNvCxnSpPr>
            <a:stCxn id="24" idx="3"/>
            <a:endCxn id="33" idx="2"/>
          </p:cNvCxnSpPr>
          <p:nvPr/>
        </p:nvCxnSpPr>
        <p:spPr>
          <a:xfrm>
            <a:off x="6647168" y="2584372"/>
            <a:ext cx="1033792" cy="12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291124" y="1169582"/>
            <a:ext cx="1852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C&amp;DH subtracts reset from image to get 512x1472p CDS frame</a:t>
            </a:r>
          </a:p>
          <a:p>
            <a:pPr algn="ctr"/>
            <a:r>
              <a:rPr lang="en-US" sz="1200" dirty="0" smtClean="0"/>
              <a:t>(Correlated Double Sampling)</a:t>
            </a:r>
            <a:endParaRPr lang="en-US" sz="1200" dirty="0"/>
          </a:p>
        </p:txBody>
      </p:sp>
      <p:sp>
        <p:nvSpPr>
          <p:cNvPr id="33" name="Rectangle 32"/>
          <p:cNvSpPr/>
          <p:nvPr/>
        </p:nvSpPr>
        <p:spPr>
          <a:xfrm rot="5400000">
            <a:off x="8138160" y="1910633"/>
            <a:ext cx="457200" cy="1371600"/>
          </a:xfrm>
          <a:prstGeom prst="rect">
            <a:avLst/>
          </a:prstGeom>
          <a:pattFill prst="smGrid">
            <a:fgClr>
              <a:schemeClr val="accent3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2911833" y="4920679"/>
            <a:ext cx="610070" cy="1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156601" y="4658422"/>
            <a:ext cx="1825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C&amp;DH bins pixels into 2x2 super-pixels to get 256x736p reduced frame</a:t>
            </a:r>
            <a:endParaRPr lang="en-US" sz="1200" dirty="0"/>
          </a:p>
        </p:txBody>
      </p:sp>
      <p:sp>
        <p:nvSpPr>
          <p:cNvPr id="36" name="Rectangle 35"/>
          <p:cNvSpPr/>
          <p:nvPr/>
        </p:nvSpPr>
        <p:spPr>
          <a:xfrm rot="5400000">
            <a:off x="1868476" y="4852163"/>
            <a:ext cx="457200" cy="1371600"/>
          </a:xfrm>
          <a:prstGeom prst="rect">
            <a:avLst/>
          </a:prstGeom>
          <a:pattFill prst="lgGrid">
            <a:fgClr>
              <a:schemeClr val="accent3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7" name="TextBox 36"/>
          <p:cNvSpPr txBox="1"/>
          <p:nvPr/>
        </p:nvSpPr>
        <p:spPr>
          <a:xfrm>
            <a:off x="7480690" y="5746238"/>
            <a:ext cx="1560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C&amp;DH transmits CDS frame</a:t>
            </a:r>
            <a:endParaRPr lang="en-US" sz="1200" dirty="0"/>
          </a:p>
        </p:txBody>
      </p:sp>
      <p:sp>
        <p:nvSpPr>
          <p:cNvPr id="38" name="Rectangle 37"/>
          <p:cNvSpPr/>
          <p:nvPr/>
        </p:nvSpPr>
        <p:spPr>
          <a:xfrm rot="5400000">
            <a:off x="4174567" y="4847553"/>
            <a:ext cx="457200" cy="1371600"/>
          </a:xfrm>
          <a:prstGeom prst="rect">
            <a:avLst/>
          </a:prstGeom>
          <a:pattFill prst="smGrid">
            <a:fgClr>
              <a:schemeClr val="accent3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9" name="Rectangle 38"/>
          <p:cNvSpPr/>
          <p:nvPr/>
        </p:nvSpPr>
        <p:spPr>
          <a:xfrm rot="5400000">
            <a:off x="4812876" y="5380760"/>
            <a:ext cx="4571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0" name="Rectangle 39"/>
          <p:cNvSpPr/>
          <p:nvPr/>
        </p:nvSpPr>
        <p:spPr>
          <a:xfrm rot="5400000">
            <a:off x="3935182" y="5481157"/>
            <a:ext cx="4571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1" name="Rectangle 40"/>
          <p:cNvSpPr/>
          <p:nvPr/>
        </p:nvSpPr>
        <p:spPr>
          <a:xfrm rot="5400000">
            <a:off x="4654870" y="5593076"/>
            <a:ext cx="4571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2" name="Rectangle 41"/>
          <p:cNvSpPr/>
          <p:nvPr/>
        </p:nvSpPr>
        <p:spPr>
          <a:xfrm rot="5400000">
            <a:off x="4983482" y="5574026"/>
            <a:ext cx="4571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3" name="TextBox 42"/>
          <p:cNvSpPr txBox="1"/>
          <p:nvPr/>
        </p:nvSpPr>
        <p:spPr>
          <a:xfrm>
            <a:off x="3572048" y="4594657"/>
            <a:ext cx="152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C&amp;DH eliminates dead pixels per map</a:t>
            </a:r>
            <a:endParaRPr lang="en-US" sz="1200" dirty="0"/>
          </a:p>
        </p:txBody>
      </p:sp>
      <p:cxnSp>
        <p:nvCxnSpPr>
          <p:cNvPr id="44" name="Straight Arrow Connector 43"/>
          <p:cNvCxnSpPr>
            <a:stCxn id="33" idx="3"/>
          </p:cNvCxnSpPr>
          <p:nvPr/>
        </p:nvCxnSpPr>
        <p:spPr>
          <a:xfrm>
            <a:off x="8366760" y="2825033"/>
            <a:ext cx="0" cy="431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lowchart: Decision 44"/>
          <p:cNvSpPr/>
          <p:nvPr/>
        </p:nvSpPr>
        <p:spPr>
          <a:xfrm>
            <a:off x="7656559" y="4422654"/>
            <a:ext cx="1194099" cy="753035"/>
          </a:xfrm>
          <a:prstGeom prst="flowChartDecis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6" name="TextBox 45"/>
          <p:cNvSpPr txBox="1"/>
          <p:nvPr/>
        </p:nvSpPr>
        <p:spPr>
          <a:xfrm>
            <a:off x="7901979" y="4654516"/>
            <a:ext cx="758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Mode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901979" y="5171452"/>
            <a:ext cx="1118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CDS</a:t>
            </a:r>
            <a:endParaRPr lang="en-US" sz="1200" dirty="0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8257271" y="5176337"/>
            <a:ext cx="7626" cy="466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5" idx="1"/>
          </p:cNvCxnSpPr>
          <p:nvPr/>
        </p:nvCxnSpPr>
        <p:spPr>
          <a:xfrm flipH="1">
            <a:off x="6982494" y="4799172"/>
            <a:ext cx="674065" cy="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957757" y="4465040"/>
            <a:ext cx="1118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Processed</a:t>
            </a:r>
            <a:endParaRPr 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272018" y="5990940"/>
            <a:ext cx="1370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C&amp;DH transmits Processed frame</a:t>
            </a:r>
            <a:endParaRPr lang="en-US" sz="1200" dirty="0"/>
          </a:p>
        </p:txBody>
      </p:sp>
      <p:cxnSp>
        <p:nvCxnSpPr>
          <p:cNvPr id="52" name="Elbow Connector 51"/>
          <p:cNvCxnSpPr>
            <a:stCxn id="35" idx="1"/>
          </p:cNvCxnSpPr>
          <p:nvPr/>
        </p:nvCxnSpPr>
        <p:spPr>
          <a:xfrm rot="10800000" flipV="1">
            <a:off x="846353" y="4981588"/>
            <a:ext cx="310249" cy="100935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lowchart: Decision 59"/>
          <p:cNvSpPr/>
          <p:nvPr/>
        </p:nvSpPr>
        <p:spPr>
          <a:xfrm>
            <a:off x="5800715" y="4418417"/>
            <a:ext cx="1194099" cy="753035"/>
          </a:xfrm>
          <a:prstGeom prst="flowChartDecis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1" name="TextBox 60"/>
          <p:cNvSpPr txBox="1"/>
          <p:nvPr/>
        </p:nvSpPr>
        <p:spPr>
          <a:xfrm>
            <a:off x="5967112" y="4559967"/>
            <a:ext cx="911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Bad Pixel Map?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62" name="Straight Arrow Connector 61"/>
          <p:cNvCxnSpPr>
            <a:stCxn id="60" idx="1"/>
          </p:cNvCxnSpPr>
          <p:nvPr/>
        </p:nvCxnSpPr>
        <p:spPr>
          <a:xfrm flipH="1">
            <a:off x="5126650" y="4794935"/>
            <a:ext cx="674065" cy="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5101913" y="4460803"/>
            <a:ext cx="1118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Yes</a:t>
            </a:r>
            <a:endParaRPr lang="en-US" sz="1200" dirty="0"/>
          </a:p>
        </p:txBody>
      </p:sp>
      <p:cxnSp>
        <p:nvCxnSpPr>
          <p:cNvPr id="65" name="Elbow Connector 64"/>
          <p:cNvCxnSpPr>
            <a:stCxn id="60" idx="0"/>
            <a:endCxn id="35" idx="0"/>
          </p:cNvCxnSpPr>
          <p:nvPr/>
        </p:nvCxnSpPr>
        <p:spPr>
          <a:xfrm rot="16200000" flipH="1" flipV="1">
            <a:off x="4113500" y="2374157"/>
            <a:ext cx="240005" cy="4328524"/>
          </a:xfrm>
          <a:prstGeom prst="bentConnector3">
            <a:avLst>
              <a:gd name="adj1" fmla="val -9524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060349" y="4057884"/>
            <a:ext cx="1118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No</a:t>
            </a:r>
            <a:endParaRPr lang="en-US" sz="1200" dirty="0"/>
          </a:p>
        </p:txBody>
      </p:sp>
      <p:sp>
        <p:nvSpPr>
          <p:cNvPr id="53" name="TextBox 52"/>
          <p:cNvSpPr txBox="1"/>
          <p:nvPr/>
        </p:nvSpPr>
        <p:spPr>
          <a:xfrm>
            <a:off x="7586366" y="3212689"/>
            <a:ext cx="1560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M4 stores CDS frame</a:t>
            </a:r>
            <a:endParaRPr lang="en-US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7473214" y="3818452"/>
            <a:ext cx="1560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Read Request from Spacecraft</a:t>
            </a:r>
            <a:endParaRPr lang="en-US" sz="1200" dirty="0"/>
          </a:p>
        </p:txBody>
      </p:sp>
      <p:cxnSp>
        <p:nvCxnSpPr>
          <p:cNvPr id="57" name="Straight Arrow Connector 56"/>
          <p:cNvCxnSpPr>
            <a:stCxn id="54" idx="2"/>
            <a:endCxn id="45" idx="0"/>
          </p:cNvCxnSpPr>
          <p:nvPr/>
        </p:nvCxnSpPr>
        <p:spPr>
          <a:xfrm>
            <a:off x="8253608" y="4280117"/>
            <a:ext cx="1" cy="142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55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Lucy Overview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8533" y="996043"/>
            <a:ext cx="6176131" cy="3412671"/>
          </a:xfrm>
        </p:spPr>
        <p:txBody>
          <a:bodyPr>
            <a:normAutofit fontScale="85000" lnSpcReduction="10000"/>
          </a:bodyPr>
          <a:lstStyle/>
          <a:p>
            <a:pPr marL="338138" indent="-338138"/>
            <a:r>
              <a:rPr lang="en-US" sz="2400" dirty="0" smtClean="0"/>
              <a:t>Trojans are remnants of giant planet formation</a:t>
            </a:r>
          </a:p>
          <a:p>
            <a:pPr marL="795338" lvl="1" indent="-338138"/>
            <a:r>
              <a:rPr lang="en-US" sz="1800" dirty="0" smtClean="0">
                <a:solidFill>
                  <a:srgbClr val="000000"/>
                </a:solidFill>
              </a:rPr>
              <a:t>They  should be low density and volatile rich below a</a:t>
            </a:r>
          </a:p>
          <a:p>
            <a:pPr marL="795338" lvl="1" indent="-338138"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        desiccated surface layer with complex surface chemistry.</a:t>
            </a:r>
            <a:endParaRPr lang="en-US" sz="2400" dirty="0" smtClean="0"/>
          </a:p>
          <a:p>
            <a:pPr marL="338138" indent="-338138"/>
            <a:r>
              <a:rPr lang="en-US" sz="2400" dirty="0" smtClean="0"/>
              <a:t>But they are not a homogeneous population</a:t>
            </a:r>
          </a:p>
          <a:p>
            <a:pPr marL="744538" lvl="1" indent="-287338"/>
            <a:r>
              <a:rPr lang="en-US" sz="1800" dirty="0" smtClean="0"/>
              <a:t>Contain C-, D-, and P-type spectral types 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>
              <a:buNone/>
            </a:pPr>
            <a:endParaRPr lang="en-US" sz="1800" dirty="0" smtClean="0"/>
          </a:p>
          <a:p>
            <a:pPr marL="744538" lvl="1" indent="-287338"/>
            <a:endParaRPr lang="en-US" sz="1800" dirty="0" smtClean="0"/>
          </a:p>
          <a:p>
            <a:pPr marL="744538" lvl="1" indent="-287338"/>
            <a:r>
              <a:rPr lang="en-US" sz="1800" dirty="0" smtClean="0"/>
              <a:t>Have visible albedos from ~4 - ~15% </a:t>
            </a:r>
            <a:endParaRPr lang="en-US" sz="1600" dirty="0" smtClean="0"/>
          </a:p>
          <a:p>
            <a:pPr>
              <a:buNone/>
            </a:pPr>
            <a:endParaRPr lang="en-US" sz="2400" b="1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 descr="trojan_typ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8275" y="2374024"/>
            <a:ext cx="2680850" cy="1144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18094" y="3730208"/>
            <a:ext cx="1202267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sz="900" dirty="0" err="1" smtClean="0">
                <a:solidFill>
                  <a:schemeClr val="bg1">
                    <a:lumMod val="65000"/>
                  </a:schemeClr>
                </a:solidFill>
              </a:rPr>
              <a:t>DeMeo</a:t>
            </a:r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</a:rPr>
              <a:t> et al.)</a:t>
            </a:r>
            <a:endParaRPr lang="en-US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 descr="pW1_p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275" y="4038672"/>
            <a:ext cx="2824132" cy="19495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53687" y="5618134"/>
            <a:ext cx="1202267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sz="900" dirty="0" err="1" smtClean="0">
                <a:solidFill>
                  <a:schemeClr val="bg1">
                    <a:lumMod val="65000"/>
                  </a:schemeClr>
                </a:solidFill>
              </a:rPr>
              <a:t>Grav</a:t>
            </a:r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</a:rPr>
              <a:t> et al.)</a:t>
            </a:r>
            <a:endParaRPr lang="en-US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Picture 9" descr="Trojans-and-Greeks-11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4020" y="1034697"/>
            <a:ext cx="2540029" cy="2186009"/>
          </a:xfrm>
          <a:prstGeom prst="rect">
            <a:avLst/>
          </a:prstGeom>
        </p:spPr>
      </p:pic>
      <p:sp>
        <p:nvSpPr>
          <p:cNvPr id="11" name="Content Placeholder 1"/>
          <p:cNvSpPr txBox="1">
            <a:spLocks/>
          </p:cNvSpPr>
          <p:nvPr/>
        </p:nvSpPr>
        <p:spPr>
          <a:xfrm>
            <a:off x="0" y="6067263"/>
            <a:ext cx="8716337" cy="5577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3736" indent="-173736" algn="l" defTabSz="914400" rtl="0" eaLnBrk="1" latinLnBrk="0" hangingPunct="1">
              <a:spcBef>
                <a:spcPts val="24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173736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40664" indent="-173736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33272" indent="-173736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-173736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Trojans are very diverse, which makes them particularly exciting</a:t>
            </a:r>
          </a:p>
          <a:p>
            <a:pPr lvl="1"/>
            <a:r>
              <a:rPr lang="en-US" dirty="0" smtClean="0"/>
              <a:t>None have been viewed up close</a:t>
            </a:r>
          </a:p>
          <a:p>
            <a:pPr lvl="1"/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195888" y="3115182"/>
            <a:ext cx="4225698" cy="56071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795338" lvl="1" indent="-338138" fontAlgn="auto">
              <a:lnSpc>
                <a:spcPct val="10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744538" marR="0" lvl="1" indent="-2873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Wide range of colors.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744538" marR="0" lvl="1" indent="-2873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13" name="Picture 12" descr="Emer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61365" y="3854422"/>
            <a:ext cx="3119001" cy="21820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51353" y="5230414"/>
            <a:ext cx="1202267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</a:rPr>
              <a:t>(Emery et al.)</a:t>
            </a:r>
            <a:endParaRPr lang="en-US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>
          <a:xfrm>
            <a:off x="6858000" y="642747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69FCF4-0A44-4CE5-BF3C-9C3DCC65416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1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Lucy Org Chart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38099" y="998739"/>
            <a:ext cx="9105901" cy="5553214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0233" y="1279893"/>
            <a:ext cx="2057400" cy="48890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000" u="sng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SCIENCE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Project Scientist (Noll/GSFC)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Deputy PS (</a:t>
            </a:r>
            <a:r>
              <a:rPr lang="en-US" sz="10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Marchi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/</a:t>
            </a:r>
            <a:r>
              <a:rPr lang="en-US" sz="10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SwRI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320233" y="1823828"/>
            <a:ext cx="2057400" cy="4033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000" cap="all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Communication and Public Engagement 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(</a:t>
            </a:r>
            <a:r>
              <a:rPr lang="en-US" sz="10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Kretke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/SwRI)</a:t>
            </a:r>
            <a:endParaRPr lang="en-US" sz="1000" dirty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233" y="2257491"/>
            <a:ext cx="2057400" cy="30439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000" cap="all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Office of Communications 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(Neal-Jones/GSFC)</a:t>
            </a:r>
            <a:endParaRPr lang="en-US" sz="1000" dirty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22956" y="1199908"/>
            <a:ext cx="2209800" cy="73152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000" u="sng" cap="all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Principal investigator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PI (</a:t>
            </a:r>
            <a:r>
              <a:rPr lang="en-US" sz="10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Levison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/</a:t>
            </a:r>
            <a:r>
              <a:rPr lang="en-US" sz="10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SwRI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Deputy PI (</a:t>
            </a:r>
            <a:r>
              <a:rPr lang="en-US" sz="10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Olkin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/</a:t>
            </a:r>
            <a:r>
              <a:rPr lang="en-US" sz="10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SwRI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99556" y="1329934"/>
            <a:ext cx="2070099" cy="47619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000" u="sng" cap="all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Management Advisory Group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(Burch/SwRI), (</a:t>
            </a:r>
            <a:r>
              <a:rPr lang="en-US" sz="10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Scolese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/GSFC), </a:t>
            </a:r>
            <a:r>
              <a:rPr lang="en-US" sz="1000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(Callahan/LM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)</a:t>
            </a:r>
            <a:endParaRPr lang="en-US" sz="1000" dirty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47202" y="2528086"/>
            <a:ext cx="2228760" cy="14907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000" u="sng" cap="all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Safety &amp; Mission Assurance (GSFC)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CSO (Haskell)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EEE Parts (Williams)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Reliability (Knapp, </a:t>
            </a:r>
            <a:r>
              <a:rPr lang="en-US" sz="10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Alimardani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, </a:t>
            </a:r>
            <a:r>
              <a:rPr lang="en-US" sz="10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Sindjui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Materials (Mohammed)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Radiation (Casey)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Safety (Hill)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S/W QE (</a:t>
            </a:r>
            <a:r>
              <a:rPr lang="en-US" sz="10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Whitelock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H/W QE (Dimarco, Knight, </a:t>
            </a:r>
            <a:r>
              <a:rPr lang="en-US" sz="10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Ott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)</a:t>
            </a:r>
            <a:endParaRPr lang="en-US" sz="1000" dirty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08182" y="2118332"/>
            <a:ext cx="2061473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000" u="sng" cap="all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Procurement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Aqueche, Moore/GSFC</a:t>
            </a:r>
            <a:endParaRPr lang="en-US" sz="1000" dirty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589756" y="2651732"/>
            <a:ext cx="0" cy="1828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522956" y="2016253"/>
            <a:ext cx="2209800" cy="94045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000" u="sng" cap="all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Project Management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PM (Donnelly/GSFC)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DPM (Douglas-Bradshaw/GSFC)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DPM/R (Elliott/GSFC)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Payload DPM (Andrews/</a:t>
            </a:r>
            <a:r>
              <a:rPr lang="en-US" sz="10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SwRI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)</a:t>
            </a:r>
            <a:endParaRPr lang="en-US" sz="1000" dirty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384121" y="2059465"/>
            <a:ext cx="45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837156" y="1735898"/>
            <a:ext cx="685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841869" y="1735898"/>
            <a:ext cx="0" cy="3235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79956" y="3413732"/>
            <a:ext cx="2590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882618" y="4635800"/>
            <a:ext cx="1201504" cy="122456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000" u="sng" cap="all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Launch Segment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LSM 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(Carson/GSFC)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LSP/MIM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(</a:t>
            </a:r>
            <a:r>
              <a:rPr lang="en-US" sz="10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Calero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/KSC)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43468" y="5004942"/>
            <a:ext cx="1047601" cy="12815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000" dirty="0" smtClean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  <a:p>
            <a:pPr algn="ctr">
              <a:buNone/>
            </a:pPr>
            <a:endParaRPr lang="en-US" sz="1000" dirty="0" smtClean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1000" u="sng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L’LORRI (APL)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IPI (Weaver)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DPI (</a:t>
            </a:r>
            <a:r>
              <a:rPr lang="en-US" sz="10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Dello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Russo)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IPM (Adams)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IS (Spencer/</a:t>
            </a:r>
            <a:r>
              <a:rPr lang="en-US" sz="10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SwRI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ISE (Wilson)</a:t>
            </a:r>
          </a:p>
          <a:p>
            <a:pPr algn="ctr"/>
            <a:endParaRPr lang="en-US" sz="1000" dirty="0" smtClean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  <a:p>
            <a:pPr algn="ctr"/>
            <a:endParaRPr lang="en-US" sz="1000" dirty="0" smtClean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  <a:p>
            <a:pPr algn="ctr"/>
            <a:endParaRPr lang="en-US" sz="1000" dirty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48186" y="5004942"/>
            <a:ext cx="1162081" cy="128439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000" dirty="0" smtClean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  <a:p>
            <a:pPr algn="ctr">
              <a:buNone/>
            </a:pPr>
            <a:endParaRPr lang="en-US" sz="1000" dirty="0" smtClean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  <a:p>
            <a:pPr algn="ctr">
              <a:buNone/>
            </a:pPr>
            <a:endParaRPr lang="en-US" sz="1000" dirty="0" smtClean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1000" u="sng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L’TES (ASU)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IPI (Christensen)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DPI / IS </a:t>
            </a:r>
            <a:r>
              <a:rPr lang="en-US" sz="1000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(Hamilton/</a:t>
            </a:r>
            <a:r>
              <a:rPr lang="en-US" sz="1000" dirty="0" err="1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SwRI</a:t>
            </a:r>
            <a:r>
              <a:rPr lang="en-US" sz="1000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IPM (Patel)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ISE (Mehall)</a:t>
            </a:r>
          </a:p>
          <a:p>
            <a:pPr algn="ctr"/>
            <a:endParaRPr lang="en-US" sz="1000" dirty="0" smtClean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  <a:p>
            <a:pPr algn="ctr"/>
            <a:endParaRPr lang="en-US" sz="1000" dirty="0" smtClean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  <a:p>
            <a:pPr algn="ctr"/>
            <a:endParaRPr lang="en-US" sz="1000" dirty="0" smtClean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  <a:p>
            <a:pPr algn="ctr"/>
            <a:endParaRPr lang="en-US" sz="1000" dirty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55675" y="4996779"/>
            <a:ext cx="1153273" cy="129255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000" u="sng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L’Ralph</a:t>
            </a:r>
            <a:r>
              <a:rPr lang="en-US" sz="1000" u="sng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(GSFC)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IPI (Reuter)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DPI (Simon)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IPM (J. </a:t>
            </a:r>
            <a:r>
              <a:rPr lang="en-US" sz="100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Simpson)</a:t>
            </a:r>
            <a:endParaRPr lang="en-US" sz="1000" dirty="0" smtClean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DIPM (Dolch)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IS (Howett/</a:t>
            </a:r>
            <a:r>
              <a:rPr lang="en-US" sz="10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SwRI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IS (Grundy/Lowell)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ISE (Garrison)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03556" y="4483400"/>
            <a:ext cx="784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12" idx="1"/>
          </p:cNvCxnSpPr>
          <p:nvPr/>
        </p:nvCxnSpPr>
        <p:spPr>
          <a:xfrm>
            <a:off x="5741382" y="2270732"/>
            <a:ext cx="106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732756" y="2727027"/>
            <a:ext cx="112260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560782" y="4483400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665955" y="3107907"/>
            <a:ext cx="2113209" cy="112952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000" u="sng" cap="all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Project Office (GSFC)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Finance (Bradel, Crigger, Bond)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Project Support (Pszcolka, McCall)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Scheduling (Rogers, Hegarty)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EVM (Smith)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CM/DM (R. Berry, Prats)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379956" y="1514237"/>
            <a:ext cx="1143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9" idx="3"/>
          </p:cNvCxnSpPr>
          <p:nvPr/>
        </p:nvCxnSpPr>
        <p:spPr>
          <a:xfrm>
            <a:off x="5732756" y="1565668"/>
            <a:ext cx="1046408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79956" y="2395959"/>
            <a:ext cx="1143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9" idx="2"/>
            <a:endCxn id="14" idx="0"/>
          </p:cNvCxnSpPr>
          <p:nvPr/>
        </p:nvCxnSpPr>
        <p:spPr>
          <a:xfrm>
            <a:off x="4627856" y="1931428"/>
            <a:ext cx="0" cy="8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31032" y="2604381"/>
            <a:ext cx="2046601" cy="184157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000" u="sng" cap="all" dirty="0" smtClean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1000" u="sng" cap="all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Systems Engineering (GSFC)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PSE (Thompson)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Deputy PSE </a:t>
            </a:r>
            <a:r>
              <a:rPr lang="en-US" sz="1000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(</a:t>
            </a:r>
            <a:r>
              <a:rPr lang="en-US" sz="1000" dirty="0" err="1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Sekerak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SC Systems Lead (Hageman)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Payload SE (Vincent/</a:t>
            </a:r>
            <a:r>
              <a:rPr lang="en-US" sz="1000" dirty="0" err="1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SwRI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Contamination Ctrl (Lorentson)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Encounter SE (</a:t>
            </a:r>
            <a:r>
              <a:rPr lang="en-US" sz="10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Starin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Risk Manager (Tillard)</a:t>
            </a:r>
          </a:p>
          <a:p>
            <a:pPr algn="ctr">
              <a:buNone/>
            </a:pPr>
            <a:r>
              <a:rPr lang="en-US" sz="10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/>
              </a:rPr>
              <a:t>Con Ops (Wasiak)</a:t>
            </a:r>
          </a:p>
          <a:p>
            <a:pPr algn="ctr">
              <a:buNone/>
            </a:pPr>
            <a:r>
              <a:rPr lang="en-US" sz="10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/>
              </a:rPr>
              <a:t>Verification &amp; Validation (Pevear)</a:t>
            </a:r>
          </a:p>
          <a:p>
            <a:pPr algn="ctr">
              <a:buNone/>
            </a:pPr>
            <a:r>
              <a:rPr lang="en-US" sz="10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/>
              </a:rPr>
              <a:t>S/W Systems Manager (Wilson)</a:t>
            </a:r>
          </a:p>
          <a:p>
            <a:pPr algn="ctr">
              <a:buNone/>
            </a:pPr>
            <a:r>
              <a:rPr lang="en-US" sz="10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/>
              </a:rPr>
              <a:t>Launch Vehicle (Carson)</a:t>
            </a:r>
          </a:p>
          <a:p>
            <a:pPr algn="ctr">
              <a:buNone/>
            </a:pPr>
            <a:endParaRPr lang="en-US" sz="1000" dirty="0" smtClean="0">
              <a:solidFill>
                <a:srgbClr val="000000"/>
              </a:solidFill>
              <a:latin typeface="Arial Narrow" panose="020B0606020202030204" pitchFamily="34" charset="0"/>
              <a:ea typeface="Times New Roman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2287499" y="4483400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12982" y="4483400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178374" y="4635800"/>
            <a:ext cx="1105216" cy="140899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000" u="sng" cap="all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Spacecraft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SC Manager (Jenkens/GSFC)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PM (Halbrook/LM)</a:t>
            </a:r>
          </a:p>
          <a:p>
            <a:pPr algn="ctr">
              <a:buNone/>
            </a:pPr>
            <a:r>
              <a:rPr lang="en-US" sz="10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Eng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10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Mgr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(</a:t>
            </a:r>
            <a:r>
              <a:rPr lang="en-US" sz="10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Lipe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/LM)</a:t>
            </a:r>
          </a:p>
          <a:p>
            <a:pPr algn="ctr">
              <a:buNone/>
            </a:pP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CSE (Altonen/LM)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658307" y="4635800"/>
            <a:ext cx="1474659" cy="140899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000" u="sng" cap="all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Ground &amp; Operations</a:t>
            </a:r>
          </a:p>
          <a:p>
            <a:pPr algn="ctr">
              <a:buNone/>
            </a:pPr>
            <a:r>
              <a:rPr lang="en-US" sz="1000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GS&amp;O 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Manager (Wasiak/GSFC</a:t>
            </a:r>
            <a:r>
              <a:rPr lang="en-US" sz="1000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)</a:t>
            </a:r>
          </a:p>
          <a:p>
            <a:pPr algn="ctr">
              <a:buNone/>
            </a:pPr>
            <a:r>
              <a:rPr lang="en-US" sz="1000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SOC (Parker/SwRI)</a:t>
            </a:r>
          </a:p>
          <a:p>
            <a:pPr algn="ctr">
              <a:buNone/>
            </a:pPr>
            <a:r>
              <a:rPr lang="en-US" sz="1000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MOC (</a:t>
            </a:r>
            <a:r>
              <a:rPr lang="en-US" sz="1000" dirty="0" err="1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Effertz</a:t>
            </a:r>
            <a:r>
              <a:rPr lang="en-US" sz="1000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/LM)</a:t>
            </a:r>
          </a:p>
          <a:p>
            <a:pPr algn="ctr">
              <a:buNone/>
            </a:pPr>
            <a:r>
              <a:rPr lang="en-US" sz="1000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NOC (Hoffman/</a:t>
            </a:r>
            <a:r>
              <a:rPr lang="en-US" sz="1000" dirty="0" err="1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KinetX</a:t>
            </a:r>
            <a:r>
              <a:rPr lang="en-US" sz="1000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)</a:t>
            </a:r>
          </a:p>
          <a:p>
            <a:pPr algn="ctr">
              <a:buNone/>
            </a:pPr>
            <a:r>
              <a:rPr lang="en-US" sz="1000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DSN (Monson/JPL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)</a:t>
            </a:r>
            <a:endParaRPr lang="en-US" sz="1000" dirty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3709405" y="4490900"/>
            <a:ext cx="0" cy="1385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894799" y="4486704"/>
            <a:ext cx="0" cy="167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323170" y="4635303"/>
            <a:ext cx="3465480" cy="23805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000" cap="all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Payloads</a:t>
            </a:r>
            <a:endParaRPr lang="en-US" sz="1000" cap="all" dirty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4885678" y="4874872"/>
            <a:ext cx="0" cy="1385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037556" y="4875275"/>
            <a:ext cx="0" cy="1385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256756" y="4875275"/>
            <a:ext cx="0" cy="1385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151401" y="4629715"/>
            <a:ext cx="1461498" cy="141508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000" u="sng" cap="all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FLIGHT DYNAMICS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FD Lead (K. Berry/GSFC</a:t>
            </a:r>
            <a:r>
              <a:rPr lang="en-US" sz="1000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Navigation (</a:t>
            </a:r>
            <a:r>
              <a:rPr lang="en-US" sz="10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Stanbridge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/</a:t>
            </a:r>
            <a:r>
              <a:rPr lang="en-US" sz="10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KinetX</a:t>
            </a:r>
            <a:r>
              <a:rPr lang="en-US" sz="1000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10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/>
              </a:rPr>
              <a:t>Mission </a:t>
            </a:r>
            <a:r>
              <a:rPr lang="en-US" sz="1000" dirty="0">
                <a:solidFill>
                  <a:srgbClr val="000000"/>
                </a:solidFill>
                <a:latin typeface="Arial Narrow" panose="020B0606020202030204" pitchFamily="34" charset="0"/>
                <a:ea typeface="Times New Roman"/>
              </a:rPr>
              <a:t>Design </a:t>
            </a:r>
            <a:r>
              <a:rPr lang="en-US" sz="10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/>
              </a:rPr>
              <a:t>(Sutter/LM) 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Optimization (Englander/GSFC)</a:t>
            </a:r>
            <a:endParaRPr lang="en-US" sz="1000" dirty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11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46663" y="1599578"/>
          <a:ext cx="8443749" cy="4308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45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145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145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26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Instrument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Payload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Mission or Spacecraft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3548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25338" y="2124002"/>
            <a:ext cx="23057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Risks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12749" y="2124002"/>
            <a:ext cx="23057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Risks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956060" y="2262502"/>
            <a:ext cx="5025259" cy="0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15835" y="1985502"/>
            <a:ext cx="23057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/>
              <a:t>Oversight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12749" y="2648426"/>
            <a:ext cx="23057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L2 Requirements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25338" y="2651733"/>
            <a:ext cx="23057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L3 Requirements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2358080" y="2786926"/>
            <a:ext cx="4256690" cy="0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369044" y="2509926"/>
            <a:ext cx="23057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/>
              <a:t>Oversight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5338" y="3157359"/>
            <a:ext cx="23057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ICD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12749" y="3157359"/>
            <a:ext cx="23057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ICD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2009268" y="3311349"/>
            <a:ext cx="502525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369044" y="3034350"/>
            <a:ext cx="23057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/>
              <a:t>Oversight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415683" y="4076664"/>
            <a:ext cx="23057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GOLD Compliance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212749" y="4079860"/>
            <a:ext cx="23057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GOLD Compliance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25338" y="4079860"/>
            <a:ext cx="23057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/>
              <a:t>Inputs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2009268" y="4215164"/>
            <a:ext cx="1791357" cy="1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5284555" y="4215164"/>
            <a:ext cx="1330215" cy="2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423565" y="4545690"/>
            <a:ext cx="23057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Payload Con Ops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220631" y="4548886"/>
            <a:ext cx="23057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Mission Con Ops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33220" y="4548886"/>
            <a:ext cx="23057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/>
              <a:t>Inputs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 flipV="1">
            <a:off x="2017150" y="4684190"/>
            <a:ext cx="1791357" cy="1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5292437" y="4684190"/>
            <a:ext cx="1330215" cy="2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212749" y="4961188"/>
            <a:ext cx="23057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Resource Request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25338" y="4960161"/>
            <a:ext cx="23057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Resource Requests</a:t>
            </a:r>
          </a:p>
        </p:txBody>
      </p:sp>
      <p:sp>
        <p:nvSpPr>
          <p:cNvPr id="30" name="Title 5">
            <a:extLst>
              <a:ext uri="{FF2B5EF4-FFF2-40B4-BE49-F238E27FC236}">
                <a16:creationId xmlns="" xmlns:a16="http://schemas.microsoft.com/office/drawing/2014/main" id="{7DFD5525-7B45-49B1-93FE-FA6DD57FD3FE}"/>
              </a:ext>
            </a:extLst>
          </p:cNvPr>
          <p:cNvSpPr txBox="1">
            <a:spLocks/>
          </p:cNvSpPr>
          <p:nvPr/>
        </p:nvSpPr>
        <p:spPr>
          <a:xfrm>
            <a:off x="0" y="53699"/>
            <a:ext cx="9144000" cy="5550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0" dirty="0">
                <a:latin typeface="Rockwell Extra Bold" charset="0"/>
              </a:rPr>
              <a:t>Payload Office and PLSE Role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49B1E1A8-5F0D-48B9-96A6-5415C0D40EE5}"/>
              </a:ext>
            </a:extLst>
          </p:cNvPr>
          <p:cNvSpPr txBox="1"/>
          <p:nvPr/>
        </p:nvSpPr>
        <p:spPr>
          <a:xfrm>
            <a:off x="6240678" y="5333814"/>
            <a:ext cx="23057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Resource Allocations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DB267703-D27F-45A6-9ACB-3131634820BB}"/>
              </a:ext>
            </a:extLst>
          </p:cNvPr>
          <p:cNvSpPr txBox="1"/>
          <p:nvPr/>
        </p:nvSpPr>
        <p:spPr>
          <a:xfrm>
            <a:off x="553267" y="5332787"/>
            <a:ext cx="23057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Resource Allocations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24EC50E-55D5-470E-B27D-74648F6031C5}"/>
              </a:ext>
            </a:extLst>
          </p:cNvPr>
          <p:cNvSpPr txBox="1"/>
          <p:nvPr/>
        </p:nvSpPr>
        <p:spPr>
          <a:xfrm>
            <a:off x="3422765" y="4951828"/>
            <a:ext cx="23057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Payload CCB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="" xmlns:a16="http://schemas.microsoft.com/office/drawing/2014/main" id="{349CDBFA-AEE1-4B27-87C2-79F18AE3D84B}"/>
              </a:ext>
            </a:extLst>
          </p:cNvPr>
          <p:cNvCxnSpPr>
            <a:cxnSpLocks/>
          </p:cNvCxnSpPr>
          <p:nvPr/>
        </p:nvCxnSpPr>
        <p:spPr>
          <a:xfrm>
            <a:off x="2526970" y="5071179"/>
            <a:ext cx="1280737" cy="1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="" xmlns:a16="http://schemas.microsoft.com/office/drawing/2014/main" id="{D1B36047-F784-422C-9105-4B28F2C1C5D2}"/>
              </a:ext>
            </a:extLst>
          </p:cNvPr>
          <p:cNvCxnSpPr>
            <a:cxnSpLocks/>
          </p:cNvCxnSpPr>
          <p:nvPr/>
        </p:nvCxnSpPr>
        <p:spPr>
          <a:xfrm flipV="1">
            <a:off x="5291637" y="5071179"/>
            <a:ext cx="1330215" cy="2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AEC1E35E-C843-4068-9883-E8C8C904F322}"/>
              </a:ext>
            </a:extLst>
          </p:cNvPr>
          <p:cNvSpPr txBox="1"/>
          <p:nvPr/>
        </p:nvSpPr>
        <p:spPr>
          <a:xfrm>
            <a:off x="3414885" y="3664153"/>
            <a:ext cx="23057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Inst. Applicability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DDC8DC4C-A177-4A8E-9A7C-F52389862708}"/>
              </a:ext>
            </a:extLst>
          </p:cNvPr>
          <p:cNvSpPr txBox="1"/>
          <p:nvPr/>
        </p:nvSpPr>
        <p:spPr>
          <a:xfrm>
            <a:off x="6211951" y="3667349"/>
            <a:ext cx="23057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GOLD Rules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7049B1BD-F868-41D1-A60A-6CC1C68E51E2}"/>
              </a:ext>
            </a:extLst>
          </p:cNvPr>
          <p:cNvSpPr txBox="1"/>
          <p:nvPr/>
        </p:nvSpPr>
        <p:spPr>
          <a:xfrm>
            <a:off x="524541" y="3667349"/>
            <a:ext cx="175906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/>
              <a:t>Requirements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275A6CDF-8B00-481F-8713-D224C334249C}"/>
              </a:ext>
            </a:extLst>
          </p:cNvPr>
          <p:cNvCxnSpPr>
            <a:cxnSpLocks/>
          </p:cNvCxnSpPr>
          <p:nvPr/>
        </p:nvCxnSpPr>
        <p:spPr>
          <a:xfrm flipH="1">
            <a:off x="1956061" y="3781093"/>
            <a:ext cx="1787714" cy="1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="" xmlns:a16="http://schemas.microsoft.com/office/drawing/2014/main" id="{ECF98156-7C57-4546-A7D1-C67588B8C4B1}"/>
              </a:ext>
            </a:extLst>
          </p:cNvPr>
          <p:cNvCxnSpPr>
            <a:cxnSpLocks/>
          </p:cNvCxnSpPr>
          <p:nvPr/>
        </p:nvCxnSpPr>
        <p:spPr>
          <a:xfrm flipH="1">
            <a:off x="5337990" y="3781094"/>
            <a:ext cx="1493679" cy="0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0B67EB4C-A6C6-48CE-AF4B-626A65232182}"/>
              </a:ext>
            </a:extLst>
          </p:cNvPr>
          <p:cNvSpPr txBox="1"/>
          <p:nvPr/>
        </p:nvSpPr>
        <p:spPr>
          <a:xfrm>
            <a:off x="3357088" y="5338815"/>
            <a:ext cx="23057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ICDs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="" xmlns:a16="http://schemas.microsoft.com/office/drawing/2014/main" id="{900095FE-7E18-4244-8632-071EA80C5EE9}"/>
              </a:ext>
            </a:extLst>
          </p:cNvPr>
          <p:cNvCxnSpPr>
            <a:cxnSpLocks/>
          </p:cNvCxnSpPr>
          <p:nvPr/>
        </p:nvCxnSpPr>
        <p:spPr>
          <a:xfrm flipH="1">
            <a:off x="2520497" y="5454709"/>
            <a:ext cx="1438711" cy="0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="" xmlns:a16="http://schemas.microsoft.com/office/drawing/2014/main" id="{442CFD57-6C6C-44D6-A32C-DCC9ACF67C52}"/>
              </a:ext>
            </a:extLst>
          </p:cNvPr>
          <p:cNvCxnSpPr>
            <a:cxnSpLocks/>
          </p:cNvCxnSpPr>
          <p:nvPr/>
        </p:nvCxnSpPr>
        <p:spPr>
          <a:xfrm flipH="1">
            <a:off x="5291637" y="5461317"/>
            <a:ext cx="1267984" cy="0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68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L’Ralph</a:t>
            </a:r>
            <a:r>
              <a:rPr lang="en-US" dirty="0" smtClean="0"/>
              <a:t> Org Chart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9DEB83A-6D1E-3C4B-AED4-E65CFE50ECA3}"/>
              </a:ext>
            </a:extLst>
          </p:cNvPr>
          <p:cNvSpPr txBox="1"/>
          <p:nvPr/>
        </p:nvSpPr>
        <p:spPr>
          <a:xfrm>
            <a:off x="228600" y="6217815"/>
            <a:ext cx="8679369" cy="2539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>
                <a:latin typeface="Arial" panose="020B0604020202020204" pitchFamily="34" charset="0"/>
                <a:cs typeface="Arial" pitchFamily="34" charset="0"/>
              </a:rPr>
              <a:t>L’Ralph’s</a:t>
            </a:r>
            <a:r>
              <a:rPr lang="en-US" sz="1050" b="1" dirty="0">
                <a:latin typeface="Arial" pitchFamily="34" charset="0"/>
                <a:cs typeface="Arial" pitchFamily="34" charset="0"/>
              </a:rPr>
              <a:t> Org Chart shows clear lines of </a:t>
            </a:r>
            <a:r>
              <a:rPr lang="en-US" sz="1050" b="1" dirty="0" smtClean="0">
                <a:latin typeface="Arial" pitchFamily="34" charset="0"/>
                <a:cs typeface="Arial" pitchFamily="34" charset="0"/>
              </a:rPr>
              <a:t>responsibility</a:t>
            </a:r>
            <a:endParaRPr lang="en-US" sz="105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17513"/>
            <a:ext cx="8355516" cy="510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0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Flexible Fault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Since we can never revisit a target…</a:t>
            </a:r>
          </a:p>
          <a:p>
            <a:pPr lvl="0"/>
            <a:r>
              <a:rPr lang="en-US" dirty="0" smtClean="0"/>
              <a:t>…We want to make sure we don’t go into </a:t>
            </a:r>
            <a:r>
              <a:rPr lang="en-US" dirty="0" err="1" smtClean="0"/>
              <a:t>safehold</a:t>
            </a:r>
            <a:r>
              <a:rPr lang="en-US" dirty="0" smtClean="0"/>
              <a:t> during a critical time</a:t>
            </a:r>
          </a:p>
          <a:p>
            <a:pPr lvl="1"/>
            <a:r>
              <a:rPr lang="en-US" dirty="0" smtClean="0"/>
              <a:t>Instrument is tasked with identifying faults but not </a:t>
            </a:r>
            <a:r>
              <a:rPr lang="en-US" dirty="0" err="1" smtClean="0"/>
              <a:t>safing</a:t>
            </a:r>
            <a:r>
              <a:rPr lang="en-US" dirty="0" smtClean="0"/>
              <a:t> itself, just sending a “safe me” message to the spacecraft</a:t>
            </a:r>
          </a:p>
          <a:p>
            <a:pPr lvl="1"/>
            <a:r>
              <a:rPr lang="en-US" dirty="0" smtClean="0"/>
              <a:t>Depending on project risk posture and encounter timeline, the spacecraft may be configured to reset the instrument, switch sides, or do nothing</a:t>
            </a:r>
          </a:p>
          <a:p>
            <a:pPr lvl="1"/>
            <a:r>
              <a:rPr lang="en-US" dirty="0" smtClean="0"/>
              <a:t>Side-effect: we’ve had to add this fault management into our GSE since the instrument can’t safe itself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01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Redundancy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Since we can never revisit a target…</a:t>
            </a:r>
          </a:p>
          <a:p>
            <a:pPr lvl="0"/>
            <a:r>
              <a:rPr lang="en-US" dirty="0" smtClean="0"/>
              <a:t>…We want to make sure that science data isn’t lost or corrupted</a:t>
            </a:r>
          </a:p>
          <a:p>
            <a:pPr lvl="1"/>
            <a:r>
              <a:rPr lang="en-US" dirty="0" smtClean="0"/>
              <a:t>Instrument records science data on flash memory in the MEB</a:t>
            </a:r>
          </a:p>
          <a:p>
            <a:pPr lvl="1"/>
            <a:r>
              <a:rPr lang="en-US" dirty="0" smtClean="0"/>
              <a:t>Instrument sends a copy of that science data to the Spacecraft as soon as possible, but maintains the original copy until the group commands it to erase</a:t>
            </a:r>
          </a:p>
          <a:p>
            <a:pPr lvl="1"/>
            <a:r>
              <a:rPr lang="en-US" dirty="0" smtClean="0"/>
              <a:t>If an error in science data is found on the ground, science data can be replayed from spacecraft memory OR instrument memory</a:t>
            </a:r>
          </a:p>
          <a:p>
            <a:pPr lvl="1"/>
            <a:r>
              <a:rPr lang="en-US" dirty="0" smtClean="0"/>
              <a:t>Cross-strapping allows the spacecraft to access science data from either side of the instrument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86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Saving More Than We Need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Since we can never revisit a target…</a:t>
            </a:r>
          </a:p>
          <a:p>
            <a:pPr lvl="0"/>
            <a:r>
              <a:rPr lang="en-US" dirty="0" smtClean="0"/>
              <a:t>…We can’t decide we want more data than we took</a:t>
            </a:r>
          </a:p>
          <a:p>
            <a:pPr lvl="1"/>
            <a:r>
              <a:rPr lang="en-US" dirty="0" smtClean="0"/>
              <a:t>Instrument records LEISA data in CDS format before super-</a:t>
            </a:r>
            <a:r>
              <a:rPr lang="en-US" dirty="0" err="1" smtClean="0"/>
              <a:t>pixeling</a:t>
            </a:r>
            <a:endParaRPr lang="en-US" dirty="0" smtClean="0"/>
          </a:p>
          <a:p>
            <a:pPr lvl="1"/>
            <a:r>
              <a:rPr lang="en-US" dirty="0" smtClean="0"/>
              <a:t>Super-</a:t>
            </a:r>
            <a:r>
              <a:rPr lang="en-US" dirty="0" err="1" smtClean="0"/>
              <a:t>pixeled</a:t>
            </a:r>
            <a:r>
              <a:rPr lang="en-US" dirty="0" smtClean="0"/>
              <a:t> data is sent to the spacecraft and ground</a:t>
            </a:r>
          </a:p>
          <a:p>
            <a:pPr lvl="1"/>
            <a:r>
              <a:rPr lang="en-US" dirty="0" smtClean="0"/>
              <a:t>Un-summed data is maintained in instrument memory in case the ground later requests higher-resolution data</a:t>
            </a:r>
          </a:p>
          <a:p>
            <a:pPr lvl="1"/>
            <a:r>
              <a:rPr lang="en-US" dirty="0" smtClean="0"/>
              <a:t>Instrument records all 6 MVIC bands for all observations</a:t>
            </a:r>
          </a:p>
          <a:p>
            <a:pPr lvl="1"/>
            <a:r>
              <a:rPr lang="en-US" dirty="0" smtClean="0"/>
              <a:t>Only the desired bands are sent to the spacecraft and ground</a:t>
            </a:r>
          </a:p>
          <a:p>
            <a:pPr lvl="1"/>
            <a:r>
              <a:rPr lang="en-US" dirty="0" smtClean="0"/>
              <a:t>All bands are maintained in instrument memory in case the ground later requests the others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89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Mass Threat Burn-Down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143000"/>
            <a:ext cx="8276602" cy="5334000"/>
          </a:xfrm>
        </p:spPr>
        <p:txBody>
          <a:bodyPr>
            <a:normAutofit/>
          </a:bodyPr>
          <a:lstStyle/>
          <a:p>
            <a:pPr lvl="0"/>
            <a:r>
              <a:rPr lang="en-US" sz="2000" dirty="0"/>
              <a:t>Since we </a:t>
            </a:r>
            <a:r>
              <a:rPr lang="en-US" sz="2000" dirty="0" smtClean="0"/>
              <a:t>launch on an interplanetary trajectory…</a:t>
            </a:r>
            <a:endParaRPr lang="en-US" sz="2000" dirty="0"/>
          </a:p>
          <a:p>
            <a:pPr lvl="0"/>
            <a:r>
              <a:rPr lang="en-US" sz="2000" dirty="0" smtClean="0"/>
              <a:t>…Mass has to be tightly managed</a:t>
            </a:r>
            <a:endParaRPr lang="en-US" sz="2000" dirty="0"/>
          </a:p>
          <a:p>
            <a:r>
              <a:rPr lang="en-US" sz="2000" dirty="0" smtClean="0"/>
              <a:t>Mass threats/opportunities were tracked from SRR through December 2018 (when the final mass threat was retired)</a:t>
            </a:r>
          </a:p>
          <a:p>
            <a:pPr lvl="1"/>
            <a:r>
              <a:rPr lang="en-US" sz="1600" dirty="0" smtClean="0"/>
              <a:t>Initial estimates ranged from -2kg to +6kg, with a probability-weighted average of 2.8kg MEV</a:t>
            </a:r>
          </a:p>
          <a:p>
            <a:pPr lvl="1"/>
            <a:r>
              <a:rPr lang="en-US" sz="1600" dirty="0" smtClean="0"/>
              <a:t>Final realized mass change was 2.9kg MEV</a:t>
            </a:r>
            <a:endParaRPr lang="en-US" sz="1600" dirty="0"/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496" y="3245840"/>
            <a:ext cx="4548010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Ralph Technical Reporting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07308" y="1986108"/>
            <a:ext cx="156882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Mission Systems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27138" y="870185"/>
            <a:ext cx="156882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Mission</a:t>
            </a:r>
          </a:p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27138" y="2992151"/>
            <a:ext cx="156882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Payload Systems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07308" y="4108074"/>
            <a:ext cx="156882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Ralph Systems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27138" y="5114117"/>
            <a:ext cx="156882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Core MEB</a:t>
            </a:r>
          </a:p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04490" y="4108074"/>
            <a:ext cx="156882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Spacecraft Systems</a:t>
            </a:r>
          </a:p>
        </p:txBody>
      </p:sp>
      <p:cxnSp>
        <p:nvCxnSpPr>
          <p:cNvPr id="12" name="Straight Arrow Connector 11"/>
          <p:cNvCxnSpPr>
            <a:stCxn id="5" idx="0"/>
            <a:endCxn id="6" idx="2"/>
          </p:cNvCxnSpPr>
          <p:nvPr/>
        </p:nvCxnSpPr>
        <p:spPr>
          <a:xfrm flipH="1" flipV="1">
            <a:off x="2811550" y="1454960"/>
            <a:ext cx="2080170" cy="53114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0"/>
            <a:endCxn id="8" idx="2"/>
          </p:cNvCxnSpPr>
          <p:nvPr/>
        </p:nvCxnSpPr>
        <p:spPr>
          <a:xfrm flipV="1">
            <a:off x="2811550" y="4692849"/>
            <a:ext cx="2080170" cy="42126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0"/>
            <a:endCxn id="7" idx="2"/>
          </p:cNvCxnSpPr>
          <p:nvPr/>
        </p:nvCxnSpPr>
        <p:spPr>
          <a:xfrm flipH="1" flipV="1">
            <a:off x="2811550" y="3576926"/>
            <a:ext cx="2080170" cy="53114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0"/>
            <a:endCxn id="5" idx="2"/>
          </p:cNvCxnSpPr>
          <p:nvPr/>
        </p:nvCxnSpPr>
        <p:spPr>
          <a:xfrm flipV="1">
            <a:off x="2811550" y="2570883"/>
            <a:ext cx="2080170" cy="42126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10" idx="0"/>
            <a:endCxn id="5" idx="3"/>
          </p:cNvCxnSpPr>
          <p:nvPr/>
        </p:nvCxnSpPr>
        <p:spPr>
          <a:xfrm rot="16200000" flipV="1">
            <a:off x="5717728" y="2236900"/>
            <a:ext cx="1829578" cy="1912770"/>
          </a:xfrm>
          <a:prstGeom prst="bentConnector2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027138" y="870185"/>
            <a:ext cx="1568824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Mission</a:t>
            </a:r>
          </a:p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27138" y="2992151"/>
            <a:ext cx="1568824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Payload Systems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27138" y="5120731"/>
            <a:ext cx="1568824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Core MEB</a:t>
            </a:r>
          </a:p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07308" y="1986108"/>
            <a:ext cx="156882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Mission Systems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07308" y="4108074"/>
            <a:ext cx="156882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Ralph Systems</a:t>
            </a:r>
          </a:p>
        </p:txBody>
      </p:sp>
      <p:sp>
        <p:nvSpPr>
          <p:cNvPr id="30" name="Arc 29"/>
          <p:cNvSpPr/>
          <p:nvPr/>
        </p:nvSpPr>
        <p:spPr>
          <a:xfrm>
            <a:off x="4698906" y="2359168"/>
            <a:ext cx="2079810" cy="2121967"/>
          </a:xfrm>
          <a:prstGeom prst="arc">
            <a:avLst>
              <a:gd name="adj1" fmla="val 16057901"/>
              <a:gd name="adj2" fmla="val 5529316"/>
            </a:avLst>
          </a:prstGeom>
          <a:ln w="15875">
            <a:solidFill>
              <a:schemeClr val="accent6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909140" y="3132949"/>
            <a:ext cx="86957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Same hallway</a:t>
            </a:r>
          </a:p>
        </p:txBody>
      </p:sp>
      <p:sp>
        <p:nvSpPr>
          <p:cNvPr id="32" name="Arc 31"/>
          <p:cNvSpPr/>
          <p:nvPr/>
        </p:nvSpPr>
        <p:spPr>
          <a:xfrm>
            <a:off x="987233" y="1155958"/>
            <a:ext cx="2079810" cy="2121967"/>
          </a:xfrm>
          <a:prstGeom prst="arc">
            <a:avLst>
              <a:gd name="adj1" fmla="val 5463296"/>
              <a:gd name="adj2" fmla="val 16239868"/>
            </a:avLst>
          </a:prstGeom>
          <a:ln w="158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40068" y="1986108"/>
            <a:ext cx="869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Same hallway</a:t>
            </a:r>
          </a:p>
        </p:txBody>
      </p:sp>
      <p:sp>
        <p:nvSpPr>
          <p:cNvPr id="34" name="Arc 33"/>
          <p:cNvSpPr/>
          <p:nvPr/>
        </p:nvSpPr>
        <p:spPr>
          <a:xfrm>
            <a:off x="987233" y="3291152"/>
            <a:ext cx="2079810" cy="2121967"/>
          </a:xfrm>
          <a:prstGeom prst="arc">
            <a:avLst>
              <a:gd name="adj1" fmla="val 5463296"/>
              <a:gd name="adj2" fmla="val 16239868"/>
            </a:avLst>
          </a:prstGeom>
          <a:ln w="158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40068" y="4121302"/>
            <a:ext cx="86957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Same group lead</a:t>
            </a:r>
          </a:p>
        </p:txBody>
      </p:sp>
      <p:sp>
        <p:nvSpPr>
          <p:cNvPr id="36" name="Arc 35"/>
          <p:cNvSpPr/>
          <p:nvPr/>
        </p:nvSpPr>
        <p:spPr>
          <a:xfrm>
            <a:off x="2789057" y="2828696"/>
            <a:ext cx="2619859" cy="1532042"/>
          </a:xfrm>
          <a:prstGeom prst="arc">
            <a:avLst>
              <a:gd name="adj1" fmla="val 5463296"/>
              <a:gd name="adj2" fmla="val 10825378"/>
            </a:avLst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906594" y="3657302"/>
            <a:ext cx="86957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1700 miles Away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07316" y="2930685"/>
            <a:ext cx="681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PIMS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85757" y="4999493"/>
            <a:ext cx="681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PIMS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18072" y="3864982"/>
            <a:ext cx="813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TDMS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67645" y="1740309"/>
            <a:ext cx="813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TDMS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640451" y="3615467"/>
            <a:ext cx="1191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Sharepoint</a:t>
            </a:r>
            <a:endParaRPr lang="en-US" sz="14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DOORS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27138" y="6187832"/>
            <a:ext cx="156882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FSW</a:t>
            </a:r>
          </a:p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Lead</a:t>
            </a:r>
          </a:p>
        </p:txBody>
      </p:sp>
      <p:cxnSp>
        <p:nvCxnSpPr>
          <p:cNvPr id="44" name="Straight Arrow Connector 43"/>
          <p:cNvCxnSpPr>
            <a:stCxn id="43" idx="0"/>
            <a:endCxn id="26" idx="2"/>
          </p:cNvCxnSpPr>
          <p:nvPr/>
        </p:nvCxnSpPr>
        <p:spPr>
          <a:xfrm flipV="1">
            <a:off x="2811550" y="5705506"/>
            <a:ext cx="0" cy="48232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927233" y="5906760"/>
            <a:ext cx="1213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Confluence</a:t>
            </a:r>
          </a:p>
        </p:txBody>
      </p:sp>
      <p:sp>
        <p:nvSpPr>
          <p:cNvPr id="48" name="Arc 47"/>
          <p:cNvSpPr/>
          <p:nvPr/>
        </p:nvSpPr>
        <p:spPr>
          <a:xfrm>
            <a:off x="1092286" y="3363782"/>
            <a:ext cx="1856244" cy="3116437"/>
          </a:xfrm>
          <a:prstGeom prst="arc">
            <a:avLst>
              <a:gd name="adj1" fmla="val 5463296"/>
              <a:gd name="adj2" fmla="val 16239868"/>
            </a:avLst>
          </a:prstGeom>
          <a:ln w="158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63186" y="5069965"/>
            <a:ext cx="86957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Former same group lead</a:t>
            </a:r>
          </a:p>
        </p:txBody>
      </p:sp>
      <p:sp>
        <p:nvSpPr>
          <p:cNvPr id="45" name="Arc 44"/>
          <p:cNvSpPr/>
          <p:nvPr/>
        </p:nvSpPr>
        <p:spPr>
          <a:xfrm>
            <a:off x="2502027" y="4029740"/>
            <a:ext cx="2551205" cy="1406512"/>
          </a:xfrm>
          <a:prstGeom prst="arc">
            <a:avLst>
              <a:gd name="adj1" fmla="val 21539184"/>
              <a:gd name="adj2" fmla="val 6157994"/>
            </a:avLst>
          </a:prstGeom>
          <a:ln w="15875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683284" y="4854452"/>
            <a:ext cx="86957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1620 miles Away</a:t>
            </a:r>
          </a:p>
        </p:txBody>
      </p:sp>
    </p:spTree>
    <p:extLst>
      <p:ext uri="{BB962C8B-B14F-4D97-AF65-F5344CB8AC3E}">
        <p14:creationId xmlns:p14="http://schemas.microsoft.com/office/powerpoint/2010/main" val="411859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/>
      <p:bldP spid="39" grpId="0"/>
      <p:bldP spid="40" grpId="0"/>
      <p:bldP spid="41" grpId="0"/>
      <p:bldP spid="42" grpId="0"/>
      <p:bldP spid="46" grpId="0"/>
      <p:bldP spid="48" grpId="0" animBg="1"/>
      <p:bldP spid="49" grpId="0"/>
      <p:bldP spid="45" grpId="0" animBg="1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Info in Different Homes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974587" y="3026637"/>
            <a:ext cx="2106163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TDMS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L3, L4 requirements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Typically-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CM’ed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stuff (plans,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procs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 reports, analyses,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etc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Risks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974587" y="4821728"/>
            <a:ext cx="2106163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PIMS</a:t>
            </a:r>
            <a:endParaRPr lang="en-US" sz="14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SwRI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RFAs</a:t>
            </a:r>
          </a:p>
          <a:p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SwRI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CM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Payload change requests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Flight rules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974587" y="1599921"/>
            <a:ext cx="210616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Sharepoint</a:t>
            </a:r>
            <a:endParaRPr lang="en-US" sz="14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Rec/Del List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Pointing information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Spacecraft tech info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29592" y="1608133"/>
            <a:ext cx="2106163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Confluence</a:t>
            </a:r>
            <a:endParaRPr lang="en-US" sz="14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FSW requirements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FSW design details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02089" y="1595244"/>
            <a:ext cx="2106163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DOORS</a:t>
            </a:r>
            <a:endParaRPr lang="en-US" sz="14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L3 requirements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L3 verification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18808" y="4053134"/>
            <a:ext cx="156882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Ralph Systems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618808" y="5114117"/>
            <a:ext cx="1568824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Core MEB</a:t>
            </a:r>
          </a:p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SE</a:t>
            </a:r>
          </a:p>
        </p:txBody>
      </p:sp>
      <p:cxnSp>
        <p:nvCxnSpPr>
          <p:cNvPr id="56" name="Straight Arrow Connector 55"/>
          <p:cNvCxnSpPr>
            <a:stCxn id="55" idx="0"/>
            <a:endCxn id="54" idx="2"/>
          </p:cNvCxnSpPr>
          <p:nvPr/>
        </p:nvCxnSpPr>
        <p:spPr>
          <a:xfrm flipV="1">
            <a:off x="3403220" y="4637909"/>
            <a:ext cx="0" cy="47620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4" idx="0"/>
            <a:endCxn id="52" idx="2"/>
          </p:cNvCxnSpPr>
          <p:nvPr/>
        </p:nvCxnSpPr>
        <p:spPr>
          <a:xfrm flipH="1" flipV="1">
            <a:off x="1282674" y="2346797"/>
            <a:ext cx="2120546" cy="1706337"/>
          </a:xfrm>
          <a:prstGeom prst="straightConnector1">
            <a:avLst/>
          </a:prstGeom>
          <a:ln w="15875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4" idx="0"/>
            <a:endCxn id="53" idx="2"/>
          </p:cNvCxnSpPr>
          <p:nvPr/>
        </p:nvCxnSpPr>
        <p:spPr>
          <a:xfrm flipV="1">
            <a:off x="3403220" y="2333908"/>
            <a:ext cx="751951" cy="1719226"/>
          </a:xfrm>
          <a:prstGeom prst="straightConnector1">
            <a:avLst/>
          </a:prstGeom>
          <a:ln w="15875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4" idx="0"/>
            <a:endCxn id="51" idx="1"/>
          </p:cNvCxnSpPr>
          <p:nvPr/>
        </p:nvCxnSpPr>
        <p:spPr>
          <a:xfrm flipV="1">
            <a:off x="3403220" y="2076975"/>
            <a:ext cx="2571367" cy="1976159"/>
          </a:xfrm>
          <a:prstGeom prst="straightConnector1">
            <a:avLst/>
          </a:prstGeom>
          <a:ln w="15875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54" idx="3"/>
            <a:endCxn id="45" idx="1"/>
          </p:cNvCxnSpPr>
          <p:nvPr/>
        </p:nvCxnSpPr>
        <p:spPr>
          <a:xfrm flipV="1">
            <a:off x="4187632" y="3719135"/>
            <a:ext cx="1786955" cy="626387"/>
          </a:xfrm>
          <a:prstGeom prst="straightConnector1">
            <a:avLst/>
          </a:prstGeom>
          <a:ln w="15875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5" idx="3"/>
            <a:endCxn id="50" idx="1"/>
          </p:cNvCxnSpPr>
          <p:nvPr/>
        </p:nvCxnSpPr>
        <p:spPr>
          <a:xfrm>
            <a:off x="4187632" y="5406505"/>
            <a:ext cx="1786955" cy="107721"/>
          </a:xfrm>
          <a:prstGeom prst="straightConnector1">
            <a:avLst/>
          </a:prstGeom>
          <a:ln w="15875"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55" idx="1"/>
            <a:endCxn id="52" idx="2"/>
          </p:cNvCxnSpPr>
          <p:nvPr/>
        </p:nvCxnSpPr>
        <p:spPr>
          <a:xfrm flipH="1" flipV="1">
            <a:off x="1282674" y="2346797"/>
            <a:ext cx="1336134" cy="3059708"/>
          </a:xfrm>
          <a:prstGeom prst="straightConnector1">
            <a:avLst/>
          </a:prstGeom>
          <a:ln w="15875"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55" idx="3"/>
            <a:endCxn id="45" idx="1"/>
          </p:cNvCxnSpPr>
          <p:nvPr/>
        </p:nvCxnSpPr>
        <p:spPr>
          <a:xfrm flipV="1">
            <a:off x="4187632" y="3719135"/>
            <a:ext cx="1786955" cy="1687370"/>
          </a:xfrm>
          <a:prstGeom prst="straightConnector1">
            <a:avLst/>
          </a:prstGeom>
          <a:ln w="15875"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54" idx="3"/>
            <a:endCxn id="50" idx="1"/>
          </p:cNvCxnSpPr>
          <p:nvPr/>
        </p:nvCxnSpPr>
        <p:spPr>
          <a:xfrm>
            <a:off x="4187632" y="4345522"/>
            <a:ext cx="1786955" cy="1168704"/>
          </a:xfrm>
          <a:prstGeom prst="straightConnector1">
            <a:avLst/>
          </a:prstGeom>
          <a:ln w="15875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 rot="20607749">
            <a:off x="4438496" y="3822724"/>
            <a:ext cx="1057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Auto</a:t>
            </a:r>
          </a:p>
        </p:txBody>
      </p:sp>
      <p:sp>
        <p:nvSpPr>
          <p:cNvPr id="72" name="TextBox 71"/>
          <p:cNvSpPr txBox="1"/>
          <p:nvPr/>
        </p:nvSpPr>
        <p:spPr>
          <a:xfrm rot="4021478">
            <a:off x="1544543" y="3738151"/>
            <a:ext cx="1057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Password</a:t>
            </a:r>
          </a:p>
        </p:txBody>
      </p:sp>
      <p:sp>
        <p:nvSpPr>
          <p:cNvPr id="73" name="TextBox 72"/>
          <p:cNvSpPr txBox="1"/>
          <p:nvPr/>
        </p:nvSpPr>
        <p:spPr>
          <a:xfrm rot="2440888">
            <a:off x="1990076" y="3055021"/>
            <a:ext cx="1057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Password</a:t>
            </a:r>
          </a:p>
        </p:txBody>
      </p:sp>
      <p:sp>
        <p:nvSpPr>
          <p:cNvPr id="74" name="TextBox 73"/>
          <p:cNvSpPr txBox="1"/>
          <p:nvPr/>
        </p:nvSpPr>
        <p:spPr>
          <a:xfrm rot="17759750">
            <a:off x="3055562" y="2724259"/>
            <a:ext cx="126142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Badge + PIN + 2xPassword</a:t>
            </a:r>
          </a:p>
        </p:txBody>
      </p:sp>
      <p:sp>
        <p:nvSpPr>
          <p:cNvPr id="75" name="TextBox 74"/>
          <p:cNvSpPr txBox="1"/>
          <p:nvPr/>
        </p:nvSpPr>
        <p:spPr>
          <a:xfrm rot="19242126">
            <a:off x="4040645" y="2633567"/>
            <a:ext cx="126142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Badge + PIN + Password</a:t>
            </a:r>
          </a:p>
        </p:txBody>
      </p:sp>
      <p:sp>
        <p:nvSpPr>
          <p:cNvPr id="76" name="TextBox 75"/>
          <p:cNvSpPr txBox="1"/>
          <p:nvPr/>
        </p:nvSpPr>
        <p:spPr>
          <a:xfrm rot="236731">
            <a:off x="4438496" y="5201160"/>
            <a:ext cx="1057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Auto</a:t>
            </a:r>
          </a:p>
        </p:txBody>
      </p:sp>
      <p:sp>
        <p:nvSpPr>
          <p:cNvPr id="77" name="TextBox 76"/>
          <p:cNvSpPr txBox="1"/>
          <p:nvPr/>
        </p:nvSpPr>
        <p:spPr>
          <a:xfrm rot="2037067">
            <a:off x="4899845" y="4811776"/>
            <a:ext cx="1057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Password</a:t>
            </a:r>
          </a:p>
        </p:txBody>
      </p:sp>
      <p:sp>
        <p:nvSpPr>
          <p:cNvPr id="78" name="TextBox 77"/>
          <p:cNvSpPr txBox="1"/>
          <p:nvPr/>
        </p:nvSpPr>
        <p:spPr>
          <a:xfrm rot="18972276">
            <a:off x="4689852" y="4079427"/>
            <a:ext cx="1272649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2x RSA Token + 2x Password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217542" y="5695294"/>
            <a:ext cx="237135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SwRI</a:t>
            </a:r>
            <a:r>
              <a:rPr lang="en-US" sz="1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can’t access their own systems while </a:t>
            </a:r>
            <a:r>
              <a:rPr lang="en-US" sz="1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VPN’ed</a:t>
            </a:r>
            <a:r>
              <a:rPr lang="en-US" sz="1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into GSFC for TDMS</a:t>
            </a:r>
          </a:p>
        </p:txBody>
      </p:sp>
    </p:spTree>
    <p:extLst>
      <p:ext uri="{BB962C8B-B14F-4D97-AF65-F5344CB8AC3E}">
        <p14:creationId xmlns:p14="http://schemas.microsoft.com/office/powerpoint/2010/main" val="110556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Change Process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44966" y="1490142"/>
            <a:ext cx="1182024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ea typeface="Calibri" charset="0"/>
                <a:cs typeface="Calibri" charset="0"/>
              </a:rPr>
              <a:t>Project Systems</a:t>
            </a:r>
          </a:p>
        </p:txBody>
      </p:sp>
      <p:sp>
        <p:nvSpPr>
          <p:cNvPr id="37" name="Oval 36"/>
          <p:cNvSpPr/>
          <p:nvPr/>
        </p:nvSpPr>
        <p:spPr>
          <a:xfrm>
            <a:off x="144966" y="2460298"/>
            <a:ext cx="1182024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ea typeface="Calibri" charset="0"/>
                <a:cs typeface="Calibri" charset="0"/>
              </a:rPr>
              <a:t>Payload</a:t>
            </a:r>
          </a:p>
        </p:txBody>
      </p:sp>
      <p:sp>
        <p:nvSpPr>
          <p:cNvPr id="38" name="Oval 37"/>
          <p:cNvSpPr/>
          <p:nvPr/>
        </p:nvSpPr>
        <p:spPr>
          <a:xfrm>
            <a:off x="144966" y="3430454"/>
            <a:ext cx="118202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ea typeface="Calibri" charset="0"/>
                <a:cs typeface="Calibri" charset="0"/>
              </a:rPr>
              <a:t>Spacecraft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4965" y="1036681"/>
            <a:ext cx="1182025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+mn-lt"/>
                <a:ea typeface="Calibri" charset="0"/>
                <a:cs typeface="Calibri" charset="0"/>
              </a:rPr>
              <a:t>Change Originates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717280" y="2159215"/>
            <a:ext cx="1694987" cy="151656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a typeface="Calibri" charset="0"/>
                <a:cs typeface="Calibri" charset="0"/>
              </a:rPr>
              <a:t>Informal Change Paper Generated, Vetted with Systems Engineering working group</a:t>
            </a:r>
          </a:p>
          <a:p>
            <a:pPr algn="ctr"/>
            <a:endParaRPr lang="en-US" sz="1200" dirty="0">
              <a:ea typeface="Calibri" charset="0"/>
              <a:cs typeface="Calibri" charset="0"/>
            </a:endParaRPr>
          </a:p>
          <a:p>
            <a:pPr marL="342900" indent="-220663">
              <a:buFont typeface="Arial" charset="0"/>
              <a:buChar char="•"/>
            </a:pPr>
            <a:r>
              <a:rPr lang="en-US" sz="1200" dirty="0">
                <a:ea typeface="Calibri" charset="0"/>
                <a:cs typeface="Calibri" charset="0"/>
              </a:rPr>
              <a:t>Word</a:t>
            </a:r>
          </a:p>
          <a:p>
            <a:pPr marL="342900" indent="-220663">
              <a:buFont typeface="Arial" charset="0"/>
              <a:buChar char="•"/>
            </a:pPr>
            <a:r>
              <a:rPr lang="en-US" sz="1200" dirty="0">
                <a:ea typeface="Calibri" charset="0"/>
                <a:cs typeface="Calibri" charset="0"/>
              </a:rPr>
              <a:t>PowerPoint</a:t>
            </a:r>
          </a:p>
          <a:p>
            <a:pPr marL="342900" indent="-220663">
              <a:buFont typeface="Arial" charset="0"/>
              <a:buChar char="•"/>
            </a:pPr>
            <a:r>
              <a:rPr lang="en-US" sz="1200" dirty="0">
                <a:ea typeface="Calibri" charset="0"/>
                <a:cs typeface="Calibri" charset="0"/>
              </a:rPr>
              <a:t>DOORS Output</a:t>
            </a:r>
          </a:p>
        </p:txBody>
      </p:sp>
      <p:cxnSp>
        <p:nvCxnSpPr>
          <p:cNvPr id="41" name="Straight Arrow Connector 40"/>
          <p:cNvCxnSpPr>
            <a:stCxn id="36" idx="5"/>
            <a:endCxn id="40" idx="1"/>
          </p:cNvCxnSpPr>
          <p:nvPr/>
        </p:nvCxnSpPr>
        <p:spPr>
          <a:xfrm>
            <a:off x="1153887" y="2270631"/>
            <a:ext cx="563393" cy="646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7" idx="6"/>
            <a:endCxn id="40" idx="1"/>
          </p:cNvCxnSpPr>
          <p:nvPr/>
        </p:nvCxnSpPr>
        <p:spPr>
          <a:xfrm>
            <a:off x="1326990" y="2917498"/>
            <a:ext cx="3902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8" idx="7"/>
            <a:endCxn id="40" idx="1"/>
          </p:cNvCxnSpPr>
          <p:nvPr/>
        </p:nvCxnSpPr>
        <p:spPr>
          <a:xfrm flipV="1">
            <a:off x="1153887" y="2917498"/>
            <a:ext cx="563393" cy="646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144643" y="1210012"/>
            <a:ext cx="914401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+mn-lt"/>
                <a:ea typeface="Calibri" charset="0"/>
                <a:cs typeface="Calibri" charset="0"/>
              </a:rPr>
              <a:t>PSE/CSE Vets Change Paperwork</a:t>
            </a:r>
          </a:p>
        </p:txBody>
      </p:sp>
      <p:sp>
        <p:nvSpPr>
          <p:cNvPr id="45" name="Oval 44"/>
          <p:cNvSpPr/>
          <p:nvPr/>
        </p:nvSpPr>
        <p:spPr>
          <a:xfrm>
            <a:off x="3813716" y="2393815"/>
            <a:ext cx="1047366" cy="104736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ea typeface="Calibri" charset="0"/>
                <a:cs typeface="Calibri" charset="0"/>
              </a:rPr>
              <a:t>CRB Reviews Change Request</a:t>
            </a:r>
          </a:p>
        </p:txBody>
      </p:sp>
      <p:cxnSp>
        <p:nvCxnSpPr>
          <p:cNvPr id="46" name="Straight Arrow Connector 45"/>
          <p:cNvCxnSpPr>
            <a:stCxn id="40" idx="3"/>
            <a:endCxn id="45" idx="2"/>
          </p:cNvCxnSpPr>
          <p:nvPr/>
        </p:nvCxnSpPr>
        <p:spPr>
          <a:xfrm>
            <a:off x="3412267" y="2917498"/>
            <a:ext cx="4014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5281952" y="2159215"/>
            <a:ext cx="1274956" cy="1516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a typeface="Calibri" charset="0"/>
                <a:cs typeface="Calibri" charset="0"/>
              </a:rPr>
              <a:t>DOORS Administrator inputs Proposed Change(s) in DOORS</a:t>
            </a:r>
          </a:p>
        </p:txBody>
      </p:sp>
      <p:cxnSp>
        <p:nvCxnSpPr>
          <p:cNvPr id="48" name="Straight Arrow Connector 47"/>
          <p:cNvCxnSpPr>
            <a:stCxn id="45" idx="6"/>
            <a:endCxn id="47" idx="1"/>
          </p:cNvCxnSpPr>
          <p:nvPr/>
        </p:nvCxnSpPr>
        <p:spPr>
          <a:xfrm>
            <a:off x="4861082" y="2917498"/>
            <a:ext cx="4208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977778" y="2159215"/>
            <a:ext cx="1274956" cy="1516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a typeface="Calibri" charset="0"/>
                <a:cs typeface="Calibri" charset="0"/>
              </a:rPr>
              <a:t>From/To CCR generated via DOORS export, input to TDMS as Pre-LM SDT CCR</a:t>
            </a:r>
          </a:p>
          <a:p>
            <a:pPr algn="ctr"/>
            <a:endParaRPr lang="en-US" sz="1200" dirty="0">
              <a:ea typeface="Calibri" charset="0"/>
              <a:cs typeface="Calibri" charset="0"/>
            </a:endParaRPr>
          </a:p>
          <a:p>
            <a:pPr algn="ctr"/>
            <a:r>
              <a:rPr lang="en-US" sz="1200" dirty="0">
                <a:ea typeface="Calibri" charset="0"/>
                <a:cs typeface="Calibri" charset="0"/>
              </a:rPr>
              <a:t>DOORS Administrator</a:t>
            </a:r>
          </a:p>
        </p:txBody>
      </p:sp>
      <p:cxnSp>
        <p:nvCxnSpPr>
          <p:cNvPr id="50" name="Straight Arrow Connector 49"/>
          <p:cNvCxnSpPr>
            <a:stCxn id="47" idx="3"/>
            <a:endCxn id="49" idx="1"/>
          </p:cNvCxnSpPr>
          <p:nvPr/>
        </p:nvCxnSpPr>
        <p:spPr>
          <a:xfrm>
            <a:off x="6556908" y="2917498"/>
            <a:ext cx="4208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5714971" y="5125619"/>
            <a:ext cx="1864114" cy="151656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a typeface="Calibri" charset="0"/>
                <a:cs typeface="Calibri" charset="0"/>
              </a:rPr>
              <a:t>CCR to drive new Revision in TDMS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>
                <a:ea typeface="Calibri" charset="0"/>
                <a:cs typeface="Calibri" charset="0"/>
              </a:rPr>
              <a:t>Supports contract dates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>
                <a:ea typeface="Calibri" charset="0"/>
                <a:cs typeface="Calibri" charset="0"/>
              </a:rPr>
              <a:t>Incorporates all approved From/To CCRs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>
                <a:ea typeface="Calibri" charset="0"/>
                <a:cs typeface="Calibri" charset="0"/>
              </a:rPr>
              <a:t>Full document generated via DOORS export</a:t>
            </a:r>
          </a:p>
        </p:txBody>
      </p:sp>
      <p:cxnSp>
        <p:nvCxnSpPr>
          <p:cNvPr id="52" name="Straight Connector 51"/>
          <p:cNvCxnSpPr>
            <a:stCxn id="44" idx="2"/>
          </p:cNvCxnSpPr>
          <p:nvPr/>
        </p:nvCxnSpPr>
        <p:spPr>
          <a:xfrm>
            <a:off x="3601844" y="1708610"/>
            <a:ext cx="15999" cy="1208887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>
            <a:cxnSpLocks/>
            <a:stCxn id="49" idx="3"/>
            <a:endCxn id="59" idx="1"/>
          </p:cNvCxnSpPr>
          <p:nvPr/>
        </p:nvCxnSpPr>
        <p:spPr>
          <a:xfrm flipH="1">
            <a:off x="1510593" y="2917498"/>
            <a:ext cx="6742141" cy="2993534"/>
          </a:xfrm>
          <a:prstGeom prst="bentConnector5">
            <a:avLst>
              <a:gd name="adj1" fmla="val -3391"/>
              <a:gd name="adj2" fmla="val 55316"/>
              <a:gd name="adj3" fmla="val 103391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/>
            <a:stCxn id="59" idx="3"/>
            <a:endCxn id="61" idx="1"/>
          </p:cNvCxnSpPr>
          <p:nvPr/>
        </p:nvCxnSpPr>
        <p:spPr>
          <a:xfrm flipV="1">
            <a:off x="2617258" y="5886715"/>
            <a:ext cx="1742865" cy="24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963777" y="1020782"/>
            <a:ext cx="22748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+mn-lt"/>
                <a:ea typeface="Calibri" charset="0"/>
                <a:cs typeface="Calibri" charset="0"/>
              </a:rPr>
              <a:t>CRB may: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100" dirty="0">
                <a:latin typeface="+mn-lt"/>
                <a:ea typeface="Calibri" charset="0"/>
                <a:cs typeface="Calibri" charset="0"/>
              </a:rPr>
              <a:t>Approve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100" dirty="0">
                <a:latin typeface="+mn-lt"/>
                <a:ea typeface="Calibri" charset="0"/>
                <a:cs typeface="Calibri" charset="0"/>
              </a:rPr>
              <a:t>Reject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100" dirty="0">
                <a:latin typeface="+mn-lt"/>
                <a:ea typeface="Calibri" charset="0"/>
                <a:cs typeface="Calibri" charset="0"/>
              </a:rPr>
              <a:t>Approve with adjustments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100" dirty="0">
                <a:latin typeface="+mn-lt"/>
                <a:ea typeface="Calibri" charset="0"/>
                <a:cs typeface="Calibri" charset="0"/>
              </a:rPr>
              <a:t>Proceed via PSE direction</a:t>
            </a:r>
          </a:p>
        </p:txBody>
      </p:sp>
      <p:cxnSp>
        <p:nvCxnSpPr>
          <p:cNvPr id="56" name="Straight Connector 55"/>
          <p:cNvCxnSpPr>
            <a:stCxn id="55" idx="2"/>
          </p:cNvCxnSpPr>
          <p:nvPr/>
        </p:nvCxnSpPr>
        <p:spPr>
          <a:xfrm>
            <a:off x="5101194" y="1959501"/>
            <a:ext cx="0" cy="957996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8025993" y="5360219"/>
            <a:ext cx="1047366" cy="104736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ea typeface="Calibri" charset="0"/>
                <a:cs typeface="Calibri" charset="0"/>
              </a:rPr>
              <a:t>Released </a:t>
            </a:r>
            <a:r>
              <a:rPr lang="en-US" sz="1100" dirty="0">
                <a:ea typeface="Calibri" charset="0"/>
                <a:cs typeface="Calibri" charset="0"/>
              </a:rPr>
              <a:t>when Approved</a:t>
            </a:r>
          </a:p>
        </p:txBody>
      </p:sp>
      <p:cxnSp>
        <p:nvCxnSpPr>
          <p:cNvPr id="58" name="Straight Arrow Connector 57"/>
          <p:cNvCxnSpPr>
            <a:stCxn id="51" idx="3"/>
            <a:endCxn id="57" idx="2"/>
          </p:cNvCxnSpPr>
          <p:nvPr/>
        </p:nvCxnSpPr>
        <p:spPr>
          <a:xfrm>
            <a:off x="7579085" y="5883902"/>
            <a:ext cx="4469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1510593" y="5471003"/>
            <a:ext cx="1106665" cy="88005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a typeface="Calibri" charset="0"/>
                <a:cs typeface="Calibri" charset="0"/>
              </a:rPr>
              <a:t>CCR Approved in TDMS</a:t>
            </a:r>
          </a:p>
          <a:p>
            <a:pPr algn="ctr"/>
            <a:endParaRPr lang="en-US" sz="1200" dirty="0">
              <a:ea typeface="Calibri" charset="0"/>
              <a:cs typeface="Calibri" charset="0"/>
            </a:endParaRPr>
          </a:p>
          <a:p>
            <a:pPr algn="ctr"/>
            <a:r>
              <a:rPr lang="en-US" sz="1200" dirty="0">
                <a:ea typeface="Calibri" charset="0"/>
                <a:cs typeface="Calibri" charset="0"/>
              </a:rPr>
              <a:t>CCB Approval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281952" y="4198605"/>
            <a:ext cx="1106665" cy="733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a typeface="Calibri" charset="0"/>
                <a:cs typeface="Calibri" charset="0"/>
              </a:rPr>
              <a:t>Responsible SC SE receives direction from CCR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360123" y="5422370"/>
            <a:ext cx="1137431" cy="928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a typeface="Calibri" charset="0"/>
                <a:cs typeface="Calibri" charset="0"/>
              </a:rPr>
              <a:t>CCRs Collect and await next release per Contractually driven dates</a:t>
            </a:r>
          </a:p>
        </p:txBody>
      </p:sp>
      <p:cxnSp>
        <p:nvCxnSpPr>
          <p:cNvPr id="62" name="Straight Arrow Connector 61"/>
          <p:cNvCxnSpPr>
            <a:cxnSpLocks/>
            <a:stCxn id="61" idx="3"/>
            <a:endCxn id="51" idx="1"/>
          </p:cNvCxnSpPr>
          <p:nvPr/>
        </p:nvCxnSpPr>
        <p:spPr>
          <a:xfrm flipV="1">
            <a:off x="5497554" y="5883902"/>
            <a:ext cx="217417" cy="2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2884521" y="5504032"/>
            <a:ext cx="1235862" cy="823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a typeface="Calibri" charset="0"/>
                <a:cs typeface="Calibri" charset="0"/>
              </a:rPr>
              <a:t>Update Requirements in DOORS based on CCR</a:t>
            </a:r>
          </a:p>
        </p:txBody>
      </p:sp>
      <p:cxnSp>
        <p:nvCxnSpPr>
          <p:cNvPr id="64" name="Elbow Connector 63"/>
          <p:cNvCxnSpPr>
            <a:stCxn id="49" idx="0"/>
            <a:endCxn id="45" idx="0"/>
          </p:cNvCxnSpPr>
          <p:nvPr/>
        </p:nvCxnSpPr>
        <p:spPr>
          <a:xfrm rot="16200000" flipH="1" flipV="1">
            <a:off x="5859028" y="637586"/>
            <a:ext cx="234600" cy="3277857"/>
          </a:xfrm>
          <a:prstGeom prst="bentConnector3">
            <a:avLst>
              <a:gd name="adj1" fmla="val -51725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3076027" y="4034579"/>
            <a:ext cx="1698095" cy="1106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a typeface="Calibri" charset="0"/>
                <a:cs typeface="Calibri" charset="0"/>
              </a:rPr>
              <a:t>SDT to review CR (derived from the Lucy CCR) impacts and adjust other documentation or other impacts accordingly</a:t>
            </a:r>
          </a:p>
        </p:txBody>
      </p:sp>
      <p:cxnSp>
        <p:nvCxnSpPr>
          <p:cNvPr id="66" name="Elbow Connector 65">
            <a:extLst>
              <a:ext uri="{FF2B5EF4-FFF2-40B4-BE49-F238E27FC236}">
                <a16:creationId xmlns="" xmlns:a16="http://schemas.microsoft.com/office/drawing/2014/main" id="{E469D1D1-7B4A-304B-BC7D-B56FBAC92394}"/>
              </a:ext>
            </a:extLst>
          </p:cNvPr>
          <p:cNvCxnSpPr>
            <a:cxnSpLocks/>
            <a:stCxn id="65" idx="0"/>
            <a:endCxn id="40" idx="2"/>
          </p:cNvCxnSpPr>
          <p:nvPr/>
        </p:nvCxnSpPr>
        <p:spPr>
          <a:xfrm rot="16200000" flipV="1">
            <a:off x="3065526" y="3175029"/>
            <a:ext cx="358798" cy="1360301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F7A1FED7-24D1-8643-AFCC-D9C3806936B6}"/>
              </a:ext>
            </a:extLst>
          </p:cNvPr>
          <p:cNvSpPr/>
          <p:nvPr/>
        </p:nvSpPr>
        <p:spPr>
          <a:xfrm>
            <a:off x="1683695" y="4215161"/>
            <a:ext cx="1049566" cy="69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a typeface="Calibri" charset="0"/>
                <a:cs typeface="Calibri" charset="0"/>
              </a:rPr>
              <a:t>ECB to review LM CR for approval</a:t>
            </a:r>
          </a:p>
        </p:txBody>
      </p:sp>
    </p:spTree>
    <p:extLst>
      <p:ext uri="{BB962C8B-B14F-4D97-AF65-F5344CB8AC3E}">
        <p14:creationId xmlns:p14="http://schemas.microsoft.com/office/powerpoint/2010/main" val="164803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Amazing Trajectory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460416" y="871930"/>
            <a:ext cx="8707437" cy="38313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000" dirty="0" smtClean="0"/>
              <a:t>  We have found a trajectory that visits 6 Trojans and 1 Main Belt Asteroid.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6346825"/>
            <a:ext cx="8716963" cy="33813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1900" dirty="0" smtClean="0"/>
              <a:t>Lucy’s unique trajectory is the key aspect of the mission</a:t>
            </a:r>
            <a:endParaRPr lang="en-US" sz="1900" dirty="0"/>
          </a:p>
        </p:txBody>
      </p:sp>
      <p:pic>
        <p:nvPicPr>
          <p:cNvPr id="13" name="Lucy_NewNominal_Inertial_launch_to_EG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033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0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Controlling 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Conscious effort to maintain lines of communication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f the MSE and I work something out in the hallway, we typically call/email the payload systems engineer for his take on things</a:t>
            </a:r>
          </a:p>
          <a:p>
            <a:pPr lvl="0"/>
            <a:r>
              <a:rPr lang="en-US" dirty="0" smtClean="0"/>
              <a:t>Lots of standing meetings:</a:t>
            </a:r>
          </a:p>
          <a:p>
            <a:pPr lvl="1"/>
            <a:r>
              <a:rPr lang="en-US" dirty="0" smtClean="0"/>
              <a:t>PDL one-on-ones, Payload to </a:t>
            </a:r>
            <a:r>
              <a:rPr lang="en-US" dirty="0" err="1" smtClean="0"/>
              <a:t>L’Ralph</a:t>
            </a:r>
            <a:r>
              <a:rPr lang="en-US" dirty="0" smtClean="0"/>
              <a:t> </a:t>
            </a:r>
            <a:r>
              <a:rPr lang="en-US" dirty="0" err="1" smtClean="0"/>
              <a:t>tagup</a:t>
            </a:r>
            <a:r>
              <a:rPr lang="en-US" dirty="0" smtClean="0"/>
              <a:t>, Payload weekly, SC ICD working group, SEWG, SDT…</a:t>
            </a:r>
          </a:p>
          <a:p>
            <a:pPr lvl="0"/>
            <a:r>
              <a:rPr lang="en-US" dirty="0" smtClean="0"/>
              <a:t>Technical reviews are faster if you email the files to non-GSFC teammates and they email their approval or comments back to the originator and CM</a:t>
            </a:r>
          </a:p>
          <a:p>
            <a:pPr lvl="1"/>
            <a:r>
              <a:rPr lang="en-US" dirty="0" smtClean="0"/>
              <a:t>Faster response time but risk of multiple unofficial versions living in email</a:t>
            </a:r>
          </a:p>
          <a:p>
            <a:r>
              <a:rPr lang="en-US" dirty="0" smtClean="0"/>
              <a:t>Continuing effort to improve our processes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02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Meetings and Communication</a:t>
            </a:r>
            <a:endParaRPr lang="en-US" dirty="0"/>
          </a:p>
        </p:txBody>
      </p:sp>
      <p:sp>
        <p:nvSpPr>
          <p:cNvPr id="5" name="Content Placeholder 7"/>
          <p:cNvSpPr>
            <a:spLocks noGrp="1"/>
          </p:cNvSpPr>
          <p:nvPr>
            <p:ph idx="1"/>
          </p:nvPr>
        </p:nvSpPr>
        <p:spPr>
          <a:xfrm>
            <a:off x="391496" y="6164712"/>
            <a:ext cx="8382000" cy="40277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</a:rPr>
              <a:t>Communication is regular and efficient</a:t>
            </a:r>
          </a:p>
          <a:p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714074"/>
              </p:ext>
            </p:extLst>
          </p:nvPr>
        </p:nvGraphicFramePr>
        <p:xfrm>
          <a:off x="272146" y="1033912"/>
          <a:ext cx="8501350" cy="549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5321">
                  <a:extLst>
                    <a:ext uri="{9D8B030D-6E8A-4147-A177-3AD203B41FA5}">
                      <a16:colId xmlns="" xmlns:a16="http://schemas.microsoft.com/office/drawing/2014/main" val="1948561626"/>
                    </a:ext>
                  </a:extLst>
                </a:gridCol>
                <a:gridCol w="1202266">
                  <a:extLst>
                    <a:ext uri="{9D8B030D-6E8A-4147-A177-3AD203B41FA5}">
                      <a16:colId xmlns="" xmlns:a16="http://schemas.microsoft.com/office/drawing/2014/main" val="2398323016"/>
                    </a:ext>
                  </a:extLst>
                </a:gridCol>
                <a:gridCol w="2003223">
                  <a:extLst>
                    <a:ext uri="{9D8B030D-6E8A-4147-A177-3AD203B41FA5}">
                      <a16:colId xmlns="" xmlns:a16="http://schemas.microsoft.com/office/drawing/2014/main" val="3536661790"/>
                    </a:ext>
                  </a:extLst>
                </a:gridCol>
                <a:gridCol w="1898701">
                  <a:extLst>
                    <a:ext uri="{9D8B030D-6E8A-4147-A177-3AD203B41FA5}">
                      <a16:colId xmlns="" xmlns:a16="http://schemas.microsoft.com/office/drawing/2014/main" val="3313170145"/>
                    </a:ext>
                  </a:extLst>
                </a:gridCol>
                <a:gridCol w="1501839">
                  <a:extLst>
                    <a:ext uri="{9D8B030D-6E8A-4147-A177-3AD203B41FA5}">
                      <a16:colId xmlns="" xmlns:a16="http://schemas.microsoft.com/office/drawing/2014/main" val="1493101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Meeting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Owner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Participants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Topics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Cadence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26348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0" dirty="0" err="1" smtClean="0"/>
                        <a:t>L’Ralph</a:t>
                      </a:r>
                      <a:r>
                        <a:rPr lang="en-US" i="0" dirty="0" smtClean="0"/>
                        <a:t> team meeting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IM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PDLs, SE</a:t>
                      </a:r>
                      <a:r>
                        <a:rPr lang="en-US" i="0" baseline="0" dirty="0" smtClean="0"/>
                        <a:t> team, PIs, IM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Status, concerns, announcements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1/week</a:t>
                      </a:r>
                      <a:endParaRPr lang="en-US" i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44714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0" dirty="0" err="1" smtClean="0"/>
                        <a:t>L’Ralph</a:t>
                      </a:r>
                      <a:r>
                        <a:rPr lang="en-US" i="0" dirty="0" smtClean="0"/>
                        <a:t> Technical Topics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ISE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PDLs,</a:t>
                      </a:r>
                      <a:r>
                        <a:rPr lang="en-US" i="0" baseline="0" dirty="0" smtClean="0"/>
                        <a:t> SE team, PIs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Announced</a:t>
                      </a:r>
                      <a:r>
                        <a:rPr lang="en-US" i="0" baseline="0" dirty="0" smtClean="0"/>
                        <a:t> special topics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2/week</a:t>
                      </a:r>
                      <a:endParaRPr lang="en-US" i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16706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0" dirty="0" smtClean="0"/>
                        <a:t>Risk Board Meeting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IM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SE</a:t>
                      </a:r>
                      <a:r>
                        <a:rPr lang="en-US" i="0" baseline="0" dirty="0" smtClean="0"/>
                        <a:t> team, PIs, IMs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Risks, issues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2/month</a:t>
                      </a:r>
                      <a:endParaRPr lang="en-US" i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98457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0" dirty="0" smtClean="0"/>
                        <a:t>MEL Control Board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ISE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 smtClean="0"/>
                        <a:t>PDLs, SE</a:t>
                      </a:r>
                      <a:r>
                        <a:rPr lang="en-US" i="0" baseline="0" dirty="0" smtClean="0"/>
                        <a:t> team, PIs, IM</a:t>
                      </a:r>
                      <a:endParaRPr lang="en-US" i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Mass and Power MEV</a:t>
                      </a:r>
                      <a:r>
                        <a:rPr lang="en-US" i="0" baseline="0" dirty="0" smtClean="0"/>
                        <a:t> increases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1/month</a:t>
                      </a:r>
                      <a:endParaRPr lang="en-US" i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29705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PDL 1-on-1s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IM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PDL, ISEs, IMs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Status, concerns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2/month/PDL</a:t>
                      </a:r>
                      <a:endParaRPr lang="en-US" i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45159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Payload/</a:t>
                      </a:r>
                      <a:r>
                        <a:rPr lang="en-US" b="1" dirty="0" err="1" smtClean="0"/>
                        <a:t>L’Ralph</a:t>
                      </a:r>
                      <a:r>
                        <a:rPr lang="en-US" b="1" dirty="0" smtClean="0"/>
                        <a:t> Weekly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Payload Manager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Payload, ISEs,</a:t>
                      </a:r>
                      <a:r>
                        <a:rPr lang="en-US" i="0" baseline="0" dirty="0" smtClean="0"/>
                        <a:t> IMs, PIs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Status, concerns, CRs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1/week</a:t>
                      </a:r>
                      <a:endParaRPr lang="en-US" i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26552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Payload Weekly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Payload 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Payload, ISEs,</a:t>
                      </a:r>
                      <a:r>
                        <a:rPr lang="en-US" baseline="0" dirty="0" smtClean="0"/>
                        <a:t> IMs, PIs, other instruments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Cross-payload</a:t>
                      </a:r>
                      <a:r>
                        <a:rPr lang="en-US" baseline="0" dirty="0" smtClean="0"/>
                        <a:t> topics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1/week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1059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i="0" dirty="0" smtClean="0"/>
                        <a:t>Spacecraft ICD Working Group</a:t>
                      </a:r>
                      <a:endParaRPr lang="en-US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ISE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Payload SE, ISEs, SC SE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 smtClean="0"/>
                        <a:t>Spacecraft ICD special topics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2/month</a:t>
                      </a:r>
                      <a:endParaRPr lang="en-US" i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83121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82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000" dirty="0" smtClean="0"/>
              <a:t>No standing systems team meeting outside of weekly </a:t>
            </a:r>
            <a:r>
              <a:rPr lang="en-US" sz="2000" dirty="0" err="1" smtClean="0"/>
              <a:t>L’Ralph</a:t>
            </a:r>
            <a:r>
              <a:rPr lang="en-US" sz="2000" dirty="0" smtClean="0"/>
              <a:t> team meeting</a:t>
            </a:r>
          </a:p>
          <a:p>
            <a:pPr lvl="0"/>
            <a:r>
              <a:rPr lang="en-US" sz="2000" dirty="0" smtClean="0"/>
              <a:t>Tech topic meeting structure</a:t>
            </a:r>
          </a:p>
          <a:p>
            <a:pPr lvl="1"/>
            <a:r>
              <a:rPr lang="en-US" sz="2000" dirty="0" smtClean="0"/>
              <a:t>2x a week</a:t>
            </a:r>
          </a:p>
          <a:p>
            <a:pPr lvl="1"/>
            <a:r>
              <a:rPr lang="en-US" sz="2000" dirty="0" smtClean="0"/>
              <a:t>Whole team is invited</a:t>
            </a:r>
          </a:p>
          <a:p>
            <a:pPr lvl="1"/>
            <a:r>
              <a:rPr lang="en-US" sz="2000" dirty="0" smtClean="0"/>
              <a:t>At least a day ahead of time, a topic is announced and the invitation list is pared down to only the required people</a:t>
            </a:r>
          </a:p>
          <a:p>
            <a:r>
              <a:rPr lang="en-US" sz="2000" dirty="0" smtClean="0"/>
              <a:t>Example topics are:</a:t>
            </a:r>
          </a:p>
          <a:p>
            <a:pPr lvl="1"/>
            <a:r>
              <a:rPr lang="en-US" sz="2000" dirty="0" smtClean="0"/>
              <a:t>Future plans (ETU MEB to EM detector interface test planning)</a:t>
            </a:r>
          </a:p>
          <a:p>
            <a:pPr lvl="1"/>
            <a:r>
              <a:rPr lang="en-US" sz="2000" dirty="0" smtClean="0"/>
              <a:t>Work problems (FPE power growth and possible design solutions)</a:t>
            </a:r>
          </a:p>
          <a:p>
            <a:pPr lvl="1"/>
            <a:r>
              <a:rPr lang="en-US" sz="2000" dirty="0" smtClean="0"/>
              <a:t>Close trades (SC thermal harness design decision)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3607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Concerns Process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 smtClean="0"/>
              <a:t>Concerns process is used to capture any concerns that could impact operations, performance, requirements verification, or the availability of hardware. </a:t>
            </a:r>
          </a:p>
          <a:p>
            <a:r>
              <a:rPr lang="en-US" sz="2000" dirty="0" smtClean="0"/>
              <a:t>Captures items that can’t be solved in a single discussion; some concerns have a long horizon based on the planned availability or need date of information. </a:t>
            </a:r>
          </a:p>
          <a:p>
            <a:r>
              <a:rPr lang="en-US" sz="2000" dirty="0" smtClean="0"/>
              <a:t>Example concerns:</a:t>
            </a:r>
          </a:p>
          <a:p>
            <a:pPr lvl="1"/>
            <a:r>
              <a:rPr lang="en-US" sz="2000" dirty="0" smtClean="0"/>
              <a:t>Questions tabled until later (Need to determine if GSE mounting plate for </a:t>
            </a:r>
            <a:r>
              <a:rPr lang="en-US" sz="2000" dirty="0" err="1" smtClean="0"/>
              <a:t>TVac</a:t>
            </a:r>
            <a:r>
              <a:rPr lang="en-US" sz="2000" dirty="0" smtClean="0"/>
              <a:t> needs active cooling)</a:t>
            </a:r>
          </a:p>
          <a:p>
            <a:pPr lvl="1"/>
            <a:r>
              <a:rPr lang="en-US" sz="2000" dirty="0" smtClean="0"/>
              <a:t>Problems being worked (MVIC video signal characteristics and optimized gains)</a:t>
            </a:r>
          </a:p>
          <a:p>
            <a:pPr lvl="1"/>
            <a:r>
              <a:rPr lang="en-US" sz="2000" dirty="0" smtClean="0"/>
              <a:t>Pre-risks (Imported jitter from spacecraft might be too high for mechanism)</a:t>
            </a:r>
          </a:p>
          <a:p>
            <a:r>
              <a:rPr lang="en-US" sz="2000" dirty="0" smtClean="0"/>
              <a:t>Concerns, status, and closure are logged on a SharePoint Action Item site that is accessible by anyone within the GSFC firewall</a:t>
            </a:r>
          </a:p>
          <a:p>
            <a:r>
              <a:rPr lang="en-US" sz="2000" dirty="0" smtClean="0"/>
              <a:t>New, near-term, or actively-worked concerns are </a:t>
            </a:r>
            <a:r>
              <a:rPr lang="en-US" sz="2000" dirty="0" err="1" smtClean="0"/>
              <a:t>statused</a:t>
            </a:r>
            <a:r>
              <a:rPr lang="en-US" sz="2000" dirty="0" smtClean="0"/>
              <a:t> at the </a:t>
            </a:r>
            <a:r>
              <a:rPr lang="en-US" sz="2000" dirty="0" err="1" smtClean="0"/>
              <a:t>L’Ralph</a:t>
            </a:r>
            <a:r>
              <a:rPr lang="en-US" sz="2000" dirty="0" smtClean="0"/>
              <a:t> team weekly and the weekly report</a:t>
            </a:r>
          </a:p>
          <a:p>
            <a:r>
              <a:rPr lang="en-US" sz="2000" dirty="0" smtClean="0"/>
              <a:t>Closed concerns remain accessible as a record of outcome</a:t>
            </a:r>
          </a:p>
        </p:txBody>
      </p:sp>
    </p:spTree>
    <p:extLst>
      <p:ext uri="{BB962C8B-B14F-4D97-AF65-F5344CB8AC3E}">
        <p14:creationId xmlns:p14="http://schemas.microsoft.com/office/powerpoint/2010/main" val="310849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Polling for Process Improvement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After each major review, we’ve polled the whole team:</a:t>
            </a:r>
          </a:p>
          <a:p>
            <a:pPr lvl="1"/>
            <a:r>
              <a:rPr lang="en-US" sz="2400" dirty="0"/>
              <a:t>What went well? </a:t>
            </a:r>
            <a:endParaRPr lang="en-US" sz="2400" dirty="0" smtClean="0"/>
          </a:p>
          <a:p>
            <a:pPr lvl="1"/>
            <a:r>
              <a:rPr lang="en-US" sz="2400" dirty="0" smtClean="0"/>
              <a:t>What </a:t>
            </a:r>
            <a:r>
              <a:rPr lang="en-US" sz="2400" dirty="0"/>
              <a:t>didn’t? </a:t>
            </a:r>
            <a:endParaRPr lang="en-US" sz="2400" dirty="0" smtClean="0"/>
          </a:p>
          <a:p>
            <a:pPr lvl="1"/>
            <a:r>
              <a:rPr lang="en-US" sz="2400" dirty="0" smtClean="0"/>
              <a:t>What </a:t>
            </a:r>
            <a:r>
              <a:rPr lang="en-US" sz="2400" dirty="0"/>
              <a:t>could we do to improve? </a:t>
            </a:r>
          </a:p>
          <a:p>
            <a:pPr lvl="0"/>
            <a:r>
              <a:rPr lang="en-US" dirty="0" smtClean="0"/>
              <a:t>Answers were anonymously gathered and sent to ISE</a:t>
            </a:r>
          </a:p>
          <a:p>
            <a:pPr lvl="0"/>
            <a:r>
              <a:rPr lang="en-US" dirty="0" smtClean="0"/>
              <a:t>Discussed with PI, </a:t>
            </a:r>
            <a:r>
              <a:rPr lang="en-US" dirty="0" err="1" smtClean="0"/>
              <a:t>dPI</a:t>
            </a:r>
            <a:r>
              <a:rPr lang="en-US" dirty="0" smtClean="0"/>
              <a:t>, IPM, </a:t>
            </a:r>
            <a:r>
              <a:rPr lang="en-US" dirty="0" err="1" smtClean="0"/>
              <a:t>dIPM</a:t>
            </a:r>
            <a:endParaRPr lang="en-US" dirty="0" smtClean="0"/>
          </a:p>
          <a:p>
            <a:pPr lvl="0"/>
            <a:endParaRPr lang="en-US" dirty="0"/>
          </a:p>
          <a:p>
            <a:pPr lvl="0"/>
            <a:r>
              <a:rPr lang="en-US" dirty="0" smtClean="0"/>
              <a:t>There is a professional group on center that will help do this for larger teams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17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SRR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Weekly technical special topic meetings work well paired with statuses from the weekly team meeting</a:t>
            </a:r>
          </a:p>
          <a:p>
            <a:r>
              <a:rPr lang="en-US" dirty="0"/>
              <a:t>A detailed scrub of the MEL right before SRR found significant missing mass. This should have been done sooner. </a:t>
            </a:r>
          </a:p>
          <a:p>
            <a:r>
              <a:rPr lang="en-US" dirty="0"/>
              <a:t>Communications with the spacecraft team through the payload office led to errors and miscommunications. Set up a bi-weekly spacecraft ICD discussion with spacecraft systems and payload systems.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5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PDR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Systems participation in bi-weekly PDL one-on-one meetings were a good venue to understand progress and concerns</a:t>
            </a:r>
          </a:p>
          <a:p>
            <a:r>
              <a:rPr lang="en-US" dirty="0"/>
              <a:t>Systems concerns process helps organize cross-disciplinary and long-term problems</a:t>
            </a:r>
          </a:p>
          <a:p>
            <a:r>
              <a:rPr lang="en-US" dirty="0"/>
              <a:t>TDMS access for off-site PDLs has been difficult. For near-term reviews, have to email them the file and have them email response to CM</a:t>
            </a:r>
          </a:p>
          <a:p>
            <a:r>
              <a:rPr lang="en-US" dirty="0"/>
              <a:t>Some weekly status meetings are run without agendas or announced topics, aren’t very efficient</a:t>
            </a:r>
          </a:p>
          <a:p>
            <a:r>
              <a:rPr lang="en-US" dirty="0"/>
              <a:t>Discipline SEs (thermal, mechanical, electrical, optical, </a:t>
            </a:r>
            <a:r>
              <a:rPr lang="en-US" dirty="0" err="1"/>
              <a:t>contam</a:t>
            </a:r>
            <a:r>
              <a:rPr lang="en-US" dirty="0"/>
              <a:t>) need to be comfortable reaching out to the PDLs; PDLs need to seek them out for discipline-specific guidance</a:t>
            </a:r>
          </a:p>
          <a:p>
            <a:r>
              <a:rPr lang="en-US" dirty="0"/>
              <a:t>PDLs spend a lot of their day on programmatic planning and </a:t>
            </a:r>
            <a:r>
              <a:rPr lang="en-US" dirty="0" err="1"/>
              <a:t>statusing</a:t>
            </a:r>
            <a:r>
              <a:rPr lang="en-US" dirty="0"/>
              <a:t>; IPM and </a:t>
            </a:r>
            <a:r>
              <a:rPr lang="en-US" dirty="0" err="1"/>
              <a:t>dIPM</a:t>
            </a:r>
            <a:r>
              <a:rPr lang="en-US" dirty="0"/>
              <a:t> streamlined process with PDL one-on-one meetings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80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77" y="1143000"/>
            <a:ext cx="4705299" cy="5334000"/>
          </a:xfrm>
        </p:spPr>
        <p:txBody>
          <a:bodyPr/>
          <a:lstStyle/>
          <a:p>
            <a:pPr lvl="0"/>
            <a:r>
              <a:rPr lang="en-US" dirty="0" smtClean="0"/>
              <a:t>Lucy is a cool mission to the Trojans enabled by a twice-in-a-lifetime trajectory</a:t>
            </a:r>
          </a:p>
          <a:p>
            <a:pPr lvl="0"/>
            <a:r>
              <a:rPr lang="en-US" dirty="0" err="1" smtClean="0"/>
              <a:t>L’Ralph</a:t>
            </a:r>
            <a:r>
              <a:rPr lang="en-US" dirty="0" smtClean="0"/>
              <a:t> is a critical, multi-purpose science instrument</a:t>
            </a:r>
          </a:p>
          <a:p>
            <a:pPr lvl="0"/>
            <a:r>
              <a:rPr lang="en-US" dirty="0" smtClean="0"/>
              <a:t>The mission architecture has driven specific features into the instrument design</a:t>
            </a:r>
          </a:p>
          <a:p>
            <a:pPr lvl="0"/>
            <a:r>
              <a:rPr lang="en-US" dirty="0" smtClean="0"/>
              <a:t>The project organization has forced us to be more strategic in planning communications</a:t>
            </a:r>
          </a:p>
          <a:p>
            <a:pPr lvl="0"/>
            <a:r>
              <a:rPr lang="en-US" dirty="0" err="1" smtClean="0"/>
              <a:t>L’Ralph</a:t>
            </a:r>
            <a:r>
              <a:rPr lang="en-US" dirty="0" smtClean="0"/>
              <a:t> is starting to build flight hardware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5089" y="1918238"/>
            <a:ext cx="5044698" cy="378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3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Amazing Trajectory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460416" y="871930"/>
            <a:ext cx="8707437" cy="38313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000" dirty="0" smtClean="0"/>
              <a:t>  We have found a trajectory that visits 6 Trojans and 1 Main Belt Asteroid.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6346825"/>
            <a:ext cx="8716963" cy="33813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1900" dirty="0" smtClean="0"/>
              <a:t>Lucy’s unique trajectory is the key aspect of the mission</a:t>
            </a:r>
            <a:endParaRPr lang="en-US" sz="1900" dirty="0"/>
          </a:p>
        </p:txBody>
      </p:sp>
      <p:pic>
        <p:nvPicPr>
          <p:cNvPr id="2" name="Lucy_NewNominal_Inertial_EGA_to_DJ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2919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Amazing Trajectory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460416" y="871930"/>
            <a:ext cx="8707437" cy="38313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000" dirty="0" smtClean="0"/>
              <a:t>  We have found a trajectory that visits 6 Trojans and 1 Main Belt Asteroid.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6346825"/>
            <a:ext cx="8716963" cy="33813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1900" dirty="0" smtClean="0"/>
              <a:t>Lucy’s unique trajectory is the key aspect of the mission</a:t>
            </a:r>
            <a:endParaRPr lang="en-US" sz="1900" dirty="0"/>
          </a:p>
        </p:txBody>
      </p:sp>
      <p:pic>
        <p:nvPicPr>
          <p:cNvPr id="2" name="Lucy_NewNominal_Inertial_DJ_to_L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53" y="12033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2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Amazing Trajectory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460416" y="871930"/>
            <a:ext cx="8707437" cy="38313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000" dirty="0" smtClean="0"/>
              <a:t>  We have found a trajectory that visits 6 Trojans and 1 Main Belt Asteroid.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6346825"/>
            <a:ext cx="8716963" cy="33813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1900" dirty="0" smtClean="0"/>
              <a:t>Lucy’s unique trajectory is the key aspect of the mission</a:t>
            </a:r>
            <a:endParaRPr lang="en-US" sz="1900" dirty="0"/>
          </a:p>
        </p:txBody>
      </p:sp>
      <p:pic>
        <p:nvPicPr>
          <p:cNvPr id="2" name="Lucy_NewNominal_Inertial_L4_to_L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5506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6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Lucy Overview</a:t>
            </a:r>
            <a:endParaRPr lang="en-US" dirty="0"/>
          </a:p>
        </p:txBody>
      </p:sp>
      <p:pic>
        <p:nvPicPr>
          <p:cNvPr id="5" name="Picture 4" descr="FO1.png">
            <a:extLst>
              <a:ext uri="{FF2B5EF4-FFF2-40B4-BE49-F238E27FC236}">
                <a16:creationId xmlns="" xmlns:a16="http://schemas.microsoft.com/office/drawing/2014/main" id="{E0A99F52-A1FE-48AF-A036-37BA1B578EC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773" y="1001950"/>
            <a:ext cx="8328454" cy="585605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744933" y="1097421"/>
            <a:ext cx="1859805" cy="621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1400" b="1" dirty="0" smtClean="0">
                <a:solidFill>
                  <a:schemeClr val="bg1"/>
                </a:solidFill>
              </a:rPr>
              <a:t>Planetary mission: Schedule is king!</a:t>
            </a:r>
          </a:p>
        </p:txBody>
      </p:sp>
    </p:spTree>
    <p:extLst>
      <p:ext uri="{BB962C8B-B14F-4D97-AF65-F5344CB8AC3E}">
        <p14:creationId xmlns:p14="http://schemas.microsoft.com/office/powerpoint/2010/main" val="148364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3EA89B21-1647-4D21-8FB6-01F530343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020"/>
          <a:stretch/>
        </p:blipFill>
        <p:spPr>
          <a:xfrm>
            <a:off x="336986" y="3268358"/>
            <a:ext cx="4336572" cy="240264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Payload and Spacecraft 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258675" y="947676"/>
            <a:ext cx="1368425" cy="722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 smtClean="0"/>
              <a:t>                          </a:t>
            </a:r>
            <a:r>
              <a:rPr lang="en-US" sz="1500" b="1" dirty="0" smtClean="0"/>
              <a:t>L’LORRI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8943" y="1423816"/>
            <a:ext cx="4402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LOng</a:t>
            </a:r>
            <a:r>
              <a:rPr lang="en-US" sz="1000" dirty="0" smtClean="0"/>
              <a:t> Range Reconnaissance Imager (LORRI)</a:t>
            </a:r>
          </a:p>
          <a:p>
            <a:r>
              <a:rPr lang="en-US" sz="1000" dirty="0" smtClean="0"/>
              <a:t>High spatial resolution visible imager</a:t>
            </a:r>
          </a:p>
          <a:p>
            <a:r>
              <a:rPr lang="en-US" sz="1000" dirty="0" smtClean="0"/>
              <a:t>Heritage: NH </a:t>
            </a:r>
            <a:endParaRPr lang="en-US" sz="10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720319" y="2105551"/>
            <a:ext cx="3226601" cy="886544"/>
            <a:chOff x="226313" y="4324159"/>
            <a:chExt cx="3226601" cy="886544"/>
          </a:xfrm>
        </p:grpSpPr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258675" y="4361915"/>
              <a:ext cx="1859805" cy="6212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50000"/>
                  </a:schemeClr>
                </a:buClr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chemeClr val="accent2">
                    <a:lumMod val="50000"/>
                  </a:schemeClr>
                </a:buClr>
                <a:buFont typeface="Wingdings" pitchFamily="2" charset="2"/>
                <a:buChar char="§"/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50000"/>
                  </a:schemeClr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chemeClr val="accent2">
                    <a:lumMod val="50000"/>
                  </a:schemeClr>
                </a:buClr>
                <a:buFont typeface="Arial" pitchFamily="34" charset="0"/>
                <a:buChar char="–"/>
                <a:defRPr sz="1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sz="1400" b="1" dirty="0" err="1" smtClean="0"/>
                <a:t>TTCam</a:t>
              </a:r>
              <a:endParaRPr lang="en-US" sz="1400" b="1" dirty="0" smtClean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6313" y="4638179"/>
              <a:ext cx="32266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Terminal Tracking Camera (</a:t>
              </a:r>
              <a:r>
                <a:rPr lang="en-US" sz="1000" dirty="0" err="1" smtClean="0"/>
                <a:t>TTCam</a:t>
              </a:r>
              <a:r>
                <a:rPr lang="en-US" sz="1000" dirty="0" smtClean="0"/>
                <a:t>)</a:t>
              </a:r>
            </a:p>
            <a:p>
              <a:r>
                <a:rPr lang="en-US" sz="1000" dirty="0" smtClean="0"/>
                <a:t>Visible imager used for target </a:t>
              </a:r>
              <a:r>
                <a:rPr lang="en-US" sz="1000" dirty="0" err="1" smtClean="0"/>
                <a:t>centroiding</a:t>
              </a:r>
              <a:endParaRPr lang="en-US" sz="1000" dirty="0" smtClean="0"/>
            </a:p>
            <a:p>
              <a:r>
                <a:rPr lang="en-US" sz="1000" dirty="0" smtClean="0"/>
                <a:t>Supplier: </a:t>
              </a:r>
              <a:r>
                <a:rPr lang="en-US" sz="1000" dirty="0" err="1" smtClean="0"/>
                <a:t>Malin</a:t>
              </a:r>
              <a:r>
                <a:rPr lang="en-US" sz="1000" dirty="0" smtClean="0"/>
                <a:t> Space Systems</a:t>
              </a:r>
              <a:endParaRPr lang="en-US" sz="10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38943" y="4324159"/>
              <a:ext cx="2844312" cy="88654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33363" y="1095598"/>
            <a:ext cx="2844312" cy="9358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4840452" y="5671003"/>
            <a:ext cx="2844312" cy="1058802"/>
            <a:chOff x="3504129" y="5611589"/>
            <a:chExt cx="2844312" cy="1058802"/>
          </a:xfrm>
        </p:grpSpPr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3534017" y="5611589"/>
              <a:ext cx="1789858" cy="59318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50000"/>
                  </a:schemeClr>
                </a:buClr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chemeClr val="accent2">
                    <a:lumMod val="50000"/>
                  </a:schemeClr>
                </a:buClr>
                <a:buFont typeface="Wingdings" pitchFamily="2" charset="2"/>
                <a:buChar char="§"/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50000"/>
                  </a:schemeClr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chemeClr val="accent2">
                    <a:lumMod val="50000"/>
                  </a:schemeClr>
                </a:buClr>
                <a:buFont typeface="Arial" pitchFamily="34" charset="0"/>
                <a:buChar char="–"/>
                <a:defRPr sz="1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endParaRPr lang="en-US" b="1" dirty="0" smtClean="0"/>
            </a:p>
            <a:p>
              <a:pPr marL="0" indent="0">
                <a:buFont typeface="Arial" pitchFamily="34" charset="0"/>
                <a:buNone/>
              </a:pPr>
              <a:r>
                <a:rPr lang="en-US" sz="1600" b="1" dirty="0" smtClean="0"/>
                <a:t>L’TES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09709" y="6109855"/>
              <a:ext cx="238078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Thermal Emission Spectrometer (TES)</a:t>
              </a:r>
            </a:p>
            <a:p>
              <a:r>
                <a:rPr lang="en-US" sz="1000" dirty="0"/>
                <a:t>Point FTIR spectrometer</a:t>
              </a:r>
              <a:br>
                <a:rPr lang="en-US" sz="1000" dirty="0"/>
              </a:br>
              <a:r>
                <a:rPr lang="en-US" sz="1000" dirty="0"/>
                <a:t>Heritage: O’REX, MGS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504129" y="5804566"/>
              <a:ext cx="2844312" cy="8658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 descr="Fig.D.2-1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"/>
          <a:stretch>
            <a:fillRect/>
          </a:stretch>
        </p:blipFill>
        <p:spPr>
          <a:xfrm>
            <a:off x="205126" y="5864875"/>
            <a:ext cx="2843947" cy="962712"/>
          </a:xfrm>
          <a:prstGeom prst="rect">
            <a:avLst/>
          </a:prstGeom>
        </p:spPr>
      </p:pic>
      <p:cxnSp>
        <p:nvCxnSpPr>
          <p:cNvPr id="25" name="Straight Arrow Connector 24"/>
          <p:cNvCxnSpPr>
            <a:stCxn id="18" idx="1"/>
          </p:cNvCxnSpPr>
          <p:nvPr/>
        </p:nvCxnSpPr>
        <p:spPr>
          <a:xfrm flipH="1" flipV="1">
            <a:off x="4032985" y="4068316"/>
            <a:ext cx="794173" cy="111454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1" idx="1"/>
          </p:cNvCxnSpPr>
          <p:nvPr/>
        </p:nvCxnSpPr>
        <p:spPr>
          <a:xfrm flipH="1" flipV="1">
            <a:off x="2612486" y="4624443"/>
            <a:ext cx="2227966" cy="167245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655519" y="3029851"/>
            <a:ext cx="82892" cy="833556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4820108" y="4649703"/>
            <a:ext cx="2851362" cy="1066313"/>
            <a:chOff x="226313" y="930846"/>
            <a:chExt cx="2851362" cy="1066313"/>
          </a:xfrm>
        </p:grpSpPr>
        <p:sp>
          <p:nvSpPr>
            <p:cNvPr id="12" name="TextBox 11"/>
            <p:cNvSpPr txBox="1"/>
            <p:nvPr/>
          </p:nvSpPr>
          <p:spPr>
            <a:xfrm>
              <a:off x="226313" y="1178058"/>
              <a:ext cx="2835839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Multi-spectral Visible Imaging Camera (MVIC)</a:t>
              </a:r>
            </a:p>
            <a:p>
              <a:r>
                <a:rPr lang="en-US" sz="1000" dirty="0"/>
                <a:t>Linear Etalon Imaging Spectral Array (LEISA)</a:t>
              </a:r>
            </a:p>
            <a:p>
              <a:r>
                <a:rPr lang="en-US" sz="1000" dirty="0" smtClean="0"/>
                <a:t>Color visible imager (MVIC) and </a:t>
              </a:r>
              <a:br>
                <a:rPr lang="en-US" sz="1000" dirty="0" smtClean="0"/>
              </a:br>
              <a:r>
                <a:rPr lang="en-US" sz="1000" dirty="0" smtClean="0"/>
                <a:t>infrared</a:t>
              </a:r>
              <a:r>
                <a:rPr lang="en-US" sz="1000" dirty="0"/>
                <a:t> </a:t>
              </a:r>
              <a:r>
                <a:rPr lang="en-US" sz="1000" dirty="0" smtClean="0"/>
                <a:t>imaging spectrometer (LEISA)</a:t>
              </a:r>
            </a:p>
            <a:p>
              <a:r>
                <a:rPr lang="en-US" sz="1100" dirty="0" smtClean="0"/>
                <a:t>Heritage: NH, O’REX</a:t>
              </a:r>
              <a:endParaRPr lang="en-US" sz="1100" dirty="0"/>
            </a:p>
          </p:txBody>
        </p:sp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257146" y="975476"/>
              <a:ext cx="1506455" cy="9442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50000"/>
                  </a:schemeClr>
                </a:buClr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chemeClr val="accent2">
                    <a:lumMod val="50000"/>
                  </a:schemeClr>
                </a:buClr>
                <a:buFont typeface="Wingdings" pitchFamily="2" charset="2"/>
                <a:buChar char="§"/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50000"/>
                  </a:schemeClr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chemeClr val="accent2">
                    <a:lumMod val="50000"/>
                  </a:schemeClr>
                </a:buClr>
                <a:buFont typeface="Arial" pitchFamily="34" charset="0"/>
                <a:buChar char="–"/>
                <a:defRPr sz="1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sz="1500" b="1" dirty="0" err="1" smtClean="0"/>
                <a:t>L’Ralph</a:t>
              </a:r>
              <a:endParaRPr lang="en-US" sz="1500" b="1" dirty="0" smtClean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33363" y="930846"/>
              <a:ext cx="2844312" cy="1066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>
            <a:off x="238390" y="1998207"/>
            <a:ext cx="1280589" cy="289870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4810098" y="3616195"/>
            <a:ext cx="2851362" cy="988878"/>
            <a:chOff x="4067279" y="5919632"/>
            <a:chExt cx="2851362" cy="988878"/>
          </a:xfrm>
        </p:grpSpPr>
        <p:sp>
          <p:nvSpPr>
            <p:cNvPr id="23" name="TextBox 22"/>
            <p:cNvSpPr txBox="1"/>
            <p:nvPr/>
          </p:nvSpPr>
          <p:spPr>
            <a:xfrm>
              <a:off x="4067279" y="6166844"/>
              <a:ext cx="283583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SC Telecommunications link with DSN provides Doppler measurements which enable mass density determination of each </a:t>
              </a:r>
              <a:r>
                <a:rPr lang="en-US" sz="1000" dirty="0" err="1" smtClean="0"/>
                <a:t>trojan</a:t>
              </a:r>
              <a:endParaRPr lang="en-US" sz="1000" dirty="0" smtClean="0"/>
            </a:p>
            <a:p>
              <a:r>
                <a:rPr lang="en-US" sz="1000" dirty="0" smtClean="0"/>
                <a:t>SDST Heritage: MAVEN/</a:t>
              </a:r>
              <a:r>
                <a:rPr lang="en-US" sz="1000" dirty="0" err="1" smtClean="0"/>
                <a:t>OREx</a:t>
              </a:r>
              <a:r>
                <a:rPr lang="en-US" sz="1000" dirty="0" smtClean="0"/>
                <a:t>/</a:t>
              </a:r>
              <a:r>
                <a:rPr lang="en-US" sz="1000" dirty="0" err="1" smtClean="0"/>
                <a:t>InSight</a:t>
              </a:r>
              <a:endParaRPr lang="en-US" sz="1000" dirty="0"/>
            </a:p>
          </p:txBody>
        </p:sp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4098112" y="5964262"/>
              <a:ext cx="1506455" cy="9442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50000"/>
                  </a:schemeClr>
                </a:buClr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chemeClr val="accent2">
                    <a:lumMod val="50000"/>
                  </a:schemeClr>
                </a:buClr>
                <a:buFont typeface="Wingdings" pitchFamily="2" charset="2"/>
                <a:buChar char="§"/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50000"/>
                  </a:schemeClr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chemeClr val="accent2">
                    <a:lumMod val="50000"/>
                  </a:schemeClr>
                </a:buClr>
                <a:buFont typeface="Arial" pitchFamily="34" charset="0"/>
                <a:buChar char="–"/>
                <a:defRPr sz="1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sz="1500" b="1" dirty="0" smtClean="0"/>
                <a:t>Radio Science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074329" y="5919632"/>
              <a:ext cx="2844312" cy="8880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2899732F-060D-48C6-9BAA-2910F8C8EA0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1367" y="747893"/>
            <a:ext cx="4701297" cy="3497682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H="1" flipV="1">
            <a:off x="6554804" y="2245002"/>
            <a:ext cx="115115" cy="1359761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21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057FCFFA-010A-404A-B873-D8786485BA40}"/>
              </a:ext>
            </a:extLst>
          </p:cNvPr>
          <p:cNvGrpSpPr/>
          <p:nvPr/>
        </p:nvGrpSpPr>
        <p:grpSpPr>
          <a:xfrm flipH="1">
            <a:off x="231446" y="1418786"/>
            <a:ext cx="8082050" cy="2808288"/>
            <a:chOff x="135696" y="3451225"/>
            <a:chExt cx="9146417" cy="2808288"/>
          </a:xfrm>
        </p:grpSpPr>
        <p:sp>
          <p:nvSpPr>
            <p:cNvPr id="24" name="Rectangle 5">
              <a:extLst>
                <a:ext uri="{FF2B5EF4-FFF2-40B4-BE49-F238E27FC236}">
                  <a16:creationId xmlns="" xmlns:a16="http://schemas.microsoft.com/office/drawing/2014/main" id="{22C40979-EE14-489F-A447-31D8DAF23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457" y="4263237"/>
              <a:ext cx="18473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5" name="Picture 36" descr="SC_geo-new.png">
              <a:extLst>
                <a:ext uri="{FF2B5EF4-FFF2-40B4-BE49-F238E27FC236}">
                  <a16:creationId xmlns="" xmlns:a16="http://schemas.microsoft.com/office/drawing/2014/main" id="{7EA95D3E-D7BB-4791-97C5-55A36818C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65509">
              <a:off x="138113" y="4367213"/>
              <a:ext cx="9144000" cy="86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funsun.gif">
              <a:extLst>
                <a:ext uri="{FF2B5EF4-FFF2-40B4-BE49-F238E27FC236}">
                  <a16:creationId xmlns="" xmlns:a16="http://schemas.microsoft.com/office/drawing/2014/main" id="{D7A75197-AF18-4179-90A1-2A3D5C81E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5125" y="3451225"/>
              <a:ext cx="3714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 descr="royalty-free-asteroid-clipart-illustration-1094937tn.jpg">
              <a:extLst>
                <a:ext uri="{FF2B5EF4-FFF2-40B4-BE49-F238E27FC236}">
                  <a16:creationId xmlns="" xmlns:a16="http://schemas.microsoft.com/office/drawing/2014/main" id="{A3B76781-1933-4B8A-BE18-7C7D37DC4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437"/>
            <a:stretch>
              <a:fillRect/>
            </a:stretch>
          </p:blipFill>
          <p:spPr bwMode="auto">
            <a:xfrm>
              <a:off x="3652838" y="5205413"/>
              <a:ext cx="1009650" cy="105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565E9836-1366-451F-B447-31829DF6D20C}"/>
                </a:ext>
              </a:extLst>
            </p:cNvPr>
            <p:cNvGrpSpPr/>
            <p:nvPr/>
          </p:nvGrpSpPr>
          <p:grpSpPr>
            <a:xfrm rot="903056">
              <a:off x="135696" y="3799971"/>
              <a:ext cx="821553" cy="647932"/>
              <a:chOff x="992369" y="4834939"/>
              <a:chExt cx="821553" cy="647932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="" xmlns:a16="http://schemas.microsoft.com/office/drawing/2014/main" id="{5B40D542-6C87-4961-9C0E-EF162E3BA198}"/>
                  </a:ext>
                </a:extLst>
              </p:cNvPr>
              <p:cNvCxnSpPr/>
              <p:nvPr/>
            </p:nvCxnSpPr>
            <p:spPr bwMode="auto">
              <a:xfrm rot="17160454" flipV="1">
                <a:off x="1254886" y="5045547"/>
                <a:ext cx="0" cy="30363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="" xmlns:a16="http://schemas.microsoft.com/office/drawing/2014/main" id="{82F41AFA-7D12-4439-9984-F08C390C4DBA}"/>
                  </a:ext>
                </a:extLst>
              </p:cNvPr>
              <p:cNvCxnSpPr/>
              <p:nvPr/>
            </p:nvCxnSpPr>
            <p:spPr bwMode="auto">
              <a:xfrm rot="17160454">
                <a:off x="1284368" y="5097343"/>
                <a:ext cx="3181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="" xmlns:a16="http://schemas.microsoft.com/office/drawing/2014/main" id="{A53360FF-A454-4E75-9450-80FC6BB1AD58}"/>
                  </a:ext>
                </a:extLst>
              </p:cNvPr>
              <p:cNvCxnSpPr/>
              <p:nvPr/>
            </p:nvCxnSpPr>
            <p:spPr bwMode="auto">
              <a:xfrm flipH="1" flipV="1">
                <a:off x="1295779" y="4889945"/>
                <a:ext cx="84568" cy="27725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9">
                <a:extLst>
                  <a:ext uri="{FF2B5EF4-FFF2-40B4-BE49-F238E27FC236}">
                    <a16:creationId xmlns="" xmlns:a16="http://schemas.microsoft.com/office/drawing/2014/main" id="{698A3478-B059-462D-82BF-E68A37653E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4130" flipH="1">
                <a:off x="1490466" y="4987895"/>
                <a:ext cx="323456" cy="266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altLang="en-US" b="0">
                    <a:solidFill>
                      <a:srgbClr val="000000"/>
                    </a:solidFill>
                  </a:rPr>
                  <a:t>X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707DAD81-C5DF-4702-A2DF-F47972E619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368992">
                <a:off x="1046266" y="5242805"/>
                <a:ext cx="422043" cy="240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altLang="en-US" b="0" dirty="0">
                    <a:solidFill>
                      <a:srgbClr val="000000"/>
                    </a:solidFill>
                  </a:rPr>
                  <a:t>Z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D04EBD44-7A21-43F1-B90F-897EA2DC9E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39410">
                <a:off x="992369" y="4834939"/>
                <a:ext cx="278847" cy="240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altLang="en-US" b="0">
                    <a:solidFill>
                      <a:srgbClr val="000000"/>
                    </a:solidFill>
                  </a:rPr>
                  <a:t>Y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Encounters</a:t>
            </a:r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0F4302FB-9465-48F5-AC11-4A1D1A224341}"/>
              </a:ext>
            </a:extLst>
          </p:cNvPr>
          <p:cNvSpPr/>
          <p:nvPr/>
        </p:nvSpPr>
        <p:spPr>
          <a:xfrm>
            <a:off x="3991415" y="3164025"/>
            <a:ext cx="1441939" cy="116055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Trojan</a:t>
            </a: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60C8EB66-FEE1-40AA-BE2A-007D9B02DC01}"/>
              </a:ext>
            </a:extLst>
          </p:cNvPr>
          <p:cNvSpPr/>
          <p:nvPr/>
        </p:nvSpPr>
        <p:spPr>
          <a:xfrm>
            <a:off x="2653727" y="103194"/>
            <a:ext cx="519545" cy="497360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Sun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67A73E52-BC43-E54A-86CC-633CFF5D1ECA}"/>
              </a:ext>
            </a:extLst>
          </p:cNvPr>
          <p:cNvSpPr txBox="1"/>
          <p:nvPr/>
        </p:nvSpPr>
        <p:spPr>
          <a:xfrm>
            <a:off x="5910801" y="2880053"/>
            <a:ext cx="2547863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Shows relative</a:t>
            </a:r>
          </a:p>
          <a:p>
            <a:r>
              <a:rPr lang="en-US" sz="2000" dirty="0"/>
              <a:t>motion during a</a:t>
            </a:r>
          </a:p>
          <a:p>
            <a:r>
              <a:rPr lang="en-US" sz="2000" dirty="0"/>
              <a:t>”feet-first” encounter.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E4E455C5-FC38-5144-865D-A1320D697B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87" t="12827" r="9962" b="55106"/>
          <a:stretch/>
        </p:blipFill>
        <p:spPr>
          <a:xfrm>
            <a:off x="251467" y="4324578"/>
            <a:ext cx="8392666" cy="24394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93578" y="1231969"/>
            <a:ext cx="794758" cy="673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58BD897-D3CA-4975-8B36-697CE0FED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093" y="1100585"/>
            <a:ext cx="8321040" cy="1309274"/>
          </a:xfrm>
        </p:spPr>
        <p:txBody>
          <a:bodyPr>
            <a:normAutofit/>
          </a:bodyPr>
          <a:lstStyle/>
          <a:p>
            <a:r>
              <a:rPr lang="en-US" sz="1800" dirty="0"/>
              <a:t>Spacecraft tracks the target Trojan and IPP handles precision pointing</a:t>
            </a:r>
          </a:p>
          <a:p>
            <a:pPr lvl="1"/>
            <a:r>
              <a:rPr lang="en-US" dirty="0"/>
              <a:t>SC target tracks in a nadir pointed attitude</a:t>
            </a:r>
          </a:p>
          <a:p>
            <a:pPr lvl="1"/>
            <a:r>
              <a:rPr lang="en-US" dirty="0"/>
              <a:t>IPP surface tracks and precision points</a:t>
            </a:r>
          </a:p>
        </p:txBody>
      </p:sp>
    </p:spTree>
    <p:extLst>
      <p:ext uri="{BB962C8B-B14F-4D97-AF65-F5344CB8AC3E}">
        <p14:creationId xmlns:p14="http://schemas.microsoft.com/office/powerpoint/2010/main" val="397604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200" b="1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10843</TotalTime>
  <Words>2957</Words>
  <Application>Microsoft Office PowerPoint</Application>
  <PresentationFormat>On-screen Show (4:3)</PresentationFormat>
  <Paragraphs>697</Paragraphs>
  <Slides>37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Arial Black</vt:lpstr>
      <vt:lpstr>Arial Narrow</vt:lpstr>
      <vt:lpstr>Calibri</vt:lpstr>
      <vt:lpstr>Rockwell Extra Bold</vt:lpstr>
      <vt:lpstr>Symbol</vt:lpstr>
      <vt:lpstr>Times New Roman</vt:lpstr>
      <vt:lpstr>Wingdings</vt:lpstr>
      <vt:lpstr>Office Theme</vt:lpstr>
      <vt:lpstr>PowerPoint Presentation</vt:lpstr>
      <vt:lpstr>Lucy Overview</vt:lpstr>
      <vt:lpstr>An Amazing Trajectory</vt:lpstr>
      <vt:lpstr>An Amazing Trajectory</vt:lpstr>
      <vt:lpstr>An Amazing Trajectory</vt:lpstr>
      <vt:lpstr>An Amazing Trajectory</vt:lpstr>
      <vt:lpstr>Lucy Overview</vt:lpstr>
      <vt:lpstr>Payload and Spacecraft </vt:lpstr>
      <vt:lpstr>Encounters</vt:lpstr>
      <vt:lpstr>L’Ralph Overview (Summary)</vt:lpstr>
      <vt:lpstr>L’Ralph Physical Design</vt:lpstr>
      <vt:lpstr>L’Ralph Driving Requirements</vt:lpstr>
      <vt:lpstr>Block Diagram</vt:lpstr>
      <vt:lpstr>Requirement Status</vt:lpstr>
      <vt:lpstr>L’Ralph Field of View</vt:lpstr>
      <vt:lpstr>State Diagram</vt:lpstr>
      <vt:lpstr>MVIC Data Flow</vt:lpstr>
      <vt:lpstr>LEISA Data Flow</vt:lpstr>
      <vt:lpstr>LEISA Processing</vt:lpstr>
      <vt:lpstr>Lucy Org Chart</vt:lpstr>
      <vt:lpstr>PowerPoint Presentation</vt:lpstr>
      <vt:lpstr>L’Ralph Org Chart</vt:lpstr>
      <vt:lpstr>Flexible Fault Management</vt:lpstr>
      <vt:lpstr>Memory Redundancy</vt:lpstr>
      <vt:lpstr>Saving More Than We Need</vt:lpstr>
      <vt:lpstr>Mass Threat Burn-Down</vt:lpstr>
      <vt:lpstr>Ralph Technical Reporting</vt:lpstr>
      <vt:lpstr>Different Info in Different Homes</vt:lpstr>
      <vt:lpstr>Project Change Process</vt:lpstr>
      <vt:lpstr>Controlling Communication</vt:lpstr>
      <vt:lpstr>Meetings and Communication</vt:lpstr>
      <vt:lpstr>Tech Topics</vt:lpstr>
      <vt:lpstr>Concerns Process</vt:lpstr>
      <vt:lpstr>Polling for Process Improvement</vt:lpstr>
      <vt:lpstr>After SRR</vt:lpstr>
      <vt:lpstr>After PDR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jhair</dc:creator>
  <cp:lastModifiedBy>Macleod, Lindsay B. (GSFC-592.0)[ASRC FEDERAL SPACE &amp; DEFENSE, INC.]</cp:lastModifiedBy>
  <cp:revision>728</cp:revision>
  <cp:lastPrinted>2018-02-21T13:18:32Z</cp:lastPrinted>
  <dcterms:created xsi:type="dcterms:W3CDTF">2014-01-09T14:43:32Z</dcterms:created>
  <dcterms:modified xsi:type="dcterms:W3CDTF">2019-03-20T15:47:51Z</dcterms:modified>
</cp:coreProperties>
</file>