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32"/>
  </p:notesMasterIdLst>
  <p:sldIdLst>
    <p:sldId id="258" r:id="rId2"/>
    <p:sldId id="333" r:id="rId3"/>
    <p:sldId id="325" r:id="rId4"/>
    <p:sldId id="327" r:id="rId5"/>
    <p:sldId id="329" r:id="rId6"/>
    <p:sldId id="324" r:id="rId7"/>
    <p:sldId id="273" r:id="rId8"/>
    <p:sldId id="326" r:id="rId9"/>
    <p:sldId id="293" r:id="rId10"/>
    <p:sldId id="287" r:id="rId11"/>
    <p:sldId id="288" r:id="rId12"/>
    <p:sldId id="328" r:id="rId13"/>
    <p:sldId id="330" r:id="rId14"/>
    <p:sldId id="313" r:id="rId15"/>
    <p:sldId id="331" r:id="rId16"/>
    <p:sldId id="332" r:id="rId17"/>
    <p:sldId id="314" r:id="rId18"/>
    <p:sldId id="316" r:id="rId19"/>
    <p:sldId id="334" r:id="rId20"/>
    <p:sldId id="323" r:id="rId21"/>
    <p:sldId id="335" r:id="rId22"/>
    <p:sldId id="318" r:id="rId23"/>
    <p:sldId id="336" r:id="rId24"/>
    <p:sldId id="337" r:id="rId25"/>
    <p:sldId id="339" r:id="rId26"/>
    <p:sldId id="340" r:id="rId27"/>
    <p:sldId id="291" r:id="rId28"/>
    <p:sldId id="338" r:id="rId29"/>
    <p:sldId id="289" r:id="rId30"/>
    <p:sldId id="29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79C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396" autoAdjust="0"/>
    <p:restoredTop sz="94660"/>
  </p:normalViewPr>
  <p:slideViewPr>
    <p:cSldViewPr>
      <p:cViewPr varScale="1">
        <p:scale>
          <a:sx n="89" d="100"/>
          <a:sy n="89" d="100"/>
        </p:scale>
        <p:origin x="1042" y="72"/>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33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5E0DF4-9697-4B2B-81CA-9DB9FFE12415}" type="datetimeFigureOut">
              <a:rPr lang="en-US" smtClean="0"/>
              <a:t>1/13/2020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95B5A6-4E66-41BA-A8CB-B9A17CAA6667}" type="slidenum">
              <a:rPr lang="en-US" smtClean="0"/>
              <a:t>‹#›</a:t>
            </a:fld>
            <a:endParaRPr lang="en-US"/>
          </a:p>
        </p:txBody>
      </p:sp>
    </p:spTree>
    <p:extLst>
      <p:ext uri="{BB962C8B-B14F-4D97-AF65-F5344CB8AC3E}">
        <p14:creationId xmlns:p14="http://schemas.microsoft.com/office/powerpoint/2010/main" val="3140310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572846-5B91-44D3-BF46-B1AD4A3E33D9}" type="datetime1">
              <a:rPr lang="en-US" smtClean="0"/>
              <a:t>1/13/2020</a:t>
            </a:fld>
            <a:endParaRPr lang="en-US"/>
          </a:p>
        </p:txBody>
      </p:sp>
      <p:sp>
        <p:nvSpPr>
          <p:cNvPr id="5" name="Footer Placeholder 4"/>
          <p:cNvSpPr>
            <a:spLocks noGrp="1"/>
          </p:cNvSpPr>
          <p:nvPr>
            <p:ph type="ftr" sz="quarter" idx="11"/>
          </p:nvPr>
        </p:nvSpPr>
        <p:spPr/>
        <p:txBody>
          <a:bodyPr/>
          <a:lstStyle/>
          <a:p>
            <a:r>
              <a:rPr lang="en-US" smtClean="0"/>
              <a:t>NASA Goddard Space Flight Center, Systems Engineering Seminar - 11/12/19</a:t>
            </a:r>
            <a:endParaRPr lang="en-US" dirty="0" smtClean="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p:cNvPicPr>
            <a:picLocks noChangeArrowheads="1"/>
          </p:cNvPicPr>
          <p:nvPr userDrawn="1"/>
        </p:nvPicPr>
        <p:blipFill>
          <a:blip r:embed="rId2" cstate="print"/>
          <a:srcRect r="1369" b="1498"/>
          <a:stretch>
            <a:fillRect/>
          </a:stretch>
        </p:blipFill>
        <p:spPr bwMode="auto">
          <a:xfrm>
            <a:off x="410634" y="0"/>
            <a:ext cx="1098551" cy="730250"/>
          </a:xfrm>
          <a:prstGeom prst="rect">
            <a:avLst/>
          </a:prstGeom>
          <a:noFill/>
          <a:ln w="9525">
            <a:noFill/>
            <a:miter lim="800000"/>
            <a:headEnd/>
            <a:tailEnd/>
          </a:ln>
        </p:spPr>
      </p:pic>
      <p:sp>
        <p:nvSpPr>
          <p:cNvPr id="8" name="Text Box 8"/>
          <p:cNvSpPr txBox="1">
            <a:spLocks noChangeArrowheads="1"/>
          </p:cNvSpPr>
          <p:nvPr userDrawn="1"/>
        </p:nvSpPr>
        <p:spPr bwMode="auto">
          <a:xfrm>
            <a:off x="1439334" y="12701"/>
            <a:ext cx="2512226" cy="400110"/>
          </a:xfrm>
          <a:prstGeom prst="rect">
            <a:avLst/>
          </a:prstGeom>
          <a:noFill/>
          <a:ln w="12700">
            <a:noFill/>
            <a:miter lim="800000"/>
            <a:headEnd/>
            <a:tailEnd/>
          </a:ln>
          <a:effectLst/>
        </p:spPr>
        <p:txBody>
          <a:bodyPr wrap="none">
            <a:spAutoFit/>
          </a:bodyPr>
          <a:lstStyle/>
          <a:p>
            <a:pPr marL="342900" indent="-342900">
              <a:spcBef>
                <a:spcPct val="50000"/>
              </a:spcBef>
              <a:defRPr/>
            </a:pPr>
            <a:r>
              <a:rPr lang="en-US" sz="800" b="1">
                <a:latin typeface="Arial" charset="0"/>
                <a:cs typeface="Arial" charset="0"/>
              </a:rPr>
              <a:t>National Aeronautics and Space Administration</a:t>
            </a:r>
          </a:p>
          <a:p>
            <a:pPr marL="342900" indent="-342900">
              <a:spcBef>
                <a:spcPct val="50000"/>
              </a:spcBef>
              <a:defRPr/>
            </a:pPr>
            <a:r>
              <a:rPr lang="en-US" sz="800">
                <a:latin typeface="Arial" charset="0"/>
                <a:cs typeface="Arial" charset="0"/>
              </a:rPr>
              <a:t>Goddard Space Flight Center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737C77-2132-45E8-A5B0-746276A4BEBE}" type="datetime1">
              <a:rPr lang="en-US" smtClean="0"/>
              <a:t>1/13/2020</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p:cNvSpPr>
            <a:spLocks noGrp="1"/>
          </p:cNvSpPr>
          <p:nvPr>
            <p:ph type="ftr" sz="quarter" idx="11"/>
          </p:nvPr>
        </p:nvSpPr>
        <p:spPr>
          <a:xfrm>
            <a:off x="3581400" y="6356351"/>
            <a:ext cx="5029200" cy="365125"/>
          </a:xfrm>
        </p:spPr>
        <p:txBody>
          <a:bodyPr/>
          <a:lstStyle/>
          <a:p>
            <a:r>
              <a:rPr lang="en-US" sz="1200" b="0" smtClean="0"/>
              <a:t>NASA Goddard Space Flight Center, Systems Engineering Seminar - 11/12/19</a:t>
            </a:r>
            <a:endParaRPr lang="en-US" dirty="0" smtClean="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7D42AB-F123-4BE6-AF7E-B7E5A263FB50}" type="datetime1">
              <a:rPr lang="en-US" smtClean="0"/>
              <a:t>1/13/2020</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p:cNvSpPr>
            <a:spLocks noGrp="1"/>
          </p:cNvSpPr>
          <p:nvPr>
            <p:ph type="ftr" sz="quarter" idx="11"/>
          </p:nvPr>
        </p:nvSpPr>
        <p:spPr>
          <a:xfrm>
            <a:off x="3581400" y="6356351"/>
            <a:ext cx="5029200" cy="365125"/>
          </a:xfrm>
        </p:spPr>
        <p:txBody>
          <a:bodyPr/>
          <a:lstStyle/>
          <a:p>
            <a:r>
              <a:rPr lang="en-US" sz="1200" b="0" smtClean="0"/>
              <a:t>NASA Goddard Space Flight Center, Systems Engineering Seminar - 11/12/19</a:t>
            </a:r>
            <a:endParaRPr lang="en-US"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6E97587-A6A7-4561-9123-3B5FF175F86C}" type="datetime1">
              <a:rPr lang="en-US" smtClean="0"/>
              <a:t>1/13/2020</a:t>
            </a:fld>
            <a:endParaRPr lang="en-US"/>
          </a:p>
        </p:txBody>
      </p:sp>
      <p:sp>
        <p:nvSpPr>
          <p:cNvPr id="5" name="Footer Placeholder 4"/>
          <p:cNvSpPr>
            <a:spLocks noGrp="1"/>
          </p:cNvSpPr>
          <p:nvPr>
            <p:ph type="ftr" sz="quarter" idx="11"/>
          </p:nvPr>
        </p:nvSpPr>
        <p:spPr>
          <a:xfrm>
            <a:off x="3581400" y="6356351"/>
            <a:ext cx="5029200" cy="365125"/>
          </a:xfrm>
        </p:spPr>
        <p:txBody>
          <a:bodyPr/>
          <a:lstStyle/>
          <a:p>
            <a:r>
              <a:rPr lang="en-US" sz="1200" b="0" smtClean="0"/>
              <a:t>NASA Goddard Space Flight Center, Systems Engineering Seminar - 11/12/19</a:t>
            </a:r>
            <a:endParaRPr lang="en-US" dirty="0" smtClean="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E1D620-6DE5-4563-8752-F00644DE3A9A}" type="datetime1">
              <a:rPr lang="en-US" smtClean="0"/>
              <a:t>1/13/2020</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p:cNvSpPr>
            <a:spLocks noGrp="1"/>
          </p:cNvSpPr>
          <p:nvPr>
            <p:ph type="ftr" sz="quarter" idx="11"/>
          </p:nvPr>
        </p:nvSpPr>
        <p:spPr>
          <a:xfrm>
            <a:off x="3581400" y="6356351"/>
            <a:ext cx="5029200" cy="365125"/>
          </a:xfrm>
        </p:spPr>
        <p:txBody>
          <a:bodyPr/>
          <a:lstStyle/>
          <a:p>
            <a:r>
              <a:rPr lang="en-US" sz="1200" b="0" smtClean="0"/>
              <a:t>NASA Goddard Space Flight Center, Systems Engineering Seminar - 11/12/19</a:t>
            </a:r>
            <a:endParaRPr lang="en-US" dirty="0"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ED932AE-9FB3-44A9-8445-FC212E1A1948}" type="datetime1">
              <a:rPr lang="en-US" smtClean="0"/>
              <a:t>1/13/2020</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Footer Placeholder 4"/>
          <p:cNvSpPr>
            <a:spLocks noGrp="1"/>
          </p:cNvSpPr>
          <p:nvPr>
            <p:ph type="ftr" sz="quarter" idx="11"/>
          </p:nvPr>
        </p:nvSpPr>
        <p:spPr>
          <a:xfrm>
            <a:off x="3581400" y="6356351"/>
            <a:ext cx="5029200" cy="365125"/>
          </a:xfrm>
        </p:spPr>
        <p:txBody>
          <a:bodyPr/>
          <a:lstStyle/>
          <a:p>
            <a:r>
              <a:rPr lang="en-US" sz="1200" b="0" smtClean="0"/>
              <a:t>NASA Goddard Space Flight Center, Systems Engineering Seminar - 11/12/19</a:t>
            </a:r>
            <a:endParaRPr lang="en-US" dirty="0" smtClean="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DB25C6-DEF2-49F6-BA1B-A745AD9FC62B}" type="datetime1">
              <a:rPr lang="en-US" smtClean="0"/>
              <a:t>1/13/2020</a:t>
            </a:fld>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Footer Placeholder 4"/>
          <p:cNvSpPr>
            <a:spLocks noGrp="1"/>
          </p:cNvSpPr>
          <p:nvPr>
            <p:ph type="ftr" sz="quarter" idx="11"/>
          </p:nvPr>
        </p:nvSpPr>
        <p:spPr>
          <a:xfrm>
            <a:off x="3581400" y="6356351"/>
            <a:ext cx="5029200" cy="365125"/>
          </a:xfrm>
        </p:spPr>
        <p:txBody>
          <a:bodyPr/>
          <a:lstStyle/>
          <a:p>
            <a:r>
              <a:rPr lang="en-US" sz="1200" b="0" smtClean="0"/>
              <a:t>NASA Goddard Space Flight Center, Systems Engineering Seminar - 11/12/19</a:t>
            </a:r>
            <a:endParaRPr lang="en-US" dirty="0" smtClean="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879449-1082-4702-A201-A49B5CE13964}" type="datetime1">
              <a:rPr lang="en-US" smtClean="0"/>
              <a:t>1/13/2020</a:t>
            </a:fld>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Footer Placeholder 4"/>
          <p:cNvSpPr>
            <a:spLocks noGrp="1"/>
          </p:cNvSpPr>
          <p:nvPr>
            <p:ph type="ftr" sz="quarter" idx="11"/>
          </p:nvPr>
        </p:nvSpPr>
        <p:spPr>
          <a:xfrm>
            <a:off x="3581400" y="6356351"/>
            <a:ext cx="5029200" cy="365125"/>
          </a:xfrm>
        </p:spPr>
        <p:txBody>
          <a:bodyPr/>
          <a:lstStyle/>
          <a:p>
            <a:r>
              <a:rPr lang="en-US" sz="1200" b="0" smtClean="0"/>
              <a:t>NASA Goddard Space Flight Center, Systems Engineering Seminar - 11/12/19</a:t>
            </a:r>
            <a:endParaRPr lang="en-US" dirty="0" smtClean="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13764-822D-4792-8C27-CDE2B813A4E6}" type="datetime1">
              <a:rPr lang="en-US" smtClean="0"/>
              <a:t>1/13/2020</a:t>
            </a:fld>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Footer Placeholder 4"/>
          <p:cNvSpPr>
            <a:spLocks noGrp="1"/>
          </p:cNvSpPr>
          <p:nvPr>
            <p:ph type="ftr" sz="quarter" idx="11"/>
          </p:nvPr>
        </p:nvSpPr>
        <p:spPr>
          <a:xfrm>
            <a:off x="3581400" y="6356351"/>
            <a:ext cx="5029200" cy="365125"/>
          </a:xfrm>
        </p:spPr>
        <p:txBody>
          <a:bodyPr/>
          <a:lstStyle/>
          <a:p>
            <a:r>
              <a:rPr lang="en-US" sz="1200" b="0" smtClean="0"/>
              <a:t>NASA Goddard Space Flight Center, Systems Engineering Seminar - 11/12/19</a:t>
            </a:r>
            <a:endParaRPr lang="en-US" dirty="0" smtClean="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059F0D-3EC3-427B-9446-085B5B4315E9}" type="datetime1">
              <a:rPr lang="en-US" smtClean="0"/>
              <a:t>1/13/2020</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Footer Placeholder 4"/>
          <p:cNvSpPr>
            <a:spLocks noGrp="1"/>
          </p:cNvSpPr>
          <p:nvPr>
            <p:ph type="ftr" sz="quarter" idx="11"/>
          </p:nvPr>
        </p:nvSpPr>
        <p:spPr>
          <a:xfrm>
            <a:off x="3581400" y="6356351"/>
            <a:ext cx="5029200" cy="365125"/>
          </a:xfrm>
        </p:spPr>
        <p:txBody>
          <a:bodyPr/>
          <a:lstStyle/>
          <a:p>
            <a:r>
              <a:rPr lang="en-US" sz="1200" b="0" smtClean="0"/>
              <a:t>NASA Goddard Space Flight Center, Systems Engineering Seminar - 11/12/19</a:t>
            </a:r>
            <a:endParaRPr lang="en-US" dirty="0"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823B50-DF85-459F-BBEB-EA203AEAC73D}" type="datetime1">
              <a:rPr lang="en-US" smtClean="0"/>
              <a:t>1/13/2020</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Footer Placeholder 4"/>
          <p:cNvSpPr>
            <a:spLocks noGrp="1"/>
          </p:cNvSpPr>
          <p:nvPr>
            <p:ph type="ftr" sz="quarter" idx="11"/>
          </p:nvPr>
        </p:nvSpPr>
        <p:spPr>
          <a:xfrm>
            <a:off x="3581400" y="6356351"/>
            <a:ext cx="5029200" cy="365125"/>
          </a:xfrm>
        </p:spPr>
        <p:txBody>
          <a:bodyPr/>
          <a:lstStyle/>
          <a:p>
            <a:r>
              <a:rPr lang="en-US" sz="1200" b="0" smtClean="0"/>
              <a:t>NASA Goddard Space Flight Center, Systems Engineering Seminar - 11/12/19</a:t>
            </a:r>
            <a:endParaRPr lang="en-US" dirty="0" smtClean="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39333" y="411163"/>
            <a:ext cx="9228667" cy="82708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FE08B-F155-49DD-A6C6-BCA3076CE393}" type="datetime1">
              <a:rPr lang="en-US" smtClean="0"/>
              <a:t>1/13/2020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NASA Goddard Space Flight Center, Systems Engineering Seminar - 11/12/19</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rrowheads="1"/>
          </p:cNvPicPr>
          <p:nvPr userDrawn="1"/>
        </p:nvPicPr>
        <p:blipFill>
          <a:blip r:embed="rId13" cstate="print"/>
          <a:srcRect r="1369" b="1498"/>
          <a:stretch>
            <a:fillRect/>
          </a:stretch>
        </p:blipFill>
        <p:spPr bwMode="auto">
          <a:xfrm>
            <a:off x="101601" y="16711"/>
            <a:ext cx="812799" cy="669089"/>
          </a:xfrm>
          <a:prstGeom prst="rect">
            <a:avLst/>
          </a:prstGeom>
          <a:noFill/>
          <a:ln w="9525">
            <a:noFill/>
            <a:miter lim="800000"/>
            <a:headEnd/>
            <a:tailEnd/>
          </a:ln>
        </p:spPr>
      </p:pic>
      <p:sp>
        <p:nvSpPr>
          <p:cNvPr id="8" name="Text Box 8"/>
          <p:cNvSpPr txBox="1">
            <a:spLocks noChangeArrowheads="1"/>
          </p:cNvSpPr>
          <p:nvPr userDrawn="1"/>
        </p:nvSpPr>
        <p:spPr bwMode="auto">
          <a:xfrm>
            <a:off x="1200151" y="4680"/>
            <a:ext cx="2512226" cy="400110"/>
          </a:xfrm>
          <a:prstGeom prst="rect">
            <a:avLst/>
          </a:prstGeom>
          <a:noFill/>
          <a:ln w="12700">
            <a:noFill/>
            <a:miter lim="800000"/>
            <a:headEnd/>
            <a:tailEnd/>
          </a:ln>
          <a:effectLst/>
        </p:spPr>
        <p:txBody>
          <a:bodyPr wrap="none">
            <a:spAutoFit/>
          </a:bodyPr>
          <a:lstStyle/>
          <a:p>
            <a:pPr marL="342900" indent="-342900">
              <a:spcBef>
                <a:spcPct val="50000"/>
              </a:spcBef>
              <a:defRPr/>
            </a:pPr>
            <a:r>
              <a:rPr lang="en-US" sz="800" b="1" dirty="0">
                <a:latin typeface="Arial" charset="0"/>
                <a:cs typeface="Arial" charset="0"/>
              </a:rPr>
              <a:t>National Aeronautics and Space Administration</a:t>
            </a:r>
          </a:p>
          <a:p>
            <a:pPr marL="342900" indent="-342900">
              <a:spcBef>
                <a:spcPct val="50000"/>
              </a:spcBef>
              <a:defRPr/>
            </a:pPr>
            <a:r>
              <a:rPr lang="en-US" sz="800" dirty="0">
                <a:latin typeface="Arial" charset="0"/>
                <a:cs typeface="Arial" charset="0"/>
              </a:rPr>
              <a:t>Goddard Space Flight Center </a:t>
            </a:r>
          </a:p>
        </p:txBody>
      </p:sp>
      <p:pic>
        <p:nvPicPr>
          <p:cNvPr id="1030" name="Picture 6"/>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277600" y="106363"/>
            <a:ext cx="800848"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9439" y="1066800"/>
            <a:ext cx="8229600" cy="5105400"/>
          </a:xfrm>
        </p:spPr>
        <p:txBody>
          <a:bodyPr>
            <a:normAutofit fontScale="90000"/>
          </a:bodyPr>
          <a:lstStyle/>
          <a:p>
            <a:r>
              <a:rPr lang="en-US" dirty="0"/>
              <a:t>NASA </a:t>
            </a:r>
            <a:r>
              <a:rPr lang="en-US" dirty="0" err="1"/>
              <a:t>IceCube</a:t>
            </a:r>
            <a:r>
              <a:rPr lang="en-US" dirty="0"/>
              <a:t>: CubeSat Prototyping of a 883-GHz Radiometer for Cloud Ice Mapping</a:t>
            </a:r>
            <a:r>
              <a:rPr lang="en-US" b="0" dirty="0" smtClean="0"/>
              <a:t/>
            </a:r>
            <a:br>
              <a:rPr lang="en-US" b="0" dirty="0" smtClean="0"/>
            </a:br>
            <a:r>
              <a:rPr lang="en-US" b="0" dirty="0"/>
              <a:t/>
            </a:r>
            <a:br>
              <a:rPr lang="en-US" b="0" dirty="0"/>
            </a:br>
            <a:r>
              <a:rPr lang="en-US" sz="2200" b="0" u="sng" dirty="0"/>
              <a:t>Jaime </a:t>
            </a:r>
            <a:r>
              <a:rPr lang="en-US" sz="2200" b="0" u="sng" dirty="0" smtClean="0"/>
              <a:t>Esper*</a:t>
            </a:r>
            <a:r>
              <a:rPr lang="en-US" sz="2200" b="0" dirty="0" smtClean="0"/>
              <a:t>, </a:t>
            </a:r>
            <a:r>
              <a:rPr lang="en-US" sz="2200" b="0" dirty="0"/>
              <a:t>Dong Wu, Jeffrey Piepmeier, Negar Ehsan, Kevin Horgan, Brian Abresch, Brooks Flaherty, Chris Purdy, Ted Daisey, Scott Heatwole, John Hudeck, Juan Rodriguez, Robert Stancil, Alexander Coleman, Thomas Johnson</a:t>
            </a:r>
            <a:br>
              <a:rPr lang="en-US" sz="2200" b="0" dirty="0"/>
            </a:br>
            <a:r>
              <a:rPr lang="en-US" sz="2200" b="0" dirty="0"/>
              <a:t/>
            </a:r>
            <a:br>
              <a:rPr lang="en-US" sz="2200" b="0" dirty="0"/>
            </a:br>
            <a:r>
              <a:rPr lang="en-US" sz="2200" b="0" dirty="0"/>
              <a:t>NASA Goddard Space Flight Center</a:t>
            </a:r>
            <a:br>
              <a:rPr lang="en-US" sz="2200" b="0" dirty="0"/>
            </a:br>
            <a:r>
              <a:rPr lang="en-US" sz="2200" b="0" dirty="0"/>
              <a:t>Greenbelt, MD 20771 USA</a:t>
            </a:r>
            <a:r>
              <a:rPr lang="en-US" sz="2700" b="0" dirty="0"/>
              <a:t/>
            </a:r>
            <a:br>
              <a:rPr lang="en-US" sz="2700" b="0" dirty="0"/>
            </a:br>
            <a:r>
              <a:rPr lang="en-US" b="0" dirty="0" smtClean="0"/>
              <a:t/>
            </a:r>
            <a:br>
              <a:rPr lang="en-US" b="0" dirty="0" smtClean="0"/>
            </a:br>
            <a:r>
              <a:rPr lang="en-US" sz="1600" b="0" dirty="0" smtClean="0"/>
              <a:t>NASA Goddard Space Flight Center, Systems Engineering Seminar Presentation</a:t>
            </a:r>
            <a:br>
              <a:rPr lang="en-US" sz="1600" b="0" dirty="0" smtClean="0"/>
            </a:br>
            <a:r>
              <a:rPr lang="en-US" sz="1600" b="0" dirty="0" smtClean="0"/>
              <a:t>Tuesday, November 12, 2019</a:t>
            </a:r>
            <a:endParaRPr lang="en-US" sz="1600" b="0" dirty="0"/>
          </a:p>
        </p:txBody>
      </p:sp>
      <p:sp>
        <p:nvSpPr>
          <p:cNvPr id="3" name="Footer Placeholder 2"/>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sp>
        <p:nvSpPr>
          <p:cNvPr id="8" name="TextBox 7"/>
          <p:cNvSpPr txBox="1"/>
          <p:nvPr/>
        </p:nvSpPr>
        <p:spPr>
          <a:xfrm>
            <a:off x="3565050" y="5956498"/>
            <a:ext cx="5061899" cy="307777"/>
          </a:xfrm>
          <a:prstGeom prst="rect">
            <a:avLst/>
          </a:prstGeom>
          <a:noFill/>
        </p:spPr>
        <p:txBody>
          <a:bodyPr wrap="none" rtlCol="0">
            <a:spAutoFit/>
          </a:bodyPr>
          <a:lstStyle/>
          <a:p>
            <a:r>
              <a:rPr lang="en-US" sz="1400" dirty="0" smtClean="0"/>
              <a:t>* </a:t>
            </a:r>
            <a:r>
              <a:rPr lang="en-US" sz="1400" dirty="0" err="1" smtClean="0"/>
              <a:t>IceCube</a:t>
            </a:r>
            <a:r>
              <a:rPr lang="en-US" sz="1400" dirty="0" smtClean="0"/>
              <a:t> Mission Systems Designer and Technical Project Manager</a:t>
            </a:r>
            <a:endParaRPr lang="en-US" sz="1400" dirty="0"/>
          </a:p>
        </p:txBody>
      </p:sp>
    </p:spTree>
    <p:extLst>
      <p:ext uri="{BB962C8B-B14F-4D97-AF65-F5344CB8AC3E}">
        <p14:creationId xmlns:p14="http://schemas.microsoft.com/office/powerpoint/2010/main" val="2477358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Instrument Operation and Calibration</a:t>
            </a:r>
            <a:endParaRPr lang="en-US" dirty="0"/>
          </a:p>
        </p:txBody>
      </p:sp>
      <p:sp>
        <p:nvSpPr>
          <p:cNvPr id="3" name="Content Placeholder 2"/>
          <p:cNvSpPr>
            <a:spLocks noGrp="1"/>
          </p:cNvSpPr>
          <p:nvPr>
            <p:ph idx="1"/>
          </p:nvPr>
        </p:nvSpPr>
        <p:spPr>
          <a:xfrm>
            <a:off x="152400" y="1233112"/>
            <a:ext cx="5562600" cy="1967287"/>
          </a:xfrm>
        </p:spPr>
        <p:txBody>
          <a:bodyPr>
            <a:normAutofit fontScale="62500" lnSpcReduction="20000"/>
          </a:bodyPr>
          <a:lstStyle/>
          <a:p>
            <a:r>
              <a:rPr lang="en-US" dirty="0"/>
              <a:t>Calibration of the radiometer is achieved by both internal electronic </a:t>
            </a:r>
            <a:r>
              <a:rPr lang="en-US" dirty="0" smtClean="0"/>
              <a:t>(</a:t>
            </a:r>
            <a:r>
              <a:rPr lang="en-US" dirty="0"/>
              <a:t>in the IF </a:t>
            </a:r>
            <a:r>
              <a:rPr lang="en-US" dirty="0" smtClean="0"/>
              <a:t>stage) and </a:t>
            </a:r>
            <a:r>
              <a:rPr lang="en-US" dirty="0"/>
              <a:t>external natural target </a:t>
            </a:r>
            <a:r>
              <a:rPr lang="en-US" dirty="0" smtClean="0"/>
              <a:t>means (space). </a:t>
            </a:r>
            <a:r>
              <a:rPr lang="en-US" dirty="0"/>
              <a:t>The noise source coupled into the IF path is used to estimate IF section gain</a:t>
            </a:r>
            <a:r>
              <a:rPr lang="en-US" dirty="0" smtClean="0"/>
              <a:t>.</a:t>
            </a:r>
          </a:p>
          <a:p>
            <a:r>
              <a:rPr lang="en-US" dirty="0" smtClean="0"/>
              <a:t>The </a:t>
            </a:r>
            <a:r>
              <a:rPr lang="en-US" dirty="0"/>
              <a:t>calibration </a:t>
            </a:r>
            <a:r>
              <a:rPr lang="en-US" dirty="0" smtClean="0"/>
              <a:t>uncertainty is </a:t>
            </a:r>
            <a:r>
              <a:rPr lang="en-US" dirty="0"/>
              <a:t>~3K as measured from deep-space </a:t>
            </a:r>
            <a:r>
              <a:rPr lang="en-US" dirty="0" smtClean="0"/>
              <a:t>observations.</a:t>
            </a:r>
            <a:endParaRPr lang="en-US" dirty="0"/>
          </a:p>
        </p:txBody>
      </p:sp>
      <p:sp>
        <p:nvSpPr>
          <p:cNvPr id="5" name="TextBox 4"/>
          <p:cNvSpPr txBox="1"/>
          <p:nvPr/>
        </p:nvSpPr>
        <p:spPr>
          <a:xfrm>
            <a:off x="457200" y="3356837"/>
            <a:ext cx="4843143" cy="2999514"/>
          </a:xfrm>
          <a:prstGeom prst="rect">
            <a:avLst/>
          </a:prstGeom>
          <a:noFill/>
          <a:ln>
            <a:solidFill>
              <a:schemeClr val="accent1"/>
            </a:solidFill>
          </a:ln>
        </p:spPr>
        <p:txBody>
          <a:bodyPr wrap="square">
            <a:normAutofit/>
          </a:bodyPr>
          <a:lstStyle/>
          <a:p>
            <a:pPr>
              <a:defRPr/>
            </a:pPr>
            <a:r>
              <a:rPr lang="en-US" b="1" dirty="0"/>
              <a:t>Mission requirements:</a:t>
            </a:r>
          </a:p>
          <a:p>
            <a:pPr marL="285750" indent="-285750">
              <a:buFont typeface="Arial"/>
              <a:buChar char="•"/>
              <a:defRPr/>
            </a:pPr>
            <a:r>
              <a:rPr lang="en-US" dirty="0" smtClean="0"/>
              <a:t>Required In-flight </a:t>
            </a:r>
            <a:r>
              <a:rPr lang="en-US" dirty="0"/>
              <a:t>operation  28 </a:t>
            </a:r>
            <a:r>
              <a:rPr lang="en-US" dirty="0" smtClean="0"/>
              <a:t>days</a:t>
            </a:r>
          </a:p>
          <a:p>
            <a:pPr marL="742950" lvl="1" indent="-285750">
              <a:buFont typeface="Arial"/>
              <a:buChar char="•"/>
              <a:defRPr/>
            </a:pPr>
            <a:r>
              <a:rPr lang="en-US" dirty="0" smtClean="0">
                <a:solidFill>
                  <a:schemeClr val="tx2">
                    <a:lumMod val="60000"/>
                    <a:lumOff val="40000"/>
                  </a:schemeClr>
                </a:solidFill>
              </a:rPr>
              <a:t>(operation 1 ½  year)</a:t>
            </a:r>
            <a:endParaRPr lang="en-US" dirty="0">
              <a:solidFill>
                <a:schemeClr val="tx2">
                  <a:lumMod val="60000"/>
                  <a:lumOff val="40000"/>
                </a:schemeClr>
              </a:solidFill>
            </a:endParaRPr>
          </a:p>
          <a:p>
            <a:pPr marL="285750" indent="-285750">
              <a:buFont typeface="Arial"/>
              <a:buChar char="•"/>
              <a:defRPr/>
            </a:pPr>
            <a:r>
              <a:rPr lang="en-US" dirty="0"/>
              <a:t>Periodical views of Earth (science) and space (calibration) within an orbit</a:t>
            </a:r>
          </a:p>
          <a:p>
            <a:pPr marL="285750" indent="-285750">
              <a:buFont typeface="Arial"/>
              <a:buChar char="•"/>
              <a:defRPr/>
            </a:pPr>
            <a:r>
              <a:rPr lang="en-US" dirty="0"/>
              <a:t>Science data 30+% (8+h /day</a:t>
            </a:r>
            <a:r>
              <a:rPr lang="en-US" dirty="0" smtClean="0"/>
              <a:t>)</a:t>
            </a:r>
          </a:p>
          <a:p>
            <a:pPr marL="742950" lvl="1" indent="-285750">
              <a:buFont typeface="Arial"/>
              <a:buChar char="•"/>
              <a:defRPr/>
            </a:pPr>
            <a:r>
              <a:rPr lang="en-US" dirty="0" smtClean="0">
                <a:solidFill>
                  <a:schemeClr val="tx2">
                    <a:lumMod val="60000"/>
                    <a:lumOff val="40000"/>
                  </a:schemeClr>
                </a:solidFill>
              </a:rPr>
              <a:t>Operated a minimum of 61%, or 15h per day at maximum eclipse times (low beta).</a:t>
            </a:r>
            <a:endParaRPr lang="en-US" dirty="0">
              <a:solidFill>
                <a:schemeClr val="tx2">
                  <a:lumMod val="60000"/>
                  <a:lumOff val="40000"/>
                </a:schemeClr>
              </a:solidFill>
            </a:endParaRPr>
          </a:p>
          <a:p>
            <a:pPr marL="285750" indent="-285750">
              <a:buFont typeface="Arial"/>
              <a:buChar char="•"/>
              <a:defRPr/>
            </a:pPr>
            <a:r>
              <a:rPr lang="en-US" dirty="0"/>
              <a:t>Pointing knowledge  &lt; 25 </a:t>
            </a:r>
            <a:r>
              <a:rPr lang="en-US" dirty="0" smtClean="0"/>
              <a:t>km</a:t>
            </a:r>
            <a:endParaRPr lang="en-US" dirty="0"/>
          </a:p>
          <a:p>
            <a:pPr marL="742950" lvl="1" indent="-285750">
              <a:buFont typeface="Arial"/>
              <a:buChar char="•"/>
              <a:defRPr/>
            </a:pPr>
            <a:r>
              <a:rPr lang="en-US" dirty="0" smtClean="0">
                <a:solidFill>
                  <a:srgbClr val="3379CD"/>
                </a:solidFill>
              </a:rPr>
              <a:t>(achieved ~ 31km)</a:t>
            </a:r>
          </a:p>
        </p:txBody>
      </p:sp>
      <p:sp>
        <p:nvSpPr>
          <p:cNvPr id="7" name="Footer Placeholder 6"/>
          <p:cNvSpPr>
            <a:spLocks noGrp="1"/>
          </p:cNvSpPr>
          <p:nvPr>
            <p:ph type="ftr" sz="quarter" idx="11"/>
          </p:nvPr>
        </p:nvSpPr>
        <p:spPr/>
        <p:txBody>
          <a:bodyPr/>
          <a:lstStyle/>
          <a:p>
            <a:r>
              <a:rPr lang="en-US" smtClean="0"/>
              <a:t>NASA Goddard Space Flight Center, Systems Engineering Seminar - 11/12/19</a:t>
            </a:r>
            <a:endParaRPr lang="en-US" dirty="0" smtClean="0"/>
          </a:p>
        </p:txBody>
      </p:sp>
      <p:pic>
        <p:nvPicPr>
          <p:cNvPr id="13" name="IceCubeFlight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91200" y="1511300"/>
            <a:ext cx="6096000" cy="4572000"/>
          </a:xfrm>
          <a:prstGeom prst="rect">
            <a:avLst/>
          </a:prstGeom>
        </p:spPr>
      </p:pic>
    </p:spTree>
    <p:extLst>
      <p:ext uri="{BB962C8B-B14F-4D97-AF65-F5344CB8AC3E}">
        <p14:creationId xmlns:p14="http://schemas.microsoft.com/office/powerpoint/2010/main" val="2214879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fill="hold" display="0">
                  <p:stCondLst>
                    <p:cond delay="indefinite"/>
                  </p:stCondLst>
                </p:cTn>
                <p:tgtEl>
                  <p:spTgt spid="1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Spacecraft</a:t>
            </a:r>
            <a:endParaRPr lang="en-US" dirty="0"/>
          </a:p>
        </p:txBody>
      </p:sp>
      <p:sp>
        <p:nvSpPr>
          <p:cNvPr id="3" name="Content Placeholder 2"/>
          <p:cNvSpPr>
            <a:spLocks noGrp="1"/>
          </p:cNvSpPr>
          <p:nvPr>
            <p:ph idx="1"/>
          </p:nvPr>
        </p:nvSpPr>
        <p:spPr>
          <a:xfrm>
            <a:off x="5181600" y="1214663"/>
            <a:ext cx="6694366" cy="2290537"/>
          </a:xfrm>
        </p:spPr>
        <p:txBody>
          <a:bodyPr>
            <a:normAutofit fontScale="62500" lnSpcReduction="20000"/>
          </a:bodyPr>
          <a:lstStyle/>
          <a:p>
            <a:r>
              <a:rPr lang="en-US" dirty="0"/>
              <a:t>The instrument was accommodated in a 3U CubeSat, following the general volume and mass guidelines of the CubeSat specification </a:t>
            </a:r>
            <a:r>
              <a:rPr lang="en-US" dirty="0" smtClean="0"/>
              <a:t>standards</a:t>
            </a:r>
          </a:p>
          <a:p>
            <a:r>
              <a:rPr lang="en-US" dirty="0"/>
              <a:t>Ultimately requirements levied by the </a:t>
            </a:r>
            <a:r>
              <a:rPr lang="en-US" dirty="0" err="1"/>
              <a:t>NanoRacks</a:t>
            </a:r>
            <a:r>
              <a:rPr lang="en-US" dirty="0"/>
              <a:t> Dispenser used to deploy the vehicle from the International Space Station (ISS) were used. This allowed for slightly more </a:t>
            </a:r>
            <a:r>
              <a:rPr lang="en-US" dirty="0" smtClean="0"/>
              <a:t>mass (</a:t>
            </a:r>
            <a:r>
              <a:rPr lang="en-US" dirty="0"/>
              <a:t>maximum 4.8 kg instead of 4.0 kg</a:t>
            </a:r>
            <a:r>
              <a:rPr lang="en-US" dirty="0" smtClean="0"/>
              <a:t>). </a:t>
            </a:r>
            <a:endParaRPr lang="en-US" dirty="0"/>
          </a:p>
        </p:txBody>
      </p:sp>
      <p:sp>
        <p:nvSpPr>
          <p:cNvPr id="6" name="Footer Placeholder 5"/>
          <p:cNvSpPr>
            <a:spLocks noGrp="1"/>
          </p:cNvSpPr>
          <p:nvPr>
            <p:ph type="ftr" sz="quarter" idx="11"/>
          </p:nvPr>
        </p:nvSpPr>
        <p:spPr/>
        <p:txBody>
          <a:bodyPr/>
          <a:lstStyle/>
          <a:p>
            <a:r>
              <a:rPr lang="en-US" smtClean="0"/>
              <a:t>NASA Goddard Space Flight Center, Systems Engineering Seminar - 11/12/19</a:t>
            </a:r>
            <a:endParaRPr lang="en-US" dirty="0" smtClean="0"/>
          </a:p>
        </p:txBody>
      </p:sp>
      <p:graphicFrame>
        <p:nvGraphicFramePr>
          <p:cNvPr id="8" name="Table 7"/>
          <p:cNvGraphicFramePr>
            <a:graphicFrameLocks noGrp="1"/>
          </p:cNvGraphicFramePr>
          <p:nvPr>
            <p:extLst>
              <p:ext uri="{D42A27DB-BD31-4B8C-83A1-F6EECF244321}">
                <p14:modId xmlns:p14="http://schemas.microsoft.com/office/powerpoint/2010/main" val="291341489"/>
              </p:ext>
            </p:extLst>
          </p:nvPr>
        </p:nvGraphicFramePr>
        <p:xfrm>
          <a:off x="6613612" y="3331959"/>
          <a:ext cx="5024220" cy="2682240"/>
        </p:xfrm>
        <a:graphic>
          <a:graphicData uri="http://schemas.openxmlformats.org/drawingml/2006/table">
            <a:tbl>
              <a:tblPr firstRow="1" firstCol="1" bandRow="1" bandCol="1">
                <a:tableStyleId>{5C22544A-7EE6-4342-B048-85BDC9FD1C3A}</a:tableStyleId>
              </a:tblPr>
              <a:tblGrid>
                <a:gridCol w="3171602">
                  <a:extLst>
                    <a:ext uri="{9D8B030D-6E8A-4147-A177-3AD203B41FA5}">
                      <a16:colId xmlns:a16="http://schemas.microsoft.com/office/drawing/2014/main" xmlns="" val="4153539614"/>
                    </a:ext>
                  </a:extLst>
                </a:gridCol>
                <a:gridCol w="908689">
                  <a:extLst>
                    <a:ext uri="{9D8B030D-6E8A-4147-A177-3AD203B41FA5}">
                      <a16:colId xmlns:a16="http://schemas.microsoft.com/office/drawing/2014/main" xmlns="" val="386195720"/>
                    </a:ext>
                  </a:extLst>
                </a:gridCol>
                <a:gridCol w="943929">
                  <a:extLst>
                    <a:ext uri="{9D8B030D-6E8A-4147-A177-3AD203B41FA5}">
                      <a16:colId xmlns:a16="http://schemas.microsoft.com/office/drawing/2014/main" xmlns="" val="1745079045"/>
                    </a:ext>
                  </a:extLst>
                </a:gridCol>
              </a:tblGrid>
              <a:tr h="394521">
                <a:tc>
                  <a:txBody>
                    <a:bodyPr/>
                    <a:lstStyle/>
                    <a:p>
                      <a:pPr marL="0" marR="0" algn="ctr">
                        <a:spcBef>
                          <a:spcPts val="200"/>
                        </a:spcBef>
                        <a:spcAft>
                          <a:spcPts val="200"/>
                        </a:spcAft>
                      </a:pPr>
                      <a:r>
                        <a:rPr lang="en-US" sz="1600">
                          <a:effectLst/>
                        </a:rPr>
                        <a:t>Component</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600">
                          <a:effectLst/>
                        </a:rPr>
                        <a:t>Mass (kg)</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600">
                          <a:effectLst/>
                        </a:rPr>
                        <a:t>Volume (U)*</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098889770"/>
                  </a:ext>
                </a:extLst>
              </a:tr>
              <a:tr h="197261">
                <a:tc>
                  <a:txBody>
                    <a:bodyPr/>
                    <a:lstStyle/>
                    <a:p>
                      <a:pPr marL="0" marR="0">
                        <a:spcBef>
                          <a:spcPts val="200"/>
                        </a:spcBef>
                        <a:spcAft>
                          <a:spcPts val="200"/>
                        </a:spcAft>
                      </a:pPr>
                      <a:r>
                        <a:rPr lang="en-US" sz="1600">
                          <a:effectLst/>
                        </a:rPr>
                        <a:t>Payload</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600" dirty="0">
                          <a:effectLst/>
                        </a:rPr>
                        <a:t>0.8</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600">
                          <a:effectLst/>
                        </a:rPr>
                        <a:t>1.3</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298225622"/>
                  </a:ext>
                </a:extLst>
              </a:tr>
              <a:tr h="197261">
                <a:tc>
                  <a:txBody>
                    <a:bodyPr/>
                    <a:lstStyle/>
                    <a:p>
                      <a:pPr marL="0" marR="0">
                        <a:spcBef>
                          <a:spcPts val="200"/>
                        </a:spcBef>
                        <a:spcAft>
                          <a:spcPts val="200"/>
                        </a:spcAft>
                      </a:pPr>
                      <a:r>
                        <a:rPr lang="en-US" sz="1600">
                          <a:effectLst/>
                        </a:rPr>
                        <a:t>Structure and Mechanisms</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600">
                          <a:effectLst/>
                        </a:rPr>
                        <a:t>0.9</a:t>
                      </a:r>
                      <a:endParaRPr lang="en-US" sz="1600">
                        <a:effectLst/>
                        <a:latin typeface="Times New Roman" panose="02020603050405020304" pitchFamily="18" charset="0"/>
                        <a:ea typeface="Times New Roman" panose="02020603050405020304" pitchFamily="18" charset="0"/>
                      </a:endParaRPr>
                    </a:p>
                  </a:txBody>
                  <a:tcPr marL="68580" marR="68580" marT="0" marB="0"/>
                </a:tc>
                <a:tc rowSpan="6">
                  <a:txBody>
                    <a:bodyPr/>
                    <a:lstStyle/>
                    <a:p>
                      <a:pPr marL="0" marR="0" algn="ctr">
                        <a:spcBef>
                          <a:spcPts val="200"/>
                        </a:spcBef>
                        <a:spcAft>
                          <a:spcPts val="200"/>
                        </a:spcAft>
                      </a:pPr>
                      <a:r>
                        <a:rPr lang="en-US" sz="1600">
                          <a:effectLst/>
                        </a:rPr>
                        <a:t>1.7</a:t>
                      </a:r>
                      <a:endParaRPr lang="en-US" sz="16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1960041362"/>
                  </a:ext>
                </a:extLst>
              </a:tr>
              <a:tr h="197261">
                <a:tc>
                  <a:txBody>
                    <a:bodyPr/>
                    <a:lstStyle/>
                    <a:p>
                      <a:pPr marL="0" marR="0">
                        <a:spcBef>
                          <a:spcPts val="200"/>
                        </a:spcBef>
                        <a:spcAft>
                          <a:spcPts val="200"/>
                        </a:spcAft>
                      </a:pPr>
                      <a:r>
                        <a:rPr lang="en-US" sz="1600" dirty="0">
                          <a:effectLst/>
                        </a:rPr>
                        <a:t>RF Communications</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600">
                          <a:effectLst/>
                        </a:rPr>
                        <a:t>0.2</a:t>
                      </a:r>
                      <a:endParaRPr lang="en-US" sz="1600">
                        <a:effectLst/>
                        <a:latin typeface="Times New Roman" panose="02020603050405020304" pitchFamily="18" charset="0"/>
                        <a:ea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xmlns="" val="3061532013"/>
                  </a:ext>
                </a:extLst>
              </a:tr>
              <a:tr h="197261">
                <a:tc>
                  <a:txBody>
                    <a:bodyPr/>
                    <a:lstStyle/>
                    <a:p>
                      <a:pPr marL="0" marR="0">
                        <a:spcBef>
                          <a:spcPts val="200"/>
                        </a:spcBef>
                        <a:spcAft>
                          <a:spcPts val="200"/>
                        </a:spcAft>
                      </a:pPr>
                      <a:r>
                        <a:rPr lang="en-US" sz="1600">
                          <a:effectLst/>
                        </a:rPr>
                        <a:t>Electrical Power</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600">
                          <a:effectLst/>
                        </a:rPr>
                        <a:t>1.4</a:t>
                      </a:r>
                      <a:endParaRPr lang="en-US" sz="1600">
                        <a:effectLst/>
                        <a:latin typeface="Times New Roman" panose="02020603050405020304" pitchFamily="18" charset="0"/>
                        <a:ea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xmlns="" val="1935661280"/>
                  </a:ext>
                </a:extLst>
              </a:tr>
              <a:tr h="197261">
                <a:tc>
                  <a:txBody>
                    <a:bodyPr/>
                    <a:lstStyle/>
                    <a:p>
                      <a:pPr marL="0" marR="0">
                        <a:spcBef>
                          <a:spcPts val="200"/>
                        </a:spcBef>
                        <a:spcAft>
                          <a:spcPts val="200"/>
                        </a:spcAft>
                      </a:pPr>
                      <a:r>
                        <a:rPr lang="en-US" sz="1600">
                          <a:effectLst/>
                        </a:rPr>
                        <a:t>Guidance, Navigation, and Control</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600">
                          <a:effectLst/>
                        </a:rPr>
                        <a:t>0.9</a:t>
                      </a:r>
                      <a:endParaRPr lang="en-US" sz="1600">
                        <a:effectLst/>
                        <a:latin typeface="Times New Roman" panose="02020603050405020304" pitchFamily="18" charset="0"/>
                        <a:ea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xmlns="" val="1007608235"/>
                  </a:ext>
                </a:extLst>
              </a:tr>
              <a:tr h="197261">
                <a:tc>
                  <a:txBody>
                    <a:bodyPr/>
                    <a:lstStyle/>
                    <a:p>
                      <a:pPr marL="0" marR="0">
                        <a:spcBef>
                          <a:spcPts val="200"/>
                        </a:spcBef>
                        <a:spcAft>
                          <a:spcPts val="200"/>
                        </a:spcAft>
                      </a:pPr>
                      <a:r>
                        <a:rPr lang="en-US" sz="1600">
                          <a:effectLst/>
                        </a:rPr>
                        <a:t>Command and Data Handling</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600">
                          <a:effectLst/>
                        </a:rPr>
                        <a:t>0.2</a:t>
                      </a:r>
                      <a:endParaRPr lang="en-US" sz="1600">
                        <a:effectLst/>
                        <a:latin typeface="Times New Roman" panose="02020603050405020304" pitchFamily="18" charset="0"/>
                        <a:ea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xmlns="" val="974727506"/>
                  </a:ext>
                </a:extLst>
              </a:tr>
              <a:tr h="197261">
                <a:tc>
                  <a:txBody>
                    <a:bodyPr/>
                    <a:lstStyle/>
                    <a:p>
                      <a:pPr marL="0" marR="0">
                        <a:spcBef>
                          <a:spcPts val="200"/>
                        </a:spcBef>
                        <a:spcAft>
                          <a:spcPts val="200"/>
                        </a:spcAft>
                      </a:pPr>
                      <a:r>
                        <a:rPr lang="en-US" sz="1600" dirty="0">
                          <a:effectLst/>
                        </a:rPr>
                        <a:t>Thermal Control</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600">
                          <a:effectLst/>
                        </a:rPr>
                        <a:t>0.1</a:t>
                      </a:r>
                      <a:endParaRPr lang="en-US" sz="1600">
                        <a:effectLst/>
                        <a:latin typeface="Times New Roman" panose="02020603050405020304" pitchFamily="18" charset="0"/>
                        <a:ea typeface="Times New Roman" panose="02020603050405020304" pitchFamily="18" charset="0"/>
                      </a:endParaRPr>
                    </a:p>
                  </a:txBody>
                  <a:tcPr marL="68580" marR="68580" marT="0" marB="0"/>
                </a:tc>
                <a:tc vMerge="1">
                  <a:txBody>
                    <a:bodyPr/>
                    <a:lstStyle/>
                    <a:p>
                      <a:endParaRPr lang="en-US"/>
                    </a:p>
                  </a:txBody>
                  <a:tcPr/>
                </a:tc>
                <a:extLst>
                  <a:ext uri="{0D108BD9-81ED-4DB2-BD59-A6C34878D82A}">
                    <a16:rowId xmlns:a16="http://schemas.microsoft.com/office/drawing/2014/main" xmlns="" val="905922759"/>
                  </a:ext>
                </a:extLst>
              </a:tr>
              <a:tr h="197261">
                <a:tc>
                  <a:txBody>
                    <a:bodyPr/>
                    <a:lstStyle/>
                    <a:p>
                      <a:pPr marL="0" marR="0">
                        <a:spcBef>
                          <a:spcPts val="200"/>
                        </a:spcBef>
                        <a:spcAft>
                          <a:spcPts val="200"/>
                        </a:spcAft>
                      </a:pPr>
                      <a:r>
                        <a:rPr lang="en-US" sz="1600">
                          <a:effectLst/>
                        </a:rPr>
                        <a:t>Total</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600">
                          <a:effectLst/>
                        </a:rPr>
                        <a:t>4.5</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600">
                          <a:effectLst/>
                        </a:rPr>
                        <a:t>3</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53004657"/>
                  </a:ext>
                </a:extLst>
              </a:tr>
              <a:tr h="197261">
                <a:tc gridSpan="3">
                  <a:txBody>
                    <a:bodyPr/>
                    <a:lstStyle/>
                    <a:p>
                      <a:pPr marL="0" marR="0">
                        <a:spcBef>
                          <a:spcPts val="200"/>
                        </a:spcBef>
                        <a:spcAft>
                          <a:spcPts val="200"/>
                        </a:spcAft>
                      </a:pPr>
                      <a:r>
                        <a:rPr lang="en-US" sz="1600" dirty="0">
                          <a:effectLst/>
                        </a:rPr>
                        <a:t>* 1U = 10x10x10 cm Cube</a:t>
                      </a:r>
                      <a:endParaRPr lang="en-US" sz="160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069775135"/>
                  </a:ext>
                </a:extLst>
              </a:tr>
            </a:tbl>
          </a:graphicData>
        </a:graphic>
      </p:graphicFrame>
      <p:pic>
        <p:nvPicPr>
          <p:cNvPr id="4" name="Picture 3"/>
          <p:cNvPicPr>
            <a:picLocks noChangeAspect="1"/>
          </p:cNvPicPr>
          <p:nvPr/>
        </p:nvPicPr>
        <p:blipFill>
          <a:blip r:embed="rId2"/>
          <a:stretch>
            <a:fillRect/>
          </a:stretch>
        </p:blipFill>
        <p:spPr>
          <a:xfrm>
            <a:off x="304800" y="950415"/>
            <a:ext cx="4130794" cy="3138986"/>
          </a:xfrm>
          <a:prstGeom prst="rect">
            <a:avLst/>
          </a:prstGeom>
        </p:spPr>
      </p:pic>
      <p:pic>
        <p:nvPicPr>
          <p:cNvPr id="5" name="Picture 4"/>
          <p:cNvPicPr>
            <a:picLocks noChangeAspect="1"/>
          </p:cNvPicPr>
          <p:nvPr/>
        </p:nvPicPr>
        <p:blipFill>
          <a:blip r:embed="rId3"/>
          <a:stretch>
            <a:fillRect/>
          </a:stretch>
        </p:blipFill>
        <p:spPr>
          <a:xfrm>
            <a:off x="3420533" y="3631747"/>
            <a:ext cx="2667000" cy="2729901"/>
          </a:xfrm>
          <a:prstGeom prst="rect">
            <a:avLst/>
          </a:prstGeom>
        </p:spPr>
      </p:pic>
      <p:sp>
        <p:nvSpPr>
          <p:cNvPr id="7" name="TextBox 6"/>
          <p:cNvSpPr txBox="1"/>
          <p:nvPr/>
        </p:nvSpPr>
        <p:spPr>
          <a:xfrm>
            <a:off x="4837469" y="3546614"/>
            <a:ext cx="1090235" cy="276999"/>
          </a:xfrm>
          <a:prstGeom prst="rect">
            <a:avLst/>
          </a:prstGeom>
          <a:noFill/>
        </p:spPr>
        <p:txBody>
          <a:bodyPr wrap="none" rtlCol="0">
            <a:spAutoFit/>
          </a:bodyPr>
          <a:lstStyle/>
          <a:p>
            <a:r>
              <a:rPr lang="en-US" sz="1200" dirty="0" smtClean="0"/>
              <a:t>2U Solar Panel</a:t>
            </a:r>
            <a:endParaRPr lang="en-US" sz="1200" dirty="0"/>
          </a:p>
        </p:txBody>
      </p:sp>
      <p:sp>
        <p:nvSpPr>
          <p:cNvPr id="53" name="TextBox 52"/>
          <p:cNvSpPr txBox="1"/>
          <p:nvPr/>
        </p:nvSpPr>
        <p:spPr>
          <a:xfrm>
            <a:off x="2286000" y="4380552"/>
            <a:ext cx="1371600" cy="461665"/>
          </a:xfrm>
          <a:prstGeom prst="rect">
            <a:avLst/>
          </a:prstGeom>
          <a:noFill/>
        </p:spPr>
        <p:txBody>
          <a:bodyPr wrap="square" rtlCol="0">
            <a:spAutoFit/>
          </a:bodyPr>
          <a:lstStyle/>
          <a:p>
            <a:r>
              <a:rPr lang="en-US" sz="1200" dirty="0" smtClean="0"/>
              <a:t>Coarse Sun Sensor Pyramid</a:t>
            </a:r>
            <a:endParaRPr lang="en-US" sz="1200" dirty="0"/>
          </a:p>
        </p:txBody>
      </p:sp>
      <p:sp>
        <p:nvSpPr>
          <p:cNvPr id="54" name="TextBox 53"/>
          <p:cNvSpPr txBox="1"/>
          <p:nvPr/>
        </p:nvSpPr>
        <p:spPr>
          <a:xfrm>
            <a:off x="3055527" y="5638800"/>
            <a:ext cx="1371600" cy="276999"/>
          </a:xfrm>
          <a:prstGeom prst="rect">
            <a:avLst/>
          </a:prstGeom>
          <a:noFill/>
        </p:spPr>
        <p:txBody>
          <a:bodyPr wrap="square" rtlCol="0">
            <a:spAutoFit/>
          </a:bodyPr>
          <a:lstStyle/>
          <a:p>
            <a:r>
              <a:rPr lang="en-US" sz="1200" dirty="0" smtClean="0"/>
              <a:t>Spring Plunger (x2)</a:t>
            </a:r>
            <a:endParaRPr lang="en-US" sz="1200" dirty="0"/>
          </a:p>
        </p:txBody>
      </p:sp>
      <p:sp>
        <p:nvSpPr>
          <p:cNvPr id="55" name="TextBox 54"/>
          <p:cNvSpPr txBox="1"/>
          <p:nvPr/>
        </p:nvSpPr>
        <p:spPr>
          <a:xfrm>
            <a:off x="4754033" y="5931058"/>
            <a:ext cx="959556" cy="461665"/>
          </a:xfrm>
          <a:prstGeom prst="rect">
            <a:avLst/>
          </a:prstGeom>
          <a:noFill/>
        </p:spPr>
        <p:txBody>
          <a:bodyPr wrap="square" rtlCol="0">
            <a:spAutoFit/>
          </a:bodyPr>
          <a:lstStyle/>
          <a:p>
            <a:r>
              <a:rPr lang="en-US" sz="1200" dirty="0" smtClean="0"/>
              <a:t>Deployment Switch (x2)</a:t>
            </a:r>
            <a:endParaRPr lang="en-US" sz="1200" dirty="0"/>
          </a:p>
        </p:txBody>
      </p:sp>
      <p:sp>
        <p:nvSpPr>
          <p:cNvPr id="56" name="TextBox 55"/>
          <p:cNvSpPr txBox="1"/>
          <p:nvPr/>
        </p:nvSpPr>
        <p:spPr>
          <a:xfrm>
            <a:off x="5324328" y="5563563"/>
            <a:ext cx="1090235" cy="276999"/>
          </a:xfrm>
          <a:prstGeom prst="rect">
            <a:avLst/>
          </a:prstGeom>
          <a:noFill/>
        </p:spPr>
        <p:txBody>
          <a:bodyPr wrap="none" rtlCol="0">
            <a:spAutoFit/>
          </a:bodyPr>
          <a:lstStyle/>
          <a:p>
            <a:r>
              <a:rPr lang="en-US" sz="1200" dirty="0" smtClean="0"/>
              <a:t>1U Solar Panel</a:t>
            </a:r>
            <a:endParaRPr lang="en-US" sz="1200" dirty="0"/>
          </a:p>
        </p:txBody>
      </p:sp>
      <p:sp>
        <p:nvSpPr>
          <p:cNvPr id="57" name="TextBox 56"/>
          <p:cNvSpPr txBox="1"/>
          <p:nvPr/>
        </p:nvSpPr>
        <p:spPr>
          <a:xfrm>
            <a:off x="2686674" y="3743725"/>
            <a:ext cx="784632" cy="276999"/>
          </a:xfrm>
          <a:prstGeom prst="rect">
            <a:avLst/>
          </a:prstGeom>
          <a:solidFill>
            <a:schemeClr val="bg1"/>
          </a:solidFill>
        </p:spPr>
        <p:txBody>
          <a:bodyPr wrap="square" rtlCol="0">
            <a:spAutoFit/>
          </a:bodyPr>
          <a:lstStyle/>
          <a:p>
            <a:r>
              <a:rPr lang="en-US" sz="1200" dirty="0" smtClean="0"/>
              <a:t>ACS Unit</a:t>
            </a:r>
            <a:endParaRPr lang="en-US" sz="1200" dirty="0"/>
          </a:p>
        </p:txBody>
      </p:sp>
      <p:sp>
        <p:nvSpPr>
          <p:cNvPr id="60" name="TextBox 59"/>
          <p:cNvSpPr txBox="1"/>
          <p:nvPr/>
        </p:nvSpPr>
        <p:spPr>
          <a:xfrm>
            <a:off x="2624987" y="3435651"/>
            <a:ext cx="956413" cy="276999"/>
          </a:xfrm>
          <a:prstGeom prst="rect">
            <a:avLst/>
          </a:prstGeom>
          <a:solidFill>
            <a:schemeClr val="bg1"/>
          </a:solidFill>
        </p:spPr>
        <p:txBody>
          <a:bodyPr wrap="square" rtlCol="0">
            <a:spAutoFit/>
          </a:bodyPr>
          <a:lstStyle/>
          <a:p>
            <a:r>
              <a:rPr lang="en-US" sz="1200" dirty="0" smtClean="0"/>
              <a:t>EGSE Cover</a:t>
            </a:r>
            <a:endParaRPr lang="en-US" sz="1200" dirty="0"/>
          </a:p>
        </p:txBody>
      </p:sp>
      <p:sp>
        <p:nvSpPr>
          <p:cNvPr id="61" name="TextBox 60"/>
          <p:cNvSpPr txBox="1"/>
          <p:nvPr/>
        </p:nvSpPr>
        <p:spPr>
          <a:xfrm>
            <a:off x="3352800" y="2221273"/>
            <a:ext cx="956413" cy="276999"/>
          </a:xfrm>
          <a:prstGeom prst="rect">
            <a:avLst/>
          </a:prstGeom>
          <a:solidFill>
            <a:schemeClr val="bg1"/>
          </a:solidFill>
        </p:spPr>
        <p:txBody>
          <a:bodyPr wrap="square" rtlCol="0">
            <a:spAutoFit/>
          </a:bodyPr>
          <a:lstStyle/>
          <a:p>
            <a:r>
              <a:rPr lang="en-US" sz="1200" dirty="0" smtClean="0"/>
              <a:t>EGSE Cover</a:t>
            </a:r>
            <a:endParaRPr lang="en-US" sz="1200" dirty="0"/>
          </a:p>
        </p:txBody>
      </p:sp>
      <p:sp>
        <p:nvSpPr>
          <p:cNvPr id="62" name="TextBox 61"/>
          <p:cNvSpPr txBox="1"/>
          <p:nvPr/>
        </p:nvSpPr>
        <p:spPr>
          <a:xfrm>
            <a:off x="3346556" y="1498042"/>
            <a:ext cx="1490913" cy="276999"/>
          </a:xfrm>
          <a:prstGeom prst="rect">
            <a:avLst/>
          </a:prstGeom>
          <a:solidFill>
            <a:schemeClr val="bg1"/>
          </a:solidFill>
        </p:spPr>
        <p:txBody>
          <a:bodyPr wrap="square" rtlCol="0">
            <a:spAutoFit/>
          </a:bodyPr>
          <a:lstStyle/>
          <a:p>
            <a:r>
              <a:rPr lang="en-US" sz="1200" dirty="0" smtClean="0"/>
              <a:t>Instrument Aperture</a:t>
            </a:r>
            <a:endParaRPr lang="en-US" sz="1200" dirty="0"/>
          </a:p>
        </p:txBody>
      </p:sp>
      <p:sp>
        <p:nvSpPr>
          <p:cNvPr id="63" name="TextBox 62"/>
          <p:cNvSpPr txBox="1"/>
          <p:nvPr/>
        </p:nvSpPr>
        <p:spPr>
          <a:xfrm>
            <a:off x="2675416" y="913310"/>
            <a:ext cx="1007951" cy="276999"/>
          </a:xfrm>
          <a:prstGeom prst="rect">
            <a:avLst/>
          </a:prstGeom>
          <a:solidFill>
            <a:schemeClr val="bg1"/>
          </a:solidFill>
        </p:spPr>
        <p:txBody>
          <a:bodyPr wrap="square" rtlCol="0">
            <a:spAutoFit/>
          </a:bodyPr>
          <a:lstStyle/>
          <a:p>
            <a:r>
              <a:rPr lang="en-US" sz="1200" dirty="0" smtClean="0"/>
              <a:t>Paraffin Pack</a:t>
            </a:r>
            <a:endParaRPr lang="en-US" sz="1200" dirty="0"/>
          </a:p>
        </p:txBody>
      </p:sp>
      <p:sp>
        <p:nvSpPr>
          <p:cNvPr id="64" name="TextBox 63"/>
          <p:cNvSpPr txBox="1"/>
          <p:nvPr/>
        </p:nvSpPr>
        <p:spPr>
          <a:xfrm>
            <a:off x="152400" y="1828800"/>
            <a:ext cx="1007951" cy="276999"/>
          </a:xfrm>
          <a:prstGeom prst="rect">
            <a:avLst/>
          </a:prstGeom>
          <a:solidFill>
            <a:schemeClr val="bg1"/>
          </a:solidFill>
        </p:spPr>
        <p:txBody>
          <a:bodyPr wrap="square" rtlCol="0">
            <a:spAutoFit/>
          </a:bodyPr>
          <a:lstStyle/>
          <a:p>
            <a:r>
              <a:rPr lang="en-US" sz="1200" dirty="0" smtClean="0"/>
              <a:t>GPS Antenna</a:t>
            </a:r>
            <a:endParaRPr lang="en-US" sz="1200" dirty="0"/>
          </a:p>
        </p:txBody>
      </p:sp>
      <p:sp>
        <p:nvSpPr>
          <p:cNvPr id="65" name="TextBox 64"/>
          <p:cNvSpPr txBox="1"/>
          <p:nvPr/>
        </p:nvSpPr>
        <p:spPr>
          <a:xfrm>
            <a:off x="152400" y="2645051"/>
            <a:ext cx="1066800" cy="646331"/>
          </a:xfrm>
          <a:prstGeom prst="rect">
            <a:avLst/>
          </a:prstGeom>
          <a:solidFill>
            <a:schemeClr val="bg1"/>
          </a:solidFill>
        </p:spPr>
        <p:txBody>
          <a:bodyPr wrap="square" rtlCol="0">
            <a:spAutoFit/>
          </a:bodyPr>
          <a:lstStyle/>
          <a:p>
            <a:r>
              <a:rPr lang="en-US" sz="1200" dirty="0" smtClean="0"/>
              <a:t>RF Connector Compression Plate</a:t>
            </a:r>
            <a:endParaRPr lang="en-US" sz="1200" dirty="0"/>
          </a:p>
        </p:txBody>
      </p:sp>
      <p:sp>
        <p:nvSpPr>
          <p:cNvPr id="66" name="TextBox 65"/>
          <p:cNvSpPr txBox="1"/>
          <p:nvPr/>
        </p:nvSpPr>
        <p:spPr>
          <a:xfrm>
            <a:off x="645086" y="3312656"/>
            <a:ext cx="1007951" cy="276999"/>
          </a:xfrm>
          <a:prstGeom prst="rect">
            <a:avLst/>
          </a:prstGeom>
          <a:solidFill>
            <a:schemeClr val="bg1"/>
          </a:solidFill>
        </p:spPr>
        <p:txBody>
          <a:bodyPr wrap="square" rtlCol="0">
            <a:spAutoFit/>
          </a:bodyPr>
          <a:lstStyle/>
          <a:p>
            <a:r>
              <a:rPr lang="en-US" sz="1200" dirty="0" smtClean="0"/>
              <a:t>Star Camera</a:t>
            </a:r>
            <a:endParaRPr lang="en-US" sz="1200" dirty="0"/>
          </a:p>
        </p:txBody>
      </p:sp>
    </p:spTree>
    <p:extLst>
      <p:ext uri="{BB962C8B-B14F-4D97-AF65-F5344CB8AC3E}">
        <p14:creationId xmlns:p14="http://schemas.microsoft.com/office/powerpoint/2010/main" val="30131079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Approach</a:t>
            </a:r>
            <a:endParaRPr lang="en-US" dirty="0"/>
          </a:p>
        </p:txBody>
      </p:sp>
      <p:sp>
        <p:nvSpPr>
          <p:cNvPr id="3" name="Content Placeholder 2"/>
          <p:cNvSpPr>
            <a:spLocks noGrp="1"/>
          </p:cNvSpPr>
          <p:nvPr>
            <p:ph idx="1"/>
          </p:nvPr>
        </p:nvSpPr>
        <p:spPr>
          <a:xfrm>
            <a:off x="381000" y="1427692"/>
            <a:ext cx="5867400" cy="4756150"/>
          </a:xfrm>
        </p:spPr>
        <p:txBody>
          <a:bodyPr>
            <a:normAutofit fontScale="85000" lnSpcReduction="20000"/>
          </a:bodyPr>
          <a:lstStyle/>
          <a:p>
            <a:r>
              <a:rPr lang="en-US" dirty="0"/>
              <a:t>The original idea was to use Commercial-Off-The-Shelf (COTS) components with proven flight </a:t>
            </a:r>
            <a:r>
              <a:rPr lang="en-US" dirty="0" smtClean="0"/>
              <a:t>heritage</a:t>
            </a:r>
          </a:p>
          <a:p>
            <a:pPr lvl="1"/>
            <a:r>
              <a:rPr lang="en-US" dirty="0" smtClean="0"/>
              <a:t>but </a:t>
            </a:r>
            <a:r>
              <a:rPr lang="en-US" dirty="0"/>
              <a:t>that proposition was not quite as valid once electrical incompatibilities were discovered, even within components provided by the same </a:t>
            </a:r>
            <a:r>
              <a:rPr lang="en-US" dirty="0" smtClean="0"/>
              <a:t>vendor.</a:t>
            </a:r>
          </a:p>
          <a:p>
            <a:r>
              <a:rPr lang="en-US" dirty="0" smtClean="0"/>
              <a:t>Only </a:t>
            </a:r>
            <a:r>
              <a:rPr lang="en-US" dirty="0"/>
              <a:t>one </a:t>
            </a:r>
            <a:r>
              <a:rPr lang="en-US" i="1" dirty="0"/>
              <a:t>bus</a:t>
            </a:r>
            <a:r>
              <a:rPr lang="en-US" dirty="0"/>
              <a:t> system card was to be custom manufactured at GSFC, and was necessary to provide data interface to the instrument and other bus components</a:t>
            </a:r>
            <a:r>
              <a:rPr lang="en-US" dirty="0" smtClean="0"/>
              <a:t>.</a:t>
            </a:r>
            <a:endParaRPr lang="en-US" dirty="0"/>
          </a:p>
        </p:txBody>
      </p:sp>
      <p:sp>
        <p:nvSpPr>
          <p:cNvPr id="4" name="Footer Placeholder 3"/>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76399"/>
            <a:ext cx="5650837" cy="4367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0205156" y="1905000"/>
            <a:ext cx="12192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8018" y="1905000"/>
            <a:ext cx="1289382"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287000" y="5410200"/>
            <a:ext cx="1371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66344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Cautions</a:t>
            </a:r>
            <a:endParaRPr lang="en-US" dirty="0"/>
          </a:p>
        </p:txBody>
      </p:sp>
      <p:sp>
        <p:nvSpPr>
          <p:cNvPr id="3" name="Content Placeholder 2"/>
          <p:cNvSpPr>
            <a:spLocks noGrp="1"/>
          </p:cNvSpPr>
          <p:nvPr>
            <p:ph idx="1"/>
          </p:nvPr>
        </p:nvSpPr>
        <p:spPr/>
        <p:txBody>
          <a:bodyPr>
            <a:normAutofit fontScale="70000" lnSpcReduction="20000"/>
          </a:bodyPr>
          <a:lstStyle/>
          <a:p>
            <a:r>
              <a:rPr lang="en-US" dirty="0"/>
              <a:t>Following is a more detailed description of each spacecraft subsystem, with an emphasis on highlighting issues discovered during their respective Integration and Test (I&amp;T</a:t>
            </a:r>
            <a:r>
              <a:rPr lang="en-US" dirty="0" smtClean="0"/>
              <a:t>).</a:t>
            </a:r>
          </a:p>
          <a:p>
            <a:r>
              <a:rPr lang="en-US" dirty="0" smtClean="0"/>
              <a:t>With </a:t>
            </a:r>
            <a:r>
              <a:rPr lang="en-US" dirty="0"/>
              <a:t>this the authors hope to convey some of the </a:t>
            </a:r>
            <a:r>
              <a:rPr lang="en-US" b="1" i="1" dirty="0"/>
              <a:t>pitfalls inherent to components intended for general use, i.e., “COTS”, that may or may not meet specific safety, reliability, or interface </a:t>
            </a:r>
            <a:r>
              <a:rPr lang="en-US" b="1" i="1" dirty="0" smtClean="0"/>
              <a:t>requirements.</a:t>
            </a:r>
          </a:p>
          <a:p>
            <a:r>
              <a:rPr lang="en-US" dirty="0" smtClean="0"/>
              <a:t>Care </a:t>
            </a:r>
            <a:r>
              <a:rPr lang="en-US" dirty="0"/>
              <a:t>should be exercised in </a:t>
            </a:r>
            <a:r>
              <a:rPr lang="en-US" b="1" i="1" dirty="0"/>
              <a:t>ensuring all documentation is provided prior to purchase</a:t>
            </a:r>
            <a:r>
              <a:rPr lang="en-US" dirty="0"/>
              <a:t>, and that it is clearly written so as to avoid any miss-understandings during I&amp;T and </a:t>
            </a:r>
            <a:r>
              <a:rPr lang="en-US" dirty="0" smtClean="0"/>
              <a:t>operations.</a:t>
            </a:r>
          </a:p>
          <a:p>
            <a:r>
              <a:rPr lang="en-US" dirty="0" smtClean="0"/>
              <a:t>With </a:t>
            </a:r>
            <a:r>
              <a:rPr lang="en-US" dirty="0"/>
              <a:t>NASA testing practices in mind, </a:t>
            </a:r>
            <a:r>
              <a:rPr lang="en-US" b="1" i="1" dirty="0"/>
              <a:t>care should also be exercised not to “over-test” a component that is intended for single or limited use</a:t>
            </a:r>
            <a:r>
              <a:rPr lang="en-US" dirty="0"/>
              <a:t> (more on that later</a:t>
            </a:r>
            <a:r>
              <a:rPr lang="en-US" dirty="0" smtClean="0"/>
              <a:t>).</a:t>
            </a:r>
          </a:p>
          <a:p>
            <a:r>
              <a:rPr lang="en-US" dirty="0" smtClean="0"/>
              <a:t>Finally</a:t>
            </a:r>
            <a:r>
              <a:rPr lang="en-US" dirty="0"/>
              <a:t>, </a:t>
            </a:r>
            <a:r>
              <a:rPr lang="en-US" b="1" i="1" dirty="0"/>
              <a:t>any known modification expected of a COTS component immediately renders such component inoperable as a true “COTS” part</a:t>
            </a:r>
            <a:r>
              <a:rPr lang="en-US" dirty="0"/>
              <a:t>, and both schedule and budget should be planned </a:t>
            </a:r>
            <a:r>
              <a:rPr lang="en-US" dirty="0" smtClean="0"/>
              <a:t>accordingly.</a:t>
            </a:r>
            <a:endParaRPr lang="en-US" dirty="0"/>
          </a:p>
          <a:p>
            <a:endParaRPr lang="en-US" dirty="0"/>
          </a:p>
        </p:txBody>
      </p:sp>
      <p:sp>
        <p:nvSpPr>
          <p:cNvPr id="4" name="Footer Placeholder 3"/>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spTree>
    <p:extLst>
      <p:ext uri="{BB962C8B-B14F-4D97-AF65-F5344CB8AC3E}">
        <p14:creationId xmlns:p14="http://schemas.microsoft.com/office/powerpoint/2010/main" val="26201510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1666" y="2819400"/>
            <a:ext cx="9228667" cy="827087"/>
          </a:xfrm>
        </p:spPr>
        <p:txBody>
          <a:bodyPr/>
          <a:lstStyle/>
          <a:p>
            <a:r>
              <a:rPr lang="en-US" dirty="0" smtClean="0"/>
              <a:t>Experience Highlights</a:t>
            </a:r>
            <a:endParaRPr lang="en-US" dirty="0"/>
          </a:p>
        </p:txBody>
      </p:sp>
      <p:sp>
        <p:nvSpPr>
          <p:cNvPr id="4" name="Footer Placeholder 3"/>
          <p:cNvSpPr>
            <a:spLocks noGrp="1"/>
          </p:cNvSpPr>
          <p:nvPr>
            <p:ph type="ftr" sz="quarter" idx="11"/>
          </p:nvPr>
        </p:nvSpPr>
        <p:spPr/>
        <p:txBody>
          <a:bodyPr/>
          <a:lstStyle/>
          <a:p>
            <a:r>
              <a:rPr lang="en-US" smtClean="0"/>
              <a:t>NASA Goddard Space Flight Center, Systems Engineering Seminar - 11/12/19</a:t>
            </a:r>
            <a:endParaRPr lang="en-US" dirty="0" smtClean="0"/>
          </a:p>
        </p:txBody>
      </p:sp>
    </p:spTree>
    <p:extLst>
      <p:ext uri="{BB962C8B-B14F-4D97-AF65-F5344CB8AC3E}">
        <p14:creationId xmlns:p14="http://schemas.microsoft.com/office/powerpoint/2010/main" val="38991343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and Mechanisms</a:t>
            </a:r>
            <a:endParaRPr lang="en-US" dirty="0"/>
          </a:p>
        </p:txBody>
      </p:sp>
      <p:sp>
        <p:nvSpPr>
          <p:cNvPr id="3" name="Content Placeholder 2"/>
          <p:cNvSpPr>
            <a:spLocks noGrp="1"/>
          </p:cNvSpPr>
          <p:nvPr>
            <p:ph idx="1"/>
          </p:nvPr>
        </p:nvSpPr>
        <p:spPr>
          <a:xfrm>
            <a:off x="609600" y="1600201"/>
            <a:ext cx="4267200" cy="4525963"/>
          </a:xfrm>
        </p:spPr>
        <p:txBody>
          <a:bodyPr>
            <a:normAutofit fontScale="62500" lnSpcReduction="20000"/>
          </a:bodyPr>
          <a:lstStyle/>
          <a:p>
            <a:r>
              <a:rPr lang="en-US" dirty="0"/>
              <a:t>The primary structure of the spacecraft is comprised of custom machined aluminum walls, cross plates, and closeout </a:t>
            </a:r>
            <a:r>
              <a:rPr lang="en-US" dirty="0" smtClean="0"/>
              <a:t>panels.</a:t>
            </a:r>
          </a:p>
          <a:p>
            <a:r>
              <a:rPr lang="en-US" dirty="0" smtClean="0"/>
              <a:t>The </a:t>
            </a:r>
            <a:r>
              <a:rPr lang="en-US" dirty="0"/>
              <a:t>bus electronics stack uses a threaded rod and spacer combination to tie the various printed circuit boards </a:t>
            </a:r>
            <a:r>
              <a:rPr lang="en-US" dirty="0" smtClean="0"/>
              <a:t>together.</a:t>
            </a:r>
          </a:p>
          <a:p>
            <a:r>
              <a:rPr lang="en-US" dirty="0" smtClean="0"/>
              <a:t>Interface </a:t>
            </a:r>
            <a:r>
              <a:rPr lang="en-US" dirty="0"/>
              <a:t>brackets are used to join the science payload to the spacecraft </a:t>
            </a:r>
            <a:r>
              <a:rPr lang="en-US" dirty="0" smtClean="0"/>
              <a:t>bus.</a:t>
            </a:r>
          </a:p>
          <a:p>
            <a:r>
              <a:rPr lang="en-US" dirty="0" smtClean="0"/>
              <a:t>Mechanisms </a:t>
            </a:r>
            <a:r>
              <a:rPr lang="en-US" dirty="0"/>
              <a:t>include two double </a:t>
            </a:r>
            <a:r>
              <a:rPr lang="en-US" b="1" i="1" dirty="0"/>
              <a:t>deployable solar </a:t>
            </a:r>
            <a:r>
              <a:rPr lang="en-US" b="1" i="1" dirty="0" smtClean="0"/>
              <a:t>arrays</a:t>
            </a:r>
            <a:r>
              <a:rPr lang="en-US" dirty="0" smtClean="0"/>
              <a:t>, a </a:t>
            </a:r>
            <a:r>
              <a:rPr lang="en-US" dirty="0"/>
              <a:t>deployable Ultra-High Frequency (UHF) antenna with two </a:t>
            </a:r>
            <a:r>
              <a:rPr lang="en-US" dirty="0" smtClean="0"/>
              <a:t>elements, and </a:t>
            </a:r>
            <a:r>
              <a:rPr lang="en-US" b="1" i="1" dirty="0" smtClean="0"/>
              <a:t>roller-type mechanical power-inhibit deployment switches</a:t>
            </a:r>
            <a:r>
              <a:rPr lang="en-US" dirty="0" smtClean="0"/>
              <a:t>.</a:t>
            </a:r>
          </a:p>
        </p:txBody>
      </p:sp>
      <p:sp>
        <p:nvSpPr>
          <p:cNvPr id="4" name="Footer Placeholder 3"/>
          <p:cNvSpPr>
            <a:spLocks noGrp="1"/>
          </p:cNvSpPr>
          <p:nvPr>
            <p:ph type="ftr" sz="quarter" idx="11"/>
          </p:nvPr>
        </p:nvSpPr>
        <p:spPr/>
        <p:txBody>
          <a:bodyPr/>
          <a:lstStyle/>
          <a:p>
            <a:r>
              <a:rPr lang="en-US" smtClean="0"/>
              <a:t>NASA Goddard Space Flight Center, Systems Engineering Seminar - 11/12/19</a:t>
            </a:r>
            <a:endParaRPr lang="en-US" dirty="0" smtClean="0"/>
          </a:p>
        </p:txBody>
      </p:sp>
      <p:sp>
        <p:nvSpPr>
          <p:cNvPr id="7" name="Content Placeholder 2"/>
          <p:cNvSpPr txBox="1">
            <a:spLocks/>
          </p:cNvSpPr>
          <p:nvPr/>
        </p:nvSpPr>
        <p:spPr>
          <a:xfrm>
            <a:off x="5334000" y="1600201"/>
            <a:ext cx="6400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pic>
        <p:nvPicPr>
          <p:cNvPr id="73" name="Picture 72"/>
          <p:cNvPicPr>
            <a:picLocks noChangeAspect="1"/>
          </p:cNvPicPr>
          <p:nvPr/>
        </p:nvPicPr>
        <p:blipFill>
          <a:blip r:embed="rId2"/>
          <a:stretch>
            <a:fillRect/>
          </a:stretch>
        </p:blipFill>
        <p:spPr>
          <a:xfrm>
            <a:off x="4785216" y="1672168"/>
            <a:ext cx="6949584" cy="4267199"/>
          </a:xfrm>
          <a:prstGeom prst="rect">
            <a:avLst/>
          </a:prstGeom>
        </p:spPr>
      </p:pic>
    </p:spTree>
    <p:extLst>
      <p:ext uri="{BB962C8B-B14F-4D97-AF65-F5344CB8AC3E}">
        <p14:creationId xmlns:p14="http://schemas.microsoft.com/office/powerpoint/2010/main" val="16923000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4038600"/>
            <a:ext cx="11125200" cy="1905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Power Inhibit Switches</a:t>
            </a:r>
            <a:endParaRPr lang="en-US" dirty="0"/>
          </a:p>
        </p:txBody>
      </p:sp>
      <p:sp>
        <p:nvSpPr>
          <p:cNvPr id="3" name="Content Placeholder 2"/>
          <p:cNvSpPr>
            <a:spLocks noGrp="1"/>
          </p:cNvSpPr>
          <p:nvPr>
            <p:ph idx="1"/>
          </p:nvPr>
        </p:nvSpPr>
        <p:spPr/>
        <p:txBody>
          <a:bodyPr>
            <a:normAutofit fontScale="85000" lnSpcReduction="20000"/>
          </a:bodyPr>
          <a:lstStyle/>
          <a:p>
            <a:r>
              <a:rPr lang="en-US" dirty="0"/>
              <a:t>Post vibration, one of the three separation </a:t>
            </a:r>
            <a:r>
              <a:rPr lang="en-US" dirty="0" smtClean="0"/>
              <a:t>power switches </a:t>
            </a:r>
            <a:r>
              <a:rPr lang="en-US" dirty="0"/>
              <a:t>failed and required replacement</a:t>
            </a:r>
            <a:r>
              <a:rPr lang="en-US" dirty="0" smtClean="0"/>
              <a:t>.</a:t>
            </a:r>
          </a:p>
          <a:p>
            <a:r>
              <a:rPr lang="en-US" dirty="0" smtClean="0"/>
              <a:t>In </a:t>
            </a:r>
            <a:r>
              <a:rPr lang="en-US" dirty="0"/>
              <a:t>hindsight, </a:t>
            </a:r>
            <a:r>
              <a:rPr lang="en-US" dirty="0" err="1"/>
              <a:t>IceCube</a:t>
            </a:r>
            <a:r>
              <a:rPr lang="en-US" dirty="0"/>
              <a:t> roller-type mechanical separation switches should have </a:t>
            </a:r>
            <a:r>
              <a:rPr lang="en-US" i="1" dirty="0"/>
              <a:t>all</a:t>
            </a:r>
            <a:r>
              <a:rPr lang="en-US" dirty="0"/>
              <a:t> undergone workmanship (vibration) testing prior to integration into the spacecraft due to their inherent unreliability and criticality: any </a:t>
            </a:r>
            <a:r>
              <a:rPr lang="en-US" i="1" dirty="0"/>
              <a:t>one</a:t>
            </a:r>
            <a:r>
              <a:rPr lang="en-US" dirty="0"/>
              <a:t> (out of three) switch failures could have prevented the spacecraft from powering-up resulting in mission </a:t>
            </a:r>
            <a:r>
              <a:rPr lang="en-US" dirty="0" smtClean="0"/>
              <a:t>failure.</a:t>
            </a:r>
          </a:p>
          <a:p>
            <a:r>
              <a:rPr lang="en-US" dirty="0" smtClean="0"/>
              <a:t>Alternative </a:t>
            </a:r>
            <a:r>
              <a:rPr lang="en-US" dirty="0"/>
              <a:t>approaches to the ISS (or launch vehicle) 3-inhibit requirement using </a:t>
            </a:r>
            <a:r>
              <a:rPr lang="en-US" i="1" dirty="0"/>
              <a:t>mechanical switches</a:t>
            </a:r>
            <a:r>
              <a:rPr lang="en-US" dirty="0"/>
              <a:t> should be considered a high-priority in the CubeSat community. At the very least, use of </a:t>
            </a:r>
            <a:r>
              <a:rPr lang="en-US" i="1" dirty="0"/>
              <a:t>sealed</a:t>
            </a:r>
            <a:r>
              <a:rPr lang="en-US" dirty="0"/>
              <a:t> switches is a must to prevent debris or external contaminants from entering and jamming the mechanism</a:t>
            </a:r>
            <a:r>
              <a:rPr lang="en-US" dirty="0" smtClean="0"/>
              <a:t>.</a:t>
            </a:r>
            <a:endParaRPr lang="en-US" dirty="0"/>
          </a:p>
          <a:p>
            <a:endParaRPr lang="en-US" dirty="0"/>
          </a:p>
          <a:p>
            <a:endParaRPr lang="en-US" dirty="0"/>
          </a:p>
        </p:txBody>
      </p:sp>
      <p:sp>
        <p:nvSpPr>
          <p:cNvPr id="4" name="Footer Placeholder 3"/>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spTree>
    <p:extLst>
      <p:ext uri="{BB962C8B-B14F-4D97-AF65-F5344CB8AC3E}">
        <p14:creationId xmlns:p14="http://schemas.microsoft.com/office/powerpoint/2010/main" val="38333696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Thermal Design</a:t>
            </a:r>
            <a:endParaRPr lang="en-US" dirty="0"/>
          </a:p>
        </p:txBody>
      </p:sp>
      <p:sp>
        <p:nvSpPr>
          <p:cNvPr id="3" name="Content Placeholder 2"/>
          <p:cNvSpPr>
            <a:spLocks noGrp="1"/>
          </p:cNvSpPr>
          <p:nvPr>
            <p:ph idx="1"/>
          </p:nvPr>
        </p:nvSpPr>
        <p:spPr>
          <a:xfrm>
            <a:off x="579453" y="1406263"/>
            <a:ext cx="5821348" cy="4826116"/>
          </a:xfrm>
        </p:spPr>
        <p:txBody>
          <a:bodyPr>
            <a:normAutofit fontScale="85000" lnSpcReduction="10000"/>
          </a:bodyPr>
          <a:lstStyle/>
          <a:p>
            <a:r>
              <a:rPr lang="en-US" dirty="0" smtClean="0"/>
              <a:t>Passive </a:t>
            </a:r>
            <a:r>
              <a:rPr lang="en-US" dirty="0"/>
              <a:t>thermal control </a:t>
            </a:r>
            <a:r>
              <a:rPr lang="en-US" dirty="0" smtClean="0"/>
              <a:t>(</a:t>
            </a:r>
            <a:r>
              <a:rPr lang="en-US" dirty="0"/>
              <a:t>except for </a:t>
            </a:r>
            <a:r>
              <a:rPr lang="en-US" dirty="0" smtClean="0"/>
              <a:t>battery heaters).</a:t>
            </a:r>
          </a:p>
          <a:p>
            <a:r>
              <a:rPr lang="en-US" dirty="0" smtClean="0"/>
              <a:t>The </a:t>
            </a:r>
            <a:r>
              <a:rPr lang="en-US" dirty="0"/>
              <a:t>design implements the use of phase change material (PCM) in order to dampen the transient temperature </a:t>
            </a:r>
            <a:r>
              <a:rPr lang="en-US" dirty="0" smtClean="0"/>
              <a:t>response.</a:t>
            </a:r>
          </a:p>
          <a:p>
            <a:r>
              <a:rPr lang="en-US" dirty="0" smtClean="0"/>
              <a:t>Implementation was a relatively significant cost driver for a </a:t>
            </a:r>
            <a:r>
              <a:rPr lang="en-US" dirty="0" err="1" smtClean="0"/>
              <a:t>Cubesat</a:t>
            </a:r>
            <a:r>
              <a:rPr lang="en-US" dirty="0" smtClean="0"/>
              <a:t> project, but </a:t>
            </a:r>
            <a:r>
              <a:rPr lang="en-US" dirty="0"/>
              <a:t>it did help dampen the temperature </a:t>
            </a:r>
            <a:r>
              <a:rPr lang="en-US" dirty="0" smtClean="0"/>
              <a:t>response.</a:t>
            </a:r>
          </a:p>
          <a:p>
            <a:r>
              <a:rPr lang="en-US" dirty="0" smtClean="0"/>
              <a:t>Instrument operated between 16°C </a:t>
            </a:r>
            <a:r>
              <a:rPr lang="en-US" dirty="0"/>
              <a:t>and 29°C</a:t>
            </a:r>
            <a:r>
              <a:rPr lang="en-US" dirty="0" smtClean="0"/>
              <a:t>.</a:t>
            </a:r>
          </a:p>
        </p:txBody>
      </p:sp>
      <p:sp>
        <p:nvSpPr>
          <p:cNvPr id="4" name="Footer Placeholder 3"/>
          <p:cNvSpPr>
            <a:spLocks noGrp="1"/>
          </p:cNvSpPr>
          <p:nvPr>
            <p:ph type="ftr" sz="quarter" idx="11"/>
          </p:nvPr>
        </p:nvSpPr>
        <p:spPr/>
        <p:txBody>
          <a:bodyPr/>
          <a:lstStyle/>
          <a:p>
            <a:r>
              <a:rPr lang="en-US" smtClean="0"/>
              <a:t>NASA Goddard Space Flight Center, Systems Engineering Seminar - 11/12/19</a:t>
            </a:r>
            <a:endParaRPr lang="en-US" dirty="0" smtClean="0"/>
          </a:p>
        </p:txBody>
      </p:sp>
      <p:pic>
        <p:nvPicPr>
          <p:cNvPr id="7" name="Picture 6"/>
          <p:cNvPicPr>
            <a:picLocks noChangeAspect="1"/>
          </p:cNvPicPr>
          <p:nvPr/>
        </p:nvPicPr>
        <p:blipFill>
          <a:blip r:embed="rId2"/>
          <a:stretch>
            <a:fillRect/>
          </a:stretch>
        </p:blipFill>
        <p:spPr>
          <a:xfrm>
            <a:off x="7848600" y="2209800"/>
            <a:ext cx="2435133" cy="3333631"/>
          </a:xfrm>
          <a:prstGeom prst="rect">
            <a:avLst/>
          </a:prstGeom>
        </p:spPr>
      </p:pic>
      <p:sp>
        <p:nvSpPr>
          <p:cNvPr id="8" name="TextBox 7"/>
          <p:cNvSpPr txBox="1"/>
          <p:nvPr/>
        </p:nvSpPr>
        <p:spPr>
          <a:xfrm>
            <a:off x="7010400" y="2487882"/>
            <a:ext cx="1886991" cy="338554"/>
          </a:xfrm>
          <a:prstGeom prst="rect">
            <a:avLst/>
          </a:prstGeom>
          <a:noFill/>
        </p:spPr>
        <p:txBody>
          <a:bodyPr wrap="none" rtlCol="0">
            <a:spAutoFit/>
          </a:bodyPr>
          <a:lstStyle/>
          <a:p>
            <a:r>
              <a:rPr lang="en-US" sz="1600" dirty="0" smtClean="0"/>
              <a:t>Spacecraft Radiators</a:t>
            </a:r>
            <a:endParaRPr lang="en-US" sz="1600" dirty="0"/>
          </a:p>
        </p:txBody>
      </p:sp>
      <p:sp>
        <p:nvSpPr>
          <p:cNvPr id="10" name="TextBox 9"/>
          <p:cNvSpPr txBox="1"/>
          <p:nvPr/>
        </p:nvSpPr>
        <p:spPr>
          <a:xfrm>
            <a:off x="8946633" y="1981200"/>
            <a:ext cx="1727011" cy="338554"/>
          </a:xfrm>
          <a:prstGeom prst="rect">
            <a:avLst/>
          </a:prstGeom>
          <a:noFill/>
        </p:spPr>
        <p:txBody>
          <a:bodyPr wrap="none" rtlCol="0">
            <a:spAutoFit/>
          </a:bodyPr>
          <a:lstStyle/>
          <a:p>
            <a:r>
              <a:rPr lang="en-US" sz="1600" dirty="0" smtClean="0"/>
              <a:t>MLA/IFA Radiators</a:t>
            </a:r>
            <a:endParaRPr lang="en-US" sz="1600" dirty="0"/>
          </a:p>
        </p:txBody>
      </p:sp>
      <p:sp>
        <p:nvSpPr>
          <p:cNvPr id="12" name="Rectangle 11"/>
          <p:cNvSpPr/>
          <p:nvPr/>
        </p:nvSpPr>
        <p:spPr>
          <a:xfrm>
            <a:off x="9982200" y="6395943"/>
            <a:ext cx="1822935" cy="246221"/>
          </a:xfrm>
          <a:prstGeom prst="rect">
            <a:avLst/>
          </a:prstGeom>
        </p:spPr>
        <p:txBody>
          <a:bodyPr wrap="none">
            <a:spAutoFit/>
          </a:bodyPr>
          <a:lstStyle/>
          <a:p>
            <a:pPr algn="ctr"/>
            <a:r>
              <a:rPr lang="en-US" sz="1000" dirty="0"/>
              <a:t>Courtesy of M. </a:t>
            </a:r>
            <a:r>
              <a:rPr lang="en-US" sz="1000" dirty="0" err="1"/>
              <a:t>Solly</a:t>
            </a:r>
            <a:r>
              <a:rPr lang="en-US" sz="1000" dirty="0"/>
              <a:t> (Code 562)</a:t>
            </a:r>
          </a:p>
        </p:txBody>
      </p:sp>
    </p:spTree>
    <p:extLst>
      <p:ext uri="{BB962C8B-B14F-4D97-AF65-F5344CB8AC3E}">
        <p14:creationId xmlns:p14="http://schemas.microsoft.com/office/powerpoint/2010/main" val="3556385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Power Subsystem (EPS)</a:t>
            </a:r>
            <a:endParaRPr lang="en-US" dirty="0"/>
          </a:p>
        </p:txBody>
      </p:sp>
      <p:sp>
        <p:nvSpPr>
          <p:cNvPr id="3" name="Content Placeholder 2"/>
          <p:cNvSpPr>
            <a:spLocks noGrp="1"/>
          </p:cNvSpPr>
          <p:nvPr>
            <p:ph idx="1"/>
          </p:nvPr>
        </p:nvSpPr>
        <p:spPr>
          <a:xfrm>
            <a:off x="609600" y="1600201"/>
            <a:ext cx="6400800" cy="4525963"/>
          </a:xfrm>
        </p:spPr>
        <p:txBody>
          <a:bodyPr>
            <a:normAutofit fontScale="85000" lnSpcReduction="10000"/>
          </a:bodyPr>
          <a:lstStyle/>
          <a:p>
            <a:r>
              <a:rPr lang="en-US" dirty="0"/>
              <a:t>The IceCube </a:t>
            </a:r>
            <a:r>
              <a:rPr lang="en-US" dirty="0" smtClean="0"/>
              <a:t>power </a:t>
            </a:r>
            <a:r>
              <a:rPr lang="en-US" dirty="0"/>
              <a:t>subsystem </a:t>
            </a:r>
            <a:r>
              <a:rPr lang="en-US" dirty="0" smtClean="0"/>
              <a:t>consisted </a:t>
            </a:r>
            <a:r>
              <a:rPr lang="en-US" dirty="0"/>
              <a:t>of two 3U double deployable solar arrays and a 2U body-mounted array for power generation. </a:t>
            </a:r>
            <a:endParaRPr lang="en-US" dirty="0" smtClean="0"/>
          </a:p>
          <a:p>
            <a:r>
              <a:rPr lang="en-US" dirty="0" smtClean="0"/>
              <a:t>A </a:t>
            </a:r>
            <a:r>
              <a:rPr lang="en-US" dirty="0"/>
              <a:t>40Wh battery </a:t>
            </a:r>
            <a:r>
              <a:rPr lang="en-US" dirty="0" smtClean="0"/>
              <a:t>was </a:t>
            </a:r>
            <a:r>
              <a:rPr lang="en-US" dirty="0"/>
              <a:t>used during eclipse </a:t>
            </a:r>
            <a:r>
              <a:rPr lang="en-US" dirty="0" smtClean="0"/>
              <a:t>operations (only 15 Wh. required).</a:t>
            </a:r>
          </a:p>
          <a:p>
            <a:r>
              <a:rPr lang="en-US" dirty="0"/>
              <a:t>The solar panels yielded 30 W at </a:t>
            </a:r>
            <a:r>
              <a:rPr lang="en-US" dirty="0" smtClean="0"/>
              <a:t>BOL.</a:t>
            </a:r>
          </a:p>
          <a:p>
            <a:r>
              <a:rPr lang="en-US" dirty="0"/>
              <a:t>The lowest battery voltage during night-time science operation (instrument on) </a:t>
            </a:r>
            <a:r>
              <a:rPr lang="en-US" dirty="0" err="1" smtClean="0"/>
              <a:t>iswas</a:t>
            </a:r>
            <a:r>
              <a:rPr lang="en-US" dirty="0" smtClean="0"/>
              <a:t> </a:t>
            </a:r>
            <a:r>
              <a:rPr lang="en-US" dirty="0"/>
              <a:t>~ 7.7V, corresponding to a 35% depth of </a:t>
            </a:r>
            <a:r>
              <a:rPr lang="en-US" dirty="0" smtClean="0"/>
              <a:t>discharge.</a:t>
            </a:r>
          </a:p>
        </p:txBody>
      </p:sp>
      <p:sp>
        <p:nvSpPr>
          <p:cNvPr id="4" name="Footer Placeholder 3"/>
          <p:cNvSpPr>
            <a:spLocks noGrp="1"/>
          </p:cNvSpPr>
          <p:nvPr>
            <p:ph type="ftr" sz="quarter" idx="11"/>
          </p:nvPr>
        </p:nvSpPr>
        <p:spPr/>
        <p:txBody>
          <a:bodyPr/>
          <a:lstStyle/>
          <a:p>
            <a:r>
              <a:rPr lang="en-US" smtClean="0"/>
              <a:t>NASA Goddard Space Flight Center, Systems Engineering Seminar - 11/12/19</a:t>
            </a:r>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170397734"/>
              </p:ext>
            </p:extLst>
          </p:nvPr>
        </p:nvGraphicFramePr>
        <p:xfrm>
          <a:off x="7239000" y="1668622"/>
          <a:ext cx="4572000" cy="4236720"/>
        </p:xfrm>
        <a:graphic>
          <a:graphicData uri="http://schemas.openxmlformats.org/drawingml/2006/table">
            <a:tbl>
              <a:tblPr firstRow="1" firstCol="1" bandRow="1" bandCol="1">
                <a:tableStyleId>{5C22544A-7EE6-4342-B048-85BDC9FD1C3A}</a:tableStyleId>
              </a:tblPr>
              <a:tblGrid>
                <a:gridCol w="1236265">
                  <a:extLst>
                    <a:ext uri="{9D8B030D-6E8A-4147-A177-3AD203B41FA5}">
                      <a16:colId xmlns:a16="http://schemas.microsoft.com/office/drawing/2014/main" xmlns="" val="707718035"/>
                    </a:ext>
                  </a:extLst>
                </a:gridCol>
                <a:gridCol w="1960562">
                  <a:extLst>
                    <a:ext uri="{9D8B030D-6E8A-4147-A177-3AD203B41FA5}">
                      <a16:colId xmlns:a16="http://schemas.microsoft.com/office/drawing/2014/main" xmlns="" val="1410874503"/>
                    </a:ext>
                  </a:extLst>
                </a:gridCol>
                <a:gridCol w="1375173">
                  <a:extLst>
                    <a:ext uri="{9D8B030D-6E8A-4147-A177-3AD203B41FA5}">
                      <a16:colId xmlns:a16="http://schemas.microsoft.com/office/drawing/2014/main" xmlns="" val="3191247838"/>
                    </a:ext>
                  </a:extLst>
                </a:gridCol>
              </a:tblGrid>
              <a:tr h="269240">
                <a:tc>
                  <a:txBody>
                    <a:bodyPr/>
                    <a:lstStyle/>
                    <a:p>
                      <a:pPr marL="0" marR="0" algn="ctr">
                        <a:spcBef>
                          <a:spcPts val="200"/>
                        </a:spcBef>
                        <a:spcAft>
                          <a:spcPts val="200"/>
                        </a:spcAft>
                      </a:pPr>
                      <a:r>
                        <a:rPr lang="en-US" sz="1800">
                          <a:effectLst/>
                        </a:rPr>
                        <a:t>Subsystem</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800">
                          <a:effectLst/>
                        </a:rPr>
                        <a:t>Component</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800">
                          <a:effectLst/>
                        </a:rPr>
                        <a:t>Power (W)</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480082752"/>
                  </a:ext>
                </a:extLst>
              </a:tr>
              <a:tr h="538480">
                <a:tc>
                  <a:txBody>
                    <a:bodyPr/>
                    <a:lstStyle/>
                    <a:p>
                      <a:pPr marL="0" marR="0">
                        <a:spcBef>
                          <a:spcPts val="200"/>
                        </a:spcBef>
                        <a:spcAft>
                          <a:spcPts val="200"/>
                        </a:spcAft>
                      </a:pPr>
                      <a:r>
                        <a:rPr lang="en-US" sz="1800">
                          <a:effectLst/>
                        </a:rPr>
                        <a:t>Instrument</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800" dirty="0">
                          <a:effectLst/>
                        </a:rPr>
                        <a:t>Power distribution, Interface </a:t>
                      </a:r>
                      <a:r>
                        <a:rPr lang="en-US" sz="1800" dirty="0" smtClean="0">
                          <a:effectLst/>
                        </a:rPr>
                        <a:t>Card,</a:t>
                      </a:r>
                      <a:r>
                        <a:rPr lang="en-US" sz="1800" baseline="0" dirty="0" smtClean="0">
                          <a:effectLst/>
                        </a:rPr>
                        <a:t> </a:t>
                      </a:r>
                      <a:r>
                        <a:rPr lang="en-US" sz="1800" dirty="0" smtClean="0">
                          <a:effectLst/>
                        </a:rPr>
                        <a:t>Instrument</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800">
                          <a:effectLst/>
                        </a:rPr>
                        <a:t>6</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60871611"/>
                  </a:ext>
                </a:extLst>
              </a:tr>
              <a:tr h="269240">
                <a:tc>
                  <a:txBody>
                    <a:bodyPr/>
                    <a:lstStyle/>
                    <a:p>
                      <a:pPr marL="0" marR="0">
                        <a:spcBef>
                          <a:spcPts val="200"/>
                        </a:spcBef>
                        <a:spcAft>
                          <a:spcPts val="200"/>
                        </a:spcAft>
                      </a:pPr>
                      <a:r>
                        <a:rPr lang="en-US" sz="1800">
                          <a:effectLst/>
                        </a:rPr>
                        <a:t>GNC/C&amp;DH</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800" dirty="0">
                          <a:effectLst/>
                        </a:rPr>
                        <a:t>GPS</a:t>
                      </a:r>
                      <a:endParaRPr lang="en-US" sz="18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800">
                          <a:effectLst/>
                        </a:rPr>
                        <a:t>1.2</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4198234472"/>
                  </a:ext>
                </a:extLst>
              </a:tr>
              <a:tr h="269240">
                <a:tc>
                  <a:txBody>
                    <a:bodyPr/>
                    <a:lstStyle/>
                    <a:p>
                      <a:pPr marL="0" marR="0">
                        <a:spcBef>
                          <a:spcPts val="200"/>
                        </a:spcBef>
                        <a:spcAft>
                          <a:spcPts val="20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800">
                          <a:effectLst/>
                        </a:rPr>
                        <a:t>LNA</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800">
                          <a:effectLst/>
                        </a:rPr>
                        <a:t>0.1</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267599390"/>
                  </a:ext>
                </a:extLst>
              </a:tr>
              <a:tr h="269240">
                <a:tc>
                  <a:txBody>
                    <a:bodyPr/>
                    <a:lstStyle/>
                    <a:p>
                      <a:pPr marL="0" marR="0">
                        <a:spcBef>
                          <a:spcPts val="200"/>
                        </a:spcBef>
                        <a:spcAft>
                          <a:spcPts val="20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800">
                          <a:effectLst/>
                        </a:rPr>
                        <a:t>ADACS</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800">
                          <a:effectLst/>
                        </a:rPr>
                        <a:t>3.3</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85330280"/>
                  </a:ext>
                </a:extLst>
              </a:tr>
              <a:tr h="269240">
                <a:tc>
                  <a:txBody>
                    <a:bodyPr/>
                    <a:lstStyle/>
                    <a:p>
                      <a:pPr marL="0" marR="0">
                        <a:spcBef>
                          <a:spcPts val="200"/>
                        </a:spcBef>
                        <a:spcAft>
                          <a:spcPts val="20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800">
                          <a:effectLst/>
                        </a:rPr>
                        <a:t>Processor Board</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800">
                          <a:effectLst/>
                        </a:rPr>
                        <a:t>0.1</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642107709"/>
                  </a:ext>
                </a:extLst>
              </a:tr>
              <a:tr h="269240">
                <a:tc>
                  <a:txBody>
                    <a:bodyPr/>
                    <a:lstStyle/>
                    <a:p>
                      <a:pPr marL="0" marR="0">
                        <a:spcBef>
                          <a:spcPts val="200"/>
                        </a:spcBef>
                        <a:spcAft>
                          <a:spcPts val="200"/>
                        </a:spcAft>
                      </a:pPr>
                      <a:r>
                        <a:rPr lang="en-US" sz="1800">
                          <a:effectLst/>
                        </a:rPr>
                        <a:t>RF Comm.</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800">
                          <a:effectLst/>
                        </a:rPr>
                        <a:t>Transmitter</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800">
                          <a:effectLst/>
                        </a:rPr>
                        <a:t>12.0</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792865532"/>
                  </a:ext>
                </a:extLst>
              </a:tr>
              <a:tr h="269240">
                <a:tc>
                  <a:txBody>
                    <a:bodyPr/>
                    <a:lstStyle/>
                    <a:p>
                      <a:pPr marL="0" marR="0">
                        <a:spcBef>
                          <a:spcPts val="200"/>
                        </a:spcBef>
                        <a:spcAft>
                          <a:spcPts val="20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800">
                          <a:effectLst/>
                        </a:rPr>
                        <a:t>Receiver</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800">
                          <a:effectLst/>
                        </a:rPr>
                        <a:t>0.04</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450423610"/>
                  </a:ext>
                </a:extLst>
              </a:tr>
              <a:tr h="269240">
                <a:tc>
                  <a:txBody>
                    <a:bodyPr/>
                    <a:lstStyle/>
                    <a:p>
                      <a:pPr marL="0" marR="0">
                        <a:spcBef>
                          <a:spcPts val="200"/>
                        </a:spcBef>
                        <a:spcAft>
                          <a:spcPts val="20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800">
                          <a:effectLst/>
                        </a:rPr>
                        <a:t>Antenna</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800">
                          <a:effectLst/>
                        </a:rPr>
                        <a:t>0.02</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2399134479"/>
                  </a:ext>
                </a:extLst>
              </a:tr>
              <a:tr h="269240">
                <a:tc>
                  <a:txBody>
                    <a:bodyPr/>
                    <a:lstStyle/>
                    <a:p>
                      <a:pPr marL="0" marR="0">
                        <a:spcBef>
                          <a:spcPts val="200"/>
                        </a:spcBef>
                        <a:spcAft>
                          <a:spcPts val="200"/>
                        </a:spcAft>
                      </a:pPr>
                      <a:r>
                        <a:rPr lang="en-US" sz="1800">
                          <a:effectLst/>
                        </a:rPr>
                        <a:t>Power</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800">
                          <a:effectLst/>
                        </a:rPr>
                        <a:t>EPS</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800">
                          <a:effectLst/>
                        </a:rPr>
                        <a:t>0.4</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999111429"/>
                  </a:ext>
                </a:extLst>
              </a:tr>
              <a:tr h="269240">
                <a:tc>
                  <a:txBody>
                    <a:bodyPr/>
                    <a:lstStyle/>
                    <a:p>
                      <a:pPr marL="0" marR="0">
                        <a:spcBef>
                          <a:spcPts val="200"/>
                        </a:spcBef>
                        <a:spcAft>
                          <a:spcPts val="20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800">
                          <a:effectLst/>
                        </a:rPr>
                        <a:t>Battery Board</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800">
                          <a:effectLst/>
                        </a:rPr>
                        <a:t>0.1</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828437126"/>
                  </a:ext>
                </a:extLst>
              </a:tr>
              <a:tr h="269240">
                <a:tc>
                  <a:txBody>
                    <a:bodyPr/>
                    <a:lstStyle/>
                    <a:p>
                      <a:pPr marL="0" marR="0">
                        <a:spcBef>
                          <a:spcPts val="200"/>
                        </a:spcBef>
                        <a:spcAft>
                          <a:spcPts val="200"/>
                        </a:spcAft>
                      </a:pPr>
                      <a:r>
                        <a:rPr lang="en-US" sz="1800">
                          <a:effectLst/>
                        </a:rPr>
                        <a:t>Thermal</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800">
                          <a:effectLst/>
                        </a:rPr>
                        <a:t>Battery Heater</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800">
                          <a:effectLst/>
                        </a:rPr>
                        <a:t>0.8</a:t>
                      </a:r>
                      <a:endParaRPr lang="en-US" sz="18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13951501"/>
                  </a:ext>
                </a:extLst>
              </a:tr>
              <a:tr h="53498">
                <a:tc>
                  <a:txBody>
                    <a:bodyPr/>
                    <a:lstStyle/>
                    <a:p>
                      <a:pPr marL="0" marR="0">
                        <a:spcBef>
                          <a:spcPts val="200"/>
                        </a:spcBef>
                        <a:spcAft>
                          <a:spcPts val="20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88429766"/>
                  </a:ext>
                </a:extLst>
              </a:tr>
              <a:tr h="269240">
                <a:tc>
                  <a:txBody>
                    <a:bodyPr/>
                    <a:lstStyle/>
                    <a:p>
                      <a:pPr marL="0" marR="0">
                        <a:spcBef>
                          <a:spcPts val="200"/>
                        </a:spcBef>
                        <a:spcAft>
                          <a:spcPts val="200"/>
                        </a:spcAft>
                      </a:pPr>
                      <a:r>
                        <a:rPr lang="en-US" sz="1800">
                          <a:effectLst/>
                        </a:rPr>
                        <a:t>Total</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800">
                          <a:effectLst/>
                        </a:rPr>
                        <a:t> </a:t>
                      </a:r>
                      <a:endParaRPr lang="en-US" sz="18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800" dirty="0">
                          <a:effectLst/>
                        </a:rPr>
                        <a:t>24.0</a:t>
                      </a:r>
                      <a:endParaRPr lang="en-US"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597443628"/>
                  </a:ext>
                </a:extLst>
              </a:tr>
            </a:tbl>
          </a:graphicData>
        </a:graphic>
      </p:graphicFrame>
    </p:spTree>
    <p:extLst>
      <p:ext uri="{BB962C8B-B14F-4D97-AF65-F5344CB8AC3E}">
        <p14:creationId xmlns:p14="http://schemas.microsoft.com/office/powerpoint/2010/main" val="41538651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EPS Notes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Long-lead </a:t>
            </a:r>
            <a:r>
              <a:rPr lang="en-US" dirty="0"/>
              <a:t>purchases </a:t>
            </a:r>
            <a:r>
              <a:rPr lang="en-US" dirty="0" smtClean="0"/>
              <a:t>must be held-off until </a:t>
            </a:r>
            <a:r>
              <a:rPr lang="en-US" dirty="0"/>
              <a:t>the interfaces and operation </a:t>
            </a:r>
            <a:r>
              <a:rPr lang="en-US" dirty="0" smtClean="0"/>
              <a:t>are </a:t>
            </a:r>
            <a:r>
              <a:rPr lang="en-US" dirty="0"/>
              <a:t>well understood. </a:t>
            </a:r>
            <a:r>
              <a:rPr lang="en-US" dirty="0" smtClean="0"/>
              <a:t>However, </a:t>
            </a:r>
            <a:r>
              <a:rPr lang="en-US" dirty="0"/>
              <a:t>existing public documentation is vague enough that becomes insufficient in determining electrical compatibility until the units are in-hand. </a:t>
            </a:r>
            <a:r>
              <a:rPr lang="en-US" dirty="0" smtClean="0"/>
              <a:t>Catch-22? </a:t>
            </a:r>
            <a:r>
              <a:rPr lang="en-US" b="1" i="1" dirty="0" smtClean="0"/>
              <a:t>Vendors should improve their documentation</a:t>
            </a:r>
            <a:r>
              <a:rPr lang="en-US" dirty="0" smtClean="0"/>
              <a:t>.</a:t>
            </a:r>
            <a:endParaRPr lang="en-US" dirty="0"/>
          </a:p>
          <a:p>
            <a:r>
              <a:rPr lang="en-US" dirty="0" smtClean="0"/>
              <a:t>There </a:t>
            </a:r>
            <a:r>
              <a:rPr lang="en-US" dirty="0"/>
              <a:t>was a need to </a:t>
            </a:r>
            <a:r>
              <a:rPr lang="en-US" b="1" i="1" dirty="0"/>
              <a:t>update the COTS component to make it compatible with ISS safety standards</a:t>
            </a:r>
            <a:r>
              <a:rPr lang="en-US" dirty="0"/>
              <a:t>. This caused project delays.</a:t>
            </a:r>
          </a:p>
          <a:p>
            <a:r>
              <a:rPr lang="en-US" dirty="0" smtClean="0"/>
              <a:t>The </a:t>
            </a:r>
            <a:r>
              <a:rPr lang="en-US" b="1" i="1" dirty="0"/>
              <a:t>EPS had to be modified to be compatible with the same vendor solar panel deployment circuitry</a:t>
            </a:r>
            <a:r>
              <a:rPr lang="en-US" dirty="0"/>
              <a:t>: individual switch current capability was insufficient for dual-wing deployments. Switch current limits had to be increased to allow for redundancy</a:t>
            </a:r>
            <a:r>
              <a:rPr lang="en-US" dirty="0" smtClean="0"/>
              <a:t>.</a:t>
            </a:r>
            <a:endParaRPr lang="en-US" dirty="0"/>
          </a:p>
          <a:p>
            <a:r>
              <a:rPr lang="en-US" b="1" i="1" dirty="0" smtClean="0"/>
              <a:t>Limited </a:t>
            </a:r>
            <a:r>
              <a:rPr lang="en-US" b="1" i="1" dirty="0"/>
              <a:t>funding meant that Engineering Test Units (ETU) were not always available</a:t>
            </a:r>
            <a:r>
              <a:rPr lang="en-US" dirty="0"/>
              <a:t>, which fed into delayed discovery of interface and compatibility problems. This risk is hard to overcome in resource-strapped projects</a:t>
            </a:r>
            <a:r>
              <a:rPr lang="en-US" dirty="0" smtClean="0"/>
              <a:t>.</a:t>
            </a:r>
            <a:endParaRPr lang="en-US" dirty="0"/>
          </a:p>
          <a:p>
            <a:endParaRPr lang="en-US" dirty="0"/>
          </a:p>
        </p:txBody>
      </p:sp>
      <p:sp>
        <p:nvSpPr>
          <p:cNvPr id="4" name="Footer Placeholder 3"/>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spTree>
    <p:extLst>
      <p:ext uri="{BB962C8B-B14F-4D97-AF65-F5344CB8AC3E}">
        <p14:creationId xmlns:p14="http://schemas.microsoft.com/office/powerpoint/2010/main" val="23092216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2209800"/>
          </a:xfrm>
        </p:spPr>
        <p:txBody>
          <a:bodyPr>
            <a:normAutofit fontScale="92500" lnSpcReduction="20000"/>
          </a:bodyPr>
          <a:lstStyle/>
          <a:p>
            <a:pPr marL="0" indent="0">
              <a:buNone/>
            </a:pPr>
            <a:r>
              <a:rPr lang="en-US" dirty="0" smtClean="0"/>
              <a:t>CubeSats are great prototyping vehicles. Given the right scope, they can even be great research and exploration tools.</a:t>
            </a:r>
          </a:p>
          <a:p>
            <a:pPr marL="0" indent="0">
              <a:buNone/>
            </a:pPr>
            <a:endParaRPr lang="en-US" dirty="0"/>
          </a:p>
          <a:p>
            <a:pPr marL="0" indent="0">
              <a:buNone/>
            </a:pPr>
            <a:r>
              <a:rPr lang="en-US" dirty="0" smtClean="0"/>
              <a:t>But they do not stand alone, small satellites (&lt;500 kg), and micro-satellites (&lt;100 kg) have had already decades to mature.</a:t>
            </a:r>
            <a:endParaRPr lang="en-US" dirty="0"/>
          </a:p>
        </p:txBody>
      </p:sp>
      <p:sp>
        <p:nvSpPr>
          <p:cNvPr id="4" name="Footer Placeholder 3"/>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spTree>
    <p:extLst>
      <p:ext uri="{BB962C8B-B14F-4D97-AF65-F5344CB8AC3E}">
        <p14:creationId xmlns:p14="http://schemas.microsoft.com/office/powerpoint/2010/main" val="40079542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Solar Panels</a:t>
            </a:r>
            <a:endParaRPr lang="en-US" dirty="0"/>
          </a:p>
        </p:txBody>
      </p:sp>
      <p:sp>
        <p:nvSpPr>
          <p:cNvPr id="3" name="Content Placeholder 2"/>
          <p:cNvSpPr>
            <a:spLocks noGrp="1"/>
          </p:cNvSpPr>
          <p:nvPr>
            <p:ph idx="1"/>
          </p:nvPr>
        </p:nvSpPr>
        <p:spPr>
          <a:xfrm>
            <a:off x="533400" y="1445246"/>
            <a:ext cx="4495800" cy="4525963"/>
          </a:xfrm>
        </p:spPr>
        <p:txBody>
          <a:bodyPr>
            <a:normAutofit fontScale="77500" lnSpcReduction="20000"/>
          </a:bodyPr>
          <a:lstStyle/>
          <a:p>
            <a:r>
              <a:rPr lang="en-US" dirty="0" smtClean="0"/>
              <a:t>Required new design, and a  change from COTS solar panels.</a:t>
            </a:r>
          </a:p>
          <a:p>
            <a:pPr lvl="1"/>
            <a:r>
              <a:rPr lang="en-US" dirty="0"/>
              <a:t>A</a:t>
            </a:r>
            <a:r>
              <a:rPr lang="en-US" dirty="0" smtClean="0"/>
              <a:t>ttitude </a:t>
            </a:r>
            <a:r>
              <a:rPr lang="en-US" dirty="0"/>
              <a:t>control and science operations favored CubeSat “square-facing” arrays (as opposed to edge-deployed). </a:t>
            </a:r>
            <a:endParaRPr lang="en-US" dirty="0" smtClean="0"/>
          </a:p>
          <a:p>
            <a:r>
              <a:rPr lang="en-US" dirty="0" smtClean="0"/>
              <a:t>Schedule and cost impact was relatively significant.</a:t>
            </a:r>
          </a:p>
          <a:p>
            <a:r>
              <a:rPr lang="en-US" dirty="0" smtClean="0"/>
              <a:t>Burn wire failure taught some lessons on single-use circuits.</a:t>
            </a:r>
          </a:p>
          <a:p>
            <a:r>
              <a:rPr lang="en-US" dirty="0" smtClean="0"/>
              <a:t>Re-wire to allow for redundant deployment saved the mission.</a:t>
            </a:r>
            <a:endParaRPr lang="en-US" dirty="0"/>
          </a:p>
        </p:txBody>
      </p:sp>
      <p:sp>
        <p:nvSpPr>
          <p:cNvPr id="4" name="Footer Placeholder 3"/>
          <p:cNvSpPr>
            <a:spLocks noGrp="1"/>
          </p:cNvSpPr>
          <p:nvPr>
            <p:ph type="ftr" sz="quarter" idx="11"/>
          </p:nvPr>
        </p:nvSpPr>
        <p:spPr/>
        <p:txBody>
          <a:bodyPr/>
          <a:lstStyle/>
          <a:p>
            <a:r>
              <a:rPr lang="en-US" smtClean="0"/>
              <a:t>NASA Goddard Space Flight Center, Systems Engineering Seminar - 11/12/19</a:t>
            </a:r>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445246"/>
            <a:ext cx="6331250" cy="38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781800" y="5376966"/>
            <a:ext cx="473725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Specified (left) and As-Built Solar </a:t>
            </a:r>
            <a:r>
              <a:rPr lang="en-US" dirty="0" smtClean="0">
                <a:latin typeface="Times New Roman" panose="02020603050405020304" pitchFamily="18" charset="0"/>
                <a:ea typeface="Times New Roman" panose="02020603050405020304" pitchFamily="18" charset="0"/>
              </a:rPr>
              <a:t>Panels (right)</a:t>
            </a:r>
            <a:endParaRPr lang="en-US" dirty="0"/>
          </a:p>
        </p:txBody>
      </p:sp>
    </p:spTree>
    <p:extLst>
      <p:ext uri="{BB962C8B-B14F-4D97-AF65-F5344CB8AC3E}">
        <p14:creationId xmlns:p14="http://schemas.microsoft.com/office/powerpoint/2010/main" val="22164155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Burn-Wire Failure</a:t>
            </a:r>
            <a:endParaRPr lang="en-US" dirty="0"/>
          </a:p>
        </p:txBody>
      </p:sp>
      <p:pic>
        <p:nvPicPr>
          <p:cNvPr id="5" name="IceCubesolarpaneldeploymenttes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9625" y="1600200"/>
            <a:ext cx="8034338" cy="4525963"/>
          </a:xfrm>
        </p:spPr>
      </p:pic>
      <p:sp>
        <p:nvSpPr>
          <p:cNvPr id="4" name="Footer Placeholder 3"/>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sp>
        <p:nvSpPr>
          <p:cNvPr id="6" name="TextBox 5"/>
          <p:cNvSpPr txBox="1"/>
          <p:nvPr/>
        </p:nvSpPr>
        <p:spPr>
          <a:xfrm>
            <a:off x="5257390" y="1168678"/>
            <a:ext cx="1592552" cy="369332"/>
          </a:xfrm>
          <a:prstGeom prst="rect">
            <a:avLst/>
          </a:prstGeom>
          <a:noFill/>
        </p:spPr>
        <p:txBody>
          <a:bodyPr wrap="none" rtlCol="0">
            <a:spAutoFit/>
          </a:bodyPr>
          <a:lstStyle/>
          <a:p>
            <a:r>
              <a:rPr lang="en-US" dirty="0" smtClean="0"/>
              <a:t>Test, test, test?</a:t>
            </a:r>
            <a:endParaRPr lang="en-US" dirty="0"/>
          </a:p>
        </p:txBody>
      </p:sp>
    </p:spTree>
    <p:extLst>
      <p:ext uri="{BB962C8B-B14F-4D97-AF65-F5344CB8AC3E}">
        <p14:creationId xmlns:p14="http://schemas.microsoft.com/office/powerpoint/2010/main" val="102177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Attitude Determination and Control</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The </a:t>
            </a:r>
            <a:r>
              <a:rPr lang="en-US" dirty="0" err="1"/>
              <a:t>IceCube</a:t>
            </a:r>
            <a:r>
              <a:rPr lang="en-US" dirty="0"/>
              <a:t> GNC system </a:t>
            </a:r>
            <a:r>
              <a:rPr lang="en-US" dirty="0" smtClean="0"/>
              <a:t>consisted </a:t>
            </a:r>
            <a:r>
              <a:rPr lang="en-US" dirty="0"/>
              <a:t>of a XACT Attitude Determination and Control Subsystem (ADCS), and a Novatel OEM615 GPS receiver for position and velocity determination</a:t>
            </a:r>
            <a:r>
              <a:rPr lang="en-US" dirty="0" smtClean="0"/>
              <a:t>.</a:t>
            </a:r>
          </a:p>
          <a:p>
            <a:r>
              <a:rPr lang="en-US" dirty="0" smtClean="0"/>
              <a:t>Occasional noise in GPS data resulted in an invalid XACT </a:t>
            </a:r>
            <a:r>
              <a:rPr lang="en-US" dirty="0"/>
              <a:t>orbit ephemeris </a:t>
            </a:r>
            <a:r>
              <a:rPr lang="en-US" dirty="0" smtClean="0"/>
              <a:t>causing the </a:t>
            </a:r>
            <a:r>
              <a:rPr lang="en-US" dirty="0"/>
              <a:t>orbit propagator to </a:t>
            </a:r>
            <a:r>
              <a:rPr lang="en-US" dirty="0" smtClean="0"/>
              <a:t>lock-up. A software fix was not possible due to flight software constraints. This did not impact the technology validation.</a:t>
            </a:r>
          </a:p>
          <a:p>
            <a:r>
              <a:rPr lang="en-US" dirty="0" smtClean="0"/>
              <a:t>The </a:t>
            </a:r>
            <a:r>
              <a:rPr lang="en-US" dirty="0"/>
              <a:t>solar panels </a:t>
            </a:r>
            <a:r>
              <a:rPr lang="en-US" dirty="0" smtClean="0"/>
              <a:t>were held within 5</a:t>
            </a:r>
            <a:r>
              <a:rPr lang="en-US" dirty="0" smtClean="0">
                <a:latin typeface="Arial" panose="020B0604020202020204" pitchFamily="34" charset="0"/>
                <a:cs typeface="Arial" panose="020B0604020202020204" pitchFamily="34" charset="0"/>
              </a:rPr>
              <a:t>º</a:t>
            </a:r>
            <a:r>
              <a:rPr lang="en-US" dirty="0" smtClean="0"/>
              <a:t> of the Sun, </a:t>
            </a:r>
            <a:r>
              <a:rPr lang="en-US" dirty="0"/>
              <a:t>and </a:t>
            </a:r>
            <a:r>
              <a:rPr lang="en-US" dirty="0" smtClean="0"/>
              <a:t>the spacecraft spun about </a:t>
            </a:r>
            <a:r>
              <a:rPr lang="en-US" dirty="0"/>
              <a:t>the sun line at </a:t>
            </a:r>
            <a:r>
              <a:rPr lang="en-US" dirty="0" smtClean="0"/>
              <a:t>1</a:t>
            </a:r>
            <a:r>
              <a:rPr lang="en-US" dirty="0" smtClean="0">
                <a:latin typeface="Arial" panose="020B0604020202020204" pitchFamily="34" charset="0"/>
                <a:cs typeface="Arial" panose="020B0604020202020204" pitchFamily="34" charset="0"/>
              </a:rPr>
              <a:t>º</a:t>
            </a:r>
            <a:r>
              <a:rPr lang="en-US" dirty="0" smtClean="0"/>
              <a:t>/s. </a:t>
            </a:r>
          </a:p>
          <a:p>
            <a:r>
              <a:rPr lang="en-US" dirty="0" smtClean="0"/>
              <a:t>Geolocation was determined </a:t>
            </a:r>
            <a:r>
              <a:rPr lang="en-US" dirty="0"/>
              <a:t>to be about 31 km on the </a:t>
            </a:r>
            <a:r>
              <a:rPr lang="en-US" dirty="0" smtClean="0"/>
              <a:t>ground.</a:t>
            </a:r>
            <a:endParaRPr lang="en-US" dirty="0"/>
          </a:p>
        </p:txBody>
      </p:sp>
      <p:sp>
        <p:nvSpPr>
          <p:cNvPr id="4" name="Footer Placeholder 3"/>
          <p:cNvSpPr>
            <a:spLocks noGrp="1"/>
          </p:cNvSpPr>
          <p:nvPr>
            <p:ph type="ftr" sz="quarter" idx="11"/>
          </p:nvPr>
        </p:nvSpPr>
        <p:spPr/>
        <p:txBody>
          <a:bodyPr/>
          <a:lstStyle/>
          <a:p>
            <a:r>
              <a:rPr lang="en-US" smtClean="0"/>
              <a:t>NASA Goddard Space Flight Center, Systems Engineering Seminar - 11/12/19</a:t>
            </a:r>
            <a:endParaRPr lang="en-US" dirty="0" smtClean="0"/>
          </a:p>
        </p:txBody>
      </p:sp>
    </p:spTree>
    <p:extLst>
      <p:ext uri="{BB962C8B-B14F-4D97-AF65-F5344CB8AC3E}">
        <p14:creationId xmlns:p14="http://schemas.microsoft.com/office/powerpoint/2010/main" val="10564394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Flight Software</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The flight software </a:t>
            </a:r>
            <a:r>
              <a:rPr lang="en-US" dirty="0" smtClean="0"/>
              <a:t>implemented </a:t>
            </a:r>
            <a:r>
              <a:rPr lang="en-US" dirty="0"/>
              <a:t>the following three distinct spacecraft modes</a:t>
            </a:r>
            <a:r>
              <a:rPr lang="en-US" dirty="0" smtClean="0"/>
              <a:t>:</a:t>
            </a:r>
          </a:p>
          <a:p>
            <a:pPr lvl="1"/>
            <a:r>
              <a:rPr lang="en-US" i="1" dirty="0"/>
              <a:t>Deployment Mode (DM</a:t>
            </a:r>
            <a:r>
              <a:rPr lang="en-US" i="1" dirty="0" smtClean="0"/>
              <a:t>): </a:t>
            </a:r>
            <a:r>
              <a:rPr lang="en-US" dirty="0"/>
              <a:t>has a built-in 30 minute delay (per ISS requirements) before appendages are commanded to deploy, and the transceiver is switched on</a:t>
            </a:r>
            <a:r>
              <a:rPr lang="en-US" dirty="0" smtClean="0"/>
              <a:t>.</a:t>
            </a:r>
          </a:p>
          <a:p>
            <a:pPr lvl="1"/>
            <a:r>
              <a:rPr lang="en-US" i="1" dirty="0"/>
              <a:t>Safe Hold Mode (SHM)</a:t>
            </a:r>
            <a:r>
              <a:rPr lang="en-US" dirty="0"/>
              <a:t>: Spacecraft subsystems are powered on, while the instrument is off.  The ACS is commanded to </a:t>
            </a:r>
            <a:r>
              <a:rPr lang="en-US" dirty="0" smtClean="0"/>
              <a:t>Sun Point Mode, </a:t>
            </a:r>
            <a:r>
              <a:rPr lang="en-US" dirty="0"/>
              <a:t>and the transmitter is commanded to broadcast an autonomous status message every 3 minutes (beacon) during the </a:t>
            </a:r>
            <a:r>
              <a:rPr lang="en-US" dirty="0" smtClean="0"/>
              <a:t>day.</a:t>
            </a:r>
          </a:p>
          <a:p>
            <a:pPr lvl="1"/>
            <a:r>
              <a:rPr lang="en-US" i="1" dirty="0"/>
              <a:t>Science Mode (SM)</a:t>
            </a:r>
            <a:r>
              <a:rPr lang="en-US" dirty="0"/>
              <a:t>: The Instrument is powered on.  The ACS is in </a:t>
            </a:r>
            <a:r>
              <a:rPr lang="en-US" dirty="0" smtClean="0"/>
              <a:t>Fine Reference Mode.</a:t>
            </a:r>
            <a:endParaRPr lang="en-US" dirty="0"/>
          </a:p>
          <a:p>
            <a:pPr lvl="1"/>
            <a:endParaRPr lang="en-US" dirty="0"/>
          </a:p>
        </p:txBody>
      </p:sp>
      <p:sp>
        <p:nvSpPr>
          <p:cNvPr id="4" name="Footer Placeholder 3"/>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spTree>
    <p:extLst>
      <p:ext uri="{BB962C8B-B14F-4D97-AF65-F5344CB8AC3E}">
        <p14:creationId xmlns:p14="http://schemas.microsoft.com/office/powerpoint/2010/main" val="3811347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Communications System</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a:t>
            </a:r>
            <a:r>
              <a:rPr lang="en-US" dirty="0" err="1"/>
              <a:t>IceCube</a:t>
            </a:r>
            <a:r>
              <a:rPr lang="en-US" dirty="0"/>
              <a:t> communications system </a:t>
            </a:r>
            <a:r>
              <a:rPr lang="en-US" dirty="0" smtClean="0"/>
              <a:t>was </a:t>
            </a:r>
            <a:r>
              <a:rPr lang="en-US" dirty="0"/>
              <a:t>a bi-directional UHF link consisting of a COTS half-duplex radio and deployable dipole antenna on the spacecraft, coupled with an 18m parabolic dish and a Software Defined Radio (SDR) located at NASA’s Wallops Flight Facility (WFF</a:t>
            </a:r>
            <a:r>
              <a:rPr lang="en-US" dirty="0" smtClean="0"/>
              <a:t>).</a:t>
            </a:r>
          </a:p>
          <a:p>
            <a:r>
              <a:rPr lang="en-US" dirty="0"/>
              <a:t>Due to National Telecommunications and Information Administration (NTIA) regulations, the spacecraft Effective Isotropic Radiated Power (EIRP) is limited to 1W, which </a:t>
            </a:r>
            <a:r>
              <a:rPr lang="en-US" dirty="0" smtClean="0"/>
              <a:t>provided </a:t>
            </a:r>
            <a:r>
              <a:rPr lang="en-US" dirty="0"/>
              <a:t>marginal link budget at low elevation angles</a:t>
            </a:r>
            <a:r>
              <a:rPr lang="en-US" dirty="0" smtClean="0"/>
              <a:t>.</a:t>
            </a:r>
          </a:p>
          <a:p>
            <a:r>
              <a:rPr lang="en-US" dirty="0" smtClean="0"/>
              <a:t>The effective downlink data bit rate achieved was ~412 </a:t>
            </a:r>
            <a:r>
              <a:rPr lang="en-US" dirty="0"/>
              <a:t>Kbps     </a:t>
            </a:r>
            <a:r>
              <a:rPr lang="en-US" dirty="0" smtClean="0"/>
              <a:t>(maximum ~ 1 </a:t>
            </a:r>
            <a:r>
              <a:rPr lang="en-US" dirty="0"/>
              <a:t>Mbps</a:t>
            </a:r>
            <a:r>
              <a:rPr lang="en-US" dirty="0" smtClean="0"/>
              <a:t>).</a:t>
            </a:r>
            <a:endParaRPr lang="en-US" dirty="0"/>
          </a:p>
        </p:txBody>
      </p:sp>
      <p:sp>
        <p:nvSpPr>
          <p:cNvPr id="4" name="Footer Placeholder 3"/>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spTree>
    <p:extLst>
      <p:ext uri="{BB962C8B-B14F-4D97-AF65-F5344CB8AC3E}">
        <p14:creationId xmlns:p14="http://schemas.microsoft.com/office/powerpoint/2010/main" val="10273472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Integration and Test</a:t>
            </a:r>
            <a:endParaRPr lang="en-US" dirty="0"/>
          </a:p>
        </p:txBody>
      </p:sp>
      <p:sp>
        <p:nvSpPr>
          <p:cNvPr id="3" name="Content Placeholder 2"/>
          <p:cNvSpPr>
            <a:spLocks noGrp="1"/>
          </p:cNvSpPr>
          <p:nvPr>
            <p:ph idx="1"/>
          </p:nvPr>
        </p:nvSpPr>
        <p:spPr/>
        <p:txBody>
          <a:bodyPr>
            <a:normAutofit fontScale="62500" lnSpcReduction="20000"/>
          </a:bodyPr>
          <a:lstStyle/>
          <a:p>
            <a:r>
              <a:rPr lang="en-US" dirty="0" err="1"/>
              <a:t>IceCube</a:t>
            </a:r>
            <a:r>
              <a:rPr lang="en-US" dirty="0"/>
              <a:t> system-level integration and test required </a:t>
            </a:r>
            <a:r>
              <a:rPr lang="en-US" b="1" i="1" dirty="0"/>
              <a:t>a careful balance between available resources, and the clear desire to identify mission-ending problems</a:t>
            </a:r>
            <a:r>
              <a:rPr lang="en-US" dirty="0"/>
              <a:t>. There were several key decisions, repairs, and replacements that in the end ensured mission success. These were:</a:t>
            </a:r>
          </a:p>
          <a:p>
            <a:pPr lvl="1"/>
            <a:r>
              <a:rPr lang="en-US" b="1" i="1" dirty="0" smtClean="0"/>
              <a:t>Re-wiring </a:t>
            </a:r>
            <a:r>
              <a:rPr lang="en-US" b="1" i="1" dirty="0"/>
              <a:t>of the spacecraft harness to allow the use of redundant solar panel deployment switches</a:t>
            </a:r>
            <a:r>
              <a:rPr lang="en-US" dirty="0"/>
              <a:t>, and the accompanying increase in switch current capacity.</a:t>
            </a:r>
          </a:p>
          <a:p>
            <a:pPr lvl="1"/>
            <a:r>
              <a:rPr lang="en-US" b="1" i="1" dirty="0" smtClean="0"/>
              <a:t>Replacement </a:t>
            </a:r>
            <a:r>
              <a:rPr lang="en-US" b="1" i="1" dirty="0"/>
              <a:t>of failed solar panel burn-wire resistors, and insistence in leaving one circuit pristine</a:t>
            </a:r>
            <a:r>
              <a:rPr lang="en-US" dirty="0"/>
              <a:t>. Only electrical continuity was tested</a:t>
            </a:r>
            <a:r>
              <a:rPr lang="en-US" dirty="0" smtClean="0"/>
              <a:t>. This saved the mission as it was the redundant circuit that deployed the panels.</a:t>
            </a:r>
            <a:endParaRPr lang="en-US" dirty="0"/>
          </a:p>
          <a:p>
            <a:pPr lvl="1"/>
            <a:r>
              <a:rPr lang="en-US" b="1" i="1" dirty="0" smtClean="0"/>
              <a:t>Replacement </a:t>
            </a:r>
            <a:r>
              <a:rPr lang="en-US" b="1" i="1" dirty="0"/>
              <a:t>of failed flight battery board component with ETU</a:t>
            </a:r>
            <a:r>
              <a:rPr lang="en-US" dirty="0"/>
              <a:t>. The ETU was flight-qualified to NASA ISS safety standards in a matter of days after the problem with the flight unit was discovered.</a:t>
            </a:r>
          </a:p>
          <a:p>
            <a:pPr lvl="1"/>
            <a:r>
              <a:rPr lang="en-US" b="1" i="1" dirty="0" smtClean="0"/>
              <a:t>Re-wiring </a:t>
            </a:r>
            <a:r>
              <a:rPr lang="en-US" b="1" i="1" dirty="0"/>
              <a:t>of triple-redundant inhibit switch connection to ground</a:t>
            </a:r>
            <a:r>
              <a:rPr lang="en-US" dirty="0"/>
              <a:t>, which was the suspect in battery board component failure.</a:t>
            </a:r>
          </a:p>
          <a:p>
            <a:pPr lvl="1"/>
            <a:r>
              <a:rPr lang="en-US" b="1" i="1" dirty="0" smtClean="0"/>
              <a:t>Replacement </a:t>
            </a:r>
            <a:r>
              <a:rPr lang="en-US" b="1" i="1" dirty="0"/>
              <a:t>of failed mechanical deployment switch</a:t>
            </a:r>
            <a:r>
              <a:rPr lang="en-US" dirty="0"/>
              <a:t>, and workmanship qualification (vibration) of replacement unit (also carried out in a matter of days).</a:t>
            </a:r>
          </a:p>
          <a:p>
            <a:pPr lvl="1"/>
            <a:r>
              <a:rPr lang="en-US" b="1" i="1" dirty="0" smtClean="0"/>
              <a:t>Updating </a:t>
            </a:r>
            <a:r>
              <a:rPr lang="en-US" b="1" i="1" dirty="0"/>
              <a:t>of flight software</a:t>
            </a:r>
            <a:r>
              <a:rPr lang="en-US" dirty="0"/>
              <a:t> to include a daytime-only operation, ability to update instrument operating thermal thresholds during flight, and ability to verify validity of decision-point sensors, with ground-override capability if necessary.</a:t>
            </a:r>
          </a:p>
          <a:p>
            <a:pPr lvl="1"/>
            <a:endParaRPr lang="en-US" dirty="0"/>
          </a:p>
        </p:txBody>
      </p:sp>
      <p:sp>
        <p:nvSpPr>
          <p:cNvPr id="4" name="Footer Placeholder 3"/>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spTree>
    <p:extLst>
      <p:ext uri="{BB962C8B-B14F-4D97-AF65-F5344CB8AC3E}">
        <p14:creationId xmlns:p14="http://schemas.microsoft.com/office/powerpoint/2010/main" val="20867460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Solar panel deployment during TVAC test</a:t>
            </a:r>
          </a:p>
        </p:txBody>
      </p:sp>
      <p:sp>
        <p:nvSpPr>
          <p:cNvPr id="3" name="Content Placeholder 2"/>
          <p:cNvSpPr>
            <a:spLocks noGrp="1"/>
          </p:cNvSpPr>
          <p:nvPr>
            <p:ph idx="1"/>
          </p:nvPr>
        </p:nvSpPr>
        <p:spPr>
          <a:xfrm>
            <a:off x="609600" y="1600201"/>
            <a:ext cx="10972800" cy="2743199"/>
          </a:xfrm>
        </p:spPr>
        <p:txBody>
          <a:bodyPr>
            <a:normAutofit fontScale="77500" lnSpcReduction="20000"/>
          </a:bodyPr>
          <a:lstStyle/>
          <a:p>
            <a:r>
              <a:rPr lang="en-US" dirty="0"/>
              <a:t>Leading into TVAC testing, it was decided that only the primary circuit would be used during panel deployment tests, and the redundant circuit (and resistors) were to be left pristine, and only verified through electrical continuity prior to panel </a:t>
            </a:r>
            <a:r>
              <a:rPr lang="en-US" dirty="0" smtClean="0"/>
              <a:t>integration.</a:t>
            </a:r>
          </a:p>
          <a:p>
            <a:r>
              <a:rPr lang="en-US" dirty="0"/>
              <a:t>The actuation time was </a:t>
            </a:r>
            <a:r>
              <a:rPr lang="en-US" dirty="0" smtClean="0"/>
              <a:t>reduced </a:t>
            </a:r>
            <a:r>
              <a:rPr lang="en-US" dirty="0"/>
              <a:t>to 10 </a:t>
            </a:r>
            <a:r>
              <a:rPr lang="en-US" dirty="0" smtClean="0"/>
              <a:t>seconds after burn-wire failures during I&amp;T. </a:t>
            </a:r>
            <a:r>
              <a:rPr lang="en-US" dirty="0"/>
              <a:t>This duration proved insufficient once it came time to deploy the panels in the chamber (cold deployment) as one of the solar array wings failed to </a:t>
            </a:r>
            <a:r>
              <a:rPr lang="en-US" dirty="0" smtClean="0"/>
              <a:t>open.</a:t>
            </a:r>
          </a:p>
        </p:txBody>
      </p:sp>
      <p:sp>
        <p:nvSpPr>
          <p:cNvPr id="4" name="Footer Placeholder 3"/>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4419600"/>
            <a:ext cx="48981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609600" y="3962400"/>
            <a:ext cx="6324600" cy="23622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 test was devised to energize the circuit for as long as it took to deploy the additional wing. Results showed actuation after about 15 seconds.</a:t>
            </a:r>
          </a:p>
          <a:p>
            <a:r>
              <a:rPr lang="en-US" dirty="0"/>
              <a:t>The flight software was then adjusted to command actuation for as long as 30 seconds on orbit.</a:t>
            </a:r>
          </a:p>
        </p:txBody>
      </p:sp>
    </p:spTree>
    <p:extLst>
      <p:ext uri="{BB962C8B-B14F-4D97-AF65-F5344CB8AC3E}">
        <p14:creationId xmlns:p14="http://schemas.microsoft.com/office/powerpoint/2010/main" val="37153635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2590800" y="304800"/>
            <a:ext cx="6921500" cy="685800"/>
          </a:xfrm>
        </p:spPr>
        <p:txBody>
          <a:bodyPr/>
          <a:lstStyle/>
          <a:p>
            <a:pPr eaLnBrk="1" hangingPunct="1"/>
            <a:r>
              <a:rPr lang="en-US" altLang="en-US" sz="3200" dirty="0" smtClean="0"/>
              <a:t>ISS Deployment and Commissioning</a:t>
            </a:r>
            <a:endParaRPr lang="en-US" altLang="en-US" sz="3200" dirty="0"/>
          </a:p>
        </p:txBody>
      </p:sp>
      <p:sp>
        <p:nvSpPr>
          <p:cNvPr id="5" name="Content Placeholder 2"/>
          <p:cNvSpPr>
            <a:spLocks noGrp="1"/>
          </p:cNvSpPr>
          <p:nvPr>
            <p:ph idx="1"/>
          </p:nvPr>
        </p:nvSpPr>
        <p:spPr>
          <a:xfrm>
            <a:off x="355600" y="1266825"/>
            <a:ext cx="3810000" cy="2924175"/>
          </a:xfrm>
        </p:spPr>
        <p:txBody>
          <a:bodyPr>
            <a:normAutofit lnSpcReduction="10000"/>
          </a:bodyPr>
          <a:lstStyle/>
          <a:p>
            <a:pPr eaLnBrk="1" hangingPunct="1">
              <a:lnSpc>
                <a:spcPct val="80000"/>
              </a:lnSpc>
            </a:pPr>
            <a:r>
              <a:rPr lang="en-US" altLang="en-US" sz="2000" dirty="0"/>
              <a:t>NASA CubeSat Launch Initiative (CSLI</a:t>
            </a:r>
            <a:r>
              <a:rPr lang="en-US" altLang="en-US" sz="2000" dirty="0" smtClean="0"/>
              <a:t>)</a:t>
            </a:r>
            <a:endParaRPr lang="en-US" altLang="en-US" sz="2000" dirty="0"/>
          </a:p>
          <a:p>
            <a:pPr eaLnBrk="1" hangingPunct="1">
              <a:lnSpc>
                <a:spcPct val="80000"/>
              </a:lnSpc>
            </a:pPr>
            <a:r>
              <a:rPr lang="en-US" altLang="en-US" sz="2000" dirty="0"/>
              <a:t>International Space Station (ISS)</a:t>
            </a:r>
          </a:p>
          <a:p>
            <a:pPr lvl="1" eaLnBrk="1" hangingPunct="1">
              <a:lnSpc>
                <a:spcPct val="80000"/>
              </a:lnSpc>
            </a:pPr>
            <a:r>
              <a:rPr lang="en-US" altLang="en-US" sz="2000" dirty="0" smtClean="0"/>
              <a:t>~410km altitude, </a:t>
            </a:r>
            <a:r>
              <a:rPr lang="en-US" altLang="en-US" sz="2000" dirty="0"/>
              <a:t>51.6° inclination near-circular orbit</a:t>
            </a:r>
          </a:p>
          <a:p>
            <a:pPr lvl="1" eaLnBrk="1" hangingPunct="1">
              <a:lnSpc>
                <a:spcPct val="80000"/>
              </a:lnSpc>
            </a:pPr>
            <a:r>
              <a:rPr lang="en-US" altLang="en-US" sz="2000" dirty="0"/>
              <a:t>β angle variation: 0-75</a:t>
            </a:r>
            <a:r>
              <a:rPr lang="en-US" altLang="en-US" sz="2000" dirty="0" smtClean="0"/>
              <a:t>°</a:t>
            </a:r>
            <a:endParaRPr lang="en-US" altLang="en-US" sz="2000" dirty="0"/>
          </a:p>
          <a:p>
            <a:pPr eaLnBrk="1" hangingPunct="1">
              <a:lnSpc>
                <a:spcPct val="80000"/>
              </a:lnSpc>
            </a:pPr>
            <a:r>
              <a:rPr lang="en-US" altLang="en-US" sz="2000" dirty="0" smtClean="0"/>
              <a:t>CubeSat Launcher</a:t>
            </a:r>
            <a:endParaRPr lang="en-US" altLang="en-US" sz="2000" dirty="0"/>
          </a:p>
          <a:p>
            <a:pPr lvl="1" eaLnBrk="1" hangingPunct="1">
              <a:lnSpc>
                <a:spcPct val="80000"/>
              </a:lnSpc>
            </a:pPr>
            <a:r>
              <a:rPr lang="en-US" altLang="en-US" sz="2000" dirty="0" err="1"/>
              <a:t>NanoRacks</a:t>
            </a:r>
            <a:r>
              <a:rPr lang="en-US" altLang="en-US" sz="2000" dirty="0"/>
              <a:t> CubeSat </a:t>
            </a:r>
            <a:r>
              <a:rPr lang="en-US" altLang="en-US" sz="2000" dirty="0" err="1" smtClean="0"/>
              <a:t>Deployer</a:t>
            </a:r>
            <a:endParaRPr lang="en-US" altLang="en-US" sz="2000" dirty="0"/>
          </a:p>
        </p:txBody>
      </p:sp>
      <p:sp>
        <p:nvSpPr>
          <p:cNvPr id="4" name="Footer Placeholder 3"/>
          <p:cNvSpPr>
            <a:spLocks noGrp="1"/>
          </p:cNvSpPr>
          <p:nvPr>
            <p:ph type="ftr" sz="quarter" idx="11"/>
          </p:nvPr>
        </p:nvSpPr>
        <p:spPr/>
        <p:txBody>
          <a:bodyPr/>
          <a:lstStyle/>
          <a:p>
            <a:r>
              <a:rPr lang="en-US" smtClean="0"/>
              <a:t>NASA Goddard Space Flight Center, Systems Engineering Seminar - 11/12/19</a:t>
            </a:r>
            <a:endParaRPr lang="en-US" dirty="0" smtClean="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3644" y="1295400"/>
            <a:ext cx="7696200" cy="5124450"/>
          </a:xfrm>
          <a:prstGeom prst="rect">
            <a:avLst/>
          </a:prstGeom>
        </p:spPr>
      </p:pic>
    </p:spTree>
    <p:extLst>
      <p:ext uri="{BB962C8B-B14F-4D97-AF65-F5344CB8AC3E}">
        <p14:creationId xmlns:p14="http://schemas.microsoft.com/office/powerpoint/2010/main" val="21644140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and search again</a:t>
            </a:r>
            <a:endParaRPr lang="en-US" dirty="0"/>
          </a:p>
        </p:txBody>
      </p:sp>
      <p:pic>
        <p:nvPicPr>
          <p:cNvPr id="5" name="IceCubeDeploymen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1600200"/>
            <a:ext cx="8045450" cy="4525963"/>
          </a:xfrm>
        </p:spPr>
      </p:pic>
      <p:sp>
        <p:nvSpPr>
          <p:cNvPr id="4" name="Footer Placeholder 3"/>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9694" y="3582502"/>
            <a:ext cx="3730978" cy="254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8407047" y="1479241"/>
            <a:ext cx="3476272"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Multiple spacecraft launches at the same time can complicate their orbit determination (NORAD TLE).</a:t>
            </a:r>
            <a:endParaRPr lang="en-US" dirty="0"/>
          </a:p>
          <a:p>
            <a:pPr marL="285750" indent="-285750">
              <a:buFont typeface="Arial" panose="020B0604020202020204" pitchFamily="34" charset="0"/>
              <a:buChar char="•"/>
            </a:pPr>
            <a:r>
              <a:rPr lang="en-US" dirty="0" smtClean="0"/>
              <a:t>Narrow (3-degree) 18m ground antenna beam width required precise orbit knowledge.</a:t>
            </a:r>
            <a:endParaRPr lang="en-US" dirty="0"/>
          </a:p>
        </p:txBody>
      </p:sp>
    </p:spTree>
    <p:extLst>
      <p:ext uri="{BB962C8B-B14F-4D97-AF65-F5344CB8AC3E}">
        <p14:creationId xmlns:p14="http://schemas.microsoft.com/office/powerpoint/2010/main" val="2337900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291342" y="1238250"/>
            <a:ext cx="6185658" cy="2636812"/>
          </a:xfrm>
        </p:spPr>
        <p:txBody>
          <a:bodyPr>
            <a:normAutofit fontScale="85000" lnSpcReduction="10000"/>
          </a:bodyPr>
          <a:lstStyle/>
          <a:p>
            <a:r>
              <a:rPr lang="en-US" dirty="0" err="1"/>
              <a:t>IceCube</a:t>
            </a:r>
            <a:r>
              <a:rPr lang="en-US" dirty="0"/>
              <a:t> </a:t>
            </a:r>
            <a:r>
              <a:rPr lang="en-US" dirty="0" smtClean="0"/>
              <a:t>was </a:t>
            </a:r>
            <a:r>
              <a:rPr lang="en-US" dirty="0"/>
              <a:t>NASA’s Science Mission Directorate (SMD) first Earth science-related CubeSat mission. </a:t>
            </a:r>
            <a:endParaRPr lang="en-US" dirty="0" smtClean="0"/>
          </a:p>
          <a:p>
            <a:r>
              <a:rPr lang="en-US" dirty="0" smtClean="0"/>
              <a:t>It completed its technology validation, and continued to provide technical and science data well beyond its design life.</a:t>
            </a:r>
            <a:endParaRPr lang="en-US" dirty="0"/>
          </a:p>
        </p:txBody>
      </p:sp>
      <p:sp>
        <p:nvSpPr>
          <p:cNvPr id="6" name="Footer Placeholder 5"/>
          <p:cNvSpPr>
            <a:spLocks noGrp="1"/>
          </p:cNvSpPr>
          <p:nvPr>
            <p:ph type="ftr" sz="quarter" idx="11"/>
          </p:nvPr>
        </p:nvSpPr>
        <p:spPr/>
        <p:txBody>
          <a:bodyPr/>
          <a:lstStyle/>
          <a:p>
            <a:r>
              <a:rPr lang="en-US" smtClean="0"/>
              <a:t>NASA Goddard Space Flight Center, Systems Engineering Seminar - 11/12/19</a:t>
            </a:r>
            <a:endParaRPr lang="en-US" dirty="0" smtClean="0"/>
          </a:p>
        </p:txBody>
      </p:sp>
      <p:pic>
        <p:nvPicPr>
          <p:cNvPr id="205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2989" y="1238250"/>
            <a:ext cx="5153514" cy="411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291342" y="3719539"/>
            <a:ext cx="6185658" cy="220312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It not only retired risks associated with development of larger, more expensive instruments, but also continued to demonstrate the utility of </a:t>
            </a:r>
            <a:r>
              <a:rPr lang="en-US" dirty="0" err="1" smtClean="0"/>
              <a:t>Cubesats</a:t>
            </a:r>
            <a:r>
              <a:rPr lang="en-US" dirty="0" smtClean="0"/>
              <a:t> as technology precursors.</a:t>
            </a:r>
            <a:endParaRPr lang="en-US" dirty="0"/>
          </a:p>
        </p:txBody>
      </p:sp>
      <p:sp>
        <p:nvSpPr>
          <p:cNvPr id="4" name="Rectangle 3"/>
          <p:cNvSpPr/>
          <p:nvPr/>
        </p:nvSpPr>
        <p:spPr>
          <a:xfrm>
            <a:off x="6400800" y="5460999"/>
            <a:ext cx="5617243" cy="461665"/>
          </a:xfrm>
          <a:prstGeom prst="rect">
            <a:avLst/>
          </a:prstGeom>
        </p:spPr>
        <p:txBody>
          <a:bodyPr wrap="none">
            <a:spAutoFit/>
          </a:bodyPr>
          <a:lstStyle/>
          <a:p>
            <a:r>
              <a:rPr lang="en-US" sz="2400" b="1" i="1" dirty="0" smtClean="0">
                <a:latin typeface="Times New Roman" panose="02020603050405020304" pitchFamily="18" charset="0"/>
                <a:ea typeface="Times New Roman" panose="02020603050405020304" pitchFamily="18" charset="0"/>
              </a:rPr>
              <a:t>First </a:t>
            </a:r>
            <a:r>
              <a:rPr lang="en-US" sz="2400" b="1" i="1" dirty="0">
                <a:latin typeface="Times New Roman" panose="02020603050405020304" pitchFamily="18" charset="0"/>
                <a:ea typeface="Times New Roman" panose="02020603050405020304" pitchFamily="18" charset="0"/>
              </a:rPr>
              <a:t>ever global cloud ice map at 883 GHz</a:t>
            </a:r>
            <a:endParaRPr lang="en-US" sz="2400" b="1" dirty="0"/>
          </a:p>
        </p:txBody>
      </p:sp>
    </p:spTree>
    <p:extLst>
      <p:ext uri="{BB962C8B-B14F-4D97-AF65-F5344CB8AC3E}">
        <p14:creationId xmlns:p14="http://schemas.microsoft.com/office/powerpoint/2010/main" val="22870503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Abstract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On </a:t>
            </a:r>
            <a:r>
              <a:rPr lang="en-US" dirty="0"/>
              <a:t>April 18 2017, NASA Goddard Space Flight Center’s </a:t>
            </a:r>
            <a:r>
              <a:rPr lang="en-US" dirty="0" err="1"/>
              <a:t>IceCube</a:t>
            </a:r>
            <a:r>
              <a:rPr lang="en-US" dirty="0"/>
              <a:t> 3U CubeSat was launched by an ATLAS V rocket from Cape Canaveral Air Force Station on board a Cygnus resupply spacecraft, as part of NASA’s CubeSat Launch Initiative. Onboard </a:t>
            </a:r>
            <a:r>
              <a:rPr lang="en-US" dirty="0" err="1"/>
              <a:t>IceCube</a:t>
            </a:r>
            <a:r>
              <a:rPr lang="en-US" dirty="0"/>
              <a:t> was an 883 GHz radiometer tuned to detecting ice content in clouds, marking the first time such frequency was used from low-Earth orbit. </a:t>
            </a:r>
            <a:r>
              <a:rPr lang="en-US" dirty="0" err="1"/>
              <a:t>IceCube</a:t>
            </a:r>
            <a:r>
              <a:rPr lang="en-US" dirty="0"/>
              <a:t> successfully demonstrated retrieval of ice water path, </a:t>
            </a:r>
            <a:r>
              <a:rPr lang="en-US" i="1" dirty="0"/>
              <a:t>generating the first ever global cloud ice map at 883 GHz</a:t>
            </a:r>
            <a:r>
              <a:rPr lang="en-US" dirty="0"/>
              <a:t>. The Nano-satellite marks the first official NASA Earth Science CubeSat technology demonstration mission, and was completed in about 2½ years starting April 2014 through launch provider delivery in December of 2016. The mission was jointly funded by NASA’s Earth Science Technology Office, after competitive selection, and by NASA’s Earth Science Directorate. </a:t>
            </a:r>
            <a:r>
              <a:rPr lang="en-US" dirty="0" err="1"/>
              <a:t>IceCube</a:t>
            </a:r>
            <a:r>
              <a:rPr lang="en-US" dirty="0"/>
              <a:t> re-entered Earth’s atmosphere on October 2018 and during its mission lifetime, provided a pathway to advancing the understanding of ice clouds and their role in climate models; quite a tall order for a tiny spacecraft.</a:t>
            </a:r>
          </a:p>
        </p:txBody>
      </p:sp>
      <p:sp>
        <p:nvSpPr>
          <p:cNvPr id="4" name="Footer Placeholder 3"/>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spTree>
    <p:extLst>
      <p:ext uri="{BB962C8B-B14F-4D97-AF65-F5344CB8AC3E}">
        <p14:creationId xmlns:p14="http://schemas.microsoft.com/office/powerpoint/2010/main" val="27076053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2590800" y="228600"/>
            <a:ext cx="6921500" cy="827088"/>
          </a:xfrm>
        </p:spPr>
        <p:txBody>
          <a:bodyPr/>
          <a:lstStyle/>
          <a:p>
            <a:pPr eaLnBrk="1" hangingPunct="1"/>
            <a:r>
              <a:rPr lang="en-US" altLang="en-US" smtClean="0"/>
              <a:t>Acknowledgments</a:t>
            </a:r>
          </a:p>
        </p:txBody>
      </p:sp>
      <p:sp>
        <p:nvSpPr>
          <p:cNvPr id="3" name="Content Placeholder 2"/>
          <p:cNvSpPr>
            <a:spLocks noGrp="1"/>
          </p:cNvSpPr>
          <p:nvPr>
            <p:ph idx="1"/>
          </p:nvPr>
        </p:nvSpPr>
        <p:spPr>
          <a:xfrm>
            <a:off x="2286000" y="1066800"/>
            <a:ext cx="7391400" cy="685800"/>
          </a:xfrm>
        </p:spPr>
        <p:txBody>
          <a:bodyPr rtlCol="0">
            <a:normAutofit fontScale="62500" lnSpcReduction="20000"/>
          </a:bodyPr>
          <a:lstStyle/>
          <a:p>
            <a:pPr>
              <a:defRPr/>
            </a:pPr>
            <a:r>
              <a:rPr lang="en-US" dirty="0" smtClean="0">
                <a:ea typeface="+mn-ea"/>
                <a:cs typeface="+mn-cs"/>
              </a:rPr>
              <a:t>NASA ESTO, SMD and CSLI supports</a:t>
            </a:r>
          </a:p>
          <a:p>
            <a:pPr>
              <a:defRPr/>
            </a:pPr>
            <a:r>
              <a:rPr lang="en-US" dirty="0" smtClean="0">
                <a:ea typeface="+mn-ea"/>
                <a:cs typeface="+mn-cs"/>
              </a:rPr>
              <a:t>IceCube Team</a:t>
            </a:r>
            <a:endParaRPr lang="en-US" dirty="0">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868677887"/>
              </p:ext>
            </p:extLst>
          </p:nvPr>
        </p:nvGraphicFramePr>
        <p:xfrm>
          <a:off x="3962400" y="1676400"/>
          <a:ext cx="4495800" cy="1143000"/>
        </p:xfrm>
        <a:graphic>
          <a:graphicData uri="http://schemas.openxmlformats.org/drawingml/2006/table">
            <a:tbl>
              <a:tblPr/>
              <a:tblGrid>
                <a:gridCol w="1981200">
                  <a:extLst>
                    <a:ext uri="{9D8B030D-6E8A-4147-A177-3AD203B41FA5}">
                      <a16:colId xmlns:a16="http://schemas.microsoft.com/office/drawing/2014/main" xmlns="" val="20000"/>
                    </a:ext>
                  </a:extLst>
                </a:gridCol>
                <a:gridCol w="2514600">
                  <a:extLst>
                    <a:ext uri="{9D8B030D-6E8A-4147-A177-3AD203B41FA5}">
                      <a16:colId xmlns:a16="http://schemas.microsoft.com/office/drawing/2014/main" xmlns="" val="20001"/>
                    </a:ext>
                  </a:extLst>
                </a:gridCol>
              </a:tblGrid>
              <a:tr h="228600">
                <a:tc>
                  <a:txBody>
                    <a:bodyPr/>
                    <a:lstStyle/>
                    <a:p>
                      <a:pPr algn="l" fontAlgn="b"/>
                      <a:r>
                        <a:rPr lang="en-US" sz="1400" b="0" i="0" u="none" strike="noStrike" dirty="0">
                          <a:solidFill>
                            <a:srgbClr val="000090"/>
                          </a:solidFill>
                          <a:effectLst/>
                          <a:latin typeface="Verdana"/>
                        </a:rPr>
                        <a:t>PI</a:t>
                      </a:r>
                    </a:p>
                  </a:txBody>
                  <a:tcPr marL="12700" marR="12700" marT="12700" marB="0" anchor="b">
                    <a:lnL>
                      <a:noFill/>
                    </a:lnL>
                    <a:lnR>
                      <a:noFill/>
                    </a:lnR>
                    <a:lnT>
                      <a:noFill/>
                    </a:lnT>
                    <a:lnB>
                      <a:noFill/>
                    </a:lnB>
                  </a:tcPr>
                </a:tc>
                <a:tc>
                  <a:txBody>
                    <a:bodyPr/>
                    <a:lstStyle/>
                    <a:p>
                      <a:pPr algn="l" fontAlgn="b"/>
                      <a:r>
                        <a:rPr lang="en-US" sz="1400" b="0" i="0" u="none" strike="noStrike" dirty="0">
                          <a:effectLst/>
                          <a:latin typeface="Verdana"/>
                        </a:rPr>
                        <a:t>Wu, </a:t>
                      </a:r>
                      <a:r>
                        <a:rPr lang="en-US" sz="1400" b="0" i="0" u="none" strike="noStrike" dirty="0" smtClean="0">
                          <a:effectLst/>
                          <a:latin typeface="Verdana"/>
                        </a:rPr>
                        <a:t>Dong (GSFC)</a:t>
                      </a:r>
                      <a:endParaRPr lang="en-US" sz="1400" b="0" i="0" u="none" strike="noStrike" dirty="0">
                        <a:effectLst/>
                        <a:latin typeface="Verdana"/>
                      </a:endParaRPr>
                    </a:p>
                  </a:txBody>
                  <a:tcPr marL="12700" marR="12700" marT="12700" marB="0" anchor="b">
                    <a:lnL>
                      <a:noFill/>
                    </a:lnL>
                    <a:lnR>
                      <a:noFill/>
                    </a:lnR>
                    <a:lnT>
                      <a:noFill/>
                    </a:lnT>
                    <a:lnB>
                      <a:noFill/>
                    </a:lnB>
                  </a:tcPr>
                </a:tc>
                <a:extLst>
                  <a:ext uri="{0D108BD9-81ED-4DB2-BD59-A6C34878D82A}">
                    <a16:rowId xmlns:a16="http://schemas.microsoft.com/office/drawing/2014/main" xmlns="" val="10000"/>
                  </a:ext>
                </a:extLst>
              </a:tr>
              <a:tr h="228600">
                <a:tc>
                  <a:txBody>
                    <a:bodyPr/>
                    <a:lstStyle/>
                    <a:p>
                      <a:pPr algn="l" fontAlgn="b"/>
                      <a:r>
                        <a:rPr lang="en-US" sz="1400" b="0" i="0" u="none" strike="noStrike" dirty="0" smtClean="0">
                          <a:solidFill>
                            <a:srgbClr val="000090"/>
                          </a:solidFill>
                          <a:effectLst/>
                          <a:latin typeface="Verdana"/>
                        </a:rPr>
                        <a:t>Deputy-PI</a:t>
                      </a:r>
                      <a:endParaRPr lang="en-US" sz="1400" b="0" i="0" u="none" strike="noStrike" dirty="0">
                        <a:solidFill>
                          <a:srgbClr val="000090"/>
                        </a:solidFill>
                        <a:effectLst/>
                        <a:latin typeface="Verdana"/>
                      </a:endParaRPr>
                    </a:p>
                  </a:txBody>
                  <a:tcPr marL="12700" marR="12700" marT="12700" marB="0" anchor="b">
                    <a:lnL>
                      <a:noFill/>
                    </a:lnL>
                    <a:lnR>
                      <a:noFill/>
                    </a:lnR>
                    <a:lnT>
                      <a:noFill/>
                    </a:lnT>
                    <a:lnB>
                      <a:noFill/>
                    </a:lnB>
                  </a:tcPr>
                </a:tc>
                <a:tc>
                  <a:txBody>
                    <a:bodyPr/>
                    <a:lstStyle/>
                    <a:p>
                      <a:pPr algn="l" fontAlgn="b"/>
                      <a:r>
                        <a:rPr lang="en-US" sz="1400" b="0" i="0" u="none" strike="noStrike" dirty="0" err="1">
                          <a:effectLst/>
                          <a:latin typeface="Verdana"/>
                        </a:rPr>
                        <a:t>Piepmeier</a:t>
                      </a:r>
                      <a:r>
                        <a:rPr lang="en-US" sz="1400" b="0" i="0" u="none" strike="noStrike" dirty="0">
                          <a:effectLst/>
                          <a:latin typeface="Verdana"/>
                        </a:rPr>
                        <a:t>, </a:t>
                      </a:r>
                      <a:r>
                        <a:rPr lang="en-US" sz="1400" b="0" i="0" u="none" strike="noStrike" dirty="0" smtClean="0">
                          <a:effectLst/>
                          <a:latin typeface="Verdana"/>
                        </a:rPr>
                        <a:t>Jeffrey (GSFC)</a:t>
                      </a:r>
                      <a:endParaRPr lang="en-US" sz="1400" b="0" i="0" u="none" strike="noStrike" dirty="0">
                        <a:effectLst/>
                        <a:latin typeface="Verdana"/>
                      </a:endParaRPr>
                    </a:p>
                  </a:txBody>
                  <a:tcPr marL="12700" marR="12700" marT="12700" marB="0" anchor="b">
                    <a:lnL>
                      <a:noFill/>
                    </a:lnL>
                    <a:lnR>
                      <a:noFill/>
                    </a:lnR>
                    <a:lnT>
                      <a:noFill/>
                    </a:lnT>
                    <a:lnB>
                      <a:noFill/>
                    </a:lnB>
                  </a:tcPr>
                </a:tc>
                <a:extLst>
                  <a:ext uri="{0D108BD9-81ED-4DB2-BD59-A6C34878D82A}">
                    <a16:rowId xmlns:a16="http://schemas.microsoft.com/office/drawing/2014/main" xmlns="" val="10001"/>
                  </a:ext>
                </a:extLst>
              </a:tr>
              <a:tr h="228600">
                <a:tc>
                  <a:txBody>
                    <a:bodyPr/>
                    <a:lstStyle/>
                    <a:p>
                      <a:pPr algn="l" fontAlgn="b"/>
                      <a:r>
                        <a:rPr lang="en-US" sz="1400" b="0" i="0" u="none" strike="noStrike" dirty="0">
                          <a:solidFill>
                            <a:srgbClr val="000090"/>
                          </a:solidFill>
                          <a:effectLst/>
                          <a:latin typeface="Verdana"/>
                        </a:rPr>
                        <a:t>Tech </a:t>
                      </a:r>
                      <a:r>
                        <a:rPr lang="en-US" sz="1400" b="0" i="0" u="none" strike="noStrike" dirty="0" smtClean="0">
                          <a:solidFill>
                            <a:srgbClr val="000090"/>
                          </a:solidFill>
                          <a:effectLst/>
                          <a:latin typeface="Verdana"/>
                        </a:rPr>
                        <a:t>Manager</a:t>
                      </a:r>
                      <a:endParaRPr lang="en-US" sz="1400" b="0" i="0" u="none" strike="noStrike" dirty="0">
                        <a:solidFill>
                          <a:srgbClr val="000090"/>
                        </a:solidFill>
                        <a:effectLst/>
                        <a:latin typeface="Verdana"/>
                      </a:endParaRPr>
                    </a:p>
                  </a:txBody>
                  <a:tcPr marL="12700" marR="12700" marT="12700" marB="0" anchor="b">
                    <a:lnL>
                      <a:noFill/>
                    </a:lnL>
                    <a:lnR>
                      <a:noFill/>
                    </a:lnR>
                    <a:lnT>
                      <a:noFill/>
                    </a:lnT>
                    <a:lnB>
                      <a:noFill/>
                    </a:lnB>
                  </a:tcPr>
                </a:tc>
                <a:tc>
                  <a:txBody>
                    <a:bodyPr/>
                    <a:lstStyle/>
                    <a:p>
                      <a:pPr algn="l" fontAlgn="b"/>
                      <a:r>
                        <a:rPr lang="en-US" sz="1400" b="0" i="0" u="none" strike="noStrike" dirty="0" err="1">
                          <a:effectLst/>
                          <a:latin typeface="Verdana"/>
                        </a:rPr>
                        <a:t>Esper</a:t>
                      </a:r>
                      <a:r>
                        <a:rPr lang="en-US" sz="1400" b="0" i="0" u="none" strike="noStrike" dirty="0">
                          <a:effectLst/>
                          <a:latin typeface="Verdana"/>
                        </a:rPr>
                        <a:t>, </a:t>
                      </a:r>
                      <a:r>
                        <a:rPr lang="en-US" sz="1400" b="0" i="0" u="none" strike="noStrike" dirty="0" smtClean="0">
                          <a:effectLst/>
                          <a:latin typeface="Verdana"/>
                        </a:rPr>
                        <a:t>Jaime (GSFC)</a:t>
                      </a:r>
                      <a:endParaRPr lang="en-US" sz="1400" b="0" i="0" u="none" strike="noStrike" dirty="0">
                        <a:effectLst/>
                        <a:latin typeface="Verdana"/>
                      </a:endParaRPr>
                    </a:p>
                  </a:txBody>
                  <a:tcPr marL="12700" marR="12700" marT="12700" marB="0" anchor="b">
                    <a:lnL>
                      <a:noFill/>
                    </a:lnL>
                    <a:lnR>
                      <a:noFill/>
                    </a:lnR>
                    <a:lnT>
                      <a:noFill/>
                    </a:lnT>
                    <a:lnB>
                      <a:noFill/>
                    </a:lnB>
                  </a:tcPr>
                </a:tc>
                <a:extLst>
                  <a:ext uri="{0D108BD9-81ED-4DB2-BD59-A6C34878D82A}">
                    <a16:rowId xmlns:a16="http://schemas.microsoft.com/office/drawing/2014/main" xmlns="" val="10002"/>
                  </a:ext>
                </a:extLst>
              </a:tr>
              <a:tr h="228600">
                <a:tc>
                  <a:txBody>
                    <a:bodyPr/>
                    <a:lstStyle/>
                    <a:p>
                      <a:pPr algn="l" fontAlgn="b"/>
                      <a:r>
                        <a:rPr lang="en-US" sz="1400" b="0" i="0" u="none" strike="noStrike" dirty="0">
                          <a:solidFill>
                            <a:srgbClr val="000090"/>
                          </a:solidFill>
                          <a:effectLst/>
                          <a:latin typeface="Verdana"/>
                        </a:rPr>
                        <a:t>Mission Sys </a:t>
                      </a:r>
                      <a:r>
                        <a:rPr lang="en-US" sz="1400" b="0" i="0" u="none" strike="noStrike" dirty="0" smtClean="0">
                          <a:solidFill>
                            <a:srgbClr val="000090"/>
                          </a:solidFill>
                          <a:effectLst/>
                          <a:latin typeface="Verdana"/>
                        </a:rPr>
                        <a:t>Engr.</a:t>
                      </a:r>
                      <a:endParaRPr lang="en-US" sz="1400" b="0" i="0" u="none" strike="noStrike" dirty="0">
                        <a:solidFill>
                          <a:srgbClr val="000090"/>
                        </a:solidFill>
                        <a:effectLst/>
                        <a:latin typeface="Verdana"/>
                      </a:endParaRPr>
                    </a:p>
                  </a:txBody>
                  <a:tcPr marL="12700" marR="12700" marT="12700" marB="0" anchor="b">
                    <a:lnL>
                      <a:noFill/>
                    </a:lnL>
                    <a:lnR>
                      <a:noFill/>
                    </a:lnR>
                    <a:lnT>
                      <a:noFill/>
                    </a:lnT>
                    <a:lnB>
                      <a:noFill/>
                    </a:lnB>
                  </a:tcPr>
                </a:tc>
                <a:tc>
                  <a:txBody>
                    <a:bodyPr/>
                    <a:lstStyle/>
                    <a:p>
                      <a:pPr algn="l" fontAlgn="b"/>
                      <a:r>
                        <a:rPr lang="en-US" sz="1400" b="0" i="0" u="none" strike="noStrike" dirty="0">
                          <a:effectLst/>
                          <a:latin typeface="Verdana"/>
                        </a:rPr>
                        <a:t>Mast, </a:t>
                      </a:r>
                      <a:r>
                        <a:rPr lang="en-US" sz="1400" b="0" i="0" u="none" strike="noStrike" dirty="0" smtClean="0">
                          <a:effectLst/>
                          <a:latin typeface="Verdana"/>
                        </a:rPr>
                        <a:t>William (WFF)</a:t>
                      </a:r>
                      <a:endParaRPr lang="en-US" sz="1400" b="0" i="0" u="none" strike="noStrike" dirty="0">
                        <a:effectLst/>
                        <a:latin typeface="Verdana"/>
                      </a:endParaRPr>
                    </a:p>
                  </a:txBody>
                  <a:tcPr marL="12700" marR="12700" marT="12700" marB="0" anchor="b">
                    <a:lnL>
                      <a:noFill/>
                    </a:lnL>
                    <a:lnR>
                      <a:noFill/>
                    </a:lnR>
                    <a:lnT>
                      <a:noFill/>
                    </a:lnT>
                    <a:lnB>
                      <a:noFill/>
                    </a:lnB>
                  </a:tcPr>
                </a:tc>
                <a:extLst>
                  <a:ext uri="{0D108BD9-81ED-4DB2-BD59-A6C34878D82A}">
                    <a16:rowId xmlns:a16="http://schemas.microsoft.com/office/drawing/2014/main" xmlns="" val="10003"/>
                  </a:ext>
                </a:extLst>
              </a:tr>
              <a:tr h="228600">
                <a:tc>
                  <a:txBody>
                    <a:bodyPr/>
                    <a:lstStyle/>
                    <a:p>
                      <a:pPr algn="l" fontAlgn="b"/>
                      <a:r>
                        <a:rPr lang="en-US" sz="1400" b="0" i="0" u="none" strike="noStrike" dirty="0" smtClean="0">
                          <a:solidFill>
                            <a:srgbClr val="000090"/>
                          </a:solidFill>
                          <a:effectLst/>
                          <a:latin typeface="Verdana"/>
                        </a:rPr>
                        <a:t>Mgt</a:t>
                      </a:r>
                      <a:r>
                        <a:rPr lang="en-US" sz="1400" b="0" i="0" u="none" strike="noStrike" dirty="0">
                          <a:solidFill>
                            <a:srgbClr val="000090"/>
                          </a:solidFill>
                          <a:effectLst/>
                          <a:latin typeface="Verdana"/>
                        </a:rPr>
                        <a:t>. Support</a:t>
                      </a:r>
                    </a:p>
                  </a:txBody>
                  <a:tcPr marL="12700" marR="12700" marT="12700" marB="0" anchor="b">
                    <a:lnL>
                      <a:noFill/>
                    </a:lnL>
                    <a:lnR>
                      <a:noFill/>
                    </a:lnR>
                    <a:lnT>
                      <a:noFill/>
                    </a:lnT>
                    <a:lnB>
                      <a:noFill/>
                    </a:lnB>
                  </a:tcPr>
                </a:tc>
                <a:tc>
                  <a:txBody>
                    <a:bodyPr/>
                    <a:lstStyle/>
                    <a:p>
                      <a:pPr algn="l" fontAlgn="b"/>
                      <a:r>
                        <a:rPr lang="en-US" sz="1400" b="0" i="0" u="none" strike="noStrike" dirty="0">
                          <a:effectLst/>
                          <a:latin typeface="Verdana"/>
                        </a:rPr>
                        <a:t>Johnson, </a:t>
                      </a:r>
                      <a:r>
                        <a:rPr lang="en-US" sz="1400" b="0" i="0" u="none" strike="noStrike" dirty="0" smtClean="0">
                          <a:effectLst/>
                          <a:latin typeface="Verdana"/>
                        </a:rPr>
                        <a:t>Tom (WFF)</a:t>
                      </a:r>
                      <a:endParaRPr lang="en-US" sz="1400" b="0" i="0" u="none" strike="noStrike" dirty="0">
                        <a:effectLst/>
                        <a:latin typeface="Verdana"/>
                      </a:endParaRPr>
                    </a:p>
                  </a:txBody>
                  <a:tcPr marL="12700" marR="12700" marT="12700" marB="0" anchor="b">
                    <a:lnL>
                      <a:noFill/>
                    </a:lnL>
                    <a:lnR>
                      <a:noFill/>
                    </a:lnR>
                    <a:lnT>
                      <a:noFill/>
                    </a:lnT>
                    <a:lnB>
                      <a:noFill/>
                    </a:lnB>
                  </a:tcPr>
                </a:tc>
                <a:extLst>
                  <a:ext uri="{0D108BD9-81ED-4DB2-BD59-A6C34878D82A}">
                    <a16:rowId xmlns:a16="http://schemas.microsoft.com/office/drawing/2014/main" xmlns=""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767062581"/>
              </p:ext>
            </p:extLst>
          </p:nvPr>
        </p:nvGraphicFramePr>
        <p:xfrm>
          <a:off x="6172200" y="5029200"/>
          <a:ext cx="4102100" cy="1168400"/>
        </p:xfrm>
        <a:graphic>
          <a:graphicData uri="http://schemas.openxmlformats.org/drawingml/2006/table">
            <a:tbl>
              <a:tblPr/>
              <a:tblGrid>
                <a:gridCol w="2438400">
                  <a:extLst>
                    <a:ext uri="{9D8B030D-6E8A-4147-A177-3AD203B41FA5}">
                      <a16:colId xmlns:a16="http://schemas.microsoft.com/office/drawing/2014/main" xmlns="" val="20000"/>
                    </a:ext>
                  </a:extLst>
                </a:gridCol>
                <a:gridCol w="1663700">
                  <a:extLst>
                    <a:ext uri="{9D8B030D-6E8A-4147-A177-3AD203B41FA5}">
                      <a16:colId xmlns:a16="http://schemas.microsoft.com/office/drawing/2014/main" xmlns="" val="20001"/>
                    </a:ext>
                  </a:extLst>
                </a:gridCol>
              </a:tblGrid>
              <a:tr h="228600">
                <a:tc gridSpan="2">
                  <a:txBody>
                    <a:bodyPr/>
                    <a:lstStyle/>
                    <a:p>
                      <a:pPr algn="l" fontAlgn="b"/>
                      <a:r>
                        <a:rPr lang="en-US" sz="1400" b="1" i="0" u="none" strike="noStrike" dirty="0" smtClean="0">
                          <a:effectLst/>
                          <a:latin typeface="Verdana"/>
                        </a:rPr>
                        <a:t>874-GHz</a:t>
                      </a:r>
                      <a:r>
                        <a:rPr lang="en-US" sz="1400" b="1" i="0" u="none" strike="noStrike" baseline="0" dirty="0" smtClean="0">
                          <a:effectLst/>
                          <a:latin typeface="Verdana"/>
                        </a:rPr>
                        <a:t> Receiver (</a:t>
                      </a:r>
                      <a:r>
                        <a:rPr lang="en-US" sz="1400" b="1" i="0" u="none" strike="noStrike" dirty="0" smtClean="0">
                          <a:effectLst/>
                          <a:latin typeface="Verdana"/>
                        </a:rPr>
                        <a:t>Virginia Diode</a:t>
                      </a:r>
                      <a:r>
                        <a:rPr lang="en-US" sz="1400" b="1" i="0" u="none" strike="noStrike" baseline="0" dirty="0" smtClean="0">
                          <a:effectLst/>
                          <a:latin typeface="Verdana"/>
                        </a:rPr>
                        <a:t>, </a:t>
                      </a:r>
                      <a:r>
                        <a:rPr lang="en-US" sz="1400" b="1" i="0" u="none" strike="noStrike" dirty="0" err="1" smtClean="0">
                          <a:effectLst/>
                          <a:latin typeface="Verdana"/>
                        </a:rPr>
                        <a:t>Inc</a:t>
                      </a:r>
                      <a:r>
                        <a:rPr lang="en-US" sz="1400" b="1" i="0" u="none" strike="noStrike" dirty="0" smtClean="0">
                          <a:effectLst/>
                          <a:latin typeface="Verdana"/>
                        </a:rPr>
                        <a:t>)</a:t>
                      </a:r>
                      <a:endParaRPr lang="en-US" sz="1400" b="1" i="0" u="none" strike="noStrike" dirty="0">
                        <a:effectLst/>
                        <a:latin typeface="Verdana"/>
                      </a:endParaRPr>
                    </a:p>
                  </a:txBody>
                  <a:tcPr marL="12700" marR="12700" marT="12700" marB="0" anchor="b">
                    <a:lnL>
                      <a:noFill/>
                    </a:lnL>
                    <a:lnR>
                      <a:noFill/>
                    </a:lnR>
                    <a:lnT>
                      <a:noFill/>
                    </a:lnT>
                    <a:lnB>
                      <a:noFill/>
                    </a:lnB>
                  </a:tcPr>
                </a:tc>
                <a:tc hMerge="1">
                  <a:txBody>
                    <a:bodyPr/>
                    <a:lstStyle/>
                    <a:p>
                      <a:pPr algn="l" fontAlgn="b"/>
                      <a:endParaRPr lang="en-US" sz="1400" b="0" i="0" u="none" strike="noStrike" dirty="0">
                        <a:effectLst/>
                        <a:latin typeface="Verdana"/>
                      </a:endParaRPr>
                    </a:p>
                  </a:txBody>
                  <a:tcPr marL="12700" marR="12700" marT="12700" marB="0" anchor="b">
                    <a:lnL>
                      <a:noFill/>
                    </a:lnL>
                    <a:lnR>
                      <a:noFill/>
                    </a:lnR>
                    <a:lnT>
                      <a:noFill/>
                    </a:lnT>
                    <a:lnB>
                      <a:noFill/>
                    </a:lnB>
                  </a:tcPr>
                </a:tc>
                <a:extLst>
                  <a:ext uri="{0D108BD9-81ED-4DB2-BD59-A6C34878D82A}">
                    <a16:rowId xmlns:a16="http://schemas.microsoft.com/office/drawing/2014/main" xmlns="" val="10000"/>
                  </a:ext>
                </a:extLst>
              </a:tr>
              <a:tr h="228600">
                <a:tc>
                  <a:txBody>
                    <a:bodyPr/>
                    <a:lstStyle/>
                    <a:p>
                      <a:pPr algn="l" fontAlgn="b"/>
                      <a:r>
                        <a:rPr lang="en-US" sz="1400" b="0" i="0" u="none" strike="noStrike" dirty="0">
                          <a:solidFill>
                            <a:srgbClr val="000090"/>
                          </a:solidFill>
                          <a:effectLst/>
                          <a:latin typeface="Verdana"/>
                        </a:rPr>
                        <a:t>Tech POC</a:t>
                      </a:r>
                    </a:p>
                  </a:txBody>
                  <a:tcPr marL="12700" marR="12700" marT="12700" marB="0" anchor="b">
                    <a:lnL>
                      <a:noFill/>
                    </a:lnL>
                    <a:lnR>
                      <a:noFill/>
                    </a:lnR>
                    <a:lnT>
                      <a:noFill/>
                    </a:lnT>
                    <a:lnB>
                      <a:noFill/>
                    </a:lnB>
                  </a:tcPr>
                </a:tc>
                <a:tc>
                  <a:txBody>
                    <a:bodyPr/>
                    <a:lstStyle/>
                    <a:p>
                      <a:pPr algn="l" fontAlgn="b"/>
                      <a:r>
                        <a:rPr lang="en-US" sz="1400" b="0" i="0" u="none" strike="noStrike">
                          <a:effectLst/>
                          <a:latin typeface="Verdana"/>
                        </a:rPr>
                        <a:t>Hesler, Jeff</a:t>
                      </a:r>
                    </a:p>
                  </a:txBody>
                  <a:tcPr marL="12700" marR="12700" marT="12700" marB="0" anchor="b">
                    <a:lnL>
                      <a:noFill/>
                    </a:lnL>
                    <a:lnR>
                      <a:noFill/>
                    </a:lnR>
                    <a:lnT>
                      <a:noFill/>
                    </a:lnT>
                    <a:lnB>
                      <a:noFill/>
                    </a:lnB>
                  </a:tcPr>
                </a:tc>
                <a:extLst>
                  <a:ext uri="{0D108BD9-81ED-4DB2-BD59-A6C34878D82A}">
                    <a16:rowId xmlns:a16="http://schemas.microsoft.com/office/drawing/2014/main" xmlns="" val="10001"/>
                  </a:ext>
                </a:extLst>
              </a:tr>
              <a:tr h="241300">
                <a:tc>
                  <a:txBody>
                    <a:bodyPr/>
                    <a:lstStyle/>
                    <a:p>
                      <a:pPr algn="l" fontAlgn="b"/>
                      <a:r>
                        <a:rPr lang="en-US" sz="1400" b="0" i="0" u="none" strike="noStrike">
                          <a:solidFill>
                            <a:srgbClr val="000090"/>
                          </a:solidFill>
                          <a:effectLst/>
                          <a:latin typeface="Verdana"/>
                        </a:rPr>
                        <a:t>LO Drive Module Design</a:t>
                      </a:r>
                    </a:p>
                  </a:txBody>
                  <a:tcPr marL="12700" marR="12700" marT="12700" marB="0" anchor="b">
                    <a:lnL>
                      <a:noFill/>
                    </a:lnL>
                    <a:lnR>
                      <a:noFill/>
                    </a:lnR>
                    <a:lnT>
                      <a:noFill/>
                    </a:lnT>
                    <a:lnB>
                      <a:noFill/>
                    </a:lnB>
                  </a:tcPr>
                </a:tc>
                <a:tc>
                  <a:txBody>
                    <a:bodyPr/>
                    <a:lstStyle/>
                    <a:p>
                      <a:pPr algn="l" fontAlgn="b"/>
                      <a:r>
                        <a:rPr lang="en-US" sz="1400" b="0" i="0" u="none" strike="noStrike">
                          <a:effectLst/>
                          <a:latin typeface="Verdana"/>
                        </a:rPr>
                        <a:t>Bryerton, Eric</a:t>
                      </a:r>
                    </a:p>
                  </a:txBody>
                  <a:tcPr marL="12700" marR="12700" marT="12700" marB="0" anchor="b">
                    <a:lnL>
                      <a:noFill/>
                    </a:lnL>
                    <a:lnR>
                      <a:noFill/>
                    </a:lnR>
                    <a:lnT>
                      <a:noFill/>
                    </a:lnT>
                    <a:lnB>
                      <a:noFill/>
                    </a:lnB>
                  </a:tcPr>
                </a:tc>
                <a:extLst>
                  <a:ext uri="{0D108BD9-81ED-4DB2-BD59-A6C34878D82A}">
                    <a16:rowId xmlns:a16="http://schemas.microsoft.com/office/drawing/2014/main" xmlns="" val="10002"/>
                  </a:ext>
                </a:extLst>
              </a:tr>
              <a:tr h="241300">
                <a:tc>
                  <a:txBody>
                    <a:bodyPr/>
                    <a:lstStyle/>
                    <a:p>
                      <a:pPr algn="l" fontAlgn="b"/>
                      <a:r>
                        <a:rPr lang="en-US" sz="1400" b="0" i="0" u="none" strike="noStrike">
                          <a:solidFill>
                            <a:srgbClr val="000090"/>
                          </a:solidFill>
                          <a:effectLst/>
                          <a:latin typeface="Verdana"/>
                        </a:rPr>
                        <a:t>Integration and Testing</a:t>
                      </a:r>
                    </a:p>
                  </a:txBody>
                  <a:tcPr marL="12700" marR="12700" marT="12700" marB="0" anchor="b">
                    <a:lnL>
                      <a:noFill/>
                    </a:lnL>
                    <a:lnR>
                      <a:noFill/>
                    </a:lnR>
                    <a:lnT>
                      <a:noFill/>
                    </a:lnT>
                    <a:lnB>
                      <a:noFill/>
                    </a:lnB>
                  </a:tcPr>
                </a:tc>
                <a:tc>
                  <a:txBody>
                    <a:bodyPr/>
                    <a:lstStyle/>
                    <a:p>
                      <a:pPr algn="l" fontAlgn="b"/>
                      <a:r>
                        <a:rPr lang="en-US" sz="1400" b="0" i="0" u="none" strike="noStrike">
                          <a:effectLst/>
                          <a:latin typeface="Verdana"/>
                        </a:rPr>
                        <a:t>Retzloff, Steven</a:t>
                      </a:r>
                    </a:p>
                  </a:txBody>
                  <a:tcPr marL="12700" marR="12700" marT="12700" marB="0" anchor="b">
                    <a:lnL>
                      <a:noFill/>
                    </a:lnL>
                    <a:lnR>
                      <a:noFill/>
                    </a:lnR>
                    <a:lnT>
                      <a:noFill/>
                    </a:lnT>
                    <a:lnB>
                      <a:noFill/>
                    </a:lnB>
                  </a:tcPr>
                </a:tc>
                <a:extLst>
                  <a:ext uri="{0D108BD9-81ED-4DB2-BD59-A6C34878D82A}">
                    <a16:rowId xmlns:a16="http://schemas.microsoft.com/office/drawing/2014/main" xmlns="" val="10003"/>
                  </a:ext>
                </a:extLst>
              </a:tr>
              <a:tr h="228600">
                <a:tc>
                  <a:txBody>
                    <a:bodyPr/>
                    <a:lstStyle/>
                    <a:p>
                      <a:pPr algn="l" fontAlgn="b"/>
                      <a:r>
                        <a:rPr lang="en-US" sz="1400" b="0" i="0" u="none" strike="noStrike" dirty="0">
                          <a:solidFill>
                            <a:srgbClr val="000090"/>
                          </a:solidFill>
                          <a:effectLst/>
                          <a:latin typeface="Verdana"/>
                        </a:rPr>
                        <a:t>CAD and Mechanical</a:t>
                      </a:r>
                    </a:p>
                  </a:txBody>
                  <a:tcPr marL="12700" marR="12700" marT="12700" marB="0" anchor="b">
                    <a:lnL>
                      <a:noFill/>
                    </a:lnL>
                    <a:lnR>
                      <a:noFill/>
                    </a:lnR>
                    <a:lnT>
                      <a:noFill/>
                    </a:lnT>
                    <a:lnB>
                      <a:noFill/>
                    </a:lnB>
                  </a:tcPr>
                </a:tc>
                <a:tc>
                  <a:txBody>
                    <a:bodyPr/>
                    <a:lstStyle/>
                    <a:p>
                      <a:pPr algn="l" fontAlgn="b"/>
                      <a:r>
                        <a:rPr lang="en-US" sz="1400" b="0" i="0" u="none" strike="noStrike" dirty="0">
                          <a:effectLst/>
                          <a:latin typeface="Verdana"/>
                        </a:rPr>
                        <a:t>Neff, Chuck</a:t>
                      </a:r>
                    </a:p>
                  </a:txBody>
                  <a:tcPr marL="12700" marR="12700" marT="12700" marB="0" anchor="b">
                    <a:lnL>
                      <a:noFill/>
                    </a:lnL>
                    <a:lnR>
                      <a:noFill/>
                    </a:lnR>
                    <a:lnT>
                      <a:noFill/>
                    </a:lnT>
                    <a:lnB>
                      <a:noFill/>
                    </a:lnB>
                  </a:tcPr>
                </a:tc>
                <a:extLst>
                  <a:ext uri="{0D108BD9-81ED-4DB2-BD59-A6C34878D82A}">
                    <a16:rowId xmlns:a16="http://schemas.microsoft.com/office/drawing/2014/main" xmlns="" val="1000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505377644"/>
              </p:ext>
            </p:extLst>
          </p:nvPr>
        </p:nvGraphicFramePr>
        <p:xfrm>
          <a:off x="6172200" y="2971800"/>
          <a:ext cx="4343400" cy="1828800"/>
        </p:xfrm>
        <a:graphic>
          <a:graphicData uri="http://schemas.openxmlformats.org/drawingml/2006/table">
            <a:tbl>
              <a:tblPr/>
              <a:tblGrid>
                <a:gridCol w="2138082">
                  <a:extLst>
                    <a:ext uri="{9D8B030D-6E8A-4147-A177-3AD203B41FA5}">
                      <a16:colId xmlns:a16="http://schemas.microsoft.com/office/drawing/2014/main" xmlns="" val="20000"/>
                    </a:ext>
                  </a:extLst>
                </a:gridCol>
                <a:gridCol w="2205318">
                  <a:extLst>
                    <a:ext uri="{9D8B030D-6E8A-4147-A177-3AD203B41FA5}">
                      <a16:colId xmlns:a16="http://schemas.microsoft.com/office/drawing/2014/main" xmlns="" val="20001"/>
                    </a:ext>
                  </a:extLst>
                </a:gridCol>
              </a:tblGrid>
              <a:tr h="228600">
                <a:tc gridSpan="2">
                  <a:txBody>
                    <a:bodyPr/>
                    <a:lstStyle/>
                    <a:p>
                      <a:pPr algn="l" fontAlgn="b"/>
                      <a:r>
                        <a:rPr lang="en-US" sz="1400" b="1" i="0" u="none" strike="noStrike" dirty="0" err="1" smtClean="0">
                          <a:effectLst/>
                          <a:latin typeface="Verdana"/>
                        </a:rPr>
                        <a:t>CubeSat</a:t>
                      </a:r>
                      <a:r>
                        <a:rPr lang="en-US" sz="1400" b="1" i="0" u="none" strike="noStrike" dirty="0" smtClean="0">
                          <a:effectLst/>
                          <a:latin typeface="Verdana"/>
                        </a:rPr>
                        <a:t>, Ground System, Op (WFF, VA)</a:t>
                      </a:r>
                      <a:endParaRPr lang="en-US" sz="1400" b="1" i="0" u="none" strike="noStrike" dirty="0">
                        <a:effectLst/>
                        <a:latin typeface="Verdana"/>
                      </a:endParaRPr>
                    </a:p>
                  </a:txBody>
                  <a:tcPr marL="12700" marR="12700" marT="12700" marB="0" anchor="b">
                    <a:lnL>
                      <a:noFill/>
                    </a:lnL>
                    <a:lnR>
                      <a:noFill/>
                    </a:lnR>
                    <a:lnT>
                      <a:noFill/>
                    </a:lnT>
                    <a:lnB>
                      <a:noFill/>
                    </a:lnB>
                  </a:tcPr>
                </a:tc>
                <a:tc hMerge="1">
                  <a:txBody>
                    <a:bodyPr/>
                    <a:lstStyle/>
                    <a:p>
                      <a:pPr algn="l" fontAlgn="b"/>
                      <a:endParaRPr lang="en-US" sz="1400" b="0" i="0" u="none" strike="noStrike" dirty="0">
                        <a:effectLst/>
                        <a:latin typeface="Verdana"/>
                      </a:endParaRPr>
                    </a:p>
                  </a:txBody>
                  <a:tcPr marL="12700" marR="12700" marT="12700" marB="0" anchor="b">
                    <a:lnL>
                      <a:noFill/>
                    </a:lnL>
                    <a:lnR>
                      <a:noFill/>
                    </a:lnR>
                    <a:lnT>
                      <a:noFill/>
                    </a:lnT>
                    <a:lnB>
                      <a:noFill/>
                    </a:lnB>
                  </a:tcPr>
                </a:tc>
                <a:extLst>
                  <a:ext uri="{0D108BD9-81ED-4DB2-BD59-A6C34878D82A}">
                    <a16:rowId xmlns:a16="http://schemas.microsoft.com/office/drawing/2014/main" xmlns="" val="10000"/>
                  </a:ext>
                </a:extLst>
              </a:tr>
              <a:tr h="228600">
                <a:tc>
                  <a:txBody>
                    <a:bodyPr/>
                    <a:lstStyle/>
                    <a:p>
                      <a:pPr algn="l" fontAlgn="b"/>
                      <a:r>
                        <a:rPr lang="en-US" sz="1400" b="0" i="0" u="none" strike="noStrike">
                          <a:solidFill>
                            <a:srgbClr val="000090"/>
                          </a:solidFill>
                          <a:effectLst/>
                          <a:latin typeface="Verdana"/>
                        </a:rPr>
                        <a:t>Power Systems</a:t>
                      </a:r>
                    </a:p>
                  </a:txBody>
                  <a:tcPr marL="12700" marR="12700" marT="12700" marB="0" anchor="b">
                    <a:lnL>
                      <a:noFill/>
                    </a:lnL>
                    <a:lnR>
                      <a:noFill/>
                    </a:lnR>
                    <a:lnT>
                      <a:noFill/>
                    </a:lnT>
                    <a:lnB>
                      <a:noFill/>
                    </a:lnB>
                  </a:tcPr>
                </a:tc>
                <a:tc>
                  <a:txBody>
                    <a:bodyPr/>
                    <a:lstStyle/>
                    <a:p>
                      <a:pPr algn="l" fontAlgn="b"/>
                      <a:r>
                        <a:rPr lang="en-US" sz="1400" b="0" i="0" u="none" strike="noStrike">
                          <a:effectLst/>
                          <a:latin typeface="Verdana"/>
                        </a:rPr>
                        <a:t>Purdy, Christopher </a:t>
                      </a:r>
                    </a:p>
                  </a:txBody>
                  <a:tcPr marL="12700" marR="12700" marT="12700" marB="0" anchor="b">
                    <a:lnL>
                      <a:noFill/>
                    </a:lnL>
                    <a:lnR>
                      <a:noFill/>
                    </a:lnR>
                    <a:lnT>
                      <a:noFill/>
                    </a:lnT>
                    <a:lnB>
                      <a:noFill/>
                    </a:lnB>
                  </a:tcPr>
                </a:tc>
                <a:extLst>
                  <a:ext uri="{0D108BD9-81ED-4DB2-BD59-A6C34878D82A}">
                    <a16:rowId xmlns:a16="http://schemas.microsoft.com/office/drawing/2014/main" xmlns="" val="10001"/>
                  </a:ext>
                </a:extLst>
              </a:tr>
              <a:tr h="228600">
                <a:tc>
                  <a:txBody>
                    <a:bodyPr/>
                    <a:lstStyle/>
                    <a:p>
                      <a:pPr algn="l" fontAlgn="b"/>
                      <a:r>
                        <a:rPr lang="en-US" sz="1400" b="0" i="0" u="none" strike="noStrike">
                          <a:solidFill>
                            <a:srgbClr val="000090"/>
                          </a:solidFill>
                          <a:effectLst/>
                          <a:latin typeface="Verdana"/>
                        </a:rPr>
                        <a:t>Power Systems</a:t>
                      </a:r>
                    </a:p>
                  </a:txBody>
                  <a:tcPr marL="12700" marR="12700" marT="12700" marB="0" anchor="b">
                    <a:lnL>
                      <a:noFill/>
                    </a:lnL>
                    <a:lnR>
                      <a:noFill/>
                    </a:lnR>
                    <a:lnT>
                      <a:noFill/>
                    </a:lnT>
                    <a:lnB>
                      <a:noFill/>
                    </a:lnB>
                  </a:tcPr>
                </a:tc>
                <a:tc>
                  <a:txBody>
                    <a:bodyPr/>
                    <a:lstStyle/>
                    <a:p>
                      <a:pPr algn="l" fontAlgn="b"/>
                      <a:r>
                        <a:rPr lang="en-US" sz="1400" b="0" i="0" u="none" strike="noStrike">
                          <a:effectLst/>
                          <a:latin typeface="Verdana"/>
                        </a:rPr>
                        <a:t>Corbin, Brian</a:t>
                      </a:r>
                    </a:p>
                  </a:txBody>
                  <a:tcPr marL="12700" marR="12700" marT="12700" marB="0" anchor="b">
                    <a:lnL>
                      <a:noFill/>
                    </a:lnL>
                    <a:lnR>
                      <a:noFill/>
                    </a:lnR>
                    <a:lnT>
                      <a:noFill/>
                    </a:lnT>
                    <a:lnB>
                      <a:noFill/>
                    </a:lnB>
                  </a:tcPr>
                </a:tc>
                <a:extLst>
                  <a:ext uri="{0D108BD9-81ED-4DB2-BD59-A6C34878D82A}">
                    <a16:rowId xmlns:a16="http://schemas.microsoft.com/office/drawing/2014/main" xmlns="" val="10002"/>
                  </a:ext>
                </a:extLst>
              </a:tr>
              <a:tr h="228600">
                <a:tc>
                  <a:txBody>
                    <a:bodyPr/>
                    <a:lstStyle/>
                    <a:p>
                      <a:pPr algn="l" fontAlgn="b"/>
                      <a:r>
                        <a:rPr lang="en-US" sz="1400" b="0" i="0" u="none" strike="noStrike">
                          <a:solidFill>
                            <a:srgbClr val="000090"/>
                          </a:solidFill>
                          <a:effectLst/>
                          <a:latin typeface="Verdana"/>
                        </a:rPr>
                        <a:t>Software/Avionics</a:t>
                      </a:r>
                    </a:p>
                  </a:txBody>
                  <a:tcPr marL="12700" marR="12700" marT="12700" marB="0" anchor="b">
                    <a:lnL>
                      <a:noFill/>
                    </a:lnL>
                    <a:lnR>
                      <a:noFill/>
                    </a:lnR>
                    <a:lnT>
                      <a:noFill/>
                    </a:lnT>
                    <a:lnB>
                      <a:noFill/>
                    </a:lnB>
                  </a:tcPr>
                </a:tc>
                <a:tc>
                  <a:txBody>
                    <a:bodyPr/>
                    <a:lstStyle/>
                    <a:p>
                      <a:pPr algn="l" fontAlgn="b"/>
                      <a:r>
                        <a:rPr lang="en-US" sz="1400" b="0" i="0" u="none" strike="noStrike">
                          <a:effectLst/>
                          <a:latin typeface="Verdana"/>
                        </a:rPr>
                        <a:t>Daisey, Ted</a:t>
                      </a:r>
                    </a:p>
                  </a:txBody>
                  <a:tcPr marL="12700" marR="12700" marT="12700" marB="0" anchor="b">
                    <a:lnL>
                      <a:noFill/>
                    </a:lnL>
                    <a:lnR>
                      <a:noFill/>
                    </a:lnR>
                    <a:lnT>
                      <a:noFill/>
                    </a:lnT>
                    <a:lnB>
                      <a:noFill/>
                    </a:lnB>
                  </a:tcPr>
                </a:tc>
                <a:extLst>
                  <a:ext uri="{0D108BD9-81ED-4DB2-BD59-A6C34878D82A}">
                    <a16:rowId xmlns:a16="http://schemas.microsoft.com/office/drawing/2014/main" xmlns="" val="10003"/>
                  </a:ext>
                </a:extLst>
              </a:tr>
              <a:tr h="228600">
                <a:tc>
                  <a:txBody>
                    <a:bodyPr/>
                    <a:lstStyle/>
                    <a:p>
                      <a:pPr algn="l" fontAlgn="b"/>
                      <a:r>
                        <a:rPr lang="en-US" sz="1400" b="0" i="0" u="none" strike="noStrike">
                          <a:solidFill>
                            <a:srgbClr val="000090"/>
                          </a:solidFill>
                          <a:effectLst/>
                          <a:latin typeface="Verdana"/>
                        </a:rPr>
                        <a:t>Software/Avionics</a:t>
                      </a:r>
                    </a:p>
                  </a:txBody>
                  <a:tcPr marL="12700" marR="12700" marT="12700" marB="0" anchor="b">
                    <a:lnL>
                      <a:noFill/>
                    </a:lnL>
                    <a:lnR>
                      <a:noFill/>
                    </a:lnR>
                    <a:lnT>
                      <a:noFill/>
                    </a:lnT>
                    <a:lnB>
                      <a:noFill/>
                    </a:lnB>
                  </a:tcPr>
                </a:tc>
                <a:tc>
                  <a:txBody>
                    <a:bodyPr/>
                    <a:lstStyle/>
                    <a:p>
                      <a:pPr algn="l" fontAlgn="b"/>
                      <a:r>
                        <a:rPr lang="en-US" sz="1400" b="0" i="0" u="none" strike="noStrike">
                          <a:effectLst/>
                          <a:latin typeface="Verdana"/>
                        </a:rPr>
                        <a:t>Lewis, Christopher</a:t>
                      </a:r>
                    </a:p>
                  </a:txBody>
                  <a:tcPr marL="12700" marR="12700" marT="12700" marB="0" anchor="b">
                    <a:lnL>
                      <a:noFill/>
                    </a:lnL>
                    <a:lnR>
                      <a:noFill/>
                    </a:lnR>
                    <a:lnT>
                      <a:noFill/>
                    </a:lnT>
                    <a:lnB>
                      <a:noFill/>
                    </a:lnB>
                  </a:tcPr>
                </a:tc>
                <a:extLst>
                  <a:ext uri="{0D108BD9-81ED-4DB2-BD59-A6C34878D82A}">
                    <a16:rowId xmlns:a16="http://schemas.microsoft.com/office/drawing/2014/main" xmlns="" val="10004"/>
                  </a:ext>
                </a:extLst>
              </a:tr>
              <a:tr h="228600">
                <a:tc>
                  <a:txBody>
                    <a:bodyPr/>
                    <a:lstStyle/>
                    <a:p>
                      <a:pPr algn="l" fontAlgn="b"/>
                      <a:r>
                        <a:rPr lang="en-US" sz="1400" b="0" i="0" u="none" strike="noStrike" dirty="0">
                          <a:solidFill>
                            <a:srgbClr val="000090"/>
                          </a:solidFill>
                          <a:effectLst/>
                          <a:latin typeface="Verdana"/>
                        </a:rPr>
                        <a:t>Mechanical/Thermal</a:t>
                      </a:r>
                    </a:p>
                  </a:txBody>
                  <a:tcPr marL="12700" marR="12700" marT="12700" marB="0" anchor="b">
                    <a:lnL>
                      <a:noFill/>
                    </a:lnL>
                    <a:lnR>
                      <a:noFill/>
                    </a:lnR>
                    <a:lnT>
                      <a:noFill/>
                    </a:lnT>
                    <a:lnB>
                      <a:noFill/>
                    </a:lnB>
                  </a:tcPr>
                </a:tc>
                <a:tc>
                  <a:txBody>
                    <a:bodyPr/>
                    <a:lstStyle/>
                    <a:p>
                      <a:pPr algn="l" fontAlgn="b"/>
                      <a:r>
                        <a:rPr lang="en-US" sz="1400" b="0" i="0" u="none" strike="noStrike">
                          <a:effectLst/>
                          <a:latin typeface="Verdana"/>
                        </a:rPr>
                        <a:t>Hudeck, John</a:t>
                      </a:r>
                    </a:p>
                  </a:txBody>
                  <a:tcPr marL="12700" marR="12700" marT="12700" marB="0" anchor="b">
                    <a:lnL>
                      <a:noFill/>
                    </a:lnL>
                    <a:lnR>
                      <a:noFill/>
                    </a:lnR>
                    <a:lnT>
                      <a:noFill/>
                    </a:lnT>
                    <a:lnB>
                      <a:noFill/>
                    </a:lnB>
                  </a:tcPr>
                </a:tc>
                <a:extLst>
                  <a:ext uri="{0D108BD9-81ED-4DB2-BD59-A6C34878D82A}">
                    <a16:rowId xmlns:a16="http://schemas.microsoft.com/office/drawing/2014/main" xmlns="" val="10005"/>
                  </a:ext>
                </a:extLst>
              </a:tr>
              <a:tr h="228600">
                <a:tc>
                  <a:txBody>
                    <a:bodyPr/>
                    <a:lstStyle/>
                    <a:p>
                      <a:pPr algn="l" fontAlgn="b"/>
                      <a:r>
                        <a:rPr lang="en-US" sz="1400" b="0" i="0" u="none" strike="noStrike" dirty="0">
                          <a:solidFill>
                            <a:srgbClr val="000090"/>
                          </a:solidFill>
                          <a:effectLst/>
                          <a:latin typeface="Verdana"/>
                        </a:rPr>
                        <a:t>Mechanical/Thermal</a:t>
                      </a:r>
                    </a:p>
                  </a:txBody>
                  <a:tcPr marL="12700" marR="12700" marT="12700" marB="0" anchor="b">
                    <a:lnL>
                      <a:noFill/>
                    </a:lnL>
                    <a:lnR>
                      <a:noFill/>
                    </a:lnR>
                    <a:lnT>
                      <a:noFill/>
                    </a:lnT>
                    <a:lnB>
                      <a:noFill/>
                    </a:lnB>
                  </a:tcPr>
                </a:tc>
                <a:tc>
                  <a:txBody>
                    <a:bodyPr/>
                    <a:lstStyle/>
                    <a:p>
                      <a:pPr algn="l" fontAlgn="b"/>
                      <a:r>
                        <a:rPr lang="en-US" sz="1400" b="0" i="0" u="none" strike="noStrike">
                          <a:effectLst/>
                          <a:latin typeface="Verdana"/>
                        </a:rPr>
                        <a:t>Smith, Sally</a:t>
                      </a:r>
                    </a:p>
                  </a:txBody>
                  <a:tcPr marL="12700" marR="12700" marT="12700" marB="0" anchor="b">
                    <a:lnL>
                      <a:noFill/>
                    </a:lnL>
                    <a:lnR>
                      <a:noFill/>
                    </a:lnR>
                    <a:lnT>
                      <a:noFill/>
                    </a:lnT>
                    <a:lnB>
                      <a:noFill/>
                    </a:lnB>
                  </a:tcPr>
                </a:tc>
                <a:extLst>
                  <a:ext uri="{0D108BD9-81ED-4DB2-BD59-A6C34878D82A}">
                    <a16:rowId xmlns:a16="http://schemas.microsoft.com/office/drawing/2014/main" xmlns="" val="10006"/>
                  </a:ext>
                </a:extLst>
              </a:tr>
              <a:tr h="228600">
                <a:tc>
                  <a:txBody>
                    <a:bodyPr/>
                    <a:lstStyle/>
                    <a:p>
                      <a:pPr algn="l" fontAlgn="b"/>
                      <a:r>
                        <a:rPr lang="en-US" sz="1400" b="0" i="0" u="none" strike="noStrike" dirty="0">
                          <a:solidFill>
                            <a:srgbClr val="000090"/>
                          </a:solidFill>
                          <a:effectLst/>
                          <a:latin typeface="Verdana"/>
                        </a:rPr>
                        <a:t>GN&amp;C</a:t>
                      </a:r>
                    </a:p>
                  </a:txBody>
                  <a:tcPr marL="12700" marR="12700" marT="12700" marB="0" anchor="b">
                    <a:lnL>
                      <a:noFill/>
                    </a:lnL>
                    <a:lnR>
                      <a:noFill/>
                    </a:lnR>
                    <a:lnT>
                      <a:noFill/>
                    </a:lnT>
                    <a:lnB>
                      <a:noFill/>
                    </a:lnB>
                  </a:tcPr>
                </a:tc>
                <a:tc>
                  <a:txBody>
                    <a:bodyPr/>
                    <a:lstStyle/>
                    <a:p>
                      <a:pPr algn="l" fontAlgn="b"/>
                      <a:r>
                        <a:rPr lang="en-US" sz="1400" b="0" i="0" u="none" strike="noStrike" dirty="0" err="1">
                          <a:effectLst/>
                          <a:latin typeface="Verdana"/>
                        </a:rPr>
                        <a:t>Heatwole</a:t>
                      </a:r>
                      <a:r>
                        <a:rPr lang="en-US" sz="1400" b="0" i="0" u="none" strike="noStrike" dirty="0">
                          <a:effectLst/>
                          <a:latin typeface="Verdana"/>
                        </a:rPr>
                        <a:t>, Scott</a:t>
                      </a:r>
                    </a:p>
                  </a:txBody>
                  <a:tcPr marL="12700" marR="12700" marT="12700" marB="0" anchor="b">
                    <a:lnL>
                      <a:noFill/>
                    </a:lnL>
                    <a:lnR>
                      <a:noFill/>
                    </a:lnR>
                    <a:lnT>
                      <a:noFill/>
                    </a:lnT>
                    <a:lnB>
                      <a:noFill/>
                    </a:lnB>
                  </a:tcPr>
                </a:tc>
                <a:extLst>
                  <a:ext uri="{0D108BD9-81ED-4DB2-BD59-A6C34878D82A}">
                    <a16:rowId xmlns:a16="http://schemas.microsoft.com/office/drawing/2014/main" xmlns="" val="10007"/>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302280180"/>
              </p:ext>
            </p:extLst>
          </p:nvPr>
        </p:nvGraphicFramePr>
        <p:xfrm>
          <a:off x="1917700" y="2971800"/>
          <a:ext cx="4102100" cy="3200400"/>
        </p:xfrm>
        <a:graphic>
          <a:graphicData uri="http://schemas.openxmlformats.org/drawingml/2006/table">
            <a:tbl>
              <a:tblPr/>
              <a:tblGrid>
                <a:gridCol w="2019300">
                  <a:extLst>
                    <a:ext uri="{9D8B030D-6E8A-4147-A177-3AD203B41FA5}">
                      <a16:colId xmlns:a16="http://schemas.microsoft.com/office/drawing/2014/main" xmlns="" val="20000"/>
                    </a:ext>
                  </a:extLst>
                </a:gridCol>
                <a:gridCol w="2082800">
                  <a:extLst>
                    <a:ext uri="{9D8B030D-6E8A-4147-A177-3AD203B41FA5}">
                      <a16:colId xmlns:a16="http://schemas.microsoft.com/office/drawing/2014/main" xmlns="" val="20001"/>
                    </a:ext>
                  </a:extLst>
                </a:gridCol>
              </a:tblGrid>
              <a:tr h="228600">
                <a:tc gridSpan="2">
                  <a:txBody>
                    <a:bodyPr/>
                    <a:lstStyle/>
                    <a:p>
                      <a:pPr algn="l" fontAlgn="b"/>
                      <a:r>
                        <a:rPr lang="en-US" sz="1400" b="1" i="0" u="none" strike="noStrike" dirty="0" smtClean="0">
                          <a:effectLst/>
                          <a:latin typeface="Verdana"/>
                        </a:rPr>
                        <a:t>Instrument (Greenbelt, MD)</a:t>
                      </a:r>
                      <a:endParaRPr lang="en-US" sz="1400" b="1" i="0" u="none" strike="noStrike" dirty="0">
                        <a:effectLst/>
                        <a:latin typeface="Verdana"/>
                      </a:endParaRPr>
                    </a:p>
                  </a:txBody>
                  <a:tcPr marL="12700" marR="12700" marT="12700" marB="0" anchor="b">
                    <a:lnL>
                      <a:noFill/>
                    </a:lnL>
                    <a:lnR>
                      <a:noFill/>
                    </a:lnR>
                    <a:lnT>
                      <a:noFill/>
                    </a:lnT>
                    <a:lnB>
                      <a:noFill/>
                    </a:lnB>
                  </a:tcPr>
                </a:tc>
                <a:tc hMerge="1">
                  <a:txBody>
                    <a:bodyPr/>
                    <a:lstStyle/>
                    <a:p>
                      <a:pPr algn="l" fontAlgn="b"/>
                      <a:endParaRPr lang="en-US" sz="1400" b="0" i="0" u="none" strike="noStrike" dirty="0">
                        <a:effectLst/>
                        <a:latin typeface="Verdana"/>
                      </a:endParaRPr>
                    </a:p>
                  </a:txBody>
                  <a:tcPr marL="12700" marR="12700" marT="12700" marB="0" anchor="b">
                    <a:lnL>
                      <a:noFill/>
                    </a:lnL>
                    <a:lnR>
                      <a:noFill/>
                    </a:lnR>
                    <a:lnT>
                      <a:noFill/>
                    </a:lnT>
                    <a:lnB>
                      <a:noFill/>
                    </a:lnB>
                  </a:tcPr>
                </a:tc>
                <a:extLst>
                  <a:ext uri="{0D108BD9-81ED-4DB2-BD59-A6C34878D82A}">
                    <a16:rowId xmlns:a16="http://schemas.microsoft.com/office/drawing/2014/main" xmlns="" val="10000"/>
                  </a:ext>
                </a:extLst>
              </a:tr>
              <a:tr h="228600">
                <a:tc>
                  <a:txBody>
                    <a:bodyPr/>
                    <a:lstStyle/>
                    <a:p>
                      <a:pPr algn="l" fontAlgn="b">
                        <a:spcAft>
                          <a:spcPts val="0"/>
                        </a:spcAft>
                      </a:pPr>
                      <a:r>
                        <a:rPr lang="en-US" sz="1400" b="0" i="0" u="none" strike="noStrike" dirty="0">
                          <a:solidFill>
                            <a:srgbClr val="000090"/>
                          </a:solidFill>
                          <a:effectLst/>
                          <a:latin typeface="Verdana"/>
                        </a:rPr>
                        <a:t>Inst. Scientist</a:t>
                      </a:r>
                    </a:p>
                  </a:txBody>
                  <a:tcPr marL="12700" marR="12700" marT="12700" marB="0" anchor="b">
                    <a:lnL>
                      <a:noFill/>
                    </a:lnL>
                    <a:lnR>
                      <a:noFill/>
                    </a:lnR>
                    <a:lnT>
                      <a:noFill/>
                    </a:lnT>
                    <a:lnB>
                      <a:noFill/>
                    </a:lnB>
                  </a:tcPr>
                </a:tc>
                <a:tc>
                  <a:txBody>
                    <a:bodyPr/>
                    <a:lstStyle/>
                    <a:p>
                      <a:pPr algn="l" fontAlgn="b">
                        <a:spcAft>
                          <a:spcPts val="0"/>
                        </a:spcAft>
                      </a:pPr>
                      <a:r>
                        <a:rPr lang="en-US" sz="1400" b="0" i="0" u="none" strike="noStrike">
                          <a:effectLst/>
                          <a:latin typeface="Verdana"/>
                        </a:rPr>
                        <a:t>Racette, Paul</a:t>
                      </a:r>
                    </a:p>
                  </a:txBody>
                  <a:tcPr marL="12700" marR="12700" marT="12700" marB="0" anchor="b">
                    <a:lnL>
                      <a:noFill/>
                    </a:lnL>
                    <a:lnR>
                      <a:noFill/>
                    </a:lnR>
                    <a:lnT>
                      <a:noFill/>
                    </a:lnT>
                    <a:lnB>
                      <a:noFill/>
                    </a:lnB>
                  </a:tcPr>
                </a:tc>
                <a:extLst>
                  <a:ext uri="{0D108BD9-81ED-4DB2-BD59-A6C34878D82A}">
                    <a16:rowId xmlns:a16="http://schemas.microsoft.com/office/drawing/2014/main" xmlns="" val="10001"/>
                  </a:ext>
                </a:extLst>
              </a:tr>
              <a:tr h="228600">
                <a:tc>
                  <a:txBody>
                    <a:bodyPr/>
                    <a:lstStyle/>
                    <a:p>
                      <a:pPr algn="l" fontAlgn="b">
                        <a:spcAft>
                          <a:spcPts val="0"/>
                        </a:spcAft>
                      </a:pPr>
                      <a:r>
                        <a:rPr lang="en-US" sz="1400" b="0" i="0" u="none" strike="noStrike" dirty="0">
                          <a:solidFill>
                            <a:srgbClr val="000090"/>
                          </a:solidFill>
                          <a:effectLst/>
                          <a:latin typeface="Verdana"/>
                        </a:rPr>
                        <a:t>Inst. Lead</a:t>
                      </a:r>
                    </a:p>
                  </a:txBody>
                  <a:tcPr marL="12700" marR="12700" marT="12700" marB="0" anchor="b">
                    <a:lnL>
                      <a:noFill/>
                    </a:lnL>
                    <a:lnR>
                      <a:noFill/>
                    </a:lnR>
                    <a:lnT>
                      <a:noFill/>
                    </a:lnT>
                    <a:lnB>
                      <a:noFill/>
                    </a:lnB>
                  </a:tcPr>
                </a:tc>
                <a:tc>
                  <a:txBody>
                    <a:bodyPr/>
                    <a:lstStyle/>
                    <a:p>
                      <a:pPr algn="l" fontAlgn="b">
                        <a:spcAft>
                          <a:spcPts val="0"/>
                        </a:spcAft>
                      </a:pPr>
                      <a:r>
                        <a:rPr lang="en-US" sz="1400" b="0" i="0" u="none" strike="noStrike" dirty="0" err="1">
                          <a:effectLst/>
                          <a:latin typeface="Verdana"/>
                        </a:rPr>
                        <a:t>Ehsan</a:t>
                      </a:r>
                      <a:r>
                        <a:rPr lang="en-US" sz="1400" b="0" i="0" u="none" strike="noStrike" dirty="0">
                          <a:effectLst/>
                          <a:latin typeface="Verdana"/>
                        </a:rPr>
                        <a:t>, </a:t>
                      </a:r>
                      <a:r>
                        <a:rPr lang="en-US" sz="1400" b="0" i="0" u="none" strike="noStrike" dirty="0" err="1">
                          <a:effectLst/>
                          <a:latin typeface="Verdana"/>
                        </a:rPr>
                        <a:t>Negar</a:t>
                      </a:r>
                      <a:endParaRPr lang="en-US" sz="1400" b="0" i="0" u="none" strike="noStrike" dirty="0">
                        <a:effectLst/>
                        <a:latin typeface="Verdana"/>
                      </a:endParaRPr>
                    </a:p>
                  </a:txBody>
                  <a:tcPr marL="12700" marR="12700" marT="12700" marB="0" anchor="b">
                    <a:lnL>
                      <a:noFill/>
                    </a:lnL>
                    <a:lnR>
                      <a:noFill/>
                    </a:lnR>
                    <a:lnT>
                      <a:noFill/>
                    </a:lnT>
                    <a:lnB>
                      <a:noFill/>
                    </a:lnB>
                  </a:tcPr>
                </a:tc>
                <a:extLst>
                  <a:ext uri="{0D108BD9-81ED-4DB2-BD59-A6C34878D82A}">
                    <a16:rowId xmlns:a16="http://schemas.microsoft.com/office/drawing/2014/main" xmlns="" val="10002"/>
                  </a:ext>
                </a:extLst>
              </a:tr>
              <a:tr h="228600">
                <a:tc>
                  <a:txBody>
                    <a:bodyPr/>
                    <a:lstStyle/>
                    <a:p>
                      <a:pPr algn="l" fontAlgn="b">
                        <a:spcAft>
                          <a:spcPts val="0"/>
                        </a:spcAft>
                      </a:pPr>
                      <a:r>
                        <a:rPr lang="en-US" sz="1400" b="0" i="0" u="none" strike="noStrike" dirty="0">
                          <a:solidFill>
                            <a:srgbClr val="000090"/>
                          </a:solidFill>
                          <a:effectLst/>
                          <a:latin typeface="Verdana"/>
                        </a:rPr>
                        <a:t>Antenna Engr.</a:t>
                      </a:r>
                    </a:p>
                  </a:txBody>
                  <a:tcPr marL="12700" marR="12700" marT="0" marB="0" anchor="b">
                    <a:lnL>
                      <a:noFill/>
                    </a:lnL>
                    <a:lnR>
                      <a:noFill/>
                    </a:lnR>
                    <a:lnT>
                      <a:noFill/>
                    </a:lnT>
                    <a:lnB>
                      <a:noFill/>
                    </a:lnB>
                  </a:tcPr>
                </a:tc>
                <a:tc>
                  <a:txBody>
                    <a:bodyPr/>
                    <a:lstStyle/>
                    <a:p>
                      <a:pPr algn="l" fontAlgn="b">
                        <a:spcAft>
                          <a:spcPts val="0"/>
                        </a:spcAft>
                      </a:pPr>
                      <a:r>
                        <a:rPr lang="en-US" sz="1400" b="0" i="0" u="none" strike="noStrike">
                          <a:effectLst/>
                          <a:latin typeface="Verdana"/>
                        </a:rPr>
                        <a:t>Du Toit, Neils</a:t>
                      </a:r>
                    </a:p>
                  </a:txBody>
                  <a:tcPr marL="12700" marR="12700" marT="12700" marB="0" anchor="b">
                    <a:lnL>
                      <a:noFill/>
                    </a:lnL>
                    <a:lnR>
                      <a:noFill/>
                    </a:lnR>
                    <a:lnT>
                      <a:noFill/>
                    </a:lnT>
                    <a:lnB>
                      <a:noFill/>
                    </a:lnB>
                  </a:tcPr>
                </a:tc>
                <a:extLst>
                  <a:ext uri="{0D108BD9-81ED-4DB2-BD59-A6C34878D82A}">
                    <a16:rowId xmlns:a16="http://schemas.microsoft.com/office/drawing/2014/main" xmlns="" val="10003"/>
                  </a:ext>
                </a:extLst>
              </a:tr>
              <a:tr h="228600">
                <a:tc>
                  <a:txBody>
                    <a:bodyPr/>
                    <a:lstStyle/>
                    <a:p>
                      <a:pPr algn="l" fontAlgn="b">
                        <a:spcAft>
                          <a:spcPts val="0"/>
                        </a:spcAft>
                      </a:pPr>
                      <a:r>
                        <a:rPr lang="en-US" sz="1400" b="0" i="0" u="none" strike="noStrike" dirty="0">
                          <a:solidFill>
                            <a:srgbClr val="000090"/>
                          </a:solidFill>
                          <a:effectLst/>
                          <a:latin typeface="Verdana"/>
                        </a:rPr>
                        <a:t>Integration</a:t>
                      </a:r>
                    </a:p>
                  </a:txBody>
                  <a:tcPr marL="12700" marR="12700" marT="12700" marB="0" anchor="b">
                    <a:lnL>
                      <a:noFill/>
                    </a:lnL>
                    <a:lnR>
                      <a:noFill/>
                    </a:lnR>
                    <a:lnT>
                      <a:noFill/>
                    </a:lnT>
                    <a:lnB>
                      <a:noFill/>
                    </a:lnB>
                  </a:tcPr>
                </a:tc>
                <a:tc>
                  <a:txBody>
                    <a:bodyPr/>
                    <a:lstStyle/>
                    <a:p>
                      <a:pPr algn="l" fontAlgn="b">
                        <a:spcAft>
                          <a:spcPts val="0"/>
                        </a:spcAft>
                      </a:pPr>
                      <a:r>
                        <a:rPr lang="en-US" sz="1400" b="0" i="0" u="none" strike="noStrike" dirty="0" err="1">
                          <a:effectLst/>
                          <a:latin typeface="Verdana"/>
                        </a:rPr>
                        <a:t>Horgan</a:t>
                      </a:r>
                      <a:r>
                        <a:rPr lang="en-US" sz="1400" b="0" i="0" u="none" strike="noStrike" dirty="0">
                          <a:effectLst/>
                          <a:latin typeface="Verdana"/>
                        </a:rPr>
                        <a:t>, Kevin</a:t>
                      </a:r>
                    </a:p>
                  </a:txBody>
                  <a:tcPr marL="12700" marR="12700" marT="12700" marB="0" anchor="b">
                    <a:lnL>
                      <a:noFill/>
                    </a:lnL>
                    <a:lnR>
                      <a:noFill/>
                    </a:lnR>
                    <a:lnT>
                      <a:noFill/>
                    </a:lnT>
                    <a:lnB>
                      <a:noFill/>
                    </a:lnB>
                  </a:tcPr>
                </a:tc>
                <a:extLst>
                  <a:ext uri="{0D108BD9-81ED-4DB2-BD59-A6C34878D82A}">
                    <a16:rowId xmlns:a16="http://schemas.microsoft.com/office/drawing/2014/main" xmlns="" val="10004"/>
                  </a:ext>
                </a:extLst>
              </a:tr>
              <a:tr h="228600">
                <a:tc>
                  <a:txBody>
                    <a:bodyPr/>
                    <a:lstStyle/>
                    <a:p>
                      <a:pPr algn="l" fontAlgn="b">
                        <a:spcAft>
                          <a:spcPts val="0"/>
                        </a:spcAft>
                      </a:pPr>
                      <a:r>
                        <a:rPr lang="en-US" sz="1400" b="0" i="0" u="none" strike="noStrike" dirty="0">
                          <a:solidFill>
                            <a:srgbClr val="000090"/>
                          </a:solidFill>
                          <a:effectLst/>
                          <a:latin typeface="Verdana"/>
                        </a:rPr>
                        <a:t>IF subassembly</a:t>
                      </a:r>
                    </a:p>
                  </a:txBody>
                  <a:tcPr marL="12700" marR="12700" marT="12700" marB="0" anchor="b">
                    <a:lnL>
                      <a:noFill/>
                    </a:lnL>
                    <a:lnR>
                      <a:noFill/>
                    </a:lnR>
                    <a:lnT>
                      <a:noFill/>
                    </a:lnT>
                    <a:lnB>
                      <a:noFill/>
                    </a:lnB>
                  </a:tcPr>
                </a:tc>
                <a:tc>
                  <a:txBody>
                    <a:bodyPr/>
                    <a:lstStyle/>
                    <a:p>
                      <a:pPr algn="l" fontAlgn="b">
                        <a:spcAft>
                          <a:spcPts val="0"/>
                        </a:spcAft>
                      </a:pPr>
                      <a:r>
                        <a:rPr lang="en-US" sz="1400" b="0" i="0" u="none" strike="noStrike">
                          <a:effectLst/>
                          <a:latin typeface="Verdana"/>
                        </a:rPr>
                        <a:t>Lucey, Jared</a:t>
                      </a:r>
                    </a:p>
                  </a:txBody>
                  <a:tcPr marL="12700" marR="12700" marT="12700" marB="0" anchor="b">
                    <a:lnL>
                      <a:noFill/>
                    </a:lnL>
                    <a:lnR>
                      <a:noFill/>
                    </a:lnR>
                    <a:lnT>
                      <a:noFill/>
                    </a:lnT>
                    <a:lnB>
                      <a:noFill/>
                    </a:lnB>
                  </a:tcPr>
                </a:tc>
                <a:extLst>
                  <a:ext uri="{0D108BD9-81ED-4DB2-BD59-A6C34878D82A}">
                    <a16:rowId xmlns:a16="http://schemas.microsoft.com/office/drawing/2014/main" xmlns="" val="10005"/>
                  </a:ext>
                </a:extLst>
              </a:tr>
              <a:tr h="228600">
                <a:tc>
                  <a:txBody>
                    <a:bodyPr/>
                    <a:lstStyle/>
                    <a:p>
                      <a:pPr algn="l" fontAlgn="b">
                        <a:spcAft>
                          <a:spcPts val="0"/>
                        </a:spcAft>
                      </a:pPr>
                      <a:r>
                        <a:rPr lang="en-US" sz="1400" b="0" i="0" u="none" strike="noStrike" dirty="0">
                          <a:solidFill>
                            <a:srgbClr val="000090"/>
                          </a:solidFill>
                          <a:effectLst/>
                          <a:latin typeface="Verdana"/>
                        </a:rPr>
                        <a:t>Power</a:t>
                      </a:r>
                    </a:p>
                  </a:txBody>
                  <a:tcPr marL="12700" marR="12700" marT="12700" marB="0" anchor="b">
                    <a:lnL>
                      <a:noFill/>
                    </a:lnL>
                    <a:lnR>
                      <a:noFill/>
                    </a:lnR>
                    <a:lnT>
                      <a:noFill/>
                    </a:lnT>
                    <a:lnB>
                      <a:noFill/>
                    </a:lnB>
                  </a:tcPr>
                </a:tc>
                <a:tc>
                  <a:txBody>
                    <a:bodyPr/>
                    <a:lstStyle/>
                    <a:p>
                      <a:pPr algn="l" fontAlgn="b">
                        <a:spcAft>
                          <a:spcPts val="0"/>
                        </a:spcAft>
                      </a:pPr>
                      <a:r>
                        <a:rPr lang="en-US" sz="1400" b="0" i="0" u="none" strike="noStrike" dirty="0" err="1">
                          <a:effectLst/>
                          <a:latin typeface="Verdana"/>
                        </a:rPr>
                        <a:t>Pellerano</a:t>
                      </a:r>
                      <a:r>
                        <a:rPr lang="en-US" sz="1400" b="0" i="0" u="none" strike="noStrike" dirty="0">
                          <a:effectLst/>
                          <a:latin typeface="Verdana"/>
                        </a:rPr>
                        <a:t>, </a:t>
                      </a:r>
                      <a:r>
                        <a:rPr lang="en-US" sz="1400" b="0" i="0" u="none" strike="noStrike" dirty="0" err="1">
                          <a:effectLst/>
                          <a:latin typeface="Verdana"/>
                        </a:rPr>
                        <a:t>Armi</a:t>
                      </a:r>
                      <a:endParaRPr lang="en-US" sz="1400" b="0" i="0" u="none" strike="noStrike" dirty="0">
                        <a:effectLst/>
                        <a:latin typeface="Verdana"/>
                      </a:endParaRPr>
                    </a:p>
                  </a:txBody>
                  <a:tcPr marL="12700" marR="12700" marT="12700" marB="0" anchor="b">
                    <a:lnL>
                      <a:noFill/>
                    </a:lnL>
                    <a:lnR>
                      <a:noFill/>
                    </a:lnR>
                    <a:lnT>
                      <a:noFill/>
                    </a:lnT>
                    <a:lnB>
                      <a:noFill/>
                    </a:lnB>
                  </a:tcPr>
                </a:tc>
                <a:extLst>
                  <a:ext uri="{0D108BD9-81ED-4DB2-BD59-A6C34878D82A}">
                    <a16:rowId xmlns:a16="http://schemas.microsoft.com/office/drawing/2014/main" xmlns="" val="10006"/>
                  </a:ext>
                </a:extLst>
              </a:tr>
              <a:tr h="228600">
                <a:tc>
                  <a:txBody>
                    <a:bodyPr/>
                    <a:lstStyle/>
                    <a:p>
                      <a:pPr algn="l" fontAlgn="b">
                        <a:spcAft>
                          <a:spcPts val="0"/>
                        </a:spcAft>
                      </a:pPr>
                      <a:r>
                        <a:rPr lang="en-US" sz="1400" b="0" i="0" u="none" strike="noStrike" dirty="0">
                          <a:solidFill>
                            <a:srgbClr val="000090"/>
                          </a:solidFill>
                          <a:effectLst/>
                          <a:latin typeface="Verdana"/>
                        </a:rPr>
                        <a:t>Power</a:t>
                      </a:r>
                    </a:p>
                  </a:txBody>
                  <a:tcPr marL="12700" marR="12700" marT="12700" marB="0" anchor="b">
                    <a:lnL>
                      <a:noFill/>
                    </a:lnL>
                    <a:lnR>
                      <a:noFill/>
                    </a:lnR>
                    <a:lnT>
                      <a:noFill/>
                    </a:lnT>
                    <a:lnB>
                      <a:noFill/>
                    </a:lnB>
                  </a:tcPr>
                </a:tc>
                <a:tc>
                  <a:txBody>
                    <a:bodyPr/>
                    <a:lstStyle/>
                    <a:p>
                      <a:pPr algn="l" fontAlgn="b">
                        <a:spcAft>
                          <a:spcPts val="0"/>
                        </a:spcAft>
                      </a:pPr>
                      <a:r>
                        <a:rPr lang="en-US" sz="1400" b="0" i="0" u="none" strike="noStrike">
                          <a:effectLst/>
                          <a:latin typeface="Verdana"/>
                        </a:rPr>
                        <a:t>Ortiz-Acosta, Melyane</a:t>
                      </a:r>
                    </a:p>
                  </a:txBody>
                  <a:tcPr marL="12700" marR="12700" marT="12700" marB="0" anchor="b">
                    <a:lnL>
                      <a:noFill/>
                    </a:lnL>
                    <a:lnR>
                      <a:noFill/>
                    </a:lnR>
                    <a:lnT>
                      <a:noFill/>
                    </a:lnT>
                    <a:lnB>
                      <a:noFill/>
                    </a:lnB>
                  </a:tcPr>
                </a:tc>
                <a:extLst>
                  <a:ext uri="{0D108BD9-81ED-4DB2-BD59-A6C34878D82A}">
                    <a16:rowId xmlns:a16="http://schemas.microsoft.com/office/drawing/2014/main" xmlns="" val="10007"/>
                  </a:ext>
                </a:extLst>
              </a:tr>
              <a:tr h="228600">
                <a:tc>
                  <a:txBody>
                    <a:bodyPr/>
                    <a:lstStyle/>
                    <a:p>
                      <a:pPr algn="l" fontAlgn="b">
                        <a:spcAft>
                          <a:spcPts val="0"/>
                        </a:spcAft>
                      </a:pPr>
                      <a:r>
                        <a:rPr lang="en-US" sz="1400" b="0" i="0" u="none" strike="noStrike" dirty="0">
                          <a:solidFill>
                            <a:srgbClr val="000090"/>
                          </a:solidFill>
                          <a:effectLst/>
                          <a:latin typeface="Verdana"/>
                        </a:rPr>
                        <a:t>Mechanical Engr.</a:t>
                      </a:r>
                    </a:p>
                  </a:txBody>
                  <a:tcPr marL="12700" marR="12700" marT="12700" marB="0" anchor="b">
                    <a:lnL>
                      <a:noFill/>
                    </a:lnL>
                    <a:lnR>
                      <a:noFill/>
                    </a:lnR>
                    <a:lnT>
                      <a:noFill/>
                    </a:lnT>
                    <a:lnB>
                      <a:noFill/>
                    </a:lnB>
                  </a:tcPr>
                </a:tc>
                <a:tc>
                  <a:txBody>
                    <a:bodyPr/>
                    <a:lstStyle/>
                    <a:p>
                      <a:pPr algn="l" fontAlgn="b">
                        <a:spcAft>
                          <a:spcPts val="0"/>
                        </a:spcAft>
                      </a:pPr>
                      <a:r>
                        <a:rPr lang="en-US" sz="1400" b="0" i="0" u="none" strike="noStrike">
                          <a:effectLst/>
                          <a:latin typeface="Verdana"/>
                        </a:rPr>
                        <a:t>Solly, Michael</a:t>
                      </a:r>
                    </a:p>
                  </a:txBody>
                  <a:tcPr marL="12700" marR="12700" marT="12700" marB="0" anchor="b">
                    <a:lnL>
                      <a:noFill/>
                    </a:lnL>
                    <a:lnR>
                      <a:noFill/>
                    </a:lnR>
                    <a:lnT>
                      <a:noFill/>
                    </a:lnT>
                    <a:lnB>
                      <a:noFill/>
                    </a:lnB>
                  </a:tcPr>
                </a:tc>
                <a:extLst>
                  <a:ext uri="{0D108BD9-81ED-4DB2-BD59-A6C34878D82A}">
                    <a16:rowId xmlns:a16="http://schemas.microsoft.com/office/drawing/2014/main" xmlns="" val="10008"/>
                  </a:ext>
                </a:extLst>
              </a:tr>
              <a:tr h="228600">
                <a:tc>
                  <a:txBody>
                    <a:bodyPr/>
                    <a:lstStyle/>
                    <a:p>
                      <a:pPr algn="l" fontAlgn="b">
                        <a:spcAft>
                          <a:spcPts val="0"/>
                        </a:spcAft>
                      </a:pPr>
                      <a:r>
                        <a:rPr lang="en-US" sz="1400" b="0" i="0" u="none" strike="noStrike" dirty="0" smtClean="0">
                          <a:solidFill>
                            <a:srgbClr val="000090"/>
                          </a:solidFill>
                          <a:effectLst/>
                          <a:latin typeface="Verdana"/>
                        </a:rPr>
                        <a:t>Parts</a:t>
                      </a:r>
                      <a:r>
                        <a:rPr lang="en-US" sz="1400" b="0" i="0" u="none" strike="noStrike" baseline="0" dirty="0" smtClean="0">
                          <a:solidFill>
                            <a:srgbClr val="000090"/>
                          </a:solidFill>
                          <a:effectLst/>
                          <a:latin typeface="Verdana"/>
                        </a:rPr>
                        <a:t> Support</a:t>
                      </a:r>
                      <a:endParaRPr lang="en-US" sz="1400" b="0" i="0" u="none" strike="noStrike" dirty="0">
                        <a:solidFill>
                          <a:srgbClr val="000090"/>
                        </a:solidFill>
                        <a:effectLst/>
                        <a:latin typeface="Verdana"/>
                      </a:endParaRPr>
                    </a:p>
                  </a:txBody>
                  <a:tcPr marL="12700" marR="12700" marT="0" marB="0">
                    <a:lnL>
                      <a:noFill/>
                    </a:lnL>
                    <a:lnR>
                      <a:noFill/>
                    </a:lnR>
                    <a:lnT>
                      <a:noFill/>
                    </a:lnT>
                    <a:lnB>
                      <a:noFill/>
                    </a:lnB>
                  </a:tcPr>
                </a:tc>
                <a:tc>
                  <a:txBody>
                    <a:bodyPr/>
                    <a:lstStyle/>
                    <a:p>
                      <a:pPr algn="l" fontAlgn="ctr">
                        <a:spcAft>
                          <a:spcPts val="0"/>
                        </a:spcAft>
                      </a:pPr>
                      <a:r>
                        <a:rPr lang="en-US" sz="1400" b="0" i="0" u="none" strike="noStrike" dirty="0">
                          <a:solidFill>
                            <a:srgbClr val="000000"/>
                          </a:solidFill>
                          <a:effectLst/>
                          <a:latin typeface="Arial"/>
                        </a:rPr>
                        <a:t>Fetter, Lula (Lu)</a:t>
                      </a:r>
                    </a:p>
                  </a:txBody>
                  <a:tcPr marL="12700" marR="12700" marT="12700" marB="0" anchor="ctr">
                    <a:lnL>
                      <a:noFill/>
                    </a:lnL>
                    <a:lnR>
                      <a:noFill/>
                    </a:lnR>
                    <a:lnT>
                      <a:noFill/>
                    </a:lnT>
                    <a:lnB>
                      <a:noFill/>
                    </a:lnB>
                  </a:tcPr>
                </a:tc>
                <a:extLst>
                  <a:ext uri="{0D108BD9-81ED-4DB2-BD59-A6C34878D82A}">
                    <a16:rowId xmlns:a16="http://schemas.microsoft.com/office/drawing/2014/main" xmlns="" val="10009"/>
                  </a:ext>
                </a:extLst>
              </a:tr>
              <a:tr h="228600">
                <a:tc>
                  <a:txBody>
                    <a:bodyPr/>
                    <a:lstStyle/>
                    <a:p>
                      <a:pPr algn="l" fontAlgn="b">
                        <a:spcAft>
                          <a:spcPts val="0"/>
                        </a:spcAft>
                      </a:pPr>
                      <a:r>
                        <a:rPr lang="en-US" sz="1400" b="0" i="0" u="none" strike="noStrike" dirty="0">
                          <a:solidFill>
                            <a:srgbClr val="000090"/>
                          </a:solidFill>
                          <a:effectLst/>
                          <a:latin typeface="Verdana"/>
                        </a:rPr>
                        <a:t>DSP Engr.</a:t>
                      </a:r>
                    </a:p>
                  </a:txBody>
                  <a:tcPr marL="12700" marR="12700" marT="12700" marB="0" anchor="b">
                    <a:lnL>
                      <a:noFill/>
                    </a:lnL>
                    <a:lnR>
                      <a:noFill/>
                    </a:lnR>
                    <a:lnT>
                      <a:noFill/>
                    </a:lnT>
                    <a:lnB>
                      <a:noFill/>
                    </a:lnB>
                  </a:tcPr>
                </a:tc>
                <a:tc>
                  <a:txBody>
                    <a:bodyPr/>
                    <a:lstStyle/>
                    <a:p>
                      <a:pPr algn="l" fontAlgn="b">
                        <a:spcAft>
                          <a:spcPts val="0"/>
                        </a:spcAft>
                      </a:pPr>
                      <a:r>
                        <a:rPr lang="en-US" sz="1400" b="0" i="0" u="none" strike="noStrike" dirty="0">
                          <a:effectLst/>
                          <a:latin typeface="Verdana"/>
                        </a:rPr>
                        <a:t>Wong, Mark (</a:t>
                      </a:r>
                      <a:r>
                        <a:rPr lang="en-US" sz="1400" b="0" i="0" u="none" strike="noStrike" dirty="0" err="1">
                          <a:effectLst/>
                          <a:latin typeface="Verdana"/>
                        </a:rPr>
                        <a:t>Englin</a:t>
                      </a:r>
                      <a:r>
                        <a:rPr lang="en-US" sz="1400" b="0" i="0" u="none" strike="noStrike" dirty="0">
                          <a:effectLst/>
                          <a:latin typeface="Verdana"/>
                        </a:rPr>
                        <a:t>)</a:t>
                      </a:r>
                    </a:p>
                  </a:txBody>
                  <a:tcPr marL="12700" marR="12700" marT="12700" marB="0" anchor="b">
                    <a:lnL>
                      <a:noFill/>
                    </a:lnL>
                    <a:lnR>
                      <a:noFill/>
                    </a:lnR>
                    <a:lnT>
                      <a:noFill/>
                    </a:lnT>
                    <a:lnB>
                      <a:noFill/>
                    </a:lnB>
                  </a:tcPr>
                </a:tc>
                <a:extLst>
                  <a:ext uri="{0D108BD9-81ED-4DB2-BD59-A6C34878D82A}">
                    <a16:rowId xmlns:a16="http://schemas.microsoft.com/office/drawing/2014/main" xmlns="" val="10010"/>
                  </a:ext>
                </a:extLst>
              </a:tr>
              <a:tr h="228600">
                <a:tc>
                  <a:txBody>
                    <a:bodyPr/>
                    <a:lstStyle/>
                    <a:p>
                      <a:pPr algn="l" fontAlgn="b">
                        <a:spcAft>
                          <a:spcPts val="0"/>
                        </a:spcAft>
                      </a:pPr>
                      <a:r>
                        <a:rPr lang="en-US" sz="1400" b="0" i="0" u="none" strike="noStrike" dirty="0" err="1" smtClean="0">
                          <a:solidFill>
                            <a:srgbClr val="000090"/>
                          </a:solidFill>
                          <a:effectLst/>
                          <a:latin typeface="Verdana"/>
                        </a:rPr>
                        <a:t>Inst</a:t>
                      </a:r>
                      <a:r>
                        <a:rPr lang="en-US" sz="1400" b="0" i="0" u="none" strike="noStrike" dirty="0" smtClean="0">
                          <a:solidFill>
                            <a:srgbClr val="000090"/>
                          </a:solidFill>
                          <a:effectLst/>
                          <a:latin typeface="Verdana"/>
                        </a:rPr>
                        <a:t> Video</a:t>
                      </a:r>
                      <a:r>
                        <a:rPr lang="en-US" sz="1400" b="0" i="0" u="none" strike="noStrike" baseline="0" dirty="0" smtClean="0">
                          <a:solidFill>
                            <a:srgbClr val="000090"/>
                          </a:solidFill>
                          <a:effectLst/>
                          <a:latin typeface="Verdana"/>
                        </a:rPr>
                        <a:t> Amp/RIC</a:t>
                      </a:r>
                      <a:endParaRPr lang="en-US" sz="1400" b="0" i="0" u="none" strike="noStrike" dirty="0">
                        <a:solidFill>
                          <a:srgbClr val="000090"/>
                        </a:solidFill>
                        <a:effectLst/>
                        <a:latin typeface="Verdana"/>
                      </a:endParaRPr>
                    </a:p>
                  </a:txBody>
                  <a:tcPr marL="12700" marR="12700" marT="12700" marB="0">
                    <a:lnL>
                      <a:noFill/>
                    </a:lnL>
                    <a:lnR>
                      <a:noFill/>
                    </a:lnR>
                    <a:lnT>
                      <a:noFill/>
                    </a:lnT>
                    <a:lnB>
                      <a:noFill/>
                    </a:lnB>
                  </a:tcPr>
                </a:tc>
                <a:tc>
                  <a:txBody>
                    <a:bodyPr/>
                    <a:lstStyle/>
                    <a:p>
                      <a:pPr algn="l" fontAlgn="b">
                        <a:spcAft>
                          <a:spcPts val="0"/>
                        </a:spcAft>
                      </a:pPr>
                      <a:r>
                        <a:rPr lang="en-US" sz="1400" b="0" i="0" u="none" strike="noStrike" dirty="0">
                          <a:effectLst/>
                          <a:latin typeface="Verdana"/>
                        </a:rPr>
                        <a:t>Lu, Daniel</a:t>
                      </a:r>
                    </a:p>
                  </a:txBody>
                  <a:tcPr marL="12700" marR="12700" marT="12700" marB="0" anchor="b">
                    <a:lnL>
                      <a:noFill/>
                    </a:lnL>
                    <a:lnR>
                      <a:noFill/>
                    </a:lnR>
                    <a:lnT>
                      <a:noFill/>
                    </a:lnT>
                    <a:lnB>
                      <a:noFill/>
                    </a:lnB>
                  </a:tcPr>
                </a:tc>
                <a:extLst>
                  <a:ext uri="{0D108BD9-81ED-4DB2-BD59-A6C34878D82A}">
                    <a16:rowId xmlns:a16="http://schemas.microsoft.com/office/drawing/2014/main" xmlns="" val="10011"/>
                  </a:ext>
                </a:extLst>
              </a:tr>
              <a:tr h="228600">
                <a:tc>
                  <a:txBody>
                    <a:bodyPr/>
                    <a:lstStyle/>
                    <a:p>
                      <a:pPr algn="l" fontAlgn="b">
                        <a:spcAft>
                          <a:spcPts val="0"/>
                        </a:spcAft>
                      </a:pPr>
                      <a:r>
                        <a:rPr lang="en-US" sz="1400" b="0" i="0" u="none" strike="noStrike" dirty="0">
                          <a:solidFill>
                            <a:srgbClr val="000090"/>
                          </a:solidFill>
                          <a:effectLst/>
                          <a:latin typeface="Verdana"/>
                        </a:rPr>
                        <a:t>RF Engr.</a:t>
                      </a:r>
                    </a:p>
                  </a:txBody>
                  <a:tcPr marL="12700" marR="12700" marT="12700" marB="0" anchor="b">
                    <a:lnL>
                      <a:noFill/>
                    </a:lnL>
                    <a:lnR>
                      <a:noFill/>
                    </a:lnR>
                    <a:lnT>
                      <a:noFill/>
                    </a:lnT>
                    <a:lnB>
                      <a:noFill/>
                    </a:lnB>
                  </a:tcPr>
                </a:tc>
                <a:tc>
                  <a:txBody>
                    <a:bodyPr/>
                    <a:lstStyle/>
                    <a:p>
                      <a:pPr algn="l" fontAlgn="b">
                        <a:spcAft>
                          <a:spcPts val="0"/>
                        </a:spcAft>
                      </a:pPr>
                      <a:r>
                        <a:rPr lang="en-US" sz="1400" b="0" i="0" u="none" strike="noStrike" dirty="0">
                          <a:effectLst/>
                          <a:latin typeface="Verdana"/>
                        </a:rPr>
                        <a:t>Hersey, Ken</a:t>
                      </a:r>
                    </a:p>
                  </a:txBody>
                  <a:tcPr marL="12700" marR="12700" marT="12700" marB="0" anchor="b">
                    <a:lnL>
                      <a:noFill/>
                    </a:lnL>
                    <a:lnR>
                      <a:noFill/>
                    </a:lnR>
                    <a:lnT>
                      <a:noFill/>
                    </a:lnT>
                    <a:lnB>
                      <a:noFill/>
                    </a:lnB>
                  </a:tcPr>
                </a:tc>
                <a:extLst>
                  <a:ext uri="{0D108BD9-81ED-4DB2-BD59-A6C34878D82A}">
                    <a16:rowId xmlns:a16="http://schemas.microsoft.com/office/drawing/2014/main" xmlns="" val="10012"/>
                  </a:ext>
                </a:extLst>
              </a:tr>
              <a:tr h="228600">
                <a:tc>
                  <a:txBody>
                    <a:bodyPr/>
                    <a:lstStyle/>
                    <a:p>
                      <a:pPr algn="l" fontAlgn="b">
                        <a:spcAft>
                          <a:spcPts val="0"/>
                        </a:spcAft>
                      </a:pPr>
                      <a:r>
                        <a:rPr lang="en-US" sz="1400" b="0" i="0" u="none" strike="noStrike" dirty="0" smtClean="0">
                          <a:solidFill>
                            <a:srgbClr val="000090"/>
                          </a:solidFill>
                          <a:effectLst/>
                          <a:latin typeface="Verdana"/>
                        </a:rPr>
                        <a:t>Thermal</a:t>
                      </a:r>
                      <a:r>
                        <a:rPr lang="en-US" sz="1400" b="0" i="0" u="none" strike="noStrike" baseline="0" dirty="0" smtClean="0">
                          <a:solidFill>
                            <a:srgbClr val="000090"/>
                          </a:solidFill>
                          <a:effectLst/>
                          <a:latin typeface="Verdana"/>
                        </a:rPr>
                        <a:t> Analysis</a:t>
                      </a:r>
                      <a:endParaRPr lang="en-US" sz="1400" b="0" i="0" u="none" strike="noStrike" dirty="0">
                        <a:solidFill>
                          <a:srgbClr val="000090"/>
                        </a:solidFill>
                        <a:effectLst/>
                        <a:latin typeface="Verdana"/>
                      </a:endParaRPr>
                    </a:p>
                  </a:txBody>
                  <a:tcPr marL="12700" marR="12700" marT="12700" marB="0" anchor="b">
                    <a:lnL>
                      <a:noFill/>
                    </a:lnL>
                    <a:lnR>
                      <a:noFill/>
                    </a:lnR>
                    <a:lnT>
                      <a:noFill/>
                    </a:lnT>
                    <a:lnB>
                      <a:noFill/>
                    </a:lnB>
                  </a:tcPr>
                </a:tc>
                <a:tc>
                  <a:txBody>
                    <a:bodyPr/>
                    <a:lstStyle/>
                    <a:p>
                      <a:pPr algn="l" fontAlgn="b">
                        <a:spcAft>
                          <a:spcPts val="0"/>
                        </a:spcAft>
                      </a:pPr>
                      <a:r>
                        <a:rPr lang="en-US" sz="1400" b="0" i="0" u="none" strike="noStrike" dirty="0" smtClean="0">
                          <a:effectLst/>
                          <a:latin typeface="Verdana"/>
                        </a:rPr>
                        <a:t>Choi, Michael</a:t>
                      </a:r>
                      <a:endParaRPr lang="en-US" sz="1400" b="0" i="0" u="none" strike="noStrike" dirty="0">
                        <a:effectLst/>
                        <a:latin typeface="Verdana"/>
                      </a:endParaRPr>
                    </a:p>
                  </a:txBody>
                  <a:tcPr marL="12700" marR="12700" marT="12700" marB="0" anchor="b">
                    <a:lnL>
                      <a:noFill/>
                    </a:lnL>
                    <a:lnR>
                      <a:noFill/>
                    </a:lnR>
                    <a:lnT>
                      <a:noFill/>
                    </a:lnT>
                    <a:lnB>
                      <a:noFill/>
                    </a:lnB>
                  </a:tcPr>
                </a:tc>
                <a:extLst>
                  <a:ext uri="{0D108BD9-81ED-4DB2-BD59-A6C34878D82A}">
                    <a16:rowId xmlns:a16="http://schemas.microsoft.com/office/drawing/2014/main" xmlns="" val="10013"/>
                  </a:ext>
                </a:extLst>
              </a:tr>
            </a:tbl>
          </a:graphicData>
        </a:graphic>
      </p:graphicFrame>
      <p:sp>
        <p:nvSpPr>
          <p:cNvPr id="10" name="Footer Placeholder 9"/>
          <p:cNvSpPr>
            <a:spLocks noGrp="1"/>
          </p:cNvSpPr>
          <p:nvPr>
            <p:ph type="ftr" sz="quarter" idx="11"/>
          </p:nvPr>
        </p:nvSpPr>
        <p:spPr>
          <a:xfrm>
            <a:off x="3581400" y="6340475"/>
            <a:ext cx="5029200" cy="365125"/>
          </a:xfrm>
        </p:spPr>
        <p:txBody>
          <a:bodyPr/>
          <a:lstStyle/>
          <a:p>
            <a:r>
              <a:rPr lang="en-US" smtClean="0"/>
              <a:t>NASA Goddard Space Flight Center, Systems Engineering Seminar - 11/12/19</a:t>
            </a:r>
            <a:endParaRPr lang="en-US" dirty="0" smtClean="0"/>
          </a:p>
        </p:txBody>
      </p:sp>
    </p:spTree>
    <p:extLst>
      <p:ext uri="{BB962C8B-B14F-4D97-AF65-F5344CB8AC3E}">
        <p14:creationId xmlns:p14="http://schemas.microsoft.com/office/powerpoint/2010/main" val="30047092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Expectations and Outlook</a:t>
            </a:r>
            <a:endParaRPr lang="en-US" dirty="0"/>
          </a:p>
        </p:txBody>
      </p:sp>
      <p:sp>
        <p:nvSpPr>
          <p:cNvPr id="3" name="Content Placeholder 2"/>
          <p:cNvSpPr>
            <a:spLocks noGrp="1"/>
          </p:cNvSpPr>
          <p:nvPr>
            <p:ph idx="1"/>
          </p:nvPr>
        </p:nvSpPr>
        <p:spPr/>
        <p:txBody>
          <a:bodyPr/>
          <a:lstStyle/>
          <a:p>
            <a:r>
              <a:rPr lang="en-US" dirty="0"/>
              <a:t>In what follows, </a:t>
            </a:r>
            <a:r>
              <a:rPr lang="en-US" dirty="0" smtClean="0"/>
              <a:t>I will present the </a:t>
            </a:r>
            <a:r>
              <a:rPr lang="en-US" dirty="0"/>
              <a:t>as-built system, the lessons </a:t>
            </a:r>
            <a:r>
              <a:rPr lang="en-US" dirty="0" smtClean="0"/>
              <a:t>learned during integration and test, </a:t>
            </a:r>
            <a:r>
              <a:rPr lang="en-US" dirty="0"/>
              <a:t>what was learned during operations, and finally provide a preview of science </a:t>
            </a:r>
            <a:r>
              <a:rPr lang="en-US" dirty="0" smtClean="0"/>
              <a:t>results.</a:t>
            </a:r>
          </a:p>
          <a:p>
            <a:r>
              <a:rPr lang="en-US" dirty="0" err="1" smtClean="0"/>
              <a:t>IceCube’s</a:t>
            </a:r>
            <a:r>
              <a:rPr lang="en-US" dirty="0" smtClean="0"/>
              <a:t> </a:t>
            </a:r>
            <a:r>
              <a:rPr lang="en-US" dirty="0"/>
              <a:t>miniature instrument is expected to provide a pathway to advance the understanding of ice clouds and their role in climate </a:t>
            </a:r>
            <a:r>
              <a:rPr lang="en-US" dirty="0" smtClean="0"/>
              <a:t>models.</a:t>
            </a:r>
            <a:endParaRPr lang="en-US" dirty="0"/>
          </a:p>
        </p:txBody>
      </p:sp>
      <p:sp>
        <p:nvSpPr>
          <p:cNvPr id="4" name="Footer Placeholder 3"/>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spTree>
    <p:extLst>
      <p:ext uri="{BB962C8B-B14F-4D97-AF65-F5344CB8AC3E}">
        <p14:creationId xmlns:p14="http://schemas.microsoft.com/office/powerpoint/2010/main" val="232564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 Week at NASA</a:t>
            </a:r>
            <a:endParaRPr lang="en-US" dirty="0"/>
          </a:p>
        </p:txBody>
      </p:sp>
      <p:sp>
        <p:nvSpPr>
          <p:cNvPr id="4" name="Footer Placeholder 3"/>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sp>
        <p:nvSpPr>
          <p:cNvPr id="6" name="Rectangle 5"/>
          <p:cNvSpPr/>
          <p:nvPr/>
        </p:nvSpPr>
        <p:spPr>
          <a:xfrm>
            <a:off x="4191000" y="1230868"/>
            <a:ext cx="3915559" cy="369332"/>
          </a:xfrm>
          <a:prstGeom prst="rect">
            <a:avLst/>
          </a:prstGeom>
        </p:spPr>
        <p:txBody>
          <a:bodyPr wrap="none">
            <a:spAutoFit/>
          </a:bodyPr>
          <a:lstStyle/>
          <a:p>
            <a:r>
              <a:rPr lang="en-US" dirty="0">
                <a:latin typeface="Roboto"/>
              </a:rPr>
              <a:t>This Week @NASA – March 3, 2017</a:t>
            </a:r>
            <a:endParaRPr lang="en-US" b="0" i="0" dirty="0">
              <a:effectLst/>
              <a:latin typeface="Roboto"/>
            </a:endParaRPr>
          </a:p>
        </p:txBody>
      </p:sp>
      <p:pic>
        <p:nvPicPr>
          <p:cNvPr id="10" name="nhq_20170303_this_week_nasa_1_IceCub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3275" y="1600200"/>
            <a:ext cx="8045450" cy="4525963"/>
          </a:xfrm>
        </p:spPr>
      </p:pic>
    </p:spTree>
    <p:extLst>
      <p:ext uri="{BB962C8B-B14F-4D97-AF65-F5344CB8AC3E}">
        <p14:creationId xmlns:p14="http://schemas.microsoft.com/office/powerpoint/2010/main" val="8312191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3276" y="1386150"/>
            <a:ext cx="5562600" cy="158565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Motivation – </a:t>
            </a:r>
            <a:r>
              <a:rPr lang="en-US" altLang="en-US" dirty="0"/>
              <a:t>Importance of Ice </a:t>
            </a:r>
            <a:r>
              <a:rPr lang="en-US" altLang="en-US" dirty="0" smtClean="0"/>
              <a:t>Clouds</a:t>
            </a:r>
            <a:endParaRPr lang="en-US" dirty="0"/>
          </a:p>
        </p:txBody>
      </p:sp>
      <p:sp>
        <p:nvSpPr>
          <p:cNvPr id="3" name="Content Placeholder 2"/>
          <p:cNvSpPr>
            <a:spLocks noGrp="1"/>
          </p:cNvSpPr>
          <p:nvPr>
            <p:ph idx="1"/>
          </p:nvPr>
        </p:nvSpPr>
        <p:spPr>
          <a:xfrm>
            <a:off x="609600" y="1386150"/>
            <a:ext cx="5486400" cy="4863042"/>
          </a:xfrm>
        </p:spPr>
        <p:txBody>
          <a:bodyPr>
            <a:normAutofit fontScale="77500" lnSpcReduction="20000"/>
          </a:bodyPr>
          <a:lstStyle/>
          <a:p>
            <a:r>
              <a:rPr lang="en-US" dirty="0"/>
              <a:t>Ice clouds play a key role in Earth’s climate system, primarily through </a:t>
            </a:r>
            <a:r>
              <a:rPr lang="en-US" b="1" i="1" dirty="0"/>
              <a:t>regulating atmospheric radiation and interacting with dynamic, energetic, and precipitation </a:t>
            </a:r>
            <a:r>
              <a:rPr lang="en-US" b="1" i="1" dirty="0" smtClean="0"/>
              <a:t>processes</a:t>
            </a:r>
            <a:r>
              <a:rPr lang="en-US" dirty="0" smtClean="0"/>
              <a:t>.</a:t>
            </a:r>
          </a:p>
          <a:p>
            <a:r>
              <a:rPr lang="en-US" dirty="0" smtClean="0"/>
              <a:t>Sub-millimeter </a:t>
            </a:r>
            <a:r>
              <a:rPr lang="en-US" dirty="0"/>
              <a:t>wave remote sensing offers </a:t>
            </a:r>
            <a:r>
              <a:rPr lang="en-US" dirty="0" smtClean="0"/>
              <a:t> </a:t>
            </a:r>
            <a:r>
              <a:rPr lang="en-US" dirty="0"/>
              <a:t>great depth of cloud penetration and volumetric sensitivity to cloud ice </a:t>
            </a:r>
            <a:r>
              <a:rPr lang="en-US" dirty="0" smtClean="0"/>
              <a:t>mass.</a:t>
            </a:r>
          </a:p>
          <a:p>
            <a:r>
              <a:rPr lang="en-US" dirty="0"/>
              <a:t>NASA’s ER-2 aircraft showed </a:t>
            </a:r>
            <a:r>
              <a:rPr lang="en-US" i="1" dirty="0"/>
              <a:t>large brightness temperature depression centered at around 874 </a:t>
            </a:r>
            <a:r>
              <a:rPr lang="en-US" i="1" dirty="0" smtClean="0"/>
              <a:t>GHz</a:t>
            </a:r>
            <a:r>
              <a:rPr lang="en-US" dirty="0"/>
              <a:t>,</a:t>
            </a:r>
            <a:r>
              <a:rPr lang="en-US" dirty="0" smtClean="0"/>
              <a:t> which </a:t>
            </a:r>
            <a:r>
              <a:rPr lang="en-US" dirty="0"/>
              <a:t>can be used to retrieve vertically-integrated cloud ice water path (IWP) and ice particle </a:t>
            </a:r>
            <a:r>
              <a:rPr lang="en-US" dirty="0" smtClean="0"/>
              <a:t>size.</a:t>
            </a:r>
          </a:p>
        </p:txBody>
      </p:sp>
      <p:sp>
        <p:nvSpPr>
          <p:cNvPr id="4" name="Footer Placeholder 3"/>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pic>
        <p:nvPicPr>
          <p:cNvPr id="205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7968" y="1447800"/>
            <a:ext cx="584987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8610600" y="4998802"/>
            <a:ext cx="1447800" cy="400110"/>
          </a:xfrm>
          <a:prstGeom prst="rect">
            <a:avLst/>
          </a:prstGeom>
          <a:solidFill>
            <a:schemeClr val="accent1">
              <a:lumMod val="20000"/>
              <a:lumOff val="80000"/>
            </a:schemeClr>
          </a:solidFill>
          <a:ln>
            <a:solidFill>
              <a:schemeClr val="tx1"/>
            </a:solidFill>
          </a:ln>
        </p:spPr>
        <p:txBody>
          <a:bodyPr wrap="square">
            <a:spAutoFit/>
          </a:bodyPr>
          <a:lstStyle/>
          <a:p>
            <a:pPr>
              <a:spcAft>
                <a:spcPts val="600"/>
              </a:spcAft>
            </a:pPr>
            <a:r>
              <a:rPr lang="en-US" sz="1000" dirty="0"/>
              <a:t>Cloud-induced radiance</a:t>
            </a:r>
            <a:r>
              <a:rPr lang="en-US" sz="1000" dirty="0" smtClean="0"/>
              <a:t>, </a:t>
            </a:r>
            <a:r>
              <a:rPr lang="en-US" sz="1000" dirty="0"/>
              <a:t>proportional to </a:t>
            </a:r>
            <a:r>
              <a:rPr lang="en-US" sz="1000" dirty="0" smtClean="0"/>
              <a:t>IWP</a:t>
            </a:r>
            <a:endParaRPr lang="en-US" sz="1000" dirty="0"/>
          </a:p>
        </p:txBody>
      </p:sp>
    </p:spTree>
    <p:extLst>
      <p:ext uri="{BB962C8B-B14F-4D97-AF65-F5344CB8AC3E}">
        <p14:creationId xmlns:p14="http://schemas.microsoft.com/office/powerpoint/2010/main" val="623381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IceCube</a:t>
            </a:r>
            <a:r>
              <a:rPr lang="en-US" dirty="0" smtClean="0"/>
              <a:t> Objectives</a:t>
            </a:r>
            <a:endParaRPr lang="en-US" dirty="0"/>
          </a:p>
        </p:txBody>
      </p:sp>
      <p:sp>
        <p:nvSpPr>
          <p:cNvPr id="3" name="Content Placeholder 2"/>
          <p:cNvSpPr>
            <a:spLocks noGrp="1"/>
          </p:cNvSpPr>
          <p:nvPr>
            <p:ph idx="1"/>
          </p:nvPr>
        </p:nvSpPr>
        <p:spPr>
          <a:xfrm>
            <a:off x="609600" y="1600201"/>
            <a:ext cx="7467600" cy="4724399"/>
          </a:xfrm>
        </p:spPr>
        <p:txBody>
          <a:bodyPr>
            <a:normAutofit/>
          </a:bodyPr>
          <a:lstStyle/>
          <a:p>
            <a:r>
              <a:rPr lang="en-US" dirty="0" smtClean="0"/>
              <a:t>Raise </a:t>
            </a:r>
            <a:r>
              <a:rPr lang="en-US" dirty="0"/>
              <a:t>the technology readiness of </a:t>
            </a:r>
            <a:r>
              <a:rPr lang="en-US" dirty="0" smtClean="0"/>
              <a:t>873 </a:t>
            </a:r>
            <a:r>
              <a:rPr lang="en-US" dirty="0"/>
              <a:t>GHz receiver technology for use in a future space flight </a:t>
            </a:r>
            <a:r>
              <a:rPr lang="en-US" dirty="0" smtClean="0"/>
              <a:t>mission (up to TRL 7).</a:t>
            </a:r>
          </a:p>
          <a:p>
            <a:pPr lvl="1"/>
            <a:r>
              <a:rPr lang="en-US" dirty="0" smtClean="0"/>
              <a:t>The </a:t>
            </a:r>
            <a:r>
              <a:rPr lang="en-US" dirty="0"/>
              <a:t>project </a:t>
            </a:r>
            <a:r>
              <a:rPr lang="en-US" dirty="0" smtClean="0"/>
              <a:t>shall </a:t>
            </a:r>
            <a:r>
              <a:rPr lang="en-US" dirty="0"/>
              <a:t>yield the first ever </a:t>
            </a:r>
            <a:r>
              <a:rPr lang="en-US" dirty="0" smtClean="0"/>
              <a:t>873 </a:t>
            </a:r>
            <a:r>
              <a:rPr lang="en-US" dirty="0"/>
              <a:t>GHz measurement of ice clouds from </a:t>
            </a:r>
            <a:r>
              <a:rPr lang="en-US" dirty="0" smtClean="0"/>
              <a:t>space.</a:t>
            </a:r>
          </a:p>
          <a:p>
            <a:pPr lvl="1"/>
            <a:r>
              <a:rPr lang="en-US" dirty="0" smtClean="0"/>
              <a:t>The project shall directly benefit sub millimeter-wave imaging radiometers on future Earth Science missions.</a:t>
            </a:r>
          </a:p>
          <a:p>
            <a:endParaRPr lang="en-US" dirty="0"/>
          </a:p>
        </p:txBody>
      </p:sp>
      <p:sp>
        <p:nvSpPr>
          <p:cNvPr id="6" name="Footer Placeholder 5"/>
          <p:cNvSpPr>
            <a:spLocks noGrp="1"/>
          </p:cNvSpPr>
          <p:nvPr>
            <p:ph type="ftr" sz="quarter" idx="11"/>
          </p:nvPr>
        </p:nvSpPr>
        <p:spPr/>
        <p:txBody>
          <a:bodyPr/>
          <a:lstStyle/>
          <a:p>
            <a:r>
              <a:rPr lang="en-US" smtClean="0"/>
              <a:t>NASA Goddard Space Flight Center, Systems Engineering Seminar - 11/12/19</a:t>
            </a:r>
            <a:endParaRPr lang="en-US" dirty="0" smtClean="0"/>
          </a:p>
        </p:txBody>
      </p:sp>
      <p:sp>
        <p:nvSpPr>
          <p:cNvPr id="4" name="Rectangle 3"/>
          <p:cNvSpPr/>
          <p:nvPr/>
        </p:nvSpPr>
        <p:spPr>
          <a:xfrm>
            <a:off x="8077200" y="2017931"/>
            <a:ext cx="3657600" cy="3970318"/>
          </a:xfrm>
          <a:prstGeom prst="rect">
            <a:avLst/>
          </a:prstGeom>
          <a:solidFill>
            <a:schemeClr val="accent2">
              <a:lumMod val="20000"/>
              <a:lumOff val="80000"/>
            </a:schemeClr>
          </a:solidFill>
          <a:ln>
            <a:solidFill>
              <a:schemeClr val="tx1"/>
            </a:solidFill>
          </a:ln>
        </p:spPr>
        <p:txBody>
          <a:bodyPr wrap="square">
            <a:spAutoFit/>
          </a:bodyPr>
          <a:lstStyle/>
          <a:p>
            <a:r>
              <a:rPr lang="en-US" b="1" dirty="0" smtClean="0">
                <a:latin typeface="ArialMT"/>
              </a:rPr>
              <a:t>TRL 7 Hardware Description</a:t>
            </a:r>
            <a:r>
              <a:rPr lang="en-US" dirty="0" smtClean="0">
                <a:latin typeface="ArialMT"/>
              </a:rPr>
              <a:t>: </a:t>
            </a:r>
            <a:r>
              <a:rPr lang="en-US" i="1" dirty="0" smtClean="0">
                <a:latin typeface="ArialMT"/>
              </a:rPr>
              <a:t>Assemblies </a:t>
            </a:r>
            <a:r>
              <a:rPr lang="en-US" i="1" dirty="0">
                <a:latin typeface="ArialMT"/>
              </a:rPr>
              <a:t>near or </a:t>
            </a:r>
            <a:r>
              <a:rPr lang="en-US" i="1" dirty="0" smtClean="0">
                <a:latin typeface="ArialMT"/>
              </a:rPr>
              <a:t>at planned operational system</a:t>
            </a:r>
            <a:r>
              <a:rPr lang="en-US" i="1" dirty="0">
                <a:latin typeface="ArialMT"/>
              </a:rPr>
              <a:t>. TRL 7 is </a:t>
            </a:r>
            <a:r>
              <a:rPr lang="en-US" i="1" dirty="0" smtClean="0">
                <a:latin typeface="ArialMT"/>
              </a:rPr>
              <a:t>a significant </a:t>
            </a:r>
            <a:r>
              <a:rPr lang="en-US" i="1" dirty="0">
                <a:latin typeface="ArialMT"/>
              </a:rPr>
              <a:t>step </a:t>
            </a:r>
            <a:r>
              <a:rPr lang="en-US" i="1" dirty="0" smtClean="0">
                <a:latin typeface="ArialMT"/>
              </a:rPr>
              <a:t>beyond TRL </a:t>
            </a:r>
            <a:r>
              <a:rPr lang="en-US" i="1" dirty="0">
                <a:latin typeface="ArialMT"/>
              </a:rPr>
              <a:t>6, requiring </a:t>
            </a:r>
            <a:r>
              <a:rPr lang="en-US" i="1" dirty="0" smtClean="0">
                <a:latin typeface="ArialMT"/>
              </a:rPr>
              <a:t>an actual </a:t>
            </a:r>
            <a:r>
              <a:rPr lang="en-US" i="1" dirty="0">
                <a:latin typeface="ArialMT"/>
              </a:rPr>
              <a:t>prototype</a:t>
            </a:r>
          </a:p>
          <a:p>
            <a:r>
              <a:rPr lang="en-US" i="1" dirty="0">
                <a:latin typeface="ArialMT"/>
              </a:rPr>
              <a:t>demonstration in </a:t>
            </a:r>
            <a:r>
              <a:rPr lang="en-US" i="1" dirty="0" smtClean="0">
                <a:latin typeface="ArialMT"/>
              </a:rPr>
              <a:t>a space </a:t>
            </a:r>
            <a:r>
              <a:rPr lang="en-US" i="1" dirty="0">
                <a:latin typeface="ArialMT"/>
              </a:rPr>
              <a:t>environment. </a:t>
            </a:r>
            <a:r>
              <a:rPr lang="en-US" i="1" dirty="0" smtClean="0">
                <a:latin typeface="ArialMT"/>
              </a:rPr>
              <a:t>The prototype </a:t>
            </a:r>
            <a:r>
              <a:rPr lang="en-US" i="1" dirty="0">
                <a:latin typeface="ArialMT"/>
              </a:rPr>
              <a:t>should be </a:t>
            </a:r>
            <a:r>
              <a:rPr lang="en-US" i="1" dirty="0" smtClean="0">
                <a:latin typeface="ArialMT"/>
              </a:rPr>
              <a:t>near or </a:t>
            </a:r>
            <a:r>
              <a:rPr lang="en-US" i="1" dirty="0">
                <a:latin typeface="ArialMT"/>
              </a:rPr>
              <a:t>at the scale of </a:t>
            </a:r>
            <a:r>
              <a:rPr lang="en-US" i="1" dirty="0" smtClean="0">
                <a:latin typeface="ArialMT"/>
              </a:rPr>
              <a:t>the planned operational system</a:t>
            </a:r>
            <a:r>
              <a:rPr lang="en-US" i="1" dirty="0">
                <a:latin typeface="ArialMT"/>
              </a:rPr>
              <a:t>, and </a:t>
            </a:r>
            <a:r>
              <a:rPr lang="en-US" i="1" dirty="0" smtClean="0">
                <a:latin typeface="ArialMT"/>
              </a:rPr>
              <a:t>the demonstration </a:t>
            </a:r>
            <a:r>
              <a:rPr lang="en-US" i="1" dirty="0">
                <a:latin typeface="ArialMT"/>
              </a:rPr>
              <a:t>must </a:t>
            </a:r>
            <a:r>
              <a:rPr lang="en-US" i="1" dirty="0" smtClean="0">
                <a:latin typeface="ArialMT"/>
              </a:rPr>
              <a:t>take place </a:t>
            </a:r>
            <a:r>
              <a:rPr lang="en-US" i="1" dirty="0">
                <a:latin typeface="ArialMT"/>
              </a:rPr>
              <a:t>in </a:t>
            </a:r>
            <a:r>
              <a:rPr lang="en-US" i="1" dirty="0" smtClean="0">
                <a:latin typeface="ArialMT"/>
              </a:rPr>
              <a:t>space environments</a:t>
            </a:r>
            <a:r>
              <a:rPr lang="en-US" i="1" dirty="0">
                <a:latin typeface="ArialMT"/>
              </a:rPr>
              <a:t>. </a:t>
            </a:r>
            <a:r>
              <a:rPr lang="en-US" i="1" dirty="0" smtClean="0">
                <a:latin typeface="ArialMT"/>
              </a:rPr>
              <a:t>Examples include </a:t>
            </a:r>
            <a:r>
              <a:rPr lang="en-US" i="1" dirty="0">
                <a:latin typeface="ArialMT"/>
              </a:rPr>
              <a:t>testing the </a:t>
            </a:r>
            <a:r>
              <a:rPr lang="en-US" i="1" dirty="0" smtClean="0">
                <a:latin typeface="ArialMT"/>
              </a:rPr>
              <a:t>near flight-like </a:t>
            </a:r>
            <a:r>
              <a:rPr lang="en-US" i="1" dirty="0">
                <a:latin typeface="ArialMT"/>
              </a:rPr>
              <a:t>assemblies </a:t>
            </a:r>
            <a:r>
              <a:rPr lang="en-US" i="1" dirty="0" smtClean="0">
                <a:latin typeface="ArialMT"/>
              </a:rPr>
              <a:t>in an environmentally realistic </a:t>
            </a:r>
            <a:r>
              <a:rPr lang="en-US" i="1" dirty="0">
                <a:latin typeface="ArialMT"/>
              </a:rPr>
              <a:t>test bed</a:t>
            </a:r>
            <a:r>
              <a:rPr lang="en-US" dirty="0">
                <a:latin typeface="ArialMT"/>
              </a:rPr>
              <a:t>.</a:t>
            </a:r>
            <a:endParaRPr lang="en-US" dirty="0"/>
          </a:p>
        </p:txBody>
      </p:sp>
      <p:sp>
        <p:nvSpPr>
          <p:cNvPr id="5" name="Rectangle 4"/>
          <p:cNvSpPr/>
          <p:nvPr/>
        </p:nvSpPr>
        <p:spPr>
          <a:xfrm>
            <a:off x="8077200" y="1371600"/>
            <a:ext cx="3657600" cy="646331"/>
          </a:xfrm>
          <a:prstGeom prst="rect">
            <a:avLst/>
          </a:prstGeom>
          <a:ln>
            <a:solidFill>
              <a:schemeClr val="tx1"/>
            </a:solidFill>
          </a:ln>
        </p:spPr>
        <p:txBody>
          <a:bodyPr wrap="square">
            <a:spAutoFit/>
          </a:bodyPr>
          <a:lstStyle/>
          <a:p>
            <a:r>
              <a:rPr lang="en-US" b="1" dirty="0" smtClean="0">
                <a:latin typeface="ArialMT"/>
              </a:rPr>
              <a:t>TRL 7 Definition</a:t>
            </a:r>
            <a:r>
              <a:rPr lang="en-US" dirty="0" smtClean="0">
                <a:latin typeface="ArialMT"/>
              </a:rPr>
              <a:t>: Detailed </a:t>
            </a:r>
            <a:r>
              <a:rPr lang="en-US" dirty="0">
                <a:latin typeface="ArialMT"/>
              </a:rPr>
              <a:t>Design </a:t>
            </a:r>
            <a:r>
              <a:rPr lang="en-US" dirty="0" smtClean="0">
                <a:latin typeface="ArialMT"/>
              </a:rPr>
              <a:t>and Assembly </a:t>
            </a:r>
            <a:r>
              <a:rPr lang="en-US" dirty="0">
                <a:latin typeface="ArialMT"/>
              </a:rPr>
              <a:t>Level Build</a:t>
            </a:r>
            <a:endParaRPr lang="en-US" dirty="0"/>
          </a:p>
        </p:txBody>
      </p:sp>
    </p:spTree>
    <p:extLst>
      <p:ext uri="{BB962C8B-B14F-4D97-AF65-F5344CB8AC3E}">
        <p14:creationId xmlns:p14="http://schemas.microsoft.com/office/powerpoint/2010/main" val="1946285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 Overview</a:t>
            </a:r>
            <a:endParaRPr lang="en-US" dirty="0"/>
          </a:p>
        </p:txBody>
      </p:sp>
      <p:sp>
        <p:nvSpPr>
          <p:cNvPr id="3" name="Content Placeholder 2"/>
          <p:cNvSpPr>
            <a:spLocks noGrp="1"/>
          </p:cNvSpPr>
          <p:nvPr>
            <p:ph idx="1"/>
          </p:nvPr>
        </p:nvSpPr>
        <p:spPr>
          <a:xfrm>
            <a:off x="609600" y="1600201"/>
            <a:ext cx="5715000" cy="4525963"/>
          </a:xfrm>
        </p:spPr>
        <p:txBody>
          <a:bodyPr>
            <a:normAutofit fontScale="92500" lnSpcReduction="10000"/>
          </a:bodyPr>
          <a:lstStyle/>
          <a:p>
            <a:r>
              <a:rPr lang="en-US" dirty="0"/>
              <a:t>Key performance parameters of the </a:t>
            </a:r>
            <a:r>
              <a:rPr lang="en-US" dirty="0" err="1"/>
              <a:t>IceCube</a:t>
            </a:r>
            <a:r>
              <a:rPr lang="en-US" dirty="0"/>
              <a:t> </a:t>
            </a:r>
            <a:r>
              <a:rPr lang="en-US" dirty="0" smtClean="0"/>
              <a:t>radiometer.</a:t>
            </a:r>
          </a:p>
          <a:p>
            <a:pPr lvl="1"/>
            <a:r>
              <a:rPr lang="en-US" dirty="0" smtClean="0"/>
              <a:t>A noise </a:t>
            </a:r>
            <a:r>
              <a:rPr lang="en-US" dirty="0"/>
              <a:t>figure of 15 dB with a Noise Equivalent Differential Temperature (NEDT) of 0.15 K for a 1-second dwell </a:t>
            </a:r>
            <a:r>
              <a:rPr lang="en-US" dirty="0" smtClean="0"/>
              <a:t>time.</a:t>
            </a:r>
          </a:p>
          <a:p>
            <a:pPr lvl="1"/>
            <a:r>
              <a:rPr lang="en-US" dirty="0" smtClean="0"/>
              <a:t>The </a:t>
            </a:r>
            <a:r>
              <a:rPr lang="en-US" dirty="0"/>
              <a:t>instrument is both externally and internally calibrated using views of deep space and an internal </a:t>
            </a:r>
            <a:r>
              <a:rPr lang="en-US" dirty="0" smtClean="0"/>
              <a:t>Intermediate Frequency (IF) noise </a:t>
            </a:r>
            <a:r>
              <a:rPr lang="en-US" dirty="0"/>
              <a:t>source and reference state.</a:t>
            </a:r>
          </a:p>
        </p:txBody>
      </p:sp>
      <p:sp>
        <p:nvSpPr>
          <p:cNvPr id="4" name="Footer Placeholder 3"/>
          <p:cNvSpPr>
            <a:spLocks noGrp="1"/>
          </p:cNvSpPr>
          <p:nvPr>
            <p:ph type="ftr" sz="quarter" idx="11"/>
          </p:nvPr>
        </p:nvSpPr>
        <p:spPr/>
        <p:txBody>
          <a:bodyPr/>
          <a:lstStyle/>
          <a:p>
            <a:r>
              <a:rPr lang="en-US" sz="1200" b="0" smtClean="0"/>
              <a:t>NASA Goddard Space Flight Center, Systems Engineering Seminar - 11/12/19</a:t>
            </a:r>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4252393661"/>
              </p:ext>
            </p:extLst>
          </p:nvPr>
        </p:nvGraphicFramePr>
        <p:xfrm>
          <a:off x="6705600" y="2133600"/>
          <a:ext cx="4495800" cy="2926080"/>
        </p:xfrm>
        <a:graphic>
          <a:graphicData uri="http://schemas.openxmlformats.org/drawingml/2006/table">
            <a:tbl>
              <a:tblPr firstRow="1" firstCol="1" bandRow="1" bandCol="1">
                <a:tableStyleId>{5C22544A-7EE6-4342-B048-85BDC9FD1C3A}</a:tableStyleId>
              </a:tblPr>
              <a:tblGrid>
                <a:gridCol w="1651519">
                  <a:extLst>
                    <a:ext uri="{9D8B030D-6E8A-4147-A177-3AD203B41FA5}">
                      <a16:colId xmlns:a16="http://schemas.microsoft.com/office/drawing/2014/main" xmlns="" val="3886624554"/>
                    </a:ext>
                  </a:extLst>
                </a:gridCol>
                <a:gridCol w="2844281">
                  <a:extLst>
                    <a:ext uri="{9D8B030D-6E8A-4147-A177-3AD203B41FA5}">
                      <a16:colId xmlns:a16="http://schemas.microsoft.com/office/drawing/2014/main" xmlns="" val="1547912710"/>
                    </a:ext>
                  </a:extLst>
                </a:gridCol>
              </a:tblGrid>
              <a:tr h="0">
                <a:tc>
                  <a:txBody>
                    <a:bodyPr/>
                    <a:lstStyle/>
                    <a:p>
                      <a:pPr marL="0" marR="0" algn="ctr">
                        <a:spcBef>
                          <a:spcPts val="200"/>
                        </a:spcBef>
                        <a:spcAft>
                          <a:spcPts val="200"/>
                        </a:spcAft>
                      </a:pPr>
                      <a:r>
                        <a:rPr lang="en-US" sz="1600">
                          <a:effectLst/>
                        </a:rPr>
                        <a:t>Category</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200"/>
                        </a:spcBef>
                        <a:spcAft>
                          <a:spcPts val="200"/>
                        </a:spcAft>
                      </a:pPr>
                      <a:r>
                        <a:rPr lang="en-US" sz="1600">
                          <a:effectLst/>
                        </a:rPr>
                        <a:t>Value</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2231392080"/>
                  </a:ext>
                </a:extLst>
              </a:tr>
              <a:tr h="0">
                <a:tc>
                  <a:txBody>
                    <a:bodyPr/>
                    <a:lstStyle/>
                    <a:p>
                      <a:pPr marL="0" marR="0">
                        <a:spcBef>
                          <a:spcPts val="200"/>
                        </a:spcBef>
                        <a:spcAft>
                          <a:spcPts val="200"/>
                        </a:spcAft>
                      </a:pPr>
                      <a:r>
                        <a:rPr lang="en-US" sz="1600">
                          <a:effectLst/>
                        </a:rPr>
                        <a:t>Frequency Band</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600">
                          <a:effectLst/>
                        </a:rPr>
                        <a:t>862-886 GHz with fc at 883 GHz</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4153184460"/>
                  </a:ext>
                </a:extLst>
              </a:tr>
              <a:tr h="0">
                <a:tc>
                  <a:txBody>
                    <a:bodyPr/>
                    <a:lstStyle/>
                    <a:p>
                      <a:pPr marL="0" marR="0">
                        <a:spcBef>
                          <a:spcPts val="200"/>
                        </a:spcBef>
                        <a:spcAft>
                          <a:spcPts val="200"/>
                        </a:spcAft>
                      </a:pPr>
                      <a:r>
                        <a:rPr lang="en-US" sz="1600">
                          <a:effectLst/>
                        </a:rPr>
                        <a:t>Input RF Channel</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600">
                          <a:effectLst/>
                        </a:rPr>
                        <a:t>V Polarization</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765798077"/>
                  </a:ext>
                </a:extLst>
              </a:tr>
              <a:tr h="0">
                <a:tc>
                  <a:txBody>
                    <a:bodyPr/>
                    <a:lstStyle/>
                    <a:p>
                      <a:pPr marL="0" marR="0">
                        <a:spcBef>
                          <a:spcPts val="200"/>
                        </a:spcBef>
                        <a:spcAft>
                          <a:spcPts val="200"/>
                        </a:spcAft>
                      </a:pPr>
                      <a:r>
                        <a:rPr lang="en-US" sz="1600">
                          <a:effectLst/>
                        </a:rPr>
                        <a:t>NEDT</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600">
                          <a:effectLst/>
                        </a:rPr>
                        <a:t>0.15 K</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164642220"/>
                  </a:ext>
                </a:extLst>
              </a:tr>
              <a:tr h="0">
                <a:tc>
                  <a:txBody>
                    <a:bodyPr/>
                    <a:lstStyle/>
                    <a:p>
                      <a:pPr marL="0" marR="0">
                        <a:spcBef>
                          <a:spcPts val="200"/>
                        </a:spcBef>
                        <a:spcAft>
                          <a:spcPts val="200"/>
                        </a:spcAft>
                      </a:pPr>
                      <a:r>
                        <a:rPr lang="en-US" sz="1600">
                          <a:effectLst/>
                        </a:rPr>
                        <a:t>Calibration Sources</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600">
                          <a:effectLst/>
                        </a:rPr>
                        <a:t>Noise Diode/Reference Load (internal)</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813114362"/>
                  </a:ext>
                </a:extLst>
              </a:tr>
              <a:tr h="0">
                <a:tc>
                  <a:txBody>
                    <a:bodyPr/>
                    <a:lstStyle/>
                    <a:p>
                      <a:pPr marL="0" marR="0">
                        <a:spcBef>
                          <a:spcPts val="200"/>
                        </a:spcBef>
                        <a:spcAft>
                          <a:spcPts val="200"/>
                        </a:spcAft>
                      </a:pPr>
                      <a:r>
                        <a:rPr lang="en-US" sz="1600">
                          <a:effectLst/>
                        </a:rPr>
                        <a:t>IF Band</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600">
                          <a:effectLst/>
                        </a:rPr>
                        <a:t>6-12 GHz</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185971204"/>
                  </a:ext>
                </a:extLst>
              </a:tr>
              <a:tr h="0">
                <a:tc>
                  <a:txBody>
                    <a:bodyPr/>
                    <a:lstStyle/>
                    <a:p>
                      <a:pPr marL="0" marR="0">
                        <a:spcBef>
                          <a:spcPts val="200"/>
                        </a:spcBef>
                        <a:spcAft>
                          <a:spcPts val="200"/>
                        </a:spcAft>
                      </a:pPr>
                      <a:r>
                        <a:rPr lang="en-US" sz="1600">
                          <a:effectLst/>
                        </a:rPr>
                        <a:t>IF Gain</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600">
                          <a:effectLst/>
                        </a:rPr>
                        <a:t>50-55 dB</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2316589357"/>
                  </a:ext>
                </a:extLst>
              </a:tr>
              <a:tr h="0">
                <a:tc>
                  <a:txBody>
                    <a:bodyPr/>
                    <a:lstStyle/>
                    <a:p>
                      <a:pPr marL="0" marR="0">
                        <a:spcBef>
                          <a:spcPts val="200"/>
                        </a:spcBef>
                        <a:spcAft>
                          <a:spcPts val="200"/>
                        </a:spcAft>
                      </a:pPr>
                      <a:r>
                        <a:rPr lang="en-US" sz="1600">
                          <a:effectLst/>
                        </a:rPr>
                        <a:t>A/D Sampling</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600">
                          <a:effectLst/>
                        </a:rPr>
                        <a:t>10 KHz</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1442464880"/>
                  </a:ext>
                </a:extLst>
              </a:tr>
              <a:tr h="0">
                <a:tc>
                  <a:txBody>
                    <a:bodyPr/>
                    <a:lstStyle/>
                    <a:p>
                      <a:pPr marL="0" marR="0">
                        <a:spcBef>
                          <a:spcPts val="200"/>
                        </a:spcBef>
                        <a:spcAft>
                          <a:spcPts val="200"/>
                        </a:spcAft>
                      </a:pPr>
                      <a:r>
                        <a:rPr lang="en-US" sz="1600">
                          <a:effectLst/>
                        </a:rPr>
                        <a:t>Integration Time</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600">
                          <a:effectLst/>
                        </a:rPr>
                        <a:t>1 second</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2740128808"/>
                  </a:ext>
                </a:extLst>
              </a:tr>
              <a:tr h="0">
                <a:tc>
                  <a:txBody>
                    <a:bodyPr/>
                    <a:lstStyle/>
                    <a:p>
                      <a:pPr marL="0" marR="0">
                        <a:spcBef>
                          <a:spcPts val="200"/>
                        </a:spcBef>
                        <a:spcAft>
                          <a:spcPts val="200"/>
                        </a:spcAft>
                      </a:pPr>
                      <a:r>
                        <a:rPr lang="en-US" sz="1600">
                          <a:effectLst/>
                        </a:rPr>
                        <a:t>Mass</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600">
                          <a:effectLst/>
                        </a:rPr>
                        <a:t>~ 1 kg</a:t>
                      </a:r>
                      <a:endParaRPr lang="en-US" sz="16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4079730577"/>
                  </a:ext>
                </a:extLst>
              </a:tr>
              <a:tr h="0">
                <a:tc>
                  <a:txBody>
                    <a:bodyPr/>
                    <a:lstStyle/>
                    <a:p>
                      <a:pPr marL="0" marR="0">
                        <a:spcBef>
                          <a:spcPts val="200"/>
                        </a:spcBef>
                        <a:spcAft>
                          <a:spcPts val="200"/>
                        </a:spcAft>
                      </a:pPr>
                      <a:r>
                        <a:rPr lang="en-US" sz="1600">
                          <a:effectLst/>
                        </a:rPr>
                        <a:t>Power</a:t>
                      </a:r>
                      <a:endParaRPr lang="en-US"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200"/>
                        </a:spcBef>
                        <a:spcAft>
                          <a:spcPts val="200"/>
                        </a:spcAft>
                      </a:pPr>
                      <a:r>
                        <a:rPr lang="en-US" sz="1600" dirty="0">
                          <a:effectLst/>
                        </a:rPr>
                        <a:t>~ 6 Watts</a:t>
                      </a:r>
                      <a:endParaRPr lang="en-US"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627350078"/>
                  </a:ext>
                </a:extLst>
              </a:tr>
            </a:tbl>
          </a:graphicData>
        </a:graphic>
      </p:graphicFrame>
    </p:spTree>
    <p:extLst>
      <p:ext uri="{BB962C8B-B14F-4D97-AF65-F5344CB8AC3E}">
        <p14:creationId xmlns:p14="http://schemas.microsoft.com/office/powerpoint/2010/main" val="27478210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 Components</a:t>
            </a:r>
            <a:endParaRPr lang="en-US" dirty="0"/>
          </a:p>
        </p:txBody>
      </p:sp>
      <p:sp>
        <p:nvSpPr>
          <p:cNvPr id="3" name="Content Placeholder 2"/>
          <p:cNvSpPr>
            <a:spLocks noGrp="1"/>
          </p:cNvSpPr>
          <p:nvPr>
            <p:ph idx="1"/>
          </p:nvPr>
        </p:nvSpPr>
        <p:spPr>
          <a:xfrm>
            <a:off x="396774" y="1214741"/>
            <a:ext cx="11459216" cy="1481243"/>
          </a:xfrm>
        </p:spPr>
        <p:txBody>
          <a:bodyPr>
            <a:normAutofit fontScale="47500" lnSpcReduction="20000"/>
          </a:bodyPr>
          <a:lstStyle/>
          <a:p>
            <a:r>
              <a:rPr lang="en-US" dirty="0"/>
              <a:t>The radiometer front-end is comprised of </a:t>
            </a:r>
            <a:r>
              <a:rPr lang="en-US" dirty="0" smtClean="0"/>
              <a:t>an 883 GHz mixer local </a:t>
            </a:r>
            <a:r>
              <a:rPr lang="en-US" dirty="0"/>
              <a:t>oscillator (LO</a:t>
            </a:r>
            <a:r>
              <a:rPr lang="en-US" dirty="0" smtClean="0"/>
              <a:t>) assembly. </a:t>
            </a:r>
            <a:r>
              <a:rPr lang="en-US" dirty="0"/>
              <a:t>Intermediate frequency (6-12 GHz) calibration by noise injection provides the means of discriminating the calibration state of front-end components, referenced to extended observations of space.</a:t>
            </a:r>
          </a:p>
          <a:p>
            <a:r>
              <a:rPr lang="en-US" dirty="0"/>
              <a:t>The RF input to the mixer is a GSFC-designed antenna, which is a straightforward ~ 2 cm offset-fed paraboloid yielding a 1.7-degree half-power beam-width.</a:t>
            </a:r>
          </a:p>
          <a:p>
            <a:r>
              <a:rPr lang="en-US" dirty="0" smtClean="0"/>
              <a:t>There </a:t>
            </a:r>
            <a:r>
              <a:rPr lang="en-US" dirty="0"/>
              <a:t>are also supporting circuit boards including </a:t>
            </a:r>
            <a:r>
              <a:rPr lang="en-US" dirty="0" smtClean="0"/>
              <a:t>the Receiver Interface Card, </a:t>
            </a:r>
            <a:r>
              <a:rPr lang="en-US" dirty="0"/>
              <a:t>instrument Power Distribution </a:t>
            </a:r>
            <a:r>
              <a:rPr lang="en-US" dirty="0" smtClean="0"/>
              <a:t>Unit, and </a:t>
            </a:r>
            <a:r>
              <a:rPr lang="en-US" dirty="0"/>
              <a:t>command and data handling (C&amp;DH), which is shared with the spacecraft. </a:t>
            </a:r>
          </a:p>
        </p:txBody>
      </p:sp>
      <p:sp>
        <p:nvSpPr>
          <p:cNvPr id="13" name="Footer Placeholder 12"/>
          <p:cNvSpPr>
            <a:spLocks noGrp="1"/>
          </p:cNvSpPr>
          <p:nvPr>
            <p:ph type="ftr" sz="quarter" idx="11"/>
          </p:nvPr>
        </p:nvSpPr>
        <p:spPr/>
        <p:txBody>
          <a:bodyPr/>
          <a:lstStyle/>
          <a:p>
            <a:r>
              <a:rPr lang="en-US" smtClean="0"/>
              <a:t>NASA Goddard Space Flight Center, Systems Engineering Seminar - 11/12/19</a:t>
            </a:r>
            <a:endParaRPr lang="en-US" dirty="0" smtClean="0"/>
          </a:p>
        </p:txBody>
      </p:sp>
      <p:grpSp>
        <p:nvGrpSpPr>
          <p:cNvPr id="70" name="Group 69"/>
          <p:cNvGrpSpPr/>
          <p:nvPr/>
        </p:nvGrpSpPr>
        <p:grpSpPr>
          <a:xfrm>
            <a:off x="7224889" y="2546351"/>
            <a:ext cx="4800600" cy="3810000"/>
            <a:chOff x="398100" y="2460454"/>
            <a:chExt cx="4800600" cy="3810000"/>
          </a:xfrm>
        </p:grpSpPr>
        <p:sp>
          <p:nvSpPr>
            <p:cNvPr id="71" name="Rectangle 70"/>
            <p:cNvSpPr/>
            <p:nvPr/>
          </p:nvSpPr>
          <p:spPr>
            <a:xfrm>
              <a:off x="398100" y="2460454"/>
              <a:ext cx="4800600" cy="3810000"/>
            </a:xfrm>
            <a:prstGeom prst="rect">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Content Placeholder 3"/>
            <p:cNvPicPr>
              <a:picLocks noChangeAspect="1"/>
            </p:cNvPicPr>
            <p:nvPr/>
          </p:nvPicPr>
          <p:blipFill>
            <a:blip r:embed="rId2"/>
            <a:stretch>
              <a:fillRect/>
            </a:stretch>
          </p:blipFill>
          <p:spPr>
            <a:xfrm>
              <a:off x="533400" y="2633655"/>
              <a:ext cx="3844200" cy="3474000"/>
            </a:xfrm>
            <a:prstGeom prst="rect">
              <a:avLst/>
            </a:prstGeom>
          </p:spPr>
        </p:pic>
        <p:sp>
          <p:nvSpPr>
            <p:cNvPr id="73" name="TextBox 72"/>
            <p:cNvSpPr txBox="1"/>
            <p:nvPr/>
          </p:nvSpPr>
          <p:spPr>
            <a:xfrm>
              <a:off x="3522300" y="4850874"/>
              <a:ext cx="1295400" cy="369332"/>
            </a:xfrm>
            <a:prstGeom prst="rect">
              <a:avLst/>
            </a:prstGeom>
            <a:solidFill>
              <a:schemeClr val="bg1"/>
            </a:solidFill>
          </p:spPr>
          <p:txBody>
            <a:bodyPr wrap="square" rtlCol="0">
              <a:normAutofit fontScale="62500" lnSpcReduction="20000"/>
            </a:bodyPr>
            <a:lstStyle/>
            <a:p>
              <a:r>
                <a:rPr lang="en-US" dirty="0"/>
                <a:t>Instrument Power Distribution (iPDU)</a:t>
              </a:r>
            </a:p>
          </p:txBody>
        </p:sp>
        <p:sp>
          <p:nvSpPr>
            <p:cNvPr id="74" name="TextBox 73"/>
            <p:cNvSpPr txBox="1"/>
            <p:nvPr/>
          </p:nvSpPr>
          <p:spPr>
            <a:xfrm>
              <a:off x="3553511" y="4371478"/>
              <a:ext cx="1295400" cy="369332"/>
            </a:xfrm>
            <a:prstGeom prst="rect">
              <a:avLst/>
            </a:prstGeom>
            <a:solidFill>
              <a:schemeClr val="bg1"/>
            </a:solidFill>
          </p:spPr>
          <p:txBody>
            <a:bodyPr wrap="square" rtlCol="0">
              <a:normAutofit fontScale="62500" lnSpcReduction="20000"/>
            </a:bodyPr>
            <a:lstStyle/>
            <a:p>
              <a:r>
                <a:rPr lang="en-US" dirty="0"/>
                <a:t>Receiver Interface Card (RIC)</a:t>
              </a:r>
            </a:p>
          </p:txBody>
        </p:sp>
        <p:sp>
          <p:nvSpPr>
            <p:cNvPr id="75" name="TextBox 74"/>
            <p:cNvSpPr txBox="1"/>
            <p:nvPr/>
          </p:nvSpPr>
          <p:spPr>
            <a:xfrm>
              <a:off x="3553510" y="3948142"/>
              <a:ext cx="1568990" cy="369332"/>
            </a:xfrm>
            <a:prstGeom prst="rect">
              <a:avLst/>
            </a:prstGeom>
            <a:solidFill>
              <a:schemeClr val="bg1"/>
            </a:solidFill>
          </p:spPr>
          <p:txBody>
            <a:bodyPr wrap="square" rtlCol="0">
              <a:normAutofit fontScale="62500" lnSpcReduction="20000"/>
            </a:bodyPr>
            <a:lstStyle/>
            <a:p>
              <a:r>
                <a:rPr lang="en-US" dirty="0"/>
                <a:t>Intermediate Frequency Assembly (IFA)</a:t>
              </a:r>
            </a:p>
          </p:txBody>
        </p:sp>
        <p:sp>
          <p:nvSpPr>
            <p:cNvPr id="76" name="TextBox 75"/>
            <p:cNvSpPr txBox="1"/>
            <p:nvPr/>
          </p:nvSpPr>
          <p:spPr>
            <a:xfrm>
              <a:off x="3536412" y="3512909"/>
              <a:ext cx="1492789" cy="369332"/>
            </a:xfrm>
            <a:prstGeom prst="rect">
              <a:avLst/>
            </a:prstGeom>
            <a:solidFill>
              <a:schemeClr val="bg1"/>
            </a:solidFill>
          </p:spPr>
          <p:txBody>
            <a:bodyPr wrap="square" rtlCol="0">
              <a:normAutofit fontScale="62500" lnSpcReduction="20000"/>
            </a:bodyPr>
            <a:lstStyle/>
            <a:p>
              <a:r>
                <a:rPr lang="en-US" dirty="0"/>
                <a:t>Mixer Local Oscillator Assembly (MLA)</a:t>
              </a:r>
            </a:p>
          </p:txBody>
        </p:sp>
      </p:grpSp>
      <p:pic>
        <p:nvPicPr>
          <p:cNvPr id="79" name="Picture 78"/>
          <p:cNvPicPr>
            <a:picLocks noChangeAspect="1"/>
          </p:cNvPicPr>
          <p:nvPr/>
        </p:nvPicPr>
        <p:blipFill>
          <a:blip r:embed="rId3"/>
          <a:stretch>
            <a:fillRect/>
          </a:stretch>
        </p:blipFill>
        <p:spPr>
          <a:xfrm>
            <a:off x="153232" y="2719552"/>
            <a:ext cx="6995457" cy="3437713"/>
          </a:xfrm>
          <a:prstGeom prst="rect">
            <a:avLst/>
          </a:prstGeom>
        </p:spPr>
      </p:pic>
      <p:sp>
        <p:nvSpPr>
          <p:cNvPr id="80" name="Rectangle 79"/>
          <p:cNvSpPr/>
          <p:nvPr/>
        </p:nvSpPr>
        <p:spPr>
          <a:xfrm>
            <a:off x="4107247" y="6133698"/>
            <a:ext cx="3137398" cy="246221"/>
          </a:xfrm>
          <a:prstGeom prst="rect">
            <a:avLst/>
          </a:prstGeom>
        </p:spPr>
        <p:txBody>
          <a:bodyPr wrap="none">
            <a:spAutoFit/>
          </a:bodyPr>
          <a:lstStyle/>
          <a:p>
            <a:pPr algn="ctr"/>
            <a:r>
              <a:rPr lang="en-US" sz="1000" dirty="0" smtClean="0"/>
              <a:t>Courtesy of A. </a:t>
            </a:r>
            <a:r>
              <a:rPr lang="en-US" sz="1000" dirty="0" err="1" smtClean="0"/>
              <a:t>Pellerano</a:t>
            </a:r>
            <a:r>
              <a:rPr lang="en-US" sz="1000" dirty="0" smtClean="0"/>
              <a:t> (Code 563) and Daniel Lu (555)</a:t>
            </a:r>
            <a:endParaRPr lang="en-US" sz="1000" dirty="0"/>
          </a:p>
        </p:txBody>
      </p:sp>
    </p:spTree>
    <p:extLst>
      <p:ext uri="{BB962C8B-B14F-4D97-AF65-F5344CB8AC3E}">
        <p14:creationId xmlns:p14="http://schemas.microsoft.com/office/powerpoint/2010/main" val="23990409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5067</TotalTime>
  <Words>3300</Words>
  <Application>Microsoft Office PowerPoint</Application>
  <PresentationFormat>Widescreen</PresentationFormat>
  <Paragraphs>334</Paragraphs>
  <Slides>30</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ArialMT</vt:lpstr>
      <vt:lpstr>Calibri</vt:lpstr>
      <vt:lpstr>Roboto</vt:lpstr>
      <vt:lpstr>Times New Roman</vt:lpstr>
      <vt:lpstr>Verdana</vt:lpstr>
      <vt:lpstr>Office Theme</vt:lpstr>
      <vt:lpstr>NASA IceCube: CubeSat Prototyping of a 883-GHz Radiometer for Cloud Ice Mapping  Jaime Esper*, Dong Wu, Jeffrey Piepmeier, Negar Ehsan, Kevin Horgan, Brian Abresch, Brooks Flaherty, Chris Purdy, Ted Daisey, Scott Heatwole, John Hudeck, Juan Rodriguez, Robert Stancil, Alexander Coleman, Thomas Johnson  NASA Goddard Space Flight Center Greenbelt, MD 20771 USA  NASA Goddard Space Flight Center, Systems Engineering Seminar Presentation Tuesday, November 12, 2019</vt:lpstr>
      <vt:lpstr>PowerPoint Presentation</vt:lpstr>
      <vt:lpstr>Abstract</vt:lpstr>
      <vt:lpstr>Presentation Expectations and Outlook</vt:lpstr>
      <vt:lpstr>That Week at NASA</vt:lpstr>
      <vt:lpstr>Motivation – Importance of Ice Clouds</vt:lpstr>
      <vt:lpstr>IceCube Objectives</vt:lpstr>
      <vt:lpstr>Instrument Overview</vt:lpstr>
      <vt:lpstr>Instrument Components</vt:lpstr>
      <vt:lpstr>Instrument Operation and Calibration</vt:lpstr>
      <vt:lpstr>Spacecraft</vt:lpstr>
      <vt:lpstr>Design Approach</vt:lpstr>
      <vt:lpstr>Practical Cautions</vt:lpstr>
      <vt:lpstr>Experience Highlights</vt:lpstr>
      <vt:lpstr>Structure and Mechanisms</vt:lpstr>
      <vt:lpstr>Power Inhibit Switches</vt:lpstr>
      <vt:lpstr>Thermal Design</vt:lpstr>
      <vt:lpstr>Electrical Power Subsystem (EPS)</vt:lpstr>
      <vt:lpstr>EPS Notes</vt:lpstr>
      <vt:lpstr>Solar Panels</vt:lpstr>
      <vt:lpstr>Burn-Wire Failure</vt:lpstr>
      <vt:lpstr>Attitude Determination and Control</vt:lpstr>
      <vt:lpstr>Flight Software</vt:lpstr>
      <vt:lpstr>Communications System</vt:lpstr>
      <vt:lpstr>System Integration and Test</vt:lpstr>
      <vt:lpstr>Solar panel deployment during TVAC test</vt:lpstr>
      <vt:lpstr>ISS Deployment and Commissioning</vt:lpstr>
      <vt:lpstr>Find and search again</vt:lpstr>
      <vt:lpstr>Conclusion</vt:lpstr>
      <vt:lpstr>Acknowledgments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Esper, Jaime (GSFC-5920)</dc:creator>
  <cp:lastModifiedBy>Macleod, Lindsay B. (GSFC-592.0)[ASRC FEDERAL SPACE &amp; DEFENSE, INC.]</cp:lastModifiedBy>
  <cp:revision>228</cp:revision>
  <dcterms:created xsi:type="dcterms:W3CDTF">2006-08-16T00:00:00Z</dcterms:created>
  <dcterms:modified xsi:type="dcterms:W3CDTF">2020-01-13T15:16:10Z</dcterms:modified>
</cp:coreProperties>
</file>