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2" r:id="rId3"/>
    <p:sldMasterId id="2147483677" r:id="rId4"/>
    <p:sldMasterId id="2147483689" r:id="rId5"/>
    <p:sldMasterId id="2147483693" r:id="rId6"/>
  </p:sldMasterIdLst>
  <p:notesMasterIdLst>
    <p:notesMasterId r:id="rId41"/>
  </p:notesMasterIdLst>
  <p:sldIdLst>
    <p:sldId id="256" r:id="rId7"/>
    <p:sldId id="258" r:id="rId8"/>
    <p:sldId id="316" r:id="rId9"/>
    <p:sldId id="268" r:id="rId10"/>
    <p:sldId id="266" r:id="rId11"/>
    <p:sldId id="263" r:id="rId12"/>
    <p:sldId id="265" r:id="rId13"/>
    <p:sldId id="304" r:id="rId14"/>
    <p:sldId id="310" r:id="rId15"/>
    <p:sldId id="305" r:id="rId16"/>
    <p:sldId id="260" r:id="rId17"/>
    <p:sldId id="319" r:id="rId18"/>
    <p:sldId id="300" r:id="rId19"/>
    <p:sldId id="259" r:id="rId20"/>
    <p:sldId id="261" r:id="rId21"/>
    <p:sldId id="324" r:id="rId22"/>
    <p:sldId id="287" r:id="rId23"/>
    <p:sldId id="285" r:id="rId24"/>
    <p:sldId id="303" r:id="rId25"/>
    <p:sldId id="289" r:id="rId26"/>
    <p:sldId id="288" r:id="rId27"/>
    <p:sldId id="290" r:id="rId28"/>
    <p:sldId id="272" r:id="rId29"/>
    <p:sldId id="273" r:id="rId30"/>
    <p:sldId id="301" r:id="rId31"/>
    <p:sldId id="326" r:id="rId32"/>
    <p:sldId id="291" r:id="rId33"/>
    <p:sldId id="292" r:id="rId34"/>
    <p:sldId id="321" r:id="rId35"/>
    <p:sldId id="322" r:id="rId36"/>
    <p:sldId id="298" r:id="rId37"/>
    <p:sldId id="297" r:id="rId38"/>
    <p:sldId id="280" r:id="rId39"/>
    <p:sldId id="32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55E58E-9204-4E62-AAB4-A59136F2E6C8}">
          <p14:sldIdLst>
            <p14:sldId id="256"/>
            <p14:sldId id="258"/>
            <p14:sldId id="316"/>
            <p14:sldId id="268"/>
            <p14:sldId id="266"/>
            <p14:sldId id="263"/>
            <p14:sldId id="265"/>
            <p14:sldId id="304"/>
            <p14:sldId id="310"/>
            <p14:sldId id="305"/>
            <p14:sldId id="260"/>
            <p14:sldId id="319"/>
            <p14:sldId id="300"/>
            <p14:sldId id="259"/>
            <p14:sldId id="261"/>
            <p14:sldId id="324"/>
            <p14:sldId id="287"/>
            <p14:sldId id="285"/>
            <p14:sldId id="303"/>
            <p14:sldId id="289"/>
            <p14:sldId id="288"/>
            <p14:sldId id="290"/>
            <p14:sldId id="272"/>
            <p14:sldId id="273"/>
            <p14:sldId id="301"/>
            <p14:sldId id="326"/>
            <p14:sldId id="291"/>
            <p14:sldId id="292"/>
            <p14:sldId id="321"/>
            <p14:sldId id="322"/>
            <p14:sldId id="298"/>
            <p14:sldId id="297"/>
            <p14:sldId id="280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7581" autoAdjust="0"/>
  </p:normalViewPr>
  <p:slideViewPr>
    <p:cSldViewPr snapToGrid="0">
      <p:cViewPr varScale="1">
        <p:scale>
          <a:sx n="163" d="100"/>
          <a:sy n="163" d="100"/>
        </p:scale>
        <p:origin x="14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E7E6B-E1F0-40A3-B83A-6B82B54F0783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49CEB-3706-4B45-9087-DD41F4012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0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04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C9B12B-F4E2-4777-8E53-55E22FCA87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pPr marL="0" marR="0" lvl="0" indent="0" algn="r" defTabSz="904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–"/>
              <a:tabLst/>
              <a:defRPr/>
            </a:pPr>
            <a:fld id="{9C232519-6054-48AE-AB46-12270C3D6CB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Char char="–"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9600"/>
            <a:ext cx="5184775" cy="4189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rIns="91432"/>
          <a:lstStyle/>
          <a:p>
            <a:endParaRPr lang="en-US" altLang="en-US">
              <a:latin typeface="Arial" pitchFamily="34" charset="0"/>
              <a:ea typeface="MS PGothic" pitchFamily="34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94915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-update with new wing bracket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44D4F6-AA7E-47D9-8F4E-B03F907AB6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06" charset="-128"/>
                <a:cs typeface="+mn-cs"/>
              </a:rPr>
              <a:pPr marL="0" marR="0" lvl="0" indent="0" algn="r" defTabSz="904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0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12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44D4F6-AA7E-47D9-8F4E-B03F907AB6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06" charset="-128"/>
                <a:cs typeface="+mn-cs"/>
              </a:rPr>
              <a:pPr marL="0" marR="0" lvl="0" indent="0" algn="r" defTabSz="904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0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025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-Pre-conditions</a:t>
            </a:r>
          </a:p>
          <a:p>
            <a:pPr lvl="1"/>
            <a:r>
              <a:rPr lang="en-US" dirty="0" smtClean="0"/>
              <a:t>Rigorous acceptance review process of subsystems</a:t>
            </a:r>
          </a:p>
          <a:p>
            <a:pPr lvl="1"/>
            <a:r>
              <a:rPr lang="en-US" dirty="0" smtClean="0"/>
              <a:t>Piecewise ability to test functional paths of instrument as risk reduction prior to instrument I&amp;T</a:t>
            </a:r>
          </a:p>
          <a:p>
            <a:pPr lvl="1"/>
            <a:r>
              <a:rPr lang="en-US" dirty="0" smtClean="0"/>
              <a:t>Agreement with the project / SC on # thermal cycles, # of operating hours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9CEB-3706-4B45-9087-DD41F4012A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93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543 responsible for NEA/ERM</a:t>
            </a:r>
          </a:p>
          <a:p>
            <a:r>
              <a:rPr lang="en-US" dirty="0"/>
              <a:t>We will talk about MCE interface to NEA later on in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4D4F6-AA7E-47D9-8F4E-B03F907AB61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2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440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090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2541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644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884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07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25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91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17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74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2429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53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99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94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43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888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3739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253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95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149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958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834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5740" y="1186544"/>
            <a:ext cx="11027833" cy="52634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86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800" y="228600"/>
            <a:ext cx="8737600" cy="9144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>
            <a:lvl2pPr>
              <a:buFont typeface="Arial" pitchFamily="34" charset="0"/>
              <a:buChar char="•"/>
              <a:defRPr/>
            </a:lvl2pPr>
            <a:lvl3pPr>
              <a:buFont typeface="Arial" pitchFamily="34" charset="0"/>
              <a:buChar char="•"/>
              <a:defRPr/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>
            <a:lvl2pPr>
              <a:buFont typeface="Arial" pitchFamily="34" charset="0"/>
              <a:buChar char="•"/>
              <a:defRPr/>
            </a:lvl2pPr>
            <a:lvl3pPr>
              <a:buFont typeface="Arial" pitchFamily="34" charset="0"/>
              <a:buChar char="•"/>
              <a:defRPr/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2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058400" y="6324600"/>
            <a:ext cx="15240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 baseline="0">
                <a:solidFill>
                  <a:srgbClr val="00337F"/>
                </a:solidFill>
              </a:defRPr>
            </a:lvl1pPr>
          </a:lstStyle>
          <a:p>
            <a:fld id="{057D4446-9E47-478B-8299-49967E1251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3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7F7A-D7D6-49C1-BB2C-4C016BA4B5F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01E6-4C5E-4767-A54F-FFC7BE88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0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075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50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92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9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1235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kumimoji="0" lang="en-US" altLang="en-US" sz="2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MS PGothic" panose="020B0600070205080204" pitchFamily="34" charset="-128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7757" y="6497639"/>
            <a:ext cx="11022307" cy="223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/>
              <a:t>L9 MCDR 04/17 - 04/20/2018                     Contains ITAR / EAR Sensitive Material  ▪  For NASA Internal Use Only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31316" y="6497637"/>
            <a:ext cx="577849" cy="223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B9E2-F09A-429B-9E50-670A920377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7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583" y="70740"/>
            <a:ext cx="8423764" cy="85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4" y="1186544"/>
            <a:ext cx="11027833" cy="526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1506598" y="6575426"/>
            <a:ext cx="3353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fld id="{2FC06184-9FF0-F144-A174-4585763E84E2}" type="slidenum">
              <a:rPr lang="en-US" sz="1000" smtClean="0">
                <a:latin typeface="Times New Roman" pitchFamily="18" charset="0"/>
                <a:cs typeface="Times New Roman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V="1">
            <a:off x="0" y="1013413"/>
            <a:ext cx="12192000" cy="0"/>
          </a:xfrm>
          <a:prstGeom prst="line">
            <a:avLst/>
          </a:prstGeom>
          <a:noFill/>
          <a:ln w="508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 sz="800" dirty="0">
              <a:solidFill>
                <a:srgbClr val="000000"/>
              </a:solidFill>
              <a:latin typeface="Arial" charset="0"/>
              <a:ea typeface="ＭＳ Ｐゴシック" pitchFamily="24" charset="-128"/>
            </a:endParaRPr>
          </a:p>
        </p:txBody>
      </p:sp>
      <p:pic>
        <p:nvPicPr>
          <p:cNvPr id="9" name="Picture 64" descr="Macintosh HD:Users:kagammage:Documents:Customer work:JOBS ON REVIEW:B1999-simms:Diversity_templates:PowerPoint:Meatball_CMYK_1inch.gif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94349" y="21907"/>
            <a:ext cx="1497652" cy="91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" y="56340"/>
            <a:ext cx="2202893" cy="90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1FAD82-645D-6F43-874E-2CAB9FD71D35}"/>
              </a:ext>
            </a:extLst>
          </p:cNvPr>
          <p:cNvSpPr txBox="1"/>
          <p:nvPr userDrawn="1"/>
        </p:nvSpPr>
        <p:spPr>
          <a:xfrm>
            <a:off x="211555" y="6544717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200" i="0" kern="0" spc="-100" baseline="0" dirty="0">
                <a:latin typeface="Times New Roman" pitchFamily="18" charset="0"/>
                <a:cs typeface="Times New Roman" pitchFamily="18" charset="0"/>
              </a:rPr>
              <a:t>TIRS-2 </a:t>
            </a:r>
            <a:r>
              <a:rPr lang="en-US" sz="1200" i="0" kern="0" spc="-100" baseline="0" dirty="0" smtClean="0">
                <a:latin typeface="Times New Roman" pitchFamily="18" charset="0"/>
                <a:cs typeface="Times New Roman" pitchFamily="18" charset="0"/>
              </a:rPr>
              <a:t>–  Jul 14, 2020</a:t>
            </a:r>
            <a:endParaRPr lang="en-US" sz="1200" kern="0" spc="-100" baseline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6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454025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8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744538" indent="-1762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033463" indent="-1746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371600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8288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2860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2004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583" y="70740"/>
            <a:ext cx="8423764" cy="85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4" y="1186544"/>
            <a:ext cx="11027833" cy="526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1506598" y="6575426"/>
            <a:ext cx="3353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fld id="{2FC06184-9FF0-F144-A174-4585763E84E2}" type="slidenum">
              <a:rPr lang="en-US" sz="1000" smtClean="0">
                <a:latin typeface="Times New Roman" pitchFamily="18" charset="0"/>
                <a:cs typeface="Times New Roman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V="1">
            <a:off x="0" y="1013413"/>
            <a:ext cx="12192000" cy="0"/>
          </a:xfrm>
          <a:prstGeom prst="line">
            <a:avLst/>
          </a:prstGeom>
          <a:noFill/>
          <a:ln w="508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 sz="800" dirty="0">
              <a:solidFill>
                <a:srgbClr val="000000"/>
              </a:solidFill>
              <a:latin typeface="Arial" charset="0"/>
              <a:ea typeface="ＭＳ Ｐゴシック" pitchFamily="24" charset="-128"/>
            </a:endParaRPr>
          </a:p>
        </p:txBody>
      </p:sp>
      <p:pic>
        <p:nvPicPr>
          <p:cNvPr id="9" name="Picture 64" descr="Macintosh HD:Users:kagammage:Documents:Customer work:JOBS ON REVIEW:B1999-simms:Diversity_templates:PowerPoint:Meatball_CMYK_1inch.gif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94349" y="21907"/>
            <a:ext cx="1497652" cy="91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" y="56340"/>
            <a:ext cx="2202893" cy="90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26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454025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8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744538" indent="-1762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033463" indent="-1746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371600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8288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2860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2004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583" y="70740"/>
            <a:ext cx="8423764" cy="85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4" y="1186544"/>
            <a:ext cx="11027833" cy="526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1506598" y="6575426"/>
            <a:ext cx="3353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fld id="{2FC06184-9FF0-F144-A174-4585763E84E2}" type="slidenum">
              <a:rPr lang="en-US" sz="1000" smtClean="0">
                <a:latin typeface="Times New Roman" pitchFamily="18" charset="0"/>
                <a:cs typeface="Times New Roman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V="1">
            <a:off x="0" y="1013413"/>
            <a:ext cx="12192000" cy="0"/>
          </a:xfrm>
          <a:prstGeom prst="line">
            <a:avLst/>
          </a:prstGeom>
          <a:noFill/>
          <a:ln w="508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 sz="800" dirty="0">
              <a:solidFill>
                <a:srgbClr val="000000"/>
              </a:solidFill>
              <a:latin typeface="Arial" charset="0"/>
              <a:ea typeface="ＭＳ Ｐゴシック" pitchFamily="24" charset="-128"/>
            </a:endParaRPr>
          </a:p>
        </p:txBody>
      </p:sp>
      <p:pic>
        <p:nvPicPr>
          <p:cNvPr id="9" name="Picture 64" descr="Macintosh HD:Users:kagammage:Documents:Customer work:JOBS ON REVIEW:B1999-simms:Diversity_templates:PowerPoint:Meatball_CMYK_1inch.gif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94349" y="21907"/>
            <a:ext cx="1497652" cy="91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" y="56340"/>
            <a:ext cx="2202893" cy="90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28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454025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8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744538" indent="-1762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033463" indent="-1746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371600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8288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2860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2004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D7DC0-7FC7-456B-9785-003692D5F70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027A1-D458-4F0D-B9B2-B46E158D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0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583" y="70740"/>
            <a:ext cx="8423764" cy="85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4" y="1186544"/>
            <a:ext cx="11027833" cy="526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1506598" y="6575426"/>
            <a:ext cx="3353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fld id="{2FC06184-9FF0-F144-A174-4585763E84E2}" type="slidenum">
              <a:rPr lang="en-US" sz="1000" smtClean="0">
                <a:latin typeface="Times New Roman" pitchFamily="18" charset="0"/>
                <a:cs typeface="Times New Roman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V="1">
            <a:off x="0" y="1013413"/>
            <a:ext cx="12192000" cy="0"/>
          </a:xfrm>
          <a:prstGeom prst="line">
            <a:avLst/>
          </a:prstGeom>
          <a:noFill/>
          <a:ln w="508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 sz="800" dirty="0">
              <a:solidFill>
                <a:srgbClr val="000000"/>
              </a:solidFill>
              <a:latin typeface="Arial" charset="0"/>
              <a:ea typeface="ＭＳ Ｐゴシック" pitchFamily="24" charset="-128"/>
            </a:endParaRPr>
          </a:p>
        </p:txBody>
      </p:sp>
      <p:pic>
        <p:nvPicPr>
          <p:cNvPr id="9" name="Picture 64" descr="Macintosh HD:Users:kagammage:Documents:Customer work:JOBS ON REVIEW:B1999-simms:Diversity_templates:PowerPoint:Meatball_CMYK_1inch.gif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94349" y="21907"/>
            <a:ext cx="1497652" cy="91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" y="56340"/>
            <a:ext cx="2202893" cy="90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20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454025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8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744538" indent="-1762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033463" indent="-1746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371600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8288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2860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2004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583" y="70740"/>
            <a:ext cx="8423764" cy="85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40" y="1186544"/>
            <a:ext cx="11027833" cy="526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1506599" y="6575434"/>
            <a:ext cx="3353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fld id="{2FC06184-9FF0-F144-A174-4585763E84E2}" type="slidenum">
              <a:rPr lang="en-US" sz="1000" smtClean="0">
                <a:latin typeface="Times New Roman" pitchFamily="18" charset="0"/>
                <a:cs typeface="Times New Roman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V="1">
            <a:off x="0" y="1013413"/>
            <a:ext cx="12192000" cy="0"/>
          </a:xfrm>
          <a:prstGeom prst="line">
            <a:avLst/>
          </a:prstGeom>
          <a:noFill/>
          <a:ln w="508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 sz="800" dirty="0">
              <a:solidFill>
                <a:srgbClr val="000000"/>
              </a:solidFill>
              <a:latin typeface="Arial" charset="0"/>
              <a:ea typeface="ＭＳ Ｐゴシック" pitchFamily="24" charset="-128"/>
            </a:endParaRPr>
          </a:p>
        </p:txBody>
      </p:sp>
      <p:pic>
        <p:nvPicPr>
          <p:cNvPr id="9" name="Picture 64" descr="Macintosh HD:Users:kagammage:Documents:Customer work:JOBS ON REVIEW:B1999-simms:Diversity_templates:PowerPoint:Meatball_CMYK_1inch.gif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94351" y="21909"/>
            <a:ext cx="1497652" cy="91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" y="56340"/>
            <a:ext cx="2202893" cy="90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211555" y="6544717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200" i="0" kern="0" spc="-100" baseline="0" dirty="0" smtClean="0">
                <a:latin typeface="Times New Roman" pitchFamily="18" charset="0"/>
                <a:cs typeface="Times New Roman" pitchFamily="18" charset="0"/>
              </a:rPr>
              <a:t>TIRS-2–  Jul 14 </a:t>
            </a:r>
            <a:r>
              <a:rPr lang="en-US" sz="1200" i="0" kern="0" spc="-100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i="0" kern="0" spc="-100" baseline="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1200" kern="0" spc="-100" baseline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5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alatino" pitchFamily="-123" charset="0"/>
          <a:ea typeface="ヒラギノ角ゴ Pro W3" pitchFamily="-123" charset="-128"/>
          <a:cs typeface="ヒラギノ角ゴ Pro W3" pitchFamily="-123" charset="-128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454025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8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744538" indent="-1762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033463" indent="-1746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371600" indent="-169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6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8288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2860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20040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TIRS-2 instrument lessons learned through I&amp;T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Laurie Mann</a:t>
            </a:r>
          </a:p>
          <a:p>
            <a:r>
              <a:rPr lang="en-US" dirty="0" smtClean="0"/>
              <a:t>Synthia Tonn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Risk Mitigation / Testbed Testing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608184" y="1083963"/>
          <a:ext cx="8950961" cy="528917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447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81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20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6651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062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Subsystem</a:t>
                      </a:r>
                      <a:r>
                        <a:rPr lang="en-US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/ System</a:t>
                      </a:r>
                      <a:endParaRPr lang="en-US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Hardware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Test Name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Timeframe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Risk Mitigation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23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Structure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Composite coupons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Coupon strength test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Prior to Insert Bonding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Validate </a:t>
                      </a:r>
                      <a:r>
                        <a:rPr lang="en-US" sz="11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allowables</a:t>
                      </a: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used in the analysis to assess the design relative to the structural loads before structure strength test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120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Telescope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Flight Spare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Ambient stray light measurements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Complete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Validate baffle design and stray light analysis results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234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latin typeface="Times New Roman" pitchFamily="18" charset="0"/>
                          <a:cs typeface="Times New Roman" pitchFamily="18" charset="0"/>
                        </a:rPr>
                        <a:t>Cryocooler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Dev. CCE</a:t>
                      </a:r>
                    </a:p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TMU ETU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Development CCE functional test with Bench Cooler and TMU</a:t>
                      </a: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ETU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Complete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Electronics design validation</a:t>
                      </a:r>
                    </a:p>
                    <a:p>
                      <a:pPr marL="91440" indent="-9144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Control algorithm validation (including back EMF control)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7234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CCE, RSE EM</a:t>
                      </a:r>
                    </a:p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TMU ETU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CCE</a:t>
                      </a: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and RSE EM functional test with TMU ETU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Complete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Electronics design and control algorithm validation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234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SSM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Testbed MCE</a:t>
                      </a:r>
                    </a:p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Encoder EM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MCE Testbed</a:t>
                      </a: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functional test to control Motor and with Encoder EM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Complete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Electrical interface validation</a:t>
                      </a:r>
                    </a:p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Functional test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7234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TB, FLT MCE</a:t>
                      </a:r>
                    </a:p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SSM Testbed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MCE Testbed and Flight card</a:t>
                      </a: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functional test with SSM Testbed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Before FLT Card, SSM I&amp;T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Electronics design and control algorithm validation</a:t>
                      </a:r>
                    </a:p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Functional test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837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FPE / FIB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ETU FPE</a:t>
                      </a:r>
                    </a:p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ETU FIB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Functional test, detector</a:t>
                      </a: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image through FPE and FIB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Complete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Function of detector read and noise with addition of FIB</a:t>
                      </a:r>
                    </a:p>
                    <a:p>
                      <a:pPr marL="91440" marR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Cross strap function of FIB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6513831"/>
                  </a:ext>
                </a:extLst>
              </a:tr>
              <a:tr h="168376"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MEB Cards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PCB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Functional test with BTE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Before FLT Fab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Validate function and card design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647457"/>
                  </a:ext>
                </a:extLst>
              </a:tr>
              <a:tr h="168376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CDH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Functional test with BTE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Before FLT Fab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Validate function and card design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6733759"/>
                  </a:ext>
                </a:extLst>
              </a:tr>
              <a:tr h="168376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HSIB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Functional test with BTE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Complete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Validate function and card design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8169327"/>
                  </a:ext>
                </a:extLst>
              </a:tr>
              <a:tr h="168376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TCB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Functional test with BTE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Before FLT Fab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Validate function and card design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8035195"/>
                  </a:ext>
                </a:extLst>
              </a:tr>
              <a:tr h="16837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MEB</a:t>
                      </a:r>
                    </a:p>
                    <a:p>
                      <a:pPr algn="ctr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Test Bed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CDH, PCB, HSIB, TCB, MCE in TB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MEB Testbed</a:t>
                      </a: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functional test with all of the cards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Before FLT MEB I&amp;T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Validate design change to MEB cards</a:t>
                      </a:r>
                    </a:p>
                    <a:p>
                      <a:pPr marL="91440" marR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CE/CS test with the MEB testbed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8376">
                <a:tc rowSpan="5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Electrical System</a:t>
                      </a:r>
                    </a:p>
                    <a:p>
                      <a:pPr algn="ctr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Test Bed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CCE, RSE, CDH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CDH Sim – CCE, RSE interface test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Before FLT Fab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Validate electrical interfaces/ dataflow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FPE, FIB, MEB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MEB</a:t>
                      </a: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– FPE functional test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Before FLT I&amp;T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Validate electrical interfaces/ dataflow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69986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CCE, RSE, MEB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MEB</a:t>
                      </a: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– CCE functional test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Before FLT I&amp;T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Validate electrical interfaces/ communication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9262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SSM TB, MEB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SSM</a:t>
                      </a: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– MEB functional t</a:t>
                      </a:r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est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Before FLT I&amp;T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Validate electrical interfaces, function, and control algorithm 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8376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STE, MEB, CCE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MEB-Spacecraft</a:t>
                      </a:r>
                      <a:r>
                        <a:rPr lang="en-US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Interface Test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Prior to I&amp;T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Electrical interface validation, functional test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727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latin typeface="Times New Roman" pitchFamily="18" charset="0"/>
                          <a:cs typeface="Times New Roman" pitchFamily="18" charset="0"/>
                        </a:rPr>
                        <a:t>Cryoshells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Flight </a:t>
                      </a:r>
                      <a:r>
                        <a:rPr lang="en-US" sz="110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Cryoshells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err="1">
                          <a:latin typeface="Times New Roman" pitchFamily="18" charset="0"/>
                          <a:cs typeface="Times New Roman" pitchFamily="18" charset="0"/>
                        </a:rPr>
                        <a:t>Cryoshell</a:t>
                      </a:r>
                      <a:r>
                        <a:rPr lang="en-US" sz="1100" dirty="0">
                          <a:latin typeface="Times New Roman" pitchFamily="18" charset="0"/>
                          <a:cs typeface="Times New Roman" pitchFamily="18" charset="0"/>
                        </a:rPr>
                        <a:t> thermal isolation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Prior to I&amp;T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Validate </a:t>
                      </a:r>
                      <a:r>
                        <a:rPr lang="en-US" sz="110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cryoshell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workmanship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5338161" y="6435158"/>
            <a:ext cx="239487" cy="119645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3135" y="6365363"/>
            <a:ext cx="16033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itchFamily="34" charset="0"/>
                <a:cs typeface="Arial" pitchFamily="34" charset="0"/>
              </a:rPr>
              <a:t>Tests Underway Now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506684" y="6440088"/>
            <a:ext cx="239487" cy="119645"/>
          </a:xfrm>
          <a:prstGeom prst="rect">
            <a:avLst/>
          </a:prstGeom>
          <a:solidFill>
            <a:srgbClr val="99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1659" y="6370293"/>
            <a:ext cx="12346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itchFamily="34" charset="0"/>
                <a:cs typeface="Arial" pitchFamily="34" charset="0"/>
              </a:rPr>
              <a:t>Tests Complete</a:t>
            </a:r>
          </a:p>
        </p:txBody>
      </p:sp>
    </p:spTree>
    <p:extLst>
      <p:ext uri="{BB962C8B-B14F-4D97-AF65-F5344CB8AC3E}">
        <p14:creationId xmlns:p14="http://schemas.microsoft.com/office/powerpoint/2010/main" val="30846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 Pre-conditions to starting instrument/project I&amp;T campaign</a:t>
            </a:r>
            <a:endParaRPr lang="en-US" dirty="0"/>
          </a:p>
          <a:p>
            <a:pPr lvl="1"/>
            <a:r>
              <a:rPr lang="en-US" dirty="0"/>
              <a:t>Rigorous acceptance review process of </a:t>
            </a:r>
            <a:r>
              <a:rPr lang="en-US" dirty="0" smtClean="0"/>
              <a:t>subsystems/sub-elements</a:t>
            </a:r>
            <a:endParaRPr lang="en-US" dirty="0"/>
          </a:p>
          <a:p>
            <a:pPr lvl="1"/>
            <a:r>
              <a:rPr lang="en-US" dirty="0"/>
              <a:t>Piecewise ability to test functional paths of instrument as risk reduction prior to instrument I&amp;T</a:t>
            </a:r>
          </a:p>
          <a:p>
            <a:pPr lvl="1"/>
            <a:r>
              <a:rPr lang="en-US" dirty="0"/>
              <a:t>Agreement with the </a:t>
            </a:r>
            <a:r>
              <a:rPr lang="en-US" dirty="0" smtClean="0"/>
              <a:t>project on area such as # of </a:t>
            </a:r>
            <a:r>
              <a:rPr lang="en-US" dirty="0"/>
              <a:t>thermal </a:t>
            </a:r>
            <a:r>
              <a:rPr lang="en-US" dirty="0" smtClean="0"/>
              <a:t>cycles at each level of assembly, </a:t>
            </a:r>
            <a:r>
              <a:rPr lang="en-US" dirty="0"/>
              <a:t># of operating </a:t>
            </a:r>
            <a:r>
              <a:rPr lang="en-US" dirty="0" smtClean="0"/>
              <a:t>hours prior to delivery, SC bus voltage range for testing, EMI redundant side deferral of certain test to OBS (test primary side at OBS)</a:t>
            </a:r>
          </a:p>
          <a:p>
            <a:pPr marL="284162" lvl="1" indent="0">
              <a:buNone/>
            </a:pPr>
            <a:endParaRPr lang="en-US" dirty="0"/>
          </a:p>
          <a:p>
            <a:r>
              <a:rPr lang="en-US" b="1" u="sng" dirty="0" smtClean="0"/>
              <a:t>“Test often and test early”</a:t>
            </a:r>
          </a:p>
          <a:p>
            <a:pPr lvl="1"/>
            <a:r>
              <a:rPr lang="en-US" dirty="0"/>
              <a:t>All subsystems qualified and delivered to I&amp;T, integrated in to the overall system</a:t>
            </a:r>
          </a:p>
          <a:p>
            <a:pPr lvl="2"/>
            <a:r>
              <a:rPr lang="en-US" dirty="0"/>
              <a:t>Total of 24 thermal vacuum tests (17 number of thermal vacuum test in 2017 and 7 in 2018)</a:t>
            </a:r>
          </a:p>
          <a:p>
            <a:pPr lvl="2"/>
            <a:r>
              <a:rPr lang="en-US" dirty="0"/>
              <a:t>Total of 16 Vibration tests (11 Vibe Tests in 2017 and 5 in 2018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Performed three subsystem level type test:</a:t>
            </a:r>
          </a:p>
          <a:p>
            <a:pPr lvl="3"/>
            <a:r>
              <a:rPr lang="en-US" dirty="0" smtClean="0"/>
              <a:t>Earth shield cold deployment</a:t>
            </a:r>
          </a:p>
          <a:p>
            <a:pPr lvl="3"/>
            <a:r>
              <a:rPr lang="en-US" dirty="0" smtClean="0"/>
              <a:t>TIPCE (telescope/detector) – round 1&amp;2 used EM FPE, round 3 including the flight FPE</a:t>
            </a:r>
          </a:p>
          <a:p>
            <a:pPr lvl="3"/>
            <a:r>
              <a:rPr lang="en-US" dirty="0" err="1" smtClean="0"/>
              <a:t>Cryo</a:t>
            </a:r>
            <a:r>
              <a:rPr lang="en-US" dirty="0" smtClean="0"/>
              <a:t> Radiator balance TVAC (horizontal)</a:t>
            </a:r>
          </a:p>
          <a:p>
            <a:pPr lvl="1"/>
            <a:r>
              <a:rPr lang="en-US" dirty="0"/>
              <a:t>Worked well for the team in </a:t>
            </a:r>
            <a:r>
              <a:rPr lang="en-US" b="1" dirty="0"/>
              <a:t>identifying issues and re-working them with less schedule </a:t>
            </a:r>
            <a:r>
              <a:rPr lang="en-US" b="1" dirty="0" smtClean="0"/>
              <a:t>impact</a:t>
            </a:r>
          </a:p>
          <a:p>
            <a:pPr lvl="2"/>
            <a:r>
              <a:rPr lang="en-US" dirty="0" smtClean="0"/>
              <a:t>Earth shield cold deployment</a:t>
            </a:r>
          </a:p>
          <a:p>
            <a:pPr lvl="3"/>
            <a:r>
              <a:rPr lang="en-US" dirty="0" smtClean="0"/>
              <a:t>Identified need for replacement of survival circuit</a:t>
            </a:r>
          </a:p>
          <a:p>
            <a:pPr lvl="3"/>
            <a:r>
              <a:rPr lang="en-US" dirty="0" smtClean="0"/>
              <a:t>Added another survival circuit based on test correlated model</a:t>
            </a:r>
          </a:p>
          <a:p>
            <a:pPr lvl="2"/>
            <a:r>
              <a:rPr lang="en-US" dirty="0" smtClean="0"/>
              <a:t>TIPCE as a risk reduction test for instrument TVAC</a:t>
            </a:r>
          </a:p>
          <a:p>
            <a:pPr lvl="3"/>
            <a:r>
              <a:rPr lang="en-US" dirty="0"/>
              <a:t>Preparations for TIPCE and TIPCE testing revealed some unknown configuration and functional characteristics of the Imaging System (FPE – FPW – FPA</a:t>
            </a:r>
            <a:r>
              <a:rPr lang="en-US" dirty="0" smtClean="0"/>
              <a:t>)</a:t>
            </a:r>
          </a:p>
          <a:p>
            <a:pPr lvl="4"/>
            <a:r>
              <a:rPr lang="en-US" dirty="0" smtClean="0"/>
              <a:t>Changed </a:t>
            </a:r>
            <a:r>
              <a:rPr lang="en-US" dirty="0"/>
              <a:t>from SN 01 to SN 02 as prime Flight Focal Plane Assembly</a:t>
            </a:r>
          </a:p>
          <a:p>
            <a:pPr lvl="3"/>
            <a:r>
              <a:rPr lang="en-US" dirty="0"/>
              <a:t>Improved stray light scan range in TIPCE from 13 </a:t>
            </a:r>
            <a:r>
              <a:rPr lang="en-US" dirty="0" err="1"/>
              <a:t>deg</a:t>
            </a:r>
            <a:r>
              <a:rPr lang="en-US" dirty="0"/>
              <a:t> to 28 </a:t>
            </a:r>
            <a:r>
              <a:rPr lang="en-US" dirty="0" err="1"/>
              <a:t>deg</a:t>
            </a:r>
            <a:r>
              <a:rPr lang="en-US" dirty="0"/>
              <a:t> to fully capture any </a:t>
            </a:r>
            <a:r>
              <a:rPr lang="en-US" dirty="0" smtClean="0"/>
              <a:t>feature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6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Campaign – Process &amp; Workflow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5734" y="1186544"/>
            <a:ext cx="4631992" cy="5263470"/>
          </a:xfrm>
        </p:spPr>
        <p:txBody>
          <a:bodyPr/>
          <a:lstStyle/>
          <a:p>
            <a:pPr lvl="0"/>
            <a:r>
              <a:rPr lang="en-US" dirty="0"/>
              <a:t>Devise an agenda centered on TRR checklist with topics rotation for </a:t>
            </a:r>
            <a:r>
              <a:rPr lang="en-US" dirty="0" smtClean="0"/>
              <a:t>planning purpose</a:t>
            </a:r>
            <a:endParaRPr lang="en-US" dirty="0"/>
          </a:p>
          <a:p>
            <a:pPr lvl="0"/>
            <a:r>
              <a:rPr lang="en-US" dirty="0" smtClean="0"/>
              <a:t>Involve </a:t>
            </a:r>
            <a:r>
              <a:rPr lang="en-US" dirty="0"/>
              <a:t>facilities early in the team </a:t>
            </a:r>
            <a:r>
              <a:rPr lang="en-US" dirty="0" smtClean="0"/>
              <a:t>meetings</a:t>
            </a:r>
            <a:endParaRPr lang="en-US" dirty="0"/>
          </a:p>
          <a:p>
            <a:pPr lvl="0"/>
            <a:r>
              <a:rPr lang="en-US" dirty="0"/>
              <a:t>Entering facilities PR was good process to help document issues and aid in organizing discussions</a:t>
            </a:r>
          </a:p>
          <a:p>
            <a:pPr lvl="0"/>
            <a:r>
              <a:rPr lang="en-US" dirty="0"/>
              <a:t>EGSE is critical to the success of the test - Treat them as flight hardware and make sure that you have redundancy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270171" y="986247"/>
            <a:ext cx="5345392" cy="526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4025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8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44538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0334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371600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828800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6000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0400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smtClean="0"/>
              <a:t>Create shared/version controlled workflow early</a:t>
            </a:r>
          </a:p>
          <a:p>
            <a:pPr lvl="1"/>
            <a:r>
              <a:rPr lang="en-US" kern="0" smtClean="0"/>
              <a:t>Need a location for the team to collaborate and gather information easily</a:t>
            </a:r>
          </a:p>
          <a:p>
            <a:pPr lvl="1"/>
            <a:r>
              <a:rPr lang="en-US" kern="0" smtClean="0"/>
              <a:t>Multiple subsystem/team member inputs used by many </a:t>
            </a:r>
          </a:p>
          <a:p>
            <a:pPr lvl="2"/>
            <a:r>
              <a:rPr lang="en-US" kern="0" smtClean="0"/>
              <a:t>Calibration curves</a:t>
            </a:r>
          </a:p>
          <a:p>
            <a:pPr lvl="2"/>
            <a:r>
              <a:rPr lang="en-US" kern="0" smtClean="0"/>
              <a:t>Limits</a:t>
            </a:r>
          </a:p>
          <a:p>
            <a:pPr lvl="1"/>
            <a:r>
              <a:rPr lang="en-US" kern="0" smtClean="0"/>
              <a:t>Create grounding log and mass log at the beginning of the I&amp;T phase</a:t>
            </a:r>
          </a:p>
          <a:p>
            <a:pPr lvl="2"/>
            <a:r>
              <a:rPr lang="en-US" kern="0" smtClean="0"/>
              <a:t>Create a step for QA to verify that information is logged at the end of each WOA - Add to WOA structure</a:t>
            </a:r>
          </a:p>
          <a:p>
            <a:r>
              <a:rPr lang="en-US" kern="0" smtClean="0"/>
              <a:t>Develop a standard WOA title for easy search</a:t>
            </a:r>
          </a:p>
          <a:p>
            <a:r>
              <a:rPr lang="en-US" kern="0" smtClean="0"/>
              <a:t>Develop an automated trending tool</a:t>
            </a:r>
          </a:p>
          <a:p>
            <a:pPr marL="0" indent="0">
              <a:buFontTx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912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61748" y="2535644"/>
            <a:ext cx="8423764" cy="854052"/>
          </a:xfrm>
        </p:spPr>
        <p:txBody>
          <a:bodyPr/>
          <a:lstStyle/>
          <a:p>
            <a:r>
              <a:rPr lang="en-US" dirty="0" smtClean="0"/>
              <a:t>Example #1:  Harness Risk Assessment/FRB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8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82FA2C-7E3C-5040-AA50-C08B61846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Harness Issues Since PER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72910FAF-DC9D-A746-93FE-19710DA75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078583"/>
              </p:ext>
            </p:extLst>
          </p:nvPr>
        </p:nvGraphicFramePr>
        <p:xfrm>
          <a:off x="315884" y="1065357"/>
          <a:ext cx="11637817" cy="511450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37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39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70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805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8687">
                  <a:extLst>
                    <a:ext uri="{9D8B030D-6E8A-4147-A177-3AD203B41FA5}">
                      <a16:colId xmlns:a16="http://schemas.microsoft.com/office/drawing/2014/main" xmlns="" val="738574845"/>
                    </a:ext>
                  </a:extLst>
                </a:gridCol>
              </a:tblGrid>
              <a:tr h="6570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Issue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This 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 Found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Cause of Issue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PR/PFR 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TIRS-2 Risk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504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Lack of service loop 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inside </a:t>
                      </a:r>
                      <a:r>
                        <a:rPr lang="en-US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backshell</a:t>
                      </a: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Broken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wires in science data path harness (found via testing) </a:t>
                      </a:r>
                      <a:endParaRPr lang="en-US" sz="1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Lack of appropriate </a:t>
                      </a: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strain relief/service loop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wires inside </a:t>
                      </a:r>
                      <a:r>
                        <a:rPr lang="en-US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backshell</a:t>
                      </a: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Built SN#2 of MEB-FIB-FPE harnesses (total of 18), Encoder harness (W16B), and MEB-CCE H harnesses (W25A/B)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TIRS2-00074</a:t>
                      </a: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7029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Lack of </a:t>
                      </a:r>
                      <a:r>
                        <a:rPr lang="en-US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backshell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strain relief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Concern based on review of design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Selection of </a:t>
                      </a:r>
                      <a:r>
                        <a:rPr lang="en-US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Somner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backshell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attachment method does not provide </a:t>
                      </a: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strain relief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wires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TIRS2-00086</a:t>
                      </a: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504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Braid Band clamp loosening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Backshell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-grounds of  (W25A) and (W25B)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failed 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measurement criteria (TIRS2-INT-0439-1)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Incorrect</a:t>
                      </a:r>
                      <a:r>
                        <a:rPr lang="en-US" sz="11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clamp band installation 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tool and methodology used in certain instances</a:t>
                      </a: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Criteria: harnesses that failed grounding measurements were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reworked (W25A and W25B) </a:t>
                      </a: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TIRS2-00088</a:t>
                      </a: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5042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Winchester Connector Short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 of Operational heater-</a:t>
                      </a:r>
                      <a:r>
                        <a:rPr lang="en-US" sz="11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(FPE operational Heater) found during testing (</a:t>
                      </a:r>
                      <a:r>
                        <a:rPr lang="en-US" sz="1100" b="1" dirty="0"/>
                        <a:t>P-TIRS-2-WOA-TIRS2-INT-0428-4)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Contacts not</a:t>
                      </a:r>
                      <a:r>
                        <a:rPr lang="en-US" sz="11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insulated from conductive wrap over body of Winchester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Rework Winchester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TIRS2-00087</a:t>
                      </a:r>
                    </a:p>
                    <a:p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504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Wire splices short in clamp band area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W22A extension-harness short (intermittent) during powered testing/OP8 and TCB- PFR# INT-0481-2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Wire splices too close/under clamp band area; when clamp applied wire became exposed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Harness X-ray confirmed splice in clamp-band. Reworked particular harness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TIRS2-00090</a:t>
                      </a:r>
                    </a:p>
                    <a:p>
                      <a:pPr marL="0" algn="l" defTabSz="457200" rtl="0" eaLnBrk="1" latinLnBrk="0" hangingPunct="1"/>
                      <a:endParaRPr lang="en-US" sz="11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7034208"/>
                  </a:ext>
                </a:extLst>
              </a:tr>
              <a:tr h="67504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S2 posibands missing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Unexpected measurement (Open) during harness # W22A STM of harness - TIRS2-INT-0481-2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posibands missing on 6 contacts in W022A, P105 (shown via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Pin traction test performed on all connectors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TIRS2-00089</a:t>
                      </a:r>
                    </a:p>
                    <a:p>
                      <a:pPr marL="0" algn="l" defTabSz="457200" rtl="0" eaLnBrk="1" latinLnBrk="0" hangingPunct="1"/>
                      <a:endParaRPr lang="en-US" sz="11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64728095"/>
                  </a:ext>
                </a:extLst>
              </a:tr>
              <a:tr h="477029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Inner shield termination and short to chassis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J114 failed STM/IRC- TIRS2-INT-0473-1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Inner shield drain wire splice exposed, shorted to outer shield and chassis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Rework flight harness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TIRS2-00088</a:t>
                      </a: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24289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82FA2C-7E3C-5040-AA50-C08B61846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Harness Issues Since PER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72910FAF-DC9D-A746-93FE-19710DA75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841763"/>
              </p:ext>
            </p:extLst>
          </p:nvPr>
        </p:nvGraphicFramePr>
        <p:xfrm>
          <a:off x="648393" y="1065356"/>
          <a:ext cx="10789920" cy="436285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001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464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919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969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54455">
                  <a:extLst>
                    <a:ext uri="{9D8B030D-6E8A-4147-A177-3AD203B41FA5}">
                      <a16:colId xmlns:a16="http://schemas.microsoft.com/office/drawing/2014/main" xmlns="" val="738574845"/>
                    </a:ext>
                  </a:extLst>
                </a:gridCol>
              </a:tblGrid>
              <a:tr h="8749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Issue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This 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 Found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Cause of Issue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PR/PFR 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TIRS-2 Risk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8940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Drain wire loose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X-Ray inspection failure for W22A found during- PR#TIRS2-ELEC-0587-1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Drain wire not captured under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backshell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entry clamp band area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Rework flight harness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TIRS2-00074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6103138"/>
                  </a:ext>
                </a:extLst>
              </a:tr>
              <a:tr h="1426318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Possible stress on thermal sensor leads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Independent harness assessment outcome from temperature sensor build evaluat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ion (TIRS2-SYS-TN-019)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Possible stress on electrical leads with less than anticipated </a:t>
                      </a: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strain relief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Independent qualification test on flight spare sensors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TIRS2-00092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62629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rework on warm stage temperature control harness due to access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Independent harness assessment outcome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(TIRS2-SYS-TN-019)</a:t>
                      </a: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Heater power and sensor wires are packaged in tight space behind connector, bent against radius-</a:t>
                      </a:r>
                      <a:r>
                        <a:rPr lang="en-US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edge of the metallic housing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Use-As is due to access</a:t>
                      </a: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Performed additional TVAC test for possible loss of heater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TIRS2-00091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13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Harness Issue Resolution Timeline</a:t>
            </a:r>
          </a:p>
        </p:txBody>
      </p:sp>
      <p:cxnSp>
        <p:nvCxnSpPr>
          <p:cNvPr id="48" name="Straight Arrow Connector 47"/>
          <p:cNvCxnSpPr>
            <a:stCxn id="61" idx="3"/>
            <a:endCxn id="64" idx="1"/>
          </p:cNvCxnSpPr>
          <p:nvPr/>
        </p:nvCxnSpPr>
        <p:spPr bwMode="auto">
          <a:xfrm flipV="1">
            <a:off x="6646407" y="3541761"/>
            <a:ext cx="672243" cy="1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749689" y="3405024"/>
            <a:ext cx="114161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EMI/EMC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504790" y="3310929"/>
            <a:ext cx="11416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Thermal Vacuum 1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9176722" y="3308236"/>
            <a:ext cx="11416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Thermal Vacuum 2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7318650" y="3200128"/>
            <a:ext cx="1141617" cy="6832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Vibration / Acoustics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(Sensor Unit)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1824311" y="3313914"/>
            <a:ext cx="11416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Ambient Checkouts</a:t>
            </a:r>
          </a:p>
        </p:txBody>
      </p:sp>
      <p:cxnSp>
        <p:nvCxnSpPr>
          <p:cNvPr id="84" name="Straight Arrow Connector 83"/>
          <p:cNvCxnSpPr>
            <a:stCxn id="77" idx="3"/>
            <a:endCxn id="60" idx="1"/>
          </p:cNvCxnSpPr>
          <p:nvPr/>
        </p:nvCxnSpPr>
        <p:spPr bwMode="auto">
          <a:xfrm flipV="1">
            <a:off x="2965928" y="3543524"/>
            <a:ext cx="783761" cy="1223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Straight Arrow Connector 84"/>
          <p:cNvCxnSpPr>
            <a:stCxn id="60" idx="3"/>
            <a:endCxn id="61" idx="1"/>
          </p:cNvCxnSpPr>
          <p:nvPr/>
        </p:nvCxnSpPr>
        <p:spPr bwMode="auto">
          <a:xfrm flipV="1">
            <a:off x="4891305" y="3541761"/>
            <a:ext cx="613484" cy="176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Straight Arrow Connector 85"/>
          <p:cNvCxnSpPr>
            <a:stCxn id="64" idx="3"/>
            <a:endCxn id="63" idx="1"/>
          </p:cNvCxnSpPr>
          <p:nvPr/>
        </p:nvCxnSpPr>
        <p:spPr bwMode="auto">
          <a:xfrm flipV="1">
            <a:off x="8460267" y="3539068"/>
            <a:ext cx="716455" cy="269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Isosceles Triangle 2"/>
          <p:cNvSpPr/>
          <p:nvPr/>
        </p:nvSpPr>
        <p:spPr bwMode="auto">
          <a:xfrm>
            <a:off x="5067535" y="3505122"/>
            <a:ext cx="103552" cy="6542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91" name="Isosceles Triangle 90"/>
          <p:cNvSpPr/>
          <p:nvPr/>
        </p:nvSpPr>
        <p:spPr bwMode="auto">
          <a:xfrm>
            <a:off x="6829552" y="3496505"/>
            <a:ext cx="103552" cy="6542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92" name="Isosceles Triangle 91"/>
          <p:cNvSpPr/>
          <p:nvPr/>
        </p:nvSpPr>
        <p:spPr bwMode="auto">
          <a:xfrm>
            <a:off x="3178357" y="3496505"/>
            <a:ext cx="103552" cy="6542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93" name="Isosceles Triangle 92"/>
          <p:cNvSpPr/>
          <p:nvPr/>
        </p:nvSpPr>
        <p:spPr bwMode="auto">
          <a:xfrm>
            <a:off x="8796476" y="3490825"/>
            <a:ext cx="103552" cy="6542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cxnSp>
        <p:nvCxnSpPr>
          <p:cNvPr id="96" name="Straight Arrow Connector 95"/>
          <p:cNvCxnSpPr/>
          <p:nvPr/>
        </p:nvCxnSpPr>
        <p:spPr bwMode="auto">
          <a:xfrm flipH="1">
            <a:off x="3223407" y="2942230"/>
            <a:ext cx="3530" cy="544563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97" name="TextBox 96"/>
          <p:cNvSpPr txBox="1"/>
          <p:nvPr/>
        </p:nvSpPr>
        <p:spPr>
          <a:xfrm>
            <a:off x="3005169" y="4848739"/>
            <a:ext cx="3380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Inspect and re-work all Winchester connectors to eliminate short vulnerability (0087)</a:t>
            </a:r>
          </a:p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Inspected all cables for </a:t>
            </a:r>
            <a:r>
              <a:rPr lang="en-US" sz="1200" b="1" dirty="0" err="1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posibands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 (0089)</a:t>
            </a:r>
          </a:p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Reworked SUDP connectors for inner to outer shield short (0088)</a:t>
            </a:r>
          </a:p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Inspect ‘high risk’ cables for splices in clamp</a:t>
            </a:r>
          </a:p>
        </p:txBody>
      </p:sp>
      <p:cxnSp>
        <p:nvCxnSpPr>
          <p:cNvPr id="98" name="Straight Arrow Connector 97"/>
          <p:cNvCxnSpPr/>
          <p:nvPr/>
        </p:nvCxnSpPr>
        <p:spPr bwMode="auto">
          <a:xfrm>
            <a:off x="5112075" y="3619355"/>
            <a:ext cx="3204" cy="1095521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00" name="Straight Arrow Connector 99"/>
          <p:cNvCxnSpPr/>
          <p:nvPr/>
        </p:nvCxnSpPr>
        <p:spPr bwMode="auto">
          <a:xfrm>
            <a:off x="6878436" y="2008749"/>
            <a:ext cx="2892" cy="1396275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02" name="Straight Arrow Connector 101"/>
          <p:cNvCxnSpPr>
            <a:endCxn id="62" idx="0"/>
          </p:cNvCxnSpPr>
          <p:nvPr/>
        </p:nvCxnSpPr>
        <p:spPr bwMode="auto">
          <a:xfrm flipH="1">
            <a:off x="8848252" y="3631147"/>
            <a:ext cx="4728" cy="1260976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1773803" y="2480565"/>
            <a:ext cx="4088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Inspected, re-worked cables to improve strain relief (0086)</a:t>
            </a:r>
          </a:p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Made SN02 cables for MEB-FIB-FPE train (0086)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71088" y="1194410"/>
            <a:ext cx="3558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Independent team reviewed build records and recommended harnesses to inspect (0086, 0090)</a:t>
            </a:r>
          </a:p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SU - Inspect identified cables for splices in clamp, strain relief, and loose clamp bands  (0086, 0090)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97221" y="4892124"/>
            <a:ext cx="3302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EP - Inspect and X-Ray all cables for splices in clamp, strain relief, </a:t>
            </a:r>
            <a:r>
              <a:rPr lang="en-US" sz="1200" b="1" dirty="0" err="1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posibands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, and loose clamp bands  (0086, 0089, 0090)</a:t>
            </a:r>
          </a:p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Inspected MEBs for </a:t>
            </a:r>
            <a:r>
              <a:rPr lang="en-US" sz="1200" b="1" dirty="0" err="1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posibands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 (0089)</a:t>
            </a:r>
          </a:p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Penalty vibe of MEB-A post re-work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67338" y="3998532"/>
            <a:ext cx="2609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Performed test of performance with warm stage control off to determine consequence (0091)</a:t>
            </a:r>
          </a:p>
        </p:txBody>
      </p:sp>
      <p:cxnSp>
        <p:nvCxnSpPr>
          <p:cNvPr id="103" name="Straight Arrow Connector 102"/>
          <p:cNvCxnSpPr/>
          <p:nvPr/>
        </p:nvCxnSpPr>
        <p:spPr bwMode="auto">
          <a:xfrm flipH="1">
            <a:off x="6487576" y="3794655"/>
            <a:ext cx="3204" cy="264038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7655195" y="2162589"/>
            <a:ext cx="2904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Assess likelihood of insulation failure for </a:t>
            </a:r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warm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stage control (0091)</a:t>
            </a:r>
          </a:p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Perform ‘</a:t>
            </a:r>
            <a:r>
              <a:rPr lang="en-US" sz="1200" b="1" dirty="0" err="1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qual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-106" charset="-128"/>
                <a:cs typeface="Arial" pitchFamily="34" charset="0"/>
              </a:rPr>
              <a:t>’ test on large sample of bonded thermal sensors (0092)</a:t>
            </a:r>
          </a:p>
        </p:txBody>
      </p:sp>
      <p:sp>
        <p:nvSpPr>
          <p:cNvPr id="13" name="Right Brace 12"/>
          <p:cNvSpPr/>
          <p:nvPr/>
        </p:nvSpPr>
        <p:spPr bwMode="auto">
          <a:xfrm rot="16200000">
            <a:off x="9412912" y="2602780"/>
            <a:ext cx="275751" cy="99882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endParaRPr lang="en-US" sz="1600">
              <a:solidFill>
                <a:srgbClr val="000000"/>
              </a:solidFill>
              <a:latin typeface="Palatino" pitchFamily="18" charset="0"/>
              <a:ea typeface="ヒラギノ角ゴ Pro W3" pitchFamily="-106" charset="-128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891305" y="1194410"/>
            <a:ext cx="4008723" cy="96817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925979" y="4877639"/>
            <a:ext cx="4008723" cy="10707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45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C2BA69-A495-BA4A-B943-E9F52C6F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MEB-A Rework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80F4D2-B436-7647-8B8A-2FE668347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Description: At approximately 2018-355-14:26 during procedure tirs2_tcb_ol_ambient_funct (as part of the A-side aliveness test) heater OP8 was commanded to Flux mode with 50% duty cycle but the heater did not draw any current.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/>
              <a:t>Root Cause: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Workmanship issue </a:t>
            </a:r>
            <a:r>
              <a:rPr lang="en-US" dirty="0"/>
              <a:t>in W022A-Ext harness created a short between Pin 9 and chassis  (splice area has a sharp edge placed in the clamp band area)</a:t>
            </a:r>
          </a:p>
          <a:p>
            <a:r>
              <a:rPr lang="en-US" dirty="0"/>
              <a:t>Path Forward:</a:t>
            </a:r>
          </a:p>
          <a:p>
            <a:pPr lvl="1"/>
            <a:r>
              <a:rPr lang="en-US" dirty="0"/>
              <a:t> Stress analysis concluded that only stressed OPTO-FET part in TCB-A</a:t>
            </a:r>
          </a:p>
          <a:p>
            <a:pPr lvl="1"/>
            <a:r>
              <a:rPr lang="en-US" dirty="0"/>
              <a:t> Removed MEB-A from e-pallet and repaired OPTO-FET in TCB-A</a:t>
            </a:r>
          </a:p>
          <a:p>
            <a:pPr lvl="1"/>
            <a:r>
              <a:rPr lang="en-US" dirty="0"/>
              <a:t> Harness W022A-EXT SN-01 reworked, W022A-EXT SN-02 fabricated</a:t>
            </a:r>
          </a:p>
          <a:p>
            <a:pPr lvl="1"/>
            <a:r>
              <a:rPr lang="en-US" dirty="0"/>
              <a:t> Assessment of all harnesses via XRAY and fabrication pictures; quantified risks associated with a short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Adding fuse plugs to TCB and CDH on both boxes to mitigate any external short to the MEB boxes (ground test only)</a:t>
            </a:r>
          </a:p>
          <a:p>
            <a:pPr lvl="1"/>
            <a:r>
              <a:rPr lang="en-US" dirty="0"/>
              <a:t> Performed workmanship vibe test between TVAC-1 and </a:t>
            </a:r>
            <a:r>
              <a:rPr lang="en-US" dirty="0" smtClean="0"/>
              <a:t>TVAC-2</a:t>
            </a:r>
          </a:p>
          <a:p>
            <a:pPr lvl="1"/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Revisited EGSE power supply current limiting implementation/capability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242670-1890-E44A-BB01-CD86A7B9B2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6635" y="-474192"/>
            <a:ext cx="4944397" cy="83782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FCA2B2E1-1FDC-D84A-95AF-CFA283502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Connection Diagram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4765964" y="3408218"/>
            <a:ext cx="235527" cy="21474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2244" y="2299341"/>
            <a:ext cx="1575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Reworked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HiPot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after rework (2: one failed, one passed)</a:t>
            </a:r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 bwMode="auto">
          <a:xfrm flipH="1">
            <a:off x="4883728" y="3068782"/>
            <a:ext cx="34636" cy="3394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417127" y="2653145"/>
            <a:ext cx="789709" cy="8624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206836" y="2109442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New harness/first use: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Isolation/Continuity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Hipot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 Ok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819685" y="3172691"/>
            <a:ext cx="369333" cy="7412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060319"/>
            <a:ext cx="23391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STE Power Supply Investigation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457986" y="3172691"/>
            <a:ext cx="369333" cy="74121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844061" y="3172691"/>
            <a:ext cx="369333" cy="741218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562244" y="3515591"/>
            <a:ext cx="0" cy="13612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914470" y="4910729"/>
            <a:ext cx="1295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Remove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Inspect for short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96287" y="4195505"/>
            <a:ext cx="1476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-PCB part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-Box CE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-TCB in-rush meas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.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  <p:sp>
        <p:nvSpPr>
          <p:cNvPr id="18" name="Left Brace 17"/>
          <p:cNvSpPr/>
          <p:nvPr/>
        </p:nvSpPr>
        <p:spPr bwMode="auto">
          <a:xfrm rot="16200000">
            <a:off x="3644732" y="3468476"/>
            <a:ext cx="263191" cy="3913285"/>
          </a:xfrm>
          <a:prstGeom prst="leftBrace">
            <a:avLst>
              <a:gd name="adj1" fmla="val 46636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"/>
              <a:ea typeface="ヒラギノ角ゴ Pro W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3200" y="5570021"/>
            <a:ext cx="45897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Investigations focus on this side of hardware as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magnitude of the current spike indicates a short close to the TCB. </a:t>
            </a:r>
          </a:p>
        </p:txBody>
      </p:sp>
      <p:sp>
        <p:nvSpPr>
          <p:cNvPr id="9" name="Rectangle 8"/>
          <p:cNvSpPr/>
          <p:nvPr/>
        </p:nvSpPr>
        <p:spPr>
          <a:xfrm>
            <a:off x="7304802" y="4640550"/>
            <a:ext cx="4683983" cy="64633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Use diagrams/function blocks to develop the fishbone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332918" y="5504899"/>
            <a:ext cx="4683983" cy="92333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Avoid zero-in on a root cause too soon</a:t>
            </a:r>
          </a:p>
          <a:p>
            <a:r>
              <a:rPr lang="en-US" dirty="0" smtClean="0"/>
              <a:t>Often there are multiple causes and rework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Backshell</a:t>
            </a:r>
            <a:r>
              <a:rPr lang="en-US" dirty="0" smtClean="0"/>
              <a:t> Retention Band &amp; Short Location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132" y="1561169"/>
            <a:ext cx="5742878" cy="48393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98234" y="344572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747132" y="4540508"/>
            <a:ext cx="2395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Teflon Wrap removed in </a:t>
            </a:r>
            <a:r>
              <a:rPr lang="en-US" sz="2000" b="1" smtClean="0">
                <a:solidFill>
                  <a:schemeClr val="bg1"/>
                </a:solidFill>
              </a:rPr>
              <a:t>this photo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1957" y="4360127"/>
            <a:ext cx="2788645" cy="22018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7079681" y="4814737"/>
            <a:ext cx="172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Teflon Wrap around wires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452624" y="4603191"/>
            <a:ext cx="2003655" cy="445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1078" y="1445286"/>
            <a:ext cx="5034856" cy="27522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9061957" y="1634714"/>
            <a:ext cx="133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Teflon Wrap removed in </a:t>
            </a:r>
            <a:r>
              <a:rPr lang="en-US" b="1" smtClean="0">
                <a:solidFill>
                  <a:schemeClr val="bg1"/>
                </a:solidFill>
              </a:rPr>
              <a:t>this photo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641306" y="2702683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2587DF5-B026-F14B-8EE4-899171D378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Overview of TIRS-2 instrument</a:t>
            </a:r>
          </a:p>
          <a:p>
            <a:r>
              <a:rPr lang="en-US" dirty="0" smtClean="0"/>
              <a:t> Lessons learned during instrument I&amp;T</a:t>
            </a:r>
          </a:p>
          <a:p>
            <a:pPr lvl="1"/>
            <a:r>
              <a:rPr lang="en-US" dirty="0" smtClean="0"/>
              <a:t>Example #1: Harness Risk Assessment/HRB</a:t>
            </a:r>
          </a:p>
          <a:p>
            <a:pPr lvl="1"/>
            <a:r>
              <a:rPr lang="en-US" dirty="0" smtClean="0"/>
              <a:t>Example #2: SSM LOI</a:t>
            </a:r>
          </a:p>
          <a:p>
            <a:r>
              <a:rPr lang="en-US" dirty="0"/>
              <a:t> </a:t>
            </a:r>
            <a:r>
              <a:rPr lang="en-US" dirty="0" smtClean="0"/>
              <a:t>TIRS-2 and observatory I&amp;T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968" y="365125"/>
            <a:ext cx="6332034" cy="1325563"/>
          </a:xfrm>
        </p:spPr>
        <p:txBody>
          <a:bodyPr/>
          <a:lstStyle/>
          <a:p>
            <a:r>
              <a:rPr lang="en-US" dirty="0" smtClean="0"/>
              <a:t>Puncture in Inner Shield Connection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47" y="1791049"/>
            <a:ext cx="3279228" cy="4669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476" y="3449153"/>
            <a:ext cx="4806177" cy="329363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08741" y="3799003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34944" y="4705542"/>
            <a:ext cx="1339621" cy="11822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8654" y="365125"/>
            <a:ext cx="4125951" cy="332737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Oval 9"/>
          <p:cNvSpPr/>
          <p:nvPr/>
        </p:nvSpPr>
        <p:spPr>
          <a:xfrm>
            <a:off x="9131375" y="1449939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2587DF5-B026-F14B-8EE4-899171D378AD}" type="slidenum">
              <a:rPr lang="en-US" smtClean="0"/>
              <a:t>20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35439" y="1567534"/>
            <a:ext cx="3589851" cy="1754326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/>
              <a:t>Photos are critical </a:t>
            </a:r>
            <a:r>
              <a:rPr lang="en-US" dirty="0"/>
              <a:t>when an anomaly </a:t>
            </a:r>
            <a:r>
              <a:rPr lang="en-US" dirty="0" smtClean="0"/>
              <a:t>arise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Floor </a:t>
            </a:r>
            <a:r>
              <a:rPr lang="en-US" dirty="0"/>
              <a:t>engineer/QA and WOA need to direct photo team on exactly what they need taken</a:t>
            </a:r>
          </a:p>
        </p:txBody>
      </p:sp>
    </p:spTree>
    <p:extLst>
      <p:ext uri="{BB962C8B-B14F-4D97-AF65-F5344CB8AC3E}">
        <p14:creationId xmlns:p14="http://schemas.microsoft.com/office/powerpoint/2010/main" val="2664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Puncture in Pin-9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06" y="1533103"/>
            <a:ext cx="9890760" cy="46506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02586" y="181765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5765" y="3345575"/>
            <a:ext cx="5418445" cy="326045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2587DF5-B026-F14B-8EE4-899171D378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07" y="-22354"/>
            <a:ext cx="10515600" cy="953605"/>
          </a:xfrm>
        </p:spPr>
        <p:txBody>
          <a:bodyPr/>
          <a:lstStyle/>
          <a:p>
            <a:r>
              <a:rPr lang="en-US" dirty="0" smtClean="0"/>
              <a:t>Pin 10 Observation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28" y="1318730"/>
            <a:ext cx="4651015" cy="39156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812643" y="1815135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82243" y="1179454"/>
            <a:ext cx="494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Pin-10 pushed back, black plastic (appears to be socket retaining ring) also visibly broken free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8282" y="2064295"/>
            <a:ext cx="4668464" cy="325615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914951" y="3054686"/>
            <a:ext cx="1605390" cy="12753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04801" y="4731166"/>
            <a:ext cx="2193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socket retaining ring?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701704" y="3928949"/>
            <a:ext cx="11151" cy="8022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2587DF5-B026-F14B-8EE4-899171D378AD}" type="slidenum">
              <a:rPr lang="en-US" smtClean="0"/>
              <a:t>22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1228" y="5563541"/>
            <a:ext cx="11704958" cy="92333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b="1" dirty="0"/>
              <a:t>Identify key experts ahead of time</a:t>
            </a:r>
          </a:p>
          <a:p>
            <a:pPr lvl="2"/>
            <a:r>
              <a:rPr lang="en-US" dirty="0"/>
              <a:t>Team pulled from a finite set of experts on center with the proper expertise for the various FRB which was very useful in resolving the various anomalies</a:t>
            </a:r>
          </a:p>
        </p:txBody>
      </p:sp>
    </p:spTree>
    <p:extLst>
      <p:ext uri="{BB962C8B-B14F-4D97-AF65-F5344CB8AC3E}">
        <p14:creationId xmlns:p14="http://schemas.microsoft.com/office/powerpoint/2010/main" val="40898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43" y="86345"/>
            <a:ext cx="6378033" cy="1325563"/>
          </a:xfrm>
        </p:spPr>
        <p:txBody>
          <a:bodyPr/>
          <a:lstStyle/>
          <a:p>
            <a:r>
              <a:rPr lang="en-US" dirty="0" smtClean="0"/>
              <a:t>Winchester J622 inspection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00" y="233301"/>
            <a:ext cx="4624968" cy="500816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424349" y="2581430"/>
            <a:ext cx="3044282" cy="10482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3" y="1023047"/>
            <a:ext cx="6862314" cy="43817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6943" y="5642559"/>
            <a:ext cx="10977114" cy="36933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/>
              <a:t>Devil is in the details</a:t>
            </a:r>
            <a:r>
              <a:rPr lang="en-US" dirty="0"/>
              <a:t>: enforce color code in the wiring when possible</a:t>
            </a:r>
          </a:p>
        </p:txBody>
      </p:sp>
    </p:spTree>
    <p:extLst>
      <p:ext uri="{BB962C8B-B14F-4D97-AF65-F5344CB8AC3E}">
        <p14:creationId xmlns:p14="http://schemas.microsoft.com/office/powerpoint/2010/main" val="115718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Post-Rework: Cracked </a:t>
            </a:r>
            <a:r>
              <a:rPr lang="en-US" dirty="0"/>
              <a:t>W</a:t>
            </a:r>
            <a:r>
              <a:rPr lang="en-US" dirty="0" smtClean="0"/>
              <a:t>inchester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87" y="1396451"/>
            <a:ext cx="4762500" cy="5095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1396451"/>
            <a:ext cx="5840186" cy="230832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Need to ensure QA is briefed to expectations on the floor</a:t>
            </a:r>
          </a:p>
          <a:p>
            <a:pPr lvl="1"/>
            <a:r>
              <a:rPr lang="en-US" dirty="0" smtClean="0"/>
              <a:t>- What </a:t>
            </a:r>
            <a:r>
              <a:rPr lang="en-US" dirty="0"/>
              <a:t>is the workmanship process agreed upon, what is their role (inspection key points and </a:t>
            </a:r>
            <a:r>
              <a:rPr lang="en-US" dirty="0" err="1"/>
              <a:t>woa</a:t>
            </a:r>
            <a:r>
              <a:rPr lang="en-US" dirty="0"/>
              <a:t> step signature prior to end of shift) </a:t>
            </a:r>
          </a:p>
          <a:p>
            <a:pPr lvl="1"/>
            <a:r>
              <a:rPr lang="en-US" dirty="0" smtClean="0"/>
              <a:t>- Avoid </a:t>
            </a:r>
            <a:r>
              <a:rPr lang="en-US" dirty="0"/>
              <a:t>vague statement in the WOA </a:t>
            </a:r>
          </a:p>
          <a:p>
            <a:pPr lvl="1"/>
            <a:r>
              <a:rPr lang="en-US" dirty="0" smtClean="0"/>
              <a:t>- Make </a:t>
            </a:r>
            <a:r>
              <a:rPr lang="en-US" dirty="0"/>
              <a:t>sure they know who to call in case of a deviation of process</a:t>
            </a:r>
          </a:p>
          <a:p>
            <a:pPr lvl="1"/>
            <a:r>
              <a:rPr lang="en-US" dirty="0" smtClean="0"/>
              <a:t>- Understand </a:t>
            </a:r>
            <a:r>
              <a:rPr lang="en-US" dirty="0"/>
              <a:t>background/expertise of the QA team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3944388"/>
            <a:ext cx="5840186" cy="92333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Need to have a floor engineer </a:t>
            </a:r>
            <a:r>
              <a:rPr lang="en-US" dirty="0"/>
              <a:t>as well in addition to QA and Technicians to help with directing the work and calling systems when needed</a:t>
            </a:r>
          </a:p>
        </p:txBody>
      </p:sp>
    </p:spTree>
    <p:extLst>
      <p:ext uri="{BB962C8B-B14F-4D97-AF65-F5344CB8AC3E}">
        <p14:creationId xmlns:p14="http://schemas.microsoft.com/office/powerpoint/2010/main" val="22579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61748" y="2535644"/>
            <a:ext cx="8423764" cy="854052"/>
          </a:xfrm>
        </p:spPr>
        <p:txBody>
          <a:bodyPr/>
          <a:lstStyle/>
          <a:p>
            <a:r>
              <a:rPr lang="en-US" dirty="0" smtClean="0"/>
              <a:t>Example #2  SSM LOI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622" y="70740"/>
            <a:ext cx="6554549" cy="854052"/>
          </a:xfrm>
        </p:spPr>
        <p:txBody>
          <a:bodyPr/>
          <a:lstStyle/>
          <a:p>
            <a:r>
              <a:rPr lang="en-US" dirty="0"/>
              <a:t>SSM Design Overview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39904" t="17177" r="40865" b="16171"/>
          <a:stretch/>
        </p:blipFill>
        <p:spPr bwMode="auto">
          <a:xfrm>
            <a:off x="1752600" y="2003206"/>
            <a:ext cx="2743200" cy="2568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439104" y="5509737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err="1"/>
              <a:t>Cryo</a:t>
            </a:r>
            <a:r>
              <a:rPr lang="en-US" dirty="0"/>
              <a:t>-Cooler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62688" y="5882750"/>
            <a:ext cx="1375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err="1"/>
              <a:t>Earthshield</a:t>
            </a:r>
            <a:r>
              <a:rPr lang="en-US" dirty="0"/>
              <a:t> &amp;CC LL NEA</a:t>
            </a:r>
          </a:p>
        </p:txBody>
      </p:sp>
      <p:cxnSp>
        <p:nvCxnSpPr>
          <p:cNvPr id="17" name="Straight Arrow Connector 16"/>
          <p:cNvCxnSpPr>
            <a:stCxn id="19" idx="2"/>
          </p:cNvCxnSpPr>
          <p:nvPr/>
        </p:nvCxnSpPr>
        <p:spPr>
          <a:xfrm>
            <a:off x="1981200" y="2023228"/>
            <a:ext cx="589164" cy="17105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62100" y="1192232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SSM Mount Cone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25536" y="497240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Telescope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70128" y="305203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SSM</a:t>
            </a:r>
          </a:p>
        </p:txBody>
      </p:sp>
      <p:pic>
        <p:nvPicPr>
          <p:cNvPr id="34" name="Content Placeholder 4"/>
          <p:cNvPicPr>
            <a:picLocks/>
          </p:cNvPicPr>
          <p:nvPr/>
        </p:nvPicPr>
        <p:blipFill rotWithShape="1">
          <a:blip r:embed="rId4"/>
          <a:srcRect l="42788" t="17866" r="41506" b="13422"/>
          <a:stretch/>
        </p:blipFill>
        <p:spPr bwMode="auto">
          <a:xfrm>
            <a:off x="4384272" y="1193169"/>
            <a:ext cx="5105400" cy="559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 flipH="1">
            <a:off x="8560032" y="5743859"/>
            <a:ext cx="950422" cy="458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810000" y="2002209"/>
            <a:ext cx="228600" cy="12322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063240" y="1171211"/>
            <a:ext cx="1855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SSM/Instrument Interface (3 point mount)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4038600" y="5974520"/>
            <a:ext cx="457200" cy="2313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810000" y="5022402"/>
            <a:ext cx="2209800" cy="159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5486400" y="1375193"/>
            <a:ext cx="1752600" cy="29468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6763789" y="3234499"/>
            <a:ext cx="2911188" cy="531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038600" y="6333565"/>
            <a:ext cx="1169894" cy="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73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SSM Encoder Anomaly </a:t>
            </a:r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</a:t>
            </a:r>
            <a:r>
              <a:rPr lang="en-US" dirty="0" smtClean="0"/>
              <a:t>uring Cold </a:t>
            </a:r>
            <a:r>
              <a:rPr lang="en-US" dirty="0" err="1" smtClean="0"/>
              <a:t>Qual</a:t>
            </a:r>
            <a:r>
              <a:rPr lang="en-US" dirty="0" smtClean="0"/>
              <a:t> (CQ) #3 in instrument TVAC-2 </a:t>
            </a:r>
            <a:r>
              <a:rPr lang="en-US" dirty="0"/>
              <a:t>- Geometry survey at -5 </a:t>
            </a:r>
            <a:r>
              <a:rPr lang="en-US" dirty="0" err="1" smtClean="0"/>
              <a:t>deg</a:t>
            </a:r>
            <a:r>
              <a:rPr lang="en-US" dirty="0" smtClean="0"/>
              <a:t> offset from NADIR, </a:t>
            </a:r>
            <a:r>
              <a:rPr lang="en-US" dirty="0"/>
              <a:t>on Encoder A), error when commanding the SSM back to Nadir </a:t>
            </a:r>
            <a:endParaRPr lang="en-US" dirty="0" smtClean="0"/>
          </a:p>
          <a:p>
            <a:pPr lvl="1"/>
            <a:r>
              <a:rPr lang="en-US" dirty="0" smtClean="0"/>
              <a:t>SSM </a:t>
            </a:r>
            <a:r>
              <a:rPr lang="en-US" dirty="0"/>
              <a:t>had lost index </a:t>
            </a:r>
            <a:r>
              <a:rPr lang="en-US" dirty="0" smtClean="0"/>
              <a:t>inquire/control.</a:t>
            </a:r>
            <a:endParaRPr lang="en-US" dirty="0"/>
          </a:p>
          <a:p>
            <a:pPr lvl="1"/>
            <a:r>
              <a:rPr lang="en-US" dirty="0"/>
              <a:t>Team was able to recover and reacquire index </a:t>
            </a:r>
            <a:r>
              <a:rPr lang="en-US" dirty="0" smtClean="0"/>
              <a:t>(small movement of the mirror) and </a:t>
            </a:r>
            <a:r>
              <a:rPr lang="en-US" dirty="0"/>
              <a:t>resume science testing at that same location without any issue</a:t>
            </a:r>
          </a:p>
          <a:p>
            <a:pPr lvl="1"/>
            <a:r>
              <a:rPr lang="en-US" dirty="0"/>
              <a:t> Determined that the issue was reset of Read Head 2 (RH2) on encoder A</a:t>
            </a:r>
          </a:p>
          <a:p>
            <a:pPr lvl="1"/>
            <a:r>
              <a:rPr lang="en-US" dirty="0" smtClean="0"/>
              <a:t>Additional testing/characterization was done in transition </a:t>
            </a:r>
            <a:r>
              <a:rPr lang="en-US" dirty="0"/>
              <a:t>to </a:t>
            </a:r>
            <a:r>
              <a:rPr lang="en-US" dirty="0" smtClean="0"/>
              <a:t>CQ#4 and after CQ#4</a:t>
            </a:r>
          </a:p>
          <a:p>
            <a:r>
              <a:rPr lang="en-US" dirty="0"/>
              <a:t>Started testing with </a:t>
            </a:r>
            <a:r>
              <a:rPr lang="en-US" dirty="0" err="1"/>
              <a:t>Qual</a:t>
            </a:r>
            <a:r>
              <a:rPr lang="en-US" dirty="0"/>
              <a:t> SSM in B11 and found a location where Encoder B exhibited LOI as </a:t>
            </a:r>
            <a:r>
              <a:rPr lang="en-US" dirty="0" smtClean="0"/>
              <a:t>well at ambient:</a:t>
            </a:r>
          </a:p>
          <a:p>
            <a:pPr lvl="1"/>
            <a:r>
              <a:rPr lang="en-US" dirty="0" smtClean="0"/>
              <a:t> Traced issue to a feature in the ADC (Analog to Digital Converter) when the analog signal is at a value near bit boundary decision:</a:t>
            </a:r>
          </a:p>
          <a:p>
            <a:pPr lvl="2"/>
            <a:r>
              <a:rPr lang="en-US" dirty="0" smtClean="0"/>
              <a:t>VREF is near the MSB bit boundary value and occasionally can jump to a 5V value instead of its nominal 2.5V due to this ADC feature</a:t>
            </a:r>
          </a:p>
          <a:p>
            <a:pPr lvl="2"/>
            <a:r>
              <a:rPr lang="en-US" dirty="0" smtClean="0"/>
              <a:t>Converted VREF signal is subtracted to the encoder signals used to determine encoder position by the FPGA. When </a:t>
            </a:r>
            <a:r>
              <a:rPr lang="en-US" dirty="0"/>
              <a:t>this ADC glitch </a:t>
            </a:r>
            <a:r>
              <a:rPr lang="en-US" dirty="0" smtClean="0"/>
              <a:t>occurs, the converted signals will fail logic checks and the FPGA will issue a loss of index and zero out the upper index value. </a:t>
            </a:r>
          </a:p>
          <a:p>
            <a:pPr lvl="1"/>
            <a:r>
              <a:rPr lang="en-US" dirty="0" smtClean="0"/>
              <a:t>This ADC feature was confirmed by our encoder vendor GPI, the parts branch and the ADC part vendor TI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Bit Flip Hypothesis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074"/>
          <a:stretch/>
        </p:blipFill>
        <p:spPr>
          <a:xfrm>
            <a:off x="1649187" y="1134910"/>
            <a:ext cx="8898030" cy="572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9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forward decision and mitigations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086791"/>
            <a:ext cx="11689079" cy="5263470"/>
          </a:xfrm>
        </p:spPr>
        <p:txBody>
          <a:bodyPr>
            <a:normAutofit/>
          </a:bodyPr>
          <a:lstStyle/>
          <a:p>
            <a:r>
              <a:rPr lang="en-US" b="1" dirty="0" smtClean="0"/>
              <a:t>Selected Option </a:t>
            </a:r>
            <a:r>
              <a:rPr lang="en-US" b="1" dirty="0"/>
              <a:t>“use as-is</a:t>
            </a:r>
            <a:r>
              <a:rPr lang="en-US" b="1" dirty="0" smtClean="0"/>
              <a:t>” at PSR timeframe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On the flight unit, we have never seen an LOI during TVAC-1 or TVAC-2 at our planned NADIR position (on either Encoder A or Encoder </a:t>
            </a:r>
            <a:r>
              <a:rPr lang="en-US" dirty="0" smtClean="0"/>
              <a:t>B – </a:t>
            </a:r>
            <a:r>
              <a:rPr lang="en-US" i="1" dirty="0" smtClean="0"/>
              <a:t>Confirmed with LOI susceptibility mapping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/>
              <a:t>37+hours of uninterrupted stare at NADIR during our COLD balance on Encoder A during TVAC1</a:t>
            </a:r>
          </a:p>
          <a:p>
            <a:pPr lvl="2"/>
            <a:r>
              <a:rPr lang="en-US" dirty="0"/>
              <a:t>13+hours of uninterrupted stare at NADIR during our COLD balance on Encoder A during TVAC2</a:t>
            </a:r>
          </a:p>
          <a:p>
            <a:pPr lvl="1"/>
            <a:r>
              <a:rPr lang="en-US" dirty="0"/>
              <a:t>Unable to get </a:t>
            </a:r>
            <a:r>
              <a:rPr lang="en-US" dirty="0" smtClean="0"/>
              <a:t>flight Encoder </a:t>
            </a:r>
            <a:r>
              <a:rPr lang="en-US" dirty="0"/>
              <a:t>B to generate an LOI</a:t>
            </a:r>
          </a:p>
          <a:p>
            <a:pPr lvl="1"/>
            <a:r>
              <a:rPr lang="en-US" dirty="0"/>
              <a:t>Mitigation if it does occur in flight:</a:t>
            </a:r>
          </a:p>
          <a:p>
            <a:pPr lvl="2"/>
            <a:r>
              <a:rPr lang="en-US" dirty="0"/>
              <a:t>Move to a </a:t>
            </a:r>
            <a:r>
              <a:rPr lang="en-US" dirty="0" smtClean="0"/>
              <a:t>position where FPGA logic is not susceptible to ADC feature</a:t>
            </a:r>
            <a:endParaRPr lang="en-US" dirty="0"/>
          </a:p>
          <a:p>
            <a:pPr lvl="2"/>
            <a:r>
              <a:rPr lang="en-US" dirty="0" smtClean="0"/>
              <a:t>Control </a:t>
            </a:r>
            <a:r>
              <a:rPr lang="en-US" dirty="0"/>
              <a:t>position with Mode </a:t>
            </a:r>
            <a:r>
              <a:rPr lang="en-US" dirty="0" smtClean="0"/>
              <a:t>10:</a:t>
            </a:r>
            <a:endParaRPr lang="en-US" dirty="0"/>
          </a:p>
          <a:p>
            <a:pPr lvl="3"/>
            <a:r>
              <a:rPr lang="en-US" dirty="0"/>
              <a:t>During TVAC-2, Team successfully tested another control mode (Mode 10) controlling on the lower bit portion of the position which is not reset when there is an LOI </a:t>
            </a:r>
            <a:r>
              <a:rPr lang="en-US" dirty="0" smtClean="0"/>
              <a:t>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TIRS-2 Project Overview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50386" y="1152592"/>
            <a:ext cx="4257587" cy="5419695"/>
            <a:chOff x="4848313" y="1285596"/>
            <a:chExt cx="4257587" cy="5419695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BFBFC"/>
                </a:clrFrom>
                <a:clrTo>
                  <a:srgbClr val="FBFB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48313" y="1285596"/>
              <a:ext cx="3881966" cy="4866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391400" y="1891150"/>
              <a:ext cx="17145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TIRS-2 Sensor Unit (ES stowed for launch)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72400" y="6161923"/>
              <a:ext cx="6238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L9 S/C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7315200" y="23622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1" idx="1"/>
            </p:cNvCxnSpPr>
            <p:nvPr/>
          </p:nvCxnSpPr>
          <p:spPr>
            <a:xfrm flipH="1" flipV="1">
              <a:off x="7239000" y="6019800"/>
              <a:ext cx="533400" cy="2729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5334000" y="5638800"/>
              <a:ext cx="0" cy="5174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5029200" y="6141776"/>
              <a:ext cx="304800" cy="3019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334000" y="6141776"/>
              <a:ext cx="4191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848313" y="6443681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+Y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31150" y="6025459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+Z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28811" y="5377694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+X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53200" y="3835784"/>
              <a:ext cx="838200" cy="326986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rPr>
                <a:t>FIB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55833" y="4323064"/>
              <a:ext cx="1219200" cy="347721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rPr>
                <a:t>MEB-A &amp;B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20266" y="4003422"/>
              <a:ext cx="1219200" cy="347721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rPr>
                <a:t>CCE-A &amp;B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576950" y="6154065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Nadir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6613" y="4986382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Velocity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5204305" y="1308817"/>
            <a:ext cx="6221462" cy="526347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698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4025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8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44538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0334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371600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828800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6000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0400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kern="0" smtClean="0"/>
              <a:t>TIRS-2 will fly on LandSat 9</a:t>
            </a:r>
          </a:p>
          <a:p>
            <a:pPr lvl="1"/>
            <a:r>
              <a:rPr lang="en-US" altLang="en-US" kern="0" smtClean="0"/>
              <a:t>16 day re-visit cycle (So 8 days revisit when combined with TIRS on L8)</a:t>
            </a:r>
          </a:p>
          <a:p>
            <a:pPr lvl="1"/>
            <a:r>
              <a:rPr lang="en-US" altLang="en-US" kern="0" smtClean="0"/>
              <a:t>Current plan is that L7 will be decommissioned after L9 launch</a:t>
            </a:r>
          </a:p>
          <a:p>
            <a:r>
              <a:rPr lang="en-US" altLang="en-US" kern="0" smtClean="0"/>
              <a:t>TIRS-2 will produce radiometrically calibrated, geo-located thermal image data</a:t>
            </a:r>
          </a:p>
          <a:p>
            <a:pPr lvl="1"/>
            <a:r>
              <a:rPr lang="en-US" altLang="en-US" kern="0" smtClean="0"/>
              <a:t>TIRS-2 operates in concert with, but independent of, the Operational Land Imager (OLI-2) </a:t>
            </a:r>
          </a:p>
          <a:p>
            <a:pPr lvl="1"/>
            <a:r>
              <a:rPr lang="en-US" altLang="en-US" kern="0" smtClean="0"/>
              <a:t>Final scene data generated as part of the Data Processing and Archive Segment at the United States Geological Survey/ Earth Resources Observation and Science (EROS) facility in Sioux Falls, South Dakota</a:t>
            </a:r>
          </a:p>
          <a:p>
            <a:r>
              <a:rPr lang="en-US" altLang="en-US" kern="0" smtClean="0"/>
              <a:t>USGS responsible for operational code</a:t>
            </a:r>
          </a:p>
          <a:p>
            <a:pPr lvl="1"/>
            <a:r>
              <a:rPr lang="en-US" altLang="en-US" kern="0" smtClean="0"/>
              <a:t>TIRS-2 will deliver algorithms and parameters necessary to evaluate data and produce required outputs</a:t>
            </a:r>
          </a:p>
          <a:p>
            <a:pPr lvl="1"/>
            <a:r>
              <a:rPr lang="en-US" altLang="en-US" kern="0" smtClean="0"/>
              <a:t>No changes expected from process used for TIRS on Landsat 8 </a:t>
            </a:r>
          </a:p>
          <a:p>
            <a:r>
              <a:rPr lang="en-US" altLang="en-US" kern="0" smtClean="0"/>
              <a:t>TIRS-2 image data will have the same performance characteristics as that of TIRS on Landsat 8</a:t>
            </a:r>
          </a:p>
          <a:p>
            <a:pPr lvl="1"/>
            <a:r>
              <a:rPr lang="en-US" altLang="en-US" kern="0" smtClean="0"/>
              <a:t>Except better</a:t>
            </a:r>
            <a:endParaRPr lang="en-US" altLang="en-US" kern="0" dirty="0"/>
          </a:p>
        </p:txBody>
      </p:sp>
    </p:spTree>
    <p:extLst>
      <p:ext uri="{BB962C8B-B14F-4D97-AF65-F5344CB8AC3E}">
        <p14:creationId xmlns:p14="http://schemas.microsoft.com/office/powerpoint/2010/main" val="103151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Items Status </a:t>
            </a:r>
            <a:r>
              <a:rPr lang="en-US" smtClean="0"/>
              <a:t>- Continued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Investigate risk of part being stressed or degrading with time:</a:t>
            </a:r>
          </a:p>
          <a:p>
            <a:pPr lvl="1"/>
            <a:r>
              <a:rPr lang="en-US" dirty="0">
                <a:solidFill>
                  <a:srgbClr val="008000"/>
                </a:solidFill>
                <a:sym typeface="Webdings" panose="05030102010509060703" pitchFamily="18" charset="2"/>
              </a:rPr>
              <a:t> </a:t>
            </a:r>
            <a:r>
              <a:rPr lang="en-US" dirty="0" smtClean="0">
                <a:solidFill>
                  <a:srgbClr val="00B050"/>
                </a:solidFill>
              </a:rPr>
              <a:t>GPI is performing radiation testing - Completed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Parts was graded for a radiation level many times our expected radiation level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GPI tested board with </a:t>
            </a:r>
            <a:r>
              <a:rPr lang="en-US" dirty="0">
                <a:solidFill>
                  <a:srgbClr val="00B050"/>
                </a:solidFill>
              </a:rPr>
              <a:t>25kRAD TID </a:t>
            </a:r>
            <a:r>
              <a:rPr lang="en-US" dirty="0" smtClean="0">
                <a:solidFill>
                  <a:srgbClr val="00B050"/>
                </a:solidFill>
              </a:rPr>
              <a:t>and 33kRAD TID (2 x TIRS-2 flight exposure): </a:t>
            </a:r>
            <a:r>
              <a:rPr lang="en-US" dirty="0">
                <a:solidFill>
                  <a:srgbClr val="00B050"/>
                </a:solidFill>
              </a:rPr>
              <a:t>radiation exposure either </a:t>
            </a:r>
            <a:r>
              <a:rPr lang="en-US" u="sng" dirty="0">
                <a:solidFill>
                  <a:srgbClr val="00B050"/>
                </a:solidFill>
              </a:rPr>
              <a:t>reduces</a:t>
            </a:r>
            <a:r>
              <a:rPr lang="en-US" dirty="0">
                <a:solidFill>
                  <a:srgbClr val="00B050"/>
                </a:solidFill>
              </a:rPr>
              <a:t> the number of </a:t>
            </a:r>
            <a:r>
              <a:rPr lang="en-US" dirty="0" smtClean="0">
                <a:solidFill>
                  <a:srgbClr val="00B050"/>
                </a:solidFill>
              </a:rPr>
              <a:t>ADC </a:t>
            </a:r>
            <a:r>
              <a:rPr lang="en-US" dirty="0">
                <a:solidFill>
                  <a:srgbClr val="00B050"/>
                </a:solidFill>
              </a:rPr>
              <a:t>glitches or has no impact at all.  </a:t>
            </a:r>
            <a:endParaRPr lang="en-US" dirty="0" smtClean="0">
              <a:solidFill>
                <a:srgbClr val="00B05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  <a:sym typeface="Webdings" panose="05030102010509060703" pitchFamily="18" charset="2"/>
              </a:rPr>
              <a:t> </a:t>
            </a:r>
            <a:r>
              <a:rPr lang="en-US" dirty="0" smtClean="0"/>
              <a:t>Parts branch is looking at EOL voltage - Complete</a:t>
            </a:r>
          </a:p>
          <a:p>
            <a:pPr lvl="1"/>
            <a:r>
              <a:rPr lang="en-US" dirty="0">
                <a:solidFill>
                  <a:srgbClr val="008000"/>
                </a:solidFill>
                <a:sym typeface="Webdings" panose="05030102010509060703" pitchFamily="18" charset="2"/>
              </a:rPr>
              <a:t> </a:t>
            </a:r>
            <a:r>
              <a:rPr lang="en-US" dirty="0" smtClean="0"/>
              <a:t>Parts branch is measuring current during the glitch - Complete</a:t>
            </a:r>
          </a:p>
          <a:p>
            <a:r>
              <a:rPr lang="en-US" dirty="0" smtClean="0"/>
              <a:t> Investigate if noise/crosstalk is source/factor:</a:t>
            </a:r>
          </a:p>
          <a:p>
            <a:pPr lvl="1"/>
            <a:r>
              <a:rPr lang="en-US" dirty="0">
                <a:solidFill>
                  <a:srgbClr val="008000"/>
                </a:solidFill>
                <a:sym typeface="Webdings" panose="05030102010509060703" pitchFamily="18" charset="2"/>
              </a:rPr>
              <a:t> </a:t>
            </a:r>
            <a:r>
              <a:rPr lang="en-US" dirty="0" smtClean="0"/>
              <a:t>Clean analog signals were found during VREF glitch on the </a:t>
            </a:r>
            <a:r>
              <a:rPr lang="en-US" dirty="0" err="1" smtClean="0"/>
              <a:t>qual</a:t>
            </a:r>
            <a:r>
              <a:rPr lang="en-US" dirty="0" smtClean="0"/>
              <a:t> unit</a:t>
            </a:r>
          </a:p>
          <a:p>
            <a:pPr lvl="1"/>
            <a:r>
              <a:rPr lang="en-US" dirty="0">
                <a:solidFill>
                  <a:srgbClr val="008000"/>
                </a:solidFill>
                <a:sym typeface="Webdings" panose="05030102010509060703" pitchFamily="18" charset="2"/>
              </a:rPr>
              <a:t> </a:t>
            </a:r>
            <a:r>
              <a:rPr lang="en-US" dirty="0" smtClean="0"/>
              <a:t>Parts branch, GPI testing and TI team were all able to reproduce the VREF glitch in different environment</a:t>
            </a:r>
            <a:r>
              <a:rPr lang="en-US" dirty="0"/>
              <a:t> </a:t>
            </a:r>
            <a:r>
              <a:rPr lang="en-US" dirty="0" smtClean="0"/>
              <a:t>and testing layout </a:t>
            </a:r>
          </a:p>
          <a:p>
            <a:pPr lvl="1"/>
            <a:r>
              <a:rPr lang="en-US" dirty="0">
                <a:solidFill>
                  <a:srgbClr val="008000"/>
                </a:solidFill>
                <a:sym typeface="Webdings" panose="05030102010509060703" pitchFamily="18" charset="2"/>
              </a:rPr>
              <a:t> </a:t>
            </a:r>
            <a:r>
              <a:rPr lang="en-US" dirty="0" smtClean="0"/>
              <a:t>Performed power/signal integrity analysis</a:t>
            </a:r>
          </a:p>
          <a:p>
            <a:r>
              <a:rPr lang="en-US" dirty="0" smtClean="0"/>
              <a:t>Investigate if input circuit is source/factor:</a:t>
            </a:r>
          </a:p>
          <a:p>
            <a:pPr lvl="1"/>
            <a:r>
              <a:rPr lang="en-US" dirty="0">
                <a:solidFill>
                  <a:srgbClr val="008000"/>
                </a:solidFill>
                <a:sym typeface="Webdings" panose="05030102010509060703" pitchFamily="18" charset="2"/>
              </a:rPr>
              <a:t> </a:t>
            </a:r>
            <a:r>
              <a:rPr lang="en-US" dirty="0" smtClean="0"/>
              <a:t>Parts </a:t>
            </a:r>
            <a:r>
              <a:rPr lang="en-US" dirty="0"/>
              <a:t>branch, GPI testing and TI team were all able to reproduce the VREF glitch in different environment and testing layout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4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process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62" y="1345914"/>
            <a:ext cx="4448001" cy="3118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531" y="2210104"/>
            <a:ext cx="4759988" cy="3515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1470" y="4689536"/>
            <a:ext cx="4683983" cy="64633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Use diagrams/function blocks to develop the fishbone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3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4719B-4551-1542-AAD1-A084FA06A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Portion of Original </a:t>
            </a:r>
            <a:r>
              <a:rPr lang="en-US" dirty="0" err="1" smtClean="0"/>
              <a:t>FishBone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1CE488B-13EC-3B46-B2DC-071B4446C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512521"/>
              </p:ext>
            </p:extLst>
          </p:nvPr>
        </p:nvGraphicFramePr>
        <p:xfrm>
          <a:off x="212273" y="1096330"/>
          <a:ext cx="6449785" cy="546285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27004">
                  <a:extLst>
                    <a:ext uri="{9D8B030D-6E8A-4147-A177-3AD203B41FA5}">
                      <a16:colId xmlns:a16="http://schemas.microsoft.com/office/drawing/2014/main" xmlns="" val="738574845"/>
                    </a:ext>
                  </a:extLst>
                </a:gridCol>
                <a:gridCol w="1137993">
                  <a:extLst>
                    <a:ext uri="{9D8B030D-6E8A-4147-A177-3AD203B41FA5}">
                      <a16:colId xmlns:a16="http://schemas.microsoft.com/office/drawing/2014/main" xmlns="" val="264913452"/>
                    </a:ext>
                  </a:extLst>
                </a:gridCol>
                <a:gridCol w="1137993">
                  <a:extLst>
                    <a:ext uri="{9D8B030D-6E8A-4147-A177-3AD203B41FA5}">
                      <a16:colId xmlns:a16="http://schemas.microsoft.com/office/drawing/2014/main" xmlns="" val="1865219674"/>
                    </a:ext>
                  </a:extLst>
                </a:gridCol>
                <a:gridCol w="2346795">
                  <a:extLst>
                    <a:ext uri="{9D8B030D-6E8A-4147-A177-3AD203B41FA5}">
                      <a16:colId xmlns:a16="http://schemas.microsoft.com/office/drawing/2014/main" xmlns="" val="266350023"/>
                    </a:ext>
                  </a:extLst>
                </a:gridCol>
              </a:tblGrid>
              <a:tr h="3732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Sub-Bone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Exonerate Status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47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Noise from external to TIRS-2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Noise from TVAC </a:t>
                      </a:r>
                      <a:r>
                        <a:rPr lang="en-US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SSM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ヒラギノ角ゴ Pro W3"/>
                          <a:cs typeface="Times New Roman" panose="02020603050405020304" pitchFamily="18" charset="0"/>
                        </a:rPr>
                        <a:t>-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Unlikely-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CDH TLM (highest accuracy/susceptible sensors) were trended during LOI event- All stable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4200561"/>
                  </a:ext>
                </a:extLst>
              </a:tr>
              <a:tr h="278599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Thermal/Mechanical Disturbances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Snap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ヒラギノ角ゴ Pro W3"/>
                          <a:cs typeface="Times New Roman" panose="02020603050405020304" pitchFamily="18" charset="0"/>
                        </a:rPr>
                        <a:t>-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Unlikely- </a:t>
                      </a: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TLM confirmed stable </a:t>
                      </a:r>
                      <a:r>
                        <a:rPr lang="en-US" sz="1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</a:t>
                      </a:r>
                      <a:endParaRPr lang="en-US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8242968"/>
                  </a:ext>
                </a:extLst>
              </a:tr>
              <a:tr h="261246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Mechanical disturbances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ヒラギノ角ゴ Pro W3"/>
                          <a:cs typeface="Times New Roman" panose="02020603050405020304" pitchFamily="18" charset="0"/>
                        </a:rPr>
                        <a:t>-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Unlikely- </a:t>
                      </a: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Cryocooler TLM confirmed stable </a:t>
                      </a:r>
                      <a:r>
                        <a:rPr lang="en-US" sz="1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</a:t>
                      </a:r>
                      <a:endParaRPr lang="en-US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0596198"/>
                  </a:ext>
                </a:extLst>
              </a:tr>
              <a:tr h="37521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 Power glitch to the MEB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ヒラギノ角ゴ Pro W3"/>
                          <a:cs typeface="Times New Roman" panose="02020603050405020304" pitchFamily="18" charset="0"/>
                        </a:rPr>
                        <a:t>-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Unlikely- </a:t>
                      </a: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MEB Main current and voltage stable during LOI 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7304289"/>
                  </a:ext>
                </a:extLst>
              </a:tr>
              <a:tr h="37521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MEB abnormal Operation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MCE Brownout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ヒラギノ角ゴ Pro W3"/>
                          <a:cs typeface="Times New Roman" panose="02020603050405020304" pitchFamily="18" charset="0"/>
                        </a:rPr>
                        <a:t>-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Unlikely-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Stripchart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recorder data confirmed no brownout event from MCE to Encoder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2955338"/>
                  </a:ext>
                </a:extLst>
              </a:tr>
              <a:tr h="37521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MEB controller Issue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ヒラギノ角ゴ Pro W3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Unlikely- </a:t>
                      </a: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Encoder should have been </a:t>
                      </a:r>
                      <a:r>
                        <a:rPr lang="en-US" sz="1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initiazlied</a:t>
                      </a: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after reset. Also confirmed via TLM 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4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4915422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Flight Harness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46126616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Read head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23026170"/>
                  </a:ext>
                </a:extLst>
              </a:tr>
              <a:tr h="392910">
                <a:tc row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Encoder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Encoder Power On Reset (POR)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Unlikely -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should have re-initialized both read heads after event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02269887"/>
                  </a:ext>
                </a:extLst>
              </a:tr>
              <a:tr h="37521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lvl="2" algn="l"/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FGPA Issue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Clock issue</a:t>
                      </a:r>
                    </a:p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1087307"/>
                  </a:ext>
                </a:extLst>
              </a:tr>
              <a:tr h="278599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Faulty logic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4861938"/>
                  </a:ext>
                </a:extLst>
              </a:tr>
              <a:tr h="37521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Signal integrity</a:t>
                      </a:r>
                    </a:p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29037254"/>
                  </a:ext>
                </a:extLst>
              </a:tr>
              <a:tr h="278599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wire bond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1274868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798128" y="1314808"/>
            <a:ext cx="4795158" cy="1200329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dirty="0"/>
              <a:t>Fine balance between having couple of team members drill in on a possible cause while keeping the search space open</a:t>
            </a:r>
          </a:p>
        </p:txBody>
      </p:sp>
      <p:sp>
        <p:nvSpPr>
          <p:cNvPr id="5" name="Rectangle 4"/>
          <p:cNvSpPr/>
          <p:nvPr/>
        </p:nvSpPr>
        <p:spPr>
          <a:xfrm>
            <a:off x="6798128" y="3827757"/>
            <a:ext cx="4795158" cy="64633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dirty="0"/>
              <a:t>Make sure all stakeholders are informed and involved</a:t>
            </a:r>
          </a:p>
        </p:txBody>
      </p:sp>
    </p:spTree>
    <p:extLst>
      <p:ext uri="{BB962C8B-B14F-4D97-AF65-F5344CB8AC3E}">
        <p14:creationId xmlns:p14="http://schemas.microsoft.com/office/powerpoint/2010/main" val="34400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TIRS-2 and observatory I&amp;T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TIRS-2 successfully completed Integration and planned Environmental tests</a:t>
            </a:r>
          </a:p>
          <a:p>
            <a:r>
              <a:rPr lang="en-US" dirty="0" smtClean="0"/>
              <a:t>Flight </a:t>
            </a:r>
            <a:r>
              <a:rPr lang="en-US" dirty="0"/>
              <a:t>Instrument to the </a:t>
            </a:r>
            <a:r>
              <a:rPr lang="en-US" dirty="0" smtClean="0"/>
              <a:t>spacecraft mechanical and intra-harness integration completed (Dec 2019- Jan 2020)</a:t>
            </a:r>
            <a:endParaRPr lang="en-US" dirty="0"/>
          </a:p>
          <a:p>
            <a:r>
              <a:rPr lang="en-US" dirty="0" smtClean="0"/>
              <a:t>Awaiting electrical integration with the spacecraft</a:t>
            </a:r>
          </a:p>
          <a:p>
            <a:r>
              <a:rPr lang="en-US" dirty="0" smtClean="0"/>
              <a:t>Many more lessons learned gathered so far and will be gathered during this next phase of integration and testing:</a:t>
            </a:r>
          </a:p>
          <a:p>
            <a:pPr lvl="1"/>
            <a:r>
              <a:rPr lang="en-US" dirty="0" smtClean="0"/>
              <a:t>Many more interfaces and stakeholders involved (different culture and processes)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587829" y="4702629"/>
            <a:ext cx="10972800" cy="1665514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23" charset="0"/>
                <a:ea typeface="ヒラギノ角ゴ Pro W3" pitchFamily="-123" charset="-128"/>
                <a:cs typeface="ヒラギノ角ゴ Pro W3" pitchFamily="-123" charset="-128"/>
              </a:rPr>
              <a:t>TIRS-2 systems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23" charset="0"/>
                <a:ea typeface="ヒラギノ角ゴ Pro W3" pitchFamily="-123" charset="-128"/>
                <a:cs typeface="ヒラギノ角ゴ Pro W3" pitchFamily="-123" charset="-128"/>
              </a:rPr>
              <a:t> team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23" charset="0"/>
                <a:ea typeface="ヒラギノ角ゴ Pro W3" pitchFamily="-123" charset="-128"/>
                <a:cs typeface="ヒラギノ角ゴ Pro W3" pitchFamily="-123" charset="-128"/>
              </a:rPr>
              <a:t>gathered many lessons learned during the I&amp;T phase some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23" charset="0"/>
                <a:ea typeface="ヒラギノ角ゴ Pro W3" pitchFamily="-123" charset="-128"/>
                <a:cs typeface="ヒラギノ角ゴ Pro W3" pitchFamily="-123" charset="-128"/>
              </a:rPr>
              <a:t> of which have been captured in this presentation. This phase of a project is especially rich in lessons learned as you reconcile the design, early decision with the as-built hardware/final product.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88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66047B-02FB-7F45-A212-4B7DE41C3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TIRS-2 Road since PSR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3F3E32-5B79-CE40-976F-B59C0258D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914" y="1319809"/>
            <a:ext cx="3135086" cy="4364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143259-CD38-B742-8CA7-86F7E64F3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337" y="3472543"/>
            <a:ext cx="4047962" cy="3032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B9BFFE-D69A-0044-A5E8-19547E71C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29" y="3585726"/>
            <a:ext cx="4069546" cy="30488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7B5B76-758F-3E42-A92C-76711A5CC817}"/>
              </a:ext>
            </a:extLst>
          </p:cNvPr>
          <p:cNvSpPr txBox="1"/>
          <p:nvPr/>
        </p:nvSpPr>
        <p:spPr>
          <a:xfrm>
            <a:off x="8395182" y="2019422"/>
            <a:ext cx="2093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“Photos have been approved for public view by the GSFC Export Control Office”</a:t>
            </a:r>
          </a:p>
        </p:txBody>
      </p:sp>
    </p:spTree>
    <p:extLst>
      <p:ext uri="{BB962C8B-B14F-4D97-AF65-F5344CB8AC3E}">
        <p14:creationId xmlns:p14="http://schemas.microsoft.com/office/powerpoint/2010/main" val="187804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2235200" y="6340476"/>
            <a:ext cx="21336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20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ヒラギノ角ゴ Pro W3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TIRS-2 Instrument Overview  </a:t>
            </a:r>
          </a:p>
        </p:txBody>
      </p:sp>
      <p:sp>
        <p:nvSpPr>
          <p:cNvPr id="8197" name="Rectangle 4"/>
          <p:cNvSpPr>
            <a:spLocks noGrp="1" noChangeArrowheads="1"/>
          </p:cNvSpPr>
          <p:nvPr>
            <p:ph idx="1"/>
          </p:nvPr>
        </p:nvSpPr>
        <p:spPr>
          <a:xfrm>
            <a:off x="423949" y="1186543"/>
            <a:ext cx="11305309" cy="5153933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  <a:defRPr/>
            </a:pPr>
            <a:r>
              <a:rPr lang="en-US" dirty="0"/>
              <a:t>Instrument Characteristics</a:t>
            </a:r>
          </a:p>
          <a:p>
            <a:pPr lvl="1">
              <a:lnSpc>
                <a:spcPct val="75000"/>
              </a:lnSpc>
              <a:defRPr/>
            </a:pPr>
            <a:r>
              <a:rPr lang="en-US" sz="2000" dirty="0"/>
              <a:t>2 channel (10.6-11.2 um and 11.5-12.5 um) thermal imaging instrument</a:t>
            </a:r>
          </a:p>
          <a:p>
            <a:pPr lvl="1">
              <a:lnSpc>
                <a:spcPct val="75000"/>
              </a:lnSpc>
              <a:defRPr/>
            </a:pPr>
            <a:r>
              <a:rPr lang="en-US" sz="2000" dirty="0"/>
              <a:t>Quantum Well Infrared Photodetector (QWIP) detector/FPA</a:t>
            </a:r>
          </a:p>
          <a:p>
            <a:pPr lvl="2">
              <a:lnSpc>
                <a:spcPct val="75000"/>
              </a:lnSpc>
              <a:defRPr/>
            </a:pPr>
            <a:r>
              <a:rPr lang="en-US" sz="1800" dirty="0"/>
              <a:t>Second flight use of GSFC developed QWIPs (First was TIRS)</a:t>
            </a:r>
          </a:p>
          <a:p>
            <a:pPr lvl="1">
              <a:lnSpc>
                <a:spcPct val="75000"/>
              </a:lnSpc>
              <a:defRPr/>
            </a:pPr>
            <a:r>
              <a:rPr lang="en-US" sz="2000" dirty="0"/>
              <a:t>100 m Ground Sample Distance</a:t>
            </a:r>
          </a:p>
          <a:p>
            <a:pPr lvl="1">
              <a:lnSpc>
                <a:spcPct val="75000"/>
              </a:lnSpc>
              <a:defRPr/>
            </a:pPr>
            <a:r>
              <a:rPr lang="en-US" sz="2000" dirty="0"/>
              <a:t>185 km ground swath (15º field of view)</a:t>
            </a:r>
          </a:p>
          <a:p>
            <a:pPr lvl="1">
              <a:lnSpc>
                <a:spcPct val="75000"/>
              </a:lnSpc>
              <a:defRPr/>
            </a:pPr>
            <a:r>
              <a:rPr lang="en-US" sz="2000" dirty="0"/>
              <a:t>Operating cadence:  70 frames per second</a:t>
            </a:r>
          </a:p>
          <a:p>
            <a:pPr lvl="1">
              <a:lnSpc>
                <a:spcPct val="75000"/>
              </a:lnSpc>
              <a:defRPr/>
            </a:pPr>
            <a:r>
              <a:rPr lang="en-US" sz="2000" dirty="0"/>
              <a:t>Precision scene select mirror (SSM) to select between nadir view, onboard variable temperature blackbody and space view</a:t>
            </a:r>
          </a:p>
          <a:p>
            <a:pPr lvl="2">
              <a:lnSpc>
                <a:spcPct val="75000"/>
              </a:lnSpc>
              <a:defRPr/>
            </a:pPr>
            <a:r>
              <a:rPr lang="en-US" sz="1800" dirty="0"/>
              <a:t>Repeatability better than 10 </a:t>
            </a:r>
            <a:r>
              <a:rPr lang="en-US" sz="1800" dirty="0" err="1"/>
              <a:t>microradians</a:t>
            </a:r>
            <a:endParaRPr lang="en-US" sz="1800" dirty="0"/>
          </a:p>
          <a:p>
            <a:pPr lvl="1">
              <a:lnSpc>
                <a:spcPct val="75000"/>
              </a:lnSpc>
              <a:defRPr/>
            </a:pPr>
            <a:r>
              <a:rPr lang="en-US" sz="2000" dirty="0"/>
              <a:t>Passively cooled telescope assembly operating at ~190K (nominal) </a:t>
            </a:r>
          </a:p>
          <a:p>
            <a:pPr lvl="1">
              <a:lnSpc>
                <a:spcPct val="75000"/>
              </a:lnSpc>
              <a:defRPr/>
            </a:pPr>
            <a:r>
              <a:rPr lang="en-US" sz="2000" dirty="0"/>
              <a:t>Actively cooled (BATC </a:t>
            </a:r>
            <a:r>
              <a:rPr lang="en-US" sz="2000" dirty="0" err="1" smtClean="0"/>
              <a:t>cryocooler</a:t>
            </a:r>
            <a:r>
              <a:rPr lang="en-US" sz="2000" dirty="0"/>
              <a:t>) FPA operating at ~38 K</a:t>
            </a:r>
          </a:p>
          <a:p>
            <a:pPr lvl="1">
              <a:lnSpc>
                <a:spcPct val="75000"/>
              </a:lnSpc>
              <a:defRPr/>
            </a:pPr>
            <a:r>
              <a:rPr lang="en-US" sz="2000" dirty="0"/>
              <a:t>Thermal stability key to radiometric stability </a:t>
            </a:r>
          </a:p>
          <a:p>
            <a:pPr lvl="1">
              <a:lnSpc>
                <a:spcPct val="75000"/>
              </a:lnSpc>
              <a:defRPr/>
            </a:pPr>
            <a:r>
              <a:rPr lang="en-US" sz="2000" dirty="0"/>
              <a:t>(NE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T &lt; 0.4 K @ 300 K (required), NE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T &lt; 0.1 K @ 300 K (expected))</a:t>
            </a:r>
          </a:p>
        </p:txBody>
      </p:sp>
    </p:spTree>
    <p:extLst>
      <p:ext uri="{BB962C8B-B14F-4D97-AF65-F5344CB8AC3E}">
        <p14:creationId xmlns:p14="http://schemas.microsoft.com/office/powerpoint/2010/main" val="4193969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279" y="1732142"/>
            <a:ext cx="4097860" cy="424382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872" y="1489953"/>
            <a:ext cx="2803735" cy="4516799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4" idx="2"/>
          </p:cNvCxnSpPr>
          <p:nvPr/>
        </p:nvCxnSpPr>
        <p:spPr bwMode="auto">
          <a:xfrm>
            <a:off x="6080387" y="2349666"/>
            <a:ext cx="716887" cy="290409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3177099" y="70740"/>
            <a:ext cx="6560841" cy="854052"/>
          </a:xfrm>
        </p:spPr>
        <p:txBody>
          <a:bodyPr>
            <a:noAutofit/>
          </a:bodyPr>
          <a:lstStyle/>
          <a:p>
            <a:r>
              <a:rPr lang="en-US" dirty="0"/>
              <a:t>TIRS-2 Sensor Unit Design Overview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3863" y="1104901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u="sng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TIRS-2 Stowed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46773" y="1095729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u="sng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TIRS-2 Deployed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6883" y="2088054"/>
            <a:ext cx="10070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Earth Shield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8672" y="3925731"/>
            <a:ext cx="954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Black Body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11636" y="2694282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Structure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78861" y="5651123"/>
            <a:ext cx="11400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Structure Feet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(I/F to S/C)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91898" y="3602995"/>
            <a:ext cx="10070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Earth Shield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Deployment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Hinges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784724" y="6006750"/>
            <a:ext cx="1225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Earth View Port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35093" y="5935318"/>
            <a:ext cx="1351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Focal Plane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Electronics (FPE)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737941" y="1956075"/>
            <a:ext cx="930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Cryocooler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Radiator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 flipH="1">
            <a:off x="9513433" y="2286631"/>
            <a:ext cx="306552" cy="285283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 bwMode="auto">
          <a:xfrm flipH="1">
            <a:off x="8845844" y="1817559"/>
            <a:ext cx="667593" cy="772188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9175780" y="1444232"/>
            <a:ext cx="875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Telescope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Radiator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157917" y="1470531"/>
            <a:ext cx="13901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Earth Shield Wing</a:t>
            </a:r>
          </a:p>
        </p:txBody>
      </p:sp>
      <p:cxnSp>
        <p:nvCxnSpPr>
          <p:cNvPr id="65" name="Straight Arrow Connector 64"/>
          <p:cNvCxnSpPr>
            <a:stCxn id="64" idx="2"/>
          </p:cNvCxnSpPr>
          <p:nvPr/>
        </p:nvCxnSpPr>
        <p:spPr bwMode="auto">
          <a:xfrm>
            <a:off x="7852979" y="1732141"/>
            <a:ext cx="212248" cy="348926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H="1">
            <a:off x="6393548" y="4468908"/>
            <a:ext cx="2310711" cy="543109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3" idx="0"/>
          </p:cNvCxnSpPr>
          <p:nvPr/>
        </p:nvCxnSpPr>
        <p:spPr bwMode="auto">
          <a:xfrm flipV="1">
            <a:off x="2397232" y="4468908"/>
            <a:ext cx="1046637" cy="1537842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4" idx="0"/>
          </p:cNvCxnSpPr>
          <p:nvPr/>
        </p:nvCxnSpPr>
        <p:spPr bwMode="auto">
          <a:xfrm flipV="1">
            <a:off x="8810919" y="4989050"/>
            <a:ext cx="158562" cy="946266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 bwMode="auto">
          <a:xfrm flipV="1">
            <a:off x="2150771" y="3068779"/>
            <a:ext cx="564340" cy="504392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 bwMode="auto">
          <a:xfrm>
            <a:off x="2078522" y="4269067"/>
            <a:ext cx="636593" cy="665095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62507" y="4773609"/>
            <a:ext cx="5453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Nadir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View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>
            <a:off x="4548426" y="4068185"/>
            <a:ext cx="761123" cy="200883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60" idx="0"/>
          </p:cNvCxnSpPr>
          <p:nvPr/>
        </p:nvCxnSpPr>
        <p:spPr bwMode="auto">
          <a:xfrm flipV="1">
            <a:off x="4207524" y="4968467"/>
            <a:ext cx="158562" cy="946267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 bwMode="auto">
          <a:xfrm flipH="1">
            <a:off x="4778864" y="2884394"/>
            <a:ext cx="248797" cy="211747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007862" y="1574171"/>
            <a:ext cx="7954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Radiator 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Flexures</a:t>
            </a:r>
          </a:p>
        </p:txBody>
      </p:sp>
      <p:cxnSp>
        <p:nvCxnSpPr>
          <p:cNvPr id="43" name="Straight Arrow Connector 42"/>
          <p:cNvCxnSpPr>
            <a:stCxn id="42" idx="1"/>
          </p:cNvCxnSpPr>
          <p:nvPr/>
        </p:nvCxnSpPr>
        <p:spPr bwMode="auto">
          <a:xfrm flipH="1">
            <a:off x="4302448" y="1789613"/>
            <a:ext cx="705414" cy="660422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 bwMode="auto">
          <a:xfrm flipH="1" flipV="1">
            <a:off x="4655154" y="5462185"/>
            <a:ext cx="246963" cy="227039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2" idx="1"/>
          </p:cNvCxnSpPr>
          <p:nvPr/>
        </p:nvCxnSpPr>
        <p:spPr bwMode="auto">
          <a:xfrm flipH="1">
            <a:off x="3177098" y="1789613"/>
            <a:ext cx="1830764" cy="863408"/>
          </a:xfrm>
          <a:prstGeom prst="straightConnector1">
            <a:avLst/>
          </a:prstGeom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531698" y="5914732"/>
            <a:ext cx="13516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Cryocooler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Launch Lock System</a:t>
            </a:r>
          </a:p>
        </p:txBody>
      </p:sp>
    </p:spTree>
    <p:extLst>
      <p:ext uri="{BB962C8B-B14F-4D97-AF65-F5344CB8AC3E}">
        <p14:creationId xmlns:p14="http://schemas.microsoft.com/office/powerpoint/2010/main" val="30573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TIRS-2 System Block Diagram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30576" y="1770611"/>
            <a:ext cx="7103342" cy="4596938"/>
          </a:xfrm>
          <a:prstGeom prst="rect">
            <a:avLst/>
          </a:prstGeom>
        </p:spPr>
      </p:pic>
      <p:graphicFrame>
        <p:nvGraphicFramePr>
          <p:cNvPr id="5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364018"/>
              </p:ext>
            </p:extLst>
          </p:nvPr>
        </p:nvGraphicFramePr>
        <p:xfrm>
          <a:off x="207524" y="1089760"/>
          <a:ext cx="4823052" cy="307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Visio" r:id="rId4" imgW="14956441" imgH="9548479" progId="Visio.Drawing.11">
                  <p:embed/>
                </p:oleObj>
              </mc:Choice>
              <mc:Fallback>
                <p:oleObj name="Visio" r:id="rId4" imgW="14956441" imgH="9548479" progId="Visio.Drawing.11">
                  <p:embed/>
                  <p:pic>
                    <p:nvPicPr>
                      <p:cNvPr id="6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524" y="1089760"/>
                        <a:ext cx="4823052" cy="30793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12916" y="3807470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TIRS-1</a:t>
            </a:r>
          </a:p>
        </p:txBody>
      </p:sp>
    </p:spTree>
    <p:extLst>
      <p:ext uri="{BB962C8B-B14F-4D97-AF65-F5344CB8AC3E}">
        <p14:creationId xmlns:p14="http://schemas.microsoft.com/office/powerpoint/2010/main" val="27407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TIRS-2 Development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39" y="1186545"/>
            <a:ext cx="11346872" cy="461903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TIRS-2 leverages the TIRS design, but is not a build to print re-build</a:t>
            </a:r>
          </a:p>
          <a:p>
            <a:pPr lvl="1"/>
            <a:r>
              <a:rPr lang="en-US" dirty="0"/>
              <a:t>Improved accuracy through reduced stray light effects</a:t>
            </a:r>
          </a:p>
          <a:p>
            <a:pPr lvl="1"/>
            <a:r>
              <a:rPr lang="en-US" dirty="0"/>
              <a:t>Increased redundancy of electronics and critical thermal functions</a:t>
            </a:r>
          </a:p>
          <a:p>
            <a:pPr lvl="1"/>
            <a:r>
              <a:rPr lang="en-US" dirty="0"/>
              <a:t>Increased robustness of the system to survive environments</a:t>
            </a:r>
          </a:p>
          <a:p>
            <a:pPr lvl="1"/>
            <a:r>
              <a:rPr lang="en-US" dirty="0"/>
              <a:t>Risk reduction for imaging performance and integration schedule</a:t>
            </a:r>
          </a:p>
          <a:p>
            <a:pPr lvl="1"/>
            <a:r>
              <a:rPr lang="en-US" dirty="0"/>
              <a:t>Address encoder reliability</a:t>
            </a:r>
          </a:p>
          <a:p>
            <a:r>
              <a:rPr lang="en-US" dirty="0"/>
              <a:t>Tests to date have validated the changes to the system design</a:t>
            </a:r>
          </a:p>
          <a:p>
            <a:pPr lvl="1"/>
            <a:r>
              <a:rPr lang="en-US" dirty="0"/>
              <a:t>TIRS-2 is built and tested with the </a:t>
            </a:r>
            <a:r>
              <a:rPr lang="en-US" dirty="0" err="1"/>
              <a:t>protoflight</a:t>
            </a:r>
            <a:r>
              <a:rPr lang="en-US" dirty="0"/>
              <a:t> strategy</a:t>
            </a:r>
          </a:p>
          <a:p>
            <a:r>
              <a:rPr lang="en-US" dirty="0"/>
              <a:t>Major Review Timeline</a:t>
            </a:r>
          </a:p>
          <a:p>
            <a:pPr lvl="1"/>
            <a:r>
              <a:rPr lang="en-US" dirty="0"/>
              <a:t>L9 MCR:  June, 2016</a:t>
            </a:r>
          </a:p>
          <a:p>
            <a:pPr lvl="1"/>
            <a:r>
              <a:rPr lang="en-US" dirty="0"/>
              <a:t>TIRS-2 PDR:  June, 2016</a:t>
            </a:r>
          </a:p>
          <a:p>
            <a:pPr lvl="1"/>
            <a:r>
              <a:rPr lang="en-US" dirty="0"/>
              <a:t>TIRS-2 CDR:  Feb, 2017</a:t>
            </a:r>
          </a:p>
          <a:p>
            <a:pPr lvl="1"/>
            <a:r>
              <a:rPr lang="en-US" dirty="0"/>
              <a:t>L9 MPDR: Sept, 2017</a:t>
            </a:r>
          </a:p>
          <a:p>
            <a:pPr lvl="1"/>
            <a:r>
              <a:rPr lang="en-US" dirty="0"/>
              <a:t>L9 MCDR: April, 2018</a:t>
            </a:r>
          </a:p>
          <a:p>
            <a:pPr lvl="1"/>
            <a:r>
              <a:rPr lang="en-US" dirty="0"/>
              <a:t>TIRS-2 PER: Aug, 2018</a:t>
            </a:r>
          </a:p>
          <a:p>
            <a:pPr lvl="1"/>
            <a:r>
              <a:rPr lang="en-US" dirty="0" smtClean="0"/>
              <a:t>TIRS-2 </a:t>
            </a:r>
            <a:r>
              <a:rPr lang="en-US" dirty="0"/>
              <a:t>PSR: </a:t>
            </a:r>
            <a:r>
              <a:rPr lang="en-US" dirty="0" smtClean="0"/>
              <a:t>Aug</a:t>
            </a:r>
            <a:r>
              <a:rPr lang="en-US" dirty="0"/>
              <a:t>, </a:t>
            </a:r>
            <a:r>
              <a:rPr lang="en-US" dirty="0" smtClean="0"/>
              <a:t>2019</a:t>
            </a:r>
          </a:p>
          <a:p>
            <a:pPr lvl="1"/>
            <a:r>
              <a:rPr lang="en-US" dirty="0"/>
              <a:t>L9 SIR: March 3</a:t>
            </a:r>
            <a:r>
              <a:rPr lang="en-US" baseline="30000" dirty="0"/>
              <a:t>rd</a:t>
            </a:r>
            <a:r>
              <a:rPr lang="en-US" dirty="0"/>
              <a:t>-5</a:t>
            </a:r>
            <a:r>
              <a:rPr lang="en-US" baseline="30000" dirty="0"/>
              <a:t>th</a:t>
            </a:r>
            <a:r>
              <a:rPr lang="en-US" dirty="0"/>
              <a:t> , 2020</a:t>
            </a:r>
          </a:p>
          <a:p>
            <a:pPr lvl="1"/>
            <a:r>
              <a:rPr lang="en-US" dirty="0"/>
              <a:t>Upcoming L9 PER (date TBD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xmlns="" id="{76063FD1-DDFB-8A40-8F4C-F8FC8B49462F}"/>
              </a:ext>
            </a:extLst>
          </p:cNvPr>
          <p:cNvSpPr/>
          <p:nvPr/>
        </p:nvSpPr>
        <p:spPr bwMode="auto">
          <a:xfrm>
            <a:off x="482139" y="5132454"/>
            <a:ext cx="400050" cy="30861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None/>
            </a:pPr>
            <a:endParaRPr lang="en-US" sz="2400"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594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Verification Strategy – Top Level Flow</a:t>
            </a:r>
          </a:p>
        </p:txBody>
      </p:sp>
      <p:cxnSp>
        <p:nvCxnSpPr>
          <p:cNvPr id="48" name="Straight Arrow Connector 47"/>
          <p:cNvCxnSpPr>
            <a:stCxn id="61" idx="3"/>
            <a:endCxn id="64" idx="1"/>
          </p:cNvCxnSpPr>
          <p:nvPr/>
        </p:nvCxnSpPr>
        <p:spPr bwMode="auto">
          <a:xfrm flipV="1">
            <a:off x="7026786" y="3643284"/>
            <a:ext cx="451119" cy="1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TextBox 10"/>
          <p:cNvSpPr txBox="1">
            <a:spLocks noChangeArrowheads="1"/>
          </p:cNvSpPr>
          <p:nvPr/>
        </p:nvSpPr>
        <p:spPr bwMode="auto">
          <a:xfrm>
            <a:off x="4332990" y="1818602"/>
            <a:ext cx="1303292" cy="46166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Component / Box Level Testing</a:t>
            </a:r>
          </a:p>
        </p:txBody>
      </p:sp>
      <p:sp>
        <p:nvSpPr>
          <p:cNvPr id="51" name="TextBox 10"/>
          <p:cNvSpPr txBox="1">
            <a:spLocks noChangeArrowheads="1"/>
          </p:cNvSpPr>
          <p:nvPr/>
        </p:nvSpPr>
        <p:spPr bwMode="auto">
          <a:xfrm>
            <a:off x="6007871" y="1818602"/>
            <a:ext cx="1229325" cy="46166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Telescope – Detector Focus</a:t>
            </a:r>
          </a:p>
        </p:txBody>
      </p:sp>
      <p:sp>
        <p:nvSpPr>
          <p:cNvPr id="52" name="TextBox 10"/>
          <p:cNvSpPr txBox="1">
            <a:spLocks noChangeArrowheads="1"/>
          </p:cNvSpPr>
          <p:nvPr/>
        </p:nvSpPr>
        <p:spPr bwMode="auto">
          <a:xfrm>
            <a:off x="7457848" y="1726269"/>
            <a:ext cx="1155303" cy="646331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Telescope Stray Light</a:t>
            </a:r>
          </a:p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Measurement</a:t>
            </a:r>
          </a:p>
        </p:txBody>
      </p:sp>
      <p:sp>
        <p:nvSpPr>
          <p:cNvPr id="54" name="TextBox 10"/>
          <p:cNvSpPr txBox="1">
            <a:spLocks noChangeArrowheads="1"/>
          </p:cNvSpPr>
          <p:nvPr/>
        </p:nvSpPr>
        <p:spPr bwMode="auto">
          <a:xfrm>
            <a:off x="8751865" y="1719533"/>
            <a:ext cx="1141617" cy="646331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Cryoshell Isolation Performance</a:t>
            </a:r>
          </a:p>
        </p:txBody>
      </p:sp>
      <p:sp>
        <p:nvSpPr>
          <p:cNvPr id="55" name="Left Brace 54"/>
          <p:cNvSpPr/>
          <p:nvPr/>
        </p:nvSpPr>
        <p:spPr bwMode="auto">
          <a:xfrm rot="5400000">
            <a:off x="7854103" y="-405472"/>
            <a:ext cx="206948" cy="3871810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None/>
            </a:pPr>
            <a:endParaRPr lang="en-US" sz="1200" dirty="0">
              <a:latin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67880" y="1025228"/>
            <a:ext cx="3805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Arial" pitchFamily="34" charset="0"/>
              </a:rPr>
              <a:t>TIRS-2 Imaging Performance Cryoshell Evaluation (TIPCE)</a:t>
            </a:r>
          </a:p>
          <a:p>
            <a:pPr algn="ctr"/>
            <a:r>
              <a:rPr lang="en-US" sz="1200" b="1" dirty="0">
                <a:latin typeface="Calibri" panose="020F0502020204030204" pitchFamily="34" charset="0"/>
                <a:cs typeface="Arial" pitchFamily="34" charset="0"/>
              </a:rPr>
              <a:t>(Performed in Thermal Vacuum)</a:t>
            </a:r>
          </a:p>
        </p:txBody>
      </p:sp>
      <p:sp>
        <p:nvSpPr>
          <p:cNvPr id="58" name="TextBox 10"/>
          <p:cNvSpPr txBox="1">
            <a:spLocks noChangeArrowheads="1"/>
          </p:cNvSpPr>
          <p:nvPr/>
        </p:nvSpPr>
        <p:spPr bwMode="auto">
          <a:xfrm>
            <a:off x="2623412" y="1818602"/>
            <a:ext cx="1269215" cy="46166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Risk Mitigation Tests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291426" y="3506547"/>
            <a:ext cx="114161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EMI/EMC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885169" y="3412452"/>
            <a:ext cx="11416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Thermal Vacuum 1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8953489" y="3409759"/>
            <a:ext cx="11416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Thermal Vacuum 2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7477905" y="3320118"/>
            <a:ext cx="114161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Vibration / Acoustics</a:t>
            </a:r>
          </a:p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(Sensor Unit)</a:t>
            </a:r>
          </a:p>
        </p:txBody>
      </p:sp>
      <p:sp>
        <p:nvSpPr>
          <p:cNvPr id="65" name="TextBox 10"/>
          <p:cNvSpPr txBox="1">
            <a:spLocks noChangeArrowheads="1"/>
          </p:cNvSpPr>
          <p:nvPr/>
        </p:nvSpPr>
        <p:spPr bwMode="auto">
          <a:xfrm>
            <a:off x="2598796" y="996875"/>
            <a:ext cx="137202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r>
              <a:rPr lang="en-US" sz="1000" b="1" dirty="0">
                <a:latin typeface="Calibri" pitchFamily="34" charset="0"/>
              </a:rPr>
              <a:t>MEB Test Bed</a:t>
            </a:r>
          </a:p>
          <a:p>
            <a:r>
              <a:rPr lang="en-US" sz="1000" b="1" dirty="0">
                <a:latin typeface="Calibri" pitchFamily="34" charset="0"/>
              </a:rPr>
              <a:t>Elec Sys Test Bed</a:t>
            </a:r>
          </a:p>
          <a:p>
            <a:r>
              <a:rPr lang="en-US" sz="1000" b="1" dirty="0">
                <a:latin typeface="Calibri" pitchFamily="34" charset="0"/>
              </a:rPr>
              <a:t>Test Bed EMI/EMC</a:t>
            </a:r>
          </a:p>
          <a:p>
            <a:r>
              <a:rPr lang="en-US" sz="1000" b="1" dirty="0">
                <a:latin typeface="Calibri" pitchFamily="34" charset="0"/>
              </a:rPr>
              <a:t>SSM Test Bed</a:t>
            </a:r>
          </a:p>
          <a:p>
            <a:r>
              <a:rPr lang="en-US" sz="1000" b="1" dirty="0">
                <a:latin typeface="Calibri" pitchFamily="34" charset="0"/>
              </a:rPr>
              <a:t>Structure Coupons</a:t>
            </a:r>
          </a:p>
        </p:txBody>
      </p:sp>
      <p:cxnSp>
        <p:nvCxnSpPr>
          <p:cNvPr id="66" name="Straight Connector 65"/>
          <p:cNvCxnSpPr/>
          <p:nvPr/>
        </p:nvCxnSpPr>
        <p:spPr bwMode="auto">
          <a:xfrm flipV="1">
            <a:off x="1899556" y="2810621"/>
            <a:ext cx="8220892" cy="870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10"/>
          <p:cNvSpPr txBox="1">
            <a:spLocks noChangeArrowheads="1"/>
          </p:cNvSpPr>
          <p:nvPr/>
        </p:nvSpPr>
        <p:spPr bwMode="auto">
          <a:xfrm rot="16200000">
            <a:off x="1161196" y="1673961"/>
            <a:ext cx="1820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buNone/>
            </a:pPr>
            <a:r>
              <a:rPr lang="en-US" sz="1400" b="1" dirty="0">
                <a:latin typeface="Calibri" pitchFamily="34" charset="0"/>
              </a:rPr>
              <a:t>Subsystem Level Tests</a:t>
            </a:r>
          </a:p>
          <a:p>
            <a:pPr algn="ctr">
              <a:buNone/>
            </a:pPr>
            <a:r>
              <a:rPr lang="en-US" sz="1400" b="1" dirty="0">
                <a:latin typeface="Calibri" pitchFamily="34" charset="0"/>
              </a:rPr>
              <a:t>(Protoflight)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flipV="1">
            <a:off x="1917651" y="4811502"/>
            <a:ext cx="8220892" cy="870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Oval 68"/>
          <p:cNvSpPr/>
          <p:nvPr/>
        </p:nvSpPr>
        <p:spPr bwMode="auto">
          <a:xfrm>
            <a:off x="3938211" y="3606645"/>
            <a:ext cx="45719" cy="65420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None/>
            </a:pPr>
            <a:endParaRPr lang="en-US" sz="1200" dirty="0">
              <a:latin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730199" y="2804578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Arial" pitchFamily="34" charset="0"/>
              </a:rPr>
              <a:t>PER</a:t>
            </a:r>
          </a:p>
        </p:txBody>
      </p:sp>
      <p:sp>
        <p:nvSpPr>
          <p:cNvPr id="71" name="TextBox 10"/>
          <p:cNvSpPr txBox="1">
            <a:spLocks noChangeArrowheads="1"/>
          </p:cNvSpPr>
          <p:nvPr/>
        </p:nvSpPr>
        <p:spPr bwMode="auto">
          <a:xfrm rot="16200000">
            <a:off x="1543191" y="3331070"/>
            <a:ext cx="115671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buNone/>
            </a:pPr>
            <a:r>
              <a:rPr lang="en-US" sz="1400" b="1" dirty="0">
                <a:latin typeface="Calibri" pitchFamily="34" charset="0"/>
              </a:rPr>
              <a:t>Instrument </a:t>
            </a:r>
          </a:p>
          <a:p>
            <a:pPr algn="ctr">
              <a:buNone/>
            </a:pPr>
            <a:r>
              <a:rPr lang="en-US" sz="1400" b="1" dirty="0">
                <a:latin typeface="Calibri" pitchFamily="34" charset="0"/>
              </a:rPr>
              <a:t>Level Tests</a:t>
            </a:r>
          </a:p>
          <a:p>
            <a:pPr algn="ctr">
              <a:buNone/>
            </a:pPr>
            <a:r>
              <a:rPr lang="en-US" sz="1400" b="1" dirty="0">
                <a:latin typeface="Calibri" pitchFamily="34" charset="0"/>
              </a:rPr>
              <a:t>(Protoflight)</a:t>
            </a:r>
          </a:p>
        </p:txBody>
      </p:sp>
      <p:sp>
        <p:nvSpPr>
          <p:cNvPr id="72" name="TextBox 10"/>
          <p:cNvSpPr txBox="1">
            <a:spLocks noChangeArrowheads="1"/>
          </p:cNvSpPr>
          <p:nvPr/>
        </p:nvSpPr>
        <p:spPr bwMode="auto">
          <a:xfrm>
            <a:off x="5853970" y="3842817"/>
            <a:ext cx="1372027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Performance</a:t>
            </a:r>
          </a:p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Calibration</a:t>
            </a:r>
          </a:p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Thermal Cycle</a:t>
            </a:r>
          </a:p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Thermal Balance</a:t>
            </a:r>
          </a:p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Self Compatibility</a:t>
            </a:r>
          </a:p>
        </p:txBody>
      </p:sp>
      <p:sp>
        <p:nvSpPr>
          <p:cNvPr id="73" name="TextBox 10"/>
          <p:cNvSpPr txBox="1">
            <a:spLocks noChangeArrowheads="1"/>
          </p:cNvSpPr>
          <p:nvPr/>
        </p:nvSpPr>
        <p:spPr bwMode="auto">
          <a:xfrm>
            <a:off x="8911917" y="3825616"/>
            <a:ext cx="1372027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Performance</a:t>
            </a:r>
          </a:p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Calibration</a:t>
            </a:r>
          </a:p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Thermal Cycle</a:t>
            </a:r>
          </a:p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Thermal Balance</a:t>
            </a:r>
          </a:p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Self Compatibility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4622154" y="5110610"/>
            <a:ext cx="114161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EMI/EMC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575637" y="5015584"/>
            <a:ext cx="11416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Thermal Vacuum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6100053" y="5018276"/>
            <a:ext cx="11416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Vibration / Acoustics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2682954" y="3415437"/>
            <a:ext cx="1141617" cy="461665"/>
          </a:xfrm>
          <a:prstGeom prst="rect">
            <a:avLst/>
          </a:prstGeom>
          <a:solidFill>
            <a:srgbClr val="9BE5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Ambient Checkouts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144255" y="5016411"/>
            <a:ext cx="11416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itchFamily="34" charset="0"/>
              </a:rPr>
              <a:t>Ambient Checkouts</a:t>
            </a:r>
          </a:p>
        </p:txBody>
      </p:sp>
      <p:sp>
        <p:nvSpPr>
          <p:cNvPr id="79" name="TextBox 10"/>
          <p:cNvSpPr txBox="1">
            <a:spLocks noChangeArrowheads="1"/>
          </p:cNvSpPr>
          <p:nvPr/>
        </p:nvSpPr>
        <p:spPr bwMode="auto">
          <a:xfrm rot="16200000">
            <a:off x="1576963" y="5164939"/>
            <a:ext cx="1134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buNone/>
            </a:pPr>
            <a:r>
              <a:rPr lang="en-US" sz="1400" b="1" dirty="0">
                <a:latin typeface="Calibri" pitchFamily="34" charset="0"/>
              </a:rPr>
              <a:t>Observatory </a:t>
            </a:r>
          </a:p>
          <a:p>
            <a:pPr algn="ctr">
              <a:buNone/>
            </a:pPr>
            <a:r>
              <a:rPr lang="en-US" sz="1400" b="1" dirty="0">
                <a:latin typeface="Calibri" pitchFamily="34" charset="0"/>
              </a:rPr>
              <a:t>Level Tests</a:t>
            </a:r>
          </a:p>
        </p:txBody>
      </p:sp>
      <p:sp>
        <p:nvSpPr>
          <p:cNvPr id="80" name="TextBox 10"/>
          <p:cNvSpPr txBox="1">
            <a:spLocks noChangeArrowheads="1"/>
          </p:cNvSpPr>
          <p:nvPr/>
        </p:nvSpPr>
        <p:spPr bwMode="auto">
          <a:xfrm>
            <a:off x="4285990" y="2234103"/>
            <a:ext cx="1477781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Performance</a:t>
            </a:r>
          </a:p>
          <a:p>
            <a:pPr>
              <a:spcBef>
                <a:spcPts val="100"/>
              </a:spcBef>
            </a:pPr>
            <a:r>
              <a:rPr lang="en-US" sz="1000" b="1" dirty="0">
                <a:latin typeface="Calibri" pitchFamily="34" charset="0"/>
              </a:rPr>
              <a:t>Environments</a:t>
            </a:r>
          </a:p>
        </p:txBody>
      </p:sp>
      <p:sp>
        <p:nvSpPr>
          <p:cNvPr id="81" name="TextBox 10"/>
          <p:cNvSpPr txBox="1">
            <a:spLocks noChangeArrowheads="1"/>
          </p:cNvSpPr>
          <p:nvPr/>
        </p:nvSpPr>
        <p:spPr bwMode="auto">
          <a:xfrm>
            <a:off x="7575637" y="5446696"/>
            <a:ext cx="137202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>
              <a:buNone/>
            </a:pPr>
            <a:r>
              <a:rPr lang="en-US" sz="1000" b="1" dirty="0">
                <a:latin typeface="Calibri" pitchFamily="34" charset="0"/>
              </a:rPr>
              <a:t>Performance relative to internal sources</a:t>
            </a:r>
          </a:p>
          <a:p>
            <a:pPr>
              <a:buNone/>
            </a:pPr>
            <a:r>
              <a:rPr lang="en-US" sz="1000" b="1" dirty="0">
                <a:latin typeface="Calibri" pitchFamily="34" charset="0"/>
              </a:rPr>
              <a:t>Self Compatibility</a:t>
            </a:r>
          </a:p>
        </p:txBody>
      </p:sp>
      <p:cxnSp>
        <p:nvCxnSpPr>
          <p:cNvPr id="82" name="Straight Arrow Connector 81"/>
          <p:cNvCxnSpPr>
            <a:stCxn id="51" idx="3"/>
            <a:endCxn id="52" idx="1"/>
          </p:cNvCxnSpPr>
          <p:nvPr/>
        </p:nvCxnSpPr>
        <p:spPr bwMode="auto">
          <a:xfrm>
            <a:off x="7237195" y="2049434"/>
            <a:ext cx="220652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Straight Arrow Connector 82"/>
          <p:cNvCxnSpPr>
            <a:stCxn id="52" idx="3"/>
            <a:endCxn id="54" idx="1"/>
          </p:cNvCxnSpPr>
          <p:nvPr/>
        </p:nvCxnSpPr>
        <p:spPr bwMode="auto">
          <a:xfrm flipV="1">
            <a:off x="8613150" y="2042698"/>
            <a:ext cx="138714" cy="673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/>
          <p:cNvCxnSpPr>
            <a:stCxn id="77" idx="3"/>
            <a:endCxn id="60" idx="1"/>
          </p:cNvCxnSpPr>
          <p:nvPr/>
        </p:nvCxnSpPr>
        <p:spPr bwMode="auto">
          <a:xfrm flipV="1">
            <a:off x="3824571" y="3645047"/>
            <a:ext cx="466855" cy="1223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Straight Arrow Connector 84"/>
          <p:cNvCxnSpPr>
            <a:stCxn id="60" idx="3"/>
            <a:endCxn id="61" idx="1"/>
          </p:cNvCxnSpPr>
          <p:nvPr/>
        </p:nvCxnSpPr>
        <p:spPr bwMode="auto">
          <a:xfrm flipV="1">
            <a:off x="5433042" y="3643284"/>
            <a:ext cx="452126" cy="176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Straight Arrow Connector 85"/>
          <p:cNvCxnSpPr>
            <a:stCxn id="64" idx="3"/>
            <a:endCxn id="63" idx="1"/>
          </p:cNvCxnSpPr>
          <p:nvPr/>
        </p:nvCxnSpPr>
        <p:spPr bwMode="auto">
          <a:xfrm flipV="1">
            <a:off x="8619522" y="3640591"/>
            <a:ext cx="333967" cy="269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Straight Arrow Connector 86"/>
          <p:cNvCxnSpPr>
            <a:stCxn id="78" idx="3"/>
            <a:endCxn id="74" idx="1"/>
          </p:cNvCxnSpPr>
          <p:nvPr/>
        </p:nvCxnSpPr>
        <p:spPr bwMode="auto">
          <a:xfrm>
            <a:off x="4285871" y="5247243"/>
            <a:ext cx="336282" cy="186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8" name="Straight Arrow Connector 87"/>
          <p:cNvCxnSpPr>
            <a:stCxn id="74" idx="3"/>
            <a:endCxn id="76" idx="1"/>
          </p:cNvCxnSpPr>
          <p:nvPr/>
        </p:nvCxnSpPr>
        <p:spPr bwMode="auto">
          <a:xfrm flipV="1">
            <a:off x="5763770" y="5249109"/>
            <a:ext cx="336282" cy="1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Straight Arrow Connector 88"/>
          <p:cNvCxnSpPr>
            <a:stCxn id="76" idx="3"/>
            <a:endCxn id="75" idx="1"/>
          </p:cNvCxnSpPr>
          <p:nvPr/>
        </p:nvCxnSpPr>
        <p:spPr bwMode="auto">
          <a:xfrm flipV="1">
            <a:off x="7241670" y="5246416"/>
            <a:ext cx="333967" cy="269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0" name="Straight Arrow Connector 89"/>
          <p:cNvCxnSpPr>
            <a:stCxn id="70" idx="2"/>
          </p:cNvCxnSpPr>
          <p:nvPr/>
        </p:nvCxnSpPr>
        <p:spPr bwMode="auto">
          <a:xfrm flipH="1">
            <a:off x="3957459" y="3112354"/>
            <a:ext cx="7741" cy="38065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3" name="Isosceles Triangle 2"/>
          <p:cNvSpPr/>
          <p:nvPr/>
        </p:nvSpPr>
        <p:spPr bwMode="auto">
          <a:xfrm>
            <a:off x="5657086" y="3606645"/>
            <a:ext cx="103552" cy="6542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91" name="Isosceles Triangle 90"/>
          <p:cNvSpPr/>
          <p:nvPr/>
        </p:nvSpPr>
        <p:spPr bwMode="auto">
          <a:xfrm>
            <a:off x="7275671" y="3598028"/>
            <a:ext cx="103552" cy="6542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92" name="Isosceles Triangle 91"/>
          <p:cNvSpPr/>
          <p:nvPr/>
        </p:nvSpPr>
        <p:spPr bwMode="auto">
          <a:xfrm>
            <a:off x="4102587" y="3598028"/>
            <a:ext cx="103552" cy="6542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93" name="Isosceles Triangle 92"/>
          <p:cNvSpPr/>
          <p:nvPr/>
        </p:nvSpPr>
        <p:spPr bwMode="auto">
          <a:xfrm>
            <a:off x="8758510" y="3592348"/>
            <a:ext cx="103552" cy="6542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23" charset="0"/>
              <a:ea typeface="ヒラギノ角ゴ Pro W3" pitchFamily="-123" charset="-128"/>
              <a:cs typeface="ヒラギノ角ゴ Pro W3" pitchFamily="-123" charset="-128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933474" y="3047279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Arial" pitchFamily="34" charset="0"/>
              </a:rPr>
              <a:t>TRR</a:t>
            </a:r>
          </a:p>
        </p:txBody>
      </p:sp>
      <p:cxnSp>
        <p:nvCxnSpPr>
          <p:cNvPr id="96" name="Straight Arrow Connector 95"/>
          <p:cNvCxnSpPr>
            <a:stCxn id="95" idx="2"/>
          </p:cNvCxnSpPr>
          <p:nvPr/>
        </p:nvCxnSpPr>
        <p:spPr bwMode="auto">
          <a:xfrm flipH="1">
            <a:off x="4147637" y="3324277"/>
            <a:ext cx="3204" cy="264038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97" name="TextBox 96"/>
          <p:cNvSpPr txBox="1"/>
          <p:nvPr/>
        </p:nvSpPr>
        <p:spPr>
          <a:xfrm>
            <a:off x="5496559" y="3054532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Arial" pitchFamily="34" charset="0"/>
              </a:rPr>
              <a:t>TRR</a:t>
            </a:r>
          </a:p>
        </p:txBody>
      </p:sp>
      <p:cxnSp>
        <p:nvCxnSpPr>
          <p:cNvPr id="98" name="Straight Arrow Connector 97"/>
          <p:cNvCxnSpPr>
            <a:stCxn id="97" idx="2"/>
          </p:cNvCxnSpPr>
          <p:nvPr/>
        </p:nvCxnSpPr>
        <p:spPr bwMode="auto">
          <a:xfrm flipH="1">
            <a:off x="5710722" y="3331530"/>
            <a:ext cx="3204" cy="264038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99" name="TextBox 98"/>
          <p:cNvSpPr txBox="1"/>
          <p:nvPr/>
        </p:nvSpPr>
        <p:spPr>
          <a:xfrm>
            <a:off x="7109886" y="3039510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Arial" pitchFamily="34" charset="0"/>
              </a:rPr>
              <a:t>TRR</a:t>
            </a:r>
          </a:p>
        </p:txBody>
      </p:sp>
      <p:cxnSp>
        <p:nvCxnSpPr>
          <p:cNvPr id="100" name="Straight Arrow Connector 99"/>
          <p:cNvCxnSpPr>
            <a:stCxn id="99" idx="2"/>
          </p:cNvCxnSpPr>
          <p:nvPr/>
        </p:nvCxnSpPr>
        <p:spPr bwMode="auto">
          <a:xfrm flipH="1">
            <a:off x="7324049" y="3316508"/>
            <a:ext cx="3204" cy="264038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01" name="TextBox 100"/>
          <p:cNvSpPr txBox="1"/>
          <p:nvPr/>
        </p:nvSpPr>
        <p:spPr>
          <a:xfrm>
            <a:off x="8597730" y="3030955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Arial" pitchFamily="34" charset="0"/>
              </a:rPr>
              <a:t>TRR</a:t>
            </a:r>
          </a:p>
        </p:txBody>
      </p:sp>
      <p:cxnSp>
        <p:nvCxnSpPr>
          <p:cNvPr id="102" name="Straight Arrow Connector 101"/>
          <p:cNvCxnSpPr>
            <a:stCxn id="101" idx="2"/>
          </p:cNvCxnSpPr>
          <p:nvPr/>
        </p:nvCxnSpPr>
        <p:spPr bwMode="auto">
          <a:xfrm flipH="1">
            <a:off x="8811893" y="3307953"/>
            <a:ext cx="3204" cy="264038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4EDBABD-B3CF-024E-B5F2-3BE3C1A9E9AC}"/>
              </a:ext>
            </a:extLst>
          </p:cNvPr>
          <p:cNvSpPr txBox="1"/>
          <p:nvPr/>
        </p:nvSpPr>
        <p:spPr>
          <a:xfrm>
            <a:off x="1452078" y="5958622"/>
            <a:ext cx="943160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TRRs are held before each test to ensure environmental test plans and procedures have been clearly documented and all liens and actions have been dispositioned</a:t>
            </a:r>
          </a:p>
        </p:txBody>
      </p:sp>
    </p:spTree>
    <p:extLst>
      <p:ext uri="{BB962C8B-B14F-4D97-AF65-F5344CB8AC3E}">
        <p14:creationId xmlns:p14="http://schemas.microsoft.com/office/powerpoint/2010/main" val="1550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4A5B4C-7A8E-1846-B217-3728ED1E892F}"/>
              </a:ext>
            </a:extLst>
          </p:cNvPr>
          <p:cNvSpPr txBox="1">
            <a:spLocks/>
          </p:cNvSpPr>
          <p:nvPr/>
        </p:nvSpPr>
        <p:spPr>
          <a:xfrm>
            <a:off x="3226938" y="70740"/>
            <a:ext cx="6317823" cy="85405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latino" pitchFamily="-123" charset="0"/>
                <a:ea typeface="ヒラギノ角ゴ Pro W3" pitchFamily="-123" charset="-128"/>
                <a:cs typeface="ヒラギノ角ゴ Pro W3" pitchFamily="-12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latino" pitchFamily="-123" charset="0"/>
                <a:ea typeface="ヒラギノ角ゴ Pro W3" pitchFamily="-123" charset="-128"/>
                <a:cs typeface="ヒラギノ角ゴ Pro W3" pitchFamily="-12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latino" pitchFamily="-123" charset="0"/>
                <a:ea typeface="ヒラギノ角ゴ Pro W3" pitchFamily="-123" charset="-128"/>
                <a:cs typeface="ヒラギノ角ゴ Pro W3" pitchFamily="-12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latino" pitchFamily="-123" charset="0"/>
                <a:ea typeface="ヒラギノ角ゴ Pro W3" pitchFamily="-123" charset="-128"/>
                <a:cs typeface="ヒラギノ角ゴ Pro W3" pitchFamily="-12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latino" pitchFamily="-123" charset="0"/>
                <a:ea typeface="ヒラギノ角ゴ Pro W3" pitchFamily="-123" charset="-128"/>
                <a:cs typeface="ヒラギノ角ゴ Pro W3" pitchFamily="-12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latino" pitchFamily="-123" charset="0"/>
                <a:ea typeface="ヒラギノ角ゴ Pro W3" pitchFamily="-123" charset="-128"/>
                <a:cs typeface="ヒラギノ角ゴ Pro W3" pitchFamily="-12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latino" pitchFamily="-123" charset="0"/>
                <a:ea typeface="ヒラギノ角ゴ Pro W3" pitchFamily="-123" charset="-128"/>
                <a:cs typeface="ヒラギノ角ゴ Pro W3" pitchFamily="-12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Palatino" pitchFamily="-123" charset="0"/>
                <a:ea typeface="ヒラギノ角ゴ Pro W3" pitchFamily="-123" charset="-128"/>
                <a:cs typeface="ヒラギノ角ゴ Pro W3" pitchFamily="-123" charset="-128"/>
              </a:defRPr>
            </a:lvl9pPr>
          </a:lstStyle>
          <a:p>
            <a:r>
              <a:rPr lang="en-US" sz="3200" kern="0" dirty="0">
                <a:solidFill>
                  <a:srgbClr val="000000"/>
                </a:solidFill>
              </a:rPr>
              <a:t>Instrument Powered Test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C0ADF9-3E0D-F140-96F1-73307AC3594C}"/>
              </a:ext>
            </a:extLst>
          </p:cNvPr>
          <p:cNvSpPr txBox="1"/>
          <p:nvPr/>
        </p:nvSpPr>
        <p:spPr>
          <a:xfrm>
            <a:off x="1524001" y="838021"/>
            <a:ext cx="9050421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eaLnBrk="0" fontAlgn="base" hangingPunct="0">
              <a:spcAft>
                <a:spcPct val="0"/>
              </a:spcAft>
              <a:buClr>
                <a:srgbClr val="000000"/>
              </a:buClr>
              <a:buFontTx/>
              <a:buChar char="–"/>
            </a:pPr>
            <a:endParaRPr lang="en-US" sz="1100" dirty="0">
              <a:solidFill>
                <a:srgbClr val="000000"/>
              </a:solidFill>
              <a:latin typeface="Arial" pitchFamily="34" charset="0"/>
              <a:ea typeface="ヒラギノ角ゴ Pro W3" pitchFamily="-106" charset="-128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/>
                <a:ea typeface="ヒラギノ角ゴ Pro W3" pitchFamily="-106" charset="-128"/>
                <a:cs typeface="Times New Roman"/>
              </a:rPr>
              <a:t>TIRS-2 test program was constrained such that instrument performance could only be measured in TVAC with a cold detector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/>
                <a:ea typeface="ヒラギノ角ゴ Pro W3" pitchFamily="-106" charset="-128"/>
                <a:cs typeface="Times New Roman"/>
              </a:rPr>
              <a:t>The instrument environmental test flow was designed to accommodate TIRS-2 test constraints by bookending vibration testing with the baseline and final thermal vacuum test on each end.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/>
                <a:ea typeface="ヒラギノ角ゴ Pro W3" pitchFamily="-106" charset="-128"/>
                <a:cs typeface="Times New Roman"/>
              </a:rPr>
              <a:t>Typical 4-cycle Instrument TVAC was divided into 2 cycles before Vibe and 2 cycles after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/>
                <a:ea typeface="ヒラギノ角ゴ Pro W3" pitchFamily="-106" charset="-128"/>
                <a:cs typeface="Times New Roman"/>
              </a:rPr>
              <a:t>15 LPTs were performed over the course of the environmental test program (7 ambient and 8 in TVAC)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Times New Roman"/>
                <a:ea typeface="ヒラギノ角ゴ Pro W3" pitchFamily="-106" charset="-128"/>
                <a:cs typeface="Times New Roman"/>
              </a:rPr>
              <a:t>   ** Added LPT to the original plan (pre-dynamics) to verify numerous reworked harness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422" y="3384276"/>
            <a:ext cx="891397" cy="49859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Dry Run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LPT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718" y="3375039"/>
            <a:ext cx="891397" cy="4985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PER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endParaRPr lang="en-US" sz="1200" b="1" dirty="0">
              <a:solidFill>
                <a:srgbClr val="000000"/>
              </a:solidFill>
              <a:latin typeface="Calibri" pitchFamily="34" charset="0"/>
              <a:ea typeface="ヒラギノ角ゴ Pro W3" pitchFamily="-106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5750" y="3377348"/>
            <a:ext cx="891397" cy="4985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Move to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EMI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3955" y="3391203"/>
            <a:ext cx="891397" cy="49859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Baseline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LPT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5370" y="3266544"/>
            <a:ext cx="1296736" cy="683264"/>
          </a:xfrm>
          <a:prstGeom prst="rect">
            <a:avLst/>
          </a:prstGeom>
          <a:solidFill>
            <a:srgbClr val="CAE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CCLL &amp; ESDS Deployment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(Full Instrument)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1204" y="3381967"/>
            <a:ext cx="891397" cy="4985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Perform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EMI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6440" y="3391203"/>
            <a:ext cx="891397" cy="4985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Move to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TVAC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6293" y="3375650"/>
            <a:ext cx="1043798" cy="49859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Pre-TVAC-1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LPT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798" y="4459362"/>
            <a:ext cx="2704034" cy="72019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TVAC-1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CCLL Deploy, ESDS Fuse plug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CPT on HQ1, CQ1, HQ2, CQ2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157" y="4489345"/>
            <a:ext cx="1043798" cy="49859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Post-TVAC-1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LPT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722" y="4491043"/>
            <a:ext cx="891397" cy="4985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Move to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SCA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8910" y="3884131"/>
            <a:ext cx="6976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8/1/18 </a:t>
            </a:r>
            <a:r>
              <a:rPr lang="mr-IN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–</a:t>
            </a:r>
            <a:endParaRPr lang="en-US" sz="1100" b="1" dirty="0">
              <a:solidFill>
                <a:srgbClr val="000000"/>
              </a:solidFill>
              <a:latin typeface="Arial" pitchFamily="34" charset="0"/>
              <a:ea typeface="ヒラギノ角ゴ Pro W3" pitchFamily="-106" charset="-128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8/24/18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34946" y="3886442"/>
            <a:ext cx="6976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2/5/19 </a:t>
            </a:r>
            <a:r>
              <a:rPr lang="mr-IN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–</a:t>
            </a:r>
            <a:endParaRPr lang="en-US" sz="1100" b="1" dirty="0">
              <a:solidFill>
                <a:srgbClr val="000000"/>
              </a:solidFill>
              <a:latin typeface="Arial" pitchFamily="34" charset="0"/>
              <a:ea typeface="ヒラギノ角ゴ Pro W3" pitchFamily="-106" charset="-128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2/6/19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31007" y="3897986"/>
            <a:ext cx="8515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10/23/18 </a:t>
            </a:r>
            <a:r>
              <a:rPr lang="mr-IN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–</a:t>
            </a:r>
            <a:endParaRPr lang="en-US" sz="1100" b="1" dirty="0">
              <a:solidFill>
                <a:srgbClr val="000000"/>
              </a:solidFill>
              <a:latin typeface="Arial" pitchFamily="34" charset="0"/>
              <a:ea typeface="ヒラギノ角ゴ Pro W3" pitchFamily="-106" charset="-128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10/24/18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58307" y="3900300"/>
            <a:ext cx="733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10/29/18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9244" y="5184875"/>
            <a:ext cx="1554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2/7/19 </a:t>
            </a:r>
            <a:r>
              <a:rPr lang="mr-IN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–</a:t>
            </a: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 3/18/19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11174" y="4988602"/>
            <a:ext cx="819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03/19/19 -</a:t>
            </a:r>
          </a:p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03/21/19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271" y="4449385"/>
            <a:ext cx="1004542" cy="646331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**Post-Harness-Rework LPT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845" y="4342607"/>
            <a:ext cx="1170798" cy="867930"/>
          </a:xfrm>
          <a:prstGeom prst="rect">
            <a:avLst/>
          </a:prstGeom>
          <a:solidFill>
            <a:srgbClr val="CAE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Pre-Dynamics CCLL &amp; ESDS Deployment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(SU Only)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1937" y="4342613"/>
            <a:ext cx="891397" cy="904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Acoustics/Vibrations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Testing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(SU Only)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246" y="5537742"/>
            <a:ext cx="1170798" cy="867930"/>
          </a:xfrm>
          <a:prstGeom prst="rect">
            <a:avLst/>
          </a:prstGeom>
          <a:solidFill>
            <a:srgbClr val="CAE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Post-Dynamics CCLL &amp; ESDS Deployment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(SU Only)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063" y="5773940"/>
            <a:ext cx="1043798" cy="49859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Pre-TVAC-2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LPT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198" y="5657889"/>
            <a:ext cx="1004542" cy="646331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Post-Dynamics-LPT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209" y="5749388"/>
            <a:ext cx="891397" cy="4985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Move to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TVAC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727" y="5627761"/>
            <a:ext cx="2704034" cy="72019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TVAC-2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CCLL Deploy, ESDS Fuse plug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CPT on HQ1, CQ1, HQ2, CQ2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45CEF1-1F69-6D41-A8F3-35851D8B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1874" y="5764690"/>
            <a:ext cx="1043798" cy="49859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Post-TVAC-2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  <a:latin typeface="Calibri" pitchFamily="34" charset="0"/>
                <a:ea typeface="ヒラギノ角ゴ Pro W3" pitchFamily="-106" charset="-128"/>
              </a:rPr>
              <a:t>LPT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 flipV="1">
            <a:off x="10336830" y="3582731"/>
            <a:ext cx="197487" cy="21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10218834" y="4785885"/>
            <a:ext cx="248641" cy="53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42" name="Straight Connector 41"/>
          <p:cNvCxnSpPr>
            <a:endCxn id="15" idx="1"/>
          </p:cNvCxnSpPr>
          <p:nvPr/>
        </p:nvCxnSpPr>
        <p:spPr bwMode="auto">
          <a:xfrm>
            <a:off x="1564104" y="4812622"/>
            <a:ext cx="274694" cy="68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1716504" y="5940886"/>
            <a:ext cx="274694" cy="68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8198731" y="5181109"/>
            <a:ext cx="819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04/08/19 -</a:t>
            </a:r>
          </a:p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04/09/19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35679" y="5100895"/>
            <a:ext cx="733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04/03/19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91974" y="6309401"/>
            <a:ext cx="733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05/14/19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789742" y="6274643"/>
            <a:ext cx="733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05/28/19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37324" y="6353275"/>
            <a:ext cx="1554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5/24/19 </a:t>
            </a:r>
            <a:r>
              <a:rPr lang="mr-IN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–</a:t>
            </a: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 7/1/19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666585" y="6274643"/>
            <a:ext cx="733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ea typeface="ヒラギノ角ゴ Pro W3" pitchFamily="-106" charset="-128"/>
                <a:cs typeface="Arial" pitchFamily="34" charset="0"/>
              </a:rPr>
              <a:t>07/12/19</a:t>
            </a:r>
          </a:p>
        </p:txBody>
      </p:sp>
    </p:spTree>
    <p:extLst>
      <p:ext uri="{BB962C8B-B14F-4D97-AF65-F5344CB8AC3E}">
        <p14:creationId xmlns:p14="http://schemas.microsoft.com/office/powerpoint/2010/main" val="161013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Palatino"/>
        <a:ea typeface="ヒラギノ角ゴ Pro W3"/>
        <a:cs typeface="ヒラギノ角ゴ Pro W3"/>
      </a:majorFont>
      <a:minorFont>
        <a:latin typeface="Palatino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3" charset="0"/>
            <a:ea typeface="ヒラギノ角ゴ Pro W3" pitchFamily="-123" charset="-128"/>
            <a:cs typeface="ヒラギノ角ゴ Pro W3" pitchFamily="-123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buNone/>
          <a:defRPr sz="1100" b="1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Palatino"/>
        <a:ea typeface="ヒラギノ角ゴ Pro W3"/>
        <a:cs typeface="ヒラギノ角ゴ Pro W3"/>
      </a:majorFont>
      <a:minorFont>
        <a:latin typeface="Palatino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3" charset="0"/>
            <a:ea typeface="ヒラギノ角ゴ Pro W3" pitchFamily="-123" charset="-128"/>
            <a:cs typeface="ヒラギノ角ゴ Pro W3" pitchFamily="-123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buNone/>
          <a:defRPr sz="1100" b="1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Palatino"/>
        <a:ea typeface="ヒラギノ角ゴ Pro W3"/>
        <a:cs typeface="ヒラギノ角ゴ Pro W3"/>
      </a:majorFont>
      <a:minorFont>
        <a:latin typeface="Palatino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3" charset="0"/>
            <a:ea typeface="ヒラギノ角ゴ Pro W3" pitchFamily="-123" charset="-128"/>
            <a:cs typeface="ヒラギノ角ゴ Pro W3" pitchFamily="-123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buNone/>
          <a:defRPr sz="1100" b="1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Palatino"/>
        <a:ea typeface="ヒラギノ角ゴ Pro W3"/>
        <a:cs typeface="ヒラギノ角ゴ Pro W3"/>
      </a:majorFont>
      <a:minorFont>
        <a:latin typeface="Palatino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3" charset="0"/>
            <a:ea typeface="ヒラギノ角ゴ Pro W3" pitchFamily="-123" charset="-128"/>
            <a:cs typeface="ヒラギノ角ゴ Pro W3" pitchFamily="-123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buNone/>
          <a:defRPr sz="1100" b="1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Palatino"/>
        <a:ea typeface="ヒラギノ角ゴ Pro W3"/>
        <a:cs typeface="ヒラギノ角ゴ Pro W3"/>
      </a:majorFont>
      <a:minorFont>
        <a:latin typeface="Palatino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3" charset="0"/>
            <a:ea typeface="ヒラギノ角ゴ Pro W3" pitchFamily="-123" charset="-128"/>
            <a:cs typeface="ヒラギノ角ゴ Pro W3" pitchFamily="-123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buNone/>
          <a:defRPr sz="1100" b="1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3671</TotalTime>
  <Words>3682</Words>
  <Application>Microsoft Office PowerPoint</Application>
  <PresentationFormat>Widescreen</PresentationFormat>
  <Paragraphs>597</Paragraphs>
  <Slides>34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ＭＳ Ｐゴシック</vt:lpstr>
      <vt:lpstr>ＭＳ Ｐゴシック</vt:lpstr>
      <vt:lpstr>Arial</vt:lpstr>
      <vt:lpstr>Arial Rounded MT Bold</vt:lpstr>
      <vt:lpstr>Calibri</vt:lpstr>
      <vt:lpstr>Calibri Light</vt:lpstr>
      <vt:lpstr>Palatino</vt:lpstr>
      <vt:lpstr>Segoe</vt:lpstr>
      <vt:lpstr>Symbol</vt:lpstr>
      <vt:lpstr>Times New Roman</vt:lpstr>
      <vt:lpstr>Webdings</vt:lpstr>
      <vt:lpstr>Wingdings</vt:lpstr>
      <vt:lpstr>ヒラギノ角ゴ Pro W3</vt:lpstr>
      <vt:lpstr>Blank Presentation</vt:lpstr>
      <vt:lpstr>1_Blank Presentation</vt:lpstr>
      <vt:lpstr>2_Blank Presentation</vt:lpstr>
      <vt:lpstr>Office Theme</vt:lpstr>
      <vt:lpstr>3_Blank Presentation</vt:lpstr>
      <vt:lpstr>4_Blank Presentation</vt:lpstr>
      <vt:lpstr>Visio</vt:lpstr>
      <vt:lpstr>TIRS-2 instrument lessons learned through I&amp;T</vt:lpstr>
      <vt:lpstr>Agenda</vt:lpstr>
      <vt:lpstr>TIRS-2 Project Overview</vt:lpstr>
      <vt:lpstr>TIRS-2 Instrument Overview  </vt:lpstr>
      <vt:lpstr>TIRS-2 Sensor Unit Design Overview</vt:lpstr>
      <vt:lpstr>TIRS-2 System Block Diagram</vt:lpstr>
      <vt:lpstr>TIRS-2 Development Background</vt:lpstr>
      <vt:lpstr>Verification Strategy – Top Level Flow</vt:lpstr>
      <vt:lpstr>PowerPoint Presentation</vt:lpstr>
      <vt:lpstr>Risk Mitigation / Testbed Testing</vt:lpstr>
      <vt:lpstr>Testing Campaign</vt:lpstr>
      <vt:lpstr>Testing Campaign – Process &amp; Workflow</vt:lpstr>
      <vt:lpstr>Example #1:  Harness Risk Assessment/FRB</vt:lpstr>
      <vt:lpstr>Harness Issues Since PER</vt:lpstr>
      <vt:lpstr>Harness Issues Since PER</vt:lpstr>
      <vt:lpstr>Harness Issue Resolution Timeline</vt:lpstr>
      <vt:lpstr>Flight MEB-A Rework</vt:lpstr>
      <vt:lpstr>Cable Connection Diagram</vt:lpstr>
      <vt:lpstr>Backshell Retention Band &amp; Short Location</vt:lpstr>
      <vt:lpstr>Puncture in Inner Shield Connection</vt:lpstr>
      <vt:lpstr>Puncture in Pin-9</vt:lpstr>
      <vt:lpstr>Pin 10 Observation</vt:lpstr>
      <vt:lpstr>Winchester J622 inspection </vt:lpstr>
      <vt:lpstr>Post-Rework: Cracked Winchester</vt:lpstr>
      <vt:lpstr>Example #2  SSM LOI</vt:lpstr>
      <vt:lpstr>SSM Design Overview</vt:lpstr>
      <vt:lpstr>SSM Encoder Anomaly History</vt:lpstr>
      <vt:lpstr>ADC Bit Flip Hypothesis</vt:lpstr>
      <vt:lpstr>Path forward decision and mitigations</vt:lpstr>
      <vt:lpstr>Action Items Status - Continued</vt:lpstr>
      <vt:lpstr>Initial process </vt:lpstr>
      <vt:lpstr>Portion of Original FishBone</vt:lpstr>
      <vt:lpstr>TIRS-2 and observatory I&amp;T </vt:lpstr>
      <vt:lpstr>TIRS-2 Road since PSR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TIRS-2 I&amp;T Lessons Learned</dc:title>
  <dc:creator>Mann, Laurie M. (GSFC-5920)</dc:creator>
  <cp:lastModifiedBy>Macleod, Lindsay B. (GSFC-592.0)[ASRC FEDERAL SPACE &amp; DEFENSE, INC.]</cp:lastModifiedBy>
  <cp:revision>75</cp:revision>
  <dcterms:created xsi:type="dcterms:W3CDTF">2019-11-01T18:02:33Z</dcterms:created>
  <dcterms:modified xsi:type="dcterms:W3CDTF">2020-07-14T19:19:53Z</dcterms:modified>
</cp:coreProperties>
</file>